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94"/>
  </p:notesMasterIdLst>
  <p:handoutMasterIdLst>
    <p:handoutMasterId r:id="rId95"/>
  </p:handoutMasterIdLst>
  <p:sldIdLst>
    <p:sldId id="302" r:id="rId3"/>
    <p:sldId id="312" r:id="rId4"/>
    <p:sldId id="313" r:id="rId5"/>
    <p:sldId id="314" r:id="rId6"/>
    <p:sldId id="315" r:id="rId7"/>
    <p:sldId id="316" r:id="rId8"/>
    <p:sldId id="419" r:id="rId9"/>
    <p:sldId id="319" r:id="rId10"/>
    <p:sldId id="355" r:id="rId11"/>
    <p:sldId id="320" r:id="rId12"/>
    <p:sldId id="424" r:id="rId13"/>
    <p:sldId id="321" r:id="rId14"/>
    <p:sldId id="322" r:id="rId15"/>
    <p:sldId id="356" r:id="rId16"/>
    <p:sldId id="357" r:id="rId17"/>
    <p:sldId id="358" r:id="rId18"/>
    <p:sldId id="359" r:id="rId19"/>
    <p:sldId id="360" r:id="rId20"/>
    <p:sldId id="361" r:id="rId21"/>
    <p:sldId id="363" r:id="rId22"/>
    <p:sldId id="362" r:id="rId23"/>
    <p:sldId id="372" r:id="rId24"/>
    <p:sldId id="373" r:id="rId25"/>
    <p:sldId id="420" r:id="rId26"/>
    <p:sldId id="381" r:id="rId27"/>
    <p:sldId id="382" r:id="rId28"/>
    <p:sldId id="383" r:id="rId29"/>
    <p:sldId id="426" r:id="rId30"/>
    <p:sldId id="425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21" r:id="rId48"/>
    <p:sldId id="333" r:id="rId49"/>
    <p:sldId id="353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34" r:id="rId60"/>
    <p:sldId id="335" r:id="rId61"/>
    <p:sldId id="336" r:id="rId62"/>
    <p:sldId id="366" r:id="rId63"/>
    <p:sldId id="367" r:id="rId64"/>
    <p:sldId id="368" r:id="rId65"/>
    <p:sldId id="324" r:id="rId66"/>
    <p:sldId id="369" r:id="rId67"/>
    <p:sldId id="370" r:id="rId68"/>
    <p:sldId id="371" r:id="rId69"/>
    <p:sldId id="374" r:id="rId70"/>
    <p:sldId id="375" r:id="rId71"/>
    <p:sldId id="376" r:id="rId72"/>
    <p:sldId id="422" r:id="rId73"/>
    <p:sldId id="402" r:id="rId74"/>
    <p:sldId id="403" r:id="rId75"/>
    <p:sldId id="404" r:id="rId76"/>
    <p:sldId id="405" r:id="rId77"/>
    <p:sldId id="406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23" r:id="rId88"/>
    <p:sldId id="338" r:id="rId89"/>
    <p:sldId id="339" r:id="rId90"/>
    <p:sldId id="341" r:id="rId91"/>
    <p:sldId id="342" r:id="rId92"/>
    <p:sldId id="311" r:id="rId93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9933"/>
    <a:srgbClr val="FF3300"/>
    <a:srgbClr val="99CCFF"/>
    <a:srgbClr val="000000"/>
    <a:srgbClr val="FFFF99"/>
    <a:srgbClr val="CCECFF"/>
    <a:srgbClr val="990000"/>
    <a:srgbClr val="99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226" autoAdjust="0"/>
    <p:restoredTop sz="82941" autoAdjust="0"/>
  </p:normalViewPr>
  <p:slideViewPr>
    <p:cSldViewPr>
      <p:cViewPr varScale="1">
        <p:scale>
          <a:sx n="67" d="100"/>
          <a:sy n="67" d="100"/>
        </p:scale>
        <p:origin x="-145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917" cy="51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725" y="0"/>
            <a:ext cx="3076917" cy="51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919"/>
            <a:ext cx="3076917" cy="51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725" y="9720919"/>
            <a:ext cx="3076917" cy="51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F076401-F98A-41E9-9A3C-8F814188DD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377911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917" cy="51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725" y="0"/>
            <a:ext cx="3076917" cy="51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2096"/>
            <a:ext cx="5679440" cy="460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919"/>
            <a:ext cx="3076917" cy="51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725" y="9720919"/>
            <a:ext cx="3076917" cy="51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A129F4C-8C02-4EF1-9FD7-12531AC309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073646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72926.htm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69919" indent="-296123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84491" indent="-236898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58287" indent="-236898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32084" indent="-236898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B604F34-1E8A-49A5-AD42-2152DB46B1EA}" type="slidenum">
              <a:rPr lang="en-US" altLang="zh-CN" smtClean="0"/>
              <a:pPr eaLnBrk="1" hangingPunct="1"/>
              <a:t>1</a:t>
            </a:fld>
            <a:endParaRPr lang="en-US" altLang="zh-CN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重点是讲解第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。第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</a:t>
            </a:r>
            <a:r>
              <a:rPr lang="zh-CN" altLang="en-US" dirty="0" smtClean="0"/>
              <a:t>略讲。第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部分可以视情况进行略讲。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69919" indent="-296123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84491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58287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132084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CD6F2EC3-4827-4404-AA6C-335EEA8E2AFC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32</a:t>
            </a:fld>
            <a:endParaRPr lang="en-US" altLang="zh-CN" sz="1200" b="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zh-CN" sz="1700" b="1" dirty="0" smtClean="0">
                <a:solidFill>
                  <a:schemeClr val="tx2"/>
                </a:solidFill>
                <a:ea typeface="宋体" charset="-122"/>
              </a:rPr>
              <a:t>LTE</a:t>
            </a:r>
            <a:r>
              <a:rPr lang="zh-CN" altLang="en-US" sz="1700" b="1" dirty="0" smtClean="0">
                <a:solidFill>
                  <a:schemeClr val="tx2"/>
                </a:solidFill>
                <a:ea typeface="宋体" charset="-122"/>
              </a:rPr>
              <a:t>与</a:t>
            </a:r>
            <a:r>
              <a:rPr lang="en-US" altLang="zh-CN" sz="1700" b="1" dirty="0" smtClean="0">
                <a:solidFill>
                  <a:schemeClr val="tx2"/>
                </a:solidFill>
                <a:ea typeface="宋体" charset="-122"/>
              </a:rPr>
              <a:t>Pre-R8 GSM/UMTS Core</a:t>
            </a:r>
            <a:r>
              <a:rPr lang="zh-CN" altLang="en-US" sz="1700" b="1" dirty="0" smtClean="0">
                <a:solidFill>
                  <a:schemeClr val="tx2"/>
                </a:solidFill>
                <a:ea typeface="宋体" charset="-122"/>
              </a:rPr>
              <a:t>互通，互通点在</a:t>
            </a:r>
            <a:r>
              <a:rPr lang="en-US" altLang="zh-CN" sz="1700" b="1" dirty="0" err="1" smtClean="0">
                <a:solidFill>
                  <a:schemeClr val="tx2"/>
                </a:solidFill>
                <a:ea typeface="宋体" charset="-122"/>
              </a:rPr>
              <a:t>Gn</a:t>
            </a:r>
            <a:r>
              <a:rPr lang="en-US" altLang="zh-CN" sz="1700" b="1" dirty="0" smtClean="0">
                <a:solidFill>
                  <a:schemeClr val="tx2"/>
                </a:solidFill>
                <a:ea typeface="宋体" charset="-122"/>
              </a:rPr>
              <a:t>/</a:t>
            </a:r>
            <a:r>
              <a:rPr lang="en-US" altLang="zh-CN" sz="1700" b="1" dirty="0" err="1" smtClean="0">
                <a:solidFill>
                  <a:schemeClr val="tx2"/>
                </a:solidFill>
                <a:ea typeface="宋体" charset="-122"/>
              </a:rPr>
              <a:t>Gp</a:t>
            </a:r>
            <a:r>
              <a:rPr lang="en-US" altLang="zh-CN" sz="1700" b="1" dirty="0" smtClean="0">
                <a:solidFill>
                  <a:schemeClr val="tx2"/>
                </a:solidFill>
                <a:ea typeface="宋体" charset="-122"/>
              </a:rPr>
              <a:t> SGSN</a:t>
            </a:r>
            <a:r>
              <a:rPr lang="zh-CN" altLang="en-US" sz="1700" b="1" dirty="0" smtClean="0">
                <a:solidFill>
                  <a:schemeClr val="tx2"/>
                </a:solidFill>
                <a:ea typeface="宋体" charset="-122"/>
              </a:rPr>
              <a:t>网元。</a:t>
            </a:r>
            <a:endParaRPr lang="en-US" altLang="zh-CN" sz="1700" b="1" dirty="0" smtClean="0">
              <a:solidFill>
                <a:schemeClr val="tx2"/>
              </a:solidFill>
              <a:ea typeface="宋体" charset="-122"/>
            </a:endParaRPr>
          </a:p>
          <a:p>
            <a:pPr lvl="2" eaLnBrk="1" hangingPunct="1"/>
            <a:r>
              <a:rPr lang="en-US" altLang="zh-CN" sz="1500" dirty="0" smtClean="0">
                <a:ea typeface="宋体" charset="-122"/>
              </a:rPr>
              <a:t>SGSN</a:t>
            </a:r>
            <a:r>
              <a:rPr lang="zh-CN" altLang="en-US" sz="1500" dirty="0" smtClean="0">
                <a:ea typeface="宋体" charset="-122"/>
              </a:rPr>
              <a:t>不需要升级至</a:t>
            </a:r>
            <a:r>
              <a:rPr lang="en-US" altLang="zh-CN" sz="1500" dirty="0" smtClean="0">
                <a:ea typeface="宋体" charset="-122"/>
              </a:rPr>
              <a:t>R8</a:t>
            </a:r>
          </a:p>
          <a:p>
            <a:pPr lvl="2" eaLnBrk="1" hangingPunct="1"/>
            <a:r>
              <a:rPr lang="en-US" altLang="zh-CN" sz="1500" dirty="0" smtClean="0">
                <a:ea typeface="宋体" charset="-122"/>
              </a:rPr>
              <a:t>R8</a:t>
            </a:r>
            <a:r>
              <a:rPr lang="zh-CN" altLang="en-US" sz="1500" dirty="0" smtClean="0">
                <a:ea typeface="宋体" charset="-122"/>
              </a:rPr>
              <a:t>以前的</a:t>
            </a:r>
            <a:r>
              <a:rPr lang="en-US" altLang="zh-CN" sz="1500" dirty="0" smtClean="0">
                <a:ea typeface="宋体" charset="-122"/>
              </a:rPr>
              <a:t>GSM/UMTS</a:t>
            </a:r>
            <a:r>
              <a:rPr lang="zh-CN" altLang="en-US" sz="1500" dirty="0" smtClean="0">
                <a:ea typeface="宋体" charset="-122"/>
              </a:rPr>
              <a:t>切换流程 </a:t>
            </a:r>
            <a:r>
              <a:rPr lang="en-US" altLang="zh-CN" sz="1500" dirty="0" smtClean="0">
                <a:ea typeface="宋体" charset="-122"/>
              </a:rPr>
              <a:t>+ EPS</a:t>
            </a:r>
            <a:r>
              <a:rPr lang="zh-CN" altLang="en-US" sz="1500" dirty="0" smtClean="0">
                <a:ea typeface="宋体" charset="-122"/>
              </a:rPr>
              <a:t>切换流程</a:t>
            </a:r>
          </a:p>
          <a:p>
            <a:pPr lvl="2" eaLnBrk="1" hangingPunct="1"/>
            <a:r>
              <a:rPr lang="zh-CN" altLang="en-US" sz="1500" dirty="0" smtClean="0">
                <a:ea typeface="宋体" charset="-122"/>
              </a:rPr>
              <a:t>完全由</a:t>
            </a:r>
            <a:r>
              <a:rPr lang="en-US" altLang="zh-CN" sz="1500" dirty="0" smtClean="0">
                <a:ea typeface="宋体" charset="-122"/>
              </a:rPr>
              <a:t>MME</a:t>
            </a:r>
            <a:r>
              <a:rPr lang="zh-CN" altLang="en-US" sz="1500" dirty="0" smtClean="0">
                <a:ea typeface="宋体" charset="-122"/>
              </a:rPr>
              <a:t>完成传统核心网中</a:t>
            </a:r>
            <a:r>
              <a:rPr lang="en-US" altLang="zh-CN" sz="1500" dirty="0" smtClean="0">
                <a:ea typeface="宋体" charset="-122"/>
              </a:rPr>
              <a:t>PDP Context</a:t>
            </a:r>
            <a:r>
              <a:rPr lang="zh-CN" altLang="en-US" sz="1500" dirty="0" smtClean="0">
                <a:ea typeface="宋体" charset="-122"/>
              </a:rPr>
              <a:t>到</a:t>
            </a:r>
            <a:r>
              <a:rPr lang="en-US" altLang="zh-CN" sz="1500" dirty="0" smtClean="0">
                <a:ea typeface="宋体" charset="-122"/>
              </a:rPr>
              <a:t>EPS Bearer</a:t>
            </a:r>
            <a:r>
              <a:rPr lang="zh-CN" altLang="en-US" sz="1500" dirty="0" smtClean="0">
                <a:ea typeface="宋体" charset="-122"/>
              </a:rPr>
              <a:t>的相互映射转换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990000"/>
              </a:buClr>
              <a:buSzPct val="75000"/>
              <a:buFont typeface="Wingdings" pitchFamily="2" charset="2"/>
              <a:buNone/>
            </a:pPr>
            <a:endParaRPr lang="zh-CN" altLang="en-US" dirty="0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69919" indent="-296123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84491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58287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132084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1F909E54-90C5-4486-8982-ABB64B6FA343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34</a:t>
            </a:fld>
            <a:endParaRPr lang="en-US" altLang="zh-CN" sz="1200" b="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2"/>
                </a:solidFill>
                <a:latin typeface="Arial" charset="0"/>
                <a:ea typeface="宋体" charset="-122"/>
              </a:rPr>
              <a:t>LTE</a:t>
            </a:r>
            <a:r>
              <a:rPr lang="en-US" altLang="en-US" b="1" dirty="0" smtClean="0">
                <a:solidFill>
                  <a:schemeClr val="tx2"/>
                </a:solidFill>
                <a:latin typeface="Arial" charset="0"/>
                <a:ea typeface="宋体" charset="-122"/>
              </a:rPr>
              <a:t>与R8 </a:t>
            </a:r>
            <a:r>
              <a:rPr lang="en-US" altLang="zh-CN" b="1" dirty="0" smtClean="0">
                <a:solidFill>
                  <a:schemeClr val="tx2"/>
                </a:solidFill>
                <a:latin typeface="Arial" charset="0"/>
                <a:ea typeface="宋体" charset="-122"/>
              </a:rPr>
              <a:t>GSM/</a:t>
            </a:r>
            <a:r>
              <a:rPr lang="en-US" altLang="en-US" b="1" dirty="0" smtClean="0">
                <a:solidFill>
                  <a:schemeClr val="tx2"/>
                </a:solidFill>
                <a:latin typeface="Arial" charset="0"/>
                <a:ea typeface="宋体" charset="-122"/>
              </a:rPr>
              <a:t>UMTS </a:t>
            </a:r>
            <a:r>
              <a:rPr lang="en-US" altLang="zh-CN" b="1" dirty="0" smtClean="0">
                <a:solidFill>
                  <a:schemeClr val="tx2"/>
                </a:solidFill>
                <a:latin typeface="Arial" charset="0"/>
                <a:ea typeface="宋体" charset="-122"/>
              </a:rPr>
              <a:t>Core</a:t>
            </a:r>
            <a:r>
              <a:rPr lang="zh-CN" altLang="en-US" b="1" dirty="0" smtClean="0">
                <a:solidFill>
                  <a:schemeClr val="tx2"/>
                </a:solidFill>
                <a:latin typeface="Arial" charset="0"/>
                <a:ea typeface="宋体" charset="-122"/>
              </a:rPr>
              <a:t>互通，互通点在</a:t>
            </a:r>
            <a:r>
              <a:rPr lang="en-US" altLang="zh-CN" b="1" dirty="0" smtClean="0">
                <a:solidFill>
                  <a:schemeClr val="tx2"/>
                </a:solidFill>
                <a:latin typeface="Arial" charset="0"/>
                <a:ea typeface="宋体" charset="-122"/>
              </a:rPr>
              <a:t>S4 SGSN</a:t>
            </a:r>
            <a:r>
              <a:rPr lang="zh-CN" altLang="en-US" b="1" dirty="0" smtClean="0">
                <a:solidFill>
                  <a:schemeClr val="tx2"/>
                </a:solidFill>
                <a:latin typeface="Arial" charset="0"/>
                <a:ea typeface="宋体" charset="-122"/>
              </a:rPr>
              <a:t>；</a:t>
            </a:r>
            <a:endParaRPr lang="en-US" altLang="zh-CN" b="1" dirty="0" smtClean="0">
              <a:solidFill>
                <a:schemeClr val="tx2"/>
              </a:solidFill>
              <a:latin typeface="Arial" charset="0"/>
              <a:ea typeface="宋体" charset="-122"/>
            </a:endParaRPr>
          </a:p>
          <a:p>
            <a:pPr lvl="2" eaLnBrk="1" hangingPunct="1"/>
            <a:r>
              <a:rPr lang="en-US" altLang="zh-CN" sz="1500" dirty="0" smtClean="0">
                <a:ea typeface="宋体" charset="-122"/>
              </a:rPr>
              <a:t>SGSN</a:t>
            </a:r>
            <a:r>
              <a:rPr lang="zh-CN" altLang="en-US" sz="1500" dirty="0" smtClean="0">
                <a:ea typeface="宋体" charset="-122"/>
              </a:rPr>
              <a:t>需要升级至</a:t>
            </a:r>
            <a:r>
              <a:rPr lang="en-US" altLang="zh-CN" sz="1500" dirty="0" smtClean="0">
                <a:ea typeface="宋体" charset="-122"/>
              </a:rPr>
              <a:t>R8</a:t>
            </a:r>
            <a:r>
              <a:rPr lang="zh-CN" altLang="en-US" sz="1500" dirty="0" smtClean="0">
                <a:ea typeface="宋体" charset="-122"/>
              </a:rPr>
              <a:t>，并支持</a:t>
            </a:r>
            <a:r>
              <a:rPr lang="en-US" altLang="zh-CN" sz="1500" dirty="0" smtClean="0">
                <a:ea typeface="宋体" charset="-122"/>
              </a:rPr>
              <a:t>S4-SGSN</a:t>
            </a:r>
            <a:r>
              <a:rPr lang="zh-CN" altLang="en-US" sz="1500" dirty="0" smtClean="0">
                <a:ea typeface="宋体" charset="-122"/>
              </a:rPr>
              <a:t>功能</a:t>
            </a:r>
          </a:p>
          <a:p>
            <a:pPr lvl="2" eaLnBrk="1" hangingPunct="1"/>
            <a:r>
              <a:rPr lang="zh-CN" altLang="en-US" sz="1500" dirty="0" smtClean="0">
                <a:ea typeface="宋体" charset="-122"/>
              </a:rPr>
              <a:t>完全的</a:t>
            </a:r>
            <a:r>
              <a:rPr lang="en-US" altLang="zh-CN" sz="1500" dirty="0" smtClean="0">
                <a:ea typeface="宋体" charset="-122"/>
              </a:rPr>
              <a:t>EPS</a:t>
            </a:r>
            <a:r>
              <a:rPr lang="zh-CN" altLang="en-US" sz="1500" dirty="0" smtClean="0">
                <a:ea typeface="宋体" charset="-122"/>
              </a:rPr>
              <a:t>切换流程 </a:t>
            </a:r>
            <a:r>
              <a:rPr lang="en-US" altLang="zh-CN" sz="1500" dirty="0" smtClean="0">
                <a:ea typeface="宋体" charset="-122"/>
              </a:rPr>
              <a:t>(</a:t>
            </a:r>
            <a:r>
              <a:rPr lang="zh-CN" altLang="en-US" sz="1500" dirty="0" smtClean="0">
                <a:ea typeface="宋体" charset="-122"/>
              </a:rPr>
              <a:t>核心网侧</a:t>
            </a:r>
            <a:r>
              <a:rPr lang="en-US" altLang="zh-CN" sz="1500" dirty="0" smtClean="0">
                <a:ea typeface="宋体" charset="-122"/>
              </a:rPr>
              <a:t>)</a:t>
            </a:r>
          </a:p>
          <a:p>
            <a:pPr lvl="2" eaLnBrk="1" hangingPunct="1"/>
            <a:r>
              <a:rPr lang="zh-CN" altLang="en-US" sz="1500" dirty="0" smtClean="0">
                <a:ea typeface="宋体" charset="-122"/>
              </a:rPr>
              <a:t>从</a:t>
            </a:r>
            <a:r>
              <a:rPr lang="en-US" altLang="zh-CN" sz="1500" dirty="0" smtClean="0">
                <a:ea typeface="宋体" charset="-122"/>
              </a:rPr>
              <a:t>LTE</a:t>
            </a:r>
            <a:r>
              <a:rPr lang="zh-CN" altLang="en-US" sz="1500" dirty="0" smtClean="0">
                <a:ea typeface="宋体" charset="-122"/>
              </a:rPr>
              <a:t>网络到</a:t>
            </a:r>
            <a:r>
              <a:rPr lang="en-US" altLang="zh-CN" sz="1500" dirty="0" smtClean="0">
                <a:ea typeface="宋体" charset="-122"/>
              </a:rPr>
              <a:t>GSM/UMTS</a:t>
            </a:r>
            <a:r>
              <a:rPr lang="zh-CN" altLang="en-US" sz="1500" dirty="0" smtClean="0">
                <a:ea typeface="宋体" charset="-122"/>
              </a:rPr>
              <a:t>网络互操作过程中，</a:t>
            </a:r>
            <a:r>
              <a:rPr lang="en-US" altLang="zh-CN" sz="1500" dirty="0" smtClean="0">
                <a:ea typeface="宋体" charset="-122"/>
              </a:rPr>
              <a:t>S4-SGSN</a:t>
            </a:r>
            <a:r>
              <a:rPr lang="zh-CN" altLang="en-US" sz="1500" dirty="0" smtClean="0">
                <a:ea typeface="宋体" charset="-122"/>
              </a:rPr>
              <a:t>完成</a:t>
            </a:r>
            <a:r>
              <a:rPr lang="en-US" altLang="zh-CN" sz="1500" dirty="0" smtClean="0">
                <a:ea typeface="宋体" charset="-122"/>
              </a:rPr>
              <a:t>EPS Bearer</a:t>
            </a:r>
            <a:r>
              <a:rPr lang="zh-CN" altLang="en-US" sz="1500" dirty="0" smtClean="0">
                <a:ea typeface="宋体" charset="-122"/>
              </a:rPr>
              <a:t>到</a:t>
            </a:r>
            <a:r>
              <a:rPr lang="en-US" altLang="zh-CN" sz="1500" dirty="0" smtClean="0">
                <a:ea typeface="宋体" charset="-122"/>
              </a:rPr>
              <a:t>PDP Context</a:t>
            </a:r>
            <a:r>
              <a:rPr lang="zh-CN" altLang="en-US" sz="1500" dirty="0" smtClean="0">
                <a:ea typeface="宋体" charset="-122"/>
              </a:rPr>
              <a:t>的映射转换</a:t>
            </a:r>
          </a:p>
          <a:p>
            <a:pPr lvl="2" eaLnBrk="1" hangingPunct="1"/>
            <a:r>
              <a:rPr lang="zh-CN" altLang="en-US" sz="1500" dirty="0" smtClean="0">
                <a:ea typeface="宋体" charset="-122"/>
              </a:rPr>
              <a:t>从</a:t>
            </a:r>
            <a:r>
              <a:rPr lang="en-US" altLang="zh-CN" sz="1500" dirty="0" smtClean="0">
                <a:ea typeface="宋体" charset="-122"/>
              </a:rPr>
              <a:t>GSM/UMTS</a:t>
            </a:r>
            <a:r>
              <a:rPr lang="zh-CN" altLang="en-US" sz="1500" dirty="0" smtClean="0">
                <a:ea typeface="宋体" charset="-122"/>
              </a:rPr>
              <a:t>网络到</a:t>
            </a:r>
            <a:r>
              <a:rPr lang="en-US" altLang="zh-CN" sz="1500" dirty="0" smtClean="0">
                <a:ea typeface="宋体" charset="-122"/>
              </a:rPr>
              <a:t>LTE</a:t>
            </a:r>
            <a:r>
              <a:rPr lang="zh-CN" altLang="en-US" sz="1500" dirty="0" smtClean="0">
                <a:ea typeface="宋体" charset="-122"/>
              </a:rPr>
              <a:t>网络互操作过程中，</a:t>
            </a:r>
            <a:r>
              <a:rPr lang="en-US" altLang="zh-CN" sz="1500" dirty="0" smtClean="0">
                <a:ea typeface="宋体" charset="-122"/>
              </a:rPr>
              <a:t>MME</a:t>
            </a:r>
            <a:r>
              <a:rPr lang="zh-CN" altLang="en-US" sz="1500" dirty="0" smtClean="0">
                <a:ea typeface="宋体" charset="-122"/>
              </a:rPr>
              <a:t>完成</a:t>
            </a:r>
            <a:r>
              <a:rPr lang="en-US" altLang="zh-CN" sz="1500" dirty="0" smtClean="0">
                <a:ea typeface="宋体" charset="-122"/>
              </a:rPr>
              <a:t>PDP Context</a:t>
            </a:r>
            <a:r>
              <a:rPr lang="zh-CN" altLang="en-US" sz="1500" dirty="0" smtClean="0">
                <a:ea typeface="宋体" charset="-122"/>
              </a:rPr>
              <a:t>到</a:t>
            </a:r>
            <a:r>
              <a:rPr lang="en-US" altLang="zh-CN" sz="1500" dirty="0" smtClean="0">
                <a:ea typeface="宋体" charset="-122"/>
              </a:rPr>
              <a:t>EPS Bearer</a:t>
            </a:r>
            <a:r>
              <a:rPr lang="zh-CN" altLang="en-US" sz="1500" dirty="0" smtClean="0">
                <a:ea typeface="宋体" charset="-122"/>
              </a:rPr>
              <a:t>的映射转换 </a:t>
            </a:r>
            <a:r>
              <a:rPr lang="en-US" altLang="zh-CN" sz="1500" dirty="0" smtClean="0">
                <a:ea typeface="宋体" charset="-122"/>
              </a:rPr>
              <a:t>(</a:t>
            </a:r>
            <a:r>
              <a:rPr lang="zh-CN" altLang="en-US" sz="1500" dirty="0" smtClean="0">
                <a:ea typeface="宋体" charset="-122"/>
              </a:rPr>
              <a:t>即目标侧网络中的控制网关完成承载的映射转换</a:t>
            </a:r>
            <a:r>
              <a:rPr lang="en-US" altLang="zh-CN" sz="1500" dirty="0" smtClean="0">
                <a:ea typeface="宋体" charset="-122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endParaRPr lang="zh-CN" altLang="en-US" dirty="0" smtClean="0">
              <a:solidFill>
                <a:schemeClr val="bg2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69919" indent="-296123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84491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58287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132084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515C699B-AC13-4800-96C9-DA6C630EDF47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36</a:t>
            </a:fld>
            <a:endParaRPr lang="en-US" altLang="zh-CN" sz="1200" b="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endParaRPr lang="zh-CN" altLang="en-US" smtClean="0">
              <a:solidFill>
                <a:schemeClr val="bg2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129F4C-8C02-4EF1-9FD7-12531AC3092F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16775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129F4C-8C02-4EF1-9FD7-12531AC3092F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75999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B32153-CC18-480D-A51C-7801F132C189}" type="slidenum">
              <a:rPr lang="en-US" altLang="zh-CN" smtClean="0">
                <a:latin typeface="Arial" pitchFamily="34" charset="0"/>
                <a:ea typeface="宋体" pitchFamily="2" charset="-122"/>
              </a:rPr>
              <a:pPr/>
              <a:t>49</a:t>
            </a:fld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40162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714" y="4861441"/>
            <a:ext cx="5676153" cy="4605576"/>
          </a:xfrm>
          <a:noFill/>
          <a:ln/>
        </p:spPr>
        <p:txBody>
          <a:bodyPr/>
          <a:lstStyle/>
          <a:p>
            <a:pPr lvl="1" eaLnBrk="1" hangingPunct="1"/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613254-A6C2-4006-9DF4-383762AE6192}" type="slidenum">
              <a:rPr lang="en-US" altLang="zh-CN" smtClean="0">
                <a:latin typeface="Arial" pitchFamily="34" charset="0"/>
                <a:ea typeface="宋体" pitchFamily="2" charset="-122"/>
              </a:rPr>
              <a:pPr/>
              <a:t>50</a:t>
            </a:fld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4016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714" y="4861441"/>
            <a:ext cx="5676153" cy="4605576"/>
          </a:xfrm>
          <a:noFill/>
          <a:ln/>
        </p:spPr>
        <p:txBody>
          <a:bodyPr/>
          <a:lstStyle/>
          <a:p>
            <a:pPr eaLnBrk="1" hangingPunct="1"/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EE824-CE51-474A-8525-FDC0A80F2D81}" type="slidenum">
              <a:rPr lang="en-US" altLang="zh-CN" smtClean="0">
                <a:latin typeface="Arial" pitchFamily="34" charset="0"/>
                <a:ea typeface="宋体" pitchFamily="2" charset="-122"/>
              </a:rPr>
              <a:pPr/>
              <a:t>51</a:t>
            </a:fld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40162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714" y="4861441"/>
            <a:ext cx="5676153" cy="4605576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9C54FD-46FD-4BCA-9CF9-8E0B895221E6}" type="slidenum">
              <a:rPr lang="en-US" altLang="zh-CN" smtClean="0">
                <a:latin typeface="Arial" pitchFamily="34" charset="0"/>
                <a:ea typeface="宋体" pitchFamily="2" charset="-122"/>
              </a:rPr>
              <a:pPr/>
              <a:t>52</a:t>
            </a:fld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4016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714" y="4861441"/>
            <a:ext cx="5676153" cy="4605576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B0A7D4-ED12-413A-8FF2-4C1413A12CFD}" type="slidenum">
              <a:rPr lang="en-US" altLang="zh-CN" smtClean="0">
                <a:latin typeface="Arial" pitchFamily="34" charset="0"/>
                <a:ea typeface="宋体" pitchFamily="2" charset="-122"/>
              </a:rPr>
              <a:pPr/>
              <a:t>53</a:t>
            </a:fld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40162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714" y="4861441"/>
            <a:ext cx="5676153" cy="4605576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R8</a:t>
            </a: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架构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和传统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网络互通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支持非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3GPP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接入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CDMA /LTE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互通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SRVCC</a:t>
            </a: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CSFB</a:t>
            </a: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计费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/>
              <a:t>R9</a:t>
            </a: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EMC</a:t>
            </a: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LCS(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位置）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MBMS</a:t>
            </a:r>
            <a:r>
              <a:rPr lang="zh-CN" altLang="en-US" sz="1100" b="1" kern="0" dirty="0" smtClean="0">
                <a:latin typeface="微软雅黑" pitchFamily="34" charset="-122"/>
                <a:ea typeface="微软雅黑" pitchFamily="34" charset="-122"/>
              </a:rPr>
              <a:t>（多媒体广播组播）</a:t>
            </a:r>
            <a:endParaRPr lang="en-US" altLang="zh-CN" sz="1100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err="1" smtClean="0">
                <a:latin typeface="微软雅黑" pitchFamily="34" charset="-122"/>
                <a:ea typeface="微软雅黑" pitchFamily="34" charset="-122"/>
              </a:rPr>
              <a:t>eANDSF</a:t>
            </a:r>
            <a:r>
              <a:rPr lang="zh-CN" altLang="en-US" sz="1100" b="1" kern="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接入网发现和选择功能）</a:t>
            </a:r>
            <a:endParaRPr lang="en-US" altLang="zh-CN" sz="1100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Home </a:t>
            </a:r>
            <a:r>
              <a:rPr lang="en-US" altLang="zh-CN" b="1" kern="0" dirty="0" err="1" smtClean="0">
                <a:latin typeface="微软雅黑" pitchFamily="34" charset="-122"/>
                <a:ea typeface="微软雅黑" pitchFamily="34" charset="-122"/>
              </a:rPr>
              <a:t>eNB</a:t>
            </a:r>
            <a:r>
              <a:rPr lang="zh-CN" altLang="en-US" sz="1100" b="1" kern="0" dirty="0" smtClean="0">
                <a:latin typeface="微软雅黑" pitchFamily="34" charset="-122"/>
                <a:ea typeface="微软雅黑" pitchFamily="34" charset="-122"/>
              </a:rPr>
              <a:t>（家庭基站）</a:t>
            </a:r>
            <a:endParaRPr lang="en-US" altLang="zh-CN" sz="1100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GTP-MIP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互通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R10</a:t>
            </a: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1500" b="1" kern="0" dirty="0" smtClean="0">
                <a:latin typeface="微软雅黑" pitchFamily="34" charset="-122"/>
                <a:ea typeface="微软雅黑" pitchFamily="34" charset="-122"/>
              </a:rPr>
              <a:t>M2M</a:t>
            </a: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1500" b="1" kern="0" dirty="0" smtClean="0">
                <a:latin typeface="微软雅黑" pitchFamily="34" charset="-122"/>
                <a:ea typeface="微软雅黑" pitchFamily="34" charset="-122"/>
              </a:rPr>
              <a:t>LIPA/SIPTO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本地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接入及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分流）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1500" b="1" kern="0" dirty="0" smtClean="0">
                <a:latin typeface="微软雅黑" pitchFamily="34" charset="-122"/>
                <a:ea typeface="微软雅黑" pitchFamily="34" charset="-122"/>
              </a:rPr>
              <a:t>IFOM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IP Flow Mobility)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1500" b="1" kern="0" dirty="0" smtClean="0">
                <a:latin typeface="微软雅黑" pitchFamily="34" charset="-122"/>
                <a:ea typeface="微软雅黑" pitchFamily="34" charset="-122"/>
              </a:rPr>
              <a:t>IPv6</a:t>
            </a:r>
            <a:r>
              <a:rPr lang="zh-CN" altLang="en-US" sz="1500" b="1" kern="0" dirty="0" smtClean="0">
                <a:latin typeface="微软雅黑" pitchFamily="34" charset="-122"/>
                <a:ea typeface="微软雅黑" pitchFamily="34" charset="-122"/>
              </a:rPr>
              <a:t>演进</a:t>
            </a:r>
            <a:endParaRPr lang="en-US" altLang="zh-CN" sz="1500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1500" b="1" kern="0" dirty="0" smtClean="0">
                <a:latin typeface="微软雅黑" pitchFamily="34" charset="-122"/>
                <a:ea typeface="微软雅黑" pitchFamily="34" charset="-122"/>
              </a:rPr>
              <a:t>FMC</a:t>
            </a:r>
            <a:endParaRPr lang="zh-CN" altLang="en-US" sz="1500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10929" indent="-310929" defTabSz="830789">
              <a:lnSpc>
                <a:spcPct val="140000"/>
              </a:lnSpc>
              <a:buClr>
                <a:schemeClr val="bg2"/>
              </a:buClr>
              <a:buSzPct val="60000"/>
              <a:defRPr/>
            </a:pPr>
            <a:endParaRPr lang="zh-CN" altLang="en-US" b="1" kern="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129F4C-8C02-4EF1-9FD7-12531AC3092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4B84B4-7E90-48CC-9A4C-4BCB0F3CEC76}" type="slidenum">
              <a:rPr lang="en-US" altLang="zh-CN" smtClean="0">
                <a:latin typeface="Arial" pitchFamily="34" charset="0"/>
                <a:ea typeface="宋体" pitchFamily="2" charset="-122"/>
              </a:rPr>
              <a:pPr/>
              <a:t>54</a:t>
            </a:fld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40162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714" y="4861441"/>
            <a:ext cx="5676153" cy="4605576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D1E186-5914-4871-8CC0-9324F4FB7089}" type="slidenum">
              <a:rPr lang="en-US" altLang="zh-CN" smtClean="0">
                <a:latin typeface="Arial" pitchFamily="34" charset="0"/>
                <a:ea typeface="宋体" pitchFamily="2" charset="-122"/>
              </a:rPr>
              <a:pPr/>
              <a:t>55</a:t>
            </a:fld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40162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714" y="4861441"/>
            <a:ext cx="5676153" cy="4605576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D1E186-5914-4871-8CC0-9324F4FB7089}" type="slidenum">
              <a:rPr lang="en-US" altLang="zh-CN" smtClean="0">
                <a:latin typeface="Arial" pitchFamily="34" charset="0"/>
                <a:ea typeface="宋体" pitchFamily="2" charset="-122"/>
              </a:rPr>
              <a:pPr/>
              <a:t>56</a:t>
            </a:fld>
            <a:endParaRPr lang="en-US" altLang="zh-CN" smtClean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40162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714" y="4861441"/>
            <a:ext cx="5676153" cy="4605576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Diameter</a:t>
            </a:r>
            <a:r>
              <a:rPr lang="zh-CN" altLang="en-US" dirty="0" smtClean="0"/>
              <a:t>基本协议一般不会单独使用，需要应用扩展它来提供具体的服务，应用协议扩展了基本协议，以完成特定的接入和应用业务，它充分利用基础协议提供的</a:t>
            </a:r>
            <a:r>
              <a:rPr lang="zh-CN" altLang="en-US" dirty="0" smtClean="0">
                <a:hlinkClick r:id="rId3" action="ppaction://hlinkfile"/>
              </a:rPr>
              <a:t>消息传送</a:t>
            </a:r>
            <a:r>
              <a:rPr lang="zh-CN" altLang="en-US" dirty="0" smtClean="0"/>
              <a:t>机制，并以此为基础定义应用协议的应用标识、参与通信的网络功能实体、相互通信的功能实体间的消息内容以及协议过程等，目前已完成的应用主要有：</a:t>
            </a:r>
            <a:r>
              <a:rPr lang="en-US" altLang="zh-CN" dirty="0" smtClean="0"/>
              <a:t>Diameter NASREQ</a:t>
            </a:r>
            <a:r>
              <a:rPr lang="zh-CN" altLang="en-US" dirty="0" smtClean="0"/>
              <a:t>应用、</a:t>
            </a:r>
            <a:r>
              <a:rPr lang="en-US" altLang="zh-CN" dirty="0" smtClean="0"/>
              <a:t>Diameter Mobile Ipv4</a:t>
            </a:r>
            <a:r>
              <a:rPr lang="zh-CN" altLang="en-US" dirty="0" smtClean="0"/>
              <a:t>等应用。</a:t>
            </a:r>
          </a:p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9919" indent="-2961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84491" indent="-23689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58287" indent="-23689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32084" indent="-23689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A56ABE7-A645-4DBC-8772-875807D092E0}" type="slidenum">
              <a:rPr lang="zh-CN" altLang="en-US" smtClean="0"/>
              <a:pPr eaLnBrk="1" hangingPunct="1"/>
              <a:t>60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129F4C-8C02-4EF1-9FD7-12531AC3092F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18613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88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69919" indent="-296123" defTabSz="95088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84491" indent="-236898" defTabSz="95088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58287" indent="-236898" defTabSz="95088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132084" indent="-236898" defTabSz="95088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605880" indent="-236898" defTabSz="9508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3079676" indent="-236898" defTabSz="9508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553473" indent="-236898" defTabSz="9508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4027269" indent="-236898" defTabSz="9508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fld id="{5D4C6A1A-7B4E-449B-88B3-ABFED225B330}" type="slidenum">
              <a:rPr lang="zh-CN" altLang="en-US" b="1" smtClean="0">
                <a:latin typeface="宋体" charset="-122"/>
                <a:ea typeface="宋体" charset="-122"/>
              </a:rPr>
              <a:pPr/>
              <a:t>74</a:t>
            </a:fld>
            <a:endParaRPr lang="en-US" altLang="zh-CN" b="1" smtClean="0"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 txBox="1">
            <a:spLocks noGrp="1" noChangeArrowheads="1"/>
          </p:cNvSpPr>
          <p:nvPr/>
        </p:nvSpPr>
        <p:spPr bwMode="auto">
          <a:xfrm>
            <a:off x="4018848" y="9719120"/>
            <a:ext cx="3077137" cy="51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5" tIns="47323" rIns="94645" bIns="47323" anchor="b"/>
          <a:lstStyle>
            <a:lvl1pPr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r" eaLnBrk="1" hangingPunct="1"/>
            <a:fld id="{49720B52-72A5-4561-859A-8F3655CE9CE8}" type="slidenum">
              <a:rPr lang="zh-CN" altLang="en-US" sz="1200">
                <a:ea typeface="华文细黑" pitchFamily="2" charset="-122"/>
              </a:rPr>
              <a:pPr algn="r" eaLnBrk="1" hangingPunct="1"/>
              <a:t>75</a:t>
            </a:fld>
            <a:endParaRPr lang="en-US" altLang="zh-CN" sz="1200" dirty="0">
              <a:ea typeface="华文细黑" pitchFamily="2" charset="-122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65175"/>
            <a:ext cx="5119688" cy="3838575"/>
          </a:xfrm>
          <a:ln/>
        </p:spPr>
      </p:sp>
      <p:sp>
        <p:nvSpPr>
          <p:cNvPr id="34820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07942" y="4860378"/>
            <a:ext cx="5680103" cy="460508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5" tIns="47323" rIns="94645" bIns="47323" anchor="ctr"/>
          <a:lstStyle/>
          <a:p>
            <a:pPr eaLnBrk="1" hangingPunct="1"/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4018848" y="9719120"/>
            <a:ext cx="3077137" cy="51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5" tIns="47323" rIns="94645" bIns="47323" anchor="b"/>
          <a:lstStyle>
            <a:lvl1pPr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r" eaLnBrk="1" hangingPunct="1"/>
            <a:fld id="{6E7B119C-E5AD-4306-A32E-6C2DA357F2EE}" type="slidenum">
              <a:rPr lang="zh-CN" altLang="en-US" sz="1200">
                <a:ea typeface="华文细黑" pitchFamily="2" charset="-122"/>
              </a:rPr>
              <a:pPr algn="r" eaLnBrk="1" hangingPunct="1"/>
              <a:t>76</a:t>
            </a:fld>
            <a:endParaRPr lang="en-US" altLang="zh-CN" sz="1200" dirty="0">
              <a:ea typeface="华文细黑" pitchFamily="2" charset="-122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65175"/>
            <a:ext cx="5119688" cy="3838575"/>
          </a:xfrm>
          <a:ln/>
        </p:spPr>
      </p:sp>
      <p:sp>
        <p:nvSpPr>
          <p:cNvPr id="36868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07942" y="4860378"/>
            <a:ext cx="5680103" cy="460508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5" tIns="47323" rIns="94645" bIns="47323" anchor="ctr"/>
          <a:lstStyle/>
          <a:p>
            <a:pPr eaLnBrk="1" hangingPunct="1"/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129F4C-8C02-4EF1-9FD7-12531AC3092F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363853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129F4C-8C02-4EF1-9FD7-12531AC3092F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789263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>
              <a:defRPr/>
            </a:pPr>
            <a:r>
              <a:rPr lang="en-US" altLang="zh-CN" sz="1700" kern="0" dirty="0" smtClean="0"/>
              <a:t>UE</a:t>
            </a:r>
            <a:r>
              <a:rPr lang="zh-CN" altLang="en-US" sz="1700" kern="0" dirty="0" smtClean="0"/>
              <a:t>与外部网络通信的锚点，</a:t>
            </a:r>
            <a:r>
              <a:rPr lang="en-US" altLang="zh-CN" sz="1700" kern="0" dirty="0" smtClean="0"/>
              <a:t>P-GW</a:t>
            </a:r>
            <a:r>
              <a:rPr lang="zh-CN" altLang="en-US" sz="1700" kern="0" dirty="0" smtClean="0"/>
              <a:t>将来自外部数据网的</a:t>
            </a:r>
            <a:r>
              <a:rPr lang="en-US" altLang="zh-CN" sz="1700" kern="0" dirty="0" smtClean="0"/>
              <a:t>PDU</a:t>
            </a:r>
            <a:r>
              <a:rPr lang="zh-CN" altLang="en-US" sz="1700" kern="0" dirty="0" smtClean="0"/>
              <a:t>用</a:t>
            </a:r>
            <a:r>
              <a:rPr lang="en-US" altLang="zh-CN" sz="1700" kern="0" dirty="0" smtClean="0"/>
              <a:t>GTP</a:t>
            </a:r>
            <a:r>
              <a:rPr lang="zh-CN" altLang="en-US" sz="1700" kern="0" dirty="0" smtClean="0"/>
              <a:t>包头和</a:t>
            </a:r>
            <a:r>
              <a:rPr lang="en-US" altLang="zh-CN" sz="1700" kern="0" dirty="0" smtClean="0"/>
              <a:t>UDP/IP</a:t>
            </a:r>
            <a:r>
              <a:rPr lang="zh-CN" altLang="en-US" sz="1700" kern="0" dirty="0" smtClean="0"/>
              <a:t>包头进行封装，并以包头的相关地址信息作为标识，在</a:t>
            </a:r>
            <a:r>
              <a:rPr lang="en-US" altLang="zh-CN" sz="1700" kern="0" dirty="0" smtClean="0"/>
              <a:t>EPS</a:t>
            </a:r>
            <a:r>
              <a:rPr lang="zh-CN" altLang="en-US" sz="1700" kern="0" dirty="0" smtClean="0"/>
              <a:t>网中利用一条点到点的双向隧道来传输封装数据给终端；对于去往外部数据网的</a:t>
            </a:r>
            <a:r>
              <a:rPr lang="en-US" altLang="zh-CN" sz="1700" kern="0" dirty="0" smtClean="0"/>
              <a:t>GTP-U PDU</a:t>
            </a:r>
            <a:r>
              <a:rPr lang="zh-CN" altLang="en-US" sz="1700" kern="0" dirty="0" smtClean="0"/>
              <a:t>，</a:t>
            </a:r>
            <a:r>
              <a:rPr lang="en-US" altLang="zh-CN" sz="1700" kern="0" dirty="0" smtClean="0"/>
              <a:t>P-GW</a:t>
            </a:r>
            <a:r>
              <a:rPr lang="zh-CN" altLang="en-US" sz="1700" kern="0" dirty="0" smtClean="0"/>
              <a:t>应去除其封装包头、再转发给外部数据网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9919" indent="-2961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84491" indent="-23689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58287" indent="-23689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32084" indent="-23689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F192EBF-1048-4D0A-A052-90582D41D57E}" type="slidenum">
              <a:rPr lang="zh-CN" altLang="en-US" smtClean="0"/>
              <a:pPr eaLnBrk="1" hangingPunct="1"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69919" indent="-296123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84491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58287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32084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2C30777-3C29-4E92-83F7-C11AD88ED4E4}" type="slidenum">
              <a:rPr lang="zh-CN" altLang="en-US" smtClean="0">
                <a:solidFill>
                  <a:srgbClr val="000000"/>
                </a:solidFill>
              </a:rPr>
              <a:pPr eaLnBrk="1" hangingPunct="1"/>
              <a:t>79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48" y="4860999"/>
            <a:ext cx="5206606" cy="46076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69919" indent="-296123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84491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58287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32084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36D0567-796B-4630-8C39-5F906A31255F}" type="slidenum">
              <a:rPr lang="zh-CN" altLang="en-US" smtClean="0">
                <a:solidFill>
                  <a:srgbClr val="000000"/>
                </a:solidFill>
              </a:rPr>
              <a:pPr eaLnBrk="1" hangingPunct="1"/>
              <a:t>80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48" y="4860999"/>
            <a:ext cx="5206606" cy="46076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69919" indent="-296123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84491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58287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32084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B7408672-3F3A-4086-8AB4-B03246EC4182}" type="slidenum">
              <a:rPr lang="zh-CN" altLang="en-US" smtClean="0">
                <a:solidFill>
                  <a:srgbClr val="000000"/>
                </a:solidFill>
              </a:rPr>
              <a:pPr eaLnBrk="1" hangingPunct="1"/>
              <a:t>81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348" y="4860999"/>
            <a:ext cx="5206606" cy="46076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69919" indent="-296123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84491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58287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32084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304D45A5-C745-4C4F-AA87-C6DC39E2AEB7}" type="slidenum">
              <a:rPr lang="zh-CN" altLang="en-US" smtClean="0"/>
              <a:pPr eaLnBrk="1" hangingPunct="1"/>
              <a:t>82</a:t>
            </a:fld>
            <a:endParaRPr lang="en-US" altLang="zh-CN" smtClean="0"/>
          </a:p>
        </p:txBody>
      </p:sp>
      <p:sp>
        <p:nvSpPr>
          <p:cNvPr id="54275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800100"/>
            <a:ext cx="5119688" cy="3838575"/>
          </a:xfrm>
          <a:ln/>
        </p:spPr>
      </p:sp>
      <p:sp>
        <p:nvSpPr>
          <p:cNvPr id="65540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946347" y="4880258"/>
            <a:ext cx="5208302" cy="4558759"/>
          </a:xfrm>
          <a:ln/>
        </p:spPr>
        <p:txBody>
          <a:bodyPr/>
          <a:lstStyle/>
          <a:p>
            <a:pPr defTabSz="830789">
              <a:lnSpc>
                <a:spcPct val="140000"/>
              </a:lnSpc>
              <a:buClr>
                <a:srgbClr val="777777"/>
              </a:buClr>
              <a:buSzPct val="60000"/>
              <a:defRPr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defRPr/>
            </a:pPr>
            <a:endParaRPr lang="pt-BR" altLang="zh-CN" dirty="0" smtClean="0">
              <a:latin typeface="Arial" pitchFamily="34" charset="0"/>
            </a:endParaRPr>
          </a:p>
        </p:txBody>
      </p:sp>
      <p:sp>
        <p:nvSpPr>
          <p:cNvPr id="54277" name="Espaço Reservado para Número de Slide 3"/>
          <p:cNvSpPr txBox="1">
            <a:spLocks noGrp="1"/>
          </p:cNvSpPr>
          <p:nvPr/>
        </p:nvSpPr>
        <p:spPr bwMode="auto">
          <a:xfrm>
            <a:off x="4026216" y="9761997"/>
            <a:ext cx="3074781" cy="47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759" tIns="47380" rIns="94759" bIns="47380" anchor="b"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13EB78F-064A-4310-89E8-CEE12BA00F25}" type="slidenum">
              <a:rPr lang="zh-CN" altLang="en-US"/>
              <a:pPr algn="r" eaLnBrk="1" hangingPunct="1"/>
              <a:t>82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69919" indent="-296123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84491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58287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32084" indent="-236898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A39FA92E-7F03-4E5B-AF85-602248C6EE9C}" type="slidenum">
              <a:rPr lang="zh-CN" altLang="en-US" smtClean="0"/>
              <a:pPr eaLnBrk="1" hangingPunct="1"/>
              <a:t>83</a:t>
            </a:fld>
            <a:endParaRPr lang="en-US" altLang="zh-CN" smtClean="0"/>
          </a:p>
        </p:txBody>
      </p:sp>
      <p:sp>
        <p:nvSpPr>
          <p:cNvPr id="55299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800100"/>
            <a:ext cx="5119688" cy="3838575"/>
          </a:xfrm>
          <a:ln/>
        </p:spPr>
      </p:sp>
      <p:sp>
        <p:nvSpPr>
          <p:cNvPr id="55300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946347" y="4880258"/>
            <a:ext cx="5208302" cy="455875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zh-CN" dirty="0" smtClean="0">
              <a:latin typeface="Arial" pitchFamily="34" charset="0"/>
            </a:endParaRPr>
          </a:p>
        </p:txBody>
      </p:sp>
      <p:sp>
        <p:nvSpPr>
          <p:cNvPr id="55301" name="Espaço Reservado para Número de Slide 3"/>
          <p:cNvSpPr txBox="1">
            <a:spLocks noGrp="1"/>
          </p:cNvSpPr>
          <p:nvPr/>
        </p:nvSpPr>
        <p:spPr bwMode="auto">
          <a:xfrm>
            <a:off x="4026216" y="9761997"/>
            <a:ext cx="3074781" cy="47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759" tIns="47380" rIns="94759" bIns="47380" anchor="b"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E418D88F-58AE-480B-8C0E-57EEB2F80C66}" type="slidenum">
              <a:rPr lang="zh-CN" altLang="en-US"/>
              <a:pPr algn="r" eaLnBrk="1" hangingPunct="1"/>
              <a:t>83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883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69919" indent="-296123" defTabSz="950883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84491" indent="-236898" defTabSz="950883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58287" indent="-236898" defTabSz="950883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132084" indent="-236898" defTabSz="950883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605880" indent="-236898" defTabSz="9508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3079676" indent="-236898" defTabSz="9508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553473" indent="-236898" defTabSz="9508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4027269" indent="-236898" defTabSz="9508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CE716054-9813-47EE-9626-B52B8274FB29}" type="slidenum">
              <a:rPr lang="zh-CN" altLang="en-US" b="1" smtClean="0">
                <a:latin typeface="宋体" pitchFamily="2" charset="-122"/>
                <a:ea typeface="宋体" pitchFamily="2" charset="-122"/>
              </a:rPr>
              <a:pPr/>
              <a:t>85</a:t>
            </a:fld>
            <a:endParaRPr lang="en-US" altLang="zh-CN" b="1" smtClean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smtClean="0"/>
              <a:t>数据存储</a:t>
            </a:r>
          </a:p>
          <a:p>
            <a:r>
              <a:rPr lang="zh-CN" altLang="en-US" smtClean="0"/>
              <a:t>在</a:t>
            </a:r>
            <a:r>
              <a:rPr lang="en-US" altLang="zh-CN" smtClean="0"/>
              <a:t>EPS</a:t>
            </a:r>
            <a:r>
              <a:rPr lang="zh-CN" altLang="en-US" smtClean="0"/>
              <a:t>网络中，</a:t>
            </a:r>
            <a:r>
              <a:rPr lang="en-US" altLang="zh-CN" smtClean="0"/>
              <a:t>HSS</a:t>
            </a:r>
            <a:r>
              <a:rPr lang="zh-CN" altLang="en-US" smtClean="0"/>
              <a:t>应能存储其归属</a:t>
            </a:r>
            <a:r>
              <a:rPr lang="en-US" altLang="zh-CN" smtClean="0"/>
              <a:t>EPS</a:t>
            </a:r>
            <a:r>
              <a:rPr lang="zh-CN" altLang="en-US" smtClean="0"/>
              <a:t>用户的用户数据，这些用户数据至少包括：</a:t>
            </a:r>
          </a:p>
          <a:p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）用户信息，主要是</a:t>
            </a:r>
            <a:r>
              <a:rPr lang="en-US" altLang="zh-CN" smtClean="0"/>
              <a:t>IMSI</a:t>
            </a:r>
            <a:r>
              <a:rPr lang="zh-CN" altLang="en-US" smtClean="0"/>
              <a:t>、</a:t>
            </a:r>
            <a:r>
              <a:rPr lang="en-US" altLang="zh-CN" smtClean="0"/>
              <a:t>MSISDN</a:t>
            </a:r>
            <a:r>
              <a:rPr lang="zh-CN" altLang="en-US" smtClean="0"/>
              <a:t>、</a:t>
            </a:r>
            <a:r>
              <a:rPr lang="en-US" altLang="zh-CN" smtClean="0"/>
              <a:t>IMEI/IMEISV</a:t>
            </a:r>
            <a:r>
              <a:rPr lang="zh-CN" altLang="en-US" smtClean="0"/>
              <a:t>、移动台</a:t>
            </a:r>
            <a:r>
              <a:rPr lang="en-US" altLang="zh-CN" smtClean="0"/>
              <a:t>purged</a:t>
            </a:r>
            <a:r>
              <a:rPr lang="zh-CN" altLang="en-US" smtClean="0"/>
              <a:t>状态标识、</a:t>
            </a:r>
            <a:r>
              <a:rPr lang="en-US" altLang="zh-CN" smtClean="0"/>
              <a:t>LTE</a:t>
            </a:r>
            <a:r>
              <a:rPr lang="zh-CN" altLang="en-US" smtClean="0"/>
              <a:t>用户接入控制标识（</a:t>
            </a:r>
            <a:r>
              <a:rPr lang="en-US" altLang="zh-CN" smtClean="0"/>
              <a:t>Access Restriction Data</a:t>
            </a:r>
            <a:r>
              <a:rPr lang="zh-CN" altLang="en-US" smtClean="0"/>
              <a:t>），</a:t>
            </a:r>
            <a:r>
              <a:rPr lang="en-US" altLang="zh-CN" smtClean="0"/>
              <a:t>UE-AMBR</a:t>
            </a:r>
            <a:r>
              <a:rPr lang="zh-CN" altLang="en-US" smtClean="0"/>
              <a:t>等；</a:t>
            </a:r>
          </a:p>
          <a:p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</a:t>
            </a:r>
            <a:r>
              <a:rPr lang="en-US" altLang="zh-CN" smtClean="0"/>
              <a:t>ODB</a:t>
            </a:r>
            <a:r>
              <a:rPr lang="zh-CN" altLang="en-US" smtClean="0"/>
              <a:t>信息，包括用户</a:t>
            </a:r>
            <a:r>
              <a:rPr lang="en-US" altLang="zh-CN" smtClean="0"/>
              <a:t>ODB</a:t>
            </a:r>
            <a:r>
              <a:rPr lang="zh-CN" altLang="en-US" smtClean="0"/>
              <a:t>状态标识、呼叫闭锁、漫游限制等；</a:t>
            </a:r>
          </a:p>
          <a:p>
            <a:r>
              <a:rPr lang="zh-CN" altLang="en-US" smtClean="0"/>
              <a:t>（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  <a:r>
              <a:rPr lang="en-US" altLang="zh-CN" smtClean="0"/>
              <a:t>EPS APN</a:t>
            </a:r>
            <a:r>
              <a:rPr lang="zh-CN" altLang="en-US" smtClean="0"/>
              <a:t>签约信息，主要是</a:t>
            </a:r>
            <a:r>
              <a:rPr lang="en-US" altLang="zh-CN" smtClean="0"/>
              <a:t>APN</a:t>
            </a:r>
            <a:r>
              <a:rPr lang="zh-CN" altLang="en-US" smtClean="0"/>
              <a:t>签约上下文；</a:t>
            </a:r>
            <a:r>
              <a:rPr lang="en-US" smtClean="0">
                <a:ea typeface="宋体" charset="-122"/>
              </a:rPr>
              <a:t> </a:t>
            </a:r>
            <a:r>
              <a:rPr lang="en-US" altLang="zh-CN" smtClean="0"/>
              <a:t>QOS</a:t>
            </a:r>
            <a:r>
              <a:rPr lang="zh-CN" altLang="en-US" smtClean="0"/>
              <a:t>签约数据；</a:t>
            </a:r>
            <a:r>
              <a:rPr lang="en-US" altLang="zh-CN" smtClean="0"/>
              <a:t>PDN Type</a:t>
            </a:r>
            <a:r>
              <a:rPr lang="zh-CN" altLang="en-US" smtClean="0"/>
              <a:t>；支持</a:t>
            </a:r>
            <a:r>
              <a:rPr lang="en-US" altLang="zh-CN" smtClean="0"/>
              <a:t>PDN GW</a:t>
            </a:r>
            <a:r>
              <a:rPr lang="zh-CN" altLang="en-US" smtClean="0"/>
              <a:t>动静态地址配置；支持</a:t>
            </a:r>
            <a:r>
              <a:rPr lang="en-US" altLang="zh-CN" smtClean="0"/>
              <a:t>APN-AMBR</a:t>
            </a:r>
            <a:r>
              <a:rPr lang="zh-CN" altLang="en-US" smtClean="0"/>
              <a:t>。</a:t>
            </a:r>
          </a:p>
          <a:p>
            <a:r>
              <a:rPr lang="zh-CN" altLang="en-US" smtClean="0"/>
              <a:t>（</a:t>
            </a:r>
            <a:r>
              <a:rPr lang="en-US" altLang="zh-CN" smtClean="0"/>
              <a:t>4</a:t>
            </a:r>
            <a:r>
              <a:rPr lang="zh-CN" altLang="en-US" smtClean="0"/>
              <a:t>）漫游相关信息，主要包括</a:t>
            </a:r>
            <a:r>
              <a:rPr lang="en-US" altLang="zh-CN" smtClean="0"/>
              <a:t>MME</a:t>
            </a:r>
            <a:r>
              <a:rPr lang="zh-CN" altLang="en-US" smtClean="0"/>
              <a:t>标识、</a:t>
            </a:r>
            <a:r>
              <a:rPr lang="en-US" altLang="zh-CN" smtClean="0"/>
              <a:t>RSZI</a:t>
            </a:r>
            <a:r>
              <a:rPr lang="zh-CN" altLang="en-US" smtClean="0"/>
              <a:t>（</a:t>
            </a:r>
            <a:r>
              <a:rPr lang="en-US" altLang="zh-CN" smtClean="0"/>
              <a:t>Regional Subscription Zone Identity</a:t>
            </a:r>
            <a:r>
              <a:rPr lang="zh-CN" altLang="en-US" smtClean="0"/>
              <a:t>）列表等；</a:t>
            </a:r>
          </a:p>
          <a:p>
            <a:r>
              <a:rPr lang="zh-CN" altLang="en-US" smtClean="0"/>
              <a:t>（</a:t>
            </a:r>
            <a:r>
              <a:rPr lang="en-US" altLang="zh-CN" smtClean="0"/>
              <a:t>6</a:t>
            </a:r>
            <a:r>
              <a:rPr lang="zh-CN" altLang="en-US" smtClean="0"/>
              <a:t>）用户计费相关信息。</a:t>
            </a:r>
          </a:p>
          <a:p>
            <a:r>
              <a:rPr lang="zh-CN" altLang="en-US" smtClean="0"/>
              <a:t>（</a:t>
            </a:r>
            <a:r>
              <a:rPr lang="en-US" altLang="zh-CN" smtClean="0"/>
              <a:t>7</a:t>
            </a:r>
            <a:r>
              <a:rPr lang="zh-CN" altLang="en-US" smtClean="0"/>
              <a:t>）鉴权信息，主要包括</a:t>
            </a:r>
            <a:r>
              <a:rPr lang="en-US" altLang="zh-CN" smtClean="0"/>
              <a:t>K</a:t>
            </a:r>
            <a:r>
              <a:rPr lang="zh-CN" altLang="en-US" smtClean="0"/>
              <a:t>，以及用户鉴权算法标识。</a:t>
            </a:r>
          </a:p>
          <a:p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9919" indent="-2961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84491" indent="-23689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58287" indent="-23689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32084" indent="-23689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206C3EC-5E3F-4C55-AF48-D2AF0E97222D}" type="slidenum">
              <a:rPr lang="zh-CN" altLang="en-US" smtClean="0"/>
              <a:pPr eaLnBrk="1" hangingPunct="1"/>
              <a:t>17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129F4C-8C02-4EF1-9FD7-12531AC3092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227775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129F4C-8C02-4EF1-9FD7-12531AC3092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227775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129F4C-8C02-4EF1-9FD7-12531AC3092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227775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69919" indent="-296123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84491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58287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132084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2B90C76A-F763-40BD-A7F3-A6ABCFF9BD5F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30</a:t>
            </a:fld>
            <a:endParaRPr lang="en-US" altLang="zh-CN" sz="1200" b="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50000"/>
              </a:spcBef>
            </a:pP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3GPP</a:t>
            </a:r>
            <a:r>
              <a:rPr lang="zh-CN" altLang="en-US" sz="1700" dirty="0" smtClean="0">
                <a:latin typeface="华文细黑" pitchFamily="2" charset="-122"/>
                <a:ea typeface="华文细黑" pitchFamily="2" charset="-122"/>
              </a:rPr>
              <a:t>标准演进到</a:t>
            </a: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R8</a:t>
            </a:r>
            <a:r>
              <a:rPr lang="zh-CN" altLang="en-US" sz="1700" dirty="0" smtClean="0">
                <a:latin typeface="华文细黑" pitchFamily="2" charset="-122"/>
                <a:ea typeface="华文细黑" pitchFamily="2" charset="-122"/>
              </a:rPr>
              <a:t>之后的系统中将包含：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p"/>
            </a:pP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Pre-R8</a:t>
            </a:r>
            <a:r>
              <a:rPr lang="zh-CN" altLang="en-US" sz="1700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GERAN/UTRAN</a:t>
            </a:r>
            <a:r>
              <a:rPr lang="zh-CN" altLang="en-US" sz="1700" dirty="0" smtClean="0">
                <a:latin typeface="华文细黑" pitchFamily="2" charset="-122"/>
                <a:ea typeface="华文细黑" pitchFamily="2" charset="-122"/>
              </a:rPr>
              <a:t>及</a:t>
            </a: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UMTS Core</a:t>
            </a:r>
            <a:endParaRPr lang="zh-CN" altLang="en-US" sz="1700" dirty="0" smtClean="0">
              <a:latin typeface="华文细黑" pitchFamily="2" charset="-122"/>
              <a:ea typeface="华文细黑" pitchFamily="2" charset="-122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p"/>
            </a:pP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R8</a:t>
            </a:r>
            <a:r>
              <a:rPr lang="zh-CN" altLang="en-US" sz="1700" dirty="0" smtClean="0">
                <a:latin typeface="华文细黑" pitchFamily="2" charset="-122"/>
                <a:ea typeface="华文细黑" pitchFamily="2" charset="-122"/>
              </a:rPr>
              <a:t>版本的</a:t>
            </a: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GERAN/UTRAN</a:t>
            </a:r>
            <a:r>
              <a:rPr lang="zh-CN" altLang="en-US" sz="1700" dirty="0" smtClean="0">
                <a:latin typeface="华文细黑" pitchFamily="2" charset="-122"/>
                <a:ea typeface="华文细黑" pitchFamily="2" charset="-122"/>
              </a:rPr>
              <a:t>及</a:t>
            </a: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UMTS Core</a:t>
            </a:r>
            <a:endParaRPr lang="zh-CN" altLang="en-US" sz="1700" dirty="0" smtClean="0">
              <a:latin typeface="华文细黑" pitchFamily="2" charset="-122"/>
              <a:ea typeface="华文细黑" pitchFamily="2" charset="-122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p"/>
            </a:pP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E-UTRAN</a:t>
            </a:r>
            <a:r>
              <a:rPr lang="zh-CN" altLang="en-US" sz="1700" dirty="0" smtClean="0">
                <a:latin typeface="华文细黑" pitchFamily="2" charset="-122"/>
                <a:ea typeface="华文细黑" pitchFamily="2" charset="-122"/>
              </a:rPr>
              <a:t>及</a:t>
            </a:r>
            <a:r>
              <a:rPr lang="en-US" altLang="zh-CN" sz="1700" dirty="0" smtClean="0">
                <a:latin typeface="华文细黑" pitchFamily="2" charset="-122"/>
                <a:ea typeface="华文细黑" pitchFamily="2" charset="-122"/>
              </a:rPr>
              <a:t>EPC</a:t>
            </a:r>
            <a:endParaRPr lang="zh-CN" altLang="en-US" sz="1700" dirty="0" smtClean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69919" indent="-296123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84491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58287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132084" indent="-236898" eaLnBrk="0" hangingPunct="0"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89EC797A-2E70-4DDF-B661-A9D35302572E}" type="slidenum">
              <a:rPr lang="zh-CN" altLang="en-US" sz="1200" b="0" smtClean="0">
                <a:solidFill>
                  <a:schemeClr val="tx1"/>
                </a:solidFill>
                <a:latin typeface="Arial" charset="0"/>
              </a:rPr>
              <a:pPr eaLnBrk="1" hangingPunct="1"/>
              <a:t>31</a:t>
            </a:fld>
            <a:endParaRPr lang="en-US" altLang="zh-CN" sz="1200" b="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mtClean="0">
                <a:latin typeface="Arial" charset="0"/>
                <a:ea typeface="宋体" charset="-122"/>
              </a:rPr>
              <a:t>注： </a:t>
            </a:r>
            <a:r>
              <a:rPr lang="en-US" altLang="zh-CN" smtClean="0">
                <a:solidFill>
                  <a:schemeClr val="bg2"/>
                </a:solidFill>
                <a:latin typeface="Arial" charset="0"/>
                <a:ea typeface="宋体" charset="-122"/>
              </a:rPr>
              <a:t>Gn/Gp</a:t>
            </a:r>
            <a:r>
              <a:rPr lang="zh-CN" altLang="en-US" smtClean="0">
                <a:solidFill>
                  <a:schemeClr val="bg2"/>
                </a:solidFill>
                <a:latin typeface="Arial" charset="0"/>
                <a:ea typeface="宋体" charset="-122"/>
              </a:rPr>
              <a:t>接口均基于</a:t>
            </a:r>
            <a:r>
              <a:rPr lang="en-US" altLang="zh-CN" smtClean="0">
                <a:solidFill>
                  <a:schemeClr val="bg2"/>
                </a:solidFill>
                <a:latin typeface="Arial" charset="0"/>
                <a:ea typeface="宋体" charset="-122"/>
              </a:rPr>
              <a:t>GTPv1</a:t>
            </a:r>
            <a:r>
              <a:rPr lang="zh-CN" altLang="en-US" smtClean="0">
                <a:solidFill>
                  <a:schemeClr val="bg2"/>
                </a:solidFill>
                <a:latin typeface="Arial" charset="0"/>
                <a:ea typeface="宋体" charset="-122"/>
              </a:rPr>
              <a:t>流程； 而</a:t>
            </a:r>
            <a:r>
              <a:rPr lang="en-US" altLang="zh-CN" smtClean="0">
                <a:solidFill>
                  <a:schemeClr val="bg2"/>
                </a:solidFill>
                <a:latin typeface="Arial" charset="0"/>
                <a:ea typeface="宋体" charset="-122"/>
              </a:rPr>
              <a:t>S3/S4</a:t>
            </a:r>
            <a:r>
              <a:rPr lang="zh-CN" altLang="en-US" smtClean="0">
                <a:solidFill>
                  <a:schemeClr val="bg2"/>
                </a:solidFill>
                <a:latin typeface="Arial" charset="0"/>
                <a:ea typeface="宋体" charset="-122"/>
              </a:rPr>
              <a:t>接口均基于</a:t>
            </a:r>
            <a:r>
              <a:rPr lang="en-US" altLang="zh-CN" smtClean="0">
                <a:solidFill>
                  <a:schemeClr val="bg2"/>
                </a:solidFill>
                <a:latin typeface="Arial" charset="0"/>
                <a:ea typeface="宋体" charset="-122"/>
              </a:rPr>
              <a:t>GTPv2</a:t>
            </a:r>
            <a:r>
              <a:rPr lang="zh-CN" altLang="en-US" smtClean="0">
                <a:solidFill>
                  <a:schemeClr val="bg2"/>
                </a:solidFill>
                <a:latin typeface="Arial" charset="0"/>
                <a:ea typeface="宋体" charset="-122"/>
              </a:rPr>
              <a:t>流程。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611188" y="3716338"/>
            <a:ext cx="7848600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67000"/>
            <a:ext cx="7772400" cy="933450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56987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373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0"/>
            <a:ext cx="2157412" cy="63817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323013" cy="63817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2930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0"/>
            <a:ext cx="6724650" cy="8366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191000" cy="5473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94225" y="908050"/>
            <a:ext cx="4191000" cy="2660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94225" y="3721100"/>
            <a:ext cx="4191000" cy="2660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6512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0"/>
            <a:ext cx="6724650" cy="8366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50825" y="908050"/>
            <a:ext cx="8534400" cy="54737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xmlns="" val="2927729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0"/>
            <a:ext cx="6724650" cy="8366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191000" cy="5473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4225" y="908050"/>
            <a:ext cx="4191000" cy="5473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05729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H标志.gif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23875" y="214313"/>
            <a:ext cx="6921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接连接符 3"/>
          <p:cNvCxnSpPr/>
          <p:nvPr userDrawn="1"/>
        </p:nvCxnSpPr>
        <p:spPr>
          <a:xfrm>
            <a:off x="1547813" y="760413"/>
            <a:ext cx="7127875" cy="1587"/>
          </a:xfrm>
          <a:prstGeom prst="line">
            <a:avLst/>
          </a:prstGeom>
          <a:ln w="254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16913" y="6408738"/>
            <a:ext cx="730250" cy="476250"/>
          </a:xfrm>
          <a:prstGeom prst="rect">
            <a:avLst/>
          </a:prstGeom>
        </p:spPr>
        <p:txBody>
          <a:bodyPr/>
          <a:lstStyle>
            <a:lvl1pPr>
              <a:defRPr sz="16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30D5847-1A18-43D8-8ABB-17F54BBD97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6597352"/>
            <a:ext cx="8459788" cy="260648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2" tIns="47891" rIns="95782" bIns="47891" anchor="ctr"/>
          <a:lstStyle/>
          <a:p>
            <a:pPr algn="ctr" defTabSz="957816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>
            <a:spLocks noChangeArrowheads="1"/>
          </p:cNvSpPr>
          <p:nvPr userDrawn="1"/>
        </p:nvSpPr>
        <p:spPr bwMode="auto">
          <a:xfrm>
            <a:off x="191869" y="6574772"/>
            <a:ext cx="3011979" cy="29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82" tIns="47891" rIns="95782" bIns="47891">
            <a:spAutoFit/>
          </a:bodyPr>
          <a:lstStyle/>
          <a:p>
            <a:pPr defTabSz="957263"/>
            <a:r>
              <a:rPr lang="en-US" altLang="zh-CN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核心网、无线网外部培训课程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7783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19708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4325" y="1614488"/>
            <a:ext cx="8524875" cy="4391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14325" y="119063"/>
            <a:ext cx="67341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单击此处添加标题</a:t>
            </a:r>
            <a:endParaRPr lang="de-DE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98019251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7544" y="332656"/>
            <a:ext cx="6203032" cy="5760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611560" y="1340768"/>
            <a:ext cx="8064896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algn="l">
              <a:lnSpc>
                <a:spcPct val="90000"/>
              </a:lnSpc>
              <a:buClr>
                <a:srgbClr val="0066CC"/>
              </a:buClr>
              <a:buFont typeface="Monotype Sorts" pitchFamily="2" charset="2"/>
              <a:buChar char="o"/>
            </a:pPr>
            <a:endParaRPr lang="en-US" altLang="zh-CN" sz="2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1000" indent="-381000" algn="l">
              <a:lnSpc>
                <a:spcPct val="90000"/>
              </a:lnSpc>
              <a:buClr>
                <a:srgbClr val="0066CC"/>
              </a:buClr>
              <a:buFont typeface="Monotype Sorts" pitchFamily="2" charset="2"/>
              <a:buChar char="o"/>
            </a:pPr>
            <a:endParaRPr lang="en-US" altLang="zh-CN" sz="2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1000" indent="-381000" algn="l">
              <a:lnSpc>
                <a:spcPct val="90000"/>
              </a:lnSpc>
              <a:buClr>
                <a:srgbClr val="0066CC"/>
              </a:buClr>
              <a:buFont typeface="Monotype Sorts" pitchFamily="2" charset="2"/>
              <a:buChar char="o"/>
            </a:pPr>
            <a:endParaRPr lang="en-US" altLang="zh-CN" sz="2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90000"/>
              </a:lnSpc>
              <a:buClr>
                <a:srgbClr val="0066CC"/>
              </a:buClr>
            </a:pPr>
            <a:endParaRPr lang="en-US" altLang="zh-CN" sz="24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81000" indent="-381000" algn="l">
              <a:lnSpc>
                <a:spcPct val="90000"/>
              </a:lnSpc>
              <a:buClr>
                <a:srgbClr val="0066CC"/>
              </a:buClr>
              <a:buFont typeface="Monotype Sorts" pitchFamily="2" charset="2"/>
              <a:buChar char="o"/>
            </a:pP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81000" indent="-381000" algn="l">
              <a:lnSpc>
                <a:spcPct val="90000"/>
              </a:lnSpc>
              <a:buClr>
                <a:srgbClr val="0066CC"/>
              </a:buClr>
              <a:buFont typeface="Monotype Sorts" pitchFamily="2" charset="2"/>
              <a:buChar char="o"/>
            </a:pP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ln>
            <a:noFill/>
          </a:ln>
        </p:spPr>
        <p:txBody>
          <a:bodyPr/>
          <a:lstStyle>
            <a:lvl1pPr marL="285750" indent="-285750">
              <a:buFont typeface="Wingdings" pitchFamily="2" charset="2"/>
              <a:buChar char="p"/>
              <a:defRPr sz="2400"/>
            </a:lvl1pPr>
            <a:lvl2pPr marL="730250" indent="-285750">
              <a:buFont typeface="Arial" pitchFamily="34" charset="0"/>
              <a:buChar char="•"/>
              <a:defRPr sz="2000"/>
            </a:lvl2pPr>
            <a:lvl3pPr marL="1287463" indent="-285750">
              <a:buFont typeface="Wingdings" pitchFamily="2" charset="2"/>
              <a:buChar char="Ø"/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57240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99B39-B6D7-4114-9907-5DC14AFAFD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72599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1439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511AE1-70E9-4BBC-BCA6-3630B8CFB5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33460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17976-83CD-41B9-A1F3-69BAF8E9E4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808704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BE84-F4C9-42EF-AE6B-ADD130AC8E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79619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17D85-780C-4BE0-BC2B-0CBB33B39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46288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BFF54E-E7D9-4B3B-AFB0-3E52DEF52F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365226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D69E7-1108-4E06-AA82-3CF5AE29EC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174443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02436-90F7-47D7-A5BA-40B2AFEB5E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99777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38F43-7326-4706-8762-D1F4459F8F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299442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F0342-1448-400B-AB31-94BBA82181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43743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BB7FC-6A19-4A75-B0A5-D7A148B984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35463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5799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19100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4225" y="908050"/>
            <a:ext cx="419100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8420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7944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3165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4237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87598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14258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678451" y="644404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4436D95-62DE-4D6C-9794-FB4163157D08}" type="slidenum">
              <a:rPr lang="zh-CN" altLang="en-US" b="1" smtClean="0">
                <a:latin typeface="微软雅黑" pitchFamily="34" charset="-122"/>
                <a:ea typeface="微软雅黑" pitchFamily="34" charset="-122"/>
              </a:rPr>
              <a:pPr/>
              <a:t>‹#›</a:t>
            </a:fld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56" r:id="rId15"/>
    <p:sldLayoutId id="2147483757" r:id="rId16"/>
    <p:sldLayoutId id="2147483758" r:id="rId17"/>
    <p:sldLayoutId id="214748375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65113" indent="-265113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794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2pPr>
      <a:lvl3pPr marL="1230313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383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3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3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3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3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1-10</a:t>
            </a:r>
            <a:endParaRPr lang="en-US" altLang="zh-CN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5F44F1E-454B-417D-8A23-D17061A9B4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4102" name="Picture 6" descr="pp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36763"/>
            <a:ext cx="4495800" cy="169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3" r:id="rId2"/>
    <p:sldLayoutId id="2147483752" r:id="rId3"/>
    <p:sldLayoutId id="2147483751" r:id="rId4"/>
    <p:sldLayoutId id="2147483750" r:id="rId5"/>
    <p:sldLayoutId id="2147483749" r:id="rId6"/>
    <p:sldLayoutId id="2147483748" r:id="rId7"/>
    <p:sldLayoutId id="2147483747" r:id="rId8"/>
    <p:sldLayoutId id="2147483746" r:id="rId9"/>
    <p:sldLayoutId id="2147483745" r:id="rId10"/>
    <p:sldLayoutId id="2147483744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4.png"/><Relationship Id="rId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jpeg"/><Relationship Id="rId1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jpe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png"/><Relationship Id="rId11" Type="http://schemas.openxmlformats.org/officeDocument/2006/relationships/image" Target="../media/image52.jpeg"/><Relationship Id="rId5" Type="http://schemas.openxmlformats.org/officeDocument/2006/relationships/image" Target="../media/image63.png"/><Relationship Id="rId10" Type="http://schemas.openxmlformats.org/officeDocument/2006/relationships/image" Target="../media/image68.jpeg"/><Relationship Id="rId4" Type="http://schemas.openxmlformats.org/officeDocument/2006/relationships/oleObject" Target="../embeddings/oleObject6.bin"/><Relationship Id="rId9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2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4.png"/><Relationship Id="rId12" Type="http://schemas.openxmlformats.org/officeDocument/2006/relationships/image" Target="../media/image68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67.jpeg"/><Relationship Id="rId4" Type="http://schemas.openxmlformats.org/officeDocument/2006/relationships/image" Target="../media/image62.jpeg"/><Relationship Id="rId9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2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4.png"/><Relationship Id="rId12" Type="http://schemas.openxmlformats.org/officeDocument/2006/relationships/image" Target="../media/image68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67.jpeg"/><Relationship Id="rId4" Type="http://schemas.openxmlformats.org/officeDocument/2006/relationships/image" Target="../media/image62.jpeg"/><Relationship Id="rId9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png"/><Relationship Id="rId11" Type="http://schemas.openxmlformats.org/officeDocument/2006/relationships/image" Target="../media/image52.jpeg"/><Relationship Id="rId5" Type="http://schemas.openxmlformats.org/officeDocument/2006/relationships/image" Target="../media/image64.png"/><Relationship Id="rId10" Type="http://schemas.openxmlformats.org/officeDocument/2006/relationships/image" Target="../media/image68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70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oleObject" Target="../embeddings/oleObject12.bin"/><Relationship Id="rId2" Type="http://schemas.openxmlformats.org/officeDocument/2006/relationships/tags" Target="../tags/tag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emf"/><Relationship Id="rId4" Type="http://schemas.openxmlformats.org/officeDocument/2006/relationships/image" Target="../media/image8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1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102.png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6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2.jpe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4.png"/><Relationship Id="rId12" Type="http://schemas.openxmlformats.org/officeDocument/2006/relationships/image" Target="../media/image68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67.jpeg"/><Relationship Id="rId4" Type="http://schemas.openxmlformats.org/officeDocument/2006/relationships/image" Target="../media/image62.jpeg"/><Relationship Id="rId9" Type="http://schemas.openxmlformats.org/officeDocument/2006/relationships/image" Target="../media/image66.png"/><Relationship Id="rId1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jpeg"/><Relationship Id="rId3" Type="http://schemas.openxmlformats.org/officeDocument/2006/relationships/notesSlide" Target="../notesSlides/notesSlide30.xml"/><Relationship Id="rId21" Type="http://schemas.openxmlformats.org/officeDocument/2006/relationships/image" Target="../media/image119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5.jpeg"/><Relationship Id="rId20" Type="http://schemas.openxmlformats.org/officeDocument/2006/relationships/image" Target="../media/image118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png"/><Relationship Id="rId11" Type="http://schemas.openxmlformats.org/officeDocument/2006/relationships/image" Target="../media/image110.png"/><Relationship Id="rId5" Type="http://schemas.openxmlformats.org/officeDocument/2006/relationships/image" Target="../media/image36.png"/><Relationship Id="rId15" Type="http://schemas.openxmlformats.org/officeDocument/2006/relationships/image" Target="../media/image114.png"/><Relationship Id="rId23" Type="http://schemas.openxmlformats.org/officeDocument/2006/relationships/image" Target="../media/image121.png"/><Relationship Id="rId10" Type="http://schemas.openxmlformats.org/officeDocument/2006/relationships/image" Target="../media/image109.png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35.png"/><Relationship Id="rId9" Type="http://schemas.openxmlformats.org/officeDocument/2006/relationships/image" Target="../media/image108.jpeg"/><Relationship Id="rId14" Type="http://schemas.openxmlformats.org/officeDocument/2006/relationships/image" Target="../media/image113.png"/><Relationship Id="rId22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1.png"/><Relationship Id="rId18" Type="http://schemas.openxmlformats.org/officeDocument/2006/relationships/image" Target="../media/image116.jpeg"/><Relationship Id="rId3" Type="http://schemas.openxmlformats.org/officeDocument/2006/relationships/notesSlide" Target="../notesSlides/notesSlide31.xml"/><Relationship Id="rId21" Type="http://schemas.openxmlformats.org/officeDocument/2006/relationships/image" Target="../media/image118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17" Type="http://schemas.openxmlformats.org/officeDocument/2006/relationships/image" Target="../media/image11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4.png"/><Relationship Id="rId20" Type="http://schemas.openxmlformats.org/officeDocument/2006/relationships/oleObject" Target="../embeddings/oleObject19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4.png"/><Relationship Id="rId11" Type="http://schemas.openxmlformats.org/officeDocument/2006/relationships/image" Target="../media/image109.png"/><Relationship Id="rId5" Type="http://schemas.openxmlformats.org/officeDocument/2006/relationships/image" Target="../media/image36.png"/><Relationship Id="rId15" Type="http://schemas.openxmlformats.org/officeDocument/2006/relationships/image" Target="../media/image113.png"/><Relationship Id="rId23" Type="http://schemas.openxmlformats.org/officeDocument/2006/relationships/image" Target="../media/image120.png"/><Relationship Id="rId10" Type="http://schemas.openxmlformats.org/officeDocument/2006/relationships/image" Target="../media/image108.jpeg"/><Relationship Id="rId19" Type="http://schemas.openxmlformats.org/officeDocument/2006/relationships/image" Target="../media/image117.jpeg"/><Relationship Id="rId4" Type="http://schemas.openxmlformats.org/officeDocument/2006/relationships/image" Target="../media/image35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1.png"/><Relationship Id="rId18" Type="http://schemas.openxmlformats.org/officeDocument/2006/relationships/image" Target="../media/image116.jpeg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118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17" Type="http://schemas.openxmlformats.org/officeDocument/2006/relationships/image" Target="../media/image11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4.png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png"/><Relationship Id="rId11" Type="http://schemas.openxmlformats.org/officeDocument/2006/relationships/image" Target="../media/image109.png"/><Relationship Id="rId5" Type="http://schemas.openxmlformats.org/officeDocument/2006/relationships/image" Target="../media/image36.png"/><Relationship Id="rId15" Type="http://schemas.openxmlformats.org/officeDocument/2006/relationships/image" Target="../media/image113.png"/><Relationship Id="rId23" Type="http://schemas.openxmlformats.org/officeDocument/2006/relationships/image" Target="../media/image120.png"/><Relationship Id="rId10" Type="http://schemas.openxmlformats.org/officeDocument/2006/relationships/image" Target="../media/image108.jpeg"/><Relationship Id="rId19" Type="http://schemas.openxmlformats.org/officeDocument/2006/relationships/image" Target="../media/image117.jpeg"/><Relationship Id="rId4" Type="http://schemas.openxmlformats.org/officeDocument/2006/relationships/image" Target="../media/image35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1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124.jpeg"/><Relationship Id="rId7" Type="http://schemas.openxmlformats.org/officeDocument/2006/relationships/oleObject" Target="../embeddings/oleObject21.bin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7.jpeg"/><Relationship Id="rId11" Type="http://schemas.openxmlformats.org/officeDocument/2006/relationships/oleObject" Target="../embeddings/oleObject25.bin"/><Relationship Id="rId5" Type="http://schemas.openxmlformats.org/officeDocument/2006/relationships/image" Target="../media/image126.jpeg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125.jpeg"/><Relationship Id="rId9" Type="http://schemas.openxmlformats.org/officeDocument/2006/relationships/oleObject" Target="../embeddings/oleObject23.bin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hyperlink" Target="http://image.c114.net/20130321.jpg" TargetMode="Externa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107950" y="299120"/>
            <a:ext cx="6256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课程概述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Rectangle 3"/>
          <p:cNvSpPr>
            <a:spLocks noChangeArrowheads="1"/>
          </p:cNvSpPr>
          <p:nvPr/>
        </p:nvSpPr>
        <p:spPr bwMode="auto">
          <a:xfrm>
            <a:off x="3059832" y="2867102"/>
            <a:ext cx="5145088" cy="332399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rgbClr val="DDDDD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457200" indent="-457200" algn="l">
              <a:lnSpc>
                <a:spcPct val="90000"/>
              </a:lnSpc>
              <a:buClr>
                <a:srgbClr val="0066CC"/>
              </a:buClr>
              <a:buFont typeface="+mj-lt"/>
              <a:buAutoNum type="arabicPeriod"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技术发展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3059832" y="3443668"/>
            <a:ext cx="5057917" cy="332399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rgbClr val="DDDDD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457200" indent="-457200" algn="l">
              <a:lnSpc>
                <a:spcPct val="90000"/>
              </a:lnSpc>
              <a:buClr>
                <a:srgbClr val="0066CC"/>
              </a:buClr>
              <a:buFont typeface="+mj-lt"/>
              <a:buAutoNum type="arabicPeriod" startAt="2"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网络结构和网元功能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3059832" y="4453923"/>
            <a:ext cx="3816424" cy="332399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rgbClr val="DDDDD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457200" indent="-457200" algn="l">
              <a:lnSpc>
                <a:spcPct val="90000"/>
              </a:lnSpc>
              <a:buClr>
                <a:srgbClr val="0066CC"/>
              </a:buClr>
              <a:buFont typeface="+mj-lt"/>
              <a:buAutoNum type="arabicPeriod" startAt="4"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主要接口及基本流程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3059832" y="5454055"/>
            <a:ext cx="3388088" cy="332399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rgbClr val="DDDDD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457200" indent="-457200" algn="l">
              <a:lnSpc>
                <a:spcPct val="90000"/>
              </a:lnSpc>
              <a:buClr>
                <a:srgbClr val="0066CC"/>
              </a:buClr>
              <a:buFont typeface="+mj-lt"/>
              <a:buAutoNum type="arabicPeriod" startAt="6"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商用情况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467544" y="1484784"/>
            <a:ext cx="2088232" cy="7082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/>
            </a:endParaRPr>
          </a:p>
        </p:txBody>
      </p:sp>
      <p:sp>
        <p:nvSpPr>
          <p:cNvPr id="73" name="Text Box 97"/>
          <p:cNvSpPr txBox="1">
            <a:spLocks noChangeArrowheads="1"/>
          </p:cNvSpPr>
          <p:nvPr/>
        </p:nvSpPr>
        <p:spPr bwMode="gray">
          <a:xfrm>
            <a:off x="473967" y="1618587"/>
            <a:ext cx="20818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课程目的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467544" y="2607644"/>
            <a:ext cx="2088232" cy="7082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/>
            </a:endParaRPr>
          </a:p>
        </p:txBody>
      </p:sp>
      <p:sp>
        <p:nvSpPr>
          <p:cNvPr id="76" name="Text Box 97"/>
          <p:cNvSpPr txBox="1">
            <a:spLocks noChangeArrowheads="1"/>
          </p:cNvSpPr>
          <p:nvPr/>
        </p:nvSpPr>
        <p:spPr bwMode="gray">
          <a:xfrm>
            <a:off x="473967" y="2741447"/>
            <a:ext cx="20818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课程内容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Rectangle 3"/>
          <p:cNvSpPr>
            <a:spLocks noChangeArrowheads="1"/>
          </p:cNvSpPr>
          <p:nvPr/>
        </p:nvSpPr>
        <p:spPr bwMode="auto">
          <a:xfrm>
            <a:off x="3059832" y="1340768"/>
            <a:ext cx="5145088" cy="997196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rgbClr val="DDDDD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l">
              <a:lnSpc>
                <a:spcPct val="90000"/>
              </a:lnSpc>
              <a:buClr>
                <a:srgbClr val="0066CC"/>
              </a:buClr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本课程为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网络的基础课程，通过本课程对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网络结构、网元功能、接口有所了解。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068891" y="3915413"/>
            <a:ext cx="5145088" cy="332399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rgbClr val="DDDDD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457200" indent="-457200" algn="l">
              <a:lnSpc>
                <a:spcPct val="90000"/>
              </a:lnSpc>
              <a:buClr>
                <a:srgbClr val="0066CC"/>
              </a:buClr>
              <a:buFont typeface="+mj-lt"/>
              <a:buAutoNum type="arabicPeriod" startAt="3"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关键技术介绍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070130" y="4929198"/>
            <a:ext cx="5057917" cy="332399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rgbClr val="DDDDD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457200" indent="-457200" algn="l">
              <a:lnSpc>
                <a:spcPct val="90000"/>
              </a:lnSpc>
              <a:buClr>
                <a:srgbClr val="0066CC"/>
              </a:buClr>
              <a:buFont typeface="+mj-lt"/>
              <a:buAutoNum type="arabicPeriod" startAt="5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运营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商的组网策略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2"/>
          <p:cNvSpPr txBox="1">
            <a:spLocks noChangeArrowheads="1"/>
          </p:cNvSpPr>
          <p:nvPr/>
        </p:nvSpPr>
        <p:spPr bwMode="auto">
          <a:xfrm>
            <a:off x="17944" y="363239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EPS</a:t>
            </a:r>
            <a:r>
              <a:rPr lang="zh-CN" altLang="en-US" dirty="0" smtClean="0"/>
              <a:t>总体架构</a:t>
            </a:r>
            <a:endParaRPr lang="en-US" altLang="zh-CN" dirty="0"/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228600" y="1125538"/>
            <a:ext cx="8610600" cy="4460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2"/>
              </a:buBlip>
              <a:defRPr/>
            </a:pPr>
            <a:r>
              <a:rPr lang="en-US" altLang="zh-CN" sz="1500" kern="0" dirty="0" smtClean="0">
                <a:latin typeface="+mn-ea"/>
                <a:ea typeface="+mn-ea"/>
              </a:rPr>
              <a:t>EPS</a:t>
            </a:r>
            <a:r>
              <a:rPr lang="zh-CN" altLang="en-US" sz="1500" kern="0" dirty="0" smtClean="0">
                <a:latin typeface="+mn-ea"/>
                <a:ea typeface="+mn-ea"/>
              </a:rPr>
              <a:t>概念</a:t>
            </a:r>
            <a:endParaRPr lang="en-US" altLang="zh-CN" sz="1500" kern="0" dirty="0" smtClean="0">
              <a:latin typeface="+mn-ea"/>
              <a:ea typeface="+mn-ea"/>
            </a:endParaRP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auto">
          <a:xfrm>
            <a:off x="285720" y="3357562"/>
            <a:ext cx="8610600" cy="4286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2"/>
              </a:buBlip>
              <a:defRPr/>
            </a:pPr>
            <a:r>
              <a:rPr lang="en-US" altLang="zh-CN" sz="1500" kern="0" dirty="0" smtClean="0">
                <a:latin typeface="+mn-ea"/>
                <a:ea typeface="+mn-ea"/>
              </a:rPr>
              <a:t>EPS</a:t>
            </a:r>
            <a:r>
              <a:rPr lang="zh-CN" altLang="en-US" sz="1500" kern="0" dirty="0" smtClean="0">
                <a:latin typeface="+mn-ea"/>
                <a:ea typeface="+mn-ea"/>
              </a:rPr>
              <a:t>的演进</a:t>
            </a:r>
            <a:endParaRPr lang="en-US" altLang="zh-CN" sz="1500" kern="0" dirty="0" smtClean="0">
              <a:latin typeface="+mn-ea"/>
              <a:ea typeface="+mn-ea"/>
            </a:endParaRPr>
          </a:p>
        </p:txBody>
      </p:sp>
      <p:sp>
        <p:nvSpPr>
          <p:cNvPr id="48" name="右箭头 47"/>
          <p:cNvSpPr/>
          <p:nvPr/>
        </p:nvSpPr>
        <p:spPr bwMode="auto">
          <a:xfrm>
            <a:off x="2214546" y="1714488"/>
            <a:ext cx="714380" cy="142876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8000" tIns="36000" rIns="108000" bIns="36000" rtlCol="0" anchor="ctr"/>
          <a:lstStyle/>
          <a:p>
            <a:pPr marL="179388" indent="-177800" algn="l">
              <a:spcBef>
                <a:spcPts val="0"/>
              </a:spcBef>
              <a:buClr>
                <a:schemeClr val="hlink"/>
              </a:buClr>
              <a:buSzPct val="80000"/>
              <a:buFont typeface="Monotype Sorts" pitchFamily="2" charset="2"/>
              <a:buChar char="n"/>
            </a:pPr>
            <a:endParaRPr lang="zh-CN" altLang="en-US" sz="1200" b="0" dirty="0">
              <a:latin typeface="+mn-ea"/>
              <a:ea typeface="+mn-ea"/>
            </a:endParaRPr>
          </a:p>
        </p:txBody>
      </p:sp>
      <p:sp>
        <p:nvSpPr>
          <p:cNvPr id="49" name="横卷形 48"/>
          <p:cNvSpPr/>
          <p:nvPr/>
        </p:nvSpPr>
        <p:spPr bwMode="auto">
          <a:xfrm>
            <a:off x="500034" y="1785926"/>
            <a:ext cx="1643074" cy="785818"/>
          </a:xfrm>
          <a:prstGeom prst="horizontalScroll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lIns="108000" tIns="36000" rIns="108000" bIns="36000" rtlCol="0" anchor="ctr"/>
          <a:lstStyle/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en-US" altLang="zh-CN" sz="1200" b="0" dirty="0" smtClean="0">
                <a:latin typeface="+mn-ea"/>
              </a:rPr>
              <a:t>EPS</a:t>
            </a:r>
          </a:p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zh-CN" altLang="en-US" sz="1200" b="0" dirty="0" smtClean="0">
                <a:latin typeface="+mn-ea"/>
              </a:rPr>
              <a:t>（</a:t>
            </a:r>
            <a:r>
              <a:rPr lang="en-US" altLang="zh-CN" sz="1200" b="0" dirty="0" smtClean="0">
                <a:latin typeface="+mn-ea"/>
              </a:rPr>
              <a:t>Evolved packed system</a:t>
            </a:r>
            <a:r>
              <a:rPr lang="zh-CN" altLang="en-US" sz="1200" b="0" dirty="0" smtClean="0">
                <a:latin typeface="+mn-ea"/>
              </a:rPr>
              <a:t>）</a:t>
            </a:r>
          </a:p>
        </p:txBody>
      </p:sp>
      <p:sp>
        <p:nvSpPr>
          <p:cNvPr id="50" name="右箭头 49"/>
          <p:cNvSpPr/>
          <p:nvPr/>
        </p:nvSpPr>
        <p:spPr bwMode="auto">
          <a:xfrm>
            <a:off x="5000628" y="1714488"/>
            <a:ext cx="714380" cy="142876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8000" tIns="36000" rIns="108000" bIns="36000" rtlCol="0" anchor="ctr"/>
          <a:lstStyle/>
          <a:p>
            <a:pPr marL="179388" indent="-177800" algn="l">
              <a:spcBef>
                <a:spcPts val="0"/>
              </a:spcBef>
              <a:buClr>
                <a:schemeClr val="hlink"/>
              </a:buClr>
              <a:buSzPct val="80000"/>
              <a:buFont typeface="Monotype Sorts" pitchFamily="2" charset="2"/>
              <a:buChar char="n"/>
            </a:pPr>
            <a:endParaRPr lang="zh-CN" altLang="en-US" sz="1200" b="0" dirty="0">
              <a:latin typeface="+mn-ea"/>
              <a:ea typeface="+mn-ea"/>
            </a:endParaRPr>
          </a:p>
        </p:txBody>
      </p:sp>
      <p:sp>
        <p:nvSpPr>
          <p:cNvPr id="51" name="右箭头 50"/>
          <p:cNvSpPr/>
          <p:nvPr/>
        </p:nvSpPr>
        <p:spPr bwMode="auto">
          <a:xfrm>
            <a:off x="2214546" y="2571744"/>
            <a:ext cx="714380" cy="142876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8000" tIns="36000" rIns="108000" bIns="36000" rtlCol="0" anchor="ctr"/>
          <a:lstStyle/>
          <a:p>
            <a:pPr marL="179388" indent="-177800" algn="l">
              <a:spcBef>
                <a:spcPts val="0"/>
              </a:spcBef>
              <a:buClr>
                <a:schemeClr val="hlink"/>
              </a:buClr>
              <a:buSzPct val="80000"/>
              <a:buFont typeface="Monotype Sorts" pitchFamily="2" charset="2"/>
              <a:buChar char="n"/>
            </a:pPr>
            <a:endParaRPr lang="zh-CN" altLang="en-US" sz="1200" b="0" dirty="0">
              <a:latin typeface="+mn-ea"/>
              <a:ea typeface="+mn-ea"/>
            </a:endParaRPr>
          </a:p>
        </p:txBody>
      </p:sp>
      <p:sp>
        <p:nvSpPr>
          <p:cNvPr id="52" name="右箭头 51"/>
          <p:cNvSpPr/>
          <p:nvPr/>
        </p:nvSpPr>
        <p:spPr bwMode="auto">
          <a:xfrm>
            <a:off x="5000628" y="2571744"/>
            <a:ext cx="714380" cy="142876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8000" tIns="36000" rIns="108000" bIns="36000" rtlCol="0" anchor="ctr"/>
          <a:lstStyle/>
          <a:p>
            <a:pPr marL="179388" indent="-177800" algn="l">
              <a:spcBef>
                <a:spcPts val="0"/>
              </a:spcBef>
              <a:buClr>
                <a:schemeClr val="hlink"/>
              </a:buClr>
              <a:buSzPct val="80000"/>
              <a:buFont typeface="Monotype Sorts" pitchFamily="2" charset="2"/>
              <a:buChar char="n"/>
            </a:pPr>
            <a:endParaRPr lang="zh-CN" altLang="en-US" sz="1200" b="0" dirty="0">
              <a:latin typeface="+mn-ea"/>
              <a:ea typeface="+mn-ea"/>
            </a:endParaRPr>
          </a:p>
        </p:txBody>
      </p:sp>
      <p:sp>
        <p:nvSpPr>
          <p:cNvPr id="53" name="横卷形 52"/>
          <p:cNvSpPr/>
          <p:nvPr/>
        </p:nvSpPr>
        <p:spPr bwMode="auto">
          <a:xfrm>
            <a:off x="2928926" y="1393017"/>
            <a:ext cx="2000264" cy="785818"/>
          </a:xfrm>
          <a:prstGeom prst="horizontalScroll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lIns="108000" tIns="36000" rIns="108000" bIns="36000" rtlCol="0" anchor="ctr"/>
          <a:lstStyle/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en-US" altLang="zh-CN" sz="1200" b="0" dirty="0" smtClean="0">
                <a:latin typeface="+mn-ea"/>
              </a:rPr>
              <a:t>LTE</a:t>
            </a:r>
          </a:p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en-US" altLang="zh-CN" sz="1200" b="0" dirty="0" smtClean="0">
                <a:latin typeface="+mn-ea"/>
              </a:rPr>
              <a:t>(Long term</a:t>
            </a:r>
            <a:r>
              <a:rPr lang="zh-CN" altLang="en-US" sz="1200" b="0" dirty="0" smtClean="0">
                <a:latin typeface="+mn-ea"/>
              </a:rPr>
              <a:t> </a:t>
            </a:r>
            <a:r>
              <a:rPr lang="en-US" altLang="zh-CN" sz="1200" b="0" dirty="0" smtClean="0">
                <a:latin typeface="+mn-ea"/>
              </a:rPr>
              <a:t> evolution)</a:t>
            </a:r>
            <a:endParaRPr lang="zh-CN" altLang="en-US" sz="1200" b="0" dirty="0">
              <a:latin typeface="+mn-ea"/>
            </a:endParaRPr>
          </a:p>
        </p:txBody>
      </p:sp>
      <p:sp>
        <p:nvSpPr>
          <p:cNvPr id="54" name="横卷形 53"/>
          <p:cNvSpPr/>
          <p:nvPr/>
        </p:nvSpPr>
        <p:spPr bwMode="auto">
          <a:xfrm>
            <a:off x="2928926" y="2250273"/>
            <a:ext cx="2000264" cy="785818"/>
          </a:xfrm>
          <a:prstGeom prst="horizontalScroll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lIns="108000" tIns="36000" rIns="108000" bIns="36000" rtlCol="0" anchor="ctr"/>
          <a:lstStyle/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en-US" altLang="zh-CN" sz="1200" b="0" dirty="0" smtClean="0">
                <a:latin typeface="+mn-ea"/>
              </a:rPr>
              <a:t>SAE</a:t>
            </a:r>
          </a:p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en-US" altLang="zh-CN" sz="1200" b="0" dirty="0" smtClean="0">
                <a:latin typeface="+mn-ea"/>
              </a:rPr>
              <a:t>(System</a:t>
            </a:r>
            <a:r>
              <a:rPr lang="zh-CN" altLang="en-US" sz="1200" b="0" dirty="0" smtClean="0">
                <a:latin typeface="+mn-ea"/>
              </a:rPr>
              <a:t> </a:t>
            </a:r>
            <a:r>
              <a:rPr lang="en-US" altLang="zh-CN" sz="1200" b="0" dirty="0" smtClean="0">
                <a:latin typeface="+mn-ea"/>
              </a:rPr>
              <a:t>architecture</a:t>
            </a:r>
            <a:r>
              <a:rPr lang="zh-CN" altLang="en-US" sz="1200" b="0" dirty="0" smtClean="0">
                <a:latin typeface="+mn-ea"/>
              </a:rPr>
              <a:t> </a:t>
            </a:r>
            <a:r>
              <a:rPr lang="en-US" altLang="zh-CN" sz="1200" b="0" dirty="0" err="1" smtClean="0">
                <a:latin typeface="+mn-ea"/>
              </a:rPr>
              <a:t>Evolutoin</a:t>
            </a:r>
            <a:r>
              <a:rPr lang="en-US" altLang="zh-CN" sz="1200" b="0" dirty="0" smtClean="0">
                <a:latin typeface="+mn-ea"/>
              </a:rPr>
              <a:t>)</a:t>
            </a:r>
            <a:endParaRPr lang="zh-CN" altLang="en-US" sz="1200" b="0" dirty="0">
              <a:latin typeface="+mn-ea"/>
            </a:endParaRPr>
          </a:p>
        </p:txBody>
      </p:sp>
      <p:sp>
        <p:nvSpPr>
          <p:cNvPr id="55" name="横卷形 54"/>
          <p:cNvSpPr/>
          <p:nvPr/>
        </p:nvSpPr>
        <p:spPr bwMode="auto">
          <a:xfrm>
            <a:off x="5786446" y="1393017"/>
            <a:ext cx="2500330" cy="785818"/>
          </a:xfrm>
          <a:prstGeom prst="horizontalScroll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lIns="108000" tIns="36000" rIns="108000" bIns="36000" rtlCol="0" anchor="ctr"/>
          <a:lstStyle/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en-US" altLang="zh-CN" sz="1200" b="0" dirty="0" smtClean="0">
                <a:latin typeface="+mn-ea"/>
              </a:rPr>
              <a:t>E-UTRAN</a:t>
            </a:r>
          </a:p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en-US" altLang="zh-CN" sz="1200" b="0" dirty="0" smtClean="0">
                <a:latin typeface="+mn-ea"/>
              </a:rPr>
              <a:t>(</a:t>
            </a:r>
            <a:r>
              <a:rPr lang="en-US" sz="1200" b="0" dirty="0" smtClean="0"/>
              <a:t>Evolved Universal Terrestrial Radio Access Network</a:t>
            </a:r>
            <a:r>
              <a:rPr lang="en-US" altLang="zh-CN" sz="1200" b="0" dirty="0" smtClean="0">
                <a:latin typeface="+mn-ea"/>
              </a:rPr>
              <a:t>)</a:t>
            </a:r>
            <a:endParaRPr lang="zh-CN" altLang="en-US" sz="1200" b="0" dirty="0">
              <a:latin typeface="+mn-ea"/>
            </a:endParaRPr>
          </a:p>
        </p:txBody>
      </p:sp>
      <p:sp>
        <p:nvSpPr>
          <p:cNvPr id="56" name="横卷形 55"/>
          <p:cNvSpPr/>
          <p:nvPr/>
        </p:nvSpPr>
        <p:spPr bwMode="auto">
          <a:xfrm>
            <a:off x="5786446" y="2250273"/>
            <a:ext cx="2500330" cy="785818"/>
          </a:xfrm>
          <a:prstGeom prst="horizontalScroll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lIns="108000" tIns="36000" rIns="108000" bIns="36000" rtlCol="0" anchor="ctr"/>
          <a:lstStyle/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en-US" altLang="zh-CN" sz="1200" b="0" dirty="0" smtClean="0">
                <a:latin typeface="+mn-ea"/>
              </a:rPr>
              <a:t>EPC</a:t>
            </a:r>
          </a:p>
          <a:p>
            <a:pPr marL="179388" indent="-177800" algn="ctr">
              <a:spcBef>
                <a:spcPts val="0"/>
              </a:spcBef>
              <a:buClr>
                <a:schemeClr val="hlink"/>
              </a:buClr>
              <a:buSzPct val="80000"/>
            </a:pPr>
            <a:r>
              <a:rPr lang="en-US" altLang="zh-CN" sz="1200" b="0" dirty="0" smtClean="0">
                <a:latin typeface="+mn-ea"/>
              </a:rPr>
              <a:t>(Evolved</a:t>
            </a:r>
            <a:r>
              <a:rPr lang="zh-CN" altLang="en-US" sz="1200" b="0" dirty="0" smtClean="0">
                <a:latin typeface="+mn-ea"/>
              </a:rPr>
              <a:t> </a:t>
            </a:r>
            <a:r>
              <a:rPr lang="en-US" altLang="zh-CN" sz="1200" b="0" dirty="0" smtClean="0">
                <a:latin typeface="+mn-ea"/>
              </a:rPr>
              <a:t>packed</a:t>
            </a:r>
            <a:r>
              <a:rPr lang="zh-CN" altLang="en-US" sz="1200" b="0" dirty="0" smtClean="0">
                <a:latin typeface="+mn-ea"/>
              </a:rPr>
              <a:t> </a:t>
            </a:r>
            <a:r>
              <a:rPr lang="en-US" altLang="zh-CN" sz="1200" b="0" dirty="0" smtClean="0">
                <a:latin typeface="+mn-ea"/>
              </a:rPr>
              <a:t>core)</a:t>
            </a:r>
            <a:endParaRPr lang="zh-CN" altLang="en-US" sz="1200" b="0" dirty="0">
              <a:latin typeface="+mn-ea"/>
            </a:endParaRPr>
          </a:p>
        </p:txBody>
      </p:sp>
      <p:sp>
        <p:nvSpPr>
          <p:cNvPr id="57" name="Oval 98"/>
          <p:cNvSpPr>
            <a:spLocks noChangeArrowheads="1"/>
          </p:cNvSpPr>
          <p:nvPr/>
        </p:nvSpPr>
        <p:spPr bwMode="auto">
          <a:xfrm>
            <a:off x="3143240" y="3643314"/>
            <a:ext cx="2143140" cy="500066"/>
          </a:xfrm>
          <a:prstGeom prst="ellipse">
            <a:avLst/>
          </a:prstGeom>
          <a:gradFill rotWithShape="1">
            <a:gsLst>
              <a:gs pos="0">
                <a:srgbClr val="00B9E1"/>
              </a:gs>
              <a:gs pos="100000">
                <a:srgbClr val="DFF6FB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  <a:effectLst>
            <a:prstShdw prst="shdw17" dist="17961" dir="2700000">
              <a:srgbClr val="006F87"/>
            </a:prstShdw>
          </a:effectLst>
        </p:spPr>
        <p:txBody>
          <a:bodyPr wrap="none" anchor="ctr"/>
          <a:lstStyle/>
          <a:p>
            <a:pPr>
              <a:spcAft>
                <a:spcPts val="1200"/>
              </a:spcAft>
              <a:buClr>
                <a:srgbClr val="FFFFFF"/>
              </a:buClr>
              <a:tabLst>
                <a:tab pos="3946525" algn="l"/>
              </a:tabLst>
            </a:pPr>
            <a:endParaRPr lang="zh-CN" altLang="en-US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58" name="Text Box 69"/>
          <p:cNvSpPr txBox="1">
            <a:spLocks noChangeArrowheads="1"/>
          </p:cNvSpPr>
          <p:nvPr/>
        </p:nvSpPr>
        <p:spPr bwMode="auto">
          <a:xfrm>
            <a:off x="3759202" y="3581403"/>
            <a:ext cx="102711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ts val="1200"/>
              </a:spcAft>
              <a:buClr>
                <a:srgbClr val="FFFFFF"/>
              </a:buClr>
            </a:pPr>
            <a:r>
              <a:rPr lang="en-US" altLang="zh-CN" b="1" dirty="0">
                <a:solidFill>
                  <a:srgbClr val="000000"/>
                </a:solidFill>
                <a:latin typeface="Trebuchet MS" pitchFamily="34" charset="0"/>
              </a:rPr>
              <a:t>CS Core</a:t>
            </a:r>
          </a:p>
        </p:txBody>
      </p:sp>
      <p:sp>
        <p:nvSpPr>
          <p:cNvPr id="59" name="Oval 98"/>
          <p:cNvSpPr>
            <a:spLocks noChangeArrowheads="1"/>
          </p:cNvSpPr>
          <p:nvPr/>
        </p:nvSpPr>
        <p:spPr bwMode="auto">
          <a:xfrm>
            <a:off x="3357554" y="4071942"/>
            <a:ext cx="4429156" cy="571504"/>
          </a:xfrm>
          <a:prstGeom prst="ellipse">
            <a:avLst/>
          </a:prstGeom>
          <a:gradFill rotWithShape="1">
            <a:gsLst>
              <a:gs pos="0">
                <a:srgbClr val="00B9E1"/>
              </a:gs>
              <a:gs pos="100000">
                <a:srgbClr val="DFF6FB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  <a:effectLst>
            <a:prstShdw prst="shdw17" dist="17961" dir="2700000">
              <a:srgbClr val="006F87"/>
            </a:prstShdw>
          </a:effectLst>
        </p:spPr>
        <p:txBody>
          <a:bodyPr wrap="none" anchor="ctr"/>
          <a:lstStyle/>
          <a:p>
            <a:pPr>
              <a:spcAft>
                <a:spcPts val="1200"/>
              </a:spcAft>
              <a:buClr>
                <a:srgbClr val="FFFFFF"/>
              </a:buClr>
              <a:tabLst>
                <a:tab pos="3946525" algn="l"/>
              </a:tabLst>
            </a:pPr>
            <a:endParaRPr lang="zh-CN" altLang="en-US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60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3571876"/>
            <a:ext cx="195255" cy="33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矩形 60"/>
          <p:cNvSpPr/>
          <p:nvPr/>
        </p:nvSpPr>
        <p:spPr>
          <a:xfrm>
            <a:off x="3071619" y="3857628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MGW</a:t>
            </a:r>
            <a:endParaRPr lang="zh-CN" altLang="en-US" sz="1200" dirty="0"/>
          </a:p>
        </p:txBody>
      </p:sp>
      <p:pic>
        <p:nvPicPr>
          <p:cNvPr id="62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3571876"/>
            <a:ext cx="195255" cy="33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矩形 62"/>
          <p:cNvSpPr/>
          <p:nvPr/>
        </p:nvSpPr>
        <p:spPr>
          <a:xfrm>
            <a:off x="5072066" y="3794943"/>
            <a:ext cx="611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MSCs</a:t>
            </a:r>
            <a:endParaRPr lang="zh-CN" altLang="en-US" sz="1200" dirty="0"/>
          </a:p>
        </p:txBody>
      </p:sp>
      <p:pic>
        <p:nvPicPr>
          <p:cNvPr id="64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3929066"/>
            <a:ext cx="195255" cy="33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矩形 64"/>
          <p:cNvSpPr/>
          <p:nvPr/>
        </p:nvSpPr>
        <p:spPr>
          <a:xfrm>
            <a:off x="4357294" y="3929066"/>
            <a:ext cx="5004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HLR</a:t>
            </a:r>
            <a:endParaRPr lang="zh-CN" altLang="en-US" sz="1200" dirty="0"/>
          </a:p>
        </p:txBody>
      </p:sp>
      <p:sp>
        <p:nvSpPr>
          <p:cNvPr id="66" name="Oval 98"/>
          <p:cNvSpPr>
            <a:spLocks noChangeArrowheads="1"/>
          </p:cNvSpPr>
          <p:nvPr/>
        </p:nvSpPr>
        <p:spPr bwMode="auto">
          <a:xfrm>
            <a:off x="928662" y="4000504"/>
            <a:ext cx="2214578" cy="571504"/>
          </a:xfrm>
          <a:prstGeom prst="ellipse">
            <a:avLst/>
          </a:prstGeom>
          <a:gradFill rotWithShape="1">
            <a:gsLst>
              <a:gs pos="0">
                <a:srgbClr val="00B9E1"/>
              </a:gs>
              <a:gs pos="100000">
                <a:srgbClr val="DFF6FB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  <a:effectLst>
            <a:prstShdw prst="shdw17" dist="17961" dir="2700000">
              <a:srgbClr val="006F87"/>
            </a:prstShdw>
          </a:effectLst>
        </p:spPr>
        <p:txBody>
          <a:bodyPr wrap="none" anchor="ctr"/>
          <a:lstStyle/>
          <a:p>
            <a:pPr>
              <a:spcAft>
                <a:spcPts val="1200"/>
              </a:spcAft>
              <a:buClr>
                <a:srgbClr val="FFFFFF"/>
              </a:buClr>
              <a:tabLst>
                <a:tab pos="3946525" algn="l"/>
              </a:tabLst>
            </a:pPr>
            <a:endParaRPr lang="zh-CN" altLang="en-US">
              <a:solidFill>
                <a:srgbClr val="000000"/>
              </a:solidFill>
              <a:latin typeface="Trebuchet MS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357239" y="3857628"/>
            <a:ext cx="516488" cy="562751"/>
            <a:chOff x="2357239" y="3857628"/>
            <a:chExt cx="516488" cy="562751"/>
          </a:xfrm>
        </p:grpSpPr>
        <p:pic>
          <p:nvPicPr>
            <p:cNvPr id="68" name="Picture 138" descr="SM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71736" y="3857628"/>
              <a:ext cx="195255" cy="331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" name="矩形 68"/>
            <p:cNvSpPr/>
            <p:nvPr/>
          </p:nvSpPr>
          <p:spPr>
            <a:xfrm>
              <a:off x="2357239" y="4143380"/>
              <a:ext cx="5164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smtClean="0"/>
                <a:t>RNC</a:t>
              </a:r>
              <a:endParaRPr lang="zh-CN" altLang="en-US" sz="1200" dirty="0"/>
            </a:p>
          </p:txBody>
        </p:sp>
      </p:grpSp>
      <p:sp>
        <p:nvSpPr>
          <p:cNvPr id="70" name="Text Box 69"/>
          <p:cNvSpPr txBox="1">
            <a:spLocks noChangeArrowheads="1"/>
          </p:cNvSpPr>
          <p:nvPr/>
        </p:nvSpPr>
        <p:spPr bwMode="auto">
          <a:xfrm>
            <a:off x="1758938" y="4010031"/>
            <a:ext cx="1027112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ts val="1200"/>
              </a:spcAft>
              <a:buClr>
                <a:srgbClr val="FFFFFF"/>
              </a:buClr>
            </a:pPr>
            <a:r>
              <a:rPr lang="en-US" altLang="zh-CN" b="1" dirty="0" smtClean="0">
                <a:solidFill>
                  <a:srgbClr val="000000"/>
                </a:solidFill>
                <a:latin typeface="Trebuchet MS" pitchFamily="34" charset="0"/>
              </a:rPr>
              <a:t>RAN</a:t>
            </a:r>
            <a:endParaRPr lang="en-US" altLang="zh-CN" b="1" dirty="0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71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4214818"/>
            <a:ext cx="19696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矩形 71"/>
          <p:cNvSpPr/>
          <p:nvPr/>
        </p:nvSpPr>
        <p:spPr>
          <a:xfrm>
            <a:off x="4143372" y="4357694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SGSN</a:t>
            </a:r>
            <a:endParaRPr lang="zh-CN" altLang="en-US" sz="1200" dirty="0"/>
          </a:p>
        </p:txBody>
      </p:sp>
      <p:pic>
        <p:nvPicPr>
          <p:cNvPr id="73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4214818"/>
            <a:ext cx="19696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矩形 73"/>
          <p:cNvSpPr/>
          <p:nvPr/>
        </p:nvSpPr>
        <p:spPr>
          <a:xfrm>
            <a:off x="5786446" y="4357694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GGSN</a:t>
            </a:r>
            <a:endParaRPr lang="zh-CN" altLang="en-US" sz="1200" dirty="0"/>
          </a:p>
        </p:txBody>
      </p:sp>
      <p:sp>
        <p:nvSpPr>
          <p:cNvPr id="75" name="Oval 98"/>
          <p:cNvSpPr>
            <a:spLocks noChangeArrowheads="1"/>
          </p:cNvSpPr>
          <p:nvPr/>
        </p:nvSpPr>
        <p:spPr bwMode="auto">
          <a:xfrm>
            <a:off x="928662" y="5286388"/>
            <a:ext cx="1857388" cy="571504"/>
          </a:xfrm>
          <a:prstGeom prst="ellipse">
            <a:avLst/>
          </a:prstGeom>
          <a:gradFill rotWithShape="1">
            <a:gsLst>
              <a:gs pos="0">
                <a:srgbClr val="00B9E1"/>
              </a:gs>
              <a:gs pos="100000">
                <a:srgbClr val="DFF6FB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  <a:effectLst>
            <a:prstShdw prst="shdw17" dist="17961" dir="2700000">
              <a:srgbClr val="006F87"/>
            </a:prstShdw>
          </a:effectLst>
        </p:spPr>
        <p:txBody>
          <a:bodyPr wrap="none" anchor="ctr"/>
          <a:lstStyle/>
          <a:p>
            <a:pPr>
              <a:spcAft>
                <a:spcPts val="1200"/>
              </a:spcAft>
              <a:buClr>
                <a:srgbClr val="FFFFFF"/>
              </a:buClr>
              <a:tabLst>
                <a:tab pos="3946525" algn="l"/>
              </a:tabLst>
            </a:pPr>
            <a:endParaRPr lang="zh-CN" altLang="en-US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76" name="Text Box 69"/>
          <p:cNvSpPr txBox="1">
            <a:spLocks noChangeArrowheads="1"/>
          </p:cNvSpPr>
          <p:nvPr/>
        </p:nvSpPr>
        <p:spPr bwMode="auto">
          <a:xfrm>
            <a:off x="1687500" y="5214950"/>
            <a:ext cx="1027112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ts val="1200"/>
              </a:spcAft>
              <a:buClr>
                <a:srgbClr val="FFFFFF"/>
              </a:buClr>
            </a:pPr>
            <a:r>
              <a:rPr lang="en-US" altLang="zh-CN" b="1" dirty="0" smtClean="0">
                <a:solidFill>
                  <a:srgbClr val="000000"/>
                </a:solidFill>
                <a:latin typeface="Trebuchet MS" pitchFamily="34" charset="0"/>
              </a:rPr>
              <a:t>RAN</a:t>
            </a:r>
            <a:endParaRPr lang="en-US" altLang="zh-CN" b="1" dirty="0">
              <a:solidFill>
                <a:srgbClr val="000000"/>
              </a:solidFill>
              <a:latin typeface="Trebuchet MS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285852" y="5286388"/>
            <a:ext cx="490840" cy="562751"/>
            <a:chOff x="2357239" y="3857628"/>
            <a:chExt cx="490840" cy="562751"/>
          </a:xfrm>
        </p:grpSpPr>
        <p:pic>
          <p:nvPicPr>
            <p:cNvPr id="78" name="Picture 138" descr="SM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71736" y="3857628"/>
              <a:ext cx="195255" cy="331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矩形 78"/>
            <p:cNvSpPr/>
            <p:nvPr/>
          </p:nvSpPr>
          <p:spPr>
            <a:xfrm>
              <a:off x="2357239" y="4143380"/>
              <a:ext cx="4908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 smtClean="0"/>
                <a:t>eNB</a:t>
              </a:r>
              <a:endParaRPr lang="zh-CN" altLang="en-US" sz="1200" dirty="0"/>
            </a:p>
          </p:txBody>
        </p:sp>
      </p:grpSp>
      <p:sp>
        <p:nvSpPr>
          <p:cNvPr id="80" name="Oval 98"/>
          <p:cNvSpPr>
            <a:spLocks noChangeArrowheads="1"/>
          </p:cNvSpPr>
          <p:nvPr/>
        </p:nvSpPr>
        <p:spPr bwMode="auto">
          <a:xfrm>
            <a:off x="3143240" y="5214950"/>
            <a:ext cx="5000660" cy="857256"/>
          </a:xfrm>
          <a:prstGeom prst="ellipse">
            <a:avLst/>
          </a:prstGeom>
          <a:gradFill rotWithShape="1">
            <a:gsLst>
              <a:gs pos="0">
                <a:srgbClr val="00B9E1"/>
              </a:gs>
              <a:gs pos="100000">
                <a:srgbClr val="DFF6FB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  <a:effectLst>
            <a:prstShdw prst="shdw17" dist="17961" dir="2700000">
              <a:srgbClr val="006F87"/>
            </a:prstShdw>
          </a:effectLst>
        </p:spPr>
        <p:txBody>
          <a:bodyPr wrap="none" anchor="ctr"/>
          <a:lstStyle/>
          <a:p>
            <a:pPr>
              <a:spcAft>
                <a:spcPts val="1200"/>
              </a:spcAft>
              <a:buClr>
                <a:srgbClr val="FFFFFF"/>
              </a:buClr>
              <a:tabLst>
                <a:tab pos="3946525" algn="l"/>
              </a:tabLst>
            </a:pPr>
            <a:endParaRPr lang="zh-CN" altLang="en-US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81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0586" y="4811715"/>
            <a:ext cx="195255" cy="33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矩形 81"/>
          <p:cNvSpPr/>
          <p:nvPr/>
        </p:nvSpPr>
        <p:spPr>
          <a:xfrm>
            <a:off x="5683070" y="4937951"/>
            <a:ext cx="5004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HSS</a:t>
            </a:r>
            <a:endParaRPr lang="zh-CN" altLang="en-US" sz="1200" dirty="0"/>
          </a:p>
        </p:txBody>
      </p:sp>
      <p:pic>
        <p:nvPicPr>
          <p:cNvPr id="83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5357826"/>
            <a:ext cx="19696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矩形 83"/>
          <p:cNvSpPr/>
          <p:nvPr/>
        </p:nvSpPr>
        <p:spPr>
          <a:xfrm>
            <a:off x="3929058" y="5500702"/>
            <a:ext cx="5533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SGW</a:t>
            </a:r>
            <a:endParaRPr lang="zh-CN" altLang="en-US" sz="1200" dirty="0"/>
          </a:p>
        </p:txBody>
      </p:sp>
      <p:pic>
        <p:nvPicPr>
          <p:cNvPr id="85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6305" y="5357826"/>
            <a:ext cx="19696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矩形 85"/>
          <p:cNvSpPr/>
          <p:nvPr/>
        </p:nvSpPr>
        <p:spPr>
          <a:xfrm>
            <a:off x="7039181" y="5500702"/>
            <a:ext cx="6046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P-GW</a:t>
            </a:r>
            <a:endParaRPr lang="zh-CN" altLang="en-US" sz="1200" dirty="0"/>
          </a:p>
        </p:txBody>
      </p:sp>
      <p:pic>
        <p:nvPicPr>
          <p:cNvPr id="87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2695" y="4811715"/>
            <a:ext cx="195255" cy="33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矩形 87"/>
          <p:cNvSpPr/>
          <p:nvPr/>
        </p:nvSpPr>
        <p:spPr>
          <a:xfrm>
            <a:off x="6326404" y="4929198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PCRF</a:t>
            </a:r>
            <a:endParaRPr lang="zh-CN" altLang="en-US" sz="1200" dirty="0"/>
          </a:p>
        </p:txBody>
      </p:sp>
      <p:cxnSp>
        <p:nvCxnSpPr>
          <p:cNvPr id="89" name="直接箭头连接符 88"/>
          <p:cNvCxnSpPr>
            <a:stCxn id="69" idx="0"/>
            <a:endCxn id="78" idx="0"/>
          </p:cNvCxnSpPr>
          <p:nvPr/>
        </p:nvCxnSpPr>
        <p:spPr bwMode="auto">
          <a:xfrm rot="16200000" flipH="1" flipV="1">
            <a:off x="1535226" y="4206131"/>
            <a:ext cx="1143008" cy="1017506"/>
          </a:xfrm>
          <a:prstGeom prst="straightConnector1">
            <a:avLst/>
          </a:prstGeom>
          <a:noFill/>
          <a:ln w="19050" cap="flat" cmpd="sng" algn="ctr">
            <a:solidFill>
              <a:srgbClr val="FF66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90" name="直接箭头连接符 89"/>
          <p:cNvCxnSpPr>
            <a:stCxn id="69" idx="0"/>
            <a:endCxn id="83" idx="0"/>
          </p:cNvCxnSpPr>
          <p:nvPr/>
        </p:nvCxnSpPr>
        <p:spPr bwMode="auto">
          <a:xfrm rot="16200000" flipH="1">
            <a:off x="2571412" y="4187451"/>
            <a:ext cx="1214446" cy="1126305"/>
          </a:xfrm>
          <a:prstGeom prst="straightConnector1">
            <a:avLst/>
          </a:prstGeom>
          <a:noFill/>
          <a:ln w="19050" cap="flat" cmpd="sng" algn="ctr">
            <a:solidFill>
              <a:srgbClr val="FF66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91" name="直接箭头连接符 90"/>
          <p:cNvCxnSpPr>
            <a:stCxn id="71" idx="2"/>
            <a:endCxn id="83" idx="0"/>
          </p:cNvCxnSpPr>
          <p:nvPr/>
        </p:nvCxnSpPr>
        <p:spPr bwMode="auto">
          <a:xfrm rot="5400000">
            <a:off x="3527474" y="4929198"/>
            <a:ext cx="642942" cy="214314"/>
          </a:xfrm>
          <a:prstGeom prst="straightConnector1">
            <a:avLst/>
          </a:prstGeom>
          <a:noFill/>
          <a:ln w="19050" cap="flat" cmpd="sng" algn="ctr">
            <a:solidFill>
              <a:srgbClr val="FF66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92" name="直接箭头连接符 91"/>
          <p:cNvCxnSpPr>
            <a:stCxn id="62" idx="2"/>
            <a:endCxn id="83" idx="0"/>
          </p:cNvCxnSpPr>
          <p:nvPr/>
        </p:nvCxnSpPr>
        <p:spPr bwMode="auto">
          <a:xfrm rot="5400000">
            <a:off x="3657227" y="3988234"/>
            <a:ext cx="1454153" cy="1285030"/>
          </a:xfrm>
          <a:prstGeom prst="straightConnector1">
            <a:avLst/>
          </a:prstGeom>
          <a:noFill/>
          <a:ln w="19050" cap="flat" cmpd="sng" algn="ctr">
            <a:solidFill>
              <a:srgbClr val="FF6600"/>
            </a:solidFill>
            <a:prstDash val="dash"/>
            <a:round/>
            <a:headEnd type="none" w="med" len="med"/>
            <a:tailEnd type="arrow"/>
          </a:ln>
          <a:effectLst/>
        </p:spPr>
      </p:cxnSp>
      <p:pic>
        <p:nvPicPr>
          <p:cNvPr id="93" name="Picture 138" descr="S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5026029"/>
            <a:ext cx="195255" cy="33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矩形 93"/>
          <p:cNvSpPr/>
          <p:nvPr/>
        </p:nvSpPr>
        <p:spPr>
          <a:xfrm>
            <a:off x="4785922" y="5072074"/>
            <a:ext cx="543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MME</a:t>
            </a:r>
            <a:endParaRPr lang="zh-CN" altLang="en-US" sz="1200" dirty="0"/>
          </a:p>
        </p:txBody>
      </p:sp>
      <p:cxnSp>
        <p:nvCxnSpPr>
          <p:cNvPr id="95" name="直接箭头连接符 94"/>
          <p:cNvCxnSpPr>
            <a:stCxn id="71" idx="2"/>
            <a:endCxn id="93" idx="0"/>
          </p:cNvCxnSpPr>
          <p:nvPr/>
        </p:nvCxnSpPr>
        <p:spPr bwMode="auto">
          <a:xfrm rot="16200000" flipH="1">
            <a:off x="4193012" y="4477974"/>
            <a:ext cx="311145" cy="784964"/>
          </a:xfrm>
          <a:prstGeom prst="straightConnector1">
            <a:avLst/>
          </a:prstGeom>
          <a:noFill/>
          <a:ln w="19050" cap="flat" cmpd="sng" algn="ctr">
            <a:solidFill>
              <a:srgbClr val="FF66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96" name="直接箭头连接符 95"/>
          <p:cNvCxnSpPr>
            <a:stCxn id="62" idx="2"/>
            <a:endCxn id="93" idx="0"/>
          </p:cNvCxnSpPr>
          <p:nvPr/>
        </p:nvCxnSpPr>
        <p:spPr bwMode="auto">
          <a:xfrm rot="5400000">
            <a:off x="4322764" y="4321975"/>
            <a:ext cx="1122356" cy="285752"/>
          </a:xfrm>
          <a:prstGeom prst="straightConnector1">
            <a:avLst/>
          </a:prstGeom>
          <a:noFill/>
          <a:ln w="19050" cap="flat" cmpd="sng" algn="ctr">
            <a:solidFill>
              <a:srgbClr val="FF6600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44850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2"/>
          <p:cNvSpPr txBox="1">
            <a:spLocks noChangeArrowheads="1"/>
          </p:cNvSpPr>
          <p:nvPr/>
        </p:nvSpPr>
        <p:spPr bwMode="auto">
          <a:xfrm>
            <a:off x="17944" y="363239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EPS</a:t>
            </a:r>
            <a:r>
              <a:rPr lang="zh-CN" altLang="en-US" dirty="0" smtClean="0"/>
              <a:t>总体架构</a:t>
            </a:r>
            <a:endParaRPr lang="en-US" altLang="zh-CN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4550" y="1162050"/>
            <a:ext cx="48863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/>
          <p:cNvSpPr/>
          <p:nvPr/>
        </p:nvSpPr>
        <p:spPr>
          <a:xfrm>
            <a:off x="3619500" y="5716604"/>
            <a:ext cx="1485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EPC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基本结构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0025" y="1276350"/>
            <a:ext cx="501015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矩形 18"/>
          <p:cNvSpPr/>
          <p:nvPr/>
        </p:nvSpPr>
        <p:spPr>
          <a:xfrm>
            <a:off x="3321050" y="5742004"/>
            <a:ext cx="1803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增加了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PCC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及计费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0212" y="1012825"/>
            <a:ext cx="543877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矩形 20"/>
          <p:cNvSpPr/>
          <p:nvPr/>
        </p:nvSpPr>
        <p:spPr>
          <a:xfrm>
            <a:off x="2575560" y="6550223"/>
            <a:ext cx="2595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GSM/GPRS/WCDMA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互通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967" y="1206500"/>
            <a:ext cx="5640172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矩形 22"/>
          <p:cNvSpPr/>
          <p:nvPr/>
        </p:nvSpPr>
        <p:spPr>
          <a:xfrm>
            <a:off x="2285984" y="6357958"/>
            <a:ext cx="3190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通过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GTP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GPRS/WCDMA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互操作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7596" y="1111250"/>
            <a:ext cx="5380729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矩形 25"/>
          <p:cNvSpPr/>
          <p:nvPr/>
        </p:nvSpPr>
        <p:spPr>
          <a:xfrm>
            <a:off x="2550160" y="6550223"/>
            <a:ext cx="3190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直接通过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S12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支持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WCDMA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40025" y="1225550"/>
            <a:ext cx="5734774" cy="443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57508" y="1231900"/>
            <a:ext cx="7286492" cy="488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矩形 31"/>
          <p:cNvSpPr/>
          <p:nvPr/>
        </p:nvSpPr>
        <p:spPr>
          <a:xfrm>
            <a:off x="3020060" y="5721548"/>
            <a:ext cx="1869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与非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3GPP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互通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717800" y="5713511"/>
            <a:ext cx="2453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网互通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" name="Picture 1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1600" y="1057296"/>
            <a:ext cx="88392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4850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9" grpId="1"/>
      <p:bldP spid="21" grpId="0"/>
      <p:bldP spid="21" grpId="1"/>
      <p:bldP spid="23" grpId="0"/>
      <p:bldP spid="23" grpId="1"/>
      <p:bldP spid="26" grpId="0"/>
      <p:bldP spid="26" grpId="1"/>
      <p:bldP spid="32" grpId="0"/>
      <p:bldP spid="32" grpId="1"/>
      <p:bldP spid="33" grpId="0"/>
      <p:bldP spid="3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Line 132"/>
          <p:cNvSpPr>
            <a:spLocks noChangeShapeType="1"/>
          </p:cNvSpPr>
          <p:nvPr/>
        </p:nvSpPr>
        <p:spPr bwMode="auto">
          <a:xfrm>
            <a:off x="2768600" y="2801938"/>
            <a:ext cx="46038" cy="2151062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7173" name="Line 132"/>
          <p:cNvSpPr>
            <a:spLocks noChangeShapeType="1"/>
          </p:cNvSpPr>
          <p:nvPr/>
        </p:nvSpPr>
        <p:spPr bwMode="auto">
          <a:xfrm>
            <a:off x="3298825" y="1555750"/>
            <a:ext cx="46038" cy="3154363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6" name="Freeform 70"/>
          <p:cNvSpPr>
            <a:spLocks/>
          </p:cNvSpPr>
          <p:nvPr/>
        </p:nvSpPr>
        <p:spPr bwMode="auto">
          <a:xfrm>
            <a:off x="1731963" y="1900238"/>
            <a:ext cx="969962" cy="498475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175" name="Rectangle 82"/>
          <p:cNvSpPr>
            <a:spLocks noChangeArrowheads="1"/>
          </p:cNvSpPr>
          <p:nvPr/>
        </p:nvSpPr>
        <p:spPr bwMode="auto">
          <a:xfrm>
            <a:off x="1944688" y="2084388"/>
            <a:ext cx="5381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>
                <a:solidFill>
                  <a:srgbClr val="000000"/>
                </a:solidFill>
                <a:ea typeface="黑体" pitchFamily="2" charset="-122"/>
              </a:rPr>
              <a:t>UTRAN</a:t>
            </a:r>
            <a:endParaRPr lang="en-US" altLang="zh-CN" sz="12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8" name="Freeform 70"/>
          <p:cNvSpPr>
            <a:spLocks/>
          </p:cNvSpPr>
          <p:nvPr/>
        </p:nvSpPr>
        <p:spPr bwMode="auto">
          <a:xfrm>
            <a:off x="1765300" y="2720975"/>
            <a:ext cx="911225" cy="492125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177" name="Rectangle 82"/>
          <p:cNvSpPr>
            <a:spLocks noChangeArrowheads="1"/>
          </p:cNvSpPr>
          <p:nvPr/>
        </p:nvSpPr>
        <p:spPr bwMode="auto">
          <a:xfrm>
            <a:off x="1951038" y="2886075"/>
            <a:ext cx="555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>
                <a:solidFill>
                  <a:srgbClr val="000000"/>
                </a:solidFill>
                <a:ea typeface="黑体" pitchFamily="2" charset="-122"/>
              </a:rPr>
              <a:t>GERAN</a:t>
            </a:r>
            <a:endParaRPr lang="en-US" altLang="zh-CN" sz="12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178" name="矩形 9"/>
          <p:cNvSpPr>
            <a:spLocks noChangeArrowheads="1"/>
          </p:cNvSpPr>
          <p:nvPr/>
        </p:nvSpPr>
        <p:spPr bwMode="auto">
          <a:xfrm>
            <a:off x="2451100" y="2365375"/>
            <a:ext cx="622300" cy="4365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7179" name="Rectangle 82"/>
          <p:cNvSpPr>
            <a:spLocks noChangeArrowheads="1"/>
          </p:cNvSpPr>
          <p:nvPr/>
        </p:nvSpPr>
        <p:spPr bwMode="auto">
          <a:xfrm>
            <a:off x="2395538" y="2484438"/>
            <a:ext cx="6921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SGSN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180" name="矩形 11"/>
          <p:cNvSpPr>
            <a:spLocks noChangeArrowheads="1"/>
          </p:cNvSpPr>
          <p:nvPr/>
        </p:nvSpPr>
        <p:spPr bwMode="auto">
          <a:xfrm>
            <a:off x="3000375" y="1098550"/>
            <a:ext cx="596900" cy="4381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7181" name="Rectangle 82"/>
          <p:cNvSpPr>
            <a:spLocks noChangeArrowheads="1"/>
          </p:cNvSpPr>
          <p:nvPr/>
        </p:nvSpPr>
        <p:spPr bwMode="auto">
          <a:xfrm>
            <a:off x="2946400" y="1217613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HSS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649619" y="3848952"/>
            <a:ext cx="1073426" cy="457196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>
              <a:defRPr/>
            </a:pPr>
            <a:endParaRPr lang="zh-CN" altLang="en-US" sz="1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85" name="Rectangle 97"/>
          <p:cNvSpPr>
            <a:spLocks noChangeArrowheads="1"/>
          </p:cNvSpPr>
          <p:nvPr/>
        </p:nvSpPr>
        <p:spPr bwMode="auto">
          <a:xfrm>
            <a:off x="2622550" y="3910013"/>
            <a:ext cx="11001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600" b="1" i="1">
                <a:solidFill>
                  <a:srgbClr val="000000"/>
                </a:solidFill>
              </a:rPr>
              <a:t>MME</a:t>
            </a:r>
          </a:p>
        </p:txBody>
      </p:sp>
      <p:sp>
        <p:nvSpPr>
          <p:cNvPr id="7186" name="Rectangle 12"/>
          <p:cNvSpPr>
            <a:spLocks noChangeArrowheads="1"/>
          </p:cNvSpPr>
          <p:nvPr/>
        </p:nvSpPr>
        <p:spPr bwMode="auto">
          <a:xfrm>
            <a:off x="3168650" y="4697413"/>
            <a:ext cx="1017588" cy="701675"/>
          </a:xfrm>
          <a:prstGeom prst="rect">
            <a:avLst/>
          </a:prstGeom>
          <a:solidFill>
            <a:srgbClr val="70E1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7463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7187" name="Rectangle 97"/>
          <p:cNvSpPr>
            <a:spLocks noChangeArrowheads="1"/>
          </p:cNvSpPr>
          <p:nvPr/>
        </p:nvSpPr>
        <p:spPr bwMode="auto">
          <a:xfrm>
            <a:off x="3119438" y="4922838"/>
            <a:ext cx="11001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Serving</a:t>
            </a:r>
          </a:p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Gate way</a:t>
            </a:r>
          </a:p>
        </p:txBody>
      </p:sp>
      <p:sp>
        <p:nvSpPr>
          <p:cNvPr id="7188" name="Rectangle 12"/>
          <p:cNvSpPr>
            <a:spLocks noChangeArrowheads="1"/>
          </p:cNvSpPr>
          <p:nvPr/>
        </p:nvSpPr>
        <p:spPr bwMode="auto">
          <a:xfrm>
            <a:off x="4659313" y="4683125"/>
            <a:ext cx="1019175" cy="709613"/>
          </a:xfrm>
          <a:prstGeom prst="rect">
            <a:avLst/>
          </a:prstGeom>
          <a:solidFill>
            <a:srgbClr val="70E1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7463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7189" name="Rectangle 97"/>
          <p:cNvSpPr>
            <a:spLocks noChangeArrowheads="1"/>
          </p:cNvSpPr>
          <p:nvPr/>
        </p:nvSpPr>
        <p:spPr bwMode="auto">
          <a:xfrm>
            <a:off x="4610100" y="4916488"/>
            <a:ext cx="11001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PDN</a:t>
            </a:r>
          </a:p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Gate way</a:t>
            </a:r>
          </a:p>
        </p:txBody>
      </p:sp>
      <p:sp>
        <p:nvSpPr>
          <p:cNvPr id="7190" name="矩形 19"/>
          <p:cNvSpPr>
            <a:spLocks noChangeArrowheads="1"/>
          </p:cNvSpPr>
          <p:nvPr/>
        </p:nvSpPr>
        <p:spPr bwMode="auto">
          <a:xfrm>
            <a:off x="4538663" y="3000375"/>
            <a:ext cx="622300" cy="404813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7191" name="Rectangle 82"/>
          <p:cNvSpPr>
            <a:spLocks noChangeArrowheads="1"/>
          </p:cNvSpPr>
          <p:nvPr/>
        </p:nvSpPr>
        <p:spPr bwMode="auto">
          <a:xfrm>
            <a:off x="4483100" y="3087688"/>
            <a:ext cx="6905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PCRF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22" name="Freeform 70"/>
          <p:cNvSpPr>
            <a:spLocks/>
          </p:cNvSpPr>
          <p:nvPr/>
        </p:nvSpPr>
        <p:spPr bwMode="auto">
          <a:xfrm>
            <a:off x="6615113" y="2814638"/>
            <a:ext cx="1414462" cy="744537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193" name="矩形 22"/>
          <p:cNvSpPr>
            <a:spLocks noChangeArrowheads="1"/>
          </p:cNvSpPr>
          <p:nvPr/>
        </p:nvSpPr>
        <p:spPr bwMode="auto">
          <a:xfrm>
            <a:off x="6745288" y="3046413"/>
            <a:ext cx="1085850" cy="312737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7194" name="Rectangle 82"/>
          <p:cNvSpPr>
            <a:spLocks noChangeArrowheads="1"/>
          </p:cNvSpPr>
          <p:nvPr/>
        </p:nvSpPr>
        <p:spPr bwMode="auto">
          <a:xfrm>
            <a:off x="6702425" y="3094038"/>
            <a:ext cx="12620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AF,</a:t>
            </a:r>
            <a:r>
              <a:rPr lang="zh-CN" altLang="en-US" sz="1400" b="1">
                <a:solidFill>
                  <a:srgbClr val="000000"/>
                </a:solidFill>
                <a:ea typeface="黑体" pitchFamily="2" charset="-122"/>
              </a:rPr>
              <a:t>例如</a:t>
            </a:r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IMS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25" name="Freeform 70"/>
          <p:cNvSpPr>
            <a:spLocks/>
          </p:cNvSpPr>
          <p:nvPr/>
        </p:nvSpPr>
        <p:spPr bwMode="auto">
          <a:xfrm>
            <a:off x="6410325" y="4637088"/>
            <a:ext cx="1414463" cy="744537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cxnSp>
        <p:nvCxnSpPr>
          <p:cNvPr id="7196" name="直接连接符 25"/>
          <p:cNvCxnSpPr>
            <a:cxnSpLocks noChangeShapeType="1"/>
          </p:cNvCxnSpPr>
          <p:nvPr/>
        </p:nvCxnSpPr>
        <p:spPr bwMode="auto">
          <a:xfrm rot="16200000" flipV="1">
            <a:off x="6420644" y="4107657"/>
            <a:ext cx="1138237" cy="127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97" name="直接连接符 26"/>
          <p:cNvCxnSpPr>
            <a:cxnSpLocks noChangeShapeType="1"/>
            <a:stCxn id="7191" idx="3"/>
            <a:endCxn id="7193" idx="1"/>
          </p:cNvCxnSpPr>
          <p:nvPr/>
        </p:nvCxnSpPr>
        <p:spPr bwMode="auto">
          <a:xfrm>
            <a:off x="5173663" y="3194050"/>
            <a:ext cx="1571625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98" name="直接连接符 27"/>
          <p:cNvCxnSpPr>
            <a:cxnSpLocks noChangeShapeType="1"/>
            <a:stCxn id="7190" idx="2"/>
          </p:cNvCxnSpPr>
          <p:nvPr/>
        </p:nvCxnSpPr>
        <p:spPr bwMode="auto">
          <a:xfrm rot="16200000" flipH="1">
            <a:off x="4196557" y="4058444"/>
            <a:ext cx="1331912" cy="254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99" name="直接连接符 28"/>
          <p:cNvCxnSpPr>
            <a:cxnSpLocks noChangeShapeType="1"/>
            <a:stCxn id="7188" idx="3"/>
          </p:cNvCxnSpPr>
          <p:nvPr/>
        </p:nvCxnSpPr>
        <p:spPr bwMode="auto">
          <a:xfrm>
            <a:off x="5678488" y="5038725"/>
            <a:ext cx="787400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Freeform 70"/>
          <p:cNvSpPr>
            <a:spLocks/>
          </p:cNvSpPr>
          <p:nvPr/>
        </p:nvSpPr>
        <p:spPr bwMode="auto">
          <a:xfrm>
            <a:off x="1625600" y="4683125"/>
            <a:ext cx="1023938" cy="642938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cxnSp>
        <p:nvCxnSpPr>
          <p:cNvPr id="7201" name="直接连接符 30"/>
          <p:cNvCxnSpPr>
            <a:cxnSpLocks noChangeShapeType="1"/>
            <a:stCxn id="7179" idx="3"/>
          </p:cNvCxnSpPr>
          <p:nvPr/>
        </p:nvCxnSpPr>
        <p:spPr bwMode="auto">
          <a:xfrm flipV="1">
            <a:off x="3087688" y="2589213"/>
            <a:ext cx="701675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02" name="直接连接符 31"/>
          <p:cNvCxnSpPr>
            <a:cxnSpLocks noChangeShapeType="1"/>
          </p:cNvCxnSpPr>
          <p:nvPr/>
        </p:nvCxnSpPr>
        <p:spPr bwMode="auto">
          <a:xfrm rot="16200000" flipH="1">
            <a:off x="2742407" y="3623469"/>
            <a:ext cx="2106612" cy="127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03" name="直接连接符 32"/>
          <p:cNvCxnSpPr>
            <a:cxnSpLocks noChangeShapeType="1"/>
          </p:cNvCxnSpPr>
          <p:nvPr/>
        </p:nvCxnSpPr>
        <p:spPr bwMode="auto">
          <a:xfrm flipV="1">
            <a:off x="2716213" y="2125663"/>
            <a:ext cx="13382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04" name="直接连接符 33"/>
          <p:cNvCxnSpPr>
            <a:cxnSpLocks noChangeShapeType="1"/>
          </p:cNvCxnSpPr>
          <p:nvPr/>
        </p:nvCxnSpPr>
        <p:spPr bwMode="auto">
          <a:xfrm rot="16200000" flipH="1">
            <a:off x="2782094" y="3398044"/>
            <a:ext cx="2571750" cy="269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05" name="直接连接符 34"/>
          <p:cNvCxnSpPr>
            <a:cxnSpLocks noChangeShapeType="1"/>
            <a:stCxn id="7186" idx="3"/>
            <a:endCxn id="7188" idx="1"/>
          </p:cNvCxnSpPr>
          <p:nvPr/>
        </p:nvCxnSpPr>
        <p:spPr bwMode="auto">
          <a:xfrm flipV="1">
            <a:off x="4186238" y="5038725"/>
            <a:ext cx="473075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06" name="直接连接符 35"/>
          <p:cNvCxnSpPr>
            <a:cxnSpLocks noChangeShapeType="1"/>
          </p:cNvCxnSpPr>
          <p:nvPr/>
        </p:nvCxnSpPr>
        <p:spPr bwMode="auto">
          <a:xfrm>
            <a:off x="4173538" y="4776788"/>
            <a:ext cx="173037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07" name="直接连接符 36"/>
          <p:cNvCxnSpPr>
            <a:cxnSpLocks noChangeShapeType="1"/>
            <a:stCxn id="7190" idx="1"/>
          </p:cNvCxnSpPr>
          <p:nvPr/>
        </p:nvCxnSpPr>
        <p:spPr bwMode="auto">
          <a:xfrm rot="10800000">
            <a:off x="4332288" y="3198813"/>
            <a:ext cx="206375" cy="4762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08" name="直接连接符 37"/>
          <p:cNvCxnSpPr>
            <a:cxnSpLocks noChangeShapeType="1"/>
          </p:cNvCxnSpPr>
          <p:nvPr/>
        </p:nvCxnSpPr>
        <p:spPr bwMode="auto">
          <a:xfrm rot="16200000" flipH="1">
            <a:off x="3544094" y="3974307"/>
            <a:ext cx="1577975" cy="2698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09" name="Rectangle 82"/>
          <p:cNvSpPr>
            <a:spLocks noChangeArrowheads="1"/>
          </p:cNvSpPr>
          <p:nvPr/>
        </p:nvSpPr>
        <p:spPr bwMode="auto">
          <a:xfrm>
            <a:off x="1733550" y="4946650"/>
            <a:ext cx="6223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>
                <a:solidFill>
                  <a:srgbClr val="000000"/>
                </a:solidFill>
                <a:ea typeface="黑体" pitchFamily="2" charset="-122"/>
              </a:rPr>
              <a:t>eUTRAN</a:t>
            </a:r>
            <a:endParaRPr lang="en-US" altLang="zh-CN" sz="12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7210" name="直接连接符 39"/>
          <p:cNvCxnSpPr>
            <a:cxnSpLocks noChangeShapeType="1"/>
            <a:stCxn id="7186" idx="1"/>
          </p:cNvCxnSpPr>
          <p:nvPr/>
        </p:nvCxnSpPr>
        <p:spPr bwMode="auto">
          <a:xfrm rot="10800000">
            <a:off x="2636838" y="5041900"/>
            <a:ext cx="531812" cy="63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11" name="直接连接符 40"/>
          <p:cNvCxnSpPr>
            <a:cxnSpLocks noChangeShapeType="1"/>
          </p:cNvCxnSpPr>
          <p:nvPr/>
        </p:nvCxnSpPr>
        <p:spPr bwMode="auto">
          <a:xfrm>
            <a:off x="2662238" y="4943475"/>
            <a:ext cx="161925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7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7825" y="4211638"/>
            <a:ext cx="2460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3" name="Rectangle 82"/>
          <p:cNvSpPr>
            <a:spLocks noChangeArrowheads="1"/>
          </p:cNvSpPr>
          <p:nvPr/>
        </p:nvSpPr>
        <p:spPr bwMode="auto">
          <a:xfrm>
            <a:off x="1652588" y="4679950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pic>
        <p:nvPicPr>
          <p:cNvPr id="72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8863" y="4735513"/>
            <a:ext cx="246062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050" y="4667250"/>
            <a:ext cx="3333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16" name="直接连接符 45"/>
          <p:cNvCxnSpPr>
            <a:cxnSpLocks noChangeShapeType="1"/>
          </p:cNvCxnSpPr>
          <p:nvPr/>
        </p:nvCxnSpPr>
        <p:spPr bwMode="auto">
          <a:xfrm rot="10800000">
            <a:off x="1290638" y="5105400"/>
            <a:ext cx="3619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17" name="直接连接符 46"/>
          <p:cNvCxnSpPr>
            <a:cxnSpLocks noChangeShapeType="1"/>
          </p:cNvCxnSpPr>
          <p:nvPr/>
        </p:nvCxnSpPr>
        <p:spPr bwMode="auto">
          <a:xfrm rot="10800000">
            <a:off x="719138" y="5114925"/>
            <a:ext cx="3619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18" name="直接连接符 47"/>
          <p:cNvCxnSpPr>
            <a:cxnSpLocks noChangeShapeType="1"/>
          </p:cNvCxnSpPr>
          <p:nvPr/>
        </p:nvCxnSpPr>
        <p:spPr bwMode="auto">
          <a:xfrm rot="10800000">
            <a:off x="1290638" y="5029200"/>
            <a:ext cx="361950" cy="1588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19" name="直接连接符 48"/>
          <p:cNvCxnSpPr>
            <a:cxnSpLocks noChangeShapeType="1"/>
          </p:cNvCxnSpPr>
          <p:nvPr/>
        </p:nvCxnSpPr>
        <p:spPr bwMode="auto">
          <a:xfrm rot="10800000">
            <a:off x="728663" y="5029200"/>
            <a:ext cx="361950" cy="1588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20" name="Rectangle 82"/>
          <p:cNvSpPr>
            <a:spLocks noChangeArrowheads="1"/>
          </p:cNvSpPr>
          <p:nvPr/>
        </p:nvSpPr>
        <p:spPr bwMode="auto">
          <a:xfrm>
            <a:off x="995363" y="5203825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7221" name="直接连接符 50"/>
          <p:cNvCxnSpPr>
            <a:cxnSpLocks noChangeShapeType="1"/>
          </p:cNvCxnSpPr>
          <p:nvPr/>
        </p:nvCxnSpPr>
        <p:spPr bwMode="auto">
          <a:xfrm flipV="1">
            <a:off x="1304925" y="4454525"/>
            <a:ext cx="342900" cy="523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22" name="Rectangle 82"/>
          <p:cNvSpPr>
            <a:spLocks noChangeArrowheads="1"/>
          </p:cNvSpPr>
          <p:nvPr/>
        </p:nvSpPr>
        <p:spPr bwMode="auto">
          <a:xfrm>
            <a:off x="6719888" y="4856163"/>
            <a:ext cx="933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IP Network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7223" name="直接连接符 52"/>
          <p:cNvCxnSpPr>
            <a:cxnSpLocks noChangeShapeType="1"/>
          </p:cNvCxnSpPr>
          <p:nvPr/>
        </p:nvCxnSpPr>
        <p:spPr bwMode="auto">
          <a:xfrm rot="5400000">
            <a:off x="5982494" y="5034757"/>
            <a:ext cx="14287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24" name="直接连接符 53"/>
          <p:cNvCxnSpPr>
            <a:cxnSpLocks noChangeShapeType="1"/>
          </p:cNvCxnSpPr>
          <p:nvPr/>
        </p:nvCxnSpPr>
        <p:spPr bwMode="auto">
          <a:xfrm>
            <a:off x="2665413" y="32702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25" name="直接连接符 54"/>
          <p:cNvCxnSpPr>
            <a:cxnSpLocks noChangeShapeType="1"/>
          </p:cNvCxnSpPr>
          <p:nvPr/>
        </p:nvCxnSpPr>
        <p:spPr bwMode="auto">
          <a:xfrm>
            <a:off x="2703513" y="45275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26" name="直接连接符 55"/>
          <p:cNvCxnSpPr>
            <a:cxnSpLocks noChangeShapeType="1"/>
          </p:cNvCxnSpPr>
          <p:nvPr/>
        </p:nvCxnSpPr>
        <p:spPr bwMode="auto">
          <a:xfrm>
            <a:off x="3186113" y="18224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27" name="直接连接符 56"/>
          <p:cNvCxnSpPr>
            <a:cxnSpLocks noChangeShapeType="1"/>
          </p:cNvCxnSpPr>
          <p:nvPr/>
        </p:nvCxnSpPr>
        <p:spPr bwMode="auto">
          <a:xfrm>
            <a:off x="3236913" y="45148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28" name="直接连接符 57"/>
          <p:cNvCxnSpPr>
            <a:cxnSpLocks noChangeShapeType="1"/>
          </p:cNvCxnSpPr>
          <p:nvPr/>
        </p:nvCxnSpPr>
        <p:spPr bwMode="auto">
          <a:xfrm>
            <a:off x="3668713" y="45021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29" name="直接连接符 58"/>
          <p:cNvCxnSpPr>
            <a:cxnSpLocks noChangeShapeType="1"/>
          </p:cNvCxnSpPr>
          <p:nvPr/>
        </p:nvCxnSpPr>
        <p:spPr bwMode="auto">
          <a:xfrm>
            <a:off x="3986213" y="45021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30" name="直接连接符 59"/>
          <p:cNvCxnSpPr>
            <a:cxnSpLocks noChangeShapeType="1"/>
          </p:cNvCxnSpPr>
          <p:nvPr/>
        </p:nvCxnSpPr>
        <p:spPr bwMode="auto">
          <a:xfrm>
            <a:off x="4252913" y="36258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31" name="直接连接符 60"/>
          <p:cNvCxnSpPr>
            <a:cxnSpLocks noChangeShapeType="1"/>
          </p:cNvCxnSpPr>
          <p:nvPr/>
        </p:nvCxnSpPr>
        <p:spPr bwMode="auto">
          <a:xfrm>
            <a:off x="4760913" y="36258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32" name="直接连接符 61"/>
          <p:cNvCxnSpPr>
            <a:cxnSpLocks noChangeShapeType="1"/>
          </p:cNvCxnSpPr>
          <p:nvPr/>
        </p:nvCxnSpPr>
        <p:spPr bwMode="auto">
          <a:xfrm rot="5400000">
            <a:off x="4382294" y="5060157"/>
            <a:ext cx="14287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33" name="直接连接符 62"/>
          <p:cNvCxnSpPr>
            <a:cxnSpLocks noChangeShapeType="1"/>
          </p:cNvCxnSpPr>
          <p:nvPr/>
        </p:nvCxnSpPr>
        <p:spPr bwMode="auto">
          <a:xfrm rot="5400000">
            <a:off x="2896394" y="5060157"/>
            <a:ext cx="14287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34" name="直接连接符 63"/>
          <p:cNvCxnSpPr>
            <a:cxnSpLocks noChangeShapeType="1"/>
          </p:cNvCxnSpPr>
          <p:nvPr/>
        </p:nvCxnSpPr>
        <p:spPr bwMode="auto">
          <a:xfrm>
            <a:off x="1433513" y="4616450"/>
            <a:ext cx="152400" cy="114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35" name="Rectangle 82"/>
          <p:cNvSpPr>
            <a:spLocks noChangeArrowheads="1"/>
          </p:cNvSpPr>
          <p:nvPr/>
        </p:nvSpPr>
        <p:spPr bwMode="auto">
          <a:xfrm>
            <a:off x="1157288" y="4413250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X2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36" name="Rectangle 82"/>
          <p:cNvSpPr>
            <a:spLocks noChangeArrowheads="1"/>
          </p:cNvSpPr>
          <p:nvPr/>
        </p:nvSpPr>
        <p:spPr bwMode="auto">
          <a:xfrm>
            <a:off x="2668588" y="3067050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S3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37" name="Rectangle 82"/>
          <p:cNvSpPr>
            <a:spLocks noChangeArrowheads="1"/>
          </p:cNvSpPr>
          <p:nvPr/>
        </p:nvSpPr>
        <p:spPr bwMode="auto">
          <a:xfrm>
            <a:off x="2770188" y="4387850"/>
            <a:ext cx="43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S1-MME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38" name="Rectangle 82"/>
          <p:cNvSpPr>
            <a:spLocks noChangeArrowheads="1"/>
          </p:cNvSpPr>
          <p:nvPr/>
        </p:nvSpPr>
        <p:spPr bwMode="auto">
          <a:xfrm>
            <a:off x="3265488" y="1670050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S6a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39" name="Rectangle 82"/>
          <p:cNvSpPr>
            <a:spLocks noChangeArrowheads="1"/>
          </p:cNvSpPr>
          <p:nvPr/>
        </p:nvSpPr>
        <p:spPr bwMode="auto">
          <a:xfrm>
            <a:off x="3286125" y="4378325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S11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40" name="Rectangle 82"/>
          <p:cNvSpPr>
            <a:spLocks noChangeArrowheads="1"/>
          </p:cNvSpPr>
          <p:nvPr/>
        </p:nvSpPr>
        <p:spPr bwMode="auto">
          <a:xfrm>
            <a:off x="3948113" y="4370388"/>
            <a:ext cx="4333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S12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41" name="Rectangle 82"/>
          <p:cNvSpPr>
            <a:spLocks noChangeArrowheads="1"/>
          </p:cNvSpPr>
          <p:nvPr/>
        </p:nvSpPr>
        <p:spPr bwMode="auto">
          <a:xfrm>
            <a:off x="3673475" y="4378325"/>
            <a:ext cx="4333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S4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42" name="Rectangle 82"/>
          <p:cNvSpPr>
            <a:spLocks noChangeArrowheads="1"/>
          </p:cNvSpPr>
          <p:nvPr/>
        </p:nvSpPr>
        <p:spPr bwMode="auto">
          <a:xfrm>
            <a:off x="4260850" y="349408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Gxc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43" name="Rectangle 82"/>
          <p:cNvSpPr>
            <a:spLocks noChangeArrowheads="1"/>
          </p:cNvSpPr>
          <p:nvPr/>
        </p:nvSpPr>
        <p:spPr bwMode="auto">
          <a:xfrm>
            <a:off x="4740275" y="3486150"/>
            <a:ext cx="4333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44" name="Rectangle 82"/>
          <p:cNvSpPr>
            <a:spLocks noChangeArrowheads="1"/>
          </p:cNvSpPr>
          <p:nvPr/>
        </p:nvSpPr>
        <p:spPr bwMode="auto">
          <a:xfrm>
            <a:off x="5997575" y="4835525"/>
            <a:ext cx="4333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SGi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45" name="Rectangle 82"/>
          <p:cNvSpPr>
            <a:spLocks noChangeArrowheads="1"/>
          </p:cNvSpPr>
          <p:nvPr/>
        </p:nvSpPr>
        <p:spPr bwMode="auto">
          <a:xfrm>
            <a:off x="4260850" y="48514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S5/S8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246" name="Rectangle 82"/>
          <p:cNvSpPr>
            <a:spLocks noChangeArrowheads="1"/>
          </p:cNvSpPr>
          <p:nvPr/>
        </p:nvSpPr>
        <p:spPr bwMode="auto">
          <a:xfrm>
            <a:off x="2670175" y="505936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S1-U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7224713" y="3638550"/>
            <a:ext cx="1595437" cy="1139825"/>
          </a:xfrm>
          <a:prstGeom prst="rect">
            <a:avLst/>
          </a:prstGeom>
          <a:noFill/>
          <a:ln>
            <a:solidFill>
              <a:srgbClr val="70E1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defRPr/>
            </a:pPr>
            <a:endParaRPr lang="zh-CN" altLang="en-US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224713" y="3630613"/>
            <a:ext cx="1595437" cy="276225"/>
          </a:xfrm>
          <a:prstGeom prst="rect">
            <a:avLst/>
          </a:prstGeom>
          <a:solidFill>
            <a:srgbClr val="70E1F0"/>
          </a:solidFill>
          <a:ln>
            <a:solidFill>
              <a:srgbClr val="70E1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defRPr/>
            </a:pPr>
            <a:endParaRPr lang="zh-CN" altLang="en-US" sz="20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249" name="Rectangle 82"/>
          <p:cNvSpPr>
            <a:spLocks noChangeArrowheads="1"/>
          </p:cNvSpPr>
          <p:nvPr/>
        </p:nvSpPr>
        <p:spPr bwMode="auto">
          <a:xfrm>
            <a:off x="7318375" y="3656013"/>
            <a:ext cx="12620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PDN-GW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80" name="内容占位符 2"/>
          <p:cNvSpPr txBox="1">
            <a:spLocks/>
          </p:cNvSpPr>
          <p:nvPr/>
        </p:nvSpPr>
        <p:spPr bwMode="gray">
          <a:xfrm>
            <a:off x="7299325" y="3903663"/>
            <a:ext cx="141605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分配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UE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的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IP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地址</a:t>
            </a: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基于每用户的包过滤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 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Bearer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层的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IP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锚定点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连接到外部分组网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endParaRPr lang="zh-CN" altLang="en-US" sz="1000" b="1" kern="0" dirty="0">
              <a:latin typeface="+mn-lt"/>
              <a:ea typeface="+mn-ea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041775" y="1023764"/>
            <a:ext cx="1922463" cy="266700"/>
          </a:xfrm>
          <a:prstGeom prst="rect">
            <a:avLst/>
          </a:prstGeom>
          <a:solidFill>
            <a:srgbClr val="70E1F0"/>
          </a:solidFill>
          <a:ln>
            <a:solidFill>
              <a:srgbClr val="70E1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defRPr/>
            </a:pPr>
            <a:endParaRPr lang="zh-CN" altLang="en-US" sz="20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252" name="Rectangle 82"/>
          <p:cNvSpPr>
            <a:spLocks noChangeArrowheads="1"/>
          </p:cNvSpPr>
          <p:nvPr/>
        </p:nvSpPr>
        <p:spPr bwMode="auto">
          <a:xfrm>
            <a:off x="4137025" y="1034876"/>
            <a:ext cx="12604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SGW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83" name="内容占位符 2"/>
          <p:cNvSpPr txBox="1">
            <a:spLocks/>
          </p:cNvSpPr>
          <p:nvPr/>
        </p:nvSpPr>
        <p:spPr bwMode="gray">
          <a:xfrm>
            <a:off x="4024313" y="1303164"/>
            <a:ext cx="1968500" cy="9017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lIns="0" rIns="0"/>
          <a:lstStyle/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000" b="1" kern="0" dirty="0" err="1">
                <a:latin typeface="+mn-lt"/>
                <a:ea typeface="宋体" pitchFamily="2" charset="-122"/>
              </a:rPr>
              <a:t>eNB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之间切换的本地锁定点</a:t>
            </a: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000" b="1" kern="0" dirty="0">
                <a:latin typeface="+mn-lt"/>
                <a:ea typeface="宋体" pitchFamily="2" charset="-122"/>
              </a:rPr>
              <a:t>3GPP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之间切换的移动性锚定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 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IDEL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模式下的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DL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数据缓存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分组路由与转发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6832600" y="1422400"/>
            <a:ext cx="1473200" cy="896938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defRPr/>
            </a:pPr>
            <a:endParaRPr lang="zh-CN" altLang="en-US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6832600" y="1416050"/>
            <a:ext cx="1471613" cy="26987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defRPr/>
            </a:pPr>
            <a:endParaRPr lang="zh-CN" altLang="en-US" sz="20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256" name="Rectangle 82"/>
          <p:cNvSpPr>
            <a:spLocks noChangeArrowheads="1"/>
          </p:cNvSpPr>
          <p:nvPr/>
        </p:nvSpPr>
        <p:spPr bwMode="auto">
          <a:xfrm>
            <a:off x="6926263" y="1441450"/>
            <a:ext cx="12620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PCRF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87" name="内容占位符 2"/>
          <p:cNvSpPr txBox="1">
            <a:spLocks/>
          </p:cNvSpPr>
          <p:nvPr/>
        </p:nvSpPr>
        <p:spPr bwMode="gray">
          <a:xfrm>
            <a:off x="6813550" y="1681163"/>
            <a:ext cx="15017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策略控制决策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基于流计费控制的功能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向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PCEF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提供策略</a:t>
            </a:r>
          </a:p>
        </p:txBody>
      </p:sp>
      <p:sp>
        <p:nvSpPr>
          <p:cNvPr id="88" name="矩形 87"/>
          <p:cNvSpPr/>
          <p:nvPr/>
        </p:nvSpPr>
        <p:spPr bwMode="auto">
          <a:xfrm>
            <a:off x="396875" y="3121025"/>
            <a:ext cx="1573213" cy="896938"/>
          </a:xfrm>
          <a:prstGeom prst="rect">
            <a:avLst/>
          </a:prstGeom>
          <a:noFill/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defRPr/>
            </a:pPr>
            <a:endParaRPr lang="zh-CN" altLang="en-US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396875" y="3114675"/>
            <a:ext cx="1573213" cy="27146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defRPr/>
            </a:pPr>
            <a:endParaRPr lang="zh-CN" altLang="en-US" sz="20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260" name="Rectangle 82"/>
          <p:cNvSpPr>
            <a:spLocks noChangeArrowheads="1"/>
          </p:cNvSpPr>
          <p:nvPr/>
        </p:nvSpPr>
        <p:spPr bwMode="auto">
          <a:xfrm>
            <a:off x="490538" y="3140075"/>
            <a:ext cx="12604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MME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91" name="内容占位符 2"/>
          <p:cNvSpPr txBox="1">
            <a:spLocks/>
          </p:cNvSpPr>
          <p:nvPr/>
        </p:nvSpPr>
        <p:spPr bwMode="gray">
          <a:xfrm>
            <a:off x="427038" y="3357563"/>
            <a:ext cx="15017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1080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用户移动性管理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080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接入和附着控制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080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寻呼，切换和漫游控制</a:t>
            </a:r>
            <a:endParaRPr lang="zh-CN" altLang="en-US" sz="1000" b="1" kern="0" dirty="0">
              <a:latin typeface="+mn-lt"/>
              <a:ea typeface="+mn-ea"/>
            </a:endParaRPr>
          </a:p>
        </p:txBody>
      </p:sp>
      <p:cxnSp>
        <p:nvCxnSpPr>
          <p:cNvPr id="7262" name="直接箭头连接符 91"/>
          <p:cNvCxnSpPr>
            <a:cxnSpLocks noChangeShapeType="1"/>
            <a:stCxn id="83" idx="2"/>
            <a:endCxn id="7186" idx="0"/>
          </p:cNvCxnSpPr>
          <p:nvPr/>
        </p:nvCxnSpPr>
        <p:spPr bwMode="auto">
          <a:xfrm flipH="1">
            <a:off x="3677444" y="2204864"/>
            <a:ext cx="1331119" cy="2492549"/>
          </a:xfrm>
          <a:prstGeom prst="straightConnector1">
            <a:avLst/>
          </a:prstGeom>
          <a:noFill/>
          <a:ln w="25400" algn="ctr">
            <a:solidFill>
              <a:srgbClr val="FF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63" name="直接箭头连接符 92"/>
          <p:cNvCxnSpPr>
            <a:cxnSpLocks noChangeShapeType="1"/>
            <a:stCxn id="87" idx="1"/>
            <a:endCxn id="7190" idx="0"/>
          </p:cNvCxnSpPr>
          <p:nvPr/>
        </p:nvCxnSpPr>
        <p:spPr bwMode="auto">
          <a:xfrm rot="10800000" flipV="1">
            <a:off x="4849813" y="2019300"/>
            <a:ext cx="1963737" cy="981075"/>
          </a:xfrm>
          <a:prstGeom prst="straightConnector1">
            <a:avLst/>
          </a:prstGeom>
          <a:noFill/>
          <a:ln w="25400" algn="ctr">
            <a:solidFill>
              <a:srgbClr val="FF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64" name="直接箭头连接符 93"/>
          <p:cNvCxnSpPr>
            <a:cxnSpLocks noChangeShapeType="1"/>
            <a:stCxn id="77" idx="1"/>
            <a:endCxn id="7188" idx="0"/>
          </p:cNvCxnSpPr>
          <p:nvPr/>
        </p:nvCxnSpPr>
        <p:spPr bwMode="auto">
          <a:xfrm flipH="1">
            <a:off x="5168900" y="4208463"/>
            <a:ext cx="2055813" cy="474662"/>
          </a:xfrm>
          <a:prstGeom prst="straightConnector1">
            <a:avLst/>
          </a:prstGeom>
          <a:noFill/>
          <a:ln w="25400" algn="ctr">
            <a:solidFill>
              <a:srgbClr val="FF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65" name="直接箭头连接符 94"/>
          <p:cNvCxnSpPr>
            <a:cxnSpLocks noChangeShapeType="1"/>
            <a:stCxn id="91" idx="3"/>
            <a:endCxn id="7185" idx="1"/>
          </p:cNvCxnSpPr>
          <p:nvPr/>
        </p:nvCxnSpPr>
        <p:spPr bwMode="auto">
          <a:xfrm>
            <a:off x="1928813" y="3686175"/>
            <a:ext cx="693737" cy="350838"/>
          </a:xfrm>
          <a:prstGeom prst="straightConnector1">
            <a:avLst/>
          </a:prstGeom>
          <a:noFill/>
          <a:ln w="25400" algn="ctr">
            <a:solidFill>
              <a:srgbClr val="FF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6" name="矩形 95"/>
          <p:cNvSpPr/>
          <p:nvPr/>
        </p:nvSpPr>
        <p:spPr bwMode="auto">
          <a:xfrm>
            <a:off x="1406525" y="5546725"/>
            <a:ext cx="3968750" cy="1025525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defRPr/>
            </a:pPr>
            <a:endParaRPr lang="zh-CN" altLang="en-US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1406525" y="5426075"/>
            <a:ext cx="3968750" cy="273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defRPr/>
            </a:pPr>
            <a:endParaRPr lang="zh-CN" altLang="en-US" sz="20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268" name="Rectangle 82"/>
          <p:cNvSpPr>
            <a:spLocks noChangeArrowheads="1"/>
          </p:cNvSpPr>
          <p:nvPr/>
        </p:nvSpPr>
        <p:spPr bwMode="auto">
          <a:xfrm>
            <a:off x="2486025" y="5465763"/>
            <a:ext cx="12604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66FF"/>
                </a:solidFill>
                <a:ea typeface="黑体" pitchFamily="2" charset="-122"/>
              </a:rPr>
              <a:t>E-UTRAN</a:t>
            </a:r>
          </a:p>
        </p:txBody>
      </p:sp>
      <p:sp>
        <p:nvSpPr>
          <p:cNvPr id="99" name="内容占位符 2"/>
          <p:cNvSpPr txBox="1">
            <a:spLocks/>
          </p:cNvSpPr>
          <p:nvPr/>
        </p:nvSpPr>
        <p:spPr bwMode="gray">
          <a:xfrm>
            <a:off x="1414463" y="5664200"/>
            <a:ext cx="3960812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头压缩及用户面加密</a:t>
            </a:r>
            <a:endParaRPr lang="en-US" altLang="zh-CN" sz="1000" b="1" kern="0" dirty="0">
              <a:latin typeface="+mn-lt"/>
              <a:ea typeface="宋体" pitchFamily="2" charset="-122"/>
            </a:endParaRP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在初始消息到达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MME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的情况下根据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UE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提供的信息，或者根据当前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POOL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的负荷情况选择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MME</a:t>
            </a:r>
          </a:p>
          <a:p>
            <a:pPr marL="1080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000" b="1" kern="0" dirty="0">
                <a:latin typeface="+mn-lt"/>
                <a:ea typeface="宋体" pitchFamily="2" charset="-122"/>
              </a:rPr>
              <a:t>基于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AMBR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和</a:t>
            </a:r>
            <a:r>
              <a:rPr lang="en-US" altLang="zh-CN" sz="1000" b="1" kern="0" dirty="0">
                <a:latin typeface="+mn-lt"/>
                <a:ea typeface="宋体" pitchFamily="2" charset="-122"/>
              </a:rPr>
              <a:t>MBR</a:t>
            </a:r>
            <a:r>
              <a:rPr lang="zh-CN" altLang="en-US" sz="1000" b="1" kern="0" dirty="0">
                <a:latin typeface="+mn-lt"/>
                <a:ea typeface="宋体" pitchFamily="2" charset="-122"/>
              </a:rPr>
              <a:t>的上行承载级速率执行和上下行承载准许控制等</a:t>
            </a:r>
          </a:p>
        </p:txBody>
      </p:sp>
      <p:cxnSp>
        <p:nvCxnSpPr>
          <p:cNvPr id="7270" name="直接箭头连接符 99"/>
          <p:cNvCxnSpPr>
            <a:cxnSpLocks noChangeShapeType="1"/>
            <a:stCxn id="97" idx="0"/>
          </p:cNvCxnSpPr>
          <p:nvPr/>
        </p:nvCxnSpPr>
        <p:spPr bwMode="auto">
          <a:xfrm flipH="1" flipV="1">
            <a:off x="2371725" y="5243513"/>
            <a:ext cx="1019175" cy="182562"/>
          </a:xfrm>
          <a:prstGeom prst="straightConnector1">
            <a:avLst/>
          </a:prstGeom>
          <a:noFill/>
          <a:ln w="25400" algn="ctr">
            <a:solidFill>
              <a:srgbClr val="FF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1" name="Rectangle 2"/>
          <p:cNvSpPr txBox="1">
            <a:spLocks noChangeArrowheads="1"/>
          </p:cNvSpPr>
          <p:nvPr/>
        </p:nvSpPr>
        <p:spPr bwMode="auto">
          <a:xfrm>
            <a:off x="67652" y="352107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LTE/SAE</a:t>
            </a:r>
            <a:r>
              <a:rPr lang="zh-CN" altLang="en-US" dirty="0"/>
              <a:t>网络基本架构（</a:t>
            </a:r>
            <a:r>
              <a:rPr lang="zh-CN" altLang="en-US" dirty="0" smtClean="0"/>
              <a:t>移动</a:t>
            </a:r>
            <a:r>
              <a:rPr lang="en-US" altLang="zh-CN" dirty="0" smtClean="0"/>
              <a:t>/</a:t>
            </a:r>
            <a:r>
              <a:rPr lang="zh-CN" altLang="en-US" dirty="0" smtClean="0"/>
              <a:t>联通）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187493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50"/>
          <p:cNvSpPr>
            <a:spLocks/>
          </p:cNvSpPr>
          <p:nvPr/>
        </p:nvSpPr>
        <p:spPr bwMode="auto">
          <a:xfrm>
            <a:off x="6589835" y="2806701"/>
            <a:ext cx="1723292" cy="950913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195" name="Text Box 52"/>
          <p:cNvSpPr txBox="1">
            <a:spLocks noChangeArrowheads="1"/>
          </p:cNvSpPr>
          <p:nvPr/>
        </p:nvSpPr>
        <p:spPr bwMode="auto">
          <a:xfrm>
            <a:off x="364881" y="3332164"/>
            <a:ext cx="1874226" cy="1176337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274320" rIns="45720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altLang="zh-CN" sz="1200" dirty="0">
              <a:solidFill>
                <a:srgbClr val="323232"/>
              </a:solidFill>
              <a:latin typeface="Trebuchet MS" pitchFamily="34" charset="0"/>
              <a:ea typeface="宋体" pitchFamily="2" charset="-122"/>
            </a:endParaRP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zh-CN" altLang="en-US" sz="1100" b="0" dirty="0" smtClean="0"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100" b="0" dirty="0" smtClean="0">
                <a:latin typeface="微软雅黑" pitchFamily="34" charset="-122"/>
                <a:ea typeface="微软雅黑" pitchFamily="34" charset="-122"/>
              </a:rPr>
              <a:t>GW</a:t>
            </a:r>
            <a:r>
              <a:rPr lang="zh-CN" altLang="en-US" sz="1100" b="0" dirty="0" smtClean="0">
                <a:latin typeface="微软雅黑" pitchFamily="34" charset="-122"/>
                <a:ea typeface="微软雅黑" pitchFamily="34" charset="-122"/>
              </a:rPr>
              <a:t>选择，调度和传输寻呼信息以及</a:t>
            </a:r>
            <a:r>
              <a:rPr lang="en-US" altLang="zh-CN" sz="1100" b="0" dirty="0" smtClean="0">
                <a:latin typeface="微软雅黑" pitchFamily="34" charset="-122"/>
                <a:ea typeface="微软雅黑" pitchFamily="34" charset="-122"/>
              </a:rPr>
              <a:t>BCCH</a:t>
            </a:r>
            <a:r>
              <a:rPr lang="zh-CN" altLang="en-US" sz="1100" b="0" dirty="0" smtClean="0">
                <a:latin typeface="微软雅黑" pitchFamily="34" charset="-122"/>
                <a:ea typeface="微软雅黑" pitchFamily="34" charset="-122"/>
              </a:rPr>
              <a:t>信息，上下行资源动态分配，无线资源准入控制，移动性管理</a:t>
            </a:r>
            <a:endParaRPr lang="en-US" altLang="zh-CN" sz="11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Text Box 50"/>
          <p:cNvSpPr txBox="1">
            <a:spLocks noChangeArrowheads="1"/>
          </p:cNvSpPr>
          <p:nvPr/>
        </p:nvSpPr>
        <p:spPr bwMode="auto">
          <a:xfrm>
            <a:off x="7249258" y="3663950"/>
            <a:ext cx="1645626" cy="1314450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969696"/>
              </a:buClr>
              <a:buFont typeface="Wingdings" pitchFamily="2" charset="2"/>
              <a:buNone/>
              <a:defRPr/>
            </a:pPr>
            <a:endParaRPr lang="zh-CN" altLang="en-US" sz="1200">
              <a:solidFill>
                <a:srgbClr val="323232"/>
              </a:solidFill>
              <a:latin typeface="Trebuchet MS" pitchFamily="34" charset="0"/>
              <a:ea typeface="宋体" pitchFamily="2" charset="-122"/>
            </a:endParaRPr>
          </a:p>
        </p:txBody>
      </p:sp>
      <p:sp>
        <p:nvSpPr>
          <p:cNvPr id="1031" name="Text Box 49"/>
          <p:cNvSpPr txBox="1">
            <a:spLocks noChangeArrowheads="1"/>
          </p:cNvSpPr>
          <p:nvPr/>
        </p:nvSpPr>
        <p:spPr bwMode="auto">
          <a:xfrm>
            <a:off x="7249258" y="3663951"/>
            <a:ext cx="1644162" cy="411163"/>
          </a:xfrm>
          <a:prstGeom prst="rect">
            <a:avLst/>
          </a:prstGeom>
          <a:solidFill>
            <a:srgbClr val="FF3300"/>
          </a:solidFill>
          <a:ln>
            <a:noFill/>
          </a:ln>
          <a:extLst/>
        </p:spPr>
        <p:txBody>
          <a:bodyPr wrap="none" anchor="ctr"/>
          <a:lstStyle>
            <a:defPPr>
              <a:defRPr lang="zh-CN"/>
            </a:defPPr>
            <a:lvl1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  <a:tabLst>
                <a:tab pos="3946525" algn="l"/>
              </a:tabLst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9pPr>
          </a:lstStyle>
          <a:p>
            <a:r>
              <a:rPr lang="en-US" altLang="zh-CN"/>
              <a:t>PDN-GW</a:t>
            </a:r>
            <a:endParaRPr lang="zh-CN" altLang="en-US"/>
          </a:p>
        </p:txBody>
      </p:sp>
      <p:sp>
        <p:nvSpPr>
          <p:cNvPr id="201" name="Text Box 50"/>
          <p:cNvSpPr txBox="1">
            <a:spLocks noChangeArrowheads="1"/>
          </p:cNvSpPr>
          <p:nvPr/>
        </p:nvSpPr>
        <p:spPr bwMode="auto">
          <a:xfrm>
            <a:off x="3987312" y="1018108"/>
            <a:ext cx="2307980" cy="1390650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969696"/>
              </a:buClr>
              <a:buFont typeface="Wingdings" pitchFamily="2" charset="2"/>
              <a:buNone/>
              <a:defRPr/>
            </a:pPr>
            <a:endParaRPr lang="zh-CN" altLang="en-US" sz="1200">
              <a:solidFill>
                <a:srgbClr val="323232"/>
              </a:solidFill>
              <a:latin typeface="Trebuchet MS" pitchFamily="34" charset="0"/>
              <a:ea typeface="宋体" pitchFamily="2" charset="-122"/>
            </a:endParaRPr>
          </a:p>
        </p:txBody>
      </p:sp>
      <p:sp>
        <p:nvSpPr>
          <p:cNvPr id="134" name="Text Box 50"/>
          <p:cNvSpPr txBox="1">
            <a:spLocks noChangeArrowheads="1"/>
          </p:cNvSpPr>
          <p:nvPr/>
        </p:nvSpPr>
        <p:spPr bwMode="auto">
          <a:xfrm>
            <a:off x="6545874" y="1037159"/>
            <a:ext cx="1894742" cy="1374775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969696"/>
              </a:buClr>
              <a:buFont typeface="Wingdings" pitchFamily="2" charset="2"/>
              <a:buNone/>
              <a:defRPr/>
            </a:pPr>
            <a:endParaRPr lang="zh-CN" altLang="en-US" sz="1200">
              <a:solidFill>
                <a:srgbClr val="323232"/>
              </a:solidFill>
              <a:latin typeface="Trebuchet MS" pitchFamily="34" charset="0"/>
              <a:ea typeface="宋体" pitchFamily="2" charset="-122"/>
            </a:endParaRPr>
          </a:p>
        </p:txBody>
      </p:sp>
      <p:sp>
        <p:nvSpPr>
          <p:cNvPr id="1034" name="Rectangle 2"/>
          <p:cNvSpPr txBox="1">
            <a:spLocks noChangeArrowheads="1"/>
          </p:cNvSpPr>
          <p:nvPr/>
        </p:nvSpPr>
        <p:spPr bwMode="auto">
          <a:xfrm>
            <a:off x="-36512" y="308074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LTE/SAE</a:t>
            </a:r>
            <a:r>
              <a:rPr lang="zh-CN" altLang="en-US" dirty="0"/>
              <a:t>网络基本架构（电信）</a:t>
            </a:r>
            <a:endParaRPr lang="en-US" altLang="zh-CN" dirty="0"/>
          </a:p>
        </p:txBody>
      </p:sp>
      <p:sp>
        <p:nvSpPr>
          <p:cNvPr id="133" name="Text Box 49"/>
          <p:cNvSpPr txBox="1">
            <a:spLocks noChangeArrowheads="1"/>
          </p:cNvSpPr>
          <p:nvPr/>
        </p:nvSpPr>
        <p:spPr bwMode="auto">
          <a:xfrm>
            <a:off x="6559061" y="1026047"/>
            <a:ext cx="1881554" cy="338137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wrap="none" anchor="ctr"/>
          <a:lstStyle>
            <a:defPPr>
              <a:defRPr lang="zh-CN"/>
            </a:defPPr>
            <a:lvl1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  <a:tabLst>
                <a:tab pos="3946525" algn="l"/>
              </a:tabLst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r>
              <a:rPr lang="en-US" altLang="zh-CN" dirty="0"/>
              <a:t>PCRF</a:t>
            </a:r>
            <a:endParaRPr lang="zh-CN" altLang="en-US" dirty="0"/>
          </a:p>
        </p:txBody>
      </p:sp>
      <p:sp>
        <p:nvSpPr>
          <p:cNvPr id="1036" name="Text Box 4"/>
          <p:cNvSpPr txBox="1">
            <a:spLocks noChangeArrowheads="1"/>
          </p:cNvSpPr>
          <p:nvPr/>
        </p:nvSpPr>
        <p:spPr bwMode="auto">
          <a:xfrm>
            <a:off x="3987312" y="1449908"/>
            <a:ext cx="2425211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en-US" altLang="zh-CN" sz="1200" b="0">
                <a:latin typeface="微软雅黑" pitchFamily="34" charset="-122"/>
              </a:rPr>
              <a:t>eNB</a:t>
            </a:r>
            <a:r>
              <a:rPr lang="zh-CN" altLang="en-US" sz="1200" b="0">
                <a:latin typeface="微软雅黑" pitchFamily="34" charset="-122"/>
              </a:rPr>
              <a:t>之间切换的本地锚定点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en-US" altLang="zh-CN" sz="1200" b="0">
                <a:latin typeface="微软雅黑" pitchFamily="34" charset="-122"/>
              </a:rPr>
              <a:t>3GPP</a:t>
            </a:r>
            <a:r>
              <a:rPr lang="zh-CN" altLang="en-US" sz="1200" b="0">
                <a:latin typeface="微软雅黑" pitchFamily="34" charset="-122"/>
              </a:rPr>
              <a:t>之间切换的移动性锚定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en-US" altLang="zh-CN" sz="1200" b="0">
                <a:latin typeface="微软雅黑" pitchFamily="34" charset="-122"/>
              </a:rPr>
              <a:t>Idle</a:t>
            </a:r>
            <a:r>
              <a:rPr lang="zh-CN" altLang="en-US" sz="1200" b="0">
                <a:latin typeface="微软雅黑" pitchFamily="34" charset="-122"/>
              </a:rPr>
              <a:t>模式下的</a:t>
            </a:r>
            <a:r>
              <a:rPr lang="en-US" altLang="zh-CN" sz="1200" b="0">
                <a:latin typeface="微软雅黑" pitchFamily="34" charset="-122"/>
              </a:rPr>
              <a:t>DL</a:t>
            </a:r>
            <a:r>
              <a:rPr lang="zh-CN" altLang="en-US" sz="1200" b="0">
                <a:latin typeface="微软雅黑" pitchFamily="34" charset="-122"/>
              </a:rPr>
              <a:t>数据缓存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200" b="0">
                <a:latin typeface="微软雅黑" pitchFamily="34" charset="-122"/>
              </a:rPr>
              <a:t>分组路由与转发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969696"/>
              </a:buClr>
              <a:buFont typeface="Wingdings" pitchFamily="2" charset="2"/>
              <a:buChar char="§"/>
            </a:pPr>
            <a:endParaRPr lang="zh-CN" altLang="en-US" sz="1000">
              <a:solidFill>
                <a:srgbClr val="323232"/>
              </a:solidFill>
              <a:latin typeface="Trebuchet MS" pitchFamily="34" charset="0"/>
              <a:ea typeface="宋体" charset="-122"/>
            </a:endParaRPr>
          </a:p>
        </p:txBody>
      </p:sp>
      <p:sp>
        <p:nvSpPr>
          <p:cNvPr id="1037" name="Line 8"/>
          <p:cNvSpPr>
            <a:spLocks noChangeShapeType="1"/>
          </p:cNvSpPr>
          <p:nvPr/>
        </p:nvSpPr>
        <p:spPr bwMode="auto">
          <a:xfrm>
            <a:off x="7104185" y="3498851"/>
            <a:ext cx="1466" cy="170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39" name="Group 7"/>
          <p:cNvGrpSpPr>
            <a:grpSpLocks/>
          </p:cNvGrpSpPr>
          <p:nvPr/>
        </p:nvGrpSpPr>
        <p:grpSpPr bwMode="auto">
          <a:xfrm>
            <a:off x="4299438" y="3275014"/>
            <a:ext cx="2403231" cy="1893887"/>
            <a:chOff x="2753" y="2236"/>
            <a:chExt cx="1542" cy="1193"/>
          </a:xfrm>
        </p:grpSpPr>
        <p:sp>
          <p:nvSpPr>
            <p:cNvPr id="1103" name="Line 30"/>
            <p:cNvSpPr>
              <a:spLocks noChangeShapeType="1"/>
            </p:cNvSpPr>
            <p:nvPr/>
          </p:nvSpPr>
          <p:spPr bwMode="auto">
            <a:xfrm flipH="1" flipV="1">
              <a:off x="2893" y="2241"/>
              <a:ext cx="1402" cy="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4" name="Line 30"/>
            <p:cNvSpPr>
              <a:spLocks noChangeShapeType="1"/>
            </p:cNvSpPr>
            <p:nvPr/>
          </p:nvSpPr>
          <p:spPr bwMode="auto">
            <a:xfrm flipH="1">
              <a:off x="2886" y="2236"/>
              <a:ext cx="1" cy="11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5" name="Text Box 58"/>
            <p:cNvSpPr txBox="1">
              <a:spLocks noChangeArrowheads="1"/>
            </p:cNvSpPr>
            <p:nvPr/>
          </p:nvSpPr>
          <p:spPr bwMode="auto">
            <a:xfrm>
              <a:off x="2861" y="2462"/>
              <a:ext cx="26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ctr">
                <a:spcBef>
                  <a:spcPct val="15000"/>
                </a:spcBef>
                <a:buClr>
                  <a:schemeClr val="bg1"/>
                </a:buClr>
                <a:buFont typeface="Times New Roman" pitchFamily="18" charset="0"/>
                <a:buNone/>
              </a:pPr>
              <a:r>
                <a:rPr lang="en-US" altLang="zh-CN" sz="1000">
                  <a:latin typeface="Trebuchet MS" pitchFamily="34" charset="0"/>
                  <a:ea typeface="宋体" charset="-122"/>
                </a:rPr>
                <a:t>Gxc</a:t>
              </a:r>
            </a:p>
          </p:txBody>
        </p:sp>
        <p:sp>
          <p:nvSpPr>
            <p:cNvPr id="1106" name="Line 59"/>
            <p:cNvSpPr>
              <a:spLocks noChangeShapeType="1"/>
            </p:cNvSpPr>
            <p:nvPr/>
          </p:nvSpPr>
          <p:spPr bwMode="auto">
            <a:xfrm>
              <a:off x="2852" y="2540"/>
              <a:ext cx="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7" name="Line 30"/>
            <p:cNvSpPr>
              <a:spLocks noChangeShapeType="1"/>
            </p:cNvSpPr>
            <p:nvPr/>
          </p:nvSpPr>
          <p:spPr bwMode="auto">
            <a:xfrm flipH="1">
              <a:off x="2753" y="3400"/>
              <a:ext cx="120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40" name="Text Box 3"/>
          <p:cNvSpPr txBox="1">
            <a:spLocks noChangeArrowheads="1"/>
          </p:cNvSpPr>
          <p:nvPr/>
        </p:nvSpPr>
        <p:spPr bwMode="auto">
          <a:xfrm>
            <a:off x="5984489" y="5173663"/>
            <a:ext cx="3754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SGi</a:t>
            </a:r>
          </a:p>
        </p:txBody>
      </p:sp>
      <p:sp>
        <p:nvSpPr>
          <p:cNvPr id="1041" name="Line 4"/>
          <p:cNvSpPr>
            <a:spLocks noChangeShapeType="1"/>
          </p:cNvSpPr>
          <p:nvPr/>
        </p:nvSpPr>
        <p:spPr bwMode="auto">
          <a:xfrm>
            <a:off x="6169269" y="5370513"/>
            <a:ext cx="0" cy="15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2" name="Line 6"/>
          <p:cNvSpPr>
            <a:spLocks noChangeShapeType="1"/>
          </p:cNvSpPr>
          <p:nvPr/>
        </p:nvSpPr>
        <p:spPr bwMode="auto">
          <a:xfrm flipH="1">
            <a:off x="3215054" y="2551113"/>
            <a:ext cx="2177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3" name="Line 8"/>
          <p:cNvSpPr>
            <a:spLocks noChangeShapeType="1"/>
          </p:cNvSpPr>
          <p:nvPr/>
        </p:nvSpPr>
        <p:spPr bwMode="auto">
          <a:xfrm>
            <a:off x="562708" y="5457825"/>
            <a:ext cx="690342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" name="Freeform 9"/>
          <p:cNvSpPr>
            <a:spLocks/>
          </p:cNvSpPr>
          <p:nvPr/>
        </p:nvSpPr>
        <p:spPr bwMode="auto">
          <a:xfrm>
            <a:off x="1594339" y="1879601"/>
            <a:ext cx="1247043" cy="695325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149" name="Freeform 10"/>
          <p:cNvSpPr>
            <a:spLocks/>
          </p:cNvSpPr>
          <p:nvPr/>
        </p:nvSpPr>
        <p:spPr bwMode="auto">
          <a:xfrm>
            <a:off x="1496158" y="2551114"/>
            <a:ext cx="1247042" cy="695325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1046" name="Text Box 11"/>
          <p:cNvSpPr txBox="1">
            <a:spLocks noChangeArrowheads="1"/>
          </p:cNvSpPr>
          <p:nvPr/>
        </p:nvSpPr>
        <p:spPr bwMode="auto">
          <a:xfrm>
            <a:off x="1952095" y="2806701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200">
                <a:latin typeface="Trebuchet MS" pitchFamily="34" charset="0"/>
                <a:ea typeface="宋体" charset="-122"/>
              </a:rPr>
              <a:t>1X</a:t>
            </a:r>
          </a:p>
        </p:txBody>
      </p:sp>
      <p:sp>
        <p:nvSpPr>
          <p:cNvPr id="1047" name="Text Box 12"/>
          <p:cNvSpPr txBox="1">
            <a:spLocks noChangeArrowheads="1"/>
          </p:cNvSpPr>
          <p:nvPr/>
        </p:nvSpPr>
        <p:spPr bwMode="auto">
          <a:xfrm>
            <a:off x="1850899" y="2147889"/>
            <a:ext cx="5741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200">
                <a:latin typeface="Trebuchet MS" pitchFamily="34" charset="0"/>
                <a:ea typeface="宋体" charset="-122"/>
              </a:rPr>
              <a:t>HRPD</a:t>
            </a:r>
          </a:p>
        </p:txBody>
      </p:sp>
      <p:sp>
        <p:nvSpPr>
          <p:cNvPr id="1048" name="Line 13"/>
          <p:cNvSpPr>
            <a:spLocks noChangeShapeType="1"/>
          </p:cNvSpPr>
          <p:nvPr/>
        </p:nvSpPr>
        <p:spPr bwMode="auto">
          <a:xfrm flipH="1">
            <a:off x="2793023" y="4611689"/>
            <a:ext cx="0" cy="7397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9" name="Text Box 14"/>
          <p:cNvSpPr txBox="1">
            <a:spLocks noChangeArrowheads="1"/>
          </p:cNvSpPr>
          <p:nvPr/>
        </p:nvSpPr>
        <p:spPr bwMode="auto">
          <a:xfrm>
            <a:off x="3460728" y="4700588"/>
            <a:ext cx="4010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S11</a:t>
            </a:r>
          </a:p>
        </p:txBody>
      </p:sp>
      <p:sp>
        <p:nvSpPr>
          <p:cNvPr id="1050" name="Text Box 16"/>
          <p:cNvSpPr txBox="1">
            <a:spLocks noChangeArrowheads="1"/>
          </p:cNvSpPr>
          <p:nvPr/>
        </p:nvSpPr>
        <p:spPr bwMode="auto">
          <a:xfrm>
            <a:off x="4367372" y="5191126"/>
            <a:ext cx="3257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S5</a:t>
            </a:r>
          </a:p>
        </p:txBody>
      </p:sp>
      <p:sp>
        <p:nvSpPr>
          <p:cNvPr id="1051" name="Line 17"/>
          <p:cNvSpPr>
            <a:spLocks noChangeShapeType="1"/>
          </p:cNvSpPr>
          <p:nvPr/>
        </p:nvSpPr>
        <p:spPr bwMode="auto">
          <a:xfrm>
            <a:off x="4526574" y="5370513"/>
            <a:ext cx="0" cy="15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2" name="Line 18"/>
          <p:cNvSpPr>
            <a:spLocks noChangeShapeType="1"/>
          </p:cNvSpPr>
          <p:nvPr/>
        </p:nvSpPr>
        <p:spPr bwMode="auto">
          <a:xfrm flipH="1">
            <a:off x="3484685" y="1473201"/>
            <a:ext cx="2931" cy="35845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3" name="Line 19"/>
          <p:cNvSpPr>
            <a:spLocks noChangeShapeType="1"/>
          </p:cNvSpPr>
          <p:nvPr/>
        </p:nvSpPr>
        <p:spPr bwMode="auto">
          <a:xfrm flipV="1">
            <a:off x="498231" y="5364164"/>
            <a:ext cx="2294792" cy="15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" name="Freeform 21"/>
          <p:cNvSpPr>
            <a:spLocks/>
          </p:cNvSpPr>
          <p:nvPr/>
        </p:nvSpPr>
        <p:spPr bwMode="auto">
          <a:xfrm>
            <a:off x="1362808" y="4973638"/>
            <a:ext cx="1248508" cy="887412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 algn="ctr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1055" name="Text Box 22"/>
          <p:cNvSpPr txBox="1">
            <a:spLocks noChangeArrowheads="1"/>
          </p:cNvSpPr>
          <p:nvPr/>
        </p:nvSpPr>
        <p:spPr bwMode="auto">
          <a:xfrm>
            <a:off x="1540040" y="5367339"/>
            <a:ext cx="7665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200">
                <a:latin typeface="Trebuchet MS" pitchFamily="34" charset="0"/>
                <a:ea typeface="宋体" charset="-122"/>
              </a:rPr>
              <a:t>eUTRAN</a:t>
            </a:r>
          </a:p>
        </p:txBody>
      </p:sp>
      <p:sp>
        <p:nvSpPr>
          <p:cNvPr id="1056" name="Line 23"/>
          <p:cNvSpPr>
            <a:spLocks noChangeShapeType="1"/>
          </p:cNvSpPr>
          <p:nvPr/>
        </p:nvSpPr>
        <p:spPr bwMode="auto">
          <a:xfrm>
            <a:off x="3431931" y="4811713"/>
            <a:ext cx="967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" name="Rectangle 25"/>
          <p:cNvSpPr>
            <a:spLocks noChangeArrowheads="1"/>
          </p:cNvSpPr>
          <p:nvPr/>
        </p:nvSpPr>
        <p:spPr bwMode="auto">
          <a:xfrm>
            <a:off x="3130062" y="979489"/>
            <a:ext cx="710712" cy="4794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  <a:defRPr/>
            </a:pPr>
            <a:r>
              <a:rPr lang="en-US" altLang="zh-CN" sz="1600">
                <a:latin typeface="Trebuchet MS" pitchFamily="34" charset="0"/>
                <a:ea typeface="宋体" pitchFamily="2" charset="-122"/>
              </a:rPr>
              <a:t>HSS</a:t>
            </a:r>
          </a:p>
        </p:txBody>
      </p:sp>
      <p:sp>
        <p:nvSpPr>
          <p:cNvPr id="1058" name="Line 30"/>
          <p:cNvSpPr>
            <a:spLocks noChangeShapeType="1"/>
          </p:cNvSpPr>
          <p:nvPr/>
        </p:nvSpPr>
        <p:spPr bwMode="auto">
          <a:xfrm flipH="1">
            <a:off x="4955931" y="3381376"/>
            <a:ext cx="1466" cy="24352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Text Box 31"/>
          <p:cNvSpPr txBox="1">
            <a:spLocks noChangeArrowheads="1"/>
          </p:cNvSpPr>
          <p:nvPr/>
        </p:nvSpPr>
        <p:spPr bwMode="auto">
          <a:xfrm>
            <a:off x="2719697" y="5483226"/>
            <a:ext cx="4587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S1-U</a:t>
            </a:r>
          </a:p>
        </p:txBody>
      </p:sp>
      <p:sp>
        <p:nvSpPr>
          <p:cNvPr id="1060" name="Line 32"/>
          <p:cNvSpPr>
            <a:spLocks noChangeShapeType="1"/>
          </p:cNvSpPr>
          <p:nvPr/>
        </p:nvSpPr>
        <p:spPr bwMode="auto">
          <a:xfrm>
            <a:off x="2880946" y="5370513"/>
            <a:ext cx="0" cy="15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1" name="Text Box 33"/>
          <p:cNvSpPr txBox="1">
            <a:spLocks noChangeArrowheads="1"/>
          </p:cNvSpPr>
          <p:nvPr/>
        </p:nvSpPr>
        <p:spPr bwMode="auto">
          <a:xfrm>
            <a:off x="2733972" y="4700588"/>
            <a:ext cx="6383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S1-MME</a:t>
            </a:r>
          </a:p>
        </p:txBody>
      </p:sp>
      <p:sp>
        <p:nvSpPr>
          <p:cNvPr id="1062" name="Line 34"/>
          <p:cNvSpPr>
            <a:spLocks noChangeShapeType="1"/>
          </p:cNvSpPr>
          <p:nvPr/>
        </p:nvSpPr>
        <p:spPr bwMode="auto">
          <a:xfrm>
            <a:off x="2721220" y="4811713"/>
            <a:ext cx="967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3" name="Text Box 36"/>
          <p:cNvSpPr txBox="1">
            <a:spLocks noChangeArrowheads="1"/>
          </p:cNvSpPr>
          <p:nvPr/>
        </p:nvSpPr>
        <p:spPr bwMode="auto">
          <a:xfrm>
            <a:off x="3470528" y="1762125"/>
            <a:ext cx="3946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S6a</a:t>
            </a:r>
          </a:p>
        </p:txBody>
      </p:sp>
      <p:sp>
        <p:nvSpPr>
          <p:cNvPr id="1064" name="Line 37"/>
          <p:cNvSpPr>
            <a:spLocks noChangeShapeType="1"/>
          </p:cNvSpPr>
          <p:nvPr/>
        </p:nvSpPr>
        <p:spPr bwMode="auto">
          <a:xfrm>
            <a:off x="3437793" y="1885950"/>
            <a:ext cx="967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" name="Rectangle 39"/>
          <p:cNvSpPr>
            <a:spLocks noChangeArrowheads="1"/>
          </p:cNvSpPr>
          <p:nvPr/>
        </p:nvSpPr>
        <p:spPr bwMode="auto">
          <a:xfrm>
            <a:off x="2505808" y="2335214"/>
            <a:ext cx="709246" cy="4794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HSGW</a:t>
            </a:r>
          </a:p>
        </p:txBody>
      </p:sp>
      <p:sp>
        <p:nvSpPr>
          <p:cNvPr id="1066" name="Line 40"/>
          <p:cNvSpPr>
            <a:spLocks noChangeShapeType="1"/>
          </p:cNvSpPr>
          <p:nvPr/>
        </p:nvSpPr>
        <p:spPr bwMode="auto">
          <a:xfrm flipV="1">
            <a:off x="5404338" y="2549526"/>
            <a:ext cx="0" cy="2574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" name="Freeform 50"/>
          <p:cNvSpPr>
            <a:spLocks/>
          </p:cNvSpPr>
          <p:nvPr/>
        </p:nvSpPr>
        <p:spPr bwMode="auto">
          <a:xfrm>
            <a:off x="6349512" y="4895850"/>
            <a:ext cx="1721826" cy="920750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 algn="ctr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1068" name="Text Box 51"/>
          <p:cNvSpPr txBox="1">
            <a:spLocks noChangeArrowheads="1"/>
          </p:cNvSpPr>
          <p:nvPr/>
        </p:nvSpPr>
        <p:spPr bwMode="auto">
          <a:xfrm>
            <a:off x="6686300" y="5324476"/>
            <a:ext cx="9705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200">
                <a:latin typeface="Trebuchet MS" pitchFamily="34" charset="0"/>
                <a:ea typeface="宋体" charset="-122"/>
              </a:rPr>
              <a:t>IP Network</a:t>
            </a:r>
          </a:p>
        </p:txBody>
      </p:sp>
      <p:sp>
        <p:nvSpPr>
          <p:cNvPr id="1069" name="Text Box 58"/>
          <p:cNvSpPr txBox="1">
            <a:spLocks noChangeArrowheads="1"/>
          </p:cNvSpPr>
          <p:nvPr/>
        </p:nvSpPr>
        <p:spPr bwMode="auto">
          <a:xfrm>
            <a:off x="4911807" y="3646488"/>
            <a:ext cx="3417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Gx</a:t>
            </a:r>
          </a:p>
        </p:txBody>
      </p:sp>
      <p:sp>
        <p:nvSpPr>
          <p:cNvPr id="1070" name="Line 59"/>
          <p:cNvSpPr>
            <a:spLocks noChangeShapeType="1"/>
          </p:cNvSpPr>
          <p:nvPr/>
        </p:nvSpPr>
        <p:spPr bwMode="auto">
          <a:xfrm>
            <a:off x="4903178" y="3757613"/>
            <a:ext cx="967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1" name="Line 8"/>
          <p:cNvSpPr>
            <a:spLocks noChangeShapeType="1"/>
          </p:cNvSpPr>
          <p:nvPr/>
        </p:nvSpPr>
        <p:spPr bwMode="auto">
          <a:xfrm flipV="1">
            <a:off x="1143000" y="4924426"/>
            <a:ext cx="411774" cy="43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2" name="Text Box 31"/>
          <p:cNvSpPr txBox="1">
            <a:spLocks noChangeArrowheads="1"/>
          </p:cNvSpPr>
          <p:nvPr/>
        </p:nvSpPr>
        <p:spPr bwMode="auto">
          <a:xfrm>
            <a:off x="1123993" y="4860926"/>
            <a:ext cx="3369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X2</a:t>
            </a:r>
          </a:p>
        </p:txBody>
      </p:sp>
      <p:sp>
        <p:nvSpPr>
          <p:cNvPr id="1073" name="Line 32"/>
          <p:cNvSpPr>
            <a:spLocks noChangeShapeType="1"/>
          </p:cNvSpPr>
          <p:nvPr/>
        </p:nvSpPr>
        <p:spPr bwMode="auto">
          <a:xfrm>
            <a:off x="1307123" y="5065713"/>
            <a:ext cx="99646" cy="1127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4" name="Rectangle 39"/>
          <p:cNvSpPr>
            <a:spLocks noChangeArrowheads="1"/>
          </p:cNvSpPr>
          <p:nvPr/>
        </p:nvSpPr>
        <p:spPr bwMode="auto">
          <a:xfrm>
            <a:off x="6740769" y="3154364"/>
            <a:ext cx="1107831" cy="312737"/>
          </a:xfrm>
          <a:prstGeom prst="rect">
            <a:avLst/>
          </a:prstGeom>
          <a:solidFill>
            <a:srgbClr val="FF66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400">
                <a:latin typeface="Trebuchet MS" pitchFamily="34" charset="0"/>
                <a:ea typeface="宋体" charset="-122"/>
              </a:rPr>
              <a:t>AF,</a:t>
            </a:r>
            <a:r>
              <a:rPr lang="zh-CN" altLang="en-US" sz="1400">
                <a:latin typeface="Trebuchet MS" pitchFamily="34" charset="0"/>
                <a:ea typeface="宋体" charset="-122"/>
              </a:rPr>
              <a:t>例如</a:t>
            </a:r>
            <a:r>
              <a:rPr lang="en-US" altLang="zh-CN" sz="1400">
                <a:latin typeface="Trebuchet MS" pitchFamily="34" charset="0"/>
                <a:ea typeface="宋体" charset="-122"/>
              </a:rPr>
              <a:t>IMS</a:t>
            </a:r>
          </a:p>
        </p:txBody>
      </p:sp>
      <p:sp>
        <p:nvSpPr>
          <p:cNvPr id="1075" name="Rectangle 38"/>
          <p:cNvSpPr>
            <a:spLocks noChangeArrowheads="1"/>
          </p:cNvSpPr>
          <p:nvPr/>
        </p:nvSpPr>
        <p:spPr bwMode="auto">
          <a:xfrm>
            <a:off x="4624754" y="3006726"/>
            <a:ext cx="709246" cy="479425"/>
          </a:xfrm>
          <a:prstGeom prst="rect">
            <a:avLst/>
          </a:prstGeom>
          <a:solidFill>
            <a:schemeClr val="fol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PCRF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25669" y="5094289"/>
          <a:ext cx="492369" cy="795337"/>
        </p:xfrm>
        <a:graphic>
          <a:graphicData uri="http://schemas.openxmlformats.org/presentationml/2006/ole">
            <p:oleObj spid="_x0000_s1089" name="Photo Editor Photo" r:id="rId5" imgW="3524742" imgH="5582429" progId="">
              <p:embed/>
            </p:oleObj>
          </a:graphicData>
        </a:graphic>
      </p:graphicFrame>
      <p:sp>
        <p:nvSpPr>
          <p:cNvPr id="1076" name="Rectangle 43"/>
          <p:cNvSpPr>
            <a:spLocks noChangeArrowheads="1"/>
          </p:cNvSpPr>
          <p:nvPr/>
        </p:nvSpPr>
        <p:spPr bwMode="auto">
          <a:xfrm>
            <a:off x="3260481" y="5060951"/>
            <a:ext cx="1119554" cy="822325"/>
          </a:xfrm>
          <a:prstGeom prst="rect">
            <a:avLst/>
          </a:prstGeom>
          <a:gradFill rotWithShape="1">
            <a:gsLst>
              <a:gs pos="0">
                <a:srgbClr val="88DEF1"/>
              </a:gs>
              <a:gs pos="100000">
                <a:srgbClr val="00B9E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Serving</a:t>
            </a:r>
            <a:br>
              <a:rPr lang="en-US" altLang="zh-CN" sz="1600">
                <a:latin typeface="Trebuchet MS" pitchFamily="34" charset="0"/>
                <a:ea typeface="宋体" charset="-122"/>
              </a:rPr>
            </a:br>
            <a:r>
              <a:rPr lang="en-US" altLang="zh-CN" sz="1600">
                <a:latin typeface="Trebuchet MS" pitchFamily="34" charset="0"/>
                <a:ea typeface="宋体" charset="-122"/>
              </a:rPr>
              <a:t>Gateway</a:t>
            </a:r>
          </a:p>
        </p:txBody>
      </p:sp>
      <p:sp>
        <p:nvSpPr>
          <p:cNvPr id="1077" name="Text Box 41"/>
          <p:cNvSpPr txBox="1">
            <a:spLocks noChangeArrowheads="1"/>
          </p:cNvSpPr>
          <p:nvPr/>
        </p:nvSpPr>
        <p:spPr bwMode="auto">
          <a:xfrm>
            <a:off x="5386518" y="4370388"/>
            <a:ext cx="3946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S2a</a:t>
            </a:r>
          </a:p>
        </p:txBody>
      </p:sp>
      <p:sp>
        <p:nvSpPr>
          <p:cNvPr id="1078" name="Line 42"/>
          <p:cNvSpPr>
            <a:spLocks noChangeShapeType="1"/>
          </p:cNvSpPr>
          <p:nvPr/>
        </p:nvSpPr>
        <p:spPr bwMode="auto">
          <a:xfrm>
            <a:off x="5339862" y="4484688"/>
            <a:ext cx="95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9" name="Rectangle 49"/>
          <p:cNvSpPr>
            <a:spLocks noChangeArrowheads="1"/>
          </p:cNvSpPr>
          <p:nvPr/>
        </p:nvSpPr>
        <p:spPr bwMode="auto">
          <a:xfrm>
            <a:off x="4706816" y="5060951"/>
            <a:ext cx="1118089" cy="822325"/>
          </a:xfrm>
          <a:prstGeom prst="rect">
            <a:avLst/>
          </a:prstGeom>
          <a:gradFill rotWithShape="1">
            <a:gsLst>
              <a:gs pos="0">
                <a:srgbClr val="88DEF1"/>
              </a:gs>
              <a:gs pos="100000">
                <a:srgbClr val="00B9E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PDN</a:t>
            </a:r>
            <a:br>
              <a:rPr lang="en-US" altLang="zh-CN" sz="1600">
                <a:latin typeface="Trebuchet MS" pitchFamily="34" charset="0"/>
                <a:ea typeface="宋体" charset="-122"/>
              </a:rPr>
            </a:br>
            <a:r>
              <a:rPr lang="en-US" altLang="zh-CN" sz="1600">
                <a:latin typeface="Trebuchet MS" pitchFamily="34" charset="0"/>
                <a:ea typeface="宋体" charset="-122"/>
              </a:rPr>
              <a:t>Gateway</a:t>
            </a:r>
          </a:p>
        </p:txBody>
      </p:sp>
      <p:sp>
        <p:nvSpPr>
          <p:cNvPr id="1080" name="Rectangle 35"/>
          <p:cNvSpPr>
            <a:spLocks noChangeArrowheads="1"/>
          </p:cNvSpPr>
          <p:nvPr/>
        </p:nvSpPr>
        <p:spPr bwMode="auto">
          <a:xfrm>
            <a:off x="2611316" y="4013201"/>
            <a:ext cx="1118089" cy="530225"/>
          </a:xfrm>
          <a:prstGeom prst="rect">
            <a:avLst/>
          </a:prstGeom>
          <a:gradFill rotWithShape="1">
            <a:gsLst>
              <a:gs pos="0">
                <a:srgbClr val="88DEF1"/>
              </a:gs>
              <a:gs pos="100000">
                <a:srgbClr val="00B9E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MME</a:t>
            </a:r>
          </a:p>
        </p:txBody>
      </p:sp>
      <p:sp>
        <p:nvSpPr>
          <p:cNvPr id="1081" name="Line 67"/>
          <p:cNvSpPr>
            <a:spLocks noChangeShapeType="1"/>
          </p:cNvSpPr>
          <p:nvPr/>
        </p:nvSpPr>
        <p:spPr bwMode="auto">
          <a:xfrm flipH="1">
            <a:off x="3663461" y="2408758"/>
            <a:ext cx="863113" cy="2649018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2" name="Line 67"/>
          <p:cNvSpPr>
            <a:spLocks noChangeShapeType="1"/>
          </p:cNvSpPr>
          <p:nvPr/>
        </p:nvSpPr>
        <p:spPr bwMode="auto">
          <a:xfrm>
            <a:off x="1981201" y="1955801"/>
            <a:ext cx="630115" cy="2339975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83" name="Group 64"/>
          <p:cNvGrpSpPr>
            <a:grpSpLocks/>
          </p:cNvGrpSpPr>
          <p:nvPr/>
        </p:nvGrpSpPr>
        <p:grpSpPr bwMode="auto">
          <a:xfrm>
            <a:off x="674077" y="4959350"/>
            <a:ext cx="599343" cy="876300"/>
            <a:chOff x="539" y="3149"/>
            <a:chExt cx="384" cy="552"/>
          </a:xfrm>
        </p:grpSpPr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539" y="3149"/>
            <a:ext cx="320" cy="476"/>
          </p:xfrm>
          <a:graphic>
            <a:graphicData uri="http://schemas.openxmlformats.org/presentationml/2006/ole">
              <p:oleObj spid="_x0000_s1090" name="Photo Editor Photo" r:id="rId6" imgW="1600000" imgH="2381582" progId="">
                <p:embed/>
              </p:oleObj>
            </a:graphicData>
          </a:graphic>
        </p:graphicFrame>
        <p:sp>
          <p:nvSpPr>
            <p:cNvPr id="1102" name="Text Box 18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93" y="3631"/>
              <a:ext cx="330" cy="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spcAft>
                  <a:spcPts val="1200"/>
                </a:spcAft>
                <a:buClr>
                  <a:schemeClr val="bg1"/>
                </a:buClr>
                <a:buFont typeface="Times New Roman" pitchFamily="18" charset="0"/>
                <a:buNone/>
              </a:pPr>
              <a:r>
                <a:rPr lang="en-US" altLang="zh-CN" sz="800">
                  <a:solidFill>
                    <a:srgbClr val="000000"/>
                  </a:solidFill>
                  <a:latin typeface="Trebuchet MS" pitchFamily="34" charset="0"/>
                  <a:ea typeface="宋体" charset="-122"/>
                </a:rPr>
                <a:t>eNB</a:t>
              </a:r>
              <a:endParaRPr lang="en-US" altLang="zh-CN" sz="800">
                <a:latin typeface="Trebuchet MS" pitchFamily="34" charset="0"/>
                <a:ea typeface="宋体" charset="-122"/>
              </a:endParaRPr>
            </a:p>
          </p:txBody>
        </p:sp>
      </p:grpSp>
      <p:grpSp>
        <p:nvGrpSpPr>
          <p:cNvPr id="1084" name="Group 67"/>
          <p:cNvGrpSpPr>
            <a:grpSpLocks/>
          </p:cNvGrpSpPr>
          <p:nvPr/>
        </p:nvGrpSpPr>
        <p:grpSpPr bwMode="auto">
          <a:xfrm>
            <a:off x="1380392" y="4611688"/>
            <a:ext cx="564174" cy="755650"/>
            <a:chOff x="561" y="3262"/>
            <a:chExt cx="362" cy="476"/>
          </a:xfrm>
        </p:grpSpPr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561" y="3262"/>
            <a:ext cx="333" cy="476"/>
          </p:xfrm>
          <a:graphic>
            <a:graphicData uri="http://schemas.openxmlformats.org/presentationml/2006/ole">
              <p:oleObj spid="_x0000_s1091" name="Photo Editor Photo" r:id="rId7" imgW="1600000" imgH="2381582" progId="">
                <p:embed/>
              </p:oleObj>
            </a:graphicData>
          </a:graphic>
        </p:graphicFrame>
        <p:sp>
          <p:nvSpPr>
            <p:cNvPr id="1101" name="Text Box 186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93" y="3631"/>
              <a:ext cx="330" cy="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spcAft>
                  <a:spcPts val="1200"/>
                </a:spcAft>
                <a:buClr>
                  <a:schemeClr val="bg1"/>
                </a:buClr>
                <a:buFont typeface="Times New Roman" pitchFamily="18" charset="0"/>
                <a:buNone/>
              </a:pPr>
              <a:r>
                <a:rPr lang="en-US" altLang="zh-CN" sz="800">
                  <a:solidFill>
                    <a:srgbClr val="000000"/>
                  </a:solidFill>
                  <a:latin typeface="Trebuchet MS" pitchFamily="34" charset="0"/>
                  <a:ea typeface="宋体" charset="-122"/>
                </a:rPr>
                <a:t>eNB</a:t>
              </a:r>
              <a:endParaRPr lang="en-US" altLang="zh-CN" sz="800">
                <a:latin typeface="Trebuchet MS" pitchFamily="34" charset="0"/>
                <a:ea typeface="宋体" charset="-122"/>
              </a:endParaRPr>
            </a:p>
          </p:txBody>
        </p:sp>
      </p:grpSp>
      <p:sp>
        <p:nvSpPr>
          <p:cNvPr id="1085" name="Text Box 51"/>
          <p:cNvSpPr txBox="1">
            <a:spLocks noChangeArrowheads="1"/>
          </p:cNvSpPr>
          <p:nvPr/>
        </p:nvSpPr>
        <p:spPr bwMode="auto">
          <a:xfrm>
            <a:off x="376604" y="3327401"/>
            <a:ext cx="1850780" cy="309563"/>
          </a:xfrm>
          <a:prstGeom prst="rect">
            <a:avLst/>
          </a:prstGeom>
          <a:solidFill>
            <a:srgbClr val="FF3300"/>
          </a:solidFill>
          <a:ln>
            <a:noFill/>
          </a:ln>
          <a:extLst/>
        </p:spPr>
        <p:txBody>
          <a:bodyPr wrap="none" anchor="ctr"/>
          <a:lstStyle>
            <a:defPPr>
              <a:defRPr lang="zh-CN"/>
            </a:defPPr>
            <a:lvl1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  <a:tabLst>
                <a:tab pos="3946525" algn="l"/>
              </a:tabLst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9pPr>
          </a:lstStyle>
          <a:p>
            <a:r>
              <a:rPr lang="en-US" altLang="zh-CN"/>
              <a:t>eNodeB</a:t>
            </a:r>
            <a:endParaRPr lang="zh-CN" altLang="en-US"/>
          </a:p>
        </p:txBody>
      </p:sp>
      <p:sp>
        <p:nvSpPr>
          <p:cNvPr id="1086" name="Text Box 75"/>
          <p:cNvSpPr txBox="1">
            <a:spLocks noChangeArrowheads="1"/>
          </p:cNvSpPr>
          <p:nvPr/>
        </p:nvSpPr>
        <p:spPr bwMode="auto">
          <a:xfrm>
            <a:off x="7244862" y="4083051"/>
            <a:ext cx="1683727" cy="80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100" b="0" dirty="0">
                <a:latin typeface="微软雅黑" pitchFamily="34" charset="-122"/>
              </a:rPr>
              <a:t>分配</a:t>
            </a:r>
            <a:r>
              <a:rPr lang="en-US" altLang="zh-CN" sz="1100" b="0" dirty="0">
                <a:latin typeface="微软雅黑" pitchFamily="34" charset="-122"/>
              </a:rPr>
              <a:t>UE</a:t>
            </a:r>
            <a:r>
              <a:rPr lang="zh-CN" altLang="en-US" sz="1100" b="0" dirty="0">
                <a:latin typeface="微软雅黑" pitchFamily="34" charset="-122"/>
              </a:rPr>
              <a:t>的</a:t>
            </a:r>
            <a:r>
              <a:rPr lang="en-US" altLang="zh-CN" sz="1100" b="0" dirty="0">
                <a:latin typeface="微软雅黑" pitchFamily="34" charset="-122"/>
              </a:rPr>
              <a:t>IP</a:t>
            </a:r>
            <a:r>
              <a:rPr lang="zh-CN" altLang="en-US" sz="1100" b="0" dirty="0">
                <a:latin typeface="微软雅黑" pitchFamily="34" charset="-122"/>
              </a:rPr>
              <a:t>地址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100" b="0" dirty="0">
                <a:latin typeface="微软雅黑" pitchFamily="34" charset="-122"/>
              </a:rPr>
              <a:t>基于每用户的包过滤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en-US" altLang="zh-CN" sz="1100" b="0" dirty="0">
                <a:latin typeface="微软雅黑" pitchFamily="34" charset="-122"/>
              </a:rPr>
              <a:t>Bearer</a:t>
            </a:r>
            <a:r>
              <a:rPr lang="zh-CN" altLang="en-US" sz="1100" b="0" dirty="0">
                <a:latin typeface="微软雅黑" pitchFamily="34" charset="-122"/>
              </a:rPr>
              <a:t>层面的</a:t>
            </a:r>
            <a:r>
              <a:rPr lang="en-US" altLang="zh-CN" sz="1100" b="0" dirty="0">
                <a:latin typeface="微软雅黑" pitchFamily="34" charset="-122"/>
              </a:rPr>
              <a:t>IP</a:t>
            </a:r>
            <a:r>
              <a:rPr lang="zh-CN" altLang="en-US" sz="1100" b="0" dirty="0">
                <a:latin typeface="微软雅黑" pitchFamily="34" charset="-122"/>
              </a:rPr>
              <a:t>锚定点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100" b="0" dirty="0">
                <a:latin typeface="微软雅黑" pitchFamily="34" charset="-122"/>
              </a:rPr>
              <a:t>连接到外部分组网</a:t>
            </a:r>
          </a:p>
        </p:txBody>
      </p:sp>
      <p:sp>
        <p:nvSpPr>
          <p:cNvPr id="1087" name="Text Box 49"/>
          <p:cNvSpPr txBox="1">
            <a:spLocks noChangeArrowheads="1"/>
          </p:cNvSpPr>
          <p:nvPr/>
        </p:nvSpPr>
        <p:spPr bwMode="auto">
          <a:xfrm>
            <a:off x="3987312" y="1018109"/>
            <a:ext cx="2319703" cy="352425"/>
          </a:xfrm>
          <a:prstGeom prst="rect">
            <a:avLst/>
          </a:prstGeom>
          <a:solidFill>
            <a:srgbClr val="FF3300"/>
          </a:solidFill>
          <a:ln>
            <a:noFill/>
          </a:ln>
          <a:extLst/>
        </p:spPr>
        <p:txBody>
          <a:bodyPr wrap="none" anchor="ctr"/>
          <a:lstStyle>
            <a:defPPr>
              <a:defRPr lang="zh-CN"/>
            </a:defPPr>
            <a:lvl1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  <a:tabLst>
                <a:tab pos="3946525" algn="l"/>
              </a:tabLst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ea typeface="微软雅黑" pitchFamily="34" charset="-122"/>
              </a:defRPr>
            </a:lvl9pPr>
          </a:lstStyle>
          <a:p>
            <a:r>
              <a:rPr lang="en-US" altLang="zh-CN"/>
              <a:t>SGW</a:t>
            </a:r>
            <a:endParaRPr lang="zh-CN" altLang="en-US"/>
          </a:p>
        </p:txBody>
      </p:sp>
      <p:sp>
        <p:nvSpPr>
          <p:cNvPr id="1088" name="Line 67"/>
          <p:cNvSpPr>
            <a:spLocks noChangeShapeType="1"/>
          </p:cNvSpPr>
          <p:nvPr/>
        </p:nvSpPr>
        <p:spPr bwMode="auto">
          <a:xfrm flipH="1">
            <a:off x="5435113" y="4543425"/>
            <a:ext cx="1814146" cy="514350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9" name="Line 67"/>
          <p:cNvSpPr>
            <a:spLocks noChangeShapeType="1"/>
          </p:cNvSpPr>
          <p:nvPr/>
        </p:nvSpPr>
        <p:spPr bwMode="auto">
          <a:xfrm flipH="1">
            <a:off x="4903178" y="2424888"/>
            <a:ext cx="1655883" cy="570726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0" name="Text Box 52"/>
          <p:cNvSpPr txBox="1">
            <a:spLocks noChangeArrowheads="1"/>
          </p:cNvSpPr>
          <p:nvPr/>
        </p:nvSpPr>
        <p:spPr bwMode="auto">
          <a:xfrm>
            <a:off x="6617677" y="1237184"/>
            <a:ext cx="1834662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74320" rIns="45720"/>
          <a:lstStyle>
            <a:lvl1pPr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200" b="0">
                <a:latin typeface="微软雅黑" pitchFamily="34" charset="-122"/>
              </a:rPr>
              <a:t>策略控制决策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200" b="0">
                <a:latin typeface="微软雅黑" pitchFamily="34" charset="-122"/>
              </a:rPr>
              <a:t>基于流计费控制的功能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200" b="0">
                <a:latin typeface="微软雅黑" pitchFamily="34" charset="-122"/>
              </a:rPr>
              <a:t>向</a:t>
            </a:r>
            <a:r>
              <a:rPr lang="en-US" altLang="zh-CN" sz="1200" b="0">
                <a:latin typeface="微软雅黑" pitchFamily="34" charset="-122"/>
              </a:rPr>
              <a:t>PCEF</a:t>
            </a:r>
            <a:r>
              <a:rPr lang="zh-CN" altLang="en-US" sz="1200" b="0">
                <a:latin typeface="微软雅黑" pitchFamily="34" charset="-122"/>
              </a:rPr>
              <a:t>提供策略</a:t>
            </a:r>
            <a:endParaRPr lang="en-US" altLang="zh-CN" sz="1200" b="0">
              <a:latin typeface="微软雅黑" pitchFamily="34" charset="-122"/>
            </a:endParaRPr>
          </a:p>
        </p:txBody>
      </p:sp>
      <p:sp>
        <p:nvSpPr>
          <p:cNvPr id="1091" name="Line 83"/>
          <p:cNvSpPr>
            <a:spLocks noChangeShapeType="1"/>
          </p:cNvSpPr>
          <p:nvPr/>
        </p:nvSpPr>
        <p:spPr bwMode="auto">
          <a:xfrm>
            <a:off x="3215054" y="2676525"/>
            <a:ext cx="754674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2" name="Line 85"/>
          <p:cNvSpPr>
            <a:spLocks noChangeShapeType="1"/>
          </p:cNvSpPr>
          <p:nvPr/>
        </p:nvSpPr>
        <p:spPr bwMode="auto">
          <a:xfrm>
            <a:off x="3969727" y="2676525"/>
            <a:ext cx="0" cy="47783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93" name="Line 86"/>
          <p:cNvSpPr>
            <a:spLocks noChangeShapeType="1"/>
          </p:cNvSpPr>
          <p:nvPr/>
        </p:nvSpPr>
        <p:spPr bwMode="auto">
          <a:xfrm>
            <a:off x="3969728" y="3154363"/>
            <a:ext cx="655026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94" name="Line 87"/>
          <p:cNvSpPr>
            <a:spLocks noChangeShapeType="1"/>
          </p:cNvSpPr>
          <p:nvPr/>
        </p:nvSpPr>
        <p:spPr bwMode="auto">
          <a:xfrm>
            <a:off x="3969727" y="2676525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" name="Line 88"/>
          <p:cNvSpPr>
            <a:spLocks noChangeShapeType="1"/>
          </p:cNvSpPr>
          <p:nvPr/>
        </p:nvSpPr>
        <p:spPr bwMode="auto">
          <a:xfrm>
            <a:off x="3969728" y="3154363"/>
            <a:ext cx="65502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" name="Line 89"/>
          <p:cNvSpPr>
            <a:spLocks noChangeShapeType="1"/>
          </p:cNvSpPr>
          <p:nvPr/>
        </p:nvSpPr>
        <p:spPr bwMode="auto">
          <a:xfrm flipH="1">
            <a:off x="3903785" y="3006725"/>
            <a:ext cx="11723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97" name="Text Box 58"/>
          <p:cNvSpPr txBox="1">
            <a:spLocks noChangeArrowheads="1"/>
          </p:cNvSpPr>
          <p:nvPr/>
        </p:nvSpPr>
        <p:spPr bwMode="auto">
          <a:xfrm>
            <a:off x="3535783" y="2909888"/>
            <a:ext cx="41068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Gxa</a:t>
            </a:r>
          </a:p>
        </p:txBody>
      </p:sp>
      <p:sp>
        <p:nvSpPr>
          <p:cNvPr id="212" name="Text Box 52"/>
          <p:cNvSpPr txBox="1">
            <a:spLocks noChangeArrowheads="1"/>
          </p:cNvSpPr>
          <p:nvPr/>
        </p:nvSpPr>
        <p:spPr bwMode="auto">
          <a:xfrm>
            <a:off x="251520" y="1049611"/>
            <a:ext cx="1723292" cy="1011237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274320" rIns="45720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altLang="zh-CN" sz="1200" dirty="0">
              <a:solidFill>
                <a:srgbClr val="323232"/>
              </a:solidFill>
              <a:latin typeface="Trebuchet MS" pitchFamily="34" charset="0"/>
              <a:ea typeface="宋体" pitchFamily="2" charset="-122"/>
            </a:endParaRP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接入控制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用户移动性管理</a:t>
            </a:r>
          </a:p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zh-CN" altLang="en-US" sz="1200" b="0" dirty="0">
                <a:latin typeface="微软雅黑" pitchFamily="34" charset="-122"/>
                <a:ea typeface="微软雅黑" pitchFamily="34" charset="-122"/>
              </a:rPr>
              <a:t>寻呼，切换和漫游控制</a:t>
            </a:r>
            <a:endParaRPr lang="en-US" altLang="zh-CN" sz="12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9" name="Text Box 51"/>
          <p:cNvSpPr txBox="1">
            <a:spLocks noChangeArrowheads="1"/>
          </p:cNvSpPr>
          <p:nvPr/>
        </p:nvSpPr>
        <p:spPr bwMode="auto">
          <a:xfrm>
            <a:off x="251520" y="1036910"/>
            <a:ext cx="1723292" cy="304800"/>
          </a:xfrm>
          <a:prstGeom prst="rect">
            <a:avLst/>
          </a:prstGeom>
          <a:solidFill>
            <a:srgbClr val="FF330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</a:pPr>
            <a:r>
              <a:rPr lang="en-US" altLang="zh-CN" sz="1400">
                <a:solidFill>
                  <a:schemeClr val="bg1"/>
                </a:solidFill>
                <a:latin typeface="微软雅黑" pitchFamily="34" charset="-122"/>
              </a:rPr>
              <a:t>MME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100" name="Line 67"/>
          <p:cNvSpPr>
            <a:spLocks noChangeShapeType="1"/>
          </p:cNvSpPr>
          <p:nvPr/>
        </p:nvSpPr>
        <p:spPr bwMode="auto">
          <a:xfrm>
            <a:off x="890954" y="4483100"/>
            <a:ext cx="175846" cy="508000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875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 txBox="1">
            <a:spLocks noChangeArrowheads="1"/>
          </p:cNvSpPr>
          <p:nvPr/>
        </p:nvSpPr>
        <p:spPr bwMode="auto">
          <a:xfrm>
            <a:off x="-52388" y="170497"/>
            <a:ext cx="72485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Mobility </a:t>
            </a:r>
            <a:r>
              <a:rPr lang="en-US" altLang="zh-CN" dirty="0"/>
              <a:t>Management Entity (MME)</a:t>
            </a: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4787529" y="1218237"/>
            <a:ext cx="1073426" cy="457196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>
              <a:defRPr/>
            </a:pPr>
            <a:endParaRPr lang="zh-CN" altLang="en-US" sz="1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8" name="Rectangle 97"/>
          <p:cNvSpPr>
            <a:spLocks noChangeArrowheads="1"/>
          </p:cNvSpPr>
          <p:nvPr/>
        </p:nvSpPr>
        <p:spPr bwMode="auto">
          <a:xfrm>
            <a:off x="4760913" y="1278532"/>
            <a:ext cx="11001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600" b="1" i="1">
                <a:solidFill>
                  <a:srgbClr val="FF0000"/>
                </a:solidFill>
              </a:rPr>
              <a:t>MME</a:t>
            </a:r>
          </a:p>
        </p:txBody>
      </p:sp>
      <p:sp>
        <p:nvSpPr>
          <p:cNvPr id="8199" name="Rectangle 12"/>
          <p:cNvSpPr>
            <a:spLocks noChangeArrowheads="1"/>
          </p:cNvSpPr>
          <p:nvPr/>
        </p:nvSpPr>
        <p:spPr bwMode="auto">
          <a:xfrm>
            <a:off x="5305425" y="2065932"/>
            <a:ext cx="1019175" cy="703263"/>
          </a:xfrm>
          <a:prstGeom prst="rect">
            <a:avLst/>
          </a:prstGeom>
          <a:solidFill>
            <a:srgbClr val="70E1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7463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8200" name="Rectangle 97"/>
          <p:cNvSpPr>
            <a:spLocks noChangeArrowheads="1"/>
          </p:cNvSpPr>
          <p:nvPr/>
        </p:nvSpPr>
        <p:spPr bwMode="auto">
          <a:xfrm>
            <a:off x="5257800" y="2292945"/>
            <a:ext cx="11001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Serving</a:t>
            </a:r>
          </a:p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Gate way</a:t>
            </a:r>
          </a:p>
        </p:txBody>
      </p:sp>
      <p:sp>
        <p:nvSpPr>
          <p:cNvPr id="7" name="Freeform 70"/>
          <p:cNvSpPr>
            <a:spLocks/>
          </p:cNvSpPr>
          <p:nvPr/>
        </p:nvSpPr>
        <p:spPr bwMode="auto">
          <a:xfrm>
            <a:off x="3763963" y="2053232"/>
            <a:ext cx="1023937" cy="642938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202" name="Rectangle 82"/>
          <p:cNvSpPr>
            <a:spLocks noChangeArrowheads="1"/>
          </p:cNvSpPr>
          <p:nvPr/>
        </p:nvSpPr>
        <p:spPr bwMode="auto">
          <a:xfrm>
            <a:off x="3870325" y="2315170"/>
            <a:ext cx="6223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>
                <a:solidFill>
                  <a:srgbClr val="000000"/>
                </a:solidFill>
                <a:ea typeface="黑体" pitchFamily="2" charset="-122"/>
              </a:rPr>
              <a:t>eUTRAN</a:t>
            </a:r>
            <a:endParaRPr lang="en-US" altLang="zh-CN" sz="12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8203" name="直接连接符 8"/>
          <p:cNvCxnSpPr>
            <a:cxnSpLocks noChangeShapeType="1"/>
            <a:stCxn id="8199" idx="1"/>
          </p:cNvCxnSpPr>
          <p:nvPr/>
        </p:nvCxnSpPr>
        <p:spPr bwMode="auto">
          <a:xfrm rot="10800000">
            <a:off x="4773613" y="2410420"/>
            <a:ext cx="531812" cy="63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04" name="直接连接符 9"/>
          <p:cNvCxnSpPr>
            <a:cxnSpLocks noChangeShapeType="1"/>
            <a:stCxn id="8202" idx="1"/>
            <a:endCxn id="8198" idx="1"/>
          </p:cNvCxnSpPr>
          <p:nvPr/>
        </p:nvCxnSpPr>
        <p:spPr bwMode="auto">
          <a:xfrm flipV="1">
            <a:off x="3870325" y="1405532"/>
            <a:ext cx="890588" cy="10033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82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6188" y="1581745"/>
            <a:ext cx="246062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6" name="Rectangle 82"/>
          <p:cNvSpPr>
            <a:spLocks noChangeArrowheads="1"/>
          </p:cNvSpPr>
          <p:nvPr/>
        </p:nvSpPr>
        <p:spPr bwMode="auto">
          <a:xfrm>
            <a:off x="3790950" y="2050057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pic>
        <p:nvPicPr>
          <p:cNvPr id="82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7225" y="2105620"/>
            <a:ext cx="2444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035770"/>
            <a:ext cx="3333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09" name="直接连接符 14"/>
          <p:cNvCxnSpPr>
            <a:cxnSpLocks noChangeShapeType="1"/>
          </p:cNvCxnSpPr>
          <p:nvPr/>
        </p:nvCxnSpPr>
        <p:spPr bwMode="auto">
          <a:xfrm rot="10800000">
            <a:off x="3429000" y="2473920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0" name="直接连接符 15"/>
          <p:cNvCxnSpPr>
            <a:cxnSpLocks noChangeShapeType="1"/>
          </p:cNvCxnSpPr>
          <p:nvPr/>
        </p:nvCxnSpPr>
        <p:spPr bwMode="auto">
          <a:xfrm rot="10800000">
            <a:off x="2857500" y="2483445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1" name="直接连接符 16"/>
          <p:cNvCxnSpPr>
            <a:cxnSpLocks noChangeShapeType="1"/>
          </p:cNvCxnSpPr>
          <p:nvPr/>
        </p:nvCxnSpPr>
        <p:spPr bwMode="auto">
          <a:xfrm rot="10800000">
            <a:off x="3429000" y="2397720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2" name="直接连接符 17"/>
          <p:cNvCxnSpPr>
            <a:cxnSpLocks noChangeShapeType="1"/>
          </p:cNvCxnSpPr>
          <p:nvPr/>
        </p:nvCxnSpPr>
        <p:spPr bwMode="auto">
          <a:xfrm rot="10800000">
            <a:off x="2867025" y="2397720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13" name="Rectangle 82"/>
          <p:cNvSpPr>
            <a:spLocks noChangeArrowheads="1"/>
          </p:cNvSpPr>
          <p:nvPr/>
        </p:nvSpPr>
        <p:spPr bwMode="auto">
          <a:xfrm>
            <a:off x="3133725" y="2573932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8214" name="直接连接符 19"/>
          <p:cNvCxnSpPr>
            <a:cxnSpLocks noChangeShapeType="1"/>
          </p:cNvCxnSpPr>
          <p:nvPr/>
        </p:nvCxnSpPr>
        <p:spPr bwMode="auto">
          <a:xfrm flipV="1">
            <a:off x="3441700" y="1824632"/>
            <a:ext cx="344488" cy="523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5" name="直接连接符 20"/>
          <p:cNvCxnSpPr>
            <a:cxnSpLocks noChangeShapeType="1"/>
          </p:cNvCxnSpPr>
          <p:nvPr/>
        </p:nvCxnSpPr>
        <p:spPr bwMode="auto">
          <a:xfrm>
            <a:off x="4364038" y="1784945"/>
            <a:ext cx="1778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6" name="直接连接符 21"/>
          <p:cNvCxnSpPr>
            <a:cxnSpLocks noChangeShapeType="1"/>
          </p:cNvCxnSpPr>
          <p:nvPr/>
        </p:nvCxnSpPr>
        <p:spPr bwMode="auto">
          <a:xfrm>
            <a:off x="5627688" y="1940520"/>
            <a:ext cx="1778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7" name="直接连接符 22"/>
          <p:cNvCxnSpPr>
            <a:cxnSpLocks noChangeShapeType="1"/>
          </p:cNvCxnSpPr>
          <p:nvPr/>
        </p:nvCxnSpPr>
        <p:spPr bwMode="auto">
          <a:xfrm rot="5400000">
            <a:off x="5033169" y="2428676"/>
            <a:ext cx="14287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8" name="直接连接符 23"/>
          <p:cNvCxnSpPr>
            <a:cxnSpLocks noChangeShapeType="1"/>
          </p:cNvCxnSpPr>
          <p:nvPr/>
        </p:nvCxnSpPr>
        <p:spPr bwMode="auto">
          <a:xfrm>
            <a:off x="3571875" y="1984970"/>
            <a:ext cx="152400" cy="114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19" name="Rectangle 82"/>
          <p:cNvSpPr>
            <a:spLocks noChangeArrowheads="1"/>
          </p:cNvSpPr>
          <p:nvPr/>
        </p:nvSpPr>
        <p:spPr bwMode="auto">
          <a:xfrm>
            <a:off x="3295650" y="1783357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X2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8220" name="Rectangle 82"/>
          <p:cNvSpPr>
            <a:spLocks noChangeArrowheads="1"/>
          </p:cNvSpPr>
          <p:nvPr/>
        </p:nvSpPr>
        <p:spPr bwMode="auto">
          <a:xfrm>
            <a:off x="4500563" y="1688107"/>
            <a:ext cx="431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S1-MME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8221" name="Rectangle 82"/>
          <p:cNvSpPr>
            <a:spLocks noChangeArrowheads="1"/>
          </p:cNvSpPr>
          <p:nvPr/>
        </p:nvSpPr>
        <p:spPr bwMode="auto">
          <a:xfrm>
            <a:off x="5676900" y="1803995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S11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8222" name="Rectangle 82"/>
          <p:cNvSpPr>
            <a:spLocks noChangeArrowheads="1"/>
          </p:cNvSpPr>
          <p:nvPr/>
        </p:nvSpPr>
        <p:spPr bwMode="auto">
          <a:xfrm>
            <a:off x="4808538" y="2427882"/>
            <a:ext cx="4333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S1-U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8223" name="直接连接符 28"/>
          <p:cNvCxnSpPr>
            <a:cxnSpLocks noChangeShapeType="1"/>
            <a:endCxn id="8199" idx="0"/>
          </p:cNvCxnSpPr>
          <p:nvPr/>
        </p:nvCxnSpPr>
        <p:spPr bwMode="auto">
          <a:xfrm>
            <a:off x="5345113" y="1697632"/>
            <a:ext cx="469900" cy="368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24" name="矩形 29"/>
          <p:cNvSpPr>
            <a:spLocks noChangeArrowheads="1"/>
          </p:cNvSpPr>
          <p:nvPr/>
        </p:nvSpPr>
        <p:spPr bwMode="auto">
          <a:xfrm>
            <a:off x="7051675" y="1183282"/>
            <a:ext cx="596900" cy="4381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8225" name="Rectangle 82"/>
          <p:cNvSpPr>
            <a:spLocks noChangeArrowheads="1"/>
          </p:cNvSpPr>
          <p:nvPr/>
        </p:nvSpPr>
        <p:spPr bwMode="auto">
          <a:xfrm>
            <a:off x="6996113" y="1359495"/>
            <a:ext cx="6921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HSS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8226" name="直接连接符 31"/>
          <p:cNvCxnSpPr>
            <a:cxnSpLocks noChangeShapeType="1"/>
            <a:stCxn id="8198" idx="3"/>
            <a:endCxn id="8224" idx="1"/>
          </p:cNvCxnSpPr>
          <p:nvPr/>
        </p:nvCxnSpPr>
        <p:spPr bwMode="auto">
          <a:xfrm flipV="1">
            <a:off x="5861050" y="1402357"/>
            <a:ext cx="1190625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7" name="直接连接符 32"/>
          <p:cNvCxnSpPr>
            <a:cxnSpLocks noChangeShapeType="1"/>
          </p:cNvCxnSpPr>
          <p:nvPr/>
        </p:nvCxnSpPr>
        <p:spPr bwMode="auto">
          <a:xfrm>
            <a:off x="6273800" y="1303932"/>
            <a:ext cx="0" cy="1825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28" name="Rectangle 82"/>
          <p:cNvSpPr>
            <a:spLocks noChangeArrowheads="1"/>
          </p:cNvSpPr>
          <p:nvPr/>
        </p:nvSpPr>
        <p:spPr bwMode="auto">
          <a:xfrm>
            <a:off x="6311900" y="1445220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S6a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35" name="内容占位符 2"/>
          <p:cNvSpPr txBox="1">
            <a:spLocks/>
          </p:cNvSpPr>
          <p:nvPr/>
        </p:nvSpPr>
        <p:spPr>
          <a:xfrm>
            <a:off x="314325" y="2737445"/>
            <a:ext cx="8524875" cy="3571875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的功能：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接入控制，包括鉴权控制，标识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(GUTI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TAI list)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指配，用户标识和设备标识验证，信令面加密，与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eNB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之间的一致性保护，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2G/3G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EPS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之间安全参数以及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QoS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参数的转换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许可控制，决定是否可以获得请求的资源并预留这些资源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移动性管理，实现对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当前位置的跟踪和记录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会话管理，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EPS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承载管理功能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网元选择，对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S-GW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P-GW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的选择，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改变时的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选择功能，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2G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3G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切换时选择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SGSN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413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 txBox="1">
            <a:spLocks noChangeArrowheads="1"/>
          </p:cNvSpPr>
          <p:nvPr/>
        </p:nvSpPr>
        <p:spPr bwMode="auto">
          <a:xfrm>
            <a:off x="-8890" y="214312"/>
            <a:ext cx="72485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Serving </a:t>
            </a:r>
            <a:r>
              <a:rPr lang="en-US" altLang="zh-CN" dirty="0"/>
              <a:t>Gateway (S-GW)</a:t>
            </a: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4738791" y="1379669"/>
            <a:ext cx="1073426" cy="457196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>
              <a:defRPr/>
            </a:pPr>
            <a:endParaRPr lang="zh-CN" altLang="en-US" sz="1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22" name="Rectangle 97"/>
          <p:cNvSpPr>
            <a:spLocks noChangeArrowheads="1"/>
          </p:cNvSpPr>
          <p:nvPr/>
        </p:nvSpPr>
        <p:spPr bwMode="auto">
          <a:xfrm>
            <a:off x="4711700" y="1439863"/>
            <a:ext cx="11001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600" b="1" i="1">
                <a:solidFill>
                  <a:srgbClr val="000000"/>
                </a:solidFill>
              </a:rPr>
              <a:t>MME</a:t>
            </a:r>
          </a:p>
        </p:txBody>
      </p:sp>
      <p:sp>
        <p:nvSpPr>
          <p:cNvPr id="9223" name="Rectangle 12"/>
          <p:cNvSpPr>
            <a:spLocks noChangeArrowheads="1"/>
          </p:cNvSpPr>
          <p:nvPr/>
        </p:nvSpPr>
        <p:spPr bwMode="auto">
          <a:xfrm>
            <a:off x="5257800" y="2227263"/>
            <a:ext cx="1017588" cy="703262"/>
          </a:xfrm>
          <a:prstGeom prst="rect">
            <a:avLst/>
          </a:prstGeom>
          <a:solidFill>
            <a:srgbClr val="70E1F0"/>
          </a:solidFill>
          <a:ln w="17463" cap="rnd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9224" name="Rectangle 97"/>
          <p:cNvSpPr>
            <a:spLocks noChangeArrowheads="1"/>
          </p:cNvSpPr>
          <p:nvPr/>
        </p:nvSpPr>
        <p:spPr bwMode="auto">
          <a:xfrm>
            <a:off x="5208588" y="2454275"/>
            <a:ext cx="11001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FF0000"/>
                </a:solidFill>
              </a:rPr>
              <a:t>Serving</a:t>
            </a:r>
          </a:p>
          <a:p>
            <a:pPr algn="ctr" eaLnBrk="0" hangingPunct="0"/>
            <a:r>
              <a:rPr lang="en-US" altLang="zh-CN" sz="1400" b="1" i="1">
                <a:solidFill>
                  <a:srgbClr val="FF0000"/>
                </a:solidFill>
              </a:rPr>
              <a:t>Gate way</a:t>
            </a:r>
          </a:p>
        </p:txBody>
      </p:sp>
      <p:sp>
        <p:nvSpPr>
          <p:cNvPr id="7" name="Freeform 70"/>
          <p:cNvSpPr>
            <a:spLocks/>
          </p:cNvSpPr>
          <p:nvPr/>
        </p:nvSpPr>
        <p:spPr bwMode="auto">
          <a:xfrm>
            <a:off x="3714750" y="2214563"/>
            <a:ext cx="1023938" cy="642937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226" name="Rectangle 82"/>
          <p:cNvSpPr>
            <a:spLocks noChangeArrowheads="1"/>
          </p:cNvSpPr>
          <p:nvPr/>
        </p:nvSpPr>
        <p:spPr bwMode="auto">
          <a:xfrm>
            <a:off x="3822700" y="2478088"/>
            <a:ext cx="6223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>
                <a:solidFill>
                  <a:srgbClr val="000000"/>
                </a:solidFill>
                <a:ea typeface="黑体" pitchFamily="2" charset="-122"/>
              </a:rPr>
              <a:t>eUTRAN</a:t>
            </a:r>
            <a:endParaRPr lang="en-US" altLang="zh-CN" sz="12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9227" name="直接连接符 8"/>
          <p:cNvCxnSpPr>
            <a:cxnSpLocks noChangeShapeType="1"/>
            <a:stCxn id="9223" idx="1"/>
          </p:cNvCxnSpPr>
          <p:nvPr/>
        </p:nvCxnSpPr>
        <p:spPr bwMode="auto">
          <a:xfrm rot="10800000">
            <a:off x="4725988" y="2571750"/>
            <a:ext cx="531812" cy="79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28" name="直接连接符 9"/>
          <p:cNvCxnSpPr>
            <a:cxnSpLocks noChangeShapeType="1"/>
            <a:stCxn id="9226" idx="1"/>
            <a:endCxn id="9222" idx="1"/>
          </p:cNvCxnSpPr>
          <p:nvPr/>
        </p:nvCxnSpPr>
        <p:spPr bwMode="auto">
          <a:xfrm flipV="1">
            <a:off x="3822700" y="1566863"/>
            <a:ext cx="889000" cy="10033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92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6975" y="1743075"/>
            <a:ext cx="2460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Rectangle 82"/>
          <p:cNvSpPr>
            <a:spLocks noChangeArrowheads="1"/>
          </p:cNvSpPr>
          <p:nvPr/>
        </p:nvSpPr>
        <p:spPr bwMode="auto">
          <a:xfrm>
            <a:off x="3741738" y="2211388"/>
            <a:ext cx="431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pic>
        <p:nvPicPr>
          <p:cNvPr id="92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8013" y="2266950"/>
            <a:ext cx="246062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9200" y="2198688"/>
            <a:ext cx="3333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233" name="直接连接符 14"/>
          <p:cNvCxnSpPr>
            <a:cxnSpLocks noChangeShapeType="1"/>
          </p:cNvCxnSpPr>
          <p:nvPr/>
        </p:nvCxnSpPr>
        <p:spPr bwMode="auto">
          <a:xfrm rot="10800000">
            <a:off x="3379788" y="2636838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34" name="直接连接符 15"/>
          <p:cNvCxnSpPr>
            <a:cxnSpLocks noChangeShapeType="1"/>
          </p:cNvCxnSpPr>
          <p:nvPr/>
        </p:nvCxnSpPr>
        <p:spPr bwMode="auto">
          <a:xfrm rot="10800000">
            <a:off x="2808288" y="2646363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35" name="直接连接符 16"/>
          <p:cNvCxnSpPr>
            <a:cxnSpLocks noChangeShapeType="1"/>
          </p:cNvCxnSpPr>
          <p:nvPr/>
        </p:nvCxnSpPr>
        <p:spPr bwMode="auto">
          <a:xfrm rot="10800000">
            <a:off x="3379788" y="2560638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36" name="直接连接符 17"/>
          <p:cNvCxnSpPr>
            <a:cxnSpLocks noChangeShapeType="1"/>
          </p:cNvCxnSpPr>
          <p:nvPr/>
        </p:nvCxnSpPr>
        <p:spPr bwMode="auto">
          <a:xfrm rot="10800000">
            <a:off x="2817813" y="2560638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37" name="Rectangle 82"/>
          <p:cNvSpPr>
            <a:spLocks noChangeArrowheads="1"/>
          </p:cNvSpPr>
          <p:nvPr/>
        </p:nvSpPr>
        <p:spPr bwMode="auto">
          <a:xfrm>
            <a:off x="3084513" y="2735263"/>
            <a:ext cx="431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9238" name="直接连接符 19"/>
          <p:cNvCxnSpPr>
            <a:cxnSpLocks noChangeShapeType="1"/>
          </p:cNvCxnSpPr>
          <p:nvPr/>
        </p:nvCxnSpPr>
        <p:spPr bwMode="auto">
          <a:xfrm flipV="1">
            <a:off x="3394075" y="1985963"/>
            <a:ext cx="342900" cy="523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39" name="直接连接符 20"/>
          <p:cNvCxnSpPr>
            <a:cxnSpLocks noChangeShapeType="1"/>
          </p:cNvCxnSpPr>
          <p:nvPr/>
        </p:nvCxnSpPr>
        <p:spPr bwMode="auto">
          <a:xfrm>
            <a:off x="4314825" y="1946275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40" name="直接连接符 21"/>
          <p:cNvCxnSpPr>
            <a:cxnSpLocks noChangeShapeType="1"/>
          </p:cNvCxnSpPr>
          <p:nvPr/>
        </p:nvCxnSpPr>
        <p:spPr bwMode="auto">
          <a:xfrm>
            <a:off x="5580063" y="21018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41" name="直接连接符 22"/>
          <p:cNvCxnSpPr>
            <a:cxnSpLocks noChangeShapeType="1"/>
          </p:cNvCxnSpPr>
          <p:nvPr/>
        </p:nvCxnSpPr>
        <p:spPr bwMode="auto">
          <a:xfrm rot="5400000">
            <a:off x="4985544" y="2590007"/>
            <a:ext cx="14287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42" name="直接连接符 23"/>
          <p:cNvCxnSpPr>
            <a:cxnSpLocks noChangeShapeType="1"/>
          </p:cNvCxnSpPr>
          <p:nvPr/>
        </p:nvCxnSpPr>
        <p:spPr bwMode="auto">
          <a:xfrm>
            <a:off x="3522663" y="2147888"/>
            <a:ext cx="152400" cy="114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43" name="Rectangle 82"/>
          <p:cNvSpPr>
            <a:spLocks noChangeArrowheads="1"/>
          </p:cNvSpPr>
          <p:nvPr/>
        </p:nvSpPr>
        <p:spPr bwMode="auto">
          <a:xfrm>
            <a:off x="3246438" y="1944688"/>
            <a:ext cx="431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X2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9244" name="Rectangle 82"/>
          <p:cNvSpPr>
            <a:spLocks noChangeArrowheads="1"/>
          </p:cNvSpPr>
          <p:nvPr/>
        </p:nvSpPr>
        <p:spPr bwMode="auto">
          <a:xfrm>
            <a:off x="4451350" y="1849438"/>
            <a:ext cx="4333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S1-MME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9245" name="Rectangle 82"/>
          <p:cNvSpPr>
            <a:spLocks noChangeArrowheads="1"/>
          </p:cNvSpPr>
          <p:nvPr/>
        </p:nvSpPr>
        <p:spPr bwMode="auto">
          <a:xfrm>
            <a:off x="5627688" y="1965325"/>
            <a:ext cx="4333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S11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9246" name="Rectangle 82"/>
          <p:cNvSpPr>
            <a:spLocks noChangeArrowheads="1"/>
          </p:cNvSpPr>
          <p:nvPr/>
        </p:nvSpPr>
        <p:spPr bwMode="auto">
          <a:xfrm>
            <a:off x="4760913" y="2589213"/>
            <a:ext cx="431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S1-U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9247" name="直接连接符 28"/>
          <p:cNvCxnSpPr>
            <a:cxnSpLocks noChangeShapeType="1"/>
            <a:endCxn id="9223" idx="0"/>
          </p:cNvCxnSpPr>
          <p:nvPr/>
        </p:nvCxnSpPr>
        <p:spPr bwMode="auto">
          <a:xfrm>
            <a:off x="5295900" y="1858963"/>
            <a:ext cx="469900" cy="368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48" name="矩形 29"/>
          <p:cNvSpPr>
            <a:spLocks noChangeArrowheads="1"/>
          </p:cNvSpPr>
          <p:nvPr/>
        </p:nvSpPr>
        <p:spPr bwMode="auto">
          <a:xfrm>
            <a:off x="6469063" y="838200"/>
            <a:ext cx="595312" cy="4381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9249" name="Rectangle 82"/>
          <p:cNvSpPr>
            <a:spLocks noChangeArrowheads="1"/>
          </p:cNvSpPr>
          <p:nvPr/>
        </p:nvSpPr>
        <p:spPr bwMode="auto">
          <a:xfrm>
            <a:off x="6469063" y="942975"/>
            <a:ext cx="692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HSS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9250" name="直接连接符 31"/>
          <p:cNvCxnSpPr>
            <a:cxnSpLocks noChangeShapeType="1"/>
            <a:stCxn id="9222" idx="3"/>
            <a:endCxn id="9248" idx="1"/>
          </p:cNvCxnSpPr>
          <p:nvPr/>
        </p:nvCxnSpPr>
        <p:spPr bwMode="auto">
          <a:xfrm flipV="1">
            <a:off x="5811838" y="1057275"/>
            <a:ext cx="657225" cy="509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1" name="直接连接符 32"/>
          <p:cNvCxnSpPr>
            <a:cxnSpLocks noChangeShapeType="1"/>
          </p:cNvCxnSpPr>
          <p:nvPr/>
        </p:nvCxnSpPr>
        <p:spPr bwMode="auto">
          <a:xfrm>
            <a:off x="6027738" y="1282700"/>
            <a:ext cx="0" cy="1825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52" name="Rectangle 82"/>
          <p:cNvSpPr>
            <a:spLocks noChangeArrowheads="1"/>
          </p:cNvSpPr>
          <p:nvPr/>
        </p:nvSpPr>
        <p:spPr bwMode="auto">
          <a:xfrm>
            <a:off x="6067425" y="1368425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S6a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9253" name="Rectangle 12"/>
          <p:cNvSpPr>
            <a:spLocks noChangeArrowheads="1"/>
          </p:cNvSpPr>
          <p:nvPr/>
        </p:nvSpPr>
        <p:spPr bwMode="auto">
          <a:xfrm>
            <a:off x="6719888" y="2214563"/>
            <a:ext cx="1019175" cy="709612"/>
          </a:xfrm>
          <a:prstGeom prst="rect">
            <a:avLst/>
          </a:prstGeom>
          <a:solidFill>
            <a:srgbClr val="70E1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7463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9254" name="Rectangle 97"/>
          <p:cNvSpPr>
            <a:spLocks noChangeArrowheads="1"/>
          </p:cNvSpPr>
          <p:nvPr/>
        </p:nvSpPr>
        <p:spPr bwMode="auto">
          <a:xfrm>
            <a:off x="6672263" y="2447925"/>
            <a:ext cx="11001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PDN</a:t>
            </a:r>
          </a:p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Gate way</a:t>
            </a:r>
          </a:p>
        </p:txBody>
      </p:sp>
      <p:cxnSp>
        <p:nvCxnSpPr>
          <p:cNvPr id="9255" name="直接连接符 36"/>
          <p:cNvCxnSpPr>
            <a:cxnSpLocks noChangeShapeType="1"/>
            <a:endCxn id="9253" idx="1"/>
          </p:cNvCxnSpPr>
          <p:nvPr/>
        </p:nvCxnSpPr>
        <p:spPr bwMode="auto">
          <a:xfrm flipV="1">
            <a:off x="6248400" y="2568575"/>
            <a:ext cx="471488" cy="111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6" name="直接连接符 37"/>
          <p:cNvCxnSpPr>
            <a:cxnSpLocks noChangeShapeType="1"/>
          </p:cNvCxnSpPr>
          <p:nvPr/>
        </p:nvCxnSpPr>
        <p:spPr bwMode="auto">
          <a:xfrm rot="5400000">
            <a:off x="6442869" y="2590007"/>
            <a:ext cx="14287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57" name="Rectangle 82"/>
          <p:cNvSpPr>
            <a:spLocks noChangeArrowheads="1"/>
          </p:cNvSpPr>
          <p:nvPr/>
        </p:nvSpPr>
        <p:spPr bwMode="auto">
          <a:xfrm>
            <a:off x="6321425" y="2381250"/>
            <a:ext cx="4333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S5/S8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9258" name="矩形 39"/>
          <p:cNvSpPr>
            <a:spLocks noChangeArrowheads="1"/>
          </p:cNvSpPr>
          <p:nvPr/>
        </p:nvSpPr>
        <p:spPr bwMode="auto">
          <a:xfrm>
            <a:off x="8034338" y="882650"/>
            <a:ext cx="622300" cy="404813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9259" name="Rectangle 82"/>
          <p:cNvSpPr>
            <a:spLocks noChangeArrowheads="1"/>
          </p:cNvSpPr>
          <p:nvPr/>
        </p:nvSpPr>
        <p:spPr bwMode="auto">
          <a:xfrm>
            <a:off x="7978775" y="969963"/>
            <a:ext cx="6905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PCRF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9260" name="直接连接符 41"/>
          <p:cNvCxnSpPr>
            <a:cxnSpLocks noChangeShapeType="1"/>
            <a:stCxn id="9258" idx="1"/>
            <a:endCxn id="9223" idx="0"/>
          </p:cNvCxnSpPr>
          <p:nvPr/>
        </p:nvCxnSpPr>
        <p:spPr bwMode="auto">
          <a:xfrm flipH="1">
            <a:off x="5765800" y="1085850"/>
            <a:ext cx="2268538" cy="11414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61" name="直接连接符 42"/>
          <p:cNvCxnSpPr>
            <a:cxnSpLocks noChangeShapeType="1"/>
          </p:cNvCxnSpPr>
          <p:nvPr/>
        </p:nvCxnSpPr>
        <p:spPr bwMode="auto">
          <a:xfrm>
            <a:off x="7129463" y="1508125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62" name="直接连接符 43"/>
          <p:cNvCxnSpPr>
            <a:cxnSpLocks noChangeShapeType="1"/>
          </p:cNvCxnSpPr>
          <p:nvPr/>
        </p:nvCxnSpPr>
        <p:spPr bwMode="auto">
          <a:xfrm>
            <a:off x="7834313" y="167640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63" name="Rectangle 82"/>
          <p:cNvSpPr>
            <a:spLocks noChangeArrowheads="1"/>
          </p:cNvSpPr>
          <p:nvPr/>
        </p:nvSpPr>
        <p:spPr bwMode="auto">
          <a:xfrm>
            <a:off x="7208838" y="1433513"/>
            <a:ext cx="431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Gxc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9264" name="Rectangle 82"/>
          <p:cNvSpPr>
            <a:spLocks noChangeArrowheads="1"/>
          </p:cNvSpPr>
          <p:nvPr/>
        </p:nvSpPr>
        <p:spPr bwMode="auto">
          <a:xfrm>
            <a:off x="7815263" y="1538288"/>
            <a:ext cx="431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9265" name="直接连接符 46"/>
          <p:cNvCxnSpPr>
            <a:cxnSpLocks noChangeShapeType="1"/>
            <a:stCxn id="9258" idx="2"/>
            <a:endCxn id="9253" idx="0"/>
          </p:cNvCxnSpPr>
          <p:nvPr/>
        </p:nvCxnSpPr>
        <p:spPr bwMode="auto">
          <a:xfrm flipH="1">
            <a:off x="7229475" y="1287463"/>
            <a:ext cx="1116013" cy="9271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8" name="内容占位符 12"/>
          <p:cNvSpPr txBox="1">
            <a:spLocks/>
          </p:cNvSpPr>
          <p:nvPr/>
        </p:nvSpPr>
        <p:spPr>
          <a:xfrm>
            <a:off x="539726" y="3284984"/>
            <a:ext cx="6143625" cy="2671762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S-GW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的功能：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EPS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承载进行存储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路由选择和数据转发功能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eNB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之间切换以及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eNB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2G/3G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网络之间切换的本地锚定点，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3GPP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接入系统间切换锚点（终结并中转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2G/3G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PGW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间的数据流）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计费信息收集</a:t>
            </a:r>
          </a:p>
        </p:txBody>
      </p:sp>
    </p:spTree>
    <p:extLst>
      <p:ext uri="{BB962C8B-B14F-4D97-AF65-F5344CB8AC3E}">
        <p14:creationId xmlns:p14="http://schemas.microsoft.com/office/powerpoint/2010/main" xmlns="" val="68113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云形标注 53"/>
          <p:cNvSpPr/>
          <p:nvPr/>
        </p:nvSpPr>
        <p:spPr>
          <a:xfrm>
            <a:off x="7072313" y="2286000"/>
            <a:ext cx="1000125" cy="571500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43" name="Rectangle 2"/>
          <p:cNvSpPr txBox="1">
            <a:spLocks noChangeArrowheads="1"/>
          </p:cNvSpPr>
          <p:nvPr/>
        </p:nvSpPr>
        <p:spPr bwMode="auto">
          <a:xfrm>
            <a:off x="3175" y="214312"/>
            <a:ext cx="824865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Packet </a:t>
            </a:r>
            <a:r>
              <a:rPr lang="en-US" altLang="zh-CN" dirty="0"/>
              <a:t>Data Network (PDN) </a:t>
            </a:r>
            <a:r>
              <a:rPr lang="en-US" altLang="zh-CN" dirty="0" smtClean="0"/>
              <a:t>Gateway</a:t>
            </a:r>
          </a:p>
          <a:p>
            <a:r>
              <a:rPr lang="zh-CN" altLang="en-US" dirty="0" smtClean="0"/>
              <a:t>（</a:t>
            </a:r>
            <a:r>
              <a:rPr lang="en-US" altLang="zh-CN" dirty="0"/>
              <a:t>P-GW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3569650" y="1379669"/>
            <a:ext cx="1073426" cy="457196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>
              <a:defRPr/>
            </a:pPr>
            <a:endParaRPr lang="zh-CN" altLang="en-US" sz="1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47" name="Rectangle 97"/>
          <p:cNvSpPr>
            <a:spLocks noChangeArrowheads="1"/>
          </p:cNvSpPr>
          <p:nvPr/>
        </p:nvSpPr>
        <p:spPr bwMode="auto">
          <a:xfrm>
            <a:off x="3543300" y="1439863"/>
            <a:ext cx="11001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600" b="1" i="1">
                <a:solidFill>
                  <a:srgbClr val="000000"/>
                </a:solidFill>
              </a:rPr>
              <a:t>MME</a:t>
            </a:r>
          </a:p>
        </p:txBody>
      </p:sp>
      <p:sp>
        <p:nvSpPr>
          <p:cNvPr id="10248" name="Rectangle 12"/>
          <p:cNvSpPr>
            <a:spLocks noChangeArrowheads="1"/>
          </p:cNvSpPr>
          <p:nvPr/>
        </p:nvSpPr>
        <p:spPr bwMode="auto">
          <a:xfrm>
            <a:off x="4087813" y="2227263"/>
            <a:ext cx="1019175" cy="703262"/>
          </a:xfrm>
          <a:prstGeom prst="rect">
            <a:avLst/>
          </a:prstGeom>
          <a:solidFill>
            <a:srgbClr val="70E1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7463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10249" name="Rectangle 97"/>
          <p:cNvSpPr>
            <a:spLocks noChangeArrowheads="1"/>
          </p:cNvSpPr>
          <p:nvPr/>
        </p:nvSpPr>
        <p:spPr bwMode="auto">
          <a:xfrm>
            <a:off x="4040188" y="2454275"/>
            <a:ext cx="11001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Serving</a:t>
            </a:r>
          </a:p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Gate way</a:t>
            </a:r>
          </a:p>
        </p:txBody>
      </p:sp>
      <p:sp>
        <p:nvSpPr>
          <p:cNvPr id="8" name="Freeform 70"/>
          <p:cNvSpPr>
            <a:spLocks/>
          </p:cNvSpPr>
          <p:nvPr/>
        </p:nvSpPr>
        <p:spPr bwMode="auto">
          <a:xfrm>
            <a:off x="2546350" y="2214563"/>
            <a:ext cx="1023938" cy="642937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251" name="Rectangle 82"/>
          <p:cNvSpPr>
            <a:spLocks noChangeArrowheads="1"/>
          </p:cNvSpPr>
          <p:nvPr/>
        </p:nvSpPr>
        <p:spPr bwMode="auto">
          <a:xfrm>
            <a:off x="2652713" y="2478088"/>
            <a:ext cx="6223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>
                <a:solidFill>
                  <a:srgbClr val="000000"/>
                </a:solidFill>
                <a:ea typeface="黑体" pitchFamily="2" charset="-122"/>
              </a:rPr>
              <a:t>eUTRAN</a:t>
            </a:r>
            <a:endParaRPr lang="en-US" altLang="zh-CN" sz="12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0252" name="直接连接符 9"/>
          <p:cNvCxnSpPr>
            <a:cxnSpLocks noChangeShapeType="1"/>
            <a:stCxn id="10248" idx="1"/>
          </p:cNvCxnSpPr>
          <p:nvPr/>
        </p:nvCxnSpPr>
        <p:spPr bwMode="auto">
          <a:xfrm rot="10800000">
            <a:off x="3556000" y="2571750"/>
            <a:ext cx="531813" cy="79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53" name="直接连接符 10"/>
          <p:cNvCxnSpPr>
            <a:cxnSpLocks noChangeShapeType="1"/>
            <a:stCxn id="10251" idx="1"/>
            <a:endCxn id="10247" idx="1"/>
          </p:cNvCxnSpPr>
          <p:nvPr/>
        </p:nvCxnSpPr>
        <p:spPr bwMode="auto">
          <a:xfrm flipV="1">
            <a:off x="2652713" y="1566863"/>
            <a:ext cx="890587" cy="10033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2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8575" y="1743075"/>
            <a:ext cx="2460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5" name="Rectangle 82"/>
          <p:cNvSpPr>
            <a:spLocks noChangeArrowheads="1"/>
          </p:cNvSpPr>
          <p:nvPr/>
        </p:nvSpPr>
        <p:spPr bwMode="auto">
          <a:xfrm>
            <a:off x="2571750" y="221138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pic>
        <p:nvPicPr>
          <p:cNvPr id="102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266950"/>
            <a:ext cx="2460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198688"/>
            <a:ext cx="3333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58" name="直接连接符 15"/>
          <p:cNvCxnSpPr>
            <a:cxnSpLocks noChangeShapeType="1"/>
          </p:cNvCxnSpPr>
          <p:nvPr/>
        </p:nvCxnSpPr>
        <p:spPr bwMode="auto">
          <a:xfrm rot="10800000">
            <a:off x="2211388" y="2636838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59" name="直接连接符 16"/>
          <p:cNvCxnSpPr>
            <a:cxnSpLocks noChangeShapeType="1"/>
          </p:cNvCxnSpPr>
          <p:nvPr/>
        </p:nvCxnSpPr>
        <p:spPr bwMode="auto">
          <a:xfrm rot="10800000">
            <a:off x="1639888" y="2646363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60" name="直接连接符 17"/>
          <p:cNvCxnSpPr>
            <a:cxnSpLocks noChangeShapeType="1"/>
          </p:cNvCxnSpPr>
          <p:nvPr/>
        </p:nvCxnSpPr>
        <p:spPr bwMode="auto">
          <a:xfrm rot="10800000">
            <a:off x="2211388" y="2560638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61" name="直接连接符 18"/>
          <p:cNvCxnSpPr>
            <a:cxnSpLocks noChangeShapeType="1"/>
          </p:cNvCxnSpPr>
          <p:nvPr/>
        </p:nvCxnSpPr>
        <p:spPr bwMode="auto">
          <a:xfrm rot="10800000">
            <a:off x="1649413" y="2560638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62" name="Rectangle 82"/>
          <p:cNvSpPr>
            <a:spLocks noChangeArrowheads="1"/>
          </p:cNvSpPr>
          <p:nvPr/>
        </p:nvSpPr>
        <p:spPr bwMode="auto">
          <a:xfrm>
            <a:off x="1914525" y="273526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0263" name="直接连接符 20"/>
          <p:cNvCxnSpPr>
            <a:cxnSpLocks noChangeShapeType="1"/>
          </p:cNvCxnSpPr>
          <p:nvPr/>
        </p:nvCxnSpPr>
        <p:spPr bwMode="auto">
          <a:xfrm flipV="1">
            <a:off x="2224088" y="1985963"/>
            <a:ext cx="344487" cy="523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64" name="直接连接符 21"/>
          <p:cNvCxnSpPr>
            <a:cxnSpLocks noChangeShapeType="1"/>
          </p:cNvCxnSpPr>
          <p:nvPr/>
        </p:nvCxnSpPr>
        <p:spPr bwMode="auto">
          <a:xfrm>
            <a:off x="3144838" y="1946275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65" name="直接连接符 22"/>
          <p:cNvCxnSpPr>
            <a:cxnSpLocks noChangeShapeType="1"/>
          </p:cNvCxnSpPr>
          <p:nvPr/>
        </p:nvCxnSpPr>
        <p:spPr bwMode="auto">
          <a:xfrm>
            <a:off x="4410075" y="21018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66" name="直接连接符 23"/>
          <p:cNvCxnSpPr>
            <a:cxnSpLocks noChangeShapeType="1"/>
          </p:cNvCxnSpPr>
          <p:nvPr/>
        </p:nvCxnSpPr>
        <p:spPr bwMode="auto">
          <a:xfrm rot="5400000">
            <a:off x="3815556" y="2590007"/>
            <a:ext cx="1428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67" name="直接连接符 24"/>
          <p:cNvCxnSpPr>
            <a:cxnSpLocks noChangeShapeType="1"/>
          </p:cNvCxnSpPr>
          <p:nvPr/>
        </p:nvCxnSpPr>
        <p:spPr bwMode="auto">
          <a:xfrm>
            <a:off x="2354263" y="2147888"/>
            <a:ext cx="152400" cy="114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68" name="Rectangle 82"/>
          <p:cNvSpPr>
            <a:spLocks noChangeArrowheads="1"/>
          </p:cNvSpPr>
          <p:nvPr/>
        </p:nvSpPr>
        <p:spPr bwMode="auto">
          <a:xfrm>
            <a:off x="2076450" y="194468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X2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0269" name="Rectangle 82"/>
          <p:cNvSpPr>
            <a:spLocks noChangeArrowheads="1"/>
          </p:cNvSpPr>
          <p:nvPr/>
        </p:nvSpPr>
        <p:spPr bwMode="auto">
          <a:xfrm>
            <a:off x="3281363" y="1849438"/>
            <a:ext cx="4333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S1-MME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0270" name="Rectangle 82"/>
          <p:cNvSpPr>
            <a:spLocks noChangeArrowheads="1"/>
          </p:cNvSpPr>
          <p:nvPr/>
        </p:nvSpPr>
        <p:spPr bwMode="auto">
          <a:xfrm>
            <a:off x="4459288" y="1965325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S11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0271" name="Rectangle 82"/>
          <p:cNvSpPr>
            <a:spLocks noChangeArrowheads="1"/>
          </p:cNvSpPr>
          <p:nvPr/>
        </p:nvSpPr>
        <p:spPr bwMode="auto">
          <a:xfrm>
            <a:off x="3590925" y="258921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S1-U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0272" name="直接连接符 29"/>
          <p:cNvCxnSpPr>
            <a:cxnSpLocks noChangeShapeType="1"/>
            <a:endCxn id="10248" idx="0"/>
          </p:cNvCxnSpPr>
          <p:nvPr/>
        </p:nvCxnSpPr>
        <p:spPr bwMode="auto">
          <a:xfrm>
            <a:off x="4127500" y="1858963"/>
            <a:ext cx="469900" cy="368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73" name="矩形 30"/>
          <p:cNvSpPr>
            <a:spLocks noChangeArrowheads="1"/>
          </p:cNvSpPr>
          <p:nvPr/>
        </p:nvSpPr>
        <p:spPr bwMode="auto">
          <a:xfrm>
            <a:off x="5299075" y="838200"/>
            <a:ext cx="596900" cy="4381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10274" name="Rectangle 82"/>
          <p:cNvSpPr>
            <a:spLocks noChangeArrowheads="1"/>
          </p:cNvSpPr>
          <p:nvPr/>
        </p:nvSpPr>
        <p:spPr bwMode="auto">
          <a:xfrm>
            <a:off x="5300663" y="942975"/>
            <a:ext cx="6905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HSS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0275" name="直接连接符 32"/>
          <p:cNvCxnSpPr>
            <a:cxnSpLocks noChangeShapeType="1"/>
            <a:stCxn id="10247" idx="3"/>
            <a:endCxn id="10273" idx="1"/>
          </p:cNvCxnSpPr>
          <p:nvPr/>
        </p:nvCxnSpPr>
        <p:spPr bwMode="auto">
          <a:xfrm flipV="1">
            <a:off x="4643438" y="1057275"/>
            <a:ext cx="655637" cy="509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76" name="直接连接符 33"/>
          <p:cNvCxnSpPr>
            <a:cxnSpLocks noChangeShapeType="1"/>
          </p:cNvCxnSpPr>
          <p:nvPr/>
        </p:nvCxnSpPr>
        <p:spPr bwMode="auto">
          <a:xfrm>
            <a:off x="4859338" y="1282700"/>
            <a:ext cx="0" cy="1825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77" name="Rectangle 82"/>
          <p:cNvSpPr>
            <a:spLocks noChangeArrowheads="1"/>
          </p:cNvSpPr>
          <p:nvPr/>
        </p:nvSpPr>
        <p:spPr bwMode="auto">
          <a:xfrm>
            <a:off x="4897438" y="1368425"/>
            <a:ext cx="4333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S6a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0278" name="Rectangle 12"/>
          <p:cNvSpPr>
            <a:spLocks noChangeArrowheads="1"/>
          </p:cNvSpPr>
          <p:nvPr/>
        </p:nvSpPr>
        <p:spPr bwMode="auto">
          <a:xfrm>
            <a:off x="5549900" y="2214563"/>
            <a:ext cx="1019175" cy="709612"/>
          </a:xfrm>
          <a:prstGeom prst="rect">
            <a:avLst/>
          </a:prstGeom>
          <a:solidFill>
            <a:srgbClr val="70E1F0"/>
          </a:solidFill>
          <a:ln w="17463" cap="rnd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0279" name="Rectangle 97"/>
          <p:cNvSpPr>
            <a:spLocks noChangeArrowheads="1"/>
          </p:cNvSpPr>
          <p:nvPr/>
        </p:nvSpPr>
        <p:spPr bwMode="auto">
          <a:xfrm>
            <a:off x="5502275" y="2447925"/>
            <a:ext cx="11001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FF0000"/>
                </a:solidFill>
              </a:rPr>
              <a:t>PDN</a:t>
            </a:r>
          </a:p>
          <a:p>
            <a:pPr algn="ctr" eaLnBrk="0" hangingPunct="0"/>
            <a:r>
              <a:rPr lang="en-US" altLang="zh-CN" sz="1400" b="1" i="1">
                <a:solidFill>
                  <a:srgbClr val="FF0000"/>
                </a:solidFill>
              </a:rPr>
              <a:t>Gate way</a:t>
            </a:r>
          </a:p>
        </p:txBody>
      </p:sp>
      <p:cxnSp>
        <p:nvCxnSpPr>
          <p:cNvPr id="10280" name="直接连接符 37"/>
          <p:cNvCxnSpPr>
            <a:cxnSpLocks noChangeShapeType="1"/>
            <a:endCxn id="10278" idx="1"/>
          </p:cNvCxnSpPr>
          <p:nvPr/>
        </p:nvCxnSpPr>
        <p:spPr bwMode="auto">
          <a:xfrm flipV="1">
            <a:off x="5078413" y="2568575"/>
            <a:ext cx="471487" cy="111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1" name="直接连接符 38"/>
          <p:cNvCxnSpPr>
            <a:cxnSpLocks noChangeShapeType="1"/>
          </p:cNvCxnSpPr>
          <p:nvPr/>
        </p:nvCxnSpPr>
        <p:spPr bwMode="auto">
          <a:xfrm rot="5400000">
            <a:off x="5272881" y="2590007"/>
            <a:ext cx="1428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82" name="Rectangle 82"/>
          <p:cNvSpPr>
            <a:spLocks noChangeArrowheads="1"/>
          </p:cNvSpPr>
          <p:nvPr/>
        </p:nvSpPr>
        <p:spPr bwMode="auto">
          <a:xfrm>
            <a:off x="5153025" y="2381250"/>
            <a:ext cx="4333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S5/S8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0283" name="矩形 40"/>
          <p:cNvSpPr>
            <a:spLocks noChangeArrowheads="1"/>
          </p:cNvSpPr>
          <p:nvPr/>
        </p:nvSpPr>
        <p:spPr bwMode="auto">
          <a:xfrm>
            <a:off x="6864350" y="882650"/>
            <a:ext cx="623888" cy="404813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10284" name="Rectangle 82"/>
          <p:cNvSpPr>
            <a:spLocks noChangeArrowheads="1"/>
          </p:cNvSpPr>
          <p:nvPr/>
        </p:nvSpPr>
        <p:spPr bwMode="auto">
          <a:xfrm>
            <a:off x="6810375" y="969963"/>
            <a:ext cx="6905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PCRF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0285" name="直接连接符 42"/>
          <p:cNvCxnSpPr>
            <a:cxnSpLocks noChangeShapeType="1"/>
            <a:stCxn id="10283" idx="1"/>
            <a:endCxn id="10248" idx="0"/>
          </p:cNvCxnSpPr>
          <p:nvPr/>
        </p:nvCxnSpPr>
        <p:spPr bwMode="auto">
          <a:xfrm flipH="1">
            <a:off x="4597400" y="1085850"/>
            <a:ext cx="2266950" cy="11414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6" name="直接连接符 43"/>
          <p:cNvCxnSpPr>
            <a:cxnSpLocks noChangeShapeType="1"/>
          </p:cNvCxnSpPr>
          <p:nvPr/>
        </p:nvCxnSpPr>
        <p:spPr bwMode="auto">
          <a:xfrm>
            <a:off x="5961063" y="1508125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7" name="直接连接符 44"/>
          <p:cNvCxnSpPr>
            <a:cxnSpLocks noChangeShapeType="1"/>
          </p:cNvCxnSpPr>
          <p:nvPr/>
        </p:nvCxnSpPr>
        <p:spPr bwMode="auto">
          <a:xfrm>
            <a:off x="6665913" y="167640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88" name="Rectangle 82"/>
          <p:cNvSpPr>
            <a:spLocks noChangeArrowheads="1"/>
          </p:cNvSpPr>
          <p:nvPr/>
        </p:nvSpPr>
        <p:spPr bwMode="auto">
          <a:xfrm>
            <a:off x="6038850" y="143351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Gxc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0289" name="Rectangle 82"/>
          <p:cNvSpPr>
            <a:spLocks noChangeArrowheads="1"/>
          </p:cNvSpPr>
          <p:nvPr/>
        </p:nvSpPr>
        <p:spPr bwMode="auto">
          <a:xfrm>
            <a:off x="6645275" y="153828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0290" name="直接连接符 47"/>
          <p:cNvCxnSpPr>
            <a:cxnSpLocks noChangeShapeType="1"/>
            <a:stCxn id="10283" idx="2"/>
            <a:endCxn id="10278" idx="0"/>
          </p:cNvCxnSpPr>
          <p:nvPr/>
        </p:nvCxnSpPr>
        <p:spPr bwMode="auto">
          <a:xfrm flipH="1">
            <a:off x="6059488" y="1287463"/>
            <a:ext cx="1116012" cy="9271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1" name="直接连接符 48"/>
          <p:cNvCxnSpPr>
            <a:cxnSpLocks noChangeShapeType="1"/>
          </p:cNvCxnSpPr>
          <p:nvPr/>
        </p:nvCxnSpPr>
        <p:spPr bwMode="auto">
          <a:xfrm flipV="1">
            <a:off x="6572250" y="2571750"/>
            <a:ext cx="471488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92" name="矩形 51"/>
          <p:cNvSpPr>
            <a:spLocks noChangeArrowheads="1"/>
          </p:cNvSpPr>
          <p:nvPr/>
        </p:nvSpPr>
        <p:spPr bwMode="auto">
          <a:xfrm>
            <a:off x="7786688" y="1071563"/>
            <a:ext cx="622300" cy="404812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10293" name="Rectangle 82"/>
          <p:cNvSpPr>
            <a:spLocks noChangeArrowheads="1"/>
          </p:cNvSpPr>
          <p:nvPr/>
        </p:nvSpPr>
        <p:spPr bwMode="auto">
          <a:xfrm>
            <a:off x="7286625" y="2428875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ea typeface="黑体" pitchFamily="2" charset="-122"/>
              </a:rPr>
              <a:t>IP</a:t>
            </a:r>
            <a:r>
              <a:rPr lang="zh-CN" altLang="en-US" sz="1400" b="1">
                <a:ea typeface="黑体" pitchFamily="2" charset="-122"/>
              </a:rPr>
              <a:t>网络</a:t>
            </a:r>
            <a:endParaRPr lang="en-US" altLang="zh-CN" sz="1400" b="1">
              <a:ea typeface="黑体" pitchFamily="2" charset="-122"/>
            </a:endParaRPr>
          </a:p>
        </p:txBody>
      </p:sp>
      <p:sp>
        <p:nvSpPr>
          <p:cNvPr id="10294" name="Rectangle 82"/>
          <p:cNvSpPr>
            <a:spLocks noChangeArrowheads="1"/>
          </p:cNvSpPr>
          <p:nvPr/>
        </p:nvSpPr>
        <p:spPr bwMode="auto">
          <a:xfrm>
            <a:off x="7786688" y="1143000"/>
            <a:ext cx="6905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ea typeface="黑体" pitchFamily="2" charset="-122"/>
              </a:rPr>
              <a:t>CG</a:t>
            </a:r>
          </a:p>
        </p:txBody>
      </p:sp>
      <p:sp>
        <p:nvSpPr>
          <p:cNvPr id="10295" name="Rectangle 82"/>
          <p:cNvSpPr>
            <a:spLocks noChangeArrowheads="1"/>
          </p:cNvSpPr>
          <p:nvPr/>
        </p:nvSpPr>
        <p:spPr bwMode="auto">
          <a:xfrm>
            <a:off x="6638925" y="241776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ea typeface="黑体" pitchFamily="2" charset="-122"/>
              </a:rPr>
              <a:t>SGi</a:t>
            </a:r>
          </a:p>
        </p:txBody>
      </p:sp>
      <p:cxnSp>
        <p:nvCxnSpPr>
          <p:cNvPr id="10296" name="直接连接符 56"/>
          <p:cNvCxnSpPr>
            <a:cxnSpLocks noChangeShapeType="1"/>
          </p:cNvCxnSpPr>
          <p:nvPr/>
        </p:nvCxnSpPr>
        <p:spPr bwMode="auto">
          <a:xfrm rot="10800000" flipV="1">
            <a:off x="6143625" y="1500188"/>
            <a:ext cx="1830388" cy="71437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97" name="Rectangle 82"/>
          <p:cNvSpPr>
            <a:spLocks noChangeArrowheads="1"/>
          </p:cNvSpPr>
          <p:nvPr/>
        </p:nvSpPr>
        <p:spPr bwMode="auto">
          <a:xfrm>
            <a:off x="7215188" y="1857375"/>
            <a:ext cx="4333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ea typeface="黑体" pitchFamily="2" charset="-122"/>
              </a:rPr>
              <a:t>Gy/Gz</a:t>
            </a:r>
          </a:p>
        </p:txBody>
      </p:sp>
      <p:sp>
        <p:nvSpPr>
          <p:cNvPr id="60" name="内容占位符 3"/>
          <p:cNvSpPr txBox="1">
            <a:spLocks/>
          </p:cNvSpPr>
          <p:nvPr/>
        </p:nvSpPr>
        <p:spPr bwMode="gray">
          <a:xfrm>
            <a:off x="673894" y="3068638"/>
            <a:ext cx="7458075" cy="350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P-GW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EPS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承载在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层面的锚定点（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HA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3GPP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和非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3GPP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接入系统间切换的锚定点</a:t>
            </a:r>
            <a:endParaRPr lang="en-US" altLang="zh-CN" sz="1600" kern="0" dirty="0">
              <a:latin typeface="微软雅黑" pitchFamily="34" charset="-122"/>
              <a:ea typeface="微软雅黑" pitchFamily="34" charset="-122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与外部网络通信的锚点，进行数据格式的转换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多个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PCRF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服务于一个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P-GW 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情况下，进行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PCRF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的选择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EPS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承载进行存储和管理</a:t>
            </a:r>
            <a:endParaRPr lang="en-US" altLang="zh-CN" sz="1600" kern="0" dirty="0">
              <a:latin typeface="微软雅黑" pitchFamily="34" charset="-122"/>
              <a:ea typeface="微软雅黑" pitchFamily="34" charset="-122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地址的管理和分配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 控制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UL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（上行数据流模板）和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DL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（下行数据流模板）承载的绑定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PCC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进行</a:t>
            </a:r>
            <a:r>
              <a:rPr lang="en-US" altLang="zh-CN" sz="1600" kern="0" dirty="0" err="1">
                <a:latin typeface="微软雅黑" pitchFamily="34" charset="-122"/>
                <a:ea typeface="微软雅黑" pitchFamily="34" charset="-122"/>
              </a:rPr>
              <a:t>QoS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处理，作为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</a:rPr>
              <a:t>PCC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的策略执行点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收集计费信息</a:t>
            </a:r>
          </a:p>
        </p:txBody>
      </p:sp>
    </p:spTree>
    <p:extLst>
      <p:ext uri="{BB962C8B-B14F-4D97-AF65-F5344CB8AC3E}">
        <p14:creationId xmlns:p14="http://schemas.microsoft.com/office/powerpoint/2010/main" xmlns="" val="25076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 txBox="1">
            <a:spLocks noChangeArrowheads="1"/>
          </p:cNvSpPr>
          <p:nvPr/>
        </p:nvSpPr>
        <p:spPr bwMode="auto">
          <a:xfrm>
            <a:off x="-6032" y="220662"/>
            <a:ext cx="72485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Home </a:t>
            </a:r>
            <a:r>
              <a:rPr lang="en-US" altLang="zh-CN" dirty="0"/>
              <a:t>Subscriber Server (HSS)</a:t>
            </a:r>
          </a:p>
        </p:txBody>
      </p:sp>
      <p:sp>
        <p:nvSpPr>
          <p:cNvPr id="3" name="云形标注 2"/>
          <p:cNvSpPr/>
          <p:nvPr/>
        </p:nvSpPr>
        <p:spPr>
          <a:xfrm>
            <a:off x="7072313" y="2424435"/>
            <a:ext cx="1000125" cy="571500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3569650" y="1518104"/>
            <a:ext cx="1073426" cy="457196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>
              <a:defRPr/>
            </a:pPr>
            <a:endParaRPr lang="zh-CN" altLang="en-US" sz="1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271" name="Rectangle 97"/>
          <p:cNvSpPr>
            <a:spLocks noChangeArrowheads="1"/>
          </p:cNvSpPr>
          <p:nvPr/>
        </p:nvSpPr>
        <p:spPr bwMode="auto">
          <a:xfrm>
            <a:off x="3543300" y="1578298"/>
            <a:ext cx="11001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600" b="1" i="1">
                <a:solidFill>
                  <a:srgbClr val="000000"/>
                </a:solidFill>
              </a:rPr>
              <a:t>MME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4087813" y="2365698"/>
            <a:ext cx="1019175" cy="703262"/>
          </a:xfrm>
          <a:prstGeom prst="rect">
            <a:avLst/>
          </a:prstGeom>
          <a:solidFill>
            <a:srgbClr val="70E1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7463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11273" name="Rectangle 97"/>
          <p:cNvSpPr>
            <a:spLocks noChangeArrowheads="1"/>
          </p:cNvSpPr>
          <p:nvPr/>
        </p:nvSpPr>
        <p:spPr bwMode="auto">
          <a:xfrm>
            <a:off x="4040188" y="2592710"/>
            <a:ext cx="11001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Serving</a:t>
            </a:r>
          </a:p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Gate way</a:t>
            </a:r>
          </a:p>
        </p:txBody>
      </p:sp>
      <p:sp>
        <p:nvSpPr>
          <p:cNvPr id="8" name="Freeform 70"/>
          <p:cNvSpPr>
            <a:spLocks/>
          </p:cNvSpPr>
          <p:nvPr/>
        </p:nvSpPr>
        <p:spPr bwMode="auto">
          <a:xfrm>
            <a:off x="2546350" y="2352998"/>
            <a:ext cx="1023938" cy="642937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275" name="Rectangle 82"/>
          <p:cNvSpPr>
            <a:spLocks noChangeArrowheads="1"/>
          </p:cNvSpPr>
          <p:nvPr/>
        </p:nvSpPr>
        <p:spPr bwMode="auto">
          <a:xfrm>
            <a:off x="2652713" y="2616523"/>
            <a:ext cx="6223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>
                <a:solidFill>
                  <a:srgbClr val="000000"/>
                </a:solidFill>
                <a:ea typeface="黑体" pitchFamily="2" charset="-122"/>
              </a:rPr>
              <a:t>eUTRAN</a:t>
            </a:r>
            <a:endParaRPr lang="en-US" altLang="zh-CN" sz="12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1276" name="直接连接符 9"/>
          <p:cNvCxnSpPr>
            <a:cxnSpLocks noChangeShapeType="1"/>
            <a:stCxn id="11272" idx="1"/>
          </p:cNvCxnSpPr>
          <p:nvPr/>
        </p:nvCxnSpPr>
        <p:spPr bwMode="auto">
          <a:xfrm rot="10800000">
            <a:off x="3556000" y="2710185"/>
            <a:ext cx="531813" cy="79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77" name="直接连接符 10"/>
          <p:cNvCxnSpPr>
            <a:cxnSpLocks noChangeShapeType="1"/>
            <a:stCxn id="11275" idx="1"/>
            <a:endCxn id="11271" idx="1"/>
          </p:cNvCxnSpPr>
          <p:nvPr/>
        </p:nvCxnSpPr>
        <p:spPr bwMode="auto">
          <a:xfrm flipV="1">
            <a:off x="2652713" y="1705298"/>
            <a:ext cx="890587" cy="10033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12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8575" y="1881510"/>
            <a:ext cx="2460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9" name="Rectangle 82"/>
          <p:cNvSpPr>
            <a:spLocks noChangeArrowheads="1"/>
          </p:cNvSpPr>
          <p:nvPr/>
        </p:nvSpPr>
        <p:spPr bwMode="auto">
          <a:xfrm>
            <a:off x="2571750" y="234982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pic>
        <p:nvPicPr>
          <p:cNvPr id="112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405385"/>
            <a:ext cx="2460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337123"/>
            <a:ext cx="3333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82" name="直接连接符 15"/>
          <p:cNvCxnSpPr>
            <a:cxnSpLocks noChangeShapeType="1"/>
          </p:cNvCxnSpPr>
          <p:nvPr/>
        </p:nvCxnSpPr>
        <p:spPr bwMode="auto">
          <a:xfrm rot="10800000">
            <a:off x="2211388" y="2775273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83" name="直接连接符 16"/>
          <p:cNvCxnSpPr>
            <a:cxnSpLocks noChangeShapeType="1"/>
          </p:cNvCxnSpPr>
          <p:nvPr/>
        </p:nvCxnSpPr>
        <p:spPr bwMode="auto">
          <a:xfrm rot="10800000">
            <a:off x="1639888" y="2784798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84" name="直接连接符 17"/>
          <p:cNvCxnSpPr>
            <a:cxnSpLocks noChangeShapeType="1"/>
          </p:cNvCxnSpPr>
          <p:nvPr/>
        </p:nvCxnSpPr>
        <p:spPr bwMode="auto">
          <a:xfrm rot="10800000">
            <a:off x="2211388" y="2699073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85" name="直接连接符 18"/>
          <p:cNvCxnSpPr>
            <a:cxnSpLocks noChangeShapeType="1"/>
          </p:cNvCxnSpPr>
          <p:nvPr/>
        </p:nvCxnSpPr>
        <p:spPr bwMode="auto">
          <a:xfrm rot="10800000">
            <a:off x="1649413" y="2699073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286" name="Rectangle 82"/>
          <p:cNvSpPr>
            <a:spLocks noChangeArrowheads="1"/>
          </p:cNvSpPr>
          <p:nvPr/>
        </p:nvSpPr>
        <p:spPr bwMode="auto">
          <a:xfrm>
            <a:off x="1914525" y="287369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1287" name="直接连接符 20"/>
          <p:cNvCxnSpPr>
            <a:cxnSpLocks noChangeShapeType="1"/>
          </p:cNvCxnSpPr>
          <p:nvPr/>
        </p:nvCxnSpPr>
        <p:spPr bwMode="auto">
          <a:xfrm flipV="1">
            <a:off x="2224088" y="2124398"/>
            <a:ext cx="344487" cy="523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88" name="直接连接符 21"/>
          <p:cNvCxnSpPr>
            <a:cxnSpLocks noChangeShapeType="1"/>
          </p:cNvCxnSpPr>
          <p:nvPr/>
        </p:nvCxnSpPr>
        <p:spPr bwMode="auto">
          <a:xfrm>
            <a:off x="3144838" y="208471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89" name="直接连接符 22"/>
          <p:cNvCxnSpPr>
            <a:cxnSpLocks noChangeShapeType="1"/>
          </p:cNvCxnSpPr>
          <p:nvPr/>
        </p:nvCxnSpPr>
        <p:spPr bwMode="auto">
          <a:xfrm>
            <a:off x="4410075" y="2240285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90" name="直接连接符 23"/>
          <p:cNvCxnSpPr>
            <a:cxnSpLocks noChangeShapeType="1"/>
          </p:cNvCxnSpPr>
          <p:nvPr/>
        </p:nvCxnSpPr>
        <p:spPr bwMode="auto">
          <a:xfrm rot="5400000">
            <a:off x="3815556" y="2728442"/>
            <a:ext cx="1428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91" name="直接连接符 24"/>
          <p:cNvCxnSpPr>
            <a:cxnSpLocks noChangeShapeType="1"/>
          </p:cNvCxnSpPr>
          <p:nvPr/>
        </p:nvCxnSpPr>
        <p:spPr bwMode="auto">
          <a:xfrm>
            <a:off x="2354263" y="2286323"/>
            <a:ext cx="152400" cy="114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292" name="Rectangle 82"/>
          <p:cNvSpPr>
            <a:spLocks noChangeArrowheads="1"/>
          </p:cNvSpPr>
          <p:nvPr/>
        </p:nvSpPr>
        <p:spPr bwMode="auto">
          <a:xfrm>
            <a:off x="2076450" y="208312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X2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1293" name="Rectangle 82"/>
          <p:cNvSpPr>
            <a:spLocks noChangeArrowheads="1"/>
          </p:cNvSpPr>
          <p:nvPr/>
        </p:nvSpPr>
        <p:spPr bwMode="auto">
          <a:xfrm>
            <a:off x="3281363" y="1987873"/>
            <a:ext cx="4333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S1-MME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1294" name="Rectangle 82"/>
          <p:cNvSpPr>
            <a:spLocks noChangeArrowheads="1"/>
          </p:cNvSpPr>
          <p:nvPr/>
        </p:nvSpPr>
        <p:spPr bwMode="auto">
          <a:xfrm>
            <a:off x="4459288" y="2103760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S11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1295" name="Rectangle 82"/>
          <p:cNvSpPr>
            <a:spLocks noChangeArrowheads="1"/>
          </p:cNvSpPr>
          <p:nvPr/>
        </p:nvSpPr>
        <p:spPr bwMode="auto">
          <a:xfrm>
            <a:off x="3590925" y="272764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S1-U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1296" name="直接连接符 29"/>
          <p:cNvCxnSpPr>
            <a:cxnSpLocks noChangeShapeType="1"/>
            <a:endCxn id="11272" idx="0"/>
          </p:cNvCxnSpPr>
          <p:nvPr/>
        </p:nvCxnSpPr>
        <p:spPr bwMode="auto">
          <a:xfrm>
            <a:off x="4127500" y="1997398"/>
            <a:ext cx="469900" cy="368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297" name="矩形 30"/>
          <p:cNvSpPr>
            <a:spLocks noChangeArrowheads="1"/>
          </p:cNvSpPr>
          <p:nvPr/>
        </p:nvSpPr>
        <p:spPr bwMode="auto">
          <a:xfrm>
            <a:off x="5299075" y="976635"/>
            <a:ext cx="596900" cy="43815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11298" name="Rectangle 82"/>
          <p:cNvSpPr>
            <a:spLocks noChangeArrowheads="1"/>
          </p:cNvSpPr>
          <p:nvPr/>
        </p:nvSpPr>
        <p:spPr bwMode="auto">
          <a:xfrm>
            <a:off x="5300663" y="1081410"/>
            <a:ext cx="6905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F0000"/>
                </a:solidFill>
                <a:ea typeface="黑体" pitchFamily="2" charset="-122"/>
              </a:rPr>
              <a:t>HSS</a:t>
            </a:r>
          </a:p>
        </p:txBody>
      </p:sp>
      <p:cxnSp>
        <p:nvCxnSpPr>
          <p:cNvPr id="11299" name="直接连接符 32"/>
          <p:cNvCxnSpPr>
            <a:cxnSpLocks noChangeShapeType="1"/>
            <a:stCxn id="11271" idx="3"/>
            <a:endCxn id="11297" idx="1"/>
          </p:cNvCxnSpPr>
          <p:nvPr/>
        </p:nvCxnSpPr>
        <p:spPr bwMode="auto">
          <a:xfrm flipV="1">
            <a:off x="4643438" y="1195710"/>
            <a:ext cx="655637" cy="509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00" name="直接连接符 33"/>
          <p:cNvCxnSpPr>
            <a:cxnSpLocks noChangeShapeType="1"/>
          </p:cNvCxnSpPr>
          <p:nvPr/>
        </p:nvCxnSpPr>
        <p:spPr bwMode="auto">
          <a:xfrm>
            <a:off x="4859338" y="1421135"/>
            <a:ext cx="0" cy="1825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01" name="Rectangle 82"/>
          <p:cNvSpPr>
            <a:spLocks noChangeArrowheads="1"/>
          </p:cNvSpPr>
          <p:nvPr/>
        </p:nvSpPr>
        <p:spPr bwMode="auto">
          <a:xfrm>
            <a:off x="4897438" y="1506860"/>
            <a:ext cx="4333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S6a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1302" name="Rectangle 12"/>
          <p:cNvSpPr>
            <a:spLocks noChangeArrowheads="1"/>
          </p:cNvSpPr>
          <p:nvPr/>
        </p:nvSpPr>
        <p:spPr bwMode="auto">
          <a:xfrm>
            <a:off x="5549900" y="2352998"/>
            <a:ext cx="1019175" cy="709612"/>
          </a:xfrm>
          <a:prstGeom prst="rect">
            <a:avLst/>
          </a:prstGeom>
          <a:solidFill>
            <a:srgbClr val="70E1F0"/>
          </a:solidFill>
          <a:ln w="17463" cap="rnd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1303" name="Rectangle 97"/>
          <p:cNvSpPr>
            <a:spLocks noChangeArrowheads="1"/>
          </p:cNvSpPr>
          <p:nvPr/>
        </p:nvSpPr>
        <p:spPr bwMode="auto">
          <a:xfrm>
            <a:off x="5502275" y="2586360"/>
            <a:ext cx="11001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PDN</a:t>
            </a:r>
          </a:p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Gate way</a:t>
            </a:r>
          </a:p>
        </p:txBody>
      </p:sp>
      <p:cxnSp>
        <p:nvCxnSpPr>
          <p:cNvPr id="11304" name="直接连接符 37"/>
          <p:cNvCxnSpPr>
            <a:cxnSpLocks noChangeShapeType="1"/>
            <a:endCxn id="11302" idx="1"/>
          </p:cNvCxnSpPr>
          <p:nvPr/>
        </p:nvCxnSpPr>
        <p:spPr bwMode="auto">
          <a:xfrm flipV="1">
            <a:off x="5078413" y="2707010"/>
            <a:ext cx="471487" cy="111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05" name="直接连接符 38"/>
          <p:cNvCxnSpPr>
            <a:cxnSpLocks noChangeShapeType="1"/>
          </p:cNvCxnSpPr>
          <p:nvPr/>
        </p:nvCxnSpPr>
        <p:spPr bwMode="auto">
          <a:xfrm rot="5400000">
            <a:off x="5272881" y="2728442"/>
            <a:ext cx="1428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06" name="Rectangle 82"/>
          <p:cNvSpPr>
            <a:spLocks noChangeArrowheads="1"/>
          </p:cNvSpPr>
          <p:nvPr/>
        </p:nvSpPr>
        <p:spPr bwMode="auto">
          <a:xfrm>
            <a:off x="5153025" y="2519685"/>
            <a:ext cx="4333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S5/S8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1307" name="矩形 40"/>
          <p:cNvSpPr>
            <a:spLocks noChangeArrowheads="1"/>
          </p:cNvSpPr>
          <p:nvPr/>
        </p:nvSpPr>
        <p:spPr bwMode="auto">
          <a:xfrm>
            <a:off x="6864350" y="1021085"/>
            <a:ext cx="623888" cy="404813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11308" name="Rectangle 82"/>
          <p:cNvSpPr>
            <a:spLocks noChangeArrowheads="1"/>
          </p:cNvSpPr>
          <p:nvPr/>
        </p:nvSpPr>
        <p:spPr bwMode="auto">
          <a:xfrm>
            <a:off x="6810375" y="1108398"/>
            <a:ext cx="6905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ea typeface="黑体" pitchFamily="2" charset="-122"/>
              </a:rPr>
              <a:t>PCRF</a:t>
            </a:r>
            <a:endParaRPr lang="en-US" altLang="zh-CN" sz="14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1309" name="直接连接符 42"/>
          <p:cNvCxnSpPr>
            <a:cxnSpLocks noChangeShapeType="1"/>
            <a:stCxn id="11307" idx="1"/>
            <a:endCxn id="11272" idx="0"/>
          </p:cNvCxnSpPr>
          <p:nvPr/>
        </p:nvCxnSpPr>
        <p:spPr bwMode="auto">
          <a:xfrm flipH="1">
            <a:off x="4597400" y="1224285"/>
            <a:ext cx="2266950" cy="11414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10" name="直接连接符 43"/>
          <p:cNvCxnSpPr>
            <a:cxnSpLocks noChangeShapeType="1"/>
          </p:cNvCxnSpPr>
          <p:nvPr/>
        </p:nvCxnSpPr>
        <p:spPr bwMode="auto">
          <a:xfrm>
            <a:off x="5961063" y="164656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11" name="直接连接符 44"/>
          <p:cNvCxnSpPr>
            <a:cxnSpLocks noChangeShapeType="1"/>
          </p:cNvCxnSpPr>
          <p:nvPr/>
        </p:nvCxnSpPr>
        <p:spPr bwMode="auto">
          <a:xfrm>
            <a:off x="6665913" y="1814835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12" name="Rectangle 82"/>
          <p:cNvSpPr>
            <a:spLocks noChangeArrowheads="1"/>
          </p:cNvSpPr>
          <p:nvPr/>
        </p:nvSpPr>
        <p:spPr bwMode="auto">
          <a:xfrm>
            <a:off x="6038850" y="157194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Gxc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1313" name="Rectangle 82"/>
          <p:cNvSpPr>
            <a:spLocks noChangeArrowheads="1"/>
          </p:cNvSpPr>
          <p:nvPr/>
        </p:nvSpPr>
        <p:spPr bwMode="auto">
          <a:xfrm>
            <a:off x="6645275" y="167672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1314" name="直接连接符 47"/>
          <p:cNvCxnSpPr>
            <a:cxnSpLocks noChangeShapeType="1"/>
            <a:stCxn id="11307" idx="2"/>
            <a:endCxn id="11302" idx="0"/>
          </p:cNvCxnSpPr>
          <p:nvPr/>
        </p:nvCxnSpPr>
        <p:spPr bwMode="auto">
          <a:xfrm flipH="1">
            <a:off x="6059488" y="1425898"/>
            <a:ext cx="1116012" cy="9271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15" name="直接连接符 48"/>
          <p:cNvCxnSpPr>
            <a:cxnSpLocks noChangeShapeType="1"/>
          </p:cNvCxnSpPr>
          <p:nvPr/>
        </p:nvCxnSpPr>
        <p:spPr bwMode="auto">
          <a:xfrm flipV="1">
            <a:off x="6572250" y="2710185"/>
            <a:ext cx="471488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16" name="矩形 51"/>
          <p:cNvSpPr>
            <a:spLocks noChangeArrowheads="1"/>
          </p:cNvSpPr>
          <p:nvPr/>
        </p:nvSpPr>
        <p:spPr bwMode="auto">
          <a:xfrm>
            <a:off x="7786688" y="1209998"/>
            <a:ext cx="622300" cy="404812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11317" name="Rectangle 82"/>
          <p:cNvSpPr>
            <a:spLocks noChangeArrowheads="1"/>
          </p:cNvSpPr>
          <p:nvPr/>
        </p:nvSpPr>
        <p:spPr bwMode="auto">
          <a:xfrm>
            <a:off x="7286625" y="2567310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ea typeface="黑体" pitchFamily="2" charset="-122"/>
              </a:rPr>
              <a:t>IP</a:t>
            </a:r>
            <a:r>
              <a:rPr lang="zh-CN" altLang="en-US" sz="1400" b="1">
                <a:ea typeface="黑体" pitchFamily="2" charset="-122"/>
              </a:rPr>
              <a:t>网络</a:t>
            </a:r>
            <a:endParaRPr lang="en-US" altLang="zh-CN" sz="1400" b="1">
              <a:ea typeface="黑体" pitchFamily="2" charset="-122"/>
            </a:endParaRPr>
          </a:p>
        </p:txBody>
      </p:sp>
      <p:sp>
        <p:nvSpPr>
          <p:cNvPr id="11318" name="Rectangle 82"/>
          <p:cNvSpPr>
            <a:spLocks noChangeArrowheads="1"/>
          </p:cNvSpPr>
          <p:nvPr/>
        </p:nvSpPr>
        <p:spPr bwMode="auto">
          <a:xfrm>
            <a:off x="7786688" y="1281435"/>
            <a:ext cx="6905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ea typeface="黑体" pitchFamily="2" charset="-122"/>
              </a:rPr>
              <a:t>CG</a:t>
            </a:r>
          </a:p>
        </p:txBody>
      </p:sp>
      <p:sp>
        <p:nvSpPr>
          <p:cNvPr id="11319" name="Rectangle 82"/>
          <p:cNvSpPr>
            <a:spLocks noChangeArrowheads="1"/>
          </p:cNvSpPr>
          <p:nvPr/>
        </p:nvSpPr>
        <p:spPr bwMode="auto">
          <a:xfrm>
            <a:off x="6638925" y="255619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ea typeface="黑体" pitchFamily="2" charset="-122"/>
              </a:rPr>
              <a:t>SGi</a:t>
            </a:r>
          </a:p>
        </p:txBody>
      </p:sp>
      <p:cxnSp>
        <p:nvCxnSpPr>
          <p:cNvPr id="11320" name="直接连接符 56"/>
          <p:cNvCxnSpPr>
            <a:cxnSpLocks noChangeShapeType="1"/>
          </p:cNvCxnSpPr>
          <p:nvPr/>
        </p:nvCxnSpPr>
        <p:spPr bwMode="auto">
          <a:xfrm rot="10800000" flipV="1">
            <a:off x="6143625" y="1638623"/>
            <a:ext cx="1830388" cy="71437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21" name="Rectangle 82"/>
          <p:cNvSpPr>
            <a:spLocks noChangeArrowheads="1"/>
          </p:cNvSpPr>
          <p:nvPr/>
        </p:nvSpPr>
        <p:spPr bwMode="auto">
          <a:xfrm>
            <a:off x="7215188" y="1995810"/>
            <a:ext cx="4333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ea typeface="黑体" pitchFamily="2" charset="-122"/>
              </a:rPr>
              <a:t>Gy/Gz</a:t>
            </a:r>
          </a:p>
        </p:txBody>
      </p:sp>
      <p:sp>
        <p:nvSpPr>
          <p:cNvPr id="109" name="内容占位符 3"/>
          <p:cNvSpPr txBox="1">
            <a:spLocks/>
          </p:cNvSpPr>
          <p:nvPr/>
        </p:nvSpPr>
        <p:spPr bwMode="gray">
          <a:xfrm>
            <a:off x="447675" y="2930525"/>
            <a:ext cx="8102600" cy="381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>
                <a:latin typeface="+mn-lt"/>
                <a:ea typeface="宋体" pitchFamily="2" charset="-122"/>
              </a:rPr>
              <a:t>HSS</a:t>
            </a:r>
            <a:r>
              <a:rPr lang="zh-CN" altLang="en-US" sz="1600" b="1" kern="0" dirty="0">
                <a:latin typeface="+mn-lt"/>
                <a:ea typeface="宋体" pitchFamily="2" charset="-122"/>
              </a:rPr>
              <a:t>的功能：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用户数据管理：数据存储，包括用户信息（</a:t>
            </a:r>
            <a:r>
              <a:rPr lang="en-US" sz="1600" dirty="0">
                <a:ea typeface="宋体" pitchFamily="2" charset="-122"/>
              </a:rPr>
              <a:t> IMSI</a:t>
            </a:r>
            <a:r>
              <a:rPr lang="zh-CN" altLang="en-US" sz="1600" dirty="0">
                <a:ea typeface="宋体" pitchFamily="2" charset="-122"/>
              </a:rPr>
              <a:t>、</a:t>
            </a:r>
            <a:r>
              <a:rPr lang="en-US" sz="1600" dirty="0">
                <a:ea typeface="宋体" pitchFamily="2" charset="-122"/>
              </a:rPr>
              <a:t>MSISDN</a:t>
            </a:r>
            <a:r>
              <a:rPr lang="zh-CN" altLang="en-US" sz="1600" dirty="0">
                <a:ea typeface="宋体" pitchFamily="2" charset="-122"/>
              </a:rPr>
              <a:t>、</a:t>
            </a:r>
            <a:r>
              <a:rPr lang="en-US" sz="1600" dirty="0">
                <a:ea typeface="宋体" pitchFamily="2" charset="-122"/>
              </a:rPr>
              <a:t>IMEI/IMEISV </a:t>
            </a:r>
            <a:r>
              <a:rPr lang="zh-CN" altLang="en-US" sz="1600" dirty="0">
                <a:ea typeface="宋体" pitchFamily="2" charset="-122"/>
              </a:rPr>
              <a:t>、</a:t>
            </a:r>
            <a:r>
              <a:rPr lang="en-US" altLang="zh-CN" sz="1600" dirty="0">
                <a:ea typeface="宋体" pitchFamily="2" charset="-122"/>
              </a:rPr>
              <a:t>LTE</a:t>
            </a:r>
            <a:r>
              <a:rPr lang="zh-CN" altLang="en-US" sz="1600" dirty="0">
                <a:ea typeface="宋体" pitchFamily="2" charset="-122"/>
              </a:rPr>
              <a:t>用户接入标识、</a:t>
            </a:r>
            <a:r>
              <a:rPr lang="en-US" altLang="zh-CN" sz="1600" dirty="0">
                <a:ea typeface="宋体" pitchFamily="2" charset="-122"/>
              </a:rPr>
              <a:t>UE-AMBR</a:t>
            </a:r>
            <a:r>
              <a:rPr lang="zh-CN" altLang="en-US" sz="1600" dirty="0">
                <a:ea typeface="宋体" pitchFamily="2" charset="-122"/>
              </a:rPr>
              <a:t>等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），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ODB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信息，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EPS APN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签约信息，漫游相关信息，用户计费相关信息，鉴权信息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 用户数据管理：对用户的签约数据进行相应的操作管理，包括开户、销户，用户签约数据的修改，通知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MME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对用户签约数据进行更新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用户鉴权</a:t>
            </a:r>
            <a:endParaRPr lang="en-US" altLang="zh-CN" sz="1600" kern="0" dirty="0">
              <a:latin typeface="+mn-lt"/>
              <a:ea typeface="宋体" pitchFamily="2" charset="-122"/>
            </a:endParaRPr>
          </a:p>
          <a:p>
            <a:pPr marL="1104900" lvl="2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根据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MME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请求向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MME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提供一组或者多组鉴权参数，支持鉴权业务相关处理</a:t>
            </a:r>
            <a:endParaRPr lang="en-US" altLang="zh-CN" sz="1600" kern="0" dirty="0">
              <a:latin typeface="+mn-lt"/>
              <a:ea typeface="宋体" pitchFamily="2" charset="-122"/>
            </a:endParaRPr>
          </a:p>
          <a:p>
            <a:pPr marL="1104900" lvl="2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存储用户对应的鉴权算法标识与服务网络的网络标识</a:t>
            </a:r>
            <a:endParaRPr lang="en-US" altLang="zh-CN" sz="1600" kern="0" dirty="0">
              <a:latin typeface="+mn-lt"/>
              <a:ea typeface="宋体" pitchFamily="2" charset="-122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移动性管理：配合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MME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发起的位置登记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/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注销通知，完成用户位置登记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/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注销状态、以及当前服务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MME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地址的更新</a:t>
            </a:r>
          </a:p>
        </p:txBody>
      </p:sp>
    </p:spTree>
    <p:extLst>
      <p:ext uri="{BB962C8B-B14F-4D97-AF65-F5344CB8AC3E}">
        <p14:creationId xmlns:p14="http://schemas.microsoft.com/office/powerpoint/2010/main" xmlns="" val="355334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 txBox="1">
            <a:spLocks noChangeArrowheads="1"/>
          </p:cNvSpPr>
          <p:nvPr/>
        </p:nvSpPr>
        <p:spPr bwMode="auto">
          <a:xfrm>
            <a:off x="-4762" y="194310"/>
            <a:ext cx="757237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Policy </a:t>
            </a:r>
            <a:r>
              <a:rPr lang="en-US" altLang="zh-CN" dirty="0"/>
              <a:t>and Charging Rule </a:t>
            </a:r>
            <a:r>
              <a:rPr lang="en-US" altLang="zh-CN" dirty="0" smtClean="0"/>
              <a:t>Function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(PCRF)</a:t>
            </a:r>
          </a:p>
        </p:txBody>
      </p:sp>
      <p:sp>
        <p:nvSpPr>
          <p:cNvPr id="3" name="云形标注 2"/>
          <p:cNvSpPr/>
          <p:nvPr/>
        </p:nvSpPr>
        <p:spPr>
          <a:xfrm>
            <a:off x="7072313" y="2286000"/>
            <a:ext cx="1000125" cy="571500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3569650" y="1379669"/>
            <a:ext cx="1073426" cy="457196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>
              <a:defRPr/>
            </a:pPr>
            <a:endParaRPr lang="zh-CN" altLang="en-US" sz="1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295" name="Rectangle 97"/>
          <p:cNvSpPr>
            <a:spLocks noChangeArrowheads="1"/>
          </p:cNvSpPr>
          <p:nvPr/>
        </p:nvSpPr>
        <p:spPr bwMode="auto">
          <a:xfrm>
            <a:off x="3543300" y="1439863"/>
            <a:ext cx="11001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600" b="1" i="1">
                <a:solidFill>
                  <a:srgbClr val="000000"/>
                </a:solidFill>
              </a:rPr>
              <a:t>MME</a:t>
            </a:r>
          </a:p>
        </p:txBody>
      </p:sp>
      <p:sp>
        <p:nvSpPr>
          <p:cNvPr id="12296" name="Rectangle 97"/>
          <p:cNvSpPr>
            <a:spLocks noChangeArrowheads="1"/>
          </p:cNvSpPr>
          <p:nvPr/>
        </p:nvSpPr>
        <p:spPr bwMode="auto">
          <a:xfrm>
            <a:off x="4040188" y="2454275"/>
            <a:ext cx="110013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Serving</a:t>
            </a:r>
          </a:p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Gate way</a:t>
            </a:r>
          </a:p>
        </p:txBody>
      </p:sp>
      <p:sp>
        <p:nvSpPr>
          <p:cNvPr id="7" name="Freeform 70"/>
          <p:cNvSpPr>
            <a:spLocks/>
          </p:cNvSpPr>
          <p:nvPr/>
        </p:nvSpPr>
        <p:spPr bwMode="auto">
          <a:xfrm>
            <a:off x="2546350" y="2214563"/>
            <a:ext cx="1023938" cy="642937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298" name="Rectangle 82"/>
          <p:cNvSpPr>
            <a:spLocks noChangeArrowheads="1"/>
          </p:cNvSpPr>
          <p:nvPr/>
        </p:nvSpPr>
        <p:spPr bwMode="auto">
          <a:xfrm>
            <a:off x="2652713" y="2478088"/>
            <a:ext cx="6223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>
                <a:solidFill>
                  <a:srgbClr val="000000"/>
                </a:solidFill>
                <a:ea typeface="黑体" pitchFamily="2" charset="-122"/>
              </a:rPr>
              <a:t>eUTRAN</a:t>
            </a:r>
            <a:endParaRPr lang="en-US" altLang="zh-CN" sz="12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2299" name="直接连接符 8"/>
          <p:cNvCxnSpPr>
            <a:cxnSpLocks noChangeShapeType="1"/>
          </p:cNvCxnSpPr>
          <p:nvPr/>
        </p:nvCxnSpPr>
        <p:spPr bwMode="auto">
          <a:xfrm rot="10800000">
            <a:off x="3556000" y="2571750"/>
            <a:ext cx="531813" cy="79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00" name="直接连接符 9"/>
          <p:cNvCxnSpPr>
            <a:cxnSpLocks noChangeShapeType="1"/>
            <a:stCxn id="12298" idx="1"/>
            <a:endCxn id="12295" idx="1"/>
          </p:cNvCxnSpPr>
          <p:nvPr/>
        </p:nvCxnSpPr>
        <p:spPr bwMode="auto">
          <a:xfrm flipV="1">
            <a:off x="2652713" y="1566863"/>
            <a:ext cx="890587" cy="10033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23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8575" y="1743075"/>
            <a:ext cx="2460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2" name="Rectangle 82"/>
          <p:cNvSpPr>
            <a:spLocks noChangeArrowheads="1"/>
          </p:cNvSpPr>
          <p:nvPr/>
        </p:nvSpPr>
        <p:spPr bwMode="auto">
          <a:xfrm>
            <a:off x="2571750" y="221138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pic>
        <p:nvPicPr>
          <p:cNvPr id="123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266950"/>
            <a:ext cx="2460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198688"/>
            <a:ext cx="3333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305" name="直接连接符 14"/>
          <p:cNvCxnSpPr>
            <a:cxnSpLocks noChangeShapeType="1"/>
          </p:cNvCxnSpPr>
          <p:nvPr/>
        </p:nvCxnSpPr>
        <p:spPr bwMode="auto">
          <a:xfrm rot="10800000">
            <a:off x="2211388" y="2636838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06" name="直接连接符 15"/>
          <p:cNvCxnSpPr>
            <a:cxnSpLocks noChangeShapeType="1"/>
          </p:cNvCxnSpPr>
          <p:nvPr/>
        </p:nvCxnSpPr>
        <p:spPr bwMode="auto">
          <a:xfrm rot="10800000">
            <a:off x="1639888" y="2646363"/>
            <a:ext cx="36195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07" name="直接连接符 16"/>
          <p:cNvCxnSpPr>
            <a:cxnSpLocks noChangeShapeType="1"/>
          </p:cNvCxnSpPr>
          <p:nvPr/>
        </p:nvCxnSpPr>
        <p:spPr bwMode="auto">
          <a:xfrm rot="10800000">
            <a:off x="2211388" y="2560638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08" name="直接连接符 17"/>
          <p:cNvCxnSpPr>
            <a:cxnSpLocks noChangeShapeType="1"/>
          </p:cNvCxnSpPr>
          <p:nvPr/>
        </p:nvCxnSpPr>
        <p:spPr bwMode="auto">
          <a:xfrm rot="10800000">
            <a:off x="1649413" y="2560638"/>
            <a:ext cx="361950" cy="1587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09" name="Rectangle 82"/>
          <p:cNvSpPr>
            <a:spLocks noChangeArrowheads="1"/>
          </p:cNvSpPr>
          <p:nvPr/>
        </p:nvSpPr>
        <p:spPr bwMode="auto">
          <a:xfrm>
            <a:off x="1914525" y="273526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eNB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2310" name="直接连接符 19"/>
          <p:cNvCxnSpPr>
            <a:cxnSpLocks noChangeShapeType="1"/>
          </p:cNvCxnSpPr>
          <p:nvPr/>
        </p:nvCxnSpPr>
        <p:spPr bwMode="auto">
          <a:xfrm flipV="1">
            <a:off x="2224088" y="1985963"/>
            <a:ext cx="344487" cy="523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11" name="直接连接符 20"/>
          <p:cNvCxnSpPr>
            <a:cxnSpLocks noChangeShapeType="1"/>
          </p:cNvCxnSpPr>
          <p:nvPr/>
        </p:nvCxnSpPr>
        <p:spPr bwMode="auto">
          <a:xfrm>
            <a:off x="3144838" y="1946275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12" name="直接连接符 21"/>
          <p:cNvCxnSpPr>
            <a:cxnSpLocks noChangeShapeType="1"/>
          </p:cNvCxnSpPr>
          <p:nvPr/>
        </p:nvCxnSpPr>
        <p:spPr bwMode="auto">
          <a:xfrm>
            <a:off x="4410075" y="210185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13" name="直接连接符 22"/>
          <p:cNvCxnSpPr>
            <a:cxnSpLocks noChangeShapeType="1"/>
          </p:cNvCxnSpPr>
          <p:nvPr/>
        </p:nvCxnSpPr>
        <p:spPr bwMode="auto">
          <a:xfrm rot="5400000">
            <a:off x="3815556" y="2590007"/>
            <a:ext cx="1428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14" name="直接连接符 23"/>
          <p:cNvCxnSpPr>
            <a:cxnSpLocks noChangeShapeType="1"/>
          </p:cNvCxnSpPr>
          <p:nvPr/>
        </p:nvCxnSpPr>
        <p:spPr bwMode="auto">
          <a:xfrm>
            <a:off x="2354263" y="2147888"/>
            <a:ext cx="152400" cy="114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15" name="Rectangle 82"/>
          <p:cNvSpPr>
            <a:spLocks noChangeArrowheads="1"/>
          </p:cNvSpPr>
          <p:nvPr/>
        </p:nvSpPr>
        <p:spPr bwMode="auto">
          <a:xfrm>
            <a:off x="2076450" y="194468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X2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2316" name="Rectangle 82"/>
          <p:cNvSpPr>
            <a:spLocks noChangeArrowheads="1"/>
          </p:cNvSpPr>
          <p:nvPr/>
        </p:nvSpPr>
        <p:spPr bwMode="auto">
          <a:xfrm>
            <a:off x="3281363" y="1849438"/>
            <a:ext cx="4333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S1-MME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2317" name="Rectangle 82"/>
          <p:cNvSpPr>
            <a:spLocks noChangeArrowheads="1"/>
          </p:cNvSpPr>
          <p:nvPr/>
        </p:nvSpPr>
        <p:spPr bwMode="auto">
          <a:xfrm>
            <a:off x="4459288" y="1965325"/>
            <a:ext cx="431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S11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2318" name="Rectangle 82"/>
          <p:cNvSpPr>
            <a:spLocks noChangeArrowheads="1"/>
          </p:cNvSpPr>
          <p:nvPr/>
        </p:nvSpPr>
        <p:spPr bwMode="auto">
          <a:xfrm>
            <a:off x="3590925" y="258921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S1-U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2319" name="直接连接符 28"/>
          <p:cNvCxnSpPr>
            <a:cxnSpLocks noChangeShapeType="1"/>
          </p:cNvCxnSpPr>
          <p:nvPr/>
        </p:nvCxnSpPr>
        <p:spPr bwMode="auto">
          <a:xfrm>
            <a:off x="4127500" y="1858963"/>
            <a:ext cx="469900" cy="368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20" name="矩形 29"/>
          <p:cNvSpPr>
            <a:spLocks noChangeArrowheads="1"/>
          </p:cNvSpPr>
          <p:nvPr/>
        </p:nvSpPr>
        <p:spPr bwMode="auto">
          <a:xfrm>
            <a:off x="5299075" y="838200"/>
            <a:ext cx="596900" cy="4381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12321" name="Rectangle 82"/>
          <p:cNvSpPr>
            <a:spLocks noChangeArrowheads="1"/>
          </p:cNvSpPr>
          <p:nvPr/>
        </p:nvSpPr>
        <p:spPr bwMode="auto">
          <a:xfrm>
            <a:off x="5300663" y="942975"/>
            <a:ext cx="6905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ea typeface="黑体" pitchFamily="2" charset="-122"/>
              </a:rPr>
              <a:t>HSS</a:t>
            </a:r>
          </a:p>
        </p:txBody>
      </p:sp>
      <p:cxnSp>
        <p:nvCxnSpPr>
          <p:cNvPr id="12322" name="直接连接符 31"/>
          <p:cNvCxnSpPr>
            <a:cxnSpLocks noChangeShapeType="1"/>
            <a:stCxn id="12295" idx="3"/>
            <a:endCxn id="12320" idx="1"/>
          </p:cNvCxnSpPr>
          <p:nvPr/>
        </p:nvCxnSpPr>
        <p:spPr bwMode="auto">
          <a:xfrm flipV="1">
            <a:off x="4643438" y="1057275"/>
            <a:ext cx="655637" cy="509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23" name="直接连接符 32"/>
          <p:cNvCxnSpPr>
            <a:cxnSpLocks noChangeShapeType="1"/>
          </p:cNvCxnSpPr>
          <p:nvPr/>
        </p:nvCxnSpPr>
        <p:spPr bwMode="auto">
          <a:xfrm>
            <a:off x="4859338" y="1282700"/>
            <a:ext cx="0" cy="1825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24" name="Rectangle 82"/>
          <p:cNvSpPr>
            <a:spLocks noChangeArrowheads="1"/>
          </p:cNvSpPr>
          <p:nvPr/>
        </p:nvSpPr>
        <p:spPr bwMode="auto">
          <a:xfrm>
            <a:off x="4897438" y="1368425"/>
            <a:ext cx="4333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S6a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2325" name="Rectangle 12"/>
          <p:cNvSpPr>
            <a:spLocks noChangeArrowheads="1"/>
          </p:cNvSpPr>
          <p:nvPr/>
        </p:nvSpPr>
        <p:spPr bwMode="auto">
          <a:xfrm>
            <a:off x="5549900" y="2214563"/>
            <a:ext cx="1019175" cy="709612"/>
          </a:xfrm>
          <a:prstGeom prst="rect">
            <a:avLst/>
          </a:prstGeom>
          <a:solidFill>
            <a:srgbClr val="70E1F0"/>
          </a:solidFill>
          <a:ln w="17463" cap="rnd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2326" name="Rectangle 97"/>
          <p:cNvSpPr>
            <a:spLocks noChangeArrowheads="1"/>
          </p:cNvSpPr>
          <p:nvPr/>
        </p:nvSpPr>
        <p:spPr bwMode="auto">
          <a:xfrm>
            <a:off x="5502275" y="2447925"/>
            <a:ext cx="11001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PDN</a:t>
            </a:r>
          </a:p>
          <a:p>
            <a:pPr algn="ctr" eaLnBrk="0" hangingPunct="0"/>
            <a:r>
              <a:rPr lang="en-US" altLang="zh-CN" sz="1400" b="1" i="1">
                <a:solidFill>
                  <a:srgbClr val="000000"/>
                </a:solidFill>
              </a:rPr>
              <a:t>Gate way</a:t>
            </a:r>
          </a:p>
        </p:txBody>
      </p:sp>
      <p:cxnSp>
        <p:nvCxnSpPr>
          <p:cNvPr id="12327" name="直接连接符 36"/>
          <p:cNvCxnSpPr>
            <a:cxnSpLocks noChangeShapeType="1"/>
            <a:endCxn id="12325" idx="1"/>
          </p:cNvCxnSpPr>
          <p:nvPr/>
        </p:nvCxnSpPr>
        <p:spPr bwMode="auto">
          <a:xfrm flipV="1">
            <a:off x="5078413" y="2568575"/>
            <a:ext cx="471487" cy="111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28" name="直接连接符 37"/>
          <p:cNvCxnSpPr>
            <a:cxnSpLocks noChangeShapeType="1"/>
          </p:cNvCxnSpPr>
          <p:nvPr/>
        </p:nvCxnSpPr>
        <p:spPr bwMode="auto">
          <a:xfrm rot="5400000">
            <a:off x="5272881" y="2590007"/>
            <a:ext cx="1428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29" name="Rectangle 82"/>
          <p:cNvSpPr>
            <a:spLocks noChangeArrowheads="1"/>
          </p:cNvSpPr>
          <p:nvPr/>
        </p:nvSpPr>
        <p:spPr bwMode="auto">
          <a:xfrm>
            <a:off x="5153025" y="2381250"/>
            <a:ext cx="4333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S5/S8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2330" name="矩形 39"/>
          <p:cNvSpPr>
            <a:spLocks noChangeArrowheads="1"/>
          </p:cNvSpPr>
          <p:nvPr/>
        </p:nvSpPr>
        <p:spPr bwMode="auto">
          <a:xfrm>
            <a:off x="6864350" y="882650"/>
            <a:ext cx="623888" cy="404813"/>
          </a:xfrm>
          <a:prstGeom prst="rect">
            <a:avLst/>
          </a:prstGeom>
          <a:solidFill>
            <a:srgbClr val="FFC000"/>
          </a:solidFill>
          <a:ln w="9525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12331" name="Rectangle 82"/>
          <p:cNvSpPr>
            <a:spLocks noChangeArrowheads="1"/>
          </p:cNvSpPr>
          <p:nvPr/>
        </p:nvSpPr>
        <p:spPr bwMode="auto">
          <a:xfrm>
            <a:off x="6810375" y="969963"/>
            <a:ext cx="6905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F0000"/>
                </a:solidFill>
                <a:ea typeface="黑体" pitchFamily="2" charset="-122"/>
              </a:rPr>
              <a:t>PCRF</a:t>
            </a:r>
          </a:p>
        </p:txBody>
      </p:sp>
      <p:cxnSp>
        <p:nvCxnSpPr>
          <p:cNvPr id="12332" name="直接连接符 41"/>
          <p:cNvCxnSpPr>
            <a:cxnSpLocks noChangeShapeType="1"/>
            <a:stCxn id="12330" idx="1"/>
          </p:cNvCxnSpPr>
          <p:nvPr/>
        </p:nvCxnSpPr>
        <p:spPr bwMode="auto">
          <a:xfrm flipH="1">
            <a:off x="4597400" y="1085850"/>
            <a:ext cx="2266950" cy="11414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33" name="直接连接符 42"/>
          <p:cNvCxnSpPr>
            <a:cxnSpLocks noChangeShapeType="1"/>
          </p:cNvCxnSpPr>
          <p:nvPr/>
        </p:nvCxnSpPr>
        <p:spPr bwMode="auto">
          <a:xfrm>
            <a:off x="5961063" y="1508125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34" name="直接连接符 43"/>
          <p:cNvCxnSpPr>
            <a:cxnSpLocks noChangeShapeType="1"/>
          </p:cNvCxnSpPr>
          <p:nvPr/>
        </p:nvCxnSpPr>
        <p:spPr bwMode="auto">
          <a:xfrm>
            <a:off x="6665913" y="1676400"/>
            <a:ext cx="177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35" name="Rectangle 82"/>
          <p:cNvSpPr>
            <a:spLocks noChangeArrowheads="1"/>
          </p:cNvSpPr>
          <p:nvPr/>
        </p:nvSpPr>
        <p:spPr bwMode="auto">
          <a:xfrm>
            <a:off x="6038850" y="143351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Gxc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sp>
        <p:nvSpPr>
          <p:cNvPr id="12336" name="Rectangle 82"/>
          <p:cNvSpPr>
            <a:spLocks noChangeArrowheads="1"/>
          </p:cNvSpPr>
          <p:nvPr/>
        </p:nvSpPr>
        <p:spPr bwMode="auto">
          <a:xfrm>
            <a:off x="6645275" y="1538288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solidFill>
                  <a:srgbClr val="000000"/>
                </a:solidFill>
                <a:ea typeface="黑体" pitchFamily="2" charset="-122"/>
              </a:rPr>
              <a:t>Gx</a:t>
            </a:r>
            <a:endParaRPr lang="en-US" altLang="zh-CN" sz="1000" b="1">
              <a:solidFill>
                <a:srgbClr val="0066FF"/>
              </a:solidFill>
              <a:ea typeface="黑体" pitchFamily="2" charset="-122"/>
            </a:endParaRPr>
          </a:p>
        </p:txBody>
      </p:sp>
      <p:cxnSp>
        <p:nvCxnSpPr>
          <p:cNvPr id="12337" name="直接连接符 46"/>
          <p:cNvCxnSpPr>
            <a:cxnSpLocks noChangeShapeType="1"/>
            <a:stCxn id="12330" idx="2"/>
            <a:endCxn id="12325" idx="0"/>
          </p:cNvCxnSpPr>
          <p:nvPr/>
        </p:nvCxnSpPr>
        <p:spPr bwMode="auto">
          <a:xfrm flipH="1">
            <a:off x="6059488" y="1287463"/>
            <a:ext cx="1116012" cy="9271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38" name="直接连接符 47"/>
          <p:cNvCxnSpPr>
            <a:cxnSpLocks noChangeShapeType="1"/>
          </p:cNvCxnSpPr>
          <p:nvPr/>
        </p:nvCxnSpPr>
        <p:spPr bwMode="auto">
          <a:xfrm flipV="1">
            <a:off x="6572250" y="2571750"/>
            <a:ext cx="471488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39" name="矩形 51"/>
          <p:cNvSpPr>
            <a:spLocks noChangeArrowheads="1"/>
          </p:cNvSpPr>
          <p:nvPr/>
        </p:nvSpPr>
        <p:spPr bwMode="auto">
          <a:xfrm>
            <a:off x="7786688" y="1071563"/>
            <a:ext cx="622300" cy="404812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 sz="2000"/>
          </a:p>
        </p:txBody>
      </p:sp>
      <p:sp>
        <p:nvSpPr>
          <p:cNvPr id="12340" name="Rectangle 82"/>
          <p:cNvSpPr>
            <a:spLocks noChangeArrowheads="1"/>
          </p:cNvSpPr>
          <p:nvPr/>
        </p:nvSpPr>
        <p:spPr bwMode="auto">
          <a:xfrm>
            <a:off x="7286625" y="2428875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ea typeface="黑体" pitchFamily="2" charset="-122"/>
              </a:rPr>
              <a:t>IP</a:t>
            </a:r>
            <a:r>
              <a:rPr lang="zh-CN" altLang="en-US" sz="1400" b="1">
                <a:ea typeface="黑体" pitchFamily="2" charset="-122"/>
              </a:rPr>
              <a:t>网络</a:t>
            </a:r>
            <a:endParaRPr lang="en-US" altLang="zh-CN" sz="1400" b="1">
              <a:ea typeface="黑体" pitchFamily="2" charset="-122"/>
            </a:endParaRPr>
          </a:p>
        </p:txBody>
      </p:sp>
      <p:sp>
        <p:nvSpPr>
          <p:cNvPr id="12341" name="Rectangle 82"/>
          <p:cNvSpPr>
            <a:spLocks noChangeArrowheads="1"/>
          </p:cNvSpPr>
          <p:nvPr/>
        </p:nvSpPr>
        <p:spPr bwMode="auto">
          <a:xfrm>
            <a:off x="7786688" y="1143000"/>
            <a:ext cx="6905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400" b="1">
                <a:ea typeface="黑体" pitchFamily="2" charset="-122"/>
              </a:rPr>
              <a:t>CG</a:t>
            </a:r>
          </a:p>
        </p:txBody>
      </p:sp>
      <p:sp>
        <p:nvSpPr>
          <p:cNvPr id="12342" name="Rectangle 82"/>
          <p:cNvSpPr>
            <a:spLocks noChangeArrowheads="1"/>
          </p:cNvSpPr>
          <p:nvPr/>
        </p:nvSpPr>
        <p:spPr bwMode="auto">
          <a:xfrm>
            <a:off x="6638925" y="2417763"/>
            <a:ext cx="433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ea typeface="黑体" pitchFamily="2" charset="-122"/>
              </a:rPr>
              <a:t>SGi</a:t>
            </a:r>
          </a:p>
        </p:txBody>
      </p:sp>
      <p:cxnSp>
        <p:nvCxnSpPr>
          <p:cNvPr id="12343" name="直接连接符 56"/>
          <p:cNvCxnSpPr>
            <a:cxnSpLocks noChangeShapeType="1"/>
          </p:cNvCxnSpPr>
          <p:nvPr/>
        </p:nvCxnSpPr>
        <p:spPr bwMode="auto">
          <a:xfrm rot="10800000" flipV="1">
            <a:off x="6143625" y="1500188"/>
            <a:ext cx="1830388" cy="71437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44" name="Rectangle 82"/>
          <p:cNvSpPr>
            <a:spLocks noChangeArrowheads="1"/>
          </p:cNvSpPr>
          <p:nvPr/>
        </p:nvSpPr>
        <p:spPr bwMode="auto">
          <a:xfrm>
            <a:off x="7215188" y="1857375"/>
            <a:ext cx="4333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zh-CN" sz="1000" b="1">
                <a:ea typeface="黑体" pitchFamily="2" charset="-122"/>
              </a:rPr>
              <a:t>Gy/Gz</a:t>
            </a:r>
          </a:p>
        </p:txBody>
      </p:sp>
      <p:sp>
        <p:nvSpPr>
          <p:cNvPr id="55" name="内容占位符 3"/>
          <p:cNvSpPr txBox="1">
            <a:spLocks/>
          </p:cNvSpPr>
          <p:nvPr/>
        </p:nvSpPr>
        <p:spPr bwMode="gray">
          <a:xfrm>
            <a:off x="785813" y="2925763"/>
            <a:ext cx="7715250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>
                <a:latin typeface="+mn-lt"/>
                <a:ea typeface="宋体" pitchFamily="2" charset="-122"/>
              </a:rPr>
              <a:t>PCRF</a:t>
            </a:r>
            <a:r>
              <a:rPr lang="zh-CN" altLang="en-US" sz="1600" b="1" kern="0" dirty="0">
                <a:latin typeface="+mn-lt"/>
                <a:ea typeface="宋体" pitchFamily="2" charset="-122"/>
              </a:rPr>
              <a:t>的功能：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用户的签约数据管理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用户计费策略控制</a:t>
            </a:r>
            <a:endParaRPr lang="en-US" altLang="zh-CN" sz="1600" kern="0" dirty="0">
              <a:latin typeface="+mn-lt"/>
              <a:ea typeface="宋体" pitchFamily="2" charset="-122"/>
            </a:endParaRPr>
          </a:p>
          <a:p>
            <a:pPr marL="1104900" lvl="2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接受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AF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的应用请求，并根据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SPR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的用户签约数据进行验证</a:t>
            </a:r>
          </a:p>
          <a:p>
            <a:pPr marL="1104900" lvl="2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根据应用请求生成策略规则</a:t>
            </a:r>
          </a:p>
          <a:p>
            <a:pPr marL="1562100" lvl="3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把规则做成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TFT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，使用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TFT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把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SDFs 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映射到</a:t>
            </a:r>
            <a:r>
              <a:rPr lang="en-US" altLang="zh-CN" sz="1600" kern="0" dirty="0">
                <a:latin typeface="+mn-lt"/>
                <a:ea typeface="宋体" pitchFamily="2" charset="-122"/>
              </a:rPr>
              <a:t>EPS bearer</a:t>
            </a:r>
          </a:p>
          <a:p>
            <a:pPr marL="1562100" lvl="3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提供计费指导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事件触发条件定制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kern="0" dirty="0">
                <a:latin typeface="+mn-lt"/>
                <a:ea typeface="宋体" pitchFamily="2" charset="-122"/>
              </a:rPr>
              <a:t>业务优先级处理</a:t>
            </a: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kern="0" dirty="0">
                <a:latin typeface="+mn-lt"/>
                <a:ea typeface="宋体" pitchFamily="2" charset="-122"/>
              </a:rPr>
              <a:t>QOS</a:t>
            </a:r>
            <a:r>
              <a:rPr lang="zh-CN" altLang="en-US" sz="1600" kern="0" dirty="0">
                <a:latin typeface="+mn-lt"/>
                <a:ea typeface="宋体" pitchFamily="2" charset="-122"/>
              </a:rPr>
              <a:t>控制功能</a:t>
            </a:r>
            <a:endParaRPr lang="en-US" altLang="zh-CN" sz="1600" kern="0" dirty="0">
              <a:latin typeface="+mn-lt"/>
              <a:ea typeface="宋体" pitchFamily="2" charset="-122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endParaRPr lang="en-US" altLang="zh-CN" sz="1600" b="1" kern="0" dirty="0">
              <a:latin typeface="+mn-lt"/>
              <a:ea typeface="宋体" pitchFamily="2" charset="-122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endParaRPr lang="en-US" altLang="zh-CN" sz="1600" b="1" kern="0" dirty="0">
              <a:latin typeface="+mn-lt"/>
              <a:ea typeface="宋体" pitchFamily="2" charset="-122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endParaRPr lang="zh-CN" altLang="en-US" sz="1600" kern="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659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36512" y="260648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网络</a:t>
            </a:r>
            <a:r>
              <a:rPr lang="zh-CN" altLang="en-US" dirty="0"/>
              <a:t>架构</a:t>
            </a:r>
            <a:r>
              <a:rPr lang="en-US" altLang="zh-CN" dirty="0"/>
              <a:t>-Gateway</a:t>
            </a:r>
            <a:r>
              <a:rPr lang="zh-CN" altLang="en-US" dirty="0"/>
              <a:t>合设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85800" y="4921352"/>
            <a:ext cx="76962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45706" rIns="0" bIns="45706" anchor="ctr"/>
          <a:lstStyle/>
          <a:p>
            <a:pPr marL="723900" lvl="1" indent="-271463">
              <a:lnSpc>
                <a:spcPct val="140000"/>
              </a:lnSpc>
              <a:buClr>
                <a:schemeClr val="bg2"/>
              </a:buClr>
              <a:buSzPct val="80000"/>
              <a:buFont typeface="Wingdings" pitchFamily="2" charset="2"/>
              <a:buChar char="n"/>
            </a:pPr>
            <a:r>
              <a:rPr lang="zh-CN" altLang="en-US" dirty="0"/>
              <a:t>作为一种优化架构，</a:t>
            </a:r>
            <a:r>
              <a:rPr lang="en-US" altLang="zh-CN" dirty="0"/>
              <a:t>Serving Gateway </a:t>
            </a:r>
            <a:r>
              <a:rPr lang="zh-CN" altLang="en-US" dirty="0"/>
              <a:t>和 </a:t>
            </a:r>
            <a:r>
              <a:rPr lang="en-US" altLang="zh-CN" dirty="0"/>
              <a:t>PDN Gateway</a:t>
            </a:r>
            <a:r>
              <a:rPr lang="zh-CN" altLang="en-US" dirty="0"/>
              <a:t>可以合一部署。</a:t>
            </a:r>
          </a:p>
        </p:txBody>
      </p:sp>
      <p:sp>
        <p:nvSpPr>
          <p:cNvPr id="4" name="Oval 103"/>
          <p:cNvSpPr>
            <a:spLocks noChangeArrowheads="1"/>
          </p:cNvSpPr>
          <p:nvPr/>
        </p:nvSpPr>
        <p:spPr bwMode="auto">
          <a:xfrm>
            <a:off x="7599363" y="3965203"/>
            <a:ext cx="1508125" cy="90963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AutoShape 5"/>
          <p:cNvSpPr>
            <a:spLocks noChangeAspect="1" noChangeArrowheads="1"/>
          </p:cNvSpPr>
          <p:nvPr/>
        </p:nvSpPr>
        <p:spPr bwMode="auto">
          <a:xfrm>
            <a:off x="-36513" y="987053"/>
            <a:ext cx="9144001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5018088" y="4398590"/>
            <a:ext cx="1017587" cy="3175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045325" y="4074740"/>
            <a:ext cx="2635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SGi</a:t>
            </a:r>
            <a:endParaRPr lang="en-US" altLang="zh-CN" sz="120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95375" y="4166815"/>
            <a:ext cx="1246188" cy="4365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22888" y="3344490"/>
            <a:ext cx="61118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S12</a:t>
            </a:r>
            <a:endParaRPr lang="en-US" altLang="zh-CN" sz="120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89300" y="2461840"/>
            <a:ext cx="1857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S3</a:t>
            </a:r>
            <a:endParaRPr lang="en-US" altLang="zh-CN" sz="1200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958975" y="2736478"/>
            <a:ext cx="5921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S1-MME</a:t>
            </a:r>
            <a:endParaRPr lang="en-US" altLang="zh-CN" sz="120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6659563" y="2884115"/>
            <a:ext cx="903287" cy="552450"/>
          </a:xfrm>
          <a:prstGeom prst="rect">
            <a:avLst/>
          </a:prstGeom>
          <a:noFill/>
          <a:ln w="17463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6864350" y="3015878"/>
            <a:ext cx="56197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600">
                <a:solidFill>
                  <a:srgbClr val="000000"/>
                </a:solidFill>
                <a:ea typeface="Gulim" pitchFamily="34" charset="-127"/>
              </a:rPr>
              <a:t>PCRF</a:t>
            </a:r>
            <a:endParaRPr lang="en-US" altLang="zh-CN" sz="1600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H="1">
            <a:off x="6327775" y="3204790"/>
            <a:ext cx="317500" cy="782638"/>
          </a:xfrm>
          <a:prstGeom prst="line">
            <a:avLst/>
          </a:prstGeom>
          <a:noFill/>
          <a:ln w="6350" cap="rnd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6224588" y="3514353"/>
            <a:ext cx="249237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S7</a:t>
            </a:r>
            <a:endParaRPr lang="en-US" altLang="zh-CN" sz="120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4614863" y="2741240"/>
            <a:ext cx="2698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S6a</a:t>
            </a:r>
            <a:endParaRPr lang="en-US" altLang="zh-CN" sz="120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4073525" y="1976065"/>
            <a:ext cx="830263" cy="5540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073525" y="1976065"/>
            <a:ext cx="830263" cy="554038"/>
          </a:xfrm>
          <a:prstGeom prst="rect">
            <a:avLst/>
          </a:prstGeom>
          <a:solidFill>
            <a:srgbClr val="00FFFF"/>
          </a:solidFill>
          <a:ln w="17463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4208463" y="2152278"/>
            <a:ext cx="541337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600">
                <a:solidFill>
                  <a:srgbClr val="000000"/>
                </a:solidFill>
                <a:ea typeface="Gulim" pitchFamily="34" charset="-127"/>
              </a:rPr>
              <a:t>HSS</a:t>
            </a:r>
            <a:endParaRPr lang="en-US" altLang="zh-CN" sz="160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7640638" y="4189040"/>
            <a:ext cx="5349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000">
                <a:solidFill>
                  <a:srgbClr val="000000"/>
                </a:solidFill>
                <a:ea typeface="Gulim" pitchFamily="34" charset="-127"/>
              </a:rPr>
              <a:t>Operator</a:t>
            </a:r>
            <a:endParaRPr lang="en-US" altLang="zh-CN" sz="1000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8235950" y="4198565"/>
            <a:ext cx="42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ja-JP" altLang="en-US" sz="1200">
                <a:solidFill>
                  <a:srgbClr val="000000"/>
                </a:solidFill>
                <a:ea typeface="Gulim" pitchFamily="34" charset="-127"/>
              </a:rPr>
              <a:t>’</a:t>
            </a:r>
            <a:endParaRPr lang="en-US" altLang="zh-CN" sz="1200"/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8262938" y="4201740"/>
            <a:ext cx="81121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000">
                <a:solidFill>
                  <a:srgbClr val="000000"/>
                </a:solidFill>
                <a:ea typeface="Gulim" pitchFamily="34" charset="-127"/>
              </a:rPr>
              <a:t>s IP Services </a:t>
            </a:r>
            <a:endParaRPr lang="en-US" altLang="zh-CN" sz="100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7794625" y="4376365"/>
            <a:ext cx="1139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/>
            <a:r>
              <a:rPr lang="fr-FR" altLang="zh-CN" sz="1000">
                <a:solidFill>
                  <a:srgbClr val="000000"/>
                </a:solidFill>
                <a:ea typeface="Gulim" pitchFamily="34" charset="-127"/>
              </a:rPr>
              <a:t>(e.g. IMS, PSS etc.)</a:t>
            </a:r>
            <a:endParaRPr lang="en-US" altLang="zh-CN" sz="1000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7488238" y="3204790"/>
            <a:ext cx="700087" cy="782638"/>
          </a:xfrm>
          <a:prstGeom prst="line">
            <a:avLst/>
          </a:prstGeom>
          <a:noFill/>
          <a:ln w="6350" cap="rnd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7935913" y="3430215"/>
            <a:ext cx="414337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Rx+</a:t>
            </a:r>
            <a:endParaRPr lang="en-US" altLang="zh-CN" sz="1200"/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3011488" y="3763590"/>
            <a:ext cx="2698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S10</a:t>
            </a:r>
            <a:endParaRPr lang="en-US" altLang="zh-CN" sz="1200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2936875" y="3415928"/>
            <a:ext cx="382588" cy="215900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81" y="83"/>
              </a:cxn>
              <a:cxn ang="0">
                <a:pos x="0" y="83"/>
              </a:cxn>
              <a:cxn ang="0">
                <a:pos x="0" y="0"/>
              </a:cxn>
            </a:cxnLst>
            <a:rect l="0" t="0" r="r" b="b"/>
            <a:pathLst>
              <a:path w="181" h="83">
                <a:moveTo>
                  <a:pt x="181" y="0"/>
                </a:moveTo>
                <a:lnTo>
                  <a:pt x="181" y="83"/>
                </a:lnTo>
                <a:lnTo>
                  <a:pt x="0" y="83"/>
                </a:lnTo>
                <a:lnTo>
                  <a:pt x="0" y="0"/>
                </a:lnTo>
              </a:path>
            </a:pathLst>
          </a:custGeom>
          <a:noFill/>
          <a:ln w="4763" cap="flat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>
            <a:off x="3133725" y="3517528"/>
            <a:ext cx="1588" cy="233362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>
            <a:off x="7107238" y="4298578"/>
            <a:ext cx="3175" cy="23495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2717800" y="4320803"/>
            <a:ext cx="3175" cy="236537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2366963" y="2963490"/>
            <a:ext cx="3175" cy="23495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>
            <a:off x="3090863" y="2549153"/>
            <a:ext cx="136525" cy="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 flipH="1">
            <a:off x="5132388" y="3495303"/>
            <a:ext cx="139700" cy="1587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>
            <a:off x="7808913" y="3614365"/>
            <a:ext cx="127000" cy="61913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6389688" y="3638178"/>
            <a:ext cx="128587" cy="112712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6" name="Group 36"/>
          <p:cNvGrpSpPr>
            <a:grpSpLocks/>
          </p:cNvGrpSpPr>
          <p:nvPr/>
        </p:nvGrpSpPr>
        <p:grpSpPr bwMode="auto">
          <a:xfrm>
            <a:off x="476250" y="4143003"/>
            <a:ext cx="458788" cy="417512"/>
            <a:chOff x="969" y="2251"/>
            <a:chExt cx="211" cy="153"/>
          </a:xfrm>
        </p:grpSpPr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969" y="2251"/>
              <a:ext cx="211" cy="153"/>
            </a:xfrm>
            <a:prstGeom prst="rect">
              <a:avLst/>
            </a:prstGeom>
            <a:solidFill>
              <a:srgbClr val="CCFF3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969" y="2251"/>
              <a:ext cx="211" cy="153"/>
            </a:xfrm>
            <a:prstGeom prst="rect">
              <a:avLst/>
            </a:prstGeom>
            <a:solidFill>
              <a:srgbClr val="CCFF33"/>
            </a:solidFill>
            <a:ln w="17463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565150" y="4227140"/>
            <a:ext cx="287338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600">
                <a:solidFill>
                  <a:srgbClr val="000000"/>
                </a:solidFill>
                <a:ea typeface="Gulim" pitchFamily="34" charset="-127"/>
              </a:rPr>
              <a:t>UE</a:t>
            </a:r>
            <a:endParaRPr lang="en-US" altLang="zh-CN" sz="1600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>
            <a:off x="935038" y="4349378"/>
            <a:ext cx="414337" cy="0"/>
          </a:xfrm>
          <a:prstGeom prst="line">
            <a:avLst/>
          </a:prstGeom>
          <a:noFill/>
          <a:ln w="47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>
            <a:off x="1185863" y="4187453"/>
            <a:ext cx="3175" cy="23495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2" name="Group 43"/>
          <p:cNvGrpSpPr>
            <a:grpSpLocks/>
          </p:cNvGrpSpPr>
          <p:nvPr/>
        </p:nvGrpSpPr>
        <p:grpSpPr bwMode="auto">
          <a:xfrm>
            <a:off x="1835150" y="1187078"/>
            <a:ext cx="1044575" cy="711200"/>
            <a:chOff x="1744" y="1186"/>
            <a:chExt cx="373" cy="273"/>
          </a:xfrm>
        </p:grpSpPr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1776" y="1218"/>
              <a:ext cx="341" cy="241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1"/>
                </a:cxn>
                <a:cxn ang="0">
                  <a:pos x="211" y="1756"/>
                </a:cxn>
                <a:cxn ang="0">
                  <a:pos x="208" y="1751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6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3" y="2533"/>
                </a:cxn>
                <a:cxn ang="0">
                  <a:pos x="2793" y="2537"/>
                </a:cxn>
                <a:cxn ang="0">
                  <a:pos x="3093" y="2619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59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7"/>
                </a:cxn>
                <a:cxn ang="0">
                  <a:pos x="2198" y="234"/>
                </a:cxn>
                <a:cxn ang="0">
                  <a:pos x="1832" y="90"/>
                </a:cxn>
                <a:cxn ang="0">
                  <a:pos x="1371" y="356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5" y="908"/>
                </a:cxn>
                <a:cxn ang="0">
                  <a:pos x="380" y="993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4"/>
                    <a:pt x="0" y="1191"/>
                    <a:pt x="0" y="1401"/>
                  </a:cubicBezTo>
                  <a:cubicBezTo>
                    <a:pt x="0" y="1547"/>
                    <a:pt x="80" y="1682"/>
                    <a:pt x="211" y="1756"/>
                  </a:cubicBezTo>
                  <a:lnTo>
                    <a:pt x="208" y="1751"/>
                  </a:lnTo>
                  <a:cubicBezTo>
                    <a:pt x="134" y="1827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6"/>
                    <a:pt x="952" y="2806"/>
                    <a:pt x="1223" y="2806"/>
                  </a:cubicBezTo>
                  <a:cubicBezTo>
                    <a:pt x="1360" y="2806"/>
                    <a:pt x="1495" y="2770"/>
                    <a:pt x="1612" y="2702"/>
                  </a:cubicBezTo>
                  <a:lnTo>
                    <a:pt x="1611" y="2703"/>
                  </a:lnTo>
                  <a:cubicBezTo>
                    <a:pt x="1733" y="2880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3" y="2533"/>
                  </a:cubicBezTo>
                  <a:lnTo>
                    <a:pt x="2793" y="2537"/>
                  </a:lnTo>
                  <a:cubicBezTo>
                    <a:pt x="2883" y="2591"/>
                    <a:pt x="2987" y="2619"/>
                    <a:pt x="3093" y="2619"/>
                  </a:cubicBezTo>
                  <a:cubicBezTo>
                    <a:pt x="3404" y="2619"/>
                    <a:pt x="3657" y="2379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7"/>
                    <a:pt x="4179" y="1171"/>
                    <a:pt x="4090" y="1059"/>
                  </a:cubicBezTo>
                  <a:lnTo>
                    <a:pt x="4088" y="1059"/>
                  </a:lnTo>
                  <a:cubicBezTo>
                    <a:pt x="4116" y="997"/>
                    <a:pt x="4131" y="929"/>
                    <a:pt x="4131" y="861"/>
                  </a:cubicBezTo>
                  <a:cubicBezTo>
                    <a:pt x="4131" y="634"/>
                    <a:pt x="3973" y="436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8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7"/>
                  </a:cubicBezTo>
                  <a:lnTo>
                    <a:pt x="2198" y="234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2" y="192"/>
                    <a:pt x="1371" y="356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5" y="557"/>
                    <a:pt x="375" y="908"/>
                  </a:cubicBezTo>
                  <a:cubicBezTo>
                    <a:pt x="374" y="937"/>
                    <a:pt x="377" y="965"/>
                    <a:pt x="380" y="993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1744" y="1186"/>
              <a:ext cx="341" cy="241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1"/>
                </a:cxn>
                <a:cxn ang="0">
                  <a:pos x="210" y="1756"/>
                </a:cxn>
                <a:cxn ang="0">
                  <a:pos x="208" y="1751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6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3"/>
                </a:cxn>
                <a:cxn ang="0">
                  <a:pos x="2793" y="2537"/>
                </a:cxn>
                <a:cxn ang="0">
                  <a:pos x="3093" y="2619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59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7"/>
                </a:cxn>
                <a:cxn ang="0">
                  <a:pos x="2198" y="234"/>
                </a:cxn>
                <a:cxn ang="0">
                  <a:pos x="1832" y="90"/>
                </a:cxn>
                <a:cxn ang="0">
                  <a:pos x="1371" y="356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3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4"/>
                    <a:pt x="0" y="1191"/>
                    <a:pt x="0" y="1401"/>
                  </a:cubicBezTo>
                  <a:cubicBezTo>
                    <a:pt x="0" y="1547"/>
                    <a:pt x="80" y="1682"/>
                    <a:pt x="210" y="1756"/>
                  </a:cubicBezTo>
                  <a:lnTo>
                    <a:pt x="208" y="1751"/>
                  </a:lnTo>
                  <a:cubicBezTo>
                    <a:pt x="134" y="1827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6"/>
                    <a:pt x="952" y="2806"/>
                    <a:pt x="1223" y="2806"/>
                  </a:cubicBezTo>
                  <a:cubicBezTo>
                    <a:pt x="1360" y="2806"/>
                    <a:pt x="1494" y="2770"/>
                    <a:pt x="1612" y="2702"/>
                  </a:cubicBezTo>
                  <a:lnTo>
                    <a:pt x="1611" y="2703"/>
                  </a:lnTo>
                  <a:cubicBezTo>
                    <a:pt x="1733" y="2879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3"/>
                  </a:cubicBezTo>
                  <a:lnTo>
                    <a:pt x="2793" y="2537"/>
                  </a:lnTo>
                  <a:cubicBezTo>
                    <a:pt x="2883" y="2591"/>
                    <a:pt x="2987" y="2619"/>
                    <a:pt x="3093" y="2619"/>
                  </a:cubicBezTo>
                  <a:cubicBezTo>
                    <a:pt x="3404" y="2619"/>
                    <a:pt x="3656" y="2378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7"/>
                    <a:pt x="4179" y="1171"/>
                    <a:pt x="4090" y="1059"/>
                  </a:cubicBezTo>
                  <a:lnTo>
                    <a:pt x="4088" y="1059"/>
                  </a:lnTo>
                  <a:cubicBezTo>
                    <a:pt x="4116" y="996"/>
                    <a:pt x="4131" y="929"/>
                    <a:pt x="4131" y="861"/>
                  </a:cubicBezTo>
                  <a:cubicBezTo>
                    <a:pt x="4131" y="634"/>
                    <a:pt x="3973" y="435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7"/>
                  </a:cubicBezTo>
                  <a:lnTo>
                    <a:pt x="2198" y="234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2"/>
                    <a:pt x="1371" y="356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6"/>
                    <a:pt x="376" y="965"/>
                    <a:pt x="380" y="993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C0C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1744" y="1186"/>
              <a:ext cx="341" cy="241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1"/>
                </a:cxn>
                <a:cxn ang="0">
                  <a:pos x="210" y="1756"/>
                </a:cxn>
                <a:cxn ang="0">
                  <a:pos x="208" y="1751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6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3"/>
                </a:cxn>
                <a:cxn ang="0">
                  <a:pos x="2793" y="2537"/>
                </a:cxn>
                <a:cxn ang="0">
                  <a:pos x="3093" y="2619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59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7"/>
                </a:cxn>
                <a:cxn ang="0">
                  <a:pos x="2198" y="234"/>
                </a:cxn>
                <a:cxn ang="0">
                  <a:pos x="1832" y="90"/>
                </a:cxn>
                <a:cxn ang="0">
                  <a:pos x="1371" y="356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3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4"/>
                    <a:pt x="0" y="1191"/>
                    <a:pt x="0" y="1401"/>
                  </a:cubicBezTo>
                  <a:cubicBezTo>
                    <a:pt x="0" y="1547"/>
                    <a:pt x="80" y="1682"/>
                    <a:pt x="210" y="1756"/>
                  </a:cubicBezTo>
                  <a:lnTo>
                    <a:pt x="208" y="1751"/>
                  </a:lnTo>
                  <a:cubicBezTo>
                    <a:pt x="134" y="1827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6"/>
                    <a:pt x="952" y="2806"/>
                    <a:pt x="1223" y="2806"/>
                  </a:cubicBezTo>
                  <a:cubicBezTo>
                    <a:pt x="1360" y="2806"/>
                    <a:pt x="1494" y="2770"/>
                    <a:pt x="1612" y="2702"/>
                  </a:cubicBezTo>
                  <a:lnTo>
                    <a:pt x="1611" y="2703"/>
                  </a:lnTo>
                  <a:cubicBezTo>
                    <a:pt x="1733" y="2879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3"/>
                  </a:cubicBezTo>
                  <a:lnTo>
                    <a:pt x="2793" y="2537"/>
                  </a:lnTo>
                  <a:cubicBezTo>
                    <a:pt x="2883" y="2591"/>
                    <a:pt x="2987" y="2619"/>
                    <a:pt x="3093" y="2619"/>
                  </a:cubicBezTo>
                  <a:cubicBezTo>
                    <a:pt x="3404" y="2619"/>
                    <a:pt x="3656" y="2378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7"/>
                    <a:pt x="4179" y="1171"/>
                    <a:pt x="4090" y="1059"/>
                  </a:cubicBezTo>
                  <a:lnTo>
                    <a:pt x="4088" y="1059"/>
                  </a:lnTo>
                  <a:cubicBezTo>
                    <a:pt x="4116" y="996"/>
                    <a:pt x="4131" y="929"/>
                    <a:pt x="4131" y="861"/>
                  </a:cubicBezTo>
                  <a:cubicBezTo>
                    <a:pt x="4131" y="634"/>
                    <a:pt x="3973" y="435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7"/>
                  </a:cubicBezTo>
                  <a:lnTo>
                    <a:pt x="2198" y="234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2"/>
                    <a:pt x="1371" y="356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6"/>
                    <a:pt x="376" y="965"/>
                    <a:pt x="380" y="993"/>
                  </a:cubicBezTo>
                  <a:lnTo>
                    <a:pt x="382" y="993"/>
                  </a:lnTo>
                  <a:close/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1761" y="1328"/>
              <a:ext cx="20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"/>
                </a:cxn>
                <a:cxn ang="0">
                  <a:pos x="20" y="4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cubicBezTo>
                    <a:pt x="6" y="3"/>
                    <a:pt x="12" y="4"/>
                    <a:pt x="18" y="4"/>
                  </a:cubicBezTo>
                  <a:cubicBezTo>
                    <a:pt x="19" y="4"/>
                    <a:pt x="19" y="4"/>
                    <a:pt x="20" y="4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1790" y="1380"/>
              <a:ext cx="9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cubicBezTo>
                    <a:pt x="3" y="2"/>
                    <a:pt x="6" y="1"/>
                    <a:pt x="9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1869" y="1394"/>
              <a:ext cx="5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4"/>
                    <a:pt x="3" y="7"/>
                    <a:pt x="5" y="1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1969" y="1380"/>
              <a:ext cx="3" cy="1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" y="0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cubicBezTo>
                    <a:pt x="2" y="7"/>
                    <a:pt x="2" y="3"/>
                    <a:pt x="3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2014" y="1314"/>
              <a:ext cx="25" cy="40"/>
            </a:xfrm>
            <a:custGeom>
              <a:avLst/>
              <a:gdLst/>
              <a:ahLst/>
              <a:cxnLst>
                <a:cxn ang="0">
                  <a:pos x="25" y="40"/>
                </a:cxn>
                <a:cxn ang="0">
                  <a:pos x="25" y="39"/>
                </a:cxn>
                <a:cxn ang="0">
                  <a:pos x="0" y="0"/>
                </a:cxn>
              </a:cxnLst>
              <a:rect l="0" t="0" r="r" b="b"/>
              <a:pathLst>
                <a:path w="25" h="40">
                  <a:moveTo>
                    <a:pt x="25" y="40"/>
                  </a:moveTo>
                  <a:cubicBezTo>
                    <a:pt x="25" y="40"/>
                    <a:pt x="25" y="40"/>
                    <a:pt x="25" y="39"/>
                  </a:cubicBezTo>
                  <a:cubicBezTo>
                    <a:pt x="25" y="23"/>
                    <a:pt x="15" y="7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>
              <a:off x="2063" y="1272"/>
              <a:ext cx="11" cy="1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1" y="0"/>
                </a:cxn>
              </a:cxnLst>
              <a:rect l="0" t="0" r="r" b="b"/>
              <a:pathLst>
                <a:path w="11" h="15">
                  <a:moveTo>
                    <a:pt x="0" y="15"/>
                  </a:moveTo>
                  <a:cubicBezTo>
                    <a:pt x="4" y="10"/>
                    <a:pt x="8" y="5"/>
                    <a:pt x="11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>
              <a:off x="2046" y="1217"/>
              <a:ext cx="1" cy="7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6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54"/>
            <p:cNvSpPr>
              <a:spLocks/>
            </p:cNvSpPr>
            <p:nvPr/>
          </p:nvSpPr>
          <p:spPr bwMode="auto">
            <a:xfrm>
              <a:off x="1974" y="1199"/>
              <a:ext cx="5" cy="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9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3" y="3"/>
                    <a:pt x="1" y="6"/>
                    <a:pt x="0" y="9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55"/>
            <p:cNvSpPr>
              <a:spLocks/>
            </p:cNvSpPr>
            <p:nvPr/>
          </p:nvSpPr>
          <p:spPr bwMode="auto">
            <a:xfrm>
              <a:off x="1919" y="1205"/>
              <a:ext cx="2" cy="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1" y="2"/>
                    <a:pt x="0" y="5"/>
                    <a:pt x="0" y="8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56"/>
            <p:cNvSpPr>
              <a:spLocks/>
            </p:cNvSpPr>
            <p:nvPr/>
          </p:nvSpPr>
          <p:spPr bwMode="auto">
            <a:xfrm>
              <a:off x="1855" y="1215"/>
              <a:ext cx="10" cy="8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cubicBezTo>
                    <a:pt x="7" y="5"/>
                    <a:pt x="3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57"/>
            <p:cNvSpPr>
              <a:spLocks/>
            </p:cNvSpPr>
            <p:nvPr/>
          </p:nvSpPr>
          <p:spPr bwMode="auto">
            <a:xfrm>
              <a:off x="1775" y="1266"/>
              <a:ext cx="2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8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" name="Rectangle 58"/>
          <p:cNvSpPr>
            <a:spLocks noChangeArrowheads="1"/>
          </p:cNvSpPr>
          <p:nvPr/>
        </p:nvSpPr>
        <p:spPr bwMode="auto">
          <a:xfrm>
            <a:off x="2051050" y="1375990"/>
            <a:ext cx="66516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UTRAN</a:t>
            </a:r>
            <a:endParaRPr lang="en-US" altLang="zh-CN" sz="1400"/>
          </a:p>
        </p:txBody>
      </p:sp>
      <p:sp>
        <p:nvSpPr>
          <p:cNvPr id="58" name="Freeform 59"/>
          <p:cNvSpPr>
            <a:spLocks/>
          </p:cNvSpPr>
          <p:nvPr/>
        </p:nvSpPr>
        <p:spPr bwMode="auto">
          <a:xfrm>
            <a:off x="2166938" y="1980828"/>
            <a:ext cx="785812" cy="625475"/>
          </a:xfrm>
          <a:custGeom>
            <a:avLst/>
            <a:gdLst/>
            <a:ahLst/>
            <a:cxnLst>
              <a:cxn ang="0">
                <a:pos x="382" y="993"/>
              </a:cxn>
              <a:cxn ang="0">
                <a:pos x="0" y="1402"/>
              </a:cxn>
              <a:cxn ang="0">
                <a:pos x="211" y="1756"/>
              </a:cxn>
              <a:cxn ang="0">
                <a:pos x="208" y="1752"/>
              </a:cxn>
              <a:cxn ang="0">
                <a:pos x="93" y="2031"/>
              </a:cxn>
              <a:cxn ang="0">
                <a:pos x="520" y="2440"/>
              </a:cxn>
              <a:cxn ang="0">
                <a:pos x="570" y="2438"/>
              </a:cxn>
              <a:cxn ang="0">
                <a:pos x="567" y="2440"/>
              </a:cxn>
              <a:cxn ang="0">
                <a:pos x="1223" y="2807"/>
              </a:cxn>
              <a:cxn ang="0">
                <a:pos x="1612" y="2703"/>
              </a:cxn>
              <a:cxn ang="0">
                <a:pos x="1611" y="2703"/>
              </a:cxn>
              <a:cxn ang="0">
                <a:pos x="2160" y="2986"/>
              </a:cxn>
              <a:cxn ang="0">
                <a:pos x="2793" y="2534"/>
              </a:cxn>
              <a:cxn ang="0">
                <a:pos x="2793" y="2537"/>
              </a:cxn>
              <a:cxn ang="0">
                <a:pos x="3093" y="2620"/>
              </a:cxn>
              <a:cxn ang="0">
                <a:pos x="3659" y="2080"/>
              </a:cxn>
              <a:cxn ang="0">
                <a:pos x="3658" y="2079"/>
              </a:cxn>
              <a:cxn ang="0">
                <a:pos x="4227" y="1448"/>
              </a:cxn>
              <a:cxn ang="0">
                <a:pos x="4090" y="1060"/>
              </a:cxn>
              <a:cxn ang="0">
                <a:pos x="4088" y="1059"/>
              </a:cxn>
              <a:cxn ang="0">
                <a:pos x="4131" y="861"/>
              </a:cxn>
              <a:cxn ang="0">
                <a:pos x="3746" y="376"/>
              </a:cxn>
              <a:cxn ang="0">
                <a:pos x="3748" y="375"/>
              </a:cxn>
              <a:cxn ang="0">
                <a:pos x="3280" y="0"/>
              </a:cxn>
              <a:cxn ang="0">
                <a:pos x="2917" y="161"/>
              </a:cxn>
              <a:cxn ang="0">
                <a:pos x="2918" y="162"/>
              </a:cxn>
              <a:cxn ang="0">
                <a:pos x="2579" y="0"/>
              </a:cxn>
              <a:cxn ang="0">
                <a:pos x="2196" y="228"/>
              </a:cxn>
              <a:cxn ang="0">
                <a:pos x="2198" y="235"/>
              </a:cxn>
              <a:cxn ang="0">
                <a:pos x="1832" y="90"/>
              </a:cxn>
              <a:cxn ang="0">
                <a:pos x="1371" y="357"/>
              </a:cxn>
              <a:cxn ang="0">
                <a:pos x="1369" y="360"/>
              </a:cxn>
              <a:cxn ang="0">
                <a:pos x="1035" y="273"/>
              </a:cxn>
              <a:cxn ang="0">
                <a:pos x="375" y="908"/>
              </a:cxn>
              <a:cxn ang="0">
                <a:pos x="380" y="994"/>
              </a:cxn>
              <a:cxn ang="0">
                <a:pos x="382" y="993"/>
              </a:cxn>
            </a:cxnLst>
            <a:rect l="0" t="0" r="r" b="b"/>
            <a:pathLst>
              <a:path w="4227" h="2986">
                <a:moveTo>
                  <a:pt x="382" y="993"/>
                </a:moveTo>
                <a:cubicBezTo>
                  <a:pt x="165" y="1015"/>
                  <a:pt x="0" y="1191"/>
                  <a:pt x="0" y="1402"/>
                </a:cubicBezTo>
                <a:cubicBezTo>
                  <a:pt x="0" y="1548"/>
                  <a:pt x="80" y="1683"/>
                  <a:pt x="211" y="1756"/>
                </a:cubicBezTo>
                <a:lnTo>
                  <a:pt x="208" y="1752"/>
                </a:lnTo>
                <a:cubicBezTo>
                  <a:pt x="134" y="1828"/>
                  <a:pt x="93" y="1928"/>
                  <a:pt x="93" y="2031"/>
                </a:cubicBezTo>
                <a:cubicBezTo>
                  <a:pt x="93" y="2257"/>
                  <a:pt x="284" y="2440"/>
                  <a:pt x="520" y="2440"/>
                </a:cubicBezTo>
                <a:cubicBezTo>
                  <a:pt x="536" y="2440"/>
                  <a:pt x="553" y="2439"/>
                  <a:pt x="570" y="2438"/>
                </a:cubicBezTo>
                <a:lnTo>
                  <a:pt x="567" y="2440"/>
                </a:lnTo>
                <a:cubicBezTo>
                  <a:pt x="702" y="2667"/>
                  <a:pt x="952" y="2807"/>
                  <a:pt x="1223" y="2807"/>
                </a:cubicBezTo>
                <a:cubicBezTo>
                  <a:pt x="1360" y="2807"/>
                  <a:pt x="1495" y="2771"/>
                  <a:pt x="1612" y="2703"/>
                </a:cubicBezTo>
                <a:lnTo>
                  <a:pt x="1611" y="2703"/>
                </a:lnTo>
                <a:cubicBezTo>
                  <a:pt x="1733" y="2880"/>
                  <a:pt x="1939" y="2986"/>
                  <a:pt x="2160" y="2986"/>
                </a:cubicBezTo>
                <a:cubicBezTo>
                  <a:pt x="2451" y="2986"/>
                  <a:pt x="2708" y="2802"/>
                  <a:pt x="2793" y="2534"/>
                </a:cubicBezTo>
                <a:lnTo>
                  <a:pt x="2793" y="2537"/>
                </a:lnTo>
                <a:cubicBezTo>
                  <a:pt x="2883" y="2591"/>
                  <a:pt x="2987" y="2620"/>
                  <a:pt x="3093" y="2620"/>
                </a:cubicBezTo>
                <a:cubicBezTo>
                  <a:pt x="3404" y="2620"/>
                  <a:pt x="3657" y="2379"/>
                  <a:pt x="3659" y="2080"/>
                </a:cubicBezTo>
                <a:lnTo>
                  <a:pt x="3658" y="2079"/>
                </a:lnTo>
                <a:cubicBezTo>
                  <a:pt x="3984" y="2034"/>
                  <a:pt x="4227" y="1765"/>
                  <a:pt x="4227" y="1448"/>
                </a:cubicBezTo>
                <a:cubicBezTo>
                  <a:pt x="4227" y="1308"/>
                  <a:pt x="4179" y="1171"/>
                  <a:pt x="4090" y="1060"/>
                </a:cubicBezTo>
                <a:lnTo>
                  <a:pt x="4088" y="1059"/>
                </a:lnTo>
                <a:cubicBezTo>
                  <a:pt x="4116" y="997"/>
                  <a:pt x="4131" y="930"/>
                  <a:pt x="4131" y="861"/>
                </a:cubicBezTo>
                <a:cubicBezTo>
                  <a:pt x="4131" y="635"/>
                  <a:pt x="3973" y="436"/>
                  <a:pt x="3746" y="376"/>
                </a:cubicBezTo>
                <a:lnTo>
                  <a:pt x="3748" y="375"/>
                </a:lnTo>
                <a:cubicBezTo>
                  <a:pt x="3707" y="158"/>
                  <a:pt x="3510" y="0"/>
                  <a:pt x="3280" y="0"/>
                </a:cubicBezTo>
                <a:cubicBezTo>
                  <a:pt x="3140" y="0"/>
                  <a:pt x="3008" y="59"/>
                  <a:pt x="2917" y="161"/>
                </a:cubicBezTo>
                <a:lnTo>
                  <a:pt x="2918" y="162"/>
                </a:lnTo>
                <a:cubicBezTo>
                  <a:pt x="2838" y="60"/>
                  <a:pt x="2712" y="0"/>
                  <a:pt x="2579" y="0"/>
                </a:cubicBezTo>
                <a:cubicBezTo>
                  <a:pt x="2417" y="0"/>
                  <a:pt x="2269" y="88"/>
                  <a:pt x="2196" y="228"/>
                </a:cubicBezTo>
                <a:lnTo>
                  <a:pt x="2198" y="235"/>
                </a:lnTo>
                <a:cubicBezTo>
                  <a:pt x="2100" y="142"/>
                  <a:pt x="1969" y="90"/>
                  <a:pt x="1832" y="90"/>
                </a:cubicBezTo>
                <a:cubicBezTo>
                  <a:pt x="1639" y="90"/>
                  <a:pt x="1462" y="193"/>
                  <a:pt x="1371" y="357"/>
                </a:cubicBezTo>
                <a:lnTo>
                  <a:pt x="1369" y="360"/>
                </a:lnTo>
                <a:cubicBezTo>
                  <a:pt x="1268" y="303"/>
                  <a:pt x="1153" y="273"/>
                  <a:pt x="1035" y="273"/>
                </a:cubicBezTo>
                <a:cubicBezTo>
                  <a:pt x="670" y="273"/>
                  <a:pt x="375" y="557"/>
                  <a:pt x="375" y="908"/>
                </a:cubicBezTo>
                <a:cubicBezTo>
                  <a:pt x="374" y="937"/>
                  <a:pt x="377" y="965"/>
                  <a:pt x="380" y="994"/>
                </a:cubicBezTo>
                <a:lnTo>
                  <a:pt x="382" y="993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Freeform 60"/>
          <p:cNvSpPr>
            <a:spLocks/>
          </p:cNvSpPr>
          <p:nvPr/>
        </p:nvSpPr>
        <p:spPr bwMode="auto">
          <a:xfrm>
            <a:off x="1908175" y="1896690"/>
            <a:ext cx="971550" cy="625475"/>
          </a:xfrm>
          <a:custGeom>
            <a:avLst/>
            <a:gdLst/>
            <a:ahLst/>
            <a:cxnLst>
              <a:cxn ang="0">
                <a:pos x="382" y="993"/>
              </a:cxn>
              <a:cxn ang="0">
                <a:pos x="0" y="1402"/>
              </a:cxn>
              <a:cxn ang="0">
                <a:pos x="210" y="1756"/>
              </a:cxn>
              <a:cxn ang="0">
                <a:pos x="208" y="1752"/>
              </a:cxn>
              <a:cxn ang="0">
                <a:pos x="93" y="2031"/>
              </a:cxn>
              <a:cxn ang="0">
                <a:pos x="520" y="2440"/>
              </a:cxn>
              <a:cxn ang="0">
                <a:pos x="570" y="2437"/>
              </a:cxn>
              <a:cxn ang="0">
                <a:pos x="567" y="2440"/>
              </a:cxn>
              <a:cxn ang="0">
                <a:pos x="1223" y="2807"/>
              </a:cxn>
              <a:cxn ang="0">
                <a:pos x="1612" y="2702"/>
              </a:cxn>
              <a:cxn ang="0">
                <a:pos x="1611" y="2703"/>
              </a:cxn>
              <a:cxn ang="0">
                <a:pos x="2160" y="2986"/>
              </a:cxn>
              <a:cxn ang="0">
                <a:pos x="2792" y="2534"/>
              </a:cxn>
              <a:cxn ang="0">
                <a:pos x="2793" y="2537"/>
              </a:cxn>
              <a:cxn ang="0">
                <a:pos x="3093" y="2620"/>
              </a:cxn>
              <a:cxn ang="0">
                <a:pos x="3659" y="2080"/>
              </a:cxn>
              <a:cxn ang="0">
                <a:pos x="3658" y="2079"/>
              </a:cxn>
              <a:cxn ang="0">
                <a:pos x="4227" y="1448"/>
              </a:cxn>
              <a:cxn ang="0">
                <a:pos x="4090" y="1060"/>
              </a:cxn>
              <a:cxn ang="0">
                <a:pos x="4088" y="1059"/>
              </a:cxn>
              <a:cxn ang="0">
                <a:pos x="4131" y="861"/>
              </a:cxn>
              <a:cxn ang="0">
                <a:pos x="3746" y="376"/>
              </a:cxn>
              <a:cxn ang="0">
                <a:pos x="3748" y="375"/>
              </a:cxn>
              <a:cxn ang="0">
                <a:pos x="3280" y="0"/>
              </a:cxn>
              <a:cxn ang="0">
                <a:pos x="2917" y="161"/>
              </a:cxn>
              <a:cxn ang="0">
                <a:pos x="2918" y="162"/>
              </a:cxn>
              <a:cxn ang="0">
                <a:pos x="2579" y="0"/>
              </a:cxn>
              <a:cxn ang="0">
                <a:pos x="2196" y="228"/>
              </a:cxn>
              <a:cxn ang="0">
                <a:pos x="2198" y="235"/>
              </a:cxn>
              <a:cxn ang="0">
                <a:pos x="1832" y="90"/>
              </a:cxn>
              <a:cxn ang="0">
                <a:pos x="1371" y="357"/>
              </a:cxn>
              <a:cxn ang="0">
                <a:pos x="1369" y="360"/>
              </a:cxn>
              <a:cxn ang="0">
                <a:pos x="1035" y="273"/>
              </a:cxn>
              <a:cxn ang="0">
                <a:pos x="374" y="908"/>
              </a:cxn>
              <a:cxn ang="0">
                <a:pos x="380" y="994"/>
              </a:cxn>
              <a:cxn ang="0">
                <a:pos x="382" y="993"/>
              </a:cxn>
            </a:cxnLst>
            <a:rect l="0" t="0" r="r" b="b"/>
            <a:pathLst>
              <a:path w="4227" h="2986">
                <a:moveTo>
                  <a:pt x="382" y="993"/>
                </a:moveTo>
                <a:cubicBezTo>
                  <a:pt x="165" y="1015"/>
                  <a:pt x="0" y="1191"/>
                  <a:pt x="0" y="1402"/>
                </a:cubicBezTo>
                <a:cubicBezTo>
                  <a:pt x="0" y="1548"/>
                  <a:pt x="80" y="1683"/>
                  <a:pt x="210" y="1756"/>
                </a:cubicBezTo>
                <a:lnTo>
                  <a:pt x="208" y="1752"/>
                </a:lnTo>
                <a:cubicBezTo>
                  <a:pt x="134" y="1828"/>
                  <a:pt x="93" y="1927"/>
                  <a:pt x="93" y="2031"/>
                </a:cubicBezTo>
                <a:cubicBezTo>
                  <a:pt x="93" y="2257"/>
                  <a:pt x="284" y="2440"/>
                  <a:pt x="520" y="2440"/>
                </a:cubicBezTo>
                <a:cubicBezTo>
                  <a:pt x="536" y="2440"/>
                  <a:pt x="553" y="2439"/>
                  <a:pt x="570" y="2437"/>
                </a:cubicBezTo>
                <a:lnTo>
                  <a:pt x="567" y="2440"/>
                </a:lnTo>
                <a:cubicBezTo>
                  <a:pt x="702" y="2667"/>
                  <a:pt x="952" y="2807"/>
                  <a:pt x="1223" y="2807"/>
                </a:cubicBezTo>
                <a:cubicBezTo>
                  <a:pt x="1360" y="2807"/>
                  <a:pt x="1494" y="2771"/>
                  <a:pt x="1612" y="2702"/>
                </a:cubicBezTo>
                <a:lnTo>
                  <a:pt x="1611" y="2703"/>
                </a:lnTo>
                <a:cubicBezTo>
                  <a:pt x="1733" y="2880"/>
                  <a:pt x="1939" y="2986"/>
                  <a:pt x="2160" y="2986"/>
                </a:cubicBezTo>
                <a:cubicBezTo>
                  <a:pt x="2451" y="2986"/>
                  <a:pt x="2708" y="2802"/>
                  <a:pt x="2792" y="2534"/>
                </a:cubicBezTo>
                <a:lnTo>
                  <a:pt x="2793" y="2537"/>
                </a:lnTo>
                <a:cubicBezTo>
                  <a:pt x="2883" y="2591"/>
                  <a:pt x="2987" y="2620"/>
                  <a:pt x="3093" y="2620"/>
                </a:cubicBezTo>
                <a:cubicBezTo>
                  <a:pt x="3404" y="2620"/>
                  <a:pt x="3656" y="2379"/>
                  <a:pt x="3659" y="2080"/>
                </a:cubicBezTo>
                <a:lnTo>
                  <a:pt x="3658" y="2079"/>
                </a:lnTo>
                <a:cubicBezTo>
                  <a:pt x="3984" y="2034"/>
                  <a:pt x="4227" y="1765"/>
                  <a:pt x="4227" y="1448"/>
                </a:cubicBezTo>
                <a:cubicBezTo>
                  <a:pt x="4227" y="1308"/>
                  <a:pt x="4179" y="1171"/>
                  <a:pt x="4090" y="1060"/>
                </a:cubicBezTo>
                <a:lnTo>
                  <a:pt x="4088" y="1059"/>
                </a:lnTo>
                <a:cubicBezTo>
                  <a:pt x="4116" y="997"/>
                  <a:pt x="4131" y="930"/>
                  <a:pt x="4131" y="861"/>
                </a:cubicBezTo>
                <a:cubicBezTo>
                  <a:pt x="4131" y="635"/>
                  <a:pt x="3973" y="436"/>
                  <a:pt x="3746" y="376"/>
                </a:cubicBezTo>
                <a:lnTo>
                  <a:pt x="3748" y="375"/>
                </a:lnTo>
                <a:cubicBezTo>
                  <a:pt x="3707" y="158"/>
                  <a:pt x="3510" y="0"/>
                  <a:pt x="3280" y="0"/>
                </a:cubicBezTo>
                <a:cubicBezTo>
                  <a:pt x="3140" y="0"/>
                  <a:pt x="3008" y="59"/>
                  <a:pt x="2917" y="161"/>
                </a:cubicBezTo>
                <a:lnTo>
                  <a:pt x="2918" y="162"/>
                </a:lnTo>
                <a:cubicBezTo>
                  <a:pt x="2837" y="60"/>
                  <a:pt x="2712" y="0"/>
                  <a:pt x="2579" y="0"/>
                </a:cubicBezTo>
                <a:cubicBezTo>
                  <a:pt x="2417" y="0"/>
                  <a:pt x="2269" y="88"/>
                  <a:pt x="2196" y="228"/>
                </a:cubicBezTo>
                <a:lnTo>
                  <a:pt x="2198" y="235"/>
                </a:lnTo>
                <a:cubicBezTo>
                  <a:pt x="2100" y="142"/>
                  <a:pt x="1969" y="90"/>
                  <a:pt x="1832" y="90"/>
                </a:cubicBezTo>
                <a:cubicBezTo>
                  <a:pt x="1639" y="90"/>
                  <a:pt x="1461" y="193"/>
                  <a:pt x="1371" y="357"/>
                </a:cubicBezTo>
                <a:lnTo>
                  <a:pt x="1369" y="360"/>
                </a:lnTo>
                <a:cubicBezTo>
                  <a:pt x="1268" y="303"/>
                  <a:pt x="1153" y="273"/>
                  <a:pt x="1035" y="273"/>
                </a:cubicBezTo>
                <a:cubicBezTo>
                  <a:pt x="670" y="273"/>
                  <a:pt x="374" y="557"/>
                  <a:pt x="374" y="908"/>
                </a:cubicBezTo>
                <a:cubicBezTo>
                  <a:pt x="374" y="937"/>
                  <a:pt x="376" y="965"/>
                  <a:pt x="380" y="994"/>
                </a:cubicBezTo>
                <a:lnTo>
                  <a:pt x="382" y="993"/>
                </a:lnTo>
                <a:close/>
              </a:path>
            </a:pathLst>
          </a:custGeom>
          <a:solidFill>
            <a:srgbClr val="C0C0C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Freeform 62"/>
          <p:cNvSpPr>
            <a:spLocks/>
          </p:cNvSpPr>
          <p:nvPr/>
        </p:nvSpPr>
        <p:spPr bwMode="auto">
          <a:xfrm>
            <a:off x="2133600" y="2266578"/>
            <a:ext cx="46038" cy="111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" y="4"/>
              </a:cxn>
              <a:cxn ang="0">
                <a:pos x="20" y="4"/>
              </a:cxn>
            </a:cxnLst>
            <a:rect l="0" t="0" r="r" b="b"/>
            <a:pathLst>
              <a:path w="20" h="4">
                <a:moveTo>
                  <a:pt x="0" y="0"/>
                </a:moveTo>
                <a:cubicBezTo>
                  <a:pt x="6" y="3"/>
                  <a:pt x="12" y="4"/>
                  <a:pt x="18" y="4"/>
                </a:cubicBezTo>
                <a:cubicBezTo>
                  <a:pt x="19" y="4"/>
                  <a:pt x="19" y="4"/>
                  <a:pt x="20" y="4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63"/>
          <p:cNvSpPr>
            <a:spLocks/>
          </p:cNvSpPr>
          <p:nvPr/>
        </p:nvSpPr>
        <p:spPr bwMode="auto">
          <a:xfrm>
            <a:off x="2200275" y="2403103"/>
            <a:ext cx="20638" cy="4762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9" y="0"/>
              </a:cxn>
            </a:cxnLst>
            <a:rect l="0" t="0" r="r" b="b"/>
            <a:pathLst>
              <a:path w="9" h="2">
                <a:moveTo>
                  <a:pt x="0" y="2"/>
                </a:moveTo>
                <a:cubicBezTo>
                  <a:pt x="3" y="2"/>
                  <a:pt x="6" y="1"/>
                  <a:pt x="9" y="0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" name="Freeform 64"/>
          <p:cNvSpPr>
            <a:spLocks/>
          </p:cNvSpPr>
          <p:nvPr/>
        </p:nvSpPr>
        <p:spPr bwMode="auto">
          <a:xfrm>
            <a:off x="2381250" y="2439615"/>
            <a:ext cx="12700" cy="25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" y="10"/>
              </a:cxn>
            </a:cxnLst>
            <a:rect l="0" t="0" r="r" b="b"/>
            <a:pathLst>
              <a:path w="5" h="10">
                <a:moveTo>
                  <a:pt x="0" y="0"/>
                </a:moveTo>
                <a:cubicBezTo>
                  <a:pt x="1" y="3"/>
                  <a:pt x="3" y="7"/>
                  <a:pt x="5" y="10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Freeform 65"/>
          <p:cNvSpPr>
            <a:spLocks/>
          </p:cNvSpPr>
          <p:nvPr/>
        </p:nvSpPr>
        <p:spPr bwMode="auto">
          <a:xfrm>
            <a:off x="2611438" y="2403103"/>
            <a:ext cx="7937" cy="26987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3" y="0"/>
              </a:cxn>
            </a:cxnLst>
            <a:rect l="0" t="0" r="r" b="b"/>
            <a:pathLst>
              <a:path w="3" h="10">
                <a:moveTo>
                  <a:pt x="0" y="10"/>
                </a:moveTo>
                <a:cubicBezTo>
                  <a:pt x="2" y="7"/>
                  <a:pt x="2" y="3"/>
                  <a:pt x="3" y="0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Freeform 66"/>
          <p:cNvSpPr>
            <a:spLocks/>
          </p:cNvSpPr>
          <p:nvPr/>
        </p:nvSpPr>
        <p:spPr bwMode="auto">
          <a:xfrm>
            <a:off x="2716213" y="2230065"/>
            <a:ext cx="57150" cy="104775"/>
          </a:xfrm>
          <a:custGeom>
            <a:avLst/>
            <a:gdLst/>
            <a:ahLst/>
            <a:cxnLst>
              <a:cxn ang="0">
                <a:pos x="25" y="40"/>
              </a:cxn>
              <a:cxn ang="0">
                <a:pos x="25" y="39"/>
              </a:cxn>
              <a:cxn ang="0">
                <a:pos x="0" y="0"/>
              </a:cxn>
            </a:cxnLst>
            <a:rect l="0" t="0" r="r" b="b"/>
            <a:pathLst>
              <a:path w="25" h="40">
                <a:moveTo>
                  <a:pt x="25" y="40"/>
                </a:moveTo>
                <a:cubicBezTo>
                  <a:pt x="25" y="40"/>
                  <a:pt x="25" y="39"/>
                  <a:pt x="25" y="39"/>
                </a:cubicBezTo>
                <a:cubicBezTo>
                  <a:pt x="25" y="23"/>
                  <a:pt x="15" y="7"/>
                  <a:pt x="0" y="0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Freeform 67"/>
          <p:cNvSpPr>
            <a:spLocks/>
          </p:cNvSpPr>
          <p:nvPr/>
        </p:nvSpPr>
        <p:spPr bwMode="auto">
          <a:xfrm>
            <a:off x="2828925" y="2118940"/>
            <a:ext cx="25400" cy="38100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11" y="0"/>
              </a:cxn>
            </a:cxnLst>
            <a:rect l="0" t="0" r="r" b="b"/>
            <a:pathLst>
              <a:path w="11" h="15">
                <a:moveTo>
                  <a:pt x="0" y="15"/>
                </a:moveTo>
                <a:cubicBezTo>
                  <a:pt x="4" y="11"/>
                  <a:pt x="8" y="6"/>
                  <a:pt x="11" y="0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Freeform 68"/>
          <p:cNvSpPr>
            <a:spLocks/>
          </p:cNvSpPr>
          <p:nvPr/>
        </p:nvSpPr>
        <p:spPr bwMode="auto">
          <a:xfrm>
            <a:off x="2789238" y="1976065"/>
            <a:ext cx="3175" cy="19050"/>
          </a:xfrm>
          <a:custGeom>
            <a:avLst/>
            <a:gdLst/>
            <a:ahLst/>
            <a:cxnLst>
              <a:cxn ang="0">
                <a:pos x="1" y="8"/>
              </a:cxn>
              <a:cxn ang="0">
                <a:pos x="1" y="7"/>
              </a:cxn>
              <a:cxn ang="0">
                <a:pos x="0" y="0"/>
              </a:cxn>
            </a:cxnLst>
            <a:rect l="0" t="0" r="r" b="b"/>
            <a:pathLst>
              <a:path w="1" h="8">
                <a:moveTo>
                  <a:pt x="1" y="8"/>
                </a:moveTo>
                <a:cubicBezTo>
                  <a:pt x="1" y="7"/>
                  <a:pt x="1" y="7"/>
                  <a:pt x="1" y="7"/>
                </a:cubicBezTo>
                <a:cubicBezTo>
                  <a:pt x="1" y="5"/>
                  <a:pt x="1" y="3"/>
                  <a:pt x="0" y="0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" name="Freeform 69"/>
          <p:cNvSpPr>
            <a:spLocks/>
          </p:cNvSpPr>
          <p:nvPr/>
        </p:nvSpPr>
        <p:spPr bwMode="auto">
          <a:xfrm>
            <a:off x="2624138" y="1930028"/>
            <a:ext cx="11112" cy="23812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0" y="9"/>
              </a:cxn>
            </a:cxnLst>
            <a:rect l="0" t="0" r="r" b="b"/>
            <a:pathLst>
              <a:path w="5" h="9">
                <a:moveTo>
                  <a:pt x="5" y="0"/>
                </a:moveTo>
                <a:cubicBezTo>
                  <a:pt x="3" y="3"/>
                  <a:pt x="1" y="6"/>
                  <a:pt x="0" y="9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Freeform 70"/>
          <p:cNvSpPr>
            <a:spLocks/>
          </p:cNvSpPr>
          <p:nvPr/>
        </p:nvSpPr>
        <p:spPr bwMode="auto">
          <a:xfrm>
            <a:off x="2497138" y="1945903"/>
            <a:ext cx="4762" cy="1905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7"/>
              </a:cxn>
            </a:cxnLst>
            <a:rect l="0" t="0" r="r" b="b"/>
            <a:pathLst>
              <a:path w="2" h="7">
                <a:moveTo>
                  <a:pt x="2" y="0"/>
                </a:moveTo>
                <a:cubicBezTo>
                  <a:pt x="1" y="2"/>
                  <a:pt x="0" y="5"/>
                  <a:pt x="0" y="7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Freeform 71"/>
          <p:cNvSpPr>
            <a:spLocks/>
          </p:cNvSpPr>
          <p:nvPr/>
        </p:nvSpPr>
        <p:spPr bwMode="auto">
          <a:xfrm>
            <a:off x="2349500" y="1971303"/>
            <a:ext cx="22225" cy="22225"/>
          </a:xfrm>
          <a:custGeom>
            <a:avLst/>
            <a:gdLst/>
            <a:ahLst/>
            <a:cxnLst>
              <a:cxn ang="0">
                <a:pos x="10" y="8"/>
              </a:cxn>
              <a:cxn ang="0">
                <a:pos x="0" y="0"/>
              </a:cxn>
            </a:cxnLst>
            <a:rect l="0" t="0" r="r" b="b"/>
            <a:pathLst>
              <a:path w="10" h="8">
                <a:moveTo>
                  <a:pt x="10" y="8"/>
                </a:moveTo>
                <a:cubicBezTo>
                  <a:pt x="7" y="5"/>
                  <a:pt x="3" y="2"/>
                  <a:pt x="0" y="0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Freeform 72"/>
          <p:cNvSpPr>
            <a:spLocks/>
          </p:cNvSpPr>
          <p:nvPr/>
        </p:nvSpPr>
        <p:spPr bwMode="auto">
          <a:xfrm>
            <a:off x="2165350" y="2104653"/>
            <a:ext cx="4763" cy="22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8"/>
              </a:cxn>
            </a:cxnLst>
            <a:rect l="0" t="0" r="r" b="b"/>
            <a:pathLst>
              <a:path w="2" h="8">
                <a:moveTo>
                  <a:pt x="0" y="0"/>
                </a:moveTo>
                <a:cubicBezTo>
                  <a:pt x="0" y="3"/>
                  <a:pt x="1" y="6"/>
                  <a:pt x="2" y="8"/>
                </a:cubicBez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Rectangle 73"/>
          <p:cNvSpPr>
            <a:spLocks noChangeArrowheads="1"/>
          </p:cNvSpPr>
          <p:nvPr/>
        </p:nvSpPr>
        <p:spPr bwMode="auto">
          <a:xfrm>
            <a:off x="1962150" y="2068140"/>
            <a:ext cx="881063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GERAN</a:t>
            </a:r>
            <a:endParaRPr lang="en-US" altLang="zh-CN" sz="1400"/>
          </a:p>
        </p:txBody>
      </p:sp>
      <p:grpSp>
        <p:nvGrpSpPr>
          <p:cNvPr id="72" name="Group 74"/>
          <p:cNvGrpSpPr>
            <a:grpSpLocks/>
          </p:cNvGrpSpPr>
          <p:nvPr/>
        </p:nvGrpSpPr>
        <p:grpSpPr bwMode="auto">
          <a:xfrm>
            <a:off x="2747963" y="1596653"/>
            <a:ext cx="960437" cy="638175"/>
            <a:chOff x="2055" y="1290"/>
            <a:chExt cx="393" cy="258"/>
          </a:xfrm>
        </p:grpSpPr>
        <p:sp>
          <p:nvSpPr>
            <p:cNvPr id="73" name="Rectangle 75"/>
            <p:cNvSpPr>
              <a:spLocks noChangeArrowheads="1"/>
            </p:cNvSpPr>
            <p:nvPr/>
          </p:nvSpPr>
          <p:spPr bwMode="auto">
            <a:xfrm>
              <a:off x="2055" y="1290"/>
              <a:ext cx="393" cy="258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Rectangle 76"/>
            <p:cNvSpPr>
              <a:spLocks noChangeArrowheads="1"/>
            </p:cNvSpPr>
            <p:nvPr/>
          </p:nvSpPr>
          <p:spPr bwMode="auto">
            <a:xfrm>
              <a:off x="2055" y="1290"/>
              <a:ext cx="393" cy="258"/>
            </a:xfrm>
            <a:prstGeom prst="rect">
              <a:avLst/>
            </a:prstGeom>
            <a:solidFill>
              <a:srgbClr val="FFFF00"/>
            </a:solidFill>
            <a:ln w="17463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" name="Rectangle 77"/>
          <p:cNvSpPr>
            <a:spLocks noChangeArrowheads="1"/>
          </p:cNvSpPr>
          <p:nvPr/>
        </p:nvSpPr>
        <p:spPr bwMode="auto">
          <a:xfrm>
            <a:off x="2970213" y="1812553"/>
            <a:ext cx="515937" cy="1889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Rectangle 78"/>
          <p:cNvSpPr>
            <a:spLocks noChangeArrowheads="1"/>
          </p:cNvSpPr>
          <p:nvPr/>
        </p:nvSpPr>
        <p:spPr bwMode="auto">
          <a:xfrm>
            <a:off x="2882900" y="1833190"/>
            <a:ext cx="609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600">
                <a:solidFill>
                  <a:srgbClr val="000000"/>
                </a:solidFill>
                <a:ea typeface="Gulim" pitchFamily="34" charset="-127"/>
              </a:rPr>
              <a:t>SGSN</a:t>
            </a:r>
            <a:endParaRPr lang="en-US" altLang="zh-CN" sz="1600"/>
          </a:p>
        </p:txBody>
      </p:sp>
      <p:sp>
        <p:nvSpPr>
          <p:cNvPr id="77" name="Rectangle 79"/>
          <p:cNvSpPr>
            <a:spLocks noChangeArrowheads="1"/>
          </p:cNvSpPr>
          <p:nvPr/>
        </p:nvSpPr>
        <p:spPr bwMode="auto">
          <a:xfrm>
            <a:off x="846138" y="3920753"/>
            <a:ext cx="76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ja-JP" altLang="en-US" sz="1200">
                <a:solidFill>
                  <a:srgbClr val="000000"/>
                </a:solidFill>
                <a:ea typeface="Gulim" pitchFamily="34" charset="-127"/>
              </a:rPr>
              <a:t>“</a:t>
            </a:r>
            <a:endParaRPr lang="en-US" altLang="zh-CN" sz="1200"/>
          </a:p>
        </p:txBody>
      </p:sp>
      <p:sp>
        <p:nvSpPr>
          <p:cNvPr id="78" name="Rectangle 80"/>
          <p:cNvSpPr>
            <a:spLocks noChangeArrowheads="1"/>
          </p:cNvSpPr>
          <p:nvPr/>
        </p:nvSpPr>
        <p:spPr bwMode="auto">
          <a:xfrm>
            <a:off x="889000" y="3920753"/>
            <a:ext cx="28892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LTE</a:t>
            </a:r>
            <a:endParaRPr lang="en-US" altLang="zh-CN" sz="1200"/>
          </a:p>
        </p:txBody>
      </p:sp>
      <p:sp>
        <p:nvSpPr>
          <p:cNvPr id="79" name="Rectangle 81"/>
          <p:cNvSpPr>
            <a:spLocks noChangeArrowheads="1"/>
          </p:cNvSpPr>
          <p:nvPr/>
        </p:nvSpPr>
        <p:spPr bwMode="auto">
          <a:xfrm>
            <a:off x="1141413" y="3920753"/>
            <a:ext cx="50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-</a:t>
            </a:r>
            <a:endParaRPr lang="en-US" altLang="zh-CN" sz="1200"/>
          </a:p>
        </p:txBody>
      </p:sp>
      <p:sp>
        <p:nvSpPr>
          <p:cNvPr id="80" name="Rectangle 82"/>
          <p:cNvSpPr>
            <a:spLocks noChangeArrowheads="1"/>
          </p:cNvSpPr>
          <p:nvPr/>
        </p:nvSpPr>
        <p:spPr bwMode="auto">
          <a:xfrm>
            <a:off x="1184275" y="3920753"/>
            <a:ext cx="203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Uu</a:t>
            </a:r>
            <a:endParaRPr lang="en-US" altLang="zh-CN" sz="1200"/>
          </a:p>
        </p:txBody>
      </p:sp>
      <p:sp>
        <p:nvSpPr>
          <p:cNvPr id="81" name="Rectangle 83"/>
          <p:cNvSpPr>
            <a:spLocks noChangeArrowheads="1"/>
          </p:cNvSpPr>
          <p:nvPr/>
        </p:nvSpPr>
        <p:spPr bwMode="auto">
          <a:xfrm>
            <a:off x="1358900" y="3920753"/>
            <a:ext cx="76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ja-JP" altLang="en-US" sz="1200">
                <a:solidFill>
                  <a:srgbClr val="000000"/>
                </a:solidFill>
                <a:ea typeface="Gulim" pitchFamily="34" charset="-127"/>
              </a:rPr>
              <a:t>”</a:t>
            </a:r>
            <a:endParaRPr lang="en-US" altLang="zh-CN" sz="1200"/>
          </a:p>
        </p:txBody>
      </p:sp>
      <p:sp>
        <p:nvSpPr>
          <p:cNvPr id="82" name="Oval 84"/>
          <p:cNvSpPr>
            <a:spLocks noChangeArrowheads="1"/>
          </p:cNvSpPr>
          <p:nvPr/>
        </p:nvSpPr>
        <p:spPr bwMode="auto">
          <a:xfrm>
            <a:off x="1349375" y="3987428"/>
            <a:ext cx="1020763" cy="711200"/>
          </a:xfrm>
          <a:prstGeom prst="ellipse">
            <a:avLst/>
          </a:prstGeom>
          <a:solidFill>
            <a:srgbClr val="00FF00"/>
          </a:solidFill>
          <a:ln w="174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Rectangle 85"/>
          <p:cNvSpPr>
            <a:spLocks noChangeArrowheads="1"/>
          </p:cNvSpPr>
          <p:nvPr/>
        </p:nvSpPr>
        <p:spPr bwMode="auto">
          <a:xfrm>
            <a:off x="1476375" y="4250953"/>
            <a:ext cx="8001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E-UTRAN</a:t>
            </a:r>
            <a:endParaRPr lang="en-US" altLang="zh-CN" sz="1400"/>
          </a:p>
        </p:txBody>
      </p:sp>
      <p:sp>
        <p:nvSpPr>
          <p:cNvPr id="84" name="Freeform 86"/>
          <p:cNvSpPr>
            <a:spLocks/>
          </p:cNvSpPr>
          <p:nvPr/>
        </p:nvSpPr>
        <p:spPr bwMode="auto">
          <a:xfrm>
            <a:off x="1860550" y="3103190"/>
            <a:ext cx="881063" cy="871538"/>
          </a:xfrm>
          <a:custGeom>
            <a:avLst/>
            <a:gdLst/>
            <a:ahLst/>
            <a:cxnLst>
              <a:cxn ang="0">
                <a:pos x="0" y="320"/>
              </a:cxn>
              <a:cxn ang="0">
                <a:pos x="0" y="0"/>
              </a:cxn>
              <a:cxn ang="0">
                <a:pos x="418" y="0"/>
              </a:cxn>
            </a:cxnLst>
            <a:rect l="0" t="0" r="r" b="b"/>
            <a:pathLst>
              <a:path w="418" h="320">
                <a:moveTo>
                  <a:pt x="0" y="320"/>
                </a:moveTo>
                <a:lnTo>
                  <a:pt x="0" y="0"/>
                </a:lnTo>
                <a:lnTo>
                  <a:pt x="418" y="0"/>
                </a:lnTo>
              </a:path>
            </a:pathLst>
          </a:custGeom>
          <a:noFill/>
          <a:ln w="6350" cap="flat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5" name="Line 87"/>
          <p:cNvSpPr>
            <a:spLocks noChangeShapeType="1"/>
          </p:cNvSpPr>
          <p:nvPr/>
        </p:nvSpPr>
        <p:spPr bwMode="auto">
          <a:xfrm flipH="1">
            <a:off x="3154363" y="2285628"/>
            <a:ext cx="11112" cy="466725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Line 88"/>
          <p:cNvSpPr>
            <a:spLocks noChangeShapeType="1"/>
          </p:cNvSpPr>
          <p:nvPr/>
        </p:nvSpPr>
        <p:spPr bwMode="auto">
          <a:xfrm>
            <a:off x="5162550" y="1455365"/>
            <a:ext cx="0" cy="2563813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" name="Line 89"/>
          <p:cNvSpPr>
            <a:spLocks noChangeShapeType="1"/>
          </p:cNvSpPr>
          <p:nvPr/>
        </p:nvSpPr>
        <p:spPr bwMode="auto">
          <a:xfrm flipH="1">
            <a:off x="2335213" y="4422403"/>
            <a:ext cx="206375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" name="Rectangle 90"/>
          <p:cNvSpPr>
            <a:spLocks noChangeArrowheads="1"/>
          </p:cNvSpPr>
          <p:nvPr/>
        </p:nvSpPr>
        <p:spPr bwMode="auto">
          <a:xfrm>
            <a:off x="2706688" y="2765053"/>
            <a:ext cx="939800" cy="711200"/>
          </a:xfrm>
          <a:prstGeom prst="rect">
            <a:avLst/>
          </a:prstGeom>
          <a:solidFill>
            <a:schemeClr val="folHlink"/>
          </a:solidFill>
          <a:ln w="17463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9" name="Rectangle 91"/>
          <p:cNvSpPr>
            <a:spLocks noChangeArrowheads="1"/>
          </p:cNvSpPr>
          <p:nvPr/>
        </p:nvSpPr>
        <p:spPr bwMode="auto">
          <a:xfrm>
            <a:off x="2935288" y="3017465"/>
            <a:ext cx="484187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600" dirty="0">
                <a:solidFill>
                  <a:srgbClr val="000000"/>
                </a:solidFill>
                <a:ea typeface="Gulim" pitchFamily="34" charset="-127"/>
              </a:rPr>
              <a:t>MME</a:t>
            </a:r>
            <a:endParaRPr lang="en-US" altLang="zh-CN" sz="1600" dirty="0"/>
          </a:p>
        </p:txBody>
      </p:sp>
      <p:sp>
        <p:nvSpPr>
          <p:cNvPr id="90" name="Line 92"/>
          <p:cNvSpPr>
            <a:spLocks noChangeShapeType="1"/>
          </p:cNvSpPr>
          <p:nvPr/>
        </p:nvSpPr>
        <p:spPr bwMode="auto">
          <a:xfrm flipH="1" flipV="1">
            <a:off x="3598863" y="3103190"/>
            <a:ext cx="800100" cy="1185863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" name="Rectangle 93"/>
          <p:cNvSpPr>
            <a:spLocks noChangeArrowheads="1"/>
          </p:cNvSpPr>
          <p:nvPr/>
        </p:nvSpPr>
        <p:spPr bwMode="auto">
          <a:xfrm>
            <a:off x="3478213" y="3496890"/>
            <a:ext cx="2698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S11</a:t>
            </a:r>
            <a:endParaRPr lang="en-US" altLang="zh-CN" sz="1200"/>
          </a:p>
        </p:txBody>
      </p:sp>
      <p:sp>
        <p:nvSpPr>
          <p:cNvPr id="92" name="Line 94"/>
          <p:cNvSpPr>
            <a:spLocks noChangeShapeType="1"/>
          </p:cNvSpPr>
          <p:nvPr/>
        </p:nvSpPr>
        <p:spPr bwMode="auto">
          <a:xfrm flipH="1">
            <a:off x="3827463" y="3585790"/>
            <a:ext cx="138112" cy="4763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Freeform 95"/>
          <p:cNvSpPr>
            <a:spLocks/>
          </p:cNvSpPr>
          <p:nvPr/>
        </p:nvSpPr>
        <p:spPr bwMode="auto">
          <a:xfrm>
            <a:off x="3579813" y="2534865"/>
            <a:ext cx="927100" cy="584200"/>
          </a:xfrm>
          <a:custGeom>
            <a:avLst/>
            <a:gdLst/>
            <a:ahLst/>
            <a:cxnLst>
              <a:cxn ang="0">
                <a:pos x="0" y="347"/>
              </a:cxn>
              <a:cxn ang="0">
                <a:pos x="469" y="347"/>
              </a:cxn>
              <a:cxn ang="0">
                <a:pos x="469" y="0"/>
              </a:cxn>
            </a:cxnLst>
            <a:rect l="0" t="0" r="r" b="b"/>
            <a:pathLst>
              <a:path w="469" h="347">
                <a:moveTo>
                  <a:pt x="0" y="347"/>
                </a:moveTo>
                <a:lnTo>
                  <a:pt x="469" y="347"/>
                </a:lnTo>
                <a:lnTo>
                  <a:pt x="469" y="0"/>
                </a:lnTo>
              </a:path>
            </a:pathLst>
          </a:custGeom>
          <a:noFill/>
          <a:ln w="6350" cap="flat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Line 96"/>
          <p:cNvSpPr>
            <a:spLocks noChangeShapeType="1"/>
          </p:cNvSpPr>
          <p:nvPr/>
        </p:nvSpPr>
        <p:spPr bwMode="auto">
          <a:xfrm>
            <a:off x="4414838" y="2844428"/>
            <a:ext cx="136525" cy="635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5" name="Line 97"/>
          <p:cNvSpPr>
            <a:spLocks noChangeShapeType="1"/>
          </p:cNvSpPr>
          <p:nvPr/>
        </p:nvSpPr>
        <p:spPr bwMode="auto">
          <a:xfrm>
            <a:off x="6911975" y="4389065"/>
            <a:ext cx="681038" cy="3175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6" name="Rectangle 98"/>
          <p:cNvSpPr>
            <a:spLocks noChangeArrowheads="1"/>
          </p:cNvSpPr>
          <p:nvPr/>
        </p:nvSpPr>
        <p:spPr bwMode="auto">
          <a:xfrm>
            <a:off x="5499100" y="4084265"/>
            <a:ext cx="1857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S5</a:t>
            </a:r>
            <a:endParaRPr lang="en-US" altLang="zh-CN" sz="1200"/>
          </a:p>
        </p:txBody>
      </p:sp>
      <p:sp>
        <p:nvSpPr>
          <p:cNvPr id="97" name="Line 99"/>
          <p:cNvSpPr>
            <a:spLocks noChangeShapeType="1"/>
          </p:cNvSpPr>
          <p:nvPr/>
        </p:nvSpPr>
        <p:spPr bwMode="auto">
          <a:xfrm>
            <a:off x="5565775" y="4304928"/>
            <a:ext cx="1588" cy="236537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8" name="Rectangle 100"/>
          <p:cNvSpPr>
            <a:spLocks noChangeArrowheads="1"/>
          </p:cNvSpPr>
          <p:nvPr/>
        </p:nvSpPr>
        <p:spPr bwMode="auto">
          <a:xfrm>
            <a:off x="4414838" y="4033465"/>
            <a:ext cx="854075" cy="722313"/>
          </a:xfrm>
          <a:prstGeom prst="rect">
            <a:avLst/>
          </a:prstGeom>
          <a:solidFill>
            <a:srgbClr val="66CC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zh-CN" sz="1200">
                <a:solidFill>
                  <a:srgbClr val="000000"/>
                </a:solidFill>
                <a:ea typeface="Gulim" pitchFamily="34" charset="-127"/>
              </a:rPr>
              <a:t>Serving</a:t>
            </a:r>
          </a:p>
          <a:p>
            <a:pPr algn="ctr"/>
            <a:r>
              <a:rPr lang="en-US" altLang="zh-CN" sz="1200">
                <a:solidFill>
                  <a:srgbClr val="000000"/>
                </a:solidFill>
                <a:ea typeface="Gulim" pitchFamily="34" charset="-127"/>
              </a:rPr>
              <a:t>Gateway</a:t>
            </a:r>
            <a:endParaRPr lang="en-US" altLang="zh-CN" sz="1200"/>
          </a:p>
        </p:txBody>
      </p:sp>
      <p:sp>
        <p:nvSpPr>
          <p:cNvPr id="99" name="Rectangle 101"/>
          <p:cNvSpPr>
            <a:spLocks noChangeArrowheads="1"/>
          </p:cNvSpPr>
          <p:nvPr/>
        </p:nvSpPr>
        <p:spPr bwMode="auto">
          <a:xfrm>
            <a:off x="6034088" y="4028703"/>
            <a:ext cx="852487" cy="720725"/>
          </a:xfrm>
          <a:prstGeom prst="rect">
            <a:avLst/>
          </a:prstGeom>
          <a:solidFill>
            <a:srgbClr val="FFCC66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zh-CN" sz="1200">
                <a:solidFill>
                  <a:srgbClr val="000000"/>
                </a:solidFill>
                <a:ea typeface="Gulim" pitchFamily="34" charset="-127"/>
              </a:rPr>
              <a:t>PDN</a:t>
            </a:r>
          </a:p>
          <a:p>
            <a:pPr algn="ctr"/>
            <a:r>
              <a:rPr lang="en-US" altLang="zh-CN" sz="1200">
                <a:solidFill>
                  <a:srgbClr val="000000"/>
                </a:solidFill>
                <a:ea typeface="Gulim" pitchFamily="34" charset="-127"/>
              </a:rPr>
              <a:t>Gateway</a:t>
            </a:r>
            <a:endParaRPr lang="en-US" altLang="zh-CN" sz="1200"/>
          </a:p>
        </p:txBody>
      </p:sp>
      <p:sp>
        <p:nvSpPr>
          <p:cNvPr id="100" name="Rectangle 102"/>
          <p:cNvSpPr>
            <a:spLocks noChangeArrowheads="1"/>
          </p:cNvSpPr>
          <p:nvPr/>
        </p:nvSpPr>
        <p:spPr bwMode="auto">
          <a:xfrm>
            <a:off x="2514600" y="4557340"/>
            <a:ext cx="3460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/>
            <a:r>
              <a:rPr lang="en-US" altLang="zh-CN" sz="1200">
                <a:solidFill>
                  <a:srgbClr val="000000"/>
                </a:solidFill>
                <a:ea typeface="Gulim" pitchFamily="34" charset="-127"/>
              </a:rPr>
              <a:t>S1-U</a:t>
            </a:r>
            <a:endParaRPr lang="en-US" altLang="zh-CN" sz="1200"/>
          </a:p>
        </p:txBody>
      </p:sp>
      <p:sp>
        <p:nvSpPr>
          <p:cNvPr id="101" name="Line 104"/>
          <p:cNvSpPr>
            <a:spLocks noChangeShapeType="1"/>
          </p:cNvSpPr>
          <p:nvPr/>
        </p:nvSpPr>
        <p:spPr bwMode="auto">
          <a:xfrm>
            <a:off x="5049838" y="1728415"/>
            <a:ext cx="0" cy="2290763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" name="Line 105"/>
          <p:cNvSpPr>
            <a:spLocks noChangeShapeType="1"/>
          </p:cNvSpPr>
          <p:nvPr/>
        </p:nvSpPr>
        <p:spPr bwMode="auto">
          <a:xfrm flipH="1">
            <a:off x="2771775" y="1455365"/>
            <a:ext cx="2390775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106"/>
          <p:cNvSpPr>
            <a:spLocks noChangeShapeType="1"/>
          </p:cNvSpPr>
          <p:nvPr/>
        </p:nvSpPr>
        <p:spPr bwMode="auto">
          <a:xfrm flipH="1">
            <a:off x="3692525" y="1728415"/>
            <a:ext cx="1357313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" name="Rectangle 107"/>
          <p:cNvSpPr>
            <a:spLocks noChangeArrowheads="1"/>
          </p:cNvSpPr>
          <p:nvPr/>
        </p:nvSpPr>
        <p:spPr bwMode="auto">
          <a:xfrm>
            <a:off x="4633913" y="3612778"/>
            <a:ext cx="228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S4 </a:t>
            </a:r>
            <a:endParaRPr lang="en-US" altLang="zh-CN" sz="1200"/>
          </a:p>
        </p:txBody>
      </p:sp>
      <p:sp>
        <p:nvSpPr>
          <p:cNvPr id="105" name="Line 108"/>
          <p:cNvSpPr>
            <a:spLocks noChangeShapeType="1"/>
          </p:cNvSpPr>
          <p:nvPr/>
        </p:nvSpPr>
        <p:spPr bwMode="auto">
          <a:xfrm flipH="1">
            <a:off x="4943475" y="3765178"/>
            <a:ext cx="138113" cy="3175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6" name="矩形 105"/>
          <p:cNvSpPr/>
          <p:nvPr/>
        </p:nvSpPr>
        <p:spPr bwMode="auto">
          <a:xfrm>
            <a:off x="4262511" y="3868615"/>
            <a:ext cx="2771335" cy="104101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6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56228" y="24260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目录</a:t>
            </a:r>
            <a:endParaRPr lang="en-US" altLang="zh-CN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228850" y="1142984"/>
            <a:ext cx="5035550" cy="685800"/>
            <a:chOff x="1296" y="1200"/>
            <a:chExt cx="2928" cy="432"/>
          </a:xfrm>
        </p:grpSpPr>
        <p:sp>
          <p:nvSpPr>
            <p:cNvPr id="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FF0000"/>
                  </a:solidFill>
                  <a:ea typeface="宋体" pitchFamily="2" charset="-122"/>
                </a:rPr>
                <a:t>SAE/EPC</a:t>
              </a:r>
              <a:r>
                <a:rPr lang="zh-CN" altLang="en-US" sz="2400" dirty="0" smtClean="0">
                  <a:solidFill>
                    <a:srgbClr val="FF0000"/>
                  </a:solidFill>
                  <a:ea typeface="宋体" pitchFamily="2" charset="-122"/>
                </a:rPr>
                <a:t>技术演进</a:t>
              </a:r>
              <a:endParaRPr lang="en-US" altLang="zh-CN" sz="2400" dirty="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12" name="Group 17"/>
          <p:cNvGrpSpPr>
            <a:grpSpLocks/>
          </p:cNvGrpSpPr>
          <p:nvPr/>
        </p:nvGrpSpPr>
        <p:grpSpPr bwMode="auto">
          <a:xfrm>
            <a:off x="2228850" y="1904984"/>
            <a:ext cx="5035550" cy="685800"/>
            <a:chOff x="1296" y="1680"/>
            <a:chExt cx="2928" cy="432"/>
          </a:xfrm>
        </p:grpSpPr>
        <p:sp>
          <p:nvSpPr>
            <p:cNvPr id="13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>
                  <a:ea typeface="宋体" pitchFamily="2" charset="-122"/>
                </a:rPr>
                <a:t>EPC</a:t>
              </a:r>
              <a:r>
                <a:rPr lang="zh-CN" altLang="en-US" sz="2400" dirty="0">
                  <a:ea typeface="宋体" pitchFamily="2" charset="-122"/>
                </a:rPr>
                <a:t>网络架构及主要网元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18" name="Group 23"/>
          <p:cNvGrpSpPr>
            <a:grpSpLocks/>
          </p:cNvGrpSpPr>
          <p:nvPr/>
        </p:nvGrpSpPr>
        <p:grpSpPr bwMode="auto">
          <a:xfrm>
            <a:off x="2228850" y="3644917"/>
            <a:ext cx="5035550" cy="685800"/>
            <a:chOff x="1296" y="2208"/>
            <a:chExt cx="2928" cy="432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gray">
            <a:xfrm>
              <a:off x="1510" y="2237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gray">
            <a:xfrm>
              <a:off x="1776" y="2256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EPC/SAE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主要接口及流程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gray">
            <a:xfrm rot="1758052">
              <a:off x="1310" y="2223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gray">
            <a:xfrm rot="1758052">
              <a:off x="1296" y="2208"/>
              <a:ext cx="514" cy="4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gray">
            <a:xfrm>
              <a:off x="1449" y="2226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4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24" name="Group 11"/>
          <p:cNvGrpSpPr>
            <a:grpSpLocks/>
          </p:cNvGrpSpPr>
          <p:nvPr/>
        </p:nvGrpSpPr>
        <p:grpSpPr bwMode="auto">
          <a:xfrm>
            <a:off x="2222500" y="4457712"/>
            <a:ext cx="5035550" cy="685800"/>
            <a:chOff x="1296" y="1200"/>
            <a:chExt cx="2928" cy="432"/>
          </a:xfrm>
        </p:grpSpPr>
        <p:sp>
          <p:nvSpPr>
            <p:cNvPr id="2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运营商组网策略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5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30" name="Group 17"/>
          <p:cNvGrpSpPr>
            <a:grpSpLocks/>
          </p:cNvGrpSpPr>
          <p:nvPr/>
        </p:nvGrpSpPr>
        <p:grpSpPr bwMode="auto">
          <a:xfrm>
            <a:off x="2222500" y="5243530"/>
            <a:ext cx="5035550" cy="685800"/>
            <a:chOff x="1296" y="1680"/>
            <a:chExt cx="2928" cy="432"/>
          </a:xfrm>
        </p:grpSpPr>
        <p:sp>
          <p:nvSpPr>
            <p:cNvPr id="31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LTE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商用情况介绍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2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6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36" name="Group 11"/>
          <p:cNvGrpSpPr>
            <a:grpSpLocks/>
          </p:cNvGrpSpPr>
          <p:nvPr/>
        </p:nvGrpSpPr>
        <p:grpSpPr bwMode="auto">
          <a:xfrm>
            <a:off x="2214546" y="2786058"/>
            <a:ext cx="5035550" cy="685800"/>
            <a:chOff x="1296" y="1200"/>
            <a:chExt cx="2928" cy="432"/>
          </a:xfrm>
        </p:grpSpPr>
        <p:sp>
          <p:nvSpPr>
            <p:cNvPr id="3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EPC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关键技术</a:t>
              </a: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3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69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-55327" y="399224"/>
            <a:ext cx="70485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网络</a:t>
            </a:r>
            <a:r>
              <a:rPr lang="zh-CN" altLang="en-US" dirty="0"/>
              <a:t>架构－</a:t>
            </a:r>
            <a:r>
              <a:rPr lang="en-US" altLang="zh-CN" dirty="0"/>
              <a:t>Home Routed</a:t>
            </a:r>
            <a:r>
              <a:rPr lang="zh-CN" altLang="en-US" dirty="0"/>
              <a:t>的漫游方式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645510" y="3320119"/>
            <a:ext cx="3498490" cy="26562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45706" rIns="0" bIns="45706" anchor="ctr"/>
          <a:lstStyle/>
          <a:p>
            <a:pPr marL="0" lvl="1">
              <a:lnSpc>
                <a:spcPct val="140000"/>
              </a:lnSpc>
              <a:buClr>
                <a:schemeClr val="bg2"/>
              </a:buClr>
              <a:buSzPct val="80000"/>
              <a:buFont typeface="Wingdings" pitchFamily="2" charset="2"/>
              <a:buChar char="n"/>
            </a:pPr>
            <a:r>
              <a:rPr lang="zh-CN" altLang="zh-CN" sz="1800" dirty="0">
                <a:latin typeface="微软雅黑" pitchFamily="34" charset="-122"/>
                <a:ea typeface="微软雅黑" pitchFamily="34" charset="-122"/>
              </a:rPr>
              <a:t>S5和S8接口存在GTP和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PMIP</a:t>
            </a:r>
            <a:r>
              <a:rPr lang="zh-CN" altLang="zh-CN" sz="1800" dirty="0">
                <a:latin typeface="微软雅黑" pitchFamily="34" charset="-122"/>
                <a:ea typeface="微软雅黑" pitchFamily="34" charset="-122"/>
              </a:rPr>
              <a:t>协议两种可能选择。</a:t>
            </a:r>
          </a:p>
          <a:p>
            <a:pPr marL="0" lvl="1">
              <a:lnSpc>
                <a:spcPct val="140000"/>
              </a:lnSpc>
              <a:buClr>
                <a:schemeClr val="bg2"/>
              </a:buClr>
              <a:buSzPct val="80000"/>
              <a:buFont typeface="Wingdings" pitchFamily="2" charset="2"/>
              <a:buChar char="n"/>
            </a:pPr>
            <a:r>
              <a:rPr lang="zh-CN" altLang="zh-CN" sz="1800" dirty="0">
                <a:latin typeface="微软雅黑" pitchFamily="34" charset="-122"/>
                <a:ea typeface="微软雅黑" pitchFamily="34" charset="-122"/>
              </a:rPr>
              <a:t>S5和S8a/b接口不需要级联（chaining），即漫游Home Routed Traffic场景只需要S8a/b漫游接口，不需要S5接口同时存在。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680060" y="1920776"/>
            <a:ext cx="344488" cy="206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S6a</a:t>
            </a:r>
            <a:endParaRPr lang="en-US" altLang="zh-CN" sz="12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934060" y="1158776"/>
            <a:ext cx="889000" cy="481012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89635" y="1319113"/>
            <a:ext cx="546100" cy="168275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HSS</a:t>
            </a:r>
            <a:endParaRPr lang="en-US" altLang="zh-CN" sz="140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V="1">
            <a:off x="3205398" y="1663601"/>
            <a:ext cx="1125537" cy="2736850"/>
          </a:xfrm>
          <a:prstGeom prst="line">
            <a:avLst/>
          </a:prstGeom>
          <a:noFill/>
          <a:ln w="792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4121385" y="2036663"/>
            <a:ext cx="144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H="1">
            <a:off x="5097698" y="2812951"/>
            <a:ext cx="4762" cy="2581275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600810" y="3389213"/>
            <a:ext cx="622300" cy="287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S8a</a:t>
            </a:r>
            <a:endParaRPr lang="en-US" altLang="zh-CN" sz="1200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4994510" y="3449538"/>
            <a:ext cx="200025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2671998" y="4143276"/>
            <a:ext cx="29368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S3</a:t>
            </a:r>
            <a:endParaRPr lang="en-US" altLang="zh-CN" sz="1200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1597260" y="4468713"/>
            <a:ext cx="633413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S1-MME</a:t>
            </a:r>
            <a:endParaRPr lang="en-US" altLang="zh-CN" sz="120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924410" y="5240238"/>
            <a:ext cx="320675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S10</a:t>
            </a:r>
            <a:endParaRPr lang="en-US" altLang="zh-CN" sz="1200"/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2849798" y="4949726"/>
            <a:ext cx="398462" cy="182562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81" y="83"/>
              </a:cxn>
              <a:cxn ang="0">
                <a:pos x="0" y="83"/>
              </a:cxn>
              <a:cxn ang="0">
                <a:pos x="0" y="0"/>
              </a:cxn>
            </a:cxnLst>
            <a:rect l="0" t="0" r="r" b="b"/>
            <a:pathLst>
              <a:path w="181" h="83">
                <a:moveTo>
                  <a:pt x="181" y="0"/>
                </a:moveTo>
                <a:lnTo>
                  <a:pt x="181" y="83"/>
                </a:lnTo>
                <a:lnTo>
                  <a:pt x="0" y="83"/>
                </a:lnTo>
                <a:lnTo>
                  <a:pt x="0" y="0"/>
                </a:lnTo>
              </a:path>
            </a:pathLst>
          </a:custGeom>
          <a:noFill/>
          <a:ln w="4763" cap="flat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3052998" y="5032276"/>
            <a:ext cx="1587" cy="201612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2221148" y="4568726"/>
            <a:ext cx="6350" cy="198437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2884723" y="4222651"/>
            <a:ext cx="141287" cy="1587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1020998" y="3236813"/>
            <a:ext cx="981075" cy="598488"/>
            <a:chOff x="1744" y="1186"/>
            <a:chExt cx="373" cy="273"/>
          </a:xfrm>
        </p:grpSpPr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1776" y="1218"/>
              <a:ext cx="341" cy="241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1"/>
                </a:cxn>
                <a:cxn ang="0">
                  <a:pos x="211" y="1756"/>
                </a:cxn>
                <a:cxn ang="0">
                  <a:pos x="208" y="1751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6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3" y="2533"/>
                </a:cxn>
                <a:cxn ang="0">
                  <a:pos x="2793" y="2537"/>
                </a:cxn>
                <a:cxn ang="0">
                  <a:pos x="3093" y="2619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59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7"/>
                </a:cxn>
                <a:cxn ang="0">
                  <a:pos x="2198" y="234"/>
                </a:cxn>
                <a:cxn ang="0">
                  <a:pos x="1832" y="90"/>
                </a:cxn>
                <a:cxn ang="0">
                  <a:pos x="1371" y="356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5" y="908"/>
                </a:cxn>
                <a:cxn ang="0">
                  <a:pos x="380" y="993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4"/>
                    <a:pt x="0" y="1191"/>
                    <a:pt x="0" y="1401"/>
                  </a:cubicBezTo>
                  <a:cubicBezTo>
                    <a:pt x="0" y="1547"/>
                    <a:pt x="80" y="1682"/>
                    <a:pt x="211" y="1756"/>
                  </a:cubicBezTo>
                  <a:lnTo>
                    <a:pt x="208" y="1751"/>
                  </a:lnTo>
                  <a:cubicBezTo>
                    <a:pt x="134" y="1827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6"/>
                    <a:pt x="952" y="2806"/>
                    <a:pt x="1223" y="2806"/>
                  </a:cubicBezTo>
                  <a:cubicBezTo>
                    <a:pt x="1360" y="2806"/>
                    <a:pt x="1495" y="2770"/>
                    <a:pt x="1612" y="2702"/>
                  </a:cubicBezTo>
                  <a:lnTo>
                    <a:pt x="1611" y="2703"/>
                  </a:lnTo>
                  <a:cubicBezTo>
                    <a:pt x="1733" y="2880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3" y="2533"/>
                  </a:cubicBezTo>
                  <a:lnTo>
                    <a:pt x="2793" y="2537"/>
                  </a:lnTo>
                  <a:cubicBezTo>
                    <a:pt x="2883" y="2591"/>
                    <a:pt x="2987" y="2619"/>
                    <a:pt x="3093" y="2619"/>
                  </a:cubicBezTo>
                  <a:cubicBezTo>
                    <a:pt x="3404" y="2619"/>
                    <a:pt x="3657" y="2379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7"/>
                    <a:pt x="4179" y="1171"/>
                    <a:pt x="4090" y="1059"/>
                  </a:cubicBezTo>
                  <a:lnTo>
                    <a:pt x="4088" y="1059"/>
                  </a:lnTo>
                  <a:cubicBezTo>
                    <a:pt x="4116" y="997"/>
                    <a:pt x="4131" y="929"/>
                    <a:pt x="4131" y="861"/>
                  </a:cubicBezTo>
                  <a:cubicBezTo>
                    <a:pt x="4131" y="634"/>
                    <a:pt x="3973" y="436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8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7"/>
                  </a:cubicBezTo>
                  <a:lnTo>
                    <a:pt x="2198" y="234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2" y="192"/>
                    <a:pt x="1371" y="356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5" y="557"/>
                    <a:pt x="375" y="908"/>
                  </a:cubicBezTo>
                  <a:cubicBezTo>
                    <a:pt x="374" y="937"/>
                    <a:pt x="377" y="965"/>
                    <a:pt x="380" y="993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1744" y="1186"/>
              <a:ext cx="341" cy="241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1"/>
                </a:cxn>
                <a:cxn ang="0">
                  <a:pos x="210" y="1756"/>
                </a:cxn>
                <a:cxn ang="0">
                  <a:pos x="208" y="1751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6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3"/>
                </a:cxn>
                <a:cxn ang="0">
                  <a:pos x="2793" y="2537"/>
                </a:cxn>
                <a:cxn ang="0">
                  <a:pos x="3093" y="2619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59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7"/>
                </a:cxn>
                <a:cxn ang="0">
                  <a:pos x="2198" y="234"/>
                </a:cxn>
                <a:cxn ang="0">
                  <a:pos x="1832" y="90"/>
                </a:cxn>
                <a:cxn ang="0">
                  <a:pos x="1371" y="356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3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4"/>
                    <a:pt x="0" y="1191"/>
                    <a:pt x="0" y="1401"/>
                  </a:cubicBezTo>
                  <a:cubicBezTo>
                    <a:pt x="0" y="1547"/>
                    <a:pt x="80" y="1682"/>
                    <a:pt x="210" y="1756"/>
                  </a:cubicBezTo>
                  <a:lnTo>
                    <a:pt x="208" y="1751"/>
                  </a:lnTo>
                  <a:cubicBezTo>
                    <a:pt x="134" y="1827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6"/>
                    <a:pt x="952" y="2806"/>
                    <a:pt x="1223" y="2806"/>
                  </a:cubicBezTo>
                  <a:cubicBezTo>
                    <a:pt x="1360" y="2806"/>
                    <a:pt x="1494" y="2770"/>
                    <a:pt x="1612" y="2702"/>
                  </a:cubicBezTo>
                  <a:lnTo>
                    <a:pt x="1611" y="2703"/>
                  </a:lnTo>
                  <a:cubicBezTo>
                    <a:pt x="1733" y="2879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3"/>
                  </a:cubicBezTo>
                  <a:lnTo>
                    <a:pt x="2793" y="2537"/>
                  </a:lnTo>
                  <a:cubicBezTo>
                    <a:pt x="2883" y="2591"/>
                    <a:pt x="2987" y="2619"/>
                    <a:pt x="3093" y="2619"/>
                  </a:cubicBezTo>
                  <a:cubicBezTo>
                    <a:pt x="3404" y="2619"/>
                    <a:pt x="3656" y="2378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7"/>
                    <a:pt x="4179" y="1171"/>
                    <a:pt x="4090" y="1059"/>
                  </a:cubicBezTo>
                  <a:lnTo>
                    <a:pt x="4088" y="1059"/>
                  </a:lnTo>
                  <a:cubicBezTo>
                    <a:pt x="4116" y="996"/>
                    <a:pt x="4131" y="929"/>
                    <a:pt x="4131" y="861"/>
                  </a:cubicBezTo>
                  <a:cubicBezTo>
                    <a:pt x="4131" y="634"/>
                    <a:pt x="3973" y="435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7"/>
                  </a:cubicBezTo>
                  <a:lnTo>
                    <a:pt x="2198" y="234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2"/>
                    <a:pt x="1371" y="356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6"/>
                    <a:pt x="376" y="965"/>
                    <a:pt x="380" y="993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C0C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1744" y="1186"/>
              <a:ext cx="341" cy="241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1"/>
                </a:cxn>
                <a:cxn ang="0">
                  <a:pos x="210" y="1756"/>
                </a:cxn>
                <a:cxn ang="0">
                  <a:pos x="208" y="1751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6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3"/>
                </a:cxn>
                <a:cxn ang="0">
                  <a:pos x="2793" y="2537"/>
                </a:cxn>
                <a:cxn ang="0">
                  <a:pos x="3093" y="2619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59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7"/>
                </a:cxn>
                <a:cxn ang="0">
                  <a:pos x="2198" y="234"/>
                </a:cxn>
                <a:cxn ang="0">
                  <a:pos x="1832" y="90"/>
                </a:cxn>
                <a:cxn ang="0">
                  <a:pos x="1371" y="356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3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4"/>
                    <a:pt x="0" y="1191"/>
                    <a:pt x="0" y="1401"/>
                  </a:cubicBezTo>
                  <a:cubicBezTo>
                    <a:pt x="0" y="1547"/>
                    <a:pt x="80" y="1682"/>
                    <a:pt x="210" y="1756"/>
                  </a:cubicBezTo>
                  <a:lnTo>
                    <a:pt x="208" y="1751"/>
                  </a:lnTo>
                  <a:cubicBezTo>
                    <a:pt x="134" y="1827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6"/>
                    <a:pt x="952" y="2806"/>
                    <a:pt x="1223" y="2806"/>
                  </a:cubicBezTo>
                  <a:cubicBezTo>
                    <a:pt x="1360" y="2806"/>
                    <a:pt x="1494" y="2770"/>
                    <a:pt x="1612" y="2702"/>
                  </a:cubicBezTo>
                  <a:lnTo>
                    <a:pt x="1611" y="2703"/>
                  </a:lnTo>
                  <a:cubicBezTo>
                    <a:pt x="1733" y="2879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3"/>
                  </a:cubicBezTo>
                  <a:lnTo>
                    <a:pt x="2793" y="2537"/>
                  </a:lnTo>
                  <a:cubicBezTo>
                    <a:pt x="2883" y="2591"/>
                    <a:pt x="2987" y="2619"/>
                    <a:pt x="3093" y="2619"/>
                  </a:cubicBezTo>
                  <a:cubicBezTo>
                    <a:pt x="3404" y="2619"/>
                    <a:pt x="3656" y="2378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7"/>
                    <a:pt x="4179" y="1171"/>
                    <a:pt x="4090" y="1059"/>
                  </a:cubicBezTo>
                  <a:lnTo>
                    <a:pt x="4088" y="1059"/>
                  </a:lnTo>
                  <a:cubicBezTo>
                    <a:pt x="4116" y="996"/>
                    <a:pt x="4131" y="929"/>
                    <a:pt x="4131" y="861"/>
                  </a:cubicBezTo>
                  <a:cubicBezTo>
                    <a:pt x="4131" y="634"/>
                    <a:pt x="3973" y="435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7"/>
                  </a:cubicBezTo>
                  <a:lnTo>
                    <a:pt x="2198" y="234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2"/>
                    <a:pt x="1371" y="356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6"/>
                    <a:pt x="376" y="965"/>
                    <a:pt x="380" y="993"/>
                  </a:cubicBezTo>
                  <a:lnTo>
                    <a:pt x="382" y="993"/>
                  </a:lnTo>
                  <a:close/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1761" y="1328"/>
              <a:ext cx="20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"/>
                </a:cxn>
                <a:cxn ang="0">
                  <a:pos x="20" y="4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cubicBezTo>
                    <a:pt x="6" y="3"/>
                    <a:pt x="12" y="4"/>
                    <a:pt x="18" y="4"/>
                  </a:cubicBezTo>
                  <a:cubicBezTo>
                    <a:pt x="19" y="4"/>
                    <a:pt x="19" y="4"/>
                    <a:pt x="20" y="4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1790" y="1380"/>
              <a:ext cx="9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cubicBezTo>
                    <a:pt x="3" y="2"/>
                    <a:pt x="6" y="1"/>
                    <a:pt x="9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1869" y="1394"/>
              <a:ext cx="5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4"/>
                    <a:pt x="3" y="7"/>
                    <a:pt x="5" y="1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1969" y="1380"/>
              <a:ext cx="3" cy="1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" y="0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cubicBezTo>
                    <a:pt x="2" y="7"/>
                    <a:pt x="2" y="3"/>
                    <a:pt x="3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2014" y="1314"/>
              <a:ext cx="25" cy="40"/>
            </a:xfrm>
            <a:custGeom>
              <a:avLst/>
              <a:gdLst/>
              <a:ahLst/>
              <a:cxnLst>
                <a:cxn ang="0">
                  <a:pos x="25" y="40"/>
                </a:cxn>
                <a:cxn ang="0">
                  <a:pos x="25" y="39"/>
                </a:cxn>
                <a:cxn ang="0">
                  <a:pos x="0" y="0"/>
                </a:cxn>
              </a:cxnLst>
              <a:rect l="0" t="0" r="r" b="b"/>
              <a:pathLst>
                <a:path w="25" h="40">
                  <a:moveTo>
                    <a:pt x="25" y="40"/>
                  </a:moveTo>
                  <a:cubicBezTo>
                    <a:pt x="25" y="40"/>
                    <a:pt x="25" y="40"/>
                    <a:pt x="25" y="39"/>
                  </a:cubicBezTo>
                  <a:cubicBezTo>
                    <a:pt x="25" y="23"/>
                    <a:pt x="15" y="7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2063" y="1272"/>
              <a:ext cx="11" cy="1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1" y="0"/>
                </a:cxn>
              </a:cxnLst>
              <a:rect l="0" t="0" r="r" b="b"/>
              <a:pathLst>
                <a:path w="11" h="15">
                  <a:moveTo>
                    <a:pt x="0" y="15"/>
                  </a:moveTo>
                  <a:cubicBezTo>
                    <a:pt x="4" y="10"/>
                    <a:pt x="8" y="5"/>
                    <a:pt x="11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2046" y="1217"/>
              <a:ext cx="1" cy="7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6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1974" y="1199"/>
              <a:ext cx="5" cy="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9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3" y="3"/>
                    <a:pt x="1" y="6"/>
                    <a:pt x="0" y="9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>
              <a:off x="1919" y="1205"/>
              <a:ext cx="2" cy="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1" y="2"/>
                    <a:pt x="0" y="5"/>
                    <a:pt x="0" y="8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1855" y="1215"/>
              <a:ext cx="10" cy="8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cubicBezTo>
                    <a:pt x="7" y="5"/>
                    <a:pt x="3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1775" y="1266"/>
              <a:ext cx="2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8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1165460" y="3398738"/>
            <a:ext cx="646113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UTRAN</a:t>
            </a:r>
            <a:endParaRPr lang="en-US" altLang="zh-CN" sz="1400"/>
          </a:p>
        </p:txBody>
      </p:sp>
      <p:grpSp>
        <p:nvGrpSpPr>
          <p:cNvPr id="35" name="Group 37"/>
          <p:cNvGrpSpPr>
            <a:grpSpLocks/>
          </p:cNvGrpSpPr>
          <p:nvPr/>
        </p:nvGrpSpPr>
        <p:grpSpPr bwMode="auto">
          <a:xfrm>
            <a:off x="1020998" y="3719413"/>
            <a:ext cx="981075" cy="596900"/>
            <a:chOff x="1744" y="1405"/>
            <a:chExt cx="373" cy="272"/>
          </a:xfrm>
        </p:grpSpPr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1776" y="1437"/>
              <a:ext cx="341" cy="240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2"/>
                </a:cxn>
                <a:cxn ang="0">
                  <a:pos x="211" y="1756"/>
                </a:cxn>
                <a:cxn ang="0">
                  <a:pos x="208" y="1752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8"/>
                </a:cxn>
                <a:cxn ang="0">
                  <a:pos x="567" y="2440"/>
                </a:cxn>
                <a:cxn ang="0">
                  <a:pos x="1223" y="2807"/>
                </a:cxn>
                <a:cxn ang="0">
                  <a:pos x="1612" y="2703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3" y="2534"/>
                </a:cxn>
                <a:cxn ang="0">
                  <a:pos x="2793" y="2537"/>
                </a:cxn>
                <a:cxn ang="0">
                  <a:pos x="3093" y="2620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60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8"/>
                </a:cxn>
                <a:cxn ang="0">
                  <a:pos x="2198" y="235"/>
                </a:cxn>
                <a:cxn ang="0">
                  <a:pos x="1832" y="90"/>
                </a:cxn>
                <a:cxn ang="0">
                  <a:pos x="1371" y="357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5" y="908"/>
                </a:cxn>
                <a:cxn ang="0">
                  <a:pos x="380" y="994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5"/>
                    <a:pt x="0" y="1191"/>
                    <a:pt x="0" y="1402"/>
                  </a:cubicBezTo>
                  <a:cubicBezTo>
                    <a:pt x="0" y="1548"/>
                    <a:pt x="80" y="1683"/>
                    <a:pt x="211" y="1756"/>
                  </a:cubicBezTo>
                  <a:lnTo>
                    <a:pt x="208" y="1752"/>
                  </a:lnTo>
                  <a:cubicBezTo>
                    <a:pt x="134" y="1828"/>
                    <a:pt x="93" y="1928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8"/>
                  </a:cubicBezTo>
                  <a:lnTo>
                    <a:pt x="567" y="2440"/>
                  </a:lnTo>
                  <a:cubicBezTo>
                    <a:pt x="702" y="2667"/>
                    <a:pt x="952" y="2807"/>
                    <a:pt x="1223" y="2807"/>
                  </a:cubicBezTo>
                  <a:cubicBezTo>
                    <a:pt x="1360" y="2807"/>
                    <a:pt x="1495" y="2771"/>
                    <a:pt x="1612" y="2703"/>
                  </a:cubicBezTo>
                  <a:lnTo>
                    <a:pt x="1611" y="2703"/>
                  </a:lnTo>
                  <a:cubicBezTo>
                    <a:pt x="1733" y="2880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3" y="2534"/>
                  </a:cubicBezTo>
                  <a:lnTo>
                    <a:pt x="2793" y="2537"/>
                  </a:lnTo>
                  <a:cubicBezTo>
                    <a:pt x="2883" y="2591"/>
                    <a:pt x="2987" y="2620"/>
                    <a:pt x="3093" y="2620"/>
                  </a:cubicBezTo>
                  <a:cubicBezTo>
                    <a:pt x="3404" y="2620"/>
                    <a:pt x="3657" y="2379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8"/>
                    <a:pt x="4179" y="1171"/>
                    <a:pt x="4090" y="1060"/>
                  </a:cubicBezTo>
                  <a:lnTo>
                    <a:pt x="4088" y="1059"/>
                  </a:lnTo>
                  <a:cubicBezTo>
                    <a:pt x="4116" y="997"/>
                    <a:pt x="4131" y="930"/>
                    <a:pt x="4131" y="861"/>
                  </a:cubicBezTo>
                  <a:cubicBezTo>
                    <a:pt x="4131" y="635"/>
                    <a:pt x="3973" y="436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8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8"/>
                  </a:cubicBezTo>
                  <a:lnTo>
                    <a:pt x="2198" y="235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2" y="193"/>
                    <a:pt x="1371" y="357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5" y="557"/>
                    <a:pt x="375" y="908"/>
                  </a:cubicBezTo>
                  <a:cubicBezTo>
                    <a:pt x="374" y="937"/>
                    <a:pt x="377" y="965"/>
                    <a:pt x="380" y="994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9"/>
            <p:cNvSpPr>
              <a:spLocks/>
            </p:cNvSpPr>
            <p:nvPr/>
          </p:nvSpPr>
          <p:spPr bwMode="auto">
            <a:xfrm>
              <a:off x="1744" y="1405"/>
              <a:ext cx="341" cy="240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2"/>
                </a:cxn>
                <a:cxn ang="0">
                  <a:pos x="210" y="1756"/>
                </a:cxn>
                <a:cxn ang="0">
                  <a:pos x="208" y="1752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7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4"/>
                </a:cxn>
                <a:cxn ang="0">
                  <a:pos x="2793" y="2537"/>
                </a:cxn>
                <a:cxn ang="0">
                  <a:pos x="3093" y="2620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60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8"/>
                </a:cxn>
                <a:cxn ang="0">
                  <a:pos x="2198" y="235"/>
                </a:cxn>
                <a:cxn ang="0">
                  <a:pos x="1832" y="90"/>
                </a:cxn>
                <a:cxn ang="0">
                  <a:pos x="1371" y="357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4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5"/>
                    <a:pt x="0" y="1191"/>
                    <a:pt x="0" y="1402"/>
                  </a:cubicBezTo>
                  <a:cubicBezTo>
                    <a:pt x="0" y="1548"/>
                    <a:pt x="80" y="1683"/>
                    <a:pt x="210" y="1756"/>
                  </a:cubicBezTo>
                  <a:lnTo>
                    <a:pt x="208" y="1752"/>
                  </a:lnTo>
                  <a:cubicBezTo>
                    <a:pt x="134" y="1828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7"/>
                    <a:pt x="952" y="2807"/>
                    <a:pt x="1223" y="2807"/>
                  </a:cubicBezTo>
                  <a:cubicBezTo>
                    <a:pt x="1360" y="2807"/>
                    <a:pt x="1494" y="2771"/>
                    <a:pt x="1612" y="2702"/>
                  </a:cubicBezTo>
                  <a:lnTo>
                    <a:pt x="1611" y="2703"/>
                  </a:lnTo>
                  <a:cubicBezTo>
                    <a:pt x="1733" y="2880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4"/>
                  </a:cubicBezTo>
                  <a:lnTo>
                    <a:pt x="2793" y="2537"/>
                  </a:lnTo>
                  <a:cubicBezTo>
                    <a:pt x="2883" y="2591"/>
                    <a:pt x="2987" y="2620"/>
                    <a:pt x="3093" y="2620"/>
                  </a:cubicBezTo>
                  <a:cubicBezTo>
                    <a:pt x="3404" y="2620"/>
                    <a:pt x="3656" y="2379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8"/>
                    <a:pt x="4179" y="1171"/>
                    <a:pt x="4090" y="1060"/>
                  </a:cubicBezTo>
                  <a:lnTo>
                    <a:pt x="4088" y="1059"/>
                  </a:lnTo>
                  <a:cubicBezTo>
                    <a:pt x="4116" y="997"/>
                    <a:pt x="4131" y="930"/>
                    <a:pt x="4131" y="861"/>
                  </a:cubicBezTo>
                  <a:cubicBezTo>
                    <a:pt x="4131" y="635"/>
                    <a:pt x="3973" y="436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8"/>
                  </a:cubicBezTo>
                  <a:lnTo>
                    <a:pt x="2198" y="235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3"/>
                    <a:pt x="1371" y="357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7"/>
                    <a:pt x="376" y="965"/>
                    <a:pt x="380" y="994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C0C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0"/>
            <p:cNvSpPr>
              <a:spLocks/>
            </p:cNvSpPr>
            <p:nvPr/>
          </p:nvSpPr>
          <p:spPr bwMode="auto">
            <a:xfrm>
              <a:off x="1744" y="1405"/>
              <a:ext cx="341" cy="240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2"/>
                </a:cxn>
                <a:cxn ang="0">
                  <a:pos x="210" y="1756"/>
                </a:cxn>
                <a:cxn ang="0">
                  <a:pos x="208" y="1752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7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4"/>
                </a:cxn>
                <a:cxn ang="0">
                  <a:pos x="2793" y="2537"/>
                </a:cxn>
                <a:cxn ang="0">
                  <a:pos x="3093" y="2620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60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8"/>
                </a:cxn>
                <a:cxn ang="0">
                  <a:pos x="2198" y="235"/>
                </a:cxn>
                <a:cxn ang="0">
                  <a:pos x="1832" y="90"/>
                </a:cxn>
                <a:cxn ang="0">
                  <a:pos x="1371" y="357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4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5"/>
                    <a:pt x="0" y="1191"/>
                    <a:pt x="0" y="1402"/>
                  </a:cubicBezTo>
                  <a:cubicBezTo>
                    <a:pt x="0" y="1548"/>
                    <a:pt x="80" y="1683"/>
                    <a:pt x="210" y="1756"/>
                  </a:cubicBezTo>
                  <a:lnTo>
                    <a:pt x="208" y="1752"/>
                  </a:lnTo>
                  <a:cubicBezTo>
                    <a:pt x="134" y="1828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7"/>
                    <a:pt x="952" y="2807"/>
                    <a:pt x="1223" y="2807"/>
                  </a:cubicBezTo>
                  <a:cubicBezTo>
                    <a:pt x="1360" y="2807"/>
                    <a:pt x="1494" y="2771"/>
                    <a:pt x="1612" y="2702"/>
                  </a:cubicBezTo>
                  <a:lnTo>
                    <a:pt x="1611" y="2703"/>
                  </a:lnTo>
                  <a:cubicBezTo>
                    <a:pt x="1733" y="2880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4"/>
                  </a:cubicBezTo>
                  <a:lnTo>
                    <a:pt x="2793" y="2537"/>
                  </a:lnTo>
                  <a:cubicBezTo>
                    <a:pt x="2883" y="2591"/>
                    <a:pt x="2987" y="2620"/>
                    <a:pt x="3093" y="2620"/>
                  </a:cubicBezTo>
                  <a:cubicBezTo>
                    <a:pt x="3404" y="2620"/>
                    <a:pt x="3656" y="2379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8"/>
                    <a:pt x="4179" y="1171"/>
                    <a:pt x="4090" y="1060"/>
                  </a:cubicBezTo>
                  <a:lnTo>
                    <a:pt x="4088" y="1059"/>
                  </a:lnTo>
                  <a:cubicBezTo>
                    <a:pt x="4116" y="997"/>
                    <a:pt x="4131" y="930"/>
                    <a:pt x="4131" y="861"/>
                  </a:cubicBezTo>
                  <a:cubicBezTo>
                    <a:pt x="4131" y="635"/>
                    <a:pt x="3973" y="436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8"/>
                  </a:cubicBezTo>
                  <a:lnTo>
                    <a:pt x="2198" y="235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3"/>
                    <a:pt x="1371" y="357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7"/>
                    <a:pt x="376" y="965"/>
                    <a:pt x="380" y="994"/>
                  </a:cubicBezTo>
                  <a:lnTo>
                    <a:pt x="382" y="993"/>
                  </a:lnTo>
                  <a:close/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1761" y="1547"/>
              <a:ext cx="20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"/>
                </a:cxn>
                <a:cxn ang="0">
                  <a:pos x="20" y="4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cubicBezTo>
                    <a:pt x="6" y="3"/>
                    <a:pt x="12" y="4"/>
                    <a:pt x="18" y="4"/>
                  </a:cubicBezTo>
                  <a:cubicBezTo>
                    <a:pt x="19" y="4"/>
                    <a:pt x="19" y="4"/>
                    <a:pt x="20" y="4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2"/>
            <p:cNvSpPr>
              <a:spLocks/>
            </p:cNvSpPr>
            <p:nvPr/>
          </p:nvSpPr>
          <p:spPr bwMode="auto">
            <a:xfrm>
              <a:off x="1790" y="1599"/>
              <a:ext cx="9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cubicBezTo>
                    <a:pt x="3" y="2"/>
                    <a:pt x="6" y="1"/>
                    <a:pt x="9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3"/>
            <p:cNvSpPr>
              <a:spLocks/>
            </p:cNvSpPr>
            <p:nvPr/>
          </p:nvSpPr>
          <p:spPr bwMode="auto">
            <a:xfrm>
              <a:off x="1869" y="1613"/>
              <a:ext cx="5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3"/>
                    <a:pt x="3" y="7"/>
                    <a:pt x="5" y="1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1969" y="1599"/>
              <a:ext cx="3" cy="1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" y="0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cubicBezTo>
                    <a:pt x="2" y="7"/>
                    <a:pt x="2" y="3"/>
                    <a:pt x="3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>
              <a:off x="2014" y="1533"/>
              <a:ext cx="25" cy="40"/>
            </a:xfrm>
            <a:custGeom>
              <a:avLst/>
              <a:gdLst/>
              <a:ahLst/>
              <a:cxnLst>
                <a:cxn ang="0">
                  <a:pos x="25" y="40"/>
                </a:cxn>
                <a:cxn ang="0">
                  <a:pos x="25" y="39"/>
                </a:cxn>
                <a:cxn ang="0">
                  <a:pos x="0" y="0"/>
                </a:cxn>
              </a:cxnLst>
              <a:rect l="0" t="0" r="r" b="b"/>
              <a:pathLst>
                <a:path w="25" h="40">
                  <a:moveTo>
                    <a:pt x="25" y="40"/>
                  </a:moveTo>
                  <a:cubicBezTo>
                    <a:pt x="25" y="40"/>
                    <a:pt x="25" y="39"/>
                    <a:pt x="25" y="39"/>
                  </a:cubicBezTo>
                  <a:cubicBezTo>
                    <a:pt x="25" y="23"/>
                    <a:pt x="15" y="7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2063" y="1490"/>
              <a:ext cx="11" cy="1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1" y="0"/>
                </a:cxn>
              </a:cxnLst>
              <a:rect l="0" t="0" r="r" b="b"/>
              <a:pathLst>
                <a:path w="11" h="15">
                  <a:moveTo>
                    <a:pt x="0" y="15"/>
                  </a:moveTo>
                  <a:cubicBezTo>
                    <a:pt x="4" y="11"/>
                    <a:pt x="8" y="6"/>
                    <a:pt x="11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2046" y="1435"/>
              <a:ext cx="1" cy="8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8">
                  <a:moveTo>
                    <a:pt x="1" y="8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1" y="3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1974" y="1418"/>
              <a:ext cx="5" cy="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9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3" y="3"/>
                    <a:pt x="1" y="6"/>
                    <a:pt x="0" y="9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1919" y="1424"/>
              <a:ext cx="2" cy="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7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cubicBezTo>
                    <a:pt x="1" y="2"/>
                    <a:pt x="0" y="5"/>
                    <a:pt x="0" y="7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1855" y="1434"/>
              <a:ext cx="10" cy="8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cubicBezTo>
                    <a:pt x="7" y="5"/>
                    <a:pt x="3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1775" y="1485"/>
              <a:ext cx="2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8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" name="Rectangle 52"/>
          <p:cNvSpPr>
            <a:spLocks noChangeArrowheads="1"/>
          </p:cNvSpPr>
          <p:nvPr/>
        </p:nvSpPr>
        <p:spPr bwMode="auto">
          <a:xfrm>
            <a:off x="1111485" y="3854351"/>
            <a:ext cx="701675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GERAN</a:t>
            </a:r>
            <a:endParaRPr lang="en-US" altLang="zh-CN" sz="1400"/>
          </a:p>
        </p:txBody>
      </p:sp>
      <p:grpSp>
        <p:nvGrpSpPr>
          <p:cNvPr id="51" name="Group 53"/>
          <p:cNvGrpSpPr>
            <a:grpSpLocks/>
          </p:cNvGrpSpPr>
          <p:nvPr/>
        </p:nvGrpSpPr>
        <p:grpSpPr bwMode="auto">
          <a:xfrm>
            <a:off x="1867135" y="3465413"/>
            <a:ext cx="865188" cy="566738"/>
            <a:chOff x="2055" y="1290"/>
            <a:chExt cx="393" cy="258"/>
          </a:xfrm>
        </p:grpSpPr>
        <p:sp>
          <p:nvSpPr>
            <p:cNvPr id="52" name="Rectangle 54"/>
            <p:cNvSpPr>
              <a:spLocks noChangeArrowheads="1"/>
            </p:cNvSpPr>
            <p:nvPr/>
          </p:nvSpPr>
          <p:spPr bwMode="auto">
            <a:xfrm>
              <a:off x="2055" y="1290"/>
              <a:ext cx="393" cy="258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Rectangle 55"/>
            <p:cNvSpPr>
              <a:spLocks noChangeArrowheads="1"/>
            </p:cNvSpPr>
            <p:nvPr/>
          </p:nvSpPr>
          <p:spPr bwMode="auto">
            <a:xfrm>
              <a:off x="2055" y="1290"/>
              <a:ext cx="393" cy="258"/>
            </a:xfrm>
            <a:prstGeom prst="rect">
              <a:avLst/>
            </a:prstGeom>
            <a:solidFill>
              <a:srgbClr val="FFFF00"/>
            </a:solidFill>
            <a:ln w="17463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" name="Rectangle 56"/>
          <p:cNvSpPr>
            <a:spLocks noChangeArrowheads="1"/>
          </p:cNvSpPr>
          <p:nvPr/>
        </p:nvSpPr>
        <p:spPr bwMode="auto">
          <a:xfrm>
            <a:off x="2068748" y="3655913"/>
            <a:ext cx="461962" cy="1714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Rectangle 57"/>
          <p:cNvSpPr>
            <a:spLocks noChangeArrowheads="1"/>
          </p:cNvSpPr>
          <p:nvPr/>
        </p:nvSpPr>
        <p:spPr bwMode="auto">
          <a:xfrm>
            <a:off x="2043348" y="3667026"/>
            <a:ext cx="5619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SGSN</a:t>
            </a:r>
            <a:endParaRPr lang="en-US" altLang="zh-CN" sz="1400"/>
          </a:p>
        </p:txBody>
      </p:sp>
      <p:sp>
        <p:nvSpPr>
          <p:cNvPr id="56" name="Freeform 58"/>
          <p:cNvSpPr>
            <a:spLocks/>
          </p:cNvSpPr>
          <p:nvPr/>
        </p:nvSpPr>
        <p:spPr bwMode="auto">
          <a:xfrm>
            <a:off x="1694098" y="4684613"/>
            <a:ext cx="919162" cy="704850"/>
          </a:xfrm>
          <a:custGeom>
            <a:avLst/>
            <a:gdLst/>
            <a:ahLst/>
            <a:cxnLst>
              <a:cxn ang="0">
                <a:pos x="0" y="320"/>
              </a:cxn>
              <a:cxn ang="0">
                <a:pos x="0" y="0"/>
              </a:cxn>
              <a:cxn ang="0">
                <a:pos x="418" y="0"/>
              </a:cxn>
            </a:cxnLst>
            <a:rect l="0" t="0" r="r" b="b"/>
            <a:pathLst>
              <a:path w="418" h="320">
                <a:moveTo>
                  <a:pt x="0" y="320"/>
                </a:moveTo>
                <a:lnTo>
                  <a:pt x="0" y="0"/>
                </a:lnTo>
                <a:lnTo>
                  <a:pt x="418" y="0"/>
                </a:lnTo>
              </a:path>
            </a:pathLst>
          </a:custGeom>
          <a:noFill/>
          <a:ln w="6350" cap="flat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Line 59"/>
          <p:cNvSpPr>
            <a:spLocks noChangeShapeType="1"/>
          </p:cNvSpPr>
          <p:nvPr/>
        </p:nvSpPr>
        <p:spPr bwMode="auto">
          <a:xfrm>
            <a:off x="2741848" y="3805138"/>
            <a:ext cx="284162" cy="606425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Rectangle 60"/>
          <p:cNvSpPr>
            <a:spLocks noChangeArrowheads="1"/>
          </p:cNvSpPr>
          <p:nvPr/>
        </p:nvSpPr>
        <p:spPr bwMode="auto">
          <a:xfrm>
            <a:off x="2622785" y="4402038"/>
            <a:ext cx="904875" cy="566738"/>
          </a:xfrm>
          <a:prstGeom prst="rect">
            <a:avLst/>
          </a:prstGeom>
          <a:solidFill>
            <a:srgbClr val="99FF66"/>
          </a:solidFill>
          <a:ln w="17463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Rectangle 61"/>
          <p:cNvSpPr>
            <a:spLocks noChangeArrowheads="1"/>
          </p:cNvSpPr>
          <p:nvPr/>
        </p:nvSpPr>
        <p:spPr bwMode="auto">
          <a:xfrm>
            <a:off x="2913298" y="4490938"/>
            <a:ext cx="468312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MME</a:t>
            </a:r>
            <a:endParaRPr lang="en-US" altLang="zh-CN" sz="1400"/>
          </a:p>
        </p:txBody>
      </p:sp>
      <p:sp>
        <p:nvSpPr>
          <p:cNvPr id="60" name="Line 62"/>
          <p:cNvSpPr>
            <a:spLocks noChangeShapeType="1"/>
          </p:cNvSpPr>
          <p:nvPr/>
        </p:nvSpPr>
        <p:spPr bwMode="auto">
          <a:xfrm flipH="1" flipV="1">
            <a:off x="3507023" y="4743351"/>
            <a:ext cx="1104900" cy="776287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Rectangle 63"/>
          <p:cNvSpPr>
            <a:spLocks noChangeArrowheads="1"/>
          </p:cNvSpPr>
          <p:nvPr/>
        </p:nvSpPr>
        <p:spPr bwMode="auto">
          <a:xfrm>
            <a:off x="3664185" y="5019576"/>
            <a:ext cx="3810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S11</a:t>
            </a:r>
            <a:endParaRPr lang="en-US" altLang="zh-CN" sz="1200"/>
          </a:p>
        </p:txBody>
      </p:sp>
      <p:sp>
        <p:nvSpPr>
          <p:cNvPr id="62" name="Line 64"/>
          <p:cNvSpPr>
            <a:spLocks noChangeShapeType="1"/>
          </p:cNvSpPr>
          <p:nvPr/>
        </p:nvSpPr>
        <p:spPr bwMode="auto">
          <a:xfrm flipH="1">
            <a:off x="3957873" y="5094188"/>
            <a:ext cx="146050" cy="3175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Rectangle 65"/>
          <p:cNvSpPr>
            <a:spLocks noChangeArrowheads="1"/>
          </p:cNvSpPr>
          <p:nvPr/>
        </p:nvSpPr>
        <p:spPr bwMode="auto">
          <a:xfrm>
            <a:off x="4613510" y="5356126"/>
            <a:ext cx="962025" cy="665162"/>
          </a:xfrm>
          <a:prstGeom prst="rect">
            <a:avLst/>
          </a:prstGeom>
          <a:solidFill>
            <a:srgbClr val="00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Serving</a:t>
            </a:r>
            <a:br>
              <a:rPr lang="en-US" altLang="ja-JP" sz="1400">
                <a:solidFill>
                  <a:srgbClr val="000000"/>
                </a:solidFill>
                <a:ea typeface="Gulim" pitchFamily="34" charset="-127"/>
              </a:rPr>
            </a:br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Gateway</a:t>
            </a:r>
            <a:endParaRPr lang="en-US" altLang="zh-CN" sz="1400"/>
          </a:p>
        </p:txBody>
      </p:sp>
      <p:sp>
        <p:nvSpPr>
          <p:cNvPr id="64" name="Rectangle 66"/>
          <p:cNvSpPr>
            <a:spLocks noChangeArrowheads="1"/>
          </p:cNvSpPr>
          <p:nvPr/>
        </p:nvSpPr>
        <p:spPr bwMode="auto">
          <a:xfrm>
            <a:off x="897173" y="5538688"/>
            <a:ext cx="1300162" cy="366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Line 67"/>
          <p:cNvSpPr>
            <a:spLocks noChangeShapeType="1"/>
          </p:cNvSpPr>
          <p:nvPr/>
        </p:nvSpPr>
        <p:spPr bwMode="auto">
          <a:xfrm>
            <a:off x="3186348" y="5619651"/>
            <a:ext cx="3175" cy="19685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" name="Group 69"/>
          <p:cNvGrpSpPr>
            <a:grpSpLocks/>
          </p:cNvGrpSpPr>
          <p:nvPr/>
        </p:nvGrpSpPr>
        <p:grpSpPr bwMode="auto">
          <a:xfrm>
            <a:off x="265348" y="5519638"/>
            <a:ext cx="466725" cy="336550"/>
            <a:chOff x="969" y="2251"/>
            <a:chExt cx="211" cy="153"/>
          </a:xfrm>
        </p:grpSpPr>
        <p:sp>
          <p:nvSpPr>
            <p:cNvPr id="67" name="Rectangle 70"/>
            <p:cNvSpPr>
              <a:spLocks noChangeArrowheads="1"/>
            </p:cNvSpPr>
            <p:nvPr/>
          </p:nvSpPr>
          <p:spPr bwMode="auto">
            <a:xfrm>
              <a:off x="969" y="2251"/>
              <a:ext cx="211" cy="153"/>
            </a:xfrm>
            <a:prstGeom prst="rect">
              <a:avLst/>
            </a:prstGeom>
            <a:solidFill>
              <a:srgbClr val="99FF6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Rectangle 71"/>
            <p:cNvSpPr>
              <a:spLocks noChangeArrowheads="1"/>
            </p:cNvSpPr>
            <p:nvPr/>
          </p:nvSpPr>
          <p:spPr bwMode="auto">
            <a:xfrm>
              <a:off x="969" y="2251"/>
              <a:ext cx="211" cy="153"/>
            </a:xfrm>
            <a:prstGeom prst="rect">
              <a:avLst/>
            </a:prstGeom>
            <a:solidFill>
              <a:srgbClr val="99FF66"/>
            </a:solidFill>
            <a:ln w="17463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" name="Rectangle 73"/>
          <p:cNvSpPr>
            <a:spLocks noChangeArrowheads="1"/>
          </p:cNvSpPr>
          <p:nvPr/>
        </p:nvSpPr>
        <p:spPr bwMode="auto">
          <a:xfrm>
            <a:off x="365360" y="5583138"/>
            <a:ext cx="295275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UE</a:t>
            </a:r>
            <a:endParaRPr lang="en-US" altLang="zh-CN" sz="1400"/>
          </a:p>
        </p:txBody>
      </p:sp>
      <p:sp>
        <p:nvSpPr>
          <p:cNvPr id="70" name="Line 74"/>
          <p:cNvSpPr>
            <a:spLocks noChangeShapeType="1"/>
          </p:cNvSpPr>
          <p:nvPr/>
        </p:nvSpPr>
        <p:spPr bwMode="auto">
          <a:xfrm>
            <a:off x="732073" y="5719663"/>
            <a:ext cx="431800" cy="3175"/>
          </a:xfrm>
          <a:prstGeom prst="line">
            <a:avLst/>
          </a:prstGeom>
          <a:noFill/>
          <a:ln w="47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Line 75"/>
          <p:cNvSpPr>
            <a:spLocks noChangeShapeType="1"/>
          </p:cNvSpPr>
          <p:nvPr/>
        </p:nvSpPr>
        <p:spPr bwMode="auto">
          <a:xfrm>
            <a:off x="997185" y="5586313"/>
            <a:ext cx="0" cy="195263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Rectangle 76"/>
          <p:cNvSpPr>
            <a:spLocks noChangeArrowheads="1"/>
          </p:cNvSpPr>
          <p:nvPr/>
        </p:nvSpPr>
        <p:spPr bwMode="auto">
          <a:xfrm>
            <a:off x="639998" y="5362476"/>
            <a:ext cx="4762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ja-JP" altLang="en-US" sz="1400">
                <a:solidFill>
                  <a:srgbClr val="000000"/>
                </a:solidFill>
                <a:ea typeface="Gulim" pitchFamily="34" charset="-127"/>
              </a:rPr>
              <a:t>“</a:t>
            </a:r>
            <a:endParaRPr lang="en-US" altLang="zh-CN" sz="1400"/>
          </a:p>
        </p:txBody>
      </p:sp>
      <p:sp>
        <p:nvSpPr>
          <p:cNvPr id="73" name="Rectangle 79"/>
          <p:cNvSpPr>
            <a:spLocks noChangeArrowheads="1"/>
          </p:cNvSpPr>
          <p:nvPr/>
        </p:nvSpPr>
        <p:spPr bwMode="auto">
          <a:xfrm>
            <a:off x="805098" y="5362476"/>
            <a:ext cx="3683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zh-CN" sz="1200">
                <a:solidFill>
                  <a:srgbClr val="000000"/>
                </a:solidFill>
                <a:ea typeface="Gulim" pitchFamily="34" charset="-127"/>
              </a:rPr>
              <a:t>LTE-</a:t>
            </a:r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Uu</a:t>
            </a:r>
            <a:endParaRPr lang="en-US" altLang="zh-CN" sz="1200"/>
          </a:p>
        </p:txBody>
      </p:sp>
      <p:sp>
        <p:nvSpPr>
          <p:cNvPr id="74" name="Oval 81"/>
          <p:cNvSpPr>
            <a:spLocks noChangeArrowheads="1"/>
          </p:cNvSpPr>
          <p:nvPr/>
        </p:nvSpPr>
        <p:spPr bwMode="auto">
          <a:xfrm>
            <a:off x="1163873" y="5389463"/>
            <a:ext cx="1063625" cy="596900"/>
          </a:xfrm>
          <a:prstGeom prst="ellipse">
            <a:avLst/>
          </a:prstGeom>
          <a:solidFill>
            <a:srgbClr val="00FF00"/>
          </a:solidFill>
          <a:ln w="17463" cap="rnd">
            <a:solidFill>
              <a:srgbClr val="000000"/>
            </a:solidFill>
            <a:round/>
            <a:headEnd/>
            <a:tailEnd/>
          </a:ln>
        </p:spPr>
        <p:txBody>
          <a:bodyPr lIns="85954" tIns="42977" rIns="85954" bIns="42977"/>
          <a:lstStyle/>
          <a:p>
            <a:endParaRPr lang="zh-CN" altLang="zh-CN" sz="1400"/>
          </a:p>
        </p:txBody>
      </p:sp>
      <p:sp>
        <p:nvSpPr>
          <p:cNvPr id="75" name="Rectangle 82"/>
          <p:cNvSpPr>
            <a:spLocks noChangeArrowheads="1"/>
          </p:cNvSpPr>
          <p:nvPr/>
        </p:nvSpPr>
        <p:spPr bwMode="auto">
          <a:xfrm>
            <a:off x="1236898" y="5606951"/>
            <a:ext cx="83661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E-UTRAN</a:t>
            </a:r>
            <a:endParaRPr lang="en-US" altLang="zh-CN" sz="1400"/>
          </a:p>
        </p:txBody>
      </p:sp>
      <p:sp>
        <p:nvSpPr>
          <p:cNvPr id="76" name="Line 83"/>
          <p:cNvSpPr>
            <a:spLocks noChangeShapeType="1"/>
          </p:cNvSpPr>
          <p:nvPr/>
        </p:nvSpPr>
        <p:spPr bwMode="auto">
          <a:xfrm flipH="1" flipV="1">
            <a:off x="2238610" y="5687913"/>
            <a:ext cx="2362200" cy="6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Rectangle 84"/>
          <p:cNvSpPr>
            <a:spLocks noChangeArrowheads="1"/>
          </p:cNvSpPr>
          <p:nvPr/>
        </p:nvSpPr>
        <p:spPr bwMode="auto">
          <a:xfrm>
            <a:off x="4065823" y="4008338"/>
            <a:ext cx="563562" cy="179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r>
              <a:rPr lang="en-GB" altLang="ja-JP" sz="1200">
                <a:solidFill>
                  <a:srgbClr val="000000"/>
                </a:solidFill>
                <a:ea typeface="Gulim" pitchFamily="34" charset="-127"/>
              </a:rPr>
              <a:t>S12</a:t>
            </a:r>
            <a:endParaRPr lang="en-US" altLang="zh-CN" sz="1200"/>
          </a:p>
        </p:txBody>
      </p:sp>
      <p:sp>
        <p:nvSpPr>
          <p:cNvPr id="78" name="Oval 85"/>
          <p:cNvSpPr>
            <a:spLocks noChangeArrowheads="1"/>
          </p:cNvSpPr>
          <p:nvPr/>
        </p:nvSpPr>
        <p:spPr bwMode="auto">
          <a:xfrm>
            <a:off x="3446698" y="3995638"/>
            <a:ext cx="188912" cy="2000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Line 86"/>
          <p:cNvSpPr>
            <a:spLocks noChangeShapeType="1"/>
          </p:cNvSpPr>
          <p:nvPr/>
        </p:nvSpPr>
        <p:spPr bwMode="auto">
          <a:xfrm>
            <a:off x="3249848" y="3370163"/>
            <a:ext cx="1836737" cy="19859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0" name="Line 87"/>
          <p:cNvSpPr>
            <a:spLocks noChangeShapeType="1"/>
          </p:cNvSpPr>
          <p:nvPr/>
        </p:nvSpPr>
        <p:spPr bwMode="auto">
          <a:xfrm>
            <a:off x="4145198" y="4224238"/>
            <a:ext cx="0" cy="173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" name="Rectangle 88"/>
          <p:cNvSpPr>
            <a:spLocks noChangeArrowheads="1"/>
          </p:cNvSpPr>
          <p:nvPr/>
        </p:nvSpPr>
        <p:spPr bwMode="auto">
          <a:xfrm>
            <a:off x="379648" y="2749451"/>
            <a:ext cx="1147762" cy="42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HPLMN</a:t>
            </a:r>
            <a:endParaRPr lang="en-US" altLang="zh-CN" sz="1400"/>
          </a:p>
        </p:txBody>
      </p:sp>
      <p:sp>
        <p:nvSpPr>
          <p:cNvPr id="82" name="Rectangle 89"/>
          <p:cNvSpPr>
            <a:spLocks noChangeArrowheads="1"/>
          </p:cNvSpPr>
          <p:nvPr/>
        </p:nvSpPr>
        <p:spPr bwMode="auto">
          <a:xfrm>
            <a:off x="387585" y="3300313"/>
            <a:ext cx="1147763" cy="419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VPLMN</a:t>
            </a:r>
            <a:endParaRPr lang="en-US" altLang="zh-CN" sz="1400"/>
          </a:p>
        </p:txBody>
      </p:sp>
      <p:sp>
        <p:nvSpPr>
          <p:cNvPr id="83" name="Rectangle 90"/>
          <p:cNvSpPr>
            <a:spLocks noChangeArrowheads="1"/>
          </p:cNvSpPr>
          <p:nvPr/>
        </p:nvSpPr>
        <p:spPr bwMode="auto">
          <a:xfrm>
            <a:off x="5621573" y="1209576"/>
            <a:ext cx="920750" cy="493712"/>
          </a:xfrm>
          <a:prstGeom prst="rect">
            <a:avLst/>
          </a:prstGeom>
          <a:solidFill>
            <a:srgbClr val="FFCC66"/>
          </a:solidFill>
          <a:ln w="17463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4" name="Rectangle 91"/>
          <p:cNvSpPr>
            <a:spLocks noChangeArrowheads="1"/>
          </p:cNvSpPr>
          <p:nvPr/>
        </p:nvSpPr>
        <p:spPr bwMode="auto">
          <a:xfrm>
            <a:off x="5854935" y="1377851"/>
            <a:ext cx="50482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PCRF</a:t>
            </a:r>
            <a:endParaRPr lang="en-US" altLang="zh-CN" sz="1400"/>
          </a:p>
        </p:txBody>
      </p:sp>
      <p:sp>
        <p:nvSpPr>
          <p:cNvPr id="85" name="Line 92"/>
          <p:cNvSpPr>
            <a:spLocks noChangeShapeType="1"/>
          </p:cNvSpPr>
          <p:nvPr/>
        </p:nvSpPr>
        <p:spPr bwMode="auto">
          <a:xfrm flipH="1">
            <a:off x="5253273" y="1493738"/>
            <a:ext cx="352425" cy="704850"/>
          </a:xfrm>
          <a:prstGeom prst="line">
            <a:avLst/>
          </a:prstGeom>
          <a:noFill/>
          <a:ln w="6350" cap="rnd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Rectangle 93"/>
          <p:cNvSpPr>
            <a:spLocks noChangeArrowheads="1"/>
          </p:cNvSpPr>
          <p:nvPr/>
        </p:nvSpPr>
        <p:spPr bwMode="auto">
          <a:xfrm>
            <a:off x="5053248" y="1693763"/>
            <a:ext cx="36036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S7</a:t>
            </a:r>
            <a:endParaRPr lang="en-US" altLang="zh-CN" sz="1200"/>
          </a:p>
        </p:txBody>
      </p:sp>
      <p:sp>
        <p:nvSpPr>
          <p:cNvPr id="87" name="Line 94"/>
          <p:cNvSpPr>
            <a:spLocks noChangeShapeType="1"/>
          </p:cNvSpPr>
          <p:nvPr/>
        </p:nvSpPr>
        <p:spPr bwMode="auto">
          <a:xfrm>
            <a:off x="6542323" y="1493738"/>
            <a:ext cx="776287" cy="704850"/>
          </a:xfrm>
          <a:prstGeom prst="line">
            <a:avLst/>
          </a:prstGeom>
          <a:noFill/>
          <a:ln w="6350" cap="rnd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" name="Rectangle 95"/>
          <p:cNvSpPr>
            <a:spLocks noChangeArrowheads="1"/>
          </p:cNvSpPr>
          <p:nvPr/>
        </p:nvSpPr>
        <p:spPr bwMode="auto">
          <a:xfrm>
            <a:off x="6901098" y="1622326"/>
            <a:ext cx="457200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Rx+</a:t>
            </a:r>
            <a:endParaRPr lang="en-US" altLang="zh-CN" sz="1200"/>
          </a:p>
        </p:txBody>
      </p:sp>
      <p:sp>
        <p:nvSpPr>
          <p:cNvPr id="89" name="Line 96"/>
          <p:cNvSpPr>
            <a:spLocks noChangeShapeType="1"/>
          </p:cNvSpPr>
          <p:nvPr/>
        </p:nvSpPr>
        <p:spPr bwMode="auto">
          <a:xfrm flipH="1">
            <a:off x="6899510" y="1863626"/>
            <a:ext cx="141288" cy="53975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Line 97"/>
          <p:cNvSpPr>
            <a:spLocks noChangeShapeType="1"/>
          </p:cNvSpPr>
          <p:nvPr/>
        </p:nvSpPr>
        <p:spPr bwMode="auto">
          <a:xfrm flipV="1">
            <a:off x="5543785" y="2436713"/>
            <a:ext cx="973138" cy="1588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" name="Rectangle 98"/>
          <p:cNvSpPr>
            <a:spLocks noChangeArrowheads="1"/>
          </p:cNvSpPr>
          <p:nvPr/>
        </p:nvSpPr>
        <p:spPr bwMode="auto">
          <a:xfrm>
            <a:off x="5969235" y="2125563"/>
            <a:ext cx="514350" cy="203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SGi</a:t>
            </a:r>
            <a:endParaRPr lang="en-US" altLang="zh-CN" sz="1200"/>
          </a:p>
        </p:txBody>
      </p:sp>
      <p:sp>
        <p:nvSpPr>
          <p:cNvPr id="92" name="Line 99"/>
          <p:cNvSpPr>
            <a:spLocks noChangeShapeType="1"/>
          </p:cNvSpPr>
          <p:nvPr/>
        </p:nvSpPr>
        <p:spPr bwMode="auto">
          <a:xfrm>
            <a:off x="6170848" y="2331938"/>
            <a:ext cx="0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Oval 100"/>
          <p:cNvSpPr>
            <a:spLocks noChangeArrowheads="1"/>
          </p:cNvSpPr>
          <p:nvPr/>
        </p:nvSpPr>
        <p:spPr bwMode="auto">
          <a:xfrm>
            <a:off x="6512160" y="2025551"/>
            <a:ext cx="1598613" cy="836612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Text Box 101"/>
          <p:cNvSpPr txBox="1">
            <a:spLocks noChangeArrowheads="1"/>
          </p:cNvSpPr>
          <p:nvPr/>
        </p:nvSpPr>
        <p:spPr bwMode="auto">
          <a:xfrm>
            <a:off x="6613760" y="2054126"/>
            <a:ext cx="144145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5324" tIns="32662" rIns="65324" bIns="32662"/>
          <a:lstStyle/>
          <a:p>
            <a:pPr algn="ctr"/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Operator’s IP Services </a:t>
            </a:r>
            <a:br>
              <a:rPr lang="en-US" altLang="ja-JP" sz="1200">
                <a:solidFill>
                  <a:srgbClr val="000000"/>
                </a:solidFill>
                <a:ea typeface="Gulim" pitchFamily="34" charset="-127"/>
              </a:rPr>
            </a:br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(e.g. IMS, PSS etc.)</a:t>
            </a:r>
            <a:endParaRPr lang="en-US" altLang="ja-JP" sz="1200">
              <a:solidFill>
                <a:srgbClr val="C0C0C0"/>
              </a:solidFill>
              <a:ea typeface="MS PGothic" pitchFamily="34" charset="-128"/>
            </a:endParaRPr>
          </a:p>
          <a:p>
            <a:endParaRPr lang="en-US" altLang="zh-CN" sz="1200"/>
          </a:p>
        </p:txBody>
      </p:sp>
      <p:sp>
        <p:nvSpPr>
          <p:cNvPr id="95" name="Rectangle 102"/>
          <p:cNvSpPr>
            <a:spLocks noChangeArrowheads="1"/>
          </p:cNvSpPr>
          <p:nvPr/>
        </p:nvSpPr>
        <p:spPr bwMode="auto">
          <a:xfrm>
            <a:off x="4659548" y="2085876"/>
            <a:ext cx="885825" cy="744537"/>
          </a:xfrm>
          <a:prstGeom prst="rect">
            <a:avLst/>
          </a:prstGeom>
          <a:solidFill>
            <a:srgbClr val="66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96" name="Rectangle 103"/>
          <p:cNvSpPr>
            <a:spLocks noChangeArrowheads="1"/>
          </p:cNvSpPr>
          <p:nvPr/>
        </p:nvSpPr>
        <p:spPr bwMode="auto">
          <a:xfrm>
            <a:off x="4659548" y="2165251"/>
            <a:ext cx="885825" cy="571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PDN</a:t>
            </a:r>
            <a:br>
              <a:rPr lang="en-US" altLang="ja-JP" sz="1400">
                <a:solidFill>
                  <a:srgbClr val="000000"/>
                </a:solidFill>
                <a:ea typeface="Gulim" pitchFamily="34" charset="-127"/>
              </a:rPr>
            </a:br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Gateway</a:t>
            </a:r>
            <a:endParaRPr lang="en-US" altLang="zh-CN" sz="1400"/>
          </a:p>
        </p:txBody>
      </p:sp>
      <p:sp>
        <p:nvSpPr>
          <p:cNvPr id="97" name="Line 104"/>
          <p:cNvSpPr>
            <a:spLocks noChangeShapeType="1"/>
          </p:cNvSpPr>
          <p:nvPr/>
        </p:nvSpPr>
        <p:spPr bwMode="auto">
          <a:xfrm>
            <a:off x="5321535" y="1884263"/>
            <a:ext cx="144463" cy="103188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8" name="Line 105"/>
          <p:cNvSpPr>
            <a:spLocks noChangeShapeType="1"/>
          </p:cNvSpPr>
          <p:nvPr/>
        </p:nvSpPr>
        <p:spPr bwMode="auto">
          <a:xfrm>
            <a:off x="293923" y="3171726"/>
            <a:ext cx="7764462" cy="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9" name="Rectangle 106"/>
          <p:cNvSpPr>
            <a:spLocks noChangeArrowheads="1"/>
          </p:cNvSpPr>
          <p:nvPr/>
        </p:nvSpPr>
        <p:spPr bwMode="auto">
          <a:xfrm>
            <a:off x="3006960" y="5770463"/>
            <a:ext cx="4619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200">
                <a:solidFill>
                  <a:srgbClr val="000000"/>
                </a:solidFill>
                <a:ea typeface="Gulim" pitchFamily="34" charset="-127"/>
              </a:rPr>
              <a:t>S1-U</a:t>
            </a:r>
            <a:endParaRPr lang="en-US" altLang="zh-CN" sz="1200"/>
          </a:p>
        </p:txBody>
      </p:sp>
      <p:sp>
        <p:nvSpPr>
          <p:cNvPr id="100" name="Rectangle 107"/>
          <p:cNvSpPr>
            <a:spLocks noChangeArrowheads="1"/>
          </p:cNvSpPr>
          <p:nvPr/>
        </p:nvSpPr>
        <p:spPr bwMode="auto">
          <a:xfrm>
            <a:off x="3819760" y="4359176"/>
            <a:ext cx="301625" cy="184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r>
              <a:rPr lang="en-GB" altLang="ja-JP" sz="1200">
                <a:solidFill>
                  <a:srgbClr val="000000"/>
                </a:solidFill>
                <a:ea typeface="Gulim" pitchFamily="34" charset="-127"/>
              </a:rPr>
              <a:t>S4</a:t>
            </a:r>
            <a:endParaRPr lang="en-US" altLang="zh-CN" sz="1200"/>
          </a:p>
        </p:txBody>
      </p:sp>
      <p:sp>
        <p:nvSpPr>
          <p:cNvPr id="101" name="Line 108"/>
          <p:cNvSpPr>
            <a:spLocks noChangeShapeType="1"/>
          </p:cNvSpPr>
          <p:nvPr/>
        </p:nvSpPr>
        <p:spPr bwMode="auto">
          <a:xfrm>
            <a:off x="2718035" y="3689251"/>
            <a:ext cx="2122488" cy="16986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2" name="Line 109"/>
          <p:cNvSpPr>
            <a:spLocks noChangeShapeType="1"/>
          </p:cNvSpPr>
          <p:nvPr/>
        </p:nvSpPr>
        <p:spPr bwMode="auto">
          <a:xfrm>
            <a:off x="3899135" y="4578251"/>
            <a:ext cx="0" cy="173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110"/>
          <p:cNvSpPr>
            <a:spLocks noChangeShapeType="1"/>
          </p:cNvSpPr>
          <p:nvPr/>
        </p:nvSpPr>
        <p:spPr bwMode="auto">
          <a:xfrm flipH="1">
            <a:off x="1870310" y="3370163"/>
            <a:ext cx="137953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412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 txBox="1">
            <a:spLocks/>
          </p:cNvSpPr>
          <p:nvPr/>
        </p:nvSpPr>
        <p:spPr>
          <a:xfrm>
            <a:off x="0" y="359817"/>
            <a:ext cx="7340599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网络架构</a:t>
            </a:r>
            <a:r>
              <a:rPr lang="en-US" altLang="zh-CN" dirty="0" smtClean="0"/>
              <a:t>Local </a:t>
            </a:r>
            <a:r>
              <a:rPr lang="en-US" altLang="zh-CN" dirty="0"/>
              <a:t>Breakout</a:t>
            </a:r>
            <a:r>
              <a:rPr lang="zh-CN" altLang="en-US" dirty="0"/>
              <a:t>的漫游方式</a:t>
            </a:r>
          </a:p>
        </p:txBody>
      </p:sp>
      <p:sp>
        <p:nvSpPr>
          <p:cNvPr id="3" name="Rectangle 101"/>
          <p:cNvSpPr>
            <a:spLocks noChangeArrowheads="1"/>
          </p:cNvSpPr>
          <p:nvPr/>
        </p:nvSpPr>
        <p:spPr bwMode="auto">
          <a:xfrm>
            <a:off x="6378575" y="4126954"/>
            <a:ext cx="919163" cy="493713"/>
          </a:xfrm>
          <a:prstGeom prst="rect">
            <a:avLst/>
          </a:prstGeom>
          <a:solidFill>
            <a:srgbClr val="FFCC66"/>
          </a:solidFill>
          <a:ln w="17463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4021138" y="2023517"/>
            <a:ext cx="342900" cy="204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S6a</a:t>
            </a:r>
            <a:endParaRPr lang="en-US" altLang="zh-CN" sz="140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275138" y="1259929"/>
            <a:ext cx="887412" cy="479425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30713" y="1420267"/>
            <a:ext cx="546100" cy="168275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GB" altLang="zh-CN" sz="1400"/>
              <a:t>HSS</a:t>
            </a:r>
            <a:endParaRPr lang="en-US" altLang="zh-CN" sz="1400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V="1">
            <a:off x="3548063" y="1766342"/>
            <a:ext cx="1123950" cy="2732087"/>
          </a:xfrm>
          <a:prstGeom prst="line">
            <a:avLst/>
          </a:prstGeom>
          <a:noFill/>
          <a:ln w="792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H="1">
            <a:off x="4460875" y="2137817"/>
            <a:ext cx="1444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H="1">
            <a:off x="5434013" y="5692229"/>
            <a:ext cx="317500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459413" y="5325517"/>
            <a:ext cx="622300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S5</a:t>
            </a:r>
            <a:endParaRPr lang="en-US" altLang="zh-CN" sz="1400"/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5529263" y="5585867"/>
            <a:ext cx="11112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3014663" y="4249192"/>
            <a:ext cx="2174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S3</a:t>
            </a:r>
            <a:endParaRPr lang="en-US" altLang="zh-CN" sz="1400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2168525" y="4479379"/>
            <a:ext cx="6905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S1-MME</a:t>
            </a:r>
            <a:endParaRPr lang="en-US" altLang="zh-CN" sz="1400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3265488" y="5336629"/>
            <a:ext cx="3190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S10</a:t>
            </a:r>
            <a:endParaRPr lang="en-US" altLang="zh-CN" sz="1400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>
            <a:off x="3190875" y="5047704"/>
            <a:ext cx="398463" cy="184150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81" y="83"/>
              </a:cxn>
              <a:cxn ang="0">
                <a:pos x="0" y="83"/>
              </a:cxn>
              <a:cxn ang="0">
                <a:pos x="0" y="0"/>
              </a:cxn>
            </a:cxnLst>
            <a:rect l="0" t="0" r="r" b="b"/>
            <a:pathLst>
              <a:path w="181" h="83">
                <a:moveTo>
                  <a:pt x="181" y="0"/>
                </a:moveTo>
                <a:lnTo>
                  <a:pt x="181" y="83"/>
                </a:lnTo>
                <a:lnTo>
                  <a:pt x="0" y="83"/>
                </a:ln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3395663" y="5131842"/>
            <a:ext cx="1587" cy="200025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2563813" y="4668292"/>
            <a:ext cx="4762" cy="19685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>
            <a:off x="3225800" y="4322217"/>
            <a:ext cx="144463" cy="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22"/>
          <p:cNvGrpSpPr>
            <a:grpSpLocks/>
          </p:cNvGrpSpPr>
          <p:nvPr/>
        </p:nvGrpSpPr>
        <p:grpSpPr bwMode="auto">
          <a:xfrm>
            <a:off x="1417638" y="3893592"/>
            <a:ext cx="950912" cy="600075"/>
            <a:chOff x="1744" y="1186"/>
            <a:chExt cx="373" cy="273"/>
          </a:xfrm>
        </p:grpSpPr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1776" y="1218"/>
              <a:ext cx="341" cy="241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1"/>
                </a:cxn>
                <a:cxn ang="0">
                  <a:pos x="211" y="1756"/>
                </a:cxn>
                <a:cxn ang="0">
                  <a:pos x="208" y="1751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6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3" y="2533"/>
                </a:cxn>
                <a:cxn ang="0">
                  <a:pos x="2793" y="2537"/>
                </a:cxn>
                <a:cxn ang="0">
                  <a:pos x="3093" y="2619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59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7"/>
                </a:cxn>
                <a:cxn ang="0">
                  <a:pos x="2198" y="234"/>
                </a:cxn>
                <a:cxn ang="0">
                  <a:pos x="1832" y="90"/>
                </a:cxn>
                <a:cxn ang="0">
                  <a:pos x="1371" y="356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5" y="908"/>
                </a:cxn>
                <a:cxn ang="0">
                  <a:pos x="380" y="993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4"/>
                    <a:pt x="0" y="1191"/>
                    <a:pt x="0" y="1401"/>
                  </a:cubicBezTo>
                  <a:cubicBezTo>
                    <a:pt x="0" y="1547"/>
                    <a:pt x="80" y="1682"/>
                    <a:pt x="211" y="1756"/>
                  </a:cubicBezTo>
                  <a:lnTo>
                    <a:pt x="208" y="1751"/>
                  </a:lnTo>
                  <a:cubicBezTo>
                    <a:pt x="134" y="1827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6"/>
                    <a:pt x="952" y="2806"/>
                    <a:pt x="1223" y="2806"/>
                  </a:cubicBezTo>
                  <a:cubicBezTo>
                    <a:pt x="1360" y="2806"/>
                    <a:pt x="1495" y="2770"/>
                    <a:pt x="1612" y="2702"/>
                  </a:cubicBezTo>
                  <a:lnTo>
                    <a:pt x="1611" y="2703"/>
                  </a:lnTo>
                  <a:cubicBezTo>
                    <a:pt x="1733" y="2880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3" y="2533"/>
                  </a:cubicBezTo>
                  <a:lnTo>
                    <a:pt x="2793" y="2537"/>
                  </a:lnTo>
                  <a:cubicBezTo>
                    <a:pt x="2883" y="2591"/>
                    <a:pt x="2987" y="2619"/>
                    <a:pt x="3093" y="2619"/>
                  </a:cubicBezTo>
                  <a:cubicBezTo>
                    <a:pt x="3404" y="2619"/>
                    <a:pt x="3657" y="2379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7"/>
                    <a:pt x="4179" y="1171"/>
                    <a:pt x="4090" y="1059"/>
                  </a:cubicBezTo>
                  <a:lnTo>
                    <a:pt x="4088" y="1059"/>
                  </a:lnTo>
                  <a:cubicBezTo>
                    <a:pt x="4116" y="997"/>
                    <a:pt x="4131" y="929"/>
                    <a:pt x="4131" y="861"/>
                  </a:cubicBezTo>
                  <a:cubicBezTo>
                    <a:pt x="4131" y="634"/>
                    <a:pt x="3973" y="436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8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7"/>
                  </a:cubicBezTo>
                  <a:lnTo>
                    <a:pt x="2198" y="234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2" y="192"/>
                    <a:pt x="1371" y="356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5" y="557"/>
                    <a:pt x="375" y="908"/>
                  </a:cubicBezTo>
                  <a:cubicBezTo>
                    <a:pt x="374" y="937"/>
                    <a:pt x="377" y="965"/>
                    <a:pt x="380" y="993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1744" y="1186"/>
              <a:ext cx="341" cy="241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1"/>
                </a:cxn>
                <a:cxn ang="0">
                  <a:pos x="210" y="1756"/>
                </a:cxn>
                <a:cxn ang="0">
                  <a:pos x="208" y="1751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6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3"/>
                </a:cxn>
                <a:cxn ang="0">
                  <a:pos x="2793" y="2537"/>
                </a:cxn>
                <a:cxn ang="0">
                  <a:pos x="3093" y="2619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59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7"/>
                </a:cxn>
                <a:cxn ang="0">
                  <a:pos x="2198" y="234"/>
                </a:cxn>
                <a:cxn ang="0">
                  <a:pos x="1832" y="90"/>
                </a:cxn>
                <a:cxn ang="0">
                  <a:pos x="1371" y="356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3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4"/>
                    <a:pt x="0" y="1191"/>
                    <a:pt x="0" y="1401"/>
                  </a:cubicBezTo>
                  <a:cubicBezTo>
                    <a:pt x="0" y="1547"/>
                    <a:pt x="80" y="1682"/>
                    <a:pt x="210" y="1756"/>
                  </a:cubicBezTo>
                  <a:lnTo>
                    <a:pt x="208" y="1751"/>
                  </a:lnTo>
                  <a:cubicBezTo>
                    <a:pt x="134" y="1827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6"/>
                    <a:pt x="952" y="2806"/>
                    <a:pt x="1223" y="2806"/>
                  </a:cubicBezTo>
                  <a:cubicBezTo>
                    <a:pt x="1360" y="2806"/>
                    <a:pt x="1494" y="2770"/>
                    <a:pt x="1612" y="2702"/>
                  </a:cubicBezTo>
                  <a:lnTo>
                    <a:pt x="1611" y="2703"/>
                  </a:lnTo>
                  <a:cubicBezTo>
                    <a:pt x="1733" y="2879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3"/>
                  </a:cubicBezTo>
                  <a:lnTo>
                    <a:pt x="2793" y="2537"/>
                  </a:lnTo>
                  <a:cubicBezTo>
                    <a:pt x="2883" y="2591"/>
                    <a:pt x="2987" y="2619"/>
                    <a:pt x="3093" y="2619"/>
                  </a:cubicBezTo>
                  <a:cubicBezTo>
                    <a:pt x="3404" y="2619"/>
                    <a:pt x="3656" y="2378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7"/>
                    <a:pt x="4179" y="1171"/>
                    <a:pt x="4090" y="1059"/>
                  </a:cubicBezTo>
                  <a:lnTo>
                    <a:pt x="4088" y="1059"/>
                  </a:lnTo>
                  <a:cubicBezTo>
                    <a:pt x="4116" y="996"/>
                    <a:pt x="4131" y="929"/>
                    <a:pt x="4131" y="861"/>
                  </a:cubicBezTo>
                  <a:cubicBezTo>
                    <a:pt x="4131" y="634"/>
                    <a:pt x="3973" y="435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7"/>
                  </a:cubicBezTo>
                  <a:lnTo>
                    <a:pt x="2198" y="234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2"/>
                    <a:pt x="1371" y="356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6"/>
                    <a:pt x="376" y="965"/>
                    <a:pt x="380" y="993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C0C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1744" y="1186"/>
              <a:ext cx="341" cy="241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1"/>
                </a:cxn>
                <a:cxn ang="0">
                  <a:pos x="210" y="1756"/>
                </a:cxn>
                <a:cxn ang="0">
                  <a:pos x="208" y="1751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6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3"/>
                </a:cxn>
                <a:cxn ang="0">
                  <a:pos x="2793" y="2537"/>
                </a:cxn>
                <a:cxn ang="0">
                  <a:pos x="3093" y="2619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59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7"/>
                </a:cxn>
                <a:cxn ang="0">
                  <a:pos x="2198" y="234"/>
                </a:cxn>
                <a:cxn ang="0">
                  <a:pos x="1832" y="90"/>
                </a:cxn>
                <a:cxn ang="0">
                  <a:pos x="1371" y="356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3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4"/>
                    <a:pt x="0" y="1191"/>
                    <a:pt x="0" y="1401"/>
                  </a:cubicBezTo>
                  <a:cubicBezTo>
                    <a:pt x="0" y="1547"/>
                    <a:pt x="80" y="1682"/>
                    <a:pt x="210" y="1756"/>
                  </a:cubicBezTo>
                  <a:lnTo>
                    <a:pt x="208" y="1751"/>
                  </a:lnTo>
                  <a:cubicBezTo>
                    <a:pt x="134" y="1827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6"/>
                    <a:pt x="952" y="2806"/>
                    <a:pt x="1223" y="2806"/>
                  </a:cubicBezTo>
                  <a:cubicBezTo>
                    <a:pt x="1360" y="2806"/>
                    <a:pt x="1494" y="2770"/>
                    <a:pt x="1612" y="2702"/>
                  </a:cubicBezTo>
                  <a:lnTo>
                    <a:pt x="1611" y="2703"/>
                  </a:lnTo>
                  <a:cubicBezTo>
                    <a:pt x="1733" y="2879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3"/>
                  </a:cubicBezTo>
                  <a:lnTo>
                    <a:pt x="2793" y="2537"/>
                  </a:lnTo>
                  <a:cubicBezTo>
                    <a:pt x="2883" y="2591"/>
                    <a:pt x="2987" y="2619"/>
                    <a:pt x="3093" y="2619"/>
                  </a:cubicBezTo>
                  <a:cubicBezTo>
                    <a:pt x="3404" y="2619"/>
                    <a:pt x="3656" y="2378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7"/>
                    <a:pt x="4179" y="1171"/>
                    <a:pt x="4090" y="1059"/>
                  </a:cubicBezTo>
                  <a:lnTo>
                    <a:pt x="4088" y="1059"/>
                  </a:lnTo>
                  <a:cubicBezTo>
                    <a:pt x="4116" y="996"/>
                    <a:pt x="4131" y="929"/>
                    <a:pt x="4131" y="861"/>
                  </a:cubicBezTo>
                  <a:cubicBezTo>
                    <a:pt x="4131" y="634"/>
                    <a:pt x="3973" y="435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7"/>
                  </a:cubicBezTo>
                  <a:lnTo>
                    <a:pt x="2198" y="234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2"/>
                    <a:pt x="1371" y="356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6"/>
                    <a:pt x="376" y="965"/>
                    <a:pt x="380" y="993"/>
                  </a:cubicBezTo>
                  <a:lnTo>
                    <a:pt x="382" y="993"/>
                  </a:lnTo>
                  <a:close/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1761" y="1328"/>
              <a:ext cx="20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"/>
                </a:cxn>
                <a:cxn ang="0">
                  <a:pos x="20" y="4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cubicBezTo>
                    <a:pt x="6" y="3"/>
                    <a:pt x="12" y="4"/>
                    <a:pt x="18" y="4"/>
                  </a:cubicBezTo>
                  <a:cubicBezTo>
                    <a:pt x="19" y="4"/>
                    <a:pt x="19" y="4"/>
                    <a:pt x="20" y="4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1790" y="1380"/>
              <a:ext cx="9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cubicBezTo>
                    <a:pt x="3" y="2"/>
                    <a:pt x="6" y="1"/>
                    <a:pt x="9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1869" y="1394"/>
              <a:ext cx="5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4"/>
                    <a:pt x="3" y="7"/>
                    <a:pt x="5" y="1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1969" y="1380"/>
              <a:ext cx="3" cy="1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" y="0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cubicBezTo>
                    <a:pt x="2" y="7"/>
                    <a:pt x="2" y="3"/>
                    <a:pt x="3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2014" y="1314"/>
              <a:ext cx="25" cy="40"/>
            </a:xfrm>
            <a:custGeom>
              <a:avLst/>
              <a:gdLst/>
              <a:ahLst/>
              <a:cxnLst>
                <a:cxn ang="0">
                  <a:pos x="25" y="40"/>
                </a:cxn>
                <a:cxn ang="0">
                  <a:pos x="25" y="39"/>
                </a:cxn>
                <a:cxn ang="0">
                  <a:pos x="0" y="0"/>
                </a:cxn>
              </a:cxnLst>
              <a:rect l="0" t="0" r="r" b="b"/>
              <a:pathLst>
                <a:path w="25" h="40">
                  <a:moveTo>
                    <a:pt x="25" y="40"/>
                  </a:moveTo>
                  <a:cubicBezTo>
                    <a:pt x="25" y="40"/>
                    <a:pt x="25" y="40"/>
                    <a:pt x="25" y="39"/>
                  </a:cubicBezTo>
                  <a:cubicBezTo>
                    <a:pt x="25" y="23"/>
                    <a:pt x="15" y="7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2063" y="1272"/>
              <a:ext cx="11" cy="1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1" y="0"/>
                </a:cxn>
              </a:cxnLst>
              <a:rect l="0" t="0" r="r" b="b"/>
              <a:pathLst>
                <a:path w="11" h="15">
                  <a:moveTo>
                    <a:pt x="0" y="15"/>
                  </a:moveTo>
                  <a:cubicBezTo>
                    <a:pt x="4" y="10"/>
                    <a:pt x="8" y="5"/>
                    <a:pt x="11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2046" y="1217"/>
              <a:ext cx="1" cy="7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6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1974" y="1199"/>
              <a:ext cx="5" cy="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9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3" y="3"/>
                    <a:pt x="1" y="6"/>
                    <a:pt x="0" y="9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1919" y="1205"/>
              <a:ext cx="2" cy="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1" y="2"/>
                    <a:pt x="0" y="5"/>
                    <a:pt x="0" y="8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1855" y="1215"/>
              <a:ext cx="10" cy="8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cubicBezTo>
                    <a:pt x="7" y="5"/>
                    <a:pt x="3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1775" y="1266"/>
              <a:ext cx="2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8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Rectangle 37"/>
          <p:cNvSpPr>
            <a:spLocks noChangeArrowheads="1"/>
          </p:cNvSpPr>
          <p:nvPr/>
        </p:nvSpPr>
        <p:spPr bwMode="auto">
          <a:xfrm>
            <a:off x="1522413" y="4106317"/>
            <a:ext cx="674687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GB" altLang="zh-CN" sz="1400"/>
              <a:t>GERAN</a:t>
            </a:r>
            <a:endParaRPr lang="en-US" altLang="zh-CN" sz="1400"/>
          </a:p>
        </p:txBody>
      </p:sp>
      <p:grpSp>
        <p:nvGrpSpPr>
          <p:cNvPr id="35" name="Group 38"/>
          <p:cNvGrpSpPr>
            <a:grpSpLocks/>
          </p:cNvGrpSpPr>
          <p:nvPr/>
        </p:nvGrpSpPr>
        <p:grpSpPr bwMode="auto">
          <a:xfrm>
            <a:off x="1417638" y="3364954"/>
            <a:ext cx="927100" cy="598488"/>
            <a:chOff x="1744" y="1405"/>
            <a:chExt cx="373" cy="272"/>
          </a:xfrm>
        </p:grpSpPr>
        <p:sp>
          <p:nvSpPr>
            <p:cNvPr id="36" name="Freeform 39"/>
            <p:cNvSpPr>
              <a:spLocks/>
            </p:cNvSpPr>
            <p:nvPr/>
          </p:nvSpPr>
          <p:spPr bwMode="auto">
            <a:xfrm>
              <a:off x="1776" y="1437"/>
              <a:ext cx="341" cy="240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2"/>
                </a:cxn>
                <a:cxn ang="0">
                  <a:pos x="211" y="1756"/>
                </a:cxn>
                <a:cxn ang="0">
                  <a:pos x="208" y="1752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8"/>
                </a:cxn>
                <a:cxn ang="0">
                  <a:pos x="567" y="2440"/>
                </a:cxn>
                <a:cxn ang="0">
                  <a:pos x="1223" y="2807"/>
                </a:cxn>
                <a:cxn ang="0">
                  <a:pos x="1612" y="2703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3" y="2534"/>
                </a:cxn>
                <a:cxn ang="0">
                  <a:pos x="2793" y="2537"/>
                </a:cxn>
                <a:cxn ang="0">
                  <a:pos x="3093" y="2620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60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8"/>
                </a:cxn>
                <a:cxn ang="0">
                  <a:pos x="2198" y="235"/>
                </a:cxn>
                <a:cxn ang="0">
                  <a:pos x="1832" y="90"/>
                </a:cxn>
                <a:cxn ang="0">
                  <a:pos x="1371" y="357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5" y="908"/>
                </a:cxn>
                <a:cxn ang="0">
                  <a:pos x="380" y="994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5"/>
                    <a:pt x="0" y="1191"/>
                    <a:pt x="0" y="1402"/>
                  </a:cubicBezTo>
                  <a:cubicBezTo>
                    <a:pt x="0" y="1548"/>
                    <a:pt x="80" y="1683"/>
                    <a:pt x="211" y="1756"/>
                  </a:cubicBezTo>
                  <a:lnTo>
                    <a:pt x="208" y="1752"/>
                  </a:lnTo>
                  <a:cubicBezTo>
                    <a:pt x="134" y="1828"/>
                    <a:pt x="93" y="1928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8"/>
                  </a:cubicBezTo>
                  <a:lnTo>
                    <a:pt x="567" y="2440"/>
                  </a:lnTo>
                  <a:cubicBezTo>
                    <a:pt x="702" y="2667"/>
                    <a:pt x="952" y="2807"/>
                    <a:pt x="1223" y="2807"/>
                  </a:cubicBezTo>
                  <a:cubicBezTo>
                    <a:pt x="1360" y="2807"/>
                    <a:pt x="1495" y="2771"/>
                    <a:pt x="1612" y="2703"/>
                  </a:cubicBezTo>
                  <a:lnTo>
                    <a:pt x="1611" y="2703"/>
                  </a:lnTo>
                  <a:cubicBezTo>
                    <a:pt x="1733" y="2880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3" y="2534"/>
                  </a:cubicBezTo>
                  <a:lnTo>
                    <a:pt x="2793" y="2537"/>
                  </a:lnTo>
                  <a:cubicBezTo>
                    <a:pt x="2883" y="2591"/>
                    <a:pt x="2987" y="2620"/>
                    <a:pt x="3093" y="2620"/>
                  </a:cubicBezTo>
                  <a:cubicBezTo>
                    <a:pt x="3404" y="2620"/>
                    <a:pt x="3657" y="2379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8"/>
                    <a:pt x="4179" y="1171"/>
                    <a:pt x="4090" y="1060"/>
                  </a:cubicBezTo>
                  <a:lnTo>
                    <a:pt x="4088" y="1059"/>
                  </a:lnTo>
                  <a:cubicBezTo>
                    <a:pt x="4116" y="997"/>
                    <a:pt x="4131" y="930"/>
                    <a:pt x="4131" y="861"/>
                  </a:cubicBezTo>
                  <a:cubicBezTo>
                    <a:pt x="4131" y="635"/>
                    <a:pt x="3973" y="436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8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8"/>
                  </a:cubicBezTo>
                  <a:lnTo>
                    <a:pt x="2198" y="235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2" y="193"/>
                    <a:pt x="1371" y="357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5" y="557"/>
                    <a:pt x="375" y="908"/>
                  </a:cubicBezTo>
                  <a:cubicBezTo>
                    <a:pt x="374" y="937"/>
                    <a:pt x="377" y="965"/>
                    <a:pt x="380" y="994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0"/>
            <p:cNvSpPr>
              <a:spLocks/>
            </p:cNvSpPr>
            <p:nvPr/>
          </p:nvSpPr>
          <p:spPr bwMode="auto">
            <a:xfrm>
              <a:off x="1744" y="1405"/>
              <a:ext cx="341" cy="240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2"/>
                </a:cxn>
                <a:cxn ang="0">
                  <a:pos x="210" y="1756"/>
                </a:cxn>
                <a:cxn ang="0">
                  <a:pos x="208" y="1752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7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4"/>
                </a:cxn>
                <a:cxn ang="0">
                  <a:pos x="2793" y="2537"/>
                </a:cxn>
                <a:cxn ang="0">
                  <a:pos x="3093" y="2620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60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8"/>
                </a:cxn>
                <a:cxn ang="0">
                  <a:pos x="2198" y="235"/>
                </a:cxn>
                <a:cxn ang="0">
                  <a:pos x="1832" y="90"/>
                </a:cxn>
                <a:cxn ang="0">
                  <a:pos x="1371" y="357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4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5"/>
                    <a:pt x="0" y="1191"/>
                    <a:pt x="0" y="1402"/>
                  </a:cubicBezTo>
                  <a:cubicBezTo>
                    <a:pt x="0" y="1548"/>
                    <a:pt x="80" y="1683"/>
                    <a:pt x="210" y="1756"/>
                  </a:cubicBezTo>
                  <a:lnTo>
                    <a:pt x="208" y="1752"/>
                  </a:lnTo>
                  <a:cubicBezTo>
                    <a:pt x="134" y="1828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7"/>
                    <a:pt x="952" y="2807"/>
                    <a:pt x="1223" y="2807"/>
                  </a:cubicBezTo>
                  <a:cubicBezTo>
                    <a:pt x="1360" y="2807"/>
                    <a:pt x="1494" y="2771"/>
                    <a:pt x="1612" y="2702"/>
                  </a:cubicBezTo>
                  <a:lnTo>
                    <a:pt x="1611" y="2703"/>
                  </a:lnTo>
                  <a:cubicBezTo>
                    <a:pt x="1733" y="2880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4"/>
                  </a:cubicBezTo>
                  <a:lnTo>
                    <a:pt x="2793" y="2537"/>
                  </a:lnTo>
                  <a:cubicBezTo>
                    <a:pt x="2883" y="2591"/>
                    <a:pt x="2987" y="2620"/>
                    <a:pt x="3093" y="2620"/>
                  </a:cubicBezTo>
                  <a:cubicBezTo>
                    <a:pt x="3404" y="2620"/>
                    <a:pt x="3656" y="2379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8"/>
                    <a:pt x="4179" y="1171"/>
                    <a:pt x="4090" y="1060"/>
                  </a:cubicBezTo>
                  <a:lnTo>
                    <a:pt x="4088" y="1059"/>
                  </a:lnTo>
                  <a:cubicBezTo>
                    <a:pt x="4116" y="997"/>
                    <a:pt x="4131" y="930"/>
                    <a:pt x="4131" y="861"/>
                  </a:cubicBezTo>
                  <a:cubicBezTo>
                    <a:pt x="4131" y="635"/>
                    <a:pt x="3973" y="436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8"/>
                  </a:cubicBezTo>
                  <a:lnTo>
                    <a:pt x="2198" y="235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3"/>
                    <a:pt x="1371" y="357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7"/>
                    <a:pt x="376" y="965"/>
                    <a:pt x="380" y="994"/>
                  </a:cubicBezTo>
                  <a:lnTo>
                    <a:pt x="382" y="993"/>
                  </a:lnTo>
                  <a:close/>
                </a:path>
              </a:pathLst>
            </a:custGeom>
            <a:solidFill>
              <a:srgbClr val="C0C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1744" y="1405"/>
              <a:ext cx="341" cy="240"/>
            </a:xfrm>
            <a:custGeom>
              <a:avLst/>
              <a:gdLst/>
              <a:ahLst/>
              <a:cxnLst>
                <a:cxn ang="0">
                  <a:pos x="382" y="993"/>
                </a:cxn>
                <a:cxn ang="0">
                  <a:pos x="0" y="1402"/>
                </a:cxn>
                <a:cxn ang="0">
                  <a:pos x="210" y="1756"/>
                </a:cxn>
                <a:cxn ang="0">
                  <a:pos x="208" y="1752"/>
                </a:cxn>
                <a:cxn ang="0">
                  <a:pos x="93" y="2031"/>
                </a:cxn>
                <a:cxn ang="0">
                  <a:pos x="520" y="2440"/>
                </a:cxn>
                <a:cxn ang="0">
                  <a:pos x="570" y="2437"/>
                </a:cxn>
                <a:cxn ang="0">
                  <a:pos x="567" y="2440"/>
                </a:cxn>
                <a:cxn ang="0">
                  <a:pos x="1223" y="2807"/>
                </a:cxn>
                <a:cxn ang="0">
                  <a:pos x="1612" y="2702"/>
                </a:cxn>
                <a:cxn ang="0">
                  <a:pos x="1611" y="2703"/>
                </a:cxn>
                <a:cxn ang="0">
                  <a:pos x="2160" y="2986"/>
                </a:cxn>
                <a:cxn ang="0">
                  <a:pos x="2792" y="2534"/>
                </a:cxn>
                <a:cxn ang="0">
                  <a:pos x="2793" y="2537"/>
                </a:cxn>
                <a:cxn ang="0">
                  <a:pos x="3093" y="2620"/>
                </a:cxn>
                <a:cxn ang="0">
                  <a:pos x="3659" y="2080"/>
                </a:cxn>
                <a:cxn ang="0">
                  <a:pos x="3658" y="2079"/>
                </a:cxn>
                <a:cxn ang="0">
                  <a:pos x="4227" y="1448"/>
                </a:cxn>
                <a:cxn ang="0">
                  <a:pos x="4090" y="1060"/>
                </a:cxn>
                <a:cxn ang="0">
                  <a:pos x="4088" y="1059"/>
                </a:cxn>
                <a:cxn ang="0">
                  <a:pos x="4131" y="861"/>
                </a:cxn>
                <a:cxn ang="0">
                  <a:pos x="3746" y="376"/>
                </a:cxn>
                <a:cxn ang="0">
                  <a:pos x="3748" y="375"/>
                </a:cxn>
                <a:cxn ang="0">
                  <a:pos x="3280" y="0"/>
                </a:cxn>
                <a:cxn ang="0">
                  <a:pos x="2917" y="161"/>
                </a:cxn>
                <a:cxn ang="0">
                  <a:pos x="2918" y="162"/>
                </a:cxn>
                <a:cxn ang="0">
                  <a:pos x="2579" y="0"/>
                </a:cxn>
                <a:cxn ang="0">
                  <a:pos x="2196" y="228"/>
                </a:cxn>
                <a:cxn ang="0">
                  <a:pos x="2198" y="235"/>
                </a:cxn>
                <a:cxn ang="0">
                  <a:pos x="1832" y="90"/>
                </a:cxn>
                <a:cxn ang="0">
                  <a:pos x="1371" y="357"/>
                </a:cxn>
                <a:cxn ang="0">
                  <a:pos x="1369" y="360"/>
                </a:cxn>
                <a:cxn ang="0">
                  <a:pos x="1035" y="273"/>
                </a:cxn>
                <a:cxn ang="0">
                  <a:pos x="374" y="908"/>
                </a:cxn>
                <a:cxn ang="0">
                  <a:pos x="380" y="994"/>
                </a:cxn>
                <a:cxn ang="0">
                  <a:pos x="382" y="993"/>
                </a:cxn>
              </a:cxnLst>
              <a:rect l="0" t="0" r="r" b="b"/>
              <a:pathLst>
                <a:path w="4227" h="2986">
                  <a:moveTo>
                    <a:pt x="382" y="993"/>
                  </a:moveTo>
                  <a:cubicBezTo>
                    <a:pt x="165" y="1015"/>
                    <a:pt x="0" y="1191"/>
                    <a:pt x="0" y="1402"/>
                  </a:cubicBezTo>
                  <a:cubicBezTo>
                    <a:pt x="0" y="1548"/>
                    <a:pt x="80" y="1683"/>
                    <a:pt x="210" y="1756"/>
                  </a:cubicBezTo>
                  <a:lnTo>
                    <a:pt x="208" y="1752"/>
                  </a:lnTo>
                  <a:cubicBezTo>
                    <a:pt x="134" y="1828"/>
                    <a:pt x="93" y="1927"/>
                    <a:pt x="93" y="2031"/>
                  </a:cubicBezTo>
                  <a:cubicBezTo>
                    <a:pt x="93" y="2257"/>
                    <a:pt x="284" y="2440"/>
                    <a:pt x="520" y="2440"/>
                  </a:cubicBezTo>
                  <a:cubicBezTo>
                    <a:pt x="536" y="2440"/>
                    <a:pt x="553" y="2439"/>
                    <a:pt x="570" y="2437"/>
                  </a:cubicBezTo>
                  <a:lnTo>
                    <a:pt x="567" y="2440"/>
                  </a:lnTo>
                  <a:cubicBezTo>
                    <a:pt x="702" y="2667"/>
                    <a:pt x="952" y="2807"/>
                    <a:pt x="1223" y="2807"/>
                  </a:cubicBezTo>
                  <a:cubicBezTo>
                    <a:pt x="1360" y="2807"/>
                    <a:pt x="1494" y="2771"/>
                    <a:pt x="1612" y="2702"/>
                  </a:cubicBezTo>
                  <a:lnTo>
                    <a:pt x="1611" y="2703"/>
                  </a:lnTo>
                  <a:cubicBezTo>
                    <a:pt x="1733" y="2880"/>
                    <a:pt x="1939" y="2986"/>
                    <a:pt x="2160" y="2986"/>
                  </a:cubicBezTo>
                  <a:cubicBezTo>
                    <a:pt x="2451" y="2986"/>
                    <a:pt x="2708" y="2802"/>
                    <a:pt x="2792" y="2534"/>
                  </a:cubicBezTo>
                  <a:lnTo>
                    <a:pt x="2793" y="2537"/>
                  </a:lnTo>
                  <a:cubicBezTo>
                    <a:pt x="2883" y="2591"/>
                    <a:pt x="2987" y="2620"/>
                    <a:pt x="3093" y="2620"/>
                  </a:cubicBezTo>
                  <a:cubicBezTo>
                    <a:pt x="3404" y="2620"/>
                    <a:pt x="3656" y="2379"/>
                    <a:pt x="3659" y="2080"/>
                  </a:cubicBezTo>
                  <a:lnTo>
                    <a:pt x="3658" y="2079"/>
                  </a:lnTo>
                  <a:cubicBezTo>
                    <a:pt x="3984" y="2034"/>
                    <a:pt x="4227" y="1765"/>
                    <a:pt x="4227" y="1448"/>
                  </a:cubicBezTo>
                  <a:cubicBezTo>
                    <a:pt x="4227" y="1308"/>
                    <a:pt x="4179" y="1171"/>
                    <a:pt x="4090" y="1060"/>
                  </a:cubicBezTo>
                  <a:lnTo>
                    <a:pt x="4088" y="1059"/>
                  </a:lnTo>
                  <a:cubicBezTo>
                    <a:pt x="4116" y="997"/>
                    <a:pt x="4131" y="930"/>
                    <a:pt x="4131" y="861"/>
                  </a:cubicBezTo>
                  <a:cubicBezTo>
                    <a:pt x="4131" y="635"/>
                    <a:pt x="3973" y="436"/>
                    <a:pt x="3746" y="376"/>
                  </a:cubicBezTo>
                  <a:lnTo>
                    <a:pt x="3748" y="375"/>
                  </a:lnTo>
                  <a:cubicBezTo>
                    <a:pt x="3707" y="158"/>
                    <a:pt x="3510" y="0"/>
                    <a:pt x="3280" y="0"/>
                  </a:cubicBezTo>
                  <a:cubicBezTo>
                    <a:pt x="3140" y="0"/>
                    <a:pt x="3008" y="59"/>
                    <a:pt x="2917" y="161"/>
                  </a:cubicBezTo>
                  <a:lnTo>
                    <a:pt x="2918" y="162"/>
                  </a:lnTo>
                  <a:cubicBezTo>
                    <a:pt x="2837" y="60"/>
                    <a:pt x="2712" y="0"/>
                    <a:pt x="2579" y="0"/>
                  </a:cubicBezTo>
                  <a:cubicBezTo>
                    <a:pt x="2417" y="0"/>
                    <a:pt x="2269" y="88"/>
                    <a:pt x="2196" y="228"/>
                  </a:cubicBezTo>
                  <a:lnTo>
                    <a:pt x="2198" y="235"/>
                  </a:lnTo>
                  <a:cubicBezTo>
                    <a:pt x="2100" y="142"/>
                    <a:pt x="1969" y="90"/>
                    <a:pt x="1832" y="90"/>
                  </a:cubicBezTo>
                  <a:cubicBezTo>
                    <a:pt x="1639" y="90"/>
                    <a:pt x="1461" y="193"/>
                    <a:pt x="1371" y="357"/>
                  </a:cubicBezTo>
                  <a:lnTo>
                    <a:pt x="1369" y="360"/>
                  </a:lnTo>
                  <a:cubicBezTo>
                    <a:pt x="1268" y="303"/>
                    <a:pt x="1153" y="273"/>
                    <a:pt x="1035" y="273"/>
                  </a:cubicBezTo>
                  <a:cubicBezTo>
                    <a:pt x="670" y="273"/>
                    <a:pt x="374" y="557"/>
                    <a:pt x="374" y="908"/>
                  </a:cubicBezTo>
                  <a:cubicBezTo>
                    <a:pt x="374" y="937"/>
                    <a:pt x="376" y="965"/>
                    <a:pt x="380" y="994"/>
                  </a:cubicBezTo>
                  <a:lnTo>
                    <a:pt x="382" y="993"/>
                  </a:lnTo>
                  <a:close/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2"/>
            <p:cNvSpPr>
              <a:spLocks/>
            </p:cNvSpPr>
            <p:nvPr/>
          </p:nvSpPr>
          <p:spPr bwMode="auto">
            <a:xfrm>
              <a:off x="1761" y="1547"/>
              <a:ext cx="20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"/>
                </a:cxn>
                <a:cxn ang="0">
                  <a:pos x="20" y="4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cubicBezTo>
                    <a:pt x="6" y="3"/>
                    <a:pt x="12" y="4"/>
                    <a:pt x="18" y="4"/>
                  </a:cubicBezTo>
                  <a:cubicBezTo>
                    <a:pt x="19" y="4"/>
                    <a:pt x="19" y="4"/>
                    <a:pt x="20" y="4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3"/>
            <p:cNvSpPr>
              <a:spLocks/>
            </p:cNvSpPr>
            <p:nvPr/>
          </p:nvSpPr>
          <p:spPr bwMode="auto">
            <a:xfrm>
              <a:off x="1790" y="1599"/>
              <a:ext cx="9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cubicBezTo>
                    <a:pt x="3" y="2"/>
                    <a:pt x="6" y="1"/>
                    <a:pt x="9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4"/>
            <p:cNvSpPr>
              <a:spLocks/>
            </p:cNvSpPr>
            <p:nvPr/>
          </p:nvSpPr>
          <p:spPr bwMode="auto">
            <a:xfrm>
              <a:off x="1869" y="1613"/>
              <a:ext cx="5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3"/>
                    <a:pt x="3" y="7"/>
                    <a:pt x="5" y="1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1969" y="1599"/>
              <a:ext cx="3" cy="1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3" y="0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cubicBezTo>
                    <a:pt x="2" y="7"/>
                    <a:pt x="2" y="3"/>
                    <a:pt x="3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6"/>
            <p:cNvSpPr>
              <a:spLocks/>
            </p:cNvSpPr>
            <p:nvPr/>
          </p:nvSpPr>
          <p:spPr bwMode="auto">
            <a:xfrm>
              <a:off x="2014" y="1533"/>
              <a:ext cx="25" cy="40"/>
            </a:xfrm>
            <a:custGeom>
              <a:avLst/>
              <a:gdLst/>
              <a:ahLst/>
              <a:cxnLst>
                <a:cxn ang="0">
                  <a:pos x="25" y="40"/>
                </a:cxn>
                <a:cxn ang="0">
                  <a:pos x="25" y="39"/>
                </a:cxn>
                <a:cxn ang="0">
                  <a:pos x="0" y="0"/>
                </a:cxn>
              </a:cxnLst>
              <a:rect l="0" t="0" r="r" b="b"/>
              <a:pathLst>
                <a:path w="25" h="40">
                  <a:moveTo>
                    <a:pt x="25" y="40"/>
                  </a:moveTo>
                  <a:cubicBezTo>
                    <a:pt x="25" y="40"/>
                    <a:pt x="25" y="39"/>
                    <a:pt x="25" y="39"/>
                  </a:cubicBezTo>
                  <a:cubicBezTo>
                    <a:pt x="25" y="23"/>
                    <a:pt x="15" y="7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7"/>
            <p:cNvSpPr>
              <a:spLocks/>
            </p:cNvSpPr>
            <p:nvPr/>
          </p:nvSpPr>
          <p:spPr bwMode="auto">
            <a:xfrm>
              <a:off x="2063" y="1490"/>
              <a:ext cx="11" cy="1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1" y="0"/>
                </a:cxn>
              </a:cxnLst>
              <a:rect l="0" t="0" r="r" b="b"/>
              <a:pathLst>
                <a:path w="11" h="15">
                  <a:moveTo>
                    <a:pt x="0" y="15"/>
                  </a:moveTo>
                  <a:cubicBezTo>
                    <a:pt x="4" y="11"/>
                    <a:pt x="8" y="6"/>
                    <a:pt x="11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2046" y="1435"/>
              <a:ext cx="1" cy="8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8">
                  <a:moveTo>
                    <a:pt x="1" y="8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1" y="3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9"/>
            <p:cNvSpPr>
              <a:spLocks/>
            </p:cNvSpPr>
            <p:nvPr/>
          </p:nvSpPr>
          <p:spPr bwMode="auto">
            <a:xfrm>
              <a:off x="1974" y="1418"/>
              <a:ext cx="5" cy="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9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3" y="3"/>
                    <a:pt x="1" y="6"/>
                    <a:pt x="0" y="9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0"/>
            <p:cNvSpPr>
              <a:spLocks/>
            </p:cNvSpPr>
            <p:nvPr/>
          </p:nvSpPr>
          <p:spPr bwMode="auto">
            <a:xfrm>
              <a:off x="1919" y="1424"/>
              <a:ext cx="2" cy="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7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cubicBezTo>
                    <a:pt x="1" y="2"/>
                    <a:pt x="0" y="5"/>
                    <a:pt x="0" y="7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/>
            </p:cNvSpPr>
            <p:nvPr/>
          </p:nvSpPr>
          <p:spPr bwMode="auto">
            <a:xfrm>
              <a:off x="1855" y="1434"/>
              <a:ext cx="10" cy="8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cubicBezTo>
                    <a:pt x="7" y="5"/>
                    <a:pt x="3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2"/>
            <p:cNvSpPr>
              <a:spLocks/>
            </p:cNvSpPr>
            <p:nvPr/>
          </p:nvSpPr>
          <p:spPr bwMode="auto">
            <a:xfrm>
              <a:off x="1775" y="1485"/>
              <a:ext cx="2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8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" name="Rectangle 53"/>
          <p:cNvSpPr>
            <a:spLocks noChangeArrowheads="1"/>
          </p:cNvSpPr>
          <p:nvPr/>
        </p:nvSpPr>
        <p:spPr bwMode="auto">
          <a:xfrm>
            <a:off x="1522413" y="3577679"/>
            <a:ext cx="635000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GB" altLang="zh-CN" sz="1400"/>
              <a:t>UTRAN</a:t>
            </a:r>
            <a:endParaRPr lang="en-US" altLang="zh-CN" sz="1400"/>
          </a:p>
        </p:txBody>
      </p:sp>
      <p:grpSp>
        <p:nvGrpSpPr>
          <p:cNvPr id="51" name="Group 54"/>
          <p:cNvGrpSpPr>
            <a:grpSpLocks/>
          </p:cNvGrpSpPr>
          <p:nvPr/>
        </p:nvGrpSpPr>
        <p:grpSpPr bwMode="auto">
          <a:xfrm>
            <a:off x="2209800" y="3566567"/>
            <a:ext cx="863600" cy="565150"/>
            <a:chOff x="2055" y="1290"/>
            <a:chExt cx="393" cy="258"/>
          </a:xfrm>
        </p:grpSpPr>
        <p:sp>
          <p:nvSpPr>
            <p:cNvPr id="52" name="Rectangle 55"/>
            <p:cNvSpPr>
              <a:spLocks noChangeArrowheads="1"/>
            </p:cNvSpPr>
            <p:nvPr/>
          </p:nvSpPr>
          <p:spPr bwMode="auto">
            <a:xfrm>
              <a:off x="2055" y="1290"/>
              <a:ext cx="393" cy="258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Rectangle 56"/>
            <p:cNvSpPr>
              <a:spLocks noChangeArrowheads="1"/>
            </p:cNvSpPr>
            <p:nvPr/>
          </p:nvSpPr>
          <p:spPr bwMode="auto">
            <a:xfrm>
              <a:off x="2055" y="1290"/>
              <a:ext cx="393" cy="258"/>
            </a:xfrm>
            <a:prstGeom prst="rect">
              <a:avLst/>
            </a:prstGeom>
            <a:solidFill>
              <a:srgbClr val="FFFF00"/>
            </a:solidFill>
            <a:ln w="17463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" name="Rectangle 57"/>
          <p:cNvSpPr>
            <a:spLocks noChangeArrowheads="1"/>
          </p:cNvSpPr>
          <p:nvPr/>
        </p:nvSpPr>
        <p:spPr bwMode="auto">
          <a:xfrm>
            <a:off x="2409825" y="3755479"/>
            <a:ext cx="463550" cy="1682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Rectangle 58"/>
          <p:cNvSpPr>
            <a:spLocks noChangeArrowheads="1"/>
          </p:cNvSpPr>
          <p:nvPr/>
        </p:nvSpPr>
        <p:spPr bwMode="auto">
          <a:xfrm>
            <a:off x="2274888" y="3655467"/>
            <a:ext cx="630237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GB" altLang="zh-CN" sz="1400"/>
              <a:t>SGSN</a:t>
            </a:r>
            <a:endParaRPr lang="en-US" altLang="zh-CN" sz="1400"/>
          </a:p>
        </p:txBody>
      </p:sp>
      <p:sp>
        <p:nvSpPr>
          <p:cNvPr id="56" name="Freeform 59"/>
          <p:cNvSpPr>
            <a:spLocks/>
          </p:cNvSpPr>
          <p:nvPr/>
        </p:nvSpPr>
        <p:spPr bwMode="auto">
          <a:xfrm>
            <a:off x="2035175" y="4785767"/>
            <a:ext cx="919163" cy="701675"/>
          </a:xfrm>
          <a:custGeom>
            <a:avLst/>
            <a:gdLst/>
            <a:ahLst/>
            <a:cxnLst>
              <a:cxn ang="0">
                <a:pos x="0" y="320"/>
              </a:cxn>
              <a:cxn ang="0">
                <a:pos x="0" y="0"/>
              </a:cxn>
              <a:cxn ang="0">
                <a:pos x="418" y="0"/>
              </a:cxn>
            </a:cxnLst>
            <a:rect l="0" t="0" r="r" b="b"/>
            <a:pathLst>
              <a:path w="418" h="320">
                <a:moveTo>
                  <a:pt x="0" y="320"/>
                </a:moveTo>
                <a:lnTo>
                  <a:pt x="0" y="0"/>
                </a:lnTo>
                <a:lnTo>
                  <a:pt x="418" y="0"/>
                </a:lnTo>
              </a:path>
            </a:pathLst>
          </a:custGeom>
          <a:noFill/>
          <a:ln w="6350" cap="flat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Line 60"/>
          <p:cNvSpPr>
            <a:spLocks noChangeShapeType="1"/>
          </p:cNvSpPr>
          <p:nvPr/>
        </p:nvSpPr>
        <p:spPr bwMode="auto">
          <a:xfrm>
            <a:off x="3082925" y="3904704"/>
            <a:ext cx="284163" cy="604838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Rectangle 61"/>
          <p:cNvSpPr>
            <a:spLocks noChangeArrowheads="1"/>
          </p:cNvSpPr>
          <p:nvPr/>
        </p:nvSpPr>
        <p:spPr bwMode="auto">
          <a:xfrm>
            <a:off x="2963863" y="4500017"/>
            <a:ext cx="904875" cy="566737"/>
          </a:xfrm>
          <a:prstGeom prst="rect">
            <a:avLst/>
          </a:prstGeom>
          <a:solidFill>
            <a:srgbClr val="00FFFF"/>
          </a:solidFill>
          <a:ln w="17463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Rectangle 62"/>
          <p:cNvSpPr>
            <a:spLocks noChangeArrowheads="1"/>
          </p:cNvSpPr>
          <p:nvPr/>
        </p:nvSpPr>
        <p:spPr bwMode="auto">
          <a:xfrm>
            <a:off x="3170238" y="4657179"/>
            <a:ext cx="466725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GB" altLang="zh-CN" sz="1400"/>
              <a:t>MME</a:t>
            </a:r>
            <a:endParaRPr lang="en-US" altLang="zh-CN" sz="1400"/>
          </a:p>
        </p:txBody>
      </p:sp>
      <p:sp>
        <p:nvSpPr>
          <p:cNvPr id="60" name="Line 63"/>
          <p:cNvSpPr>
            <a:spLocks noChangeShapeType="1"/>
          </p:cNvSpPr>
          <p:nvPr/>
        </p:nvSpPr>
        <p:spPr bwMode="auto">
          <a:xfrm flipH="1" flipV="1">
            <a:off x="3848100" y="4841329"/>
            <a:ext cx="754063" cy="747713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Rectangle 64"/>
          <p:cNvSpPr>
            <a:spLocks noChangeArrowheads="1"/>
          </p:cNvSpPr>
          <p:nvPr/>
        </p:nvSpPr>
        <p:spPr bwMode="auto">
          <a:xfrm>
            <a:off x="3892550" y="5120729"/>
            <a:ext cx="382588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S11</a:t>
            </a:r>
            <a:endParaRPr lang="en-US" altLang="zh-CN" sz="1400"/>
          </a:p>
        </p:txBody>
      </p:sp>
      <p:sp>
        <p:nvSpPr>
          <p:cNvPr id="62" name="Line 65"/>
          <p:cNvSpPr>
            <a:spLocks noChangeShapeType="1"/>
          </p:cNvSpPr>
          <p:nvPr/>
        </p:nvSpPr>
        <p:spPr bwMode="auto">
          <a:xfrm flipH="1">
            <a:off x="4175125" y="5193754"/>
            <a:ext cx="142875" cy="1588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Rectangle 66"/>
          <p:cNvSpPr>
            <a:spLocks noChangeArrowheads="1"/>
          </p:cNvSpPr>
          <p:nvPr/>
        </p:nvSpPr>
        <p:spPr bwMode="auto">
          <a:xfrm>
            <a:off x="4602163" y="5454104"/>
            <a:ext cx="808037" cy="549275"/>
          </a:xfrm>
          <a:prstGeom prst="rect">
            <a:avLst/>
          </a:prstGeom>
          <a:solidFill>
            <a:schemeClr val="folHlink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GB" altLang="zh-CN" sz="1400"/>
              <a:t>Serving</a:t>
            </a:r>
            <a:br>
              <a:rPr lang="en-GB" altLang="zh-CN" sz="1400"/>
            </a:br>
            <a:r>
              <a:rPr lang="en-GB" altLang="zh-CN" sz="1400"/>
              <a:t>Gateway</a:t>
            </a:r>
            <a:endParaRPr lang="en-US" altLang="zh-CN" sz="1400"/>
          </a:p>
        </p:txBody>
      </p:sp>
      <p:sp>
        <p:nvSpPr>
          <p:cNvPr id="64" name="Rectangle 67"/>
          <p:cNvSpPr>
            <a:spLocks noChangeArrowheads="1"/>
          </p:cNvSpPr>
          <p:nvPr/>
        </p:nvSpPr>
        <p:spPr bwMode="auto">
          <a:xfrm>
            <a:off x="1241425" y="5638254"/>
            <a:ext cx="1296988" cy="365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Line 68"/>
          <p:cNvSpPr>
            <a:spLocks noChangeShapeType="1"/>
          </p:cNvSpPr>
          <p:nvPr/>
        </p:nvSpPr>
        <p:spPr bwMode="auto">
          <a:xfrm>
            <a:off x="3527425" y="5717629"/>
            <a:ext cx="1588" cy="196850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" name="Group 69"/>
          <p:cNvGrpSpPr>
            <a:grpSpLocks/>
          </p:cNvGrpSpPr>
          <p:nvPr/>
        </p:nvGrpSpPr>
        <p:grpSpPr bwMode="auto">
          <a:xfrm>
            <a:off x="609600" y="5619204"/>
            <a:ext cx="463550" cy="334963"/>
            <a:chOff x="969" y="2251"/>
            <a:chExt cx="211" cy="153"/>
          </a:xfrm>
        </p:grpSpPr>
        <p:sp>
          <p:nvSpPr>
            <p:cNvPr id="67" name="Rectangle 70"/>
            <p:cNvSpPr>
              <a:spLocks noChangeArrowheads="1"/>
            </p:cNvSpPr>
            <p:nvPr/>
          </p:nvSpPr>
          <p:spPr bwMode="auto">
            <a:xfrm>
              <a:off x="969" y="2251"/>
              <a:ext cx="211" cy="153"/>
            </a:xfrm>
            <a:prstGeom prst="rect">
              <a:avLst/>
            </a:prstGeom>
            <a:solidFill>
              <a:srgbClr val="99FF6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Rectangle 71"/>
            <p:cNvSpPr>
              <a:spLocks noChangeArrowheads="1"/>
            </p:cNvSpPr>
            <p:nvPr/>
          </p:nvSpPr>
          <p:spPr bwMode="auto">
            <a:xfrm>
              <a:off x="969" y="2251"/>
              <a:ext cx="211" cy="153"/>
            </a:xfrm>
            <a:prstGeom prst="rect">
              <a:avLst/>
            </a:prstGeom>
            <a:solidFill>
              <a:srgbClr val="99FF66"/>
            </a:solidFill>
            <a:ln w="17463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" name="Rectangle 73"/>
          <p:cNvSpPr>
            <a:spLocks noChangeArrowheads="1"/>
          </p:cNvSpPr>
          <p:nvPr/>
        </p:nvSpPr>
        <p:spPr bwMode="auto">
          <a:xfrm>
            <a:off x="684213" y="5685879"/>
            <a:ext cx="293687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GB" altLang="zh-CN" sz="1400"/>
              <a:t>UE</a:t>
            </a:r>
            <a:endParaRPr lang="en-US" altLang="zh-CN" sz="1400"/>
          </a:p>
        </p:txBody>
      </p:sp>
      <p:sp>
        <p:nvSpPr>
          <p:cNvPr id="70" name="Line 74"/>
          <p:cNvSpPr>
            <a:spLocks noChangeShapeType="1"/>
          </p:cNvSpPr>
          <p:nvPr/>
        </p:nvSpPr>
        <p:spPr bwMode="auto">
          <a:xfrm>
            <a:off x="1073150" y="5819229"/>
            <a:ext cx="433388" cy="1588"/>
          </a:xfrm>
          <a:prstGeom prst="line">
            <a:avLst/>
          </a:prstGeom>
          <a:noFill/>
          <a:ln w="47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Line 75"/>
          <p:cNvSpPr>
            <a:spLocks noChangeShapeType="1"/>
          </p:cNvSpPr>
          <p:nvPr/>
        </p:nvSpPr>
        <p:spPr bwMode="auto">
          <a:xfrm>
            <a:off x="1338263" y="5684292"/>
            <a:ext cx="0" cy="198437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Rectangle 76"/>
          <p:cNvSpPr>
            <a:spLocks noChangeArrowheads="1"/>
          </p:cNvSpPr>
          <p:nvPr/>
        </p:nvSpPr>
        <p:spPr bwMode="auto">
          <a:xfrm>
            <a:off x="984250" y="5458867"/>
            <a:ext cx="889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400">
                <a:solidFill>
                  <a:srgbClr val="000000"/>
                </a:solidFill>
                <a:ea typeface="Gulim" pitchFamily="34" charset="-127"/>
              </a:rPr>
              <a:t>“</a:t>
            </a:r>
            <a:endParaRPr lang="en-US" altLang="zh-CN" sz="1400"/>
          </a:p>
        </p:txBody>
      </p:sp>
      <p:sp>
        <p:nvSpPr>
          <p:cNvPr id="73" name="Rectangle 77"/>
          <p:cNvSpPr>
            <a:spLocks noChangeArrowheads="1"/>
          </p:cNvSpPr>
          <p:nvPr/>
        </p:nvSpPr>
        <p:spPr bwMode="auto">
          <a:xfrm>
            <a:off x="1030288" y="5458867"/>
            <a:ext cx="334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LTE</a:t>
            </a:r>
            <a:endParaRPr lang="en-US" altLang="zh-CN" sz="1400"/>
          </a:p>
        </p:txBody>
      </p:sp>
      <p:sp>
        <p:nvSpPr>
          <p:cNvPr id="74" name="Rectangle 78"/>
          <p:cNvSpPr>
            <a:spLocks noChangeArrowheads="1"/>
          </p:cNvSpPr>
          <p:nvPr/>
        </p:nvSpPr>
        <p:spPr bwMode="auto">
          <a:xfrm>
            <a:off x="1287463" y="5458867"/>
            <a:ext cx="58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-</a:t>
            </a:r>
            <a:endParaRPr lang="en-US" altLang="zh-CN" sz="1400"/>
          </a:p>
        </p:txBody>
      </p:sp>
      <p:sp>
        <p:nvSpPr>
          <p:cNvPr id="75" name="Rectangle 79"/>
          <p:cNvSpPr>
            <a:spLocks noChangeArrowheads="1"/>
          </p:cNvSpPr>
          <p:nvPr/>
        </p:nvSpPr>
        <p:spPr bwMode="auto">
          <a:xfrm>
            <a:off x="1338263" y="5458867"/>
            <a:ext cx="2365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Uu</a:t>
            </a:r>
            <a:endParaRPr lang="en-US" altLang="zh-CN" sz="1400"/>
          </a:p>
        </p:txBody>
      </p:sp>
      <p:sp>
        <p:nvSpPr>
          <p:cNvPr id="76" name="Rectangle 80"/>
          <p:cNvSpPr>
            <a:spLocks noChangeArrowheads="1"/>
          </p:cNvSpPr>
          <p:nvPr/>
        </p:nvSpPr>
        <p:spPr bwMode="auto">
          <a:xfrm>
            <a:off x="1516063" y="5458867"/>
            <a:ext cx="889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400">
                <a:solidFill>
                  <a:srgbClr val="000000"/>
                </a:solidFill>
                <a:ea typeface="Gulim" pitchFamily="34" charset="-127"/>
              </a:rPr>
              <a:t>”</a:t>
            </a:r>
            <a:endParaRPr lang="en-US" altLang="zh-CN" sz="1400"/>
          </a:p>
        </p:txBody>
      </p:sp>
      <p:sp>
        <p:nvSpPr>
          <p:cNvPr id="77" name="Oval 81"/>
          <p:cNvSpPr>
            <a:spLocks noChangeArrowheads="1"/>
          </p:cNvSpPr>
          <p:nvPr/>
        </p:nvSpPr>
        <p:spPr bwMode="auto">
          <a:xfrm>
            <a:off x="1506538" y="5469979"/>
            <a:ext cx="1179512" cy="598488"/>
          </a:xfrm>
          <a:prstGeom prst="ellipse">
            <a:avLst/>
          </a:prstGeom>
          <a:solidFill>
            <a:srgbClr val="00FF00"/>
          </a:solidFill>
          <a:ln w="17526" cap="rnd">
            <a:solidFill>
              <a:srgbClr val="000000"/>
            </a:solidFill>
            <a:round/>
            <a:headEnd/>
            <a:tailEnd/>
          </a:ln>
        </p:spPr>
        <p:txBody>
          <a:bodyPr lIns="0" tIns="42977" rIns="0" bIns="42977"/>
          <a:lstStyle/>
          <a:p>
            <a:pPr algn="ctr"/>
            <a:r>
              <a:rPr lang="en-GB" altLang="zh-CN" sz="1400"/>
              <a:t>E-UTRAN</a:t>
            </a:r>
            <a:endParaRPr lang="en-US" altLang="zh-CN" sz="1400"/>
          </a:p>
        </p:txBody>
      </p:sp>
      <p:sp>
        <p:nvSpPr>
          <p:cNvPr id="78" name="Line 82"/>
          <p:cNvSpPr>
            <a:spLocks noChangeShapeType="1"/>
          </p:cNvSpPr>
          <p:nvPr/>
        </p:nvSpPr>
        <p:spPr bwMode="auto">
          <a:xfrm flipH="1">
            <a:off x="2686050" y="5797004"/>
            <a:ext cx="1903413" cy="1588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Rectangle 83"/>
          <p:cNvSpPr>
            <a:spLocks noChangeArrowheads="1"/>
          </p:cNvSpPr>
          <p:nvPr/>
        </p:nvSpPr>
        <p:spPr bwMode="auto">
          <a:xfrm>
            <a:off x="4060825" y="4422229"/>
            <a:ext cx="300038" cy="212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S4</a:t>
            </a:r>
            <a:endParaRPr lang="en-US" altLang="zh-CN" sz="1400"/>
          </a:p>
        </p:txBody>
      </p:sp>
      <p:sp>
        <p:nvSpPr>
          <p:cNvPr id="80" name="Oval 84"/>
          <p:cNvSpPr>
            <a:spLocks noChangeArrowheads="1"/>
          </p:cNvSpPr>
          <p:nvPr/>
        </p:nvSpPr>
        <p:spPr bwMode="auto">
          <a:xfrm>
            <a:off x="3787775" y="4095204"/>
            <a:ext cx="188913" cy="198438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" name="Line 85"/>
          <p:cNvSpPr>
            <a:spLocks noChangeShapeType="1"/>
          </p:cNvSpPr>
          <p:nvPr/>
        </p:nvSpPr>
        <p:spPr bwMode="auto">
          <a:xfrm>
            <a:off x="3081338" y="3638004"/>
            <a:ext cx="1897062" cy="17891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82" name="Line 86"/>
          <p:cNvSpPr>
            <a:spLocks noChangeShapeType="1"/>
          </p:cNvSpPr>
          <p:nvPr/>
        </p:nvSpPr>
        <p:spPr bwMode="auto">
          <a:xfrm>
            <a:off x="4165600" y="4565104"/>
            <a:ext cx="1588" cy="174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Rectangle 87"/>
          <p:cNvSpPr>
            <a:spLocks noChangeArrowheads="1"/>
          </p:cNvSpPr>
          <p:nvPr/>
        </p:nvSpPr>
        <p:spPr bwMode="auto">
          <a:xfrm>
            <a:off x="722313" y="2849017"/>
            <a:ext cx="11176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GB" altLang="zh-CN" sz="1400"/>
              <a:t>HPLMN</a:t>
            </a:r>
            <a:endParaRPr lang="en-US" altLang="zh-CN" sz="1400"/>
          </a:p>
        </p:txBody>
      </p:sp>
      <p:sp>
        <p:nvSpPr>
          <p:cNvPr id="84" name="Rectangle 88"/>
          <p:cNvSpPr>
            <a:spLocks noChangeArrowheads="1"/>
          </p:cNvSpPr>
          <p:nvPr/>
        </p:nvSpPr>
        <p:spPr bwMode="auto">
          <a:xfrm>
            <a:off x="731838" y="3399879"/>
            <a:ext cx="685800" cy="417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GB" altLang="zh-CN" sz="1400"/>
              <a:t>VPLMN</a:t>
            </a:r>
            <a:endParaRPr lang="en-US" altLang="zh-CN" sz="1400"/>
          </a:p>
        </p:txBody>
      </p:sp>
      <p:sp>
        <p:nvSpPr>
          <p:cNvPr id="85" name="Rectangle 89"/>
          <p:cNvSpPr>
            <a:spLocks noChangeArrowheads="1"/>
          </p:cNvSpPr>
          <p:nvPr/>
        </p:nvSpPr>
        <p:spPr bwMode="auto">
          <a:xfrm>
            <a:off x="6311900" y="1382167"/>
            <a:ext cx="920750" cy="493712"/>
          </a:xfrm>
          <a:prstGeom prst="rect">
            <a:avLst/>
          </a:prstGeom>
          <a:solidFill>
            <a:srgbClr val="FFCC66"/>
          </a:solidFill>
          <a:ln w="17463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Rectangle 90"/>
          <p:cNvSpPr>
            <a:spLocks noChangeArrowheads="1"/>
          </p:cNvSpPr>
          <p:nvPr/>
        </p:nvSpPr>
        <p:spPr bwMode="auto">
          <a:xfrm>
            <a:off x="6503988" y="4273004"/>
            <a:ext cx="687387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GB" altLang="zh-CN" sz="1400"/>
              <a:t>V-PCRF</a:t>
            </a:r>
            <a:endParaRPr lang="en-US" altLang="zh-CN" sz="1400"/>
          </a:p>
        </p:txBody>
      </p:sp>
      <p:sp>
        <p:nvSpPr>
          <p:cNvPr id="87" name="Line 91"/>
          <p:cNvSpPr>
            <a:spLocks noChangeShapeType="1"/>
          </p:cNvSpPr>
          <p:nvPr/>
        </p:nvSpPr>
        <p:spPr bwMode="auto">
          <a:xfrm flipH="1">
            <a:off x="6126163" y="4654004"/>
            <a:ext cx="354012" cy="703263"/>
          </a:xfrm>
          <a:prstGeom prst="line">
            <a:avLst/>
          </a:prstGeom>
          <a:noFill/>
          <a:ln w="6350" cap="rnd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" name="Rectangle 92"/>
          <p:cNvSpPr>
            <a:spLocks noChangeArrowheads="1"/>
          </p:cNvSpPr>
          <p:nvPr/>
        </p:nvSpPr>
        <p:spPr bwMode="auto">
          <a:xfrm>
            <a:off x="6084888" y="4838154"/>
            <a:ext cx="3730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S7</a:t>
            </a:r>
            <a:endParaRPr lang="en-US" altLang="zh-CN" sz="1400"/>
          </a:p>
        </p:txBody>
      </p:sp>
      <p:sp>
        <p:nvSpPr>
          <p:cNvPr id="89" name="Line 93"/>
          <p:cNvSpPr>
            <a:spLocks noChangeShapeType="1"/>
          </p:cNvSpPr>
          <p:nvPr/>
        </p:nvSpPr>
        <p:spPr bwMode="auto">
          <a:xfrm flipV="1">
            <a:off x="6683375" y="5709692"/>
            <a:ext cx="334963" cy="1587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Rectangle 94"/>
          <p:cNvSpPr>
            <a:spLocks noChangeArrowheads="1"/>
          </p:cNvSpPr>
          <p:nvPr/>
        </p:nvSpPr>
        <p:spPr bwMode="auto">
          <a:xfrm>
            <a:off x="6702425" y="5215979"/>
            <a:ext cx="514350" cy="201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SGi</a:t>
            </a:r>
            <a:endParaRPr lang="en-US" altLang="zh-CN" sz="1400"/>
          </a:p>
        </p:txBody>
      </p:sp>
      <p:sp>
        <p:nvSpPr>
          <p:cNvPr id="91" name="Line 95"/>
          <p:cNvSpPr>
            <a:spLocks noChangeShapeType="1"/>
          </p:cNvSpPr>
          <p:nvPr/>
        </p:nvSpPr>
        <p:spPr bwMode="auto">
          <a:xfrm>
            <a:off x="6805613" y="5604917"/>
            <a:ext cx="0" cy="204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Rectangle 96"/>
          <p:cNvSpPr>
            <a:spLocks noChangeArrowheads="1"/>
          </p:cNvSpPr>
          <p:nvPr/>
        </p:nvSpPr>
        <p:spPr bwMode="auto">
          <a:xfrm>
            <a:off x="5770563" y="5344567"/>
            <a:ext cx="887412" cy="742950"/>
          </a:xfrm>
          <a:prstGeom prst="rect">
            <a:avLst/>
          </a:prstGeom>
          <a:solidFill>
            <a:srgbClr val="66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93" name="Rectangle 97"/>
          <p:cNvSpPr>
            <a:spLocks noChangeArrowheads="1"/>
          </p:cNvSpPr>
          <p:nvPr/>
        </p:nvSpPr>
        <p:spPr bwMode="auto">
          <a:xfrm>
            <a:off x="5837238" y="5398542"/>
            <a:ext cx="733425" cy="571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GB" altLang="zh-CN" sz="1400"/>
              <a:t>PDN Gateway</a:t>
            </a:r>
            <a:endParaRPr lang="en-US" altLang="zh-CN" sz="1400"/>
          </a:p>
        </p:txBody>
      </p:sp>
      <p:sp>
        <p:nvSpPr>
          <p:cNvPr id="94" name="Line 98"/>
          <p:cNvSpPr>
            <a:spLocks noChangeShapeType="1"/>
          </p:cNvSpPr>
          <p:nvPr/>
        </p:nvSpPr>
        <p:spPr bwMode="auto">
          <a:xfrm>
            <a:off x="6196013" y="5044529"/>
            <a:ext cx="142875" cy="103188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5" name="Line 99"/>
          <p:cNvSpPr>
            <a:spLocks noChangeShapeType="1"/>
          </p:cNvSpPr>
          <p:nvPr/>
        </p:nvSpPr>
        <p:spPr bwMode="auto">
          <a:xfrm>
            <a:off x="636588" y="3271292"/>
            <a:ext cx="7759700" cy="1587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6" name="Rectangle 100"/>
          <p:cNvSpPr>
            <a:spLocks noChangeArrowheads="1"/>
          </p:cNvSpPr>
          <p:nvPr/>
        </p:nvSpPr>
        <p:spPr bwMode="auto">
          <a:xfrm>
            <a:off x="3348038" y="5870029"/>
            <a:ext cx="29845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S1-U</a:t>
            </a:r>
            <a:endParaRPr lang="en-US" altLang="zh-CN" sz="1400"/>
          </a:p>
        </p:txBody>
      </p:sp>
      <p:sp>
        <p:nvSpPr>
          <p:cNvPr id="97" name="Rectangle 102"/>
          <p:cNvSpPr>
            <a:spLocks noChangeArrowheads="1"/>
          </p:cNvSpPr>
          <p:nvPr/>
        </p:nvSpPr>
        <p:spPr bwMode="auto">
          <a:xfrm>
            <a:off x="6386513" y="1518692"/>
            <a:ext cx="733425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GB" altLang="zh-CN" sz="1400"/>
              <a:t>H-PCRF</a:t>
            </a:r>
            <a:endParaRPr lang="en-US" altLang="zh-CN" sz="1400"/>
          </a:p>
        </p:txBody>
      </p:sp>
      <p:sp>
        <p:nvSpPr>
          <p:cNvPr id="98" name="Line 103"/>
          <p:cNvSpPr>
            <a:spLocks noChangeShapeType="1"/>
          </p:cNvSpPr>
          <p:nvPr/>
        </p:nvSpPr>
        <p:spPr bwMode="auto">
          <a:xfrm flipV="1">
            <a:off x="6802438" y="1861592"/>
            <a:ext cx="0" cy="22590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9" name="Rectangle 104"/>
          <p:cNvSpPr>
            <a:spLocks noChangeArrowheads="1"/>
          </p:cNvSpPr>
          <p:nvPr/>
        </p:nvSpPr>
        <p:spPr bwMode="auto">
          <a:xfrm>
            <a:off x="6273800" y="2756942"/>
            <a:ext cx="3746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S9</a:t>
            </a:r>
            <a:endParaRPr lang="en-US" altLang="zh-CN" sz="1400"/>
          </a:p>
        </p:txBody>
      </p:sp>
      <p:sp>
        <p:nvSpPr>
          <p:cNvPr id="100" name="Oval 105"/>
          <p:cNvSpPr>
            <a:spLocks noChangeArrowheads="1"/>
          </p:cNvSpPr>
          <p:nvPr/>
        </p:nvSpPr>
        <p:spPr bwMode="auto">
          <a:xfrm>
            <a:off x="7056438" y="2164804"/>
            <a:ext cx="1416050" cy="8255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" name="Text Box 106"/>
          <p:cNvSpPr txBox="1">
            <a:spLocks noChangeArrowheads="1"/>
          </p:cNvSpPr>
          <p:nvPr/>
        </p:nvSpPr>
        <p:spPr bwMode="auto">
          <a:xfrm>
            <a:off x="7040563" y="2156867"/>
            <a:ext cx="1439862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5324" tIns="32662" rIns="65324" bIns="32662"/>
          <a:lstStyle/>
          <a:p>
            <a:pPr algn="ctr"/>
            <a:r>
              <a:rPr lang="en-GB" altLang="zh-CN" sz="1400"/>
              <a:t>Home Operator’s IP Services </a:t>
            </a:r>
            <a:endParaRPr lang="en-US" altLang="zh-CN" sz="1400"/>
          </a:p>
        </p:txBody>
      </p:sp>
      <p:sp>
        <p:nvSpPr>
          <p:cNvPr id="102" name="Line 107"/>
          <p:cNvSpPr>
            <a:spLocks noChangeShapeType="1"/>
          </p:cNvSpPr>
          <p:nvPr/>
        </p:nvSpPr>
        <p:spPr bwMode="auto">
          <a:xfrm>
            <a:off x="7213600" y="1531392"/>
            <a:ext cx="522288" cy="688975"/>
          </a:xfrm>
          <a:prstGeom prst="line">
            <a:avLst/>
          </a:prstGeom>
          <a:noFill/>
          <a:ln w="6350" cap="rnd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Rectangle 108"/>
          <p:cNvSpPr>
            <a:spLocks noChangeArrowheads="1"/>
          </p:cNvSpPr>
          <p:nvPr/>
        </p:nvSpPr>
        <p:spPr bwMode="auto">
          <a:xfrm>
            <a:off x="7539038" y="1707604"/>
            <a:ext cx="3302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Rx+</a:t>
            </a:r>
            <a:endParaRPr lang="en-US" altLang="zh-CN" sz="1400"/>
          </a:p>
        </p:txBody>
      </p:sp>
      <p:sp>
        <p:nvSpPr>
          <p:cNvPr id="104" name="Line 109"/>
          <p:cNvSpPr>
            <a:spLocks noChangeShapeType="1"/>
          </p:cNvSpPr>
          <p:nvPr/>
        </p:nvSpPr>
        <p:spPr bwMode="auto">
          <a:xfrm flipH="1">
            <a:off x="7469188" y="1901279"/>
            <a:ext cx="141287" cy="53975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110"/>
          <p:cNvSpPr>
            <a:spLocks noChangeShapeType="1"/>
          </p:cNvSpPr>
          <p:nvPr/>
        </p:nvSpPr>
        <p:spPr bwMode="auto">
          <a:xfrm>
            <a:off x="6643688" y="2885529"/>
            <a:ext cx="29051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6" name="Oval 111"/>
          <p:cNvSpPr>
            <a:spLocks noChangeArrowheads="1"/>
          </p:cNvSpPr>
          <p:nvPr/>
        </p:nvSpPr>
        <p:spPr bwMode="auto">
          <a:xfrm>
            <a:off x="7011988" y="5360442"/>
            <a:ext cx="1489075" cy="652462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" name="Text Box 112"/>
          <p:cNvSpPr txBox="1">
            <a:spLocks noChangeArrowheads="1"/>
          </p:cNvSpPr>
          <p:nvPr/>
        </p:nvSpPr>
        <p:spPr bwMode="auto">
          <a:xfrm>
            <a:off x="7059613" y="5479504"/>
            <a:ext cx="14414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5324" tIns="32662" rIns="65324" bIns="32662"/>
          <a:lstStyle/>
          <a:p>
            <a:pPr algn="ctr"/>
            <a:r>
              <a:rPr lang="en-GB" altLang="zh-CN" sz="1400"/>
              <a:t>Visited Operator PDN</a:t>
            </a:r>
            <a:endParaRPr lang="en-US" altLang="zh-CN" sz="1400"/>
          </a:p>
        </p:txBody>
      </p:sp>
      <p:sp>
        <p:nvSpPr>
          <p:cNvPr id="108" name="Line 113"/>
          <p:cNvSpPr>
            <a:spLocks noChangeShapeType="1"/>
          </p:cNvSpPr>
          <p:nvPr/>
        </p:nvSpPr>
        <p:spPr bwMode="auto">
          <a:xfrm>
            <a:off x="2157413" y="3471317"/>
            <a:ext cx="1162050" cy="158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" name="Line 114"/>
          <p:cNvSpPr>
            <a:spLocks noChangeShapeType="1"/>
          </p:cNvSpPr>
          <p:nvPr/>
        </p:nvSpPr>
        <p:spPr bwMode="auto">
          <a:xfrm>
            <a:off x="3319463" y="3471317"/>
            <a:ext cx="2009775" cy="200818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0" name="Line 115"/>
          <p:cNvSpPr>
            <a:spLocks noChangeShapeType="1"/>
          </p:cNvSpPr>
          <p:nvPr/>
        </p:nvSpPr>
        <p:spPr bwMode="auto">
          <a:xfrm flipV="1">
            <a:off x="4694238" y="4739729"/>
            <a:ext cx="1587" cy="211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" name="Text Box 116"/>
          <p:cNvSpPr txBox="1">
            <a:spLocks noChangeArrowheads="1"/>
          </p:cNvSpPr>
          <p:nvPr/>
        </p:nvSpPr>
        <p:spPr bwMode="auto">
          <a:xfrm>
            <a:off x="4589463" y="4528592"/>
            <a:ext cx="422275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S12</a:t>
            </a:r>
            <a:endParaRPr lang="en-US" altLang="zh-CN" sz="1400"/>
          </a:p>
        </p:txBody>
      </p:sp>
      <p:sp>
        <p:nvSpPr>
          <p:cNvPr id="112" name="Line 117"/>
          <p:cNvSpPr>
            <a:spLocks noChangeShapeType="1"/>
          </p:cNvSpPr>
          <p:nvPr/>
        </p:nvSpPr>
        <p:spPr bwMode="auto">
          <a:xfrm>
            <a:off x="7092950" y="4606379"/>
            <a:ext cx="574675" cy="79216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3" name="Rectangle 119"/>
          <p:cNvSpPr>
            <a:spLocks noChangeArrowheads="1"/>
          </p:cNvSpPr>
          <p:nvPr/>
        </p:nvSpPr>
        <p:spPr bwMode="auto">
          <a:xfrm>
            <a:off x="7410450" y="4812754"/>
            <a:ext cx="3302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400">
                <a:solidFill>
                  <a:srgbClr val="000000"/>
                </a:solidFill>
                <a:ea typeface="Gulim" pitchFamily="34" charset="-127"/>
              </a:rPr>
              <a:t>Rx+</a:t>
            </a:r>
            <a:endParaRPr lang="en-US" altLang="zh-CN" sz="1400"/>
          </a:p>
        </p:txBody>
      </p:sp>
      <p:sp>
        <p:nvSpPr>
          <p:cNvPr id="114" name="Line 120"/>
          <p:cNvSpPr>
            <a:spLocks noChangeShapeType="1"/>
          </p:cNvSpPr>
          <p:nvPr/>
        </p:nvSpPr>
        <p:spPr bwMode="auto">
          <a:xfrm flipH="1">
            <a:off x="7340600" y="5006429"/>
            <a:ext cx="141288" cy="53975"/>
          </a:xfrm>
          <a:prstGeom prst="line">
            <a:avLst/>
          </a:prstGeom>
          <a:noFill/>
          <a:ln w="63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6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8026" y="332656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EPC</a:t>
            </a:r>
            <a:r>
              <a:rPr lang="zh-CN" altLang="en-US" dirty="0"/>
              <a:t>网络与</a:t>
            </a:r>
            <a:r>
              <a:rPr lang="en-US" altLang="zh-CN" dirty="0"/>
              <a:t>UMTS</a:t>
            </a:r>
            <a:r>
              <a:rPr lang="zh-CN" altLang="en-US" dirty="0"/>
              <a:t>的互通架构</a:t>
            </a:r>
          </a:p>
        </p:txBody>
      </p:sp>
      <p:sp>
        <p:nvSpPr>
          <p:cNvPr id="3" name="Line 132"/>
          <p:cNvSpPr>
            <a:spLocks noChangeShapeType="1"/>
          </p:cNvSpPr>
          <p:nvPr/>
        </p:nvSpPr>
        <p:spPr bwMode="auto">
          <a:xfrm>
            <a:off x="2768889" y="3399230"/>
            <a:ext cx="45719" cy="2150994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4" name="Line 132"/>
          <p:cNvSpPr>
            <a:spLocks noChangeShapeType="1"/>
          </p:cNvSpPr>
          <p:nvPr/>
        </p:nvSpPr>
        <p:spPr bwMode="auto">
          <a:xfrm>
            <a:off x="3298975" y="2153526"/>
            <a:ext cx="45719" cy="3154018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5" name="Freeform 70"/>
          <p:cNvSpPr>
            <a:spLocks/>
          </p:cNvSpPr>
          <p:nvPr/>
        </p:nvSpPr>
        <p:spPr bwMode="auto">
          <a:xfrm>
            <a:off x="1731591" y="2498083"/>
            <a:ext cx="971038" cy="498399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" name="Rectangle 82"/>
          <p:cNvSpPr>
            <a:spLocks noChangeArrowheads="1"/>
          </p:cNvSpPr>
          <p:nvPr/>
        </p:nvSpPr>
        <p:spPr bwMode="auto">
          <a:xfrm>
            <a:off x="1945204" y="2681342"/>
            <a:ext cx="53700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 dirty="0" smtClean="0">
                <a:solidFill>
                  <a:srgbClr val="000000"/>
                </a:solidFill>
                <a:ea typeface="黑体" pitchFamily="49" charset="-122"/>
              </a:rPr>
              <a:t>UTRAN</a:t>
            </a:r>
            <a:endParaRPr lang="en-US" altLang="zh-CN" sz="12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" name="Freeform 70"/>
          <p:cNvSpPr>
            <a:spLocks/>
          </p:cNvSpPr>
          <p:nvPr/>
        </p:nvSpPr>
        <p:spPr bwMode="auto">
          <a:xfrm>
            <a:off x="1764720" y="3317990"/>
            <a:ext cx="911403" cy="492057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Rectangle 82"/>
          <p:cNvSpPr>
            <a:spLocks noChangeArrowheads="1"/>
          </p:cNvSpPr>
          <p:nvPr/>
        </p:nvSpPr>
        <p:spPr bwMode="auto">
          <a:xfrm>
            <a:off x="1951829" y="3483098"/>
            <a:ext cx="5546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 dirty="0" smtClean="0">
                <a:solidFill>
                  <a:srgbClr val="000000"/>
                </a:solidFill>
                <a:ea typeface="黑体" pitchFamily="49" charset="-122"/>
              </a:rPr>
              <a:t>GERAN</a:t>
            </a:r>
            <a:endParaRPr lang="en-US" altLang="zh-CN" sz="12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50837" y="2961909"/>
            <a:ext cx="622852" cy="4373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82"/>
          <p:cNvSpPr>
            <a:spLocks noChangeArrowheads="1"/>
          </p:cNvSpPr>
          <p:nvPr/>
        </p:nvSpPr>
        <p:spPr bwMode="auto">
          <a:xfrm>
            <a:off x="2395777" y="3081178"/>
            <a:ext cx="6911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400" b="1" dirty="0" smtClean="0">
                <a:solidFill>
                  <a:srgbClr val="000000"/>
                </a:solidFill>
                <a:ea typeface="黑体" pitchFamily="49" charset="-122"/>
              </a:rPr>
              <a:t>SGSN</a:t>
            </a:r>
            <a:endParaRPr lang="en-US" altLang="zh-CN" sz="14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000802" y="1696326"/>
            <a:ext cx="596347" cy="43732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82"/>
          <p:cNvSpPr>
            <a:spLocks noChangeArrowheads="1"/>
          </p:cNvSpPr>
          <p:nvPr/>
        </p:nvSpPr>
        <p:spPr bwMode="auto">
          <a:xfrm>
            <a:off x="2945742" y="1815596"/>
            <a:ext cx="6911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400" b="1" dirty="0" smtClean="0">
                <a:solidFill>
                  <a:srgbClr val="000000"/>
                </a:solidFill>
                <a:ea typeface="黑体" pitchFamily="49" charset="-122"/>
              </a:rPr>
              <a:t>HSS</a:t>
            </a:r>
            <a:endParaRPr lang="en-US" altLang="zh-CN" sz="14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649619" y="4446154"/>
            <a:ext cx="1073426" cy="457196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" name="Rectangle 97"/>
          <p:cNvSpPr>
            <a:spLocks noChangeArrowheads="1"/>
          </p:cNvSpPr>
          <p:nvPr/>
        </p:nvSpPr>
        <p:spPr bwMode="auto">
          <a:xfrm>
            <a:off x="2622686" y="4506752"/>
            <a:ext cx="1100359" cy="25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" tIns="3600" rIns="3600" bIns="3600">
            <a:spAutoFit/>
          </a:bodyPr>
          <a:lstStyle/>
          <a:p>
            <a:pPr algn="ctr" eaLnBrk="0" hangingPunct="0"/>
            <a:r>
              <a:rPr lang="en-US" altLang="zh-CN" sz="1600" b="1" i="1" dirty="0" smtClean="0">
                <a:solidFill>
                  <a:srgbClr val="000000"/>
                </a:solidFill>
              </a:rPr>
              <a:t>MME</a:t>
            </a:r>
            <a:endParaRPr lang="en-US" altLang="zh-CN" sz="1600" b="1" i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3167867" y="5294291"/>
            <a:ext cx="1019005" cy="702363"/>
          </a:xfrm>
          <a:prstGeom prst="rect">
            <a:avLst/>
          </a:prstGeom>
          <a:solidFill>
            <a:srgbClr val="70E1F0"/>
          </a:solidFill>
          <a:ln w="17463" cap="rnd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" name="Rectangle 97"/>
          <p:cNvSpPr>
            <a:spLocks noChangeArrowheads="1"/>
          </p:cNvSpPr>
          <p:nvPr/>
        </p:nvSpPr>
        <p:spPr bwMode="auto">
          <a:xfrm>
            <a:off x="3119645" y="5520543"/>
            <a:ext cx="1100359" cy="438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 dirty="0" smtClean="0">
                <a:solidFill>
                  <a:srgbClr val="000000"/>
                </a:solidFill>
                <a:latin typeface="Arial" pitchFamily="34" charset="0"/>
              </a:rPr>
              <a:t>Serving</a:t>
            </a:r>
          </a:p>
          <a:p>
            <a:pPr algn="ctr" eaLnBrk="0" hangingPunct="0"/>
            <a:r>
              <a:rPr lang="en-US" altLang="zh-CN" sz="1400" b="1" i="1" dirty="0" smtClean="0">
                <a:solidFill>
                  <a:srgbClr val="000000"/>
                </a:solidFill>
              </a:rPr>
              <a:t>Gate way</a:t>
            </a:r>
            <a:endParaRPr lang="en-US" altLang="zh-CN" sz="1400" b="1" i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4658735" y="5281039"/>
            <a:ext cx="1019005" cy="708989"/>
          </a:xfrm>
          <a:prstGeom prst="rect">
            <a:avLst/>
          </a:prstGeom>
          <a:solidFill>
            <a:srgbClr val="70E1F0"/>
          </a:solidFill>
          <a:ln w="17463" cap="rnd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 sz="1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" name="Rectangle 97"/>
          <p:cNvSpPr>
            <a:spLocks noChangeArrowheads="1"/>
          </p:cNvSpPr>
          <p:nvPr/>
        </p:nvSpPr>
        <p:spPr bwMode="auto">
          <a:xfrm>
            <a:off x="4610513" y="5513917"/>
            <a:ext cx="1100359" cy="438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" tIns="3600" rIns="3600" bIns="3600">
            <a:spAutoFit/>
          </a:bodyPr>
          <a:lstStyle/>
          <a:p>
            <a:pPr algn="ctr" eaLnBrk="0" hangingPunct="0"/>
            <a:r>
              <a:rPr lang="en-US" altLang="zh-CN" sz="1400" b="1" i="1" dirty="0" smtClean="0">
                <a:solidFill>
                  <a:srgbClr val="000000"/>
                </a:solidFill>
                <a:latin typeface="Arial" pitchFamily="34" charset="0"/>
              </a:rPr>
              <a:t>PDN</a:t>
            </a:r>
          </a:p>
          <a:p>
            <a:pPr algn="ctr" eaLnBrk="0" hangingPunct="0"/>
            <a:r>
              <a:rPr lang="en-US" altLang="zh-CN" sz="1400" b="1" i="1" dirty="0" smtClean="0">
                <a:solidFill>
                  <a:srgbClr val="000000"/>
                </a:solidFill>
              </a:rPr>
              <a:t>Gate way</a:t>
            </a:r>
            <a:endParaRPr lang="en-US" altLang="zh-CN" sz="1400" b="1" i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38054" y="3598013"/>
            <a:ext cx="622852" cy="404193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82"/>
          <p:cNvSpPr>
            <a:spLocks noChangeArrowheads="1"/>
          </p:cNvSpPr>
          <p:nvPr/>
        </p:nvSpPr>
        <p:spPr bwMode="auto">
          <a:xfrm>
            <a:off x="4482994" y="3684153"/>
            <a:ext cx="6911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400" b="1" dirty="0" smtClean="0">
                <a:solidFill>
                  <a:srgbClr val="000000"/>
                </a:solidFill>
                <a:ea typeface="黑体" pitchFamily="49" charset="-122"/>
              </a:rPr>
              <a:t>PCRF</a:t>
            </a:r>
            <a:endParaRPr lang="en-US" altLang="zh-CN" sz="14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1" name="Freeform 70"/>
          <p:cNvSpPr>
            <a:spLocks/>
          </p:cNvSpPr>
          <p:nvPr/>
        </p:nvSpPr>
        <p:spPr bwMode="auto">
          <a:xfrm>
            <a:off x="6615015" y="3412483"/>
            <a:ext cx="1414986" cy="743565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6744541" y="3644397"/>
            <a:ext cx="1086678" cy="3114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82"/>
          <p:cNvSpPr>
            <a:spLocks noChangeArrowheads="1"/>
          </p:cNvSpPr>
          <p:nvPr/>
        </p:nvSpPr>
        <p:spPr bwMode="auto">
          <a:xfrm>
            <a:off x="6702733" y="3690780"/>
            <a:ext cx="126100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4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AF,</a:t>
            </a:r>
            <a:r>
              <a:rPr lang="zh-CN" altLang="en-US" sz="14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例如</a:t>
            </a:r>
            <a:r>
              <a:rPr lang="en-US" altLang="zh-CN" sz="14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IMS</a:t>
            </a:r>
            <a:endParaRPr lang="en-US" altLang="zh-CN" sz="14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" name="Freeform 70"/>
          <p:cNvSpPr>
            <a:spLocks/>
          </p:cNvSpPr>
          <p:nvPr/>
        </p:nvSpPr>
        <p:spPr bwMode="auto">
          <a:xfrm>
            <a:off x="6409606" y="5234657"/>
            <a:ext cx="1414986" cy="743565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 bwMode="auto">
          <a:xfrm rot="16200000" flipV="1">
            <a:off x="6419864" y="4704569"/>
            <a:ext cx="1139689" cy="132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/>
          <p:cNvCxnSpPr>
            <a:stCxn id="20" idx="3"/>
            <a:endCxn id="22" idx="1"/>
          </p:cNvCxnSpPr>
          <p:nvPr/>
        </p:nvCxnSpPr>
        <p:spPr bwMode="auto">
          <a:xfrm>
            <a:off x="5174158" y="3791875"/>
            <a:ext cx="1570383" cy="82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19" idx="2"/>
          </p:cNvCxnSpPr>
          <p:nvPr/>
        </p:nvCxnSpPr>
        <p:spPr bwMode="auto">
          <a:xfrm rot="16200000" flipH="1">
            <a:off x="4196811" y="4654875"/>
            <a:ext cx="1331842" cy="26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>
            <a:stCxn id="17" idx="3"/>
          </p:cNvCxnSpPr>
          <p:nvPr/>
        </p:nvCxnSpPr>
        <p:spPr bwMode="auto">
          <a:xfrm>
            <a:off x="5677740" y="5635534"/>
            <a:ext cx="788505" cy="33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Freeform 70"/>
          <p:cNvSpPr>
            <a:spLocks/>
          </p:cNvSpPr>
          <p:nvPr/>
        </p:nvSpPr>
        <p:spPr bwMode="auto">
          <a:xfrm>
            <a:off x="1625572" y="5281039"/>
            <a:ext cx="1024047" cy="642729"/>
          </a:xfrm>
          <a:custGeom>
            <a:avLst/>
            <a:gdLst>
              <a:gd name="T0" fmla="*/ 0 w 5006"/>
              <a:gd name="T1" fmla="*/ 0 h 3534"/>
              <a:gd name="T2" fmla="*/ 0 w 5006"/>
              <a:gd name="T3" fmla="*/ 0 h 3534"/>
              <a:gd name="T4" fmla="*/ 0 w 5006"/>
              <a:gd name="T5" fmla="*/ 0 h 3534"/>
              <a:gd name="T6" fmla="*/ 0 w 5006"/>
              <a:gd name="T7" fmla="*/ 0 h 3534"/>
              <a:gd name="T8" fmla="*/ 0 w 5006"/>
              <a:gd name="T9" fmla="*/ 0 h 3534"/>
              <a:gd name="T10" fmla="*/ 0 w 5006"/>
              <a:gd name="T11" fmla="*/ 0 h 3534"/>
              <a:gd name="T12" fmla="*/ 0 w 5006"/>
              <a:gd name="T13" fmla="*/ 0 h 3534"/>
              <a:gd name="T14" fmla="*/ 0 w 5006"/>
              <a:gd name="T15" fmla="*/ 0 h 3534"/>
              <a:gd name="T16" fmla="*/ 0 w 5006"/>
              <a:gd name="T17" fmla="*/ 0 h 3534"/>
              <a:gd name="T18" fmla="*/ 0 w 5006"/>
              <a:gd name="T19" fmla="*/ 0 h 3534"/>
              <a:gd name="T20" fmla="*/ 0 w 5006"/>
              <a:gd name="T21" fmla="*/ 0 h 3534"/>
              <a:gd name="T22" fmla="*/ 0 w 5006"/>
              <a:gd name="T23" fmla="*/ 0 h 3534"/>
              <a:gd name="T24" fmla="*/ 0 w 5006"/>
              <a:gd name="T25" fmla="*/ 0 h 3534"/>
              <a:gd name="T26" fmla="*/ 0 w 5006"/>
              <a:gd name="T27" fmla="*/ 0 h 3534"/>
              <a:gd name="T28" fmla="*/ 0 w 5006"/>
              <a:gd name="T29" fmla="*/ 0 h 3534"/>
              <a:gd name="T30" fmla="*/ 0 w 5006"/>
              <a:gd name="T31" fmla="*/ 0 h 3534"/>
              <a:gd name="T32" fmla="*/ 0 w 5006"/>
              <a:gd name="T33" fmla="*/ 0 h 3534"/>
              <a:gd name="T34" fmla="*/ 0 w 5006"/>
              <a:gd name="T35" fmla="*/ 0 h 3534"/>
              <a:gd name="T36" fmla="*/ 0 w 5006"/>
              <a:gd name="T37" fmla="*/ 0 h 3534"/>
              <a:gd name="T38" fmla="*/ 0 w 5006"/>
              <a:gd name="T39" fmla="*/ 0 h 3534"/>
              <a:gd name="T40" fmla="*/ 0 w 5006"/>
              <a:gd name="T41" fmla="*/ 0 h 3534"/>
              <a:gd name="T42" fmla="*/ 0 w 5006"/>
              <a:gd name="T43" fmla="*/ 0 h 3534"/>
              <a:gd name="T44" fmla="*/ 0 w 5006"/>
              <a:gd name="T45" fmla="*/ 0 h 3534"/>
              <a:gd name="T46" fmla="*/ 0 w 5006"/>
              <a:gd name="T47" fmla="*/ 0 h 3534"/>
              <a:gd name="T48" fmla="*/ 0 w 5006"/>
              <a:gd name="T49" fmla="*/ 0 h 3534"/>
              <a:gd name="T50" fmla="*/ 0 w 5006"/>
              <a:gd name="T51" fmla="*/ 0 h 3534"/>
              <a:gd name="T52" fmla="*/ 0 w 5006"/>
              <a:gd name="T53" fmla="*/ 0 h 3534"/>
              <a:gd name="T54" fmla="*/ 0 w 5006"/>
              <a:gd name="T55" fmla="*/ 0 h 3534"/>
              <a:gd name="T56" fmla="*/ 0 w 5006"/>
              <a:gd name="T57" fmla="*/ 0 h 3534"/>
              <a:gd name="T58" fmla="*/ 0 w 5006"/>
              <a:gd name="T59" fmla="*/ 0 h 3534"/>
              <a:gd name="T60" fmla="*/ 0 w 5006"/>
              <a:gd name="T61" fmla="*/ 0 h 3534"/>
              <a:gd name="T62" fmla="*/ 0 w 5006"/>
              <a:gd name="T63" fmla="*/ 0 h 3534"/>
              <a:gd name="T64" fmla="*/ 0 w 5006"/>
              <a:gd name="T65" fmla="*/ 0 h 3534"/>
              <a:gd name="T66" fmla="*/ 0 w 5006"/>
              <a:gd name="T67" fmla="*/ 0 h 3534"/>
              <a:gd name="T68" fmla="*/ 0 w 5006"/>
              <a:gd name="T69" fmla="*/ 0 h 3534"/>
              <a:gd name="T70" fmla="*/ 0 w 5006"/>
              <a:gd name="T71" fmla="*/ 0 h 353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006"/>
              <a:gd name="T109" fmla="*/ 0 h 3534"/>
              <a:gd name="T110" fmla="*/ 5006 w 5006"/>
              <a:gd name="T111" fmla="*/ 3534 h 353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006" h="3534">
                <a:moveTo>
                  <a:pt x="452" y="1175"/>
                </a:moveTo>
                <a:cubicBezTo>
                  <a:pt x="195" y="1200"/>
                  <a:pt x="0" y="1410"/>
                  <a:pt x="0" y="1658"/>
                </a:cubicBezTo>
                <a:cubicBezTo>
                  <a:pt x="0" y="1831"/>
                  <a:pt x="95" y="1991"/>
                  <a:pt x="249" y="2078"/>
                </a:cubicBezTo>
                <a:lnTo>
                  <a:pt x="246" y="2072"/>
                </a:lnTo>
                <a:cubicBezTo>
                  <a:pt x="159" y="2162"/>
                  <a:pt x="110" y="2281"/>
                  <a:pt x="110" y="2404"/>
                </a:cubicBezTo>
                <a:cubicBezTo>
                  <a:pt x="110" y="2671"/>
                  <a:pt x="336" y="2888"/>
                  <a:pt x="616" y="2888"/>
                </a:cubicBezTo>
                <a:cubicBezTo>
                  <a:pt x="635" y="2888"/>
                  <a:pt x="655" y="2887"/>
                  <a:pt x="675" y="2884"/>
                </a:cubicBezTo>
                <a:lnTo>
                  <a:pt x="671" y="2888"/>
                </a:lnTo>
                <a:cubicBezTo>
                  <a:pt x="831" y="3155"/>
                  <a:pt x="1127" y="3321"/>
                  <a:pt x="1448" y="3321"/>
                </a:cubicBezTo>
                <a:cubicBezTo>
                  <a:pt x="1611" y="3321"/>
                  <a:pt x="1769" y="3278"/>
                  <a:pt x="1909" y="3198"/>
                </a:cubicBezTo>
                <a:lnTo>
                  <a:pt x="1908" y="3199"/>
                </a:lnTo>
                <a:cubicBezTo>
                  <a:pt x="2052" y="3407"/>
                  <a:pt x="2296" y="3534"/>
                  <a:pt x="2558" y="3534"/>
                </a:cubicBezTo>
                <a:cubicBezTo>
                  <a:pt x="2903" y="3534"/>
                  <a:pt x="3207" y="3316"/>
                  <a:pt x="3307" y="2998"/>
                </a:cubicBezTo>
                <a:lnTo>
                  <a:pt x="3308" y="3003"/>
                </a:lnTo>
                <a:cubicBezTo>
                  <a:pt x="3415" y="3066"/>
                  <a:pt x="3538" y="3100"/>
                  <a:pt x="3663" y="3100"/>
                </a:cubicBezTo>
                <a:cubicBezTo>
                  <a:pt x="4032" y="3100"/>
                  <a:pt x="4330" y="2814"/>
                  <a:pt x="4334" y="2462"/>
                </a:cubicBezTo>
                <a:lnTo>
                  <a:pt x="4333" y="2461"/>
                </a:lnTo>
                <a:cubicBezTo>
                  <a:pt x="4719" y="2407"/>
                  <a:pt x="5006" y="2089"/>
                  <a:pt x="5006" y="1714"/>
                </a:cubicBezTo>
                <a:cubicBezTo>
                  <a:pt x="5006" y="1547"/>
                  <a:pt x="4950" y="1386"/>
                  <a:pt x="4844" y="1254"/>
                </a:cubicBezTo>
                <a:lnTo>
                  <a:pt x="4842" y="1254"/>
                </a:lnTo>
                <a:cubicBezTo>
                  <a:pt x="4875" y="1179"/>
                  <a:pt x="4893" y="1100"/>
                  <a:pt x="4893" y="1019"/>
                </a:cubicBezTo>
                <a:cubicBezTo>
                  <a:pt x="4893" y="751"/>
                  <a:pt x="4706" y="515"/>
                  <a:pt x="4437" y="445"/>
                </a:cubicBezTo>
                <a:lnTo>
                  <a:pt x="4439" y="444"/>
                </a:lnTo>
                <a:cubicBezTo>
                  <a:pt x="4391" y="187"/>
                  <a:pt x="4157" y="0"/>
                  <a:pt x="3885" y="0"/>
                </a:cubicBezTo>
                <a:cubicBezTo>
                  <a:pt x="3719" y="0"/>
                  <a:pt x="3563" y="70"/>
                  <a:pt x="3455" y="191"/>
                </a:cubicBezTo>
                <a:lnTo>
                  <a:pt x="3456" y="192"/>
                </a:lnTo>
                <a:cubicBezTo>
                  <a:pt x="3360" y="71"/>
                  <a:pt x="3212" y="0"/>
                  <a:pt x="3054" y="0"/>
                </a:cubicBezTo>
                <a:cubicBezTo>
                  <a:pt x="2863" y="0"/>
                  <a:pt x="2687" y="105"/>
                  <a:pt x="2601" y="269"/>
                </a:cubicBezTo>
                <a:lnTo>
                  <a:pt x="2603" y="277"/>
                </a:lnTo>
                <a:cubicBezTo>
                  <a:pt x="2487" y="168"/>
                  <a:pt x="2332" y="107"/>
                  <a:pt x="2170" y="107"/>
                </a:cubicBezTo>
                <a:cubicBezTo>
                  <a:pt x="1941" y="107"/>
                  <a:pt x="1730" y="228"/>
                  <a:pt x="1624" y="422"/>
                </a:cubicBezTo>
                <a:lnTo>
                  <a:pt x="1621" y="426"/>
                </a:lnTo>
                <a:cubicBezTo>
                  <a:pt x="1502" y="359"/>
                  <a:pt x="1365" y="324"/>
                  <a:pt x="1226" y="324"/>
                </a:cubicBezTo>
                <a:cubicBezTo>
                  <a:pt x="793" y="324"/>
                  <a:pt x="443" y="660"/>
                  <a:pt x="443" y="1075"/>
                </a:cubicBezTo>
                <a:cubicBezTo>
                  <a:pt x="443" y="1108"/>
                  <a:pt x="445" y="1142"/>
                  <a:pt x="450" y="1175"/>
                </a:cubicBezTo>
                <a:lnTo>
                  <a:pt x="452" y="1175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30" name="直接连接符 29"/>
          <p:cNvCxnSpPr>
            <a:stCxn id="10" idx="3"/>
          </p:cNvCxnSpPr>
          <p:nvPr/>
        </p:nvCxnSpPr>
        <p:spPr bwMode="auto">
          <a:xfrm flipV="1">
            <a:off x="3086941" y="3187196"/>
            <a:ext cx="702365" cy="17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rot="16200000" flipH="1">
            <a:off x="2742385" y="4220865"/>
            <a:ext cx="2107094" cy="1325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V="1">
            <a:off x="2715880" y="2723370"/>
            <a:ext cx="1338469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 rot="16200000" flipH="1">
            <a:off x="2782142" y="3995579"/>
            <a:ext cx="2570921" cy="265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>
            <a:stCxn id="15" idx="3"/>
            <a:endCxn id="17" idx="1"/>
          </p:cNvCxnSpPr>
          <p:nvPr/>
        </p:nvCxnSpPr>
        <p:spPr bwMode="auto">
          <a:xfrm flipV="1">
            <a:off x="4186872" y="5635534"/>
            <a:ext cx="471863" cy="99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4173619" y="5373804"/>
            <a:ext cx="17227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>
            <a:stCxn id="19" idx="1"/>
          </p:cNvCxnSpPr>
          <p:nvPr/>
        </p:nvCxnSpPr>
        <p:spPr bwMode="auto">
          <a:xfrm rot="10800000">
            <a:off x="4332646" y="3796796"/>
            <a:ext cx="205409" cy="33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/>
          <p:nvPr/>
        </p:nvCxnSpPr>
        <p:spPr bwMode="auto">
          <a:xfrm rot="16200000" flipH="1">
            <a:off x="3544141" y="4572048"/>
            <a:ext cx="1577008" cy="26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82"/>
          <p:cNvSpPr>
            <a:spLocks noChangeArrowheads="1"/>
          </p:cNvSpPr>
          <p:nvPr/>
        </p:nvSpPr>
        <p:spPr bwMode="auto">
          <a:xfrm>
            <a:off x="1733168" y="5543811"/>
            <a:ext cx="62196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200" b="1" dirty="0" err="1" smtClean="0">
                <a:solidFill>
                  <a:srgbClr val="000000"/>
                </a:solidFill>
                <a:ea typeface="黑体" pitchFamily="49" charset="-122"/>
              </a:rPr>
              <a:t>eUTRAN</a:t>
            </a:r>
            <a:endParaRPr lang="en-US" altLang="zh-CN" sz="12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39" name="直接连接符 38"/>
          <p:cNvCxnSpPr>
            <a:stCxn id="15" idx="1"/>
          </p:cNvCxnSpPr>
          <p:nvPr/>
        </p:nvCxnSpPr>
        <p:spPr bwMode="auto">
          <a:xfrm rot="10800000">
            <a:off x="2636367" y="5638849"/>
            <a:ext cx="531500" cy="6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/>
          <p:nvPr/>
        </p:nvCxnSpPr>
        <p:spPr bwMode="auto">
          <a:xfrm>
            <a:off x="2662457" y="5540699"/>
            <a:ext cx="161925" cy="9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8459" y="4809552"/>
            <a:ext cx="245786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Rectangle 82"/>
          <p:cNvSpPr>
            <a:spLocks noChangeArrowheads="1"/>
          </p:cNvSpPr>
          <p:nvPr/>
        </p:nvSpPr>
        <p:spPr bwMode="auto">
          <a:xfrm>
            <a:off x="1652413" y="527772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err="1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eNB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8737" y="5333013"/>
            <a:ext cx="245786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270" y="5264474"/>
            <a:ext cx="3333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5" name="直接连接符 44"/>
          <p:cNvCxnSpPr/>
          <p:nvPr/>
        </p:nvCxnSpPr>
        <p:spPr bwMode="auto">
          <a:xfrm rot="10800000">
            <a:off x="1290857" y="5702624"/>
            <a:ext cx="36195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连接符 45"/>
          <p:cNvCxnSpPr/>
          <p:nvPr/>
        </p:nvCxnSpPr>
        <p:spPr bwMode="auto">
          <a:xfrm rot="10800000">
            <a:off x="719357" y="5712149"/>
            <a:ext cx="36195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接连接符 46"/>
          <p:cNvCxnSpPr/>
          <p:nvPr/>
        </p:nvCxnSpPr>
        <p:spPr bwMode="auto">
          <a:xfrm rot="10800000">
            <a:off x="1290857" y="5626424"/>
            <a:ext cx="361950" cy="1588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</p:spPr>
      </p:cxnSp>
      <p:cxnSp>
        <p:nvCxnSpPr>
          <p:cNvPr id="48" name="直接连接符 47"/>
          <p:cNvCxnSpPr/>
          <p:nvPr/>
        </p:nvCxnSpPr>
        <p:spPr bwMode="auto">
          <a:xfrm rot="10800000">
            <a:off x="728882" y="5626424"/>
            <a:ext cx="361950" cy="1588"/>
          </a:xfrm>
          <a:prstGeom prst="line">
            <a:avLst/>
          </a:prstGeom>
          <a:noFill/>
          <a:ln w="19050">
            <a:solidFill>
              <a:srgbClr val="003366"/>
            </a:solidFill>
            <a:prstDash val="dash"/>
            <a:round/>
            <a:headEnd/>
            <a:tailEnd/>
          </a:ln>
        </p:spPr>
      </p:cxnSp>
      <p:sp>
        <p:nvSpPr>
          <p:cNvPr id="49" name="Rectangle 82"/>
          <p:cNvSpPr>
            <a:spLocks noChangeArrowheads="1"/>
          </p:cNvSpPr>
          <p:nvPr/>
        </p:nvSpPr>
        <p:spPr bwMode="auto">
          <a:xfrm>
            <a:off x="995188" y="5801601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err="1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eNB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50" name="直接连接符 49"/>
          <p:cNvCxnSpPr>
            <a:stCxn id="43" idx="3"/>
            <a:endCxn id="41" idx="1"/>
          </p:cNvCxnSpPr>
          <p:nvPr/>
        </p:nvCxnSpPr>
        <p:spPr bwMode="auto">
          <a:xfrm flipV="1">
            <a:off x="1304523" y="5052440"/>
            <a:ext cx="343936" cy="5234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Rectangle 82"/>
          <p:cNvSpPr>
            <a:spLocks noChangeArrowheads="1"/>
          </p:cNvSpPr>
          <p:nvPr/>
        </p:nvSpPr>
        <p:spPr bwMode="auto">
          <a:xfrm>
            <a:off x="6720127" y="5452903"/>
            <a:ext cx="9334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4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IP Network</a:t>
            </a:r>
            <a:endParaRPr lang="en-US" altLang="zh-CN" sz="14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 rot="5400000">
            <a:off x="5981920" y="5631186"/>
            <a:ext cx="14287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/>
        </p:nvCxnSpPr>
        <p:spPr bwMode="auto">
          <a:xfrm>
            <a:off x="2665632" y="3867474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直接连接符 53"/>
          <p:cNvCxnSpPr/>
          <p:nvPr/>
        </p:nvCxnSpPr>
        <p:spPr bwMode="auto">
          <a:xfrm>
            <a:off x="2703732" y="5124774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直接连接符 54"/>
          <p:cNvCxnSpPr/>
          <p:nvPr/>
        </p:nvCxnSpPr>
        <p:spPr bwMode="auto">
          <a:xfrm>
            <a:off x="3186332" y="2419674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直接连接符 55"/>
          <p:cNvCxnSpPr/>
          <p:nvPr/>
        </p:nvCxnSpPr>
        <p:spPr bwMode="auto">
          <a:xfrm>
            <a:off x="3237132" y="5112074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直接连接符 56"/>
          <p:cNvCxnSpPr/>
          <p:nvPr/>
        </p:nvCxnSpPr>
        <p:spPr bwMode="auto">
          <a:xfrm>
            <a:off x="3668932" y="5099374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直接连接符 57"/>
          <p:cNvCxnSpPr/>
          <p:nvPr/>
        </p:nvCxnSpPr>
        <p:spPr bwMode="auto">
          <a:xfrm>
            <a:off x="3986432" y="5099374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直接连接符 58"/>
          <p:cNvCxnSpPr/>
          <p:nvPr/>
        </p:nvCxnSpPr>
        <p:spPr bwMode="auto">
          <a:xfrm>
            <a:off x="4253132" y="4223074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直接连接符 59"/>
          <p:cNvCxnSpPr/>
          <p:nvPr/>
        </p:nvCxnSpPr>
        <p:spPr bwMode="auto">
          <a:xfrm>
            <a:off x="4761132" y="4223074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rot="5400000">
            <a:off x="4381720" y="5656587"/>
            <a:ext cx="14287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直接连接符 61"/>
          <p:cNvCxnSpPr/>
          <p:nvPr/>
        </p:nvCxnSpPr>
        <p:spPr bwMode="auto">
          <a:xfrm rot="5400000">
            <a:off x="2895820" y="5656587"/>
            <a:ext cx="14287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直接连接符 62"/>
          <p:cNvCxnSpPr/>
          <p:nvPr/>
        </p:nvCxnSpPr>
        <p:spPr bwMode="auto">
          <a:xfrm>
            <a:off x="1433733" y="5213676"/>
            <a:ext cx="152402" cy="114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Rectangle 82"/>
          <p:cNvSpPr>
            <a:spLocks noChangeArrowheads="1"/>
          </p:cNvSpPr>
          <p:nvPr/>
        </p:nvSpPr>
        <p:spPr bwMode="auto">
          <a:xfrm>
            <a:off x="1157113" y="501102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solidFill>
                  <a:srgbClr val="000000"/>
                </a:solidFill>
                <a:ea typeface="黑体" pitchFamily="49" charset="-122"/>
              </a:rPr>
              <a:t>X2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5" name="Rectangle 82"/>
          <p:cNvSpPr>
            <a:spLocks noChangeArrowheads="1"/>
          </p:cNvSpPr>
          <p:nvPr/>
        </p:nvSpPr>
        <p:spPr bwMode="auto">
          <a:xfrm>
            <a:off x="2668413" y="366482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S3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6" name="Rectangle 82"/>
          <p:cNvSpPr>
            <a:spLocks noChangeArrowheads="1"/>
          </p:cNvSpPr>
          <p:nvPr/>
        </p:nvSpPr>
        <p:spPr bwMode="auto">
          <a:xfrm>
            <a:off x="2770013" y="4985626"/>
            <a:ext cx="4327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S1-MME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7" name="Rectangle 82"/>
          <p:cNvSpPr>
            <a:spLocks noChangeArrowheads="1"/>
          </p:cNvSpPr>
          <p:nvPr/>
        </p:nvSpPr>
        <p:spPr bwMode="auto">
          <a:xfrm>
            <a:off x="3285633" y="497546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SI1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8" name="Rectangle 82"/>
          <p:cNvSpPr>
            <a:spLocks noChangeArrowheads="1"/>
          </p:cNvSpPr>
          <p:nvPr/>
        </p:nvSpPr>
        <p:spPr bwMode="auto">
          <a:xfrm>
            <a:off x="3948573" y="496784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S12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9" name="Rectangle 82"/>
          <p:cNvSpPr>
            <a:spLocks noChangeArrowheads="1"/>
          </p:cNvSpPr>
          <p:nvPr/>
        </p:nvSpPr>
        <p:spPr bwMode="auto">
          <a:xfrm>
            <a:off x="3674253" y="497546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solidFill>
                  <a:schemeClr val="accent1"/>
                </a:solidFill>
                <a:latin typeface="Arial" pitchFamily="34" charset="0"/>
                <a:ea typeface="黑体" pitchFamily="49" charset="-122"/>
              </a:rPr>
              <a:t>S4</a:t>
            </a:r>
            <a:endParaRPr lang="en-US" altLang="zh-CN" sz="1000" b="1" dirty="0">
              <a:solidFill>
                <a:schemeClr val="accent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0" name="Rectangle 82"/>
          <p:cNvSpPr>
            <a:spLocks noChangeArrowheads="1"/>
          </p:cNvSpPr>
          <p:nvPr/>
        </p:nvSpPr>
        <p:spPr bwMode="auto">
          <a:xfrm>
            <a:off x="4260993" y="409154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err="1" smtClean="0">
                <a:solidFill>
                  <a:srgbClr val="000000"/>
                </a:solidFill>
                <a:ea typeface="黑体" pitchFamily="49" charset="-122"/>
              </a:rPr>
              <a:t>Gxc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1" name="Rectangle 82"/>
          <p:cNvSpPr>
            <a:spLocks noChangeArrowheads="1"/>
          </p:cNvSpPr>
          <p:nvPr/>
        </p:nvSpPr>
        <p:spPr bwMode="auto">
          <a:xfrm>
            <a:off x="4741053" y="408392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err="1" smtClean="0">
                <a:solidFill>
                  <a:srgbClr val="000000"/>
                </a:solidFill>
                <a:ea typeface="黑体" pitchFamily="49" charset="-122"/>
              </a:rPr>
              <a:t>Gx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2" name="Rectangle 82"/>
          <p:cNvSpPr>
            <a:spLocks noChangeArrowheads="1"/>
          </p:cNvSpPr>
          <p:nvPr/>
        </p:nvSpPr>
        <p:spPr bwMode="auto">
          <a:xfrm>
            <a:off x="5998353" y="543266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err="1" smtClean="0">
                <a:solidFill>
                  <a:srgbClr val="000000"/>
                </a:solidFill>
                <a:ea typeface="黑体" pitchFamily="49" charset="-122"/>
              </a:rPr>
              <a:t>SGi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3" name="Rectangle 82"/>
          <p:cNvSpPr>
            <a:spLocks noChangeArrowheads="1"/>
          </p:cNvSpPr>
          <p:nvPr/>
        </p:nvSpPr>
        <p:spPr bwMode="auto">
          <a:xfrm>
            <a:off x="4260993" y="544790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S6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4" name="Rectangle 82"/>
          <p:cNvSpPr>
            <a:spLocks noChangeArrowheads="1"/>
          </p:cNvSpPr>
          <p:nvPr/>
        </p:nvSpPr>
        <p:spPr bwMode="auto">
          <a:xfrm>
            <a:off x="2670953" y="5656186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S1-U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34517" y="4045834"/>
            <a:ext cx="622852" cy="4041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82"/>
          <p:cNvSpPr>
            <a:spLocks noChangeArrowheads="1"/>
          </p:cNvSpPr>
          <p:nvPr/>
        </p:nvSpPr>
        <p:spPr bwMode="auto">
          <a:xfrm>
            <a:off x="5507593" y="4117907"/>
            <a:ext cx="6911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400" b="1" dirty="0" smtClean="0">
                <a:latin typeface="Arial" pitchFamily="34" charset="0"/>
                <a:ea typeface="黑体" pitchFamily="49" charset="-122"/>
              </a:rPr>
              <a:t>OFCS</a:t>
            </a:r>
            <a:endParaRPr lang="en-US" altLang="zh-CN" sz="1400" b="1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263705" y="4198234"/>
            <a:ext cx="622852" cy="4041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Rectangle 82"/>
          <p:cNvSpPr>
            <a:spLocks noChangeArrowheads="1"/>
          </p:cNvSpPr>
          <p:nvPr/>
        </p:nvSpPr>
        <p:spPr bwMode="auto">
          <a:xfrm>
            <a:off x="6236781" y="4270307"/>
            <a:ext cx="6911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400" b="1" dirty="0" smtClean="0">
                <a:latin typeface="Arial" pitchFamily="34" charset="0"/>
                <a:ea typeface="黑体" pitchFamily="49" charset="-122"/>
              </a:rPr>
              <a:t>OCS</a:t>
            </a:r>
            <a:endParaRPr lang="en-US" altLang="zh-CN" sz="1400" b="1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3052690" y="5263303"/>
            <a:ext cx="2996418" cy="8299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形状 115"/>
          <p:cNvCxnSpPr>
            <a:stCxn id="75" idx="2"/>
            <a:endCxn id="18" idx="3"/>
          </p:cNvCxnSpPr>
          <p:nvPr/>
        </p:nvCxnSpPr>
        <p:spPr bwMode="auto">
          <a:xfrm rot="5400000">
            <a:off x="5136924" y="5023976"/>
            <a:ext cx="1282969" cy="13507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直接连接符 80"/>
          <p:cNvCxnSpPr/>
          <p:nvPr/>
        </p:nvCxnSpPr>
        <p:spPr bwMode="auto">
          <a:xfrm>
            <a:off x="5713053" y="4992107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ectangle 82"/>
          <p:cNvSpPr>
            <a:spLocks noChangeArrowheads="1"/>
          </p:cNvSpPr>
          <p:nvPr/>
        </p:nvSpPr>
        <p:spPr bwMode="auto">
          <a:xfrm>
            <a:off x="5749246" y="4852959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err="1" smtClean="0">
                <a:latin typeface="Arial" pitchFamily="34" charset="0"/>
                <a:ea typeface="黑体" pitchFamily="49" charset="-122"/>
              </a:rPr>
              <a:t>Rf</a:t>
            </a:r>
            <a:endParaRPr lang="en-US" altLang="zh-CN" sz="1000" b="1" dirty="0"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83" name="直接连接符 82"/>
          <p:cNvCxnSpPr/>
          <p:nvPr/>
        </p:nvCxnSpPr>
        <p:spPr bwMode="auto">
          <a:xfrm flipV="1">
            <a:off x="5711483" y="5896348"/>
            <a:ext cx="647114" cy="281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直接连接符 83"/>
          <p:cNvCxnSpPr/>
          <p:nvPr/>
        </p:nvCxnSpPr>
        <p:spPr bwMode="auto">
          <a:xfrm>
            <a:off x="6372665" y="4602120"/>
            <a:ext cx="0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/>
          <p:nvPr/>
        </p:nvCxnSpPr>
        <p:spPr bwMode="auto">
          <a:xfrm>
            <a:off x="6289841" y="4851427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Rectangle 82"/>
          <p:cNvSpPr>
            <a:spLocks noChangeArrowheads="1"/>
          </p:cNvSpPr>
          <p:nvPr/>
        </p:nvSpPr>
        <p:spPr bwMode="auto">
          <a:xfrm>
            <a:off x="6269762" y="4712279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ea typeface="黑体" pitchFamily="49" charset="-122"/>
              </a:rPr>
              <a:t>Ro</a:t>
            </a:r>
            <a:endParaRPr lang="en-US" altLang="zh-CN" sz="1000" b="1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87" name="Line 132"/>
          <p:cNvSpPr>
            <a:spLocks noChangeShapeType="1"/>
          </p:cNvSpPr>
          <p:nvPr/>
        </p:nvSpPr>
        <p:spPr bwMode="auto">
          <a:xfrm>
            <a:off x="2935358" y="3354678"/>
            <a:ext cx="32926" cy="1064562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cxnSp>
        <p:nvCxnSpPr>
          <p:cNvPr id="88" name="直接连接符 87"/>
          <p:cNvCxnSpPr/>
          <p:nvPr/>
        </p:nvCxnSpPr>
        <p:spPr bwMode="auto">
          <a:xfrm>
            <a:off x="2857306" y="4105843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Rectangle 82"/>
          <p:cNvSpPr>
            <a:spLocks noChangeArrowheads="1"/>
          </p:cNvSpPr>
          <p:nvPr/>
        </p:nvSpPr>
        <p:spPr bwMode="auto">
          <a:xfrm>
            <a:off x="2837227" y="3966695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err="1" smtClean="0">
                <a:solidFill>
                  <a:srgbClr val="FF0000"/>
                </a:solidFill>
                <a:ea typeface="黑体" pitchFamily="49" charset="-122"/>
              </a:rPr>
              <a:t>Gn</a:t>
            </a:r>
            <a:endParaRPr lang="en-US" altLang="zh-CN" sz="1000" b="1" dirty="0">
              <a:solidFill>
                <a:srgbClr val="FF0000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90" name="Rectangle 82"/>
          <p:cNvSpPr>
            <a:spLocks noChangeArrowheads="1"/>
          </p:cNvSpPr>
          <p:nvPr/>
        </p:nvSpPr>
        <p:spPr bwMode="auto">
          <a:xfrm>
            <a:off x="3262947" y="2265478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smtClean="0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S6a</a:t>
            </a:r>
            <a:endParaRPr lang="en-US" altLang="zh-CN" sz="1000" b="1" dirty="0">
              <a:solidFill>
                <a:srgbClr val="0066FF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91" name="肘形连接符 90"/>
          <p:cNvCxnSpPr/>
          <p:nvPr/>
        </p:nvCxnSpPr>
        <p:spPr bwMode="auto">
          <a:xfrm>
            <a:off x="3080825" y="3040606"/>
            <a:ext cx="2222695" cy="20257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/>
          <p:nvPr/>
        </p:nvCxnSpPr>
        <p:spPr bwMode="auto">
          <a:xfrm>
            <a:off x="5289452" y="5066354"/>
            <a:ext cx="0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直接连接符 92"/>
          <p:cNvCxnSpPr/>
          <p:nvPr/>
        </p:nvCxnSpPr>
        <p:spPr bwMode="auto">
          <a:xfrm>
            <a:off x="4913532" y="5036670"/>
            <a:ext cx="177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ectangle 82"/>
          <p:cNvSpPr>
            <a:spLocks noChangeArrowheads="1"/>
          </p:cNvSpPr>
          <p:nvPr/>
        </p:nvSpPr>
        <p:spPr bwMode="auto">
          <a:xfrm>
            <a:off x="4893453" y="4897522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altLang="zh-CN" sz="1000" b="1" dirty="0" err="1" smtClean="0">
                <a:solidFill>
                  <a:srgbClr val="FF0000"/>
                </a:solidFill>
                <a:ea typeface="黑体" pitchFamily="49" charset="-122"/>
              </a:rPr>
              <a:t>Gn</a:t>
            </a:r>
            <a:r>
              <a:rPr lang="en-US" altLang="zh-CN" sz="1000" b="1" dirty="0" smtClean="0">
                <a:solidFill>
                  <a:srgbClr val="FF0000"/>
                </a:solidFill>
                <a:ea typeface="黑体" pitchFamily="49" charset="-122"/>
              </a:rPr>
              <a:t>/</a:t>
            </a:r>
            <a:r>
              <a:rPr lang="en-US" altLang="zh-CN" sz="1000" b="1" dirty="0" err="1" smtClean="0">
                <a:solidFill>
                  <a:srgbClr val="FF0000"/>
                </a:solidFill>
                <a:ea typeface="黑体" pitchFamily="49" charset="-122"/>
              </a:rPr>
              <a:t>Gp</a:t>
            </a:r>
            <a:endParaRPr lang="en-US" altLang="zh-CN" sz="1000" b="1" dirty="0">
              <a:solidFill>
                <a:srgbClr val="FF0000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95" name="直接连接符 94"/>
          <p:cNvCxnSpPr>
            <a:stCxn id="94" idx="2"/>
          </p:cNvCxnSpPr>
          <p:nvPr/>
        </p:nvCxnSpPr>
        <p:spPr bwMode="auto">
          <a:xfrm flipH="1">
            <a:off x="5078437" y="5051410"/>
            <a:ext cx="31389" cy="712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直接连接符 95"/>
          <p:cNvCxnSpPr/>
          <p:nvPr/>
        </p:nvCxnSpPr>
        <p:spPr bwMode="auto">
          <a:xfrm>
            <a:off x="6794695" y="1619769"/>
            <a:ext cx="71745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Rectangle 82"/>
          <p:cNvSpPr>
            <a:spLocks noChangeArrowheads="1"/>
          </p:cNvSpPr>
          <p:nvPr/>
        </p:nvSpPr>
        <p:spPr bwMode="auto">
          <a:xfrm>
            <a:off x="7553614" y="1548029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zh-CN" altLang="en-US" sz="1000" b="1" dirty="0" smtClean="0">
                <a:ea typeface="黑体" pitchFamily="49" charset="-122"/>
              </a:rPr>
              <a:t>数据</a:t>
            </a:r>
            <a:endParaRPr lang="en-US" altLang="zh-CN" sz="1000" b="1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98" name="Rectangle 82"/>
          <p:cNvSpPr>
            <a:spLocks noChangeArrowheads="1"/>
          </p:cNvSpPr>
          <p:nvPr/>
        </p:nvSpPr>
        <p:spPr bwMode="auto">
          <a:xfrm>
            <a:off x="7565334" y="1728565"/>
            <a:ext cx="4327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zh-CN" altLang="en-US" sz="1000" b="1" dirty="0" smtClean="0">
                <a:latin typeface="Arial" pitchFamily="34" charset="0"/>
                <a:ea typeface="黑体" pitchFamily="49" charset="-122"/>
              </a:rPr>
              <a:t>信令</a:t>
            </a:r>
            <a:endParaRPr lang="en-US" altLang="zh-CN" sz="1000" b="1" dirty="0"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99" name="直接连接符 98"/>
          <p:cNvCxnSpPr>
            <a:endCxn id="98" idx="1"/>
          </p:cNvCxnSpPr>
          <p:nvPr/>
        </p:nvCxnSpPr>
        <p:spPr bwMode="auto">
          <a:xfrm>
            <a:off x="6766560" y="1802649"/>
            <a:ext cx="798774" cy="28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47353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20638" y="260648"/>
            <a:ext cx="7226299" cy="72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Non-3GPP</a:t>
            </a:r>
            <a:r>
              <a:rPr lang="zh-CN" altLang="en-US" dirty="0"/>
              <a:t>网络接入的</a:t>
            </a:r>
            <a:r>
              <a:rPr lang="en-US" altLang="zh-CN" dirty="0"/>
              <a:t>SAE</a:t>
            </a:r>
            <a:r>
              <a:rPr lang="zh-CN" altLang="en-US" dirty="0" smtClean="0"/>
              <a:t>架构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/>
              <a:t>S2a/S2b</a:t>
            </a:r>
            <a:r>
              <a:rPr lang="zh-CN" altLang="en-US" dirty="0"/>
              <a:t>）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572766" y="6051947"/>
            <a:ext cx="7488238" cy="833437"/>
          </a:xfrm>
          <a:prstGeom prst="rect">
            <a:avLst/>
          </a:prstGeom>
          <a:noFill/>
          <a:ln w="7938" cap="rnd" algn="ctr">
            <a:solidFill>
              <a:srgbClr val="0066FF"/>
            </a:solidFill>
            <a:miter lim="800000"/>
            <a:headEnd/>
            <a:tailEnd/>
          </a:ln>
          <a:effectLst>
            <a:prstShdw prst="shdw17" dist="17961" dir="2700000">
              <a:srgbClr val="003D99"/>
            </a:prstShdw>
          </a:effectLst>
        </p:spPr>
        <p:txBody>
          <a:bodyPr>
            <a:spAutoFit/>
          </a:bodyPr>
          <a:lstStyle/>
          <a:p>
            <a:pPr marL="355600" indent="-355600" eaLnBrk="0" hangingPunct="0">
              <a:buClr>
                <a:schemeClr val="tx2"/>
              </a:buClr>
              <a:buSzPct val="80000"/>
              <a:buFont typeface="Wingdings" pitchFamily="2" charset="2"/>
              <a:buChar char="n"/>
              <a:defRPr/>
            </a:pPr>
            <a:r>
              <a:rPr kumimoji="0" lang="en-GB" altLang="zh-CN" sz="1600">
                <a:solidFill>
                  <a:schemeClr val="tx1"/>
                </a:solidFill>
                <a:latin typeface="+mn-ea"/>
                <a:ea typeface="+mn-ea"/>
              </a:rPr>
              <a:t>PGW</a:t>
            </a:r>
            <a:r>
              <a:rPr kumimoji="0" lang="zh-CN" altLang="en-GB" sz="1600">
                <a:solidFill>
                  <a:schemeClr val="tx1"/>
                </a:solidFill>
                <a:latin typeface="+mn-ea"/>
                <a:ea typeface="+mn-ea"/>
              </a:rPr>
              <a:t>支持</a:t>
            </a:r>
            <a:r>
              <a:rPr kumimoji="0" lang="en-GB" altLang="zh-CN" sz="1600">
                <a:solidFill>
                  <a:schemeClr val="tx1"/>
                </a:solidFill>
                <a:latin typeface="+mn-ea"/>
                <a:ea typeface="+mn-ea"/>
              </a:rPr>
              <a:t>S2a/S2b</a:t>
            </a:r>
            <a:r>
              <a:rPr kumimoji="0" lang="zh-CN" altLang="en-GB" sz="1600">
                <a:solidFill>
                  <a:schemeClr val="tx1"/>
                </a:solidFill>
                <a:latin typeface="+mn-ea"/>
                <a:ea typeface="+mn-ea"/>
              </a:rPr>
              <a:t>接口实现</a:t>
            </a:r>
            <a:r>
              <a:rPr kumimoji="0" lang="en-GB" altLang="zh-CN" sz="1600">
                <a:solidFill>
                  <a:schemeClr val="tx1"/>
                </a:solidFill>
                <a:latin typeface="+mn-ea"/>
                <a:ea typeface="+mn-ea"/>
              </a:rPr>
              <a:t>non-3GPP</a:t>
            </a:r>
            <a:r>
              <a:rPr kumimoji="0" lang="zh-CN" altLang="en-GB" sz="1600">
                <a:solidFill>
                  <a:schemeClr val="tx1"/>
                </a:solidFill>
                <a:latin typeface="+mn-ea"/>
                <a:ea typeface="+mn-ea"/>
              </a:rPr>
              <a:t>接入</a:t>
            </a:r>
          </a:p>
          <a:p>
            <a:pPr marL="355600" indent="-355600" eaLnBrk="0" hangingPunct="0">
              <a:buClr>
                <a:schemeClr val="tx2"/>
              </a:buClr>
              <a:buSzPct val="80000"/>
              <a:buFont typeface="Wingdings" pitchFamily="2" charset="2"/>
              <a:buChar char="n"/>
              <a:defRPr/>
            </a:pPr>
            <a:r>
              <a:rPr kumimoji="0" lang="en-GB" altLang="zh-CN" sz="1600">
                <a:solidFill>
                  <a:schemeClr val="tx1"/>
                </a:solidFill>
                <a:latin typeface="+mn-ea"/>
                <a:ea typeface="+mn-ea"/>
              </a:rPr>
              <a:t>S2a</a:t>
            </a:r>
            <a:r>
              <a:rPr kumimoji="0" lang="zh-CN" altLang="en-GB" sz="1600">
                <a:solidFill>
                  <a:schemeClr val="tx1"/>
                </a:solidFill>
                <a:latin typeface="+mn-ea"/>
                <a:ea typeface="+mn-ea"/>
              </a:rPr>
              <a:t>支持从</a:t>
            </a:r>
            <a:r>
              <a:rPr kumimoji="0" lang="en-GB" altLang="zh-CN" sz="1600">
                <a:solidFill>
                  <a:schemeClr val="tx1"/>
                </a:solidFill>
                <a:latin typeface="+mn-ea"/>
                <a:ea typeface="+mn-ea"/>
              </a:rPr>
              <a:t>trusted non-3GPP</a:t>
            </a:r>
            <a:r>
              <a:rPr kumimoji="0" lang="zh-CN" altLang="en-GB" sz="1600">
                <a:solidFill>
                  <a:schemeClr val="tx1"/>
                </a:solidFill>
                <a:latin typeface="+mn-ea"/>
                <a:ea typeface="+mn-ea"/>
              </a:rPr>
              <a:t>接入，</a:t>
            </a:r>
            <a:r>
              <a:rPr kumimoji="0" lang="en-GB" altLang="zh-CN" sz="1600">
                <a:solidFill>
                  <a:schemeClr val="tx1"/>
                </a:solidFill>
                <a:latin typeface="+mn-ea"/>
                <a:ea typeface="+mn-ea"/>
              </a:rPr>
              <a:t>S2b</a:t>
            </a:r>
            <a:r>
              <a:rPr kumimoji="0" lang="zh-CN" altLang="en-GB" sz="1600">
                <a:solidFill>
                  <a:schemeClr val="tx1"/>
                </a:solidFill>
                <a:latin typeface="+mn-ea"/>
                <a:ea typeface="+mn-ea"/>
              </a:rPr>
              <a:t>支持从</a:t>
            </a:r>
            <a:r>
              <a:rPr kumimoji="0" lang="en-GB" altLang="zh-CN" sz="1600">
                <a:solidFill>
                  <a:schemeClr val="tx1"/>
                </a:solidFill>
                <a:latin typeface="+mn-ea"/>
                <a:ea typeface="+mn-ea"/>
              </a:rPr>
              <a:t>untrusted non-3GPP</a:t>
            </a:r>
          </a:p>
          <a:p>
            <a:pPr marL="355600" indent="-355600" eaLnBrk="0" hangingPunct="0">
              <a:buClr>
                <a:schemeClr val="tx2"/>
              </a:buClr>
              <a:buSzPct val="80000"/>
              <a:buFont typeface="Wingdings" pitchFamily="2" charset="2"/>
              <a:buChar char="n"/>
              <a:defRPr/>
            </a:pPr>
            <a:r>
              <a:rPr kumimoji="0" lang="en-US" altLang="zh-CN" sz="1600">
                <a:solidFill>
                  <a:schemeClr val="tx1"/>
                </a:solidFill>
                <a:latin typeface="+mn-ea"/>
                <a:ea typeface="+mn-ea"/>
              </a:rPr>
              <a:t>S2a</a:t>
            </a:r>
            <a:r>
              <a:rPr kumimoji="0" lang="zh-CN" altLang="en-US" sz="1600">
                <a:solidFill>
                  <a:schemeClr val="tx1"/>
                </a:solidFill>
                <a:latin typeface="+mn-ea"/>
                <a:ea typeface="+mn-ea"/>
              </a:rPr>
              <a:t>基于</a:t>
            </a:r>
            <a:r>
              <a:rPr kumimoji="0" lang="en-US" altLang="zh-CN" sz="1600">
                <a:solidFill>
                  <a:schemeClr val="tx1"/>
                </a:solidFill>
                <a:latin typeface="+mn-ea"/>
                <a:ea typeface="+mn-ea"/>
              </a:rPr>
              <a:t>PMIP</a:t>
            </a:r>
            <a:r>
              <a:rPr kumimoji="0" lang="zh-CN" altLang="en-US" sz="160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kumimoji="0" lang="en-US" altLang="zh-CN" sz="1600">
                <a:solidFill>
                  <a:schemeClr val="tx1"/>
                </a:solidFill>
                <a:latin typeface="+mn-ea"/>
                <a:ea typeface="+mn-ea"/>
              </a:rPr>
              <a:t>MIPv4</a:t>
            </a:r>
            <a:r>
              <a:rPr kumimoji="0" lang="zh-CN" altLang="en-US" sz="1600">
                <a:solidFill>
                  <a:schemeClr val="tx1"/>
                </a:solidFill>
                <a:latin typeface="+mn-ea"/>
                <a:ea typeface="+mn-ea"/>
              </a:rPr>
              <a:t>协议，</a:t>
            </a:r>
            <a:r>
              <a:rPr kumimoji="0" lang="en-US" altLang="zh-CN" sz="1600">
                <a:solidFill>
                  <a:schemeClr val="tx1"/>
                </a:solidFill>
                <a:latin typeface="+mn-ea"/>
                <a:ea typeface="+mn-ea"/>
              </a:rPr>
              <a:t>S2b</a:t>
            </a:r>
            <a:r>
              <a:rPr kumimoji="0" lang="zh-CN" altLang="en-US" sz="1600">
                <a:solidFill>
                  <a:schemeClr val="tx1"/>
                </a:solidFill>
                <a:latin typeface="+mn-ea"/>
                <a:ea typeface="+mn-ea"/>
              </a:rPr>
              <a:t>基于</a:t>
            </a:r>
            <a:r>
              <a:rPr kumimoji="0" lang="en-US" altLang="zh-CN" sz="1600">
                <a:solidFill>
                  <a:schemeClr val="tx1"/>
                </a:solidFill>
                <a:latin typeface="+mn-ea"/>
                <a:ea typeface="+mn-ea"/>
              </a:rPr>
              <a:t>PMIPv6</a:t>
            </a:r>
            <a:r>
              <a:rPr kumimoji="0" lang="zh-CN" altLang="en-US" sz="1600">
                <a:solidFill>
                  <a:schemeClr val="tx1"/>
                </a:solidFill>
                <a:latin typeface="+mn-ea"/>
                <a:ea typeface="+mn-ea"/>
              </a:rPr>
              <a:t>协议</a:t>
            </a:r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327525" y="3031828"/>
            <a:ext cx="155257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4794250" y="2954040"/>
            <a:ext cx="177800" cy="190500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540375" y="2750840"/>
            <a:ext cx="266700" cy="192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/>
              <a:t>SGi</a:t>
            </a:r>
            <a:endParaRPr lang="en-US" altLang="zh-CN" sz="120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584700" y="1814215"/>
            <a:ext cx="841375" cy="454025"/>
          </a:xfrm>
          <a:prstGeom prst="rect">
            <a:avLst/>
          </a:prstGeom>
          <a:solidFill>
            <a:srgbClr val="FFCC66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743450" y="1936453"/>
            <a:ext cx="522288" cy="214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/>
            <a:r>
              <a:rPr lang="en-GB" altLang="zh-CN" sz="1400"/>
              <a:t>PCRF</a:t>
            </a:r>
            <a:endParaRPr lang="en-US" altLang="zh-CN" sz="140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H="1">
            <a:off x="4278313" y="2265065"/>
            <a:ext cx="303212" cy="6619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4033838" y="2361903"/>
            <a:ext cx="411162" cy="195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US" altLang="zh-CN" sz="1200" dirty="0" err="1" smtClean="0"/>
              <a:t>Gx</a:t>
            </a:r>
            <a:endParaRPr lang="en-US" altLang="zh-CN" sz="120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992438" y="1091903"/>
            <a:ext cx="839787" cy="455612"/>
          </a:xfrm>
          <a:prstGeom prst="rect">
            <a:avLst/>
          </a:prstGeom>
          <a:solidFill>
            <a:srgbClr val="FFFFFF"/>
          </a:solidFill>
          <a:ln w="25400">
            <a:noFill/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2992438" y="1091903"/>
            <a:ext cx="839787" cy="455612"/>
          </a:xfrm>
          <a:prstGeom prst="rect">
            <a:avLst/>
          </a:prstGeom>
          <a:solidFill>
            <a:schemeClr val="hlink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3132138" y="1236365"/>
            <a:ext cx="533400" cy="180975"/>
          </a:xfrm>
          <a:prstGeom prst="rect">
            <a:avLst/>
          </a:prstGeom>
          <a:noFill/>
          <a:ln w="25400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400"/>
              <a:t>HSS</a:t>
            </a:r>
            <a:endParaRPr lang="en-US" altLang="zh-CN" sz="1400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5427663" y="2258715"/>
            <a:ext cx="644525" cy="4048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5908675" y="2185690"/>
            <a:ext cx="327025" cy="192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endParaRPr lang="zh-CN" altLang="zh-CN" sz="1400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5675313" y="2947690"/>
            <a:ext cx="0" cy="193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flipH="1">
            <a:off x="5622925" y="2339678"/>
            <a:ext cx="103188" cy="14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>
            <a:off x="4327525" y="2568278"/>
            <a:ext cx="165100" cy="746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4824413" y="4463753"/>
            <a:ext cx="608012" cy="773112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4033838" y="3477915"/>
            <a:ext cx="571500" cy="700088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3844925" y="3676353"/>
            <a:ext cx="323850" cy="192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/>
              <a:t>S2b</a:t>
            </a:r>
            <a:endParaRPr lang="en-US" altLang="zh-CN" sz="1200"/>
          </a:p>
        </p:txBody>
      </p:sp>
      <p:sp>
        <p:nvSpPr>
          <p:cNvPr id="22" name="Line 25"/>
          <p:cNvSpPr>
            <a:spLocks noChangeShapeType="1"/>
          </p:cNvSpPr>
          <p:nvPr/>
        </p:nvSpPr>
        <p:spPr bwMode="auto">
          <a:xfrm flipH="1">
            <a:off x="4100513" y="3622378"/>
            <a:ext cx="160337" cy="82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>
            <a:off x="4943475" y="4647903"/>
            <a:ext cx="117475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Rectangle 27"/>
          <p:cNvSpPr>
            <a:spLocks noChangeArrowheads="1"/>
          </p:cNvSpPr>
          <p:nvPr/>
        </p:nvSpPr>
        <p:spPr bwMode="auto">
          <a:xfrm>
            <a:off x="4927600" y="4520903"/>
            <a:ext cx="582613" cy="190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/>
              <a:t>Wn*</a:t>
            </a:r>
            <a:endParaRPr lang="en-US" altLang="zh-CN" sz="1200"/>
          </a:p>
        </p:txBody>
      </p:sp>
      <p:sp>
        <p:nvSpPr>
          <p:cNvPr id="25" name="Rectangle 28"/>
          <p:cNvSpPr>
            <a:spLocks noChangeArrowheads="1"/>
          </p:cNvSpPr>
          <p:nvPr/>
        </p:nvSpPr>
        <p:spPr bwMode="auto">
          <a:xfrm>
            <a:off x="6946900" y="4073228"/>
            <a:ext cx="839788" cy="457200"/>
          </a:xfrm>
          <a:prstGeom prst="rect">
            <a:avLst/>
          </a:prstGeom>
          <a:solidFill>
            <a:srgbClr val="FFFFFF"/>
          </a:solidFill>
          <a:ln w="25400">
            <a:noFill/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Line 29"/>
          <p:cNvSpPr>
            <a:spLocks noChangeShapeType="1"/>
          </p:cNvSpPr>
          <p:nvPr/>
        </p:nvSpPr>
        <p:spPr bwMode="auto">
          <a:xfrm>
            <a:off x="6883400" y="1228428"/>
            <a:ext cx="0" cy="19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>
            <a:off x="5984875" y="4212928"/>
            <a:ext cx="3175" cy="195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31"/>
          <p:cNvSpPr>
            <a:spLocks noChangeShapeType="1"/>
          </p:cNvSpPr>
          <p:nvPr/>
        </p:nvSpPr>
        <p:spPr bwMode="auto">
          <a:xfrm>
            <a:off x="6762750" y="5411490"/>
            <a:ext cx="1588" cy="1952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5854700" y="2507953"/>
            <a:ext cx="1511300" cy="795337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5805488" y="2549228"/>
            <a:ext cx="1790700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200"/>
              <a:t>Operator's IP Services </a:t>
            </a:r>
          </a:p>
          <a:p>
            <a:pPr algn="ctr"/>
            <a:r>
              <a:rPr lang="en-GB" altLang="zh-CN" sz="1200"/>
              <a:t>(e.g. IMS, PSS etc.)</a:t>
            </a:r>
            <a:endParaRPr lang="en-US" altLang="zh-CN" sz="1200"/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5580063" y="3998615"/>
            <a:ext cx="5937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" tIns="3600" rIns="7200" bIns="3600"/>
          <a:lstStyle/>
          <a:p>
            <a:pPr algn="ctr"/>
            <a:r>
              <a:rPr lang="en-GB" altLang="zh-CN" sz="1200" dirty="0" err="1" smtClean="0"/>
              <a:t>SWm</a:t>
            </a:r>
            <a:r>
              <a:rPr lang="en-GB" altLang="zh-CN" sz="1200" dirty="0"/>
              <a:t>*</a:t>
            </a:r>
            <a:endParaRPr lang="en-US" altLang="zh-CN" sz="1200" dirty="0"/>
          </a:p>
        </p:txBody>
      </p: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6534150" y="1430040"/>
            <a:ext cx="7032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200" dirty="0" err="1" smtClean="0"/>
              <a:t>SWx</a:t>
            </a:r>
            <a:r>
              <a:rPr lang="en-GB" altLang="zh-CN" sz="1200" dirty="0"/>
              <a:t>*</a:t>
            </a:r>
            <a:endParaRPr lang="en-US" altLang="zh-CN" sz="1200" dirty="0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5127625" y="5163840"/>
            <a:ext cx="1062038" cy="709613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37"/>
          <p:cNvSpPr txBox="1">
            <a:spLocks noChangeArrowheads="1"/>
          </p:cNvSpPr>
          <p:nvPr/>
        </p:nvSpPr>
        <p:spPr bwMode="auto">
          <a:xfrm>
            <a:off x="5060950" y="5197178"/>
            <a:ext cx="12207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400">
                <a:solidFill>
                  <a:srgbClr val="0000FF"/>
                </a:solidFill>
              </a:rPr>
              <a:t>Untrusted</a:t>
            </a:r>
          </a:p>
          <a:p>
            <a:pPr algn="ctr"/>
            <a:r>
              <a:rPr lang="en-GB" altLang="zh-CN" sz="1400">
                <a:solidFill>
                  <a:srgbClr val="0000FF"/>
                </a:solidFill>
              </a:rPr>
              <a:t>Non-3GPP Access</a:t>
            </a:r>
            <a:endParaRPr lang="en-US" altLang="zh-CN" sz="1400">
              <a:solidFill>
                <a:srgbClr val="0000FF"/>
              </a:solidFill>
            </a:endParaRPr>
          </a:p>
        </p:txBody>
      </p:sp>
      <p:sp>
        <p:nvSpPr>
          <p:cNvPr id="35" name="Text Box 38"/>
          <p:cNvSpPr txBox="1">
            <a:spLocks noChangeArrowheads="1"/>
          </p:cNvSpPr>
          <p:nvPr/>
        </p:nvSpPr>
        <p:spPr bwMode="auto">
          <a:xfrm>
            <a:off x="6429375" y="5584528"/>
            <a:ext cx="700088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200" dirty="0" err="1" smtClean="0"/>
              <a:t>SWa</a:t>
            </a:r>
            <a:r>
              <a:rPr lang="en-GB" altLang="zh-CN" sz="1200" dirty="0"/>
              <a:t>*</a:t>
            </a:r>
            <a:endParaRPr lang="en-US" altLang="zh-CN" sz="1200" dirty="0"/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215900" y="4592340"/>
            <a:ext cx="711200" cy="193675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400"/>
              <a:t>HPLMN</a:t>
            </a:r>
            <a:endParaRPr lang="en-US" altLang="zh-CN" sz="1400"/>
          </a:p>
        </p:txBody>
      </p: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227013" y="4857453"/>
            <a:ext cx="8089900" cy="14287"/>
          </a:xfrm>
          <a:prstGeom prst="line">
            <a:avLst/>
          </a:prstGeom>
          <a:noFill/>
          <a:ln w="38100" cmpd="dbl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8" name="Rectangle 41"/>
          <p:cNvSpPr>
            <a:spLocks noChangeArrowheads="1"/>
          </p:cNvSpPr>
          <p:nvPr/>
        </p:nvSpPr>
        <p:spPr bwMode="auto">
          <a:xfrm>
            <a:off x="215900" y="4976515"/>
            <a:ext cx="971550" cy="42068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400">
                <a:solidFill>
                  <a:srgbClr val="0000FF"/>
                </a:solidFill>
              </a:rPr>
              <a:t>Non-3GPP Networks </a:t>
            </a:r>
            <a:endParaRPr lang="en-US" altLang="zh-CN" sz="1400">
              <a:solidFill>
                <a:srgbClr val="0000FF"/>
              </a:solidFill>
            </a:endParaRPr>
          </a:p>
        </p:txBody>
      </p:sp>
      <p:sp>
        <p:nvSpPr>
          <p:cNvPr id="39" name="Rectangle 42"/>
          <p:cNvSpPr>
            <a:spLocks noChangeArrowheads="1"/>
          </p:cNvSpPr>
          <p:nvPr/>
        </p:nvSpPr>
        <p:spPr bwMode="auto">
          <a:xfrm>
            <a:off x="5891213" y="3576340"/>
            <a:ext cx="323850" cy="190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/>
              <a:t>S6c</a:t>
            </a:r>
            <a:endParaRPr lang="en-US" altLang="zh-CN" sz="1200"/>
          </a:p>
        </p:txBody>
      </p:sp>
      <p:sp>
        <p:nvSpPr>
          <p:cNvPr id="40" name="Rectangle 43"/>
          <p:cNvSpPr>
            <a:spLocks noChangeArrowheads="1"/>
          </p:cNvSpPr>
          <p:nvPr/>
        </p:nvSpPr>
        <p:spPr bwMode="auto">
          <a:xfrm>
            <a:off x="5765800" y="2212678"/>
            <a:ext cx="330200" cy="193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/>
              <a:t>Rx+</a:t>
            </a:r>
            <a:endParaRPr lang="en-US" altLang="zh-CN" sz="1200"/>
          </a:p>
        </p:txBody>
      </p:sp>
      <p:sp>
        <p:nvSpPr>
          <p:cNvPr id="41" name="Rectangle 44"/>
          <p:cNvSpPr>
            <a:spLocks noChangeArrowheads="1"/>
          </p:cNvSpPr>
          <p:nvPr/>
        </p:nvSpPr>
        <p:spPr bwMode="auto">
          <a:xfrm>
            <a:off x="3465513" y="2941340"/>
            <a:ext cx="844550" cy="555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lIns="45720" tIns="9144" rIns="45720" bIns="9144" anchor="ctr"/>
          <a:lstStyle/>
          <a:p>
            <a:pPr algn="ctr"/>
            <a:r>
              <a:rPr lang="en-GB" altLang="zh-CN" sz="1400"/>
              <a:t>PDN     Gateway</a:t>
            </a:r>
            <a:endParaRPr lang="en-US" altLang="zh-CN" sz="1400"/>
          </a:p>
        </p:txBody>
      </p:sp>
      <p:sp>
        <p:nvSpPr>
          <p:cNvPr id="42" name="Text Box 45"/>
          <p:cNvSpPr txBox="1">
            <a:spLocks noChangeArrowheads="1"/>
          </p:cNvSpPr>
          <p:nvPr/>
        </p:nvSpPr>
        <p:spPr bwMode="auto">
          <a:xfrm>
            <a:off x="4408488" y="4143078"/>
            <a:ext cx="727075" cy="317500"/>
          </a:xfrm>
          <a:prstGeom prst="rect">
            <a:avLst/>
          </a:prstGeom>
          <a:solidFill>
            <a:srgbClr val="FF66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400"/>
              <a:t>ePDG</a:t>
            </a:r>
            <a:endParaRPr lang="en-US" altLang="zh-CN" sz="1400"/>
          </a:p>
        </p:txBody>
      </p:sp>
      <p:sp>
        <p:nvSpPr>
          <p:cNvPr id="43" name="Line 46"/>
          <p:cNvSpPr>
            <a:spLocks noChangeShapeType="1"/>
          </p:cNvSpPr>
          <p:nvPr/>
        </p:nvSpPr>
        <p:spPr bwMode="auto">
          <a:xfrm>
            <a:off x="4306888" y="3436640"/>
            <a:ext cx="2782887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Line 47"/>
          <p:cNvSpPr>
            <a:spLocks noChangeShapeType="1"/>
          </p:cNvSpPr>
          <p:nvPr/>
        </p:nvSpPr>
        <p:spPr bwMode="auto">
          <a:xfrm>
            <a:off x="7089775" y="3436640"/>
            <a:ext cx="0" cy="6350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Line 48"/>
          <p:cNvSpPr>
            <a:spLocks noChangeShapeType="1"/>
          </p:cNvSpPr>
          <p:nvPr/>
        </p:nvSpPr>
        <p:spPr bwMode="auto">
          <a:xfrm>
            <a:off x="6054725" y="3346153"/>
            <a:ext cx="0" cy="195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Text Box 49"/>
          <p:cNvSpPr txBox="1">
            <a:spLocks noChangeArrowheads="1"/>
          </p:cNvSpPr>
          <p:nvPr/>
        </p:nvSpPr>
        <p:spPr bwMode="auto">
          <a:xfrm>
            <a:off x="6773863" y="4076403"/>
            <a:ext cx="1254125" cy="49847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400"/>
              <a:t>3GPP AAA </a:t>
            </a:r>
          </a:p>
          <a:p>
            <a:pPr algn="ctr"/>
            <a:r>
              <a:rPr lang="en-GB" altLang="zh-CN" sz="1400"/>
              <a:t>Server</a:t>
            </a:r>
            <a:endParaRPr lang="en-US" altLang="zh-CN" sz="1400"/>
          </a:p>
        </p:txBody>
      </p:sp>
      <p:sp>
        <p:nvSpPr>
          <p:cNvPr id="47" name="Rectangle 50"/>
          <p:cNvSpPr>
            <a:spLocks noChangeArrowheads="1"/>
          </p:cNvSpPr>
          <p:nvPr/>
        </p:nvSpPr>
        <p:spPr bwMode="auto">
          <a:xfrm>
            <a:off x="5035550" y="3820815"/>
            <a:ext cx="365125" cy="233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 dirty="0" smtClean="0"/>
              <a:t>G</a:t>
            </a:r>
            <a:r>
              <a:rPr lang="en-US" altLang="zh-CN" sz="1200" dirty="0" smtClean="0"/>
              <a:t>x</a:t>
            </a:r>
            <a:r>
              <a:rPr lang="en-GB" altLang="zh-CN" sz="1200" dirty="0" smtClean="0"/>
              <a:t>b</a:t>
            </a:r>
            <a:endParaRPr lang="en-US" altLang="zh-CN" sz="1200" dirty="0"/>
          </a:p>
        </p:txBody>
      </p:sp>
      <p:sp>
        <p:nvSpPr>
          <p:cNvPr id="48" name="Rectangle 51"/>
          <p:cNvSpPr>
            <a:spLocks noChangeArrowheads="1"/>
          </p:cNvSpPr>
          <p:nvPr/>
        </p:nvSpPr>
        <p:spPr bwMode="auto">
          <a:xfrm>
            <a:off x="4852988" y="2919115"/>
            <a:ext cx="119062" cy="2127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52"/>
          <p:cNvSpPr>
            <a:spLocks noChangeArrowheads="1"/>
          </p:cNvSpPr>
          <p:nvPr/>
        </p:nvSpPr>
        <p:spPr bwMode="auto">
          <a:xfrm>
            <a:off x="4838700" y="3330278"/>
            <a:ext cx="119063" cy="2111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53"/>
          <p:cNvSpPr>
            <a:spLocks noChangeShapeType="1"/>
          </p:cNvSpPr>
          <p:nvPr/>
        </p:nvSpPr>
        <p:spPr bwMode="auto">
          <a:xfrm>
            <a:off x="4897438" y="2279353"/>
            <a:ext cx="0" cy="185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54"/>
          <p:cNvSpPr>
            <a:spLocks/>
          </p:cNvSpPr>
          <p:nvPr/>
        </p:nvSpPr>
        <p:spPr bwMode="auto">
          <a:xfrm>
            <a:off x="6189663" y="4571703"/>
            <a:ext cx="1085850" cy="938212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495" y="453"/>
              </a:cxn>
              <a:cxn ang="0">
                <a:pos x="495" y="0"/>
              </a:cxn>
            </a:cxnLst>
            <a:rect l="0" t="0" r="r" b="b"/>
            <a:pathLst>
              <a:path w="495" h="453">
                <a:moveTo>
                  <a:pt x="0" y="453"/>
                </a:moveTo>
                <a:lnTo>
                  <a:pt x="495" y="453"/>
                </a:lnTo>
                <a:lnTo>
                  <a:pt x="49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55"/>
          <p:cNvSpPr>
            <a:spLocks noChangeShapeType="1"/>
          </p:cNvSpPr>
          <p:nvPr/>
        </p:nvSpPr>
        <p:spPr bwMode="auto">
          <a:xfrm>
            <a:off x="5126038" y="4301828"/>
            <a:ext cx="1639887" cy="158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Freeform 56"/>
          <p:cNvSpPr>
            <a:spLocks/>
          </p:cNvSpPr>
          <p:nvPr/>
        </p:nvSpPr>
        <p:spPr bwMode="auto">
          <a:xfrm>
            <a:off x="3830638" y="1328440"/>
            <a:ext cx="3719512" cy="2743200"/>
          </a:xfrm>
          <a:custGeom>
            <a:avLst/>
            <a:gdLst/>
            <a:ahLst/>
            <a:cxnLst>
              <a:cxn ang="0">
                <a:pos x="1551" y="1242"/>
              </a:cxn>
              <a:cxn ang="0">
                <a:pos x="1551" y="0"/>
              </a:cxn>
              <a:cxn ang="0">
                <a:pos x="0" y="0"/>
              </a:cxn>
            </a:cxnLst>
            <a:rect l="0" t="0" r="r" b="b"/>
            <a:pathLst>
              <a:path w="1551" h="1242">
                <a:moveTo>
                  <a:pt x="1551" y="1242"/>
                </a:moveTo>
                <a:lnTo>
                  <a:pt x="15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802188" y="3922415"/>
            <a:ext cx="1889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Line 58"/>
          <p:cNvSpPr>
            <a:spLocks noChangeShapeType="1"/>
          </p:cNvSpPr>
          <p:nvPr/>
        </p:nvSpPr>
        <p:spPr bwMode="auto">
          <a:xfrm flipH="1">
            <a:off x="3757613" y="3496965"/>
            <a:ext cx="0" cy="171450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Rectangle 59"/>
          <p:cNvSpPr>
            <a:spLocks noChangeArrowheads="1"/>
          </p:cNvSpPr>
          <p:nvPr/>
        </p:nvSpPr>
        <p:spPr bwMode="auto">
          <a:xfrm>
            <a:off x="3298825" y="4217690"/>
            <a:ext cx="323850" cy="174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/>
              <a:t>S2a</a:t>
            </a:r>
            <a:endParaRPr lang="en-US" altLang="zh-CN" sz="1200"/>
          </a:p>
        </p:txBody>
      </p:sp>
      <p:sp>
        <p:nvSpPr>
          <p:cNvPr id="57" name="Rectangle 60"/>
          <p:cNvSpPr>
            <a:spLocks noChangeArrowheads="1"/>
          </p:cNvSpPr>
          <p:nvPr/>
        </p:nvSpPr>
        <p:spPr bwMode="auto">
          <a:xfrm>
            <a:off x="4159250" y="4927303"/>
            <a:ext cx="741363" cy="2270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 dirty="0" smtClean="0"/>
              <a:t>G</a:t>
            </a:r>
            <a:r>
              <a:rPr lang="en-US" altLang="zh-CN" sz="1200" dirty="0" smtClean="0"/>
              <a:t>x</a:t>
            </a:r>
            <a:r>
              <a:rPr lang="en-GB" altLang="zh-CN" sz="1200" dirty="0" smtClean="0"/>
              <a:t>a</a:t>
            </a:r>
            <a:endParaRPr lang="en-US" altLang="zh-CN" sz="1200" dirty="0"/>
          </a:p>
        </p:txBody>
      </p:sp>
      <p:sp>
        <p:nvSpPr>
          <p:cNvPr id="58" name="Line 61"/>
          <p:cNvSpPr>
            <a:spLocks noChangeShapeType="1"/>
          </p:cNvSpPr>
          <p:nvPr/>
        </p:nvSpPr>
        <p:spPr bwMode="auto">
          <a:xfrm>
            <a:off x="3670300" y="4305003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Line 62"/>
          <p:cNvSpPr>
            <a:spLocks noChangeShapeType="1"/>
          </p:cNvSpPr>
          <p:nvPr/>
        </p:nvSpPr>
        <p:spPr bwMode="auto">
          <a:xfrm>
            <a:off x="3919538" y="5022553"/>
            <a:ext cx="1889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63"/>
          <p:cNvSpPr>
            <a:spLocks noChangeArrowheads="1"/>
          </p:cNvSpPr>
          <p:nvPr/>
        </p:nvSpPr>
        <p:spPr bwMode="auto">
          <a:xfrm>
            <a:off x="3379788" y="5201940"/>
            <a:ext cx="1060450" cy="681038"/>
          </a:xfrm>
          <a:prstGeom prst="ellipse">
            <a:avLst/>
          </a:prstGeom>
          <a:solidFill>
            <a:srgbClr val="99FF66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Text Box 64"/>
          <p:cNvSpPr txBox="1">
            <a:spLocks noChangeArrowheads="1"/>
          </p:cNvSpPr>
          <p:nvPr/>
        </p:nvSpPr>
        <p:spPr bwMode="auto">
          <a:xfrm>
            <a:off x="3240088" y="5190828"/>
            <a:ext cx="12128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400">
                <a:solidFill>
                  <a:srgbClr val="0000FF"/>
                </a:solidFill>
              </a:rPr>
              <a:t>Trusted</a:t>
            </a:r>
          </a:p>
          <a:p>
            <a:pPr algn="ctr"/>
            <a:r>
              <a:rPr lang="en-GB" altLang="zh-CN" sz="1400">
                <a:solidFill>
                  <a:srgbClr val="0000FF"/>
                </a:solidFill>
              </a:rPr>
              <a:t> non-3GPP</a:t>
            </a:r>
          </a:p>
          <a:p>
            <a:pPr algn="ctr"/>
            <a:r>
              <a:rPr lang="en-GB" altLang="zh-CN" sz="1400">
                <a:solidFill>
                  <a:srgbClr val="0000FF"/>
                </a:solidFill>
              </a:rPr>
              <a:t>Access</a:t>
            </a:r>
            <a:endParaRPr lang="en-US" altLang="zh-CN" sz="1400">
              <a:solidFill>
                <a:srgbClr val="0000FF"/>
              </a:solidFill>
            </a:endParaRPr>
          </a:p>
        </p:txBody>
      </p:sp>
      <p:sp>
        <p:nvSpPr>
          <p:cNvPr id="62" name="Freeform 65"/>
          <p:cNvSpPr>
            <a:spLocks/>
          </p:cNvSpPr>
          <p:nvPr/>
        </p:nvSpPr>
        <p:spPr bwMode="auto">
          <a:xfrm>
            <a:off x="4953000" y="4546303"/>
            <a:ext cx="2584450" cy="1744662"/>
          </a:xfrm>
          <a:custGeom>
            <a:avLst/>
            <a:gdLst/>
            <a:ahLst/>
            <a:cxnLst>
              <a:cxn ang="0">
                <a:pos x="0" y="468"/>
              </a:cxn>
              <a:cxn ang="0">
                <a:pos x="1272" y="468"/>
              </a:cxn>
              <a:cxn ang="0">
                <a:pos x="1272" y="0"/>
              </a:cxn>
            </a:cxnLst>
            <a:rect l="0" t="0" r="r" b="b"/>
            <a:pathLst>
              <a:path w="1272" h="468">
                <a:moveTo>
                  <a:pt x="0" y="468"/>
                </a:moveTo>
                <a:lnTo>
                  <a:pt x="1272" y="468"/>
                </a:lnTo>
                <a:lnTo>
                  <a:pt x="1272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3" name="Line 66"/>
          <p:cNvSpPr>
            <a:spLocks noChangeShapeType="1"/>
          </p:cNvSpPr>
          <p:nvPr/>
        </p:nvSpPr>
        <p:spPr bwMode="auto">
          <a:xfrm rot="16200000" flipH="1">
            <a:off x="7511257" y="5712321"/>
            <a:ext cx="0" cy="201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Text Box 67"/>
          <p:cNvSpPr txBox="1">
            <a:spLocks noChangeArrowheads="1"/>
          </p:cNvSpPr>
          <p:nvPr/>
        </p:nvSpPr>
        <p:spPr bwMode="auto">
          <a:xfrm>
            <a:off x="6973888" y="5624215"/>
            <a:ext cx="5048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200" dirty="0" err="1" smtClean="0"/>
              <a:t>STa</a:t>
            </a:r>
            <a:r>
              <a:rPr lang="en-GB" altLang="zh-CN" sz="1200" dirty="0"/>
              <a:t>*</a:t>
            </a:r>
            <a:endParaRPr lang="en-US" altLang="zh-CN" sz="1200" dirty="0"/>
          </a:p>
        </p:txBody>
      </p:sp>
      <p:sp>
        <p:nvSpPr>
          <p:cNvPr id="65" name="Line 68"/>
          <p:cNvSpPr>
            <a:spLocks noChangeShapeType="1"/>
          </p:cNvSpPr>
          <p:nvPr/>
        </p:nvSpPr>
        <p:spPr bwMode="auto">
          <a:xfrm>
            <a:off x="4351338" y="5744865"/>
            <a:ext cx="608012" cy="538163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Rectangle 69"/>
          <p:cNvSpPr>
            <a:spLocks noChangeArrowheads="1"/>
          </p:cNvSpPr>
          <p:nvPr/>
        </p:nvSpPr>
        <p:spPr bwMode="auto">
          <a:xfrm>
            <a:off x="4538663" y="2914353"/>
            <a:ext cx="120650" cy="2127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Rectangle 70"/>
          <p:cNvSpPr>
            <a:spLocks noChangeArrowheads="1"/>
          </p:cNvSpPr>
          <p:nvPr/>
        </p:nvSpPr>
        <p:spPr bwMode="auto">
          <a:xfrm>
            <a:off x="4416425" y="3325515"/>
            <a:ext cx="119063" cy="2127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Rectangle 71"/>
          <p:cNvSpPr>
            <a:spLocks noChangeArrowheads="1"/>
          </p:cNvSpPr>
          <p:nvPr/>
        </p:nvSpPr>
        <p:spPr bwMode="auto">
          <a:xfrm>
            <a:off x="4286250" y="3738265"/>
            <a:ext cx="120650" cy="2127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72"/>
          <p:cNvSpPr>
            <a:spLocks noChangeShapeType="1"/>
          </p:cNvSpPr>
          <p:nvPr/>
        </p:nvSpPr>
        <p:spPr bwMode="auto">
          <a:xfrm flipH="1">
            <a:off x="3927475" y="2279353"/>
            <a:ext cx="860425" cy="29305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Line 73"/>
          <p:cNvSpPr>
            <a:spLocks noChangeShapeType="1"/>
          </p:cNvSpPr>
          <p:nvPr/>
        </p:nvSpPr>
        <p:spPr bwMode="auto">
          <a:xfrm>
            <a:off x="2374900" y="3188990"/>
            <a:ext cx="10858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Line 74"/>
          <p:cNvSpPr>
            <a:spLocks noChangeShapeType="1"/>
          </p:cNvSpPr>
          <p:nvPr/>
        </p:nvSpPr>
        <p:spPr bwMode="auto">
          <a:xfrm flipV="1">
            <a:off x="2295525" y="2076153"/>
            <a:ext cx="2292350" cy="9001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Rectangle 75"/>
          <p:cNvSpPr>
            <a:spLocks noChangeArrowheads="1"/>
          </p:cNvSpPr>
          <p:nvPr/>
        </p:nvSpPr>
        <p:spPr bwMode="auto">
          <a:xfrm>
            <a:off x="3441700" y="2190453"/>
            <a:ext cx="301625" cy="207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US" altLang="zh-CN" sz="1200" dirty="0" err="1" smtClean="0"/>
              <a:t>Gxc</a:t>
            </a:r>
            <a:endParaRPr lang="en-US" altLang="zh-CN" sz="1200" dirty="0"/>
          </a:p>
        </p:txBody>
      </p:sp>
      <p:sp>
        <p:nvSpPr>
          <p:cNvPr id="73" name="Line 76"/>
          <p:cNvSpPr>
            <a:spLocks noChangeShapeType="1"/>
          </p:cNvSpPr>
          <p:nvPr/>
        </p:nvSpPr>
        <p:spPr bwMode="auto">
          <a:xfrm>
            <a:off x="3744913" y="2342853"/>
            <a:ext cx="165100" cy="746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Line 77"/>
          <p:cNvSpPr>
            <a:spLocks noChangeShapeType="1"/>
          </p:cNvSpPr>
          <p:nvPr/>
        </p:nvSpPr>
        <p:spPr bwMode="auto">
          <a:xfrm>
            <a:off x="2930525" y="3087390"/>
            <a:ext cx="0" cy="193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Rectangle 78"/>
          <p:cNvSpPr>
            <a:spLocks noChangeArrowheads="1"/>
          </p:cNvSpPr>
          <p:nvPr/>
        </p:nvSpPr>
        <p:spPr bwMode="auto">
          <a:xfrm>
            <a:off x="2724150" y="3354090"/>
            <a:ext cx="407988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/>
              <a:t>S5 </a:t>
            </a:r>
            <a:endParaRPr lang="en-US" altLang="zh-CN" sz="1200"/>
          </a:p>
        </p:txBody>
      </p:sp>
      <p:sp>
        <p:nvSpPr>
          <p:cNvPr id="76" name="Rectangle 79"/>
          <p:cNvSpPr>
            <a:spLocks noChangeArrowheads="1"/>
          </p:cNvSpPr>
          <p:nvPr/>
        </p:nvSpPr>
        <p:spPr bwMode="auto">
          <a:xfrm>
            <a:off x="2052638" y="1860253"/>
            <a:ext cx="322262" cy="192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/>
              <a:t>S6a</a:t>
            </a:r>
            <a:endParaRPr lang="en-US" altLang="zh-CN" sz="1200"/>
          </a:p>
        </p:txBody>
      </p:sp>
      <p:sp>
        <p:nvSpPr>
          <p:cNvPr id="77" name="Line 80"/>
          <p:cNvSpPr>
            <a:spLocks noChangeShapeType="1"/>
          </p:cNvSpPr>
          <p:nvPr/>
        </p:nvSpPr>
        <p:spPr bwMode="auto">
          <a:xfrm flipV="1">
            <a:off x="1463675" y="1536403"/>
            <a:ext cx="1782763" cy="134302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8" name="Line 81"/>
          <p:cNvSpPr>
            <a:spLocks noChangeShapeType="1"/>
          </p:cNvSpPr>
          <p:nvPr/>
        </p:nvSpPr>
        <p:spPr bwMode="auto">
          <a:xfrm>
            <a:off x="2471738" y="1985665"/>
            <a:ext cx="185737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Oval 82"/>
          <p:cNvSpPr>
            <a:spLocks noChangeArrowheads="1"/>
          </p:cNvSpPr>
          <p:nvPr/>
        </p:nvSpPr>
        <p:spPr bwMode="auto">
          <a:xfrm>
            <a:off x="676275" y="2820690"/>
            <a:ext cx="1060450" cy="681038"/>
          </a:xfrm>
          <a:prstGeom prst="ellipse">
            <a:avLst/>
          </a:prstGeom>
          <a:solidFill>
            <a:srgbClr val="00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Text Box 83"/>
          <p:cNvSpPr txBox="1">
            <a:spLocks noChangeArrowheads="1"/>
          </p:cNvSpPr>
          <p:nvPr/>
        </p:nvSpPr>
        <p:spPr bwMode="auto">
          <a:xfrm>
            <a:off x="663575" y="2892128"/>
            <a:ext cx="10858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GB" sz="1400"/>
              <a:t> </a:t>
            </a:r>
            <a:r>
              <a:rPr lang="en-GB" altLang="zh-CN" sz="1400"/>
              <a:t>3GPP</a:t>
            </a:r>
          </a:p>
          <a:p>
            <a:pPr algn="ctr"/>
            <a:r>
              <a:rPr lang="en-GB" altLang="zh-CN" sz="1400"/>
              <a:t>Access</a:t>
            </a:r>
            <a:endParaRPr lang="en-US" altLang="zh-CN" sz="1400"/>
          </a:p>
        </p:txBody>
      </p:sp>
      <p:sp>
        <p:nvSpPr>
          <p:cNvPr id="81" name="Rectangle 84"/>
          <p:cNvSpPr>
            <a:spLocks noChangeArrowheads="1"/>
          </p:cNvSpPr>
          <p:nvPr/>
        </p:nvSpPr>
        <p:spPr bwMode="auto">
          <a:xfrm>
            <a:off x="1517650" y="2920703"/>
            <a:ext cx="841375" cy="422275"/>
          </a:xfrm>
          <a:prstGeom prst="rect">
            <a:avLst/>
          </a:prstGeom>
          <a:solidFill>
            <a:srgbClr val="00FFFF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/>
            <a:r>
              <a:rPr lang="en-GB" altLang="zh-CN" sz="1400"/>
              <a:t>Serving</a:t>
            </a:r>
          </a:p>
          <a:p>
            <a:pPr algn="ctr"/>
            <a:r>
              <a:rPr lang="en-GB" altLang="zh-CN" sz="1400"/>
              <a:t>Gateway </a:t>
            </a:r>
            <a:endParaRPr lang="en-US" altLang="zh-CN" sz="1400"/>
          </a:p>
        </p:txBody>
      </p:sp>
      <p:sp>
        <p:nvSpPr>
          <p:cNvPr id="82" name="Rectangle 85"/>
          <p:cNvSpPr>
            <a:spLocks noChangeArrowheads="1"/>
          </p:cNvSpPr>
          <p:nvPr/>
        </p:nvSpPr>
        <p:spPr bwMode="auto">
          <a:xfrm>
            <a:off x="5207000" y="5962353"/>
            <a:ext cx="373063" cy="228600"/>
          </a:xfrm>
          <a:prstGeom prst="rect">
            <a:avLst/>
          </a:prstGeom>
          <a:solidFill>
            <a:srgbClr val="66FF33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/>
            <a:r>
              <a:rPr lang="en-GB" altLang="zh-CN" sz="1400"/>
              <a:t>UE </a:t>
            </a:r>
            <a:endParaRPr lang="en-US" altLang="zh-CN" sz="1400"/>
          </a:p>
        </p:txBody>
      </p:sp>
      <p:cxnSp>
        <p:nvCxnSpPr>
          <p:cNvPr id="83" name="AutoShape 86"/>
          <p:cNvCxnSpPr>
            <a:cxnSpLocks noChangeShapeType="1"/>
            <a:stCxn id="82" idx="0"/>
            <a:endCxn id="42" idx="2"/>
          </p:cNvCxnSpPr>
          <p:nvPr/>
        </p:nvCxnSpPr>
        <p:spPr bwMode="auto">
          <a:xfrm flipH="1" flipV="1">
            <a:off x="4772025" y="4460578"/>
            <a:ext cx="622300" cy="1501775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</p:cxnSp>
      <p:sp>
        <p:nvSpPr>
          <p:cNvPr id="84" name="Rectangle 87"/>
          <p:cNvSpPr>
            <a:spLocks noChangeArrowheads="1"/>
          </p:cNvSpPr>
          <p:nvPr/>
        </p:nvSpPr>
        <p:spPr bwMode="auto">
          <a:xfrm>
            <a:off x="4560888" y="5211465"/>
            <a:ext cx="582612" cy="190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/>
            <a:r>
              <a:rPr lang="en-GB" altLang="zh-CN" sz="1200" dirty="0" err="1" smtClean="0"/>
              <a:t>SWu</a:t>
            </a:r>
            <a:r>
              <a:rPr lang="en-GB" altLang="zh-CN" sz="1200" dirty="0"/>
              <a:t>*</a:t>
            </a:r>
            <a:endParaRPr lang="en-US" altLang="zh-CN" sz="1200" dirty="0"/>
          </a:p>
        </p:txBody>
      </p:sp>
      <p:sp>
        <p:nvSpPr>
          <p:cNvPr id="85" name="Line 88"/>
          <p:cNvSpPr>
            <a:spLocks noChangeShapeType="1"/>
          </p:cNvSpPr>
          <p:nvPr/>
        </p:nvSpPr>
        <p:spPr bwMode="auto">
          <a:xfrm flipV="1">
            <a:off x="4981575" y="5073353"/>
            <a:ext cx="146050" cy="87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Text Box 45"/>
          <p:cNvSpPr txBox="1">
            <a:spLocks noChangeArrowheads="1"/>
          </p:cNvSpPr>
          <p:nvPr/>
        </p:nvSpPr>
        <p:spPr bwMode="auto">
          <a:xfrm>
            <a:off x="3083780" y="4970728"/>
            <a:ext cx="841106" cy="315917"/>
          </a:xfrm>
          <a:prstGeom prst="rect">
            <a:avLst/>
          </a:prstGeom>
          <a:solidFill>
            <a:srgbClr val="FF66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400" dirty="0" smtClean="0"/>
              <a:t>HSGW</a:t>
            </a:r>
            <a:endParaRPr lang="en-US" altLang="zh-CN" sz="1400" dirty="0"/>
          </a:p>
        </p:txBody>
      </p:sp>
      <p:sp>
        <p:nvSpPr>
          <p:cNvPr id="87" name="椭圆 86"/>
          <p:cNvSpPr/>
          <p:nvPr/>
        </p:nvSpPr>
        <p:spPr bwMode="auto">
          <a:xfrm>
            <a:off x="3559126" y="3936146"/>
            <a:ext cx="422031" cy="225083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1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56228" y="24260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目录</a:t>
            </a:r>
            <a:endParaRPr lang="en-US" altLang="zh-CN" dirty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228850" y="1142984"/>
            <a:ext cx="5035550" cy="685800"/>
            <a:chOff x="1296" y="1200"/>
            <a:chExt cx="2928" cy="432"/>
          </a:xfrm>
        </p:grpSpPr>
        <p:sp>
          <p:nvSpPr>
            <p:cNvPr id="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ea typeface="宋体" pitchFamily="2" charset="-122"/>
                </a:rPr>
                <a:t>SAE/EPC</a:t>
              </a:r>
              <a:r>
                <a:rPr lang="zh-CN" altLang="en-US" sz="2400" dirty="0" smtClean="0">
                  <a:ea typeface="宋体" pitchFamily="2" charset="-122"/>
                </a:rPr>
                <a:t>技术演进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228850" y="1904984"/>
            <a:ext cx="5035550" cy="685800"/>
            <a:chOff x="1296" y="1680"/>
            <a:chExt cx="2928" cy="432"/>
          </a:xfrm>
        </p:grpSpPr>
        <p:sp>
          <p:nvSpPr>
            <p:cNvPr id="13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>
                  <a:ea typeface="宋体" pitchFamily="2" charset="-122"/>
                </a:rPr>
                <a:t>EPC</a:t>
              </a:r>
              <a:r>
                <a:rPr lang="zh-CN" altLang="en-US" sz="2400" dirty="0">
                  <a:ea typeface="宋体" pitchFamily="2" charset="-122"/>
                </a:rPr>
                <a:t>网络架构及主要网元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228850" y="3644917"/>
            <a:ext cx="5035550" cy="685800"/>
            <a:chOff x="1296" y="2208"/>
            <a:chExt cx="2928" cy="432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gray">
            <a:xfrm>
              <a:off x="1510" y="2237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gray">
            <a:xfrm>
              <a:off x="1776" y="2256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EPC/SAE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主要接口及流程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gray">
            <a:xfrm rot="1758052">
              <a:off x="1310" y="2223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gray">
            <a:xfrm rot="1758052">
              <a:off x="1296" y="2208"/>
              <a:ext cx="514" cy="4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gray">
            <a:xfrm>
              <a:off x="1449" y="2226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4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222500" y="4457712"/>
            <a:ext cx="5035550" cy="685800"/>
            <a:chOff x="1296" y="1200"/>
            <a:chExt cx="2928" cy="432"/>
          </a:xfrm>
        </p:grpSpPr>
        <p:sp>
          <p:nvSpPr>
            <p:cNvPr id="2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运营商组网策略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5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22500" y="5243530"/>
            <a:ext cx="5035550" cy="685800"/>
            <a:chOff x="1296" y="1680"/>
            <a:chExt cx="2928" cy="432"/>
          </a:xfrm>
        </p:grpSpPr>
        <p:sp>
          <p:nvSpPr>
            <p:cNvPr id="31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LTE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商用情况介绍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2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6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214546" y="2786058"/>
            <a:ext cx="5035550" cy="685800"/>
            <a:chOff x="1296" y="1200"/>
            <a:chExt cx="2928" cy="432"/>
          </a:xfrm>
        </p:grpSpPr>
        <p:sp>
          <p:nvSpPr>
            <p:cNvPr id="3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FF0000"/>
                  </a:solidFill>
                  <a:ea typeface="宋体" pitchFamily="2" charset="-122"/>
                </a:rPr>
                <a:t>EPC</a:t>
              </a:r>
              <a:r>
                <a:rPr lang="zh-CN" altLang="en-US" sz="2400" dirty="0" smtClean="0">
                  <a:solidFill>
                    <a:srgbClr val="FF0000"/>
                  </a:solidFill>
                  <a:ea typeface="宋体" pitchFamily="2" charset="-122"/>
                </a:rPr>
                <a:t>关键技术</a:t>
              </a: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3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69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互操作的技术背景介绍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4374" y="2871681"/>
            <a:ext cx="2738437" cy="3382963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初期网络建设覆盖不全</a:t>
            </a: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希望</a:t>
            </a:r>
            <a:r>
              <a:rPr lang="en-US" altLang="zh-CN" sz="1400" dirty="0" smtClean="0">
                <a:latin typeface="幼圆" pitchFamily="49" charset="-122"/>
                <a:ea typeface="幼圆" pitchFamily="49" charset="-122"/>
              </a:rPr>
              <a:t>2/3G</a:t>
            </a: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业务获得更好的业务质量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在升级至</a:t>
            </a:r>
            <a:r>
              <a:rPr lang="en-US" altLang="zh-CN" sz="1400" dirty="0">
                <a:latin typeface="幼圆" pitchFamily="49" charset="-122"/>
                <a:ea typeface="幼圆" pitchFamily="49" charset="-122"/>
              </a:rPr>
              <a:t>4G</a:t>
            </a: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终端后</a:t>
            </a: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，希望</a:t>
            </a: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保留原号码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移动过程</a:t>
            </a: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中希望</a:t>
            </a: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业务不会中断 （如：高速行驶的车内的进行的视频会议）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在</a:t>
            </a:r>
            <a:r>
              <a:rPr lang="en-US" altLang="zh-CN" sz="1400" dirty="0">
                <a:latin typeface="幼圆" pitchFamily="49" charset="-122"/>
                <a:ea typeface="幼圆" pitchFamily="49" charset="-122"/>
              </a:rPr>
              <a:t>4G</a:t>
            </a: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覆盖的区域</a:t>
            </a: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内希望</a:t>
            </a: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总能够使用</a:t>
            </a:r>
            <a:r>
              <a:rPr lang="en-US" altLang="zh-CN" sz="1400" dirty="0">
                <a:latin typeface="幼圆" pitchFamily="49" charset="-122"/>
                <a:ea typeface="幼圆" pitchFamily="49" charset="-122"/>
              </a:rPr>
              <a:t>4G</a:t>
            </a:r>
            <a:r>
              <a:rPr lang="zh-CN" altLang="en-US" sz="1400" dirty="0">
                <a:latin typeface="幼圆" pitchFamily="49" charset="-122"/>
                <a:ea typeface="幼圆" pitchFamily="49" charset="-122"/>
              </a:rPr>
              <a:t>接入</a:t>
            </a:r>
          </a:p>
          <a:p>
            <a:endParaRPr lang="zh-CN" altLang="en-US" dirty="0"/>
          </a:p>
        </p:txBody>
      </p: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66700" y="990600"/>
            <a:ext cx="7429500" cy="3505200"/>
            <a:chOff x="600" y="624"/>
            <a:chExt cx="4680" cy="2208"/>
          </a:xfrm>
        </p:grpSpPr>
        <p:grpSp>
          <p:nvGrpSpPr>
            <p:cNvPr id="5" name="Group 62"/>
            <p:cNvGrpSpPr>
              <a:grpSpLocks/>
            </p:cNvGrpSpPr>
            <p:nvPr/>
          </p:nvGrpSpPr>
          <p:grpSpPr bwMode="auto">
            <a:xfrm>
              <a:off x="600" y="624"/>
              <a:ext cx="3531" cy="1440"/>
              <a:chOff x="720" y="624"/>
              <a:chExt cx="3531" cy="1440"/>
            </a:xfrm>
          </p:grpSpPr>
          <p:pic>
            <p:nvPicPr>
              <p:cNvPr id="31" name="Picture 6" descr="图片34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" y="1680"/>
                <a:ext cx="315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" name="Group 44"/>
              <p:cNvGrpSpPr>
                <a:grpSpLocks/>
              </p:cNvGrpSpPr>
              <p:nvPr/>
            </p:nvGrpSpPr>
            <p:grpSpPr bwMode="auto">
              <a:xfrm>
                <a:off x="3003" y="864"/>
                <a:ext cx="384" cy="432"/>
                <a:chOff x="3264" y="912"/>
                <a:chExt cx="384" cy="432"/>
              </a:xfrm>
            </p:grpSpPr>
            <p:pic>
              <p:nvPicPr>
                <p:cNvPr id="51" name="Picture 11" descr="图片80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12" y="912"/>
                  <a:ext cx="27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264" y="1179"/>
                  <a:ext cx="384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9195" tIns="39598" rIns="79195" bIns="39598">
                  <a:spAutoFit/>
                </a:bodyPr>
                <a:lstStyle>
                  <a:lvl1pPr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l" eaLnBrk="1" hangingPunct="1"/>
                  <a:r>
                    <a:rPr lang="en-US" altLang="zh-CN" sz="1200">
                      <a:solidFill>
                        <a:srgbClr val="006699"/>
                      </a:solidFill>
                      <a:latin typeface="FrutigerNext LT Regular" pitchFamily="34" charset="0"/>
                      <a:ea typeface="MS PGothic" pitchFamily="34" charset="-128"/>
                    </a:rPr>
                    <a:t>SGSN</a:t>
                  </a:r>
                </a:p>
              </p:txBody>
            </p:sp>
          </p:grpSp>
          <p:grpSp>
            <p:nvGrpSpPr>
              <p:cNvPr id="7" name="Group 43"/>
              <p:cNvGrpSpPr>
                <a:grpSpLocks/>
              </p:cNvGrpSpPr>
              <p:nvPr/>
            </p:nvGrpSpPr>
            <p:grpSpPr bwMode="auto">
              <a:xfrm>
                <a:off x="1035" y="960"/>
                <a:ext cx="1488" cy="912"/>
                <a:chOff x="1152" y="672"/>
                <a:chExt cx="1488" cy="912"/>
              </a:xfrm>
            </p:grpSpPr>
            <p:pic>
              <p:nvPicPr>
                <p:cNvPr id="39" name="Picture 9" descr="图片796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52" y="672"/>
                  <a:ext cx="1488" cy="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8" name="Group 13"/>
                <p:cNvGrpSpPr>
                  <a:grpSpLocks/>
                </p:cNvGrpSpPr>
                <p:nvPr/>
              </p:nvGrpSpPr>
              <p:grpSpPr bwMode="auto">
                <a:xfrm>
                  <a:off x="1344" y="864"/>
                  <a:ext cx="1065" cy="480"/>
                  <a:chOff x="1815" y="912"/>
                  <a:chExt cx="1065" cy="480"/>
                </a:xfrm>
              </p:grpSpPr>
              <p:grpSp>
                <p:nvGrpSpPr>
                  <p:cNvPr id="9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2448" y="912"/>
                    <a:ext cx="432" cy="480"/>
                    <a:chOff x="2688" y="3024"/>
                    <a:chExt cx="432" cy="480"/>
                  </a:xfrm>
                </p:grpSpPr>
                <p:sp>
                  <p:nvSpPr>
                    <p:cNvPr id="47" name="Text Box 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688" y="3339"/>
                      <a:ext cx="432" cy="1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79195" tIns="39598" rIns="79195" bIns="39598">
                      <a:spAutoFit/>
                    </a:bodyPr>
                    <a:lstStyle>
                      <a:lvl1pPr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algn="ctr" defTabSz="8016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algn="ctr" defTabSz="8016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algn="ctr" defTabSz="8016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algn="ctr" defTabSz="8016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200">
                          <a:solidFill>
                            <a:srgbClr val="006699"/>
                          </a:solidFill>
                          <a:latin typeface="FrutigerNext LT Regular" pitchFamily="34" charset="0"/>
                          <a:ea typeface="MS PGothic" pitchFamily="34" charset="-128"/>
                        </a:rPr>
                        <a:t>UTRAN</a:t>
                      </a:r>
                    </a:p>
                  </p:txBody>
                </p:sp>
                <p:grpSp>
                  <p:nvGrpSpPr>
                    <p:cNvPr id="15" name="Group 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88" y="3024"/>
                      <a:ext cx="432" cy="288"/>
                      <a:chOff x="696" y="1514"/>
                      <a:chExt cx="489" cy="418"/>
                    </a:xfrm>
                  </p:grpSpPr>
                  <p:pic>
                    <p:nvPicPr>
                      <p:cNvPr id="49" name="Picture 17" descr="图片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xmlns="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" y="1514"/>
                        <a:ext cx="269" cy="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50" name="Picture 18" descr="图片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xmlns="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" y="1610"/>
                        <a:ext cx="251" cy="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  <p:grpSp>
                <p:nvGrpSpPr>
                  <p:cNvPr id="24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1815" y="912"/>
                    <a:ext cx="489" cy="480"/>
                    <a:chOff x="2016" y="3024"/>
                    <a:chExt cx="489" cy="480"/>
                  </a:xfrm>
                </p:grpSpPr>
                <p:sp>
                  <p:nvSpPr>
                    <p:cNvPr id="43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16" y="3339"/>
                      <a:ext cx="489" cy="1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79195" tIns="39598" rIns="79195" bIns="39598">
                      <a:spAutoFit/>
                    </a:bodyPr>
                    <a:lstStyle>
                      <a:lvl1pPr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defTabSz="801688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algn="ctr" defTabSz="8016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algn="ctr" defTabSz="8016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algn="ctr" defTabSz="8016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algn="ctr" defTabSz="8016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hangingPunct="1"/>
                      <a:r>
                        <a:rPr lang="en-US" altLang="zh-CN" sz="1200">
                          <a:solidFill>
                            <a:srgbClr val="006699"/>
                          </a:solidFill>
                          <a:latin typeface="FrutigerNext LT Regular" pitchFamily="34" charset="0"/>
                          <a:ea typeface="MS PGothic" pitchFamily="34" charset="-128"/>
                        </a:rPr>
                        <a:t>GERAN</a:t>
                      </a:r>
                    </a:p>
                  </p:txBody>
                </p:sp>
                <p:grpSp>
                  <p:nvGrpSpPr>
                    <p:cNvPr id="32" name="Group 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64" y="3024"/>
                      <a:ext cx="432" cy="336"/>
                      <a:chOff x="1130" y="1162"/>
                      <a:chExt cx="570" cy="494"/>
                    </a:xfrm>
                  </p:grpSpPr>
                  <p:pic>
                    <p:nvPicPr>
                      <p:cNvPr id="45" name="Picture 22" descr="图片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xmlns="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" y="1162"/>
                        <a:ext cx="351" cy="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46" name="Picture 23" descr="图片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xmlns="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" y="1162"/>
                        <a:ext cx="271" cy="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33" name="Group 40"/>
              <p:cNvGrpSpPr>
                <a:grpSpLocks/>
              </p:cNvGrpSpPr>
              <p:nvPr/>
            </p:nvGrpSpPr>
            <p:grpSpPr bwMode="auto">
              <a:xfrm>
                <a:off x="3867" y="624"/>
                <a:ext cx="384" cy="432"/>
                <a:chOff x="3264" y="1488"/>
                <a:chExt cx="384" cy="432"/>
              </a:xfrm>
            </p:grpSpPr>
            <p:pic>
              <p:nvPicPr>
                <p:cNvPr id="37" name="Picture 35" descr="图片7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12" y="1488"/>
                  <a:ext cx="27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8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3264" y="1755"/>
                  <a:ext cx="384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9195" tIns="39598" rIns="79195" bIns="39598">
                  <a:spAutoFit/>
                </a:bodyPr>
                <a:lstStyle>
                  <a:lvl1pPr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l" eaLnBrk="1" hangingPunct="1"/>
                  <a:r>
                    <a:rPr lang="en-US" altLang="zh-CN" sz="1200">
                      <a:solidFill>
                        <a:srgbClr val="006699"/>
                      </a:solidFill>
                      <a:latin typeface="FrutigerNext LT Regular" pitchFamily="34" charset="0"/>
                      <a:ea typeface="MS PGothic" pitchFamily="34" charset="-128"/>
                    </a:rPr>
                    <a:t>GGSN</a:t>
                  </a:r>
                </a:p>
              </p:txBody>
            </p:sp>
          </p:grpSp>
          <p:sp>
            <p:nvSpPr>
              <p:cNvPr id="35" name="Line 50"/>
              <p:cNvSpPr>
                <a:spLocks noChangeShapeType="1"/>
              </p:cNvSpPr>
              <p:nvPr/>
            </p:nvSpPr>
            <p:spPr bwMode="auto">
              <a:xfrm flipV="1">
                <a:off x="2475" y="1056"/>
                <a:ext cx="576" cy="192"/>
              </a:xfrm>
              <a:prstGeom prst="line">
                <a:avLst/>
              </a:prstGeom>
              <a:noFill/>
              <a:ln w="28575">
                <a:solidFill>
                  <a:srgbClr val="0099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1"/>
              <p:cNvSpPr>
                <a:spLocks noChangeShapeType="1"/>
              </p:cNvSpPr>
              <p:nvPr/>
            </p:nvSpPr>
            <p:spPr bwMode="auto">
              <a:xfrm flipV="1">
                <a:off x="3339" y="768"/>
                <a:ext cx="576" cy="192"/>
              </a:xfrm>
              <a:prstGeom prst="line">
                <a:avLst/>
              </a:prstGeom>
              <a:noFill/>
              <a:ln w="28575">
                <a:solidFill>
                  <a:srgbClr val="0099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41"/>
            <p:cNvGrpSpPr>
              <a:grpSpLocks/>
            </p:cNvGrpSpPr>
            <p:nvPr/>
          </p:nvGrpSpPr>
          <p:grpSpPr bwMode="auto">
            <a:xfrm>
              <a:off x="3019" y="2400"/>
              <a:ext cx="392" cy="432"/>
              <a:chOff x="3304" y="1920"/>
              <a:chExt cx="392" cy="432"/>
            </a:xfrm>
          </p:grpSpPr>
          <p:pic>
            <p:nvPicPr>
              <p:cNvPr id="29" name="Picture 27" descr="图片100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3" y="1920"/>
                <a:ext cx="2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 Box 28"/>
              <p:cNvSpPr txBox="1">
                <a:spLocks noChangeArrowheads="1"/>
              </p:cNvSpPr>
              <p:nvPr/>
            </p:nvSpPr>
            <p:spPr bwMode="auto">
              <a:xfrm>
                <a:off x="3304" y="2187"/>
                <a:ext cx="392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9195" tIns="39598" rIns="79195" bIns="39598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/>
                <a:r>
                  <a:rPr lang="en-US" altLang="zh-CN" sz="1200">
                    <a:solidFill>
                      <a:srgbClr val="006699"/>
                    </a:solidFill>
                    <a:latin typeface="FrutigerNext LT Regular" pitchFamily="34" charset="0"/>
                    <a:ea typeface="MS PGothic" pitchFamily="34" charset="-128"/>
                  </a:rPr>
                  <a:t>MME</a:t>
                </a:r>
              </a:p>
            </p:txBody>
          </p:sp>
        </p:grpSp>
        <p:grpSp>
          <p:nvGrpSpPr>
            <p:cNvPr id="40" name="Group 29"/>
            <p:cNvGrpSpPr>
              <a:grpSpLocks/>
            </p:cNvGrpSpPr>
            <p:nvPr/>
          </p:nvGrpSpPr>
          <p:grpSpPr bwMode="auto">
            <a:xfrm>
              <a:off x="3269" y="1728"/>
              <a:ext cx="382" cy="432"/>
              <a:chOff x="3410" y="1440"/>
              <a:chExt cx="382" cy="432"/>
            </a:xfrm>
          </p:grpSpPr>
          <p:pic>
            <p:nvPicPr>
              <p:cNvPr id="27" name="Picture 30" descr="图片99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6" y="1440"/>
                <a:ext cx="2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 Box 31"/>
              <p:cNvSpPr txBox="1">
                <a:spLocks noChangeArrowheads="1"/>
              </p:cNvSpPr>
              <p:nvPr/>
            </p:nvSpPr>
            <p:spPr bwMode="auto">
              <a:xfrm>
                <a:off x="3410" y="1707"/>
                <a:ext cx="382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9195" tIns="39598" rIns="79195" bIns="39598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/>
                <a:r>
                  <a:rPr lang="en-US" altLang="zh-CN" sz="1200">
                    <a:solidFill>
                      <a:srgbClr val="006699"/>
                    </a:solidFill>
                    <a:latin typeface="FrutigerNext LT Regular" pitchFamily="34" charset="0"/>
                    <a:ea typeface="MS PGothic" pitchFamily="34" charset="-128"/>
                  </a:rPr>
                  <a:t>S-GW</a:t>
                </a:r>
              </a:p>
            </p:txBody>
          </p:sp>
        </p:grpSp>
        <p:grpSp>
          <p:nvGrpSpPr>
            <p:cNvPr id="41" name="Group 42"/>
            <p:cNvGrpSpPr>
              <a:grpSpLocks/>
            </p:cNvGrpSpPr>
            <p:nvPr/>
          </p:nvGrpSpPr>
          <p:grpSpPr bwMode="auto">
            <a:xfrm>
              <a:off x="2067" y="2016"/>
              <a:ext cx="864" cy="672"/>
              <a:chOff x="1392" y="2496"/>
              <a:chExt cx="864" cy="672"/>
            </a:xfrm>
          </p:grpSpPr>
          <p:pic>
            <p:nvPicPr>
              <p:cNvPr id="23" name="Picture 25" descr="图片80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" y="2496"/>
                <a:ext cx="864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2" name="Group 32"/>
              <p:cNvGrpSpPr>
                <a:grpSpLocks/>
              </p:cNvGrpSpPr>
              <p:nvPr/>
            </p:nvGrpSpPr>
            <p:grpSpPr bwMode="auto">
              <a:xfrm>
                <a:off x="1536" y="2592"/>
                <a:ext cx="602" cy="453"/>
                <a:chOff x="2614" y="2928"/>
                <a:chExt cx="602" cy="453"/>
              </a:xfrm>
            </p:grpSpPr>
            <p:pic>
              <p:nvPicPr>
                <p:cNvPr id="25" name="Picture 33" descr="图片414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2928"/>
                  <a:ext cx="23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614" y="3216"/>
                  <a:ext cx="602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9195" tIns="39598" rIns="79195" bIns="39598">
                  <a:spAutoFit/>
                </a:bodyPr>
                <a:lstStyle>
                  <a:lvl1pPr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801688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r>
                    <a:rPr lang="en-US" altLang="zh-CN" sz="1200">
                      <a:solidFill>
                        <a:srgbClr val="006699"/>
                      </a:solidFill>
                      <a:latin typeface="FrutigerNext LT Regular" pitchFamily="34" charset="0"/>
                      <a:ea typeface="MS PGothic" pitchFamily="34" charset="-128"/>
                    </a:rPr>
                    <a:t>E-UTRUAN</a:t>
                  </a:r>
                </a:p>
              </p:txBody>
            </p:sp>
          </p:grpSp>
        </p:grpSp>
        <p:grpSp>
          <p:nvGrpSpPr>
            <p:cNvPr id="44" name="Group 48"/>
            <p:cNvGrpSpPr>
              <a:grpSpLocks/>
            </p:cNvGrpSpPr>
            <p:nvPr/>
          </p:nvGrpSpPr>
          <p:grpSpPr bwMode="auto">
            <a:xfrm>
              <a:off x="4133" y="1488"/>
              <a:ext cx="382" cy="432"/>
              <a:chOff x="3842" y="1776"/>
              <a:chExt cx="382" cy="432"/>
            </a:xfrm>
          </p:grpSpPr>
          <p:pic>
            <p:nvPicPr>
              <p:cNvPr id="21" name="Picture 46" descr="图片99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1776"/>
                <a:ext cx="2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 Box 47"/>
              <p:cNvSpPr txBox="1">
                <a:spLocks noChangeArrowheads="1"/>
              </p:cNvSpPr>
              <p:nvPr/>
            </p:nvSpPr>
            <p:spPr bwMode="auto">
              <a:xfrm>
                <a:off x="3842" y="2043"/>
                <a:ext cx="382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9195" tIns="39598" rIns="79195" bIns="39598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/>
                <a:r>
                  <a:rPr lang="en-US" altLang="zh-CN" sz="1200" dirty="0">
                    <a:solidFill>
                      <a:srgbClr val="006699"/>
                    </a:solidFill>
                    <a:latin typeface="FrutigerNext LT Regular" pitchFamily="34" charset="0"/>
                    <a:ea typeface="MS PGothic" pitchFamily="34" charset="-128"/>
                  </a:rPr>
                  <a:t>P-GW</a:t>
                </a:r>
              </a:p>
            </p:txBody>
          </p:sp>
        </p:grpSp>
        <p:pic>
          <p:nvPicPr>
            <p:cNvPr id="10" name="Picture 49" descr="图片34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" y="2400"/>
              <a:ext cx="315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52"/>
            <p:cNvSpPr>
              <a:spLocks noChangeShapeType="1"/>
            </p:cNvSpPr>
            <p:nvPr/>
          </p:nvSpPr>
          <p:spPr bwMode="auto">
            <a:xfrm flipV="1">
              <a:off x="2739" y="1920"/>
              <a:ext cx="576" cy="192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53"/>
            <p:cNvSpPr>
              <a:spLocks noChangeShapeType="1"/>
            </p:cNvSpPr>
            <p:nvPr/>
          </p:nvSpPr>
          <p:spPr bwMode="auto">
            <a:xfrm flipV="1">
              <a:off x="3603" y="1632"/>
              <a:ext cx="576" cy="192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2739" y="2112"/>
              <a:ext cx="432" cy="288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H="1">
              <a:off x="3171" y="1920"/>
              <a:ext cx="144" cy="480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" name="Group 59"/>
            <p:cNvGrpSpPr>
              <a:grpSpLocks/>
            </p:cNvGrpSpPr>
            <p:nvPr/>
          </p:nvGrpSpPr>
          <p:grpSpPr bwMode="auto">
            <a:xfrm>
              <a:off x="4680" y="726"/>
              <a:ext cx="600" cy="426"/>
              <a:chOff x="4649" y="2341"/>
              <a:chExt cx="771" cy="488"/>
            </a:xfrm>
          </p:grpSpPr>
          <p:pic>
            <p:nvPicPr>
              <p:cNvPr id="19" name="Picture 60" descr="图片778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" y="2341"/>
                <a:ext cx="771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 Box 61"/>
              <p:cNvSpPr txBox="1">
                <a:spLocks noChangeArrowheads="1"/>
              </p:cNvSpPr>
              <p:nvPr/>
            </p:nvSpPr>
            <p:spPr bwMode="auto">
              <a:xfrm>
                <a:off x="4822" y="2431"/>
                <a:ext cx="434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9195" tIns="39598" rIns="79195" bIns="39598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01688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rgbClr val="006699"/>
                    </a:solidFill>
                    <a:latin typeface="FrutigerNext LT Regular" pitchFamily="34" charset="0"/>
                    <a:ea typeface="MS PGothic" pitchFamily="34" charset="-128"/>
                  </a:rPr>
                  <a:t>PDN</a:t>
                </a:r>
              </a:p>
            </p:txBody>
          </p:sp>
        </p:grpSp>
        <p:sp>
          <p:nvSpPr>
            <p:cNvPr id="16" name="Freeform 83"/>
            <p:cNvSpPr>
              <a:spLocks/>
            </p:cNvSpPr>
            <p:nvPr/>
          </p:nvSpPr>
          <p:spPr bwMode="auto">
            <a:xfrm>
              <a:off x="936" y="760"/>
              <a:ext cx="3840" cy="1016"/>
            </a:xfrm>
            <a:custGeom>
              <a:avLst/>
              <a:gdLst>
                <a:gd name="T0" fmla="*/ 0 w 3840"/>
                <a:gd name="T1" fmla="*/ 1016 h 1016"/>
                <a:gd name="T2" fmla="*/ 144 w 3840"/>
                <a:gd name="T3" fmla="*/ 824 h 1016"/>
                <a:gd name="T4" fmla="*/ 336 w 3840"/>
                <a:gd name="T5" fmla="*/ 680 h 1016"/>
                <a:gd name="T6" fmla="*/ 1248 w 3840"/>
                <a:gd name="T7" fmla="*/ 440 h 1016"/>
                <a:gd name="T8" fmla="*/ 2160 w 3840"/>
                <a:gd name="T9" fmla="*/ 152 h 1016"/>
                <a:gd name="T10" fmla="*/ 3024 w 3840"/>
                <a:gd name="T11" fmla="*/ 8 h 1016"/>
                <a:gd name="T12" fmla="*/ 3840 w 3840"/>
                <a:gd name="T13" fmla="*/ 104 h 10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40"/>
                <a:gd name="T22" fmla="*/ 0 h 1016"/>
                <a:gd name="T23" fmla="*/ 3840 w 3840"/>
                <a:gd name="T24" fmla="*/ 1016 h 10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40" h="1016">
                  <a:moveTo>
                    <a:pt x="0" y="1016"/>
                  </a:moveTo>
                  <a:cubicBezTo>
                    <a:pt x="44" y="948"/>
                    <a:pt x="88" y="880"/>
                    <a:pt x="144" y="824"/>
                  </a:cubicBezTo>
                  <a:cubicBezTo>
                    <a:pt x="200" y="768"/>
                    <a:pt x="152" y="744"/>
                    <a:pt x="336" y="680"/>
                  </a:cubicBezTo>
                  <a:cubicBezTo>
                    <a:pt x="520" y="616"/>
                    <a:pt x="944" y="528"/>
                    <a:pt x="1248" y="440"/>
                  </a:cubicBezTo>
                  <a:cubicBezTo>
                    <a:pt x="1552" y="352"/>
                    <a:pt x="1864" y="224"/>
                    <a:pt x="2160" y="152"/>
                  </a:cubicBezTo>
                  <a:cubicBezTo>
                    <a:pt x="2456" y="80"/>
                    <a:pt x="2744" y="16"/>
                    <a:pt x="3024" y="8"/>
                  </a:cubicBezTo>
                  <a:cubicBezTo>
                    <a:pt x="3304" y="0"/>
                    <a:pt x="3572" y="52"/>
                    <a:pt x="3840" y="10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7" name="Freeform 88"/>
            <p:cNvSpPr>
              <a:spLocks/>
            </p:cNvSpPr>
            <p:nvPr/>
          </p:nvSpPr>
          <p:spPr bwMode="auto">
            <a:xfrm>
              <a:off x="1896" y="1152"/>
              <a:ext cx="3024" cy="1336"/>
            </a:xfrm>
            <a:custGeom>
              <a:avLst/>
              <a:gdLst>
                <a:gd name="T0" fmla="*/ 0 w 3024"/>
                <a:gd name="T1" fmla="*/ 1296 h 1336"/>
                <a:gd name="T2" fmla="*/ 240 w 3024"/>
                <a:gd name="T3" fmla="*/ 1296 h 1336"/>
                <a:gd name="T4" fmla="*/ 528 w 3024"/>
                <a:gd name="T5" fmla="*/ 1296 h 1336"/>
                <a:gd name="T6" fmla="*/ 864 w 3024"/>
                <a:gd name="T7" fmla="*/ 1200 h 1336"/>
                <a:gd name="T8" fmla="*/ 2592 w 3024"/>
                <a:gd name="T9" fmla="*/ 480 h 1336"/>
                <a:gd name="T10" fmla="*/ 3024 w 3024"/>
                <a:gd name="T11" fmla="*/ 0 h 13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24"/>
                <a:gd name="T19" fmla="*/ 0 h 1336"/>
                <a:gd name="T20" fmla="*/ 3024 w 3024"/>
                <a:gd name="T21" fmla="*/ 1336 h 13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24" h="1336">
                  <a:moveTo>
                    <a:pt x="0" y="1296"/>
                  </a:moveTo>
                  <a:cubicBezTo>
                    <a:pt x="76" y="1296"/>
                    <a:pt x="152" y="1296"/>
                    <a:pt x="240" y="1296"/>
                  </a:cubicBezTo>
                  <a:cubicBezTo>
                    <a:pt x="328" y="1296"/>
                    <a:pt x="424" y="1312"/>
                    <a:pt x="528" y="1296"/>
                  </a:cubicBezTo>
                  <a:cubicBezTo>
                    <a:pt x="632" y="1280"/>
                    <a:pt x="520" y="1336"/>
                    <a:pt x="864" y="1200"/>
                  </a:cubicBezTo>
                  <a:cubicBezTo>
                    <a:pt x="1208" y="1064"/>
                    <a:pt x="2232" y="680"/>
                    <a:pt x="2592" y="480"/>
                  </a:cubicBezTo>
                  <a:cubicBezTo>
                    <a:pt x="2952" y="280"/>
                    <a:pt x="2988" y="140"/>
                    <a:pt x="3024" y="0"/>
                  </a:cubicBezTo>
                </a:path>
              </a:pathLst>
            </a:custGeom>
            <a:noFill/>
            <a:ln w="38100">
              <a:solidFill>
                <a:srgbClr val="99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8" name="Line 89"/>
            <p:cNvSpPr>
              <a:spLocks noChangeShapeType="1"/>
            </p:cNvSpPr>
            <p:nvPr/>
          </p:nvSpPr>
          <p:spPr bwMode="auto">
            <a:xfrm flipH="1" flipV="1">
              <a:off x="1008" y="2064"/>
              <a:ext cx="456" cy="52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9200" tIns="39600" rIns="79200" bIns="396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3" name="AutoShape 99"/>
          <p:cNvSpPr>
            <a:spLocks noChangeArrowheads="1"/>
          </p:cNvSpPr>
          <p:nvPr/>
        </p:nvSpPr>
        <p:spPr bwMode="auto">
          <a:xfrm>
            <a:off x="990600" y="4953000"/>
            <a:ext cx="3816350" cy="1500336"/>
          </a:xfrm>
          <a:prstGeom prst="cloudCallout">
            <a:avLst>
              <a:gd name="adj1" fmla="val -29685"/>
              <a:gd name="adj2" fmla="val -93361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54" name="Text Box 100"/>
          <p:cNvSpPr txBox="1">
            <a:spLocks noChangeArrowheads="1"/>
          </p:cNvSpPr>
          <p:nvPr/>
        </p:nvSpPr>
        <p:spPr bwMode="auto">
          <a:xfrm>
            <a:off x="1066799" y="5318125"/>
            <a:ext cx="404336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互通？  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原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2/3G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用户通过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GU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接入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EPC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切换？  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4G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终端离开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LTE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覆盖</a:t>
            </a:r>
          </a:p>
        </p:txBody>
      </p:sp>
    </p:spTree>
    <p:extLst>
      <p:ext uri="{BB962C8B-B14F-4D97-AF65-F5344CB8AC3E}">
        <p14:creationId xmlns:p14="http://schemas.microsoft.com/office/powerpoint/2010/main" xmlns="" val="72893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 smtClean="0"/>
              <a:t>与</a:t>
            </a:r>
            <a:r>
              <a:rPr lang="en-US" altLang="zh-CN" sz="2000" dirty="0" smtClean="0"/>
              <a:t>2/3G</a:t>
            </a:r>
            <a:r>
              <a:rPr lang="zh-CN" altLang="en-US" sz="2000" dirty="0" smtClean="0"/>
              <a:t>的语音互</a:t>
            </a:r>
            <a:r>
              <a:rPr lang="zh-CN" altLang="en-US" sz="2000" dirty="0"/>
              <a:t>操作</a:t>
            </a:r>
            <a:r>
              <a:rPr lang="zh-CN" altLang="en-US" sz="2000" dirty="0" smtClean="0"/>
              <a:t>技术（</a:t>
            </a:r>
            <a:r>
              <a:rPr lang="en-US" altLang="zh-CN" sz="2000" dirty="0" smtClean="0"/>
              <a:t>1/4</a:t>
            </a:r>
            <a:r>
              <a:rPr lang="zh-CN" altLang="en-US" sz="2000" dirty="0" smtClean="0"/>
              <a:t>）</a:t>
            </a:r>
            <a:endParaRPr lang="zh-CN" altLang="en-US" sz="2000" dirty="0"/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1939925" y="2144732"/>
            <a:ext cx="6470650" cy="882650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marL="12700" indent="-12700" eaLnBrk="0" hangingPunct="0">
              <a:lnSpc>
                <a:spcPct val="110000"/>
              </a:lnSpc>
              <a:defRPr/>
            </a:pPr>
            <a:r>
              <a:rPr lang="zh-CN" altLang="en-US" sz="1400" b="1" dirty="0">
                <a:latin typeface="宋体" pitchFamily="2" charset="-122"/>
              </a:rPr>
              <a:t>利用运行在</a:t>
            </a:r>
            <a:r>
              <a:rPr lang="en-US" altLang="zh-CN" sz="1400" b="1" dirty="0">
                <a:latin typeface="宋体" pitchFamily="2" charset="-122"/>
              </a:rPr>
              <a:t>PS</a:t>
            </a:r>
            <a:r>
              <a:rPr lang="zh-CN" altLang="en-US" sz="1400" b="1" dirty="0">
                <a:latin typeface="宋体" pitchFamily="2" charset="-122"/>
              </a:rPr>
              <a:t>域之上的</a:t>
            </a:r>
            <a:r>
              <a:rPr lang="en-US" altLang="zh-CN" sz="1400" b="1" dirty="0">
                <a:latin typeface="宋体" pitchFamily="2" charset="-122"/>
              </a:rPr>
              <a:t>IMS</a:t>
            </a:r>
            <a:r>
              <a:rPr lang="zh-CN" altLang="en-US" sz="1400" b="1" dirty="0">
                <a:latin typeface="宋体" pitchFamily="2" charset="-122"/>
              </a:rPr>
              <a:t>来直接提供</a:t>
            </a:r>
            <a:r>
              <a:rPr lang="en-US" altLang="zh-CN" sz="1400" b="1" dirty="0">
                <a:latin typeface="宋体" pitchFamily="2" charset="-122"/>
              </a:rPr>
              <a:t>VoIP.</a:t>
            </a:r>
            <a:r>
              <a:rPr lang="zh-CN" altLang="en-US" sz="1400" b="1" dirty="0"/>
              <a:t> 主要是为了解决当单射频</a:t>
            </a:r>
            <a:r>
              <a:rPr lang="en-US" altLang="zh-CN" sz="1400" b="1" dirty="0"/>
              <a:t>UE </a:t>
            </a:r>
            <a:r>
              <a:rPr lang="zh-CN" altLang="en-US" sz="1400" b="1" dirty="0"/>
              <a:t>在</a:t>
            </a:r>
            <a:r>
              <a:rPr lang="en-US" altLang="zh-CN" sz="1400" b="1" dirty="0"/>
              <a:t>LTE/Pre-LTE </a:t>
            </a:r>
            <a:r>
              <a:rPr lang="zh-CN" altLang="en-US" sz="1400" b="1" dirty="0"/>
              <a:t>网络和</a:t>
            </a:r>
            <a:r>
              <a:rPr lang="en-US" altLang="zh-CN" sz="1400" b="1" dirty="0"/>
              <a:t>2G/3G CS </a:t>
            </a:r>
            <a:r>
              <a:rPr lang="zh-CN" altLang="en-US" sz="1400" b="1" dirty="0"/>
              <a:t>网络之间移动时，即保证单射频</a:t>
            </a:r>
            <a:r>
              <a:rPr lang="en-US" altLang="zh-CN" sz="1400" b="1" dirty="0"/>
              <a:t>UE </a:t>
            </a:r>
            <a:r>
              <a:rPr lang="zh-CN" altLang="en-US" sz="1400" b="1" dirty="0"/>
              <a:t>在</a:t>
            </a:r>
            <a:r>
              <a:rPr lang="en-US" altLang="zh-CN" sz="1400" b="1" dirty="0"/>
              <a:t>IMS </a:t>
            </a:r>
            <a:r>
              <a:rPr lang="zh-CN" altLang="en-US" sz="1400" b="1" dirty="0"/>
              <a:t>控制的</a:t>
            </a:r>
            <a:r>
              <a:rPr lang="en-US" altLang="zh-CN" sz="1400" b="1" dirty="0"/>
              <a:t>VoIP </a:t>
            </a:r>
            <a:r>
              <a:rPr lang="zh-CN" altLang="en-US" sz="1400" b="1" dirty="0"/>
              <a:t>语音和</a:t>
            </a:r>
            <a:r>
              <a:rPr lang="en-US" altLang="zh-CN" sz="1400" b="1" dirty="0"/>
              <a:t>CS </a:t>
            </a:r>
            <a:r>
              <a:rPr lang="zh-CN" altLang="en-US" sz="1400" b="1" dirty="0"/>
              <a:t>域语音之间的平滑切换</a:t>
            </a:r>
            <a:endParaRPr lang="nl-NL" altLang="zh-CN" sz="1400" b="1" dirty="0">
              <a:latin typeface="宋体" pitchFamily="2" charset="-122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430213" y="2144732"/>
            <a:ext cx="1416050" cy="882650"/>
          </a:xfrm>
          <a:prstGeom prst="rect">
            <a:avLst/>
          </a:prstGeom>
          <a:solidFill>
            <a:srgbClr val="00B0F0"/>
          </a:solidFill>
          <a:ln w="6350" algn="ctr">
            <a:solidFill>
              <a:schemeClr val="tx1"/>
            </a:solidFill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algn="ctr" eaLnBrk="0" hangingPunct="0">
              <a:defRPr/>
            </a:pPr>
            <a:r>
              <a:rPr lang="nl-NL" altLang="zh-CN" sz="1400" b="1" dirty="0">
                <a:solidFill>
                  <a:srgbClr val="FFFFFF"/>
                </a:solidFill>
                <a:latin typeface="+mn-ea"/>
                <a:ea typeface="+mn-ea"/>
              </a:rPr>
              <a:t>Voice over IMS(SRVCC)</a:t>
            </a: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1939925" y="3214707"/>
            <a:ext cx="6470650" cy="882650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marL="12700" indent="-12700" eaLnBrk="0" hangingPunct="0">
              <a:lnSpc>
                <a:spcPct val="110000"/>
              </a:lnSpc>
              <a:buClr>
                <a:srgbClr val="FF3300"/>
              </a:buClr>
              <a:buFont typeface="Wingdings" pitchFamily="2" charset="2"/>
              <a:buNone/>
              <a:defRPr/>
            </a:pPr>
            <a:r>
              <a:rPr lang="zh-CN" altLang="en-US" sz="1400" b="1" dirty="0">
                <a:latin typeface="宋体" pitchFamily="2" charset="-122"/>
              </a:rPr>
              <a:t>当终端要发起</a:t>
            </a:r>
            <a:r>
              <a:rPr lang="en-US" altLang="zh-CN" sz="1400" b="1" dirty="0">
                <a:latin typeface="宋体" pitchFamily="2" charset="-122"/>
              </a:rPr>
              <a:t>/</a:t>
            </a:r>
            <a:r>
              <a:rPr lang="zh-CN" altLang="en-US" sz="1400" b="1" dirty="0">
                <a:latin typeface="宋体" pitchFamily="2" charset="-122"/>
              </a:rPr>
              <a:t>接受语音呼叫时，网络把终端强行切换到</a:t>
            </a:r>
            <a:r>
              <a:rPr lang="en-US" altLang="zh-CN" sz="1400" b="1" dirty="0">
                <a:latin typeface="宋体" pitchFamily="2" charset="-122"/>
              </a:rPr>
              <a:t>2G/3G</a:t>
            </a:r>
            <a:r>
              <a:rPr lang="zh-CN" altLang="en-US" sz="1400" b="1" dirty="0">
                <a:latin typeface="宋体" pitchFamily="2" charset="-122"/>
              </a:rPr>
              <a:t>电路域网络</a:t>
            </a:r>
            <a:endParaRPr lang="nl-NL" altLang="zh-CN" sz="1400" b="1" dirty="0">
              <a:latin typeface="宋体" pitchFamily="2" charset="-122"/>
            </a:endParaRPr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430213" y="3227407"/>
            <a:ext cx="1416050" cy="882650"/>
          </a:xfrm>
          <a:prstGeom prst="rect">
            <a:avLst/>
          </a:prstGeom>
          <a:solidFill>
            <a:srgbClr val="00B0F0"/>
          </a:solidFill>
          <a:ln w="6350" algn="ctr">
            <a:noFill/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algn="ctr" eaLnBrk="0" hangingPunct="0"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+mn-ea"/>
                <a:ea typeface="+mn-ea"/>
              </a:rPr>
              <a:t>CS fallback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endParaRPr lang="zh-CN" altLang="nl-NL" sz="1400" dirty="0">
              <a:latin typeface="+mn-ea"/>
              <a:ea typeface="+mn-ea"/>
            </a:endParaRPr>
          </a:p>
        </p:txBody>
      </p:sp>
      <p:sp>
        <p:nvSpPr>
          <p:cNvPr id="13" name="Rectangle 21"/>
          <p:cNvSpPr>
            <a:spLocks noChangeArrowheads="1"/>
          </p:cNvSpPr>
          <p:nvPr/>
        </p:nvSpPr>
        <p:spPr bwMode="auto">
          <a:xfrm>
            <a:off x="1938338" y="4319607"/>
            <a:ext cx="6470650" cy="882650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marL="12700" indent="-12700" eaLnBrk="0" hangingPunct="0">
              <a:lnSpc>
                <a:spcPct val="110000"/>
              </a:lnSpc>
              <a:buClr>
                <a:srgbClr val="FF3300"/>
              </a:buClr>
              <a:buFont typeface="Wingdings" pitchFamily="2" charset="2"/>
              <a:buNone/>
              <a:defRPr/>
            </a:pPr>
            <a:r>
              <a:rPr lang="zh-CN" altLang="en-US" sz="1400" b="1" dirty="0">
                <a:latin typeface="宋体" pitchFamily="2" charset="-122"/>
              </a:rPr>
              <a:t>即双待手机方式。手机同时工作在</a:t>
            </a:r>
            <a:r>
              <a:rPr lang="en-US" altLang="zh-CN" sz="1400" b="1" dirty="0">
                <a:latin typeface="宋体" pitchFamily="2" charset="-122"/>
              </a:rPr>
              <a:t>LTE</a:t>
            </a:r>
            <a:r>
              <a:rPr lang="zh-CN" altLang="en-US" sz="1400" b="1" dirty="0">
                <a:latin typeface="宋体" pitchFamily="2" charset="-122"/>
              </a:rPr>
              <a:t>和</a:t>
            </a:r>
            <a:r>
              <a:rPr lang="en-US" altLang="zh-CN" sz="1400" b="1" dirty="0">
                <a:latin typeface="宋体" pitchFamily="2" charset="-122"/>
              </a:rPr>
              <a:t>CS</a:t>
            </a:r>
            <a:r>
              <a:rPr lang="zh-CN" altLang="en-US" sz="1400" b="1" dirty="0">
                <a:latin typeface="宋体" pitchFamily="2" charset="-122"/>
              </a:rPr>
              <a:t>方式，前者提供数据业务，后者提供语音业务。这是纯粹基于手机的方案，对网络无特别要求</a:t>
            </a:r>
            <a:r>
              <a:rPr lang="en-US" altLang="zh-CN" sz="1400" b="1" dirty="0">
                <a:latin typeface="宋体" pitchFamily="2" charset="-122"/>
              </a:rPr>
              <a:t>.</a:t>
            </a:r>
            <a:endParaRPr lang="nl-NL" altLang="zh-CN" sz="1400" b="1" dirty="0">
              <a:latin typeface="宋体" pitchFamily="2" charset="-122"/>
            </a:endParaRP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428625" y="4332307"/>
            <a:ext cx="1416050" cy="882650"/>
          </a:xfrm>
          <a:prstGeom prst="rect">
            <a:avLst/>
          </a:prstGeom>
          <a:solidFill>
            <a:srgbClr val="00B0F0"/>
          </a:solidFill>
          <a:ln w="6350" algn="ctr">
            <a:noFill/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algn="ctr" eaLnBrk="0" hangingPunct="0"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+mn-ea"/>
                <a:ea typeface="+mn-ea"/>
              </a:rPr>
              <a:t>SVLTE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  <a:ea typeface="+mn-ea"/>
              </a:rPr>
              <a:t>Simultaneous Voice and LTE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endParaRPr lang="zh-CN" altLang="nl-NL" sz="1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938338" y="5391170"/>
            <a:ext cx="6470650" cy="882650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marL="12700" indent="-12700" eaLnBrk="0" hangingPunct="0">
              <a:lnSpc>
                <a:spcPct val="110000"/>
              </a:lnSpc>
              <a:buClr>
                <a:srgbClr val="FF3300"/>
              </a:buClr>
              <a:buFont typeface="Wingdings" pitchFamily="2" charset="2"/>
              <a:buNone/>
              <a:defRPr/>
            </a:pPr>
            <a:r>
              <a:rPr lang="zh-CN" altLang="en-US" sz="1400" b="1" dirty="0"/>
              <a:t>采用</a:t>
            </a:r>
            <a:r>
              <a:rPr lang="en-US" sz="1400" b="1" dirty="0"/>
              <a:t>Skype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QQ</a:t>
            </a:r>
            <a:r>
              <a:rPr lang="zh-CN" altLang="en-US" sz="1400" b="1" dirty="0"/>
              <a:t>等客户端来提供</a:t>
            </a:r>
            <a:r>
              <a:rPr lang="en-US" sz="1400" b="1" dirty="0"/>
              <a:t>LTE</a:t>
            </a:r>
            <a:r>
              <a:rPr lang="zh-CN" altLang="en-US" sz="1400" b="1" dirty="0"/>
              <a:t>的语音。</a:t>
            </a:r>
            <a:r>
              <a:rPr lang="en-US" sz="1400" b="1" dirty="0"/>
              <a:t>LTE</a:t>
            </a:r>
            <a:r>
              <a:rPr lang="zh-CN" altLang="en-US" sz="1400" b="1" dirty="0"/>
              <a:t>具备高带宽、低时延、永远在线、全</a:t>
            </a:r>
            <a:r>
              <a:rPr lang="en-US" sz="1400" b="1" dirty="0"/>
              <a:t>IP</a:t>
            </a:r>
            <a:r>
              <a:rPr lang="zh-CN" altLang="en-US" sz="1400" b="1" dirty="0"/>
              <a:t>等特点，为</a:t>
            </a:r>
            <a:r>
              <a:rPr lang="en-US" sz="1400" b="1" dirty="0"/>
              <a:t>OTT</a:t>
            </a:r>
            <a:r>
              <a:rPr lang="zh-CN" altLang="en-US" sz="1400" b="1" dirty="0"/>
              <a:t>的发展带来了天然的便利</a:t>
            </a:r>
            <a:r>
              <a:rPr lang="en-US" altLang="zh-CN" sz="1400" b="1" dirty="0"/>
              <a:t>.</a:t>
            </a:r>
            <a:endParaRPr lang="nl-NL" altLang="zh-CN" sz="1400" b="1" dirty="0">
              <a:latin typeface="宋体" pitchFamily="2" charset="-122"/>
            </a:endParaRP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428625" y="5403870"/>
            <a:ext cx="1416050" cy="882650"/>
          </a:xfrm>
          <a:prstGeom prst="rect">
            <a:avLst/>
          </a:prstGeom>
          <a:solidFill>
            <a:srgbClr val="00B0F0"/>
          </a:solidFill>
          <a:ln w="6350" algn="ctr">
            <a:noFill/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algn="ctr" eaLnBrk="0" hangingPunct="0"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+mn-ea"/>
                <a:ea typeface="+mn-ea"/>
              </a:rPr>
              <a:t>OTT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  <a:ea typeface="+mn-ea"/>
              </a:rPr>
              <a:t>Over-The-Top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ea typeface="+mn-ea"/>
              </a:rPr>
              <a:t>）方式</a:t>
            </a:r>
            <a:endParaRPr lang="zh-CN" altLang="nl-NL" sz="1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228600" y="1125538"/>
            <a:ext cx="8610600" cy="803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2"/>
              </a:buBlip>
              <a:defRPr/>
            </a:pPr>
            <a:r>
              <a:rPr lang="en-US" altLang="zh-CN" sz="1500" kern="0" dirty="0" smtClean="0">
                <a:latin typeface="+mn-ea"/>
                <a:ea typeface="+mn-ea"/>
              </a:rPr>
              <a:t>Data Only,</a:t>
            </a:r>
            <a:r>
              <a:rPr lang="zh-CN" altLang="en-US" sz="1500" kern="0" dirty="0" smtClean="0">
                <a:latin typeface="+mn-ea"/>
                <a:ea typeface="+mn-ea"/>
              </a:rPr>
              <a:t>只能使用</a:t>
            </a:r>
            <a:r>
              <a:rPr lang="en-US" altLang="zh-CN" sz="1500" kern="0" dirty="0" smtClean="0">
                <a:latin typeface="+mn-ea"/>
                <a:ea typeface="+mn-ea"/>
              </a:rPr>
              <a:t>PS</a:t>
            </a:r>
            <a:r>
              <a:rPr lang="zh-CN" altLang="en-US" sz="1500" kern="0" dirty="0" smtClean="0">
                <a:latin typeface="+mn-ea"/>
                <a:ea typeface="+mn-ea"/>
              </a:rPr>
              <a:t>域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2"/>
              </a:buBlip>
              <a:defRPr/>
            </a:pPr>
            <a:r>
              <a:rPr lang="zh-CN" altLang="en-US" sz="1500" kern="0" dirty="0" smtClean="0">
                <a:latin typeface="+mn-ea"/>
                <a:ea typeface="+mn-ea"/>
              </a:rPr>
              <a:t>天然地不能使用</a:t>
            </a:r>
            <a:r>
              <a:rPr lang="en-US" altLang="zh-CN" sz="1500" kern="0" dirty="0" smtClean="0">
                <a:latin typeface="+mn-ea"/>
                <a:ea typeface="+mn-ea"/>
              </a:rPr>
              <a:t>CS</a:t>
            </a:r>
            <a:r>
              <a:rPr lang="zh-CN" altLang="en-US" sz="1500" kern="0" dirty="0" smtClean="0">
                <a:latin typeface="+mn-ea"/>
                <a:ea typeface="+mn-ea"/>
              </a:rPr>
              <a:t>域业务</a:t>
            </a:r>
            <a:endParaRPr lang="en-US" altLang="zh-CN" sz="1350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67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51520" y="367342"/>
            <a:ext cx="6203032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kern="0" dirty="0" smtClean="0"/>
              <a:t>与</a:t>
            </a:r>
            <a:r>
              <a:rPr lang="en-US" altLang="zh-CN" sz="2000" kern="0" dirty="0" smtClean="0"/>
              <a:t>2/3G</a:t>
            </a:r>
            <a:r>
              <a:rPr lang="zh-CN" altLang="en-US" sz="2000" kern="0" dirty="0" smtClean="0"/>
              <a:t>的语音互操作技术（</a:t>
            </a:r>
            <a:r>
              <a:rPr lang="en-US" altLang="zh-CN" sz="2000" kern="0" dirty="0" smtClean="0"/>
              <a:t>2/4</a:t>
            </a:r>
            <a:r>
              <a:rPr lang="zh-CN" altLang="en-US" sz="2000" kern="0" dirty="0" smtClean="0"/>
              <a:t>）</a:t>
            </a:r>
            <a:endParaRPr lang="zh-CN" altLang="en-US" sz="2000" kern="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1411290"/>
            <a:ext cx="8610600" cy="1446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4"/>
              </a:buBlip>
              <a:defRPr/>
            </a:pPr>
            <a:r>
              <a:rPr lang="en-US" altLang="zh-CN" sz="1500" kern="0" dirty="0" smtClean="0">
                <a:latin typeface="+mn-ea"/>
                <a:ea typeface="+mn-ea"/>
              </a:rPr>
              <a:t>LTE/MME</a:t>
            </a:r>
            <a:r>
              <a:rPr lang="zh-CN" altLang="en-US" sz="1500" kern="0" dirty="0" smtClean="0">
                <a:latin typeface="+mn-ea"/>
                <a:ea typeface="+mn-ea"/>
              </a:rPr>
              <a:t>主动把终端从</a:t>
            </a:r>
            <a:r>
              <a:rPr lang="en-US" altLang="zh-CN" sz="1500" kern="0" dirty="0" smtClean="0">
                <a:latin typeface="+mn-ea"/>
                <a:ea typeface="+mn-ea"/>
              </a:rPr>
              <a:t>LTE</a:t>
            </a:r>
            <a:r>
              <a:rPr lang="zh-CN" altLang="en-US" sz="1500" kern="0" dirty="0" smtClean="0">
                <a:latin typeface="+mn-ea"/>
                <a:ea typeface="+mn-ea"/>
              </a:rPr>
              <a:t>回落到</a:t>
            </a:r>
            <a:r>
              <a:rPr lang="en-US" altLang="zh-CN" sz="1500" kern="0" dirty="0" smtClean="0">
                <a:latin typeface="+mn-ea"/>
                <a:ea typeface="+mn-ea"/>
              </a:rPr>
              <a:t>2G/3G</a:t>
            </a:r>
            <a:r>
              <a:rPr lang="zh-CN" altLang="en-US" sz="1500" kern="0" dirty="0" smtClean="0">
                <a:latin typeface="+mn-ea"/>
                <a:ea typeface="+mn-ea"/>
              </a:rPr>
              <a:t>的网络</a:t>
            </a:r>
            <a:endParaRPr lang="en-US" altLang="zh-CN" sz="1500" kern="0" dirty="0" smtClean="0">
              <a:latin typeface="+mn-ea"/>
              <a:ea typeface="+mn-ea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4"/>
              </a:buBlip>
              <a:defRPr/>
            </a:pPr>
            <a:r>
              <a:rPr lang="zh-CN" altLang="en-US" sz="1350" kern="0" dirty="0" smtClean="0">
                <a:latin typeface="+mn-ea"/>
                <a:ea typeface="+mn-ea"/>
              </a:rPr>
              <a:t>需要升级改造</a:t>
            </a:r>
            <a:r>
              <a:rPr lang="en-US" altLang="zh-CN" sz="1350" kern="0" dirty="0" smtClean="0">
                <a:latin typeface="+mn-ea"/>
                <a:ea typeface="+mn-ea"/>
              </a:rPr>
              <a:t>MSC</a:t>
            </a:r>
            <a:r>
              <a:rPr lang="zh-CN" altLang="en-US" sz="1350" kern="0" dirty="0" smtClean="0">
                <a:latin typeface="+mn-ea"/>
                <a:ea typeface="+mn-ea"/>
              </a:rPr>
              <a:t>，或引入新网元</a:t>
            </a:r>
            <a:r>
              <a:rPr lang="en-US" altLang="zh-CN" sz="1350" kern="0" dirty="0" smtClean="0">
                <a:latin typeface="+mn-ea"/>
                <a:ea typeface="+mn-ea"/>
              </a:rPr>
              <a:t>IWS</a:t>
            </a:r>
            <a:r>
              <a:rPr lang="zh-CN" altLang="en-US" sz="1350" kern="0" dirty="0" smtClean="0">
                <a:latin typeface="+mn-ea"/>
                <a:ea typeface="+mn-ea"/>
              </a:rPr>
              <a:t>，开发</a:t>
            </a:r>
            <a:r>
              <a:rPr lang="en-US" altLang="zh-CN" sz="1350" kern="0" dirty="0" smtClean="0">
                <a:latin typeface="+mn-ea"/>
                <a:ea typeface="+mn-ea"/>
              </a:rPr>
              <a:t>S102</a:t>
            </a:r>
            <a:r>
              <a:rPr lang="zh-CN" altLang="en-US" sz="1350" kern="0" dirty="0" smtClean="0">
                <a:latin typeface="+mn-ea"/>
                <a:ea typeface="+mn-ea"/>
              </a:rPr>
              <a:t>接口与</a:t>
            </a:r>
            <a:r>
              <a:rPr lang="en-US" altLang="zh-CN" sz="1350" kern="0" dirty="0" smtClean="0">
                <a:latin typeface="+mn-ea"/>
                <a:ea typeface="+mn-ea"/>
              </a:rPr>
              <a:t>MME</a:t>
            </a:r>
            <a:r>
              <a:rPr lang="zh-CN" altLang="en-US" sz="1350" kern="0" dirty="0" smtClean="0">
                <a:latin typeface="+mn-ea"/>
                <a:ea typeface="+mn-ea"/>
              </a:rPr>
              <a:t>对接传递</a:t>
            </a:r>
            <a:r>
              <a:rPr lang="en-US" altLang="zh-CN" sz="1350" kern="0" dirty="0" smtClean="0">
                <a:latin typeface="+mn-ea"/>
                <a:ea typeface="+mn-ea"/>
              </a:rPr>
              <a:t>CS</a:t>
            </a:r>
            <a:r>
              <a:rPr lang="zh-CN" altLang="en-US" sz="1350" kern="0" dirty="0" smtClean="0">
                <a:latin typeface="+mn-ea"/>
                <a:ea typeface="+mn-ea"/>
              </a:rPr>
              <a:t>信令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4"/>
              </a:buBlip>
              <a:defRPr/>
            </a:pPr>
            <a:r>
              <a:rPr lang="zh-CN" altLang="en-US" sz="1350" kern="0" dirty="0" smtClean="0">
                <a:latin typeface="+mn-ea"/>
                <a:ea typeface="+mn-ea"/>
              </a:rPr>
              <a:t> 由于</a:t>
            </a:r>
            <a:r>
              <a:rPr lang="en-US" altLang="zh-CN" sz="1350" kern="0" dirty="0" smtClean="0">
                <a:latin typeface="+mn-ea"/>
                <a:ea typeface="+mn-ea"/>
              </a:rPr>
              <a:t>CDMA</a:t>
            </a:r>
            <a:r>
              <a:rPr lang="zh-CN" altLang="en-US" sz="1350" kern="0" dirty="0" smtClean="0">
                <a:latin typeface="+mn-ea"/>
                <a:ea typeface="+mn-ea"/>
              </a:rPr>
              <a:t>电路域不支持</a:t>
            </a:r>
            <a:r>
              <a:rPr lang="en-US" altLang="zh-CN" sz="1350" kern="0" dirty="0" smtClean="0">
                <a:latin typeface="+mn-ea"/>
                <a:ea typeface="+mn-ea"/>
              </a:rPr>
              <a:t>Video,</a:t>
            </a:r>
            <a:r>
              <a:rPr lang="zh-CN" altLang="en-US" sz="1350" kern="0" dirty="0" smtClean="0">
                <a:latin typeface="+mn-ea"/>
                <a:ea typeface="+mn-ea"/>
              </a:rPr>
              <a:t>所以对于</a:t>
            </a:r>
            <a:r>
              <a:rPr lang="en-US" altLang="zh-CN" sz="1350" kern="0" dirty="0" smtClean="0">
                <a:latin typeface="+mn-ea"/>
                <a:ea typeface="+mn-ea"/>
              </a:rPr>
              <a:t>Video over LTE</a:t>
            </a:r>
            <a:r>
              <a:rPr lang="zh-CN" altLang="en-US" sz="1350" kern="0" dirty="0" smtClean="0">
                <a:latin typeface="+mn-ea"/>
                <a:ea typeface="+mn-ea"/>
              </a:rPr>
              <a:t>的</a:t>
            </a:r>
            <a:r>
              <a:rPr lang="en-US" altLang="zh-CN" sz="1350" kern="0" dirty="0" smtClean="0">
                <a:latin typeface="+mn-ea"/>
                <a:ea typeface="+mn-ea"/>
              </a:rPr>
              <a:t>fallback</a:t>
            </a:r>
            <a:r>
              <a:rPr lang="zh-CN" altLang="en-US" sz="1350" kern="0" dirty="0" smtClean="0">
                <a:latin typeface="+mn-ea"/>
                <a:ea typeface="+mn-ea"/>
              </a:rPr>
              <a:t>是无效的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4"/>
              </a:buBlip>
              <a:defRPr/>
            </a:pPr>
            <a:r>
              <a:rPr lang="zh-CN" altLang="en-US" sz="1350" kern="0" dirty="0" smtClean="0">
                <a:latin typeface="+mn-ea"/>
                <a:ea typeface="+mn-ea"/>
              </a:rPr>
              <a:t> 终端和</a:t>
            </a:r>
            <a:r>
              <a:rPr lang="en-US" altLang="zh-CN" sz="1350" kern="0" dirty="0" err="1" smtClean="0">
                <a:latin typeface="+mn-ea"/>
                <a:ea typeface="+mn-ea"/>
              </a:rPr>
              <a:t>eNodeB</a:t>
            </a:r>
            <a:r>
              <a:rPr lang="zh-CN" altLang="en-US" sz="1350" kern="0" dirty="0" smtClean="0">
                <a:latin typeface="+mn-ea"/>
                <a:ea typeface="+mn-ea"/>
              </a:rPr>
              <a:t>也要做升级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4"/>
              </a:buBlip>
              <a:defRPr/>
            </a:pPr>
            <a:endParaRPr lang="en-US" altLang="zh-CN" sz="1350" kern="0" dirty="0">
              <a:latin typeface="+mn-ea"/>
              <a:ea typeface="+mn-ea"/>
            </a:endParaRPr>
          </a:p>
        </p:txBody>
      </p:sp>
      <p:graphicFrame>
        <p:nvGraphicFramePr>
          <p:cNvPr id="9" name="Object 16"/>
          <p:cNvGraphicFramePr>
            <a:graphicFrameLocks noChangeAspect="1"/>
          </p:cNvGraphicFramePr>
          <p:nvPr/>
        </p:nvGraphicFramePr>
        <p:xfrm>
          <a:off x="571472" y="2994422"/>
          <a:ext cx="8066114" cy="3506412"/>
        </p:xfrm>
        <a:graphic>
          <a:graphicData uri="http://schemas.openxmlformats.org/presentationml/2006/ole">
            <p:oleObj spid="_x0000_s73730" name="Visio" r:id="rId5" imgW="7864602" imgH="3418713" progId="Visio.Drawing.11">
              <p:embed/>
            </p:oleObj>
          </a:graphicData>
        </a:graphic>
      </p:graphicFrame>
      <p:sp>
        <p:nvSpPr>
          <p:cNvPr id="12" name="矩形 11"/>
          <p:cNvSpPr/>
          <p:nvPr/>
        </p:nvSpPr>
        <p:spPr>
          <a:xfrm>
            <a:off x="214282" y="1000108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n"/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CSFB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98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51520" y="367342"/>
            <a:ext cx="6203032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kern="0" dirty="0" smtClean="0"/>
              <a:t>与</a:t>
            </a:r>
            <a:r>
              <a:rPr lang="en-US" altLang="zh-CN" sz="2000" kern="0" dirty="0" smtClean="0"/>
              <a:t>2/3G</a:t>
            </a:r>
            <a:r>
              <a:rPr lang="zh-CN" altLang="en-US" sz="2000" kern="0" dirty="0" smtClean="0"/>
              <a:t>的语音互操作技术（</a:t>
            </a:r>
            <a:r>
              <a:rPr lang="en-US" altLang="zh-CN" sz="2000" kern="0" dirty="0" smtClean="0"/>
              <a:t>3/4</a:t>
            </a:r>
            <a:r>
              <a:rPr lang="zh-CN" altLang="en-US" sz="2000" kern="0" dirty="0" smtClean="0"/>
              <a:t>）</a:t>
            </a:r>
            <a:endParaRPr lang="zh-CN" altLang="en-US" sz="2000" kern="0" dirty="0"/>
          </a:p>
        </p:txBody>
      </p:sp>
      <p:sp>
        <p:nvSpPr>
          <p:cNvPr id="5" name="矩形 4"/>
          <p:cNvSpPr/>
          <p:nvPr/>
        </p:nvSpPr>
        <p:spPr>
          <a:xfrm>
            <a:off x="214282" y="1000108"/>
            <a:ext cx="1266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n"/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SRVCC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600" y="1381148"/>
            <a:ext cx="8610600" cy="1660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3"/>
              </a:buBlip>
              <a:defRPr/>
            </a:pPr>
            <a:r>
              <a:rPr lang="zh-CN" altLang="en-US" sz="1500" kern="0" dirty="0" smtClean="0">
                <a:latin typeface="+mn-ea"/>
                <a:ea typeface="+mn-ea"/>
              </a:rPr>
              <a:t>原理</a:t>
            </a:r>
            <a:endParaRPr lang="en-US" altLang="zh-CN" sz="1500" kern="0" dirty="0">
              <a:latin typeface="+mn-ea"/>
              <a:ea typeface="+mn-ea"/>
            </a:endParaRPr>
          </a:p>
          <a:p>
            <a:pPr marL="479425" lvl="1" indent="-13811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"/>
              <a:defRPr/>
            </a:pPr>
            <a:r>
              <a:rPr lang="zh-CN" altLang="en-US" sz="1350" b="0" dirty="0" smtClean="0">
                <a:latin typeface="+mn-ea"/>
                <a:ea typeface="+mn-ea"/>
              </a:rPr>
              <a:t>在</a:t>
            </a:r>
            <a:r>
              <a:rPr lang="en-US" altLang="zh-CN" sz="1350" b="0" dirty="0" smtClean="0">
                <a:latin typeface="+mn-ea"/>
                <a:ea typeface="+mn-ea"/>
              </a:rPr>
              <a:t>LTE</a:t>
            </a:r>
            <a:r>
              <a:rPr lang="zh-CN" altLang="en-US" sz="1350" b="0" dirty="0" smtClean="0">
                <a:latin typeface="+mn-ea"/>
                <a:ea typeface="+mn-ea"/>
              </a:rPr>
              <a:t>覆盖范围内采用</a:t>
            </a:r>
            <a:r>
              <a:rPr lang="en-US" altLang="zh-CN" sz="1350" b="0" dirty="0" err="1" smtClean="0">
                <a:latin typeface="+mn-ea"/>
                <a:ea typeface="+mn-ea"/>
              </a:rPr>
              <a:t>VoIMS</a:t>
            </a:r>
            <a:r>
              <a:rPr lang="zh-CN" altLang="en-US" sz="1350" b="0" dirty="0" smtClean="0">
                <a:latin typeface="+mn-ea"/>
                <a:ea typeface="+mn-ea"/>
              </a:rPr>
              <a:t>的方式来提供语音，即语音业务基于</a:t>
            </a:r>
            <a:r>
              <a:rPr lang="en-US" altLang="zh-CN" sz="1350" b="0" dirty="0" smtClean="0">
                <a:latin typeface="+mn-ea"/>
                <a:ea typeface="+mn-ea"/>
              </a:rPr>
              <a:t>LTE/EPC</a:t>
            </a:r>
            <a:r>
              <a:rPr lang="zh-CN" altLang="en-US" sz="1350" b="0" dirty="0" smtClean="0">
                <a:latin typeface="+mn-ea"/>
                <a:ea typeface="+mn-ea"/>
              </a:rPr>
              <a:t>分组网络实施，</a:t>
            </a:r>
            <a:r>
              <a:rPr lang="en-US" altLang="zh-CN" sz="1350" b="0" dirty="0" smtClean="0">
                <a:latin typeface="+mn-ea"/>
                <a:ea typeface="+mn-ea"/>
              </a:rPr>
              <a:t>LTE</a:t>
            </a:r>
            <a:r>
              <a:rPr lang="zh-CN" altLang="en-US" sz="1350" b="0" dirty="0" smtClean="0">
                <a:latin typeface="+mn-ea"/>
                <a:ea typeface="+mn-ea"/>
              </a:rPr>
              <a:t>／</a:t>
            </a:r>
            <a:r>
              <a:rPr lang="en-US" altLang="zh-CN" sz="1350" b="0" dirty="0" smtClean="0">
                <a:latin typeface="+mn-ea"/>
                <a:ea typeface="+mn-ea"/>
              </a:rPr>
              <a:t>EPC</a:t>
            </a:r>
            <a:r>
              <a:rPr lang="zh-CN" altLang="en-US" sz="1350" b="0" dirty="0" smtClean="0">
                <a:latin typeface="+mn-ea"/>
                <a:ea typeface="+mn-ea"/>
              </a:rPr>
              <a:t>网络提供语音业务的信令和媒体面承载，利用</a:t>
            </a:r>
            <a:r>
              <a:rPr lang="en-US" altLang="zh-CN" sz="1350" b="0" dirty="0" smtClean="0">
                <a:latin typeface="+mn-ea"/>
                <a:ea typeface="+mn-ea"/>
              </a:rPr>
              <a:t>IMS</a:t>
            </a:r>
            <a:r>
              <a:rPr lang="zh-CN" altLang="en-US" sz="1350" b="0" dirty="0" smtClean="0">
                <a:latin typeface="+mn-ea"/>
                <a:ea typeface="+mn-ea"/>
              </a:rPr>
              <a:t>网络提供</a:t>
            </a:r>
            <a:r>
              <a:rPr lang="en-US" altLang="zh-CN" sz="1350" b="0" dirty="0" smtClean="0">
                <a:latin typeface="+mn-ea"/>
                <a:ea typeface="+mn-ea"/>
              </a:rPr>
              <a:t>LTE VoIP</a:t>
            </a:r>
            <a:r>
              <a:rPr lang="zh-CN" altLang="en-US" sz="1350" b="0" dirty="0" smtClean="0">
                <a:latin typeface="+mn-ea"/>
                <a:ea typeface="+mn-ea"/>
              </a:rPr>
              <a:t>的路由，控制和业务触发。</a:t>
            </a:r>
            <a:endParaRPr lang="en-US" altLang="zh-CN" sz="1350" b="0" dirty="0" smtClean="0">
              <a:latin typeface="+mn-ea"/>
              <a:ea typeface="+mn-ea"/>
            </a:endParaRPr>
          </a:p>
          <a:p>
            <a:pPr marL="479425" lvl="1" indent="-13811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"/>
              <a:defRPr/>
            </a:pPr>
            <a:r>
              <a:rPr lang="zh-CN" altLang="en-US" sz="1350" b="0" dirty="0" smtClean="0">
                <a:latin typeface="+mn-ea"/>
                <a:ea typeface="+mn-ea"/>
              </a:rPr>
              <a:t>当</a:t>
            </a:r>
            <a:r>
              <a:rPr lang="en-US" altLang="zh-CN" sz="1350" b="0" dirty="0" smtClean="0">
                <a:latin typeface="+mn-ea"/>
                <a:ea typeface="+mn-ea"/>
              </a:rPr>
              <a:t>LTE</a:t>
            </a:r>
            <a:r>
              <a:rPr lang="zh-CN" altLang="en-US" sz="1350" b="0" dirty="0" smtClean="0">
                <a:latin typeface="+mn-ea"/>
                <a:ea typeface="+mn-ea"/>
              </a:rPr>
              <a:t>没有达到全网覆盖的情况下，语音呼叫过程中如果终端移动出</a:t>
            </a:r>
            <a:r>
              <a:rPr lang="en-US" altLang="zh-CN" sz="1350" b="0" dirty="0" smtClean="0">
                <a:latin typeface="+mn-ea"/>
                <a:ea typeface="+mn-ea"/>
              </a:rPr>
              <a:t>LTE</a:t>
            </a:r>
            <a:r>
              <a:rPr lang="zh-CN" altLang="en-US" sz="1350" b="0" dirty="0" smtClean="0">
                <a:latin typeface="+mn-ea"/>
                <a:ea typeface="+mn-ea"/>
              </a:rPr>
              <a:t>覆盖范围时，借助</a:t>
            </a:r>
            <a:r>
              <a:rPr lang="en-US" altLang="zh-CN" sz="1350" b="0" dirty="0" smtClean="0">
                <a:latin typeface="+mn-ea"/>
                <a:ea typeface="+mn-ea"/>
              </a:rPr>
              <a:t>SRVCC</a:t>
            </a:r>
            <a:r>
              <a:rPr lang="zh-CN" altLang="en-US" sz="1350" b="0" dirty="0" smtClean="0">
                <a:latin typeface="+mn-ea"/>
                <a:ea typeface="+mn-ea"/>
              </a:rPr>
              <a:t>技术可以将语音切换到</a:t>
            </a:r>
            <a:r>
              <a:rPr lang="en-US" altLang="zh-CN" sz="1350" b="0" dirty="0" smtClean="0">
                <a:latin typeface="+mn-ea"/>
                <a:ea typeface="+mn-ea"/>
              </a:rPr>
              <a:t>2G/3G</a:t>
            </a:r>
            <a:r>
              <a:rPr lang="zh-CN" altLang="en-US" sz="1350" b="0" dirty="0" smtClean="0">
                <a:latin typeface="+mn-ea"/>
                <a:ea typeface="+mn-ea"/>
              </a:rPr>
              <a:t>网络的电路域</a:t>
            </a:r>
            <a:endParaRPr lang="en-US" altLang="zh-CN" sz="1350" kern="0" dirty="0">
              <a:latin typeface="+mn-ea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813" y="3398858"/>
            <a:ext cx="7643812" cy="303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0" name="圆角矩形标注 9"/>
          <p:cNvSpPr/>
          <p:nvPr/>
        </p:nvSpPr>
        <p:spPr>
          <a:xfrm>
            <a:off x="5072066" y="2398726"/>
            <a:ext cx="3571900" cy="928694"/>
          </a:xfrm>
          <a:prstGeom prst="wedgeRoundRectCallout">
            <a:avLst>
              <a:gd name="adj1" fmla="val -47630"/>
              <a:gd name="adj2" fmla="val 115834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p"/>
            </a:pPr>
            <a:r>
              <a:rPr lang="en-US" altLang="zh-CN" sz="800" dirty="0" smtClean="0"/>
              <a:t>-Handling the Relocation Preparation procedure requested for the voice component from MME via </a:t>
            </a:r>
            <a:r>
              <a:rPr lang="en-US" altLang="zh-CN" sz="800" dirty="0" err="1" smtClean="0"/>
              <a:t>Sv</a:t>
            </a:r>
            <a:r>
              <a:rPr lang="en-US" altLang="zh-CN" sz="800" dirty="0" smtClean="0"/>
              <a:t> interface;</a:t>
            </a:r>
          </a:p>
          <a:p>
            <a:pPr>
              <a:buFont typeface="Wingdings" pitchFamily="2" charset="2"/>
              <a:buChar char="p"/>
            </a:pPr>
            <a:r>
              <a:rPr lang="en-US" altLang="zh-CN" sz="800" dirty="0" smtClean="0"/>
              <a:t>-Invoking the session transfer procedure from IMS to CS ;</a:t>
            </a:r>
          </a:p>
          <a:p>
            <a:pPr>
              <a:buFont typeface="Wingdings" pitchFamily="2" charset="2"/>
              <a:buChar char="p"/>
            </a:pPr>
            <a:r>
              <a:rPr lang="en-US" altLang="zh-CN" sz="800" dirty="0" smtClean="0"/>
              <a:t>-Coordinating the CS Handover and session transfer procedures;</a:t>
            </a:r>
          </a:p>
          <a:p>
            <a:pPr>
              <a:buFont typeface="Wingdings" pitchFamily="2" charset="2"/>
              <a:buChar char="p"/>
            </a:pPr>
            <a:r>
              <a:rPr lang="en-US" altLang="zh-CN" sz="800" dirty="0" smtClean="0"/>
              <a:t>-Handling the </a:t>
            </a:r>
            <a:r>
              <a:rPr lang="en-US" altLang="zh-CN" sz="800" dirty="0" err="1" smtClean="0"/>
              <a:t>MAP_Update_Location</a:t>
            </a:r>
            <a:r>
              <a:rPr lang="en-US" altLang="zh-CN" sz="800" dirty="0" smtClean="0"/>
              <a:t> procedure without it being triggered from the UE.</a:t>
            </a:r>
          </a:p>
        </p:txBody>
      </p:sp>
    </p:spTree>
    <p:extLst>
      <p:ext uri="{BB962C8B-B14F-4D97-AF65-F5344CB8AC3E}">
        <p14:creationId xmlns:p14="http://schemas.microsoft.com/office/powerpoint/2010/main" xmlns="" val="37398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51520" y="367342"/>
            <a:ext cx="6203032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kern="0" dirty="0" smtClean="0"/>
              <a:t>与</a:t>
            </a:r>
            <a:r>
              <a:rPr lang="en-US" altLang="zh-CN" sz="2000" kern="0" dirty="0" smtClean="0"/>
              <a:t>2/3G</a:t>
            </a:r>
            <a:r>
              <a:rPr lang="zh-CN" altLang="en-US" sz="2000" kern="0" dirty="0" smtClean="0"/>
              <a:t>的语音互操作技术（</a:t>
            </a:r>
            <a:r>
              <a:rPr lang="en-US" altLang="zh-CN" sz="2000" kern="0" dirty="0" smtClean="0"/>
              <a:t>4/4</a:t>
            </a:r>
            <a:r>
              <a:rPr lang="zh-CN" altLang="en-US" sz="2000" kern="0" dirty="0" smtClean="0"/>
              <a:t>）</a:t>
            </a:r>
            <a:endParaRPr lang="zh-CN" altLang="en-US" sz="2000" kern="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8600" y="1125538"/>
            <a:ext cx="8610600" cy="4460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00000"/>
              <a:buFont typeface="Wingdings" pitchFamily="2" charset="2"/>
              <a:buBlip>
                <a:blip r:embed="rId4"/>
              </a:buBlip>
              <a:defRPr/>
            </a:pPr>
            <a:r>
              <a:rPr lang="en-US" altLang="zh-CN" sz="1500" kern="0" dirty="0" smtClean="0">
                <a:latin typeface="+mn-ea"/>
                <a:ea typeface="+mn-ea"/>
              </a:rPr>
              <a:t>3GPP2</a:t>
            </a:r>
            <a:r>
              <a:rPr lang="zh-CN" altLang="en-US" sz="1500" kern="0" dirty="0" smtClean="0">
                <a:latin typeface="+mn-ea"/>
                <a:ea typeface="+mn-ea"/>
              </a:rPr>
              <a:t> </a:t>
            </a:r>
            <a:r>
              <a:rPr lang="en-US" altLang="zh-CN" sz="1500" kern="0" dirty="0" smtClean="0">
                <a:latin typeface="+mn-ea"/>
                <a:ea typeface="+mn-ea"/>
              </a:rPr>
              <a:t>SRVCC</a:t>
            </a:r>
            <a:endParaRPr lang="en-US" altLang="zh-CN" sz="1350" kern="0" dirty="0">
              <a:latin typeface="+mn-ea"/>
              <a:ea typeface="+mn-ea"/>
            </a:endParaRP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714348" y="1714488"/>
          <a:ext cx="7786742" cy="4463300"/>
        </p:xfrm>
        <a:graphic>
          <a:graphicData uri="http://schemas.openxmlformats.org/presentationml/2006/ole">
            <p:oleObj spid="_x0000_s74755" name="Picture" r:id="rId5" imgW="5403319" imgH="3094605" progId="Word.Picture.8">
              <p:embed/>
            </p:oleObj>
          </a:graphicData>
        </a:graphic>
      </p:graphicFrame>
      <p:sp>
        <p:nvSpPr>
          <p:cNvPr id="7" name="圆角矩形标注 6"/>
          <p:cNvSpPr/>
          <p:nvPr/>
        </p:nvSpPr>
        <p:spPr>
          <a:xfrm>
            <a:off x="6072198" y="1142984"/>
            <a:ext cx="2786082" cy="928694"/>
          </a:xfrm>
          <a:prstGeom prst="wedgeRoundRectCallout">
            <a:avLst>
              <a:gd name="adj1" fmla="val -47630"/>
              <a:gd name="adj2" fmla="val 115834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 smtClean="0"/>
              <a:t>TS-23216</a:t>
            </a:r>
          </a:p>
          <a:p>
            <a:r>
              <a:rPr lang="en-US" altLang="zh-CN" sz="800" dirty="0" smtClean="0"/>
              <a:t>In order to support SRVCC emergency session domain transfer for UEs in Limited Service Mode (e.g. UICC-less), the MME shall support Limited Service Mode UE emergency attach defined in TS 23.401 [2] using unauthenticated IMSI or equipment identifier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37398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0" y="188640"/>
            <a:ext cx="676843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LTE</a:t>
            </a:r>
            <a:r>
              <a:rPr lang="zh-CN" altLang="en-US" dirty="0"/>
              <a:t>基本概念</a:t>
            </a:r>
            <a:endParaRPr lang="en-US" altLang="zh-CN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gray">
          <a:xfrm>
            <a:off x="652463" y="2895600"/>
            <a:ext cx="7951787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190500" marR="0" lvl="0" indent="-19050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LTE</a:t>
            </a:r>
            <a:r>
              <a:rPr kumimoji="0" lang="zh-CN" alt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－</a:t>
            </a:r>
            <a:r>
              <a:rPr kumimoji="0" lang="en-US" altLang="zh-CN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Long Term Evolution</a:t>
            </a:r>
          </a:p>
          <a:p>
            <a:pPr marL="3810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LTE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是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3GPP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演进到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R8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时的网络结构，是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HSPA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的后续演进目标；</a:t>
            </a:r>
          </a:p>
          <a:p>
            <a:pPr marL="3810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LTE = E-UTRAN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（无线接入子系统）＋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EPC/SAE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（核心网子系统）。</a:t>
            </a:r>
            <a:endParaRPr kumimoji="0" lang="zh-CN" altLang="en-US" sz="15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190500" marR="0" lvl="0" indent="-19050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SAE</a:t>
            </a:r>
            <a:r>
              <a:rPr kumimoji="0" lang="zh-CN" alt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－</a:t>
            </a:r>
            <a:r>
              <a:rPr kumimoji="0" lang="en-US" altLang="zh-CN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System Architecture Evolution</a:t>
            </a:r>
          </a:p>
          <a:p>
            <a:pPr marL="3810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由于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LTE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架构是完全建立在分组域之上的，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LTE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的系统也被成为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EPS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Evolved Packet </a:t>
            </a:r>
            <a:r>
              <a:rPr kumimoji="0" lang="en-US" altLang="zh-CN" sz="15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Sytem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）；</a:t>
            </a:r>
          </a:p>
          <a:p>
            <a:pPr marL="3810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SAE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也被称为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EPC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Evolved Packet Core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）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3810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–"/>
              <a:tabLst/>
              <a:defRPr/>
            </a:pPr>
            <a:endParaRPr kumimoji="0" lang="en-US" altLang="zh-CN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258888" y="2066925"/>
            <a:ext cx="7345362" cy="503238"/>
          </a:xfrm>
          <a:prstGeom prst="rightArrow">
            <a:avLst>
              <a:gd name="adj1" fmla="val 45111"/>
              <a:gd name="adj2" fmla="val 97173"/>
            </a:avLst>
          </a:prstGeom>
          <a:solidFill>
            <a:schemeClr val="hlink"/>
          </a:solidFill>
          <a:ln w="9525" algn="ctr">
            <a:solidFill>
              <a:schemeClr val="hlink"/>
            </a:solidFill>
            <a:miter lim="800000"/>
            <a:headEnd/>
            <a:tailEnd/>
          </a:ln>
        </p:spPr>
        <p:txBody>
          <a:bodyPr lIns="79200" tIns="39600" rIns="79200" bIns="39600" anchor="ctr">
            <a:spAutoFit/>
          </a:bodyPr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55650" y="2066925"/>
            <a:ext cx="1223963" cy="5032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 algn="ctr">
            <a:solidFill>
              <a:schemeClr val="hlink"/>
            </a:solidFill>
            <a:round/>
            <a:headEnd/>
            <a:tailEnd/>
          </a:ln>
        </p:spPr>
        <p:txBody>
          <a:bodyPr lIns="79200" tIns="39600" rIns="79200" bIns="39600" anchor="ctr">
            <a:spAutoFit/>
          </a:bodyPr>
          <a:lstStyle/>
          <a:p>
            <a:endParaRPr lang="zh-CN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042988" y="2162175"/>
            <a:ext cx="700087" cy="323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9160" tIns="39579" rIns="79160" bIns="39579">
            <a:spAutoFit/>
          </a:bodyPr>
          <a:lstStyle/>
          <a:p>
            <a:pPr defTabSz="801688"/>
            <a:r>
              <a:rPr lang="en-US" altLang="zh-CN" sz="1600" b="1">
                <a:latin typeface="FrutigerNext LT Regular" pitchFamily="34" charset="0"/>
                <a:ea typeface="MS PGothic" pitchFamily="34" charset="-128"/>
              </a:rPr>
              <a:t>3GPP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653088" y="2087563"/>
            <a:ext cx="1223962" cy="454025"/>
          </a:xfrm>
          <a:prstGeom prst="hexagon">
            <a:avLst>
              <a:gd name="adj" fmla="val 42733"/>
              <a:gd name="vf" fmla="val 115470"/>
            </a:avLst>
          </a:prstGeom>
          <a:solidFill>
            <a:schemeClr val="accent1"/>
          </a:solidFill>
          <a:ln w="381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lIns="79160" tIns="39579" rIns="79160" bIns="39579" anchor="ctr">
            <a:spAutoFit/>
          </a:bodyPr>
          <a:lstStyle/>
          <a:p>
            <a:pPr algn="ctr" defTabSz="801688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FFFFFF"/>
                  </a:outerShdw>
                </a:effectLst>
                <a:latin typeface="FrutigerNext LT Regular" pitchFamily="34" charset="0"/>
                <a:ea typeface="MS PGothic" pitchFamily="34" charset="-128"/>
              </a:rPr>
              <a:t>HSPA+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427538" y="2087563"/>
            <a:ext cx="1223962" cy="454025"/>
          </a:xfrm>
          <a:prstGeom prst="hexagon">
            <a:avLst>
              <a:gd name="adj" fmla="val 42733"/>
              <a:gd name="vf" fmla="val 115470"/>
            </a:avLst>
          </a:prstGeom>
          <a:solidFill>
            <a:schemeClr val="accent1"/>
          </a:solidFill>
          <a:ln w="381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lIns="79160" tIns="39579" rIns="79160" bIns="39579" anchor="ctr">
            <a:spAutoFit/>
          </a:bodyPr>
          <a:lstStyle/>
          <a:p>
            <a:pPr algn="ctr" defTabSz="801688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FFFFFF"/>
                  </a:outerShdw>
                </a:effectLst>
                <a:latin typeface="FrutigerNext LT Regular" pitchFamily="34" charset="0"/>
                <a:ea typeface="MS PGothic" pitchFamily="34" charset="-128"/>
              </a:rPr>
              <a:t>HSPA</a:t>
            </a: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203575" y="2087563"/>
            <a:ext cx="1223963" cy="454025"/>
          </a:xfrm>
          <a:prstGeom prst="hexagon">
            <a:avLst>
              <a:gd name="adj" fmla="val 42734"/>
              <a:gd name="vf" fmla="val 115470"/>
            </a:avLst>
          </a:prstGeom>
          <a:solidFill>
            <a:schemeClr val="accent1"/>
          </a:solidFill>
          <a:ln w="381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lIns="79160" tIns="39579" rIns="79160" bIns="39579" anchor="ctr">
            <a:spAutoFit/>
          </a:bodyPr>
          <a:lstStyle/>
          <a:p>
            <a:pPr algn="ctr" defTabSz="801688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FFFFFF"/>
                  </a:outerShdw>
                </a:effectLst>
                <a:latin typeface="FrutigerNext LT Regular" pitchFamily="34" charset="0"/>
                <a:ea typeface="MS PGothic" pitchFamily="34" charset="-128"/>
              </a:rPr>
              <a:t>UMTS</a:t>
            </a: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979613" y="2087563"/>
            <a:ext cx="1223962" cy="454025"/>
          </a:xfrm>
          <a:prstGeom prst="hexagon">
            <a:avLst>
              <a:gd name="adj" fmla="val 42733"/>
              <a:gd name="vf" fmla="val 115470"/>
            </a:avLst>
          </a:prstGeom>
          <a:solidFill>
            <a:schemeClr val="accent1"/>
          </a:solidFill>
          <a:ln w="381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lIns="79160" tIns="39579" rIns="79160" bIns="39579" anchor="ctr">
            <a:spAutoFit/>
          </a:bodyPr>
          <a:lstStyle/>
          <a:p>
            <a:pPr algn="ctr" defTabSz="801688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FFFFFF"/>
                  </a:outerShdw>
                </a:effectLst>
                <a:latin typeface="FrutigerNext LT Regular" pitchFamily="34" charset="0"/>
                <a:ea typeface="MS PGothic" pitchFamily="34" charset="-128"/>
              </a:rPr>
              <a:t>GSM</a:t>
            </a: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6877050" y="2087563"/>
            <a:ext cx="1223963" cy="454025"/>
          </a:xfrm>
          <a:prstGeom prst="hexagon">
            <a:avLst>
              <a:gd name="adj" fmla="val 42734"/>
              <a:gd name="vf" fmla="val 115470"/>
            </a:avLst>
          </a:prstGeom>
          <a:solidFill>
            <a:schemeClr val="accent1"/>
          </a:solidFill>
          <a:ln w="381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lIns="79160" tIns="39579" rIns="79160" bIns="39579" anchor="ctr">
            <a:spAutoFit/>
          </a:bodyPr>
          <a:lstStyle/>
          <a:p>
            <a:pPr algn="ctr" defTabSz="801688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FFFFFF"/>
                  </a:outerShdw>
                </a:effectLst>
                <a:latin typeface="FrutigerNext LT Regular" pitchFamily="34" charset="0"/>
                <a:ea typeface="MS PGothic" pitchFamily="34" charset="-128"/>
              </a:rPr>
              <a:t>LTE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2363788" y="1773238"/>
            <a:ext cx="484187" cy="292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9160" tIns="39579" rIns="79160" bIns="39579">
            <a:spAutoFit/>
          </a:bodyPr>
          <a:lstStyle/>
          <a:p>
            <a:pPr defTabSz="801688"/>
            <a:r>
              <a:rPr lang="en-US" altLang="zh-CN" sz="1400" b="1">
                <a:latin typeface="FrutigerNext LT Regular" pitchFamily="34" charset="0"/>
                <a:ea typeface="MS PGothic" pitchFamily="34" charset="-128"/>
              </a:rPr>
              <a:t>R97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563938" y="1773238"/>
            <a:ext cx="484187" cy="292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9160" tIns="39579" rIns="79160" bIns="39579">
            <a:spAutoFit/>
          </a:bodyPr>
          <a:lstStyle/>
          <a:p>
            <a:pPr defTabSz="801688"/>
            <a:r>
              <a:rPr lang="en-US" altLang="zh-CN" sz="1400" b="1">
                <a:latin typeface="FrutigerNext LT Regular" pitchFamily="34" charset="0"/>
                <a:ea typeface="MS PGothic" pitchFamily="34" charset="-128"/>
              </a:rPr>
              <a:t>R99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813300" y="1778000"/>
            <a:ext cx="385763" cy="292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9160" tIns="39579" rIns="79160" bIns="39579">
            <a:spAutoFit/>
          </a:bodyPr>
          <a:lstStyle/>
          <a:p>
            <a:pPr defTabSz="801688"/>
            <a:r>
              <a:rPr lang="en-US" altLang="zh-CN" sz="1400" b="1">
                <a:latin typeface="FrutigerNext LT Regular" pitchFamily="34" charset="0"/>
                <a:ea typeface="MS PGothic" pitchFamily="34" charset="-128"/>
              </a:rPr>
              <a:t>R5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6084888" y="1773238"/>
            <a:ext cx="385762" cy="292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9160" tIns="39579" rIns="79160" bIns="39579">
            <a:spAutoFit/>
          </a:bodyPr>
          <a:lstStyle/>
          <a:p>
            <a:pPr defTabSz="801688"/>
            <a:r>
              <a:rPr lang="en-US" altLang="zh-CN" sz="1400" b="1">
                <a:latin typeface="FrutigerNext LT Regular" pitchFamily="34" charset="0"/>
                <a:ea typeface="MS PGothic" pitchFamily="34" charset="-128"/>
              </a:rPr>
              <a:t>R7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292975" y="1778000"/>
            <a:ext cx="385763" cy="292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9160" tIns="39579" rIns="79160" bIns="39579">
            <a:spAutoFit/>
          </a:bodyPr>
          <a:lstStyle/>
          <a:p>
            <a:pPr defTabSz="801688"/>
            <a:r>
              <a:rPr lang="en-US" altLang="zh-CN" sz="1400" b="1">
                <a:latin typeface="FrutigerNext LT Regular" pitchFamily="34" charset="0"/>
                <a:ea typeface="MS PGothic" pitchFamily="34" charset="-128"/>
              </a:rPr>
              <a:t>R8</a:t>
            </a:r>
          </a:p>
        </p:txBody>
      </p:sp>
    </p:spTree>
    <p:extLst>
      <p:ext uri="{BB962C8B-B14F-4D97-AF65-F5344CB8AC3E}">
        <p14:creationId xmlns:p14="http://schemas.microsoft.com/office/powerpoint/2010/main" xmlns="" val="8229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AutoShape 2"/>
          <p:cNvSpPr>
            <a:spLocks noChangeArrowheads="1"/>
          </p:cNvSpPr>
          <p:nvPr/>
        </p:nvSpPr>
        <p:spPr bwMode="auto">
          <a:xfrm>
            <a:off x="1524259" y="2813117"/>
            <a:ext cx="5949724" cy="394948"/>
          </a:xfrm>
          <a:prstGeom prst="roundRect">
            <a:avLst>
              <a:gd name="adj" fmla="val 16667"/>
            </a:avLst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9200" tIns="39600" rIns="79200" bIns="39600" anchor="ctr">
            <a:spAutoFit/>
          </a:bodyPr>
          <a:lstStyle/>
          <a:p>
            <a:endParaRPr lang="zh-CN" altLang="en-US"/>
          </a:p>
        </p:txBody>
      </p:sp>
      <p:sp>
        <p:nvSpPr>
          <p:cNvPr id="49155" name="AutoShape 3"/>
          <p:cNvSpPr>
            <a:spLocks noChangeArrowheads="1"/>
          </p:cNvSpPr>
          <p:nvPr/>
        </p:nvSpPr>
        <p:spPr bwMode="auto">
          <a:xfrm>
            <a:off x="151961" y="2025330"/>
            <a:ext cx="3276458" cy="394948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9200" tIns="39600" rIns="79200" bIns="39600" anchor="ctr">
            <a:spAutoFit/>
          </a:bodyPr>
          <a:lstStyle/>
          <a:p>
            <a:endParaRPr lang="zh-CN" alt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4098286" y="3800013"/>
            <a:ext cx="0" cy="143828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3181870" y="3464957"/>
            <a:ext cx="509391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S1-C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3853289" y="3871926"/>
            <a:ext cx="509391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S1-U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4606889" y="3178936"/>
            <a:ext cx="423983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S11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1823528" y="4113820"/>
            <a:ext cx="961438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E-UTRUAN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59491" y="3440442"/>
            <a:ext cx="519009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MME</a:t>
            </a:r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2555420" y="3871927"/>
            <a:ext cx="5689221" cy="0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 flipV="1">
            <a:off x="2555420" y="3151150"/>
            <a:ext cx="1369197" cy="648863"/>
          </a:xfrm>
          <a:prstGeom prst="line">
            <a:avLst/>
          </a:prstGeom>
          <a:noFill/>
          <a:ln w="28575">
            <a:solidFill>
              <a:srgbClr val="0099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427017" y="3294978"/>
            <a:ext cx="649709" cy="433120"/>
          </a:xfrm>
          <a:prstGeom prst="line">
            <a:avLst/>
          </a:prstGeom>
          <a:noFill/>
          <a:ln w="28575">
            <a:solidFill>
              <a:srgbClr val="0099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5434920" y="3728098"/>
            <a:ext cx="1082332" cy="0"/>
          </a:xfrm>
          <a:prstGeom prst="line">
            <a:avLst/>
          </a:prstGeom>
          <a:noFill/>
          <a:ln w="28575">
            <a:solidFill>
              <a:srgbClr val="0099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pic>
        <p:nvPicPr>
          <p:cNvPr id="49166" name="Picture 14" descr="图片1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3716" y="3366892"/>
            <a:ext cx="583033" cy="72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7" name="Text Box 15"/>
          <p:cNvSpPr txBox="1">
            <a:spLocks noChangeArrowheads="1"/>
          </p:cNvSpPr>
          <p:nvPr/>
        </p:nvSpPr>
        <p:spPr bwMode="auto">
          <a:xfrm>
            <a:off x="5129447" y="4087669"/>
            <a:ext cx="579924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S-GW</a:t>
            </a:r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6084628" y="3656184"/>
            <a:ext cx="0" cy="287657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5878397" y="3407753"/>
            <a:ext cx="612494" cy="27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S5</a:t>
            </a:r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 flipH="1">
            <a:off x="4355689" y="2142718"/>
            <a:ext cx="1871596" cy="866239"/>
          </a:xfrm>
          <a:prstGeom prst="line">
            <a:avLst/>
          </a:prstGeom>
          <a:noFill/>
          <a:ln w="28575">
            <a:solidFill>
              <a:srgbClr val="0099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pic>
        <p:nvPicPr>
          <p:cNvPr id="49171" name="Picture 19" descr="图片1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307" y="2358460"/>
            <a:ext cx="426420" cy="65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2" name="Line 20"/>
          <p:cNvSpPr>
            <a:spLocks noChangeShapeType="1"/>
          </p:cNvSpPr>
          <p:nvPr/>
        </p:nvSpPr>
        <p:spPr bwMode="auto">
          <a:xfrm flipV="1">
            <a:off x="1113344" y="1802759"/>
            <a:ext cx="1172268" cy="915272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73" name="Line 21"/>
          <p:cNvSpPr>
            <a:spLocks noChangeShapeType="1"/>
          </p:cNvSpPr>
          <p:nvPr/>
        </p:nvSpPr>
        <p:spPr bwMode="auto">
          <a:xfrm>
            <a:off x="1113344" y="1783146"/>
            <a:ext cx="1172268" cy="19613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pic>
        <p:nvPicPr>
          <p:cNvPr id="49174" name="Picture 22" descr="图片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5714" y="3440442"/>
            <a:ext cx="685374" cy="72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381453" y="1998888"/>
            <a:ext cx="714576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GERAN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381453" y="2989343"/>
            <a:ext cx="696943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UTRAN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2279410" y="1193122"/>
            <a:ext cx="693127" cy="27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SGSN</a:t>
            </a:r>
          </a:p>
        </p:txBody>
      </p:sp>
      <p:pic>
        <p:nvPicPr>
          <p:cNvPr id="49178" name="Picture 26" descr="图片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658" y="2512094"/>
            <a:ext cx="398509" cy="50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9" name="Text Box 27"/>
          <p:cNvSpPr txBox="1">
            <a:spLocks noChangeArrowheads="1"/>
          </p:cNvSpPr>
          <p:nvPr/>
        </p:nvSpPr>
        <p:spPr bwMode="auto">
          <a:xfrm>
            <a:off x="6112540" y="1639317"/>
            <a:ext cx="475729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HSS</a:t>
            </a:r>
          </a:p>
        </p:txBody>
      </p:sp>
      <p:sp>
        <p:nvSpPr>
          <p:cNvPr id="49180" name="Text Box 28"/>
          <p:cNvSpPr txBox="1">
            <a:spLocks noChangeArrowheads="1"/>
          </p:cNvSpPr>
          <p:nvPr/>
        </p:nvSpPr>
        <p:spPr bwMode="auto">
          <a:xfrm>
            <a:off x="5120144" y="2601987"/>
            <a:ext cx="432447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S6a</a:t>
            </a:r>
          </a:p>
        </p:txBody>
      </p:sp>
      <p:pic>
        <p:nvPicPr>
          <p:cNvPr id="49181" name="Picture 29" descr="图片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409" y="2719664"/>
            <a:ext cx="685374" cy="72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1626600" y="1926974"/>
            <a:ext cx="297795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Iu</a:t>
            </a:r>
          </a:p>
        </p:txBody>
      </p:sp>
      <p:pic>
        <p:nvPicPr>
          <p:cNvPr id="49183" name="Picture 31" descr="图片8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5455" y="1425209"/>
            <a:ext cx="623349" cy="64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1524259" y="1498758"/>
            <a:ext cx="374739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Gb</a:t>
            </a:r>
          </a:p>
        </p:txBody>
      </p:sp>
      <p:sp>
        <p:nvSpPr>
          <p:cNvPr id="49185" name="Line 33"/>
          <p:cNvSpPr>
            <a:spLocks noChangeShapeType="1"/>
          </p:cNvSpPr>
          <p:nvPr/>
        </p:nvSpPr>
        <p:spPr bwMode="auto">
          <a:xfrm>
            <a:off x="1668466" y="1716135"/>
            <a:ext cx="0" cy="142195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86" name="Line 34"/>
          <p:cNvSpPr>
            <a:spLocks noChangeShapeType="1"/>
          </p:cNvSpPr>
          <p:nvPr/>
        </p:nvSpPr>
        <p:spPr bwMode="auto">
          <a:xfrm>
            <a:off x="1759953" y="2142717"/>
            <a:ext cx="0" cy="143828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87" name="Line 35"/>
          <p:cNvSpPr>
            <a:spLocks noChangeShapeType="1"/>
          </p:cNvSpPr>
          <p:nvPr/>
        </p:nvSpPr>
        <p:spPr bwMode="auto">
          <a:xfrm>
            <a:off x="4644104" y="3366892"/>
            <a:ext cx="0" cy="143828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>
            <a:off x="5148055" y="2574202"/>
            <a:ext cx="0" cy="143828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89" name="Text Box 37"/>
          <p:cNvSpPr txBox="1">
            <a:spLocks noChangeArrowheads="1"/>
          </p:cNvSpPr>
          <p:nvPr/>
        </p:nvSpPr>
        <p:spPr bwMode="auto">
          <a:xfrm>
            <a:off x="6517252" y="4113820"/>
            <a:ext cx="801138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PDN-GW</a:t>
            </a:r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H="1">
            <a:off x="7785658" y="3800013"/>
            <a:ext cx="0" cy="143828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91" name="Text Box 39"/>
          <p:cNvSpPr txBox="1">
            <a:spLocks noChangeArrowheads="1"/>
          </p:cNvSpPr>
          <p:nvPr/>
        </p:nvSpPr>
        <p:spPr bwMode="auto">
          <a:xfrm>
            <a:off x="7624394" y="3538506"/>
            <a:ext cx="426035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SGi</a:t>
            </a:r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>
            <a:off x="6912659" y="2432008"/>
            <a:ext cx="0" cy="1150627"/>
          </a:xfrm>
          <a:prstGeom prst="line">
            <a:avLst/>
          </a:prstGeom>
          <a:noFill/>
          <a:ln w="28575">
            <a:solidFill>
              <a:srgbClr val="0099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pic>
        <p:nvPicPr>
          <p:cNvPr id="49193" name="Picture 41" descr="图片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7029" y="3440442"/>
            <a:ext cx="685374" cy="72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94" name="Text Box 42"/>
          <p:cNvSpPr txBox="1">
            <a:spLocks noChangeArrowheads="1"/>
          </p:cNvSpPr>
          <p:nvPr/>
        </p:nvSpPr>
        <p:spPr bwMode="auto">
          <a:xfrm>
            <a:off x="6742091" y="1639317"/>
            <a:ext cx="578321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PCRF</a:t>
            </a:r>
          </a:p>
        </p:txBody>
      </p:sp>
      <p:sp>
        <p:nvSpPr>
          <p:cNvPr id="49195" name="Line 43"/>
          <p:cNvSpPr>
            <a:spLocks noChangeShapeType="1"/>
          </p:cNvSpPr>
          <p:nvPr/>
        </p:nvSpPr>
        <p:spPr bwMode="auto">
          <a:xfrm>
            <a:off x="6839781" y="2863493"/>
            <a:ext cx="145758" cy="0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6912660" y="2719665"/>
            <a:ext cx="365121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Gx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4267303" y="1333682"/>
            <a:ext cx="520613" cy="2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EPS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7163860" y="2293083"/>
            <a:ext cx="1369197" cy="1368004"/>
            <a:chOff x="4150" y="1616"/>
            <a:chExt cx="862" cy="862"/>
          </a:xfrm>
        </p:grpSpPr>
        <p:sp>
          <p:nvSpPr>
            <p:cNvPr id="49226" name="Line 47"/>
            <p:cNvSpPr>
              <a:spLocks noChangeShapeType="1"/>
            </p:cNvSpPr>
            <p:nvPr/>
          </p:nvSpPr>
          <p:spPr bwMode="auto">
            <a:xfrm>
              <a:off x="4150" y="1616"/>
              <a:ext cx="862" cy="862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9200" tIns="39600" rIns="79200" bIns="396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9227" name="Line 48"/>
            <p:cNvSpPr>
              <a:spLocks noChangeShapeType="1"/>
            </p:cNvSpPr>
            <p:nvPr/>
          </p:nvSpPr>
          <p:spPr bwMode="auto">
            <a:xfrm flipH="1">
              <a:off x="4564" y="1979"/>
              <a:ext cx="0" cy="90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9200" tIns="39600" rIns="79200" bIns="396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9228" name="Text Box 49"/>
            <p:cNvSpPr txBox="1">
              <a:spLocks noChangeArrowheads="1"/>
            </p:cNvSpPr>
            <p:nvPr/>
          </p:nvSpPr>
          <p:spPr bwMode="auto">
            <a:xfrm>
              <a:off x="4463" y="1814"/>
              <a:ext cx="224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9195" tIns="39598" rIns="79195" bIns="39598">
              <a:spAutoFit/>
            </a:bodyPr>
            <a:lstStyle>
              <a:lvl1pPr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  <a:ea typeface="MS PGothic" pitchFamily="34" charset="-128"/>
                </a:rPr>
                <a:t>Rx</a:t>
              </a:r>
            </a:p>
          </p:txBody>
        </p:sp>
      </p:grpSp>
      <p:pic>
        <p:nvPicPr>
          <p:cNvPr id="49199" name="Picture 50" descr="图片26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70763" y="1855060"/>
            <a:ext cx="548919" cy="65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392307" y="1421940"/>
            <a:ext cx="792366" cy="648863"/>
            <a:chOff x="1130" y="1162"/>
            <a:chExt cx="570" cy="494"/>
          </a:xfrm>
        </p:grpSpPr>
        <p:pic>
          <p:nvPicPr>
            <p:cNvPr id="49224" name="Picture 52" descr="图片13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" y="1162"/>
              <a:ext cx="351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225" name="Picture 53" descr="图片13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1162"/>
              <a:ext cx="271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8115940" y="3391410"/>
            <a:ext cx="952080" cy="675012"/>
            <a:chOff x="4649" y="2341"/>
            <a:chExt cx="771" cy="488"/>
          </a:xfrm>
        </p:grpSpPr>
        <p:pic>
          <p:nvPicPr>
            <p:cNvPr id="49222" name="Picture 55" descr="图片77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2341"/>
              <a:ext cx="771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23" name="Text Box 56"/>
            <p:cNvSpPr txBox="1">
              <a:spLocks noChangeArrowheads="1"/>
            </p:cNvSpPr>
            <p:nvPr/>
          </p:nvSpPr>
          <p:spPr bwMode="auto">
            <a:xfrm>
              <a:off x="4822" y="2431"/>
              <a:ext cx="43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9195" tIns="39598" rIns="79195" bIns="39598">
              <a:spAutoFit/>
            </a:bodyPr>
            <a:lstStyle>
              <a:lvl1pPr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99"/>
                  </a:solidFill>
                  <a:latin typeface="FrutigerNext LT Regular" pitchFamily="34" charset="0"/>
                  <a:ea typeface="MS PGothic" pitchFamily="34" charset="-128"/>
                </a:rPr>
                <a:t>PDN</a:t>
              </a:r>
            </a:p>
          </p:txBody>
        </p:sp>
      </p:grpSp>
      <p:pic>
        <p:nvPicPr>
          <p:cNvPr id="49202" name="Picture 57" descr="图片7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2920" y="1859963"/>
            <a:ext cx="573729" cy="6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03" name="Rectangle 58"/>
          <p:cNvSpPr>
            <a:spLocks noGrp="1" noChangeArrowheads="1"/>
          </p:cNvSpPr>
          <p:nvPr>
            <p:ph type="body" idx="1"/>
          </p:nvPr>
        </p:nvSpPr>
        <p:spPr>
          <a:xfrm>
            <a:off x="381453" y="4419455"/>
            <a:ext cx="8762548" cy="1448091"/>
          </a:xfrm>
          <a:noFill/>
        </p:spPr>
        <p:txBody>
          <a:bodyPr lIns="80137" tIns="40068" rIns="80137" bIns="40068"/>
          <a:lstStyle/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以前的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中，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SGSN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GGSN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之间通过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Gn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Gp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接口、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SGSN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SGSN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之间通过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Gn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Gp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接口互通，执行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GTPv1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信令</a:t>
            </a:r>
          </a:p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Ø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网络中，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S-GW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S11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接口、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之间通过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S10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接口互通，执行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GTPv2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信令</a:t>
            </a:r>
          </a:p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因此，至少需要一个网元同时支持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GTPv1/GTPv2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UMTS/EPS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流程、在互通过程中面向网络左右扮演不同的角色、提供用户上下文的映射转换、重建和更新用户面隧道</a:t>
            </a:r>
            <a:r>
              <a:rPr lang="zh-CN" altLang="en-US" sz="1400" dirty="0" smtClean="0"/>
              <a:t>。</a:t>
            </a:r>
          </a:p>
        </p:txBody>
      </p:sp>
      <p:sp>
        <p:nvSpPr>
          <p:cNvPr id="49204" name="Rectangle 59"/>
          <p:cNvSpPr>
            <a:spLocks noGrp="1" noChangeArrowheads="1"/>
          </p:cNvSpPr>
          <p:nvPr>
            <p:ph type="title"/>
          </p:nvPr>
        </p:nvSpPr>
        <p:spPr bwMode="auto">
          <a:xfrm>
            <a:off x="228717" y="404664"/>
            <a:ext cx="8229135" cy="3595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3GPP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网络的数据互操作（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1/6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3657911" y="1714500"/>
            <a:ext cx="685374" cy="686454"/>
            <a:chOff x="2352" y="624"/>
            <a:chExt cx="432" cy="432"/>
          </a:xfrm>
        </p:grpSpPr>
        <p:sp>
          <p:nvSpPr>
            <p:cNvPr id="49217" name="Freeform 61"/>
            <p:cNvSpPr>
              <a:spLocks/>
            </p:cNvSpPr>
            <p:nvPr/>
          </p:nvSpPr>
          <p:spPr bwMode="auto">
            <a:xfrm>
              <a:off x="2466" y="624"/>
              <a:ext cx="208" cy="63"/>
            </a:xfrm>
            <a:custGeom>
              <a:avLst/>
              <a:gdLst>
                <a:gd name="T0" fmla="*/ 0 w 839"/>
                <a:gd name="T1" fmla="*/ 0 h 245"/>
                <a:gd name="T2" fmla="*/ 0 w 839"/>
                <a:gd name="T3" fmla="*/ 0 h 245"/>
                <a:gd name="T4" fmla="*/ 0 w 839"/>
                <a:gd name="T5" fmla="*/ 0 h 245"/>
                <a:gd name="T6" fmla="*/ 0 w 839"/>
                <a:gd name="T7" fmla="*/ 0 h 245"/>
                <a:gd name="T8" fmla="*/ 0 w 839"/>
                <a:gd name="T9" fmla="*/ 0 h 245"/>
                <a:gd name="T10" fmla="*/ 0 w 839"/>
                <a:gd name="T11" fmla="*/ 0 h 245"/>
                <a:gd name="T12" fmla="*/ 0 w 839"/>
                <a:gd name="T13" fmla="*/ 0 h 245"/>
                <a:gd name="T14" fmla="*/ 0 w 839"/>
                <a:gd name="T15" fmla="*/ 0 h 245"/>
                <a:gd name="T16" fmla="*/ 0 w 839"/>
                <a:gd name="T17" fmla="*/ 0 h 245"/>
                <a:gd name="T18" fmla="*/ 0 w 839"/>
                <a:gd name="T19" fmla="*/ 0 h 245"/>
                <a:gd name="T20" fmla="*/ 0 w 839"/>
                <a:gd name="T21" fmla="*/ 0 h 245"/>
                <a:gd name="T22" fmla="*/ 0 w 839"/>
                <a:gd name="T23" fmla="*/ 0 h 245"/>
                <a:gd name="T24" fmla="*/ 0 w 839"/>
                <a:gd name="T25" fmla="*/ 0 h 245"/>
                <a:gd name="T26" fmla="*/ 0 w 839"/>
                <a:gd name="T27" fmla="*/ 0 h 245"/>
                <a:gd name="T28" fmla="*/ 0 w 839"/>
                <a:gd name="T29" fmla="*/ 0 h 245"/>
                <a:gd name="T30" fmla="*/ 0 w 839"/>
                <a:gd name="T31" fmla="*/ 0 h 245"/>
                <a:gd name="T32" fmla="*/ 0 w 839"/>
                <a:gd name="T33" fmla="*/ 0 h 245"/>
                <a:gd name="T34" fmla="*/ 0 w 839"/>
                <a:gd name="T35" fmla="*/ 0 h 245"/>
                <a:gd name="T36" fmla="*/ 0 w 839"/>
                <a:gd name="T37" fmla="*/ 0 h 245"/>
                <a:gd name="T38" fmla="*/ 0 w 839"/>
                <a:gd name="T39" fmla="*/ 0 h 245"/>
                <a:gd name="T40" fmla="*/ 0 w 839"/>
                <a:gd name="T41" fmla="*/ 0 h 245"/>
                <a:gd name="T42" fmla="*/ 0 w 839"/>
                <a:gd name="T43" fmla="*/ 0 h 245"/>
                <a:gd name="T44" fmla="*/ 0 w 839"/>
                <a:gd name="T45" fmla="*/ 0 h 245"/>
                <a:gd name="T46" fmla="*/ 0 w 839"/>
                <a:gd name="T47" fmla="*/ 0 h 245"/>
                <a:gd name="T48" fmla="*/ 0 w 839"/>
                <a:gd name="T49" fmla="*/ 0 h 245"/>
                <a:gd name="T50" fmla="*/ 0 w 839"/>
                <a:gd name="T51" fmla="*/ 0 h 245"/>
                <a:gd name="T52" fmla="*/ 0 w 839"/>
                <a:gd name="T53" fmla="*/ 0 h 245"/>
                <a:gd name="T54" fmla="*/ 0 w 839"/>
                <a:gd name="T55" fmla="*/ 0 h 245"/>
                <a:gd name="T56" fmla="*/ 0 w 839"/>
                <a:gd name="T57" fmla="*/ 0 h 245"/>
                <a:gd name="T58" fmla="*/ 0 w 839"/>
                <a:gd name="T59" fmla="*/ 0 h 245"/>
                <a:gd name="T60" fmla="*/ 0 w 839"/>
                <a:gd name="T61" fmla="*/ 0 h 245"/>
                <a:gd name="T62" fmla="*/ 0 w 839"/>
                <a:gd name="T63" fmla="*/ 0 h 245"/>
                <a:gd name="T64" fmla="*/ 0 w 839"/>
                <a:gd name="T65" fmla="*/ 0 h 245"/>
                <a:gd name="T66" fmla="*/ 0 w 839"/>
                <a:gd name="T67" fmla="*/ 0 h 245"/>
                <a:gd name="T68" fmla="*/ 0 w 839"/>
                <a:gd name="T69" fmla="*/ 0 h 245"/>
                <a:gd name="T70" fmla="*/ 0 w 839"/>
                <a:gd name="T71" fmla="*/ 0 h 245"/>
                <a:gd name="T72" fmla="*/ 0 w 839"/>
                <a:gd name="T73" fmla="*/ 0 h 245"/>
                <a:gd name="T74" fmla="*/ 0 w 839"/>
                <a:gd name="T75" fmla="*/ 0 h 245"/>
                <a:gd name="T76" fmla="*/ 0 w 839"/>
                <a:gd name="T77" fmla="*/ 0 h 245"/>
                <a:gd name="T78" fmla="*/ 0 w 839"/>
                <a:gd name="T79" fmla="*/ 0 h 245"/>
                <a:gd name="T80" fmla="*/ 0 w 839"/>
                <a:gd name="T81" fmla="*/ 0 h 245"/>
                <a:gd name="T82" fmla="*/ 0 w 839"/>
                <a:gd name="T83" fmla="*/ 0 h 245"/>
                <a:gd name="T84" fmla="*/ 0 w 839"/>
                <a:gd name="T85" fmla="*/ 0 h 245"/>
                <a:gd name="T86" fmla="*/ 0 w 839"/>
                <a:gd name="T87" fmla="*/ 0 h 245"/>
                <a:gd name="T88" fmla="*/ 0 w 839"/>
                <a:gd name="T89" fmla="*/ 0 h 245"/>
                <a:gd name="T90" fmla="*/ 0 w 839"/>
                <a:gd name="T91" fmla="*/ 0 h 245"/>
                <a:gd name="T92" fmla="*/ 0 w 839"/>
                <a:gd name="T93" fmla="*/ 0 h 245"/>
                <a:gd name="T94" fmla="*/ 0 w 839"/>
                <a:gd name="T95" fmla="*/ 0 h 245"/>
                <a:gd name="T96" fmla="*/ 0 w 839"/>
                <a:gd name="T97" fmla="*/ 0 h 245"/>
                <a:gd name="T98" fmla="*/ 0 w 839"/>
                <a:gd name="T99" fmla="*/ 0 h 245"/>
                <a:gd name="T100" fmla="*/ 0 w 839"/>
                <a:gd name="T101" fmla="*/ 0 h 245"/>
                <a:gd name="T102" fmla="*/ 0 w 839"/>
                <a:gd name="T103" fmla="*/ 0 h 245"/>
                <a:gd name="T104" fmla="*/ 0 w 839"/>
                <a:gd name="T105" fmla="*/ 0 h 245"/>
                <a:gd name="T106" fmla="*/ 0 w 839"/>
                <a:gd name="T107" fmla="*/ 0 h 245"/>
                <a:gd name="T108" fmla="*/ 0 w 839"/>
                <a:gd name="T109" fmla="*/ 0 h 245"/>
                <a:gd name="T110" fmla="*/ 0 w 839"/>
                <a:gd name="T111" fmla="*/ 0 h 245"/>
                <a:gd name="T112" fmla="*/ 0 w 839"/>
                <a:gd name="T113" fmla="*/ 0 h 245"/>
                <a:gd name="T114" fmla="*/ 0 w 839"/>
                <a:gd name="T115" fmla="*/ 0 h 245"/>
                <a:gd name="T116" fmla="*/ 0 w 839"/>
                <a:gd name="T117" fmla="*/ 0 h 245"/>
                <a:gd name="T118" fmla="*/ 0 w 839"/>
                <a:gd name="T119" fmla="*/ 0 h 245"/>
                <a:gd name="T120" fmla="*/ 0 w 839"/>
                <a:gd name="T121" fmla="*/ 0 h 2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9"/>
                <a:gd name="T184" fmla="*/ 0 h 245"/>
                <a:gd name="T185" fmla="*/ 839 w 839"/>
                <a:gd name="T186" fmla="*/ 245 h 2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9" h="245">
                  <a:moveTo>
                    <a:pt x="0" y="156"/>
                  </a:moveTo>
                  <a:lnTo>
                    <a:pt x="62" y="244"/>
                  </a:lnTo>
                  <a:lnTo>
                    <a:pt x="68" y="239"/>
                  </a:lnTo>
                  <a:lnTo>
                    <a:pt x="76" y="232"/>
                  </a:lnTo>
                  <a:lnTo>
                    <a:pt x="85" y="224"/>
                  </a:lnTo>
                  <a:lnTo>
                    <a:pt x="94" y="218"/>
                  </a:lnTo>
                  <a:lnTo>
                    <a:pt x="103" y="212"/>
                  </a:lnTo>
                  <a:lnTo>
                    <a:pt x="110" y="207"/>
                  </a:lnTo>
                  <a:lnTo>
                    <a:pt x="120" y="200"/>
                  </a:lnTo>
                  <a:lnTo>
                    <a:pt x="128" y="195"/>
                  </a:lnTo>
                  <a:lnTo>
                    <a:pt x="138" y="189"/>
                  </a:lnTo>
                  <a:lnTo>
                    <a:pt x="147" y="184"/>
                  </a:lnTo>
                  <a:lnTo>
                    <a:pt x="157" y="179"/>
                  </a:lnTo>
                  <a:lnTo>
                    <a:pt x="167" y="174"/>
                  </a:lnTo>
                  <a:lnTo>
                    <a:pt x="174" y="170"/>
                  </a:lnTo>
                  <a:lnTo>
                    <a:pt x="182" y="167"/>
                  </a:lnTo>
                  <a:lnTo>
                    <a:pt x="192" y="162"/>
                  </a:lnTo>
                  <a:lnTo>
                    <a:pt x="201" y="158"/>
                  </a:lnTo>
                  <a:lnTo>
                    <a:pt x="210" y="154"/>
                  </a:lnTo>
                  <a:lnTo>
                    <a:pt x="219" y="150"/>
                  </a:lnTo>
                  <a:lnTo>
                    <a:pt x="227" y="148"/>
                  </a:lnTo>
                  <a:lnTo>
                    <a:pt x="234" y="144"/>
                  </a:lnTo>
                  <a:lnTo>
                    <a:pt x="245" y="141"/>
                  </a:lnTo>
                  <a:lnTo>
                    <a:pt x="256" y="137"/>
                  </a:lnTo>
                  <a:lnTo>
                    <a:pt x="270" y="134"/>
                  </a:lnTo>
                  <a:lnTo>
                    <a:pt x="283" y="128"/>
                  </a:lnTo>
                  <a:lnTo>
                    <a:pt x="297" y="126"/>
                  </a:lnTo>
                  <a:lnTo>
                    <a:pt x="310" y="121"/>
                  </a:lnTo>
                  <a:lnTo>
                    <a:pt x="327" y="119"/>
                  </a:lnTo>
                  <a:lnTo>
                    <a:pt x="339" y="118"/>
                  </a:lnTo>
                  <a:lnTo>
                    <a:pt x="351" y="116"/>
                  </a:lnTo>
                  <a:lnTo>
                    <a:pt x="365" y="114"/>
                  </a:lnTo>
                  <a:lnTo>
                    <a:pt x="380" y="113"/>
                  </a:lnTo>
                  <a:lnTo>
                    <a:pt x="396" y="111"/>
                  </a:lnTo>
                  <a:lnTo>
                    <a:pt x="411" y="111"/>
                  </a:lnTo>
                  <a:lnTo>
                    <a:pt x="427" y="111"/>
                  </a:lnTo>
                  <a:lnTo>
                    <a:pt x="443" y="111"/>
                  </a:lnTo>
                  <a:lnTo>
                    <a:pt x="459" y="113"/>
                  </a:lnTo>
                  <a:lnTo>
                    <a:pt x="473" y="114"/>
                  </a:lnTo>
                  <a:lnTo>
                    <a:pt x="486" y="117"/>
                  </a:lnTo>
                  <a:lnTo>
                    <a:pt x="499" y="118"/>
                  </a:lnTo>
                  <a:lnTo>
                    <a:pt x="515" y="119"/>
                  </a:lnTo>
                  <a:lnTo>
                    <a:pt x="529" y="124"/>
                  </a:lnTo>
                  <a:lnTo>
                    <a:pt x="540" y="126"/>
                  </a:lnTo>
                  <a:lnTo>
                    <a:pt x="555" y="130"/>
                  </a:lnTo>
                  <a:lnTo>
                    <a:pt x="568" y="134"/>
                  </a:lnTo>
                  <a:lnTo>
                    <a:pt x="583" y="138"/>
                  </a:lnTo>
                  <a:lnTo>
                    <a:pt x="597" y="142"/>
                  </a:lnTo>
                  <a:lnTo>
                    <a:pt x="611" y="148"/>
                  </a:lnTo>
                  <a:lnTo>
                    <a:pt x="627" y="155"/>
                  </a:lnTo>
                  <a:lnTo>
                    <a:pt x="641" y="161"/>
                  </a:lnTo>
                  <a:lnTo>
                    <a:pt x="654" y="167"/>
                  </a:lnTo>
                  <a:lnTo>
                    <a:pt x="667" y="175"/>
                  </a:lnTo>
                  <a:lnTo>
                    <a:pt x="682" y="183"/>
                  </a:lnTo>
                  <a:lnTo>
                    <a:pt x="693" y="191"/>
                  </a:lnTo>
                  <a:lnTo>
                    <a:pt x="707" y="200"/>
                  </a:lnTo>
                  <a:lnTo>
                    <a:pt x="687" y="233"/>
                  </a:lnTo>
                  <a:lnTo>
                    <a:pt x="838" y="224"/>
                  </a:lnTo>
                  <a:lnTo>
                    <a:pt x="788" y="76"/>
                  </a:lnTo>
                  <a:lnTo>
                    <a:pt x="769" y="106"/>
                  </a:lnTo>
                  <a:lnTo>
                    <a:pt x="753" y="96"/>
                  </a:lnTo>
                  <a:lnTo>
                    <a:pt x="737" y="86"/>
                  </a:lnTo>
                  <a:lnTo>
                    <a:pt x="722" y="78"/>
                  </a:lnTo>
                  <a:lnTo>
                    <a:pt x="706" y="70"/>
                  </a:lnTo>
                  <a:lnTo>
                    <a:pt x="694" y="62"/>
                  </a:lnTo>
                  <a:lnTo>
                    <a:pt x="680" y="56"/>
                  </a:lnTo>
                  <a:lnTo>
                    <a:pt x="666" y="51"/>
                  </a:lnTo>
                  <a:lnTo>
                    <a:pt x="652" y="45"/>
                  </a:lnTo>
                  <a:lnTo>
                    <a:pt x="639" y="40"/>
                  </a:lnTo>
                  <a:lnTo>
                    <a:pt x="625" y="34"/>
                  </a:lnTo>
                  <a:lnTo>
                    <a:pt x="607" y="28"/>
                  </a:lnTo>
                  <a:lnTo>
                    <a:pt x="592" y="24"/>
                  </a:lnTo>
                  <a:lnTo>
                    <a:pt x="578" y="20"/>
                  </a:lnTo>
                  <a:lnTo>
                    <a:pt x="564" y="16"/>
                  </a:lnTo>
                  <a:lnTo>
                    <a:pt x="547" y="12"/>
                  </a:lnTo>
                  <a:lnTo>
                    <a:pt x="531" y="10"/>
                  </a:lnTo>
                  <a:lnTo>
                    <a:pt x="516" y="7"/>
                  </a:lnTo>
                  <a:lnTo>
                    <a:pt x="501" y="6"/>
                  </a:lnTo>
                  <a:lnTo>
                    <a:pt x="484" y="4"/>
                  </a:lnTo>
                  <a:lnTo>
                    <a:pt x="468" y="3"/>
                  </a:lnTo>
                  <a:lnTo>
                    <a:pt x="453" y="1"/>
                  </a:lnTo>
                  <a:lnTo>
                    <a:pt x="439" y="0"/>
                  </a:lnTo>
                  <a:lnTo>
                    <a:pt x="424" y="0"/>
                  </a:lnTo>
                  <a:lnTo>
                    <a:pt x="409" y="0"/>
                  </a:lnTo>
                  <a:lnTo>
                    <a:pt x="395" y="1"/>
                  </a:lnTo>
                  <a:lnTo>
                    <a:pt x="378" y="3"/>
                  </a:lnTo>
                  <a:lnTo>
                    <a:pt x="363" y="3"/>
                  </a:lnTo>
                  <a:lnTo>
                    <a:pt x="347" y="5"/>
                  </a:lnTo>
                  <a:lnTo>
                    <a:pt x="332" y="7"/>
                  </a:lnTo>
                  <a:lnTo>
                    <a:pt x="318" y="8"/>
                  </a:lnTo>
                  <a:lnTo>
                    <a:pt x="304" y="12"/>
                  </a:lnTo>
                  <a:lnTo>
                    <a:pt x="291" y="14"/>
                  </a:lnTo>
                  <a:lnTo>
                    <a:pt x="275" y="17"/>
                  </a:lnTo>
                  <a:lnTo>
                    <a:pt x="259" y="22"/>
                  </a:lnTo>
                  <a:lnTo>
                    <a:pt x="248" y="25"/>
                  </a:lnTo>
                  <a:lnTo>
                    <a:pt x="233" y="30"/>
                  </a:lnTo>
                  <a:lnTo>
                    <a:pt x="219" y="34"/>
                  </a:lnTo>
                  <a:lnTo>
                    <a:pt x="205" y="39"/>
                  </a:lnTo>
                  <a:lnTo>
                    <a:pt x="189" y="45"/>
                  </a:lnTo>
                  <a:lnTo>
                    <a:pt x="177" y="50"/>
                  </a:lnTo>
                  <a:lnTo>
                    <a:pt x="162" y="55"/>
                  </a:lnTo>
                  <a:lnTo>
                    <a:pt x="150" y="61"/>
                  </a:lnTo>
                  <a:lnTo>
                    <a:pt x="138" y="66"/>
                  </a:lnTo>
                  <a:lnTo>
                    <a:pt x="131" y="69"/>
                  </a:lnTo>
                  <a:lnTo>
                    <a:pt x="121" y="74"/>
                  </a:lnTo>
                  <a:lnTo>
                    <a:pt x="116" y="76"/>
                  </a:lnTo>
                  <a:lnTo>
                    <a:pt x="109" y="80"/>
                  </a:lnTo>
                  <a:lnTo>
                    <a:pt x="102" y="85"/>
                  </a:lnTo>
                  <a:lnTo>
                    <a:pt x="94" y="90"/>
                  </a:lnTo>
                  <a:lnTo>
                    <a:pt x="88" y="94"/>
                  </a:lnTo>
                  <a:lnTo>
                    <a:pt x="81" y="98"/>
                  </a:lnTo>
                  <a:lnTo>
                    <a:pt x="75" y="102"/>
                  </a:lnTo>
                  <a:lnTo>
                    <a:pt x="67" y="105"/>
                  </a:lnTo>
                  <a:lnTo>
                    <a:pt x="60" y="110"/>
                  </a:lnTo>
                  <a:lnTo>
                    <a:pt x="52" y="116"/>
                  </a:lnTo>
                  <a:lnTo>
                    <a:pt x="44" y="120"/>
                  </a:lnTo>
                  <a:lnTo>
                    <a:pt x="37" y="126"/>
                  </a:lnTo>
                  <a:lnTo>
                    <a:pt x="31" y="130"/>
                  </a:lnTo>
                  <a:lnTo>
                    <a:pt x="24" y="134"/>
                  </a:lnTo>
                  <a:lnTo>
                    <a:pt x="18" y="141"/>
                  </a:lnTo>
                  <a:lnTo>
                    <a:pt x="11" y="145"/>
                  </a:lnTo>
                  <a:lnTo>
                    <a:pt x="5" y="149"/>
                  </a:lnTo>
                  <a:lnTo>
                    <a:pt x="0" y="156"/>
                  </a:lnTo>
                </a:path>
              </a:pathLst>
            </a:custGeom>
            <a:solidFill>
              <a:srgbClr val="FF0000"/>
            </a:solidFill>
            <a:ln w="127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18" name="Freeform 62"/>
            <p:cNvSpPr>
              <a:spLocks/>
            </p:cNvSpPr>
            <p:nvPr/>
          </p:nvSpPr>
          <p:spPr bwMode="auto">
            <a:xfrm>
              <a:off x="2725" y="723"/>
              <a:ext cx="59" cy="221"/>
            </a:xfrm>
            <a:custGeom>
              <a:avLst/>
              <a:gdLst>
                <a:gd name="T0" fmla="*/ 0 w 237"/>
                <a:gd name="T1" fmla="*/ 0 h 860"/>
                <a:gd name="T2" fmla="*/ 0 w 237"/>
                <a:gd name="T3" fmla="*/ 0 h 860"/>
                <a:gd name="T4" fmla="*/ 0 w 237"/>
                <a:gd name="T5" fmla="*/ 0 h 860"/>
                <a:gd name="T6" fmla="*/ 0 w 237"/>
                <a:gd name="T7" fmla="*/ 0 h 860"/>
                <a:gd name="T8" fmla="*/ 0 w 237"/>
                <a:gd name="T9" fmla="*/ 0 h 860"/>
                <a:gd name="T10" fmla="*/ 0 w 237"/>
                <a:gd name="T11" fmla="*/ 0 h 860"/>
                <a:gd name="T12" fmla="*/ 0 w 237"/>
                <a:gd name="T13" fmla="*/ 0 h 860"/>
                <a:gd name="T14" fmla="*/ 0 w 237"/>
                <a:gd name="T15" fmla="*/ 0 h 860"/>
                <a:gd name="T16" fmla="*/ 0 w 237"/>
                <a:gd name="T17" fmla="*/ 0 h 860"/>
                <a:gd name="T18" fmla="*/ 0 w 237"/>
                <a:gd name="T19" fmla="*/ 0 h 860"/>
                <a:gd name="T20" fmla="*/ 0 w 237"/>
                <a:gd name="T21" fmla="*/ 0 h 860"/>
                <a:gd name="T22" fmla="*/ 0 w 237"/>
                <a:gd name="T23" fmla="*/ 0 h 860"/>
                <a:gd name="T24" fmla="*/ 0 w 237"/>
                <a:gd name="T25" fmla="*/ 0 h 860"/>
                <a:gd name="T26" fmla="*/ 0 w 237"/>
                <a:gd name="T27" fmla="*/ 0 h 860"/>
                <a:gd name="T28" fmla="*/ 0 w 237"/>
                <a:gd name="T29" fmla="*/ 0 h 860"/>
                <a:gd name="T30" fmla="*/ 0 w 237"/>
                <a:gd name="T31" fmla="*/ 0 h 860"/>
                <a:gd name="T32" fmla="*/ 0 w 237"/>
                <a:gd name="T33" fmla="*/ 0 h 860"/>
                <a:gd name="T34" fmla="*/ 0 w 237"/>
                <a:gd name="T35" fmla="*/ 0 h 860"/>
                <a:gd name="T36" fmla="*/ 0 w 237"/>
                <a:gd name="T37" fmla="*/ 0 h 860"/>
                <a:gd name="T38" fmla="*/ 0 w 237"/>
                <a:gd name="T39" fmla="*/ 0 h 860"/>
                <a:gd name="T40" fmla="*/ 0 w 237"/>
                <a:gd name="T41" fmla="*/ 0 h 860"/>
                <a:gd name="T42" fmla="*/ 0 w 237"/>
                <a:gd name="T43" fmla="*/ 0 h 860"/>
                <a:gd name="T44" fmla="*/ 0 w 237"/>
                <a:gd name="T45" fmla="*/ 0 h 860"/>
                <a:gd name="T46" fmla="*/ 0 w 237"/>
                <a:gd name="T47" fmla="*/ 0 h 860"/>
                <a:gd name="T48" fmla="*/ 0 w 237"/>
                <a:gd name="T49" fmla="*/ 0 h 860"/>
                <a:gd name="T50" fmla="*/ 0 w 237"/>
                <a:gd name="T51" fmla="*/ 0 h 860"/>
                <a:gd name="T52" fmla="*/ 0 w 237"/>
                <a:gd name="T53" fmla="*/ 0 h 860"/>
                <a:gd name="T54" fmla="*/ 0 w 237"/>
                <a:gd name="T55" fmla="*/ 0 h 860"/>
                <a:gd name="T56" fmla="*/ 0 w 237"/>
                <a:gd name="T57" fmla="*/ 0 h 860"/>
                <a:gd name="T58" fmla="*/ 0 w 237"/>
                <a:gd name="T59" fmla="*/ 0 h 860"/>
                <a:gd name="T60" fmla="*/ 0 w 237"/>
                <a:gd name="T61" fmla="*/ 0 h 860"/>
                <a:gd name="T62" fmla="*/ 0 w 237"/>
                <a:gd name="T63" fmla="*/ 0 h 860"/>
                <a:gd name="T64" fmla="*/ 0 w 237"/>
                <a:gd name="T65" fmla="*/ 0 h 860"/>
                <a:gd name="T66" fmla="*/ 0 w 237"/>
                <a:gd name="T67" fmla="*/ 0 h 860"/>
                <a:gd name="T68" fmla="*/ 0 w 237"/>
                <a:gd name="T69" fmla="*/ 0 h 860"/>
                <a:gd name="T70" fmla="*/ 0 w 237"/>
                <a:gd name="T71" fmla="*/ 0 h 860"/>
                <a:gd name="T72" fmla="*/ 0 w 237"/>
                <a:gd name="T73" fmla="*/ 0 h 860"/>
                <a:gd name="T74" fmla="*/ 0 w 237"/>
                <a:gd name="T75" fmla="*/ 0 h 860"/>
                <a:gd name="T76" fmla="*/ 0 w 237"/>
                <a:gd name="T77" fmla="*/ 0 h 860"/>
                <a:gd name="T78" fmla="*/ 0 w 237"/>
                <a:gd name="T79" fmla="*/ 0 h 860"/>
                <a:gd name="T80" fmla="*/ 0 w 237"/>
                <a:gd name="T81" fmla="*/ 0 h 860"/>
                <a:gd name="T82" fmla="*/ 0 w 237"/>
                <a:gd name="T83" fmla="*/ 0 h 860"/>
                <a:gd name="T84" fmla="*/ 0 w 237"/>
                <a:gd name="T85" fmla="*/ 0 h 860"/>
                <a:gd name="T86" fmla="*/ 0 w 237"/>
                <a:gd name="T87" fmla="*/ 0 h 860"/>
                <a:gd name="T88" fmla="*/ 0 w 237"/>
                <a:gd name="T89" fmla="*/ 0 h 860"/>
                <a:gd name="T90" fmla="*/ 0 w 237"/>
                <a:gd name="T91" fmla="*/ 0 h 860"/>
                <a:gd name="T92" fmla="*/ 0 w 237"/>
                <a:gd name="T93" fmla="*/ 0 h 860"/>
                <a:gd name="T94" fmla="*/ 0 w 237"/>
                <a:gd name="T95" fmla="*/ 0 h 860"/>
                <a:gd name="T96" fmla="*/ 0 w 237"/>
                <a:gd name="T97" fmla="*/ 0 h 860"/>
                <a:gd name="T98" fmla="*/ 0 w 237"/>
                <a:gd name="T99" fmla="*/ 0 h 860"/>
                <a:gd name="T100" fmla="*/ 0 w 237"/>
                <a:gd name="T101" fmla="*/ 0 h 860"/>
                <a:gd name="T102" fmla="*/ 0 w 237"/>
                <a:gd name="T103" fmla="*/ 0 h 860"/>
                <a:gd name="T104" fmla="*/ 0 w 237"/>
                <a:gd name="T105" fmla="*/ 0 h 860"/>
                <a:gd name="T106" fmla="*/ 0 w 237"/>
                <a:gd name="T107" fmla="*/ 0 h 860"/>
                <a:gd name="T108" fmla="*/ 0 w 237"/>
                <a:gd name="T109" fmla="*/ 0 h 860"/>
                <a:gd name="T110" fmla="*/ 0 w 237"/>
                <a:gd name="T111" fmla="*/ 0 h 860"/>
                <a:gd name="T112" fmla="*/ 0 w 237"/>
                <a:gd name="T113" fmla="*/ 0 h 860"/>
                <a:gd name="T114" fmla="*/ 0 w 237"/>
                <a:gd name="T115" fmla="*/ 0 h 860"/>
                <a:gd name="T116" fmla="*/ 0 w 237"/>
                <a:gd name="T117" fmla="*/ 0 h 860"/>
                <a:gd name="T118" fmla="*/ 0 w 237"/>
                <a:gd name="T119" fmla="*/ 0 h 860"/>
                <a:gd name="T120" fmla="*/ 0 w 237"/>
                <a:gd name="T121" fmla="*/ 0 h 8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7"/>
                <a:gd name="T184" fmla="*/ 0 h 860"/>
                <a:gd name="T185" fmla="*/ 237 w 237"/>
                <a:gd name="T186" fmla="*/ 860 h 8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7" h="860">
                  <a:moveTo>
                    <a:pt x="84" y="0"/>
                  </a:moveTo>
                  <a:lnTo>
                    <a:pt x="0" y="63"/>
                  </a:lnTo>
                  <a:lnTo>
                    <a:pt x="4" y="70"/>
                  </a:lnTo>
                  <a:lnTo>
                    <a:pt x="10" y="77"/>
                  </a:lnTo>
                  <a:lnTo>
                    <a:pt x="18" y="87"/>
                  </a:lnTo>
                  <a:lnTo>
                    <a:pt x="24" y="97"/>
                  </a:lnTo>
                  <a:lnTo>
                    <a:pt x="30" y="106"/>
                  </a:lnTo>
                  <a:lnTo>
                    <a:pt x="35" y="113"/>
                  </a:lnTo>
                  <a:lnTo>
                    <a:pt x="41" y="124"/>
                  </a:lnTo>
                  <a:lnTo>
                    <a:pt x="46" y="132"/>
                  </a:lnTo>
                  <a:lnTo>
                    <a:pt x="51" y="141"/>
                  </a:lnTo>
                  <a:lnTo>
                    <a:pt x="56" y="150"/>
                  </a:lnTo>
                  <a:lnTo>
                    <a:pt x="61" y="162"/>
                  </a:lnTo>
                  <a:lnTo>
                    <a:pt x="67" y="172"/>
                  </a:lnTo>
                  <a:lnTo>
                    <a:pt x="70" y="179"/>
                  </a:lnTo>
                  <a:lnTo>
                    <a:pt x="74" y="187"/>
                  </a:lnTo>
                  <a:lnTo>
                    <a:pt x="78" y="197"/>
                  </a:lnTo>
                  <a:lnTo>
                    <a:pt x="82" y="205"/>
                  </a:lnTo>
                  <a:lnTo>
                    <a:pt x="86" y="215"/>
                  </a:lnTo>
                  <a:lnTo>
                    <a:pt x="89" y="225"/>
                  </a:lnTo>
                  <a:lnTo>
                    <a:pt x="92" y="232"/>
                  </a:lnTo>
                  <a:lnTo>
                    <a:pt x="95" y="240"/>
                  </a:lnTo>
                  <a:lnTo>
                    <a:pt x="98" y="251"/>
                  </a:lnTo>
                  <a:lnTo>
                    <a:pt x="102" y="262"/>
                  </a:lnTo>
                  <a:lnTo>
                    <a:pt x="106" y="277"/>
                  </a:lnTo>
                  <a:lnTo>
                    <a:pt x="111" y="291"/>
                  </a:lnTo>
                  <a:lnTo>
                    <a:pt x="113" y="304"/>
                  </a:lnTo>
                  <a:lnTo>
                    <a:pt x="117" y="318"/>
                  </a:lnTo>
                  <a:lnTo>
                    <a:pt x="119" y="335"/>
                  </a:lnTo>
                  <a:lnTo>
                    <a:pt x="122" y="347"/>
                  </a:lnTo>
                  <a:lnTo>
                    <a:pt x="123" y="359"/>
                  </a:lnTo>
                  <a:lnTo>
                    <a:pt x="124" y="374"/>
                  </a:lnTo>
                  <a:lnTo>
                    <a:pt x="125" y="390"/>
                  </a:lnTo>
                  <a:lnTo>
                    <a:pt x="127" y="406"/>
                  </a:lnTo>
                  <a:lnTo>
                    <a:pt x="127" y="421"/>
                  </a:lnTo>
                  <a:lnTo>
                    <a:pt x="127" y="437"/>
                  </a:lnTo>
                  <a:lnTo>
                    <a:pt x="127" y="454"/>
                  </a:lnTo>
                  <a:lnTo>
                    <a:pt x="125" y="470"/>
                  </a:lnTo>
                  <a:lnTo>
                    <a:pt x="124" y="485"/>
                  </a:lnTo>
                  <a:lnTo>
                    <a:pt x="122" y="499"/>
                  </a:lnTo>
                  <a:lnTo>
                    <a:pt x="121" y="512"/>
                  </a:lnTo>
                  <a:lnTo>
                    <a:pt x="119" y="527"/>
                  </a:lnTo>
                  <a:lnTo>
                    <a:pt x="115" y="542"/>
                  </a:lnTo>
                  <a:lnTo>
                    <a:pt x="112" y="554"/>
                  </a:lnTo>
                  <a:lnTo>
                    <a:pt x="109" y="569"/>
                  </a:lnTo>
                  <a:lnTo>
                    <a:pt x="105" y="582"/>
                  </a:lnTo>
                  <a:lnTo>
                    <a:pt x="101" y="598"/>
                  </a:lnTo>
                  <a:lnTo>
                    <a:pt x="97" y="612"/>
                  </a:lnTo>
                  <a:lnTo>
                    <a:pt x="92" y="627"/>
                  </a:lnTo>
                  <a:lnTo>
                    <a:pt x="85" y="642"/>
                  </a:lnTo>
                  <a:lnTo>
                    <a:pt x="79" y="656"/>
                  </a:lnTo>
                  <a:lnTo>
                    <a:pt x="73" y="670"/>
                  </a:lnTo>
                  <a:lnTo>
                    <a:pt x="66" y="684"/>
                  </a:lnTo>
                  <a:lnTo>
                    <a:pt x="57" y="699"/>
                  </a:lnTo>
                  <a:lnTo>
                    <a:pt x="49" y="710"/>
                  </a:lnTo>
                  <a:lnTo>
                    <a:pt x="41" y="726"/>
                  </a:lnTo>
                  <a:lnTo>
                    <a:pt x="9" y="704"/>
                  </a:lnTo>
                  <a:lnTo>
                    <a:pt x="18" y="859"/>
                  </a:lnTo>
                  <a:lnTo>
                    <a:pt x="161" y="808"/>
                  </a:lnTo>
                  <a:lnTo>
                    <a:pt x="132" y="788"/>
                  </a:lnTo>
                  <a:lnTo>
                    <a:pt x="142" y="772"/>
                  </a:lnTo>
                  <a:lnTo>
                    <a:pt x="151" y="756"/>
                  </a:lnTo>
                  <a:lnTo>
                    <a:pt x="159" y="741"/>
                  </a:lnTo>
                  <a:lnTo>
                    <a:pt x="167" y="725"/>
                  </a:lnTo>
                  <a:lnTo>
                    <a:pt x="174" y="711"/>
                  </a:lnTo>
                  <a:lnTo>
                    <a:pt x="180" y="697"/>
                  </a:lnTo>
                  <a:lnTo>
                    <a:pt x="185" y="682"/>
                  </a:lnTo>
                  <a:lnTo>
                    <a:pt x="192" y="669"/>
                  </a:lnTo>
                  <a:lnTo>
                    <a:pt x="196" y="655"/>
                  </a:lnTo>
                  <a:lnTo>
                    <a:pt x="202" y="640"/>
                  </a:lnTo>
                  <a:lnTo>
                    <a:pt x="208" y="622"/>
                  </a:lnTo>
                  <a:lnTo>
                    <a:pt x="211" y="607"/>
                  </a:lnTo>
                  <a:lnTo>
                    <a:pt x="216" y="592"/>
                  </a:lnTo>
                  <a:lnTo>
                    <a:pt x="219" y="578"/>
                  </a:lnTo>
                  <a:lnTo>
                    <a:pt x="223" y="561"/>
                  </a:lnTo>
                  <a:lnTo>
                    <a:pt x="225" y="545"/>
                  </a:lnTo>
                  <a:lnTo>
                    <a:pt x="228" y="530"/>
                  </a:lnTo>
                  <a:lnTo>
                    <a:pt x="229" y="514"/>
                  </a:lnTo>
                  <a:lnTo>
                    <a:pt x="232" y="496"/>
                  </a:lnTo>
                  <a:lnTo>
                    <a:pt x="232" y="480"/>
                  </a:lnTo>
                  <a:lnTo>
                    <a:pt x="234" y="465"/>
                  </a:lnTo>
                  <a:lnTo>
                    <a:pt x="235" y="450"/>
                  </a:lnTo>
                  <a:lnTo>
                    <a:pt x="236" y="435"/>
                  </a:lnTo>
                  <a:lnTo>
                    <a:pt x="235" y="420"/>
                  </a:lnTo>
                  <a:lnTo>
                    <a:pt x="234" y="405"/>
                  </a:lnTo>
                  <a:lnTo>
                    <a:pt x="232" y="388"/>
                  </a:lnTo>
                  <a:lnTo>
                    <a:pt x="232" y="373"/>
                  </a:lnTo>
                  <a:lnTo>
                    <a:pt x="230" y="356"/>
                  </a:lnTo>
                  <a:lnTo>
                    <a:pt x="228" y="341"/>
                  </a:lnTo>
                  <a:lnTo>
                    <a:pt x="227" y="326"/>
                  </a:lnTo>
                  <a:lnTo>
                    <a:pt x="224" y="312"/>
                  </a:lnTo>
                  <a:lnTo>
                    <a:pt x="222" y="298"/>
                  </a:lnTo>
                  <a:lnTo>
                    <a:pt x="218" y="282"/>
                  </a:lnTo>
                  <a:lnTo>
                    <a:pt x="214" y="266"/>
                  </a:lnTo>
                  <a:lnTo>
                    <a:pt x="210" y="254"/>
                  </a:lnTo>
                  <a:lnTo>
                    <a:pt x="206" y="238"/>
                  </a:lnTo>
                  <a:lnTo>
                    <a:pt x="202" y="225"/>
                  </a:lnTo>
                  <a:lnTo>
                    <a:pt x="197" y="211"/>
                  </a:lnTo>
                  <a:lnTo>
                    <a:pt x="192" y="195"/>
                  </a:lnTo>
                  <a:lnTo>
                    <a:pt x="186" y="181"/>
                  </a:lnTo>
                  <a:lnTo>
                    <a:pt x="181" y="165"/>
                  </a:lnTo>
                  <a:lnTo>
                    <a:pt x="176" y="154"/>
                  </a:lnTo>
                  <a:lnTo>
                    <a:pt x="171" y="141"/>
                  </a:lnTo>
                  <a:lnTo>
                    <a:pt x="168" y="133"/>
                  </a:lnTo>
                  <a:lnTo>
                    <a:pt x="163" y="124"/>
                  </a:lnTo>
                  <a:lnTo>
                    <a:pt x="161" y="118"/>
                  </a:lnTo>
                  <a:lnTo>
                    <a:pt x="157" y="112"/>
                  </a:lnTo>
                  <a:lnTo>
                    <a:pt x="153" y="105"/>
                  </a:lnTo>
                  <a:lnTo>
                    <a:pt x="148" y="97"/>
                  </a:lnTo>
                  <a:lnTo>
                    <a:pt x="144" y="91"/>
                  </a:lnTo>
                  <a:lnTo>
                    <a:pt x="140" y="83"/>
                  </a:lnTo>
                  <a:lnTo>
                    <a:pt x="137" y="76"/>
                  </a:lnTo>
                  <a:lnTo>
                    <a:pt x="133" y="68"/>
                  </a:lnTo>
                  <a:lnTo>
                    <a:pt x="129" y="61"/>
                  </a:lnTo>
                  <a:lnTo>
                    <a:pt x="123" y="53"/>
                  </a:lnTo>
                  <a:lnTo>
                    <a:pt x="118" y="44"/>
                  </a:lnTo>
                  <a:lnTo>
                    <a:pt x="114" y="38"/>
                  </a:lnTo>
                  <a:lnTo>
                    <a:pt x="109" y="31"/>
                  </a:lnTo>
                  <a:lnTo>
                    <a:pt x="105" y="24"/>
                  </a:lnTo>
                  <a:lnTo>
                    <a:pt x="98" y="18"/>
                  </a:lnTo>
                  <a:lnTo>
                    <a:pt x="94" y="11"/>
                  </a:lnTo>
                  <a:lnTo>
                    <a:pt x="90" y="5"/>
                  </a:lnTo>
                  <a:lnTo>
                    <a:pt x="84" y="0"/>
                  </a:lnTo>
                </a:path>
              </a:pathLst>
            </a:custGeom>
            <a:solidFill>
              <a:srgbClr val="FF0000"/>
            </a:solidFill>
            <a:ln w="127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19" name="Freeform 63"/>
            <p:cNvSpPr>
              <a:spLocks/>
            </p:cNvSpPr>
            <p:nvPr/>
          </p:nvSpPr>
          <p:spPr bwMode="auto">
            <a:xfrm>
              <a:off x="2470" y="993"/>
              <a:ext cx="208" cy="63"/>
            </a:xfrm>
            <a:custGeom>
              <a:avLst/>
              <a:gdLst>
                <a:gd name="T0" fmla="*/ 0 w 839"/>
                <a:gd name="T1" fmla="*/ 0 h 245"/>
                <a:gd name="T2" fmla="*/ 0 w 839"/>
                <a:gd name="T3" fmla="*/ 0 h 245"/>
                <a:gd name="T4" fmla="*/ 0 w 839"/>
                <a:gd name="T5" fmla="*/ 0 h 245"/>
                <a:gd name="T6" fmla="*/ 0 w 839"/>
                <a:gd name="T7" fmla="*/ 0 h 245"/>
                <a:gd name="T8" fmla="*/ 0 w 839"/>
                <a:gd name="T9" fmla="*/ 0 h 245"/>
                <a:gd name="T10" fmla="*/ 0 w 839"/>
                <a:gd name="T11" fmla="*/ 0 h 245"/>
                <a:gd name="T12" fmla="*/ 0 w 839"/>
                <a:gd name="T13" fmla="*/ 0 h 245"/>
                <a:gd name="T14" fmla="*/ 0 w 839"/>
                <a:gd name="T15" fmla="*/ 0 h 245"/>
                <a:gd name="T16" fmla="*/ 0 w 839"/>
                <a:gd name="T17" fmla="*/ 0 h 245"/>
                <a:gd name="T18" fmla="*/ 0 w 839"/>
                <a:gd name="T19" fmla="*/ 0 h 245"/>
                <a:gd name="T20" fmla="*/ 0 w 839"/>
                <a:gd name="T21" fmla="*/ 0 h 245"/>
                <a:gd name="T22" fmla="*/ 0 w 839"/>
                <a:gd name="T23" fmla="*/ 0 h 245"/>
                <a:gd name="T24" fmla="*/ 0 w 839"/>
                <a:gd name="T25" fmla="*/ 0 h 245"/>
                <a:gd name="T26" fmla="*/ 0 w 839"/>
                <a:gd name="T27" fmla="*/ 0 h 245"/>
                <a:gd name="T28" fmla="*/ 0 w 839"/>
                <a:gd name="T29" fmla="*/ 0 h 245"/>
                <a:gd name="T30" fmla="*/ 0 w 839"/>
                <a:gd name="T31" fmla="*/ 0 h 245"/>
                <a:gd name="T32" fmla="*/ 0 w 839"/>
                <a:gd name="T33" fmla="*/ 0 h 245"/>
                <a:gd name="T34" fmla="*/ 0 w 839"/>
                <a:gd name="T35" fmla="*/ 0 h 245"/>
                <a:gd name="T36" fmla="*/ 0 w 839"/>
                <a:gd name="T37" fmla="*/ 0 h 245"/>
                <a:gd name="T38" fmla="*/ 0 w 839"/>
                <a:gd name="T39" fmla="*/ 0 h 245"/>
                <a:gd name="T40" fmla="*/ 0 w 839"/>
                <a:gd name="T41" fmla="*/ 0 h 245"/>
                <a:gd name="T42" fmla="*/ 0 w 839"/>
                <a:gd name="T43" fmla="*/ 0 h 245"/>
                <a:gd name="T44" fmla="*/ 0 w 839"/>
                <a:gd name="T45" fmla="*/ 0 h 245"/>
                <a:gd name="T46" fmla="*/ 0 w 839"/>
                <a:gd name="T47" fmla="*/ 0 h 245"/>
                <a:gd name="T48" fmla="*/ 0 w 839"/>
                <a:gd name="T49" fmla="*/ 0 h 245"/>
                <a:gd name="T50" fmla="*/ 0 w 839"/>
                <a:gd name="T51" fmla="*/ 0 h 245"/>
                <a:gd name="T52" fmla="*/ 0 w 839"/>
                <a:gd name="T53" fmla="*/ 0 h 245"/>
                <a:gd name="T54" fmla="*/ 0 w 839"/>
                <a:gd name="T55" fmla="*/ 0 h 245"/>
                <a:gd name="T56" fmla="*/ 0 w 839"/>
                <a:gd name="T57" fmla="*/ 0 h 245"/>
                <a:gd name="T58" fmla="*/ 0 w 839"/>
                <a:gd name="T59" fmla="*/ 0 h 245"/>
                <a:gd name="T60" fmla="*/ 0 w 839"/>
                <a:gd name="T61" fmla="*/ 0 h 245"/>
                <a:gd name="T62" fmla="*/ 0 w 839"/>
                <a:gd name="T63" fmla="*/ 0 h 245"/>
                <a:gd name="T64" fmla="*/ 0 w 839"/>
                <a:gd name="T65" fmla="*/ 0 h 245"/>
                <a:gd name="T66" fmla="*/ 0 w 839"/>
                <a:gd name="T67" fmla="*/ 0 h 245"/>
                <a:gd name="T68" fmla="*/ 0 w 839"/>
                <a:gd name="T69" fmla="*/ 0 h 245"/>
                <a:gd name="T70" fmla="*/ 0 w 839"/>
                <a:gd name="T71" fmla="*/ 0 h 245"/>
                <a:gd name="T72" fmla="*/ 0 w 839"/>
                <a:gd name="T73" fmla="*/ 0 h 245"/>
                <a:gd name="T74" fmla="*/ 0 w 839"/>
                <a:gd name="T75" fmla="*/ 0 h 245"/>
                <a:gd name="T76" fmla="*/ 0 w 839"/>
                <a:gd name="T77" fmla="*/ 0 h 245"/>
                <a:gd name="T78" fmla="*/ 0 w 839"/>
                <a:gd name="T79" fmla="*/ 0 h 245"/>
                <a:gd name="T80" fmla="*/ 0 w 839"/>
                <a:gd name="T81" fmla="*/ 0 h 245"/>
                <a:gd name="T82" fmla="*/ 0 w 839"/>
                <a:gd name="T83" fmla="*/ 0 h 245"/>
                <a:gd name="T84" fmla="*/ 0 w 839"/>
                <a:gd name="T85" fmla="*/ 0 h 245"/>
                <a:gd name="T86" fmla="*/ 0 w 839"/>
                <a:gd name="T87" fmla="*/ 0 h 245"/>
                <a:gd name="T88" fmla="*/ 0 w 839"/>
                <a:gd name="T89" fmla="*/ 0 h 245"/>
                <a:gd name="T90" fmla="*/ 0 w 839"/>
                <a:gd name="T91" fmla="*/ 0 h 245"/>
                <a:gd name="T92" fmla="*/ 0 w 839"/>
                <a:gd name="T93" fmla="*/ 0 h 245"/>
                <a:gd name="T94" fmla="*/ 0 w 839"/>
                <a:gd name="T95" fmla="*/ 0 h 245"/>
                <a:gd name="T96" fmla="*/ 0 w 839"/>
                <a:gd name="T97" fmla="*/ 0 h 245"/>
                <a:gd name="T98" fmla="*/ 0 w 839"/>
                <a:gd name="T99" fmla="*/ 0 h 245"/>
                <a:gd name="T100" fmla="*/ 0 w 839"/>
                <a:gd name="T101" fmla="*/ 0 h 245"/>
                <a:gd name="T102" fmla="*/ 0 w 839"/>
                <a:gd name="T103" fmla="*/ 0 h 245"/>
                <a:gd name="T104" fmla="*/ 0 w 839"/>
                <a:gd name="T105" fmla="*/ 0 h 245"/>
                <a:gd name="T106" fmla="*/ 0 w 839"/>
                <a:gd name="T107" fmla="*/ 0 h 245"/>
                <a:gd name="T108" fmla="*/ 0 w 839"/>
                <a:gd name="T109" fmla="*/ 0 h 245"/>
                <a:gd name="T110" fmla="*/ 0 w 839"/>
                <a:gd name="T111" fmla="*/ 0 h 245"/>
                <a:gd name="T112" fmla="*/ 0 w 839"/>
                <a:gd name="T113" fmla="*/ 0 h 245"/>
                <a:gd name="T114" fmla="*/ 0 w 839"/>
                <a:gd name="T115" fmla="*/ 0 h 245"/>
                <a:gd name="T116" fmla="*/ 0 w 839"/>
                <a:gd name="T117" fmla="*/ 0 h 245"/>
                <a:gd name="T118" fmla="*/ 0 w 839"/>
                <a:gd name="T119" fmla="*/ 0 h 245"/>
                <a:gd name="T120" fmla="*/ 0 w 839"/>
                <a:gd name="T121" fmla="*/ 0 h 2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9"/>
                <a:gd name="T184" fmla="*/ 0 h 245"/>
                <a:gd name="T185" fmla="*/ 839 w 839"/>
                <a:gd name="T186" fmla="*/ 245 h 2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9" h="245">
                  <a:moveTo>
                    <a:pt x="838" y="87"/>
                  </a:moveTo>
                  <a:lnTo>
                    <a:pt x="775" y="0"/>
                  </a:lnTo>
                  <a:lnTo>
                    <a:pt x="769" y="4"/>
                  </a:lnTo>
                  <a:lnTo>
                    <a:pt x="762" y="11"/>
                  </a:lnTo>
                  <a:lnTo>
                    <a:pt x="752" y="19"/>
                  </a:lnTo>
                  <a:lnTo>
                    <a:pt x="743" y="25"/>
                  </a:lnTo>
                  <a:lnTo>
                    <a:pt x="734" y="31"/>
                  </a:lnTo>
                  <a:lnTo>
                    <a:pt x="727" y="37"/>
                  </a:lnTo>
                  <a:lnTo>
                    <a:pt x="717" y="43"/>
                  </a:lnTo>
                  <a:lnTo>
                    <a:pt x="709" y="48"/>
                  </a:lnTo>
                  <a:lnTo>
                    <a:pt x="699" y="54"/>
                  </a:lnTo>
                  <a:lnTo>
                    <a:pt x="690" y="59"/>
                  </a:lnTo>
                  <a:lnTo>
                    <a:pt x="680" y="64"/>
                  </a:lnTo>
                  <a:lnTo>
                    <a:pt x="670" y="69"/>
                  </a:lnTo>
                  <a:lnTo>
                    <a:pt x="663" y="73"/>
                  </a:lnTo>
                  <a:lnTo>
                    <a:pt x="655" y="77"/>
                  </a:lnTo>
                  <a:lnTo>
                    <a:pt x="645" y="81"/>
                  </a:lnTo>
                  <a:lnTo>
                    <a:pt x="636" y="85"/>
                  </a:lnTo>
                  <a:lnTo>
                    <a:pt x="627" y="89"/>
                  </a:lnTo>
                  <a:lnTo>
                    <a:pt x="618" y="93"/>
                  </a:lnTo>
                  <a:lnTo>
                    <a:pt x="611" y="95"/>
                  </a:lnTo>
                  <a:lnTo>
                    <a:pt x="603" y="99"/>
                  </a:lnTo>
                  <a:lnTo>
                    <a:pt x="592" y="102"/>
                  </a:lnTo>
                  <a:lnTo>
                    <a:pt x="581" y="106"/>
                  </a:lnTo>
                  <a:lnTo>
                    <a:pt x="567" y="110"/>
                  </a:lnTo>
                  <a:lnTo>
                    <a:pt x="554" y="115"/>
                  </a:lnTo>
                  <a:lnTo>
                    <a:pt x="540" y="118"/>
                  </a:lnTo>
                  <a:lnTo>
                    <a:pt x="527" y="122"/>
                  </a:lnTo>
                  <a:lnTo>
                    <a:pt x="510" y="124"/>
                  </a:lnTo>
                  <a:lnTo>
                    <a:pt x="499" y="126"/>
                  </a:lnTo>
                  <a:lnTo>
                    <a:pt x="486" y="127"/>
                  </a:lnTo>
                  <a:lnTo>
                    <a:pt x="472" y="129"/>
                  </a:lnTo>
                  <a:lnTo>
                    <a:pt x="457" y="130"/>
                  </a:lnTo>
                  <a:lnTo>
                    <a:pt x="441" y="132"/>
                  </a:lnTo>
                  <a:lnTo>
                    <a:pt x="427" y="132"/>
                  </a:lnTo>
                  <a:lnTo>
                    <a:pt x="411" y="132"/>
                  </a:lnTo>
                  <a:lnTo>
                    <a:pt x="395" y="132"/>
                  </a:lnTo>
                  <a:lnTo>
                    <a:pt x="379" y="130"/>
                  </a:lnTo>
                  <a:lnTo>
                    <a:pt x="364" y="129"/>
                  </a:lnTo>
                  <a:lnTo>
                    <a:pt x="351" y="126"/>
                  </a:lnTo>
                  <a:lnTo>
                    <a:pt x="338" y="126"/>
                  </a:lnTo>
                  <a:lnTo>
                    <a:pt x="323" y="124"/>
                  </a:lnTo>
                  <a:lnTo>
                    <a:pt x="308" y="119"/>
                  </a:lnTo>
                  <a:lnTo>
                    <a:pt x="297" y="117"/>
                  </a:lnTo>
                  <a:lnTo>
                    <a:pt x="283" y="113"/>
                  </a:lnTo>
                  <a:lnTo>
                    <a:pt x="269" y="110"/>
                  </a:lnTo>
                  <a:lnTo>
                    <a:pt x="254" y="105"/>
                  </a:lnTo>
                  <a:lnTo>
                    <a:pt x="240" y="101"/>
                  </a:lnTo>
                  <a:lnTo>
                    <a:pt x="226" y="95"/>
                  </a:lnTo>
                  <a:lnTo>
                    <a:pt x="211" y="88"/>
                  </a:lnTo>
                  <a:lnTo>
                    <a:pt x="196" y="82"/>
                  </a:lnTo>
                  <a:lnTo>
                    <a:pt x="183" y="76"/>
                  </a:lnTo>
                  <a:lnTo>
                    <a:pt x="170" y="69"/>
                  </a:lnTo>
                  <a:lnTo>
                    <a:pt x="156" y="60"/>
                  </a:lnTo>
                  <a:lnTo>
                    <a:pt x="144" y="52"/>
                  </a:lnTo>
                  <a:lnTo>
                    <a:pt x="130" y="43"/>
                  </a:lnTo>
                  <a:lnTo>
                    <a:pt x="150" y="10"/>
                  </a:lnTo>
                  <a:lnTo>
                    <a:pt x="0" y="19"/>
                  </a:lnTo>
                  <a:lnTo>
                    <a:pt x="49" y="167"/>
                  </a:lnTo>
                  <a:lnTo>
                    <a:pt x="68" y="137"/>
                  </a:lnTo>
                  <a:lnTo>
                    <a:pt x="84" y="147"/>
                  </a:lnTo>
                  <a:lnTo>
                    <a:pt x="100" y="157"/>
                  </a:lnTo>
                  <a:lnTo>
                    <a:pt x="115" y="165"/>
                  </a:lnTo>
                  <a:lnTo>
                    <a:pt x="131" y="173"/>
                  </a:lnTo>
                  <a:lnTo>
                    <a:pt x="143" y="181"/>
                  </a:lnTo>
                  <a:lnTo>
                    <a:pt x="157" y="187"/>
                  </a:lnTo>
                  <a:lnTo>
                    <a:pt x="172" y="192"/>
                  </a:lnTo>
                  <a:lnTo>
                    <a:pt x="185" y="199"/>
                  </a:lnTo>
                  <a:lnTo>
                    <a:pt x="198" y="203"/>
                  </a:lnTo>
                  <a:lnTo>
                    <a:pt x="212" y="209"/>
                  </a:lnTo>
                  <a:lnTo>
                    <a:pt x="230" y="216"/>
                  </a:lnTo>
                  <a:lnTo>
                    <a:pt x="245" y="219"/>
                  </a:lnTo>
                  <a:lnTo>
                    <a:pt x="259" y="223"/>
                  </a:lnTo>
                  <a:lnTo>
                    <a:pt x="273" y="227"/>
                  </a:lnTo>
                  <a:lnTo>
                    <a:pt x="290" y="231"/>
                  </a:lnTo>
                  <a:lnTo>
                    <a:pt x="306" y="233"/>
                  </a:lnTo>
                  <a:lnTo>
                    <a:pt x="321" y="236"/>
                  </a:lnTo>
                  <a:lnTo>
                    <a:pt x="336" y="237"/>
                  </a:lnTo>
                  <a:lnTo>
                    <a:pt x="353" y="240"/>
                  </a:lnTo>
                  <a:lnTo>
                    <a:pt x="369" y="240"/>
                  </a:lnTo>
                  <a:lnTo>
                    <a:pt x="384" y="242"/>
                  </a:lnTo>
                  <a:lnTo>
                    <a:pt x="398" y="243"/>
                  </a:lnTo>
                  <a:lnTo>
                    <a:pt x="413" y="244"/>
                  </a:lnTo>
                  <a:lnTo>
                    <a:pt x="428" y="243"/>
                  </a:lnTo>
                  <a:lnTo>
                    <a:pt x="442" y="242"/>
                  </a:lnTo>
                  <a:lnTo>
                    <a:pt x="459" y="240"/>
                  </a:lnTo>
                  <a:lnTo>
                    <a:pt x="474" y="240"/>
                  </a:lnTo>
                  <a:lnTo>
                    <a:pt x="491" y="238"/>
                  </a:lnTo>
                  <a:lnTo>
                    <a:pt x="505" y="236"/>
                  </a:lnTo>
                  <a:lnTo>
                    <a:pt x="519" y="235"/>
                  </a:lnTo>
                  <a:lnTo>
                    <a:pt x="533" y="232"/>
                  </a:lnTo>
                  <a:lnTo>
                    <a:pt x="547" y="229"/>
                  </a:lnTo>
                  <a:lnTo>
                    <a:pt x="562" y="226"/>
                  </a:lnTo>
                  <a:lnTo>
                    <a:pt x="578" y="221"/>
                  </a:lnTo>
                  <a:lnTo>
                    <a:pt x="589" y="218"/>
                  </a:lnTo>
                  <a:lnTo>
                    <a:pt x="604" y="213"/>
                  </a:lnTo>
                  <a:lnTo>
                    <a:pt x="618" y="209"/>
                  </a:lnTo>
                  <a:lnTo>
                    <a:pt x="632" y="204"/>
                  </a:lnTo>
                  <a:lnTo>
                    <a:pt x="648" y="199"/>
                  </a:lnTo>
                  <a:lnTo>
                    <a:pt x="660" y="193"/>
                  </a:lnTo>
                  <a:lnTo>
                    <a:pt x="675" y="188"/>
                  </a:lnTo>
                  <a:lnTo>
                    <a:pt x="687" y="182"/>
                  </a:lnTo>
                  <a:lnTo>
                    <a:pt x="699" y="177"/>
                  </a:lnTo>
                  <a:lnTo>
                    <a:pt x="706" y="174"/>
                  </a:lnTo>
                  <a:lnTo>
                    <a:pt x="716" y="169"/>
                  </a:lnTo>
                  <a:lnTo>
                    <a:pt x="722" y="167"/>
                  </a:lnTo>
                  <a:lnTo>
                    <a:pt x="728" y="163"/>
                  </a:lnTo>
                  <a:lnTo>
                    <a:pt x="735" y="159"/>
                  </a:lnTo>
                  <a:lnTo>
                    <a:pt x="743" y="153"/>
                  </a:lnTo>
                  <a:lnTo>
                    <a:pt x="749" y="149"/>
                  </a:lnTo>
                  <a:lnTo>
                    <a:pt x="756" y="145"/>
                  </a:lnTo>
                  <a:lnTo>
                    <a:pt x="762" y="142"/>
                  </a:lnTo>
                  <a:lnTo>
                    <a:pt x="770" y="138"/>
                  </a:lnTo>
                  <a:lnTo>
                    <a:pt x="778" y="134"/>
                  </a:lnTo>
                  <a:lnTo>
                    <a:pt x="786" y="127"/>
                  </a:lnTo>
                  <a:lnTo>
                    <a:pt x="794" y="123"/>
                  </a:lnTo>
                  <a:lnTo>
                    <a:pt x="800" y="118"/>
                  </a:lnTo>
                  <a:lnTo>
                    <a:pt x="806" y="113"/>
                  </a:lnTo>
                  <a:lnTo>
                    <a:pt x="813" y="109"/>
                  </a:lnTo>
                  <a:lnTo>
                    <a:pt x="819" y="102"/>
                  </a:lnTo>
                  <a:lnTo>
                    <a:pt x="826" y="98"/>
                  </a:lnTo>
                  <a:lnTo>
                    <a:pt x="832" y="94"/>
                  </a:lnTo>
                  <a:lnTo>
                    <a:pt x="838" y="87"/>
                  </a:lnTo>
                </a:path>
              </a:pathLst>
            </a:custGeom>
            <a:solidFill>
              <a:srgbClr val="FF0000"/>
            </a:solidFill>
            <a:ln w="127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20" name="Freeform 64"/>
            <p:cNvSpPr>
              <a:spLocks/>
            </p:cNvSpPr>
            <p:nvPr/>
          </p:nvSpPr>
          <p:spPr bwMode="auto">
            <a:xfrm>
              <a:off x="2352" y="728"/>
              <a:ext cx="59" cy="222"/>
            </a:xfrm>
            <a:custGeom>
              <a:avLst/>
              <a:gdLst>
                <a:gd name="T0" fmla="*/ 0 w 240"/>
                <a:gd name="T1" fmla="*/ 0 h 862"/>
                <a:gd name="T2" fmla="*/ 0 w 240"/>
                <a:gd name="T3" fmla="*/ 0 h 862"/>
                <a:gd name="T4" fmla="*/ 0 w 240"/>
                <a:gd name="T5" fmla="*/ 0 h 862"/>
                <a:gd name="T6" fmla="*/ 0 w 240"/>
                <a:gd name="T7" fmla="*/ 0 h 862"/>
                <a:gd name="T8" fmla="*/ 0 w 240"/>
                <a:gd name="T9" fmla="*/ 0 h 862"/>
                <a:gd name="T10" fmla="*/ 0 w 240"/>
                <a:gd name="T11" fmla="*/ 0 h 862"/>
                <a:gd name="T12" fmla="*/ 0 w 240"/>
                <a:gd name="T13" fmla="*/ 0 h 862"/>
                <a:gd name="T14" fmla="*/ 0 w 240"/>
                <a:gd name="T15" fmla="*/ 0 h 862"/>
                <a:gd name="T16" fmla="*/ 0 w 240"/>
                <a:gd name="T17" fmla="*/ 0 h 862"/>
                <a:gd name="T18" fmla="*/ 0 w 240"/>
                <a:gd name="T19" fmla="*/ 0 h 862"/>
                <a:gd name="T20" fmla="*/ 0 w 240"/>
                <a:gd name="T21" fmla="*/ 0 h 862"/>
                <a:gd name="T22" fmla="*/ 0 w 240"/>
                <a:gd name="T23" fmla="*/ 0 h 862"/>
                <a:gd name="T24" fmla="*/ 0 w 240"/>
                <a:gd name="T25" fmla="*/ 0 h 862"/>
                <a:gd name="T26" fmla="*/ 0 w 240"/>
                <a:gd name="T27" fmla="*/ 0 h 862"/>
                <a:gd name="T28" fmla="*/ 0 w 240"/>
                <a:gd name="T29" fmla="*/ 0 h 862"/>
                <a:gd name="T30" fmla="*/ 0 w 240"/>
                <a:gd name="T31" fmla="*/ 0 h 862"/>
                <a:gd name="T32" fmla="*/ 0 w 240"/>
                <a:gd name="T33" fmla="*/ 0 h 862"/>
                <a:gd name="T34" fmla="*/ 0 w 240"/>
                <a:gd name="T35" fmla="*/ 0 h 862"/>
                <a:gd name="T36" fmla="*/ 0 w 240"/>
                <a:gd name="T37" fmla="*/ 0 h 862"/>
                <a:gd name="T38" fmla="*/ 0 w 240"/>
                <a:gd name="T39" fmla="*/ 0 h 862"/>
                <a:gd name="T40" fmla="*/ 0 w 240"/>
                <a:gd name="T41" fmla="*/ 0 h 862"/>
                <a:gd name="T42" fmla="*/ 0 w 240"/>
                <a:gd name="T43" fmla="*/ 0 h 862"/>
                <a:gd name="T44" fmla="*/ 0 w 240"/>
                <a:gd name="T45" fmla="*/ 0 h 862"/>
                <a:gd name="T46" fmla="*/ 0 w 240"/>
                <a:gd name="T47" fmla="*/ 0 h 862"/>
                <a:gd name="T48" fmla="*/ 0 w 240"/>
                <a:gd name="T49" fmla="*/ 0 h 862"/>
                <a:gd name="T50" fmla="*/ 0 w 240"/>
                <a:gd name="T51" fmla="*/ 0 h 862"/>
                <a:gd name="T52" fmla="*/ 0 w 240"/>
                <a:gd name="T53" fmla="*/ 0 h 862"/>
                <a:gd name="T54" fmla="*/ 0 w 240"/>
                <a:gd name="T55" fmla="*/ 0 h 862"/>
                <a:gd name="T56" fmla="*/ 0 w 240"/>
                <a:gd name="T57" fmla="*/ 0 h 862"/>
                <a:gd name="T58" fmla="*/ 0 w 240"/>
                <a:gd name="T59" fmla="*/ 0 h 862"/>
                <a:gd name="T60" fmla="*/ 0 w 240"/>
                <a:gd name="T61" fmla="*/ 0 h 862"/>
                <a:gd name="T62" fmla="*/ 0 w 240"/>
                <a:gd name="T63" fmla="*/ 0 h 862"/>
                <a:gd name="T64" fmla="*/ 0 w 240"/>
                <a:gd name="T65" fmla="*/ 0 h 862"/>
                <a:gd name="T66" fmla="*/ 0 w 240"/>
                <a:gd name="T67" fmla="*/ 0 h 862"/>
                <a:gd name="T68" fmla="*/ 0 w 240"/>
                <a:gd name="T69" fmla="*/ 0 h 862"/>
                <a:gd name="T70" fmla="*/ 0 w 240"/>
                <a:gd name="T71" fmla="*/ 0 h 862"/>
                <a:gd name="T72" fmla="*/ 0 w 240"/>
                <a:gd name="T73" fmla="*/ 0 h 862"/>
                <a:gd name="T74" fmla="*/ 0 w 240"/>
                <a:gd name="T75" fmla="*/ 0 h 862"/>
                <a:gd name="T76" fmla="*/ 0 w 240"/>
                <a:gd name="T77" fmla="*/ 0 h 862"/>
                <a:gd name="T78" fmla="*/ 0 w 240"/>
                <a:gd name="T79" fmla="*/ 0 h 862"/>
                <a:gd name="T80" fmla="*/ 0 w 240"/>
                <a:gd name="T81" fmla="*/ 0 h 862"/>
                <a:gd name="T82" fmla="*/ 0 w 240"/>
                <a:gd name="T83" fmla="*/ 0 h 862"/>
                <a:gd name="T84" fmla="*/ 0 w 240"/>
                <a:gd name="T85" fmla="*/ 0 h 862"/>
                <a:gd name="T86" fmla="*/ 0 w 240"/>
                <a:gd name="T87" fmla="*/ 0 h 862"/>
                <a:gd name="T88" fmla="*/ 0 w 240"/>
                <a:gd name="T89" fmla="*/ 0 h 862"/>
                <a:gd name="T90" fmla="*/ 0 w 240"/>
                <a:gd name="T91" fmla="*/ 0 h 862"/>
                <a:gd name="T92" fmla="*/ 0 w 240"/>
                <a:gd name="T93" fmla="*/ 0 h 862"/>
                <a:gd name="T94" fmla="*/ 0 w 240"/>
                <a:gd name="T95" fmla="*/ 0 h 862"/>
                <a:gd name="T96" fmla="*/ 0 w 240"/>
                <a:gd name="T97" fmla="*/ 0 h 862"/>
                <a:gd name="T98" fmla="*/ 0 w 240"/>
                <a:gd name="T99" fmla="*/ 0 h 862"/>
                <a:gd name="T100" fmla="*/ 0 w 240"/>
                <a:gd name="T101" fmla="*/ 0 h 862"/>
                <a:gd name="T102" fmla="*/ 0 w 240"/>
                <a:gd name="T103" fmla="*/ 0 h 862"/>
                <a:gd name="T104" fmla="*/ 0 w 240"/>
                <a:gd name="T105" fmla="*/ 0 h 862"/>
                <a:gd name="T106" fmla="*/ 0 w 240"/>
                <a:gd name="T107" fmla="*/ 0 h 862"/>
                <a:gd name="T108" fmla="*/ 0 w 240"/>
                <a:gd name="T109" fmla="*/ 0 h 862"/>
                <a:gd name="T110" fmla="*/ 0 w 240"/>
                <a:gd name="T111" fmla="*/ 0 h 862"/>
                <a:gd name="T112" fmla="*/ 0 w 240"/>
                <a:gd name="T113" fmla="*/ 0 h 862"/>
                <a:gd name="T114" fmla="*/ 0 w 240"/>
                <a:gd name="T115" fmla="*/ 0 h 862"/>
                <a:gd name="T116" fmla="*/ 0 w 240"/>
                <a:gd name="T117" fmla="*/ 0 h 862"/>
                <a:gd name="T118" fmla="*/ 0 w 240"/>
                <a:gd name="T119" fmla="*/ 0 h 862"/>
                <a:gd name="T120" fmla="*/ 0 w 240"/>
                <a:gd name="T121" fmla="*/ 0 h 8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0"/>
                <a:gd name="T184" fmla="*/ 0 h 862"/>
                <a:gd name="T185" fmla="*/ 240 w 240"/>
                <a:gd name="T186" fmla="*/ 862 h 86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0" h="862">
                  <a:moveTo>
                    <a:pt x="152" y="861"/>
                  </a:moveTo>
                  <a:lnTo>
                    <a:pt x="239" y="797"/>
                  </a:lnTo>
                  <a:lnTo>
                    <a:pt x="234" y="790"/>
                  </a:lnTo>
                  <a:lnTo>
                    <a:pt x="227" y="782"/>
                  </a:lnTo>
                  <a:lnTo>
                    <a:pt x="219" y="773"/>
                  </a:lnTo>
                  <a:lnTo>
                    <a:pt x="213" y="763"/>
                  </a:lnTo>
                  <a:lnTo>
                    <a:pt x="207" y="754"/>
                  </a:lnTo>
                  <a:lnTo>
                    <a:pt x="203" y="747"/>
                  </a:lnTo>
                  <a:lnTo>
                    <a:pt x="196" y="736"/>
                  </a:lnTo>
                  <a:lnTo>
                    <a:pt x="191" y="728"/>
                  </a:lnTo>
                  <a:lnTo>
                    <a:pt x="186" y="718"/>
                  </a:lnTo>
                  <a:lnTo>
                    <a:pt x="180" y="709"/>
                  </a:lnTo>
                  <a:lnTo>
                    <a:pt x="175" y="698"/>
                  </a:lnTo>
                  <a:lnTo>
                    <a:pt x="171" y="688"/>
                  </a:lnTo>
                  <a:lnTo>
                    <a:pt x="166" y="681"/>
                  </a:lnTo>
                  <a:lnTo>
                    <a:pt x="163" y="672"/>
                  </a:lnTo>
                  <a:lnTo>
                    <a:pt x="159" y="663"/>
                  </a:lnTo>
                  <a:lnTo>
                    <a:pt x="155" y="654"/>
                  </a:lnTo>
                  <a:lnTo>
                    <a:pt x="151" y="645"/>
                  </a:lnTo>
                  <a:lnTo>
                    <a:pt x="147" y="635"/>
                  </a:lnTo>
                  <a:lnTo>
                    <a:pt x="145" y="628"/>
                  </a:lnTo>
                  <a:lnTo>
                    <a:pt x="141" y="620"/>
                  </a:lnTo>
                  <a:lnTo>
                    <a:pt x="138" y="608"/>
                  </a:lnTo>
                  <a:lnTo>
                    <a:pt x="134" y="598"/>
                  </a:lnTo>
                  <a:lnTo>
                    <a:pt x="131" y="582"/>
                  </a:lnTo>
                  <a:lnTo>
                    <a:pt x="125" y="568"/>
                  </a:lnTo>
                  <a:lnTo>
                    <a:pt x="123" y="555"/>
                  </a:lnTo>
                  <a:lnTo>
                    <a:pt x="119" y="542"/>
                  </a:lnTo>
                  <a:lnTo>
                    <a:pt x="117" y="525"/>
                  </a:lnTo>
                  <a:lnTo>
                    <a:pt x="115" y="512"/>
                  </a:lnTo>
                  <a:lnTo>
                    <a:pt x="113" y="500"/>
                  </a:lnTo>
                  <a:lnTo>
                    <a:pt x="112" y="486"/>
                  </a:lnTo>
                  <a:lnTo>
                    <a:pt x="111" y="470"/>
                  </a:lnTo>
                  <a:lnTo>
                    <a:pt x="109" y="453"/>
                  </a:lnTo>
                  <a:lnTo>
                    <a:pt x="109" y="438"/>
                  </a:lnTo>
                  <a:lnTo>
                    <a:pt x="109" y="422"/>
                  </a:lnTo>
                  <a:lnTo>
                    <a:pt x="109" y="406"/>
                  </a:lnTo>
                  <a:lnTo>
                    <a:pt x="111" y="390"/>
                  </a:lnTo>
                  <a:lnTo>
                    <a:pt x="112" y="374"/>
                  </a:lnTo>
                  <a:lnTo>
                    <a:pt x="114" y="360"/>
                  </a:lnTo>
                  <a:lnTo>
                    <a:pt x="116" y="347"/>
                  </a:lnTo>
                  <a:lnTo>
                    <a:pt x="117" y="332"/>
                  </a:lnTo>
                  <a:lnTo>
                    <a:pt x="121" y="318"/>
                  </a:lnTo>
                  <a:lnTo>
                    <a:pt x="124" y="305"/>
                  </a:lnTo>
                  <a:lnTo>
                    <a:pt x="127" y="290"/>
                  </a:lnTo>
                  <a:lnTo>
                    <a:pt x="131" y="277"/>
                  </a:lnTo>
                  <a:lnTo>
                    <a:pt x="135" y="262"/>
                  </a:lnTo>
                  <a:lnTo>
                    <a:pt x="139" y="246"/>
                  </a:lnTo>
                  <a:lnTo>
                    <a:pt x="145" y="231"/>
                  </a:lnTo>
                  <a:lnTo>
                    <a:pt x="152" y="216"/>
                  </a:lnTo>
                  <a:lnTo>
                    <a:pt x="158" y="202"/>
                  </a:lnTo>
                  <a:lnTo>
                    <a:pt x="164" y="189"/>
                  </a:lnTo>
                  <a:lnTo>
                    <a:pt x="171" y="175"/>
                  </a:lnTo>
                  <a:lnTo>
                    <a:pt x="179" y="159"/>
                  </a:lnTo>
                  <a:lnTo>
                    <a:pt x="187" y="148"/>
                  </a:lnTo>
                  <a:lnTo>
                    <a:pt x="196" y="133"/>
                  </a:lnTo>
                  <a:lnTo>
                    <a:pt x="228" y="154"/>
                  </a:lnTo>
                  <a:lnTo>
                    <a:pt x="219" y="0"/>
                  </a:lnTo>
                  <a:lnTo>
                    <a:pt x="74" y="50"/>
                  </a:lnTo>
                  <a:lnTo>
                    <a:pt x="104" y="71"/>
                  </a:lnTo>
                  <a:lnTo>
                    <a:pt x="94" y="87"/>
                  </a:lnTo>
                  <a:lnTo>
                    <a:pt x="85" y="103"/>
                  </a:lnTo>
                  <a:lnTo>
                    <a:pt x="77" y="118"/>
                  </a:lnTo>
                  <a:lnTo>
                    <a:pt x="68" y="134"/>
                  </a:lnTo>
                  <a:lnTo>
                    <a:pt x="61" y="147"/>
                  </a:lnTo>
                  <a:lnTo>
                    <a:pt x="55" y="161"/>
                  </a:lnTo>
                  <a:lnTo>
                    <a:pt x="50" y="176"/>
                  </a:lnTo>
                  <a:lnTo>
                    <a:pt x="44" y="190"/>
                  </a:lnTo>
                  <a:lnTo>
                    <a:pt x="39" y="204"/>
                  </a:lnTo>
                  <a:lnTo>
                    <a:pt x="33" y="218"/>
                  </a:lnTo>
                  <a:lnTo>
                    <a:pt x="27" y="237"/>
                  </a:lnTo>
                  <a:lnTo>
                    <a:pt x="24" y="252"/>
                  </a:lnTo>
                  <a:lnTo>
                    <a:pt x="20" y="267"/>
                  </a:lnTo>
                  <a:lnTo>
                    <a:pt x="16" y="280"/>
                  </a:lnTo>
                  <a:lnTo>
                    <a:pt x="12" y="298"/>
                  </a:lnTo>
                  <a:lnTo>
                    <a:pt x="10" y="314"/>
                  </a:lnTo>
                  <a:lnTo>
                    <a:pt x="7" y="329"/>
                  </a:lnTo>
                  <a:lnTo>
                    <a:pt x="6" y="345"/>
                  </a:lnTo>
                  <a:lnTo>
                    <a:pt x="4" y="363"/>
                  </a:lnTo>
                  <a:lnTo>
                    <a:pt x="3" y="379"/>
                  </a:lnTo>
                  <a:lnTo>
                    <a:pt x="1" y="394"/>
                  </a:lnTo>
                  <a:lnTo>
                    <a:pt x="0" y="409"/>
                  </a:lnTo>
                  <a:lnTo>
                    <a:pt x="0" y="424"/>
                  </a:lnTo>
                  <a:lnTo>
                    <a:pt x="0" y="439"/>
                  </a:lnTo>
                  <a:lnTo>
                    <a:pt x="1" y="454"/>
                  </a:lnTo>
                  <a:lnTo>
                    <a:pt x="3" y="471"/>
                  </a:lnTo>
                  <a:lnTo>
                    <a:pt x="3" y="487"/>
                  </a:lnTo>
                  <a:lnTo>
                    <a:pt x="5" y="503"/>
                  </a:lnTo>
                  <a:lnTo>
                    <a:pt x="7" y="519"/>
                  </a:lnTo>
                  <a:lnTo>
                    <a:pt x="8" y="534"/>
                  </a:lnTo>
                  <a:lnTo>
                    <a:pt x="12" y="548"/>
                  </a:lnTo>
                  <a:lnTo>
                    <a:pt x="13" y="561"/>
                  </a:lnTo>
                  <a:lnTo>
                    <a:pt x="17" y="577"/>
                  </a:lnTo>
                  <a:lnTo>
                    <a:pt x="21" y="593"/>
                  </a:lnTo>
                  <a:lnTo>
                    <a:pt x="25" y="606"/>
                  </a:lnTo>
                  <a:lnTo>
                    <a:pt x="29" y="622"/>
                  </a:lnTo>
                  <a:lnTo>
                    <a:pt x="33" y="635"/>
                  </a:lnTo>
                  <a:lnTo>
                    <a:pt x="39" y="649"/>
                  </a:lnTo>
                  <a:lnTo>
                    <a:pt x="44" y="665"/>
                  </a:lnTo>
                  <a:lnTo>
                    <a:pt x="49" y="678"/>
                  </a:lnTo>
                  <a:lnTo>
                    <a:pt x="54" y="694"/>
                  </a:lnTo>
                  <a:lnTo>
                    <a:pt x="60" y="706"/>
                  </a:lnTo>
                  <a:lnTo>
                    <a:pt x="65" y="718"/>
                  </a:lnTo>
                  <a:lnTo>
                    <a:pt x="68" y="726"/>
                  </a:lnTo>
                  <a:lnTo>
                    <a:pt x="73" y="736"/>
                  </a:lnTo>
                  <a:lnTo>
                    <a:pt x="74" y="741"/>
                  </a:lnTo>
                  <a:lnTo>
                    <a:pt x="79" y="748"/>
                  </a:lnTo>
                  <a:lnTo>
                    <a:pt x="83" y="755"/>
                  </a:lnTo>
                  <a:lnTo>
                    <a:pt x="88" y="763"/>
                  </a:lnTo>
                  <a:lnTo>
                    <a:pt x="92" y="769"/>
                  </a:lnTo>
                  <a:lnTo>
                    <a:pt x="96" y="777"/>
                  </a:lnTo>
                  <a:lnTo>
                    <a:pt x="100" y="784"/>
                  </a:lnTo>
                  <a:lnTo>
                    <a:pt x="103" y="792"/>
                  </a:lnTo>
                  <a:lnTo>
                    <a:pt x="108" y="799"/>
                  </a:lnTo>
                  <a:lnTo>
                    <a:pt x="113" y="807"/>
                  </a:lnTo>
                  <a:lnTo>
                    <a:pt x="118" y="816"/>
                  </a:lnTo>
                  <a:lnTo>
                    <a:pt x="123" y="821"/>
                  </a:lnTo>
                  <a:lnTo>
                    <a:pt x="127" y="829"/>
                  </a:lnTo>
                  <a:lnTo>
                    <a:pt x="132" y="836"/>
                  </a:lnTo>
                  <a:lnTo>
                    <a:pt x="138" y="842"/>
                  </a:lnTo>
                  <a:lnTo>
                    <a:pt x="142" y="849"/>
                  </a:lnTo>
                  <a:lnTo>
                    <a:pt x="146" y="855"/>
                  </a:lnTo>
                  <a:lnTo>
                    <a:pt x="152" y="861"/>
                  </a:lnTo>
                </a:path>
              </a:pathLst>
            </a:custGeom>
            <a:solidFill>
              <a:srgbClr val="FF0000"/>
            </a:solidFill>
            <a:ln w="127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21" name="Text Box 65"/>
            <p:cNvSpPr txBox="1">
              <a:spLocks noChangeArrowheads="1"/>
            </p:cNvSpPr>
            <p:nvPr/>
          </p:nvSpPr>
          <p:spPr bwMode="auto">
            <a:xfrm>
              <a:off x="2352" y="672"/>
              <a:ext cx="432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200" dirty="0">
                  <a:solidFill>
                    <a:schemeClr val="bg2"/>
                  </a:solidFill>
                </a:rPr>
                <a:t>GTPv2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200" dirty="0">
                  <a:solidFill>
                    <a:schemeClr val="bg2"/>
                  </a:solidFill>
                </a:rPr>
                <a:t>Bearer</a:t>
              </a:r>
            </a:p>
          </p:txBody>
        </p:sp>
      </p:grp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2515104" y="2337212"/>
            <a:ext cx="685374" cy="684820"/>
            <a:chOff x="176" y="191"/>
            <a:chExt cx="1963" cy="1889"/>
          </a:xfrm>
        </p:grpSpPr>
        <p:sp>
          <p:nvSpPr>
            <p:cNvPr id="49213" name="Freeform 67"/>
            <p:cNvSpPr>
              <a:spLocks/>
            </p:cNvSpPr>
            <p:nvPr/>
          </p:nvSpPr>
          <p:spPr bwMode="auto">
            <a:xfrm>
              <a:off x="695" y="191"/>
              <a:ext cx="943" cy="276"/>
            </a:xfrm>
            <a:custGeom>
              <a:avLst/>
              <a:gdLst>
                <a:gd name="T0" fmla="*/ 287 w 839"/>
                <a:gd name="T1" fmla="*/ 1149 h 245"/>
                <a:gd name="T2" fmla="*/ 346 w 839"/>
                <a:gd name="T3" fmla="*/ 1089 h 245"/>
                <a:gd name="T4" fmla="*/ 435 w 839"/>
                <a:gd name="T5" fmla="*/ 1022 h 245"/>
                <a:gd name="T6" fmla="*/ 501 w 839"/>
                <a:gd name="T7" fmla="*/ 970 h 245"/>
                <a:gd name="T8" fmla="*/ 588 w 839"/>
                <a:gd name="T9" fmla="*/ 917 h 245"/>
                <a:gd name="T10" fmla="*/ 671 w 839"/>
                <a:gd name="T11" fmla="*/ 861 h 245"/>
                <a:gd name="T12" fmla="*/ 763 w 839"/>
                <a:gd name="T13" fmla="*/ 822 h 245"/>
                <a:gd name="T14" fmla="*/ 835 w 839"/>
                <a:gd name="T15" fmla="*/ 786 h 245"/>
                <a:gd name="T16" fmla="*/ 916 w 839"/>
                <a:gd name="T17" fmla="*/ 744 h 245"/>
                <a:gd name="T18" fmla="*/ 995 w 839"/>
                <a:gd name="T19" fmla="*/ 703 h 245"/>
                <a:gd name="T20" fmla="*/ 1070 w 839"/>
                <a:gd name="T21" fmla="*/ 675 h 245"/>
                <a:gd name="T22" fmla="*/ 1171 w 839"/>
                <a:gd name="T23" fmla="*/ 642 h 245"/>
                <a:gd name="T24" fmla="*/ 1291 w 839"/>
                <a:gd name="T25" fmla="*/ 599 h 245"/>
                <a:gd name="T26" fmla="*/ 1413 w 839"/>
                <a:gd name="T27" fmla="*/ 569 h 245"/>
                <a:gd name="T28" fmla="*/ 1548 w 839"/>
                <a:gd name="T29" fmla="*/ 554 h 245"/>
                <a:gd name="T30" fmla="*/ 1663 w 839"/>
                <a:gd name="T31" fmla="*/ 532 h 245"/>
                <a:gd name="T32" fmla="*/ 1807 w 839"/>
                <a:gd name="T33" fmla="*/ 527 h 245"/>
                <a:gd name="T34" fmla="*/ 1949 w 839"/>
                <a:gd name="T35" fmla="*/ 527 h 245"/>
                <a:gd name="T36" fmla="*/ 2098 w 839"/>
                <a:gd name="T37" fmla="*/ 531 h 245"/>
                <a:gd name="T38" fmla="*/ 2219 w 839"/>
                <a:gd name="T39" fmla="*/ 551 h 245"/>
                <a:gd name="T40" fmla="*/ 2357 w 839"/>
                <a:gd name="T41" fmla="*/ 561 h 245"/>
                <a:gd name="T42" fmla="*/ 2469 w 839"/>
                <a:gd name="T43" fmla="*/ 596 h 245"/>
                <a:gd name="T44" fmla="*/ 2591 w 839"/>
                <a:gd name="T45" fmla="*/ 632 h 245"/>
                <a:gd name="T46" fmla="*/ 2726 w 839"/>
                <a:gd name="T47" fmla="*/ 671 h 245"/>
                <a:gd name="T48" fmla="*/ 2863 w 839"/>
                <a:gd name="T49" fmla="*/ 731 h 245"/>
                <a:gd name="T50" fmla="*/ 2983 w 839"/>
                <a:gd name="T51" fmla="*/ 786 h 245"/>
                <a:gd name="T52" fmla="*/ 3119 w 839"/>
                <a:gd name="T53" fmla="*/ 858 h 245"/>
                <a:gd name="T54" fmla="*/ 3233 w 839"/>
                <a:gd name="T55" fmla="*/ 941 h 245"/>
                <a:gd name="T56" fmla="*/ 3828 w 839"/>
                <a:gd name="T57" fmla="*/ 1052 h 245"/>
                <a:gd name="T58" fmla="*/ 3512 w 839"/>
                <a:gd name="T59" fmla="*/ 498 h 245"/>
                <a:gd name="T60" fmla="*/ 3367 w 839"/>
                <a:gd name="T61" fmla="*/ 406 h 245"/>
                <a:gd name="T62" fmla="*/ 3228 w 839"/>
                <a:gd name="T63" fmla="*/ 329 h 245"/>
                <a:gd name="T64" fmla="*/ 3105 w 839"/>
                <a:gd name="T65" fmla="*/ 260 h 245"/>
                <a:gd name="T66" fmla="*/ 2978 w 839"/>
                <a:gd name="T67" fmla="*/ 212 h 245"/>
                <a:gd name="T68" fmla="*/ 2855 w 839"/>
                <a:gd name="T69" fmla="*/ 160 h 245"/>
                <a:gd name="T70" fmla="*/ 2703 w 839"/>
                <a:gd name="T71" fmla="*/ 112 h 245"/>
                <a:gd name="T72" fmla="*/ 2576 w 839"/>
                <a:gd name="T73" fmla="*/ 77 h 245"/>
                <a:gd name="T74" fmla="*/ 2425 w 839"/>
                <a:gd name="T75" fmla="*/ 47 h 245"/>
                <a:gd name="T76" fmla="*/ 2287 w 839"/>
                <a:gd name="T77" fmla="*/ 29 h 245"/>
                <a:gd name="T78" fmla="*/ 2134 w 839"/>
                <a:gd name="T79" fmla="*/ 3 h 245"/>
                <a:gd name="T80" fmla="*/ 2006 w 839"/>
                <a:gd name="T81" fmla="*/ 0 h 245"/>
                <a:gd name="T82" fmla="*/ 1868 w 839"/>
                <a:gd name="T83" fmla="*/ 0 h 245"/>
                <a:gd name="T84" fmla="*/ 1729 w 839"/>
                <a:gd name="T85" fmla="*/ 3 h 245"/>
                <a:gd name="T86" fmla="*/ 1583 w 839"/>
                <a:gd name="T87" fmla="*/ 26 h 245"/>
                <a:gd name="T88" fmla="*/ 1451 w 839"/>
                <a:gd name="T89" fmla="*/ 37 h 245"/>
                <a:gd name="T90" fmla="*/ 1333 w 839"/>
                <a:gd name="T91" fmla="*/ 68 h 245"/>
                <a:gd name="T92" fmla="*/ 1186 w 839"/>
                <a:gd name="T93" fmla="*/ 106 h 245"/>
                <a:gd name="T94" fmla="*/ 1061 w 839"/>
                <a:gd name="T95" fmla="*/ 142 h 245"/>
                <a:gd name="T96" fmla="*/ 939 w 839"/>
                <a:gd name="T97" fmla="*/ 182 h 245"/>
                <a:gd name="T98" fmla="*/ 809 w 839"/>
                <a:gd name="T99" fmla="*/ 231 h 245"/>
                <a:gd name="T100" fmla="*/ 692 w 839"/>
                <a:gd name="T101" fmla="*/ 291 h 245"/>
                <a:gd name="T102" fmla="*/ 597 w 839"/>
                <a:gd name="T103" fmla="*/ 328 h 245"/>
                <a:gd name="T104" fmla="*/ 527 w 839"/>
                <a:gd name="T105" fmla="*/ 360 h 245"/>
                <a:gd name="T106" fmla="*/ 468 w 839"/>
                <a:gd name="T107" fmla="*/ 399 h 245"/>
                <a:gd name="T108" fmla="*/ 400 w 839"/>
                <a:gd name="T109" fmla="*/ 442 h 245"/>
                <a:gd name="T110" fmla="*/ 344 w 839"/>
                <a:gd name="T111" fmla="*/ 479 h 245"/>
                <a:gd name="T112" fmla="*/ 272 w 839"/>
                <a:gd name="T113" fmla="*/ 520 h 245"/>
                <a:gd name="T114" fmla="*/ 202 w 839"/>
                <a:gd name="T115" fmla="*/ 562 h 245"/>
                <a:gd name="T116" fmla="*/ 142 w 839"/>
                <a:gd name="T117" fmla="*/ 608 h 245"/>
                <a:gd name="T118" fmla="*/ 79 w 839"/>
                <a:gd name="T119" fmla="*/ 669 h 245"/>
                <a:gd name="T120" fmla="*/ 24 w 839"/>
                <a:gd name="T121" fmla="*/ 700 h 2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9"/>
                <a:gd name="T184" fmla="*/ 0 h 245"/>
                <a:gd name="T185" fmla="*/ 839 w 839"/>
                <a:gd name="T186" fmla="*/ 245 h 2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9" h="245">
                  <a:moveTo>
                    <a:pt x="0" y="156"/>
                  </a:moveTo>
                  <a:lnTo>
                    <a:pt x="62" y="244"/>
                  </a:lnTo>
                  <a:lnTo>
                    <a:pt x="68" y="239"/>
                  </a:lnTo>
                  <a:lnTo>
                    <a:pt x="76" y="232"/>
                  </a:lnTo>
                  <a:lnTo>
                    <a:pt x="85" y="224"/>
                  </a:lnTo>
                  <a:lnTo>
                    <a:pt x="94" y="218"/>
                  </a:lnTo>
                  <a:lnTo>
                    <a:pt x="103" y="212"/>
                  </a:lnTo>
                  <a:lnTo>
                    <a:pt x="110" y="207"/>
                  </a:lnTo>
                  <a:lnTo>
                    <a:pt x="120" y="200"/>
                  </a:lnTo>
                  <a:lnTo>
                    <a:pt x="128" y="195"/>
                  </a:lnTo>
                  <a:lnTo>
                    <a:pt x="138" y="189"/>
                  </a:lnTo>
                  <a:lnTo>
                    <a:pt x="147" y="184"/>
                  </a:lnTo>
                  <a:lnTo>
                    <a:pt x="157" y="179"/>
                  </a:lnTo>
                  <a:lnTo>
                    <a:pt x="167" y="174"/>
                  </a:lnTo>
                  <a:lnTo>
                    <a:pt x="174" y="170"/>
                  </a:lnTo>
                  <a:lnTo>
                    <a:pt x="182" y="167"/>
                  </a:lnTo>
                  <a:lnTo>
                    <a:pt x="192" y="162"/>
                  </a:lnTo>
                  <a:lnTo>
                    <a:pt x="201" y="158"/>
                  </a:lnTo>
                  <a:lnTo>
                    <a:pt x="210" y="154"/>
                  </a:lnTo>
                  <a:lnTo>
                    <a:pt x="219" y="150"/>
                  </a:lnTo>
                  <a:lnTo>
                    <a:pt x="227" y="148"/>
                  </a:lnTo>
                  <a:lnTo>
                    <a:pt x="234" y="144"/>
                  </a:lnTo>
                  <a:lnTo>
                    <a:pt x="245" y="141"/>
                  </a:lnTo>
                  <a:lnTo>
                    <a:pt x="256" y="137"/>
                  </a:lnTo>
                  <a:lnTo>
                    <a:pt x="270" y="134"/>
                  </a:lnTo>
                  <a:lnTo>
                    <a:pt x="283" y="128"/>
                  </a:lnTo>
                  <a:lnTo>
                    <a:pt x="297" y="126"/>
                  </a:lnTo>
                  <a:lnTo>
                    <a:pt x="310" y="121"/>
                  </a:lnTo>
                  <a:lnTo>
                    <a:pt x="327" y="119"/>
                  </a:lnTo>
                  <a:lnTo>
                    <a:pt x="339" y="118"/>
                  </a:lnTo>
                  <a:lnTo>
                    <a:pt x="351" y="116"/>
                  </a:lnTo>
                  <a:lnTo>
                    <a:pt x="365" y="114"/>
                  </a:lnTo>
                  <a:lnTo>
                    <a:pt x="380" y="113"/>
                  </a:lnTo>
                  <a:lnTo>
                    <a:pt x="396" y="111"/>
                  </a:lnTo>
                  <a:lnTo>
                    <a:pt x="411" y="111"/>
                  </a:lnTo>
                  <a:lnTo>
                    <a:pt x="427" y="111"/>
                  </a:lnTo>
                  <a:lnTo>
                    <a:pt x="443" y="111"/>
                  </a:lnTo>
                  <a:lnTo>
                    <a:pt x="459" y="113"/>
                  </a:lnTo>
                  <a:lnTo>
                    <a:pt x="473" y="114"/>
                  </a:lnTo>
                  <a:lnTo>
                    <a:pt x="486" y="117"/>
                  </a:lnTo>
                  <a:lnTo>
                    <a:pt x="499" y="118"/>
                  </a:lnTo>
                  <a:lnTo>
                    <a:pt x="515" y="119"/>
                  </a:lnTo>
                  <a:lnTo>
                    <a:pt x="529" y="124"/>
                  </a:lnTo>
                  <a:lnTo>
                    <a:pt x="540" y="126"/>
                  </a:lnTo>
                  <a:lnTo>
                    <a:pt x="555" y="130"/>
                  </a:lnTo>
                  <a:lnTo>
                    <a:pt x="568" y="134"/>
                  </a:lnTo>
                  <a:lnTo>
                    <a:pt x="583" y="138"/>
                  </a:lnTo>
                  <a:lnTo>
                    <a:pt x="597" y="142"/>
                  </a:lnTo>
                  <a:lnTo>
                    <a:pt x="611" y="148"/>
                  </a:lnTo>
                  <a:lnTo>
                    <a:pt x="627" y="155"/>
                  </a:lnTo>
                  <a:lnTo>
                    <a:pt x="641" y="161"/>
                  </a:lnTo>
                  <a:lnTo>
                    <a:pt x="654" y="167"/>
                  </a:lnTo>
                  <a:lnTo>
                    <a:pt x="667" y="175"/>
                  </a:lnTo>
                  <a:lnTo>
                    <a:pt x="682" y="183"/>
                  </a:lnTo>
                  <a:lnTo>
                    <a:pt x="693" y="191"/>
                  </a:lnTo>
                  <a:lnTo>
                    <a:pt x="707" y="200"/>
                  </a:lnTo>
                  <a:lnTo>
                    <a:pt x="687" y="233"/>
                  </a:lnTo>
                  <a:lnTo>
                    <a:pt x="838" y="224"/>
                  </a:lnTo>
                  <a:lnTo>
                    <a:pt x="788" y="76"/>
                  </a:lnTo>
                  <a:lnTo>
                    <a:pt x="769" y="106"/>
                  </a:lnTo>
                  <a:lnTo>
                    <a:pt x="753" y="96"/>
                  </a:lnTo>
                  <a:lnTo>
                    <a:pt x="737" y="86"/>
                  </a:lnTo>
                  <a:lnTo>
                    <a:pt x="722" y="78"/>
                  </a:lnTo>
                  <a:lnTo>
                    <a:pt x="706" y="70"/>
                  </a:lnTo>
                  <a:lnTo>
                    <a:pt x="694" y="62"/>
                  </a:lnTo>
                  <a:lnTo>
                    <a:pt x="680" y="56"/>
                  </a:lnTo>
                  <a:lnTo>
                    <a:pt x="666" y="51"/>
                  </a:lnTo>
                  <a:lnTo>
                    <a:pt x="652" y="45"/>
                  </a:lnTo>
                  <a:lnTo>
                    <a:pt x="639" y="40"/>
                  </a:lnTo>
                  <a:lnTo>
                    <a:pt x="625" y="34"/>
                  </a:lnTo>
                  <a:lnTo>
                    <a:pt x="607" y="28"/>
                  </a:lnTo>
                  <a:lnTo>
                    <a:pt x="592" y="24"/>
                  </a:lnTo>
                  <a:lnTo>
                    <a:pt x="578" y="20"/>
                  </a:lnTo>
                  <a:lnTo>
                    <a:pt x="564" y="16"/>
                  </a:lnTo>
                  <a:lnTo>
                    <a:pt x="547" y="12"/>
                  </a:lnTo>
                  <a:lnTo>
                    <a:pt x="531" y="10"/>
                  </a:lnTo>
                  <a:lnTo>
                    <a:pt x="516" y="7"/>
                  </a:lnTo>
                  <a:lnTo>
                    <a:pt x="501" y="6"/>
                  </a:lnTo>
                  <a:lnTo>
                    <a:pt x="484" y="4"/>
                  </a:lnTo>
                  <a:lnTo>
                    <a:pt x="468" y="3"/>
                  </a:lnTo>
                  <a:lnTo>
                    <a:pt x="453" y="1"/>
                  </a:lnTo>
                  <a:lnTo>
                    <a:pt x="439" y="0"/>
                  </a:lnTo>
                  <a:lnTo>
                    <a:pt x="424" y="0"/>
                  </a:lnTo>
                  <a:lnTo>
                    <a:pt x="409" y="0"/>
                  </a:lnTo>
                  <a:lnTo>
                    <a:pt x="395" y="1"/>
                  </a:lnTo>
                  <a:lnTo>
                    <a:pt x="378" y="3"/>
                  </a:lnTo>
                  <a:lnTo>
                    <a:pt x="363" y="3"/>
                  </a:lnTo>
                  <a:lnTo>
                    <a:pt x="347" y="5"/>
                  </a:lnTo>
                  <a:lnTo>
                    <a:pt x="332" y="7"/>
                  </a:lnTo>
                  <a:lnTo>
                    <a:pt x="318" y="8"/>
                  </a:lnTo>
                  <a:lnTo>
                    <a:pt x="304" y="12"/>
                  </a:lnTo>
                  <a:lnTo>
                    <a:pt x="291" y="14"/>
                  </a:lnTo>
                  <a:lnTo>
                    <a:pt x="275" y="17"/>
                  </a:lnTo>
                  <a:lnTo>
                    <a:pt x="259" y="22"/>
                  </a:lnTo>
                  <a:lnTo>
                    <a:pt x="248" y="25"/>
                  </a:lnTo>
                  <a:lnTo>
                    <a:pt x="233" y="30"/>
                  </a:lnTo>
                  <a:lnTo>
                    <a:pt x="219" y="34"/>
                  </a:lnTo>
                  <a:lnTo>
                    <a:pt x="205" y="39"/>
                  </a:lnTo>
                  <a:lnTo>
                    <a:pt x="189" y="45"/>
                  </a:lnTo>
                  <a:lnTo>
                    <a:pt x="177" y="50"/>
                  </a:lnTo>
                  <a:lnTo>
                    <a:pt x="162" y="55"/>
                  </a:lnTo>
                  <a:lnTo>
                    <a:pt x="150" y="61"/>
                  </a:lnTo>
                  <a:lnTo>
                    <a:pt x="138" y="66"/>
                  </a:lnTo>
                  <a:lnTo>
                    <a:pt x="131" y="69"/>
                  </a:lnTo>
                  <a:lnTo>
                    <a:pt x="121" y="74"/>
                  </a:lnTo>
                  <a:lnTo>
                    <a:pt x="116" y="76"/>
                  </a:lnTo>
                  <a:lnTo>
                    <a:pt x="109" y="80"/>
                  </a:lnTo>
                  <a:lnTo>
                    <a:pt x="102" y="85"/>
                  </a:lnTo>
                  <a:lnTo>
                    <a:pt x="94" y="90"/>
                  </a:lnTo>
                  <a:lnTo>
                    <a:pt x="88" y="94"/>
                  </a:lnTo>
                  <a:lnTo>
                    <a:pt x="81" y="98"/>
                  </a:lnTo>
                  <a:lnTo>
                    <a:pt x="75" y="102"/>
                  </a:lnTo>
                  <a:lnTo>
                    <a:pt x="67" y="105"/>
                  </a:lnTo>
                  <a:lnTo>
                    <a:pt x="60" y="110"/>
                  </a:lnTo>
                  <a:lnTo>
                    <a:pt x="52" y="116"/>
                  </a:lnTo>
                  <a:lnTo>
                    <a:pt x="44" y="120"/>
                  </a:lnTo>
                  <a:lnTo>
                    <a:pt x="37" y="126"/>
                  </a:lnTo>
                  <a:lnTo>
                    <a:pt x="31" y="130"/>
                  </a:lnTo>
                  <a:lnTo>
                    <a:pt x="24" y="134"/>
                  </a:lnTo>
                  <a:lnTo>
                    <a:pt x="18" y="141"/>
                  </a:lnTo>
                  <a:lnTo>
                    <a:pt x="11" y="145"/>
                  </a:lnTo>
                  <a:lnTo>
                    <a:pt x="5" y="149"/>
                  </a:lnTo>
                  <a:lnTo>
                    <a:pt x="0" y="156"/>
                  </a:lnTo>
                </a:path>
              </a:pathLst>
            </a:custGeom>
            <a:solidFill>
              <a:srgbClr val="FF0000"/>
            </a:solidFill>
            <a:ln w="127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14" name="Freeform 68"/>
            <p:cNvSpPr>
              <a:spLocks/>
            </p:cNvSpPr>
            <p:nvPr/>
          </p:nvSpPr>
          <p:spPr bwMode="auto">
            <a:xfrm>
              <a:off x="1872" y="624"/>
              <a:ext cx="267" cy="967"/>
            </a:xfrm>
            <a:custGeom>
              <a:avLst/>
              <a:gdLst>
                <a:gd name="T0" fmla="*/ 0 w 237"/>
                <a:gd name="T1" fmla="*/ 292 h 860"/>
                <a:gd name="T2" fmla="*/ 47 w 237"/>
                <a:gd name="T3" fmla="*/ 355 h 860"/>
                <a:gd name="T4" fmla="*/ 112 w 237"/>
                <a:gd name="T5" fmla="*/ 445 h 860"/>
                <a:gd name="T6" fmla="*/ 162 w 237"/>
                <a:gd name="T7" fmla="*/ 518 h 860"/>
                <a:gd name="T8" fmla="*/ 216 w 237"/>
                <a:gd name="T9" fmla="*/ 603 h 860"/>
                <a:gd name="T10" fmla="*/ 261 w 237"/>
                <a:gd name="T11" fmla="*/ 694 h 860"/>
                <a:gd name="T12" fmla="*/ 313 w 237"/>
                <a:gd name="T13" fmla="*/ 785 h 860"/>
                <a:gd name="T14" fmla="*/ 348 w 237"/>
                <a:gd name="T15" fmla="*/ 857 h 860"/>
                <a:gd name="T16" fmla="*/ 385 w 237"/>
                <a:gd name="T17" fmla="*/ 942 h 860"/>
                <a:gd name="T18" fmla="*/ 418 w 237"/>
                <a:gd name="T19" fmla="*/ 1029 h 860"/>
                <a:gd name="T20" fmla="*/ 448 w 237"/>
                <a:gd name="T21" fmla="*/ 1108 h 860"/>
                <a:gd name="T22" fmla="*/ 479 w 237"/>
                <a:gd name="T23" fmla="*/ 1203 h 860"/>
                <a:gd name="T24" fmla="*/ 527 w 237"/>
                <a:gd name="T25" fmla="*/ 1338 h 860"/>
                <a:gd name="T26" fmla="*/ 551 w 237"/>
                <a:gd name="T27" fmla="*/ 1462 h 860"/>
                <a:gd name="T28" fmla="*/ 571 w 237"/>
                <a:gd name="T29" fmla="*/ 1593 h 860"/>
                <a:gd name="T30" fmla="*/ 586 w 237"/>
                <a:gd name="T31" fmla="*/ 1718 h 860"/>
                <a:gd name="T32" fmla="*/ 598 w 237"/>
                <a:gd name="T33" fmla="*/ 1867 h 860"/>
                <a:gd name="T34" fmla="*/ 598 w 237"/>
                <a:gd name="T35" fmla="*/ 2008 h 860"/>
                <a:gd name="T36" fmla="*/ 594 w 237"/>
                <a:gd name="T37" fmla="*/ 2157 h 860"/>
                <a:gd name="T38" fmla="*/ 571 w 237"/>
                <a:gd name="T39" fmla="*/ 2295 h 860"/>
                <a:gd name="T40" fmla="*/ 561 w 237"/>
                <a:gd name="T41" fmla="*/ 2424 h 860"/>
                <a:gd name="T42" fmla="*/ 529 w 237"/>
                <a:gd name="T43" fmla="*/ 2545 h 860"/>
                <a:gd name="T44" fmla="*/ 493 w 237"/>
                <a:gd name="T45" fmla="*/ 2670 h 860"/>
                <a:gd name="T46" fmla="*/ 459 w 237"/>
                <a:gd name="T47" fmla="*/ 2812 h 860"/>
                <a:gd name="T48" fmla="*/ 399 w 237"/>
                <a:gd name="T49" fmla="*/ 2953 h 860"/>
                <a:gd name="T50" fmla="*/ 342 w 237"/>
                <a:gd name="T51" fmla="*/ 3073 h 860"/>
                <a:gd name="T52" fmla="*/ 269 w 237"/>
                <a:gd name="T53" fmla="*/ 3211 h 860"/>
                <a:gd name="T54" fmla="*/ 192 w 237"/>
                <a:gd name="T55" fmla="*/ 3332 h 860"/>
                <a:gd name="T56" fmla="*/ 87 w 237"/>
                <a:gd name="T57" fmla="*/ 3944 h 860"/>
                <a:gd name="T58" fmla="*/ 621 w 237"/>
                <a:gd name="T59" fmla="*/ 3618 h 860"/>
                <a:gd name="T60" fmla="*/ 712 w 237"/>
                <a:gd name="T61" fmla="*/ 3472 h 860"/>
                <a:gd name="T62" fmla="*/ 786 w 237"/>
                <a:gd name="T63" fmla="*/ 3326 h 860"/>
                <a:gd name="T64" fmla="*/ 852 w 237"/>
                <a:gd name="T65" fmla="*/ 3202 h 860"/>
                <a:gd name="T66" fmla="*/ 904 w 237"/>
                <a:gd name="T67" fmla="*/ 3072 h 860"/>
                <a:gd name="T68" fmla="*/ 956 w 237"/>
                <a:gd name="T69" fmla="*/ 2940 h 860"/>
                <a:gd name="T70" fmla="*/ 994 w 237"/>
                <a:gd name="T71" fmla="*/ 2791 h 860"/>
                <a:gd name="T72" fmla="*/ 1032 w 237"/>
                <a:gd name="T73" fmla="*/ 2654 h 860"/>
                <a:gd name="T74" fmla="*/ 1060 w 237"/>
                <a:gd name="T75" fmla="*/ 2502 h 860"/>
                <a:gd name="T76" fmla="*/ 1082 w 237"/>
                <a:gd name="T77" fmla="*/ 2360 h 860"/>
                <a:gd name="T78" fmla="*/ 1089 w 237"/>
                <a:gd name="T79" fmla="*/ 2207 h 860"/>
                <a:gd name="T80" fmla="*/ 1110 w 237"/>
                <a:gd name="T81" fmla="*/ 2069 h 860"/>
                <a:gd name="T82" fmla="*/ 1110 w 237"/>
                <a:gd name="T83" fmla="*/ 1930 h 860"/>
                <a:gd name="T84" fmla="*/ 1089 w 237"/>
                <a:gd name="T85" fmla="*/ 1782 h 860"/>
                <a:gd name="T86" fmla="*/ 1085 w 237"/>
                <a:gd name="T87" fmla="*/ 1636 h 860"/>
                <a:gd name="T88" fmla="*/ 1066 w 237"/>
                <a:gd name="T89" fmla="*/ 1500 h 860"/>
                <a:gd name="T90" fmla="*/ 1045 w 237"/>
                <a:gd name="T91" fmla="*/ 1371 h 860"/>
                <a:gd name="T92" fmla="*/ 1006 w 237"/>
                <a:gd name="T93" fmla="*/ 1220 h 860"/>
                <a:gd name="T94" fmla="*/ 967 w 237"/>
                <a:gd name="T95" fmla="*/ 1092 h 860"/>
                <a:gd name="T96" fmla="*/ 928 w 237"/>
                <a:gd name="T97" fmla="*/ 965 h 860"/>
                <a:gd name="T98" fmla="*/ 879 w 237"/>
                <a:gd name="T99" fmla="*/ 826 h 860"/>
                <a:gd name="T100" fmla="*/ 826 w 237"/>
                <a:gd name="T101" fmla="*/ 708 h 860"/>
                <a:gd name="T102" fmla="*/ 789 w 237"/>
                <a:gd name="T103" fmla="*/ 617 h 860"/>
                <a:gd name="T104" fmla="*/ 759 w 237"/>
                <a:gd name="T105" fmla="*/ 549 h 860"/>
                <a:gd name="T106" fmla="*/ 722 w 237"/>
                <a:gd name="T107" fmla="*/ 488 h 860"/>
                <a:gd name="T108" fmla="*/ 676 w 237"/>
                <a:gd name="T109" fmla="*/ 416 h 860"/>
                <a:gd name="T110" fmla="*/ 643 w 237"/>
                <a:gd name="T111" fmla="*/ 346 h 860"/>
                <a:gd name="T112" fmla="*/ 602 w 237"/>
                <a:gd name="T113" fmla="*/ 286 h 860"/>
                <a:gd name="T114" fmla="*/ 555 w 237"/>
                <a:gd name="T115" fmla="*/ 202 h 860"/>
                <a:gd name="T116" fmla="*/ 517 w 237"/>
                <a:gd name="T117" fmla="*/ 142 h 860"/>
                <a:gd name="T118" fmla="*/ 462 w 237"/>
                <a:gd name="T119" fmla="*/ 79 h 860"/>
                <a:gd name="T120" fmla="*/ 420 w 237"/>
                <a:gd name="T121" fmla="*/ 24 h 8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7"/>
                <a:gd name="T184" fmla="*/ 0 h 860"/>
                <a:gd name="T185" fmla="*/ 237 w 237"/>
                <a:gd name="T186" fmla="*/ 860 h 8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7" h="860">
                  <a:moveTo>
                    <a:pt x="84" y="0"/>
                  </a:moveTo>
                  <a:lnTo>
                    <a:pt x="0" y="63"/>
                  </a:lnTo>
                  <a:lnTo>
                    <a:pt x="4" y="70"/>
                  </a:lnTo>
                  <a:lnTo>
                    <a:pt x="10" y="77"/>
                  </a:lnTo>
                  <a:lnTo>
                    <a:pt x="18" y="87"/>
                  </a:lnTo>
                  <a:lnTo>
                    <a:pt x="24" y="97"/>
                  </a:lnTo>
                  <a:lnTo>
                    <a:pt x="30" y="106"/>
                  </a:lnTo>
                  <a:lnTo>
                    <a:pt x="35" y="113"/>
                  </a:lnTo>
                  <a:lnTo>
                    <a:pt x="41" y="124"/>
                  </a:lnTo>
                  <a:lnTo>
                    <a:pt x="46" y="132"/>
                  </a:lnTo>
                  <a:lnTo>
                    <a:pt x="51" y="141"/>
                  </a:lnTo>
                  <a:lnTo>
                    <a:pt x="56" y="150"/>
                  </a:lnTo>
                  <a:lnTo>
                    <a:pt x="61" y="162"/>
                  </a:lnTo>
                  <a:lnTo>
                    <a:pt x="67" y="172"/>
                  </a:lnTo>
                  <a:lnTo>
                    <a:pt x="70" y="179"/>
                  </a:lnTo>
                  <a:lnTo>
                    <a:pt x="74" y="187"/>
                  </a:lnTo>
                  <a:lnTo>
                    <a:pt x="78" y="197"/>
                  </a:lnTo>
                  <a:lnTo>
                    <a:pt x="82" y="205"/>
                  </a:lnTo>
                  <a:lnTo>
                    <a:pt x="86" y="215"/>
                  </a:lnTo>
                  <a:lnTo>
                    <a:pt x="89" y="225"/>
                  </a:lnTo>
                  <a:lnTo>
                    <a:pt x="92" y="232"/>
                  </a:lnTo>
                  <a:lnTo>
                    <a:pt x="95" y="240"/>
                  </a:lnTo>
                  <a:lnTo>
                    <a:pt x="98" y="251"/>
                  </a:lnTo>
                  <a:lnTo>
                    <a:pt x="102" y="262"/>
                  </a:lnTo>
                  <a:lnTo>
                    <a:pt x="106" y="277"/>
                  </a:lnTo>
                  <a:lnTo>
                    <a:pt x="111" y="291"/>
                  </a:lnTo>
                  <a:lnTo>
                    <a:pt x="113" y="304"/>
                  </a:lnTo>
                  <a:lnTo>
                    <a:pt x="117" y="318"/>
                  </a:lnTo>
                  <a:lnTo>
                    <a:pt x="119" y="335"/>
                  </a:lnTo>
                  <a:lnTo>
                    <a:pt x="122" y="347"/>
                  </a:lnTo>
                  <a:lnTo>
                    <a:pt x="123" y="359"/>
                  </a:lnTo>
                  <a:lnTo>
                    <a:pt x="124" y="374"/>
                  </a:lnTo>
                  <a:lnTo>
                    <a:pt x="125" y="390"/>
                  </a:lnTo>
                  <a:lnTo>
                    <a:pt x="127" y="406"/>
                  </a:lnTo>
                  <a:lnTo>
                    <a:pt x="127" y="421"/>
                  </a:lnTo>
                  <a:lnTo>
                    <a:pt x="127" y="437"/>
                  </a:lnTo>
                  <a:lnTo>
                    <a:pt x="127" y="454"/>
                  </a:lnTo>
                  <a:lnTo>
                    <a:pt x="125" y="470"/>
                  </a:lnTo>
                  <a:lnTo>
                    <a:pt x="124" y="485"/>
                  </a:lnTo>
                  <a:lnTo>
                    <a:pt x="122" y="499"/>
                  </a:lnTo>
                  <a:lnTo>
                    <a:pt x="121" y="512"/>
                  </a:lnTo>
                  <a:lnTo>
                    <a:pt x="119" y="527"/>
                  </a:lnTo>
                  <a:lnTo>
                    <a:pt x="115" y="542"/>
                  </a:lnTo>
                  <a:lnTo>
                    <a:pt x="112" y="554"/>
                  </a:lnTo>
                  <a:lnTo>
                    <a:pt x="109" y="569"/>
                  </a:lnTo>
                  <a:lnTo>
                    <a:pt x="105" y="582"/>
                  </a:lnTo>
                  <a:lnTo>
                    <a:pt x="101" y="598"/>
                  </a:lnTo>
                  <a:lnTo>
                    <a:pt x="97" y="612"/>
                  </a:lnTo>
                  <a:lnTo>
                    <a:pt x="92" y="627"/>
                  </a:lnTo>
                  <a:lnTo>
                    <a:pt x="85" y="642"/>
                  </a:lnTo>
                  <a:lnTo>
                    <a:pt x="79" y="656"/>
                  </a:lnTo>
                  <a:lnTo>
                    <a:pt x="73" y="670"/>
                  </a:lnTo>
                  <a:lnTo>
                    <a:pt x="66" y="684"/>
                  </a:lnTo>
                  <a:lnTo>
                    <a:pt x="57" y="699"/>
                  </a:lnTo>
                  <a:lnTo>
                    <a:pt x="49" y="710"/>
                  </a:lnTo>
                  <a:lnTo>
                    <a:pt x="41" y="726"/>
                  </a:lnTo>
                  <a:lnTo>
                    <a:pt x="9" y="704"/>
                  </a:lnTo>
                  <a:lnTo>
                    <a:pt x="18" y="859"/>
                  </a:lnTo>
                  <a:lnTo>
                    <a:pt x="161" y="808"/>
                  </a:lnTo>
                  <a:lnTo>
                    <a:pt x="132" y="788"/>
                  </a:lnTo>
                  <a:lnTo>
                    <a:pt x="142" y="772"/>
                  </a:lnTo>
                  <a:lnTo>
                    <a:pt x="151" y="756"/>
                  </a:lnTo>
                  <a:lnTo>
                    <a:pt x="159" y="741"/>
                  </a:lnTo>
                  <a:lnTo>
                    <a:pt x="167" y="725"/>
                  </a:lnTo>
                  <a:lnTo>
                    <a:pt x="174" y="711"/>
                  </a:lnTo>
                  <a:lnTo>
                    <a:pt x="180" y="697"/>
                  </a:lnTo>
                  <a:lnTo>
                    <a:pt x="185" y="682"/>
                  </a:lnTo>
                  <a:lnTo>
                    <a:pt x="192" y="669"/>
                  </a:lnTo>
                  <a:lnTo>
                    <a:pt x="196" y="655"/>
                  </a:lnTo>
                  <a:lnTo>
                    <a:pt x="202" y="640"/>
                  </a:lnTo>
                  <a:lnTo>
                    <a:pt x="208" y="622"/>
                  </a:lnTo>
                  <a:lnTo>
                    <a:pt x="211" y="607"/>
                  </a:lnTo>
                  <a:lnTo>
                    <a:pt x="216" y="592"/>
                  </a:lnTo>
                  <a:lnTo>
                    <a:pt x="219" y="578"/>
                  </a:lnTo>
                  <a:lnTo>
                    <a:pt x="223" y="561"/>
                  </a:lnTo>
                  <a:lnTo>
                    <a:pt x="225" y="545"/>
                  </a:lnTo>
                  <a:lnTo>
                    <a:pt x="228" y="530"/>
                  </a:lnTo>
                  <a:lnTo>
                    <a:pt x="229" y="514"/>
                  </a:lnTo>
                  <a:lnTo>
                    <a:pt x="232" y="496"/>
                  </a:lnTo>
                  <a:lnTo>
                    <a:pt x="232" y="480"/>
                  </a:lnTo>
                  <a:lnTo>
                    <a:pt x="234" y="465"/>
                  </a:lnTo>
                  <a:lnTo>
                    <a:pt x="235" y="450"/>
                  </a:lnTo>
                  <a:lnTo>
                    <a:pt x="236" y="435"/>
                  </a:lnTo>
                  <a:lnTo>
                    <a:pt x="235" y="420"/>
                  </a:lnTo>
                  <a:lnTo>
                    <a:pt x="234" y="405"/>
                  </a:lnTo>
                  <a:lnTo>
                    <a:pt x="232" y="388"/>
                  </a:lnTo>
                  <a:lnTo>
                    <a:pt x="232" y="373"/>
                  </a:lnTo>
                  <a:lnTo>
                    <a:pt x="230" y="356"/>
                  </a:lnTo>
                  <a:lnTo>
                    <a:pt x="228" y="341"/>
                  </a:lnTo>
                  <a:lnTo>
                    <a:pt x="227" y="326"/>
                  </a:lnTo>
                  <a:lnTo>
                    <a:pt x="224" y="312"/>
                  </a:lnTo>
                  <a:lnTo>
                    <a:pt x="222" y="298"/>
                  </a:lnTo>
                  <a:lnTo>
                    <a:pt x="218" y="282"/>
                  </a:lnTo>
                  <a:lnTo>
                    <a:pt x="214" y="266"/>
                  </a:lnTo>
                  <a:lnTo>
                    <a:pt x="210" y="254"/>
                  </a:lnTo>
                  <a:lnTo>
                    <a:pt x="206" y="238"/>
                  </a:lnTo>
                  <a:lnTo>
                    <a:pt x="202" y="225"/>
                  </a:lnTo>
                  <a:lnTo>
                    <a:pt x="197" y="211"/>
                  </a:lnTo>
                  <a:lnTo>
                    <a:pt x="192" y="195"/>
                  </a:lnTo>
                  <a:lnTo>
                    <a:pt x="186" y="181"/>
                  </a:lnTo>
                  <a:lnTo>
                    <a:pt x="181" y="165"/>
                  </a:lnTo>
                  <a:lnTo>
                    <a:pt x="176" y="154"/>
                  </a:lnTo>
                  <a:lnTo>
                    <a:pt x="171" y="141"/>
                  </a:lnTo>
                  <a:lnTo>
                    <a:pt x="168" y="133"/>
                  </a:lnTo>
                  <a:lnTo>
                    <a:pt x="163" y="124"/>
                  </a:lnTo>
                  <a:lnTo>
                    <a:pt x="161" y="118"/>
                  </a:lnTo>
                  <a:lnTo>
                    <a:pt x="157" y="112"/>
                  </a:lnTo>
                  <a:lnTo>
                    <a:pt x="153" y="105"/>
                  </a:lnTo>
                  <a:lnTo>
                    <a:pt x="148" y="97"/>
                  </a:lnTo>
                  <a:lnTo>
                    <a:pt x="144" y="91"/>
                  </a:lnTo>
                  <a:lnTo>
                    <a:pt x="140" y="83"/>
                  </a:lnTo>
                  <a:lnTo>
                    <a:pt x="137" y="76"/>
                  </a:lnTo>
                  <a:lnTo>
                    <a:pt x="133" y="68"/>
                  </a:lnTo>
                  <a:lnTo>
                    <a:pt x="129" y="61"/>
                  </a:lnTo>
                  <a:lnTo>
                    <a:pt x="123" y="53"/>
                  </a:lnTo>
                  <a:lnTo>
                    <a:pt x="118" y="44"/>
                  </a:lnTo>
                  <a:lnTo>
                    <a:pt x="114" y="38"/>
                  </a:lnTo>
                  <a:lnTo>
                    <a:pt x="109" y="31"/>
                  </a:lnTo>
                  <a:lnTo>
                    <a:pt x="105" y="24"/>
                  </a:lnTo>
                  <a:lnTo>
                    <a:pt x="98" y="18"/>
                  </a:lnTo>
                  <a:lnTo>
                    <a:pt x="94" y="11"/>
                  </a:lnTo>
                  <a:lnTo>
                    <a:pt x="90" y="5"/>
                  </a:lnTo>
                  <a:lnTo>
                    <a:pt x="84" y="0"/>
                  </a:lnTo>
                </a:path>
              </a:pathLst>
            </a:custGeom>
            <a:solidFill>
              <a:srgbClr val="FF0000"/>
            </a:solidFill>
            <a:ln w="127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15" name="Freeform 69"/>
            <p:cNvSpPr>
              <a:spLocks/>
            </p:cNvSpPr>
            <p:nvPr/>
          </p:nvSpPr>
          <p:spPr bwMode="auto">
            <a:xfrm>
              <a:off x="713" y="1805"/>
              <a:ext cx="943" cy="275"/>
            </a:xfrm>
            <a:custGeom>
              <a:avLst/>
              <a:gdLst>
                <a:gd name="T0" fmla="*/ 3536 w 839"/>
                <a:gd name="T1" fmla="*/ 0 h 245"/>
                <a:gd name="T2" fmla="*/ 3478 w 839"/>
                <a:gd name="T3" fmla="*/ 48 h 245"/>
                <a:gd name="T4" fmla="*/ 3397 w 839"/>
                <a:gd name="T5" fmla="*/ 112 h 245"/>
                <a:gd name="T6" fmla="*/ 3322 w 839"/>
                <a:gd name="T7" fmla="*/ 165 h 245"/>
                <a:gd name="T8" fmla="*/ 3240 w 839"/>
                <a:gd name="T9" fmla="*/ 216 h 245"/>
                <a:gd name="T10" fmla="*/ 3150 w 839"/>
                <a:gd name="T11" fmla="*/ 262 h 245"/>
                <a:gd name="T12" fmla="*/ 3059 w 839"/>
                <a:gd name="T13" fmla="*/ 309 h 245"/>
                <a:gd name="T14" fmla="*/ 2994 w 839"/>
                <a:gd name="T15" fmla="*/ 347 h 245"/>
                <a:gd name="T16" fmla="*/ 2909 w 839"/>
                <a:gd name="T17" fmla="*/ 384 h 245"/>
                <a:gd name="T18" fmla="*/ 2822 w 839"/>
                <a:gd name="T19" fmla="*/ 415 h 245"/>
                <a:gd name="T20" fmla="*/ 2753 w 839"/>
                <a:gd name="T21" fmla="*/ 442 h 245"/>
                <a:gd name="T22" fmla="*/ 2653 w 839"/>
                <a:gd name="T23" fmla="*/ 476 h 245"/>
                <a:gd name="T24" fmla="*/ 2535 w 839"/>
                <a:gd name="T25" fmla="*/ 517 h 245"/>
                <a:gd name="T26" fmla="*/ 2405 w 839"/>
                <a:gd name="T27" fmla="*/ 551 h 245"/>
                <a:gd name="T28" fmla="*/ 2282 w 839"/>
                <a:gd name="T29" fmla="*/ 562 h 245"/>
                <a:gd name="T30" fmla="*/ 2158 w 839"/>
                <a:gd name="T31" fmla="*/ 580 h 245"/>
                <a:gd name="T32" fmla="*/ 2014 w 839"/>
                <a:gd name="T33" fmla="*/ 593 h 245"/>
                <a:gd name="T34" fmla="*/ 1876 w 839"/>
                <a:gd name="T35" fmla="*/ 593 h 245"/>
                <a:gd name="T36" fmla="*/ 1731 w 839"/>
                <a:gd name="T37" fmla="*/ 585 h 245"/>
                <a:gd name="T38" fmla="*/ 1607 w 839"/>
                <a:gd name="T39" fmla="*/ 562 h 245"/>
                <a:gd name="T40" fmla="*/ 1478 w 839"/>
                <a:gd name="T41" fmla="*/ 554 h 245"/>
                <a:gd name="T42" fmla="*/ 1354 w 839"/>
                <a:gd name="T43" fmla="*/ 523 h 245"/>
                <a:gd name="T44" fmla="*/ 1225 w 839"/>
                <a:gd name="T45" fmla="*/ 493 h 245"/>
                <a:gd name="T46" fmla="*/ 1095 w 839"/>
                <a:gd name="T47" fmla="*/ 455 h 245"/>
                <a:gd name="T48" fmla="*/ 964 w 839"/>
                <a:gd name="T49" fmla="*/ 394 h 245"/>
                <a:gd name="T50" fmla="*/ 838 w 839"/>
                <a:gd name="T51" fmla="*/ 342 h 245"/>
                <a:gd name="T52" fmla="*/ 711 w 839"/>
                <a:gd name="T53" fmla="*/ 267 h 245"/>
                <a:gd name="T54" fmla="*/ 592 w 839"/>
                <a:gd name="T55" fmla="*/ 192 h 245"/>
                <a:gd name="T56" fmla="*/ 0 w 839"/>
                <a:gd name="T57" fmla="*/ 85 h 245"/>
                <a:gd name="T58" fmla="*/ 308 w 839"/>
                <a:gd name="T59" fmla="*/ 618 h 245"/>
                <a:gd name="T60" fmla="*/ 459 w 839"/>
                <a:gd name="T61" fmla="*/ 702 h 245"/>
                <a:gd name="T62" fmla="*/ 597 w 839"/>
                <a:gd name="T63" fmla="*/ 779 h 245"/>
                <a:gd name="T64" fmla="*/ 719 w 839"/>
                <a:gd name="T65" fmla="*/ 841 h 245"/>
                <a:gd name="T66" fmla="*/ 847 w 839"/>
                <a:gd name="T67" fmla="*/ 892 h 245"/>
                <a:gd name="T68" fmla="*/ 967 w 839"/>
                <a:gd name="T69" fmla="*/ 943 h 245"/>
                <a:gd name="T70" fmla="*/ 1115 w 839"/>
                <a:gd name="T71" fmla="*/ 986 h 245"/>
                <a:gd name="T72" fmla="*/ 1248 w 839"/>
                <a:gd name="T73" fmla="*/ 1016 h 245"/>
                <a:gd name="T74" fmla="*/ 1400 w 839"/>
                <a:gd name="T75" fmla="*/ 1047 h 245"/>
                <a:gd name="T76" fmla="*/ 1538 w 839"/>
                <a:gd name="T77" fmla="*/ 1064 h 245"/>
                <a:gd name="T78" fmla="*/ 1686 w 839"/>
                <a:gd name="T79" fmla="*/ 1078 h 245"/>
                <a:gd name="T80" fmla="*/ 1814 w 839"/>
                <a:gd name="T81" fmla="*/ 1089 h 245"/>
                <a:gd name="T82" fmla="*/ 1956 w 839"/>
                <a:gd name="T83" fmla="*/ 1089 h 245"/>
                <a:gd name="T84" fmla="*/ 2098 w 839"/>
                <a:gd name="T85" fmla="*/ 1078 h 245"/>
                <a:gd name="T86" fmla="*/ 2242 w 839"/>
                <a:gd name="T87" fmla="*/ 1066 h 245"/>
                <a:gd name="T88" fmla="*/ 2370 w 839"/>
                <a:gd name="T89" fmla="*/ 1058 h 245"/>
                <a:gd name="T90" fmla="*/ 2500 w 839"/>
                <a:gd name="T91" fmla="*/ 1027 h 245"/>
                <a:gd name="T92" fmla="*/ 2648 w 839"/>
                <a:gd name="T93" fmla="*/ 990 h 245"/>
                <a:gd name="T94" fmla="*/ 2759 w 839"/>
                <a:gd name="T95" fmla="*/ 955 h 245"/>
                <a:gd name="T96" fmla="*/ 2884 w 839"/>
                <a:gd name="T97" fmla="*/ 915 h 245"/>
                <a:gd name="T98" fmla="*/ 3014 w 839"/>
                <a:gd name="T99" fmla="*/ 871 h 245"/>
                <a:gd name="T100" fmla="*/ 3140 w 839"/>
                <a:gd name="T101" fmla="*/ 815 h 245"/>
                <a:gd name="T102" fmla="*/ 3228 w 839"/>
                <a:gd name="T103" fmla="*/ 782 h 245"/>
                <a:gd name="T104" fmla="*/ 3299 w 839"/>
                <a:gd name="T105" fmla="*/ 749 h 245"/>
                <a:gd name="T106" fmla="*/ 3353 w 839"/>
                <a:gd name="T107" fmla="*/ 713 h 245"/>
                <a:gd name="T108" fmla="*/ 3418 w 839"/>
                <a:gd name="T109" fmla="*/ 667 h 245"/>
                <a:gd name="T110" fmla="*/ 3478 w 839"/>
                <a:gd name="T111" fmla="*/ 635 h 245"/>
                <a:gd name="T112" fmla="*/ 3551 w 839"/>
                <a:gd name="T113" fmla="*/ 599 h 245"/>
                <a:gd name="T114" fmla="*/ 3628 w 839"/>
                <a:gd name="T115" fmla="*/ 553 h 245"/>
                <a:gd name="T116" fmla="*/ 3679 w 839"/>
                <a:gd name="T117" fmla="*/ 511 h 245"/>
                <a:gd name="T118" fmla="*/ 3743 w 839"/>
                <a:gd name="T119" fmla="*/ 457 h 245"/>
                <a:gd name="T120" fmla="*/ 3800 w 839"/>
                <a:gd name="T121" fmla="*/ 424 h 2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9"/>
                <a:gd name="T184" fmla="*/ 0 h 245"/>
                <a:gd name="T185" fmla="*/ 839 w 839"/>
                <a:gd name="T186" fmla="*/ 245 h 2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9" h="245">
                  <a:moveTo>
                    <a:pt x="838" y="87"/>
                  </a:moveTo>
                  <a:lnTo>
                    <a:pt x="775" y="0"/>
                  </a:lnTo>
                  <a:lnTo>
                    <a:pt x="769" y="4"/>
                  </a:lnTo>
                  <a:lnTo>
                    <a:pt x="762" y="11"/>
                  </a:lnTo>
                  <a:lnTo>
                    <a:pt x="752" y="19"/>
                  </a:lnTo>
                  <a:lnTo>
                    <a:pt x="743" y="25"/>
                  </a:lnTo>
                  <a:lnTo>
                    <a:pt x="734" y="31"/>
                  </a:lnTo>
                  <a:lnTo>
                    <a:pt x="727" y="37"/>
                  </a:lnTo>
                  <a:lnTo>
                    <a:pt x="717" y="43"/>
                  </a:lnTo>
                  <a:lnTo>
                    <a:pt x="709" y="48"/>
                  </a:lnTo>
                  <a:lnTo>
                    <a:pt x="699" y="54"/>
                  </a:lnTo>
                  <a:lnTo>
                    <a:pt x="690" y="59"/>
                  </a:lnTo>
                  <a:lnTo>
                    <a:pt x="680" y="64"/>
                  </a:lnTo>
                  <a:lnTo>
                    <a:pt x="670" y="69"/>
                  </a:lnTo>
                  <a:lnTo>
                    <a:pt x="663" y="73"/>
                  </a:lnTo>
                  <a:lnTo>
                    <a:pt x="655" y="77"/>
                  </a:lnTo>
                  <a:lnTo>
                    <a:pt x="645" y="81"/>
                  </a:lnTo>
                  <a:lnTo>
                    <a:pt x="636" y="85"/>
                  </a:lnTo>
                  <a:lnTo>
                    <a:pt x="627" y="89"/>
                  </a:lnTo>
                  <a:lnTo>
                    <a:pt x="618" y="93"/>
                  </a:lnTo>
                  <a:lnTo>
                    <a:pt x="611" y="95"/>
                  </a:lnTo>
                  <a:lnTo>
                    <a:pt x="603" y="99"/>
                  </a:lnTo>
                  <a:lnTo>
                    <a:pt x="592" y="102"/>
                  </a:lnTo>
                  <a:lnTo>
                    <a:pt x="581" y="106"/>
                  </a:lnTo>
                  <a:lnTo>
                    <a:pt x="567" y="110"/>
                  </a:lnTo>
                  <a:lnTo>
                    <a:pt x="554" y="115"/>
                  </a:lnTo>
                  <a:lnTo>
                    <a:pt x="540" y="118"/>
                  </a:lnTo>
                  <a:lnTo>
                    <a:pt x="527" y="122"/>
                  </a:lnTo>
                  <a:lnTo>
                    <a:pt x="510" y="124"/>
                  </a:lnTo>
                  <a:lnTo>
                    <a:pt x="499" y="126"/>
                  </a:lnTo>
                  <a:lnTo>
                    <a:pt x="486" y="127"/>
                  </a:lnTo>
                  <a:lnTo>
                    <a:pt x="472" y="129"/>
                  </a:lnTo>
                  <a:lnTo>
                    <a:pt x="457" y="130"/>
                  </a:lnTo>
                  <a:lnTo>
                    <a:pt x="441" y="132"/>
                  </a:lnTo>
                  <a:lnTo>
                    <a:pt x="427" y="132"/>
                  </a:lnTo>
                  <a:lnTo>
                    <a:pt x="411" y="132"/>
                  </a:lnTo>
                  <a:lnTo>
                    <a:pt x="395" y="132"/>
                  </a:lnTo>
                  <a:lnTo>
                    <a:pt x="379" y="130"/>
                  </a:lnTo>
                  <a:lnTo>
                    <a:pt x="364" y="129"/>
                  </a:lnTo>
                  <a:lnTo>
                    <a:pt x="351" y="126"/>
                  </a:lnTo>
                  <a:lnTo>
                    <a:pt x="338" y="126"/>
                  </a:lnTo>
                  <a:lnTo>
                    <a:pt x="323" y="124"/>
                  </a:lnTo>
                  <a:lnTo>
                    <a:pt x="308" y="119"/>
                  </a:lnTo>
                  <a:lnTo>
                    <a:pt x="297" y="117"/>
                  </a:lnTo>
                  <a:lnTo>
                    <a:pt x="283" y="113"/>
                  </a:lnTo>
                  <a:lnTo>
                    <a:pt x="269" y="110"/>
                  </a:lnTo>
                  <a:lnTo>
                    <a:pt x="254" y="105"/>
                  </a:lnTo>
                  <a:lnTo>
                    <a:pt x="240" y="101"/>
                  </a:lnTo>
                  <a:lnTo>
                    <a:pt x="226" y="95"/>
                  </a:lnTo>
                  <a:lnTo>
                    <a:pt x="211" y="88"/>
                  </a:lnTo>
                  <a:lnTo>
                    <a:pt x="196" y="82"/>
                  </a:lnTo>
                  <a:lnTo>
                    <a:pt x="183" y="76"/>
                  </a:lnTo>
                  <a:lnTo>
                    <a:pt x="170" y="69"/>
                  </a:lnTo>
                  <a:lnTo>
                    <a:pt x="156" y="60"/>
                  </a:lnTo>
                  <a:lnTo>
                    <a:pt x="144" y="52"/>
                  </a:lnTo>
                  <a:lnTo>
                    <a:pt x="130" y="43"/>
                  </a:lnTo>
                  <a:lnTo>
                    <a:pt x="150" y="10"/>
                  </a:lnTo>
                  <a:lnTo>
                    <a:pt x="0" y="19"/>
                  </a:lnTo>
                  <a:lnTo>
                    <a:pt x="49" y="167"/>
                  </a:lnTo>
                  <a:lnTo>
                    <a:pt x="68" y="137"/>
                  </a:lnTo>
                  <a:lnTo>
                    <a:pt x="84" y="147"/>
                  </a:lnTo>
                  <a:lnTo>
                    <a:pt x="100" y="157"/>
                  </a:lnTo>
                  <a:lnTo>
                    <a:pt x="115" y="165"/>
                  </a:lnTo>
                  <a:lnTo>
                    <a:pt x="131" y="173"/>
                  </a:lnTo>
                  <a:lnTo>
                    <a:pt x="143" y="181"/>
                  </a:lnTo>
                  <a:lnTo>
                    <a:pt x="157" y="187"/>
                  </a:lnTo>
                  <a:lnTo>
                    <a:pt x="172" y="192"/>
                  </a:lnTo>
                  <a:lnTo>
                    <a:pt x="185" y="199"/>
                  </a:lnTo>
                  <a:lnTo>
                    <a:pt x="198" y="203"/>
                  </a:lnTo>
                  <a:lnTo>
                    <a:pt x="212" y="209"/>
                  </a:lnTo>
                  <a:lnTo>
                    <a:pt x="230" y="216"/>
                  </a:lnTo>
                  <a:lnTo>
                    <a:pt x="245" y="219"/>
                  </a:lnTo>
                  <a:lnTo>
                    <a:pt x="259" y="223"/>
                  </a:lnTo>
                  <a:lnTo>
                    <a:pt x="273" y="227"/>
                  </a:lnTo>
                  <a:lnTo>
                    <a:pt x="290" y="231"/>
                  </a:lnTo>
                  <a:lnTo>
                    <a:pt x="306" y="233"/>
                  </a:lnTo>
                  <a:lnTo>
                    <a:pt x="321" y="236"/>
                  </a:lnTo>
                  <a:lnTo>
                    <a:pt x="336" y="237"/>
                  </a:lnTo>
                  <a:lnTo>
                    <a:pt x="353" y="240"/>
                  </a:lnTo>
                  <a:lnTo>
                    <a:pt x="369" y="240"/>
                  </a:lnTo>
                  <a:lnTo>
                    <a:pt x="384" y="242"/>
                  </a:lnTo>
                  <a:lnTo>
                    <a:pt x="398" y="243"/>
                  </a:lnTo>
                  <a:lnTo>
                    <a:pt x="413" y="244"/>
                  </a:lnTo>
                  <a:lnTo>
                    <a:pt x="428" y="243"/>
                  </a:lnTo>
                  <a:lnTo>
                    <a:pt x="442" y="242"/>
                  </a:lnTo>
                  <a:lnTo>
                    <a:pt x="459" y="240"/>
                  </a:lnTo>
                  <a:lnTo>
                    <a:pt x="474" y="240"/>
                  </a:lnTo>
                  <a:lnTo>
                    <a:pt x="491" y="238"/>
                  </a:lnTo>
                  <a:lnTo>
                    <a:pt x="505" y="236"/>
                  </a:lnTo>
                  <a:lnTo>
                    <a:pt x="519" y="235"/>
                  </a:lnTo>
                  <a:lnTo>
                    <a:pt x="533" y="232"/>
                  </a:lnTo>
                  <a:lnTo>
                    <a:pt x="547" y="229"/>
                  </a:lnTo>
                  <a:lnTo>
                    <a:pt x="562" y="226"/>
                  </a:lnTo>
                  <a:lnTo>
                    <a:pt x="578" y="221"/>
                  </a:lnTo>
                  <a:lnTo>
                    <a:pt x="589" y="218"/>
                  </a:lnTo>
                  <a:lnTo>
                    <a:pt x="604" y="213"/>
                  </a:lnTo>
                  <a:lnTo>
                    <a:pt x="618" y="209"/>
                  </a:lnTo>
                  <a:lnTo>
                    <a:pt x="632" y="204"/>
                  </a:lnTo>
                  <a:lnTo>
                    <a:pt x="648" y="199"/>
                  </a:lnTo>
                  <a:lnTo>
                    <a:pt x="660" y="193"/>
                  </a:lnTo>
                  <a:lnTo>
                    <a:pt x="675" y="188"/>
                  </a:lnTo>
                  <a:lnTo>
                    <a:pt x="687" y="182"/>
                  </a:lnTo>
                  <a:lnTo>
                    <a:pt x="699" y="177"/>
                  </a:lnTo>
                  <a:lnTo>
                    <a:pt x="706" y="174"/>
                  </a:lnTo>
                  <a:lnTo>
                    <a:pt x="716" y="169"/>
                  </a:lnTo>
                  <a:lnTo>
                    <a:pt x="722" y="167"/>
                  </a:lnTo>
                  <a:lnTo>
                    <a:pt x="728" y="163"/>
                  </a:lnTo>
                  <a:lnTo>
                    <a:pt x="735" y="159"/>
                  </a:lnTo>
                  <a:lnTo>
                    <a:pt x="743" y="153"/>
                  </a:lnTo>
                  <a:lnTo>
                    <a:pt x="749" y="149"/>
                  </a:lnTo>
                  <a:lnTo>
                    <a:pt x="756" y="145"/>
                  </a:lnTo>
                  <a:lnTo>
                    <a:pt x="762" y="142"/>
                  </a:lnTo>
                  <a:lnTo>
                    <a:pt x="770" y="138"/>
                  </a:lnTo>
                  <a:lnTo>
                    <a:pt x="778" y="134"/>
                  </a:lnTo>
                  <a:lnTo>
                    <a:pt x="786" y="127"/>
                  </a:lnTo>
                  <a:lnTo>
                    <a:pt x="794" y="123"/>
                  </a:lnTo>
                  <a:lnTo>
                    <a:pt x="800" y="118"/>
                  </a:lnTo>
                  <a:lnTo>
                    <a:pt x="806" y="113"/>
                  </a:lnTo>
                  <a:lnTo>
                    <a:pt x="813" y="109"/>
                  </a:lnTo>
                  <a:lnTo>
                    <a:pt x="819" y="102"/>
                  </a:lnTo>
                  <a:lnTo>
                    <a:pt x="826" y="98"/>
                  </a:lnTo>
                  <a:lnTo>
                    <a:pt x="832" y="94"/>
                  </a:lnTo>
                  <a:lnTo>
                    <a:pt x="838" y="87"/>
                  </a:lnTo>
                </a:path>
              </a:pathLst>
            </a:custGeom>
            <a:solidFill>
              <a:srgbClr val="FF0000"/>
            </a:solidFill>
            <a:ln w="127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16" name="Freeform 70"/>
            <p:cNvSpPr>
              <a:spLocks/>
            </p:cNvSpPr>
            <p:nvPr/>
          </p:nvSpPr>
          <p:spPr bwMode="auto">
            <a:xfrm>
              <a:off x="176" y="646"/>
              <a:ext cx="270" cy="969"/>
            </a:xfrm>
            <a:custGeom>
              <a:avLst/>
              <a:gdLst>
                <a:gd name="T0" fmla="*/ 1109 w 240"/>
                <a:gd name="T1" fmla="*/ 3651 h 862"/>
                <a:gd name="T2" fmla="*/ 1049 w 240"/>
                <a:gd name="T3" fmla="*/ 3580 h 862"/>
                <a:gd name="T4" fmla="*/ 989 w 240"/>
                <a:gd name="T5" fmla="*/ 3495 h 862"/>
                <a:gd name="T6" fmla="*/ 941 w 240"/>
                <a:gd name="T7" fmla="*/ 3418 h 862"/>
                <a:gd name="T8" fmla="*/ 881 w 240"/>
                <a:gd name="T9" fmla="*/ 3330 h 862"/>
                <a:gd name="T10" fmla="*/ 836 w 240"/>
                <a:gd name="T11" fmla="*/ 3248 h 862"/>
                <a:gd name="T12" fmla="*/ 788 w 240"/>
                <a:gd name="T13" fmla="*/ 3148 h 862"/>
                <a:gd name="T14" fmla="*/ 755 w 240"/>
                <a:gd name="T15" fmla="*/ 3074 h 862"/>
                <a:gd name="T16" fmla="*/ 718 w 240"/>
                <a:gd name="T17" fmla="*/ 2995 h 862"/>
                <a:gd name="T18" fmla="*/ 678 w 240"/>
                <a:gd name="T19" fmla="*/ 2909 h 862"/>
                <a:gd name="T20" fmla="*/ 651 w 240"/>
                <a:gd name="T21" fmla="*/ 2838 h 862"/>
                <a:gd name="T22" fmla="*/ 619 w 240"/>
                <a:gd name="T23" fmla="*/ 2735 h 862"/>
                <a:gd name="T24" fmla="*/ 579 w 240"/>
                <a:gd name="T25" fmla="*/ 2600 h 862"/>
                <a:gd name="T26" fmla="*/ 550 w 240"/>
                <a:gd name="T27" fmla="*/ 2483 h 862"/>
                <a:gd name="T28" fmla="*/ 530 w 240"/>
                <a:gd name="T29" fmla="*/ 2342 h 862"/>
                <a:gd name="T30" fmla="*/ 522 w 240"/>
                <a:gd name="T31" fmla="*/ 2224 h 862"/>
                <a:gd name="T32" fmla="*/ 504 w 240"/>
                <a:gd name="T33" fmla="*/ 2071 h 862"/>
                <a:gd name="T34" fmla="*/ 504 w 240"/>
                <a:gd name="T35" fmla="*/ 1932 h 862"/>
                <a:gd name="T36" fmla="*/ 515 w 240"/>
                <a:gd name="T37" fmla="*/ 1784 h 862"/>
                <a:gd name="T38" fmla="*/ 528 w 240"/>
                <a:gd name="T39" fmla="*/ 1646 h 862"/>
                <a:gd name="T40" fmla="*/ 548 w 240"/>
                <a:gd name="T41" fmla="*/ 1518 h 862"/>
                <a:gd name="T42" fmla="*/ 573 w 240"/>
                <a:gd name="T43" fmla="*/ 1401 h 862"/>
                <a:gd name="T44" fmla="*/ 603 w 240"/>
                <a:gd name="T45" fmla="*/ 1269 h 862"/>
                <a:gd name="T46" fmla="*/ 645 w 240"/>
                <a:gd name="T47" fmla="*/ 1129 h 862"/>
                <a:gd name="T48" fmla="*/ 700 w 240"/>
                <a:gd name="T49" fmla="*/ 988 h 862"/>
                <a:gd name="T50" fmla="*/ 761 w 240"/>
                <a:gd name="T51" fmla="*/ 862 h 862"/>
                <a:gd name="T52" fmla="*/ 824 w 240"/>
                <a:gd name="T53" fmla="*/ 732 h 862"/>
                <a:gd name="T54" fmla="*/ 909 w 240"/>
                <a:gd name="T55" fmla="*/ 617 h 862"/>
                <a:gd name="T56" fmla="*/ 1013 w 240"/>
                <a:gd name="T57" fmla="*/ 0 h 862"/>
                <a:gd name="T58" fmla="*/ 487 w 240"/>
                <a:gd name="T59" fmla="*/ 327 h 862"/>
                <a:gd name="T60" fmla="*/ 395 w 240"/>
                <a:gd name="T61" fmla="*/ 471 h 862"/>
                <a:gd name="T62" fmla="*/ 317 w 240"/>
                <a:gd name="T63" fmla="*/ 618 h 862"/>
                <a:gd name="T64" fmla="*/ 259 w 240"/>
                <a:gd name="T65" fmla="*/ 734 h 862"/>
                <a:gd name="T66" fmla="*/ 205 w 240"/>
                <a:gd name="T67" fmla="*/ 877 h 862"/>
                <a:gd name="T68" fmla="*/ 156 w 240"/>
                <a:gd name="T69" fmla="*/ 994 h 862"/>
                <a:gd name="T70" fmla="*/ 111 w 240"/>
                <a:gd name="T71" fmla="*/ 1151 h 862"/>
                <a:gd name="T72" fmla="*/ 77 w 240"/>
                <a:gd name="T73" fmla="*/ 1282 h 862"/>
                <a:gd name="T74" fmla="*/ 47 w 240"/>
                <a:gd name="T75" fmla="*/ 1436 h 862"/>
                <a:gd name="T76" fmla="*/ 29 w 240"/>
                <a:gd name="T77" fmla="*/ 1578 h 862"/>
                <a:gd name="T78" fmla="*/ 3 w 240"/>
                <a:gd name="T79" fmla="*/ 1735 h 862"/>
                <a:gd name="T80" fmla="*/ 0 w 240"/>
                <a:gd name="T81" fmla="*/ 1869 h 862"/>
                <a:gd name="T82" fmla="*/ 0 w 240"/>
                <a:gd name="T83" fmla="*/ 2009 h 862"/>
                <a:gd name="T84" fmla="*/ 3 w 240"/>
                <a:gd name="T85" fmla="*/ 2156 h 862"/>
                <a:gd name="T86" fmla="*/ 26 w 240"/>
                <a:gd name="T87" fmla="*/ 2302 h 862"/>
                <a:gd name="T88" fmla="*/ 37 w 240"/>
                <a:gd name="T89" fmla="*/ 2444 h 862"/>
                <a:gd name="T90" fmla="*/ 61 w 240"/>
                <a:gd name="T91" fmla="*/ 2570 h 862"/>
                <a:gd name="T92" fmla="*/ 99 w 240"/>
                <a:gd name="T93" fmla="*/ 2717 h 862"/>
                <a:gd name="T94" fmla="*/ 139 w 240"/>
                <a:gd name="T95" fmla="*/ 2849 h 862"/>
                <a:gd name="T96" fmla="*/ 182 w 240"/>
                <a:gd name="T97" fmla="*/ 2976 h 862"/>
                <a:gd name="T98" fmla="*/ 230 w 240"/>
                <a:gd name="T99" fmla="*/ 3104 h 862"/>
                <a:gd name="T100" fmla="*/ 282 w 240"/>
                <a:gd name="T101" fmla="*/ 3237 h 862"/>
                <a:gd name="T102" fmla="*/ 317 w 240"/>
                <a:gd name="T103" fmla="*/ 3322 h 862"/>
                <a:gd name="T104" fmla="*/ 343 w 240"/>
                <a:gd name="T105" fmla="*/ 3394 h 862"/>
                <a:gd name="T106" fmla="*/ 386 w 240"/>
                <a:gd name="T107" fmla="*/ 3456 h 862"/>
                <a:gd name="T108" fmla="*/ 433 w 240"/>
                <a:gd name="T109" fmla="*/ 3516 h 862"/>
                <a:gd name="T110" fmla="*/ 466 w 240"/>
                <a:gd name="T111" fmla="*/ 3586 h 862"/>
                <a:gd name="T112" fmla="*/ 500 w 240"/>
                <a:gd name="T113" fmla="*/ 3655 h 862"/>
                <a:gd name="T114" fmla="*/ 549 w 240"/>
                <a:gd name="T115" fmla="*/ 3734 h 862"/>
                <a:gd name="T116" fmla="*/ 590 w 240"/>
                <a:gd name="T117" fmla="*/ 3795 h 862"/>
                <a:gd name="T118" fmla="*/ 638 w 240"/>
                <a:gd name="T119" fmla="*/ 3858 h 862"/>
                <a:gd name="T120" fmla="*/ 676 w 240"/>
                <a:gd name="T121" fmla="*/ 3911 h 8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0"/>
                <a:gd name="T184" fmla="*/ 0 h 862"/>
                <a:gd name="T185" fmla="*/ 240 w 240"/>
                <a:gd name="T186" fmla="*/ 862 h 86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0" h="862">
                  <a:moveTo>
                    <a:pt x="152" y="861"/>
                  </a:moveTo>
                  <a:lnTo>
                    <a:pt x="239" y="797"/>
                  </a:lnTo>
                  <a:lnTo>
                    <a:pt x="234" y="790"/>
                  </a:lnTo>
                  <a:lnTo>
                    <a:pt x="227" y="782"/>
                  </a:lnTo>
                  <a:lnTo>
                    <a:pt x="219" y="773"/>
                  </a:lnTo>
                  <a:lnTo>
                    <a:pt x="213" y="763"/>
                  </a:lnTo>
                  <a:lnTo>
                    <a:pt x="207" y="754"/>
                  </a:lnTo>
                  <a:lnTo>
                    <a:pt x="203" y="747"/>
                  </a:lnTo>
                  <a:lnTo>
                    <a:pt x="196" y="736"/>
                  </a:lnTo>
                  <a:lnTo>
                    <a:pt x="191" y="728"/>
                  </a:lnTo>
                  <a:lnTo>
                    <a:pt x="186" y="718"/>
                  </a:lnTo>
                  <a:lnTo>
                    <a:pt x="180" y="709"/>
                  </a:lnTo>
                  <a:lnTo>
                    <a:pt x="175" y="698"/>
                  </a:lnTo>
                  <a:lnTo>
                    <a:pt x="171" y="688"/>
                  </a:lnTo>
                  <a:lnTo>
                    <a:pt x="166" y="681"/>
                  </a:lnTo>
                  <a:lnTo>
                    <a:pt x="163" y="672"/>
                  </a:lnTo>
                  <a:lnTo>
                    <a:pt x="159" y="663"/>
                  </a:lnTo>
                  <a:lnTo>
                    <a:pt x="155" y="654"/>
                  </a:lnTo>
                  <a:lnTo>
                    <a:pt x="151" y="645"/>
                  </a:lnTo>
                  <a:lnTo>
                    <a:pt x="147" y="635"/>
                  </a:lnTo>
                  <a:lnTo>
                    <a:pt x="145" y="628"/>
                  </a:lnTo>
                  <a:lnTo>
                    <a:pt x="141" y="620"/>
                  </a:lnTo>
                  <a:lnTo>
                    <a:pt x="138" y="608"/>
                  </a:lnTo>
                  <a:lnTo>
                    <a:pt x="134" y="598"/>
                  </a:lnTo>
                  <a:lnTo>
                    <a:pt x="131" y="582"/>
                  </a:lnTo>
                  <a:lnTo>
                    <a:pt x="125" y="568"/>
                  </a:lnTo>
                  <a:lnTo>
                    <a:pt x="123" y="555"/>
                  </a:lnTo>
                  <a:lnTo>
                    <a:pt x="119" y="542"/>
                  </a:lnTo>
                  <a:lnTo>
                    <a:pt x="117" y="525"/>
                  </a:lnTo>
                  <a:lnTo>
                    <a:pt x="115" y="512"/>
                  </a:lnTo>
                  <a:lnTo>
                    <a:pt x="113" y="500"/>
                  </a:lnTo>
                  <a:lnTo>
                    <a:pt x="112" y="486"/>
                  </a:lnTo>
                  <a:lnTo>
                    <a:pt x="111" y="470"/>
                  </a:lnTo>
                  <a:lnTo>
                    <a:pt x="109" y="453"/>
                  </a:lnTo>
                  <a:lnTo>
                    <a:pt x="109" y="438"/>
                  </a:lnTo>
                  <a:lnTo>
                    <a:pt x="109" y="422"/>
                  </a:lnTo>
                  <a:lnTo>
                    <a:pt x="109" y="406"/>
                  </a:lnTo>
                  <a:lnTo>
                    <a:pt x="111" y="390"/>
                  </a:lnTo>
                  <a:lnTo>
                    <a:pt x="112" y="374"/>
                  </a:lnTo>
                  <a:lnTo>
                    <a:pt x="114" y="360"/>
                  </a:lnTo>
                  <a:lnTo>
                    <a:pt x="116" y="347"/>
                  </a:lnTo>
                  <a:lnTo>
                    <a:pt x="117" y="332"/>
                  </a:lnTo>
                  <a:lnTo>
                    <a:pt x="121" y="318"/>
                  </a:lnTo>
                  <a:lnTo>
                    <a:pt x="124" y="305"/>
                  </a:lnTo>
                  <a:lnTo>
                    <a:pt x="127" y="290"/>
                  </a:lnTo>
                  <a:lnTo>
                    <a:pt x="131" y="277"/>
                  </a:lnTo>
                  <a:lnTo>
                    <a:pt x="135" y="262"/>
                  </a:lnTo>
                  <a:lnTo>
                    <a:pt x="139" y="246"/>
                  </a:lnTo>
                  <a:lnTo>
                    <a:pt x="145" y="231"/>
                  </a:lnTo>
                  <a:lnTo>
                    <a:pt x="152" y="216"/>
                  </a:lnTo>
                  <a:lnTo>
                    <a:pt x="158" y="202"/>
                  </a:lnTo>
                  <a:lnTo>
                    <a:pt x="164" y="189"/>
                  </a:lnTo>
                  <a:lnTo>
                    <a:pt x="171" y="175"/>
                  </a:lnTo>
                  <a:lnTo>
                    <a:pt x="179" y="159"/>
                  </a:lnTo>
                  <a:lnTo>
                    <a:pt x="187" y="148"/>
                  </a:lnTo>
                  <a:lnTo>
                    <a:pt x="196" y="133"/>
                  </a:lnTo>
                  <a:lnTo>
                    <a:pt x="228" y="154"/>
                  </a:lnTo>
                  <a:lnTo>
                    <a:pt x="219" y="0"/>
                  </a:lnTo>
                  <a:lnTo>
                    <a:pt x="74" y="50"/>
                  </a:lnTo>
                  <a:lnTo>
                    <a:pt x="104" y="71"/>
                  </a:lnTo>
                  <a:lnTo>
                    <a:pt x="94" y="87"/>
                  </a:lnTo>
                  <a:lnTo>
                    <a:pt x="85" y="103"/>
                  </a:lnTo>
                  <a:lnTo>
                    <a:pt x="77" y="118"/>
                  </a:lnTo>
                  <a:lnTo>
                    <a:pt x="68" y="134"/>
                  </a:lnTo>
                  <a:lnTo>
                    <a:pt x="61" y="147"/>
                  </a:lnTo>
                  <a:lnTo>
                    <a:pt x="55" y="161"/>
                  </a:lnTo>
                  <a:lnTo>
                    <a:pt x="50" y="176"/>
                  </a:lnTo>
                  <a:lnTo>
                    <a:pt x="44" y="190"/>
                  </a:lnTo>
                  <a:lnTo>
                    <a:pt x="39" y="204"/>
                  </a:lnTo>
                  <a:lnTo>
                    <a:pt x="33" y="218"/>
                  </a:lnTo>
                  <a:lnTo>
                    <a:pt x="27" y="237"/>
                  </a:lnTo>
                  <a:lnTo>
                    <a:pt x="24" y="252"/>
                  </a:lnTo>
                  <a:lnTo>
                    <a:pt x="20" y="267"/>
                  </a:lnTo>
                  <a:lnTo>
                    <a:pt x="16" y="280"/>
                  </a:lnTo>
                  <a:lnTo>
                    <a:pt x="12" y="298"/>
                  </a:lnTo>
                  <a:lnTo>
                    <a:pt x="10" y="314"/>
                  </a:lnTo>
                  <a:lnTo>
                    <a:pt x="7" y="329"/>
                  </a:lnTo>
                  <a:lnTo>
                    <a:pt x="6" y="345"/>
                  </a:lnTo>
                  <a:lnTo>
                    <a:pt x="4" y="363"/>
                  </a:lnTo>
                  <a:lnTo>
                    <a:pt x="3" y="379"/>
                  </a:lnTo>
                  <a:lnTo>
                    <a:pt x="1" y="394"/>
                  </a:lnTo>
                  <a:lnTo>
                    <a:pt x="0" y="409"/>
                  </a:lnTo>
                  <a:lnTo>
                    <a:pt x="0" y="424"/>
                  </a:lnTo>
                  <a:lnTo>
                    <a:pt x="0" y="439"/>
                  </a:lnTo>
                  <a:lnTo>
                    <a:pt x="1" y="454"/>
                  </a:lnTo>
                  <a:lnTo>
                    <a:pt x="3" y="471"/>
                  </a:lnTo>
                  <a:lnTo>
                    <a:pt x="3" y="487"/>
                  </a:lnTo>
                  <a:lnTo>
                    <a:pt x="5" y="503"/>
                  </a:lnTo>
                  <a:lnTo>
                    <a:pt x="7" y="519"/>
                  </a:lnTo>
                  <a:lnTo>
                    <a:pt x="8" y="534"/>
                  </a:lnTo>
                  <a:lnTo>
                    <a:pt x="12" y="548"/>
                  </a:lnTo>
                  <a:lnTo>
                    <a:pt x="13" y="561"/>
                  </a:lnTo>
                  <a:lnTo>
                    <a:pt x="17" y="577"/>
                  </a:lnTo>
                  <a:lnTo>
                    <a:pt x="21" y="593"/>
                  </a:lnTo>
                  <a:lnTo>
                    <a:pt x="25" y="606"/>
                  </a:lnTo>
                  <a:lnTo>
                    <a:pt x="29" y="622"/>
                  </a:lnTo>
                  <a:lnTo>
                    <a:pt x="33" y="635"/>
                  </a:lnTo>
                  <a:lnTo>
                    <a:pt x="39" y="649"/>
                  </a:lnTo>
                  <a:lnTo>
                    <a:pt x="44" y="665"/>
                  </a:lnTo>
                  <a:lnTo>
                    <a:pt x="49" y="678"/>
                  </a:lnTo>
                  <a:lnTo>
                    <a:pt x="54" y="694"/>
                  </a:lnTo>
                  <a:lnTo>
                    <a:pt x="60" y="706"/>
                  </a:lnTo>
                  <a:lnTo>
                    <a:pt x="65" y="718"/>
                  </a:lnTo>
                  <a:lnTo>
                    <a:pt x="68" y="726"/>
                  </a:lnTo>
                  <a:lnTo>
                    <a:pt x="73" y="736"/>
                  </a:lnTo>
                  <a:lnTo>
                    <a:pt x="74" y="741"/>
                  </a:lnTo>
                  <a:lnTo>
                    <a:pt x="79" y="748"/>
                  </a:lnTo>
                  <a:lnTo>
                    <a:pt x="83" y="755"/>
                  </a:lnTo>
                  <a:lnTo>
                    <a:pt x="88" y="763"/>
                  </a:lnTo>
                  <a:lnTo>
                    <a:pt x="92" y="769"/>
                  </a:lnTo>
                  <a:lnTo>
                    <a:pt x="96" y="777"/>
                  </a:lnTo>
                  <a:lnTo>
                    <a:pt x="100" y="784"/>
                  </a:lnTo>
                  <a:lnTo>
                    <a:pt x="103" y="792"/>
                  </a:lnTo>
                  <a:lnTo>
                    <a:pt x="108" y="799"/>
                  </a:lnTo>
                  <a:lnTo>
                    <a:pt x="113" y="807"/>
                  </a:lnTo>
                  <a:lnTo>
                    <a:pt x="118" y="816"/>
                  </a:lnTo>
                  <a:lnTo>
                    <a:pt x="123" y="821"/>
                  </a:lnTo>
                  <a:lnTo>
                    <a:pt x="127" y="829"/>
                  </a:lnTo>
                  <a:lnTo>
                    <a:pt x="132" y="836"/>
                  </a:lnTo>
                  <a:lnTo>
                    <a:pt x="138" y="842"/>
                  </a:lnTo>
                  <a:lnTo>
                    <a:pt x="142" y="849"/>
                  </a:lnTo>
                  <a:lnTo>
                    <a:pt x="146" y="855"/>
                  </a:lnTo>
                  <a:lnTo>
                    <a:pt x="152" y="861"/>
                  </a:lnTo>
                </a:path>
              </a:pathLst>
            </a:custGeom>
            <a:solidFill>
              <a:srgbClr val="FF0000"/>
            </a:solidFill>
            <a:ln w="127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9207" name="Text Box 71"/>
          <p:cNvSpPr txBox="1">
            <a:spLocks noChangeArrowheads="1"/>
          </p:cNvSpPr>
          <p:nvPr/>
        </p:nvSpPr>
        <p:spPr bwMode="auto">
          <a:xfrm>
            <a:off x="2515104" y="2397686"/>
            <a:ext cx="685374" cy="57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dirty="0">
                <a:solidFill>
                  <a:schemeClr val="bg2"/>
                </a:solidFill>
              </a:rPr>
              <a:t>GTPv1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200" dirty="0">
                <a:solidFill>
                  <a:schemeClr val="bg2"/>
                </a:solidFill>
              </a:rPr>
              <a:t>PDP</a:t>
            </a:r>
          </a:p>
        </p:txBody>
      </p:sp>
      <p:sp>
        <p:nvSpPr>
          <p:cNvPr id="49208" name="Line 72"/>
          <p:cNvSpPr>
            <a:spLocks noChangeShapeType="1"/>
          </p:cNvSpPr>
          <p:nvPr/>
        </p:nvSpPr>
        <p:spPr bwMode="auto">
          <a:xfrm>
            <a:off x="2895006" y="1783146"/>
            <a:ext cx="533413" cy="19613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209" name="Text Box 73"/>
          <p:cNvSpPr txBox="1">
            <a:spLocks noChangeArrowheads="1"/>
          </p:cNvSpPr>
          <p:nvPr/>
        </p:nvSpPr>
        <p:spPr bwMode="auto">
          <a:xfrm>
            <a:off x="2991144" y="1498758"/>
            <a:ext cx="374739" cy="2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Gn</a:t>
            </a:r>
          </a:p>
        </p:txBody>
      </p:sp>
      <p:sp>
        <p:nvSpPr>
          <p:cNvPr id="49210" name="Text Box 74"/>
          <p:cNvSpPr txBox="1">
            <a:spLocks noChangeArrowheads="1"/>
          </p:cNvSpPr>
          <p:nvPr/>
        </p:nvSpPr>
        <p:spPr bwMode="auto">
          <a:xfrm>
            <a:off x="3200478" y="2137813"/>
            <a:ext cx="381452" cy="60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49211" name="Line 75"/>
          <p:cNvSpPr>
            <a:spLocks noChangeShapeType="1"/>
          </p:cNvSpPr>
          <p:nvPr/>
        </p:nvSpPr>
        <p:spPr bwMode="auto">
          <a:xfrm>
            <a:off x="3200477" y="1727576"/>
            <a:ext cx="0" cy="142193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49212" name="Text Box 76"/>
          <p:cNvSpPr txBox="1">
            <a:spLocks noChangeArrowheads="1"/>
          </p:cNvSpPr>
          <p:nvPr/>
        </p:nvSpPr>
        <p:spPr bwMode="auto">
          <a:xfrm>
            <a:off x="838885" y="913638"/>
            <a:ext cx="1904160" cy="30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Legacy GU Network </a:t>
            </a:r>
          </a:p>
        </p:txBody>
      </p:sp>
    </p:spTree>
    <p:extLst>
      <p:ext uri="{BB962C8B-B14F-4D97-AF65-F5344CB8AC3E}">
        <p14:creationId xmlns:p14="http://schemas.microsoft.com/office/powerpoint/2010/main" xmlns="" val="3586428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/>
          <p:cNvSpPr>
            <a:spLocks noGrp="1"/>
          </p:cNvSpPr>
          <p:nvPr>
            <p:ph type="dt" sz="quarter" idx="4294967295"/>
          </p:nvPr>
        </p:nvSpPr>
        <p:spPr bwMode="auto">
          <a:xfrm>
            <a:off x="3375698" y="6493527"/>
            <a:ext cx="2133652" cy="3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de-DE" altLang="zh-CN" sz="1200">
                <a:latin typeface="微软雅黑" pitchFamily="34" charset="-122"/>
                <a:ea typeface="微软雅黑" pitchFamily="34" charset="-122"/>
              </a:rPr>
              <a:t>Page </a:t>
            </a:r>
            <a:fld id="{7447D89A-D7D9-4670-A104-BD6E61496D88}" type="slidenum">
              <a:rPr lang="de-DE" altLang="zh-CN" sz="1200">
                <a:latin typeface="微软雅黑" pitchFamily="34" charset="-122"/>
                <a:ea typeface="微软雅黑" pitchFamily="34" charset="-122"/>
              </a:rPr>
              <a:pPr algn="ctr" eaLnBrk="1" hangingPunct="1"/>
              <a:t>31</a:t>
            </a:fld>
            <a:endParaRPr lang="en-GB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404664"/>
            <a:ext cx="8229135" cy="43204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GTPv1</a:t>
            </a:r>
            <a:r>
              <a:rPr 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和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GTPv2</a:t>
            </a:r>
            <a:r>
              <a:rPr 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版本的比较 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控制面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2/6</a:t>
            </a:r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670773" name="Group 5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1116146606"/>
              </p:ext>
            </p:extLst>
          </p:nvPr>
        </p:nvGraphicFramePr>
        <p:xfrm>
          <a:off x="381452" y="1052563"/>
          <a:ext cx="8534607" cy="4998040"/>
        </p:xfrm>
        <a:graphic>
          <a:graphicData uri="http://schemas.openxmlformats.org/drawingml/2006/table">
            <a:tbl>
              <a:tblPr/>
              <a:tblGrid>
                <a:gridCol w="981099"/>
                <a:gridCol w="3362406"/>
                <a:gridCol w="4191102"/>
              </a:tblGrid>
              <a:tr h="342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GTPv1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GTPv2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应用接口</a:t>
                      </a: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仅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Gn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Gp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S5/S8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S10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S11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组类信元</a:t>
                      </a: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不支持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支持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(Grouped IE)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编码格式</a:t>
                      </a: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TV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或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TLV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TLIV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7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同类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区分</a:t>
                      </a: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只能通过信元在消息中出现的顺序区分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引入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Instance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用来区分同一条消息中相同类型、不同用途的信元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如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F-TEID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Bearer-Context)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8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Grouped IE</a:t>
                      </a: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直通通过重复定义子参数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由于引入了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Grouped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类型信元，可以很容易通过定义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Group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内的子信元避免重复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Fallback</a:t>
                      </a: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并未明确定义与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GTPv0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之间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fallback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的场景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明确定义了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GTPv2 fallback to GTPv1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的场景机制；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明确定义不支持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GTPv2 fallback to GTPv0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其他</a:t>
                      </a: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支持多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Bearer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的批量操作，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Piggyback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堆叠消息等技术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38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优点</a:t>
                      </a: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简单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应用的接口广泛，便于产品融合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组类信元可实现信元嵌套，使用灵活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同类型信元不再需要维护排序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缺点</a:t>
                      </a:r>
                    </a:p>
                  </a:txBody>
                  <a:tcPr marL="91442" marR="91442"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GTPv2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优势相反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复杂</a:t>
                      </a:r>
                    </a:p>
                  </a:txBody>
                  <a:tcPr marL="91442" marR="91442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9599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110"/>
          <p:cNvSpPr>
            <a:spLocks noChangeShapeType="1"/>
          </p:cNvSpPr>
          <p:nvPr/>
        </p:nvSpPr>
        <p:spPr bwMode="auto">
          <a:xfrm>
            <a:off x="7757747" y="2438546"/>
            <a:ext cx="153511" cy="7616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0226" y="404664"/>
            <a:ext cx="8229135" cy="3595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LTE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3GPP</a:t>
            </a:r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网络的数据互操作（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3/6</a:t>
            </a:r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Group 114"/>
          <p:cNvGrpSpPr>
            <a:grpSpLocks/>
          </p:cNvGrpSpPr>
          <p:nvPr/>
        </p:nvGrpSpPr>
        <p:grpSpPr bwMode="auto">
          <a:xfrm>
            <a:off x="7757747" y="3200182"/>
            <a:ext cx="1004801" cy="457636"/>
            <a:chOff x="4887" y="2016"/>
            <a:chExt cx="633" cy="288"/>
          </a:xfrm>
        </p:grpSpPr>
        <p:pic>
          <p:nvPicPr>
            <p:cNvPr id="51245" name="Picture 69" descr="图片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" y="2016"/>
              <a:ext cx="2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46" name="Text Box 70"/>
            <p:cNvSpPr txBox="1">
              <a:spLocks noChangeArrowheads="1"/>
            </p:cNvSpPr>
            <p:nvPr/>
          </p:nvSpPr>
          <p:spPr bwMode="auto">
            <a:xfrm>
              <a:off x="5138" y="2064"/>
              <a:ext cx="38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9195" tIns="39598" rIns="79195" bIns="39598">
              <a:spAutoFit/>
            </a:bodyPr>
            <a:lstStyle>
              <a:lvl1pPr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  <a:ea typeface="MS PGothic" pitchFamily="34" charset="-128"/>
                </a:rPr>
                <a:t>P-GW</a:t>
              </a:r>
            </a:p>
          </p:txBody>
        </p:sp>
      </p:grpSp>
      <p:grpSp>
        <p:nvGrpSpPr>
          <p:cNvPr id="5" name="Group 107"/>
          <p:cNvGrpSpPr>
            <a:grpSpLocks/>
          </p:cNvGrpSpPr>
          <p:nvPr/>
        </p:nvGrpSpPr>
        <p:grpSpPr bwMode="auto">
          <a:xfrm>
            <a:off x="6008649" y="3961819"/>
            <a:ext cx="2054570" cy="1982544"/>
            <a:chOff x="2832" y="2160"/>
            <a:chExt cx="1294" cy="1248"/>
          </a:xfrm>
        </p:grpSpPr>
        <p:pic>
          <p:nvPicPr>
            <p:cNvPr id="51235" name="Picture 106" descr="图片80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736"/>
              <a:ext cx="86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74"/>
            <p:cNvGrpSpPr>
              <a:grpSpLocks/>
            </p:cNvGrpSpPr>
            <p:nvPr/>
          </p:nvGrpSpPr>
          <p:grpSpPr bwMode="auto">
            <a:xfrm>
              <a:off x="3072" y="2160"/>
              <a:ext cx="392" cy="439"/>
              <a:chOff x="3552" y="2112"/>
              <a:chExt cx="392" cy="439"/>
            </a:xfrm>
          </p:grpSpPr>
          <p:pic>
            <p:nvPicPr>
              <p:cNvPr id="51243" name="Picture 72" descr="图片100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1" y="2112"/>
                <a:ext cx="2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44" name="Text Box 73"/>
              <p:cNvSpPr txBox="1">
                <a:spLocks noChangeArrowheads="1"/>
              </p:cNvSpPr>
              <p:nvPr/>
            </p:nvSpPr>
            <p:spPr bwMode="auto">
              <a:xfrm>
                <a:off x="3552" y="2379"/>
                <a:ext cx="39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9195" tIns="39598" rIns="79195" bIns="39598">
                <a:spAutoFit/>
              </a:bodyPr>
              <a:lstStyle>
                <a:lvl1pPr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006699"/>
                    </a:solidFill>
                    <a:latin typeface="FrutigerNext LT Regular" pitchFamily="34" charset="0"/>
                    <a:ea typeface="MS PGothic" pitchFamily="34" charset="-128"/>
                  </a:rPr>
                  <a:t>MME</a:t>
                </a:r>
              </a:p>
            </p:txBody>
          </p:sp>
        </p:grpSp>
        <p:grpSp>
          <p:nvGrpSpPr>
            <p:cNvPr id="7" name="Group 75"/>
            <p:cNvGrpSpPr>
              <a:grpSpLocks/>
            </p:cNvGrpSpPr>
            <p:nvPr/>
          </p:nvGrpSpPr>
          <p:grpSpPr bwMode="auto">
            <a:xfrm>
              <a:off x="3744" y="2496"/>
              <a:ext cx="382" cy="439"/>
              <a:chOff x="3410" y="1440"/>
              <a:chExt cx="382" cy="439"/>
            </a:xfrm>
          </p:grpSpPr>
          <p:pic>
            <p:nvPicPr>
              <p:cNvPr id="51241" name="Picture 76" descr="图片99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6" y="1440"/>
                <a:ext cx="2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42" name="Text Box 77"/>
              <p:cNvSpPr txBox="1">
                <a:spLocks noChangeArrowheads="1"/>
              </p:cNvSpPr>
              <p:nvPr/>
            </p:nvSpPr>
            <p:spPr bwMode="auto">
              <a:xfrm>
                <a:off x="3410" y="1707"/>
                <a:ext cx="38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9195" tIns="39598" rIns="79195" bIns="39598">
                <a:spAutoFit/>
              </a:bodyPr>
              <a:lstStyle>
                <a:lvl1pPr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006699"/>
                    </a:solidFill>
                    <a:latin typeface="FrutigerNext LT Regular" pitchFamily="34" charset="0"/>
                    <a:ea typeface="MS PGothic" pitchFamily="34" charset="-128"/>
                  </a:rPr>
                  <a:t>S-GW</a:t>
                </a:r>
              </a:p>
            </p:txBody>
          </p:sp>
        </p:grpSp>
        <p:grpSp>
          <p:nvGrpSpPr>
            <p:cNvPr id="8" name="Group 80"/>
            <p:cNvGrpSpPr>
              <a:grpSpLocks/>
            </p:cNvGrpSpPr>
            <p:nvPr/>
          </p:nvGrpSpPr>
          <p:grpSpPr bwMode="auto">
            <a:xfrm>
              <a:off x="2976" y="2832"/>
              <a:ext cx="602" cy="460"/>
              <a:chOff x="2614" y="2928"/>
              <a:chExt cx="602" cy="460"/>
            </a:xfrm>
          </p:grpSpPr>
          <p:pic>
            <p:nvPicPr>
              <p:cNvPr id="51239" name="Picture 78" descr="图片41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4" y="2928"/>
                <a:ext cx="23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40" name="Text Box 79"/>
              <p:cNvSpPr txBox="1">
                <a:spLocks noChangeArrowheads="1"/>
              </p:cNvSpPr>
              <p:nvPr/>
            </p:nvSpPr>
            <p:spPr bwMode="auto">
              <a:xfrm>
                <a:off x="2614" y="3216"/>
                <a:ext cx="60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9195" tIns="39598" rIns="79195" bIns="39598">
                <a:spAutoFit/>
              </a:bodyPr>
              <a:lstStyle>
                <a:lvl1pPr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006699"/>
                    </a:solidFill>
                    <a:latin typeface="FrutigerNext LT Regular" pitchFamily="34" charset="0"/>
                    <a:ea typeface="MS PGothic" pitchFamily="34" charset="-128"/>
                  </a:rPr>
                  <a:t>E-UTRUAN</a:t>
                </a:r>
              </a:p>
            </p:txBody>
          </p:sp>
        </p:grpSp>
      </p:grpSp>
      <p:grpSp>
        <p:nvGrpSpPr>
          <p:cNvPr id="9" name="Group 103"/>
          <p:cNvGrpSpPr>
            <a:grpSpLocks/>
          </p:cNvGrpSpPr>
          <p:nvPr/>
        </p:nvGrpSpPr>
        <p:grpSpPr bwMode="auto">
          <a:xfrm>
            <a:off x="5624096" y="990455"/>
            <a:ext cx="2439123" cy="1763533"/>
            <a:chOff x="2064" y="720"/>
            <a:chExt cx="1536" cy="1111"/>
          </a:xfrm>
        </p:grpSpPr>
        <p:pic>
          <p:nvPicPr>
            <p:cNvPr id="51220" name="Picture 100" descr="图片79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720"/>
              <a:ext cx="1488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3216" y="1392"/>
              <a:ext cx="384" cy="439"/>
              <a:chOff x="2976" y="1344"/>
              <a:chExt cx="384" cy="439"/>
            </a:xfrm>
          </p:grpSpPr>
          <p:pic>
            <p:nvPicPr>
              <p:cNvPr id="51233" name="Picture 81" descr="图片8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4" y="1344"/>
                <a:ext cx="2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34" name="Text Box 85"/>
              <p:cNvSpPr txBox="1">
                <a:spLocks noChangeArrowheads="1"/>
              </p:cNvSpPr>
              <p:nvPr/>
            </p:nvSpPr>
            <p:spPr bwMode="auto">
              <a:xfrm>
                <a:off x="2976" y="1611"/>
                <a:ext cx="38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9195" tIns="39598" rIns="79195" bIns="39598">
                <a:spAutoFit/>
              </a:bodyPr>
              <a:lstStyle>
                <a:lvl1pPr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006699"/>
                    </a:solidFill>
                    <a:latin typeface="FrutigerNext LT Regular" pitchFamily="34" charset="0"/>
                    <a:ea typeface="MS PGothic" pitchFamily="34" charset="-128"/>
                  </a:rPr>
                  <a:t>SGSN</a:t>
                </a:r>
              </a:p>
            </p:txBody>
          </p:sp>
        </p:grpSp>
        <p:grpSp>
          <p:nvGrpSpPr>
            <p:cNvPr id="11" name="Group 98"/>
            <p:cNvGrpSpPr>
              <a:grpSpLocks/>
            </p:cNvGrpSpPr>
            <p:nvPr/>
          </p:nvGrpSpPr>
          <p:grpSpPr bwMode="auto">
            <a:xfrm>
              <a:off x="2256" y="912"/>
              <a:ext cx="1065" cy="598"/>
              <a:chOff x="1815" y="912"/>
              <a:chExt cx="1065" cy="598"/>
            </a:xfrm>
          </p:grpSpPr>
          <p:grpSp>
            <p:nvGrpSpPr>
              <p:cNvPr id="12" name="Group 96"/>
              <p:cNvGrpSpPr>
                <a:grpSpLocks/>
              </p:cNvGrpSpPr>
              <p:nvPr/>
            </p:nvGrpSpPr>
            <p:grpSpPr bwMode="auto">
              <a:xfrm>
                <a:off x="2448" y="912"/>
                <a:ext cx="432" cy="598"/>
                <a:chOff x="2688" y="3024"/>
                <a:chExt cx="432" cy="598"/>
              </a:xfrm>
            </p:grpSpPr>
            <p:sp>
              <p:nvSpPr>
                <p:cNvPr id="51229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2688" y="3339"/>
                  <a:ext cx="432" cy="2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9195" tIns="39598" rIns="79195" bIns="39598">
                  <a:spAutoFit/>
                </a:bodyPr>
                <a:lstStyle>
                  <a:lvl1pPr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1pPr>
                  <a:lvl2pPr marL="742950" indent="-28575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2pPr>
                  <a:lvl3pPr marL="11430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3pPr>
                  <a:lvl4pPr marL="16002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4pPr>
                  <a:lvl5pPr marL="20574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5pPr>
                  <a:lvl6pPr marL="25146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6pPr>
                  <a:lvl7pPr marL="29718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7pPr>
                  <a:lvl8pPr marL="34290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8pPr>
                  <a:lvl9pPr marL="38862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en-US" altLang="zh-CN" sz="1200">
                      <a:solidFill>
                        <a:srgbClr val="006699"/>
                      </a:solidFill>
                      <a:latin typeface="FrutigerNext LT Regular" pitchFamily="34" charset="0"/>
                      <a:ea typeface="MS PGothic" pitchFamily="34" charset="-128"/>
                    </a:rPr>
                    <a:t>UTRAN</a:t>
                  </a:r>
                </a:p>
              </p:txBody>
            </p:sp>
            <p:grpSp>
              <p:nvGrpSpPr>
                <p:cNvPr id="13" name="Group 95"/>
                <p:cNvGrpSpPr>
                  <a:grpSpLocks/>
                </p:cNvGrpSpPr>
                <p:nvPr/>
              </p:nvGrpSpPr>
              <p:grpSpPr bwMode="auto">
                <a:xfrm>
                  <a:off x="2688" y="3024"/>
                  <a:ext cx="432" cy="288"/>
                  <a:chOff x="696" y="1514"/>
                  <a:chExt cx="489" cy="418"/>
                </a:xfrm>
              </p:grpSpPr>
              <p:pic>
                <p:nvPicPr>
                  <p:cNvPr id="51231" name="Picture 87" descr="图片131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6" y="1514"/>
                    <a:ext cx="269" cy="4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1232" name="Picture 90" descr="图片15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4" y="1610"/>
                    <a:ext cx="251" cy="3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14" name="Group 94"/>
              <p:cNvGrpSpPr>
                <a:grpSpLocks/>
              </p:cNvGrpSpPr>
              <p:nvPr/>
            </p:nvGrpSpPr>
            <p:grpSpPr bwMode="auto">
              <a:xfrm>
                <a:off x="1815" y="912"/>
                <a:ext cx="489" cy="487"/>
                <a:chOff x="2016" y="3024"/>
                <a:chExt cx="489" cy="487"/>
              </a:xfrm>
            </p:grpSpPr>
            <p:sp>
              <p:nvSpPr>
                <p:cNvPr id="51225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2016" y="3339"/>
                  <a:ext cx="489" cy="1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9195" tIns="39598" rIns="79195" bIns="39598">
                  <a:spAutoFit/>
                </a:bodyPr>
                <a:lstStyle>
                  <a:lvl1pPr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1pPr>
                  <a:lvl2pPr marL="742950" indent="-28575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2pPr>
                  <a:lvl3pPr marL="11430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3pPr>
                  <a:lvl4pPr marL="16002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4pPr>
                  <a:lvl5pPr marL="20574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5pPr>
                  <a:lvl6pPr marL="25146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6pPr>
                  <a:lvl7pPr marL="29718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7pPr>
                  <a:lvl8pPr marL="34290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8pPr>
                  <a:lvl9pPr marL="38862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en-US" altLang="zh-CN" sz="1200">
                      <a:solidFill>
                        <a:srgbClr val="006699"/>
                      </a:solidFill>
                      <a:latin typeface="FrutigerNext LT Regular" pitchFamily="34" charset="0"/>
                      <a:ea typeface="MS PGothic" pitchFamily="34" charset="-128"/>
                    </a:rPr>
                    <a:t>GERAN</a:t>
                  </a:r>
                </a:p>
              </p:txBody>
            </p:sp>
            <p:grpSp>
              <p:nvGrpSpPr>
                <p:cNvPr id="15" name="Group 91"/>
                <p:cNvGrpSpPr>
                  <a:grpSpLocks/>
                </p:cNvGrpSpPr>
                <p:nvPr/>
              </p:nvGrpSpPr>
              <p:grpSpPr bwMode="auto">
                <a:xfrm>
                  <a:off x="2064" y="3024"/>
                  <a:ext cx="432" cy="336"/>
                  <a:chOff x="1130" y="1162"/>
                  <a:chExt cx="570" cy="494"/>
                </a:xfrm>
              </p:grpSpPr>
              <p:pic>
                <p:nvPicPr>
                  <p:cNvPr id="51227" name="Picture 92" descr="图片131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30" y="1162"/>
                    <a:ext cx="351" cy="4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1228" name="Picture 93" descr="图片133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29" y="1162"/>
                    <a:ext cx="271" cy="4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</p:grpSp>
      <p:sp>
        <p:nvSpPr>
          <p:cNvPr id="51207" name="Oval 104"/>
          <p:cNvSpPr>
            <a:spLocks noChangeArrowheads="1"/>
          </p:cNvSpPr>
          <p:nvPr/>
        </p:nvSpPr>
        <p:spPr bwMode="auto">
          <a:xfrm rot="-2855665">
            <a:off x="5814253" y="284437"/>
            <a:ext cx="2217900" cy="3414463"/>
          </a:xfrm>
          <a:prstGeom prst="ellipse">
            <a:avLst/>
          </a:prstGeom>
          <a:noFill/>
          <a:ln w="9525" algn="ctr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8" name="Oval 109"/>
          <p:cNvSpPr>
            <a:spLocks noChangeArrowheads="1"/>
          </p:cNvSpPr>
          <p:nvPr/>
        </p:nvSpPr>
        <p:spPr bwMode="auto">
          <a:xfrm rot="-7894666">
            <a:off x="5856431" y="3203365"/>
            <a:ext cx="2217900" cy="3414463"/>
          </a:xfrm>
          <a:prstGeom prst="ellipse">
            <a:avLst/>
          </a:prstGeom>
          <a:noFill/>
          <a:ln w="9525" algn="ctr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9" name="Line 111"/>
          <p:cNvSpPr>
            <a:spLocks noChangeShapeType="1"/>
          </p:cNvSpPr>
          <p:nvPr/>
        </p:nvSpPr>
        <p:spPr bwMode="auto">
          <a:xfrm flipV="1">
            <a:off x="7757747" y="2896182"/>
            <a:ext cx="153511" cy="7518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0" name="Text Box 112"/>
          <p:cNvSpPr txBox="1">
            <a:spLocks noChangeArrowheads="1"/>
          </p:cNvSpPr>
          <p:nvPr/>
        </p:nvSpPr>
        <p:spPr bwMode="auto">
          <a:xfrm>
            <a:off x="7925214" y="2709858"/>
            <a:ext cx="370597" cy="44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3300"/>
                </a:solidFill>
                <a:latin typeface="FrutigerNext LT Regular" pitchFamily="34" charset="0"/>
                <a:ea typeface="MS PGothic" pitchFamily="34" charset="-128"/>
              </a:rPr>
              <a:t>Gn</a:t>
            </a:r>
          </a:p>
        </p:txBody>
      </p:sp>
      <p:sp>
        <p:nvSpPr>
          <p:cNvPr id="51211" name="Line 113"/>
          <p:cNvSpPr>
            <a:spLocks noChangeShapeType="1"/>
          </p:cNvSpPr>
          <p:nvPr/>
        </p:nvSpPr>
        <p:spPr bwMode="auto">
          <a:xfrm flipH="1">
            <a:off x="7771702" y="3581001"/>
            <a:ext cx="153512" cy="99045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2" name="Line 115"/>
          <p:cNvSpPr>
            <a:spLocks noChangeShapeType="1"/>
          </p:cNvSpPr>
          <p:nvPr/>
        </p:nvSpPr>
        <p:spPr bwMode="auto">
          <a:xfrm>
            <a:off x="7771702" y="3961819"/>
            <a:ext cx="153512" cy="768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3" name="Text Box 116"/>
          <p:cNvSpPr txBox="1">
            <a:spLocks noChangeArrowheads="1"/>
          </p:cNvSpPr>
          <p:nvPr/>
        </p:nvSpPr>
        <p:spPr bwMode="auto">
          <a:xfrm>
            <a:off x="7934517" y="3961819"/>
            <a:ext cx="370597" cy="27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3300"/>
                </a:solidFill>
                <a:latin typeface="FrutigerNext LT Regular" pitchFamily="34" charset="0"/>
                <a:ea typeface="MS PGothic" pitchFamily="34" charset="-128"/>
              </a:rPr>
              <a:t>S5</a:t>
            </a:r>
          </a:p>
        </p:txBody>
      </p:sp>
      <p:sp>
        <p:nvSpPr>
          <p:cNvPr id="51214" name="Freeform 117"/>
          <p:cNvSpPr>
            <a:spLocks/>
          </p:cNvSpPr>
          <p:nvPr/>
        </p:nvSpPr>
        <p:spPr bwMode="auto">
          <a:xfrm>
            <a:off x="6565321" y="2361729"/>
            <a:ext cx="978441" cy="1676908"/>
          </a:xfrm>
          <a:custGeom>
            <a:avLst/>
            <a:gdLst>
              <a:gd name="T0" fmla="*/ 2147483647 w 616"/>
              <a:gd name="T1" fmla="*/ 0 h 1056"/>
              <a:gd name="T2" fmla="*/ 2147483647 w 616"/>
              <a:gd name="T3" fmla="*/ 2147483647 h 1056"/>
              <a:gd name="T4" fmla="*/ 2147483647 w 616"/>
              <a:gd name="T5" fmla="*/ 2147483647 h 1056"/>
              <a:gd name="T6" fmla="*/ 0 60000 65536"/>
              <a:gd name="T7" fmla="*/ 0 60000 65536"/>
              <a:gd name="T8" fmla="*/ 0 60000 65536"/>
              <a:gd name="T9" fmla="*/ 0 w 616"/>
              <a:gd name="T10" fmla="*/ 0 h 1056"/>
              <a:gd name="T11" fmla="*/ 616 w 616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6" h="1056">
                <a:moveTo>
                  <a:pt x="616" y="0"/>
                </a:moveTo>
                <a:cubicBezTo>
                  <a:pt x="396" y="128"/>
                  <a:pt x="176" y="256"/>
                  <a:pt x="88" y="432"/>
                </a:cubicBezTo>
                <a:cubicBezTo>
                  <a:pt x="0" y="608"/>
                  <a:pt x="44" y="832"/>
                  <a:pt x="88" y="1056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5" name="Line 118"/>
          <p:cNvSpPr>
            <a:spLocks noChangeShapeType="1"/>
          </p:cNvSpPr>
          <p:nvPr/>
        </p:nvSpPr>
        <p:spPr bwMode="auto">
          <a:xfrm flipV="1">
            <a:off x="6552916" y="3396312"/>
            <a:ext cx="15196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6" name="Text Box 119"/>
          <p:cNvSpPr txBox="1">
            <a:spLocks noChangeArrowheads="1"/>
          </p:cNvSpPr>
          <p:nvPr/>
        </p:nvSpPr>
        <p:spPr bwMode="auto">
          <a:xfrm>
            <a:off x="6248995" y="3242677"/>
            <a:ext cx="370598" cy="44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3300"/>
                </a:solidFill>
                <a:latin typeface="FrutigerNext LT Regular" pitchFamily="34" charset="0"/>
                <a:ea typeface="MS PGothic" pitchFamily="34" charset="-128"/>
              </a:rPr>
              <a:t>Gn</a:t>
            </a:r>
          </a:p>
        </p:txBody>
      </p:sp>
      <p:sp>
        <p:nvSpPr>
          <p:cNvPr id="51218" name="Rectangle 125"/>
          <p:cNvSpPr>
            <a:spLocks noChangeArrowheads="1"/>
          </p:cNvSpPr>
          <p:nvPr/>
        </p:nvSpPr>
        <p:spPr bwMode="gray">
          <a:xfrm>
            <a:off x="632653" y="1649124"/>
            <a:ext cx="4431669" cy="519744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E-UTRAN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与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Pre-R8 UMTS Core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互通</a:t>
            </a:r>
            <a:endParaRPr lang="en-US" altLang="zh-CN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1219" name="Rectangle 126"/>
          <p:cNvSpPr>
            <a:spLocks noChangeArrowheads="1"/>
          </p:cNvSpPr>
          <p:nvPr/>
        </p:nvSpPr>
        <p:spPr bwMode="gray">
          <a:xfrm>
            <a:off x="703981" y="2168868"/>
            <a:ext cx="4267303" cy="296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EPS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与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UMTS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之间通过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GTPv1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接口互通</a:t>
            </a: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endParaRPr lang="zh-CN" altLang="en-US" sz="1400" b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传统的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UMTS PS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网络和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SGSN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不需要作任何改动</a:t>
            </a: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endParaRPr lang="zh-CN" altLang="en-US" sz="1400" b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P-GW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SGSN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之间通过</a:t>
            </a:r>
            <a:r>
              <a:rPr lang="en-US" altLang="zh-CN" sz="1400" b="0" dirty="0" err="1" smtClean="0">
                <a:solidFill>
                  <a:schemeClr val="tx1"/>
                </a:solidFill>
                <a:latin typeface="+mn-ea"/>
                <a:ea typeface="+mn-ea"/>
              </a:rPr>
              <a:t>Gn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接口互通，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P-GW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扮演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UMTS PS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网络中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GGSN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的角色</a:t>
            </a: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endParaRPr lang="zh-CN" altLang="en-US" sz="1400" b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MME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与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SGSN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之间通过</a:t>
            </a:r>
            <a:r>
              <a:rPr lang="en-US" altLang="zh-CN" sz="1400" b="0" dirty="0" err="1" smtClean="0">
                <a:solidFill>
                  <a:schemeClr val="tx1"/>
                </a:solidFill>
                <a:latin typeface="+mn-ea"/>
                <a:ea typeface="+mn-ea"/>
              </a:rPr>
              <a:t>Gn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接口互通，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MME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在移动切换管理过程中扮演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UMTS PS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网络中</a:t>
            </a:r>
            <a:r>
              <a:rPr lang="en-US" altLang="zh-CN" sz="1400" b="0" dirty="0" smtClean="0">
                <a:solidFill>
                  <a:schemeClr val="tx1"/>
                </a:solidFill>
                <a:latin typeface="+mn-ea"/>
                <a:ea typeface="+mn-ea"/>
              </a:rPr>
              <a:t>SGSN</a:t>
            </a:r>
            <a:r>
              <a:rPr lang="zh-CN" altLang="en-US" sz="1400" b="0" dirty="0" smtClean="0">
                <a:solidFill>
                  <a:schemeClr val="tx1"/>
                </a:solidFill>
                <a:latin typeface="+mn-ea"/>
                <a:ea typeface="+mn-ea"/>
              </a:rPr>
              <a:t>的角色</a:t>
            </a: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zh-CN" altLang="en-US" sz="1400" b="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b="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3981" y="5133695"/>
            <a:ext cx="421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15228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方案一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6545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226" name="AutoShape 39"/>
          <p:cNvCxnSpPr>
            <a:cxnSpLocks noChangeShapeType="1"/>
          </p:cNvCxnSpPr>
          <p:nvPr/>
        </p:nvCxnSpPr>
        <p:spPr bwMode="auto">
          <a:xfrm flipH="1" flipV="1">
            <a:off x="3377248" y="1626242"/>
            <a:ext cx="857493" cy="71914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2227" name="AutoShape 40"/>
          <p:cNvCxnSpPr>
            <a:cxnSpLocks noChangeShapeType="1"/>
          </p:cNvCxnSpPr>
          <p:nvPr/>
        </p:nvCxnSpPr>
        <p:spPr bwMode="auto">
          <a:xfrm flipH="1" flipV="1">
            <a:off x="3400508" y="1284649"/>
            <a:ext cx="834233" cy="41350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2228" name="AutoShape 41"/>
          <p:cNvCxnSpPr>
            <a:cxnSpLocks noChangeShapeType="1"/>
          </p:cNvCxnSpPr>
          <p:nvPr/>
        </p:nvCxnSpPr>
        <p:spPr bwMode="auto">
          <a:xfrm flipH="1" flipV="1">
            <a:off x="2859342" y="1384349"/>
            <a:ext cx="351991" cy="1634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2229" name="AutoShape 42"/>
          <p:cNvCxnSpPr>
            <a:cxnSpLocks noChangeShapeType="1"/>
            <a:stCxn id="52330" idx="0"/>
            <a:endCxn id="52328" idx="40"/>
          </p:cNvCxnSpPr>
          <p:nvPr/>
        </p:nvCxnSpPr>
        <p:spPr bwMode="auto">
          <a:xfrm>
            <a:off x="4385151" y="1814200"/>
            <a:ext cx="147309" cy="1913899"/>
          </a:xfrm>
          <a:prstGeom prst="straightConnector1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4088983" y="1508565"/>
            <a:ext cx="590785" cy="591658"/>
            <a:chOff x="2308" y="1344"/>
            <a:chExt cx="372" cy="373"/>
          </a:xfrm>
        </p:grpSpPr>
        <p:pic>
          <p:nvPicPr>
            <p:cNvPr id="52329" name="Picture 44" descr="图片8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344"/>
              <a:ext cx="23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330" name="Text Box 45"/>
            <p:cNvSpPr txBox="1">
              <a:spLocks noChangeArrowheads="1"/>
            </p:cNvSpPr>
            <p:nvPr/>
          </p:nvSpPr>
          <p:spPr bwMode="gray">
            <a:xfrm>
              <a:off x="2308" y="1537"/>
              <a:ext cx="372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SGSN</a:t>
              </a:r>
            </a:p>
          </p:txBody>
        </p:sp>
      </p:grpSp>
      <p:cxnSp>
        <p:nvCxnSpPr>
          <p:cNvPr id="52231" name="AutoShape 46"/>
          <p:cNvCxnSpPr>
            <a:cxnSpLocks noChangeShapeType="1"/>
            <a:stCxn id="52314" idx="5"/>
            <a:endCxn id="52328" idx="27"/>
          </p:cNvCxnSpPr>
          <p:nvPr/>
        </p:nvCxnSpPr>
        <p:spPr bwMode="auto">
          <a:xfrm flipH="1" flipV="1">
            <a:off x="4445626" y="3659453"/>
            <a:ext cx="710183" cy="594927"/>
          </a:xfrm>
          <a:prstGeom prst="straightConnector1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109141" y="3397946"/>
            <a:ext cx="513255" cy="575314"/>
            <a:chOff x="2412" y="2256"/>
            <a:chExt cx="324" cy="363"/>
          </a:xfrm>
        </p:grpSpPr>
        <p:grpSp>
          <p:nvGrpSpPr>
            <p:cNvPr id="4" name="Group 49"/>
            <p:cNvGrpSpPr>
              <a:grpSpLocks noChangeAspect="1"/>
            </p:cNvGrpSpPr>
            <p:nvPr/>
          </p:nvGrpSpPr>
          <p:grpSpPr bwMode="auto">
            <a:xfrm>
              <a:off x="2465" y="2256"/>
              <a:ext cx="231" cy="241"/>
              <a:chOff x="2244" y="340"/>
              <a:chExt cx="465" cy="485"/>
            </a:xfrm>
          </p:grpSpPr>
          <p:sp>
            <p:nvSpPr>
              <p:cNvPr id="52321" name="Freeform 50"/>
              <p:cNvSpPr>
                <a:spLocks noChangeAspect="1"/>
              </p:cNvSpPr>
              <p:nvPr/>
            </p:nvSpPr>
            <p:spPr bwMode="auto">
              <a:xfrm>
                <a:off x="2629" y="404"/>
                <a:ext cx="80" cy="421"/>
              </a:xfrm>
              <a:custGeom>
                <a:avLst/>
                <a:gdLst>
                  <a:gd name="T0" fmla="*/ 319488 w 40"/>
                  <a:gd name="T1" fmla="*/ 41803 h 210"/>
                  <a:gd name="T2" fmla="*/ 40960 w 40"/>
                  <a:gd name="T3" fmla="*/ 176325 h 210"/>
                  <a:gd name="T4" fmla="*/ 0 w 40"/>
                  <a:gd name="T5" fmla="*/ 1740897 h 210"/>
                  <a:gd name="T6" fmla="*/ 81920 w 40"/>
                  <a:gd name="T7" fmla="*/ 1707378 h 210"/>
                  <a:gd name="T8" fmla="*/ 294912 w 40"/>
                  <a:gd name="T9" fmla="*/ 1496601 h 210"/>
                  <a:gd name="T10" fmla="*/ 327680 w 40"/>
                  <a:gd name="T11" fmla="*/ 1395563 h 210"/>
                  <a:gd name="T12" fmla="*/ 327680 w 40"/>
                  <a:gd name="T13" fmla="*/ 134329 h 210"/>
                  <a:gd name="T14" fmla="*/ 319488 w 40"/>
                  <a:gd name="T15" fmla="*/ 41803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5" y="0"/>
                      <a:pt x="5" y="21"/>
                      <a:pt x="5" y="2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0" y="210"/>
                      <a:pt x="10" y="202"/>
                    </a:cubicBezTo>
                    <a:cubicBezTo>
                      <a:pt x="17" y="195"/>
                      <a:pt x="32" y="181"/>
                      <a:pt x="36" y="177"/>
                    </a:cubicBezTo>
                    <a:cubicBezTo>
                      <a:pt x="39" y="173"/>
                      <a:pt x="40" y="174"/>
                      <a:pt x="40" y="16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6"/>
                      <a:pt x="39" y="6"/>
                      <a:pt x="39" y="5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2" name="Freeform 51"/>
              <p:cNvSpPr>
                <a:spLocks noChangeAspect="1"/>
              </p:cNvSpPr>
              <p:nvPr/>
            </p:nvSpPr>
            <p:spPr bwMode="auto">
              <a:xfrm>
                <a:off x="2244" y="340"/>
                <a:ext cx="457" cy="112"/>
              </a:xfrm>
              <a:custGeom>
                <a:avLst/>
                <a:gdLst>
                  <a:gd name="T0" fmla="*/ 1921613 w 228"/>
                  <a:gd name="T1" fmla="*/ 278528 h 56"/>
                  <a:gd name="T2" fmla="*/ 1669415 w 228"/>
                  <a:gd name="T3" fmla="*/ 458752 h 56"/>
                  <a:gd name="T4" fmla="*/ 58368 w 228"/>
                  <a:gd name="T5" fmla="*/ 163840 h 56"/>
                  <a:gd name="T6" fmla="*/ 8312 w 228"/>
                  <a:gd name="T7" fmla="*/ 204800 h 56"/>
                  <a:gd name="T8" fmla="*/ 33393 w 228"/>
                  <a:gd name="T9" fmla="*/ 139264 h 56"/>
                  <a:gd name="T10" fmla="*/ 234497 w 228"/>
                  <a:gd name="T11" fmla="*/ 16384 h 56"/>
                  <a:gd name="T12" fmla="*/ 277233 w 228"/>
                  <a:gd name="T13" fmla="*/ 8192 h 56"/>
                  <a:gd name="T14" fmla="*/ 1863245 w 228"/>
                  <a:gd name="T15" fmla="*/ 262144 h 56"/>
                  <a:gd name="T16" fmla="*/ 1921613 w 228"/>
                  <a:gd name="T17" fmla="*/ 278528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8"/>
                  <a:gd name="T28" fmla="*/ 0 h 56"/>
                  <a:gd name="T29" fmla="*/ 228 w 228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8" h="56">
                    <a:moveTo>
                      <a:pt x="228" y="34"/>
                    </a:moveTo>
                    <a:cubicBezTo>
                      <a:pt x="198" y="56"/>
                      <a:pt x="198" y="56"/>
                      <a:pt x="198" y="56"/>
                    </a:cubicBezTo>
                    <a:cubicBezTo>
                      <a:pt x="86" y="36"/>
                      <a:pt x="17" y="22"/>
                      <a:pt x="7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1" y="6"/>
                      <a:pt x="28" y="2"/>
                    </a:cubicBezTo>
                    <a:cubicBezTo>
                      <a:pt x="31" y="0"/>
                      <a:pt x="33" y="1"/>
                      <a:pt x="33" y="1"/>
                    </a:cubicBezTo>
                    <a:cubicBezTo>
                      <a:pt x="33" y="1"/>
                      <a:pt x="218" y="32"/>
                      <a:pt x="221" y="32"/>
                    </a:cubicBezTo>
                    <a:cubicBezTo>
                      <a:pt x="228" y="34"/>
                      <a:pt x="228" y="34"/>
                      <a:pt x="228" y="34"/>
                    </a:cubicBezTo>
                    <a:close/>
                  </a:path>
                </a:pathLst>
              </a:cu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3" name="Freeform 52"/>
              <p:cNvSpPr>
                <a:spLocks noChangeAspect="1"/>
              </p:cNvSpPr>
              <p:nvPr/>
            </p:nvSpPr>
            <p:spPr bwMode="auto">
              <a:xfrm>
                <a:off x="2623" y="408"/>
                <a:ext cx="86" cy="58"/>
              </a:xfrm>
              <a:custGeom>
                <a:avLst/>
                <a:gdLst>
                  <a:gd name="T0" fmla="*/ 0 w 43"/>
                  <a:gd name="T1" fmla="*/ 172032 h 29"/>
                  <a:gd name="T2" fmla="*/ 311296 w 43"/>
                  <a:gd name="T3" fmla="*/ 0 h 29"/>
                  <a:gd name="T4" fmla="*/ 352256 w 43"/>
                  <a:gd name="T5" fmla="*/ 49152 h 29"/>
                  <a:gd name="T6" fmla="*/ 57344 w 43"/>
                  <a:gd name="T7" fmla="*/ 237568 h 29"/>
                  <a:gd name="T8" fmla="*/ 0 w 43"/>
                  <a:gd name="T9" fmla="*/ 172032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29"/>
                  <a:gd name="T17" fmla="*/ 43 w 43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29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1" y="1"/>
                      <a:pt x="42" y="3"/>
                      <a:pt x="43" y="6"/>
                    </a:cubicBezTo>
                    <a:cubicBezTo>
                      <a:pt x="7" y="29"/>
                      <a:pt x="7" y="29"/>
                      <a:pt x="7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8C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4" name="Freeform 53"/>
              <p:cNvSpPr>
                <a:spLocks noChangeAspect="1"/>
              </p:cNvSpPr>
              <p:nvPr/>
            </p:nvSpPr>
            <p:spPr bwMode="auto">
              <a:xfrm>
                <a:off x="2244" y="378"/>
                <a:ext cx="399" cy="447"/>
              </a:xfrm>
              <a:custGeom>
                <a:avLst/>
                <a:gdLst>
                  <a:gd name="T0" fmla="*/ 1633935 w 199"/>
                  <a:gd name="T1" fmla="*/ 294226 h 223"/>
                  <a:gd name="T2" fmla="*/ 58745 w 199"/>
                  <a:gd name="T3" fmla="*/ 8313 h 223"/>
                  <a:gd name="T4" fmla="*/ 0 w 199"/>
                  <a:gd name="T5" fmla="*/ 41719 h 223"/>
                  <a:gd name="T6" fmla="*/ 0 w 199"/>
                  <a:gd name="T7" fmla="*/ 1418814 h 223"/>
                  <a:gd name="T8" fmla="*/ 58745 w 199"/>
                  <a:gd name="T9" fmla="*/ 1528057 h 223"/>
                  <a:gd name="T10" fmla="*/ 1575222 w 199"/>
                  <a:gd name="T11" fmla="*/ 1855665 h 223"/>
                  <a:gd name="T12" fmla="*/ 1675810 w 199"/>
                  <a:gd name="T13" fmla="*/ 1788754 h 223"/>
                  <a:gd name="T14" fmla="*/ 1675810 w 199"/>
                  <a:gd name="T15" fmla="*/ 369813 h 223"/>
                  <a:gd name="T16" fmla="*/ 1633935 w 199"/>
                  <a:gd name="T17" fmla="*/ 294226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9"/>
                  <a:gd name="T28" fmla="*/ 0 h 223"/>
                  <a:gd name="T29" fmla="*/ 199 w 199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9" h="223">
                    <a:moveTo>
                      <a:pt x="193" y="35"/>
                    </a:moveTo>
                    <a:cubicBezTo>
                      <a:pt x="86" y="16"/>
                      <a:pt x="16" y="3"/>
                      <a:pt x="7" y="1"/>
                    </a:cubicBezTo>
                    <a:cubicBezTo>
                      <a:pt x="1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8"/>
                    </a:cubicBezTo>
                    <a:cubicBezTo>
                      <a:pt x="0" y="179"/>
                      <a:pt x="2" y="179"/>
                      <a:pt x="7" y="181"/>
                    </a:cubicBezTo>
                    <a:cubicBezTo>
                      <a:pt x="10" y="182"/>
                      <a:pt x="153" y="212"/>
                      <a:pt x="186" y="220"/>
                    </a:cubicBezTo>
                    <a:cubicBezTo>
                      <a:pt x="199" y="223"/>
                      <a:pt x="198" y="216"/>
                      <a:pt x="198" y="212"/>
                    </a:cubicBezTo>
                    <a:cubicBezTo>
                      <a:pt x="198" y="212"/>
                      <a:pt x="198" y="50"/>
                      <a:pt x="198" y="44"/>
                    </a:cubicBezTo>
                    <a:cubicBezTo>
                      <a:pt x="198" y="39"/>
                      <a:pt x="194" y="35"/>
                      <a:pt x="193" y="35"/>
                    </a:cubicBezTo>
                    <a:close/>
                  </a:path>
                </a:pathLst>
              </a:custGeom>
              <a:solidFill>
                <a:srgbClr val="FAC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5" name="Freeform 54"/>
              <p:cNvSpPr>
                <a:spLocks noChangeAspect="1"/>
              </p:cNvSpPr>
              <p:nvPr/>
            </p:nvSpPr>
            <p:spPr bwMode="auto">
              <a:xfrm>
                <a:off x="2256" y="390"/>
                <a:ext cx="373" cy="417"/>
              </a:xfrm>
              <a:custGeom>
                <a:avLst/>
                <a:gdLst>
                  <a:gd name="T0" fmla="*/ 1527435 w 186"/>
                  <a:gd name="T1" fmla="*/ 277906 h 208"/>
                  <a:gd name="T2" fmla="*/ 58808 w 186"/>
                  <a:gd name="T3" fmla="*/ 8316 h 208"/>
                  <a:gd name="T4" fmla="*/ 0 w 186"/>
                  <a:gd name="T5" fmla="*/ 41804 h 208"/>
                  <a:gd name="T6" fmla="*/ 0 w 186"/>
                  <a:gd name="T7" fmla="*/ 1320463 h 208"/>
                  <a:gd name="T8" fmla="*/ 58808 w 186"/>
                  <a:gd name="T9" fmla="*/ 1421473 h 208"/>
                  <a:gd name="T10" fmla="*/ 1485434 w 186"/>
                  <a:gd name="T11" fmla="*/ 1732805 h 208"/>
                  <a:gd name="T12" fmla="*/ 1560947 w 186"/>
                  <a:gd name="T13" fmla="*/ 1674129 h 208"/>
                  <a:gd name="T14" fmla="*/ 1560947 w 186"/>
                  <a:gd name="T15" fmla="*/ 345238 h 208"/>
                  <a:gd name="T16" fmla="*/ 1527435 w 186"/>
                  <a:gd name="T17" fmla="*/ 277906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6"/>
                  <a:gd name="T28" fmla="*/ 0 h 208"/>
                  <a:gd name="T29" fmla="*/ 186 w 186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6" h="208">
                    <a:moveTo>
                      <a:pt x="180" y="33"/>
                    </a:moveTo>
                    <a:cubicBezTo>
                      <a:pt x="80" y="15"/>
                      <a:pt x="15" y="3"/>
                      <a:pt x="7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2" y="167"/>
                      <a:pt x="7" y="168"/>
                    </a:cubicBezTo>
                    <a:cubicBezTo>
                      <a:pt x="9" y="169"/>
                      <a:pt x="144" y="198"/>
                      <a:pt x="175" y="205"/>
                    </a:cubicBezTo>
                    <a:cubicBezTo>
                      <a:pt x="186" y="208"/>
                      <a:pt x="184" y="201"/>
                      <a:pt x="184" y="198"/>
                    </a:cubicBezTo>
                    <a:cubicBezTo>
                      <a:pt x="184" y="198"/>
                      <a:pt x="184" y="47"/>
                      <a:pt x="184" y="41"/>
                    </a:cubicBezTo>
                    <a:cubicBezTo>
                      <a:pt x="184" y="37"/>
                      <a:pt x="183" y="34"/>
                      <a:pt x="180" y="33"/>
                    </a:cubicBezTo>
                    <a:close/>
                  </a:path>
                </a:pathLst>
              </a:custGeom>
              <a:solidFill>
                <a:srgbClr val="F5A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6" name="Freeform 55"/>
              <p:cNvSpPr>
                <a:spLocks noChangeAspect="1" noEditPoints="1"/>
              </p:cNvSpPr>
              <p:nvPr/>
            </p:nvSpPr>
            <p:spPr bwMode="auto">
              <a:xfrm>
                <a:off x="2256" y="390"/>
                <a:ext cx="373" cy="415"/>
              </a:xfrm>
              <a:custGeom>
                <a:avLst/>
                <a:gdLst>
                  <a:gd name="T0" fmla="*/ 8332 w 186"/>
                  <a:gd name="T1" fmla="*/ 16672 h 207"/>
                  <a:gd name="T2" fmla="*/ 0 w 186"/>
                  <a:gd name="T3" fmla="*/ 41813 h 207"/>
                  <a:gd name="T4" fmla="*/ 0 w 186"/>
                  <a:gd name="T5" fmla="*/ 1320540 h 207"/>
                  <a:gd name="T6" fmla="*/ 50461 w 186"/>
                  <a:gd name="T7" fmla="*/ 1429880 h 207"/>
                  <a:gd name="T8" fmla="*/ 575473 w 186"/>
                  <a:gd name="T9" fmla="*/ 1548197 h 207"/>
                  <a:gd name="T10" fmla="*/ 1485434 w 186"/>
                  <a:gd name="T11" fmla="*/ 1741334 h 207"/>
                  <a:gd name="T12" fmla="*/ 1544302 w 186"/>
                  <a:gd name="T13" fmla="*/ 1741334 h 207"/>
                  <a:gd name="T14" fmla="*/ 1569339 w 186"/>
                  <a:gd name="T15" fmla="*/ 1674258 h 207"/>
                  <a:gd name="T16" fmla="*/ 1569339 w 186"/>
                  <a:gd name="T17" fmla="*/ 345250 h 207"/>
                  <a:gd name="T18" fmla="*/ 1527435 w 186"/>
                  <a:gd name="T19" fmla="*/ 269341 h 207"/>
                  <a:gd name="T20" fmla="*/ 58808 w 186"/>
                  <a:gd name="T21" fmla="*/ 8316 h 207"/>
                  <a:gd name="T22" fmla="*/ 8332 w 186"/>
                  <a:gd name="T23" fmla="*/ 16672 h 207"/>
                  <a:gd name="T24" fmla="*/ 1485434 w 186"/>
                  <a:gd name="T25" fmla="*/ 1732930 h 207"/>
                  <a:gd name="T26" fmla="*/ 575473 w 186"/>
                  <a:gd name="T27" fmla="*/ 1531444 h 207"/>
                  <a:gd name="T28" fmla="*/ 58808 w 186"/>
                  <a:gd name="T29" fmla="*/ 1421588 h 207"/>
                  <a:gd name="T30" fmla="*/ 8332 w 186"/>
                  <a:gd name="T31" fmla="*/ 1320540 h 207"/>
                  <a:gd name="T32" fmla="*/ 8332 w 186"/>
                  <a:gd name="T33" fmla="*/ 41813 h 207"/>
                  <a:gd name="T34" fmla="*/ 16709 w 186"/>
                  <a:gd name="T35" fmla="*/ 25004 h 207"/>
                  <a:gd name="T36" fmla="*/ 50461 w 186"/>
                  <a:gd name="T37" fmla="*/ 16672 h 207"/>
                  <a:gd name="T38" fmla="*/ 1519139 w 186"/>
                  <a:gd name="T39" fmla="*/ 286290 h 207"/>
                  <a:gd name="T40" fmla="*/ 1552598 w 186"/>
                  <a:gd name="T41" fmla="*/ 345250 h 207"/>
                  <a:gd name="T42" fmla="*/ 1560947 w 186"/>
                  <a:gd name="T43" fmla="*/ 1674258 h 207"/>
                  <a:gd name="T44" fmla="*/ 1535912 w 186"/>
                  <a:gd name="T45" fmla="*/ 1732930 h 207"/>
                  <a:gd name="T46" fmla="*/ 1485434 w 186"/>
                  <a:gd name="T47" fmla="*/ 1732930 h 20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86"/>
                  <a:gd name="T73" fmla="*/ 0 h 207"/>
                  <a:gd name="T74" fmla="*/ 186 w 186"/>
                  <a:gd name="T75" fmla="*/ 207 h 20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86" h="207">
                    <a:moveTo>
                      <a:pt x="1" y="2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6" y="169"/>
                    </a:cubicBezTo>
                    <a:cubicBezTo>
                      <a:pt x="7" y="169"/>
                      <a:pt x="30" y="174"/>
                      <a:pt x="68" y="183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7"/>
                      <a:pt x="180" y="207"/>
                      <a:pt x="182" y="206"/>
                    </a:cubicBezTo>
                    <a:cubicBezTo>
                      <a:pt x="186" y="204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4" y="33"/>
                      <a:pt x="180" y="3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3" y="1"/>
                      <a:pt x="1" y="2"/>
                    </a:cubicBezTo>
                    <a:close/>
                    <a:moveTo>
                      <a:pt x="175" y="205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8"/>
                    </a:cubicBezTo>
                    <a:cubicBezTo>
                      <a:pt x="2" y="166"/>
                      <a:pt x="1" y="166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5" y="2"/>
                      <a:pt x="6" y="2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83" y="34"/>
                      <a:pt x="183" y="37"/>
                      <a:pt x="183" y="41"/>
                    </a:cubicBezTo>
                    <a:cubicBezTo>
                      <a:pt x="184" y="198"/>
                      <a:pt x="184" y="198"/>
                      <a:pt x="184" y="198"/>
                    </a:cubicBezTo>
                    <a:cubicBezTo>
                      <a:pt x="184" y="198"/>
                      <a:pt x="184" y="203"/>
                      <a:pt x="181" y="205"/>
                    </a:cubicBezTo>
                    <a:cubicBezTo>
                      <a:pt x="180" y="205"/>
                      <a:pt x="177" y="205"/>
                      <a:pt x="175" y="205"/>
                    </a:cubicBezTo>
                    <a:close/>
                  </a:path>
                </a:pathLst>
              </a:custGeom>
              <a:solidFill>
                <a:srgbClr val="BD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7" name="Freeform 56"/>
              <p:cNvSpPr>
                <a:spLocks noChangeAspect="1" noEditPoints="1"/>
              </p:cNvSpPr>
              <p:nvPr/>
            </p:nvSpPr>
            <p:spPr bwMode="auto">
              <a:xfrm>
                <a:off x="2282" y="450"/>
                <a:ext cx="329" cy="297"/>
              </a:xfrm>
              <a:custGeom>
                <a:avLst/>
                <a:gdLst>
                  <a:gd name="T0" fmla="*/ 536106 w 164"/>
                  <a:gd name="T1" fmla="*/ 968906 h 148"/>
                  <a:gd name="T2" fmla="*/ 509980 w 164"/>
                  <a:gd name="T3" fmla="*/ 831313 h 148"/>
                  <a:gd name="T4" fmla="*/ 338954 w 164"/>
                  <a:gd name="T5" fmla="*/ 221203 h 148"/>
                  <a:gd name="T6" fmla="*/ 442493 w 164"/>
                  <a:gd name="T7" fmla="*/ 152578 h 148"/>
                  <a:gd name="T8" fmla="*/ 338954 w 164"/>
                  <a:gd name="T9" fmla="*/ 221203 h 148"/>
                  <a:gd name="T10" fmla="*/ 442493 w 164"/>
                  <a:gd name="T11" fmla="*/ 1011243 h 148"/>
                  <a:gd name="T12" fmla="*/ 338954 w 164"/>
                  <a:gd name="T13" fmla="*/ 899430 h 148"/>
                  <a:gd name="T14" fmla="*/ 595237 w 164"/>
                  <a:gd name="T15" fmla="*/ 325040 h 148"/>
                  <a:gd name="T16" fmla="*/ 459320 w 164"/>
                  <a:gd name="T17" fmla="*/ 272207 h 148"/>
                  <a:gd name="T18" fmla="*/ 595237 w 164"/>
                  <a:gd name="T19" fmla="*/ 325040 h 148"/>
                  <a:gd name="T20" fmla="*/ 0 w 164"/>
                  <a:gd name="T21" fmla="*/ 882371 h 148"/>
                  <a:gd name="T22" fmla="*/ 152193 w 164"/>
                  <a:gd name="T23" fmla="*/ 951991 h 148"/>
                  <a:gd name="T24" fmla="*/ 254215 w 164"/>
                  <a:gd name="T25" fmla="*/ 882371 h 148"/>
                  <a:gd name="T26" fmla="*/ 152193 w 164"/>
                  <a:gd name="T27" fmla="*/ 762736 h 148"/>
                  <a:gd name="T28" fmla="*/ 955584 w 164"/>
                  <a:gd name="T29" fmla="*/ 255406 h 148"/>
                  <a:gd name="T30" fmla="*/ 1058722 w 164"/>
                  <a:gd name="T31" fmla="*/ 367353 h 148"/>
                  <a:gd name="T32" fmla="*/ 152193 w 164"/>
                  <a:gd name="T33" fmla="*/ 0 h 148"/>
                  <a:gd name="T34" fmla="*/ 152193 w 164"/>
                  <a:gd name="T35" fmla="*/ 280820 h 148"/>
                  <a:gd name="T36" fmla="*/ 254215 w 164"/>
                  <a:gd name="T37" fmla="*/ 204338 h 148"/>
                  <a:gd name="T38" fmla="*/ 152193 w 164"/>
                  <a:gd name="T39" fmla="*/ 93332 h 148"/>
                  <a:gd name="T40" fmla="*/ 1237116 w 164"/>
                  <a:gd name="T41" fmla="*/ 503919 h 148"/>
                  <a:gd name="T42" fmla="*/ 1237116 w 164"/>
                  <a:gd name="T43" fmla="*/ 221203 h 148"/>
                  <a:gd name="T44" fmla="*/ 1143462 w 164"/>
                  <a:gd name="T45" fmla="*/ 289256 h 148"/>
                  <a:gd name="T46" fmla="*/ 1237116 w 164"/>
                  <a:gd name="T47" fmla="*/ 410057 h 148"/>
                  <a:gd name="T48" fmla="*/ 1237116 w 164"/>
                  <a:gd name="T49" fmla="*/ 1087793 h 148"/>
                  <a:gd name="T50" fmla="*/ 1143462 w 164"/>
                  <a:gd name="T51" fmla="*/ 1156490 h 148"/>
                  <a:gd name="T52" fmla="*/ 1237116 w 164"/>
                  <a:gd name="T53" fmla="*/ 1266655 h 148"/>
                  <a:gd name="T54" fmla="*/ 1237116 w 164"/>
                  <a:gd name="T55" fmla="*/ 985964 h 148"/>
                  <a:gd name="T56" fmla="*/ 955584 w 164"/>
                  <a:gd name="T57" fmla="*/ 1028539 h 148"/>
                  <a:gd name="T58" fmla="*/ 1058722 w 164"/>
                  <a:gd name="T59" fmla="*/ 1139577 h 148"/>
                  <a:gd name="T60" fmla="*/ 955584 w 164"/>
                  <a:gd name="T61" fmla="*/ 1028539 h 148"/>
                  <a:gd name="T62" fmla="*/ 861432 w 164"/>
                  <a:gd name="T63" fmla="*/ 1037015 h 148"/>
                  <a:gd name="T64" fmla="*/ 879200 w 164"/>
                  <a:gd name="T65" fmla="*/ 907843 h 148"/>
                  <a:gd name="T66" fmla="*/ 802431 w 164"/>
                  <a:gd name="T67" fmla="*/ 367353 h 148"/>
                  <a:gd name="T68" fmla="*/ 938332 w 164"/>
                  <a:gd name="T69" fmla="*/ 367353 h 148"/>
                  <a:gd name="T70" fmla="*/ 802431 w 164"/>
                  <a:gd name="T71" fmla="*/ 367353 h 148"/>
                  <a:gd name="T72" fmla="*/ 700898 w 164"/>
                  <a:gd name="T73" fmla="*/ 393176 h 148"/>
                  <a:gd name="T74" fmla="*/ 569993 w 164"/>
                  <a:gd name="T75" fmla="*/ 814254 h 148"/>
                  <a:gd name="T76" fmla="*/ 913085 w 164"/>
                  <a:gd name="T77" fmla="*/ 597514 h 148"/>
                  <a:gd name="T78" fmla="*/ 544573 w 164"/>
                  <a:gd name="T79" fmla="*/ 589075 h 148"/>
                  <a:gd name="T80" fmla="*/ 853073 w 164"/>
                  <a:gd name="T81" fmla="*/ 677704 h 14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48"/>
                  <a:gd name="T125" fmla="*/ 164 w 164"/>
                  <a:gd name="T126" fmla="*/ 148 h 14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48">
                    <a:moveTo>
                      <a:pt x="54" y="105"/>
                    </a:moveTo>
                    <a:cubicBezTo>
                      <a:pt x="63" y="113"/>
                      <a:pt x="63" y="113"/>
                      <a:pt x="63" y="113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60" y="97"/>
                      <a:pt x="60" y="97"/>
                      <a:pt x="60" y="97"/>
                    </a:cubicBezTo>
                    <a:lnTo>
                      <a:pt x="54" y="105"/>
                    </a:lnTo>
                    <a:close/>
                    <a:moveTo>
                      <a:pt x="40" y="26"/>
                    </a:move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15"/>
                      <a:pt x="40" y="15"/>
                      <a:pt x="40" y="15"/>
                    </a:cubicBezTo>
                    <a:lnTo>
                      <a:pt x="40" y="26"/>
                    </a:lnTo>
                    <a:close/>
                    <a:moveTo>
                      <a:pt x="40" y="116"/>
                    </a:moveTo>
                    <a:cubicBezTo>
                      <a:pt x="52" y="118"/>
                      <a:pt x="52" y="118"/>
                      <a:pt x="52" y="118"/>
                    </a:cubicBezTo>
                    <a:cubicBezTo>
                      <a:pt x="52" y="107"/>
                      <a:pt x="52" y="107"/>
                      <a:pt x="52" y="107"/>
                    </a:cubicBezTo>
                    <a:cubicBezTo>
                      <a:pt x="40" y="105"/>
                      <a:pt x="40" y="105"/>
                      <a:pt x="40" y="105"/>
                    </a:cubicBezTo>
                    <a:lnTo>
                      <a:pt x="40" y="116"/>
                    </a:lnTo>
                    <a:close/>
                    <a:moveTo>
                      <a:pt x="70" y="38"/>
                    </a:moveTo>
                    <a:cubicBezTo>
                      <a:pt x="63" y="27"/>
                      <a:pt x="63" y="27"/>
                      <a:pt x="63" y="27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60" y="42"/>
                      <a:pt x="60" y="42"/>
                      <a:pt x="60" y="42"/>
                    </a:cubicBezTo>
                    <a:lnTo>
                      <a:pt x="70" y="38"/>
                    </a:lnTo>
                    <a:close/>
                    <a:moveTo>
                      <a:pt x="18" y="89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8" y="111"/>
                      <a:pt x="18" y="111"/>
                      <a:pt x="18" y="111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18" y="100"/>
                      <a:pt x="18" y="100"/>
                      <a:pt x="18" y="100"/>
                    </a:cubicBezTo>
                    <a:lnTo>
                      <a:pt x="18" y="89"/>
                    </a:lnTo>
                    <a:close/>
                    <a:moveTo>
                      <a:pt x="124" y="32"/>
                    </a:moveTo>
                    <a:cubicBezTo>
                      <a:pt x="112" y="30"/>
                      <a:pt x="112" y="30"/>
                      <a:pt x="112" y="30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24" y="43"/>
                      <a:pt x="124" y="43"/>
                      <a:pt x="124" y="43"/>
                    </a:cubicBezTo>
                    <a:lnTo>
                      <a:pt x="124" y="32"/>
                    </a:lnTo>
                    <a:close/>
                    <a:moveTo>
                      <a:pt x="18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18" y="11"/>
                      <a:pt x="18" y="11"/>
                      <a:pt x="18" y="11"/>
                    </a:cubicBezTo>
                    <a:lnTo>
                      <a:pt x="18" y="0"/>
                    </a:lnTo>
                    <a:close/>
                    <a:moveTo>
                      <a:pt x="145" y="59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45" y="26"/>
                      <a:pt x="145" y="26"/>
                      <a:pt x="145" y="26"/>
                    </a:cubicBezTo>
                    <a:cubicBezTo>
                      <a:pt x="145" y="37"/>
                      <a:pt x="145" y="37"/>
                      <a:pt x="145" y="37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45" y="48"/>
                      <a:pt x="145" y="48"/>
                      <a:pt x="145" y="48"/>
                    </a:cubicBezTo>
                    <a:lnTo>
                      <a:pt x="145" y="59"/>
                    </a:lnTo>
                    <a:close/>
                    <a:moveTo>
                      <a:pt x="145" y="127"/>
                    </a:move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45" y="137"/>
                      <a:pt x="145" y="137"/>
                      <a:pt x="145" y="137"/>
                    </a:cubicBezTo>
                    <a:cubicBezTo>
                      <a:pt x="145" y="148"/>
                      <a:pt x="145" y="148"/>
                      <a:pt x="145" y="148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45" y="115"/>
                      <a:pt x="145" y="115"/>
                      <a:pt x="145" y="115"/>
                    </a:cubicBezTo>
                    <a:lnTo>
                      <a:pt x="145" y="127"/>
                    </a:lnTo>
                    <a:close/>
                    <a:moveTo>
                      <a:pt x="112" y="120"/>
                    </a:move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4" y="122"/>
                      <a:pt x="124" y="122"/>
                      <a:pt x="124" y="122"/>
                    </a:cubicBezTo>
                    <a:lnTo>
                      <a:pt x="112" y="120"/>
                    </a:lnTo>
                    <a:close/>
                    <a:moveTo>
                      <a:pt x="94" y="110"/>
                    </a:moveTo>
                    <a:cubicBezTo>
                      <a:pt x="101" y="121"/>
                      <a:pt x="101" y="121"/>
                      <a:pt x="101" y="121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03" y="106"/>
                      <a:pt x="103" y="106"/>
                      <a:pt x="103" y="106"/>
                    </a:cubicBezTo>
                    <a:lnTo>
                      <a:pt x="94" y="110"/>
                    </a:lnTo>
                    <a:close/>
                    <a:moveTo>
                      <a:pt x="94" y="43"/>
                    </a:moveTo>
                    <a:cubicBezTo>
                      <a:pt x="103" y="51"/>
                      <a:pt x="103" y="51"/>
                      <a:pt x="103" y="5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1" y="35"/>
                      <a:pt x="101" y="35"/>
                      <a:pt x="101" y="35"/>
                    </a:cubicBezTo>
                    <a:lnTo>
                      <a:pt x="94" y="43"/>
                    </a:lnTo>
                    <a:close/>
                    <a:moveTo>
                      <a:pt x="107" y="70"/>
                    </a:moveTo>
                    <a:cubicBezTo>
                      <a:pt x="103" y="58"/>
                      <a:pt x="93" y="49"/>
                      <a:pt x="82" y="46"/>
                    </a:cubicBezTo>
                    <a:cubicBezTo>
                      <a:pt x="68" y="44"/>
                      <a:pt x="57" y="51"/>
                      <a:pt x="55" y="63"/>
                    </a:cubicBezTo>
                    <a:cubicBezTo>
                      <a:pt x="52" y="73"/>
                      <a:pt x="58" y="86"/>
                      <a:pt x="67" y="95"/>
                    </a:cubicBezTo>
                    <a:cubicBezTo>
                      <a:pt x="77" y="103"/>
                      <a:pt x="90" y="104"/>
                      <a:pt x="99" y="99"/>
                    </a:cubicBezTo>
                    <a:cubicBezTo>
                      <a:pt x="108" y="93"/>
                      <a:pt x="111" y="81"/>
                      <a:pt x="107" y="70"/>
                    </a:cubicBezTo>
                    <a:close/>
                    <a:moveTo>
                      <a:pt x="79" y="91"/>
                    </a:moveTo>
                    <a:cubicBezTo>
                      <a:pt x="70" y="88"/>
                      <a:pt x="63" y="78"/>
                      <a:pt x="64" y="69"/>
                    </a:cubicBezTo>
                    <a:cubicBezTo>
                      <a:pt x="64" y="59"/>
                      <a:pt x="72" y="54"/>
                      <a:pt x="82" y="55"/>
                    </a:cubicBezTo>
                    <a:cubicBezTo>
                      <a:pt x="92" y="58"/>
                      <a:pt x="100" y="68"/>
                      <a:pt x="100" y="79"/>
                    </a:cubicBezTo>
                    <a:cubicBezTo>
                      <a:pt x="99" y="89"/>
                      <a:pt x="90" y="95"/>
                      <a:pt x="79" y="91"/>
                    </a:cubicBezTo>
                    <a:close/>
                  </a:path>
                </a:pathLst>
              </a:custGeom>
              <a:solidFill>
                <a:srgbClr val="74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8" name="Freeform 57"/>
              <p:cNvSpPr>
                <a:spLocks noChangeAspect="1" noEditPoints="1"/>
              </p:cNvSpPr>
              <p:nvPr/>
            </p:nvSpPr>
            <p:spPr bwMode="auto">
              <a:xfrm>
                <a:off x="2272" y="440"/>
                <a:ext cx="329" cy="299"/>
              </a:xfrm>
              <a:custGeom>
                <a:avLst/>
                <a:gdLst>
                  <a:gd name="T0" fmla="*/ 544573 w 164"/>
                  <a:gd name="T1" fmla="*/ 968802 h 149"/>
                  <a:gd name="T2" fmla="*/ 518285 w 164"/>
                  <a:gd name="T3" fmla="*/ 831174 h 149"/>
                  <a:gd name="T4" fmla="*/ 349384 w 164"/>
                  <a:gd name="T5" fmla="*/ 229602 h 149"/>
                  <a:gd name="T6" fmla="*/ 442493 w 164"/>
                  <a:gd name="T7" fmla="*/ 152542 h 149"/>
                  <a:gd name="T8" fmla="*/ 349384 w 164"/>
                  <a:gd name="T9" fmla="*/ 229602 h 149"/>
                  <a:gd name="T10" fmla="*/ 442493 w 164"/>
                  <a:gd name="T11" fmla="*/ 1019459 h 149"/>
                  <a:gd name="T12" fmla="*/ 349384 w 164"/>
                  <a:gd name="T13" fmla="*/ 899023 h 149"/>
                  <a:gd name="T14" fmla="*/ 595237 w 164"/>
                  <a:gd name="T15" fmla="*/ 333479 h 149"/>
                  <a:gd name="T16" fmla="*/ 459320 w 164"/>
                  <a:gd name="T17" fmla="*/ 272170 h 149"/>
                  <a:gd name="T18" fmla="*/ 595237 w 164"/>
                  <a:gd name="T19" fmla="*/ 333479 h 149"/>
                  <a:gd name="T20" fmla="*/ 0 w 164"/>
                  <a:gd name="T21" fmla="*/ 882271 h 149"/>
                  <a:gd name="T22" fmla="*/ 160530 w 164"/>
                  <a:gd name="T23" fmla="*/ 960366 h 149"/>
                  <a:gd name="T24" fmla="*/ 263074 w 164"/>
                  <a:gd name="T25" fmla="*/ 882271 h 149"/>
                  <a:gd name="T26" fmla="*/ 160530 w 164"/>
                  <a:gd name="T27" fmla="*/ 770980 h 149"/>
                  <a:gd name="T28" fmla="*/ 955584 w 164"/>
                  <a:gd name="T29" fmla="*/ 255386 h 149"/>
                  <a:gd name="T30" fmla="*/ 1058722 w 164"/>
                  <a:gd name="T31" fmla="*/ 375821 h 149"/>
                  <a:gd name="T32" fmla="*/ 160530 w 164"/>
                  <a:gd name="T33" fmla="*/ 0 h 149"/>
                  <a:gd name="T34" fmla="*/ 160530 w 164"/>
                  <a:gd name="T35" fmla="*/ 280791 h 149"/>
                  <a:gd name="T36" fmla="*/ 263074 w 164"/>
                  <a:gd name="T37" fmla="*/ 204259 h 149"/>
                  <a:gd name="T38" fmla="*/ 160530 w 164"/>
                  <a:gd name="T39" fmla="*/ 93328 h 149"/>
                  <a:gd name="T40" fmla="*/ 1245476 w 164"/>
                  <a:gd name="T41" fmla="*/ 503861 h 149"/>
                  <a:gd name="T42" fmla="*/ 1245476 w 164"/>
                  <a:gd name="T43" fmla="*/ 221190 h 149"/>
                  <a:gd name="T44" fmla="*/ 1143462 w 164"/>
                  <a:gd name="T45" fmla="*/ 297704 h 149"/>
                  <a:gd name="T46" fmla="*/ 1245476 w 164"/>
                  <a:gd name="T47" fmla="*/ 409889 h 149"/>
                  <a:gd name="T48" fmla="*/ 1245476 w 164"/>
                  <a:gd name="T49" fmla="*/ 1087628 h 149"/>
                  <a:gd name="T50" fmla="*/ 1143462 w 164"/>
                  <a:gd name="T51" fmla="*/ 1164685 h 149"/>
                  <a:gd name="T52" fmla="*/ 1245476 w 164"/>
                  <a:gd name="T53" fmla="*/ 1274846 h 149"/>
                  <a:gd name="T54" fmla="*/ 1245476 w 164"/>
                  <a:gd name="T55" fmla="*/ 994175 h 149"/>
                  <a:gd name="T56" fmla="*/ 955584 w 164"/>
                  <a:gd name="T57" fmla="*/ 1028411 h 149"/>
                  <a:gd name="T58" fmla="*/ 1058722 w 164"/>
                  <a:gd name="T59" fmla="*/ 1139078 h 149"/>
                  <a:gd name="T60" fmla="*/ 955584 w 164"/>
                  <a:gd name="T61" fmla="*/ 1028411 h 149"/>
                  <a:gd name="T62" fmla="*/ 861432 w 164"/>
                  <a:gd name="T63" fmla="*/ 1036775 h 149"/>
                  <a:gd name="T64" fmla="*/ 887684 w 164"/>
                  <a:gd name="T65" fmla="*/ 907654 h 149"/>
                  <a:gd name="T66" fmla="*/ 802431 w 164"/>
                  <a:gd name="T67" fmla="*/ 375821 h 149"/>
                  <a:gd name="T68" fmla="*/ 938332 w 164"/>
                  <a:gd name="T69" fmla="*/ 375821 h 149"/>
                  <a:gd name="T70" fmla="*/ 802431 w 164"/>
                  <a:gd name="T71" fmla="*/ 375821 h 149"/>
                  <a:gd name="T72" fmla="*/ 700898 w 164"/>
                  <a:gd name="T73" fmla="*/ 401517 h 149"/>
                  <a:gd name="T74" fmla="*/ 578346 w 164"/>
                  <a:gd name="T75" fmla="*/ 814165 h 149"/>
                  <a:gd name="T76" fmla="*/ 921441 w 164"/>
                  <a:gd name="T77" fmla="*/ 597406 h 149"/>
                  <a:gd name="T78" fmla="*/ 544573 w 164"/>
                  <a:gd name="T79" fmla="*/ 588751 h 149"/>
                  <a:gd name="T80" fmla="*/ 853073 w 164"/>
                  <a:gd name="T81" fmla="*/ 677624 h 1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49"/>
                  <a:gd name="T125" fmla="*/ 164 w 164"/>
                  <a:gd name="T126" fmla="*/ 149 h 14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49">
                    <a:moveTo>
                      <a:pt x="54" y="105"/>
                    </a:moveTo>
                    <a:cubicBezTo>
                      <a:pt x="64" y="113"/>
                      <a:pt x="64" y="113"/>
                      <a:pt x="64" y="113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61" y="97"/>
                      <a:pt x="61" y="97"/>
                      <a:pt x="61" y="97"/>
                    </a:cubicBezTo>
                    <a:lnTo>
                      <a:pt x="54" y="105"/>
                    </a:lnTo>
                    <a:close/>
                    <a:moveTo>
                      <a:pt x="41" y="27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1" y="16"/>
                      <a:pt x="41" y="16"/>
                      <a:pt x="41" y="16"/>
                    </a:cubicBezTo>
                    <a:lnTo>
                      <a:pt x="41" y="27"/>
                    </a:lnTo>
                    <a:close/>
                    <a:moveTo>
                      <a:pt x="41" y="116"/>
                    </a:moveTo>
                    <a:cubicBezTo>
                      <a:pt x="52" y="119"/>
                      <a:pt x="52" y="119"/>
                      <a:pt x="52" y="119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41" y="105"/>
                      <a:pt x="41" y="105"/>
                      <a:pt x="41" y="105"/>
                    </a:cubicBezTo>
                    <a:lnTo>
                      <a:pt x="41" y="116"/>
                    </a:lnTo>
                    <a:close/>
                    <a:moveTo>
                      <a:pt x="70" y="39"/>
                    </a:moveTo>
                    <a:cubicBezTo>
                      <a:pt x="64" y="28"/>
                      <a:pt x="64" y="28"/>
                      <a:pt x="64" y="28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61" y="43"/>
                      <a:pt x="61" y="43"/>
                      <a:pt x="61" y="43"/>
                    </a:cubicBezTo>
                    <a:lnTo>
                      <a:pt x="70" y="39"/>
                    </a:lnTo>
                    <a:close/>
                    <a:moveTo>
                      <a:pt x="19" y="9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19" y="101"/>
                      <a:pt x="19" y="101"/>
                      <a:pt x="19" y="101"/>
                    </a:cubicBezTo>
                    <a:lnTo>
                      <a:pt x="19" y="90"/>
                    </a:lnTo>
                    <a:close/>
                    <a:moveTo>
                      <a:pt x="124" y="33"/>
                    </a:moveTo>
                    <a:cubicBezTo>
                      <a:pt x="112" y="30"/>
                      <a:pt x="112" y="30"/>
                      <a:pt x="112" y="30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24" y="44"/>
                      <a:pt x="124" y="44"/>
                      <a:pt x="124" y="44"/>
                    </a:cubicBezTo>
                    <a:lnTo>
                      <a:pt x="124" y="33"/>
                    </a:lnTo>
                    <a:close/>
                    <a:moveTo>
                      <a:pt x="19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19" y="11"/>
                      <a:pt x="19" y="11"/>
                      <a:pt x="19" y="11"/>
                    </a:cubicBezTo>
                    <a:lnTo>
                      <a:pt x="19" y="0"/>
                    </a:lnTo>
                    <a:close/>
                    <a:moveTo>
                      <a:pt x="146" y="59"/>
                    </a:moveTo>
                    <a:cubicBezTo>
                      <a:pt x="164" y="46"/>
                      <a:pt x="164" y="46"/>
                      <a:pt x="164" y="46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37"/>
                      <a:pt x="146" y="37"/>
                      <a:pt x="146" y="37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46" y="48"/>
                      <a:pt x="146" y="48"/>
                      <a:pt x="146" y="48"/>
                    </a:cubicBezTo>
                    <a:lnTo>
                      <a:pt x="146" y="59"/>
                    </a:lnTo>
                    <a:close/>
                    <a:moveTo>
                      <a:pt x="146" y="127"/>
                    </a:move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36"/>
                      <a:pt x="134" y="136"/>
                      <a:pt x="134" y="136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46" y="116"/>
                      <a:pt x="146" y="116"/>
                      <a:pt x="146" y="116"/>
                    </a:cubicBezTo>
                    <a:lnTo>
                      <a:pt x="146" y="127"/>
                    </a:lnTo>
                    <a:close/>
                    <a:moveTo>
                      <a:pt x="112" y="120"/>
                    </a:move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4" y="122"/>
                      <a:pt x="124" y="122"/>
                      <a:pt x="124" y="122"/>
                    </a:cubicBezTo>
                    <a:lnTo>
                      <a:pt x="112" y="120"/>
                    </a:lnTo>
                    <a:close/>
                    <a:moveTo>
                      <a:pt x="94" y="110"/>
                    </a:moveTo>
                    <a:cubicBezTo>
                      <a:pt x="101" y="121"/>
                      <a:pt x="101" y="121"/>
                      <a:pt x="101" y="121"/>
                    </a:cubicBezTo>
                    <a:cubicBezTo>
                      <a:pt x="110" y="117"/>
                      <a:pt x="110" y="117"/>
                      <a:pt x="110" y="117"/>
                    </a:cubicBezTo>
                    <a:cubicBezTo>
                      <a:pt x="104" y="106"/>
                      <a:pt x="104" y="106"/>
                      <a:pt x="104" y="106"/>
                    </a:cubicBezTo>
                    <a:lnTo>
                      <a:pt x="94" y="110"/>
                    </a:lnTo>
                    <a:close/>
                    <a:moveTo>
                      <a:pt x="94" y="44"/>
                    </a:moveTo>
                    <a:cubicBezTo>
                      <a:pt x="104" y="52"/>
                      <a:pt x="104" y="52"/>
                      <a:pt x="104" y="52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01" y="36"/>
                      <a:pt x="101" y="36"/>
                      <a:pt x="101" y="36"/>
                    </a:cubicBezTo>
                    <a:lnTo>
                      <a:pt x="94" y="44"/>
                    </a:lnTo>
                    <a:close/>
                    <a:moveTo>
                      <a:pt x="108" y="70"/>
                    </a:moveTo>
                    <a:cubicBezTo>
                      <a:pt x="104" y="58"/>
                      <a:pt x="94" y="49"/>
                      <a:pt x="82" y="47"/>
                    </a:cubicBezTo>
                    <a:cubicBezTo>
                      <a:pt x="69" y="44"/>
                      <a:pt x="58" y="51"/>
                      <a:pt x="55" y="63"/>
                    </a:cubicBezTo>
                    <a:cubicBezTo>
                      <a:pt x="53" y="74"/>
                      <a:pt x="58" y="87"/>
                      <a:pt x="68" y="95"/>
                    </a:cubicBezTo>
                    <a:cubicBezTo>
                      <a:pt x="78" y="103"/>
                      <a:pt x="91" y="105"/>
                      <a:pt x="99" y="99"/>
                    </a:cubicBezTo>
                    <a:cubicBezTo>
                      <a:pt x="108" y="93"/>
                      <a:pt x="112" y="82"/>
                      <a:pt x="108" y="70"/>
                    </a:cubicBezTo>
                    <a:close/>
                    <a:moveTo>
                      <a:pt x="80" y="92"/>
                    </a:moveTo>
                    <a:cubicBezTo>
                      <a:pt x="70" y="89"/>
                      <a:pt x="63" y="78"/>
                      <a:pt x="64" y="69"/>
                    </a:cubicBezTo>
                    <a:cubicBezTo>
                      <a:pt x="65" y="60"/>
                      <a:pt x="72" y="55"/>
                      <a:pt x="82" y="56"/>
                    </a:cubicBezTo>
                    <a:cubicBezTo>
                      <a:pt x="93" y="59"/>
                      <a:pt x="101" y="69"/>
                      <a:pt x="100" y="79"/>
                    </a:cubicBezTo>
                    <a:cubicBezTo>
                      <a:pt x="99" y="89"/>
                      <a:pt x="90" y="95"/>
                      <a:pt x="80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320" name="Text Box 58"/>
            <p:cNvSpPr txBox="1">
              <a:spLocks noChangeArrowheads="1"/>
            </p:cNvSpPr>
            <p:nvPr/>
          </p:nvSpPr>
          <p:spPr bwMode="gray">
            <a:xfrm>
              <a:off x="2412" y="2439"/>
              <a:ext cx="32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MME</a:t>
              </a:r>
            </a:p>
          </p:txBody>
        </p:sp>
      </p:grpSp>
      <p:grpSp>
        <p:nvGrpSpPr>
          <p:cNvPr id="5" name="Group 59"/>
          <p:cNvGrpSpPr>
            <a:grpSpLocks/>
          </p:cNvGrpSpPr>
          <p:nvPr/>
        </p:nvGrpSpPr>
        <p:grpSpPr bwMode="auto">
          <a:xfrm>
            <a:off x="4267304" y="2209728"/>
            <a:ext cx="469838" cy="286023"/>
            <a:chOff x="2456" y="1649"/>
            <a:chExt cx="296" cy="180"/>
          </a:xfrm>
        </p:grpSpPr>
        <p:sp>
          <p:nvSpPr>
            <p:cNvPr id="52317" name="Text Box 60"/>
            <p:cNvSpPr txBox="1">
              <a:spLocks noChangeArrowheads="1"/>
            </p:cNvSpPr>
            <p:nvPr/>
          </p:nvSpPr>
          <p:spPr bwMode="gray">
            <a:xfrm>
              <a:off x="2518" y="1649"/>
              <a:ext cx="23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Gn</a:t>
              </a:r>
            </a:p>
          </p:txBody>
        </p:sp>
        <p:sp>
          <p:nvSpPr>
            <p:cNvPr id="52318" name="Line 61"/>
            <p:cNvSpPr>
              <a:spLocks noChangeShapeType="1"/>
            </p:cNvSpPr>
            <p:nvPr/>
          </p:nvSpPr>
          <p:spPr bwMode="auto">
            <a:xfrm>
              <a:off x="2456" y="1728"/>
              <a:ext cx="96" cy="0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9200" tIns="39600" rIns="79200" bIns="396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5638051" y="2438546"/>
            <a:ext cx="445028" cy="286023"/>
            <a:chOff x="3120" y="1680"/>
            <a:chExt cx="280" cy="180"/>
          </a:xfrm>
        </p:grpSpPr>
        <p:sp>
          <p:nvSpPr>
            <p:cNvPr id="52315" name="Text Box 63"/>
            <p:cNvSpPr txBox="1">
              <a:spLocks noChangeArrowheads="1"/>
            </p:cNvSpPr>
            <p:nvPr/>
          </p:nvSpPr>
          <p:spPr bwMode="gray">
            <a:xfrm>
              <a:off x="3166" y="1680"/>
              <a:ext cx="23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Gn</a:t>
              </a:r>
            </a:p>
          </p:txBody>
        </p:sp>
        <p:sp>
          <p:nvSpPr>
            <p:cNvPr id="52316" name="Line 64"/>
            <p:cNvSpPr>
              <a:spLocks noChangeShapeType="1"/>
            </p:cNvSpPr>
            <p:nvPr/>
          </p:nvSpPr>
          <p:spPr bwMode="auto">
            <a:xfrm rot="-1932473">
              <a:off x="3120" y="1807"/>
              <a:ext cx="96" cy="1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9200" tIns="39600" rIns="79200" bIns="396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4946474" y="4125261"/>
            <a:ext cx="514805" cy="565507"/>
            <a:chOff x="2940" y="2544"/>
            <a:chExt cx="324" cy="356"/>
          </a:xfrm>
        </p:grpSpPr>
        <p:grpSp>
          <p:nvGrpSpPr>
            <p:cNvPr id="8" name="Group 66"/>
            <p:cNvGrpSpPr>
              <a:grpSpLocks noChangeAspect="1"/>
            </p:cNvGrpSpPr>
            <p:nvPr/>
          </p:nvGrpSpPr>
          <p:grpSpPr bwMode="auto">
            <a:xfrm>
              <a:off x="3004" y="2544"/>
              <a:ext cx="231" cy="241"/>
              <a:chOff x="1409" y="340"/>
              <a:chExt cx="465" cy="485"/>
            </a:xfrm>
          </p:grpSpPr>
          <p:sp>
            <p:nvSpPr>
              <p:cNvPr id="52307" name="Freeform 67"/>
              <p:cNvSpPr>
                <a:spLocks noChangeAspect="1"/>
              </p:cNvSpPr>
              <p:nvPr/>
            </p:nvSpPr>
            <p:spPr bwMode="auto">
              <a:xfrm>
                <a:off x="1794" y="404"/>
                <a:ext cx="80" cy="421"/>
              </a:xfrm>
              <a:custGeom>
                <a:avLst/>
                <a:gdLst>
                  <a:gd name="T0" fmla="*/ 319488 w 40"/>
                  <a:gd name="T1" fmla="*/ 41803 h 210"/>
                  <a:gd name="T2" fmla="*/ 40960 w 40"/>
                  <a:gd name="T3" fmla="*/ 176325 h 210"/>
                  <a:gd name="T4" fmla="*/ 0 w 40"/>
                  <a:gd name="T5" fmla="*/ 1740897 h 210"/>
                  <a:gd name="T6" fmla="*/ 81920 w 40"/>
                  <a:gd name="T7" fmla="*/ 1707378 h 210"/>
                  <a:gd name="T8" fmla="*/ 294912 w 40"/>
                  <a:gd name="T9" fmla="*/ 1496601 h 210"/>
                  <a:gd name="T10" fmla="*/ 327680 w 40"/>
                  <a:gd name="T11" fmla="*/ 1395563 h 210"/>
                  <a:gd name="T12" fmla="*/ 327680 w 40"/>
                  <a:gd name="T13" fmla="*/ 134329 h 210"/>
                  <a:gd name="T14" fmla="*/ 319488 w 40"/>
                  <a:gd name="T15" fmla="*/ 41803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5" y="0"/>
                      <a:pt x="5" y="21"/>
                      <a:pt x="5" y="2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10"/>
                      <a:pt x="10" y="202"/>
                    </a:cubicBezTo>
                    <a:cubicBezTo>
                      <a:pt x="17" y="195"/>
                      <a:pt x="32" y="181"/>
                      <a:pt x="36" y="177"/>
                    </a:cubicBezTo>
                    <a:cubicBezTo>
                      <a:pt x="39" y="173"/>
                      <a:pt x="40" y="174"/>
                      <a:pt x="40" y="16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6"/>
                      <a:pt x="39" y="6"/>
                      <a:pt x="39" y="5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8" name="Freeform 68"/>
              <p:cNvSpPr>
                <a:spLocks noChangeAspect="1"/>
              </p:cNvSpPr>
              <p:nvPr/>
            </p:nvSpPr>
            <p:spPr bwMode="auto">
              <a:xfrm>
                <a:off x="1409" y="340"/>
                <a:ext cx="459" cy="112"/>
              </a:xfrm>
              <a:custGeom>
                <a:avLst/>
                <a:gdLst>
                  <a:gd name="T0" fmla="*/ 1929788 w 229"/>
                  <a:gd name="T1" fmla="*/ 278528 h 56"/>
                  <a:gd name="T2" fmla="*/ 1669301 w 229"/>
                  <a:gd name="T3" fmla="*/ 458752 h 56"/>
                  <a:gd name="T4" fmla="*/ 58365 w 229"/>
                  <a:gd name="T5" fmla="*/ 163840 h 56"/>
                  <a:gd name="T6" fmla="*/ 8312 w 229"/>
                  <a:gd name="T7" fmla="*/ 204800 h 56"/>
                  <a:gd name="T8" fmla="*/ 33393 w 229"/>
                  <a:gd name="T9" fmla="*/ 139264 h 56"/>
                  <a:gd name="T10" fmla="*/ 243797 w 229"/>
                  <a:gd name="T11" fmla="*/ 16384 h 56"/>
                  <a:gd name="T12" fmla="*/ 277206 w 229"/>
                  <a:gd name="T13" fmla="*/ 8192 h 56"/>
                  <a:gd name="T14" fmla="*/ 1863109 w 229"/>
                  <a:gd name="T15" fmla="*/ 262144 h 56"/>
                  <a:gd name="T16" fmla="*/ 1929788 w 229"/>
                  <a:gd name="T17" fmla="*/ 278528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9"/>
                  <a:gd name="T28" fmla="*/ 0 h 56"/>
                  <a:gd name="T29" fmla="*/ 229 w 229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9" h="56">
                    <a:moveTo>
                      <a:pt x="229" y="34"/>
                    </a:moveTo>
                    <a:cubicBezTo>
                      <a:pt x="198" y="56"/>
                      <a:pt x="198" y="56"/>
                      <a:pt x="198" y="56"/>
                    </a:cubicBezTo>
                    <a:cubicBezTo>
                      <a:pt x="86" y="36"/>
                      <a:pt x="17" y="22"/>
                      <a:pt x="7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2" y="6"/>
                      <a:pt x="29" y="2"/>
                    </a:cubicBezTo>
                    <a:cubicBezTo>
                      <a:pt x="31" y="0"/>
                      <a:pt x="33" y="1"/>
                      <a:pt x="33" y="1"/>
                    </a:cubicBezTo>
                    <a:cubicBezTo>
                      <a:pt x="33" y="1"/>
                      <a:pt x="218" y="32"/>
                      <a:pt x="221" y="32"/>
                    </a:cubicBezTo>
                    <a:cubicBezTo>
                      <a:pt x="228" y="34"/>
                      <a:pt x="229" y="34"/>
                      <a:pt x="229" y="34"/>
                    </a:cubicBezTo>
                    <a:close/>
                  </a:path>
                </a:pathLst>
              </a:cu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9" name="Freeform 69"/>
              <p:cNvSpPr>
                <a:spLocks noChangeAspect="1"/>
              </p:cNvSpPr>
              <p:nvPr/>
            </p:nvSpPr>
            <p:spPr bwMode="auto">
              <a:xfrm>
                <a:off x="1788" y="408"/>
                <a:ext cx="86" cy="58"/>
              </a:xfrm>
              <a:custGeom>
                <a:avLst/>
                <a:gdLst>
                  <a:gd name="T0" fmla="*/ 0 w 43"/>
                  <a:gd name="T1" fmla="*/ 172032 h 29"/>
                  <a:gd name="T2" fmla="*/ 311296 w 43"/>
                  <a:gd name="T3" fmla="*/ 0 h 29"/>
                  <a:gd name="T4" fmla="*/ 352256 w 43"/>
                  <a:gd name="T5" fmla="*/ 49152 h 29"/>
                  <a:gd name="T6" fmla="*/ 57344 w 43"/>
                  <a:gd name="T7" fmla="*/ 237568 h 29"/>
                  <a:gd name="T8" fmla="*/ 0 w 43"/>
                  <a:gd name="T9" fmla="*/ 172032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29"/>
                  <a:gd name="T17" fmla="*/ 43 w 43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29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2" y="1"/>
                      <a:pt x="43" y="3"/>
                      <a:pt x="43" y="6"/>
                    </a:cubicBezTo>
                    <a:cubicBezTo>
                      <a:pt x="7" y="29"/>
                      <a:pt x="7" y="29"/>
                      <a:pt x="7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8C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10" name="Freeform 70"/>
              <p:cNvSpPr>
                <a:spLocks noChangeAspect="1"/>
              </p:cNvSpPr>
              <p:nvPr/>
            </p:nvSpPr>
            <p:spPr bwMode="auto">
              <a:xfrm>
                <a:off x="1411" y="378"/>
                <a:ext cx="397" cy="447"/>
              </a:xfrm>
              <a:custGeom>
                <a:avLst/>
                <a:gdLst>
                  <a:gd name="T0" fmla="*/ 1625743 w 198"/>
                  <a:gd name="T1" fmla="*/ 294226 h 223"/>
                  <a:gd name="T2" fmla="*/ 50168 w 198"/>
                  <a:gd name="T3" fmla="*/ 8313 h 223"/>
                  <a:gd name="T4" fmla="*/ 0 w 198"/>
                  <a:gd name="T5" fmla="*/ 41719 h 223"/>
                  <a:gd name="T6" fmla="*/ 0 w 198"/>
                  <a:gd name="T7" fmla="*/ 1418814 h 223"/>
                  <a:gd name="T8" fmla="*/ 50168 w 198"/>
                  <a:gd name="T9" fmla="*/ 1528057 h 223"/>
                  <a:gd name="T10" fmla="*/ 1575330 w 198"/>
                  <a:gd name="T11" fmla="*/ 1855665 h 223"/>
                  <a:gd name="T12" fmla="*/ 1667619 w 198"/>
                  <a:gd name="T13" fmla="*/ 1788754 h 223"/>
                  <a:gd name="T14" fmla="*/ 1667619 w 198"/>
                  <a:gd name="T15" fmla="*/ 369813 h 223"/>
                  <a:gd name="T16" fmla="*/ 1625743 w 198"/>
                  <a:gd name="T17" fmla="*/ 294226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2" y="35"/>
                    </a:moveTo>
                    <a:cubicBezTo>
                      <a:pt x="85" y="16"/>
                      <a:pt x="15" y="3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8"/>
                    </a:cubicBezTo>
                    <a:cubicBezTo>
                      <a:pt x="0" y="179"/>
                      <a:pt x="1" y="179"/>
                      <a:pt x="6" y="181"/>
                    </a:cubicBezTo>
                    <a:cubicBezTo>
                      <a:pt x="9" y="182"/>
                      <a:pt x="153" y="212"/>
                      <a:pt x="186" y="220"/>
                    </a:cubicBezTo>
                    <a:cubicBezTo>
                      <a:pt x="198" y="223"/>
                      <a:pt x="197" y="216"/>
                      <a:pt x="197" y="212"/>
                    </a:cubicBezTo>
                    <a:cubicBezTo>
                      <a:pt x="197" y="212"/>
                      <a:pt x="197" y="50"/>
                      <a:pt x="197" y="44"/>
                    </a:cubicBezTo>
                    <a:cubicBezTo>
                      <a:pt x="197" y="39"/>
                      <a:pt x="194" y="35"/>
                      <a:pt x="192" y="35"/>
                    </a:cubicBezTo>
                    <a:close/>
                  </a:path>
                </a:pathLst>
              </a:custGeom>
              <a:solidFill>
                <a:srgbClr val="FAC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11" name="Freeform 71"/>
              <p:cNvSpPr>
                <a:spLocks noChangeAspect="1"/>
              </p:cNvSpPr>
              <p:nvPr/>
            </p:nvSpPr>
            <p:spPr bwMode="auto">
              <a:xfrm>
                <a:off x="1421" y="390"/>
                <a:ext cx="373" cy="417"/>
              </a:xfrm>
              <a:custGeom>
                <a:avLst/>
                <a:gdLst>
                  <a:gd name="T0" fmla="*/ 1527435 w 186"/>
                  <a:gd name="T1" fmla="*/ 277906 h 208"/>
                  <a:gd name="T2" fmla="*/ 58808 w 186"/>
                  <a:gd name="T3" fmla="*/ 8316 h 208"/>
                  <a:gd name="T4" fmla="*/ 0 w 186"/>
                  <a:gd name="T5" fmla="*/ 41804 h 208"/>
                  <a:gd name="T6" fmla="*/ 0 w 186"/>
                  <a:gd name="T7" fmla="*/ 1320463 h 208"/>
                  <a:gd name="T8" fmla="*/ 58808 w 186"/>
                  <a:gd name="T9" fmla="*/ 1421473 h 208"/>
                  <a:gd name="T10" fmla="*/ 1485434 w 186"/>
                  <a:gd name="T11" fmla="*/ 1732805 h 208"/>
                  <a:gd name="T12" fmla="*/ 1560947 w 186"/>
                  <a:gd name="T13" fmla="*/ 1674129 h 208"/>
                  <a:gd name="T14" fmla="*/ 1560947 w 186"/>
                  <a:gd name="T15" fmla="*/ 345238 h 208"/>
                  <a:gd name="T16" fmla="*/ 1527435 w 186"/>
                  <a:gd name="T17" fmla="*/ 277906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6"/>
                  <a:gd name="T28" fmla="*/ 0 h 208"/>
                  <a:gd name="T29" fmla="*/ 186 w 186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6" h="208">
                    <a:moveTo>
                      <a:pt x="180" y="33"/>
                    </a:moveTo>
                    <a:cubicBezTo>
                      <a:pt x="80" y="15"/>
                      <a:pt x="15" y="3"/>
                      <a:pt x="7" y="1"/>
                    </a:cubicBezTo>
                    <a:cubicBezTo>
                      <a:pt x="1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2" y="167"/>
                      <a:pt x="7" y="168"/>
                    </a:cubicBezTo>
                    <a:cubicBezTo>
                      <a:pt x="9" y="169"/>
                      <a:pt x="144" y="198"/>
                      <a:pt x="175" y="205"/>
                    </a:cubicBezTo>
                    <a:cubicBezTo>
                      <a:pt x="186" y="208"/>
                      <a:pt x="184" y="201"/>
                      <a:pt x="184" y="198"/>
                    </a:cubicBezTo>
                    <a:cubicBezTo>
                      <a:pt x="184" y="198"/>
                      <a:pt x="184" y="47"/>
                      <a:pt x="184" y="41"/>
                    </a:cubicBezTo>
                    <a:cubicBezTo>
                      <a:pt x="184" y="37"/>
                      <a:pt x="184" y="34"/>
                      <a:pt x="180" y="33"/>
                    </a:cubicBezTo>
                    <a:close/>
                  </a:path>
                </a:pathLst>
              </a:custGeom>
              <a:solidFill>
                <a:srgbClr val="F5A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12" name="Freeform 72"/>
              <p:cNvSpPr>
                <a:spLocks noChangeAspect="1" noEditPoints="1"/>
              </p:cNvSpPr>
              <p:nvPr/>
            </p:nvSpPr>
            <p:spPr bwMode="auto">
              <a:xfrm>
                <a:off x="1421" y="390"/>
                <a:ext cx="373" cy="415"/>
              </a:xfrm>
              <a:custGeom>
                <a:avLst/>
                <a:gdLst>
                  <a:gd name="T0" fmla="*/ 16709 w 186"/>
                  <a:gd name="T1" fmla="*/ 16672 h 207"/>
                  <a:gd name="T2" fmla="*/ 0 w 186"/>
                  <a:gd name="T3" fmla="*/ 41813 h 207"/>
                  <a:gd name="T4" fmla="*/ 0 w 186"/>
                  <a:gd name="T5" fmla="*/ 1320540 h 207"/>
                  <a:gd name="T6" fmla="*/ 50461 w 186"/>
                  <a:gd name="T7" fmla="*/ 1429880 h 207"/>
                  <a:gd name="T8" fmla="*/ 575473 w 186"/>
                  <a:gd name="T9" fmla="*/ 1548197 h 207"/>
                  <a:gd name="T10" fmla="*/ 1485434 w 186"/>
                  <a:gd name="T11" fmla="*/ 1741334 h 207"/>
                  <a:gd name="T12" fmla="*/ 1544302 w 186"/>
                  <a:gd name="T13" fmla="*/ 1741334 h 207"/>
                  <a:gd name="T14" fmla="*/ 1569339 w 186"/>
                  <a:gd name="T15" fmla="*/ 1674258 h 207"/>
                  <a:gd name="T16" fmla="*/ 1569339 w 186"/>
                  <a:gd name="T17" fmla="*/ 345250 h 207"/>
                  <a:gd name="T18" fmla="*/ 1527435 w 186"/>
                  <a:gd name="T19" fmla="*/ 269341 h 207"/>
                  <a:gd name="T20" fmla="*/ 1527435 w 186"/>
                  <a:gd name="T21" fmla="*/ 269341 h 207"/>
                  <a:gd name="T22" fmla="*/ 58808 w 186"/>
                  <a:gd name="T23" fmla="*/ 8316 h 207"/>
                  <a:gd name="T24" fmla="*/ 16709 w 186"/>
                  <a:gd name="T25" fmla="*/ 16672 h 207"/>
                  <a:gd name="T26" fmla="*/ 1485434 w 186"/>
                  <a:gd name="T27" fmla="*/ 1732930 h 207"/>
                  <a:gd name="T28" fmla="*/ 575473 w 186"/>
                  <a:gd name="T29" fmla="*/ 1531444 h 207"/>
                  <a:gd name="T30" fmla="*/ 58808 w 186"/>
                  <a:gd name="T31" fmla="*/ 1421588 h 207"/>
                  <a:gd name="T32" fmla="*/ 8332 w 186"/>
                  <a:gd name="T33" fmla="*/ 1320540 h 207"/>
                  <a:gd name="T34" fmla="*/ 8332 w 186"/>
                  <a:gd name="T35" fmla="*/ 41813 h 207"/>
                  <a:gd name="T36" fmla="*/ 16709 w 186"/>
                  <a:gd name="T37" fmla="*/ 25004 h 207"/>
                  <a:gd name="T38" fmla="*/ 58808 w 186"/>
                  <a:gd name="T39" fmla="*/ 16672 h 207"/>
                  <a:gd name="T40" fmla="*/ 1527435 w 186"/>
                  <a:gd name="T41" fmla="*/ 286290 h 207"/>
                  <a:gd name="T42" fmla="*/ 1552598 w 186"/>
                  <a:gd name="T43" fmla="*/ 345250 h 207"/>
                  <a:gd name="T44" fmla="*/ 1560947 w 186"/>
                  <a:gd name="T45" fmla="*/ 1674258 h 207"/>
                  <a:gd name="T46" fmla="*/ 1535912 w 186"/>
                  <a:gd name="T47" fmla="*/ 1732930 h 207"/>
                  <a:gd name="T48" fmla="*/ 1485434 w 186"/>
                  <a:gd name="T49" fmla="*/ 1732930 h 20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207"/>
                  <a:gd name="T77" fmla="*/ 186 w 186"/>
                  <a:gd name="T78" fmla="*/ 207 h 20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207">
                    <a:moveTo>
                      <a:pt x="2" y="2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6" y="169"/>
                    </a:cubicBezTo>
                    <a:cubicBezTo>
                      <a:pt x="8" y="169"/>
                      <a:pt x="31" y="174"/>
                      <a:pt x="68" y="183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7"/>
                      <a:pt x="181" y="207"/>
                      <a:pt x="182" y="206"/>
                    </a:cubicBezTo>
                    <a:cubicBezTo>
                      <a:pt x="186" y="204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4" y="33"/>
                      <a:pt x="180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1"/>
                      <a:pt x="2" y="2"/>
                    </a:cubicBezTo>
                    <a:close/>
                    <a:moveTo>
                      <a:pt x="175" y="205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8"/>
                    </a:cubicBezTo>
                    <a:cubicBezTo>
                      <a:pt x="2" y="166"/>
                      <a:pt x="1" y="166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5" y="2"/>
                      <a:pt x="7" y="2"/>
                    </a:cubicBezTo>
                    <a:cubicBezTo>
                      <a:pt x="180" y="34"/>
                      <a:pt x="180" y="34"/>
                      <a:pt x="180" y="34"/>
                    </a:cubicBezTo>
                    <a:cubicBezTo>
                      <a:pt x="183" y="34"/>
                      <a:pt x="183" y="37"/>
                      <a:pt x="183" y="41"/>
                    </a:cubicBezTo>
                    <a:cubicBezTo>
                      <a:pt x="184" y="198"/>
                      <a:pt x="184" y="198"/>
                      <a:pt x="184" y="198"/>
                    </a:cubicBezTo>
                    <a:cubicBezTo>
                      <a:pt x="184" y="198"/>
                      <a:pt x="184" y="203"/>
                      <a:pt x="181" y="205"/>
                    </a:cubicBezTo>
                    <a:cubicBezTo>
                      <a:pt x="180" y="205"/>
                      <a:pt x="177" y="205"/>
                      <a:pt x="175" y="205"/>
                    </a:cubicBezTo>
                    <a:close/>
                  </a:path>
                </a:pathLst>
              </a:custGeom>
              <a:solidFill>
                <a:srgbClr val="BD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13" name="Freeform 73"/>
              <p:cNvSpPr>
                <a:spLocks noChangeAspect="1" noEditPoints="1"/>
              </p:cNvSpPr>
              <p:nvPr/>
            </p:nvSpPr>
            <p:spPr bwMode="auto">
              <a:xfrm>
                <a:off x="1453" y="456"/>
                <a:ext cx="325" cy="293"/>
              </a:xfrm>
              <a:custGeom>
                <a:avLst/>
                <a:gdLst>
                  <a:gd name="T0" fmla="*/ 103 w 325"/>
                  <a:gd name="T1" fmla="*/ 235 h 293"/>
                  <a:gd name="T2" fmla="*/ 79 w 325"/>
                  <a:gd name="T3" fmla="*/ 207 h 293"/>
                  <a:gd name="T4" fmla="*/ 107 w 325"/>
                  <a:gd name="T5" fmla="*/ 207 h 293"/>
                  <a:gd name="T6" fmla="*/ 139 w 325"/>
                  <a:gd name="T7" fmla="*/ 209 h 293"/>
                  <a:gd name="T8" fmla="*/ 107 w 325"/>
                  <a:gd name="T9" fmla="*/ 207 h 293"/>
                  <a:gd name="T10" fmla="*/ 103 w 325"/>
                  <a:gd name="T11" fmla="*/ 56 h 293"/>
                  <a:gd name="T12" fmla="*/ 79 w 325"/>
                  <a:gd name="T13" fmla="*/ 30 h 293"/>
                  <a:gd name="T14" fmla="*/ 287 w 325"/>
                  <a:gd name="T15" fmla="*/ 117 h 293"/>
                  <a:gd name="T16" fmla="*/ 287 w 325"/>
                  <a:gd name="T17" fmla="*/ 50 h 293"/>
                  <a:gd name="T18" fmla="*/ 265 w 325"/>
                  <a:gd name="T19" fmla="*/ 69 h 293"/>
                  <a:gd name="T20" fmla="*/ 287 w 325"/>
                  <a:gd name="T21" fmla="*/ 95 h 293"/>
                  <a:gd name="T22" fmla="*/ 37 w 325"/>
                  <a:gd name="T23" fmla="*/ 177 h 293"/>
                  <a:gd name="T24" fmla="*/ 37 w 325"/>
                  <a:gd name="T25" fmla="*/ 243 h 293"/>
                  <a:gd name="T26" fmla="*/ 59 w 325"/>
                  <a:gd name="T27" fmla="*/ 225 h 293"/>
                  <a:gd name="T28" fmla="*/ 37 w 325"/>
                  <a:gd name="T29" fmla="*/ 199 h 293"/>
                  <a:gd name="T30" fmla="*/ 37 w 325"/>
                  <a:gd name="T31" fmla="*/ 0 h 293"/>
                  <a:gd name="T32" fmla="*/ 37 w 325"/>
                  <a:gd name="T33" fmla="*/ 65 h 293"/>
                  <a:gd name="T34" fmla="*/ 59 w 325"/>
                  <a:gd name="T35" fmla="*/ 48 h 293"/>
                  <a:gd name="T36" fmla="*/ 37 w 325"/>
                  <a:gd name="T37" fmla="*/ 20 h 293"/>
                  <a:gd name="T38" fmla="*/ 185 w 325"/>
                  <a:gd name="T39" fmla="*/ 85 h 293"/>
                  <a:gd name="T40" fmla="*/ 217 w 325"/>
                  <a:gd name="T41" fmla="*/ 87 h 293"/>
                  <a:gd name="T42" fmla="*/ 185 w 325"/>
                  <a:gd name="T43" fmla="*/ 85 h 293"/>
                  <a:gd name="T44" fmla="*/ 245 w 325"/>
                  <a:gd name="T45" fmla="*/ 87 h 293"/>
                  <a:gd name="T46" fmla="*/ 221 w 325"/>
                  <a:gd name="T47" fmla="*/ 59 h 293"/>
                  <a:gd name="T48" fmla="*/ 287 w 325"/>
                  <a:gd name="T49" fmla="*/ 251 h 293"/>
                  <a:gd name="T50" fmla="*/ 265 w 325"/>
                  <a:gd name="T51" fmla="*/ 267 h 293"/>
                  <a:gd name="T52" fmla="*/ 287 w 325"/>
                  <a:gd name="T53" fmla="*/ 293 h 293"/>
                  <a:gd name="T54" fmla="*/ 287 w 325"/>
                  <a:gd name="T55" fmla="*/ 229 h 293"/>
                  <a:gd name="T56" fmla="*/ 221 w 325"/>
                  <a:gd name="T57" fmla="*/ 259 h 293"/>
                  <a:gd name="T58" fmla="*/ 245 w 325"/>
                  <a:gd name="T59" fmla="*/ 241 h 293"/>
                  <a:gd name="T60" fmla="*/ 221 w 325"/>
                  <a:gd name="T61" fmla="*/ 259 h 293"/>
                  <a:gd name="T62" fmla="*/ 119 w 325"/>
                  <a:gd name="T63" fmla="*/ 85 h 293"/>
                  <a:gd name="T64" fmla="*/ 125 w 325"/>
                  <a:gd name="T65" fmla="*/ 54 h 293"/>
                  <a:gd name="T66" fmla="*/ 185 w 325"/>
                  <a:gd name="T67" fmla="*/ 217 h 293"/>
                  <a:gd name="T68" fmla="*/ 217 w 325"/>
                  <a:gd name="T69" fmla="*/ 231 h 293"/>
                  <a:gd name="T70" fmla="*/ 185 w 325"/>
                  <a:gd name="T71" fmla="*/ 217 h 293"/>
                  <a:gd name="T72" fmla="*/ 179 w 325"/>
                  <a:gd name="T73" fmla="*/ 201 h 293"/>
                  <a:gd name="T74" fmla="*/ 141 w 325"/>
                  <a:gd name="T75" fmla="*/ 93 h 2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25"/>
                  <a:gd name="T115" fmla="*/ 0 h 293"/>
                  <a:gd name="T116" fmla="*/ 325 w 325"/>
                  <a:gd name="T117" fmla="*/ 293 h 2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25" h="293">
                    <a:moveTo>
                      <a:pt x="79" y="229"/>
                    </a:moveTo>
                    <a:lnTo>
                      <a:pt x="103" y="235"/>
                    </a:lnTo>
                    <a:lnTo>
                      <a:pt x="103" y="213"/>
                    </a:lnTo>
                    <a:lnTo>
                      <a:pt x="79" y="207"/>
                    </a:lnTo>
                    <a:lnTo>
                      <a:pt x="79" y="229"/>
                    </a:lnTo>
                    <a:close/>
                    <a:moveTo>
                      <a:pt x="107" y="207"/>
                    </a:moveTo>
                    <a:lnTo>
                      <a:pt x="125" y="223"/>
                    </a:lnTo>
                    <a:lnTo>
                      <a:pt x="139" y="209"/>
                    </a:lnTo>
                    <a:lnTo>
                      <a:pt x="119" y="193"/>
                    </a:lnTo>
                    <a:lnTo>
                      <a:pt x="107" y="207"/>
                    </a:lnTo>
                    <a:close/>
                    <a:moveTo>
                      <a:pt x="79" y="52"/>
                    </a:moveTo>
                    <a:lnTo>
                      <a:pt x="103" y="56"/>
                    </a:lnTo>
                    <a:lnTo>
                      <a:pt x="103" y="34"/>
                    </a:lnTo>
                    <a:lnTo>
                      <a:pt x="79" y="30"/>
                    </a:lnTo>
                    <a:lnTo>
                      <a:pt x="79" y="52"/>
                    </a:lnTo>
                    <a:close/>
                    <a:moveTo>
                      <a:pt x="287" y="117"/>
                    </a:moveTo>
                    <a:lnTo>
                      <a:pt x="325" y="91"/>
                    </a:lnTo>
                    <a:lnTo>
                      <a:pt x="287" y="50"/>
                    </a:lnTo>
                    <a:lnTo>
                      <a:pt x="287" y="73"/>
                    </a:lnTo>
                    <a:lnTo>
                      <a:pt x="265" y="69"/>
                    </a:lnTo>
                    <a:lnTo>
                      <a:pt x="265" y="91"/>
                    </a:lnTo>
                    <a:lnTo>
                      <a:pt x="287" y="95"/>
                    </a:lnTo>
                    <a:lnTo>
                      <a:pt x="287" y="117"/>
                    </a:lnTo>
                    <a:close/>
                    <a:moveTo>
                      <a:pt x="37" y="177"/>
                    </a:moveTo>
                    <a:lnTo>
                      <a:pt x="0" y="203"/>
                    </a:lnTo>
                    <a:lnTo>
                      <a:pt x="37" y="243"/>
                    </a:lnTo>
                    <a:lnTo>
                      <a:pt x="37" y="221"/>
                    </a:lnTo>
                    <a:lnTo>
                      <a:pt x="59" y="225"/>
                    </a:lnTo>
                    <a:lnTo>
                      <a:pt x="59" y="203"/>
                    </a:lnTo>
                    <a:lnTo>
                      <a:pt x="37" y="199"/>
                    </a:lnTo>
                    <a:lnTo>
                      <a:pt x="37" y="177"/>
                    </a:lnTo>
                    <a:close/>
                    <a:moveTo>
                      <a:pt x="37" y="0"/>
                    </a:moveTo>
                    <a:lnTo>
                      <a:pt x="0" y="22"/>
                    </a:lnTo>
                    <a:lnTo>
                      <a:pt x="37" y="65"/>
                    </a:lnTo>
                    <a:lnTo>
                      <a:pt x="37" y="42"/>
                    </a:lnTo>
                    <a:lnTo>
                      <a:pt x="59" y="48"/>
                    </a:lnTo>
                    <a:lnTo>
                      <a:pt x="59" y="26"/>
                    </a:lnTo>
                    <a:lnTo>
                      <a:pt x="37" y="20"/>
                    </a:lnTo>
                    <a:lnTo>
                      <a:pt x="37" y="0"/>
                    </a:lnTo>
                    <a:close/>
                    <a:moveTo>
                      <a:pt x="185" y="85"/>
                    </a:moveTo>
                    <a:lnTo>
                      <a:pt x="205" y="101"/>
                    </a:lnTo>
                    <a:lnTo>
                      <a:pt x="217" y="87"/>
                    </a:lnTo>
                    <a:lnTo>
                      <a:pt x="199" y="71"/>
                    </a:lnTo>
                    <a:lnTo>
                      <a:pt x="185" y="85"/>
                    </a:lnTo>
                    <a:close/>
                    <a:moveTo>
                      <a:pt x="221" y="81"/>
                    </a:moveTo>
                    <a:lnTo>
                      <a:pt x="245" y="87"/>
                    </a:lnTo>
                    <a:lnTo>
                      <a:pt x="245" y="65"/>
                    </a:lnTo>
                    <a:lnTo>
                      <a:pt x="221" y="59"/>
                    </a:lnTo>
                    <a:lnTo>
                      <a:pt x="221" y="81"/>
                    </a:lnTo>
                    <a:close/>
                    <a:moveTo>
                      <a:pt x="287" y="251"/>
                    </a:moveTo>
                    <a:lnTo>
                      <a:pt x="265" y="245"/>
                    </a:lnTo>
                    <a:lnTo>
                      <a:pt x="265" y="267"/>
                    </a:lnTo>
                    <a:lnTo>
                      <a:pt x="287" y="273"/>
                    </a:lnTo>
                    <a:lnTo>
                      <a:pt x="287" y="293"/>
                    </a:lnTo>
                    <a:lnTo>
                      <a:pt x="325" y="271"/>
                    </a:lnTo>
                    <a:lnTo>
                      <a:pt x="287" y="229"/>
                    </a:lnTo>
                    <a:lnTo>
                      <a:pt x="287" y="251"/>
                    </a:lnTo>
                    <a:close/>
                    <a:moveTo>
                      <a:pt x="221" y="259"/>
                    </a:moveTo>
                    <a:lnTo>
                      <a:pt x="245" y="263"/>
                    </a:lnTo>
                    <a:lnTo>
                      <a:pt x="245" y="241"/>
                    </a:lnTo>
                    <a:lnTo>
                      <a:pt x="221" y="237"/>
                    </a:lnTo>
                    <a:lnTo>
                      <a:pt x="221" y="259"/>
                    </a:lnTo>
                    <a:close/>
                    <a:moveTo>
                      <a:pt x="107" y="63"/>
                    </a:moveTo>
                    <a:lnTo>
                      <a:pt x="119" y="85"/>
                    </a:lnTo>
                    <a:lnTo>
                      <a:pt x="139" y="77"/>
                    </a:lnTo>
                    <a:lnTo>
                      <a:pt x="125" y="54"/>
                    </a:lnTo>
                    <a:lnTo>
                      <a:pt x="107" y="63"/>
                    </a:lnTo>
                    <a:close/>
                    <a:moveTo>
                      <a:pt x="185" y="217"/>
                    </a:moveTo>
                    <a:lnTo>
                      <a:pt x="199" y="239"/>
                    </a:lnTo>
                    <a:lnTo>
                      <a:pt x="217" y="231"/>
                    </a:lnTo>
                    <a:lnTo>
                      <a:pt x="205" y="209"/>
                    </a:lnTo>
                    <a:lnTo>
                      <a:pt x="185" y="217"/>
                    </a:lnTo>
                    <a:close/>
                    <a:moveTo>
                      <a:pt x="141" y="193"/>
                    </a:moveTo>
                    <a:lnTo>
                      <a:pt x="179" y="201"/>
                    </a:lnTo>
                    <a:lnTo>
                      <a:pt x="179" y="101"/>
                    </a:lnTo>
                    <a:lnTo>
                      <a:pt x="141" y="93"/>
                    </a:lnTo>
                    <a:lnTo>
                      <a:pt x="141" y="193"/>
                    </a:lnTo>
                    <a:close/>
                  </a:path>
                </a:pathLst>
              </a:custGeom>
              <a:solidFill>
                <a:srgbClr val="74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14" name="Freeform 74"/>
              <p:cNvSpPr>
                <a:spLocks noChangeAspect="1" noEditPoints="1"/>
              </p:cNvSpPr>
              <p:nvPr/>
            </p:nvSpPr>
            <p:spPr bwMode="auto">
              <a:xfrm>
                <a:off x="1443" y="446"/>
                <a:ext cx="325" cy="295"/>
              </a:xfrm>
              <a:custGeom>
                <a:avLst/>
                <a:gdLst>
                  <a:gd name="T0" fmla="*/ 103 w 325"/>
                  <a:gd name="T1" fmla="*/ 235 h 295"/>
                  <a:gd name="T2" fmla="*/ 81 w 325"/>
                  <a:gd name="T3" fmla="*/ 209 h 295"/>
                  <a:gd name="T4" fmla="*/ 107 w 325"/>
                  <a:gd name="T5" fmla="*/ 209 h 295"/>
                  <a:gd name="T6" fmla="*/ 139 w 325"/>
                  <a:gd name="T7" fmla="*/ 209 h 295"/>
                  <a:gd name="T8" fmla="*/ 107 w 325"/>
                  <a:gd name="T9" fmla="*/ 209 h 295"/>
                  <a:gd name="T10" fmla="*/ 103 w 325"/>
                  <a:gd name="T11" fmla="*/ 56 h 295"/>
                  <a:gd name="T12" fmla="*/ 81 w 325"/>
                  <a:gd name="T13" fmla="*/ 30 h 295"/>
                  <a:gd name="T14" fmla="*/ 289 w 325"/>
                  <a:gd name="T15" fmla="*/ 117 h 295"/>
                  <a:gd name="T16" fmla="*/ 289 w 325"/>
                  <a:gd name="T17" fmla="*/ 52 h 295"/>
                  <a:gd name="T18" fmla="*/ 265 w 325"/>
                  <a:gd name="T19" fmla="*/ 69 h 295"/>
                  <a:gd name="T20" fmla="*/ 289 w 325"/>
                  <a:gd name="T21" fmla="*/ 95 h 295"/>
                  <a:gd name="T22" fmla="*/ 37 w 325"/>
                  <a:gd name="T23" fmla="*/ 179 h 295"/>
                  <a:gd name="T24" fmla="*/ 37 w 325"/>
                  <a:gd name="T25" fmla="*/ 243 h 295"/>
                  <a:gd name="T26" fmla="*/ 61 w 325"/>
                  <a:gd name="T27" fmla="*/ 227 h 295"/>
                  <a:gd name="T28" fmla="*/ 37 w 325"/>
                  <a:gd name="T29" fmla="*/ 201 h 295"/>
                  <a:gd name="T30" fmla="*/ 37 w 325"/>
                  <a:gd name="T31" fmla="*/ 0 h 295"/>
                  <a:gd name="T32" fmla="*/ 37 w 325"/>
                  <a:gd name="T33" fmla="*/ 66 h 295"/>
                  <a:gd name="T34" fmla="*/ 61 w 325"/>
                  <a:gd name="T35" fmla="*/ 48 h 295"/>
                  <a:gd name="T36" fmla="*/ 37 w 325"/>
                  <a:gd name="T37" fmla="*/ 22 h 295"/>
                  <a:gd name="T38" fmla="*/ 187 w 325"/>
                  <a:gd name="T39" fmla="*/ 87 h 295"/>
                  <a:gd name="T40" fmla="*/ 219 w 325"/>
                  <a:gd name="T41" fmla="*/ 87 h 295"/>
                  <a:gd name="T42" fmla="*/ 187 w 325"/>
                  <a:gd name="T43" fmla="*/ 87 h 295"/>
                  <a:gd name="T44" fmla="*/ 245 w 325"/>
                  <a:gd name="T45" fmla="*/ 87 h 295"/>
                  <a:gd name="T46" fmla="*/ 223 w 325"/>
                  <a:gd name="T47" fmla="*/ 60 h 295"/>
                  <a:gd name="T48" fmla="*/ 289 w 325"/>
                  <a:gd name="T49" fmla="*/ 251 h 295"/>
                  <a:gd name="T50" fmla="*/ 265 w 325"/>
                  <a:gd name="T51" fmla="*/ 269 h 295"/>
                  <a:gd name="T52" fmla="*/ 289 w 325"/>
                  <a:gd name="T53" fmla="*/ 295 h 295"/>
                  <a:gd name="T54" fmla="*/ 289 w 325"/>
                  <a:gd name="T55" fmla="*/ 229 h 295"/>
                  <a:gd name="T56" fmla="*/ 223 w 325"/>
                  <a:gd name="T57" fmla="*/ 259 h 295"/>
                  <a:gd name="T58" fmla="*/ 245 w 325"/>
                  <a:gd name="T59" fmla="*/ 243 h 295"/>
                  <a:gd name="T60" fmla="*/ 223 w 325"/>
                  <a:gd name="T61" fmla="*/ 259 h 295"/>
                  <a:gd name="T62" fmla="*/ 121 w 325"/>
                  <a:gd name="T63" fmla="*/ 85 h 295"/>
                  <a:gd name="T64" fmla="*/ 127 w 325"/>
                  <a:gd name="T65" fmla="*/ 54 h 295"/>
                  <a:gd name="T66" fmla="*/ 187 w 325"/>
                  <a:gd name="T67" fmla="*/ 219 h 295"/>
                  <a:gd name="T68" fmla="*/ 219 w 325"/>
                  <a:gd name="T69" fmla="*/ 231 h 295"/>
                  <a:gd name="T70" fmla="*/ 187 w 325"/>
                  <a:gd name="T71" fmla="*/ 219 h 295"/>
                  <a:gd name="T72" fmla="*/ 179 w 325"/>
                  <a:gd name="T73" fmla="*/ 203 h 295"/>
                  <a:gd name="T74" fmla="*/ 141 w 325"/>
                  <a:gd name="T75" fmla="*/ 93 h 29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25"/>
                  <a:gd name="T115" fmla="*/ 0 h 295"/>
                  <a:gd name="T116" fmla="*/ 325 w 325"/>
                  <a:gd name="T117" fmla="*/ 295 h 29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25" h="295">
                    <a:moveTo>
                      <a:pt x="81" y="231"/>
                    </a:moveTo>
                    <a:lnTo>
                      <a:pt x="103" y="235"/>
                    </a:lnTo>
                    <a:lnTo>
                      <a:pt x="103" y="213"/>
                    </a:lnTo>
                    <a:lnTo>
                      <a:pt x="81" y="209"/>
                    </a:lnTo>
                    <a:lnTo>
                      <a:pt x="81" y="231"/>
                    </a:lnTo>
                    <a:close/>
                    <a:moveTo>
                      <a:pt x="107" y="209"/>
                    </a:moveTo>
                    <a:lnTo>
                      <a:pt x="127" y="225"/>
                    </a:lnTo>
                    <a:lnTo>
                      <a:pt x="139" y="209"/>
                    </a:lnTo>
                    <a:lnTo>
                      <a:pt x="121" y="193"/>
                    </a:lnTo>
                    <a:lnTo>
                      <a:pt x="107" y="209"/>
                    </a:lnTo>
                    <a:close/>
                    <a:moveTo>
                      <a:pt x="81" y="52"/>
                    </a:moveTo>
                    <a:lnTo>
                      <a:pt x="103" y="56"/>
                    </a:lnTo>
                    <a:lnTo>
                      <a:pt x="103" y="36"/>
                    </a:lnTo>
                    <a:lnTo>
                      <a:pt x="81" y="30"/>
                    </a:lnTo>
                    <a:lnTo>
                      <a:pt x="81" y="52"/>
                    </a:lnTo>
                    <a:close/>
                    <a:moveTo>
                      <a:pt x="289" y="117"/>
                    </a:moveTo>
                    <a:lnTo>
                      <a:pt x="325" y="91"/>
                    </a:lnTo>
                    <a:lnTo>
                      <a:pt x="289" y="52"/>
                    </a:lnTo>
                    <a:lnTo>
                      <a:pt x="289" y="75"/>
                    </a:lnTo>
                    <a:lnTo>
                      <a:pt x="265" y="69"/>
                    </a:lnTo>
                    <a:lnTo>
                      <a:pt x="265" y="91"/>
                    </a:lnTo>
                    <a:lnTo>
                      <a:pt x="289" y="95"/>
                    </a:lnTo>
                    <a:lnTo>
                      <a:pt x="289" y="117"/>
                    </a:lnTo>
                    <a:close/>
                    <a:moveTo>
                      <a:pt x="37" y="179"/>
                    </a:moveTo>
                    <a:lnTo>
                      <a:pt x="0" y="205"/>
                    </a:lnTo>
                    <a:lnTo>
                      <a:pt x="37" y="243"/>
                    </a:lnTo>
                    <a:lnTo>
                      <a:pt x="37" y="221"/>
                    </a:lnTo>
                    <a:lnTo>
                      <a:pt x="61" y="227"/>
                    </a:lnTo>
                    <a:lnTo>
                      <a:pt x="61" y="205"/>
                    </a:lnTo>
                    <a:lnTo>
                      <a:pt x="37" y="201"/>
                    </a:lnTo>
                    <a:lnTo>
                      <a:pt x="37" y="179"/>
                    </a:lnTo>
                    <a:close/>
                    <a:moveTo>
                      <a:pt x="37" y="0"/>
                    </a:moveTo>
                    <a:lnTo>
                      <a:pt x="0" y="24"/>
                    </a:lnTo>
                    <a:lnTo>
                      <a:pt x="37" y="66"/>
                    </a:lnTo>
                    <a:lnTo>
                      <a:pt x="37" y="44"/>
                    </a:lnTo>
                    <a:lnTo>
                      <a:pt x="61" y="48"/>
                    </a:lnTo>
                    <a:lnTo>
                      <a:pt x="61" y="26"/>
                    </a:lnTo>
                    <a:lnTo>
                      <a:pt x="37" y="22"/>
                    </a:lnTo>
                    <a:lnTo>
                      <a:pt x="37" y="0"/>
                    </a:lnTo>
                    <a:close/>
                    <a:moveTo>
                      <a:pt x="187" y="87"/>
                    </a:moveTo>
                    <a:lnTo>
                      <a:pt x="205" y="103"/>
                    </a:lnTo>
                    <a:lnTo>
                      <a:pt x="219" y="87"/>
                    </a:lnTo>
                    <a:lnTo>
                      <a:pt x="199" y="71"/>
                    </a:lnTo>
                    <a:lnTo>
                      <a:pt x="187" y="87"/>
                    </a:lnTo>
                    <a:close/>
                    <a:moveTo>
                      <a:pt x="223" y="83"/>
                    </a:moveTo>
                    <a:lnTo>
                      <a:pt x="245" y="87"/>
                    </a:lnTo>
                    <a:lnTo>
                      <a:pt x="245" y="64"/>
                    </a:lnTo>
                    <a:lnTo>
                      <a:pt x="223" y="60"/>
                    </a:lnTo>
                    <a:lnTo>
                      <a:pt x="223" y="83"/>
                    </a:lnTo>
                    <a:close/>
                    <a:moveTo>
                      <a:pt x="289" y="251"/>
                    </a:moveTo>
                    <a:lnTo>
                      <a:pt x="265" y="247"/>
                    </a:lnTo>
                    <a:lnTo>
                      <a:pt x="265" y="269"/>
                    </a:lnTo>
                    <a:lnTo>
                      <a:pt x="289" y="273"/>
                    </a:lnTo>
                    <a:lnTo>
                      <a:pt x="289" y="295"/>
                    </a:lnTo>
                    <a:lnTo>
                      <a:pt x="325" y="271"/>
                    </a:lnTo>
                    <a:lnTo>
                      <a:pt x="289" y="229"/>
                    </a:lnTo>
                    <a:lnTo>
                      <a:pt x="289" y="251"/>
                    </a:lnTo>
                    <a:close/>
                    <a:moveTo>
                      <a:pt x="223" y="259"/>
                    </a:moveTo>
                    <a:lnTo>
                      <a:pt x="245" y="265"/>
                    </a:lnTo>
                    <a:lnTo>
                      <a:pt x="245" y="243"/>
                    </a:lnTo>
                    <a:lnTo>
                      <a:pt x="223" y="239"/>
                    </a:lnTo>
                    <a:lnTo>
                      <a:pt x="223" y="259"/>
                    </a:lnTo>
                    <a:close/>
                    <a:moveTo>
                      <a:pt x="107" y="64"/>
                    </a:moveTo>
                    <a:lnTo>
                      <a:pt x="121" y="85"/>
                    </a:lnTo>
                    <a:lnTo>
                      <a:pt x="139" y="77"/>
                    </a:lnTo>
                    <a:lnTo>
                      <a:pt x="127" y="54"/>
                    </a:lnTo>
                    <a:lnTo>
                      <a:pt x="107" y="64"/>
                    </a:lnTo>
                    <a:close/>
                    <a:moveTo>
                      <a:pt x="187" y="219"/>
                    </a:moveTo>
                    <a:lnTo>
                      <a:pt x="199" y="239"/>
                    </a:lnTo>
                    <a:lnTo>
                      <a:pt x="219" y="231"/>
                    </a:lnTo>
                    <a:lnTo>
                      <a:pt x="205" y="211"/>
                    </a:lnTo>
                    <a:lnTo>
                      <a:pt x="187" y="219"/>
                    </a:lnTo>
                    <a:close/>
                    <a:moveTo>
                      <a:pt x="141" y="195"/>
                    </a:moveTo>
                    <a:lnTo>
                      <a:pt x="179" y="203"/>
                    </a:lnTo>
                    <a:lnTo>
                      <a:pt x="179" y="101"/>
                    </a:lnTo>
                    <a:lnTo>
                      <a:pt x="141" y="93"/>
                    </a:lnTo>
                    <a:lnTo>
                      <a:pt x="141" y="1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306" name="Text Box 75"/>
            <p:cNvSpPr txBox="1">
              <a:spLocks noChangeArrowheads="1"/>
            </p:cNvSpPr>
            <p:nvPr/>
          </p:nvSpPr>
          <p:spPr bwMode="gray">
            <a:xfrm>
              <a:off x="2940" y="2720"/>
              <a:ext cx="32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S-GW</a:t>
              </a:r>
            </a:p>
          </p:txBody>
        </p:sp>
      </p:grpSp>
      <p:grpSp>
        <p:nvGrpSpPr>
          <p:cNvPr id="9" name="Group 148"/>
          <p:cNvGrpSpPr>
            <a:grpSpLocks/>
          </p:cNvGrpSpPr>
          <p:nvPr/>
        </p:nvGrpSpPr>
        <p:grpSpPr bwMode="auto">
          <a:xfrm>
            <a:off x="6476936" y="3048182"/>
            <a:ext cx="514805" cy="621077"/>
            <a:chOff x="4080" y="1920"/>
            <a:chExt cx="324" cy="391"/>
          </a:xfrm>
        </p:grpSpPr>
        <p:grpSp>
          <p:nvGrpSpPr>
            <p:cNvPr id="10" name="Group 77"/>
            <p:cNvGrpSpPr>
              <a:grpSpLocks noChangeAspect="1"/>
            </p:cNvGrpSpPr>
            <p:nvPr/>
          </p:nvGrpSpPr>
          <p:grpSpPr bwMode="auto">
            <a:xfrm>
              <a:off x="4080" y="1920"/>
              <a:ext cx="231" cy="241"/>
              <a:chOff x="1409" y="340"/>
              <a:chExt cx="465" cy="485"/>
            </a:xfrm>
          </p:grpSpPr>
          <p:sp>
            <p:nvSpPr>
              <p:cNvPr id="52297" name="Freeform 78"/>
              <p:cNvSpPr>
                <a:spLocks noChangeAspect="1"/>
              </p:cNvSpPr>
              <p:nvPr/>
            </p:nvSpPr>
            <p:spPr bwMode="auto">
              <a:xfrm>
                <a:off x="1794" y="404"/>
                <a:ext cx="80" cy="421"/>
              </a:xfrm>
              <a:custGeom>
                <a:avLst/>
                <a:gdLst>
                  <a:gd name="T0" fmla="*/ 319488 w 40"/>
                  <a:gd name="T1" fmla="*/ 41803 h 210"/>
                  <a:gd name="T2" fmla="*/ 40960 w 40"/>
                  <a:gd name="T3" fmla="*/ 176325 h 210"/>
                  <a:gd name="T4" fmla="*/ 0 w 40"/>
                  <a:gd name="T5" fmla="*/ 1740897 h 210"/>
                  <a:gd name="T6" fmla="*/ 81920 w 40"/>
                  <a:gd name="T7" fmla="*/ 1707378 h 210"/>
                  <a:gd name="T8" fmla="*/ 294912 w 40"/>
                  <a:gd name="T9" fmla="*/ 1496601 h 210"/>
                  <a:gd name="T10" fmla="*/ 327680 w 40"/>
                  <a:gd name="T11" fmla="*/ 1395563 h 210"/>
                  <a:gd name="T12" fmla="*/ 327680 w 40"/>
                  <a:gd name="T13" fmla="*/ 134329 h 210"/>
                  <a:gd name="T14" fmla="*/ 319488 w 40"/>
                  <a:gd name="T15" fmla="*/ 41803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5" y="0"/>
                      <a:pt x="5" y="21"/>
                      <a:pt x="5" y="2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10"/>
                      <a:pt x="10" y="202"/>
                    </a:cubicBezTo>
                    <a:cubicBezTo>
                      <a:pt x="17" y="195"/>
                      <a:pt x="32" y="181"/>
                      <a:pt x="36" y="177"/>
                    </a:cubicBezTo>
                    <a:cubicBezTo>
                      <a:pt x="39" y="173"/>
                      <a:pt x="40" y="174"/>
                      <a:pt x="40" y="16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6"/>
                      <a:pt x="39" y="6"/>
                      <a:pt x="39" y="5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98" name="Freeform 79"/>
              <p:cNvSpPr>
                <a:spLocks noChangeAspect="1"/>
              </p:cNvSpPr>
              <p:nvPr/>
            </p:nvSpPr>
            <p:spPr bwMode="auto">
              <a:xfrm>
                <a:off x="1409" y="340"/>
                <a:ext cx="459" cy="112"/>
              </a:xfrm>
              <a:custGeom>
                <a:avLst/>
                <a:gdLst>
                  <a:gd name="T0" fmla="*/ 1929788 w 229"/>
                  <a:gd name="T1" fmla="*/ 278528 h 56"/>
                  <a:gd name="T2" fmla="*/ 1669301 w 229"/>
                  <a:gd name="T3" fmla="*/ 458752 h 56"/>
                  <a:gd name="T4" fmla="*/ 58365 w 229"/>
                  <a:gd name="T5" fmla="*/ 163840 h 56"/>
                  <a:gd name="T6" fmla="*/ 8312 w 229"/>
                  <a:gd name="T7" fmla="*/ 204800 h 56"/>
                  <a:gd name="T8" fmla="*/ 33393 w 229"/>
                  <a:gd name="T9" fmla="*/ 139264 h 56"/>
                  <a:gd name="T10" fmla="*/ 243797 w 229"/>
                  <a:gd name="T11" fmla="*/ 16384 h 56"/>
                  <a:gd name="T12" fmla="*/ 277206 w 229"/>
                  <a:gd name="T13" fmla="*/ 8192 h 56"/>
                  <a:gd name="T14" fmla="*/ 1863109 w 229"/>
                  <a:gd name="T15" fmla="*/ 262144 h 56"/>
                  <a:gd name="T16" fmla="*/ 1929788 w 229"/>
                  <a:gd name="T17" fmla="*/ 278528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9"/>
                  <a:gd name="T28" fmla="*/ 0 h 56"/>
                  <a:gd name="T29" fmla="*/ 229 w 229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9" h="56">
                    <a:moveTo>
                      <a:pt x="229" y="34"/>
                    </a:moveTo>
                    <a:cubicBezTo>
                      <a:pt x="198" y="56"/>
                      <a:pt x="198" y="56"/>
                      <a:pt x="198" y="56"/>
                    </a:cubicBezTo>
                    <a:cubicBezTo>
                      <a:pt x="86" y="36"/>
                      <a:pt x="17" y="22"/>
                      <a:pt x="7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2" y="6"/>
                      <a:pt x="29" y="2"/>
                    </a:cubicBezTo>
                    <a:cubicBezTo>
                      <a:pt x="31" y="0"/>
                      <a:pt x="33" y="1"/>
                      <a:pt x="33" y="1"/>
                    </a:cubicBezTo>
                    <a:cubicBezTo>
                      <a:pt x="33" y="1"/>
                      <a:pt x="218" y="32"/>
                      <a:pt x="221" y="32"/>
                    </a:cubicBezTo>
                    <a:cubicBezTo>
                      <a:pt x="228" y="34"/>
                      <a:pt x="229" y="34"/>
                      <a:pt x="229" y="34"/>
                    </a:cubicBezTo>
                    <a:close/>
                  </a:path>
                </a:pathLst>
              </a:cu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99" name="Freeform 80"/>
              <p:cNvSpPr>
                <a:spLocks noChangeAspect="1"/>
              </p:cNvSpPr>
              <p:nvPr/>
            </p:nvSpPr>
            <p:spPr bwMode="auto">
              <a:xfrm>
                <a:off x="1788" y="408"/>
                <a:ext cx="86" cy="58"/>
              </a:xfrm>
              <a:custGeom>
                <a:avLst/>
                <a:gdLst>
                  <a:gd name="T0" fmla="*/ 0 w 43"/>
                  <a:gd name="T1" fmla="*/ 172032 h 29"/>
                  <a:gd name="T2" fmla="*/ 311296 w 43"/>
                  <a:gd name="T3" fmla="*/ 0 h 29"/>
                  <a:gd name="T4" fmla="*/ 352256 w 43"/>
                  <a:gd name="T5" fmla="*/ 49152 h 29"/>
                  <a:gd name="T6" fmla="*/ 57344 w 43"/>
                  <a:gd name="T7" fmla="*/ 237568 h 29"/>
                  <a:gd name="T8" fmla="*/ 0 w 43"/>
                  <a:gd name="T9" fmla="*/ 172032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29"/>
                  <a:gd name="T17" fmla="*/ 43 w 43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29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2" y="1"/>
                      <a:pt x="43" y="3"/>
                      <a:pt x="43" y="6"/>
                    </a:cubicBezTo>
                    <a:cubicBezTo>
                      <a:pt x="7" y="29"/>
                      <a:pt x="7" y="29"/>
                      <a:pt x="7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8C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0" name="Freeform 81"/>
              <p:cNvSpPr>
                <a:spLocks noChangeAspect="1"/>
              </p:cNvSpPr>
              <p:nvPr/>
            </p:nvSpPr>
            <p:spPr bwMode="auto">
              <a:xfrm>
                <a:off x="1411" y="378"/>
                <a:ext cx="397" cy="447"/>
              </a:xfrm>
              <a:custGeom>
                <a:avLst/>
                <a:gdLst>
                  <a:gd name="T0" fmla="*/ 1625743 w 198"/>
                  <a:gd name="T1" fmla="*/ 294226 h 223"/>
                  <a:gd name="T2" fmla="*/ 50168 w 198"/>
                  <a:gd name="T3" fmla="*/ 8313 h 223"/>
                  <a:gd name="T4" fmla="*/ 0 w 198"/>
                  <a:gd name="T5" fmla="*/ 41719 h 223"/>
                  <a:gd name="T6" fmla="*/ 0 w 198"/>
                  <a:gd name="T7" fmla="*/ 1418814 h 223"/>
                  <a:gd name="T8" fmla="*/ 50168 w 198"/>
                  <a:gd name="T9" fmla="*/ 1528057 h 223"/>
                  <a:gd name="T10" fmla="*/ 1575330 w 198"/>
                  <a:gd name="T11" fmla="*/ 1855665 h 223"/>
                  <a:gd name="T12" fmla="*/ 1667619 w 198"/>
                  <a:gd name="T13" fmla="*/ 1788754 h 223"/>
                  <a:gd name="T14" fmla="*/ 1667619 w 198"/>
                  <a:gd name="T15" fmla="*/ 369813 h 223"/>
                  <a:gd name="T16" fmla="*/ 1625743 w 198"/>
                  <a:gd name="T17" fmla="*/ 294226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2" y="35"/>
                    </a:moveTo>
                    <a:cubicBezTo>
                      <a:pt x="85" y="16"/>
                      <a:pt x="15" y="3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8"/>
                    </a:cubicBezTo>
                    <a:cubicBezTo>
                      <a:pt x="0" y="179"/>
                      <a:pt x="1" y="179"/>
                      <a:pt x="6" y="181"/>
                    </a:cubicBezTo>
                    <a:cubicBezTo>
                      <a:pt x="9" y="182"/>
                      <a:pt x="153" y="212"/>
                      <a:pt x="186" y="220"/>
                    </a:cubicBezTo>
                    <a:cubicBezTo>
                      <a:pt x="198" y="223"/>
                      <a:pt x="197" y="216"/>
                      <a:pt x="197" y="212"/>
                    </a:cubicBezTo>
                    <a:cubicBezTo>
                      <a:pt x="197" y="212"/>
                      <a:pt x="197" y="50"/>
                      <a:pt x="197" y="44"/>
                    </a:cubicBezTo>
                    <a:cubicBezTo>
                      <a:pt x="197" y="39"/>
                      <a:pt x="194" y="35"/>
                      <a:pt x="192" y="35"/>
                    </a:cubicBezTo>
                    <a:close/>
                  </a:path>
                </a:pathLst>
              </a:custGeom>
              <a:solidFill>
                <a:srgbClr val="FAC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1" name="Freeform 82"/>
              <p:cNvSpPr>
                <a:spLocks noChangeAspect="1"/>
              </p:cNvSpPr>
              <p:nvPr/>
            </p:nvSpPr>
            <p:spPr bwMode="auto">
              <a:xfrm>
                <a:off x="1421" y="390"/>
                <a:ext cx="373" cy="417"/>
              </a:xfrm>
              <a:custGeom>
                <a:avLst/>
                <a:gdLst>
                  <a:gd name="T0" fmla="*/ 1527435 w 186"/>
                  <a:gd name="T1" fmla="*/ 277906 h 208"/>
                  <a:gd name="T2" fmla="*/ 58808 w 186"/>
                  <a:gd name="T3" fmla="*/ 8316 h 208"/>
                  <a:gd name="T4" fmla="*/ 0 w 186"/>
                  <a:gd name="T5" fmla="*/ 41804 h 208"/>
                  <a:gd name="T6" fmla="*/ 0 w 186"/>
                  <a:gd name="T7" fmla="*/ 1320463 h 208"/>
                  <a:gd name="T8" fmla="*/ 58808 w 186"/>
                  <a:gd name="T9" fmla="*/ 1421473 h 208"/>
                  <a:gd name="T10" fmla="*/ 1485434 w 186"/>
                  <a:gd name="T11" fmla="*/ 1732805 h 208"/>
                  <a:gd name="T12" fmla="*/ 1560947 w 186"/>
                  <a:gd name="T13" fmla="*/ 1674129 h 208"/>
                  <a:gd name="T14" fmla="*/ 1560947 w 186"/>
                  <a:gd name="T15" fmla="*/ 345238 h 208"/>
                  <a:gd name="T16" fmla="*/ 1527435 w 186"/>
                  <a:gd name="T17" fmla="*/ 277906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6"/>
                  <a:gd name="T28" fmla="*/ 0 h 208"/>
                  <a:gd name="T29" fmla="*/ 186 w 186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6" h="208">
                    <a:moveTo>
                      <a:pt x="180" y="33"/>
                    </a:moveTo>
                    <a:cubicBezTo>
                      <a:pt x="80" y="15"/>
                      <a:pt x="15" y="3"/>
                      <a:pt x="7" y="1"/>
                    </a:cubicBezTo>
                    <a:cubicBezTo>
                      <a:pt x="1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2" y="167"/>
                      <a:pt x="7" y="168"/>
                    </a:cubicBezTo>
                    <a:cubicBezTo>
                      <a:pt x="9" y="169"/>
                      <a:pt x="144" y="198"/>
                      <a:pt x="175" y="205"/>
                    </a:cubicBezTo>
                    <a:cubicBezTo>
                      <a:pt x="186" y="208"/>
                      <a:pt x="184" y="201"/>
                      <a:pt x="184" y="198"/>
                    </a:cubicBezTo>
                    <a:cubicBezTo>
                      <a:pt x="184" y="198"/>
                      <a:pt x="184" y="47"/>
                      <a:pt x="184" y="41"/>
                    </a:cubicBezTo>
                    <a:cubicBezTo>
                      <a:pt x="184" y="37"/>
                      <a:pt x="184" y="34"/>
                      <a:pt x="180" y="33"/>
                    </a:cubicBezTo>
                    <a:close/>
                  </a:path>
                </a:pathLst>
              </a:custGeom>
              <a:solidFill>
                <a:srgbClr val="F5A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2" name="Freeform 83"/>
              <p:cNvSpPr>
                <a:spLocks noChangeAspect="1" noEditPoints="1"/>
              </p:cNvSpPr>
              <p:nvPr/>
            </p:nvSpPr>
            <p:spPr bwMode="auto">
              <a:xfrm>
                <a:off x="1421" y="390"/>
                <a:ext cx="373" cy="415"/>
              </a:xfrm>
              <a:custGeom>
                <a:avLst/>
                <a:gdLst>
                  <a:gd name="T0" fmla="*/ 16709 w 186"/>
                  <a:gd name="T1" fmla="*/ 16672 h 207"/>
                  <a:gd name="T2" fmla="*/ 0 w 186"/>
                  <a:gd name="T3" fmla="*/ 41813 h 207"/>
                  <a:gd name="T4" fmla="*/ 0 w 186"/>
                  <a:gd name="T5" fmla="*/ 1320540 h 207"/>
                  <a:gd name="T6" fmla="*/ 50461 w 186"/>
                  <a:gd name="T7" fmla="*/ 1429880 h 207"/>
                  <a:gd name="T8" fmla="*/ 575473 w 186"/>
                  <a:gd name="T9" fmla="*/ 1548197 h 207"/>
                  <a:gd name="T10" fmla="*/ 1485434 w 186"/>
                  <a:gd name="T11" fmla="*/ 1741334 h 207"/>
                  <a:gd name="T12" fmla="*/ 1544302 w 186"/>
                  <a:gd name="T13" fmla="*/ 1741334 h 207"/>
                  <a:gd name="T14" fmla="*/ 1569339 w 186"/>
                  <a:gd name="T15" fmla="*/ 1674258 h 207"/>
                  <a:gd name="T16" fmla="*/ 1569339 w 186"/>
                  <a:gd name="T17" fmla="*/ 345250 h 207"/>
                  <a:gd name="T18" fmla="*/ 1527435 w 186"/>
                  <a:gd name="T19" fmla="*/ 269341 h 207"/>
                  <a:gd name="T20" fmla="*/ 1527435 w 186"/>
                  <a:gd name="T21" fmla="*/ 269341 h 207"/>
                  <a:gd name="T22" fmla="*/ 58808 w 186"/>
                  <a:gd name="T23" fmla="*/ 8316 h 207"/>
                  <a:gd name="T24" fmla="*/ 16709 w 186"/>
                  <a:gd name="T25" fmla="*/ 16672 h 207"/>
                  <a:gd name="T26" fmla="*/ 1485434 w 186"/>
                  <a:gd name="T27" fmla="*/ 1732930 h 207"/>
                  <a:gd name="T28" fmla="*/ 575473 w 186"/>
                  <a:gd name="T29" fmla="*/ 1531444 h 207"/>
                  <a:gd name="T30" fmla="*/ 58808 w 186"/>
                  <a:gd name="T31" fmla="*/ 1421588 h 207"/>
                  <a:gd name="T32" fmla="*/ 8332 w 186"/>
                  <a:gd name="T33" fmla="*/ 1320540 h 207"/>
                  <a:gd name="T34" fmla="*/ 8332 w 186"/>
                  <a:gd name="T35" fmla="*/ 41813 h 207"/>
                  <a:gd name="T36" fmla="*/ 16709 w 186"/>
                  <a:gd name="T37" fmla="*/ 25004 h 207"/>
                  <a:gd name="T38" fmla="*/ 58808 w 186"/>
                  <a:gd name="T39" fmla="*/ 16672 h 207"/>
                  <a:gd name="T40" fmla="*/ 1527435 w 186"/>
                  <a:gd name="T41" fmla="*/ 286290 h 207"/>
                  <a:gd name="T42" fmla="*/ 1552598 w 186"/>
                  <a:gd name="T43" fmla="*/ 345250 h 207"/>
                  <a:gd name="T44" fmla="*/ 1560947 w 186"/>
                  <a:gd name="T45" fmla="*/ 1674258 h 207"/>
                  <a:gd name="T46" fmla="*/ 1535912 w 186"/>
                  <a:gd name="T47" fmla="*/ 1732930 h 207"/>
                  <a:gd name="T48" fmla="*/ 1485434 w 186"/>
                  <a:gd name="T49" fmla="*/ 1732930 h 20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207"/>
                  <a:gd name="T77" fmla="*/ 186 w 186"/>
                  <a:gd name="T78" fmla="*/ 207 h 20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207">
                    <a:moveTo>
                      <a:pt x="2" y="2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6" y="169"/>
                    </a:cubicBezTo>
                    <a:cubicBezTo>
                      <a:pt x="8" y="169"/>
                      <a:pt x="31" y="174"/>
                      <a:pt x="68" y="183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7"/>
                      <a:pt x="181" y="207"/>
                      <a:pt x="182" y="206"/>
                    </a:cubicBezTo>
                    <a:cubicBezTo>
                      <a:pt x="186" y="204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4" y="33"/>
                      <a:pt x="180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1"/>
                      <a:pt x="2" y="2"/>
                    </a:cubicBezTo>
                    <a:close/>
                    <a:moveTo>
                      <a:pt x="175" y="205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8"/>
                    </a:cubicBezTo>
                    <a:cubicBezTo>
                      <a:pt x="2" y="166"/>
                      <a:pt x="1" y="166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5" y="2"/>
                      <a:pt x="7" y="2"/>
                    </a:cubicBezTo>
                    <a:cubicBezTo>
                      <a:pt x="180" y="34"/>
                      <a:pt x="180" y="34"/>
                      <a:pt x="180" y="34"/>
                    </a:cubicBezTo>
                    <a:cubicBezTo>
                      <a:pt x="183" y="34"/>
                      <a:pt x="183" y="37"/>
                      <a:pt x="183" y="41"/>
                    </a:cubicBezTo>
                    <a:cubicBezTo>
                      <a:pt x="184" y="198"/>
                      <a:pt x="184" y="198"/>
                      <a:pt x="184" y="198"/>
                    </a:cubicBezTo>
                    <a:cubicBezTo>
                      <a:pt x="184" y="198"/>
                      <a:pt x="184" y="203"/>
                      <a:pt x="181" y="205"/>
                    </a:cubicBezTo>
                    <a:cubicBezTo>
                      <a:pt x="180" y="205"/>
                      <a:pt x="177" y="205"/>
                      <a:pt x="175" y="205"/>
                    </a:cubicBezTo>
                    <a:close/>
                  </a:path>
                </a:pathLst>
              </a:custGeom>
              <a:solidFill>
                <a:srgbClr val="BD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3" name="Freeform 84"/>
              <p:cNvSpPr>
                <a:spLocks noChangeAspect="1" noEditPoints="1"/>
              </p:cNvSpPr>
              <p:nvPr/>
            </p:nvSpPr>
            <p:spPr bwMode="auto">
              <a:xfrm>
                <a:off x="1453" y="456"/>
                <a:ext cx="325" cy="293"/>
              </a:xfrm>
              <a:custGeom>
                <a:avLst/>
                <a:gdLst>
                  <a:gd name="T0" fmla="*/ 103 w 325"/>
                  <a:gd name="T1" fmla="*/ 235 h 293"/>
                  <a:gd name="T2" fmla="*/ 79 w 325"/>
                  <a:gd name="T3" fmla="*/ 207 h 293"/>
                  <a:gd name="T4" fmla="*/ 107 w 325"/>
                  <a:gd name="T5" fmla="*/ 207 h 293"/>
                  <a:gd name="T6" fmla="*/ 139 w 325"/>
                  <a:gd name="T7" fmla="*/ 209 h 293"/>
                  <a:gd name="T8" fmla="*/ 107 w 325"/>
                  <a:gd name="T9" fmla="*/ 207 h 293"/>
                  <a:gd name="T10" fmla="*/ 103 w 325"/>
                  <a:gd name="T11" fmla="*/ 56 h 293"/>
                  <a:gd name="T12" fmla="*/ 79 w 325"/>
                  <a:gd name="T13" fmla="*/ 30 h 293"/>
                  <a:gd name="T14" fmla="*/ 287 w 325"/>
                  <a:gd name="T15" fmla="*/ 117 h 293"/>
                  <a:gd name="T16" fmla="*/ 287 w 325"/>
                  <a:gd name="T17" fmla="*/ 50 h 293"/>
                  <a:gd name="T18" fmla="*/ 265 w 325"/>
                  <a:gd name="T19" fmla="*/ 69 h 293"/>
                  <a:gd name="T20" fmla="*/ 287 w 325"/>
                  <a:gd name="T21" fmla="*/ 95 h 293"/>
                  <a:gd name="T22" fmla="*/ 37 w 325"/>
                  <a:gd name="T23" fmla="*/ 177 h 293"/>
                  <a:gd name="T24" fmla="*/ 37 w 325"/>
                  <a:gd name="T25" fmla="*/ 243 h 293"/>
                  <a:gd name="T26" fmla="*/ 59 w 325"/>
                  <a:gd name="T27" fmla="*/ 225 h 293"/>
                  <a:gd name="T28" fmla="*/ 37 w 325"/>
                  <a:gd name="T29" fmla="*/ 199 h 293"/>
                  <a:gd name="T30" fmla="*/ 37 w 325"/>
                  <a:gd name="T31" fmla="*/ 0 h 293"/>
                  <a:gd name="T32" fmla="*/ 37 w 325"/>
                  <a:gd name="T33" fmla="*/ 65 h 293"/>
                  <a:gd name="T34" fmla="*/ 59 w 325"/>
                  <a:gd name="T35" fmla="*/ 48 h 293"/>
                  <a:gd name="T36" fmla="*/ 37 w 325"/>
                  <a:gd name="T37" fmla="*/ 20 h 293"/>
                  <a:gd name="T38" fmla="*/ 185 w 325"/>
                  <a:gd name="T39" fmla="*/ 85 h 293"/>
                  <a:gd name="T40" fmla="*/ 217 w 325"/>
                  <a:gd name="T41" fmla="*/ 87 h 293"/>
                  <a:gd name="T42" fmla="*/ 185 w 325"/>
                  <a:gd name="T43" fmla="*/ 85 h 293"/>
                  <a:gd name="T44" fmla="*/ 245 w 325"/>
                  <a:gd name="T45" fmla="*/ 87 h 293"/>
                  <a:gd name="T46" fmla="*/ 221 w 325"/>
                  <a:gd name="T47" fmla="*/ 59 h 293"/>
                  <a:gd name="T48" fmla="*/ 287 w 325"/>
                  <a:gd name="T49" fmla="*/ 251 h 293"/>
                  <a:gd name="T50" fmla="*/ 265 w 325"/>
                  <a:gd name="T51" fmla="*/ 267 h 293"/>
                  <a:gd name="T52" fmla="*/ 287 w 325"/>
                  <a:gd name="T53" fmla="*/ 293 h 293"/>
                  <a:gd name="T54" fmla="*/ 287 w 325"/>
                  <a:gd name="T55" fmla="*/ 229 h 293"/>
                  <a:gd name="T56" fmla="*/ 221 w 325"/>
                  <a:gd name="T57" fmla="*/ 259 h 293"/>
                  <a:gd name="T58" fmla="*/ 245 w 325"/>
                  <a:gd name="T59" fmla="*/ 241 h 293"/>
                  <a:gd name="T60" fmla="*/ 221 w 325"/>
                  <a:gd name="T61" fmla="*/ 259 h 293"/>
                  <a:gd name="T62" fmla="*/ 119 w 325"/>
                  <a:gd name="T63" fmla="*/ 85 h 293"/>
                  <a:gd name="T64" fmla="*/ 125 w 325"/>
                  <a:gd name="T65" fmla="*/ 54 h 293"/>
                  <a:gd name="T66" fmla="*/ 185 w 325"/>
                  <a:gd name="T67" fmla="*/ 217 h 293"/>
                  <a:gd name="T68" fmla="*/ 217 w 325"/>
                  <a:gd name="T69" fmla="*/ 231 h 293"/>
                  <a:gd name="T70" fmla="*/ 185 w 325"/>
                  <a:gd name="T71" fmla="*/ 217 h 293"/>
                  <a:gd name="T72" fmla="*/ 179 w 325"/>
                  <a:gd name="T73" fmla="*/ 201 h 293"/>
                  <a:gd name="T74" fmla="*/ 141 w 325"/>
                  <a:gd name="T75" fmla="*/ 93 h 2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25"/>
                  <a:gd name="T115" fmla="*/ 0 h 293"/>
                  <a:gd name="T116" fmla="*/ 325 w 325"/>
                  <a:gd name="T117" fmla="*/ 293 h 2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25" h="293">
                    <a:moveTo>
                      <a:pt x="79" y="229"/>
                    </a:moveTo>
                    <a:lnTo>
                      <a:pt x="103" y="235"/>
                    </a:lnTo>
                    <a:lnTo>
                      <a:pt x="103" y="213"/>
                    </a:lnTo>
                    <a:lnTo>
                      <a:pt x="79" y="207"/>
                    </a:lnTo>
                    <a:lnTo>
                      <a:pt x="79" y="229"/>
                    </a:lnTo>
                    <a:close/>
                    <a:moveTo>
                      <a:pt x="107" y="207"/>
                    </a:moveTo>
                    <a:lnTo>
                      <a:pt x="125" y="223"/>
                    </a:lnTo>
                    <a:lnTo>
                      <a:pt x="139" y="209"/>
                    </a:lnTo>
                    <a:lnTo>
                      <a:pt x="119" y="193"/>
                    </a:lnTo>
                    <a:lnTo>
                      <a:pt x="107" y="207"/>
                    </a:lnTo>
                    <a:close/>
                    <a:moveTo>
                      <a:pt x="79" y="52"/>
                    </a:moveTo>
                    <a:lnTo>
                      <a:pt x="103" y="56"/>
                    </a:lnTo>
                    <a:lnTo>
                      <a:pt x="103" y="34"/>
                    </a:lnTo>
                    <a:lnTo>
                      <a:pt x="79" y="30"/>
                    </a:lnTo>
                    <a:lnTo>
                      <a:pt x="79" y="52"/>
                    </a:lnTo>
                    <a:close/>
                    <a:moveTo>
                      <a:pt x="287" y="117"/>
                    </a:moveTo>
                    <a:lnTo>
                      <a:pt x="325" y="91"/>
                    </a:lnTo>
                    <a:lnTo>
                      <a:pt x="287" y="50"/>
                    </a:lnTo>
                    <a:lnTo>
                      <a:pt x="287" y="73"/>
                    </a:lnTo>
                    <a:lnTo>
                      <a:pt x="265" y="69"/>
                    </a:lnTo>
                    <a:lnTo>
                      <a:pt x="265" y="91"/>
                    </a:lnTo>
                    <a:lnTo>
                      <a:pt x="287" y="95"/>
                    </a:lnTo>
                    <a:lnTo>
                      <a:pt x="287" y="117"/>
                    </a:lnTo>
                    <a:close/>
                    <a:moveTo>
                      <a:pt x="37" y="177"/>
                    </a:moveTo>
                    <a:lnTo>
                      <a:pt x="0" y="203"/>
                    </a:lnTo>
                    <a:lnTo>
                      <a:pt x="37" y="243"/>
                    </a:lnTo>
                    <a:lnTo>
                      <a:pt x="37" y="221"/>
                    </a:lnTo>
                    <a:lnTo>
                      <a:pt x="59" y="225"/>
                    </a:lnTo>
                    <a:lnTo>
                      <a:pt x="59" y="203"/>
                    </a:lnTo>
                    <a:lnTo>
                      <a:pt x="37" y="199"/>
                    </a:lnTo>
                    <a:lnTo>
                      <a:pt x="37" y="177"/>
                    </a:lnTo>
                    <a:close/>
                    <a:moveTo>
                      <a:pt x="37" y="0"/>
                    </a:moveTo>
                    <a:lnTo>
                      <a:pt x="0" y="22"/>
                    </a:lnTo>
                    <a:lnTo>
                      <a:pt x="37" y="65"/>
                    </a:lnTo>
                    <a:lnTo>
                      <a:pt x="37" y="42"/>
                    </a:lnTo>
                    <a:lnTo>
                      <a:pt x="59" y="48"/>
                    </a:lnTo>
                    <a:lnTo>
                      <a:pt x="59" y="26"/>
                    </a:lnTo>
                    <a:lnTo>
                      <a:pt x="37" y="20"/>
                    </a:lnTo>
                    <a:lnTo>
                      <a:pt x="37" y="0"/>
                    </a:lnTo>
                    <a:close/>
                    <a:moveTo>
                      <a:pt x="185" y="85"/>
                    </a:moveTo>
                    <a:lnTo>
                      <a:pt x="205" y="101"/>
                    </a:lnTo>
                    <a:lnTo>
                      <a:pt x="217" y="87"/>
                    </a:lnTo>
                    <a:lnTo>
                      <a:pt x="199" y="71"/>
                    </a:lnTo>
                    <a:lnTo>
                      <a:pt x="185" y="85"/>
                    </a:lnTo>
                    <a:close/>
                    <a:moveTo>
                      <a:pt x="221" y="81"/>
                    </a:moveTo>
                    <a:lnTo>
                      <a:pt x="245" y="87"/>
                    </a:lnTo>
                    <a:lnTo>
                      <a:pt x="245" y="65"/>
                    </a:lnTo>
                    <a:lnTo>
                      <a:pt x="221" y="59"/>
                    </a:lnTo>
                    <a:lnTo>
                      <a:pt x="221" y="81"/>
                    </a:lnTo>
                    <a:close/>
                    <a:moveTo>
                      <a:pt x="287" y="251"/>
                    </a:moveTo>
                    <a:lnTo>
                      <a:pt x="265" y="245"/>
                    </a:lnTo>
                    <a:lnTo>
                      <a:pt x="265" y="267"/>
                    </a:lnTo>
                    <a:lnTo>
                      <a:pt x="287" y="273"/>
                    </a:lnTo>
                    <a:lnTo>
                      <a:pt x="287" y="293"/>
                    </a:lnTo>
                    <a:lnTo>
                      <a:pt x="325" y="271"/>
                    </a:lnTo>
                    <a:lnTo>
                      <a:pt x="287" y="229"/>
                    </a:lnTo>
                    <a:lnTo>
                      <a:pt x="287" y="251"/>
                    </a:lnTo>
                    <a:close/>
                    <a:moveTo>
                      <a:pt x="221" y="259"/>
                    </a:moveTo>
                    <a:lnTo>
                      <a:pt x="245" y="263"/>
                    </a:lnTo>
                    <a:lnTo>
                      <a:pt x="245" y="241"/>
                    </a:lnTo>
                    <a:lnTo>
                      <a:pt x="221" y="237"/>
                    </a:lnTo>
                    <a:lnTo>
                      <a:pt x="221" y="259"/>
                    </a:lnTo>
                    <a:close/>
                    <a:moveTo>
                      <a:pt x="107" y="63"/>
                    </a:moveTo>
                    <a:lnTo>
                      <a:pt x="119" y="85"/>
                    </a:lnTo>
                    <a:lnTo>
                      <a:pt x="139" y="77"/>
                    </a:lnTo>
                    <a:lnTo>
                      <a:pt x="125" y="54"/>
                    </a:lnTo>
                    <a:lnTo>
                      <a:pt x="107" y="63"/>
                    </a:lnTo>
                    <a:close/>
                    <a:moveTo>
                      <a:pt x="185" y="217"/>
                    </a:moveTo>
                    <a:lnTo>
                      <a:pt x="199" y="239"/>
                    </a:lnTo>
                    <a:lnTo>
                      <a:pt x="217" y="231"/>
                    </a:lnTo>
                    <a:lnTo>
                      <a:pt x="205" y="209"/>
                    </a:lnTo>
                    <a:lnTo>
                      <a:pt x="185" y="217"/>
                    </a:lnTo>
                    <a:close/>
                    <a:moveTo>
                      <a:pt x="141" y="193"/>
                    </a:moveTo>
                    <a:lnTo>
                      <a:pt x="179" y="201"/>
                    </a:lnTo>
                    <a:lnTo>
                      <a:pt x="179" y="101"/>
                    </a:lnTo>
                    <a:lnTo>
                      <a:pt x="141" y="93"/>
                    </a:lnTo>
                    <a:lnTo>
                      <a:pt x="141" y="193"/>
                    </a:lnTo>
                    <a:close/>
                  </a:path>
                </a:pathLst>
              </a:custGeom>
              <a:solidFill>
                <a:srgbClr val="74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4" name="Freeform 85"/>
              <p:cNvSpPr>
                <a:spLocks noChangeAspect="1" noEditPoints="1"/>
              </p:cNvSpPr>
              <p:nvPr/>
            </p:nvSpPr>
            <p:spPr bwMode="auto">
              <a:xfrm>
                <a:off x="1443" y="446"/>
                <a:ext cx="325" cy="295"/>
              </a:xfrm>
              <a:custGeom>
                <a:avLst/>
                <a:gdLst>
                  <a:gd name="T0" fmla="*/ 103 w 325"/>
                  <a:gd name="T1" fmla="*/ 235 h 295"/>
                  <a:gd name="T2" fmla="*/ 81 w 325"/>
                  <a:gd name="T3" fmla="*/ 209 h 295"/>
                  <a:gd name="T4" fmla="*/ 107 w 325"/>
                  <a:gd name="T5" fmla="*/ 209 h 295"/>
                  <a:gd name="T6" fmla="*/ 139 w 325"/>
                  <a:gd name="T7" fmla="*/ 209 h 295"/>
                  <a:gd name="T8" fmla="*/ 107 w 325"/>
                  <a:gd name="T9" fmla="*/ 209 h 295"/>
                  <a:gd name="T10" fmla="*/ 103 w 325"/>
                  <a:gd name="T11" fmla="*/ 56 h 295"/>
                  <a:gd name="T12" fmla="*/ 81 w 325"/>
                  <a:gd name="T13" fmla="*/ 30 h 295"/>
                  <a:gd name="T14" fmla="*/ 289 w 325"/>
                  <a:gd name="T15" fmla="*/ 117 h 295"/>
                  <a:gd name="T16" fmla="*/ 289 w 325"/>
                  <a:gd name="T17" fmla="*/ 52 h 295"/>
                  <a:gd name="T18" fmla="*/ 265 w 325"/>
                  <a:gd name="T19" fmla="*/ 69 h 295"/>
                  <a:gd name="T20" fmla="*/ 289 w 325"/>
                  <a:gd name="T21" fmla="*/ 95 h 295"/>
                  <a:gd name="T22" fmla="*/ 37 w 325"/>
                  <a:gd name="T23" fmla="*/ 179 h 295"/>
                  <a:gd name="T24" fmla="*/ 37 w 325"/>
                  <a:gd name="T25" fmla="*/ 243 h 295"/>
                  <a:gd name="T26" fmla="*/ 61 w 325"/>
                  <a:gd name="T27" fmla="*/ 227 h 295"/>
                  <a:gd name="T28" fmla="*/ 37 w 325"/>
                  <a:gd name="T29" fmla="*/ 201 h 295"/>
                  <a:gd name="T30" fmla="*/ 37 w 325"/>
                  <a:gd name="T31" fmla="*/ 0 h 295"/>
                  <a:gd name="T32" fmla="*/ 37 w 325"/>
                  <a:gd name="T33" fmla="*/ 66 h 295"/>
                  <a:gd name="T34" fmla="*/ 61 w 325"/>
                  <a:gd name="T35" fmla="*/ 48 h 295"/>
                  <a:gd name="T36" fmla="*/ 37 w 325"/>
                  <a:gd name="T37" fmla="*/ 22 h 295"/>
                  <a:gd name="T38" fmla="*/ 187 w 325"/>
                  <a:gd name="T39" fmla="*/ 87 h 295"/>
                  <a:gd name="T40" fmla="*/ 219 w 325"/>
                  <a:gd name="T41" fmla="*/ 87 h 295"/>
                  <a:gd name="T42" fmla="*/ 187 w 325"/>
                  <a:gd name="T43" fmla="*/ 87 h 295"/>
                  <a:gd name="T44" fmla="*/ 245 w 325"/>
                  <a:gd name="T45" fmla="*/ 87 h 295"/>
                  <a:gd name="T46" fmla="*/ 223 w 325"/>
                  <a:gd name="T47" fmla="*/ 60 h 295"/>
                  <a:gd name="T48" fmla="*/ 289 w 325"/>
                  <a:gd name="T49" fmla="*/ 251 h 295"/>
                  <a:gd name="T50" fmla="*/ 265 w 325"/>
                  <a:gd name="T51" fmla="*/ 269 h 295"/>
                  <a:gd name="T52" fmla="*/ 289 w 325"/>
                  <a:gd name="T53" fmla="*/ 295 h 295"/>
                  <a:gd name="T54" fmla="*/ 289 w 325"/>
                  <a:gd name="T55" fmla="*/ 229 h 295"/>
                  <a:gd name="T56" fmla="*/ 223 w 325"/>
                  <a:gd name="T57" fmla="*/ 259 h 295"/>
                  <a:gd name="T58" fmla="*/ 245 w 325"/>
                  <a:gd name="T59" fmla="*/ 243 h 295"/>
                  <a:gd name="T60" fmla="*/ 223 w 325"/>
                  <a:gd name="T61" fmla="*/ 259 h 295"/>
                  <a:gd name="T62" fmla="*/ 121 w 325"/>
                  <a:gd name="T63" fmla="*/ 85 h 295"/>
                  <a:gd name="T64" fmla="*/ 127 w 325"/>
                  <a:gd name="T65" fmla="*/ 54 h 295"/>
                  <a:gd name="T66" fmla="*/ 187 w 325"/>
                  <a:gd name="T67" fmla="*/ 219 h 295"/>
                  <a:gd name="T68" fmla="*/ 219 w 325"/>
                  <a:gd name="T69" fmla="*/ 231 h 295"/>
                  <a:gd name="T70" fmla="*/ 187 w 325"/>
                  <a:gd name="T71" fmla="*/ 219 h 295"/>
                  <a:gd name="T72" fmla="*/ 179 w 325"/>
                  <a:gd name="T73" fmla="*/ 203 h 295"/>
                  <a:gd name="T74" fmla="*/ 141 w 325"/>
                  <a:gd name="T75" fmla="*/ 93 h 29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25"/>
                  <a:gd name="T115" fmla="*/ 0 h 295"/>
                  <a:gd name="T116" fmla="*/ 325 w 325"/>
                  <a:gd name="T117" fmla="*/ 295 h 29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25" h="295">
                    <a:moveTo>
                      <a:pt x="81" y="231"/>
                    </a:moveTo>
                    <a:lnTo>
                      <a:pt x="103" y="235"/>
                    </a:lnTo>
                    <a:lnTo>
                      <a:pt x="103" y="213"/>
                    </a:lnTo>
                    <a:lnTo>
                      <a:pt x="81" y="209"/>
                    </a:lnTo>
                    <a:lnTo>
                      <a:pt x="81" y="231"/>
                    </a:lnTo>
                    <a:close/>
                    <a:moveTo>
                      <a:pt x="107" y="209"/>
                    </a:moveTo>
                    <a:lnTo>
                      <a:pt x="127" y="225"/>
                    </a:lnTo>
                    <a:lnTo>
                      <a:pt x="139" y="209"/>
                    </a:lnTo>
                    <a:lnTo>
                      <a:pt x="121" y="193"/>
                    </a:lnTo>
                    <a:lnTo>
                      <a:pt x="107" y="209"/>
                    </a:lnTo>
                    <a:close/>
                    <a:moveTo>
                      <a:pt x="81" y="52"/>
                    </a:moveTo>
                    <a:lnTo>
                      <a:pt x="103" y="56"/>
                    </a:lnTo>
                    <a:lnTo>
                      <a:pt x="103" y="36"/>
                    </a:lnTo>
                    <a:lnTo>
                      <a:pt x="81" y="30"/>
                    </a:lnTo>
                    <a:lnTo>
                      <a:pt x="81" y="52"/>
                    </a:lnTo>
                    <a:close/>
                    <a:moveTo>
                      <a:pt x="289" y="117"/>
                    </a:moveTo>
                    <a:lnTo>
                      <a:pt x="325" y="91"/>
                    </a:lnTo>
                    <a:lnTo>
                      <a:pt x="289" y="52"/>
                    </a:lnTo>
                    <a:lnTo>
                      <a:pt x="289" y="75"/>
                    </a:lnTo>
                    <a:lnTo>
                      <a:pt x="265" y="69"/>
                    </a:lnTo>
                    <a:lnTo>
                      <a:pt x="265" y="91"/>
                    </a:lnTo>
                    <a:lnTo>
                      <a:pt x="289" y="95"/>
                    </a:lnTo>
                    <a:lnTo>
                      <a:pt x="289" y="117"/>
                    </a:lnTo>
                    <a:close/>
                    <a:moveTo>
                      <a:pt x="37" y="179"/>
                    </a:moveTo>
                    <a:lnTo>
                      <a:pt x="0" y="205"/>
                    </a:lnTo>
                    <a:lnTo>
                      <a:pt x="37" y="243"/>
                    </a:lnTo>
                    <a:lnTo>
                      <a:pt x="37" y="221"/>
                    </a:lnTo>
                    <a:lnTo>
                      <a:pt x="61" y="227"/>
                    </a:lnTo>
                    <a:lnTo>
                      <a:pt x="61" y="205"/>
                    </a:lnTo>
                    <a:lnTo>
                      <a:pt x="37" y="201"/>
                    </a:lnTo>
                    <a:lnTo>
                      <a:pt x="37" y="179"/>
                    </a:lnTo>
                    <a:close/>
                    <a:moveTo>
                      <a:pt x="37" y="0"/>
                    </a:moveTo>
                    <a:lnTo>
                      <a:pt x="0" y="24"/>
                    </a:lnTo>
                    <a:lnTo>
                      <a:pt x="37" y="66"/>
                    </a:lnTo>
                    <a:lnTo>
                      <a:pt x="37" y="44"/>
                    </a:lnTo>
                    <a:lnTo>
                      <a:pt x="61" y="48"/>
                    </a:lnTo>
                    <a:lnTo>
                      <a:pt x="61" y="26"/>
                    </a:lnTo>
                    <a:lnTo>
                      <a:pt x="37" y="22"/>
                    </a:lnTo>
                    <a:lnTo>
                      <a:pt x="37" y="0"/>
                    </a:lnTo>
                    <a:close/>
                    <a:moveTo>
                      <a:pt x="187" y="87"/>
                    </a:moveTo>
                    <a:lnTo>
                      <a:pt x="205" y="103"/>
                    </a:lnTo>
                    <a:lnTo>
                      <a:pt x="219" y="87"/>
                    </a:lnTo>
                    <a:lnTo>
                      <a:pt x="199" y="71"/>
                    </a:lnTo>
                    <a:lnTo>
                      <a:pt x="187" y="87"/>
                    </a:lnTo>
                    <a:close/>
                    <a:moveTo>
                      <a:pt x="223" y="83"/>
                    </a:moveTo>
                    <a:lnTo>
                      <a:pt x="245" y="87"/>
                    </a:lnTo>
                    <a:lnTo>
                      <a:pt x="245" y="64"/>
                    </a:lnTo>
                    <a:lnTo>
                      <a:pt x="223" y="60"/>
                    </a:lnTo>
                    <a:lnTo>
                      <a:pt x="223" y="83"/>
                    </a:lnTo>
                    <a:close/>
                    <a:moveTo>
                      <a:pt x="289" y="251"/>
                    </a:moveTo>
                    <a:lnTo>
                      <a:pt x="265" y="247"/>
                    </a:lnTo>
                    <a:lnTo>
                      <a:pt x="265" y="269"/>
                    </a:lnTo>
                    <a:lnTo>
                      <a:pt x="289" y="273"/>
                    </a:lnTo>
                    <a:lnTo>
                      <a:pt x="289" y="295"/>
                    </a:lnTo>
                    <a:lnTo>
                      <a:pt x="325" y="271"/>
                    </a:lnTo>
                    <a:lnTo>
                      <a:pt x="289" y="229"/>
                    </a:lnTo>
                    <a:lnTo>
                      <a:pt x="289" y="251"/>
                    </a:lnTo>
                    <a:close/>
                    <a:moveTo>
                      <a:pt x="223" y="259"/>
                    </a:moveTo>
                    <a:lnTo>
                      <a:pt x="245" y="265"/>
                    </a:lnTo>
                    <a:lnTo>
                      <a:pt x="245" y="243"/>
                    </a:lnTo>
                    <a:lnTo>
                      <a:pt x="223" y="239"/>
                    </a:lnTo>
                    <a:lnTo>
                      <a:pt x="223" y="259"/>
                    </a:lnTo>
                    <a:close/>
                    <a:moveTo>
                      <a:pt x="107" y="64"/>
                    </a:moveTo>
                    <a:lnTo>
                      <a:pt x="121" y="85"/>
                    </a:lnTo>
                    <a:lnTo>
                      <a:pt x="139" y="77"/>
                    </a:lnTo>
                    <a:lnTo>
                      <a:pt x="127" y="54"/>
                    </a:lnTo>
                    <a:lnTo>
                      <a:pt x="107" y="64"/>
                    </a:lnTo>
                    <a:close/>
                    <a:moveTo>
                      <a:pt x="187" y="219"/>
                    </a:moveTo>
                    <a:lnTo>
                      <a:pt x="199" y="239"/>
                    </a:lnTo>
                    <a:lnTo>
                      <a:pt x="219" y="231"/>
                    </a:lnTo>
                    <a:lnTo>
                      <a:pt x="205" y="211"/>
                    </a:lnTo>
                    <a:lnTo>
                      <a:pt x="187" y="219"/>
                    </a:lnTo>
                    <a:close/>
                    <a:moveTo>
                      <a:pt x="141" y="195"/>
                    </a:moveTo>
                    <a:lnTo>
                      <a:pt x="179" y="203"/>
                    </a:lnTo>
                    <a:lnTo>
                      <a:pt x="179" y="101"/>
                    </a:lnTo>
                    <a:lnTo>
                      <a:pt x="141" y="93"/>
                    </a:lnTo>
                    <a:lnTo>
                      <a:pt x="141" y="1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296" name="Text Box 86"/>
            <p:cNvSpPr txBox="1">
              <a:spLocks noChangeArrowheads="1"/>
            </p:cNvSpPr>
            <p:nvPr/>
          </p:nvSpPr>
          <p:spPr bwMode="gray">
            <a:xfrm>
              <a:off x="4080" y="2131"/>
              <a:ext cx="32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P-GW</a:t>
              </a:r>
            </a:p>
          </p:txBody>
        </p:sp>
      </p:grpSp>
      <p:sp>
        <p:nvSpPr>
          <p:cNvPr id="52237" name="Text Box 87"/>
          <p:cNvSpPr txBox="1">
            <a:spLocks noChangeArrowheads="1"/>
          </p:cNvSpPr>
          <p:nvPr/>
        </p:nvSpPr>
        <p:spPr bwMode="auto">
          <a:xfrm>
            <a:off x="305473" y="2896182"/>
            <a:ext cx="1233949" cy="2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chemeClr val="tx2"/>
                </a:solidFill>
                <a:latin typeface="FrutigerNext LT Regular" pitchFamily="34" charset="0"/>
                <a:ea typeface="MS PGothic" pitchFamily="34" charset="-128"/>
              </a:rPr>
              <a:t>Legacy Core</a:t>
            </a:r>
          </a:p>
        </p:txBody>
      </p:sp>
      <p:sp>
        <p:nvSpPr>
          <p:cNvPr id="52238" name="Text Box 88"/>
          <p:cNvSpPr txBox="1">
            <a:spLocks noChangeArrowheads="1"/>
          </p:cNvSpPr>
          <p:nvPr/>
        </p:nvSpPr>
        <p:spPr bwMode="auto">
          <a:xfrm>
            <a:off x="305473" y="3365259"/>
            <a:ext cx="530231" cy="2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chemeClr val="tx2"/>
                </a:solidFill>
                <a:latin typeface="FrutigerNext LT Regular" pitchFamily="34" charset="0"/>
                <a:ea typeface="MS PGothic" pitchFamily="34" charset="-128"/>
              </a:rPr>
              <a:t>EPC</a:t>
            </a:r>
          </a:p>
        </p:txBody>
      </p:sp>
      <p:pic>
        <p:nvPicPr>
          <p:cNvPr id="52239" name="Picture 89" descr="XDA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220" y="4061519"/>
            <a:ext cx="265155" cy="2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0" name="Picture 90" descr="XDA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220" y="1555963"/>
            <a:ext cx="265155" cy="27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1" name="Line 91"/>
          <p:cNvSpPr>
            <a:spLocks noChangeShapeType="1"/>
          </p:cNvSpPr>
          <p:nvPr/>
        </p:nvSpPr>
        <p:spPr bwMode="auto">
          <a:xfrm>
            <a:off x="381452" y="3277000"/>
            <a:ext cx="8381096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cxnSp>
        <p:nvCxnSpPr>
          <p:cNvPr id="52242" name="AutoShape 100"/>
          <p:cNvCxnSpPr>
            <a:cxnSpLocks noChangeShapeType="1"/>
          </p:cNvCxnSpPr>
          <p:nvPr/>
        </p:nvCxnSpPr>
        <p:spPr bwMode="auto">
          <a:xfrm>
            <a:off x="3062473" y="4105647"/>
            <a:ext cx="1933621" cy="282754"/>
          </a:xfrm>
          <a:prstGeom prst="straightConnector1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2243" name="Freeform 101"/>
          <p:cNvSpPr>
            <a:spLocks/>
          </p:cNvSpPr>
          <p:nvPr/>
        </p:nvSpPr>
        <p:spPr bwMode="auto">
          <a:xfrm>
            <a:off x="2068525" y="3352183"/>
            <a:ext cx="4560371" cy="356972"/>
          </a:xfrm>
          <a:custGeom>
            <a:avLst/>
            <a:gdLst>
              <a:gd name="T0" fmla="*/ 0 w 3113"/>
              <a:gd name="T1" fmla="*/ 2147483647 h 988"/>
              <a:gd name="T2" fmla="*/ 2147483647 w 3113"/>
              <a:gd name="T3" fmla="*/ 2147483647 h 988"/>
              <a:gd name="T4" fmla="*/ 2147483647 w 3113"/>
              <a:gd name="T5" fmla="*/ 2147483647 h 988"/>
              <a:gd name="T6" fmla="*/ 2147483647 w 3113"/>
              <a:gd name="T7" fmla="*/ 2147483647 h 988"/>
              <a:gd name="T8" fmla="*/ 2147483647 w 3113"/>
              <a:gd name="T9" fmla="*/ 0 h 9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13"/>
              <a:gd name="T16" fmla="*/ 0 h 988"/>
              <a:gd name="T17" fmla="*/ 3113 w 3113"/>
              <a:gd name="T18" fmla="*/ 988 h 9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13" h="988">
                <a:moveTo>
                  <a:pt x="0" y="786"/>
                </a:moveTo>
                <a:cubicBezTo>
                  <a:pt x="76" y="789"/>
                  <a:pt x="150" y="765"/>
                  <a:pt x="457" y="795"/>
                </a:cubicBezTo>
                <a:cubicBezTo>
                  <a:pt x="764" y="825"/>
                  <a:pt x="1478" y="988"/>
                  <a:pt x="1841" y="968"/>
                </a:cubicBezTo>
                <a:cubicBezTo>
                  <a:pt x="2204" y="948"/>
                  <a:pt x="2421" y="833"/>
                  <a:pt x="2633" y="672"/>
                </a:cubicBezTo>
                <a:cubicBezTo>
                  <a:pt x="2845" y="511"/>
                  <a:pt x="2981" y="252"/>
                  <a:pt x="3113" y="0"/>
                </a:cubicBezTo>
              </a:path>
            </a:pathLst>
          </a:custGeom>
          <a:noFill/>
          <a:ln w="38100">
            <a:solidFill>
              <a:srgbClr val="FF66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52244" name="Rectangle 103"/>
          <p:cNvSpPr>
            <a:spLocks noGrp="1" noChangeArrowheads="1"/>
          </p:cNvSpPr>
          <p:nvPr>
            <p:ph type="title"/>
          </p:nvPr>
        </p:nvSpPr>
        <p:spPr bwMode="auto">
          <a:xfrm>
            <a:off x="228926" y="404664"/>
            <a:ext cx="8229135" cy="3595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LTE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3GPP</a:t>
            </a:r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网络的数据互操作（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4/6</a:t>
            </a:r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）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" name="Group 104"/>
          <p:cNvGrpSpPr>
            <a:grpSpLocks/>
          </p:cNvGrpSpPr>
          <p:nvPr/>
        </p:nvGrpSpPr>
        <p:grpSpPr bwMode="auto">
          <a:xfrm>
            <a:off x="7467780" y="2884741"/>
            <a:ext cx="1600239" cy="696260"/>
            <a:chOff x="3984" y="1872"/>
            <a:chExt cx="1008" cy="439"/>
          </a:xfrm>
        </p:grpSpPr>
        <p:pic>
          <p:nvPicPr>
            <p:cNvPr id="52293" name="Picture 105" descr="图片7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872"/>
              <a:ext cx="1008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94" name="Text Box 106"/>
            <p:cNvSpPr txBox="1">
              <a:spLocks noChangeArrowheads="1"/>
            </p:cNvSpPr>
            <p:nvPr/>
          </p:nvSpPr>
          <p:spPr bwMode="gray">
            <a:xfrm>
              <a:off x="4314" y="1986"/>
              <a:ext cx="438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400">
                  <a:solidFill>
                    <a:srgbClr val="006699"/>
                  </a:solidFill>
                  <a:latin typeface="FrutigerNext LT Regular" pitchFamily="34" charset="0"/>
                </a:rPr>
                <a:t>PDN</a:t>
              </a:r>
            </a:p>
          </p:txBody>
        </p:sp>
      </p:grpSp>
      <p:sp>
        <p:nvSpPr>
          <p:cNvPr id="52246" name="Line 107"/>
          <p:cNvSpPr>
            <a:spLocks noChangeShapeType="1"/>
          </p:cNvSpPr>
          <p:nvPr/>
        </p:nvSpPr>
        <p:spPr bwMode="auto">
          <a:xfrm>
            <a:off x="3505950" y="1296091"/>
            <a:ext cx="3122946" cy="0"/>
          </a:xfrm>
          <a:prstGeom prst="line">
            <a:avLst/>
          </a:prstGeom>
          <a:noFill/>
          <a:ln w="28575">
            <a:solidFill>
              <a:srgbClr val="0099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7" name="Line 108"/>
          <p:cNvSpPr>
            <a:spLocks noChangeShapeType="1"/>
          </p:cNvSpPr>
          <p:nvPr/>
        </p:nvSpPr>
        <p:spPr bwMode="auto">
          <a:xfrm>
            <a:off x="6628896" y="1296091"/>
            <a:ext cx="0" cy="1828908"/>
          </a:xfrm>
          <a:prstGeom prst="line">
            <a:avLst/>
          </a:prstGeom>
          <a:noFill/>
          <a:ln w="28575">
            <a:solidFill>
              <a:srgbClr val="0099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" name="Group 109"/>
          <p:cNvGrpSpPr>
            <a:grpSpLocks/>
          </p:cNvGrpSpPr>
          <p:nvPr/>
        </p:nvGrpSpPr>
        <p:grpSpPr bwMode="auto">
          <a:xfrm>
            <a:off x="6552916" y="1219273"/>
            <a:ext cx="685374" cy="286023"/>
            <a:chOff x="3264" y="1392"/>
            <a:chExt cx="432" cy="180"/>
          </a:xfrm>
        </p:grpSpPr>
        <p:sp>
          <p:nvSpPr>
            <p:cNvPr id="52291" name="Text Box 110"/>
            <p:cNvSpPr txBox="1">
              <a:spLocks noChangeArrowheads="1"/>
            </p:cNvSpPr>
            <p:nvPr/>
          </p:nvSpPr>
          <p:spPr bwMode="gray">
            <a:xfrm>
              <a:off x="3374" y="1392"/>
              <a:ext cx="322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Iu-PS</a:t>
              </a:r>
            </a:p>
          </p:txBody>
        </p:sp>
        <p:sp>
          <p:nvSpPr>
            <p:cNvPr id="52292" name="Line 111"/>
            <p:cNvSpPr>
              <a:spLocks noChangeShapeType="1"/>
            </p:cNvSpPr>
            <p:nvPr/>
          </p:nvSpPr>
          <p:spPr bwMode="auto">
            <a:xfrm>
              <a:off x="3264" y="1471"/>
              <a:ext cx="132" cy="1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9200" tIns="39600" rIns="79200" bIns="396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2249" name="Text Box 112"/>
          <p:cNvSpPr txBox="1">
            <a:spLocks noChangeArrowheads="1"/>
          </p:cNvSpPr>
          <p:nvPr/>
        </p:nvSpPr>
        <p:spPr bwMode="gray">
          <a:xfrm>
            <a:off x="3667214" y="3886636"/>
            <a:ext cx="372149" cy="2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681" rIns="0" bIns="45681"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80000"/>
              <a:buFont typeface="Wingdings" pitchFamily="2" charset="2"/>
              <a:buNone/>
            </a:pPr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</a:rPr>
              <a:t>S1-U</a:t>
            </a:r>
          </a:p>
        </p:txBody>
      </p:sp>
      <p:sp>
        <p:nvSpPr>
          <p:cNvPr id="52250" name="Line 113"/>
          <p:cNvSpPr>
            <a:spLocks noChangeShapeType="1"/>
          </p:cNvSpPr>
          <p:nvPr/>
        </p:nvSpPr>
        <p:spPr bwMode="auto">
          <a:xfrm flipV="1">
            <a:off x="3885851" y="4115454"/>
            <a:ext cx="0" cy="227184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52251" name="Line 114"/>
          <p:cNvSpPr>
            <a:spLocks noChangeShapeType="1"/>
          </p:cNvSpPr>
          <p:nvPr/>
        </p:nvSpPr>
        <p:spPr bwMode="auto">
          <a:xfrm>
            <a:off x="6636649" y="4115454"/>
            <a:ext cx="755152" cy="0"/>
          </a:xfrm>
          <a:prstGeom prst="line">
            <a:avLst/>
          </a:prstGeom>
          <a:noFill/>
          <a:ln w="38100">
            <a:solidFill>
              <a:srgbClr val="3399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2" name="Line 115"/>
          <p:cNvSpPr>
            <a:spLocks noChangeShapeType="1"/>
          </p:cNvSpPr>
          <p:nvPr/>
        </p:nvSpPr>
        <p:spPr bwMode="auto">
          <a:xfrm>
            <a:off x="6636649" y="4342638"/>
            <a:ext cx="755152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3" name="Line 116"/>
          <p:cNvSpPr>
            <a:spLocks noChangeShapeType="1"/>
          </p:cNvSpPr>
          <p:nvPr/>
        </p:nvSpPr>
        <p:spPr bwMode="auto">
          <a:xfrm>
            <a:off x="6628896" y="4571456"/>
            <a:ext cx="755151" cy="0"/>
          </a:xfrm>
          <a:prstGeom prst="line">
            <a:avLst/>
          </a:prstGeom>
          <a:noFill/>
          <a:ln w="38100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4" name="Text Box 117"/>
          <p:cNvSpPr txBox="1">
            <a:spLocks noChangeArrowheads="1"/>
          </p:cNvSpPr>
          <p:nvPr/>
        </p:nvSpPr>
        <p:spPr bwMode="auto">
          <a:xfrm>
            <a:off x="7315820" y="3961819"/>
            <a:ext cx="1600239" cy="28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User Plane via Iu-PS</a:t>
            </a:r>
          </a:p>
        </p:txBody>
      </p:sp>
      <p:sp>
        <p:nvSpPr>
          <p:cNvPr id="52255" name="Text Box 118"/>
          <p:cNvSpPr txBox="1">
            <a:spLocks noChangeArrowheads="1"/>
          </p:cNvSpPr>
          <p:nvPr/>
        </p:nvSpPr>
        <p:spPr bwMode="auto">
          <a:xfrm>
            <a:off x="7315820" y="4221692"/>
            <a:ext cx="1598689" cy="2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User Plane via Gn</a:t>
            </a:r>
          </a:p>
        </p:txBody>
      </p:sp>
      <p:sp>
        <p:nvSpPr>
          <p:cNvPr id="52256" name="Text Box 119"/>
          <p:cNvSpPr txBox="1">
            <a:spLocks noChangeArrowheads="1"/>
          </p:cNvSpPr>
          <p:nvPr/>
        </p:nvSpPr>
        <p:spPr bwMode="auto">
          <a:xfrm>
            <a:off x="7315820" y="4450510"/>
            <a:ext cx="1828180" cy="2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User Plane in E-UTRAN</a:t>
            </a:r>
          </a:p>
        </p:txBody>
      </p: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648756" y="2440180"/>
            <a:ext cx="685374" cy="684819"/>
            <a:chOff x="4272" y="1056"/>
            <a:chExt cx="432" cy="432"/>
          </a:xfrm>
        </p:grpSpPr>
        <p:sp>
          <p:nvSpPr>
            <p:cNvPr id="52286" name="Freeform 121"/>
            <p:cNvSpPr>
              <a:spLocks/>
            </p:cNvSpPr>
            <p:nvPr/>
          </p:nvSpPr>
          <p:spPr bwMode="auto">
            <a:xfrm>
              <a:off x="4386" y="1056"/>
              <a:ext cx="208" cy="63"/>
            </a:xfrm>
            <a:custGeom>
              <a:avLst/>
              <a:gdLst>
                <a:gd name="T0" fmla="*/ 0 w 839"/>
                <a:gd name="T1" fmla="*/ 0 h 245"/>
                <a:gd name="T2" fmla="*/ 0 w 839"/>
                <a:gd name="T3" fmla="*/ 0 h 245"/>
                <a:gd name="T4" fmla="*/ 0 w 839"/>
                <a:gd name="T5" fmla="*/ 0 h 245"/>
                <a:gd name="T6" fmla="*/ 0 w 839"/>
                <a:gd name="T7" fmla="*/ 0 h 245"/>
                <a:gd name="T8" fmla="*/ 0 w 839"/>
                <a:gd name="T9" fmla="*/ 0 h 245"/>
                <a:gd name="T10" fmla="*/ 0 w 839"/>
                <a:gd name="T11" fmla="*/ 0 h 245"/>
                <a:gd name="T12" fmla="*/ 0 w 839"/>
                <a:gd name="T13" fmla="*/ 0 h 245"/>
                <a:gd name="T14" fmla="*/ 0 w 839"/>
                <a:gd name="T15" fmla="*/ 0 h 245"/>
                <a:gd name="T16" fmla="*/ 0 w 839"/>
                <a:gd name="T17" fmla="*/ 0 h 245"/>
                <a:gd name="T18" fmla="*/ 0 w 839"/>
                <a:gd name="T19" fmla="*/ 0 h 245"/>
                <a:gd name="T20" fmla="*/ 0 w 839"/>
                <a:gd name="T21" fmla="*/ 0 h 245"/>
                <a:gd name="T22" fmla="*/ 0 w 839"/>
                <a:gd name="T23" fmla="*/ 0 h 245"/>
                <a:gd name="T24" fmla="*/ 0 w 839"/>
                <a:gd name="T25" fmla="*/ 0 h 245"/>
                <a:gd name="T26" fmla="*/ 0 w 839"/>
                <a:gd name="T27" fmla="*/ 0 h 245"/>
                <a:gd name="T28" fmla="*/ 0 w 839"/>
                <a:gd name="T29" fmla="*/ 0 h 245"/>
                <a:gd name="T30" fmla="*/ 0 w 839"/>
                <a:gd name="T31" fmla="*/ 0 h 245"/>
                <a:gd name="T32" fmla="*/ 0 w 839"/>
                <a:gd name="T33" fmla="*/ 0 h 245"/>
                <a:gd name="T34" fmla="*/ 0 w 839"/>
                <a:gd name="T35" fmla="*/ 0 h 245"/>
                <a:gd name="T36" fmla="*/ 0 w 839"/>
                <a:gd name="T37" fmla="*/ 0 h 245"/>
                <a:gd name="T38" fmla="*/ 0 w 839"/>
                <a:gd name="T39" fmla="*/ 0 h 245"/>
                <a:gd name="T40" fmla="*/ 0 w 839"/>
                <a:gd name="T41" fmla="*/ 0 h 245"/>
                <a:gd name="T42" fmla="*/ 0 w 839"/>
                <a:gd name="T43" fmla="*/ 0 h 245"/>
                <a:gd name="T44" fmla="*/ 0 w 839"/>
                <a:gd name="T45" fmla="*/ 0 h 245"/>
                <a:gd name="T46" fmla="*/ 0 w 839"/>
                <a:gd name="T47" fmla="*/ 0 h 245"/>
                <a:gd name="T48" fmla="*/ 0 w 839"/>
                <a:gd name="T49" fmla="*/ 0 h 245"/>
                <a:gd name="T50" fmla="*/ 0 w 839"/>
                <a:gd name="T51" fmla="*/ 0 h 245"/>
                <a:gd name="T52" fmla="*/ 0 w 839"/>
                <a:gd name="T53" fmla="*/ 0 h 245"/>
                <a:gd name="T54" fmla="*/ 0 w 839"/>
                <a:gd name="T55" fmla="*/ 0 h 245"/>
                <a:gd name="T56" fmla="*/ 0 w 839"/>
                <a:gd name="T57" fmla="*/ 0 h 245"/>
                <a:gd name="T58" fmla="*/ 0 w 839"/>
                <a:gd name="T59" fmla="*/ 0 h 245"/>
                <a:gd name="T60" fmla="*/ 0 w 839"/>
                <a:gd name="T61" fmla="*/ 0 h 245"/>
                <a:gd name="T62" fmla="*/ 0 w 839"/>
                <a:gd name="T63" fmla="*/ 0 h 245"/>
                <a:gd name="T64" fmla="*/ 0 w 839"/>
                <a:gd name="T65" fmla="*/ 0 h 245"/>
                <a:gd name="T66" fmla="*/ 0 w 839"/>
                <a:gd name="T67" fmla="*/ 0 h 245"/>
                <a:gd name="T68" fmla="*/ 0 w 839"/>
                <a:gd name="T69" fmla="*/ 0 h 245"/>
                <a:gd name="T70" fmla="*/ 0 w 839"/>
                <a:gd name="T71" fmla="*/ 0 h 245"/>
                <a:gd name="T72" fmla="*/ 0 w 839"/>
                <a:gd name="T73" fmla="*/ 0 h 245"/>
                <a:gd name="T74" fmla="*/ 0 w 839"/>
                <a:gd name="T75" fmla="*/ 0 h 245"/>
                <a:gd name="T76" fmla="*/ 0 w 839"/>
                <a:gd name="T77" fmla="*/ 0 h 245"/>
                <a:gd name="T78" fmla="*/ 0 w 839"/>
                <a:gd name="T79" fmla="*/ 0 h 245"/>
                <a:gd name="T80" fmla="*/ 0 w 839"/>
                <a:gd name="T81" fmla="*/ 0 h 245"/>
                <a:gd name="T82" fmla="*/ 0 w 839"/>
                <a:gd name="T83" fmla="*/ 0 h 245"/>
                <a:gd name="T84" fmla="*/ 0 w 839"/>
                <a:gd name="T85" fmla="*/ 0 h 245"/>
                <a:gd name="T86" fmla="*/ 0 w 839"/>
                <a:gd name="T87" fmla="*/ 0 h 245"/>
                <a:gd name="T88" fmla="*/ 0 w 839"/>
                <a:gd name="T89" fmla="*/ 0 h 245"/>
                <a:gd name="T90" fmla="*/ 0 w 839"/>
                <a:gd name="T91" fmla="*/ 0 h 245"/>
                <a:gd name="T92" fmla="*/ 0 w 839"/>
                <a:gd name="T93" fmla="*/ 0 h 245"/>
                <a:gd name="T94" fmla="*/ 0 w 839"/>
                <a:gd name="T95" fmla="*/ 0 h 245"/>
                <a:gd name="T96" fmla="*/ 0 w 839"/>
                <a:gd name="T97" fmla="*/ 0 h 245"/>
                <a:gd name="T98" fmla="*/ 0 w 839"/>
                <a:gd name="T99" fmla="*/ 0 h 245"/>
                <a:gd name="T100" fmla="*/ 0 w 839"/>
                <a:gd name="T101" fmla="*/ 0 h 245"/>
                <a:gd name="T102" fmla="*/ 0 w 839"/>
                <a:gd name="T103" fmla="*/ 0 h 245"/>
                <a:gd name="T104" fmla="*/ 0 w 839"/>
                <a:gd name="T105" fmla="*/ 0 h 245"/>
                <a:gd name="T106" fmla="*/ 0 w 839"/>
                <a:gd name="T107" fmla="*/ 0 h 245"/>
                <a:gd name="T108" fmla="*/ 0 w 839"/>
                <a:gd name="T109" fmla="*/ 0 h 245"/>
                <a:gd name="T110" fmla="*/ 0 w 839"/>
                <a:gd name="T111" fmla="*/ 0 h 245"/>
                <a:gd name="T112" fmla="*/ 0 w 839"/>
                <a:gd name="T113" fmla="*/ 0 h 245"/>
                <a:gd name="T114" fmla="*/ 0 w 839"/>
                <a:gd name="T115" fmla="*/ 0 h 245"/>
                <a:gd name="T116" fmla="*/ 0 w 839"/>
                <a:gd name="T117" fmla="*/ 0 h 245"/>
                <a:gd name="T118" fmla="*/ 0 w 839"/>
                <a:gd name="T119" fmla="*/ 0 h 245"/>
                <a:gd name="T120" fmla="*/ 0 w 839"/>
                <a:gd name="T121" fmla="*/ 0 h 2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9"/>
                <a:gd name="T184" fmla="*/ 0 h 245"/>
                <a:gd name="T185" fmla="*/ 839 w 839"/>
                <a:gd name="T186" fmla="*/ 245 h 2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9" h="245">
                  <a:moveTo>
                    <a:pt x="0" y="156"/>
                  </a:moveTo>
                  <a:lnTo>
                    <a:pt x="62" y="244"/>
                  </a:lnTo>
                  <a:lnTo>
                    <a:pt x="68" y="239"/>
                  </a:lnTo>
                  <a:lnTo>
                    <a:pt x="76" y="232"/>
                  </a:lnTo>
                  <a:lnTo>
                    <a:pt x="85" y="224"/>
                  </a:lnTo>
                  <a:lnTo>
                    <a:pt x="94" y="218"/>
                  </a:lnTo>
                  <a:lnTo>
                    <a:pt x="103" y="212"/>
                  </a:lnTo>
                  <a:lnTo>
                    <a:pt x="110" y="207"/>
                  </a:lnTo>
                  <a:lnTo>
                    <a:pt x="120" y="200"/>
                  </a:lnTo>
                  <a:lnTo>
                    <a:pt x="128" y="195"/>
                  </a:lnTo>
                  <a:lnTo>
                    <a:pt x="138" y="189"/>
                  </a:lnTo>
                  <a:lnTo>
                    <a:pt x="147" y="184"/>
                  </a:lnTo>
                  <a:lnTo>
                    <a:pt x="157" y="179"/>
                  </a:lnTo>
                  <a:lnTo>
                    <a:pt x="167" y="174"/>
                  </a:lnTo>
                  <a:lnTo>
                    <a:pt x="174" y="170"/>
                  </a:lnTo>
                  <a:lnTo>
                    <a:pt x="182" y="167"/>
                  </a:lnTo>
                  <a:lnTo>
                    <a:pt x="192" y="162"/>
                  </a:lnTo>
                  <a:lnTo>
                    <a:pt x="201" y="158"/>
                  </a:lnTo>
                  <a:lnTo>
                    <a:pt x="210" y="154"/>
                  </a:lnTo>
                  <a:lnTo>
                    <a:pt x="219" y="150"/>
                  </a:lnTo>
                  <a:lnTo>
                    <a:pt x="227" y="148"/>
                  </a:lnTo>
                  <a:lnTo>
                    <a:pt x="234" y="144"/>
                  </a:lnTo>
                  <a:lnTo>
                    <a:pt x="245" y="141"/>
                  </a:lnTo>
                  <a:lnTo>
                    <a:pt x="256" y="137"/>
                  </a:lnTo>
                  <a:lnTo>
                    <a:pt x="270" y="134"/>
                  </a:lnTo>
                  <a:lnTo>
                    <a:pt x="283" y="128"/>
                  </a:lnTo>
                  <a:lnTo>
                    <a:pt x="297" y="126"/>
                  </a:lnTo>
                  <a:lnTo>
                    <a:pt x="310" y="121"/>
                  </a:lnTo>
                  <a:lnTo>
                    <a:pt x="327" y="119"/>
                  </a:lnTo>
                  <a:lnTo>
                    <a:pt x="339" y="118"/>
                  </a:lnTo>
                  <a:lnTo>
                    <a:pt x="351" y="116"/>
                  </a:lnTo>
                  <a:lnTo>
                    <a:pt x="365" y="114"/>
                  </a:lnTo>
                  <a:lnTo>
                    <a:pt x="380" y="113"/>
                  </a:lnTo>
                  <a:lnTo>
                    <a:pt x="396" y="111"/>
                  </a:lnTo>
                  <a:lnTo>
                    <a:pt x="411" y="111"/>
                  </a:lnTo>
                  <a:lnTo>
                    <a:pt x="427" y="111"/>
                  </a:lnTo>
                  <a:lnTo>
                    <a:pt x="443" y="111"/>
                  </a:lnTo>
                  <a:lnTo>
                    <a:pt x="459" y="113"/>
                  </a:lnTo>
                  <a:lnTo>
                    <a:pt x="473" y="114"/>
                  </a:lnTo>
                  <a:lnTo>
                    <a:pt x="486" y="117"/>
                  </a:lnTo>
                  <a:lnTo>
                    <a:pt x="499" y="118"/>
                  </a:lnTo>
                  <a:lnTo>
                    <a:pt x="515" y="119"/>
                  </a:lnTo>
                  <a:lnTo>
                    <a:pt x="529" y="124"/>
                  </a:lnTo>
                  <a:lnTo>
                    <a:pt x="540" y="126"/>
                  </a:lnTo>
                  <a:lnTo>
                    <a:pt x="555" y="130"/>
                  </a:lnTo>
                  <a:lnTo>
                    <a:pt x="568" y="134"/>
                  </a:lnTo>
                  <a:lnTo>
                    <a:pt x="583" y="138"/>
                  </a:lnTo>
                  <a:lnTo>
                    <a:pt x="597" y="142"/>
                  </a:lnTo>
                  <a:lnTo>
                    <a:pt x="611" y="148"/>
                  </a:lnTo>
                  <a:lnTo>
                    <a:pt x="627" y="155"/>
                  </a:lnTo>
                  <a:lnTo>
                    <a:pt x="641" y="161"/>
                  </a:lnTo>
                  <a:lnTo>
                    <a:pt x="654" y="167"/>
                  </a:lnTo>
                  <a:lnTo>
                    <a:pt x="667" y="175"/>
                  </a:lnTo>
                  <a:lnTo>
                    <a:pt x="682" y="183"/>
                  </a:lnTo>
                  <a:lnTo>
                    <a:pt x="693" y="191"/>
                  </a:lnTo>
                  <a:lnTo>
                    <a:pt x="707" y="200"/>
                  </a:lnTo>
                  <a:lnTo>
                    <a:pt x="687" y="233"/>
                  </a:lnTo>
                  <a:lnTo>
                    <a:pt x="838" y="224"/>
                  </a:lnTo>
                  <a:lnTo>
                    <a:pt x="788" y="76"/>
                  </a:lnTo>
                  <a:lnTo>
                    <a:pt x="769" y="106"/>
                  </a:lnTo>
                  <a:lnTo>
                    <a:pt x="753" y="96"/>
                  </a:lnTo>
                  <a:lnTo>
                    <a:pt x="737" y="86"/>
                  </a:lnTo>
                  <a:lnTo>
                    <a:pt x="722" y="78"/>
                  </a:lnTo>
                  <a:lnTo>
                    <a:pt x="706" y="70"/>
                  </a:lnTo>
                  <a:lnTo>
                    <a:pt x="694" y="62"/>
                  </a:lnTo>
                  <a:lnTo>
                    <a:pt x="680" y="56"/>
                  </a:lnTo>
                  <a:lnTo>
                    <a:pt x="666" y="51"/>
                  </a:lnTo>
                  <a:lnTo>
                    <a:pt x="652" y="45"/>
                  </a:lnTo>
                  <a:lnTo>
                    <a:pt x="639" y="40"/>
                  </a:lnTo>
                  <a:lnTo>
                    <a:pt x="625" y="34"/>
                  </a:lnTo>
                  <a:lnTo>
                    <a:pt x="607" y="28"/>
                  </a:lnTo>
                  <a:lnTo>
                    <a:pt x="592" y="24"/>
                  </a:lnTo>
                  <a:lnTo>
                    <a:pt x="578" y="20"/>
                  </a:lnTo>
                  <a:lnTo>
                    <a:pt x="564" y="16"/>
                  </a:lnTo>
                  <a:lnTo>
                    <a:pt x="547" y="12"/>
                  </a:lnTo>
                  <a:lnTo>
                    <a:pt x="531" y="10"/>
                  </a:lnTo>
                  <a:lnTo>
                    <a:pt x="516" y="7"/>
                  </a:lnTo>
                  <a:lnTo>
                    <a:pt x="501" y="6"/>
                  </a:lnTo>
                  <a:lnTo>
                    <a:pt x="484" y="4"/>
                  </a:lnTo>
                  <a:lnTo>
                    <a:pt x="468" y="3"/>
                  </a:lnTo>
                  <a:lnTo>
                    <a:pt x="453" y="1"/>
                  </a:lnTo>
                  <a:lnTo>
                    <a:pt x="439" y="0"/>
                  </a:lnTo>
                  <a:lnTo>
                    <a:pt x="424" y="0"/>
                  </a:lnTo>
                  <a:lnTo>
                    <a:pt x="409" y="0"/>
                  </a:lnTo>
                  <a:lnTo>
                    <a:pt x="395" y="1"/>
                  </a:lnTo>
                  <a:lnTo>
                    <a:pt x="378" y="3"/>
                  </a:lnTo>
                  <a:lnTo>
                    <a:pt x="363" y="3"/>
                  </a:lnTo>
                  <a:lnTo>
                    <a:pt x="347" y="5"/>
                  </a:lnTo>
                  <a:lnTo>
                    <a:pt x="332" y="7"/>
                  </a:lnTo>
                  <a:lnTo>
                    <a:pt x="318" y="8"/>
                  </a:lnTo>
                  <a:lnTo>
                    <a:pt x="304" y="12"/>
                  </a:lnTo>
                  <a:lnTo>
                    <a:pt x="291" y="14"/>
                  </a:lnTo>
                  <a:lnTo>
                    <a:pt x="275" y="17"/>
                  </a:lnTo>
                  <a:lnTo>
                    <a:pt x="259" y="22"/>
                  </a:lnTo>
                  <a:lnTo>
                    <a:pt x="248" y="25"/>
                  </a:lnTo>
                  <a:lnTo>
                    <a:pt x="233" y="30"/>
                  </a:lnTo>
                  <a:lnTo>
                    <a:pt x="219" y="34"/>
                  </a:lnTo>
                  <a:lnTo>
                    <a:pt x="205" y="39"/>
                  </a:lnTo>
                  <a:lnTo>
                    <a:pt x="189" y="45"/>
                  </a:lnTo>
                  <a:lnTo>
                    <a:pt x="177" y="50"/>
                  </a:lnTo>
                  <a:lnTo>
                    <a:pt x="162" y="55"/>
                  </a:lnTo>
                  <a:lnTo>
                    <a:pt x="150" y="61"/>
                  </a:lnTo>
                  <a:lnTo>
                    <a:pt x="138" y="66"/>
                  </a:lnTo>
                  <a:lnTo>
                    <a:pt x="131" y="69"/>
                  </a:lnTo>
                  <a:lnTo>
                    <a:pt x="121" y="74"/>
                  </a:lnTo>
                  <a:lnTo>
                    <a:pt x="116" y="76"/>
                  </a:lnTo>
                  <a:lnTo>
                    <a:pt x="109" y="80"/>
                  </a:lnTo>
                  <a:lnTo>
                    <a:pt x="102" y="85"/>
                  </a:lnTo>
                  <a:lnTo>
                    <a:pt x="94" y="90"/>
                  </a:lnTo>
                  <a:lnTo>
                    <a:pt x="88" y="94"/>
                  </a:lnTo>
                  <a:lnTo>
                    <a:pt x="81" y="98"/>
                  </a:lnTo>
                  <a:lnTo>
                    <a:pt x="75" y="102"/>
                  </a:lnTo>
                  <a:lnTo>
                    <a:pt x="67" y="105"/>
                  </a:lnTo>
                  <a:lnTo>
                    <a:pt x="60" y="110"/>
                  </a:lnTo>
                  <a:lnTo>
                    <a:pt x="52" y="116"/>
                  </a:lnTo>
                  <a:lnTo>
                    <a:pt x="44" y="120"/>
                  </a:lnTo>
                  <a:lnTo>
                    <a:pt x="37" y="126"/>
                  </a:lnTo>
                  <a:lnTo>
                    <a:pt x="31" y="130"/>
                  </a:lnTo>
                  <a:lnTo>
                    <a:pt x="24" y="134"/>
                  </a:lnTo>
                  <a:lnTo>
                    <a:pt x="18" y="141"/>
                  </a:lnTo>
                  <a:lnTo>
                    <a:pt x="11" y="145"/>
                  </a:lnTo>
                  <a:lnTo>
                    <a:pt x="5" y="149"/>
                  </a:lnTo>
                  <a:lnTo>
                    <a:pt x="0" y="156"/>
                  </a:lnTo>
                </a:path>
              </a:pathLst>
            </a:custGeom>
            <a:solidFill>
              <a:srgbClr val="006C88"/>
            </a:solidFill>
            <a:ln w="12700">
              <a:solidFill>
                <a:srgbClr val="03C9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87" name="Freeform 122"/>
            <p:cNvSpPr>
              <a:spLocks/>
            </p:cNvSpPr>
            <p:nvPr/>
          </p:nvSpPr>
          <p:spPr bwMode="auto">
            <a:xfrm>
              <a:off x="4645" y="1155"/>
              <a:ext cx="59" cy="221"/>
            </a:xfrm>
            <a:custGeom>
              <a:avLst/>
              <a:gdLst>
                <a:gd name="T0" fmla="*/ 0 w 237"/>
                <a:gd name="T1" fmla="*/ 0 h 860"/>
                <a:gd name="T2" fmla="*/ 0 w 237"/>
                <a:gd name="T3" fmla="*/ 0 h 860"/>
                <a:gd name="T4" fmla="*/ 0 w 237"/>
                <a:gd name="T5" fmla="*/ 0 h 860"/>
                <a:gd name="T6" fmla="*/ 0 w 237"/>
                <a:gd name="T7" fmla="*/ 0 h 860"/>
                <a:gd name="T8" fmla="*/ 0 w 237"/>
                <a:gd name="T9" fmla="*/ 0 h 860"/>
                <a:gd name="T10" fmla="*/ 0 w 237"/>
                <a:gd name="T11" fmla="*/ 0 h 860"/>
                <a:gd name="T12" fmla="*/ 0 w 237"/>
                <a:gd name="T13" fmla="*/ 0 h 860"/>
                <a:gd name="T14" fmla="*/ 0 w 237"/>
                <a:gd name="T15" fmla="*/ 0 h 860"/>
                <a:gd name="T16" fmla="*/ 0 w 237"/>
                <a:gd name="T17" fmla="*/ 0 h 860"/>
                <a:gd name="T18" fmla="*/ 0 w 237"/>
                <a:gd name="T19" fmla="*/ 0 h 860"/>
                <a:gd name="T20" fmla="*/ 0 w 237"/>
                <a:gd name="T21" fmla="*/ 0 h 860"/>
                <a:gd name="T22" fmla="*/ 0 w 237"/>
                <a:gd name="T23" fmla="*/ 0 h 860"/>
                <a:gd name="T24" fmla="*/ 0 w 237"/>
                <a:gd name="T25" fmla="*/ 0 h 860"/>
                <a:gd name="T26" fmla="*/ 0 w 237"/>
                <a:gd name="T27" fmla="*/ 0 h 860"/>
                <a:gd name="T28" fmla="*/ 0 w 237"/>
                <a:gd name="T29" fmla="*/ 0 h 860"/>
                <a:gd name="T30" fmla="*/ 0 w 237"/>
                <a:gd name="T31" fmla="*/ 0 h 860"/>
                <a:gd name="T32" fmla="*/ 0 w 237"/>
                <a:gd name="T33" fmla="*/ 0 h 860"/>
                <a:gd name="T34" fmla="*/ 0 w 237"/>
                <a:gd name="T35" fmla="*/ 0 h 860"/>
                <a:gd name="T36" fmla="*/ 0 w 237"/>
                <a:gd name="T37" fmla="*/ 0 h 860"/>
                <a:gd name="T38" fmla="*/ 0 w 237"/>
                <a:gd name="T39" fmla="*/ 0 h 860"/>
                <a:gd name="T40" fmla="*/ 0 w 237"/>
                <a:gd name="T41" fmla="*/ 0 h 860"/>
                <a:gd name="T42" fmla="*/ 0 w 237"/>
                <a:gd name="T43" fmla="*/ 0 h 860"/>
                <a:gd name="T44" fmla="*/ 0 w 237"/>
                <a:gd name="T45" fmla="*/ 0 h 860"/>
                <a:gd name="T46" fmla="*/ 0 w 237"/>
                <a:gd name="T47" fmla="*/ 0 h 860"/>
                <a:gd name="T48" fmla="*/ 0 w 237"/>
                <a:gd name="T49" fmla="*/ 0 h 860"/>
                <a:gd name="T50" fmla="*/ 0 w 237"/>
                <a:gd name="T51" fmla="*/ 0 h 860"/>
                <a:gd name="T52" fmla="*/ 0 w 237"/>
                <a:gd name="T53" fmla="*/ 0 h 860"/>
                <a:gd name="T54" fmla="*/ 0 w 237"/>
                <a:gd name="T55" fmla="*/ 0 h 860"/>
                <a:gd name="T56" fmla="*/ 0 w 237"/>
                <a:gd name="T57" fmla="*/ 0 h 860"/>
                <a:gd name="T58" fmla="*/ 0 w 237"/>
                <a:gd name="T59" fmla="*/ 0 h 860"/>
                <a:gd name="T60" fmla="*/ 0 w 237"/>
                <a:gd name="T61" fmla="*/ 0 h 860"/>
                <a:gd name="T62" fmla="*/ 0 w 237"/>
                <a:gd name="T63" fmla="*/ 0 h 860"/>
                <a:gd name="T64" fmla="*/ 0 w 237"/>
                <a:gd name="T65" fmla="*/ 0 h 860"/>
                <a:gd name="T66" fmla="*/ 0 w 237"/>
                <a:gd name="T67" fmla="*/ 0 h 860"/>
                <a:gd name="T68" fmla="*/ 0 w 237"/>
                <a:gd name="T69" fmla="*/ 0 h 860"/>
                <a:gd name="T70" fmla="*/ 0 w 237"/>
                <a:gd name="T71" fmla="*/ 0 h 860"/>
                <a:gd name="T72" fmla="*/ 0 w 237"/>
                <a:gd name="T73" fmla="*/ 0 h 860"/>
                <a:gd name="T74" fmla="*/ 0 w 237"/>
                <a:gd name="T75" fmla="*/ 0 h 860"/>
                <a:gd name="T76" fmla="*/ 0 w 237"/>
                <a:gd name="T77" fmla="*/ 0 h 860"/>
                <a:gd name="T78" fmla="*/ 0 w 237"/>
                <a:gd name="T79" fmla="*/ 0 h 860"/>
                <a:gd name="T80" fmla="*/ 0 w 237"/>
                <a:gd name="T81" fmla="*/ 0 h 860"/>
                <a:gd name="T82" fmla="*/ 0 w 237"/>
                <a:gd name="T83" fmla="*/ 0 h 860"/>
                <a:gd name="T84" fmla="*/ 0 w 237"/>
                <a:gd name="T85" fmla="*/ 0 h 860"/>
                <a:gd name="T86" fmla="*/ 0 w 237"/>
                <a:gd name="T87" fmla="*/ 0 h 860"/>
                <a:gd name="T88" fmla="*/ 0 w 237"/>
                <a:gd name="T89" fmla="*/ 0 h 860"/>
                <a:gd name="T90" fmla="*/ 0 w 237"/>
                <a:gd name="T91" fmla="*/ 0 h 860"/>
                <a:gd name="T92" fmla="*/ 0 w 237"/>
                <a:gd name="T93" fmla="*/ 0 h 860"/>
                <a:gd name="T94" fmla="*/ 0 w 237"/>
                <a:gd name="T95" fmla="*/ 0 h 860"/>
                <a:gd name="T96" fmla="*/ 0 w 237"/>
                <a:gd name="T97" fmla="*/ 0 h 860"/>
                <a:gd name="T98" fmla="*/ 0 w 237"/>
                <a:gd name="T99" fmla="*/ 0 h 860"/>
                <a:gd name="T100" fmla="*/ 0 w 237"/>
                <a:gd name="T101" fmla="*/ 0 h 860"/>
                <a:gd name="T102" fmla="*/ 0 w 237"/>
                <a:gd name="T103" fmla="*/ 0 h 860"/>
                <a:gd name="T104" fmla="*/ 0 w 237"/>
                <a:gd name="T105" fmla="*/ 0 h 860"/>
                <a:gd name="T106" fmla="*/ 0 w 237"/>
                <a:gd name="T107" fmla="*/ 0 h 860"/>
                <a:gd name="T108" fmla="*/ 0 w 237"/>
                <a:gd name="T109" fmla="*/ 0 h 860"/>
                <a:gd name="T110" fmla="*/ 0 w 237"/>
                <a:gd name="T111" fmla="*/ 0 h 860"/>
                <a:gd name="T112" fmla="*/ 0 w 237"/>
                <a:gd name="T113" fmla="*/ 0 h 860"/>
                <a:gd name="T114" fmla="*/ 0 w 237"/>
                <a:gd name="T115" fmla="*/ 0 h 860"/>
                <a:gd name="T116" fmla="*/ 0 w 237"/>
                <a:gd name="T117" fmla="*/ 0 h 860"/>
                <a:gd name="T118" fmla="*/ 0 w 237"/>
                <a:gd name="T119" fmla="*/ 0 h 860"/>
                <a:gd name="T120" fmla="*/ 0 w 237"/>
                <a:gd name="T121" fmla="*/ 0 h 8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7"/>
                <a:gd name="T184" fmla="*/ 0 h 860"/>
                <a:gd name="T185" fmla="*/ 237 w 237"/>
                <a:gd name="T186" fmla="*/ 860 h 8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7" h="860">
                  <a:moveTo>
                    <a:pt x="84" y="0"/>
                  </a:moveTo>
                  <a:lnTo>
                    <a:pt x="0" y="63"/>
                  </a:lnTo>
                  <a:lnTo>
                    <a:pt x="4" y="70"/>
                  </a:lnTo>
                  <a:lnTo>
                    <a:pt x="10" y="77"/>
                  </a:lnTo>
                  <a:lnTo>
                    <a:pt x="18" y="87"/>
                  </a:lnTo>
                  <a:lnTo>
                    <a:pt x="24" y="97"/>
                  </a:lnTo>
                  <a:lnTo>
                    <a:pt x="30" y="106"/>
                  </a:lnTo>
                  <a:lnTo>
                    <a:pt x="35" y="113"/>
                  </a:lnTo>
                  <a:lnTo>
                    <a:pt x="41" y="124"/>
                  </a:lnTo>
                  <a:lnTo>
                    <a:pt x="46" y="132"/>
                  </a:lnTo>
                  <a:lnTo>
                    <a:pt x="51" y="141"/>
                  </a:lnTo>
                  <a:lnTo>
                    <a:pt x="56" y="150"/>
                  </a:lnTo>
                  <a:lnTo>
                    <a:pt x="61" y="162"/>
                  </a:lnTo>
                  <a:lnTo>
                    <a:pt x="67" y="172"/>
                  </a:lnTo>
                  <a:lnTo>
                    <a:pt x="70" y="179"/>
                  </a:lnTo>
                  <a:lnTo>
                    <a:pt x="74" y="187"/>
                  </a:lnTo>
                  <a:lnTo>
                    <a:pt x="78" y="197"/>
                  </a:lnTo>
                  <a:lnTo>
                    <a:pt x="82" y="205"/>
                  </a:lnTo>
                  <a:lnTo>
                    <a:pt x="86" y="215"/>
                  </a:lnTo>
                  <a:lnTo>
                    <a:pt x="89" y="225"/>
                  </a:lnTo>
                  <a:lnTo>
                    <a:pt x="92" y="232"/>
                  </a:lnTo>
                  <a:lnTo>
                    <a:pt x="95" y="240"/>
                  </a:lnTo>
                  <a:lnTo>
                    <a:pt x="98" y="251"/>
                  </a:lnTo>
                  <a:lnTo>
                    <a:pt x="102" y="262"/>
                  </a:lnTo>
                  <a:lnTo>
                    <a:pt x="106" y="277"/>
                  </a:lnTo>
                  <a:lnTo>
                    <a:pt x="111" y="291"/>
                  </a:lnTo>
                  <a:lnTo>
                    <a:pt x="113" y="304"/>
                  </a:lnTo>
                  <a:lnTo>
                    <a:pt x="117" y="318"/>
                  </a:lnTo>
                  <a:lnTo>
                    <a:pt x="119" y="335"/>
                  </a:lnTo>
                  <a:lnTo>
                    <a:pt x="122" y="347"/>
                  </a:lnTo>
                  <a:lnTo>
                    <a:pt x="123" y="359"/>
                  </a:lnTo>
                  <a:lnTo>
                    <a:pt x="124" y="374"/>
                  </a:lnTo>
                  <a:lnTo>
                    <a:pt x="125" y="390"/>
                  </a:lnTo>
                  <a:lnTo>
                    <a:pt x="127" y="406"/>
                  </a:lnTo>
                  <a:lnTo>
                    <a:pt x="127" y="421"/>
                  </a:lnTo>
                  <a:lnTo>
                    <a:pt x="127" y="437"/>
                  </a:lnTo>
                  <a:lnTo>
                    <a:pt x="127" y="454"/>
                  </a:lnTo>
                  <a:lnTo>
                    <a:pt x="125" y="470"/>
                  </a:lnTo>
                  <a:lnTo>
                    <a:pt x="124" y="485"/>
                  </a:lnTo>
                  <a:lnTo>
                    <a:pt x="122" y="499"/>
                  </a:lnTo>
                  <a:lnTo>
                    <a:pt x="121" y="512"/>
                  </a:lnTo>
                  <a:lnTo>
                    <a:pt x="119" y="527"/>
                  </a:lnTo>
                  <a:lnTo>
                    <a:pt x="115" y="542"/>
                  </a:lnTo>
                  <a:lnTo>
                    <a:pt x="112" y="554"/>
                  </a:lnTo>
                  <a:lnTo>
                    <a:pt x="109" y="569"/>
                  </a:lnTo>
                  <a:lnTo>
                    <a:pt x="105" y="582"/>
                  </a:lnTo>
                  <a:lnTo>
                    <a:pt x="101" y="598"/>
                  </a:lnTo>
                  <a:lnTo>
                    <a:pt x="97" y="612"/>
                  </a:lnTo>
                  <a:lnTo>
                    <a:pt x="92" y="627"/>
                  </a:lnTo>
                  <a:lnTo>
                    <a:pt x="85" y="642"/>
                  </a:lnTo>
                  <a:lnTo>
                    <a:pt x="79" y="656"/>
                  </a:lnTo>
                  <a:lnTo>
                    <a:pt x="73" y="670"/>
                  </a:lnTo>
                  <a:lnTo>
                    <a:pt x="66" y="684"/>
                  </a:lnTo>
                  <a:lnTo>
                    <a:pt x="57" y="699"/>
                  </a:lnTo>
                  <a:lnTo>
                    <a:pt x="49" y="710"/>
                  </a:lnTo>
                  <a:lnTo>
                    <a:pt x="41" y="726"/>
                  </a:lnTo>
                  <a:lnTo>
                    <a:pt x="9" y="704"/>
                  </a:lnTo>
                  <a:lnTo>
                    <a:pt x="18" y="859"/>
                  </a:lnTo>
                  <a:lnTo>
                    <a:pt x="161" y="808"/>
                  </a:lnTo>
                  <a:lnTo>
                    <a:pt x="132" y="788"/>
                  </a:lnTo>
                  <a:lnTo>
                    <a:pt x="142" y="772"/>
                  </a:lnTo>
                  <a:lnTo>
                    <a:pt x="151" y="756"/>
                  </a:lnTo>
                  <a:lnTo>
                    <a:pt x="159" y="741"/>
                  </a:lnTo>
                  <a:lnTo>
                    <a:pt x="167" y="725"/>
                  </a:lnTo>
                  <a:lnTo>
                    <a:pt x="174" y="711"/>
                  </a:lnTo>
                  <a:lnTo>
                    <a:pt x="180" y="697"/>
                  </a:lnTo>
                  <a:lnTo>
                    <a:pt x="185" y="682"/>
                  </a:lnTo>
                  <a:lnTo>
                    <a:pt x="192" y="669"/>
                  </a:lnTo>
                  <a:lnTo>
                    <a:pt x="196" y="655"/>
                  </a:lnTo>
                  <a:lnTo>
                    <a:pt x="202" y="640"/>
                  </a:lnTo>
                  <a:lnTo>
                    <a:pt x="208" y="622"/>
                  </a:lnTo>
                  <a:lnTo>
                    <a:pt x="211" y="607"/>
                  </a:lnTo>
                  <a:lnTo>
                    <a:pt x="216" y="592"/>
                  </a:lnTo>
                  <a:lnTo>
                    <a:pt x="219" y="578"/>
                  </a:lnTo>
                  <a:lnTo>
                    <a:pt x="223" y="561"/>
                  </a:lnTo>
                  <a:lnTo>
                    <a:pt x="225" y="545"/>
                  </a:lnTo>
                  <a:lnTo>
                    <a:pt x="228" y="530"/>
                  </a:lnTo>
                  <a:lnTo>
                    <a:pt x="229" y="514"/>
                  </a:lnTo>
                  <a:lnTo>
                    <a:pt x="232" y="496"/>
                  </a:lnTo>
                  <a:lnTo>
                    <a:pt x="232" y="480"/>
                  </a:lnTo>
                  <a:lnTo>
                    <a:pt x="234" y="465"/>
                  </a:lnTo>
                  <a:lnTo>
                    <a:pt x="235" y="450"/>
                  </a:lnTo>
                  <a:lnTo>
                    <a:pt x="236" y="435"/>
                  </a:lnTo>
                  <a:lnTo>
                    <a:pt x="235" y="420"/>
                  </a:lnTo>
                  <a:lnTo>
                    <a:pt x="234" y="405"/>
                  </a:lnTo>
                  <a:lnTo>
                    <a:pt x="232" y="388"/>
                  </a:lnTo>
                  <a:lnTo>
                    <a:pt x="232" y="373"/>
                  </a:lnTo>
                  <a:lnTo>
                    <a:pt x="230" y="356"/>
                  </a:lnTo>
                  <a:lnTo>
                    <a:pt x="228" y="341"/>
                  </a:lnTo>
                  <a:lnTo>
                    <a:pt x="227" y="326"/>
                  </a:lnTo>
                  <a:lnTo>
                    <a:pt x="224" y="312"/>
                  </a:lnTo>
                  <a:lnTo>
                    <a:pt x="222" y="298"/>
                  </a:lnTo>
                  <a:lnTo>
                    <a:pt x="218" y="282"/>
                  </a:lnTo>
                  <a:lnTo>
                    <a:pt x="214" y="266"/>
                  </a:lnTo>
                  <a:lnTo>
                    <a:pt x="210" y="254"/>
                  </a:lnTo>
                  <a:lnTo>
                    <a:pt x="206" y="238"/>
                  </a:lnTo>
                  <a:lnTo>
                    <a:pt x="202" y="225"/>
                  </a:lnTo>
                  <a:lnTo>
                    <a:pt x="197" y="211"/>
                  </a:lnTo>
                  <a:lnTo>
                    <a:pt x="192" y="195"/>
                  </a:lnTo>
                  <a:lnTo>
                    <a:pt x="186" y="181"/>
                  </a:lnTo>
                  <a:lnTo>
                    <a:pt x="181" y="165"/>
                  </a:lnTo>
                  <a:lnTo>
                    <a:pt x="176" y="154"/>
                  </a:lnTo>
                  <a:lnTo>
                    <a:pt x="171" y="141"/>
                  </a:lnTo>
                  <a:lnTo>
                    <a:pt x="168" y="133"/>
                  </a:lnTo>
                  <a:lnTo>
                    <a:pt x="163" y="124"/>
                  </a:lnTo>
                  <a:lnTo>
                    <a:pt x="161" y="118"/>
                  </a:lnTo>
                  <a:lnTo>
                    <a:pt x="157" y="112"/>
                  </a:lnTo>
                  <a:lnTo>
                    <a:pt x="153" y="105"/>
                  </a:lnTo>
                  <a:lnTo>
                    <a:pt x="148" y="97"/>
                  </a:lnTo>
                  <a:lnTo>
                    <a:pt x="144" y="91"/>
                  </a:lnTo>
                  <a:lnTo>
                    <a:pt x="140" y="83"/>
                  </a:lnTo>
                  <a:lnTo>
                    <a:pt x="137" y="76"/>
                  </a:lnTo>
                  <a:lnTo>
                    <a:pt x="133" y="68"/>
                  </a:lnTo>
                  <a:lnTo>
                    <a:pt x="129" y="61"/>
                  </a:lnTo>
                  <a:lnTo>
                    <a:pt x="123" y="53"/>
                  </a:lnTo>
                  <a:lnTo>
                    <a:pt x="118" y="44"/>
                  </a:lnTo>
                  <a:lnTo>
                    <a:pt x="114" y="38"/>
                  </a:lnTo>
                  <a:lnTo>
                    <a:pt x="109" y="31"/>
                  </a:lnTo>
                  <a:lnTo>
                    <a:pt x="105" y="24"/>
                  </a:lnTo>
                  <a:lnTo>
                    <a:pt x="98" y="18"/>
                  </a:lnTo>
                  <a:lnTo>
                    <a:pt x="94" y="11"/>
                  </a:lnTo>
                  <a:lnTo>
                    <a:pt x="90" y="5"/>
                  </a:lnTo>
                  <a:lnTo>
                    <a:pt x="84" y="0"/>
                  </a:lnTo>
                </a:path>
              </a:pathLst>
            </a:custGeom>
            <a:solidFill>
              <a:srgbClr val="006C88"/>
            </a:solidFill>
            <a:ln w="12700">
              <a:solidFill>
                <a:srgbClr val="03C9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88" name="Freeform 123"/>
            <p:cNvSpPr>
              <a:spLocks/>
            </p:cNvSpPr>
            <p:nvPr/>
          </p:nvSpPr>
          <p:spPr bwMode="auto">
            <a:xfrm>
              <a:off x="4390" y="1425"/>
              <a:ext cx="208" cy="63"/>
            </a:xfrm>
            <a:custGeom>
              <a:avLst/>
              <a:gdLst>
                <a:gd name="T0" fmla="*/ 0 w 839"/>
                <a:gd name="T1" fmla="*/ 0 h 245"/>
                <a:gd name="T2" fmla="*/ 0 w 839"/>
                <a:gd name="T3" fmla="*/ 0 h 245"/>
                <a:gd name="T4" fmla="*/ 0 w 839"/>
                <a:gd name="T5" fmla="*/ 0 h 245"/>
                <a:gd name="T6" fmla="*/ 0 w 839"/>
                <a:gd name="T7" fmla="*/ 0 h 245"/>
                <a:gd name="T8" fmla="*/ 0 w 839"/>
                <a:gd name="T9" fmla="*/ 0 h 245"/>
                <a:gd name="T10" fmla="*/ 0 w 839"/>
                <a:gd name="T11" fmla="*/ 0 h 245"/>
                <a:gd name="T12" fmla="*/ 0 w 839"/>
                <a:gd name="T13" fmla="*/ 0 h 245"/>
                <a:gd name="T14" fmla="*/ 0 w 839"/>
                <a:gd name="T15" fmla="*/ 0 h 245"/>
                <a:gd name="T16" fmla="*/ 0 w 839"/>
                <a:gd name="T17" fmla="*/ 0 h 245"/>
                <a:gd name="T18" fmla="*/ 0 w 839"/>
                <a:gd name="T19" fmla="*/ 0 h 245"/>
                <a:gd name="T20" fmla="*/ 0 w 839"/>
                <a:gd name="T21" fmla="*/ 0 h 245"/>
                <a:gd name="T22" fmla="*/ 0 w 839"/>
                <a:gd name="T23" fmla="*/ 0 h 245"/>
                <a:gd name="T24" fmla="*/ 0 w 839"/>
                <a:gd name="T25" fmla="*/ 0 h 245"/>
                <a:gd name="T26" fmla="*/ 0 w 839"/>
                <a:gd name="T27" fmla="*/ 0 h 245"/>
                <a:gd name="T28" fmla="*/ 0 w 839"/>
                <a:gd name="T29" fmla="*/ 0 h 245"/>
                <a:gd name="T30" fmla="*/ 0 w 839"/>
                <a:gd name="T31" fmla="*/ 0 h 245"/>
                <a:gd name="T32" fmla="*/ 0 w 839"/>
                <a:gd name="T33" fmla="*/ 0 h 245"/>
                <a:gd name="T34" fmla="*/ 0 w 839"/>
                <a:gd name="T35" fmla="*/ 0 h 245"/>
                <a:gd name="T36" fmla="*/ 0 w 839"/>
                <a:gd name="T37" fmla="*/ 0 h 245"/>
                <a:gd name="T38" fmla="*/ 0 w 839"/>
                <a:gd name="T39" fmla="*/ 0 h 245"/>
                <a:gd name="T40" fmla="*/ 0 w 839"/>
                <a:gd name="T41" fmla="*/ 0 h 245"/>
                <a:gd name="T42" fmla="*/ 0 w 839"/>
                <a:gd name="T43" fmla="*/ 0 h 245"/>
                <a:gd name="T44" fmla="*/ 0 w 839"/>
                <a:gd name="T45" fmla="*/ 0 h 245"/>
                <a:gd name="T46" fmla="*/ 0 w 839"/>
                <a:gd name="T47" fmla="*/ 0 h 245"/>
                <a:gd name="T48" fmla="*/ 0 w 839"/>
                <a:gd name="T49" fmla="*/ 0 h 245"/>
                <a:gd name="T50" fmla="*/ 0 w 839"/>
                <a:gd name="T51" fmla="*/ 0 h 245"/>
                <a:gd name="T52" fmla="*/ 0 w 839"/>
                <a:gd name="T53" fmla="*/ 0 h 245"/>
                <a:gd name="T54" fmla="*/ 0 w 839"/>
                <a:gd name="T55" fmla="*/ 0 h 245"/>
                <a:gd name="T56" fmla="*/ 0 w 839"/>
                <a:gd name="T57" fmla="*/ 0 h 245"/>
                <a:gd name="T58" fmla="*/ 0 w 839"/>
                <a:gd name="T59" fmla="*/ 0 h 245"/>
                <a:gd name="T60" fmla="*/ 0 w 839"/>
                <a:gd name="T61" fmla="*/ 0 h 245"/>
                <a:gd name="T62" fmla="*/ 0 w 839"/>
                <a:gd name="T63" fmla="*/ 0 h 245"/>
                <a:gd name="T64" fmla="*/ 0 w 839"/>
                <a:gd name="T65" fmla="*/ 0 h 245"/>
                <a:gd name="T66" fmla="*/ 0 w 839"/>
                <a:gd name="T67" fmla="*/ 0 h 245"/>
                <a:gd name="T68" fmla="*/ 0 w 839"/>
                <a:gd name="T69" fmla="*/ 0 h 245"/>
                <a:gd name="T70" fmla="*/ 0 w 839"/>
                <a:gd name="T71" fmla="*/ 0 h 245"/>
                <a:gd name="T72" fmla="*/ 0 w 839"/>
                <a:gd name="T73" fmla="*/ 0 h 245"/>
                <a:gd name="T74" fmla="*/ 0 w 839"/>
                <a:gd name="T75" fmla="*/ 0 h 245"/>
                <a:gd name="T76" fmla="*/ 0 w 839"/>
                <a:gd name="T77" fmla="*/ 0 h 245"/>
                <a:gd name="T78" fmla="*/ 0 w 839"/>
                <a:gd name="T79" fmla="*/ 0 h 245"/>
                <a:gd name="T80" fmla="*/ 0 w 839"/>
                <a:gd name="T81" fmla="*/ 0 h 245"/>
                <a:gd name="T82" fmla="*/ 0 w 839"/>
                <a:gd name="T83" fmla="*/ 0 h 245"/>
                <a:gd name="T84" fmla="*/ 0 w 839"/>
                <a:gd name="T85" fmla="*/ 0 h 245"/>
                <a:gd name="T86" fmla="*/ 0 w 839"/>
                <a:gd name="T87" fmla="*/ 0 h 245"/>
                <a:gd name="T88" fmla="*/ 0 w 839"/>
                <a:gd name="T89" fmla="*/ 0 h 245"/>
                <a:gd name="T90" fmla="*/ 0 w 839"/>
                <a:gd name="T91" fmla="*/ 0 h 245"/>
                <a:gd name="T92" fmla="*/ 0 w 839"/>
                <a:gd name="T93" fmla="*/ 0 h 245"/>
                <a:gd name="T94" fmla="*/ 0 w 839"/>
                <a:gd name="T95" fmla="*/ 0 h 245"/>
                <a:gd name="T96" fmla="*/ 0 w 839"/>
                <a:gd name="T97" fmla="*/ 0 h 245"/>
                <a:gd name="T98" fmla="*/ 0 w 839"/>
                <a:gd name="T99" fmla="*/ 0 h 245"/>
                <a:gd name="T100" fmla="*/ 0 w 839"/>
                <a:gd name="T101" fmla="*/ 0 h 245"/>
                <a:gd name="T102" fmla="*/ 0 w 839"/>
                <a:gd name="T103" fmla="*/ 0 h 245"/>
                <a:gd name="T104" fmla="*/ 0 w 839"/>
                <a:gd name="T105" fmla="*/ 0 h 245"/>
                <a:gd name="T106" fmla="*/ 0 w 839"/>
                <a:gd name="T107" fmla="*/ 0 h 245"/>
                <a:gd name="T108" fmla="*/ 0 w 839"/>
                <a:gd name="T109" fmla="*/ 0 h 245"/>
                <a:gd name="T110" fmla="*/ 0 w 839"/>
                <a:gd name="T111" fmla="*/ 0 h 245"/>
                <a:gd name="T112" fmla="*/ 0 w 839"/>
                <a:gd name="T113" fmla="*/ 0 h 245"/>
                <a:gd name="T114" fmla="*/ 0 w 839"/>
                <a:gd name="T115" fmla="*/ 0 h 245"/>
                <a:gd name="T116" fmla="*/ 0 w 839"/>
                <a:gd name="T117" fmla="*/ 0 h 245"/>
                <a:gd name="T118" fmla="*/ 0 w 839"/>
                <a:gd name="T119" fmla="*/ 0 h 245"/>
                <a:gd name="T120" fmla="*/ 0 w 839"/>
                <a:gd name="T121" fmla="*/ 0 h 2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9"/>
                <a:gd name="T184" fmla="*/ 0 h 245"/>
                <a:gd name="T185" fmla="*/ 839 w 839"/>
                <a:gd name="T186" fmla="*/ 245 h 2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9" h="245">
                  <a:moveTo>
                    <a:pt x="838" y="87"/>
                  </a:moveTo>
                  <a:lnTo>
                    <a:pt x="775" y="0"/>
                  </a:lnTo>
                  <a:lnTo>
                    <a:pt x="769" y="4"/>
                  </a:lnTo>
                  <a:lnTo>
                    <a:pt x="762" y="11"/>
                  </a:lnTo>
                  <a:lnTo>
                    <a:pt x="752" y="19"/>
                  </a:lnTo>
                  <a:lnTo>
                    <a:pt x="743" y="25"/>
                  </a:lnTo>
                  <a:lnTo>
                    <a:pt x="734" y="31"/>
                  </a:lnTo>
                  <a:lnTo>
                    <a:pt x="727" y="37"/>
                  </a:lnTo>
                  <a:lnTo>
                    <a:pt x="717" y="43"/>
                  </a:lnTo>
                  <a:lnTo>
                    <a:pt x="709" y="48"/>
                  </a:lnTo>
                  <a:lnTo>
                    <a:pt x="699" y="54"/>
                  </a:lnTo>
                  <a:lnTo>
                    <a:pt x="690" y="59"/>
                  </a:lnTo>
                  <a:lnTo>
                    <a:pt x="680" y="64"/>
                  </a:lnTo>
                  <a:lnTo>
                    <a:pt x="670" y="69"/>
                  </a:lnTo>
                  <a:lnTo>
                    <a:pt x="663" y="73"/>
                  </a:lnTo>
                  <a:lnTo>
                    <a:pt x="655" y="77"/>
                  </a:lnTo>
                  <a:lnTo>
                    <a:pt x="645" y="81"/>
                  </a:lnTo>
                  <a:lnTo>
                    <a:pt x="636" y="85"/>
                  </a:lnTo>
                  <a:lnTo>
                    <a:pt x="627" y="89"/>
                  </a:lnTo>
                  <a:lnTo>
                    <a:pt x="618" y="93"/>
                  </a:lnTo>
                  <a:lnTo>
                    <a:pt x="611" y="95"/>
                  </a:lnTo>
                  <a:lnTo>
                    <a:pt x="603" y="99"/>
                  </a:lnTo>
                  <a:lnTo>
                    <a:pt x="592" y="102"/>
                  </a:lnTo>
                  <a:lnTo>
                    <a:pt x="581" y="106"/>
                  </a:lnTo>
                  <a:lnTo>
                    <a:pt x="567" y="110"/>
                  </a:lnTo>
                  <a:lnTo>
                    <a:pt x="554" y="115"/>
                  </a:lnTo>
                  <a:lnTo>
                    <a:pt x="540" y="118"/>
                  </a:lnTo>
                  <a:lnTo>
                    <a:pt x="527" y="122"/>
                  </a:lnTo>
                  <a:lnTo>
                    <a:pt x="510" y="124"/>
                  </a:lnTo>
                  <a:lnTo>
                    <a:pt x="499" y="126"/>
                  </a:lnTo>
                  <a:lnTo>
                    <a:pt x="486" y="127"/>
                  </a:lnTo>
                  <a:lnTo>
                    <a:pt x="472" y="129"/>
                  </a:lnTo>
                  <a:lnTo>
                    <a:pt x="457" y="130"/>
                  </a:lnTo>
                  <a:lnTo>
                    <a:pt x="441" y="132"/>
                  </a:lnTo>
                  <a:lnTo>
                    <a:pt x="427" y="132"/>
                  </a:lnTo>
                  <a:lnTo>
                    <a:pt x="411" y="132"/>
                  </a:lnTo>
                  <a:lnTo>
                    <a:pt x="395" y="132"/>
                  </a:lnTo>
                  <a:lnTo>
                    <a:pt x="379" y="130"/>
                  </a:lnTo>
                  <a:lnTo>
                    <a:pt x="364" y="129"/>
                  </a:lnTo>
                  <a:lnTo>
                    <a:pt x="351" y="126"/>
                  </a:lnTo>
                  <a:lnTo>
                    <a:pt x="338" y="126"/>
                  </a:lnTo>
                  <a:lnTo>
                    <a:pt x="323" y="124"/>
                  </a:lnTo>
                  <a:lnTo>
                    <a:pt x="308" y="119"/>
                  </a:lnTo>
                  <a:lnTo>
                    <a:pt x="297" y="117"/>
                  </a:lnTo>
                  <a:lnTo>
                    <a:pt x="283" y="113"/>
                  </a:lnTo>
                  <a:lnTo>
                    <a:pt x="269" y="110"/>
                  </a:lnTo>
                  <a:lnTo>
                    <a:pt x="254" y="105"/>
                  </a:lnTo>
                  <a:lnTo>
                    <a:pt x="240" y="101"/>
                  </a:lnTo>
                  <a:lnTo>
                    <a:pt x="226" y="95"/>
                  </a:lnTo>
                  <a:lnTo>
                    <a:pt x="211" y="88"/>
                  </a:lnTo>
                  <a:lnTo>
                    <a:pt x="196" y="82"/>
                  </a:lnTo>
                  <a:lnTo>
                    <a:pt x="183" y="76"/>
                  </a:lnTo>
                  <a:lnTo>
                    <a:pt x="170" y="69"/>
                  </a:lnTo>
                  <a:lnTo>
                    <a:pt x="156" y="60"/>
                  </a:lnTo>
                  <a:lnTo>
                    <a:pt x="144" y="52"/>
                  </a:lnTo>
                  <a:lnTo>
                    <a:pt x="130" y="43"/>
                  </a:lnTo>
                  <a:lnTo>
                    <a:pt x="150" y="10"/>
                  </a:lnTo>
                  <a:lnTo>
                    <a:pt x="0" y="19"/>
                  </a:lnTo>
                  <a:lnTo>
                    <a:pt x="49" y="167"/>
                  </a:lnTo>
                  <a:lnTo>
                    <a:pt x="68" y="137"/>
                  </a:lnTo>
                  <a:lnTo>
                    <a:pt x="84" y="147"/>
                  </a:lnTo>
                  <a:lnTo>
                    <a:pt x="100" y="157"/>
                  </a:lnTo>
                  <a:lnTo>
                    <a:pt x="115" y="165"/>
                  </a:lnTo>
                  <a:lnTo>
                    <a:pt x="131" y="173"/>
                  </a:lnTo>
                  <a:lnTo>
                    <a:pt x="143" y="181"/>
                  </a:lnTo>
                  <a:lnTo>
                    <a:pt x="157" y="187"/>
                  </a:lnTo>
                  <a:lnTo>
                    <a:pt x="172" y="192"/>
                  </a:lnTo>
                  <a:lnTo>
                    <a:pt x="185" y="199"/>
                  </a:lnTo>
                  <a:lnTo>
                    <a:pt x="198" y="203"/>
                  </a:lnTo>
                  <a:lnTo>
                    <a:pt x="212" y="209"/>
                  </a:lnTo>
                  <a:lnTo>
                    <a:pt x="230" y="216"/>
                  </a:lnTo>
                  <a:lnTo>
                    <a:pt x="245" y="219"/>
                  </a:lnTo>
                  <a:lnTo>
                    <a:pt x="259" y="223"/>
                  </a:lnTo>
                  <a:lnTo>
                    <a:pt x="273" y="227"/>
                  </a:lnTo>
                  <a:lnTo>
                    <a:pt x="290" y="231"/>
                  </a:lnTo>
                  <a:lnTo>
                    <a:pt x="306" y="233"/>
                  </a:lnTo>
                  <a:lnTo>
                    <a:pt x="321" y="236"/>
                  </a:lnTo>
                  <a:lnTo>
                    <a:pt x="336" y="237"/>
                  </a:lnTo>
                  <a:lnTo>
                    <a:pt x="353" y="240"/>
                  </a:lnTo>
                  <a:lnTo>
                    <a:pt x="369" y="240"/>
                  </a:lnTo>
                  <a:lnTo>
                    <a:pt x="384" y="242"/>
                  </a:lnTo>
                  <a:lnTo>
                    <a:pt x="398" y="243"/>
                  </a:lnTo>
                  <a:lnTo>
                    <a:pt x="413" y="244"/>
                  </a:lnTo>
                  <a:lnTo>
                    <a:pt x="428" y="243"/>
                  </a:lnTo>
                  <a:lnTo>
                    <a:pt x="442" y="242"/>
                  </a:lnTo>
                  <a:lnTo>
                    <a:pt x="459" y="240"/>
                  </a:lnTo>
                  <a:lnTo>
                    <a:pt x="474" y="240"/>
                  </a:lnTo>
                  <a:lnTo>
                    <a:pt x="491" y="238"/>
                  </a:lnTo>
                  <a:lnTo>
                    <a:pt x="505" y="236"/>
                  </a:lnTo>
                  <a:lnTo>
                    <a:pt x="519" y="235"/>
                  </a:lnTo>
                  <a:lnTo>
                    <a:pt x="533" y="232"/>
                  </a:lnTo>
                  <a:lnTo>
                    <a:pt x="547" y="229"/>
                  </a:lnTo>
                  <a:lnTo>
                    <a:pt x="562" y="226"/>
                  </a:lnTo>
                  <a:lnTo>
                    <a:pt x="578" y="221"/>
                  </a:lnTo>
                  <a:lnTo>
                    <a:pt x="589" y="218"/>
                  </a:lnTo>
                  <a:lnTo>
                    <a:pt x="604" y="213"/>
                  </a:lnTo>
                  <a:lnTo>
                    <a:pt x="618" y="209"/>
                  </a:lnTo>
                  <a:lnTo>
                    <a:pt x="632" y="204"/>
                  </a:lnTo>
                  <a:lnTo>
                    <a:pt x="648" y="199"/>
                  </a:lnTo>
                  <a:lnTo>
                    <a:pt x="660" y="193"/>
                  </a:lnTo>
                  <a:lnTo>
                    <a:pt x="675" y="188"/>
                  </a:lnTo>
                  <a:lnTo>
                    <a:pt x="687" y="182"/>
                  </a:lnTo>
                  <a:lnTo>
                    <a:pt x="699" y="177"/>
                  </a:lnTo>
                  <a:lnTo>
                    <a:pt x="706" y="174"/>
                  </a:lnTo>
                  <a:lnTo>
                    <a:pt x="716" y="169"/>
                  </a:lnTo>
                  <a:lnTo>
                    <a:pt x="722" y="167"/>
                  </a:lnTo>
                  <a:lnTo>
                    <a:pt x="728" y="163"/>
                  </a:lnTo>
                  <a:lnTo>
                    <a:pt x="735" y="159"/>
                  </a:lnTo>
                  <a:lnTo>
                    <a:pt x="743" y="153"/>
                  </a:lnTo>
                  <a:lnTo>
                    <a:pt x="749" y="149"/>
                  </a:lnTo>
                  <a:lnTo>
                    <a:pt x="756" y="145"/>
                  </a:lnTo>
                  <a:lnTo>
                    <a:pt x="762" y="142"/>
                  </a:lnTo>
                  <a:lnTo>
                    <a:pt x="770" y="138"/>
                  </a:lnTo>
                  <a:lnTo>
                    <a:pt x="778" y="134"/>
                  </a:lnTo>
                  <a:lnTo>
                    <a:pt x="786" y="127"/>
                  </a:lnTo>
                  <a:lnTo>
                    <a:pt x="794" y="123"/>
                  </a:lnTo>
                  <a:lnTo>
                    <a:pt x="800" y="118"/>
                  </a:lnTo>
                  <a:lnTo>
                    <a:pt x="806" y="113"/>
                  </a:lnTo>
                  <a:lnTo>
                    <a:pt x="813" y="109"/>
                  </a:lnTo>
                  <a:lnTo>
                    <a:pt x="819" y="102"/>
                  </a:lnTo>
                  <a:lnTo>
                    <a:pt x="826" y="98"/>
                  </a:lnTo>
                  <a:lnTo>
                    <a:pt x="832" y="94"/>
                  </a:lnTo>
                  <a:lnTo>
                    <a:pt x="838" y="87"/>
                  </a:lnTo>
                </a:path>
              </a:pathLst>
            </a:custGeom>
            <a:solidFill>
              <a:srgbClr val="006C88"/>
            </a:solidFill>
            <a:ln w="12700">
              <a:solidFill>
                <a:srgbClr val="03C9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89" name="Freeform 124"/>
            <p:cNvSpPr>
              <a:spLocks/>
            </p:cNvSpPr>
            <p:nvPr/>
          </p:nvSpPr>
          <p:spPr bwMode="auto">
            <a:xfrm>
              <a:off x="4272" y="1160"/>
              <a:ext cx="59" cy="222"/>
            </a:xfrm>
            <a:custGeom>
              <a:avLst/>
              <a:gdLst>
                <a:gd name="T0" fmla="*/ 0 w 240"/>
                <a:gd name="T1" fmla="*/ 0 h 862"/>
                <a:gd name="T2" fmla="*/ 0 w 240"/>
                <a:gd name="T3" fmla="*/ 0 h 862"/>
                <a:gd name="T4" fmla="*/ 0 w 240"/>
                <a:gd name="T5" fmla="*/ 0 h 862"/>
                <a:gd name="T6" fmla="*/ 0 w 240"/>
                <a:gd name="T7" fmla="*/ 0 h 862"/>
                <a:gd name="T8" fmla="*/ 0 w 240"/>
                <a:gd name="T9" fmla="*/ 0 h 862"/>
                <a:gd name="T10" fmla="*/ 0 w 240"/>
                <a:gd name="T11" fmla="*/ 0 h 862"/>
                <a:gd name="T12" fmla="*/ 0 w 240"/>
                <a:gd name="T13" fmla="*/ 0 h 862"/>
                <a:gd name="T14" fmla="*/ 0 w 240"/>
                <a:gd name="T15" fmla="*/ 0 h 862"/>
                <a:gd name="T16" fmla="*/ 0 w 240"/>
                <a:gd name="T17" fmla="*/ 0 h 862"/>
                <a:gd name="T18" fmla="*/ 0 w 240"/>
                <a:gd name="T19" fmla="*/ 0 h 862"/>
                <a:gd name="T20" fmla="*/ 0 w 240"/>
                <a:gd name="T21" fmla="*/ 0 h 862"/>
                <a:gd name="T22" fmla="*/ 0 w 240"/>
                <a:gd name="T23" fmla="*/ 0 h 862"/>
                <a:gd name="T24" fmla="*/ 0 w 240"/>
                <a:gd name="T25" fmla="*/ 0 h 862"/>
                <a:gd name="T26" fmla="*/ 0 w 240"/>
                <a:gd name="T27" fmla="*/ 0 h 862"/>
                <a:gd name="T28" fmla="*/ 0 w 240"/>
                <a:gd name="T29" fmla="*/ 0 h 862"/>
                <a:gd name="T30" fmla="*/ 0 w 240"/>
                <a:gd name="T31" fmla="*/ 0 h 862"/>
                <a:gd name="T32" fmla="*/ 0 w 240"/>
                <a:gd name="T33" fmla="*/ 0 h 862"/>
                <a:gd name="T34" fmla="*/ 0 w 240"/>
                <a:gd name="T35" fmla="*/ 0 h 862"/>
                <a:gd name="T36" fmla="*/ 0 w 240"/>
                <a:gd name="T37" fmla="*/ 0 h 862"/>
                <a:gd name="T38" fmla="*/ 0 w 240"/>
                <a:gd name="T39" fmla="*/ 0 h 862"/>
                <a:gd name="T40" fmla="*/ 0 w 240"/>
                <a:gd name="T41" fmla="*/ 0 h 862"/>
                <a:gd name="T42" fmla="*/ 0 w 240"/>
                <a:gd name="T43" fmla="*/ 0 h 862"/>
                <a:gd name="T44" fmla="*/ 0 w 240"/>
                <a:gd name="T45" fmla="*/ 0 h 862"/>
                <a:gd name="T46" fmla="*/ 0 w 240"/>
                <a:gd name="T47" fmla="*/ 0 h 862"/>
                <a:gd name="T48" fmla="*/ 0 w 240"/>
                <a:gd name="T49" fmla="*/ 0 h 862"/>
                <a:gd name="T50" fmla="*/ 0 w 240"/>
                <a:gd name="T51" fmla="*/ 0 h 862"/>
                <a:gd name="T52" fmla="*/ 0 w 240"/>
                <a:gd name="T53" fmla="*/ 0 h 862"/>
                <a:gd name="T54" fmla="*/ 0 w 240"/>
                <a:gd name="T55" fmla="*/ 0 h 862"/>
                <a:gd name="T56" fmla="*/ 0 w 240"/>
                <a:gd name="T57" fmla="*/ 0 h 862"/>
                <a:gd name="T58" fmla="*/ 0 w 240"/>
                <a:gd name="T59" fmla="*/ 0 h 862"/>
                <a:gd name="T60" fmla="*/ 0 w 240"/>
                <a:gd name="T61" fmla="*/ 0 h 862"/>
                <a:gd name="T62" fmla="*/ 0 w 240"/>
                <a:gd name="T63" fmla="*/ 0 h 862"/>
                <a:gd name="T64" fmla="*/ 0 w 240"/>
                <a:gd name="T65" fmla="*/ 0 h 862"/>
                <a:gd name="T66" fmla="*/ 0 w 240"/>
                <a:gd name="T67" fmla="*/ 0 h 862"/>
                <a:gd name="T68" fmla="*/ 0 w 240"/>
                <a:gd name="T69" fmla="*/ 0 h 862"/>
                <a:gd name="T70" fmla="*/ 0 w 240"/>
                <a:gd name="T71" fmla="*/ 0 h 862"/>
                <a:gd name="T72" fmla="*/ 0 w 240"/>
                <a:gd name="T73" fmla="*/ 0 h 862"/>
                <a:gd name="T74" fmla="*/ 0 w 240"/>
                <a:gd name="T75" fmla="*/ 0 h 862"/>
                <a:gd name="T76" fmla="*/ 0 w 240"/>
                <a:gd name="T77" fmla="*/ 0 h 862"/>
                <a:gd name="T78" fmla="*/ 0 w 240"/>
                <a:gd name="T79" fmla="*/ 0 h 862"/>
                <a:gd name="T80" fmla="*/ 0 w 240"/>
                <a:gd name="T81" fmla="*/ 0 h 862"/>
                <a:gd name="T82" fmla="*/ 0 w 240"/>
                <a:gd name="T83" fmla="*/ 0 h 862"/>
                <a:gd name="T84" fmla="*/ 0 w 240"/>
                <a:gd name="T85" fmla="*/ 0 h 862"/>
                <a:gd name="T86" fmla="*/ 0 w 240"/>
                <a:gd name="T87" fmla="*/ 0 h 862"/>
                <a:gd name="T88" fmla="*/ 0 w 240"/>
                <a:gd name="T89" fmla="*/ 0 h 862"/>
                <a:gd name="T90" fmla="*/ 0 w 240"/>
                <a:gd name="T91" fmla="*/ 0 h 862"/>
                <a:gd name="T92" fmla="*/ 0 w 240"/>
                <a:gd name="T93" fmla="*/ 0 h 862"/>
                <a:gd name="T94" fmla="*/ 0 w 240"/>
                <a:gd name="T95" fmla="*/ 0 h 862"/>
                <a:gd name="T96" fmla="*/ 0 w 240"/>
                <a:gd name="T97" fmla="*/ 0 h 862"/>
                <a:gd name="T98" fmla="*/ 0 w 240"/>
                <a:gd name="T99" fmla="*/ 0 h 862"/>
                <a:gd name="T100" fmla="*/ 0 w 240"/>
                <a:gd name="T101" fmla="*/ 0 h 862"/>
                <a:gd name="T102" fmla="*/ 0 w 240"/>
                <a:gd name="T103" fmla="*/ 0 h 862"/>
                <a:gd name="T104" fmla="*/ 0 w 240"/>
                <a:gd name="T105" fmla="*/ 0 h 862"/>
                <a:gd name="T106" fmla="*/ 0 w 240"/>
                <a:gd name="T107" fmla="*/ 0 h 862"/>
                <a:gd name="T108" fmla="*/ 0 w 240"/>
                <a:gd name="T109" fmla="*/ 0 h 862"/>
                <a:gd name="T110" fmla="*/ 0 w 240"/>
                <a:gd name="T111" fmla="*/ 0 h 862"/>
                <a:gd name="T112" fmla="*/ 0 w 240"/>
                <a:gd name="T113" fmla="*/ 0 h 862"/>
                <a:gd name="T114" fmla="*/ 0 w 240"/>
                <a:gd name="T115" fmla="*/ 0 h 862"/>
                <a:gd name="T116" fmla="*/ 0 w 240"/>
                <a:gd name="T117" fmla="*/ 0 h 862"/>
                <a:gd name="T118" fmla="*/ 0 w 240"/>
                <a:gd name="T119" fmla="*/ 0 h 862"/>
                <a:gd name="T120" fmla="*/ 0 w 240"/>
                <a:gd name="T121" fmla="*/ 0 h 8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0"/>
                <a:gd name="T184" fmla="*/ 0 h 862"/>
                <a:gd name="T185" fmla="*/ 240 w 240"/>
                <a:gd name="T186" fmla="*/ 862 h 86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0" h="862">
                  <a:moveTo>
                    <a:pt x="152" y="861"/>
                  </a:moveTo>
                  <a:lnTo>
                    <a:pt x="239" y="797"/>
                  </a:lnTo>
                  <a:lnTo>
                    <a:pt x="234" y="790"/>
                  </a:lnTo>
                  <a:lnTo>
                    <a:pt x="227" y="782"/>
                  </a:lnTo>
                  <a:lnTo>
                    <a:pt x="219" y="773"/>
                  </a:lnTo>
                  <a:lnTo>
                    <a:pt x="213" y="763"/>
                  </a:lnTo>
                  <a:lnTo>
                    <a:pt x="207" y="754"/>
                  </a:lnTo>
                  <a:lnTo>
                    <a:pt x="203" y="747"/>
                  </a:lnTo>
                  <a:lnTo>
                    <a:pt x="196" y="736"/>
                  </a:lnTo>
                  <a:lnTo>
                    <a:pt x="191" y="728"/>
                  </a:lnTo>
                  <a:lnTo>
                    <a:pt x="186" y="718"/>
                  </a:lnTo>
                  <a:lnTo>
                    <a:pt x="180" y="709"/>
                  </a:lnTo>
                  <a:lnTo>
                    <a:pt x="175" y="698"/>
                  </a:lnTo>
                  <a:lnTo>
                    <a:pt x="171" y="688"/>
                  </a:lnTo>
                  <a:lnTo>
                    <a:pt x="166" y="681"/>
                  </a:lnTo>
                  <a:lnTo>
                    <a:pt x="163" y="672"/>
                  </a:lnTo>
                  <a:lnTo>
                    <a:pt x="159" y="663"/>
                  </a:lnTo>
                  <a:lnTo>
                    <a:pt x="155" y="654"/>
                  </a:lnTo>
                  <a:lnTo>
                    <a:pt x="151" y="645"/>
                  </a:lnTo>
                  <a:lnTo>
                    <a:pt x="147" y="635"/>
                  </a:lnTo>
                  <a:lnTo>
                    <a:pt x="145" y="628"/>
                  </a:lnTo>
                  <a:lnTo>
                    <a:pt x="141" y="620"/>
                  </a:lnTo>
                  <a:lnTo>
                    <a:pt x="138" y="608"/>
                  </a:lnTo>
                  <a:lnTo>
                    <a:pt x="134" y="598"/>
                  </a:lnTo>
                  <a:lnTo>
                    <a:pt x="131" y="582"/>
                  </a:lnTo>
                  <a:lnTo>
                    <a:pt x="125" y="568"/>
                  </a:lnTo>
                  <a:lnTo>
                    <a:pt x="123" y="555"/>
                  </a:lnTo>
                  <a:lnTo>
                    <a:pt x="119" y="542"/>
                  </a:lnTo>
                  <a:lnTo>
                    <a:pt x="117" y="525"/>
                  </a:lnTo>
                  <a:lnTo>
                    <a:pt x="115" y="512"/>
                  </a:lnTo>
                  <a:lnTo>
                    <a:pt x="113" y="500"/>
                  </a:lnTo>
                  <a:lnTo>
                    <a:pt x="112" y="486"/>
                  </a:lnTo>
                  <a:lnTo>
                    <a:pt x="111" y="470"/>
                  </a:lnTo>
                  <a:lnTo>
                    <a:pt x="109" y="453"/>
                  </a:lnTo>
                  <a:lnTo>
                    <a:pt x="109" y="438"/>
                  </a:lnTo>
                  <a:lnTo>
                    <a:pt x="109" y="422"/>
                  </a:lnTo>
                  <a:lnTo>
                    <a:pt x="109" y="406"/>
                  </a:lnTo>
                  <a:lnTo>
                    <a:pt x="111" y="390"/>
                  </a:lnTo>
                  <a:lnTo>
                    <a:pt x="112" y="374"/>
                  </a:lnTo>
                  <a:lnTo>
                    <a:pt x="114" y="360"/>
                  </a:lnTo>
                  <a:lnTo>
                    <a:pt x="116" y="347"/>
                  </a:lnTo>
                  <a:lnTo>
                    <a:pt x="117" y="332"/>
                  </a:lnTo>
                  <a:lnTo>
                    <a:pt x="121" y="318"/>
                  </a:lnTo>
                  <a:lnTo>
                    <a:pt x="124" y="305"/>
                  </a:lnTo>
                  <a:lnTo>
                    <a:pt x="127" y="290"/>
                  </a:lnTo>
                  <a:lnTo>
                    <a:pt x="131" y="277"/>
                  </a:lnTo>
                  <a:lnTo>
                    <a:pt x="135" y="262"/>
                  </a:lnTo>
                  <a:lnTo>
                    <a:pt x="139" y="246"/>
                  </a:lnTo>
                  <a:lnTo>
                    <a:pt x="145" y="231"/>
                  </a:lnTo>
                  <a:lnTo>
                    <a:pt x="152" y="216"/>
                  </a:lnTo>
                  <a:lnTo>
                    <a:pt x="158" y="202"/>
                  </a:lnTo>
                  <a:lnTo>
                    <a:pt x="164" y="189"/>
                  </a:lnTo>
                  <a:lnTo>
                    <a:pt x="171" y="175"/>
                  </a:lnTo>
                  <a:lnTo>
                    <a:pt x="179" y="159"/>
                  </a:lnTo>
                  <a:lnTo>
                    <a:pt x="187" y="148"/>
                  </a:lnTo>
                  <a:lnTo>
                    <a:pt x="196" y="133"/>
                  </a:lnTo>
                  <a:lnTo>
                    <a:pt x="228" y="154"/>
                  </a:lnTo>
                  <a:lnTo>
                    <a:pt x="219" y="0"/>
                  </a:lnTo>
                  <a:lnTo>
                    <a:pt x="74" y="50"/>
                  </a:lnTo>
                  <a:lnTo>
                    <a:pt x="104" y="71"/>
                  </a:lnTo>
                  <a:lnTo>
                    <a:pt x="94" y="87"/>
                  </a:lnTo>
                  <a:lnTo>
                    <a:pt x="85" y="103"/>
                  </a:lnTo>
                  <a:lnTo>
                    <a:pt x="77" y="118"/>
                  </a:lnTo>
                  <a:lnTo>
                    <a:pt x="68" y="134"/>
                  </a:lnTo>
                  <a:lnTo>
                    <a:pt x="61" y="147"/>
                  </a:lnTo>
                  <a:lnTo>
                    <a:pt x="55" y="161"/>
                  </a:lnTo>
                  <a:lnTo>
                    <a:pt x="50" y="176"/>
                  </a:lnTo>
                  <a:lnTo>
                    <a:pt x="44" y="190"/>
                  </a:lnTo>
                  <a:lnTo>
                    <a:pt x="39" y="204"/>
                  </a:lnTo>
                  <a:lnTo>
                    <a:pt x="33" y="218"/>
                  </a:lnTo>
                  <a:lnTo>
                    <a:pt x="27" y="237"/>
                  </a:lnTo>
                  <a:lnTo>
                    <a:pt x="24" y="252"/>
                  </a:lnTo>
                  <a:lnTo>
                    <a:pt x="20" y="267"/>
                  </a:lnTo>
                  <a:lnTo>
                    <a:pt x="16" y="280"/>
                  </a:lnTo>
                  <a:lnTo>
                    <a:pt x="12" y="298"/>
                  </a:lnTo>
                  <a:lnTo>
                    <a:pt x="10" y="314"/>
                  </a:lnTo>
                  <a:lnTo>
                    <a:pt x="7" y="329"/>
                  </a:lnTo>
                  <a:lnTo>
                    <a:pt x="6" y="345"/>
                  </a:lnTo>
                  <a:lnTo>
                    <a:pt x="4" y="363"/>
                  </a:lnTo>
                  <a:lnTo>
                    <a:pt x="3" y="379"/>
                  </a:lnTo>
                  <a:lnTo>
                    <a:pt x="1" y="394"/>
                  </a:lnTo>
                  <a:lnTo>
                    <a:pt x="0" y="409"/>
                  </a:lnTo>
                  <a:lnTo>
                    <a:pt x="0" y="424"/>
                  </a:lnTo>
                  <a:lnTo>
                    <a:pt x="0" y="439"/>
                  </a:lnTo>
                  <a:lnTo>
                    <a:pt x="1" y="454"/>
                  </a:lnTo>
                  <a:lnTo>
                    <a:pt x="3" y="471"/>
                  </a:lnTo>
                  <a:lnTo>
                    <a:pt x="3" y="487"/>
                  </a:lnTo>
                  <a:lnTo>
                    <a:pt x="5" y="503"/>
                  </a:lnTo>
                  <a:lnTo>
                    <a:pt x="7" y="519"/>
                  </a:lnTo>
                  <a:lnTo>
                    <a:pt x="8" y="534"/>
                  </a:lnTo>
                  <a:lnTo>
                    <a:pt x="12" y="548"/>
                  </a:lnTo>
                  <a:lnTo>
                    <a:pt x="13" y="561"/>
                  </a:lnTo>
                  <a:lnTo>
                    <a:pt x="17" y="577"/>
                  </a:lnTo>
                  <a:lnTo>
                    <a:pt x="21" y="593"/>
                  </a:lnTo>
                  <a:lnTo>
                    <a:pt x="25" y="606"/>
                  </a:lnTo>
                  <a:lnTo>
                    <a:pt x="29" y="622"/>
                  </a:lnTo>
                  <a:lnTo>
                    <a:pt x="33" y="635"/>
                  </a:lnTo>
                  <a:lnTo>
                    <a:pt x="39" y="649"/>
                  </a:lnTo>
                  <a:lnTo>
                    <a:pt x="44" y="665"/>
                  </a:lnTo>
                  <a:lnTo>
                    <a:pt x="49" y="678"/>
                  </a:lnTo>
                  <a:lnTo>
                    <a:pt x="54" y="694"/>
                  </a:lnTo>
                  <a:lnTo>
                    <a:pt x="60" y="706"/>
                  </a:lnTo>
                  <a:lnTo>
                    <a:pt x="65" y="718"/>
                  </a:lnTo>
                  <a:lnTo>
                    <a:pt x="68" y="726"/>
                  </a:lnTo>
                  <a:lnTo>
                    <a:pt x="73" y="736"/>
                  </a:lnTo>
                  <a:lnTo>
                    <a:pt x="74" y="741"/>
                  </a:lnTo>
                  <a:lnTo>
                    <a:pt x="79" y="748"/>
                  </a:lnTo>
                  <a:lnTo>
                    <a:pt x="83" y="755"/>
                  </a:lnTo>
                  <a:lnTo>
                    <a:pt x="88" y="763"/>
                  </a:lnTo>
                  <a:lnTo>
                    <a:pt x="92" y="769"/>
                  </a:lnTo>
                  <a:lnTo>
                    <a:pt x="96" y="777"/>
                  </a:lnTo>
                  <a:lnTo>
                    <a:pt x="100" y="784"/>
                  </a:lnTo>
                  <a:lnTo>
                    <a:pt x="103" y="792"/>
                  </a:lnTo>
                  <a:lnTo>
                    <a:pt x="108" y="799"/>
                  </a:lnTo>
                  <a:lnTo>
                    <a:pt x="113" y="807"/>
                  </a:lnTo>
                  <a:lnTo>
                    <a:pt x="118" y="816"/>
                  </a:lnTo>
                  <a:lnTo>
                    <a:pt x="123" y="821"/>
                  </a:lnTo>
                  <a:lnTo>
                    <a:pt x="127" y="829"/>
                  </a:lnTo>
                  <a:lnTo>
                    <a:pt x="132" y="836"/>
                  </a:lnTo>
                  <a:lnTo>
                    <a:pt x="138" y="842"/>
                  </a:lnTo>
                  <a:lnTo>
                    <a:pt x="142" y="849"/>
                  </a:lnTo>
                  <a:lnTo>
                    <a:pt x="146" y="855"/>
                  </a:lnTo>
                  <a:lnTo>
                    <a:pt x="152" y="861"/>
                  </a:lnTo>
                </a:path>
              </a:pathLst>
            </a:custGeom>
            <a:solidFill>
              <a:srgbClr val="006C88"/>
            </a:solidFill>
            <a:ln w="12700">
              <a:solidFill>
                <a:srgbClr val="03C9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90" name="Text Box 125"/>
            <p:cNvSpPr txBox="1">
              <a:spLocks noChangeArrowheads="1"/>
            </p:cNvSpPr>
            <p:nvPr/>
          </p:nvSpPr>
          <p:spPr bwMode="auto">
            <a:xfrm>
              <a:off x="4272" y="1170"/>
              <a:ext cx="432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200">
                  <a:solidFill>
                    <a:srgbClr val="FF3300"/>
                  </a:solidFill>
                </a:rPr>
                <a:t>GTPv1</a:t>
              </a:r>
            </a:p>
          </p:txBody>
        </p:sp>
      </p:grpSp>
      <p:sp>
        <p:nvSpPr>
          <p:cNvPr id="52258" name="Line 126"/>
          <p:cNvSpPr>
            <a:spLocks noChangeShapeType="1"/>
          </p:cNvSpPr>
          <p:nvPr/>
        </p:nvSpPr>
        <p:spPr bwMode="auto">
          <a:xfrm flipV="1">
            <a:off x="5410110" y="3352183"/>
            <a:ext cx="1066826" cy="915272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9" name="Freeform 127"/>
          <p:cNvSpPr>
            <a:spLocks/>
          </p:cNvSpPr>
          <p:nvPr/>
        </p:nvSpPr>
        <p:spPr bwMode="auto">
          <a:xfrm>
            <a:off x="2515104" y="1536349"/>
            <a:ext cx="3961832" cy="1511833"/>
          </a:xfrm>
          <a:custGeom>
            <a:avLst/>
            <a:gdLst>
              <a:gd name="T0" fmla="*/ 0 w 2496"/>
              <a:gd name="T1" fmla="*/ 2147483647 h 952"/>
              <a:gd name="T2" fmla="*/ 2147483647 w 2496"/>
              <a:gd name="T3" fmla="*/ 2147483647 h 952"/>
              <a:gd name="T4" fmla="*/ 2147483647 w 2496"/>
              <a:gd name="T5" fmla="*/ 2147483647 h 952"/>
              <a:gd name="T6" fmla="*/ 0 60000 65536"/>
              <a:gd name="T7" fmla="*/ 0 60000 65536"/>
              <a:gd name="T8" fmla="*/ 0 60000 65536"/>
              <a:gd name="T9" fmla="*/ 0 w 2496"/>
              <a:gd name="T10" fmla="*/ 0 h 952"/>
              <a:gd name="T11" fmla="*/ 2496 w 2496"/>
              <a:gd name="T12" fmla="*/ 952 h 9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96" h="952">
                <a:moveTo>
                  <a:pt x="0" y="136"/>
                </a:moveTo>
                <a:cubicBezTo>
                  <a:pt x="440" y="68"/>
                  <a:pt x="880" y="0"/>
                  <a:pt x="1296" y="136"/>
                </a:cubicBezTo>
                <a:cubicBezTo>
                  <a:pt x="1712" y="272"/>
                  <a:pt x="2104" y="612"/>
                  <a:pt x="2496" y="952"/>
                </a:cubicBezTo>
              </a:path>
            </a:pathLst>
          </a:custGeom>
          <a:noFill/>
          <a:ln w="38100">
            <a:solidFill>
              <a:srgbClr val="FF00F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60" name="Freeform 128"/>
          <p:cNvSpPr>
            <a:spLocks/>
          </p:cNvSpPr>
          <p:nvPr/>
        </p:nvSpPr>
        <p:spPr bwMode="auto">
          <a:xfrm>
            <a:off x="3048517" y="1078713"/>
            <a:ext cx="3873446" cy="1969469"/>
          </a:xfrm>
          <a:custGeom>
            <a:avLst/>
            <a:gdLst>
              <a:gd name="T0" fmla="*/ 0 w 2440"/>
              <a:gd name="T1" fmla="*/ 2147483647 h 1240"/>
              <a:gd name="T2" fmla="*/ 2147483647 w 2440"/>
              <a:gd name="T3" fmla="*/ 2147483647 h 1240"/>
              <a:gd name="T4" fmla="*/ 2147483647 w 2440"/>
              <a:gd name="T5" fmla="*/ 2147483647 h 1240"/>
              <a:gd name="T6" fmla="*/ 0 60000 65536"/>
              <a:gd name="T7" fmla="*/ 0 60000 65536"/>
              <a:gd name="T8" fmla="*/ 0 60000 65536"/>
              <a:gd name="T9" fmla="*/ 0 w 2440"/>
              <a:gd name="T10" fmla="*/ 0 h 1240"/>
              <a:gd name="T11" fmla="*/ 2440 w 2440"/>
              <a:gd name="T12" fmla="*/ 1240 h 1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40" h="1240">
                <a:moveTo>
                  <a:pt x="0" y="136"/>
                </a:moveTo>
                <a:cubicBezTo>
                  <a:pt x="844" y="68"/>
                  <a:pt x="1688" y="0"/>
                  <a:pt x="2064" y="184"/>
                </a:cubicBezTo>
                <a:cubicBezTo>
                  <a:pt x="2440" y="368"/>
                  <a:pt x="2348" y="804"/>
                  <a:pt x="2256" y="1240"/>
                </a:cubicBezTo>
              </a:path>
            </a:pathLst>
          </a:custGeom>
          <a:noFill/>
          <a:ln w="38100">
            <a:solidFill>
              <a:srgbClr val="339966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61" name="AutoShape 129"/>
          <p:cNvSpPr>
            <a:spLocks noChangeArrowheads="1"/>
          </p:cNvSpPr>
          <p:nvPr/>
        </p:nvSpPr>
        <p:spPr bwMode="auto">
          <a:xfrm>
            <a:off x="533413" y="4877090"/>
            <a:ext cx="8305115" cy="1294456"/>
          </a:xfrm>
          <a:prstGeom prst="roundRect">
            <a:avLst>
              <a:gd name="adj" fmla="val 7616"/>
            </a:avLst>
          </a:prstGeom>
          <a:gradFill rotWithShape="1">
            <a:gsLst>
              <a:gs pos="0">
                <a:srgbClr val="99CCFF"/>
              </a:gs>
              <a:gs pos="100000">
                <a:srgbClr val="E1F0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9184" tIns="39593" rIns="79184" bIns="39593" anchor="ctr"/>
          <a:lstStyle/>
          <a:p>
            <a:pPr defTabSz="801688"/>
            <a:endParaRPr lang="zh-CN" altLang="en-US" sz="1400">
              <a:latin typeface="FrutigerNext LT Regular" pitchFamily="34" charset="0"/>
              <a:ea typeface="MS PGothic" pitchFamily="34" charset="-128"/>
            </a:endParaRPr>
          </a:p>
        </p:txBody>
      </p:sp>
      <p:sp>
        <p:nvSpPr>
          <p:cNvPr id="52262" name="Rectangle 130"/>
          <p:cNvSpPr>
            <a:spLocks noGrp="1" noChangeArrowheads="1"/>
          </p:cNvSpPr>
          <p:nvPr>
            <p:ph type="body" idx="1"/>
          </p:nvPr>
        </p:nvSpPr>
        <p:spPr>
          <a:xfrm>
            <a:off x="609394" y="4865650"/>
            <a:ext cx="8306665" cy="1305896"/>
          </a:xfrm>
          <a:noFill/>
        </p:spPr>
        <p:txBody>
          <a:bodyPr lIns="80137" tIns="40068" rIns="80137" bIns="40068"/>
          <a:lstStyle/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sz="1200" dirty="0" smtClean="0"/>
              <a:t>流程实现参考</a:t>
            </a:r>
            <a:r>
              <a:rPr lang="en-US" altLang="zh-CN" sz="1200" dirty="0" smtClean="0"/>
              <a:t>TS 23.401 – “Annex D (normative): Interoperation with </a:t>
            </a:r>
            <a:r>
              <a:rPr lang="en-US" altLang="zh-CN" sz="1200" dirty="0" err="1" smtClean="0"/>
              <a:t>Gn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Gp</a:t>
            </a:r>
            <a:r>
              <a:rPr lang="en-US" altLang="zh-CN" sz="1200" dirty="0" smtClean="0"/>
              <a:t> SGSNs”</a:t>
            </a:r>
          </a:p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sz="1200" dirty="0" smtClean="0"/>
              <a:t>在传统的</a:t>
            </a:r>
            <a:r>
              <a:rPr lang="en-US" altLang="zh-CN" sz="1200" dirty="0" smtClean="0"/>
              <a:t>Packet Core</a:t>
            </a:r>
            <a:r>
              <a:rPr lang="zh-CN" altLang="en-US" sz="1200" dirty="0" smtClean="0"/>
              <a:t>网络层面，</a:t>
            </a:r>
            <a:r>
              <a:rPr lang="en-US" altLang="zh-CN" sz="1200" dirty="0" err="1" smtClean="0"/>
              <a:t>Gn</a:t>
            </a:r>
            <a:r>
              <a:rPr lang="en-US" altLang="zh-CN" sz="1200" dirty="0" smtClean="0"/>
              <a:t>/GP SGSN</a:t>
            </a:r>
            <a:r>
              <a:rPr lang="zh-CN" altLang="en-US" sz="1200" dirty="0" smtClean="0"/>
              <a:t>无需感知与</a:t>
            </a:r>
            <a:r>
              <a:rPr lang="en-US" altLang="zh-CN" sz="1200" dirty="0" smtClean="0"/>
              <a:t>EPC</a:t>
            </a:r>
            <a:r>
              <a:rPr lang="zh-CN" altLang="en-US" sz="1200" dirty="0" smtClean="0"/>
              <a:t>的互通与操作，继续执行</a:t>
            </a:r>
            <a:r>
              <a:rPr lang="en-US" altLang="zh-CN" sz="1200" dirty="0" smtClean="0"/>
              <a:t>GTPv1</a:t>
            </a:r>
            <a:r>
              <a:rPr lang="zh-CN" altLang="en-US" sz="1200" dirty="0" smtClean="0"/>
              <a:t>信令，在移动切换流程中只需要将</a:t>
            </a:r>
            <a:r>
              <a:rPr lang="en-US" altLang="zh-CN" sz="1200" dirty="0" smtClean="0"/>
              <a:t>MME</a:t>
            </a:r>
            <a:r>
              <a:rPr lang="zh-CN" altLang="en-US" sz="1200" dirty="0" smtClean="0"/>
              <a:t>视为</a:t>
            </a:r>
            <a:r>
              <a:rPr lang="en-US" altLang="zh-CN" sz="1200" dirty="0" err="1" smtClean="0"/>
              <a:t>Gn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Gp</a:t>
            </a:r>
            <a:r>
              <a:rPr lang="en-US" altLang="zh-CN" sz="1200" dirty="0" smtClean="0"/>
              <a:t> SGSN</a:t>
            </a:r>
            <a:r>
              <a:rPr lang="zh-CN" altLang="en-US" sz="1200" dirty="0" smtClean="0"/>
              <a:t>、将</a:t>
            </a:r>
            <a:r>
              <a:rPr lang="en-US" altLang="zh-CN" sz="1200" dirty="0" smtClean="0"/>
              <a:t>PGW</a:t>
            </a:r>
            <a:r>
              <a:rPr lang="zh-CN" altLang="en-US" sz="1200" dirty="0" smtClean="0"/>
              <a:t>视为</a:t>
            </a:r>
            <a:r>
              <a:rPr lang="en-US" altLang="zh-CN" sz="1200" dirty="0" smtClean="0"/>
              <a:t>GGSN</a:t>
            </a:r>
            <a:r>
              <a:rPr lang="zh-CN" altLang="en-US" sz="1200" dirty="0" smtClean="0"/>
              <a:t>即可</a:t>
            </a:r>
          </a:p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sz="1200" dirty="0" smtClean="0"/>
              <a:t>在</a:t>
            </a:r>
            <a:r>
              <a:rPr lang="en-US" altLang="zh-CN" sz="1200" dirty="0" smtClean="0"/>
              <a:t>EPC</a:t>
            </a:r>
            <a:r>
              <a:rPr lang="zh-CN" altLang="en-US" sz="1200" dirty="0" smtClean="0"/>
              <a:t>网络层面，</a:t>
            </a:r>
            <a:r>
              <a:rPr lang="en-US" altLang="zh-CN" sz="1200" dirty="0" smtClean="0"/>
              <a:t>MME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P-GW</a:t>
            </a:r>
            <a:r>
              <a:rPr lang="zh-CN" altLang="en-US" sz="1200" dirty="0" smtClean="0"/>
              <a:t>分别实现传统</a:t>
            </a:r>
            <a:r>
              <a:rPr lang="en-US" altLang="zh-CN" sz="1200" dirty="0" smtClean="0"/>
              <a:t>Packet Core</a:t>
            </a:r>
            <a:r>
              <a:rPr lang="zh-CN" altLang="en-US" sz="1200" dirty="0" smtClean="0"/>
              <a:t>中的</a:t>
            </a:r>
            <a:r>
              <a:rPr lang="en-US" altLang="zh-CN" sz="1200" dirty="0" smtClean="0"/>
              <a:t>SGSN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GGSN</a:t>
            </a:r>
            <a:r>
              <a:rPr lang="zh-CN" altLang="en-US" sz="1200" dirty="0" smtClean="0"/>
              <a:t>功能，与传统</a:t>
            </a:r>
            <a:r>
              <a:rPr lang="en-US" altLang="zh-CN" sz="1200" dirty="0" smtClean="0"/>
              <a:t>SGSN</a:t>
            </a:r>
            <a:r>
              <a:rPr lang="zh-CN" altLang="en-US" sz="1200" dirty="0" smtClean="0"/>
              <a:t>通过</a:t>
            </a:r>
            <a:r>
              <a:rPr lang="en-US" altLang="zh-CN" sz="1200" dirty="0" err="1" smtClean="0"/>
              <a:t>Gn</a:t>
            </a:r>
            <a:r>
              <a:rPr lang="zh-CN" altLang="en-US" sz="1200" dirty="0" smtClean="0"/>
              <a:t>互通互切换</a:t>
            </a:r>
          </a:p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l"/>
            </a:pPr>
            <a:r>
              <a:rPr lang="en-US" altLang="zh-CN" sz="1200" dirty="0" smtClean="0"/>
              <a:t>MME</a:t>
            </a:r>
            <a:r>
              <a:rPr lang="zh-CN" altLang="en-US" sz="1200" dirty="0" smtClean="0"/>
              <a:t>实现</a:t>
            </a:r>
            <a:r>
              <a:rPr lang="en-US" altLang="zh-CN" sz="1200" dirty="0" smtClean="0"/>
              <a:t>PDP Context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EPS Bearer</a:t>
            </a:r>
            <a:r>
              <a:rPr lang="zh-CN" altLang="en-US" sz="1200" dirty="0" smtClean="0"/>
              <a:t>的映射转换以及</a:t>
            </a:r>
            <a:r>
              <a:rPr lang="en-US" altLang="zh-CN" sz="1200" dirty="0" err="1" smtClean="0"/>
              <a:t>QoS</a:t>
            </a:r>
            <a:r>
              <a:rPr lang="zh-CN" altLang="en-US" sz="1200" dirty="0" smtClean="0"/>
              <a:t>的转换</a:t>
            </a:r>
          </a:p>
        </p:txBody>
      </p:sp>
      <p:grpSp>
        <p:nvGrpSpPr>
          <p:cNvPr id="14" name="Group 145"/>
          <p:cNvGrpSpPr>
            <a:grpSpLocks/>
          </p:cNvGrpSpPr>
          <p:nvPr/>
        </p:nvGrpSpPr>
        <p:grpSpPr bwMode="auto">
          <a:xfrm>
            <a:off x="2057672" y="1067273"/>
            <a:ext cx="1600239" cy="879315"/>
            <a:chOff x="1200" y="1366"/>
            <a:chExt cx="1008" cy="554"/>
          </a:xfrm>
        </p:grpSpPr>
        <p:pic>
          <p:nvPicPr>
            <p:cNvPr id="52279" name="Picture 132" descr="图片79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366"/>
              <a:ext cx="1008" cy="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36"/>
            <p:cNvGrpSpPr>
              <a:grpSpLocks/>
            </p:cNvGrpSpPr>
            <p:nvPr/>
          </p:nvGrpSpPr>
          <p:grpSpPr bwMode="auto">
            <a:xfrm>
              <a:off x="1759" y="1483"/>
              <a:ext cx="293" cy="175"/>
              <a:chOff x="696" y="1514"/>
              <a:chExt cx="489" cy="418"/>
            </a:xfrm>
          </p:grpSpPr>
          <p:pic>
            <p:nvPicPr>
              <p:cNvPr id="52284" name="Picture 137" descr="图片13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" y="1514"/>
                <a:ext cx="269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285" name="Picture 138" descr="图片1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4" y="1610"/>
                <a:ext cx="251" cy="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281" name="Text Box 140"/>
            <p:cNvSpPr txBox="1">
              <a:spLocks noChangeArrowheads="1"/>
            </p:cNvSpPr>
            <p:nvPr/>
          </p:nvSpPr>
          <p:spPr bwMode="auto">
            <a:xfrm>
              <a:off x="1344" y="1659"/>
              <a:ext cx="816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9195" tIns="39598" rIns="79195" bIns="39598">
              <a:spAutoFit/>
            </a:bodyPr>
            <a:lstStyle>
              <a:lvl1pPr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  <a:ea typeface="MS PGothic" pitchFamily="34" charset="-128"/>
                </a:rPr>
                <a:t>GERAN/UTRAN</a:t>
              </a:r>
            </a:p>
          </p:txBody>
        </p:sp>
        <p:pic>
          <p:nvPicPr>
            <p:cNvPr id="52282" name="Picture 142" descr="图片13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" y="1483"/>
              <a:ext cx="18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83" name="Picture 143" descr="图片13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" y="1483"/>
              <a:ext cx="139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92"/>
          <p:cNvGrpSpPr>
            <a:grpSpLocks/>
          </p:cNvGrpSpPr>
          <p:nvPr/>
        </p:nvGrpSpPr>
        <p:grpSpPr bwMode="auto">
          <a:xfrm>
            <a:off x="2045267" y="3857217"/>
            <a:ext cx="1600239" cy="697895"/>
            <a:chOff x="960" y="2400"/>
            <a:chExt cx="1008" cy="439"/>
          </a:xfrm>
        </p:grpSpPr>
        <p:pic>
          <p:nvPicPr>
            <p:cNvPr id="52272" name="Picture 93" descr="图片7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400"/>
              <a:ext cx="1008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73" name="Text Box 94"/>
            <p:cNvSpPr txBox="1">
              <a:spLocks noChangeArrowheads="1"/>
            </p:cNvSpPr>
            <p:nvPr/>
          </p:nvSpPr>
          <p:spPr bwMode="gray">
            <a:xfrm>
              <a:off x="1200" y="2656"/>
              <a:ext cx="56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E-UTRAN</a:t>
              </a:r>
            </a:p>
          </p:txBody>
        </p: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1312" y="2400"/>
              <a:ext cx="344" cy="297"/>
              <a:chOff x="1104" y="2400"/>
              <a:chExt cx="344" cy="297"/>
            </a:xfrm>
          </p:grpSpPr>
          <p:grpSp>
            <p:nvGrpSpPr>
              <p:cNvPr id="18" name="Group 96"/>
              <p:cNvGrpSpPr>
                <a:grpSpLocks/>
              </p:cNvGrpSpPr>
              <p:nvPr/>
            </p:nvGrpSpPr>
            <p:grpSpPr bwMode="auto">
              <a:xfrm>
                <a:off x="1174" y="2400"/>
                <a:ext cx="211" cy="195"/>
                <a:chOff x="1130" y="1162"/>
                <a:chExt cx="570" cy="494"/>
              </a:xfrm>
            </p:grpSpPr>
            <p:pic>
              <p:nvPicPr>
                <p:cNvPr id="52277" name="Picture 97" descr="图片131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0" y="1162"/>
                  <a:ext cx="351" cy="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2278" name="Picture 98" descr="图片133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9" y="1162"/>
                  <a:ext cx="271" cy="4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2276" name="Text Box 99"/>
              <p:cNvSpPr txBox="1">
                <a:spLocks noChangeArrowheads="1"/>
              </p:cNvSpPr>
              <p:nvPr/>
            </p:nvSpPr>
            <p:spPr bwMode="gray">
              <a:xfrm>
                <a:off x="1104" y="2537"/>
                <a:ext cx="344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5681" rIns="0" bIns="45681">
                <a:spAutoFit/>
              </a:bodyPr>
              <a:lstStyle>
                <a:lvl1pPr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>
                  <a:buClr>
                    <a:srgbClr val="FF0000"/>
                  </a:buClr>
                  <a:buSzPct val="80000"/>
                  <a:buFont typeface="Wingdings" pitchFamily="2" charset="2"/>
                  <a:buNone/>
                </a:pPr>
                <a:r>
                  <a:rPr lang="en-US" altLang="zh-CN" sz="1000">
                    <a:solidFill>
                      <a:srgbClr val="006699"/>
                    </a:solidFill>
                    <a:latin typeface="FrutigerNext LT Regular" pitchFamily="34" charset="0"/>
                  </a:rPr>
                  <a:t>eNodeB</a:t>
                </a:r>
              </a:p>
            </p:txBody>
          </p:sp>
        </p:grpSp>
      </p:grpSp>
      <p:grpSp>
        <p:nvGrpSpPr>
          <p:cNvPr id="19" name="Group 149"/>
          <p:cNvGrpSpPr>
            <a:grpSpLocks/>
          </p:cNvGrpSpPr>
          <p:nvPr/>
        </p:nvGrpSpPr>
        <p:grpSpPr bwMode="auto">
          <a:xfrm>
            <a:off x="3124498" y="3048182"/>
            <a:ext cx="666766" cy="797393"/>
            <a:chOff x="1968" y="1920"/>
            <a:chExt cx="420" cy="502"/>
          </a:xfrm>
        </p:grpSpPr>
        <p:pic>
          <p:nvPicPr>
            <p:cNvPr id="52270" name="Picture 146" descr="图片3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920"/>
              <a:ext cx="24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71" name="Text Box 147"/>
            <p:cNvSpPr txBox="1">
              <a:spLocks noChangeArrowheads="1"/>
            </p:cNvSpPr>
            <p:nvPr/>
          </p:nvSpPr>
          <p:spPr bwMode="gray">
            <a:xfrm>
              <a:off x="1968" y="2131"/>
              <a:ext cx="4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HLR/HSS</a:t>
              </a:r>
            </a:p>
          </p:txBody>
        </p:sp>
      </p:grpSp>
      <p:cxnSp>
        <p:nvCxnSpPr>
          <p:cNvPr id="52266" name="AutoShape 150"/>
          <p:cNvCxnSpPr>
            <a:cxnSpLocks noChangeShapeType="1"/>
          </p:cNvCxnSpPr>
          <p:nvPr/>
        </p:nvCxnSpPr>
        <p:spPr bwMode="auto">
          <a:xfrm flipH="1">
            <a:off x="3467184" y="1752091"/>
            <a:ext cx="888505" cy="1296091"/>
          </a:xfrm>
          <a:prstGeom prst="straightConnector1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2267" name="Text Box 152"/>
          <p:cNvSpPr txBox="1">
            <a:spLocks noChangeArrowheads="1"/>
          </p:cNvSpPr>
          <p:nvPr/>
        </p:nvSpPr>
        <p:spPr bwMode="gray">
          <a:xfrm>
            <a:off x="3439273" y="2239147"/>
            <a:ext cx="370598" cy="28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681" rIns="0" bIns="45681"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80000"/>
              <a:buFont typeface="Wingdings" pitchFamily="2" charset="2"/>
              <a:buNone/>
            </a:pPr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</a:rPr>
              <a:t>Gr</a:t>
            </a:r>
          </a:p>
        </p:txBody>
      </p:sp>
      <p:sp>
        <p:nvSpPr>
          <p:cNvPr id="52268" name="Line 153"/>
          <p:cNvSpPr>
            <a:spLocks noChangeShapeType="1"/>
          </p:cNvSpPr>
          <p:nvPr/>
        </p:nvSpPr>
        <p:spPr bwMode="auto">
          <a:xfrm>
            <a:off x="3797466" y="2410761"/>
            <a:ext cx="151961" cy="0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52269" name="Line 155"/>
          <p:cNvSpPr>
            <a:spLocks noChangeShapeType="1"/>
          </p:cNvSpPr>
          <p:nvPr/>
        </p:nvSpPr>
        <p:spPr bwMode="auto">
          <a:xfrm>
            <a:off x="3657910" y="3352184"/>
            <a:ext cx="533413" cy="153635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98982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Line 58"/>
          <p:cNvSpPr>
            <a:spLocks noChangeShapeType="1"/>
          </p:cNvSpPr>
          <p:nvPr/>
        </p:nvSpPr>
        <p:spPr bwMode="auto">
          <a:xfrm flipV="1">
            <a:off x="6552915" y="3581001"/>
            <a:ext cx="1372298" cy="534453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1" name="Line 52"/>
          <p:cNvSpPr>
            <a:spLocks noChangeShapeType="1"/>
          </p:cNvSpPr>
          <p:nvPr/>
        </p:nvSpPr>
        <p:spPr bwMode="auto">
          <a:xfrm flipH="1">
            <a:off x="7619742" y="3505818"/>
            <a:ext cx="381452" cy="60963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7318922" y="4919586"/>
            <a:ext cx="606292" cy="653765"/>
            <a:chOff x="4848" y="2016"/>
            <a:chExt cx="382" cy="412"/>
          </a:xfrm>
        </p:grpSpPr>
        <p:pic>
          <p:nvPicPr>
            <p:cNvPr id="53289" name="Picture 5" descr="图片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" y="2016"/>
              <a:ext cx="2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90" name="Text Box 6"/>
            <p:cNvSpPr txBox="1">
              <a:spLocks noChangeArrowheads="1"/>
            </p:cNvSpPr>
            <p:nvPr/>
          </p:nvSpPr>
          <p:spPr bwMode="auto">
            <a:xfrm>
              <a:off x="4848" y="2256"/>
              <a:ext cx="38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9195" tIns="39598" rIns="79195" bIns="39598">
              <a:spAutoFit/>
            </a:bodyPr>
            <a:lstStyle>
              <a:lvl1pPr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  <a:ea typeface="MS PGothic" pitchFamily="34" charset="-128"/>
                </a:rPr>
                <a:t>P-GW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252095" y="4038637"/>
            <a:ext cx="621799" cy="696260"/>
            <a:chOff x="3552" y="2112"/>
            <a:chExt cx="392" cy="439"/>
          </a:xfrm>
        </p:grpSpPr>
        <p:pic>
          <p:nvPicPr>
            <p:cNvPr id="53287" name="Picture 10" descr="图片1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" y="2112"/>
              <a:ext cx="2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88" name="Text Box 11"/>
            <p:cNvSpPr txBox="1">
              <a:spLocks noChangeArrowheads="1"/>
            </p:cNvSpPr>
            <p:nvPr/>
          </p:nvSpPr>
          <p:spPr bwMode="auto">
            <a:xfrm>
              <a:off x="3552" y="2379"/>
              <a:ext cx="39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9195" tIns="39598" rIns="79195" bIns="39598">
              <a:spAutoFit/>
            </a:bodyPr>
            <a:lstStyle>
              <a:lvl1pPr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  <a:ea typeface="MS PGothic" pitchFamily="34" charset="-128"/>
                </a:rPr>
                <a:t>MME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7318922" y="4038637"/>
            <a:ext cx="606292" cy="696260"/>
            <a:chOff x="3410" y="1440"/>
            <a:chExt cx="382" cy="439"/>
          </a:xfrm>
        </p:grpSpPr>
        <p:pic>
          <p:nvPicPr>
            <p:cNvPr id="53285" name="Picture 13" descr="图片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1440"/>
              <a:ext cx="2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86" name="Text Box 14"/>
            <p:cNvSpPr txBox="1">
              <a:spLocks noChangeArrowheads="1"/>
            </p:cNvSpPr>
            <p:nvPr/>
          </p:nvSpPr>
          <p:spPr bwMode="auto">
            <a:xfrm>
              <a:off x="3410" y="1707"/>
              <a:ext cx="38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9195" tIns="39598" rIns="79195" bIns="39598">
              <a:spAutoFit/>
            </a:bodyPr>
            <a:lstStyle>
              <a:lvl1pPr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  <a:ea typeface="MS PGothic" pitchFamily="34" charset="-128"/>
                </a:rPr>
                <a:t>S-GW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5791562" y="4877090"/>
            <a:ext cx="1370747" cy="1067273"/>
            <a:chOff x="3648" y="3072"/>
            <a:chExt cx="864" cy="672"/>
          </a:xfrm>
        </p:grpSpPr>
        <p:pic>
          <p:nvPicPr>
            <p:cNvPr id="53281" name="Picture 8" descr="图片8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072"/>
              <a:ext cx="86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3792" y="3147"/>
              <a:ext cx="602" cy="460"/>
              <a:chOff x="2614" y="2928"/>
              <a:chExt cx="602" cy="460"/>
            </a:xfrm>
          </p:grpSpPr>
          <p:pic>
            <p:nvPicPr>
              <p:cNvPr id="53283" name="Picture 16" descr="图片41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4" y="2928"/>
                <a:ext cx="23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284" name="Text Box 17"/>
              <p:cNvSpPr txBox="1">
                <a:spLocks noChangeArrowheads="1"/>
              </p:cNvSpPr>
              <p:nvPr/>
            </p:nvSpPr>
            <p:spPr bwMode="auto">
              <a:xfrm>
                <a:off x="2614" y="3216"/>
                <a:ext cx="60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9195" tIns="39598" rIns="79195" bIns="39598">
                <a:spAutoFit/>
              </a:bodyPr>
              <a:lstStyle>
                <a:lvl1pPr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defTabSz="801688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006699"/>
                    </a:solidFill>
                    <a:latin typeface="FrutigerNext LT Regular" pitchFamily="34" charset="0"/>
                    <a:ea typeface="MS PGothic" pitchFamily="34" charset="-128"/>
                  </a:rPr>
                  <a:t>E-UTRUAN</a:t>
                </a:r>
              </a:p>
            </p:txBody>
          </p:sp>
        </p:grpSp>
      </p:grpSp>
      <p:pic>
        <p:nvPicPr>
          <p:cNvPr id="53256" name="Picture 21" descr="图片8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1702" y="3200182"/>
            <a:ext cx="440376" cy="45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7" name="Text Box 22"/>
          <p:cNvSpPr txBox="1">
            <a:spLocks noChangeArrowheads="1"/>
          </p:cNvSpPr>
          <p:nvPr/>
        </p:nvSpPr>
        <p:spPr bwMode="auto">
          <a:xfrm>
            <a:off x="8229136" y="3319495"/>
            <a:ext cx="838884" cy="27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  <a:ea typeface="MS PGothic" pitchFamily="34" charset="-128"/>
              </a:rPr>
              <a:t>S4 SGSN</a:t>
            </a:r>
          </a:p>
        </p:txBody>
      </p:sp>
      <p:grpSp>
        <p:nvGrpSpPr>
          <p:cNvPr id="8" name="Group 68"/>
          <p:cNvGrpSpPr>
            <a:grpSpLocks/>
          </p:cNvGrpSpPr>
          <p:nvPr/>
        </p:nvGrpSpPr>
        <p:grpSpPr bwMode="auto">
          <a:xfrm>
            <a:off x="5624095" y="990455"/>
            <a:ext cx="2363143" cy="1448091"/>
            <a:chOff x="3543" y="624"/>
            <a:chExt cx="1488" cy="912"/>
          </a:xfrm>
        </p:grpSpPr>
        <p:pic>
          <p:nvPicPr>
            <p:cNvPr id="53269" name="Picture 19" descr="图片79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" y="624"/>
              <a:ext cx="1488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3735" y="816"/>
              <a:ext cx="1065" cy="598"/>
              <a:chOff x="1815" y="912"/>
              <a:chExt cx="1065" cy="598"/>
            </a:xfrm>
          </p:grpSpPr>
          <p:grpSp>
            <p:nvGrpSpPr>
              <p:cNvPr id="10" name="Group 24"/>
              <p:cNvGrpSpPr>
                <a:grpSpLocks/>
              </p:cNvGrpSpPr>
              <p:nvPr/>
            </p:nvGrpSpPr>
            <p:grpSpPr bwMode="auto">
              <a:xfrm>
                <a:off x="2448" y="912"/>
                <a:ext cx="432" cy="598"/>
                <a:chOff x="2688" y="3024"/>
                <a:chExt cx="432" cy="598"/>
              </a:xfrm>
            </p:grpSpPr>
            <p:sp>
              <p:nvSpPr>
                <p:cNvPr id="5327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688" y="3339"/>
                  <a:ext cx="432" cy="2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9195" tIns="39598" rIns="79195" bIns="39598">
                  <a:spAutoFit/>
                </a:bodyPr>
                <a:lstStyle>
                  <a:lvl1pPr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1pPr>
                  <a:lvl2pPr marL="742950" indent="-28575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2pPr>
                  <a:lvl3pPr marL="11430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3pPr>
                  <a:lvl4pPr marL="16002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4pPr>
                  <a:lvl5pPr marL="20574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5pPr>
                  <a:lvl6pPr marL="25146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6pPr>
                  <a:lvl7pPr marL="29718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7pPr>
                  <a:lvl8pPr marL="34290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8pPr>
                  <a:lvl9pPr marL="38862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en-US" altLang="zh-CN" sz="1200">
                      <a:solidFill>
                        <a:srgbClr val="006699"/>
                      </a:solidFill>
                      <a:latin typeface="FrutigerNext LT Regular" pitchFamily="34" charset="0"/>
                      <a:ea typeface="MS PGothic" pitchFamily="34" charset="-128"/>
                    </a:rPr>
                    <a:t>UTRAN</a:t>
                  </a:r>
                </a:p>
              </p:txBody>
            </p:sp>
            <p:grpSp>
              <p:nvGrpSpPr>
                <p:cNvPr id="11" name="Group 26"/>
                <p:cNvGrpSpPr>
                  <a:grpSpLocks/>
                </p:cNvGrpSpPr>
                <p:nvPr/>
              </p:nvGrpSpPr>
              <p:grpSpPr bwMode="auto">
                <a:xfrm>
                  <a:off x="2688" y="3024"/>
                  <a:ext cx="432" cy="288"/>
                  <a:chOff x="696" y="1514"/>
                  <a:chExt cx="489" cy="418"/>
                </a:xfrm>
              </p:grpSpPr>
              <p:pic>
                <p:nvPicPr>
                  <p:cNvPr id="53279" name="Picture 27" descr="图片131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6" y="1514"/>
                    <a:ext cx="269" cy="4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3280" name="Picture 28" descr="图片15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4" y="1610"/>
                    <a:ext cx="251" cy="3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12" name="Group 29"/>
              <p:cNvGrpSpPr>
                <a:grpSpLocks/>
              </p:cNvGrpSpPr>
              <p:nvPr/>
            </p:nvGrpSpPr>
            <p:grpSpPr bwMode="auto">
              <a:xfrm>
                <a:off x="1815" y="912"/>
                <a:ext cx="489" cy="487"/>
                <a:chOff x="2016" y="3024"/>
                <a:chExt cx="489" cy="487"/>
              </a:xfrm>
            </p:grpSpPr>
            <p:sp>
              <p:nvSpPr>
                <p:cNvPr id="53273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2016" y="3339"/>
                  <a:ext cx="489" cy="1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79195" tIns="39598" rIns="79195" bIns="39598">
                  <a:spAutoFit/>
                </a:bodyPr>
                <a:lstStyle>
                  <a:lvl1pPr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1pPr>
                  <a:lvl2pPr marL="742950" indent="-28575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2pPr>
                  <a:lvl3pPr marL="11430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3pPr>
                  <a:lvl4pPr marL="16002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4pPr>
                  <a:lvl5pPr marL="2057400" indent="-228600" defTabSz="801688" eaLnBrk="0" hangingPunct="0"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5pPr>
                  <a:lvl6pPr marL="25146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6pPr>
                  <a:lvl7pPr marL="29718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7pPr>
                  <a:lvl8pPr marL="34290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8pPr>
                  <a:lvl9pPr marL="3886200" indent="-228600" defTabSz="8016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 b="1">
                      <a:solidFill>
                        <a:schemeClr val="bg1"/>
                      </a:solidFill>
                      <a:latin typeface="宋体" charset="-122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en-US" altLang="zh-CN" sz="1200">
                      <a:solidFill>
                        <a:srgbClr val="006699"/>
                      </a:solidFill>
                      <a:latin typeface="FrutigerNext LT Regular" pitchFamily="34" charset="0"/>
                      <a:ea typeface="MS PGothic" pitchFamily="34" charset="-128"/>
                    </a:rPr>
                    <a:t>GERAN</a:t>
                  </a:r>
                </a:p>
              </p:txBody>
            </p:sp>
            <p:grpSp>
              <p:nvGrpSpPr>
                <p:cNvPr id="13" name="Group 31"/>
                <p:cNvGrpSpPr>
                  <a:grpSpLocks/>
                </p:cNvGrpSpPr>
                <p:nvPr/>
              </p:nvGrpSpPr>
              <p:grpSpPr bwMode="auto">
                <a:xfrm>
                  <a:off x="2064" y="3024"/>
                  <a:ext cx="432" cy="336"/>
                  <a:chOff x="1130" y="1162"/>
                  <a:chExt cx="570" cy="494"/>
                </a:xfrm>
              </p:grpSpPr>
              <p:pic>
                <p:nvPicPr>
                  <p:cNvPr id="53275" name="Picture 32" descr="图片131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30" y="1162"/>
                    <a:ext cx="351" cy="4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3276" name="Picture 33" descr="图片133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29" y="1162"/>
                    <a:ext cx="271" cy="4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</p:grpSp>
      <p:sp>
        <p:nvSpPr>
          <p:cNvPr id="53259" name="Oval 34"/>
          <p:cNvSpPr>
            <a:spLocks noChangeArrowheads="1"/>
          </p:cNvSpPr>
          <p:nvPr/>
        </p:nvSpPr>
        <p:spPr bwMode="auto">
          <a:xfrm rot="-2855665">
            <a:off x="5780450" y="163355"/>
            <a:ext cx="2217900" cy="3414463"/>
          </a:xfrm>
          <a:prstGeom prst="ellipse">
            <a:avLst/>
          </a:prstGeom>
          <a:noFill/>
          <a:ln w="9525" algn="ctr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0" name="Oval 35"/>
          <p:cNvSpPr>
            <a:spLocks noChangeArrowheads="1"/>
          </p:cNvSpPr>
          <p:nvPr/>
        </p:nvSpPr>
        <p:spPr bwMode="auto">
          <a:xfrm rot="-7894666">
            <a:off x="5856431" y="3203365"/>
            <a:ext cx="2217900" cy="3414463"/>
          </a:xfrm>
          <a:prstGeom prst="ellipse">
            <a:avLst/>
          </a:prstGeom>
          <a:noFill/>
          <a:ln w="9525" algn="ctr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1" name="Text Box 54"/>
          <p:cNvSpPr txBox="1">
            <a:spLocks noChangeArrowheads="1"/>
          </p:cNvSpPr>
          <p:nvPr/>
        </p:nvSpPr>
        <p:spPr bwMode="auto">
          <a:xfrm>
            <a:off x="7782557" y="3733001"/>
            <a:ext cx="370597" cy="27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3300"/>
                </a:solidFill>
                <a:latin typeface="FrutigerNext LT Regular" pitchFamily="34" charset="0"/>
                <a:ea typeface="MS PGothic" pitchFamily="34" charset="-128"/>
              </a:rPr>
              <a:t>S4</a:t>
            </a:r>
          </a:p>
        </p:txBody>
      </p:sp>
      <p:sp>
        <p:nvSpPr>
          <p:cNvPr id="53262" name="Text Box 59"/>
          <p:cNvSpPr txBox="1">
            <a:spLocks noChangeArrowheads="1"/>
          </p:cNvSpPr>
          <p:nvPr/>
        </p:nvSpPr>
        <p:spPr bwMode="auto">
          <a:xfrm>
            <a:off x="6867692" y="3657818"/>
            <a:ext cx="370597" cy="27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3300"/>
                </a:solidFill>
                <a:latin typeface="FrutigerNext LT Regular" pitchFamily="34" charset="0"/>
                <a:ea typeface="MS PGothic" pitchFamily="34" charset="-128"/>
              </a:rPr>
              <a:t>S3</a:t>
            </a:r>
          </a:p>
        </p:txBody>
      </p:sp>
      <p:sp>
        <p:nvSpPr>
          <p:cNvPr id="53263" name="Line 66"/>
          <p:cNvSpPr>
            <a:spLocks noChangeShapeType="1"/>
          </p:cNvSpPr>
          <p:nvPr/>
        </p:nvSpPr>
        <p:spPr bwMode="auto">
          <a:xfrm flipH="1" flipV="1">
            <a:off x="7315820" y="2286545"/>
            <a:ext cx="533413" cy="9136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4" name="Text Box 67"/>
          <p:cNvSpPr txBox="1">
            <a:spLocks noChangeArrowheads="1"/>
          </p:cNvSpPr>
          <p:nvPr/>
        </p:nvSpPr>
        <p:spPr bwMode="auto">
          <a:xfrm>
            <a:off x="7553065" y="2515364"/>
            <a:ext cx="676070" cy="27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3300"/>
                </a:solidFill>
                <a:latin typeface="FrutigerNext LT Regular" pitchFamily="34" charset="0"/>
                <a:ea typeface="MS PGothic" pitchFamily="34" charset="-128"/>
              </a:rPr>
              <a:t>Iu/Gb</a:t>
            </a:r>
          </a:p>
        </p:txBody>
      </p:sp>
      <p:sp>
        <p:nvSpPr>
          <p:cNvPr id="53266" name="AutoShape 121"/>
          <p:cNvSpPr>
            <a:spLocks noChangeArrowheads="1"/>
          </p:cNvSpPr>
          <p:nvPr/>
        </p:nvSpPr>
        <p:spPr bwMode="auto">
          <a:xfrm>
            <a:off x="631102" y="2095319"/>
            <a:ext cx="4397555" cy="3038376"/>
          </a:xfrm>
          <a:prstGeom prst="foldedCorner">
            <a:avLst>
              <a:gd name="adj" fmla="val 0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7" name="Rectangle 125"/>
          <p:cNvSpPr>
            <a:spLocks noChangeArrowheads="1"/>
          </p:cNvSpPr>
          <p:nvPr/>
        </p:nvSpPr>
        <p:spPr bwMode="gray">
          <a:xfrm>
            <a:off x="632653" y="1575575"/>
            <a:ext cx="4431669" cy="519744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1800">
                <a:solidFill>
                  <a:schemeClr val="tx1"/>
                </a:solidFill>
              </a:rPr>
              <a:t>E-UTRAN</a:t>
            </a:r>
            <a:r>
              <a:rPr lang="zh-CN" altLang="en-US" sz="1800">
                <a:solidFill>
                  <a:schemeClr val="tx1"/>
                </a:solidFill>
              </a:rPr>
              <a:t>与</a:t>
            </a:r>
            <a:r>
              <a:rPr lang="en-US" altLang="zh-CN" sz="1800">
                <a:solidFill>
                  <a:schemeClr val="tx1"/>
                </a:solidFill>
              </a:rPr>
              <a:t>R8 UMTS Core</a:t>
            </a:r>
            <a:r>
              <a:rPr lang="zh-CN" altLang="en-US" sz="1800">
                <a:solidFill>
                  <a:schemeClr val="tx1"/>
                </a:solidFill>
              </a:rPr>
              <a:t>互通</a:t>
            </a:r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3268" name="Rectangle 126"/>
          <p:cNvSpPr>
            <a:spLocks noChangeArrowheads="1"/>
          </p:cNvSpPr>
          <p:nvPr/>
        </p:nvSpPr>
        <p:spPr bwMode="gray">
          <a:xfrm>
            <a:off x="703981" y="2095319"/>
            <a:ext cx="4267303" cy="296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EPS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与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UMTS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之间通过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GTPv2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接口互通</a:t>
            </a:r>
            <a:endParaRPr lang="en-US" altLang="zh-CN" sz="1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endParaRPr lang="en-US" altLang="zh-CN" sz="1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传统的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UMTS PS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网络需要升级至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R8</a:t>
            </a: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endParaRPr lang="en-US" altLang="zh-CN" sz="1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S-GW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SGSN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之间通过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S4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接口互通，交互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GTPv2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信令，并在非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DT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部署下执行数据面报文的转发</a:t>
            </a: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endParaRPr lang="zh-CN" altLang="en-US" sz="1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MME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SGSN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之间通过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S3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接口互通，并实现移动切换管理过程中的</a:t>
            </a:r>
            <a:r>
              <a:rPr lang="en-US" altLang="zh-CN" sz="1400" b="0" dirty="0">
                <a:solidFill>
                  <a:schemeClr val="tx1"/>
                </a:solidFill>
                <a:latin typeface="+mn-ea"/>
                <a:ea typeface="+mn-ea"/>
              </a:rPr>
              <a:t>S10</a:t>
            </a:r>
            <a:r>
              <a:rPr lang="zh-CN" altLang="en-US" sz="1400" b="0" dirty="0">
                <a:solidFill>
                  <a:schemeClr val="tx1"/>
                </a:solidFill>
                <a:latin typeface="+mn-ea"/>
                <a:ea typeface="+mn-ea"/>
              </a:rPr>
              <a:t>接口功能</a:t>
            </a:r>
            <a:endParaRPr lang="en-US" altLang="zh-CN" sz="1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p"/>
              <a:tabLst>
                <a:tab pos="1028700" algn="l"/>
                <a:tab pos="1714500" algn="l"/>
              </a:tabLst>
            </a:pPr>
            <a:endParaRPr lang="zh-CN" altLang="en-US" sz="1400" b="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b="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30000"/>
              </a:lnSpc>
              <a:buClr>
                <a:srgbClr val="990000"/>
              </a:buClr>
              <a:buSzPct val="75000"/>
              <a:buFont typeface="Wingdings" pitchFamily="2" charset="2"/>
              <a:buChar char="n"/>
              <a:tabLst>
                <a:tab pos="1028700" algn="l"/>
                <a:tab pos="1714500" algn="l"/>
              </a:tabLst>
            </a:pP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4636" y="398895"/>
            <a:ext cx="5142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LTE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2400" b="1" dirty="0" smtClean="0">
                <a:solidFill>
                  <a:schemeClr val="bg1"/>
                </a:solidFill>
                <a:latin typeface="+mj-ea"/>
                <a:ea typeface="+mj-ea"/>
              </a:rPr>
              <a:t>3GPP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网络的数据互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操作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 smtClean="0">
                <a:solidFill>
                  <a:schemeClr val="bg1"/>
                </a:solidFill>
                <a:latin typeface="+mj-ea"/>
                <a:ea typeface="+mj-ea"/>
              </a:rPr>
              <a:t>5/6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）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9512" y="115228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方案二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0602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74" name="AutoShape 2"/>
          <p:cNvCxnSpPr>
            <a:cxnSpLocks noChangeShapeType="1"/>
          </p:cNvCxnSpPr>
          <p:nvPr/>
        </p:nvCxnSpPr>
        <p:spPr bwMode="auto">
          <a:xfrm flipH="1" flipV="1">
            <a:off x="3377248" y="1613167"/>
            <a:ext cx="857493" cy="73548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275" name="AutoShape 3"/>
          <p:cNvCxnSpPr>
            <a:cxnSpLocks noChangeShapeType="1"/>
          </p:cNvCxnSpPr>
          <p:nvPr/>
        </p:nvCxnSpPr>
        <p:spPr bwMode="auto">
          <a:xfrm flipH="1" flipV="1">
            <a:off x="3400508" y="1271574"/>
            <a:ext cx="834233" cy="415141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276" name="AutoShape 4"/>
          <p:cNvCxnSpPr>
            <a:cxnSpLocks noChangeShapeType="1"/>
          </p:cNvCxnSpPr>
          <p:nvPr/>
        </p:nvCxnSpPr>
        <p:spPr bwMode="auto">
          <a:xfrm flipH="1" flipV="1">
            <a:off x="2859342" y="1371274"/>
            <a:ext cx="351991" cy="1634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277" name="AutoShape 5"/>
          <p:cNvCxnSpPr>
            <a:cxnSpLocks noChangeShapeType="1"/>
            <a:stCxn id="54380" idx="0"/>
            <a:endCxn id="54378" idx="40"/>
          </p:cNvCxnSpPr>
          <p:nvPr/>
        </p:nvCxnSpPr>
        <p:spPr bwMode="auto">
          <a:xfrm>
            <a:off x="4385151" y="1801124"/>
            <a:ext cx="147309" cy="1913899"/>
          </a:xfrm>
          <a:prstGeom prst="straightConnector1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088983" y="1495489"/>
            <a:ext cx="590785" cy="591658"/>
            <a:chOff x="2308" y="1344"/>
            <a:chExt cx="372" cy="373"/>
          </a:xfrm>
        </p:grpSpPr>
        <p:pic>
          <p:nvPicPr>
            <p:cNvPr id="54379" name="Picture 7" descr="图片8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344"/>
              <a:ext cx="23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80" name="Text Box 8"/>
            <p:cNvSpPr txBox="1">
              <a:spLocks noChangeArrowheads="1"/>
            </p:cNvSpPr>
            <p:nvPr/>
          </p:nvSpPr>
          <p:spPr bwMode="gray">
            <a:xfrm>
              <a:off x="2308" y="1537"/>
              <a:ext cx="372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SGSN</a:t>
              </a:r>
            </a:p>
          </p:txBody>
        </p:sp>
      </p:grpSp>
      <p:cxnSp>
        <p:nvCxnSpPr>
          <p:cNvPr id="54279" name="AutoShape 9"/>
          <p:cNvCxnSpPr>
            <a:cxnSpLocks noChangeShapeType="1"/>
            <a:stCxn id="54364" idx="5"/>
            <a:endCxn id="54378" idx="27"/>
          </p:cNvCxnSpPr>
          <p:nvPr/>
        </p:nvCxnSpPr>
        <p:spPr bwMode="auto">
          <a:xfrm flipH="1" flipV="1">
            <a:off x="4445626" y="3646377"/>
            <a:ext cx="710183" cy="594927"/>
          </a:xfrm>
          <a:prstGeom prst="straightConnector1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280" name="AutoShape 11"/>
          <p:cNvCxnSpPr>
            <a:cxnSpLocks noChangeShapeType="1"/>
          </p:cNvCxnSpPr>
          <p:nvPr/>
        </p:nvCxnSpPr>
        <p:spPr bwMode="auto">
          <a:xfrm flipH="1" flipV="1">
            <a:off x="4572776" y="1740651"/>
            <a:ext cx="654361" cy="2507191"/>
          </a:xfrm>
          <a:prstGeom prst="straightConnector1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109141" y="3384871"/>
            <a:ext cx="513255" cy="575314"/>
            <a:chOff x="2412" y="2256"/>
            <a:chExt cx="324" cy="363"/>
          </a:xfrm>
        </p:grpSpPr>
        <p:grpSp>
          <p:nvGrpSpPr>
            <p:cNvPr id="5" name="Group 13"/>
            <p:cNvGrpSpPr>
              <a:grpSpLocks noChangeAspect="1"/>
            </p:cNvGrpSpPr>
            <p:nvPr/>
          </p:nvGrpSpPr>
          <p:grpSpPr bwMode="auto">
            <a:xfrm>
              <a:off x="2465" y="2256"/>
              <a:ext cx="231" cy="241"/>
              <a:chOff x="2244" y="340"/>
              <a:chExt cx="465" cy="485"/>
            </a:xfrm>
          </p:grpSpPr>
          <p:sp>
            <p:nvSpPr>
              <p:cNvPr id="54371" name="Freeform 14"/>
              <p:cNvSpPr>
                <a:spLocks noChangeAspect="1"/>
              </p:cNvSpPr>
              <p:nvPr/>
            </p:nvSpPr>
            <p:spPr bwMode="auto">
              <a:xfrm>
                <a:off x="2629" y="404"/>
                <a:ext cx="80" cy="421"/>
              </a:xfrm>
              <a:custGeom>
                <a:avLst/>
                <a:gdLst>
                  <a:gd name="T0" fmla="*/ 319488 w 40"/>
                  <a:gd name="T1" fmla="*/ 41803 h 210"/>
                  <a:gd name="T2" fmla="*/ 40960 w 40"/>
                  <a:gd name="T3" fmla="*/ 176325 h 210"/>
                  <a:gd name="T4" fmla="*/ 0 w 40"/>
                  <a:gd name="T5" fmla="*/ 1740897 h 210"/>
                  <a:gd name="T6" fmla="*/ 81920 w 40"/>
                  <a:gd name="T7" fmla="*/ 1707378 h 210"/>
                  <a:gd name="T8" fmla="*/ 294912 w 40"/>
                  <a:gd name="T9" fmla="*/ 1496601 h 210"/>
                  <a:gd name="T10" fmla="*/ 327680 w 40"/>
                  <a:gd name="T11" fmla="*/ 1395563 h 210"/>
                  <a:gd name="T12" fmla="*/ 327680 w 40"/>
                  <a:gd name="T13" fmla="*/ 134329 h 210"/>
                  <a:gd name="T14" fmla="*/ 319488 w 40"/>
                  <a:gd name="T15" fmla="*/ 41803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5" y="0"/>
                      <a:pt x="5" y="21"/>
                      <a:pt x="5" y="2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0" y="210"/>
                      <a:pt x="10" y="202"/>
                    </a:cubicBezTo>
                    <a:cubicBezTo>
                      <a:pt x="17" y="195"/>
                      <a:pt x="32" y="181"/>
                      <a:pt x="36" y="177"/>
                    </a:cubicBezTo>
                    <a:cubicBezTo>
                      <a:pt x="39" y="173"/>
                      <a:pt x="40" y="174"/>
                      <a:pt x="40" y="16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6"/>
                      <a:pt x="39" y="6"/>
                      <a:pt x="39" y="5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72" name="Freeform 15"/>
              <p:cNvSpPr>
                <a:spLocks noChangeAspect="1"/>
              </p:cNvSpPr>
              <p:nvPr/>
            </p:nvSpPr>
            <p:spPr bwMode="auto">
              <a:xfrm>
                <a:off x="2244" y="340"/>
                <a:ext cx="457" cy="112"/>
              </a:xfrm>
              <a:custGeom>
                <a:avLst/>
                <a:gdLst>
                  <a:gd name="T0" fmla="*/ 1921613 w 228"/>
                  <a:gd name="T1" fmla="*/ 278528 h 56"/>
                  <a:gd name="T2" fmla="*/ 1669415 w 228"/>
                  <a:gd name="T3" fmla="*/ 458752 h 56"/>
                  <a:gd name="T4" fmla="*/ 58368 w 228"/>
                  <a:gd name="T5" fmla="*/ 163840 h 56"/>
                  <a:gd name="T6" fmla="*/ 8312 w 228"/>
                  <a:gd name="T7" fmla="*/ 204800 h 56"/>
                  <a:gd name="T8" fmla="*/ 33393 w 228"/>
                  <a:gd name="T9" fmla="*/ 139264 h 56"/>
                  <a:gd name="T10" fmla="*/ 234497 w 228"/>
                  <a:gd name="T11" fmla="*/ 16384 h 56"/>
                  <a:gd name="T12" fmla="*/ 277233 w 228"/>
                  <a:gd name="T13" fmla="*/ 8192 h 56"/>
                  <a:gd name="T14" fmla="*/ 1863245 w 228"/>
                  <a:gd name="T15" fmla="*/ 262144 h 56"/>
                  <a:gd name="T16" fmla="*/ 1921613 w 228"/>
                  <a:gd name="T17" fmla="*/ 278528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8"/>
                  <a:gd name="T28" fmla="*/ 0 h 56"/>
                  <a:gd name="T29" fmla="*/ 228 w 228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8" h="56">
                    <a:moveTo>
                      <a:pt x="228" y="34"/>
                    </a:moveTo>
                    <a:cubicBezTo>
                      <a:pt x="198" y="56"/>
                      <a:pt x="198" y="56"/>
                      <a:pt x="198" y="56"/>
                    </a:cubicBezTo>
                    <a:cubicBezTo>
                      <a:pt x="86" y="36"/>
                      <a:pt x="17" y="22"/>
                      <a:pt x="7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1" y="6"/>
                      <a:pt x="28" y="2"/>
                    </a:cubicBezTo>
                    <a:cubicBezTo>
                      <a:pt x="31" y="0"/>
                      <a:pt x="33" y="1"/>
                      <a:pt x="33" y="1"/>
                    </a:cubicBezTo>
                    <a:cubicBezTo>
                      <a:pt x="33" y="1"/>
                      <a:pt x="218" y="32"/>
                      <a:pt x="221" y="32"/>
                    </a:cubicBezTo>
                    <a:cubicBezTo>
                      <a:pt x="228" y="34"/>
                      <a:pt x="228" y="34"/>
                      <a:pt x="228" y="34"/>
                    </a:cubicBezTo>
                    <a:close/>
                  </a:path>
                </a:pathLst>
              </a:cu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73" name="Freeform 16"/>
              <p:cNvSpPr>
                <a:spLocks noChangeAspect="1"/>
              </p:cNvSpPr>
              <p:nvPr/>
            </p:nvSpPr>
            <p:spPr bwMode="auto">
              <a:xfrm>
                <a:off x="2623" y="408"/>
                <a:ext cx="86" cy="58"/>
              </a:xfrm>
              <a:custGeom>
                <a:avLst/>
                <a:gdLst>
                  <a:gd name="T0" fmla="*/ 0 w 43"/>
                  <a:gd name="T1" fmla="*/ 172032 h 29"/>
                  <a:gd name="T2" fmla="*/ 311296 w 43"/>
                  <a:gd name="T3" fmla="*/ 0 h 29"/>
                  <a:gd name="T4" fmla="*/ 352256 w 43"/>
                  <a:gd name="T5" fmla="*/ 49152 h 29"/>
                  <a:gd name="T6" fmla="*/ 57344 w 43"/>
                  <a:gd name="T7" fmla="*/ 237568 h 29"/>
                  <a:gd name="T8" fmla="*/ 0 w 43"/>
                  <a:gd name="T9" fmla="*/ 172032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29"/>
                  <a:gd name="T17" fmla="*/ 43 w 43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29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1" y="1"/>
                      <a:pt x="42" y="3"/>
                      <a:pt x="43" y="6"/>
                    </a:cubicBezTo>
                    <a:cubicBezTo>
                      <a:pt x="7" y="29"/>
                      <a:pt x="7" y="29"/>
                      <a:pt x="7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8C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74" name="Freeform 17"/>
              <p:cNvSpPr>
                <a:spLocks noChangeAspect="1"/>
              </p:cNvSpPr>
              <p:nvPr/>
            </p:nvSpPr>
            <p:spPr bwMode="auto">
              <a:xfrm>
                <a:off x="2244" y="378"/>
                <a:ext cx="399" cy="447"/>
              </a:xfrm>
              <a:custGeom>
                <a:avLst/>
                <a:gdLst>
                  <a:gd name="T0" fmla="*/ 1633935 w 199"/>
                  <a:gd name="T1" fmla="*/ 294226 h 223"/>
                  <a:gd name="T2" fmla="*/ 58745 w 199"/>
                  <a:gd name="T3" fmla="*/ 8313 h 223"/>
                  <a:gd name="T4" fmla="*/ 0 w 199"/>
                  <a:gd name="T5" fmla="*/ 41719 h 223"/>
                  <a:gd name="T6" fmla="*/ 0 w 199"/>
                  <a:gd name="T7" fmla="*/ 1418814 h 223"/>
                  <a:gd name="T8" fmla="*/ 58745 w 199"/>
                  <a:gd name="T9" fmla="*/ 1528057 h 223"/>
                  <a:gd name="T10" fmla="*/ 1575222 w 199"/>
                  <a:gd name="T11" fmla="*/ 1855665 h 223"/>
                  <a:gd name="T12" fmla="*/ 1675810 w 199"/>
                  <a:gd name="T13" fmla="*/ 1788754 h 223"/>
                  <a:gd name="T14" fmla="*/ 1675810 w 199"/>
                  <a:gd name="T15" fmla="*/ 369813 h 223"/>
                  <a:gd name="T16" fmla="*/ 1633935 w 199"/>
                  <a:gd name="T17" fmla="*/ 294226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9"/>
                  <a:gd name="T28" fmla="*/ 0 h 223"/>
                  <a:gd name="T29" fmla="*/ 199 w 199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9" h="223">
                    <a:moveTo>
                      <a:pt x="193" y="35"/>
                    </a:moveTo>
                    <a:cubicBezTo>
                      <a:pt x="86" y="16"/>
                      <a:pt x="16" y="3"/>
                      <a:pt x="7" y="1"/>
                    </a:cubicBezTo>
                    <a:cubicBezTo>
                      <a:pt x="1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8"/>
                    </a:cubicBezTo>
                    <a:cubicBezTo>
                      <a:pt x="0" y="179"/>
                      <a:pt x="2" y="179"/>
                      <a:pt x="7" y="181"/>
                    </a:cubicBezTo>
                    <a:cubicBezTo>
                      <a:pt x="10" y="182"/>
                      <a:pt x="153" y="212"/>
                      <a:pt x="186" y="220"/>
                    </a:cubicBezTo>
                    <a:cubicBezTo>
                      <a:pt x="199" y="223"/>
                      <a:pt x="198" y="216"/>
                      <a:pt x="198" y="212"/>
                    </a:cubicBezTo>
                    <a:cubicBezTo>
                      <a:pt x="198" y="212"/>
                      <a:pt x="198" y="50"/>
                      <a:pt x="198" y="44"/>
                    </a:cubicBezTo>
                    <a:cubicBezTo>
                      <a:pt x="198" y="39"/>
                      <a:pt x="194" y="35"/>
                      <a:pt x="193" y="35"/>
                    </a:cubicBezTo>
                    <a:close/>
                  </a:path>
                </a:pathLst>
              </a:custGeom>
              <a:solidFill>
                <a:srgbClr val="FAC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75" name="Freeform 18"/>
              <p:cNvSpPr>
                <a:spLocks noChangeAspect="1"/>
              </p:cNvSpPr>
              <p:nvPr/>
            </p:nvSpPr>
            <p:spPr bwMode="auto">
              <a:xfrm>
                <a:off x="2256" y="390"/>
                <a:ext cx="373" cy="417"/>
              </a:xfrm>
              <a:custGeom>
                <a:avLst/>
                <a:gdLst>
                  <a:gd name="T0" fmla="*/ 1527435 w 186"/>
                  <a:gd name="T1" fmla="*/ 277906 h 208"/>
                  <a:gd name="T2" fmla="*/ 58808 w 186"/>
                  <a:gd name="T3" fmla="*/ 8316 h 208"/>
                  <a:gd name="T4" fmla="*/ 0 w 186"/>
                  <a:gd name="T5" fmla="*/ 41804 h 208"/>
                  <a:gd name="T6" fmla="*/ 0 w 186"/>
                  <a:gd name="T7" fmla="*/ 1320463 h 208"/>
                  <a:gd name="T8" fmla="*/ 58808 w 186"/>
                  <a:gd name="T9" fmla="*/ 1421473 h 208"/>
                  <a:gd name="T10" fmla="*/ 1485434 w 186"/>
                  <a:gd name="T11" fmla="*/ 1732805 h 208"/>
                  <a:gd name="T12" fmla="*/ 1560947 w 186"/>
                  <a:gd name="T13" fmla="*/ 1674129 h 208"/>
                  <a:gd name="T14" fmla="*/ 1560947 w 186"/>
                  <a:gd name="T15" fmla="*/ 345238 h 208"/>
                  <a:gd name="T16" fmla="*/ 1527435 w 186"/>
                  <a:gd name="T17" fmla="*/ 277906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6"/>
                  <a:gd name="T28" fmla="*/ 0 h 208"/>
                  <a:gd name="T29" fmla="*/ 186 w 186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6" h="208">
                    <a:moveTo>
                      <a:pt x="180" y="33"/>
                    </a:moveTo>
                    <a:cubicBezTo>
                      <a:pt x="80" y="15"/>
                      <a:pt x="15" y="3"/>
                      <a:pt x="7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2" y="167"/>
                      <a:pt x="7" y="168"/>
                    </a:cubicBezTo>
                    <a:cubicBezTo>
                      <a:pt x="9" y="169"/>
                      <a:pt x="144" y="198"/>
                      <a:pt x="175" y="205"/>
                    </a:cubicBezTo>
                    <a:cubicBezTo>
                      <a:pt x="186" y="208"/>
                      <a:pt x="184" y="201"/>
                      <a:pt x="184" y="198"/>
                    </a:cubicBezTo>
                    <a:cubicBezTo>
                      <a:pt x="184" y="198"/>
                      <a:pt x="184" y="47"/>
                      <a:pt x="184" y="41"/>
                    </a:cubicBezTo>
                    <a:cubicBezTo>
                      <a:pt x="184" y="37"/>
                      <a:pt x="183" y="34"/>
                      <a:pt x="180" y="33"/>
                    </a:cubicBezTo>
                    <a:close/>
                  </a:path>
                </a:pathLst>
              </a:custGeom>
              <a:solidFill>
                <a:srgbClr val="F5A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76" name="Freeform 19"/>
              <p:cNvSpPr>
                <a:spLocks noChangeAspect="1" noEditPoints="1"/>
              </p:cNvSpPr>
              <p:nvPr/>
            </p:nvSpPr>
            <p:spPr bwMode="auto">
              <a:xfrm>
                <a:off x="2256" y="390"/>
                <a:ext cx="373" cy="415"/>
              </a:xfrm>
              <a:custGeom>
                <a:avLst/>
                <a:gdLst>
                  <a:gd name="T0" fmla="*/ 8332 w 186"/>
                  <a:gd name="T1" fmla="*/ 16672 h 207"/>
                  <a:gd name="T2" fmla="*/ 0 w 186"/>
                  <a:gd name="T3" fmla="*/ 41813 h 207"/>
                  <a:gd name="T4" fmla="*/ 0 w 186"/>
                  <a:gd name="T5" fmla="*/ 1320540 h 207"/>
                  <a:gd name="T6" fmla="*/ 50461 w 186"/>
                  <a:gd name="T7" fmla="*/ 1429880 h 207"/>
                  <a:gd name="T8" fmla="*/ 575473 w 186"/>
                  <a:gd name="T9" fmla="*/ 1548197 h 207"/>
                  <a:gd name="T10" fmla="*/ 1485434 w 186"/>
                  <a:gd name="T11" fmla="*/ 1741334 h 207"/>
                  <a:gd name="T12" fmla="*/ 1544302 w 186"/>
                  <a:gd name="T13" fmla="*/ 1741334 h 207"/>
                  <a:gd name="T14" fmla="*/ 1569339 w 186"/>
                  <a:gd name="T15" fmla="*/ 1674258 h 207"/>
                  <a:gd name="T16" fmla="*/ 1569339 w 186"/>
                  <a:gd name="T17" fmla="*/ 345250 h 207"/>
                  <a:gd name="T18" fmla="*/ 1527435 w 186"/>
                  <a:gd name="T19" fmla="*/ 269341 h 207"/>
                  <a:gd name="T20" fmla="*/ 58808 w 186"/>
                  <a:gd name="T21" fmla="*/ 8316 h 207"/>
                  <a:gd name="T22" fmla="*/ 8332 w 186"/>
                  <a:gd name="T23" fmla="*/ 16672 h 207"/>
                  <a:gd name="T24" fmla="*/ 1485434 w 186"/>
                  <a:gd name="T25" fmla="*/ 1732930 h 207"/>
                  <a:gd name="T26" fmla="*/ 575473 w 186"/>
                  <a:gd name="T27" fmla="*/ 1531444 h 207"/>
                  <a:gd name="T28" fmla="*/ 58808 w 186"/>
                  <a:gd name="T29" fmla="*/ 1421588 h 207"/>
                  <a:gd name="T30" fmla="*/ 8332 w 186"/>
                  <a:gd name="T31" fmla="*/ 1320540 h 207"/>
                  <a:gd name="T32" fmla="*/ 8332 w 186"/>
                  <a:gd name="T33" fmla="*/ 41813 h 207"/>
                  <a:gd name="T34" fmla="*/ 16709 w 186"/>
                  <a:gd name="T35" fmla="*/ 25004 h 207"/>
                  <a:gd name="T36" fmla="*/ 50461 w 186"/>
                  <a:gd name="T37" fmla="*/ 16672 h 207"/>
                  <a:gd name="T38" fmla="*/ 1519139 w 186"/>
                  <a:gd name="T39" fmla="*/ 286290 h 207"/>
                  <a:gd name="T40" fmla="*/ 1552598 w 186"/>
                  <a:gd name="T41" fmla="*/ 345250 h 207"/>
                  <a:gd name="T42" fmla="*/ 1560947 w 186"/>
                  <a:gd name="T43" fmla="*/ 1674258 h 207"/>
                  <a:gd name="T44" fmla="*/ 1535912 w 186"/>
                  <a:gd name="T45" fmla="*/ 1732930 h 207"/>
                  <a:gd name="T46" fmla="*/ 1485434 w 186"/>
                  <a:gd name="T47" fmla="*/ 1732930 h 20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86"/>
                  <a:gd name="T73" fmla="*/ 0 h 207"/>
                  <a:gd name="T74" fmla="*/ 186 w 186"/>
                  <a:gd name="T75" fmla="*/ 207 h 20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86" h="207">
                    <a:moveTo>
                      <a:pt x="1" y="2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6" y="169"/>
                    </a:cubicBezTo>
                    <a:cubicBezTo>
                      <a:pt x="7" y="169"/>
                      <a:pt x="30" y="174"/>
                      <a:pt x="68" y="183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7"/>
                      <a:pt x="180" y="207"/>
                      <a:pt x="182" y="206"/>
                    </a:cubicBezTo>
                    <a:cubicBezTo>
                      <a:pt x="186" y="204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4" y="33"/>
                      <a:pt x="180" y="3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3" y="1"/>
                      <a:pt x="1" y="2"/>
                    </a:cubicBezTo>
                    <a:close/>
                    <a:moveTo>
                      <a:pt x="175" y="205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8"/>
                    </a:cubicBezTo>
                    <a:cubicBezTo>
                      <a:pt x="2" y="166"/>
                      <a:pt x="1" y="166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5" y="2"/>
                      <a:pt x="6" y="2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83" y="34"/>
                      <a:pt x="183" y="37"/>
                      <a:pt x="183" y="41"/>
                    </a:cubicBezTo>
                    <a:cubicBezTo>
                      <a:pt x="184" y="198"/>
                      <a:pt x="184" y="198"/>
                      <a:pt x="184" y="198"/>
                    </a:cubicBezTo>
                    <a:cubicBezTo>
                      <a:pt x="184" y="198"/>
                      <a:pt x="184" y="203"/>
                      <a:pt x="181" y="205"/>
                    </a:cubicBezTo>
                    <a:cubicBezTo>
                      <a:pt x="180" y="205"/>
                      <a:pt x="177" y="205"/>
                      <a:pt x="175" y="205"/>
                    </a:cubicBezTo>
                    <a:close/>
                  </a:path>
                </a:pathLst>
              </a:custGeom>
              <a:solidFill>
                <a:srgbClr val="BD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77" name="Freeform 20"/>
              <p:cNvSpPr>
                <a:spLocks noChangeAspect="1" noEditPoints="1"/>
              </p:cNvSpPr>
              <p:nvPr/>
            </p:nvSpPr>
            <p:spPr bwMode="auto">
              <a:xfrm>
                <a:off x="2282" y="450"/>
                <a:ext cx="329" cy="297"/>
              </a:xfrm>
              <a:custGeom>
                <a:avLst/>
                <a:gdLst>
                  <a:gd name="T0" fmla="*/ 536106 w 164"/>
                  <a:gd name="T1" fmla="*/ 968906 h 148"/>
                  <a:gd name="T2" fmla="*/ 509980 w 164"/>
                  <a:gd name="T3" fmla="*/ 831313 h 148"/>
                  <a:gd name="T4" fmla="*/ 338954 w 164"/>
                  <a:gd name="T5" fmla="*/ 221203 h 148"/>
                  <a:gd name="T6" fmla="*/ 442493 w 164"/>
                  <a:gd name="T7" fmla="*/ 152578 h 148"/>
                  <a:gd name="T8" fmla="*/ 338954 w 164"/>
                  <a:gd name="T9" fmla="*/ 221203 h 148"/>
                  <a:gd name="T10" fmla="*/ 442493 w 164"/>
                  <a:gd name="T11" fmla="*/ 1011243 h 148"/>
                  <a:gd name="T12" fmla="*/ 338954 w 164"/>
                  <a:gd name="T13" fmla="*/ 899430 h 148"/>
                  <a:gd name="T14" fmla="*/ 595237 w 164"/>
                  <a:gd name="T15" fmla="*/ 325040 h 148"/>
                  <a:gd name="T16" fmla="*/ 459320 w 164"/>
                  <a:gd name="T17" fmla="*/ 272207 h 148"/>
                  <a:gd name="T18" fmla="*/ 595237 w 164"/>
                  <a:gd name="T19" fmla="*/ 325040 h 148"/>
                  <a:gd name="T20" fmla="*/ 0 w 164"/>
                  <a:gd name="T21" fmla="*/ 882371 h 148"/>
                  <a:gd name="T22" fmla="*/ 152193 w 164"/>
                  <a:gd name="T23" fmla="*/ 951991 h 148"/>
                  <a:gd name="T24" fmla="*/ 254215 w 164"/>
                  <a:gd name="T25" fmla="*/ 882371 h 148"/>
                  <a:gd name="T26" fmla="*/ 152193 w 164"/>
                  <a:gd name="T27" fmla="*/ 762736 h 148"/>
                  <a:gd name="T28" fmla="*/ 955584 w 164"/>
                  <a:gd name="T29" fmla="*/ 255406 h 148"/>
                  <a:gd name="T30" fmla="*/ 1058722 w 164"/>
                  <a:gd name="T31" fmla="*/ 367353 h 148"/>
                  <a:gd name="T32" fmla="*/ 152193 w 164"/>
                  <a:gd name="T33" fmla="*/ 0 h 148"/>
                  <a:gd name="T34" fmla="*/ 152193 w 164"/>
                  <a:gd name="T35" fmla="*/ 280820 h 148"/>
                  <a:gd name="T36" fmla="*/ 254215 w 164"/>
                  <a:gd name="T37" fmla="*/ 204338 h 148"/>
                  <a:gd name="T38" fmla="*/ 152193 w 164"/>
                  <a:gd name="T39" fmla="*/ 93332 h 148"/>
                  <a:gd name="T40" fmla="*/ 1237116 w 164"/>
                  <a:gd name="T41" fmla="*/ 503919 h 148"/>
                  <a:gd name="T42" fmla="*/ 1237116 w 164"/>
                  <a:gd name="T43" fmla="*/ 221203 h 148"/>
                  <a:gd name="T44" fmla="*/ 1143462 w 164"/>
                  <a:gd name="T45" fmla="*/ 289256 h 148"/>
                  <a:gd name="T46" fmla="*/ 1237116 w 164"/>
                  <a:gd name="T47" fmla="*/ 410057 h 148"/>
                  <a:gd name="T48" fmla="*/ 1237116 w 164"/>
                  <a:gd name="T49" fmla="*/ 1087793 h 148"/>
                  <a:gd name="T50" fmla="*/ 1143462 w 164"/>
                  <a:gd name="T51" fmla="*/ 1156490 h 148"/>
                  <a:gd name="T52" fmla="*/ 1237116 w 164"/>
                  <a:gd name="T53" fmla="*/ 1266655 h 148"/>
                  <a:gd name="T54" fmla="*/ 1237116 w 164"/>
                  <a:gd name="T55" fmla="*/ 985964 h 148"/>
                  <a:gd name="T56" fmla="*/ 955584 w 164"/>
                  <a:gd name="T57" fmla="*/ 1028539 h 148"/>
                  <a:gd name="T58" fmla="*/ 1058722 w 164"/>
                  <a:gd name="T59" fmla="*/ 1139577 h 148"/>
                  <a:gd name="T60" fmla="*/ 955584 w 164"/>
                  <a:gd name="T61" fmla="*/ 1028539 h 148"/>
                  <a:gd name="T62" fmla="*/ 861432 w 164"/>
                  <a:gd name="T63" fmla="*/ 1037015 h 148"/>
                  <a:gd name="T64" fmla="*/ 879200 w 164"/>
                  <a:gd name="T65" fmla="*/ 907843 h 148"/>
                  <a:gd name="T66" fmla="*/ 802431 w 164"/>
                  <a:gd name="T67" fmla="*/ 367353 h 148"/>
                  <a:gd name="T68" fmla="*/ 938332 w 164"/>
                  <a:gd name="T69" fmla="*/ 367353 h 148"/>
                  <a:gd name="T70" fmla="*/ 802431 w 164"/>
                  <a:gd name="T71" fmla="*/ 367353 h 148"/>
                  <a:gd name="T72" fmla="*/ 700898 w 164"/>
                  <a:gd name="T73" fmla="*/ 393176 h 148"/>
                  <a:gd name="T74" fmla="*/ 569993 w 164"/>
                  <a:gd name="T75" fmla="*/ 814254 h 148"/>
                  <a:gd name="T76" fmla="*/ 913085 w 164"/>
                  <a:gd name="T77" fmla="*/ 597514 h 148"/>
                  <a:gd name="T78" fmla="*/ 544573 w 164"/>
                  <a:gd name="T79" fmla="*/ 589075 h 148"/>
                  <a:gd name="T80" fmla="*/ 853073 w 164"/>
                  <a:gd name="T81" fmla="*/ 677704 h 14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48"/>
                  <a:gd name="T125" fmla="*/ 164 w 164"/>
                  <a:gd name="T126" fmla="*/ 148 h 14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48">
                    <a:moveTo>
                      <a:pt x="54" y="105"/>
                    </a:moveTo>
                    <a:cubicBezTo>
                      <a:pt x="63" y="113"/>
                      <a:pt x="63" y="113"/>
                      <a:pt x="63" y="113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60" y="97"/>
                      <a:pt x="60" y="97"/>
                      <a:pt x="60" y="97"/>
                    </a:cubicBezTo>
                    <a:lnTo>
                      <a:pt x="54" y="105"/>
                    </a:lnTo>
                    <a:close/>
                    <a:moveTo>
                      <a:pt x="40" y="26"/>
                    </a:move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15"/>
                      <a:pt x="40" y="15"/>
                      <a:pt x="40" y="15"/>
                    </a:cubicBezTo>
                    <a:lnTo>
                      <a:pt x="40" y="26"/>
                    </a:lnTo>
                    <a:close/>
                    <a:moveTo>
                      <a:pt x="40" y="116"/>
                    </a:moveTo>
                    <a:cubicBezTo>
                      <a:pt x="52" y="118"/>
                      <a:pt x="52" y="118"/>
                      <a:pt x="52" y="118"/>
                    </a:cubicBezTo>
                    <a:cubicBezTo>
                      <a:pt x="52" y="107"/>
                      <a:pt x="52" y="107"/>
                      <a:pt x="52" y="107"/>
                    </a:cubicBezTo>
                    <a:cubicBezTo>
                      <a:pt x="40" y="105"/>
                      <a:pt x="40" y="105"/>
                      <a:pt x="40" y="105"/>
                    </a:cubicBezTo>
                    <a:lnTo>
                      <a:pt x="40" y="116"/>
                    </a:lnTo>
                    <a:close/>
                    <a:moveTo>
                      <a:pt x="70" y="38"/>
                    </a:moveTo>
                    <a:cubicBezTo>
                      <a:pt x="63" y="27"/>
                      <a:pt x="63" y="27"/>
                      <a:pt x="63" y="27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60" y="42"/>
                      <a:pt x="60" y="42"/>
                      <a:pt x="60" y="42"/>
                    </a:cubicBezTo>
                    <a:lnTo>
                      <a:pt x="70" y="38"/>
                    </a:lnTo>
                    <a:close/>
                    <a:moveTo>
                      <a:pt x="18" y="89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8" y="111"/>
                      <a:pt x="18" y="111"/>
                      <a:pt x="18" y="111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18" y="100"/>
                      <a:pt x="18" y="100"/>
                      <a:pt x="18" y="100"/>
                    </a:cubicBezTo>
                    <a:lnTo>
                      <a:pt x="18" y="89"/>
                    </a:lnTo>
                    <a:close/>
                    <a:moveTo>
                      <a:pt x="124" y="32"/>
                    </a:moveTo>
                    <a:cubicBezTo>
                      <a:pt x="112" y="30"/>
                      <a:pt x="112" y="30"/>
                      <a:pt x="112" y="30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24" y="43"/>
                      <a:pt x="124" y="43"/>
                      <a:pt x="124" y="43"/>
                    </a:cubicBezTo>
                    <a:lnTo>
                      <a:pt x="124" y="32"/>
                    </a:lnTo>
                    <a:close/>
                    <a:moveTo>
                      <a:pt x="18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18" y="11"/>
                      <a:pt x="18" y="11"/>
                      <a:pt x="18" y="11"/>
                    </a:cubicBezTo>
                    <a:lnTo>
                      <a:pt x="18" y="0"/>
                    </a:lnTo>
                    <a:close/>
                    <a:moveTo>
                      <a:pt x="145" y="59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45" y="26"/>
                      <a:pt x="145" y="26"/>
                      <a:pt x="145" y="26"/>
                    </a:cubicBezTo>
                    <a:cubicBezTo>
                      <a:pt x="145" y="37"/>
                      <a:pt x="145" y="37"/>
                      <a:pt x="145" y="37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45" y="48"/>
                      <a:pt x="145" y="48"/>
                      <a:pt x="145" y="48"/>
                    </a:cubicBezTo>
                    <a:lnTo>
                      <a:pt x="145" y="59"/>
                    </a:lnTo>
                    <a:close/>
                    <a:moveTo>
                      <a:pt x="145" y="127"/>
                    </a:move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45" y="137"/>
                      <a:pt x="145" y="137"/>
                      <a:pt x="145" y="137"/>
                    </a:cubicBezTo>
                    <a:cubicBezTo>
                      <a:pt x="145" y="148"/>
                      <a:pt x="145" y="148"/>
                      <a:pt x="145" y="148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45" y="115"/>
                      <a:pt x="145" y="115"/>
                      <a:pt x="145" y="115"/>
                    </a:cubicBezTo>
                    <a:lnTo>
                      <a:pt x="145" y="127"/>
                    </a:lnTo>
                    <a:close/>
                    <a:moveTo>
                      <a:pt x="112" y="120"/>
                    </a:move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4" y="122"/>
                      <a:pt x="124" y="122"/>
                      <a:pt x="124" y="122"/>
                    </a:cubicBezTo>
                    <a:lnTo>
                      <a:pt x="112" y="120"/>
                    </a:lnTo>
                    <a:close/>
                    <a:moveTo>
                      <a:pt x="94" y="110"/>
                    </a:moveTo>
                    <a:cubicBezTo>
                      <a:pt x="101" y="121"/>
                      <a:pt x="101" y="121"/>
                      <a:pt x="101" y="121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03" y="106"/>
                      <a:pt x="103" y="106"/>
                      <a:pt x="103" y="106"/>
                    </a:cubicBezTo>
                    <a:lnTo>
                      <a:pt x="94" y="110"/>
                    </a:lnTo>
                    <a:close/>
                    <a:moveTo>
                      <a:pt x="94" y="43"/>
                    </a:moveTo>
                    <a:cubicBezTo>
                      <a:pt x="103" y="51"/>
                      <a:pt x="103" y="51"/>
                      <a:pt x="103" y="5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1" y="35"/>
                      <a:pt x="101" y="35"/>
                      <a:pt x="101" y="35"/>
                    </a:cubicBezTo>
                    <a:lnTo>
                      <a:pt x="94" y="43"/>
                    </a:lnTo>
                    <a:close/>
                    <a:moveTo>
                      <a:pt x="107" y="70"/>
                    </a:moveTo>
                    <a:cubicBezTo>
                      <a:pt x="103" y="58"/>
                      <a:pt x="93" y="49"/>
                      <a:pt x="82" y="46"/>
                    </a:cubicBezTo>
                    <a:cubicBezTo>
                      <a:pt x="68" y="44"/>
                      <a:pt x="57" y="51"/>
                      <a:pt x="55" y="63"/>
                    </a:cubicBezTo>
                    <a:cubicBezTo>
                      <a:pt x="52" y="73"/>
                      <a:pt x="58" y="86"/>
                      <a:pt x="67" y="95"/>
                    </a:cubicBezTo>
                    <a:cubicBezTo>
                      <a:pt x="77" y="103"/>
                      <a:pt x="90" y="104"/>
                      <a:pt x="99" y="99"/>
                    </a:cubicBezTo>
                    <a:cubicBezTo>
                      <a:pt x="108" y="93"/>
                      <a:pt x="111" y="81"/>
                      <a:pt x="107" y="70"/>
                    </a:cubicBezTo>
                    <a:close/>
                    <a:moveTo>
                      <a:pt x="79" y="91"/>
                    </a:moveTo>
                    <a:cubicBezTo>
                      <a:pt x="70" y="88"/>
                      <a:pt x="63" y="78"/>
                      <a:pt x="64" y="69"/>
                    </a:cubicBezTo>
                    <a:cubicBezTo>
                      <a:pt x="64" y="59"/>
                      <a:pt x="72" y="54"/>
                      <a:pt x="82" y="55"/>
                    </a:cubicBezTo>
                    <a:cubicBezTo>
                      <a:pt x="92" y="58"/>
                      <a:pt x="100" y="68"/>
                      <a:pt x="100" y="79"/>
                    </a:cubicBezTo>
                    <a:cubicBezTo>
                      <a:pt x="99" y="89"/>
                      <a:pt x="90" y="95"/>
                      <a:pt x="79" y="91"/>
                    </a:cubicBezTo>
                    <a:close/>
                  </a:path>
                </a:pathLst>
              </a:custGeom>
              <a:solidFill>
                <a:srgbClr val="74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78" name="Freeform 21"/>
              <p:cNvSpPr>
                <a:spLocks noChangeAspect="1" noEditPoints="1"/>
              </p:cNvSpPr>
              <p:nvPr/>
            </p:nvSpPr>
            <p:spPr bwMode="auto">
              <a:xfrm>
                <a:off x="2272" y="440"/>
                <a:ext cx="329" cy="299"/>
              </a:xfrm>
              <a:custGeom>
                <a:avLst/>
                <a:gdLst>
                  <a:gd name="T0" fmla="*/ 544573 w 164"/>
                  <a:gd name="T1" fmla="*/ 968802 h 149"/>
                  <a:gd name="T2" fmla="*/ 518285 w 164"/>
                  <a:gd name="T3" fmla="*/ 831174 h 149"/>
                  <a:gd name="T4" fmla="*/ 349384 w 164"/>
                  <a:gd name="T5" fmla="*/ 229602 h 149"/>
                  <a:gd name="T6" fmla="*/ 442493 w 164"/>
                  <a:gd name="T7" fmla="*/ 152542 h 149"/>
                  <a:gd name="T8" fmla="*/ 349384 w 164"/>
                  <a:gd name="T9" fmla="*/ 229602 h 149"/>
                  <a:gd name="T10" fmla="*/ 442493 w 164"/>
                  <a:gd name="T11" fmla="*/ 1019459 h 149"/>
                  <a:gd name="T12" fmla="*/ 349384 w 164"/>
                  <a:gd name="T13" fmla="*/ 899023 h 149"/>
                  <a:gd name="T14" fmla="*/ 595237 w 164"/>
                  <a:gd name="T15" fmla="*/ 333479 h 149"/>
                  <a:gd name="T16" fmla="*/ 459320 w 164"/>
                  <a:gd name="T17" fmla="*/ 272170 h 149"/>
                  <a:gd name="T18" fmla="*/ 595237 w 164"/>
                  <a:gd name="T19" fmla="*/ 333479 h 149"/>
                  <a:gd name="T20" fmla="*/ 0 w 164"/>
                  <a:gd name="T21" fmla="*/ 882271 h 149"/>
                  <a:gd name="T22" fmla="*/ 160530 w 164"/>
                  <a:gd name="T23" fmla="*/ 960366 h 149"/>
                  <a:gd name="T24" fmla="*/ 263074 w 164"/>
                  <a:gd name="T25" fmla="*/ 882271 h 149"/>
                  <a:gd name="T26" fmla="*/ 160530 w 164"/>
                  <a:gd name="T27" fmla="*/ 770980 h 149"/>
                  <a:gd name="T28" fmla="*/ 955584 w 164"/>
                  <a:gd name="T29" fmla="*/ 255386 h 149"/>
                  <a:gd name="T30" fmla="*/ 1058722 w 164"/>
                  <a:gd name="T31" fmla="*/ 375821 h 149"/>
                  <a:gd name="T32" fmla="*/ 160530 w 164"/>
                  <a:gd name="T33" fmla="*/ 0 h 149"/>
                  <a:gd name="T34" fmla="*/ 160530 w 164"/>
                  <a:gd name="T35" fmla="*/ 280791 h 149"/>
                  <a:gd name="T36" fmla="*/ 263074 w 164"/>
                  <a:gd name="T37" fmla="*/ 204259 h 149"/>
                  <a:gd name="T38" fmla="*/ 160530 w 164"/>
                  <a:gd name="T39" fmla="*/ 93328 h 149"/>
                  <a:gd name="T40" fmla="*/ 1245476 w 164"/>
                  <a:gd name="T41" fmla="*/ 503861 h 149"/>
                  <a:gd name="T42" fmla="*/ 1245476 w 164"/>
                  <a:gd name="T43" fmla="*/ 221190 h 149"/>
                  <a:gd name="T44" fmla="*/ 1143462 w 164"/>
                  <a:gd name="T45" fmla="*/ 297704 h 149"/>
                  <a:gd name="T46" fmla="*/ 1245476 w 164"/>
                  <a:gd name="T47" fmla="*/ 409889 h 149"/>
                  <a:gd name="T48" fmla="*/ 1245476 w 164"/>
                  <a:gd name="T49" fmla="*/ 1087628 h 149"/>
                  <a:gd name="T50" fmla="*/ 1143462 w 164"/>
                  <a:gd name="T51" fmla="*/ 1164685 h 149"/>
                  <a:gd name="T52" fmla="*/ 1245476 w 164"/>
                  <a:gd name="T53" fmla="*/ 1274846 h 149"/>
                  <a:gd name="T54" fmla="*/ 1245476 w 164"/>
                  <a:gd name="T55" fmla="*/ 994175 h 149"/>
                  <a:gd name="T56" fmla="*/ 955584 w 164"/>
                  <a:gd name="T57" fmla="*/ 1028411 h 149"/>
                  <a:gd name="T58" fmla="*/ 1058722 w 164"/>
                  <a:gd name="T59" fmla="*/ 1139078 h 149"/>
                  <a:gd name="T60" fmla="*/ 955584 w 164"/>
                  <a:gd name="T61" fmla="*/ 1028411 h 149"/>
                  <a:gd name="T62" fmla="*/ 861432 w 164"/>
                  <a:gd name="T63" fmla="*/ 1036775 h 149"/>
                  <a:gd name="T64" fmla="*/ 887684 w 164"/>
                  <a:gd name="T65" fmla="*/ 907654 h 149"/>
                  <a:gd name="T66" fmla="*/ 802431 w 164"/>
                  <a:gd name="T67" fmla="*/ 375821 h 149"/>
                  <a:gd name="T68" fmla="*/ 938332 w 164"/>
                  <a:gd name="T69" fmla="*/ 375821 h 149"/>
                  <a:gd name="T70" fmla="*/ 802431 w 164"/>
                  <a:gd name="T71" fmla="*/ 375821 h 149"/>
                  <a:gd name="T72" fmla="*/ 700898 w 164"/>
                  <a:gd name="T73" fmla="*/ 401517 h 149"/>
                  <a:gd name="T74" fmla="*/ 578346 w 164"/>
                  <a:gd name="T75" fmla="*/ 814165 h 149"/>
                  <a:gd name="T76" fmla="*/ 921441 w 164"/>
                  <a:gd name="T77" fmla="*/ 597406 h 149"/>
                  <a:gd name="T78" fmla="*/ 544573 w 164"/>
                  <a:gd name="T79" fmla="*/ 588751 h 149"/>
                  <a:gd name="T80" fmla="*/ 853073 w 164"/>
                  <a:gd name="T81" fmla="*/ 677624 h 1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49"/>
                  <a:gd name="T125" fmla="*/ 164 w 164"/>
                  <a:gd name="T126" fmla="*/ 149 h 14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49">
                    <a:moveTo>
                      <a:pt x="54" y="105"/>
                    </a:moveTo>
                    <a:cubicBezTo>
                      <a:pt x="64" y="113"/>
                      <a:pt x="64" y="113"/>
                      <a:pt x="64" y="113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61" y="97"/>
                      <a:pt x="61" y="97"/>
                      <a:pt x="61" y="97"/>
                    </a:cubicBezTo>
                    <a:lnTo>
                      <a:pt x="54" y="105"/>
                    </a:lnTo>
                    <a:close/>
                    <a:moveTo>
                      <a:pt x="41" y="27"/>
                    </a:move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1" y="16"/>
                      <a:pt x="41" y="16"/>
                      <a:pt x="41" y="16"/>
                    </a:cubicBezTo>
                    <a:lnTo>
                      <a:pt x="41" y="27"/>
                    </a:lnTo>
                    <a:close/>
                    <a:moveTo>
                      <a:pt x="41" y="116"/>
                    </a:moveTo>
                    <a:cubicBezTo>
                      <a:pt x="52" y="119"/>
                      <a:pt x="52" y="119"/>
                      <a:pt x="52" y="119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41" y="105"/>
                      <a:pt x="41" y="105"/>
                      <a:pt x="41" y="105"/>
                    </a:cubicBezTo>
                    <a:lnTo>
                      <a:pt x="41" y="116"/>
                    </a:lnTo>
                    <a:close/>
                    <a:moveTo>
                      <a:pt x="70" y="39"/>
                    </a:moveTo>
                    <a:cubicBezTo>
                      <a:pt x="64" y="28"/>
                      <a:pt x="64" y="28"/>
                      <a:pt x="64" y="28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61" y="43"/>
                      <a:pt x="61" y="43"/>
                      <a:pt x="61" y="43"/>
                    </a:cubicBezTo>
                    <a:lnTo>
                      <a:pt x="70" y="39"/>
                    </a:lnTo>
                    <a:close/>
                    <a:moveTo>
                      <a:pt x="19" y="9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19" y="101"/>
                      <a:pt x="19" y="101"/>
                      <a:pt x="19" y="101"/>
                    </a:cubicBezTo>
                    <a:lnTo>
                      <a:pt x="19" y="90"/>
                    </a:lnTo>
                    <a:close/>
                    <a:moveTo>
                      <a:pt x="124" y="33"/>
                    </a:moveTo>
                    <a:cubicBezTo>
                      <a:pt x="112" y="30"/>
                      <a:pt x="112" y="30"/>
                      <a:pt x="112" y="30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24" y="44"/>
                      <a:pt x="124" y="44"/>
                      <a:pt x="124" y="44"/>
                    </a:cubicBezTo>
                    <a:lnTo>
                      <a:pt x="124" y="33"/>
                    </a:lnTo>
                    <a:close/>
                    <a:moveTo>
                      <a:pt x="19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19" y="11"/>
                      <a:pt x="19" y="11"/>
                      <a:pt x="19" y="11"/>
                    </a:cubicBezTo>
                    <a:lnTo>
                      <a:pt x="19" y="0"/>
                    </a:lnTo>
                    <a:close/>
                    <a:moveTo>
                      <a:pt x="146" y="59"/>
                    </a:moveTo>
                    <a:cubicBezTo>
                      <a:pt x="164" y="46"/>
                      <a:pt x="164" y="46"/>
                      <a:pt x="164" y="46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37"/>
                      <a:pt x="146" y="37"/>
                      <a:pt x="146" y="37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46" y="48"/>
                      <a:pt x="146" y="48"/>
                      <a:pt x="146" y="48"/>
                    </a:cubicBezTo>
                    <a:lnTo>
                      <a:pt x="146" y="59"/>
                    </a:lnTo>
                    <a:close/>
                    <a:moveTo>
                      <a:pt x="146" y="127"/>
                    </a:move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36"/>
                      <a:pt x="134" y="136"/>
                      <a:pt x="134" y="136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64" y="137"/>
                      <a:pt x="164" y="137"/>
                      <a:pt x="164" y="137"/>
                    </a:cubicBezTo>
                    <a:cubicBezTo>
                      <a:pt x="146" y="116"/>
                      <a:pt x="146" y="116"/>
                      <a:pt x="146" y="116"/>
                    </a:cubicBezTo>
                    <a:lnTo>
                      <a:pt x="146" y="127"/>
                    </a:lnTo>
                    <a:close/>
                    <a:moveTo>
                      <a:pt x="112" y="120"/>
                    </a:move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4" y="122"/>
                      <a:pt x="124" y="122"/>
                      <a:pt x="124" y="122"/>
                    </a:cubicBezTo>
                    <a:lnTo>
                      <a:pt x="112" y="120"/>
                    </a:lnTo>
                    <a:close/>
                    <a:moveTo>
                      <a:pt x="94" y="110"/>
                    </a:moveTo>
                    <a:cubicBezTo>
                      <a:pt x="101" y="121"/>
                      <a:pt x="101" y="121"/>
                      <a:pt x="101" y="121"/>
                    </a:cubicBezTo>
                    <a:cubicBezTo>
                      <a:pt x="110" y="117"/>
                      <a:pt x="110" y="117"/>
                      <a:pt x="110" y="117"/>
                    </a:cubicBezTo>
                    <a:cubicBezTo>
                      <a:pt x="104" y="106"/>
                      <a:pt x="104" y="106"/>
                      <a:pt x="104" y="106"/>
                    </a:cubicBezTo>
                    <a:lnTo>
                      <a:pt x="94" y="110"/>
                    </a:lnTo>
                    <a:close/>
                    <a:moveTo>
                      <a:pt x="94" y="44"/>
                    </a:moveTo>
                    <a:cubicBezTo>
                      <a:pt x="104" y="52"/>
                      <a:pt x="104" y="52"/>
                      <a:pt x="104" y="52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01" y="36"/>
                      <a:pt x="101" y="36"/>
                      <a:pt x="101" y="36"/>
                    </a:cubicBezTo>
                    <a:lnTo>
                      <a:pt x="94" y="44"/>
                    </a:lnTo>
                    <a:close/>
                    <a:moveTo>
                      <a:pt x="108" y="70"/>
                    </a:moveTo>
                    <a:cubicBezTo>
                      <a:pt x="104" y="58"/>
                      <a:pt x="94" y="49"/>
                      <a:pt x="82" y="47"/>
                    </a:cubicBezTo>
                    <a:cubicBezTo>
                      <a:pt x="69" y="44"/>
                      <a:pt x="58" y="51"/>
                      <a:pt x="55" y="63"/>
                    </a:cubicBezTo>
                    <a:cubicBezTo>
                      <a:pt x="53" y="74"/>
                      <a:pt x="58" y="87"/>
                      <a:pt x="68" y="95"/>
                    </a:cubicBezTo>
                    <a:cubicBezTo>
                      <a:pt x="78" y="103"/>
                      <a:pt x="91" y="105"/>
                      <a:pt x="99" y="99"/>
                    </a:cubicBezTo>
                    <a:cubicBezTo>
                      <a:pt x="108" y="93"/>
                      <a:pt x="112" y="82"/>
                      <a:pt x="108" y="70"/>
                    </a:cubicBezTo>
                    <a:close/>
                    <a:moveTo>
                      <a:pt x="80" y="92"/>
                    </a:moveTo>
                    <a:cubicBezTo>
                      <a:pt x="70" y="89"/>
                      <a:pt x="63" y="78"/>
                      <a:pt x="64" y="69"/>
                    </a:cubicBezTo>
                    <a:cubicBezTo>
                      <a:pt x="65" y="60"/>
                      <a:pt x="72" y="55"/>
                      <a:pt x="82" y="56"/>
                    </a:cubicBezTo>
                    <a:cubicBezTo>
                      <a:pt x="93" y="59"/>
                      <a:pt x="101" y="69"/>
                      <a:pt x="100" y="79"/>
                    </a:cubicBezTo>
                    <a:cubicBezTo>
                      <a:pt x="99" y="89"/>
                      <a:pt x="90" y="95"/>
                      <a:pt x="80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370" name="Text Box 22"/>
            <p:cNvSpPr txBox="1">
              <a:spLocks noChangeArrowheads="1"/>
            </p:cNvSpPr>
            <p:nvPr/>
          </p:nvSpPr>
          <p:spPr bwMode="gray">
            <a:xfrm>
              <a:off x="2412" y="2439"/>
              <a:ext cx="32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MME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4267304" y="2196653"/>
            <a:ext cx="469838" cy="286023"/>
            <a:chOff x="2456" y="1649"/>
            <a:chExt cx="296" cy="180"/>
          </a:xfrm>
        </p:grpSpPr>
        <p:sp>
          <p:nvSpPr>
            <p:cNvPr id="54367" name="Text Box 24"/>
            <p:cNvSpPr txBox="1">
              <a:spLocks noChangeArrowheads="1"/>
            </p:cNvSpPr>
            <p:nvPr/>
          </p:nvSpPr>
          <p:spPr bwMode="gray">
            <a:xfrm>
              <a:off x="2518" y="1649"/>
              <a:ext cx="23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S3</a:t>
              </a:r>
            </a:p>
          </p:txBody>
        </p:sp>
        <p:sp>
          <p:nvSpPr>
            <p:cNvPr id="54368" name="Line 25"/>
            <p:cNvSpPr>
              <a:spLocks noChangeShapeType="1"/>
            </p:cNvSpPr>
            <p:nvPr/>
          </p:nvSpPr>
          <p:spPr bwMode="auto">
            <a:xfrm>
              <a:off x="2456" y="1728"/>
              <a:ext cx="96" cy="0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9200" tIns="39600" rIns="79200" bIns="396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4800717" y="2731106"/>
            <a:ext cx="445028" cy="284388"/>
            <a:chOff x="3120" y="1680"/>
            <a:chExt cx="280" cy="180"/>
          </a:xfrm>
        </p:grpSpPr>
        <p:sp>
          <p:nvSpPr>
            <p:cNvPr id="54365" name="Text Box 27"/>
            <p:cNvSpPr txBox="1">
              <a:spLocks noChangeArrowheads="1"/>
            </p:cNvSpPr>
            <p:nvPr/>
          </p:nvSpPr>
          <p:spPr bwMode="gray">
            <a:xfrm>
              <a:off x="3166" y="1680"/>
              <a:ext cx="23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S4</a:t>
              </a:r>
            </a:p>
          </p:txBody>
        </p:sp>
        <p:sp>
          <p:nvSpPr>
            <p:cNvPr id="54366" name="Line 28"/>
            <p:cNvSpPr>
              <a:spLocks noChangeShapeType="1"/>
            </p:cNvSpPr>
            <p:nvPr/>
          </p:nvSpPr>
          <p:spPr bwMode="auto">
            <a:xfrm rot="-1932473">
              <a:off x="3120" y="1807"/>
              <a:ext cx="96" cy="1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9200" tIns="39600" rIns="79200" bIns="396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Group 29"/>
          <p:cNvGrpSpPr>
            <a:grpSpLocks/>
          </p:cNvGrpSpPr>
          <p:nvPr/>
        </p:nvGrpSpPr>
        <p:grpSpPr bwMode="auto">
          <a:xfrm>
            <a:off x="4946474" y="4113820"/>
            <a:ext cx="514805" cy="563872"/>
            <a:chOff x="2940" y="2544"/>
            <a:chExt cx="324" cy="356"/>
          </a:xfrm>
        </p:grpSpPr>
        <p:grpSp>
          <p:nvGrpSpPr>
            <p:cNvPr id="9" name="Group 30"/>
            <p:cNvGrpSpPr>
              <a:grpSpLocks noChangeAspect="1"/>
            </p:cNvGrpSpPr>
            <p:nvPr/>
          </p:nvGrpSpPr>
          <p:grpSpPr bwMode="auto">
            <a:xfrm>
              <a:off x="3004" y="2544"/>
              <a:ext cx="231" cy="241"/>
              <a:chOff x="1409" y="340"/>
              <a:chExt cx="465" cy="485"/>
            </a:xfrm>
          </p:grpSpPr>
          <p:sp>
            <p:nvSpPr>
              <p:cNvPr id="54357" name="Freeform 31"/>
              <p:cNvSpPr>
                <a:spLocks noChangeAspect="1"/>
              </p:cNvSpPr>
              <p:nvPr/>
            </p:nvSpPr>
            <p:spPr bwMode="auto">
              <a:xfrm>
                <a:off x="1794" y="404"/>
                <a:ext cx="80" cy="421"/>
              </a:xfrm>
              <a:custGeom>
                <a:avLst/>
                <a:gdLst>
                  <a:gd name="T0" fmla="*/ 319488 w 40"/>
                  <a:gd name="T1" fmla="*/ 41803 h 210"/>
                  <a:gd name="T2" fmla="*/ 40960 w 40"/>
                  <a:gd name="T3" fmla="*/ 176325 h 210"/>
                  <a:gd name="T4" fmla="*/ 0 w 40"/>
                  <a:gd name="T5" fmla="*/ 1740897 h 210"/>
                  <a:gd name="T6" fmla="*/ 81920 w 40"/>
                  <a:gd name="T7" fmla="*/ 1707378 h 210"/>
                  <a:gd name="T8" fmla="*/ 294912 w 40"/>
                  <a:gd name="T9" fmla="*/ 1496601 h 210"/>
                  <a:gd name="T10" fmla="*/ 327680 w 40"/>
                  <a:gd name="T11" fmla="*/ 1395563 h 210"/>
                  <a:gd name="T12" fmla="*/ 327680 w 40"/>
                  <a:gd name="T13" fmla="*/ 134329 h 210"/>
                  <a:gd name="T14" fmla="*/ 319488 w 40"/>
                  <a:gd name="T15" fmla="*/ 41803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5" y="0"/>
                      <a:pt x="5" y="21"/>
                      <a:pt x="5" y="2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10"/>
                      <a:pt x="10" y="202"/>
                    </a:cubicBezTo>
                    <a:cubicBezTo>
                      <a:pt x="17" y="195"/>
                      <a:pt x="32" y="181"/>
                      <a:pt x="36" y="177"/>
                    </a:cubicBezTo>
                    <a:cubicBezTo>
                      <a:pt x="39" y="173"/>
                      <a:pt x="40" y="174"/>
                      <a:pt x="40" y="16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6"/>
                      <a:pt x="39" y="6"/>
                      <a:pt x="39" y="5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58" name="Freeform 32"/>
              <p:cNvSpPr>
                <a:spLocks noChangeAspect="1"/>
              </p:cNvSpPr>
              <p:nvPr/>
            </p:nvSpPr>
            <p:spPr bwMode="auto">
              <a:xfrm>
                <a:off x="1409" y="340"/>
                <a:ext cx="459" cy="112"/>
              </a:xfrm>
              <a:custGeom>
                <a:avLst/>
                <a:gdLst>
                  <a:gd name="T0" fmla="*/ 1929788 w 229"/>
                  <a:gd name="T1" fmla="*/ 278528 h 56"/>
                  <a:gd name="T2" fmla="*/ 1669301 w 229"/>
                  <a:gd name="T3" fmla="*/ 458752 h 56"/>
                  <a:gd name="T4" fmla="*/ 58365 w 229"/>
                  <a:gd name="T5" fmla="*/ 163840 h 56"/>
                  <a:gd name="T6" fmla="*/ 8312 w 229"/>
                  <a:gd name="T7" fmla="*/ 204800 h 56"/>
                  <a:gd name="T8" fmla="*/ 33393 w 229"/>
                  <a:gd name="T9" fmla="*/ 139264 h 56"/>
                  <a:gd name="T10" fmla="*/ 243797 w 229"/>
                  <a:gd name="T11" fmla="*/ 16384 h 56"/>
                  <a:gd name="T12" fmla="*/ 277206 w 229"/>
                  <a:gd name="T13" fmla="*/ 8192 h 56"/>
                  <a:gd name="T14" fmla="*/ 1863109 w 229"/>
                  <a:gd name="T15" fmla="*/ 262144 h 56"/>
                  <a:gd name="T16" fmla="*/ 1929788 w 229"/>
                  <a:gd name="T17" fmla="*/ 278528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9"/>
                  <a:gd name="T28" fmla="*/ 0 h 56"/>
                  <a:gd name="T29" fmla="*/ 229 w 229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9" h="56">
                    <a:moveTo>
                      <a:pt x="229" y="34"/>
                    </a:moveTo>
                    <a:cubicBezTo>
                      <a:pt x="198" y="56"/>
                      <a:pt x="198" y="56"/>
                      <a:pt x="198" y="56"/>
                    </a:cubicBezTo>
                    <a:cubicBezTo>
                      <a:pt x="86" y="36"/>
                      <a:pt x="17" y="22"/>
                      <a:pt x="7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2" y="6"/>
                      <a:pt x="29" y="2"/>
                    </a:cubicBezTo>
                    <a:cubicBezTo>
                      <a:pt x="31" y="0"/>
                      <a:pt x="33" y="1"/>
                      <a:pt x="33" y="1"/>
                    </a:cubicBezTo>
                    <a:cubicBezTo>
                      <a:pt x="33" y="1"/>
                      <a:pt x="218" y="32"/>
                      <a:pt x="221" y="32"/>
                    </a:cubicBezTo>
                    <a:cubicBezTo>
                      <a:pt x="228" y="34"/>
                      <a:pt x="229" y="34"/>
                      <a:pt x="229" y="34"/>
                    </a:cubicBezTo>
                    <a:close/>
                  </a:path>
                </a:pathLst>
              </a:cu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59" name="Freeform 33"/>
              <p:cNvSpPr>
                <a:spLocks noChangeAspect="1"/>
              </p:cNvSpPr>
              <p:nvPr/>
            </p:nvSpPr>
            <p:spPr bwMode="auto">
              <a:xfrm>
                <a:off x="1788" y="408"/>
                <a:ext cx="86" cy="58"/>
              </a:xfrm>
              <a:custGeom>
                <a:avLst/>
                <a:gdLst>
                  <a:gd name="T0" fmla="*/ 0 w 43"/>
                  <a:gd name="T1" fmla="*/ 172032 h 29"/>
                  <a:gd name="T2" fmla="*/ 311296 w 43"/>
                  <a:gd name="T3" fmla="*/ 0 h 29"/>
                  <a:gd name="T4" fmla="*/ 352256 w 43"/>
                  <a:gd name="T5" fmla="*/ 49152 h 29"/>
                  <a:gd name="T6" fmla="*/ 57344 w 43"/>
                  <a:gd name="T7" fmla="*/ 237568 h 29"/>
                  <a:gd name="T8" fmla="*/ 0 w 43"/>
                  <a:gd name="T9" fmla="*/ 172032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29"/>
                  <a:gd name="T17" fmla="*/ 43 w 43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29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2" y="1"/>
                      <a:pt x="43" y="3"/>
                      <a:pt x="43" y="6"/>
                    </a:cubicBezTo>
                    <a:cubicBezTo>
                      <a:pt x="7" y="29"/>
                      <a:pt x="7" y="29"/>
                      <a:pt x="7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8C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60" name="Freeform 34"/>
              <p:cNvSpPr>
                <a:spLocks noChangeAspect="1"/>
              </p:cNvSpPr>
              <p:nvPr/>
            </p:nvSpPr>
            <p:spPr bwMode="auto">
              <a:xfrm>
                <a:off x="1411" y="378"/>
                <a:ext cx="397" cy="447"/>
              </a:xfrm>
              <a:custGeom>
                <a:avLst/>
                <a:gdLst>
                  <a:gd name="T0" fmla="*/ 1625743 w 198"/>
                  <a:gd name="T1" fmla="*/ 294226 h 223"/>
                  <a:gd name="T2" fmla="*/ 50168 w 198"/>
                  <a:gd name="T3" fmla="*/ 8313 h 223"/>
                  <a:gd name="T4" fmla="*/ 0 w 198"/>
                  <a:gd name="T5" fmla="*/ 41719 h 223"/>
                  <a:gd name="T6" fmla="*/ 0 w 198"/>
                  <a:gd name="T7" fmla="*/ 1418814 h 223"/>
                  <a:gd name="T8" fmla="*/ 50168 w 198"/>
                  <a:gd name="T9" fmla="*/ 1528057 h 223"/>
                  <a:gd name="T10" fmla="*/ 1575330 w 198"/>
                  <a:gd name="T11" fmla="*/ 1855665 h 223"/>
                  <a:gd name="T12" fmla="*/ 1667619 w 198"/>
                  <a:gd name="T13" fmla="*/ 1788754 h 223"/>
                  <a:gd name="T14" fmla="*/ 1667619 w 198"/>
                  <a:gd name="T15" fmla="*/ 369813 h 223"/>
                  <a:gd name="T16" fmla="*/ 1625743 w 198"/>
                  <a:gd name="T17" fmla="*/ 294226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2" y="35"/>
                    </a:moveTo>
                    <a:cubicBezTo>
                      <a:pt x="85" y="16"/>
                      <a:pt x="15" y="3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8"/>
                    </a:cubicBezTo>
                    <a:cubicBezTo>
                      <a:pt x="0" y="179"/>
                      <a:pt x="1" y="179"/>
                      <a:pt x="6" y="181"/>
                    </a:cubicBezTo>
                    <a:cubicBezTo>
                      <a:pt x="9" y="182"/>
                      <a:pt x="153" y="212"/>
                      <a:pt x="186" y="220"/>
                    </a:cubicBezTo>
                    <a:cubicBezTo>
                      <a:pt x="198" y="223"/>
                      <a:pt x="197" y="216"/>
                      <a:pt x="197" y="212"/>
                    </a:cubicBezTo>
                    <a:cubicBezTo>
                      <a:pt x="197" y="212"/>
                      <a:pt x="197" y="50"/>
                      <a:pt x="197" y="44"/>
                    </a:cubicBezTo>
                    <a:cubicBezTo>
                      <a:pt x="197" y="39"/>
                      <a:pt x="194" y="35"/>
                      <a:pt x="192" y="35"/>
                    </a:cubicBezTo>
                    <a:close/>
                  </a:path>
                </a:pathLst>
              </a:custGeom>
              <a:solidFill>
                <a:srgbClr val="FAC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61" name="Freeform 35"/>
              <p:cNvSpPr>
                <a:spLocks noChangeAspect="1"/>
              </p:cNvSpPr>
              <p:nvPr/>
            </p:nvSpPr>
            <p:spPr bwMode="auto">
              <a:xfrm>
                <a:off x="1421" y="390"/>
                <a:ext cx="373" cy="417"/>
              </a:xfrm>
              <a:custGeom>
                <a:avLst/>
                <a:gdLst>
                  <a:gd name="T0" fmla="*/ 1527435 w 186"/>
                  <a:gd name="T1" fmla="*/ 277906 h 208"/>
                  <a:gd name="T2" fmla="*/ 58808 w 186"/>
                  <a:gd name="T3" fmla="*/ 8316 h 208"/>
                  <a:gd name="T4" fmla="*/ 0 w 186"/>
                  <a:gd name="T5" fmla="*/ 41804 h 208"/>
                  <a:gd name="T6" fmla="*/ 0 w 186"/>
                  <a:gd name="T7" fmla="*/ 1320463 h 208"/>
                  <a:gd name="T8" fmla="*/ 58808 w 186"/>
                  <a:gd name="T9" fmla="*/ 1421473 h 208"/>
                  <a:gd name="T10" fmla="*/ 1485434 w 186"/>
                  <a:gd name="T11" fmla="*/ 1732805 h 208"/>
                  <a:gd name="T12" fmla="*/ 1560947 w 186"/>
                  <a:gd name="T13" fmla="*/ 1674129 h 208"/>
                  <a:gd name="T14" fmla="*/ 1560947 w 186"/>
                  <a:gd name="T15" fmla="*/ 345238 h 208"/>
                  <a:gd name="T16" fmla="*/ 1527435 w 186"/>
                  <a:gd name="T17" fmla="*/ 277906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6"/>
                  <a:gd name="T28" fmla="*/ 0 h 208"/>
                  <a:gd name="T29" fmla="*/ 186 w 186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6" h="208">
                    <a:moveTo>
                      <a:pt x="180" y="33"/>
                    </a:moveTo>
                    <a:cubicBezTo>
                      <a:pt x="80" y="15"/>
                      <a:pt x="15" y="3"/>
                      <a:pt x="7" y="1"/>
                    </a:cubicBezTo>
                    <a:cubicBezTo>
                      <a:pt x="1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2" y="167"/>
                      <a:pt x="7" y="168"/>
                    </a:cubicBezTo>
                    <a:cubicBezTo>
                      <a:pt x="9" y="169"/>
                      <a:pt x="144" y="198"/>
                      <a:pt x="175" y="205"/>
                    </a:cubicBezTo>
                    <a:cubicBezTo>
                      <a:pt x="186" y="208"/>
                      <a:pt x="184" y="201"/>
                      <a:pt x="184" y="198"/>
                    </a:cubicBezTo>
                    <a:cubicBezTo>
                      <a:pt x="184" y="198"/>
                      <a:pt x="184" y="47"/>
                      <a:pt x="184" y="41"/>
                    </a:cubicBezTo>
                    <a:cubicBezTo>
                      <a:pt x="184" y="37"/>
                      <a:pt x="184" y="34"/>
                      <a:pt x="180" y="33"/>
                    </a:cubicBezTo>
                    <a:close/>
                  </a:path>
                </a:pathLst>
              </a:custGeom>
              <a:solidFill>
                <a:srgbClr val="F5A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62" name="Freeform 36"/>
              <p:cNvSpPr>
                <a:spLocks noChangeAspect="1" noEditPoints="1"/>
              </p:cNvSpPr>
              <p:nvPr/>
            </p:nvSpPr>
            <p:spPr bwMode="auto">
              <a:xfrm>
                <a:off x="1421" y="390"/>
                <a:ext cx="373" cy="415"/>
              </a:xfrm>
              <a:custGeom>
                <a:avLst/>
                <a:gdLst>
                  <a:gd name="T0" fmla="*/ 16709 w 186"/>
                  <a:gd name="T1" fmla="*/ 16672 h 207"/>
                  <a:gd name="T2" fmla="*/ 0 w 186"/>
                  <a:gd name="T3" fmla="*/ 41813 h 207"/>
                  <a:gd name="T4" fmla="*/ 0 w 186"/>
                  <a:gd name="T5" fmla="*/ 1320540 h 207"/>
                  <a:gd name="T6" fmla="*/ 50461 w 186"/>
                  <a:gd name="T7" fmla="*/ 1429880 h 207"/>
                  <a:gd name="T8" fmla="*/ 575473 w 186"/>
                  <a:gd name="T9" fmla="*/ 1548197 h 207"/>
                  <a:gd name="T10" fmla="*/ 1485434 w 186"/>
                  <a:gd name="T11" fmla="*/ 1741334 h 207"/>
                  <a:gd name="T12" fmla="*/ 1544302 w 186"/>
                  <a:gd name="T13" fmla="*/ 1741334 h 207"/>
                  <a:gd name="T14" fmla="*/ 1569339 w 186"/>
                  <a:gd name="T15" fmla="*/ 1674258 h 207"/>
                  <a:gd name="T16" fmla="*/ 1569339 w 186"/>
                  <a:gd name="T17" fmla="*/ 345250 h 207"/>
                  <a:gd name="T18" fmla="*/ 1527435 w 186"/>
                  <a:gd name="T19" fmla="*/ 269341 h 207"/>
                  <a:gd name="T20" fmla="*/ 1527435 w 186"/>
                  <a:gd name="T21" fmla="*/ 269341 h 207"/>
                  <a:gd name="T22" fmla="*/ 58808 w 186"/>
                  <a:gd name="T23" fmla="*/ 8316 h 207"/>
                  <a:gd name="T24" fmla="*/ 16709 w 186"/>
                  <a:gd name="T25" fmla="*/ 16672 h 207"/>
                  <a:gd name="T26" fmla="*/ 1485434 w 186"/>
                  <a:gd name="T27" fmla="*/ 1732930 h 207"/>
                  <a:gd name="T28" fmla="*/ 575473 w 186"/>
                  <a:gd name="T29" fmla="*/ 1531444 h 207"/>
                  <a:gd name="T30" fmla="*/ 58808 w 186"/>
                  <a:gd name="T31" fmla="*/ 1421588 h 207"/>
                  <a:gd name="T32" fmla="*/ 8332 w 186"/>
                  <a:gd name="T33" fmla="*/ 1320540 h 207"/>
                  <a:gd name="T34" fmla="*/ 8332 w 186"/>
                  <a:gd name="T35" fmla="*/ 41813 h 207"/>
                  <a:gd name="T36" fmla="*/ 16709 w 186"/>
                  <a:gd name="T37" fmla="*/ 25004 h 207"/>
                  <a:gd name="T38" fmla="*/ 58808 w 186"/>
                  <a:gd name="T39" fmla="*/ 16672 h 207"/>
                  <a:gd name="T40" fmla="*/ 1527435 w 186"/>
                  <a:gd name="T41" fmla="*/ 286290 h 207"/>
                  <a:gd name="T42" fmla="*/ 1552598 w 186"/>
                  <a:gd name="T43" fmla="*/ 345250 h 207"/>
                  <a:gd name="T44" fmla="*/ 1560947 w 186"/>
                  <a:gd name="T45" fmla="*/ 1674258 h 207"/>
                  <a:gd name="T46" fmla="*/ 1535912 w 186"/>
                  <a:gd name="T47" fmla="*/ 1732930 h 207"/>
                  <a:gd name="T48" fmla="*/ 1485434 w 186"/>
                  <a:gd name="T49" fmla="*/ 1732930 h 20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207"/>
                  <a:gd name="T77" fmla="*/ 186 w 186"/>
                  <a:gd name="T78" fmla="*/ 207 h 20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207">
                    <a:moveTo>
                      <a:pt x="2" y="2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6" y="169"/>
                    </a:cubicBezTo>
                    <a:cubicBezTo>
                      <a:pt x="8" y="169"/>
                      <a:pt x="31" y="174"/>
                      <a:pt x="68" y="183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7"/>
                      <a:pt x="181" y="207"/>
                      <a:pt x="182" y="206"/>
                    </a:cubicBezTo>
                    <a:cubicBezTo>
                      <a:pt x="186" y="204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4" y="33"/>
                      <a:pt x="180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1"/>
                      <a:pt x="2" y="2"/>
                    </a:cubicBezTo>
                    <a:close/>
                    <a:moveTo>
                      <a:pt x="175" y="205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8"/>
                    </a:cubicBezTo>
                    <a:cubicBezTo>
                      <a:pt x="2" y="166"/>
                      <a:pt x="1" y="166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5" y="2"/>
                      <a:pt x="7" y="2"/>
                    </a:cubicBezTo>
                    <a:cubicBezTo>
                      <a:pt x="180" y="34"/>
                      <a:pt x="180" y="34"/>
                      <a:pt x="180" y="34"/>
                    </a:cubicBezTo>
                    <a:cubicBezTo>
                      <a:pt x="183" y="34"/>
                      <a:pt x="183" y="37"/>
                      <a:pt x="183" y="41"/>
                    </a:cubicBezTo>
                    <a:cubicBezTo>
                      <a:pt x="184" y="198"/>
                      <a:pt x="184" y="198"/>
                      <a:pt x="184" y="198"/>
                    </a:cubicBezTo>
                    <a:cubicBezTo>
                      <a:pt x="184" y="198"/>
                      <a:pt x="184" y="203"/>
                      <a:pt x="181" y="205"/>
                    </a:cubicBezTo>
                    <a:cubicBezTo>
                      <a:pt x="180" y="205"/>
                      <a:pt x="177" y="205"/>
                      <a:pt x="175" y="205"/>
                    </a:cubicBezTo>
                    <a:close/>
                  </a:path>
                </a:pathLst>
              </a:custGeom>
              <a:solidFill>
                <a:srgbClr val="BD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63" name="Freeform 37"/>
              <p:cNvSpPr>
                <a:spLocks noChangeAspect="1" noEditPoints="1"/>
              </p:cNvSpPr>
              <p:nvPr/>
            </p:nvSpPr>
            <p:spPr bwMode="auto">
              <a:xfrm>
                <a:off x="1453" y="456"/>
                <a:ext cx="325" cy="293"/>
              </a:xfrm>
              <a:custGeom>
                <a:avLst/>
                <a:gdLst>
                  <a:gd name="T0" fmla="*/ 103 w 325"/>
                  <a:gd name="T1" fmla="*/ 235 h 293"/>
                  <a:gd name="T2" fmla="*/ 79 w 325"/>
                  <a:gd name="T3" fmla="*/ 207 h 293"/>
                  <a:gd name="T4" fmla="*/ 107 w 325"/>
                  <a:gd name="T5" fmla="*/ 207 h 293"/>
                  <a:gd name="T6" fmla="*/ 139 w 325"/>
                  <a:gd name="T7" fmla="*/ 209 h 293"/>
                  <a:gd name="T8" fmla="*/ 107 w 325"/>
                  <a:gd name="T9" fmla="*/ 207 h 293"/>
                  <a:gd name="T10" fmla="*/ 103 w 325"/>
                  <a:gd name="T11" fmla="*/ 56 h 293"/>
                  <a:gd name="T12" fmla="*/ 79 w 325"/>
                  <a:gd name="T13" fmla="*/ 30 h 293"/>
                  <a:gd name="T14" fmla="*/ 287 w 325"/>
                  <a:gd name="T15" fmla="*/ 117 h 293"/>
                  <a:gd name="T16" fmla="*/ 287 w 325"/>
                  <a:gd name="T17" fmla="*/ 50 h 293"/>
                  <a:gd name="T18" fmla="*/ 265 w 325"/>
                  <a:gd name="T19" fmla="*/ 69 h 293"/>
                  <a:gd name="T20" fmla="*/ 287 w 325"/>
                  <a:gd name="T21" fmla="*/ 95 h 293"/>
                  <a:gd name="T22" fmla="*/ 37 w 325"/>
                  <a:gd name="T23" fmla="*/ 177 h 293"/>
                  <a:gd name="T24" fmla="*/ 37 w 325"/>
                  <a:gd name="T25" fmla="*/ 243 h 293"/>
                  <a:gd name="T26" fmla="*/ 59 w 325"/>
                  <a:gd name="T27" fmla="*/ 225 h 293"/>
                  <a:gd name="T28" fmla="*/ 37 w 325"/>
                  <a:gd name="T29" fmla="*/ 199 h 293"/>
                  <a:gd name="T30" fmla="*/ 37 w 325"/>
                  <a:gd name="T31" fmla="*/ 0 h 293"/>
                  <a:gd name="T32" fmla="*/ 37 w 325"/>
                  <a:gd name="T33" fmla="*/ 65 h 293"/>
                  <a:gd name="T34" fmla="*/ 59 w 325"/>
                  <a:gd name="T35" fmla="*/ 48 h 293"/>
                  <a:gd name="T36" fmla="*/ 37 w 325"/>
                  <a:gd name="T37" fmla="*/ 20 h 293"/>
                  <a:gd name="T38" fmla="*/ 185 w 325"/>
                  <a:gd name="T39" fmla="*/ 85 h 293"/>
                  <a:gd name="T40" fmla="*/ 217 w 325"/>
                  <a:gd name="T41" fmla="*/ 87 h 293"/>
                  <a:gd name="T42" fmla="*/ 185 w 325"/>
                  <a:gd name="T43" fmla="*/ 85 h 293"/>
                  <a:gd name="T44" fmla="*/ 245 w 325"/>
                  <a:gd name="T45" fmla="*/ 87 h 293"/>
                  <a:gd name="T46" fmla="*/ 221 w 325"/>
                  <a:gd name="T47" fmla="*/ 59 h 293"/>
                  <a:gd name="T48" fmla="*/ 287 w 325"/>
                  <a:gd name="T49" fmla="*/ 251 h 293"/>
                  <a:gd name="T50" fmla="*/ 265 w 325"/>
                  <a:gd name="T51" fmla="*/ 267 h 293"/>
                  <a:gd name="T52" fmla="*/ 287 w 325"/>
                  <a:gd name="T53" fmla="*/ 293 h 293"/>
                  <a:gd name="T54" fmla="*/ 287 w 325"/>
                  <a:gd name="T55" fmla="*/ 229 h 293"/>
                  <a:gd name="T56" fmla="*/ 221 w 325"/>
                  <a:gd name="T57" fmla="*/ 259 h 293"/>
                  <a:gd name="T58" fmla="*/ 245 w 325"/>
                  <a:gd name="T59" fmla="*/ 241 h 293"/>
                  <a:gd name="T60" fmla="*/ 221 w 325"/>
                  <a:gd name="T61" fmla="*/ 259 h 293"/>
                  <a:gd name="T62" fmla="*/ 119 w 325"/>
                  <a:gd name="T63" fmla="*/ 85 h 293"/>
                  <a:gd name="T64" fmla="*/ 125 w 325"/>
                  <a:gd name="T65" fmla="*/ 54 h 293"/>
                  <a:gd name="T66" fmla="*/ 185 w 325"/>
                  <a:gd name="T67" fmla="*/ 217 h 293"/>
                  <a:gd name="T68" fmla="*/ 217 w 325"/>
                  <a:gd name="T69" fmla="*/ 231 h 293"/>
                  <a:gd name="T70" fmla="*/ 185 w 325"/>
                  <a:gd name="T71" fmla="*/ 217 h 293"/>
                  <a:gd name="T72" fmla="*/ 179 w 325"/>
                  <a:gd name="T73" fmla="*/ 201 h 293"/>
                  <a:gd name="T74" fmla="*/ 141 w 325"/>
                  <a:gd name="T75" fmla="*/ 93 h 2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25"/>
                  <a:gd name="T115" fmla="*/ 0 h 293"/>
                  <a:gd name="T116" fmla="*/ 325 w 325"/>
                  <a:gd name="T117" fmla="*/ 293 h 2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25" h="293">
                    <a:moveTo>
                      <a:pt x="79" y="229"/>
                    </a:moveTo>
                    <a:lnTo>
                      <a:pt x="103" y="235"/>
                    </a:lnTo>
                    <a:lnTo>
                      <a:pt x="103" y="213"/>
                    </a:lnTo>
                    <a:lnTo>
                      <a:pt x="79" y="207"/>
                    </a:lnTo>
                    <a:lnTo>
                      <a:pt x="79" y="229"/>
                    </a:lnTo>
                    <a:close/>
                    <a:moveTo>
                      <a:pt x="107" y="207"/>
                    </a:moveTo>
                    <a:lnTo>
                      <a:pt x="125" y="223"/>
                    </a:lnTo>
                    <a:lnTo>
                      <a:pt x="139" y="209"/>
                    </a:lnTo>
                    <a:lnTo>
                      <a:pt x="119" y="193"/>
                    </a:lnTo>
                    <a:lnTo>
                      <a:pt x="107" y="207"/>
                    </a:lnTo>
                    <a:close/>
                    <a:moveTo>
                      <a:pt x="79" y="52"/>
                    </a:moveTo>
                    <a:lnTo>
                      <a:pt x="103" y="56"/>
                    </a:lnTo>
                    <a:lnTo>
                      <a:pt x="103" y="34"/>
                    </a:lnTo>
                    <a:lnTo>
                      <a:pt x="79" y="30"/>
                    </a:lnTo>
                    <a:lnTo>
                      <a:pt x="79" y="52"/>
                    </a:lnTo>
                    <a:close/>
                    <a:moveTo>
                      <a:pt x="287" y="117"/>
                    </a:moveTo>
                    <a:lnTo>
                      <a:pt x="325" y="91"/>
                    </a:lnTo>
                    <a:lnTo>
                      <a:pt x="287" y="50"/>
                    </a:lnTo>
                    <a:lnTo>
                      <a:pt x="287" y="73"/>
                    </a:lnTo>
                    <a:lnTo>
                      <a:pt x="265" y="69"/>
                    </a:lnTo>
                    <a:lnTo>
                      <a:pt x="265" y="91"/>
                    </a:lnTo>
                    <a:lnTo>
                      <a:pt x="287" y="95"/>
                    </a:lnTo>
                    <a:lnTo>
                      <a:pt x="287" y="117"/>
                    </a:lnTo>
                    <a:close/>
                    <a:moveTo>
                      <a:pt x="37" y="177"/>
                    </a:moveTo>
                    <a:lnTo>
                      <a:pt x="0" y="203"/>
                    </a:lnTo>
                    <a:lnTo>
                      <a:pt x="37" y="243"/>
                    </a:lnTo>
                    <a:lnTo>
                      <a:pt x="37" y="221"/>
                    </a:lnTo>
                    <a:lnTo>
                      <a:pt x="59" y="225"/>
                    </a:lnTo>
                    <a:lnTo>
                      <a:pt x="59" y="203"/>
                    </a:lnTo>
                    <a:lnTo>
                      <a:pt x="37" y="199"/>
                    </a:lnTo>
                    <a:lnTo>
                      <a:pt x="37" y="177"/>
                    </a:lnTo>
                    <a:close/>
                    <a:moveTo>
                      <a:pt x="37" y="0"/>
                    </a:moveTo>
                    <a:lnTo>
                      <a:pt x="0" y="22"/>
                    </a:lnTo>
                    <a:lnTo>
                      <a:pt x="37" y="65"/>
                    </a:lnTo>
                    <a:lnTo>
                      <a:pt x="37" y="42"/>
                    </a:lnTo>
                    <a:lnTo>
                      <a:pt x="59" y="48"/>
                    </a:lnTo>
                    <a:lnTo>
                      <a:pt x="59" y="26"/>
                    </a:lnTo>
                    <a:lnTo>
                      <a:pt x="37" y="20"/>
                    </a:lnTo>
                    <a:lnTo>
                      <a:pt x="37" y="0"/>
                    </a:lnTo>
                    <a:close/>
                    <a:moveTo>
                      <a:pt x="185" y="85"/>
                    </a:moveTo>
                    <a:lnTo>
                      <a:pt x="205" y="101"/>
                    </a:lnTo>
                    <a:lnTo>
                      <a:pt x="217" y="87"/>
                    </a:lnTo>
                    <a:lnTo>
                      <a:pt x="199" y="71"/>
                    </a:lnTo>
                    <a:lnTo>
                      <a:pt x="185" y="85"/>
                    </a:lnTo>
                    <a:close/>
                    <a:moveTo>
                      <a:pt x="221" y="81"/>
                    </a:moveTo>
                    <a:lnTo>
                      <a:pt x="245" y="87"/>
                    </a:lnTo>
                    <a:lnTo>
                      <a:pt x="245" y="65"/>
                    </a:lnTo>
                    <a:lnTo>
                      <a:pt x="221" y="59"/>
                    </a:lnTo>
                    <a:lnTo>
                      <a:pt x="221" y="81"/>
                    </a:lnTo>
                    <a:close/>
                    <a:moveTo>
                      <a:pt x="287" y="251"/>
                    </a:moveTo>
                    <a:lnTo>
                      <a:pt x="265" y="245"/>
                    </a:lnTo>
                    <a:lnTo>
                      <a:pt x="265" y="267"/>
                    </a:lnTo>
                    <a:lnTo>
                      <a:pt x="287" y="273"/>
                    </a:lnTo>
                    <a:lnTo>
                      <a:pt x="287" y="293"/>
                    </a:lnTo>
                    <a:lnTo>
                      <a:pt x="325" y="271"/>
                    </a:lnTo>
                    <a:lnTo>
                      <a:pt x="287" y="229"/>
                    </a:lnTo>
                    <a:lnTo>
                      <a:pt x="287" y="251"/>
                    </a:lnTo>
                    <a:close/>
                    <a:moveTo>
                      <a:pt x="221" y="259"/>
                    </a:moveTo>
                    <a:lnTo>
                      <a:pt x="245" y="263"/>
                    </a:lnTo>
                    <a:lnTo>
                      <a:pt x="245" y="241"/>
                    </a:lnTo>
                    <a:lnTo>
                      <a:pt x="221" y="237"/>
                    </a:lnTo>
                    <a:lnTo>
                      <a:pt x="221" y="259"/>
                    </a:lnTo>
                    <a:close/>
                    <a:moveTo>
                      <a:pt x="107" y="63"/>
                    </a:moveTo>
                    <a:lnTo>
                      <a:pt x="119" y="85"/>
                    </a:lnTo>
                    <a:lnTo>
                      <a:pt x="139" y="77"/>
                    </a:lnTo>
                    <a:lnTo>
                      <a:pt x="125" y="54"/>
                    </a:lnTo>
                    <a:lnTo>
                      <a:pt x="107" y="63"/>
                    </a:lnTo>
                    <a:close/>
                    <a:moveTo>
                      <a:pt x="185" y="217"/>
                    </a:moveTo>
                    <a:lnTo>
                      <a:pt x="199" y="239"/>
                    </a:lnTo>
                    <a:lnTo>
                      <a:pt x="217" y="231"/>
                    </a:lnTo>
                    <a:lnTo>
                      <a:pt x="205" y="209"/>
                    </a:lnTo>
                    <a:lnTo>
                      <a:pt x="185" y="217"/>
                    </a:lnTo>
                    <a:close/>
                    <a:moveTo>
                      <a:pt x="141" y="193"/>
                    </a:moveTo>
                    <a:lnTo>
                      <a:pt x="179" y="201"/>
                    </a:lnTo>
                    <a:lnTo>
                      <a:pt x="179" y="101"/>
                    </a:lnTo>
                    <a:lnTo>
                      <a:pt x="141" y="93"/>
                    </a:lnTo>
                    <a:lnTo>
                      <a:pt x="141" y="193"/>
                    </a:lnTo>
                    <a:close/>
                  </a:path>
                </a:pathLst>
              </a:custGeom>
              <a:solidFill>
                <a:srgbClr val="74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64" name="Freeform 38"/>
              <p:cNvSpPr>
                <a:spLocks noChangeAspect="1" noEditPoints="1"/>
              </p:cNvSpPr>
              <p:nvPr/>
            </p:nvSpPr>
            <p:spPr bwMode="auto">
              <a:xfrm>
                <a:off x="1443" y="446"/>
                <a:ext cx="325" cy="295"/>
              </a:xfrm>
              <a:custGeom>
                <a:avLst/>
                <a:gdLst>
                  <a:gd name="T0" fmla="*/ 103 w 325"/>
                  <a:gd name="T1" fmla="*/ 235 h 295"/>
                  <a:gd name="T2" fmla="*/ 81 w 325"/>
                  <a:gd name="T3" fmla="*/ 209 h 295"/>
                  <a:gd name="T4" fmla="*/ 107 w 325"/>
                  <a:gd name="T5" fmla="*/ 209 h 295"/>
                  <a:gd name="T6" fmla="*/ 139 w 325"/>
                  <a:gd name="T7" fmla="*/ 209 h 295"/>
                  <a:gd name="T8" fmla="*/ 107 w 325"/>
                  <a:gd name="T9" fmla="*/ 209 h 295"/>
                  <a:gd name="T10" fmla="*/ 103 w 325"/>
                  <a:gd name="T11" fmla="*/ 56 h 295"/>
                  <a:gd name="T12" fmla="*/ 81 w 325"/>
                  <a:gd name="T13" fmla="*/ 30 h 295"/>
                  <a:gd name="T14" fmla="*/ 289 w 325"/>
                  <a:gd name="T15" fmla="*/ 117 h 295"/>
                  <a:gd name="T16" fmla="*/ 289 w 325"/>
                  <a:gd name="T17" fmla="*/ 52 h 295"/>
                  <a:gd name="T18" fmla="*/ 265 w 325"/>
                  <a:gd name="T19" fmla="*/ 69 h 295"/>
                  <a:gd name="T20" fmla="*/ 289 w 325"/>
                  <a:gd name="T21" fmla="*/ 95 h 295"/>
                  <a:gd name="T22" fmla="*/ 37 w 325"/>
                  <a:gd name="T23" fmla="*/ 179 h 295"/>
                  <a:gd name="T24" fmla="*/ 37 w 325"/>
                  <a:gd name="T25" fmla="*/ 243 h 295"/>
                  <a:gd name="T26" fmla="*/ 61 w 325"/>
                  <a:gd name="T27" fmla="*/ 227 h 295"/>
                  <a:gd name="T28" fmla="*/ 37 w 325"/>
                  <a:gd name="T29" fmla="*/ 201 h 295"/>
                  <a:gd name="T30" fmla="*/ 37 w 325"/>
                  <a:gd name="T31" fmla="*/ 0 h 295"/>
                  <a:gd name="T32" fmla="*/ 37 w 325"/>
                  <a:gd name="T33" fmla="*/ 66 h 295"/>
                  <a:gd name="T34" fmla="*/ 61 w 325"/>
                  <a:gd name="T35" fmla="*/ 48 h 295"/>
                  <a:gd name="T36" fmla="*/ 37 w 325"/>
                  <a:gd name="T37" fmla="*/ 22 h 295"/>
                  <a:gd name="T38" fmla="*/ 187 w 325"/>
                  <a:gd name="T39" fmla="*/ 87 h 295"/>
                  <a:gd name="T40" fmla="*/ 219 w 325"/>
                  <a:gd name="T41" fmla="*/ 87 h 295"/>
                  <a:gd name="T42" fmla="*/ 187 w 325"/>
                  <a:gd name="T43" fmla="*/ 87 h 295"/>
                  <a:gd name="T44" fmla="*/ 245 w 325"/>
                  <a:gd name="T45" fmla="*/ 87 h 295"/>
                  <a:gd name="T46" fmla="*/ 223 w 325"/>
                  <a:gd name="T47" fmla="*/ 60 h 295"/>
                  <a:gd name="T48" fmla="*/ 289 w 325"/>
                  <a:gd name="T49" fmla="*/ 251 h 295"/>
                  <a:gd name="T50" fmla="*/ 265 w 325"/>
                  <a:gd name="T51" fmla="*/ 269 h 295"/>
                  <a:gd name="T52" fmla="*/ 289 w 325"/>
                  <a:gd name="T53" fmla="*/ 295 h 295"/>
                  <a:gd name="T54" fmla="*/ 289 w 325"/>
                  <a:gd name="T55" fmla="*/ 229 h 295"/>
                  <a:gd name="T56" fmla="*/ 223 w 325"/>
                  <a:gd name="T57" fmla="*/ 259 h 295"/>
                  <a:gd name="T58" fmla="*/ 245 w 325"/>
                  <a:gd name="T59" fmla="*/ 243 h 295"/>
                  <a:gd name="T60" fmla="*/ 223 w 325"/>
                  <a:gd name="T61" fmla="*/ 259 h 295"/>
                  <a:gd name="T62" fmla="*/ 121 w 325"/>
                  <a:gd name="T63" fmla="*/ 85 h 295"/>
                  <a:gd name="T64" fmla="*/ 127 w 325"/>
                  <a:gd name="T65" fmla="*/ 54 h 295"/>
                  <a:gd name="T66" fmla="*/ 187 w 325"/>
                  <a:gd name="T67" fmla="*/ 219 h 295"/>
                  <a:gd name="T68" fmla="*/ 219 w 325"/>
                  <a:gd name="T69" fmla="*/ 231 h 295"/>
                  <a:gd name="T70" fmla="*/ 187 w 325"/>
                  <a:gd name="T71" fmla="*/ 219 h 295"/>
                  <a:gd name="T72" fmla="*/ 179 w 325"/>
                  <a:gd name="T73" fmla="*/ 203 h 295"/>
                  <a:gd name="T74" fmla="*/ 141 w 325"/>
                  <a:gd name="T75" fmla="*/ 93 h 29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25"/>
                  <a:gd name="T115" fmla="*/ 0 h 295"/>
                  <a:gd name="T116" fmla="*/ 325 w 325"/>
                  <a:gd name="T117" fmla="*/ 295 h 29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25" h="295">
                    <a:moveTo>
                      <a:pt x="81" y="231"/>
                    </a:moveTo>
                    <a:lnTo>
                      <a:pt x="103" y="235"/>
                    </a:lnTo>
                    <a:lnTo>
                      <a:pt x="103" y="213"/>
                    </a:lnTo>
                    <a:lnTo>
                      <a:pt x="81" y="209"/>
                    </a:lnTo>
                    <a:lnTo>
                      <a:pt x="81" y="231"/>
                    </a:lnTo>
                    <a:close/>
                    <a:moveTo>
                      <a:pt x="107" y="209"/>
                    </a:moveTo>
                    <a:lnTo>
                      <a:pt x="127" y="225"/>
                    </a:lnTo>
                    <a:lnTo>
                      <a:pt x="139" y="209"/>
                    </a:lnTo>
                    <a:lnTo>
                      <a:pt x="121" y="193"/>
                    </a:lnTo>
                    <a:lnTo>
                      <a:pt x="107" y="209"/>
                    </a:lnTo>
                    <a:close/>
                    <a:moveTo>
                      <a:pt x="81" y="52"/>
                    </a:moveTo>
                    <a:lnTo>
                      <a:pt x="103" y="56"/>
                    </a:lnTo>
                    <a:lnTo>
                      <a:pt x="103" y="36"/>
                    </a:lnTo>
                    <a:lnTo>
                      <a:pt x="81" y="30"/>
                    </a:lnTo>
                    <a:lnTo>
                      <a:pt x="81" y="52"/>
                    </a:lnTo>
                    <a:close/>
                    <a:moveTo>
                      <a:pt x="289" y="117"/>
                    </a:moveTo>
                    <a:lnTo>
                      <a:pt x="325" y="91"/>
                    </a:lnTo>
                    <a:lnTo>
                      <a:pt x="289" y="52"/>
                    </a:lnTo>
                    <a:lnTo>
                      <a:pt x="289" y="75"/>
                    </a:lnTo>
                    <a:lnTo>
                      <a:pt x="265" y="69"/>
                    </a:lnTo>
                    <a:lnTo>
                      <a:pt x="265" y="91"/>
                    </a:lnTo>
                    <a:lnTo>
                      <a:pt x="289" y="95"/>
                    </a:lnTo>
                    <a:lnTo>
                      <a:pt x="289" y="117"/>
                    </a:lnTo>
                    <a:close/>
                    <a:moveTo>
                      <a:pt x="37" y="179"/>
                    </a:moveTo>
                    <a:lnTo>
                      <a:pt x="0" y="205"/>
                    </a:lnTo>
                    <a:lnTo>
                      <a:pt x="37" y="243"/>
                    </a:lnTo>
                    <a:lnTo>
                      <a:pt x="37" y="221"/>
                    </a:lnTo>
                    <a:lnTo>
                      <a:pt x="61" y="227"/>
                    </a:lnTo>
                    <a:lnTo>
                      <a:pt x="61" y="205"/>
                    </a:lnTo>
                    <a:lnTo>
                      <a:pt x="37" y="201"/>
                    </a:lnTo>
                    <a:lnTo>
                      <a:pt x="37" y="179"/>
                    </a:lnTo>
                    <a:close/>
                    <a:moveTo>
                      <a:pt x="37" y="0"/>
                    </a:moveTo>
                    <a:lnTo>
                      <a:pt x="0" y="24"/>
                    </a:lnTo>
                    <a:lnTo>
                      <a:pt x="37" y="66"/>
                    </a:lnTo>
                    <a:lnTo>
                      <a:pt x="37" y="44"/>
                    </a:lnTo>
                    <a:lnTo>
                      <a:pt x="61" y="48"/>
                    </a:lnTo>
                    <a:lnTo>
                      <a:pt x="61" y="26"/>
                    </a:lnTo>
                    <a:lnTo>
                      <a:pt x="37" y="22"/>
                    </a:lnTo>
                    <a:lnTo>
                      <a:pt x="37" y="0"/>
                    </a:lnTo>
                    <a:close/>
                    <a:moveTo>
                      <a:pt x="187" y="87"/>
                    </a:moveTo>
                    <a:lnTo>
                      <a:pt x="205" y="103"/>
                    </a:lnTo>
                    <a:lnTo>
                      <a:pt x="219" y="87"/>
                    </a:lnTo>
                    <a:lnTo>
                      <a:pt x="199" y="71"/>
                    </a:lnTo>
                    <a:lnTo>
                      <a:pt x="187" y="87"/>
                    </a:lnTo>
                    <a:close/>
                    <a:moveTo>
                      <a:pt x="223" y="83"/>
                    </a:moveTo>
                    <a:lnTo>
                      <a:pt x="245" y="87"/>
                    </a:lnTo>
                    <a:lnTo>
                      <a:pt x="245" y="64"/>
                    </a:lnTo>
                    <a:lnTo>
                      <a:pt x="223" y="60"/>
                    </a:lnTo>
                    <a:lnTo>
                      <a:pt x="223" y="83"/>
                    </a:lnTo>
                    <a:close/>
                    <a:moveTo>
                      <a:pt x="289" y="251"/>
                    </a:moveTo>
                    <a:lnTo>
                      <a:pt x="265" y="247"/>
                    </a:lnTo>
                    <a:lnTo>
                      <a:pt x="265" y="269"/>
                    </a:lnTo>
                    <a:lnTo>
                      <a:pt x="289" y="273"/>
                    </a:lnTo>
                    <a:lnTo>
                      <a:pt x="289" y="295"/>
                    </a:lnTo>
                    <a:lnTo>
                      <a:pt x="325" y="271"/>
                    </a:lnTo>
                    <a:lnTo>
                      <a:pt x="289" y="229"/>
                    </a:lnTo>
                    <a:lnTo>
                      <a:pt x="289" y="251"/>
                    </a:lnTo>
                    <a:close/>
                    <a:moveTo>
                      <a:pt x="223" y="259"/>
                    </a:moveTo>
                    <a:lnTo>
                      <a:pt x="245" y="265"/>
                    </a:lnTo>
                    <a:lnTo>
                      <a:pt x="245" y="243"/>
                    </a:lnTo>
                    <a:lnTo>
                      <a:pt x="223" y="239"/>
                    </a:lnTo>
                    <a:lnTo>
                      <a:pt x="223" y="259"/>
                    </a:lnTo>
                    <a:close/>
                    <a:moveTo>
                      <a:pt x="107" y="64"/>
                    </a:moveTo>
                    <a:lnTo>
                      <a:pt x="121" y="85"/>
                    </a:lnTo>
                    <a:lnTo>
                      <a:pt x="139" y="77"/>
                    </a:lnTo>
                    <a:lnTo>
                      <a:pt x="127" y="54"/>
                    </a:lnTo>
                    <a:lnTo>
                      <a:pt x="107" y="64"/>
                    </a:lnTo>
                    <a:close/>
                    <a:moveTo>
                      <a:pt x="187" y="219"/>
                    </a:moveTo>
                    <a:lnTo>
                      <a:pt x="199" y="239"/>
                    </a:lnTo>
                    <a:lnTo>
                      <a:pt x="219" y="231"/>
                    </a:lnTo>
                    <a:lnTo>
                      <a:pt x="205" y="211"/>
                    </a:lnTo>
                    <a:lnTo>
                      <a:pt x="187" y="219"/>
                    </a:lnTo>
                    <a:close/>
                    <a:moveTo>
                      <a:pt x="141" y="195"/>
                    </a:moveTo>
                    <a:lnTo>
                      <a:pt x="179" y="203"/>
                    </a:lnTo>
                    <a:lnTo>
                      <a:pt x="179" y="101"/>
                    </a:lnTo>
                    <a:lnTo>
                      <a:pt x="141" y="93"/>
                    </a:lnTo>
                    <a:lnTo>
                      <a:pt x="141" y="1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356" name="Text Box 39"/>
            <p:cNvSpPr txBox="1">
              <a:spLocks noChangeArrowheads="1"/>
            </p:cNvSpPr>
            <p:nvPr/>
          </p:nvSpPr>
          <p:spPr bwMode="gray">
            <a:xfrm>
              <a:off x="2940" y="2720"/>
              <a:ext cx="32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S-GW</a:t>
              </a:r>
            </a:p>
          </p:txBody>
        </p:sp>
      </p:grp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6476935" y="3035107"/>
            <a:ext cx="533413" cy="666841"/>
            <a:chOff x="4080" y="2112"/>
            <a:chExt cx="336" cy="420"/>
          </a:xfrm>
        </p:grpSpPr>
        <p:grpSp>
          <p:nvGrpSpPr>
            <p:cNvPr id="11" name="Group 41"/>
            <p:cNvGrpSpPr>
              <a:grpSpLocks noChangeAspect="1"/>
            </p:cNvGrpSpPr>
            <p:nvPr/>
          </p:nvGrpSpPr>
          <p:grpSpPr bwMode="auto">
            <a:xfrm>
              <a:off x="4080" y="2112"/>
              <a:ext cx="231" cy="241"/>
              <a:chOff x="1409" y="340"/>
              <a:chExt cx="465" cy="485"/>
            </a:xfrm>
          </p:grpSpPr>
          <p:sp>
            <p:nvSpPr>
              <p:cNvPr id="54347" name="Freeform 42"/>
              <p:cNvSpPr>
                <a:spLocks noChangeAspect="1"/>
              </p:cNvSpPr>
              <p:nvPr/>
            </p:nvSpPr>
            <p:spPr bwMode="auto">
              <a:xfrm>
                <a:off x="1794" y="404"/>
                <a:ext cx="80" cy="421"/>
              </a:xfrm>
              <a:custGeom>
                <a:avLst/>
                <a:gdLst>
                  <a:gd name="T0" fmla="*/ 319488 w 40"/>
                  <a:gd name="T1" fmla="*/ 41803 h 210"/>
                  <a:gd name="T2" fmla="*/ 40960 w 40"/>
                  <a:gd name="T3" fmla="*/ 176325 h 210"/>
                  <a:gd name="T4" fmla="*/ 0 w 40"/>
                  <a:gd name="T5" fmla="*/ 1740897 h 210"/>
                  <a:gd name="T6" fmla="*/ 81920 w 40"/>
                  <a:gd name="T7" fmla="*/ 1707378 h 210"/>
                  <a:gd name="T8" fmla="*/ 294912 w 40"/>
                  <a:gd name="T9" fmla="*/ 1496601 h 210"/>
                  <a:gd name="T10" fmla="*/ 327680 w 40"/>
                  <a:gd name="T11" fmla="*/ 1395563 h 210"/>
                  <a:gd name="T12" fmla="*/ 327680 w 40"/>
                  <a:gd name="T13" fmla="*/ 134329 h 210"/>
                  <a:gd name="T14" fmla="*/ 319488 w 40"/>
                  <a:gd name="T15" fmla="*/ 41803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5" y="0"/>
                      <a:pt x="5" y="21"/>
                      <a:pt x="5" y="2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10"/>
                      <a:pt x="10" y="202"/>
                    </a:cubicBezTo>
                    <a:cubicBezTo>
                      <a:pt x="17" y="195"/>
                      <a:pt x="32" y="181"/>
                      <a:pt x="36" y="177"/>
                    </a:cubicBezTo>
                    <a:cubicBezTo>
                      <a:pt x="39" y="173"/>
                      <a:pt x="40" y="174"/>
                      <a:pt x="40" y="16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6"/>
                      <a:pt x="39" y="6"/>
                      <a:pt x="39" y="5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48" name="Freeform 43"/>
              <p:cNvSpPr>
                <a:spLocks noChangeAspect="1"/>
              </p:cNvSpPr>
              <p:nvPr/>
            </p:nvSpPr>
            <p:spPr bwMode="auto">
              <a:xfrm>
                <a:off x="1409" y="340"/>
                <a:ext cx="459" cy="112"/>
              </a:xfrm>
              <a:custGeom>
                <a:avLst/>
                <a:gdLst>
                  <a:gd name="T0" fmla="*/ 1929788 w 229"/>
                  <a:gd name="T1" fmla="*/ 278528 h 56"/>
                  <a:gd name="T2" fmla="*/ 1669301 w 229"/>
                  <a:gd name="T3" fmla="*/ 458752 h 56"/>
                  <a:gd name="T4" fmla="*/ 58365 w 229"/>
                  <a:gd name="T5" fmla="*/ 163840 h 56"/>
                  <a:gd name="T6" fmla="*/ 8312 w 229"/>
                  <a:gd name="T7" fmla="*/ 204800 h 56"/>
                  <a:gd name="T8" fmla="*/ 33393 w 229"/>
                  <a:gd name="T9" fmla="*/ 139264 h 56"/>
                  <a:gd name="T10" fmla="*/ 243797 w 229"/>
                  <a:gd name="T11" fmla="*/ 16384 h 56"/>
                  <a:gd name="T12" fmla="*/ 277206 w 229"/>
                  <a:gd name="T13" fmla="*/ 8192 h 56"/>
                  <a:gd name="T14" fmla="*/ 1863109 w 229"/>
                  <a:gd name="T15" fmla="*/ 262144 h 56"/>
                  <a:gd name="T16" fmla="*/ 1929788 w 229"/>
                  <a:gd name="T17" fmla="*/ 278528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9"/>
                  <a:gd name="T28" fmla="*/ 0 h 56"/>
                  <a:gd name="T29" fmla="*/ 229 w 229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9" h="56">
                    <a:moveTo>
                      <a:pt x="229" y="34"/>
                    </a:moveTo>
                    <a:cubicBezTo>
                      <a:pt x="198" y="56"/>
                      <a:pt x="198" y="56"/>
                      <a:pt x="198" y="56"/>
                    </a:cubicBezTo>
                    <a:cubicBezTo>
                      <a:pt x="86" y="36"/>
                      <a:pt x="17" y="22"/>
                      <a:pt x="7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2" y="6"/>
                      <a:pt x="29" y="2"/>
                    </a:cubicBezTo>
                    <a:cubicBezTo>
                      <a:pt x="31" y="0"/>
                      <a:pt x="33" y="1"/>
                      <a:pt x="33" y="1"/>
                    </a:cubicBezTo>
                    <a:cubicBezTo>
                      <a:pt x="33" y="1"/>
                      <a:pt x="218" y="32"/>
                      <a:pt x="221" y="32"/>
                    </a:cubicBezTo>
                    <a:cubicBezTo>
                      <a:pt x="228" y="34"/>
                      <a:pt x="229" y="34"/>
                      <a:pt x="229" y="34"/>
                    </a:cubicBezTo>
                    <a:close/>
                  </a:path>
                </a:pathLst>
              </a:cu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49" name="Freeform 44"/>
              <p:cNvSpPr>
                <a:spLocks noChangeAspect="1"/>
              </p:cNvSpPr>
              <p:nvPr/>
            </p:nvSpPr>
            <p:spPr bwMode="auto">
              <a:xfrm>
                <a:off x="1788" y="408"/>
                <a:ext cx="86" cy="58"/>
              </a:xfrm>
              <a:custGeom>
                <a:avLst/>
                <a:gdLst>
                  <a:gd name="T0" fmla="*/ 0 w 43"/>
                  <a:gd name="T1" fmla="*/ 172032 h 29"/>
                  <a:gd name="T2" fmla="*/ 311296 w 43"/>
                  <a:gd name="T3" fmla="*/ 0 h 29"/>
                  <a:gd name="T4" fmla="*/ 352256 w 43"/>
                  <a:gd name="T5" fmla="*/ 49152 h 29"/>
                  <a:gd name="T6" fmla="*/ 57344 w 43"/>
                  <a:gd name="T7" fmla="*/ 237568 h 29"/>
                  <a:gd name="T8" fmla="*/ 0 w 43"/>
                  <a:gd name="T9" fmla="*/ 172032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29"/>
                  <a:gd name="T17" fmla="*/ 43 w 43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29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2" y="1"/>
                      <a:pt x="43" y="3"/>
                      <a:pt x="43" y="6"/>
                    </a:cubicBezTo>
                    <a:cubicBezTo>
                      <a:pt x="7" y="29"/>
                      <a:pt x="7" y="29"/>
                      <a:pt x="7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8C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50" name="Freeform 45"/>
              <p:cNvSpPr>
                <a:spLocks noChangeAspect="1"/>
              </p:cNvSpPr>
              <p:nvPr/>
            </p:nvSpPr>
            <p:spPr bwMode="auto">
              <a:xfrm>
                <a:off x="1411" y="378"/>
                <a:ext cx="397" cy="447"/>
              </a:xfrm>
              <a:custGeom>
                <a:avLst/>
                <a:gdLst>
                  <a:gd name="T0" fmla="*/ 1625743 w 198"/>
                  <a:gd name="T1" fmla="*/ 294226 h 223"/>
                  <a:gd name="T2" fmla="*/ 50168 w 198"/>
                  <a:gd name="T3" fmla="*/ 8313 h 223"/>
                  <a:gd name="T4" fmla="*/ 0 w 198"/>
                  <a:gd name="T5" fmla="*/ 41719 h 223"/>
                  <a:gd name="T6" fmla="*/ 0 w 198"/>
                  <a:gd name="T7" fmla="*/ 1418814 h 223"/>
                  <a:gd name="T8" fmla="*/ 50168 w 198"/>
                  <a:gd name="T9" fmla="*/ 1528057 h 223"/>
                  <a:gd name="T10" fmla="*/ 1575330 w 198"/>
                  <a:gd name="T11" fmla="*/ 1855665 h 223"/>
                  <a:gd name="T12" fmla="*/ 1667619 w 198"/>
                  <a:gd name="T13" fmla="*/ 1788754 h 223"/>
                  <a:gd name="T14" fmla="*/ 1667619 w 198"/>
                  <a:gd name="T15" fmla="*/ 369813 h 223"/>
                  <a:gd name="T16" fmla="*/ 1625743 w 198"/>
                  <a:gd name="T17" fmla="*/ 294226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2" y="35"/>
                    </a:moveTo>
                    <a:cubicBezTo>
                      <a:pt x="85" y="16"/>
                      <a:pt x="15" y="3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8"/>
                    </a:cubicBezTo>
                    <a:cubicBezTo>
                      <a:pt x="0" y="179"/>
                      <a:pt x="1" y="179"/>
                      <a:pt x="6" y="181"/>
                    </a:cubicBezTo>
                    <a:cubicBezTo>
                      <a:pt x="9" y="182"/>
                      <a:pt x="153" y="212"/>
                      <a:pt x="186" y="220"/>
                    </a:cubicBezTo>
                    <a:cubicBezTo>
                      <a:pt x="198" y="223"/>
                      <a:pt x="197" y="216"/>
                      <a:pt x="197" y="212"/>
                    </a:cubicBezTo>
                    <a:cubicBezTo>
                      <a:pt x="197" y="212"/>
                      <a:pt x="197" y="50"/>
                      <a:pt x="197" y="44"/>
                    </a:cubicBezTo>
                    <a:cubicBezTo>
                      <a:pt x="197" y="39"/>
                      <a:pt x="194" y="35"/>
                      <a:pt x="192" y="35"/>
                    </a:cubicBezTo>
                    <a:close/>
                  </a:path>
                </a:pathLst>
              </a:custGeom>
              <a:solidFill>
                <a:srgbClr val="FAC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51" name="Freeform 46"/>
              <p:cNvSpPr>
                <a:spLocks noChangeAspect="1"/>
              </p:cNvSpPr>
              <p:nvPr/>
            </p:nvSpPr>
            <p:spPr bwMode="auto">
              <a:xfrm>
                <a:off x="1421" y="390"/>
                <a:ext cx="373" cy="417"/>
              </a:xfrm>
              <a:custGeom>
                <a:avLst/>
                <a:gdLst>
                  <a:gd name="T0" fmla="*/ 1527435 w 186"/>
                  <a:gd name="T1" fmla="*/ 277906 h 208"/>
                  <a:gd name="T2" fmla="*/ 58808 w 186"/>
                  <a:gd name="T3" fmla="*/ 8316 h 208"/>
                  <a:gd name="T4" fmla="*/ 0 w 186"/>
                  <a:gd name="T5" fmla="*/ 41804 h 208"/>
                  <a:gd name="T6" fmla="*/ 0 w 186"/>
                  <a:gd name="T7" fmla="*/ 1320463 h 208"/>
                  <a:gd name="T8" fmla="*/ 58808 w 186"/>
                  <a:gd name="T9" fmla="*/ 1421473 h 208"/>
                  <a:gd name="T10" fmla="*/ 1485434 w 186"/>
                  <a:gd name="T11" fmla="*/ 1732805 h 208"/>
                  <a:gd name="T12" fmla="*/ 1560947 w 186"/>
                  <a:gd name="T13" fmla="*/ 1674129 h 208"/>
                  <a:gd name="T14" fmla="*/ 1560947 w 186"/>
                  <a:gd name="T15" fmla="*/ 345238 h 208"/>
                  <a:gd name="T16" fmla="*/ 1527435 w 186"/>
                  <a:gd name="T17" fmla="*/ 277906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6"/>
                  <a:gd name="T28" fmla="*/ 0 h 208"/>
                  <a:gd name="T29" fmla="*/ 186 w 186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6" h="208">
                    <a:moveTo>
                      <a:pt x="180" y="33"/>
                    </a:moveTo>
                    <a:cubicBezTo>
                      <a:pt x="80" y="15"/>
                      <a:pt x="15" y="3"/>
                      <a:pt x="7" y="1"/>
                    </a:cubicBezTo>
                    <a:cubicBezTo>
                      <a:pt x="1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2" y="167"/>
                      <a:pt x="7" y="168"/>
                    </a:cubicBezTo>
                    <a:cubicBezTo>
                      <a:pt x="9" y="169"/>
                      <a:pt x="144" y="198"/>
                      <a:pt x="175" y="205"/>
                    </a:cubicBezTo>
                    <a:cubicBezTo>
                      <a:pt x="186" y="208"/>
                      <a:pt x="184" y="201"/>
                      <a:pt x="184" y="198"/>
                    </a:cubicBezTo>
                    <a:cubicBezTo>
                      <a:pt x="184" y="198"/>
                      <a:pt x="184" y="47"/>
                      <a:pt x="184" y="41"/>
                    </a:cubicBezTo>
                    <a:cubicBezTo>
                      <a:pt x="184" y="37"/>
                      <a:pt x="184" y="34"/>
                      <a:pt x="180" y="33"/>
                    </a:cubicBezTo>
                    <a:close/>
                  </a:path>
                </a:pathLst>
              </a:custGeom>
              <a:solidFill>
                <a:srgbClr val="F5A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52" name="Freeform 47"/>
              <p:cNvSpPr>
                <a:spLocks noChangeAspect="1" noEditPoints="1"/>
              </p:cNvSpPr>
              <p:nvPr/>
            </p:nvSpPr>
            <p:spPr bwMode="auto">
              <a:xfrm>
                <a:off x="1421" y="390"/>
                <a:ext cx="373" cy="415"/>
              </a:xfrm>
              <a:custGeom>
                <a:avLst/>
                <a:gdLst>
                  <a:gd name="T0" fmla="*/ 16709 w 186"/>
                  <a:gd name="T1" fmla="*/ 16672 h 207"/>
                  <a:gd name="T2" fmla="*/ 0 w 186"/>
                  <a:gd name="T3" fmla="*/ 41813 h 207"/>
                  <a:gd name="T4" fmla="*/ 0 w 186"/>
                  <a:gd name="T5" fmla="*/ 1320540 h 207"/>
                  <a:gd name="T6" fmla="*/ 50461 w 186"/>
                  <a:gd name="T7" fmla="*/ 1429880 h 207"/>
                  <a:gd name="T8" fmla="*/ 575473 w 186"/>
                  <a:gd name="T9" fmla="*/ 1548197 h 207"/>
                  <a:gd name="T10" fmla="*/ 1485434 w 186"/>
                  <a:gd name="T11" fmla="*/ 1741334 h 207"/>
                  <a:gd name="T12" fmla="*/ 1544302 w 186"/>
                  <a:gd name="T13" fmla="*/ 1741334 h 207"/>
                  <a:gd name="T14" fmla="*/ 1569339 w 186"/>
                  <a:gd name="T15" fmla="*/ 1674258 h 207"/>
                  <a:gd name="T16" fmla="*/ 1569339 w 186"/>
                  <a:gd name="T17" fmla="*/ 345250 h 207"/>
                  <a:gd name="T18" fmla="*/ 1527435 w 186"/>
                  <a:gd name="T19" fmla="*/ 269341 h 207"/>
                  <a:gd name="T20" fmla="*/ 1527435 w 186"/>
                  <a:gd name="T21" fmla="*/ 269341 h 207"/>
                  <a:gd name="T22" fmla="*/ 58808 w 186"/>
                  <a:gd name="T23" fmla="*/ 8316 h 207"/>
                  <a:gd name="T24" fmla="*/ 16709 w 186"/>
                  <a:gd name="T25" fmla="*/ 16672 h 207"/>
                  <a:gd name="T26" fmla="*/ 1485434 w 186"/>
                  <a:gd name="T27" fmla="*/ 1732930 h 207"/>
                  <a:gd name="T28" fmla="*/ 575473 w 186"/>
                  <a:gd name="T29" fmla="*/ 1531444 h 207"/>
                  <a:gd name="T30" fmla="*/ 58808 w 186"/>
                  <a:gd name="T31" fmla="*/ 1421588 h 207"/>
                  <a:gd name="T32" fmla="*/ 8332 w 186"/>
                  <a:gd name="T33" fmla="*/ 1320540 h 207"/>
                  <a:gd name="T34" fmla="*/ 8332 w 186"/>
                  <a:gd name="T35" fmla="*/ 41813 h 207"/>
                  <a:gd name="T36" fmla="*/ 16709 w 186"/>
                  <a:gd name="T37" fmla="*/ 25004 h 207"/>
                  <a:gd name="T38" fmla="*/ 58808 w 186"/>
                  <a:gd name="T39" fmla="*/ 16672 h 207"/>
                  <a:gd name="T40" fmla="*/ 1527435 w 186"/>
                  <a:gd name="T41" fmla="*/ 286290 h 207"/>
                  <a:gd name="T42" fmla="*/ 1552598 w 186"/>
                  <a:gd name="T43" fmla="*/ 345250 h 207"/>
                  <a:gd name="T44" fmla="*/ 1560947 w 186"/>
                  <a:gd name="T45" fmla="*/ 1674258 h 207"/>
                  <a:gd name="T46" fmla="*/ 1535912 w 186"/>
                  <a:gd name="T47" fmla="*/ 1732930 h 207"/>
                  <a:gd name="T48" fmla="*/ 1485434 w 186"/>
                  <a:gd name="T49" fmla="*/ 1732930 h 20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207"/>
                  <a:gd name="T77" fmla="*/ 186 w 186"/>
                  <a:gd name="T78" fmla="*/ 207 h 20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207">
                    <a:moveTo>
                      <a:pt x="2" y="2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6" y="169"/>
                    </a:cubicBezTo>
                    <a:cubicBezTo>
                      <a:pt x="8" y="169"/>
                      <a:pt x="31" y="174"/>
                      <a:pt x="68" y="183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7"/>
                      <a:pt x="181" y="207"/>
                      <a:pt x="182" y="206"/>
                    </a:cubicBezTo>
                    <a:cubicBezTo>
                      <a:pt x="186" y="204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4" y="33"/>
                      <a:pt x="180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1"/>
                      <a:pt x="2" y="2"/>
                    </a:cubicBezTo>
                    <a:close/>
                    <a:moveTo>
                      <a:pt x="175" y="205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8"/>
                    </a:cubicBezTo>
                    <a:cubicBezTo>
                      <a:pt x="2" y="166"/>
                      <a:pt x="1" y="166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5" y="2"/>
                      <a:pt x="7" y="2"/>
                    </a:cubicBezTo>
                    <a:cubicBezTo>
                      <a:pt x="180" y="34"/>
                      <a:pt x="180" y="34"/>
                      <a:pt x="180" y="34"/>
                    </a:cubicBezTo>
                    <a:cubicBezTo>
                      <a:pt x="183" y="34"/>
                      <a:pt x="183" y="37"/>
                      <a:pt x="183" y="41"/>
                    </a:cubicBezTo>
                    <a:cubicBezTo>
                      <a:pt x="184" y="198"/>
                      <a:pt x="184" y="198"/>
                      <a:pt x="184" y="198"/>
                    </a:cubicBezTo>
                    <a:cubicBezTo>
                      <a:pt x="184" y="198"/>
                      <a:pt x="184" y="203"/>
                      <a:pt x="181" y="205"/>
                    </a:cubicBezTo>
                    <a:cubicBezTo>
                      <a:pt x="180" y="205"/>
                      <a:pt x="177" y="205"/>
                      <a:pt x="175" y="205"/>
                    </a:cubicBezTo>
                    <a:close/>
                  </a:path>
                </a:pathLst>
              </a:custGeom>
              <a:solidFill>
                <a:srgbClr val="BD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53" name="Freeform 48"/>
              <p:cNvSpPr>
                <a:spLocks noChangeAspect="1" noEditPoints="1"/>
              </p:cNvSpPr>
              <p:nvPr/>
            </p:nvSpPr>
            <p:spPr bwMode="auto">
              <a:xfrm>
                <a:off x="1453" y="456"/>
                <a:ext cx="325" cy="293"/>
              </a:xfrm>
              <a:custGeom>
                <a:avLst/>
                <a:gdLst>
                  <a:gd name="T0" fmla="*/ 103 w 325"/>
                  <a:gd name="T1" fmla="*/ 235 h 293"/>
                  <a:gd name="T2" fmla="*/ 79 w 325"/>
                  <a:gd name="T3" fmla="*/ 207 h 293"/>
                  <a:gd name="T4" fmla="*/ 107 w 325"/>
                  <a:gd name="T5" fmla="*/ 207 h 293"/>
                  <a:gd name="T6" fmla="*/ 139 w 325"/>
                  <a:gd name="T7" fmla="*/ 209 h 293"/>
                  <a:gd name="T8" fmla="*/ 107 w 325"/>
                  <a:gd name="T9" fmla="*/ 207 h 293"/>
                  <a:gd name="T10" fmla="*/ 103 w 325"/>
                  <a:gd name="T11" fmla="*/ 56 h 293"/>
                  <a:gd name="T12" fmla="*/ 79 w 325"/>
                  <a:gd name="T13" fmla="*/ 30 h 293"/>
                  <a:gd name="T14" fmla="*/ 287 w 325"/>
                  <a:gd name="T15" fmla="*/ 117 h 293"/>
                  <a:gd name="T16" fmla="*/ 287 w 325"/>
                  <a:gd name="T17" fmla="*/ 50 h 293"/>
                  <a:gd name="T18" fmla="*/ 265 w 325"/>
                  <a:gd name="T19" fmla="*/ 69 h 293"/>
                  <a:gd name="T20" fmla="*/ 287 w 325"/>
                  <a:gd name="T21" fmla="*/ 95 h 293"/>
                  <a:gd name="T22" fmla="*/ 37 w 325"/>
                  <a:gd name="T23" fmla="*/ 177 h 293"/>
                  <a:gd name="T24" fmla="*/ 37 w 325"/>
                  <a:gd name="T25" fmla="*/ 243 h 293"/>
                  <a:gd name="T26" fmla="*/ 59 w 325"/>
                  <a:gd name="T27" fmla="*/ 225 h 293"/>
                  <a:gd name="T28" fmla="*/ 37 w 325"/>
                  <a:gd name="T29" fmla="*/ 199 h 293"/>
                  <a:gd name="T30" fmla="*/ 37 w 325"/>
                  <a:gd name="T31" fmla="*/ 0 h 293"/>
                  <a:gd name="T32" fmla="*/ 37 w 325"/>
                  <a:gd name="T33" fmla="*/ 65 h 293"/>
                  <a:gd name="T34" fmla="*/ 59 w 325"/>
                  <a:gd name="T35" fmla="*/ 48 h 293"/>
                  <a:gd name="T36" fmla="*/ 37 w 325"/>
                  <a:gd name="T37" fmla="*/ 20 h 293"/>
                  <a:gd name="T38" fmla="*/ 185 w 325"/>
                  <a:gd name="T39" fmla="*/ 85 h 293"/>
                  <a:gd name="T40" fmla="*/ 217 w 325"/>
                  <a:gd name="T41" fmla="*/ 87 h 293"/>
                  <a:gd name="T42" fmla="*/ 185 w 325"/>
                  <a:gd name="T43" fmla="*/ 85 h 293"/>
                  <a:gd name="T44" fmla="*/ 245 w 325"/>
                  <a:gd name="T45" fmla="*/ 87 h 293"/>
                  <a:gd name="T46" fmla="*/ 221 w 325"/>
                  <a:gd name="T47" fmla="*/ 59 h 293"/>
                  <a:gd name="T48" fmla="*/ 287 w 325"/>
                  <a:gd name="T49" fmla="*/ 251 h 293"/>
                  <a:gd name="T50" fmla="*/ 265 w 325"/>
                  <a:gd name="T51" fmla="*/ 267 h 293"/>
                  <a:gd name="T52" fmla="*/ 287 w 325"/>
                  <a:gd name="T53" fmla="*/ 293 h 293"/>
                  <a:gd name="T54" fmla="*/ 287 w 325"/>
                  <a:gd name="T55" fmla="*/ 229 h 293"/>
                  <a:gd name="T56" fmla="*/ 221 w 325"/>
                  <a:gd name="T57" fmla="*/ 259 h 293"/>
                  <a:gd name="T58" fmla="*/ 245 w 325"/>
                  <a:gd name="T59" fmla="*/ 241 h 293"/>
                  <a:gd name="T60" fmla="*/ 221 w 325"/>
                  <a:gd name="T61" fmla="*/ 259 h 293"/>
                  <a:gd name="T62" fmla="*/ 119 w 325"/>
                  <a:gd name="T63" fmla="*/ 85 h 293"/>
                  <a:gd name="T64" fmla="*/ 125 w 325"/>
                  <a:gd name="T65" fmla="*/ 54 h 293"/>
                  <a:gd name="T66" fmla="*/ 185 w 325"/>
                  <a:gd name="T67" fmla="*/ 217 h 293"/>
                  <a:gd name="T68" fmla="*/ 217 w 325"/>
                  <a:gd name="T69" fmla="*/ 231 h 293"/>
                  <a:gd name="T70" fmla="*/ 185 w 325"/>
                  <a:gd name="T71" fmla="*/ 217 h 293"/>
                  <a:gd name="T72" fmla="*/ 179 w 325"/>
                  <a:gd name="T73" fmla="*/ 201 h 293"/>
                  <a:gd name="T74" fmla="*/ 141 w 325"/>
                  <a:gd name="T75" fmla="*/ 93 h 2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25"/>
                  <a:gd name="T115" fmla="*/ 0 h 293"/>
                  <a:gd name="T116" fmla="*/ 325 w 325"/>
                  <a:gd name="T117" fmla="*/ 293 h 2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25" h="293">
                    <a:moveTo>
                      <a:pt x="79" y="229"/>
                    </a:moveTo>
                    <a:lnTo>
                      <a:pt x="103" y="235"/>
                    </a:lnTo>
                    <a:lnTo>
                      <a:pt x="103" y="213"/>
                    </a:lnTo>
                    <a:lnTo>
                      <a:pt x="79" y="207"/>
                    </a:lnTo>
                    <a:lnTo>
                      <a:pt x="79" y="229"/>
                    </a:lnTo>
                    <a:close/>
                    <a:moveTo>
                      <a:pt x="107" y="207"/>
                    </a:moveTo>
                    <a:lnTo>
                      <a:pt x="125" y="223"/>
                    </a:lnTo>
                    <a:lnTo>
                      <a:pt x="139" y="209"/>
                    </a:lnTo>
                    <a:lnTo>
                      <a:pt x="119" y="193"/>
                    </a:lnTo>
                    <a:lnTo>
                      <a:pt x="107" y="207"/>
                    </a:lnTo>
                    <a:close/>
                    <a:moveTo>
                      <a:pt x="79" y="52"/>
                    </a:moveTo>
                    <a:lnTo>
                      <a:pt x="103" y="56"/>
                    </a:lnTo>
                    <a:lnTo>
                      <a:pt x="103" y="34"/>
                    </a:lnTo>
                    <a:lnTo>
                      <a:pt x="79" y="30"/>
                    </a:lnTo>
                    <a:lnTo>
                      <a:pt x="79" y="52"/>
                    </a:lnTo>
                    <a:close/>
                    <a:moveTo>
                      <a:pt x="287" y="117"/>
                    </a:moveTo>
                    <a:lnTo>
                      <a:pt x="325" y="91"/>
                    </a:lnTo>
                    <a:lnTo>
                      <a:pt x="287" y="50"/>
                    </a:lnTo>
                    <a:lnTo>
                      <a:pt x="287" y="73"/>
                    </a:lnTo>
                    <a:lnTo>
                      <a:pt x="265" y="69"/>
                    </a:lnTo>
                    <a:lnTo>
                      <a:pt x="265" y="91"/>
                    </a:lnTo>
                    <a:lnTo>
                      <a:pt x="287" y="95"/>
                    </a:lnTo>
                    <a:lnTo>
                      <a:pt x="287" y="117"/>
                    </a:lnTo>
                    <a:close/>
                    <a:moveTo>
                      <a:pt x="37" y="177"/>
                    </a:moveTo>
                    <a:lnTo>
                      <a:pt x="0" y="203"/>
                    </a:lnTo>
                    <a:lnTo>
                      <a:pt x="37" y="243"/>
                    </a:lnTo>
                    <a:lnTo>
                      <a:pt x="37" y="221"/>
                    </a:lnTo>
                    <a:lnTo>
                      <a:pt x="59" y="225"/>
                    </a:lnTo>
                    <a:lnTo>
                      <a:pt x="59" y="203"/>
                    </a:lnTo>
                    <a:lnTo>
                      <a:pt x="37" y="199"/>
                    </a:lnTo>
                    <a:lnTo>
                      <a:pt x="37" y="177"/>
                    </a:lnTo>
                    <a:close/>
                    <a:moveTo>
                      <a:pt x="37" y="0"/>
                    </a:moveTo>
                    <a:lnTo>
                      <a:pt x="0" y="22"/>
                    </a:lnTo>
                    <a:lnTo>
                      <a:pt x="37" y="65"/>
                    </a:lnTo>
                    <a:lnTo>
                      <a:pt x="37" y="42"/>
                    </a:lnTo>
                    <a:lnTo>
                      <a:pt x="59" y="48"/>
                    </a:lnTo>
                    <a:lnTo>
                      <a:pt x="59" y="26"/>
                    </a:lnTo>
                    <a:lnTo>
                      <a:pt x="37" y="20"/>
                    </a:lnTo>
                    <a:lnTo>
                      <a:pt x="37" y="0"/>
                    </a:lnTo>
                    <a:close/>
                    <a:moveTo>
                      <a:pt x="185" y="85"/>
                    </a:moveTo>
                    <a:lnTo>
                      <a:pt x="205" y="101"/>
                    </a:lnTo>
                    <a:lnTo>
                      <a:pt x="217" y="87"/>
                    </a:lnTo>
                    <a:lnTo>
                      <a:pt x="199" y="71"/>
                    </a:lnTo>
                    <a:lnTo>
                      <a:pt x="185" y="85"/>
                    </a:lnTo>
                    <a:close/>
                    <a:moveTo>
                      <a:pt x="221" y="81"/>
                    </a:moveTo>
                    <a:lnTo>
                      <a:pt x="245" y="87"/>
                    </a:lnTo>
                    <a:lnTo>
                      <a:pt x="245" y="65"/>
                    </a:lnTo>
                    <a:lnTo>
                      <a:pt x="221" y="59"/>
                    </a:lnTo>
                    <a:lnTo>
                      <a:pt x="221" y="81"/>
                    </a:lnTo>
                    <a:close/>
                    <a:moveTo>
                      <a:pt x="287" y="251"/>
                    </a:moveTo>
                    <a:lnTo>
                      <a:pt x="265" y="245"/>
                    </a:lnTo>
                    <a:lnTo>
                      <a:pt x="265" y="267"/>
                    </a:lnTo>
                    <a:lnTo>
                      <a:pt x="287" y="273"/>
                    </a:lnTo>
                    <a:lnTo>
                      <a:pt x="287" y="293"/>
                    </a:lnTo>
                    <a:lnTo>
                      <a:pt x="325" y="271"/>
                    </a:lnTo>
                    <a:lnTo>
                      <a:pt x="287" y="229"/>
                    </a:lnTo>
                    <a:lnTo>
                      <a:pt x="287" y="251"/>
                    </a:lnTo>
                    <a:close/>
                    <a:moveTo>
                      <a:pt x="221" y="259"/>
                    </a:moveTo>
                    <a:lnTo>
                      <a:pt x="245" y="263"/>
                    </a:lnTo>
                    <a:lnTo>
                      <a:pt x="245" y="241"/>
                    </a:lnTo>
                    <a:lnTo>
                      <a:pt x="221" y="237"/>
                    </a:lnTo>
                    <a:lnTo>
                      <a:pt x="221" y="259"/>
                    </a:lnTo>
                    <a:close/>
                    <a:moveTo>
                      <a:pt x="107" y="63"/>
                    </a:moveTo>
                    <a:lnTo>
                      <a:pt x="119" y="85"/>
                    </a:lnTo>
                    <a:lnTo>
                      <a:pt x="139" y="77"/>
                    </a:lnTo>
                    <a:lnTo>
                      <a:pt x="125" y="54"/>
                    </a:lnTo>
                    <a:lnTo>
                      <a:pt x="107" y="63"/>
                    </a:lnTo>
                    <a:close/>
                    <a:moveTo>
                      <a:pt x="185" y="217"/>
                    </a:moveTo>
                    <a:lnTo>
                      <a:pt x="199" y="239"/>
                    </a:lnTo>
                    <a:lnTo>
                      <a:pt x="217" y="231"/>
                    </a:lnTo>
                    <a:lnTo>
                      <a:pt x="205" y="209"/>
                    </a:lnTo>
                    <a:lnTo>
                      <a:pt x="185" y="217"/>
                    </a:lnTo>
                    <a:close/>
                    <a:moveTo>
                      <a:pt x="141" y="193"/>
                    </a:moveTo>
                    <a:lnTo>
                      <a:pt x="179" y="201"/>
                    </a:lnTo>
                    <a:lnTo>
                      <a:pt x="179" y="101"/>
                    </a:lnTo>
                    <a:lnTo>
                      <a:pt x="141" y="93"/>
                    </a:lnTo>
                    <a:lnTo>
                      <a:pt x="141" y="193"/>
                    </a:lnTo>
                    <a:close/>
                  </a:path>
                </a:pathLst>
              </a:custGeom>
              <a:solidFill>
                <a:srgbClr val="74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54" name="Freeform 49"/>
              <p:cNvSpPr>
                <a:spLocks noChangeAspect="1" noEditPoints="1"/>
              </p:cNvSpPr>
              <p:nvPr/>
            </p:nvSpPr>
            <p:spPr bwMode="auto">
              <a:xfrm>
                <a:off x="1443" y="446"/>
                <a:ext cx="325" cy="295"/>
              </a:xfrm>
              <a:custGeom>
                <a:avLst/>
                <a:gdLst>
                  <a:gd name="T0" fmla="*/ 103 w 325"/>
                  <a:gd name="T1" fmla="*/ 235 h 295"/>
                  <a:gd name="T2" fmla="*/ 81 w 325"/>
                  <a:gd name="T3" fmla="*/ 209 h 295"/>
                  <a:gd name="T4" fmla="*/ 107 w 325"/>
                  <a:gd name="T5" fmla="*/ 209 h 295"/>
                  <a:gd name="T6" fmla="*/ 139 w 325"/>
                  <a:gd name="T7" fmla="*/ 209 h 295"/>
                  <a:gd name="T8" fmla="*/ 107 w 325"/>
                  <a:gd name="T9" fmla="*/ 209 h 295"/>
                  <a:gd name="T10" fmla="*/ 103 w 325"/>
                  <a:gd name="T11" fmla="*/ 56 h 295"/>
                  <a:gd name="T12" fmla="*/ 81 w 325"/>
                  <a:gd name="T13" fmla="*/ 30 h 295"/>
                  <a:gd name="T14" fmla="*/ 289 w 325"/>
                  <a:gd name="T15" fmla="*/ 117 h 295"/>
                  <a:gd name="T16" fmla="*/ 289 w 325"/>
                  <a:gd name="T17" fmla="*/ 52 h 295"/>
                  <a:gd name="T18" fmla="*/ 265 w 325"/>
                  <a:gd name="T19" fmla="*/ 69 h 295"/>
                  <a:gd name="T20" fmla="*/ 289 w 325"/>
                  <a:gd name="T21" fmla="*/ 95 h 295"/>
                  <a:gd name="T22" fmla="*/ 37 w 325"/>
                  <a:gd name="T23" fmla="*/ 179 h 295"/>
                  <a:gd name="T24" fmla="*/ 37 w 325"/>
                  <a:gd name="T25" fmla="*/ 243 h 295"/>
                  <a:gd name="T26" fmla="*/ 61 w 325"/>
                  <a:gd name="T27" fmla="*/ 227 h 295"/>
                  <a:gd name="T28" fmla="*/ 37 w 325"/>
                  <a:gd name="T29" fmla="*/ 201 h 295"/>
                  <a:gd name="T30" fmla="*/ 37 w 325"/>
                  <a:gd name="T31" fmla="*/ 0 h 295"/>
                  <a:gd name="T32" fmla="*/ 37 w 325"/>
                  <a:gd name="T33" fmla="*/ 66 h 295"/>
                  <a:gd name="T34" fmla="*/ 61 w 325"/>
                  <a:gd name="T35" fmla="*/ 48 h 295"/>
                  <a:gd name="T36" fmla="*/ 37 w 325"/>
                  <a:gd name="T37" fmla="*/ 22 h 295"/>
                  <a:gd name="T38" fmla="*/ 187 w 325"/>
                  <a:gd name="T39" fmla="*/ 87 h 295"/>
                  <a:gd name="T40" fmla="*/ 219 w 325"/>
                  <a:gd name="T41" fmla="*/ 87 h 295"/>
                  <a:gd name="T42" fmla="*/ 187 w 325"/>
                  <a:gd name="T43" fmla="*/ 87 h 295"/>
                  <a:gd name="T44" fmla="*/ 245 w 325"/>
                  <a:gd name="T45" fmla="*/ 87 h 295"/>
                  <a:gd name="T46" fmla="*/ 223 w 325"/>
                  <a:gd name="T47" fmla="*/ 60 h 295"/>
                  <a:gd name="T48" fmla="*/ 289 w 325"/>
                  <a:gd name="T49" fmla="*/ 251 h 295"/>
                  <a:gd name="T50" fmla="*/ 265 w 325"/>
                  <a:gd name="T51" fmla="*/ 269 h 295"/>
                  <a:gd name="T52" fmla="*/ 289 w 325"/>
                  <a:gd name="T53" fmla="*/ 295 h 295"/>
                  <a:gd name="T54" fmla="*/ 289 w 325"/>
                  <a:gd name="T55" fmla="*/ 229 h 295"/>
                  <a:gd name="T56" fmla="*/ 223 w 325"/>
                  <a:gd name="T57" fmla="*/ 259 h 295"/>
                  <a:gd name="T58" fmla="*/ 245 w 325"/>
                  <a:gd name="T59" fmla="*/ 243 h 295"/>
                  <a:gd name="T60" fmla="*/ 223 w 325"/>
                  <a:gd name="T61" fmla="*/ 259 h 295"/>
                  <a:gd name="T62" fmla="*/ 121 w 325"/>
                  <a:gd name="T63" fmla="*/ 85 h 295"/>
                  <a:gd name="T64" fmla="*/ 127 w 325"/>
                  <a:gd name="T65" fmla="*/ 54 h 295"/>
                  <a:gd name="T66" fmla="*/ 187 w 325"/>
                  <a:gd name="T67" fmla="*/ 219 h 295"/>
                  <a:gd name="T68" fmla="*/ 219 w 325"/>
                  <a:gd name="T69" fmla="*/ 231 h 295"/>
                  <a:gd name="T70" fmla="*/ 187 w 325"/>
                  <a:gd name="T71" fmla="*/ 219 h 295"/>
                  <a:gd name="T72" fmla="*/ 179 w 325"/>
                  <a:gd name="T73" fmla="*/ 203 h 295"/>
                  <a:gd name="T74" fmla="*/ 141 w 325"/>
                  <a:gd name="T75" fmla="*/ 93 h 29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25"/>
                  <a:gd name="T115" fmla="*/ 0 h 295"/>
                  <a:gd name="T116" fmla="*/ 325 w 325"/>
                  <a:gd name="T117" fmla="*/ 295 h 29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25" h="295">
                    <a:moveTo>
                      <a:pt x="81" y="231"/>
                    </a:moveTo>
                    <a:lnTo>
                      <a:pt x="103" y="235"/>
                    </a:lnTo>
                    <a:lnTo>
                      <a:pt x="103" y="213"/>
                    </a:lnTo>
                    <a:lnTo>
                      <a:pt x="81" y="209"/>
                    </a:lnTo>
                    <a:lnTo>
                      <a:pt x="81" y="231"/>
                    </a:lnTo>
                    <a:close/>
                    <a:moveTo>
                      <a:pt x="107" y="209"/>
                    </a:moveTo>
                    <a:lnTo>
                      <a:pt x="127" y="225"/>
                    </a:lnTo>
                    <a:lnTo>
                      <a:pt x="139" y="209"/>
                    </a:lnTo>
                    <a:lnTo>
                      <a:pt x="121" y="193"/>
                    </a:lnTo>
                    <a:lnTo>
                      <a:pt x="107" y="209"/>
                    </a:lnTo>
                    <a:close/>
                    <a:moveTo>
                      <a:pt x="81" y="52"/>
                    </a:moveTo>
                    <a:lnTo>
                      <a:pt x="103" y="56"/>
                    </a:lnTo>
                    <a:lnTo>
                      <a:pt x="103" y="36"/>
                    </a:lnTo>
                    <a:lnTo>
                      <a:pt x="81" y="30"/>
                    </a:lnTo>
                    <a:lnTo>
                      <a:pt x="81" y="52"/>
                    </a:lnTo>
                    <a:close/>
                    <a:moveTo>
                      <a:pt x="289" y="117"/>
                    </a:moveTo>
                    <a:lnTo>
                      <a:pt x="325" y="91"/>
                    </a:lnTo>
                    <a:lnTo>
                      <a:pt x="289" y="52"/>
                    </a:lnTo>
                    <a:lnTo>
                      <a:pt x="289" y="75"/>
                    </a:lnTo>
                    <a:lnTo>
                      <a:pt x="265" y="69"/>
                    </a:lnTo>
                    <a:lnTo>
                      <a:pt x="265" y="91"/>
                    </a:lnTo>
                    <a:lnTo>
                      <a:pt x="289" y="95"/>
                    </a:lnTo>
                    <a:lnTo>
                      <a:pt x="289" y="117"/>
                    </a:lnTo>
                    <a:close/>
                    <a:moveTo>
                      <a:pt x="37" y="179"/>
                    </a:moveTo>
                    <a:lnTo>
                      <a:pt x="0" y="205"/>
                    </a:lnTo>
                    <a:lnTo>
                      <a:pt x="37" y="243"/>
                    </a:lnTo>
                    <a:lnTo>
                      <a:pt x="37" y="221"/>
                    </a:lnTo>
                    <a:lnTo>
                      <a:pt x="61" y="227"/>
                    </a:lnTo>
                    <a:lnTo>
                      <a:pt x="61" y="205"/>
                    </a:lnTo>
                    <a:lnTo>
                      <a:pt x="37" y="201"/>
                    </a:lnTo>
                    <a:lnTo>
                      <a:pt x="37" y="179"/>
                    </a:lnTo>
                    <a:close/>
                    <a:moveTo>
                      <a:pt x="37" y="0"/>
                    </a:moveTo>
                    <a:lnTo>
                      <a:pt x="0" y="24"/>
                    </a:lnTo>
                    <a:lnTo>
                      <a:pt x="37" y="66"/>
                    </a:lnTo>
                    <a:lnTo>
                      <a:pt x="37" y="44"/>
                    </a:lnTo>
                    <a:lnTo>
                      <a:pt x="61" y="48"/>
                    </a:lnTo>
                    <a:lnTo>
                      <a:pt x="61" y="26"/>
                    </a:lnTo>
                    <a:lnTo>
                      <a:pt x="37" y="22"/>
                    </a:lnTo>
                    <a:lnTo>
                      <a:pt x="37" y="0"/>
                    </a:lnTo>
                    <a:close/>
                    <a:moveTo>
                      <a:pt x="187" y="87"/>
                    </a:moveTo>
                    <a:lnTo>
                      <a:pt x="205" y="103"/>
                    </a:lnTo>
                    <a:lnTo>
                      <a:pt x="219" y="87"/>
                    </a:lnTo>
                    <a:lnTo>
                      <a:pt x="199" y="71"/>
                    </a:lnTo>
                    <a:lnTo>
                      <a:pt x="187" y="87"/>
                    </a:lnTo>
                    <a:close/>
                    <a:moveTo>
                      <a:pt x="223" y="83"/>
                    </a:moveTo>
                    <a:lnTo>
                      <a:pt x="245" y="87"/>
                    </a:lnTo>
                    <a:lnTo>
                      <a:pt x="245" y="64"/>
                    </a:lnTo>
                    <a:lnTo>
                      <a:pt x="223" y="60"/>
                    </a:lnTo>
                    <a:lnTo>
                      <a:pt x="223" y="83"/>
                    </a:lnTo>
                    <a:close/>
                    <a:moveTo>
                      <a:pt x="289" y="251"/>
                    </a:moveTo>
                    <a:lnTo>
                      <a:pt x="265" y="247"/>
                    </a:lnTo>
                    <a:lnTo>
                      <a:pt x="265" y="269"/>
                    </a:lnTo>
                    <a:lnTo>
                      <a:pt x="289" y="273"/>
                    </a:lnTo>
                    <a:lnTo>
                      <a:pt x="289" y="295"/>
                    </a:lnTo>
                    <a:lnTo>
                      <a:pt x="325" y="271"/>
                    </a:lnTo>
                    <a:lnTo>
                      <a:pt x="289" y="229"/>
                    </a:lnTo>
                    <a:lnTo>
                      <a:pt x="289" y="251"/>
                    </a:lnTo>
                    <a:close/>
                    <a:moveTo>
                      <a:pt x="223" y="259"/>
                    </a:moveTo>
                    <a:lnTo>
                      <a:pt x="245" y="265"/>
                    </a:lnTo>
                    <a:lnTo>
                      <a:pt x="245" y="243"/>
                    </a:lnTo>
                    <a:lnTo>
                      <a:pt x="223" y="239"/>
                    </a:lnTo>
                    <a:lnTo>
                      <a:pt x="223" y="259"/>
                    </a:lnTo>
                    <a:close/>
                    <a:moveTo>
                      <a:pt x="107" y="64"/>
                    </a:moveTo>
                    <a:lnTo>
                      <a:pt x="121" y="85"/>
                    </a:lnTo>
                    <a:lnTo>
                      <a:pt x="139" y="77"/>
                    </a:lnTo>
                    <a:lnTo>
                      <a:pt x="127" y="54"/>
                    </a:lnTo>
                    <a:lnTo>
                      <a:pt x="107" y="64"/>
                    </a:lnTo>
                    <a:close/>
                    <a:moveTo>
                      <a:pt x="187" y="219"/>
                    </a:moveTo>
                    <a:lnTo>
                      <a:pt x="199" y="239"/>
                    </a:lnTo>
                    <a:lnTo>
                      <a:pt x="219" y="231"/>
                    </a:lnTo>
                    <a:lnTo>
                      <a:pt x="205" y="211"/>
                    </a:lnTo>
                    <a:lnTo>
                      <a:pt x="187" y="219"/>
                    </a:lnTo>
                    <a:close/>
                    <a:moveTo>
                      <a:pt x="141" y="195"/>
                    </a:moveTo>
                    <a:lnTo>
                      <a:pt x="179" y="203"/>
                    </a:lnTo>
                    <a:lnTo>
                      <a:pt x="179" y="101"/>
                    </a:lnTo>
                    <a:lnTo>
                      <a:pt x="141" y="93"/>
                    </a:lnTo>
                    <a:lnTo>
                      <a:pt x="141" y="1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346" name="Text Box 50"/>
            <p:cNvSpPr txBox="1">
              <a:spLocks noChangeArrowheads="1"/>
            </p:cNvSpPr>
            <p:nvPr/>
          </p:nvSpPr>
          <p:spPr bwMode="gray">
            <a:xfrm>
              <a:off x="4092" y="2352"/>
              <a:ext cx="32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P-GW</a:t>
              </a:r>
            </a:p>
          </p:txBody>
        </p:sp>
      </p:grpSp>
      <p:pic>
        <p:nvPicPr>
          <p:cNvPr id="54286" name="Picture 51" descr="XDA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220" y="4048443"/>
            <a:ext cx="265155" cy="2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7" name="Picture 52" descr="XDA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220" y="1542887"/>
            <a:ext cx="265155" cy="27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8" name="Line 53"/>
          <p:cNvSpPr>
            <a:spLocks noChangeShapeType="1"/>
          </p:cNvSpPr>
          <p:nvPr/>
        </p:nvSpPr>
        <p:spPr bwMode="auto">
          <a:xfrm>
            <a:off x="381452" y="3263925"/>
            <a:ext cx="8381096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cxnSp>
        <p:nvCxnSpPr>
          <p:cNvPr id="54289" name="AutoShape 54"/>
          <p:cNvCxnSpPr>
            <a:cxnSpLocks noChangeShapeType="1"/>
          </p:cNvCxnSpPr>
          <p:nvPr/>
        </p:nvCxnSpPr>
        <p:spPr bwMode="auto">
          <a:xfrm>
            <a:off x="3062473" y="4092572"/>
            <a:ext cx="1933621" cy="282754"/>
          </a:xfrm>
          <a:prstGeom prst="straightConnector1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290" name="Freeform 55"/>
          <p:cNvSpPr>
            <a:spLocks/>
          </p:cNvSpPr>
          <p:nvPr/>
        </p:nvSpPr>
        <p:spPr bwMode="auto">
          <a:xfrm>
            <a:off x="2068525" y="3340742"/>
            <a:ext cx="4560371" cy="356972"/>
          </a:xfrm>
          <a:custGeom>
            <a:avLst/>
            <a:gdLst>
              <a:gd name="T0" fmla="*/ 0 w 3113"/>
              <a:gd name="T1" fmla="*/ 2147483647 h 988"/>
              <a:gd name="T2" fmla="*/ 2147483647 w 3113"/>
              <a:gd name="T3" fmla="*/ 2147483647 h 988"/>
              <a:gd name="T4" fmla="*/ 2147483647 w 3113"/>
              <a:gd name="T5" fmla="*/ 2147483647 h 988"/>
              <a:gd name="T6" fmla="*/ 2147483647 w 3113"/>
              <a:gd name="T7" fmla="*/ 2147483647 h 988"/>
              <a:gd name="T8" fmla="*/ 2147483647 w 3113"/>
              <a:gd name="T9" fmla="*/ 0 h 9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13"/>
              <a:gd name="T16" fmla="*/ 0 h 988"/>
              <a:gd name="T17" fmla="*/ 3113 w 3113"/>
              <a:gd name="T18" fmla="*/ 988 h 9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13" h="988">
                <a:moveTo>
                  <a:pt x="0" y="786"/>
                </a:moveTo>
                <a:cubicBezTo>
                  <a:pt x="76" y="789"/>
                  <a:pt x="150" y="765"/>
                  <a:pt x="457" y="795"/>
                </a:cubicBezTo>
                <a:cubicBezTo>
                  <a:pt x="764" y="825"/>
                  <a:pt x="1478" y="988"/>
                  <a:pt x="1841" y="968"/>
                </a:cubicBezTo>
                <a:cubicBezTo>
                  <a:pt x="2204" y="948"/>
                  <a:pt x="2421" y="833"/>
                  <a:pt x="2633" y="672"/>
                </a:cubicBezTo>
                <a:cubicBezTo>
                  <a:pt x="2845" y="511"/>
                  <a:pt x="2981" y="252"/>
                  <a:pt x="3113" y="0"/>
                </a:cubicBezTo>
              </a:path>
            </a:pathLst>
          </a:custGeom>
          <a:noFill/>
          <a:ln w="38100">
            <a:solidFill>
              <a:srgbClr val="FF66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grpSp>
        <p:nvGrpSpPr>
          <p:cNvPr id="12" name="Group 57"/>
          <p:cNvGrpSpPr>
            <a:grpSpLocks/>
          </p:cNvGrpSpPr>
          <p:nvPr/>
        </p:nvGrpSpPr>
        <p:grpSpPr bwMode="auto">
          <a:xfrm>
            <a:off x="7467780" y="2871666"/>
            <a:ext cx="1600239" cy="696260"/>
            <a:chOff x="3984" y="1872"/>
            <a:chExt cx="1008" cy="439"/>
          </a:xfrm>
        </p:grpSpPr>
        <p:pic>
          <p:nvPicPr>
            <p:cNvPr id="54343" name="Picture 58" descr="图片7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872"/>
              <a:ext cx="1008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44" name="Text Box 59"/>
            <p:cNvSpPr txBox="1">
              <a:spLocks noChangeArrowheads="1"/>
            </p:cNvSpPr>
            <p:nvPr/>
          </p:nvSpPr>
          <p:spPr bwMode="gray">
            <a:xfrm>
              <a:off x="4314" y="1986"/>
              <a:ext cx="438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400">
                  <a:solidFill>
                    <a:srgbClr val="006699"/>
                  </a:solidFill>
                  <a:latin typeface="FrutigerNext LT Regular" pitchFamily="34" charset="0"/>
                </a:rPr>
                <a:t>PDN</a:t>
              </a:r>
            </a:p>
          </p:txBody>
        </p:sp>
      </p:grpSp>
      <p:sp>
        <p:nvSpPr>
          <p:cNvPr id="54292" name="Line 60"/>
          <p:cNvSpPr>
            <a:spLocks noChangeShapeType="1"/>
          </p:cNvSpPr>
          <p:nvPr/>
        </p:nvSpPr>
        <p:spPr bwMode="auto">
          <a:xfrm>
            <a:off x="3505950" y="1283015"/>
            <a:ext cx="1752199" cy="0"/>
          </a:xfrm>
          <a:prstGeom prst="line">
            <a:avLst/>
          </a:prstGeom>
          <a:noFill/>
          <a:ln w="28575">
            <a:solidFill>
              <a:srgbClr val="0099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93" name="Line 61"/>
          <p:cNvSpPr>
            <a:spLocks noChangeShapeType="1"/>
          </p:cNvSpPr>
          <p:nvPr/>
        </p:nvSpPr>
        <p:spPr bwMode="auto">
          <a:xfrm>
            <a:off x="5258150" y="1283015"/>
            <a:ext cx="75980" cy="2894546"/>
          </a:xfrm>
          <a:prstGeom prst="line">
            <a:avLst/>
          </a:prstGeom>
          <a:noFill/>
          <a:ln w="28575">
            <a:solidFill>
              <a:srgbClr val="0099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62"/>
          <p:cNvGrpSpPr>
            <a:grpSpLocks/>
          </p:cNvGrpSpPr>
          <p:nvPr/>
        </p:nvGrpSpPr>
        <p:grpSpPr bwMode="auto">
          <a:xfrm>
            <a:off x="5182169" y="1892652"/>
            <a:ext cx="469838" cy="286023"/>
            <a:chOff x="2456" y="1649"/>
            <a:chExt cx="296" cy="180"/>
          </a:xfrm>
        </p:grpSpPr>
        <p:sp>
          <p:nvSpPr>
            <p:cNvPr id="54341" name="Text Box 63"/>
            <p:cNvSpPr txBox="1">
              <a:spLocks noChangeArrowheads="1"/>
            </p:cNvSpPr>
            <p:nvPr/>
          </p:nvSpPr>
          <p:spPr bwMode="gray">
            <a:xfrm>
              <a:off x="2518" y="1649"/>
              <a:ext cx="23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S12</a:t>
              </a:r>
            </a:p>
          </p:txBody>
        </p:sp>
        <p:sp>
          <p:nvSpPr>
            <p:cNvPr id="54342" name="Line 64"/>
            <p:cNvSpPr>
              <a:spLocks noChangeShapeType="1"/>
            </p:cNvSpPr>
            <p:nvPr/>
          </p:nvSpPr>
          <p:spPr bwMode="auto">
            <a:xfrm>
              <a:off x="2456" y="1728"/>
              <a:ext cx="96" cy="0"/>
            </a:xfrm>
            <a:prstGeom prst="line">
              <a:avLst/>
            </a:prstGeom>
            <a:noFill/>
            <a:ln w="28575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9200" tIns="39600" rIns="79200" bIns="396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4295" name="Text Box 65"/>
          <p:cNvSpPr txBox="1">
            <a:spLocks noChangeArrowheads="1"/>
          </p:cNvSpPr>
          <p:nvPr/>
        </p:nvSpPr>
        <p:spPr bwMode="gray">
          <a:xfrm>
            <a:off x="3667214" y="3873561"/>
            <a:ext cx="372149" cy="2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681" rIns="0" bIns="45681"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80000"/>
              <a:buFont typeface="Wingdings" pitchFamily="2" charset="2"/>
              <a:buNone/>
            </a:pPr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</a:rPr>
              <a:t>S1-U</a:t>
            </a:r>
          </a:p>
        </p:txBody>
      </p:sp>
      <p:sp>
        <p:nvSpPr>
          <p:cNvPr id="54296" name="Line 66"/>
          <p:cNvSpPr>
            <a:spLocks noChangeShapeType="1"/>
          </p:cNvSpPr>
          <p:nvPr/>
        </p:nvSpPr>
        <p:spPr bwMode="auto">
          <a:xfrm flipV="1">
            <a:off x="3885851" y="4102378"/>
            <a:ext cx="0" cy="228818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54297" name="Text Box 67"/>
          <p:cNvSpPr txBox="1">
            <a:spLocks noChangeArrowheads="1"/>
          </p:cNvSpPr>
          <p:nvPr/>
        </p:nvSpPr>
        <p:spPr bwMode="gray">
          <a:xfrm>
            <a:off x="5791562" y="3415925"/>
            <a:ext cx="370597" cy="28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681" rIns="0" bIns="45681"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80000"/>
              <a:buFont typeface="Wingdings" pitchFamily="2" charset="2"/>
              <a:buNone/>
            </a:pPr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</a:rPr>
              <a:t>S5</a:t>
            </a:r>
          </a:p>
        </p:txBody>
      </p:sp>
      <p:sp>
        <p:nvSpPr>
          <p:cNvPr id="54298" name="Line 68"/>
          <p:cNvSpPr>
            <a:spLocks noChangeShapeType="1"/>
          </p:cNvSpPr>
          <p:nvPr/>
        </p:nvSpPr>
        <p:spPr bwMode="auto">
          <a:xfrm flipV="1">
            <a:off x="6010199" y="3644743"/>
            <a:ext cx="0" cy="228818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sp>
        <p:nvSpPr>
          <p:cNvPr id="54299" name="Freeform 69"/>
          <p:cNvSpPr>
            <a:spLocks/>
          </p:cNvSpPr>
          <p:nvPr/>
        </p:nvSpPr>
        <p:spPr bwMode="auto">
          <a:xfrm>
            <a:off x="2667065" y="1397424"/>
            <a:ext cx="3961832" cy="3098848"/>
          </a:xfrm>
          <a:custGeom>
            <a:avLst/>
            <a:gdLst>
              <a:gd name="T0" fmla="*/ 0 w 2496"/>
              <a:gd name="T1" fmla="*/ 2147483647 h 1952"/>
              <a:gd name="T2" fmla="*/ 2147483647 w 2496"/>
              <a:gd name="T3" fmla="*/ 2147483647 h 1952"/>
              <a:gd name="T4" fmla="*/ 2147483647 w 2496"/>
              <a:gd name="T5" fmla="*/ 2147483647 h 1952"/>
              <a:gd name="T6" fmla="*/ 2147483647 w 2496"/>
              <a:gd name="T7" fmla="*/ 2147483647 h 1952"/>
              <a:gd name="T8" fmla="*/ 0 60000 65536"/>
              <a:gd name="T9" fmla="*/ 0 60000 65536"/>
              <a:gd name="T10" fmla="*/ 0 60000 65536"/>
              <a:gd name="T11" fmla="*/ 0 60000 65536"/>
              <a:gd name="T12" fmla="*/ 0 w 2496"/>
              <a:gd name="T13" fmla="*/ 0 h 1952"/>
              <a:gd name="T14" fmla="*/ 2496 w 2496"/>
              <a:gd name="T15" fmla="*/ 1952 h 19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6" h="1952">
                <a:moveTo>
                  <a:pt x="0" y="216"/>
                </a:moveTo>
                <a:cubicBezTo>
                  <a:pt x="440" y="108"/>
                  <a:pt x="880" y="0"/>
                  <a:pt x="1152" y="264"/>
                </a:cubicBezTo>
                <a:cubicBezTo>
                  <a:pt x="1424" y="528"/>
                  <a:pt x="1408" y="1648"/>
                  <a:pt x="1632" y="1800"/>
                </a:cubicBezTo>
                <a:cubicBezTo>
                  <a:pt x="1856" y="1952"/>
                  <a:pt x="2176" y="1564"/>
                  <a:pt x="2496" y="1176"/>
                </a:cubicBezTo>
              </a:path>
            </a:pathLst>
          </a:custGeom>
          <a:noFill/>
          <a:ln w="38100">
            <a:solidFill>
              <a:srgbClr val="FF00F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00" name="Line 70"/>
          <p:cNvSpPr>
            <a:spLocks noChangeShapeType="1"/>
          </p:cNvSpPr>
          <p:nvPr/>
        </p:nvSpPr>
        <p:spPr bwMode="auto">
          <a:xfrm>
            <a:off x="6636649" y="4102378"/>
            <a:ext cx="755152" cy="0"/>
          </a:xfrm>
          <a:prstGeom prst="line">
            <a:avLst/>
          </a:prstGeom>
          <a:noFill/>
          <a:ln w="38100">
            <a:solidFill>
              <a:srgbClr val="3399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01" name="Line 71"/>
          <p:cNvSpPr>
            <a:spLocks noChangeShapeType="1"/>
          </p:cNvSpPr>
          <p:nvPr/>
        </p:nvSpPr>
        <p:spPr bwMode="auto">
          <a:xfrm>
            <a:off x="6636649" y="4331196"/>
            <a:ext cx="755152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02" name="Line 72"/>
          <p:cNvSpPr>
            <a:spLocks noChangeShapeType="1"/>
          </p:cNvSpPr>
          <p:nvPr/>
        </p:nvSpPr>
        <p:spPr bwMode="auto">
          <a:xfrm>
            <a:off x="6636649" y="4560014"/>
            <a:ext cx="755152" cy="0"/>
          </a:xfrm>
          <a:prstGeom prst="line">
            <a:avLst/>
          </a:prstGeom>
          <a:noFill/>
          <a:ln w="38100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03" name="Text Box 73"/>
          <p:cNvSpPr txBox="1">
            <a:spLocks noChangeArrowheads="1"/>
          </p:cNvSpPr>
          <p:nvPr/>
        </p:nvSpPr>
        <p:spPr bwMode="auto">
          <a:xfrm>
            <a:off x="7332877" y="3950379"/>
            <a:ext cx="1600239" cy="2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User Plane via S12</a:t>
            </a:r>
          </a:p>
        </p:txBody>
      </p:sp>
      <p:sp>
        <p:nvSpPr>
          <p:cNvPr id="54304" name="Text Box 74"/>
          <p:cNvSpPr txBox="1">
            <a:spLocks noChangeArrowheads="1"/>
          </p:cNvSpPr>
          <p:nvPr/>
        </p:nvSpPr>
        <p:spPr bwMode="auto">
          <a:xfrm>
            <a:off x="7315820" y="4208616"/>
            <a:ext cx="1598689" cy="2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User Plane via S4</a:t>
            </a:r>
          </a:p>
        </p:txBody>
      </p:sp>
      <p:sp>
        <p:nvSpPr>
          <p:cNvPr id="54305" name="Text Box 75"/>
          <p:cNvSpPr txBox="1">
            <a:spLocks noChangeArrowheads="1"/>
          </p:cNvSpPr>
          <p:nvPr/>
        </p:nvSpPr>
        <p:spPr bwMode="auto">
          <a:xfrm>
            <a:off x="7315820" y="4437434"/>
            <a:ext cx="1828180" cy="2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User Plane in E-UTRAN</a:t>
            </a:r>
          </a:p>
        </p:txBody>
      </p:sp>
      <p:sp>
        <p:nvSpPr>
          <p:cNvPr id="54306" name="Freeform 76"/>
          <p:cNvSpPr>
            <a:spLocks/>
          </p:cNvSpPr>
          <p:nvPr/>
        </p:nvSpPr>
        <p:spPr bwMode="auto">
          <a:xfrm>
            <a:off x="2667065" y="1067273"/>
            <a:ext cx="3809871" cy="1967834"/>
          </a:xfrm>
          <a:custGeom>
            <a:avLst/>
            <a:gdLst>
              <a:gd name="T0" fmla="*/ 0 w 2400"/>
              <a:gd name="T1" fmla="*/ 2147483647 h 1240"/>
              <a:gd name="T2" fmla="*/ 2147483647 w 2400"/>
              <a:gd name="T3" fmla="*/ 2147483647 h 1240"/>
              <a:gd name="T4" fmla="*/ 2147483647 w 2400"/>
              <a:gd name="T5" fmla="*/ 2147483647 h 1240"/>
              <a:gd name="T6" fmla="*/ 0 60000 65536"/>
              <a:gd name="T7" fmla="*/ 0 60000 65536"/>
              <a:gd name="T8" fmla="*/ 0 60000 65536"/>
              <a:gd name="T9" fmla="*/ 0 w 2400"/>
              <a:gd name="T10" fmla="*/ 0 h 1240"/>
              <a:gd name="T11" fmla="*/ 2400 w 2400"/>
              <a:gd name="T12" fmla="*/ 1240 h 1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0" h="1240">
                <a:moveTo>
                  <a:pt x="0" y="136"/>
                </a:moveTo>
                <a:cubicBezTo>
                  <a:pt x="640" y="68"/>
                  <a:pt x="1280" y="0"/>
                  <a:pt x="1680" y="184"/>
                </a:cubicBezTo>
                <a:cubicBezTo>
                  <a:pt x="2080" y="368"/>
                  <a:pt x="2240" y="804"/>
                  <a:pt x="2400" y="1240"/>
                </a:cubicBezTo>
              </a:path>
            </a:pathLst>
          </a:custGeom>
          <a:noFill/>
          <a:ln w="38100">
            <a:solidFill>
              <a:srgbClr val="339966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77"/>
          <p:cNvGrpSpPr>
            <a:grpSpLocks/>
          </p:cNvGrpSpPr>
          <p:nvPr/>
        </p:nvGrpSpPr>
        <p:grpSpPr bwMode="auto">
          <a:xfrm>
            <a:off x="4191324" y="2502288"/>
            <a:ext cx="685374" cy="683185"/>
            <a:chOff x="4272" y="1056"/>
            <a:chExt cx="432" cy="432"/>
          </a:xfrm>
        </p:grpSpPr>
        <p:sp>
          <p:nvSpPr>
            <p:cNvPr id="54336" name="Freeform 78"/>
            <p:cNvSpPr>
              <a:spLocks/>
            </p:cNvSpPr>
            <p:nvPr/>
          </p:nvSpPr>
          <p:spPr bwMode="auto">
            <a:xfrm>
              <a:off x="4386" y="1056"/>
              <a:ext cx="208" cy="63"/>
            </a:xfrm>
            <a:custGeom>
              <a:avLst/>
              <a:gdLst>
                <a:gd name="T0" fmla="*/ 0 w 839"/>
                <a:gd name="T1" fmla="*/ 0 h 245"/>
                <a:gd name="T2" fmla="*/ 0 w 839"/>
                <a:gd name="T3" fmla="*/ 0 h 245"/>
                <a:gd name="T4" fmla="*/ 0 w 839"/>
                <a:gd name="T5" fmla="*/ 0 h 245"/>
                <a:gd name="T6" fmla="*/ 0 w 839"/>
                <a:gd name="T7" fmla="*/ 0 h 245"/>
                <a:gd name="T8" fmla="*/ 0 w 839"/>
                <a:gd name="T9" fmla="*/ 0 h 245"/>
                <a:gd name="T10" fmla="*/ 0 w 839"/>
                <a:gd name="T11" fmla="*/ 0 h 245"/>
                <a:gd name="T12" fmla="*/ 0 w 839"/>
                <a:gd name="T13" fmla="*/ 0 h 245"/>
                <a:gd name="T14" fmla="*/ 0 w 839"/>
                <a:gd name="T15" fmla="*/ 0 h 245"/>
                <a:gd name="T16" fmla="*/ 0 w 839"/>
                <a:gd name="T17" fmla="*/ 0 h 245"/>
                <a:gd name="T18" fmla="*/ 0 w 839"/>
                <a:gd name="T19" fmla="*/ 0 h 245"/>
                <a:gd name="T20" fmla="*/ 0 w 839"/>
                <a:gd name="T21" fmla="*/ 0 h 245"/>
                <a:gd name="T22" fmla="*/ 0 w 839"/>
                <a:gd name="T23" fmla="*/ 0 h 245"/>
                <a:gd name="T24" fmla="*/ 0 w 839"/>
                <a:gd name="T25" fmla="*/ 0 h 245"/>
                <a:gd name="T26" fmla="*/ 0 w 839"/>
                <a:gd name="T27" fmla="*/ 0 h 245"/>
                <a:gd name="T28" fmla="*/ 0 w 839"/>
                <a:gd name="T29" fmla="*/ 0 h 245"/>
                <a:gd name="T30" fmla="*/ 0 w 839"/>
                <a:gd name="T31" fmla="*/ 0 h 245"/>
                <a:gd name="T32" fmla="*/ 0 w 839"/>
                <a:gd name="T33" fmla="*/ 0 h 245"/>
                <a:gd name="T34" fmla="*/ 0 w 839"/>
                <a:gd name="T35" fmla="*/ 0 h 245"/>
                <a:gd name="T36" fmla="*/ 0 w 839"/>
                <a:gd name="T37" fmla="*/ 0 h 245"/>
                <a:gd name="T38" fmla="*/ 0 w 839"/>
                <a:gd name="T39" fmla="*/ 0 h 245"/>
                <a:gd name="T40" fmla="*/ 0 w 839"/>
                <a:gd name="T41" fmla="*/ 0 h 245"/>
                <a:gd name="T42" fmla="*/ 0 w 839"/>
                <a:gd name="T43" fmla="*/ 0 h 245"/>
                <a:gd name="T44" fmla="*/ 0 w 839"/>
                <a:gd name="T45" fmla="*/ 0 h 245"/>
                <a:gd name="T46" fmla="*/ 0 w 839"/>
                <a:gd name="T47" fmla="*/ 0 h 245"/>
                <a:gd name="T48" fmla="*/ 0 w 839"/>
                <a:gd name="T49" fmla="*/ 0 h 245"/>
                <a:gd name="T50" fmla="*/ 0 w 839"/>
                <a:gd name="T51" fmla="*/ 0 h 245"/>
                <a:gd name="T52" fmla="*/ 0 w 839"/>
                <a:gd name="T53" fmla="*/ 0 h 245"/>
                <a:gd name="T54" fmla="*/ 0 w 839"/>
                <a:gd name="T55" fmla="*/ 0 h 245"/>
                <a:gd name="T56" fmla="*/ 0 w 839"/>
                <a:gd name="T57" fmla="*/ 0 h 245"/>
                <a:gd name="T58" fmla="*/ 0 w 839"/>
                <a:gd name="T59" fmla="*/ 0 h 245"/>
                <a:gd name="T60" fmla="*/ 0 w 839"/>
                <a:gd name="T61" fmla="*/ 0 h 245"/>
                <a:gd name="T62" fmla="*/ 0 w 839"/>
                <a:gd name="T63" fmla="*/ 0 h 245"/>
                <a:gd name="T64" fmla="*/ 0 w 839"/>
                <a:gd name="T65" fmla="*/ 0 h 245"/>
                <a:gd name="T66" fmla="*/ 0 w 839"/>
                <a:gd name="T67" fmla="*/ 0 h 245"/>
                <a:gd name="T68" fmla="*/ 0 w 839"/>
                <a:gd name="T69" fmla="*/ 0 h 245"/>
                <a:gd name="T70" fmla="*/ 0 w 839"/>
                <a:gd name="T71" fmla="*/ 0 h 245"/>
                <a:gd name="T72" fmla="*/ 0 w 839"/>
                <a:gd name="T73" fmla="*/ 0 h 245"/>
                <a:gd name="T74" fmla="*/ 0 w 839"/>
                <a:gd name="T75" fmla="*/ 0 h 245"/>
                <a:gd name="T76" fmla="*/ 0 w 839"/>
                <a:gd name="T77" fmla="*/ 0 h 245"/>
                <a:gd name="T78" fmla="*/ 0 w 839"/>
                <a:gd name="T79" fmla="*/ 0 h 245"/>
                <a:gd name="T80" fmla="*/ 0 w 839"/>
                <a:gd name="T81" fmla="*/ 0 h 245"/>
                <a:gd name="T82" fmla="*/ 0 w 839"/>
                <a:gd name="T83" fmla="*/ 0 h 245"/>
                <a:gd name="T84" fmla="*/ 0 w 839"/>
                <a:gd name="T85" fmla="*/ 0 h 245"/>
                <a:gd name="T86" fmla="*/ 0 w 839"/>
                <a:gd name="T87" fmla="*/ 0 h 245"/>
                <a:gd name="T88" fmla="*/ 0 w 839"/>
                <a:gd name="T89" fmla="*/ 0 h 245"/>
                <a:gd name="T90" fmla="*/ 0 w 839"/>
                <a:gd name="T91" fmla="*/ 0 h 245"/>
                <a:gd name="T92" fmla="*/ 0 w 839"/>
                <a:gd name="T93" fmla="*/ 0 h 245"/>
                <a:gd name="T94" fmla="*/ 0 w 839"/>
                <a:gd name="T95" fmla="*/ 0 h 245"/>
                <a:gd name="T96" fmla="*/ 0 w 839"/>
                <a:gd name="T97" fmla="*/ 0 h 245"/>
                <a:gd name="T98" fmla="*/ 0 w 839"/>
                <a:gd name="T99" fmla="*/ 0 h 245"/>
                <a:gd name="T100" fmla="*/ 0 w 839"/>
                <a:gd name="T101" fmla="*/ 0 h 245"/>
                <a:gd name="T102" fmla="*/ 0 w 839"/>
                <a:gd name="T103" fmla="*/ 0 h 245"/>
                <a:gd name="T104" fmla="*/ 0 w 839"/>
                <a:gd name="T105" fmla="*/ 0 h 245"/>
                <a:gd name="T106" fmla="*/ 0 w 839"/>
                <a:gd name="T107" fmla="*/ 0 h 245"/>
                <a:gd name="T108" fmla="*/ 0 w 839"/>
                <a:gd name="T109" fmla="*/ 0 h 245"/>
                <a:gd name="T110" fmla="*/ 0 w 839"/>
                <a:gd name="T111" fmla="*/ 0 h 245"/>
                <a:gd name="T112" fmla="*/ 0 w 839"/>
                <a:gd name="T113" fmla="*/ 0 h 245"/>
                <a:gd name="T114" fmla="*/ 0 w 839"/>
                <a:gd name="T115" fmla="*/ 0 h 245"/>
                <a:gd name="T116" fmla="*/ 0 w 839"/>
                <a:gd name="T117" fmla="*/ 0 h 245"/>
                <a:gd name="T118" fmla="*/ 0 w 839"/>
                <a:gd name="T119" fmla="*/ 0 h 245"/>
                <a:gd name="T120" fmla="*/ 0 w 839"/>
                <a:gd name="T121" fmla="*/ 0 h 2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9"/>
                <a:gd name="T184" fmla="*/ 0 h 245"/>
                <a:gd name="T185" fmla="*/ 839 w 839"/>
                <a:gd name="T186" fmla="*/ 245 h 2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9" h="245">
                  <a:moveTo>
                    <a:pt x="0" y="156"/>
                  </a:moveTo>
                  <a:lnTo>
                    <a:pt x="62" y="244"/>
                  </a:lnTo>
                  <a:lnTo>
                    <a:pt x="68" y="239"/>
                  </a:lnTo>
                  <a:lnTo>
                    <a:pt x="76" y="232"/>
                  </a:lnTo>
                  <a:lnTo>
                    <a:pt x="85" y="224"/>
                  </a:lnTo>
                  <a:lnTo>
                    <a:pt x="94" y="218"/>
                  </a:lnTo>
                  <a:lnTo>
                    <a:pt x="103" y="212"/>
                  </a:lnTo>
                  <a:lnTo>
                    <a:pt x="110" y="207"/>
                  </a:lnTo>
                  <a:lnTo>
                    <a:pt x="120" y="200"/>
                  </a:lnTo>
                  <a:lnTo>
                    <a:pt x="128" y="195"/>
                  </a:lnTo>
                  <a:lnTo>
                    <a:pt x="138" y="189"/>
                  </a:lnTo>
                  <a:lnTo>
                    <a:pt x="147" y="184"/>
                  </a:lnTo>
                  <a:lnTo>
                    <a:pt x="157" y="179"/>
                  </a:lnTo>
                  <a:lnTo>
                    <a:pt x="167" y="174"/>
                  </a:lnTo>
                  <a:lnTo>
                    <a:pt x="174" y="170"/>
                  </a:lnTo>
                  <a:lnTo>
                    <a:pt x="182" y="167"/>
                  </a:lnTo>
                  <a:lnTo>
                    <a:pt x="192" y="162"/>
                  </a:lnTo>
                  <a:lnTo>
                    <a:pt x="201" y="158"/>
                  </a:lnTo>
                  <a:lnTo>
                    <a:pt x="210" y="154"/>
                  </a:lnTo>
                  <a:lnTo>
                    <a:pt x="219" y="150"/>
                  </a:lnTo>
                  <a:lnTo>
                    <a:pt x="227" y="148"/>
                  </a:lnTo>
                  <a:lnTo>
                    <a:pt x="234" y="144"/>
                  </a:lnTo>
                  <a:lnTo>
                    <a:pt x="245" y="141"/>
                  </a:lnTo>
                  <a:lnTo>
                    <a:pt x="256" y="137"/>
                  </a:lnTo>
                  <a:lnTo>
                    <a:pt x="270" y="134"/>
                  </a:lnTo>
                  <a:lnTo>
                    <a:pt x="283" y="128"/>
                  </a:lnTo>
                  <a:lnTo>
                    <a:pt x="297" y="126"/>
                  </a:lnTo>
                  <a:lnTo>
                    <a:pt x="310" y="121"/>
                  </a:lnTo>
                  <a:lnTo>
                    <a:pt x="327" y="119"/>
                  </a:lnTo>
                  <a:lnTo>
                    <a:pt x="339" y="118"/>
                  </a:lnTo>
                  <a:lnTo>
                    <a:pt x="351" y="116"/>
                  </a:lnTo>
                  <a:lnTo>
                    <a:pt x="365" y="114"/>
                  </a:lnTo>
                  <a:lnTo>
                    <a:pt x="380" y="113"/>
                  </a:lnTo>
                  <a:lnTo>
                    <a:pt x="396" y="111"/>
                  </a:lnTo>
                  <a:lnTo>
                    <a:pt x="411" y="111"/>
                  </a:lnTo>
                  <a:lnTo>
                    <a:pt x="427" y="111"/>
                  </a:lnTo>
                  <a:lnTo>
                    <a:pt x="443" y="111"/>
                  </a:lnTo>
                  <a:lnTo>
                    <a:pt x="459" y="113"/>
                  </a:lnTo>
                  <a:lnTo>
                    <a:pt x="473" y="114"/>
                  </a:lnTo>
                  <a:lnTo>
                    <a:pt x="486" y="117"/>
                  </a:lnTo>
                  <a:lnTo>
                    <a:pt x="499" y="118"/>
                  </a:lnTo>
                  <a:lnTo>
                    <a:pt x="515" y="119"/>
                  </a:lnTo>
                  <a:lnTo>
                    <a:pt x="529" y="124"/>
                  </a:lnTo>
                  <a:lnTo>
                    <a:pt x="540" y="126"/>
                  </a:lnTo>
                  <a:lnTo>
                    <a:pt x="555" y="130"/>
                  </a:lnTo>
                  <a:lnTo>
                    <a:pt x="568" y="134"/>
                  </a:lnTo>
                  <a:lnTo>
                    <a:pt x="583" y="138"/>
                  </a:lnTo>
                  <a:lnTo>
                    <a:pt x="597" y="142"/>
                  </a:lnTo>
                  <a:lnTo>
                    <a:pt x="611" y="148"/>
                  </a:lnTo>
                  <a:lnTo>
                    <a:pt x="627" y="155"/>
                  </a:lnTo>
                  <a:lnTo>
                    <a:pt x="641" y="161"/>
                  </a:lnTo>
                  <a:lnTo>
                    <a:pt x="654" y="167"/>
                  </a:lnTo>
                  <a:lnTo>
                    <a:pt x="667" y="175"/>
                  </a:lnTo>
                  <a:lnTo>
                    <a:pt x="682" y="183"/>
                  </a:lnTo>
                  <a:lnTo>
                    <a:pt x="693" y="191"/>
                  </a:lnTo>
                  <a:lnTo>
                    <a:pt x="707" y="200"/>
                  </a:lnTo>
                  <a:lnTo>
                    <a:pt x="687" y="233"/>
                  </a:lnTo>
                  <a:lnTo>
                    <a:pt x="838" y="224"/>
                  </a:lnTo>
                  <a:lnTo>
                    <a:pt x="788" y="76"/>
                  </a:lnTo>
                  <a:lnTo>
                    <a:pt x="769" y="106"/>
                  </a:lnTo>
                  <a:lnTo>
                    <a:pt x="753" y="96"/>
                  </a:lnTo>
                  <a:lnTo>
                    <a:pt x="737" y="86"/>
                  </a:lnTo>
                  <a:lnTo>
                    <a:pt x="722" y="78"/>
                  </a:lnTo>
                  <a:lnTo>
                    <a:pt x="706" y="70"/>
                  </a:lnTo>
                  <a:lnTo>
                    <a:pt x="694" y="62"/>
                  </a:lnTo>
                  <a:lnTo>
                    <a:pt x="680" y="56"/>
                  </a:lnTo>
                  <a:lnTo>
                    <a:pt x="666" y="51"/>
                  </a:lnTo>
                  <a:lnTo>
                    <a:pt x="652" y="45"/>
                  </a:lnTo>
                  <a:lnTo>
                    <a:pt x="639" y="40"/>
                  </a:lnTo>
                  <a:lnTo>
                    <a:pt x="625" y="34"/>
                  </a:lnTo>
                  <a:lnTo>
                    <a:pt x="607" y="28"/>
                  </a:lnTo>
                  <a:lnTo>
                    <a:pt x="592" y="24"/>
                  </a:lnTo>
                  <a:lnTo>
                    <a:pt x="578" y="20"/>
                  </a:lnTo>
                  <a:lnTo>
                    <a:pt x="564" y="16"/>
                  </a:lnTo>
                  <a:lnTo>
                    <a:pt x="547" y="12"/>
                  </a:lnTo>
                  <a:lnTo>
                    <a:pt x="531" y="10"/>
                  </a:lnTo>
                  <a:lnTo>
                    <a:pt x="516" y="7"/>
                  </a:lnTo>
                  <a:lnTo>
                    <a:pt x="501" y="6"/>
                  </a:lnTo>
                  <a:lnTo>
                    <a:pt x="484" y="4"/>
                  </a:lnTo>
                  <a:lnTo>
                    <a:pt x="468" y="3"/>
                  </a:lnTo>
                  <a:lnTo>
                    <a:pt x="453" y="1"/>
                  </a:lnTo>
                  <a:lnTo>
                    <a:pt x="439" y="0"/>
                  </a:lnTo>
                  <a:lnTo>
                    <a:pt x="424" y="0"/>
                  </a:lnTo>
                  <a:lnTo>
                    <a:pt x="409" y="0"/>
                  </a:lnTo>
                  <a:lnTo>
                    <a:pt x="395" y="1"/>
                  </a:lnTo>
                  <a:lnTo>
                    <a:pt x="378" y="3"/>
                  </a:lnTo>
                  <a:lnTo>
                    <a:pt x="363" y="3"/>
                  </a:lnTo>
                  <a:lnTo>
                    <a:pt x="347" y="5"/>
                  </a:lnTo>
                  <a:lnTo>
                    <a:pt x="332" y="7"/>
                  </a:lnTo>
                  <a:lnTo>
                    <a:pt x="318" y="8"/>
                  </a:lnTo>
                  <a:lnTo>
                    <a:pt x="304" y="12"/>
                  </a:lnTo>
                  <a:lnTo>
                    <a:pt x="291" y="14"/>
                  </a:lnTo>
                  <a:lnTo>
                    <a:pt x="275" y="17"/>
                  </a:lnTo>
                  <a:lnTo>
                    <a:pt x="259" y="22"/>
                  </a:lnTo>
                  <a:lnTo>
                    <a:pt x="248" y="25"/>
                  </a:lnTo>
                  <a:lnTo>
                    <a:pt x="233" y="30"/>
                  </a:lnTo>
                  <a:lnTo>
                    <a:pt x="219" y="34"/>
                  </a:lnTo>
                  <a:lnTo>
                    <a:pt x="205" y="39"/>
                  </a:lnTo>
                  <a:lnTo>
                    <a:pt x="189" y="45"/>
                  </a:lnTo>
                  <a:lnTo>
                    <a:pt x="177" y="50"/>
                  </a:lnTo>
                  <a:lnTo>
                    <a:pt x="162" y="55"/>
                  </a:lnTo>
                  <a:lnTo>
                    <a:pt x="150" y="61"/>
                  </a:lnTo>
                  <a:lnTo>
                    <a:pt x="138" y="66"/>
                  </a:lnTo>
                  <a:lnTo>
                    <a:pt x="131" y="69"/>
                  </a:lnTo>
                  <a:lnTo>
                    <a:pt x="121" y="74"/>
                  </a:lnTo>
                  <a:lnTo>
                    <a:pt x="116" y="76"/>
                  </a:lnTo>
                  <a:lnTo>
                    <a:pt x="109" y="80"/>
                  </a:lnTo>
                  <a:lnTo>
                    <a:pt x="102" y="85"/>
                  </a:lnTo>
                  <a:lnTo>
                    <a:pt x="94" y="90"/>
                  </a:lnTo>
                  <a:lnTo>
                    <a:pt x="88" y="94"/>
                  </a:lnTo>
                  <a:lnTo>
                    <a:pt x="81" y="98"/>
                  </a:lnTo>
                  <a:lnTo>
                    <a:pt x="75" y="102"/>
                  </a:lnTo>
                  <a:lnTo>
                    <a:pt x="67" y="105"/>
                  </a:lnTo>
                  <a:lnTo>
                    <a:pt x="60" y="110"/>
                  </a:lnTo>
                  <a:lnTo>
                    <a:pt x="52" y="116"/>
                  </a:lnTo>
                  <a:lnTo>
                    <a:pt x="44" y="120"/>
                  </a:lnTo>
                  <a:lnTo>
                    <a:pt x="37" y="126"/>
                  </a:lnTo>
                  <a:lnTo>
                    <a:pt x="31" y="130"/>
                  </a:lnTo>
                  <a:lnTo>
                    <a:pt x="24" y="134"/>
                  </a:lnTo>
                  <a:lnTo>
                    <a:pt x="18" y="141"/>
                  </a:lnTo>
                  <a:lnTo>
                    <a:pt x="11" y="145"/>
                  </a:lnTo>
                  <a:lnTo>
                    <a:pt x="5" y="149"/>
                  </a:lnTo>
                  <a:lnTo>
                    <a:pt x="0" y="156"/>
                  </a:lnTo>
                </a:path>
              </a:pathLst>
            </a:custGeom>
            <a:solidFill>
              <a:srgbClr val="006C88"/>
            </a:solidFill>
            <a:ln w="12700">
              <a:solidFill>
                <a:srgbClr val="03C9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37" name="Freeform 79"/>
            <p:cNvSpPr>
              <a:spLocks/>
            </p:cNvSpPr>
            <p:nvPr/>
          </p:nvSpPr>
          <p:spPr bwMode="auto">
            <a:xfrm>
              <a:off x="4645" y="1155"/>
              <a:ext cx="59" cy="221"/>
            </a:xfrm>
            <a:custGeom>
              <a:avLst/>
              <a:gdLst>
                <a:gd name="T0" fmla="*/ 0 w 237"/>
                <a:gd name="T1" fmla="*/ 0 h 860"/>
                <a:gd name="T2" fmla="*/ 0 w 237"/>
                <a:gd name="T3" fmla="*/ 0 h 860"/>
                <a:gd name="T4" fmla="*/ 0 w 237"/>
                <a:gd name="T5" fmla="*/ 0 h 860"/>
                <a:gd name="T6" fmla="*/ 0 w 237"/>
                <a:gd name="T7" fmla="*/ 0 h 860"/>
                <a:gd name="T8" fmla="*/ 0 w 237"/>
                <a:gd name="T9" fmla="*/ 0 h 860"/>
                <a:gd name="T10" fmla="*/ 0 w 237"/>
                <a:gd name="T11" fmla="*/ 0 h 860"/>
                <a:gd name="T12" fmla="*/ 0 w 237"/>
                <a:gd name="T13" fmla="*/ 0 h 860"/>
                <a:gd name="T14" fmla="*/ 0 w 237"/>
                <a:gd name="T15" fmla="*/ 0 h 860"/>
                <a:gd name="T16" fmla="*/ 0 w 237"/>
                <a:gd name="T17" fmla="*/ 0 h 860"/>
                <a:gd name="T18" fmla="*/ 0 w 237"/>
                <a:gd name="T19" fmla="*/ 0 h 860"/>
                <a:gd name="T20" fmla="*/ 0 w 237"/>
                <a:gd name="T21" fmla="*/ 0 h 860"/>
                <a:gd name="T22" fmla="*/ 0 w 237"/>
                <a:gd name="T23" fmla="*/ 0 h 860"/>
                <a:gd name="T24" fmla="*/ 0 w 237"/>
                <a:gd name="T25" fmla="*/ 0 h 860"/>
                <a:gd name="T26" fmla="*/ 0 w 237"/>
                <a:gd name="T27" fmla="*/ 0 h 860"/>
                <a:gd name="T28" fmla="*/ 0 w 237"/>
                <a:gd name="T29" fmla="*/ 0 h 860"/>
                <a:gd name="T30" fmla="*/ 0 w 237"/>
                <a:gd name="T31" fmla="*/ 0 h 860"/>
                <a:gd name="T32" fmla="*/ 0 w 237"/>
                <a:gd name="T33" fmla="*/ 0 h 860"/>
                <a:gd name="T34" fmla="*/ 0 w 237"/>
                <a:gd name="T35" fmla="*/ 0 h 860"/>
                <a:gd name="T36" fmla="*/ 0 w 237"/>
                <a:gd name="T37" fmla="*/ 0 h 860"/>
                <a:gd name="T38" fmla="*/ 0 w 237"/>
                <a:gd name="T39" fmla="*/ 0 h 860"/>
                <a:gd name="T40" fmla="*/ 0 w 237"/>
                <a:gd name="T41" fmla="*/ 0 h 860"/>
                <a:gd name="T42" fmla="*/ 0 w 237"/>
                <a:gd name="T43" fmla="*/ 0 h 860"/>
                <a:gd name="T44" fmla="*/ 0 w 237"/>
                <a:gd name="T45" fmla="*/ 0 h 860"/>
                <a:gd name="T46" fmla="*/ 0 w 237"/>
                <a:gd name="T47" fmla="*/ 0 h 860"/>
                <a:gd name="T48" fmla="*/ 0 w 237"/>
                <a:gd name="T49" fmla="*/ 0 h 860"/>
                <a:gd name="T50" fmla="*/ 0 w 237"/>
                <a:gd name="T51" fmla="*/ 0 h 860"/>
                <a:gd name="T52" fmla="*/ 0 w 237"/>
                <a:gd name="T53" fmla="*/ 0 h 860"/>
                <a:gd name="T54" fmla="*/ 0 w 237"/>
                <a:gd name="T55" fmla="*/ 0 h 860"/>
                <a:gd name="T56" fmla="*/ 0 w 237"/>
                <a:gd name="T57" fmla="*/ 0 h 860"/>
                <a:gd name="T58" fmla="*/ 0 w 237"/>
                <a:gd name="T59" fmla="*/ 0 h 860"/>
                <a:gd name="T60" fmla="*/ 0 w 237"/>
                <a:gd name="T61" fmla="*/ 0 h 860"/>
                <a:gd name="T62" fmla="*/ 0 w 237"/>
                <a:gd name="T63" fmla="*/ 0 h 860"/>
                <a:gd name="T64" fmla="*/ 0 w 237"/>
                <a:gd name="T65" fmla="*/ 0 h 860"/>
                <a:gd name="T66" fmla="*/ 0 w 237"/>
                <a:gd name="T67" fmla="*/ 0 h 860"/>
                <a:gd name="T68" fmla="*/ 0 w 237"/>
                <a:gd name="T69" fmla="*/ 0 h 860"/>
                <a:gd name="T70" fmla="*/ 0 w 237"/>
                <a:gd name="T71" fmla="*/ 0 h 860"/>
                <a:gd name="T72" fmla="*/ 0 w 237"/>
                <a:gd name="T73" fmla="*/ 0 h 860"/>
                <a:gd name="T74" fmla="*/ 0 w 237"/>
                <a:gd name="T75" fmla="*/ 0 h 860"/>
                <a:gd name="T76" fmla="*/ 0 w 237"/>
                <a:gd name="T77" fmla="*/ 0 h 860"/>
                <a:gd name="T78" fmla="*/ 0 w 237"/>
                <a:gd name="T79" fmla="*/ 0 h 860"/>
                <a:gd name="T80" fmla="*/ 0 w 237"/>
                <a:gd name="T81" fmla="*/ 0 h 860"/>
                <a:gd name="T82" fmla="*/ 0 w 237"/>
                <a:gd name="T83" fmla="*/ 0 h 860"/>
                <a:gd name="T84" fmla="*/ 0 w 237"/>
                <a:gd name="T85" fmla="*/ 0 h 860"/>
                <a:gd name="T86" fmla="*/ 0 w 237"/>
                <a:gd name="T87" fmla="*/ 0 h 860"/>
                <a:gd name="T88" fmla="*/ 0 w 237"/>
                <a:gd name="T89" fmla="*/ 0 h 860"/>
                <a:gd name="T90" fmla="*/ 0 w 237"/>
                <a:gd name="T91" fmla="*/ 0 h 860"/>
                <a:gd name="T92" fmla="*/ 0 w 237"/>
                <a:gd name="T93" fmla="*/ 0 h 860"/>
                <a:gd name="T94" fmla="*/ 0 w 237"/>
                <a:gd name="T95" fmla="*/ 0 h 860"/>
                <a:gd name="T96" fmla="*/ 0 w 237"/>
                <a:gd name="T97" fmla="*/ 0 h 860"/>
                <a:gd name="T98" fmla="*/ 0 w 237"/>
                <a:gd name="T99" fmla="*/ 0 h 860"/>
                <a:gd name="T100" fmla="*/ 0 w 237"/>
                <a:gd name="T101" fmla="*/ 0 h 860"/>
                <a:gd name="T102" fmla="*/ 0 w 237"/>
                <a:gd name="T103" fmla="*/ 0 h 860"/>
                <a:gd name="T104" fmla="*/ 0 w 237"/>
                <a:gd name="T105" fmla="*/ 0 h 860"/>
                <a:gd name="T106" fmla="*/ 0 w 237"/>
                <a:gd name="T107" fmla="*/ 0 h 860"/>
                <a:gd name="T108" fmla="*/ 0 w 237"/>
                <a:gd name="T109" fmla="*/ 0 h 860"/>
                <a:gd name="T110" fmla="*/ 0 w 237"/>
                <a:gd name="T111" fmla="*/ 0 h 860"/>
                <a:gd name="T112" fmla="*/ 0 w 237"/>
                <a:gd name="T113" fmla="*/ 0 h 860"/>
                <a:gd name="T114" fmla="*/ 0 w 237"/>
                <a:gd name="T115" fmla="*/ 0 h 860"/>
                <a:gd name="T116" fmla="*/ 0 w 237"/>
                <a:gd name="T117" fmla="*/ 0 h 860"/>
                <a:gd name="T118" fmla="*/ 0 w 237"/>
                <a:gd name="T119" fmla="*/ 0 h 860"/>
                <a:gd name="T120" fmla="*/ 0 w 237"/>
                <a:gd name="T121" fmla="*/ 0 h 8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7"/>
                <a:gd name="T184" fmla="*/ 0 h 860"/>
                <a:gd name="T185" fmla="*/ 237 w 237"/>
                <a:gd name="T186" fmla="*/ 860 h 8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7" h="860">
                  <a:moveTo>
                    <a:pt x="84" y="0"/>
                  </a:moveTo>
                  <a:lnTo>
                    <a:pt x="0" y="63"/>
                  </a:lnTo>
                  <a:lnTo>
                    <a:pt x="4" y="70"/>
                  </a:lnTo>
                  <a:lnTo>
                    <a:pt x="10" y="77"/>
                  </a:lnTo>
                  <a:lnTo>
                    <a:pt x="18" y="87"/>
                  </a:lnTo>
                  <a:lnTo>
                    <a:pt x="24" y="97"/>
                  </a:lnTo>
                  <a:lnTo>
                    <a:pt x="30" y="106"/>
                  </a:lnTo>
                  <a:lnTo>
                    <a:pt x="35" y="113"/>
                  </a:lnTo>
                  <a:lnTo>
                    <a:pt x="41" y="124"/>
                  </a:lnTo>
                  <a:lnTo>
                    <a:pt x="46" y="132"/>
                  </a:lnTo>
                  <a:lnTo>
                    <a:pt x="51" y="141"/>
                  </a:lnTo>
                  <a:lnTo>
                    <a:pt x="56" y="150"/>
                  </a:lnTo>
                  <a:lnTo>
                    <a:pt x="61" y="162"/>
                  </a:lnTo>
                  <a:lnTo>
                    <a:pt x="67" y="172"/>
                  </a:lnTo>
                  <a:lnTo>
                    <a:pt x="70" y="179"/>
                  </a:lnTo>
                  <a:lnTo>
                    <a:pt x="74" y="187"/>
                  </a:lnTo>
                  <a:lnTo>
                    <a:pt x="78" y="197"/>
                  </a:lnTo>
                  <a:lnTo>
                    <a:pt x="82" y="205"/>
                  </a:lnTo>
                  <a:lnTo>
                    <a:pt x="86" y="215"/>
                  </a:lnTo>
                  <a:lnTo>
                    <a:pt x="89" y="225"/>
                  </a:lnTo>
                  <a:lnTo>
                    <a:pt x="92" y="232"/>
                  </a:lnTo>
                  <a:lnTo>
                    <a:pt x="95" y="240"/>
                  </a:lnTo>
                  <a:lnTo>
                    <a:pt x="98" y="251"/>
                  </a:lnTo>
                  <a:lnTo>
                    <a:pt x="102" y="262"/>
                  </a:lnTo>
                  <a:lnTo>
                    <a:pt x="106" y="277"/>
                  </a:lnTo>
                  <a:lnTo>
                    <a:pt x="111" y="291"/>
                  </a:lnTo>
                  <a:lnTo>
                    <a:pt x="113" y="304"/>
                  </a:lnTo>
                  <a:lnTo>
                    <a:pt x="117" y="318"/>
                  </a:lnTo>
                  <a:lnTo>
                    <a:pt x="119" y="335"/>
                  </a:lnTo>
                  <a:lnTo>
                    <a:pt x="122" y="347"/>
                  </a:lnTo>
                  <a:lnTo>
                    <a:pt x="123" y="359"/>
                  </a:lnTo>
                  <a:lnTo>
                    <a:pt x="124" y="374"/>
                  </a:lnTo>
                  <a:lnTo>
                    <a:pt x="125" y="390"/>
                  </a:lnTo>
                  <a:lnTo>
                    <a:pt x="127" y="406"/>
                  </a:lnTo>
                  <a:lnTo>
                    <a:pt x="127" y="421"/>
                  </a:lnTo>
                  <a:lnTo>
                    <a:pt x="127" y="437"/>
                  </a:lnTo>
                  <a:lnTo>
                    <a:pt x="127" y="454"/>
                  </a:lnTo>
                  <a:lnTo>
                    <a:pt x="125" y="470"/>
                  </a:lnTo>
                  <a:lnTo>
                    <a:pt x="124" y="485"/>
                  </a:lnTo>
                  <a:lnTo>
                    <a:pt x="122" y="499"/>
                  </a:lnTo>
                  <a:lnTo>
                    <a:pt x="121" y="512"/>
                  </a:lnTo>
                  <a:lnTo>
                    <a:pt x="119" y="527"/>
                  </a:lnTo>
                  <a:lnTo>
                    <a:pt x="115" y="542"/>
                  </a:lnTo>
                  <a:lnTo>
                    <a:pt x="112" y="554"/>
                  </a:lnTo>
                  <a:lnTo>
                    <a:pt x="109" y="569"/>
                  </a:lnTo>
                  <a:lnTo>
                    <a:pt x="105" y="582"/>
                  </a:lnTo>
                  <a:lnTo>
                    <a:pt x="101" y="598"/>
                  </a:lnTo>
                  <a:lnTo>
                    <a:pt x="97" y="612"/>
                  </a:lnTo>
                  <a:lnTo>
                    <a:pt x="92" y="627"/>
                  </a:lnTo>
                  <a:lnTo>
                    <a:pt x="85" y="642"/>
                  </a:lnTo>
                  <a:lnTo>
                    <a:pt x="79" y="656"/>
                  </a:lnTo>
                  <a:lnTo>
                    <a:pt x="73" y="670"/>
                  </a:lnTo>
                  <a:lnTo>
                    <a:pt x="66" y="684"/>
                  </a:lnTo>
                  <a:lnTo>
                    <a:pt x="57" y="699"/>
                  </a:lnTo>
                  <a:lnTo>
                    <a:pt x="49" y="710"/>
                  </a:lnTo>
                  <a:lnTo>
                    <a:pt x="41" y="726"/>
                  </a:lnTo>
                  <a:lnTo>
                    <a:pt x="9" y="704"/>
                  </a:lnTo>
                  <a:lnTo>
                    <a:pt x="18" y="859"/>
                  </a:lnTo>
                  <a:lnTo>
                    <a:pt x="161" y="808"/>
                  </a:lnTo>
                  <a:lnTo>
                    <a:pt x="132" y="788"/>
                  </a:lnTo>
                  <a:lnTo>
                    <a:pt x="142" y="772"/>
                  </a:lnTo>
                  <a:lnTo>
                    <a:pt x="151" y="756"/>
                  </a:lnTo>
                  <a:lnTo>
                    <a:pt x="159" y="741"/>
                  </a:lnTo>
                  <a:lnTo>
                    <a:pt x="167" y="725"/>
                  </a:lnTo>
                  <a:lnTo>
                    <a:pt x="174" y="711"/>
                  </a:lnTo>
                  <a:lnTo>
                    <a:pt x="180" y="697"/>
                  </a:lnTo>
                  <a:lnTo>
                    <a:pt x="185" y="682"/>
                  </a:lnTo>
                  <a:lnTo>
                    <a:pt x="192" y="669"/>
                  </a:lnTo>
                  <a:lnTo>
                    <a:pt x="196" y="655"/>
                  </a:lnTo>
                  <a:lnTo>
                    <a:pt x="202" y="640"/>
                  </a:lnTo>
                  <a:lnTo>
                    <a:pt x="208" y="622"/>
                  </a:lnTo>
                  <a:lnTo>
                    <a:pt x="211" y="607"/>
                  </a:lnTo>
                  <a:lnTo>
                    <a:pt x="216" y="592"/>
                  </a:lnTo>
                  <a:lnTo>
                    <a:pt x="219" y="578"/>
                  </a:lnTo>
                  <a:lnTo>
                    <a:pt x="223" y="561"/>
                  </a:lnTo>
                  <a:lnTo>
                    <a:pt x="225" y="545"/>
                  </a:lnTo>
                  <a:lnTo>
                    <a:pt x="228" y="530"/>
                  </a:lnTo>
                  <a:lnTo>
                    <a:pt x="229" y="514"/>
                  </a:lnTo>
                  <a:lnTo>
                    <a:pt x="232" y="496"/>
                  </a:lnTo>
                  <a:lnTo>
                    <a:pt x="232" y="480"/>
                  </a:lnTo>
                  <a:lnTo>
                    <a:pt x="234" y="465"/>
                  </a:lnTo>
                  <a:lnTo>
                    <a:pt x="235" y="450"/>
                  </a:lnTo>
                  <a:lnTo>
                    <a:pt x="236" y="435"/>
                  </a:lnTo>
                  <a:lnTo>
                    <a:pt x="235" y="420"/>
                  </a:lnTo>
                  <a:lnTo>
                    <a:pt x="234" y="405"/>
                  </a:lnTo>
                  <a:lnTo>
                    <a:pt x="232" y="388"/>
                  </a:lnTo>
                  <a:lnTo>
                    <a:pt x="232" y="373"/>
                  </a:lnTo>
                  <a:lnTo>
                    <a:pt x="230" y="356"/>
                  </a:lnTo>
                  <a:lnTo>
                    <a:pt x="228" y="341"/>
                  </a:lnTo>
                  <a:lnTo>
                    <a:pt x="227" y="326"/>
                  </a:lnTo>
                  <a:lnTo>
                    <a:pt x="224" y="312"/>
                  </a:lnTo>
                  <a:lnTo>
                    <a:pt x="222" y="298"/>
                  </a:lnTo>
                  <a:lnTo>
                    <a:pt x="218" y="282"/>
                  </a:lnTo>
                  <a:lnTo>
                    <a:pt x="214" y="266"/>
                  </a:lnTo>
                  <a:lnTo>
                    <a:pt x="210" y="254"/>
                  </a:lnTo>
                  <a:lnTo>
                    <a:pt x="206" y="238"/>
                  </a:lnTo>
                  <a:lnTo>
                    <a:pt x="202" y="225"/>
                  </a:lnTo>
                  <a:lnTo>
                    <a:pt x="197" y="211"/>
                  </a:lnTo>
                  <a:lnTo>
                    <a:pt x="192" y="195"/>
                  </a:lnTo>
                  <a:lnTo>
                    <a:pt x="186" y="181"/>
                  </a:lnTo>
                  <a:lnTo>
                    <a:pt x="181" y="165"/>
                  </a:lnTo>
                  <a:lnTo>
                    <a:pt x="176" y="154"/>
                  </a:lnTo>
                  <a:lnTo>
                    <a:pt x="171" y="141"/>
                  </a:lnTo>
                  <a:lnTo>
                    <a:pt x="168" y="133"/>
                  </a:lnTo>
                  <a:lnTo>
                    <a:pt x="163" y="124"/>
                  </a:lnTo>
                  <a:lnTo>
                    <a:pt x="161" y="118"/>
                  </a:lnTo>
                  <a:lnTo>
                    <a:pt x="157" y="112"/>
                  </a:lnTo>
                  <a:lnTo>
                    <a:pt x="153" y="105"/>
                  </a:lnTo>
                  <a:lnTo>
                    <a:pt x="148" y="97"/>
                  </a:lnTo>
                  <a:lnTo>
                    <a:pt x="144" y="91"/>
                  </a:lnTo>
                  <a:lnTo>
                    <a:pt x="140" y="83"/>
                  </a:lnTo>
                  <a:lnTo>
                    <a:pt x="137" y="76"/>
                  </a:lnTo>
                  <a:lnTo>
                    <a:pt x="133" y="68"/>
                  </a:lnTo>
                  <a:lnTo>
                    <a:pt x="129" y="61"/>
                  </a:lnTo>
                  <a:lnTo>
                    <a:pt x="123" y="53"/>
                  </a:lnTo>
                  <a:lnTo>
                    <a:pt x="118" y="44"/>
                  </a:lnTo>
                  <a:lnTo>
                    <a:pt x="114" y="38"/>
                  </a:lnTo>
                  <a:lnTo>
                    <a:pt x="109" y="31"/>
                  </a:lnTo>
                  <a:lnTo>
                    <a:pt x="105" y="24"/>
                  </a:lnTo>
                  <a:lnTo>
                    <a:pt x="98" y="18"/>
                  </a:lnTo>
                  <a:lnTo>
                    <a:pt x="94" y="11"/>
                  </a:lnTo>
                  <a:lnTo>
                    <a:pt x="90" y="5"/>
                  </a:lnTo>
                  <a:lnTo>
                    <a:pt x="84" y="0"/>
                  </a:lnTo>
                </a:path>
              </a:pathLst>
            </a:custGeom>
            <a:solidFill>
              <a:srgbClr val="006C88"/>
            </a:solidFill>
            <a:ln w="12700">
              <a:solidFill>
                <a:srgbClr val="03C9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38" name="Freeform 80"/>
            <p:cNvSpPr>
              <a:spLocks/>
            </p:cNvSpPr>
            <p:nvPr/>
          </p:nvSpPr>
          <p:spPr bwMode="auto">
            <a:xfrm>
              <a:off x="4390" y="1425"/>
              <a:ext cx="208" cy="63"/>
            </a:xfrm>
            <a:custGeom>
              <a:avLst/>
              <a:gdLst>
                <a:gd name="T0" fmla="*/ 0 w 839"/>
                <a:gd name="T1" fmla="*/ 0 h 245"/>
                <a:gd name="T2" fmla="*/ 0 w 839"/>
                <a:gd name="T3" fmla="*/ 0 h 245"/>
                <a:gd name="T4" fmla="*/ 0 w 839"/>
                <a:gd name="T5" fmla="*/ 0 h 245"/>
                <a:gd name="T6" fmla="*/ 0 w 839"/>
                <a:gd name="T7" fmla="*/ 0 h 245"/>
                <a:gd name="T8" fmla="*/ 0 w 839"/>
                <a:gd name="T9" fmla="*/ 0 h 245"/>
                <a:gd name="T10" fmla="*/ 0 w 839"/>
                <a:gd name="T11" fmla="*/ 0 h 245"/>
                <a:gd name="T12" fmla="*/ 0 w 839"/>
                <a:gd name="T13" fmla="*/ 0 h 245"/>
                <a:gd name="T14" fmla="*/ 0 w 839"/>
                <a:gd name="T15" fmla="*/ 0 h 245"/>
                <a:gd name="T16" fmla="*/ 0 w 839"/>
                <a:gd name="T17" fmla="*/ 0 h 245"/>
                <a:gd name="T18" fmla="*/ 0 w 839"/>
                <a:gd name="T19" fmla="*/ 0 h 245"/>
                <a:gd name="T20" fmla="*/ 0 w 839"/>
                <a:gd name="T21" fmla="*/ 0 h 245"/>
                <a:gd name="T22" fmla="*/ 0 w 839"/>
                <a:gd name="T23" fmla="*/ 0 h 245"/>
                <a:gd name="T24" fmla="*/ 0 w 839"/>
                <a:gd name="T25" fmla="*/ 0 h 245"/>
                <a:gd name="T26" fmla="*/ 0 w 839"/>
                <a:gd name="T27" fmla="*/ 0 h 245"/>
                <a:gd name="T28" fmla="*/ 0 w 839"/>
                <a:gd name="T29" fmla="*/ 0 h 245"/>
                <a:gd name="T30" fmla="*/ 0 w 839"/>
                <a:gd name="T31" fmla="*/ 0 h 245"/>
                <a:gd name="T32" fmla="*/ 0 w 839"/>
                <a:gd name="T33" fmla="*/ 0 h 245"/>
                <a:gd name="T34" fmla="*/ 0 w 839"/>
                <a:gd name="T35" fmla="*/ 0 h 245"/>
                <a:gd name="T36" fmla="*/ 0 w 839"/>
                <a:gd name="T37" fmla="*/ 0 h 245"/>
                <a:gd name="T38" fmla="*/ 0 w 839"/>
                <a:gd name="T39" fmla="*/ 0 h 245"/>
                <a:gd name="T40" fmla="*/ 0 w 839"/>
                <a:gd name="T41" fmla="*/ 0 h 245"/>
                <a:gd name="T42" fmla="*/ 0 w 839"/>
                <a:gd name="T43" fmla="*/ 0 h 245"/>
                <a:gd name="T44" fmla="*/ 0 w 839"/>
                <a:gd name="T45" fmla="*/ 0 h 245"/>
                <a:gd name="T46" fmla="*/ 0 w 839"/>
                <a:gd name="T47" fmla="*/ 0 h 245"/>
                <a:gd name="T48" fmla="*/ 0 w 839"/>
                <a:gd name="T49" fmla="*/ 0 h 245"/>
                <a:gd name="T50" fmla="*/ 0 w 839"/>
                <a:gd name="T51" fmla="*/ 0 h 245"/>
                <a:gd name="T52" fmla="*/ 0 w 839"/>
                <a:gd name="T53" fmla="*/ 0 h 245"/>
                <a:gd name="T54" fmla="*/ 0 w 839"/>
                <a:gd name="T55" fmla="*/ 0 h 245"/>
                <a:gd name="T56" fmla="*/ 0 w 839"/>
                <a:gd name="T57" fmla="*/ 0 h 245"/>
                <a:gd name="T58" fmla="*/ 0 w 839"/>
                <a:gd name="T59" fmla="*/ 0 h 245"/>
                <a:gd name="T60" fmla="*/ 0 w 839"/>
                <a:gd name="T61" fmla="*/ 0 h 245"/>
                <a:gd name="T62" fmla="*/ 0 w 839"/>
                <a:gd name="T63" fmla="*/ 0 h 245"/>
                <a:gd name="T64" fmla="*/ 0 w 839"/>
                <a:gd name="T65" fmla="*/ 0 h 245"/>
                <a:gd name="T66" fmla="*/ 0 w 839"/>
                <a:gd name="T67" fmla="*/ 0 h 245"/>
                <a:gd name="T68" fmla="*/ 0 w 839"/>
                <a:gd name="T69" fmla="*/ 0 h 245"/>
                <a:gd name="T70" fmla="*/ 0 w 839"/>
                <a:gd name="T71" fmla="*/ 0 h 245"/>
                <a:gd name="T72" fmla="*/ 0 w 839"/>
                <a:gd name="T73" fmla="*/ 0 h 245"/>
                <a:gd name="T74" fmla="*/ 0 w 839"/>
                <a:gd name="T75" fmla="*/ 0 h 245"/>
                <a:gd name="T76" fmla="*/ 0 w 839"/>
                <a:gd name="T77" fmla="*/ 0 h 245"/>
                <a:gd name="T78" fmla="*/ 0 w 839"/>
                <a:gd name="T79" fmla="*/ 0 h 245"/>
                <a:gd name="T80" fmla="*/ 0 w 839"/>
                <a:gd name="T81" fmla="*/ 0 h 245"/>
                <a:gd name="T82" fmla="*/ 0 w 839"/>
                <a:gd name="T83" fmla="*/ 0 h 245"/>
                <a:gd name="T84" fmla="*/ 0 w 839"/>
                <a:gd name="T85" fmla="*/ 0 h 245"/>
                <a:gd name="T86" fmla="*/ 0 w 839"/>
                <a:gd name="T87" fmla="*/ 0 h 245"/>
                <a:gd name="T88" fmla="*/ 0 w 839"/>
                <a:gd name="T89" fmla="*/ 0 h 245"/>
                <a:gd name="T90" fmla="*/ 0 w 839"/>
                <a:gd name="T91" fmla="*/ 0 h 245"/>
                <a:gd name="T92" fmla="*/ 0 w 839"/>
                <a:gd name="T93" fmla="*/ 0 h 245"/>
                <a:gd name="T94" fmla="*/ 0 w 839"/>
                <a:gd name="T95" fmla="*/ 0 h 245"/>
                <a:gd name="T96" fmla="*/ 0 w 839"/>
                <a:gd name="T97" fmla="*/ 0 h 245"/>
                <a:gd name="T98" fmla="*/ 0 w 839"/>
                <a:gd name="T99" fmla="*/ 0 h 245"/>
                <a:gd name="T100" fmla="*/ 0 w 839"/>
                <a:gd name="T101" fmla="*/ 0 h 245"/>
                <a:gd name="T102" fmla="*/ 0 w 839"/>
                <a:gd name="T103" fmla="*/ 0 h 245"/>
                <a:gd name="T104" fmla="*/ 0 w 839"/>
                <a:gd name="T105" fmla="*/ 0 h 245"/>
                <a:gd name="T106" fmla="*/ 0 w 839"/>
                <a:gd name="T107" fmla="*/ 0 h 245"/>
                <a:gd name="T108" fmla="*/ 0 w 839"/>
                <a:gd name="T109" fmla="*/ 0 h 245"/>
                <a:gd name="T110" fmla="*/ 0 w 839"/>
                <a:gd name="T111" fmla="*/ 0 h 245"/>
                <a:gd name="T112" fmla="*/ 0 w 839"/>
                <a:gd name="T113" fmla="*/ 0 h 245"/>
                <a:gd name="T114" fmla="*/ 0 w 839"/>
                <a:gd name="T115" fmla="*/ 0 h 245"/>
                <a:gd name="T116" fmla="*/ 0 w 839"/>
                <a:gd name="T117" fmla="*/ 0 h 245"/>
                <a:gd name="T118" fmla="*/ 0 w 839"/>
                <a:gd name="T119" fmla="*/ 0 h 245"/>
                <a:gd name="T120" fmla="*/ 0 w 839"/>
                <a:gd name="T121" fmla="*/ 0 h 2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9"/>
                <a:gd name="T184" fmla="*/ 0 h 245"/>
                <a:gd name="T185" fmla="*/ 839 w 839"/>
                <a:gd name="T186" fmla="*/ 245 h 2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9" h="245">
                  <a:moveTo>
                    <a:pt x="838" y="87"/>
                  </a:moveTo>
                  <a:lnTo>
                    <a:pt x="775" y="0"/>
                  </a:lnTo>
                  <a:lnTo>
                    <a:pt x="769" y="4"/>
                  </a:lnTo>
                  <a:lnTo>
                    <a:pt x="762" y="11"/>
                  </a:lnTo>
                  <a:lnTo>
                    <a:pt x="752" y="19"/>
                  </a:lnTo>
                  <a:lnTo>
                    <a:pt x="743" y="25"/>
                  </a:lnTo>
                  <a:lnTo>
                    <a:pt x="734" y="31"/>
                  </a:lnTo>
                  <a:lnTo>
                    <a:pt x="727" y="37"/>
                  </a:lnTo>
                  <a:lnTo>
                    <a:pt x="717" y="43"/>
                  </a:lnTo>
                  <a:lnTo>
                    <a:pt x="709" y="48"/>
                  </a:lnTo>
                  <a:lnTo>
                    <a:pt x="699" y="54"/>
                  </a:lnTo>
                  <a:lnTo>
                    <a:pt x="690" y="59"/>
                  </a:lnTo>
                  <a:lnTo>
                    <a:pt x="680" y="64"/>
                  </a:lnTo>
                  <a:lnTo>
                    <a:pt x="670" y="69"/>
                  </a:lnTo>
                  <a:lnTo>
                    <a:pt x="663" y="73"/>
                  </a:lnTo>
                  <a:lnTo>
                    <a:pt x="655" y="77"/>
                  </a:lnTo>
                  <a:lnTo>
                    <a:pt x="645" y="81"/>
                  </a:lnTo>
                  <a:lnTo>
                    <a:pt x="636" y="85"/>
                  </a:lnTo>
                  <a:lnTo>
                    <a:pt x="627" y="89"/>
                  </a:lnTo>
                  <a:lnTo>
                    <a:pt x="618" y="93"/>
                  </a:lnTo>
                  <a:lnTo>
                    <a:pt x="611" y="95"/>
                  </a:lnTo>
                  <a:lnTo>
                    <a:pt x="603" y="99"/>
                  </a:lnTo>
                  <a:lnTo>
                    <a:pt x="592" y="102"/>
                  </a:lnTo>
                  <a:lnTo>
                    <a:pt x="581" y="106"/>
                  </a:lnTo>
                  <a:lnTo>
                    <a:pt x="567" y="110"/>
                  </a:lnTo>
                  <a:lnTo>
                    <a:pt x="554" y="115"/>
                  </a:lnTo>
                  <a:lnTo>
                    <a:pt x="540" y="118"/>
                  </a:lnTo>
                  <a:lnTo>
                    <a:pt x="527" y="122"/>
                  </a:lnTo>
                  <a:lnTo>
                    <a:pt x="510" y="124"/>
                  </a:lnTo>
                  <a:lnTo>
                    <a:pt x="499" y="126"/>
                  </a:lnTo>
                  <a:lnTo>
                    <a:pt x="486" y="127"/>
                  </a:lnTo>
                  <a:lnTo>
                    <a:pt x="472" y="129"/>
                  </a:lnTo>
                  <a:lnTo>
                    <a:pt x="457" y="130"/>
                  </a:lnTo>
                  <a:lnTo>
                    <a:pt x="441" y="132"/>
                  </a:lnTo>
                  <a:lnTo>
                    <a:pt x="427" y="132"/>
                  </a:lnTo>
                  <a:lnTo>
                    <a:pt x="411" y="132"/>
                  </a:lnTo>
                  <a:lnTo>
                    <a:pt x="395" y="132"/>
                  </a:lnTo>
                  <a:lnTo>
                    <a:pt x="379" y="130"/>
                  </a:lnTo>
                  <a:lnTo>
                    <a:pt x="364" y="129"/>
                  </a:lnTo>
                  <a:lnTo>
                    <a:pt x="351" y="126"/>
                  </a:lnTo>
                  <a:lnTo>
                    <a:pt x="338" y="126"/>
                  </a:lnTo>
                  <a:lnTo>
                    <a:pt x="323" y="124"/>
                  </a:lnTo>
                  <a:lnTo>
                    <a:pt x="308" y="119"/>
                  </a:lnTo>
                  <a:lnTo>
                    <a:pt x="297" y="117"/>
                  </a:lnTo>
                  <a:lnTo>
                    <a:pt x="283" y="113"/>
                  </a:lnTo>
                  <a:lnTo>
                    <a:pt x="269" y="110"/>
                  </a:lnTo>
                  <a:lnTo>
                    <a:pt x="254" y="105"/>
                  </a:lnTo>
                  <a:lnTo>
                    <a:pt x="240" y="101"/>
                  </a:lnTo>
                  <a:lnTo>
                    <a:pt x="226" y="95"/>
                  </a:lnTo>
                  <a:lnTo>
                    <a:pt x="211" y="88"/>
                  </a:lnTo>
                  <a:lnTo>
                    <a:pt x="196" y="82"/>
                  </a:lnTo>
                  <a:lnTo>
                    <a:pt x="183" y="76"/>
                  </a:lnTo>
                  <a:lnTo>
                    <a:pt x="170" y="69"/>
                  </a:lnTo>
                  <a:lnTo>
                    <a:pt x="156" y="60"/>
                  </a:lnTo>
                  <a:lnTo>
                    <a:pt x="144" y="52"/>
                  </a:lnTo>
                  <a:lnTo>
                    <a:pt x="130" y="43"/>
                  </a:lnTo>
                  <a:lnTo>
                    <a:pt x="150" y="10"/>
                  </a:lnTo>
                  <a:lnTo>
                    <a:pt x="0" y="19"/>
                  </a:lnTo>
                  <a:lnTo>
                    <a:pt x="49" y="167"/>
                  </a:lnTo>
                  <a:lnTo>
                    <a:pt x="68" y="137"/>
                  </a:lnTo>
                  <a:lnTo>
                    <a:pt x="84" y="147"/>
                  </a:lnTo>
                  <a:lnTo>
                    <a:pt x="100" y="157"/>
                  </a:lnTo>
                  <a:lnTo>
                    <a:pt x="115" y="165"/>
                  </a:lnTo>
                  <a:lnTo>
                    <a:pt x="131" y="173"/>
                  </a:lnTo>
                  <a:lnTo>
                    <a:pt x="143" y="181"/>
                  </a:lnTo>
                  <a:lnTo>
                    <a:pt x="157" y="187"/>
                  </a:lnTo>
                  <a:lnTo>
                    <a:pt x="172" y="192"/>
                  </a:lnTo>
                  <a:lnTo>
                    <a:pt x="185" y="199"/>
                  </a:lnTo>
                  <a:lnTo>
                    <a:pt x="198" y="203"/>
                  </a:lnTo>
                  <a:lnTo>
                    <a:pt x="212" y="209"/>
                  </a:lnTo>
                  <a:lnTo>
                    <a:pt x="230" y="216"/>
                  </a:lnTo>
                  <a:lnTo>
                    <a:pt x="245" y="219"/>
                  </a:lnTo>
                  <a:lnTo>
                    <a:pt x="259" y="223"/>
                  </a:lnTo>
                  <a:lnTo>
                    <a:pt x="273" y="227"/>
                  </a:lnTo>
                  <a:lnTo>
                    <a:pt x="290" y="231"/>
                  </a:lnTo>
                  <a:lnTo>
                    <a:pt x="306" y="233"/>
                  </a:lnTo>
                  <a:lnTo>
                    <a:pt x="321" y="236"/>
                  </a:lnTo>
                  <a:lnTo>
                    <a:pt x="336" y="237"/>
                  </a:lnTo>
                  <a:lnTo>
                    <a:pt x="353" y="240"/>
                  </a:lnTo>
                  <a:lnTo>
                    <a:pt x="369" y="240"/>
                  </a:lnTo>
                  <a:lnTo>
                    <a:pt x="384" y="242"/>
                  </a:lnTo>
                  <a:lnTo>
                    <a:pt x="398" y="243"/>
                  </a:lnTo>
                  <a:lnTo>
                    <a:pt x="413" y="244"/>
                  </a:lnTo>
                  <a:lnTo>
                    <a:pt x="428" y="243"/>
                  </a:lnTo>
                  <a:lnTo>
                    <a:pt x="442" y="242"/>
                  </a:lnTo>
                  <a:lnTo>
                    <a:pt x="459" y="240"/>
                  </a:lnTo>
                  <a:lnTo>
                    <a:pt x="474" y="240"/>
                  </a:lnTo>
                  <a:lnTo>
                    <a:pt x="491" y="238"/>
                  </a:lnTo>
                  <a:lnTo>
                    <a:pt x="505" y="236"/>
                  </a:lnTo>
                  <a:lnTo>
                    <a:pt x="519" y="235"/>
                  </a:lnTo>
                  <a:lnTo>
                    <a:pt x="533" y="232"/>
                  </a:lnTo>
                  <a:lnTo>
                    <a:pt x="547" y="229"/>
                  </a:lnTo>
                  <a:lnTo>
                    <a:pt x="562" y="226"/>
                  </a:lnTo>
                  <a:lnTo>
                    <a:pt x="578" y="221"/>
                  </a:lnTo>
                  <a:lnTo>
                    <a:pt x="589" y="218"/>
                  </a:lnTo>
                  <a:lnTo>
                    <a:pt x="604" y="213"/>
                  </a:lnTo>
                  <a:lnTo>
                    <a:pt x="618" y="209"/>
                  </a:lnTo>
                  <a:lnTo>
                    <a:pt x="632" y="204"/>
                  </a:lnTo>
                  <a:lnTo>
                    <a:pt x="648" y="199"/>
                  </a:lnTo>
                  <a:lnTo>
                    <a:pt x="660" y="193"/>
                  </a:lnTo>
                  <a:lnTo>
                    <a:pt x="675" y="188"/>
                  </a:lnTo>
                  <a:lnTo>
                    <a:pt x="687" y="182"/>
                  </a:lnTo>
                  <a:lnTo>
                    <a:pt x="699" y="177"/>
                  </a:lnTo>
                  <a:lnTo>
                    <a:pt x="706" y="174"/>
                  </a:lnTo>
                  <a:lnTo>
                    <a:pt x="716" y="169"/>
                  </a:lnTo>
                  <a:lnTo>
                    <a:pt x="722" y="167"/>
                  </a:lnTo>
                  <a:lnTo>
                    <a:pt x="728" y="163"/>
                  </a:lnTo>
                  <a:lnTo>
                    <a:pt x="735" y="159"/>
                  </a:lnTo>
                  <a:lnTo>
                    <a:pt x="743" y="153"/>
                  </a:lnTo>
                  <a:lnTo>
                    <a:pt x="749" y="149"/>
                  </a:lnTo>
                  <a:lnTo>
                    <a:pt x="756" y="145"/>
                  </a:lnTo>
                  <a:lnTo>
                    <a:pt x="762" y="142"/>
                  </a:lnTo>
                  <a:lnTo>
                    <a:pt x="770" y="138"/>
                  </a:lnTo>
                  <a:lnTo>
                    <a:pt x="778" y="134"/>
                  </a:lnTo>
                  <a:lnTo>
                    <a:pt x="786" y="127"/>
                  </a:lnTo>
                  <a:lnTo>
                    <a:pt x="794" y="123"/>
                  </a:lnTo>
                  <a:lnTo>
                    <a:pt x="800" y="118"/>
                  </a:lnTo>
                  <a:lnTo>
                    <a:pt x="806" y="113"/>
                  </a:lnTo>
                  <a:lnTo>
                    <a:pt x="813" y="109"/>
                  </a:lnTo>
                  <a:lnTo>
                    <a:pt x="819" y="102"/>
                  </a:lnTo>
                  <a:lnTo>
                    <a:pt x="826" y="98"/>
                  </a:lnTo>
                  <a:lnTo>
                    <a:pt x="832" y="94"/>
                  </a:lnTo>
                  <a:lnTo>
                    <a:pt x="838" y="87"/>
                  </a:lnTo>
                </a:path>
              </a:pathLst>
            </a:custGeom>
            <a:solidFill>
              <a:srgbClr val="006C88"/>
            </a:solidFill>
            <a:ln w="12700">
              <a:solidFill>
                <a:srgbClr val="03C9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39" name="Freeform 81"/>
            <p:cNvSpPr>
              <a:spLocks/>
            </p:cNvSpPr>
            <p:nvPr/>
          </p:nvSpPr>
          <p:spPr bwMode="auto">
            <a:xfrm>
              <a:off x="4272" y="1160"/>
              <a:ext cx="59" cy="222"/>
            </a:xfrm>
            <a:custGeom>
              <a:avLst/>
              <a:gdLst>
                <a:gd name="T0" fmla="*/ 0 w 240"/>
                <a:gd name="T1" fmla="*/ 0 h 862"/>
                <a:gd name="T2" fmla="*/ 0 w 240"/>
                <a:gd name="T3" fmla="*/ 0 h 862"/>
                <a:gd name="T4" fmla="*/ 0 w 240"/>
                <a:gd name="T5" fmla="*/ 0 h 862"/>
                <a:gd name="T6" fmla="*/ 0 w 240"/>
                <a:gd name="T7" fmla="*/ 0 h 862"/>
                <a:gd name="T8" fmla="*/ 0 w 240"/>
                <a:gd name="T9" fmla="*/ 0 h 862"/>
                <a:gd name="T10" fmla="*/ 0 w 240"/>
                <a:gd name="T11" fmla="*/ 0 h 862"/>
                <a:gd name="T12" fmla="*/ 0 w 240"/>
                <a:gd name="T13" fmla="*/ 0 h 862"/>
                <a:gd name="T14" fmla="*/ 0 w 240"/>
                <a:gd name="T15" fmla="*/ 0 h 862"/>
                <a:gd name="T16" fmla="*/ 0 w 240"/>
                <a:gd name="T17" fmla="*/ 0 h 862"/>
                <a:gd name="T18" fmla="*/ 0 w 240"/>
                <a:gd name="T19" fmla="*/ 0 h 862"/>
                <a:gd name="T20" fmla="*/ 0 w 240"/>
                <a:gd name="T21" fmla="*/ 0 h 862"/>
                <a:gd name="T22" fmla="*/ 0 w 240"/>
                <a:gd name="T23" fmla="*/ 0 h 862"/>
                <a:gd name="T24" fmla="*/ 0 w 240"/>
                <a:gd name="T25" fmla="*/ 0 h 862"/>
                <a:gd name="T26" fmla="*/ 0 w 240"/>
                <a:gd name="T27" fmla="*/ 0 h 862"/>
                <a:gd name="T28" fmla="*/ 0 w 240"/>
                <a:gd name="T29" fmla="*/ 0 h 862"/>
                <a:gd name="T30" fmla="*/ 0 w 240"/>
                <a:gd name="T31" fmla="*/ 0 h 862"/>
                <a:gd name="T32" fmla="*/ 0 w 240"/>
                <a:gd name="T33" fmla="*/ 0 h 862"/>
                <a:gd name="T34" fmla="*/ 0 w 240"/>
                <a:gd name="T35" fmla="*/ 0 h 862"/>
                <a:gd name="T36" fmla="*/ 0 w 240"/>
                <a:gd name="T37" fmla="*/ 0 h 862"/>
                <a:gd name="T38" fmla="*/ 0 w 240"/>
                <a:gd name="T39" fmla="*/ 0 h 862"/>
                <a:gd name="T40" fmla="*/ 0 w 240"/>
                <a:gd name="T41" fmla="*/ 0 h 862"/>
                <a:gd name="T42" fmla="*/ 0 w 240"/>
                <a:gd name="T43" fmla="*/ 0 h 862"/>
                <a:gd name="T44" fmla="*/ 0 w 240"/>
                <a:gd name="T45" fmla="*/ 0 h 862"/>
                <a:gd name="T46" fmla="*/ 0 w 240"/>
                <a:gd name="T47" fmla="*/ 0 h 862"/>
                <a:gd name="T48" fmla="*/ 0 w 240"/>
                <a:gd name="T49" fmla="*/ 0 h 862"/>
                <a:gd name="T50" fmla="*/ 0 w 240"/>
                <a:gd name="T51" fmla="*/ 0 h 862"/>
                <a:gd name="T52" fmla="*/ 0 w 240"/>
                <a:gd name="T53" fmla="*/ 0 h 862"/>
                <a:gd name="T54" fmla="*/ 0 w 240"/>
                <a:gd name="T55" fmla="*/ 0 h 862"/>
                <a:gd name="T56" fmla="*/ 0 w 240"/>
                <a:gd name="T57" fmla="*/ 0 h 862"/>
                <a:gd name="T58" fmla="*/ 0 w 240"/>
                <a:gd name="T59" fmla="*/ 0 h 862"/>
                <a:gd name="T60" fmla="*/ 0 w 240"/>
                <a:gd name="T61" fmla="*/ 0 h 862"/>
                <a:gd name="T62" fmla="*/ 0 w 240"/>
                <a:gd name="T63" fmla="*/ 0 h 862"/>
                <a:gd name="T64" fmla="*/ 0 w 240"/>
                <a:gd name="T65" fmla="*/ 0 h 862"/>
                <a:gd name="T66" fmla="*/ 0 w 240"/>
                <a:gd name="T67" fmla="*/ 0 h 862"/>
                <a:gd name="T68" fmla="*/ 0 w 240"/>
                <a:gd name="T69" fmla="*/ 0 h 862"/>
                <a:gd name="T70" fmla="*/ 0 w 240"/>
                <a:gd name="T71" fmla="*/ 0 h 862"/>
                <a:gd name="T72" fmla="*/ 0 w 240"/>
                <a:gd name="T73" fmla="*/ 0 h 862"/>
                <a:gd name="T74" fmla="*/ 0 w 240"/>
                <a:gd name="T75" fmla="*/ 0 h 862"/>
                <a:gd name="T76" fmla="*/ 0 w 240"/>
                <a:gd name="T77" fmla="*/ 0 h 862"/>
                <a:gd name="T78" fmla="*/ 0 w 240"/>
                <a:gd name="T79" fmla="*/ 0 h 862"/>
                <a:gd name="T80" fmla="*/ 0 w 240"/>
                <a:gd name="T81" fmla="*/ 0 h 862"/>
                <a:gd name="T82" fmla="*/ 0 w 240"/>
                <a:gd name="T83" fmla="*/ 0 h 862"/>
                <a:gd name="T84" fmla="*/ 0 w 240"/>
                <a:gd name="T85" fmla="*/ 0 h 862"/>
                <a:gd name="T86" fmla="*/ 0 w 240"/>
                <a:gd name="T87" fmla="*/ 0 h 862"/>
                <a:gd name="T88" fmla="*/ 0 w 240"/>
                <a:gd name="T89" fmla="*/ 0 h 862"/>
                <a:gd name="T90" fmla="*/ 0 w 240"/>
                <a:gd name="T91" fmla="*/ 0 h 862"/>
                <a:gd name="T92" fmla="*/ 0 w 240"/>
                <a:gd name="T93" fmla="*/ 0 h 862"/>
                <a:gd name="T94" fmla="*/ 0 w 240"/>
                <a:gd name="T95" fmla="*/ 0 h 862"/>
                <a:gd name="T96" fmla="*/ 0 w 240"/>
                <a:gd name="T97" fmla="*/ 0 h 862"/>
                <a:gd name="T98" fmla="*/ 0 w 240"/>
                <a:gd name="T99" fmla="*/ 0 h 862"/>
                <a:gd name="T100" fmla="*/ 0 w 240"/>
                <a:gd name="T101" fmla="*/ 0 h 862"/>
                <a:gd name="T102" fmla="*/ 0 w 240"/>
                <a:gd name="T103" fmla="*/ 0 h 862"/>
                <a:gd name="T104" fmla="*/ 0 w 240"/>
                <a:gd name="T105" fmla="*/ 0 h 862"/>
                <a:gd name="T106" fmla="*/ 0 w 240"/>
                <a:gd name="T107" fmla="*/ 0 h 862"/>
                <a:gd name="T108" fmla="*/ 0 w 240"/>
                <a:gd name="T109" fmla="*/ 0 h 862"/>
                <a:gd name="T110" fmla="*/ 0 w 240"/>
                <a:gd name="T111" fmla="*/ 0 h 862"/>
                <a:gd name="T112" fmla="*/ 0 w 240"/>
                <a:gd name="T113" fmla="*/ 0 h 862"/>
                <a:gd name="T114" fmla="*/ 0 w 240"/>
                <a:gd name="T115" fmla="*/ 0 h 862"/>
                <a:gd name="T116" fmla="*/ 0 w 240"/>
                <a:gd name="T117" fmla="*/ 0 h 862"/>
                <a:gd name="T118" fmla="*/ 0 w 240"/>
                <a:gd name="T119" fmla="*/ 0 h 862"/>
                <a:gd name="T120" fmla="*/ 0 w 240"/>
                <a:gd name="T121" fmla="*/ 0 h 8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0"/>
                <a:gd name="T184" fmla="*/ 0 h 862"/>
                <a:gd name="T185" fmla="*/ 240 w 240"/>
                <a:gd name="T186" fmla="*/ 862 h 86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0" h="862">
                  <a:moveTo>
                    <a:pt x="152" y="861"/>
                  </a:moveTo>
                  <a:lnTo>
                    <a:pt x="239" y="797"/>
                  </a:lnTo>
                  <a:lnTo>
                    <a:pt x="234" y="790"/>
                  </a:lnTo>
                  <a:lnTo>
                    <a:pt x="227" y="782"/>
                  </a:lnTo>
                  <a:lnTo>
                    <a:pt x="219" y="773"/>
                  </a:lnTo>
                  <a:lnTo>
                    <a:pt x="213" y="763"/>
                  </a:lnTo>
                  <a:lnTo>
                    <a:pt x="207" y="754"/>
                  </a:lnTo>
                  <a:lnTo>
                    <a:pt x="203" y="747"/>
                  </a:lnTo>
                  <a:lnTo>
                    <a:pt x="196" y="736"/>
                  </a:lnTo>
                  <a:lnTo>
                    <a:pt x="191" y="728"/>
                  </a:lnTo>
                  <a:lnTo>
                    <a:pt x="186" y="718"/>
                  </a:lnTo>
                  <a:lnTo>
                    <a:pt x="180" y="709"/>
                  </a:lnTo>
                  <a:lnTo>
                    <a:pt x="175" y="698"/>
                  </a:lnTo>
                  <a:lnTo>
                    <a:pt x="171" y="688"/>
                  </a:lnTo>
                  <a:lnTo>
                    <a:pt x="166" y="681"/>
                  </a:lnTo>
                  <a:lnTo>
                    <a:pt x="163" y="672"/>
                  </a:lnTo>
                  <a:lnTo>
                    <a:pt x="159" y="663"/>
                  </a:lnTo>
                  <a:lnTo>
                    <a:pt x="155" y="654"/>
                  </a:lnTo>
                  <a:lnTo>
                    <a:pt x="151" y="645"/>
                  </a:lnTo>
                  <a:lnTo>
                    <a:pt x="147" y="635"/>
                  </a:lnTo>
                  <a:lnTo>
                    <a:pt x="145" y="628"/>
                  </a:lnTo>
                  <a:lnTo>
                    <a:pt x="141" y="620"/>
                  </a:lnTo>
                  <a:lnTo>
                    <a:pt x="138" y="608"/>
                  </a:lnTo>
                  <a:lnTo>
                    <a:pt x="134" y="598"/>
                  </a:lnTo>
                  <a:lnTo>
                    <a:pt x="131" y="582"/>
                  </a:lnTo>
                  <a:lnTo>
                    <a:pt x="125" y="568"/>
                  </a:lnTo>
                  <a:lnTo>
                    <a:pt x="123" y="555"/>
                  </a:lnTo>
                  <a:lnTo>
                    <a:pt x="119" y="542"/>
                  </a:lnTo>
                  <a:lnTo>
                    <a:pt x="117" y="525"/>
                  </a:lnTo>
                  <a:lnTo>
                    <a:pt x="115" y="512"/>
                  </a:lnTo>
                  <a:lnTo>
                    <a:pt x="113" y="500"/>
                  </a:lnTo>
                  <a:lnTo>
                    <a:pt x="112" y="486"/>
                  </a:lnTo>
                  <a:lnTo>
                    <a:pt x="111" y="470"/>
                  </a:lnTo>
                  <a:lnTo>
                    <a:pt x="109" y="453"/>
                  </a:lnTo>
                  <a:lnTo>
                    <a:pt x="109" y="438"/>
                  </a:lnTo>
                  <a:lnTo>
                    <a:pt x="109" y="422"/>
                  </a:lnTo>
                  <a:lnTo>
                    <a:pt x="109" y="406"/>
                  </a:lnTo>
                  <a:lnTo>
                    <a:pt x="111" y="390"/>
                  </a:lnTo>
                  <a:lnTo>
                    <a:pt x="112" y="374"/>
                  </a:lnTo>
                  <a:lnTo>
                    <a:pt x="114" y="360"/>
                  </a:lnTo>
                  <a:lnTo>
                    <a:pt x="116" y="347"/>
                  </a:lnTo>
                  <a:lnTo>
                    <a:pt x="117" y="332"/>
                  </a:lnTo>
                  <a:lnTo>
                    <a:pt x="121" y="318"/>
                  </a:lnTo>
                  <a:lnTo>
                    <a:pt x="124" y="305"/>
                  </a:lnTo>
                  <a:lnTo>
                    <a:pt x="127" y="290"/>
                  </a:lnTo>
                  <a:lnTo>
                    <a:pt x="131" y="277"/>
                  </a:lnTo>
                  <a:lnTo>
                    <a:pt x="135" y="262"/>
                  </a:lnTo>
                  <a:lnTo>
                    <a:pt x="139" y="246"/>
                  </a:lnTo>
                  <a:lnTo>
                    <a:pt x="145" y="231"/>
                  </a:lnTo>
                  <a:lnTo>
                    <a:pt x="152" y="216"/>
                  </a:lnTo>
                  <a:lnTo>
                    <a:pt x="158" y="202"/>
                  </a:lnTo>
                  <a:lnTo>
                    <a:pt x="164" y="189"/>
                  </a:lnTo>
                  <a:lnTo>
                    <a:pt x="171" y="175"/>
                  </a:lnTo>
                  <a:lnTo>
                    <a:pt x="179" y="159"/>
                  </a:lnTo>
                  <a:lnTo>
                    <a:pt x="187" y="148"/>
                  </a:lnTo>
                  <a:lnTo>
                    <a:pt x="196" y="133"/>
                  </a:lnTo>
                  <a:lnTo>
                    <a:pt x="228" y="154"/>
                  </a:lnTo>
                  <a:lnTo>
                    <a:pt x="219" y="0"/>
                  </a:lnTo>
                  <a:lnTo>
                    <a:pt x="74" y="50"/>
                  </a:lnTo>
                  <a:lnTo>
                    <a:pt x="104" y="71"/>
                  </a:lnTo>
                  <a:lnTo>
                    <a:pt x="94" y="87"/>
                  </a:lnTo>
                  <a:lnTo>
                    <a:pt x="85" y="103"/>
                  </a:lnTo>
                  <a:lnTo>
                    <a:pt x="77" y="118"/>
                  </a:lnTo>
                  <a:lnTo>
                    <a:pt x="68" y="134"/>
                  </a:lnTo>
                  <a:lnTo>
                    <a:pt x="61" y="147"/>
                  </a:lnTo>
                  <a:lnTo>
                    <a:pt x="55" y="161"/>
                  </a:lnTo>
                  <a:lnTo>
                    <a:pt x="50" y="176"/>
                  </a:lnTo>
                  <a:lnTo>
                    <a:pt x="44" y="190"/>
                  </a:lnTo>
                  <a:lnTo>
                    <a:pt x="39" y="204"/>
                  </a:lnTo>
                  <a:lnTo>
                    <a:pt x="33" y="218"/>
                  </a:lnTo>
                  <a:lnTo>
                    <a:pt x="27" y="237"/>
                  </a:lnTo>
                  <a:lnTo>
                    <a:pt x="24" y="252"/>
                  </a:lnTo>
                  <a:lnTo>
                    <a:pt x="20" y="267"/>
                  </a:lnTo>
                  <a:lnTo>
                    <a:pt x="16" y="280"/>
                  </a:lnTo>
                  <a:lnTo>
                    <a:pt x="12" y="298"/>
                  </a:lnTo>
                  <a:lnTo>
                    <a:pt x="10" y="314"/>
                  </a:lnTo>
                  <a:lnTo>
                    <a:pt x="7" y="329"/>
                  </a:lnTo>
                  <a:lnTo>
                    <a:pt x="6" y="345"/>
                  </a:lnTo>
                  <a:lnTo>
                    <a:pt x="4" y="363"/>
                  </a:lnTo>
                  <a:lnTo>
                    <a:pt x="3" y="379"/>
                  </a:lnTo>
                  <a:lnTo>
                    <a:pt x="1" y="394"/>
                  </a:lnTo>
                  <a:lnTo>
                    <a:pt x="0" y="409"/>
                  </a:lnTo>
                  <a:lnTo>
                    <a:pt x="0" y="424"/>
                  </a:lnTo>
                  <a:lnTo>
                    <a:pt x="0" y="439"/>
                  </a:lnTo>
                  <a:lnTo>
                    <a:pt x="1" y="454"/>
                  </a:lnTo>
                  <a:lnTo>
                    <a:pt x="3" y="471"/>
                  </a:lnTo>
                  <a:lnTo>
                    <a:pt x="3" y="487"/>
                  </a:lnTo>
                  <a:lnTo>
                    <a:pt x="5" y="503"/>
                  </a:lnTo>
                  <a:lnTo>
                    <a:pt x="7" y="519"/>
                  </a:lnTo>
                  <a:lnTo>
                    <a:pt x="8" y="534"/>
                  </a:lnTo>
                  <a:lnTo>
                    <a:pt x="12" y="548"/>
                  </a:lnTo>
                  <a:lnTo>
                    <a:pt x="13" y="561"/>
                  </a:lnTo>
                  <a:lnTo>
                    <a:pt x="17" y="577"/>
                  </a:lnTo>
                  <a:lnTo>
                    <a:pt x="21" y="593"/>
                  </a:lnTo>
                  <a:lnTo>
                    <a:pt x="25" y="606"/>
                  </a:lnTo>
                  <a:lnTo>
                    <a:pt x="29" y="622"/>
                  </a:lnTo>
                  <a:lnTo>
                    <a:pt x="33" y="635"/>
                  </a:lnTo>
                  <a:lnTo>
                    <a:pt x="39" y="649"/>
                  </a:lnTo>
                  <a:lnTo>
                    <a:pt x="44" y="665"/>
                  </a:lnTo>
                  <a:lnTo>
                    <a:pt x="49" y="678"/>
                  </a:lnTo>
                  <a:lnTo>
                    <a:pt x="54" y="694"/>
                  </a:lnTo>
                  <a:lnTo>
                    <a:pt x="60" y="706"/>
                  </a:lnTo>
                  <a:lnTo>
                    <a:pt x="65" y="718"/>
                  </a:lnTo>
                  <a:lnTo>
                    <a:pt x="68" y="726"/>
                  </a:lnTo>
                  <a:lnTo>
                    <a:pt x="73" y="736"/>
                  </a:lnTo>
                  <a:lnTo>
                    <a:pt x="74" y="741"/>
                  </a:lnTo>
                  <a:lnTo>
                    <a:pt x="79" y="748"/>
                  </a:lnTo>
                  <a:lnTo>
                    <a:pt x="83" y="755"/>
                  </a:lnTo>
                  <a:lnTo>
                    <a:pt x="88" y="763"/>
                  </a:lnTo>
                  <a:lnTo>
                    <a:pt x="92" y="769"/>
                  </a:lnTo>
                  <a:lnTo>
                    <a:pt x="96" y="777"/>
                  </a:lnTo>
                  <a:lnTo>
                    <a:pt x="100" y="784"/>
                  </a:lnTo>
                  <a:lnTo>
                    <a:pt x="103" y="792"/>
                  </a:lnTo>
                  <a:lnTo>
                    <a:pt x="108" y="799"/>
                  </a:lnTo>
                  <a:lnTo>
                    <a:pt x="113" y="807"/>
                  </a:lnTo>
                  <a:lnTo>
                    <a:pt x="118" y="816"/>
                  </a:lnTo>
                  <a:lnTo>
                    <a:pt x="123" y="821"/>
                  </a:lnTo>
                  <a:lnTo>
                    <a:pt x="127" y="829"/>
                  </a:lnTo>
                  <a:lnTo>
                    <a:pt x="132" y="836"/>
                  </a:lnTo>
                  <a:lnTo>
                    <a:pt x="138" y="842"/>
                  </a:lnTo>
                  <a:lnTo>
                    <a:pt x="142" y="849"/>
                  </a:lnTo>
                  <a:lnTo>
                    <a:pt x="146" y="855"/>
                  </a:lnTo>
                  <a:lnTo>
                    <a:pt x="152" y="861"/>
                  </a:lnTo>
                </a:path>
              </a:pathLst>
            </a:custGeom>
            <a:solidFill>
              <a:srgbClr val="006C88"/>
            </a:solidFill>
            <a:ln w="12700">
              <a:solidFill>
                <a:srgbClr val="03C9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40" name="Text Box 82"/>
            <p:cNvSpPr txBox="1">
              <a:spLocks noChangeArrowheads="1"/>
            </p:cNvSpPr>
            <p:nvPr/>
          </p:nvSpPr>
          <p:spPr bwMode="auto">
            <a:xfrm>
              <a:off x="4272" y="1170"/>
              <a:ext cx="432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200">
                  <a:solidFill>
                    <a:srgbClr val="FF3300"/>
                  </a:solidFill>
                </a:rPr>
                <a:t>GTPv2</a:t>
              </a:r>
            </a:p>
          </p:txBody>
        </p:sp>
      </p:grpSp>
      <p:sp>
        <p:nvSpPr>
          <p:cNvPr id="54308" name="Text Box 83"/>
          <p:cNvSpPr txBox="1">
            <a:spLocks noChangeArrowheads="1"/>
          </p:cNvSpPr>
          <p:nvPr/>
        </p:nvSpPr>
        <p:spPr bwMode="auto">
          <a:xfrm>
            <a:off x="305473" y="2883106"/>
            <a:ext cx="1233949" cy="2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chemeClr val="tx2"/>
                </a:solidFill>
                <a:latin typeface="FrutigerNext LT Regular" pitchFamily="34" charset="0"/>
                <a:ea typeface="MS PGothic" pitchFamily="34" charset="-128"/>
              </a:rPr>
              <a:t>Legacy Core</a:t>
            </a:r>
          </a:p>
        </p:txBody>
      </p:sp>
      <p:sp>
        <p:nvSpPr>
          <p:cNvPr id="54309" name="Text Box 84"/>
          <p:cNvSpPr txBox="1">
            <a:spLocks noChangeArrowheads="1"/>
          </p:cNvSpPr>
          <p:nvPr/>
        </p:nvSpPr>
        <p:spPr bwMode="auto">
          <a:xfrm>
            <a:off x="305473" y="3352184"/>
            <a:ext cx="530231" cy="2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9195" tIns="39598" rIns="79195" bIns="39598">
            <a:spAutoFit/>
          </a:bodyPr>
          <a:lstStyle>
            <a:lvl1pPr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801688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chemeClr val="tx2"/>
                </a:solidFill>
                <a:latin typeface="FrutigerNext LT Regular" pitchFamily="34" charset="0"/>
                <a:ea typeface="MS PGothic" pitchFamily="34" charset="-128"/>
              </a:rPr>
              <a:t>EPC</a:t>
            </a:r>
          </a:p>
        </p:txBody>
      </p:sp>
      <p:sp>
        <p:nvSpPr>
          <p:cNvPr id="54310" name="AutoShape 85"/>
          <p:cNvSpPr>
            <a:spLocks noChangeArrowheads="1"/>
          </p:cNvSpPr>
          <p:nvPr/>
        </p:nvSpPr>
        <p:spPr bwMode="auto">
          <a:xfrm>
            <a:off x="533413" y="4864015"/>
            <a:ext cx="8305115" cy="1307531"/>
          </a:xfrm>
          <a:prstGeom prst="roundRect">
            <a:avLst>
              <a:gd name="adj" fmla="val 7616"/>
            </a:avLst>
          </a:prstGeom>
          <a:gradFill rotWithShape="1">
            <a:gsLst>
              <a:gs pos="0">
                <a:srgbClr val="99CCFF"/>
              </a:gs>
              <a:gs pos="100000">
                <a:srgbClr val="E1F0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9184" tIns="39593" rIns="79184" bIns="39593" anchor="ctr"/>
          <a:lstStyle/>
          <a:p>
            <a:pPr defTabSz="801688"/>
            <a:endParaRPr lang="zh-CN" altLang="en-US" sz="1400">
              <a:latin typeface="FrutigerNext LT Regular" pitchFamily="34" charset="0"/>
              <a:ea typeface="MS PGothic" pitchFamily="34" charset="-128"/>
            </a:endParaRPr>
          </a:p>
        </p:txBody>
      </p:sp>
      <p:sp>
        <p:nvSpPr>
          <p:cNvPr id="54311" name="Rectangle 86"/>
          <p:cNvSpPr>
            <a:spLocks noGrp="1" noChangeArrowheads="1"/>
          </p:cNvSpPr>
          <p:nvPr>
            <p:ph type="body" idx="1"/>
          </p:nvPr>
        </p:nvSpPr>
        <p:spPr>
          <a:xfrm>
            <a:off x="609394" y="4877091"/>
            <a:ext cx="8306665" cy="1448091"/>
          </a:xfrm>
          <a:noFill/>
        </p:spPr>
        <p:txBody>
          <a:bodyPr lIns="80137" tIns="40068" rIns="80137" bIns="40068"/>
          <a:lstStyle/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sz="1200" dirty="0" smtClean="0"/>
              <a:t>流程实现参考</a:t>
            </a:r>
            <a:r>
              <a:rPr lang="en-US" altLang="zh-CN" sz="1200" dirty="0" smtClean="0"/>
              <a:t>TS 23.401 – ” 5.3.3  Tracking Area Update procedures”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“5.5.2  Inter RAT handover”</a:t>
            </a:r>
            <a:endParaRPr lang="zh-CN" altLang="en-US" sz="1200" dirty="0" smtClean="0"/>
          </a:p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sz="1200" dirty="0" smtClean="0"/>
              <a:t>在传统</a:t>
            </a:r>
            <a:r>
              <a:rPr lang="en-US" altLang="zh-CN" sz="1200" dirty="0" smtClean="0"/>
              <a:t>Packet Core</a:t>
            </a:r>
            <a:r>
              <a:rPr lang="zh-CN" altLang="en-US" sz="1200" dirty="0" smtClean="0"/>
              <a:t>网络层面，</a:t>
            </a:r>
            <a:r>
              <a:rPr lang="en-US" altLang="zh-CN" sz="1200" dirty="0" smtClean="0"/>
              <a:t>S4-SGSN</a:t>
            </a:r>
            <a:r>
              <a:rPr lang="zh-CN" altLang="en-US" sz="1200" dirty="0" smtClean="0"/>
              <a:t>需要感知与</a:t>
            </a:r>
            <a:r>
              <a:rPr lang="en-US" altLang="zh-CN" sz="1200" dirty="0" smtClean="0"/>
              <a:t>EPC</a:t>
            </a:r>
            <a:r>
              <a:rPr lang="zh-CN" altLang="en-US" sz="1200" dirty="0" smtClean="0"/>
              <a:t>的互通与操作，面向</a:t>
            </a:r>
            <a:r>
              <a:rPr lang="en-US" altLang="zh-CN" sz="1200" dirty="0" smtClean="0"/>
              <a:t>EPC</a:t>
            </a:r>
            <a:r>
              <a:rPr lang="zh-CN" altLang="en-US" sz="1200" dirty="0" smtClean="0"/>
              <a:t>执行</a:t>
            </a:r>
            <a:r>
              <a:rPr lang="en-US" altLang="zh-CN" sz="1200" dirty="0" smtClean="0"/>
              <a:t>GTPv2</a:t>
            </a:r>
            <a:r>
              <a:rPr lang="zh-CN" altLang="en-US" sz="1200" dirty="0" smtClean="0"/>
              <a:t>信令</a:t>
            </a:r>
          </a:p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sz="1200" dirty="0" smtClean="0"/>
              <a:t>在</a:t>
            </a:r>
            <a:r>
              <a:rPr lang="en-US" altLang="zh-CN" sz="1200" dirty="0" smtClean="0"/>
              <a:t>EPC</a:t>
            </a:r>
            <a:r>
              <a:rPr lang="zh-CN" altLang="en-US" sz="1200" dirty="0" smtClean="0"/>
              <a:t>网络层面，</a:t>
            </a:r>
            <a:r>
              <a:rPr lang="en-US" altLang="zh-CN" sz="1200" dirty="0" smtClean="0"/>
              <a:t>MME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P-GW</a:t>
            </a:r>
            <a:r>
              <a:rPr lang="zh-CN" altLang="en-US" sz="1200" dirty="0" smtClean="0"/>
              <a:t>可以感知与传统</a:t>
            </a:r>
            <a:r>
              <a:rPr lang="en-US" altLang="zh-CN" sz="1200" dirty="0" smtClean="0"/>
              <a:t>Packet Core</a:t>
            </a:r>
            <a:r>
              <a:rPr lang="zh-CN" altLang="en-US" sz="1200" dirty="0" smtClean="0"/>
              <a:t>的互通与操作</a:t>
            </a:r>
          </a:p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l"/>
            </a:pPr>
            <a:r>
              <a:rPr lang="en-US" altLang="zh-CN" sz="1200" dirty="0" smtClean="0"/>
              <a:t>S4-SGSN</a:t>
            </a:r>
            <a:r>
              <a:rPr lang="zh-CN" altLang="en-US" sz="1200" dirty="0" smtClean="0"/>
              <a:t>实现</a:t>
            </a:r>
            <a:r>
              <a:rPr lang="en-US" altLang="zh-CN" sz="1200" dirty="0" smtClean="0"/>
              <a:t>EPS Bearer</a:t>
            </a:r>
            <a:r>
              <a:rPr lang="zh-CN" altLang="en-US" sz="1200" dirty="0" smtClean="0"/>
              <a:t>到</a:t>
            </a:r>
            <a:r>
              <a:rPr lang="en-US" altLang="zh-CN" sz="1200" dirty="0" smtClean="0"/>
              <a:t>PDP Context</a:t>
            </a:r>
            <a:r>
              <a:rPr lang="zh-CN" altLang="en-US" sz="1200" dirty="0" smtClean="0"/>
              <a:t>的映射转换以及</a:t>
            </a:r>
            <a:r>
              <a:rPr lang="en-US" altLang="zh-CN" sz="1200" dirty="0" err="1" smtClean="0"/>
              <a:t>QoS</a:t>
            </a:r>
            <a:r>
              <a:rPr lang="zh-CN" altLang="en-US" sz="1200" dirty="0" smtClean="0"/>
              <a:t>的转换</a:t>
            </a:r>
          </a:p>
          <a:p>
            <a:pPr marL="231775" indent="-231775" eaLnBrk="1" hangingPunct="1">
              <a:lnSpc>
                <a:spcPct val="120000"/>
              </a:lnSpc>
              <a:buClr>
                <a:schemeClr val="bg2"/>
              </a:buClr>
              <a:buFont typeface="Wingdings" pitchFamily="2" charset="2"/>
              <a:buChar char="l"/>
            </a:pPr>
            <a:r>
              <a:rPr lang="en-US" altLang="zh-CN" sz="1200" dirty="0" smtClean="0"/>
              <a:t>MME</a:t>
            </a:r>
            <a:r>
              <a:rPr lang="zh-CN" altLang="en-US" sz="1200" dirty="0" smtClean="0"/>
              <a:t>实现</a:t>
            </a:r>
            <a:r>
              <a:rPr lang="en-US" altLang="zh-CN" sz="1200" dirty="0" smtClean="0"/>
              <a:t>PDP Context</a:t>
            </a:r>
            <a:r>
              <a:rPr lang="zh-CN" altLang="en-US" sz="1200" dirty="0" smtClean="0"/>
              <a:t>到</a:t>
            </a:r>
            <a:r>
              <a:rPr lang="en-US" altLang="zh-CN" sz="1200" dirty="0" smtClean="0"/>
              <a:t>EPS Bearer</a:t>
            </a:r>
            <a:r>
              <a:rPr lang="zh-CN" altLang="en-US" sz="1200" dirty="0" smtClean="0"/>
              <a:t>的映射转换以及</a:t>
            </a:r>
            <a:r>
              <a:rPr lang="en-US" altLang="zh-CN" sz="1200" dirty="0" err="1" smtClean="0"/>
              <a:t>QoS</a:t>
            </a:r>
            <a:r>
              <a:rPr lang="zh-CN" altLang="en-US" sz="1200" dirty="0" smtClean="0"/>
              <a:t>的转换</a:t>
            </a:r>
          </a:p>
        </p:txBody>
      </p:sp>
      <p:grpSp>
        <p:nvGrpSpPr>
          <p:cNvPr id="15" name="Group 87"/>
          <p:cNvGrpSpPr>
            <a:grpSpLocks/>
          </p:cNvGrpSpPr>
          <p:nvPr/>
        </p:nvGrpSpPr>
        <p:grpSpPr bwMode="auto">
          <a:xfrm>
            <a:off x="2057672" y="1067273"/>
            <a:ext cx="1600239" cy="879315"/>
            <a:chOff x="1200" y="1366"/>
            <a:chExt cx="1008" cy="554"/>
          </a:xfrm>
        </p:grpSpPr>
        <p:pic>
          <p:nvPicPr>
            <p:cNvPr id="54329" name="Picture 88" descr="图片79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366"/>
              <a:ext cx="1008" cy="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89"/>
            <p:cNvGrpSpPr>
              <a:grpSpLocks/>
            </p:cNvGrpSpPr>
            <p:nvPr/>
          </p:nvGrpSpPr>
          <p:grpSpPr bwMode="auto">
            <a:xfrm>
              <a:off x="1759" y="1483"/>
              <a:ext cx="293" cy="175"/>
              <a:chOff x="696" y="1514"/>
              <a:chExt cx="489" cy="418"/>
            </a:xfrm>
          </p:grpSpPr>
          <p:pic>
            <p:nvPicPr>
              <p:cNvPr id="54334" name="Picture 90" descr="图片13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" y="1514"/>
                <a:ext cx="269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335" name="Picture 91" descr="图片1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4" y="1610"/>
                <a:ext cx="251" cy="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4331" name="Text Box 92"/>
            <p:cNvSpPr txBox="1">
              <a:spLocks noChangeArrowheads="1"/>
            </p:cNvSpPr>
            <p:nvPr/>
          </p:nvSpPr>
          <p:spPr bwMode="auto">
            <a:xfrm>
              <a:off x="1344" y="1659"/>
              <a:ext cx="816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9195" tIns="39598" rIns="79195" bIns="39598">
              <a:spAutoFit/>
            </a:bodyPr>
            <a:lstStyle>
              <a:lvl1pPr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01688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  <a:ea typeface="MS PGothic" pitchFamily="34" charset="-128"/>
                </a:rPr>
                <a:t>GERAN/UTRAN</a:t>
              </a:r>
            </a:p>
          </p:txBody>
        </p:sp>
        <p:pic>
          <p:nvPicPr>
            <p:cNvPr id="54332" name="Picture 93" descr="图片13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" y="1483"/>
              <a:ext cx="18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33" name="Picture 94" descr="图片13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" y="1483"/>
              <a:ext cx="139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95"/>
          <p:cNvGrpSpPr>
            <a:grpSpLocks/>
          </p:cNvGrpSpPr>
          <p:nvPr/>
        </p:nvGrpSpPr>
        <p:grpSpPr bwMode="auto">
          <a:xfrm>
            <a:off x="2045267" y="3844142"/>
            <a:ext cx="1600239" cy="697895"/>
            <a:chOff x="960" y="2400"/>
            <a:chExt cx="1008" cy="439"/>
          </a:xfrm>
        </p:grpSpPr>
        <p:pic>
          <p:nvPicPr>
            <p:cNvPr id="54322" name="Picture 96" descr="图片7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400"/>
              <a:ext cx="1008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23" name="Text Box 97"/>
            <p:cNvSpPr txBox="1">
              <a:spLocks noChangeArrowheads="1"/>
            </p:cNvSpPr>
            <p:nvPr/>
          </p:nvSpPr>
          <p:spPr bwMode="gray">
            <a:xfrm>
              <a:off x="1200" y="2656"/>
              <a:ext cx="56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E-UTRAN</a:t>
              </a:r>
            </a:p>
          </p:txBody>
        </p:sp>
        <p:grpSp>
          <p:nvGrpSpPr>
            <p:cNvPr id="18" name="Group 98"/>
            <p:cNvGrpSpPr>
              <a:grpSpLocks/>
            </p:cNvGrpSpPr>
            <p:nvPr/>
          </p:nvGrpSpPr>
          <p:grpSpPr bwMode="auto">
            <a:xfrm>
              <a:off x="1312" y="2400"/>
              <a:ext cx="344" cy="297"/>
              <a:chOff x="1104" y="2400"/>
              <a:chExt cx="344" cy="297"/>
            </a:xfrm>
          </p:grpSpPr>
          <p:grpSp>
            <p:nvGrpSpPr>
              <p:cNvPr id="19" name="Group 99"/>
              <p:cNvGrpSpPr>
                <a:grpSpLocks/>
              </p:cNvGrpSpPr>
              <p:nvPr/>
            </p:nvGrpSpPr>
            <p:grpSpPr bwMode="auto">
              <a:xfrm>
                <a:off x="1174" y="2400"/>
                <a:ext cx="211" cy="195"/>
                <a:chOff x="1130" y="1162"/>
                <a:chExt cx="570" cy="494"/>
              </a:xfrm>
            </p:grpSpPr>
            <p:pic>
              <p:nvPicPr>
                <p:cNvPr id="54327" name="Picture 100" descr="图片131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0" y="1162"/>
                  <a:ext cx="351" cy="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328" name="Picture 101" descr="图片133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9" y="1162"/>
                  <a:ext cx="271" cy="4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4326" name="Text Box 102"/>
              <p:cNvSpPr txBox="1">
                <a:spLocks noChangeArrowheads="1"/>
              </p:cNvSpPr>
              <p:nvPr/>
            </p:nvSpPr>
            <p:spPr bwMode="gray">
              <a:xfrm>
                <a:off x="1104" y="2537"/>
                <a:ext cx="344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5681" rIns="0" bIns="45681">
                <a:spAutoFit/>
              </a:bodyPr>
              <a:lstStyle>
                <a:lvl1pPr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chemeClr val="bg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>
                  <a:buClr>
                    <a:srgbClr val="FF0000"/>
                  </a:buClr>
                  <a:buSzPct val="80000"/>
                  <a:buFont typeface="Wingdings" pitchFamily="2" charset="2"/>
                  <a:buNone/>
                </a:pPr>
                <a:r>
                  <a:rPr lang="en-US" altLang="zh-CN" sz="1000">
                    <a:solidFill>
                      <a:srgbClr val="006699"/>
                    </a:solidFill>
                    <a:latin typeface="FrutigerNext LT Regular" pitchFamily="34" charset="0"/>
                  </a:rPr>
                  <a:t>eNodeB</a:t>
                </a:r>
              </a:p>
            </p:txBody>
          </p:sp>
        </p:grpSp>
      </p:grpSp>
      <p:grpSp>
        <p:nvGrpSpPr>
          <p:cNvPr id="20" name="Group 103"/>
          <p:cNvGrpSpPr>
            <a:grpSpLocks/>
          </p:cNvGrpSpPr>
          <p:nvPr/>
        </p:nvGrpSpPr>
        <p:grpSpPr bwMode="auto">
          <a:xfrm>
            <a:off x="3124498" y="3017128"/>
            <a:ext cx="666766" cy="797393"/>
            <a:chOff x="1968" y="1920"/>
            <a:chExt cx="420" cy="502"/>
          </a:xfrm>
        </p:grpSpPr>
        <p:pic>
          <p:nvPicPr>
            <p:cNvPr id="54320" name="Picture 104" descr="图片3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920"/>
              <a:ext cx="24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21" name="Text Box 105"/>
            <p:cNvSpPr txBox="1">
              <a:spLocks noChangeArrowheads="1"/>
            </p:cNvSpPr>
            <p:nvPr/>
          </p:nvSpPr>
          <p:spPr bwMode="gray">
            <a:xfrm>
              <a:off x="1968" y="2131"/>
              <a:ext cx="4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5681" rIns="0" bIns="45681">
              <a:spAutoFit/>
            </a:bodyPr>
            <a:lstStyle>
              <a:lvl1pPr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 b="1">
                  <a:solidFill>
                    <a:schemeClr val="bg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Clr>
                  <a:srgbClr val="FF0000"/>
                </a:buClr>
                <a:buSzPct val="80000"/>
                <a:buFont typeface="Wingdings" pitchFamily="2" charset="2"/>
                <a:buNone/>
              </a:pPr>
              <a:r>
                <a:rPr lang="en-US" altLang="zh-CN" sz="1200">
                  <a:solidFill>
                    <a:srgbClr val="006699"/>
                  </a:solidFill>
                  <a:latin typeface="FrutigerNext LT Regular" pitchFamily="34" charset="0"/>
                </a:rPr>
                <a:t>HLR/HSS</a:t>
              </a:r>
            </a:p>
          </p:txBody>
        </p:sp>
      </p:grpSp>
      <p:sp>
        <p:nvSpPr>
          <p:cNvPr id="54315" name="Text Box 106"/>
          <p:cNvSpPr txBox="1">
            <a:spLocks noChangeArrowheads="1"/>
          </p:cNvSpPr>
          <p:nvPr/>
        </p:nvSpPr>
        <p:spPr bwMode="gray">
          <a:xfrm>
            <a:off x="3439273" y="2209728"/>
            <a:ext cx="370598" cy="2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681" rIns="0" bIns="45681">
            <a:spAutoFit/>
          </a:bodyPr>
          <a:lstStyle>
            <a:lvl1pPr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buClr>
                <a:srgbClr val="FF0000"/>
              </a:buClr>
              <a:buSzPct val="80000"/>
              <a:buFont typeface="Wingdings" pitchFamily="2" charset="2"/>
              <a:buNone/>
            </a:pPr>
            <a:r>
              <a:rPr lang="en-US" altLang="zh-CN" sz="1200">
                <a:solidFill>
                  <a:srgbClr val="006699"/>
                </a:solidFill>
                <a:latin typeface="FrutigerNext LT Regular" pitchFamily="34" charset="0"/>
              </a:rPr>
              <a:t>S6d</a:t>
            </a:r>
          </a:p>
        </p:txBody>
      </p:sp>
      <p:sp>
        <p:nvSpPr>
          <p:cNvPr id="54316" name="Line 107"/>
          <p:cNvSpPr>
            <a:spLocks noChangeShapeType="1"/>
          </p:cNvSpPr>
          <p:nvPr/>
        </p:nvSpPr>
        <p:spPr bwMode="auto">
          <a:xfrm>
            <a:off x="3797466" y="2381341"/>
            <a:ext cx="151961" cy="0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9200" tIns="39600" rIns="79200" bIns="39600">
            <a:spAutoFit/>
          </a:bodyPr>
          <a:lstStyle/>
          <a:p>
            <a:endParaRPr lang="zh-CN" altLang="en-US"/>
          </a:p>
        </p:txBody>
      </p:sp>
      <p:cxnSp>
        <p:nvCxnSpPr>
          <p:cNvPr id="54317" name="AutoShape 108"/>
          <p:cNvCxnSpPr>
            <a:cxnSpLocks noChangeShapeType="1"/>
          </p:cNvCxnSpPr>
          <p:nvPr/>
        </p:nvCxnSpPr>
        <p:spPr bwMode="auto">
          <a:xfrm flipH="1">
            <a:off x="3467184" y="1752091"/>
            <a:ext cx="888505" cy="1296091"/>
          </a:xfrm>
          <a:prstGeom prst="straightConnector1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318" name="Line 109"/>
          <p:cNvSpPr>
            <a:spLocks noChangeShapeType="1"/>
          </p:cNvSpPr>
          <p:nvPr/>
        </p:nvSpPr>
        <p:spPr bwMode="auto">
          <a:xfrm>
            <a:off x="3657910" y="3352184"/>
            <a:ext cx="533413" cy="153635"/>
          </a:xfrm>
          <a:prstGeom prst="line">
            <a:avLst/>
          </a:prstGeom>
          <a:noFill/>
          <a:ln w="28575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179512" y="115228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方案三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5473" y="404664"/>
            <a:ext cx="6591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LTE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2400" b="1" dirty="0" smtClean="0">
                <a:solidFill>
                  <a:schemeClr val="bg1"/>
                </a:solidFill>
                <a:latin typeface="+mj-ea"/>
                <a:ea typeface="+mj-ea"/>
              </a:rPr>
              <a:t>3GPP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网络的数据互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操作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 smtClean="0">
                <a:solidFill>
                  <a:schemeClr val="bg1"/>
                </a:solidFill>
                <a:latin typeface="+mj-ea"/>
                <a:ea typeface="+mj-ea"/>
              </a:rPr>
              <a:t>6/6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）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8224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/>
          <p:cNvSpPr>
            <a:spLocks noGrp="1"/>
          </p:cNvSpPr>
          <p:nvPr>
            <p:ph type="dt" sz="quarter" idx="4294967295"/>
          </p:nvPr>
        </p:nvSpPr>
        <p:spPr bwMode="auto">
          <a:xfrm>
            <a:off x="3375698" y="6493527"/>
            <a:ext cx="2133652" cy="3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defTabSz="784225" eaLnBrk="0" hangingPunct="0"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7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de-DE" altLang="zh-CN" sz="1200">
                <a:latin typeface="微软雅黑" pitchFamily="34" charset="-122"/>
                <a:ea typeface="微软雅黑" pitchFamily="34" charset="-122"/>
              </a:rPr>
              <a:t>Page </a:t>
            </a:r>
            <a:fld id="{3C22F00B-A674-4CA5-A02B-4343F39835B2}" type="slidenum">
              <a:rPr lang="de-DE" altLang="zh-CN" sz="1200">
                <a:latin typeface="微软雅黑" pitchFamily="34" charset="-122"/>
                <a:ea typeface="微软雅黑" pitchFamily="34" charset="-122"/>
              </a:rPr>
              <a:pPr algn="ctr" eaLnBrk="1" hangingPunct="1"/>
              <a:t>36</a:t>
            </a:fld>
            <a:endParaRPr lang="en-GB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404664"/>
            <a:ext cx="8229135" cy="3595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LTE</a:t>
            </a:r>
            <a:r>
              <a:rPr lang="zh-CN" dirty="0" smtClean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3GPP</a:t>
            </a:r>
            <a:r>
              <a:rPr lang="zh-CN" dirty="0" smtClean="0">
                <a:solidFill>
                  <a:schemeClr val="bg1"/>
                </a:solidFill>
                <a:latin typeface="+mj-ea"/>
                <a:ea typeface="+mj-ea"/>
              </a:rPr>
              <a:t>网络的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数据</a:t>
            </a:r>
            <a:r>
              <a:rPr lang="zh-CN" dirty="0" smtClean="0">
                <a:solidFill>
                  <a:schemeClr val="bg1"/>
                </a:solidFill>
                <a:latin typeface="+mj-ea"/>
                <a:ea typeface="+mj-ea"/>
              </a:rPr>
              <a:t>互操作：方案比较</a:t>
            </a:r>
          </a:p>
        </p:txBody>
      </p:sp>
      <p:graphicFrame>
        <p:nvGraphicFramePr>
          <p:cNvPr id="679989" name="Group 53"/>
          <p:cNvGraphicFramePr>
            <a:graphicFrameLocks noGrp="1"/>
          </p:cNvGraphicFramePr>
          <p:nvPr>
            <p:ph type="tbl" idx="1"/>
          </p:nvPr>
        </p:nvGraphicFramePr>
        <p:xfrm>
          <a:off x="381453" y="990455"/>
          <a:ext cx="8534606" cy="5383755"/>
        </p:xfrm>
        <a:graphic>
          <a:graphicData uri="http://schemas.openxmlformats.org/drawingml/2006/table">
            <a:tbl>
              <a:tblPr/>
              <a:tblGrid>
                <a:gridCol w="981099"/>
                <a:gridCol w="3776754"/>
                <a:gridCol w="3776753"/>
              </a:tblGrid>
              <a:tr h="342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Interoperation with Gn/Gp SGSN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Inter RAT HO/Area Update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组网形式</a:t>
                      </a: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P-GW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直接互通，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EPC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中的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S-GW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周边网络不需要调整；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SGW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S-GW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直接互通，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P-GW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周边不需要作任何调正；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信令流程</a:t>
                      </a: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EPC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流程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+ 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传统的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UMTS CN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流程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完全的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EPC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流程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GTP-C</a:t>
                      </a: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MME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通过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建立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隧道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PGW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通过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Gn/Gp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建立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隧道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MME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通过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S3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接口建立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隧道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SGW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通过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S4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接口建立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隧道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GTP-U</a:t>
                      </a: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基于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P-GW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间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接口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非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DT)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基于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UTRAN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P-GW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间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Iu-PS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接口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(DT)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基于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S-GW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间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S4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接口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非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DT)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基于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UTRAN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S-GW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间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S12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接口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(DT)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安全</a:t>
                      </a: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8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网元需求</a:t>
                      </a: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PGW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支持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GTPv1/GTPv2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MME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支持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GTPv1/GTPv2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切换到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GU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接入后，不再需要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S-GW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支持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GTPv1/GTPv2 (S4 SGSN)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切换到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GU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接入后，需要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S-GW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4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94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优点</a:t>
                      </a: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投资小，部署快，不需要升级原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2/3G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网络设备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EPC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核心网信令流程统一，整个网络中只存在一个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协议版本；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易于维护，简化对维护人员的培训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4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缺点</a:t>
                      </a:r>
                    </a:p>
                  </a:txBody>
                  <a:tcPr marL="91442" marR="91442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EPC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核心网不是完全的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EPS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流程，维护人员需要同时掌握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2/3G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4G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的信令流程，对新入维护人员必须再回头培训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GTPv1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的知识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需要对原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2/3G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网络中的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进行升级投资；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部分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SGSN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产品由于平台限制无法或很难再升级为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R8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版本</a:t>
                      </a:r>
                    </a:p>
                  </a:txBody>
                  <a:tcPr marL="91442" marR="91442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50874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+mj-ea"/>
              </a:rPr>
              <a:t>LTE</a:t>
            </a:r>
            <a:r>
              <a:rPr lang="zh-CN" altLang="zh-CN" sz="2400" dirty="0">
                <a:latin typeface="+mj-ea"/>
              </a:rPr>
              <a:t>与</a:t>
            </a:r>
            <a:r>
              <a:rPr lang="en-US" altLang="zh-CN" sz="2400" dirty="0" smtClean="0">
                <a:latin typeface="+mj-ea"/>
              </a:rPr>
              <a:t>3GPP2</a:t>
            </a:r>
            <a:r>
              <a:rPr lang="zh-CN" altLang="en-US" sz="2400" dirty="0" smtClean="0">
                <a:latin typeface="+mj-ea"/>
              </a:rPr>
              <a:t>网络的数据</a:t>
            </a:r>
            <a:r>
              <a:rPr lang="zh-CN" altLang="zh-CN" sz="2400" dirty="0" smtClean="0">
                <a:latin typeface="+mj-ea"/>
              </a:rPr>
              <a:t>互操作</a:t>
            </a:r>
            <a:r>
              <a:rPr lang="en-US" altLang="zh-CN" sz="2400" dirty="0" smtClean="0">
                <a:latin typeface="+mj-ea"/>
              </a:rPr>
              <a:t>(1/3)</a:t>
            </a:r>
            <a:endParaRPr lang="zh-CN" altLang="en-US" sz="2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CDMA</a:t>
            </a:r>
            <a:r>
              <a:rPr lang="zh-CN" altLang="en-US" dirty="0"/>
              <a:t>移动网络运营商来说，由于涉及到不同标准组织定义的不同的网络之间的互操作，不同的接口、不同的协议需要得到互通，从</a:t>
            </a:r>
            <a:r>
              <a:rPr lang="en-US" altLang="zh-CN" dirty="0"/>
              <a:t>CDMA</a:t>
            </a:r>
            <a:r>
              <a:rPr lang="zh-CN" altLang="en-US" dirty="0"/>
              <a:t>向</a:t>
            </a:r>
            <a:r>
              <a:rPr lang="en-US" altLang="zh-CN" dirty="0"/>
              <a:t>LTE</a:t>
            </a:r>
            <a:r>
              <a:rPr lang="zh-CN" altLang="en-US" dirty="0"/>
              <a:t>演进要考虑的问题将比从</a:t>
            </a:r>
            <a:r>
              <a:rPr lang="en-US" altLang="zh-CN" dirty="0"/>
              <a:t>WCDMA/GSM</a:t>
            </a:r>
            <a:r>
              <a:rPr lang="zh-CN" altLang="en-US" dirty="0"/>
              <a:t>向</a:t>
            </a:r>
            <a:r>
              <a:rPr lang="en-US" altLang="zh-CN" dirty="0"/>
              <a:t>LTE</a:t>
            </a:r>
            <a:r>
              <a:rPr lang="zh-CN" altLang="en-US" dirty="0"/>
              <a:t>演进要复杂得多。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CDMA</a:t>
            </a:r>
            <a:r>
              <a:rPr lang="zh-CN" altLang="en-US" dirty="0"/>
              <a:t>运营商来说，</a:t>
            </a:r>
            <a:r>
              <a:rPr lang="en-US" altLang="zh-CN" dirty="0" smtClean="0"/>
              <a:t>EPC</a:t>
            </a:r>
            <a:r>
              <a:rPr lang="zh-CN" altLang="en-US" dirty="0" smtClean="0"/>
              <a:t>网络</a:t>
            </a:r>
            <a:r>
              <a:rPr lang="zh-CN" altLang="en-US" dirty="0"/>
              <a:t>和</a:t>
            </a:r>
            <a:r>
              <a:rPr lang="en-US" altLang="zh-CN" dirty="0"/>
              <a:t>HRPD</a:t>
            </a:r>
            <a:r>
              <a:rPr lang="zh-CN" altLang="en-US" dirty="0"/>
              <a:t>网络之间需要解决数据业务切换和业务连续的</a:t>
            </a:r>
            <a:r>
              <a:rPr lang="zh-CN" altLang="en-US" dirty="0" smtClean="0"/>
              <a:t>问题，因此</a:t>
            </a:r>
            <a:r>
              <a:rPr lang="en-US" altLang="zh-CN" dirty="0" smtClean="0"/>
              <a:t>HRPD</a:t>
            </a:r>
            <a:r>
              <a:rPr lang="zh-CN" altLang="en-US" dirty="0" smtClean="0"/>
              <a:t>需</a:t>
            </a:r>
            <a:r>
              <a:rPr lang="zh-CN" altLang="en-US" dirty="0" smtClean="0">
                <a:solidFill>
                  <a:srgbClr val="FF0000"/>
                </a:solidFill>
              </a:rPr>
              <a:t>升级为</a:t>
            </a:r>
            <a:r>
              <a:rPr lang="en-US" altLang="zh-CN" dirty="0" err="1" smtClean="0">
                <a:solidFill>
                  <a:srgbClr val="FF0000"/>
                </a:solidFill>
              </a:rPr>
              <a:t>eHRPD</a:t>
            </a:r>
            <a:r>
              <a:rPr lang="zh-CN" altLang="en-US" dirty="0" smtClean="0">
                <a:solidFill>
                  <a:srgbClr val="FF0000"/>
                </a:solidFill>
              </a:rPr>
              <a:t>网络</a:t>
            </a:r>
            <a:r>
              <a:rPr lang="zh-CN" altLang="en-US" dirty="0" smtClean="0"/>
              <a:t>实现与</a:t>
            </a:r>
            <a:r>
              <a:rPr lang="en-US" altLang="zh-CN" dirty="0" smtClean="0"/>
              <a:t>EPC</a:t>
            </a:r>
            <a:r>
              <a:rPr lang="zh-CN" altLang="en-US" dirty="0" smtClean="0"/>
              <a:t>网络实现互通。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5080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 txBox="1">
            <a:spLocks/>
          </p:cNvSpPr>
          <p:nvPr/>
        </p:nvSpPr>
        <p:spPr>
          <a:xfrm>
            <a:off x="175463" y="411956"/>
            <a:ext cx="87503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smtClean="0">
                <a:latin typeface="+mj-ea"/>
              </a:rPr>
              <a:t>LTE</a:t>
            </a:r>
            <a:r>
              <a:rPr lang="zh-CN" altLang="zh-CN" dirty="0" smtClean="0">
                <a:latin typeface="+mj-ea"/>
              </a:rPr>
              <a:t>与</a:t>
            </a:r>
            <a:r>
              <a:rPr lang="en-US" altLang="zh-CN" dirty="0" smtClean="0">
                <a:latin typeface="+mj-ea"/>
              </a:rPr>
              <a:t>3GPP2</a:t>
            </a:r>
            <a:r>
              <a:rPr lang="zh-CN" altLang="en-US" dirty="0" smtClean="0">
                <a:latin typeface="+mj-ea"/>
              </a:rPr>
              <a:t>网络的数据</a:t>
            </a:r>
            <a:r>
              <a:rPr lang="zh-CN" altLang="zh-CN" dirty="0" smtClean="0">
                <a:latin typeface="+mj-ea"/>
              </a:rPr>
              <a:t>互操作</a:t>
            </a:r>
            <a:r>
              <a:rPr lang="en-US" altLang="zh-CN" kern="0" dirty="0" smtClean="0"/>
              <a:t>(2/3)</a:t>
            </a:r>
            <a:endParaRPr lang="zh-CN" altLang="en-US" kern="0" dirty="0" smtClean="0"/>
          </a:p>
        </p:txBody>
      </p:sp>
      <p:grpSp>
        <p:nvGrpSpPr>
          <p:cNvPr id="2" name="组合 64"/>
          <p:cNvGrpSpPr/>
          <p:nvPr/>
        </p:nvGrpSpPr>
        <p:grpSpPr>
          <a:xfrm>
            <a:off x="-40881" y="1211002"/>
            <a:ext cx="7885526" cy="4361138"/>
            <a:chOff x="0" y="928670"/>
            <a:chExt cx="7500958" cy="4786346"/>
          </a:xfrm>
        </p:grpSpPr>
        <p:grpSp>
          <p:nvGrpSpPr>
            <p:cNvPr id="3" name="组合 56"/>
            <p:cNvGrpSpPr/>
            <p:nvPr/>
          </p:nvGrpSpPr>
          <p:grpSpPr>
            <a:xfrm>
              <a:off x="642910" y="928670"/>
              <a:ext cx="6143668" cy="4500594"/>
              <a:chOff x="642910" y="928670"/>
              <a:chExt cx="6143668" cy="4500594"/>
            </a:xfrm>
          </p:grpSpPr>
          <p:pic>
            <p:nvPicPr>
              <p:cNvPr id="27" name="Picture 8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42910" y="928670"/>
                <a:ext cx="6143668" cy="45005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Oval 8"/>
              <p:cNvSpPr>
                <a:spLocks noChangeArrowheads="1"/>
              </p:cNvSpPr>
              <p:nvPr/>
            </p:nvSpPr>
            <p:spPr bwMode="auto">
              <a:xfrm>
                <a:off x="1928880" y="2579967"/>
                <a:ext cx="505468" cy="366280"/>
              </a:xfrm>
              <a:prstGeom prst="ellipse">
                <a:avLst/>
              </a:prstGeom>
              <a:solidFill>
                <a:srgbClr val="FFFF99">
                  <a:alpha val="0"/>
                </a:srgbClr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9" name="Oval 9"/>
              <p:cNvSpPr>
                <a:spLocks noChangeArrowheads="1"/>
              </p:cNvSpPr>
              <p:nvPr/>
            </p:nvSpPr>
            <p:spPr bwMode="auto">
              <a:xfrm>
                <a:off x="2497532" y="2671031"/>
                <a:ext cx="505468" cy="366280"/>
              </a:xfrm>
              <a:prstGeom prst="ellipse">
                <a:avLst/>
              </a:prstGeom>
              <a:solidFill>
                <a:srgbClr val="FFFF99">
                  <a:alpha val="0"/>
                </a:srgbClr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</p:grpSp>
        <p:sp>
          <p:nvSpPr>
            <p:cNvPr id="8" name="矩形 7"/>
            <p:cNvSpPr/>
            <p:nvPr/>
          </p:nvSpPr>
          <p:spPr bwMode="auto">
            <a:xfrm>
              <a:off x="1527462" y="3571876"/>
              <a:ext cx="642942" cy="285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zh-CN" sz="9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MSCe</a:t>
              </a:r>
              <a:endParaRPr kumimoji="0" lang="zh-CN" alt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527462" y="4071942"/>
              <a:ext cx="642942" cy="285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zh-CN" sz="900" b="1" smtClean="0">
                  <a:latin typeface="Times New Roman" pitchFamily="18" charset="0"/>
                  <a:cs typeface="Times New Roman" pitchFamily="18" charset="0"/>
                </a:rPr>
                <a:t>BSC</a:t>
              </a:r>
              <a:endParaRPr kumimoji="0" lang="zh-CN" alt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527462" y="4572008"/>
              <a:ext cx="642942" cy="285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zh-CN" sz="900" b="1" smtClean="0">
                  <a:latin typeface="Times New Roman" pitchFamily="18" charset="0"/>
                  <a:cs typeface="Times New Roman" pitchFamily="18" charset="0"/>
                </a:rPr>
                <a:t>BTS</a:t>
              </a:r>
              <a:endParaRPr kumimoji="0" lang="zh-CN" alt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711282" y="5072074"/>
              <a:ext cx="285752" cy="285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zh-CN" sz="900" b="1" smtClean="0">
                  <a:latin typeface="Times New Roman" pitchFamily="18" charset="0"/>
                  <a:cs typeface="Times New Roman" pitchFamily="18" charset="0"/>
                </a:rPr>
                <a:t>UE</a:t>
              </a:r>
              <a:endParaRPr kumimoji="0" lang="zh-CN" alt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000100" y="3214686"/>
              <a:ext cx="928694" cy="21431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endParaRPr kumimoji="0" lang="zh-CN" alt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71472" y="4071942"/>
              <a:ext cx="642942" cy="285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zh-CN" sz="9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IWS</a:t>
              </a:r>
              <a:endParaRPr kumimoji="0" lang="zh-CN" alt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直接连接符 13"/>
            <p:cNvCxnSpPr>
              <a:stCxn id="13" idx="0"/>
              <a:endCxn id="8" idx="2"/>
            </p:cNvCxnSpPr>
            <p:nvPr/>
          </p:nvCxnSpPr>
          <p:spPr bwMode="auto">
            <a:xfrm rot="5400000" flipH="1" flipV="1">
              <a:off x="1263781" y="3486790"/>
              <a:ext cx="214314" cy="955990"/>
            </a:xfrm>
            <a:prstGeom prst="line">
              <a:avLst/>
            </a:prstGeom>
            <a:noFill/>
            <a:ln w="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 bwMode="auto">
            <a:xfrm rot="5400000">
              <a:off x="1706851" y="3963991"/>
              <a:ext cx="214314" cy="1588"/>
            </a:xfrm>
            <a:prstGeom prst="line">
              <a:avLst/>
            </a:prstGeom>
            <a:noFill/>
            <a:ln w="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15"/>
            <p:cNvCxnSpPr>
              <a:stCxn id="9" idx="2"/>
              <a:endCxn id="10" idx="0"/>
            </p:cNvCxnSpPr>
            <p:nvPr/>
          </p:nvCxnSpPr>
          <p:spPr bwMode="auto">
            <a:xfrm rot="5400000">
              <a:off x="1741776" y="4464851"/>
              <a:ext cx="214314" cy="1588"/>
            </a:xfrm>
            <a:prstGeom prst="line">
              <a:avLst/>
            </a:prstGeom>
            <a:noFill/>
            <a:ln w="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>
              <a:stCxn id="10" idx="2"/>
              <a:endCxn id="11" idx="0"/>
            </p:cNvCxnSpPr>
            <p:nvPr/>
          </p:nvCxnSpPr>
          <p:spPr bwMode="auto">
            <a:xfrm rot="16200000" flipH="1">
              <a:off x="1744388" y="4962304"/>
              <a:ext cx="214314" cy="5225"/>
            </a:xfrm>
            <a:prstGeom prst="line">
              <a:avLst/>
            </a:prstGeom>
            <a:noFill/>
            <a:ln w="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矩形 17"/>
            <p:cNvSpPr/>
            <p:nvPr/>
          </p:nvSpPr>
          <p:spPr bwMode="auto">
            <a:xfrm>
              <a:off x="1071538" y="2813354"/>
              <a:ext cx="785818" cy="28575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endParaRPr kumimoji="0" lang="zh-CN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endParaRPr>
            </a:p>
          </p:txBody>
        </p:sp>
        <p:cxnSp>
          <p:nvCxnSpPr>
            <p:cNvPr id="19" name="直接连接符 18"/>
            <p:cNvCxnSpPr>
              <a:endCxn id="13" idx="0"/>
            </p:cNvCxnSpPr>
            <p:nvPr/>
          </p:nvCxnSpPr>
          <p:spPr bwMode="auto">
            <a:xfrm rot="5400000">
              <a:off x="553614" y="2482448"/>
              <a:ext cx="1928824" cy="1250165"/>
            </a:xfrm>
            <a:prstGeom prst="line">
              <a:avLst/>
            </a:prstGeom>
            <a:noFill/>
            <a:ln w="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矩形 19"/>
            <p:cNvSpPr/>
            <p:nvPr/>
          </p:nvSpPr>
          <p:spPr bwMode="auto">
            <a:xfrm>
              <a:off x="500034" y="3429000"/>
              <a:ext cx="642942" cy="28575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zh-CN" sz="80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charset="-122"/>
                  <a:ea typeface="宋体" charset="-122"/>
                </a:rPr>
                <a:t>S102</a:t>
              </a:r>
              <a:endParaRPr kumimoji="0" lang="zh-CN" altLang="en-US" sz="9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endParaRPr>
            </a:p>
          </p:txBody>
        </p:sp>
        <p:sp>
          <p:nvSpPr>
            <p:cNvPr id="21" name="Oval 8"/>
            <p:cNvSpPr>
              <a:spLocks noChangeArrowheads="1"/>
            </p:cNvSpPr>
            <p:nvPr/>
          </p:nvSpPr>
          <p:spPr bwMode="auto">
            <a:xfrm>
              <a:off x="642910" y="3429000"/>
              <a:ext cx="505468" cy="366280"/>
            </a:xfrm>
            <a:prstGeom prst="ellipse">
              <a:avLst/>
            </a:prstGeom>
            <a:solidFill>
              <a:srgbClr val="FFFF99">
                <a:alpha val="0"/>
              </a:srgbClr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0" y="3214686"/>
              <a:ext cx="3071802" cy="2428892"/>
            </a:xfrm>
            <a:prstGeom prst="ellipse">
              <a:avLst/>
            </a:prstGeom>
            <a:solidFill>
              <a:srgbClr val="FFFF00">
                <a:alpha val="32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endParaRPr kumimoji="0" lang="zh-CN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2857488" y="3143248"/>
              <a:ext cx="4643470" cy="2571768"/>
            </a:xfrm>
            <a:prstGeom prst="ellipse">
              <a:avLst/>
            </a:prstGeom>
            <a:solidFill>
              <a:srgbClr val="FF33CC">
                <a:alpha val="13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endParaRPr kumimoji="0" lang="zh-CN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642910" y="5072074"/>
              <a:ext cx="928694" cy="214314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charset="-122"/>
                  <a:ea typeface="宋体" charset="-122"/>
                </a:rPr>
                <a:t>CDMA</a:t>
              </a:r>
              <a:r>
                <a:rPr kumimoji="0" lang="en-US" altLang="zh-CN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charset="-122"/>
                  <a:ea typeface="宋体" charset="-122"/>
                </a:rPr>
                <a:t> 1X</a:t>
              </a:r>
              <a:endParaRPr kumimoji="0" lang="zh-CN" alt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5572132" y="5072074"/>
              <a:ext cx="928694" cy="214314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charset="-122"/>
                  <a:ea typeface="宋体" charset="-122"/>
                </a:rPr>
                <a:t>CDMA</a:t>
              </a:r>
              <a:r>
                <a:rPr kumimoji="0" lang="en-US" altLang="zh-CN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charset="-122"/>
                  <a:ea typeface="宋体" charset="-122"/>
                </a:rPr>
                <a:t> eHRPD</a:t>
              </a:r>
              <a:endParaRPr kumimoji="0" lang="zh-CN" alt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857224" y="1142984"/>
              <a:ext cx="785818" cy="28575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charset="-122"/>
                  <a:ea typeface="宋体" charset="-122"/>
                </a:rPr>
                <a:t>LTE</a:t>
              </a:r>
              <a:endParaRPr kumimoji="0" lang="zh-CN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宋体" charset="-122"/>
                <a:ea typeface="宋体" charset="-122"/>
              </a:endParaRPr>
            </a:p>
          </p:txBody>
        </p:sp>
      </p:grpSp>
      <p:sp>
        <p:nvSpPr>
          <p:cNvPr id="30" name="内容占位符 3"/>
          <p:cNvSpPr txBox="1">
            <a:spLocks/>
          </p:cNvSpPr>
          <p:nvPr/>
        </p:nvSpPr>
        <p:spPr>
          <a:xfrm>
            <a:off x="455681" y="928670"/>
            <a:ext cx="8810488" cy="107157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内容占位符 3"/>
          <p:cNvSpPr txBox="1">
            <a:spLocks/>
          </p:cNvSpPr>
          <p:nvPr/>
        </p:nvSpPr>
        <p:spPr>
          <a:xfrm>
            <a:off x="6561339" y="1050007"/>
            <a:ext cx="2566611" cy="487840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è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CDMA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与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LTE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互操作带来的好处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à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语音与数据业务的连续性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à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统一管理用户签约数据（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HSS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）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à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统一的多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PDN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连接（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CTWAP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、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CTNET…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）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à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统一的数据锚点（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PGW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）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à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统一的计费点（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PGW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）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à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简化鉴权流程，缩短切换时延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2" name="Text Box 38"/>
          <p:cNvSpPr txBox="1">
            <a:spLocks noChangeArrowheads="1"/>
          </p:cNvSpPr>
          <p:nvPr/>
        </p:nvSpPr>
        <p:spPr bwMode="auto">
          <a:xfrm>
            <a:off x="-19355" y="5909554"/>
            <a:ext cx="9704816" cy="517557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832" tIns="42916" rIns="85832" bIns="42916">
            <a:spAutoFit/>
          </a:bodyPr>
          <a:lstStyle>
            <a:lvl1pPr defTabSz="784225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784225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784225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784225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784225" eaLnBrk="0" hangingPunct="0"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7842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  <a:buClr>
                <a:srgbClr val="B2B2B2"/>
              </a:buClr>
              <a:buSzPct val="60000"/>
            </a:pPr>
            <a:r>
              <a:rPr lang="zh-CN" altLang="en-US" sz="2000" b="1" dirty="0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升级</a:t>
            </a:r>
            <a:r>
              <a:rPr lang="en-US" altLang="zh-CN" sz="2000" b="1" dirty="0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HRPD</a:t>
            </a:r>
            <a:r>
              <a:rPr lang="zh-CN" altLang="en-US" sz="2000" b="1" dirty="0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为</a:t>
            </a:r>
            <a:r>
              <a:rPr lang="en-US" altLang="zh-CN" sz="2000" b="1" dirty="0" err="1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eHRPD</a:t>
            </a:r>
            <a:r>
              <a:rPr lang="zh-CN" altLang="en-US" sz="2000" b="1" dirty="0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网络，需新增</a:t>
            </a:r>
            <a:r>
              <a:rPr lang="en-US" altLang="zh-CN" sz="2000" b="1" dirty="0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HSGW</a:t>
            </a:r>
            <a:r>
              <a:rPr lang="zh-CN" altLang="en-US" sz="2000" b="1" dirty="0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，无线升级</a:t>
            </a:r>
            <a:r>
              <a:rPr lang="en-US" altLang="zh-CN" sz="2000" b="1" dirty="0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BSC</a:t>
            </a:r>
            <a:r>
              <a:rPr lang="zh-CN" altLang="en-US" sz="2000" b="1" dirty="0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为</a:t>
            </a:r>
            <a:r>
              <a:rPr lang="en-US" altLang="zh-CN" sz="2000" b="1" dirty="0" err="1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eAN</a:t>
            </a:r>
            <a:r>
              <a:rPr lang="zh-CN" altLang="en-US" sz="2000" b="1" dirty="0" smtClean="0">
                <a:solidFill>
                  <a:srgbClr val="FFFFFF"/>
                </a:solidFill>
                <a:latin typeface="华文细黑" pitchFamily="2" charset="-122"/>
                <a:cs typeface="Arial" pitchFamily="34" charset="0"/>
              </a:rPr>
              <a:t>。</a:t>
            </a:r>
            <a:endParaRPr lang="en-US" altLang="zh-CN" sz="2000" b="1" dirty="0">
              <a:solidFill>
                <a:srgbClr val="FFFFFF"/>
              </a:solidFill>
              <a:latin typeface="华文细黑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15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07950" y="299120"/>
            <a:ext cx="6256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400" b="1" dirty="0" smtClean="0">
                <a:solidFill>
                  <a:schemeClr val="accent3"/>
                </a:solidFill>
                <a:latin typeface="+mj-ea"/>
              </a:rPr>
              <a:t>LTE</a:t>
            </a:r>
            <a:r>
              <a:rPr lang="zh-CN" altLang="zh-CN" sz="2400" b="1" dirty="0" smtClean="0">
                <a:solidFill>
                  <a:schemeClr val="accent3"/>
                </a:solidFill>
                <a:latin typeface="+mj-ea"/>
              </a:rPr>
              <a:t>与</a:t>
            </a:r>
            <a:r>
              <a:rPr lang="en-US" altLang="zh-CN" sz="2400" b="1" dirty="0" smtClean="0">
                <a:solidFill>
                  <a:schemeClr val="accent3"/>
                </a:solidFill>
                <a:latin typeface="+mj-ea"/>
              </a:rPr>
              <a:t>3GPP2</a:t>
            </a:r>
            <a:r>
              <a:rPr lang="zh-CN" altLang="en-US" sz="2400" b="1" dirty="0" smtClean="0">
                <a:solidFill>
                  <a:schemeClr val="accent3"/>
                </a:solidFill>
                <a:latin typeface="+mj-ea"/>
              </a:rPr>
              <a:t>网络的数据</a:t>
            </a:r>
            <a:r>
              <a:rPr lang="zh-CN" altLang="zh-CN" sz="2400" b="1" dirty="0" smtClean="0">
                <a:solidFill>
                  <a:schemeClr val="accent3"/>
                </a:solidFill>
                <a:latin typeface="+mj-ea"/>
              </a:rPr>
              <a:t>互操作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3/3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11" descr="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936875"/>
            <a:ext cx="19304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2238" y="3311525"/>
            <a:ext cx="2189162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 descr="app-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924175"/>
            <a:ext cx="282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0" descr="app-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213100"/>
            <a:ext cx="30797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23"/>
          <p:cNvSpPr>
            <a:spLocks noChangeShapeType="1"/>
          </p:cNvSpPr>
          <p:nvPr/>
        </p:nvSpPr>
        <p:spPr bwMode="auto">
          <a:xfrm>
            <a:off x="1957388" y="3325813"/>
            <a:ext cx="2073275" cy="446087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4665663" y="3489325"/>
            <a:ext cx="730250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PDSN</a:t>
            </a:r>
            <a:endParaRPr lang="en-US" altLang="zh-CN" sz="1200">
              <a:solidFill>
                <a:srgbClr val="FF3300"/>
              </a:solidFill>
              <a:latin typeface="+mn-ea"/>
              <a:ea typeface="+mn-ea"/>
            </a:endParaRPr>
          </a:p>
        </p:txBody>
      </p:sp>
      <p:sp>
        <p:nvSpPr>
          <p:cNvPr id="10" name="Line 26"/>
          <p:cNvSpPr>
            <a:spLocks noChangeShapeType="1"/>
          </p:cNvSpPr>
          <p:nvPr/>
        </p:nvSpPr>
        <p:spPr bwMode="auto">
          <a:xfrm flipV="1">
            <a:off x="6083300" y="3644900"/>
            <a:ext cx="936625" cy="1588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pic>
        <p:nvPicPr>
          <p:cNvPr id="11" name="Picture 14" descr="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00488" y="2522538"/>
            <a:ext cx="2195512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23"/>
          <p:cNvSpPr>
            <a:spLocks noChangeShapeType="1"/>
          </p:cNvSpPr>
          <p:nvPr/>
        </p:nvSpPr>
        <p:spPr bwMode="auto">
          <a:xfrm flipV="1">
            <a:off x="1989036" y="2946400"/>
            <a:ext cx="2041627" cy="63500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13" name="Text Box 32"/>
          <p:cNvSpPr txBox="1">
            <a:spLocks noChangeArrowheads="1"/>
          </p:cNvSpPr>
          <p:nvPr/>
        </p:nvSpPr>
        <p:spPr bwMode="auto">
          <a:xfrm>
            <a:off x="4645025" y="2719388"/>
            <a:ext cx="728663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HSGW</a:t>
            </a:r>
            <a:endParaRPr lang="en-US" altLang="zh-CN" sz="1200">
              <a:solidFill>
                <a:srgbClr val="FF3300"/>
              </a:solidFill>
              <a:latin typeface="+mn-ea"/>
              <a:ea typeface="+mn-ea"/>
            </a:endParaRPr>
          </a:p>
        </p:txBody>
      </p:sp>
      <p:pic>
        <p:nvPicPr>
          <p:cNvPr id="14" name="Picture 35" descr="ST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7088" y="2455863"/>
            <a:ext cx="592137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7" descr="smartphonegl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693" y="2821541"/>
            <a:ext cx="392113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2589213" y="2249489"/>
            <a:ext cx="530225" cy="613606"/>
            <a:chOff x="957" y="2183"/>
            <a:chExt cx="630" cy="684"/>
          </a:xfrm>
        </p:grpSpPr>
        <p:grpSp>
          <p:nvGrpSpPr>
            <p:cNvPr id="16" name="Group 5"/>
            <p:cNvGrpSpPr>
              <a:grpSpLocks/>
            </p:cNvGrpSpPr>
            <p:nvPr/>
          </p:nvGrpSpPr>
          <p:grpSpPr bwMode="auto">
            <a:xfrm>
              <a:off x="975" y="2183"/>
              <a:ext cx="594" cy="428"/>
              <a:chOff x="975" y="2392"/>
              <a:chExt cx="594" cy="428"/>
            </a:xfrm>
          </p:grpSpPr>
          <p:pic>
            <p:nvPicPr>
              <p:cNvPr id="21" name="Picture 5" descr="cell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2591"/>
                <a:ext cx="53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7" name="Group 11"/>
              <p:cNvGrpSpPr>
                <a:grpSpLocks/>
              </p:cNvGrpSpPr>
              <p:nvPr/>
            </p:nvGrpSpPr>
            <p:grpSpPr bwMode="auto">
              <a:xfrm>
                <a:off x="1425" y="2532"/>
                <a:ext cx="144" cy="191"/>
                <a:chOff x="4790" y="2094"/>
                <a:chExt cx="227" cy="575"/>
              </a:xfrm>
            </p:grpSpPr>
            <p:sp>
              <p:nvSpPr>
                <p:cNvPr id="24" name="Freeform 12"/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11718 h 479"/>
                    <a:gd name="T2" fmla="*/ 1238177 w 30"/>
                    <a:gd name="T3" fmla="*/ 0 h 479"/>
                    <a:gd name="T4" fmla="*/ 1238177 w 30"/>
                    <a:gd name="T5" fmla="*/ 227256 h 479"/>
                    <a:gd name="T6" fmla="*/ 0 w 30"/>
                    <a:gd name="T7" fmla="*/ 238468 h 479"/>
                    <a:gd name="T8" fmla="*/ 0 w 30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25" name="Freeform 13"/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11718 h 479"/>
                    <a:gd name="T2" fmla="*/ 1238177 w 30"/>
                    <a:gd name="T3" fmla="*/ 0 h 479"/>
                    <a:gd name="T4" fmla="*/ 1238177 w 30"/>
                    <a:gd name="T5" fmla="*/ 227256 h 479"/>
                    <a:gd name="T6" fmla="*/ 0 w 30"/>
                    <a:gd name="T7" fmla="*/ 238468 h 479"/>
                    <a:gd name="T8" fmla="*/ 0 w 30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26" name="Freeform 14"/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8285 h 23"/>
                    <a:gd name="T2" fmla="*/ 1472962 w 163"/>
                    <a:gd name="T3" fmla="*/ 0 h 23"/>
                    <a:gd name="T4" fmla="*/ 8051560 w 163"/>
                    <a:gd name="T5" fmla="*/ 0 h 23"/>
                    <a:gd name="T6" fmla="*/ 6626838 w 163"/>
                    <a:gd name="T7" fmla="*/ 18285 h 23"/>
                    <a:gd name="T8" fmla="*/ 0 w 163"/>
                    <a:gd name="T9" fmla="*/ 18285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27" name="Freeform 15"/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8285 h 23"/>
                    <a:gd name="T2" fmla="*/ 1472962 w 163"/>
                    <a:gd name="T3" fmla="*/ 0 h 23"/>
                    <a:gd name="T4" fmla="*/ 8051560 w 163"/>
                    <a:gd name="T5" fmla="*/ 0 h 23"/>
                    <a:gd name="T6" fmla="*/ 6626838 w 163"/>
                    <a:gd name="T7" fmla="*/ 18285 h 23"/>
                    <a:gd name="T8" fmla="*/ 0 w 163"/>
                    <a:gd name="T9" fmla="*/ 18285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28" name="Freeform 16"/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11718 h 479"/>
                    <a:gd name="T2" fmla="*/ 1632682 w 29"/>
                    <a:gd name="T3" fmla="*/ 0 h 479"/>
                    <a:gd name="T4" fmla="*/ 1632682 w 29"/>
                    <a:gd name="T5" fmla="*/ 227256 h 479"/>
                    <a:gd name="T6" fmla="*/ 0 w 29"/>
                    <a:gd name="T7" fmla="*/ 238468 h 479"/>
                    <a:gd name="T8" fmla="*/ 0 w 29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29" name="Freeform 17"/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11718 h 479"/>
                    <a:gd name="T2" fmla="*/ 1632682 w 29"/>
                    <a:gd name="T3" fmla="*/ 0 h 479"/>
                    <a:gd name="T4" fmla="*/ 1632682 w 29"/>
                    <a:gd name="T5" fmla="*/ 227256 h 479"/>
                    <a:gd name="T6" fmla="*/ 0 w 29"/>
                    <a:gd name="T7" fmla="*/ 238468 h 479"/>
                    <a:gd name="T8" fmla="*/ 0 w 29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0" name="Rectangle 18"/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solidFill>
                  <a:srgbClr val="9494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1" name="Rectangle 19"/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noFill/>
                <a:ln w="3175">
                  <a:solidFill>
                    <a:srgbClr val="7F7F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2" name="Rectangle 20"/>
                <p:cNvSpPr>
                  <a:spLocks noChangeArrowheads="1"/>
                </p:cNvSpPr>
                <p:nvPr/>
              </p:nvSpPr>
              <p:spPr bwMode="auto">
                <a:xfrm>
                  <a:off x="4801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3" name="Rectangle 21"/>
                <p:cNvSpPr>
                  <a:spLocks noChangeArrowheads="1"/>
                </p:cNvSpPr>
                <p:nvPr/>
              </p:nvSpPr>
              <p:spPr bwMode="auto">
                <a:xfrm>
                  <a:off x="4886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4" name="Rectangle 22"/>
                <p:cNvSpPr>
                  <a:spLocks noChangeArrowheads="1"/>
                </p:cNvSpPr>
                <p:nvPr/>
              </p:nvSpPr>
              <p:spPr bwMode="auto">
                <a:xfrm>
                  <a:off x="4809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5" name="Rectangle 23"/>
                <p:cNvSpPr>
                  <a:spLocks noChangeArrowheads="1"/>
                </p:cNvSpPr>
                <p:nvPr/>
              </p:nvSpPr>
              <p:spPr bwMode="auto">
                <a:xfrm>
                  <a:off x="4893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6" name="Rectangle 24"/>
                <p:cNvSpPr>
                  <a:spLocks noChangeArrowheads="1"/>
                </p:cNvSpPr>
                <p:nvPr/>
              </p:nvSpPr>
              <p:spPr bwMode="auto">
                <a:xfrm>
                  <a:off x="4809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7" name="Rectangle 25"/>
                <p:cNvSpPr>
                  <a:spLocks noChangeArrowheads="1"/>
                </p:cNvSpPr>
                <p:nvPr/>
              </p:nvSpPr>
              <p:spPr bwMode="auto">
                <a:xfrm>
                  <a:off x="4893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0" name="Group 26"/>
                <p:cNvGrpSpPr>
                  <a:grpSpLocks/>
                </p:cNvGrpSpPr>
                <p:nvPr/>
              </p:nvGrpSpPr>
              <p:grpSpPr bwMode="auto">
                <a:xfrm>
                  <a:off x="4837" y="2397"/>
                  <a:ext cx="24" cy="2"/>
                  <a:chOff x="1549" y="1290"/>
                  <a:chExt cx="24" cy="2"/>
                </a:xfrm>
              </p:grpSpPr>
              <p:sp>
                <p:nvSpPr>
                  <p:cNvPr id="42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3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22" name="Group 29"/>
                <p:cNvGrpSpPr>
                  <a:grpSpLocks/>
                </p:cNvGrpSpPr>
                <p:nvPr/>
              </p:nvGrpSpPr>
              <p:grpSpPr bwMode="auto">
                <a:xfrm>
                  <a:off x="4901" y="2397"/>
                  <a:ext cx="24" cy="2"/>
                  <a:chOff x="1549" y="1290"/>
                  <a:chExt cx="24" cy="2"/>
                </a:xfrm>
              </p:grpSpPr>
              <p:sp>
                <p:nvSpPr>
                  <p:cNvPr id="40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1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</p:grpSp>
          </p:grpSp>
          <p:pic>
            <p:nvPicPr>
              <p:cNvPr id="23" name="Picture 32" descr="tow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2392"/>
                <a:ext cx="35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957" y="2569"/>
              <a:ext cx="63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>
              <a:spAutoFit/>
            </a:bodyPr>
            <a:lstStyle/>
            <a:p>
              <a:pPr defTabSz="820738"/>
              <a:endParaRPr kumimoji="1" lang="zh-CN" altLang="zh-CN" sz="1200">
                <a:latin typeface="+mn-ea"/>
                <a:ea typeface="+mn-ea"/>
                <a:cs typeface="Arial" charset="0"/>
              </a:endParaRPr>
            </a:p>
          </p:txBody>
        </p:sp>
      </p:grpSp>
      <p:grpSp>
        <p:nvGrpSpPr>
          <p:cNvPr id="38" name="组合 380"/>
          <p:cNvGrpSpPr>
            <a:grpSpLocks/>
          </p:cNvGrpSpPr>
          <p:nvPr/>
        </p:nvGrpSpPr>
        <p:grpSpPr bwMode="auto">
          <a:xfrm>
            <a:off x="2214563" y="2173288"/>
            <a:ext cx="1468437" cy="785812"/>
            <a:chOff x="2214056" y="2173434"/>
            <a:chExt cx="1468550" cy="785013"/>
          </a:xfrm>
        </p:grpSpPr>
        <p:sp>
          <p:nvSpPr>
            <p:cNvPr id="45" name="Text Box 142"/>
            <p:cNvSpPr txBox="1">
              <a:spLocks noChangeArrowheads="1"/>
            </p:cNvSpPr>
            <p:nvPr/>
          </p:nvSpPr>
          <p:spPr bwMode="auto">
            <a:xfrm>
              <a:off x="2646831" y="2532297"/>
              <a:ext cx="729947" cy="267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>
              <a:spAutoFit/>
            </a:bodyPr>
            <a:lstStyle>
              <a:lvl1pPr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kumimoji="1" lang="en-US" altLang="zh-CN" sz="1200">
                  <a:latin typeface="+mn-ea"/>
                  <a:ea typeface="+mn-ea"/>
                </a:rPr>
                <a:t>LTE</a:t>
              </a:r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2214056" y="2173434"/>
              <a:ext cx="1468550" cy="78501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101182" tIns="50589" rIns="101182" bIns="50589" anchor="ctr"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</p:grpSp>
      <p:sp>
        <p:nvSpPr>
          <p:cNvPr id="47" name="Oval 45"/>
          <p:cNvSpPr>
            <a:spLocks noChangeArrowheads="1"/>
          </p:cNvSpPr>
          <p:nvPr/>
        </p:nvSpPr>
        <p:spPr bwMode="auto">
          <a:xfrm>
            <a:off x="644525" y="1982788"/>
            <a:ext cx="3128963" cy="14620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182" tIns="50589" rIns="101182" bIns="50589" anchor="ctr"/>
          <a:lstStyle/>
          <a:p>
            <a:endParaRPr lang="zh-CN" altLang="en-US" sz="1200">
              <a:latin typeface="+mn-ea"/>
              <a:ea typeface="+mn-ea"/>
            </a:endParaRPr>
          </a:p>
        </p:txBody>
      </p:sp>
      <p:grpSp>
        <p:nvGrpSpPr>
          <p:cNvPr id="39" name="Group 4"/>
          <p:cNvGrpSpPr>
            <a:grpSpLocks/>
          </p:cNvGrpSpPr>
          <p:nvPr/>
        </p:nvGrpSpPr>
        <p:grpSpPr bwMode="auto">
          <a:xfrm>
            <a:off x="1493838" y="2528888"/>
            <a:ext cx="531812" cy="613567"/>
            <a:chOff x="957" y="2183"/>
            <a:chExt cx="630" cy="682"/>
          </a:xfrm>
        </p:grpSpPr>
        <p:grpSp>
          <p:nvGrpSpPr>
            <p:cNvPr id="44" name="Group 5"/>
            <p:cNvGrpSpPr>
              <a:grpSpLocks/>
            </p:cNvGrpSpPr>
            <p:nvPr/>
          </p:nvGrpSpPr>
          <p:grpSpPr bwMode="auto">
            <a:xfrm>
              <a:off x="975" y="2183"/>
              <a:ext cx="594" cy="428"/>
              <a:chOff x="975" y="2392"/>
              <a:chExt cx="594" cy="428"/>
            </a:xfrm>
          </p:grpSpPr>
          <p:pic>
            <p:nvPicPr>
              <p:cNvPr id="51" name="Picture 5" descr="cells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2591"/>
                <a:ext cx="53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8" name="Group 11"/>
              <p:cNvGrpSpPr>
                <a:grpSpLocks/>
              </p:cNvGrpSpPr>
              <p:nvPr/>
            </p:nvGrpSpPr>
            <p:grpSpPr bwMode="auto">
              <a:xfrm>
                <a:off x="1425" y="2532"/>
                <a:ext cx="144" cy="191"/>
                <a:chOff x="4790" y="2094"/>
                <a:chExt cx="227" cy="575"/>
              </a:xfrm>
            </p:grpSpPr>
            <p:sp>
              <p:nvSpPr>
                <p:cNvPr id="54" name="Freeform 12"/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11718 h 479"/>
                    <a:gd name="T2" fmla="*/ 1238177 w 30"/>
                    <a:gd name="T3" fmla="*/ 0 h 479"/>
                    <a:gd name="T4" fmla="*/ 1238177 w 30"/>
                    <a:gd name="T5" fmla="*/ 227256 h 479"/>
                    <a:gd name="T6" fmla="*/ 0 w 30"/>
                    <a:gd name="T7" fmla="*/ 238468 h 479"/>
                    <a:gd name="T8" fmla="*/ 0 w 30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55" name="Freeform 13"/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11718 h 479"/>
                    <a:gd name="T2" fmla="*/ 1238177 w 30"/>
                    <a:gd name="T3" fmla="*/ 0 h 479"/>
                    <a:gd name="T4" fmla="*/ 1238177 w 30"/>
                    <a:gd name="T5" fmla="*/ 227256 h 479"/>
                    <a:gd name="T6" fmla="*/ 0 w 30"/>
                    <a:gd name="T7" fmla="*/ 238468 h 479"/>
                    <a:gd name="T8" fmla="*/ 0 w 30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56" name="Freeform 14"/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8285 h 23"/>
                    <a:gd name="T2" fmla="*/ 1472962 w 163"/>
                    <a:gd name="T3" fmla="*/ 0 h 23"/>
                    <a:gd name="T4" fmla="*/ 8051560 w 163"/>
                    <a:gd name="T5" fmla="*/ 0 h 23"/>
                    <a:gd name="T6" fmla="*/ 6626838 w 163"/>
                    <a:gd name="T7" fmla="*/ 18285 h 23"/>
                    <a:gd name="T8" fmla="*/ 0 w 163"/>
                    <a:gd name="T9" fmla="*/ 18285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57" name="Freeform 15"/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8285 h 23"/>
                    <a:gd name="T2" fmla="*/ 1472962 w 163"/>
                    <a:gd name="T3" fmla="*/ 0 h 23"/>
                    <a:gd name="T4" fmla="*/ 8051560 w 163"/>
                    <a:gd name="T5" fmla="*/ 0 h 23"/>
                    <a:gd name="T6" fmla="*/ 6626838 w 163"/>
                    <a:gd name="T7" fmla="*/ 18285 h 23"/>
                    <a:gd name="T8" fmla="*/ 0 w 163"/>
                    <a:gd name="T9" fmla="*/ 18285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58" name="Freeform 16"/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11718 h 479"/>
                    <a:gd name="T2" fmla="*/ 1632682 w 29"/>
                    <a:gd name="T3" fmla="*/ 0 h 479"/>
                    <a:gd name="T4" fmla="*/ 1632682 w 29"/>
                    <a:gd name="T5" fmla="*/ 227256 h 479"/>
                    <a:gd name="T6" fmla="*/ 0 w 29"/>
                    <a:gd name="T7" fmla="*/ 238468 h 479"/>
                    <a:gd name="T8" fmla="*/ 0 w 29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59" name="Freeform 17"/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11718 h 479"/>
                    <a:gd name="T2" fmla="*/ 1632682 w 29"/>
                    <a:gd name="T3" fmla="*/ 0 h 479"/>
                    <a:gd name="T4" fmla="*/ 1632682 w 29"/>
                    <a:gd name="T5" fmla="*/ 227256 h 479"/>
                    <a:gd name="T6" fmla="*/ 0 w 29"/>
                    <a:gd name="T7" fmla="*/ 238468 h 479"/>
                    <a:gd name="T8" fmla="*/ 0 w 29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60" name="Rectangle 18"/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solidFill>
                  <a:srgbClr val="9494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61" name="Rectangle 19"/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noFill/>
                <a:ln w="3175">
                  <a:solidFill>
                    <a:srgbClr val="7F7F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62" name="Rectangle 20"/>
                <p:cNvSpPr>
                  <a:spLocks noChangeArrowheads="1"/>
                </p:cNvSpPr>
                <p:nvPr/>
              </p:nvSpPr>
              <p:spPr bwMode="auto">
                <a:xfrm>
                  <a:off x="4801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63" name="Rectangle 21"/>
                <p:cNvSpPr>
                  <a:spLocks noChangeArrowheads="1"/>
                </p:cNvSpPr>
                <p:nvPr/>
              </p:nvSpPr>
              <p:spPr bwMode="auto">
                <a:xfrm>
                  <a:off x="4886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64" name="Rectangle 22"/>
                <p:cNvSpPr>
                  <a:spLocks noChangeArrowheads="1"/>
                </p:cNvSpPr>
                <p:nvPr/>
              </p:nvSpPr>
              <p:spPr bwMode="auto">
                <a:xfrm>
                  <a:off x="4809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65" name="Rectangle 23"/>
                <p:cNvSpPr>
                  <a:spLocks noChangeArrowheads="1"/>
                </p:cNvSpPr>
                <p:nvPr/>
              </p:nvSpPr>
              <p:spPr bwMode="auto">
                <a:xfrm>
                  <a:off x="4893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809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67" name="Rectangle 25"/>
                <p:cNvSpPr>
                  <a:spLocks noChangeArrowheads="1"/>
                </p:cNvSpPr>
                <p:nvPr/>
              </p:nvSpPr>
              <p:spPr bwMode="auto">
                <a:xfrm>
                  <a:off x="4893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49" name="Group 26"/>
                <p:cNvGrpSpPr>
                  <a:grpSpLocks/>
                </p:cNvGrpSpPr>
                <p:nvPr/>
              </p:nvGrpSpPr>
              <p:grpSpPr bwMode="auto">
                <a:xfrm>
                  <a:off x="4837" y="2397"/>
                  <a:ext cx="24" cy="2"/>
                  <a:chOff x="1549" y="1290"/>
                  <a:chExt cx="24" cy="2"/>
                </a:xfrm>
              </p:grpSpPr>
              <p:sp>
                <p:nvSpPr>
                  <p:cNvPr id="72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3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52" name="Group 29"/>
                <p:cNvGrpSpPr>
                  <a:grpSpLocks/>
                </p:cNvGrpSpPr>
                <p:nvPr/>
              </p:nvGrpSpPr>
              <p:grpSpPr bwMode="auto">
                <a:xfrm>
                  <a:off x="4901" y="2397"/>
                  <a:ext cx="24" cy="2"/>
                  <a:chOff x="1549" y="1290"/>
                  <a:chExt cx="24" cy="2"/>
                </a:xfrm>
              </p:grpSpPr>
              <p:sp>
                <p:nvSpPr>
                  <p:cNvPr id="70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1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</p:grpSp>
          </p:grpSp>
          <p:pic>
            <p:nvPicPr>
              <p:cNvPr id="53" name="Picture 32" descr="tow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2392"/>
                <a:ext cx="35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>
              <a:off x="957" y="2568"/>
              <a:ext cx="630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>
              <a:spAutoFit/>
            </a:bodyPr>
            <a:lstStyle/>
            <a:p>
              <a:pPr defTabSz="820738"/>
              <a:endParaRPr kumimoji="1" lang="zh-CN" altLang="zh-CN" sz="1200">
                <a:latin typeface="+mn-ea"/>
                <a:ea typeface="+mn-ea"/>
                <a:cs typeface="Arial" charset="0"/>
              </a:endParaRPr>
            </a:p>
          </p:txBody>
        </p:sp>
      </p:grpSp>
      <p:grpSp>
        <p:nvGrpSpPr>
          <p:cNvPr id="68" name="组合 379"/>
          <p:cNvGrpSpPr>
            <a:grpSpLocks/>
          </p:cNvGrpSpPr>
          <p:nvPr/>
        </p:nvGrpSpPr>
        <p:grpSpPr bwMode="auto">
          <a:xfrm>
            <a:off x="685800" y="2046288"/>
            <a:ext cx="3051175" cy="1382712"/>
            <a:chOff x="1219200" y="2045869"/>
            <a:chExt cx="2518224" cy="1383586"/>
          </a:xfrm>
        </p:grpSpPr>
        <p:sp>
          <p:nvSpPr>
            <p:cNvPr id="75" name="Oval 44"/>
            <p:cNvSpPr>
              <a:spLocks noChangeArrowheads="1"/>
            </p:cNvSpPr>
            <p:nvPr/>
          </p:nvSpPr>
          <p:spPr bwMode="auto">
            <a:xfrm>
              <a:off x="1219200" y="2045869"/>
              <a:ext cx="2518224" cy="138358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101182" tIns="50589" rIns="101182" bIns="50589" anchor="ctr"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76" name="Text Box 142"/>
            <p:cNvSpPr txBox="1">
              <a:spLocks noChangeArrowheads="1"/>
            </p:cNvSpPr>
            <p:nvPr/>
          </p:nvSpPr>
          <p:spPr bwMode="auto">
            <a:xfrm>
              <a:off x="1972464" y="2678874"/>
              <a:ext cx="888631" cy="267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>
              <a:spAutoFit/>
            </a:bodyPr>
            <a:lstStyle>
              <a:lvl1pPr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defTabSz="820738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kumimoji="1" lang="en-US" altLang="zh-CN" sz="1200" dirty="0" err="1">
                  <a:latin typeface="+mn-ea"/>
                  <a:ea typeface="+mn-ea"/>
                </a:rPr>
                <a:t>eHRPD</a:t>
              </a:r>
              <a:endParaRPr kumimoji="1" lang="en-US" altLang="zh-CN" sz="1200" dirty="0">
                <a:latin typeface="+mn-ea"/>
                <a:ea typeface="+mn-ea"/>
              </a:endParaRPr>
            </a:p>
          </p:txBody>
        </p:sp>
      </p:grpSp>
      <p:grpSp>
        <p:nvGrpSpPr>
          <p:cNvPr id="69" name="Group 4"/>
          <p:cNvGrpSpPr>
            <a:grpSpLocks/>
          </p:cNvGrpSpPr>
          <p:nvPr/>
        </p:nvGrpSpPr>
        <p:grpSpPr bwMode="auto">
          <a:xfrm>
            <a:off x="749300" y="2767013"/>
            <a:ext cx="531813" cy="613567"/>
            <a:chOff x="957" y="2183"/>
            <a:chExt cx="630" cy="682"/>
          </a:xfrm>
        </p:grpSpPr>
        <p:grpSp>
          <p:nvGrpSpPr>
            <p:cNvPr id="74" name="Group 5"/>
            <p:cNvGrpSpPr>
              <a:grpSpLocks/>
            </p:cNvGrpSpPr>
            <p:nvPr/>
          </p:nvGrpSpPr>
          <p:grpSpPr bwMode="auto">
            <a:xfrm>
              <a:off x="975" y="2183"/>
              <a:ext cx="594" cy="428"/>
              <a:chOff x="975" y="2392"/>
              <a:chExt cx="594" cy="428"/>
            </a:xfrm>
          </p:grpSpPr>
          <p:pic>
            <p:nvPicPr>
              <p:cNvPr id="80" name="Picture 5" descr="cells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2591"/>
                <a:ext cx="53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7" name="Group 11"/>
              <p:cNvGrpSpPr>
                <a:grpSpLocks/>
              </p:cNvGrpSpPr>
              <p:nvPr/>
            </p:nvGrpSpPr>
            <p:grpSpPr bwMode="auto">
              <a:xfrm>
                <a:off x="1425" y="2532"/>
                <a:ext cx="144" cy="191"/>
                <a:chOff x="4790" y="2094"/>
                <a:chExt cx="227" cy="575"/>
              </a:xfrm>
            </p:grpSpPr>
            <p:sp>
              <p:nvSpPr>
                <p:cNvPr id="83" name="Freeform 12"/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11718 h 479"/>
                    <a:gd name="T2" fmla="*/ 1238177 w 30"/>
                    <a:gd name="T3" fmla="*/ 0 h 479"/>
                    <a:gd name="T4" fmla="*/ 1238177 w 30"/>
                    <a:gd name="T5" fmla="*/ 227256 h 479"/>
                    <a:gd name="T6" fmla="*/ 0 w 30"/>
                    <a:gd name="T7" fmla="*/ 238468 h 479"/>
                    <a:gd name="T8" fmla="*/ 0 w 30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84" name="Freeform 13"/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11718 h 479"/>
                    <a:gd name="T2" fmla="*/ 1238177 w 30"/>
                    <a:gd name="T3" fmla="*/ 0 h 479"/>
                    <a:gd name="T4" fmla="*/ 1238177 w 30"/>
                    <a:gd name="T5" fmla="*/ 227256 h 479"/>
                    <a:gd name="T6" fmla="*/ 0 w 30"/>
                    <a:gd name="T7" fmla="*/ 238468 h 479"/>
                    <a:gd name="T8" fmla="*/ 0 w 30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85" name="Freeform 14"/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8285 h 23"/>
                    <a:gd name="T2" fmla="*/ 1472962 w 163"/>
                    <a:gd name="T3" fmla="*/ 0 h 23"/>
                    <a:gd name="T4" fmla="*/ 8051560 w 163"/>
                    <a:gd name="T5" fmla="*/ 0 h 23"/>
                    <a:gd name="T6" fmla="*/ 6626838 w 163"/>
                    <a:gd name="T7" fmla="*/ 18285 h 23"/>
                    <a:gd name="T8" fmla="*/ 0 w 163"/>
                    <a:gd name="T9" fmla="*/ 18285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86" name="Freeform 15"/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8285 h 23"/>
                    <a:gd name="T2" fmla="*/ 1472962 w 163"/>
                    <a:gd name="T3" fmla="*/ 0 h 23"/>
                    <a:gd name="T4" fmla="*/ 8051560 w 163"/>
                    <a:gd name="T5" fmla="*/ 0 h 23"/>
                    <a:gd name="T6" fmla="*/ 6626838 w 163"/>
                    <a:gd name="T7" fmla="*/ 18285 h 23"/>
                    <a:gd name="T8" fmla="*/ 0 w 163"/>
                    <a:gd name="T9" fmla="*/ 18285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87" name="Freeform 16"/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11718 h 479"/>
                    <a:gd name="T2" fmla="*/ 1632682 w 29"/>
                    <a:gd name="T3" fmla="*/ 0 h 479"/>
                    <a:gd name="T4" fmla="*/ 1632682 w 29"/>
                    <a:gd name="T5" fmla="*/ 227256 h 479"/>
                    <a:gd name="T6" fmla="*/ 0 w 29"/>
                    <a:gd name="T7" fmla="*/ 238468 h 479"/>
                    <a:gd name="T8" fmla="*/ 0 w 29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88" name="Freeform 17"/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11718 h 479"/>
                    <a:gd name="T2" fmla="*/ 1632682 w 29"/>
                    <a:gd name="T3" fmla="*/ 0 h 479"/>
                    <a:gd name="T4" fmla="*/ 1632682 w 29"/>
                    <a:gd name="T5" fmla="*/ 227256 h 479"/>
                    <a:gd name="T6" fmla="*/ 0 w 29"/>
                    <a:gd name="T7" fmla="*/ 238468 h 479"/>
                    <a:gd name="T8" fmla="*/ 0 w 29"/>
                    <a:gd name="T9" fmla="*/ 11718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89" name="Rectangle 18"/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solidFill>
                  <a:srgbClr val="9494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noFill/>
                <a:ln w="3175">
                  <a:solidFill>
                    <a:srgbClr val="7F7F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91" name="Rectangle 20"/>
                <p:cNvSpPr>
                  <a:spLocks noChangeArrowheads="1"/>
                </p:cNvSpPr>
                <p:nvPr/>
              </p:nvSpPr>
              <p:spPr bwMode="auto">
                <a:xfrm>
                  <a:off x="4801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4886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93" name="Rectangle 22"/>
                <p:cNvSpPr>
                  <a:spLocks noChangeArrowheads="1"/>
                </p:cNvSpPr>
                <p:nvPr/>
              </p:nvSpPr>
              <p:spPr bwMode="auto">
                <a:xfrm>
                  <a:off x="4809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94" name="Rectangle 23"/>
                <p:cNvSpPr>
                  <a:spLocks noChangeArrowheads="1"/>
                </p:cNvSpPr>
                <p:nvPr/>
              </p:nvSpPr>
              <p:spPr bwMode="auto">
                <a:xfrm>
                  <a:off x="4893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95" name="Rectangle 24"/>
                <p:cNvSpPr>
                  <a:spLocks noChangeArrowheads="1"/>
                </p:cNvSpPr>
                <p:nvPr/>
              </p:nvSpPr>
              <p:spPr bwMode="auto">
                <a:xfrm>
                  <a:off x="4809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96" name="Rectangle 25"/>
                <p:cNvSpPr>
                  <a:spLocks noChangeArrowheads="1"/>
                </p:cNvSpPr>
                <p:nvPr/>
              </p:nvSpPr>
              <p:spPr bwMode="auto">
                <a:xfrm>
                  <a:off x="4893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2040" tIns="41020" rIns="82040" bIns="41020"/>
                <a:lstStyle/>
                <a:p>
                  <a:pPr defTabSz="820738"/>
                  <a:endParaRPr kumimoji="1" lang="zh-CN" altLang="zh-CN" sz="12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78" name="Group 26"/>
                <p:cNvGrpSpPr>
                  <a:grpSpLocks/>
                </p:cNvGrpSpPr>
                <p:nvPr/>
              </p:nvGrpSpPr>
              <p:grpSpPr bwMode="auto">
                <a:xfrm>
                  <a:off x="4837" y="2397"/>
                  <a:ext cx="24" cy="2"/>
                  <a:chOff x="1549" y="1290"/>
                  <a:chExt cx="24" cy="2"/>
                </a:xfrm>
              </p:grpSpPr>
              <p:sp>
                <p:nvSpPr>
                  <p:cNvPr id="101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02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81" name="Group 29"/>
                <p:cNvGrpSpPr>
                  <a:grpSpLocks/>
                </p:cNvGrpSpPr>
                <p:nvPr/>
              </p:nvGrpSpPr>
              <p:grpSpPr bwMode="auto">
                <a:xfrm>
                  <a:off x="4901" y="2397"/>
                  <a:ext cx="24" cy="2"/>
                  <a:chOff x="1549" y="1290"/>
                  <a:chExt cx="24" cy="2"/>
                </a:xfrm>
              </p:grpSpPr>
              <p:sp>
                <p:nvSpPr>
                  <p:cNvPr id="99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00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200">
                      <a:latin typeface="+mn-ea"/>
                      <a:ea typeface="+mn-ea"/>
                    </a:endParaRPr>
                  </a:p>
                </p:txBody>
              </p:sp>
            </p:grpSp>
          </p:grpSp>
          <p:pic>
            <p:nvPicPr>
              <p:cNvPr id="82" name="Picture 32" descr="tow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2392"/>
                <a:ext cx="35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" name="Rectangle 21"/>
            <p:cNvSpPr>
              <a:spLocks noChangeArrowheads="1"/>
            </p:cNvSpPr>
            <p:nvPr/>
          </p:nvSpPr>
          <p:spPr bwMode="auto">
            <a:xfrm>
              <a:off x="957" y="2568"/>
              <a:ext cx="630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>
              <a:spAutoFit/>
            </a:bodyPr>
            <a:lstStyle/>
            <a:p>
              <a:pPr defTabSz="820738"/>
              <a:endParaRPr kumimoji="1" lang="zh-CN" altLang="zh-CN" sz="1200">
                <a:latin typeface="+mn-ea"/>
                <a:ea typeface="+mn-ea"/>
                <a:cs typeface="Arial" charset="0"/>
              </a:endParaRPr>
            </a:p>
          </p:txBody>
        </p:sp>
      </p:grpSp>
      <p:sp>
        <p:nvSpPr>
          <p:cNvPr id="103" name="Text Box 142"/>
          <p:cNvSpPr txBox="1">
            <a:spLocks noChangeArrowheads="1"/>
          </p:cNvSpPr>
          <p:nvPr/>
        </p:nvSpPr>
        <p:spPr bwMode="auto">
          <a:xfrm>
            <a:off x="1201605" y="2994981"/>
            <a:ext cx="730250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1" lang="en-US" altLang="zh-CN" sz="1200" dirty="0">
                <a:latin typeface="+mn-ea"/>
                <a:ea typeface="+mn-ea"/>
              </a:rPr>
              <a:t>HRPD</a:t>
            </a:r>
          </a:p>
        </p:txBody>
      </p:sp>
      <p:pic>
        <p:nvPicPr>
          <p:cNvPr id="104" name="Picture 11" descr="laptop02glo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163" y="1749425"/>
            <a:ext cx="66516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" name="Group 143"/>
          <p:cNvGrpSpPr>
            <a:grpSpLocks noChangeAspect="1"/>
          </p:cNvGrpSpPr>
          <p:nvPr/>
        </p:nvGrpSpPr>
        <p:grpSpPr bwMode="auto">
          <a:xfrm>
            <a:off x="7604125" y="1449204"/>
            <a:ext cx="973138" cy="407080"/>
            <a:chOff x="567" y="709"/>
            <a:chExt cx="844" cy="437"/>
          </a:xfrm>
        </p:grpSpPr>
        <p:sp>
          <p:nvSpPr>
            <p:cNvPr id="106" name="AutoShape 63"/>
            <p:cNvSpPr>
              <a:spLocks noChangeArrowheads="1"/>
            </p:cNvSpPr>
            <p:nvPr/>
          </p:nvSpPr>
          <p:spPr bwMode="auto">
            <a:xfrm>
              <a:off x="567" y="725"/>
              <a:ext cx="844" cy="421"/>
            </a:xfrm>
            <a:prstGeom prst="parallelogram">
              <a:avLst>
                <a:gd name="adj" fmla="val 38757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outerShdw dist="40161" dir="4293903" algn="ctr" rotWithShape="0">
                <a:schemeClr val="bg2"/>
              </a:outerShdw>
            </a:effectLst>
          </p:spPr>
          <p:txBody>
            <a:bodyPr lIns="82040" tIns="41020" rIns="82040" bIns="41020" anchor="ctr">
              <a:spAutoFit/>
            </a:bodyPr>
            <a:lstStyle/>
            <a:p>
              <a:pPr algn="just" defTabSz="820738">
                <a:lnSpc>
                  <a:spcPct val="105000"/>
                </a:lnSpc>
                <a:spcBef>
                  <a:spcPct val="40000"/>
                </a:spcBef>
                <a:buSzPct val="80000"/>
                <a:buFont typeface="Wingdings" pitchFamily="2" charset="2"/>
                <a:buNone/>
                <a:defRPr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107" name="Line 64"/>
            <p:cNvSpPr>
              <a:spLocks noChangeShapeType="1"/>
            </p:cNvSpPr>
            <p:nvPr/>
          </p:nvSpPr>
          <p:spPr bwMode="auto">
            <a:xfrm>
              <a:off x="696" y="980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08" name="Line 65"/>
            <p:cNvSpPr>
              <a:spLocks noChangeShapeType="1"/>
            </p:cNvSpPr>
            <p:nvPr/>
          </p:nvSpPr>
          <p:spPr bwMode="auto">
            <a:xfrm flipH="1">
              <a:off x="783" y="883"/>
              <a:ext cx="44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09" name="Line 66"/>
            <p:cNvSpPr>
              <a:spLocks noChangeShapeType="1"/>
            </p:cNvSpPr>
            <p:nvPr/>
          </p:nvSpPr>
          <p:spPr bwMode="auto">
            <a:xfrm flipV="1">
              <a:off x="956" y="879"/>
              <a:ext cx="36" cy="1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grpSp>
          <p:nvGrpSpPr>
            <p:cNvPr id="98" name="Group 67"/>
            <p:cNvGrpSpPr>
              <a:grpSpLocks/>
            </p:cNvGrpSpPr>
            <p:nvPr/>
          </p:nvGrpSpPr>
          <p:grpSpPr bwMode="auto">
            <a:xfrm>
              <a:off x="762" y="765"/>
              <a:ext cx="112" cy="196"/>
              <a:chOff x="2976" y="3264"/>
              <a:chExt cx="720" cy="577"/>
            </a:xfrm>
          </p:grpSpPr>
          <p:grpSp>
            <p:nvGrpSpPr>
              <p:cNvPr id="105" name="Group 68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148" name="Oval 6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49" name="Oval 7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10" name="Group 71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146" name="Oval 7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47" name="Oval 7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11" name="Group 74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144" name="Oval 7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45" name="Oval 7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14" name="Group 77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142" name="Oval 7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43" name="Oval 7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15" name="Group 80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140" name="Oval 81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41" name="Oval 82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16" name="Group 83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138" name="Oval 84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39" name="Oval 85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117" name="Group 86"/>
            <p:cNvGrpSpPr>
              <a:grpSpLocks/>
            </p:cNvGrpSpPr>
            <p:nvPr/>
          </p:nvGrpSpPr>
          <p:grpSpPr bwMode="auto">
            <a:xfrm>
              <a:off x="923" y="773"/>
              <a:ext cx="119" cy="184"/>
              <a:chOff x="432" y="3360"/>
              <a:chExt cx="432" cy="469"/>
            </a:xfrm>
          </p:grpSpPr>
          <p:grpSp>
            <p:nvGrpSpPr>
              <p:cNvPr id="118" name="Group 87"/>
              <p:cNvGrpSpPr>
                <a:grpSpLocks/>
              </p:cNvGrpSpPr>
              <p:nvPr/>
            </p:nvGrpSpPr>
            <p:grpSpPr bwMode="auto">
              <a:xfrm>
                <a:off x="432" y="3606"/>
                <a:ext cx="432" cy="223"/>
                <a:chOff x="432" y="297"/>
                <a:chExt cx="1489" cy="363"/>
              </a:xfrm>
            </p:grpSpPr>
            <p:sp>
              <p:nvSpPr>
                <p:cNvPr id="130" name="Oval 88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31" name="Oval 89"/>
                <p:cNvSpPr>
                  <a:spLocks noChangeArrowheads="1"/>
                </p:cNvSpPr>
                <p:nvPr/>
              </p:nvSpPr>
              <p:spPr bwMode="auto">
                <a:xfrm>
                  <a:off x="436" y="297"/>
                  <a:ext cx="1486" cy="324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19" name="Group 90"/>
              <p:cNvGrpSpPr>
                <a:grpSpLocks/>
              </p:cNvGrpSpPr>
              <p:nvPr/>
            </p:nvGrpSpPr>
            <p:grpSpPr bwMode="auto">
              <a:xfrm>
                <a:off x="432" y="3550"/>
                <a:ext cx="432" cy="229"/>
                <a:chOff x="432" y="286"/>
                <a:chExt cx="1489" cy="374"/>
              </a:xfrm>
            </p:grpSpPr>
            <p:sp>
              <p:nvSpPr>
                <p:cNvPr id="128" name="Oval 91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29" name="Oval 92"/>
                <p:cNvSpPr>
                  <a:spLocks noChangeArrowheads="1"/>
                </p:cNvSpPr>
                <p:nvPr/>
              </p:nvSpPr>
              <p:spPr bwMode="auto">
                <a:xfrm>
                  <a:off x="436" y="284"/>
                  <a:ext cx="1486" cy="33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32" name="Group 93"/>
              <p:cNvGrpSpPr>
                <a:grpSpLocks/>
              </p:cNvGrpSpPr>
              <p:nvPr/>
            </p:nvGrpSpPr>
            <p:grpSpPr bwMode="auto">
              <a:xfrm>
                <a:off x="432" y="3504"/>
                <a:ext cx="432" cy="228"/>
                <a:chOff x="432" y="288"/>
                <a:chExt cx="1488" cy="372"/>
              </a:xfrm>
            </p:grpSpPr>
            <p:sp>
              <p:nvSpPr>
                <p:cNvPr id="126" name="Oval 94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27" name="Oval 95"/>
                <p:cNvSpPr>
                  <a:spLocks noChangeArrowheads="1"/>
                </p:cNvSpPr>
                <p:nvPr/>
              </p:nvSpPr>
              <p:spPr bwMode="auto">
                <a:xfrm>
                  <a:off x="432" y="288"/>
                  <a:ext cx="1488" cy="336"/>
                </a:xfrm>
                <a:prstGeom prst="ellipse">
                  <a:avLst/>
                </a:prstGeom>
                <a:solidFill>
                  <a:srgbClr val="808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33" name="Group 96"/>
              <p:cNvGrpSpPr>
                <a:grpSpLocks/>
              </p:cNvGrpSpPr>
              <p:nvPr/>
            </p:nvGrpSpPr>
            <p:grpSpPr bwMode="auto">
              <a:xfrm>
                <a:off x="432" y="3456"/>
                <a:ext cx="432" cy="229"/>
                <a:chOff x="432" y="287"/>
                <a:chExt cx="1489" cy="373"/>
              </a:xfrm>
            </p:grpSpPr>
            <p:sp>
              <p:nvSpPr>
                <p:cNvPr id="124" name="Oval 97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25" name="Oval 98"/>
                <p:cNvSpPr>
                  <a:spLocks noChangeArrowheads="1"/>
                </p:cNvSpPr>
                <p:nvPr/>
              </p:nvSpPr>
              <p:spPr bwMode="auto">
                <a:xfrm>
                  <a:off x="436" y="288"/>
                  <a:ext cx="1486" cy="33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34" name="Group 99"/>
              <p:cNvGrpSpPr>
                <a:grpSpLocks/>
              </p:cNvGrpSpPr>
              <p:nvPr/>
            </p:nvGrpSpPr>
            <p:grpSpPr bwMode="auto">
              <a:xfrm>
                <a:off x="432" y="3410"/>
                <a:ext cx="432" cy="226"/>
                <a:chOff x="432" y="291"/>
                <a:chExt cx="1489" cy="369"/>
              </a:xfrm>
            </p:grpSpPr>
            <p:sp>
              <p:nvSpPr>
                <p:cNvPr id="122" name="Oval 100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23" name="Oval 101"/>
                <p:cNvSpPr>
                  <a:spLocks noChangeArrowheads="1"/>
                </p:cNvSpPr>
                <p:nvPr/>
              </p:nvSpPr>
              <p:spPr bwMode="auto">
                <a:xfrm>
                  <a:off x="436" y="293"/>
                  <a:ext cx="1486" cy="33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35" name="Group 102"/>
              <p:cNvGrpSpPr>
                <a:grpSpLocks/>
              </p:cNvGrpSpPr>
              <p:nvPr/>
            </p:nvGrpSpPr>
            <p:grpSpPr bwMode="auto">
              <a:xfrm>
                <a:off x="432" y="3360"/>
                <a:ext cx="432" cy="228"/>
                <a:chOff x="432" y="288"/>
                <a:chExt cx="1489" cy="372"/>
              </a:xfrm>
            </p:grpSpPr>
            <p:sp>
              <p:nvSpPr>
                <p:cNvPr id="120" name="Oval 103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121" name="Oval 104"/>
                <p:cNvSpPr>
                  <a:spLocks noChangeArrowheads="1"/>
                </p:cNvSpPr>
                <p:nvPr/>
              </p:nvSpPr>
              <p:spPr bwMode="auto">
                <a:xfrm>
                  <a:off x="436" y="290"/>
                  <a:ext cx="1486" cy="34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</p:grpSp>
        <p:pic>
          <p:nvPicPr>
            <p:cNvPr id="112" name="Picture 186" descr="npo0003f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" y="709"/>
              <a:ext cx="16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187" descr="npo0003fb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846"/>
              <a:ext cx="220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0" name="Picture 20" descr="pocketpcglow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213" y="1855788"/>
            <a:ext cx="461962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29"/>
          <p:cNvGrpSpPr>
            <a:grpSpLocks/>
          </p:cNvGrpSpPr>
          <p:nvPr/>
        </p:nvGrpSpPr>
        <p:grpSpPr bwMode="auto">
          <a:xfrm>
            <a:off x="4030663" y="3448050"/>
            <a:ext cx="296862" cy="500063"/>
            <a:chOff x="2976" y="618"/>
            <a:chExt cx="488" cy="680"/>
          </a:xfrm>
        </p:grpSpPr>
        <p:pic>
          <p:nvPicPr>
            <p:cNvPr id="152" name="Picture 127" descr="00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" y="618"/>
              <a:ext cx="312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" name="Picture 128" descr="00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636"/>
              <a:ext cx="312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4" name="Text Box 32"/>
          <p:cNvSpPr txBox="1">
            <a:spLocks noChangeArrowheads="1"/>
          </p:cNvSpPr>
          <p:nvPr/>
        </p:nvSpPr>
        <p:spPr bwMode="auto">
          <a:xfrm>
            <a:off x="3629025" y="3898900"/>
            <a:ext cx="1241425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 dirty="0">
                <a:latin typeface="+mn-ea"/>
                <a:ea typeface="+mn-ea"/>
              </a:rPr>
              <a:t>AN/PCF</a:t>
            </a:r>
            <a:endParaRPr lang="en-US" altLang="zh-CN" sz="1200" dirty="0">
              <a:solidFill>
                <a:srgbClr val="FF3300"/>
              </a:solidFill>
              <a:latin typeface="+mn-ea"/>
              <a:ea typeface="+mn-ea"/>
            </a:endParaRPr>
          </a:p>
        </p:txBody>
      </p:sp>
      <p:grpSp>
        <p:nvGrpSpPr>
          <p:cNvPr id="137" name="Group 129"/>
          <p:cNvGrpSpPr>
            <a:grpSpLocks/>
          </p:cNvGrpSpPr>
          <p:nvPr/>
        </p:nvGrpSpPr>
        <p:grpSpPr bwMode="auto">
          <a:xfrm>
            <a:off x="4011613" y="2576513"/>
            <a:ext cx="296862" cy="500062"/>
            <a:chOff x="2976" y="618"/>
            <a:chExt cx="488" cy="680"/>
          </a:xfrm>
        </p:grpSpPr>
        <p:pic>
          <p:nvPicPr>
            <p:cNvPr id="156" name="Picture 127" descr="00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" y="618"/>
              <a:ext cx="312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7" name="Picture 128" descr="00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636"/>
              <a:ext cx="312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8" name="Text Box 32"/>
          <p:cNvSpPr txBox="1">
            <a:spLocks noChangeArrowheads="1"/>
          </p:cNvSpPr>
          <p:nvPr/>
        </p:nvSpPr>
        <p:spPr bwMode="auto">
          <a:xfrm>
            <a:off x="3609975" y="3028950"/>
            <a:ext cx="1241425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eAN/ePCF</a:t>
            </a:r>
            <a:endParaRPr lang="en-US" altLang="zh-CN" sz="1200">
              <a:solidFill>
                <a:srgbClr val="FF3300"/>
              </a:solidFill>
              <a:latin typeface="+mn-ea"/>
              <a:ea typeface="+mn-ea"/>
            </a:endParaRPr>
          </a:p>
        </p:txBody>
      </p:sp>
      <p:pic>
        <p:nvPicPr>
          <p:cNvPr id="159" name="Picture 14" descr="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3488" y="1720850"/>
            <a:ext cx="24606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Picture 30" descr="app-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9925" y="3068638"/>
            <a:ext cx="309563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" name="Text Box 20"/>
          <p:cNvSpPr txBox="1">
            <a:spLocks noChangeArrowheads="1"/>
          </p:cNvSpPr>
          <p:nvPr/>
        </p:nvSpPr>
        <p:spPr bwMode="auto">
          <a:xfrm>
            <a:off x="7596188" y="1768475"/>
            <a:ext cx="1223962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LTE</a:t>
            </a:r>
            <a:r>
              <a:rPr lang="zh-CN" altLang="en-US" sz="1200">
                <a:latin typeface="+mn-ea"/>
                <a:ea typeface="+mn-ea"/>
              </a:rPr>
              <a:t>业务平台</a:t>
            </a:r>
          </a:p>
        </p:txBody>
      </p:sp>
      <p:sp>
        <p:nvSpPr>
          <p:cNvPr id="162" name="Line 23"/>
          <p:cNvSpPr>
            <a:spLocks noChangeShapeType="1"/>
          </p:cNvSpPr>
          <p:nvPr/>
        </p:nvSpPr>
        <p:spPr bwMode="auto">
          <a:xfrm flipV="1">
            <a:off x="3378200" y="2105025"/>
            <a:ext cx="623888" cy="322263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163" name="Text Box 32"/>
          <p:cNvSpPr txBox="1">
            <a:spLocks noChangeArrowheads="1"/>
          </p:cNvSpPr>
          <p:nvPr/>
        </p:nvSpPr>
        <p:spPr bwMode="auto">
          <a:xfrm>
            <a:off x="3995738" y="2205038"/>
            <a:ext cx="736600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SGW</a:t>
            </a:r>
            <a:endParaRPr lang="en-US" altLang="zh-CN" sz="1200">
              <a:solidFill>
                <a:srgbClr val="FF3300"/>
              </a:solidFill>
              <a:latin typeface="+mn-ea"/>
              <a:ea typeface="+mn-ea"/>
            </a:endParaRPr>
          </a:p>
        </p:txBody>
      </p:sp>
      <p:sp>
        <p:nvSpPr>
          <p:cNvPr id="164" name="Line 26"/>
          <p:cNvSpPr>
            <a:spLocks noChangeShapeType="1"/>
          </p:cNvSpPr>
          <p:nvPr/>
        </p:nvSpPr>
        <p:spPr bwMode="auto">
          <a:xfrm flipV="1">
            <a:off x="6227763" y="1700213"/>
            <a:ext cx="1439862" cy="377825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165" name="Text Box 32"/>
          <p:cNvSpPr txBox="1">
            <a:spLocks noChangeArrowheads="1"/>
          </p:cNvSpPr>
          <p:nvPr/>
        </p:nvSpPr>
        <p:spPr bwMode="auto">
          <a:xfrm>
            <a:off x="4500563" y="1495425"/>
            <a:ext cx="1243012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MME</a:t>
            </a:r>
            <a:endParaRPr lang="en-US" altLang="zh-CN" sz="1200">
              <a:solidFill>
                <a:srgbClr val="FF3300"/>
              </a:solidFill>
              <a:latin typeface="+mn-ea"/>
              <a:ea typeface="+mn-ea"/>
            </a:endParaRPr>
          </a:p>
        </p:txBody>
      </p:sp>
      <p:grpSp>
        <p:nvGrpSpPr>
          <p:cNvPr id="151" name="Group 515"/>
          <p:cNvGrpSpPr>
            <a:grpSpLocks noChangeAspect="1"/>
          </p:cNvGrpSpPr>
          <p:nvPr/>
        </p:nvGrpSpPr>
        <p:grpSpPr bwMode="auto">
          <a:xfrm>
            <a:off x="5835650" y="1974850"/>
            <a:ext cx="331788" cy="333375"/>
            <a:chOff x="2591" y="1372"/>
            <a:chExt cx="439" cy="456"/>
          </a:xfrm>
        </p:grpSpPr>
        <p:sp>
          <p:nvSpPr>
            <p:cNvPr id="167" name="Freeform 516"/>
            <p:cNvSpPr>
              <a:spLocks noChangeAspect="1"/>
            </p:cNvSpPr>
            <p:nvPr/>
          </p:nvSpPr>
          <p:spPr bwMode="auto">
            <a:xfrm>
              <a:off x="2954" y="1432"/>
              <a:ext cx="76" cy="396"/>
            </a:xfrm>
            <a:custGeom>
              <a:avLst/>
              <a:gdLst>
                <a:gd name="T0" fmla="*/ 2368 w 38"/>
                <a:gd name="T1" fmla="*/ 320 h 198"/>
                <a:gd name="T2" fmla="*/ 320 w 38"/>
                <a:gd name="T3" fmla="*/ 1216 h 198"/>
                <a:gd name="T4" fmla="*/ 0 w 38"/>
                <a:gd name="T5" fmla="*/ 12416 h 198"/>
                <a:gd name="T6" fmla="*/ 576 w 38"/>
                <a:gd name="T7" fmla="*/ 12224 h 198"/>
                <a:gd name="T8" fmla="*/ 2176 w 38"/>
                <a:gd name="T9" fmla="*/ 10688 h 198"/>
                <a:gd name="T10" fmla="*/ 2432 w 38"/>
                <a:gd name="T11" fmla="*/ 9984 h 198"/>
                <a:gd name="T12" fmla="*/ 2432 w 38"/>
                <a:gd name="T13" fmla="*/ 960 h 198"/>
                <a:gd name="T14" fmla="*/ 2368 w 38"/>
                <a:gd name="T15" fmla="*/ 320 h 1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"/>
                <a:gd name="T25" fmla="*/ 0 h 198"/>
                <a:gd name="T26" fmla="*/ 38 w 38"/>
                <a:gd name="T27" fmla="*/ 198 h 19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" h="198">
                  <a:moveTo>
                    <a:pt x="37" y="5"/>
                  </a:moveTo>
                  <a:cubicBezTo>
                    <a:pt x="34" y="0"/>
                    <a:pt x="5" y="19"/>
                    <a:pt x="5" y="19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1" y="198"/>
                    <a:pt x="9" y="191"/>
                  </a:cubicBezTo>
                  <a:cubicBezTo>
                    <a:pt x="17" y="184"/>
                    <a:pt x="31" y="171"/>
                    <a:pt x="34" y="167"/>
                  </a:cubicBezTo>
                  <a:cubicBezTo>
                    <a:pt x="37" y="163"/>
                    <a:pt x="38" y="164"/>
                    <a:pt x="38" y="15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6"/>
                    <a:pt x="37" y="5"/>
                    <a:pt x="37" y="5"/>
                  </a:cubicBezTo>
                  <a:close/>
                </a:path>
              </a:pathLst>
            </a:custGeom>
            <a:solidFill>
              <a:srgbClr val="0B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68" name="Freeform 517"/>
            <p:cNvSpPr>
              <a:spLocks noChangeAspect="1"/>
            </p:cNvSpPr>
            <p:nvPr/>
          </p:nvSpPr>
          <p:spPr bwMode="auto">
            <a:xfrm>
              <a:off x="2591" y="1372"/>
              <a:ext cx="433" cy="104"/>
            </a:xfrm>
            <a:custGeom>
              <a:avLst/>
              <a:gdLst>
                <a:gd name="T0" fmla="*/ 14016 w 216"/>
                <a:gd name="T1" fmla="*/ 2048 h 52"/>
                <a:gd name="T2" fmla="*/ 12140 w 216"/>
                <a:gd name="T3" fmla="*/ 3328 h 52"/>
                <a:gd name="T4" fmla="*/ 451 w 216"/>
                <a:gd name="T5" fmla="*/ 1216 h 52"/>
                <a:gd name="T6" fmla="*/ 64 w 216"/>
                <a:gd name="T7" fmla="*/ 1536 h 52"/>
                <a:gd name="T8" fmla="*/ 257 w 216"/>
                <a:gd name="T9" fmla="*/ 1024 h 52"/>
                <a:gd name="T10" fmla="*/ 1740 w 216"/>
                <a:gd name="T11" fmla="*/ 64 h 52"/>
                <a:gd name="T12" fmla="*/ 2005 w 216"/>
                <a:gd name="T13" fmla="*/ 0 h 52"/>
                <a:gd name="T14" fmla="*/ 13567 w 216"/>
                <a:gd name="T15" fmla="*/ 1920 h 52"/>
                <a:gd name="T16" fmla="*/ 14016 w 216"/>
                <a:gd name="T17" fmla="*/ 2048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6"/>
                <a:gd name="T28" fmla="*/ 0 h 52"/>
                <a:gd name="T29" fmla="*/ 216 w 21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6" h="52">
                  <a:moveTo>
                    <a:pt x="216" y="32"/>
                  </a:moveTo>
                  <a:cubicBezTo>
                    <a:pt x="187" y="52"/>
                    <a:pt x="187" y="52"/>
                    <a:pt x="187" y="52"/>
                  </a:cubicBezTo>
                  <a:cubicBezTo>
                    <a:pt x="81" y="34"/>
                    <a:pt x="16" y="20"/>
                    <a:pt x="7" y="19"/>
                  </a:cubicBezTo>
                  <a:cubicBezTo>
                    <a:pt x="2" y="18"/>
                    <a:pt x="1" y="24"/>
                    <a:pt x="1" y="24"/>
                  </a:cubicBezTo>
                  <a:cubicBezTo>
                    <a:pt x="1" y="24"/>
                    <a:pt x="0" y="19"/>
                    <a:pt x="4" y="16"/>
                  </a:cubicBezTo>
                  <a:cubicBezTo>
                    <a:pt x="7" y="14"/>
                    <a:pt x="20" y="6"/>
                    <a:pt x="27" y="1"/>
                  </a:cubicBezTo>
                  <a:cubicBezTo>
                    <a:pt x="29" y="0"/>
                    <a:pt x="31" y="0"/>
                    <a:pt x="31" y="0"/>
                  </a:cubicBezTo>
                  <a:cubicBezTo>
                    <a:pt x="31" y="0"/>
                    <a:pt x="206" y="30"/>
                    <a:pt x="209" y="30"/>
                  </a:cubicBezTo>
                  <a:cubicBezTo>
                    <a:pt x="215" y="31"/>
                    <a:pt x="216" y="32"/>
                    <a:pt x="216" y="32"/>
                  </a:cubicBezTo>
                  <a:close/>
                </a:path>
              </a:pathLst>
            </a:custGeom>
            <a:solidFill>
              <a:srgbClr val="456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69" name="Freeform 518"/>
            <p:cNvSpPr>
              <a:spLocks noChangeAspect="1"/>
            </p:cNvSpPr>
            <p:nvPr/>
          </p:nvSpPr>
          <p:spPr bwMode="auto">
            <a:xfrm>
              <a:off x="2948" y="1434"/>
              <a:ext cx="82" cy="58"/>
            </a:xfrm>
            <a:custGeom>
              <a:avLst/>
              <a:gdLst>
                <a:gd name="T0" fmla="*/ 0 w 41"/>
                <a:gd name="T1" fmla="*/ 1280 h 29"/>
                <a:gd name="T2" fmla="*/ 2304 w 41"/>
                <a:gd name="T3" fmla="*/ 0 h 29"/>
                <a:gd name="T4" fmla="*/ 2624 w 41"/>
                <a:gd name="T5" fmla="*/ 384 h 29"/>
                <a:gd name="T6" fmla="*/ 448 w 41"/>
                <a:gd name="T7" fmla="*/ 1856 h 29"/>
                <a:gd name="T8" fmla="*/ 0 w 41"/>
                <a:gd name="T9" fmla="*/ 128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29"/>
                <a:gd name="T17" fmla="*/ 41 w 41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29">
                  <a:moveTo>
                    <a:pt x="0" y="20"/>
                  </a:moveTo>
                  <a:cubicBezTo>
                    <a:pt x="0" y="20"/>
                    <a:pt x="33" y="2"/>
                    <a:pt x="36" y="0"/>
                  </a:cubicBezTo>
                  <a:cubicBezTo>
                    <a:pt x="40" y="1"/>
                    <a:pt x="41" y="3"/>
                    <a:pt x="41" y="6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0" name="Freeform 519"/>
            <p:cNvSpPr>
              <a:spLocks noChangeAspect="1"/>
            </p:cNvSpPr>
            <p:nvPr/>
          </p:nvSpPr>
          <p:spPr bwMode="auto">
            <a:xfrm>
              <a:off x="2593" y="1408"/>
              <a:ext cx="375" cy="420"/>
            </a:xfrm>
            <a:custGeom>
              <a:avLst/>
              <a:gdLst>
                <a:gd name="T0" fmla="*/ 11775 w 187"/>
                <a:gd name="T1" fmla="*/ 2048 h 210"/>
                <a:gd name="T2" fmla="*/ 387 w 187"/>
                <a:gd name="T3" fmla="*/ 64 h 210"/>
                <a:gd name="T4" fmla="*/ 0 w 187"/>
                <a:gd name="T5" fmla="*/ 320 h 210"/>
                <a:gd name="T6" fmla="*/ 0 w 187"/>
                <a:gd name="T7" fmla="*/ 10112 h 210"/>
                <a:gd name="T8" fmla="*/ 387 w 187"/>
                <a:gd name="T9" fmla="*/ 10880 h 210"/>
                <a:gd name="T10" fmla="*/ 11388 w 187"/>
                <a:gd name="T11" fmla="*/ 13248 h 210"/>
                <a:gd name="T12" fmla="*/ 12096 w 187"/>
                <a:gd name="T13" fmla="*/ 12800 h 210"/>
                <a:gd name="T14" fmla="*/ 12096 w 187"/>
                <a:gd name="T15" fmla="*/ 2624 h 210"/>
                <a:gd name="T16" fmla="*/ 11775 w 187"/>
                <a:gd name="T17" fmla="*/ 2048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7"/>
                <a:gd name="T28" fmla="*/ 0 h 210"/>
                <a:gd name="T29" fmla="*/ 187 w 187"/>
                <a:gd name="T30" fmla="*/ 210 h 2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7" h="210">
                  <a:moveTo>
                    <a:pt x="181" y="32"/>
                  </a:moveTo>
                  <a:cubicBezTo>
                    <a:pt x="80" y="15"/>
                    <a:pt x="15" y="2"/>
                    <a:pt x="6" y="1"/>
                  </a:cubicBezTo>
                  <a:cubicBezTo>
                    <a:pt x="0" y="0"/>
                    <a:pt x="0" y="5"/>
                    <a:pt x="0" y="5"/>
                  </a:cubicBezTo>
                  <a:cubicBezTo>
                    <a:pt x="0" y="5"/>
                    <a:pt x="0" y="147"/>
                    <a:pt x="0" y="158"/>
                  </a:cubicBezTo>
                  <a:cubicBezTo>
                    <a:pt x="0" y="168"/>
                    <a:pt x="1" y="169"/>
                    <a:pt x="6" y="170"/>
                  </a:cubicBezTo>
                  <a:cubicBezTo>
                    <a:pt x="9" y="171"/>
                    <a:pt x="144" y="200"/>
                    <a:pt x="175" y="207"/>
                  </a:cubicBezTo>
                  <a:cubicBezTo>
                    <a:pt x="187" y="210"/>
                    <a:pt x="186" y="203"/>
                    <a:pt x="186" y="200"/>
                  </a:cubicBezTo>
                  <a:cubicBezTo>
                    <a:pt x="186" y="200"/>
                    <a:pt x="186" y="47"/>
                    <a:pt x="186" y="41"/>
                  </a:cubicBezTo>
                  <a:cubicBezTo>
                    <a:pt x="186" y="36"/>
                    <a:pt x="183" y="33"/>
                    <a:pt x="181" y="32"/>
                  </a:cubicBezTo>
                  <a:close/>
                </a:path>
              </a:pathLst>
            </a:custGeom>
            <a:solidFill>
              <a:srgbClr val="8BA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1" name="Freeform 520"/>
            <p:cNvSpPr>
              <a:spLocks noChangeAspect="1"/>
            </p:cNvSpPr>
            <p:nvPr/>
          </p:nvSpPr>
          <p:spPr bwMode="auto">
            <a:xfrm>
              <a:off x="2603" y="1420"/>
              <a:ext cx="351" cy="392"/>
            </a:xfrm>
            <a:custGeom>
              <a:avLst/>
              <a:gdLst>
                <a:gd name="T0" fmla="*/ 11007 w 175"/>
                <a:gd name="T1" fmla="*/ 1920 h 196"/>
                <a:gd name="T2" fmla="*/ 387 w 175"/>
                <a:gd name="T3" fmla="*/ 64 h 196"/>
                <a:gd name="T4" fmla="*/ 0 w 175"/>
                <a:gd name="T5" fmla="*/ 256 h 196"/>
                <a:gd name="T6" fmla="*/ 0 w 175"/>
                <a:gd name="T7" fmla="*/ 9344 h 196"/>
                <a:gd name="T8" fmla="*/ 387 w 175"/>
                <a:gd name="T9" fmla="*/ 10112 h 196"/>
                <a:gd name="T10" fmla="*/ 10749 w 175"/>
                <a:gd name="T11" fmla="*/ 12352 h 196"/>
                <a:gd name="T12" fmla="*/ 11328 w 175"/>
                <a:gd name="T13" fmla="*/ 11904 h 196"/>
                <a:gd name="T14" fmla="*/ 11264 w 175"/>
                <a:gd name="T15" fmla="*/ 2432 h 196"/>
                <a:gd name="T16" fmla="*/ 11007 w 175"/>
                <a:gd name="T17" fmla="*/ 1920 h 1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196"/>
                <a:gd name="T29" fmla="*/ 175 w 175"/>
                <a:gd name="T30" fmla="*/ 196 h 1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196">
                  <a:moveTo>
                    <a:pt x="169" y="30"/>
                  </a:moveTo>
                  <a:cubicBezTo>
                    <a:pt x="75" y="14"/>
                    <a:pt x="14" y="2"/>
                    <a:pt x="6" y="1"/>
                  </a:cubicBezTo>
                  <a:cubicBezTo>
                    <a:pt x="0" y="0"/>
                    <a:pt x="0" y="4"/>
                    <a:pt x="0" y="4"/>
                  </a:cubicBezTo>
                  <a:cubicBezTo>
                    <a:pt x="0" y="4"/>
                    <a:pt x="0" y="136"/>
                    <a:pt x="0" y="146"/>
                  </a:cubicBezTo>
                  <a:cubicBezTo>
                    <a:pt x="0" y="156"/>
                    <a:pt x="2" y="157"/>
                    <a:pt x="6" y="158"/>
                  </a:cubicBezTo>
                  <a:cubicBezTo>
                    <a:pt x="9" y="159"/>
                    <a:pt x="136" y="186"/>
                    <a:pt x="165" y="193"/>
                  </a:cubicBezTo>
                  <a:cubicBezTo>
                    <a:pt x="175" y="196"/>
                    <a:pt x="173" y="188"/>
                    <a:pt x="174" y="186"/>
                  </a:cubicBezTo>
                  <a:cubicBezTo>
                    <a:pt x="174" y="186"/>
                    <a:pt x="173" y="44"/>
                    <a:pt x="173" y="38"/>
                  </a:cubicBezTo>
                  <a:cubicBezTo>
                    <a:pt x="173" y="34"/>
                    <a:pt x="173" y="31"/>
                    <a:pt x="169" y="30"/>
                  </a:cubicBez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2" name="Freeform 521"/>
            <p:cNvSpPr>
              <a:spLocks noChangeAspect="1" noEditPoints="1"/>
            </p:cNvSpPr>
            <p:nvPr/>
          </p:nvSpPr>
          <p:spPr bwMode="auto">
            <a:xfrm>
              <a:off x="2603" y="1420"/>
              <a:ext cx="351" cy="388"/>
            </a:xfrm>
            <a:custGeom>
              <a:avLst/>
              <a:gdLst>
                <a:gd name="T0" fmla="*/ 64 w 175"/>
                <a:gd name="T1" fmla="*/ 64 h 194"/>
                <a:gd name="T2" fmla="*/ 0 w 175"/>
                <a:gd name="T3" fmla="*/ 256 h 194"/>
                <a:gd name="T4" fmla="*/ 0 w 175"/>
                <a:gd name="T5" fmla="*/ 9344 h 194"/>
                <a:gd name="T6" fmla="*/ 387 w 175"/>
                <a:gd name="T7" fmla="*/ 10176 h 194"/>
                <a:gd name="T8" fmla="*/ 4156 w 175"/>
                <a:gd name="T9" fmla="*/ 10944 h 194"/>
                <a:gd name="T10" fmla="*/ 10749 w 175"/>
                <a:gd name="T11" fmla="*/ 12416 h 194"/>
                <a:gd name="T12" fmla="*/ 11200 w 175"/>
                <a:gd name="T13" fmla="*/ 12352 h 194"/>
                <a:gd name="T14" fmla="*/ 11328 w 175"/>
                <a:gd name="T15" fmla="*/ 11904 h 194"/>
                <a:gd name="T16" fmla="*/ 11328 w 175"/>
                <a:gd name="T17" fmla="*/ 2432 h 194"/>
                <a:gd name="T18" fmla="*/ 11007 w 175"/>
                <a:gd name="T19" fmla="*/ 1920 h 194"/>
                <a:gd name="T20" fmla="*/ 11007 w 175"/>
                <a:gd name="T21" fmla="*/ 1920 h 194"/>
                <a:gd name="T22" fmla="*/ 387 w 175"/>
                <a:gd name="T23" fmla="*/ 0 h 194"/>
                <a:gd name="T24" fmla="*/ 64 w 175"/>
                <a:gd name="T25" fmla="*/ 64 h 194"/>
                <a:gd name="T26" fmla="*/ 10749 w 175"/>
                <a:gd name="T27" fmla="*/ 12288 h 194"/>
                <a:gd name="T28" fmla="*/ 4156 w 175"/>
                <a:gd name="T29" fmla="*/ 10880 h 194"/>
                <a:gd name="T30" fmla="*/ 387 w 175"/>
                <a:gd name="T31" fmla="*/ 10048 h 194"/>
                <a:gd name="T32" fmla="*/ 64 w 175"/>
                <a:gd name="T33" fmla="*/ 9344 h 194"/>
                <a:gd name="T34" fmla="*/ 64 w 175"/>
                <a:gd name="T35" fmla="*/ 256 h 194"/>
                <a:gd name="T36" fmla="*/ 128 w 175"/>
                <a:gd name="T37" fmla="*/ 128 h 194"/>
                <a:gd name="T38" fmla="*/ 387 w 175"/>
                <a:gd name="T39" fmla="*/ 64 h 194"/>
                <a:gd name="T40" fmla="*/ 11007 w 175"/>
                <a:gd name="T41" fmla="*/ 1984 h 194"/>
                <a:gd name="T42" fmla="*/ 11264 w 175"/>
                <a:gd name="T43" fmla="*/ 2432 h 194"/>
                <a:gd name="T44" fmla="*/ 11264 w 175"/>
                <a:gd name="T45" fmla="*/ 11904 h 194"/>
                <a:gd name="T46" fmla="*/ 11136 w 175"/>
                <a:gd name="T47" fmla="*/ 12288 h 194"/>
                <a:gd name="T48" fmla="*/ 10749 w 175"/>
                <a:gd name="T49" fmla="*/ 12288 h 19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5"/>
                <a:gd name="T76" fmla="*/ 0 h 194"/>
                <a:gd name="T77" fmla="*/ 175 w 175"/>
                <a:gd name="T78" fmla="*/ 194 h 19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5" h="194">
                  <a:moveTo>
                    <a:pt x="1" y="1"/>
                  </a:moveTo>
                  <a:cubicBezTo>
                    <a:pt x="0" y="2"/>
                    <a:pt x="0" y="4"/>
                    <a:pt x="0" y="4"/>
                  </a:cubicBezTo>
                  <a:cubicBezTo>
                    <a:pt x="0" y="4"/>
                    <a:pt x="0" y="146"/>
                    <a:pt x="0" y="146"/>
                  </a:cubicBezTo>
                  <a:cubicBezTo>
                    <a:pt x="0" y="156"/>
                    <a:pt x="1" y="157"/>
                    <a:pt x="6" y="159"/>
                  </a:cubicBezTo>
                  <a:cubicBezTo>
                    <a:pt x="7" y="159"/>
                    <a:pt x="29" y="164"/>
                    <a:pt x="64" y="171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6" y="194"/>
                    <a:pt x="170" y="194"/>
                    <a:pt x="172" y="193"/>
                  </a:cubicBezTo>
                  <a:cubicBezTo>
                    <a:pt x="175" y="191"/>
                    <a:pt x="174" y="186"/>
                    <a:pt x="174" y="186"/>
                  </a:cubicBezTo>
                  <a:cubicBezTo>
                    <a:pt x="174" y="186"/>
                    <a:pt x="174" y="38"/>
                    <a:pt x="174" y="38"/>
                  </a:cubicBezTo>
                  <a:cubicBezTo>
                    <a:pt x="174" y="34"/>
                    <a:pt x="174" y="30"/>
                    <a:pt x="169" y="30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1" y="1"/>
                  </a:cubicBezTo>
                  <a:close/>
                  <a:moveTo>
                    <a:pt x="165" y="192"/>
                  </a:moveTo>
                  <a:cubicBezTo>
                    <a:pt x="165" y="192"/>
                    <a:pt x="64" y="170"/>
                    <a:pt x="64" y="170"/>
                  </a:cubicBezTo>
                  <a:cubicBezTo>
                    <a:pt x="34" y="163"/>
                    <a:pt x="7" y="158"/>
                    <a:pt x="6" y="157"/>
                  </a:cubicBezTo>
                  <a:cubicBezTo>
                    <a:pt x="2" y="156"/>
                    <a:pt x="1" y="156"/>
                    <a:pt x="1" y="14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72" y="31"/>
                    <a:pt x="173" y="34"/>
                    <a:pt x="173" y="38"/>
                  </a:cubicBezTo>
                  <a:cubicBezTo>
                    <a:pt x="173" y="186"/>
                    <a:pt x="173" y="186"/>
                    <a:pt x="173" y="186"/>
                  </a:cubicBezTo>
                  <a:cubicBezTo>
                    <a:pt x="173" y="186"/>
                    <a:pt x="173" y="190"/>
                    <a:pt x="171" y="192"/>
                  </a:cubicBezTo>
                  <a:cubicBezTo>
                    <a:pt x="170" y="193"/>
                    <a:pt x="166" y="193"/>
                    <a:pt x="165" y="192"/>
                  </a:cubicBezTo>
                  <a:close/>
                </a:path>
              </a:pathLst>
            </a:custGeom>
            <a:solidFill>
              <a:srgbClr val="2B4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3" name="Freeform 522"/>
            <p:cNvSpPr>
              <a:spLocks noChangeAspect="1" noEditPoints="1"/>
            </p:cNvSpPr>
            <p:nvPr/>
          </p:nvSpPr>
          <p:spPr bwMode="auto">
            <a:xfrm>
              <a:off x="2621" y="1464"/>
              <a:ext cx="313" cy="310"/>
            </a:xfrm>
            <a:custGeom>
              <a:avLst/>
              <a:gdLst>
                <a:gd name="T0" fmla="*/ 8949 w 156"/>
                <a:gd name="T1" fmla="*/ 8512 h 155"/>
                <a:gd name="T2" fmla="*/ 7181 w 156"/>
                <a:gd name="T3" fmla="*/ 7616 h 155"/>
                <a:gd name="T4" fmla="*/ 7053 w 156"/>
                <a:gd name="T5" fmla="*/ 7040 h 155"/>
                <a:gd name="T6" fmla="*/ 6920 w 156"/>
                <a:gd name="T7" fmla="*/ 3712 h 155"/>
                <a:gd name="T8" fmla="*/ 7376 w 156"/>
                <a:gd name="T9" fmla="*/ 3136 h 155"/>
                <a:gd name="T10" fmla="*/ 8164 w 156"/>
                <a:gd name="T11" fmla="*/ 3072 h 155"/>
                <a:gd name="T12" fmla="*/ 9013 w 156"/>
                <a:gd name="T13" fmla="*/ 3456 h 155"/>
                <a:gd name="T14" fmla="*/ 10177 w 156"/>
                <a:gd name="T15" fmla="*/ 3136 h 155"/>
                <a:gd name="T16" fmla="*/ 9013 w 156"/>
                <a:gd name="T17" fmla="*/ 2432 h 155"/>
                <a:gd name="T18" fmla="*/ 7376 w 156"/>
                <a:gd name="T19" fmla="*/ 2176 h 155"/>
                <a:gd name="T20" fmla="*/ 6727 w 156"/>
                <a:gd name="T21" fmla="*/ 2560 h 155"/>
                <a:gd name="T22" fmla="*/ 5945 w 156"/>
                <a:gd name="T23" fmla="*/ 2816 h 155"/>
                <a:gd name="T24" fmla="*/ 3973 w 156"/>
                <a:gd name="T25" fmla="*/ 2368 h 155"/>
                <a:gd name="T26" fmla="*/ 3060 w 156"/>
                <a:gd name="T27" fmla="*/ 1216 h 155"/>
                <a:gd name="T28" fmla="*/ 1364 w 156"/>
                <a:gd name="T29" fmla="*/ 768 h 155"/>
                <a:gd name="T30" fmla="*/ 1164 w 156"/>
                <a:gd name="T31" fmla="*/ 0 h 155"/>
                <a:gd name="T32" fmla="*/ 1164 w 156"/>
                <a:gd name="T33" fmla="*/ 2240 h 155"/>
                <a:gd name="T34" fmla="*/ 1300 w 156"/>
                <a:gd name="T35" fmla="*/ 1472 h 155"/>
                <a:gd name="T36" fmla="*/ 3192 w 156"/>
                <a:gd name="T37" fmla="*/ 2496 h 155"/>
                <a:gd name="T38" fmla="*/ 3256 w 156"/>
                <a:gd name="T39" fmla="*/ 3072 h 155"/>
                <a:gd name="T40" fmla="*/ 3385 w 156"/>
                <a:gd name="T41" fmla="*/ 6272 h 155"/>
                <a:gd name="T42" fmla="*/ 3256 w 156"/>
                <a:gd name="T43" fmla="*/ 6528 h 155"/>
                <a:gd name="T44" fmla="*/ 2608 w 156"/>
                <a:gd name="T45" fmla="*/ 7040 h 155"/>
                <a:gd name="T46" fmla="*/ 1364 w 156"/>
                <a:gd name="T47" fmla="*/ 6784 h 155"/>
                <a:gd name="T48" fmla="*/ 1164 w 156"/>
                <a:gd name="T49" fmla="*/ 5952 h 155"/>
                <a:gd name="T50" fmla="*/ 1164 w 156"/>
                <a:gd name="T51" fmla="*/ 8128 h 155"/>
                <a:gd name="T52" fmla="*/ 1364 w 156"/>
                <a:gd name="T53" fmla="*/ 7488 h 155"/>
                <a:gd name="T54" fmla="*/ 3060 w 156"/>
                <a:gd name="T55" fmla="*/ 7808 h 155"/>
                <a:gd name="T56" fmla="*/ 4037 w 156"/>
                <a:gd name="T57" fmla="*/ 6976 h 155"/>
                <a:gd name="T58" fmla="*/ 6075 w 156"/>
                <a:gd name="T59" fmla="*/ 7552 h 155"/>
                <a:gd name="T60" fmla="*/ 6599 w 156"/>
                <a:gd name="T61" fmla="*/ 8000 h 155"/>
                <a:gd name="T62" fmla="*/ 7181 w 156"/>
                <a:gd name="T63" fmla="*/ 8768 h 155"/>
                <a:gd name="T64" fmla="*/ 9013 w 156"/>
                <a:gd name="T65" fmla="*/ 9216 h 155"/>
                <a:gd name="T66" fmla="*/ 10177 w 156"/>
                <a:gd name="T67" fmla="*/ 9152 h 155"/>
                <a:gd name="T68" fmla="*/ 9013 w 156"/>
                <a:gd name="T69" fmla="*/ 8320 h 155"/>
                <a:gd name="T70" fmla="*/ 3385 w 156"/>
                <a:gd name="T71" fmla="*/ 4224 h 155"/>
                <a:gd name="T72" fmla="*/ 6340 w 156"/>
                <a:gd name="T73" fmla="*/ 6720 h 15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6"/>
                <a:gd name="T112" fmla="*/ 0 h 155"/>
                <a:gd name="T113" fmla="*/ 156 w 156"/>
                <a:gd name="T114" fmla="*/ 155 h 15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6" h="155">
                  <a:moveTo>
                    <a:pt x="138" y="130"/>
                  </a:moveTo>
                  <a:cubicBezTo>
                    <a:pt x="138" y="132"/>
                    <a:pt x="139" y="133"/>
                    <a:pt x="137" y="133"/>
                  </a:cubicBezTo>
                  <a:cubicBezTo>
                    <a:pt x="130" y="131"/>
                    <a:pt x="124" y="130"/>
                    <a:pt x="118" y="128"/>
                  </a:cubicBezTo>
                  <a:cubicBezTo>
                    <a:pt x="115" y="128"/>
                    <a:pt x="112" y="122"/>
                    <a:pt x="110" y="119"/>
                  </a:cubicBezTo>
                  <a:cubicBezTo>
                    <a:pt x="108" y="117"/>
                    <a:pt x="106" y="115"/>
                    <a:pt x="105" y="113"/>
                  </a:cubicBezTo>
                  <a:cubicBezTo>
                    <a:pt x="104" y="112"/>
                    <a:pt x="107" y="110"/>
                    <a:pt x="108" y="110"/>
                  </a:cubicBezTo>
                  <a:cubicBezTo>
                    <a:pt x="118" y="99"/>
                    <a:pt x="119" y="80"/>
                    <a:pt x="110" y="64"/>
                  </a:cubicBezTo>
                  <a:cubicBezTo>
                    <a:pt x="109" y="62"/>
                    <a:pt x="107" y="60"/>
                    <a:pt x="106" y="58"/>
                  </a:cubicBezTo>
                  <a:cubicBezTo>
                    <a:pt x="104" y="55"/>
                    <a:pt x="105" y="55"/>
                    <a:pt x="107" y="53"/>
                  </a:cubicBezTo>
                  <a:cubicBezTo>
                    <a:pt x="109" y="52"/>
                    <a:pt x="111" y="50"/>
                    <a:pt x="113" y="49"/>
                  </a:cubicBezTo>
                  <a:cubicBezTo>
                    <a:pt x="114" y="48"/>
                    <a:pt x="115" y="46"/>
                    <a:pt x="117" y="46"/>
                  </a:cubicBezTo>
                  <a:cubicBezTo>
                    <a:pt x="119" y="46"/>
                    <a:pt x="123" y="47"/>
                    <a:pt x="125" y="48"/>
                  </a:cubicBezTo>
                  <a:cubicBezTo>
                    <a:pt x="128" y="49"/>
                    <a:pt x="132" y="49"/>
                    <a:pt x="136" y="50"/>
                  </a:cubicBezTo>
                  <a:cubicBezTo>
                    <a:pt x="139" y="51"/>
                    <a:pt x="138" y="51"/>
                    <a:pt x="138" y="54"/>
                  </a:cubicBezTo>
                  <a:cubicBezTo>
                    <a:pt x="138" y="57"/>
                    <a:pt x="138" y="60"/>
                    <a:pt x="138" y="63"/>
                  </a:cubicBezTo>
                  <a:cubicBezTo>
                    <a:pt x="144" y="58"/>
                    <a:pt x="150" y="54"/>
                    <a:pt x="156" y="49"/>
                  </a:cubicBezTo>
                  <a:cubicBezTo>
                    <a:pt x="150" y="42"/>
                    <a:pt x="144" y="35"/>
                    <a:pt x="138" y="28"/>
                  </a:cubicBezTo>
                  <a:cubicBezTo>
                    <a:pt x="138" y="31"/>
                    <a:pt x="138" y="35"/>
                    <a:pt x="138" y="38"/>
                  </a:cubicBezTo>
                  <a:cubicBezTo>
                    <a:pt x="138" y="40"/>
                    <a:pt x="137" y="39"/>
                    <a:pt x="135" y="39"/>
                  </a:cubicBezTo>
                  <a:cubicBezTo>
                    <a:pt x="128" y="37"/>
                    <a:pt x="120" y="36"/>
                    <a:pt x="113" y="34"/>
                  </a:cubicBezTo>
                  <a:cubicBezTo>
                    <a:pt x="112" y="34"/>
                    <a:pt x="110" y="33"/>
                    <a:pt x="109" y="34"/>
                  </a:cubicBezTo>
                  <a:cubicBezTo>
                    <a:pt x="107" y="36"/>
                    <a:pt x="105" y="38"/>
                    <a:pt x="103" y="40"/>
                  </a:cubicBezTo>
                  <a:cubicBezTo>
                    <a:pt x="100" y="42"/>
                    <a:pt x="98" y="44"/>
                    <a:pt x="95" y="46"/>
                  </a:cubicBezTo>
                  <a:cubicBezTo>
                    <a:pt x="94" y="47"/>
                    <a:pt x="93" y="45"/>
                    <a:pt x="91" y="44"/>
                  </a:cubicBezTo>
                  <a:cubicBezTo>
                    <a:pt x="83" y="39"/>
                    <a:pt x="73" y="37"/>
                    <a:pt x="65" y="39"/>
                  </a:cubicBezTo>
                  <a:cubicBezTo>
                    <a:pt x="63" y="39"/>
                    <a:pt x="63" y="40"/>
                    <a:pt x="61" y="37"/>
                  </a:cubicBezTo>
                  <a:cubicBezTo>
                    <a:pt x="58" y="34"/>
                    <a:pt x="56" y="31"/>
                    <a:pt x="54" y="28"/>
                  </a:cubicBezTo>
                  <a:cubicBezTo>
                    <a:pt x="51" y="25"/>
                    <a:pt x="49" y="22"/>
                    <a:pt x="47" y="19"/>
                  </a:cubicBezTo>
                  <a:cubicBezTo>
                    <a:pt x="46" y="18"/>
                    <a:pt x="45" y="18"/>
                    <a:pt x="43" y="18"/>
                  </a:cubicBezTo>
                  <a:cubicBezTo>
                    <a:pt x="36" y="16"/>
                    <a:pt x="29" y="14"/>
                    <a:pt x="21" y="12"/>
                  </a:cubicBezTo>
                  <a:cubicBezTo>
                    <a:pt x="19" y="12"/>
                    <a:pt x="19" y="12"/>
                    <a:pt x="19" y="9"/>
                  </a:cubicBezTo>
                  <a:cubicBezTo>
                    <a:pt x="19" y="6"/>
                    <a:pt x="19" y="3"/>
                    <a:pt x="18" y="0"/>
                  </a:cubicBezTo>
                  <a:cubicBezTo>
                    <a:pt x="12" y="4"/>
                    <a:pt x="6" y="8"/>
                    <a:pt x="0" y="13"/>
                  </a:cubicBezTo>
                  <a:cubicBezTo>
                    <a:pt x="6" y="20"/>
                    <a:pt x="12" y="27"/>
                    <a:pt x="18" y="35"/>
                  </a:cubicBezTo>
                  <a:cubicBezTo>
                    <a:pt x="18" y="32"/>
                    <a:pt x="18" y="29"/>
                    <a:pt x="18" y="26"/>
                  </a:cubicBezTo>
                  <a:cubicBezTo>
                    <a:pt x="18" y="23"/>
                    <a:pt x="18" y="23"/>
                    <a:pt x="20" y="23"/>
                  </a:cubicBezTo>
                  <a:cubicBezTo>
                    <a:pt x="27" y="25"/>
                    <a:pt x="33" y="26"/>
                    <a:pt x="39" y="28"/>
                  </a:cubicBezTo>
                  <a:cubicBezTo>
                    <a:pt x="42" y="28"/>
                    <a:pt x="47" y="37"/>
                    <a:pt x="49" y="39"/>
                  </a:cubicBezTo>
                  <a:cubicBezTo>
                    <a:pt x="49" y="40"/>
                    <a:pt x="53" y="44"/>
                    <a:pt x="53" y="45"/>
                  </a:cubicBezTo>
                  <a:cubicBezTo>
                    <a:pt x="53" y="45"/>
                    <a:pt x="51" y="47"/>
                    <a:pt x="50" y="48"/>
                  </a:cubicBezTo>
                  <a:cubicBezTo>
                    <a:pt x="40" y="58"/>
                    <a:pt x="40" y="78"/>
                    <a:pt x="49" y="92"/>
                  </a:cubicBezTo>
                  <a:cubicBezTo>
                    <a:pt x="50" y="94"/>
                    <a:pt x="51" y="96"/>
                    <a:pt x="52" y="98"/>
                  </a:cubicBezTo>
                  <a:cubicBezTo>
                    <a:pt x="53" y="99"/>
                    <a:pt x="53" y="98"/>
                    <a:pt x="52" y="100"/>
                  </a:cubicBezTo>
                  <a:cubicBezTo>
                    <a:pt x="52" y="101"/>
                    <a:pt x="50" y="101"/>
                    <a:pt x="50" y="102"/>
                  </a:cubicBezTo>
                  <a:cubicBezTo>
                    <a:pt x="48" y="104"/>
                    <a:pt x="46" y="105"/>
                    <a:pt x="44" y="106"/>
                  </a:cubicBezTo>
                  <a:cubicBezTo>
                    <a:pt x="43" y="107"/>
                    <a:pt x="41" y="110"/>
                    <a:pt x="40" y="110"/>
                  </a:cubicBezTo>
                  <a:cubicBezTo>
                    <a:pt x="38" y="110"/>
                    <a:pt x="34" y="109"/>
                    <a:pt x="32" y="108"/>
                  </a:cubicBezTo>
                  <a:cubicBezTo>
                    <a:pt x="28" y="107"/>
                    <a:pt x="25" y="106"/>
                    <a:pt x="21" y="106"/>
                  </a:cubicBezTo>
                  <a:cubicBezTo>
                    <a:pt x="18" y="105"/>
                    <a:pt x="18" y="105"/>
                    <a:pt x="18" y="102"/>
                  </a:cubicBezTo>
                  <a:cubicBezTo>
                    <a:pt x="18" y="99"/>
                    <a:pt x="18" y="96"/>
                    <a:pt x="18" y="93"/>
                  </a:cubicBezTo>
                  <a:cubicBezTo>
                    <a:pt x="12" y="98"/>
                    <a:pt x="6" y="102"/>
                    <a:pt x="0" y="107"/>
                  </a:cubicBezTo>
                  <a:cubicBezTo>
                    <a:pt x="6" y="114"/>
                    <a:pt x="12" y="120"/>
                    <a:pt x="18" y="127"/>
                  </a:cubicBezTo>
                  <a:cubicBezTo>
                    <a:pt x="19" y="124"/>
                    <a:pt x="19" y="122"/>
                    <a:pt x="19" y="119"/>
                  </a:cubicBezTo>
                  <a:cubicBezTo>
                    <a:pt x="19" y="116"/>
                    <a:pt x="18" y="116"/>
                    <a:pt x="21" y="117"/>
                  </a:cubicBezTo>
                  <a:cubicBezTo>
                    <a:pt x="28" y="118"/>
                    <a:pt x="34" y="120"/>
                    <a:pt x="41" y="121"/>
                  </a:cubicBezTo>
                  <a:cubicBezTo>
                    <a:pt x="43" y="122"/>
                    <a:pt x="45" y="123"/>
                    <a:pt x="47" y="122"/>
                  </a:cubicBezTo>
                  <a:cubicBezTo>
                    <a:pt x="48" y="122"/>
                    <a:pt x="50" y="120"/>
                    <a:pt x="51" y="119"/>
                  </a:cubicBezTo>
                  <a:cubicBezTo>
                    <a:pt x="55" y="115"/>
                    <a:pt x="59" y="112"/>
                    <a:pt x="62" y="109"/>
                  </a:cubicBezTo>
                  <a:cubicBezTo>
                    <a:pt x="69" y="114"/>
                    <a:pt x="76" y="117"/>
                    <a:pt x="83" y="118"/>
                  </a:cubicBezTo>
                  <a:cubicBezTo>
                    <a:pt x="86" y="118"/>
                    <a:pt x="90" y="118"/>
                    <a:pt x="93" y="118"/>
                  </a:cubicBezTo>
                  <a:cubicBezTo>
                    <a:pt x="94" y="117"/>
                    <a:pt x="94" y="117"/>
                    <a:pt x="96" y="118"/>
                  </a:cubicBezTo>
                  <a:cubicBezTo>
                    <a:pt x="97" y="120"/>
                    <a:pt x="99" y="123"/>
                    <a:pt x="101" y="125"/>
                  </a:cubicBezTo>
                  <a:cubicBezTo>
                    <a:pt x="103" y="128"/>
                    <a:pt x="105" y="131"/>
                    <a:pt x="107" y="133"/>
                  </a:cubicBezTo>
                  <a:cubicBezTo>
                    <a:pt x="107" y="134"/>
                    <a:pt x="109" y="137"/>
                    <a:pt x="110" y="137"/>
                  </a:cubicBezTo>
                  <a:cubicBezTo>
                    <a:pt x="114" y="138"/>
                    <a:pt x="118" y="139"/>
                    <a:pt x="123" y="140"/>
                  </a:cubicBezTo>
                  <a:cubicBezTo>
                    <a:pt x="128" y="142"/>
                    <a:pt x="133" y="143"/>
                    <a:pt x="138" y="144"/>
                  </a:cubicBezTo>
                  <a:cubicBezTo>
                    <a:pt x="138" y="144"/>
                    <a:pt x="138" y="154"/>
                    <a:pt x="138" y="155"/>
                  </a:cubicBezTo>
                  <a:cubicBezTo>
                    <a:pt x="144" y="151"/>
                    <a:pt x="150" y="147"/>
                    <a:pt x="156" y="143"/>
                  </a:cubicBezTo>
                  <a:cubicBezTo>
                    <a:pt x="150" y="136"/>
                    <a:pt x="144" y="128"/>
                    <a:pt x="138" y="121"/>
                  </a:cubicBezTo>
                  <a:cubicBezTo>
                    <a:pt x="138" y="124"/>
                    <a:pt x="138" y="127"/>
                    <a:pt x="138" y="130"/>
                  </a:cubicBezTo>
                  <a:close/>
                  <a:moveTo>
                    <a:pt x="97" y="105"/>
                  </a:moveTo>
                  <a:cubicBezTo>
                    <a:pt x="77" y="119"/>
                    <a:pt x="47" y="90"/>
                    <a:pt x="52" y="66"/>
                  </a:cubicBezTo>
                  <a:cubicBezTo>
                    <a:pt x="55" y="53"/>
                    <a:pt x="66" y="46"/>
                    <a:pt x="79" y="48"/>
                  </a:cubicBezTo>
                  <a:cubicBezTo>
                    <a:pt x="105" y="56"/>
                    <a:pt x="117" y="92"/>
                    <a:pt x="97" y="105"/>
                  </a:cubicBezTo>
                  <a:close/>
                </a:path>
              </a:pathLst>
            </a:custGeom>
            <a:solidFill>
              <a:srgbClr val="0B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4" name="Freeform 523"/>
            <p:cNvSpPr>
              <a:spLocks noChangeAspect="1" noEditPoints="1"/>
            </p:cNvSpPr>
            <p:nvPr/>
          </p:nvSpPr>
          <p:spPr bwMode="auto">
            <a:xfrm>
              <a:off x="2619" y="1458"/>
              <a:ext cx="315" cy="310"/>
            </a:xfrm>
            <a:custGeom>
              <a:avLst/>
              <a:gdLst>
                <a:gd name="T0" fmla="*/ 8948 w 157"/>
                <a:gd name="T1" fmla="*/ 8448 h 155"/>
                <a:gd name="T2" fmla="*/ 7181 w 157"/>
                <a:gd name="T3" fmla="*/ 7616 h 155"/>
                <a:gd name="T4" fmla="*/ 7052 w 157"/>
                <a:gd name="T5" fmla="*/ 6976 h 155"/>
                <a:gd name="T6" fmla="*/ 6920 w 157"/>
                <a:gd name="T7" fmla="*/ 3648 h 155"/>
                <a:gd name="T8" fmla="*/ 7375 w 157"/>
                <a:gd name="T9" fmla="*/ 3072 h 155"/>
                <a:gd name="T10" fmla="*/ 8164 w 157"/>
                <a:gd name="T11" fmla="*/ 3008 h 155"/>
                <a:gd name="T12" fmla="*/ 9013 w 157"/>
                <a:gd name="T13" fmla="*/ 3392 h 155"/>
                <a:gd name="T14" fmla="*/ 10241 w 157"/>
                <a:gd name="T15" fmla="*/ 3072 h 155"/>
                <a:gd name="T16" fmla="*/ 9013 w 157"/>
                <a:gd name="T17" fmla="*/ 2368 h 155"/>
                <a:gd name="T18" fmla="*/ 7375 w 157"/>
                <a:gd name="T19" fmla="*/ 2112 h 155"/>
                <a:gd name="T20" fmla="*/ 6727 w 157"/>
                <a:gd name="T21" fmla="*/ 2496 h 155"/>
                <a:gd name="T22" fmla="*/ 5945 w 157"/>
                <a:gd name="T23" fmla="*/ 2752 h 155"/>
                <a:gd name="T24" fmla="*/ 3973 w 157"/>
                <a:gd name="T25" fmla="*/ 2368 h 155"/>
                <a:gd name="T26" fmla="*/ 3060 w 157"/>
                <a:gd name="T27" fmla="*/ 1152 h 155"/>
                <a:gd name="T28" fmla="*/ 1429 w 157"/>
                <a:gd name="T29" fmla="*/ 768 h 155"/>
                <a:gd name="T30" fmla="*/ 1228 w 157"/>
                <a:gd name="T31" fmla="*/ 0 h 155"/>
                <a:gd name="T32" fmla="*/ 1228 w 157"/>
                <a:gd name="T33" fmla="*/ 2176 h 155"/>
                <a:gd name="T34" fmla="*/ 1364 w 157"/>
                <a:gd name="T35" fmla="*/ 1472 h 155"/>
                <a:gd name="T36" fmla="*/ 3192 w 157"/>
                <a:gd name="T37" fmla="*/ 2432 h 155"/>
                <a:gd name="T38" fmla="*/ 3256 w 157"/>
                <a:gd name="T39" fmla="*/ 3008 h 155"/>
                <a:gd name="T40" fmla="*/ 3385 w 157"/>
                <a:gd name="T41" fmla="*/ 6208 h 155"/>
                <a:gd name="T42" fmla="*/ 3256 w 157"/>
                <a:gd name="T43" fmla="*/ 6464 h 155"/>
                <a:gd name="T44" fmla="*/ 2608 w 157"/>
                <a:gd name="T45" fmla="*/ 6976 h 155"/>
                <a:gd name="T46" fmla="*/ 1364 w 157"/>
                <a:gd name="T47" fmla="*/ 6720 h 155"/>
                <a:gd name="T48" fmla="*/ 1228 w 157"/>
                <a:gd name="T49" fmla="*/ 5888 h 155"/>
                <a:gd name="T50" fmla="*/ 1228 w 157"/>
                <a:gd name="T51" fmla="*/ 8128 h 155"/>
                <a:gd name="T52" fmla="*/ 1364 w 157"/>
                <a:gd name="T53" fmla="*/ 7424 h 155"/>
                <a:gd name="T54" fmla="*/ 3060 w 157"/>
                <a:gd name="T55" fmla="*/ 7808 h 155"/>
                <a:gd name="T56" fmla="*/ 4101 w 157"/>
                <a:gd name="T57" fmla="*/ 6912 h 155"/>
                <a:gd name="T58" fmla="*/ 6075 w 157"/>
                <a:gd name="T59" fmla="*/ 7488 h 155"/>
                <a:gd name="T60" fmla="*/ 6597 w 157"/>
                <a:gd name="T61" fmla="*/ 7936 h 155"/>
                <a:gd name="T62" fmla="*/ 7181 w 157"/>
                <a:gd name="T63" fmla="*/ 8704 h 155"/>
                <a:gd name="T64" fmla="*/ 9013 w 157"/>
                <a:gd name="T65" fmla="*/ 9152 h 155"/>
                <a:gd name="T66" fmla="*/ 10241 w 157"/>
                <a:gd name="T67" fmla="*/ 9088 h 155"/>
                <a:gd name="T68" fmla="*/ 9013 w 157"/>
                <a:gd name="T69" fmla="*/ 8256 h 155"/>
                <a:gd name="T70" fmla="*/ 3385 w 157"/>
                <a:gd name="T71" fmla="*/ 4160 h 155"/>
                <a:gd name="T72" fmla="*/ 6332 w 157"/>
                <a:gd name="T73" fmla="*/ 6720 h 15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7"/>
                <a:gd name="T112" fmla="*/ 0 h 155"/>
                <a:gd name="T113" fmla="*/ 157 w 157"/>
                <a:gd name="T114" fmla="*/ 155 h 15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7" h="155">
                  <a:moveTo>
                    <a:pt x="138" y="129"/>
                  </a:moveTo>
                  <a:cubicBezTo>
                    <a:pt x="138" y="131"/>
                    <a:pt x="139" y="132"/>
                    <a:pt x="137" y="132"/>
                  </a:cubicBezTo>
                  <a:cubicBezTo>
                    <a:pt x="131" y="130"/>
                    <a:pt x="124" y="129"/>
                    <a:pt x="118" y="127"/>
                  </a:cubicBezTo>
                  <a:cubicBezTo>
                    <a:pt x="116" y="127"/>
                    <a:pt x="112" y="121"/>
                    <a:pt x="110" y="119"/>
                  </a:cubicBezTo>
                  <a:cubicBezTo>
                    <a:pt x="108" y="117"/>
                    <a:pt x="107" y="114"/>
                    <a:pt x="105" y="112"/>
                  </a:cubicBezTo>
                  <a:cubicBezTo>
                    <a:pt x="104" y="111"/>
                    <a:pt x="107" y="109"/>
                    <a:pt x="108" y="109"/>
                  </a:cubicBezTo>
                  <a:cubicBezTo>
                    <a:pt x="118" y="98"/>
                    <a:pt x="119" y="79"/>
                    <a:pt x="110" y="63"/>
                  </a:cubicBezTo>
                  <a:cubicBezTo>
                    <a:pt x="109" y="61"/>
                    <a:pt x="108" y="59"/>
                    <a:pt x="106" y="57"/>
                  </a:cubicBezTo>
                  <a:cubicBezTo>
                    <a:pt x="104" y="54"/>
                    <a:pt x="106" y="54"/>
                    <a:pt x="108" y="52"/>
                  </a:cubicBezTo>
                  <a:cubicBezTo>
                    <a:pt x="109" y="51"/>
                    <a:pt x="111" y="50"/>
                    <a:pt x="113" y="48"/>
                  </a:cubicBezTo>
                  <a:cubicBezTo>
                    <a:pt x="114" y="48"/>
                    <a:pt x="116" y="45"/>
                    <a:pt x="117" y="45"/>
                  </a:cubicBezTo>
                  <a:cubicBezTo>
                    <a:pt x="119" y="45"/>
                    <a:pt x="123" y="46"/>
                    <a:pt x="125" y="47"/>
                  </a:cubicBezTo>
                  <a:cubicBezTo>
                    <a:pt x="128" y="48"/>
                    <a:pt x="132" y="49"/>
                    <a:pt x="136" y="50"/>
                  </a:cubicBezTo>
                  <a:cubicBezTo>
                    <a:pt x="139" y="50"/>
                    <a:pt x="138" y="50"/>
                    <a:pt x="138" y="53"/>
                  </a:cubicBezTo>
                  <a:cubicBezTo>
                    <a:pt x="138" y="56"/>
                    <a:pt x="138" y="59"/>
                    <a:pt x="138" y="62"/>
                  </a:cubicBezTo>
                  <a:cubicBezTo>
                    <a:pt x="144" y="57"/>
                    <a:pt x="151" y="53"/>
                    <a:pt x="157" y="48"/>
                  </a:cubicBezTo>
                  <a:cubicBezTo>
                    <a:pt x="151" y="41"/>
                    <a:pt x="144" y="34"/>
                    <a:pt x="138" y="28"/>
                  </a:cubicBezTo>
                  <a:cubicBezTo>
                    <a:pt x="138" y="31"/>
                    <a:pt x="138" y="34"/>
                    <a:pt x="138" y="37"/>
                  </a:cubicBezTo>
                  <a:cubicBezTo>
                    <a:pt x="138" y="39"/>
                    <a:pt x="137" y="39"/>
                    <a:pt x="135" y="38"/>
                  </a:cubicBezTo>
                  <a:cubicBezTo>
                    <a:pt x="128" y="37"/>
                    <a:pt x="121" y="35"/>
                    <a:pt x="113" y="33"/>
                  </a:cubicBezTo>
                  <a:cubicBezTo>
                    <a:pt x="112" y="33"/>
                    <a:pt x="110" y="32"/>
                    <a:pt x="109" y="33"/>
                  </a:cubicBezTo>
                  <a:cubicBezTo>
                    <a:pt x="107" y="35"/>
                    <a:pt x="105" y="37"/>
                    <a:pt x="103" y="39"/>
                  </a:cubicBezTo>
                  <a:cubicBezTo>
                    <a:pt x="100" y="41"/>
                    <a:pt x="98" y="43"/>
                    <a:pt x="96" y="45"/>
                  </a:cubicBezTo>
                  <a:cubicBezTo>
                    <a:pt x="95" y="46"/>
                    <a:pt x="93" y="44"/>
                    <a:pt x="91" y="43"/>
                  </a:cubicBezTo>
                  <a:cubicBezTo>
                    <a:pt x="83" y="38"/>
                    <a:pt x="74" y="36"/>
                    <a:pt x="66" y="38"/>
                  </a:cubicBezTo>
                  <a:cubicBezTo>
                    <a:pt x="63" y="39"/>
                    <a:pt x="63" y="39"/>
                    <a:pt x="61" y="37"/>
                  </a:cubicBezTo>
                  <a:cubicBezTo>
                    <a:pt x="59" y="33"/>
                    <a:pt x="56" y="30"/>
                    <a:pt x="54" y="27"/>
                  </a:cubicBezTo>
                  <a:cubicBezTo>
                    <a:pt x="52" y="24"/>
                    <a:pt x="50" y="21"/>
                    <a:pt x="47" y="18"/>
                  </a:cubicBezTo>
                  <a:cubicBezTo>
                    <a:pt x="47" y="17"/>
                    <a:pt x="45" y="17"/>
                    <a:pt x="44" y="17"/>
                  </a:cubicBezTo>
                  <a:cubicBezTo>
                    <a:pt x="36" y="15"/>
                    <a:pt x="29" y="13"/>
                    <a:pt x="22" y="12"/>
                  </a:cubicBezTo>
                  <a:cubicBezTo>
                    <a:pt x="19" y="11"/>
                    <a:pt x="19" y="11"/>
                    <a:pt x="19" y="9"/>
                  </a:cubicBezTo>
                  <a:cubicBezTo>
                    <a:pt x="19" y="6"/>
                    <a:pt x="19" y="3"/>
                    <a:pt x="19" y="0"/>
                  </a:cubicBezTo>
                  <a:cubicBezTo>
                    <a:pt x="13" y="4"/>
                    <a:pt x="6" y="8"/>
                    <a:pt x="0" y="12"/>
                  </a:cubicBezTo>
                  <a:cubicBezTo>
                    <a:pt x="6" y="19"/>
                    <a:pt x="12" y="27"/>
                    <a:pt x="19" y="34"/>
                  </a:cubicBezTo>
                  <a:cubicBezTo>
                    <a:pt x="19" y="31"/>
                    <a:pt x="19" y="28"/>
                    <a:pt x="19" y="25"/>
                  </a:cubicBezTo>
                  <a:cubicBezTo>
                    <a:pt x="19" y="22"/>
                    <a:pt x="18" y="22"/>
                    <a:pt x="21" y="23"/>
                  </a:cubicBezTo>
                  <a:cubicBezTo>
                    <a:pt x="27" y="24"/>
                    <a:pt x="33" y="26"/>
                    <a:pt x="40" y="27"/>
                  </a:cubicBezTo>
                  <a:cubicBezTo>
                    <a:pt x="42" y="28"/>
                    <a:pt x="47" y="36"/>
                    <a:pt x="49" y="38"/>
                  </a:cubicBezTo>
                  <a:cubicBezTo>
                    <a:pt x="50" y="39"/>
                    <a:pt x="53" y="43"/>
                    <a:pt x="53" y="44"/>
                  </a:cubicBezTo>
                  <a:cubicBezTo>
                    <a:pt x="53" y="45"/>
                    <a:pt x="51" y="47"/>
                    <a:pt x="50" y="47"/>
                  </a:cubicBezTo>
                  <a:cubicBezTo>
                    <a:pt x="41" y="57"/>
                    <a:pt x="41" y="77"/>
                    <a:pt x="49" y="91"/>
                  </a:cubicBezTo>
                  <a:cubicBezTo>
                    <a:pt x="50" y="93"/>
                    <a:pt x="51" y="95"/>
                    <a:pt x="52" y="97"/>
                  </a:cubicBezTo>
                  <a:cubicBezTo>
                    <a:pt x="53" y="99"/>
                    <a:pt x="53" y="98"/>
                    <a:pt x="53" y="99"/>
                  </a:cubicBezTo>
                  <a:cubicBezTo>
                    <a:pt x="52" y="100"/>
                    <a:pt x="51" y="101"/>
                    <a:pt x="50" y="101"/>
                  </a:cubicBezTo>
                  <a:cubicBezTo>
                    <a:pt x="48" y="103"/>
                    <a:pt x="46" y="104"/>
                    <a:pt x="45" y="106"/>
                  </a:cubicBezTo>
                  <a:cubicBezTo>
                    <a:pt x="43" y="107"/>
                    <a:pt x="41" y="109"/>
                    <a:pt x="40" y="109"/>
                  </a:cubicBezTo>
                  <a:cubicBezTo>
                    <a:pt x="38" y="109"/>
                    <a:pt x="34" y="108"/>
                    <a:pt x="32" y="107"/>
                  </a:cubicBezTo>
                  <a:cubicBezTo>
                    <a:pt x="28" y="107"/>
                    <a:pt x="25" y="106"/>
                    <a:pt x="21" y="105"/>
                  </a:cubicBezTo>
                  <a:cubicBezTo>
                    <a:pt x="18" y="104"/>
                    <a:pt x="19" y="104"/>
                    <a:pt x="19" y="101"/>
                  </a:cubicBezTo>
                  <a:cubicBezTo>
                    <a:pt x="19" y="98"/>
                    <a:pt x="19" y="95"/>
                    <a:pt x="19" y="92"/>
                  </a:cubicBezTo>
                  <a:cubicBezTo>
                    <a:pt x="12" y="97"/>
                    <a:pt x="6" y="101"/>
                    <a:pt x="0" y="106"/>
                  </a:cubicBezTo>
                  <a:cubicBezTo>
                    <a:pt x="6" y="113"/>
                    <a:pt x="13" y="120"/>
                    <a:pt x="19" y="127"/>
                  </a:cubicBezTo>
                  <a:cubicBezTo>
                    <a:pt x="19" y="124"/>
                    <a:pt x="19" y="121"/>
                    <a:pt x="19" y="118"/>
                  </a:cubicBezTo>
                  <a:cubicBezTo>
                    <a:pt x="19" y="115"/>
                    <a:pt x="19" y="115"/>
                    <a:pt x="21" y="116"/>
                  </a:cubicBezTo>
                  <a:cubicBezTo>
                    <a:pt x="28" y="118"/>
                    <a:pt x="35" y="119"/>
                    <a:pt x="41" y="121"/>
                  </a:cubicBezTo>
                  <a:cubicBezTo>
                    <a:pt x="43" y="121"/>
                    <a:pt x="46" y="122"/>
                    <a:pt x="47" y="122"/>
                  </a:cubicBezTo>
                  <a:cubicBezTo>
                    <a:pt x="49" y="121"/>
                    <a:pt x="50" y="119"/>
                    <a:pt x="51" y="118"/>
                  </a:cubicBezTo>
                  <a:cubicBezTo>
                    <a:pt x="55" y="115"/>
                    <a:pt x="59" y="111"/>
                    <a:pt x="63" y="108"/>
                  </a:cubicBezTo>
                  <a:cubicBezTo>
                    <a:pt x="69" y="113"/>
                    <a:pt x="76" y="116"/>
                    <a:pt x="83" y="117"/>
                  </a:cubicBezTo>
                  <a:cubicBezTo>
                    <a:pt x="86" y="118"/>
                    <a:pt x="90" y="117"/>
                    <a:pt x="93" y="117"/>
                  </a:cubicBezTo>
                  <a:cubicBezTo>
                    <a:pt x="94" y="117"/>
                    <a:pt x="95" y="116"/>
                    <a:pt x="96" y="118"/>
                  </a:cubicBezTo>
                  <a:cubicBezTo>
                    <a:pt x="98" y="120"/>
                    <a:pt x="99" y="122"/>
                    <a:pt x="101" y="124"/>
                  </a:cubicBezTo>
                  <a:cubicBezTo>
                    <a:pt x="103" y="127"/>
                    <a:pt x="105" y="130"/>
                    <a:pt x="107" y="133"/>
                  </a:cubicBezTo>
                  <a:cubicBezTo>
                    <a:pt x="108" y="133"/>
                    <a:pt x="109" y="136"/>
                    <a:pt x="110" y="136"/>
                  </a:cubicBezTo>
                  <a:cubicBezTo>
                    <a:pt x="114" y="138"/>
                    <a:pt x="119" y="139"/>
                    <a:pt x="123" y="140"/>
                  </a:cubicBezTo>
                  <a:cubicBezTo>
                    <a:pt x="128" y="141"/>
                    <a:pt x="133" y="142"/>
                    <a:pt x="138" y="143"/>
                  </a:cubicBezTo>
                  <a:cubicBezTo>
                    <a:pt x="138" y="143"/>
                    <a:pt x="138" y="153"/>
                    <a:pt x="138" y="155"/>
                  </a:cubicBezTo>
                  <a:cubicBezTo>
                    <a:pt x="144" y="151"/>
                    <a:pt x="151" y="146"/>
                    <a:pt x="157" y="142"/>
                  </a:cubicBezTo>
                  <a:cubicBezTo>
                    <a:pt x="151" y="135"/>
                    <a:pt x="144" y="128"/>
                    <a:pt x="138" y="120"/>
                  </a:cubicBezTo>
                  <a:cubicBezTo>
                    <a:pt x="138" y="123"/>
                    <a:pt x="138" y="126"/>
                    <a:pt x="138" y="129"/>
                  </a:cubicBezTo>
                  <a:close/>
                  <a:moveTo>
                    <a:pt x="97" y="105"/>
                  </a:moveTo>
                  <a:cubicBezTo>
                    <a:pt x="77" y="118"/>
                    <a:pt x="47" y="90"/>
                    <a:pt x="52" y="65"/>
                  </a:cubicBezTo>
                  <a:cubicBezTo>
                    <a:pt x="55" y="52"/>
                    <a:pt x="66" y="45"/>
                    <a:pt x="80" y="48"/>
                  </a:cubicBezTo>
                  <a:cubicBezTo>
                    <a:pt x="106" y="55"/>
                    <a:pt x="117" y="92"/>
                    <a:pt x="97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5" name="Freeform 524"/>
            <p:cNvSpPr>
              <a:spLocks noChangeAspect="1"/>
            </p:cNvSpPr>
            <p:nvPr/>
          </p:nvSpPr>
          <p:spPr bwMode="auto">
            <a:xfrm>
              <a:off x="2735" y="1608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640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6"/>
                    <a:pt x="0" y="10"/>
                  </a:cubicBezTo>
                  <a:cubicBezTo>
                    <a:pt x="0" y="4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456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6" name="Freeform 525"/>
            <p:cNvSpPr>
              <a:spLocks noChangeAspect="1"/>
            </p:cNvSpPr>
            <p:nvPr/>
          </p:nvSpPr>
          <p:spPr bwMode="auto">
            <a:xfrm>
              <a:off x="2735" y="1602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704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7"/>
                    <a:pt x="0" y="11"/>
                  </a:cubicBezTo>
                  <a:cubicBezTo>
                    <a:pt x="0" y="5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BD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7" name="Freeform 526"/>
            <p:cNvSpPr>
              <a:spLocks noChangeAspect="1"/>
            </p:cNvSpPr>
            <p:nvPr/>
          </p:nvSpPr>
          <p:spPr bwMode="auto">
            <a:xfrm>
              <a:off x="2781" y="1606"/>
              <a:ext cx="50" cy="34"/>
            </a:xfrm>
            <a:custGeom>
              <a:avLst/>
              <a:gdLst>
                <a:gd name="T0" fmla="*/ 0 w 25"/>
                <a:gd name="T1" fmla="*/ 64 h 17"/>
                <a:gd name="T2" fmla="*/ 960 w 25"/>
                <a:gd name="T3" fmla="*/ 1088 h 17"/>
                <a:gd name="T4" fmla="*/ 0 w 25"/>
                <a:gd name="T5" fmla="*/ 64 h 17"/>
                <a:gd name="T6" fmla="*/ 0 60000 65536"/>
                <a:gd name="T7" fmla="*/ 0 60000 65536"/>
                <a:gd name="T8" fmla="*/ 0 60000 65536"/>
                <a:gd name="T9" fmla="*/ 0 w 25"/>
                <a:gd name="T10" fmla="*/ 0 h 17"/>
                <a:gd name="T11" fmla="*/ 25 w 25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7">
                  <a:moveTo>
                    <a:pt x="0" y="1"/>
                  </a:moveTo>
                  <a:cubicBezTo>
                    <a:pt x="5" y="0"/>
                    <a:pt x="25" y="7"/>
                    <a:pt x="15" y="17"/>
                  </a:cubicBezTo>
                  <a:cubicBezTo>
                    <a:pt x="21" y="8"/>
                    <a:pt x="4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8" name="Freeform 527"/>
            <p:cNvSpPr>
              <a:spLocks noChangeAspect="1"/>
            </p:cNvSpPr>
            <p:nvPr/>
          </p:nvSpPr>
          <p:spPr bwMode="auto">
            <a:xfrm>
              <a:off x="2727" y="1614"/>
              <a:ext cx="44" cy="32"/>
            </a:xfrm>
            <a:custGeom>
              <a:avLst/>
              <a:gdLst>
                <a:gd name="T0" fmla="*/ 1408 w 22"/>
                <a:gd name="T1" fmla="*/ 960 h 16"/>
                <a:gd name="T2" fmla="*/ 512 w 22"/>
                <a:gd name="T3" fmla="*/ 0 h 16"/>
                <a:gd name="T4" fmla="*/ 1408 w 22"/>
                <a:gd name="T5" fmla="*/ 960 h 16"/>
                <a:gd name="T6" fmla="*/ 0 60000 65536"/>
                <a:gd name="T7" fmla="*/ 0 60000 65536"/>
                <a:gd name="T8" fmla="*/ 0 60000 65536"/>
                <a:gd name="T9" fmla="*/ 0 w 22"/>
                <a:gd name="T10" fmla="*/ 0 h 16"/>
                <a:gd name="T11" fmla="*/ 22 w 22"/>
                <a:gd name="T12" fmla="*/ 16 h 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" h="16">
                  <a:moveTo>
                    <a:pt x="22" y="15"/>
                  </a:moveTo>
                  <a:cubicBezTo>
                    <a:pt x="18" y="16"/>
                    <a:pt x="0" y="9"/>
                    <a:pt x="8" y="0"/>
                  </a:cubicBezTo>
                  <a:cubicBezTo>
                    <a:pt x="3" y="9"/>
                    <a:pt x="19" y="14"/>
                    <a:pt x="22" y="15"/>
                  </a:cubicBez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79" name="Freeform 528"/>
            <p:cNvSpPr>
              <a:spLocks noChangeAspect="1"/>
            </p:cNvSpPr>
            <p:nvPr/>
          </p:nvSpPr>
          <p:spPr bwMode="auto">
            <a:xfrm>
              <a:off x="2735" y="1592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704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7"/>
                    <a:pt x="0" y="11"/>
                  </a:cubicBezTo>
                  <a:cubicBezTo>
                    <a:pt x="0" y="5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456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80" name="Freeform 529"/>
            <p:cNvSpPr>
              <a:spLocks noChangeAspect="1"/>
            </p:cNvSpPr>
            <p:nvPr/>
          </p:nvSpPr>
          <p:spPr bwMode="auto">
            <a:xfrm>
              <a:off x="2735" y="1588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640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6"/>
                    <a:pt x="0" y="10"/>
                  </a:cubicBezTo>
                  <a:cubicBezTo>
                    <a:pt x="0" y="4"/>
                    <a:pt x="10" y="0"/>
                    <a:pt x="22" y="1"/>
                  </a:cubicBezTo>
                  <a:cubicBezTo>
                    <a:pt x="33" y="2"/>
                    <a:pt x="43" y="7"/>
                    <a:pt x="43" y="14"/>
                  </a:cubicBezTo>
                  <a:close/>
                </a:path>
              </a:pathLst>
            </a:custGeom>
            <a:solidFill>
              <a:srgbClr val="BD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81" name="Freeform 530"/>
            <p:cNvSpPr>
              <a:spLocks noChangeAspect="1"/>
            </p:cNvSpPr>
            <p:nvPr/>
          </p:nvSpPr>
          <p:spPr bwMode="auto">
            <a:xfrm>
              <a:off x="2781" y="1592"/>
              <a:ext cx="50" cy="32"/>
            </a:xfrm>
            <a:custGeom>
              <a:avLst/>
              <a:gdLst>
                <a:gd name="T0" fmla="*/ 0 w 25"/>
                <a:gd name="T1" fmla="*/ 64 h 16"/>
                <a:gd name="T2" fmla="*/ 960 w 25"/>
                <a:gd name="T3" fmla="*/ 1024 h 16"/>
                <a:gd name="T4" fmla="*/ 0 w 25"/>
                <a:gd name="T5" fmla="*/ 64 h 16"/>
                <a:gd name="T6" fmla="*/ 0 60000 65536"/>
                <a:gd name="T7" fmla="*/ 0 60000 65536"/>
                <a:gd name="T8" fmla="*/ 0 60000 65536"/>
                <a:gd name="T9" fmla="*/ 0 w 25"/>
                <a:gd name="T10" fmla="*/ 0 h 16"/>
                <a:gd name="T11" fmla="*/ 25 w 25"/>
                <a:gd name="T12" fmla="*/ 16 h 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6">
                  <a:moveTo>
                    <a:pt x="0" y="1"/>
                  </a:moveTo>
                  <a:cubicBezTo>
                    <a:pt x="5" y="0"/>
                    <a:pt x="25" y="6"/>
                    <a:pt x="15" y="16"/>
                  </a:cubicBezTo>
                  <a:cubicBezTo>
                    <a:pt x="21" y="7"/>
                    <a:pt x="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82" name="Freeform 531"/>
            <p:cNvSpPr>
              <a:spLocks noChangeAspect="1"/>
            </p:cNvSpPr>
            <p:nvPr/>
          </p:nvSpPr>
          <p:spPr bwMode="auto">
            <a:xfrm>
              <a:off x="2727" y="1600"/>
              <a:ext cx="44" cy="30"/>
            </a:xfrm>
            <a:custGeom>
              <a:avLst/>
              <a:gdLst>
                <a:gd name="T0" fmla="*/ 1408 w 22"/>
                <a:gd name="T1" fmla="*/ 896 h 15"/>
                <a:gd name="T2" fmla="*/ 512 w 22"/>
                <a:gd name="T3" fmla="*/ 0 h 15"/>
                <a:gd name="T4" fmla="*/ 1408 w 22"/>
                <a:gd name="T5" fmla="*/ 896 h 15"/>
                <a:gd name="T6" fmla="*/ 0 60000 65536"/>
                <a:gd name="T7" fmla="*/ 0 60000 65536"/>
                <a:gd name="T8" fmla="*/ 0 60000 65536"/>
                <a:gd name="T9" fmla="*/ 0 w 22"/>
                <a:gd name="T10" fmla="*/ 0 h 15"/>
                <a:gd name="T11" fmla="*/ 22 w 22"/>
                <a:gd name="T12" fmla="*/ 15 h 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" h="15">
                  <a:moveTo>
                    <a:pt x="22" y="14"/>
                  </a:moveTo>
                  <a:cubicBezTo>
                    <a:pt x="18" y="15"/>
                    <a:pt x="0" y="8"/>
                    <a:pt x="8" y="0"/>
                  </a:cubicBezTo>
                  <a:cubicBezTo>
                    <a:pt x="3" y="8"/>
                    <a:pt x="19" y="14"/>
                    <a:pt x="22" y="14"/>
                  </a:cubicBez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83" name="Freeform 532"/>
            <p:cNvSpPr>
              <a:spLocks noChangeAspect="1"/>
            </p:cNvSpPr>
            <p:nvPr/>
          </p:nvSpPr>
          <p:spPr bwMode="auto">
            <a:xfrm>
              <a:off x="2735" y="1578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640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6"/>
                    <a:pt x="0" y="10"/>
                  </a:cubicBezTo>
                  <a:cubicBezTo>
                    <a:pt x="0" y="4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456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84" name="Freeform 533"/>
            <p:cNvSpPr>
              <a:spLocks noChangeAspect="1"/>
            </p:cNvSpPr>
            <p:nvPr/>
          </p:nvSpPr>
          <p:spPr bwMode="auto">
            <a:xfrm>
              <a:off x="2735" y="1572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704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7"/>
                    <a:pt x="0" y="11"/>
                  </a:cubicBezTo>
                  <a:cubicBezTo>
                    <a:pt x="0" y="4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BD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85" name="Freeform 534"/>
            <p:cNvSpPr>
              <a:spLocks noChangeAspect="1"/>
            </p:cNvSpPr>
            <p:nvPr/>
          </p:nvSpPr>
          <p:spPr bwMode="auto">
            <a:xfrm>
              <a:off x="2781" y="1576"/>
              <a:ext cx="50" cy="32"/>
            </a:xfrm>
            <a:custGeom>
              <a:avLst/>
              <a:gdLst>
                <a:gd name="T0" fmla="*/ 0 w 25"/>
                <a:gd name="T1" fmla="*/ 64 h 16"/>
                <a:gd name="T2" fmla="*/ 960 w 25"/>
                <a:gd name="T3" fmla="*/ 1024 h 16"/>
                <a:gd name="T4" fmla="*/ 0 w 25"/>
                <a:gd name="T5" fmla="*/ 64 h 16"/>
                <a:gd name="T6" fmla="*/ 0 60000 65536"/>
                <a:gd name="T7" fmla="*/ 0 60000 65536"/>
                <a:gd name="T8" fmla="*/ 0 60000 65536"/>
                <a:gd name="T9" fmla="*/ 0 w 25"/>
                <a:gd name="T10" fmla="*/ 0 h 16"/>
                <a:gd name="T11" fmla="*/ 25 w 25"/>
                <a:gd name="T12" fmla="*/ 16 h 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6">
                  <a:moveTo>
                    <a:pt x="0" y="1"/>
                  </a:moveTo>
                  <a:cubicBezTo>
                    <a:pt x="5" y="0"/>
                    <a:pt x="25" y="7"/>
                    <a:pt x="15" y="16"/>
                  </a:cubicBezTo>
                  <a:cubicBezTo>
                    <a:pt x="21" y="7"/>
                    <a:pt x="4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86" name="Freeform 535"/>
            <p:cNvSpPr>
              <a:spLocks noChangeAspect="1"/>
            </p:cNvSpPr>
            <p:nvPr/>
          </p:nvSpPr>
          <p:spPr bwMode="auto">
            <a:xfrm>
              <a:off x="2727" y="1584"/>
              <a:ext cx="44" cy="32"/>
            </a:xfrm>
            <a:custGeom>
              <a:avLst/>
              <a:gdLst>
                <a:gd name="T0" fmla="*/ 1408 w 22"/>
                <a:gd name="T1" fmla="*/ 960 h 16"/>
                <a:gd name="T2" fmla="*/ 512 w 22"/>
                <a:gd name="T3" fmla="*/ 0 h 16"/>
                <a:gd name="T4" fmla="*/ 1408 w 22"/>
                <a:gd name="T5" fmla="*/ 960 h 16"/>
                <a:gd name="T6" fmla="*/ 0 60000 65536"/>
                <a:gd name="T7" fmla="*/ 0 60000 65536"/>
                <a:gd name="T8" fmla="*/ 0 60000 65536"/>
                <a:gd name="T9" fmla="*/ 0 w 22"/>
                <a:gd name="T10" fmla="*/ 0 h 16"/>
                <a:gd name="T11" fmla="*/ 22 w 22"/>
                <a:gd name="T12" fmla="*/ 16 h 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" h="16">
                  <a:moveTo>
                    <a:pt x="22" y="15"/>
                  </a:moveTo>
                  <a:cubicBezTo>
                    <a:pt x="18" y="16"/>
                    <a:pt x="0" y="9"/>
                    <a:pt x="8" y="0"/>
                  </a:cubicBezTo>
                  <a:cubicBezTo>
                    <a:pt x="3" y="9"/>
                    <a:pt x="19" y="14"/>
                    <a:pt x="22" y="15"/>
                  </a:cubicBez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87" name="Freeform 536"/>
            <p:cNvSpPr>
              <a:spLocks noChangeAspect="1" noEditPoints="1"/>
            </p:cNvSpPr>
            <p:nvPr/>
          </p:nvSpPr>
          <p:spPr bwMode="auto">
            <a:xfrm>
              <a:off x="2693" y="1394"/>
              <a:ext cx="209" cy="56"/>
            </a:xfrm>
            <a:custGeom>
              <a:avLst/>
              <a:gdLst>
                <a:gd name="T0" fmla="*/ 3151 w 104"/>
                <a:gd name="T1" fmla="*/ 704 h 28"/>
                <a:gd name="T2" fmla="*/ 2297 w 104"/>
                <a:gd name="T3" fmla="*/ 768 h 28"/>
                <a:gd name="T4" fmla="*/ 2629 w 104"/>
                <a:gd name="T5" fmla="*/ 1152 h 28"/>
                <a:gd name="T6" fmla="*/ 2100 w 104"/>
                <a:gd name="T7" fmla="*/ 832 h 28"/>
                <a:gd name="T8" fmla="*/ 2629 w 104"/>
                <a:gd name="T9" fmla="*/ 576 h 28"/>
                <a:gd name="T10" fmla="*/ 2759 w 104"/>
                <a:gd name="T11" fmla="*/ 192 h 28"/>
                <a:gd name="T12" fmla="*/ 2233 w 104"/>
                <a:gd name="T13" fmla="*/ 512 h 28"/>
                <a:gd name="T14" fmla="*/ 1907 w 104"/>
                <a:gd name="T15" fmla="*/ 832 h 28"/>
                <a:gd name="T16" fmla="*/ 1776 w 104"/>
                <a:gd name="T17" fmla="*/ 1024 h 28"/>
                <a:gd name="T18" fmla="*/ 2100 w 104"/>
                <a:gd name="T19" fmla="*/ 960 h 28"/>
                <a:gd name="T20" fmla="*/ 5739 w 104"/>
                <a:gd name="T21" fmla="*/ 704 h 28"/>
                <a:gd name="T22" fmla="*/ 5609 w 104"/>
                <a:gd name="T23" fmla="*/ 960 h 28"/>
                <a:gd name="T24" fmla="*/ 1045 w 104"/>
                <a:gd name="T25" fmla="*/ 512 h 28"/>
                <a:gd name="T26" fmla="*/ 780 w 104"/>
                <a:gd name="T27" fmla="*/ 320 h 28"/>
                <a:gd name="T28" fmla="*/ 1568 w 104"/>
                <a:gd name="T29" fmla="*/ 192 h 28"/>
                <a:gd name="T30" fmla="*/ 0 w 104"/>
                <a:gd name="T31" fmla="*/ 576 h 28"/>
                <a:gd name="T32" fmla="*/ 852 w 104"/>
                <a:gd name="T33" fmla="*/ 704 h 28"/>
                <a:gd name="T34" fmla="*/ 585 w 104"/>
                <a:gd name="T35" fmla="*/ 448 h 28"/>
                <a:gd name="T36" fmla="*/ 2036 w 104"/>
                <a:gd name="T37" fmla="*/ 320 h 28"/>
                <a:gd name="T38" fmla="*/ 852 w 104"/>
                <a:gd name="T39" fmla="*/ 704 h 28"/>
                <a:gd name="T40" fmla="*/ 1308 w 104"/>
                <a:gd name="T41" fmla="*/ 704 h 28"/>
                <a:gd name="T42" fmla="*/ 1712 w 104"/>
                <a:gd name="T43" fmla="*/ 512 h 28"/>
                <a:gd name="T44" fmla="*/ 1632 w 104"/>
                <a:gd name="T45" fmla="*/ 704 h 28"/>
                <a:gd name="T46" fmla="*/ 1503 w 104"/>
                <a:gd name="T47" fmla="*/ 960 h 28"/>
                <a:gd name="T48" fmla="*/ 5545 w 104"/>
                <a:gd name="T49" fmla="*/ 896 h 28"/>
                <a:gd name="T50" fmla="*/ 4879 w 104"/>
                <a:gd name="T51" fmla="*/ 1536 h 28"/>
                <a:gd name="T52" fmla="*/ 5940 w 104"/>
                <a:gd name="T53" fmla="*/ 1280 h 28"/>
                <a:gd name="T54" fmla="*/ 5675 w 104"/>
                <a:gd name="T55" fmla="*/ 1024 h 28"/>
                <a:gd name="T56" fmla="*/ 5609 w 104"/>
                <a:gd name="T57" fmla="*/ 1408 h 28"/>
                <a:gd name="T58" fmla="*/ 5153 w 104"/>
                <a:gd name="T59" fmla="*/ 1280 h 28"/>
                <a:gd name="T60" fmla="*/ 5609 w 104"/>
                <a:gd name="T61" fmla="*/ 1600 h 28"/>
                <a:gd name="T62" fmla="*/ 5940 w 104"/>
                <a:gd name="T63" fmla="*/ 1280 h 28"/>
                <a:gd name="T64" fmla="*/ 4293 w 104"/>
                <a:gd name="T65" fmla="*/ 704 h 28"/>
                <a:gd name="T66" fmla="*/ 3085 w 104"/>
                <a:gd name="T67" fmla="*/ 1344 h 28"/>
                <a:gd name="T68" fmla="*/ 3635 w 104"/>
                <a:gd name="T69" fmla="*/ 1280 h 28"/>
                <a:gd name="T70" fmla="*/ 4027 w 104"/>
                <a:gd name="T71" fmla="*/ 1344 h 28"/>
                <a:gd name="T72" fmla="*/ 4879 w 104"/>
                <a:gd name="T73" fmla="*/ 1088 h 28"/>
                <a:gd name="T74" fmla="*/ 5283 w 104"/>
                <a:gd name="T75" fmla="*/ 1024 h 28"/>
                <a:gd name="T76" fmla="*/ 5008 w 104"/>
                <a:gd name="T77" fmla="*/ 768 h 28"/>
                <a:gd name="T78" fmla="*/ 4357 w 104"/>
                <a:gd name="T79" fmla="*/ 1472 h 28"/>
                <a:gd name="T80" fmla="*/ 4879 w 104"/>
                <a:gd name="T81" fmla="*/ 1088 h 28"/>
                <a:gd name="T82" fmla="*/ 3700 w 104"/>
                <a:gd name="T83" fmla="*/ 896 h 28"/>
                <a:gd name="T84" fmla="*/ 3897 w 104"/>
                <a:gd name="T85" fmla="*/ 640 h 28"/>
                <a:gd name="T86" fmla="*/ 2824 w 104"/>
                <a:gd name="T87" fmla="*/ 1024 h 28"/>
                <a:gd name="T88" fmla="*/ 3215 w 104"/>
                <a:gd name="T89" fmla="*/ 1088 h 28"/>
                <a:gd name="T90" fmla="*/ 6461 w 104"/>
                <a:gd name="T91" fmla="*/ 1152 h 28"/>
                <a:gd name="T92" fmla="*/ 6069 w 104"/>
                <a:gd name="T93" fmla="*/ 1728 h 28"/>
                <a:gd name="T94" fmla="*/ 6527 w 104"/>
                <a:gd name="T95" fmla="*/ 1536 h 28"/>
                <a:gd name="T96" fmla="*/ 6849 w 104"/>
                <a:gd name="T97" fmla="*/ 1152 h 2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4"/>
                <a:gd name="T148" fmla="*/ 0 h 28"/>
                <a:gd name="T149" fmla="*/ 104 w 104"/>
                <a:gd name="T150" fmla="*/ 28 h 2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4" h="28">
                  <a:moveTo>
                    <a:pt x="44" y="15"/>
                  </a:moveTo>
                  <a:cubicBezTo>
                    <a:pt x="44" y="15"/>
                    <a:pt x="45" y="15"/>
                    <a:pt x="45" y="15"/>
                  </a:cubicBezTo>
                  <a:cubicBezTo>
                    <a:pt x="47" y="14"/>
                    <a:pt x="48" y="12"/>
                    <a:pt x="48" y="11"/>
                  </a:cubicBezTo>
                  <a:cubicBezTo>
                    <a:pt x="48" y="11"/>
                    <a:pt x="49" y="8"/>
                    <a:pt x="47" y="7"/>
                  </a:cubicBezTo>
                  <a:cubicBezTo>
                    <a:pt x="46" y="7"/>
                    <a:pt x="44" y="8"/>
                    <a:pt x="42" y="8"/>
                  </a:cubicBezTo>
                  <a:cubicBezTo>
                    <a:pt x="40" y="9"/>
                    <a:pt x="36" y="11"/>
                    <a:pt x="35" y="12"/>
                  </a:cubicBezTo>
                  <a:cubicBezTo>
                    <a:pt x="33" y="13"/>
                    <a:pt x="34" y="15"/>
                    <a:pt x="34" y="16"/>
                  </a:cubicBezTo>
                  <a:cubicBezTo>
                    <a:pt x="34" y="17"/>
                    <a:pt x="34" y="18"/>
                    <a:pt x="36" y="18"/>
                  </a:cubicBezTo>
                  <a:cubicBezTo>
                    <a:pt x="37" y="18"/>
                    <a:pt x="39" y="18"/>
                    <a:pt x="40" y="18"/>
                  </a:cubicBezTo>
                  <a:cubicBezTo>
                    <a:pt x="41" y="18"/>
                    <a:pt x="42" y="17"/>
                    <a:pt x="44" y="16"/>
                  </a:cubicBezTo>
                  <a:lnTo>
                    <a:pt x="44" y="15"/>
                  </a:lnTo>
                  <a:close/>
                  <a:moveTo>
                    <a:pt x="32" y="13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4"/>
                    <a:pt x="27" y="12"/>
                    <a:pt x="27" y="13"/>
                  </a:cubicBezTo>
                  <a:cubicBezTo>
                    <a:pt x="27" y="13"/>
                    <a:pt x="27" y="14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6"/>
                    <a:pt x="28" y="17"/>
                  </a:cubicBezTo>
                  <a:cubicBezTo>
                    <a:pt x="29" y="17"/>
                    <a:pt x="30" y="17"/>
                    <a:pt x="31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2" y="14"/>
                    <a:pt x="32" y="13"/>
                  </a:cubicBezTo>
                  <a:close/>
                  <a:moveTo>
                    <a:pt x="88" y="13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5" y="15"/>
                    <a:pt x="85" y="15"/>
                    <a:pt x="85" y="15"/>
                  </a:cubicBezTo>
                  <a:lnTo>
                    <a:pt x="88" y="13"/>
                  </a:lnTo>
                  <a:close/>
                  <a:moveTo>
                    <a:pt x="9" y="7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7"/>
                  </a:lnTo>
                  <a:close/>
                  <a:moveTo>
                    <a:pt x="30" y="9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5"/>
                    <a:pt x="31" y="5"/>
                  </a:cubicBezTo>
                  <a:cubicBezTo>
                    <a:pt x="29" y="5"/>
                    <a:pt x="25" y="5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2" y="9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6" y="8"/>
                    <a:pt x="26" y="8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6" y="10"/>
                    <a:pt x="25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0"/>
                    <a:pt x="30" y="9"/>
                    <a:pt x="30" y="9"/>
                  </a:cubicBezTo>
                  <a:close/>
                  <a:moveTo>
                    <a:pt x="84" y="14"/>
                  </a:moveTo>
                  <a:cubicBezTo>
                    <a:pt x="71" y="21"/>
                    <a:pt x="71" y="21"/>
                    <a:pt x="71" y="2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16"/>
                    <a:pt x="84" y="16"/>
                    <a:pt x="84" y="16"/>
                  </a:cubicBezTo>
                  <a:lnTo>
                    <a:pt x="84" y="14"/>
                  </a:lnTo>
                  <a:close/>
                  <a:moveTo>
                    <a:pt x="90" y="20"/>
                  </a:moveTo>
                  <a:cubicBezTo>
                    <a:pt x="93" y="20"/>
                    <a:pt x="93" y="20"/>
                    <a:pt x="93" y="20"/>
                  </a:cubicBezTo>
                  <a:cubicBezTo>
                    <a:pt x="93" y="17"/>
                    <a:pt x="94" y="15"/>
                    <a:pt x="93" y="15"/>
                  </a:cubicBezTo>
                  <a:cubicBezTo>
                    <a:pt x="91" y="15"/>
                    <a:pt x="88" y="15"/>
                    <a:pt x="86" y="16"/>
                  </a:cubicBezTo>
                  <a:cubicBezTo>
                    <a:pt x="85" y="16"/>
                    <a:pt x="84" y="16"/>
                    <a:pt x="83" y="17"/>
                  </a:cubicBezTo>
                  <a:cubicBezTo>
                    <a:pt x="82" y="18"/>
                    <a:pt x="82" y="20"/>
                    <a:pt x="82" y="21"/>
                  </a:cubicBezTo>
                  <a:cubicBezTo>
                    <a:pt x="83" y="21"/>
                    <a:pt x="83" y="22"/>
                    <a:pt x="85" y="22"/>
                  </a:cubicBezTo>
                  <a:cubicBezTo>
                    <a:pt x="85" y="23"/>
                    <a:pt x="81" y="23"/>
                    <a:pt x="82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1"/>
                    <a:pt x="78" y="24"/>
                    <a:pt x="78" y="24"/>
                  </a:cubicBezTo>
                  <a:cubicBezTo>
                    <a:pt x="78" y="25"/>
                    <a:pt x="79" y="25"/>
                    <a:pt x="81" y="25"/>
                  </a:cubicBezTo>
                  <a:cubicBezTo>
                    <a:pt x="82" y="26"/>
                    <a:pt x="84" y="26"/>
                    <a:pt x="85" y="25"/>
                  </a:cubicBezTo>
                  <a:cubicBezTo>
                    <a:pt x="87" y="25"/>
                    <a:pt x="88" y="24"/>
                    <a:pt x="89" y="24"/>
                  </a:cubicBezTo>
                  <a:cubicBezTo>
                    <a:pt x="90" y="23"/>
                    <a:pt x="90" y="22"/>
                    <a:pt x="90" y="22"/>
                  </a:cubicBezTo>
                  <a:cubicBezTo>
                    <a:pt x="90" y="21"/>
                    <a:pt x="90" y="20"/>
                    <a:pt x="90" y="20"/>
                  </a:cubicBezTo>
                  <a:close/>
                  <a:moveTo>
                    <a:pt x="69" y="15"/>
                  </a:moveTo>
                  <a:cubicBezTo>
                    <a:pt x="69" y="14"/>
                    <a:pt x="69" y="11"/>
                    <a:pt x="68" y="11"/>
                  </a:cubicBezTo>
                  <a:cubicBezTo>
                    <a:pt x="67" y="11"/>
                    <a:pt x="66" y="11"/>
                    <a:pt x="65" y="11"/>
                  </a:cubicBezTo>
                  <a:cubicBezTo>
                    <a:pt x="65" y="12"/>
                    <a:pt x="63" y="12"/>
                    <a:pt x="63" y="12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1"/>
                    <a:pt x="55" y="21"/>
                  </a:cubicBezTo>
                  <a:cubicBezTo>
                    <a:pt x="56" y="21"/>
                    <a:pt x="56" y="21"/>
                    <a:pt x="57" y="21"/>
                  </a:cubicBezTo>
                  <a:cubicBezTo>
                    <a:pt x="58" y="22"/>
                    <a:pt x="59" y="21"/>
                    <a:pt x="61" y="21"/>
                  </a:cubicBezTo>
                  <a:cubicBezTo>
                    <a:pt x="63" y="20"/>
                    <a:pt x="65" y="19"/>
                    <a:pt x="66" y="18"/>
                  </a:cubicBezTo>
                  <a:cubicBezTo>
                    <a:pt x="68" y="17"/>
                    <a:pt x="69" y="16"/>
                    <a:pt x="69" y="15"/>
                  </a:cubicBezTo>
                  <a:close/>
                  <a:moveTo>
                    <a:pt x="74" y="17"/>
                  </a:moveTo>
                  <a:cubicBezTo>
                    <a:pt x="75" y="17"/>
                    <a:pt x="75" y="17"/>
                    <a:pt x="76" y="17"/>
                  </a:cubicBezTo>
                  <a:cubicBezTo>
                    <a:pt x="76" y="17"/>
                    <a:pt x="76" y="17"/>
                    <a:pt x="77" y="18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5"/>
                    <a:pt x="80" y="14"/>
                    <a:pt x="80" y="13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1" y="19"/>
                    <a:pt x="72" y="18"/>
                    <a:pt x="73" y="18"/>
                  </a:cubicBezTo>
                  <a:cubicBezTo>
                    <a:pt x="73" y="17"/>
                    <a:pt x="74" y="17"/>
                    <a:pt x="74" y="17"/>
                  </a:cubicBezTo>
                  <a:close/>
                  <a:moveTo>
                    <a:pt x="53" y="14"/>
                  </a:moveTo>
                  <a:cubicBezTo>
                    <a:pt x="53" y="14"/>
                    <a:pt x="54" y="14"/>
                    <a:pt x="54" y="14"/>
                  </a:cubicBezTo>
                  <a:cubicBezTo>
                    <a:pt x="55" y="13"/>
                    <a:pt x="55" y="13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1"/>
                    <a:pt x="60" y="10"/>
                    <a:pt x="59" y="10"/>
                  </a:cubicBezTo>
                  <a:cubicBezTo>
                    <a:pt x="59" y="10"/>
                    <a:pt x="56" y="11"/>
                    <a:pt x="56" y="11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1" y="16"/>
                    <a:pt x="52" y="15"/>
                    <a:pt x="53" y="14"/>
                  </a:cubicBezTo>
                  <a:close/>
                  <a:moveTo>
                    <a:pt x="104" y="18"/>
                  </a:moveTo>
                  <a:cubicBezTo>
                    <a:pt x="104" y="16"/>
                    <a:pt x="100" y="17"/>
                    <a:pt x="98" y="18"/>
                  </a:cubicBezTo>
                  <a:cubicBezTo>
                    <a:pt x="96" y="18"/>
                    <a:pt x="92" y="20"/>
                    <a:pt x="90" y="22"/>
                  </a:cubicBezTo>
                  <a:cubicBezTo>
                    <a:pt x="89" y="23"/>
                    <a:pt x="90" y="25"/>
                    <a:pt x="90" y="25"/>
                  </a:cubicBezTo>
                  <a:cubicBezTo>
                    <a:pt x="90" y="27"/>
                    <a:pt x="90" y="27"/>
                    <a:pt x="92" y="27"/>
                  </a:cubicBezTo>
                  <a:cubicBezTo>
                    <a:pt x="93" y="28"/>
                    <a:pt x="94" y="28"/>
                    <a:pt x="96" y="27"/>
                  </a:cubicBezTo>
                  <a:cubicBezTo>
                    <a:pt x="97" y="27"/>
                    <a:pt x="98" y="27"/>
                    <a:pt x="100" y="26"/>
                  </a:cubicBezTo>
                  <a:cubicBezTo>
                    <a:pt x="100" y="26"/>
                    <a:pt x="99" y="25"/>
                    <a:pt x="99" y="24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3" y="23"/>
                    <a:pt x="104" y="22"/>
                    <a:pt x="104" y="21"/>
                  </a:cubicBezTo>
                  <a:cubicBezTo>
                    <a:pt x="104" y="20"/>
                    <a:pt x="104" y="19"/>
                    <a:pt x="104" y="18"/>
                  </a:cubicBezTo>
                  <a:close/>
                </a:path>
              </a:pathLst>
            </a:custGeom>
            <a:solidFill>
              <a:srgbClr val="0B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88" name="Freeform 537"/>
            <p:cNvSpPr>
              <a:spLocks noChangeAspect="1" noEditPoints="1"/>
            </p:cNvSpPr>
            <p:nvPr/>
          </p:nvSpPr>
          <p:spPr bwMode="auto">
            <a:xfrm>
              <a:off x="2693" y="1390"/>
              <a:ext cx="209" cy="54"/>
            </a:xfrm>
            <a:custGeom>
              <a:avLst/>
              <a:gdLst>
                <a:gd name="T0" fmla="*/ 2492 w 104"/>
                <a:gd name="T1" fmla="*/ 1024 h 27"/>
                <a:gd name="T2" fmla="*/ 2956 w 104"/>
                <a:gd name="T3" fmla="*/ 960 h 27"/>
                <a:gd name="T4" fmla="*/ 2693 w 104"/>
                <a:gd name="T5" fmla="*/ 640 h 27"/>
                <a:gd name="T6" fmla="*/ 2363 w 104"/>
                <a:gd name="T7" fmla="*/ 1088 h 27"/>
                <a:gd name="T8" fmla="*/ 2693 w 104"/>
                <a:gd name="T9" fmla="*/ 960 h 27"/>
                <a:gd name="T10" fmla="*/ 2956 w 104"/>
                <a:gd name="T11" fmla="*/ 704 h 27"/>
                <a:gd name="T12" fmla="*/ 2759 w 104"/>
                <a:gd name="T13" fmla="*/ 704 h 27"/>
                <a:gd name="T14" fmla="*/ 2036 w 104"/>
                <a:gd name="T15" fmla="*/ 896 h 27"/>
                <a:gd name="T16" fmla="*/ 2492 w 104"/>
                <a:gd name="T17" fmla="*/ 640 h 27"/>
                <a:gd name="T18" fmla="*/ 2759 w 104"/>
                <a:gd name="T19" fmla="*/ 320 h 27"/>
                <a:gd name="T20" fmla="*/ 2233 w 104"/>
                <a:gd name="T21" fmla="*/ 448 h 27"/>
                <a:gd name="T22" fmla="*/ 1907 w 104"/>
                <a:gd name="T23" fmla="*/ 768 h 27"/>
                <a:gd name="T24" fmla="*/ 1776 w 104"/>
                <a:gd name="T25" fmla="*/ 960 h 27"/>
                <a:gd name="T26" fmla="*/ 2100 w 104"/>
                <a:gd name="T27" fmla="*/ 896 h 27"/>
                <a:gd name="T28" fmla="*/ 5609 w 104"/>
                <a:gd name="T29" fmla="*/ 768 h 27"/>
                <a:gd name="T30" fmla="*/ 5804 w 104"/>
                <a:gd name="T31" fmla="*/ 832 h 27"/>
                <a:gd name="T32" fmla="*/ 1176 w 104"/>
                <a:gd name="T33" fmla="*/ 384 h 27"/>
                <a:gd name="T34" fmla="*/ 1437 w 104"/>
                <a:gd name="T35" fmla="*/ 256 h 27"/>
                <a:gd name="T36" fmla="*/ 0 w 104"/>
                <a:gd name="T37" fmla="*/ 704 h 27"/>
                <a:gd name="T38" fmla="*/ 324 w 104"/>
                <a:gd name="T39" fmla="*/ 576 h 27"/>
                <a:gd name="T40" fmla="*/ 2036 w 104"/>
                <a:gd name="T41" fmla="*/ 512 h 27"/>
                <a:gd name="T42" fmla="*/ 1568 w 104"/>
                <a:gd name="T43" fmla="*/ 448 h 27"/>
                <a:gd name="T44" fmla="*/ 852 w 104"/>
                <a:gd name="T45" fmla="*/ 832 h 27"/>
                <a:gd name="T46" fmla="*/ 1503 w 104"/>
                <a:gd name="T47" fmla="*/ 512 h 27"/>
                <a:gd name="T48" fmla="*/ 1776 w 104"/>
                <a:gd name="T49" fmla="*/ 512 h 27"/>
                <a:gd name="T50" fmla="*/ 1308 w 104"/>
                <a:gd name="T51" fmla="*/ 896 h 27"/>
                <a:gd name="T52" fmla="*/ 1971 w 104"/>
                <a:gd name="T53" fmla="*/ 512 h 27"/>
                <a:gd name="T54" fmla="*/ 4879 w 104"/>
                <a:gd name="T55" fmla="*/ 1472 h 27"/>
                <a:gd name="T56" fmla="*/ 5804 w 104"/>
                <a:gd name="T57" fmla="*/ 1280 h 27"/>
                <a:gd name="T58" fmla="*/ 5739 w 104"/>
                <a:gd name="T59" fmla="*/ 1152 h 27"/>
                <a:gd name="T60" fmla="*/ 5940 w 104"/>
                <a:gd name="T61" fmla="*/ 1216 h 27"/>
                <a:gd name="T62" fmla="*/ 6005 w 104"/>
                <a:gd name="T63" fmla="*/ 1088 h 27"/>
                <a:gd name="T64" fmla="*/ 5412 w 104"/>
                <a:gd name="T65" fmla="*/ 1280 h 27"/>
                <a:gd name="T66" fmla="*/ 5675 w 104"/>
                <a:gd name="T67" fmla="*/ 1472 h 27"/>
                <a:gd name="T68" fmla="*/ 5348 w 104"/>
                <a:gd name="T69" fmla="*/ 1472 h 27"/>
                <a:gd name="T70" fmla="*/ 5153 w 104"/>
                <a:gd name="T71" fmla="*/ 1536 h 27"/>
                <a:gd name="T72" fmla="*/ 5868 w 104"/>
                <a:gd name="T73" fmla="*/ 1472 h 27"/>
                <a:gd name="T74" fmla="*/ 4552 w 104"/>
                <a:gd name="T75" fmla="*/ 896 h 27"/>
                <a:gd name="T76" fmla="*/ 4092 w 104"/>
                <a:gd name="T77" fmla="*/ 832 h 27"/>
                <a:gd name="T78" fmla="*/ 3085 w 104"/>
                <a:gd name="T79" fmla="*/ 1472 h 27"/>
                <a:gd name="T80" fmla="*/ 3635 w 104"/>
                <a:gd name="T81" fmla="*/ 1280 h 27"/>
                <a:gd name="T82" fmla="*/ 4357 w 104"/>
                <a:gd name="T83" fmla="*/ 1088 h 27"/>
                <a:gd name="T84" fmla="*/ 3961 w 104"/>
                <a:gd name="T85" fmla="*/ 1216 h 27"/>
                <a:gd name="T86" fmla="*/ 3897 w 104"/>
                <a:gd name="T87" fmla="*/ 1024 h 27"/>
                <a:gd name="T88" fmla="*/ 4293 w 104"/>
                <a:gd name="T89" fmla="*/ 960 h 27"/>
                <a:gd name="T90" fmla="*/ 5008 w 104"/>
                <a:gd name="T91" fmla="*/ 1024 h 27"/>
                <a:gd name="T92" fmla="*/ 5153 w 104"/>
                <a:gd name="T93" fmla="*/ 960 h 27"/>
                <a:gd name="T94" fmla="*/ 5008 w 104"/>
                <a:gd name="T95" fmla="*/ 896 h 27"/>
                <a:gd name="T96" fmla="*/ 4357 w 104"/>
                <a:gd name="T97" fmla="*/ 1408 h 27"/>
                <a:gd name="T98" fmla="*/ 4879 w 104"/>
                <a:gd name="T99" fmla="*/ 1024 h 27"/>
                <a:gd name="T100" fmla="*/ 3700 w 104"/>
                <a:gd name="T101" fmla="*/ 832 h 27"/>
                <a:gd name="T102" fmla="*/ 3832 w 104"/>
                <a:gd name="T103" fmla="*/ 704 h 27"/>
                <a:gd name="T104" fmla="*/ 3700 w 104"/>
                <a:gd name="T105" fmla="*/ 704 h 27"/>
                <a:gd name="T106" fmla="*/ 3020 w 104"/>
                <a:gd name="T107" fmla="*/ 1216 h 27"/>
                <a:gd name="T108" fmla="*/ 6720 w 104"/>
                <a:gd name="T109" fmla="*/ 1216 h 27"/>
                <a:gd name="T110" fmla="*/ 5940 w 104"/>
                <a:gd name="T111" fmla="*/ 1600 h 27"/>
                <a:gd name="T112" fmla="*/ 6592 w 104"/>
                <a:gd name="T113" fmla="*/ 1600 h 27"/>
                <a:gd name="T114" fmla="*/ 6200 w 104"/>
                <a:gd name="T115" fmla="*/ 1600 h 27"/>
                <a:gd name="T116" fmla="*/ 6656 w 104"/>
                <a:gd name="T117" fmla="*/ 1536 h 27"/>
                <a:gd name="T118" fmla="*/ 6592 w 104"/>
                <a:gd name="T119" fmla="*/ 1408 h 27"/>
                <a:gd name="T120" fmla="*/ 6592 w 104"/>
                <a:gd name="T121" fmla="*/ 1280 h 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4"/>
                <a:gd name="T184" fmla="*/ 0 h 27"/>
                <a:gd name="T185" fmla="*/ 104 w 104"/>
                <a:gd name="T186" fmla="*/ 27 h 2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4" h="27">
                  <a:moveTo>
                    <a:pt x="41" y="15"/>
                  </a:moveTo>
                  <a:cubicBezTo>
                    <a:pt x="41" y="15"/>
                    <a:pt x="40" y="16"/>
                    <a:pt x="40" y="16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7" y="16"/>
                    <a:pt x="37" y="15"/>
                    <a:pt x="37" y="15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7" y="13"/>
                    <a:pt x="48" y="12"/>
                    <a:pt x="48" y="11"/>
                  </a:cubicBezTo>
                  <a:cubicBezTo>
                    <a:pt x="48" y="10"/>
                    <a:pt x="48" y="9"/>
                    <a:pt x="46" y="9"/>
                  </a:cubicBezTo>
                  <a:cubicBezTo>
                    <a:pt x="45" y="9"/>
                    <a:pt x="43" y="9"/>
                    <a:pt x="41" y="10"/>
                  </a:cubicBezTo>
                  <a:cubicBezTo>
                    <a:pt x="40" y="10"/>
                    <a:pt x="38" y="11"/>
                    <a:pt x="36" y="12"/>
                  </a:cubicBezTo>
                  <a:cubicBezTo>
                    <a:pt x="35" y="13"/>
                    <a:pt x="34" y="14"/>
                    <a:pt x="34" y="15"/>
                  </a:cubicBezTo>
                  <a:cubicBezTo>
                    <a:pt x="34" y="16"/>
                    <a:pt x="34" y="17"/>
                    <a:pt x="36" y="17"/>
                  </a:cubicBezTo>
                  <a:cubicBezTo>
                    <a:pt x="37" y="17"/>
                    <a:pt x="39" y="17"/>
                    <a:pt x="40" y="17"/>
                  </a:cubicBezTo>
                  <a:cubicBezTo>
                    <a:pt x="41" y="17"/>
                    <a:pt x="42" y="16"/>
                    <a:pt x="44" y="16"/>
                  </a:cubicBezTo>
                  <a:lnTo>
                    <a:pt x="41" y="15"/>
                  </a:lnTo>
                  <a:close/>
                  <a:moveTo>
                    <a:pt x="42" y="11"/>
                  </a:moveTo>
                  <a:cubicBezTo>
                    <a:pt x="43" y="11"/>
                    <a:pt x="44" y="11"/>
                    <a:pt x="44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2"/>
                    <a:pt x="45" y="12"/>
                    <a:pt x="44" y="1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12"/>
                    <a:pt x="41" y="11"/>
                    <a:pt x="42" y="11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3"/>
                    <a:pt x="32" y="1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3"/>
                    <a:pt x="28" y="14"/>
                    <a:pt x="27" y="14"/>
                  </a:cubicBezTo>
                  <a:cubicBezTo>
                    <a:pt x="27" y="14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6"/>
                    <a:pt x="28" y="16"/>
                    <a:pt x="28" y="16"/>
                  </a:cubicBezTo>
                  <a:cubicBezTo>
                    <a:pt x="29" y="16"/>
                    <a:pt x="30" y="16"/>
                    <a:pt x="31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lose/>
                  <a:moveTo>
                    <a:pt x="88" y="13"/>
                  </a:moveTo>
                  <a:cubicBezTo>
                    <a:pt x="85" y="12"/>
                    <a:pt x="85" y="12"/>
                    <a:pt x="85" y="1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5" y="15"/>
                    <a:pt x="85" y="15"/>
                    <a:pt x="85" y="15"/>
                  </a:cubicBezTo>
                  <a:lnTo>
                    <a:pt x="88" y="13"/>
                  </a:lnTo>
                  <a:close/>
                  <a:moveTo>
                    <a:pt x="9" y="7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5" y="9"/>
                    <a:pt x="5" y="9"/>
                    <a:pt x="5" y="9"/>
                  </a:cubicBezTo>
                  <a:lnTo>
                    <a:pt x="9" y="7"/>
                  </a:lnTo>
                  <a:close/>
                  <a:moveTo>
                    <a:pt x="30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8" y="6"/>
                    <a:pt x="26" y="6"/>
                    <a:pt x="24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2" y="9"/>
                    <a:pt x="23" y="8"/>
                  </a:cubicBezTo>
                  <a:cubicBezTo>
                    <a:pt x="23" y="8"/>
                    <a:pt x="24" y="8"/>
                    <a:pt x="25" y="8"/>
                  </a:cubicBezTo>
                  <a:cubicBezTo>
                    <a:pt x="25" y="7"/>
                    <a:pt x="26" y="7"/>
                    <a:pt x="26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9"/>
                    <a:pt x="26" y="9"/>
                    <a:pt x="25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9"/>
                    <a:pt x="30" y="9"/>
                    <a:pt x="30" y="8"/>
                  </a:cubicBezTo>
                  <a:close/>
                  <a:moveTo>
                    <a:pt x="81" y="15"/>
                  </a:moveTo>
                  <a:cubicBezTo>
                    <a:pt x="71" y="23"/>
                    <a:pt x="71" y="23"/>
                    <a:pt x="71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4" y="16"/>
                    <a:pt x="84" y="16"/>
                    <a:pt x="84" y="16"/>
                  </a:cubicBezTo>
                  <a:lnTo>
                    <a:pt x="81" y="15"/>
                  </a:lnTo>
                  <a:close/>
                  <a:moveTo>
                    <a:pt x="88" y="20"/>
                  </a:moveTo>
                  <a:cubicBezTo>
                    <a:pt x="87" y="19"/>
                    <a:pt x="86" y="19"/>
                    <a:pt x="86" y="19"/>
                  </a:cubicBezTo>
                  <a:cubicBezTo>
                    <a:pt x="86" y="19"/>
                    <a:pt x="86" y="19"/>
                    <a:pt x="86" y="18"/>
                  </a:cubicBezTo>
                  <a:cubicBezTo>
                    <a:pt x="86" y="18"/>
                    <a:pt x="87" y="18"/>
                    <a:pt x="87" y="18"/>
                  </a:cubicBezTo>
                  <a:cubicBezTo>
                    <a:pt x="88" y="18"/>
                    <a:pt x="88" y="18"/>
                    <a:pt x="89" y="18"/>
                  </a:cubicBezTo>
                  <a:cubicBezTo>
                    <a:pt x="89" y="18"/>
                    <a:pt x="90" y="18"/>
                    <a:pt x="90" y="19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3" y="18"/>
                    <a:pt x="93" y="18"/>
                  </a:cubicBezTo>
                  <a:cubicBezTo>
                    <a:pt x="93" y="17"/>
                    <a:pt x="92" y="17"/>
                    <a:pt x="91" y="17"/>
                  </a:cubicBezTo>
                  <a:cubicBezTo>
                    <a:pt x="89" y="16"/>
                    <a:pt x="88" y="16"/>
                    <a:pt x="86" y="17"/>
                  </a:cubicBezTo>
                  <a:cubicBezTo>
                    <a:pt x="85" y="17"/>
                    <a:pt x="84" y="18"/>
                    <a:pt x="83" y="18"/>
                  </a:cubicBezTo>
                  <a:cubicBezTo>
                    <a:pt x="82" y="19"/>
                    <a:pt x="82" y="20"/>
                    <a:pt x="82" y="20"/>
                  </a:cubicBezTo>
                  <a:cubicBezTo>
                    <a:pt x="83" y="21"/>
                    <a:pt x="84" y="21"/>
                    <a:pt x="85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5" y="23"/>
                    <a:pt x="85" y="23"/>
                    <a:pt x="84" y="23"/>
                  </a:cubicBezTo>
                  <a:cubicBezTo>
                    <a:pt x="84" y="23"/>
                    <a:pt x="83" y="23"/>
                    <a:pt x="83" y="23"/>
                  </a:cubicBezTo>
                  <a:cubicBezTo>
                    <a:pt x="82" y="23"/>
                    <a:pt x="81" y="23"/>
                    <a:pt x="81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22"/>
                    <a:pt x="78" y="23"/>
                    <a:pt x="78" y="24"/>
                  </a:cubicBezTo>
                  <a:cubicBezTo>
                    <a:pt x="78" y="24"/>
                    <a:pt x="79" y="25"/>
                    <a:pt x="81" y="25"/>
                  </a:cubicBezTo>
                  <a:cubicBezTo>
                    <a:pt x="82" y="25"/>
                    <a:pt x="84" y="25"/>
                    <a:pt x="85" y="25"/>
                  </a:cubicBezTo>
                  <a:cubicBezTo>
                    <a:pt x="87" y="24"/>
                    <a:pt x="88" y="24"/>
                    <a:pt x="89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1"/>
                    <a:pt x="89" y="20"/>
                    <a:pt x="88" y="20"/>
                  </a:cubicBezTo>
                  <a:close/>
                  <a:moveTo>
                    <a:pt x="69" y="14"/>
                  </a:moveTo>
                  <a:cubicBezTo>
                    <a:pt x="69" y="13"/>
                    <a:pt x="68" y="13"/>
                    <a:pt x="67" y="13"/>
                  </a:cubicBezTo>
                  <a:cubicBezTo>
                    <a:pt x="66" y="12"/>
                    <a:pt x="65" y="12"/>
                    <a:pt x="65" y="13"/>
                  </a:cubicBezTo>
                  <a:cubicBezTo>
                    <a:pt x="64" y="13"/>
                    <a:pt x="63" y="13"/>
                    <a:pt x="62" y="13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20"/>
                    <a:pt x="56" y="21"/>
                    <a:pt x="57" y="21"/>
                  </a:cubicBezTo>
                  <a:cubicBezTo>
                    <a:pt x="58" y="21"/>
                    <a:pt x="59" y="21"/>
                    <a:pt x="61" y="20"/>
                  </a:cubicBezTo>
                  <a:cubicBezTo>
                    <a:pt x="63" y="20"/>
                    <a:pt x="65" y="19"/>
                    <a:pt x="66" y="17"/>
                  </a:cubicBezTo>
                  <a:cubicBezTo>
                    <a:pt x="68" y="16"/>
                    <a:pt x="69" y="15"/>
                    <a:pt x="69" y="14"/>
                  </a:cubicBezTo>
                  <a:close/>
                  <a:moveTo>
                    <a:pt x="63" y="17"/>
                  </a:moveTo>
                  <a:cubicBezTo>
                    <a:pt x="62" y="18"/>
                    <a:pt x="61" y="18"/>
                    <a:pt x="60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7" y="19"/>
                    <a:pt x="57" y="19"/>
                    <a:pt x="57" y="18"/>
                  </a:cubicBezTo>
                  <a:cubicBezTo>
                    <a:pt x="57" y="18"/>
                    <a:pt x="58" y="17"/>
                    <a:pt x="59" y="16"/>
                  </a:cubicBezTo>
                  <a:cubicBezTo>
                    <a:pt x="60" y="15"/>
                    <a:pt x="61" y="15"/>
                    <a:pt x="62" y="14"/>
                  </a:cubicBezTo>
                  <a:cubicBezTo>
                    <a:pt x="63" y="14"/>
                    <a:pt x="63" y="14"/>
                    <a:pt x="64" y="14"/>
                  </a:cubicBezTo>
                  <a:cubicBezTo>
                    <a:pt x="65" y="14"/>
                    <a:pt x="65" y="14"/>
                    <a:pt x="65" y="15"/>
                  </a:cubicBezTo>
                  <a:cubicBezTo>
                    <a:pt x="65" y="15"/>
                    <a:pt x="64" y="16"/>
                    <a:pt x="63" y="17"/>
                  </a:cubicBezTo>
                  <a:close/>
                  <a:moveTo>
                    <a:pt x="74" y="16"/>
                  </a:moveTo>
                  <a:cubicBezTo>
                    <a:pt x="75" y="16"/>
                    <a:pt x="75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5"/>
                    <a:pt x="79" y="15"/>
                    <a:pt x="78" y="15"/>
                  </a:cubicBezTo>
                  <a:cubicBezTo>
                    <a:pt x="78" y="14"/>
                    <a:pt x="77" y="14"/>
                    <a:pt x="77" y="15"/>
                  </a:cubicBezTo>
                  <a:cubicBezTo>
                    <a:pt x="76" y="15"/>
                    <a:pt x="75" y="15"/>
                    <a:pt x="74" y="15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1" y="18"/>
                    <a:pt x="72" y="18"/>
                    <a:pt x="73" y="17"/>
                  </a:cubicBezTo>
                  <a:cubicBezTo>
                    <a:pt x="73" y="17"/>
                    <a:pt x="74" y="16"/>
                    <a:pt x="74" y="16"/>
                  </a:cubicBezTo>
                  <a:close/>
                  <a:moveTo>
                    <a:pt x="53" y="14"/>
                  </a:moveTo>
                  <a:cubicBezTo>
                    <a:pt x="53" y="13"/>
                    <a:pt x="54" y="13"/>
                    <a:pt x="54" y="13"/>
                  </a:cubicBezTo>
                  <a:cubicBezTo>
                    <a:pt x="55" y="13"/>
                    <a:pt x="55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1"/>
                    <a:pt x="59" y="11"/>
                    <a:pt x="58" y="11"/>
                  </a:cubicBezTo>
                  <a:cubicBezTo>
                    <a:pt x="58" y="11"/>
                    <a:pt x="57" y="11"/>
                    <a:pt x="57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1" y="15"/>
                    <a:pt x="52" y="14"/>
                    <a:pt x="53" y="14"/>
                  </a:cubicBezTo>
                  <a:close/>
                  <a:moveTo>
                    <a:pt x="102" y="19"/>
                  </a:moveTo>
                  <a:cubicBezTo>
                    <a:pt x="101" y="18"/>
                    <a:pt x="99" y="19"/>
                    <a:pt x="97" y="19"/>
                  </a:cubicBezTo>
                  <a:cubicBezTo>
                    <a:pt x="95" y="20"/>
                    <a:pt x="94" y="21"/>
                    <a:pt x="92" y="22"/>
                  </a:cubicBezTo>
                  <a:cubicBezTo>
                    <a:pt x="91" y="23"/>
                    <a:pt x="90" y="24"/>
                    <a:pt x="90" y="25"/>
                  </a:cubicBezTo>
                  <a:cubicBezTo>
                    <a:pt x="89" y="26"/>
                    <a:pt x="90" y="26"/>
                    <a:pt x="92" y="27"/>
                  </a:cubicBezTo>
                  <a:cubicBezTo>
                    <a:pt x="93" y="27"/>
                    <a:pt x="94" y="27"/>
                    <a:pt x="96" y="27"/>
                  </a:cubicBezTo>
                  <a:cubicBezTo>
                    <a:pt x="97" y="26"/>
                    <a:pt x="98" y="26"/>
                    <a:pt x="100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5"/>
                    <a:pt x="96" y="25"/>
                    <a:pt x="95" y="25"/>
                  </a:cubicBezTo>
                  <a:cubicBezTo>
                    <a:pt x="95" y="25"/>
                    <a:pt x="94" y="25"/>
                    <a:pt x="94" y="25"/>
                  </a:cubicBezTo>
                  <a:cubicBezTo>
                    <a:pt x="93" y="25"/>
                    <a:pt x="93" y="25"/>
                    <a:pt x="93" y="24"/>
                  </a:cubicBezTo>
                  <a:cubicBezTo>
                    <a:pt x="93" y="24"/>
                    <a:pt x="93" y="24"/>
                    <a:pt x="94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3"/>
                    <a:pt x="104" y="21"/>
                    <a:pt x="104" y="20"/>
                  </a:cubicBezTo>
                  <a:cubicBezTo>
                    <a:pt x="104" y="19"/>
                    <a:pt x="104" y="19"/>
                    <a:pt x="102" y="19"/>
                  </a:cubicBezTo>
                  <a:close/>
                  <a:moveTo>
                    <a:pt x="100" y="22"/>
                  </a:moveTo>
                  <a:cubicBezTo>
                    <a:pt x="96" y="22"/>
                    <a:pt x="96" y="22"/>
                    <a:pt x="96" y="22"/>
                  </a:cubicBezTo>
                  <a:cubicBezTo>
                    <a:pt x="97" y="21"/>
                    <a:pt x="97" y="21"/>
                    <a:pt x="98" y="20"/>
                  </a:cubicBezTo>
                  <a:cubicBezTo>
                    <a:pt x="99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1"/>
                  </a:cubicBezTo>
                  <a:cubicBezTo>
                    <a:pt x="101" y="21"/>
                    <a:pt x="101" y="22"/>
                    <a:pt x="10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</p:grpSp>
      <p:grpSp>
        <p:nvGrpSpPr>
          <p:cNvPr id="155" name="Group 397"/>
          <p:cNvGrpSpPr>
            <a:grpSpLocks/>
          </p:cNvGrpSpPr>
          <p:nvPr/>
        </p:nvGrpSpPr>
        <p:grpSpPr bwMode="auto">
          <a:xfrm>
            <a:off x="4632325" y="1644650"/>
            <a:ext cx="336550" cy="282575"/>
            <a:chOff x="1648" y="1725"/>
            <a:chExt cx="403" cy="894"/>
          </a:xfrm>
        </p:grpSpPr>
        <p:sp>
          <p:nvSpPr>
            <p:cNvPr id="190" name="Freeform 398"/>
            <p:cNvSpPr>
              <a:spLocks/>
            </p:cNvSpPr>
            <p:nvPr/>
          </p:nvSpPr>
          <p:spPr bwMode="auto">
            <a:xfrm>
              <a:off x="1648" y="1725"/>
              <a:ext cx="403" cy="894"/>
            </a:xfrm>
            <a:custGeom>
              <a:avLst/>
              <a:gdLst>
                <a:gd name="T0" fmla="*/ 0 w 1209"/>
                <a:gd name="T1" fmla="*/ 0 h 2682"/>
                <a:gd name="T2" fmla="*/ 0 w 1209"/>
                <a:gd name="T3" fmla="*/ 0 h 2682"/>
                <a:gd name="T4" fmla="*/ 0 w 1209"/>
                <a:gd name="T5" fmla="*/ 0 h 2682"/>
                <a:gd name="T6" fmla="*/ 0 w 1209"/>
                <a:gd name="T7" fmla="*/ 0 h 2682"/>
                <a:gd name="T8" fmla="*/ 0 w 1209"/>
                <a:gd name="T9" fmla="*/ 0 h 2682"/>
                <a:gd name="T10" fmla="*/ 0 w 1209"/>
                <a:gd name="T11" fmla="*/ 0 h 2682"/>
                <a:gd name="T12" fmla="*/ 0 w 1209"/>
                <a:gd name="T13" fmla="*/ 0 h 2682"/>
                <a:gd name="T14" fmla="*/ 0 w 1209"/>
                <a:gd name="T15" fmla="*/ 0 h 2682"/>
                <a:gd name="T16" fmla="*/ 0 w 1209"/>
                <a:gd name="T17" fmla="*/ 0 h 2682"/>
                <a:gd name="T18" fmla="*/ 0 w 1209"/>
                <a:gd name="T19" fmla="*/ 0 h 2682"/>
                <a:gd name="T20" fmla="*/ 0 w 1209"/>
                <a:gd name="T21" fmla="*/ 0 h 26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09"/>
                <a:gd name="T34" fmla="*/ 0 h 2682"/>
                <a:gd name="T35" fmla="*/ 1209 w 1209"/>
                <a:gd name="T36" fmla="*/ 2682 h 268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09" h="2682">
                  <a:moveTo>
                    <a:pt x="1209" y="0"/>
                  </a:moveTo>
                  <a:lnTo>
                    <a:pt x="1209" y="0"/>
                  </a:lnTo>
                  <a:lnTo>
                    <a:pt x="249" y="0"/>
                  </a:lnTo>
                  <a:lnTo>
                    <a:pt x="0" y="124"/>
                  </a:lnTo>
                  <a:lnTo>
                    <a:pt x="0" y="2682"/>
                  </a:lnTo>
                  <a:lnTo>
                    <a:pt x="961" y="2682"/>
                  </a:lnTo>
                  <a:lnTo>
                    <a:pt x="1209" y="2560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999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91" name="Rectangle 399"/>
            <p:cNvSpPr>
              <a:spLocks noChangeArrowheads="1"/>
            </p:cNvSpPr>
            <p:nvPr/>
          </p:nvSpPr>
          <p:spPr bwMode="auto">
            <a:xfrm>
              <a:off x="1648" y="1766"/>
              <a:ext cx="320" cy="853"/>
            </a:xfrm>
            <a:prstGeom prst="rect">
              <a:avLst/>
            </a:prstGeom>
            <a:solidFill>
              <a:srgbClr val="D7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192" name="Freeform 400"/>
            <p:cNvSpPr>
              <a:spLocks/>
            </p:cNvSpPr>
            <p:nvPr/>
          </p:nvSpPr>
          <p:spPr bwMode="auto">
            <a:xfrm>
              <a:off x="1968" y="1725"/>
              <a:ext cx="83" cy="894"/>
            </a:xfrm>
            <a:custGeom>
              <a:avLst/>
              <a:gdLst>
                <a:gd name="T0" fmla="*/ 0 w 248"/>
                <a:gd name="T1" fmla="*/ 0 h 2682"/>
                <a:gd name="T2" fmla="*/ 0 w 248"/>
                <a:gd name="T3" fmla="*/ 0 h 2682"/>
                <a:gd name="T4" fmla="*/ 0 w 248"/>
                <a:gd name="T5" fmla="*/ 0 h 2682"/>
                <a:gd name="T6" fmla="*/ 0 w 248"/>
                <a:gd name="T7" fmla="*/ 0 h 2682"/>
                <a:gd name="T8" fmla="*/ 0 w 248"/>
                <a:gd name="T9" fmla="*/ 0 h 26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"/>
                <a:gd name="T16" fmla="*/ 0 h 2682"/>
                <a:gd name="T17" fmla="*/ 248 w 248"/>
                <a:gd name="T18" fmla="*/ 2682 h 26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" h="2682">
                  <a:moveTo>
                    <a:pt x="248" y="0"/>
                  </a:moveTo>
                  <a:lnTo>
                    <a:pt x="0" y="124"/>
                  </a:lnTo>
                  <a:lnTo>
                    <a:pt x="0" y="2682"/>
                  </a:lnTo>
                  <a:lnTo>
                    <a:pt x="248" y="256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474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93" name="Freeform 401"/>
            <p:cNvSpPr>
              <a:spLocks/>
            </p:cNvSpPr>
            <p:nvPr/>
          </p:nvSpPr>
          <p:spPr bwMode="auto">
            <a:xfrm>
              <a:off x="1648" y="1725"/>
              <a:ext cx="403" cy="41"/>
            </a:xfrm>
            <a:custGeom>
              <a:avLst/>
              <a:gdLst>
                <a:gd name="T0" fmla="*/ 0 w 1209"/>
                <a:gd name="T1" fmla="*/ 0 h 124"/>
                <a:gd name="T2" fmla="*/ 0 w 1209"/>
                <a:gd name="T3" fmla="*/ 0 h 124"/>
                <a:gd name="T4" fmla="*/ 0 w 1209"/>
                <a:gd name="T5" fmla="*/ 0 h 124"/>
                <a:gd name="T6" fmla="*/ 0 w 1209"/>
                <a:gd name="T7" fmla="*/ 0 h 124"/>
                <a:gd name="T8" fmla="*/ 0 w 1209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9"/>
                <a:gd name="T16" fmla="*/ 0 h 124"/>
                <a:gd name="T17" fmla="*/ 1209 w 1209"/>
                <a:gd name="T18" fmla="*/ 124 h 1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9" h="124">
                  <a:moveTo>
                    <a:pt x="0" y="124"/>
                  </a:moveTo>
                  <a:lnTo>
                    <a:pt x="961" y="124"/>
                  </a:lnTo>
                  <a:lnTo>
                    <a:pt x="1209" y="0"/>
                  </a:lnTo>
                  <a:lnTo>
                    <a:pt x="249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99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194" name="Rectangle 402"/>
            <p:cNvSpPr>
              <a:spLocks noChangeArrowheads="1"/>
            </p:cNvSpPr>
            <p:nvPr/>
          </p:nvSpPr>
          <p:spPr bwMode="auto">
            <a:xfrm>
              <a:off x="1757" y="1848"/>
              <a:ext cx="108" cy="720"/>
            </a:xfrm>
            <a:prstGeom prst="rect">
              <a:avLst/>
            </a:prstGeom>
            <a:solidFill>
              <a:srgbClr val="999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195" name="Rectangle 403"/>
            <p:cNvSpPr>
              <a:spLocks noChangeArrowheads="1"/>
            </p:cNvSpPr>
            <p:nvPr/>
          </p:nvSpPr>
          <p:spPr bwMode="auto">
            <a:xfrm>
              <a:off x="1899" y="1848"/>
              <a:ext cx="27" cy="720"/>
            </a:xfrm>
            <a:prstGeom prst="rect">
              <a:avLst/>
            </a:prstGeom>
            <a:solidFill>
              <a:srgbClr val="999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196" name="Rectangle 404"/>
            <p:cNvSpPr>
              <a:spLocks noChangeArrowheads="1"/>
            </p:cNvSpPr>
            <p:nvPr/>
          </p:nvSpPr>
          <p:spPr bwMode="auto">
            <a:xfrm>
              <a:off x="1700" y="1848"/>
              <a:ext cx="20" cy="720"/>
            </a:xfrm>
            <a:prstGeom prst="rect">
              <a:avLst/>
            </a:prstGeom>
            <a:solidFill>
              <a:srgbClr val="999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197" name="Rectangle 405"/>
            <p:cNvSpPr>
              <a:spLocks noChangeArrowheads="1"/>
            </p:cNvSpPr>
            <p:nvPr/>
          </p:nvSpPr>
          <p:spPr bwMode="auto">
            <a:xfrm>
              <a:off x="1700" y="1847"/>
              <a:ext cx="226" cy="32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198" name="Rectangle 406"/>
            <p:cNvSpPr>
              <a:spLocks noChangeArrowheads="1"/>
            </p:cNvSpPr>
            <p:nvPr/>
          </p:nvSpPr>
          <p:spPr bwMode="auto">
            <a:xfrm>
              <a:off x="1668" y="2516"/>
              <a:ext cx="281" cy="47"/>
            </a:xfrm>
            <a:prstGeom prst="rect">
              <a:avLst/>
            </a:prstGeom>
            <a:solidFill>
              <a:srgbClr val="D7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199" name="Rectangle 407"/>
            <p:cNvSpPr>
              <a:spLocks noChangeArrowheads="1"/>
            </p:cNvSpPr>
            <p:nvPr/>
          </p:nvSpPr>
          <p:spPr bwMode="auto">
            <a:xfrm>
              <a:off x="1665" y="2082"/>
              <a:ext cx="286" cy="35"/>
            </a:xfrm>
            <a:prstGeom prst="rect">
              <a:avLst/>
            </a:prstGeom>
            <a:solidFill>
              <a:srgbClr val="D7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200" name="Rectangle 408"/>
            <p:cNvSpPr>
              <a:spLocks noChangeArrowheads="1"/>
            </p:cNvSpPr>
            <p:nvPr/>
          </p:nvSpPr>
          <p:spPr bwMode="auto">
            <a:xfrm>
              <a:off x="1700" y="2117"/>
              <a:ext cx="227" cy="22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201" name="Rectangle 409"/>
            <p:cNvSpPr>
              <a:spLocks noChangeArrowheads="1"/>
            </p:cNvSpPr>
            <p:nvPr/>
          </p:nvSpPr>
          <p:spPr bwMode="auto">
            <a:xfrm>
              <a:off x="1648" y="1826"/>
              <a:ext cx="320" cy="31"/>
            </a:xfrm>
            <a:prstGeom prst="rect">
              <a:avLst/>
            </a:prstGeom>
            <a:solidFill>
              <a:srgbClr val="00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202" name="Rectangle 410"/>
            <p:cNvSpPr>
              <a:spLocks noChangeArrowheads="1"/>
            </p:cNvSpPr>
            <p:nvPr/>
          </p:nvSpPr>
          <p:spPr bwMode="auto">
            <a:xfrm>
              <a:off x="1700" y="2498"/>
              <a:ext cx="227" cy="21"/>
            </a:xfrm>
            <a:prstGeom prst="rect">
              <a:avLst/>
            </a:prstGeom>
            <a:solidFill>
              <a:srgbClr val="474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203" name="Rectangle 411"/>
            <p:cNvSpPr>
              <a:spLocks noChangeArrowheads="1"/>
            </p:cNvSpPr>
            <p:nvPr/>
          </p:nvSpPr>
          <p:spPr bwMode="auto">
            <a:xfrm>
              <a:off x="1648" y="2552"/>
              <a:ext cx="320" cy="23"/>
            </a:xfrm>
            <a:prstGeom prst="rect">
              <a:avLst/>
            </a:prstGeom>
            <a:solidFill>
              <a:srgbClr val="474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40" tIns="41020" rIns="82040" bIns="41020"/>
            <a:lstStyle/>
            <a:p>
              <a:pPr algn="just" defTabSz="820738">
                <a:buSzPct val="80000"/>
                <a:buFont typeface="Wingdings" pitchFamily="2" charset="2"/>
                <a:buNone/>
              </a:pPr>
              <a:endParaRPr lang="zh-CN" altLang="zh-CN" sz="1200">
                <a:latin typeface="+mn-ea"/>
                <a:ea typeface="+mn-ea"/>
              </a:endParaRPr>
            </a:p>
          </p:txBody>
        </p:sp>
      </p:grpSp>
      <p:sp>
        <p:nvSpPr>
          <p:cNvPr id="204" name="Text Box 32"/>
          <p:cNvSpPr txBox="1">
            <a:spLocks noChangeArrowheads="1"/>
          </p:cNvSpPr>
          <p:nvPr/>
        </p:nvSpPr>
        <p:spPr bwMode="auto">
          <a:xfrm>
            <a:off x="5867400" y="2241550"/>
            <a:ext cx="912813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PGW</a:t>
            </a:r>
            <a:endParaRPr lang="en-US" altLang="zh-CN" sz="1200">
              <a:solidFill>
                <a:srgbClr val="FF3300"/>
              </a:solidFill>
              <a:latin typeface="+mn-ea"/>
              <a:ea typeface="+mn-ea"/>
            </a:endParaRPr>
          </a:p>
        </p:txBody>
      </p:sp>
      <p:pic>
        <p:nvPicPr>
          <p:cNvPr id="205" name="Picture 35" descr="ST1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225800"/>
            <a:ext cx="5905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Picture 35" descr="ST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992313"/>
            <a:ext cx="592137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" name="Line 26"/>
          <p:cNvSpPr>
            <a:spLocks noChangeShapeType="1"/>
          </p:cNvSpPr>
          <p:nvPr/>
        </p:nvSpPr>
        <p:spPr bwMode="auto">
          <a:xfrm flipV="1">
            <a:off x="5181600" y="2160588"/>
            <a:ext cx="719138" cy="492125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208" name="Text Box 32"/>
          <p:cNvSpPr txBox="1">
            <a:spLocks noChangeArrowheads="1"/>
          </p:cNvSpPr>
          <p:nvPr/>
        </p:nvSpPr>
        <p:spPr bwMode="auto">
          <a:xfrm>
            <a:off x="268288" y="1533525"/>
            <a:ext cx="1466976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 dirty="0">
                <a:solidFill>
                  <a:srgbClr val="FF3300"/>
                </a:solidFill>
                <a:latin typeface="+mn-ea"/>
                <a:ea typeface="+mn-ea"/>
              </a:rPr>
              <a:t>LTE/</a:t>
            </a:r>
            <a:r>
              <a:rPr lang="en-US" altLang="zh-CN" sz="1200" dirty="0" err="1">
                <a:solidFill>
                  <a:srgbClr val="FF3300"/>
                </a:solidFill>
                <a:latin typeface="+mn-ea"/>
                <a:ea typeface="+mn-ea"/>
              </a:rPr>
              <a:t>eHRPD</a:t>
            </a:r>
            <a:r>
              <a:rPr lang="zh-CN" altLang="en-US" sz="1200" dirty="0">
                <a:solidFill>
                  <a:srgbClr val="FF3300"/>
                </a:solidFill>
                <a:latin typeface="+mn-ea"/>
                <a:ea typeface="+mn-ea"/>
              </a:rPr>
              <a:t>终端</a:t>
            </a:r>
          </a:p>
        </p:txBody>
      </p:sp>
      <p:sp>
        <p:nvSpPr>
          <p:cNvPr id="209" name="Text Box 32"/>
          <p:cNvSpPr txBox="1">
            <a:spLocks noChangeArrowheads="1"/>
          </p:cNvSpPr>
          <p:nvPr/>
        </p:nvSpPr>
        <p:spPr bwMode="auto">
          <a:xfrm>
            <a:off x="215900" y="3429000"/>
            <a:ext cx="1243013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 dirty="0">
                <a:solidFill>
                  <a:srgbClr val="FF3300"/>
                </a:solidFill>
                <a:latin typeface="+mn-ea"/>
                <a:ea typeface="+mn-ea"/>
              </a:rPr>
              <a:t>HRPD</a:t>
            </a:r>
            <a:r>
              <a:rPr lang="zh-CN" altLang="en-US" sz="1200" dirty="0">
                <a:solidFill>
                  <a:srgbClr val="FF3300"/>
                </a:solidFill>
                <a:latin typeface="+mn-ea"/>
                <a:ea typeface="+mn-ea"/>
              </a:rPr>
              <a:t>终端</a:t>
            </a:r>
          </a:p>
        </p:txBody>
      </p:sp>
      <p:sp>
        <p:nvSpPr>
          <p:cNvPr id="210" name="Text Box 142"/>
          <p:cNvSpPr txBox="1">
            <a:spLocks noChangeArrowheads="1"/>
          </p:cNvSpPr>
          <p:nvPr/>
        </p:nvSpPr>
        <p:spPr bwMode="auto">
          <a:xfrm>
            <a:off x="5219700" y="2708275"/>
            <a:ext cx="730250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1" lang="en-US" altLang="zh-CN" sz="1200">
                <a:latin typeface="+mn-ea"/>
                <a:ea typeface="+mn-ea"/>
              </a:rPr>
              <a:t>eHRPD</a:t>
            </a:r>
          </a:p>
        </p:txBody>
      </p:sp>
      <p:sp>
        <p:nvSpPr>
          <p:cNvPr id="211" name="Text Box 142"/>
          <p:cNvSpPr txBox="1">
            <a:spLocks noChangeArrowheads="1"/>
          </p:cNvSpPr>
          <p:nvPr/>
        </p:nvSpPr>
        <p:spPr bwMode="auto">
          <a:xfrm>
            <a:off x="4859338" y="1989138"/>
            <a:ext cx="730250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1" lang="en-US" altLang="zh-CN" sz="1200">
                <a:latin typeface="+mn-ea"/>
                <a:ea typeface="+mn-ea"/>
              </a:rPr>
              <a:t>EPC</a:t>
            </a:r>
          </a:p>
        </p:txBody>
      </p:sp>
      <p:sp>
        <p:nvSpPr>
          <p:cNvPr id="212" name="Text Box 142"/>
          <p:cNvSpPr txBox="1">
            <a:spLocks noChangeArrowheads="1"/>
          </p:cNvSpPr>
          <p:nvPr/>
        </p:nvSpPr>
        <p:spPr bwMode="auto">
          <a:xfrm>
            <a:off x="5292725" y="3500438"/>
            <a:ext cx="730250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1" lang="en-US" altLang="zh-CN" sz="1200">
                <a:latin typeface="+mn-ea"/>
                <a:ea typeface="+mn-ea"/>
              </a:rPr>
              <a:t>HRPD</a:t>
            </a:r>
          </a:p>
        </p:txBody>
      </p:sp>
      <p:sp>
        <p:nvSpPr>
          <p:cNvPr id="213" name="Line 23"/>
          <p:cNvSpPr>
            <a:spLocks noChangeShapeType="1"/>
          </p:cNvSpPr>
          <p:nvPr/>
        </p:nvSpPr>
        <p:spPr bwMode="auto">
          <a:xfrm>
            <a:off x="1116013" y="2132013"/>
            <a:ext cx="1512887" cy="287337"/>
          </a:xfrm>
          <a:prstGeom prst="line">
            <a:avLst/>
          </a:prstGeom>
          <a:noFill/>
          <a:ln w="28575">
            <a:solidFill>
              <a:srgbClr val="FF33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214" name="Line 23"/>
          <p:cNvSpPr>
            <a:spLocks noChangeShapeType="1"/>
          </p:cNvSpPr>
          <p:nvPr/>
        </p:nvSpPr>
        <p:spPr bwMode="auto">
          <a:xfrm flipV="1">
            <a:off x="651650" y="2933699"/>
            <a:ext cx="1008063" cy="144462"/>
          </a:xfrm>
          <a:prstGeom prst="line">
            <a:avLst/>
          </a:prstGeom>
          <a:noFill/>
          <a:ln w="28575">
            <a:solidFill>
              <a:srgbClr val="FF33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215" name="Rectangle 332"/>
          <p:cNvSpPr>
            <a:spLocks noChangeArrowheads="1"/>
          </p:cNvSpPr>
          <p:nvPr/>
        </p:nvSpPr>
        <p:spPr bwMode="auto">
          <a:xfrm>
            <a:off x="215900" y="1143000"/>
            <a:ext cx="8675688" cy="32941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200">
              <a:latin typeface="+mn-ea"/>
              <a:ea typeface="+mn-ea"/>
            </a:endParaRPr>
          </a:p>
        </p:txBody>
      </p:sp>
      <p:grpSp>
        <p:nvGrpSpPr>
          <p:cNvPr id="166" name="Group 194"/>
          <p:cNvGrpSpPr>
            <a:grpSpLocks noChangeAspect="1"/>
          </p:cNvGrpSpPr>
          <p:nvPr/>
        </p:nvGrpSpPr>
        <p:grpSpPr bwMode="auto">
          <a:xfrm>
            <a:off x="4572000" y="3789363"/>
            <a:ext cx="358775" cy="328612"/>
            <a:chOff x="1701" y="1888"/>
            <a:chExt cx="390" cy="453"/>
          </a:xfrm>
        </p:grpSpPr>
        <p:pic>
          <p:nvPicPr>
            <p:cNvPr id="217" name="Picture 114" descr="server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" y="1888"/>
              <a:ext cx="290" cy="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9" name="Group 116"/>
            <p:cNvGrpSpPr>
              <a:grpSpLocks noChangeAspect="1"/>
            </p:cNvGrpSpPr>
            <p:nvPr/>
          </p:nvGrpSpPr>
          <p:grpSpPr bwMode="auto">
            <a:xfrm>
              <a:off x="1701" y="2125"/>
              <a:ext cx="182" cy="229"/>
              <a:chOff x="2976" y="3264"/>
              <a:chExt cx="720" cy="577"/>
            </a:xfrm>
          </p:grpSpPr>
          <p:grpSp>
            <p:nvGrpSpPr>
              <p:cNvPr id="216" name="Group 117"/>
              <p:cNvGrpSpPr>
                <a:grpSpLocks noChangeAspect="1"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235" name="Oval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70"/>
                  <a:ext cx="287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36" name="Oval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6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18" name="Group 120"/>
              <p:cNvGrpSpPr>
                <a:grpSpLocks noChangeAspect="1"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233" name="Oval 121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5"/>
                  <a:ext cx="287" cy="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34" name="Oval 122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5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19" name="Group 123"/>
              <p:cNvGrpSpPr>
                <a:grpSpLocks noChangeAspect="1"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231" name="Oval 124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70"/>
                  <a:ext cx="287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32" name="Oval 125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6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20" name="Group 126"/>
              <p:cNvGrpSpPr>
                <a:grpSpLocks noChangeAspect="1"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229" name="Oval 127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70"/>
                  <a:ext cx="287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30" name="Oval 128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5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21" name="Group 129"/>
              <p:cNvGrpSpPr>
                <a:grpSpLocks noChangeAspect="1"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227" name="Oval 130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56"/>
                  <a:ext cx="287" cy="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28" name="Oval 131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51"/>
                  <a:ext cx="287" cy="7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22" name="Group 132"/>
              <p:cNvGrpSpPr>
                <a:grpSpLocks noChangeAspect="1"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225" name="Oval 133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16"/>
                  <a:ext cx="287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26" name="Oval 134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11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237" name="Text Box 32"/>
          <p:cNvSpPr txBox="1">
            <a:spLocks noChangeArrowheads="1"/>
          </p:cNvSpPr>
          <p:nvPr/>
        </p:nvSpPr>
        <p:spPr bwMode="auto">
          <a:xfrm>
            <a:off x="4778375" y="3897313"/>
            <a:ext cx="730250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AAA</a:t>
            </a:r>
            <a:endParaRPr lang="en-US" altLang="zh-CN" sz="1200">
              <a:solidFill>
                <a:srgbClr val="FF3300"/>
              </a:solidFill>
              <a:latin typeface="+mn-ea"/>
              <a:ea typeface="+mn-ea"/>
            </a:endParaRPr>
          </a:p>
        </p:txBody>
      </p:sp>
      <p:grpSp>
        <p:nvGrpSpPr>
          <p:cNvPr id="223" name="Group 194"/>
          <p:cNvGrpSpPr>
            <a:grpSpLocks noChangeAspect="1"/>
          </p:cNvGrpSpPr>
          <p:nvPr/>
        </p:nvGrpSpPr>
        <p:grpSpPr bwMode="auto">
          <a:xfrm>
            <a:off x="5219700" y="1516063"/>
            <a:ext cx="358775" cy="328612"/>
            <a:chOff x="1701" y="1888"/>
            <a:chExt cx="390" cy="453"/>
          </a:xfrm>
        </p:grpSpPr>
        <p:pic>
          <p:nvPicPr>
            <p:cNvPr id="239" name="Picture 114" descr="server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" y="1888"/>
              <a:ext cx="290" cy="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4" name="Group 116"/>
            <p:cNvGrpSpPr>
              <a:grpSpLocks noChangeAspect="1"/>
            </p:cNvGrpSpPr>
            <p:nvPr/>
          </p:nvGrpSpPr>
          <p:grpSpPr bwMode="auto">
            <a:xfrm>
              <a:off x="1701" y="2125"/>
              <a:ext cx="182" cy="229"/>
              <a:chOff x="2976" y="3264"/>
              <a:chExt cx="720" cy="577"/>
            </a:xfrm>
          </p:grpSpPr>
          <p:grpSp>
            <p:nvGrpSpPr>
              <p:cNvPr id="238" name="Group 117"/>
              <p:cNvGrpSpPr>
                <a:grpSpLocks noChangeAspect="1"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257" name="Oval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70"/>
                  <a:ext cx="287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58" name="Oval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6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40" name="Group 120"/>
              <p:cNvGrpSpPr>
                <a:grpSpLocks noChangeAspect="1"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255" name="Oval 121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5"/>
                  <a:ext cx="287" cy="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56" name="Oval 122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5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41" name="Group 123"/>
              <p:cNvGrpSpPr>
                <a:grpSpLocks noChangeAspect="1"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253" name="Oval 124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70"/>
                  <a:ext cx="287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54" name="Oval 125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6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42" name="Group 126"/>
              <p:cNvGrpSpPr>
                <a:grpSpLocks noChangeAspect="1"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251" name="Oval 127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70"/>
                  <a:ext cx="287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52" name="Oval 128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65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43" name="Group 129"/>
              <p:cNvGrpSpPr>
                <a:grpSpLocks noChangeAspect="1"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249" name="Oval 130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56"/>
                  <a:ext cx="287" cy="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50" name="Oval 131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51"/>
                  <a:ext cx="287" cy="7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44" name="Group 132"/>
              <p:cNvGrpSpPr>
                <a:grpSpLocks noChangeAspect="1"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247" name="Oval 133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16"/>
                  <a:ext cx="287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48" name="Oval 134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111"/>
                  <a:ext cx="287" cy="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>
                    <a:defRPr/>
                  </a:pPr>
                  <a:endParaRPr kumimoji="1" lang="zh-CN" altLang="en-US" sz="120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259" name="Text Box 32"/>
          <p:cNvSpPr txBox="1">
            <a:spLocks noChangeArrowheads="1"/>
          </p:cNvSpPr>
          <p:nvPr/>
        </p:nvSpPr>
        <p:spPr bwMode="auto">
          <a:xfrm>
            <a:off x="5507038" y="1589088"/>
            <a:ext cx="1044574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 dirty="0">
                <a:latin typeface="+mn-ea"/>
                <a:ea typeface="+mn-ea"/>
              </a:rPr>
              <a:t>HSS/AAA</a:t>
            </a:r>
            <a:endParaRPr lang="en-US" altLang="zh-CN" sz="1200" dirty="0">
              <a:solidFill>
                <a:srgbClr val="FF3300"/>
              </a:solidFill>
              <a:latin typeface="+mn-ea"/>
              <a:ea typeface="+mn-ea"/>
            </a:endParaRPr>
          </a:p>
        </p:txBody>
      </p:sp>
      <p:sp>
        <p:nvSpPr>
          <p:cNvPr id="260" name="Line 23"/>
          <p:cNvSpPr>
            <a:spLocks noChangeShapeType="1"/>
          </p:cNvSpPr>
          <p:nvPr/>
        </p:nvSpPr>
        <p:spPr bwMode="auto">
          <a:xfrm>
            <a:off x="755650" y="2276475"/>
            <a:ext cx="719138" cy="288925"/>
          </a:xfrm>
          <a:prstGeom prst="line">
            <a:avLst/>
          </a:prstGeom>
          <a:noFill/>
          <a:ln w="28575">
            <a:solidFill>
              <a:srgbClr val="FF33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261" name="Line 23"/>
          <p:cNvSpPr>
            <a:spLocks noChangeShapeType="1"/>
          </p:cNvSpPr>
          <p:nvPr/>
        </p:nvSpPr>
        <p:spPr bwMode="auto">
          <a:xfrm flipV="1">
            <a:off x="644525" y="3188494"/>
            <a:ext cx="288925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grpSp>
        <p:nvGrpSpPr>
          <p:cNvPr id="245" name="Group 515"/>
          <p:cNvGrpSpPr>
            <a:grpSpLocks noChangeAspect="1"/>
          </p:cNvGrpSpPr>
          <p:nvPr/>
        </p:nvGrpSpPr>
        <p:grpSpPr bwMode="auto">
          <a:xfrm>
            <a:off x="5580063" y="3213100"/>
            <a:ext cx="331787" cy="333375"/>
            <a:chOff x="2591" y="1372"/>
            <a:chExt cx="439" cy="456"/>
          </a:xfrm>
        </p:grpSpPr>
        <p:sp>
          <p:nvSpPr>
            <p:cNvPr id="263" name="Freeform 516"/>
            <p:cNvSpPr>
              <a:spLocks noChangeAspect="1"/>
            </p:cNvSpPr>
            <p:nvPr/>
          </p:nvSpPr>
          <p:spPr bwMode="auto">
            <a:xfrm>
              <a:off x="2954" y="1432"/>
              <a:ext cx="76" cy="396"/>
            </a:xfrm>
            <a:custGeom>
              <a:avLst/>
              <a:gdLst>
                <a:gd name="T0" fmla="*/ 2368 w 38"/>
                <a:gd name="T1" fmla="*/ 320 h 198"/>
                <a:gd name="T2" fmla="*/ 320 w 38"/>
                <a:gd name="T3" fmla="*/ 1216 h 198"/>
                <a:gd name="T4" fmla="*/ 0 w 38"/>
                <a:gd name="T5" fmla="*/ 12416 h 198"/>
                <a:gd name="T6" fmla="*/ 576 w 38"/>
                <a:gd name="T7" fmla="*/ 12224 h 198"/>
                <a:gd name="T8" fmla="*/ 2176 w 38"/>
                <a:gd name="T9" fmla="*/ 10688 h 198"/>
                <a:gd name="T10" fmla="*/ 2432 w 38"/>
                <a:gd name="T11" fmla="*/ 9984 h 198"/>
                <a:gd name="T12" fmla="*/ 2432 w 38"/>
                <a:gd name="T13" fmla="*/ 960 h 198"/>
                <a:gd name="T14" fmla="*/ 2368 w 38"/>
                <a:gd name="T15" fmla="*/ 320 h 1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"/>
                <a:gd name="T25" fmla="*/ 0 h 198"/>
                <a:gd name="T26" fmla="*/ 38 w 38"/>
                <a:gd name="T27" fmla="*/ 198 h 19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" h="198">
                  <a:moveTo>
                    <a:pt x="37" y="5"/>
                  </a:moveTo>
                  <a:cubicBezTo>
                    <a:pt x="34" y="0"/>
                    <a:pt x="5" y="19"/>
                    <a:pt x="5" y="19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1" y="198"/>
                    <a:pt x="9" y="191"/>
                  </a:cubicBezTo>
                  <a:cubicBezTo>
                    <a:pt x="17" y="184"/>
                    <a:pt x="31" y="171"/>
                    <a:pt x="34" y="167"/>
                  </a:cubicBezTo>
                  <a:cubicBezTo>
                    <a:pt x="37" y="163"/>
                    <a:pt x="38" y="164"/>
                    <a:pt x="38" y="15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6"/>
                    <a:pt x="37" y="5"/>
                    <a:pt x="37" y="5"/>
                  </a:cubicBezTo>
                  <a:close/>
                </a:path>
              </a:pathLst>
            </a:custGeom>
            <a:solidFill>
              <a:srgbClr val="0B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64" name="Freeform 517"/>
            <p:cNvSpPr>
              <a:spLocks noChangeAspect="1"/>
            </p:cNvSpPr>
            <p:nvPr/>
          </p:nvSpPr>
          <p:spPr bwMode="auto">
            <a:xfrm>
              <a:off x="2591" y="1372"/>
              <a:ext cx="433" cy="104"/>
            </a:xfrm>
            <a:custGeom>
              <a:avLst/>
              <a:gdLst>
                <a:gd name="T0" fmla="*/ 14016 w 216"/>
                <a:gd name="T1" fmla="*/ 2048 h 52"/>
                <a:gd name="T2" fmla="*/ 12140 w 216"/>
                <a:gd name="T3" fmla="*/ 3328 h 52"/>
                <a:gd name="T4" fmla="*/ 451 w 216"/>
                <a:gd name="T5" fmla="*/ 1216 h 52"/>
                <a:gd name="T6" fmla="*/ 64 w 216"/>
                <a:gd name="T7" fmla="*/ 1536 h 52"/>
                <a:gd name="T8" fmla="*/ 257 w 216"/>
                <a:gd name="T9" fmla="*/ 1024 h 52"/>
                <a:gd name="T10" fmla="*/ 1740 w 216"/>
                <a:gd name="T11" fmla="*/ 64 h 52"/>
                <a:gd name="T12" fmla="*/ 2005 w 216"/>
                <a:gd name="T13" fmla="*/ 0 h 52"/>
                <a:gd name="T14" fmla="*/ 13567 w 216"/>
                <a:gd name="T15" fmla="*/ 1920 h 52"/>
                <a:gd name="T16" fmla="*/ 14016 w 216"/>
                <a:gd name="T17" fmla="*/ 2048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6"/>
                <a:gd name="T28" fmla="*/ 0 h 52"/>
                <a:gd name="T29" fmla="*/ 216 w 21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6" h="52">
                  <a:moveTo>
                    <a:pt x="216" y="32"/>
                  </a:moveTo>
                  <a:cubicBezTo>
                    <a:pt x="187" y="52"/>
                    <a:pt x="187" y="52"/>
                    <a:pt x="187" y="52"/>
                  </a:cubicBezTo>
                  <a:cubicBezTo>
                    <a:pt x="81" y="34"/>
                    <a:pt x="16" y="20"/>
                    <a:pt x="7" y="19"/>
                  </a:cubicBezTo>
                  <a:cubicBezTo>
                    <a:pt x="2" y="18"/>
                    <a:pt x="1" y="24"/>
                    <a:pt x="1" y="24"/>
                  </a:cubicBezTo>
                  <a:cubicBezTo>
                    <a:pt x="1" y="24"/>
                    <a:pt x="0" y="19"/>
                    <a:pt x="4" y="16"/>
                  </a:cubicBezTo>
                  <a:cubicBezTo>
                    <a:pt x="7" y="14"/>
                    <a:pt x="20" y="6"/>
                    <a:pt x="27" y="1"/>
                  </a:cubicBezTo>
                  <a:cubicBezTo>
                    <a:pt x="29" y="0"/>
                    <a:pt x="31" y="0"/>
                    <a:pt x="31" y="0"/>
                  </a:cubicBezTo>
                  <a:cubicBezTo>
                    <a:pt x="31" y="0"/>
                    <a:pt x="206" y="30"/>
                    <a:pt x="209" y="30"/>
                  </a:cubicBezTo>
                  <a:cubicBezTo>
                    <a:pt x="215" y="31"/>
                    <a:pt x="216" y="32"/>
                    <a:pt x="216" y="32"/>
                  </a:cubicBezTo>
                  <a:close/>
                </a:path>
              </a:pathLst>
            </a:custGeom>
            <a:solidFill>
              <a:srgbClr val="456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65" name="Freeform 518"/>
            <p:cNvSpPr>
              <a:spLocks noChangeAspect="1"/>
            </p:cNvSpPr>
            <p:nvPr/>
          </p:nvSpPr>
          <p:spPr bwMode="auto">
            <a:xfrm>
              <a:off x="2948" y="1434"/>
              <a:ext cx="82" cy="58"/>
            </a:xfrm>
            <a:custGeom>
              <a:avLst/>
              <a:gdLst>
                <a:gd name="T0" fmla="*/ 0 w 41"/>
                <a:gd name="T1" fmla="*/ 1280 h 29"/>
                <a:gd name="T2" fmla="*/ 2304 w 41"/>
                <a:gd name="T3" fmla="*/ 0 h 29"/>
                <a:gd name="T4" fmla="*/ 2624 w 41"/>
                <a:gd name="T5" fmla="*/ 384 h 29"/>
                <a:gd name="T6" fmla="*/ 448 w 41"/>
                <a:gd name="T7" fmla="*/ 1856 h 29"/>
                <a:gd name="T8" fmla="*/ 0 w 41"/>
                <a:gd name="T9" fmla="*/ 128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29"/>
                <a:gd name="T17" fmla="*/ 41 w 41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29">
                  <a:moveTo>
                    <a:pt x="0" y="20"/>
                  </a:moveTo>
                  <a:cubicBezTo>
                    <a:pt x="0" y="20"/>
                    <a:pt x="33" y="2"/>
                    <a:pt x="36" y="0"/>
                  </a:cubicBezTo>
                  <a:cubicBezTo>
                    <a:pt x="40" y="1"/>
                    <a:pt x="41" y="3"/>
                    <a:pt x="41" y="6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66" name="Freeform 519"/>
            <p:cNvSpPr>
              <a:spLocks noChangeAspect="1"/>
            </p:cNvSpPr>
            <p:nvPr/>
          </p:nvSpPr>
          <p:spPr bwMode="auto">
            <a:xfrm>
              <a:off x="2593" y="1408"/>
              <a:ext cx="375" cy="420"/>
            </a:xfrm>
            <a:custGeom>
              <a:avLst/>
              <a:gdLst>
                <a:gd name="T0" fmla="*/ 11775 w 187"/>
                <a:gd name="T1" fmla="*/ 2048 h 210"/>
                <a:gd name="T2" fmla="*/ 387 w 187"/>
                <a:gd name="T3" fmla="*/ 64 h 210"/>
                <a:gd name="T4" fmla="*/ 0 w 187"/>
                <a:gd name="T5" fmla="*/ 320 h 210"/>
                <a:gd name="T6" fmla="*/ 0 w 187"/>
                <a:gd name="T7" fmla="*/ 10112 h 210"/>
                <a:gd name="T8" fmla="*/ 387 w 187"/>
                <a:gd name="T9" fmla="*/ 10880 h 210"/>
                <a:gd name="T10" fmla="*/ 11388 w 187"/>
                <a:gd name="T11" fmla="*/ 13248 h 210"/>
                <a:gd name="T12" fmla="*/ 12096 w 187"/>
                <a:gd name="T13" fmla="*/ 12800 h 210"/>
                <a:gd name="T14" fmla="*/ 12096 w 187"/>
                <a:gd name="T15" fmla="*/ 2624 h 210"/>
                <a:gd name="T16" fmla="*/ 11775 w 187"/>
                <a:gd name="T17" fmla="*/ 2048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7"/>
                <a:gd name="T28" fmla="*/ 0 h 210"/>
                <a:gd name="T29" fmla="*/ 187 w 187"/>
                <a:gd name="T30" fmla="*/ 210 h 2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7" h="210">
                  <a:moveTo>
                    <a:pt x="181" y="32"/>
                  </a:moveTo>
                  <a:cubicBezTo>
                    <a:pt x="80" y="15"/>
                    <a:pt x="15" y="2"/>
                    <a:pt x="6" y="1"/>
                  </a:cubicBezTo>
                  <a:cubicBezTo>
                    <a:pt x="0" y="0"/>
                    <a:pt x="0" y="5"/>
                    <a:pt x="0" y="5"/>
                  </a:cubicBezTo>
                  <a:cubicBezTo>
                    <a:pt x="0" y="5"/>
                    <a:pt x="0" y="147"/>
                    <a:pt x="0" y="158"/>
                  </a:cubicBezTo>
                  <a:cubicBezTo>
                    <a:pt x="0" y="168"/>
                    <a:pt x="1" y="169"/>
                    <a:pt x="6" y="170"/>
                  </a:cubicBezTo>
                  <a:cubicBezTo>
                    <a:pt x="9" y="171"/>
                    <a:pt x="144" y="200"/>
                    <a:pt x="175" y="207"/>
                  </a:cubicBezTo>
                  <a:cubicBezTo>
                    <a:pt x="187" y="210"/>
                    <a:pt x="186" y="203"/>
                    <a:pt x="186" y="200"/>
                  </a:cubicBezTo>
                  <a:cubicBezTo>
                    <a:pt x="186" y="200"/>
                    <a:pt x="186" y="47"/>
                    <a:pt x="186" y="41"/>
                  </a:cubicBezTo>
                  <a:cubicBezTo>
                    <a:pt x="186" y="36"/>
                    <a:pt x="183" y="33"/>
                    <a:pt x="181" y="32"/>
                  </a:cubicBezTo>
                  <a:close/>
                </a:path>
              </a:pathLst>
            </a:custGeom>
            <a:solidFill>
              <a:srgbClr val="8BA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67" name="Freeform 520"/>
            <p:cNvSpPr>
              <a:spLocks noChangeAspect="1"/>
            </p:cNvSpPr>
            <p:nvPr/>
          </p:nvSpPr>
          <p:spPr bwMode="auto">
            <a:xfrm>
              <a:off x="2603" y="1420"/>
              <a:ext cx="351" cy="392"/>
            </a:xfrm>
            <a:custGeom>
              <a:avLst/>
              <a:gdLst>
                <a:gd name="T0" fmla="*/ 11007 w 175"/>
                <a:gd name="T1" fmla="*/ 1920 h 196"/>
                <a:gd name="T2" fmla="*/ 387 w 175"/>
                <a:gd name="T3" fmla="*/ 64 h 196"/>
                <a:gd name="T4" fmla="*/ 0 w 175"/>
                <a:gd name="T5" fmla="*/ 256 h 196"/>
                <a:gd name="T6" fmla="*/ 0 w 175"/>
                <a:gd name="T7" fmla="*/ 9344 h 196"/>
                <a:gd name="T8" fmla="*/ 387 w 175"/>
                <a:gd name="T9" fmla="*/ 10112 h 196"/>
                <a:gd name="T10" fmla="*/ 10749 w 175"/>
                <a:gd name="T11" fmla="*/ 12352 h 196"/>
                <a:gd name="T12" fmla="*/ 11328 w 175"/>
                <a:gd name="T13" fmla="*/ 11904 h 196"/>
                <a:gd name="T14" fmla="*/ 11264 w 175"/>
                <a:gd name="T15" fmla="*/ 2432 h 196"/>
                <a:gd name="T16" fmla="*/ 11007 w 175"/>
                <a:gd name="T17" fmla="*/ 1920 h 1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196"/>
                <a:gd name="T29" fmla="*/ 175 w 175"/>
                <a:gd name="T30" fmla="*/ 196 h 1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196">
                  <a:moveTo>
                    <a:pt x="169" y="30"/>
                  </a:moveTo>
                  <a:cubicBezTo>
                    <a:pt x="75" y="14"/>
                    <a:pt x="14" y="2"/>
                    <a:pt x="6" y="1"/>
                  </a:cubicBezTo>
                  <a:cubicBezTo>
                    <a:pt x="0" y="0"/>
                    <a:pt x="0" y="4"/>
                    <a:pt x="0" y="4"/>
                  </a:cubicBezTo>
                  <a:cubicBezTo>
                    <a:pt x="0" y="4"/>
                    <a:pt x="0" y="136"/>
                    <a:pt x="0" y="146"/>
                  </a:cubicBezTo>
                  <a:cubicBezTo>
                    <a:pt x="0" y="156"/>
                    <a:pt x="2" y="157"/>
                    <a:pt x="6" y="158"/>
                  </a:cubicBezTo>
                  <a:cubicBezTo>
                    <a:pt x="9" y="159"/>
                    <a:pt x="136" y="186"/>
                    <a:pt x="165" y="193"/>
                  </a:cubicBezTo>
                  <a:cubicBezTo>
                    <a:pt x="175" y="196"/>
                    <a:pt x="173" y="188"/>
                    <a:pt x="174" y="186"/>
                  </a:cubicBezTo>
                  <a:cubicBezTo>
                    <a:pt x="174" y="186"/>
                    <a:pt x="173" y="44"/>
                    <a:pt x="173" y="38"/>
                  </a:cubicBezTo>
                  <a:cubicBezTo>
                    <a:pt x="173" y="34"/>
                    <a:pt x="173" y="31"/>
                    <a:pt x="169" y="30"/>
                  </a:cubicBez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68" name="Freeform 521"/>
            <p:cNvSpPr>
              <a:spLocks noChangeAspect="1" noEditPoints="1"/>
            </p:cNvSpPr>
            <p:nvPr/>
          </p:nvSpPr>
          <p:spPr bwMode="auto">
            <a:xfrm>
              <a:off x="2603" y="1420"/>
              <a:ext cx="351" cy="388"/>
            </a:xfrm>
            <a:custGeom>
              <a:avLst/>
              <a:gdLst>
                <a:gd name="T0" fmla="*/ 64 w 175"/>
                <a:gd name="T1" fmla="*/ 64 h 194"/>
                <a:gd name="T2" fmla="*/ 0 w 175"/>
                <a:gd name="T3" fmla="*/ 256 h 194"/>
                <a:gd name="T4" fmla="*/ 0 w 175"/>
                <a:gd name="T5" fmla="*/ 9344 h 194"/>
                <a:gd name="T6" fmla="*/ 387 w 175"/>
                <a:gd name="T7" fmla="*/ 10176 h 194"/>
                <a:gd name="T8" fmla="*/ 4156 w 175"/>
                <a:gd name="T9" fmla="*/ 10944 h 194"/>
                <a:gd name="T10" fmla="*/ 10749 w 175"/>
                <a:gd name="T11" fmla="*/ 12416 h 194"/>
                <a:gd name="T12" fmla="*/ 11200 w 175"/>
                <a:gd name="T13" fmla="*/ 12352 h 194"/>
                <a:gd name="T14" fmla="*/ 11328 w 175"/>
                <a:gd name="T15" fmla="*/ 11904 h 194"/>
                <a:gd name="T16" fmla="*/ 11328 w 175"/>
                <a:gd name="T17" fmla="*/ 2432 h 194"/>
                <a:gd name="T18" fmla="*/ 11007 w 175"/>
                <a:gd name="T19" fmla="*/ 1920 h 194"/>
                <a:gd name="T20" fmla="*/ 11007 w 175"/>
                <a:gd name="T21" fmla="*/ 1920 h 194"/>
                <a:gd name="T22" fmla="*/ 387 w 175"/>
                <a:gd name="T23" fmla="*/ 0 h 194"/>
                <a:gd name="T24" fmla="*/ 64 w 175"/>
                <a:gd name="T25" fmla="*/ 64 h 194"/>
                <a:gd name="T26" fmla="*/ 10749 w 175"/>
                <a:gd name="T27" fmla="*/ 12288 h 194"/>
                <a:gd name="T28" fmla="*/ 4156 w 175"/>
                <a:gd name="T29" fmla="*/ 10880 h 194"/>
                <a:gd name="T30" fmla="*/ 387 w 175"/>
                <a:gd name="T31" fmla="*/ 10048 h 194"/>
                <a:gd name="T32" fmla="*/ 64 w 175"/>
                <a:gd name="T33" fmla="*/ 9344 h 194"/>
                <a:gd name="T34" fmla="*/ 64 w 175"/>
                <a:gd name="T35" fmla="*/ 256 h 194"/>
                <a:gd name="T36" fmla="*/ 128 w 175"/>
                <a:gd name="T37" fmla="*/ 128 h 194"/>
                <a:gd name="T38" fmla="*/ 387 w 175"/>
                <a:gd name="T39" fmla="*/ 64 h 194"/>
                <a:gd name="T40" fmla="*/ 11007 w 175"/>
                <a:gd name="T41" fmla="*/ 1984 h 194"/>
                <a:gd name="T42" fmla="*/ 11264 w 175"/>
                <a:gd name="T43" fmla="*/ 2432 h 194"/>
                <a:gd name="T44" fmla="*/ 11264 w 175"/>
                <a:gd name="T45" fmla="*/ 11904 h 194"/>
                <a:gd name="T46" fmla="*/ 11136 w 175"/>
                <a:gd name="T47" fmla="*/ 12288 h 194"/>
                <a:gd name="T48" fmla="*/ 10749 w 175"/>
                <a:gd name="T49" fmla="*/ 12288 h 19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5"/>
                <a:gd name="T76" fmla="*/ 0 h 194"/>
                <a:gd name="T77" fmla="*/ 175 w 175"/>
                <a:gd name="T78" fmla="*/ 194 h 19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5" h="194">
                  <a:moveTo>
                    <a:pt x="1" y="1"/>
                  </a:moveTo>
                  <a:cubicBezTo>
                    <a:pt x="0" y="2"/>
                    <a:pt x="0" y="4"/>
                    <a:pt x="0" y="4"/>
                  </a:cubicBezTo>
                  <a:cubicBezTo>
                    <a:pt x="0" y="4"/>
                    <a:pt x="0" y="146"/>
                    <a:pt x="0" y="146"/>
                  </a:cubicBezTo>
                  <a:cubicBezTo>
                    <a:pt x="0" y="156"/>
                    <a:pt x="1" y="157"/>
                    <a:pt x="6" y="159"/>
                  </a:cubicBezTo>
                  <a:cubicBezTo>
                    <a:pt x="7" y="159"/>
                    <a:pt x="29" y="164"/>
                    <a:pt x="64" y="171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6" y="194"/>
                    <a:pt x="170" y="194"/>
                    <a:pt x="172" y="193"/>
                  </a:cubicBezTo>
                  <a:cubicBezTo>
                    <a:pt x="175" y="191"/>
                    <a:pt x="174" y="186"/>
                    <a:pt x="174" y="186"/>
                  </a:cubicBezTo>
                  <a:cubicBezTo>
                    <a:pt x="174" y="186"/>
                    <a:pt x="174" y="38"/>
                    <a:pt x="174" y="38"/>
                  </a:cubicBezTo>
                  <a:cubicBezTo>
                    <a:pt x="174" y="34"/>
                    <a:pt x="174" y="30"/>
                    <a:pt x="169" y="30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1" y="1"/>
                  </a:cubicBezTo>
                  <a:close/>
                  <a:moveTo>
                    <a:pt x="165" y="192"/>
                  </a:moveTo>
                  <a:cubicBezTo>
                    <a:pt x="165" y="192"/>
                    <a:pt x="64" y="170"/>
                    <a:pt x="64" y="170"/>
                  </a:cubicBezTo>
                  <a:cubicBezTo>
                    <a:pt x="34" y="163"/>
                    <a:pt x="7" y="158"/>
                    <a:pt x="6" y="157"/>
                  </a:cubicBezTo>
                  <a:cubicBezTo>
                    <a:pt x="2" y="156"/>
                    <a:pt x="1" y="156"/>
                    <a:pt x="1" y="14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72" y="31"/>
                    <a:pt x="173" y="34"/>
                    <a:pt x="173" y="38"/>
                  </a:cubicBezTo>
                  <a:cubicBezTo>
                    <a:pt x="173" y="186"/>
                    <a:pt x="173" y="186"/>
                    <a:pt x="173" y="186"/>
                  </a:cubicBezTo>
                  <a:cubicBezTo>
                    <a:pt x="173" y="186"/>
                    <a:pt x="173" y="190"/>
                    <a:pt x="171" y="192"/>
                  </a:cubicBezTo>
                  <a:cubicBezTo>
                    <a:pt x="170" y="193"/>
                    <a:pt x="166" y="193"/>
                    <a:pt x="165" y="192"/>
                  </a:cubicBezTo>
                  <a:close/>
                </a:path>
              </a:pathLst>
            </a:custGeom>
            <a:solidFill>
              <a:srgbClr val="2B4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69" name="Freeform 522"/>
            <p:cNvSpPr>
              <a:spLocks noChangeAspect="1" noEditPoints="1"/>
            </p:cNvSpPr>
            <p:nvPr/>
          </p:nvSpPr>
          <p:spPr bwMode="auto">
            <a:xfrm>
              <a:off x="2621" y="1464"/>
              <a:ext cx="313" cy="310"/>
            </a:xfrm>
            <a:custGeom>
              <a:avLst/>
              <a:gdLst>
                <a:gd name="T0" fmla="*/ 8949 w 156"/>
                <a:gd name="T1" fmla="*/ 8512 h 155"/>
                <a:gd name="T2" fmla="*/ 7181 w 156"/>
                <a:gd name="T3" fmla="*/ 7616 h 155"/>
                <a:gd name="T4" fmla="*/ 7053 w 156"/>
                <a:gd name="T5" fmla="*/ 7040 h 155"/>
                <a:gd name="T6" fmla="*/ 6920 w 156"/>
                <a:gd name="T7" fmla="*/ 3712 h 155"/>
                <a:gd name="T8" fmla="*/ 7376 w 156"/>
                <a:gd name="T9" fmla="*/ 3136 h 155"/>
                <a:gd name="T10" fmla="*/ 8164 w 156"/>
                <a:gd name="T11" fmla="*/ 3072 h 155"/>
                <a:gd name="T12" fmla="*/ 9013 w 156"/>
                <a:gd name="T13" fmla="*/ 3456 h 155"/>
                <a:gd name="T14" fmla="*/ 10177 w 156"/>
                <a:gd name="T15" fmla="*/ 3136 h 155"/>
                <a:gd name="T16" fmla="*/ 9013 w 156"/>
                <a:gd name="T17" fmla="*/ 2432 h 155"/>
                <a:gd name="T18" fmla="*/ 7376 w 156"/>
                <a:gd name="T19" fmla="*/ 2176 h 155"/>
                <a:gd name="T20" fmla="*/ 6727 w 156"/>
                <a:gd name="T21" fmla="*/ 2560 h 155"/>
                <a:gd name="T22" fmla="*/ 5945 w 156"/>
                <a:gd name="T23" fmla="*/ 2816 h 155"/>
                <a:gd name="T24" fmla="*/ 3973 w 156"/>
                <a:gd name="T25" fmla="*/ 2368 h 155"/>
                <a:gd name="T26" fmla="*/ 3060 w 156"/>
                <a:gd name="T27" fmla="*/ 1216 h 155"/>
                <a:gd name="T28" fmla="*/ 1364 w 156"/>
                <a:gd name="T29" fmla="*/ 768 h 155"/>
                <a:gd name="T30" fmla="*/ 1164 w 156"/>
                <a:gd name="T31" fmla="*/ 0 h 155"/>
                <a:gd name="T32" fmla="*/ 1164 w 156"/>
                <a:gd name="T33" fmla="*/ 2240 h 155"/>
                <a:gd name="T34" fmla="*/ 1300 w 156"/>
                <a:gd name="T35" fmla="*/ 1472 h 155"/>
                <a:gd name="T36" fmla="*/ 3192 w 156"/>
                <a:gd name="T37" fmla="*/ 2496 h 155"/>
                <a:gd name="T38" fmla="*/ 3256 w 156"/>
                <a:gd name="T39" fmla="*/ 3072 h 155"/>
                <a:gd name="T40" fmla="*/ 3385 w 156"/>
                <a:gd name="T41" fmla="*/ 6272 h 155"/>
                <a:gd name="T42" fmla="*/ 3256 w 156"/>
                <a:gd name="T43" fmla="*/ 6528 h 155"/>
                <a:gd name="T44" fmla="*/ 2608 w 156"/>
                <a:gd name="T45" fmla="*/ 7040 h 155"/>
                <a:gd name="T46" fmla="*/ 1364 w 156"/>
                <a:gd name="T47" fmla="*/ 6784 h 155"/>
                <a:gd name="T48" fmla="*/ 1164 w 156"/>
                <a:gd name="T49" fmla="*/ 5952 h 155"/>
                <a:gd name="T50" fmla="*/ 1164 w 156"/>
                <a:gd name="T51" fmla="*/ 8128 h 155"/>
                <a:gd name="T52" fmla="*/ 1364 w 156"/>
                <a:gd name="T53" fmla="*/ 7488 h 155"/>
                <a:gd name="T54" fmla="*/ 3060 w 156"/>
                <a:gd name="T55" fmla="*/ 7808 h 155"/>
                <a:gd name="T56" fmla="*/ 4037 w 156"/>
                <a:gd name="T57" fmla="*/ 6976 h 155"/>
                <a:gd name="T58" fmla="*/ 6075 w 156"/>
                <a:gd name="T59" fmla="*/ 7552 h 155"/>
                <a:gd name="T60" fmla="*/ 6599 w 156"/>
                <a:gd name="T61" fmla="*/ 8000 h 155"/>
                <a:gd name="T62" fmla="*/ 7181 w 156"/>
                <a:gd name="T63" fmla="*/ 8768 h 155"/>
                <a:gd name="T64" fmla="*/ 9013 w 156"/>
                <a:gd name="T65" fmla="*/ 9216 h 155"/>
                <a:gd name="T66" fmla="*/ 10177 w 156"/>
                <a:gd name="T67" fmla="*/ 9152 h 155"/>
                <a:gd name="T68" fmla="*/ 9013 w 156"/>
                <a:gd name="T69" fmla="*/ 8320 h 155"/>
                <a:gd name="T70" fmla="*/ 3385 w 156"/>
                <a:gd name="T71" fmla="*/ 4224 h 155"/>
                <a:gd name="T72" fmla="*/ 6340 w 156"/>
                <a:gd name="T73" fmla="*/ 6720 h 15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6"/>
                <a:gd name="T112" fmla="*/ 0 h 155"/>
                <a:gd name="T113" fmla="*/ 156 w 156"/>
                <a:gd name="T114" fmla="*/ 155 h 15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6" h="155">
                  <a:moveTo>
                    <a:pt x="138" y="130"/>
                  </a:moveTo>
                  <a:cubicBezTo>
                    <a:pt x="138" y="132"/>
                    <a:pt x="139" y="133"/>
                    <a:pt x="137" y="133"/>
                  </a:cubicBezTo>
                  <a:cubicBezTo>
                    <a:pt x="130" y="131"/>
                    <a:pt x="124" y="130"/>
                    <a:pt x="118" y="128"/>
                  </a:cubicBezTo>
                  <a:cubicBezTo>
                    <a:pt x="115" y="128"/>
                    <a:pt x="112" y="122"/>
                    <a:pt x="110" y="119"/>
                  </a:cubicBezTo>
                  <a:cubicBezTo>
                    <a:pt x="108" y="117"/>
                    <a:pt x="106" y="115"/>
                    <a:pt x="105" y="113"/>
                  </a:cubicBezTo>
                  <a:cubicBezTo>
                    <a:pt x="104" y="112"/>
                    <a:pt x="107" y="110"/>
                    <a:pt x="108" y="110"/>
                  </a:cubicBezTo>
                  <a:cubicBezTo>
                    <a:pt x="118" y="99"/>
                    <a:pt x="119" y="80"/>
                    <a:pt x="110" y="64"/>
                  </a:cubicBezTo>
                  <a:cubicBezTo>
                    <a:pt x="109" y="62"/>
                    <a:pt x="107" y="60"/>
                    <a:pt x="106" y="58"/>
                  </a:cubicBezTo>
                  <a:cubicBezTo>
                    <a:pt x="104" y="55"/>
                    <a:pt x="105" y="55"/>
                    <a:pt x="107" y="53"/>
                  </a:cubicBezTo>
                  <a:cubicBezTo>
                    <a:pt x="109" y="52"/>
                    <a:pt x="111" y="50"/>
                    <a:pt x="113" y="49"/>
                  </a:cubicBezTo>
                  <a:cubicBezTo>
                    <a:pt x="114" y="48"/>
                    <a:pt x="115" y="46"/>
                    <a:pt x="117" y="46"/>
                  </a:cubicBezTo>
                  <a:cubicBezTo>
                    <a:pt x="119" y="46"/>
                    <a:pt x="123" y="47"/>
                    <a:pt x="125" y="48"/>
                  </a:cubicBezTo>
                  <a:cubicBezTo>
                    <a:pt x="128" y="49"/>
                    <a:pt x="132" y="49"/>
                    <a:pt x="136" y="50"/>
                  </a:cubicBezTo>
                  <a:cubicBezTo>
                    <a:pt x="139" y="51"/>
                    <a:pt x="138" y="51"/>
                    <a:pt x="138" y="54"/>
                  </a:cubicBezTo>
                  <a:cubicBezTo>
                    <a:pt x="138" y="57"/>
                    <a:pt x="138" y="60"/>
                    <a:pt x="138" y="63"/>
                  </a:cubicBezTo>
                  <a:cubicBezTo>
                    <a:pt x="144" y="58"/>
                    <a:pt x="150" y="54"/>
                    <a:pt x="156" y="49"/>
                  </a:cubicBezTo>
                  <a:cubicBezTo>
                    <a:pt x="150" y="42"/>
                    <a:pt x="144" y="35"/>
                    <a:pt x="138" y="28"/>
                  </a:cubicBezTo>
                  <a:cubicBezTo>
                    <a:pt x="138" y="31"/>
                    <a:pt x="138" y="35"/>
                    <a:pt x="138" y="38"/>
                  </a:cubicBezTo>
                  <a:cubicBezTo>
                    <a:pt x="138" y="40"/>
                    <a:pt x="137" y="39"/>
                    <a:pt x="135" y="39"/>
                  </a:cubicBezTo>
                  <a:cubicBezTo>
                    <a:pt x="128" y="37"/>
                    <a:pt x="120" y="36"/>
                    <a:pt x="113" y="34"/>
                  </a:cubicBezTo>
                  <a:cubicBezTo>
                    <a:pt x="112" y="34"/>
                    <a:pt x="110" y="33"/>
                    <a:pt x="109" y="34"/>
                  </a:cubicBezTo>
                  <a:cubicBezTo>
                    <a:pt x="107" y="36"/>
                    <a:pt x="105" y="38"/>
                    <a:pt x="103" y="40"/>
                  </a:cubicBezTo>
                  <a:cubicBezTo>
                    <a:pt x="100" y="42"/>
                    <a:pt x="98" y="44"/>
                    <a:pt x="95" y="46"/>
                  </a:cubicBezTo>
                  <a:cubicBezTo>
                    <a:pt x="94" y="47"/>
                    <a:pt x="93" y="45"/>
                    <a:pt x="91" y="44"/>
                  </a:cubicBezTo>
                  <a:cubicBezTo>
                    <a:pt x="83" y="39"/>
                    <a:pt x="73" y="37"/>
                    <a:pt x="65" y="39"/>
                  </a:cubicBezTo>
                  <a:cubicBezTo>
                    <a:pt x="63" y="39"/>
                    <a:pt x="63" y="40"/>
                    <a:pt x="61" y="37"/>
                  </a:cubicBezTo>
                  <a:cubicBezTo>
                    <a:pt x="58" y="34"/>
                    <a:pt x="56" y="31"/>
                    <a:pt x="54" y="28"/>
                  </a:cubicBezTo>
                  <a:cubicBezTo>
                    <a:pt x="51" y="25"/>
                    <a:pt x="49" y="22"/>
                    <a:pt x="47" y="19"/>
                  </a:cubicBezTo>
                  <a:cubicBezTo>
                    <a:pt x="46" y="18"/>
                    <a:pt x="45" y="18"/>
                    <a:pt x="43" y="18"/>
                  </a:cubicBezTo>
                  <a:cubicBezTo>
                    <a:pt x="36" y="16"/>
                    <a:pt x="29" y="14"/>
                    <a:pt x="21" y="12"/>
                  </a:cubicBezTo>
                  <a:cubicBezTo>
                    <a:pt x="19" y="12"/>
                    <a:pt x="19" y="12"/>
                    <a:pt x="19" y="9"/>
                  </a:cubicBezTo>
                  <a:cubicBezTo>
                    <a:pt x="19" y="6"/>
                    <a:pt x="19" y="3"/>
                    <a:pt x="18" y="0"/>
                  </a:cubicBezTo>
                  <a:cubicBezTo>
                    <a:pt x="12" y="4"/>
                    <a:pt x="6" y="8"/>
                    <a:pt x="0" y="13"/>
                  </a:cubicBezTo>
                  <a:cubicBezTo>
                    <a:pt x="6" y="20"/>
                    <a:pt x="12" y="27"/>
                    <a:pt x="18" y="35"/>
                  </a:cubicBezTo>
                  <a:cubicBezTo>
                    <a:pt x="18" y="32"/>
                    <a:pt x="18" y="29"/>
                    <a:pt x="18" y="26"/>
                  </a:cubicBezTo>
                  <a:cubicBezTo>
                    <a:pt x="18" y="23"/>
                    <a:pt x="18" y="23"/>
                    <a:pt x="20" y="23"/>
                  </a:cubicBezTo>
                  <a:cubicBezTo>
                    <a:pt x="27" y="25"/>
                    <a:pt x="33" y="26"/>
                    <a:pt x="39" y="28"/>
                  </a:cubicBezTo>
                  <a:cubicBezTo>
                    <a:pt x="42" y="28"/>
                    <a:pt x="47" y="37"/>
                    <a:pt x="49" y="39"/>
                  </a:cubicBezTo>
                  <a:cubicBezTo>
                    <a:pt x="49" y="40"/>
                    <a:pt x="53" y="44"/>
                    <a:pt x="53" y="45"/>
                  </a:cubicBezTo>
                  <a:cubicBezTo>
                    <a:pt x="53" y="45"/>
                    <a:pt x="51" y="47"/>
                    <a:pt x="50" y="48"/>
                  </a:cubicBezTo>
                  <a:cubicBezTo>
                    <a:pt x="40" y="58"/>
                    <a:pt x="40" y="78"/>
                    <a:pt x="49" y="92"/>
                  </a:cubicBezTo>
                  <a:cubicBezTo>
                    <a:pt x="50" y="94"/>
                    <a:pt x="51" y="96"/>
                    <a:pt x="52" y="98"/>
                  </a:cubicBezTo>
                  <a:cubicBezTo>
                    <a:pt x="53" y="99"/>
                    <a:pt x="53" y="98"/>
                    <a:pt x="52" y="100"/>
                  </a:cubicBezTo>
                  <a:cubicBezTo>
                    <a:pt x="52" y="101"/>
                    <a:pt x="50" y="101"/>
                    <a:pt x="50" y="102"/>
                  </a:cubicBezTo>
                  <a:cubicBezTo>
                    <a:pt x="48" y="104"/>
                    <a:pt x="46" y="105"/>
                    <a:pt x="44" y="106"/>
                  </a:cubicBezTo>
                  <a:cubicBezTo>
                    <a:pt x="43" y="107"/>
                    <a:pt x="41" y="110"/>
                    <a:pt x="40" y="110"/>
                  </a:cubicBezTo>
                  <a:cubicBezTo>
                    <a:pt x="38" y="110"/>
                    <a:pt x="34" y="109"/>
                    <a:pt x="32" y="108"/>
                  </a:cubicBezTo>
                  <a:cubicBezTo>
                    <a:pt x="28" y="107"/>
                    <a:pt x="25" y="106"/>
                    <a:pt x="21" y="106"/>
                  </a:cubicBezTo>
                  <a:cubicBezTo>
                    <a:pt x="18" y="105"/>
                    <a:pt x="18" y="105"/>
                    <a:pt x="18" y="102"/>
                  </a:cubicBezTo>
                  <a:cubicBezTo>
                    <a:pt x="18" y="99"/>
                    <a:pt x="18" y="96"/>
                    <a:pt x="18" y="93"/>
                  </a:cubicBezTo>
                  <a:cubicBezTo>
                    <a:pt x="12" y="98"/>
                    <a:pt x="6" y="102"/>
                    <a:pt x="0" y="107"/>
                  </a:cubicBezTo>
                  <a:cubicBezTo>
                    <a:pt x="6" y="114"/>
                    <a:pt x="12" y="120"/>
                    <a:pt x="18" y="127"/>
                  </a:cubicBezTo>
                  <a:cubicBezTo>
                    <a:pt x="19" y="124"/>
                    <a:pt x="19" y="122"/>
                    <a:pt x="19" y="119"/>
                  </a:cubicBezTo>
                  <a:cubicBezTo>
                    <a:pt x="19" y="116"/>
                    <a:pt x="18" y="116"/>
                    <a:pt x="21" y="117"/>
                  </a:cubicBezTo>
                  <a:cubicBezTo>
                    <a:pt x="28" y="118"/>
                    <a:pt x="34" y="120"/>
                    <a:pt x="41" y="121"/>
                  </a:cubicBezTo>
                  <a:cubicBezTo>
                    <a:pt x="43" y="122"/>
                    <a:pt x="45" y="123"/>
                    <a:pt x="47" y="122"/>
                  </a:cubicBezTo>
                  <a:cubicBezTo>
                    <a:pt x="48" y="122"/>
                    <a:pt x="50" y="120"/>
                    <a:pt x="51" y="119"/>
                  </a:cubicBezTo>
                  <a:cubicBezTo>
                    <a:pt x="55" y="115"/>
                    <a:pt x="59" y="112"/>
                    <a:pt x="62" y="109"/>
                  </a:cubicBezTo>
                  <a:cubicBezTo>
                    <a:pt x="69" y="114"/>
                    <a:pt x="76" y="117"/>
                    <a:pt x="83" y="118"/>
                  </a:cubicBezTo>
                  <a:cubicBezTo>
                    <a:pt x="86" y="118"/>
                    <a:pt x="90" y="118"/>
                    <a:pt x="93" y="118"/>
                  </a:cubicBezTo>
                  <a:cubicBezTo>
                    <a:pt x="94" y="117"/>
                    <a:pt x="94" y="117"/>
                    <a:pt x="96" y="118"/>
                  </a:cubicBezTo>
                  <a:cubicBezTo>
                    <a:pt x="97" y="120"/>
                    <a:pt x="99" y="123"/>
                    <a:pt x="101" y="125"/>
                  </a:cubicBezTo>
                  <a:cubicBezTo>
                    <a:pt x="103" y="128"/>
                    <a:pt x="105" y="131"/>
                    <a:pt x="107" y="133"/>
                  </a:cubicBezTo>
                  <a:cubicBezTo>
                    <a:pt x="107" y="134"/>
                    <a:pt x="109" y="137"/>
                    <a:pt x="110" y="137"/>
                  </a:cubicBezTo>
                  <a:cubicBezTo>
                    <a:pt x="114" y="138"/>
                    <a:pt x="118" y="139"/>
                    <a:pt x="123" y="140"/>
                  </a:cubicBezTo>
                  <a:cubicBezTo>
                    <a:pt x="128" y="142"/>
                    <a:pt x="133" y="143"/>
                    <a:pt x="138" y="144"/>
                  </a:cubicBezTo>
                  <a:cubicBezTo>
                    <a:pt x="138" y="144"/>
                    <a:pt x="138" y="154"/>
                    <a:pt x="138" y="155"/>
                  </a:cubicBezTo>
                  <a:cubicBezTo>
                    <a:pt x="144" y="151"/>
                    <a:pt x="150" y="147"/>
                    <a:pt x="156" y="143"/>
                  </a:cubicBezTo>
                  <a:cubicBezTo>
                    <a:pt x="150" y="136"/>
                    <a:pt x="144" y="128"/>
                    <a:pt x="138" y="121"/>
                  </a:cubicBezTo>
                  <a:cubicBezTo>
                    <a:pt x="138" y="124"/>
                    <a:pt x="138" y="127"/>
                    <a:pt x="138" y="130"/>
                  </a:cubicBezTo>
                  <a:close/>
                  <a:moveTo>
                    <a:pt x="97" y="105"/>
                  </a:moveTo>
                  <a:cubicBezTo>
                    <a:pt x="77" y="119"/>
                    <a:pt x="47" y="90"/>
                    <a:pt x="52" y="66"/>
                  </a:cubicBezTo>
                  <a:cubicBezTo>
                    <a:pt x="55" y="53"/>
                    <a:pt x="66" y="46"/>
                    <a:pt x="79" y="48"/>
                  </a:cubicBezTo>
                  <a:cubicBezTo>
                    <a:pt x="105" y="56"/>
                    <a:pt x="117" y="92"/>
                    <a:pt x="97" y="105"/>
                  </a:cubicBezTo>
                  <a:close/>
                </a:path>
              </a:pathLst>
            </a:custGeom>
            <a:solidFill>
              <a:srgbClr val="0B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0" name="Freeform 523"/>
            <p:cNvSpPr>
              <a:spLocks noChangeAspect="1" noEditPoints="1"/>
            </p:cNvSpPr>
            <p:nvPr/>
          </p:nvSpPr>
          <p:spPr bwMode="auto">
            <a:xfrm>
              <a:off x="2619" y="1458"/>
              <a:ext cx="315" cy="310"/>
            </a:xfrm>
            <a:custGeom>
              <a:avLst/>
              <a:gdLst>
                <a:gd name="T0" fmla="*/ 8948 w 157"/>
                <a:gd name="T1" fmla="*/ 8448 h 155"/>
                <a:gd name="T2" fmla="*/ 7181 w 157"/>
                <a:gd name="T3" fmla="*/ 7616 h 155"/>
                <a:gd name="T4" fmla="*/ 7052 w 157"/>
                <a:gd name="T5" fmla="*/ 6976 h 155"/>
                <a:gd name="T6" fmla="*/ 6920 w 157"/>
                <a:gd name="T7" fmla="*/ 3648 h 155"/>
                <a:gd name="T8" fmla="*/ 7375 w 157"/>
                <a:gd name="T9" fmla="*/ 3072 h 155"/>
                <a:gd name="T10" fmla="*/ 8164 w 157"/>
                <a:gd name="T11" fmla="*/ 3008 h 155"/>
                <a:gd name="T12" fmla="*/ 9013 w 157"/>
                <a:gd name="T13" fmla="*/ 3392 h 155"/>
                <a:gd name="T14" fmla="*/ 10241 w 157"/>
                <a:gd name="T15" fmla="*/ 3072 h 155"/>
                <a:gd name="T16" fmla="*/ 9013 w 157"/>
                <a:gd name="T17" fmla="*/ 2368 h 155"/>
                <a:gd name="T18" fmla="*/ 7375 w 157"/>
                <a:gd name="T19" fmla="*/ 2112 h 155"/>
                <a:gd name="T20" fmla="*/ 6727 w 157"/>
                <a:gd name="T21" fmla="*/ 2496 h 155"/>
                <a:gd name="T22" fmla="*/ 5945 w 157"/>
                <a:gd name="T23" fmla="*/ 2752 h 155"/>
                <a:gd name="T24" fmla="*/ 3973 w 157"/>
                <a:gd name="T25" fmla="*/ 2368 h 155"/>
                <a:gd name="T26" fmla="*/ 3060 w 157"/>
                <a:gd name="T27" fmla="*/ 1152 h 155"/>
                <a:gd name="T28" fmla="*/ 1429 w 157"/>
                <a:gd name="T29" fmla="*/ 768 h 155"/>
                <a:gd name="T30" fmla="*/ 1228 w 157"/>
                <a:gd name="T31" fmla="*/ 0 h 155"/>
                <a:gd name="T32" fmla="*/ 1228 w 157"/>
                <a:gd name="T33" fmla="*/ 2176 h 155"/>
                <a:gd name="T34" fmla="*/ 1364 w 157"/>
                <a:gd name="T35" fmla="*/ 1472 h 155"/>
                <a:gd name="T36" fmla="*/ 3192 w 157"/>
                <a:gd name="T37" fmla="*/ 2432 h 155"/>
                <a:gd name="T38" fmla="*/ 3256 w 157"/>
                <a:gd name="T39" fmla="*/ 3008 h 155"/>
                <a:gd name="T40" fmla="*/ 3385 w 157"/>
                <a:gd name="T41" fmla="*/ 6208 h 155"/>
                <a:gd name="T42" fmla="*/ 3256 w 157"/>
                <a:gd name="T43" fmla="*/ 6464 h 155"/>
                <a:gd name="T44" fmla="*/ 2608 w 157"/>
                <a:gd name="T45" fmla="*/ 6976 h 155"/>
                <a:gd name="T46" fmla="*/ 1364 w 157"/>
                <a:gd name="T47" fmla="*/ 6720 h 155"/>
                <a:gd name="T48" fmla="*/ 1228 w 157"/>
                <a:gd name="T49" fmla="*/ 5888 h 155"/>
                <a:gd name="T50" fmla="*/ 1228 w 157"/>
                <a:gd name="T51" fmla="*/ 8128 h 155"/>
                <a:gd name="T52" fmla="*/ 1364 w 157"/>
                <a:gd name="T53" fmla="*/ 7424 h 155"/>
                <a:gd name="T54" fmla="*/ 3060 w 157"/>
                <a:gd name="T55" fmla="*/ 7808 h 155"/>
                <a:gd name="T56" fmla="*/ 4101 w 157"/>
                <a:gd name="T57" fmla="*/ 6912 h 155"/>
                <a:gd name="T58" fmla="*/ 6075 w 157"/>
                <a:gd name="T59" fmla="*/ 7488 h 155"/>
                <a:gd name="T60" fmla="*/ 6597 w 157"/>
                <a:gd name="T61" fmla="*/ 7936 h 155"/>
                <a:gd name="T62" fmla="*/ 7181 w 157"/>
                <a:gd name="T63" fmla="*/ 8704 h 155"/>
                <a:gd name="T64" fmla="*/ 9013 w 157"/>
                <a:gd name="T65" fmla="*/ 9152 h 155"/>
                <a:gd name="T66" fmla="*/ 10241 w 157"/>
                <a:gd name="T67" fmla="*/ 9088 h 155"/>
                <a:gd name="T68" fmla="*/ 9013 w 157"/>
                <a:gd name="T69" fmla="*/ 8256 h 155"/>
                <a:gd name="T70" fmla="*/ 3385 w 157"/>
                <a:gd name="T71" fmla="*/ 4160 h 155"/>
                <a:gd name="T72" fmla="*/ 6332 w 157"/>
                <a:gd name="T73" fmla="*/ 6720 h 15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7"/>
                <a:gd name="T112" fmla="*/ 0 h 155"/>
                <a:gd name="T113" fmla="*/ 157 w 157"/>
                <a:gd name="T114" fmla="*/ 155 h 15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7" h="155">
                  <a:moveTo>
                    <a:pt x="138" y="129"/>
                  </a:moveTo>
                  <a:cubicBezTo>
                    <a:pt x="138" y="131"/>
                    <a:pt x="139" y="132"/>
                    <a:pt x="137" y="132"/>
                  </a:cubicBezTo>
                  <a:cubicBezTo>
                    <a:pt x="131" y="130"/>
                    <a:pt x="124" y="129"/>
                    <a:pt x="118" y="127"/>
                  </a:cubicBezTo>
                  <a:cubicBezTo>
                    <a:pt x="116" y="127"/>
                    <a:pt x="112" y="121"/>
                    <a:pt x="110" y="119"/>
                  </a:cubicBezTo>
                  <a:cubicBezTo>
                    <a:pt x="108" y="117"/>
                    <a:pt x="107" y="114"/>
                    <a:pt x="105" y="112"/>
                  </a:cubicBezTo>
                  <a:cubicBezTo>
                    <a:pt x="104" y="111"/>
                    <a:pt x="107" y="109"/>
                    <a:pt x="108" y="109"/>
                  </a:cubicBezTo>
                  <a:cubicBezTo>
                    <a:pt x="118" y="98"/>
                    <a:pt x="119" y="79"/>
                    <a:pt x="110" y="63"/>
                  </a:cubicBezTo>
                  <a:cubicBezTo>
                    <a:pt x="109" y="61"/>
                    <a:pt x="108" y="59"/>
                    <a:pt x="106" y="57"/>
                  </a:cubicBezTo>
                  <a:cubicBezTo>
                    <a:pt x="104" y="54"/>
                    <a:pt x="106" y="54"/>
                    <a:pt x="108" y="52"/>
                  </a:cubicBezTo>
                  <a:cubicBezTo>
                    <a:pt x="109" y="51"/>
                    <a:pt x="111" y="50"/>
                    <a:pt x="113" y="48"/>
                  </a:cubicBezTo>
                  <a:cubicBezTo>
                    <a:pt x="114" y="48"/>
                    <a:pt x="116" y="45"/>
                    <a:pt x="117" y="45"/>
                  </a:cubicBezTo>
                  <a:cubicBezTo>
                    <a:pt x="119" y="45"/>
                    <a:pt x="123" y="46"/>
                    <a:pt x="125" y="47"/>
                  </a:cubicBezTo>
                  <a:cubicBezTo>
                    <a:pt x="128" y="48"/>
                    <a:pt x="132" y="49"/>
                    <a:pt x="136" y="50"/>
                  </a:cubicBezTo>
                  <a:cubicBezTo>
                    <a:pt x="139" y="50"/>
                    <a:pt x="138" y="50"/>
                    <a:pt x="138" y="53"/>
                  </a:cubicBezTo>
                  <a:cubicBezTo>
                    <a:pt x="138" y="56"/>
                    <a:pt x="138" y="59"/>
                    <a:pt x="138" y="62"/>
                  </a:cubicBezTo>
                  <a:cubicBezTo>
                    <a:pt x="144" y="57"/>
                    <a:pt x="151" y="53"/>
                    <a:pt x="157" y="48"/>
                  </a:cubicBezTo>
                  <a:cubicBezTo>
                    <a:pt x="151" y="41"/>
                    <a:pt x="144" y="34"/>
                    <a:pt x="138" y="28"/>
                  </a:cubicBezTo>
                  <a:cubicBezTo>
                    <a:pt x="138" y="31"/>
                    <a:pt x="138" y="34"/>
                    <a:pt x="138" y="37"/>
                  </a:cubicBezTo>
                  <a:cubicBezTo>
                    <a:pt x="138" y="39"/>
                    <a:pt x="137" y="39"/>
                    <a:pt x="135" y="38"/>
                  </a:cubicBezTo>
                  <a:cubicBezTo>
                    <a:pt x="128" y="37"/>
                    <a:pt x="121" y="35"/>
                    <a:pt x="113" y="33"/>
                  </a:cubicBezTo>
                  <a:cubicBezTo>
                    <a:pt x="112" y="33"/>
                    <a:pt x="110" y="32"/>
                    <a:pt x="109" y="33"/>
                  </a:cubicBezTo>
                  <a:cubicBezTo>
                    <a:pt x="107" y="35"/>
                    <a:pt x="105" y="37"/>
                    <a:pt x="103" y="39"/>
                  </a:cubicBezTo>
                  <a:cubicBezTo>
                    <a:pt x="100" y="41"/>
                    <a:pt x="98" y="43"/>
                    <a:pt x="96" y="45"/>
                  </a:cubicBezTo>
                  <a:cubicBezTo>
                    <a:pt x="95" y="46"/>
                    <a:pt x="93" y="44"/>
                    <a:pt x="91" y="43"/>
                  </a:cubicBezTo>
                  <a:cubicBezTo>
                    <a:pt x="83" y="38"/>
                    <a:pt x="74" y="36"/>
                    <a:pt x="66" y="38"/>
                  </a:cubicBezTo>
                  <a:cubicBezTo>
                    <a:pt x="63" y="39"/>
                    <a:pt x="63" y="39"/>
                    <a:pt x="61" y="37"/>
                  </a:cubicBezTo>
                  <a:cubicBezTo>
                    <a:pt x="59" y="33"/>
                    <a:pt x="56" y="30"/>
                    <a:pt x="54" y="27"/>
                  </a:cubicBezTo>
                  <a:cubicBezTo>
                    <a:pt x="52" y="24"/>
                    <a:pt x="50" y="21"/>
                    <a:pt x="47" y="18"/>
                  </a:cubicBezTo>
                  <a:cubicBezTo>
                    <a:pt x="47" y="17"/>
                    <a:pt x="45" y="17"/>
                    <a:pt x="44" y="17"/>
                  </a:cubicBezTo>
                  <a:cubicBezTo>
                    <a:pt x="36" y="15"/>
                    <a:pt x="29" y="13"/>
                    <a:pt x="22" y="12"/>
                  </a:cubicBezTo>
                  <a:cubicBezTo>
                    <a:pt x="19" y="11"/>
                    <a:pt x="19" y="11"/>
                    <a:pt x="19" y="9"/>
                  </a:cubicBezTo>
                  <a:cubicBezTo>
                    <a:pt x="19" y="6"/>
                    <a:pt x="19" y="3"/>
                    <a:pt x="19" y="0"/>
                  </a:cubicBezTo>
                  <a:cubicBezTo>
                    <a:pt x="13" y="4"/>
                    <a:pt x="6" y="8"/>
                    <a:pt x="0" y="12"/>
                  </a:cubicBezTo>
                  <a:cubicBezTo>
                    <a:pt x="6" y="19"/>
                    <a:pt x="12" y="27"/>
                    <a:pt x="19" y="34"/>
                  </a:cubicBezTo>
                  <a:cubicBezTo>
                    <a:pt x="19" y="31"/>
                    <a:pt x="19" y="28"/>
                    <a:pt x="19" y="25"/>
                  </a:cubicBezTo>
                  <a:cubicBezTo>
                    <a:pt x="19" y="22"/>
                    <a:pt x="18" y="22"/>
                    <a:pt x="21" y="23"/>
                  </a:cubicBezTo>
                  <a:cubicBezTo>
                    <a:pt x="27" y="24"/>
                    <a:pt x="33" y="26"/>
                    <a:pt x="40" y="27"/>
                  </a:cubicBezTo>
                  <a:cubicBezTo>
                    <a:pt x="42" y="28"/>
                    <a:pt x="47" y="36"/>
                    <a:pt x="49" y="38"/>
                  </a:cubicBezTo>
                  <a:cubicBezTo>
                    <a:pt x="50" y="39"/>
                    <a:pt x="53" y="43"/>
                    <a:pt x="53" y="44"/>
                  </a:cubicBezTo>
                  <a:cubicBezTo>
                    <a:pt x="53" y="45"/>
                    <a:pt x="51" y="47"/>
                    <a:pt x="50" y="47"/>
                  </a:cubicBezTo>
                  <a:cubicBezTo>
                    <a:pt x="41" y="57"/>
                    <a:pt x="41" y="77"/>
                    <a:pt x="49" y="91"/>
                  </a:cubicBezTo>
                  <a:cubicBezTo>
                    <a:pt x="50" y="93"/>
                    <a:pt x="51" y="95"/>
                    <a:pt x="52" y="97"/>
                  </a:cubicBezTo>
                  <a:cubicBezTo>
                    <a:pt x="53" y="99"/>
                    <a:pt x="53" y="98"/>
                    <a:pt x="53" y="99"/>
                  </a:cubicBezTo>
                  <a:cubicBezTo>
                    <a:pt x="52" y="100"/>
                    <a:pt x="51" y="101"/>
                    <a:pt x="50" y="101"/>
                  </a:cubicBezTo>
                  <a:cubicBezTo>
                    <a:pt x="48" y="103"/>
                    <a:pt x="46" y="104"/>
                    <a:pt x="45" y="106"/>
                  </a:cubicBezTo>
                  <a:cubicBezTo>
                    <a:pt x="43" y="107"/>
                    <a:pt x="41" y="109"/>
                    <a:pt x="40" y="109"/>
                  </a:cubicBezTo>
                  <a:cubicBezTo>
                    <a:pt x="38" y="109"/>
                    <a:pt x="34" y="108"/>
                    <a:pt x="32" y="107"/>
                  </a:cubicBezTo>
                  <a:cubicBezTo>
                    <a:pt x="28" y="107"/>
                    <a:pt x="25" y="106"/>
                    <a:pt x="21" y="105"/>
                  </a:cubicBezTo>
                  <a:cubicBezTo>
                    <a:pt x="18" y="104"/>
                    <a:pt x="19" y="104"/>
                    <a:pt x="19" y="101"/>
                  </a:cubicBezTo>
                  <a:cubicBezTo>
                    <a:pt x="19" y="98"/>
                    <a:pt x="19" y="95"/>
                    <a:pt x="19" y="92"/>
                  </a:cubicBezTo>
                  <a:cubicBezTo>
                    <a:pt x="12" y="97"/>
                    <a:pt x="6" y="101"/>
                    <a:pt x="0" y="106"/>
                  </a:cubicBezTo>
                  <a:cubicBezTo>
                    <a:pt x="6" y="113"/>
                    <a:pt x="13" y="120"/>
                    <a:pt x="19" y="127"/>
                  </a:cubicBezTo>
                  <a:cubicBezTo>
                    <a:pt x="19" y="124"/>
                    <a:pt x="19" y="121"/>
                    <a:pt x="19" y="118"/>
                  </a:cubicBezTo>
                  <a:cubicBezTo>
                    <a:pt x="19" y="115"/>
                    <a:pt x="19" y="115"/>
                    <a:pt x="21" y="116"/>
                  </a:cubicBezTo>
                  <a:cubicBezTo>
                    <a:pt x="28" y="118"/>
                    <a:pt x="35" y="119"/>
                    <a:pt x="41" y="121"/>
                  </a:cubicBezTo>
                  <a:cubicBezTo>
                    <a:pt x="43" y="121"/>
                    <a:pt x="46" y="122"/>
                    <a:pt x="47" y="122"/>
                  </a:cubicBezTo>
                  <a:cubicBezTo>
                    <a:pt x="49" y="121"/>
                    <a:pt x="50" y="119"/>
                    <a:pt x="51" y="118"/>
                  </a:cubicBezTo>
                  <a:cubicBezTo>
                    <a:pt x="55" y="115"/>
                    <a:pt x="59" y="111"/>
                    <a:pt x="63" y="108"/>
                  </a:cubicBezTo>
                  <a:cubicBezTo>
                    <a:pt x="69" y="113"/>
                    <a:pt x="76" y="116"/>
                    <a:pt x="83" y="117"/>
                  </a:cubicBezTo>
                  <a:cubicBezTo>
                    <a:pt x="86" y="118"/>
                    <a:pt x="90" y="117"/>
                    <a:pt x="93" y="117"/>
                  </a:cubicBezTo>
                  <a:cubicBezTo>
                    <a:pt x="94" y="117"/>
                    <a:pt x="95" y="116"/>
                    <a:pt x="96" y="118"/>
                  </a:cubicBezTo>
                  <a:cubicBezTo>
                    <a:pt x="98" y="120"/>
                    <a:pt x="99" y="122"/>
                    <a:pt x="101" y="124"/>
                  </a:cubicBezTo>
                  <a:cubicBezTo>
                    <a:pt x="103" y="127"/>
                    <a:pt x="105" y="130"/>
                    <a:pt x="107" y="133"/>
                  </a:cubicBezTo>
                  <a:cubicBezTo>
                    <a:pt x="108" y="133"/>
                    <a:pt x="109" y="136"/>
                    <a:pt x="110" y="136"/>
                  </a:cubicBezTo>
                  <a:cubicBezTo>
                    <a:pt x="114" y="138"/>
                    <a:pt x="119" y="139"/>
                    <a:pt x="123" y="140"/>
                  </a:cubicBezTo>
                  <a:cubicBezTo>
                    <a:pt x="128" y="141"/>
                    <a:pt x="133" y="142"/>
                    <a:pt x="138" y="143"/>
                  </a:cubicBezTo>
                  <a:cubicBezTo>
                    <a:pt x="138" y="143"/>
                    <a:pt x="138" y="153"/>
                    <a:pt x="138" y="155"/>
                  </a:cubicBezTo>
                  <a:cubicBezTo>
                    <a:pt x="144" y="151"/>
                    <a:pt x="151" y="146"/>
                    <a:pt x="157" y="142"/>
                  </a:cubicBezTo>
                  <a:cubicBezTo>
                    <a:pt x="151" y="135"/>
                    <a:pt x="144" y="128"/>
                    <a:pt x="138" y="120"/>
                  </a:cubicBezTo>
                  <a:cubicBezTo>
                    <a:pt x="138" y="123"/>
                    <a:pt x="138" y="126"/>
                    <a:pt x="138" y="129"/>
                  </a:cubicBezTo>
                  <a:close/>
                  <a:moveTo>
                    <a:pt x="97" y="105"/>
                  </a:moveTo>
                  <a:cubicBezTo>
                    <a:pt x="77" y="118"/>
                    <a:pt x="47" y="90"/>
                    <a:pt x="52" y="65"/>
                  </a:cubicBezTo>
                  <a:cubicBezTo>
                    <a:pt x="55" y="52"/>
                    <a:pt x="66" y="45"/>
                    <a:pt x="80" y="48"/>
                  </a:cubicBezTo>
                  <a:cubicBezTo>
                    <a:pt x="106" y="55"/>
                    <a:pt x="117" y="92"/>
                    <a:pt x="97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1" name="Freeform 524"/>
            <p:cNvSpPr>
              <a:spLocks noChangeAspect="1"/>
            </p:cNvSpPr>
            <p:nvPr/>
          </p:nvSpPr>
          <p:spPr bwMode="auto">
            <a:xfrm>
              <a:off x="2735" y="1608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640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6"/>
                    <a:pt x="0" y="10"/>
                  </a:cubicBezTo>
                  <a:cubicBezTo>
                    <a:pt x="0" y="4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456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2" name="Freeform 525"/>
            <p:cNvSpPr>
              <a:spLocks noChangeAspect="1"/>
            </p:cNvSpPr>
            <p:nvPr/>
          </p:nvSpPr>
          <p:spPr bwMode="auto">
            <a:xfrm>
              <a:off x="2735" y="1602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704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7"/>
                    <a:pt x="0" y="11"/>
                  </a:cubicBezTo>
                  <a:cubicBezTo>
                    <a:pt x="0" y="5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BD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3" name="Freeform 526"/>
            <p:cNvSpPr>
              <a:spLocks noChangeAspect="1"/>
            </p:cNvSpPr>
            <p:nvPr/>
          </p:nvSpPr>
          <p:spPr bwMode="auto">
            <a:xfrm>
              <a:off x="2781" y="1606"/>
              <a:ext cx="50" cy="34"/>
            </a:xfrm>
            <a:custGeom>
              <a:avLst/>
              <a:gdLst>
                <a:gd name="T0" fmla="*/ 0 w 25"/>
                <a:gd name="T1" fmla="*/ 64 h 17"/>
                <a:gd name="T2" fmla="*/ 960 w 25"/>
                <a:gd name="T3" fmla="*/ 1088 h 17"/>
                <a:gd name="T4" fmla="*/ 0 w 25"/>
                <a:gd name="T5" fmla="*/ 64 h 17"/>
                <a:gd name="T6" fmla="*/ 0 60000 65536"/>
                <a:gd name="T7" fmla="*/ 0 60000 65536"/>
                <a:gd name="T8" fmla="*/ 0 60000 65536"/>
                <a:gd name="T9" fmla="*/ 0 w 25"/>
                <a:gd name="T10" fmla="*/ 0 h 17"/>
                <a:gd name="T11" fmla="*/ 25 w 25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7">
                  <a:moveTo>
                    <a:pt x="0" y="1"/>
                  </a:moveTo>
                  <a:cubicBezTo>
                    <a:pt x="5" y="0"/>
                    <a:pt x="25" y="7"/>
                    <a:pt x="15" y="17"/>
                  </a:cubicBezTo>
                  <a:cubicBezTo>
                    <a:pt x="21" y="8"/>
                    <a:pt x="4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4" name="Freeform 527"/>
            <p:cNvSpPr>
              <a:spLocks noChangeAspect="1"/>
            </p:cNvSpPr>
            <p:nvPr/>
          </p:nvSpPr>
          <p:spPr bwMode="auto">
            <a:xfrm>
              <a:off x="2727" y="1614"/>
              <a:ext cx="44" cy="32"/>
            </a:xfrm>
            <a:custGeom>
              <a:avLst/>
              <a:gdLst>
                <a:gd name="T0" fmla="*/ 1408 w 22"/>
                <a:gd name="T1" fmla="*/ 960 h 16"/>
                <a:gd name="T2" fmla="*/ 512 w 22"/>
                <a:gd name="T3" fmla="*/ 0 h 16"/>
                <a:gd name="T4" fmla="*/ 1408 w 22"/>
                <a:gd name="T5" fmla="*/ 960 h 16"/>
                <a:gd name="T6" fmla="*/ 0 60000 65536"/>
                <a:gd name="T7" fmla="*/ 0 60000 65536"/>
                <a:gd name="T8" fmla="*/ 0 60000 65536"/>
                <a:gd name="T9" fmla="*/ 0 w 22"/>
                <a:gd name="T10" fmla="*/ 0 h 16"/>
                <a:gd name="T11" fmla="*/ 22 w 22"/>
                <a:gd name="T12" fmla="*/ 16 h 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" h="16">
                  <a:moveTo>
                    <a:pt x="22" y="15"/>
                  </a:moveTo>
                  <a:cubicBezTo>
                    <a:pt x="18" y="16"/>
                    <a:pt x="0" y="9"/>
                    <a:pt x="8" y="0"/>
                  </a:cubicBezTo>
                  <a:cubicBezTo>
                    <a:pt x="3" y="9"/>
                    <a:pt x="19" y="14"/>
                    <a:pt x="22" y="15"/>
                  </a:cubicBez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5" name="Freeform 528"/>
            <p:cNvSpPr>
              <a:spLocks noChangeAspect="1"/>
            </p:cNvSpPr>
            <p:nvPr/>
          </p:nvSpPr>
          <p:spPr bwMode="auto">
            <a:xfrm>
              <a:off x="2735" y="1592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704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7"/>
                    <a:pt x="0" y="11"/>
                  </a:cubicBezTo>
                  <a:cubicBezTo>
                    <a:pt x="0" y="5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456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6" name="Freeform 529"/>
            <p:cNvSpPr>
              <a:spLocks noChangeAspect="1"/>
            </p:cNvSpPr>
            <p:nvPr/>
          </p:nvSpPr>
          <p:spPr bwMode="auto">
            <a:xfrm>
              <a:off x="2735" y="1588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640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6"/>
                    <a:pt x="0" y="10"/>
                  </a:cubicBezTo>
                  <a:cubicBezTo>
                    <a:pt x="0" y="4"/>
                    <a:pt x="10" y="0"/>
                    <a:pt x="22" y="1"/>
                  </a:cubicBezTo>
                  <a:cubicBezTo>
                    <a:pt x="33" y="2"/>
                    <a:pt x="43" y="7"/>
                    <a:pt x="43" y="14"/>
                  </a:cubicBezTo>
                  <a:close/>
                </a:path>
              </a:pathLst>
            </a:custGeom>
            <a:solidFill>
              <a:srgbClr val="BD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7" name="Freeform 530"/>
            <p:cNvSpPr>
              <a:spLocks noChangeAspect="1"/>
            </p:cNvSpPr>
            <p:nvPr/>
          </p:nvSpPr>
          <p:spPr bwMode="auto">
            <a:xfrm>
              <a:off x="2781" y="1592"/>
              <a:ext cx="50" cy="32"/>
            </a:xfrm>
            <a:custGeom>
              <a:avLst/>
              <a:gdLst>
                <a:gd name="T0" fmla="*/ 0 w 25"/>
                <a:gd name="T1" fmla="*/ 64 h 16"/>
                <a:gd name="T2" fmla="*/ 960 w 25"/>
                <a:gd name="T3" fmla="*/ 1024 h 16"/>
                <a:gd name="T4" fmla="*/ 0 w 25"/>
                <a:gd name="T5" fmla="*/ 64 h 16"/>
                <a:gd name="T6" fmla="*/ 0 60000 65536"/>
                <a:gd name="T7" fmla="*/ 0 60000 65536"/>
                <a:gd name="T8" fmla="*/ 0 60000 65536"/>
                <a:gd name="T9" fmla="*/ 0 w 25"/>
                <a:gd name="T10" fmla="*/ 0 h 16"/>
                <a:gd name="T11" fmla="*/ 25 w 25"/>
                <a:gd name="T12" fmla="*/ 16 h 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6">
                  <a:moveTo>
                    <a:pt x="0" y="1"/>
                  </a:moveTo>
                  <a:cubicBezTo>
                    <a:pt x="5" y="0"/>
                    <a:pt x="25" y="6"/>
                    <a:pt x="15" y="16"/>
                  </a:cubicBezTo>
                  <a:cubicBezTo>
                    <a:pt x="21" y="7"/>
                    <a:pt x="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8" name="Freeform 531"/>
            <p:cNvSpPr>
              <a:spLocks noChangeAspect="1"/>
            </p:cNvSpPr>
            <p:nvPr/>
          </p:nvSpPr>
          <p:spPr bwMode="auto">
            <a:xfrm>
              <a:off x="2727" y="1600"/>
              <a:ext cx="44" cy="30"/>
            </a:xfrm>
            <a:custGeom>
              <a:avLst/>
              <a:gdLst>
                <a:gd name="T0" fmla="*/ 1408 w 22"/>
                <a:gd name="T1" fmla="*/ 896 h 15"/>
                <a:gd name="T2" fmla="*/ 512 w 22"/>
                <a:gd name="T3" fmla="*/ 0 h 15"/>
                <a:gd name="T4" fmla="*/ 1408 w 22"/>
                <a:gd name="T5" fmla="*/ 896 h 15"/>
                <a:gd name="T6" fmla="*/ 0 60000 65536"/>
                <a:gd name="T7" fmla="*/ 0 60000 65536"/>
                <a:gd name="T8" fmla="*/ 0 60000 65536"/>
                <a:gd name="T9" fmla="*/ 0 w 22"/>
                <a:gd name="T10" fmla="*/ 0 h 15"/>
                <a:gd name="T11" fmla="*/ 22 w 22"/>
                <a:gd name="T12" fmla="*/ 15 h 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" h="15">
                  <a:moveTo>
                    <a:pt x="22" y="14"/>
                  </a:moveTo>
                  <a:cubicBezTo>
                    <a:pt x="18" y="15"/>
                    <a:pt x="0" y="8"/>
                    <a:pt x="8" y="0"/>
                  </a:cubicBezTo>
                  <a:cubicBezTo>
                    <a:pt x="3" y="8"/>
                    <a:pt x="19" y="14"/>
                    <a:pt x="22" y="14"/>
                  </a:cubicBez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79" name="Freeform 532"/>
            <p:cNvSpPr>
              <a:spLocks noChangeAspect="1"/>
            </p:cNvSpPr>
            <p:nvPr/>
          </p:nvSpPr>
          <p:spPr bwMode="auto">
            <a:xfrm>
              <a:off x="2735" y="1578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640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6"/>
                    <a:pt x="0" y="10"/>
                  </a:cubicBezTo>
                  <a:cubicBezTo>
                    <a:pt x="0" y="4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456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80" name="Freeform 533"/>
            <p:cNvSpPr>
              <a:spLocks noChangeAspect="1"/>
            </p:cNvSpPr>
            <p:nvPr/>
          </p:nvSpPr>
          <p:spPr bwMode="auto">
            <a:xfrm>
              <a:off x="2735" y="1572"/>
              <a:ext cx="86" cy="48"/>
            </a:xfrm>
            <a:custGeom>
              <a:avLst/>
              <a:gdLst>
                <a:gd name="T0" fmla="*/ 2752 w 43"/>
                <a:gd name="T1" fmla="*/ 896 h 24"/>
                <a:gd name="T2" fmla="*/ 1408 w 43"/>
                <a:gd name="T3" fmla="*/ 1472 h 24"/>
                <a:gd name="T4" fmla="*/ 0 w 43"/>
                <a:gd name="T5" fmla="*/ 704 h 24"/>
                <a:gd name="T6" fmla="*/ 1408 w 43"/>
                <a:gd name="T7" fmla="*/ 64 h 24"/>
                <a:gd name="T8" fmla="*/ 2752 w 43"/>
                <a:gd name="T9" fmla="*/ 89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4"/>
                <a:gd name="T17" fmla="*/ 43 w 4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4">
                  <a:moveTo>
                    <a:pt x="43" y="14"/>
                  </a:moveTo>
                  <a:cubicBezTo>
                    <a:pt x="43" y="20"/>
                    <a:pt x="33" y="24"/>
                    <a:pt x="22" y="23"/>
                  </a:cubicBezTo>
                  <a:cubicBezTo>
                    <a:pt x="10" y="22"/>
                    <a:pt x="0" y="17"/>
                    <a:pt x="0" y="11"/>
                  </a:cubicBezTo>
                  <a:cubicBezTo>
                    <a:pt x="0" y="4"/>
                    <a:pt x="10" y="0"/>
                    <a:pt x="22" y="1"/>
                  </a:cubicBezTo>
                  <a:cubicBezTo>
                    <a:pt x="33" y="2"/>
                    <a:pt x="43" y="8"/>
                    <a:pt x="43" y="14"/>
                  </a:cubicBezTo>
                  <a:close/>
                </a:path>
              </a:pathLst>
            </a:custGeom>
            <a:solidFill>
              <a:srgbClr val="BDC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81" name="Freeform 534"/>
            <p:cNvSpPr>
              <a:spLocks noChangeAspect="1"/>
            </p:cNvSpPr>
            <p:nvPr/>
          </p:nvSpPr>
          <p:spPr bwMode="auto">
            <a:xfrm>
              <a:off x="2781" y="1576"/>
              <a:ext cx="50" cy="32"/>
            </a:xfrm>
            <a:custGeom>
              <a:avLst/>
              <a:gdLst>
                <a:gd name="T0" fmla="*/ 0 w 25"/>
                <a:gd name="T1" fmla="*/ 64 h 16"/>
                <a:gd name="T2" fmla="*/ 960 w 25"/>
                <a:gd name="T3" fmla="*/ 1024 h 16"/>
                <a:gd name="T4" fmla="*/ 0 w 25"/>
                <a:gd name="T5" fmla="*/ 64 h 16"/>
                <a:gd name="T6" fmla="*/ 0 60000 65536"/>
                <a:gd name="T7" fmla="*/ 0 60000 65536"/>
                <a:gd name="T8" fmla="*/ 0 60000 65536"/>
                <a:gd name="T9" fmla="*/ 0 w 25"/>
                <a:gd name="T10" fmla="*/ 0 h 16"/>
                <a:gd name="T11" fmla="*/ 25 w 25"/>
                <a:gd name="T12" fmla="*/ 16 h 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6">
                  <a:moveTo>
                    <a:pt x="0" y="1"/>
                  </a:moveTo>
                  <a:cubicBezTo>
                    <a:pt x="5" y="0"/>
                    <a:pt x="25" y="7"/>
                    <a:pt x="15" y="16"/>
                  </a:cubicBezTo>
                  <a:cubicBezTo>
                    <a:pt x="21" y="7"/>
                    <a:pt x="4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82" name="Freeform 535"/>
            <p:cNvSpPr>
              <a:spLocks noChangeAspect="1"/>
            </p:cNvSpPr>
            <p:nvPr/>
          </p:nvSpPr>
          <p:spPr bwMode="auto">
            <a:xfrm>
              <a:off x="2727" y="1584"/>
              <a:ext cx="44" cy="32"/>
            </a:xfrm>
            <a:custGeom>
              <a:avLst/>
              <a:gdLst>
                <a:gd name="T0" fmla="*/ 1408 w 22"/>
                <a:gd name="T1" fmla="*/ 960 h 16"/>
                <a:gd name="T2" fmla="*/ 512 w 22"/>
                <a:gd name="T3" fmla="*/ 0 h 16"/>
                <a:gd name="T4" fmla="*/ 1408 w 22"/>
                <a:gd name="T5" fmla="*/ 960 h 16"/>
                <a:gd name="T6" fmla="*/ 0 60000 65536"/>
                <a:gd name="T7" fmla="*/ 0 60000 65536"/>
                <a:gd name="T8" fmla="*/ 0 60000 65536"/>
                <a:gd name="T9" fmla="*/ 0 w 22"/>
                <a:gd name="T10" fmla="*/ 0 h 16"/>
                <a:gd name="T11" fmla="*/ 22 w 22"/>
                <a:gd name="T12" fmla="*/ 16 h 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" h="16">
                  <a:moveTo>
                    <a:pt x="22" y="15"/>
                  </a:moveTo>
                  <a:cubicBezTo>
                    <a:pt x="18" y="16"/>
                    <a:pt x="0" y="9"/>
                    <a:pt x="8" y="0"/>
                  </a:cubicBezTo>
                  <a:cubicBezTo>
                    <a:pt x="3" y="9"/>
                    <a:pt x="19" y="14"/>
                    <a:pt x="22" y="15"/>
                  </a:cubicBezTo>
                  <a:close/>
                </a:path>
              </a:pathLst>
            </a:custGeom>
            <a:solidFill>
              <a:srgbClr val="5D7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83" name="Freeform 536"/>
            <p:cNvSpPr>
              <a:spLocks noChangeAspect="1" noEditPoints="1"/>
            </p:cNvSpPr>
            <p:nvPr/>
          </p:nvSpPr>
          <p:spPr bwMode="auto">
            <a:xfrm>
              <a:off x="2693" y="1394"/>
              <a:ext cx="209" cy="56"/>
            </a:xfrm>
            <a:custGeom>
              <a:avLst/>
              <a:gdLst>
                <a:gd name="T0" fmla="*/ 3151 w 104"/>
                <a:gd name="T1" fmla="*/ 704 h 28"/>
                <a:gd name="T2" fmla="*/ 2297 w 104"/>
                <a:gd name="T3" fmla="*/ 768 h 28"/>
                <a:gd name="T4" fmla="*/ 2629 w 104"/>
                <a:gd name="T5" fmla="*/ 1152 h 28"/>
                <a:gd name="T6" fmla="*/ 2100 w 104"/>
                <a:gd name="T7" fmla="*/ 832 h 28"/>
                <a:gd name="T8" fmla="*/ 2629 w 104"/>
                <a:gd name="T9" fmla="*/ 576 h 28"/>
                <a:gd name="T10" fmla="*/ 2759 w 104"/>
                <a:gd name="T11" fmla="*/ 192 h 28"/>
                <a:gd name="T12" fmla="*/ 2233 w 104"/>
                <a:gd name="T13" fmla="*/ 512 h 28"/>
                <a:gd name="T14" fmla="*/ 1907 w 104"/>
                <a:gd name="T15" fmla="*/ 832 h 28"/>
                <a:gd name="T16" fmla="*/ 1776 w 104"/>
                <a:gd name="T17" fmla="*/ 1024 h 28"/>
                <a:gd name="T18" fmla="*/ 2100 w 104"/>
                <a:gd name="T19" fmla="*/ 960 h 28"/>
                <a:gd name="T20" fmla="*/ 5739 w 104"/>
                <a:gd name="T21" fmla="*/ 704 h 28"/>
                <a:gd name="T22" fmla="*/ 5609 w 104"/>
                <a:gd name="T23" fmla="*/ 960 h 28"/>
                <a:gd name="T24" fmla="*/ 1045 w 104"/>
                <a:gd name="T25" fmla="*/ 512 h 28"/>
                <a:gd name="T26" fmla="*/ 780 w 104"/>
                <a:gd name="T27" fmla="*/ 320 h 28"/>
                <a:gd name="T28" fmla="*/ 1568 w 104"/>
                <a:gd name="T29" fmla="*/ 192 h 28"/>
                <a:gd name="T30" fmla="*/ 0 w 104"/>
                <a:gd name="T31" fmla="*/ 576 h 28"/>
                <a:gd name="T32" fmla="*/ 852 w 104"/>
                <a:gd name="T33" fmla="*/ 704 h 28"/>
                <a:gd name="T34" fmla="*/ 585 w 104"/>
                <a:gd name="T35" fmla="*/ 448 h 28"/>
                <a:gd name="T36" fmla="*/ 2036 w 104"/>
                <a:gd name="T37" fmla="*/ 320 h 28"/>
                <a:gd name="T38" fmla="*/ 852 w 104"/>
                <a:gd name="T39" fmla="*/ 704 h 28"/>
                <a:gd name="T40" fmla="*/ 1308 w 104"/>
                <a:gd name="T41" fmla="*/ 704 h 28"/>
                <a:gd name="T42" fmla="*/ 1712 w 104"/>
                <a:gd name="T43" fmla="*/ 512 h 28"/>
                <a:gd name="T44" fmla="*/ 1632 w 104"/>
                <a:gd name="T45" fmla="*/ 704 h 28"/>
                <a:gd name="T46" fmla="*/ 1503 w 104"/>
                <a:gd name="T47" fmla="*/ 960 h 28"/>
                <a:gd name="T48" fmla="*/ 5545 w 104"/>
                <a:gd name="T49" fmla="*/ 896 h 28"/>
                <a:gd name="T50" fmla="*/ 4879 w 104"/>
                <a:gd name="T51" fmla="*/ 1536 h 28"/>
                <a:gd name="T52" fmla="*/ 5940 w 104"/>
                <a:gd name="T53" fmla="*/ 1280 h 28"/>
                <a:gd name="T54" fmla="*/ 5675 w 104"/>
                <a:gd name="T55" fmla="*/ 1024 h 28"/>
                <a:gd name="T56" fmla="*/ 5609 w 104"/>
                <a:gd name="T57" fmla="*/ 1408 h 28"/>
                <a:gd name="T58" fmla="*/ 5153 w 104"/>
                <a:gd name="T59" fmla="*/ 1280 h 28"/>
                <a:gd name="T60" fmla="*/ 5609 w 104"/>
                <a:gd name="T61" fmla="*/ 1600 h 28"/>
                <a:gd name="T62" fmla="*/ 5940 w 104"/>
                <a:gd name="T63" fmla="*/ 1280 h 28"/>
                <a:gd name="T64" fmla="*/ 4293 w 104"/>
                <a:gd name="T65" fmla="*/ 704 h 28"/>
                <a:gd name="T66" fmla="*/ 3085 w 104"/>
                <a:gd name="T67" fmla="*/ 1344 h 28"/>
                <a:gd name="T68" fmla="*/ 3635 w 104"/>
                <a:gd name="T69" fmla="*/ 1280 h 28"/>
                <a:gd name="T70" fmla="*/ 4027 w 104"/>
                <a:gd name="T71" fmla="*/ 1344 h 28"/>
                <a:gd name="T72" fmla="*/ 4879 w 104"/>
                <a:gd name="T73" fmla="*/ 1088 h 28"/>
                <a:gd name="T74" fmla="*/ 5283 w 104"/>
                <a:gd name="T75" fmla="*/ 1024 h 28"/>
                <a:gd name="T76" fmla="*/ 5008 w 104"/>
                <a:gd name="T77" fmla="*/ 768 h 28"/>
                <a:gd name="T78" fmla="*/ 4357 w 104"/>
                <a:gd name="T79" fmla="*/ 1472 h 28"/>
                <a:gd name="T80" fmla="*/ 4879 w 104"/>
                <a:gd name="T81" fmla="*/ 1088 h 28"/>
                <a:gd name="T82" fmla="*/ 3700 w 104"/>
                <a:gd name="T83" fmla="*/ 896 h 28"/>
                <a:gd name="T84" fmla="*/ 3897 w 104"/>
                <a:gd name="T85" fmla="*/ 640 h 28"/>
                <a:gd name="T86" fmla="*/ 2824 w 104"/>
                <a:gd name="T87" fmla="*/ 1024 h 28"/>
                <a:gd name="T88" fmla="*/ 3215 w 104"/>
                <a:gd name="T89" fmla="*/ 1088 h 28"/>
                <a:gd name="T90" fmla="*/ 6461 w 104"/>
                <a:gd name="T91" fmla="*/ 1152 h 28"/>
                <a:gd name="T92" fmla="*/ 6069 w 104"/>
                <a:gd name="T93" fmla="*/ 1728 h 28"/>
                <a:gd name="T94" fmla="*/ 6527 w 104"/>
                <a:gd name="T95" fmla="*/ 1536 h 28"/>
                <a:gd name="T96" fmla="*/ 6849 w 104"/>
                <a:gd name="T97" fmla="*/ 1152 h 2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4"/>
                <a:gd name="T148" fmla="*/ 0 h 28"/>
                <a:gd name="T149" fmla="*/ 104 w 104"/>
                <a:gd name="T150" fmla="*/ 28 h 2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4" h="28">
                  <a:moveTo>
                    <a:pt x="44" y="15"/>
                  </a:moveTo>
                  <a:cubicBezTo>
                    <a:pt x="44" y="15"/>
                    <a:pt x="45" y="15"/>
                    <a:pt x="45" y="15"/>
                  </a:cubicBezTo>
                  <a:cubicBezTo>
                    <a:pt x="47" y="14"/>
                    <a:pt x="48" y="12"/>
                    <a:pt x="48" y="11"/>
                  </a:cubicBezTo>
                  <a:cubicBezTo>
                    <a:pt x="48" y="11"/>
                    <a:pt x="49" y="8"/>
                    <a:pt x="47" y="7"/>
                  </a:cubicBezTo>
                  <a:cubicBezTo>
                    <a:pt x="46" y="7"/>
                    <a:pt x="44" y="8"/>
                    <a:pt x="42" y="8"/>
                  </a:cubicBezTo>
                  <a:cubicBezTo>
                    <a:pt x="40" y="9"/>
                    <a:pt x="36" y="11"/>
                    <a:pt x="35" y="12"/>
                  </a:cubicBezTo>
                  <a:cubicBezTo>
                    <a:pt x="33" y="13"/>
                    <a:pt x="34" y="15"/>
                    <a:pt x="34" y="16"/>
                  </a:cubicBezTo>
                  <a:cubicBezTo>
                    <a:pt x="34" y="17"/>
                    <a:pt x="34" y="18"/>
                    <a:pt x="36" y="18"/>
                  </a:cubicBezTo>
                  <a:cubicBezTo>
                    <a:pt x="37" y="18"/>
                    <a:pt x="39" y="18"/>
                    <a:pt x="40" y="18"/>
                  </a:cubicBezTo>
                  <a:cubicBezTo>
                    <a:pt x="41" y="18"/>
                    <a:pt x="42" y="17"/>
                    <a:pt x="44" y="16"/>
                  </a:cubicBezTo>
                  <a:lnTo>
                    <a:pt x="44" y="15"/>
                  </a:lnTo>
                  <a:close/>
                  <a:moveTo>
                    <a:pt x="32" y="13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4"/>
                    <a:pt x="27" y="12"/>
                    <a:pt x="27" y="13"/>
                  </a:cubicBezTo>
                  <a:cubicBezTo>
                    <a:pt x="27" y="13"/>
                    <a:pt x="27" y="14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6"/>
                    <a:pt x="28" y="17"/>
                  </a:cubicBezTo>
                  <a:cubicBezTo>
                    <a:pt x="29" y="17"/>
                    <a:pt x="30" y="17"/>
                    <a:pt x="31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2" y="14"/>
                    <a:pt x="32" y="13"/>
                  </a:cubicBezTo>
                  <a:close/>
                  <a:moveTo>
                    <a:pt x="88" y="13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5" y="15"/>
                    <a:pt x="85" y="15"/>
                    <a:pt x="85" y="15"/>
                  </a:cubicBezTo>
                  <a:lnTo>
                    <a:pt x="88" y="13"/>
                  </a:lnTo>
                  <a:close/>
                  <a:moveTo>
                    <a:pt x="9" y="7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7"/>
                  </a:lnTo>
                  <a:close/>
                  <a:moveTo>
                    <a:pt x="30" y="9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5"/>
                    <a:pt x="31" y="5"/>
                  </a:cubicBezTo>
                  <a:cubicBezTo>
                    <a:pt x="29" y="5"/>
                    <a:pt x="25" y="5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2" y="9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6" y="8"/>
                    <a:pt x="26" y="8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6" y="10"/>
                    <a:pt x="25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0"/>
                    <a:pt x="30" y="9"/>
                    <a:pt x="30" y="9"/>
                  </a:cubicBezTo>
                  <a:close/>
                  <a:moveTo>
                    <a:pt x="84" y="14"/>
                  </a:moveTo>
                  <a:cubicBezTo>
                    <a:pt x="71" y="21"/>
                    <a:pt x="71" y="21"/>
                    <a:pt x="71" y="2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16"/>
                    <a:pt x="84" y="16"/>
                    <a:pt x="84" y="16"/>
                  </a:cubicBezTo>
                  <a:lnTo>
                    <a:pt x="84" y="14"/>
                  </a:lnTo>
                  <a:close/>
                  <a:moveTo>
                    <a:pt x="90" y="20"/>
                  </a:moveTo>
                  <a:cubicBezTo>
                    <a:pt x="93" y="20"/>
                    <a:pt x="93" y="20"/>
                    <a:pt x="93" y="20"/>
                  </a:cubicBezTo>
                  <a:cubicBezTo>
                    <a:pt x="93" y="17"/>
                    <a:pt x="94" y="15"/>
                    <a:pt x="93" y="15"/>
                  </a:cubicBezTo>
                  <a:cubicBezTo>
                    <a:pt x="91" y="15"/>
                    <a:pt x="88" y="15"/>
                    <a:pt x="86" y="16"/>
                  </a:cubicBezTo>
                  <a:cubicBezTo>
                    <a:pt x="85" y="16"/>
                    <a:pt x="84" y="16"/>
                    <a:pt x="83" y="17"/>
                  </a:cubicBezTo>
                  <a:cubicBezTo>
                    <a:pt x="82" y="18"/>
                    <a:pt x="82" y="20"/>
                    <a:pt x="82" y="21"/>
                  </a:cubicBezTo>
                  <a:cubicBezTo>
                    <a:pt x="83" y="21"/>
                    <a:pt x="83" y="22"/>
                    <a:pt x="85" y="22"/>
                  </a:cubicBezTo>
                  <a:cubicBezTo>
                    <a:pt x="85" y="23"/>
                    <a:pt x="81" y="23"/>
                    <a:pt x="82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1"/>
                    <a:pt x="78" y="24"/>
                    <a:pt x="78" y="24"/>
                  </a:cubicBezTo>
                  <a:cubicBezTo>
                    <a:pt x="78" y="25"/>
                    <a:pt x="79" y="25"/>
                    <a:pt x="81" y="25"/>
                  </a:cubicBezTo>
                  <a:cubicBezTo>
                    <a:pt x="82" y="26"/>
                    <a:pt x="84" y="26"/>
                    <a:pt x="85" y="25"/>
                  </a:cubicBezTo>
                  <a:cubicBezTo>
                    <a:pt x="87" y="25"/>
                    <a:pt x="88" y="24"/>
                    <a:pt x="89" y="24"/>
                  </a:cubicBezTo>
                  <a:cubicBezTo>
                    <a:pt x="90" y="23"/>
                    <a:pt x="90" y="22"/>
                    <a:pt x="90" y="22"/>
                  </a:cubicBezTo>
                  <a:cubicBezTo>
                    <a:pt x="90" y="21"/>
                    <a:pt x="90" y="20"/>
                    <a:pt x="90" y="20"/>
                  </a:cubicBezTo>
                  <a:close/>
                  <a:moveTo>
                    <a:pt x="69" y="15"/>
                  </a:moveTo>
                  <a:cubicBezTo>
                    <a:pt x="69" y="14"/>
                    <a:pt x="69" y="11"/>
                    <a:pt x="68" y="11"/>
                  </a:cubicBezTo>
                  <a:cubicBezTo>
                    <a:pt x="67" y="11"/>
                    <a:pt x="66" y="11"/>
                    <a:pt x="65" y="11"/>
                  </a:cubicBezTo>
                  <a:cubicBezTo>
                    <a:pt x="65" y="12"/>
                    <a:pt x="63" y="12"/>
                    <a:pt x="63" y="12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1"/>
                    <a:pt x="55" y="21"/>
                  </a:cubicBezTo>
                  <a:cubicBezTo>
                    <a:pt x="56" y="21"/>
                    <a:pt x="56" y="21"/>
                    <a:pt x="57" y="21"/>
                  </a:cubicBezTo>
                  <a:cubicBezTo>
                    <a:pt x="58" y="22"/>
                    <a:pt x="59" y="21"/>
                    <a:pt x="61" y="21"/>
                  </a:cubicBezTo>
                  <a:cubicBezTo>
                    <a:pt x="63" y="20"/>
                    <a:pt x="65" y="19"/>
                    <a:pt x="66" y="18"/>
                  </a:cubicBezTo>
                  <a:cubicBezTo>
                    <a:pt x="68" y="17"/>
                    <a:pt x="69" y="16"/>
                    <a:pt x="69" y="15"/>
                  </a:cubicBezTo>
                  <a:close/>
                  <a:moveTo>
                    <a:pt x="74" y="17"/>
                  </a:moveTo>
                  <a:cubicBezTo>
                    <a:pt x="75" y="17"/>
                    <a:pt x="75" y="17"/>
                    <a:pt x="76" y="17"/>
                  </a:cubicBezTo>
                  <a:cubicBezTo>
                    <a:pt x="76" y="17"/>
                    <a:pt x="76" y="17"/>
                    <a:pt x="77" y="18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5"/>
                    <a:pt x="80" y="14"/>
                    <a:pt x="80" y="13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1" y="19"/>
                    <a:pt x="72" y="18"/>
                    <a:pt x="73" y="18"/>
                  </a:cubicBezTo>
                  <a:cubicBezTo>
                    <a:pt x="73" y="17"/>
                    <a:pt x="74" y="17"/>
                    <a:pt x="74" y="17"/>
                  </a:cubicBezTo>
                  <a:close/>
                  <a:moveTo>
                    <a:pt x="53" y="14"/>
                  </a:moveTo>
                  <a:cubicBezTo>
                    <a:pt x="53" y="14"/>
                    <a:pt x="54" y="14"/>
                    <a:pt x="54" y="14"/>
                  </a:cubicBezTo>
                  <a:cubicBezTo>
                    <a:pt x="55" y="13"/>
                    <a:pt x="55" y="13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1"/>
                    <a:pt x="60" y="10"/>
                    <a:pt x="59" y="10"/>
                  </a:cubicBezTo>
                  <a:cubicBezTo>
                    <a:pt x="59" y="10"/>
                    <a:pt x="56" y="11"/>
                    <a:pt x="56" y="11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1" y="16"/>
                    <a:pt x="52" y="15"/>
                    <a:pt x="53" y="14"/>
                  </a:cubicBezTo>
                  <a:close/>
                  <a:moveTo>
                    <a:pt x="104" y="18"/>
                  </a:moveTo>
                  <a:cubicBezTo>
                    <a:pt x="104" y="16"/>
                    <a:pt x="100" y="17"/>
                    <a:pt x="98" y="18"/>
                  </a:cubicBezTo>
                  <a:cubicBezTo>
                    <a:pt x="96" y="18"/>
                    <a:pt x="92" y="20"/>
                    <a:pt x="90" y="22"/>
                  </a:cubicBezTo>
                  <a:cubicBezTo>
                    <a:pt x="89" y="23"/>
                    <a:pt x="90" y="25"/>
                    <a:pt x="90" y="25"/>
                  </a:cubicBezTo>
                  <a:cubicBezTo>
                    <a:pt x="90" y="27"/>
                    <a:pt x="90" y="27"/>
                    <a:pt x="92" y="27"/>
                  </a:cubicBezTo>
                  <a:cubicBezTo>
                    <a:pt x="93" y="28"/>
                    <a:pt x="94" y="28"/>
                    <a:pt x="96" y="27"/>
                  </a:cubicBezTo>
                  <a:cubicBezTo>
                    <a:pt x="97" y="27"/>
                    <a:pt x="98" y="27"/>
                    <a:pt x="100" y="26"/>
                  </a:cubicBezTo>
                  <a:cubicBezTo>
                    <a:pt x="100" y="26"/>
                    <a:pt x="99" y="25"/>
                    <a:pt x="99" y="24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3" y="23"/>
                    <a:pt x="104" y="22"/>
                    <a:pt x="104" y="21"/>
                  </a:cubicBezTo>
                  <a:cubicBezTo>
                    <a:pt x="104" y="20"/>
                    <a:pt x="104" y="19"/>
                    <a:pt x="104" y="18"/>
                  </a:cubicBezTo>
                  <a:close/>
                </a:path>
              </a:pathLst>
            </a:custGeom>
            <a:solidFill>
              <a:srgbClr val="0B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84" name="Freeform 537"/>
            <p:cNvSpPr>
              <a:spLocks noChangeAspect="1" noEditPoints="1"/>
            </p:cNvSpPr>
            <p:nvPr/>
          </p:nvSpPr>
          <p:spPr bwMode="auto">
            <a:xfrm>
              <a:off x="2693" y="1390"/>
              <a:ext cx="209" cy="54"/>
            </a:xfrm>
            <a:custGeom>
              <a:avLst/>
              <a:gdLst>
                <a:gd name="T0" fmla="*/ 2492 w 104"/>
                <a:gd name="T1" fmla="*/ 1024 h 27"/>
                <a:gd name="T2" fmla="*/ 2956 w 104"/>
                <a:gd name="T3" fmla="*/ 960 h 27"/>
                <a:gd name="T4" fmla="*/ 2693 w 104"/>
                <a:gd name="T5" fmla="*/ 640 h 27"/>
                <a:gd name="T6" fmla="*/ 2363 w 104"/>
                <a:gd name="T7" fmla="*/ 1088 h 27"/>
                <a:gd name="T8" fmla="*/ 2693 w 104"/>
                <a:gd name="T9" fmla="*/ 960 h 27"/>
                <a:gd name="T10" fmla="*/ 2956 w 104"/>
                <a:gd name="T11" fmla="*/ 704 h 27"/>
                <a:gd name="T12" fmla="*/ 2759 w 104"/>
                <a:gd name="T13" fmla="*/ 704 h 27"/>
                <a:gd name="T14" fmla="*/ 2036 w 104"/>
                <a:gd name="T15" fmla="*/ 896 h 27"/>
                <a:gd name="T16" fmla="*/ 2492 w 104"/>
                <a:gd name="T17" fmla="*/ 640 h 27"/>
                <a:gd name="T18" fmla="*/ 2759 w 104"/>
                <a:gd name="T19" fmla="*/ 320 h 27"/>
                <a:gd name="T20" fmla="*/ 2233 w 104"/>
                <a:gd name="T21" fmla="*/ 448 h 27"/>
                <a:gd name="T22" fmla="*/ 1907 w 104"/>
                <a:gd name="T23" fmla="*/ 768 h 27"/>
                <a:gd name="T24" fmla="*/ 1776 w 104"/>
                <a:gd name="T25" fmla="*/ 960 h 27"/>
                <a:gd name="T26" fmla="*/ 2100 w 104"/>
                <a:gd name="T27" fmla="*/ 896 h 27"/>
                <a:gd name="T28" fmla="*/ 5609 w 104"/>
                <a:gd name="T29" fmla="*/ 768 h 27"/>
                <a:gd name="T30" fmla="*/ 5804 w 104"/>
                <a:gd name="T31" fmla="*/ 832 h 27"/>
                <a:gd name="T32" fmla="*/ 1176 w 104"/>
                <a:gd name="T33" fmla="*/ 384 h 27"/>
                <a:gd name="T34" fmla="*/ 1437 w 104"/>
                <a:gd name="T35" fmla="*/ 256 h 27"/>
                <a:gd name="T36" fmla="*/ 0 w 104"/>
                <a:gd name="T37" fmla="*/ 704 h 27"/>
                <a:gd name="T38" fmla="*/ 324 w 104"/>
                <a:gd name="T39" fmla="*/ 576 h 27"/>
                <a:gd name="T40" fmla="*/ 2036 w 104"/>
                <a:gd name="T41" fmla="*/ 512 h 27"/>
                <a:gd name="T42" fmla="*/ 1568 w 104"/>
                <a:gd name="T43" fmla="*/ 448 h 27"/>
                <a:gd name="T44" fmla="*/ 852 w 104"/>
                <a:gd name="T45" fmla="*/ 832 h 27"/>
                <a:gd name="T46" fmla="*/ 1503 w 104"/>
                <a:gd name="T47" fmla="*/ 512 h 27"/>
                <a:gd name="T48" fmla="*/ 1776 w 104"/>
                <a:gd name="T49" fmla="*/ 512 h 27"/>
                <a:gd name="T50" fmla="*/ 1308 w 104"/>
                <a:gd name="T51" fmla="*/ 896 h 27"/>
                <a:gd name="T52" fmla="*/ 1971 w 104"/>
                <a:gd name="T53" fmla="*/ 512 h 27"/>
                <a:gd name="T54" fmla="*/ 4879 w 104"/>
                <a:gd name="T55" fmla="*/ 1472 h 27"/>
                <a:gd name="T56" fmla="*/ 5804 w 104"/>
                <a:gd name="T57" fmla="*/ 1280 h 27"/>
                <a:gd name="T58" fmla="*/ 5739 w 104"/>
                <a:gd name="T59" fmla="*/ 1152 h 27"/>
                <a:gd name="T60" fmla="*/ 5940 w 104"/>
                <a:gd name="T61" fmla="*/ 1216 h 27"/>
                <a:gd name="T62" fmla="*/ 6005 w 104"/>
                <a:gd name="T63" fmla="*/ 1088 h 27"/>
                <a:gd name="T64" fmla="*/ 5412 w 104"/>
                <a:gd name="T65" fmla="*/ 1280 h 27"/>
                <a:gd name="T66" fmla="*/ 5675 w 104"/>
                <a:gd name="T67" fmla="*/ 1472 h 27"/>
                <a:gd name="T68" fmla="*/ 5348 w 104"/>
                <a:gd name="T69" fmla="*/ 1472 h 27"/>
                <a:gd name="T70" fmla="*/ 5153 w 104"/>
                <a:gd name="T71" fmla="*/ 1536 h 27"/>
                <a:gd name="T72" fmla="*/ 5868 w 104"/>
                <a:gd name="T73" fmla="*/ 1472 h 27"/>
                <a:gd name="T74" fmla="*/ 4552 w 104"/>
                <a:gd name="T75" fmla="*/ 896 h 27"/>
                <a:gd name="T76" fmla="*/ 4092 w 104"/>
                <a:gd name="T77" fmla="*/ 832 h 27"/>
                <a:gd name="T78" fmla="*/ 3085 w 104"/>
                <a:gd name="T79" fmla="*/ 1472 h 27"/>
                <a:gd name="T80" fmla="*/ 3635 w 104"/>
                <a:gd name="T81" fmla="*/ 1280 h 27"/>
                <a:gd name="T82" fmla="*/ 4357 w 104"/>
                <a:gd name="T83" fmla="*/ 1088 h 27"/>
                <a:gd name="T84" fmla="*/ 3961 w 104"/>
                <a:gd name="T85" fmla="*/ 1216 h 27"/>
                <a:gd name="T86" fmla="*/ 3897 w 104"/>
                <a:gd name="T87" fmla="*/ 1024 h 27"/>
                <a:gd name="T88" fmla="*/ 4293 w 104"/>
                <a:gd name="T89" fmla="*/ 960 h 27"/>
                <a:gd name="T90" fmla="*/ 5008 w 104"/>
                <a:gd name="T91" fmla="*/ 1024 h 27"/>
                <a:gd name="T92" fmla="*/ 5153 w 104"/>
                <a:gd name="T93" fmla="*/ 960 h 27"/>
                <a:gd name="T94" fmla="*/ 5008 w 104"/>
                <a:gd name="T95" fmla="*/ 896 h 27"/>
                <a:gd name="T96" fmla="*/ 4357 w 104"/>
                <a:gd name="T97" fmla="*/ 1408 h 27"/>
                <a:gd name="T98" fmla="*/ 4879 w 104"/>
                <a:gd name="T99" fmla="*/ 1024 h 27"/>
                <a:gd name="T100" fmla="*/ 3700 w 104"/>
                <a:gd name="T101" fmla="*/ 832 h 27"/>
                <a:gd name="T102" fmla="*/ 3832 w 104"/>
                <a:gd name="T103" fmla="*/ 704 h 27"/>
                <a:gd name="T104" fmla="*/ 3700 w 104"/>
                <a:gd name="T105" fmla="*/ 704 h 27"/>
                <a:gd name="T106" fmla="*/ 3020 w 104"/>
                <a:gd name="T107" fmla="*/ 1216 h 27"/>
                <a:gd name="T108" fmla="*/ 6720 w 104"/>
                <a:gd name="T109" fmla="*/ 1216 h 27"/>
                <a:gd name="T110" fmla="*/ 5940 w 104"/>
                <a:gd name="T111" fmla="*/ 1600 h 27"/>
                <a:gd name="T112" fmla="*/ 6592 w 104"/>
                <a:gd name="T113" fmla="*/ 1600 h 27"/>
                <a:gd name="T114" fmla="*/ 6200 w 104"/>
                <a:gd name="T115" fmla="*/ 1600 h 27"/>
                <a:gd name="T116" fmla="*/ 6656 w 104"/>
                <a:gd name="T117" fmla="*/ 1536 h 27"/>
                <a:gd name="T118" fmla="*/ 6592 w 104"/>
                <a:gd name="T119" fmla="*/ 1408 h 27"/>
                <a:gd name="T120" fmla="*/ 6592 w 104"/>
                <a:gd name="T121" fmla="*/ 1280 h 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4"/>
                <a:gd name="T184" fmla="*/ 0 h 27"/>
                <a:gd name="T185" fmla="*/ 104 w 104"/>
                <a:gd name="T186" fmla="*/ 27 h 2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4" h="27">
                  <a:moveTo>
                    <a:pt x="41" y="15"/>
                  </a:moveTo>
                  <a:cubicBezTo>
                    <a:pt x="41" y="15"/>
                    <a:pt x="40" y="16"/>
                    <a:pt x="40" y="16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7" y="16"/>
                    <a:pt x="37" y="15"/>
                    <a:pt x="37" y="15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7" y="13"/>
                    <a:pt x="48" y="12"/>
                    <a:pt x="48" y="11"/>
                  </a:cubicBezTo>
                  <a:cubicBezTo>
                    <a:pt x="48" y="10"/>
                    <a:pt x="48" y="9"/>
                    <a:pt x="46" y="9"/>
                  </a:cubicBezTo>
                  <a:cubicBezTo>
                    <a:pt x="45" y="9"/>
                    <a:pt x="43" y="9"/>
                    <a:pt x="41" y="10"/>
                  </a:cubicBezTo>
                  <a:cubicBezTo>
                    <a:pt x="40" y="10"/>
                    <a:pt x="38" y="11"/>
                    <a:pt x="36" y="12"/>
                  </a:cubicBezTo>
                  <a:cubicBezTo>
                    <a:pt x="35" y="13"/>
                    <a:pt x="34" y="14"/>
                    <a:pt x="34" y="15"/>
                  </a:cubicBezTo>
                  <a:cubicBezTo>
                    <a:pt x="34" y="16"/>
                    <a:pt x="34" y="17"/>
                    <a:pt x="36" y="17"/>
                  </a:cubicBezTo>
                  <a:cubicBezTo>
                    <a:pt x="37" y="17"/>
                    <a:pt x="39" y="17"/>
                    <a:pt x="40" y="17"/>
                  </a:cubicBezTo>
                  <a:cubicBezTo>
                    <a:pt x="41" y="17"/>
                    <a:pt x="42" y="16"/>
                    <a:pt x="44" y="16"/>
                  </a:cubicBezTo>
                  <a:lnTo>
                    <a:pt x="41" y="15"/>
                  </a:lnTo>
                  <a:close/>
                  <a:moveTo>
                    <a:pt x="42" y="11"/>
                  </a:moveTo>
                  <a:cubicBezTo>
                    <a:pt x="43" y="11"/>
                    <a:pt x="44" y="11"/>
                    <a:pt x="44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2"/>
                    <a:pt x="45" y="12"/>
                    <a:pt x="44" y="1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12"/>
                    <a:pt x="41" y="11"/>
                    <a:pt x="42" y="11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3"/>
                    <a:pt x="32" y="1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3"/>
                    <a:pt x="28" y="14"/>
                    <a:pt x="27" y="14"/>
                  </a:cubicBezTo>
                  <a:cubicBezTo>
                    <a:pt x="27" y="14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6"/>
                    <a:pt x="28" y="16"/>
                    <a:pt x="28" y="16"/>
                  </a:cubicBezTo>
                  <a:cubicBezTo>
                    <a:pt x="29" y="16"/>
                    <a:pt x="30" y="16"/>
                    <a:pt x="31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lose/>
                  <a:moveTo>
                    <a:pt x="88" y="13"/>
                  </a:moveTo>
                  <a:cubicBezTo>
                    <a:pt x="85" y="12"/>
                    <a:pt x="85" y="12"/>
                    <a:pt x="85" y="1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5" y="15"/>
                    <a:pt x="85" y="15"/>
                    <a:pt x="85" y="15"/>
                  </a:cubicBezTo>
                  <a:lnTo>
                    <a:pt x="88" y="13"/>
                  </a:lnTo>
                  <a:close/>
                  <a:moveTo>
                    <a:pt x="9" y="7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5" y="9"/>
                    <a:pt x="5" y="9"/>
                    <a:pt x="5" y="9"/>
                  </a:cubicBezTo>
                  <a:lnTo>
                    <a:pt x="9" y="7"/>
                  </a:lnTo>
                  <a:close/>
                  <a:moveTo>
                    <a:pt x="30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8" y="6"/>
                    <a:pt x="26" y="6"/>
                    <a:pt x="24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2" y="9"/>
                    <a:pt x="23" y="8"/>
                  </a:cubicBezTo>
                  <a:cubicBezTo>
                    <a:pt x="23" y="8"/>
                    <a:pt x="24" y="8"/>
                    <a:pt x="25" y="8"/>
                  </a:cubicBezTo>
                  <a:cubicBezTo>
                    <a:pt x="25" y="7"/>
                    <a:pt x="26" y="7"/>
                    <a:pt x="26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9"/>
                    <a:pt x="26" y="9"/>
                    <a:pt x="25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9"/>
                    <a:pt x="30" y="9"/>
                    <a:pt x="30" y="8"/>
                  </a:cubicBezTo>
                  <a:close/>
                  <a:moveTo>
                    <a:pt x="81" y="15"/>
                  </a:moveTo>
                  <a:cubicBezTo>
                    <a:pt x="71" y="23"/>
                    <a:pt x="71" y="23"/>
                    <a:pt x="71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4" y="16"/>
                    <a:pt x="84" y="16"/>
                    <a:pt x="84" y="16"/>
                  </a:cubicBezTo>
                  <a:lnTo>
                    <a:pt x="81" y="15"/>
                  </a:lnTo>
                  <a:close/>
                  <a:moveTo>
                    <a:pt x="88" y="20"/>
                  </a:moveTo>
                  <a:cubicBezTo>
                    <a:pt x="87" y="19"/>
                    <a:pt x="86" y="19"/>
                    <a:pt x="86" y="19"/>
                  </a:cubicBezTo>
                  <a:cubicBezTo>
                    <a:pt x="86" y="19"/>
                    <a:pt x="86" y="19"/>
                    <a:pt x="86" y="18"/>
                  </a:cubicBezTo>
                  <a:cubicBezTo>
                    <a:pt x="86" y="18"/>
                    <a:pt x="87" y="18"/>
                    <a:pt x="87" y="18"/>
                  </a:cubicBezTo>
                  <a:cubicBezTo>
                    <a:pt x="88" y="18"/>
                    <a:pt x="88" y="18"/>
                    <a:pt x="89" y="18"/>
                  </a:cubicBezTo>
                  <a:cubicBezTo>
                    <a:pt x="89" y="18"/>
                    <a:pt x="90" y="18"/>
                    <a:pt x="90" y="19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3" y="18"/>
                    <a:pt x="93" y="18"/>
                  </a:cubicBezTo>
                  <a:cubicBezTo>
                    <a:pt x="93" y="17"/>
                    <a:pt x="92" y="17"/>
                    <a:pt x="91" y="17"/>
                  </a:cubicBezTo>
                  <a:cubicBezTo>
                    <a:pt x="89" y="16"/>
                    <a:pt x="88" y="16"/>
                    <a:pt x="86" y="17"/>
                  </a:cubicBezTo>
                  <a:cubicBezTo>
                    <a:pt x="85" y="17"/>
                    <a:pt x="84" y="18"/>
                    <a:pt x="83" y="18"/>
                  </a:cubicBezTo>
                  <a:cubicBezTo>
                    <a:pt x="82" y="19"/>
                    <a:pt x="82" y="20"/>
                    <a:pt x="82" y="20"/>
                  </a:cubicBezTo>
                  <a:cubicBezTo>
                    <a:pt x="83" y="21"/>
                    <a:pt x="84" y="21"/>
                    <a:pt x="85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5" y="23"/>
                    <a:pt x="85" y="23"/>
                    <a:pt x="84" y="23"/>
                  </a:cubicBezTo>
                  <a:cubicBezTo>
                    <a:pt x="84" y="23"/>
                    <a:pt x="83" y="23"/>
                    <a:pt x="83" y="23"/>
                  </a:cubicBezTo>
                  <a:cubicBezTo>
                    <a:pt x="82" y="23"/>
                    <a:pt x="81" y="23"/>
                    <a:pt x="81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22"/>
                    <a:pt x="78" y="23"/>
                    <a:pt x="78" y="24"/>
                  </a:cubicBezTo>
                  <a:cubicBezTo>
                    <a:pt x="78" y="24"/>
                    <a:pt x="79" y="25"/>
                    <a:pt x="81" y="25"/>
                  </a:cubicBezTo>
                  <a:cubicBezTo>
                    <a:pt x="82" y="25"/>
                    <a:pt x="84" y="25"/>
                    <a:pt x="85" y="25"/>
                  </a:cubicBezTo>
                  <a:cubicBezTo>
                    <a:pt x="87" y="24"/>
                    <a:pt x="88" y="24"/>
                    <a:pt x="89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1"/>
                    <a:pt x="89" y="20"/>
                    <a:pt x="88" y="20"/>
                  </a:cubicBezTo>
                  <a:close/>
                  <a:moveTo>
                    <a:pt x="69" y="14"/>
                  </a:moveTo>
                  <a:cubicBezTo>
                    <a:pt x="69" y="13"/>
                    <a:pt x="68" y="13"/>
                    <a:pt x="67" y="13"/>
                  </a:cubicBezTo>
                  <a:cubicBezTo>
                    <a:pt x="66" y="12"/>
                    <a:pt x="65" y="12"/>
                    <a:pt x="65" y="13"/>
                  </a:cubicBezTo>
                  <a:cubicBezTo>
                    <a:pt x="64" y="13"/>
                    <a:pt x="63" y="13"/>
                    <a:pt x="62" y="13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20"/>
                    <a:pt x="56" y="21"/>
                    <a:pt x="57" y="21"/>
                  </a:cubicBezTo>
                  <a:cubicBezTo>
                    <a:pt x="58" y="21"/>
                    <a:pt x="59" y="21"/>
                    <a:pt x="61" y="20"/>
                  </a:cubicBezTo>
                  <a:cubicBezTo>
                    <a:pt x="63" y="20"/>
                    <a:pt x="65" y="19"/>
                    <a:pt x="66" y="17"/>
                  </a:cubicBezTo>
                  <a:cubicBezTo>
                    <a:pt x="68" y="16"/>
                    <a:pt x="69" y="15"/>
                    <a:pt x="69" y="14"/>
                  </a:cubicBezTo>
                  <a:close/>
                  <a:moveTo>
                    <a:pt x="63" y="17"/>
                  </a:moveTo>
                  <a:cubicBezTo>
                    <a:pt x="62" y="18"/>
                    <a:pt x="61" y="18"/>
                    <a:pt x="60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7" y="19"/>
                    <a:pt x="57" y="19"/>
                    <a:pt x="57" y="18"/>
                  </a:cubicBezTo>
                  <a:cubicBezTo>
                    <a:pt x="57" y="18"/>
                    <a:pt x="58" y="17"/>
                    <a:pt x="59" y="16"/>
                  </a:cubicBezTo>
                  <a:cubicBezTo>
                    <a:pt x="60" y="15"/>
                    <a:pt x="61" y="15"/>
                    <a:pt x="62" y="14"/>
                  </a:cubicBezTo>
                  <a:cubicBezTo>
                    <a:pt x="63" y="14"/>
                    <a:pt x="63" y="14"/>
                    <a:pt x="64" y="14"/>
                  </a:cubicBezTo>
                  <a:cubicBezTo>
                    <a:pt x="65" y="14"/>
                    <a:pt x="65" y="14"/>
                    <a:pt x="65" y="15"/>
                  </a:cubicBezTo>
                  <a:cubicBezTo>
                    <a:pt x="65" y="15"/>
                    <a:pt x="64" y="16"/>
                    <a:pt x="63" y="17"/>
                  </a:cubicBezTo>
                  <a:close/>
                  <a:moveTo>
                    <a:pt x="74" y="16"/>
                  </a:moveTo>
                  <a:cubicBezTo>
                    <a:pt x="75" y="16"/>
                    <a:pt x="75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5"/>
                    <a:pt x="79" y="15"/>
                    <a:pt x="78" y="15"/>
                  </a:cubicBezTo>
                  <a:cubicBezTo>
                    <a:pt x="78" y="14"/>
                    <a:pt x="77" y="14"/>
                    <a:pt x="77" y="15"/>
                  </a:cubicBezTo>
                  <a:cubicBezTo>
                    <a:pt x="76" y="15"/>
                    <a:pt x="75" y="15"/>
                    <a:pt x="74" y="15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1" y="18"/>
                    <a:pt x="72" y="18"/>
                    <a:pt x="73" y="17"/>
                  </a:cubicBezTo>
                  <a:cubicBezTo>
                    <a:pt x="73" y="17"/>
                    <a:pt x="74" y="16"/>
                    <a:pt x="74" y="16"/>
                  </a:cubicBezTo>
                  <a:close/>
                  <a:moveTo>
                    <a:pt x="53" y="14"/>
                  </a:moveTo>
                  <a:cubicBezTo>
                    <a:pt x="53" y="13"/>
                    <a:pt x="54" y="13"/>
                    <a:pt x="54" y="13"/>
                  </a:cubicBezTo>
                  <a:cubicBezTo>
                    <a:pt x="55" y="13"/>
                    <a:pt x="55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1"/>
                    <a:pt x="59" y="11"/>
                    <a:pt x="58" y="11"/>
                  </a:cubicBezTo>
                  <a:cubicBezTo>
                    <a:pt x="58" y="11"/>
                    <a:pt x="57" y="11"/>
                    <a:pt x="57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1" y="15"/>
                    <a:pt x="52" y="14"/>
                    <a:pt x="53" y="14"/>
                  </a:cubicBezTo>
                  <a:close/>
                  <a:moveTo>
                    <a:pt x="102" y="19"/>
                  </a:moveTo>
                  <a:cubicBezTo>
                    <a:pt x="101" y="18"/>
                    <a:pt x="99" y="19"/>
                    <a:pt x="97" y="19"/>
                  </a:cubicBezTo>
                  <a:cubicBezTo>
                    <a:pt x="95" y="20"/>
                    <a:pt x="94" y="21"/>
                    <a:pt x="92" y="22"/>
                  </a:cubicBezTo>
                  <a:cubicBezTo>
                    <a:pt x="91" y="23"/>
                    <a:pt x="90" y="24"/>
                    <a:pt x="90" y="25"/>
                  </a:cubicBezTo>
                  <a:cubicBezTo>
                    <a:pt x="89" y="26"/>
                    <a:pt x="90" y="26"/>
                    <a:pt x="92" y="27"/>
                  </a:cubicBezTo>
                  <a:cubicBezTo>
                    <a:pt x="93" y="27"/>
                    <a:pt x="94" y="27"/>
                    <a:pt x="96" y="27"/>
                  </a:cubicBezTo>
                  <a:cubicBezTo>
                    <a:pt x="97" y="26"/>
                    <a:pt x="98" y="26"/>
                    <a:pt x="100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5"/>
                    <a:pt x="96" y="25"/>
                    <a:pt x="95" y="25"/>
                  </a:cubicBezTo>
                  <a:cubicBezTo>
                    <a:pt x="95" y="25"/>
                    <a:pt x="94" y="25"/>
                    <a:pt x="94" y="25"/>
                  </a:cubicBezTo>
                  <a:cubicBezTo>
                    <a:pt x="93" y="25"/>
                    <a:pt x="93" y="25"/>
                    <a:pt x="93" y="24"/>
                  </a:cubicBezTo>
                  <a:cubicBezTo>
                    <a:pt x="93" y="24"/>
                    <a:pt x="93" y="24"/>
                    <a:pt x="94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3"/>
                    <a:pt x="104" y="21"/>
                    <a:pt x="104" y="20"/>
                  </a:cubicBezTo>
                  <a:cubicBezTo>
                    <a:pt x="104" y="19"/>
                    <a:pt x="104" y="19"/>
                    <a:pt x="102" y="19"/>
                  </a:cubicBezTo>
                  <a:close/>
                  <a:moveTo>
                    <a:pt x="100" y="22"/>
                  </a:moveTo>
                  <a:cubicBezTo>
                    <a:pt x="96" y="22"/>
                    <a:pt x="96" y="22"/>
                    <a:pt x="96" y="22"/>
                  </a:cubicBezTo>
                  <a:cubicBezTo>
                    <a:pt x="97" y="21"/>
                    <a:pt x="97" y="21"/>
                    <a:pt x="98" y="20"/>
                  </a:cubicBezTo>
                  <a:cubicBezTo>
                    <a:pt x="99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1"/>
                  </a:cubicBezTo>
                  <a:cubicBezTo>
                    <a:pt x="101" y="21"/>
                    <a:pt x="101" y="22"/>
                    <a:pt x="10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</p:grpSp>
      <p:sp>
        <p:nvSpPr>
          <p:cNvPr id="285" name="Text Box 32"/>
          <p:cNvSpPr txBox="1">
            <a:spLocks noChangeArrowheads="1"/>
          </p:cNvSpPr>
          <p:nvPr/>
        </p:nvSpPr>
        <p:spPr bwMode="auto">
          <a:xfrm>
            <a:off x="5795963" y="3213100"/>
            <a:ext cx="554037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HA</a:t>
            </a:r>
            <a:endParaRPr lang="en-US" altLang="zh-CN" sz="1200">
              <a:solidFill>
                <a:srgbClr val="FF3300"/>
              </a:solidFill>
              <a:latin typeface="+mn-ea"/>
              <a:ea typeface="+mn-ea"/>
            </a:endParaRPr>
          </a:p>
        </p:txBody>
      </p:sp>
      <p:sp>
        <p:nvSpPr>
          <p:cNvPr id="286" name="Text Box 12"/>
          <p:cNvSpPr txBox="1">
            <a:spLocks noChangeArrowheads="1"/>
          </p:cNvSpPr>
          <p:nvPr/>
        </p:nvSpPr>
        <p:spPr bwMode="auto">
          <a:xfrm>
            <a:off x="7667625" y="3003550"/>
            <a:ext cx="788988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Internet</a:t>
            </a:r>
          </a:p>
        </p:txBody>
      </p:sp>
      <p:grpSp>
        <p:nvGrpSpPr>
          <p:cNvPr id="246" name="Group 143"/>
          <p:cNvGrpSpPr>
            <a:grpSpLocks noChangeAspect="1"/>
          </p:cNvGrpSpPr>
          <p:nvPr/>
        </p:nvGrpSpPr>
        <p:grpSpPr bwMode="auto">
          <a:xfrm>
            <a:off x="6870700" y="3474854"/>
            <a:ext cx="973138" cy="407080"/>
            <a:chOff x="567" y="709"/>
            <a:chExt cx="844" cy="437"/>
          </a:xfrm>
        </p:grpSpPr>
        <p:sp>
          <p:nvSpPr>
            <p:cNvPr id="288" name="AutoShape 63"/>
            <p:cNvSpPr>
              <a:spLocks noChangeArrowheads="1"/>
            </p:cNvSpPr>
            <p:nvPr/>
          </p:nvSpPr>
          <p:spPr bwMode="auto">
            <a:xfrm>
              <a:off x="567" y="725"/>
              <a:ext cx="844" cy="421"/>
            </a:xfrm>
            <a:prstGeom prst="parallelogram">
              <a:avLst>
                <a:gd name="adj" fmla="val 38757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outerShdw dist="40161" dir="4293903" algn="ctr" rotWithShape="0">
                <a:schemeClr val="bg2"/>
              </a:outerShdw>
            </a:effectLst>
          </p:spPr>
          <p:txBody>
            <a:bodyPr lIns="82040" tIns="41020" rIns="82040" bIns="41020" anchor="ctr">
              <a:spAutoFit/>
            </a:bodyPr>
            <a:lstStyle/>
            <a:p>
              <a:pPr algn="just" defTabSz="820738">
                <a:lnSpc>
                  <a:spcPct val="105000"/>
                </a:lnSpc>
                <a:spcBef>
                  <a:spcPct val="40000"/>
                </a:spcBef>
                <a:buSzPct val="80000"/>
                <a:buFont typeface="Wingdings" pitchFamily="2" charset="2"/>
                <a:buNone/>
                <a:defRPr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289" name="Line 64"/>
            <p:cNvSpPr>
              <a:spLocks noChangeShapeType="1"/>
            </p:cNvSpPr>
            <p:nvPr/>
          </p:nvSpPr>
          <p:spPr bwMode="auto">
            <a:xfrm>
              <a:off x="696" y="980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90" name="Line 65"/>
            <p:cNvSpPr>
              <a:spLocks noChangeShapeType="1"/>
            </p:cNvSpPr>
            <p:nvPr/>
          </p:nvSpPr>
          <p:spPr bwMode="auto">
            <a:xfrm flipH="1">
              <a:off x="783" y="883"/>
              <a:ext cx="44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291" name="Line 66"/>
            <p:cNvSpPr>
              <a:spLocks noChangeShapeType="1"/>
            </p:cNvSpPr>
            <p:nvPr/>
          </p:nvSpPr>
          <p:spPr bwMode="auto">
            <a:xfrm flipV="1">
              <a:off x="956" y="879"/>
              <a:ext cx="36" cy="1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grpSp>
          <p:nvGrpSpPr>
            <p:cNvPr id="262" name="Group 67"/>
            <p:cNvGrpSpPr>
              <a:grpSpLocks/>
            </p:cNvGrpSpPr>
            <p:nvPr/>
          </p:nvGrpSpPr>
          <p:grpSpPr bwMode="auto">
            <a:xfrm>
              <a:off x="762" y="765"/>
              <a:ext cx="112" cy="196"/>
              <a:chOff x="2976" y="3264"/>
              <a:chExt cx="720" cy="577"/>
            </a:xfrm>
          </p:grpSpPr>
          <p:grpSp>
            <p:nvGrpSpPr>
              <p:cNvPr id="287" name="Group 68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330" name="Oval 6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31" name="Oval 7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92" name="Group 71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328" name="Oval 7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29" name="Oval 7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93" name="Group 74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326" name="Oval 7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27" name="Oval 7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96" name="Group 77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324" name="Oval 7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25" name="Oval 7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97" name="Group 80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322" name="Oval 81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23" name="Oval 82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98" name="Group 83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320" name="Oval 84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21" name="Oval 85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299" name="Group 86"/>
            <p:cNvGrpSpPr>
              <a:grpSpLocks/>
            </p:cNvGrpSpPr>
            <p:nvPr/>
          </p:nvGrpSpPr>
          <p:grpSpPr bwMode="auto">
            <a:xfrm>
              <a:off x="923" y="773"/>
              <a:ext cx="119" cy="184"/>
              <a:chOff x="432" y="3360"/>
              <a:chExt cx="432" cy="469"/>
            </a:xfrm>
          </p:grpSpPr>
          <p:grpSp>
            <p:nvGrpSpPr>
              <p:cNvPr id="300" name="Group 87"/>
              <p:cNvGrpSpPr>
                <a:grpSpLocks/>
              </p:cNvGrpSpPr>
              <p:nvPr/>
            </p:nvGrpSpPr>
            <p:grpSpPr bwMode="auto">
              <a:xfrm>
                <a:off x="432" y="3606"/>
                <a:ext cx="432" cy="223"/>
                <a:chOff x="432" y="297"/>
                <a:chExt cx="1489" cy="363"/>
              </a:xfrm>
            </p:grpSpPr>
            <p:sp>
              <p:nvSpPr>
                <p:cNvPr id="312" name="Oval 88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13" name="Oval 89"/>
                <p:cNvSpPr>
                  <a:spLocks noChangeArrowheads="1"/>
                </p:cNvSpPr>
                <p:nvPr/>
              </p:nvSpPr>
              <p:spPr bwMode="auto">
                <a:xfrm>
                  <a:off x="436" y="297"/>
                  <a:ext cx="1486" cy="324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01" name="Group 90"/>
              <p:cNvGrpSpPr>
                <a:grpSpLocks/>
              </p:cNvGrpSpPr>
              <p:nvPr/>
            </p:nvGrpSpPr>
            <p:grpSpPr bwMode="auto">
              <a:xfrm>
                <a:off x="432" y="3550"/>
                <a:ext cx="432" cy="229"/>
                <a:chOff x="432" y="286"/>
                <a:chExt cx="1489" cy="374"/>
              </a:xfrm>
            </p:grpSpPr>
            <p:sp>
              <p:nvSpPr>
                <p:cNvPr id="310" name="Oval 91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11" name="Oval 92"/>
                <p:cNvSpPr>
                  <a:spLocks noChangeArrowheads="1"/>
                </p:cNvSpPr>
                <p:nvPr/>
              </p:nvSpPr>
              <p:spPr bwMode="auto">
                <a:xfrm>
                  <a:off x="436" y="284"/>
                  <a:ext cx="1486" cy="33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14" name="Group 93"/>
              <p:cNvGrpSpPr>
                <a:grpSpLocks/>
              </p:cNvGrpSpPr>
              <p:nvPr/>
            </p:nvGrpSpPr>
            <p:grpSpPr bwMode="auto">
              <a:xfrm>
                <a:off x="432" y="3504"/>
                <a:ext cx="432" cy="228"/>
                <a:chOff x="432" y="288"/>
                <a:chExt cx="1488" cy="372"/>
              </a:xfrm>
            </p:grpSpPr>
            <p:sp>
              <p:nvSpPr>
                <p:cNvPr id="308" name="Oval 94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09" name="Oval 95"/>
                <p:cNvSpPr>
                  <a:spLocks noChangeArrowheads="1"/>
                </p:cNvSpPr>
                <p:nvPr/>
              </p:nvSpPr>
              <p:spPr bwMode="auto">
                <a:xfrm>
                  <a:off x="432" y="288"/>
                  <a:ext cx="1488" cy="336"/>
                </a:xfrm>
                <a:prstGeom prst="ellipse">
                  <a:avLst/>
                </a:prstGeom>
                <a:solidFill>
                  <a:srgbClr val="808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15" name="Group 96"/>
              <p:cNvGrpSpPr>
                <a:grpSpLocks/>
              </p:cNvGrpSpPr>
              <p:nvPr/>
            </p:nvGrpSpPr>
            <p:grpSpPr bwMode="auto">
              <a:xfrm>
                <a:off x="432" y="3456"/>
                <a:ext cx="432" cy="229"/>
                <a:chOff x="432" y="287"/>
                <a:chExt cx="1489" cy="373"/>
              </a:xfrm>
            </p:grpSpPr>
            <p:sp>
              <p:nvSpPr>
                <p:cNvPr id="306" name="Oval 97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07" name="Oval 98"/>
                <p:cNvSpPr>
                  <a:spLocks noChangeArrowheads="1"/>
                </p:cNvSpPr>
                <p:nvPr/>
              </p:nvSpPr>
              <p:spPr bwMode="auto">
                <a:xfrm>
                  <a:off x="436" y="288"/>
                  <a:ext cx="1486" cy="33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16" name="Group 99"/>
              <p:cNvGrpSpPr>
                <a:grpSpLocks/>
              </p:cNvGrpSpPr>
              <p:nvPr/>
            </p:nvGrpSpPr>
            <p:grpSpPr bwMode="auto">
              <a:xfrm>
                <a:off x="432" y="3410"/>
                <a:ext cx="432" cy="226"/>
                <a:chOff x="432" y="291"/>
                <a:chExt cx="1489" cy="369"/>
              </a:xfrm>
            </p:grpSpPr>
            <p:sp>
              <p:nvSpPr>
                <p:cNvPr id="304" name="Oval 100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05" name="Oval 101"/>
                <p:cNvSpPr>
                  <a:spLocks noChangeArrowheads="1"/>
                </p:cNvSpPr>
                <p:nvPr/>
              </p:nvSpPr>
              <p:spPr bwMode="auto">
                <a:xfrm>
                  <a:off x="436" y="293"/>
                  <a:ext cx="1486" cy="33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17" name="Group 102"/>
              <p:cNvGrpSpPr>
                <a:grpSpLocks/>
              </p:cNvGrpSpPr>
              <p:nvPr/>
            </p:nvGrpSpPr>
            <p:grpSpPr bwMode="auto">
              <a:xfrm>
                <a:off x="432" y="3360"/>
                <a:ext cx="432" cy="228"/>
                <a:chOff x="432" y="288"/>
                <a:chExt cx="1489" cy="372"/>
              </a:xfrm>
            </p:grpSpPr>
            <p:sp>
              <p:nvSpPr>
                <p:cNvPr id="302" name="Oval 103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03" name="Oval 104"/>
                <p:cNvSpPr>
                  <a:spLocks noChangeArrowheads="1"/>
                </p:cNvSpPr>
                <p:nvPr/>
              </p:nvSpPr>
              <p:spPr bwMode="auto">
                <a:xfrm>
                  <a:off x="436" y="290"/>
                  <a:ext cx="1486" cy="34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</p:grpSp>
        <p:pic>
          <p:nvPicPr>
            <p:cNvPr id="294" name="Picture 186" descr="npo0003f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" y="709"/>
              <a:ext cx="16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5" name="Picture 187" descr="npo0003fb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846"/>
              <a:ext cx="220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2" name="Text Box 20"/>
          <p:cNvSpPr txBox="1">
            <a:spLocks noChangeArrowheads="1"/>
          </p:cNvSpPr>
          <p:nvPr/>
        </p:nvSpPr>
        <p:spPr bwMode="auto">
          <a:xfrm>
            <a:off x="6810375" y="3867150"/>
            <a:ext cx="1577975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 dirty="0">
                <a:latin typeface="+mn-ea"/>
                <a:ea typeface="+mn-ea"/>
              </a:rPr>
              <a:t>EVDO</a:t>
            </a:r>
            <a:r>
              <a:rPr lang="zh-CN" altLang="en-US" sz="1200" dirty="0">
                <a:latin typeface="+mn-ea"/>
                <a:ea typeface="+mn-ea"/>
              </a:rPr>
              <a:t>业务平台</a:t>
            </a:r>
          </a:p>
        </p:txBody>
      </p:sp>
      <p:grpSp>
        <p:nvGrpSpPr>
          <p:cNvPr id="318" name="Group 143"/>
          <p:cNvGrpSpPr>
            <a:grpSpLocks noChangeAspect="1"/>
          </p:cNvGrpSpPr>
          <p:nvPr/>
        </p:nvGrpSpPr>
        <p:grpSpPr bwMode="auto">
          <a:xfrm>
            <a:off x="7243763" y="2168344"/>
            <a:ext cx="973137" cy="407080"/>
            <a:chOff x="567" y="709"/>
            <a:chExt cx="844" cy="437"/>
          </a:xfrm>
        </p:grpSpPr>
        <p:sp>
          <p:nvSpPr>
            <p:cNvPr id="334" name="AutoShape 63"/>
            <p:cNvSpPr>
              <a:spLocks noChangeArrowheads="1"/>
            </p:cNvSpPr>
            <p:nvPr/>
          </p:nvSpPr>
          <p:spPr bwMode="auto">
            <a:xfrm>
              <a:off x="567" y="725"/>
              <a:ext cx="844" cy="421"/>
            </a:xfrm>
            <a:prstGeom prst="parallelogram">
              <a:avLst>
                <a:gd name="adj" fmla="val 38757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outerShdw dist="40161" dir="4293903" algn="ctr" rotWithShape="0">
                <a:schemeClr val="bg2"/>
              </a:outerShdw>
            </a:effectLst>
          </p:spPr>
          <p:txBody>
            <a:bodyPr lIns="82040" tIns="41020" rIns="82040" bIns="41020" anchor="ctr">
              <a:spAutoFit/>
            </a:bodyPr>
            <a:lstStyle/>
            <a:p>
              <a:pPr algn="just" defTabSz="820738">
                <a:lnSpc>
                  <a:spcPct val="105000"/>
                </a:lnSpc>
                <a:spcBef>
                  <a:spcPct val="40000"/>
                </a:spcBef>
                <a:buSzPct val="80000"/>
                <a:buFont typeface="Wingdings" pitchFamily="2" charset="2"/>
                <a:buNone/>
                <a:defRPr/>
              </a:pPr>
              <a:endParaRPr lang="zh-CN" altLang="zh-CN" sz="1200">
                <a:latin typeface="+mn-ea"/>
                <a:ea typeface="+mn-ea"/>
              </a:endParaRPr>
            </a:p>
          </p:txBody>
        </p:sp>
        <p:sp>
          <p:nvSpPr>
            <p:cNvPr id="335" name="Line 64"/>
            <p:cNvSpPr>
              <a:spLocks noChangeShapeType="1"/>
            </p:cNvSpPr>
            <p:nvPr/>
          </p:nvSpPr>
          <p:spPr bwMode="auto">
            <a:xfrm>
              <a:off x="696" y="980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336" name="Line 65"/>
            <p:cNvSpPr>
              <a:spLocks noChangeShapeType="1"/>
            </p:cNvSpPr>
            <p:nvPr/>
          </p:nvSpPr>
          <p:spPr bwMode="auto">
            <a:xfrm flipH="1">
              <a:off x="783" y="883"/>
              <a:ext cx="44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sp>
          <p:nvSpPr>
            <p:cNvPr id="337" name="Line 66"/>
            <p:cNvSpPr>
              <a:spLocks noChangeShapeType="1"/>
            </p:cNvSpPr>
            <p:nvPr/>
          </p:nvSpPr>
          <p:spPr bwMode="auto">
            <a:xfrm flipV="1">
              <a:off x="956" y="879"/>
              <a:ext cx="36" cy="1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latin typeface="+mn-ea"/>
                <a:ea typeface="+mn-ea"/>
              </a:endParaRPr>
            </a:p>
          </p:txBody>
        </p:sp>
        <p:grpSp>
          <p:nvGrpSpPr>
            <p:cNvPr id="319" name="Group 67"/>
            <p:cNvGrpSpPr>
              <a:grpSpLocks/>
            </p:cNvGrpSpPr>
            <p:nvPr/>
          </p:nvGrpSpPr>
          <p:grpSpPr bwMode="auto">
            <a:xfrm>
              <a:off x="762" y="765"/>
              <a:ext cx="112" cy="196"/>
              <a:chOff x="2976" y="3264"/>
              <a:chExt cx="720" cy="577"/>
            </a:xfrm>
          </p:grpSpPr>
          <p:grpSp>
            <p:nvGrpSpPr>
              <p:cNvPr id="333" name="Group 68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376" name="Oval 6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77" name="Oval 7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38" name="Group 71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374" name="Oval 7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75" name="Oval 7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39" name="Group 74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372" name="Oval 7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73" name="Oval 7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42" name="Group 77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370" name="Oval 7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71" name="Oval 7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43" name="Group 80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368" name="Oval 81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69" name="Oval 82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44" name="Group 83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366" name="Oval 84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67" name="Oval 85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345" name="Group 86"/>
            <p:cNvGrpSpPr>
              <a:grpSpLocks/>
            </p:cNvGrpSpPr>
            <p:nvPr/>
          </p:nvGrpSpPr>
          <p:grpSpPr bwMode="auto">
            <a:xfrm>
              <a:off x="923" y="773"/>
              <a:ext cx="119" cy="184"/>
              <a:chOff x="432" y="3360"/>
              <a:chExt cx="432" cy="469"/>
            </a:xfrm>
          </p:grpSpPr>
          <p:grpSp>
            <p:nvGrpSpPr>
              <p:cNvPr id="346" name="Group 87"/>
              <p:cNvGrpSpPr>
                <a:grpSpLocks/>
              </p:cNvGrpSpPr>
              <p:nvPr/>
            </p:nvGrpSpPr>
            <p:grpSpPr bwMode="auto">
              <a:xfrm>
                <a:off x="432" y="3606"/>
                <a:ext cx="432" cy="223"/>
                <a:chOff x="432" y="297"/>
                <a:chExt cx="1489" cy="363"/>
              </a:xfrm>
            </p:grpSpPr>
            <p:sp>
              <p:nvSpPr>
                <p:cNvPr id="358" name="Oval 88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59" name="Oval 89"/>
                <p:cNvSpPr>
                  <a:spLocks noChangeArrowheads="1"/>
                </p:cNvSpPr>
                <p:nvPr/>
              </p:nvSpPr>
              <p:spPr bwMode="auto">
                <a:xfrm>
                  <a:off x="436" y="297"/>
                  <a:ext cx="1486" cy="324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47" name="Group 90"/>
              <p:cNvGrpSpPr>
                <a:grpSpLocks/>
              </p:cNvGrpSpPr>
              <p:nvPr/>
            </p:nvGrpSpPr>
            <p:grpSpPr bwMode="auto">
              <a:xfrm>
                <a:off x="432" y="3550"/>
                <a:ext cx="432" cy="229"/>
                <a:chOff x="432" y="286"/>
                <a:chExt cx="1489" cy="374"/>
              </a:xfrm>
            </p:grpSpPr>
            <p:sp>
              <p:nvSpPr>
                <p:cNvPr id="356" name="Oval 91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57" name="Oval 92"/>
                <p:cNvSpPr>
                  <a:spLocks noChangeArrowheads="1"/>
                </p:cNvSpPr>
                <p:nvPr/>
              </p:nvSpPr>
              <p:spPr bwMode="auto">
                <a:xfrm>
                  <a:off x="436" y="284"/>
                  <a:ext cx="1486" cy="33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60" name="Group 93"/>
              <p:cNvGrpSpPr>
                <a:grpSpLocks/>
              </p:cNvGrpSpPr>
              <p:nvPr/>
            </p:nvGrpSpPr>
            <p:grpSpPr bwMode="auto">
              <a:xfrm>
                <a:off x="432" y="3504"/>
                <a:ext cx="432" cy="228"/>
                <a:chOff x="432" y="288"/>
                <a:chExt cx="1488" cy="372"/>
              </a:xfrm>
            </p:grpSpPr>
            <p:sp>
              <p:nvSpPr>
                <p:cNvPr id="354" name="Oval 94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55" name="Oval 95"/>
                <p:cNvSpPr>
                  <a:spLocks noChangeArrowheads="1"/>
                </p:cNvSpPr>
                <p:nvPr/>
              </p:nvSpPr>
              <p:spPr bwMode="auto">
                <a:xfrm>
                  <a:off x="432" y="288"/>
                  <a:ext cx="1488" cy="336"/>
                </a:xfrm>
                <a:prstGeom prst="ellipse">
                  <a:avLst/>
                </a:prstGeom>
                <a:solidFill>
                  <a:srgbClr val="808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61" name="Group 96"/>
              <p:cNvGrpSpPr>
                <a:grpSpLocks/>
              </p:cNvGrpSpPr>
              <p:nvPr/>
            </p:nvGrpSpPr>
            <p:grpSpPr bwMode="auto">
              <a:xfrm>
                <a:off x="432" y="3456"/>
                <a:ext cx="432" cy="229"/>
                <a:chOff x="432" y="287"/>
                <a:chExt cx="1489" cy="373"/>
              </a:xfrm>
            </p:grpSpPr>
            <p:sp>
              <p:nvSpPr>
                <p:cNvPr id="352" name="Oval 97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53" name="Oval 98"/>
                <p:cNvSpPr>
                  <a:spLocks noChangeArrowheads="1"/>
                </p:cNvSpPr>
                <p:nvPr/>
              </p:nvSpPr>
              <p:spPr bwMode="auto">
                <a:xfrm>
                  <a:off x="436" y="288"/>
                  <a:ext cx="1486" cy="33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62" name="Group 99"/>
              <p:cNvGrpSpPr>
                <a:grpSpLocks/>
              </p:cNvGrpSpPr>
              <p:nvPr/>
            </p:nvGrpSpPr>
            <p:grpSpPr bwMode="auto">
              <a:xfrm>
                <a:off x="432" y="3410"/>
                <a:ext cx="432" cy="226"/>
                <a:chOff x="432" y="291"/>
                <a:chExt cx="1489" cy="369"/>
              </a:xfrm>
            </p:grpSpPr>
            <p:sp>
              <p:nvSpPr>
                <p:cNvPr id="350" name="Oval 100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51" name="Oval 101"/>
                <p:cNvSpPr>
                  <a:spLocks noChangeArrowheads="1"/>
                </p:cNvSpPr>
                <p:nvPr/>
              </p:nvSpPr>
              <p:spPr bwMode="auto">
                <a:xfrm>
                  <a:off x="436" y="293"/>
                  <a:ext cx="1486" cy="33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63" name="Group 102"/>
              <p:cNvGrpSpPr>
                <a:grpSpLocks/>
              </p:cNvGrpSpPr>
              <p:nvPr/>
            </p:nvGrpSpPr>
            <p:grpSpPr bwMode="auto">
              <a:xfrm>
                <a:off x="432" y="3360"/>
                <a:ext cx="432" cy="228"/>
                <a:chOff x="432" y="288"/>
                <a:chExt cx="1489" cy="372"/>
              </a:xfrm>
            </p:grpSpPr>
            <p:sp>
              <p:nvSpPr>
                <p:cNvPr id="348" name="Oval 103"/>
                <p:cNvSpPr>
                  <a:spLocks noChangeArrowheads="1"/>
                </p:cNvSpPr>
                <p:nvPr/>
              </p:nvSpPr>
              <p:spPr bwMode="auto">
                <a:xfrm>
                  <a:off x="432" y="324"/>
                  <a:ext cx="1488" cy="336"/>
                </a:xfrm>
                <a:prstGeom prst="ellipse">
                  <a:avLst/>
                </a:pr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  <p:sp>
              <p:nvSpPr>
                <p:cNvPr id="349" name="Oval 104"/>
                <p:cNvSpPr>
                  <a:spLocks noChangeArrowheads="1"/>
                </p:cNvSpPr>
                <p:nvPr/>
              </p:nvSpPr>
              <p:spPr bwMode="auto">
                <a:xfrm>
                  <a:off x="436" y="290"/>
                  <a:ext cx="1486" cy="34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rgbClr val="658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82040" tIns="41020" rIns="82040" bIns="41020" anchor="ctr"/>
                <a:lstStyle/>
                <a:p>
                  <a:pPr algn="just" defTabSz="820738">
                    <a:lnSpc>
                      <a:spcPct val="105000"/>
                    </a:lnSpc>
                    <a:spcBef>
                      <a:spcPct val="40000"/>
                    </a:spcBef>
                    <a:buSzPct val="80000"/>
                    <a:buFont typeface="Wingdings" pitchFamily="2" charset="2"/>
                    <a:buNone/>
                  </a:pPr>
                  <a:endParaRPr lang="zh-CN" altLang="zh-CN" sz="1200">
                    <a:latin typeface="+mn-ea"/>
                    <a:ea typeface="+mn-ea"/>
                  </a:endParaRPr>
                </a:p>
              </p:txBody>
            </p:sp>
          </p:grpSp>
        </p:grpSp>
        <p:pic>
          <p:nvPicPr>
            <p:cNvPr id="340" name="Picture 186" descr="npo0003f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" y="709"/>
              <a:ext cx="16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1" name="Picture 187" descr="npo0003fb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846"/>
              <a:ext cx="220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" name="Text Box 20"/>
          <p:cNvSpPr txBox="1">
            <a:spLocks noChangeArrowheads="1"/>
          </p:cNvSpPr>
          <p:nvPr/>
        </p:nvSpPr>
        <p:spPr bwMode="auto">
          <a:xfrm>
            <a:off x="7237413" y="2482850"/>
            <a:ext cx="1727200" cy="26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40" tIns="41020" rIns="82040" bIns="41020">
            <a:spAutoFit/>
          </a:bodyPr>
          <a:lstStyle>
            <a:lvl1pPr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defTabSz="820738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>
                <a:latin typeface="+mn-ea"/>
                <a:ea typeface="+mn-ea"/>
              </a:rPr>
              <a:t>LTE&amp;EVDO</a:t>
            </a:r>
            <a:r>
              <a:rPr lang="zh-CN" altLang="en-US" sz="1200">
                <a:latin typeface="+mn-ea"/>
                <a:ea typeface="+mn-ea"/>
              </a:rPr>
              <a:t>业务平台</a:t>
            </a:r>
          </a:p>
        </p:txBody>
      </p:sp>
      <p:sp>
        <p:nvSpPr>
          <p:cNvPr id="379" name="Line 26"/>
          <p:cNvSpPr>
            <a:spLocks noChangeShapeType="1"/>
          </p:cNvSpPr>
          <p:nvPr/>
        </p:nvSpPr>
        <p:spPr bwMode="auto">
          <a:xfrm>
            <a:off x="6156325" y="2151063"/>
            <a:ext cx="1152525" cy="269875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380" name="Line 26"/>
          <p:cNvSpPr>
            <a:spLocks noChangeShapeType="1"/>
          </p:cNvSpPr>
          <p:nvPr/>
        </p:nvSpPr>
        <p:spPr bwMode="auto">
          <a:xfrm>
            <a:off x="6156325" y="2205038"/>
            <a:ext cx="1152525" cy="792162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381" name="Line 26"/>
          <p:cNvSpPr>
            <a:spLocks noChangeShapeType="1"/>
          </p:cNvSpPr>
          <p:nvPr/>
        </p:nvSpPr>
        <p:spPr bwMode="auto">
          <a:xfrm flipV="1">
            <a:off x="6083300" y="3213100"/>
            <a:ext cx="720725" cy="431800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382" name="Line 26"/>
          <p:cNvSpPr>
            <a:spLocks noChangeShapeType="1"/>
          </p:cNvSpPr>
          <p:nvPr/>
        </p:nvSpPr>
        <p:spPr bwMode="auto">
          <a:xfrm flipV="1">
            <a:off x="6083300" y="2565400"/>
            <a:ext cx="1152525" cy="1006475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120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117" y="4815880"/>
            <a:ext cx="7784815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PGW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en-US" altLang="zh-CN" dirty="0" smtClean="0">
                <a:solidFill>
                  <a:schemeClr val="tx1"/>
                </a:solidFill>
              </a:rPr>
              <a:t>LTE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err="1" smtClean="0">
                <a:solidFill>
                  <a:schemeClr val="tx1"/>
                </a:solidFill>
              </a:rPr>
              <a:t>eHRPD</a:t>
            </a:r>
            <a:r>
              <a:rPr lang="zh-CN" altLang="en-US" dirty="0" smtClean="0">
                <a:solidFill>
                  <a:schemeClr val="tx1"/>
                </a:solidFill>
              </a:rPr>
              <a:t>的统一数据锚点，可以保证切换前后终端的</a:t>
            </a:r>
            <a:r>
              <a:rPr lang="en-US" altLang="zh-CN" dirty="0" smtClean="0">
                <a:solidFill>
                  <a:schemeClr val="tx1"/>
                </a:solidFill>
              </a:rPr>
              <a:t>IP</a:t>
            </a:r>
            <a:r>
              <a:rPr lang="zh-CN" altLang="en-US" dirty="0" smtClean="0">
                <a:solidFill>
                  <a:schemeClr val="tx1"/>
                </a:solidFill>
              </a:rPr>
              <a:t>地址不变，终端在切换后，将自动为</a:t>
            </a:r>
            <a:r>
              <a:rPr lang="en-US" altLang="zh-CN" dirty="0" smtClean="0">
                <a:solidFill>
                  <a:schemeClr val="tx1"/>
                </a:solidFill>
              </a:rPr>
              <a:t>PDN</a:t>
            </a:r>
            <a:r>
              <a:rPr lang="zh-CN" altLang="en-US" dirty="0" smtClean="0">
                <a:solidFill>
                  <a:schemeClr val="tx1"/>
                </a:solidFill>
              </a:rPr>
              <a:t>连接重建承载，保证切换前后的多</a:t>
            </a:r>
            <a:r>
              <a:rPr lang="en-US" altLang="zh-CN" dirty="0" smtClean="0">
                <a:solidFill>
                  <a:schemeClr val="tx1"/>
                </a:solidFill>
              </a:rPr>
              <a:t>APN</a:t>
            </a:r>
            <a:r>
              <a:rPr lang="zh-CN" altLang="en-US" dirty="0" smtClean="0">
                <a:solidFill>
                  <a:schemeClr val="tx1"/>
                </a:solidFill>
              </a:rPr>
              <a:t>并发及业务体验。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3" name="任意多边形 382"/>
          <p:cNvSpPr/>
          <p:nvPr/>
        </p:nvSpPr>
        <p:spPr>
          <a:xfrm>
            <a:off x="482885" y="1767155"/>
            <a:ext cx="6873412" cy="809358"/>
          </a:xfrm>
          <a:custGeom>
            <a:avLst/>
            <a:gdLst>
              <a:gd name="connsiteX0" fmla="*/ 0 w 6873412"/>
              <a:gd name="connsiteY0" fmla="*/ 215757 h 926114"/>
              <a:gd name="connsiteX1" fmla="*/ 2578814 w 6873412"/>
              <a:gd name="connsiteY1" fmla="*/ 924674 h 926114"/>
              <a:gd name="connsiteX2" fmla="*/ 6554913 w 6873412"/>
              <a:gd name="connsiteY2" fmla="*/ 51371 h 926114"/>
              <a:gd name="connsiteX3" fmla="*/ 6554913 w 6873412"/>
              <a:gd name="connsiteY3" fmla="*/ 51371 h 926114"/>
              <a:gd name="connsiteX4" fmla="*/ 6873412 w 6873412"/>
              <a:gd name="connsiteY4" fmla="*/ 0 h 926114"/>
              <a:gd name="connsiteX5" fmla="*/ 6873412 w 6873412"/>
              <a:gd name="connsiteY5" fmla="*/ 0 h 92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3412" h="926114">
                <a:moveTo>
                  <a:pt x="0" y="215757"/>
                </a:moveTo>
                <a:cubicBezTo>
                  <a:pt x="743164" y="583914"/>
                  <a:pt x="1486329" y="952072"/>
                  <a:pt x="2578814" y="924674"/>
                </a:cubicBezTo>
                <a:cubicBezTo>
                  <a:pt x="3671299" y="897276"/>
                  <a:pt x="6554913" y="51371"/>
                  <a:pt x="6554913" y="51371"/>
                </a:cubicBezTo>
                <a:lnTo>
                  <a:pt x="6554913" y="51371"/>
                </a:lnTo>
                <a:lnTo>
                  <a:pt x="6873412" y="0"/>
                </a:lnTo>
                <a:lnTo>
                  <a:pt x="6873412" y="0"/>
                </a:lnTo>
              </a:path>
            </a:pathLst>
          </a:cu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任意多边形 383"/>
          <p:cNvSpPr/>
          <p:nvPr/>
        </p:nvSpPr>
        <p:spPr>
          <a:xfrm>
            <a:off x="431515" y="1822473"/>
            <a:ext cx="6534817" cy="1129263"/>
          </a:xfrm>
          <a:custGeom>
            <a:avLst/>
            <a:gdLst>
              <a:gd name="connsiteX0" fmla="*/ 0 w 6534817"/>
              <a:gd name="connsiteY0" fmla="*/ 294003 h 1129263"/>
              <a:gd name="connsiteX1" fmla="*/ 1458930 w 6534817"/>
              <a:gd name="connsiteY1" fmla="*/ 1064565 h 1129263"/>
              <a:gd name="connsiteX2" fmla="*/ 4777483 w 6534817"/>
              <a:gd name="connsiteY2" fmla="*/ 972098 h 1129263"/>
              <a:gd name="connsiteX3" fmla="*/ 6441896 w 6534817"/>
              <a:gd name="connsiteY3" fmla="*/ 57698 h 1129263"/>
              <a:gd name="connsiteX4" fmla="*/ 6339155 w 6534817"/>
              <a:gd name="connsiteY4" fmla="*/ 88520 h 1129263"/>
              <a:gd name="connsiteX5" fmla="*/ 6482993 w 6534817"/>
              <a:gd name="connsiteY5" fmla="*/ 37149 h 1129263"/>
              <a:gd name="connsiteX6" fmla="*/ 6482993 w 6534817"/>
              <a:gd name="connsiteY6" fmla="*/ 37149 h 112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34817" h="1129263">
                <a:moveTo>
                  <a:pt x="0" y="294003"/>
                </a:moveTo>
                <a:cubicBezTo>
                  <a:pt x="331341" y="622776"/>
                  <a:pt x="662683" y="951549"/>
                  <a:pt x="1458930" y="1064565"/>
                </a:cubicBezTo>
                <a:cubicBezTo>
                  <a:pt x="2255177" y="1177581"/>
                  <a:pt x="3946989" y="1139909"/>
                  <a:pt x="4777483" y="972098"/>
                </a:cubicBezTo>
                <a:cubicBezTo>
                  <a:pt x="5607977" y="804287"/>
                  <a:pt x="6181617" y="204961"/>
                  <a:pt x="6441896" y="57698"/>
                </a:cubicBezTo>
                <a:cubicBezTo>
                  <a:pt x="6702175" y="-89565"/>
                  <a:pt x="6332306" y="91945"/>
                  <a:pt x="6339155" y="88520"/>
                </a:cubicBezTo>
                <a:cubicBezTo>
                  <a:pt x="6346004" y="85095"/>
                  <a:pt x="6482993" y="37149"/>
                  <a:pt x="6482993" y="37149"/>
                </a:cubicBezTo>
                <a:lnTo>
                  <a:pt x="6482993" y="37149"/>
                </a:lnTo>
              </a:path>
            </a:pathLst>
          </a:cu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任意多边形 386"/>
          <p:cNvSpPr/>
          <p:nvPr/>
        </p:nvSpPr>
        <p:spPr>
          <a:xfrm>
            <a:off x="349321" y="3082244"/>
            <a:ext cx="6369978" cy="672995"/>
          </a:xfrm>
          <a:custGeom>
            <a:avLst/>
            <a:gdLst>
              <a:gd name="connsiteX0" fmla="*/ 0 w 6369978"/>
              <a:gd name="connsiteY0" fmla="*/ 195212 h 672995"/>
              <a:gd name="connsiteX1" fmla="*/ 1767155 w 6369978"/>
              <a:gd name="connsiteY1" fmla="*/ 20552 h 672995"/>
              <a:gd name="connsiteX2" fmla="*/ 6041205 w 6369978"/>
              <a:gd name="connsiteY2" fmla="*/ 616453 h 672995"/>
              <a:gd name="connsiteX3" fmla="*/ 6041205 w 6369978"/>
              <a:gd name="connsiteY3" fmla="*/ 616453 h 672995"/>
              <a:gd name="connsiteX4" fmla="*/ 6298059 w 6369978"/>
              <a:gd name="connsiteY4" fmla="*/ 657549 h 672995"/>
              <a:gd name="connsiteX5" fmla="*/ 6369978 w 6369978"/>
              <a:gd name="connsiteY5" fmla="*/ 667823 h 672995"/>
              <a:gd name="connsiteX6" fmla="*/ 5835722 w 6369978"/>
              <a:gd name="connsiteY6" fmla="*/ 585630 h 672995"/>
              <a:gd name="connsiteX7" fmla="*/ 6328881 w 6369978"/>
              <a:gd name="connsiteY7" fmla="*/ 667823 h 672995"/>
              <a:gd name="connsiteX8" fmla="*/ 6287785 w 6369978"/>
              <a:gd name="connsiteY8" fmla="*/ 657549 h 67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978" h="672995">
                <a:moveTo>
                  <a:pt x="0" y="195212"/>
                </a:moveTo>
                <a:cubicBezTo>
                  <a:pt x="380144" y="72778"/>
                  <a:pt x="760288" y="-49655"/>
                  <a:pt x="1767155" y="20552"/>
                </a:cubicBezTo>
                <a:cubicBezTo>
                  <a:pt x="2774023" y="90759"/>
                  <a:pt x="6041205" y="616453"/>
                  <a:pt x="6041205" y="616453"/>
                </a:cubicBezTo>
                <a:lnTo>
                  <a:pt x="6041205" y="616453"/>
                </a:lnTo>
                <a:lnTo>
                  <a:pt x="6298059" y="657549"/>
                </a:lnTo>
                <a:cubicBezTo>
                  <a:pt x="6352854" y="666111"/>
                  <a:pt x="6369978" y="667823"/>
                  <a:pt x="6369978" y="667823"/>
                </a:cubicBezTo>
                <a:lnTo>
                  <a:pt x="5835722" y="585630"/>
                </a:lnTo>
                <a:cubicBezTo>
                  <a:pt x="5828873" y="585630"/>
                  <a:pt x="6253537" y="655837"/>
                  <a:pt x="6328881" y="667823"/>
                </a:cubicBezTo>
                <a:cubicBezTo>
                  <a:pt x="6404225" y="679809"/>
                  <a:pt x="6346005" y="668679"/>
                  <a:pt x="6287785" y="657549"/>
                </a:cubicBezTo>
              </a:path>
            </a:pathLst>
          </a:cu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589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-35842" y="188640"/>
            <a:ext cx="676843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无线接入</a:t>
            </a:r>
            <a:r>
              <a:rPr lang="zh-CN" altLang="en-US" dirty="0"/>
              <a:t>技术宽带化趋势</a:t>
            </a:r>
            <a:endParaRPr lang="en-US" altLang="zh-CN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31799" y="4554994"/>
            <a:ext cx="8388351" cy="1754326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>
              <a:lnSpc>
                <a:spcPct val="120000"/>
              </a:lnSpc>
              <a:buClr>
                <a:schemeClr val="tx2"/>
              </a:buClr>
              <a:buSzPct val="80000"/>
              <a:buFont typeface="Wingdings" pitchFamily="2" charset="2"/>
              <a:buChar char="n"/>
              <a:defRPr/>
            </a:pPr>
            <a:r>
              <a:rPr kumimoji="0"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无线接入技术的带宽的量级从</a:t>
            </a:r>
            <a:r>
              <a:rPr kumimoji="0"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10k→100k→1M→10M→100M</a:t>
            </a:r>
            <a:r>
              <a:rPr kumimoji="0"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不断</a:t>
            </a:r>
            <a:r>
              <a:rPr kumimoji="0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提升。</a:t>
            </a:r>
            <a:endParaRPr kumimoji="0"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355600" indent="-355600">
              <a:lnSpc>
                <a:spcPct val="120000"/>
              </a:lnSpc>
              <a:buClr>
                <a:schemeClr val="tx2"/>
              </a:buClr>
              <a:buSzPct val="80000"/>
              <a:buFont typeface="Wingdings" pitchFamily="2" charset="2"/>
              <a:buChar char="n"/>
              <a:defRPr/>
            </a:pPr>
            <a:r>
              <a:rPr kumimoji="0"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系统容量和分组业务频谱利用率的不断提升使得每</a:t>
            </a:r>
            <a:r>
              <a:rPr kumimoji="0"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bit</a:t>
            </a:r>
            <a:r>
              <a:rPr kumimoji="0"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分组业务承载成本逐步</a:t>
            </a:r>
            <a:r>
              <a:rPr kumimoji="0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降低。</a:t>
            </a:r>
            <a:endParaRPr kumimoji="0"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355600" indent="-355600">
              <a:lnSpc>
                <a:spcPct val="120000"/>
              </a:lnSpc>
              <a:buClr>
                <a:schemeClr val="tx2"/>
              </a:buClr>
              <a:buSzPct val="80000"/>
              <a:buFont typeface="Wingdings" pitchFamily="2" charset="2"/>
              <a:buChar char="n"/>
              <a:defRPr/>
            </a:pPr>
            <a:r>
              <a:rPr kumimoji="0"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多种无线接入技术</a:t>
            </a:r>
            <a:r>
              <a:rPr kumimoji="0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长期共存。</a:t>
            </a:r>
            <a:endParaRPr kumimoji="0"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355600" indent="-355600">
              <a:lnSpc>
                <a:spcPct val="120000"/>
              </a:lnSpc>
              <a:buClr>
                <a:schemeClr val="tx2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3GPP2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分组域标准在演进过程中，在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Rev.B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（或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Rev.A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以后向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LTE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演进。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AutoShape 33"/>
          <p:cNvSpPr>
            <a:spLocks noChangeArrowheads="1"/>
          </p:cNvSpPr>
          <p:nvPr/>
        </p:nvSpPr>
        <p:spPr bwMode="auto">
          <a:xfrm>
            <a:off x="6030913" y="1196975"/>
            <a:ext cx="3113087" cy="3027363"/>
          </a:xfrm>
          <a:prstGeom prst="roundRect">
            <a:avLst>
              <a:gd name="adj" fmla="val 2727"/>
            </a:avLst>
          </a:prstGeom>
          <a:solidFill>
            <a:schemeClr val="accent1">
              <a:alpha val="7843"/>
            </a:schemeClr>
          </a:solidFill>
          <a:ln w="38100" cmpd="dbl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zh-CN" altLang="en-US" sz="2400" b="1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7985125" y="1293813"/>
            <a:ext cx="1038225" cy="2919412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DB"/>
              </a:gs>
            </a:gsLst>
            <a:lin ang="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US" altLang="zh-CN" sz="1400" b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IMT</a:t>
            </a:r>
          </a:p>
          <a:p>
            <a:pPr algn="ctr">
              <a:buFontTx/>
              <a:buChar char="-"/>
            </a:pPr>
            <a:r>
              <a:rPr kumimoji="0" lang="en-US" altLang="zh-CN" sz="1400" b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Advance</a:t>
            </a:r>
          </a:p>
          <a:p>
            <a:pPr algn="ctr">
              <a:buFontTx/>
              <a:buChar char="-"/>
            </a:pPr>
            <a:endParaRPr kumimoji="0" lang="en-US" altLang="zh-CN" sz="1400" b="1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  <a:p>
            <a:pPr algn="ctr">
              <a:buFontTx/>
              <a:buChar char="-"/>
            </a:pPr>
            <a:endParaRPr kumimoji="0" lang="en-US" altLang="zh-CN" sz="1400" b="1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  <a:p>
            <a:pPr algn="ctr"/>
            <a:r>
              <a:rPr kumimoji="0" lang="en-US" altLang="zh-CN" sz="1400" b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4G</a:t>
            </a: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73025" y="2292350"/>
            <a:ext cx="1844675" cy="2159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38100" cmpd="dbl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US" altLang="zh-CN" sz="1200" b="1" i="1">
                <a:latin typeface="Arial" pitchFamily="34" charset="0"/>
                <a:ea typeface="黑体" pitchFamily="49" charset="-122"/>
              </a:rPr>
              <a:t>CDMA2000 Evolution</a:t>
            </a: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3875088" y="1831975"/>
            <a:ext cx="346075" cy="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V="1">
            <a:off x="5334000" y="1639888"/>
            <a:ext cx="192088" cy="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82550" tIns="41275" rIns="82550" bIns="41275" anchor="ctr">
            <a:spAutoFit/>
          </a:bodyPr>
          <a:lstStyle/>
          <a:p>
            <a:endParaRPr lang="zh-CN" alt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0" y="4295775"/>
            <a:ext cx="9144000" cy="17463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93738" y="4313238"/>
            <a:ext cx="11207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bg2"/>
                </a:solidFill>
                <a:latin typeface="Arial" pitchFamily="34" charset="0"/>
              </a:rPr>
              <a:t>2001-2005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460625" y="4313238"/>
            <a:ext cx="3937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bg2"/>
                </a:solidFill>
                <a:latin typeface="Arial" pitchFamily="34" charset="0"/>
              </a:rPr>
              <a:t>2006</a:t>
            </a: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2762250" y="1485900"/>
            <a:ext cx="1114425" cy="652463"/>
          </a:xfrm>
          <a:prstGeom prst="roundRect">
            <a:avLst>
              <a:gd name="adj" fmla="val 10014"/>
            </a:avLst>
          </a:prstGeom>
          <a:solidFill>
            <a:srgbClr val="66FFFF"/>
          </a:solidFill>
          <a:ln w="28575">
            <a:solidFill>
              <a:srgbClr val="B2B2B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0" lang="en-US" altLang="zh-CN" sz="12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HSDPA </a:t>
            </a:r>
            <a:r>
              <a:rPr kumimoji="0" lang="en-US" altLang="zh-CN" sz="10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Phase I</a:t>
            </a:r>
          </a:p>
          <a:p>
            <a:pPr algn="ctr"/>
            <a:endParaRPr kumimoji="0" lang="en-US" altLang="zh-CN" sz="1000" b="1" i="1">
              <a:solidFill>
                <a:srgbClr val="000000"/>
              </a:solidFill>
              <a:latin typeface="Arial" pitchFamily="34" charset="0"/>
              <a:ea typeface="黑体" pitchFamily="49" charset="-122"/>
            </a:endParaRPr>
          </a:p>
          <a:p>
            <a:pPr algn="ctr"/>
            <a:r>
              <a:rPr kumimoji="0" lang="en-US" altLang="zh-CN" sz="12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1.8M/3.6Mbps</a:t>
            </a: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4221163" y="1485900"/>
            <a:ext cx="1106487" cy="666750"/>
          </a:xfrm>
          <a:prstGeom prst="roundRect">
            <a:avLst>
              <a:gd name="adj" fmla="val 7481"/>
            </a:avLst>
          </a:prstGeom>
          <a:solidFill>
            <a:srgbClr val="66CCFF"/>
          </a:solidFill>
          <a:ln w="28575">
            <a:solidFill>
              <a:srgbClr val="B2B2B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0" lang="en-US" altLang="zh-CN" sz="12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HSDPA</a:t>
            </a:r>
            <a:r>
              <a:rPr kumimoji="0" lang="en-US" altLang="zh-CN" sz="10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 Phase II</a:t>
            </a:r>
          </a:p>
          <a:p>
            <a:pPr algn="ctr"/>
            <a:r>
              <a:rPr kumimoji="0" lang="en-US" altLang="zh-CN" sz="10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7.2/14.4Mbps</a:t>
            </a:r>
          </a:p>
          <a:p>
            <a:pPr algn="ctr"/>
            <a:r>
              <a:rPr kumimoji="0" lang="en-US" altLang="zh-CN" sz="12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HSUPA</a:t>
            </a:r>
          </a:p>
          <a:p>
            <a:pPr algn="ctr"/>
            <a:r>
              <a:rPr kumimoji="0" lang="en-US" altLang="zh-CN" sz="10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2M/5.76Mbps</a:t>
            </a:r>
            <a:endParaRPr kumimoji="0" lang="en-US" altLang="zh-CN" sz="1000" b="1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1071563" y="1831975"/>
            <a:ext cx="339725" cy="1588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auto">
          <a:xfrm>
            <a:off x="6784975" y="1444625"/>
            <a:ext cx="1106488" cy="1870075"/>
          </a:xfrm>
          <a:prstGeom prst="roundRect">
            <a:avLst>
              <a:gd name="adj" fmla="val 9782"/>
            </a:avLst>
          </a:prstGeom>
          <a:solidFill>
            <a:srgbClr val="0066FF"/>
          </a:solidFill>
          <a:ln w="28575">
            <a:solidFill>
              <a:srgbClr val="B2B2B2"/>
            </a:solidFill>
            <a:round/>
            <a:headEnd/>
            <a:tailEnd/>
          </a:ln>
        </p:spPr>
        <p:txBody>
          <a:bodyPr lIns="82550" tIns="41275" rIns="82550" bIns="41275" anchor="ctr">
            <a:spAutoFit/>
          </a:bodyPr>
          <a:lstStyle/>
          <a:p>
            <a:pPr algn="ctr"/>
            <a:r>
              <a:rPr kumimoji="0" lang="en-US" altLang="zh-CN" sz="1200" b="1">
                <a:latin typeface="Arial" pitchFamily="34" charset="0"/>
                <a:ea typeface="黑体" pitchFamily="49" charset="-122"/>
              </a:rPr>
              <a:t>LTE</a:t>
            </a:r>
          </a:p>
          <a:p>
            <a:pPr algn="ctr"/>
            <a:endParaRPr lang="en-US" altLang="zh-CN" sz="1000" b="1" i="1">
              <a:latin typeface="Arial" pitchFamily="34" charset="0"/>
              <a:ea typeface="黑体" pitchFamily="49" charset="-122"/>
            </a:endParaRPr>
          </a:p>
          <a:p>
            <a:pPr algn="ctr"/>
            <a:r>
              <a:rPr lang="en-US" altLang="zh-CN" sz="1000" b="1" i="1">
                <a:latin typeface="Arial" pitchFamily="34" charset="0"/>
                <a:ea typeface="黑体" pitchFamily="49" charset="-122"/>
              </a:rPr>
              <a:t>DL:100Mbps</a:t>
            </a:r>
          </a:p>
          <a:p>
            <a:pPr algn="ctr"/>
            <a:r>
              <a:rPr lang="en-US" altLang="zh-CN" sz="1000" b="1" i="1">
                <a:latin typeface="Arial" pitchFamily="34" charset="0"/>
                <a:ea typeface="黑体" pitchFamily="49" charset="-122"/>
              </a:rPr>
              <a:t>UL:50Mbps</a:t>
            </a:r>
          </a:p>
          <a:p>
            <a:pPr algn="ctr"/>
            <a:endParaRPr lang="en-US" altLang="zh-CN" sz="1000" b="1" i="1">
              <a:latin typeface="Arial" pitchFamily="34" charset="0"/>
              <a:ea typeface="黑体" pitchFamily="49" charset="-122"/>
            </a:endParaRPr>
          </a:p>
          <a:p>
            <a:pPr algn="ctr"/>
            <a:endParaRPr lang="en-US" altLang="zh-CN" sz="1000" b="1" i="1">
              <a:latin typeface="Arial" pitchFamily="34" charset="0"/>
              <a:ea typeface="黑体" pitchFamily="49" charset="-122"/>
            </a:endParaRPr>
          </a:p>
          <a:p>
            <a:pPr algn="ctr"/>
            <a:endParaRPr lang="en-US" altLang="zh-CN" sz="1000" b="1" i="1">
              <a:latin typeface="Arial" pitchFamily="34" charset="0"/>
              <a:ea typeface="黑体" pitchFamily="49" charset="-122"/>
            </a:endParaRPr>
          </a:p>
          <a:p>
            <a:pPr algn="ctr"/>
            <a:endParaRPr lang="en-US" altLang="zh-CN" sz="1000" b="1" i="1">
              <a:latin typeface="Arial" pitchFamily="34" charset="0"/>
              <a:ea typeface="黑体" pitchFamily="49" charset="-122"/>
            </a:endParaRPr>
          </a:p>
          <a:p>
            <a:pPr algn="ctr"/>
            <a:endParaRPr lang="en-US" altLang="zh-CN" sz="1000" b="1" i="1">
              <a:latin typeface="Arial" pitchFamily="34" charset="0"/>
              <a:ea typeface="黑体" pitchFamily="49" charset="-122"/>
            </a:endParaRPr>
          </a:p>
          <a:p>
            <a:pPr algn="ctr"/>
            <a:endParaRPr lang="en-US" altLang="zh-CN" sz="1000" b="1" i="1">
              <a:latin typeface="Arial" pitchFamily="34" charset="0"/>
              <a:ea typeface="黑体" pitchFamily="49" charset="-122"/>
            </a:endParaRPr>
          </a:p>
          <a:p>
            <a:pPr algn="ctr"/>
            <a:endParaRPr kumimoji="0" lang="zh-CN" altLang="en-US" sz="1000" b="1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8" name="AutoShape 20"/>
          <p:cNvSpPr>
            <a:spLocks noChangeArrowheads="1"/>
          </p:cNvSpPr>
          <p:nvPr/>
        </p:nvSpPr>
        <p:spPr bwMode="auto">
          <a:xfrm>
            <a:off x="109538" y="1485900"/>
            <a:ext cx="962025" cy="652463"/>
          </a:xfrm>
          <a:prstGeom prst="roundRect">
            <a:avLst>
              <a:gd name="adj" fmla="val 6412"/>
            </a:avLst>
          </a:prstGeom>
          <a:solidFill>
            <a:srgbClr val="FFFFFF"/>
          </a:solidFill>
          <a:ln w="28575">
            <a:solidFill>
              <a:srgbClr val="CC99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0" lang="en-US" altLang="zh-CN" sz="12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GSM/GPRS</a:t>
            </a:r>
          </a:p>
          <a:p>
            <a:pPr algn="ctr"/>
            <a:r>
              <a:rPr kumimoji="0" lang="en-US" altLang="zh-CN" sz="1200" b="1" i="1">
                <a:solidFill>
                  <a:srgbClr val="FF3300"/>
                </a:solidFill>
                <a:latin typeface="Arial" pitchFamily="34" charset="0"/>
                <a:ea typeface="黑体" pitchFamily="49" charset="-122"/>
              </a:rPr>
              <a:t>EDGE</a:t>
            </a:r>
          </a:p>
          <a:p>
            <a:pPr algn="ctr"/>
            <a:r>
              <a:rPr kumimoji="0" lang="en-US" altLang="zh-CN" sz="12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171/384kbps</a:t>
            </a:r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1417638" y="1485900"/>
            <a:ext cx="1027112" cy="650875"/>
          </a:xfrm>
          <a:prstGeom prst="roundRect">
            <a:avLst>
              <a:gd name="adj" fmla="val 8690"/>
            </a:avLst>
          </a:prstGeom>
          <a:solidFill>
            <a:srgbClr val="CCFFFF"/>
          </a:solidFill>
          <a:ln w="28575">
            <a:solidFill>
              <a:srgbClr val="B2B2B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0" lang="en-US" altLang="zh-CN" sz="12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WCDMA</a:t>
            </a:r>
          </a:p>
          <a:p>
            <a:pPr algn="ctr"/>
            <a:r>
              <a:rPr kumimoji="0" lang="en-US" altLang="zh-CN" sz="12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R99/R4</a:t>
            </a:r>
          </a:p>
          <a:p>
            <a:pPr algn="ctr"/>
            <a:r>
              <a:rPr kumimoji="0" lang="en-US" altLang="zh-CN" sz="1200" b="1" i="1">
                <a:solidFill>
                  <a:srgbClr val="000000"/>
                </a:solidFill>
                <a:latin typeface="Arial" pitchFamily="34" charset="0"/>
                <a:ea typeface="黑体" pitchFamily="49" charset="-122"/>
              </a:rPr>
              <a:t>384kbps</a:t>
            </a:r>
          </a:p>
        </p:txBody>
      </p:sp>
      <p:sp>
        <p:nvSpPr>
          <p:cNvPr id="20" name="Line 26"/>
          <p:cNvSpPr>
            <a:spLocks noChangeShapeType="1"/>
          </p:cNvSpPr>
          <p:nvPr/>
        </p:nvSpPr>
        <p:spPr bwMode="auto">
          <a:xfrm>
            <a:off x="2454275" y="1831975"/>
            <a:ext cx="307975" cy="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7"/>
          <p:cNvSpPr>
            <a:spLocks noChangeShapeType="1"/>
          </p:cNvSpPr>
          <p:nvPr/>
        </p:nvSpPr>
        <p:spPr bwMode="auto">
          <a:xfrm>
            <a:off x="6564313" y="1601788"/>
            <a:ext cx="192087" cy="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8"/>
          <p:cNvSpPr>
            <a:spLocks noChangeArrowheads="1"/>
          </p:cNvSpPr>
          <p:nvPr/>
        </p:nvSpPr>
        <p:spPr bwMode="auto">
          <a:xfrm>
            <a:off x="66675" y="1173163"/>
            <a:ext cx="1844675" cy="2159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38100" cmpd="dbl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US" altLang="zh-CN" sz="1400" b="1" i="1">
                <a:latin typeface="Arial" pitchFamily="34" charset="0"/>
                <a:ea typeface="黑体" pitchFamily="49" charset="-122"/>
              </a:rPr>
              <a:t>WCDMA Evolution</a:t>
            </a:r>
          </a:p>
        </p:txBody>
      </p:sp>
      <p:sp>
        <p:nvSpPr>
          <p:cNvPr id="23" name="Text Box 30"/>
          <p:cNvSpPr txBox="1">
            <a:spLocks noChangeArrowheads="1"/>
          </p:cNvSpPr>
          <p:nvPr/>
        </p:nvSpPr>
        <p:spPr bwMode="auto">
          <a:xfrm>
            <a:off x="3767138" y="4313238"/>
            <a:ext cx="3937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bg2"/>
                </a:solidFill>
                <a:latin typeface="Arial" pitchFamily="34" charset="0"/>
              </a:rPr>
              <a:t>2007</a:t>
            </a: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5033963" y="4313238"/>
            <a:ext cx="3937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bg2"/>
                </a:solidFill>
                <a:latin typeface="Arial" pitchFamily="34" charset="0"/>
              </a:rPr>
              <a:t>2008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6262688" y="4313238"/>
            <a:ext cx="3937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bg2"/>
                </a:solidFill>
                <a:latin typeface="Arial" pitchFamily="34" charset="0"/>
              </a:rPr>
              <a:t>2009</a:t>
            </a:r>
          </a:p>
        </p:txBody>
      </p:sp>
      <p:sp>
        <p:nvSpPr>
          <p:cNvPr id="26" name="AutoShape 34"/>
          <p:cNvSpPr>
            <a:spLocks noChangeArrowheads="1"/>
          </p:cNvSpPr>
          <p:nvPr/>
        </p:nvSpPr>
        <p:spPr bwMode="auto">
          <a:xfrm>
            <a:off x="5565775" y="1331913"/>
            <a:ext cx="998538" cy="538162"/>
          </a:xfrm>
          <a:prstGeom prst="roundRect">
            <a:avLst>
              <a:gd name="adj" fmla="val 10014"/>
            </a:avLst>
          </a:prstGeom>
          <a:solidFill>
            <a:srgbClr val="3399FF"/>
          </a:solidFill>
          <a:ln w="28575">
            <a:solidFill>
              <a:srgbClr val="B2B2B2"/>
            </a:solidFill>
            <a:round/>
            <a:headEnd/>
            <a:tailEnd/>
          </a:ln>
        </p:spPr>
        <p:txBody>
          <a:bodyPr lIns="0" tIns="41275" rIns="0" bIns="41275" anchor="ctr"/>
          <a:lstStyle/>
          <a:p>
            <a:pPr algn="ctr"/>
            <a:r>
              <a:rPr kumimoji="0" lang="en-US" altLang="zh-CN" sz="1200" b="1" i="1">
                <a:solidFill>
                  <a:schemeClr val="tx1"/>
                </a:solidFill>
                <a:latin typeface="Arial" pitchFamily="34" charset="0"/>
              </a:rPr>
              <a:t>HSPA+</a:t>
            </a:r>
          </a:p>
          <a:p>
            <a:pPr algn="ctr"/>
            <a:r>
              <a:rPr kumimoji="0" lang="en-US" altLang="zh-CN" sz="1000" b="1" i="1">
                <a:solidFill>
                  <a:schemeClr val="tx1"/>
                </a:solidFill>
                <a:latin typeface="Arial" pitchFamily="34" charset="0"/>
              </a:rPr>
              <a:t>DL &gt;40Mbps</a:t>
            </a:r>
          </a:p>
          <a:p>
            <a:pPr algn="ctr"/>
            <a:r>
              <a:rPr kumimoji="0" lang="en-US" altLang="zh-CN" sz="1000" b="1" i="1">
                <a:solidFill>
                  <a:schemeClr val="tx1"/>
                </a:solidFill>
                <a:latin typeface="Arial" pitchFamily="34" charset="0"/>
              </a:rPr>
              <a:t>UL &gt;10Mbps</a:t>
            </a:r>
          </a:p>
        </p:txBody>
      </p:sp>
      <p:sp>
        <p:nvSpPr>
          <p:cNvPr id="27" name="Line 35"/>
          <p:cNvSpPr>
            <a:spLocks noChangeShapeType="1"/>
          </p:cNvSpPr>
          <p:nvPr/>
        </p:nvSpPr>
        <p:spPr bwMode="auto">
          <a:xfrm>
            <a:off x="5334000" y="1984375"/>
            <a:ext cx="142240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AutoShape 37"/>
          <p:cNvSpPr>
            <a:spLocks noChangeArrowheads="1"/>
          </p:cNvSpPr>
          <p:nvPr/>
        </p:nvSpPr>
        <p:spPr bwMode="auto">
          <a:xfrm>
            <a:off x="1417638" y="2560638"/>
            <a:ext cx="1074737" cy="6143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r>
              <a:rPr kumimoji="0" lang="en-US" altLang="zh-CN" sz="1000" b="1">
                <a:solidFill>
                  <a:schemeClr val="tx1"/>
                </a:solidFill>
                <a:latin typeface="Arial" pitchFamily="34" charset="0"/>
                <a:ea typeface="楷体" pitchFamily="49" charset="-122"/>
              </a:rPr>
              <a:t>1xEV-DO Rev. 0</a:t>
            </a:r>
          </a:p>
          <a:p>
            <a:pPr algn="ctr" eaLnBrk="0" hangingPunct="0"/>
            <a:r>
              <a:rPr kumimoji="0" lang="en-US" altLang="zh-CN" sz="1000" b="1" i="1">
                <a:solidFill>
                  <a:srgbClr val="000000"/>
                </a:solidFill>
                <a:latin typeface="Arial" pitchFamily="34" charset="0"/>
                <a:ea typeface="楷体" pitchFamily="49" charset="-122"/>
              </a:rPr>
              <a:t>DL: 2.4Mbps</a:t>
            </a:r>
          </a:p>
          <a:p>
            <a:pPr algn="ctr"/>
            <a:r>
              <a:rPr kumimoji="0" lang="en-US" altLang="zh-CN" sz="1000" b="1" i="1">
                <a:solidFill>
                  <a:srgbClr val="000000"/>
                </a:solidFill>
                <a:latin typeface="Arial" pitchFamily="34" charset="0"/>
                <a:ea typeface="楷体" pitchFamily="49" charset="-122"/>
              </a:rPr>
              <a:t>UL:153.6kbps</a:t>
            </a:r>
          </a:p>
        </p:txBody>
      </p:sp>
      <p:sp>
        <p:nvSpPr>
          <p:cNvPr id="29" name="Line 38"/>
          <p:cNvSpPr>
            <a:spLocks noChangeShapeType="1"/>
          </p:cNvSpPr>
          <p:nvPr/>
        </p:nvSpPr>
        <p:spPr bwMode="auto">
          <a:xfrm>
            <a:off x="2492375" y="2868613"/>
            <a:ext cx="3841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AutoShape 39"/>
          <p:cNvSpPr>
            <a:spLocks noChangeArrowheads="1"/>
          </p:cNvSpPr>
          <p:nvPr/>
        </p:nvSpPr>
        <p:spPr bwMode="auto">
          <a:xfrm>
            <a:off x="4643438" y="2560638"/>
            <a:ext cx="998537" cy="614362"/>
          </a:xfrm>
          <a:prstGeom prst="roundRect">
            <a:avLst>
              <a:gd name="adj" fmla="val 16667"/>
            </a:avLst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kumimoji="0" lang="en-US" altLang="zh-CN" sz="1000" b="1">
                <a:solidFill>
                  <a:schemeClr val="tx1"/>
                </a:solidFill>
                <a:latin typeface="Arial" pitchFamily="34" charset="0"/>
                <a:ea typeface="楷体"/>
                <a:cs typeface="楷体"/>
              </a:rPr>
              <a:t>DO Rev. B</a:t>
            </a:r>
          </a:p>
          <a:p>
            <a:pPr algn="ctr" eaLnBrk="0" hangingPunct="0">
              <a:defRPr/>
            </a:pPr>
            <a:r>
              <a:rPr lang="en-US" altLang="zh-CN" sz="900" b="1" i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(MC DO)</a:t>
            </a:r>
          </a:p>
          <a:p>
            <a:pPr algn="ctr" eaLnBrk="0" hangingPunct="0">
              <a:defRPr/>
            </a:pPr>
            <a:r>
              <a:rPr lang="en-US" altLang="zh-CN" sz="900" b="1" i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DL</a:t>
            </a:r>
            <a:r>
              <a:rPr lang="zh-CN" altLang="en-US" sz="900" b="1" i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：</a:t>
            </a:r>
            <a:r>
              <a:rPr lang="en-US" altLang="zh-CN" sz="900" b="1" i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46.5Mbps</a:t>
            </a:r>
          </a:p>
          <a:p>
            <a:pPr algn="ctr" eaLnBrk="0" hangingPunct="0">
              <a:defRPr/>
            </a:pPr>
            <a:r>
              <a:rPr lang="en-US" altLang="zh-CN" sz="900" b="1" i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UL: 27Mbps</a:t>
            </a:r>
          </a:p>
        </p:txBody>
      </p:sp>
      <p:sp>
        <p:nvSpPr>
          <p:cNvPr id="31" name="Line 40"/>
          <p:cNvSpPr>
            <a:spLocks noChangeShapeType="1"/>
          </p:cNvSpPr>
          <p:nvPr/>
        </p:nvSpPr>
        <p:spPr bwMode="auto">
          <a:xfrm>
            <a:off x="4105275" y="2868613"/>
            <a:ext cx="500063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AutoShape 42"/>
          <p:cNvSpPr>
            <a:spLocks noChangeArrowheads="1"/>
          </p:cNvSpPr>
          <p:nvPr/>
        </p:nvSpPr>
        <p:spPr bwMode="auto">
          <a:xfrm>
            <a:off x="2876550" y="2560638"/>
            <a:ext cx="1228725" cy="614362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>
              <a:lnSpc>
                <a:spcPct val="70000"/>
              </a:lnSpc>
              <a:spcBef>
                <a:spcPct val="30000"/>
              </a:spcBef>
              <a:buClr>
                <a:schemeClr val="tx1"/>
              </a:buClr>
              <a:buSzPct val="100000"/>
              <a:buFont typeface="Wingdings" pitchFamily="2" charset="2"/>
              <a:buNone/>
            </a:pPr>
            <a:r>
              <a:rPr kumimoji="0" lang="en-US" altLang="zh-CN" sz="1200" b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1xEV-D0 Rev. A</a:t>
            </a:r>
          </a:p>
          <a:p>
            <a:pPr algn="ctr" eaLnBrk="0" hangingPunct="0">
              <a:lnSpc>
                <a:spcPct val="70000"/>
              </a:lnSpc>
              <a:spcBef>
                <a:spcPct val="30000"/>
              </a:spcBef>
              <a:buClr>
                <a:schemeClr val="tx1"/>
              </a:buClr>
              <a:buSzPct val="100000"/>
              <a:buFont typeface="Wingdings" pitchFamily="2" charset="2"/>
              <a:buNone/>
            </a:pPr>
            <a:r>
              <a:rPr kumimoji="0" lang="en-US" altLang="zh-CN" sz="1000" b="1" i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DL: 3.1Mbps</a:t>
            </a:r>
          </a:p>
          <a:p>
            <a:pPr algn="ctr" eaLnBrk="0" hangingPunct="0">
              <a:lnSpc>
                <a:spcPct val="70000"/>
              </a:lnSpc>
              <a:spcBef>
                <a:spcPct val="30000"/>
              </a:spcBef>
              <a:buClr>
                <a:schemeClr val="tx1"/>
              </a:buClr>
              <a:buSzPct val="100000"/>
              <a:buFont typeface="Wingdings" pitchFamily="2" charset="2"/>
              <a:buNone/>
            </a:pPr>
            <a:r>
              <a:rPr kumimoji="0" lang="en-US" altLang="zh-CN" sz="1000" b="1" i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UL: 1.8Mbps</a:t>
            </a:r>
            <a:endParaRPr kumimoji="0" lang="en-US" altLang="zh-CN" sz="600" b="1" i="1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auto">
          <a:xfrm>
            <a:off x="90488" y="2552700"/>
            <a:ext cx="942975" cy="6223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r>
              <a:rPr kumimoji="0" lang="en-US" altLang="zh-CN" sz="1200" b="1">
                <a:solidFill>
                  <a:schemeClr val="tx1"/>
                </a:solidFill>
                <a:latin typeface="Arial" pitchFamily="34" charset="0"/>
                <a:ea typeface="楷体" pitchFamily="49" charset="-122"/>
              </a:rPr>
              <a:t>CDMA 1X</a:t>
            </a:r>
          </a:p>
          <a:p>
            <a:pPr algn="ctr" eaLnBrk="0" hangingPunct="0"/>
            <a:r>
              <a:rPr kumimoji="0" lang="en-US" altLang="zh-CN" sz="1200" b="1" i="1">
                <a:solidFill>
                  <a:schemeClr val="tx1"/>
                </a:solidFill>
                <a:latin typeface="Arial" pitchFamily="34" charset="0"/>
                <a:ea typeface="楷体" pitchFamily="49" charset="-122"/>
              </a:rPr>
              <a:t>153kbps</a:t>
            </a:r>
            <a:endParaRPr kumimoji="0" lang="en-US" altLang="zh-CN" sz="1200" b="1" i="1">
              <a:solidFill>
                <a:srgbClr val="000000"/>
              </a:solidFill>
              <a:latin typeface="Arial" pitchFamily="34" charset="0"/>
              <a:ea typeface="楷体" pitchFamily="49" charset="-122"/>
            </a:endParaRPr>
          </a:p>
        </p:txBody>
      </p:sp>
      <p:sp>
        <p:nvSpPr>
          <p:cNvPr id="34" name="Line 48"/>
          <p:cNvSpPr>
            <a:spLocks noChangeShapeType="1"/>
          </p:cNvSpPr>
          <p:nvPr/>
        </p:nvSpPr>
        <p:spPr bwMode="auto">
          <a:xfrm>
            <a:off x="1033463" y="2868613"/>
            <a:ext cx="3841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Text Box 56"/>
          <p:cNvSpPr txBox="1">
            <a:spLocks noChangeArrowheads="1"/>
          </p:cNvSpPr>
          <p:nvPr/>
        </p:nvSpPr>
        <p:spPr bwMode="auto">
          <a:xfrm>
            <a:off x="7377113" y="4313238"/>
            <a:ext cx="3937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bg2"/>
                </a:solidFill>
                <a:latin typeface="Arial" pitchFamily="34" charset="0"/>
              </a:rPr>
              <a:t>2010</a:t>
            </a:r>
          </a:p>
        </p:txBody>
      </p:sp>
      <p:sp>
        <p:nvSpPr>
          <p:cNvPr id="36" name="Text Box 57"/>
          <p:cNvSpPr txBox="1">
            <a:spLocks noChangeArrowheads="1"/>
          </p:cNvSpPr>
          <p:nvPr/>
        </p:nvSpPr>
        <p:spPr bwMode="auto">
          <a:xfrm>
            <a:off x="8407400" y="4313238"/>
            <a:ext cx="3937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bg2"/>
                </a:solidFill>
                <a:latin typeface="Arial" pitchFamily="34" charset="0"/>
              </a:rPr>
              <a:t>2011</a:t>
            </a:r>
          </a:p>
        </p:txBody>
      </p:sp>
      <p:sp>
        <p:nvSpPr>
          <p:cNvPr id="37" name="Line 59"/>
          <p:cNvSpPr>
            <a:spLocks noChangeShapeType="1"/>
          </p:cNvSpPr>
          <p:nvPr/>
        </p:nvSpPr>
        <p:spPr bwMode="auto">
          <a:xfrm flipV="1">
            <a:off x="7869238" y="1792288"/>
            <a:ext cx="3460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utoShape 63"/>
          <p:cNvSpPr>
            <a:spLocks noChangeArrowheads="1"/>
          </p:cNvSpPr>
          <p:nvPr/>
        </p:nvSpPr>
        <p:spPr bwMode="auto">
          <a:xfrm>
            <a:off x="4221163" y="3521075"/>
            <a:ext cx="1074737" cy="6143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r>
              <a:rPr kumimoji="0" lang="en-US" altLang="zh-CN" sz="1000" b="1">
                <a:solidFill>
                  <a:schemeClr val="tx1"/>
                </a:solidFill>
                <a:latin typeface="Arial" pitchFamily="34" charset="0"/>
                <a:ea typeface="楷体" pitchFamily="49" charset="-122"/>
              </a:rPr>
              <a:t>IEEE802.16e</a:t>
            </a:r>
          </a:p>
          <a:p>
            <a:pPr algn="ctr" eaLnBrk="0" hangingPunct="0"/>
            <a:r>
              <a:rPr kumimoji="0" lang="en-US" altLang="zh-CN" sz="1000" b="1" i="1">
                <a:solidFill>
                  <a:srgbClr val="000000"/>
                </a:solidFill>
                <a:latin typeface="Arial" pitchFamily="34" charset="0"/>
                <a:ea typeface="楷体" pitchFamily="49" charset="-122"/>
              </a:rPr>
              <a:t>70Mbps</a:t>
            </a:r>
          </a:p>
        </p:txBody>
      </p:sp>
      <p:sp>
        <p:nvSpPr>
          <p:cNvPr id="39" name="Line 64"/>
          <p:cNvSpPr>
            <a:spLocks noChangeShapeType="1"/>
          </p:cNvSpPr>
          <p:nvPr/>
        </p:nvSpPr>
        <p:spPr bwMode="auto">
          <a:xfrm>
            <a:off x="5295900" y="3829050"/>
            <a:ext cx="19589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AutoShape 66"/>
          <p:cNvSpPr>
            <a:spLocks noChangeArrowheads="1"/>
          </p:cNvSpPr>
          <p:nvPr/>
        </p:nvSpPr>
        <p:spPr bwMode="auto">
          <a:xfrm>
            <a:off x="7254875" y="3521075"/>
            <a:ext cx="1228725" cy="614363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>
              <a:lnSpc>
                <a:spcPct val="70000"/>
              </a:lnSpc>
              <a:spcBef>
                <a:spcPct val="30000"/>
              </a:spcBef>
              <a:buClr>
                <a:schemeClr val="tx1"/>
              </a:buClr>
              <a:buSzPct val="100000"/>
              <a:buFont typeface="Wingdings" pitchFamily="2" charset="2"/>
              <a:buNone/>
            </a:pPr>
            <a:r>
              <a:rPr kumimoji="0" lang="en-US" altLang="zh-CN" sz="1000" b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IEEE802.16m</a:t>
            </a:r>
          </a:p>
          <a:p>
            <a:pPr algn="ctr" eaLnBrk="0" hangingPunct="0">
              <a:lnSpc>
                <a:spcPct val="70000"/>
              </a:lnSpc>
              <a:spcBef>
                <a:spcPct val="30000"/>
              </a:spcBef>
              <a:buClr>
                <a:schemeClr val="tx1"/>
              </a:buClr>
              <a:buSzPct val="100000"/>
              <a:buFont typeface="Wingdings" pitchFamily="2" charset="2"/>
              <a:buNone/>
            </a:pPr>
            <a:r>
              <a:rPr kumimoji="0" lang="en-US" altLang="zh-CN" sz="1000" b="1" i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DL:100Mbps</a:t>
            </a:r>
          </a:p>
          <a:p>
            <a:pPr algn="ctr" eaLnBrk="0" hangingPunct="0">
              <a:lnSpc>
                <a:spcPct val="70000"/>
              </a:lnSpc>
              <a:spcBef>
                <a:spcPct val="30000"/>
              </a:spcBef>
              <a:buClr>
                <a:schemeClr val="tx1"/>
              </a:buClr>
              <a:buSzPct val="100000"/>
              <a:buFont typeface="Wingdings" pitchFamily="2" charset="2"/>
              <a:buNone/>
            </a:pPr>
            <a:r>
              <a:rPr kumimoji="0" lang="en-US" altLang="zh-CN" sz="1000" b="1" i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UL: 50Mbps</a:t>
            </a:r>
            <a:endParaRPr kumimoji="0" lang="en-US" altLang="zh-CN" sz="600" b="1" i="1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1" name="AutoShape 69"/>
          <p:cNvSpPr>
            <a:spLocks noChangeArrowheads="1"/>
          </p:cNvSpPr>
          <p:nvPr/>
        </p:nvSpPr>
        <p:spPr bwMode="auto">
          <a:xfrm>
            <a:off x="73025" y="3290888"/>
            <a:ext cx="1844675" cy="2159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38100" cmpd="dbl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US" altLang="zh-CN" sz="1200" b="1" i="1">
                <a:latin typeface="Arial" pitchFamily="34" charset="0"/>
                <a:ea typeface="黑体" pitchFamily="49" charset="-122"/>
              </a:rPr>
              <a:t>WiMAX Evolution</a:t>
            </a:r>
          </a:p>
        </p:txBody>
      </p:sp>
      <p:sp>
        <p:nvSpPr>
          <p:cNvPr id="42" name="AutoShape 74"/>
          <p:cNvSpPr>
            <a:spLocks noChangeArrowheads="1"/>
          </p:cNvSpPr>
          <p:nvPr/>
        </p:nvSpPr>
        <p:spPr bwMode="auto">
          <a:xfrm>
            <a:off x="2300288" y="3521075"/>
            <a:ext cx="1074737" cy="6143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r>
              <a:rPr kumimoji="0" lang="en-US" altLang="zh-CN" sz="1000" b="1">
                <a:solidFill>
                  <a:schemeClr val="tx1"/>
                </a:solidFill>
                <a:latin typeface="Arial" pitchFamily="34" charset="0"/>
                <a:ea typeface="楷体" pitchFamily="49" charset="-122"/>
              </a:rPr>
              <a:t>IEEE802.16d</a:t>
            </a:r>
          </a:p>
          <a:p>
            <a:pPr algn="ctr" eaLnBrk="0" hangingPunct="0"/>
            <a:r>
              <a:rPr kumimoji="0" lang="en-US" altLang="zh-CN" sz="1000" b="1" i="1">
                <a:solidFill>
                  <a:srgbClr val="000000"/>
                </a:solidFill>
                <a:latin typeface="Arial" pitchFamily="34" charset="0"/>
                <a:ea typeface="楷体" pitchFamily="49" charset="-122"/>
              </a:rPr>
              <a:t>20Mbps</a:t>
            </a:r>
          </a:p>
        </p:txBody>
      </p:sp>
      <p:sp>
        <p:nvSpPr>
          <p:cNvPr id="43" name="Line 75"/>
          <p:cNvSpPr>
            <a:spLocks noChangeShapeType="1"/>
          </p:cNvSpPr>
          <p:nvPr/>
        </p:nvSpPr>
        <p:spPr bwMode="auto">
          <a:xfrm>
            <a:off x="3376613" y="3829050"/>
            <a:ext cx="84455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44" name="Straight Arrow Connector 52"/>
          <p:cNvCxnSpPr>
            <a:cxnSpLocks noChangeShapeType="1"/>
          </p:cNvCxnSpPr>
          <p:nvPr/>
        </p:nvCxnSpPr>
        <p:spPr bwMode="auto">
          <a:xfrm flipV="1">
            <a:off x="4076700" y="2095500"/>
            <a:ext cx="2667000" cy="495300"/>
          </a:xfrm>
          <a:prstGeom prst="straightConnector1">
            <a:avLst/>
          </a:prstGeom>
          <a:noFill/>
          <a:ln w="1905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45" name="Line 40"/>
          <p:cNvSpPr>
            <a:spLocks noChangeShapeType="1"/>
          </p:cNvSpPr>
          <p:nvPr/>
        </p:nvSpPr>
        <p:spPr bwMode="auto">
          <a:xfrm>
            <a:off x="5656263" y="2870200"/>
            <a:ext cx="107632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6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082" y="332656"/>
            <a:ext cx="6669087" cy="576064"/>
          </a:xfrm>
        </p:spPr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3GPP2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语音互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1/3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dirty="0"/>
          </a:p>
        </p:txBody>
      </p:sp>
      <p:grpSp>
        <p:nvGrpSpPr>
          <p:cNvPr id="3" name="组合 193"/>
          <p:cNvGrpSpPr>
            <a:grpSpLocks/>
          </p:cNvGrpSpPr>
          <p:nvPr/>
        </p:nvGrpSpPr>
        <p:grpSpPr bwMode="auto">
          <a:xfrm>
            <a:off x="6418263" y="2125439"/>
            <a:ext cx="1643062" cy="887413"/>
            <a:chOff x="6286512" y="2500306"/>
            <a:chExt cx="1643074" cy="887411"/>
          </a:xfrm>
        </p:grpSpPr>
        <p:sp>
          <p:nvSpPr>
            <p:cNvPr id="126" name="Freeform 252"/>
            <p:cNvSpPr>
              <a:spLocks/>
            </p:cNvSpPr>
            <p:nvPr/>
          </p:nvSpPr>
          <p:spPr bwMode="auto">
            <a:xfrm rot="5400000">
              <a:off x="6664343" y="2122475"/>
              <a:ext cx="887411" cy="1643074"/>
            </a:xfrm>
            <a:custGeom>
              <a:avLst/>
              <a:gdLst>
                <a:gd name="T0" fmla="*/ 2147483647 w 2002"/>
                <a:gd name="T1" fmla="*/ 2147483647 h 1384"/>
                <a:gd name="T2" fmla="*/ 2147483647 w 2002"/>
                <a:gd name="T3" fmla="*/ 2147483647 h 1384"/>
                <a:gd name="T4" fmla="*/ 2147483647 w 2002"/>
                <a:gd name="T5" fmla="*/ 2147483647 h 1384"/>
                <a:gd name="T6" fmla="*/ 2147483647 w 2002"/>
                <a:gd name="T7" fmla="*/ 2147483647 h 1384"/>
                <a:gd name="T8" fmla="*/ 2147483647 w 2002"/>
                <a:gd name="T9" fmla="*/ 2147483647 h 1384"/>
                <a:gd name="T10" fmla="*/ 2147483647 w 2002"/>
                <a:gd name="T11" fmla="*/ 2147483647 h 1384"/>
                <a:gd name="T12" fmla="*/ 2147483647 w 2002"/>
                <a:gd name="T13" fmla="*/ 2147483647 h 1384"/>
                <a:gd name="T14" fmla="*/ 2147483647 w 2002"/>
                <a:gd name="T15" fmla="*/ 2147483647 h 1384"/>
                <a:gd name="T16" fmla="*/ 2147483647 w 2002"/>
                <a:gd name="T17" fmla="*/ 2147483647 h 1384"/>
                <a:gd name="T18" fmla="*/ 2147483647 w 2002"/>
                <a:gd name="T19" fmla="*/ 2147483647 h 1384"/>
                <a:gd name="T20" fmla="*/ 2147483647 w 2002"/>
                <a:gd name="T21" fmla="*/ 2147483647 h 1384"/>
                <a:gd name="T22" fmla="*/ 2147483647 w 2002"/>
                <a:gd name="T23" fmla="*/ 2147483647 h 1384"/>
                <a:gd name="T24" fmla="*/ 2147483647 w 2002"/>
                <a:gd name="T25" fmla="*/ 2147483647 h 1384"/>
                <a:gd name="T26" fmla="*/ 2147483647 w 2002"/>
                <a:gd name="T27" fmla="*/ 2147483647 h 1384"/>
                <a:gd name="T28" fmla="*/ 2147483647 w 2002"/>
                <a:gd name="T29" fmla="*/ 2147483647 h 1384"/>
                <a:gd name="T30" fmla="*/ 2147483647 w 2002"/>
                <a:gd name="T31" fmla="*/ 2147483647 h 1384"/>
                <a:gd name="T32" fmla="*/ 2147483647 w 2002"/>
                <a:gd name="T33" fmla="*/ 2147483647 h 1384"/>
                <a:gd name="T34" fmla="*/ 2147483647 w 2002"/>
                <a:gd name="T35" fmla="*/ 2147483647 h 1384"/>
                <a:gd name="T36" fmla="*/ 2147483647 w 2002"/>
                <a:gd name="T37" fmla="*/ 2147483647 h 1384"/>
                <a:gd name="T38" fmla="*/ 2147483647 w 2002"/>
                <a:gd name="T39" fmla="*/ 2147483647 h 1384"/>
                <a:gd name="T40" fmla="*/ 2147483647 w 2002"/>
                <a:gd name="T41" fmla="*/ 2147483647 h 1384"/>
                <a:gd name="T42" fmla="*/ 2147483647 w 2002"/>
                <a:gd name="T43" fmla="*/ 2147483647 h 1384"/>
                <a:gd name="T44" fmla="*/ 2147483647 w 2002"/>
                <a:gd name="T45" fmla="*/ 2147483647 h 1384"/>
                <a:gd name="T46" fmla="*/ 2147483647 w 2002"/>
                <a:gd name="T47" fmla="*/ 2147483647 h 1384"/>
                <a:gd name="T48" fmla="*/ 2147483647 w 2002"/>
                <a:gd name="T49" fmla="*/ 2147483647 h 1384"/>
                <a:gd name="T50" fmla="*/ 2147483647 w 2002"/>
                <a:gd name="T51" fmla="*/ 2147483647 h 1384"/>
                <a:gd name="T52" fmla="*/ 2147483647 w 2002"/>
                <a:gd name="T53" fmla="*/ 2147483647 h 1384"/>
                <a:gd name="T54" fmla="*/ 2147483647 w 2002"/>
                <a:gd name="T55" fmla="*/ 2147483647 h 1384"/>
                <a:gd name="T56" fmla="*/ 2147483647 w 2002"/>
                <a:gd name="T57" fmla="*/ 2147483647 h 1384"/>
                <a:gd name="T58" fmla="*/ 2147483647 w 2002"/>
                <a:gd name="T59" fmla="*/ 2147483647 h 1384"/>
                <a:gd name="T60" fmla="*/ 2147483647 w 2002"/>
                <a:gd name="T61" fmla="*/ 2147483647 h 1384"/>
                <a:gd name="T62" fmla="*/ 2147483647 w 2002"/>
                <a:gd name="T63" fmla="*/ 2147483647 h 1384"/>
                <a:gd name="T64" fmla="*/ 2147483647 w 2002"/>
                <a:gd name="T65" fmla="*/ 2147483647 h 1384"/>
                <a:gd name="T66" fmla="*/ 2147483647 w 2002"/>
                <a:gd name="T67" fmla="*/ 2147483647 h 1384"/>
                <a:gd name="T68" fmla="*/ 2147483647 w 2002"/>
                <a:gd name="T69" fmla="*/ 2147483647 h 1384"/>
                <a:gd name="T70" fmla="*/ 2147483647 w 2002"/>
                <a:gd name="T71" fmla="*/ 2147483647 h 1384"/>
                <a:gd name="T72" fmla="*/ 2147483647 w 2002"/>
                <a:gd name="T73" fmla="*/ 2147483647 h 1384"/>
                <a:gd name="T74" fmla="*/ 2147483647 w 2002"/>
                <a:gd name="T75" fmla="*/ 2147483647 h 1384"/>
                <a:gd name="T76" fmla="*/ 2147483647 w 2002"/>
                <a:gd name="T77" fmla="*/ 2147483647 h 1384"/>
                <a:gd name="T78" fmla="*/ 2147483647 w 2002"/>
                <a:gd name="T79" fmla="*/ 2147483647 h 1384"/>
                <a:gd name="T80" fmla="*/ 2147483647 w 2002"/>
                <a:gd name="T81" fmla="*/ 2147483647 h 1384"/>
                <a:gd name="T82" fmla="*/ 2147483647 w 2002"/>
                <a:gd name="T83" fmla="*/ 2147483647 h 1384"/>
                <a:gd name="T84" fmla="*/ 2147483647 w 2002"/>
                <a:gd name="T85" fmla="*/ 2147483647 h 1384"/>
                <a:gd name="T86" fmla="*/ 2147483647 w 2002"/>
                <a:gd name="T87" fmla="*/ 2147483647 h 1384"/>
                <a:gd name="T88" fmla="*/ 2147483647 w 2002"/>
                <a:gd name="T89" fmla="*/ 2147483647 h 1384"/>
                <a:gd name="T90" fmla="*/ 2147483647 w 2002"/>
                <a:gd name="T91" fmla="*/ 2147483647 h 1384"/>
                <a:gd name="T92" fmla="*/ 2147483647 w 2002"/>
                <a:gd name="T93" fmla="*/ 2147483647 h 1384"/>
                <a:gd name="T94" fmla="*/ 2147483647 w 2002"/>
                <a:gd name="T95" fmla="*/ 2147483647 h 1384"/>
                <a:gd name="T96" fmla="*/ 2147483647 w 2002"/>
                <a:gd name="T97" fmla="*/ 2147483647 h 1384"/>
                <a:gd name="T98" fmla="*/ 2147483647 w 2002"/>
                <a:gd name="T99" fmla="*/ 2147483647 h 1384"/>
                <a:gd name="T100" fmla="*/ 2147483647 w 2002"/>
                <a:gd name="T101" fmla="*/ 2147483647 h 1384"/>
                <a:gd name="T102" fmla="*/ 2147483647 w 2002"/>
                <a:gd name="T103" fmla="*/ 2147483647 h 1384"/>
                <a:gd name="T104" fmla="*/ 2147483647 w 2002"/>
                <a:gd name="T105" fmla="*/ 2147483647 h 1384"/>
                <a:gd name="T106" fmla="*/ 2147483647 w 2002"/>
                <a:gd name="T107" fmla="*/ 2147483647 h 1384"/>
                <a:gd name="T108" fmla="*/ 2147483647 w 2002"/>
                <a:gd name="T109" fmla="*/ 2147483647 h 1384"/>
                <a:gd name="T110" fmla="*/ 2147483647 w 2002"/>
                <a:gd name="T111" fmla="*/ 2147483647 h 1384"/>
                <a:gd name="T112" fmla="*/ 2147483647 w 2002"/>
                <a:gd name="T113" fmla="*/ 2147483647 h 1384"/>
                <a:gd name="T114" fmla="*/ 2147483647 w 2002"/>
                <a:gd name="T115" fmla="*/ 2147483647 h 1384"/>
                <a:gd name="T116" fmla="*/ 2147483647 w 2002"/>
                <a:gd name="T117" fmla="*/ 2147483647 h 1384"/>
                <a:gd name="T118" fmla="*/ 2147483647 w 2002"/>
                <a:gd name="T119" fmla="*/ 2147483647 h 1384"/>
                <a:gd name="T120" fmla="*/ 2147483647 w 2002"/>
                <a:gd name="T121" fmla="*/ 2147483647 h 1384"/>
                <a:gd name="T122" fmla="*/ 2147483647 w 2002"/>
                <a:gd name="T123" fmla="*/ 2147483647 h 1384"/>
                <a:gd name="T124" fmla="*/ 2147483647 w 2002"/>
                <a:gd name="T125" fmla="*/ 2147483647 h 138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002"/>
                <a:gd name="T190" fmla="*/ 0 h 1384"/>
                <a:gd name="T191" fmla="*/ 2002 w 2002"/>
                <a:gd name="T192" fmla="*/ 1384 h 138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002" h="1384">
                  <a:moveTo>
                    <a:pt x="430" y="175"/>
                  </a:moveTo>
                  <a:lnTo>
                    <a:pt x="436" y="169"/>
                  </a:lnTo>
                  <a:lnTo>
                    <a:pt x="443" y="160"/>
                  </a:lnTo>
                  <a:lnTo>
                    <a:pt x="450" y="153"/>
                  </a:lnTo>
                  <a:lnTo>
                    <a:pt x="457" y="144"/>
                  </a:lnTo>
                  <a:lnTo>
                    <a:pt x="466" y="139"/>
                  </a:lnTo>
                  <a:lnTo>
                    <a:pt x="472" y="131"/>
                  </a:lnTo>
                  <a:lnTo>
                    <a:pt x="489" y="120"/>
                  </a:lnTo>
                  <a:lnTo>
                    <a:pt x="499" y="113"/>
                  </a:lnTo>
                  <a:lnTo>
                    <a:pt x="508" y="107"/>
                  </a:lnTo>
                  <a:lnTo>
                    <a:pt x="516" y="103"/>
                  </a:lnTo>
                  <a:lnTo>
                    <a:pt x="528" y="95"/>
                  </a:lnTo>
                  <a:lnTo>
                    <a:pt x="536" y="91"/>
                  </a:lnTo>
                  <a:lnTo>
                    <a:pt x="556" y="82"/>
                  </a:lnTo>
                  <a:lnTo>
                    <a:pt x="565" y="81"/>
                  </a:lnTo>
                  <a:lnTo>
                    <a:pt x="577" y="77"/>
                  </a:lnTo>
                  <a:lnTo>
                    <a:pt x="618" y="68"/>
                  </a:lnTo>
                  <a:lnTo>
                    <a:pt x="671" y="68"/>
                  </a:lnTo>
                  <a:lnTo>
                    <a:pt x="693" y="72"/>
                  </a:lnTo>
                  <a:lnTo>
                    <a:pt x="702" y="75"/>
                  </a:lnTo>
                  <a:lnTo>
                    <a:pt x="712" y="77"/>
                  </a:lnTo>
                  <a:lnTo>
                    <a:pt x="733" y="85"/>
                  </a:lnTo>
                  <a:lnTo>
                    <a:pt x="739" y="77"/>
                  </a:lnTo>
                  <a:lnTo>
                    <a:pt x="748" y="71"/>
                  </a:lnTo>
                  <a:lnTo>
                    <a:pt x="756" y="67"/>
                  </a:lnTo>
                  <a:lnTo>
                    <a:pt x="768" y="59"/>
                  </a:lnTo>
                  <a:lnTo>
                    <a:pt x="775" y="54"/>
                  </a:lnTo>
                  <a:lnTo>
                    <a:pt x="792" y="45"/>
                  </a:lnTo>
                  <a:lnTo>
                    <a:pt x="804" y="41"/>
                  </a:lnTo>
                  <a:lnTo>
                    <a:pt x="812" y="36"/>
                  </a:lnTo>
                  <a:lnTo>
                    <a:pt x="833" y="28"/>
                  </a:lnTo>
                  <a:lnTo>
                    <a:pt x="841" y="23"/>
                  </a:lnTo>
                  <a:lnTo>
                    <a:pt x="863" y="19"/>
                  </a:lnTo>
                  <a:lnTo>
                    <a:pt x="873" y="15"/>
                  </a:lnTo>
                  <a:lnTo>
                    <a:pt x="894" y="10"/>
                  </a:lnTo>
                  <a:lnTo>
                    <a:pt x="903" y="9"/>
                  </a:lnTo>
                  <a:lnTo>
                    <a:pt x="913" y="6"/>
                  </a:lnTo>
                  <a:lnTo>
                    <a:pt x="925" y="6"/>
                  </a:lnTo>
                  <a:lnTo>
                    <a:pt x="935" y="5"/>
                  </a:lnTo>
                  <a:lnTo>
                    <a:pt x="946" y="5"/>
                  </a:lnTo>
                  <a:lnTo>
                    <a:pt x="956" y="2"/>
                  </a:lnTo>
                  <a:lnTo>
                    <a:pt x="979" y="2"/>
                  </a:lnTo>
                  <a:lnTo>
                    <a:pt x="991" y="0"/>
                  </a:lnTo>
                  <a:lnTo>
                    <a:pt x="1022" y="0"/>
                  </a:lnTo>
                  <a:lnTo>
                    <a:pt x="1031" y="2"/>
                  </a:lnTo>
                  <a:lnTo>
                    <a:pt x="1051" y="2"/>
                  </a:lnTo>
                  <a:lnTo>
                    <a:pt x="1064" y="5"/>
                  </a:lnTo>
                  <a:lnTo>
                    <a:pt x="1076" y="5"/>
                  </a:lnTo>
                  <a:lnTo>
                    <a:pt x="1100" y="9"/>
                  </a:lnTo>
                  <a:lnTo>
                    <a:pt x="1112" y="10"/>
                  </a:lnTo>
                  <a:lnTo>
                    <a:pt x="1137" y="15"/>
                  </a:lnTo>
                  <a:lnTo>
                    <a:pt x="1149" y="19"/>
                  </a:lnTo>
                  <a:lnTo>
                    <a:pt x="1162" y="22"/>
                  </a:lnTo>
                  <a:lnTo>
                    <a:pt x="1173" y="26"/>
                  </a:lnTo>
                  <a:lnTo>
                    <a:pt x="1186" y="29"/>
                  </a:lnTo>
                  <a:lnTo>
                    <a:pt x="1198" y="32"/>
                  </a:lnTo>
                  <a:lnTo>
                    <a:pt x="1209" y="38"/>
                  </a:lnTo>
                  <a:lnTo>
                    <a:pt x="1234" y="46"/>
                  </a:lnTo>
                  <a:lnTo>
                    <a:pt x="1245" y="51"/>
                  </a:lnTo>
                  <a:lnTo>
                    <a:pt x="1255" y="58"/>
                  </a:lnTo>
                  <a:lnTo>
                    <a:pt x="1268" y="64"/>
                  </a:lnTo>
                  <a:lnTo>
                    <a:pt x="1300" y="82"/>
                  </a:lnTo>
                  <a:lnTo>
                    <a:pt x="1309" y="90"/>
                  </a:lnTo>
                  <a:lnTo>
                    <a:pt x="1320" y="98"/>
                  </a:lnTo>
                  <a:lnTo>
                    <a:pt x="1327" y="104"/>
                  </a:lnTo>
                  <a:lnTo>
                    <a:pt x="1339" y="113"/>
                  </a:lnTo>
                  <a:lnTo>
                    <a:pt x="1356" y="130"/>
                  </a:lnTo>
                  <a:lnTo>
                    <a:pt x="1362" y="139"/>
                  </a:lnTo>
                  <a:lnTo>
                    <a:pt x="1370" y="149"/>
                  </a:lnTo>
                  <a:lnTo>
                    <a:pt x="1376" y="160"/>
                  </a:lnTo>
                  <a:lnTo>
                    <a:pt x="1383" y="169"/>
                  </a:lnTo>
                  <a:lnTo>
                    <a:pt x="1388" y="179"/>
                  </a:lnTo>
                  <a:lnTo>
                    <a:pt x="1389" y="180"/>
                  </a:lnTo>
                  <a:lnTo>
                    <a:pt x="1393" y="180"/>
                  </a:lnTo>
                  <a:lnTo>
                    <a:pt x="1396" y="183"/>
                  </a:lnTo>
                  <a:lnTo>
                    <a:pt x="1401" y="185"/>
                  </a:lnTo>
                  <a:lnTo>
                    <a:pt x="1402" y="185"/>
                  </a:lnTo>
                  <a:lnTo>
                    <a:pt x="1409" y="183"/>
                  </a:lnTo>
                  <a:lnTo>
                    <a:pt x="1414" y="183"/>
                  </a:lnTo>
                  <a:lnTo>
                    <a:pt x="1425" y="179"/>
                  </a:lnTo>
                  <a:lnTo>
                    <a:pt x="1432" y="179"/>
                  </a:lnTo>
                  <a:lnTo>
                    <a:pt x="1438" y="176"/>
                  </a:lnTo>
                  <a:lnTo>
                    <a:pt x="1442" y="175"/>
                  </a:lnTo>
                  <a:lnTo>
                    <a:pt x="1455" y="175"/>
                  </a:lnTo>
                  <a:lnTo>
                    <a:pt x="1468" y="172"/>
                  </a:lnTo>
                  <a:lnTo>
                    <a:pt x="1474" y="172"/>
                  </a:lnTo>
                  <a:lnTo>
                    <a:pt x="1478" y="170"/>
                  </a:lnTo>
                  <a:lnTo>
                    <a:pt x="1534" y="170"/>
                  </a:lnTo>
                  <a:lnTo>
                    <a:pt x="1547" y="172"/>
                  </a:lnTo>
                  <a:lnTo>
                    <a:pt x="1559" y="172"/>
                  </a:lnTo>
                  <a:lnTo>
                    <a:pt x="1563" y="175"/>
                  </a:lnTo>
                  <a:lnTo>
                    <a:pt x="1570" y="175"/>
                  </a:lnTo>
                  <a:lnTo>
                    <a:pt x="1576" y="176"/>
                  </a:lnTo>
                  <a:lnTo>
                    <a:pt x="1583" y="176"/>
                  </a:lnTo>
                  <a:lnTo>
                    <a:pt x="1589" y="179"/>
                  </a:lnTo>
                  <a:lnTo>
                    <a:pt x="1596" y="179"/>
                  </a:lnTo>
                  <a:lnTo>
                    <a:pt x="1608" y="183"/>
                  </a:lnTo>
                  <a:lnTo>
                    <a:pt x="1616" y="185"/>
                  </a:lnTo>
                  <a:lnTo>
                    <a:pt x="1642" y="193"/>
                  </a:lnTo>
                  <a:lnTo>
                    <a:pt x="1657" y="201"/>
                  </a:lnTo>
                  <a:lnTo>
                    <a:pt x="1669" y="205"/>
                  </a:lnTo>
                  <a:lnTo>
                    <a:pt x="1677" y="209"/>
                  </a:lnTo>
                  <a:lnTo>
                    <a:pt x="1682" y="211"/>
                  </a:lnTo>
                  <a:lnTo>
                    <a:pt x="1690" y="215"/>
                  </a:lnTo>
                  <a:lnTo>
                    <a:pt x="1695" y="216"/>
                  </a:lnTo>
                  <a:lnTo>
                    <a:pt x="1708" y="225"/>
                  </a:lnTo>
                  <a:lnTo>
                    <a:pt x="1713" y="229"/>
                  </a:lnTo>
                  <a:lnTo>
                    <a:pt x="1726" y="238"/>
                  </a:lnTo>
                  <a:lnTo>
                    <a:pt x="1730" y="242"/>
                  </a:lnTo>
                  <a:lnTo>
                    <a:pt x="1736" y="247"/>
                  </a:lnTo>
                  <a:lnTo>
                    <a:pt x="1754" y="265"/>
                  </a:lnTo>
                  <a:lnTo>
                    <a:pt x="1763" y="278"/>
                  </a:lnTo>
                  <a:lnTo>
                    <a:pt x="1767" y="283"/>
                  </a:lnTo>
                  <a:lnTo>
                    <a:pt x="1780" y="303"/>
                  </a:lnTo>
                  <a:lnTo>
                    <a:pt x="1783" y="307"/>
                  </a:lnTo>
                  <a:lnTo>
                    <a:pt x="1785" y="313"/>
                  </a:lnTo>
                  <a:lnTo>
                    <a:pt x="1787" y="317"/>
                  </a:lnTo>
                  <a:lnTo>
                    <a:pt x="1787" y="323"/>
                  </a:lnTo>
                  <a:lnTo>
                    <a:pt x="1789" y="327"/>
                  </a:lnTo>
                  <a:lnTo>
                    <a:pt x="1792" y="334"/>
                  </a:lnTo>
                  <a:lnTo>
                    <a:pt x="1792" y="343"/>
                  </a:lnTo>
                  <a:lnTo>
                    <a:pt x="1793" y="349"/>
                  </a:lnTo>
                  <a:lnTo>
                    <a:pt x="1793" y="368"/>
                  </a:lnTo>
                  <a:lnTo>
                    <a:pt x="1792" y="372"/>
                  </a:lnTo>
                  <a:lnTo>
                    <a:pt x="1792" y="383"/>
                  </a:lnTo>
                  <a:lnTo>
                    <a:pt x="1789" y="388"/>
                  </a:lnTo>
                  <a:lnTo>
                    <a:pt x="1789" y="392"/>
                  </a:lnTo>
                  <a:lnTo>
                    <a:pt x="1785" y="401"/>
                  </a:lnTo>
                  <a:lnTo>
                    <a:pt x="1783" y="406"/>
                  </a:lnTo>
                  <a:lnTo>
                    <a:pt x="1776" y="419"/>
                  </a:lnTo>
                  <a:lnTo>
                    <a:pt x="1772" y="424"/>
                  </a:lnTo>
                  <a:lnTo>
                    <a:pt x="1767" y="432"/>
                  </a:lnTo>
                  <a:lnTo>
                    <a:pt x="1749" y="451"/>
                  </a:lnTo>
                  <a:lnTo>
                    <a:pt x="1757" y="452"/>
                  </a:lnTo>
                  <a:lnTo>
                    <a:pt x="1766" y="452"/>
                  </a:lnTo>
                  <a:lnTo>
                    <a:pt x="1772" y="455"/>
                  </a:lnTo>
                  <a:lnTo>
                    <a:pt x="1780" y="455"/>
                  </a:lnTo>
                  <a:lnTo>
                    <a:pt x="1797" y="460"/>
                  </a:lnTo>
                  <a:lnTo>
                    <a:pt x="1803" y="461"/>
                  </a:lnTo>
                  <a:lnTo>
                    <a:pt x="1820" y="465"/>
                  </a:lnTo>
                  <a:lnTo>
                    <a:pt x="1828" y="470"/>
                  </a:lnTo>
                  <a:lnTo>
                    <a:pt x="1836" y="473"/>
                  </a:lnTo>
                  <a:lnTo>
                    <a:pt x="1842" y="474"/>
                  </a:lnTo>
                  <a:lnTo>
                    <a:pt x="1851" y="478"/>
                  </a:lnTo>
                  <a:lnTo>
                    <a:pt x="1856" y="481"/>
                  </a:lnTo>
                  <a:lnTo>
                    <a:pt x="1865" y="486"/>
                  </a:lnTo>
                  <a:lnTo>
                    <a:pt x="1872" y="490"/>
                  </a:lnTo>
                  <a:lnTo>
                    <a:pt x="1878" y="491"/>
                  </a:lnTo>
                  <a:lnTo>
                    <a:pt x="1887" y="496"/>
                  </a:lnTo>
                  <a:lnTo>
                    <a:pt x="1900" y="504"/>
                  </a:lnTo>
                  <a:lnTo>
                    <a:pt x="1905" y="510"/>
                  </a:lnTo>
                  <a:lnTo>
                    <a:pt x="1918" y="519"/>
                  </a:lnTo>
                  <a:lnTo>
                    <a:pt x="1925" y="526"/>
                  </a:lnTo>
                  <a:lnTo>
                    <a:pt x="1931" y="530"/>
                  </a:lnTo>
                  <a:lnTo>
                    <a:pt x="1936" y="536"/>
                  </a:lnTo>
                  <a:lnTo>
                    <a:pt x="1941" y="540"/>
                  </a:lnTo>
                  <a:lnTo>
                    <a:pt x="1948" y="546"/>
                  </a:lnTo>
                  <a:lnTo>
                    <a:pt x="1953" y="553"/>
                  </a:lnTo>
                  <a:lnTo>
                    <a:pt x="1959" y="559"/>
                  </a:lnTo>
                  <a:lnTo>
                    <a:pt x="1976" y="585"/>
                  </a:lnTo>
                  <a:lnTo>
                    <a:pt x="1977" y="591"/>
                  </a:lnTo>
                  <a:lnTo>
                    <a:pt x="1982" y="598"/>
                  </a:lnTo>
                  <a:lnTo>
                    <a:pt x="1986" y="611"/>
                  </a:lnTo>
                  <a:lnTo>
                    <a:pt x="1989" y="615"/>
                  </a:lnTo>
                  <a:lnTo>
                    <a:pt x="1997" y="640"/>
                  </a:lnTo>
                  <a:lnTo>
                    <a:pt x="1997" y="647"/>
                  </a:lnTo>
                  <a:lnTo>
                    <a:pt x="1999" y="653"/>
                  </a:lnTo>
                  <a:lnTo>
                    <a:pt x="1999" y="664"/>
                  </a:lnTo>
                  <a:lnTo>
                    <a:pt x="2002" y="670"/>
                  </a:lnTo>
                  <a:lnTo>
                    <a:pt x="2002" y="683"/>
                  </a:lnTo>
                  <a:lnTo>
                    <a:pt x="1999" y="689"/>
                  </a:lnTo>
                  <a:lnTo>
                    <a:pt x="1999" y="702"/>
                  </a:lnTo>
                  <a:lnTo>
                    <a:pt x="1997" y="709"/>
                  </a:lnTo>
                  <a:lnTo>
                    <a:pt x="1997" y="715"/>
                  </a:lnTo>
                  <a:lnTo>
                    <a:pt x="1994" y="722"/>
                  </a:lnTo>
                  <a:lnTo>
                    <a:pt x="1994" y="726"/>
                  </a:lnTo>
                  <a:lnTo>
                    <a:pt x="1986" y="751"/>
                  </a:lnTo>
                  <a:lnTo>
                    <a:pt x="1982" y="758"/>
                  </a:lnTo>
                  <a:lnTo>
                    <a:pt x="1977" y="771"/>
                  </a:lnTo>
                  <a:lnTo>
                    <a:pt x="1971" y="778"/>
                  </a:lnTo>
                  <a:lnTo>
                    <a:pt x="1966" y="789"/>
                  </a:lnTo>
                  <a:lnTo>
                    <a:pt x="1953" y="807"/>
                  </a:lnTo>
                  <a:lnTo>
                    <a:pt x="1946" y="812"/>
                  </a:lnTo>
                  <a:lnTo>
                    <a:pt x="1940" y="821"/>
                  </a:lnTo>
                  <a:lnTo>
                    <a:pt x="1925" y="835"/>
                  </a:lnTo>
                  <a:lnTo>
                    <a:pt x="1891" y="861"/>
                  </a:lnTo>
                  <a:lnTo>
                    <a:pt x="1882" y="866"/>
                  </a:lnTo>
                  <a:lnTo>
                    <a:pt x="1872" y="871"/>
                  </a:lnTo>
                  <a:lnTo>
                    <a:pt x="1864" y="876"/>
                  </a:lnTo>
                  <a:lnTo>
                    <a:pt x="1852" y="880"/>
                  </a:lnTo>
                  <a:lnTo>
                    <a:pt x="1843" y="884"/>
                  </a:lnTo>
                  <a:lnTo>
                    <a:pt x="1823" y="893"/>
                  </a:lnTo>
                  <a:lnTo>
                    <a:pt x="1815" y="897"/>
                  </a:lnTo>
                  <a:lnTo>
                    <a:pt x="1793" y="902"/>
                  </a:lnTo>
                  <a:lnTo>
                    <a:pt x="1783" y="906"/>
                  </a:lnTo>
                  <a:lnTo>
                    <a:pt x="1772" y="909"/>
                  </a:lnTo>
                  <a:lnTo>
                    <a:pt x="1762" y="909"/>
                  </a:lnTo>
                  <a:lnTo>
                    <a:pt x="1740" y="913"/>
                  </a:lnTo>
                  <a:lnTo>
                    <a:pt x="1727" y="913"/>
                  </a:lnTo>
                  <a:lnTo>
                    <a:pt x="1717" y="915"/>
                  </a:lnTo>
                  <a:lnTo>
                    <a:pt x="1682" y="915"/>
                  </a:lnTo>
                  <a:lnTo>
                    <a:pt x="1682" y="916"/>
                  </a:lnTo>
                  <a:lnTo>
                    <a:pt x="1681" y="916"/>
                  </a:lnTo>
                  <a:lnTo>
                    <a:pt x="1681" y="919"/>
                  </a:lnTo>
                  <a:lnTo>
                    <a:pt x="1678" y="919"/>
                  </a:lnTo>
                  <a:lnTo>
                    <a:pt x="1681" y="923"/>
                  </a:lnTo>
                  <a:lnTo>
                    <a:pt x="1681" y="938"/>
                  </a:lnTo>
                  <a:lnTo>
                    <a:pt x="1682" y="942"/>
                  </a:lnTo>
                  <a:lnTo>
                    <a:pt x="1682" y="946"/>
                  </a:lnTo>
                  <a:lnTo>
                    <a:pt x="1681" y="951"/>
                  </a:lnTo>
                  <a:lnTo>
                    <a:pt x="1681" y="964"/>
                  </a:lnTo>
                  <a:lnTo>
                    <a:pt x="1678" y="972"/>
                  </a:lnTo>
                  <a:lnTo>
                    <a:pt x="1678" y="977"/>
                  </a:lnTo>
                  <a:lnTo>
                    <a:pt x="1677" y="981"/>
                  </a:lnTo>
                  <a:lnTo>
                    <a:pt x="1677" y="985"/>
                  </a:lnTo>
                  <a:lnTo>
                    <a:pt x="1672" y="994"/>
                  </a:lnTo>
                  <a:lnTo>
                    <a:pt x="1672" y="998"/>
                  </a:lnTo>
                  <a:lnTo>
                    <a:pt x="1665" y="1010"/>
                  </a:lnTo>
                  <a:lnTo>
                    <a:pt x="1665" y="1014"/>
                  </a:lnTo>
                  <a:lnTo>
                    <a:pt x="1657" y="1031"/>
                  </a:lnTo>
                  <a:lnTo>
                    <a:pt x="1652" y="1034"/>
                  </a:lnTo>
                  <a:lnTo>
                    <a:pt x="1645" y="1051"/>
                  </a:lnTo>
                  <a:lnTo>
                    <a:pt x="1641" y="1053"/>
                  </a:lnTo>
                  <a:lnTo>
                    <a:pt x="1628" y="1070"/>
                  </a:lnTo>
                  <a:lnTo>
                    <a:pt x="1619" y="1079"/>
                  </a:lnTo>
                  <a:lnTo>
                    <a:pt x="1612" y="1087"/>
                  </a:lnTo>
                  <a:lnTo>
                    <a:pt x="1596" y="1100"/>
                  </a:lnTo>
                  <a:lnTo>
                    <a:pt x="1588" y="1108"/>
                  </a:lnTo>
                  <a:lnTo>
                    <a:pt x="1562" y="1128"/>
                  </a:lnTo>
                  <a:lnTo>
                    <a:pt x="1552" y="1132"/>
                  </a:lnTo>
                  <a:lnTo>
                    <a:pt x="1534" y="1145"/>
                  </a:lnTo>
                  <a:lnTo>
                    <a:pt x="1523" y="1148"/>
                  </a:lnTo>
                  <a:lnTo>
                    <a:pt x="1514" y="1152"/>
                  </a:lnTo>
                  <a:lnTo>
                    <a:pt x="1504" y="1159"/>
                  </a:lnTo>
                  <a:lnTo>
                    <a:pt x="1483" y="1168"/>
                  </a:lnTo>
                  <a:lnTo>
                    <a:pt x="1474" y="1172"/>
                  </a:lnTo>
                  <a:lnTo>
                    <a:pt x="1464" y="1174"/>
                  </a:lnTo>
                  <a:lnTo>
                    <a:pt x="1442" y="1183"/>
                  </a:lnTo>
                  <a:lnTo>
                    <a:pt x="1421" y="1187"/>
                  </a:lnTo>
                  <a:lnTo>
                    <a:pt x="1411" y="1191"/>
                  </a:lnTo>
                  <a:lnTo>
                    <a:pt x="1379" y="1197"/>
                  </a:lnTo>
                  <a:lnTo>
                    <a:pt x="1366" y="1200"/>
                  </a:lnTo>
                  <a:lnTo>
                    <a:pt x="1356" y="1200"/>
                  </a:lnTo>
                  <a:lnTo>
                    <a:pt x="1334" y="1204"/>
                  </a:lnTo>
                  <a:lnTo>
                    <a:pt x="1326" y="1213"/>
                  </a:lnTo>
                  <a:lnTo>
                    <a:pt x="1320" y="1223"/>
                  </a:lnTo>
                  <a:lnTo>
                    <a:pt x="1311" y="1231"/>
                  </a:lnTo>
                  <a:lnTo>
                    <a:pt x="1303" y="1242"/>
                  </a:lnTo>
                  <a:lnTo>
                    <a:pt x="1286" y="1259"/>
                  </a:lnTo>
                  <a:lnTo>
                    <a:pt x="1275" y="1267"/>
                  </a:lnTo>
                  <a:lnTo>
                    <a:pt x="1267" y="1275"/>
                  </a:lnTo>
                  <a:lnTo>
                    <a:pt x="1255" y="1283"/>
                  </a:lnTo>
                  <a:lnTo>
                    <a:pt x="1247" y="1289"/>
                  </a:lnTo>
                  <a:lnTo>
                    <a:pt x="1237" y="1295"/>
                  </a:lnTo>
                  <a:lnTo>
                    <a:pt x="1227" y="1303"/>
                  </a:lnTo>
                  <a:lnTo>
                    <a:pt x="1215" y="1311"/>
                  </a:lnTo>
                  <a:lnTo>
                    <a:pt x="1205" y="1315"/>
                  </a:lnTo>
                  <a:lnTo>
                    <a:pt x="1183" y="1328"/>
                  </a:lnTo>
                  <a:lnTo>
                    <a:pt x="1162" y="1335"/>
                  </a:lnTo>
                  <a:lnTo>
                    <a:pt x="1149" y="1342"/>
                  </a:lnTo>
                  <a:lnTo>
                    <a:pt x="1139" y="1347"/>
                  </a:lnTo>
                  <a:lnTo>
                    <a:pt x="1126" y="1351"/>
                  </a:lnTo>
                  <a:lnTo>
                    <a:pt x="1116" y="1355"/>
                  </a:lnTo>
                  <a:lnTo>
                    <a:pt x="1103" y="1357"/>
                  </a:lnTo>
                  <a:lnTo>
                    <a:pt x="1093" y="1361"/>
                  </a:lnTo>
                  <a:lnTo>
                    <a:pt x="1080" y="1364"/>
                  </a:lnTo>
                  <a:lnTo>
                    <a:pt x="1067" y="1368"/>
                  </a:lnTo>
                  <a:lnTo>
                    <a:pt x="1055" y="1370"/>
                  </a:lnTo>
                  <a:lnTo>
                    <a:pt x="1005" y="1378"/>
                  </a:lnTo>
                  <a:lnTo>
                    <a:pt x="995" y="1380"/>
                  </a:lnTo>
                  <a:lnTo>
                    <a:pt x="946" y="1384"/>
                  </a:lnTo>
                  <a:lnTo>
                    <a:pt x="909" y="1384"/>
                  </a:lnTo>
                  <a:lnTo>
                    <a:pt x="893" y="1383"/>
                  </a:lnTo>
                  <a:lnTo>
                    <a:pt x="867" y="1383"/>
                  </a:lnTo>
                  <a:lnTo>
                    <a:pt x="858" y="1380"/>
                  </a:lnTo>
                  <a:lnTo>
                    <a:pt x="850" y="1380"/>
                  </a:lnTo>
                  <a:lnTo>
                    <a:pt x="841" y="1378"/>
                  </a:lnTo>
                  <a:lnTo>
                    <a:pt x="833" y="1378"/>
                  </a:lnTo>
                  <a:lnTo>
                    <a:pt x="824" y="1377"/>
                  </a:lnTo>
                  <a:lnTo>
                    <a:pt x="815" y="1377"/>
                  </a:lnTo>
                  <a:lnTo>
                    <a:pt x="791" y="1370"/>
                  </a:lnTo>
                  <a:lnTo>
                    <a:pt x="782" y="1370"/>
                  </a:lnTo>
                  <a:lnTo>
                    <a:pt x="774" y="1368"/>
                  </a:lnTo>
                  <a:lnTo>
                    <a:pt x="768" y="1365"/>
                  </a:lnTo>
                  <a:lnTo>
                    <a:pt x="733" y="1357"/>
                  </a:lnTo>
                  <a:lnTo>
                    <a:pt x="725" y="1352"/>
                  </a:lnTo>
                  <a:lnTo>
                    <a:pt x="716" y="1351"/>
                  </a:lnTo>
                  <a:lnTo>
                    <a:pt x="710" y="1348"/>
                  </a:lnTo>
                  <a:lnTo>
                    <a:pt x="702" y="1347"/>
                  </a:lnTo>
                  <a:lnTo>
                    <a:pt x="693" y="1342"/>
                  </a:lnTo>
                  <a:lnTo>
                    <a:pt x="676" y="1335"/>
                  </a:lnTo>
                  <a:lnTo>
                    <a:pt x="671" y="1335"/>
                  </a:lnTo>
                  <a:lnTo>
                    <a:pt x="667" y="1334"/>
                  </a:lnTo>
                  <a:lnTo>
                    <a:pt x="666" y="1332"/>
                  </a:lnTo>
                  <a:lnTo>
                    <a:pt x="657" y="1328"/>
                  </a:lnTo>
                  <a:lnTo>
                    <a:pt x="654" y="1328"/>
                  </a:lnTo>
                  <a:lnTo>
                    <a:pt x="641" y="1321"/>
                  </a:lnTo>
                  <a:lnTo>
                    <a:pt x="640" y="1319"/>
                  </a:lnTo>
                  <a:lnTo>
                    <a:pt x="636" y="1319"/>
                  </a:lnTo>
                  <a:lnTo>
                    <a:pt x="631" y="1316"/>
                  </a:lnTo>
                  <a:lnTo>
                    <a:pt x="628" y="1315"/>
                  </a:lnTo>
                  <a:lnTo>
                    <a:pt x="621" y="1311"/>
                  </a:lnTo>
                  <a:lnTo>
                    <a:pt x="618" y="1308"/>
                  </a:lnTo>
                  <a:lnTo>
                    <a:pt x="608" y="1303"/>
                  </a:lnTo>
                  <a:lnTo>
                    <a:pt x="587" y="1290"/>
                  </a:lnTo>
                  <a:lnTo>
                    <a:pt x="578" y="1285"/>
                  </a:lnTo>
                  <a:lnTo>
                    <a:pt x="568" y="1279"/>
                  </a:lnTo>
                  <a:lnTo>
                    <a:pt x="559" y="1272"/>
                  </a:lnTo>
                  <a:lnTo>
                    <a:pt x="548" y="1263"/>
                  </a:lnTo>
                  <a:lnTo>
                    <a:pt x="532" y="1250"/>
                  </a:lnTo>
                  <a:lnTo>
                    <a:pt x="523" y="1242"/>
                  </a:lnTo>
                  <a:lnTo>
                    <a:pt x="515" y="1236"/>
                  </a:lnTo>
                  <a:lnTo>
                    <a:pt x="497" y="1219"/>
                  </a:lnTo>
                  <a:lnTo>
                    <a:pt x="489" y="1213"/>
                  </a:lnTo>
                  <a:lnTo>
                    <a:pt x="483" y="1204"/>
                  </a:lnTo>
                  <a:lnTo>
                    <a:pt x="474" y="1195"/>
                  </a:lnTo>
                  <a:lnTo>
                    <a:pt x="462" y="1178"/>
                  </a:lnTo>
                  <a:lnTo>
                    <a:pt x="454" y="1168"/>
                  </a:lnTo>
                  <a:lnTo>
                    <a:pt x="443" y="1151"/>
                  </a:lnTo>
                  <a:lnTo>
                    <a:pt x="436" y="1141"/>
                  </a:lnTo>
                  <a:lnTo>
                    <a:pt x="430" y="1132"/>
                  </a:lnTo>
                  <a:lnTo>
                    <a:pt x="417" y="1100"/>
                  </a:lnTo>
                  <a:lnTo>
                    <a:pt x="410" y="1089"/>
                  </a:lnTo>
                  <a:lnTo>
                    <a:pt x="408" y="1079"/>
                  </a:lnTo>
                  <a:lnTo>
                    <a:pt x="400" y="1057"/>
                  </a:lnTo>
                  <a:lnTo>
                    <a:pt x="395" y="1036"/>
                  </a:lnTo>
                  <a:lnTo>
                    <a:pt x="387" y="1036"/>
                  </a:lnTo>
                  <a:lnTo>
                    <a:pt x="381" y="1034"/>
                  </a:lnTo>
                  <a:lnTo>
                    <a:pt x="351" y="1034"/>
                  </a:lnTo>
                  <a:lnTo>
                    <a:pt x="346" y="1031"/>
                  </a:lnTo>
                  <a:lnTo>
                    <a:pt x="334" y="1031"/>
                  </a:lnTo>
                  <a:lnTo>
                    <a:pt x="329" y="1030"/>
                  </a:lnTo>
                  <a:lnTo>
                    <a:pt x="316" y="1030"/>
                  </a:lnTo>
                  <a:lnTo>
                    <a:pt x="312" y="1027"/>
                  </a:lnTo>
                  <a:lnTo>
                    <a:pt x="308" y="1027"/>
                  </a:lnTo>
                  <a:lnTo>
                    <a:pt x="303" y="1026"/>
                  </a:lnTo>
                  <a:lnTo>
                    <a:pt x="296" y="1026"/>
                  </a:lnTo>
                  <a:lnTo>
                    <a:pt x="292" y="1023"/>
                  </a:lnTo>
                  <a:lnTo>
                    <a:pt x="287" y="1023"/>
                  </a:lnTo>
                  <a:lnTo>
                    <a:pt x="283" y="1021"/>
                  </a:lnTo>
                  <a:lnTo>
                    <a:pt x="279" y="1021"/>
                  </a:lnTo>
                  <a:lnTo>
                    <a:pt x="275" y="1018"/>
                  </a:lnTo>
                  <a:lnTo>
                    <a:pt x="270" y="1018"/>
                  </a:lnTo>
                  <a:lnTo>
                    <a:pt x="262" y="1014"/>
                  </a:lnTo>
                  <a:lnTo>
                    <a:pt x="257" y="1014"/>
                  </a:lnTo>
                  <a:lnTo>
                    <a:pt x="231" y="1007"/>
                  </a:lnTo>
                  <a:lnTo>
                    <a:pt x="221" y="1000"/>
                  </a:lnTo>
                  <a:lnTo>
                    <a:pt x="208" y="995"/>
                  </a:lnTo>
                  <a:lnTo>
                    <a:pt x="183" y="982"/>
                  </a:lnTo>
                  <a:lnTo>
                    <a:pt x="172" y="977"/>
                  </a:lnTo>
                  <a:lnTo>
                    <a:pt x="160" y="969"/>
                  </a:lnTo>
                  <a:lnTo>
                    <a:pt x="149" y="961"/>
                  </a:lnTo>
                  <a:lnTo>
                    <a:pt x="138" y="955"/>
                  </a:lnTo>
                  <a:lnTo>
                    <a:pt x="125" y="946"/>
                  </a:lnTo>
                  <a:lnTo>
                    <a:pt x="105" y="929"/>
                  </a:lnTo>
                  <a:lnTo>
                    <a:pt x="96" y="920"/>
                  </a:lnTo>
                  <a:lnTo>
                    <a:pt x="85" y="913"/>
                  </a:lnTo>
                  <a:lnTo>
                    <a:pt x="76" y="902"/>
                  </a:lnTo>
                  <a:lnTo>
                    <a:pt x="69" y="893"/>
                  </a:lnTo>
                  <a:lnTo>
                    <a:pt x="43" y="861"/>
                  </a:lnTo>
                  <a:lnTo>
                    <a:pt x="30" y="840"/>
                  </a:lnTo>
                  <a:lnTo>
                    <a:pt x="24" y="827"/>
                  </a:lnTo>
                  <a:lnTo>
                    <a:pt x="20" y="817"/>
                  </a:lnTo>
                  <a:lnTo>
                    <a:pt x="16" y="804"/>
                  </a:lnTo>
                  <a:lnTo>
                    <a:pt x="11" y="794"/>
                  </a:lnTo>
                  <a:lnTo>
                    <a:pt x="7" y="781"/>
                  </a:lnTo>
                  <a:lnTo>
                    <a:pt x="3" y="755"/>
                  </a:lnTo>
                  <a:lnTo>
                    <a:pt x="3" y="740"/>
                  </a:lnTo>
                  <a:lnTo>
                    <a:pt x="0" y="728"/>
                  </a:lnTo>
                  <a:lnTo>
                    <a:pt x="0" y="715"/>
                  </a:lnTo>
                  <a:lnTo>
                    <a:pt x="3" y="706"/>
                  </a:lnTo>
                  <a:lnTo>
                    <a:pt x="4" y="696"/>
                  </a:lnTo>
                  <a:lnTo>
                    <a:pt x="9" y="679"/>
                  </a:lnTo>
                  <a:lnTo>
                    <a:pt x="11" y="673"/>
                  </a:lnTo>
                  <a:lnTo>
                    <a:pt x="13" y="664"/>
                  </a:lnTo>
                  <a:lnTo>
                    <a:pt x="17" y="656"/>
                  </a:lnTo>
                  <a:lnTo>
                    <a:pt x="21" y="648"/>
                  </a:lnTo>
                  <a:lnTo>
                    <a:pt x="24" y="643"/>
                  </a:lnTo>
                  <a:lnTo>
                    <a:pt x="27" y="634"/>
                  </a:lnTo>
                  <a:lnTo>
                    <a:pt x="36" y="621"/>
                  </a:lnTo>
                  <a:lnTo>
                    <a:pt x="43" y="615"/>
                  </a:lnTo>
                  <a:lnTo>
                    <a:pt x="47" y="608"/>
                  </a:lnTo>
                  <a:lnTo>
                    <a:pt x="65" y="591"/>
                  </a:lnTo>
                  <a:lnTo>
                    <a:pt x="70" y="588"/>
                  </a:lnTo>
                  <a:lnTo>
                    <a:pt x="76" y="581"/>
                  </a:lnTo>
                  <a:lnTo>
                    <a:pt x="96" y="568"/>
                  </a:lnTo>
                  <a:lnTo>
                    <a:pt x="105" y="563"/>
                  </a:lnTo>
                  <a:lnTo>
                    <a:pt x="111" y="559"/>
                  </a:lnTo>
                  <a:lnTo>
                    <a:pt x="119" y="555"/>
                  </a:lnTo>
                  <a:lnTo>
                    <a:pt x="125" y="550"/>
                  </a:lnTo>
                  <a:lnTo>
                    <a:pt x="134" y="549"/>
                  </a:lnTo>
                  <a:lnTo>
                    <a:pt x="142" y="545"/>
                  </a:lnTo>
                  <a:lnTo>
                    <a:pt x="151" y="542"/>
                  </a:lnTo>
                  <a:lnTo>
                    <a:pt x="158" y="540"/>
                  </a:lnTo>
                  <a:lnTo>
                    <a:pt x="165" y="539"/>
                  </a:lnTo>
                  <a:lnTo>
                    <a:pt x="174" y="535"/>
                  </a:lnTo>
                  <a:lnTo>
                    <a:pt x="170" y="530"/>
                  </a:lnTo>
                  <a:lnTo>
                    <a:pt x="164" y="526"/>
                  </a:lnTo>
                  <a:lnTo>
                    <a:pt x="155" y="517"/>
                  </a:lnTo>
                  <a:lnTo>
                    <a:pt x="149" y="513"/>
                  </a:lnTo>
                  <a:lnTo>
                    <a:pt x="145" y="509"/>
                  </a:lnTo>
                  <a:lnTo>
                    <a:pt x="141" y="501"/>
                  </a:lnTo>
                  <a:lnTo>
                    <a:pt x="137" y="497"/>
                  </a:lnTo>
                  <a:lnTo>
                    <a:pt x="134" y="491"/>
                  </a:lnTo>
                  <a:lnTo>
                    <a:pt x="125" y="483"/>
                  </a:lnTo>
                  <a:lnTo>
                    <a:pt x="124" y="477"/>
                  </a:lnTo>
                  <a:lnTo>
                    <a:pt x="119" y="470"/>
                  </a:lnTo>
                  <a:lnTo>
                    <a:pt x="118" y="465"/>
                  </a:lnTo>
                  <a:lnTo>
                    <a:pt x="113" y="452"/>
                  </a:lnTo>
                  <a:lnTo>
                    <a:pt x="111" y="448"/>
                  </a:lnTo>
                  <a:lnTo>
                    <a:pt x="105" y="429"/>
                  </a:lnTo>
                  <a:lnTo>
                    <a:pt x="105" y="416"/>
                  </a:lnTo>
                  <a:lnTo>
                    <a:pt x="102" y="411"/>
                  </a:lnTo>
                  <a:lnTo>
                    <a:pt x="102" y="385"/>
                  </a:lnTo>
                  <a:lnTo>
                    <a:pt x="105" y="379"/>
                  </a:lnTo>
                  <a:lnTo>
                    <a:pt x="105" y="372"/>
                  </a:lnTo>
                  <a:lnTo>
                    <a:pt x="106" y="363"/>
                  </a:lnTo>
                  <a:lnTo>
                    <a:pt x="111" y="352"/>
                  </a:lnTo>
                  <a:lnTo>
                    <a:pt x="115" y="340"/>
                  </a:lnTo>
                  <a:lnTo>
                    <a:pt x="119" y="327"/>
                  </a:lnTo>
                  <a:lnTo>
                    <a:pt x="125" y="317"/>
                  </a:lnTo>
                  <a:lnTo>
                    <a:pt x="132" y="308"/>
                  </a:lnTo>
                  <a:lnTo>
                    <a:pt x="145" y="287"/>
                  </a:lnTo>
                  <a:lnTo>
                    <a:pt x="178" y="254"/>
                  </a:lnTo>
                  <a:lnTo>
                    <a:pt x="187" y="247"/>
                  </a:lnTo>
                  <a:lnTo>
                    <a:pt x="198" y="241"/>
                  </a:lnTo>
                  <a:lnTo>
                    <a:pt x="208" y="232"/>
                  </a:lnTo>
                  <a:lnTo>
                    <a:pt x="217" y="225"/>
                  </a:lnTo>
                  <a:lnTo>
                    <a:pt x="227" y="221"/>
                  </a:lnTo>
                  <a:lnTo>
                    <a:pt x="239" y="215"/>
                  </a:lnTo>
                  <a:lnTo>
                    <a:pt x="252" y="209"/>
                  </a:lnTo>
                  <a:lnTo>
                    <a:pt x="272" y="201"/>
                  </a:lnTo>
                  <a:lnTo>
                    <a:pt x="285" y="196"/>
                  </a:lnTo>
                  <a:lnTo>
                    <a:pt x="296" y="192"/>
                  </a:lnTo>
                  <a:lnTo>
                    <a:pt x="308" y="189"/>
                  </a:lnTo>
                  <a:lnTo>
                    <a:pt x="321" y="185"/>
                  </a:lnTo>
                  <a:lnTo>
                    <a:pt x="332" y="183"/>
                  </a:lnTo>
                  <a:lnTo>
                    <a:pt x="357" y="179"/>
                  </a:lnTo>
                  <a:lnTo>
                    <a:pt x="368" y="176"/>
                  </a:lnTo>
                  <a:lnTo>
                    <a:pt x="394" y="176"/>
                  </a:lnTo>
                  <a:lnTo>
                    <a:pt x="405" y="175"/>
                  </a:lnTo>
                  <a:lnTo>
                    <a:pt x="430" y="175"/>
                  </a:lnTo>
                  <a:close/>
                </a:path>
              </a:pathLst>
            </a:custGeom>
            <a:solidFill>
              <a:srgbClr val="99CCFF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TextBox 59"/>
            <p:cNvSpPr txBox="1">
              <a:spLocks noChangeArrowheads="1"/>
            </p:cNvSpPr>
            <p:nvPr/>
          </p:nvSpPr>
          <p:spPr bwMode="auto">
            <a:xfrm>
              <a:off x="6786578" y="2786058"/>
              <a:ext cx="920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Internet</a:t>
              </a:r>
            </a:p>
          </p:txBody>
        </p:sp>
      </p:grpSp>
      <p:grpSp>
        <p:nvGrpSpPr>
          <p:cNvPr id="4" name="组合 114"/>
          <p:cNvGrpSpPr>
            <a:grpSpLocks/>
          </p:cNvGrpSpPr>
          <p:nvPr/>
        </p:nvGrpSpPr>
        <p:grpSpPr bwMode="auto">
          <a:xfrm>
            <a:off x="2774950" y="2054002"/>
            <a:ext cx="928688" cy="928687"/>
            <a:chOff x="2643174" y="2357430"/>
            <a:chExt cx="928694" cy="928696"/>
          </a:xfrm>
        </p:grpSpPr>
        <p:pic>
          <p:nvPicPr>
            <p:cNvPr id="130" name="Picture 6" descr="蜂窝和天线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3727" y="2357430"/>
              <a:ext cx="731615" cy="67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57"/>
            <p:cNvSpPr txBox="1">
              <a:spLocks noChangeArrowheads="1"/>
            </p:cNvSpPr>
            <p:nvPr/>
          </p:nvSpPr>
          <p:spPr bwMode="auto">
            <a:xfrm>
              <a:off x="2643174" y="3009125"/>
              <a:ext cx="928694" cy="27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rgbClr val="FF0000"/>
                </a:buClr>
              </a:pPr>
              <a:r>
                <a:rPr lang="en-US" altLang="zh-CN" sz="1200"/>
                <a:t>eNodeB</a:t>
              </a:r>
            </a:p>
          </p:txBody>
        </p:sp>
      </p:grpSp>
      <p:grpSp>
        <p:nvGrpSpPr>
          <p:cNvPr id="5" name="组合 100"/>
          <p:cNvGrpSpPr>
            <a:grpSpLocks/>
          </p:cNvGrpSpPr>
          <p:nvPr/>
        </p:nvGrpSpPr>
        <p:grpSpPr bwMode="auto">
          <a:xfrm>
            <a:off x="4489450" y="3697064"/>
            <a:ext cx="720725" cy="736600"/>
            <a:chOff x="2786050" y="4619985"/>
            <a:chExt cx="720740" cy="737841"/>
          </a:xfrm>
        </p:grpSpPr>
        <p:sp>
          <p:nvSpPr>
            <p:cNvPr id="133" name="TextBox 59"/>
            <p:cNvSpPr txBox="1">
              <a:spLocks noChangeArrowheads="1"/>
            </p:cNvSpPr>
            <p:nvPr/>
          </p:nvSpPr>
          <p:spPr bwMode="auto">
            <a:xfrm>
              <a:off x="2786050" y="5080827"/>
              <a:ext cx="7207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BSC</a:t>
              </a:r>
            </a:p>
          </p:txBody>
        </p:sp>
        <p:graphicFrame>
          <p:nvGraphicFramePr>
            <p:cNvPr id="134" name="Object 2"/>
            <p:cNvGraphicFramePr>
              <a:graphicFrameLocks noChangeAspect="1"/>
            </p:cNvGraphicFramePr>
            <p:nvPr/>
          </p:nvGraphicFramePr>
          <p:xfrm>
            <a:off x="3022662" y="4619985"/>
            <a:ext cx="239471" cy="469549"/>
          </p:xfrm>
          <a:graphic>
            <a:graphicData uri="http://schemas.openxmlformats.org/presentationml/2006/ole">
              <p:oleObj spid="_x0000_s63490" name="CorelDRAW" r:id="rId4" imgW="1782360" imgH="3474000" progId="CorelDraw.Graphic.9">
                <p:embed/>
              </p:oleObj>
            </a:graphicData>
          </a:graphic>
        </p:graphicFrame>
      </p:grpSp>
      <p:grpSp>
        <p:nvGrpSpPr>
          <p:cNvPr id="6" name="组合 99"/>
          <p:cNvGrpSpPr>
            <a:grpSpLocks/>
          </p:cNvGrpSpPr>
          <p:nvPr/>
        </p:nvGrpSpPr>
        <p:grpSpPr bwMode="auto">
          <a:xfrm>
            <a:off x="5703888" y="3719289"/>
            <a:ext cx="1000125" cy="714375"/>
            <a:chOff x="3929058" y="4643446"/>
            <a:chExt cx="1000132" cy="714380"/>
          </a:xfrm>
        </p:grpSpPr>
        <p:grpSp>
          <p:nvGrpSpPr>
            <p:cNvPr id="7" name="Group 109"/>
            <p:cNvGrpSpPr>
              <a:grpSpLocks noChangeAspect="1"/>
            </p:cNvGrpSpPr>
            <p:nvPr/>
          </p:nvGrpSpPr>
          <p:grpSpPr bwMode="auto">
            <a:xfrm>
              <a:off x="4214804" y="4643446"/>
              <a:ext cx="357187" cy="463832"/>
              <a:chOff x="1416" y="343"/>
              <a:chExt cx="464" cy="484"/>
            </a:xfrm>
          </p:grpSpPr>
          <p:sp>
            <p:nvSpPr>
              <p:cNvPr id="138" name="Freeform 110"/>
              <p:cNvSpPr>
                <a:spLocks noChangeAspect="1"/>
              </p:cNvSpPr>
              <p:nvPr/>
            </p:nvSpPr>
            <p:spPr bwMode="auto">
              <a:xfrm>
                <a:off x="1800" y="407"/>
                <a:ext cx="80" cy="420"/>
              </a:xfrm>
              <a:custGeom>
                <a:avLst/>
                <a:gdLst>
                  <a:gd name="T0" fmla="*/ 327155715 w 40"/>
                  <a:gd name="T1" fmla="*/ 41943044 h 210"/>
                  <a:gd name="T2" fmla="*/ 50331581 w 40"/>
                  <a:gd name="T3" fmla="*/ 167772175 h 210"/>
                  <a:gd name="T4" fmla="*/ 0 w 40"/>
                  <a:gd name="T5" fmla="*/ 1728053258 h 210"/>
                  <a:gd name="T6" fmla="*/ 83886080 w 40"/>
                  <a:gd name="T7" fmla="*/ 1694498836 h 210"/>
                  <a:gd name="T8" fmla="*/ 301989901 w 40"/>
                  <a:gd name="T9" fmla="*/ 1484783696 h 210"/>
                  <a:gd name="T10" fmla="*/ 335544320 w 40"/>
                  <a:gd name="T11" fmla="*/ 1384120430 h 210"/>
                  <a:gd name="T12" fmla="*/ 335544320 w 40"/>
                  <a:gd name="T13" fmla="*/ 125828923 h 210"/>
                  <a:gd name="T14" fmla="*/ 327155715 w 40"/>
                  <a:gd name="T15" fmla="*/ 41943044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6" y="0"/>
                      <a:pt x="6" y="20"/>
                      <a:pt x="6" y="20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10"/>
                      <a:pt x="10" y="202"/>
                    </a:cubicBezTo>
                    <a:cubicBezTo>
                      <a:pt x="18" y="195"/>
                      <a:pt x="33" y="181"/>
                      <a:pt x="36" y="177"/>
                    </a:cubicBezTo>
                    <a:cubicBezTo>
                      <a:pt x="40" y="173"/>
                      <a:pt x="40" y="174"/>
                      <a:pt x="40" y="16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6"/>
                      <a:pt x="40" y="6"/>
                      <a:pt x="39" y="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Freeform 111"/>
              <p:cNvSpPr>
                <a:spLocks noChangeAspect="1"/>
              </p:cNvSpPr>
              <p:nvPr/>
            </p:nvSpPr>
            <p:spPr bwMode="auto">
              <a:xfrm>
                <a:off x="1416" y="343"/>
                <a:ext cx="458" cy="110"/>
              </a:xfrm>
              <a:custGeom>
                <a:avLst/>
                <a:gdLst>
                  <a:gd name="T0" fmla="*/ 1920991232 w 229"/>
                  <a:gd name="T1" fmla="*/ 285212721 h 55"/>
                  <a:gd name="T2" fmla="*/ 1660944453 w 229"/>
                  <a:gd name="T3" fmla="*/ 461373440 h 55"/>
                  <a:gd name="T4" fmla="*/ 67108878 w 229"/>
                  <a:gd name="T5" fmla="*/ 167772177 h 55"/>
                  <a:gd name="T6" fmla="*/ 8388610 w 229"/>
                  <a:gd name="T7" fmla="*/ 209715206 h 55"/>
                  <a:gd name="T8" fmla="*/ 33554439 w 229"/>
                  <a:gd name="T9" fmla="*/ 142606360 h 55"/>
                  <a:gd name="T10" fmla="*/ 243269631 w 229"/>
                  <a:gd name="T11" fmla="*/ 8388610 h 55"/>
                  <a:gd name="T12" fmla="*/ 276824118 w 229"/>
                  <a:gd name="T13" fmla="*/ 0 h 55"/>
                  <a:gd name="T14" fmla="*/ 1853882386 w 229"/>
                  <a:gd name="T15" fmla="*/ 268435510 h 55"/>
                  <a:gd name="T16" fmla="*/ 1920991232 w 229"/>
                  <a:gd name="T17" fmla="*/ 285212721 h 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9"/>
                  <a:gd name="T28" fmla="*/ 0 h 55"/>
                  <a:gd name="T29" fmla="*/ 229 w 229"/>
                  <a:gd name="T30" fmla="*/ 55 h 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9" h="55">
                    <a:moveTo>
                      <a:pt x="229" y="34"/>
                    </a:moveTo>
                    <a:cubicBezTo>
                      <a:pt x="198" y="55"/>
                      <a:pt x="198" y="55"/>
                      <a:pt x="198" y="55"/>
                    </a:cubicBezTo>
                    <a:cubicBezTo>
                      <a:pt x="86" y="36"/>
                      <a:pt x="17" y="22"/>
                      <a:pt x="8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2" y="6"/>
                      <a:pt x="29" y="1"/>
                    </a:cubicBezTo>
                    <a:cubicBezTo>
                      <a:pt x="31" y="0"/>
                      <a:pt x="33" y="0"/>
                      <a:pt x="33" y="0"/>
                    </a:cubicBezTo>
                    <a:cubicBezTo>
                      <a:pt x="33" y="0"/>
                      <a:pt x="219" y="31"/>
                      <a:pt x="221" y="32"/>
                    </a:cubicBezTo>
                    <a:cubicBezTo>
                      <a:pt x="228" y="33"/>
                      <a:pt x="229" y="34"/>
                      <a:pt x="229" y="34"/>
                    </a:cubicBez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Freeform 112"/>
              <p:cNvSpPr>
                <a:spLocks noChangeAspect="1"/>
              </p:cNvSpPr>
              <p:nvPr/>
            </p:nvSpPr>
            <p:spPr bwMode="auto">
              <a:xfrm>
                <a:off x="1794" y="409"/>
                <a:ext cx="86" cy="60"/>
              </a:xfrm>
              <a:custGeom>
                <a:avLst/>
                <a:gdLst>
                  <a:gd name="T0" fmla="*/ 0 w 43"/>
                  <a:gd name="T1" fmla="*/ 176160787 h 30"/>
                  <a:gd name="T2" fmla="*/ 318767119 w 43"/>
                  <a:gd name="T3" fmla="*/ 0 h 30"/>
                  <a:gd name="T4" fmla="*/ 360710144 w 43"/>
                  <a:gd name="T5" fmla="*/ 58720257 h 30"/>
                  <a:gd name="T6" fmla="*/ 58720155 w 43"/>
                  <a:gd name="T7" fmla="*/ 251658240 h 30"/>
                  <a:gd name="T8" fmla="*/ 0 w 43"/>
                  <a:gd name="T9" fmla="*/ 176160787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30"/>
                  <a:gd name="T17" fmla="*/ 43 w 43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30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2" y="1"/>
                      <a:pt x="43" y="4"/>
                      <a:pt x="43" y="7"/>
                    </a:cubicBezTo>
                    <a:cubicBezTo>
                      <a:pt x="7" y="30"/>
                      <a:pt x="7" y="30"/>
                      <a:pt x="7" y="3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Freeform 113"/>
              <p:cNvSpPr>
                <a:spLocks noChangeAspect="1"/>
              </p:cNvSpPr>
              <p:nvPr/>
            </p:nvSpPr>
            <p:spPr bwMode="auto">
              <a:xfrm>
                <a:off x="1418" y="381"/>
                <a:ext cx="396" cy="446"/>
              </a:xfrm>
              <a:custGeom>
                <a:avLst/>
                <a:gdLst>
                  <a:gd name="T0" fmla="*/ 1610612752 w 198"/>
                  <a:gd name="T1" fmla="*/ 285212722 h 223"/>
                  <a:gd name="T2" fmla="*/ 58720190 w 198"/>
                  <a:gd name="T3" fmla="*/ 8388610 h 223"/>
                  <a:gd name="T4" fmla="*/ 0 w 198"/>
                  <a:gd name="T5" fmla="*/ 41943045 h 223"/>
                  <a:gd name="T6" fmla="*/ 0 w 198"/>
                  <a:gd name="T7" fmla="*/ 1400897665 h 223"/>
                  <a:gd name="T8" fmla="*/ 50331648 w 198"/>
                  <a:gd name="T9" fmla="*/ 1518338144 h 223"/>
                  <a:gd name="T10" fmla="*/ 1560281119 w 198"/>
                  <a:gd name="T11" fmla="*/ 1837105161 h 223"/>
                  <a:gd name="T12" fmla="*/ 1652555779 w 198"/>
                  <a:gd name="T13" fmla="*/ 1778384921 h 223"/>
                  <a:gd name="T14" fmla="*/ 1652555779 w 198"/>
                  <a:gd name="T15" fmla="*/ 360710173 h 223"/>
                  <a:gd name="T16" fmla="*/ 1610612752 w 198"/>
                  <a:gd name="T17" fmla="*/ 285212722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2" y="34"/>
                    </a:moveTo>
                    <a:cubicBezTo>
                      <a:pt x="85" y="16"/>
                      <a:pt x="16" y="3"/>
                      <a:pt x="7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7"/>
                    </a:cubicBezTo>
                    <a:cubicBezTo>
                      <a:pt x="0" y="178"/>
                      <a:pt x="1" y="179"/>
                      <a:pt x="6" y="181"/>
                    </a:cubicBezTo>
                    <a:cubicBezTo>
                      <a:pt x="9" y="181"/>
                      <a:pt x="153" y="212"/>
                      <a:pt x="186" y="219"/>
                    </a:cubicBezTo>
                    <a:cubicBezTo>
                      <a:pt x="198" y="223"/>
                      <a:pt x="197" y="216"/>
                      <a:pt x="197" y="212"/>
                    </a:cubicBezTo>
                    <a:cubicBezTo>
                      <a:pt x="197" y="212"/>
                      <a:pt x="197" y="50"/>
                      <a:pt x="197" y="43"/>
                    </a:cubicBezTo>
                    <a:cubicBezTo>
                      <a:pt x="197" y="39"/>
                      <a:pt x="194" y="35"/>
                      <a:pt x="192" y="34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Freeform 114"/>
              <p:cNvSpPr>
                <a:spLocks noChangeAspect="1"/>
              </p:cNvSpPr>
              <p:nvPr/>
            </p:nvSpPr>
            <p:spPr bwMode="auto">
              <a:xfrm>
                <a:off x="1430" y="393"/>
                <a:ext cx="370" cy="416"/>
              </a:xfrm>
              <a:custGeom>
                <a:avLst/>
                <a:gdLst>
                  <a:gd name="T0" fmla="*/ 1501560849 w 185"/>
                  <a:gd name="T1" fmla="*/ 276824111 h 208"/>
                  <a:gd name="T2" fmla="*/ 50331647 w 185"/>
                  <a:gd name="T3" fmla="*/ 8388610 h 208"/>
                  <a:gd name="T4" fmla="*/ 0 w 185"/>
                  <a:gd name="T5" fmla="*/ 41943044 h 208"/>
                  <a:gd name="T6" fmla="*/ 0 w 185"/>
                  <a:gd name="T7" fmla="*/ 1308622976 h 208"/>
                  <a:gd name="T8" fmla="*/ 50331647 w 185"/>
                  <a:gd name="T9" fmla="*/ 1409286242 h 208"/>
                  <a:gd name="T10" fmla="*/ 1459617822 w 185"/>
                  <a:gd name="T11" fmla="*/ 1719664647 h 208"/>
                  <a:gd name="T12" fmla="*/ 1543503875 w 185"/>
                  <a:gd name="T13" fmla="*/ 1652555803 h 208"/>
                  <a:gd name="T14" fmla="*/ 1535115270 w 185"/>
                  <a:gd name="T15" fmla="*/ 343932955 h 208"/>
                  <a:gd name="T16" fmla="*/ 1501560849 w 185"/>
                  <a:gd name="T17" fmla="*/ 276824111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5"/>
                  <a:gd name="T28" fmla="*/ 0 h 208"/>
                  <a:gd name="T29" fmla="*/ 185 w 185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5" h="208">
                    <a:moveTo>
                      <a:pt x="179" y="33"/>
                    </a:moveTo>
                    <a:cubicBezTo>
                      <a:pt x="79" y="15"/>
                      <a:pt x="14" y="3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1" y="166"/>
                      <a:pt x="6" y="168"/>
                    </a:cubicBezTo>
                    <a:cubicBezTo>
                      <a:pt x="9" y="169"/>
                      <a:pt x="144" y="198"/>
                      <a:pt x="174" y="205"/>
                    </a:cubicBezTo>
                    <a:cubicBezTo>
                      <a:pt x="185" y="208"/>
                      <a:pt x="183" y="200"/>
                      <a:pt x="184" y="197"/>
                    </a:cubicBezTo>
                    <a:cubicBezTo>
                      <a:pt x="184" y="197"/>
                      <a:pt x="183" y="47"/>
                      <a:pt x="183" y="41"/>
                    </a:cubicBezTo>
                    <a:cubicBezTo>
                      <a:pt x="183" y="37"/>
                      <a:pt x="183" y="33"/>
                      <a:pt x="179" y="33"/>
                    </a:cubicBez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Freeform 115"/>
              <p:cNvSpPr>
                <a:spLocks noChangeAspect="1" noEditPoints="1"/>
              </p:cNvSpPr>
              <p:nvPr/>
            </p:nvSpPr>
            <p:spPr bwMode="auto">
              <a:xfrm>
                <a:off x="1428" y="393"/>
                <a:ext cx="372" cy="412"/>
              </a:xfrm>
              <a:custGeom>
                <a:avLst/>
                <a:gdLst>
                  <a:gd name="T0" fmla="*/ 16777218 w 186"/>
                  <a:gd name="T1" fmla="*/ 8388610 h 206"/>
                  <a:gd name="T2" fmla="*/ 0 w 186"/>
                  <a:gd name="T3" fmla="*/ 41943044 h 206"/>
                  <a:gd name="T4" fmla="*/ 0 w 186"/>
                  <a:gd name="T5" fmla="*/ 1308622972 h 206"/>
                  <a:gd name="T6" fmla="*/ 58720189 w 186"/>
                  <a:gd name="T7" fmla="*/ 1417674844 h 206"/>
                  <a:gd name="T8" fmla="*/ 570425413 w 186"/>
                  <a:gd name="T9" fmla="*/ 1526726716 h 206"/>
                  <a:gd name="T10" fmla="*/ 1468006430 w 186"/>
                  <a:gd name="T11" fmla="*/ 1728053248 h 206"/>
                  <a:gd name="T12" fmla="*/ 1526726667 w 186"/>
                  <a:gd name="T13" fmla="*/ 1719664642 h 206"/>
                  <a:gd name="T14" fmla="*/ 1551892483 w 186"/>
                  <a:gd name="T15" fmla="*/ 1660944404 h 206"/>
                  <a:gd name="T16" fmla="*/ 1551892483 w 186"/>
                  <a:gd name="T17" fmla="*/ 343932954 h 206"/>
                  <a:gd name="T18" fmla="*/ 1509949457 w 186"/>
                  <a:gd name="T19" fmla="*/ 268435504 h 206"/>
                  <a:gd name="T20" fmla="*/ 1509949457 w 186"/>
                  <a:gd name="T21" fmla="*/ 268435504 h 206"/>
                  <a:gd name="T22" fmla="*/ 58720189 w 186"/>
                  <a:gd name="T23" fmla="*/ 0 h 206"/>
                  <a:gd name="T24" fmla="*/ 16777218 w 186"/>
                  <a:gd name="T25" fmla="*/ 8388610 h 206"/>
                  <a:gd name="T26" fmla="*/ 1468006430 w 186"/>
                  <a:gd name="T27" fmla="*/ 1711276037 h 206"/>
                  <a:gd name="T28" fmla="*/ 570425413 w 186"/>
                  <a:gd name="T29" fmla="*/ 1518338110 h 206"/>
                  <a:gd name="T30" fmla="*/ 58720189 w 186"/>
                  <a:gd name="T31" fmla="*/ 1400897633 h 206"/>
                  <a:gd name="T32" fmla="*/ 8388609 w 186"/>
                  <a:gd name="T33" fmla="*/ 1308622972 h 206"/>
                  <a:gd name="T34" fmla="*/ 8388609 w 186"/>
                  <a:gd name="T35" fmla="*/ 41943044 h 206"/>
                  <a:gd name="T36" fmla="*/ 25165824 w 186"/>
                  <a:gd name="T37" fmla="*/ 16777219 h 206"/>
                  <a:gd name="T38" fmla="*/ 58720189 w 186"/>
                  <a:gd name="T39" fmla="*/ 16777219 h 206"/>
                  <a:gd name="T40" fmla="*/ 1509949457 w 186"/>
                  <a:gd name="T41" fmla="*/ 276824110 h 206"/>
                  <a:gd name="T42" fmla="*/ 1535115272 w 186"/>
                  <a:gd name="T43" fmla="*/ 343932954 h 206"/>
                  <a:gd name="T44" fmla="*/ 1543503878 w 186"/>
                  <a:gd name="T45" fmla="*/ 1652555798 h 206"/>
                  <a:gd name="T46" fmla="*/ 1526726667 w 186"/>
                  <a:gd name="T47" fmla="*/ 1711276037 h 206"/>
                  <a:gd name="T48" fmla="*/ 1468006430 w 186"/>
                  <a:gd name="T49" fmla="*/ 1711276037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206"/>
                  <a:gd name="T77" fmla="*/ 186 w 186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206">
                    <a:moveTo>
                      <a:pt x="2" y="1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7" y="169"/>
                    </a:cubicBezTo>
                    <a:cubicBezTo>
                      <a:pt x="8" y="169"/>
                      <a:pt x="31" y="174"/>
                      <a:pt x="68" y="182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6"/>
                      <a:pt x="181" y="206"/>
                      <a:pt x="182" y="205"/>
                    </a:cubicBezTo>
                    <a:cubicBezTo>
                      <a:pt x="186" y="203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5" y="33"/>
                      <a:pt x="180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lose/>
                    <a:moveTo>
                      <a:pt x="175" y="204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7"/>
                    </a:cubicBezTo>
                    <a:cubicBezTo>
                      <a:pt x="2" y="166"/>
                      <a:pt x="1" y="165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3"/>
                      <a:pt x="3" y="2"/>
                    </a:cubicBezTo>
                    <a:cubicBezTo>
                      <a:pt x="4" y="2"/>
                      <a:pt x="5" y="1"/>
                      <a:pt x="7" y="2"/>
                    </a:cubicBezTo>
                    <a:cubicBezTo>
                      <a:pt x="180" y="33"/>
                      <a:pt x="180" y="33"/>
                      <a:pt x="180" y="33"/>
                    </a:cubicBezTo>
                    <a:cubicBezTo>
                      <a:pt x="183" y="34"/>
                      <a:pt x="183" y="36"/>
                      <a:pt x="183" y="41"/>
                    </a:cubicBezTo>
                    <a:cubicBezTo>
                      <a:pt x="184" y="197"/>
                      <a:pt x="184" y="197"/>
                      <a:pt x="184" y="197"/>
                    </a:cubicBezTo>
                    <a:cubicBezTo>
                      <a:pt x="184" y="197"/>
                      <a:pt x="184" y="202"/>
                      <a:pt x="182" y="204"/>
                    </a:cubicBezTo>
                    <a:cubicBezTo>
                      <a:pt x="180" y="205"/>
                      <a:pt x="177" y="205"/>
                      <a:pt x="175" y="204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Freeform 116"/>
              <p:cNvSpPr>
                <a:spLocks noChangeAspect="1" noEditPoints="1"/>
              </p:cNvSpPr>
              <p:nvPr/>
            </p:nvSpPr>
            <p:spPr bwMode="auto">
              <a:xfrm>
                <a:off x="1460" y="457"/>
                <a:ext cx="324" cy="294"/>
              </a:xfrm>
              <a:custGeom>
                <a:avLst/>
                <a:gdLst>
                  <a:gd name="T0" fmla="*/ 102 w 324"/>
                  <a:gd name="T1" fmla="*/ 234 h 294"/>
                  <a:gd name="T2" fmla="*/ 80 w 324"/>
                  <a:gd name="T3" fmla="*/ 208 h 294"/>
                  <a:gd name="T4" fmla="*/ 80 w 324"/>
                  <a:gd name="T5" fmla="*/ 230 h 294"/>
                  <a:gd name="T6" fmla="*/ 124 w 324"/>
                  <a:gd name="T7" fmla="*/ 224 h 294"/>
                  <a:gd name="T8" fmla="*/ 120 w 324"/>
                  <a:gd name="T9" fmla="*/ 192 h 294"/>
                  <a:gd name="T10" fmla="*/ 106 w 324"/>
                  <a:gd name="T11" fmla="*/ 208 h 294"/>
                  <a:gd name="T12" fmla="*/ 102 w 324"/>
                  <a:gd name="T13" fmla="*/ 58 h 294"/>
                  <a:gd name="T14" fmla="*/ 80 w 324"/>
                  <a:gd name="T15" fmla="*/ 30 h 294"/>
                  <a:gd name="T16" fmla="*/ 80 w 324"/>
                  <a:gd name="T17" fmla="*/ 52 h 294"/>
                  <a:gd name="T18" fmla="*/ 324 w 324"/>
                  <a:gd name="T19" fmla="*/ 90 h 294"/>
                  <a:gd name="T20" fmla="*/ 288 w 324"/>
                  <a:gd name="T21" fmla="*/ 74 h 294"/>
                  <a:gd name="T22" fmla="*/ 264 w 324"/>
                  <a:gd name="T23" fmla="*/ 90 h 294"/>
                  <a:gd name="T24" fmla="*/ 288 w 324"/>
                  <a:gd name="T25" fmla="*/ 118 h 294"/>
                  <a:gd name="T26" fmla="*/ 36 w 324"/>
                  <a:gd name="T27" fmla="*/ 178 h 294"/>
                  <a:gd name="T28" fmla="*/ 36 w 324"/>
                  <a:gd name="T29" fmla="*/ 242 h 294"/>
                  <a:gd name="T30" fmla="*/ 60 w 324"/>
                  <a:gd name="T31" fmla="*/ 226 h 294"/>
                  <a:gd name="T32" fmla="*/ 36 w 324"/>
                  <a:gd name="T33" fmla="*/ 200 h 294"/>
                  <a:gd name="T34" fmla="*/ 36 w 324"/>
                  <a:gd name="T35" fmla="*/ 178 h 294"/>
                  <a:gd name="T36" fmla="*/ 0 w 324"/>
                  <a:gd name="T37" fmla="*/ 24 h 294"/>
                  <a:gd name="T38" fmla="*/ 36 w 324"/>
                  <a:gd name="T39" fmla="*/ 44 h 294"/>
                  <a:gd name="T40" fmla="*/ 60 w 324"/>
                  <a:gd name="T41" fmla="*/ 26 h 294"/>
                  <a:gd name="T42" fmla="*/ 36 w 324"/>
                  <a:gd name="T43" fmla="*/ 0 h 294"/>
                  <a:gd name="T44" fmla="*/ 186 w 324"/>
                  <a:gd name="T45" fmla="*/ 86 h 294"/>
                  <a:gd name="T46" fmla="*/ 216 w 324"/>
                  <a:gd name="T47" fmla="*/ 86 h 294"/>
                  <a:gd name="T48" fmla="*/ 186 w 324"/>
                  <a:gd name="T49" fmla="*/ 86 h 294"/>
                  <a:gd name="T50" fmla="*/ 220 w 324"/>
                  <a:gd name="T51" fmla="*/ 82 h 294"/>
                  <a:gd name="T52" fmla="*/ 244 w 324"/>
                  <a:gd name="T53" fmla="*/ 64 h 294"/>
                  <a:gd name="T54" fmla="*/ 220 w 324"/>
                  <a:gd name="T55" fmla="*/ 82 h 294"/>
                  <a:gd name="T56" fmla="*/ 288 w 324"/>
                  <a:gd name="T57" fmla="*/ 252 h 294"/>
                  <a:gd name="T58" fmla="*/ 264 w 324"/>
                  <a:gd name="T59" fmla="*/ 268 h 294"/>
                  <a:gd name="T60" fmla="*/ 288 w 324"/>
                  <a:gd name="T61" fmla="*/ 294 h 294"/>
                  <a:gd name="T62" fmla="*/ 288 w 324"/>
                  <a:gd name="T63" fmla="*/ 230 h 294"/>
                  <a:gd name="T64" fmla="*/ 288 w 324"/>
                  <a:gd name="T65" fmla="*/ 252 h 294"/>
                  <a:gd name="T66" fmla="*/ 244 w 324"/>
                  <a:gd name="T67" fmla="*/ 264 h 294"/>
                  <a:gd name="T68" fmla="*/ 220 w 324"/>
                  <a:gd name="T69" fmla="*/ 238 h 294"/>
                  <a:gd name="T70" fmla="*/ 220 w 324"/>
                  <a:gd name="T71" fmla="*/ 260 h 294"/>
                  <a:gd name="T72" fmla="*/ 120 w 324"/>
                  <a:gd name="T73" fmla="*/ 84 h 294"/>
                  <a:gd name="T74" fmla="*/ 124 w 324"/>
                  <a:gd name="T75" fmla="*/ 56 h 294"/>
                  <a:gd name="T76" fmla="*/ 106 w 324"/>
                  <a:gd name="T77" fmla="*/ 64 h 294"/>
                  <a:gd name="T78" fmla="*/ 198 w 324"/>
                  <a:gd name="T79" fmla="*/ 240 h 294"/>
                  <a:gd name="T80" fmla="*/ 204 w 324"/>
                  <a:gd name="T81" fmla="*/ 210 h 294"/>
                  <a:gd name="T82" fmla="*/ 186 w 324"/>
                  <a:gd name="T83" fmla="*/ 218 h 294"/>
                  <a:gd name="T84" fmla="*/ 178 w 324"/>
                  <a:gd name="T85" fmla="*/ 202 h 294"/>
                  <a:gd name="T86" fmla="*/ 140 w 324"/>
                  <a:gd name="T87" fmla="*/ 94 h 294"/>
                  <a:gd name="T88" fmla="*/ 140 w 324"/>
                  <a:gd name="T89" fmla="*/ 194 h 2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4"/>
                  <a:gd name="T136" fmla="*/ 0 h 294"/>
                  <a:gd name="T137" fmla="*/ 324 w 324"/>
                  <a:gd name="T138" fmla="*/ 294 h 2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4" h="294">
                    <a:moveTo>
                      <a:pt x="80" y="230"/>
                    </a:moveTo>
                    <a:lnTo>
                      <a:pt x="102" y="234"/>
                    </a:lnTo>
                    <a:lnTo>
                      <a:pt x="102" y="214"/>
                    </a:lnTo>
                    <a:lnTo>
                      <a:pt x="80" y="208"/>
                    </a:lnTo>
                    <a:lnTo>
                      <a:pt x="80" y="230"/>
                    </a:lnTo>
                    <a:close/>
                    <a:moveTo>
                      <a:pt x="106" y="208"/>
                    </a:moveTo>
                    <a:lnTo>
                      <a:pt x="124" y="224"/>
                    </a:lnTo>
                    <a:lnTo>
                      <a:pt x="138" y="208"/>
                    </a:lnTo>
                    <a:lnTo>
                      <a:pt x="120" y="192"/>
                    </a:lnTo>
                    <a:lnTo>
                      <a:pt x="106" y="208"/>
                    </a:lnTo>
                    <a:close/>
                    <a:moveTo>
                      <a:pt x="80" y="52"/>
                    </a:moveTo>
                    <a:lnTo>
                      <a:pt x="102" y="58"/>
                    </a:lnTo>
                    <a:lnTo>
                      <a:pt x="102" y="36"/>
                    </a:lnTo>
                    <a:lnTo>
                      <a:pt x="80" y="30"/>
                    </a:lnTo>
                    <a:lnTo>
                      <a:pt x="80" y="52"/>
                    </a:lnTo>
                    <a:close/>
                    <a:moveTo>
                      <a:pt x="288" y="118"/>
                    </a:moveTo>
                    <a:lnTo>
                      <a:pt x="324" y="90"/>
                    </a:lnTo>
                    <a:lnTo>
                      <a:pt x="288" y="52"/>
                    </a:lnTo>
                    <a:lnTo>
                      <a:pt x="288" y="74"/>
                    </a:lnTo>
                    <a:lnTo>
                      <a:pt x="264" y="68"/>
                    </a:lnTo>
                    <a:lnTo>
                      <a:pt x="264" y="90"/>
                    </a:lnTo>
                    <a:lnTo>
                      <a:pt x="288" y="96"/>
                    </a:lnTo>
                    <a:lnTo>
                      <a:pt x="288" y="118"/>
                    </a:lnTo>
                    <a:close/>
                    <a:moveTo>
                      <a:pt x="36" y="178"/>
                    </a:moveTo>
                    <a:lnTo>
                      <a:pt x="0" y="204"/>
                    </a:lnTo>
                    <a:lnTo>
                      <a:pt x="36" y="242"/>
                    </a:lnTo>
                    <a:lnTo>
                      <a:pt x="36" y="222"/>
                    </a:lnTo>
                    <a:lnTo>
                      <a:pt x="60" y="226"/>
                    </a:lnTo>
                    <a:lnTo>
                      <a:pt x="60" y="204"/>
                    </a:lnTo>
                    <a:lnTo>
                      <a:pt x="36" y="200"/>
                    </a:lnTo>
                    <a:lnTo>
                      <a:pt x="36" y="178"/>
                    </a:lnTo>
                    <a:close/>
                    <a:moveTo>
                      <a:pt x="36" y="0"/>
                    </a:moveTo>
                    <a:lnTo>
                      <a:pt x="0" y="24"/>
                    </a:lnTo>
                    <a:lnTo>
                      <a:pt x="36" y="66"/>
                    </a:lnTo>
                    <a:lnTo>
                      <a:pt x="36" y="44"/>
                    </a:lnTo>
                    <a:lnTo>
                      <a:pt x="60" y="48"/>
                    </a:lnTo>
                    <a:lnTo>
                      <a:pt x="60" y="26"/>
                    </a:lnTo>
                    <a:lnTo>
                      <a:pt x="36" y="22"/>
                    </a:lnTo>
                    <a:lnTo>
                      <a:pt x="36" y="0"/>
                    </a:lnTo>
                    <a:close/>
                    <a:moveTo>
                      <a:pt x="186" y="86"/>
                    </a:moveTo>
                    <a:lnTo>
                      <a:pt x="204" y="102"/>
                    </a:lnTo>
                    <a:lnTo>
                      <a:pt x="216" y="86"/>
                    </a:lnTo>
                    <a:lnTo>
                      <a:pt x="198" y="70"/>
                    </a:lnTo>
                    <a:lnTo>
                      <a:pt x="186" y="86"/>
                    </a:lnTo>
                    <a:close/>
                    <a:moveTo>
                      <a:pt x="220" y="82"/>
                    </a:moveTo>
                    <a:lnTo>
                      <a:pt x="244" y="86"/>
                    </a:lnTo>
                    <a:lnTo>
                      <a:pt x="244" y="64"/>
                    </a:lnTo>
                    <a:lnTo>
                      <a:pt x="220" y="60"/>
                    </a:lnTo>
                    <a:lnTo>
                      <a:pt x="220" y="82"/>
                    </a:lnTo>
                    <a:close/>
                    <a:moveTo>
                      <a:pt x="288" y="252"/>
                    </a:moveTo>
                    <a:lnTo>
                      <a:pt x="264" y="246"/>
                    </a:lnTo>
                    <a:lnTo>
                      <a:pt x="264" y="268"/>
                    </a:lnTo>
                    <a:lnTo>
                      <a:pt x="288" y="272"/>
                    </a:lnTo>
                    <a:lnTo>
                      <a:pt x="288" y="294"/>
                    </a:lnTo>
                    <a:lnTo>
                      <a:pt x="324" y="270"/>
                    </a:lnTo>
                    <a:lnTo>
                      <a:pt x="288" y="230"/>
                    </a:lnTo>
                    <a:lnTo>
                      <a:pt x="288" y="252"/>
                    </a:lnTo>
                    <a:close/>
                    <a:moveTo>
                      <a:pt x="220" y="260"/>
                    </a:moveTo>
                    <a:lnTo>
                      <a:pt x="244" y="264"/>
                    </a:lnTo>
                    <a:lnTo>
                      <a:pt x="244" y="242"/>
                    </a:lnTo>
                    <a:lnTo>
                      <a:pt x="220" y="238"/>
                    </a:lnTo>
                    <a:lnTo>
                      <a:pt x="220" y="260"/>
                    </a:lnTo>
                    <a:close/>
                    <a:moveTo>
                      <a:pt x="106" y="64"/>
                    </a:moveTo>
                    <a:lnTo>
                      <a:pt x="120" y="84"/>
                    </a:lnTo>
                    <a:lnTo>
                      <a:pt x="138" y="76"/>
                    </a:lnTo>
                    <a:lnTo>
                      <a:pt x="124" y="56"/>
                    </a:lnTo>
                    <a:lnTo>
                      <a:pt x="106" y="64"/>
                    </a:lnTo>
                    <a:close/>
                    <a:moveTo>
                      <a:pt x="186" y="218"/>
                    </a:moveTo>
                    <a:lnTo>
                      <a:pt x="198" y="240"/>
                    </a:lnTo>
                    <a:lnTo>
                      <a:pt x="216" y="230"/>
                    </a:lnTo>
                    <a:lnTo>
                      <a:pt x="204" y="210"/>
                    </a:lnTo>
                    <a:lnTo>
                      <a:pt x="186" y="218"/>
                    </a:lnTo>
                    <a:close/>
                    <a:moveTo>
                      <a:pt x="140" y="194"/>
                    </a:moveTo>
                    <a:lnTo>
                      <a:pt x="178" y="202"/>
                    </a:lnTo>
                    <a:lnTo>
                      <a:pt x="178" y="100"/>
                    </a:lnTo>
                    <a:lnTo>
                      <a:pt x="140" y="94"/>
                    </a:lnTo>
                    <a:lnTo>
                      <a:pt x="140" y="194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Freeform 117"/>
              <p:cNvSpPr>
                <a:spLocks noChangeAspect="1" noEditPoints="1"/>
              </p:cNvSpPr>
              <p:nvPr/>
            </p:nvSpPr>
            <p:spPr bwMode="auto">
              <a:xfrm>
                <a:off x="1450" y="449"/>
                <a:ext cx="324" cy="292"/>
              </a:xfrm>
              <a:custGeom>
                <a:avLst/>
                <a:gdLst>
                  <a:gd name="T0" fmla="*/ 104 w 324"/>
                  <a:gd name="T1" fmla="*/ 234 h 292"/>
                  <a:gd name="T2" fmla="*/ 80 w 324"/>
                  <a:gd name="T3" fmla="*/ 208 h 292"/>
                  <a:gd name="T4" fmla="*/ 80 w 324"/>
                  <a:gd name="T5" fmla="*/ 228 h 292"/>
                  <a:gd name="T6" fmla="*/ 126 w 324"/>
                  <a:gd name="T7" fmla="*/ 224 h 292"/>
                  <a:gd name="T8" fmla="*/ 120 w 324"/>
                  <a:gd name="T9" fmla="*/ 192 h 292"/>
                  <a:gd name="T10" fmla="*/ 108 w 324"/>
                  <a:gd name="T11" fmla="*/ 208 h 292"/>
                  <a:gd name="T12" fmla="*/ 104 w 324"/>
                  <a:gd name="T13" fmla="*/ 56 h 292"/>
                  <a:gd name="T14" fmla="*/ 80 w 324"/>
                  <a:gd name="T15" fmla="*/ 30 h 292"/>
                  <a:gd name="T16" fmla="*/ 80 w 324"/>
                  <a:gd name="T17" fmla="*/ 52 h 292"/>
                  <a:gd name="T18" fmla="*/ 324 w 324"/>
                  <a:gd name="T19" fmla="*/ 90 h 292"/>
                  <a:gd name="T20" fmla="*/ 288 w 324"/>
                  <a:gd name="T21" fmla="*/ 72 h 292"/>
                  <a:gd name="T22" fmla="*/ 264 w 324"/>
                  <a:gd name="T23" fmla="*/ 90 h 292"/>
                  <a:gd name="T24" fmla="*/ 288 w 324"/>
                  <a:gd name="T25" fmla="*/ 116 h 292"/>
                  <a:gd name="T26" fmla="*/ 36 w 324"/>
                  <a:gd name="T27" fmla="*/ 176 h 292"/>
                  <a:gd name="T28" fmla="*/ 36 w 324"/>
                  <a:gd name="T29" fmla="*/ 242 h 292"/>
                  <a:gd name="T30" fmla="*/ 60 w 324"/>
                  <a:gd name="T31" fmla="*/ 224 h 292"/>
                  <a:gd name="T32" fmla="*/ 36 w 324"/>
                  <a:gd name="T33" fmla="*/ 198 h 292"/>
                  <a:gd name="T34" fmla="*/ 36 w 324"/>
                  <a:gd name="T35" fmla="*/ 176 h 292"/>
                  <a:gd name="T36" fmla="*/ 0 w 324"/>
                  <a:gd name="T37" fmla="*/ 24 h 292"/>
                  <a:gd name="T38" fmla="*/ 36 w 324"/>
                  <a:gd name="T39" fmla="*/ 42 h 292"/>
                  <a:gd name="T40" fmla="*/ 60 w 324"/>
                  <a:gd name="T41" fmla="*/ 26 h 292"/>
                  <a:gd name="T42" fmla="*/ 36 w 324"/>
                  <a:gd name="T43" fmla="*/ 0 h 292"/>
                  <a:gd name="T44" fmla="*/ 186 w 324"/>
                  <a:gd name="T45" fmla="*/ 86 h 292"/>
                  <a:gd name="T46" fmla="*/ 218 w 324"/>
                  <a:gd name="T47" fmla="*/ 86 h 292"/>
                  <a:gd name="T48" fmla="*/ 186 w 324"/>
                  <a:gd name="T49" fmla="*/ 86 h 292"/>
                  <a:gd name="T50" fmla="*/ 222 w 324"/>
                  <a:gd name="T51" fmla="*/ 80 h 292"/>
                  <a:gd name="T52" fmla="*/ 244 w 324"/>
                  <a:gd name="T53" fmla="*/ 64 h 292"/>
                  <a:gd name="T54" fmla="*/ 222 w 324"/>
                  <a:gd name="T55" fmla="*/ 80 h 292"/>
                  <a:gd name="T56" fmla="*/ 288 w 324"/>
                  <a:gd name="T57" fmla="*/ 250 h 292"/>
                  <a:gd name="T58" fmla="*/ 264 w 324"/>
                  <a:gd name="T59" fmla="*/ 266 h 292"/>
                  <a:gd name="T60" fmla="*/ 288 w 324"/>
                  <a:gd name="T61" fmla="*/ 292 h 292"/>
                  <a:gd name="T62" fmla="*/ 288 w 324"/>
                  <a:gd name="T63" fmla="*/ 228 h 292"/>
                  <a:gd name="T64" fmla="*/ 288 w 324"/>
                  <a:gd name="T65" fmla="*/ 250 h 292"/>
                  <a:gd name="T66" fmla="*/ 244 w 324"/>
                  <a:gd name="T67" fmla="*/ 262 h 292"/>
                  <a:gd name="T68" fmla="*/ 222 w 324"/>
                  <a:gd name="T69" fmla="*/ 236 h 292"/>
                  <a:gd name="T70" fmla="*/ 222 w 324"/>
                  <a:gd name="T71" fmla="*/ 258 h 292"/>
                  <a:gd name="T72" fmla="*/ 120 w 324"/>
                  <a:gd name="T73" fmla="*/ 84 h 292"/>
                  <a:gd name="T74" fmla="*/ 126 w 324"/>
                  <a:gd name="T75" fmla="*/ 54 h 292"/>
                  <a:gd name="T76" fmla="*/ 108 w 324"/>
                  <a:gd name="T77" fmla="*/ 62 h 292"/>
                  <a:gd name="T78" fmla="*/ 200 w 324"/>
                  <a:gd name="T79" fmla="*/ 238 h 292"/>
                  <a:gd name="T80" fmla="*/ 204 w 324"/>
                  <a:gd name="T81" fmla="*/ 208 h 292"/>
                  <a:gd name="T82" fmla="*/ 186 w 324"/>
                  <a:gd name="T83" fmla="*/ 218 h 292"/>
                  <a:gd name="T84" fmla="*/ 178 w 324"/>
                  <a:gd name="T85" fmla="*/ 200 h 292"/>
                  <a:gd name="T86" fmla="*/ 140 w 324"/>
                  <a:gd name="T87" fmla="*/ 92 h 292"/>
                  <a:gd name="T88" fmla="*/ 140 w 324"/>
                  <a:gd name="T89" fmla="*/ 194 h 2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4"/>
                  <a:gd name="T136" fmla="*/ 0 h 292"/>
                  <a:gd name="T137" fmla="*/ 324 w 324"/>
                  <a:gd name="T138" fmla="*/ 292 h 2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4" h="292">
                    <a:moveTo>
                      <a:pt x="80" y="228"/>
                    </a:moveTo>
                    <a:lnTo>
                      <a:pt x="104" y="234"/>
                    </a:lnTo>
                    <a:lnTo>
                      <a:pt x="104" y="212"/>
                    </a:lnTo>
                    <a:lnTo>
                      <a:pt x="80" y="208"/>
                    </a:lnTo>
                    <a:lnTo>
                      <a:pt x="80" y="228"/>
                    </a:lnTo>
                    <a:close/>
                    <a:moveTo>
                      <a:pt x="108" y="208"/>
                    </a:moveTo>
                    <a:lnTo>
                      <a:pt x="126" y="224"/>
                    </a:lnTo>
                    <a:lnTo>
                      <a:pt x="138" y="208"/>
                    </a:lnTo>
                    <a:lnTo>
                      <a:pt x="120" y="192"/>
                    </a:lnTo>
                    <a:lnTo>
                      <a:pt x="108" y="208"/>
                    </a:lnTo>
                    <a:close/>
                    <a:moveTo>
                      <a:pt x="80" y="52"/>
                    </a:moveTo>
                    <a:lnTo>
                      <a:pt x="104" y="56"/>
                    </a:lnTo>
                    <a:lnTo>
                      <a:pt x="104" y="34"/>
                    </a:lnTo>
                    <a:lnTo>
                      <a:pt x="80" y="30"/>
                    </a:lnTo>
                    <a:lnTo>
                      <a:pt x="80" y="52"/>
                    </a:lnTo>
                    <a:close/>
                    <a:moveTo>
                      <a:pt x="288" y="116"/>
                    </a:moveTo>
                    <a:lnTo>
                      <a:pt x="324" y="90"/>
                    </a:lnTo>
                    <a:lnTo>
                      <a:pt x="288" y="50"/>
                    </a:lnTo>
                    <a:lnTo>
                      <a:pt x="288" y="72"/>
                    </a:lnTo>
                    <a:lnTo>
                      <a:pt x="264" y="68"/>
                    </a:lnTo>
                    <a:lnTo>
                      <a:pt x="264" y="90"/>
                    </a:lnTo>
                    <a:lnTo>
                      <a:pt x="288" y="94"/>
                    </a:lnTo>
                    <a:lnTo>
                      <a:pt x="288" y="116"/>
                    </a:lnTo>
                    <a:close/>
                    <a:moveTo>
                      <a:pt x="36" y="176"/>
                    </a:moveTo>
                    <a:lnTo>
                      <a:pt x="0" y="202"/>
                    </a:lnTo>
                    <a:lnTo>
                      <a:pt x="36" y="242"/>
                    </a:lnTo>
                    <a:lnTo>
                      <a:pt x="36" y="220"/>
                    </a:lnTo>
                    <a:lnTo>
                      <a:pt x="60" y="224"/>
                    </a:lnTo>
                    <a:lnTo>
                      <a:pt x="60" y="204"/>
                    </a:lnTo>
                    <a:lnTo>
                      <a:pt x="36" y="198"/>
                    </a:lnTo>
                    <a:lnTo>
                      <a:pt x="36" y="176"/>
                    </a:lnTo>
                    <a:close/>
                    <a:moveTo>
                      <a:pt x="36" y="0"/>
                    </a:moveTo>
                    <a:lnTo>
                      <a:pt x="0" y="24"/>
                    </a:lnTo>
                    <a:lnTo>
                      <a:pt x="36" y="64"/>
                    </a:lnTo>
                    <a:lnTo>
                      <a:pt x="36" y="42"/>
                    </a:lnTo>
                    <a:lnTo>
                      <a:pt x="60" y="48"/>
                    </a:lnTo>
                    <a:lnTo>
                      <a:pt x="60" y="26"/>
                    </a:lnTo>
                    <a:lnTo>
                      <a:pt x="36" y="20"/>
                    </a:lnTo>
                    <a:lnTo>
                      <a:pt x="36" y="0"/>
                    </a:lnTo>
                    <a:close/>
                    <a:moveTo>
                      <a:pt x="186" y="86"/>
                    </a:moveTo>
                    <a:lnTo>
                      <a:pt x="204" y="102"/>
                    </a:lnTo>
                    <a:lnTo>
                      <a:pt x="218" y="86"/>
                    </a:lnTo>
                    <a:lnTo>
                      <a:pt x="200" y="70"/>
                    </a:lnTo>
                    <a:lnTo>
                      <a:pt x="186" y="86"/>
                    </a:lnTo>
                    <a:close/>
                    <a:moveTo>
                      <a:pt x="222" y="80"/>
                    </a:moveTo>
                    <a:lnTo>
                      <a:pt x="244" y="86"/>
                    </a:lnTo>
                    <a:lnTo>
                      <a:pt x="244" y="64"/>
                    </a:lnTo>
                    <a:lnTo>
                      <a:pt x="222" y="58"/>
                    </a:lnTo>
                    <a:lnTo>
                      <a:pt x="222" y="80"/>
                    </a:lnTo>
                    <a:close/>
                    <a:moveTo>
                      <a:pt x="288" y="250"/>
                    </a:moveTo>
                    <a:lnTo>
                      <a:pt x="264" y="246"/>
                    </a:lnTo>
                    <a:lnTo>
                      <a:pt x="264" y="266"/>
                    </a:lnTo>
                    <a:lnTo>
                      <a:pt x="288" y="272"/>
                    </a:lnTo>
                    <a:lnTo>
                      <a:pt x="288" y="292"/>
                    </a:lnTo>
                    <a:lnTo>
                      <a:pt x="324" y="270"/>
                    </a:lnTo>
                    <a:lnTo>
                      <a:pt x="288" y="228"/>
                    </a:lnTo>
                    <a:lnTo>
                      <a:pt x="288" y="250"/>
                    </a:lnTo>
                    <a:close/>
                    <a:moveTo>
                      <a:pt x="222" y="258"/>
                    </a:moveTo>
                    <a:lnTo>
                      <a:pt x="244" y="262"/>
                    </a:lnTo>
                    <a:lnTo>
                      <a:pt x="244" y="242"/>
                    </a:lnTo>
                    <a:lnTo>
                      <a:pt x="222" y="236"/>
                    </a:lnTo>
                    <a:lnTo>
                      <a:pt x="222" y="258"/>
                    </a:lnTo>
                    <a:close/>
                    <a:moveTo>
                      <a:pt x="108" y="62"/>
                    </a:moveTo>
                    <a:lnTo>
                      <a:pt x="120" y="84"/>
                    </a:lnTo>
                    <a:lnTo>
                      <a:pt x="138" y="76"/>
                    </a:lnTo>
                    <a:lnTo>
                      <a:pt x="126" y="54"/>
                    </a:lnTo>
                    <a:lnTo>
                      <a:pt x="108" y="62"/>
                    </a:lnTo>
                    <a:close/>
                    <a:moveTo>
                      <a:pt x="186" y="218"/>
                    </a:moveTo>
                    <a:lnTo>
                      <a:pt x="200" y="238"/>
                    </a:lnTo>
                    <a:lnTo>
                      <a:pt x="218" y="230"/>
                    </a:lnTo>
                    <a:lnTo>
                      <a:pt x="204" y="208"/>
                    </a:lnTo>
                    <a:lnTo>
                      <a:pt x="186" y="218"/>
                    </a:lnTo>
                    <a:close/>
                    <a:moveTo>
                      <a:pt x="140" y="194"/>
                    </a:moveTo>
                    <a:lnTo>
                      <a:pt x="178" y="200"/>
                    </a:lnTo>
                    <a:lnTo>
                      <a:pt x="178" y="100"/>
                    </a:lnTo>
                    <a:lnTo>
                      <a:pt x="140" y="92"/>
                    </a:lnTo>
                    <a:lnTo>
                      <a:pt x="140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7" name="TextBox 59"/>
            <p:cNvSpPr txBox="1">
              <a:spLocks noChangeArrowheads="1"/>
            </p:cNvSpPr>
            <p:nvPr/>
          </p:nvSpPr>
          <p:spPr bwMode="auto">
            <a:xfrm>
              <a:off x="3929058" y="5080827"/>
              <a:ext cx="1000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 err="1" smtClean="0"/>
                <a:t>MSCe</a:t>
              </a:r>
              <a:r>
                <a:rPr lang="en-US" altLang="zh-CN" sz="1200" dirty="0" smtClean="0"/>
                <a:t>/VLR</a:t>
              </a:r>
              <a:endParaRPr lang="en-US" altLang="zh-CN" sz="1200" dirty="0"/>
            </a:p>
          </p:txBody>
        </p:sp>
      </p:grpSp>
      <p:pic>
        <p:nvPicPr>
          <p:cNvPr id="146" name="Picture 160" descr="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5513" y="3697064"/>
            <a:ext cx="3571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TextBox 59"/>
          <p:cNvSpPr txBox="1">
            <a:spLocks noChangeArrowheads="1"/>
          </p:cNvSpPr>
          <p:nvPr/>
        </p:nvSpPr>
        <p:spPr bwMode="auto">
          <a:xfrm>
            <a:off x="7204075" y="4147914"/>
            <a:ext cx="500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HLR</a:t>
            </a:r>
          </a:p>
        </p:txBody>
      </p:sp>
      <p:cxnSp>
        <p:nvCxnSpPr>
          <p:cNvPr id="148" name="直接连接符 103"/>
          <p:cNvCxnSpPr>
            <a:cxnSpLocks noChangeShapeType="1"/>
          </p:cNvCxnSpPr>
          <p:nvPr/>
        </p:nvCxnSpPr>
        <p:spPr bwMode="auto">
          <a:xfrm>
            <a:off x="3703638" y="3982814"/>
            <a:ext cx="10001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9" name="直接连接符 105"/>
          <p:cNvCxnSpPr>
            <a:cxnSpLocks noChangeShapeType="1"/>
          </p:cNvCxnSpPr>
          <p:nvPr/>
        </p:nvCxnSpPr>
        <p:spPr bwMode="auto">
          <a:xfrm>
            <a:off x="4989513" y="3982814"/>
            <a:ext cx="10001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0" name="直接连接符 106"/>
          <p:cNvCxnSpPr>
            <a:cxnSpLocks noChangeShapeType="1"/>
          </p:cNvCxnSpPr>
          <p:nvPr/>
        </p:nvCxnSpPr>
        <p:spPr bwMode="auto">
          <a:xfrm flipV="1">
            <a:off x="6346825" y="3982814"/>
            <a:ext cx="92868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51" name="Picture 91" descr="MG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2325" y="2220689"/>
            <a:ext cx="4286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96" descr="SGSN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482502"/>
            <a:ext cx="45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" name="直接连接符 118"/>
          <p:cNvCxnSpPr>
            <a:cxnSpLocks noChangeShapeType="1"/>
          </p:cNvCxnSpPr>
          <p:nvPr/>
        </p:nvCxnSpPr>
        <p:spPr bwMode="auto">
          <a:xfrm>
            <a:off x="3632200" y="2482627"/>
            <a:ext cx="10001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4" name="TextBox 59"/>
          <p:cNvSpPr txBox="1">
            <a:spLocks noChangeArrowheads="1"/>
          </p:cNvSpPr>
          <p:nvPr/>
        </p:nvSpPr>
        <p:spPr bwMode="auto">
          <a:xfrm>
            <a:off x="4489450" y="2696939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SGW</a:t>
            </a:r>
          </a:p>
        </p:txBody>
      </p:sp>
      <p:grpSp>
        <p:nvGrpSpPr>
          <p:cNvPr id="8" name="组合 182"/>
          <p:cNvGrpSpPr>
            <a:grpSpLocks/>
          </p:cNvGrpSpPr>
          <p:nvPr/>
        </p:nvGrpSpPr>
        <p:grpSpPr bwMode="auto">
          <a:xfrm>
            <a:off x="5918200" y="2196877"/>
            <a:ext cx="785813" cy="785812"/>
            <a:chOff x="5929322" y="2571744"/>
            <a:chExt cx="785818" cy="785818"/>
          </a:xfrm>
        </p:grpSpPr>
        <p:pic>
          <p:nvPicPr>
            <p:cNvPr id="156" name="Picture 66" descr="GGS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198" y="2571744"/>
              <a:ext cx="506413" cy="557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7" name="TextBox 59"/>
            <p:cNvSpPr txBox="1">
              <a:spLocks noChangeArrowheads="1"/>
            </p:cNvSpPr>
            <p:nvPr/>
          </p:nvSpPr>
          <p:spPr bwMode="auto">
            <a:xfrm>
              <a:off x="5929322" y="3080563"/>
              <a:ext cx="7858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PGW</a:t>
              </a:r>
            </a:p>
          </p:txBody>
        </p:sp>
      </p:grpSp>
      <p:sp>
        <p:nvSpPr>
          <p:cNvPr id="158" name="TextBox 59"/>
          <p:cNvSpPr txBox="1">
            <a:spLocks noChangeArrowheads="1"/>
          </p:cNvSpPr>
          <p:nvPr/>
        </p:nvSpPr>
        <p:spPr bwMode="auto">
          <a:xfrm>
            <a:off x="5203825" y="1196752"/>
            <a:ext cx="857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MME</a:t>
            </a:r>
          </a:p>
        </p:txBody>
      </p: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7061200" y="1479327"/>
            <a:ext cx="504825" cy="503237"/>
            <a:chOff x="3481" y="1082"/>
            <a:chExt cx="299" cy="359"/>
          </a:xfrm>
        </p:grpSpPr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3628" y="1082"/>
              <a:ext cx="152" cy="205"/>
              <a:chOff x="2784" y="96"/>
              <a:chExt cx="336" cy="311"/>
            </a:xfrm>
          </p:grpSpPr>
          <p:grpSp>
            <p:nvGrpSpPr>
              <p:cNvPr id="11" name="Group 18"/>
              <p:cNvGrpSpPr>
                <a:grpSpLocks/>
              </p:cNvGrpSpPr>
              <p:nvPr/>
            </p:nvGrpSpPr>
            <p:grpSpPr bwMode="auto">
              <a:xfrm>
                <a:off x="2784" y="276"/>
                <a:ext cx="336" cy="131"/>
                <a:chOff x="2784" y="240"/>
                <a:chExt cx="336" cy="131"/>
              </a:xfrm>
            </p:grpSpPr>
            <p:sp>
              <p:nvSpPr>
                <p:cNvPr id="214" name="Oval 19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5" name="Oval 20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Group 21"/>
              <p:cNvGrpSpPr>
                <a:grpSpLocks/>
              </p:cNvGrpSpPr>
              <p:nvPr/>
            </p:nvGrpSpPr>
            <p:grpSpPr bwMode="auto">
              <a:xfrm>
                <a:off x="2784" y="240"/>
                <a:ext cx="336" cy="131"/>
                <a:chOff x="2784" y="240"/>
                <a:chExt cx="336" cy="131"/>
              </a:xfrm>
            </p:grpSpPr>
            <p:sp>
              <p:nvSpPr>
                <p:cNvPr id="212" name="Oval 22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Oval 23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Group 24"/>
              <p:cNvGrpSpPr>
                <a:grpSpLocks/>
              </p:cNvGrpSpPr>
              <p:nvPr/>
            </p:nvGrpSpPr>
            <p:grpSpPr bwMode="auto">
              <a:xfrm>
                <a:off x="2784" y="208"/>
                <a:ext cx="336" cy="131"/>
                <a:chOff x="2784" y="240"/>
                <a:chExt cx="336" cy="131"/>
              </a:xfrm>
            </p:grpSpPr>
            <p:sp>
              <p:nvSpPr>
                <p:cNvPr id="210" name="Oval 25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Oval 26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Group 27"/>
              <p:cNvGrpSpPr>
                <a:grpSpLocks/>
              </p:cNvGrpSpPr>
              <p:nvPr/>
            </p:nvGrpSpPr>
            <p:grpSpPr bwMode="auto">
              <a:xfrm>
                <a:off x="2784" y="172"/>
                <a:ext cx="336" cy="131"/>
                <a:chOff x="2784" y="240"/>
                <a:chExt cx="336" cy="131"/>
              </a:xfrm>
            </p:grpSpPr>
            <p:sp>
              <p:nvSpPr>
                <p:cNvPr id="208" name="Oval 28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9" name="Oval 29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Group 30"/>
              <p:cNvGrpSpPr>
                <a:grpSpLocks/>
              </p:cNvGrpSpPr>
              <p:nvPr/>
            </p:nvGrpSpPr>
            <p:grpSpPr bwMode="auto">
              <a:xfrm>
                <a:off x="2784" y="136"/>
                <a:ext cx="336" cy="131"/>
                <a:chOff x="2784" y="240"/>
                <a:chExt cx="336" cy="131"/>
              </a:xfrm>
            </p:grpSpPr>
            <p:sp>
              <p:nvSpPr>
                <p:cNvPr id="206" name="Oval 31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Oval 32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4" name="Oval 33"/>
              <p:cNvSpPr>
                <a:spLocks noChangeArrowheads="1"/>
              </p:cNvSpPr>
              <p:nvPr/>
            </p:nvSpPr>
            <p:spPr bwMode="auto">
              <a:xfrm>
                <a:off x="2784" y="102"/>
                <a:ext cx="336" cy="125"/>
              </a:xfrm>
              <a:prstGeom prst="ellipse">
                <a:avLst/>
              </a:prstGeom>
              <a:solidFill>
                <a:srgbClr val="CC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Oval 34"/>
              <p:cNvSpPr>
                <a:spLocks noChangeArrowheads="1"/>
              </p:cNvSpPr>
              <p:nvPr/>
            </p:nvSpPr>
            <p:spPr bwMode="auto">
              <a:xfrm>
                <a:off x="2784" y="96"/>
                <a:ext cx="336" cy="111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CC99"/>
                  </a:gs>
                  <a:gs pos="100000">
                    <a:srgbClr val="FFCC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Group 35"/>
            <p:cNvGrpSpPr>
              <a:grpSpLocks/>
            </p:cNvGrpSpPr>
            <p:nvPr/>
          </p:nvGrpSpPr>
          <p:grpSpPr bwMode="auto">
            <a:xfrm>
              <a:off x="3481" y="1139"/>
              <a:ext cx="161" cy="208"/>
              <a:chOff x="2976" y="3264"/>
              <a:chExt cx="720" cy="577"/>
            </a:xfrm>
          </p:grpSpPr>
          <p:grpSp>
            <p:nvGrpSpPr>
              <p:cNvPr id="17" name="Group 36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197" name="Oval 37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Oval 38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Group 39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195" name="Oval 40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Oval 41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" name="Group 42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193" name="Oval 43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Oval 44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Group 45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191" name="Oval 4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Oval 4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Group 48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189" name="Oval 4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Oval 5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Group 51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187" name="Oval 52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Oval 53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3" name="Group 54"/>
            <p:cNvGrpSpPr>
              <a:grpSpLocks/>
            </p:cNvGrpSpPr>
            <p:nvPr/>
          </p:nvGrpSpPr>
          <p:grpSpPr bwMode="auto">
            <a:xfrm>
              <a:off x="3577" y="1226"/>
              <a:ext cx="161" cy="208"/>
              <a:chOff x="2976" y="3264"/>
              <a:chExt cx="720" cy="577"/>
            </a:xfrm>
          </p:grpSpPr>
          <p:grpSp>
            <p:nvGrpSpPr>
              <p:cNvPr id="24" name="Group 55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179" name="Oval 5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" name="Oval 5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Group 58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177" name="Oval 5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" name="Oval 6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" name="Group 61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175" name="Oval 6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Oval 6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" name="Group 64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173" name="Oval 6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4" name="Oval 6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" name="Group 67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171" name="Oval 6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Oval 6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" name="Group 70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169" name="Oval 71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Oval 72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cxnSp>
        <p:nvCxnSpPr>
          <p:cNvPr id="216" name="直接连接符 180"/>
          <p:cNvCxnSpPr>
            <a:cxnSpLocks noChangeShapeType="1"/>
          </p:cNvCxnSpPr>
          <p:nvPr/>
        </p:nvCxnSpPr>
        <p:spPr bwMode="auto">
          <a:xfrm>
            <a:off x="5060950" y="2482627"/>
            <a:ext cx="10001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7" name="直接连接符 184"/>
          <p:cNvCxnSpPr>
            <a:cxnSpLocks noChangeShapeType="1"/>
          </p:cNvCxnSpPr>
          <p:nvPr/>
        </p:nvCxnSpPr>
        <p:spPr bwMode="auto">
          <a:xfrm rot="5400000" flipH="1" flipV="1">
            <a:off x="4835525" y="1709515"/>
            <a:ext cx="522287" cy="50006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8" name="直接连接符 186"/>
          <p:cNvCxnSpPr>
            <a:cxnSpLocks noChangeShapeType="1"/>
          </p:cNvCxnSpPr>
          <p:nvPr/>
        </p:nvCxnSpPr>
        <p:spPr bwMode="auto">
          <a:xfrm>
            <a:off x="5775325" y="1696814"/>
            <a:ext cx="128587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9" name="TextBox 59"/>
          <p:cNvSpPr txBox="1">
            <a:spLocks noChangeArrowheads="1"/>
          </p:cNvSpPr>
          <p:nvPr/>
        </p:nvSpPr>
        <p:spPr bwMode="auto">
          <a:xfrm>
            <a:off x="6918325" y="1196752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HSS</a:t>
            </a:r>
          </a:p>
        </p:txBody>
      </p:sp>
      <p:pic>
        <p:nvPicPr>
          <p:cNvPr id="222" name="Picture 67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125564"/>
            <a:ext cx="7556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3" name="直接连接符 202"/>
          <p:cNvCxnSpPr>
            <a:cxnSpLocks noChangeShapeType="1"/>
          </p:cNvCxnSpPr>
          <p:nvPr/>
        </p:nvCxnSpPr>
        <p:spPr bwMode="auto">
          <a:xfrm>
            <a:off x="2774950" y="3268439"/>
            <a:ext cx="5357813" cy="793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" name="TextBox 59"/>
          <p:cNvSpPr txBox="1">
            <a:spLocks noChangeArrowheads="1"/>
          </p:cNvSpPr>
          <p:nvPr/>
        </p:nvSpPr>
        <p:spPr bwMode="auto">
          <a:xfrm>
            <a:off x="7346950" y="3347814"/>
            <a:ext cx="857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CDMA 1x</a:t>
            </a:r>
          </a:p>
        </p:txBody>
      </p:sp>
      <p:sp>
        <p:nvSpPr>
          <p:cNvPr id="226" name="TextBox 59"/>
          <p:cNvSpPr txBox="1">
            <a:spLocks noChangeArrowheads="1"/>
          </p:cNvSpPr>
          <p:nvPr/>
        </p:nvSpPr>
        <p:spPr bwMode="auto">
          <a:xfrm>
            <a:off x="7346950" y="2982689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LTE</a:t>
            </a:r>
          </a:p>
        </p:txBody>
      </p:sp>
      <p:cxnSp>
        <p:nvCxnSpPr>
          <p:cNvPr id="227" name="直接连接符 226"/>
          <p:cNvCxnSpPr>
            <a:cxnSpLocks noChangeShapeType="1"/>
          </p:cNvCxnSpPr>
          <p:nvPr/>
        </p:nvCxnSpPr>
        <p:spPr bwMode="auto">
          <a:xfrm flipV="1">
            <a:off x="2203450" y="2842989"/>
            <a:ext cx="571500" cy="376238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8" name="直接连接符 227"/>
          <p:cNvCxnSpPr>
            <a:cxnSpLocks noChangeShapeType="1"/>
          </p:cNvCxnSpPr>
          <p:nvPr/>
        </p:nvCxnSpPr>
        <p:spPr bwMode="auto">
          <a:xfrm>
            <a:off x="2203450" y="3411314"/>
            <a:ext cx="571500" cy="500063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9" name="TextBox 59"/>
          <p:cNvSpPr txBox="1">
            <a:spLocks noChangeArrowheads="1"/>
          </p:cNvSpPr>
          <p:nvPr/>
        </p:nvSpPr>
        <p:spPr bwMode="auto">
          <a:xfrm>
            <a:off x="1131888" y="3554189"/>
            <a:ext cx="1214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SVLTE</a:t>
            </a:r>
            <a:r>
              <a:rPr lang="zh-CN" altLang="en-US" sz="1200"/>
              <a:t>终端</a:t>
            </a:r>
            <a:endParaRPr lang="en-US" altLang="zh-CN" sz="1200"/>
          </a:p>
        </p:txBody>
      </p:sp>
      <p:grpSp>
        <p:nvGrpSpPr>
          <p:cNvPr id="30" name="组合 236"/>
          <p:cNvGrpSpPr>
            <a:grpSpLocks/>
          </p:cNvGrpSpPr>
          <p:nvPr/>
        </p:nvGrpSpPr>
        <p:grpSpPr bwMode="auto">
          <a:xfrm>
            <a:off x="2854325" y="3527202"/>
            <a:ext cx="863600" cy="1000125"/>
            <a:chOff x="3007807" y="4214818"/>
            <a:chExt cx="863600" cy="1000132"/>
          </a:xfrm>
        </p:grpSpPr>
        <p:sp>
          <p:nvSpPr>
            <p:cNvPr id="240" name="矩形 20"/>
            <p:cNvSpPr>
              <a:spLocks noChangeArrowheads="1"/>
            </p:cNvSpPr>
            <p:nvPr/>
          </p:nvSpPr>
          <p:spPr bwMode="auto">
            <a:xfrm>
              <a:off x="3071802" y="4929191"/>
              <a:ext cx="785810" cy="285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F0000"/>
                </a:buClr>
              </a:pPr>
              <a:r>
                <a:rPr lang="en-US" altLang="zh-CN" sz="1200"/>
                <a:t>BTS</a:t>
              </a:r>
              <a:endParaRPr lang="zh-CN" altLang="en-US" sz="1200"/>
            </a:p>
          </p:txBody>
        </p:sp>
        <p:grpSp>
          <p:nvGrpSpPr>
            <p:cNvPr id="31" name="组合 233"/>
            <p:cNvGrpSpPr>
              <a:grpSpLocks/>
            </p:cNvGrpSpPr>
            <p:nvPr/>
          </p:nvGrpSpPr>
          <p:grpSpPr bwMode="auto">
            <a:xfrm>
              <a:off x="3007807" y="4214818"/>
              <a:ext cx="863600" cy="785818"/>
              <a:chOff x="3007807" y="4357694"/>
              <a:chExt cx="863600" cy="785818"/>
            </a:xfrm>
          </p:grpSpPr>
          <p:pic>
            <p:nvPicPr>
              <p:cNvPr id="242" name="Picture 7" descr="cells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807" y="4702187"/>
                <a:ext cx="8636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3" name="Picture 22" descr="tower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4678" y="4357694"/>
                <a:ext cx="490240" cy="685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45" name="灯片编号占位符 123"/>
          <p:cNvSpPr txBox="1">
            <a:spLocks/>
          </p:cNvSpPr>
          <p:nvPr/>
        </p:nvSpPr>
        <p:spPr>
          <a:xfrm>
            <a:off x="4140200" y="6381750"/>
            <a:ext cx="1223963" cy="215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AFDFD654-3DB6-4A90-9AB2-F4D0DE616BFE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246" name="矩形 245"/>
          <p:cNvSpPr/>
          <p:nvPr/>
        </p:nvSpPr>
        <p:spPr>
          <a:xfrm>
            <a:off x="585118" y="4546637"/>
            <a:ext cx="7808663" cy="161582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fontAlgn="auto">
              <a:spcBef>
                <a:spcPct val="25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kern="0" dirty="0">
                <a:solidFill>
                  <a:sysClr val="windowText" lastClr="000000"/>
                </a:solidFill>
                <a:latin typeface="+mn-ea"/>
                <a:ea typeface="+mn-ea"/>
              </a:rPr>
              <a:t>应用场景：</a:t>
            </a:r>
            <a:r>
              <a:rPr lang="en-US" altLang="zh-CN" dirty="0">
                <a:latin typeface="+mn-ea"/>
                <a:ea typeface="+mn-ea"/>
              </a:rPr>
              <a:t>LTE</a:t>
            </a:r>
            <a:r>
              <a:rPr lang="zh-CN" altLang="en-US" dirty="0">
                <a:latin typeface="+mn-ea"/>
                <a:ea typeface="+mn-ea"/>
              </a:rPr>
              <a:t>与语音网同步支持</a:t>
            </a:r>
            <a:r>
              <a:rPr lang="en-US" altLang="zh-CN" dirty="0">
                <a:latin typeface="+mn-ea"/>
                <a:ea typeface="+mn-ea"/>
              </a:rPr>
              <a:t>(Simultaneous Voice and LTE),  </a:t>
            </a:r>
            <a:r>
              <a:rPr lang="zh-CN" altLang="en-US" dirty="0">
                <a:latin typeface="+mn-ea"/>
                <a:ea typeface="+mn-ea"/>
              </a:rPr>
              <a:t>不需要对现有网络做改造。</a:t>
            </a:r>
            <a:endParaRPr lang="zh-CN" altLang="en-US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marL="285750" indent="-285750" fontAlgn="auto">
              <a:spcBef>
                <a:spcPct val="25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kern="0" dirty="0">
                <a:solidFill>
                  <a:sysClr val="windowText" lastClr="000000"/>
                </a:solidFill>
                <a:latin typeface="+mn-ea"/>
                <a:ea typeface="+mn-ea"/>
              </a:rPr>
              <a:t>业务提供：</a:t>
            </a:r>
            <a:r>
              <a:rPr lang="en-US" altLang="zh-CN" kern="0" dirty="0">
                <a:solidFill>
                  <a:sysClr val="windowText" lastClr="000000"/>
                </a:solidFill>
                <a:latin typeface="+mn-ea"/>
                <a:ea typeface="+mn-ea"/>
              </a:rPr>
              <a:t>LTE</a:t>
            </a:r>
            <a:r>
              <a:rPr lang="zh-CN" altLang="en-US" kern="0" dirty="0">
                <a:solidFill>
                  <a:sysClr val="windowText" lastClr="000000"/>
                </a:solidFill>
                <a:latin typeface="+mn-ea"/>
                <a:ea typeface="+mn-ea"/>
              </a:rPr>
              <a:t>网络提供</a:t>
            </a:r>
            <a:r>
              <a:rPr lang="en-US" altLang="zh-CN" kern="0" dirty="0">
                <a:solidFill>
                  <a:sysClr val="windowText" lastClr="000000"/>
                </a:solidFill>
                <a:latin typeface="+mn-ea"/>
                <a:ea typeface="+mn-ea"/>
              </a:rPr>
              <a:t>PS</a:t>
            </a:r>
            <a:r>
              <a:rPr lang="zh-CN" altLang="en-US" kern="0" dirty="0">
                <a:solidFill>
                  <a:sysClr val="windowText" lastClr="000000"/>
                </a:solidFill>
                <a:latin typeface="+mn-ea"/>
                <a:ea typeface="+mn-ea"/>
              </a:rPr>
              <a:t>域数据业务，语音和短消息业务由</a:t>
            </a:r>
            <a:r>
              <a:rPr lang="en-US" altLang="zh-CN" kern="0" dirty="0">
                <a:solidFill>
                  <a:sysClr val="windowText" lastClr="000000"/>
                </a:solidFill>
                <a:latin typeface="+mn-ea"/>
                <a:ea typeface="+mn-ea"/>
              </a:rPr>
              <a:t>CS</a:t>
            </a:r>
            <a:r>
              <a:rPr lang="zh-CN" altLang="en-US" kern="0" dirty="0">
                <a:solidFill>
                  <a:sysClr val="windowText" lastClr="000000"/>
                </a:solidFill>
                <a:latin typeface="+mn-ea"/>
                <a:ea typeface="+mn-ea"/>
              </a:rPr>
              <a:t>网络提供</a:t>
            </a:r>
          </a:p>
          <a:p>
            <a:pPr marL="285750" indent="-285750" fontAlgn="auto">
              <a:spcBef>
                <a:spcPct val="25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kern="0" dirty="0">
                <a:solidFill>
                  <a:sysClr val="windowText" lastClr="000000"/>
                </a:solidFill>
                <a:latin typeface="+mn-ea"/>
                <a:ea typeface="+mn-ea"/>
              </a:rPr>
              <a:t>基本原理</a:t>
            </a:r>
            <a:r>
              <a:rPr lang="en-US" altLang="zh-CN" kern="0" dirty="0">
                <a:solidFill>
                  <a:sysClr val="windowText" lastClr="000000"/>
                </a:solidFill>
                <a:latin typeface="+mn-ea"/>
                <a:ea typeface="+mn-ea"/>
              </a:rPr>
              <a:t>:   </a:t>
            </a:r>
            <a:r>
              <a:rPr lang="zh-CN" altLang="en-US" kern="0" dirty="0">
                <a:solidFill>
                  <a:sysClr val="windowText" lastClr="000000"/>
                </a:solidFill>
                <a:latin typeface="+mn-ea"/>
                <a:ea typeface="+mn-ea"/>
              </a:rPr>
              <a:t>两张网络叠加，通过终端实现两张网络同时注册，不需要网络之间的交互。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585118" y="1472977"/>
            <a:ext cx="139459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+mn-ea"/>
                <a:ea typeface="+mn-ea"/>
              </a:rPr>
              <a:t>SVLTE</a:t>
            </a:r>
            <a:r>
              <a:rPr lang="zh-CN" altLang="en-US" b="1" dirty="0" smtClean="0">
                <a:solidFill>
                  <a:srgbClr val="C00000"/>
                </a:solidFill>
                <a:latin typeface="+mn-ea"/>
                <a:ea typeface="+mn-ea"/>
              </a:rPr>
              <a:t>方式</a:t>
            </a:r>
            <a:endParaRPr lang="zh-CN" altLang="en-US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87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2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6480720" cy="576064"/>
          </a:xfrm>
        </p:spPr>
        <p:txBody>
          <a:bodyPr/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3GPP2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的语音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互操作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2/3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dirty="0"/>
          </a:p>
        </p:txBody>
      </p:sp>
      <p:grpSp>
        <p:nvGrpSpPr>
          <p:cNvPr id="3" name="组合 193"/>
          <p:cNvGrpSpPr>
            <a:grpSpLocks/>
          </p:cNvGrpSpPr>
          <p:nvPr/>
        </p:nvGrpSpPr>
        <p:grpSpPr bwMode="auto">
          <a:xfrm>
            <a:off x="6418263" y="1765399"/>
            <a:ext cx="1643062" cy="887413"/>
            <a:chOff x="6286512" y="2500306"/>
            <a:chExt cx="1643074" cy="887411"/>
          </a:xfrm>
        </p:grpSpPr>
        <p:sp>
          <p:nvSpPr>
            <p:cNvPr id="5" name="Freeform 252"/>
            <p:cNvSpPr>
              <a:spLocks/>
            </p:cNvSpPr>
            <p:nvPr/>
          </p:nvSpPr>
          <p:spPr bwMode="auto">
            <a:xfrm rot="5400000">
              <a:off x="6664343" y="2122475"/>
              <a:ext cx="887411" cy="1643074"/>
            </a:xfrm>
            <a:custGeom>
              <a:avLst/>
              <a:gdLst>
                <a:gd name="T0" fmla="*/ 2147483647 w 2002"/>
                <a:gd name="T1" fmla="*/ 2147483647 h 1384"/>
                <a:gd name="T2" fmla="*/ 2147483647 w 2002"/>
                <a:gd name="T3" fmla="*/ 2147483647 h 1384"/>
                <a:gd name="T4" fmla="*/ 2147483647 w 2002"/>
                <a:gd name="T5" fmla="*/ 2147483647 h 1384"/>
                <a:gd name="T6" fmla="*/ 2147483647 w 2002"/>
                <a:gd name="T7" fmla="*/ 2147483647 h 1384"/>
                <a:gd name="T8" fmla="*/ 2147483647 w 2002"/>
                <a:gd name="T9" fmla="*/ 2147483647 h 1384"/>
                <a:gd name="T10" fmla="*/ 2147483647 w 2002"/>
                <a:gd name="T11" fmla="*/ 2147483647 h 1384"/>
                <a:gd name="T12" fmla="*/ 2147483647 w 2002"/>
                <a:gd name="T13" fmla="*/ 2147483647 h 1384"/>
                <a:gd name="T14" fmla="*/ 2147483647 w 2002"/>
                <a:gd name="T15" fmla="*/ 2147483647 h 1384"/>
                <a:gd name="T16" fmla="*/ 2147483647 w 2002"/>
                <a:gd name="T17" fmla="*/ 2147483647 h 1384"/>
                <a:gd name="T18" fmla="*/ 2147483647 w 2002"/>
                <a:gd name="T19" fmla="*/ 2147483647 h 1384"/>
                <a:gd name="T20" fmla="*/ 2147483647 w 2002"/>
                <a:gd name="T21" fmla="*/ 2147483647 h 1384"/>
                <a:gd name="T22" fmla="*/ 2147483647 w 2002"/>
                <a:gd name="T23" fmla="*/ 2147483647 h 1384"/>
                <a:gd name="T24" fmla="*/ 2147483647 w 2002"/>
                <a:gd name="T25" fmla="*/ 2147483647 h 1384"/>
                <a:gd name="T26" fmla="*/ 2147483647 w 2002"/>
                <a:gd name="T27" fmla="*/ 2147483647 h 1384"/>
                <a:gd name="T28" fmla="*/ 2147483647 w 2002"/>
                <a:gd name="T29" fmla="*/ 2147483647 h 1384"/>
                <a:gd name="T30" fmla="*/ 2147483647 w 2002"/>
                <a:gd name="T31" fmla="*/ 2147483647 h 1384"/>
                <a:gd name="T32" fmla="*/ 2147483647 w 2002"/>
                <a:gd name="T33" fmla="*/ 2147483647 h 1384"/>
                <a:gd name="T34" fmla="*/ 2147483647 w 2002"/>
                <a:gd name="T35" fmla="*/ 2147483647 h 1384"/>
                <a:gd name="T36" fmla="*/ 2147483647 w 2002"/>
                <a:gd name="T37" fmla="*/ 2147483647 h 1384"/>
                <a:gd name="T38" fmla="*/ 2147483647 w 2002"/>
                <a:gd name="T39" fmla="*/ 2147483647 h 1384"/>
                <a:gd name="T40" fmla="*/ 2147483647 w 2002"/>
                <a:gd name="T41" fmla="*/ 2147483647 h 1384"/>
                <a:gd name="T42" fmla="*/ 2147483647 w 2002"/>
                <a:gd name="T43" fmla="*/ 2147483647 h 1384"/>
                <a:gd name="T44" fmla="*/ 2147483647 w 2002"/>
                <a:gd name="T45" fmla="*/ 2147483647 h 1384"/>
                <a:gd name="T46" fmla="*/ 2147483647 w 2002"/>
                <a:gd name="T47" fmla="*/ 2147483647 h 1384"/>
                <a:gd name="T48" fmla="*/ 2147483647 w 2002"/>
                <a:gd name="T49" fmla="*/ 2147483647 h 1384"/>
                <a:gd name="T50" fmla="*/ 2147483647 w 2002"/>
                <a:gd name="T51" fmla="*/ 2147483647 h 1384"/>
                <a:gd name="T52" fmla="*/ 2147483647 w 2002"/>
                <a:gd name="T53" fmla="*/ 2147483647 h 1384"/>
                <a:gd name="T54" fmla="*/ 2147483647 w 2002"/>
                <a:gd name="T55" fmla="*/ 2147483647 h 1384"/>
                <a:gd name="T56" fmla="*/ 2147483647 w 2002"/>
                <a:gd name="T57" fmla="*/ 2147483647 h 1384"/>
                <a:gd name="T58" fmla="*/ 2147483647 w 2002"/>
                <a:gd name="T59" fmla="*/ 2147483647 h 1384"/>
                <a:gd name="T60" fmla="*/ 2147483647 w 2002"/>
                <a:gd name="T61" fmla="*/ 2147483647 h 1384"/>
                <a:gd name="T62" fmla="*/ 2147483647 w 2002"/>
                <a:gd name="T63" fmla="*/ 2147483647 h 1384"/>
                <a:gd name="T64" fmla="*/ 2147483647 w 2002"/>
                <a:gd name="T65" fmla="*/ 2147483647 h 1384"/>
                <a:gd name="T66" fmla="*/ 2147483647 w 2002"/>
                <a:gd name="T67" fmla="*/ 2147483647 h 1384"/>
                <a:gd name="T68" fmla="*/ 2147483647 w 2002"/>
                <a:gd name="T69" fmla="*/ 2147483647 h 1384"/>
                <a:gd name="T70" fmla="*/ 2147483647 w 2002"/>
                <a:gd name="T71" fmla="*/ 2147483647 h 1384"/>
                <a:gd name="T72" fmla="*/ 2147483647 w 2002"/>
                <a:gd name="T73" fmla="*/ 2147483647 h 1384"/>
                <a:gd name="T74" fmla="*/ 2147483647 w 2002"/>
                <a:gd name="T75" fmla="*/ 2147483647 h 1384"/>
                <a:gd name="T76" fmla="*/ 2147483647 w 2002"/>
                <a:gd name="T77" fmla="*/ 2147483647 h 1384"/>
                <a:gd name="T78" fmla="*/ 2147483647 w 2002"/>
                <a:gd name="T79" fmla="*/ 2147483647 h 1384"/>
                <a:gd name="T80" fmla="*/ 2147483647 w 2002"/>
                <a:gd name="T81" fmla="*/ 2147483647 h 1384"/>
                <a:gd name="T82" fmla="*/ 2147483647 w 2002"/>
                <a:gd name="T83" fmla="*/ 2147483647 h 1384"/>
                <a:gd name="T84" fmla="*/ 2147483647 w 2002"/>
                <a:gd name="T85" fmla="*/ 2147483647 h 1384"/>
                <a:gd name="T86" fmla="*/ 2147483647 w 2002"/>
                <a:gd name="T87" fmla="*/ 2147483647 h 1384"/>
                <a:gd name="T88" fmla="*/ 2147483647 w 2002"/>
                <a:gd name="T89" fmla="*/ 2147483647 h 1384"/>
                <a:gd name="T90" fmla="*/ 2147483647 w 2002"/>
                <a:gd name="T91" fmla="*/ 2147483647 h 1384"/>
                <a:gd name="T92" fmla="*/ 2147483647 w 2002"/>
                <a:gd name="T93" fmla="*/ 2147483647 h 1384"/>
                <a:gd name="T94" fmla="*/ 2147483647 w 2002"/>
                <a:gd name="T95" fmla="*/ 2147483647 h 1384"/>
                <a:gd name="T96" fmla="*/ 2147483647 w 2002"/>
                <a:gd name="T97" fmla="*/ 2147483647 h 1384"/>
                <a:gd name="T98" fmla="*/ 2147483647 w 2002"/>
                <a:gd name="T99" fmla="*/ 2147483647 h 1384"/>
                <a:gd name="T100" fmla="*/ 2147483647 w 2002"/>
                <a:gd name="T101" fmla="*/ 2147483647 h 1384"/>
                <a:gd name="T102" fmla="*/ 2147483647 w 2002"/>
                <a:gd name="T103" fmla="*/ 2147483647 h 1384"/>
                <a:gd name="T104" fmla="*/ 2147483647 w 2002"/>
                <a:gd name="T105" fmla="*/ 2147483647 h 1384"/>
                <a:gd name="T106" fmla="*/ 2147483647 w 2002"/>
                <a:gd name="T107" fmla="*/ 2147483647 h 1384"/>
                <a:gd name="T108" fmla="*/ 2147483647 w 2002"/>
                <a:gd name="T109" fmla="*/ 2147483647 h 1384"/>
                <a:gd name="T110" fmla="*/ 2147483647 w 2002"/>
                <a:gd name="T111" fmla="*/ 2147483647 h 1384"/>
                <a:gd name="T112" fmla="*/ 2147483647 w 2002"/>
                <a:gd name="T113" fmla="*/ 2147483647 h 1384"/>
                <a:gd name="T114" fmla="*/ 2147483647 w 2002"/>
                <a:gd name="T115" fmla="*/ 2147483647 h 1384"/>
                <a:gd name="T116" fmla="*/ 2147483647 w 2002"/>
                <a:gd name="T117" fmla="*/ 2147483647 h 1384"/>
                <a:gd name="T118" fmla="*/ 2147483647 w 2002"/>
                <a:gd name="T119" fmla="*/ 2147483647 h 1384"/>
                <a:gd name="T120" fmla="*/ 2147483647 w 2002"/>
                <a:gd name="T121" fmla="*/ 2147483647 h 1384"/>
                <a:gd name="T122" fmla="*/ 2147483647 w 2002"/>
                <a:gd name="T123" fmla="*/ 2147483647 h 1384"/>
                <a:gd name="T124" fmla="*/ 2147483647 w 2002"/>
                <a:gd name="T125" fmla="*/ 2147483647 h 138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002"/>
                <a:gd name="T190" fmla="*/ 0 h 1384"/>
                <a:gd name="T191" fmla="*/ 2002 w 2002"/>
                <a:gd name="T192" fmla="*/ 1384 h 138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002" h="1384">
                  <a:moveTo>
                    <a:pt x="430" y="175"/>
                  </a:moveTo>
                  <a:lnTo>
                    <a:pt x="436" y="169"/>
                  </a:lnTo>
                  <a:lnTo>
                    <a:pt x="443" y="160"/>
                  </a:lnTo>
                  <a:lnTo>
                    <a:pt x="450" y="153"/>
                  </a:lnTo>
                  <a:lnTo>
                    <a:pt x="457" y="144"/>
                  </a:lnTo>
                  <a:lnTo>
                    <a:pt x="466" y="139"/>
                  </a:lnTo>
                  <a:lnTo>
                    <a:pt x="472" y="131"/>
                  </a:lnTo>
                  <a:lnTo>
                    <a:pt x="489" y="120"/>
                  </a:lnTo>
                  <a:lnTo>
                    <a:pt x="499" y="113"/>
                  </a:lnTo>
                  <a:lnTo>
                    <a:pt x="508" y="107"/>
                  </a:lnTo>
                  <a:lnTo>
                    <a:pt x="516" y="103"/>
                  </a:lnTo>
                  <a:lnTo>
                    <a:pt x="528" y="95"/>
                  </a:lnTo>
                  <a:lnTo>
                    <a:pt x="536" y="91"/>
                  </a:lnTo>
                  <a:lnTo>
                    <a:pt x="556" y="82"/>
                  </a:lnTo>
                  <a:lnTo>
                    <a:pt x="565" y="81"/>
                  </a:lnTo>
                  <a:lnTo>
                    <a:pt x="577" y="77"/>
                  </a:lnTo>
                  <a:lnTo>
                    <a:pt x="618" y="68"/>
                  </a:lnTo>
                  <a:lnTo>
                    <a:pt x="671" y="68"/>
                  </a:lnTo>
                  <a:lnTo>
                    <a:pt x="693" y="72"/>
                  </a:lnTo>
                  <a:lnTo>
                    <a:pt x="702" y="75"/>
                  </a:lnTo>
                  <a:lnTo>
                    <a:pt x="712" y="77"/>
                  </a:lnTo>
                  <a:lnTo>
                    <a:pt x="733" y="85"/>
                  </a:lnTo>
                  <a:lnTo>
                    <a:pt x="739" y="77"/>
                  </a:lnTo>
                  <a:lnTo>
                    <a:pt x="748" y="71"/>
                  </a:lnTo>
                  <a:lnTo>
                    <a:pt x="756" y="67"/>
                  </a:lnTo>
                  <a:lnTo>
                    <a:pt x="768" y="59"/>
                  </a:lnTo>
                  <a:lnTo>
                    <a:pt x="775" y="54"/>
                  </a:lnTo>
                  <a:lnTo>
                    <a:pt x="792" y="45"/>
                  </a:lnTo>
                  <a:lnTo>
                    <a:pt x="804" y="41"/>
                  </a:lnTo>
                  <a:lnTo>
                    <a:pt x="812" y="36"/>
                  </a:lnTo>
                  <a:lnTo>
                    <a:pt x="833" y="28"/>
                  </a:lnTo>
                  <a:lnTo>
                    <a:pt x="841" y="23"/>
                  </a:lnTo>
                  <a:lnTo>
                    <a:pt x="863" y="19"/>
                  </a:lnTo>
                  <a:lnTo>
                    <a:pt x="873" y="15"/>
                  </a:lnTo>
                  <a:lnTo>
                    <a:pt x="894" y="10"/>
                  </a:lnTo>
                  <a:lnTo>
                    <a:pt x="903" y="9"/>
                  </a:lnTo>
                  <a:lnTo>
                    <a:pt x="913" y="6"/>
                  </a:lnTo>
                  <a:lnTo>
                    <a:pt x="925" y="6"/>
                  </a:lnTo>
                  <a:lnTo>
                    <a:pt x="935" y="5"/>
                  </a:lnTo>
                  <a:lnTo>
                    <a:pt x="946" y="5"/>
                  </a:lnTo>
                  <a:lnTo>
                    <a:pt x="956" y="2"/>
                  </a:lnTo>
                  <a:lnTo>
                    <a:pt x="979" y="2"/>
                  </a:lnTo>
                  <a:lnTo>
                    <a:pt x="991" y="0"/>
                  </a:lnTo>
                  <a:lnTo>
                    <a:pt x="1022" y="0"/>
                  </a:lnTo>
                  <a:lnTo>
                    <a:pt x="1031" y="2"/>
                  </a:lnTo>
                  <a:lnTo>
                    <a:pt x="1051" y="2"/>
                  </a:lnTo>
                  <a:lnTo>
                    <a:pt x="1064" y="5"/>
                  </a:lnTo>
                  <a:lnTo>
                    <a:pt x="1076" y="5"/>
                  </a:lnTo>
                  <a:lnTo>
                    <a:pt x="1100" y="9"/>
                  </a:lnTo>
                  <a:lnTo>
                    <a:pt x="1112" y="10"/>
                  </a:lnTo>
                  <a:lnTo>
                    <a:pt x="1137" y="15"/>
                  </a:lnTo>
                  <a:lnTo>
                    <a:pt x="1149" y="19"/>
                  </a:lnTo>
                  <a:lnTo>
                    <a:pt x="1162" y="22"/>
                  </a:lnTo>
                  <a:lnTo>
                    <a:pt x="1173" y="26"/>
                  </a:lnTo>
                  <a:lnTo>
                    <a:pt x="1186" y="29"/>
                  </a:lnTo>
                  <a:lnTo>
                    <a:pt x="1198" y="32"/>
                  </a:lnTo>
                  <a:lnTo>
                    <a:pt x="1209" y="38"/>
                  </a:lnTo>
                  <a:lnTo>
                    <a:pt x="1234" y="46"/>
                  </a:lnTo>
                  <a:lnTo>
                    <a:pt x="1245" y="51"/>
                  </a:lnTo>
                  <a:lnTo>
                    <a:pt x="1255" y="58"/>
                  </a:lnTo>
                  <a:lnTo>
                    <a:pt x="1268" y="64"/>
                  </a:lnTo>
                  <a:lnTo>
                    <a:pt x="1300" y="82"/>
                  </a:lnTo>
                  <a:lnTo>
                    <a:pt x="1309" y="90"/>
                  </a:lnTo>
                  <a:lnTo>
                    <a:pt x="1320" y="98"/>
                  </a:lnTo>
                  <a:lnTo>
                    <a:pt x="1327" y="104"/>
                  </a:lnTo>
                  <a:lnTo>
                    <a:pt x="1339" y="113"/>
                  </a:lnTo>
                  <a:lnTo>
                    <a:pt x="1356" y="130"/>
                  </a:lnTo>
                  <a:lnTo>
                    <a:pt x="1362" y="139"/>
                  </a:lnTo>
                  <a:lnTo>
                    <a:pt x="1370" y="149"/>
                  </a:lnTo>
                  <a:lnTo>
                    <a:pt x="1376" y="160"/>
                  </a:lnTo>
                  <a:lnTo>
                    <a:pt x="1383" y="169"/>
                  </a:lnTo>
                  <a:lnTo>
                    <a:pt x="1388" y="179"/>
                  </a:lnTo>
                  <a:lnTo>
                    <a:pt x="1389" y="180"/>
                  </a:lnTo>
                  <a:lnTo>
                    <a:pt x="1393" y="180"/>
                  </a:lnTo>
                  <a:lnTo>
                    <a:pt x="1396" y="183"/>
                  </a:lnTo>
                  <a:lnTo>
                    <a:pt x="1401" y="185"/>
                  </a:lnTo>
                  <a:lnTo>
                    <a:pt x="1402" y="185"/>
                  </a:lnTo>
                  <a:lnTo>
                    <a:pt x="1409" y="183"/>
                  </a:lnTo>
                  <a:lnTo>
                    <a:pt x="1414" y="183"/>
                  </a:lnTo>
                  <a:lnTo>
                    <a:pt x="1425" y="179"/>
                  </a:lnTo>
                  <a:lnTo>
                    <a:pt x="1432" y="179"/>
                  </a:lnTo>
                  <a:lnTo>
                    <a:pt x="1438" y="176"/>
                  </a:lnTo>
                  <a:lnTo>
                    <a:pt x="1442" y="175"/>
                  </a:lnTo>
                  <a:lnTo>
                    <a:pt x="1455" y="175"/>
                  </a:lnTo>
                  <a:lnTo>
                    <a:pt x="1468" y="172"/>
                  </a:lnTo>
                  <a:lnTo>
                    <a:pt x="1474" y="172"/>
                  </a:lnTo>
                  <a:lnTo>
                    <a:pt x="1478" y="170"/>
                  </a:lnTo>
                  <a:lnTo>
                    <a:pt x="1534" y="170"/>
                  </a:lnTo>
                  <a:lnTo>
                    <a:pt x="1547" y="172"/>
                  </a:lnTo>
                  <a:lnTo>
                    <a:pt x="1559" y="172"/>
                  </a:lnTo>
                  <a:lnTo>
                    <a:pt x="1563" y="175"/>
                  </a:lnTo>
                  <a:lnTo>
                    <a:pt x="1570" y="175"/>
                  </a:lnTo>
                  <a:lnTo>
                    <a:pt x="1576" y="176"/>
                  </a:lnTo>
                  <a:lnTo>
                    <a:pt x="1583" y="176"/>
                  </a:lnTo>
                  <a:lnTo>
                    <a:pt x="1589" y="179"/>
                  </a:lnTo>
                  <a:lnTo>
                    <a:pt x="1596" y="179"/>
                  </a:lnTo>
                  <a:lnTo>
                    <a:pt x="1608" y="183"/>
                  </a:lnTo>
                  <a:lnTo>
                    <a:pt x="1616" y="185"/>
                  </a:lnTo>
                  <a:lnTo>
                    <a:pt x="1642" y="193"/>
                  </a:lnTo>
                  <a:lnTo>
                    <a:pt x="1657" y="201"/>
                  </a:lnTo>
                  <a:lnTo>
                    <a:pt x="1669" y="205"/>
                  </a:lnTo>
                  <a:lnTo>
                    <a:pt x="1677" y="209"/>
                  </a:lnTo>
                  <a:lnTo>
                    <a:pt x="1682" y="211"/>
                  </a:lnTo>
                  <a:lnTo>
                    <a:pt x="1690" y="215"/>
                  </a:lnTo>
                  <a:lnTo>
                    <a:pt x="1695" y="216"/>
                  </a:lnTo>
                  <a:lnTo>
                    <a:pt x="1708" y="225"/>
                  </a:lnTo>
                  <a:lnTo>
                    <a:pt x="1713" y="229"/>
                  </a:lnTo>
                  <a:lnTo>
                    <a:pt x="1726" y="238"/>
                  </a:lnTo>
                  <a:lnTo>
                    <a:pt x="1730" y="242"/>
                  </a:lnTo>
                  <a:lnTo>
                    <a:pt x="1736" y="247"/>
                  </a:lnTo>
                  <a:lnTo>
                    <a:pt x="1754" y="265"/>
                  </a:lnTo>
                  <a:lnTo>
                    <a:pt x="1763" y="278"/>
                  </a:lnTo>
                  <a:lnTo>
                    <a:pt x="1767" y="283"/>
                  </a:lnTo>
                  <a:lnTo>
                    <a:pt x="1780" y="303"/>
                  </a:lnTo>
                  <a:lnTo>
                    <a:pt x="1783" y="307"/>
                  </a:lnTo>
                  <a:lnTo>
                    <a:pt x="1785" y="313"/>
                  </a:lnTo>
                  <a:lnTo>
                    <a:pt x="1787" y="317"/>
                  </a:lnTo>
                  <a:lnTo>
                    <a:pt x="1787" y="323"/>
                  </a:lnTo>
                  <a:lnTo>
                    <a:pt x="1789" y="327"/>
                  </a:lnTo>
                  <a:lnTo>
                    <a:pt x="1792" y="334"/>
                  </a:lnTo>
                  <a:lnTo>
                    <a:pt x="1792" y="343"/>
                  </a:lnTo>
                  <a:lnTo>
                    <a:pt x="1793" y="349"/>
                  </a:lnTo>
                  <a:lnTo>
                    <a:pt x="1793" y="368"/>
                  </a:lnTo>
                  <a:lnTo>
                    <a:pt x="1792" y="372"/>
                  </a:lnTo>
                  <a:lnTo>
                    <a:pt x="1792" y="383"/>
                  </a:lnTo>
                  <a:lnTo>
                    <a:pt x="1789" y="388"/>
                  </a:lnTo>
                  <a:lnTo>
                    <a:pt x="1789" y="392"/>
                  </a:lnTo>
                  <a:lnTo>
                    <a:pt x="1785" y="401"/>
                  </a:lnTo>
                  <a:lnTo>
                    <a:pt x="1783" y="406"/>
                  </a:lnTo>
                  <a:lnTo>
                    <a:pt x="1776" y="419"/>
                  </a:lnTo>
                  <a:lnTo>
                    <a:pt x="1772" y="424"/>
                  </a:lnTo>
                  <a:lnTo>
                    <a:pt x="1767" y="432"/>
                  </a:lnTo>
                  <a:lnTo>
                    <a:pt x="1749" y="451"/>
                  </a:lnTo>
                  <a:lnTo>
                    <a:pt x="1757" y="452"/>
                  </a:lnTo>
                  <a:lnTo>
                    <a:pt x="1766" y="452"/>
                  </a:lnTo>
                  <a:lnTo>
                    <a:pt x="1772" y="455"/>
                  </a:lnTo>
                  <a:lnTo>
                    <a:pt x="1780" y="455"/>
                  </a:lnTo>
                  <a:lnTo>
                    <a:pt x="1797" y="460"/>
                  </a:lnTo>
                  <a:lnTo>
                    <a:pt x="1803" y="461"/>
                  </a:lnTo>
                  <a:lnTo>
                    <a:pt x="1820" y="465"/>
                  </a:lnTo>
                  <a:lnTo>
                    <a:pt x="1828" y="470"/>
                  </a:lnTo>
                  <a:lnTo>
                    <a:pt x="1836" y="473"/>
                  </a:lnTo>
                  <a:lnTo>
                    <a:pt x="1842" y="474"/>
                  </a:lnTo>
                  <a:lnTo>
                    <a:pt x="1851" y="478"/>
                  </a:lnTo>
                  <a:lnTo>
                    <a:pt x="1856" y="481"/>
                  </a:lnTo>
                  <a:lnTo>
                    <a:pt x="1865" y="486"/>
                  </a:lnTo>
                  <a:lnTo>
                    <a:pt x="1872" y="490"/>
                  </a:lnTo>
                  <a:lnTo>
                    <a:pt x="1878" y="491"/>
                  </a:lnTo>
                  <a:lnTo>
                    <a:pt x="1887" y="496"/>
                  </a:lnTo>
                  <a:lnTo>
                    <a:pt x="1900" y="504"/>
                  </a:lnTo>
                  <a:lnTo>
                    <a:pt x="1905" y="510"/>
                  </a:lnTo>
                  <a:lnTo>
                    <a:pt x="1918" y="519"/>
                  </a:lnTo>
                  <a:lnTo>
                    <a:pt x="1925" y="526"/>
                  </a:lnTo>
                  <a:lnTo>
                    <a:pt x="1931" y="530"/>
                  </a:lnTo>
                  <a:lnTo>
                    <a:pt x="1936" y="536"/>
                  </a:lnTo>
                  <a:lnTo>
                    <a:pt x="1941" y="540"/>
                  </a:lnTo>
                  <a:lnTo>
                    <a:pt x="1948" y="546"/>
                  </a:lnTo>
                  <a:lnTo>
                    <a:pt x="1953" y="553"/>
                  </a:lnTo>
                  <a:lnTo>
                    <a:pt x="1959" y="559"/>
                  </a:lnTo>
                  <a:lnTo>
                    <a:pt x="1976" y="585"/>
                  </a:lnTo>
                  <a:lnTo>
                    <a:pt x="1977" y="591"/>
                  </a:lnTo>
                  <a:lnTo>
                    <a:pt x="1982" y="598"/>
                  </a:lnTo>
                  <a:lnTo>
                    <a:pt x="1986" y="611"/>
                  </a:lnTo>
                  <a:lnTo>
                    <a:pt x="1989" y="615"/>
                  </a:lnTo>
                  <a:lnTo>
                    <a:pt x="1997" y="640"/>
                  </a:lnTo>
                  <a:lnTo>
                    <a:pt x="1997" y="647"/>
                  </a:lnTo>
                  <a:lnTo>
                    <a:pt x="1999" y="653"/>
                  </a:lnTo>
                  <a:lnTo>
                    <a:pt x="1999" y="664"/>
                  </a:lnTo>
                  <a:lnTo>
                    <a:pt x="2002" y="670"/>
                  </a:lnTo>
                  <a:lnTo>
                    <a:pt x="2002" y="683"/>
                  </a:lnTo>
                  <a:lnTo>
                    <a:pt x="1999" y="689"/>
                  </a:lnTo>
                  <a:lnTo>
                    <a:pt x="1999" y="702"/>
                  </a:lnTo>
                  <a:lnTo>
                    <a:pt x="1997" y="709"/>
                  </a:lnTo>
                  <a:lnTo>
                    <a:pt x="1997" y="715"/>
                  </a:lnTo>
                  <a:lnTo>
                    <a:pt x="1994" y="722"/>
                  </a:lnTo>
                  <a:lnTo>
                    <a:pt x="1994" y="726"/>
                  </a:lnTo>
                  <a:lnTo>
                    <a:pt x="1986" y="751"/>
                  </a:lnTo>
                  <a:lnTo>
                    <a:pt x="1982" y="758"/>
                  </a:lnTo>
                  <a:lnTo>
                    <a:pt x="1977" y="771"/>
                  </a:lnTo>
                  <a:lnTo>
                    <a:pt x="1971" y="778"/>
                  </a:lnTo>
                  <a:lnTo>
                    <a:pt x="1966" y="789"/>
                  </a:lnTo>
                  <a:lnTo>
                    <a:pt x="1953" y="807"/>
                  </a:lnTo>
                  <a:lnTo>
                    <a:pt x="1946" y="812"/>
                  </a:lnTo>
                  <a:lnTo>
                    <a:pt x="1940" y="821"/>
                  </a:lnTo>
                  <a:lnTo>
                    <a:pt x="1925" y="835"/>
                  </a:lnTo>
                  <a:lnTo>
                    <a:pt x="1891" y="861"/>
                  </a:lnTo>
                  <a:lnTo>
                    <a:pt x="1882" y="866"/>
                  </a:lnTo>
                  <a:lnTo>
                    <a:pt x="1872" y="871"/>
                  </a:lnTo>
                  <a:lnTo>
                    <a:pt x="1864" y="876"/>
                  </a:lnTo>
                  <a:lnTo>
                    <a:pt x="1852" y="880"/>
                  </a:lnTo>
                  <a:lnTo>
                    <a:pt x="1843" y="884"/>
                  </a:lnTo>
                  <a:lnTo>
                    <a:pt x="1823" y="893"/>
                  </a:lnTo>
                  <a:lnTo>
                    <a:pt x="1815" y="897"/>
                  </a:lnTo>
                  <a:lnTo>
                    <a:pt x="1793" y="902"/>
                  </a:lnTo>
                  <a:lnTo>
                    <a:pt x="1783" y="906"/>
                  </a:lnTo>
                  <a:lnTo>
                    <a:pt x="1772" y="909"/>
                  </a:lnTo>
                  <a:lnTo>
                    <a:pt x="1762" y="909"/>
                  </a:lnTo>
                  <a:lnTo>
                    <a:pt x="1740" y="913"/>
                  </a:lnTo>
                  <a:lnTo>
                    <a:pt x="1727" y="913"/>
                  </a:lnTo>
                  <a:lnTo>
                    <a:pt x="1717" y="915"/>
                  </a:lnTo>
                  <a:lnTo>
                    <a:pt x="1682" y="915"/>
                  </a:lnTo>
                  <a:lnTo>
                    <a:pt x="1682" y="916"/>
                  </a:lnTo>
                  <a:lnTo>
                    <a:pt x="1681" y="916"/>
                  </a:lnTo>
                  <a:lnTo>
                    <a:pt x="1681" y="919"/>
                  </a:lnTo>
                  <a:lnTo>
                    <a:pt x="1678" y="919"/>
                  </a:lnTo>
                  <a:lnTo>
                    <a:pt x="1681" y="923"/>
                  </a:lnTo>
                  <a:lnTo>
                    <a:pt x="1681" y="938"/>
                  </a:lnTo>
                  <a:lnTo>
                    <a:pt x="1682" y="942"/>
                  </a:lnTo>
                  <a:lnTo>
                    <a:pt x="1682" y="946"/>
                  </a:lnTo>
                  <a:lnTo>
                    <a:pt x="1681" y="951"/>
                  </a:lnTo>
                  <a:lnTo>
                    <a:pt x="1681" y="964"/>
                  </a:lnTo>
                  <a:lnTo>
                    <a:pt x="1678" y="972"/>
                  </a:lnTo>
                  <a:lnTo>
                    <a:pt x="1678" y="977"/>
                  </a:lnTo>
                  <a:lnTo>
                    <a:pt x="1677" y="981"/>
                  </a:lnTo>
                  <a:lnTo>
                    <a:pt x="1677" y="985"/>
                  </a:lnTo>
                  <a:lnTo>
                    <a:pt x="1672" y="994"/>
                  </a:lnTo>
                  <a:lnTo>
                    <a:pt x="1672" y="998"/>
                  </a:lnTo>
                  <a:lnTo>
                    <a:pt x="1665" y="1010"/>
                  </a:lnTo>
                  <a:lnTo>
                    <a:pt x="1665" y="1014"/>
                  </a:lnTo>
                  <a:lnTo>
                    <a:pt x="1657" y="1031"/>
                  </a:lnTo>
                  <a:lnTo>
                    <a:pt x="1652" y="1034"/>
                  </a:lnTo>
                  <a:lnTo>
                    <a:pt x="1645" y="1051"/>
                  </a:lnTo>
                  <a:lnTo>
                    <a:pt x="1641" y="1053"/>
                  </a:lnTo>
                  <a:lnTo>
                    <a:pt x="1628" y="1070"/>
                  </a:lnTo>
                  <a:lnTo>
                    <a:pt x="1619" y="1079"/>
                  </a:lnTo>
                  <a:lnTo>
                    <a:pt x="1612" y="1087"/>
                  </a:lnTo>
                  <a:lnTo>
                    <a:pt x="1596" y="1100"/>
                  </a:lnTo>
                  <a:lnTo>
                    <a:pt x="1588" y="1108"/>
                  </a:lnTo>
                  <a:lnTo>
                    <a:pt x="1562" y="1128"/>
                  </a:lnTo>
                  <a:lnTo>
                    <a:pt x="1552" y="1132"/>
                  </a:lnTo>
                  <a:lnTo>
                    <a:pt x="1534" y="1145"/>
                  </a:lnTo>
                  <a:lnTo>
                    <a:pt x="1523" y="1148"/>
                  </a:lnTo>
                  <a:lnTo>
                    <a:pt x="1514" y="1152"/>
                  </a:lnTo>
                  <a:lnTo>
                    <a:pt x="1504" y="1159"/>
                  </a:lnTo>
                  <a:lnTo>
                    <a:pt x="1483" y="1168"/>
                  </a:lnTo>
                  <a:lnTo>
                    <a:pt x="1474" y="1172"/>
                  </a:lnTo>
                  <a:lnTo>
                    <a:pt x="1464" y="1174"/>
                  </a:lnTo>
                  <a:lnTo>
                    <a:pt x="1442" y="1183"/>
                  </a:lnTo>
                  <a:lnTo>
                    <a:pt x="1421" y="1187"/>
                  </a:lnTo>
                  <a:lnTo>
                    <a:pt x="1411" y="1191"/>
                  </a:lnTo>
                  <a:lnTo>
                    <a:pt x="1379" y="1197"/>
                  </a:lnTo>
                  <a:lnTo>
                    <a:pt x="1366" y="1200"/>
                  </a:lnTo>
                  <a:lnTo>
                    <a:pt x="1356" y="1200"/>
                  </a:lnTo>
                  <a:lnTo>
                    <a:pt x="1334" y="1204"/>
                  </a:lnTo>
                  <a:lnTo>
                    <a:pt x="1326" y="1213"/>
                  </a:lnTo>
                  <a:lnTo>
                    <a:pt x="1320" y="1223"/>
                  </a:lnTo>
                  <a:lnTo>
                    <a:pt x="1311" y="1231"/>
                  </a:lnTo>
                  <a:lnTo>
                    <a:pt x="1303" y="1242"/>
                  </a:lnTo>
                  <a:lnTo>
                    <a:pt x="1286" y="1259"/>
                  </a:lnTo>
                  <a:lnTo>
                    <a:pt x="1275" y="1267"/>
                  </a:lnTo>
                  <a:lnTo>
                    <a:pt x="1267" y="1275"/>
                  </a:lnTo>
                  <a:lnTo>
                    <a:pt x="1255" y="1283"/>
                  </a:lnTo>
                  <a:lnTo>
                    <a:pt x="1247" y="1289"/>
                  </a:lnTo>
                  <a:lnTo>
                    <a:pt x="1237" y="1295"/>
                  </a:lnTo>
                  <a:lnTo>
                    <a:pt x="1227" y="1303"/>
                  </a:lnTo>
                  <a:lnTo>
                    <a:pt x="1215" y="1311"/>
                  </a:lnTo>
                  <a:lnTo>
                    <a:pt x="1205" y="1315"/>
                  </a:lnTo>
                  <a:lnTo>
                    <a:pt x="1183" y="1328"/>
                  </a:lnTo>
                  <a:lnTo>
                    <a:pt x="1162" y="1335"/>
                  </a:lnTo>
                  <a:lnTo>
                    <a:pt x="1149" y="1342"/>
                  </a:lnTo>
                  <a:lnTo>
                    <a:pt x="1139" y="1347"/>
                  </a:lnTo>
                  <a:lnTo>
                    <a:pt x="1126" y="1351"/>
                  </a:lnTo>
                  <a:lnTo>
                    <a:pt x="1116" y="1355"/>
                  </a:lnTo>
                  <a:lnTo>
                    <a:pt x="1103" y="1357"/>
                  </a:lnTo>
                  <a:lnTo>
                    <a:pt x="1093" y="1361"/>
                  </a:lnTo>
                  <a:lnTo>
                    <a:pt x="1080" y="1364"/>
                  </a:lnTo>
                  <a:lnTo>
                    <a:pt x="1067" y="1368"/>
                  </a:lnTo>
                  <a:lnTo>
                    <a:pt x="1055" y="1370"/>
                  </a:lnTo>
                  <a:lnTo>
                    <a:pt x="1005" y="1378"/>
                  </a:lnTo>
                  <a:lnTo>
                    <a:pt x="995" y="1380"/>
                  </a:lnTo>
                  <a:lnTo>
                    <a:pt x="946" y="1384"/>
                  </a:lnTo>
                  <a:lnTo>
                    <a:pt x="909" y="1384"/>
                  </a:lnTo>
                  <a:lnTo>
                    <a:pt x="893" y="1383"/>
                  </a:lnTo>
                  <a:lnTo>
                    <a:pt x="867" y="1383"/>
                  </a:lnTo>
                  <a:lnTo>
                    <a:pt x="858" y="1380"/>
                  </a:lnTo>
                  <a:lnTo>
                    <a:pt x="850" y="1380"/>
                  </a:lnTo>
                  <a:lnTo>
                    <a:pt x="841" y="1378"/>
                  </a:lnTo>
                  <a:lnTo>
                    <a:pt x="833" y="1378"/>
                  </a:lnTo>
                  <a:lnTo>
                    <a:pt x="824" y="1377"/>
                  </a:lnTo>
                  <a:lnTo>
                    <a:pt x="815" y="1377"/>
                  </a:lnTo>
                  <a:lnTo>
                    <a:pt x="791" y="1370"/>
                  </a:lnTo>
                  <a:lnTo>
                    <a:pt x="782" y="1370"/>
                  </a:lnTo>
                  <a:lnTo>
                    <a:pt x="774" y="1368"/>
                  </a:lnTo>
                  <a:lnTo>
                    <a:pt x="768" y="1365"/>
                  </a:lnTo>
                  <a:lnTo>
                    <a:pt x="733" y="1357"/>
                  </a:lnTo>
                  <a:lnTo>
                    <a:pt x="725" y="1352"/>
                  </a:lnTo>
                  <a:lnTo>
                    <a:pt x="716" y="1351"/>
                  </a:lnTo>
                  <a:lnTo>
                    <a:pt x="710" y="1348"/>
                  </a:lnTo>
                  <a:lnTo>
                    <a:pt x="702" y="1347"/>
                  </a:lnTo>
                  <a:lnTo>
                    <a:pt x="693" y="1342"/>
                  </a:lnTo>
                  <a:lnTo>
                    <a:pt x="676" y="1335"/>
                  </a:lnTo>
                  <a:lnTo>
                    <a:pt x="671" y="1335"/>
                  </a:lnTo>
                  <a:lnTo>
                    <a:pt x="667" y="1334"/>
                  </a:lnTo>
                  <a:lnTo>
                    <a:pt x="666" y="1332"/>
                  </a:lnTo>
                  <a:lnTo>
                    <a:pt x="657" y="1328"/>
                  </a:lnTo>
                  <a:lnTo>
                    <a:pt x="654" y="1328"/>
                  </a:lnTo>
                  <a:lnTo>
                    <a:pt x="641" y="1321"/>
                  </a:lnTo>
                  <a:lnTo>
                    <a:pt x="640" y="1319"/>
                  </a:lnTo>
                  <a:lnTo>
                    <a:pt x="636" y="1319"/>
                  </a:lnTo>
                  <a:lnTo>
                    <a:pt x="631" y="1316"/>
                  </a:lnTo>
                  <a:lnTo>
                    <a:pt x="628" y="1315"/>
                  </a:lnTo>
                  <a:lnTo>
                    <a:pt x="621" y="1311"/>
                  </a:lnTo>
                  <a:lnTo>
                    <a:pt x="618" y="1308"/>
                  </a:lnTo>
                  <a:lnTo>
                    <a:pt x="608" y="1303"/>
                  </a:lnTo>
                  <a:lnTo>
                    <a:pt x="587" y="1290"/>
                  </a:lnTo>
                  <a:lnTo>
                    <a:pt x="578" y="1285"/>
                  </a:lnTo>
                  <a:lnTo>
                    <a:pt x="568" y="1279"/>
                  </a:lnTo>
                  <a:lnTo>
                    <a:pt x="559" y="1272"/>
                  </a:lnTo>
                  <a:lnTo>
                    <a:pt x="548" y="1263"/>
                  </a:lnTo>
                  <a:lnTo>
                    <a:pt x="532" y="1250"/>
                  </a:lnTo>
                  <a:lnTo>
                    <a:pt x="523" y="1242"/>
                  </a:lnTo>
                  <a:lnTo>
                    <a:pt x="515" y="1236"/>
                  </a:lnTo>
                  <a:lnTo>
                    <a:pt x="497" y="1219"/>
                  </a:lnTo>
                  <a:lnTo>
                    <a:pt x="489" y="1213"/>
                  </a:lnTo>
                  <a:lnTo>
                    <a:pt x="483" y="1204"/>
                  </a:lnTo>
                  <a:lnTo>
                    <a:pt x="474" y="1195"/>
                  </a:lnTo>
                  <a:lnTo>
                    <a:pt x="462" y="1178"/>
                  </a:lnTo>
                  <a:lnTo>
                    <a:pt x="454" y="1168"/>
                  </a:lnTo>
                  <a:lnTo>
                    <a:pt x="443" y="1151"/>
                  </a:lnTo>
                  <a:lnTo>
                    <a:pt x="436" y="1141"/>
                  </a:lnTo>
                  <a:lnTo>
                    <a:pt x="430" y="1132"/>
                  </a:lnTo>
                  <a:lnTo>
                    <a:pt x="417" y="1100"/>
                  </a:lnTo>
                  <a:lnTo>
                    <a:pt x="410" y="1089"/>
                  </a:lnTo>
                  <a:lnTo>
                    <a:pt x="408" y="1079"/>
                  </a:lnTo>
                  <a:lnTo>
                    <a:pt x="400" y="1057"/>
                  </a:lnTo>
                  <a:lnTo>
                    <a:pt x="395" y="1036"/>
                  </a:lnTo>
                  <a:lnTo>
                    <a:pt x="387" y="1036"/>
                  </a:lnTo>
                  <a:lnTo>
                    <a:pt x="381" y="1034"/>
                  </a:lnTo>
                  <a:lnTo>
                    <a:pt x="351" y="1034"/>
                  </a:lnTo>
                  <a:lnTo>
                    <a:pt x="346" y="1031"/>
                  </a:lnTo>
                  <a:lnTo>
                    <a:pt x="334" y="1031"/>
                  </a:lnTo>
                  <a:lnTo>
                    <a:pt x="329" y="1030"/>
                  </a:lnTo>
                  <a:lnTo>
                    <a:pt x="316" y="1030"/>
                  </a:lnTo>
                  <a:lnTo>
                    <a:pt x="312" y="1027"/>
                  </a:lnTo>
                  <a:lnTo>
                    <a:pt x="308" y="1027"/>
                  </a:lnTo>
                  <a:lnTo>
                    <a:pt x="303" y="1026"/>
                  </a:lnTo>
                  <a:lnTo>
                    <a:pt x="296" y="1026"/>
                  </a:lnTo>
                  <a:lnTo>
                    <a:pt x="292" y="1023"/>
                  </a:lnTo>
                  <a:lnTo>
                    <a:pt x="287" y="1023"/>
                  </a:lnTo>
                  <a:lnTo>
                    <a:pt x="283" y="1021"/>
                  </a:lnTo>
                  <a:lnTo>
                    <a:pt x="279" y="1021"/>
                  </a:lnTo>
                  <a:lnTo>
                    <a:pt x="275" y="1018"/>
                  </a:lnTo>
                  <a:lnTo>
                    <a:pt x="270" y="1018"/>
                  </a:lnTo>
                  <a:lnTo>
                    <a:pt x="262" y="1014"/>
                  </a:lnTo>
                  <a:lnTo>
                    <a:pt x="257" y="1014"/>
                  </a:lnTo>
                  <a:lnTo>
                    <a:pt x="231" y="1007"/>
                  </a:lnTo>
                  <a:lnTo>
                    <a:pt x="221" y="1000"/>
                  </a:lnTo>
                  <a:lnTo>
                    <a:pt x="208" y="995"/>
                  </a:lnTo>
                  <a:lnTo>
                    <a:pt x="183" y="982"/>
                  </a:lnTo>
                  <a:lnTo>
                    <a:pt x="172" y="977"/>
                  </a:lnTo>
                  <a:lnTo>
                    <a:pt x="160" y="969"/>
                  </a:lnTo>
                  <a:lnTo>
                    <a:pt x="149" y="961"/>
                  </a:lnTo>
                  <a:lnTo>
                    <a:pt x="138" y="955"/>
                  </a:lnTo>
                  <a:lnTo>
                    <a:pt x="125" y="946"/>
                  </a:lnTo>
                  <a:lnTo>
                    <a:pt x="105" y="929"/>
                  </a:lnTo>
                  <a:lnTo>
                    <a:pt x="96" y="920"/>
                  </a:lnTo>
                  <a:lnTo>
                    <a:pt x="85" y="913"/>
                  </a:lnTo>
                  <a:lnTo>
                    <a:pt x="76" y="902"/>
                  </a:lnTo>
                  <a:lnTo>
                    <a:pt x="69" y="893"/>
                  </a:lnTo>
                  <a:lnTo>
                    <a:pt x="43" y="861"/>
                  </a:lnTo>
                  <a:lnTo>
                    <a:pt x="30" y="840"/>
                  </a:lnTo>
                  <a:lnTo>
                    <a:pt x="24" y="827"/>
                  </a:lnTo>
                  <a:lnTo>
                    <a:pt x="20" y="817"/>
                  </a:lnTo>
                  <a:lnTo>
                    <a:pt x="16" y="804"/>
                  </a:lnTo>
                  <a:lnTo>
                    <a:pt x="11" y="794"/>
                  </a:lnTo>
                  <a:lnTo>
                    <a:pt x="7" y="781"/>
                  </a:lnTo>
                  <a:lnTo>
                    <a:pt x="3" y="755"/>
                  </a:lnTo>
                  <a:lnTo>
                    <a:pt x="3" y="740"/>
                  </a:lnTo>
                  <a:lnTo>
                    <a:pt x="0" y="728"/>
                  </a:lnTo>
                  <a:lnTo>
                    <a:pt x="0" y="715"/>
                  </a:lnTo>
                  <a:lnTo>
                    <a:pt x="3" y="706"/>
                  </a:lnTo>
                  <a:lnTo>
                    <a:pt x="4" y="696"/>
                  </a:lnTo>
                  <a:lnTo>
                    <a:pt x="9" y="679"/>
                  </a:lnTo>
                  <a:lnTo>
                    <a:pt x="11" y="673"/>
                  </a:lnTo>
                  <a:lnTo>
                    <a:pt x="13" y="664"/>
                  </a:lnTo>
                  <a:lnTo>
                    <a:pt x="17" y="656"/>
                  </a:lnTo>
                  <a:lnTo>
                    <a:pt x="21" y="648"/>
                  </a:lnTo>
                  <a:lnTo>
                    <a:pt x="24" y="643"/>
                  </a:lnTo>
                  <a:lnTo>
                    <a:pt x="27" y="634"/>
                  </a:lnTo>
                  <a:lnTo>
                    <a:pt x="36" y="621"/>
                  </a:lnTo>
                  <a:lnTo>
                    <a:pt x="43" y="615"/>
                  </a:lnTo>
                  <a:lnTo>
                    <a:pt x="47" y="608"/>
                  </a:lnTo>
                  <a:lnTo>
                    <a:pt x="65" y="591"/>
                  </a:lnTo>
                  <a:lnTo>
                    <a:pt x="70" y="588"/>
                  </a:lnTo>
                  <a:lnTo>
                    <a:pt x="76" y="581"/>
                  </a:lnTo>
                  <a:lnTo>
                    <a:pt x="96" y="568"/>
                  </a:lnTo>
                  <a:lnTo>
                    <a:pt x="105" y="563"/>
                  </a:lnTo>
                  <a:lnTo>
                    <a:pt x="111" y="559"/>
                  </a:lnTo>
                  <a:lnTo>
                    <a:pt x="119" y="555"/>
                  </a:lnTo>
                  <a:lnTo>
                    <a:pt x="125" y="550"/>
                  </a:lnTo>
                  <a:lnTo>
                    <a:pt x="134" y="549"/>
                  </a:lnTo>
                  <a:lnTo>
                    <a:pt x="142" y="545"/>
                  </a:lnTo>
                  <a:lnTo>
                    <a:pt x="151" y="542"/>
                  </a:lnTo>
                  <a:lnTo>
                    <a:pt x="158" y="540"/>
                  </a:lnTo>
                  <a:lnTo>
                    <a:pt x="165" y="539"/>
                  </a:lnTo>
                  <a:lnTo>
                    <a:pt x="174" y="535"/>
                  </a:lnTo>
                  <a:lnTo>
                    <a:pt x="170" y="530"/>
                  </a:lnTo>
                  <a:lnTo>
                    <a:pt x="164" y="526"/>
                  </a:lnTo>
                  <a:lnTo>
                    <a:pt x="155" y="517"/>
                  </a:lnTo>
                  <a:lnTo>
                    <a:pt x="149" y="513"/>
                  </a:lnTo>
                  <a:lnTo>
                    <a:pt x="145" y="509"/>
                  </a:lnTo>
                  <a:lnTo>
                    <a:pt x="141" y="501"/>
                  </a:lnTo>
                  <a:lnTo>
                    <a:pt x="137" y="497"/>
                  </a:lnTo>
                  <a:lnTo>
                    <a:pt x="134" y="491"/>
                  </a:lnTo>
                  <a:lnTo>
                    <a:pt x="125" y="483"/>
                  </a:lnTo>
                  <a:lnTo>
                    <a:pt x="124" y="477"/>
                  </a:lnTo>
                  <a:lnTo>
                    <a:pt x="119" y="470"/>
                  </a:lnTo>
                  <a:lnTo>
                    <a:pt x="118" y="465"/>
                  </a:lnTo>
                  <a:lnTo>
                    <a:pt x="113" y="452"/>
                  </a:lnTo>
                  <a:lnTo>
                    <a:pt x="111" y="448"/>
                  </a:lnTo>
                  <a:lnTo>
                    <a:pt x="105" y="429"/>
                  </a:lnTo>
                  <a:lnTo>
                    <a:pt x="105" y="416"/>
                  </a:lnTo>
                  <a:lnTo>
                    <a:pt x="102" y="411"/>
                  </a:lnTo>
                  <a:lnTo>
                    <a:pt x="102" y="385"/>
                  </a:lnTo>
                  <a:lnTo>
                    <a:pt x="105" y="379"/>
                  </a:lnTo>
                  <a:lnTo>
                    <a:pt x="105" y="372"/>
                  </a:lnTo>
                  <a:lnTo>
                    <a:pt x="106" y="363"/>
                  </a:lnTo>
                  <a:lnTo>
                    <a:pt x="111" y="352"/>
                  </a:lnTo>
                  <a:lnTo>
                    <a:pt x="115" y="340"/>
                  </a:lnTo>
                  <a:lnTo>
                    <a:pt x="119" y="327"/>
                  </a:lnTo>
                  <a:lnTo>
                    <a:pt x="125" y="317"/>
                  </a:lnTo>
                  <a:lnTo>
                    <a:pt x="132" y="308"/>
                  </a:lnTo>
                  <a:lnTo>
                    <a:pt x="145" y="287"/>
                  </a:lnTo>
                  <a:lnTo>
                    <a:pt x="178" y="254"/>
                  </a:lnTo>
                  <a:lnTo>
                    <a:pt x="187" y="247"/>
                  </a:lnTo>
                  <a:lnTo>
                    <a:pt x="198" y="241"/>
                  </a:lnTo>
                  <a:lnTo>
                    <a:pt x="208" y="232"/>
                  </a:lnTo>
                  <a:lnTo>
                    <a:pt x="217" y="225"/>
                  </a:lnTo>
                  <a:lnTo>
                    <a:pt x="227" y="221"/>
                  </a:lnTo>
                  <a:lnTo>
                    <a:pt x="239" y="215"/>
                  </a:lnTo>
                  <a:lnTo>
                    <a:pt x="252" y="209"/>
                  </a:lnTo>
                  <a:lnTo>
                    <a:pt x="272" y="201"/>
                  </a:lnTo>
                  <a:lnTo>
                    <a:pt x="285" y="196"/>
                  </a:lnTo>
                  <a:lnTo>
                    <a:pt x="296" y="192"/>
                  </a:lnTo>
                  <a:lnTo>
                    <a:pt x="308" y="189"/>
                  </a:lnTo>
                  <a:lnTo>
                    <a:pt x="321" y="185"/>
                  </a:lnTo>
                  <a:lnTo>
                    <a:pt x="332" y="183"/>
                  </a:lnTo>
                  <a:lnTo>
                    <a:pt x="357" y="179"/>
                  </a:lnTo>
                  <a:lnTo>
                    <a:pt x="368" y="176"/>
                  </a:lnTo>
                  <a:lnTo>
                    <a:pt x="394" y="176"/>
                  </a:lnTo>
                  <a:lnTo>
                    <a:pt x="405" y="175"/>
                  </a:lnTo>
                  <a:lnTo>
                    <a:pt x="430" y="175"/>
                  </a:lnTo>
                  <a:close/>
                </a:path>
              </a:pathLst>
            </a:custGeom>
            <a:solidFill>
              <a:srgbClr val="99CCFF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59"/>
            <p:cNvSpPr txBox="1">
              <a:spLocks noChangeArrowheads="1"/>
            </p:cNvSpPr>
            <p:nvPr/>
          </p:nvSpPr>
          <p:spPr bwMode="auto">
            <a:xfrm>
              <a:off x="6786578" y="2786058"/>
              <a:ext cx="920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Internet</a:t>
              </a:r>
            </a:p>
          </p:txBody>
        </p:sp>
      </p:grpSp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 rot="16200000" flipV="1">
            <a:off x="5226051" y="1903511"/>
            <a:ext cx="969962" cy="271463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" name="组合 114"/>
          <p:cNvGrpSpPr>
            <a:grpSpLocks/>
          </p:cNvGrpSpPr>
          <p:nvPr/>
        </p:nvGrpSpPr>
        <p:grpSpPr bwMode="auto">
          <a:xfrm>
            <a:off x="2774950" y="1693962"/>
            <a:ext cx="928688" cy="928687"/>
            <a:chOff x="2643174" y="2357430"/>
            <a:chExt cx="928694" cy="928696"/>
          </a:xfrm>
        </p:grpSpPr>
        <p:pic>
          <p:nvPicPr>
            <p:cNvPr id="9" name="Picture 6" descr="蜂窝和天线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3727" y="2357430"/>
              <a:ext cx="731615" cy="67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57"/>
            <p:cNvSpPr txBox="1">
              <a:spLocks noChangeArrowheads="1"/>
            </p:cNvSpPr>
            <p:nvPr/>
          </p:nvSpPr>
          <p:spPr bwMode="auto">
            <a:xfrm>
              <a:off x="2643174" y="3009125"/>
              <a:ext cx="928694" cy="27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rgbClr val="FF0000"/>
                </a:buClr>
              </a:pPr>
              <a:r>
                <a:rPr lang="en-US" altLang="zh-CN" sz="1200"/>
                <a:t>eNodeB</a:t>
              </a:r>
            </a:p>
          </p:txBody>
        </p:sp>
      </p:grpSp>
      <p:grpSp>
        <p:nvGrpSpPr>
          <p:cNvPr id="8" name="组合 100"/>
          <p:cNvGrpSpPr>
            <a:grpSpLocks/>
          </p:cNvGrpSpPr>
          <p:nvPr/>
        </p:nvGrpSpPr>
        <p:grpSpPr bwMode="auto">
          <a:xfrm>
            <a:off x="4489450" y="3337024"/>
            <a:ext cx="720725" cy="736600"/>
            <a:chOff x="2786050" y="4619985"/>
            <a:chExt cx="720740" cy="737841"/>
          </a:xfrm>
        </p:grpSpPr>
        <p:sp>
          <p:nvSpPr>
            <p:cNvPr id="12" name="TextBox 59"/>
            <p:cNvSpPr txBox="1">
              <a:spLocks noChangeArrowheads="1"/>
            </p:cNvSpPr>
            <p:nvPr/>
          </p:nvSpPr>
          <p:spPr bwMode="auto">
            <a:xfrm>
              <a:off x="2786050" y="5080827"/>
              <a:ext cx="7207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BSC</a:t>
              </a: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3022662" y="4619985"/>
            <a:ext cx="239471" cy="469549"/>
          </p:xfrm>
          <a:graphic>
            <a:graphicData uri="http://schemas.openxmlformats.org/presentationml/2006/ole">
              <p:oleObj spid="_x0000_s64514" name="CorelDRAW" r:id="rId5" imgW="1782360" imgH="3474000" progId="CorelDraw.Graphic.9">
                <p:embed/>
              </p:oleObj>
            </a:graphicData>
          </a:graphic>
        </p:graphicFrame>
      </p:grpSp>
      <p:grpSp>
        <p:nvGrpSpPr>
          <p:cNvPr id="11" name="组合 99"/>
          <p:cNvGrpSpPr>
            <a:grpSpLocks/>
          </p:cNvGrpSpPr>
          <p:nvPr/>
        </p:nvGrpSpPr>
        <p:grpSpPr bwMode="auto">
          <a:xfrm>
            <a:off x="5703888" y="3359249"/>
            <a:ext cx="1000125" cy="714375"/>
            <a:chOff x="3929058" y="4643446"/>
            <a:chExt cx="1000132" cy="714380"/>
          </a:xfrm>
        </p:grpSpPr>
        <p:grpSp>
          <p:nvGrpSpPr>
            <p:cNvPr id="14" name="Group 109"/>
            <p:cNvGrpSpPr>
              <a:grpSpLocks noChangeAspect="1"/>
            </p:cNvGrpSpPr>
            <p:nvPr/>
          </p:nvGrpSpPr>
          <p:grpSpPr bwMode="auto">
            <a:xfrm>
              <a:off x="4214804" y="4643446"/>
              <a:ext cx="357187" cy="463832"/>
              <a:chOff x="1416" y="343"/>
              <a:chExt cx="464" cy="484"/>
            </a:xfrm>
          </p:grpSpPr>
          <p:sp>
            <p:nvSpPr>
              <p:cNvPr id="17" name="Freeform 110"/>
              <p:cNvSpPr>
                <a:spLocks noChangeAspect="1"/>
              </p:cNvSpPr>
              <p:nvPr/>
            </p:nvSpPr>
            <p:spPr bwMode="auto">
              <a:xfrm>
                <a:off x="1800" y="407"/>
                <a:ext cx="80" cy="420"/>
              </a:xfrm>
              <a:custGeom>
                <a:avLst/>
                <a:gdLst>
                  <a:gd name="T0" fmla="*/ 327155715 w 40"/>
                  <a:gd name="T1" fmla="*/ 41943044 h 210"/>
                  <a:gd name="T2" fmla="*/ 50331581 w 40"/>
                  <a:gd name="T3" fmla="*/ 167772175 h 210"/>
                  <a:gd name="T4" fmla="*/ 0 w 40"/>
                  <a:gd name="T5" fmla="*/ 1728053258 h 210"/>
                  <a:gd name="T6" fmla="*/ 83886080 w 40"/>
                  <a:gd name="T7" fmla="*/ 1694498836 h 210"/>
                  <a:gd name="T8" fmla="*/ 301989901 w 40"/>
                  <a:gd name="T9" fmla="*/ 1484783696 h 210"/>
                  <a:gd name="T10" fmla="*/ 335544320 w 40"/>
                  <a:gd name="T11" fmla="*/ 1384120430 h 210"/>
                  <a:gd name="T12" fmla="*/ 335544320 w 40"/>
                  <a:gd name="T13" fmla="*/ 125828923 h 210"/>
                  <a:gd name="T14" fmla="*/ 327155715 w 40"/>
                  <a:gd name="T15" fmla="*/ 41943044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6" y="0"/>
                      <a:pt x="6" y="20"/>
                      <a:pt x="6" y="20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10"/>
                      <a:pt x="10" y="202"/>
                    </a:cubicBezTo>
                    <a:cubicBezTo>
                      <a:pt x="18" y="195"/>
                      <a:pt x="33" y="181"/>
                      <a:pt x="36" y="177"/>
                    </a:cubicBezTo>
                    <a:cubicBezTo>
                      <a:pt x="40" y="173"/>
                      <a:pt x="40" y="174"/>
                      <a:pt x="40" y="16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6"/>
                      <a:pt x="40" y="6"/>
                      <a:pt x="39" y="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11"/>
              <p:cNvSpPr>
                <a:spLocks noChangeAspect="1"/>
              </p:cNvSpPr>
              <p:nvPr/>
            </p:nvSpPr>
            <p:spPr bwMode="auto">
              <a:xfrm>
                <a:off x="1416" y="343"/>
                <a:ext cx="458" cy="110"/>
              </a:xfrm>
              <a:custGeom>
                <a:avLst/>
                <a:gdLst>
                  <a:gd name="T0" fmla="*/ 1920991232 w 229"/>
                  <a:gd name="T1" fmla="*/ 285212721 h 55"/>
                  <a:gd name="T2" fmla="*/ 1660944453 w 229"/>
                  <a:gd name="T3" fmla="*/ 461373440 h 55"/>
                  <a:gd name="T4" fmla="*/ 67108878 w 229"/>
                  <a:gd name="T5" fmla="*/ 167772177 h 55"/>
                  <a:gd name="T6" fmla="*/ 8388610 w 229"/>
                  <a:gd name="T7" fmla="*/ 209715206 h 55"/>
                  <a:gd name="T8" fmla="*/ 33554439 w 229"/>
                  <a:gd name="T9" fmla="*/ 142606360 h 55"/>
                  <a:gd name="T10" fmla="*/ 243269631 w 229"/>
                  <a:gd name="T11" fmla="*/ 8388610 h 55"/>
                  <a:gd name="T12" fmla="*/ 276824118 w 229"/>
                  <a:gd name="T13" fmla="*/ 0 h 55"/>
                  <a:gd name="T14" fmla="*/ 1853882386 w 229"/>
                  <a:gd name="T15" fmla="*/ 268435510 h 55"/>
                  <a:gd name="T16" fmla="*/ 1920991232 w 229"/>
                  <a:gd name="T17" fmla="*/ 285212721 h 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9"/>
                  <a:gd name="T28" fmla="*/ 0 h 55"/>
                  <a:gd name="T29" fmla="*/ 229 w 229"/>
                  <a:gd name="T30" fmla="*/ 55 h 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9" h="55">
                    <a:moveTo>
                      <a:pt x="229" y="34"/>
                    </a:moveTo>
                    <a:cubicBezTo>
                      <a:pt x="198" y="55"/>
                      <a:pt x="198" y="55"/>
                      <a:pt x="198" y="55"/>
                    </a:cubicBezTo>
                    <a:cubicBezTo>
                      <a:pt x="86" y="36"/>
                      <a:pt x="17" y="22"/>
                      <a:pt x="8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2" y="6"/>
                      <a:pt x="29" y="1"/>
                    </a:cubicBezTo>
                    <a:cubicBezTo>
                      <a:pt x="31" y="0"/>
                      <a:pt x="33" y="0"/>
                      <a:pt x="33" y="0"/>
                    </a:cubicBezTo>
                    <a:cubicBezTo>
                      <a:pt x="33" y="0"/>
                      <a:pt x="219" y="31"/>
                      <a:pt x="221" y="32"/>
                    </a:cubicBezTo>
                    <a:cubicBezTo>
                      <a:pt x="228" y="33"/>
                      <a:pt x="229" y="34"/>
                      <a:pt x="229" y="34"/>
                    </a:cubicBez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12"/>
              <p:cNvSpPr>
                <a:spLocks noChangeAspect="1"/>
              </p:cNvSpPr>
              <p:nvPr/>
            </p:nvSpPr>
            <p:spPr bwMode="auto">
              <a:xfrm>
                <a:off x="1794" y="409"/>
                <a:ext cx="86" cy="60"/>
              </a:xfrm>
              <a:custGeom>
                <a:avLst/>
                <a:gdLst>
                  <a:gd name="T0" fmla="*/ 0 w 43"/>
                  <a:gd name="T1" fmla="*/ 176160787 h 30"/>
                  <a:gd name="T2" fmla="*/ 318767119 w 43"/>
                  <a:gd name="T3" fmla="*/ 0 h 30"/>
                  <a:gd name="T4" fmla="*/ 360710144 w 43"/>
                  <a:gd name="T5" fmla="*/ 58720257 h 30"/>
                  <a:gd name="T6" fmla="*/ 58720155 w 43"/>
                  <a:gd name="T7" fmla="*/ 251658240 h 30"/>
                  <a:gd name="T8" fmla="*/ 0 w 43"/>
                  <a:gd name="T9" fmla="*/ 176160787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30"/>
                  <a:gd name="T17" fmla="*/ 43 w 43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30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2" y="1"/>
                      <a:pt x="43" y="4"/>
                      <a:pt x="43" y="7"/>
                    </a:cubicBezTo>
                    <a:cubicBezTo>
                      <a:pt x="7" y="30"/>
                      <a:pt x="7" y="30"/>
                      <a:pt x="7" y="3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13"/>
              <p:cNvSpPr>
                <a:spLocks noChangeAspect="1"/>
              </p:cNvSpPr>
              <p:nvPr/>
            </p:nvSpPr>
            <p:spPr bwMode="auto">
              <a:xfrm>
                <a:off x="1418" y="381"/>
                <a:ext cx="396" cy="446"/>
              </a:xfrm>
              <a:custGeom>
                <a:avLst/>
                <a:gdLst>
                  <a:gd name="T0" fmla="*/ 1610612752 w 198"/>
                  <a:gd name="T1" fmla="*/ 285212722 h 223"/>
                  <a:gd name="T2" fmla="*/ 58720190 w 198"/>
                  <a:gd name="T3" fmla="*/ 8388610 h 223"/>
                  <a:gd name="T4" fmla="*/ 0 w 198"/>
                  <a:gd name="T5" fmla="*/ 41943045 h 223"/>
                  <a:gd name="T6" fmla="*/ 0 w 198"/>
                  <a:gd name="T7" fmla="*/ 1400897665 h 223"/>
                  <a:gd name="T8" fmla="*/ 50331648 w 198"/>
                  <a:gd name="T9" fmla="*/ 1518338144 h 223"/>
                  <a:gd name="T10" fmla="*/ 1560281119 w 198"/>
                  <a:gd name="T11" fmla="*/ 1837105161 h 223"/>
                  <a:gd name="T12" fmla="*/ 1652555779 w 198"/>
                  <a:gd name="T13" fmla="*/ 1778384921 h 223"/>
                  <a:gd name="T14" fmla="*/ 1652555779 w 198"/>
                  <a:gd name="T15" fmla="*/ 360710173 h 223"/>
                  <a:gd name="T16" fmla="*/ 1610612752 w 198"/>
                  <a:gd name="T17" fmla="*/ 285212722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2" y="34"/>
                    </a:moveTo>
                    <a:cubicBezTo>
                      <a:pt x="85" y="16"/>
                      <a:pt x="16" y="3"/>
                      <a:pt x="7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7"/>
                    </a:cubicBezTo>
                    <a:cubicBezTo>
                      <a:pt x="0" y="178"/>
                      <a:pt x="1" y="179"/>
                      <a:pt x="6" y="181"/>
                    </a:cubicBezTo>
                    <a:cubicBezTo>
                      <a:pt x="9" y="181"/>
                      <a:pt x="153" y="212"/>
                      <a:pt x="186" y="219"/>
                    </a:cubicBezTo>
                    <a:cubicBezTo>
                      <a:pt x="198" y="223"/>
                      <a:pt x="197" y="216"/>
                      <a:pt x="197" y="212"/>
                    </a:cubicBezTo>
                    <a:cubicBezTo>
                      <a:pt x="197" y="212"/>
                      <a:pt x="197" y="50"/>
                      <a:pt x="197" y="43"/>
                    </a:cubicBezTo>
                    <a:cubicBezTo>
                      <a:pt x="197" y="39"/>
                      <a:pt x="194" y="35"/>
                      <a:pt x="192" y="34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14"/>
              <p:cNvSpPr>
                <a:spLocks noChangeAspect="1"/>
              </p:cNvSpPr>
              <p:nvPr/>
            </p:nvSpPr>
            <p:spPr bwMode="auto">
              <a:xfrm>
                <a:off x="1430" y="393"/>
                <a:ext cx="370" cy="416"/>
              </a:xfrm>
              <a:custGeom>
                <a:avLst/>
                <a:gdLst>
                  <a:gd name="T0" fmla="*/ 1501560849 w 185"/>
                  <a:gd name="T1" fmla="*/ 276824111 h 208"/>
                  <a:gd name="T2" fmla="*/ 50331647 w 185"/>
                  <a:gd name="T3" fmla="*/ 8388610 h 208"/>
                  <a:gd name="T4" fmla="*/ 0 w 185"/>
                  <a:gd name="T5" fmla="*/ 41943044 h 208"/>
                  <a:gd name="T6" fmla="*/ 0 w 185"/>
                  <a:gd name="T7" fmla="*/ 1308622976 h 208"/>
                  <a:gd name="T8" fmla="*/ 50331647 w 185"/>
                  <a:gd name="T9" fmla="*/ 1409286242 h 208"/>
                  <a:gd name="T10" fmla="*/ 1459617822 w 185"/>
                  <a:gd name="T11" fmla="*/ 1719664647 h 208"/>
                  <a:gd name="T12" fmla="*/ 1543503875 w 185"/>
                  <a:gd name="T13" fmla="*/ 1652555803 h 208"/>
                  <a:gd name="T14" fmla="*/ 1535115270 w 185"/>
                  <a:gd name="T15" fmla="*/ 343932955 h 208"/>
                  <a:gd name="T16" fmla="*/ 1501560849 w 185"/>
                  <a:gd name="T17" fmla="*/ 276824111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5"/>
                  <a:gd name="T28" fmla="*/ 0 h 208"/>
                  <a:gd name="T29" fmla="*/ 185 w 185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5" h="208">
                    <a:moveTo>
                      <a:pt x="179" y="33"/>
                    </a:moveTo>
                    <a:cubicBezTo>
                      <a:pt x="79" y="15"/>
                      <a:pt x="14" y="3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1" y="166"/>
                      <a:pt x="6" y="168"/>
                    </a:cubicBezTo>
                    <a:cubicBezTo>
                      <a:pt x="9" y="169"/>
                      <a:pt x="144" y="198"/>
                      <a:pt x="174" y="205"/>
                    </a:cubicBezTo>
                    <a:cubicBezTo>
                      <a:pt x="185" y="208"/>
                      <a:pt x="183" y="200"/>
                      <a:pt x="184" y="197"/>
                    </a:cubicBezTo>
                    <a:cubicBezTo>
                      <a:pt x="184" y="197"/>
                      <a:pt x="183" y="47"/>
                      <a:pt x="183" y="41"/>
                    </a:cubicBezTo>
                    <a:cubicBezTo>
                      <a:pt x="183" y="37"/>
                      <a:pt x="183" y="33"/>
                      <a:pt x="179" y="33"/>
                    </a:cubicBez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15"/>
              <p:cNvSpPr>
                <a:spLocks noChangeAspect="1" noEditPoints="1"/>
              </p:cNvSpPr>
              <p:nvPr/>
            </p:nvSpPr>
            <p:spPr bwMode="auto">
              <a:xfrm>
                <a:off x="1428" y="393"/>
                <a:ext cx="372" cy="412"/>
              </a:xfrm>
              <a:custGeom>
                <a:avLst/>
                <a:gdLst>
                  <a:gd name="T0" fmla="*/ 16777218 w 186"/>
                  <a:gd name="T1" fmla="*/ 8388610 h 206"/>
                  <a:gd name="T2" fmla="*/ 0 w 186"/>
                  <a:gd name="T3" fmla="*/ 41943044 h 206"/>
                  <a:gd name="T4" fmla="*/ 0 w 186"/>
                  <a:gd name="T5" fmla="*/ 1308622972 h 206"/>
                  <a:gd name="T6" fmla="*/ 58720189 w 186"/>
                  <a:gd name="T7" fmla="*/ 1417674844 h 206"/>
                  <a:gd name="T8" fmla="*/ 570425413 w 186"/>
                  <a:gd name="T9" fmla="*/ 1526726716 h 206"/>
                  <a:gd name="T10" fmla="*/ 1468006430 w 186"/>
                  <a:gd name="T11" fmla="*/ 1728053248 h 206"/>
                  <a:gd name="T12" fmla="*/ 1526726667 w 186"/>
                  <a:gd name="T13" fmla="*/ 1719664642 h 206"/>
                  <a:gd name="T14" fmla="*/ 1551892483 w 186"/>
                  <a:gd name="T15" fmla="*/ 1660944404 h 206"/>
                  <a:gd name="T16" fmla="*/ 1551892483 w 186"/>
                  <a:gd name="T17" fmla="*/ 343932954 h 206"/>
                  <a:gd name="T18" fmla="*/ 1509949457 w 186"/>
                  <a:gd name="T19" fmla="*/ 268435504 h 206"/>
                  <a:gd name="T20" fmla="*/ 1509949457 w 186"/>
                  <a:gd name="T21" fmla="*/ 268435504 h 206"/>
                  <a:gd name="T22" fmla="*/ 58720189 w 186"/>
                  <a:gd name="T23" fmla="*/ 0 h 206"/>
                  <a:gd name="T24" fmla="*/ 16777218 w 186"/>
                  <a:gd name="T25" fmla="*/ 8388610 h 206"/>
                  <a:gd name="T26" fmla="*/ 1468006430 w 186"/>
                  <a:gd name="T27" fmla="*/ 1711276037 h 206"/>
                  <a:gd name="T28" fmla="*/ 570425413 w 186"/>
                  <a:gd name="T29" fmla="*/ 1518338110 h 206"/>
                  <a:gd name="T30" fmla="*/ 58720189 w 186"/>
                  <a:gd name="T31" fmla="*/ 1400897633 h 206"/>
                  <a:gd name="T32" fmla="*/ 8388609 w 186"/>
                  <a:gd name="T33" fmla="*/ 1308622972 h 206"/>
                  <a:gd name="T34" fmla="*/ 8388609 w 186"/>
                  <a:gd name="T35" fmla="*/ 41943044 h 206"/>
                  <a:gd name="T36" fmla="*/ 25165824 w 186"/>
                  <a:gd name="T37" fmla="*/ 16777219 h 206"/>
                  <a:gd name="T38" fmla="*/ 58720189 w 186"/>
                  <a:gd name="T39" fmla="*/ 16777219 h 206"/>
                  <a:gd name="T40" fmla="*/ 1509949457 w 186"/>
                  <a:gd name="T41" fmla="*/ 276824110 h 206"/>
                  <a:gd name="T42" fmla="*/ 1535115272 w 186"/>
                  <a:gd name="T43" fmla="*/ 343932954 h 206"/>
                  <a:gd name="T44" fmla="*/ 1543503878 w 186"/>
                  <a:gd name="T45" fmla="*/ 1652555798 h 206"/>
                  <a:gd name="T46" fmla="*/ 1526726667 w 186"/>
                  <a:gd name="T47" fmla="*/ 1711276037 h 206"/>
                  <a:gd name="T48" fmla="*/ 1468006430 w 186"/>
                  <a:gd name="T49" fmla="*/ 1711276037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206"/>
                  <a:gd name="T77" fmla="*/ 186 w 186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206">
                    <a:moveTo>
                      <a:pt x="2" y="1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7" y="169"/>
                    </a:cubicBezTo>
                    <a:cubicBezTo>
                      <a:pt x="8" y="169"/>
                      <a:pt x="31" y="174"/>
                      <a:pt x="68" y="182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6"/>
                      <a:pt x="181" y="206"/>
                      <a:pt x="182" y="205"/>
                    </a:cubicBezTo>
                    <a:cubicBezTo>
                      <a:pt x="186" y="203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5" y="33"/>
                      <a:pt x="180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lose/>
                    <a:moveTo>
                      <a:pt x="175" y="204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7"/>
                    </a:cubicBezTo>
                    <a:cubicBezTo>
                      <a:pt x="2" y="166"/>
                      <a:pt x="1" y="165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3"/>
                      <a:pt x="3" y="2"/>
                    </a:cubicBezTo>
                    <a:cubicBezTo>
                      <a:pt x="4" y="2"/>
                      <a:pt x="5" y="1"/>
                      <a:pt x="7" y="2"/>
                    </a:cubicBezTo>
                    <a:cubicBezTo>
                      <a:pt x="180" y="33"/>
                      <a:pt x="180" y="33"/>
                      <a:pt x="180" y="33"/>
                    </a:cubicBezTo>
                    <a:cubicBezTo>
                      <a:pt x="183" y="34"/>
                      <a:pt x="183" y="36"/>
                      <a:pt x="183" y="41"/>
                    </a:cubicBezTo>
                    <a:cubicBezTo>
                      <a:pt x="184" y="197"/>
                      <a:pt x="184" y="197"/>
                      <a:pt x="184" y="197"/>
                    </a:cubicBezTo>
                    <a:cubicBezTo>
                      <a:pt x="184" y="197"/>
                      <a:pt x="184" y="202"/>
                      <a:pt x="182" y="204"/>
                    </a:cubicBezTo>
                    <a:cubicBezTo>
                      <a:pt x="180" y="205"/>
                      <a:pt x="177" y="205"/>
                      <a:pt x="175" y="204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16"/>
              <p:cNvSpPr>
                <a:spLocks noChangeAspect="1" noEditPoints="1"/>
              </p:cNvSpPr>
              <p:nvPr/>
            </p:nvSpPr>
            <p:spPr bwMode="auto">
              <a:xfrm>
                <a:off x="1460" y="457"/>
                <a:ext cx="324" cy="294"/>
              </a:xfrm>
              <a:custGeom>
                <a:avLst/>
                <a:gdLst>
                  <a:gd name="T0" fmla="*/ 102 w 324"/>
                  <a:gd name="T1" fmla="*/ 234 h 294"/>
                  <a:gd name="T2" fmla="*/ 80 w 324"/>
                  <a:gd name="T3" fmla="*/ 208 h 294"/>
                  <a:gd name="T4" fmla="*/ 80 w 324"/>
                  <a:gd name="T5" fmla="*/ 230 h 294"/>
                  <a:gd name="T6" fmla="*/ 124 w 324"/>
                  <a:gd name="T7" fmla="*/ 224 h 294"/>
                  <a:gd name="T8" fmla="*/ 120 w 324"/>
                  <a:gd name="T9" fmla="*/ 192 h 294"/>
                  <a:gd name="T10" fmla="*/ 106 w 324"/>
                  <a:gd name="T11" fmla="*/ 208 h 294"/>
                  <a:gd name="T12" fmla="*/ 102 w 324"/>
                  <a:gd name="T13" fmla="*/ 58 h 294"/>
                  <a:gd name="T14" fmla="*/ 80 w 324"/>
                  <a:gd name="T15" fmla="*/ 30 h 294"/>
                  <a:gd name="T16" fmla="*/ 80 w 324"/>
                  <a:gd name="T17" fmla="*/ 52 h 294"/>
                  <a:gd name="T18" fmla="*/ 324 w 324"/>
                  <a:gd name="T19" fmla="*/ 90 h 294"/>
                  <a:gd name="T20" fmla="*/ 288 w 324"/>
                  <a:gd name="T21" fmla="*/ 74 h 294"/>
                  <a:gd name="T22" fmla="*/ 264 w 324"/>
                  <a:gd name="T23" fmla="*/ 90 h 294"/>
                  <a:gd name="T24" fmla="*/ 288 w 324"/>
                  <a:gd name="T25" fmla="*/ 118 h 294"/>
                  <a:gd name="T26" fmla="*/ 36 w 324"/>
                  <a:gd name="T27" fmla="*/ 178 h 294"/>
                  <a:gd name="T28" fmla="*/ 36 w 324"/>
                  <a:gd name="T29" fmla="*/ 242 h 294"/>
                  <a:gd name="T30" fmla="*/ 60 w 324"/>
                  <a:gd name="T31" fmla="*/ 226 h 294"/>
                  <a:gd name="T32" fmla="*/ 36 w 324"/>
                  <a:gd name="T33" fmla="*/ 200 h 294"/>
                  <a:gd name="T34" fmla="*/ 36 w 324"/>
                  <a:gd name="T35" fmla="*/ 178 h 294"/>
                  <a:gd name="T36" fmla="*/ 0 w 324"/>
                  <a:gd name="T37" fmla="*/ 24 h 294"/>
                  <a:gd name="T38" fmla="*/ 36 w 324"/>
                  <a:gd name="T39" fmla="*/ 44 h 294"/>
                  <a:gd name="T40" fmla="*/ 60 w 324"/>
                  <a:gd name="T41" fmla="*/ 26 h 294"/>
                  <a:gd name="T42" fmla="*/ 36 w 324"/>
                  <a:gd name="T43" fmla="*/ 0 h 294"/>
                  <a:gd name="T44" fmla="*/ 186 w 324"/>
                  <a:gd name="T45" fmla="*/ 86 h 294"/>
                  <a:gd name="T46" fmla="*/ 216 w 324"/>
                  <a:gd name="T47" fmla="*/ 86 h 294"/>
                  <a:gd name="T48" fmla="*/ 186 w 324"/>
                  <a:gd name="T49" fmla="*/ 86 h 294"/>
                  <a:gd name="T50" fmla="*/ 220 w 324"/>
                  <a:gd name="T51" fmla="*/ 82 h 294"/>
                  <a:gd name="T52" fmla="*/ 244 w 324"/>
                  <a:gd name="T53" fmla="*/ 64 h 294"/>
                  <a:gd name="T54" fmla="*/ 220 w 324"/>
                  <a:gd name="T55" fmla="*/ 82 h 294"/>
                  <a:gd name="T56" fmla="*/ 288 w 324"/>
                  <a:gd name="T57" fmla="*/ 252 h 294"/>
                  <a:gd name="T58" fmla="*/ 264 w 324"/>
                  <a:gd name="T59" fmla="*/ 268 h 294"/>
                  <a:gd name="T60" fmla="*/ 288 w 324"/>
                  <a:gd name="T61" fmla="*/ 294 h 294"/>
                  <a:gd name="T62" fmla="*/ 288 w 324"/>
                  <a:gd name="T63" fmla="*/ 230 h 294"/>
                  <a:gd name="T64" fmla="*/ 288 w 324"/>
                  <a:gd name="T65" fmla="*/ 252 h 294"/>
                  <a:gd name="T66" fmla="*/ 244 w 324"/>
                  <a:gd name="T67" fmla="*/ 264 h 294"/>
                  <a:gd name="T68" fmla="*/ 220 w 324"/>
                  <a:gd name="T69" fmla="*/ 238 h 294"/>
                  <a:gd name="T70" fmla="*/ 220 w 324"/>
                  <a:gd name="T71" fmla="*/ 260 h 294"/>
                  <a:gd name="T72" fmla="*/ 120 w 324"/>
                  <a:gd name="T73" fmla="*/ 84 h 294"/>
                  <a:gd name="T74" fmla="*/ 124 w 324"/>
                  <a:gd name="T75" fmla="*/ 56 h 294"/>
                  <a:gd name="T76" fmla="*/ 106 w 324"/>
                  <a:gd name="T77" fmla="*/ 64 h 294"/>
                  <a:gd name="T78" fmla="*/ 198 w 324"/>
                  <a:gd name="T79" fmla="*/ 240 h 294"/>
                  <a:gd name="T80" fmla="*/ 204 w 324"/>
                  <a:gd name="T81" fmla="*/ 210 h 294"/>
                  <a:gd name="T82" fmla="*/ 186 w 324"/>
                  <a:gd name="T83" fmla="*/ 218 h 294"/>
                  <a:gd name="T84" fmla="*/ 178 w 324"/>
                  <a:gd name="T85" fmla="*/ 202 h 294"/>
                  <a:gd name="T86" fmla="*/ 140 w 324"/>
                  <a:gd name="T87" fmla="*/ 94 h 294"/>
                  <a:gd name="T88" fmla="*/ 140 w 324"/>
                  <a:gd name="T89" fmla="*/ 194 h 2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4"/>
                  <a:gd name="T136" fmla="*/ 0 h 294"/>
                  <a:gd name="T137" fmla="*/ 324 w 324"/>
                  <a:gd name="T138" fmla="*/ 294 h 2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4" h="294">
                    <a:moveTo>
                      <a:pt x="80" y="230"/>
                    </a:moveTo>
                    <a:lnTo>
                      <a:pt x="102" y="234"/>
                    </a:lnTo>
                    <a:lnTo>
                      <a:pt x="102" y="214"/>
                    </a:lnTo>
                    <a:lnTo>
                      <a:pt x="80" y="208"/>
                    </a:lnTo>
                    <a:lnTo>
                      <a:pt x="80" y="230"/>
                    </a:lnTo>
                    <a:close/>
                    <a:moveTo>
                      <a:pt x="106" y="208"/>
                    </a:moveTo>
                    <a:lnTo>
                      <a:pt x="124" y="224"/>
                    </a:lnTo>
                    <a:lnTo>
                      <a:pt x="138" y="208"/>
                    </a:lnTo>
                    <a:lnTo>
                      <a:pt x="120" y="192"/>
                    </a:lnTo>
                    <a:lnTo>
                      <a:pt x="106" y="208"/>
                    </a:lnTo>
                    <a:close/>
                    <a:moveTo>
                      <a:pt x="80" y="52"/>
                    </a:moveTo>
                    <a:lnTo>
                      <a:pt x="102" y="58"/>
                    </a:lnTo>
                    <a:lnTo>
                      <a:pt x="102" y="36"/>
                    </a:lnTo>
                    <a:lnTo>
                      <a:pt x="80" y="30"/>
                    </a:lnTo>
                    <a:lnTo>
                      <a:pt x="80" y="52"/>
                    </a:lnTo>
                    <a:close/>
                    <a:moveTo>
                      <a:pt x="288" y="118"/>
                    </a:moveTo>
                    <a:lnTo>
                      <a:pt x="324" y="90"/>
                    </a:lnTo>
                    <a:lnTo>
                      <a:pt x="288" y="52"/>
                    </a:lnTo>
                    <a:lnTo>
                      <a:pt x="288" y="74"/>
                    </a:lnTo>
                    <a:lnTo>
                      <a:pt x="264" y="68"/>
                    </a:lnTo>
                    <a:lnTo>
                      <a:pt x="264" y="90"/>
                    </a:lnTo>
                    <a:lnTo>
                      <a:pt x="288" y="96"/>
                    </a:lnTo>
                    <a:lnTo>
                      <a:pt x="288" y="118"/>
                    </a:lnTo>
                    <a:close/>
                    <a:moveTo>
                      <a:pt x="36" y="178"/>
                    </a:moveTo>
                    <a:lnTo>
                      <a:pt x="0" y="204"/>
                    </a:lnTo>
                    <a:lnTo>
                      <a:pt x="36" y="242"/>
                    </a:lnTo>
                    <a:lnTo>
                      <a:pt x="36" y="222"/>
                    </a:lnTo>
                    <a:lnTo>
                      <a:pt x="60" y="226"/>
                    </a:lnTo>
                    <a:lnTo>
                      <a:pt x="60" y="204"/>
                    </a:lnTo>
                    <a:lnTo>
                      <a:pt x="36" y="200"/>
                    </a:lnTo>
                    <a:lnTo>
                      <a:pt x="36" y="178"/>
                    </a:lnTo>
                    <a:close/>
                    <a:moveTo>
                      <a:pt x="36" y="0"/>
                    </a:moveTo>
                    <a:lnTo>
                      <a:pt x="0" y="24"/>
                    </a:lnTo>
                    <a:lnTo>
                      <a:pt x="36" y="66"/>
                    </a:lnTo>
                    <a:lnTo>
                      <a:pt x="36" y="44"/>
                    </a:lnTo>
                    <a:lnTo>
                      <a:pt x="60" y="48"/>
                    </a:lnTo>
                    <a:lnTo>
                      <a:pt x="60" y="26"/>
                    </a:lnTo>
                    <a:lnTo>
                      <a:pt x="36" y="22"/>
                    </a:lnTo>
                    <a:lnTo>
                      <a:pt x="36" y="0"/>
                    </a:lnTo>
                    <a:close/>
                    <a:moveTo>
                      <a:pt x="186" y="86"/>
                    </a:moveTo>
                    <a:lnTo>
                      <a:pt x="204" y="102"/>
                    </a:lnTo>
                    <a:lnTo>
                      <a:pt x="216" y="86"/>
                    </a:lnTo>
                    <a:lnTo>
                      <a:pt x="198" y="70"/>
                    </a:lnTo>
                    <a:lnTo>
                      <a:pt x="186" y="86"/>
                    </a:lnTo>
                    <a:close/>
                    <a:moveTo>
                      <a:pt x="220" y="82"/>
                    </a:moveTo>
                    <a:lnTo>
                      <a:pt x="244" y="86"/>
                    </a:lnTo>
                    <a:lnTo>
                      <a:pt x="244" y="64"/>
                    </a:lnTo>
                    <a:lnTo>
                      <a:pt x="220" y="60"/>
                    </a:lnTo>
                    <a:lnTo>
                      <a:pt x="220" y="82"/>
                    </a:lnTo>
                    <a:close/>
                    <a:moveTo>
                      <a:pt x="288" y="252"/>
                    </a:moveTo>
                    <a:lnTo>
                      <a:pt x="264" y="246"/>
                    </a:lnTo>
                    <a:lnTo>
                      <a:pt x="264" y="268"/>
                    </a:lnTo>
                    <a:lnTo>
                      <a:pt x="288" y="272"/>
                    </a:lnTo>
                    <a:lnTo>
                      <a:pt x="288" y="294"/>
                    </a:lnTo>
                    <a:lnTo>
                      <a:pt x="324" y="270"/>
                    </a:lnTo>
                    <a:lnTo>
                      <a:pt x="288" y="230"/>
                    </a:lnTo>
                    <a:lnTo>
                      <a:pt x="288" y="252"/>
                    </a:lnTo>
                    <a:close/>
                    <a:moveTo>
                      <a:pt x="220" y="260"/>
                    </a:moveTo>
                    <a:lnTo>
                      <a:pt x="244" y="264"/>
                    </a:lnTo>
                    <a:lnTo>
                      <a:pt x="244" y="242"/>
                    </a:lnTo>
                    <a:lnTo>
                      <a:pt x="220" y="238"/>
                    </a:lnTo>
                    <a:lnTo>
                      <a:pt x="220" y="260"/>
                    </a:lnTo>
                    <a:close/>
                    <a:moveTo>
                      <a:pt x="106" y="64"/>
                    </a:moveTo>
                    <a:lnTo>
                      <a:pt x="120" y="84"/>
                    </a:lnTo>
                    <a:lnTo>
                      <a:pt x="138" y="76"/>
                    </a:lnTo>
                    <a:lnTo>
                      <a:pt x="124" y="56"/>
                    </a:lnTo>
                    <a:lnTo>
                      <a:pt x="106" y="64"/>
                    </a:lnTo>
                    <a:close/>
                    <a:moveTo>
                      <a:pt x="186" y="218"/>
                    </a:moveTo>
                    <a:lnTo>
                      <a:pt x="198" y="240"/>
                    </a:lnTo>
                    <a:lnTo>
                      <a:pt x="216" y="230"/>
                    </a:lnTo>
                    <a:lnTo>
                      <a:pt x="204" y="210"/>
                    </a:lnTo>
                    <a:lnTo>
                      <a:pt x="186" y="218"/>
                    </a:lnTo>
                    <a:close/>
                    <a:moveTo>
                      <a:pt x="140" y="194"/>
                    </a:moveTo>
                    <a:lnTo>
                      <a:pt x="178" y="202"/>
                    </a:lnTo>
                    <a:lnTo>
                      <a:pt x="178" y="100"/>
                    </a:lnTo>
                    <a:lnTo>
                      <a:pt x="140" y="94"/>
                    </a:lnTo>
                    <a:lnTo>
                      <a:pt x="140" y="194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117"/>
              <p:cNvSpPr>
                <a:spLocks noChangeAspect="1" noEditPoints="1"/>
              </p:cNvSpPr>
              <p:nvPr/>
            </p:nvSpPr>
            <p:spPr bwMode="auto">
              <a:xfrm>
                <a:off x="1450" y="449"/>
                <a:ext cx="324" cy="292"/>
              </a:xfrm>
              <a:custGeom>
                <a:avLst/>
                <a:gdLst>
                  <a:gd name="T0" fmla="*/ 104 w 324"/>
                  <a:gd name="T1" fmla="*/ 234 h 292"/>
                  <a:gd name="T2" fmla="*/ 80 w 324"/>
                  <a:gd name="T3" fmla="*/ 208 h 292"/>
                  <a:gd name="T4" fmla="*/ 80 w 324"/>
                  <a:gd name="T5" fmla="*/ 228 h 292"/>
                  <a:gd name="T6" fmla="*/ 126 w 324"/>
                  <a:gd name="T7" fmla="*/ 224 h 292"/>
                  <a:gd name="T8" fmla="*/ 120 w 324"/>
                  <a:gd name="T9" fmla="*/ 192 h 292"/>
                  <a:gd name="T10" fmla="*/ 108 w 324"/>
                  <a:gd name="T11" fmla="*/ 208 h 292"/>
                  <a:gd name="T12" fmla="*/ 104 w 324"/>
                  <a:gd name="T13" fmla="*/ 56 h 292"/>
                  <a:gd name="T14" fmla="*/ 80 w 324"/>
                  <a:gd name="T15" fmla="*/ 30 h 292"/>
                  <a:gd name="T16" fmla="*/ 80 w 324"/>
                  <a:gd name="T17" fmla="*/ 52 h 292"/>
                  <a:gd name="T18" fmla="*/ 324 w 324"/>
                  <a:gd name="T19" fmla="*/ 90 h 292"/>
                  <a:gd name="T20" fmla="*/ 288 w 324"/>
                  <a:gd name="T21" fmla="*/ 72 h 292"/>
                  <a:gd name="T22" fmla="*/ 264 w 324"/>
                  <a:gd name="T23" fmla="*/ 90 h 292"/>
                  <a:gd name="T24" fmla="*/ 288 w 324"/>
                  <a:gd name="T25" fmla="*/ 116 h 292"/>
                  <a:gd name="T26" fmla="*/ 36 w 324"/>
                  <a:gd name="T27" fmla="*/ 176 h 292"/>
                  <a:gd name="T28" fmla="*/ 36 w 324"/>
                  <a:gd name="T29" fmla="*/ 242 h 292"/>
                  <a:gd name="T30" fmla="*/ 60 w 324"/>
                  <a:gd name="T31" fmla="*/ 224 h 292"/>
                  <a:gd name="T32" fmla="*/ 36 w 324"/>
                  <a:gd name="T33" fmla="*/ 198 h 292"/>
                  <a:gd name="T34" fmla="*/ 36 w 324"/>
                  <a:gd name="T35" fmla="*/ 176 h 292"/>
                  <a:gd name="T36" fmla="*/ 0 w 324"/>
                  <a:gd name="T37" fmla="*/ 24 h 292"/>
                  <a:gd name="T38" fmla="*/ 36 w 324"/>
                  <a:gd name="T39" fmla="*/ 42 h 292"/>
                  <a:gd name="T40" fmla="*/ 60 w 324"/>
                  <a:gd name="T41" fmla="*/ 26 h 292"/>
                  <a:gd name="T42" fmla="*/ 36 w 324"/>
                  <a:gd name="T43" fmla="*/ 0 h 292"/>
                  <a:gd name="T44" fmla="*/ 186 w 324"/>
                  <a:gd name="T45" fmla="*/ 86 h 292"/>
                  <a:gd name="T46" fmla="*/ 218 w 324"/>
                  <a:gd name="T47" fmla="*/ 86 h 292"/>
                  <a:gd name="T48" fmla="*/ 186 w 324"/>
                  <a:gd name="T49" fmla="*/ 86 h 292"/>
                  <a:gd name="T50" fmla="*/ 222 w 324"/>
                  <a:gd name="T51" fmla="*/ 80 h 292"/>
                  <a:gd name="T52" fmla="*/ 244 w 324"/>
                  <a:gd name="T53" fmla="*/ 64 h 292"/>
                  <a:gd name="T54" fmla="*/ 222 w 324"/>
                  <a:gd name="T55" fmla="*/ 80 h 292"/>
                  <a:gd name="T56" fmla="*/ 288 w 324"/>
                  <a:gd name="T57" fmla="*/ 250 h 292"/>
                  <a:gd name="T58" fmla="*/ 264 w 324"/>
                  <a:gd name="T59" fmla="*/ 266 h 292"/>
                  <a:gd name="T60" fmla="*/ 288 w 324"/>
                  <a:gd name="T61" fmla="*/ 292 h 292"/>
                  <a:gd name="T62" fmla="*/ 288 w 324"/>
                  <a:gd name="T63" fmla="*/ 228 h 292"/>
                  <a:gd name="T64" fmla="*/ 288 w 324"/>
                  <a:gd name="T65" fmla="*/ 250 h 292"/>
                  <a:gd name="T66" fmla="*/ 244 w 324"/>
                  <a:gd name="T67" fmla="*/ 262 h 292"/>
                  <a:gd name="T68" fmla="*/ 222 w 324"/>
                  <a:gd name="T69" fmla="*/ 236 h 292"/>
                  <a:gd name="T70" fmla="*/ 222 w 324"/>
                  <a:gd name="T71" fmla="*/ 258 h 292"/>
                  <a:gd name="T72" fmla="*/ 120 w 324"/>
                  <a:gd name="T73" fmla="*/ 84 h 292"/>
                  <a:gd name="T74" fmla="*/ 126 w 324"/>
                  <a:gd name="T75" fmla="*/ 54 h 292"/>
                  <a:gd name="T76" fmla="*/ 108 w 324"/>
                  <a:gd name="T77" fmla="*/ 62 h 292"/>
                  <a:gd name="T78" fmla="*/ 200 w 324"/>
                  <a:gd name="T79" fmla="*/ 238 h 292"/>
                  <a:gd name="T80" fmla="*/ 204 w 324"/>
                  <a:gd name="T81" fmla="*/ 208 h 292"/>
                  <a:gd name="T82" fmla="*/ 186 w 324"/>
                  <a:gd name="T83" fmla="*/ 218 h 292"/>
                  <a:gd name="T84" fmla="*/ 178 w 324"/>
                  <a:gd name="T85" fmla="*/ 200 h 292"/>
                  <a:gd name="T86" fmla="*/ 140 w 324"/>
                  <a:gd name="T87" fmla="*/ 92 h 292"/>
                  <a:gd name="T88" fmla="*/ 140 w 324"/>
                  <a:gd name="T89" fmla="*/ 194 h 2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4"/>
                  <a:gd name="T136" fmla="*/ 0 h 292"/>
                  <a:gd name="T137" fmla="*/ 324 w 324"/>
                  <a:gd name="T138" fmla="*/ 292 h 2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4" h="292">
                    <a:moveTo>
                      <a:pt x="80" y="228"/>
                    </a:moveTo>
                    <a:lnTo>
                      <a:pt x="104" y="234"/>
                    </a:lnTo>
                    <a:lnTo>
                      <a:pt x="104" y="212"/>
                    </a:lnTo>
                    <a:lnTo>
                      <a:pt x="80" y="208"/>
                    </a:lnTo>
                    <a:lnTo>
                      <a:pt x="80" y="228"/>
                    </a:lnTo>
                    <a:close/>
                    <a:moveTo>
                      <a:pt x="108" y="208"/>
                    </a:moveTo>
                    <a:lnTo>
                      <a:pt x="126" y="224"/>
                    </a:lnTo>
                    <a:lnTo>
                      <a:pt x="138" y="208"/>
                    </a:lnTo>
                    <a:lnTo>
                      <a:pt x="120" y="192"/>
                    </a:lnTo>
                    <a:lnTo>
                      <a:pt x="108" y="208"/>
                    </a:lnTo>
                    <a:close/>
                    <a:moveTo>
                      <a:pt x="80" y="52"/>
                    </a:moveTo>
                    <a:lnTo>
                      <a:pt x="104" y="56"/>
                    </a:lnTo>
                    <a:lnTo>
                      <a:pt x="104" y="34"/>
                    </a:lnTo>
                    <a:lnTo>
                      <a:pt x="80" y="30"/>
                    </a:lnTo>
                    <a:lnTo>
                      <a:pt x="80" y="52"/>
                    </a:lnTo>
                    <a:close/>
                    <a:moveTo>
                      <a:pt x="288" y="116"/>
                    </a:moveTo>
                    <a:lnTo>
                      <a:pt x="324" y="90"/>
                    </a:lnTo>
                    <a:lnTo>
                      <a:pt x="288" y="50"/>
                    </a:lnTo>
                    <a:lnTo>
                      <a:pt x="288" y="72"/>
                    </a:lnTo>
                    <a:lnTo>
                      <a:pt x="264" y="68"/>
                    </a:lnTo>
                    <a:lnTo>
                      <a:pt x="264" y="90"/>
                    </a:lnTo>
                    <a:lnTo>
                      <a:pt x="288" y="94"/>
                    </a:lnTo>
                    <a:lnTo>
                      <a:pt x="288" y="116"/>
                    </a:lnTo>
                    <a:close/>
                    <a:moveTo>
                      <a:pt x="36" y="176"/>
                    </a:moveTo>
                    <a:lnTo>
                      <a:pt x="0" y="202"/>
                    </a:lnTo>
                    <a:lnTo>
                      <a:pt x="36" y="242"/>
                    </a:lnTo>
                    <a:lnTo>
                      <a:pt x="36" y="220"/>
                    </a:lnTo>
                    <a:lnTo>
                      <a:pt x="60" y="224"/>
                    </a:lnTo>
                    <a:lnTo>
                      <a:pt x="60" y="204"/>
                    </a:lnTo>
                    <a:lnTo>
                      <a:pt x="36" y="198"/>
                    </a:lnTo>
                    <a:lnTo>
                      <a:pt x="36" y="176"/>
                    </a:lnTo>
                    <a:close/>
                    <a:moveTo>
                      <a:pt x="36" y="0"/>
                    </a:moveTo>
                    <a:lnTo>
                      <a:pt x="0" y="24"/>
                    </a:lnTo>
                    <a:lnTo>
                      <a:pt x="36" y="64"/>
                    </a:lnTo>
                    <a:lnTo>
                      <a:pt x="36" y="42"/>
                    </a:lnTo>
                    <a:lnTo>
                      <a:pt x="60" y="48"/>
                    </a:lnTo>
                    <a:lnTo>
                      <a:pt x="60" y="26"/>
                    </a:lnTo>
                    <a:lnTo>
                      <a:pt x="36" y="20"/>
                    </a:lnTo>
                    <a:lnTo>
                      <a:pt x="36" y="0"/>
                    </a:lnTo>
                    <a:close/>
                    <a:moveTo>
                      <a:pt x="186" y="86"/>
                    </a:moveTo>
                    <a:lnTo>
                      <a:pt x="204" y="102"/>
                    </a:lnTo>
                    <a:lnTo>
                      <a:pt x="218" y="86"/>
                    </a:lnTo>
                    <a:lnTo>
                      <a:pt x="200" y="70"/>
                    </a:lnTo>
                    <a:lnTo>
                      <a:pt x="186" y="86"/>
                    </a:lnTo>
                    <a:close/>
                    <a:moveTo>
                      <a:pt x="222" y="80"/>
                    </a:moveTo>
                    <a:lnTo>
                      <a:pt x="244" y="86"/>
                    </a:lnTo>
                    <a:lnTo>
                      <a:pt x="244" y="64"/>
                    </a:lnTo>
                    <a:lnTo>
                      <a:pt x="222" y="58"/>
                    </a:lnTo>
                    <a:lnTo>
                      <a:pt x="222" y="80"/>
                    </a:lnTo>
                    <a:close/>
                    <a:moveTo>
                      <a:pt x="288" y="250"/>
                    </a:moveTo>
                    <a:lnTo>
                      <a:pt x="264" y="246"/>
                    </a:lnTo>
                    <a:lnTo>
                      <a:pt x="264" y="266"/>
                    </a:lnTo>
                    <a:lnTo>
                      <a:pt x="288" y="272"/>
                    </a:lnTo>
                    <a:lnTo>
                      <a:pt x="288" y="292"/>
                    </a:lnTo>
                    <a:lnTo>
                      <a:pt x="324" y="270"/>
                    </a:lnTo>
                    <a:lnTo>
                      <a:pt x="288" y="228"/>
                    </a:lnTo>
                    <a:lnTo>
                      <a:pt x="288" y="250"/>
                    </a:lnTo>
                    <a:close/>
                    <a:moveTo>
                      <a:pt x="222" y="258"/>
                    </a:moveTo>
                    <a:lnTo>
                      <a:pt x="244" y="262"/>
                    </a:lnTo>
                    <a:lnTo>
                      <a:pt x="244" y="242"/>
                    </a:lnTo>
                    <a:lnTo>
                      <a:pt x="222" y="236"/>
                    </a:lnTo>
                    <a:lnTo>
                      <a:pt x="222" y="258"/>
                    </a:lnTo>
                    <a:close/>
                    <a:moveTo>
                      <a:pt x="108" y="62"/>
                    </a:moveTo>
                    <a:lnTo>
                      <a:pt x="120" y="84"/>
                    </a:lnTo>
                    <a:lnTo>
                      <a:pt x="138" y="76"/>
                    </a:lnTo>
                    <a:lnTo>
                      <a:pt x="126" y="54"/>
                    </a:lnTo>
                    <a:lnTo>
                      <a:pt x="108" y="62"/>
                    </a:lnTo>
                    <a:close/>
                    <a:moveTo>
                      <a:pt x="186" y="218"/>
                    </a:moveTo>
                    <a:lnTo>
                      <a:pt x="200" y="238"/>
                    </a:lnTo>
                    <a:lnTo>
                      <a:pt x="218" y="230"/>
                    </a:lnTo>
                    <a:lnTo>
                      <a:pt x="204" y="208"/>
                    </a:lnTo>
                    <a:lnTo>
                      <a:pt x="186" y="218"/>
                    </a:lnTo>
                    <a:close/>
                    <a:moveTo>
                      <a:pt x="140" y="194"/>
                    </a:moveTo>
                    <a:lnTo>
                      <a:pt x="178" y="200"/>
                    </a:lnTo>
                    <a:lnTo>
                      <a:pt x="178" y="100"/>
                    </a:lnTo>
                    <a:lnTo>
                      <a:pt x="140" y="92"/>
                    </a:lnTo>
                    <a:lnTo>
                      <a:pt x="140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59"/>
            <p:cNvSpPr txBox="1">
              <a:spLocks noChangeArrowheads="1"/>
            </p:cNvSpPr>
            <p:nvPr/>
          </p:nvSpPr>
          <p:spPr bwMode="auto">
            <a:xfrm>
              <a:off x="3929058" y="5080827"/>
              <a:ext cx="1000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 err="1" smtClean="0"/>
                <a:t>MSCe</a:t>
              </a:r>
              <a:r>
                <a:rPr lang="en-US" altLang="zh-CN" sz="1200" dirty="0" smtClean="0"/>
                <a:t>/VLR</a:t>
              </a:r>
              <a:endParaRPr lang="en-US" altLang="zh-CN" sz="1200" dirty="0"/>
            </a:p>
          </p:txBody>
        </p:sp>
      </p:grpSp>
      <p:pic>
        <p:nvPicPr>
          <p:cNvPr id="25" name="Picture 160" descr="0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5513" y="3337024"/>
            <a:ext cx="3571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59"/>
          <p:cNvSpPr txBox="1">
            <a:spLocks noChangeArrowheads="1"/>
          </p:cNvSpPr>
          <p:nvPr/>
        </p:nvSpPr>
        <p:spPr bwMode="auto">
          <a:xfrm>
            <a:off x="7204075" y="3787874"/>
            <a:ext cx="500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HLR</a:t>
            </a:r>
          </a:p>
        </p:txBody>
      </p:sp>
      <p:cxnSp>
        <p:nvCxnSpPr>
          <p:cNvPr id="27" name="直接连接符 103"/>
          <p:cNvCxnSpPr>
            <a:cxnSpLocks noChangeShapeType="1"/>
          </p:cNvCxnSpPr>
          <p:nvPr/>
        </p:nvCxnSpPr>
        <p:spPr bwMode="auto">
          <a:xfrm>
            <a:off x="3703638" y="3622774"/>
            <a:ext cx="10001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直接连接符 105"/>
          <p:cNvCxnSpPr>
            <a:cxnSpLocks noChangeShapeType="1"/>
          </p:cNvCxnSpPr>
          <p:nvPr/>
        </p:nvCxnSpPr>
        <p:spPr bwMode="auto">
          <a:xfrm>
            <a:off x="4989513" y="3622774"/>
            <a:ext cx="10001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" name="直接连接符 106"/>
          <p:cNvCxnSpPr>
            <a:cxnSpLocks noChangeShapeType="1"/>
          </p:cNvCxnSpPr>
          <p:nvPr/>
        </p:nvCxnSpPr>
        <p:spPr bwMode="auto">
          <a:xfrm flipV="1">
            <a:off x="6346825" y="3622774"/>
            <a:ext cx="92868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0" name="Picture 91" descr="MG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860649"/>
            <a:ext cx="4286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96" descr="SGSN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122462"/>
            <a:ext cx="45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直接连接符 118"/>
          <p:cNvCxnSpPr>
            <a:cxnSpLocks noChangeShapeType="1"/>
          </p:cNvCxnSpPr>
          <p:nvPr/>
        </p:nvCxnSpPr>
        <p:spPr bwMode="auto">
          <a:xfrm>
            <a:off x="3632200" y="2122587"/>
            <a:ext cx="10001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TextBox 59"/>
          <p:cNvSpPr txBox="1">
            <a:spLocks noChangeArrowheads="1"/>
          </p:cNvSpPr>
          <p:nvPr/>
        </p:nvSpPr>
        <p:spPr bwMode="auto">
          <a:xfrm>
            <a:off x="4489450" y="2336899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SGW</a:t>
            </a:r>
          </a:p>
        </p:txBody>
      </p:sp>
      <p:grpSp>
        <p:nvGrpSpPr>
          <p:cNvPr id="15" name="组合 182"/>
          <p:cNvGrpSpPr>
            <a:grpSpLocks/>
          </p:cNvGrpSpPr>
          <p:nvPr/>
        </p:nvGrpSpPr>
        <p:grpSpPr bwMode="auto">
          <a:xfrm>
            <a:off x="5918200" y="1836837"/>
            <a:ext cx="785813" cy="785812"/>
            <a:chOff x="5929322" y="2571744"/>
            <a:chExt cx="785818" cy="785818"/>
          </a:xfrm>
        </p:grpSpPr>
        <p:pic>
          <p:nvPicPr>
            <p:cNvPr id="35" name="Picture 66" descr="GGS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198" y="2571744"/>
              <a:ext cx="506413" cy="557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59"/>
            <p:cNvSpPr txBox="1">
              <a:spLocks noChangeArrowheads="1"/>
            </p:cNvSpPr>
            <p:nvPr/>
          </p:nvSpPr>
          <p:spPr bwMode="auto">
            <a:xfrm>
              <a:off x="5929322" y="3080563"/>
              <a:ext cx="7858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PGW</a:t>
              </a:r>
            </a:p>
          </p:txBody>
        </p:sp>
      </p:grpSp>
      <p:sp>
        <p:nvSpPr>
          <p:cNvPr id="37" name="TextBox 59"/>
          <p:cNvSpPr txBox="1">
            <a:spLocks noChangeArrowheads="1"/>
          </p:cNvSpPr>
          <p:nvPr/>
        </p:nvSpPr>
        <p:spPr bwMode="auto">
          <a:xfrm>
            <a:off x="5203825" y="836712"/>
            <a:ext cx="857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/>
              <a:t>MME</a:t>
            </a:r>
          </a:p>
        </p:txBody>
      </p:sp>
      <p:grpSp>
        <p:nvGrpSpPr>
          <p:cNvPr id="34" name="Group 16"/>
          <p:cNvGrpSpPr>
            <a:grpSpLocks/>
          </p:cNvGrpSpPr>
          <p:nvPr/>
        </p:nvGrpSpPr>
        <p:grpSpPr bwMode="auto">
          <a:xfrm>
            <a:off x="7061200" y="1119287"/>
            <a:ext cx="504825" cy="503237"/>
            <a:chOff x="3481" y="1082"/>
            <a:chExt cx="299" cy="359"/>
          </a:xfrm>
        </p:grpSpPr>
        <p:grpSp>
          <p:nvGrpSpPr>
            <p:cNvPr id="38" name="Group 17"/>
            <p:cNvGrpSpPr>
              <a:grpSpLocks/>
            </p:cNvGrpSpPr>
            <p:nvPr/>
          </p:nvGrpSpPr>
          <p:grpSpPr bwMode="auto">
            <a:xfrm>
              <a:off x="3628" y="1082"/>
              <a:ext cx="152" cy="205"/>
              <a:chOff x="2784" y="96"/>
              <a:chExt cx="336" cy="311"/>
            </a:xfrm>
          </p:grpSpPr>
          <p:grpSp>
            <p:nvGrpSpPr>
              <p:cNvPr id="39" name="Group 18"/>
              <p:cNvGrpSpPr>
                <a:grpSpLocks/>
              </p:cNvGrpSpPr>
              <p:nvPr/>
            </p:nvGrpSpPr>
            <p:grpSpPr bwMode="auto">
              <a:xfrm>
                <a:off x="2784" y="276"/>
                <a:ext cx="336" cy="131"/>
                <a:chOff x="2784" y="240"/>
                <a:chExt cx="336" cy="131"/>
              </a:xfrm>
            </p:grpSpPr>
            <p:sp>
              <p:nvSpPr>
                <p:cNvPr id="93" name="Oval 19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Oval 20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Group 21"/>
              <p:cNvGrpSpPr>
                <a:grpSpLocks/>
              </p:cNvGrpSpPr>
              <p:nvPr/>
            </p:nvGrpSpPr>
            <p:grpSpPr bwMode="auto">
              <a:xfrm>
                <a:off x="2784" y="240"/>
                <a:ext cx="336" cy="131"/>
                <a:chOff x="2784" y="240"/>
                <a:chExt cx="336" cy="131"/>
              </a:xfrm>
            </p:grpSpPr>
            <p:sp>
              <p:nvSpPr>
                <p:cNvPr id="91" name="Oval 22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Oval 23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" name="Group 24"/>
              <p:cNvGrpSpPr>
                <a:grpSpLocks/>
              </p:cNvGrpSpPr>
              <p:nvPr/>
            </p:nvGrpSpPr>
            <p:grpSpPr bwMode="auto">
              <a:xfrm>
                <a:off x="2784" y="208"/>
                <a:ext cx="336" cy="131"/>
                <a:chOff x="2784" y="240"/>
                <a:chExt cx="336" cy="131"/>
              </a:xfrm>
            </p:grpSpPr>
            <p:sp>
              <p:nvSpPr>
                <p:cNvPr id="89" name="Oval 25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Oval 26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" name="Group 27"/>
              <p:cNvGrpSpPr>
                <a:grpSpLocks/>
              </p:cNvGrpSpPr>
              <p:nvPr/>
            </p:nvGrpSpPr>
            <p:grpSpPr bwMode="auto">
              <a:xfrm>
                <a:off x="2784" y="172"/>
                <a:ext cx="336" cy="131"/>
                <a:chOff x="2784" y="240"/>
                <a:chExt cx="336" cy="131"/>
              </a:xfrm>
            </p:grpSpPr>
            <p:sp>
              <p:nvSpPr>
                <p:cNvPr id="87" name="Oval 28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Oval 29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" name="Group 30"/>
              <p:cNvGrpSpPr>
                <a:grpSpLocks/>
              </p:cNvGrpSpPr>
              <p:nvPr/>
            </p:nvGrpSpPr>
            <p:grpSpPr bwMode="auto">
              <a:xfrm>
                <a:off x="2784" y="136"/>
                <a:ext cx="336" cy="131"/>
                <a:chOff x="2784" y="240"/>
                <a:chExt cx="336" cy="131"/>
              </a:xfrm>
            </p:grpSpPr>
            <p:sp>
              <p:nvSpPr>
                <p:cNvPr id="85" name="Oval 31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Oval 32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3" name="Oval 33"/>
              <p:cNvSpPr>
                <a:spLocks noChangeArrowheads="1"/>
              </p:cNvSpPr>
              <p:nvPr/>
            </p:nvSpPr>
            <p:spPr bwMode="auto">
              <a:xfrm>
                <a:off x="2784" y="102"/>
                <a:ext cx="336" cy="125"/>
              </a:xfrm>
              <a:prstGeom prst="ellipse">
                <a:avLst/>
              </a:prstGeom>
              <a:solidFill>
                <a:srgbClr val="CC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Oval 34"/>
              <p:cNvSpPr>
                <a:spLocks noChangeArrowheads="1"/>
              </p:cNvSpPr>
              <p:nvPr/>
            </p:nvSpPr>
            <p:spPr bwMode="auto">
              <a:xfrm>
                <a:off x="2784" y="96"/>
                <a:ext cx="336" cy="111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CC99"/>
                  </a:gs>
                  <a:gs pos="100000">
                    <a:srgbClr val="FFCC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Group 35"/>
            <p:cNvGrpSpPr>
              <a:grpSpLocks/>
            </p:cNvGrpSpPr>
            <p:nvPr/>
          </p:nvGrpSpPr>
          <p:grpSpPr bwMode="auto">
            <a:xfrm>
              <a:off x="3481" y="1139"/>
              <a:ext cx="161" cy="208"/>
              <a:chOff x="2976" y="3264"/>
              <a:chExt cx="720" cy="577"/>
            </a:xfrm>
          </p:grpSpPr>
          <p:grpSp>
            <p:nvGrpSpPr>
              <p:cNvPr id="45" name="Group 36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76" name="Oval 37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Oval 38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" name="Group 39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74" name="Oval 40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Oval 41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Group 42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72" name="Oval 43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Oval 44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Group 45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70" name="Oval 4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Oval 4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" name="Group 48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68" name="Oval 4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Oval 5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2" name="Group 51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66" name="Oval 52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Oval 53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3" name="Group 54"/>
            <p:cNvGrpSpPr>
              <a:grpSpLocks/>
            </p:cNvGrpSpPr>
            <p:nvPr/>
          </p:nvGrpSpPr>
          <p:grpSpPr bwMode="auto">
            <a:xfrm>
              <a:off x="3577" y="1226"/>
              <a:ext cx="161" cy="208"/>
              <a:chOff x="2976" y="3264"/>
              <a:chExt cx="720" cy="577"/>
            </a:xfrm>
          </p:grpSpPr>
          <p:grpSp>
            <p:nvGrpSpPr>
              <p:cNvPr id="64" name="Group 55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58" name="Oval 5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Oval 5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5" name="Group 58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56" name="Oval 5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Oval 6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8" name="Group 61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54" name="Oval 6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Oval 6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9" name="Group 64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52" name="Oval 6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Oval 6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0" name="Group 67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50" name="Oval 6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Oval 6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1" name="Group 70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48" name="Oval 71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Oval 72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cxnSp>
        <p:nvCxnSpPr>
          <p:cNvPr id="95" name="直接连接符 180"/>
          <p:cNvCxnSpPr>
            <a:cxnSpLocks noChangeShapeType="1"/>
          </p:cNvCxnSpPr>
          <p:nvPr/>
        </p:nvCxnSpPr>
        <p:spPr bwMode="auto">
          <a:xfrm>
            <a:off x="5060950" y="2122587"/>
            <a:ext cx="10001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" name="直接连接符 184"/>
          <p:cNvCxnSpPr>
            <a:cxnSpLocks noChangeShapeType="1"/>
          </p:cNvCxnSpPr>
          <p:nvPr/>
        </p:nvCxnSpPr>
        <p:spPr bwMode="auto">
          <a:xfrm rot="5400000" flipH="1" flipV="1">
            <a:off x="4835525" y="1349475"/>
            <a:ext cx="522287" cy="50006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7" name="直接连接符 186"/>
          <p:cNvCxnSpPr>
            <a:cxnSpLocks noChangeShapeType="1"/>
          </p:cNvCxnSpPr>
          <p:nvPr/>
        </p:nvCxnSpPr>
        <p:spPr bwMode="auto">
          <a:xfrm>
            <a:off x="5775325" y="1336774"/>
            <a:ext cx="128587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8" name="TextBox 59"/>
          <p:cNvSpPr txBox="1">
            <a:spLocks noChangeArrowheads="1"/>
          </p:cNvSpPr>
          <p:nvPr/>
        </p:nvSpPr>
        <p:spPr bwMode="auto">
          <a:xfrm>
            <a:off x="6918325" y="836712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HSS</a:t>
            </a:r>
          </a:p>
        </p:txBody>
      </p:sp>
      <p:sp>
        <p:nvSpPr>
          <p:cNvPr id="99" name="TextBox 59"/>
          <p:cNvSpPr txBox="1">
            <a:spLocks noChangeArrowheads="1"/>
          </p:cNvSpPr>
          <p:nvPr/>
        </p:nvSpPr>
        <p:spPr bwMode="auto">
          <a:xfrm>
            <a:off x="5989638" y="2694087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rgbClr val="0000FF"/>
                </a:solidFill>
              </a:rPr>
              <a:t>IWS</a:t>
            </a:r>
          </a:p>
        </p:txBody>
      </p:sp>
      <p:cxnSp>
        <p:nvCxnSpPr>
          <p:cNvPr id="100" name="直接连接符 99"/>
          <p:cNvCxnSpPr>
            <a:cxnSpLocks noChangeShapeType="1"/>
          </p:cNvCxnSpPr>
          <p:nvPr/>
        </p:nvCxnSpPr>
        <p:spPr bwMode="auto">
          <a:xfrm flipH="1" flipV="1">
            <a:off x="5964238" y="3051274"/>
            <a:ext cx="69850" cy="311150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1" name="Picture 6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6200" y="2765524"/>
            <a:ext cx="7556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" name="直接连接符 202"/>
          <p:cNvCxnSpPr>
            <a:cxnSpLocks noChangeShapeType="1"/>
          </p:cNvCxnSpPr>
          <p:nvPr/>
        </p:nvCxnSpPr>
        <p:spPr bwMode="auto">
          <a:xfrm>
            <a:off x="2774950" y="2908399"/>
            <a:ext cx="5357813" cy="793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3" name="Picture 171" descr="图片2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75325" y="2551212"/>
            <a:ext cx="37941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59"/>
          <p:cNvSpPr txBox="1">
            <a:spLocks noChangeArrowheads="1"/>
          </p:cNvSpPr>
          <p:nvPr/>
        </p:nvSpPr>
        <p:spPr bwMode="auto">
          <a:xfrm>
            <a:off x="7346950" y="2987774"/>
            <a:ext cx="857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CDMA 1x</a:t>
            </a:r>
          </a:p>
        </p:txBody>
      </p:sp>
      <p:sp>
        <p:nvSpPr>
          <p:cNvPr id="105" name="TextBox 59"/>
          <p:cNvSpPr txBox="1">
            <a:spLocks noChangeArrowheads="1"/>
          </p:cNvSpPr>
          <p:nvPr/>
        </p:nvSpPr>
        <p:spPr bwMode="auto">
          <a:xfrm>
            <a:off x="7346950" y="2622649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LTE</a:t>
            </a:r>
          </a:p>
        </p:txBody>
      </p:sp>
      <p:cxnSp>
        <p:nvCxnSpPr>
          <p:cNvPr id="106" name="直接连接符 105"/>
          <p:cNvCxnSpPr>
            <a:cxnSpLocks noChangeShapeType="1"/>
          </p:cNvCxnSpPr>
          <p:nvPr/>
        </p:nvCxnSpPr>
        <p:spPr bwMode="auto">
          <a:xfrm flipV="1">
            <a:off x="2203450" y="2482949"/>
            <a:ext cx="571500" cy="376238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7" name="直接连接符 106"/>
          <p:cNvCxnSpPr>
            <a:cxnSpLocks noChangeShapeType="1"/>
          </p:cNvCxnSpPr>
          <p:nvPr/>
        </p:nvCxnSpPr>
        <p:spPr bwMode="auto">
          <a:xfrm>
            <a:off x="2203450" y="3051274"/>
            <a:ext cx="571500" cy="500063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" name="TextBox 59"/>
          <p:cNvSpPr txBox="1">
            <a:spLocks noChangeArrowheads="1"/>
          </p:cNvSpPr>
          <p:nvPr/>
        </p:nvSpPr>
        <p:spPr bwMode="auto">
          <a:xfrm>
            <a:off x="1265434" y="3334665"/>
            <a:ext cx="857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/>
              <a:t>e1xCSFB</a:t>
            </a:r>
            <a:r>
              <a:rPr lang="zh-CN" altLang="en-US" sz="1200" dirty="0"/>
              <a:t>终端</a:t>
            </a:r>
            <a:endParaRPr lang="en-US" altLang="zh-CN" sz="1200" dirty="0"/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>
            <a:off x="3303588" y="2524224"/>
            <a:ext cx="2530475" cy="850900"/>
          </a:xfrm>
          <a:custGeom>
            <a:avLst/>
            <a:gdLst>
              <a:gd name="T0" fmla="*/ 2512661 w 2531327"/>
              <a:gd name="T1" fmla="*/ 844436 h 851209"/>
              <a:gd name="T2" fmla="*/ 2058834 w 2531327"/>
              <a:gd name="T3" fmla="*/ 125368 h 851209"/>
              <a:gd name="T4" fmla="*/ 0 w 2531327"/>
              <a:gd name="T5" fmla="*/ 92182 h 851209"/>
              <a:gd name="T6" fmla="*/ 0 60000 65536"/>
              <a:gd name="T7" fmla="*/ 0 60000 65536"/>
              <a:gd name="T8" fmla="*/ 0 60000 65536"/>
              <a:gd name="T9" fmla="*/ 0 w 2531327"/>
              <a:gd name="T10" fmla="*/ 0 h 851209"/>
              <a:gd name="T11" fmla="*/ 2531327 w 2531327"/>
              <a:gd name="T12" fmla="*/ 851209 h 8512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31327" h="851209">
                <a:moveTo>
                  <a:pt x="2531327" y="851209"/>
                </a:moveTo>
                <a:cubicBezTo>
                  <a:pt x="2513671" y="551984"/>
                  <a:pt x="2496015" y="252760"/>
                  <a:pt x="2074127" y="126380"/>
                </a:cubicBezTo>
                <a:cubicBezTo>
                  <a:pt x="1652239" y="0"/>
                  <a:pt x="826119" y="46463"/>
                  <a:pt x="0" y="92927"/>
                </a:cubicBezTo>
              </a:path>
            </a:pathLst>
          </a:custGeom>
          <a:noFill/>
          <a:ln w="31750" algn="ctr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5" name="TextBox 59"/>
          <p:cNvSpPr txBox="1">
            <a:spLocks noChangeArrowheads="1"/>
          </p:cNvSpPr>
          <p:nvPr/>
        </p:nvSpPr>
        <p:spPr bwMode="auto">
          <a:xfrm>
            <a:off x="4060825" y="2595662"/>
            <a:ext cx="1143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rgbClr val="FF0000"/>
                </a:solidFill>
              </a:rPr>
              <a:t>Paging</a:t>
            </a:r>
          </a:p>
        </p:txBody>
      </p:sp>
      <p:grpSp>
        <p:nvGrpSpPr>
          <p:cNvPr id="82" name="组合 236"/>
          <p:cNvGrpSpPr>
            <a:grpSpLocks/>
          </p:cNvGrpSpPr>
          <p:nvPr/>
        </p:nvGrpSpPr>
        <p:grpSpPr bwMode="auto">
          <a:xfrm>
            <a:off x="2854325" y="3167162"/>
            <a:ext cx="863600" cy="1000125"/>
            <a:chOff x="3007807" y="4214818"/>
            <a:chExt cx="863600" cy="1000132"/>
          </a:xfrm>
        </p:grpSpPr>
        <p:sp>
          <p:nvSpPr>
            <p:cNvPr id="117" name="矩形 20"/>
            <p:cNvSpPr>
              <a:spLocks noChangeArrowheads="1"/>
            </p:cNvSpPr>
            <p:nvPr/>
          </p:nvSpPr>
          <p:spPr bwMode="auto">
            <a:xfrm>
              <a:off x="3071802" y="4929191"/>
              <a:ext cx="785810" cy="285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F0000"/>
                </a:buClr>
              </a:pPr>
              <a:r>
                <a:rPr lang="en-US" altLang="zh-CN" sz="1200"/>
                <a:t>BTS</a:t>
              </a:r>
              <a:endParaRPr lang="zh-CN" altLang="en-US" sz="1200"/>
            </a:p>
          </p:txBody>
        </p:sp>
        <p:grpSp>
          <p:nvGrpSpPr>
            <p:cNvPr id="108" name="组合 233"/>
            <p:cNvGrpSpPr>
              <a:grpSpLocks/>
            </p:cNvGrpSpPr>
            <p:nvPr/>
          </p:nvGrpSpPr>
          <p:grpSpPr bwMode="auto">
            <a:xfrm>
              <a:off x="3007807" y="4214818"/>
              <a:ext cx="863600" cy="785818"/>
              <a:chOff x="3007807" y="4357694"/>
              <a:chExt cx="863600" cy="785818"/>
            </a:xfrm>
          </p:grpSpPr>
          <p:pic>
            <p:nvPicPr>
              <p:cNvPr id="119" name="Picture 7" descr="cells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807" y="4702187"/>
                <a:ext cx="8636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" name="Picture 22" descr="tower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4678" y="4357694"/>
                <a:ext cx="490240" cy="685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22" name="圆角矩形 2"/>
          <p:cNvSpPr>
            <a:spLocks noChangeArrowheads="1"/>
          </p:cNvSpPr>
          <p:nvPr/>
        </p:nvSpPr>
        <p:spPr bwMode="auto">
          <a:xfrm>
            <a:off x="496830" y="4543917"/>
            <a:ext cx="8350250" cy="3778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>
            <a:spAutoFit/>
          </a:bodyPr>
          <a:lstStyle/>
          <a:p>
            <a:pPr marL="182563" lvl="1" indent="-18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kern="0" dirty="0">
                <a:solidFill>
                  <a:srgbClr val="FFFFFF"/>
                </a:solidFill>
                <a:latin typeface="+mn-ea"/>
                <a:ea typeface="+mn-ea"/>
                <a:cs typeface="Times New Roman" pitchFamily="18" charset="0"/>
              </a:rPr>
              <a:t>e1xCSFB</a:t>
            </a:r>
            <a:r>
              <a:rPr lang="zh-CN" altLang="en-US" kern="0" dirty="0">
                <a:solidFill>
                  <a:srgbClr val="FFFFFF"/>
                </a:solidFill>
                <a:latin typeface="+mn-ea"/>
                <a:ea typeface="+mn-ea"/>
                <a:cs typeface="Times New Roman" pitchFamily="18" charset="0"/>
              </a:rPr>
              <a:t>：终端驻留在</a:t>
            </a:r>
            <a:r>
              <a:rPr lang="en-US" altLang="zh-CN" kern="0" dirty="0">
                <a:solidFill>
                  <a:srgbClr val="FFFFFF"/>
                </a:solidFill>
                <a:latin typeface="+mn-ea"/>
                <a:ea typeface="+mn-ea"/>
                <a:cs typeface="Times New Roman" pitchFamily="18" charset="0"/>
              </a:rPr>
              <a:t>LTE</a:t>
            </a:r>
            <a:r>
              <a:rPr lang="zh-CN" altLang="en-US" kern="0" dirty="0">
                <a:solidFill>
                  <a:srgbClr val="FFFFFF"/>
                </a:solidFill>
                <a:latin typeface="+mn-ea"/>
                <a:ea typeface="+mn-ea"/>
                <a:cs typeface="Times New Roman" pitchFamily="18" charset="0"/>
              </a:rPr>
              <a:t>，呼叫建立前先重选回</a:t>
            </a:r>
            <a:r>
              <a:rPr lang="en-US" altLang="zh-CN" kern="0" dirty="0" err="1">
                <a:solidFill>
                  <a:srgbClr val="FFFFFF"/>
                </a:solidFill>
                <a:latin typeface="+mn-ea"/>
                <a:ea typeface="+mn-ea"/>
                <a:cs typeface="Times New Roman" pitchFamily="18" charset="0"/>
              </a:rPr>
              <a:t>cdma</a:t>
            </a:r>
            <a:r>
              <a:rPr lang="en-US" altLang="zh-CN" kern="0" dirty="0">
                <a:solidFill>
                  <a:srgbClr val="FFFFFF"/>
                </a:solidFill>
                <a:latin typeface="+mn-ea"/>
                <a:ea typeface="+mn-ea"/>
                <a:cs typeface="Times New Roman" pitchFamily="18" charset="0"/>
              </a:rPr>
              <a:t> IX</a:t>
            </a:r>
            <a:r>
              <a:rPr lang="zh-CN" altLang="en-US" kern="0" dirty="0">
                <a:solidFill>
                  <a:srgbClr val="FFFFFF"/>
                </a:solidFill>
                <a:latin typeface="+mn-ea"/>
                <a:ea typeface="+mn-ea"/>
                <a:cs typeface="Times New Roman" pitchFamily="18" charset="0"/>
              </a:rPr>
              <a:t>，</a:t>
            </a:r>
            <a:r>
              <a:rPr lang="en-US" altLang="zh-CN" kern="0" dirty="0">
                <a:solidFill>
                  <a:srgbClr val="FFFFFF"/>
                </a:solidFill>
                <a:latin typeface="+mn-ea"/>
                <a:ea typeface="+mn-ea"/>
                <a:cs typeface="Times New Roman" pitchFamily="18" charset="0"/>
              </a:rPr>
              <a:t>CS</a:t>
            </a:r>
            <a:r>
              <a:rPr lang="zh-CN" altLang="en-US" kern="0" dirty="0">
                <a:solidFill>
                  <a:srgbClr val="FFFFFF"/>
                </a:solidFill>
                <a:latin typeface="+mn-ea"/>
                <a:ea typeface="+mn-ea"/>
                <a:cs typeface="Times New Roman" pitchFamily="18" charset="0"/>
              </a:rPr>
              <a:t>提供语音</a:t>
            </a:r>
          </a:p>
        </p:txBody>
      </p:sp>
      <p:sp>
        <p:nvSpPr>
          <p:cNvPr id="123" name="矩形 122"/>
          <p:cNvSpPr/>
          <p:nvPr/>
        </p:nvSpPr>
        <p:spPr>
          <a:xfrm>
            <a:off x="383853" y="4921742"/>
            <a:ext cx="8496944" cy="169277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fontAlgn="auto">
              <a:spcBef>
                <a:spcPct val="25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应用场景：多模终端的</a:t>
            </a:r>
            <a:r>
              <a:rPr lang="en-US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Single Radio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场景（</a:t>
            </a:r>
            <a:r>
              <a:rPr lang="en-US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Single Radio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是指</a:t>
            </a:r>
            <a:r>
              <a:rPr lang="en-US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LTE/2/3G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多模终端在某一时刻只能在一个模的频率上收发数据）</a:t>
            </a:r>
            <a:r>
              <a:rPr lang="en-US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,LTE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建网初期，网络覆盖不连续。</a:t>
            </a:r>
          </a:p>
          <a:p>
            <a:pPr marL="285750" indent="-285750" fontAlgn="auto">
              <a:spcBef>
                <a:spcPct val="25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业务提供：</a:t>
            </a:r>
            <a:r>
              <a:rPr lang="en-US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LTE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网络提供</a:t>
            </a:r>
            <a:r>
              <a:rPr lang="en-US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PS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域数据业务</a:t>
            </a:r>
            <a:r>
              <a:rPr lang="en-US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lang="zh-CN" altLang="en-US" sz="1600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语音业务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由</a:t>
            </a:r>
            <a:r>
              <a:rPr lang="en-US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CS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网络提供</a:t>
            </a:r>
          </a:p>
          <a:p>
            <a:pPr marL="285750" indent="-285750" fontAlgn="auto">
              <a:spcBef>
                <a:spcPct val="25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sz="1600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语音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呼叫建立：</a:t>
            </a:r>
            <a:r>
              <a:rPr lang="zh-CN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终端在LTE上进行数据业务时，如果发起语音呼叫或者有语音呼叫进入，首先从LTE上重选到CS域，再发起或者接听语音呼叫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。语音业务结束后；</a:t>
            </a:r>
            <a:r>
              <a:rPr lang="en-US" altLang="zh-CN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UE</a:t>
            </a:r>
            <a:r>
              <a:rPr lang="zh-CN" altLang="en-US" sz="1600" kern="0" dirty="0">
                <a:solidFill>
                  <a:sysClr val="windowText" lastClr="000000"/>
                </a:solidFill>
                <a:latin typeface="+mn-ea"/>
                <a:ea typeface="+mn-ea"/>
              </a:rPr>
              <a:t>重选回</a:t>
            </a:r>
            <a:r>
              <a:rPr lang="en-US" altLang="zh-CN" sz="1600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E-UTRAN</a:t>
            </a:r>
            <a:r>
              <a:rPr lang="zh-CN" altLang="en-US" sz="1600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448387" y="1354907"/>
            <a:ext cx="1634094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e1xCSFB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方式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37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99" grpId="1"/>
      <p:bldP spid="99" grpId="2"/>
      <p:bldP spid="113" grpId="0"/>
      <p:bldP spid="114" grpId="0" animBg="1"/>
      <p:bldP spid="114" grpId="1" animBg="1"/>
      <p:bldP spid="115" grpId="0"/>
      <p:bldP spid="11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941168"/>
            <a:ext cx="8229600" cy="1512168"/>
          </a:xfrm>
          <a:ln>
            <a:solidFill>
              <a:srgbClr val="C00000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应用场景：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SRVCC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Single Radio Voice Call Continuity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）多模终端的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Single Radio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场景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,LTE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覆盖面较大，核心网部署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IMS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网络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业务提供：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IMS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网络提供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VoIP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和多媒体业务，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CS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域提供语音业务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语音呼叫：终端附着在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LTE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，发起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VOLTE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呼叫，终端移动到没有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LTE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网络覆盖时，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IMS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控制网络切换到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CDMA 1X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网络继续语音通信，语音结束后，终端重选网络待机。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6480720" cy="576064"/>
          </a:xfrm>
        </p:spPr>
        <p:txBody>
          <a:bodyPr/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3GPP2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的语音互操作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3/3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dirty="0"/>
          </a:p>
        </p:txBody>
      </p:sp>
      <p:grpSp>
        <p:nvGrpSpPr>
          <p:cNvPr id="2" name="组合 193"/>
          <p:cNvGrpSpPr>
            <a:grpSpLocks/>
          </p:cNvGrpSpPr>
          <p:nvPr/>
        </p:nvGrpSpPr>
        <p:grpSpPr bwMode="auto">
          <a:xfrm>
            <a:off x="6418263" y="2179240"/>
            <a:ext cx="1643062" cy="887413"/>
            <a:chOff x="6286512" y="2500306"/>
            <a:chExt cx="1643074" cy="887411"/>
          </a:xfrm>
        </p:grpSpPr>
        <p:sp>
          <p:nvSpPr>
            <p:cNvPr id="6" name="Freeform 252"/>
            <p:cNvSpPr>
              <a:spLocks/>
            </p:cNvSpPr>
            <p:nvPr/>
          </p:nvSpPr>
          <p:spPr bwMode="auto">
            <a:xfrm rot="5400000">
              <a:off x="6664343" y="2122475"/>
              <a:ext cx="887411" cy="1643074"/>
            </a:xfrm>
            <a:custGeom>
              <a:avLst/>
              <a:gdLst>
                <a:gd name="T0" fmla="*/ 2147483647 w 2002"/>
                <a:gd name="T1" fmla="*/ 2147483647 h 1384"/>
                <a:gd name="T2" fmla="*/ 2147483647 w 2002"/>
                <a:gd name="T3" fmla="*/ 2147483647 h 1384"/>
                <a:gd name="T4" fmla="*/ 2147483647 w 2002"/>
                <a:gd name="T5" fmla="*/ 2147483647 h 1384"/>
                <a:gd name="T6" fmla="*/ 2147483647 w 2002"/>
                <a:gd name="T7" fmla="*/ 2147483647 h 1384"/>
                <a:gd name="T8" fmla="*/ 2147483647 w 2002"/>
                <a:gd name="T9" fmla="*/ 2147483647 h 1384"/>
                <a:gd name="T10" fmla="*/ 2147483647 w 2002"/>
                <a:gd name="T11" fmla="*/ 2147483647 h 1384"/>
                <a:gd name="T12" fmla="*/ 2147483647 w 2002"/>
                <a:gd name="T13" fmla="*/ 2147483647 h 1384"/>
                <a:gd name="T14" fmla="*/ 2147483647 w 2002"/>
                <a:gd name="T15" fmla="*/ 2147483647 h 1384"/>
                <a:gd name="T16" fmla="*/ 2147483647 w 2002"/>
                <a:gd name="T17" fmla="*/ 2147483647 h 1384"/>
                <a:gd name="T18" fmla="*/ 2147483647 w 2002"/>
                <a:gd name="T19" fmla="*/ 2147483647 h 1384"/>
                <a:gd name="T20" fmla="*/ 2147483647 w 2002"/>
                <a:gd name="T21" fmla="*/ 2147483647 h 1384"/>
                <a:gd name="T22" fmla="*/ 2147483647 w 2002"/>
                <a:gd name="T23" fmla="*/ 2147483647 h 1384"/>
                <a:gd name="T24" fmla="*/ 2147483647 w 2002"/>
                <a:gd name="T25" fmla="*/ 2147483647 h 1384"/>
                <a:gd name="T26" fmla="*/ 2147483647 w 2002"/>
                <a:gd name="T27" fmla="*/ 2147483647 h 1384"/>
                <a:gd name="T28" fmla="*/ 2147483647 w 2002"/>
                <a:gd name="T29" fmla="*/ 2147483647 h 1384"/>
                <a:gd name="T30" fmla="*/ 2147483647 w 2002"/>
                <a:gd name="T31" fmla="*/ 2147483647 h 1384"/>
                <a:gd name="T32" fmla="*/ 2147483647 w 2002"/>
                <a:gd name="T33" fmla="*/ 2147483647 h 1384"/>
                <a:gd name="T34" fmla="*/ 2147483647 w 2002"/>
                <a:gd name="T35" fmla="*/ 2147483647 h 1384"/>
                <a:gd name="T36" fmla="*/ 2147483647 w 2002"/>
                <a:gd name="T37" fmla="*/ 2147483647 h 1384"/>
                <a:gd name="T38" fmla="*/ 2147483647 w 2002"/>
                <a:gd name="T39" fmla="*/ 2147483647 h 1384"/>
                <a:gd name="T40" fmla="*/ 2147483647 w 2002"/>
                <a:gd name="T41" fmla="*/ 2147483647 h 1384"/>
                <a:gd name="T42" fmla="*/ 2147483647 w 2002"/>
                <a:gd name="T43" fmla="*/ 2147483647 h 1384"/>
                <a:gd name="T44" fmla="*/ 2147483647 w 2002"/>
                <a:gd name="T45" fmla="*/ 2147483647 h 1384"/>
                <a:gd name="T46" fmla="*/ 2147483647 w 2002"/>
                <a:gd name="T47" fmla="*/ 2147483647 h 1384"/>
                <a:gd name="T48" fmla="*/ 2147483647 w 2002"/>
                <a:gd name="T49" fmla="*/ 2147483647 h 1384"/>
                <a:gd name="T50" fmla="*/ 2147483647 w 2002"/>
                <a:gd name="T51" fmla="*/ 2147483647 h 1384"/>
                <a:gd name="T52" fmla="*/ 2147483647 w 2002"/>
                <a:gd name="T53" fmla="*/ 2147483647 h 1384"/>
                <a:gd name="T54" fmla="*/ 2147483647 w 2002"/>
                <a:gd name="T55" fmla="*/ 2147483647 h 1384"/>
                <a:gd name="T56" fmla="*/ 2147483647 w 2002"/>
                <a:gd name="T57" fmla="*/ 2147483647 h 1384"/>
                <a:gd name="T58" fmla="*/ 2147483647 w 2002"/>
                <a:gd name="T59" fmla="*/ 2147483647 h 1384"/>
                <a:gd name="T60" fmla="*/ 2147483647 w 2002"/>
                <a:gd name="T61" fmla="*/ 2147483647 h 1384"/>
                <a:gd name="T62" fmla="*/ 2147483647 w 2002"/>
                <a:gd name="T63" fmla="*/ 2147483647 h 1384"/>
                <a:gd name="T64" fmla="*/ 2147483647 w 2002"/>
                <a:gd name="T65" fmla="*/ 2147483647 h 1384"/>
                <a:gd name="T66" fmla="*/ 2147483647 w 2002"/>
                <a:gd name="T67" fmla="*/ 2147483647 h 1384"/>
                <a:gd name="T68" fmla="*/ 2147483647 w 2002"/>
                <a:gd name="T69" fmla="*/ 2147483647 h 1384"/>
                <a:gd name="T70" fmla="*/ 2147483647 w 2002"/>
                <a:gd name="T71" fmla="*/ 2147483647 h 1384"/>
                <a:gd name="T72" fmla="*/ 2147483647 w 2002"/>
                <a:gd name="T73" fmla="*/ 2147483647 h 1384"/>
                <a:gd name="T74" fmla="*/ 2147483647 w 2002"/>
                <a:gd name="T75" fmla="*/ 2147483647 h 1384"/>
                <a:gd name="T76" fmla="*/ 2147483647 w 2002"/>
                <a:gd name="T77" fmla="*/ 2147483647 h 1384"/>
                <a:gd name="T78" fmla="*/ 2147483647 w 2002"/>
                <a:gd name="T79" fmla="*/ 2147483647 h 1384"/>
                <a:gd name="T80" fmla="*/ 2147483647 w 2002"/>
                <a:gd name="T81" fmla="*/ 2147483647 h 1384"/>
                <a:gd name="T82" fmla="*/ 2147483647 w 2002"/>
                <a:gd name="T83" fmla="*/ 2147483647 h 1384"/>
                <a:gd name="T84" fmla="*/ 2147483647 w 2002"/>
                <a:gd name="T85" fmla="*/ 2147483647 h 1384"/>
                <a:gd name="T86" fmla="*/ 2147483647 w 2002"/>
                <a:gd name="T87" fmla="*/ 2147483647 h 1384"/>
                <a:gd name="T88" fmla="*/ 2147483647 w 2002"/>
                <a:gd name="T89" fmla="*/ 2147483647 h 1384"/>
                <a:gd name="T90" fmla="*/ 2147483647 w 2002"/>
                <a:gd name="T91" fmla="*/ 2147483647 h 1384"/>
                <a:gd name="T92" fmla="*/ 2147483647 w 2002"/>
                <a:gd name="T93" fmla="*/ 2147483647 h 1384"/>
                <a:gd name="T94" fmla="*/ 2147483647 w 2002"/>
                <a:gd name="T95" fmla="*/ 2147483647 h 1384"/>
                <a:gd name="T96" fmla="*/ 2147483647 w 2002"/>
                <a:gd name="T97" fmla="*/ 2147483647 h 1384"/>
                <a:gd name="T98" fmla="*/ 2147483647 w 2002"/>
                <a:gd name="T99" fmla="*/ 2147483647 h 1384"/>
                <a:gd name="T100" fmla="*/ 2147483647 w 2002"/>
                <a:gd name="T101" fmla="*/ 2147483647 h 1384"/>
                <a:gd name="T102" fmla="*/ 2147483647 w 2002"/>
                <a:gd name="T103" fmla="*/ 2147483647 h 1384"/>
                <a:gd name="T104" fmla="*/ 2147483647 w 2002"/>
                <a:gd name="T105" fmla="*/ 2147483647 h 1384"/>
                <a:gd name="T106" fmla="*/ 2147483647 w 2002"/>
                <a:gd name="T107" fmla="*/ 2147483647 h 1384"/>
                <a:gd name="T108" fmla="*/ 2147483647 w 2002"/>
                <a:gd name="T109" fmla="*/ 2147483647 h 1384"/>
                <a:gd name="T110" fmla="*/ 2147483647 w 2002"/>
                <a:gd name="T111" fmla="*/ 2147483647 h 1384"/>
                <a:gd name="T112" fmla="*/ 2147483647 w 2002"/>
                <a:gd name="T113" fmla="*/ 2147483647 h 1384"/>
                <a:gd name="T114" fmla="*/ 2147483647 w 2002"/>
                <a:gd name="T115" fmla="*/ 2147483647 h 1384"/>
                <a:gd name="T116" fmla="*/ 2147483647 w 2002"/>
                <a:gd name="T117" fmla="*/ 2147483647 h 1384"/>
                <a:gd name="T118" fmla="*/ 2147483647 w 2002"/>
                <a:gd name="T119" fmla="*/ 2147483647 h 1384"/>
                <a:gd name="T120" fmla="*/ 2147483647 w 2002"/>
                <a:gd name="T121" fmla="*/ 2147483647 h 1384"/>
                <a:gd name="T122" fmla="*/ 2147483647 w 2002"/>
                <a:gd name="T123" fmla="*/ 2147483647 h 1384"/>
                <a:gd name="T124" fmla="*/ 2147483647 w 2002"/>
                <a:gd name="T125" fmla="*/ 2147483647 h 138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002"/>
                <a:gd name="T190" fmla="*/ 0 h 1384"/>
                <a:gd name="T191" fmla="*/ 2002 w 2002"/>
                <a:gd name="T192" fmla="*/ 1384 h 138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002" h="1384">
                  <a:moveTo>
                    <a:pt x="430" y="175"/>
                  </a:moveTo>
                  <a:lnTo>
                    <a:pt x="436" y="169"/>
                  </a:lnTo>
                  <a:lnTo>
                    <a:pt x="443" y="160"/>
                  </a:lnTo>
                  <a:lnTo>
                    <a:pt x="450" y="153"/>
                  </a:lnTo>
                  <a:lnTo>
                    <a:pt x="457" y="144"/>
                  </a:lnTo>
                  <a:lnTo>
                    <a:pt x="466" y="139"/>
                  </a:lnTo>
                  <a:lnTo>
                    <a:pt x="472" y="131"/>
                  </a:lnTo>
                  <a:lnTo>
                    <a:pt x="489" y="120"/>
                  </a:lnTo>
                  <a:lnTo>
                    <a:pt x="499" y="113"/>
                  </a:lnTo>
                  <a:lnTo>
                    <a:pt x="508" y="107"/>
                  </a:lnTo>
                  <a:lnTo>
                    <a:pt x="516" y="103"/>
                  </a:lnTo>
                  <a:lnTo>
                    <a:pt x="528" y="95"/>
                  </a:lnTo>
                  <a:lnTo>
                    <a:pt x="536" y="91"/>
                  </a:lnTo>
                  <a:lnTo>
                    <a:pt x="556" y="82"/>
                  </a:lnTo>
                  <a:lnTo>
                    <a:pt x="565" y="81"/>
                  </a:lnTo>
                  <a:lnTo>
                    <a:pt x="577" y="77"/>
                  </a:lnTo>
                  <a:lnTo>
                    <a:pt x="618" y="68"/>
                  </a:lnTo>
                  <a:lnTo>
                    <a:pt x="671" y="68"/>
                  </a:lnTo>
                  <a:lnTo>
                    <a:pt x="693" y="72"/>
                  </a:lnTo>
                  <a:lnTo>
                    <a:pt x="702" y="75"/>
                  </a:lnTo>
                  <a:lnTo>
                    <a:pt x="712" y="77"/>
                  </a:lnTo>
                  <a:lnTo>
                    <a:pt x="733" y="85"/>
                  </a:lnTo>
                  <a:lnTo>
                    <a:pt x="739" y="77"/>
                  </a:lnTo>
                  <a:lnTo>
                    <a:pt x="748" y="71"/>
                  </a:lnTo>
                  <a:lnTo>
                    <a:pt x="756" y="67"/>
                  </a:lnTo>
                  <a:lnTo>
                    <a:pt x="768" y="59"/>
                  </a:lnTo>
                  <a:lnTo>
                    <a:pt x="775" y="54"/>
                  </a:lnTo>
                  <a:lnTo>
                    <a:pt x="792" y="45"/>
                  </a:lnTo>
                  <a:lnTo>
                    <a:pt x="804" y="41"/>
                  </a:lnTo>
                  <a:lnTo>
                    <a:pt x="812" y="36"/>
                  </a:lnTo>
                  <a:lnTo>
                    <a:pt x="833" y="28"/>
                  </a:lnTo>
                  <a:lnTo>
                    <a:pt x="841" y="23"/>
                  </a:lnTo>
                  <a:lnTo>
                    <a:pt x="863" y="19"/>
                  </a:lnTo>
                  <a:lnTo>
                    <a:pt x="873" y="15"/>
                  </a:lnTo>
                  <a:lnTo>
                    <a:pt x="894" y="10"/>
                  </a:lnTo>
                  <a:lnTo>
                    <a:pt x="903" y="9"/>
                  </a:lnTo>
                  <a:lnTo>
                    <a:pt x="913" y="6"/>
                  </a:lnTo>
                  <a:lnTo>
                    <a:pt x="925" y="6"/>
                  </a:lnTo>
                  <a:lnTo>
                    <a:pt x="935" y="5"/>
                  </a:lnTo>
                  <a:lnTo>
                    <a:pt x="946" y="5"/>
                  </a:lnTo>
                  <a:lnTo>
                    <a:pt x="956" y="2"/>
                  </a:lnTo>
                  <a:lnTo>
                    <a:pt x="979" y="2"/>
                  </a:lnTo>
                  <a:lnTo>
                    <a:pt x="991" y="0"/>
                  </a:lnTo>
                  <a:lnTo>
                    <a:pt x="1022" y="0"/>
                  </a:lnTo>
                  <a:lnTo>
                    <a:pt x="1031" y="2"/>
                  </a:lnTo>
                  <a:lnTo>
                    <a:pt x="1051" y="2"/>
                  </a:lnTo>
                  <a:lnTo>
                    <a:pt x="1064" y="5"/>
                  </a:lnTo>
                  <a:lnTo>
                    <a:pt x="1076" y="5"/>
                  </a:lnTo>
                  <a:lnTo>
                    <a:pt x="1100" y="9"/>
                  </a:lnTo>
                  <a:lnTo>
                    <a:pt x="1112" y="10"/>
                  </a:lnTo>
                  <a:lnTo>
                    <a:pt x="1137" y="15"/>
                  </a:lnTo>
                  <a:lnTo>
                    <a:pt x="1149" y="19"/>
                  </a:lnTo>
                  <a:lnTo>
                    <a:pt x="1162" y="22"/>
                  </a:lnTo>
                  <a:lnTo>
                    <a:pt x="1173" y="26"/>
                  </a:lnTo>
                  <a:lnTo>
                    <a:pt x="1186" y="29"/>
                  </a:lnTo>
                  <a:lnTo>
                    <a:pt x="1198" y="32"/>
                  </a:lnTo>
                  <a:lnTo>
                    <a:pt x="1209" y="38"/>
                  </a:lnTo>
                  <a:lnTo>
                    <a:pt x="1234" y="46"/>
                  </a:lnTo>
                  <a:lnTo>
                    <a:pt x="1245" y="51"/>
                  </a:lnTo>
                  <a:lnTo>
                    <a:pt x="1255" y="58"/>
                  </a:lnTo>
                  <a:lnTo>
                    <a:pt x="1268" y="64"/>
                  </a:lnTo>
                  <a:lnTo>
                    <a:pt x="1300" y="82"/>
                  </a:lnTo>
                  <a:lnTo>
                    <a:pt x="1309" y="90"/>
                  </a:lnTo>
                  <a:lnTo>
                    <a:pt x="1320" y="98"/>
                  </a:lnTo>
                  <a:lnTo>
                    <a:pt x="1327" y="104"/>
                  </a:lnTo>
                  <a:lnTo>
                    <a:pt x="1339" y="113"/>
                  </a:lnTo>
                  <a:lnTo>
                    <a:pt x="1356" y="130"/>
                  </a:lnTo>
                  <a:lnTo>
                    <a:pt x="1362" y="139"/>
                  </a:lnTo>
                  <a:lnTo>
                    <a:pt x="1370" y="149"/>
                  </a:lnTo>
                  <a:lnTo>
                    <a:pt x="1376" y="160"/>
                  </a:lnTo>
                  <a:lnTo>
                    <a:pt x="1383" y="169"/>
                  </a:lnTo>
                  <a:lnTo>
                    <a:pt x="1388" y="179"/>
                  </a:lnTo>
                  <a:lnTo>
                    <a:pt x="1389" y="180"/>
                  </a:lnTo>
                  <a:lnTo>
                    <a:pt x="1393" y="180"/>
                  </a:lnTo>
                  <a:lnTo>
                    <a:pt x="1396" y="183"/>
                  </a:lnTo>
                  <a:lnTo>
                    <a:pt x="1401" y="185"/>
                  </a:lnTo>
                  <a:lnTo>
                    <a:pt x="1402" y="185"/>
                  </a:lnTo>
                  <a:lnTo>
                    <a:pt x="1409" y="183"/>
                  </a:lnTo>
                  <a:lnTo>
                    <a:pt x="1414" y="183"/>
                  </a:lnTo>
                  <a:lnTo>
                    <a:pt x="1425" y="179"/>
                  </a:lnTo>
                  <a:lnTo>
                    <a:pt x="1432" y="179"/>
                  </a:lnTo>
                  <a:lnTo>
                    <a:pt x="1438" y="176"/>
                  </a:lnTo>
                  <a:lnTo>
                    <a:pt x="1442" y="175"/>
                  </a:lnTo>
                  <a:lnTo>
                    <a:pt x="1455" y="175"/>
                  </a:lnTo>
                  <a:lnTo>
                    <a:pt x="1468" y="172"/>
                  </a:lnTo>
                  <a:lnTo>
                    <a:pt x="1474" y="172"/>
                  </a:lnTo>
                  <a:lnTo>
                    <a:pt x="1478" y="170"/>
                  </a:lnTo>
                  <a:lnTo>
                    <a:pt x="1534" y="170"/>
                  </a:lnTo>
                  <a:lnTo>
                    <a:pt x="1547" y="172"/>
                  </a:lnTo>
                  <a:lnTo>
                    <a:pt x="1559" y="172"/>
                  </a:lnTo>
                  <a:lnTo>
                    <a:pt x="1563" y="175"/>
                  </a:lnTo>
                  <a:lnTo>
                    <a:pt x="1570" y="175"/>
                  </a:lnTo>
                  <a:lnTo>
                    <a:pt x="1576" y="176"/>
                  </a:lnTo>
                  <a:lnTo>
                    <a:pt x="1583" y="176"/>
                  </a:lnTo>
                  <a:lnTo>
                    <a:pt x="1589" y="179"/>
                  </a:lnTo>
                  <a:lnTo>
                    <a:pt x="1596" y="179"/>
                  </a:lnTo>
                  <a:lnTo>
                    <a:pt x="1608" y="183"/>
                  </a:lnTo>
                  <a:lnTo>
                    <a:pt x="1616" y="185"/>
                  </a:lnTo>
                  <a:lnTo>
                    <a:pt x="1642" y="193"/>
                  </a:lnTo>
                  <a:lnTo>
                    <a:pt x="1657" y="201"/>
                  </a:lnTo>
                  <a:lnTo>
                    <a:pt x="1669" y="205"/>
                  </a:lnTo>
                  <a:lnTo>
                    <a:pt x="1677" y="209"/>
                  </a:lnTo>
                  <a:lnTo>
                    <a:pt x="1682" y="211"/>
                  </a:lnTo>
                  <a:lnTo>
                    <a:pt x="1690" y="215"/>
                  </a:lnTo>
                  <a:lnTo>
                    <a:pt x="1695" y="216"/>
                  </a:lnTo>
                  <a:lnTo>
                    <a:pt x="1708" y="225"/>
                  </a:lnTo>
                  <a:lnTo>
                    <a:pt x="1713" y="229"/>
                  </a:lnTo>
                  <a:lnTo>
                    <a:pt x="1726" y="238"/>
                  </a:lnTo>
                  <a:lnTo>
                    <a:pt x="1730" y="242"/>
                  </a:lnTo>
                  <a:lnTo>
                    <a:pt x="1736" y="247"/>
                  </a:lnTo>
                  <a:lnTo>
                    <a:pt x="1754" y="265"/>
                  </a:lnTo>
                  <a:lnTo>
                    <a:pt x="1763" y="278"/>
                  </a:lnTo>
                  <a:lnTo>
                    <a:pt x="1767" y="283"/>
                  </a:lnTo>
                  <a:lnTo>
                    <a:pt x="1780" y="303"/>
                  </a:lnTo>
                  <a:lnTo>
                    <a:pt x="1783" y="307"/>
                  </a:lnTo>
                  <a:lnTo>
                    <a:pt x="1785" y="313"/>
                  </a:lnTo>
                  <a:lnTo>
                    <a:pt x="1787" y="317"/>
                  </a:lnTo>
                  <a:lnTo>
                    <a:pt x="1787" y="323"/>
                  </a:lnTo>
                  <a:lnTo>
                    <a:pt x="1789" y="327"/>
                  </a:lnTo>
                  <a:lnTo>
                    <a:pt x="1792" y="334"/>
                  </a:lnTo>
                  <a:lnTo>
                    <a:pt x="1792" y="343"/>
                  </a:lnTo>
                  <a:lnTo>
                    <a:pt x="1793" y="349"/>
                  </a:lnTo>
                  <a:lnTo>
                    <a:pt x="1793" y="368"/>
                  </a:lnTo>
                  <a:lnTo>
                    <a:pt x="1792" y="372"/>
                  </a:lnTo>
                  <a:lnTo>
                    <a:pt x="1792" y="383"/>
                  </a:lnTo>
                  <a:lnTo>
                    <a:pt x="1789" y="388"/>
                  </a:lnTo>
                  <a:lnTo>
                    <a:pt x="1789" y="392"/>
                  </a:lnTo>
                  <a:lnTo>
                    <a:pt x="1785" y="401"/>
                  </a:lnTo>
                  <a:lnTo>
                    <a:pt x="1783" y="406"/>
                  </a:lnTo>
                  <a:lnTo>
                    <a:pt x="1776" y="419"/>
                  </a:lnTo>
                  <a:lnTo>
                    <a:pt x="1772" y="424"/>
                  </a:lnTo>
                  <a:lnTo>
                    <a:pt x="1767" y="432"/>
                  </a:lnTo>
                  <a:lnTo>
                    <a:pt x="1749" y="451"/>
                  </a:lnTo>
                  <a:lnTo>
                    <a:pt x="1757" y="452"/>
                  </a:lnTo>
                  <a:lnTo>
                    <a:pt x="1766" y="452"/>
                  </a:lnTo>
                  <a:lnTo>
                    <a:pt x="1772" y="455"/>
                  </a:lnTo>
                  <a:lnTo>
                    <a:pt x="1780" y="455"/>
                  </a:lnTo>
                  <a:lnTo>
                    <a:pt x="1797" y="460"/>
                  </a:lnTo>
                  <a:lnTo>
                    <a:pt x="1803" y="461"/>
                  </a:lnTo>
                  <a:lnTo>
                    <a:pt x="1820" y="465"/>
                  </a:lnTo>
                  <a:lnTo>
                    <a:pt x="1828" y="470"/>
                  </a:lnTo>
                  <a:lnTo>
                    <a:pt x="1836" y="473"/>
                  </a:lnTo>
                  <a:lnTo>
                    <a:pt x="1842" y="474"/>
                  </a:lnTo>
                  <a:lnTo>
                    <a:pt x="1851" y="478"/>
                  </a:lnTo>
                  <a:lnTo>
                    <a:pt x="1856" y="481"/>
                  </a:lnTo>
                  <a:lnTo>
                    <a:pt x="1865" y="486"/>
                  </a:lnTo>
                  <a:lnTo>
                    <a:pt x="1872" y="490"/>
                  </a:lnTo>
                  <a:lnTo>
                    <a:pt x="1878" y="491"/>
                  </a:lnTo>
                  <a:lnTo>
                    <a:pt x="1887" y="496"/>
                  </a:lnTo>
                  <a:lnTo>
                    <a:pt x="1900" y="504"/>
                  </a:lnTo>
                  <a:lnTo>
                    <a:pt x="1905" y="510"/>
                  </a:lnTo>
                  <a:lnTo>
                    <a:pt x="1918" y="519"/>
                  </a:lnTo>
                  <a:lnTo>
                    <a:pt x="1925" y="526"/>
                  </a:lnTo>
                  <a:lnTo>
                    <a:pt x="1931" y="530"/>
                  </a:lnTo>
                  <a:lnTo>
                    <a:pt x="1936" y="536"/>
                  </a:lnTo>
                  <a:lnTo>
                    <a:pt x="1941" y="540"/>
                  </a:lnTo>
                  <a:lnTo>
                    <a:pt x="1948" y="546"/>
                  </a:lnTo>
                  <a:lnTo>
                    <a:pt x="1953" y="553"/>
                  </a:lnTo>
                  <a:lnTo>
                    <a:pt x="1959" y="559"/>
                  </a:lnTo>
                  <a:lnTo>
                    <a:pt x="1976" y="585"/>
                  </a:lnTo>
                  <a:lnTo>
                    <a:pt x="1977" y="591"/>
                  </a:lnTo>
                  <a:lnTo>
                    <a:pt x="1982" y="598"/>
                  </a:lnTo>
                  <a:lnTo>
                    <a:pt x="1986" y="611"/>
                  </a:lnTo>
                  <a:lnTo>
                    <a:pt x="1989" y="615"/>
                  </a:lnTo>
                  <a:lnTo>
                    <a:pt x="1997" y="640"/>
                  </a:lnTo>
                  <a:lnTo>
                    <a:pt x="1997" y="647"/>
                  </a:lnTo>
                  <a:lnTo>
                    <a:pt x="1999" y="653"/>
                  </a:lnTo>
                  <a:lnTo>
                    <a:pt x="1999" y="664"/>
                  </a:lnTo>
                  <a:lnTo>
                    <a:pt x="2002" y="670"/>
                  </a:lnTo>
                  <a:lnTo>
                    <a:pt x="2002" y="683"/>
                  </a:lnTo>
                  <a:lnTo>
                    <a:pt x="1999" y="689"/>
                  </a:lnTo>
                  <a:lnTo>
                    <a:pt x="1999" y="702"/>
                  </a:lnTo>
                  <a:lnTo>
                    <a:pt x="1997" y="709"/>
                  </a:lnTo>
                  <a:lnTo>
                    <a:pt x="1997" y="715"/>
                  </a:lnTo>
                  <a:lnTo>
                    <a:pt x="1994" y="722"/>
                  </a:lnTo>
                  <a:lnTo>
                    <a:pt x="1994" y="726"/>
                  </a:lnTo>
                  <a:lnTo>
                    <a:pt x="1986" y="751"/>
                  </a:lnTo>
                  <a:lnTo>
                    <a:pt x="1982" y="758"/>
                  </a:lnTo>
                  <a:lnTo>
                    <a:pt x="1977" y="771"/>
                  </a:lnTo>
                  <a:lnTo>
                    <a:pt x="1971" y="778"/>
                  </a:lnTo>
                  <a:lnTo>
                    <a:pt x="1966" y="789"/>
                  </a:lnTo>
                  <a:lnTo>
                    <a:pt x="1953" y="807"/>
                  </a:lnTo>
                  <a:lnTo>
                    <a:pt x="1946" y="812"/>
                  </a:lnTo>
                  <a:lnTo>
                    <a:pt x="1940" y="821"/>
                  </a:lnTo>
                  <a:lnTo>
                    <a:pt x="1925" y="835"/>
                  </a:lnTo>
                  <a:lnTo>
                    <a:pt x="1891" y="861"/>
                  </a:lnTo>
                  <a:lnTo>
                    <a:pt x="1882" y="866"/>
                  </a:lnTo>
                  <a:lnTo>
                    <a:pt x="1872" y="871"/>
                  </a:lnTo>
                  <a:lnTo>
                    <a:pt x="1864" y="876"/>
                  </a:lnTo>
                  <a:lnTo>
                    <a:pt x="1852" y="880"/>
                  </a:lnTo>
                  <a:lnTo>
                    <a:pt x="1843" y="884"/>
                  </a:lnTo>
                  <a:lnTo>
                    <a:pt x="1823" y="893"/>
                  </a:lnTo>
                  <a:lnTo>
                    <a:pt x="1815" y="897"/>
                  </a:lnTo>
                  <a:lnTo>
                    <a:pt x="1793" y="902"/>
                  </a:lnTo>
                  <a:lnTo>
                    <a:pt x="1783" y="906"/>
                  </a:lnTo>
                  <a:lnTo>
                    <a:pt x="1772" y="909"/>
                  </a:lnTo>
                  <a:lnTo>
                    <a:pt x="1762" y="909"/>
                  </a:lnTo>
                  <a:lnTo>
                    <a:pt x="1740" y="913"/>
                  </a:lnTo>
                  <a:lnTo>
                    <a:pt x="1727" y="913"/>
                  </a:lnTo>
                  <a:lnTo>
                    <a:pt x="1717" y="915"/>
                  </a:lnTo>
                  <a:lnTo>
                    <a:pt x="1682" y="915"/>
                  </a:lnTo>
                  <a:lnTo>
                    <a:pt x="1682" y="916"/>
                  </a:lnTo>
                  <a:lnTo>
                    <a:pt x="1681" y="916"/>
                  </a:lnTo>
                  <a:lnTo>
                    <a:pt x="1681" y="919"/>
                  </a:lnTo>
                  <a:lnTo>
                    <a:pt x="1678" y="919"/>
                  </a:lnTo>
                  <a:lnTo>
                    <a:pt x="1681" y="923"/>
                  </a:lnTo>
                  <a:lnTo>
                    <a:pt x="1681" y="938"/>
                  </a:lnTo>
                  <a:lnTo>
                    <a:pt x="1682" y="942"/>
                  </a:lnTo>
                  <a:lnTo>
                    <a:pt x="1682" y="946"/>
                  </a:lnTo>
                  <a:lnTo>
                    <a:pt x="1681" y="951"/>
                  </a:lnTo>
                  <a:lnTo>
                    <a:pt x="1681" y="964"/>
                  </a:lnTo>
                  <a:lnTo>
                    <a:pt x="1678" y="972"/>
                  </a:lnTo>
                  <a:lnTo>
                    <a:pt x="1678" y="977"/>
                  </a:lnTo>
                  <a:lnTo>
                    <a:pt x="1677" y="981"/>
                  </a:lnTo>
                  <a:lnTo>
                    <a:pt x="1677" y="985"/>
                  </a:lnTo>
                  <a:lnTo>
                    <a:pt x="1672" y="994"/>
                  </a:lnTo>
                  <a:lnTo>
                    <a:pt x="1672" y="998"/>
                  </a:lnTo>
                  <a:lnTo>
                    <a:pt x="1665" y="1010"/>
                  </a:lnTo>
                  <a:lnTo>
                    <a:pt x="1665" y="1014"/>
                  </a:lnTo>
                  <a:lnTo>
                    <a:pt x="1657" y="1031"/>
                  </a:lnTo>
                  <a:lnTo>
                    <a:pt x="1652" y="1034"/>
                  </a:lnTo>
                  <a:lnTo>
                    <a:pt x="1645" y="1051"/>
                  </a:lnTo>
                  <a:lnTo>
                    <a:pt x="1641" y="1053"/>
                  </a:lnTo>
                  <a:lnTo>
                    <a:pt x="1628" y="1070"/>
                  </a:lnTo>
                  <a:lnTo>
                    <a:pt x="1619" y="1079"/>
                  </a:lnTo>
                  <a:lnTo>
                    <a:pt x="1612" y="1087"/>
                  </a:lnTo>
                  <a:lnTo>
                    <a:pt x="1596" y="1100"/>
                  </a:lnTo>
                  <a:lnTo>
                    <a:pt x="1588" y="1108"/>
                  </a:lnTo>
                  <a:lnTo>
                    <a:pt x="1562" y="1128"/>
                  </a:lnTo>
                  <a:lnTo>
                    <a:pt x="1552" y="1132"/>
                  </a:lnTo>
                  <a:lnTo>
                    <a:pt x="1534" y="1145"/>
                  </a:lnTo>
                  <a:lnTo>
                    <a:pt x="1523" y="1148"/>
                  </a:lnTo>
                  <a:lnTo>
                    <a:pt x="1514" y="1152"/>
                  </a:lnTo>
                  <a:lnTo>
                    <a:pt x="1504" y="1159"/>
                  </a:lnTo>
                  <a:lnTo>
                    <a:pt x="1483" y="1168"/>
                  </a:lnTo>
                  <a:lnTo>
                    <a:pt x="1474" y="1172"/>
                  </a:lnTo>
                  <a:lnTo>
                    <a:pt x="1464" y="1174"/>
                  </a:lnTo>
                  <a:lnTo>
                    <a:pt x="1442" y="1183"/>
                  </a:lnTo>
                  <a:lnTo>
                    <a:pt x="1421" y="1187"/>
                  </a:lnTo>
                  <a:lnTo>
                    <a:pt x="1411" y="1191"/>
                  </a:lnTo>
                  <a:lnTo>
                    <a:pt x="1379" y="1197"/>
                  </a:lnTo>
                  <a:lnTo>
                    <a:pt x="1366" y="1200"/>
                  </a:lnTo>
                  <a:lnTo>
                    <a:pt x="1356" y="1200"/>
                  </a:lnTo>
                  <a:lnTo>
                    <a:pt x="1334" y="1204"/>
                  </a:lnTo>
                  <a:lnTo>
                    <a:pt x="1326" y="1213"/>
                  </a:lnTo>
                  <a:lnTo>
                    <a:pt x="1320" y="1223"/>
                  </a:lnTo>
                  <a:lnTo>
                    <a:pt x="1311" y="1231"/>
                  </a:lnTo>
                  <a:lnTo>
                    <a:pt x="1303" y="1242"/>
                  </a:lnTo>
                  <a:lnTo>
                    <a:pt x="1286" y="1259"/>
                  </a:lnTo>
                  <a:lnTo>
                    <a:pt x="1275" y="1267"/>
                  </a:lnTo>
                  <a:lnTo>
                    <a:pt x="1267" y="1275"/>
                  </a:lnTo>
                  <a:lnTo>
                    <a:pt x="1255" y="1283"/>
                  </a:lnTo>
                  <a:lnTo>
                    <a:pt x="1247" y="1289"/>
                  </a:lnTo>
                  <a:lnTo>
                    <a:pt x="1237" y="1295"/>
                  </a:lnTo>
                  <a:lnTo>
                    <a:pt x="1227" y="1303"/>
                  </a:lnTo>
                  <a:lnTo>
                    <a:pt x="1215" y="1311"/>
                  </a:lnTo>
                  <a:lnTo>
                    <a:pt x="1205" y="1315"/>
                  </a:lnTo>
                  <a:lnTo>
                    <a:pt x="1183" y="1328"/>
                  </a:lnTo>
                  <a:lnTo>
                    <a:pt x="1162" y="1335"/>
                  </a:lnTo>
                  <a:lnTo>
                    <a:pt x="1149" y="1342"/>
                  </a:lnTo>
                  <a:lnTo>
                    <a:pt x="1139" y="1347"/>
                  </a:lnTo>
                  <a:lnTo>
                    <a:pt x="1126" y="1351"/>
                  </a:lnTo>
                  <a:lnTo>
                    <a:pt x="1116" y="1355"/>
                  </a:lnTo>
                  <a:lnTo>
                    <a:pt x="1103" y="1357"/>
                  </a:lnTo>
                  <a:lnTo>
                    <a:pt x="1093" y="1361"/>
                  </a:lnTo>
                  <a:lnTo>
                    <a:pt x="1080" y="1364"/>
                  </a:lnTo>
                  <a:lnTo>
                    <a:pt x="1067" y="1368"/>
                  </a:lnTo>
                  <a:lnTo>
                    <a:pt x="1055" y="1370"/>
                  </a:lnTo>
                  <a:lnTo>
                    <a:pt x="1005" y="1378"/>
                  </a:lnTo>
                  <a:lnTo>
                    <a:pt x="995" y="1380"/>
                  </a:lnTo>
                  <a:lnTo>
                    <a:pt x="946" y="1384"/>
                  </a:lnTo>
                  <a:lnTo>
                    <a:pt x="909" y="1384"/>
                  </a:lnTo>
                  <a:lnTo>
                    <a:pt x="893" y="1383"/>
                  </a:lnTo>
                  <a:lnTo>
                    <a:pt x="867" y="1383"/>
                  </a:lnTo>
                  <a:lnTo>
                    <a:pt x="858" y="1380"/>
                  </a:lnTo>
                  <a:lnTo>
                    <a:pt x="850" y="1380"/>
                  </a:lnTo>
                  <a:lnTo>
                    <a:pt x="841" y="1378"/>
                  </a:lnTo>
                  <a:lnTo>
                    <a:pt x="833" y="1378"/>
                  </a:lnTo>
                  <a:lnTo>
                    <a:pt x="824" y="1377"/>
                  </a:lnTo>
                  <a:lnTo>
                    <a:pt x="815" y="1377"/>
                  </a:lnTo>
                  <a:lnTo>
                    <a:pt x="791" y="1370"/>
                  </a:lnTo>
                  <a:lnTo>
                    <a:pt x="782" y="1370"/>
                  </a:lnTo>
                  <a:lnTo>
                    <a:pt x="774" y="1368"/>
                  </a:lnTo>
                  <a:lnTo>
                    <a:pt x="768" y="1365"/>
                  </a:lnTo>
                  <a:lnTo>
                    <a:pt x="733" y="1357"/>
                  </a:lnTo>
                  <a:lnTo>
                    <a:pt x="725" y="1352"/>
                  </a:lnTo>
                  <a:lnTo>
                    <a:pt x="716" y="1351"/>
                  </a:lnTo>
                  <a:lnTo>
                    <a:pt x="710" y="1348"/>
                  </a:lnTo>
                  <a:lnTo>
                    <a:pt x="702" y="1347"/>
                  </a:lnTo>
                  <a:lnTo>
                    <a:pt x="693" y="1342"/>
                  </a:lnTo>
                  <a:lnTo>
                    <a:pt x="676" y="1335"/>
                  </a:lnTo>
                  <a:lnTo>
                    <a:pt x="671" y="1335"/>
                  </a:lnTo>
                  <a:lnTo>
                    <a:pt x="667" y="1334"/>
                  </a:lnTo>
                  <a:lnTo>
                    <a:pt x="666" y="1332"/>
                  </a:lnTo>
                  <a:lnTo>
                    <a:pt x="657" y="1328"/>
                  </a:lnTo>
                  <a:lnTo>
                    <a:pt x="654" y="1328"/>
                  </a:lnTo>
                  <a:lnTo>
                    <a:pt x="641" y="1321"/>
                  </a:lnTo>
                  <a:lnTo>
                    <a:pt x="640" y="1319"/>
                  </a:lnTo>
                  <a:lnTo>
                    <a:pt x="636" y="1319"/>
                  </a:lnTo>
                  <a:lnTo>
                    <a:pt x="631" y="1316"/>
                  </a:lnTo>
                  <a:lnTo>
                    <a:pt x="628" y="1315"/>
                  </a:lnTo>
                  <a:lnTo>
                    <a:pt x="621" y="1311"/>
                  </a:lnTo>
                  <a:lnTo>
                    <a:pt x="618" y="1308"/>
                  </a:lnTo>
                  <a:lnTo>
                    <a:pt x="608" y="1303"/>
                  </a:lnTo>
                  <a:lnTo>
                    <a:pt x="587" y="1290"/>
                  </a:lnTo>
                  <a:lnTo>
                    <a:pt x="578" y="1285"/>
                  </a:lnTo>
                  <a:lnTo>
                    <a:pt x="568" y="1279"/>
                  </a:lnTo>
                  <a:lnTo>
                    <a:pt x="559" y="1272"/>
                  </a:lnTo>
                  <a:lnTo>
                    <a:pt x="548" y="1263"/>
                  </a:lnTo>
                  <a:lnTo>
                    <a:pt x="532" y="1250"/>
                  </a:lnTo>
                  <a:lnTo>
                    <a:pt x="523" y="1242"/>
                  </a:lnTo>
                  <a:lnTo>
                    <a:pt x="515" y="1236"/>
                  </a:lnTo>
                  <a:lnTo>
                    <a:pt x="497" y="1219"/>
                  </a:lnTo>
                  <a:lnTo>
                    <a:pt x="489" y="1213"/>
                  </a:lnTo>
                  <a:lnTo>
                    <a:pt x="483" y="1204"/>
                  </a:lnTo>
                  <a:lnTo>
                    <a:pt x="474" y="1195"/>
                  </a:lnTo>
                  <a:lnTo>
                    <a:pt x="462" y="1178"/>
                  </a:lnTo>
                  <a:lnTo>
                    <a:pt x="454" y="1168"/>
                  </a:lnTo>
                  <a:lnTo>
                    <a:pt x="443" y="1151"/>
                  </a:lnTo>
                  <a:lnTo>
                    <a:pt x="436" y="1141"/>
                  </a:lnTo>
                  <a:lnTo>
                    <a:pt x="430" y="1132"/>
                  </a:lnTo>
                  <a:lnTo>
                    <a:pt x="417" y="1100"/>
                  </a:lnTo>
                  <a:lnTo>
                    <a:pt x="410" y="1089"/>
                  </a:lnTo>
                  <a:lnTo>
                    <a:pt x="408" y="1079"/>
                  </a:lnTo>
                  <a:lnTo>
                    <a:pt x="400" y="1057"/>
                  </a:lnTo>
                  <a:lnTo>
                    <a:pt x="395" y="1036"/>
                  </a:lnTo>
                  <a:lnTo>
                    <a:pt x="387" y="1036"/>
                  </a:lnTo>
                  <a:lnTo>
                    <a:pt x="381" y="1034"/>
                  </a:lnTo>
                  <a:lnTo>
                    <a:pt x="351" y="1034"/>
                  </a:lnTo>
                  <a:lnTo>
                    <a:pt x="346" y="1031"/>
                  </a:lnTo>
                  <a:lnTo>
                    <a:pt x="334" y="1031"/>
                  </a:lnTo>
                  <a:lnTo>
                    <a:pt x="329" y="1030"/>
                  </a:lnTo>
                  <a:lnTo>
                    <a:pt x="316" y="1030"/>
                  </a:lnTo>
                  <a:lnTo>
                    <a:pt x="312" y="1027"/>
                  </a:lnTo>
                  <a:lnTo>
                    <a:pt x="308" y="1027"/>
                  </a:lnTo>
                  <a:lnTo>
                    <a:pt x="303" y="1026"/>
                  </a:lnTo>
                  <a:lnTo>
                    <a:pt x="296" y="1026"/>
                  </a:lnTo>
                  <a:lnTo>
                    <a:pt x="292" y="1023"/>
                  </a:lnTo>
                  <a:lnTo>
                    <a:pt x="287" y="1023"/>
                  </a:lnTo>
                  <a:lnTo>
                    <a:pt x="283" y="1021"/>
                  </a:lnTo>
                  <a:lnTo>
                    <a:pt x="279" y="1021"/>
                  </a:lnTo>
                  <a:lnTo>
                    <a:pt x="275" y="1018"/>
                  </a:lnTo>
                  <a:lnTo>
                    <a:pt x="270" y="1018"/>
                  </a:lnTo>
                  <a:lnTo>
                    <a:pt x="262" y="1014"/>
                  </a:lnTo>
                  <a:lnTo>
                    <a:pt x="257" y="1014"/>
                  </a:lnTo>
                  <a:lnTo>
                    <a:pt x="231" y="1007"/>
                  </a:lnTo>
                  <a:lnTo>
                    <a:pt x="221" y="1000"/>
                  </a:lnTo>
                  <a:lnTo>
                    <a:pt x="208" y="995"/>
                  </a:lnTo>
                  <a:lnTo>
                    <a:pt x="183" y="982"/>
                  </a:lnTo>
                  <a:lnTo>
                    <a:pt x="172" y="977"/>
                  </a:lnTo>
                  <a:lnTo>
                    <a:pt x="160" y="969"/>
                  </a:lnTo>
                  <a:lnTo>
                    <a:pt x="149" y="961"/>
                  </a:lnTo>
                  <a:lnTo>
                    <a:pt x="138" y="955"/>
                  </a:lnTo>
                  <a:lnTo>
                    <a:pt x="125" y="946"/>
                  </a:lnTo>
                  <a:lnTo>
                    <a:pt x="105" y="929"/>
                  </a:lnTo>
                  <a:lnTo>
                    <a:pt x="96" y="920"/>
                  </a:lnTo>
                  <a:lnTo>
                    <a:pt x="85" y="913"/>
                  </a:lnTo>
                  <a:lnTo>
                    <a:pt x="76" y="902"/>
                  </a:lnTo>
                  <a:lnTo>
                    <a:pt x="69" y="893"/>
                  </a:lnTo>
                  <a:lnTo>
                    <a:pt x="43" y="861"/>
                  </a:lnTo>
                  <a:lnTo>
                    <a:pt x="30" y="840"/>
                  </a:lnTo>
                  <a:lnTo>
                    <a:pt x="24" y="827"/>
                  </a:lnTo>
                  <a:lnTo>
                    <a:pt x="20" y="817"/>
                  </a:lnTo>
                  <a:lnTo>
                    <a:pt x="16" y="804"/>
                  </a:lnTo>
                  <a:lnTo>
                    <a:pt x="11" y="794"/>
                  </a:lnTo>
                  <a:lnTo>
                    <a:pt x="7" y="781"/>
                  </a:lnTo>
                  <a:lnTo>
                    <a:pt x="3" y="755"/>
                  </a:lnTo>
                  <a:lnTo>
                    <a:pt x="3" y="740"/>
                  </a:lnTo>
                  <a:lnTo>
                    <a:pt x="0" y="728"/>
                  </a:lnTo>
                  <a:lnTo>
                    <a:pt x="0" y="715"/>
                  </a:lnTo>
                  <a:lnTo>
                    <a:pt x="3" y="706"/>
                  </a:lnTo>
                  <a:lnTo>
                    <a:pt x="4" y="696"/>
                  </a:lnTo>
                  <a:lnTo>
                    <a:pt x="9" y="679"/>
                  </a:lnTo>
                  <a:lnTo>
                    <a:pt x="11" y="673"/>
                  </a:lnTo>
                  <a:lnTo>
                    <a:pt x="13" y="664"/>
                  </a:lnTo>
                  <a:lnTo>
                    <a:pt x="17" y="656"/>
                  </a:lnTo>
                  <a:lnTo>
                    <a:pt x="21" y="648"/>
                  </a:lnTo>
                  <a:lnTo>
                    <a:pt x="24" y="643"/>
                  </a:lnTo>
                  <a:lnTo>
                    <a:pt x="27" y="634"/>
                  </a:lnTo>
                  <a:lnTo>
                    <a:pt x="36" y="621"/>
                  </a:lnTo>
                  <a:lnTo>
                    <a:pt x="43" y="615"/>
                  </a:lnTo>
                  <a:lnTo>
                    <a:pt x="47" y="608"/>
                  </a:lnTo>
                  <a:lnTo>
                    <a:pt x="65" y="591"/>
                  </a:lnTo>
                  <a:lnTo>
                    <a:pt x="70" y="588"/>
                  </a:lnTo>
                  <a:lnTo>
                    <a:pt x="76" y="581"/>
                  </a:lnTo>
                  <a:lnTo>
                    <a:pt x="96" y="568"/>
                  </a:lnTo>
                  <a:lnTo>
                    <a:pt x="105" y="563"/>
                  </a:lnTo>
                  <a:lnTo>
                    <a:pt x="111" y="559"/>
                  </a:lnTo>
                  <a:lnTo>
                    <a:pt x="119" y="555"/>
                  </a:lnTo>
                  <a:lnTo>
                    <a:pt x="125" y="550"/>
                  </a:lnTo>
                  <a:lnTo>
                    <a:pt x="134" y="549"/>
                  </a:lnTo>
                  <a:lnTo>
                    <a:pt x="142" y="545"/>
                  </a:lnTo>
                  <a:lnTo>
                    <a:pt x="151" y="542"/>
                  </a:lnTo>
                  <a:lnTo>
                    <a:pt x="158" y="540"/>
                  </a:lnTo>
                  <a:lnTo>
                    <a:pt x="165" y="539"/>
                  </a:lnTo>
                  <a:lnTo>
                    <a:pt x="174" y="535"/>
                  </a:lnTo>
                  <a:lnTo>
                    <a:pt x="170" y="530"/>
                  </a:lnTo>
                  <a:lnTo>
                    <a:pt x="164" y="526"/>
                  </a:lnTo>
                  <a:lnTo>
                    <a:pt x="155" y="517"/>
                  </a:lnTo>
                  <a:lnTo>
                    <a:pt x="149" y="513"/>
                  </a:lnTo>
                  <a:lnTo>
                    <a:pt x="145" y="509"/>
                  </a:lnTo>
                  <a:lnTo>
                    <a:pt x="141" y="501"/>
                  </a:lnTo>
                  <a:lnTo>
                    <a:pt x="137" y="497"/>
                  </a:lnTo>
                  <a:lnTo>
                    <a:pt x="134" y="491"/>
                  </a:lnTo>
                  <a:lnTo>
                    <a:pt x="125" y="483"/>
                  </a:lnTo>
                  <a:lnTo>
                    <a:pt x="124" y="477"/>
                  </a:lnTo>
                  <a:lnTo>
                    <a:pt x="119" y="470"/>
                  </a:lnTo>
                  <a:lnTo>
                    <a:pt x="118" y="465"/>
                  </a:lnTo>
                  <a:lnTo>
                    <a:pt x="113" y="452"/>
                  </a:lnTo>
                  <a:lnTo>
                    <a:pt x="111" y="448"/>
                  </a:lnTo>
                  <a:lnTo>
                    <a:pt x="105" y="429"/>
                  </a:lnTo>
                  <a:lnTo>
                    <a:pt x="105" y="416"/>
                  </a:lnTo>
                  <a:lnTo>
                    <a:pt x="102" y="411"/>
                  </a:lnTo>
                  <a:lnTo>
                    <a:pt x="102" y="385"/>
                  </a:lnTo>
                  <a:lnTo>
                    <a:pt x="105" y="379"/>
                  </a:lnTo>
                  <a:lnTo>
                    <a:pt x="105" y="372"/>
                  </a:lnTo>
                  <a:lnTo>
                    <a:pt x="106" y="363"/>
                  </a:lnTo>
                  <a:lnTo>
                    <a:pt x="111" y="352"/>
                  </a:lnTo>
                  <a:lnTo>
                    <a:pt x="115" y="340"/>
                  </a:lnTo>
                  <a:lnTo>
                    <a:pt x="119" y="327"/>
                  </a:lnTo>
                  <a:lnTo>
                    <a:pt x="125" y="317"/>
                  </a:lnTo>
                  <a:lnTo>
                    <a:pt x="132" y="308"/>
                  </a:lnTo>
                  <a:lnTo>
                    <a:pt x="145" y="287"/>
                  </a:lnTo>
                  <a:lnTo>
                    <a:pt x="178" y="254"/>
                  </a:lnTo>
                  <a:lnTo>
                    <a:pt x="187" y="247"/>
                  </a:lnTo>
                  <a:lnTo>
                    <a:pt x="198" y="241"/>
                  </a:lnTo>
                  <a:lnTo>
                    <a:pt x="208" y="232"/>
                  </a:lnTo>
                  <a:lnTo>
                    <a:pt x="217" y="225"/>
                  </a:lnTo>
                  <a:lnTo>
                    <a:pt x="227" y="221"/>
                  </a:lnTo>
                  <a:lnTo>
                    <a:pt x="239" y="215"/>
                  </a:lnTo>
                  <a:lnTo>
                    <a:pt x="252" y="209"/>
                  </a:lnTo>
                  <a:lnTo>
                    <a:pt x="272" y="201"/>
                  </a:lnTo>
                  <a:lnTo>
                    <a:pt x="285" y="196"/>
                  </a:lnTo>
                  <a:lnTo>
                    <a:pt x="296" y="192"/>
                  </a:lnTo>
                  <a:lnTo>
                    <a:pt x="308" y="189"/>
                  </a:lnTo>
                  <a:lnTo>
                    <a:pt x="321" y="185"/>
                  </a:lnTo>
                  <a:lnTo>
                    <a:pt x="332" y="183"/>
                  </a:lnTo>
                  <a:lnTo>
                    <a:pt x="357" y="179"/>
                  </a:lnTo>
                  <a:lnTo>
                    <a:pt x="368" y="176"/>
                  </a:lnTo>
                  <a:lnTo>
                    <a:pt x="394" y="176"/>
                  </a:lnTo>
                  <a:lnTo>
                    <a:pt x="405" y="175"/>
                  </a:lnTo>
                  <a:lnTo>
                    <a:pt x="430" y="175"/>
                  </a:lnTo>
                  <a:close/>
                </a:path>
              </a:pathLst>
            </a:custGeom>
            <a:solidFill>
              <a:srgbClr val="99CCFF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59"/>
            <p:cNvSpPr txBox="1">
              <a:spLocks noChangeArrowheads="1"/>
            </p:cNvSpPr>
            <p:nvPr/>
          </p:nvSpPr>
          <p:spPr bwMode="auto">
            <a:xfrm>
              <a:off x="6786578" y="2786058"/>
              <a:ext cx="920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Internet</a:t>
              </a:r>
            </a:p>
          </p:txBody>
        </p:sp>
      </p:grpSp>
      <p:cxnSp>
        <p:nvCxnSpPr>
          <p:cNvPr id="8" name="直接连接符 7"/>
          <p:cNvCxnSpPr>
            <a:cxnSpLocks noChangeShapeType="1"/>
          </p:cNvCxnSpPr>
          <p:nvPr/>
        </p:nvCxnSpPr>
        <p:spPr bwMode="auto">
          <a:xfrm rot="16200000" flipV="1">
            <a:off x="5226051" y="2317352"/>
            <a:ext cx="969962" cy="271463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5" name="组合 114"/>
          <p:cNvGrpSpPr>
            <a:grpSpLocks/>
          </p:cNvGrpSpPr>
          <p:nvPr/>
        </p:nvGrpSpPr>
        <p:grpSpPr bwMode="auto">
          <a:xfrm>
            <a:off x="2774950" y="2107803"/>
            <a:ext cx="928688" cy="928687"/>
            <a:chOff x="2643174" y="2357430"/>
            <a:chExt cx="928694" cy="928696"/>
          </a:xfrm>
        </p:grpSpPr>
        <p:pic>
          <p:nvPicPr>
            <p:cNvPr id="10" name="Picture 6" descr="蜂窝和天线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3727" y="2357430"/>
              <a:ext cx="731615" cy="67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57"/>
            <p:cNvSpPr txBox="1">
              <a:spLocks noChangeArrowheads="1"/>
            </p:cNvSpPr>
            <p:nvPr/>
          </p:nvSpPr>
          <p:spPr bwMode="auto">
            <a:xfrm>
              <a:off x="2643174" y="3009125"/>
              <a:ext cx="928694" cy="27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rgbClr val="FF0000"/>
                </a:buClr>
              </a:pPr>
              <a:r>
                <a:rPr lang="en-US" altLang="zh-CN" sz="1200"/>
                <a:t>eNodeB</a:t>
              </a:r>
            </a:p>
          </p:txBody>
        </p:sp>
      </p:grpSp>
      <p:grpSp>
        <p:nvGrpSpPr>
          <p:cNvPr id="9" name="组合 100"/>
          <p:cNvGrpSpPr>
            <a:grpSpLocks/>
          </p:cNvGrpSpPr>
          <p:nvPr/>
        </p:nvGrpSpPr>
        <p:grpSpPr bwMode="auto">
          <a:xfrm>
            <a:off x="4489450" y="3750865"/>
            <a:ext cx="720725" cy="736600"/>
            <a:chOff x="2786050" y="4619985"/>
            <a:chExt cx="720740" cy="737841"/>
          </a:xfrm>
        </p:grpSpPr>
        <p:sp>
          <p:nvSpPr>
            <p:cNvPr id="13" name="TextBox 59"/>
            <p:cNvSpPr txBox="1">
              <a:spLocks noChangeArrowheads="1"/>
            </p:cNvSpPr>
            <p:nvPr/>
          </p:nvSpPr>
          <p:spPr bwMode="auto">
            <a:xfrm>
              <a:off x="2786050" y="5080827"/>
              <a:ext cx="7207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BSC</a:t>
              </a: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3022662" y="4619985"/>
            <a:ext cx="239471" cy="469549"/>
          </p:xfrm>
          <a:graphic>
            <a:graphicData uri="http://schemas.openxmlformats.org/presentationml/2006/ole">
              <p:oleObj spid="_x0000_s65538" name="CorelDRAW" r:id="rId5" imgW="1782360" imgH="3474000" progId="CorelDraw.Graphic.9">
                <p:embed/>
              </p:oleObj>
            </a:graphicData>
          </a:graphic>
        </p:graphicFrame>
      </p:grpSp>
      <p:grpSp>
        <p:nvGrpSpPr>
          <p:cNvPr id="12" name="组合 99"/>
          <p:cNvGrpSpPr>
            <a:grpSpLocks/>
          </p:cNvGrpSpPr>
          <p:nvPr/>
        </p:nvGrpSpPr>
        <p:grpSpPr bwMode="auto">
          <a:xfrm>
            <a:off x="5703888" y="3773090"/>
            <a:ext cx="1000125" cy="714375"/>
            <a:chOff x="3929058" y="4643446"/>
            <a:chExt cx="1000132" cy="714380"/>
          </a:xfrm>
        </p:grpSpPr>
        <p:grpSp>
          <p:nvGrpSpPr>
            <p:cNvPr id="15" name="Group 109"/>
            <p:cNvGrpSpPr>
              <a:grpSpLocks noChangeAspect="1"/>
            </p:cNvGrpSpPr>
            <p:nvPr/>
          </p:nvGrpSpPr>
          <p:grpSpPr bwMode="auto">
            <a:xfrm>
              <a:off x="4214804" y="4643446"/>
              <a:ext cx="357187" cy="463832"/>
              <a:chOff x="1416" y="343"/>
              <a:chExt cx="464" cy="484"/>
            </a:xfrm>
          </p:grpSpPr>
          <p:sp>
            <p:nvSpPr>
              <p:cNvPr id="18" name="Freeform 110"/>
              <p:cNvSpPr>
                <a:spLocks noChangeAspect="1"/>
              </p:cNvSpPr>
              <p:nvPr/>
            </p:nvSpPr>
            <p:spPr bwMode="auto">
              <a:xfrm>
                <a:off x="1800" y="407"/>
                <a:ext cx="80" cy="420"/>
              </a:xfrm>
              <a:custGeom>
                <a:avLst/>
                <a:gdLst>
                  <a:gd name="T0" fmla="*/ 327155715 w 40"/>
                  <a:gd name="T1" fmla="*/ 41943044 h 210"/>
                  <a:gd name="T2" fmla="*/ 50331581 w 40"/>
                  <a:gd name="T3" fmla="*/ 167772175 h 210"/>
                  <a:gd name="T4" fmla="*/ 0 w 40"/>
                  <a:gd name="T5" fmla="*/ 1728053258 h 210"/>
                  <a:gd name="T6" fmla="*/ 83886080 w 40"/>
                  <a:gd name="T7" fmla="*/ 1694498836 h 210"/>
                  <a:gd name="T8" fmla="*/ 301989901 w 40"/>
                  <a:gd name="T9" fmla="*/ 1484783696 h 210"/>
                  <a:gd name="T10" fmla="*/ 335544320 w 40"/>
                  <a:gd name="T11" fmla="*/ 1384120430 h 210"/>
                  <a:gd name="T12" fmla="*/ 335544320 w 40"/>
                  <a:gd name="T13" fmla="*/ 125828923 h 210"/>
                  <a:gd name="T14" fmla="*/ 327155715 w 40"/>
                  <a:gd name="T15" fmla="*/ 41943044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6" y="0"/>
                      <a:pt x="6" y="20"/>
                      <a:pt x="6" y="20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10"/>
                      <a:pt x="10" y="202"/>
                    </a:cubicBezTo>
                    <a:cubicBezTo>
                      <a:pt x="18" y="195"/>
                      <a:pt x="33" y="181"/>
                      <a:pt x="36" y="177"/>
                    </a:cubicBezTo>
                    <a:cubicBezTo>
                      <a:pt x="40" y="173"/>
                      <a:pt x="40" y="174"/>
                      <a:pt x="40" y="16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6"/>
                      <a:pt x="40" y="6"/>
                      <a:pt x="39" y="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11"/>
              <p:cNvSpPr>
                <a:spLocks noChangeAspect="1"/>
              </p:cNvSpPr>
              <p:nvPr/>
            </p:nvSpPr>
            <p:spPr bwMode="auto">
              <a:xfrm>
                <a:off x="1416" y="343"/>
                <a:ext cx="458" cy="110"/>
              </a:xfrm>
              <a:custGeom>
                <a:avLst/>
                <a:gdLst>
                  <a:gd name="T0" fmla="*/ 1920991232 w 229"/>
                  <a:gd name="T1" fmla="*/ 285212721 h 55"/>
                  <a:gd name="T2" fmla="*/ 1660944453 w 229"/>
                  <a:gd name="T3" fmla="*/ 461373440 h 55"/>
                  <a:gd name="T4" fmla="*/ 67108878 w 229"/>
                  <a:gd name="T5" fmla="*/ 167772177 h 55"/>
                  <a:gd name="T6" fmla="*/ 8388610 w 229"/>
                  <a:gd name="T7" fmla="*/ 209715206 h 55"/>
                  <a:gd name="T8" fmla="*/ 33554439 w 229"/>
                  <a:gd name="T9" fmla="*/ 142606360 h 55"/>
                  <a:gd name="T10" fmla="*/ 243269631 w 229"/>
                  <a:gd name="T11" fmla="*/ 8388610 h 55"/>
                  <a:gd name="T12" fmla="*/ 276824118 w 229"/>
                  <a:gd name="T13" fmla="*/ 0 h 55"/>
                  <a:gd name="T14" fmla="*/ 1853882386 w 229"/>
                  <a:gd name="T15" fmla="*/ 268435510 h 55"/>
                  <a:gd name="T16" fmla="*/ 1920991232 w 229"/>
                  <a:gd name="T17" fmla="*/ 285212721 h 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9"/>
                  <a:gd name="T28" fmla="*/ 0 h 55"/>
                  <a:gd name="T29" fmla="*/ 229 w 229"/>
                  <a:gd name="T30" fmla="*/ 55 h 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9" h="55">
                    <a:moveTo>
                      <a:pt x="229" y="34"/>
                    </a:moveTo>
                    <a:cubicBezTo>
                      <a:pt x="198" y="55"/>
                      <a:pt x="198" y="55"/>
                      <a:pt x="198" y="55"/>
                    </a:cubicBezTo>
                    <a:cubicBezTo>
                      <a:pt x="86" y="36"/>
                      <a:pt x="17" y="22"/>
                      <a:pt x="8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2" y="6"/>
                      <a:pt x="29" y="1"/>
                    </a:cubicBezTo>
                    <a:cubicBezTo>
                      <a:pt x="31" y="0"/>
                      <a:pt x="33" y="0"/>
                      <a:pt x="33" y="0"/>
                    </a:cubicBezTo>
                    <a:cubicBezTo>
                      <a:pt x="33" y="0"/>
                      <a:pt x="219" y="31"/>
                      <a:pt x="221" y="32"/>
                    </a:cubicBezTo>
                    <a:cubicBezTo>
                      <a:pt x="228" y="33"/>
                      <a:pt x="229" y="34"/>
                      <a:pt x="229" y="34"/>
                    </a:cubicBez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12"/>
              <p:cNvSpPr>
                <a:spLocks noChangeAspect="1"/>
              </p:cNvSpPr>
              <p:nvPr/>
            </p:nvSpPr>
            <p:spPr bwMode="auto">
              <a:xfrm>
                <a:off x="1794" y="409"/>
                <a:ext cx="86" cy="60"/>
              </a:xfrm>
              <a:custGeom>
                <a:avLst/>
                <a:gdLst>
                  <a:gd name="T0" fmla="*/ 0 w 43"/>
                  <a:gd name="T1" fmla="*/ 176160787 h 30"/>
                  <a:gd name="T2" fmla="*/ 318767119 w 43"/>
                  <a:gd name="T3" fmla="*/ 0 h 30"/>
                  <a:gd name="T4" fmla="*/ 360710144 w 43"/>
                  <a:gd name="T5" fmla="*/ 58720257 h 30"/>
                  <a:gd name="T6" fmla="*/ 58720155 w 43"/>
                  <a:gd name="T7" fmla="*/ 251658240 h 30"/>
                  <a:gd name="T8" fmla="*/ 0 w 43"/>
                  <a:gd name="T9" fmla="*/ 176160787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30"/>
                  <a:gd name="T17" fmla="*/ 43 w 43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30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2" y="1"/>
                      <a:pt x="43" y="4"/>
                      <a:pt x="43" y="7"/>
                    </a:cubicBezTo>
                    <a:cubicBezTo>
                      <a:pt x="7" y="30"/>
                      <a:pt x="7" y="30"/>
                      <a:pt x="7" y="3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13"/>
              <p:cNvSpPr>
                <a:spLocks noChangeAspect="1"/>
              </p:cNvSpPr>
              <p:nvPr/>
            </p:nvSpPr>
            <p:spPr bwMode="auto">
              <a:xfrm>
                <a:off x="1418" y="381"/>
                <a:ext cx="396" cy="446"/>
              </a:xfrm>
              <a:custGeom>
                <a:avLst/>
                <a:gdLst>
                  <a:gd name="T0" fmla="*/ 1610612752 w 198"/>
                  <a:gd name="T1" fmla="*/ 285212722 h 223"/>
                  <a:gd name="T2" fmla="*/ 58720190 w 198"/>
                  <a:gd name="T3" fmla="*/ 8388610 h 223"/>
                  <a:gd name="T4" fmla="*/ 0 w 198"/>
                  <a:gd name="T5" fmla="*/ 41943045 h 223"/>
                  <a:gd name="T6" fmla="*/ 0 w 198"/>
                  <a:gd name="T7" fmla="*/ 1400897665 h 223"/>
                  <a:gd name="T8" fmla="*/ 50331648 w 198"/>
                  <a:gd name="T9" fmla="*/ 1518338144 h 223"/>
                  <a:gd name="T10" fmla="*/ 1560281119 w 198"/>
                  <a:gd name="T11" fmla="*/ 1837105161 h 223"/>
                  <a:gd name="T12" fmla="*/ 1652555779 w 198"/>
                  <a:gd name="T13" fmla="*/ 1778384921 h 223"/>
                  <a:gd name="T14" fmla="*/ 1652555779 w 198"/>
                  <a:gd name="T15" fmla="*/ 360710173 h 223"/>
                  <a:gd name="T16" fmla="*/ 1610612752 w 198"/>
                  <a:gd name="T17" fmla="*/ 285212722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2" y="34"/>
                    </a:moveTo>
                    <a:cubicBezTo>
                      <a:pt x="85" y="16"/>
                      <a:pt x="16" y="3"/>
                      <a:pt x="7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7"/>
                    </a:cubicBezTo>
                    <a:cubicBezTo>
                      <a:pt x="0" y="178"/>
                      <a:pt x="1" y="179"/>
                      <a:pt x="6" y="181"/>
                    </a:cubicBezTo>
                    <a:cubicBezTo>
                      <a:pt x="9" y="181"/>
                      <a:pt x="153" y="212"/>
                      <a:pt x="186" y="219"/>
                    </a:cubicBezTo>
                    <a:cubicBezTo>
                      <a:pt x="198" y="223"/>
                      <a:pt x="197" y="216"/>
                      <a:pt x="197" y="212"/>
                    </a:cubicBezTo>
                    <a:cubicBezTo>
                      <a:pt x="197" y="212"/>
                      <a:pt x="197" y="50"/>
                      <a:pt x="197" y="43"/>
                    </a:cubicBezTo>
                    <a:cubicBezTo>
                      <a:pt x="197" y="39"/>
                      <a:pt x="194" y="35"/>
                      <a:pt x="192" y="34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14"/>
              <p:cNvSpPr>
                <a:spLocks noChangeAspect="1"/>
              </p:cNvSpPr>
              <p:nvPr/>
            </p:nvSpPr>
            <p:spPr bwMode="auto">
              <a:xfrm>
                <a:off x="1430" y="393"/>
                <a:ext cx="370" cy="416"/>
              </a:xfrm>
              <a:custGeom>
                <a:avLst/>
                <a:gdLst>
                  <a:gd name="T0" fmla="*/ 1501560849 w 185"/>
                  <a:gd name="T1" fmla="*/ 276824111 h 208"/>
                  <a:gd name="T2" fmla="*/ 50331647 w 185"/>
                  <a:gd name="T3" fmla="*/ 8388610 h 208"/>
                  <a:gd name="T4" fmla="*/ 0 w 185"/>
                  <a:gd name="T5" fmla="*/ 41943044 h 208"/>
                  <a:gd name="T6" fmla="*/ 0 w 185"/>
                  <a:gd name="T7" fmla="*/ 1308622976 h 208"/>
                  <a:gd name="T8" fmla="*/ 50331647 w 185"/>
                  <a:gd name="T9" fmla="*/ 1409286242 h 208"/>
                  <a:gd name="T10" fmla="*/ 1459617822 w 185"/>
                  <a:gd name="T11" fmla="*/ 1719664647 h 208"/>
                  <a:gd name="T12" fmla="*/ 1543503875 w 185"/>
                  <a:gd name="T13" fmla="*/ 1652555803 h 208"/>
                  <a:gd name="T14" fmla="*/ 1535115270 w 185"/>
                  <a:gd name="T15" fmla="*/ 343932955 h 208"/>
                  <a:gd name="T16" fmla="*/ 1501560849 w 185"/>
                  <a:gd name="T17" fmla="*/ 276824111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5"/>
                  <a:gd name="T28" fmla="*/ 0 h 208"/>
                  <a:gd name="T29" fmla="*/ 185 w 185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5" h="208">
                    <a:moveTo>
                      <a:pt x="179" y="33"/>
                    </a:moveTo>
                    <a:cubicBezTo>
                      <a:pt x="79" y="15"/>
                      <a:pt x="14" y="3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1" y="166"/>
                      <a:pt x="6" y="168"/>
                    </a:cubicBezTo>
                    <a:cubicBezTo>
                      <a:pt x="9" y="169"/>
                      <a:pt x="144" y="198"/>
                      <a:pt x="174" y="205"/>
                    </a:cubicBezTo>
                    <a:cubicBezTo>
                      <a:pt x="185" y="208"/>
                      <a:pt x="183" y="200"/>
                      <a:pt x="184" y="197"/>
                    </a:cubicBezTo>
                    <a:cubicBezTo>
                      <a:pt x="184" y="197"/>
                      <a:pt x="183" y="47"/>
                      <a:pt x="183" y="41"/>
                    </a:cubicBezTo>
                    <a:cubicBezTo>
                      <a:pt x="183" y="37"/>
                      <a:pt x="183" y="33"/>
                      <a:pt x="179" y="33"/>
                    </a:cubicBez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15"/>
              <p:cNvSpPr>
                <a:spLocks noChangeAspect="1" noEditPoints="1"/>
              </p:cNvSpPr>
              <p:nvPr/>
            </p:nvSpPr>
            <p:spPr bwMode="auto">
              <a:xfrm>
                <a:off x="1428" y="393"/>
                <a:ext cx="372" cy="412"/>
              </a:xfrm>
              <a:custGeom>
                <a:avLst/>
                <a:gdLst>
                  <a:gd name="T0" fmla="*/ 16777218 w 186"/>
                  <a:gd name="T1" fmla="*/ 8388610 h 206"/>
                  <a:gd name="T2" fmla="*/ 0 w 186"/>
                  <a:gd name="T3" fmla="*/ 41943044 h 206"/>
                  <a:gd name="T4" fmla="*/ 0 w 186"/>
                  <a:gd name="T5" fmla="*/ 1308622972 h 206"/>
                  <a:gd name="T6" fmla="*/ 58720189 w 186"/>
                  <a:gd name="T7" fmla="*/ 1417674844 h 206"/>
                  <a:gd name="T8" fmla="*/ 570425413 w 186"/>
                  <a:gd name="T9" fmla="*/ 1526726716 h 206"/>
                  <a:gd name="T10" fmla="*/ 1468006430 w 186"/>
                  <a:gd name="T11" fmla="*/ 1728053248 h 206"/>
                  <a:gd name="T12" fmla="*/ 1526726667 w 186"/>
                  <a:gd name="T13" fmla="*/ 1719664642 h 206"/>
                  <a:gd name="T14" fmla="*/ 1551892483 w 186"/>
                  <a:gd name="T15" fmla="*/ 1660944404 h 206"/>
                  <a:gd name="T16" fmla="*/ 1551892483 w 186"/>
                  <a:gd name="T17" fmla="*/ 343932954 h 206"/>
                  <a:gd name="T18" fmla="*/ 1509949457 w 186"/>
                  <a:gd name="T19" fmla="*/ 268435504 h 206"/>
                  <a:gd name="T20" fmla="*/ 1509949457 w 186"/>
                  <a:gd name="T21" fmla="*/ 268435504 h 206"/>
                  <a:gd name="T22" fmla="*/ 58720189 w 186"/>
                  <a:gd name="T23" fmla="*/ 0 h 206"/>
                  <a:gd name="T24" fmla="*/ 16777218 w 186"/>
                  <a:gd name="T25" fmla="*/ 8388610 h 206"/>
                  <a:gd name="T26" fmla="*/ 1468006430 w 186"/>
                  <a:gd name="T27" fmla="*/ 1711276037 h 206"/>
                  <a:gd name="T28" fmla="*/ 570425413 w 186"/>
                  <a:gd name="T29" fmla="*/ 1518338110 h 206"/>
                  <a:gd name="T30" fmla="*/ 58720189 w 186"/>
                  <a:gd name="T31" fmla="*/ 1400897633 h 206"/>
                  <a:gd name="T32" fmla="*/ 8388609 w 186"/>
                  <a:gd name="T33" fmla="*/ 1308622972 h 206"/>
                  <a:gd name="T34" fmla="*/ 8388609 w 186"/>
                  <a:gd name="T35" fmla="*/ 41943044 h 206"/>
                  <a:gd name="T36" fmla="*/ 25165824 w 186"/>
                  <a:gd name="T37" fmla="*/ 16777219 h 206"/>
                  <a:gd name="T38" fmla="*/ 58720189 w 186"/>
                  <a:gd name="T39" fmla="*/ 16777219 h 206"/>
                  <a:gd name="T40" fmla="*/ 1509949457 w 186"/>
                  <a:gd name="T41" fmla="*/ 276824110 h 206"/>
                  <a:gd name="T42" fmla="*/ 1535115272 w 186"/>
                  <a:gd name="T43" fmla="*/ 343932954 h 206"/>
                  <a:gd name="T44" fmla="*/ 1543503878 w 186"/>
                  <a:gd name="T45" fmla="*/ 1652555798 h 206"/>
                  <a:gd name="T46" fmla="*/ 1526726667 w 186"/>
                  <a:gd name="T47" fmla="*/ 1711276037 h 206"/>
                  <a:gd name="T48" fmla="*/ 1468006430 w 186"/>
                  <a:gd name="T49" fmla="*/ 1711276037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206"/>
                  <a:gd name="T77" fmla="*/ 186 w 186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206">
                    <a:moveTo>
                      <a:pt x="2" y="1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7" y="169"/>
                    </a:cubicBezTo>
                    <a:cubicBezTo>
                      <a:pt x="8" y="169"/>
                      <a:pt x="31" y="174"/>
                      <a:pt x="68" y="182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6"/>
                      <a:pt x="181" y="206"/>
                      <a:pt x="182" y="205"/>
                    </a:cubicBezTo>
                    <a:cubicBezTo>
                      <a:pt x="186" y="203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5" y="33"/>
                      <a:pt x="180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lose/>
                    <a:moveTo>
                      <a:pt x="175" y="204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7"/>
                    </a:cubicBezTo>
                    <a:cubicBezTo>
                      <a:pt x="2" y="166"/>
                      <a:pt x="1" y="165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3"/>
                      <a:pt x="3" y="2"/>
                    </a:cubicBezTo>
                    <a:cubicBezTo>
                      <a:pt x="4" y="2"/>
                      <a:pt x="5" y="1"/>
                      <a:pt x="7" y="2"/>
                    </a:cubicBezTo>
                    <a:cubicBezTo>
                      <a:pt x="180" y="33"/>
                      <a:pt x="180" y="33"/>
                      <a:pt x="180" y="33"/>
                    </a:cubicBezTo>
                    <a:cubicBezTo>
                      <a:pt x="183" y="34"/>
                      <a:pt x="183" y="36"/>
                      <a:pt x="183" y="41"/>
                    </a:cubicBezTo>
                    <a:cubicBezTo>
                      <a:pt x="184" y="197"/>
                      <a:pt x="184" y="197"/>
                      <a:pt x="184" y="197"/>
                    </a:cubicBezTo>
                    <a:cubicBezTo>
                      <a:pt x="184" y="197"/>
                      <a:pt x="184" y="202"/>
                      <a:pt x="182" y="204"/>
                    </a:cubicBezTo>
                    <a:cubicBezTo>
                      <a:pt x="180" y="205"/>
                      <a:pt x="177" y="205"/>
                      <a:pt x="175" y="204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116"/>
              <p:cNvSpPr>
                <a:spLocks noChangeAspect="1" noEditPoints="1"/>
              </p:cNvSpPr>
              <p:nvPr/>
            </p:nvSpPr>
            <p:spPr bwMode="auto">
              <a:xfrm>
                <a:off x="1460" y="457"/>
                <a:ext cx="324" cy="294"/>
              </a:xfrm>
              <a:custGeom>
                <a:avLst/>
                <a:gdLst>
                  <a:gd name="T0" fmla="*/ 102 w 324"/>
                  <a:gd name="T1" fmla="*/ 234 h 294"/>
                  <a:gd name="T2" fmla="*/ 80 w 324"/>
                  <a:gd name="T3" fmla="*/ 208 h 294"/>
                  <a:gd name="T4" fmla="*/ 80 w 324"/>
                  <a:gd name="T5" fmla="*/ 230 h 294"/>
                  <a:gd name="T6" fmla="*/ 124 w 324"/>
                  <a:gd name="T7" fmla="*/ 224 h 294"/>
                  <a:gd name="T8" fmla="*/ 120 w 324"/>
                  <a:gd name="T9" fmla="*/ 192 h 294"/>
                  <a:gd name="T10" fmla="*/ 106 w 324"/>
                  <a:gd name="T11" fmla="*/ 208 h 294"/>
                  <a:gd name="T12" fmla="*/ 102 w 324"/>
                  <a:gd name="T13" fmla="*/ 58 h 294"/>
                  <a:gd name="T14" fmla="*/ 80 w 324"/>
                  <a:gd name="T15" fmla="*/ 30 h 294"/>
                  <a:gd name="T16" fmla="*/ 80 w 324"/>
                  <a:gd name="T17" fmla="*/ 52 h 294"/>
                  <a:gd name="T18" fmla="*/ 324 w 324"/>
                  <a:gd name="T19" fmla="*/ 90 h 294"/>
                  <a:gd name="T20" fmla="*/ 288 w 324"/>
                  <a:gd name="T21" fmla="*/ 74 h 294"/>
                  <a:gd name="T22" fmla="*/ 264 w 324"/>
                  <a:gd name="T23" fmla="*/ 90 h 294"/>
                  <a:gd name="T24" fmla="*/ 288 w 324"/>
                  <a:gd name="T25" fmla="*/ 118 h 294"/>
                  <a:gd name="T26" fmla="*/ 36 w 324"/>
                  <a:gd name="T27" fmla="*/ 178 h 294"/>
                  <a:gd name="T28" fmla="*/ 36 w 324"/>
                  <a:gd name="T29" fmla="*/ 242 h 294"/>
                  <a:gd name="T30" fmla="*/ 60 w 324"/>
                  <a:gd name="T31" fmla="*/ 226 h 294"/>
                  <a:gd name="T32" fmla="*/ 36 w 324"/>
                  <a:gd name="T33" fmla="*/ 200 h 294"/>
                  <a:gd name="T34" fmla="*/ 36 w 324"/>
                  <a:gd name="T35" fmla="*/ 178 h 294"/>
                  <a:gd name="T36" fmla="*/ 0 w 324"/>
                  <a:gd name="T37" fmla="*/ 24 h 294"/>
                  <a:gd name="T38" fmla="*/ 36 w 324"/>
                  <a:gd name="T39" fmla="*/ 44 h 294"/>
                  <a:gd name="T40" fmla="*/ 60 w 324"/>
                  <a:gd name="T41" fmla="*/ 26 h 294"/>
                  <a:gd name="T42" fmla="*/ 36 w 324"/>
                  <a:gd name="T43" fmla="*/ 0 h 294"/>
                  <a:gd name="T44" fmla="*/ 186 w 324"/>
                  <a:gd name="T45" fmla="*/ 86 h 294"/>
                  <a:gd name="T46" fmla="*/ 216 w 324"/>
                  <a:gd name="T47" fmla="*/ 86 h 294"/>
                  <a:gd name="T48" fmla="*/ 186 w 324"/>
                  <a:gd name="T49" fmla="*/ 86 h 294"/>
                  <a:gd name="T50" fmla="*/ 220 w 324"/>
                  <a:gd name="T51" fmla="*/ 82 h 294"/>
                  <a:gd name="T52" fmla="*/ 244 w 324"/>
                  <a:gd name="T53" fmla="*/ 64 h 294"/>
                  <a:gd name="T54" fmla="*/ 220 w 324"/>
                  <a:gd name="T55" fmla="*/ 82 h 294"/>
                  <a:gd name="T56" fmla="*/ 288 w 324"/>
                  <a:gd name="T57" fmla="*/ 252 h 294"/>
                  <a:gd name="T58" fmla="*/ 264 w 324"/>
                  <a:gd name="T59" fmla="*/ 268 h 294"/>
                  <a:gd name="T60" fmla="*/ 288 w 324"/>
                  <a:gd name="T61" fmla="*/ 294 h 294"/>
                  <a:gd name="T62" fmla="*/ 288 w 324"/>
                  <a:gd name="T63" fmla="*/ 230 h 294"/>
                  <a:gd name="T64" fmla="*/ 288 w 324"/>
                  <a:gd name="T65" fmla="*/ 252 h 294"/>
                  <a:gd name="T66" fmla="*/ 244 w 324"/>
                  <a:gd name="T67" fmla="*/ 264 h 294"/>
                  <a:gd name="T68" fmla="*/ 220 w 324"/>
                  <a:gd name="T69" fmla="*/ 238 h 294"/>
                  <a:gd name="T70" fmla="*/ 220 w 324"/>
                  <a:gd name="T71" fmla="*/ 260 h 294"/>
                  <a:gd name="T72" fmla="*/ 120 w 324"/>
                  <a:gd name="T73" fmla="*/ 84 h 294"/>
                  <a:gd name="T74" fmla="*/ 124 w 324"/>
                  <a:gd name="T75" fmla="*/ 56 h 294"/>
                  <a:gd name="T76" fmla="*/ 106 w 324"/>
                  <a:gd name="T77" fmla="*/ 64 h 294"/>
                  <a:gd name="T78" fmla="*/ 198 w 324"/>
                  <a:gd name="T79" fmla="*/ 240 h 294"/>
                  <a:gd name="T80" fmla="*/ 204 w 324"/>
                  <a:gd name="T81" fmla="*/ 210 h 294"/>
                  <a:gd name="T82" fmla="*/ 186 w 324"/>
                  <a:gd name="T83" fmla="*/ 218 h 294"/>
                  <a:gd name="T84" fmla="*/ 178 w 324"/>
                  <a:gd name="T85" fmla="*/ 202 h 294"/>
                  <a:gd name="T86" fmla="*/ 140 w 324"/>
                  <a:gd name="T87" fmla="*/ 94 h 294"/>
                  <a:gd name="T88" fmla="*/ 140 w 324"/>
                  <a:gd name="T89" fmla="*/ 194 h 2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4"/>
                  <a:gd name="T136" fmla="*/ 0 h 294"/>
                  <a:gd name="T137" fmla="*/ 324 w 324"/>
                  <a:gd name="T138" fmla="*/ 294 h 2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4" h="294">
                    <a:moveTo>
                      <a:pt x="80" y="230"/>
                    </a:moveTo>
                    <a:lnTo>
                      <a:pt x="102" y="234"/>
                    </a:lnTo>
                    <a:lnTo>
                      <a:pt x="102" y="214"/>
                    </a:lnTo>
                    <a:lnTo>
                      <a:pt x="80" y="208"/>
                    </a:lnTo>
                    <a:lnTo>
                      <a:pt x="80" y="230"/>
                    </a:lnTo>
                    <a:close/>
                    <a:moveTo>
                      <a:pt x="106" y="208"/>
                    </a:moveTo>
                    <a:lnTo>
                      <a:pt x="124" y="224"/>
                    </a:lnTo>
                    <a:lnTo>
                      <a:pt x="138" y="208"/>
                    </a:lnTo>
                    <a:lnTo>
                      <a:pt x="120" y="192"/>
                    </a:lnTo>
                    <a:lnTo>
                      <a:pt x="106" y="208"/>
                    </a:lnTo>
                    <a:close/>
                    <a:moveTo>
                      <a:pt x="80" y="52"/>
                    </a:moveTo>
                    <a:lnTo>
                      <a:pt x="102" y="58"/>
                    </a:lnTo>
                    <a:lnTo>
                      <a:pt x="102" y="36"/>
                    </a:lnTo>
                    <a:lnTo>
                      <a:pt x="80" y="30"/>
                    </a:lnTo>
                    <a:lnTo>
                      <a:pt x="80" y="52"/>
                    </a:lnTo>
                    <a:close/>
                    <a:moveTo>
                      <a:pt x="288" y="118"/>
                    </a:moveTo>
                    <a:lnTo>
                      <a:pt x="324" y="90"/>
                    </a:lnTo>
                    <a:lnTo>
                      <a:pt x="288" y="52"/>
                    </a:lnTo>
                    <a:lnTo>
                      <a:pt x="288" y="74"/>
                    </a:lnTo>
                    <a:lnTo>
                      <a:pt x="264" y="68"/>
                    </a:lnTo>
                    <a:lnTo>
                      <a:pt x="264" y="90"/>
                    </a:lnTo>
                    <a:lnTo>
                      <a:pt x="288" y="96"/>
                    </a:lnTo>
                    <a:lnTo>
                      <a:pt x="288" y="118"/>
                    </a:lnTo>
                    <a:close/>
                    <a:moveTo>
                      <a:pt x="36" y="178"/>
                    </a:moveTo>
                    <a:lnTo>
                      <a:pt x="0" y="204"/>
                    </a:lnTo>
                    <a:lnTo>
                      <a:pt x="36" y="242"/>
                    </a:lnTo>
                    <a:lnTo>
                      <a:pt x="36" y="222"/>
                    </a:lnTo>
                    <a:lnTo>
                      <a:pt x="60" y="226"/>
                    </a:lnTo>
                    <a:lnTo>
                      <a:pt x="60" y="204"/>
                    </a:lnTo>
                    <a:lnTo>
                      <a:pt x="36" y="200"/>
                    </a:lnTo>
                    <a:lnTo>
                      <a:pt x="36" y="178"/>
                    </a:lnTo>
                    <a:close/>
                    <a:moveTo>
                      <a:pt x="36" y="0"/>
                    </a:moveTo>
                    <a:lnTo>
                      <a:pt x="0" y="24"/>
                    </a:lnTo>
                    <a:lnTo>
                      <a:pt x="36" y="66"/>
                    </a:lnTo>
                    <a:lnTo>
                      <a:pt x="36" y="44"/>
                    </a:lnTo>
                    <a:lnTo>
                      <a:pt x="60" y="48"/>
                    </a:lnTo>
                    <a:lnTo>
                      <a:pt x="60" y="26"/>
                    </a:lnTo>
                    <a:lnTo>
                      <a:pt x="36" y="22"/>
                    </a:lnTo>
                    <a:lnTo>
                      <a:pt x="36" y="0"/>
                    </a:lnTo>
                    <a:close/>
                    <a:moveTo>
                      <a:pt x="186" y="86"/>
                    </a:moveTo>
                    <a:lnTo>
                      <a:pt x="204" y="102"/>
                    </a:lnTo>
                    <a:lnTo>
                      <a:pt x="216" y="86"/>
                    </a:lnTo>
                    <a:lnTo>
                      <a:pt x="198" y="70"/>
                    </a:lnTo>
                    <a:lnTo>
                      <a:pt x="186" y="86"/>
                    </a:lnTo>
                    <a:close/>
                    <a:moveTo>
                      <a:pt x="220" y="82"/>
                    </a:moveTo>
                    <a:lnTo>
                      <a:pt x="244" y="86"/>
                    </a:lnTo>
                    <a:lnTo>
                      <a:pt x="244" y="64"/>
                    </a:lnTo>
                    <a:lnTo>
                      <a:pt x="220" y="60"/>
                    </a:lnTo>
                    <a:lnTo>
                      <a:pt x="220" y="82"/>
                    </a:lnTo>
                    <a:close/>
                    <a:moveTo>
                      <a:pt x="288" y="252"/>
                    </a:moveTo>
                    <a:lnTo>
                      <a:pt x="264" y="246"/>
                    </a:lnTo>
                    <a:lnTo>
                      <a:pt x="264" y="268"/>
                    </a:lnTo>
                    <a:lnTo>
                      <a:pt x="288" y="272"/>
                    </a:lnTo>
                    <a:lnTo>
                      <a:pt x="288" y="294"/>
                    </a:lnTo>
                    <a:lnTo>
                      <a:pt x="324" y="270"/>
                    </a:lnTo>
                    <a:lnTo>
                      <a:pt x="288" y="230"/>
                    </a:lnTo>
                    <a:lnTo>
                      <a:pt x="288" y="252"/>
                    </a:lnTo>
                    <a:close/>
                    <a:moveTo>
                      <a:pt x="220" y="260"/>
                    </a:moveTo>
                    <a:lnTo>
                      <a:pt x="244" y="264"/>
                    </a:lnTo>
                    <a:lnTo>
                      <a:pt x="244" y="242"/>
                    </a:lnTo>
                    <a:lnTo>
                      <a:pt x="220" y="238"/>
                    </a:lnTo>
                    <a:lnTo>
                      <a:pt x="220" y="260"/>
                    </a:lnTo>
                    <a:close/>
                    <a:moveTo>
                      <a:pt x="106" y="64"/>
                    </a:moveTo>
                    <a:lnTo>
                      <a:pt x="120" y="84"/>
                    </a:lnTo>
                    <a:lnTo>
                      <a:pt x="138" y="76"/>
                    </a:lnTo>
                    <a:lnTo>
                      <a:pt x="124" y="56"/>
                    </a:lnTo>
                    <a:lnTo>
                      <a:pt x="106" y="64"/>
                    </a:lnTo>
                    <a:close/>
                    <a:moveTo>
                      <a:pt x="186" y="218"/>
                    </a:moveTo>
                    <a:lnTo>
                      <a:pt x="198" y="240"/>
                    </a:lnTo>
                    <a:lnTo>
                      <a:pt x="216" y="230"/>
                    </a:lnTo>
                    <a:lnTo>
                      <a:pt x="204" y="210"/>
                    </a:lnTo>
                    <a:lnTo>
                      <a:pt x="186" y="218"/>
                    </a:lnTo>
                    <a:close/>
                    <a:moveTo>
                      <a:pt x="140" y="194"/>
                    </a:moveTo>
                    <a:lnTo>
                      <a:pt x="178" y="202"/>
                    </a:lnTo>
                    <a:lnTo>
                      <a:pt x="178" y="100"/>
                    </a:lnTo>
                    <a:lnTo>
                      <a:pt x="140" y="94"/>
                    </a:lnTo>
                    <a:lnTo>
                      <a:pt x="140" y="194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117"/>
              <p:cNvSpPr>
                <a:spLocks noChangeAspect="1" noEditPoints="1"/>
              </p:cNvSpPr>
              <p:nvPr/>
            </p:nvSpPr>
            <p:spPr bwMode="auto">
              <a:xfrm>
                <a:off x="1450" y="449"/>
                <a:ext cx="324" cy="292"/>
              </a:xfrm>
              <a:custGeom>
                <a:avLst/>
                <a:gdLst>
                  <a:gd name="T0" fmla="*/ 104 w 324"/>
                  <a:gd name="T1" fmla="*/ 234 h 292"/>
                  <a:gd name="T2" fmla="*/ 80 w 324"/>
                  <a:gd name="T3" fmla="*/ 208 h 292"/>
                  <a:gd name="T4" fmla="*/ 80 w 324"/>
                  <a:gd name="T5" fmla="*/ 228 h 292"/>
                  <a:gd name="T6" fmla="*/ 126 w 324"/>
                  <a:gd name="T7" fmla="*/ 224 h 292"/>
                  <a:gd name="T8" fmla="*/ 120 w 324"/>
                  <a:gd name="T9" fmla="*/ 192 h 292"/>
                  <a:gd name="T10" fmla="*/ 108 w 324"/>
                  <a:gd name="T11" fmla="*/ 208 h 292"/>
                  <a:gd name="T12" fmla="*/ 104 w 324"/>
                  <a:gd name="T13" fmla="*/ 56 h 292"/>
                  <a:gd name="T14" fmla="*/ 80 w 324"/>
                  <a:gd name="T15" fmla="*/ 30 h 292"/>
                  <a:gd name="T16" fmla="*/ 80 w 324"/>
                  <a:gd name="T17" fmla="*/ 52 h 292"/>
                  <a:gd name="T18" fmla="*/ 324 w 324"/>
                  <a:gd name="T19" fmla="*/ 90 h 292"/>
                  <a:gd name="T20" fmla="*/ 288 w 324"/>
                  <a:gd name="T21" fmla="*/ 72 h 292"/>
                  <a:gd name="T22" fmla="*/ 264 w 324"/>
                  <a:gd name="T23" fmla="*/ 90 h 292"/>
                  <a:gd name="T24" fmla="*/ 288 w 324"/>
                  <a:gd name="T25" fmla="*/ 116 h 292"/>
                  <a:gd name="T26" fmla="*/ 36 w 324"/>
                  <a:gd name="T27" fmla="*/ 176 h 292"/>
                  <a:gd name="T28" fmla="*/ 36 w 324"/>
                  <a:gd name="T29" fmla="*/ 242 h 292"/>
                  <a:gd name="T30" fmla="*/ 60 w 324"/>
                  <a:gd name="T31" fmla="*/ 224 h 292"/>
                  <a:gd name="T32" fmla="*/ 36 w 324"/>
                  <a:gd name="T33" fmla="*/ 198 h 292"/>
                  <a:gd name="T34" fmla="*/ 36 w 324"/>
                  <a:gd name="T35" fmla="*/ 176 h 292"/>
                  <a:gd name="T36" fmla="*/ 0 w 324"/>
                  <a:gd name="T37" fmla="*/ 24 h 292"/>
                  <a:gd name="T38" fmla="*/ 36 w 324"/>
                  <a:gd name="T39" fmla="*/ 42 h 292"/>
                  <a:gd name="T40" fmla="*/ 60 w 324"/>
                  <a:gd name="T41" fmla="*/ 26 h 292"/>
                  <a:gd name="T42" fmla="*/ 36 w 324"/>
                  <a:gd name="T43" fmla="*/ 0 h 292"/>
                  <a:gd name="T44" fmla="*/ 186 w 324"/>
                  <a:gd name="T45" fmla="*/ 86 h 292"/>
                  <a:gd name="T46" fmla="*/ 218 w 324"/>
                  <a:gd name="T47" fmla="*/ 86 h 292"/>
                  <a:gd name="T48" fmla="*/ 186 w 324"/>
                  <a:gd name="T49" fmla="*/ 86 h 292"/>
                  <a:gd name="T50" fmla="*/ 222 w 324"/>
                  <a:gd name="T51" fmla="*/ 80 h 292"/>
                  <a:gd name="T52" fmla="*/ 244 w 324"/>
                  <a:gd name="T53" fmla="*/ 64 h 292"/>
                  <a:gd name="T54" fmla="*/ 222 w 324"/>
                  <a:gd name="T55" fmla="*/ 80 h 292"/>
                  <a:gd name="T56" fmla="*/ 288 w 324"/>
                  <a:gd name="T57" fmla="*/ 250 h 292"/>
                  <a:gd name="T58" fmla="*/ 264 w 324"/>
                  <a:gd name="T59" fmla="*/ 266 h 292"/>
                  <a:gd name="T60" fmla="*/ 288 w 324"/>
                  <a:gd name="T61" fmla="*/ 292 h 292"/>
                  <a:gd name="T62" fmla="*/ 288 w 324"/>
                  <a:gd name="T63" fmla="*/ 228 h 292"/>
                  <a:gd name="T64" fmla="*/ 288 w 324"/>
                  <a:gd name="T65" fmla="*/ 250 h 292"/>
                  <a:gd name="T66" fmla="*/ 244 w 324"/>
                  <a:gd name="T67" fmla="*/ 262 h 292"/>
                  <a:gd name="T68" fmla="*/ 222 w 324"/>
                  <a:gd name="T69" fmla="*/ 236 h 292"/>
                  <a:gd name="T70" fmla="*/ 222 w 324"/>
                  <a:gd name="T71" fmla="*/ 258 h 292"/>
                  <a:gd name="T72" fmla="*/ 120 w 324"/>
                  <a:gd name="T73" fmla="*/ 84 h 292"/>
                  <a:gd name="T74" fmla="*/ 126 w 324"/>
                  <a:gd name="T75" fmla="*/ 54 h 292"/>
                  <a:gd name="T76" fmla="*/ 108 w 324"/>
                  <a:gd name="T77" fmla="*/ 62 h 292"/>
                  <a:gd name="T78" fmla="*/ 200 w 324"/>
                  <a:gd name="T79" fmla="*/ 238 h 292"/>
                  <a:gd name="T80" fmla="*/ 204 w 324"/>
                  <a:gd name="T81" fmla="*/ 208 h 292"/>
                  <a:gd name="T82" fmla="*/ 186 w 324"/>
                  <a:gd name="T83" fmla="*/ 218 h 292"/>
                  <a:gd name="T84" fmla="*/ 178 w 324"/>
                  <a:gd name="T85" fmla="*/ 200 h 292"/>
                  <a:gd name="T86" fmla="*/ 140 w 324"/>
                  <a:gd name="T87" fmla="*/ 92 h 292"/>
                  <a:gd name="T88" fmla="*/ 140 w 324"/>
                  <a:gd name="T89" fmla="*/ 194 h 2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4"/>
                  <a:gd name="T136" fmla="*/ 0 h 292"/>
                  <a:gd name="T137" fmla="*/ 324 w 324"/>
                  <a:gd name="T138" fmla="*/ 292 h 2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4" h="292">
                    <a:moveTo>
                      <a:pt x="80" y="228"/>
                    </a:moveTo>
                    <a:lnTo>
                      <a:pt x="104" y="234"/>
                    </a:lnTo>
                    <a:lnTo>
                      <a:pt x="104" y="212"/>
                    </a:lnTo>
                    <a:lnTo>
                      <a:pt x="80" y="208"/>
                    </a:lnTo>
                    <a:lnTo>
                      <a:pt x="80" y="228"/>
                    </a:lnTo>
                    <a:close/>
                    <a:moveTo>
                      <a:pt x="108" y="208"/>
                    </a:moveTo>
                    <a:lnTo>
                      <a:pt x="126" y="224"/>
                    </a:lnTo>
                    <a:lnTo>
                      <a:pt x="138" y="208"/>
                    </a:lnTo>
                    <a:lnTo>
                      <a:pt x="120" y="192"/>
                    </a:lnTo>
                    <a:lnTo>
                      <a:pt x="108" y="208"/>
                    </a:lnTo>
                    <a:close/>
                    <a:moveTo>
                      <a:pt x="80" y="52"/>
                    </a:moveTo>
                    <a:lnTo>
                      <a:pt x="104" y="56"/>
                    </a:lnTo>
                    <a:lnTo>
                      <a:pt x="104" y="34"/>
                    </a:lnTo>
                    <a:lnTo>
                      <a:pt x="80" y="30"/>
                    </a:lnTo>
                    <a:lnTo>
                      <a:pt x="80" y="52"/>
                    </a:lnTo>
                    <a:close/>
                    <a:moveTo>
                      <a:pt x="288" y="116"/>
                    </a:moveTo>
                    <a:lnTo>
                      <a:pt x="324" y="90"/>
                    </a:lnTo>
                    <a:lnTo>
                      <a:pt x="288" y="50"/>
                    </a:lnTo>
                    <a:lnTo>
                      <a:pt x="288" y="72"/>
                    </a:lnTo>
                    <a:lnTo>
                      <a:pt x="264" y="68"/>
                    </a:lnTo>
                    <a:lnTo>
                      <a:pt x="264" y="90"/>
                    </a:lnTo>
                    <a:lnTo>
                      <a:pt x="288" y="94"/>
                    </a:lnTo>
                    <a:lnTo>
                      <a:pt x="288" y="116"/>
                    </a:lnTo>
                    <a:close/>
                    <a:moveTo>
                      <a:pt x="36" y="176"/>
                    </a:moveTo>
                    <a:lnTo>
                      <a:pt x="0" y="202"/>
                    </a:lnTo>
                    <a:lnTo>
                      <a:pt x="36" y="242"/>
                    </a:lnTo>
                    <a:lnTo>
                      <a:pt x="36" y="220"/>
                    </a:lnTo>
                    <a:lnTo>
                      <a:pt x="60" y="224"/>
                    </a:lnTo>
                    <a:lnTo>
                      <a:pt x="60" y="204"/>
                    </a:lnTo>
                    <a:lnTo>
                      <a:pt x="36" y="198"/>
                    </a:lnTo>
                    <a:lnTo>
                      <a:pt x="36" y="176"/>
                    </a:lnTo>
                    <a:close/>
                    <a:moveTo>
                      <a:pt x="36" y="0"/>
                    </a:moveTo>
                    <a:lnTo>
                      <a:pt x="0" y="24"/>
                    </a:lnTo>
                    <a:lnTo>
                      <a:pt x="36" y="64"/>
                    </a:lnTo>
                    <a:lnTo>
                      <a:pt x="36" y="42"/>
                    </a:lnTo>
                    <a:lnTo>
                      <a:pt x="60" y="48"/>
                    </a:lnTo>
                    <a:lnTo>
                      <a:pt x="60" y="26"/>
                    </a:lnTo>
                    <a:lnTo>
                      <a:pt x="36" y="20"/>
                    </a:lnTo>
                    <a:lnTo>
                      <a:pt x="36" y="0"/>
                    </a:lnTo>
                    <a:close/>
                    <a:moveTo>
                      <a:pt x="186" y="86"/>
                    </a:moveTo>
                    <a:lnTo>
                      <a:pt x="204" y="102"/>
                    </a:lnTo>
                    <a:lnTo>
                      <a:pt x="218" y="86"/>
                    </a:lnTo>
                    <a:lnTo>
                      <a:pt x="200" y="70"/>
                    </a:lnTo>
                    <a:lnTo>
                      <a:pt x="186" y="86"/>
                    </a:lnTo>
                    <a:close/>
                    <a:moveTo>
                      <a:pt x="222" y="80"/>
                    </a:moveTo>
                    <a:lnTo>
                      <a:pt x="244" y="86"/>
                    </a:lnTo>
                    <a:lnTo>
                      <a:pt x="244" y="64"/>
                    </a:lnTo>
                    <a:lnTo>
                      <a:pt x="222" y="58"/>
                    </a:lnTo>
                    <a:lnTo>
                      <a:pt x="222" y="80"/>
                    </a:lnTo>
                    <a:close/>
                    <a:moveTo>
                      <a:pt x="288" y="250"/>
                    </a:moveTo>
                    <a:lnTo>
                      <a:pt x="264" y="246"/>
                    </a:lnTo>
                    <a:lnTo>
                      <a:pt x="264" y="266"/>
                    </a:lnTo>
                    <a:lnTo>
                      <a:pt x="288" y="272"/>
                    </a:lnTo>
                    <a:lnTo>
                      <a:pt x="288" y="292"/>
                    </a:lnTo>
                    <a:lnTo>
                      <a:pt x="324" y="270"/>
                    </a:lnTo>
                    <a:lnTo>
                      <a:pt x="288" y="228"/>
                    </a:lnTo>
                    <a:lnTo>
                      <a:pt x="288" y="250"/>
                    </a:lnTo>
                    <a:close/>
                    <a:moveTo>
                      <a:pt x="222" y="258"/>
                    </a:moveTo>
                    <a:lnTo>
                      <a:pt x="244" y="262"/>
                    </a:lnTo>
                    <a:lnTo>
                      <a:pt x="244" y="242"/>
                    </a:lnTo>
                    <a:lnTo>
                      <a:pt x="222" y="236"/>
                    </a:lnTo>
                    <a:lnTo>
                      <a:pt x="222" y="258"/>
                    </a:lnTo>
                    <a:close/>
                    <a:moveTo>
                      <a:pt x="108" y="62"/>
                    </a:moveTo>
                    <a:lnTo>
                      <a:pt x="120" y="84"/>
                    </a:lnTo>
                    <a:lnTo>
                      <a:pt x="138" y="76"/>
                    </a:lnTo>
                    <a:lnTo>
                      <a:pt x="126" y="54"/>
                    </a:lnTo>
                    <a:lnTo>
                      <a:pt x="108" y="62"/>
                    </a:lnTo>
                    <a:close/>
                    <a:moveTo>
                      <a:pt x="186" y="218"/>
                    </a:moveTo>
                    <a:lnTo>
                      <a:pt x="200" y="238"/>
                    </a:lnTo>
                    <a:lnTo>
                      <a:pt x="218" y="230"/>
                    </a:lnTo>
                    <a:lnTo>
                      <a:pt x="204" y="208"/>
                    </a:lnTo>
                    <a:lnTo>
                      <a:pt x="186" y="218"/>
                    </a:lnTo>
                    <a:close/>
                    <a:moveTo>
                      <a:pt x="140" y="194"/>
                    </a:moveTo>
                    <a:lnTo>
                      <a:pt x="178" y="200"/>
                    </a:lnTo>
                    <a:lnTo>
                      <a:pt x="178" y="100"/>
                    </a:lnTo>
                    <a:lnTo>
                      <a:pt x="140" y="92"/>
                    </a:lnTo>
                    <a:lnTo>
                      <a:pt x="140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" name="TextBox 59"/>
            <p:cNvSpPr txBox="1">
              <a:spLocks noChangeArrowheads="1"/>
            </p:cNvSpPr>
            <p:nvPr/>
          </p:nvSpPr>
          <p:spPr bwMode="auto">
            <a:xfrm>
              <a:off x="3929058" y="5080827"/>
              <a:ext cx="1000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 err="1" smtClean="0"/>
                <a:t>MSCe</a:t>
              </a:r>
              <a:r>
                <a:rPr lang="en-US" altLang="zh-CN" sz="1200" dirty="0" smtClean="0"/>
                <a:t>/VLR</a:t>
              </a:r>
              <a:endParaRPr lang="en-US" altLang="zh-CN" sz="1200" dirty="0"/>
            </a:p>
          </p:txBody>
        </p:sp>
      </p:grpSp>
      <p:pic>
        <p:nvPicPr>
          <p:cNvPr id="26" name="Picture 160" descr="0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5513" y="3750865"/>
            <a:ext cx="3571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59"/>
          <p:cNvSpPr txBox="1">
            <a:spLocks noChangeArrowheads="1"/>
          </p:cNvSpPr>
          <p:nvPr/>
        </p:nvSpPr>
        <p:spPr bwMode="auto">
          <a:xfrm>
            <a:off x="7204075" y="4201715"/>
            <a:ext cx="500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HLR</a:t>
            </a:r>
          </a:p>
        </p:txBody>
      </p:sp>
      <p:cxnSp>
        <p:nvCxnSpPr>
          <p:cNvPr id="28" name="直接连接符 103"/>
          <p:cNvCxnSpPr>
            <a:cxnSpLocks noChangeShapeType="1"/>
          </p:cNvCxnSpPr>
          <p:nvPr/>
        </p:nvCxnSpPr>
        <p:spPr bwMode="auto">
          <a:xfrm>
            <a:off x="3703638" y="4036615"/>
            <a:ext cx="10001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" name="直接连接符 105"/>
          <p:cNvCxnSpPr>
            <a:cxnSpLocks noChangeShapeType="1"/>
          </p:cNvCxnSpPr>
          <p:nvPr/>
        </p:nvCxnSpPr>
        <p:spPr bwMode="auto">
          <a:xfrm>
            <a:off x="4989513" y="4036615"/>
            <a:ext cx="10001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直接连接符 106"/>
          <p:cNvCxnSpPr>
            <a:cxnSpLocks noChangeShapeType="1"/>
          </p:cNvCxnSpPr>
          <p:nvPr/>
        </p:nvCxnSpPr>
        <p:spPr bwMode="auto">
          <a:xfrm flipV="1">
            <a:off x="6346825" y="4036615"/>
            <a:ext cx="92868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1" name="Picture 91" descr="MG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2325" y="2274490"/>
            <a:ext cx="4286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6" descr="SGSN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536303"/>
            <a:ext cx="45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直接连接符 118"/>
          <p:cNvCxnSpPr>
            <a:cxnSpLocks noChangeShapeType="1"/>
          </p:cNvCxnSpPr>
          <p:nvPr/>
        </p:nvCxnSpPr>
        <p:spPr bwMode="auto">
          <a:xfrm>
            <a:off x="3632200" y="2536428"/>
            <a:ext cx="10001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4" name="TextBox 59"/>
          <p:cNvSpPr txBox="1">
            <a:spLocks noChangeArrowheads="1"/>
          </p:cNvSpPr>
          <p:nvPr/>
        </p:nvSpPr>
        <p:spPr bwMode="auto">
          <a:xfrm>
            <a:off x="4489450" y="2750740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SGW</a:t>
            </a:r>
          </a:p>
        </p:txBody>
      </p:sp>
      <p:grpSp>
        <p:nvGrpSpPr>
          <p:cNvPr id="16" name="组合 182"/>
          <p:cNvGrpSpPr>
            <a:grpSpLocks/>
          </p:cNvGrpSpPr>
          <p:nvPr/>
        </p:nvGrpSpPr>
        <p:grpSpPr bwMode="auto">
          <a:xfrm>
            <a:off x="5918200" y="2250678"/>
            <a:ext cx="785813" cy="785812"/>
            <a:chOff x="5929322" y="2571744"/>
            <a:chExt cx="785818" cy="785818"/>
          </a:xfrm>
        </p:grpSpPr>
        <p:pic>
          <p:nvPicPr>
            <p:cNvPr id="36" name="Picture 66" descr="GGS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198" y="2571744"/>
              <a:ext cx="506413" cy="557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59"/>
            <p:cNvSpPr txBox="1">
              <a:spLocks noChangeArrowheads="1"/>
            </p:cNvSpPr>
            <p:nvPr/>
          </p:nvSpPr>
          <p:spPr bwMode="auto">
            <a:xfrm>
              <a:off x="5929322" y="3080563"/>
              <a:ext cx="7858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PGW</a:t>
              </a:r>
            </a:p>
          </p:txBody>
        </p:sp>
      </p:grpSp>
      <p:grpSp>
        <p:nvGrpSpPr>
          <p:cNvPr id="35" name="Group 16"/>
          <p:cNvGrpSpPr>
            <a:grpSpLocks/>
          </p:cNvGrpSpPr>
          <p:nvPr/>
        </p:nvGrpSpPr>
        <p:grpSpPr bwMode="auto">
          <a:xfrm>
            <a:off x="7061200" y="1533128"/>
            <a:ext cx="504825" cy="503237"/>
            <a:chOff x="3481" y="1082"/>
            <a:chExt cx="299" cy="359"/>
          </a:xfrm>
        </p:grpSpPr>
        <p:grpSp>
          <p:nvGrpSpPr>
            <p:cNvPr id="38" name="Group 17"/>
            <p:cNvGrpSpPr>
              <a:grpSpLocks/>
            </p:cNvGrpSpPr>
            <p:nvPr/>
          </p:nvGrpSpPr>
          <p:grpSpPr bwMode="auto">
            <a:xfrm>
              <a:off x="3628" y="1082"/>
              <a:ext cx="152" cy="205"/>
              <a:chOff x="2784" y="96"/>
              <a:chExt cx="336" cy="311"/>
            </a:xfrm>
          </p:grpSpPr>
          <p:grpSp>
            <p:nvGrpSpPr>
              <p:cNvPr id="39" name="Group 18"/>
              <p:cNvGrpSpPr>
                <a:grpSpLocks/>
              </p:cNvGrpSpPr>
              <p:nvPr/>
            </p:nvGrpSpPr>
            <p:grpSpPr bwMode="auto">
              <a:xfrm>
                <a:off x="2784" y="276"/>
                <a:ext cx="336" cy="131"/>
                <a:chOff x="2784" y="240"/>
                <a:chExt cx="336" cy="131"/>
              </a:xfrm>
            </p:grpSpPr>
            <p:sp>
              <p:nvSpPr>
                <p:cNvPr id="93" name="Oval 19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Oval 20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Group 21"/>
              <p:cNvGrpSpPr>
                <a:grpSpLocks/>
              </p:cNvGrpSpPr>
              <p:nvPr/>
            </p:nvGrpSpPr>
            <p:grpSpPr bwMode="auto">
              <a:xfrm>
                <a:off x="2784" y="240"/>
                <a:ext cx="336" cy="131"/>
                <a:chOff x="2784" y="240"/>
                <a:chExt cx="336" cy="131"/>
              </a:xfrm>
            </p:grpSpPr>
            <p:sp>
              <p:nvSpPr>
                <p:cNvPr id="91" name="Oval 22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Oval 23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" name="Group 24"/>
              <p:cNvGrpSpPr>
                <a:grpSpLocks/>
              </p:cNvGrpSpPr>
              <p:nvPr/>
            </p:nvGrpSpPr>
            <p:grpSpPr bwMode="auto">
              <a:xfrm>
                <a:off x="2784" y="208"/>
                <a:ext cx="336" cy="131"/>
                <a:chOff x="2784" y="240"/>
                <a:chExt cx="336" cy="131"/>
              </a:xfrm>
            </p:grpSpPr>
            <p:sp>
              <p:nvSpPr>
                <p:cNvPr id="89" name="Oval 25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Oval 26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" name="Group 27"/>
              <p:cNvGrpSpPr>
                <a:grpSpLocks/>
              </p:cNvGrpSpPr>
              <p:nvPr/>
            </p:nvGrpSpPr>
            <p:grpSpPr bwMode="auto">
              <a:xfrm>
                <a:off x="2784" y="172"/>
                <a:ext cx="336" cy="131"/>
                <a:chOff x="2784" y="240"/>
                <a:chExt cx="336" cy="131"/>
              </a:xfrm>
            </p:grpSpPr>
            <p:sp>
              <p:nvSpPr>
                <p:cNvPr id="87" name="Oval 28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Oval 29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" name="Group 30"/>
              <p:cNvGrpSpPr>
                <a:grpSpLocks/>
              </p:cNvGrpSpPr>
              <p:nvPr/>
            </p:nvGrpSpPr>
            <p:grpSpPr bwMode="auto">
              <a:xfrm>
                <a:off x="2784" y="136"/>
                <a:ext cx="336" cy="131"/>
                <a:chOff x="2784" y="240"/>
                <a:chExt cx="336" cy="131"/>
              </a:xfrm>
            </p:grpSpPr>
            <p:sp>
              <p:nvSpPr>
                <p:cNvPr id="85" name="Oval 31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Oval 32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3" name="Oval 33"/>
              <p:cNvSpPr>
                <a:spLocks noChangeArrowheads="1"/>
              </p:cNvSpPr>
              <p:nvPr/>
            </p:nvSpPr>
            <p:spPr bwMode="auto">
              <a:xfrm>
                <a:off x="2784" y="102"/>
                <a:ext cx="336" cy="125"/>
              </a:xfrm>
              <a:prstGeom prst="ellipse">
                <a:avLst/>
              </a:prstGeom>
              <a:solidFill>
                <a:srgbClr val="CC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Oval 34"/>
              <p:cNvSpPr>
                <a:spLocks noChangeArrowheads="1"/>
              </p:cNvSpPr>
              <p:nvPr/>
            </p:nvSpPr>
            <p:spPr bwMode="auto">
              <a:xfrm>
                <a:off x="2784" y="96"/>
                <a:ext cx="336" cy="111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CC99"/>
                  </a:gs>
                  <a:gs pos="100000">
                    <a:srgbClr val="FFCC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Group 35"/>
            <p:cNvGrpSpPr>
              <a:grpSpLocks/>
            </p:cNvGrpSpPr>
            <p:nvPr/>
          </p:nvGrpSpPr>
          <p:grpSpPr bwMode="auto">
            <a:xfrm>
              <a:off x="3481" y="1139"/>
              <a:ext cx="161" cy="208"/>
              <a:chOff x="2976" y="3264"/>
              <a:chExt cx="720" cy="577"/>
            </a:xfrm>
          </p:grpSpPr>
          <p:grpSp>
            <p:nvGrpSpPr>
              <p:cNvPr id="45" name="Group 36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76" name="Oval 37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Oval 38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" name="Group 39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74" name="Oval 40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Oval 41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Group 42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72" name="Oval 43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Oval 44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Group 45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70" name="Oval 4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Oval 4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" name="Group 48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68" name="Oval 4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Oval 5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2" name="Group 51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66" name="Oval 52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Oval 53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3" name="Group 54"/>
            <p:cNvGrpSpPr>
              <a:grpSpLocks/>
            </p:cNvGrpSpPr>
            <p:nvPr/>
          </p:nvGrpSpPr>
          <p:grpSpPr bwMode="auto">
            <a:xfrm>
              <a:off x="3577" y="1226"/>
              <a:ext cx="161" cy="208"/>
              <a:chOff x="2976" y="3264"/>
              <a:chExt cx="720" cy="577"/>
            </a:xfrm>
          </p:grpSpPr>
          <p:grpSp>
            <p:nvGrpSpPr>
              <p:cNvPr id="64" name="Group 55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58" name="Oval 5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Oval 5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5" name="Group 58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56" name="Oval 5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Oval 6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8" name="Group 61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54" name="Oval 6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Oval 6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9" name="Group 64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52" name="Oval 6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Oval 6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0" name="Group 67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50" name="Oval 6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Oval 6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1" name="Group 70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48" name="Oval 71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Oval 72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cxnSp>
        <p:nvCxnSpPr>
          <p:cNvPr id="95" name="直接连接符 180"/>
          <p:cNvCxnSpPr>
            <a:cxnSpLocks noChangeShapeType="1"/>
          </p:cNvCxnSpPr>
          <p:nvPr/>
        </p:nvCxnSpPr>
        <p:spPr bwMode="auto">
          <a:xfrm>
            <a:off x="5060950" y="2536428"/>
            <a:ext cx="10001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" name="直接连接符 184"/>
          <p:cNvCxnSpPr>
            <a:cxnSpLocks noChangeShapeType="1"/>
          </p:cNvCxnSpPr>
          <p:nvPr/>
        </p:nvCxnSpPr>
        <p:spPr bwMode="auto">
          <a:xfrm rot="5400000" flipH="1" flipV="1">
            <a:off x="4835525" y="1763316"/>
            <a:ext cx="522287" cy="50006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7" name="直接连接符 186"/>
          <p:cNvCxnSpPr>
            <a:cxnSpLocks noChangeShapeType="1"/>
          </p:cNvCxnSpPr>
          <p:nvPr/>
        </p:nvCxnSpPr>
        <p:spPr bwMode="auto">
          <a:xfrm>
            <a:off x="5775325" y="1750615"/>
            <a:ext cx="128587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8" name="TextBox 59"/>
          <p:cNvSpPr txBox="1">
            <a:spLocks noChangeArrowheads="1"/>
          </p:cNvSpPr>
          <p:nvPr/>
        </p:nvSpPr>
        <p:spPr bwMode="auto">
          <a:xfrm>
            <a:off x="5989638" y="3107928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rgbClr val="0000FF"/>
                </a:solidFill>
              </a:rPr>
              <a:t>IWS</a:t>
            </a:r>
          </a:p>
        </p:txBody>
      </p:sp>
      <p:cxnSp>
        <p:nvCxnSpPr>
          <p:cNvPr id="99" name="直接连接符 98"/>
          <p:cNvCxnSpPr>
            <a:cxnSpLocks noChangeShapeType="1"/>
          </p:cNvCxnSpPr>
          <p:nvPr/>
        </p:nvCxnSpPr>
        <p:spPr bwMode="auto">
          <a:xfrm flipH="1" flipV="1">
            <a:off x="5964238" y="3465115"/>
            <a:ext cx="69850" cy="311150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0" name="Picture 6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179365"/>
            <a:ext cx="7556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直接连接符 202"/>
          <p:cNvCxnSpPr>
            <a:cxnSpLocks noChangeShapeType="1"/>
          </p:cNvCxnSpPr>
          <p:nvPr/>
        </p:nvCxnSpPr>
        <p:spPr bwMode="auto">
          <a:xfrm>
            <a:off x="2774950" y="3322240"/>
            <a:ext cx="5357813" cy="793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2" name="Picture 171" descr="图片2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75325" y="2965053"/>
            <a:ext cx="37941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59"/>
          <p:cNvSpPr txBox="1">
            <a:spLocks noChangeArrowheads="1"/>
          </p:cNvSpPr>
          <p:nvPr/>
        </p:nvSpPr>
        <p:spPr bwMode="auto">
          <a:xfrm>
            <a:off x="7346950" y="3401615"/>
            <a:ext cx="857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CDMA 1x</a:t>
            </a:r>
          </a:p>
        </p:txBody>
      </p:sp>
      <p:sp>
        <p:nvSpPr>
          <p:cNvPr id="104" name="TextBox 59"/>
          <p:cNvSpPr txBox="1">
            <a:spLocks noChangeArrowheads="1"/>
          </p:cNvSpPr>
          <p:nvPr/>
        </p:nvSpPr>
        <p:spPr bwMode="auto">
          <a:xfrm>
            <a:off x="7346950" y="3036490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LTE</a:t>
            </a:r>
          </a:p>
        </p:txBody>
      </p:sp>
      <p:cxnSp>
        <p:nvCxnSpPr>
          <p:cNvPr id="105" name="直接连接符 104"/>
          <p:cNvCxnSpPr>
            <a:cxnSpLocks noChangeShapeType="1"/>
          </p:cNvCxnSpPr>
          <p:nvPr/>
        </p:nvCxnSpPr>
        <p:spPr bwMode="auto">
          <a:xfrm flipV="1">
            <a:off x="2203450" y="2896790"/>
            <a:ext cx="571500" cy="376238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6" name="直接连接符 105"/>
          <p:cNvCxnSpPr>
            <a:cxnSpLocks noChangeShapeType="1"/>
          </p:cNvCxnSpPr>
          <p:nvPr/>
        </p:nvCxnSpPr>
        <p:spPr bwMode="auto">
          <a:xfrm>
            <a:off x="2203450" y="3465115"/>
            <a:ext cx="571500" cy="500063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7" name="TextBox 59"/>
          <p:cNvSpPr txBox="1">
            <a:spLocks noChangeArrowheads="1"/>
          </p:cNvSpPr>
          <p:nvPr/>
        </p:nvSpPr>
        <p:spPr bwMode="auto">
          <a:xfrm>
            <a:off x="1043608" y="3748506"/>
            <a:ext cx="10790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 smtClean="0"/>
              <a:t>SRVCC</a:t>
            </a:r>
            <a:r>
              <a:rPr lang="zh-CN" altLang="en-US" sz="1200" dirty="0" smtClean="0"/>
              <a:t>终端</a:t>
            </a:r>
            <a:endParaRPr lang="en-US" altLang="zh-CN" sz="1200" dirty="0"/>
          </a:p>
        </p:txBody>
      </p:sp>
      <p:grpSp>
        <p:nvGrpSpPr>
          <p:cNvPr id="82" name="组合 236"/>
          <p:cNvGrpSpPr>
            <a:grpSpLocks/>
          </p:cNvGrpSpPr>
          <p:nvPr/>
        </p:nvGrpSpPr>
        <p:grpSpPr bwMode="auto">
          <a:xfrm>
            <a:off x="2854325" y="3581003"/>
            <a:ext cx="863600" cy="1000125"/>
            <a:chOff x="3007807" y="4214818"/>
            <a:chExt cx="863600" cy="1000132"/>
          </a:xfrm>
        </p:grpSpPr>
        <p:sp>
          <p:nvSpPr>
            <p:cNvPr id="111" name="矩形 20"/>
            <p:cNvSpPr>
              <a:spLocks noChangeArrowheads="1"/>
            </p:cNvSpPr>
            <p:nvPr/>
          </p:nvSpPr>
          <p:spPr bwMode="auto">
            <a:xfrm>
              <a:off x="3071802" y="4929191"/>
              <a:ext cx="785810" cy="285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F0000"/>
                </a:buClr>
              </a:pPr>
              <a:r>
                <a:rPr lang="en-US" altLang="zh-CN" sz="1200"/>
                <a:t>BTS</a:t>
              </a:r>
              <a:endParaRPr lang="zh-CN" altLang="en-US" sz="1200"/>
            </a:p>
          </p:txBody>
        </p:sp>
        <p:grpSp>
          <p:nvGrpSpPr>
            <p:cNvPr id="108" name="组合 233"/>
            <p:cNvGrpSpPr>
              <a:grpSpLocks/>
            </p:cNvGrpSpPr>
            <p:nvPr/>
          </p:nvGrpSpPr>
          <p:grpSpPr bwMode="auto">
            <a:xfrm>
              <a:off x="3007807" y="4214818"/>
              <a:ext cx="863600" cy="785818"/>
              <a:chOff x="3007807" y="4357694"/>
              <a:chExt cx="863600" cy="785818"/>
            </a:xfrm>
          </p:grpSpPr>
          <p:pic>
            <p:nvPicPr>
              <p:cNvPr id="113" name="Picture 7" descr="cells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807" y="4702187"/>
                <a:ext cx="8636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22" descr="tower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4678" y="4357694"/>
                <a:ext cx="490240" cy="685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15" name="矩形 114"/>
          <p:cNvSpPr/>
          <p:nvPr/>
        </p:nvSpPr>
        <p:spPr>
          <a:xfrm>
            <a:off x="448387" y="1354907"/>
            <a:ext cx="1634094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SRVCC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方式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59"/>
          <p:cNvSpPr txBox="1">
            <a:spLocks noChangeArrowheads="1"/>
          </p:cNvSpPr>
          <p:nvPr/>
        </p:nvSpPr>
        <p:spPr bwMode="auto">
          <a:xfrm>
            <a:off x="5176838" y="1331084"/>
            <a:ext cx="857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/>
              <a:t>MME</a:t>
            </a: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6891338" y="1331084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HSS</a:t>
            </a:r>
          </a:p>
        </p:txBody>
      </p:sp>
      <p:grpSp>
        <p:nvGrpSpPr>
          <p:cNvPr id="109" name="组合 193"/>
          <p:cNvGrpSpPr>
            <a:grpSpLocks/>
          </p:cNvGrpSpPr>
          <p:nvPr/>
        </p:nvGrpSpPr>
        <p:grpSpPr bwMode="auto">
          <a:xfrm>
            <a:off x="5803900" y="980728"/>
            <a:ext cx="1087438" cy="678632"/>
            <a:chOff x="6286512" y="2500306"/>
            <a:chExt cx="1643074" cy="887411"/>
          </a:xfrm>
        </p:grpSpPr>
        <p:sp>
          <p:nvSpPr>
            <p:cNvPr id="119" name="Freeform 252"/>
            <p:cNvSpPr>
              <a:spLocks/>
            </p:cNvSpPr>
            <p:nvPr/>
          </p:nvSpPr>
          <p:spPr bwMode="auto">
            <a:xfrm rot="5400000">
              <a:off x="6664343" y="2122475"/>
              <a:ext cx="887411" cy="1643074"/>
            </a:xfrm>
            <a:custGeom>
              <a:avLst/>
              <a:gdLst>
                <a:gd name="T0" fmla="*/ 2147483647 w 2002"/>
                <a:gd name="T1" fmla="*/ 2147483647 h 1384"/>
                <a:gd name="T2" fmla="*/ 2147483647 w 2002"/>
                <a:gd name="T3" fmla="*/ 2147483647 h 1384"/>
                <a:gd name="T4" fmla="*/ 2147483647 w 2002"/>
                <a:gd name="T5" fmla="*/ 2147483647 h 1384"/>
                <a:gd name="T6" fmla="*/ 2147483647 w 2002"/>
                <a:gd name="T7" fmla="*/ 2147483647 h 1384"/>
                <a:gd name="T8" fmla="*/ 2147483647 w 2002"/>
                <a:gd name="T9" fmla="*/ 2147483647 h 1384"/>
                <a:gd name="T10" fmla="*/ 2147483647 w 2002"/>
                <a:gd name="T11" fmla="*/ 2147483647 h 1384"/>
                <a:gd name="T12" fmla="*/ 2147483647 w 2002"/>
                <a:gd name="T13" fmla="*/ 2147483647 h 1384"/>
                <a:gd name="T14" fmla="*/ 2147483647 w 2002"/>
                <a:gd name="T15" fmla="*/ 2147483647 h 1384"/>
                <a:gd name="T16" fmla="*/ 2147483647 w 2002"/>
                <a:gd name="T17" fmla="*/ 2147483647 h 1384"/>
                <a:gd name="T18" fmla="*/ 2147483647 w 2002"/>
                <a:gd name="T19" fmla="*/ 2147483647 h 1384"/>
                <a:gd name="T20" fmla="*/ 2147483647 w 2002"/>
                <a:gd name="T21" fmla="*/ 2147483647 h 1384"/>
                <a:gd name="T22" fmla="*/ 2147483647 w 2002"/>
                <a:gd name="T23" fmla="*/ 2147483647 h 1384"/>
                <a:gd name="T24" fmla="*/ 2147483647 w 2002"/>
                <a:gd name="T25" fmla="*/ 2147483647 h 1384"/>
                <a:gd name="T26" fmla="*/ 2147483647 w 2002"/>
                <a:gd name="T27" fmla="*/ 2147483647 h 1384"/>
                <a:gd name="T28" fmla="*/ 2147483647 w 2002"/>
                <a:gd name="T29" fmla="*/ 2147483647 h 1384"/>
                <a:gd name="T30" fmla="*/ 2147483647 w 2002"/>
                <a:gd name="T31" fmla="*/ 2147483647 h 1384"/>
                <a:gd name="T32" fmla="*/ 2147483647 w 2002"/>
                <a:gd name="T33" fmla="*/ 2147483647 h 1384"/>
                <a:gd name="T34" fmla="*/ 2147483647 w 2002"/>
                <a:gd name="T35" fmla="*/ 2147483647 h 1384"/>
                <a:gd name="T36" fmla="*/ 2147483647 w 2002"/>
                <a:gd name="T37" fmla="*/ 2147483647 h 1384"/>
                <a:gd name="T38" fmla="*/ 2147483647 w 2002"/>
                <a:gd name="T39" fmla="*/ 2147483647 h 1384"/>
                <a:gd name="T40" fmla="*/ 2147483647 w 2002"/>
                <a:gd name="T41" fmla="*/ 2147483647 h 1384"/>
                <a:gd name="T42" fmla="*/ 2147483647 w 2002"/>
                <a:gd name="T43" fmla="*/ 2147483647 h 1384"/>
                <a:gd name="T44" fmla="*/ 2147483647 w 2002"/>
                <a:gd name="T45" fmla="*/ 2147483647 h 1384"/>
                <a:gd name="T46" fmla="*/ 2147483647 w 2002"/>
                <a:gd name="T47" fmla="*/ 2147483647 h 1384"/>
                <a:gd name="T48" fmla="*/ 2147483647 w 2002"/>
                <a:gd name="T49" fmla="*/ 2147483647 h 1384"/>
                <a:gd name="T50" fmla="*/ 2147483647 w 2002"/>
                <a:gd name="T51" fmla="*/ 2147483647 h 1384"/>
                <a:gd name="T52" fmla="*/ 2147483647 w 2002"/>
                <a:gd name="T53" fmla="*/ 2147483647 h 1384"/>
                <a:gd name="T54" fmla="*/ 2147483647 w 2002"/>
                <a:gd name="T55" fmla="*/ 2147483647 h 1384"/>
                <a:gd name="T56" fmla="*/ 2147483647 w 2002"/>
                <a:gd name="T57" fmla="*/ 2147483647 h 1384"/>
                <a:gd name="T58" fmla="*/ 2147483647 w 2002"/>
                <a:gd name="T59" fmla="*/ 2147483647 h 1384"/>
                <a:gd name="T60" fmla="*/ 2147483647 w 2002"/>
                <a:gd name="T61" fmla="*/ 2147483647 h 1384"/>
                <a:gd name="T62" fmla="*/ 2147483647 w 2002"/>
                <a:gd name="T63" fmla="*/ 2147483647 h 1384"/>
                <a:gd name="T64" fmla="*/ 2147483647 w 2002"/>
                <a:gd name="T65" fmla="*/ 2147483647 h 1384"/>
                <a:gd name="T66" fmla="*/ 2147483647 w 2002"/>
                <a:gd name="T67" fmla="*/ 2147483647 h 1384"/>
                <a:gd name="T68" fmla="*/ 2147483647 w 2002"/>
                <a:gd name="T69" fmla="*/ 2147483647 h 1384"/>
                <a:gd name="T70" fmla="*/ 2147483647 w 2002"/>
                <a:gd name="T71" fmla="*/ 2147483647 h 1384"/>
                <a:gd name="T72" fmla="*/ 2147483647 w 2002"/>
                <a:gd name="T73" fmla="*/ 2147483647 h 1384"/>
                <a:gd name="T74" fmla="*/ 2147483647 w 2002"/>
                <a:gd name="T75" fmla="*/ 2147483647 h 1384"/>
                <a:gd name="T76" fmla="*/ 2147483647 w 2002"/>
                <a:gd name="T77" fmla="*/ 2147483647 h 1384"/>
                <a:gd name="T78" fmla="*/ 2147483647 w 2002"/>
                <a:gd name="T79" fmla="*/ 2147483647 h 1384"/>
                <a:gd name="T80" fmla="*/ 2147483647 w 2002"/>
                <a:gd name="T81" fmla="*/ 2147483647 h 1384"/>
                <a:gd name="T82" fmla="*/ 2147483647 w 2002"/>
                <a:gd name="T83" fmla="*/ 2147483647 h 1384"/>
                <a:gd name="T84" fmla="*/ 2147483647 w 2002"/>
                <a:gd name="T85" fmla="*/ 2147483647 h 1384"/>
                <a:gd name="T86" fmla="*/ 2147483647 w 2002"/>
                <a:gd name="T87" fmla="*/ 2147483647 h 1384"/>
                <a:gd name="T88" fmla="*/ 2147483647 w 2002"/>
                <a:gd name="T89" fmla="*/ 2147483647 h 1384"/>
                <a:gd name="T90" fmla="*/ 2147483647 w 2002"/>
                <a:gd name="T91" fmla="*/ 2147483647 h 1384"/>
                <a:gd name="T92" fmla="*/ 2147483647 w 2002"/>
                <a:gd name="T93" fmla="*/ 2147483647 h 1384"/>
                <a:gd name="T94" fmla="*/ 2147483647 w 2002"/>
                <a:gd name="T95" fmla="*/ 2147483647 h 1384"/>
                <a:gd name="T96" fmla="*/ 2147483647 w 2002"/>
                <a:gd name="T97" fmla="*/ 2147483647 h 1384"/>
                <a:gd name="T98" fmla="*/ 2147483647 w 2002"/>
                <a:gd name="T99" fmla="*/ 2147483647 h 1384"/>
                <a:gd name="T100" fmla="*/ 2147483647 w 2002"/>
                <a:gd name="T101" fmla="*/ 2147483647 h 1384"/>
                <a:gd name="T102" fmla="*/ 2147483647 w 2002"/>
                <a:gd name="T103" fmla="*/ 2147483647 h 1384"/>
                <a:gd name="T104" fmla="*/ 2147483647 w 2002"/>
                <a:gd name="T105" fmla="*/ 2147483647 h 1384"/>
                <a:gd name="T106" fmla="*/ 2147483647 w 2002"/>
                <a:gd name="T107" fmla="*/ 2147483647 h 1384"/>
                <a:gd name="T108" fmla="*/ 2147483647 w 2002"/>
                <a:gd name="T109" fmla="*/ 2147483647 h 1384"/>
                <a:gd name="T110" fmla="*/ 2147483647 w 2002"/>
                <a:gd name="T111" fmla="*/ 2147483647 h 1384"/>
                <a:gd name="T112" fmla="*/ 2147483647 w 2002"/>
                <a:gd name="T113" fmla="*/ 2147483647 h 1384"/>
                <a:gd name="T114" fmla="*/ 2147483647 w 2002"/>
                <a:gd name="T115" fmla="*/ 2147483647 h 1384"/>
                <a:gd name="T116" fmla="*/ 2147483647 w 2002"/>
                <a:gd name="T117" fmla="*/ 2147483647 h 1384"/>
                <a:gd name="T118" fmla="*/ 2147483647 w 2002"/>
                <a:gd name="T119" fmla="*/ 2147483647 h 1384"/>
                <a:gd name="T120" fmla="*/ 2147483647 w 2002"/>
                <a:gd name="T121" fmla="*/ 2147483647 h 1384"/>
                <a:gd name="T122" fmla="*/ 2147483647 w 2002"/>
                <a:gd name="T123" fmla="*/ 2147483647 h 1384"/>
                <a:gd name="T124" fmla="*/ 2147483647 w 2002"/>
                <a:gd name="T125" fmla="*/ 2147483647 h 138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002"/>
                <a:gd name="T190" fmla="*/ 0 h 1384"/>
                <a:gd name="T191" fmla="*/ 2002 w 2002"/>
                <a:gd name="T192" fmla="*/ 1384 h 138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002" h="1384">
                  <a:moveTo>
                    <a:pt x="430" y="175"/>
                  </a:moveTo>
                  <a:lnTo>
                    <a:pt x="436" y="169"/>
                  </a:lnTo>
                  <a:lnTo>
                    <a:pt x="443" y="160"/>
                  </a:lnTo>
                  <a:lnTo>
                    <a:pt x="450" y="153"/>
                  </a:lnTo>
                  <a:lnTo>
                    <a:pt x="457" y="144"/>
                  </a:lnTo>
                  <a:lnTo>
                    <a:pt x="466" y="139"/>
                  </a:lnTo>
                  <a:lnTo>
                    <a:pt x="472" y="131"/>
                  </a:lnTo>
                  <a:lnTo>
                    <a:pt x="489" y="120"/>
                  </a:lnTo>
                  <a:lnTo>
                    <a:pt x="499" y="113"/>
                  </a:lnTo>
                  <a:lnTo>
                    <a:pt x="508" y="107"/>
                  </a:lnTo>
                  <a:lnTo>
                    <a:pt x="516" y="103"/>
                  </a:lnTo>
                  <a:lnTo>
                    <a:pt x="528" y="95"/>
                  </a:lnTo>
                  <a:lnTo>
                    <a:pt x="536" y="91"/>
                  </a:lnTo>
                  <a:lnTo>
                    <a:pt x="556" y="82"/>
                  </a:lnTo>
                  <a:lnTo>
                    <a:pt x="565" y="81"/>
                  </a:lnTo>
                  <a:lnTo>
                    <a:pt x="577" y="77"/>
                  </a:lnTo>
                  <a:lnTo>
                    <a:pt x="618" y="68"/>
                  </a:lnTo>
                  <a:lnTo>
                    <a:pt x="671" y="68"/>
                  </a:lnTo>
                  <a:lnTo>
                    <a:pt x="693" y="72"/>
                  </a:lnTo>
                  <a:lnTo>
                    <a:pt x="702" y="75"/>
                  </a:lnTo>
                  <a:lnTo>
                    <a:pt x="712" y="77"/>
                  </a:lnTo>
                  <a:lnTo>
                    <a:pt x="733" y="85"/>
                  </a:lnTo>
                  <a:lnTo>
                    <a:pt x="739" y="77"/>
                  </a:lnTo>
                  <a:lnTo>
                    <a:pt x="748" y="71"/>
                  </a:lnTo>
                  <a:lnTo>
                    <a:pt x="756" y="67"/>
                  </a:lnTo>
                  <a:lnTo>
                    <a:pt x="768" y="59"/>
                  </a:lnTo>
                  <a:lnTo>
                    <a:pt x="775" y="54"/>
                  </a:lnTo>
                  <a:lnTo>
                    <a:pt x="792" y="45"/>
                  </a:lnTo>
                  <a:lnTo>
                    <a:pt x="804" y="41"/>
                  </a:lnTo>
                  <a:lnTo>
                    <a:pt x="812" y="36"/>
                  </a:lnTo>
                  <a:lnTo>
                    <a:pt x="833" y="28"/>
                  </a:lnTo>
                  <a:lnTo>
                    <a:pt x="841" y="23"/>
                  </a:lnTo>
                  <a:lnTo>
                    <a:pt x="863" y="19"/>
                  </a:lnTo>
                  <a:lnTo>
                    <a:pt x="873" y="15"/>
                  </a:lnTo>
                  <a:lnTo>
                    <a:pt x="894" y="10"/>
                  </a:lnTo>
                  <a:lnTo>
                    <a:pt x="903" y="9"/>
                  </a:lnTo>
                  <a:lnTo>
                    <a:pt x="913" y="6"/>
                  </a:lnTo>
                  <a:lnTo>
                    <a:pt x="925" y="6"/>
                  </a:lnTo>
                  <a:lnTo>
                    <a:pt x="935" y="5"/>
                  </a:lnTo>
                  <a:lnTo>
                    <a:pt x="946" y="5"/>
                  </a:lnTo>
                  <a:lnTo>
                    <a:pt x="956" y="2"/>
                  </a:lnTo>
                  <a:lnTo>
                    <a:pt x="979" y="2"/>
                  </a:lnTo>
                  <a:lnTo>
                    <a:pt x="991" y="0"/>
                  </a:lnTo>
                  <a:lnTo>
                    <a:pt x="1022" y="0"/>
                  </a:lnTo>
                  <a:lnTo>
                    <a:pt x="1031" y="2"/>
                  </a:lnTo>
                  <a:lnTo>
                    <a:pt x="1051" y="2"/>
                  </a:lnTo>
                  <a:lnTo>
                    <a:pt x="1064" y="5"/>
                  </a:lnTo>
                  <a:lnTo>
                    <a:pt x="1076" y="5"/>
                  </a:lnTo>
                  <a:lnTo>
                    <a:pt x="1100" y="9"/>
                  </a:lnTo>
                  <a:lnTo>
                    <a:pt x="1112" y="10"/>
                  </a:lnTo>
                  <a:lnTo>
                    <a:pt x="1137" y="15"/>
                  </a:lnTo>
                  <a:lnTo>
                    <a:pt x="1149" y="19"/>
                  </a:lnTo>
                  <a:lnTo>
                    <a:pt x="1162" y="22"/>
                  </a:lnTo>
                  <a:lnTo>
                    <a:pt x="1173" y="26"/>
                  </a:lnTo>
                  <a:lnTo>
                    <a:pt x="1186" y="29"/>
                  </a:lnTo>
                  <a:lnTo>
                    <a:pt x="1198" y="32"/>
                  </a:lnTo>
                  <a:lnTo>
                    <a:pt x="1209" y="38"/>
                  </a:lnTo>
                  <a:lnTo>
                    <a:pt x="1234" y="46"/>
                  </a:lnTo>
                  <a:lnTo>
                    <a:pt x="1245" y="51"/>
                  </a:lnTo>
                  <a:lnTo>
                    <a:pt x="1255" y="58"/>
                  </a:lnTo>
                  <a:lnTo>
                    <a:pt x="1268" y="64"/>
                  </a:lnTo>
                  <a:lnTo>
                    <a:pt x="1300" y="82"/>
                  </a:lnTo>
                  <a:lnTo>
                    <a:pt x="1309" y="90"/>
                  </a:lnTo>
                  <a:lnTo>
                    <a:pt x="1320" y="98"/>
                  </a:lnTo>
                  <a:lnTo>
                    <a:pt x="1327" y="104"/>
                  </a:lnTo>
                  <a:lnTo>
                    <a:pt x="1339" y="113"/>
                  </a:lnTo>
                  <a:lnTo>
                    <a:pt x="1356" y="130"/>
                  </a:lnTo>
                  <a:lnTo>
                    <a:pt x="1362" y="139"/>
                  </a:lnTo>
                  <a:lnTo>
                    <a:pt x="1370" y="149"/>
                  </a:lnTo>
                  <a:lnTo>
                    <a:pt x="1376" y="160"/>
                  </a:lnTo>
                  <a:lnTo>
                    <a:pt x="1383" y="169"/>
                  </a:lnTo>
                  <a:lnTo>
                    <a:pt x="1388" y="179"/>
                  </a:lnTo>
                  <a:lnTo>
                    <a:pt x="1389" y="180"/>
                  </a:lnTo>
                  <a:lnTo>
                    <a:pt x="1393" y="180"/>
                  </a:lnTo>
                  <a:lnTo>
                    <a:pt x="1396" y="183"/>
                  </a:lnTo>
                  <a:lnTo>
                    <a:pt x="1401" y="185"/>
                  </a:lnTo>
                  <a:lnTo>
                    <a:pt x="1402" y="185"/>
                  </a:lnTo>
                  <a:lnTo>
                    <a:pt x="1409" y="183"/>
                  </a:lnTo>
                  <a:lnTo>
                    <a:pt x="1414" y="183"/>
                  </a:lnTo>
                  <a:lnTo>
                    <a:pt x="1425" y="179"/>
                  </a:lnTo>
                  <a:lnTo>
                    <a:pt x="1432" y="179"/>
                  </a:lnTo>
                  <a:lnTo>
                    <a:pt x="1438" y="176"/>
                  </a:lnTo>
                  <a:lnTo>
                    <a:pt x="1442" y="175"/>
                  </a:lnTo>
                  <a:lnTo>
                    <a:pt x="1455" y="175"/>
                  </a:lnTo>
                  <a:lnTo>
                    <a:pt x="1468" y="172"/>
                  </a:lnTo>
                  <a:lnTo>
                    <a:pt x="1474" y="172"/>
                  </a:lnTo>
                  <a:lnTo>
                    <a:pt x="1478" y="170"/>
                  </a:lnTo>
                  <a:lnTo>
                    <a:pt x="1534" y="170"/>
                  </a:lnTo>
                  <a:lnTo>
                    <a:pt x="1547" y="172"/>
                  </a:lnTo>
                  <a:lnTo>
                    <a:pt x="1559" y="172"/>
                  </a:lnTo>
                  <a:lnTo>
                    <a:pt x="1563" y="175"/>
                  </a:lnTo>
                  <a:lnTo>
                    <a:pt x="1570" y="175"/>
                  </a:lnTo>
                  <a:lnTo>
                    <a:pt x="1576" y="176"/>
                  </a:lnTo>
                  <a:lnTo>
                    <a:pt x="1583" y="176"/>
                  </a:lnTo>
                  <a:lnTo>
                    <a:pt x="1589" y="179"/>
                  </a:lnTo>
                  <a:lnTo>
                    <a:pt x="1596" y="179"/>
                  </a:lnTo>
                  <a:lnTo>
                    <a:pt x="1608" y="183"/>
                  </a:lnTo>
                  <a:lnTo>
                    <a:pt x="1616" y="185"/>
                  </a:lnTo>
                  <a:lnTo>
                    <a:pt x="1642" y="193"/>
                  </a:lnTo>
                  <a:lnTo>
                    <a:pt x="1657" y="201"/>
                  </a:lnTo>
                  <a:lnTo>
                    <a:pt x="1669" y="205"/>
                  </a:lnTo>
                  <a:lnTo>
                    <a:pt x="1677" y="209"/>
                  </a:lnTo>
                  <a:lnTo>
                    <a:pt x="1682" y="211"/>
                  </a:lnTo>
                  <a:lnTo>
                    <a:pt x="1690" y="215"/>
                  </a:lnTo>
                  <a:lnTo>
                    <a:pt x="1695" y="216"/>
                  </a:lnTo>
                  <a:lnTo>
                    <a:pt x="1708" y="225"/>
                  </a:lnTo>
                  <a:lnTo>
                    <a:pt x="1713" y="229"/>
                  </a:lnTo>
                  <a:lnTo>
                    <a:pt x="1726" y="238"/>
                  </a:lnTo>
                  <a:lnTo>
                    <a:pt x="1730" y="242"/>
                  </a:lnTo>
                  <a:lnTo>
                    <a:pt x="1736" y="247"/>
                  </a:lnTo>
                  <a:lnTo>
                    <a:pt x="1754" y="265"/>
                  </a:lnTo>
                  <a:lnTo>
                    <a:pt x="1763" y="278"/>
                  </a:lnTo>
                  <a:lnTo>
                    <a:pt x="1767" y="283"/>
                  </a:lnTo>
                  <a:lnTo>
                    <a:pt x="1780" y="303"/>
                  </a:lnTo>
                  <a:lnTo>
                    <a:pt x="1783" y="307"/>
                  </a:lnTo>
                  <a:lnTo>
                    <a:pt x="1785" y="313"/>
                  </a:lnTo>
                  <a:lnTo>
                    <a:pt x="1787" y="317"/>
                  </a:lnTo>
                  <a:lnTo>
                    <a:pt x="1787" y="323"/>
                  </a:lnTo>
                  <a:lnTo>
                    <a:pt x="1789" y="327"/>
                  </a:lnTo>
                  <a:lnTo>
                    <a:pt x="1792" y="334"/>
                  </a:lnTo>
                  <a:lnTo>
                    <a:pt x="1792" y="343"/>
                  </a:lnTo>
                  <a:lnTo>
                    <a:pt x="1793" y="349"/>
                  </a:lnTo>
                  <a:lnTo>
                    <a:pt x="1793" y="368"/>
                  </a:lnTo>
                  <a:lnTo>
                    <a:pt x="1792" y="372"/>
                  </a:lnTo>
                  <a:lnTo>
                    <a:pt x="1792" y="383"/>
                  </a:lnTo>
                  <a:lnTo>
                    <a:pt x="1789" y="388"/>
                  </a:lnTo>
                  <a:lnTo>
                    <a:pt x="1789" y="392"/>
                  </a:lnTo>
                  <a:lnTo>
                    <a:pt x="1785" y="401"/>
                  </a:lnTo>
                  <a:lnTo>
                    <a:pt x="1783" y="406"/>
                  </a:lnTo>
                  <a:lnTo>
                    <a:pt x="1776" y="419"/>
                  </a:lnTo>
                  <a:lnTo>
                    <a:pt x="1772" y="424"/>
                  </a:lnTo>
                  <a:lnTo>
                    <a:pt x="1767" y="432"/>
                  </a:lnTo>
                  <a:lnTo>
                    <a:pt x="1749" y="451"/>
                  </a:lnTo>
                  <a:lnTo>
                    <a:pt x="1757" y="452"/>
                  </a:lnTo>
                  <a:lnTo>
                    <a:pt x="1766" y="452"/>
                  </a:lnTo>
                  <a:lnTo>
                    <a:pt x="1772" y="455"/>
                  </a:lnTo>
                  <a:lnTo>
                    <a:pt x="1780" y="455"/>
                  </a:lnTo>
                  <a:lnTo>
                    <a:pt x="1797" y="460"/>
                  </a:lnTo>
                  <a:lnTo>
                    <a:pt x="1803" y="461"/>
                  </a:lnTo>
                  <a:lnTo>
                    <a:pt x="1820" y="465"/>
                  </a:lnTo>
                  <a:lnTo>
                    <a:pt x="1828" y="470"/>
                  </a:lnTo>
                  <a:lnTo>
                    <a:pt x="1836" y="473"/>
                  </a:lnTo>
                  <a:lnTo>
                    <a:pt x="1842" y="474"/>
                  </a:lnTo>
                  <a:lnTo>
                    <a:pt x="1851" y="478"/>
                  </a:lnTo>
                  <a:lnTo>
                    <a:pt x="1856" y="481"/>
                  </a:lnTo>
                  <a:lnTo>
                    <a:pt x="1865" y="486"/>
                  </a:lnTo>
                  <a:lnTo>
                    <a:pt x="1872" y="490"/>
                  </a:lnTo>
                  <a:lnTo>
                    <a:pt x="1878" y="491"/>
                  </a:lnTo>
                  <a:lnTo>
                    <a:pt x="1887" y="496"/>
                  </a:lnTo>
                  <a:lnTo>
                    <a:pt x="1900" y="504"/>
                  </a:lnTo>
                  <a:lnTo>
                    <a:pt x="1905" y="510"/>
                  </a:lnTo>
                  <a:lnTo>
                    <a:pt x="1918" y="519"/>
                  </a:lnTo>
                  <a:lnTo>
                    <a:pt x="1925" y="526"/>
                  </a:lnTo>
                  <a:lnTo>
                    <a:pt x="1931" y="530"/>
                  </a:lnTo>
                  <a:lnTo>
                    <a:pt x="1936" y="536"/>
                  </a:lnTo>
                  <a:lnTo>
                    <a:pt x="1941" y="540"/>
                  </a:lnTo>
                  <a:lnTo>
                    <a:pt x="1948" y="546"/>
                  </a:lnTo>
                  <a:lnTo>
                    <a:pt x="1953" y="553"/>
                  </a:lnTo>
                  <a:lnTo>
                    <a:pt x="1959" y="559"/>
                  </a:lnTo>
                  <a:lnTo>
                    <a:pt x="1976" y="585"/>
                  </a:lnTo>
                  <a:lnTo>
                    <a:pt x="1977" y="591"/>
                  </a:lnTo>
                  <a:lnTo>
                    <a:pt x="1982" y="598"/>
                  </a:lnTo>
                  <a:lnTo>
                    <a:pt x="1986" y="611"/>
                  </a:lnTo>
                  <a:lnTo>
                    <a:pt x="1989" y="615"/>
                  </a:lnTo>
                  <a:lnTo>
                    <a:pt x="1997" y="640"/>
                  </a:lnTo>
                  <a:lnTo>
                    <a:pt x="1997" y="647"/>
                  </a:lnTo>
                  <a:lnTo>
                    <a:pt x="1999" y="653"/>
                  </a:lnTo>
                  <a:lnTo>
                    <a:pt x="1999" y="664"/>
                  </a:lnTo>
                  <a:lnTo>
                    <a:pt x="2002" y="670"/>
                  </a:lnTo>
                  <a:lnTo>
                    <a:pt x="2002" y="683"/>
                  </a:lnTo>
                  <a:lnTo>
                    <a:pt x="1999" y="689"/>
                  </a:lnTo>
                  <a:lnTo>
                    <a:pt x="1999" y="702"/>
                  </a:lnTo>
                  <a:lnTo>
                    <a:pt x="1997" y="709"/>
                  </a:lnTo>
                  <a:lnTo>
                    <a:pt x="1997" y="715"/>
                  </a:lnTo>
                  <a:lnTo>
                    <a:pt x="1994" y="722"/>
                  </a:lnTo>
                  <a:lnTo>
                    <a:pt x="1994" y="726"/>
                  </a:lnTo>
                  <a:lnTo>
                    <a:pt x="1986" y="751"/>
                  </a:lnTo>
                  <a:lnTo>
                    <a:pt x="1982" y="758"/>
                  </a:lnTo>
                  <a:lnTo>
                    <a:pt x="1977" y="771"/>
                  </a:lnTo>
                  <a:lnTo>
                    <a:pt x="1971" y="778"/>
                  </a:lnTo>
                  <a:lnTo>
                    <a:pt x="1966" y="789"/>
                  </a:lnTo>
                  <a:lnTo>
                    <a:pt x="1953" y="807"/>
                  </a:lnTo>
                  <a:lnTo>
                    <a:pt x="1946" y="812"/>
                  </a:lnTo>
                  <a:lnTo>
                    <a:pt x="1940" y="821"/>
                  </a:lnTo>
                  <a:lnTo>
                    <a:pt x="1925" y="835"/>
                  </a:lnTo>
                  <a:lnTo>
                    <a:pt x="1891" y="861"/>
                  </a:lnTo>
                  <a:lnTo>
                    <a:pt x="1882" y="866"/>
                  </a:lnTo>
                  <a:lnTo>
                    <a:pt x="1872" y="871"/>
                  </a:lnTo>
                  <a:lnTo>
                    <a:pt x="1864" y="876"/>
                  </a:lnTo>
                  <a:lnTo>
                    <a:pt x="1852" y="880"/>
                  </a:lnTo>
                  <a:lnTo>
                    <a:pt x="1843" y="884"/>
                  </a:lnTo>
                  <a:lnTo>
                    <a:pt x="1823" y="893"/>
                  </a:lnTo>
                  <a:lnTo>
                    <a:pt x="1815" y="897"/>
                  </a:lnTo>
                  <a:lnTo>
                    <a:pt x="1793" y="902"/>
                  </a:lnTo>
                  <a:lnTo>
                    <a:pt x="1783" y="906"/>
                  </a:lnTo>
                  <a:lnTo>
                    <a:pt x="1772" y="909"/>
                  </a:lnTo>
                  <a:lnTo>
                    <a:pt x="1762" y="909"/>
                  </a:lnTo>
                  <a:lnTo>
                    <a:pt x="1740" y="913"/>
                  </a:lnTo>
                  <a:lnTo>
                    <a:pt x="1727" y="913"/>
                  </a:lnTo>
                  <a:lnTo>
                    <a:pt x="1717" y="915"/>
                  </a:lnTo>
                  <a:lnTo>
                    <a:pt x="1682" y="915"/>
                  </a:lnTo>
                  <a:lnTo>
                    <a:pt x="1682" y="916"/>
                  </a:lnTo>
                  <a:lnTo>
                    <a:pt x="1681" y="916"/>
                  </a:lnTo>
                  <a:lnTo>
                    <a:pt x="1681" y="919"/>
                  </a:lnTo>
                  <a:lnTo>
                    <a:pt x="1678" y="919"/>
                  </a:lnTo>
                  <a:lnTo>
                    <a:pt x="1681" y="923"/>
                  </a:lnTo>
                  <a:lnTo>
                    <a:pt x="1681" y="938"/>
                  </a:lnTo>
                  <a:lnTo>
                    <a:pt x="1682" y="942"/>
                  </a:lnTo>
                  <a:lnTo>
                    <a:pt x="1682" y="946"/>
                  </a:lnTo>
                  <a:lnTo>
                    <a:pt x="1681" y="951"/>
                  </a:lnTo>
                  <a:lnTo>
                    <a:pt x="1681" y="964"/>
                  </a:lnTo>
                  <a:lnTo>
                    <a:pt x="1678" y="972"/>
                  </a:lnTo>
                  <a:lnTo>
                    <a:pt x="1678" y="977"/>
                  </a:lnTo>
                  <a:lnTo>
                    <a:pt x="1677" y="981"/>
                  </a:lnTo>
                  <a:lnTo>
                    <a:pt x="1677" y="985"/>
                  </a:lnTo>
                  <a:lnTo>
                    <a:pt x="1672" y="994"/>
                  </a:lnTo>
                  <a:lnTo>
                    <a:pt x="1672" y="998"/>
                  </a:lnTo>
                  <a:lnTo>
                    <a:pt x="1665" y="1010"/>
                  </a:lnTo>
                  <a:lnTo>
                    <a:pt x="1665" y="1014"/>
                  </a:lnTo>
                  <a:lnTo>
                    <a:pt x="1657" y="1031"/>
                  </a:lnTo>
                  <a:lnTo>
                    <a:pt x="1652" y="1034"/>
                  </a:lnTo>
                  <a:lnTo>
                    <a:pt x="1645" y="1051"/>
                  </a:lnTo>
                  <a:lnTo>
                    <a:pt x="1641" y="1053"/>
                  </a:lnTo>
                  <a:lnTo>
                    <a:pt x="1628" y="1070"/>
                  </a:lnTo>
                  <a:lnTo>
                    <a:pt x="1619" y="1079"/>
                  </a:lnTo>
                  <a:lnTo>
                    <a:pt x="1612" y="1087"/>
                  </a:lnTo>
                  <a:lnTo>
                    <a:pt x="1596" y="1100"/>
                  </a:lnTo>
                  <a:lnTo>
                    <a:pt x="1588" y="1108"/>
                  </a:lnTo>
                  <a:lnTo>
                    <a:pt x="1562" y="1128"/>
                  </a:lnTo>
                  <a:lnTo>
                    <a:pt x="1552" y="1132"/>
                  </a:lnTo>
                  <a:lnTo>
                    <a:pt x="1534" y="1145"/>
                  </a:lnTo>
                  <a:lnTo>
                    <a:pt x="1523" y="1148"/>
                  </a:lnTo>
                  <a:lnTo>
                    <a:pt x="1514" y="1152"/>
                  </a:lnTo>
                  <a:lnTo>
                    <a:pt x="1504" y="1159"/>
                  </a:lnTo>
                  <a:lnTo>
                    <a:pt x="1483" y="1168"/>
                  </a:lnTo>
                  <a:lnTo>
                    <a:pt x="1474" y="1172"/>
                  </a:lnTo>
                  <a:lnTo>
                    <a:pt x="1464" y="1174"/>
                  </a:lnTo>
                  <a:lnTo>
                    <a:pt x="1442" y="1183"/>
                  </a:lnTo>
                  <a:lnTo>
                    <a:pt x="1421" y="1187"/>
                  </a:lnTo>
                  <a:lnTo>
                    <a:pt x="1411" y="1191"/>
                  </a:lnTo>
                  <a:lnTo>
                    <a:pt x="1379" y="1197"/>
                  </a:lnTo>
                  <a:lnTo>
                    <a:pt x="1366" y="1200"/>
                  </a:lnTo>
                  <a:lnTo>
                    <a:pt x="1356" y="1200"/>
                  </a:lnTo>
                  <a:lnTo>
                    <a:pt x="1334" y="1204"/>
                  </a:lnTo>
                  <a:lnTo>
                    <a:pt x="1326" y="1213"/>
                  </a:lnTo>
                  <a:lnTo>
                    <a:pt x="1320" y="1223"/>
                  </a:lnTo>
                  <a:lnTo>
                    <a:pt x="1311" y="1231"/>
                  </a:lnTo>
                  <a:lnTo>
                    <a:pt x="1303" y="1242"/>
                  </a:lnTo>
                  <a:lnTo>
                    <a:pt x="1286" y="1259"/>
                  </a:lnTo>
                  <a:lnTo>
                    <a:pt x="1275" y="1267"/>
                  </a:lnTo>
                  <a:lnTo>
                    <a:pt x="1267" y="1275"/>
                  </a:lnTo>
                  <a:lnTo>
                    <a:pt x="1255" y="1283"/>
                  </a:lnTo>
                  <a:lnTo>
                    <a:pt x="1247" y="1289"/>
                  </a:lnTo>
                  <a:lnTo>
                    <a:pt x="1237" y="1295"/>
                  </a:lnTo>
                  <a:lnTo>
                    <a:pt x="1227" y="1303"/>
                  </a:lnTo>
                  <a:lnTo>
                    <a:pt x="1215" y="1311"/>
                  </a:lnTo>
                  <a:lnTo>
                    <a:pt x="1205" y="1315"/>
                  </a:lnTo>
                  <a:lnTo>
                    <a:pt x="1183" y="1328"/>
                  </a:lnTo>
                  <a:lnTo>
                    <a:pt x="1162" y="1335"/>
                  </a:lnTo>
                  <a:lnTo>
                    <a:pt x="1149" y="1342"/>
                  </a:lnTo>
                  <a:lnTo>
                    <a:pt x="1139" y="1347"/>
                  </a:lnTo>
                  <a:lnTo>
                    <a:pt x="1126" y="1351"/>
                  </a:lnTo>
                  <a:lnTo>
                    <a:pt x="1116" y="1355"/>
                  </a:lnTo>
                  <a:lnTo>
                    <a:pt x="1103" y="1357"/>
                  </a:lnTo>
                  <a:lnTo>
                    <a:pt x="1093" y="1361"/>
                  </a:lnTo>
                  <a:lnTo>
                    <a:pt x="1080" y="1364"/>
                  </a:lnTo>
                  <a:lnTo>
                    <a:pt x="1067" y="1368"/>
                  </a:lnTo>
                  <a:lnTo>
                    <a:pt x="1055" y="1370"/>
                  </a:lnTo>
                  <a:lnTo>
                    <a:pt x="1005" y="1378"/>
                  </a:lnTo>
                  <a:lnTo>
                    <a:pt x="995" y="1380"/>
                  </a:lnTo>
                  <a:lnTo>
                    <a:pt x="946" y="1384"/>
                  </a:lnTo>
                  <a:lnTo>
                    <a:pt x="909" y="1384"/>
                  </a:lnTo>
                  <a:lnTo>
                    <a:pt x="893" y="1383"/>
                  </a:lnTo>
                  <a:lnTo>
                    <a:pt x="867" y="1383"/>
                  </a:lnTo>
                  <a:lnTo>
                    <a:pt x="858" y="1380"/>
                  </a:lnTo>
                  <a:lnTo>
                    <a:pt x="850" y="1380"/>
                  </a:lnTo>
                  <a:lnTo>
                    <a:pt x="841" y="1378"/>
                  </a:lnTo>
                  <a:lnTo>
                    <a:pt x="833" y="1378"/>
                  </a:lnTo>
                  <a:lnTo>
                    <a:pt x="824" y="1377"/>
                  </a:lnTo>
                  <a:lnTo>
                    <a:pt x="815" y="1377"/>
                  </a:lnTo>
                  <a:lnTo>
                    <a:pt x="791" y="1370"/>
                  </a:lnTo>
                  <a:lnTo>
                    <a:pt x="782" y="1370"/>
                  </a:lnTo>
                  <a:lnTo>
                    <a:pt x="774" y="1368"/>
                  </a:lnTo>
                  <a:lnTo>
                    <a:pt x="768" y="1365"/>
                  </a:lnTo>
                  <a:lnTo>
                    <a:pt x="733" y="1357"/>
                  </a:lnTo>
                  <a:lnTo>
                    <a:pt x="725" y="1352"/>
                  </a:lnTo>
                  <a:lnTo>
                    <a:pt x="716" y="1351"/>
                  </a:lnTo>
                  <a:lnTo>
                    <a:pt x="710" y="1348"/>
                  </a:lnTo>
                  <a:lnTo>
                    <a:pt x="702" y="1347"/>
                  </a:lnTo>
                  <a:lnTo>
                    <a:pt x="693" y="1342"/>
                  </a:lnTo>
                  <a:lnTo>
                    <a:pt x="676" y="1335"/>
                  </a:lnTo>
                  <a:lnTo>
                    <a:pt x="671" y="1335"/>
                  </a:lnTo>
                  <a:lnTo>
                    <a:pt x="667" y="1334"/>
                  </a:lnTo>
                  <a:lnTo>
                    <a:pt x="666" y="1332"/>
                  </a:lnTo>
                  <a:lnTo>
                    <a:pt x="657" y="1328"/>
                  </a:lnTo>
                  <a:lnTo>
                    <a:pt x="654" y="1328"/>
                  </a:lnTo>
                  <a:lnTo>
                    <a:pt x="641" y="1321"/>
                  </a:lnTo>
                  <a:lnTo>
                    <a:pt x="640" y="1319"/>
                  </a:lnTo>
                  <a:lnTo>
                    <a:pt x="636" y="1319"/>
                  </a:lnTo>
                  <a:lnTo>
                    <a:pt x="631" y="1316"/>
                  </a:lnTo>
                  <a:lnTo>
                    <a:pt x="628" y="1315"/>
                  </a:lnTo>
                  <a:lnTo>
                    <a:pt x="621" y="1311"/>
                  </a:lnTo>
                  <a:lnTo>
                    <a:pt x="618" y="1308"/>
                  </a:lnTo>
                  <a:lnTo>
                    <a:pt x="608" y="1303"/>
                  </a:lnTo>
                  <a:lnTo>
                    <a:pt x="587" y="1290"/>
                  </a:lnTo>
                  <a:lnTo>
                    <a:pt x="578" y="1285"/>
                  </a:lnTo>
                  <a:lnTo>
                    <a:pt x="568" y="1279"/>
                  </a:lnTo>
                  <a:lnTo>
                    <a:pt x="559" y="1272"/>
                  </a:lnTo>
                  <a:lnTo>
                    <a:pt x="548" y="1263"/>
                  </a:lnTo>
                  <a:lnTo>
                    <a:pt x="532" y="1250"/>
                  </a:lnTo>
                  <a:lnTo>
                    <a:pt x="523" y="1242"/>
                  </a:lnTo>
                  <a:lnTo>
                    <a:pt x="515" y="1236"/>
                  </a:lnTo>
                  <a:lnTo>
                    <a:pt x="497" y="1219"/>
                  </a:lnTo>
                  <a:lnTo>
                    <a:pt x="489" y="1213"/>
                  </a:lnTo>
                  <a:lnTo>
                    <a:pt x="483" y="1204"/>
                  </a:lnTo>
                  <a:lnTo>
                    <a:pt x="474" y="1195"/>
                  </a:lnTo>
                  <a:lnTo>
                    <a:pt x="462" y="1178"/>
                  </a:lnTo>
                  <a:lnTo>
                    <a:pt x="454" y="1168"/>
                  </a:lnTo>
                  <a:lnTo>
                    <a:pt x="443" y="1151"/>
                  </a:lnTo>
                  <a:lnTo>
                    <a:pt x="436" y="1141"/>
                  </a:lnTo>
                  <a:lnTo>
                    <a:pt x="430" y="1132"/>
                  </a:lnTo>
                  <a:lnTo>
                    <a:pt x="417" y="1100"/>
                  </a:lnTo>
                  <a:lnTo>
                    <a:pt x="410" y="1089"/>
                  </a:lnTo>
                  <a:lnTo>
                    <a:pt x="408" y="1079"/>
                  </a:lnTo>
                  <a:lnTo>
                    <a:pt x="400" y="1057"/>
                  </a:lnTo>
                  <a:lnTo>
                    <a:pt x="395" y="1036"/>
                  </a:lnTo>
                  <a:lnTo>
                    <a:pt x="387" y="1036"/>
                  </a:lnTo>
                  <a:lnTo>
                    <a:pt x="381" y="1034"/>
                  </a:lnTo>
                  <a:lnTo>
                    <a:pt x="351" y="1034"/>
                  </a:lnTo>
                  <a:lnTo>
                    <a:pt x="346" y="1031"/>
                  </a:lnTo>
                  <a:lnTo>
                    <a:pt x="334" y="1031"/>
                  </a:lnTo>
                  <a:lnTo>
                    <a:pt x="329" y="1030"/>
                  </a:lnTo>
                  <a:lnTo>
                    <a:pt x="316" y="1030"/>
                  </a:lnTo>
                  <a:lnTo>
                    <a:pt x="312" y="1027"/>
                  </a:lnTo>
                  <a:lnTo>
                    <a:pt x="308" y="1027"/>
                  </a:lnTo>
                  <a:lnTo>
                    <a:pt x="303" y="1026"/>
                  </a:lnTo>
                  <a:lnTo>
                    <a:pt x="296" y="1026"/>
                  </a:lnTo>
                  <a:lnTo>
                    <a:pt x="292" y="1023"/>
                  </a:lnTo>
                  <a:lnTo>
                    <a:pt x="287" y="1023"/>
                  </a:lnTo>
                  <a:lnTo>
                    <a:pt x="283" y="1021"/>
                  </a:lnTo>
                  <a:lnTo>
                    <a:pt x="279" y="1021"/>
                  </a:lnTo>
                  <a:lnTo>
                    <a:pt x="275" y="1018"/>
                  </a:lnTo>
                  <a:lnTo>
                    <a:pt x="270" y="1018"/>
                  </a:lnTo>
                  <a:lnTo>
                    <a:pt x="262" y="1014"/>
                  </a:lnTo>
                  <a:lnTo>
                    <a:pt x="257" y="1014"/>
                  </a:lnTo>
                  <a:lnTo>
                    <a:pt x="231" y="1007"/>
                  </a:lnTo>
                  <a:lnTo>
                    <a:pt x="221" y="1000"/>
                  </a:lnTo>
                  <a:lnTo>
                    <a:pt x="208" y="995"/>
                  </a:lnTo>
                  <a:lnTo>
                    <a:pt x="183" y="982"/>
                  </a:lnTo>
                  <a:lnTo>
                    <a:pt x="172" y="977"/>
                  </a:lnTo>
                  <a:lnTo>
                    <a:pt x="160" y="969"/>
                  </a:lnTo>
                  <a:lnTo>
                    <a:pt x="149" y="961"/>
                  </a:lnTo>
                  <a:lnTo>
                    <a:pt x="138" y="955"/>
                  </a:lnTo>
                  <a:lnTo>
                    <a:pt x="125" y="946"/>
                  </a:lnTo>
                  <a:lnTo>
                    <a:pt x="105" y="929"/>
                  </a:lnTo>
                  <a:lnTo>
                    <a:pt x="96" y="920"/>
                  </a:lnTo>
                  <a:lnTo>
                    <a:pt x="85" y="913"/>
                  </a:lnTo>
                  <a:lnTo>
                    <a:pt x="76" y="902"/>
                  </a:lnTo>
                  <a:lnTo>
                    <a:pt x="69" y="893"/>
                  </a:lnTo>
                  <a:lnTo>
                    <a:pt x="43" y="861"/>
                  </a:lnTo>
                  <a:lnTo>
                    <a:pt x="30" y="840"/>
                  </a:lnTo>
                  <a:lnTo>
                    <a:pt x="24" y="827"/>
                  </a:lnTo>
                  <a:lnTo>
                    <a:pt x="20" y="817"/>
                  </a:lnTo>
                  <a:lnTo>
                    <a:pt x="16" y="804"/>
                  </a:lnTo>
                  <a:lnTo>
                    <a:pt x="11" y="794"/>
                  </a:lnTo>
                  <a:lnTo>
                    <a:pt x="7" y="781"/>
                  </a:lnTo>
                  <a:lnTo>
                    <a:pt x="3" y="755"/>
                  </a:lnTo>
                  <a:lnTo>
                    <a:pt x="3" y="740"/>
                  </a:lnTo>
                  <a:lnTo>
                    <a:pt x="0" y="728"/>
                  </a:lnTo>
                  <a:lnTo>
                    <a:pt x="0" y="715"/>
                  </a:lnTo>
                  <a:lnTo>
                    <a:pt x="3" y="706"/>
                  </a:lnTo>
                  <a:lnTo>
                    <a:pt x="4" y="696"/>
                  </a:lnTo>
                  <a:lnTo>
                    <a:pt x="9" y="679"/>
                  </a:lnTo>
                  <a:lnTo>
                    <a:pt x="11" y="673"/>
                  </a:lnTo>
                  <a:lnTo>
                    <a:pt x="13" y="664"/>
                  </a:lnTo>
                  <a:lnTo>
                    <a:pt x="17" y="656"/>
                  </a:lnTo>
                  <a:lnTo>
                    <a:pt x="21" y="648"/>
                  </a:lnTo>
                  <a:lnTo>
                    <a:pt x="24" y="643"/>
                  </a:lnTo>
                  <a:lnTo>
                    <a:pt x="27" y="634"/>
                  </a:lnTo>
                  <a:lnTo>
                    <a:pt x="36" y="621"/>
                  </a:lnTo>
                  <a:lnTo>
                    <a:pt x="43" y="615"/>
                  </a:lnTo>
                  <a:lnTo>
                    <a:pt x="47" y="608"/>
                  </a:lnTo>
                  <a:lnTo>
                    <a:pt x="65" y="591"/>
                  </a:lnTo>
                  <a:lnTo>
                    <a:pt x="70" y="588"/>
                  </a:lnTo>
                  <a:lnTo>
                    <a:pt x="76" y="581"/>
                  </a:lnTo>
                  <a:lnTo>
                    <a:pt x="96" y="568"/>
                  </a:lnTo>
                  <a:lnTo>
                    <a:pt x="105" y="563"/>
                  </a:lnTo>
                  <a:lnTo>
                    <a:pt x="111" y="559"/>
                  </a:lnTo>
                  <a:lnTo>
                    <a:pt x="119" y="555"/>
                  </a:lnTo>
                  <a:lnTo>
                    <a:pt x="125" y="550"/>
                  </a:lnTo>
                  <a:lnTo>
                    <a:pt x="134" y="549"/>
                  </a:lnTo>
                  <a:lnTo>
                    <a:pt x="142" y="545"/>
                  </a:lnTo>
                  <a:lnTo>
                    <a:pt x="151" y="542"/>
                  </a:lnTo>
                  <a:lnTo>
                    <a:pt x="158" y="540"/>
                  </a:lnTo>
                  <a:lnTo>
                    <a:pt x="165" y="539"/>
                  </a:lnTo>
                  <a:lnTo>
                    <a:pt x="174" y="535"/>
                  </a:lnTo>
                  <a:lnTo>
                    <a:pt x="170" y="530"/>
                  </a:lnTo>
                  <a:lnTo>
                    <a:pt x="164" y="526"/>
                  </a:lnTo>
                  <a:lnTo>
                    <a:pt x="155" y="517"/>
                  </a:lnTo>
                  <a:lnTo>
                    <a:pt x="149" y="513"/>
                  </a:lnTo>
                  <a:lnTo>
                    <a:pt x="145" y="509"/>
                  </a:lnTo>
                  <a:lnTo>
                    <a:pt x="141" y="501"/>
                  </a:lnTo>
                  <a:lnTo>
                    <a:pt x="137" y="497"/>
                  </a:lnTo>
                  <a:lnTo>
                    <a:pt x="134" y="491"/>
                  </a:lnTo>
                  <a:lnTo>
                    <a:pt x="125" y="483"/>
                  </a:lnTo>
                  <a:lnTo>
                    <a:pt x="124" y="477"/>
                  </a:lnTo>
                  <a:lnTo>
                    <a:pt x="119" y="470"/>
                  </a:lnTo>
                  <a:lnTo>
                    <a:pt x="118" y="465"/>
                  </a:lnTo>
                  <a:lnTo>
                    <a:pt x="113" y="452"/>
                  </a:lnTo>
                  <a:lnTo>
                    <a:pt x="111" y="448"/>
                  </a:lnTo>
                  <a:lnTo>
                    <a:pt x="105" y="429"/>
                  </a:lnTo>
                  <a:lnTo>
                    <a:pt x="105" y="416"/>
                  </a:lnTo>
                  <a:lnTo>
                    <a:pt x="102" y="411"/>
                  </a:lnTo>
                  <a:lnTo>
                    <a:pt x="102" y="385"/>
                  </a:lnTo>
                  <a:lnTo>
                    <a:pt x="105" y="379"/>
                  </a:lnTo>
                  <a:lnTo>
                    <a:pt x="105" y="372"/>
                  </a:lnTo>
                  <a:lnTo>
                    <a:pt x="106" y="363"/>
                  </a:lnTo>
                  <a:lnTo>
                    <a:pt x="111" y="352"/>
                  </a:lnTo>
                  <a:lnTo>
                    <a:pt x="115" y="340"/>
                  </a:lnTo>
                  <a:lnTo>
                    <a:pt x="119" y="327"/>
                  </a:lnTo>
                  <a:lnTo>
                    <a:pt x="125" y="317"/>
                  </a:lnTo>
                  <a:lnTo>
                    <a:pt x="132" y="308"/>
                  </a:lnTo>
                  <a:lnTo>
                    <a:pt x="145" y="287"/>
                  </a:lnTo>
                  <a:lnTo>
                    <a:pt x="178" y="254"/>
                  </a:lnTo>
                  <a:lnTo>
                    <a:pt x="187" y="247"/>
                  </a:lnTo>
                  <a:lnTo>
                    <a:pt x="198" y="241"/>
                  </a:lnTo>
                  <a:lnTo>
                    <a:pt x="208" y="232"/>
                  </a:lnTo>
                  <a:lnTo>
                    <a:pt x="217" y="225"/>
                  </a:lnTo>
                  <a:lnTo>
                    <a:pt x="227" y="221"/>
                  </a:lnTo>
                  <a:lnTo>
                    <a:pt x="239" y="215"/>
                  </a:lnTo>
                  <a:lnTo>
                    <a:pt x="252" y="209"/>
                  </a:lnTo>
                  <a:lnTo>
                    <a:pt x="272" y="201"/>
                  </a:lnTo>
                  <a:lnTo>
                    <a:pt x="285" y="196"/>
                  </a:lnTo>
                  <a:lnTo>
                    <a:pt x="296" y="192"/>
                  </a:lnTo>
                  <a:lnTo>
                    <a:pt x="308" y="189"/>
                  </a:lnTo>
                  <a:lnTo>
                    <a:pt x="321" y="185"/>
                  </a:lnTo>
                  <a:lnTo>
                    <a:pt x="332" y="183"/>
                  </a:lnTo>
                  <a:lnTo>
                    <a:pt x="357" y="179"/>
                  </a:lnTo>
                  <a:lnTo>
                    <a:pt x="368" y="176"/>
                  </a:lnTo>
                  <a:lnTo>
                    <a:pt x="394" y="176"/>
                  </a:lnTo>
                  <a:lnTo>
                    <a:pt x="405" y="175"/>
                  </a:lnTo>
                  <a:lnTo>
                    <a:pt x="430" y="175"/>
                  </a:lnTo>
                  <a:close/>
                </a:path>
              </a:pathLst>
            </a:custGeom>
            <a:solidFill>
              <a:srgbClr val="99CCFF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TextBox 59"/>
            <p:cNvSpPr txBox="1">
              <a:spLocks noChangeArrowheads="1"/>
            </p:cNvSpPr>
            <p:nvPr/>
          </p:nvSpPr>
          <p:spPr bwMode="auto">
            <a:xfrm>
              <a:off x="6786577" y="2786058"/>
              <a:ext cx="920050" cy="36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 smtClean="0"/>
                <a:t>IMS</a:t>
              </a:r>
              <a:endParaRPr lang="en-US" altLang="zh-CN" sz="1200" dirty="0"/>
            </a:p>
          </p:txBody>
        </p:sp>
      </p:grpSp>
      <p:cxnSp>
        <p:nvCxnSpPr>
          <p:cNvPr id="121" name="直接连接符 120"/>
          <p:cNvCxnSpPr>
            <a:cxnSpLocks noChangeShapeType="1"/>
          </p:cNvCxnSpPr>
          <p:nvPr/>
        </p:nvCxnSpPr>
        <p:spPr bwMode="auto">
          <a:xfrm flipV="1">
            <a:off x="6265219" y="1672653"/>
            <a:ext cx="2" cy="708905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4" name="任意多边形 123"/>
          <p:cNvSpPr>
            <a:spLocks/>
          </p:cNvSpPr>
          <p:nvPr/>
        </p:nvSpPr>
        <p:spPr bwMode="auto">
          <a:xfrm rot="16200000">
            <a:off x="4713566" y="2366562"/>
            <a:ext cx="2572445" cy="545417"/>
          </a:xfrm>
          <a:custGeom>
            <a:avLst/>
            <a:gdLst>
              <a:gd name="T0" fmla="*/ 2512661 w 2531327"/>
              <a:gd name="T1" fmla="*/ 844436 h 851209"/>
              <a:gd name="T2" fmla="*/ 2058834 w 2531327"/>
              <a:gd name="T3" fmla="*/ 125368 h 851209"/>
              <a:gd name="T4" fmla="*/ 0 w 2531327"/>
              <a:gd name="T5" fmla="*/ 92182 h 851209"/>
              <a:gd name="T6" fmla="*/ 0 60000 65536"/>
              <a:gd name="T7" fmla="*/ 0 60000 65536"/>
              <a:gd name="T8" fmla="*/ 0 60000 65536"/>
              <a:gd name="T9" fmla="*/ 0 w 2531327"/>
              <a:gd name="T10" fmla="*/ 0 h 851209"/>
              <a:gd name="T11" fmla="*/ 2531327 w 2531327"/>
              <a:gd name="T12" fmla="*/ 851209 h 8512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31327" h="851209">
                <a:moveTo>
                  <a:pt x="2531327" y="851209"/>
                </a:moveTo>
                <a:cubicBezTo>
                  <a:pt x="2513671" y="551984"/>
                  <a:pt x="2496015" y="252760"/>
                  <a:pt x="2074127" y="126380"/>
                </a:cubicBezTo>
                <a:cubicBezTo>
                  <a:pt x="1652239" y="0"/>
                  <a:pt x="826119" y="46463"/>
                  <a:pt x="0" y="92927"/>
                </a:cubicBezTo>
              </a:path>
            </a:pathLst>
          </a:custGeom>
          <a:noFill/>
          <a:ln w="31750" algn="ctr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26" name="圆角矩形 2"/>
          <p:cNvSpPr>
            <a:spLocks noChangeArrowheads="1"/>
          </p:cNvSpPr>
          <p:nvPr/>
        </p:nvSpPr>
        <p:spPr bwMode="auto">
          <a:xfrm>
            <a:off x="286424" y="4438249"/>
            <a:ext cx="8555038" cy="55200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marL="182563" lvl="1" indent="-18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kern="0" dirty="0">
                <a:solidFill>
                  <a:srgbClr val="FFFFFF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kern="0" dirty="0" err="1">
                <a:solidFill>
                  <a:srgbClr val="FFFFFF"/>
                </a:solidFill>
                <a:ea typeface="楷体_GB2312" pitchFamily="49" charset="-122"/>
                <a:cs typeface="Times New Roman" pitchFamily="18" charset="0"/>
              </a:rPr>
              <a:t>SRVCC是为了保证语音呼叫连续性，而提出的在LTE的覆盖边界处，将锚定在IMS域（VCC</a:t>
            </a:r>
            <a:r>
              <a:rPr lang="en-US" altLang="zh-CN" kern="0" dirty="0">
                <a:solidFill>
                  <a:srgbClr val="FFFFFF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kern="0" dirty="0" err="1">
                <a:solidFill>
                  <a:srgbClr val="FFFFFF"/>
                </a:solidFill>
                <a:ea typeface="楷体_GB2312" pitchFamily="49" charset="-122"/>
                <a:cs typeface="Times New Roman" pitchFamily="18" charset="0"/>
              </a:rPr>
              <a:t>AS）的语音呼叫从LTE切换到</a:t>
            </a:r>
            <a:r>
              <a:rPr lang="en-US" altLang="zh-CN" kern="0" dirty="0">
                <a:solidFill>
                  <a:srgbClr val="FFFFFF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kern="0" dirty="0" err="1">
                <a:solidFill>
                  <a:srgbClr val="FFFFFF"/>
                </a:solidFill>
                <a:ea typeface="楷体_GB2312" pitchFamily="49" charset="-122"/>
                <a:cs typeface="Times New Roman" pitchFamily="18" charset="0"/>
              </a:rPr>
              <a:t>CS域的一种切换技术</a:t>
            </a:r>
            <a:r>
              <a:rPr lang="en-US" altLang="zh-CN" kern="0" dirty="0">
                <a:solidFill>
                  <a:srgbClr val="FFFFFF"/>
                </a:solidFill>
                <a:ea typeface="楷体_GB2312" pitchFamily="49" charset="-122"/>
                <a:cs typeface="Times New Roman" pitchFamily="18" charset="0"/>
              </a:rPr>
              <a:t>。</a:t>
            </a:r>
            <a:endParaRPr lang="zh-CN" altLang="en-US" kern="0" dirty="0">
              <a:solidFill>
                <a:srgbClr val="FFFFFF"/>
              </a:solidFill>
              <a:ea typeface="楷体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22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107" grpId="0"/>
      <p:bldP spid="124" grpId="0" animBg="1"/>
      <p:bldP spid="124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技术方案比较</a:t>
            </a:r>
            <a:endParaRPr lang="zh-CN" altLang="en-US" dirty="0"/>
          </a:p>
        </p:txBody>
      </p:sp>
      <p:graphicFrame>
        <p:nvGraphicFramePr>
          <p:cNvPr id="4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30427881"/>
              </p:ext>
            </p:extLst>
          </p:nvPr>
        </p:nvGraphicFramePr>
        <p:xfrm>
          <a:off x="467544" y="1556792"/>
          <a:ext cx="8243888" cy="40122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9267"/>
                <a:gridCol w="1767876"/>
                <a:gridCol w="2195889"/>
                <a:gridCol w="2530856"/>
              </a:tblGrid>
              <a:tr h="24397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对比维度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SVLTE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ea"/>
                          <a:ea typeface="+mn-ea"/>
                        </a:rPr>
                        <a:t>e1xCSFB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SRVCC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</a:tr>
              <a:tr h="33208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终端要求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多模双待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多模单待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多模单待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</a:tr>
              <a:tr h="97591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网络要求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无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引入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X CS IWS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网元，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IWS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和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MME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支持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S102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接口，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IWS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和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之间存在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A1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信令接口。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新增部署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IMS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网络、引入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X CS IWS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网元（要求同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CSFB）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</a:tr>
              <a:tr h="73193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用户体验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同</a:t>
                      </a:r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X RTT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客户体验差，呼叫接续时间变长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正常增加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4-5s)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切换时延控制在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300ms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 err="1">
                          <a:effectLst/>
                          <a:latin typeface="+mn-ea"/>
                          <a:ea typeface="+mn-ea"/>
                        </a:rPr>
                        <a:t>VoIMS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保证语音质量和中断时延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</a:tr>
              <a:tr h="97591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用户驻留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驻留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LTE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网络，同时利用一个接收机定期跳到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1X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接收寻呼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驻留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LTE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网络，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UE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通过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S102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隧道在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1x CS MSC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进行</a:t>
                      </a:r>
                      <a:r>
                        <a:rPr lang="zh-CN" altLang="en-US" sz="1400" u="none" strike="noStrike" dirty="0" smtClean="0">
                          <a:effectLst/>
                          <a:latin typeface="+mn-ea"/>
                          <a:ea typeface="+mn-ea"/>
                        </a:rPr>
                        <a:t>注册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驻留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LTE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网络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</a:tr>
              <a:tr h="75243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主流运营商部署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初期</a:t>
                      </a:r>
                      <a:r>
                        <a:rPr lang="zh-CN" altLang="en-US" sz="1400" u="none" strike="noStrike" dirty="0" smtClean="0">
                          <a:effectLst/>
                          <a:latin typeface="+mn-ea"/>
                          <a:ea typeface="+mn-ea"/>
                        </a:rPr>
                        <a:t>主要运营商采用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KDDI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与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Sprint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预计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2013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年部署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Verizon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预计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2014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年推出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9" marR="7619" marT="76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1A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7219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83537" y="3244334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课程内容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983537" y="3244334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课程内容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24062" y="1177408"/>
            <a:ext cx="8135938" cy="480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1020" rIns="0" bIns="41020" anchor="ctr"/>
          <a:lstStyle>
            <a:lvl1pPr marL="720725" indent="-720725" defTabSz="820738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defTabSz="820738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defTabSz="820738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defTabSz="820738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defTabSz="820738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73981" y="332656"/>
            <a:ext cx="6203032" cy="576064"/>
          </a:xfrm>
        </p:spPr>
        <p:txBody>
          <a:bodyPr/>
          <a:lstStyle/>
          <a:p>
            <a:r>
              <a:rPr lang="en-US" altLang="zh-CN" sz="2400" dirty="0"/>
              <a:t>LTE</a:t>
            </a:r>
            <a:r>
              <a:rPr lang="zh-CN" altLang="en-US" sz="2400" dirty="0"/>
              <a:t>与</a:t>
            </a:r>
            <a:r>
              <a:rPr lang="en-US" altLang="zh-CN" sz="2400" dirty="0"/>
              <a:t>3GPP2 2G/3G</a:t>
            </a:r>
            <a:r>
              <a:rPr lang="zh-CN" altLang="en-US" sz="2400" dirty="0"/>
              <a:t>网络</a:t>
            </a:r>
            <a:r>
              <a:rPr lang="zh-CN" altLang="en-US" sz="2400" dirty="0" smtClean="0"/>
              <a:t>的数据互操作</a:t>
            </a:r>
            <a:endParaRPr lang="zh-CN" altLang="en-US" sz="2400" dirty="0"/>
          </a:p>
        </p:txBody>
      </p:sp>
      <p:sp>
        <p:nvSpPr>
          <p:cNvPr id="8" name="TextBox 59"/>
          <p:cNvSpPr txBox="1">
            <a:spLocks noChangeArrowheads="1"/>
          </p:cNvSpPr>
          <p:nvPr/>
        </p:nvSpPr>
        <p:spPr bwMode="auto">
          <a:xfrm>
            <a:off x="4716463" y="1038225"/>
            <a:ext cx="4103687" cy="1046163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0000"/>
                </a:solidFill>
              </a:rPr>
              <a:t>非优化切换流程：</a:t>
            </a:r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zh-CN" altLang="en-US" sz="1200"/>
          </a:p>
        </p:txBody>
      </p:sp>
      <p:sp>
        <p:nvSpPr>
          <p:cNvPr id="9" name="TextBox 59"/>
          <p:cNvSpPr txBox="1">
            <a:spLocks noChangeArrowheads="1"/>
          </p:cNvSpPr>
          <p:nvPr/>
        </p:nvSpPr>
        <p:spPr bwMode="auto">
          <a:xfrm>
            <a:off x="468313" y="1014413"/>
            <a:ext cx="4103687" cy="1814512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0000"/>
                </a:solidFill>
              </a:rPr>
              <a:t>优化切换流程：</a:t>
            </a:r>
            <a:endParaRPr lang="en-US" altLang="zh-CN" sz="1400">
              <a:solidFill>
                <a:srgbClr val="FF0000"/>
              </a:solidFill>
            </a:endParaRPr>
          </a:p>
          <a:p>
            <a:pPr eaLnBrk="1" hangingPunct="1"/>
            <a:endParaRPr lang="en-US" altLang="zh-CN" sz="1400">
              <a:solidFill>
                <a:srgbClr val="FF0000"/>
              </a:solidFill>
            </a:endParaRPr>
          </a:p>
          <a:p>
            <a:pPr eaLnBrk="1" hangingPunct="1"/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en-US" altLang="zh-CN" sz="1200">
              <a:solidFill>
                <a:srgbClr val="FF0000"/>
              </a:solidFill>
            </a:endParaRPr>
          </a:p>
          <a:p>
            <a:pPr eaLnBrk="1" hangingPunct="1"/>
            <a:endParaRPr lang="zh-CN" altLang="en-US" sz="1200"/>
          </a:p>
        </p:txBody>
      </p:sp>
      <p:cxnSp>
        <p:nvCxnSpPr>
          <p:cNvPr id="10" name="直接连接符 186"/>
          <p:cNvCxnSpPr>
            <a:cxnSpLocks noChangeShapeType="1"/>
          </p:cNvCxnSpPr>
          <p:nvPr/>
        </p:nvCxnSpPr>
        <p:spPr bwMode="auto">
          <a:xfrm>
            <a:off x="5784850" y="2587625"/>
            <a:ext cx="128587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直接连接符 270"/>
          <p:cNvCxnSpPr>
            <a:cxnSpLocks noChangeShapeType="1"/>
          </p:cNvCxnSpPr>
          <p:nvPr/>
        </p:nvCxnSpPr>
        <p:spPr bwMode="auto">
          <a:xfrm rot="5400000" flipH="1" flipV="1">
            <a:off x="5624512" y="3863976"/>
            <a:ext cx="1249363" cy="21431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" name="组合 193"/>
          <p:cNvGrpSpPr>
            <a:grpSpLocks/>
          </p:cNvGrpSpPr>
          <p:nvPr/>
        </p:nvGrpSpPr>
        <p:grpSpPr bwMode="auto">
          <a:xfrm>
            <a:off x="6427788" y="3016250"/>
            <a:ext cx="1643062" cy="887413"/>
            <a:chOff x="6286512" y="2500306"/>
            <a:chExt cx="1643074" cy="887411"/>
          </a:xfrm>
        </p:grpSpPr>
        <p:sp>
          <p:nvSpPr>
            <p:cNvPr id="13" name="Freeform 252"/>
            <p:cNvSpPr>
              <a:spLocks/>
            </p:cNvSpPr>
            <p:nvPr/>
          </p:nvSpPr>
          <p:spPr bwMode="auto">
            <a:xfrm rot="5400000">
              <a:off x="6664343" y="2122475"/>
              <a:ext cx="887411" cy="1643074"/>
            </a:xfrm>
            <a:custGeom>
              <a:avLst/>
              <a:gdLst>
                <a:gd name="T0" fmla="*/ 2147483647 w 2002"/>
                <a:gd name="T1" fmla="*/ 2147483647 h 1384"/>
                <a:gd name="T2" fmla="*/ 2147483647 w 2002"/>
                <a:gd name="T3" fmla="*/ 2147483647 h 1384"/>
                <a:gd name="T4" fmla="*/ 2147483647 w 2002"/>
                <a:gd name="T5" fmla="*/ 2147483647 h 1384"/>
                <a:gd name="T6" fmla="*/ 2147483647 w 2002"/>
                <a:gd name="T7" fmla="*/ 2147483647 h 1384"/>
                <a:gd name="T8" fmla="*/ 2147483647 w 2002"/>
                <a:gd name="T9" fmla="*/ 2147483647 h 1384"/>
                <a:gd name="T10" fmla="*/ 2147483647 w 2002"/>
                <a:gd name="T11" fmla="*/ 2147483647 h 1384"/>
                <a:gd name="T12" fmla="*/ 2147483647 w 2002"/>
                <a:gd name="T13" fmla="*/ 2147483647 h 1384"/>
                <a:gd name="T14" fmla="*/ 2147483647 w 2002"/>
                <a:gd name="T15" fmla="*/ 2147483647 h 1384"/>
                <a:gd name="T16" fmla="*/ 2147483647 w 2002"/>
                <a:gd name="T17" fmla="*/ 2147483647 h 1384"/>
                <a:gd name="T18" fmla="*/ 2147483647 w 2002"/>
                <a:gd name="T19" fmla="*/ 2147483647 h 1384"/>
                <a:gd name="T20" fmla="*/ 2147483647 w 2002"/>
                <a:gd name="T21" fmla="*/ 2147483647 h 1384"/>
                <a:gd name="T22" fmla="*/ 2147483647 w 2002"/>
                <a:gd name="T23" fmla="*/ 2147483647 h 1384"/>
                <a:gd name="T24" fmla="*/ 2147483647 w 2002"/>
                <a:gd name="T25" fmla="*/ 2147483647 h 1384"/>
                <a:gd name="T26" fmla="*/ 2147483647 w 2002"/>
                <a:gd name="T27" fmla="*/ 2147483647 h 1384"/>
                <a:gd name="T28" fmla="*/ 2147483647 w 2002"/>
                <a:gd name="T29" fmla="*/ 2147483647 h 1384"/>
                <a:gd name="T30" fmla="*/ 2147483647 w 2002"/>
                <a:gd name="T31" fmla="*/ 2147483647 h 1384"/>
                <a:gd name="T32" fmla="*/ 2147483647 w 2002"/>
                <a:gd name="T33" fmla="*/ 2147483647 h 1384"/>
                <a:gd name="T34" fmla="*/ 2147483647 w 2002"/>
                <a:gd name="T35" fmla="*/ 2147483647 h 1384"/>
                <a:gd name="T36" fmla="*/ 2147483647 w 2002"/>
                <a:gd name="T37" fmla="*/ 2147483647 h 1384"/>
                <a:gd name="T38" fmla="*/ 2147483647 w 2002"/>
                <a:gd name="T39" fmla="*/ 2147483647 h 1384"/>
                <a:gd name="T40" fmla="*/ 2147483647 w 2002"/>
                <a:gd name="T41" fmla="*/ 2147483647 h 1384"/>
                <a:gd name="T42" fmla="*/ 2147483647 w 2002"/>
                <a:gd name="T43" fmla="*/ 2147483647 h 1384"/>
                <a:gd name="T44" fmla="*/ 2147483647 w 2002"/>
                <a:gd name="T45" fmla="*/ 2147483647 h 1384"/>
                <a:gd name="T46" fmla="*/ 2147483647 w 2002"/>
                <a:gd name="T47" fmla="*/ 2147483647 h 1384"/>
                <a:gd name="T48" fmla="*/ 2147483647 w 2002"/>
                <a:gd name="T49" fmla="*/ 2147483647 h 1384"/>
                <a:gd name="T50" fmla="*/ 2147483647 w 2002"/>
                <a:gd name="T51" fmla="*/ 2147483647 h 1384"/>
                <a:gd name="T52" fmla="*/ 2147483647 w 2002"/>
                <a:gd name="T53" fmla="*/ 2147483647 h 1384"/>
                <a:gd name="T54" fmla="*/ 2147483647 w 2002"/>
                <a:gd name="T55" fmla="*/ 2147483647 h 1384"/>
                <a:gd name="T56" fmla="*/ 2147483647 w 2002"/>
                <a:gd name="T57" fmla="*/ 2147483647 h 1384"/>
                <a:gd name="T58" fmla="*/ 2147483647 w 2002"/>
                <a:gd name="T59" fmla="*/ 2147483647 h 1384"/>
                <a:gd name="T60" fmla="*/ 2147483647 w 2002"/>
                <a:gd name="T61" fmla="*/ 2147483647 h 1384"/>
                <a:gd name="T62" fmla="*/ 2147483647 w 2002"/>
                <a:gd name="T63" fmla="*/ 2147483647 h 1384"/>
                <a:gd name="T64" fmla="*/ 2147483647 w 2002"/>
                <a:gd name="T65" fmla="*/ 2147483647 h 1384"/>
                <a:gd name="T66" fmla="*/ 2147483647 w 2002"/>
                <a:gd name="T67" fmla="*/ 2147483647 h 1384"/>
                <a:gd name="T68" fmla="*/ 2147483647 w 2002"/>
                <a:gd name="T69" fmla="*/ 2147483647 h 1384"/>
                <a:gd name="T70" fmla="*/ 2147483647 w 2002"/>
                <a:gd name="T71" fmla="*/ 2147483647 h 1384"/>
                <a:gd name="T72" fmla="*/ 2147483647 w 2002"/>
                <a:gd name="T73" fmla="*/ 2147483647 h 1384"/>
                <a:gd name="T74" fmla="*/ 2147483647 w 2002"/>
                <a:gd name="T75" fmla="*/ 2147483647 h 1384"/>
                <a:gd name="T76" fmla="*/ 2147483647 w 2002"/>
                <a:gd name="T77" fmla="*/ 2147483647 h 1384"/>
                <a:gd name="T78" fmla="*/ 2147483647 w 2002"/>
                <a:gd name="T79" fmla="*/ 2147483647 h 1384"/>
                <a:gd name="T80" fmla="*/ 2147483647 w 2002"/>
                <a:gd name="T81" fmla="*/ 2147483647 h 1384"/>
                <a:gd name="T82" fmla="*/ 2147483647 w 2002"/>
                <a:gd name="T83" fmla="*/ 2147483647 h 1384"/>
                <a:gd name="T84" fmla="*/ 2147483647 w 2002"/>
                <a:gd name="T85" fmla="*/ 2147483647 h 1384"/>
                <a:gd name="T86" fmla="*/ 2147483647 w 2002"/>
                <a:gd name="T87" fmla="*/ 2147483647 h 1384"/>
                <a:gd name="T88" fmla="*/ 2147483647 w 2002"/>
                <a:gd name="T89" fmla="*/ 2147483647 h 1384"/>
                <a:gd name="T90" fmla="*/ 2147483647 w 2002"/>
                <a:gd name="T91" fmla="*/ 2147483647 h 1384"/>
                <a:gd name="T92" fmla="*/ 2147483647 w 2002"/>
                <a:gd name="T93" fmla="*/ 2147483647 h 1384"/>
                <a:gd name="T94" fmla="*/ 2147483647 w 2002"/>
                <a:gd name="T95" fmla="*/ 2147483647 h 1384"/>
                <a:gd name="T96" fmla="*/ 2147483647 w 2002"/>
                <a:gd name="T97" fmla="*/ 2147483647 h 1384"/>
                <a:gd name="T98" fmla="*/ 2147483647 w 2002"/>
                <a:gd name="T99" fmla="*/ 2147483647 h 1384"/>
                <a:gd name="T100" fmla="*/ 2147483647 w 2002"/>
                <a:gd name="T101" fmla="*/ 2147483647 h 1384"/>
                <a:gd name="T102" fmla="*/ 2147483647 w 2002"/>
                <a:gd name="T103" fmla="*/ 2147483647 h 1384"/>
                <a:gd name="T104" fmla="*/ 2147483647 w 2002"/>
                <a:gd name="T105" fmla="*/ 2147483647 h 1384"/>
                <a:gd name="T106" fmla="*/ 2147483647 w 2002"/>
                <a:gd name="T107" fmla="*/ 2147483647 h 1384"/>
                <a:gd name="T108" fmla="*/ 2147483647 w 2002"/>
                <a:gd name="T109" fmla="*/ 2147483647 h 1384"/>
                <a:gd name="T110" fmla="*/ 2147483647 w 2002"/>
                <a:gd name="T111" fmla="*/ 2147483647 h 1384"/>
                <a:gd name="T112" fmla="*/ 2147483647 w 2002"/>
                <a:gd name="T113" fmla="*/ 2147483647 h 1384"/>
                <a:gd name="T114" fmla="*/ 2147483647 w 2002"/>
                <a:gd name="T115" fmla="*/ 2147483647 h 1384"/>
                <a:gd name="T116" fmla="*/ 2147483647 w 2002"/>
                <a:gd name="T117" fmla="*/ 2147483647 h 1384"/>
                <a:gd name="T118" fmla="*/ 2147483647 w 2002"/>
                <a:gd name="T119" fmla="*/ 2147483647 h 1384"/>
                <a:gd name="T120" fmla="*/ 2147483647 w 2002"/>
                <a:gd name="T121" fmla="*/ 2147483647 h 1384"/>
                <a:gd name="T122" fmla="*/ 2147483647 w 2002"/>
                <a:gd name="T123" fmla="*/ 2147483647 h 1384"/>
                <a:gd name="T124" fmla="*/ 2147483647 w 2002"/>
                <a:gd name="T125" fmla="*/ 2147483647 h 138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002"/>
                <a:gd name="T190" fmla="*/ 0 h 1384"/>
                <a:gd name="T191" fmla="*/ 2002 w 2002"/>
                <a:gd name="T192" fmla="*/ 1384 h 138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002" h="1384">
                  <a:moveTo>
                    <a:pt x="430" y="175"/>
                  </a:moveTo>
                  <a:lnTo>
                    <a:pt x="436" y="169"/>
                  </a:lnTo>
                  <a:lnTo>
                    <a:pt x="443" y="160"/>
                  </a:lnTo>
                  <a:lnTo>
                    <a:pt x="450" y="153"/>
                  </a:lnTo>
                  <a:lnTo>
                    <a:pt x="457" y="144"/>
                  </a:lnTo>
                  <a:lnTo>
                    <a:pt x="466" y="139"/>
                  </a:lnTo>
                  <a:lnTo>
                    <a:pt x="472" y="131"/>
                  </a:lnTo>
                  <a:lnTo>
                    <a:pt x="489" y="120"/>
                  </a:lnTo>
                  <a:lnTo>
                    <a:pt x="499" y="113"/>
                  </a:lnTo>
                  <a:lnTo>
                    <a:pt x="508" y="107"/>
                  </a:lnTo>
                  <a:lnTo>
                    <a:pt x="516" y="103"/>
                  </a:lnTo>
                  <a:lnTo>
                    <a:pt x="528" y="95"/>
                  </a:lnTo>
                  <a:lnTo>
                    <a:pt x="536" y="91"/>
                  </a:lnTo>
                  <a:lnTo>
                    <a:pt x="556" y="82"/>
                  </a:lnTo>
                  <a:lnTo>
                    <a:pt x="565" y="81"/>
                  </a:lnTo>
                  <a:lnTo>
                    <a:pt x="577" y="77"/>
                  </a:lnTo>
                  <a:lnTo>
                    <a:pt x="618" y="68"/>
                  </a:lnTo>
                  <a:lnTo>
                    <a:pt x="671" y="68"/>
                  </a:lnTo>
                  <a:lnTo>
                    <a:pt x="693" y="72"/>
                  </a:lnTo>
                  <a:lnTo>
                    <a:pt x="702" y="75"/>
                  </a:lnTo>
                  <a:lnTo>
                    <a:pt x="712" y="77"/>
                  </a:lnTo>
                  <a:lnTo>
                    <a:pt x="733" y="85"/>
                  </a:lnTo>
                  <a:lnTo>
                    <a:pt x="739" y="77"/>
                  </a:lnTo>
                  <a:lnTo>
                    <a:pt x="748" y="71"/>
                  </a:lnTo>
                  <a:lnTo>
                    <a:pt x="756" y="67"/>
                  </a:lnTo>
                  <a:lnTo>
                    <a:pt x="768" y="59"/>
                  </a:lnTo>
                  <a:lnTo>
                    <a:pt x="775" y="54"/>
                  </a:lnTo>
                  <a:lnTo>
                    <a:pt x="792" y="45"/>
                  </a:lnTo>
                  <a:lnTo>
                    <a:pt x="804" y="41"/>
                  </a:lnTo>
                  <a:lnTo>
                    <a:pt x="812" y="36"/>
                  </a:lnTo>
                  <a:lnTo>
                    <a:pt x="833" y="28"/>
                  </a:lnTo>
                  <a:lnTo>
                    <a:pt x="841" y="23"/>
                  </a:lnTo>
                  <a:lnTo>
                    <a:pt x="863" y="19"/>
                  </a:lnTo>
                  <a:lnTo>
                    <a:pt x="873" y="15"/>
                  </a:lnTo>
                  <a:lnTo>
                    <a:pt x="894" y="10"/>
                  </a:lnTo>
                  <a:lnTo>
                    <a:pt x="903" y="9"/>
                  </a:lnTo>
                  <a:lnTo>
                    <a:pt x="913" y="6"/>
                  </a:lnTo>
                  <a:lnTo>
                    <a:pt x="925" y="6"/>
                  </a:lnTo>
                  <a:lnTo>
                    <a:pt x="935" y="5"/>
                  </a:lnTo>
                  <a:lnTo>
                    <a:pt x="946" y="5"/>
                  </a:lnTo>
                  <a:lnTo>
                    <a:pt x="956" y="2"/>
                  </a:lnTo>
                  <a:lnTo>
                    <a:pt x="979" y="2"/>
                  </a:lnTo>
                  <a:lnTo>
                    <a:pt x="991" y="0"/>
                  </a:lnTo>
                  <a:lnTo>
                    <a:pt x="1022" y="0"/>
                  </a:lnTo>
                  <a:lnTo>
                    <a:pt x="1031" y="2"/>
                  </a:lnTo>
                  <a:lnTo>
                    <a:pt x="1051" y="2"/>
                  </a:lnTo>
                  <a:lnTo>
                    <a:pt x="1064" y="5"/>
                  </a:lnTo>
                  <a:lnTo>
                    <a:pt x="1076" y="5"/>
                  </a:lnTo>
                  <a:lnTo>
                    <a:pt x="1100" y="9"/>
                  </a:lnTo>
                  <a:lnTo>
                    <a:pt x="1112" y="10"/>
                  </a:lnTo>
                  <a:lnTo>
                    <a:pt x="1137" y="15"/>
                  </a:lnTo>
                  <a:lnTo>
                    <a:pt x="1149" y="19"/>
                  </a:lnTo>
                  <a:lnTo>
                    <a:pt x="1162" y="22"/>
                  </a:lnTo>
                  <a:lnTo>
                    <a:pt x="1173" y="26"/>
                  </a:lnTo>
                  <a:lnTo>
                    <a:pt x="1186" y="29"/>
                  </a:lnTo>
                  <a:lnTo>
                    <a:pt x="1198" y="32"/>
                  </a:lnTo>
                  <a:lnTo>
                    <a:pt x="1209" y="38"/>
                  </a:lnTo>
                  <a:lnTo>
                    <a:pt x="1234" y="46"/>
                  </a:lnTo>
                  <a:lnTo>
                    <a:pt x="1245" y="51"/>
                  </a:lnTo>
                  <a:lnTo>
                    <a:pt x="1255" y="58"/>
                  </a:lnTo>
                  <a:lnTo>
                    <a:pt x="1268" y="64"/>
                  </a:lnTo>
                  <a:lnTo>
                    <a:pt x="1300" y="82"/>
                  </a:lnTo>
                  <a:lnTo>
                    <a:pt x="1309" y="90"/>
                  </a:lnTo>
                  <a:lnTo>
                    <a:pt x="1320" y="98"/>
                  </a:lnTo>
                  <a:lnTo>
                    <a:pt x="1327" y="104"/>
                  </a:lnTo>
                  <a:lnTo>
                    <a:pt x="1339" y="113"/>
                  </a:lnTo>
                  <a:lnTo>
                    <a:pt x="1356" y="130"/>
                  </a:lnTo>
                  <a:lnTo>
                    <a:pt x="1362" y="139"/>
                  </a:lnTo>
                  <a:lnTo>
                    <a:pt x="1370" y="149"/>
                  </a:lnTo>
                  <a:lnTo>
                    <a:pt x="1376" y="160"/>
                  </a:lnTo>
                  <a:lnTo>
                    <a:pt x="1383" y="169"/>
                  </a:lnTo>
                  <a:lnTo>
                    <a:pt x="1388" y="179"/>
                  </a:lnTo>
                  <a:lnTo>
                    <a:pt x="1389" y="180"/>
                  </a:lnTo>
                  <a:lnTo>
                    <a:pt x="1393" y="180"/>
                  </a:lnTo>
                  <a:lnTo>
                    <a:pt x="1396" y="183"/>
                  </a:lnTo>
                  <a:lnTo>
                    <a:pt x="1401" y="185"/>
                  </a:lnTo>
                  <a:lnTo>
                    <a:pt x="1402" y="185"/>
                  </a:lnTo>
                  <a:lnTo>
                    <a:pt x="1409" y="183"/>
                  </a:lnTo>
                  <a:lnTo>
                    <a:pt x="1414" y="183"/>
                  </a:lnTo>
                  <a:lnTo>
                    <a:pt x="1425" y="179"/>
                  </a:lnTo>
                  <a:lnTo>
                    <a:pt x="1432" y="179"/>
                  </a:lnTo>
                  <a:lnTo>
                    <a:pt x="1438" y="176"/>
                  </a:lnTo>
                  <a:lnTo>
                    <a:pt x="1442" y="175"/>
                  </a:lnTo>
                  <a:lnTo>
                    <a:pt x="1455" y="175"/>
                  </a:lnTo>
                  <a:lnTo>
                    <a:pt x="1468" y="172"/>
                  </a:lnTo>
                  <a:lnTo>
                    <a:pt x="1474" y="172"/>
                  </a:lnTo>
                  <a:lnTo>
                    <a:pt x="1478" y="170"/>
                  </a:lnTo>
                  <a:lnTo>
                    <a:pt x="1534" y="170"/>
                  </a:lnTo>
                  <a:lnTo>
                    <a:pt x="1547" y="172"/>
                  </a:lnTo>
                  <a:lnTo>
                    <a:pt x="1559" y="172"/>
                  </a:lnTo>
                  <a:lnTo>
                    <a:pt x="1563" y="175"/>
                  </a:lnTo>
                  <a:lnTo>
                    <a:pt x="1570" y="175"/>
                  </a:lnTo>
                  <a:lnTo>
                    <a:pt x="1576" y="176"/>
                  </a:lnTo>
                  <a:lnTo>
                    <a:pt x="1583" y="176"/>
                  </a:lnTo>
                  <a:lnTo>
                    <a:pt x="1589" y="179"/>
                  </a:lnTo>
                  <a:lnTo>
                    <a:pt x="1596" y="179"/>
                  </a:lnTo>
                  <a:lnTo>
                    <a:pt x="1608" y="183"/>
                  </a:lnTo>
                  <a:lnTo>
                    <a:pt x="1616" y="185"/>
                  </a:lnTo>
                  <a:lnTo>
                    <a:pt x="1642" y="193"/>
                  </a:lnTo>
                  <a:lnTo>
                    <a:pt x="1657" y="201"/>
                  </a:lnTo>
                  <a:lnTo>
                    <a:pt x="1669" y="205"/>
                  </a:lnTo>
                  <a:lnTo>
                    <a:pt x="1677" y="209"/>
                  </a:lnTo>
                  <a:lnTo>
                    <a:pt x="1682" y="211"/>
                  </a:lnTo>
                  <a:lnTo>
                    <a:pt x="1690" y="215"/>
                  </a:lnTo>
                  <a:lnTo>
                    <a:pt x="1695" y="216"/>
                  </a:lnTo>
                  <a:lnTo>
                    <a:pt x="1708" y="225"/>
                  </a:lnTo>
                  <a:lnTo>
                    <a:pt x="1713" y="229"/>
                  </a:lnTo>
                  <a:lnTo>
                    <a:pt x="1726" y="238"/>
                  </a:lnTo>
                  <a:lnTo>
                    <a:pt x="1730" y="242"/>
                  </a:lnTo>
                  <a:lnTo>
                    <a:pt x="1736" y="247"/>
                  </a:lnTo>
                  <a:lnTo>
                    <a:pt x="1754" y="265"/>
                  </a:lnTo>
                  <a:lnTo>
                    <a:pt x="1763" y="278"/>
                  </a:lnTo>
                  <a:lnTo>
                    <a:pt x="1767" y="283"/>
                  </a:lnTo>
                  <a:lnTo>
                    <a:pt x="1780" y="303"/>
                  </a:lnTo>
                  <a:lnTo>
                    <a:pt x="1783" y="307"/>
                  </a:lnTo>
                  <a:lnTo>
                    <a:pt x="1785" y="313"/>
                  </a:lnTo>
                  <a:lnTo>
                    <a:pt x="1787" y="317"/>
                  </a:lnTo>
                  <a:lnTo>
                    <a:pt x="1787" y="323"/>
                  </a:lnTo>
                  <a:lnTo>
                    <a:pt x="1789" y="327"/>
                  </a:lnTo>
                  <a:lnTo>
                    <a:pt x="1792" y="334"/>
                  </a:lnTo>
                  <a:lnTo>
                    <a:pt x="1792" y="343"/>
                  </a:lnTo>
                  <a:lnTo>
                    <a:pt x="1793" y="349"/>
                  </a:lnTo>
                  <a:lnTo>
                    <a:pt x="1793" y="368"/>
                  </a:lnTo>
                  <a:lnTo>
                    <a:pt x="1792" y="372"/>
                  </a:lnTo>
                  <a:lnTo>
                    <a:pt x="1792" y="383"/>
                  </a:lnTo>
                  <a:lnTo>
                    <a:pt x="1789" y="388"/>
                  </a:lnTo>
                  <a:lnTo>
                    <a:pt x="1789" y="392"/>
                  </a:lnTo>
                  <a:lnTo>
                    <a:pt x="1785" y="401"/>
                  </a:lnTo>
                  <a:lnTo>
                    <a:pt x="1783" y="406"/>
                  </a:lnTo>
                  <a:lnTo>
                    <a:pt x="1776" y="419"/>
                  </a:lnTo>
                  <a:lnTo>
                    <a:pt x="1772" y="424"/>
                  </a:lnTo>
                  <a:lnTo>
                    <a:pt x="1767" y="432"/>
                  </a:lnTo>
                  <a:lnTo>
                    <a:pt x="1749" y="451"/>
                  </a:lnTo>
                  <a:lnTo>
                    <a:pt x="1757" y="452"/>
                  </a:lnTo>
                  <a:lnTo>
                    <a:pt x="1766" y="452"/>
                  </a:lnTo>
                  <a:lnTo>
                    <a:pt x="1772" y="455"/>
                  </a:lnTo>
                  <a:lnTo>
                    <a:pt x="1780" y="455"/>
                  </a:lnTo>
                  <a:lnTo>
                    <a:pt x="1797" y="460"/>
                  </a:lnTo>
                  <a:lnTo>
                    <a:pt x="1803" y="461"/>
                  </a:lnTo>
                  <a:lnTo>
                    <a:pt x="1820" y="465"/>
                  </a:lnTo>
                  <a:lnTo>
                    <a:pt x="1828" y="470"/>
                  </a:lnTo>
                  <a:lnTo>
                    <a:pt x="1836" y="473"/>
                  </a:lnTo>
                  <a:lnTo>
                    <a:pt x="1842" y="474"/>
                  </a:lnTo>
                  <a:lnTo>
                    <a:pt x="1851" y="478"/>
                  </a:lnTo>
                  <a:lnTo>
                    <a:pt x="1856" y="481"/>
                  </a:lnTo>
                  <a:lnTo>
                    <a:pt x="1865" y="486"/>
                  </a:lnTo>
                  <a:lnTo>
                    <a:pt x="1872" y="490"/>
                  </a:lnTo>
                  <a:lnTo>
                    <a:pt x="1878" y="491"/>
                  </a:lnTo>
                  <a:lnTo>
                    <a:pt x="1887" y="496"/>
                  </a:lnTo>
                  <a:lnTo>
                    <a:pt x="1900" y="504"/>
                  </a:lnTo>
                  <a:lnTo>
                    <a:pt x="1905" y="510"/>
                  </a:lnTo>
                  <a:lnTo>
                    <a:pt x="1918" y="519"/>
                  </a:lnTo>
                  <a:lnTo>
                    <a:pt x="1925" y="526"/>
                  </a:lnTo>
                  <a:lnTo>
                    <a:pt x="1931" y="530"/>
                  </a:lnTo>
                  <a:lnTo>
                    <a:pt x="1936" y="536"/>
                  </a:lnTo>
                  <a:lnTo>
                    <a:pt x="1941" y="540"/>
                  </a:lnTo>
                  <a:lnTo>
                    <a:pt x="1948" y="546"/>
                  </a:lnTo>
                  <a:lnTo>
                    <a:pt x="1953" y="553"/>
                  </a:lnTo>
                  <a:lnTo>
                    <a:pt x="1959" y="559"/>
                  </a:lnTo>
                  <a:lnTo>
                    <a:pt x="1976" y="585"/>
                  </a:lnTo>
                  <a:lnTo>
                    <a:pt x="1977" y="591"/>
                  </a:lnTo>
                  <a:lnTo>
                    <a:pt x="1982" y="598"/>
                  </a:lnTo>
                  <a:lnTo>
                    <a:pt x="1986" y="611"/>
                  </a:lnTo>
                  <a:lnTo>
                    <a:pt x="1989" y="615"/>
                  </a:lnTo>
                  <a:lnTo>
                    <a:pt x="1997" y="640"/>
                  </a:lnTo>
                  <a:lnTo>
                    <a:pt x="1997" y="647"/>
                  </a:lnTo>
                  <a:lnTo>
                    <a:pt x="1999" y="653"/>
                  </a:lnTo>
                  <a:lnTo>
                    <a:pt x="1999" y="664"/>
                  </a:lnTo>
                  <a:lnTo>
                    <a:pt x="2002" y="670"/>
                  </a:lnTo>
                  <a:lnTo>
                    <a:pt x="2002" y="683"/>
                  </a:lnTo>
                  <a:lnTo>
                    <a:pt x="1999" y="689"/>
                  </a:lnTo>
                  <a:lnTo>
                    <a:pt x="1999" y="702"/>
                  </a:lnTo>
                  <a:lnTo>
                    <a:pt x="1997" y="709"/>
                  </a:lnTo>
                  <a:lnTo>
                    <a:pt x="1997" y="715"/>
                  </a:lnTo>
                  <a:lnTo>
                    <a:pt x="1994" y="722"/>
                  </a:lnTo>
                  <a:lnTo>
                    <a:pt x="1994" y="726"/>
                  </a:lnTo>
                  <a:lnTo>
                    <a:pt x="1986" y="751"/>
                  </a:lnTo>
                  <a:lnTo>
                    <a:pt x="1982" y="758"/>
                  </a:lnTo>
                  <a:lnTo>
                    <a:pt x="1977" y="771"/>
                  </a:lnTo>
                  <a:lnTo>
                    <a:pt x="1971" y="778"/>
                  </a:lnTo>
                  <a:lnTo>
                    <a:pt x="1966" y="789"/>
                  </a:lnTo>
                  <a:lnTo>
                    <a:pt x="1953" y="807"/>
                  </a:lnTo>
                  <a:lnTo>
                    <a:pt x="1946" y="812"/>
                  </a:lnTo>
                  <a:lnTo>
                    <a:pt x="1940" y="821"/>
                  </a:lnTo>
                  <a:lnTo>
                    <a:pt x="1925" y="835"/>
                  </a:lnTo>
                  <a:lnTo>
                    <a:pt x="1891" y="861"/>
                  </a:lnTo>
                  <a:lnTo>
                    <a:pt x="1882" y="866"/>
                  </a:lnTo>
                  <a:lnTo>
                    <a:pt x="1872" y="871"/>
                  </a:lnTo>
                  <a:lnTo>
                    <a:pt x="1864" y="876"/>
                  </a:lnTo>
                  <a:lnTo>
                    <a:pt x="1852" y="880"/>
                  </a:lnTo>
                  <a:lnTo>
                    <a:pt x="1843" y="884"/>
                  </a:lnTo>
                  <a:lnTo>
                    <a:pt x="1823" y="893"/>
                  </a:lnTo>
                  <a:lnTo>
                    <a:pt x="1815" y="897"/>
                  </a:lnTo>
                  <a:lnTo>
                    <a:pt x="1793" y="902"/>
                  </a:lnTo>
                  <a:lnTo>
                    <a:pt x="1783" y="906"/>
                  </a:lnTo>
                  <a:lnTo>
                    <a:pt x="1772" y="909"/>
                  </a:lnTo>
                  <a:lnTo>
                    <a:pt x="1762" y="909"/>
                  </a:lnTo>
                  <a:lnTo>
                    <a:pt x="1740" y="913"/>
                  </a:lnTo>
                  <a:lnTo>
                    <a:pt x="1727" y="913"/>
                  </a:lnTo>
                  <a:lnTo>
                    <a:pt x="1717" y="915"/>
                  </a:lnTo>
                  <a:lnTo>
                    <a:pt x="1682" y="915"/>
                  </a:lnTo>
                  <a:lnTo>
                    <a:pt x="1682" y="916"/>
                  </a:lnTo>
                  <a:lnTo>
                    <a:pt x="1681" y="916"/>
                  </a:lnTo>
                  <a:lnTo>
                    <a:pt x="1681" y="919"/>
                  </a:lnTo>
                  <a:lnTo>
                    <a:pt x="1678" y="919"/>
                  </a:lnTo>
                  <a:lnTo>
                    <a:pt x="1681" y="923"/>
                  </a:lnTo>
                  <a:lnTo>
                    <a:pt x="1681" y="938"/>
                  </a:lnTo>
                  <a:lnTo>
                    <a:pt x="1682" y="942"/>
                  </a:lnTo>
                  <a:lnTo>
                    <a:pt x="1682" y="946"/>
                  </a:lnTo>
                  <a:lnTo>
                    <a:pt x="1681" y="951"/>
                  </a:lnTo>
                  <a:lnTo>
                    <a:pt x="1681" y="964"/>
                  </a:lnTo>
                  <a:lnTo>
                    <a:pt x="1678" y="972"/>
                  </a:lnTo>
                  <a:lnTo>
                    <a:pt x="1678" y="977"/>
                  </a:lnTo>
                  <a:lnTo>
                    <a:pt x="1677" y="981"/>
                  </a:lnTo>
                  <a:lnTo>
                    <a:pt x="1677" y="985"/>
                  </a:lnTo>
                  <a:lnTo>
                    <a:pt x="1672" y="994"/>
                  </a:lnTo>
                  <a:lnTo>
                    <a:pt x="1672" y="998"/>
                  </a:lnTo>
                  <a:lnTo>
                    <a:pt x="1665" y="1010"/>
                  </a:lnTo>
                  <a:lnTo>
                    <a:pt x="1665" y="1014"/>
                  </a:lnTo>
                  <a:lnTo>
                    <a:pt x="1657" y="1031"/>
                  </a:lnTo>
                  <a:lnTo>
                    <a:pt x="1652" y="1034"/>
                  </a:lnTo>
                  <a:lnTo>
                    <a:pt x="1645" y="1051"/>
                  </a:lnTo>
                  <a:lnTo>
                    <a:pt x="1641" y="1053"/>
                  </a:lnTo>
                  <a:lnTo>
                    <a:pt x="1628" y="1070"/>
                  </a:lnTo>
                  <a:lnTo>
                    <a:pt x="1619" y="1079"/>
                  </a:lnTo>
                  <a:lnTo>
                    <a:pt x="1612" y="1087"/>
                  </a:lnTo>
                  <a:lnTo>
                    <a:pt x="1596" y="1100"/>
                  </a:lnTo>
                  <a:lnTo>
                    <a:pt x="1588" y="1108"/>
                  </a:lnTo>
                  <a:lnTo>
                    <a:pt x="1562" y="1128"/>
                  </a:lnTo>
                  <a:lnTo>
                    <a:pt x="1552" y="1132"/>
                  </a:lnTo>
                  <a:lnTo>
                    <a:pt x="1534" y="1145"/>
                  </a:lnTo>
                  <a:lnTo>
                    <a:pt x="1523" y="1148"/>
                  </a:lnTo>
                  <a:lnTo>
                    <a:pt x="1514" y="1152"/>
                  </a:lnTo>
                  <a:lnTo>
                    <a:pt x="1504" y="1159"/>
                  </a:lnTo>
                  <a:lnTo>
                    <a:pt x="1483" y="1168"/>
                  </a:lnTo>
                  <a:lnTo>
                    <a:pt x="1474" y="1172"/>
                  </a:lnTo>
                  <a:lnTo>
                    <a:pt x="1464" y="1174"/>
                  </a:lnTo>
                  <a:lnTo>
                    <a:pt x="1442" y="1183"/>
                  </a:lnTo>
                  <a:lnTo>
                    <a:pt x="1421" y="1187"/>
                  </a:lnTo>
                  <a:lnTo>
                    <a:pt x="1411" y="1191"/>
                  </a:lnTo>
                  <a:lnTo>
                    <a:pt x="1379" y="1197"/>
                  </a:lnTo>
                  <a:lnTo>
                    <a:pt x="1366" y="1200"/>
                  </a:lnTo>
                  <a:lnTo>
                    <a:pt x="1356" y="1200"/>
                  </a:lnTo>
                  <a:lnTo>
                    <a:pt x="1334" y="1204"/>
                  </a:lnTo>
                  <a:lnTo>
                    <a:pt x="1326" y="1213"/>
                  </a:lnTo>
                  <a:lnTo>
                    <a:pt x="1320" y="1223"/>
                  </a:lnTo>
                  <a:lnTo>
                    <a:pt x="1311" y="1231"/>
                  </a:lnTo>
                  <a:lnTo>
                    <a:pt x="1303" y="1242"/>
                  </a:lnTo>
                  <a:lnTo>
                    <a:pt x="1286" y="1259"/>
                  </a:lnTo>
                  <a:lnTo>
                    <a:pt x="1275" y="1267"/>
                  </a:lnTo>
                  <a:lnTo>
                    <a:pt x="1267" y="1275"/>
                  </a:lnTo>
                  <a:lnTo>
                    <a:pt x="1255" y="1283"/>
                  </a:lnTo>
                  <a:lnTo>
                    <a:pt x="1247" y="1289"/>
                  </a:lnTo>
                  <a:lnTo>
                    <a:pt x="1237" y="1295"/>
                  </a:lnTo>
                  <a:lnTo>
                    <a:pt x="1227" y="1303"/>
                  </a:lnTo>
                  <a:lnTo>
                    <a:pt x="1215" y="1311"/>
                  </a:lnTo>
                  <a:lnTo>
                    <a:pt x="1205" y="1315"/>
                  </a:lnTo>
                  <a:lnTo>
                    <a:pt x="1183" y="1328"/>
                  </a:lnTo>
                  <a:lnTo>
                    <a:pt x="1162" y="1335"/>
                  </a:lnTo>
                  <a:lnTo>
                    <a:pt x="1149" y="1342"/>
                  </a:lnTo>
                  <a:lnTo>
                    <a:pt x="1139" y="1347"/>
                  </a:lnTo>
                  <a:lnTo>
                    <a:pt x="1126" y="1351"/>
                  </a:lnTo>
                  <a:lnTo>
                    <a:pt x="1116" y="1355"/>
                  </a:lnTo>
                  <a:lnTo>
                    <a:pt x="1103" y="1357"/>
                  </a:lnTo>
                  <a:lnTo>
                    <a:pt x="1093" y="1361"/>
                  </a:lnTo>
                  <a:lnTo>
                    <a:pt x="1080" y="1364"/>
                  </a:lnTo>
                  <a:lnTo>
                    <a:pt x="1067" y="1368"/>
                  </a:lnTo>
                  <a:lnTo>
                    <a:pt x="1055" y="1370"/>
                  </a:lnTo>
                  <a:lnTo>
                    <a:pt x="1005" y="1378"/>
                  </a:lnTo>
                  <a:lnTo>
                    <a:pt x="995" y="1380"/>
                  </a:lnTo>
                  <a:lnTo>
                    <a:pt x="946" y="1384"/>
                  </a:lnTo>
                  <a:lnTo>
                    <a:pt x="909" y="1384"/>
                  </a:lnTo>
                  <a:lnTo>
                    <a:pt x="893" y="1383"/>
                  </a:lnTo>
                  <a:lnTo>
                    <a:pt x="867" y="1383"/>
                  </a:lnTo>
                  <a:lnTo>
                    <a:pt x="858" y="1380"/>
                  </a:lnTo>
                  <a:lnTo>
                    <a:pt x="850" y="1380"/>
                  </a:lnTo>
                  <a:lnTo>
                    <a:pt x="841" y="1378"/>
                  </a:lnTo>
                  <a:lnTo>
                    <a:pt x="833" y="1378"/>
                  </a:lnTo>
                  <a:lnTo>
                    <a:pt x="824" y="1377"/>
                  </a:lnTo>
                  <a:lnTo>
                    <a:pt x="815" y="1377"/>
                  </a:lnTo>
                  <a:lnTo>
                    <a:pt x="791" y="1370"/>
                  </a:lnTo>
                  <a:lnTo>
                    <a:pt x="782" y="1370"/>
                  </a:lnTo>
                  <a:lnTo>
                    <a:pt x="774" y="1368"/>
                  </a:lnTo>
                  <a:lnTo>
                    <a:pt x="768" y="1365"/>
                  </a:lnTo>
                  <a:lnTo>
                    <a:pt x="733" y="1357"/>
                  </a:lnTo>
                  <a:lnTo>
                    <a:pt x="725" y="1352"/>
                  </a:lnTo>
                  <a:lnTo>
                    <a:pt x="716" y="1351"/>
                  </a:lnTo>
                  <a:lnTo>
                    <a:pt x="710" y="1348"/>
                  </a:lnTo>
                  <a:lnTo>
                    <a:pt x="702" y="1347"/>
                  </a:lnTo>
                  <a:lnTo>
                    <a:pt x="693" y="1342"/>
                  </a:lnTo>
                  <a:lnTo>
                    <a:pt x="676" y="1335"/>
                  </a:lnTo>
                  <a:lnTo>
                    <a:pt x="671" y="1335"/>
                  </a:lnTo>
                  <a:lnTo>
                    <a:pt x="667" y="1334"/>
                  </a:lnTo>
                  <a:lnTo>
                    <a:pt x="666" y="1332"/>
                  </a:lnTo>
                  <a:lnTo>
                    <a:pt x="657" y="1328"/>
                  </a:lnTo>
                  <a:lnTo>
                    <a:pt x="654" y="1328"/>
                  </a:lnTo>
                  <a:lnTo>
                    <a:pt x="641" y="1321"/>
                  </a:lnTo>
                  <a:lnTo>
                    <a:pt x="640" y="1319"/>
                  </a:lnTo>
                  <a:lnTo>
                    <a:pt x="636" y="1319"/>
                  </a:lnTo>
                  <a:lnTo>
                    <a:pt x="631" y="1316"/>
                  </a:lnTo>
                  <a:lnTo>
                    <a:pt x="628" y="1315"/>
                  </a:lnTo>
                  <a:lnTo>
                    <a:pt x="621" y="1311"/>
                  </a:lnTo>
                  <a:lnTo>
                    <a:pt x="618" y="1308"/>
                  </a:lnTo>
                  <a:lnTo>
                    <a:pt x="608" y="1303"/>
                  </a:lnTo>
                  <a:lnTo>
                    <a:pt x="587" y="1290"/>
                  </a:lnTo>
                  <a:lnTo>
                    <a:pt x="578" y="1285"/>
                  </a:lnTo>
                  <a:lnTo>
                    <a:pt x="568" y="1279"/>
                  </a:lnTo>
                  <a:lnTo>
                    <a:pt x="559" y="1272"/>
                  </a:lnTo>
                  <a:lnTo>
                    <a:pt x="548" y="1263"/>
                  </a:lnTo>
                  <a:lnTo>
                    <a:pt x="532" y="1250"/>
                  </a:lnTo>
                  <a:lnTo>
                    <a:pt x="523" y="1242"/>
                  </a:lnTo>
                  <a:lnTo>
                    <a:pt x="515" y="1236"/>
                  </a:lnTo>
                  <a:lnTo>
                    <a:pt x="497" y="1219"/>
                  </a:lnTo>
                  <a:lnTo>
                    <a:pt x="489" y="1213"/>
                  </a:lnTo>
                  <a:lnTo>
                    <a:pt x="483" y="1204"/>
                  </a:lnTo>
                  <a:lnTo>
                    <a:pt x="474" y="1195"/>
                  </a:lnTo>
                  <a:lnTo>
                    <a:pt x="462" y="1178"/>
                  </a:lnTo>
                  <a:lnTo>
                    <a:pt x="454" y="1168"/>
                  </a:lnTo>
                  <a:lnTo>
                    <a:pt x="443" y="1151"/>
                  </a:lnTo>
                  <a:lnTo>
                    <a:pt x="436" y="1141"/>
                  </a:lnTo>
                  <a:lnTo>
                    <a:pt x="430" y="1132"/>
                  </a:lnTo>
                  <a:lnTo>
                    <a:pt x="417" y="1100"/>
                  </a:lnTo>
                  <a:lnTo>
                    <a:pt x="410" y="1089"/>
                  </a:lnTo>
                  <a:lnTo>
                    <a:pt x="408" y="1079"/>
                  </a:lnTo>
                  <a:lnTo>
                    <a:pt x="400" y="1057"/>
                  </a:lnTo>
                  <a:lnTo>
                    <a:pt x="395" y="1036"/>
                  </a:lnTo>
                  <a:lnTo>
                    <a:pt x="387" y="1036"/>
                  </a:lnTo>
                  <a:lnTo>
                    <a:pt x="381" y="1034"/>
                  </a:lnTo>
                  <a:lnTo>
                    <a:pt x="351" y="1034"/>
                  </a:lnTo>
                  <a:lnTo>
                    <a:pt x="346" y="1031"/>
                  </a:lnTo>
                  <a:lnTo>
                    <a:pt x="334" y="1031"/>
                  </a:lnTo>
                  <a:lnTo>
                    <a:pt x="329" y="1030"/>
                  </a:lnTo>
                  <a:lnTo>
                    <a:pt x="316" y="1030"/>
                  </a:lnTo>
                  <a:lnTo>
                    <a:pt x="312" y="1027"/>
                  </a:lnTo>
                  <a:lnTo>
                    <a:pt x="308" y="1027"/>
                  </a:lnTo>
                  <a:lnTo>
                    <a:pt x="303" y="1026"/>
                  </a:lnTo>
                  <a:lnTo>
                    <a:pt x="296" y="1026"/>
                  </a:lnTo>
                  <a:lnTo>
                    <a:pt x="292" y="1023"/>
                  </a:lnTo>
                  <a:lnTo>
                    <a:pt x="287" y="1023"/>
                  </a:lnTo>
                  <a:lnTo>
                    <a:pt x="283" y="1021"/>
                  </a:lnTo>
                  <a:lnTo>
                    <a:pt x="279" y="1021"/>
                  </a:lnTo>
                  <a:lnTo>
                    <a:pt x="275" y="1018"/>
                  </a:lnTo>
                  <a:lnTo>
                    <a:pt x="270" y="1018"/>
                  </a:lnTo>
                  <a:lnTo>
                    <a:pt x="262" y="1014"/>
                  </a:lnTo>
                  <a:lnTo>
                    <a:pt x="257" y="1014"/>
                  </a:lnTo>
                  <a:lnTo>
                    <a:pt x="231" y="1007"/>
                  </a:lnTo>
                  <a:lnTo>
                    <a:pt x="221" y="1000"/>
                  </a:lnTo>
                  <a:lnTo>
                    <a:pt x="208" y="995"/>
                  </a:lnTo>
                  <a:lnTo>
                    <a:pt x="183" y="982"/>
                  </a:lnTo>
                  <a:lnTo>
                    <a:pt x="172" y="977"/>
                  </a:lnTo>
                  <a:lnTo>
                    <a:pt x="160" y="969"/>
                  </a:lnTo>
                  <a:lnTo>
                    <a:pt x="149" y="961"/>
                  </a:lnTo>
                  <a:lnTo>
                    <a:pt x="138" y="955"/>
                  </a:lnTo>
                  <a:lnTo>
                    <a:pt x="125" y="946"/>
                  </a:lnTo>
                  <a:lnTo>
                    <a:pt x="105" y="929"/>
                  </a:lnTo>
                  <a:lnTo>
                    <a:pt x="96" y="920"/>
                  </a:lnTo>
                  <a:lnTo>
                    <a:pt x="85" y="913"/>
                  </a:lnTo>
                  <a:lnTo>
                    <a:pt x="76" y="902"/>
                  </a:lnTo>
                  <a:lnTo>
                    <a:pt x="69" y="893"/>
                  </a:lnTo>
                  <a:lnTo>
                    <a:pt x="43" y="861"/>
                  </a:lnTo>
                  <a:lnTo>
                    <a:pt x="30" y="840"/>
                  </a:lnTo>
                  <a:lnTo>
                    <a:pt x="24" y="827"/>
                  </a:lnTo>
                  <a:lnTo>
                    <a:pt x="20" y="817"/>
                  </a:lnTo>
                  <a:lnTo>
                    <a:pt x="16" y="804"/>
                  </a:lnTo>
                  <a:lnTo>
                    <a:pt x="11" y="794"/>
                  </a:lnTo>
                  <a:lnTo>
                    <a:pt x="7" y="781"/>
                  </a:lnTo>
                  <a:lnTo>
                    <a:pt x="3" y="755"/>
                  </a:lnTo>
                  <a:lnTo>
                    <a:pt x="3" y="740"/>
                  </a:lnTo>
                  <a:lnTo>
                    <a:pt x="0" y="728"/>
                  </a:lnTo>
                  <a:lnTo>
                    <a:pt x="0" y="715"/>
                  </a:lnTo>
                  <a:lnTo>
                    <a:pt x="3" y="706"/>
                  </a:lnTo>
                  <a:lnTo>
                    <a:pt x="4" y="696"/>
                  </a:lnTo>
                  <a:lnTo>
                    <a:pt x="9" y="679"/>
                  </a:lnTo>
                  <a:lnTo>
                    <a:pt x="11" y="673"/>
                  </a:lnTo>
                  <a:lnTo>
                    <a:pt x="13" y="664"/>
                  </a:lnTo>
                  <a:lnTo>
                    <a:pt x="17" y="656"/>
                  </a:lnTo>
                  <a:lnTo>
                    <a:pt x="21" y="648"/>
                  </a:lnTo>
                  <a:lnTo>
                    <a:pt x="24" y="643"/>
                  </a:lnTo>
                  <a:lnTo>
                    <a:pt x="27" y="634"/>
                  </a:lnTo>
                  <a:lnTo>
                    <a:pt x="36" y="621"/>
                  </a:lnTo>
                  <a:lnTo>
                    <a:pt x="43" y="615"/>
                  </a:lnTo>
                  <a:lnTo>
                    <a:pt x="47" y="608"/>
                  </a:lnTo>
                  <a:lnTo>
                    <a:pt x="65" y="591"/>
                  </a:lnTo>
                  <a:lnTo>
                    <a:pt x="70" y="588"/>
                  </a:lnTo>
                  <a:lnTo>
                    <a:pt x="76" y="581"/>
                  </a:lnTo>
                  <a:lnTo>
                    <a:pt x="96" y="568"/>
                  </a:lnTo>
                  <a:lnTo>
                    <a:pt x="105" y="563"/>
                  </a:lnTo>
                  <a:lnTo>
                    <a:pt x="111" y="559"/>
                  </a:lnTo>
                  <a:lnTo>
                    <a:pt x="119" y="555"/>
                  </a:lnTo>
                  <a:lnTo>
                    <a:pt x="125" y="550"/>
                  </a:lnTo>
                  <a:lnTo>
                    <a:pt x="134" y="549"/>
                  </a:lnTo>
                  <a:lnTo>
                    <a:pt x="142" y="545"/>
                  </a:lnTo>
                  <a:lnTo>
                    <a:pt x="151" y="542"/>
                  </a:lnTo>
                  <a:lnTo>
                    <a:pt x="158" y="540"/>
                  </a:lnTo>
                  <a:lnTo>
                    <a:pt x="165" y="539"/>
                  </a:lnTo>
                  <a:lnTo>
                    <a:pt x="174" y="535"/>
                  </a:lnTo>
                  <a:lnTo>
                    <a:pt x="170" y="530"/>
                  </a:lnTo>
                  <a:lnTo>
                    <a:pt x="164" y="526"/>
                  </a:lnTo>
                  <a:lnTo>
                    <a:pt x="155" y="517"/>
                  </a:lnTo>
                  <a:lnTo>
                    <a:pt x="149" y="513"/>
                  </a:lnTo>
                  <a:lnTo>
                    <a:pt x="145" y="509"/>
                  </a:lnTo>
                  <a:lnTo>
                    <a:pt x="141" y="501"/>
                  </a:lnTo>
                  <a:lnTo>
                    <a:pt x="137" y="497"/>
                  </a:lnTo>
                  <a:lnTo>
                    <a:pt x="134" y="491"/>
                  </a:lnTo>
                  <a:lnTo>
                    <a:pt x="125" y="483"/>
                  </a:lnTo>
                  <a:lnTo>
                    <a:pt x="124" y="477"/>
                  </a:lnTo>
                  <a:lnTo>
                    <a:pt x="119" y="470"/>
                  </a:lnTo>
                  <a:lnTo>
                    <a:pt x="118" y="465"/>
                  </a:lnTo>
                  <a:lnTo>
                    <a:pt x="113" y="452"/>
                  </a:lnTo>
                  <a:lnTo>
                    <a:pt x="111" y="448"/>
                  </a:lnTo>
                  <a:lnTo>
                    <a:pt x="105" y="429"/>
                  </a:lnTo>
                  <a:lnTo>
                    <a:pt x="105" y="416"/>
                  </a:lnTo>
                  <a:lnTo>
                    <a:pt x="102" y="411"/>
                  </a:lnTo>
                  <a:lnTo>
                    <a:pt x="102" y="385"/>
                  </a:lnTo>
                  <a:lnTo>
                    <a:pt x="105" y="379"/>
                  </a:lnTo>
                  <a:lnTo>
                    <a:pt x="105" y="372"/>
                  </a:lnTo>
                  <a:lnTo>
                    <a:pt x="106" y="363"/>
                  </a:lnTo>
                  <a:lnTo>
                    <a:pt x="111" y="352"/>
                  </a:lnTo>
                  <a:lnTo>
                    <a:pt x="115" y="340"/>
                  </a:lnTo>
                  <a:lnTo>
                    <a:pt x="119" y="327"/>
                  </a:lnTo>
                  <a:lnTo>
                    <a:pt x="125" y="317"/>
                  </a:lnTo>
                  <a:lnTo>
                    <a:pt x="132" y="308"/>
                  </a:lnTo>
                  <a:lnTo>
                    <a:pt x="145" y="287"/>
                  </a:lnTo>
                  <a:lnTo>
                    <a:pt x="178" y="254"/>
                  </a:lnTo>
                  <a:lnTo>
                    <a:pt x="187" y="247"/>
                  </a:lnTo>
                  <a:lnTo>
                    <a:pt x="198" y="241"/>
                  </a:lnTo>
                  <a:lnTo>
                    <a:pt x="208" y="232"/>
                  </a:lnTo>
                  <a:lnTo>
                    <a:pt x="217" y="225"/>
                  </a:lnTo>
                  <a:lnTo>
                    <a:pt x="227" y="221"/>
                  </a:lnTo>
                  <a:lnTo>
                    <a:pt x="239" y="215"/>
                  </a:lnTo>
                  <a:lnTo>
                    <a:pt x="252" y="209"/>
                  </a:lnTo>
                  <a:lnTo>
                    <a:pt x="272" y="201"/>
                  </a:lnTo>
                  <a:lnTo>
                    <a:pt x="285" y="196"/>
                  </a:lnTo>
                  <a:lnTo>
                    <a:pt x="296" y="192"/>
                  </a:lnTo>
                  <a:lnTo>
                    <a:pt x="308" y="189"/>
                  </a:lnTo>
                  <a:lnTo>
                    <a:pt x="321" y="185"/>
                  </a:lnTo>
                  <a:lnTo>
                    <a:pt x="332" y="183"/>
                  </a:lnTo>
                  <a:lnTo>
                    <a:pt x="357" y="179"/>
                  </a:lnTo>
                  <a:lnTo>
                    <a:pt x="368" y="176"/>
                  </a:lnTo>
                  <a:lnTo>
                    <a:pt x="394" y="176"/>
                  </a:lnTo>
                  <a:lnTo>
                    <a:pt x="405" y="175"/>
                  </a:lnTo>
                  <a:lnTo>
                    <a:pt x="430" y="175"/>
                  </a:lnTo>
                  <a:close/>
                </a:path>
              </a:pathLst>
            </a:custGeom>
            <a:solidFill>
              <a:srgbClr val="99CCFF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Box 59"/>
            <p:cNvSpPr txBox="1">
              <a:spLocks noChangeArrowheads="1"/>
            </p:cNvSpPr>
            <p:nvPr/>
          </p:nvSpPr>
          <p:spPr bwMode="auto">
            <a:xfrm>
              <a:off x="6698516" y="2786058"/>
              <a:ext cx="9721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Internet</a:t>
              </a:r>
            </a:p>
          </p:txBody>
        </p:sp>
      </p:grpSp>
      <p:sp>
        <p:nvSpPr>
          <p:cNvPr id="15" name="矩形 20"/>
          <p:cNvSpPr>
            <a:spLocks noChangeArrowheads="1"/>
          </p:cNvSpPr>
          <p:nvPr/>
        </p:nvSpPr>
        <p:spPr bwMode="auto">
          <a:xfrm>
            <a:off x="2927350" y="5060950"/>
            <a:ext cx="78581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58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buClr>
                <a:srgbClr val="FF0000"/>
              </a:buClr>
            </a:pPr>
            <a:r>
              <a:rPr lang="en-US" altLang="zh-CN" sz="1200"/>
              <a:t>BTS</a:t>
            </a:r>
            <a:endParaRPr lang="zh-CN" altLang="en-US" sz="1200"/>
          </a:p>
        </p:txBody>
      </p:sp>
      <p:grpSp>
        <p:nvGrpSpPr>
          <p:cNvPr id="7" name="组合 114"/>
          <p:cNvGrpSpPr>
            <a:grpSpLocks/>
          </p:cNvGrpSpPr>
          <p:nvPr/>
        </p:nvGrpSpPr>
        <p:grpSpPr bwMode="auto">
          <a:xfrm>
            <a:off x="2784475" y="2944813"/>
            <a:ext cx="928688" cy="928687"/>
            <a:chOff x="2643174" y="2357430"/>
            <a:chExt cx="928694" cy="928695"/>
          </a:xfrm>
        </p:grpSpPr>
        <p:pic>
          <p:nvPicPr>
            <p:cNvPr id="17" name="Picture 6" descr="蜂窝和天线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3727" y="2357430"/>
              <a:ext cx="731615" cy="67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57"/>
            <p:cNvSpPr txBox="1">
              <a:spLocks noChangeArrowheads="1"/>
            </p:cNvSpPr>
            <p:nvPr/>
          </p:nvSpPr>
          <p:spPr bwMode="auto">
            <a:xfrm>
              <a:off x="2643174" y="3009124"/>
              <a:ext cx="928694" cy="27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rgbClr val="FF0000"/>
                </a:buClr>
              </a:pPr>
              <a:r>
                <a:rPr lang="en-US" altLang="zh-CN" sz="1200"/>
                <a:t>eNodeB</a:t>
              </a:r>
            </a:p>
          </p:txBody>
        </p:sp>
      </p:grpSp>
      <p:grpSp>
        <p:nvGrpSpPr>
          <p:cNvPr id="12" name="组合 196"/>
          <p:cNvGrpSpPr>
            <a:grpSpLocks/>
          </p:cNvGrpSpPr>
          <p:nvPr/>
        </p:nvGrpSpPr>
        <p:grpSpPr bwMode="auto">
          <a:xfrm>
            <a:off x="4356100" y="4587875"/>
            <a:ext cx="1000125" cy="738188"/>
            <a:chOff x="4500562" y="4455391"/>
            <a:chExt cx="1000132" cy="737841"/>
          </a:xfrm>
        </p:grpSpPr>
        <p:sp>
          <p:nvSpPr>
            <p:cNvPr id="20" name="TextBox 59"/>
            <p:cNvSpPr txBox="1">
              <a:spLocks noChangeArrowheads="1"/>
            </p:cNvSpPr>
            <p:nvPr/>
          </p:nvSpPr>
          <p:spPr bwMode="auto">
            <a:xfrm>
              <a:off x="4500562" y="4916233"/>
              <a:ext cx="1000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eAN/ePCF</a:t>
              </a: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4880044" y="4455391"/>
            <a:ext cx="239471" cy="469549"/>
          </p:xfrm>
          <a:graphic>
            <a:graphicData uri="http://schemas.openxmlformats.org/presentationml/2006/ole">
              <p:oleObj spid="_x0000_s66562" name="CorelDRAW" r:id="rId4" imgW="1782360" imgH="3474000" progId="CorelDraw.Graphic.9">
                <p:embed/>
              </p:oleObj>
            </a:graphicData>
          </a:graphic>
        </p:graphicFrame>
      </p:grpSp>
      <p:sp>
        <p:nvSpPr>
          <p:cNvPr id="22" name="TextBox 59"/>
          <p:cNvSpPr txBox="1">
            <a:spLocks noChangeArrowheads="1"/>
          </p:cNvSpPr>
          <p:nvPr/>
        </p:nvSpPr>
        <p:spPr bwMode="auto">
          <a:xfrm>
            <a:off x="6927850" y="5070475"/>
            <a:ext cx="1071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3GPP2 AAA</a:t>
            </a:r>
          </a:p>
        </p:txBody>
      </p:sp>
      <p:cxnSp>
        <p:nvCxnSpPr>
          <p:cNvPr id="23" name="直接连接符 103"/>
          <p:cNvCxnSpPr>
            <a:cxnSpLocks noChangeShapeType="1"/>
          </p:cNvCxnSpPr>
          <p:nvPr/>
        </p:nvCxnSpPr>
        <p:spPr bwMode="auto">
          <a:xfrm>
            <a:off x="3713163" y="4873625"/>
            <a:ext cx="10001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直接连接符 105"/>
          <p:cNvCxnSpPr>
            <a:cxnSpLocks noChangeShapeType="1"/>
          </p:cNvCxnSpPr>
          <p:nvPr/>
        </p:nvCxnSpPr>
        <p:spPr bwMode="auto">
          <a:xfrm>
            <a:off x="4999038" y="4873625"/>
            <a:ext cx="10001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直接连接符 106"/>
          <p:cNvCxnSpPr>
            <a:cxnSpLocks noChangeShapeType="1"/>
          </p:cNvCxnSpPr>
          <p:nvPr/>
        </p:nvCxnSpPr>
        <p:spPr bwMode="auto">
          <a:xfrm flipV="1">
            <a:off x="6356350" y="4873625"/>
            <a:ext cx="92868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6" name="Picture 91" descr="MG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1850" y="3113088"/>
            <a:ext cx="42862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96" descr="SGSN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0538" y="2373313"/>
            <a:ext cx="45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直接连接符 118"/>
          <p:cNvCxnSpPr>
            <a:cxnSpLocks noChangeShapeType="1"/>
          </p:cNvCxnSpPr>
          <p:nvPr/>
        </p:nvCxnSpPr>
        <p:spPr bwMode="auto">
          <a:xfrm>
            <a:off x="3641725" y="3373438"/>
            <a:ext cx="10001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" name="TextBox 59"/>
          <p:cNvSpPr txBox="1">
            <a:spLocks noChangeArrowheads="1"/>
          </p:cNvSpPr>
          <p:nvPr/>
        </p:nvSpPr>
        <p:spPr bwMode="auto">
          <a:xfrm>
            <a:off x="4498975" y="3587750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SGW</a:t>
            </a:r>
          </a:p>
        </p:txBody>
      </p:sp>
      <p:pic>
        <p:nvPicPr>
          <p:cNvPr id="30" name="Picture 66" descr="GGS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0600" y="3087688"/>
            <a:ext cx="506413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59"/>
          <p:cNvSpPr txBox="1">
            <a:spLocks noChangeArrowheads="1"/>
          </p:cNvSpPr>
          <p:nvPr/>
        </p:nvSpPr>
        <p:spPr bwMode="auto">
          <a:xfrm>
            <a:off x="5927725" y="2927350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PGW</a:t>
            </a:r>
          </a:p>
        </p:txBody>
      </p:sp>
      <p:sp>
        <p:nvSpPr>
          <p:cNvPr id="32" name="TextBox 59"/>
          <p:cNvSpPr txBox="1">
            <a:spLocks noChangeArrowheads="1"/>
          </p:cNvSpPr>
          <p:nvPr/>
        </p:nvSpPr>
        <p:spPr bwMode="auto">
          <a:xfrm>
            <a:off x="5427663" y="2141538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MME</a:t>
            </a:r>
          </a:p>
        </p:txBody>
      </p: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7070725" y="2370138"/>
            <a:ext cx="504825" cy="503237"/>
            <a:chOff x="3481" y="1082"/>
            <a:chExt cx="299" cy="359"/>
          </a:xfrm>
        </p:grpSpPr>
        <p:grpSp>
          <p:nvGrpSpPr>
            <p:cNvPr id="19" name="Group 17"/>
            <p:cNvGrpSpPr>
              <a:grpSpLocks/>
            </p:cNvGrpSpPr>
            <p:nvPr/>
          </p:nvGrpSpPr>
          <p:grpSpPr bwMode="auto">
            <a:xfrm>
              <a:off x="3628" y="1082"/>
              <a:ext cx="152" cy="205"/>
              <a:chOff x="2784" y="96"/>
              <a:chExt cx="336" cy="311"/>
            </a:xfrm>
          </p:grpSpPr>
          <p:grpSp>
            <p:nvGrpSpPr>
              <p:cNvPr id="33" name="Group 18"/>
              <p:cNvGrpSpPr>
                <a:grpSpLocks/>
              </p:cNvGrpSpPr>
              <p:nvPr/>
            </p:nvGrpSpPr>
            <p:grpSpPr bwMode="auto">
              <a:xfrm>
                <a:off x="2784" y="276"/>
                <a:ext cx="336" cy="131"/>
                <a:chOff x="2784" y="240"/>
                <a:chExt cx="336" cy="131"/>
              </a:xfrm>
            </p:grpSpPr>
            <p:sp>
              <p:nvSpPr>
                <p:cNvPr id="88" name="Oval 19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Oval 20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" name="Group 21"/>
              <p:cNvGrpSpPr>
                <a:grpSpLocks/>
              </p:cNvGrpSpPr>
              <p:nvPr/>
            </p:nvGrpSpPr>
            <p:grpSpPr bwMode="auto">
              <a:xfrm>
                <a:off x="2784" y="240"/>
                <a:ext cx="336" cy="131"/>
                <a:chOff x="2784" y="240"/>
                <a:chExt cx="336" cy="131"/>
              </a:xfrm>
            </p:grpSpPr>
            <p:sp>
              <p:nvSpPr>
                <p:cNvPr id="86" name="Oval 22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Oval 23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" name="Group 24"/>
              <p:cNvGrpSpPr>
                <a:grpSpLocks/>
              </p:cNvGrpSpPr>
              <p:nvPr/>
            </p:nvGrpSpPr>
            <p:grpSpPr bwMode="auto">
              <a:xfrm>
                <a:off x="2784" y="208"/>
                <a:ext cx="336" cy="131"/>
                <a:chOff x="2784" y="240"/>
                <a:chExt cx="336" cy="131"/>
              </a:xfrm>
            </p:grpSpPr>
            <p:sp>
              <p:nvSpPr>
                <p:cNvPr id="84" name="Oval 25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Oval 26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Group 27"/>
              <p:cNvGrpSpPr>
                <a:grpSpLocks/>
              </p:cNvGrpSpPr>
              <p:nvPr/>
            </p:nvGrpSpPr>
            <p:grpSpPr bwMode="auto">
              <a:xfrm>
                <a:off x="2784" y="172"/>
                <a:ext cx="336" cy="131"/>
                <a:chOff x="2784" y="240"/>
                <a:chExt cx="336" cy="131"/>
              </a:xfrm>
            </p:grpSpPr>
            <p:sp>
              <p:nvSpPr>
                <p:cNvPr id="82" name="Oval 28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Oval 29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Group 30"/>
              <p:cNvGrpSpPr>
                <a:grpSpLocks/>
              </p:cNvGrpSpPr>
              <p:nvPr/>
            </p:nvGrpSpPr>
            <p:grpSpPr bwMode="auto">
              <a:xfrm>
                <a:off x="2784" y="136"/>
                <a:ext cx="336" cy="131"/>
                <a:chOff x="2784" y="240"/>
                <a:chExt cx="336" cy="131"/>
              </a:xfrm>
            </p:grpSpPr>
            <p:sp>
              <p:nvSpPr>
                <p:cNvPr id="80" name="Oval 31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Oval 32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8" name="Oval 33"/>
              <p:cNvSpPr>
                <a:spLocks noChangeArrowheads="1"/>
              </p:cNvSpPr>
              <p:nvPr/>
            </p:nvSpPr>
            <p:spPr bwMode="auto">
              <a:xfrm>
                <a:off x="2784" y="102"/>
                <a:ext cx="336" cy="125"/>
              </a:xfrm>
              <a:prstGeom prst="ellipse">
                <a:avLst/>
              </a:prstGeom>
              <a:solidFill>
                <a:srgbClr val="CC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Oval 34"/>
              <p:cNvSpPr>
                <a:spLocks noChangeArrowheads="1"/>
              </p:cNvSpPr>
              <p:nvPr/>
            </p:nvSpPr>
            <p:spPr bwMode="auto">
              <a:xfrm>
                <a:off x="2784" y="96"/>
                <a:ext cx="336" cy="111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CC99"/>
                  </a:gs>
                  <a:gs pos="100000">
                    <a:srgbClr val="FFCC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Group 35"/>
            <p:cNvGrpSpPr>
              <a:grpSpLocks/>
            </p:cNvGrpSpPr>
            <p:nvPr/>
          </p:nvGrpSpPr>
          <p:grpSpPr bwMode="auto">
            <a:xfrm>
              <a:off x="3481" y="1139"/>
              <a:ext cx="161" cy="208"/>
              <a:chOff x="2976" y="3264"/>
              <a:chExt cx="720" cy="577"/>
            </a:xfrm>
          </p:grpSpPr>
          <p:grpSp>
            <p:nvGrpSpPr>
              <p:cNvPr id="39" name="Group 36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71" name="Oval 37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Oval 38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Group 39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69" name="Oval 40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Oval 41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" name="Group 42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67" name="Oval 43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Oval 44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" name="Group 45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65" name="Oval 4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Oval 4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5" name="Group 48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63" name="Oval 4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Oval 5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6" name="Group 51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61" name="Oval 52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Oval 53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7" name="Group 54"/>
            <p:cNvGrpSpPr>
              <a:grpSpLocks/>
            </p:cNvGrpSpPr>
            <p:nvPr/>
          </p:nvGrpSpPr>
          <p:grpSpPr bwMode="auto">
            <a:xfrm>
              <a:off x="3577" y="1226"/>
              <a:ext cx="161" cy="208"/>
              <a:chOff x="2976" y="3264"/>
              <a:chExt cx="720" cy="577"/>
            </a:xfrm>
          </p:grpSpPr>
          <p:grpSp>
            <p:nvGrpSpPr>
              <p:cNvPr id="58" name="Group 55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53" name="Oval 5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Oval 5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9" name="Group 58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51" name="Oval 5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Oval 6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Group 61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49" name="Oval 6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Oval 6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3" name="Group 64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47" name="Oval 6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Oval 6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4" name="Group 67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45" name="Oval 6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Oval 6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Group 70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43" name="Oval 71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Oval 72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cxnSp>
        <p:nvCxnSpPr>
          <p:cNvPr id="90" name="直接连接符 180"/>
          <p:cNvCxnSpPr>
            <a:cxnSpLocks noChangeShapeType="1"/>
          </p:cNvCxnSpPr>
          <p:nvPr/>
        </p:nvCxnSpPr>
        <p:spPr bwMode="auto">
          <a:xfrm>
            <a:off x="5070475" y="3373438"/>
            <a:ext cx="10001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" name="直接连接符 184"/>
          <p:cNvCxnSpPr>
            <a:cxnSpLocks noChangeShapeType="1"/>
          </p:cNvCxnSpPr>
          <p:nvPr/>
        </p:nvCxnSpPr>
        <p:spPr bwMode="auto">
          <a:xfrm rot="5400000" flipH="1" flipV="1">
            <a:off x="4951413" y="2493963"/>
            <a:ext cx="523875" cy="71437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TextBox 59"/>
          <p:cNvSpPr txBox="1">
            <a:spLocks noChangeArrowheads="1"/>
          </p:cNvSpPr>
          <p:nvPr/>
        </p:nvSpPr>
        <p:spPr bwMode="auto">
          <a:xfrm>
            <a:off x="6927850" y="2087563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HSS</a:t>
            </a:r>
          </a:p>
        </p:txBody>
      </p:sp>
      <p:pic>
        <p:nvPicPr>
          <p:cNvPr id="93" name="Picture 6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5725" y="4016375"/>
            <a:ext cx="7556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直接连接符 202"/>
          <p:cNvCxnSpPr>
            <a:cxnSpLocks noChangeShapeType="1"/>
          </p:cNvCxnSpPr>
          <p:nvPr/>
        </p:nvCxnSpPr>
        <p:spPr bwMode="auto">
          <a:xfrm>
            <a:off x="2784475" y="4159250"/>
            <a:ext cx="5357813" cy="793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5" name="TextBox 59"/>
          <p:cNvSpPr txBox="1">
            <a:spLocks noChangeArrowheads="1"/>
          </p:cNvSpPr>
          <p:nvPr/>
        </p:nvSpPr>
        <p:spPr bwMode="auto">
          <a:xfrm>
            <a:off x="7356475" y="4203700"/>
            <a:ext cx="8572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eHRPD</a:t>
            </a:r>
          </a:p>
        </p:txBody>
      </p:sp>
      <p:sp>
        <p:nvSpPr>
          <p:cNvPr id="96" name="TextBox 59"/>
          <p:cNvSpPr txBox="1">
            <a:spLocks noChangeArrowheads="1"/>
          </p:cNvSpPr>
          <p:nvPr/>
        </p:nvSpPr>
        <p:spPr bwMode="auto">
          <a:xfrm>
            <a:off x="7356475" y="3873500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LTE</a:t>
            </a:r>
          </a:p>
        </p:txBody>
      </p:sp>
      <p:cxnSp>
        <p:nvCxnSpPr>
          <p:cNvPr id="97" name="直接连接符 96"/>
          <p:cNvCxnSpPr>
            <a:cxnSpLocks noChangeShapeType="1"/>
          </p:cNvCxnSpPr>
          <p:nvPr/>
        </p:nvCxnSpPr>
        <p:spPr bwMode="auto">
          <a:xfrm flipV="1">
            <a:off x="2212975" y="3733800"/>
            <a:ext cx="571500" cy="377825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8" name="直接连接符 97"/>
          <p:cNvCxnSpPr>
            <a:cxnSpLocks noChangeShapeType="1"/>
          </p:cNvCxnSpPr>
          <p:nvPr/>
        </p:nvCxnSpPr>
        <p:spPr bwMode="auto">
          <a:xfrm>
            <a:off x="2212975" y="4302125"/>
            <a:ext cx="571500" cy="500063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9" name="TextBox 59"/>
          <p:cNvSpPr txBox="1">
            <a:spLocks noChangeArrowheads="1"/>
          </p:cNvSpPr>
          <p:nvPr/>
        </p:nvSpPr>
        <p:spPr bwMode="auto">
          <a:xfrm>
            <a:off x="1427163" y="4445000"/>
            <a:ext cx="571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1200"/>
              <a:t>终端</a:t>
            </a:r>
            <a:endParaRPr lang="en-US" altLang="zh-CN" sz="1200"/>
          </a:p>
        </p:txBody>
      </p:sp>
      <p:sp>
        <p:nvSpPr>
          <p:cNvPr id="100" name="TextBox 59"/>
          <p:cNvSpPr txBox="1">
            <a:spLocks noChangeArrowheads="1"/>
          </p:cNvSpPr>
          <p:nvPr/>
        </p:nvSpPr>
        <p:spPr bwMode="auto">
          <a:xfrm>
            <a:off x="4932363" y="5408613"/>
            <a:ext cx="3852862" cy="52387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0000"/>
                </a:solidFill>
              </a:rPr>
              <a:t>非优化切换方案</a:t>
            </a:r>
            <a:r>
              <a:rPr lang="zh-CN" altLang="en-US" sz="1400"/>
              <a:t>：无需改造现网，切换时延约</a:t>
            </a:r>
            <a:r>
              <a:rPr lang="en-US" altLang="zh-CN" sz="1400"/>
              <a:t>2-8</a:t>
            </a:r>
            <a:r>
              <a:rPr lang="zh-CN" altLang="en-US" sz="1400"/>
              <a:t>秒</a:t>
            </a:r>
          </a:p>
        </p:txBody>
      </p:sp>
      <p:sp>
        <p:nvSpPr>
          <p:cNvPr id="101" name="TextBox 59"/>
          <p:cNvSpPr txBox="1">
            <a:spLocks noChangeArrowheads="1"/>
          </p:cNvSpPr>
          <p:nvPr/>
        </p:nvSpPr>
        <p:spPr bwMode="auto">
          <a:xfrm>
            <a:off x="576263" y="5408613"/>
            <a:ext cx="4175125" cy="52387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0000"/>
                </a:solidFill>
              </a:rPr>
              <a:t>优化切换方案</a:t>
            </a:r>
            <a:r>
              <a:rPr lang="zh-CN" altLang="en-US" sz="1400"/>
              <a:t>：利用与现网间的新增接口，提供无损数据业务切换，并把切换时延减少到</a:t>
            </a:r>
            <a:r>
              <a:rPr lang="en-US" altLang="zh-CN" sz="1400"/>
              <a:t>1</a:t>
            </a:r>
            <a:r>
              <a:rPr lang="zh-CN" altLang="en-US" sz="1400"/>
              <a:t>秒以内</a:t>
            </a:r>
          </a:p>
        </p:txBody>
      </p:sp>
      <p:sp>
        <p:nvSpPr>
          <p:cNvPr id="102" name="TextBox 59"/>
          <p:cNvSpPr txBox="1">
            <a:spLocks noChangeArrowheads="1"/>
          </p:cNvSpPr>
          <p:nvPr/>
        </p:nvSpPr>
        <p:spPr bwMode="auto">
          <a:xfrm>
            <a:off x="569913" y="1247775"/>
            <a:ext cx="4000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/>
              <a:t>1. </a:t>
            </a:r>
            <a:r>
              <a:rPr lang="zh-CN" altLang="en-US" sz="1400"/>
              <a:t>终端在</a:t>
            </a:r>
            <a:r>
              <a:rPr lang="en-US" altLang="zh-CN" sz="1400"/>
              <a:t>LTE</a:t>
            </a:r>
            <a:r>
              <a:rPr lang="zh-CN" altLang="en-US" sz="1400"/>
              <a:t>网络附着。</a:t>
            </a:r>
          </a:p>
        </p:txBody>
      </p:sp>
      <p:sp>
        <p:nvSpPr>
          <p:cNvPr id="103" name="TextBox 59"/>
          <p:cNvSpPr txBox="1">
            <a:spLocks noChangeArrowheads="1"/>
          </p:cNvSpPr>
          <p:nvPr/>
        </p:nvSpPr>
        <p:spPr bwMode="auto">
          <a:xfrm>
            <a:off x="569913" y="1604963"/>
            <a:ext cx="4000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/>
              <a:t>2. </a:t>
            </a:r>
            <a:r>
              <a:rPr lang="zh-CN" altLang="en-US" sz="1400"/>
              <a:t>终端利用</a:t>
            </a:r>
            <a:r>
              <a:rPr lang="en-US" altLang="zh-CN" sz="1400"/>
              <a:t>S101</a:t>
            </a:r>
            <a:r>
              <a:rPr lang="zh-CN" altLang="en-US" sz="1400"/>
              <a:t>接口完成</a:t>
            </a:r>
            <a:r>
              <a:rPr lang="en-US" altLang="zh-CN" sz="1400"/>
              <a:t>eHRPD</a:t>
            </a:r>
            <a:r>
              <a:rPr lang="zh-CN" altLang="en-US" sz="1400"/>
              <a:t>预注册。</a:t>
            </a:r>
          </a:p>
        </p:txBody>
      </p:sp>
      <p:sp>
        <p:nvSpPr>
          <p:cNvPr id="104" name="TextBox 59"/>
          <p:cNvSpPr txBox="1">
            <a:spLocks noChangeArrowheads="1"/>
          </p:cNvSpPr>
          <p:nvPr/>
        </p:nvSpPr>
        <p:spPr bwMode="auto">
          <a:xfrm>
            <a:off x="569913" y="1962150"/>
            <a:ext cx="4000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/>
              <a:t>3. </a:t>
            </a:r>
            <a:r>
              <a:rPr lang="zh-CN" altLang="en-US" sz="1400"/>
              <a:t>终端通过</a:t>
            </a:r>
            <a:r>
              <a:rPr lang="en-US" altLang="zh-CN" sz="1400"/>
              <a:t>S101</a:t>
            </a:r>
            <a:r>
              <a:rPr lang="zh-CN" altLang="en-US" sz="1400"/>
              <a:t>接口发起切换流程，同时在切换过程中通过</a:t>
            </a:r>
            <a:r>
              <a:rPr lang="en-US" altLang="zh-CN" sz="1400"/>
              <a:t>S103</a:t>
            </a:r>
            <a:r>
              <a:rPr lang="zh-CN" altLang="en-US" sz="1400"/>
              <a:t>传输下行数据。</a:t>
            </a:r>
          </a:p>
        </p:txBody>
      </p:sp>
      <p:sp>
        <p:nvSpPr>
          <p:cNvPr id="105" name="TextBox 59"/>
          <p:cNvSpPr txBox="1">
            <a:spLocks noChangeArrowheads="1"/>
          </p:cNvSpPr>
          <p:nvPr/>
        </p:nvSpPr>
        <p:spPr bwMode="auto">
          <a:xfrm>
            <a:off x="569913" y="2533650"/>
            <a:ext cx="4000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400"/>
              <a:t>4. </a:t>
            </a:r>
            <a:r>
              <a:rPr lang="zh-CN" altLang="en-US" sz="1400"/>
              <a:t>切换完成，</a:t>
            </a:r>
            <a:r>
              <a:rPr lang="en-US" altLang="zh-CN" sz="1400"/>
              <a:t>LTE</a:t>
            </a:r>
            <a:r>
              <a:rPr lang="zh-CN" altLang="en-US" sz="1400"/>
              <a:t>资源释放。</a:t>
            </a:r>
          </a:p>
        </p:txBody>
      </p:sp>
      <p:pic>
        <p:nvPicPr>
          <p:cNvPr id="106" name="Picture 91" descr="MG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7725" y="4595813"/>
            <a:ext cx="42862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59"/>
          <p:cNvSpPr txBox="1">
            <a:spLocks noChangeArrowheads="1"/>
          </p:cNvSpPr>
          <p:nvPr/>
        </p:nvSpPr>
        <p:spPr bwMode="auto">
          <a:xfrm>
            <a:off x="5784850" y="5070475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HSGW</a:t>
            </a:r>
          </a:p>
        </p:txBody>
      </p:sp>
      <p:sp>
        <p:nvSpPr>
          <p:cNvPr id="108" name="TextBox 59"/>
          <p:cNvSpPr txBox="1">
            <a:spLocks noChangeArrowheads="1"/>
          </p:cNvSpPr>
          <p:nvPr/>
        </p:nvSpPr>
        <p:spPr bwMode="auto">
          <a:xfrm>
            <a:off x="7785100" y="2060575"/>
            <a:ext cx="1071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3GPP AAA</a:t>
            </a:r>
          </a:p>
        </p:txBody>
      </p:sp>
      <p:cxnSp>
        <p:nvCxnSpPr>
          <p:cNvPr id="109" name="直接连接符 208"/>
          <p:cNvCxnSpPr>
            <a:cxnSpLocks noChangeShapeType="1"/>
          </p:cNvCxnSpPr>
          <p:nvPr/>
        </p:nvCxnSpPr>
        <p:spPr bwMode="auto">
          <a:xfrm flipV="1">
            <a:off x="7642225" y="4878388"/>
            <a:ext cx="71437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0" name="直接连接符 215"/>
          <p:cNvCxnSpPr>
            <a:cxnSpLocks noChangeShapeType="1"/>
          </p:cNvCxnSpPr>
          <p:nvPr/>
        </p:nvCxnSpPr>
        <p:spPr bwMode="auto">
          <a:xfrm rot="16200000" flipV="1">
            <a:off x="7318375" y="3808413"/>
            <a:ext cx="2071688" cy="476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1" name="直接连接符 255"/>
          <p:cNvCxnSpPr>
            <a:cxnSpLocks noChangeShapeType="1"/>
          </p:cNvCxnSpPr>
          <p:nvPr/>
        </p:nvCxnSpPr>
        <p:spPr bwMode="auto">
          <a:xfrm flipV="1">
            <a:off x="7570788" y="2632075"/>
            <a:ext cx="642937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76" name="组合 269"/>
          <p:cNvGrpSpPr>
            <a:grpSpLocks/>
          </p:cNvGrpSpPr>
          <p:nvPr/>
        </p:nvGrpSpPr>
        <p:grpSpPr bwMode="auto">
          <a:xfrm>
            <a:off x="4999038" y="3560763"/>
            <a:ext cx="1357312" cy="1071562"/>
            <a:chOff x="5143504" y="3429000"/>
            <a:chExt cx="1357322" cy="1071570"/>
          </a:xfrm>
        </p:grpSpPr>
        <p:sp>
          <p:nvSpPr>
            <p:cNvPr id="113" name="TextBox 59"/>
            <p:cNvSpPr txBox="1">
              <a:spLocks noChangeArrowheads="1"/>
            </p:cNvSpPr>
            <p:nvPr/>
          </p:nvSpPr>
          <p:spPr bwMode="auto">
            <a:xfrm>
              <a:off x="5786446" y="4071942"/>
              <a:ext cx="714380" cy="276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楷体_GB2312" pitchFamily="49" charset="-122"/>
                </a:rPr>
                <a:t>S103</a:t>
              </a:r>
            </a:p>
          </p:txBody>
        </p:sp>
        <p:cxnSp>
          <p:nvCxnSpPr>
            <p:cNvPr id="114" name="直接连接符 265"/>
            <p:cNvCxnSpPr>
              <a:cxnSpLocks noChangeShapeType="1"/>
            </p:cNvCxnSpPr>
            <p:nvPr/>
          </p:nvCxnSpPr>
          <p:spPr bwMode="auto">
            <a:xfrm rot="16200000" flipV="1">
              <a:off x="5107785" y="3464719"/>
              <a:ext cx="1071570" cy="1000132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7" name="组合 306"/>
          <p:cNvGrpSpPr>
            <a:grpSpLocks/>
          </p:cNvGrpSpPr>
          <p:nvPr/>
        </p:nvGrpSpPr>
        <p:grpSpPr bwMode="auto">
          <a:xfrm>
            <a:off x="4784725" y="2794000"/>
            <a:ext cx="1500188" cy="1970088"/>
            <a:chOff x="4928051" y="2804660"/>
            <a:chExt cx="1501337" cy="1970834"/>
          </a:xfrm>
        </p:grpSpPr>
        <p:cxnSp>
          <p:nvCxnSpPr>
            <p:cNvPr id="116" name="直接连接符 280"/>
            <p:cNvCxnSpPr>
              <a:cxnSpLocks noChangeShapeType="1"/>
            </p:cNvCxnSpPr>
            <p:nvPr/>
          </p:nvCxnSpPr>
          <p:spPr bwMode="auto">
            <a:xfrm rot="5400000">
              <a:off x="4378405" y="3354306"/>
              <a:ext cx="1970834" cy="871541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7" name="TextBox 59"/>
            <p:cNvSpPr txBox="1">
              <a:spLocks noChangeArrowheads="1"/>
            </p:cNvSpPr>
            <p:nvPr/>
          </p:nvSpPr>
          <p:spPr bwMode="auto">
            <a:xfrm>
              <a:off x="5857450" y="2857068"/>
              <a:ext cx="571938" cy="277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楷体_GB2312" pitchFamily="49" charset="-122"/>
                </a:rPr>
                <a:t>S101</a:t>
              </a:r>
            </a:p>
          </p:txBody>
        </p:sp>
      </p:grpSp>
      <p:sp>
        <p:nvSpPr>
          <p:cNvPr id="118" name="TextBox 59"/>
          <p:cNvSpPr txBox="1">
            <a:spLocks noChangeArrowheads="1"/>
          </p:cNvSpPr>
          <p:nvPr/>
        </p:nvSpPr>
        <p:spPr bwMode="auto">
          <a:xfrm>
            <a:off x="4713288" y="1301750"/>
            <a:ext cx="4000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/>
              <a:t>1. </a:t>
            </a:r>
            <a:r>
              <a:rPr lang="zh-CN" altLang="en-US" sz="1200"/>
              <a:t>终端在</a:t>
            </a:r>
            <a:r>
              <a:rPr lang="en-US" altLang="zh-CN" sz="1200"/>
              <a:t>LTE</a:t>
            </a:r>
            <a:r>
              <a:rPr lang="zh-CN" altLang="en-US" sz="1200"/>
              <a:t>网络接入进行数据传输。</a:t>
            </a:r>
          </a:p>
        </p:txBody>
      </p:sp>
      <p:sp>
        <p:nvSpPr>
          <p:cNvPr id="119" name="TextBox 59"/>
          <p:cNvSpPr txBox="1">
            <a:spLocks noChangeArrowheads="1"/>
          </p:cNvSpPr>
          <p:nvPr/>
        </p:nvSpPr>
        <p:spPr bwMode="auto">
          <a:xfrm>
            <a:off x="4713288" y="1635125"/>
            <a:ext cx="4000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1200"/>
              <a:t>2. </a:t>
            </a:r>
            <a:r>
              <a:rPr lang="zh-CN" altLang="en-US" sz="1200"/>
              <a:t>终端检测到</a:t>
            </a:r>
            <a:r>
              <a:rPr lang="en-US" altLang="zh-CN" sz="1200"/>
              <a:t>LTE</a:t>
            </a:r>
            <a:r>
              <a:rPr lang="zh-CN" altLang="en-US" sz="1200"/>
              <a:t>信号弱而</a:t>
            </a:r>
            <a:r>
              <a:rPr lang="en-US" altLang="zh-CN" sz="1200"/>
              <a:t>eHRPD</a:t>
            </a:r>
            <a:r>
              <a:rPr lang="zh-CN" altLang="en-US" sz="1200"/>
              <a:t>信号良好，将中断</a:t>
            </a:r>
            <a:r>
              <a:rPr lang="en-US" altLang="zh-CN" sz="1200"/>
              <a:t>LTE</a:t>
            </a:r>
            <a:r>
              <a:rPr lang="zh-CN" altLang="en-US" sz="1200"/>
              <a:t>连接，并接入</a:t>
            </a:r>
            <a:r>
              <a:rPr lang="en-US" altLang="zh-CN" sz="1200"/>
              <a:t>eHRPD</a:t>
            </a:r>
            <a:r>
              <a:rPr lang="zh-CN" altLang="en-US" sz="1200"/>
              <a:t>继续数据业务。</a:t>
            </a:r>
          </a:p>
        </p:txBody>
      </p:sp>
      <p:pic>
        <p:nvPicPr>
          <p:cNvPr id="120" name="Picture 143" descr="抽象图标36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85038" y="4632325"/>
            <a:ext cx="36195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43" descr="抽象图标36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42288" y="2346325"/>
            <a:ext cx="36195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" name="组合 298"/>
          <p:cNvGrpSpPr>
            <a:grpSpLocks/>
          </p:cNvGrpSpPr>
          <p:nvPr/>
        </p:nvGrpSpPr>
        <p:grpSpPr bwMode="auto">
          <a:xfrm>
            <a:off x="2863850" y="4346575"/>
            <a:ext cx="863600" cy="785813"/>
            <a:chOff x="3007807" y="4357694"/>
            <a:chExt cx="863600" cy="785818"/>
          </a:xfrm>
        </p:grpSpPr>
        <p:pic>
          <p:nvPicPr>
            <p:cNvPr id="123" name="Picture 7" descr="cells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807" y="4702187"/>
              <a:ext cx="8636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22" descr="tower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678" y="4357694"/>
              <a:ext cx="49024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组合 302"/>
          <p:cNvGrpSpPr>
            <a:grpSpLocks/>
          </p:cNvGrpSpPr>
          <p:nvPr/>
        </p:nvGrpSpPr>
        <p:grpSpPr bwMode="auto">
          <a:xfrm>
            <a:off x="2132013" y="2555875"/>
            <a:ext cx="6546850" cy="2474913"/>
            <a:chOff x="2276669" y="2567474"/>
            <a:chExt cx="6546980" cy="2474166"/>
          </a:xfrm>
        </p:grpSpPr>
        <p:sp>
          <p:nvSpPr>
            <p:cNvPr id="126" name="任意多边形 300"/>
            <p:cNvSpPr>
              <a:spLocks/>
            </p:cNvSpPr>
            <p:nvPr/>
          </p:nvSpPr>
          <p:spPr bwMode="auto">
            <a:xfrm>
              <a:off x="2276669" y="2567474"/>
              <a:ext cx="6546980" cy="2474166"/>
            </a:xfrm>
            <a:custGeom>
              <a:avLst/>
              <a:gdLst>
                <a:gd name="T0" fmla="*/ 0 w 6546980"/>
                <a:gd name="T1" fmla="*/ 1388706 h 2474166"/>
                <a:gd name="T2" fmla="*/ 914400 w 6546980"/>
                <a:gd name="T3" fmla="*/ 660918 h 2474166"/>
                <a:gd name="T4" fmla="*/ 2500604 w 6546980"/>
                <a:gd name="T5" fmla="*/ 539620 h 2474166"/>
                <a:gd name="T6" fmla="*/ 3442996 w 6546980"/>
                <a:gd name="T7" fmla="*/ 250371 h 2474166"/>
                <a:gd name="T8" fmla="*/ 2948474 w 6546980"/>
                <a:gd name="T9" fmla="*/ 2041848 h 2474166"/>
                <a:gd name="T10" fmla="*/ 6027576 w 6546980"/>
                <a:gd name="T11" fmla="*/ 2191138 h 2474166"/>
                <a:gd name="T12" fmla="*/ 6064896 w 6546980"/>
                <a:gd name="T13" fmla="*/ 343677 h 2474166"/>
                <a:gd name="T14" fmla="*/ 5533052 w 6546980"/>
                <a:gd name="T15" fmla="*/ 147734 h 2474166"/>
                <a:gd name="T16" fmla="*/ 5533052 w 6546980"/>
                <a:gd name="T17" fmla="*/ 147734 h 2474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6980"/>
                <a:gd name="T28" fmla="*/ 0 h 2474166"/>
                <a:gd name="T29" fmla="*/ 6546980 w 6546980"/>
                <a:gd name="T30" fmla="*/ 2474166 h 24741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6980" h="2474166">
                  <a:moveTo>
                    <a:pt x="0" y="1388706"/>
                  </a:moveTo>
                  <a:cubicBezTo>
                    <a:pt x="248816" y="1095569"/>
                    <a:pt x="497633" y="802432"/>
                    <a:pt x="914400" y="660918"/>
                  </a:cubicBezTo>
                  <a:cubicBezTo>
                    <a:pt x="1331167" y="519404"/>
                    <a:pt x="2079171" y="608045"/>
                    <a:pt x="2500604" y="539620"/>
                  </a:cubicBezTo>
                  <a:cubicBezTo>
                    <a:pt x="2922037" y="471195"/>
                    <a:pt x="3368351" y="0"/>
                    <a:pt x="3442996" y="250371"/>
                  </a:cubicBezTo>
                  <a:cubicBezTo>
                    <a:pt x="3517641" y="500742"/>
                    <a:pt x="2517711" y="1718387"/>
                    <a:pt x="2948474" y="2041848"/>
                  </a:cubicBezTo>
                  <a:cubicBezTo>
                    <a:pt x="3379237" y="2365309"/>
                    <a:pt x="5508172" y="2474166"/>
                    <a:pt x="6027576" y="2191138"/>
                  </a:cubicBezTo>
                  <a:cubicBezTo>
                    <a:pt x="6546980" y="1908110"/>
                    <a:pt x="6147318" y="684244"/>
                    <a:pt x="6064898" y="343677"/>
                  </a:cubicBezTo>
                  <a:cubicBezTo>
                    <a:pt x="5982478" y="3110"/>
                    <a:pt x="5533053" y="147734"/>
                    <a:pt x="5533053" y="147734"/>
                  </a:cubicBezTo>
                </a:path>
              </a:pathLst>
            </a:custGeom>
            <a:noFill/>
            <a:ln w="31750" algn="ctr">
              <a:solidFill>
                <a:srgbClr val="FF0000"/>
              </a:solidFill>
              <a:prstDash val="sys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27" name="TextBox 59"/>
            <p:cNvSpPr txBox="1">
              <a:spLocks noChangeArrowheads="1"/>
            </p:cNvSpPr>
            <p:nvPr/>
          </p:nvSpPr>
          <p:spPr bwMode="auto">
            <a:xfrm>
              <a:off x="3643306" y="2866249"/>
              <a:ext cx="135732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FF0000"/>
                  </a:solidFill>
                </a:rPr>
                <a:t>eHRPD</a:t>
              </a:r>
              <a:r>
                <a:rPr lang="zh-CN" altLang="en-US" sz="1200">
                  <a:solidFill>
                    <a:srgbClr val="FF0000"/>
                  </a:solidFill>
                </a:rPr>
                <a:t>预注册</a:t>
              </a:r>
              <a:endParaRPr lang="en-US" altLang="zh-CN" sz="1200">
                <a:solidFill>
                  <a:srgbClr val="FF0000"/>
                </a:solidFill>
              </a:endParaRPr>
            </a:p>
          </p:txBody>
        </p:sp>
      </p:grpSp>
      <p:sp>
        <p:nvSpPr>
          <p:cNvPr id="128" name="任意多边形 127"/>
          <p:cNvSpPr>
            <a:spLocks/>
          </p:cNvSpPr>
          <p:nvPr/>
        </p:nvSpPr>
        <p:spPr bwMode="auto">
          <a:xfrm>
            <a:off x="2309813" y="3271838"/>
            <a:ext cx="3848100" cy="1589087"/>
          </a:xfrm>
          <a:custGeom>
            <a:avLst/>
            <a:gdLst>
              <a:gd name="T0" fmla="*/ 3730130 w 3847323"/>
              <a:gd name="T1" fmla="*/ 38746 h 1589314"/>
              <a:gd name="T2" fmla="*/ 1405835 w 3847323"/>
              <a:gd name="T3" fmla="*/ 29459 h 1589314"/>
              <a:gd name="T4" fmla="*/ 1499556 w 3847323"/>
              <a:gd name="T5" fmla="*/ 215478 h 1589314"/>
              <a:gd name="T6" fmla="*/ 2699194 w 3847323"/>
              <a:gd name="T7" fmla="*/ 354997 h 1589314"/>
              <a:gd name="T8" fmla="*/ 3589546 w 3847323"/>
              <a:gd name="T9" fmla="*/ 1396749 h 1589314"/>
              <a:gd name="T10" fmla="*/ 1049688 w 3847323"/>
              <a:gd name="T11" fmla="*/ 1480461 h 1589314"/>
              <a:gd name="T12" fmla="*/ 0 w 3847323"/>
              <a:gd name="T13" fmla="*/ 1033997 h 1589314"/>
              <a:gd name="T14" fmla="*/ 0 w 3847323"/>
              <a:gd name="T15" fmla="*/ 1033997 h 15893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847323"/>
              <a:gd name="T25" fmla="*/ 0 h 1589314"/>
              <a:gd name="T26" fmla="*/ 3847323 w 3847323"/>
              <a:gd name="T27" fmla="*/ 1589314 h 15893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847323" h="1589314">
                <a:moveTo>
                  <a:pt x="3713584" y="38878"/>
                </a:moveTo>
                <a:cubicBezTo>
                  <a:pt x="2741645" y="19439"/>
                  <a:pt x="1769706" y="0"/>
                  <a:pt x="1399592" y="29547"/>
                </a:cubicBezTo>
                <a:cubicBezTo>
                  <a:pt x="1029478" y="59094"/>
                  <a:pt x="1278294" y="161731"/>
                  <a:pt x="1492898" y="216160"/>
                </a:cubicBezTo>
                <a:cubicBezTo>
                  <a:pt x="1707502" y="270589"/>
                  <a:pt x="2340428" y="158621"/>
                  <a:pt x="2687216" y="356119"/>
                </a:cubicBezTo>
                <a:cubicBezTo>
                  <a:pt x="3034004" y="553617"/>
                  <a:pt x="3847323" y="1212980"/>
                  <a:pt x="3573625" y="1401147"/>
                </a:cubicBezTo>
                <a:cubicBezTo>
                  <a:pt x="3299927" y="1589314"/>
                  <a:pt x="1640633" y="1545772"/>
                  <a:pt x="1045029" y="1485123"/>
                </a:cubicBezTo>
                <a:cubicBezTo>
                  <a:pt x="449425" y="1424474"/>
                  <a:pt x="0" y="1037253"/>
                  <a:pt x="0" y="1037253"/>
                </a:cubicBezTo>
              </a:path>
            </a:pathLst>
          </a:custGeom>
          <a:noFill/>
          <a:ln w="31750" algn="ctr">
            <a:solidFill>
              <a:srgbClr val="00B05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29" name="弧形 128"/>
          <p:cNvSpPr/>
          <p:nvPr/>
        </p:nvSpPr>
        <p:spPr bwMode="auto">
          <a:xfrm>
            <a:off x="2284413" y="4275138"/>
            <a:ext cx="914400" cy="914400"/>
          </a:xfrm>
          <a:prstGeom prst="arc">
            <a:avLst/>
          </a:prstGeom>
          <a:noFill/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457200">
              <a:spcBef>
                <a:spcPct val="50000"/>
              </a:spcBef>
              <a:buClr>
                <a:srgbClr val="FF0000"/>
              </a:buClr>
              <a:defRPr/>
            </a:pPr>
            <a:endParaRPr lang="zh-CN" altLang="en-US"/>
          </a:p>
        </p:txBody>
      </p:sp>
      <p:sp>
        <p:nvSpPr>
          <p:cNvPr id="130" name="任意多边形 129"/>
          <p:cNvSpPr>
            <a:spLocks/>
          </p:cNvSpPr>
          <p:nvPr/>
        </p:nvSpPr>
        <p:spPr bwMode="auto">
          <a:xfrm>
            <a:off x="2309813" y="3609975"/>
            <a:ext cx="4095750" cy="1317625"/>
          </a:xfrm>
          <a:custGeom>
            <a:avLst/>
            <a:gdLst>
              <a:gd name="T0" fmla="*/ 0 w 4096139"/>
              <a:gd name="T1" fmla="*/ 705378 h 1318726"/>
              <a:gd name="T2" fmla="*/ 1238398 w 4096139"/>
              <a:gd name="T3" fmla="*/ 1172574 h 1318726"/>
              <a:gd name="T4" fmla="*/ 3556859 w 4096139"/>
              <a:gd name="T5" fmla="*/ 1099288 h 1318726"/>
              <a:gd name="T6" fmla="*/ 4087603 w 4096139"/>
              <a:gd name="T7" fmla="*/ 0 h 1318726"/>
              <a:gd name="T8" fmla="*/ 0 60000 65536"/>
              <a:gd name="T9" fmla="*/ 0 60000 65536"/>
              <a:gd name="T10" fmla="*/ 0 60000 65536"/>
              <a:gd name="T11" fmla="*/ 0 60000 65536"/>
              <a:gd name="T12" fmla="*/ 0 w 4096139"/>
              <a:gd name="T13" fmla="*/ 0 h 1318726"/>
              <a:gd name="T14" fmla="*/ 4096139 w 4096139"/>
              <a:gd name="T15" fmla="*/ 1318726 h 1318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96139" h="1318726">
                <a:moveTo>
                  <a:pt x="0" y="718457"/>
                </a:moveTo>
                <a:cubicBezTo>
                  <a:pt x="323461" y="922953"/>
                  <a:pt x="646922" y="1127449"/>
                  <a:pt x="1240971" y="1194318"/>
                </a:cubicBezTo>
                <a:cubicBezTo>
                  <a:pt x="1835020" y="1261187"/>
                  <a:pt x="3088433" y="1318726"/>
                  <a:pt x="3564294" y="1119673"/>
                </a:cubicBezTo>
                <a:cubicBezTo>
                  <a:pt x="4040155" y="920620"/>
                  <a:pt x="4068147" y="460310"/>
                  <a:pt x="4096139" y="0"/>
                </a:cubicBezTo>
              </a:path>
            </a:pathLst>
          </a:custGeom>
          <a:noFill/>
          <a:ln w="31750" algn="ctr">
            <a:solidFill>
              <a:srgbClr val="00B050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1" name="任意多边形 130"/>
          <p:cNvSpPr>
            <a:spLocks/>
          </p:cNvSpPr>
          <p:nvPr/>
        </p:nvSpPr>
        <p:spPr bwMode="auto">
          <a:xfrm>
            <a:off x="3390900" y="2557463"/>
            <a:ext cx="2230438" cy="2014537"/>
          </a:xfrm>
          <a:custGeom>
            <a:avLst/>
            <a:gdLst>
              <a:gd name="T0" fmla="*/ 0 w 2230243"/>
              <a:gd name="T1" fmla="*/ 675649 h 2014653"/>
              <a:gd name="T2" fmla="*/ 1150798 w 2230243"/>
              <a:gd name="T3" fmla="*/ 631110 h 2014653"/>
              <a:gd name="T4" fmla="*/ 2178667 w 2230243"/>
              <a:gd name="T5" fmla="*/ 230172 h 2014653"/>
              <a:gd name="T6" fmla="*/ 1485973 w 2230243"/>
              <a:gd name="T7" fmla="*/ 2012101 h 2014653"/>
              <a:gd name="T8" fmla="*/ 1485973 w 2230243"/>
              <a:gd name="T9" fmla="*/ 2012101 h 20146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30243"/>
              <a:gd name="T16" fmla="*/ 0 h 2014653"/>
              <a:gd name="T17" fmla="*/ 2230243 w 2230243"/>
              <a:gd name="T18" fmla="*/ 2014653 h 20146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30243" h="2014653">
                <a:moveTo>
                  <a:pt x="0" y="676507"/>
                </a:moveTo>
                <a:lnTo>
                  <a:pt x="1148575" y="631902"/>
                </a:lnTo>
                <a:cubicBezTo>
                  <a:pt x="1510990" y="557561"/>
                  <a:pt x="2118731" y="0"/>
                  <a:pt x="2174487" y="230458"/>
                </a:cubicBezTo>
                <a:cubicBezTo>
                  <a:pt x="2230243" y="460916"/>
                  <a:pt x="1483112" y="2014653"/>
                  <a:pt x="1483112" y="2014653"/>
                </a:cubicBezTo>
              </a:path>
            </a:pathLst>
          </a:custGeom>
          <a:noFill/>
          <a:ln w="317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2" name="TextBox 59"/>
          <p:cNvSpPr txBox="1">
            <a:spLocks noChangeArrowheads="1"/>
          </p:cNvSpPr>
          <p:nvPr/>
        </p:nvSpPr>
        <p:spPr bwMode="auto">
          <a:xfrm>
            <a:off x="4213225" y="2703513"/>
            <a:ext cx="10001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rgbClr val="FF0000"/>
                </a:solidFill>
              </a:rPr>
              <a:t>切换请求 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133" name="TextBox 59"/>
          <p:cNvSpPr txBox="1">
            <a:spLocks noChangeArrowheads="1"/>
          </p:cNvSpPr>
          <p:nvPr/>
        </p:nvSpPr>
        <p:spPr bwMode="auto">
          <a:xfrm>
            <a:off x="5356225" y="3775075"/>
            <a:ext cx="8572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rgbClr val="00B050"/>
                </a:solidFill>
              </a:rPr>
              <a:t>下行数据</a:t>
            </a:r>
            <a:endParaRPr lang="en-US" altLang="zh-CN" sz="1200">
              <a:solidFill>
                <a:srgbClr val="00B050"/>
              </a:solidFill>
            </a:endParaRPr>
          </a:p>
        </p:txBody>
      </p:sp>
      <p:cxnSp>
        <p:nvCxnSpPr>
          <p:cNvPr id="135" name="直接连接符 131"/>
          <p:cNvCxnSpPr>
            <a:cxnSpLocks noChangeShapeType="1"/>
          </p:cNvCxnSpPr>
          <p:nvPr/>
        </p:nvCxnSpPr>
        <p:spPr bwMode="auto">
          <a:xfrm flipV="1">
            <a:off x="6551613" y="2744788"/>
            <a:ext cx="1620837" cy="66833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6" name="灯片编号占位符 131"/>
          <p:cNvSpPr txBox="1">
            <a:spLocks/>
          </p:cNvSpPr>
          <p:nvPr/>
        </p:nvSpPr>
        <p:spPr>
          <a:xfrm>
            <a:off x="4140200" y="6381750"/>
            <a:ext cx="1223963" cy="215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CF62AAA5-AF69-46C7-8263-EE27716F567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0487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0" grpId="0" animBg="1"/>
      <p:bldP spid="100" grpId="1" animBg="1"/>
      <p:bldP spid="101" grpId="0" animBg="1"/>
      <p:bldP spid="102" grpId="0"/>
      <p:bldP spid="103" grpId="0"/>
      <p:bldP spid="104" grpId="0"/>
      <p:bldP spid="105" grpId="0"/>
      <p:bldP spid="118" grpId="0"/>
      <p:bldP spid="118" grpId="1"/>
      <p:bldP spid="119" grpId="0"/>
      <p:bldP spid="119" grpId="1"/>
      <p:bldP spid="128" grpId="0" animBg="1"/>
      <p:bldP spid="128" grpId="1" animBg="1"/>
      <p:bldP spid="130" grpId="0" animBg="1"/>
      <p:bldP spid="131" grpId="0" animBg="1"/>
      <p:bldP spid="131" grpId="1" animBg="1"/>
      <p:bldP spid="132" grpId="0"/>
      <p:bldP spid="132" grpId="1"/>
      <p:bldP spid="1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技术比较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82012035"/>
              </p:ext>
            </p:extLst>
          </p:nvPr>
        </p:nvGraphicFramePr>
        <p:xfrm>
          <a:off x="755576" y="1700808"/>
          <a:ext cx="7272807" cy="3600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4202"/>
                <a:gridCol w="2594552"/>
                <a:gridCol w="3234053"/>
              </a:tblGrid>
              <a:tr h="51434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对比维度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非优化切换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优化切换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02868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功能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保证非实时数据的连续性，切换过程中会有数据丢失。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可保证实时数据的连续性，切换过程中没有数据丢失。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51434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性能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先断后连，时延</a:t>
                      </a:r>
                      <a:r>
                        <a:rPr lang="en-US" altLang="zh-CN" sz="1600" u="none" strike="noStrike" dirty="0">
                          <a:effectLst/>
                        </a:rPr>
                        <a:t>4</a:t>
                      </a:r>
                      <a:r>
                        <a:rPr lang="zh-CN" altLang="en-US" sz="1600" u="none" strike="noStrike" dirty="0">
                          <a:effectLst/>
                        </a:rPr>
                        <a:t>秒左右。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先注册鉴权后再切，时延不到</a:t>
                      </a:r>
                      <a:r>
                        <a:rPr lang="en-US" altLang="zh-CN" sz="1600" u="none" strike="noStrike" dirty="0">
                          <a:effectLst/>
                        </a:rPr>
                        <a:t>1S</a:t>
                      </a:r>
                      <a:r>
                        <a:rPr lang="zh-CN" altLang="en-US" sz="1600" u="none" strike="noStrike" dirty="0">
                          <a:effectLst/>
                        </a:rPr>
                        <a:t>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51434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对网络的影响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无需新增接口。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需新增</a:t>
                      </a:r>
                      <a:r>
                        <a:rPr lang="en-US" sz="1600" u="none" strike="noStrike" dirty="0">
                          <a:effectLst/>
                        </a:rPr>
                        <a:t>S101，S103</a:t>
                      </a:r>
                      <a:r>
                        <a:rPr lang="zh-CN" altLang="en-US" sz="1600" u="none" strike="noStrike" dirty="0">
                          <a:effectLst/>
                        </a:rPr>
                        <a:t>接口。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02868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商用情况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技术成熟，主流</a:t>
                      </a:r>
                      <a:r>
                        <a:rPr lang="en-US" altLang="zh-CN" sz="1600" u="none" strike="noStrike">
                          <a:effectLst/>
                        </a:rPr>
                        <a:t>cdma</a:t>
                      </a:r>
                      <a:r>
                        <a:rPr lang="zh-CN" altLang="en-US" sz="1600" u="none" strike="noStrike">
                          <a:effectLst/>
                        </a:rPr>
                        <a:t>运营商采用此种方案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目前技术还不成熟，暂时没有商用网，日本</a:t>
                      </a:r>
                      <a:r>
                        <a:rPr lang="en-US" altLang="zh-CN" sz="1600" u="none" strike="noStrike" dirty="0">
                          <a:effectLst/>
                        </a:rPr>
                        <a:t>KDDI</a:t>
                      </a:r>
                      <a:r>
                        <a:rPr lang="zh-CN" altLang="en-US" sz="1600" u="none" strike="noStrike" dirty="0">
                          <a:effectLst/>
                        </a:rPr>
                        <a:t>有计划采用此方案。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950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56228" y="24260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目录</a:t>
            </a:r>
            <a:endParaRPr lang="en-US" altLang="zh-CN" dirty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228850" y="1142984"/>
            <a:ext cx="5035550" cy="685800"/>
            <a:chOff x="1296" y="1200"/>
            <a:chExt cx="2928" cy="432"/>
          </a:xfrm>
        </p:grpSpPr>
        <p:sp>
          <p:nvSpPr>
            <p:cNvPr id="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ea typeface="宋体" pitchFamily="2" charset="-122"/>
                </a:rPr>
                <a:t>SAE/EPC</a:t>
              </a:r>
              <a:r>
                <a:rPr lang="zh-CN" altLang="en-US" sz="2400" dirty="0" smtClean="0">
                  <a:ea typeface="宋体" pitchFamily="2" charset="-122"/>
                </a:rPr>
                <a:t>技术演进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228850" y="1904984"/>
            <a:ext cx="5035550" cy="685800"/>
            <a:chOff x="1296" y="1680"/>
            <a:chExt cx="2928" cy="432"/>
          </a:xfrm>
        </p:grpSpPr>
        <p:sp>
          <p:nvSpPr>
            <p:cNvPr id="13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>
                  <a:ea typeface="宋体" pitchFamily="2" charset="-122"/>
                </a:rPr>
                <a:t>EPC</a:t>
              </a:r>
              <a:r>
                <a:rPr lang="zh-CN" altLang="en-US" sz="2400" dirty="0">
                  <a:ea typeface="宋体" pitchFamily="2" charset="-122"/>
                </a:rPr>
                <a:t>网络架构及主要网元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228850" y="3644917"/>
            <a:ext cx="5035550" cy="685800"/>
            <a:chOff x="1296" y="2208"/>
            <a:chExt cx="2928" cy="432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gray">
            <a:xfrm>
              <a:off x="1510" y="2237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gray">
            <a:xfrm>
              <a:off x="1776" y="2256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ea typeface="宋体" pitchFamily="2" charset="-122"/>
                </a:rPr>
                <a:t>EPC/SAE</a:t>
              </a:r>
              <a:r>
                <a:rPr lang="zh-CN" altLang="en-US" sz="2400" dirty="0" smtClean="0">
                  <a:solidFill>
                    <a:srgbClr val="FF0000"/>
                  </a:solidFill>
                  <a:ea typeface="宋体" pitchFamily="2" charset="-122"/>
                </a:rPr>
                <a:t>主要接口及流程</a:t>
              </a:r>
              <a:endParaRPr lang="en-US" altLang="zh-CN" sz="2400" dirty="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gray">
            <a:xfrm rot="1758052">
              <a:off x="1310" y="2223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gray">
            <a:xfrm rot="1758052">
              <a:off x="1296" y="2208"/>
              <a:ext cx="514" cy="4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gray">
            <a:xfrm>
              <a:off x="1449" y="2226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4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222500" y="4457712"/>
            <a:ext cx="5035550" cy="685800"/>
            <a:chOff x="1296" y="1200"/>
            <a:chExt cx="2928" cy="432"/>
          </a:xfrm>
        </p:grpSpPr>
        <p:sp>
          <p:nvSpPr>
            <p:cNvPr id="2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运营商组网策略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5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22500" y="5243530"/>
            <a:ext cx="5035550" cy="685800"/>
            <a:chOff x="1296" y="1680"/>
            <a:chExt cx="2928" cy="432"/>
          </a:xfrm>
        </p:grpSpPr>
        <p:sp>
          <p:nvSpPr>
            <p:cNvPr id="31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LTE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商用情况介绍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2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6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214546" y="2786058"/>
            <a:ext cx="5035550" cy="685800"/>
            <a:chOff x="1296" y="1200"/>
            <a:chExt cx="2928" cy="432"/>
          </a:xfrm>
        </p:grpSpPr>
        <p:sp>
          <p:nvSpPr>
            <p:cNvPr id="3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ea typeface="宋体" pitchFamily="2" charset="-122"/>
                </a:rPr>
                <a:t>EPC</a:t>
              </a:r>
              <a:r>
                <a:rPr lang="zh-CN" altLang="en-US" sz="2400" dirty="0" smtClean="0">
                  <a:ea typeface="宋体" pitchFamily="2" charset="-122"/>
                </a:rPr>
                <a:t>关键技术</a:t>
              </a: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3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69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 txBox="1">
            <a:spLocks noChangeArrowheads="1"/>
          </p:cNvSpPr>
          <p:nvPr/>
        </p:nvSpPr>
        <p:spPr bwMode="auto">
          <a:xfrm>
            <a:off x="0" y="260648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EPC</a:t>
            </a:r>
            <a:r>
              <a:rPr lang="zh-CN" altLang="en-US" dirty="0"/>
              <a:t>的接口</a:t>
            </a:r>
            <a:endParaRPr lang="en-US" altLang="zh-CN" dirty="0"/>
          </a:p>
        </p:txBody>
      </p:sp>
      <p:pic>
        <p:nvPicPr>
          <p:cNvPr id="1331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6888" y="785813"/>
            <a:ext cx="7794625" cy="571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467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 Box 52"/>
          <p:cNvSpPr txBox="1">
            <a:spLocks noChangeArrowheads="1"/>
          </p:cNvSpPr>
          <p:nvPr/>
        </p:nvSpPr>
        <p:spPr bwMode="auto">
          <a:xfrm>
            <a:off x="388327" y="3777258"/>
            <a:ext cx="2038350" cy="1125537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274320" rIns="45720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altLang="zh-CN" sz="1200" b="0" dirty="0" err="1" smtClean="0">
                <a:latin typeface="微软雅黑" pitchFamily="34" charset="-122"/>
                <a:ea typeface="微软雅黑" pitchFamily="34" charset="-122"/>
              </a:rPr>
              <a:t>eNB</a:t>
            </a:r>
            <a:r>
              <a:rPr lang="zh-CN" altLang="en-US" sz="1200" b="0" dirty="0" smtClean="0">
                <a:latin typeface="微软雅黑" pitchFamily="34" charset="-122"/>
                <a:ea typeface="微软雅黑" pitchFamily="34" charset="-122"/>
              </a:rPr>
              <a:t>之间的互通，实现资源状态上报，</a:t>
            </a:r>
            <a:r>
              <a:rPr lang="en-US" altLang="zh-CN" sz="1200" b="0" dirty="0" err="1" smtClean="0">
                <a:latin typeface="微软雅黑" pitchFamily="34" charset="-122"/>
                <a:ea typeface="微软雅黑" pitchFamily="34" charset="-122"/>
              </a:rPr>
              <a:t>eNB</a:t>
            </a:r>
            <a:r>
              <a:rPr lang="zh-CN" altLang="en-US" sz="1200" b="0" dirty="0" smtClean="0">
                <a:latin typeface="微软雅黑" pitchFamily="34" charset="-122"/>
                <a:ea typeface="微软雅黑" pitchFamily="34" charset="-122"/>
              </a:rPr>
              <a:t>之间切换、</a:t>
            </a:r>
            <a:r>
              <a:rPr lang="en-US" altLang="zh-CN" sz="1200" b="0" dirty="0" smtClean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200" b="0" dirty="0" smtClean="0">
                <a:latin typeface="微软雅黑" pitchFamily="34" charset="-122"/>
                <a:ea typeface="微软雅黑" pitchFamily="34" charset="-122"/>
              </a:rPr>
              <a:t>上下文释放</a:t>
            </a:r>
            <a:endParaRPr lang="en-US" altLang="zh-CN" sz="12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Text Box 50"/>
          <p:cNvSpPr txBox="1">
            <a:spLocks noChangeArrowheads="1"/>
          </p:cNvSpPr>
          <p:nvPr/>
        </p:nvSpPr>
        <p:spPr bwMode="auto">
          <a:xfrm>
            <a:off x="7249258" y="4083644"/>
            <a:ext cx="1645626" cy="1314450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969696"/>
              </a:buClr>
              <a:buFont typeface="Wingdings" pitchFamily="2" charset="2"/>
              <a:buNone/>
              <a:defRPr/>
            </a:pPr>
            <a:endParaRPr lang="zh-CN" altLang="en-US" sz="1200">
              <a:solidFill>
                <a:srgbClr val="323232"/>
              </a:solidFill>
              <a:latin typeface="Trebuchet MS" pitchFamily="34" charset="0"/>
              <a:ea typeface="宋体" pitchFamily="2" charset="-122"/>
            </a:endParaRPr>
          </a:p>
        </p:txBody>
      </p:sp>
      <p:sp>
        <p:nvSpPr>
          <p:cNvPr id="2055" name="Text Box 49"/>
          <p:cNvSpPr txBox="1">
            <a:spLocks noChangeArrowheads="1"/>
          </p:cNvSpPr>
          <p:nvPr/>
        </p:nvSpPr>
        <p:spPr bwMode="auto">
          <a:xfrm>
            <a:off x="7249258" y="4083645"/>
            <a:ext cx="1644162" cy="411163"/>
          </a:xfrm>
          <a:prstGeom prst="rect">
            <a:avLst/>
          </a:prstGeom>
          <a:solidFill>
            <a:srgbClr val="FF33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lIns="45720" rIns="45720" anchor="ctr"/>
          <a:lstStyle>
            <a:lvl1pPr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</a:pPr>
            <a:r>
              <a:rPr lang="en-US" altLang="zh-CN" sz="1400">
                <a:solidFill>
                  <a:schemeClr val="bg1"/>
                </a:solidFill>
                <a:latin typeface="微软雅黑" pitchFamily="34" charset="-122"/>
              </a:rPr>
              <a:t>S1-U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201" name="Text Box 50"/>
          <p:cNvSpPr txBox="1">
            <a:spLocks noChangeArrowheads="1"/>
          </p:cNvSpPr>
          <p:nvPr/>
        </p:nvSpPr>
        <p:spPr bwMode="auto">
          <a:xfrm>
            <a:off x="3893528" y="1378544"/>
            <a:ext cx="1569426" cy="1390650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969696"/>
              </a:buClr>
              <a:buFont typeface="Wingdings" pitchFamily="2" charset="2"/>
              <a:buNone/>
              <a:defRPr/>
            </a:pPr>
            <a:endParaRPr lang="zh-CN" altLang="en-US" sz="1200">
              <a:solidFill>
                <a:srgbClr val="323232"/>
              </a:solidFill>
              <a:latin typeface="Trebuchet MS" pitchFamily="34" charset="0"/>
              <a:ea typeface="宋体" pitchFamily="2" charset="-122"/>
            </a:endParaRPr>
          </a:p>
        </p:txBody>
      </p:sp>
      <p:sp>
        <p:nvSpPr>
          <p:cNvPr id="134" name="Text Box 50"/>
          <p:cNvSpPr txBox="1">
            <a:spLocks noChangeArrowheads="1"/>
          </p:cNvSpPr>
          <p:nvPr/>
        </p:nvSpPr>
        <p:spPr bwMode="auto">
          <a:xfrm>
            <a:off x="5537689" y="1397595"/>
            <a:ext cx="1554773" cy="1374775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969696"/>
              </a:buClr>
              <a:buFont typeface="Wingdings" pitchFamily="2" charset="2"/>
              <a:buNone/>
              <a:defRPr/>
            </a:pPr>
            <a:endParaRPr lang="zh-CN" altLang="en-US" sz="1200">
              <a:solidFill>
                <a:srgbClr val="323232"/>
              </a:solidFill>
              <a:latin typeface="Trebuchet MS" pitchFamily="34" charset="0"/>
              <a:ea typeface="宋体" pitchFamily="2" charset="-122"/>
            </a:endParaRPr>
          </a:p>
        </p:txBody>
      </p:sp>
      <p:sp>
        <p:nvSpPr>
          <p:cNvPr id="2058" name="Rectangle 2"/>
          <p:cNvSpPr txBox="1">
            <a:spLocks noChangeArrowheads="1"/>
          </p:cNvSpPr>
          <p:nvPr/>
        </p:nvSpPr>
        <p:spPr bwMode="auto">
          <a:xfrm>
            <a:off x="-36512" y="308074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LTE/SAE</a:t>
            </a:r>
            <a:r>
              <a:rPr lang="zh-CN" altLang="en-US" dirty="0"/>
              <a:t>网络主要接口</a:t>
            </a:r>
            <a:endParaRPr lang="en-US" altLang="zh-CN" dirty="0"/>
          </a:p>
        </p:txBody>
      </p:sp>
      <p:sp>
        <p:nvSpPr>
          <p:cNvPr id="133" name="Text Box 49"/>
          <p:cNvSpPr txBox="1">
            <a:spLocks noChangeArrowheads="1"/>
          </p:cNvSpPr>
          <p:nvPr/>
        </p:nvSpPr>
        <p:spPr bwMode="auto">
          <a:xfrm>
            <a:off x="5550877" y="1386483"/>
            <a:ext cx="1541585" cy="338137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S1-MME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0" name="Text Box 4"/>
          <p:cNvSpPr txBox="1">
            <a:spLocks noChangeArrowheads="1"/>
          </p:cNvSpPr>
          <p:nvPr/>
        </p:nvSpPr>
        <p:spPr bwMode="auto">
          <a:xfrm>
            <a:off x="5581651" y="1791294"/>
            <a:ext cx="1510811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400" b="0" dirty="0">
                <a:latin typeface="微软雅黑" pitchFamily="34" charset="-122"/>
              </a:rPr>
              <a:t>用于传送会话管理</a:t>
            </a:r>
            <a:r>
              <a:rPr lang="en-US" altLang="zh-CN" sz="1400" b="0" dirty="0">
                <a:latin typeface="微软雅黑" pitchFamily="34" charset="-122"/>
              </a:rPr>
              <a:t>(SM)</a:t>
            </a:r>
            <a:r>
              <a:rPr lang="zh-CN" altLang="en-US" sz="1400" b="0" dirty="0">
                <a:latin typeface="微软雅黑" pitchFamily="34" charset="-122"/>
              </a:rPr>
              <a:t>和移动性管理</a:t>
            </a:r>
            <a:r>
              <a:rPr lang="en-US" altLang="zh-CN" sz="1400" b="0" dirty="0">
                <a:latin typeface="微软雅黑" pitchFamily="34" charset="-122"/>
              </a:rPr>
              <a:t>(MM)</a:t>
            </a:r>
            <a:r>
              <a:rPr lang="zh-CN" altLang="en-US" sz="1400" b="0" dirty="0">
                <a:latin typeface="微软雅黑" pitchFamily="34" charset="-122"/>
              </a:rPr>
              <a:t>信息</a:t>
            </a:r>
            <a:endParaRPr lang="en-US" altLang="zh-CN" sz="1400" b="0" dirty="0">
              <a:latin typeface="微软雅黑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969696"/>
              </a:buClr>
            </a:pPr>
            <a:endParaRPr lang="zh-CN" altLang="en-US" sz="1400" dirty="0">
              <a:solidFill>
                <a:srgbClr val="323232"/>
              </a:solidFill>
              <a:latin typeface="Trebuchet MS" pitchFamily="34" charset="0"/>
              <a:ea typeface="宋体" charset="-122"/>
            </a:endParaRPr>
          </a:p>
        </p:txBody>
      </p:sp>
      <p:sp>
        <p:nvSpPr>
          <p:cNvPr id="2061" name="Line 8"/>
          <p:cNvSpPr>
            <a:spLocks noChangeShapeType="1"/>
          </p:cNvSpPr>
          <p:nvPr/>
        </p:nvSpPr>
        <p:spPr bwMode="auto">
          <a:xfrm>
            <a:off x="7104185" y="3918545"/>
            <a:ext cx="1466" cy="170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" name="Freeform 50"/>
          <p:cNvSpPr>
            <a:spLocks/>
          </p:cNvSpPr>
          <p:nvPr/>
        </p:nvSpPr>
        <p:spPr bwMode="auto">
          <a:xfrm>
            <a:off x="6589835" y="3226395"/>
            <a:ext cx="1723292" cy="950913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grpSp>
        <p:nvGrpSpPr>
          <p:cNvPr id="2063" name="Group 7"/>
          <p:cNvGrpSpPr>
            <a:grpSpLocks/>
          </p:cNvGrpSpPr>
          <p:nvPr/>
        </p:nvGrpSpPr>
        <p:grpSpPr bwMode="auto">
          <a:xfrm>
            <a:off x="4299438" y="3694708"/>
            <a:ext cx="2403231" cy="1893887"/>
            <a:chOff x="2753" y="2236"/>
            <a:chExt cx="1542" cy="1193"/>
          </a:xfrm>
        </p:grpSpPr>
        <p:sp>
          <p:nvSpPr>
            <p:cNvPr id="2128" name="Line 30"/>
            <p:cNvSpPr>
              <a:spLocks noChangeShapeType="1"/>
            </p:cNvSpPr>
            <p:nvPr/>
          </p:nvSpPr>
          <p:spPr bwMode="auto">
            <a:xfrm flipH="1" flipV="1">
              <a:off x="2893" y="2241"/>
              <a:ext cx="1402" cy="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9" name="Line 30"/>
            <p:cNvSpPr>
              <a:spLocks noChangeShapeType="1"/>
            </p:cNvSpPr>
            <p:nvPr/>
          </p:nvSpPr>
          <p:spPr bwMode="auto">
            <a:xfrm flipH="1">
              <a:off x="2886" y="2236"/>
              <a:ext cx="1" cy="11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0" name="Text Box 58"/>
            <p:cNvSpPr txBox="1">
              <a:spLocks noChangeArrowheads="1"/>
            </p:cNvSpPr>
            <p:nvPr/>
          </p:nvSpPr>
          <p:spPr bwMode="auto">
            <a:xfrm>
              <a:off x="2861" y="2462"/>
              <a:ext cx="26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ctr">
                <a:spcBef>
                  <a:spcPct val="15000"/>
                </a:spcBef>
                <a:buClr>
                  <a:schemeClr val="bg1"/>
                </a:buClr>
                <a:buFont typeface="Times New Roman" pitchFamily="18" charset="0"/>
                <a:buNone/>
              </a:pPr>
              <a:r>
                <a:rPr lang="en-US" altLang="zh-CN" sz="1000">
                  <a:latin typeface="Trebuchet MS" pitchFamily="34" charset="0"/>
                  <a:ea typeface="宋体" charset="-122"/>
                </a:rPr>
                <a:t>Gxc</a:t>
              </a:r>
            </a:p>
          </p:txBody>
        </p:sp>
        <p:sp>
          <p:nvSpPr>
            <p:cNvPr id="2131" name="Line 59"/>
            <p:cNvSpPr>
              <a:spLocks noChangeShapeType="1"/>
            </p:cNvSpPr>
            <p:nvPr/>
          </p:nvSpPr>
          <p:spPr bwMode="auto">
            <a:xfrm>
              <a:off x="2852" y="2540"/>
              <a:ext cx="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2" name="Line 30"/>
            <p:cNvSpPr>
              <a:spLocks noChangeShapeType="1"/>
            </p:cNvSpPr>
            <p:nvPr/>
          </p:nvSpPr>
          <p:spPr bwMode="auto">
            <a:xfrm flipH="1">
              <a:off x="2753" y="3400"/>
              <a:ext cx="120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64" name="Text Box 3"/>
          <p:cNvSpPr txBox="1">
            <a:spLocks noChangeArrowheads="1"/>
          </p:cNvSpPr>
          <p:nvPr/>
        </p:nvSpPr>
        <p:spPr bwMode="auto">
          <a:xfrm>
            <a:off x="5984489" y="5593357"/>
            <a:ext cx="3754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SGi</a:t>
            </a:r>
          </a:p>
        </p:txBody>
      </p:sp>
      <p:sp>
        <p:nvSpPr>
          <p:cNvPr id="2065" name="Line 4"/>
          <p:cNvSpPr>
            <a:spLocks noChangeShapeType="1"/>
          </p:cNvSpPr>
          <p:nvPr/>
        </p:nvSpPr>
        <p:spPr bwMode="auto">
          <a:xfrm>
            <a:off x="6169269" y="5790207"/>
            <a:ext cx="0" cy="15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6" name="Line 6"/>
          <p:cNvSpPr>
            <a:spLocks noChangeShapeType="1"/>
          </p:cNvSpPr>
          <p:nvPr/>
        </p:nvSpPr>
        <p:spPr bwMode="auto">
          <a:xfrm flipH="1">
            <a:off x="3215054" y="2970807"/>
            <a:ext cx="2177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7" name="Line 8"/>
          <p:cNvSpPr>
            <a:spLocks noChangeShapeType="1"/>
          </p:cNvSpPr>
          <p:nvPr/>
        </p:nvSpPr>
        <p:spPr bwMode="auto">
          <a:xfrm>
            <a:off x="562708" y="5877519"/>
            <a:ext cx="690342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" name="Freeform 9"/>
          <p:cNvSpPr>
            <a:spLocks/>
          </p:cNvSpPr>
          <p:nvPr/>
        </p:nvSpPr>
        <p:spPr bwMode="auto">
          <a:xfrm>
            <a:off x="1594339" y="2299295"/>
            <a:ext cx="1247043" cy="695325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149" name="Freeform 10"/>
          <p:cNvSpPr>
            <a:spLocks/>
          </p:cNvSpPr>
          <p:nvPr/>
        </p:nvSpPr>
        <p:spPr bwMode="auto">
          <a:xfrm>
            <a:off x="1496158" y="2970808"/>
            <a:ext cx="1247042" cy="695325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2070" name="Text Box 11"/>
          <p:cNvSpPr txBox="1">
            <a:spLocks noChangeArrowheads="1"/>
          </p:cNvSpPr>
          <p:nvPr/>
        </p:nvSpPr>
        <p:spPr bwMode="auto">
          <a:xfrm>
            <a:off x="1952095" y="3226395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200">
                <a:latin typeface="Trebuchet MS" pitchFamily="34" charset="0"/>
                <a:ea typeface="宋体" charset="-122"/>
              </a:rPr>
              <a:t>1X</a:t>
            </a:r>
          </a:p>
        </p:txBody>
      </p:sp>
      <p:sp>
        <p:nvSpPr>
          <p:cNvPr id="2071" name="Text Box 12"/>
          <p:cNvSpPr txBox="1">
            <a:spLocks noChangeArrowheads="1"/>
          </p:cNvSpPr>
          <p:nvPr/>
        </p:nvSpPr>
        <p:spPr bwMode="auto">
          <a:xfrm>
            <a:off x="1850899" y="2567583"/>
            <a:ext cx="5741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200">
                <a:latin typeface="Trebuchet MS" pitchFamily="34" charset="0"/>
                <a:ea typeface="宋体" charset="-122"/>
              </a:rPr>
              <a:t>HRPD</a:t>
            </a:r>
          </a:p>
        </p:txBody>
      </p:sp>
      <p:sp>
        <p:nvSpPr>
          <p:cNvPr id="2072" name="Line 13"/>
          <p:cNvSpPr>
            <a:spLocks noChangeShapeType="1"/>
          </p:cNvSpPr>
          <p:nvPr/>
        </p:nvSpPr>
        <p:spPr bwMode="auto">
          <a:xfrm flipH="1">
            <a:off x="2793023" y="5031383"/>
            <a:ext cx="0" cy="7397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3" name="Text Box 14"/>
          <p:cNvSpPr txBox="1">
            <a:spLocks noChangeArrowheads="1"/>
          </p:cNvSpPr>
          <p:nvPr/>
        </p:nvSpPr>
        <p:spPr bwMode="auto">
          <a:xfrm>
            <a:off x="3460728" y="5120282"/>
            <a:ext cx="4010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S11</a:t>
            </a:r>
          </a:p>
        </p:txBody>
      </p:sp>
      <p:sp>
        <p:nvSpPr>
          <p:cNvPr id="2074" name="Text Box 16"/>
          <p:cNvSpPr txBox="1">
            <a:spLocks noChangeArrowheads="1"/>
          </p:cNvSpPr>
          <p:nvPr/>
        </p:nvSpPr>
        <p:spPr bwMode="auto">
          <a:xfrm>
            <a:off x="4367372" y="5610820"/>
            <a:ext cx="3257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S5</a:t>
            </a:r>
          </a:p>
        </p:txBody>
      </p:sp>
      <p:sp>
        <p:nvSpPr>
          <p:cNvPr id="2075" name="Line 17"/>
          <p:cNvSpPr>
            <a:spLocks noChangeShapeType="1"/>
          </p:cNvSpPr>
          <p:nvPr/>
        </p:nvSpPr>
        <p:spPr bwMode="auto">
          <a:xfrm>
            <a:off x="4526574" y="5790207"/>
            <a:ext cx="0" cy="15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6" name="Line 18"/>
          <p:cNvSpPr>
            <a:spLocks noChangeShapeType="1"/>
          </p:cNvSpPr>
          <p:nvPr/>
        </p:nvSpPr>
        <p:spPr bwMode="auto">
          <a:xfrm flipH="1">
            <a:off x="3484685" y="1892895"/>
            <a:ext cx="2931" cy="35845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7" name="Line 19"/>
          <p:cNvSpPr>
            <a:spLocks noChangeShapeType="1"/>
          </p:cNvSpPr>
          <p:nvPr/>
        </p:nvSpPr>
        <p:spPr bwMode="auto">
          <a:xfrm flipV="1">
            <a:off x="498231" y="5783858"/>
            <a:ext cx="2294792" cy="15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" name="Freeform 21"/>
          <p:cNvSpPr>
            <a:spLocks/>
          </p:cNvSpPr>
          <p:nvPr/>
        </p:nvSpPr>
        <p:spPr bwMode="auto">
          <a:xfrm>
            <a:off x="1362808" y="5393332"/>
            <a:ext cx="1248508" cy="887412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 algn="ctr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2079" name="Text Box 22"/>
          <p:cNvSpPr txBox="1">
            <a:spLocks noChangeArrowheads="1"/>
          </p:cNvSpPr>
          <p:nvPr/>
        </p:nvSpPr>
        <p:spPr bwMode="auto">
          <a:xfrm>
            <a:off x="1540040" y="5787033"/>
            <a:ext cx="7665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200">
                <a:latin typeface="Trebuchet MS" pitchFamily="34" charset="0"/>
                <a:ea typeface="宋体" charset="-122"/>
              </a:rPr>
              <a:t>eUTRAN</a:t>
            </a:r>
          </a:p>
        </p:txBody>
      </p:sp>
      <p:sp>
        <p:nvSpPr>
          <p:cNvPr id="2080" name="Line 23"/>
          <p:cNvSpPr>
            <a:spLocks noChangeShapeType="1"/>
          </p:cNvSpPr>
          <p:nvPr/>
        </p:nvSpPr>
        <p:spPr bwMode="auto">
          <a:xfrm>
            <a:off x="3431931" y="5231407"/>
            <a:ext cx="967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" name="Rectangle 25"/>
          <p:cNvSpPr>
            <a:spLocks noChangeArrowheads="1"/>
          </p:cNvSpPr>
          <p:nvPr/>
        </p:nvSpPr>
        <p:spPr bwMode="auto">
          <a:xfrm>
            <a:off x="3130062" y="1399183"/>
            <a:ext cx="710712" cy="4794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  <a:defRPr/>
            </a:pPr>
            <a:r>
              <a:rPr lang="en-US" altLang="zh-CN" sz="1600">
                <a:latin typeface="Trebuchet MS" pitchFamily="34" charset="0"/>
                <a:ea typeface="宋体" pitchFamily="2" charset="-122"/>
              </a:rPr>
              <a:t>HSS</a:t>
            </a:r>
          </a:p>
        </p:txBody>
      </p:sp>
      <p:sp>
        <p:nvSpPr>
          <p:cNvPr id="2082" name="Line 30"/>
          <p:cNvSpPr>
            <a:spLocks noChangeShapeType="1"/>
          </p:cNvSpPr>
          <p:nvPr/>
        </p:nvSpPr>
        <p:spPr bwMode="auto">
          <a:xfrm flipH="1">
            <a:off x="4955931" y="3801070"/>
            <a:ext cx="1466" cy="24352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3" name="Text Box 31"/>
          <p:cNvSpPr txBox="1">
            <a:spLocks noChangeArrowheads="1"/>
          </p:cNvSpPr>
          <p:nvPr/>
        </p:nvSpPr>
        <p:spPr bwMode="auto">
          <a:xfrm>
            <a:off x="2719697" y="5902920"/>
            <a:ext cx="4587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S1-U</a:t>
            </a:r>
          </a:p>
        </p:txBody>
      </p:sp>
      <p:sp>
        <p:nvSpPr>
          <p:cNvPr id="2084" name="Line 32"/>
          <p:cNvSpPr>
            <a:spLocks noChangeShapeType="1"/>
          </p:cNvSpPr>
          <p:nvPr/>
        </p:nvSpPr>
        <p:spPr bwMode="auto">
          <a:xfrm>
            <a:off x="2880946" y="5790207"/>
            <a:ext cx="0" cy="15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5" name="Text Box 33"/>
          <p:cNvSpPr txBox="1">
            <a:spLocks noChangeArrowheads="1"/>
          </p:cNvSpPr>
          <p:nvPr/>
        </p:nvSpPr>
        <p:spPr bwMode="auto">
          <a:xfrm>
            <a:off x="2733972" y="5120282"/>
            <a:ext cx="6383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S1-MME</a:t>
            </a:r>
          </a:p>
        </p:txBody>
      </p:sp>
      <p:sp>
        <p:nvSpPr>
          <p:cNvPr id="2086" name="Line 34"/>
          <p:cNvSpPr>
            <a:spLocks noChangeShapeType="1"/>
          </p:cNvSpPr>
          <p:nvPr/>
        </p:nvSpPr>
        <p:spPr bwMode="auto">
          <a:xfrm>
            <a:off x="2721220" y="5231407"/>
            <a:ext cx="967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7" name="Text Box 36"/>
          <p:cNvSpPr txBox="1">
            <a:spLocks noChangeArrowheads="1"/>
          </p:cNvSpPr>
          <p:nvPr/>
        </p:nvSpPr>
        <p:spPr bwMode="auto">
          <a:xfrm>
            <a:off x="3470528" y="2181819"/>
            <a:ext cx="3946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S6a</a:t>
            </a:r>
          </a:p>
        </p:txBody>
      </p:sp>
      <p:sp>
        <p:nvSpPr>
          <p:cNvPr id="2088" name="Line 37"/>
          <p:cNvSpPr>
            <a:spLocks noChangeShapeType="1"/>
          </p:cNvSpPr>
          <p:nvPr/>
        </p:nvSpPr>
        <p:spPr bwMode="auto">
          <a:xfrm>
            <a:off x="3437793" y="2305644"/>
            <a:ext cx="967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9" name="Rectangle 39"/>
          <p:cNvSpPr>
            <a:spLocks noChangeArrowheads="1"/>
          </p:cNvSpPr>
          <p:nvPr/>
        </p:nvSpPr>
        <p:spPr bwMode="auto">
          <a:xfrm>
            <a:off x="2505808" y="2754908"/>
            <a:ext cx="709246" cy="4794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HSGW</a:t>
            </a:r>
          </a:p>
        </p:txBody>
      </p:sp>
      <p:sp>
        <p:nvSpPr>
          <p:cNvPr id="2090" name="Line 40"/>
          <p:cNvSpPr>
            <a:spLocks noChangeShapeType="1"/>
          </p:cNvSpPr>
          <p:nvPr/>
        </p:nvSpPr>
        <p:spPr bwMode="auto">
          <a:xfrm flipV="1">
            <a:off x="5404338" y="2969220"/>
            <a:ext cx="0" cy="2574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" name="Freeform 50"/>
          <p:cNvSpPr>
            <a:spLocks/>
          </p:cNvSpPr>
          <p:nvPr/>
        </p:nvSpPr>
        <p:spPr bwMode="auto">
          <a:xfrm>
            <a:off x="6349512" y="5315544"/>
            <a:ext cx="1721826" cy="920750"/>
          </a:xfrm>
          <a:custGeom>
            <a:avLst/>
            <a:gdLst>
              <a:gd name="T0" fmla="*/ 1536 w 5502"/>
              <a:gd name="T1" fmla="*/ 600 h 2448"/>
              <a:gd name="T2" fmla="*/ 522 w 5502"/>
              <a:gd name="T3" fmla="*/ 840 h 2448"/>
              <a:gd name="T4" fmla="*/ 456 w 5502"/>
              <a:gd name="T5" fmla="*/ 1944 h 2448"/>
              <a:gd name="T6" fmla="*/ 1086 w 5502"/>
              <a:gd name="T7" fmla="*/ 2124 h 2448"/>
              <a:gd name="T8" fmla="*/ 1644 w 5502"/>
              <a:gd name="T9" fmla="*/ 1962 h 2448"/>
              <a:gd name="T10" fmla="*/ 2742 w 5502"/>
              <a:gd name="T11" fmla="*/ 1920 h 2448"/>
              <a:gd name="T12" fmla="*/ 3276 w 5502"/>
              <a:gd name="T13" fmla="*/ 1872 h 2448"/>
              <a:gd name="T14" fmla="*/ 3606 w 5502"/>
              <a:gd name="T15" fmla="*/ 1836 h 2448"/>
              <a:gd name="T16" fmla="*/ 4650 w 5502"/>
              <a:gd name="T17" fmla="*/ 1668 h 2448"/>
              <a:gd name="T18" fmla="*/ 4872 w 5502"/>
              <a:gd name="T19" fmla="*/ 1368 h 2448"/>
              <a:gd name="T20" fmla="*/ 4512 w 5502"/>
              <a:gd name="T21" fmla="*/ 618 h 2448"/>
              <a:gd name="T22" fmla="*/ 4272 w 5502"/>
              <a:gd name="T23" fmla="*/ 600 h 2448"/>
              <a:gd name="T24" fmla="*/ 3522 w 5502"/>
              <a:gd name="T25" fmla="*/ 588 h 2448"/>
              <a:gd name="T26" fmla="*/ 2604 w 5502"/>
              <a:gd name="T27" fmla="*/ 588 h 2448"/>
              <a:gd name="T28" fmla="*/ 2226 w 5502"/>
              <a:gd name="T29" fmla="*/ 600 h 2448"/>
              <a:gd name="T30" fmla="*/ 1536 w 5502"/>
              <a:gd name="T31" fmla="*/ 600 h 2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502"/>
              <a:gd name="T49" fmla="*/ 0 h 2448"/>
              <a:gd name="T50" fmla="*/ 5502 w 5502"/>
              <a:gd name="T51" fmla="*/ 2448 h 2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502" h="2448">
                <a:moveTo>
                  <a:pt x="1536" y="600"/>
                </a:moveTo>
                <a:cubicBezTo>
                  <a:pt x="1392" y="0"/>
                  <a:pt x="168" y="378"/>
                  <a:pt x="522" y="840"/>
                </a:cubicBezTo>
                <a:cubicBezTo>
                  <a:pt x="0" y="888"/>
                  <a:pt x="78" y="2004"/>
                  <a:pt x="456" y="1944"/>
                </a:cubicBezTo>
                <a:cubicBezTo>
                  <a:pt x="576" y="2286"/>
                  <a:pt x="918" y="2226"/>
                  <a:pt x="1086" y="2124"/>
                </a:cubicBezTo>
                <a:cubicBezTo>
                  <a:pt x="1176" y="2232"/>
                  <a:pt x="1530" y="2262"/>
                  <a:pt x="1644" y="1962"/>
                </a:cubicBezTo>
                <a:cubicBezTo>
                  <a:pt x="1866" y="2268"/>
                  <a:pt x="2784" y="2448"/>
                  <a:pt x="2742" y="1920"/>
                </a:cubicBezTo>
                <a:cubicBezTo>
                  <a:pt x="3012" y="2220"/>
                  <a:pt x="3198" y="2022"/>
                  <a:pt x="3276" y="1872"/>
                </a:cubicBezTo>
                <a:cubicBezTo>
                  <a:pt x="3396" y="1968"/>
                  <a:pt x="3564" y="1992"/>
                  <a:pt x="3606" y="1836"/>
                </a:cubicBezTo>
                <a:cubicBezTo>
                  <a:pt x="3642" y="2226"/>
                  <a:pt x="4698" y="2250"/>
                  <a:pt x="4650" y="1668"/>
                </a:cubicBezTo>
                <a:cubicBezTo>
                  <a:pt x="4896" y="1662"/>
                  <a:pt x="4950" y="1608"/>
                  <a:pt x="4872" y="1368"/>
                </a:cubicBezTo>
                <a:cubicBezTo>
                  <a:pt x="5502" y="1470"/>
                  <a:pt x="5178" y="90"/>
                  <a:pt x="4512" y="618"/>
                </a:cubicBezTo>
                <a:cubicBezTo>
                  <a:pt x="4464" y="540"/>
                  <a:pt x="4314" y="570"/>
                  <a:pt x="4272" y="600"/>
                </a:cubicBezTo>
                <a:cubicBezTo>
                  <a:pt x="4200" y="378"/>
                  <a:pt x="3738" y="180"/>
                  <a:pt x="3522" y="588"/>
                </a:cubicBezTo>
                <a:cubicBezTo>
                  <a:pt x="3486" y="270"/>
                  <a:pt x="2742" y="120"/>
                  <a:pt x="2604" y="588"/>
                </a:cubicBezTo>
                <a:cubicBezTo>
                  <a:pt x="2508" y="330"/>
                  <a:pt x="2280" y="414"/>
                  <a:pt x="2226" y="600"/>
                </a:cubicBezTo>
                <a:cubicBezTo>
                  <a:pt x="2004" y="396"/>
                  <a:pt x="1692" y="480"/>
                  <a:pt x="1536" y="600"/>
                </a:cubicBezTo>
                <a:close/>
              </a:path>
            </a:pathLst>
          </a:custGeom>
          <a:solidFill>
            <a:srgbClr val="BEBEBE"/>
          </a:solidFill>
          <a:ln w="19050" algn="ctr">
            <a:noFill/>
            <a:round/>
            <a:headEnd/>
            <a:tailEnd/>
          </a:ln>
          <a:effectLst>
            <a:outerShdw dist="28398" dir="3806097" algn="ctr" rotWithShape="0">
              <a:srgbClr val="969696"/>
            </a:outerShdw>
          </a:effectLst>
        </p:spPr>
        <p:txBody>
          <a:bodyPr lIns="0" tIns="0" rIns="0" bIns="0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Wingdings" pitchFamily="2" charset="2"/>
              <a:buNone/>
              <a:defRPr/>
            </a:pPr>
            <a:endParaRPr lang="zh-CN" altLang="en-US" sz="1600">
              <a:latin typeface="Trebuchet MS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2092" name="Text Box 51"/>
          <p:cNvSpPr txBox="1">
            <a:spLocks noChangeArrowheads="1"/>
          </p:cNvSpPr>
          <p:nvPr/>
        </p:nvSpPr>
        <p:spPr bwMode="auto">
          <a:xfrm>
            <a:off x="6686300" y="5744170"/>
            <a:ext cx="9705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200">
                <a:latin typeface="Trebuchet MS" pitchFamily="34" charset="0"/>
                <a:ea typeface="宋体" charset="-122"/>
              </a:rPr>
              <a:t>IP Network</a:t>
            </a:r>
          </a:p>
        </p:txBody>
      </p:sp>
      <p:sp>
        <p:nvSpPr>
          <p:cNvPr id="2093" name="Text Box 58"/>
          <p:cNvSpPr txBox="1">
            <a:spLocks noChangeArrowheads="1"/>
          </p:cNvSpPr>
          <p:nvPr/>
        </p:nvSpPr>
        <p:spPr bwMode="auto">
          <a:xfrm>
            <a:off x="4911807" y="4066182"/>
            <a:ext cx="3417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Gx</a:t>
            </a:r>
          </a:p>
        </p:txBody>
      </p:sp>
      <p:sp>
        <p:nvSpPr>
          <p:cNvPr id="2094" name="Line 59"/>
          <p:cNvSpPr>
            <a:spLocks noChangeShapeType="1"/>
          </p:cNvSpPr>
          <p:nvPr/>
        </p:nvSpPr>
        <p:spPr bwMode="auto">
          <a:xfrm>
            <a:off x="4903178" y="4177307"/>
            <a:ext cx="967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5" name="Line 8"/>
          <p:cNvSpPr>
            <a:spLocks noChangeShapeType="1"/>
          </p:cNvSpPr>
          <p:nvPr/>
        </p:nvSpPr>
        <p:spPr bwMode="auto">
          <a:xfrm flipV="1">
            <a:off x="1143000" y="5344120"/>
            <a:ext cx="411774" cy="43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6" name="Text Box 31"/>
          <p:cNvSpPr txBox="1">
            <a:spLocks noChangeArrowheads="1"/>
          </p:cNvSpPr>
          <p:nvPr/>
        </p:nvSpPr>
        <p:spPr bwMode="auto">
          <a:xfrm>
            <a:off x="1123993" y="5280620"/>
            <a:ext cx="3369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X2</a:t>
            </a:r>
          </a:p>
        </p:txBody>
      </p:sp>
      <p:sp>
        <p:nvSpPr>
          <p:cNvPr id="2097" name="Line 32"/>
          <p:cNvSpPr>
            <a:spLocks noChangeShapeType="1"/>
          </p:cNvSpPr>
          <p:nvPr/>
        </p:nvSpPr>
        <p:spPr bwMode="auto">
          <a:xfrm>
            <a:off x="1307123" y="5485407"/>
            <a:ext cx="99646" cy="1127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8" name="Rectangle 39"/>
          <p:cNvSpPr>
            <a:spLocks noChangeArrowheads="1"/>
          </p:cNvSpPr>
          <p:nvPr/>
        </p:nvSpPr>
        <p:spPr bwMode="auto">
          <a:xfrm>
            <a:off x="6740769" y="3574058"/>
            <a:ext cx="1107831" cy="312737"/>
          </a:xfrm>
          <a:prstGeom prst="rect">
            <a:avLst/>
          </a:prstGeom>
          <a:solidFill>
            <a:srgbClr val="FF66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400">
                <a:latin typeface="Trebuchet MS" pitchFamily="34" charset="0"/>
                <a:ea typeface="宋体" charset="-122"/>
              </a:rPr>
              <a:t>AF,</a:t>
            </a:r>
            <a:r>
              <a:rPr lang="zh-CN" altLang="en-US" sz="1400">
                <a:latin typeface="Trebuchet MS" pitchFamily="34" charset="0"/>
                <a:ea typeface="宋体" charset="-122"/>
              </a:rPr>
              <a:t>例如</a:t>
            </a:r>
            <a:r>
              <a:rPr lang="en-US" altLang="zh-CN" sz="1400">
                <a:latin typeface="Trebuchet MS" pitchFamily="34" charset="0"/>
                <a:ea typeface="宋体" charset="-122"/>
              </a:rPr>
              <a:t>IMS</a:t>
            </a:r>
          </a:p>
        </p:txBody>
      </p:sp>
      <p:sp>
        <p:nvSpPr>
          <p:cNvPr id="2099" name="Rectangle 38"/>
          <p:cNvSpPr>
            <a:spLocks noChangeArrowheads="1"/>
          </p:cNvSpPr>
          <p:nvPr/>
        </p:nvSpPr>
        <p:spPr bwMode="auto">
          <a:xfrm>
            <a:off x="4624754" y="3426420"/>
            <a:ext cx="709246" cy="479425"/>
          </a:xfrm>
          <a:prstGeom prst="rect">
            <a:avLst/>
          </a:prstGeom>
          <a:solidFill>
            <a:schemeClr val="fol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PCRF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38193366"/>
              </p:ext>
            </p:extLst>
          </p:nvPr>
        </p:nvGraphicFramePr>
        <p:xfrm>
          <a:off x="225669" y="5513983"/>
          <a:ext cx="492369" cy="795337"/>
        </p:xfrm>
        <a:graphic>
          <a:graphicData uri="http://schemas.openxmlformats.org/presentationml/2006/ole">
            <p:oleObj spid="_x0000_s3125" name="Photo Editor Photo" r:id="rId5" imgW="3524742" imgH="5582429" progId="">
              <p:embed/>
            </p:oleObj>
          </a:graphicData>
        </a:graphic>
      </p:graphicFrame>
      <p:sp>
        <p:nvSpPr>
          <p:cNvPr id="2100" name="Rectangle 43"/>
          <p:cNvSpPr>
            <a:spLocks noChangeArrowheads="1"/>
          </p:cNvSpPr>
          <p:nvPr/>
        </p:nvSpPr>
        <p:spPr bwMode="auto">
          <a:xfrm>
            <a:off x="3260481" y="5480645"/>
            <a:ext cx="1119554" cy="822325"/>
          </a:xfrm>
          <a:prstGeom prst="rect">
            <a:avLst/>
          </a:prstGeom>
          <a:gradFill rotWithShape="1">
            <a:gsLst>
              <a:gs pos="0">
                <a:srgbClr val="88DEF1"/>
              </a:gs>
              <a:gs pos="100000">
                <a:srgbClr val="00B9E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Serving</a:t>
            </a:r>
            <a:br>
              <a:rPr lang="en-US" altLang="zh-CN" sz="1600">
                <a:latin typeface="Trebuchet MS" pitchFamily="34" charset="0"/>
                <a:ea typeface="宋体" charset="-122"/>
              </a:rPr>
            </a:br>
            <a:r>
              <a:rPr lang="en-US" altLang="zh-CN" sz="1600">
                <a:latin typeface="Trebuchet MS" pitchFamily="34" charset="0"/>
                <a:ea typeface="宋体" charset="-122"/>
              </a:rPr>
              <a:t>Gateway</a:t>
            </a: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5386518" y="4790082"/>
            <a:ext cx="3946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S2a</a:t>
            </a:r>
          </a:p>
        </p:txBody>
      </p:sp>
      <p:sp>
        <p:nvSpPr>
          <p:cNvPr id="2102" name="Line 42"/>
          <p:cNvSpPr>
            <a:spLocks noChangeShapeType="1"/>
          </p:cNvSpPr>
          <p:nvPr/>
        </p:nvSpPr>
        <p:spPr bwMode="auto">
          <a:xfrm>
            <a:off x="5339862" y="4904382"/>
            <a:ext cx="95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3" name="Rectangle 49"/>
          <p:cNvSpPr>
            <a:spLocks noChangeArrowheads="1"/>
          </p:cNvSpPr>
          <p:nvPr/>
        </p:nvSpPr>
        <p:spPr bwMode="auto">
          <a:xfrm>
            <a:off x="4706816" y="5480645"/>
            <a:ext cx="1118089" cy="822325"/>
          </a:xfrm>
          <a:prstGeom prst="rect">
            <a:avLst/>
          </a:prstGeom>
          <a:gradFill rotWithShape="1">
            <a:gsLst>
              <a:gs pos="0">
                <a:srgbClr val="88DEF1"/>
              </a:gs>
              <a:gs pos="100000">
                <a:srgbClr val="00B9E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PDN</a:t>
            </a:r>
            <a:br>
              <a:rPr lang="en-US" altLang="zh-CN" sz="1600">
                <a:latin typeface="Trebuchet MS" pitchFamily="34" charset="0"/>
                <a:ea typeface="宋体" charset="-122"/>
              </a:rPr>
            </a:br>
            <a:r>
              <a:rPr lang="en-US" altLang="zh-CN" sz="1600">
                <a:latin typeface="Trebuchet MS" pitchFamily="34" charset="0"/>
                <a:ea typeface="宋体" charset="-122"/>
              </a:rPr>
              <a:t>Gateway</a:t>
            </a:r>
          </a:p>
        </p:txBody>
      </p:sp>
      <p:sp>
        <p:nvSpPr>
          <p:cNvPr id="2104" name="Rectangle 35"/>
          <p:cNvSpPr>
            <a:spLocks noChangeArrowheads="1"/>
          </p:cNvSpPr>
          <p:nvPr/>
        </p:nvSpPr>
        <p:spPr bwMode="auto">
          <a:xfrm>
            <a:off x="2611316" y="4432895"/>
            <a:ext cx="1118089" cy="530225"/>
          </a:xfrm>
          <a:prstGeom prst="rect">
            <a:avLst/>
          </a:prstGeom>
          <a:gradFill rotWithShape="1">
            <a:gsLst>
              <a:gs pos="0">
                <a:srgbClr val="88DEF1"/>
              </a:gs>
              <a:gs pos="100000">
                <a:srgbClr val="00B9E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  <a:tabLst>
                <a:tab pos="3946525" algn="l"/>
              </a:tabLst>
            </a:pPr>
            <a:r>
              <a:rPr lang="en-US" altLang="zh-CN" sz="1600">
                <a:latin typeface="Trebuchet MS" pitchFamily="34" charset="0"/>
                <a:ea typeface="宋体" charset="-122"/>
              </a:rPr>
              <a:t>MME</a:t>
            </a:r>
          </a:p>
        </p:txBody>
      </p:sp>
      <p:sp>
        <p:nvSpPr>
          <p:cNvPr id="2105" name="Line 67"/>
          <p:cNvSpPr>
            <a:spLocks noChangeShapeType="1"/>
          </p:cNvSpPr>
          <p:nvPr/>
        </p:nvSpPr>
        <p:spPr bwMode="auto">
          <a:xfrm flipH="1">
            <a:off x="3540369" y="2769194"/>
            <a:ext cx="1090246" cy="1244600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6" name="Line 67"/>
          <p:cNvSpPr>
            <a:spLocks noChangeShapeType="1"/>
          </p:cNvSpPr>
          <p:nvPr/>
        </p:nvSpPr>
        <p:spPr bwMode="auto">
          <a:xfrm>
            <a:off x="726831" y="4915494"/>
            <a:ext cx="539262" cy="609600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107" name="Group 64"/>
          <p:cNvGrpSpPr>
            <a:grpSpLocks/>
          </p:cNvGrpSpPr>
          <p:nvPr/>
        </p:nvGrpSpPr>
        <p:grpSpPr bwMode="auto">
          <a:xfrm>
            <a:off x="674077" y="5379044"/>
            <a:ext cx="599343" cy="876300"/>
            <a:chOff x="539" y="3149"/>
            <a:chExt cx="384" cy="552"/>
          </a:xfrm>
        </p:grpSpPr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539" y="3149"/>
            <a:ext cx="320" cy="476"/>
          </p:xfrm>
          <a:graphic>
            <a:graphicData uri="http://schemas.openxmlformats.org/presentationml/2006/ole">
              <p:oleObj spid="_x0000_s3126" name="Photo Editor Photo" r:id="rId6" imgW="1600000" imgH="2381582" progId="">
                <p:embed/>
              </p:oleObj>
            </a:graphicData>
          </a:graphic>
        </p:graphicFrame>
        <p:sp>
          <p:nvSpPr>
            <p:cNvPr id="2127" name="Text Box 18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93" y="3631"/>
              <a:ext cx="330" cy="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spcAft>
                  <a:spcPts val="1200"/>
                </a:spcAft>
                <a:buClr>
                  <a:schemeClr val="bg1"/>
                </a:buClr>
                <a:buFont typeface="Times New Roman" pitchFamily="18" charset="0"/>
                <a:buNone/>
              </a:pPr>
              <a:r>
                <a:rPr lang="en-US" altLang="zh-CN" sz="800">
                  <a:solidFill>
                    <a:srgbClr val="000000"/>
                  </a:solidFill>
                  <a:latin typeface="Trebuchet MS" pitchFamily="34" charset="0"/>
                  <a:ea typeface="宋体" charset="-122"/>
                </a:rPr>
                <a:t>eNB</a:t>
              </a:r>
              <a:endParaRPr lang="en-US" altLang="zh-CN" sz="800">
                <a:latin typeface="Trebuchet MS" pitchFamily="34" charset="0"/>
                <a:ea typeface="宋体" charset="-122"/>
              </a:endParaRPr>
            </a:p>
          </p:txBody>
        </p:sp>
      </p:grpSp>
      <p:grpSp>
        <p:nvGrpSpPr>
          <p:cNvPr id="2108" name="Group 67"/>
          <p:cNvGrpSpPr>
            <a:grpSpLocks/>
          </p:cNvGrpSpPr>
          <p:nvPr/>
        </p:nvGrpSpPr>
        <p:grpSpPr bwMode="auto">
          <a:xfrm>
            <a:off x="1380392" y="5031382"/>
            <a:ext cx="564174" cy="755650"/>
            <a:chOff x="561" y="3262"/>
            <a:chExt cx="362" cy="476"/>
          </a:xfrm>
        </p:grpSpPr>
        <p:graphicFrame>
          <p:nvGraphicFramePr>
            <p:cNvPr id="2052" name="Object 4"/>
            <p:cNvGraphicFramePr>
              <a:graphicFrameLocks noChangeAspect="1"/>
            </p:cNvGraphicFramePr>
            <p:nvPr/>
          </p:nvGraphicFramePr>
          <p:xfrm>
            <a:off x="561" y="3262"/>
            <a:ext cx="333" cy="476"/>
          </p:xfrm>
          <a:graphic>
            <a:graphicData uri="http://schemas.openxmlformats.org/presentationml/2006/ole">
              <p:oleObj spid="_x0000_s3127" name="Photo Editor Photo" r:id="rId7" imgW="1600000" imgH="2381582" progId="">
                <p:embed/>
              </p:oleObj>
            </a:graphicData>
          </a:graphic>
        </p:graphicFrame>
        <p:sp>
          <p:nvSpPr>
            <p:cNvPr id="2126" name="Text Box 186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93" y="3631"/>
              <a:ext cx="330" cy="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hangingPunct="0"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46525" algn="l"/>
                </a:tabLst>
                <a:defRPr sz="19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spcAft>
                  <a:spcPts val="1200"/>
                </a:spcAft>
                <a:buClr>
                  <a:schemeClr val="bg1"/>
                </a:buClr>
                <a:buFont typeface="Times New Roman" pitchFamily="18" charset="0"/>
                <a:buNone/>
              </a:pPr>
              <a:r>
                <a:rPr lang="en-US" altLang="zh-CN" sz="800">
                  <a:solidFill>
                    <a:srgbClr val="000000"/>
                  </a:solidFill>
                  <a:latin typeface="Trebuchet MS" pitchFamily="34" charset="0"/>
                  <a:ea typeface="宋体" charset="-122"/>
                </a:rPr>
                <a:t>eNB</a:t>
              </a:r>
              <a:endParaRPr lang="en-US" altLang="zh-CN" sz="800">
                <a:latin typeface="Trebuchet MS" pitchFamily="34" charset="0"/>
                <a:ea typeface="宋体" charset="-122"/>
              </a:endParaRPr>
            </a:p>
          </p:txBody>
        </p:sp>
      </p:grpSp>
      <p:sp>
        <p:nvSpPr>
          <p:cNvPr id="2109" name="Text Box 51"/>
          <p:cNvSpPr txBox="1">
            <a:spLocks noChangeArrowheads="1"/>
          </p:cNvSpPr>
          <p:nvPr/>
        </p:nvSpPr>
        <p:spPr bwMode="auto">
          <a:xfrm>
            <a:off x="388327" y="3759795"/>
            <a:ext cx="2050073" cy="322263"/>
          </a:xfrm>
          <a:prstGeom prst="rect">
            <a:avLst/>
          </a:prstGeom>
          <a:solidFill>
            <a:srgbClr val="FF330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</a:pPr>
            <a:r>
              <a:rPr lang="en-US" altLang="zh-CN" sz="1400">
                <a:solidFill>
                  <a:schemeClr val="bg1"/>
                </a:solidFill>
                <a:latin typeface="微软雅黑" pitchFamily="34" charset="-122"/>
              </a:rPr>
              <a:t>X2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2110" name="Text Box 49"/>
          <p:cNvSpPr txBox="1">
            <a:spLocks noChangeArrowheads="1"/>
          </p:cNvSpPr>
          <p:nvPr/>
        </p:nvSpPr>
        <p:spPr bwMode="auto">
          <a:xfrm>
            <a:off x="3893527" y="1378545"/>
            <a:ext cx="1581150" cy="352425"/>
          </a:xfrm>
          <a:prstGeom prst="rect">
            <a:avLst/>
          </a:prstGeom>
          <a:solidFill>
            <a:srgbClr val="FF3300"/>
          </a:solidFill>
          <a:ln>
            <a:noFill/>
          </a:ln>
          <a:extLst/>
        </p:spPr>
        <p:txBody>
          <a:bodyPr lIns="45720" rIns="45720" anchor="ctr"/>
          <a:lstStyle>
            <a:lvl1pPr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  <a:buFont typeface="Wingdings" pitchFamily="2" charset="2"/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itchFamily="34" charset="-122"/>
              </a:rPr>
              <a:t>S6a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2111" name="Line 67"/>
          <p:cNvSpPr>
            <a:spLocks noChangeShapeType="1"/>
          </p:cNvSpPr>
          <p:nvPr/>
        </p:nvSpPr>
        <p:spPr bwMode="auto">
          <a:xfrm flipH="1">
            <a:off x="3071447" y="4963120"/>
            <a:ext cx="4177812" cy="828675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2" name="Line 67"/>
          <p:cNvSpPr>
            <a:spLocks noChangeShapeType="1"/>
          </p:cNvSpPr>
          <p:nvPr/>
        </p:nvSpPr>
        <p:spPr bwMode="auto">
          <a:xfrm flipH="1">
            <a:off x="2919046" y="2794594"/>
            <a:ext cx="3622431" cy="2641600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3" name="Text Box 52"/>
          <p:cNvSpPr txBox="1">
            <a:spLocks noChangeArrowheads="1"/>
          </p:cNvSpPr>
          <p:nvPr/>
        </p:nvSpPr>
        <p:spPr bwMode="auto">
          <a:xfrm>
            <a:off x="7332785" y="4340820"/>
            <a:ext cx="1518138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74320" rIns="45720"/>
          <a:lstStyle>
            <a:lvl1pPr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200" b="0" dirty="0">
                <a:latin typeface="微软雅黑" pitchFamily="34" charset="-122"/>
              </a:rPr>
              <a:t>在</a:t>
            </a:r>
            <a:r>
              <a:rPr lang="en-US" altLang="zh-CN" sz="1200" b="0" dirty="0">
                <a:latin typeface="微软雅黑" pitchFamily="34" charset="-122"/>
              </a:rPr>
              <a:t>GW</a:t>
            </a:r>
            <a:r>
              <a:rPr lang="zh-CN" altLang="en-US" sz="1200" b="0" dirty="0">
                <a:latin typeface="微软雅黑" pitchFamily="34" charset="-122"/>
              </a:rPr>
              <a:t>与</a:t>
            </a:r>
            <a:r>
              <a:rPr lang="en-US" altLang="zh-CN" sz="1200" b="0" dirty="0" err="1">
                <a:latin typeface="微软雅黑" pitchFamily="34" charset="-122"/>
              </a:rPr>
              <a:t>eNodeB</a:t>
            </a:r>
            <a:r>
              <a:rPr lang="zh-CN" altLang="en-US" sz="1200" b="0" dirty="0">
                <a:latin typeface="微软雅黑" pitchFamily="34" charset="-122"/>
              </a:rPr>
              <a:t>设备间建立隧道，传送数据包</a:t>
            </a:r>
            <a:endParaRPr lang="en-US" altLang="zh-CN" sz="1200" b="0" dirty="0">
              <a:latin typeface="微软雅黑" pitchFamily="34" charset="-122"/>
            </a:endParaRPr>
          </a:p>
        </p:txBody>
      </p:sp>
      <p:sp>
        <p:nvSpPr>
          <p:cNvPr id="2114" name="Line 83"/>
          <p:cNvSpPr>
            <a:spLocks noChangeShapeType="1"/>
          </p:cNvSpPr>
          <p:nvPr/>
        </p:nvSpPr>
        <p:spPr bwMode="auto">
          <a:xfrm>
            <a:off x="3215054" y="3096219"/>
            <a:ext cx="754674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5" name="Line 85"/>
          <p:cNvSpPr>
            <a:spLocks noChangeShapeType="1"/>
          </p:cNvSpPr>
          <p:nvPr/>
        </p:nvSpPr>
        <p:spPr bwMode="auto">
          <a:xfrm>
            <a:off x="3969727" y="3096219"/>
            <a:ext cx="0" cy="47783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116" name="Line 86"/>
          <p:cNvSpPr>
            <a:spLocks noChangeShapeType="1"/>
          </p:cNvSpPr>
          <p:nvPr/>
        </p:nvSpPr>
        <p:spPr bwMode="auto">
          <a:xfrm>
            <a:off x="3969728" y="3574057"/>
            <a:ext cx="655026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117" name="Line 87"/>
          <p:cNvSpPr>
            <a:spLocks noChangeShapeType="1"/>
          </p:cNvSpPr>
          <p:nvPr/>
        </p:nvSpPr>
        <p:spPr bwMode="auto">
          <a:xfrm>
            <a:off x="3969727" y="3096219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8" name="Line 88"/>
          <p:cNvSpPr>
            <a:spLocks noChangeShapeType="1"/>
          </p:cNvSpPr>
          <p:nvPr/>
        </p:nvSpPr>
        <p:spPr bwMode="auto">
          <a:xfrm>
            <a:off x="3969728" y="3574057"/>
            <a:ext cx="65502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9" name="Line 89"/>
          <p:cNvSpPr>
            <a:spLocks noChangeShapeType="1"/>
          </p:cNvSpPr>
          <p:nvPr/>
        </p:nvSpPr>
        <p:spPr bwMode="auto">
          <a:xfrm flipH="1">
            <a:off x="3903785" y="3426419"/>
            <a:ext cx="11723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120" name="Text Box 58"/>
          <p:cNvSpPr txBox="1">
            <a:spLocks noChangeArrowheads="1"/>
          </p:cNvSpPr>
          <p:nvPr/>
        </p:nvSpPr>
        <p:spPr bwMode="auto">
          <a:xfrm>
            <a:off x="3535783" y="3329582"/>
            <a:ext cx="41068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spcBef>
                <a:spcPct val="15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US" altLang="zh-CN" sz="1000">
                <a:latin typeface="Trebuchet MS" pitchFamily="34" charset="0"/>
                <a:ea typeface="宋体" charset="-122"/>
              </a:rPr>
              <a:t>Gxa</a:t>
            </a:r>
          </a:p>
        </p:txBody>
      </p:sp>
      <p:sp>
        <p:nvSpPr>
          <p:cNvPr id="2121" name="矩形 80"/>
          <p:cNvSpPr>
            <a:spLocks noChangeArrowheads="1"/>
          </p:cNvSpPr>
          <p:nvPr/>
        </p:nvSpPr>
        <p:spPr bwMode="auto">
          <a:xfrm>
            <a:off x="3985846" y="1767482"/>
            <a:ext cx="1383323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200" b="0" dirty="0">
                <a:latin typeface="微软雅黑" pitchFamily="34" charset="-122"/>
              </a:rPr>
              <a:t>完成用户位置信息的交换和用户签约信息的管理</a:t>
            </a:r>
            <a:endParaRPr lang="en-US" altLang="zh-CN" sz="1200" b="0" dirty="0">
              <a:latin typeface="微软雅黑" pitchFamily="34" charset="-122"/>
            </a:endParaRPr>
          </a:p>
        </p:txBody>
      </p:sp>
      <p:sp>
        <p:nvSpPr>
          <p:cNvPr id="82" name="Text Box 50"/>
          <p:cNvSpPr txBox="1">
            <a:spLocks noChangeArrowheads="1"/>
          </p:cNvSpPr>
          <p:nvPr/>
        </p:nvSpPr>
        <p:spPr bwMode="auto">
          <a:xfrm>
            <a:off x="7151077" y="1384895"/>
            <a:ext cx="1828800" cy="1374775"/>
          </a:xfrm>
          <a:prstGeom prst="rect">
            <a:avLst/>
          </a:prstGeom>
          <a:ln>
            <a:solidFill>
              <a:srgbClr val="FF33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45720" tIns="45720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969696"/>
              </a:buClr>
              <a:buFont typeface="Wingdings" pitchFamily="2" charset="2"/>
              <a:buNone/>
              <a:defRPr/>
            </a:pPr>
            <a:endParaRPr lang="zh-CN" altLang="en-US" sz="1200">
              <a:solidFill>
                <a:srgbClr val="323232"/>
              </a:solidFill>
              <a:latin typeface="Trebuchet MS" pitchFamily="34" charset="0"/>
              <a:ea typeface="宋体" pitchFamily="2" charset="-122"/>
            </a:endParaRPr>
          </a:p>
        </p:txBody>
      </p:sp>
      <p:sp>
        <p:nvSpPr>
          <p:cNvPr id="83" name="Text Box 49"/>
          <p:cNvSpPr txBox="1">
            <a:spLocks noChangeArrowheads="1"/>
          </p:cNvSpPr>
          <p:nvPr/>
        </p:nvSpPr>
        <p:spPr bwMode="auto">
          <a:xfrm>
            <a:off x="7145216" y="1373783"/>
            <a:ext cx="1822938" cy="338137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1pPr>
            <a:lvl2pPr marL="742950" indent="-285750"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2pPr>
            <a:lvl3pPr marL="1143000" indent="-228600"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3pPr>
            <a:lvl4pPr marL="1600200" indent="-228600"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4pPr>
            <a:lvl5pPr marL="2057400" indent="-228600" eaLnBrk="0" hangingPunct="0"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6525" algn="l"/>
              </a:tabLst>
              <a:defRPr>
                <a:solidFill>
                  <a:schemeClr val="tx1"/>
                </a:solidFill>
                <a:latin typeface="Tahoma" pitchFamily="34" charset="0"/>
                <a:ea typeface="黑体" pitchFamily="2" charset="-122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15000"/>
              </a:spcBef>
              <a:buClr>
                <a:srgbClr val="969696"/>
              </a:buClr>
              <a:defRPr/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Gx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24" name="Text Box 4"/>
          <p:cNvSpPr txBox="1">
            <a:spLocks noChangeArrowheads="1"/>
          </p:cNvSpPr>
          <p:nvPr/>
        </p:nvSpPr>
        <p:spPr bwMode="auto">
          <a:xfrm>
            <a:off x="7115908" y="1821673"/>
            <a:ext cx="1946031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5000"/>
              </a:lnSpc>
              <a:buClr>
                <a:srgbClr val="969696"/>
              </a:buClr>
              <a:buFont typeface="Wingdings" pitchFamily="2" charset="2"/>
              <a:buChar char="§"/>
            </a:pPr>
            <a:r>
              <a:rPr lang="zh-CN" altLang="en-US" sz="1200" b="0" dirty="0">
                <a:latin typeface="微软雅黑" pitchFamily="34" charset="-122"/>
              </a:rPr>
              <a:t>用于将</a:t>
            </a:r>
            <a:r>
              <a:rPr lang="en-US" altLang="zh-CN" sz="1200" b="0" dirty="0">
                <a:latin typeface="微软雅黑" pitchFamily="34" charset="-122"/>
              </a:rPr>
              <a:t>PCRF</a:t>
            </a:r>
            <a:r>
              <a:rPr lang="zh-CN" altLang="en-US" sz="1200" b="0" dirty="0">
                <a:latin typeface="微软雅黑" pitchFamily="34" charset="-122"/>
              </a:rPr>
              <a:t>的</a:t>
            </a:r>
            <a:r>
              <a:rPr lang="en-US" altLang="zh-CN" sz="1200" b="0" dirty="0">
                <a:latin typeface="微软雅黑" pitchFamily="34" charset="-122"/>
              </a:rPr>
              <a:t>PCC</a:t>
            </a:r>
            <a:r>
              <a:rPr lang="zh-CN" altLang="en-US" sz="1200" b="0" dirty="0">
                <a:latin typeface="微软雅黑" pitchFamily="34" charset="-122"/>
              </a:rPr>
              <a:t>规则提供给</a:t>
            </a:r>
            <a:r>
              <a:rPr lang="en-US" altLang="zh-CN" sz="1200" b="0" dirty="0">
                <a:latin typeface="微软雅黑" pitchFamily="34" charset="-122"/>
              </a:rPr>
              <a:t>PCEF</a:t>
            </a:r>
            <a:r>
              <a:rPr lang="zh-CN" altLang="en-US" sz="1200" b="0" dirty="0">
                <a:latin typeface="微软雅黑" pitchFamily="34" charset="-122"/>
              </a:rPr>
              <a:t>或从</a:t>
            </a:r>
            <a:r>
              <a:rPr lang="en-US" altLang="zh-CN" sz="1200" b="0" dirty="0">
                <a:latin typeface="微软雅黑" pitchFamily="34" charset="-122"/>
              </a:rPr>
              <a:t>PCEF</a:t>
            </a:r>
            <a:r>
              <a:rPr lang="zh-CN" altLang="en-US" sz="1200" b="0" dirty="0">
                <a:latin typeface="微软雅黑" pitchFamily="34" charset="-122"/>
              </a:rPr>
              <a:t>删除，将来自</a:t>
            </a:r>
            <a:r>
              <a:rPr lang="en-US" altLang="zh-CN" sz="1200" b="0" dirty="0">
                <a:latin typeface="微软雅黑" pitchFamily="34" charset="-122"/>
              </a:rPr>
              <a:t>PCEF</a:t>
            </a:r>
            <a:r>
              <a:rPr lang="zh-CN" altLang="en-US" sz="1200" b="0" dirty="0">
                <a:latin typeface="微软雅黑" pitchFamily="34" charset="-122"/>
              </a:rPr>
              <a:t>的相关事件传送至</a:t>
            </a:r>
            <a:r>
              <a:rPr lang="en-US" altLang="zh-CN" sz="1200" b="0" dirty="0">
                <a:latin typeface="微软雅黑" pitchFamily="34" charset="-122"/>
              </a:rPr>
              <a:t>PCRF</a:t>
            </a:r>
            <a:endParaRPr lang="zh-CN" altLang="en-US" sz="1200" b="0" dirty="0">
              <a:latin typeface="微软雅黑" pitchFamily="34" charset="-122"/>
            </a:endParaRPr>
          </a:p>
        </p:txBody>
      </p:sp>
      <p:sp>
        <p:nvSpPr>
          <p:cNvPr id="2125" name="Line 67"/>
          <p:cNvSpPr>
            <a:spLocks noChangeShapeType="1"/>
          </p:cNvSpPr>
          <p:nvPr/>
        </p:nvSpPr>
        <p:spPr bwMode="auto">
          <a:xfrm flipH="1">
            <a:off x="4970585" y="2781894"/>
            <a:ext cx="2461846" cy="1968500"/>
          </a:xfrm>
          <a:prstGeom prst="line">
            <a:avLst/>
          </a:prstGeom>
          <a:noFill/>
          <a:ln w="38100" cmpd="dbl">
            <a:solidFill>
              <a:srgbClr val="CA4A5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509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endParaRPr lang="zh-CN" altLang="en-US" sz="2800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643188" y="1739900"/>
            <a:ext cx="960437" cy="677863"/>
            <a:chOff x="1710" y="3191"/>
            <a:chExt cx="605" cy="427"/>
          </a:xfrm>
        </p:grpSpPr>
        <p:sp>
          <p:nvSpPr>
            <p:cNvPr id="44048" name="Freeform 4"/>
            <p:cNvSpPr>
              <a:spLocks/>
            </p:cNvSpPr>
            <p:nvPr/>
          </p:nvSpPr>
          <p:spPr bwMode="auto">
            <a:xfrm>
              <a:off x="1823" y="3404"/>
              <a:ext cx="15" cy="3"/>
            </a:xfrm>
            <a:custGeom>
              <a:avLst/>
              <a:gdLst>
                <a:gd name="T0" fmla="*/ 6 w 35"/>
                <a:gd name="T1" fmla="*/ 1 h 9"/>
                <a:gd name="T2" fmla="*/ 5 w 35"/>
                <a:gd name="T3" fmla="*/ 0 h 9"/>
                <a:gd name="T4" fmla="*/ 0 w 35"/>
                <a:gd name="T5" fmla="*/ 0 h 9"/>
                <a:gd name="T6" fmla="*/ 0 w 35"/>
                <a:gd name="T7" fmla="*/ 1 h 9"/>
                <a:gd name="T8" fmla="*/ 5 w 35"/>
                <a:gd name="T9" fmla="*/ 1 h 9"/>
                <a:gd name="T10" fmla="*/ 3 w 35"/>
                <a:gd name="T11" fmla="*/ 0 h 9"/>
                <a:gd name="T12" fmla="*/ 6 w 35"/>
                <a:gd name="T13" fmla="*/ 1 h 9"/>
                <a:gd name="T14" fmla="*/ 6 w 35"/>
                <a:gd name="T15" fmla="*/ 0 h 9"/>
                <a:gd name="T16" fmla="*/ 5 w 35"/>
                <a:gd name="T17" fmla="*/ 0 h 9"/>
                <a:gd name="T18" fmla="*/ 6 w 35"/>
                <a:gd name="T19" fmla="*/ 1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9"/>
                <a:gd name="T32" fmla="*/ 35 w 3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9">
                  <a:moveTo>
                    <a:pt x="34" y="5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6" y="9"/>
                  </a:lnTo>
                  <a:lnTo>
                    <a:pt x="19" y="2"/>
                  </a:lnTo>
                  <a:lnTo>
                    <a:pt x="34" y="5"/>
                  </a:lnTo>
                  <a:lnTo>
                    <a:pt x="35" y="0"/>
                  </a:lnTo>
                  <a:lnTo>
                    <a:pt x="26" y="0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9" name="Freeform 5"/>
            <p:cNvSpPr>
              <a:spLocks/>
            </p:cNvSpPr>
            <p:nvPr/>
          </p:nvSpPr>
          <p:spPr bwMode="auto">
            <a:xfrm>
              <a:off x="1811" y="3404"/>
              <a:ext cx="26" cy="46"/>
            </a:xfrm>
            <a:custGeom>
              <a:avLst/>
              <a:gdLst>
                <a:gd name="T0" fmla="*/ 1 w 62"/>
                <a:gd name="T1" fmla="*/ 20 h 106"/>
                <a:gd name="T2" fmla="*/ 3 w 62"/>
                <a:gd name="T3" fmla="*/ 20 h 106"/>
                <a:gd name="T4" fmla="*/ 11 w 62"/>
                <a:gd name="T5" fmla="*/ 0 h 106"/>
                <a:gd name="T6" fmla="*/ 8 w 62"/>
                <a:gd name="T7" fmla="*/ 0 h 106"/>
                <a:gd name="T8" fmla="*/ 0 w 62"/>
                <a:gd name="T9" fmla="*/ 19 h 106"/>
                <a:gd name="T10" fmla="*/ 1 w 62"/>
                <a:gd name="T11" fmla="*/ 19 h 106"/>
                <a:gd name="T12" fmla="*/ 1 w 62"/>
                <a:gd name="T13" fmla="*/ 20 h 106"/>
                <a:gd name="T14" fmla="*/ 2 w 62"/>
                <a:gd name="T15" fmla="*/ 20 h 106"/>
                <a:gd name="T16" fmla="*/ 3 w 62"/>
                <a:gd name="T17" fmla="*/ 20 h 106"/>
                <a:gd name="T18" fmla="*/ 1 w 62"/>
                <a:gd name="T19" fmla="*/ 2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"/>
                <a:gd name="T31" fmla="*/ 0 h 106"/>
                <a:gd name="T32" fmla="*/ 62 w 62"/>
                <a:gd name="T33" fmla="*/ 106 h 1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" h="106">
                  <a:moveTo>
                    <a:pt x="7" y="106"/>
                  </a:moveTo>
                  <a:lnTo>
                    <a:pt x="15" y="104"/>
                  </a:lnTo>
                  <a:lnTo>
                    <a:pt x="62" y="3"/>
                  </a:lnTo>
                  <a:lnTo>
                    <a:pt x="47" y="0"/>
                  </a:lnTo>
                  <a:lnTo>
                    <a:pt x="0" y="102"/>
                  </a:lnTo>
                  <a:lnTo>
                    <a:pt x="7" y="98"/>
                  </a:lnTo>
                  <a:lnTo>
                    <a:pt x="7" y="106"/>
                  </a:lnTo>
                  <a:lnTo>
                    <a:pt x="13" y="106"/>
                  </a:lnTo>
                  <a:lnTo>
                    <a:pt x="15" y="104"/>
                  </a:lnTo>
                  <a:lnTo>
                    <a:pt x="7" y="10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0" name="Freeform 6"/>
            <p:cNvSpPr>
              <a:spLocks/>
            </p:cNvSpPr>
            <p:nvPr/>
          </p:nvSpPr>
          <p:spPr bwMode="auto">
            <a:xfrm>
              <a:off x="1787" y="3446"/>
              <a:ext cx="27" cy="4"/>
            </a:xfrm>
            <a:custGeom>
              <a:avLst/>
              <a:gdLst>
                <a:gd name="T0" fmla="*/ 3 w 63"/>
                <a:gd name="T1" fmla="*/ 1 h 8"/>
                <a:gd name="T2" fmla="*/ 1 w 63"/>
                <a:gd name="T3" fmla="*/ 2 h 8"/>
                <a:gd name="T4" fmla="*/ 12 w 63"/>
                <a:gd name="T5" fmla="*/ 2 h 8"/>
                <a:gd name="T6" fmla="*/ 12 w 63"/>
                <a:gd name="T7" fmla="*/ 0 h 8"/>
                <a:gd name="T8" fmla="*/ 1 w 63"/>
                <a:gd name="T9" fmla="*/ 0 h 8"/>
                <a:gd name="T10" fmla="*/ 0 w 63"/>
                <a:gd name="T11" fmla="*/ 1 h 8"/>
                <a:gd name="T12" fmla="*/ 1 w 63"/>
                <a:gd name="T13" fmla="*/ 0 h 8"/>
                <a:gd name="T14" fmla="*/ 0 w 63"/>
                <a:gd name="T15" fmla="*/ 0 h 8"/>
                <a:gd name="T16" fmla="*/ 0 w 63"/>
                <a:gd name="T17" fmla="*/ 1 h 8"/>
                <a:gd name="T18" fmla="*/ 3 w 63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8"/>
                <a:gd name="T32" fmla="*/ 63 w 63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8">
                  <a:moveTo>
                    <a:pt x="13" y="6"/>
                  </a:moveTo>
                  <a:lnTo>
                    <a:pt x="6" y="8"/>
                  </a:lnTo>
                  <a:lnTo>
                    <a:pt x="63" y="8"/>
                  </a:lnTo>
                  <a:lnTo>
                    <a:pt x="63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1" name="Freeform 7"/>
            <p:cNvSpPr>
              <a:spLocks/>
            </p:cNvSpPr>
            <p:nvPr/>
          </p:nvSpPr>
          <p:spPr bwMode="auto">
            <a:xfrm>
              <a:off x="1787" y="3449"/>
              <a:ext cx="6" cy="19"/>
            </a:xfrm>
            <a:custGeom>
              <a:avLst/>
              <a:gdLst>
                <a:gd name="T0" fmla="*/ 1 w 13"/>
                <a:gd name="T1" fmla="*/ 7 h 45"/>
                <a:gd name="T2" fmla="*/ 3 w 13"/>
                <a:gd name="T3" fmla="*/ 7 h 45"/>
                <a:gd name="T4" fmla="*/ 3 w 13"/>
                <a:gd name="T5" fmla="*/ 0 h 45"/>
                <a:gd name="T6" fmla="*/ 0 w 13"/>
                <a:gd name="T7" fmla="*/ 0 h 45"/>
                <a:gd name="T8" fmla="*/ 0 w 13"/>
                <a:gd name="T9" fmla="*/ 7 h 45"/>
                <a:gd name="T10" fmla="*/ 1 w 13"/>
                <a:gd name="T11" fmla="*/ 8 h 45"/>
                <a:gd name="T12" fmla="*/ 0 w 13"/>
                <a:gd name="T13" fmla="*/ 7 h 45"/>
                <a:gd name="T14" fmla="*/ 0 w 13"/>
                <a:gd name="T15" fmla="*/ 8 h 45"/>
                <a:gd name="T16" fmla="*/ 1 w 13"/>
                <a:gd name="T17" fmla="*/ 8 h 45"/>
                <a:gd name="T18" fmla="*/ 1 w 13"/>
                <a:gd name="T19" fmla="*/ 7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5"/>
                <a:gd name="T32" fmla="*/ 13 w 13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5">
                  <a:moveTo>
                    <a:pt x="6" y="37"/>
                  </a:moveTo>
                  <a:lnTo>
                    <a:pt x="13" y="41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6" y="45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6" y="45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2" name="Freeform 8"/>
            <p:cNvSpPr>
              <a:spLocks/>
            </p:cNvSpPr>
            <p:nvPr/>
          </p:nvSpPr>
          <p:spPr bwMode="auto">
            <a:xfrm>
              <a:off x="1789" y="3465"/>
              <a:ext cx="21" cy="3"/>
            </a:xfrm>
            <a:custGeom>
              <a:avLst/>
              <a:gdLst>
                <a:gd name="T0" fmla="*/ 9 w 48"/>
                <a:gd name="T1" fmla="*/ 1 h 8"/>
                <a:gd name="T2" fmla="*/ 7 w 48"/>
                <a:gd name="T3" fmla="*/ 0 h 8"/>
                <a:gd name="T4" fmla="*/ 0 w 48"/>
                <a:gd name="T5" fmla="*/ 0 h 8"/>
                <a:gd name="T6" fmla="*/ 0 w 48"/>
                <a:gd name="T7" fmla="*/ 1 h 8"/>
                <a:gd name="T8" fmla="*/ 7 w 48"/>
                <a:gd name="T9" fmla="*/ 1 h 8"/>
                <a:gd name="T10" fmla="*/ 6 w 48"/>
                <a:gd name="T11" fmla="*/ 0 h 8"/>
                <a:gd name="T12" fmla="*/ 9 w 48"/>
                <a:gd name="T13" fmla="*/ 1 h 8"/>
                <a:gd name="T14" fmla="*/ 9 w 48"/>
                <a:gd name="T15" fmla="*/ 0 h 8"/>
                <a:gd name="T16" fmla="*/ 7 w 48"/>
                <a:gd name="T17" fmla="*/ 0 h 8"/>
                <a:gd name="T18" fmla="*/ 9 w 48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8"/>
                <a:gd name="T32" fmla="*/ 48 w 48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8">
                  <a:moveTo>
                    <a:pt x="46" y="4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9" y="8"/>
                  </a:lnTo>
                  <a:lnTo>
                    <a:pt x="31" y="2"/>
                  </a:lnTo>
                  <a:lnTo>
                    <a:pt x="46" y="4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46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3" name="Freeform 9"/>
            <p:cNvSpPr>
              <a:spLocks/>
            </p:cNvSpPr>
            <p:nvPr/>
          </p:nvSpPr>
          <p:spPr bwMode="auto">
            <a:xfrm>
              <a:off x="1782" y="3466"/>
              <a:ext cx="27" cy="43"/>
            </a:xfrm>
            <a:custGeom>
              <a:avLst/>
              <a:gdLst>
                <a:gd name="T0" fmla="*/ 2 w 61"/>
                <a:gd name="T1" fmla="*/ 17 h 101"/>
                <a:gd name="T2" fmla="*/ 3 w 61"/>
                <a:gd name="T3" fmla="*/ 17 h 101"/>
                <a:gd name="T4" fmla="*/ 12 w 61"/>
                <a:gd name="T5" fmla="*/ 0 h 101"/>
                <a:gd name="T6" fmla="*/ 9 w 61"/>
                <a:gd name="T7" fmla="*/ 0 h 101"/>
                <a:gd name="T8" fmla="*/ 0 w 61"/>
                <a:gd name="T9" fmla="*/ 17 h 101"/>
                <a:gd name="T10" fmla="*/ 2 w 61"/>
                <a:gd name="T11" fmla="*/ 18 h 101"/>
                <a:gd name="T12" fmla="*/ 0 w 61"/>
                <a:gd name="T13" fmla="*/ 17 h 101"/>
                <a:gd name="T14" fmla="*/ 0 w 61"/>
                <a:gd name="T15" fmla="*/ 18 h 101"/>
                <a:gd name="T16" fmla="*/ 2 w 61"/>
                <a:gd name="T17" fmla="*/ 18 h 101"/>
                <a:gd name="T18" fmla="*/ 2 w 61"/>
                <a:gd name="T19" fmla="*/ 17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101"/>
                <a:gd name="T32" fmla="*/ 61 w 61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101">
                  <a:moveTo>
                    <a:pt x="9" y="95"/>
                  </a:moveTo>
                  <a:lnTo>
                    <a:pt x="15" y="97"/>
                  </a:lnTo>
                  <a:lnTo>
                    <a:pt x="61" y="2"/>
                  </a:lnTo>
                  <a:lnTo>
                    <a:pt x="48" y="0"/>
                  </a:lnTo>
                  <a:lnTo>
                    <a:pt x="2" y="97"/>
                  </a:lnTo>
                  <a:lnTo>
                    <a:pt x="9" y="101"/>
                  </a:lnTo>
                  <a:lnTo>
                    <a:pt x="2" y="97"/>
                  </a:lnTo>
                  <a:lnTo>
                    <a:pt x="0" y="101"/>
                  </a:lnTo>
                  <a:lnTo>
                    <a:pt x="9" y="101"/>
                  </a:lnTo>
                  <a:lnTo>
                    <a:pt x="9" y="9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4" name="Freeform 10"/>
            <p:cNvSpPr>
              <a:spLocks/>
            </p:cNvSpPr>
            <p:nvPr/>
          </p:nvSpPr>
          <p:spPr bwMode="auto">
            <a:xfrm>
              <a:off x="1787" y="3506"/>
              <a:ext cx="177" cy="3"/>
            </a:xfrm>
            <a:custGeom>
              <a:avLst/>
              <a:gdLst>
                <a:gd name="T0" fmla="*/ 73 w 414"/>
                <a:gd name="T1" fmla="*/ 1 h 6"/>
                <a:gd name="T2" fmla="*/ 74 w 414"/>
                <a:gd name="T3" fmla="*/ 0 h 6"/>
                <a:gd name="T4" fmla="*/ 0 w 414"/>
                <a:gd name="T5" fmla="*/ 0 h 6"/>
                <a:gd name="T6" fmla="*/ 0 w 414"/>
                <a:gd name="T7" fmla="*/ 2 h 6"/>
                <a:gd name="T8" fmla="*/ 74 w 414"/>
                <a:gd name="T9" fmla="*/ 2 h 6"/>
                <a:gd name="T10" fmla="*/ 76 w 414"/>
                <a:gd name="T11" fmla="*/ 1 h 6"/>
                <a:gd name="T12" fmla="*/ 74 w 414"/>
                <a:gd name="T13" fmla="*/ 2 h 6"/>
                <a:gd name="T14" fmla="*/ 76 w 414"/>
                <a:gd name="T15" fmla="*/ 2 h 6"/>
                <a:gd name="T16" fmla="*/ 76 w 414"/>
                <a:gd name="T17" fmla="*/ 1 h 6"/>
                <a:gd name="T18" fmla="*/ 73 w 414"/>
                <a:gd name="T19" fmla="*/ 1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4"/>
                <a:gd name="T31" fmla="*/ 0 h 6"/>
                <a:gd name="T32" fmla="*/ 414 w 414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4" h="6">
                  <a:moveTo>
                    <a:pt x="399" y="2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406" y="6"/>
                  </a:lnTo>
                  <a:lnTo>
                    <a:pt x="414" y="2"/>
                  </a:lnTo>
                  <a:lnTo>
                    <a:pt x="406" y="6"/>
                  </a:lnTo>
                  <a:lnTo>
                    <a:pt x="414" y="6"/>
                  </a:lnTo>
                  <a:lnTo>
                    <a:pt x="414" y="2"/>
                  </a:lnTo>
                  <a:lnTo>
                    <a:pt x="399" y="2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5" name="Freeform 11"/>
            <p:cNvSpPr>
              <a:spLocks/>
            </p:cNvSpPr>
            <p:nvPr/>
          </p:nvSpPr>
          <p:spPr bwMode="auto">
            <a:xfrm>
              <a:off x="1834" y="3446"/>
              <a:ext cx="83" cy="3"/>
            </a:xfrm>
            <a:custGeom>
              <a:avLst/>
              <a:gdLst>
                <a:gd name="T0" fmla="*/ 33 w 194"/>
                <a:gd name="T1" fmla="*/ 1 h 8"/>
                <a:gd name="T2" fmla="*/ 34 w 194"/>
                <a:gd name="T3" fmla="*/ 0 h 8"/>
                <a:gd name="T4" fmla="*/ 0 w 194"/>
                <a:gd name="T5" fmla="*/ 0 h 8"/>
                <a:gd name="T6" fmla="*/ 0 w 194"/>
                <a:gd name="T7" fmla="*/ 1 h 8"/>
                <a:gd name="T8" fmla="*/ 34 w 194"/>
                <a:gd name="T9" fmla="*/ 1 h 8"/>
                <a:gd name="T10" fmla="*/ 35 w 194"/>
                <a:gd name="T11" fmla="*/ 1 h 8"/>
                <a:gd name="T12" fmla="*/ 34 w 194"/>
                <a:gd name="T13" fmla="*/ 1 h 8"/>
                <a:gd name="T14" fmla="*/ 36 w 194"/>
                <a:gd name="T15" fmla="*/ 1 h 8"/>
                <a:gd name="T16" fmla="*/ 35 w 194"/>
                <a:gd name="T17" fmla="*/ 1 h 8"/>
                <a:gd name="T18" fmla="*/ 33 w 194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4"/>
                <a:gd name="T31" fmla="*/ 0 h 8"/>
                <a:gd name="T32" fmla="*/ 194 w 194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4" h="8">
                  <a:moveTo>
                    <a:pt x="177" y="6"/>
                  </a:moveTo>
                  <a:lnTo>
                    <a:pt x="186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186" y="8"/>
                  </a:lnTo>
                  <a:lnTo>
                    <a:pt x="192" y="4"/>
                  </a:lnTo>
                  <a:lnTo>
                    <a:pt x="186" y="8"/>
                  </a:lnTo>
                  <a:lnTo>
                    <a:pt x="194" y="8"/>
                  </a:lnTo>
                  <a:lnTo>
                    <a:pt x="192" y="4"/>
                  </a:lnTo>
                  <a:lnTo>
                    <a:pt x="177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6" name="Freeform 12"/>
            <p:cNvSpPr>
              <a:spLocks/>
            </p:cNvSpPr>
            <p:nvPr/>
          </p:nvSpPr>
          <p:spPr bwMode="auto">
            <a:xfrm>
              <a:off x="1892" y="3407"/>
              <a:ext cx="24" cy="41"/>
            </a:xfrm>
            <a:custGeom>
              <a:avLst/>
              <a:gdLst>
                <a:gd name="T0" fmla="*/ 1 w 56"/>
                <a:gd name="T1" fmla="*/ 1 h 95"/>
                <a:gd name="T2" fmla="*/ 0 w 56"/>
                <a:gd name="T3" fmla="*/ 1 h 95"/>
                <a:gd name="T4" fmla="*/ 8 w 56"/>
                <a:gd name="T5" fmla="*/ 18 h 95"/>
                <a:gd name="T6" fmla="*/ 10 w 56"/>
                <a:gd name="T7" fmla="*/ 17 h 95"/>
                <a:gd name="T8" fmla="*/ 3 w 56"/>
                <a:gd name="T9" fmla="*/ 0 h 95"/>
                <a:gd name="T10" fmla="*/ 1 w 56"/>
                <a:gd name="T11" fmla="*/ 0 h 95"/>
                <a:gd name="T12" fmla="*/ 3 w 56"/>
                <a:gd name="T13" fmla="*/ 0 h 95"/>
                <a:gd name="T14" fmla="*/ 3 w 56"/>
                <a:gd name="T15" fmla="*/ 0 h 95"/>
                <a:gd name="T16" fmla="*/ 1 w 56"/>
                <a:gd name="T17" fmla="*/ 0 h 95"/>
                <a:gd name="T18" fmla="*/ 1 w 56"/>
                <a:gd name="T19" fmla="*/ 1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95"/>
                <a:gd name="T32" fmla="*/ 56 w 56"/>
                <a:gd name="T33" fmla="*/ 95 h 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95">
                  <a:moveTo>
                    <a:pt x="6" y="6"/>
                  </a:moveTo>
                  <a:lnTo>
                    <a:pt x="0" y="4"/>
                  </a:lnTo>
                  <a:lnTo>
                    <a:pt x="43" y="95"/>
                  </a:lnTo>
                  <a:lnTo>
                    <a:pt x="56" y="93"/>
                  </a:lnTo>
                  <a:lnTo>
                    <a:pt x="13" y="2"/>
                  </a:lnTo>
                  <a:lnTo>
                    <a:pt x="6" y="0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7" name="Freeform 13"/>
            <p:cNvSpPr>
              <a:spLocks/>
            </p:cNvSpPr>
            <p:nvPr/>
          </p:nvSpPr>
          <p:spPr bwMode="auto">
            <a:xfrm>
              <a:off x="1849" y="3407"/>
              <a:ext cx="46" cy="3"/>
            </a:xfrm>
            <a:custGeom>
              <a:avLst/>
              <a:gdLst>
                <a:gd name="T0" fmla="*/ 3 w 107"/>
                <a:gd name="T1" fmla="*/ 1 h 6"/>
                <a:gd name="T2" fmla="*/ 1 w 107"/>
                <a:gd name="T3" fmla="*/ 2 h 6"/>
                <a:gd name="T4" fmla="*/ 20 w 107"/>
                <a:gd name="T5" fmla="*/ 2 h 6"/>
                <a:gd name="T6" fmla="*/ 20 w 107"/>
                <a:gd name="T7" fmla="*/ 0 h 6"/>
                <a:gd name="T8" fmla="*/ 1 w 107"/>
                <a:gd name="T9" fmla="*/ 0 h 6"/>
                <a:gd name="T10" fmla="*/ 0 w 107"/>
                <a:gd name="T11" fmla="*/ 1 h 6"/>
                <a:gd name="T12" fmla="*/ 1 w 107"/>
                <a:gd name="T13" fmla="*/ 0 h 6"/>
                <a:gd name="T14" fmla="*/ 0 w 107"/>
                <a:gd name="T15" fmla="*/ 0 h 6"/>
                <a:gd name="T16" fmla="*/ 0 w 107"/>
                <a:gd name="T17" fmla="*/ 1 h 6"/>
                <a:gd name="T18" fmla="*/ 3 w 107"/>
                <a:gd name="T19" fmla="*/ 1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6"/>
                <a:gd name="T32" fmla="*/ 107 w 107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6">
                  <a:moveTo>
                    <a:pt x="15" y="4"/>
                  </a:moveTo>
                  <a:lnTo>
                    <a:pt x="8" y="6"/>
                  </a:lnTo>
                  <a:lnTo>
                    <a:pt x="107" y="6"/>
                  </a:lnTo>
                  <a:lnTo>
                    <a:pt x="107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8" name="Freeform 14"/>
            <p:cNvSpPr>
              <a:spLocks/>
            </p:cNvSpPr>
            <p:nvPr/>
          </p:nvSpPr>
          <p:spPr bwMode="auto">
            <a:xfrm>
              <a:off x="1830" y="3408"/>
              <a:ext cx="25" cy="41"/>
            </a:xfrm>
            <a:custGeom>
              <a:avLst/>
              <a:gdLst>
                <a:gd name="T0" fmla="*/ 1 w 57"/>
                <a:gd name="T1" fmla="*/ 16 h 95"/>
                <a:gd name="T2" fmla="*/ 3 w 57"/>
                <a:gd name="T3" fmla="*/ 18 h 95"/>
                <a:gd name="T4" fmla="*/ 11 w 57"/>
                <a:gd name="T5" fmla="*/ 0 h 95"/>
                <a:gd name="T6" fmla="*/ 8 w 57"/>
                <a:gd name="T7" fmla="*/ 0 h 95"/>
                <a:gd name="T8" fmla="*/ 0 w 57"/>
                <a:gd name="T9" fmla="*/ 17 h 95"/>
                <a:gd name="T10" fmla="*/ 1 w 57"/>
                <a:gd name="T11" fmla="*/ 18 h 95"/>
                <a:gd name="T12" fmla="*/ 0 w 57"/>
                <a:gd name="T13" fmla="*/ 17 h 95"/>
                <a:gd name="T14" fmla="*/ 0 w 57"/>
                <a:gd name="T15" fmla="*/ 18 h 95"/>
                <a:gd name="T16" fmla="*/ 1 w 57"/>
                <a:gd name="T17" fmla="*/ 18 h 95"/>
                <a:gd name="T18" fmla="*/ 1 w 57"/>
                <a:gd name="T19" fmla="*/ 16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"/>
                <a:gd name="T31" fmla="*/ 0 h 95"/>
                <a:gd name="T32" fmla="*/ 57 w 57"/>
                <a:gd name="T33" fmla="*/ 95 h 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" h="95">
                  <a:moveTo>
                    <a:pt x="7" y="87"/>
                  </a:moveTo>
                  <a:lnTo>
                    <a:pt x="15" y="95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0" y="91"/>
                  </a:lnTo>
                  <a:lnTo>
                    <a:pt x="7" y="95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7" y="95"/>
                  </a:lnTo>
                  <a:lnTo>
                    <a:pt x="7" y="8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9" name="Freeform 15"/>
            <p:cNvSpPr>
              <a:spLocks/>
            </p:cNvSpPr>
            <p:nvPr/>
          </p:nvSpPr>
          <p:spPr bwMode="auto">
            <a:xfrm>
              <a:off x="1873" y="3474"/>
              <a:ext cx="65" cy="32"/>
            </a:xfrm>
            <a:custGeom>
              <a:avLst/>
              <a:gdLst>
                <a:gd name="T0" fmla="*/ 0 w 153"/>
                <a:gd name="T1" fmla="*/ 1 h 74"/>
                <a:gd name="T2" fmla="*/ 13 w 153"/>
                <a:gd name="T3" fmla="*/ 3 h 74"/>
                <a:gd name="T4" fmla="*/ 21 w 153"/>
                <a:gd name="T5" fmla="*/ 7 h 74"/>
                <a:gd name="T6" fmla="*/ 24 w 153"/>
                <a:gd name="T7" fmla="*/ 12 h 74"/>
                <a:gd name="T8" fmla="*/ 25 w 153"/>
                <a:gd name="T9" fmla="*/ 14 h 74"/>
                <a:gd name="T10" fmla="*/ 28 w 153"/>
                <a:gd name="T11" fmla="*/ 13 h 74"/>
                <a:gd name="T12" fmla="*/ 27 w 153"/>
                <a:gd name="T13" fmla="*/ 11 h 74"/>
                <a:gd name="T14" fmla="*/ 23 w 153"/>
                <a:gd name="T15" fmla="*/ 6 h 74"/>
                <a:gd name="T16" fmla="*/ 14 w 153"/>
                <a:gd name="T17" fmla="*/ 2 h 74"/>
                <a:gd name="T18" fmla="*/ 0 w 153"/>
                <a:gd name="T19" fmla="*/ 0 h 74"/>
                <a:gd name="T20" fmla="*/ 0 w 153"/>
                <a:gd name="T21" fmla="*/ 1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3"/>
                <a:gd name="T34" fmla="*/ 0 h 74"/>
                <a:gd name="T35" fmla="*/ 153 w 153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3" h="74">
                  <a:moveTo>
                    <a:pt x="0" y="7"/>
                  </a:moveTo>
                  <a:lnTo>
                    <a:pt x="73" y="16"/>
                  </a:lnTo>
                  <a:lnTo>
                    <a:pt x="116" y="39"/>
                  </a:lnTo>
                  <a:lnTo>
                    <a:pt x="135" y="63"/>
                  </a:lnTo>
                  <a:lnTo>
                    <a:pt x="138" y="74"/>
                  </a:lnTo>
                  <a:lnTo>
                    <a:pt x="153" y="72"/>
                  </a:lnTo>
                  <a:lnTo>
                    <a:pt x="148" y="61"/>
                  </a:lnTo>
                  <a:lnTo>
                    <a:pt x="129" y="35"/>
                  </a:lnTo>
                  <a:lnTo>
                    <a:pt x="80" y="11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0" name="Freeform 16"/>
            <p:cNvSpPr>
              <a:spLocks/>
            </p:cNvSpPr>
            <p:nvPr/>
          </p:nvSpPr>
          <p:spPr bwMode="auto">
            <a:xfrm>
              <a:off x="1808" y="3474"/>
              <a:ext cx="65" cy="32"/>
            </a:xfrm>
            <a:custGeom>
              <a:avLst/>
              <a:gdLst>
                <a:gd name="T0" fmla="*/ 1 w 151"/>
                <a:gd name="T1" fmla="*/ 13 h 76"/>
                <a:gd name="T2" fmla="*/ 3 w 151"/>
                <a:gd name="T3" fmla="*/ 13 h 76"/>
                <a:gd name="T4" fmla="*/ 4 w 151"/>
                <a:gd name="T5" fmla="*/ 11 h 76"/>
                <a:gd name="T6" fmla="*/ 7 w 151"/>
                <a:gd name="T7" fmla="*/ 7 h 76"/>
                <a:gd name="T8" fmla="*/ 15 w 151"/>
                <a:gd name="T9" fmla="*/ 3 h 76"/>
                <a:gd name="T10" fmla="*/ 28 w 151"/>
                <a:gd name="T11" fmla="*/ 1 h 76"/>
                <a:gd name="T12" fmla="*/ 28 w 151"/>
                <a:gd name="T13" fmla="*/ 0 h 76"/>
                <a:gd name="T14" fmla="*/ 13 w 151"/>
                <a:gd name="T15" fmla="*/ 2 h 76"/>
                <a:gd name="T16" fmla="*/ 5 w 151"/>
                <a:gd name="T17" fmla="*/ 6 h 76"/>
                <a:gd name="T18" fmla="*/ 1 w 151"/>
                <a:gd name="T19" fmla="*/ 11 h 76"/>
                <a:gd name="T20" fmla="*/ 0 w 151"/>
                <a:gd name="T21" fmla="*/ 13 h 76"/>
                <a:gd name="T22" fmla="*/ 1 w 151"/>
                <a:gd name="T23" fmla="*/ 13 h 76"/>
                <a:gd name="T24" fmla="*/ 0 w 151"/>
                <a:gd name="T25" fmla="*/ 13 h 76"/>
                <a:gd name="T26" fmla="*/ 0 w 151"/>
                <a:gd name="T27" fmla="*/ 13 h 76"/>
                <a:gd name="T28" fmla="*/ 1 w 151"/>
                <a:gd name="T29" fmla="*/ 13 h 76"/>
                <a:gd name="T30" fmla="*/ 1 w 151"/>
                <a:gd name="T31" fmla="*/ 13 h 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76"/>
                <a:gd name="T50" fmla="*/ 151 w 151"/>
                <a:gd name="T51" fmla="*/ 76 h 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76">
                  <a:moveTo>
                    <a:pt x="8" y="71"/>
                  </a:moveTo>
                  <a:lnTo>
                    <a:pt x="15" y="74"/>
                  </a:lnTo>
                  <a:lnTo>
                    <a:pt x="21" y="63"/>
                  </a:lnTo>
                  <a:lnTo>
                    <a:pt x="40" y="39"/>
                  </a:lnTo>
                  <a:lnTo>
                    <a:pt x="82" y="16"/>
                  </a:lnTo>
                  <a:lnTo>
                    <a:pt x="151" y="7"/>
                  </a:lnTo>
                  <a:lnTo>
                    <a:pt x="151" y="0"/>
                  </a:lnTo>
                  <a:lnTo>
                    <a:pt x="73" y="11"/>
                  </a:lnTo>
                  <a:lnTo>
                    <a:pt x="27" y="35"/>
                  </a:lnTo>
                  <a:lnTo>
                    <a:pt x="8" y="61"/>
                  </a:lnTo>
                  <a:lnTo>
                    <a:pt x="2" y="72"/>
                  </a:lnTo>
                  <a:lnTo>
                    <a:pt x="8" y="76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8" y="76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1" name="Freeform 17"/>
            <p:cNvSpPr>
              <a:spLocks/>
            </p:cNvSpPr>
            <p:nvPr/>
          </p:nvSpPr>
          <p:spPr bwMode="auto">
            <a:xfrm>
              <a:off x="1811" y="3504"/>
              <a:ext cx="128" cy="2"/>
            </a:xfrm>
            <a:custGeom>
              <a:avLst/>
              <a:gdLst>
                <a:gd name="T0" fmla="*/ 52 w 298"/>
                <a:gd name="T1" fmla="*/ 0 h 5"/>
                <a:gd name="T2" fmla="*/ 53 w 298"/>
                <a:gd name="T3" fmla="*/ 0 h 5"/>
                <a:gd name="T4" fmla="*/ 0 w 298"/>
                <a:gd name="T5" fmla="*/ 0 h 5"/>
                <a:gd name="T6" fmla="*/ 0 w 298"/>
                <a:gd name="T7" fmla="*/ 1 h 5"/>
                <a:gd name="T8" fmla="*/ 53 w 298"/>
                <a:gd name="T9" fmla="*/ 1 h 5"/>
                <a:gd name="T10" fmla="*/ 55 w 298"/>
                <a:gd name="T11" fmla="*/ 0 h 5"/>
                <a:gd name="T12" fmla="*/ 53 w 298"/>
                <a:gd name="T13" fmla="*/ 1 h 5"/>
                <a:gd name="T14" fmla="*/ 55 w 298"/>
                <a:gd name="T15" fmla="*/ 1 h 5"/>
                <a:gd name="T16" fmla="*/ 55 w 298"/>
                <a:gd name="T17" fmla="*/ 0 h 5"/>
                <a:gd name="T18" fmla="*/ 52 w 29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"/>
                <a:gd name="T31" fmla="*/ 0 h 5"/>
                <a:gd name="T32" fmla="*/ 298 w 298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" h="5">
                  <a:moveTo>
                    <a:pt x="281" y="3"/>
                  </a:moveTo>
                  <a:lnTo>
                    <a:pt x="289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89" y="5"/>
                  </a:lnTo>
                  <a:lnTo>
                    <a:pt x="298" y="1"/>
                  </a:lnTo>
                  <a:lnTo>
                    <a:pt x="289" y="5"/>
                  </a:lnTo>
                  <a:lnTo>
                    <a:pt x="298" y="5"/>
                  </a:lnTo>
                  <a:lnTo>
                    <a:pt x="298" y="1"/>
                  </a:lnTo>
                  <a:lnTo>
                    <a:pt x="281" y="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2" name="Freeform 18"/>
            <p:cNvSpPr>
              <a:spLocks/>
            </p:cNvSpPr>
            <p:nvPr/>
          </p:nvSpPr>
          <p:spPr bwMode="auto">
            <a:xfrm>
              <a:off x="1852" y="3275"/>
              <a:ext cx="24" cy="117"/>
            </a:xfrm>
            <a:custGeom>
              <a:avLst/>
              <a:gdLst>
                <a:gd name="T0" fmla="*/ 10 w 58"/>
                <a:gd name="T1" fmla="*/ 0 h 274"/>
                <a:gd name="T2" fmla="*/ 7 w 58"/>
                <a:gd name="T3" fmla="*/ 0 h 274"/>
                <a:gd name="T4" fmla="*/ 0 w 58"/>
                <a:gd name="T5" fmla="*/ 50 h 274"/>
                <a:gd name="T6" fmla="*/ 2 w 58"/>
                <a:gd name="T7" fmla="*/ 50 h 274"/>
                <a:gd name="T8" fmla="*/ 10 w 58"/>
                <a:gd name="T9" fmla="*/ 0 h 274"/>
                <a:gd name="T10" fmla="*/ 7 w 58"/>
                <a:gd name="T11" fmla="*/ 0 h 274"/>
                <a:gd name="T12" fmla="*/ 10 w 58"/>
                <a:gd name="T13" fmla="*/ 0 h 2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8"/>
                <a:gd name="T22" fmla="*/ 0 h 274"/>
                <a:gd name="T23" fmla="*/ 58 w 58"/>
                <a:gd name="T24" fmla="*/ 274 h 2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8" h="274">
                  <a:moveTo>
                    <a:pt x="58" y="0"/>
                  </a:moveTo>
                  <a:lnTo>
                    <a:pt x="43" y="0"/>
                  </a:lnTo>
                  <a:lnTo>
                    <a:pt x="0" y="272"/>
                  </a:lnTo>
                  <a:lnTo>
                    <a:pt x="15" y="274"/>
                  </a:lnTo>
                  <a:lnTo>
                    <a:pt x="58" y="1"/>
                  </a:lnTo>
                  <a:lnTo>
                    <a:pt x="43" y="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3" name="Freeform 19"/>
            <p:cNvSpPr>
              <a:spLocks/>
            </p:cNvSpPr>
            <p:nvPr/>
          </p:nvSpPr>
          <p:spPr bwMode="auto">
            <a:xfrm>
              <a:off x="1870" y="3275"/>
              <a:ext cx="25" cy="118"/>
            </a:xfrm>
            <a:custGeom>
              <a:avLst/>
              <a:gdLst>
                <a:gd name="T0" fmla="*/ 9 w 60"/>
                <a:gd name="T1" fmla="*/ 51 h 275"/>
                <a:gd name="T2" fmla="*/ 10 w 60"/>
                <a:gd name="T3" fmla="*/ 50 h 275"/>
                <a:gd name="T4" fmla="*/ 3 w 60"/>
                <a:gd name="T5" fmla="*/ 0 h 275"/>
                <a:gd name="T6" fmla="*/ 0 w 60"/>
                <a:gd name="T7" fmla="*/ 0 h 275"/>
                <a:gd name="T8" fmla="*/ 8 w 60"/>
                <a:gd name="T9" fmla="*/ 50 h 275"/>
                <a:gd name="T10" fmla="*/ 9 w 60"/>
                <a:gd name="T11" fmla="*/ 50 h 275"/>
                <a:gd name="T12" fmla="*/ 9 w 60"/>
                <a:gd name="T13" fmla="*/ 51 h 275"/>
                <a:gd name="T14" fmla="*/ 10 w 60"/>
                <a:gd name="T15" fmla="*/ 51 h 275"/>
                <a:gd name="T16" fmla="*/ 10 w 60"/>
                <a:gd name="T17" fmla="*/ 50 h 275"/>
                <a:gd name="T18" fmla="*/ 9 w 60"/>
                <a:gd name="T19" fmla="*/ 51 h 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275"/>
                <a:gd name="T32" fmla="*/ 60 w 60"/>
                <a:gd name="T33" fmla="*/ 275 h 2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275">
                  <a:moveTo>
                    <a:pt x="52" y="275"/>
                  </a:moveTo>
                  <a:lnTo>
                    <a:pt x="60" y="272"/>
                  </a:lnTo>
                  <a:lnTo>
                    <a:pt x="15" y="0"/>
                  </a:lnTo>
                  <a:lnTo>
                    <a:pt x="0" y="1"/>
                  </a:lnTo>
                  <a:lnTo>
                    <a:pt x="45" y="272"/>
                  </a:lnTo>
                  <a:lnTo>
                    <a:pt x="52" y="270"/>
                  </a:lnTo>
                  <a:lnTo>
                    <a:pt x="52" y="275"/>
                  </a:lnTo>
                  <a:lnTo>
                    <a:pt x="60" y="275"/>
                  </a:lnTo>
                  <a:lnTo>
                    <a:pt x="60" y="272"/>
                  </a:lnTo>
                  <a:lnTo>
                    <a:pt x="52" y="27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4" name="Freeform 20"/>
            <p:cNvSpPr>
              <a:spLocks/>
            </p:cNvSpPr>
            <p:nvPr/>
          </p:nvSpPr>
          <p:spPr bwMode="auto">
            <a:xfrm>
              <a:off x="1852" y="3391"/>
              <a:ext cx="40" cy="2"/>
            </a:xfrm>
            <a:custGeom>
              <a:avLst/>
              <a:gdLst>
                <a:gd name="T0" fmla="*/ 0 w 95"/>
                <a:gd name="T1" fmla="*/ 0 h 5"/>
                <a:gd name="T2" fmla="*/ 2 w 95"/>
                <a:gd name="T3" fmla="*/ 1 h 5"/>
                <a:gd name="T4" fmla="*/ 17 w 95"/>
                <a:gd name="T5" fmla="*/ 1 h 5"/>
                <a:gd name="T6" fmla="*/ 17 w 95"/>
                <a:gd name="T7" fmla="*/ 0 h 5"/>
                <a:gd name="T8" fmla="*/ 2 w 95"/>
                <a:gd name="T9" fmla="*/ 0 h 5"/>
                <a:gd name="T10" fmla="*/ 3 w 95"/>
                <a:gd name="T11" fmla="*/ 0 h 5"/>
                <a:gd name="T12" fmla="*/ 0 w 95"/>
                <a:gd name="T13" fmla="*/ 0 h 5"/>
                <a:gd name="T14" fmla="*/ 0 w 95"/>
                <a:gd name="T15" fmla="*/ 1 h 5"/>
                <a:gd name="T16" fmla="*/ 2 w 95"/>
                <a:gd name="T17" fmla="*/ 1 h 5"/>
                <a:gd name="T18" fmla="*/ 0 w 95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"/>
                <a:gd name="T31" fmla="*/ 0 h 5"/>
                <a:gd name="T32" fmla="*/ 95 w 95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" h="5">
                  <a:moveTo>
                    <a:pt x="2" y="2"/>
                  </a:moveTo>
                  <a:lnTo>
                    <a:pt x="9" y="5"/>
                  </a:lnTo>
                  <a:lnTo>
                    <a:pt x="95" y="5"/>
                  </a:lnTo>
                  <a:lnTo>
                    <a:pt x="95" y="0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" y="2"/>
                  </a:lnTo>
                  <a:lnTo>
                    <a:pt x="0" y="5"/>
                  </a:lnTo>
                  <a:lnTo>
                    <a:pt x="9" y="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5" name="Freeform 21"/>
            <p:cNvSpPr>
              <a:spLocks/>
            </p:cNvSpPr>
            <p:nvPr/>
          </p:nvSpPr>
          <p:spPr bwMode="auto">
            <a:xfrm>
              <a:off x="1868" y="3226"/>
              <a:ext cx="11" cy="12"/>
            </a:xfrm>
            <a:custGeom>
              <a:avLst/>
              <a:gdLst>
                <a:gd name="T0" fmla="*/ 1 w 26"/>
                <a:gd name="T1" fmla="*/ 0 h 28"/>
                <a:gd name="T2" fmla="*/ 4 w 26"/>
                <a:gd name="T3" fmla="*/ 0 h 28"/>
                <a:gd name="T4" fmla="*/ 5 w 26"/>
                <a:gd name="T5" fmla="*/ 5 h 28"/>
                <a:gd name="T6" fmla="*/ 0 w 26"/>
                <a:gd name="T7" fmla="*/ 5 h 28"/>
                <a:gd name="T8" fmla="*/ 1 w 26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6" y="0"/>
                  </a:moveTo>
                  <a:lnTo>
                    <a:pt x="21" y="0"/>
                  </a:lnTo>
                  <a:lnTo>
                    <a:pt x="26" y="28"/>
                  </a:lnTo>
                  <a:lnTo>
                    <a:pt x="0" y="2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6" name="Freeform 22"/>
            <p:cNvSpPr>
              <a:spLocks/>
            </p:cNvSpPr>
            <p:nvPr/>
          </p:nvSpPr>
          <p:spPr bwMode="auto">
            <a:xfrm>
              <a:off x="1861" y="3235"/>
              <a:ext cx="26" cy="7"/>
            </a:xfrm>
            <a:custGeom>
              <a:avLst/>
              <a:gdLst>
                <a:gd name="T0" fmla="*/ 5 w 62"/>
                <a:gd name="T1" fmla="*/ 0 h 15"/>
                <a:gd name="T2" fmla="*/ 8 w 62"/>
                <a:gd name="T3" fmla="*/ 2 h 15"/>
                <a:gd name="T4" fmla="*/ 11 w 62"/>
                <a:gd name="T5" fmla="*/ 3 h 15"/>
                <a:gd name="T6" fmla="*/ 5 w 62"/>
                <a:gd name="T7" fmla="*/ 3 h 15"/>
                <a:gd name="T8" fmla="*/ 0 w 62"/>
                <a:gd name="T9" fmla="*/ 3 h 15"/>
                <a:gd name="T10" fmla="*/ 3 w 62"/>
                <a:gd name="T11" fmla="*/ 2 h 15"/>
                <a:gd name="T12" fmla="*/ 5 w 62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15"/>
                <a:gd name="T23" fmla="*/ 62 w 62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15">
                  <a:moveTo>
                    <a:pt x="30" y="0"/>
                  </a:moveTo>
                  <a:lnTo>
                    <a:pt x="47" y="8"/>
                  </a:lnTo>
                  <a:lnTo>
                    <a:pt x="62" y="15"/>
                  </a:lnTo>
                  <a:lnTo>
                    <a:pt x="30" y="15"/>
                  </a:lnTo>
                  <a:lnTo>
                    <a:pt x="0" y="15"/>
                  </a:lnTo>
                  <a:lnTo>
                    <a:pt x="15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7" name="Freeform 23"/>
            <p:cNvSpPr>
              <a:spLocks/>
            </p:cNvSpPr>
            <p:nvPr/>
          </p:nvSpPr>
          <p:spPr bwMode="auto">
            <a:xfrm>
              <a:off x="1864" y="3248"/>
              <a:ext cx="19" cy="3"/>
            </a:xfrm>
            <a:custGeom>
              <a:avLst/>
              <a:gdLst>
                <a:gd name="T0" fmla="*/ 1 w 47"/>
                <a:gd name="T1" fmla="*/ 2 h 6"/>
                <a:gd name="T2" fmla="*/ 7 w 47"/>
                <a:gd name="T3" fmla="*/ 2 h 6"/>
                <a:gd name="T4" fmla="*/ 8 w 47"/>
                <a:gd name="T5" fmla="*/ 0 h 6"/>
                <a:gd name="T6" fmla="*/ 0 w 47"/>
                <a:gd name="T7" fmla="*/ 0 h 6"/>
                <a:gd name="T8" fmla="*/ 1 w 47"/>
                <a:gd name="T9" fmla="*/ 2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6"/>
                <a:gd name="T17" fmla="*/ 47 w 4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6">
                  <a:moveTo>
                    <a:pt x="4" y="6"/>
                  </a:moveTo>
                  <a:lnTo>
                    <a:pt x="43" y="6"/>
                  </a:lnTo>
                  <a:lnTo>
                    <a:pt x="47" y="0"/>
                  </a:lnTo>
                  <a:lnTo>
                    <a:pt x="0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8" name="Freeform 24"/>
            <p:cNvSpPr>
              <a:spLocks/>
            </p:cNvSpPr>
            <p:nvPr/>
          </p:nvSpPr>
          <p:spPr bwMode="auto">
            <a:xfrm>
              <a:off x="1859" y="3249"/>
              <a:ext cx="30" cy="16"/>
            </a:xfrm>
            <a:custGeom>
              <a:avLst/>
              <a:gdLst>
                <a:gd name="T0" fmla="*/ 2 w 71"/>
                <a:gd name="T1" fmla="*/ 0 h 35"/>
                <a:gd name="T2" fmla="*/ 11 w 71"/>
                <a:gd name="T3" fmla="*/ 0 h 35"/>
                <a:gd name="T4" fmla="*/ 13 w 71"/>
                <a:gd name="T5" fmla="*/ 2 h 35"/>
                <a:gd name="T6" fmla="*/ 13 w 71"/>
                <a:gd name="T7" fmla="*/ 5 h 35"/>
                <a:gd name="T8" fmla="*/ 11 w 71"/>
                <a:gd name="T9" fmla="*/ 7 h 35"/>
                <a:gd name="T10" fmla="*/ 2 w 71"/>
                <a:gd name="T11" fmla="*/ 7 h 35"/>
                <a:gd name="T12" fmla="*/ 0 w 71"/>
                <a:gd name="T13" fmla="*/ 5 h 35"/>
                <a:gd name="T14" fmla="*/ 0 w 71"/>
                <a:gd name="T15" fmla="*/ 2 h 35"/>
                <a:gd name="T16" fmla="*/ 2 w 71"/>
                <a:gd name="T17" fmla="*/ 0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5"/>
                <a:gd name="T29" fmla="*/ 71 w 71"/>
                <a:gd name="T30" fmla="*/ 35 h 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5">
                  <a:moveTo>
                    <a:pt x="11" y="0"/>
                  </a:moveTo>
                  <a:lnTo>
                    <a:pt x="58" y="0"/>
                  </a:lnTo>
                  <a:lnTo>
                    <a:pt x="71" y="11"/>
                  </a:lnTo>
                  <a:lnTo>
                    <a:pt x="71" y="24"/>
                  </a:lnTo>
                  <a:lnTo>
                    <a:pt x="58" y="35"/>
                  </a:lnTo>
                  <a:lnTo>
                    <a:pt x="11" y="35"/>
                  </a:lnTo>
                  <a:lnTo>
                    <a:pt x="0" y="24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9" name="Freeform 25"/>
            <p:cNvSpPr>
              <a:spLocks/>
            </p:cNvSpPr>
            <p:nvPr/>
          </p:nvSpPr>
          <p:spPr bwMode="auto">
            <a:xfrm>
              <a:off x="1873" y="3265"/>
              <a:ext cx="87" cy="242"/>
            </a:xfrm>
            <a:custGeom>
              <a:avLst/>
              <a:gdLst>
                <a:gd name="T0" fmla="*/ 0 w 203"/>
                <a:gd name="T1" fmla="*/ 102 h 567"/>
                <a:gd name="T2" fmla="*/ 0 w 203"/>
                <a:gd name="T3" fmla="*/ 103 h 567"/>
                <a:gd name="T4" fmla="*/ 37 w 203"/>
                <a:gd name="T5" fmla="*/ 103 h 567"/>
                <a:gd name="T6" fmla="*/ 29 w 203"/>
                <a:gd name="T7" fmla="*/ 86 h 567"/>
                <a:gd name="T8" fmla="*/ 36 w 203"/>
                <a:gd name="T9" fmla="*/ 86 h 567"/>
                <a:gd name="T10" fmla="*/ 36 w 203"/>
                <a:gd name="T11" fmla="*/ 79 h 567"/>
                <a:gd name="T12" fmla="*/ 26 w 203"/>
                <a:gd name="T13" fmla="*/ 79 h 567"/>
                <a:gd name="T14" fmla="*/ 17 w 203"/>
                <a:gd name="T15" fmla="*/ 60 h 567"/>
                <a:gd name="T16" fmla="*/ 22 w 203"/>
                <a:gd name="T17" fmla="*/ 60 h 567"/>
                <a:gd name="T18" fmla="*/ 22 w 203"/>
                <a:gd name="T19" fmla="*/ 55 h 567"/>
                <a:gd name="T20" fmla="*/ 15 w 203"/>
                <a:gd name="T21" fmla="*/ 55 h 567"/>
                <a:gd name="T22" fmla="*/ 3 w 203"/>
                <a:gd name="T23" fmla="*/ 0 h 567"/>
                <a:gd name="T24" fmla="*/ 0 w 203"/>
                <a:gd name="T25" fmla="*/ 0 h 567"/>
                <a:gd name="T26" fmla="*/ 0 w 203"/>
                <a:gd name="T27" fmla="*/ 5 h 567"/>
                <a:gd name="T28" fmla="*/ 8 w 203"/>
                <a:gd name="T29" fmla="*/ 55 h 567"/>
                <a:gd name="T30" fmla="*/ 0 w 203"/>
                <a:gd name="T31" fmla="*/ 55 h 567"/>
                <a:gd name="T32" fmla="*/ 0 w 203"/>
                <a:gd name="T33" fmla="*/ 61 h 567"/>
                <a:gd name="T34" fmla="*/ 9 w 203"/>
                <a:gd name="T35" fmla="*/ 61 h 567"/>
                <a:gd name="T36" fmla="*/ 17 w 203"/>
                <a:gd name="T37" fmla="*/ 78 h 567"/>
                <a:gd name="T38" fmla="*/ 0 w 203"/>
                <a:gd name="T39" fmla="*/ 78 h 567"/>
                <a:gd name="T40" fmla="*/ 0 w 203"/>
                <a:gd name="T41" fmla="*/ 90 h 567"/>
                <a:gd name="T42" fmla="*/ 3 w 203"/>
                <a:gd name="T43" fmla="*/ 90 h 567"/>
                <a:gd name="T44" fmla="*/ 5 w 203"/>
                <a:gd name="T45" fmla="*/ 90 h 567"/>
                <a:gd name="T46" fmla="*/ 6 w 203"/>
                <a:gd name="T47" fmla="*/ 90 h 567"/>
                <a:gd name="T48" fmla="*/ 8 w 203"/>
                <a:gd name="T49" fmla="*/ 90 h 567"/>
                <a:gd name="T50" fmla="*/ 10 w 203"/>
                <a:gd name="T51" fmla="*/ 90 h 567"/>
                <a:gd name="T52" fmla="*/ 12 w 203"/>
                <a:gd name="T53" fmla="*/ 91 h 567"/>
                <a:gd name="T54" fmla="*/ 14 w 203"/>
                <a:gd name="T55" fmla="*/ 92 h 567"/>
                <a:gd name="T56" fmla="*/ 17 w 203"/>
                <a:gd name="T57" fmla="*/ 93 h 567"/>
                <a:gd name="T58" fmla="*/ 19 w 203"/>
                <a:gd name="T59" fmla="*/ 94 h 567"/>
                <a:gd name="T60" fmla="*/ 21 w 203"/>
                <a:gd name="T61" fmla="*/ 95 h 567"/>
                <a:gd name="T62" fmla="*/ 22 w 203"/>
                <a:gd name="T63" fmla="*/ 96 h 567"/>
                <a:gd name="T64" fmla="*/ 24 w 203"/>
                <a:gd name="T65" fmla="*/ 97 h 567"/>
                <a:gd name="T66" fmla="*/ 25 w 203"/>
                <a:gd name="T67" fmla="*/ 99 h 567"/>
                <a:gd name="T68" fmla="*/ 26 w 203"/>
                <a:gd name="T69" fmla="*/ 101 h 567"/>
                <a:gd name="T70" fmla="*/ 27 w 203"/>
                <a:gd name="T71" fmla="*/ 102 h 567"/>
                <a:gd name="T72" fmla="*/ 27 w 203"/>
                <a:gd name="T73" fmla="*/ 102 h 567"/>
                <a:gd name="T74" fmla="*/ 0 w 203"/>
                <a:gd name="T75" fmla="*/ 102 h 56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3"/>
                <a:gd name="T115" fmla="*/ 0 h 567"/>
                <a:gd name="T116" fmla="*/ 203 w 203"/>
                <a:gd name="T117" fmla="*/ 567 h 56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3" h="567">
                  <a:moveTo>
                    <a:pt x="0" y="563"/>
                  </a:moveTo>
                  <a:lnTo>
                    <a:pt x="0" y="567"/>
                  </a:lnTo>
                  <a:lnTo>
                    <a:pt x="203" y="567"/>
                  </a:lnTo>
                  <a:lnTo>
                    <a:pt x="157" y="472"/>
                  </a:lnTo>
                  <a:lnTo>
                    <a:pt x="196" y="472"/>
                  </a:lnTo>
                  <a:lnTo>
                    <a:pt x="196" y="431"/>
                  </a:lnTo>
                  <a:lnTo>
                    <a:pt x="140" y="431"/>
                  </a:lnTo>
                  <a:lnTo>
                    <a:pt x="94" y="330"/>
                  </a:lnTo>
                  <a:lnTo>
                    <a:pt x="121" y="330"/>
                  </a:lnTo>
                  <a:lnTo>
                    <a:pt x="121" y="299"/>
                  </a:lnTo>
                  <a:lnTo>
                    <a:pt x="79" y="29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45" y="299"/>
                  </a:lnTo>
                  <a:lnTo>
                    <a:pt x="0" y="299"/>
                  </a:lnTo>
                  <a:lnTo>
                    <a:pt x="0" y="336"/>
                  </a:lnTo>
                  <a:lnTo>
                    <a:pt x="51" y="336"/>
                  </a:lnTo>
                  <a:lnTo>
                    <a:pt x="94" y="429"/>
                  </a:lnTo>
                  <a:lnTo>
                    <a:pt x="0" y="429"/>
                  </a:lnTo>
                  <a:lnTo>
                    <a:pt x="0" y="492"/>
                  </a:lnTo>
                  <a:lnTo>
                    <a:pt x="13" y="492"/>
                  </a:lnTo>
                  <a:lnTo>
                    <a:pt x="25" y="494"/>
                  </a:lnTo>
                  <a:lnTo>
                    <a:pt x="34" y="494"/>
                  </a:lnTo>
                  <a:lnTo>
                    <a:pt x="45" y="496"/>
                  </a:lnTo>
                  <a:lnTo>
                    <a:pt x="53" y="496"/>
                  </a:lnTo>
                  <a:lnTo>
                    <a:pt x="62" y="498"/>
                  </a:lnTo>
                  <a:lnTo>
                    <a:pt x="77" y="504"/>
                  </a:lnTo>
                  <a:lnTo>
                    <a:pt x="90" y="509"/>
                  </a:lnTo>
                  <a:lnTo>
                    <a:pt x="103" y="515"/>
                  </a:lnTo>
                  <a:lnTo>
                    <a:pt x="112" y="522"/>
                  </a:lnTo>
                  <a:lnTo>
                    <a:pt x="121" y="528"/>
                  </a:lnTo>
                  <a:lnTo>
                    <a:pt x="129" y="535"/>
                  </a:lnTo>
                  <a:lnTo>
                    <a:pt x="135" y="541"/>
                  </a:lnTo>
                  <a:lnTo>
                    <a:pt x="140" y="552"/>
                  </a:lnTo>
                  <a:lnTo>
                    <a:pt x="144" y="561"/>
                  </a:lnTo>
                  <a:lnTo>
                    <a:pt x="146" y="563"/>
                  </a:lnTo>
                  <a:lnTo>
                    <a:pt x="0" y="56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0" name="Freeform 26"/>
            <p:cNvSpPr>
              <a:spLocks/>
            </p:cNvSpPr>
            <p:nvPr/>
          </p:nvSpPr>
          <p:spPr bwMode="auto">
            <a:xfrm>
              <a:off x="1836" y="3265"/>
              <a:ext cx="33" cy="128"/>
            </a:xfrm>
            <a:custGeom>
              <a:avLst/>
              <a:gdLst>
                <a:gd name="T0" fmla="*/ 1 w 76"/>
                <a:gd name="T1" fmla="*/ 55 h 300"/>
                <a:gd name="T2" fmla="*/ 3 w 76"/>
                <a:gd name="T3" fmla="*/ 54 h 300"/>
                <a:gd name="T4" fmla="*/ 14 w 76"/>
                <a:gd name="T5" fmla="*/ 0 h 300"/>
                <a:gd name="T6" fmla="*/ 11 w 76"/>
                <a:gd name="T7" fmla="*/ 0 h 300"/>
                <a:gd name="T8" fmla="*/ 0 w 76"/>
                <a:gd name="T9" fmla="*/ 54 h 300"/>
                <a:gd name="T10" fmla="*/ 1 w 76"/>
                <a:gd name="T11" fmla="*/ 54 h 300"/>
                <a:gd name="T12" fmla="*/ 1 w 76"/>
                <a:gd name="T13" fmla="*/ 55 h 300"/>
                <a:gd name="T14" fmla="*/ 3 w 76"/>
                <a:gd name="T15" fmla="*/ 55 h 300"/>
                <a:gd name="T16" fmla="*/ 3 w 76"/>
                <a:gd name="T17" fmla="*/ 54 h 300"/>
                <a:gd name="T18" fmla="*/ 1 w 76"/>
                <a:gd name="T19" fmla="*/ 55 h 3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300"/>
                <a:gd name="T32" fmla="*/ 76 w 76"/>
                <a:gd name="T33" fmla="*/ 300 h 3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300">
                  <a:moveTo>
                    <a:pt x="7" y="300"/>
                  </a:moveTo>
                  <a:lnTo>
                    <a:pt x="15" y="297"/>
                  </a:lnTo>
                  <a:lnTo>
                    <a:pt x="76" y="0"/>
                  </a:lnTo>
                  <a:lnTo>
                    <a:pt x="61" y="0"/>
                  </a:lnTo>
                  <a:lnTo>
                    <a:pt x="0" y="297"/>
                  </a:lnTo>
                  <a:lnTo>
                    <a:pt x="7" y="295"/>
                  </a:lnTo>
                  <a:lnTo>
                    <a:pt x="7" y="300"/>
                  </a:lnTo>
                  <a:lnTo>
                    <a:pt x="15" y="300"/>
                  </a:lnTo>
                  <a:lnTo>
                    <a:pt x="15" y="297"/>
                  </a:lnTo>
                  <a:lnTo>
                    <a:pt x="7" y="30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1" name="Freeform 27"/>
            <p:cNvSpPr>
              <a:spLocks/>
            </p:cNvSpPr>
            <p:nvPr/>
          </p:nvSpPr>
          <p:spPr bwMode="auto">
            <a:xfrm>
              <a:off x="1787" y="3265"/>
              <a:ext cx="86" cy="242"/>
            </a:xfrm>
            <a:custGeom>
              <a:avLst/>
              <a:gdLst>
                <a:gd name="T0" fmla="*/ 37 w 201"/>
                <a:gd name="T1" fmla="*/ 5 h 567"/>
                <a:gd name="T2" fmla="*/ 37 w 201"/>
                <a:gd name="T3" fmla="*/ 0 h 567"/>
                <a:gd name="T4" fmla="*/ 34 w 201"/>
                <a:gd name="T5" fmla="*/ 0 h 567"/>
                <a:gd name="T6" fmla="*/ 23 w 201"/>
                <a:gd name="T7" fmla="*/ 55 h 567"/>
                <a:gd name="T8" fmla="*/ 15 w 201"/>
                <a:gd name="T9" fmla="*/ 55 h 567"/>
                <a:gd name="T10" fmla="*/ 15 w 201"/>
                <a:gd name="T11" fmla="*/ 60 h 567"/>
                <a:gd name="T12" fmla="*/ 20 w 201"/>
                <a:gd name="T13" fmla="*/ 60 h 567"/>
                <a:gd name="T14" fmla="*/ 12 w 201"/>
                <a:gd name="T15" fmla="*/ 79 h 567"/>
                <a:gd name="T16" fmla="*/ 1 w 201"/>
                <a:gd name="T17" fmla="*/ 79 h 567"/>
                <a:gd name="T18" fmla="*/ 1 w 201"/>
                <a:gd name="T19" fmla="*/ 86 h 567"/>
                <a:gd name="T20" fmla="*/ 8 w 201"/>
                <a:gd name="T21" fmla="*/ 86 h 567"/>
                <a:gd name="T22" fmla="*/ 0 w 201"/>
                <a:gd name="T23" fmla="*/ 103 h 567"/>
                <a:gd name="T24" fmla="*/ 37 w 201"/>
                <a:gd name="T25" fmla="*/ 103 h 567"/>
                <a:gd name="T26" fmla="*/ 37 w 201"/>
                <a:gd name="T27" fmla="*/ 102 h 567"/>
                <a:gd name="T28" fmla="*/ 11 w 201"/>
                <a:gd name="T29" fmla="*/ 102 h 567"/>
                <a:gd name="T30" fmla="*/ 11 w 201"/>
                <a:gd name="T31" fmla="*/ 102 h 567"/>
                <a:gd name="T32" fmla="*/ 12 w 201"/>
                <a:gd name="T33" fmla="*/ 101 h 567"/>
                <a:gd name="T34" fmla="*/ 12 w 201"/>
                <a:gd name="T35" fmla="*/ 99 h 567"/>
                <a:gd name="T36" fmla="*/ 13 w 201"/>
                <a:gd name="T37" fmla="*/ 99 h 567"/>
                <a:gd name="T38" fmla="*/ 14 w 201"/>
                <a:gd name="T39" fmla="*/ 97 h 567"/>
                <a:gd name="T40" fmla="*/ 15 w 201"/>
                <a:gd name="T41" fmla="*/ 96 h 567"/>
                <a:gd name="T42" fmla="*/ 17 w 201"/>
                <a:gd name="T43" fmla="*/ 95 h 567"/>
                <a:gd name="T44" fmla="*/ 19 w 201"/>
                <a:gd name="T45" fmla="*/ 94 h 567"/>
                <a:gd name="T46" fmla="*/ 21 w 201"/>
                <a:gd name="T47" fmla="*/ 93 h 567"/>
                <a:gd name="T48" fmla="*/ 24 w 201"/>
                <a:gd name="T49" fmla="*/ 92 h 567"/>
                <a:gd name="T50" fmla="*/ 26 w 201"/>
                <a:gd name="T51" fmla="*/ 91 h 567"/>
                <a:gd name="T52" fmla="*/ 28 w 201"/>
                <a:gd name="T53" fmla="*/ 90 h 567"/>
                <a:gd name="T54" fmla="*/ 30 w 201"/>
                <a:gd name="T55" fmla="*/ 90 h 567"/>
                <a:gd name="T56" fmla="*/ 31 w 201"/>
                <a:gd name="T57" fmla="*/ 90 h 567"/>
                <a:gd name="T58" fmla="*/ 33 w 201"/>
                <a:gd name="T59" fmla="*/ 90 h 567"/>
                <a:gd name="T60" fmla="*/ 35 w 201"/>
                <a:gd name="T61" fmla="*/ 90 h 567"/>
                <a:gd name="T62" fmla="*/ 37 w 201"/>
                <a:gd name="T63" fmla="*/ 90 h 567"/>
                <a:gd name="T64" fmla="*/ 37 w 201"/>
                <a:gd name="T65" fmla="*/ 78 h 567"/>
                <a:gd name="T66" fmla="*/ 20 w 201"/>
                <a:gd name="T67" fmla="*/ 78 h 567"/>
                <a:gd name="T68" fmla="*/ 28 w 201"/>
                <a:gd name="T69" fmla="*/ 61 h 567"/>
                <a:gd name="T70" fmla="*/ 37 w 201"/>
                <a:gd name="T71" fmla="*/ 61 h 567"/>
                <a:gd name="T72" fmla="*/ 37 w 201"/>
                <a:gd name="T73" fmla="*/ 55 h 567"/>
                <a:gd name="T74" fmla="*/ 29 w 201"/>
                <a:gd name="T75" fmla="*/ 55 h 567"/>
                <a:gd name="T76" fmla="*/ 37 w 201"/>
                <a:gd name="T77" fmla="*/ 5 h 567"/>
                <a:gd name="T78" fmla="*/ 37 w 201"/>
                <a:gd name="T79" fmla="*/ 5 h 56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01"/>
                <a:gd name="T121" fmla="*/ 0 h 567"/>
                <a:gd name="T122" fmla="*/ 201 w 201"/>
                <a:gd name="T123" fmla="*/ 567 h 56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01" h="567">
                  <a:moveTo>
                    <a:pt x="201" y="28"/>
                  </a:moveTo>
                  <a:lnTo>
                    <a:pt x="201" y="0"/>
                  </a:lnTo>
                  <a:lnTo>
                    <a:pt x="185" y="0"/>
                  </a:lnTo>
                  <a:lnTo>
                    <a:pt x="123" y="299"/>
                  </a:lnTo>
                  <a:lnTo>
                    <a:pt x="84" y="299"/>
                  </a:lnTo>
                  <a:lnTo>
                    <a:pt x="84" y="330"/>
                  </a:lnTo>
                  <a:lnTo>
                    <a:pt x="110" y="330"/>
                  </a:lnTo>
                  <a:lnTo>
                    <a:pt x="63" y="431"/>
                  </a:lnTo>
                  <a:lnTo>
                    <a:pt x="6" y="431"/>
                  </a:lnTo>
                  <a:lnTo>
                    <a:pt x="6" y="472"/>
                  </a:lnTo>
                  <a:lnTo>
                    <a:pt x="45" y="472"/>
                  </a:lnTo>
                  <a:lnTo>
                    <a:pt x="0" y="567"/>
                  </a:lnTo>
                  <a:lnTo>
                    <a:pt x="201" y="567"/>
                  </a:lnTo>
                  <a:lnTo>
                    <a:pt x="201" y="563"/>
                  </a:lnTo>
                  <a:lnTo>
                    <a:pt x="58" y="563"/>
                  </a:lnTo>
                  <a:lnTo>
                    <a:pt x="58" y="561"/>
                  </a:lnTo>
                  <a:lnTo>
                    <a:pt x="63" y="552"/>
                  </a:lnTo>
                  <a:lnTo>
                    <a:pt x="65" y="546"/>
                  </a:lnTo>
                  <a:lnTo>
                    <a:pt x="71" y="541"/>
                  </a:lnTo>
                  <a:lnTo>
                    <a:pt x="77" y="535"/>
                  </a:lnTo>
                  <a:lnTo>
                    <a:pt x="84" y="528"/>
                  </a:lnTo>
                  <a:lnTo>
                    <a:pt x="93" y="522"/>
                  </a:lnTo>
                  <a:lnTo>
                    <a:pt x="103" y="515"/>
                  </a:lnTo>
                  <a:lnTo>
                    <a:pt x="114" y="509"/>
                  </a:lnTo>
                  <a:lnTo>
                    <a:pt x="129" y="504"/>
                  </a:lnTo>
                  <a:lnTo>
                    <a:pt x="142" y="498"/>
                  </a:lnTo>
                  <a:lnTo>
                    <a:pt x="151" y="496"/>
                  </a:lnTo>
                  <a:lnTo>
                    <a:pt x="162" y="496"/>
                  </a:lnTo>
                  <a:lnTo>
                    <a:pt x="170" y="494"/>
                  </a:lnTo>
                  <a:lnTo>
                    <a:pt x="181" y="494"/>
                  </a:lnTo>
                  <a:lnTo>
                    <a:pt x="190" y="492"/>
                  </a:lnTo>
                  <a:lnTo>
                    <a:pt x="201" y="492"/>
                  </a:lnTo>
                  <a:lnTo>
                    <a:pt x="201" y="429"/>
                  </a:lnTo>
                  <a:lnTo>
                    <a:pt x="110" y="429"/>
                  </a:lnTo>
                  <a:lnTo>
                    <a:pt x="153" y="336"/>
                  </a:lnTo>
                  <a:lnTo>
                    <a:pt x="201" y="336"/>
                  </a:lnTo>
                  <a:lnTo>
                    <a:pt x="201" y="299"/>
                  </a:lnTo>
                  <a:lnTo>
                    <a:pt x="159" y="299"/>
                  </a:lnTo>
                  <a:lnTo>
                    <a:pt x="201" y="26"/>
                  </a:lnTo>
                  <a:lnTo>
                    <a:pt x="201" y="2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2" name="Freeform 28"/>
            <p:cNvSpPr>
              <a:spLocks/>
            </p:cNvSpPr>
            <p:nvPr/>
          </p:nvSpPr>
          <p:spPr bwMode="auto">
            <a:xfrm>
              <a:off x="1877" y="3265"/>
              <a:ext cx="33" cy="127"/>
            </a:xfrm>
            <a:custGeom>
              <a:avLst/>
              <a:gdLst>
                <a:gd name="T0" fmla="*/ 0 w 76"/>
                <a:gd name="T1" fmla="*/ 0 h 299"/>
                <a:gd name="T2" fmla="*/ 11 w 76"/>
                <a:gd name="T3" fmla="*/ 54 h 299"/>
                <a:gd name="T4" fmla="*/ 14 w 76"/>
                <a:gd name="T5" fmla="*/ 54 h 299"/>
                <a:gd name="T6" fmla="*/ 3 w 76"/>
                <a:gd name="T7" fmla="*/ 0 h 299"/>
                <a:gd name="T8" fmla="*/ 0 w 76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299"/>
                <a:gd name="T17" fmla="*/ 76 w 76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299">
                  <a:moveTo>
                    <a:pt x="0" y="0"/>
                  </a:moveTo>
                  <a:lnTo>
                    <a:pt x="59" y="299"/>
                  </a:lnTo>
                  <a:lnTo>
                    <a:pt x="76" y="297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3" name="Freeform 29"/>
            <p:cNvSpPr>
              <a:spLocks/>
            </p:cNvSpPr>
            <p:nvPr/>
          </p:nvSpPr>
          <p:spPr bwMode="auto">
            <a:xfrm>
              <a:off x="1913" y="3200"/>
              <a:ext cx="20" cy="82"/>
            </a:xfrm>
            <a:custGeom>
              <a:avLst/>
              <a:gdLst>
                <a:gd name="T0" fmla="*/ 0 w 47"/>
                <a:gd name="T1" fmla="*/ 28 h 192"/>
                <a:gd name="T2" fmla="*/ 1 w 47"/>
                <a:gd name="T3" fmla="*/ 27 h 192"/>
                <a:gd name="T4" fmla="*/ 1 w 47"/>
                <a:gd name="T5" fmla="*/ 27 h 192"/>
                <a:gd name="T6" fmla="*/ 2 w 47"/>
                <a:gd name="T7" fmla="*/ 26 h 192"/>
                <a:gd name="T8" fmla="*/ 2 w 47"/>
                <a:gd name="T9" fmla="*/ 25 h 192"/>
                <a:gd name="T10" fmla="*/ 2 w 47"/>
                <a:gd name="T11" fmla="*/ 24 h 192"/>
                <a:gd name="T12" fmla="*/ 3 w 47"/>
                <a:gd name="T13" fmla="*/ 23 h 192"/>
                <a:gd name="T14" fmla="*/ 3 w 47"/>
                <a:gd name="T15" fmla="*/ 23 h 192"/>
                <a:gd name="T16" fmla="*/ 3 w 47"/>
                <a:gd name="T17" fmla="*/ 22 h 192"/>
                <a:gd name="T18" fmla="*/ 3 w 47"/>
                <a:gd name="T19" fmla="*/ 21 h 192"/>
                <a:gd name="T20" fmla="*/ 3 w 47"/>
                <a:gd name="T21" fmla="*/ 21 h 192"/>
                <a:gd name="T22" fmla="*/ 3 w 47"/>
                <a:gd name="T23" fmla="*/ 20 h 192"/>
                <a:gd name="T24" fmla="*/ 3 w 47"/>
                <a:gd name="T25" fmla="*/ 19 h 192"/>
                <a:gd name="T26" fmla="*/ 3 w 47"/>
                <a:gd name="T27" fmla="*/ 18 h 192"/>
                <a:gd name="T28" fmla="*/ 3 w 47"/>
                <a:gd name="T29" fmla="*/ 17 h 192"/>
                <a:gd name="T30" fmla="*/ 3 w 47"/>
                <a:gd name="T31" fmla="*/ 16 h 192"/>
                <a:gd name="T32" fmla="*/ 3 w 47"/>
                <a:gd name="T33" fmla="*/ 15 h 192"/>
                <a:gd name="T34" fmla="*/ 3 w 47"/>
                <a:gd name="T35" fmla="*/ 15 h 192"/>
                <a:gd name="T36" fmla="*/ 3 w 47"/>
                <a:gd name="T37" fmla="*/ 14 h 192"/>
                <a:gd name="T38" fmla="*/ 3 w 47"/>
                <a:gd name="T39" fmla="*/ 12 h 192"/>
                <a:gd name="T40" fmla="*/ 3 w 47"/>
                <a:gd name="T41" fmla="*/ 12 h 192"/>
                <a:gd name="T42" fmla="*/ 2 w 47"/>
                <a:gd name="T43" fmla="*/ 11 h 192"/>
                <a:gd name="T44" fmla="*/ 2 w 47"/>
                <a:gd name="T45" fmla="*/ 10 h 192"/>
                <a:gd name="T46" fmla="*/ 2 w 47"/>
                <a:gd name="T47" fmla="*/ 9 h 192"/>
                <a:gd name="T48" fmla="*/ 1 w 47"/>
                <a:gd name="T49" fmla="*/ 9 h 192"/>
                <a:gd name="T50" fmla="*/ 1 w 47"/>
                <a:gd name="T51" fmla="*/ 8 h 192"/>
                <a:gd name="T52" fmla="*/ 1 w 47"/>
                <a:gd name="T53" fmla="*/ 8 h 192"/>
                <a:gd name="T54" fmla="*/ 0 w 47"/>
                <a:gd name="T55" fmla="*/ 7 h 192"/>
                <a:gd name="T56" fmla="*/ 0 w 47"/>
                <a:gd name="T57" fmla="*/ 6 h 192"/>
                <a:gd name="T58" fmla="*/ 3 w 47"/>
                <a:gd name="T59" fmla="*/ 0 h 192"/>
                <a:gd name="T60" fmla="*/ 4 w 47"/>
                <a:gd name="T61" fmla="*/ 1 h 192"/>
                <a:gd name="T62" fmla="*/ 5 w 47"/>
                <a:gd name="T63" fmla="*/ 2 h 192"/>
                <a:gd name="T64" fmla="*/ 5 w 47"/>
                <a:gd name="T65" fmla="*/ 3 h 192"/>
                <a:gd name="T66" fmla="*/ 6 w 47"/>
                <a:gd name="T67" fmla="*/ 3 h 192"/>
                <a:gd name="T68" fmla="*/ 6 w 47"/>
                <a:gd name="T69" fmla="*/ 5 h 192"/>
                <a:gd name="T70" fmla="*/ 6 w 47"/>
                <a:gd name="T71" fmla="*/ 6 h 192"/>
                <a:gd name="T72" fmla="*/ 7 w 47"/>
                <a:gd name="T73" fmla="*/ 7 h 192"/>
                <a:gd name="T74" fmla="*/ 7 w 47"/>
                <a:gd name="T75" fmla="*/ 8 h 192"/>
                <a:gd name="T76" fmla="*/ 8 w 47"/>
                <a:gd name="T77" fmla="*/ 9 h 192"/>
                <a:gd name="T78" fmla="*/ 8 w 47"/>
                <a:gd name="T79" fmla="*/ 10 h 192"/>
                <a:gd name="T80" fmla="*/ 8 w 47"/>
                <a:gd name="T81" fmla="*/ 11 h 192"/>
                <a:gd name="T82" fmla="*/ 8 w 47"/>
                <a:gd name="T83" fmla="*/ 12 h 192"/>
                <a:gd name="T84" fmla="*/ 9 w 47"/>
                <a:gd name="T85" fmla="*/ 14 h 192"/>
                <a:gd name="T86" fmla="*/ 9 w 47"/>
                <a:gd name="T87" fmla="*/ 15 h 192"/>
                <a:gd name="T88" fmla="*/ 9 w 47"/>
                <a:gd name="T89" fmla="*/ 17 h 192"/>
                <a:gd name="T90" fmla="*/ 8 w 47"/>
                <a:gd name="T91" fmla="*/ 18 h 192"/>
                <a:gd name="T92" fmla="*/ 8 w 47"/>
                <a:gd name="T93" fmla="*/ 20 h 192"/>
                <a:gd name="T94" fmla="*/ 8 w 47"/>
                <a:gd name="T95" fmla="*/ 21 h 192"/>
                <a:gd name="T96" fmla="*/ 8 w 47"/>
                <a:gd name="T97" fmla="*/ 22 h 192"/>
                <a:gd name="T98" fmla="*/ 8 w 47"/>
                <a:gd name="T99" fmla="*/ 23 h 192"/>
                <a:gd name="T100" fmla="*/ 8 w 47"/>
                <a:gd name="T101" fmla="*/ 24 h 192"/>
                <a:gd name="T102" fmla="*/ 7 w 47"/>
                <a:gd name="T103" fmla="*/ 26 h 192"/>
                <a:gd name="T104" fmla="*/ 7 w 47"/>
                <a:gd name="T105" fmla="*/ 26 h 192"/>
                <a:gd name="T106" fmla="*/ 7 w 47"/>
                <a:gd name="T107" fmla="*/ 28 h 192"/>
                <a:gd name="T108" fmla="*/ 6 w 47"/>
                <a:gd name="T109" fmla="*/ 29 h 192"/>
                <a:gd name="T110" fmla="*/ 6 w 47"/>
                <a:gd name="T111" fmla="*/ 30 h 192"/>
                <a:gd name="T112" fmla="*/ 6 w 47"/>
                <a:gd name="T113" fmla="*/ 31 h 192"/>
                <a:gd name="T114" fmla="*/ 5 w 47"/>
                <a:gd name="T115" fmla="*/ 32 h 192"/>
                <a:gd name="T116" fmla="*/ 5 w 47"/>
                <a:gd name="T117" fmla="*/ 33 h 192"/>
                <a:gd name="T118" fmla="*/ 4 w 47"/>
                <a:gd name="T119" fmla="*/ 34 h 192"/>
                <a:gd name="T120" fmla="*/ 3 w 47"/>
                <a:gd name="T121" fmla="*/ 35 h 19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7"/>
                <a:gd name="T184" fmla="*/ 0 h 192"/>
                <a:gd name="T185" fmla="*/ 47 w 47"/>
                <a:gd name="T186" fmla="*/ 192 h 19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7" h="192">
                  <a:moveTo>
                    <a:pt x="0" y="159"/>
                  </a:moveTo>
                  <a:lnTo>
                    <a:pt x="2" y="155"/>
                  </a:lnTo>
                  <a:lnTo>
                    <a:pt x="2" y="153"/>
                  </a:lnTo>
                  <a:lnTo>
                    <a:pt x="4" y="151"/>
                  </a:lnTo>
                  <a:lnTo>
                    <a:pt x="6" y="151"/>
                  </a:lnTo>
                  <a:lnTo>
                    <a:pt x="6" y="148"/>
                  </a:lnTo>
                  <a:lnTo>
                    <a:pt x="8" y="146"/>
                  </a:lnTo>
                  <a:lnTo>
                    <a:pt x="10" y="142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2" y="135"/>
                  </a:lnTo>
                  <a:lnTo>
                    <a:pt x="12" y="133"/>
                  </a:lnTo>
                  <a:lnTo>
                    <a:pt x="15" y="131"/>
                  </a:lnTo>
                  <a:lnTo>
                    <a:pt x="15" y="129"/>
                  </a:lnTo>
                  <a:lnTo>
                    <a:pt x="15" y="127"/>
                  </a:lnTo>
                  <a:lnTo>
                    <a:pt x="15" y="125"/>
                  </a:lnTo>
                  <a:lnTo>
                    <a:pt x="15" y="123"/>
                  </a:lnTo>
                  <a:lnTo>
                    <a:pt x="15" y="122"/>
                  </a:lnTo>
                  <a:lnTo>
                    <a:pt x="15" y="118"/>
                  </a:lnTo>
                  <a:lnTo>
                    <a:pt x="15" y="116"/>
                  </a:lnTo>
                  <a:lnTo>
                    <a:pt x="15" y="114"/>
                  </a:lnTo>
                  <a:lnTo>
                    <a:pt x="17" y="112"/>
                  </a:lnTo>
                  <a:lnTo>
                    <a:pt x="17" y="110"/>
                  </a:lnTo>
                  <a:lnTo>
                    <a:pt x="17" y="107"/>
                  </a:lnTo>
                  <a:lnTo>
                    <a:pt x="17" y="105"/>
                  </a:lnTo>
                  <a:lnTo>
                    <a:pt x="17" y="103"/>
                  </a:lnTo>
                  <a:lnTo>
                    <a:pt x="17" y="101"/>
                  </a:lnTo>
                  <a:lnTo>
                    <a:pt x="17" y="97"/>
                  </a:lnTo>
                  <a:lnTo>
                    <a:pt x="17" y="95"/>
                  </a:lnTo>
                  <a:lnTo>
                    <a:pt x="17" y="94"/>
                  </a:lnTo>
                  <a:lnTo>
                    <a:pt x="17" y="92"/>
                  </a:lnTo>
                  <a:lnTo>
                    <a:pt x="17" y="90"/>
                  </a:lnTo>
                  <a:lnTo>
                    <a:pt x="17" y="88"/>
                  </a:lnTo>
                  <a:lnTo>
                    <a:pt x="17" y="84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5" y="77"/>
                  </a:lnTo>
                  <a:lnTo>
                    <a:pt x="15" y="75"/>
                  </a:lnTo>
                  <a:lnTo>
                    <a:pt x="15" y="71"/>
                  </a:lnTo>
                  <a:lnTo>
                    <a:pt x="15" y="69"/>
                  </a:lnTo>
                  <a:lnTo>
                    <a:pt x="15" y="68"/>
                  </a:lnTo>
                  <a:lnTo>
                    <a:pt x="15" y="64"/>
                  </a:lnTo>
                  <a:lnTo>
                    <a:pt x="15" y="62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0" y="54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8" y="49"/>
                  </a:lnTo>
                  <a:lnTo>
                    <a:pt x="8" y="47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4" y="41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4"/>
                  </a:lnTo>
                  <a:lnTo>
                    <a:pt x="23" y="6"/>
                  </a:lnTo>
                  <a:lnTo>
                    <a:pt x="25" y="10"/>
                  </a:lnTo>
                  <a:lnTo>
                    <a:pt x="26" y="12"/>
                  </a:lnTo>
                  <a:lnTo>
                    <a:pt x="26" y="13"/>
                  </a:lnTo>
                  <a:lnTo>
                    <a:pt x="28" y="17"/>
                  </a:lnTo>
                  <a:lnTo>
                    <a:pt x="30" y="19"/>
                  </a:lnTo>
                  <a:lnTo>
                    <a:pt x="32" y="23"/>
                  </a:lnTo>
                  <a:lnTo>
                    <a:pt x="34" y="25"/>
                  </a:lnTo>
                  <a:lnTo>
                    <a:pt x="34" y="28"/>
                  </a:lnTo>
                  <a:lnTo>
                    <a:pt x="36" y="30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40"/>
                  </a:lnTo>
                  <a:lnTo>
                    <a:pt x="40" y="41"/>
                  </a:lnTo>
                  <a:lnTo>
                    <a:pt x="41" y="47"/>
                  </a:lnTo>
                  <a:lnTo>
                    <a:pt x="43" y="49"/>
                  </a:lnTo>
                  <a:lnTo>
                    <a:pt x="43" y="51"/>
                  </a:lnTo>
                  <a:lnTo>
                    <a:pt x="43" y="54"/>
                  </a:lnTo>
                  <a:lnTo>
                    <a:pt x="45" y="58"/>
                  </a:lnTo>
                  <a:lnTo>
                    <a:pt x="45" y="62"/>
                  </a:lnTo>
                  <a:lnTo>
                    <a:pt x="45" y="64"/>
                  </a:lnTo>
                  <a:lnTo>
                    <a:pt x="45" y="68"/>
                  </a:lnTo>
                  <a:lnTo>
                    <a:pt x="47" y="71"/>
                  </a:lnTo>
                  <a:lnTo>
                    <a:pt x="47" y="75"/>
                  </a:lnTo>
                  <a:lnTo>
                    <a:pt x="47" y="81"/>
                  </a:lnTo>
                  <a:lnTo>
                    <a:pt x="47" y="84"/>
                  </a:lnTo>
                  <a:lnTo>
                    <a:pt x="47" y="88"/>
                  </a:lnTo>
                  <a:lnTo>
                    <a:pt x="47" y="92"/>
                  </a:lnTo>
                  <a:lnTo>
                    <a:pt x="45" y="95"/>
                  </a:lnTo>
                  <a:lnTo>
                    <a:pt x="45" y="99"/>
                  </a:lnTo>
                  <a:lnTo>
                    <a:pt x="45" y="103"/>
                  </a:lnTo>
                  <a:lnTo>
                    <a:pt x="45" y="107"/>
                  </a:lnTo>
                  <a:lnTo>
                    <a:pt x="45" y="110"/>
                  </a:lnTo>
                  <a:lnTo>
                    <a:pt x="45" y="114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3" y="123"/>
                  </a:lnTo>
                  <a:lnTo>
                    <a:pt x="43" y="127"/>
                  </a:lnTo>
                  <a:lnTo>
                    <a:pt x="43" y="131"/>
                  </a:lnTo>
                  <a:lnTo>
                    <a:pt x="43" y="133"/>
                  </a:lnTo>
                  <a:lnTo>
                    <a:pt x="41" y="138"/>
                  </a:lnTo>
                  <a:lnTo>
                    <a:pt x="41" y="140"/>
                  </a:lnTo>
                  <a:lnTo>
                    <a:pt x="40" y="142"/>
                  </a:lnTo>
                  <a:lnTo>
                    <a:pt x="40" y="146"/>
                  </a:lnTo>
                  <a:lnTo>
                    <a:pt x="40" y="151"/>
                  </a:lnTo>
                  <a:lnTo>
                    <a:pt x="38" y="153"/>
                  </a:lnTo>
                  <a:lnTo>
                    <a:pt x="38" y="155"/>
                  </a:lnTo>
                  <a:lnTo>
                    <a:pt x="36" y="159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2" y="166"/>
                  </a:lnTo>
                  <a:lnTo>
                    <a:pt x="30" y="172"/>
                  </a:lnTo>
                  <a:lnTo>
                    <a:pt x="28" y="176"/>
                  </a:lnTo>
                  <a:lnTo>
                    <a:pt x="26" y="177"/>
                  </a:lnTo>
                  <a:lnTo>
                    <a:pt x="25" y="179"/>
                  </a:lnTo>
                  <a:lnTo>
                    <a:pt x="25" y="183"/>
                  </a:lnTo>
                  <a:lnTo>
                    <a:pt x="23" y="185"/>
                  </a:lnTo>
                  <a:lnTo>
                    <a:pt x="21" y="187"/>
                  </a:lnTo>
                  <a:lnTo>
                    <a:pt x="19" y="191"/>
                  </a:lnTo>
                  <a:lnTo>
                    <a:pt x="17" y="192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4" name="Freeform 30"/>
            <p:cNvSpPr>
              <a:spLocks/>
            </p:cNvSpPr>
            <p:nvPr/>
          </p:nvSpPr>
          <p:spPr bwMode="auto">
            <a:xfrm>
              <a:off x="1959" y="3191"/>
              <a:ext cx="20" cy="104"/>
            </a:xfrm>
            <a:custGeom>
              <a:avLst/>
              <a:gdLst>
                <a:gd name="T0" fmla="*/ 0 w 46"/>
                <a:gd name="T1" fmla="*/ 37 h 242"/>
                <a:gd name="T2" fmla="*/ 1 w 46"/>
                <a:gd name="T3" fmla="*/ 37 h 242"/>
                <a:gd name="T4" fmla="*/ 1 w 46"/>
                <a:gd name="T5" fmla="*/ 36 h 242"/>
                <a:gd name="T6" fmla="*/ 1 w 46"/>
                <a:gd name="T7" fmla="*/ 34 h 242"/>
                <a:gd name="T8" fmla="*/ 2 w 46"/>
                <a:gd name="T9" fmla="*/ 34 h 242"/>
                <a:gd name="T10" fmla="*/ 3 w 46"/>
                <a:gd name="T11" fmla="*/ 32 h 242"/>
                <a:gd name="T12" fmla="*/ 3 w 46"/>
                <a:gd name="T13" fmla="*/ 31 h 242"/>
                <a:gd name="T14" fmla="*/ 3 w 46"/>
                <a:gd name="T15" fmla="*/ 29 h 242"/>
                <a:gd name="T16" fmla="*/ 3 w 46"/>
                <a:gd name="T17" fmla="*/ 28 h 242"/>
                <a:gd name="T18" fmla="*/ 3 w 46"/>
                <a:gd name="T19" fmla="*/ 27 h 242"/>
                <a:gd name="T20" fmla="*/ 3 w 46"/>
                <a:gd name="T21" fmla="*/ 26 h 242"/>
                <a:gd name="T22" fmla="*/ 3 w 46"/>
                <a:gd name="T23" fmla="*/ 25 h 242"/>
                <a:gd name="T24" fmla="*/ 3 w 46"/>
                <a:gd name="T25" fmla="*/ 24 h 242"/>
                <a:gd name="T26" fmla="*/ 3 w 46"/>
                <a:gd name="T27" fmla="*/ 22 h 242"/>
                <a:gd name="T28" fmla="*/ 3 w 46"/>
                <a:gd name="T29" fmla="*/ 21 h 242"/>
                <a:gd name="T30" fmla="*/ 3 w 46"/>
                <a:gd name="T31" fmla="*/ 20 h 242"/>
                <a:gd name="T32" fmla="*/ 3 w 46"/>
                <a:gd name="T33" fmla="*/ 19 h 242"/>
                <a:gd name="T34" fmla="*/ 3 w 46"/>
                <a:gd name="T35" fmla="*/ 18 h 242"/>
                <a:gd name="T36" fmla="*/ 3 w 46"/>
                <a:gd name="T37" fmla="*/ 16 h 242"/>
                <a:gd name="T38" fmla="*/ 3 w 46"/>
                <a:gd name="T39" fmla="*/ 15 h 242"/>
                <a:gd name="T40" fmla="*/ 3 w 46"/>
                <a:gd name="T41" fmla="*/ 15 h 242"/>
                <a:gd name="T42" fmla="*/ 3 w 46"/>
                <a:gd name="T43" fmla="*/ 13 h 242"/>
                <a:gd name="T44" fmla="*/ 3 w 46"/>
                <a:gd name="T45" fmla="*/ 13 h 242"/>
                <a:gd name="T46" fmla="*/ 2 w 46"/>
                <a:gd name="T47" fmla="*/ 11 h 242"/>
                <a:gd name="T48" fmla="*/ 1 w 46"/>
                <a:gd name="T49" fmla="*/ 10 h 242"/>
                <a:gd name="T50" fmla="*/ 1 w 46"/>
                <a:gd name="T51" fmla="*/ 9 h 242"/>
                <a:gd name="T52" fmla="*/ 1 w 46"/>
                <a:gd name="T53" fmla="*/ 9 h 242"/>
                <a:gd name="T54" fmla="*/ 0 w 46"/>
                <a:gd name="T55" fmla="*/ 8 h 242"/>
                <a:gd name="T56" fmla="*/ 0 w 46"/>
                <a:gd name="T57" fmla="*/ 7 h 242"/>
                <a:gd name="T58" fmla="*/ 4 w 46"/>
                <a:gd name="T59" fmla="*/ 1 h 242"/>
                <a:gd name="T60" fmla="*/ 4 w 46"/>
                <a:gd name="T61" fmla="*/ 2 h 242"/>
                <a:gd name="T62" fmla="*/ 5 w 46"/>
                <a:gd name="T63" fmla="*/ 3 h 242"/>
                <a:gd name="T64" fmla="*/ 6 w 46"/>
                <a:gd name="T65" fmla="*/ 4 h 242"/>
                <a:gd name="T66" fmla="*/ 6 w 46"/>
                <a:gd name="T67" fmla="*/ 6 h 242"/>
                <a:gd name="T68" fmla="*/ 7 w 46"/>
                <a:gd name="T69" fmla="*/ 7 h 242"/>
                <a:gd name="T70" fmla="*/ 7 w 46"/>
                <a:gd name="T71" fmla="*/ 9 h 242"/>
                <a:gd name="T72" fmla="*/ 7 w 46"/>
                <a:gd name="T73" fmla="*/ 10 h 242"/>
                <a:gd name="T74" fmla="*/ 8 w 46"/>
                <a:gd name="T75" fmla="*/ 11 h 242"/>
                <a:gd name="T76" fmla="*/ 8 w 46"/>
                <a:gd name="T77" fmla="*/ 13 h 242"/>
                <a:gd name="T78" fmla="*/ 8 w 46"/>
                <a:gd name="T79" fmla="*/ 14 h 242"/>
                <a:gd name="T80" fmla="*/ 8 w 46"/>
                <a:gd name="T81" fmla="*/ 15 h 242"/>
                <a:gd name="T82" fmla="*/ 8 w 46"/>
                <a:gd name="T83" fmla="*/ 17 h 242"/>
                <a:gd name="T84" fmla="*/ 9 w 46"/>
                <a:gd name="T85" fmla="*/ 18 h 242"/>
                <a:gd name="T86" fmla="*/ 9 w 46"/>
                <a:gd name="T87" fmla="*/ 20 h 242"/>
                <a:gd name="T88" fmla="*/ 9 w 46"/>
                <a:gd name="T89" fmla="*/ 21 h 242"/>
                <a:gd name="T90" fmla="*/ 9 w 46"/>
                <a:gd name="T91" fmla="*/ 23 h 242"/>
                <a:gd name="T92" fmla="*/ 9 w 46"/>
                <a:gd name="T93" fmla="*/ 25 h 242"/>
                <a:gd name="T94" fmla="*/ 9 w 46"/>
                <a:gd name="T95" fmla="*/ 26 h 242"/>
                <a:gd name="T96" fmla="*/ 8 w 46"/>
                <a:gd name="T97" fmla="*/ 28 h 242"/>
                <a:gd name="T98" fmla="*/ 8 w 46"/>
                <a:gd name="T99" fmla="*/ 29 h 242"/>
                <a:gd name="T100" fmla="*/ 8 w 46"/>
                <a:gd name="T101" fmla="*/ 31 h 242"/>
                <a:gd name="T102" fmla="*/ 8 w 46"/>
                <a:gd name="T103" fmla="*/ 32 h 242"/>
                <a:gd name="T104" fmla="*/ 8 w 46"/>
                <a:gd name="T105" fmla="*/ 34 h 242"/>
                <a:gd name="T106" fmla="*/ 7 w 46"/>
                <a:gd name="T107" fmla="*/ 35 h 242"/>
                <a:gd name="T108" fmla="*/ 7 w 46"/>
                <a:gd name="T109" fmla="*/ 37 h 242"/>
                <a:gd name="T110" fmla="*/ 7 w 46"/>
                <a:gd name="T111" fmla="*/ 37 h 242"/>
                <a:gd name="T112" fmla="*/ 6 w 46"/>
                <a:gd name="T113" fmla="*/ 39 h 242"/>
                <a:gd name="T114" fmla="*/ 6 w 46"/>
                <a:gd name="T115" fmla="*/ 40 h 242"/>
                <a:gd name="T116" fmla="*/ 5 w 46"/>
                <a:gd name="T117" fmla="*/ 42 h 242"/>
                <a:gd name="T118" fmla="*/ 4 w 46"/>
                <a:gd name="T119" fmla="*/ 43 h 242"/>
                <a:gd name="T120" fmla="*/ 4 w 46"/>
                <a:gd name="T121" fmla="*/ 44 h 242"/>
                <a:gd name="T122" fmla="*/ 0 w 46"/>
                <a:gd name="T123" fmla="*/ 37 h 2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6"/>
                <a:gd name="T187" fmla="*/ 0 h 242"/>
                <a:gd name="T188" fmla="*/ 46 w 46"/>
                <a:gd name="T189" fmla="*/ 242 h 24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6" h="242">
                  <a:moveTo>
                    <a:pt x="0" y="203"/>
                  </a:moveTo>
                  <a:lnTo>
                    <a:pt x="0" y="201"/>
                  </a:lnTo>
                  <a:lnTo>
                    <a:pt x="3" y="199"/>
                  </a:lnTo>
                  <a:lnTo>
                    <a:pt x="5" y="197"/>
                  </a:lnTo>
                  <a:lnTo>
                    <a:pt x="5" y="194"/>
                  </a:lnTo>
                  <a:lnTo>
                    <a:pt x="5" y="192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11" y="186"/>
                  </a:lnTo>
                  <a:lnTo>
                    <a:pt x="11" y="181"/>
                  </a:lnTo>
                  <a:lnTo>
                    <a:pt x="11" y="179"/>
                  </a:lnTo>
                  <a:lnTo>
                    <a:pt x="13" y="173"/>
                  </a:lnTo>
                  <a:lnTo>
                    <a:pt x="13" y="171"/>
                  </a:lnTo>
                  <a:lnTo>
                    <a:pt x="15" y="166"/>
                  </a:lnTo>
                  <a:lnTo>
                    <a:pt x="15" y="160"/>
                  </a:lnTo>
                  <a:lnTo>
                    <a:pt x="16" y="155"/>
                  </a:lnTo>
                  <a:lnTo>
                    <a:pt x="16" y="153"/>
                  </a:lnTo>
                  <a:lnTo>
                    <a:pt x="16" y="151"/>
                  </a:lnTo>
                  <a:lnTo>
                    <a:pt x="16" y="149"/>
                  </a:lnTo>
                  <a:lnTo>
                    <a:pt x="16" y="145"/>
                  </a:lnTo>
                  <a:lnTo>
                    <a:pt x="18" y="143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4"/>
                  </a:lnTo>
                  <a:lnTo>
                    <a:pt x="18" y="130"/>
                  </a:lnTo>
                  <a:lnTo>
                    <a:pt x="18" y="127"/>
                  </a:lnTo>
                  <a:lnTo>
                    <a:pt x="18" y="125"/>
                  </a:lnTo>
                  <a:lnTo>
                    <a:pt x="18" y="121"/>
                  </a:lnTo>
                  <a:lnTo>
                    <a:pt x="18" y="117"/>
                  </a:lnTo>
                  <a:lnTo>
                    <a:pt x="18" y="115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4"/>
                  </a:lnTo>
                  <a:lnTo>
                    <a:pt x="18" y="101"/>
                  </a:lnTo>
                  <a:lnTo>
                    <a:pt x="16" y="99"/>
                  </a:lnTo>
                  <a:lnTo>
                    <a:pt x="16" y="95"/>
                  </a:lnTo>
                  <a:lnTo>
                    <a:pt x="16" y="89"/>
                  </a:lnTo>
                  <a:lnTo>
                    <a:pt x="16" y="88"/>
                  </a:lnTo>
                  <a:lnTo>
                    <a:pt x="15" y="84"/>
                  </a:lnTo>
                  <a:lnTo>
                    <a:pt x="15" y="82"/>
                  </a:lnTo>
                  <a:lnTo>
                    <a:pt x="15" y="78"/>
                  </a:lnTo>
                  <a:lnTo>
                    <a:pt x="15" y="74"/>
                  </a:lnTo>
                  <a:lnTo>
                    <a:pt x="13" y="73"/>
                  </a:lnTo>
                  <a:lnTo>
                    <a:pt x="13" y="71"/>
                  </a:lnTo>
                  <a:lnTo>
                    <a:pt x="13" y="69"/>
                  </a:lnTo>
                  <a:lnTo>
                    <a:pt x="11" y="65"/>
                  </a:lnTo>
                  <a:lnTo>
                    <a:pt x="11" y="61"/>
                  </a:lnTo>
                  <a:lnTo>
                    <a:pt x="11" y="60"/>
                  </a:lnTo>
                  <a:lnTo>
                    <a:pt x="7" y="56"/>
                  </a:lnTo>
                  <a:lnTo>
                    <a:pt x="7" y="54"/>
                  </a:lnTo>
                  <a:lnTo>
                    <a:pt x="5" y="50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4" y="9"/>
                  </a:lnTo>
                  <a:lnTo>
                    <a:pt x="24" y="13"/>
                  </a:lnTo>
                  <a:lnTo>
                    <a:pt x="26" y="17"/>
                  </a:lnTo>
                  <a:lnTo>
                    <a:pt x="28" y="20"/>
                  </a:lnTo>
                  <a:lnTo>
                    <a:pt x="29" y="22"/>
                  </a:lnTo>
                  <a:lnTo>
                    <a:pt x="31" y="28"/>
                  </a:lnTo>
                  <a:lnTo>
                    <a:pt x="31" y="30"/>
                  </a:lnTo>
                  <a:lnTo>
                    <a:pt x="33" y="35"/>
                  </a:lnTo>
                  <a:lnTo>
                    <a:pt x="35" y="37"/>
                  </a:lnTo>
                  <a:lnTo>
                    <a:pt x="35" y="43"/>
                  </a:lnTo>
                  <a:lnTo>
                    <a:pt x="37" y="47"/>
                  </a:lnTo>
                  <a:lnTo>
                    <a:pt x="37" y="48"/>
                  </a:lnTo>
                  <a:lnTo>
                    <a:pt x="39" y="54"/>
                  </a:lnTo>
                  <a:lnTo>
                    <a:pt x="39" y="56"/>
                  </a:lnTo>
                  <a:lnTo>
                    <a:pt x="41" y="61"/>
                  </a:lnTo>
                  <a:lnTo>
                    <a:pt x="41" y="63"/>
                  </a:lnTo>
                  <a:lnTo>
                    <a:pt x="44" y="69"/>
                  </a:lnTo>
                  <a:lnTo>
                    <a:pt x="44" y="71"/>
                  </a:lnTo>
                  <a:lnTo>
                    <a:pt x="44" y="76"/>
                  </a:lnTo>
                  <a:lnTo>
                    <a:pt x="44" y="82"/>
                  </a:lnTo>
                  <a:lnTo>
                    <a:pt x="44" y="84"/>
                  </a:lnTo>
                  <a:lnTo>
                    <a:pt x="44" y="88"/>
                  </a:lnTo>
                  <a:lnTo>
                    <a:pt x="44" y="91"/>
                  </a:lnTo>
                  <a:lnTo>
                    <a:pt x="46" y="97"/>
                  </a:lnTo>
                  <a:lnTo>
                    <a:pt x="46" y="101"/>
                  </a:lnTo>
                  <a:lnTo>
                    <a:pt x="46" y="104"/>
                  </a:lnTo>
                  <a:lnTo>
                    <a:pt x="46" y="108"/>
                  </a:lnTo>
                  <a:lnTo>
                    <a:pt x="46" y="112"/>
                  </a:lnTo>
                  <a:lnTo>
                    <a:pt x="46" y="117"/>
                  </a:lnTo>
                  <a:lnTo>
                    <a:pt x="46" y="121"/>
                  </a:lnTo>
                  <a:lnTo>
                    <a:pt x="46" y="125"/>
                  </a:lnTo>
                  <a:lnTo>
                    <a:pt x="46" y="129"/>
                  </a:lnTo>
                  <a:lnTo>
                    <a:pt x="46" y="134"/>
                  </a:lnTo>
                  <a:lnTo>
                    <a:pt x="46" y="138"/>
                  </a:lnTo>
                  <a:lnTo>
                    <a:pt x="46" y="142"/>
                  </a:lnTo>
                  <a:lnTo>
                    <a:pt x="46" y="145"/>
                  </a:lnTo>
                  <a:lnTo>
                    <a:pt x="44" y="149"/>
                  </a:lnTo>
                  <a:lnTo>
                    <a:pt x="44" y="153"/>
                  </a:lnTo>
                  <a:lnTo>
                    <a:pt x="44" y="158"/>
                  </a:lnTo>
                  <a:lnTo>
                    <a:pt x="44" y="160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4" y="173"/>
                  </a:lnTo>
                  <a:lnTo>
                    <a:pt x="41" y="179"/>
                  </a:lnTo>
                  <a:lnTo>
                    <a:pt x="41" y="181"/>
                  </a:lnTo>
                  <a:lnTo>
                    <a:pt x="39" y="186"/>
                  </a:lnTo>
                  <a:lnTo>
                    <a:pt x="39" y="188"/>
                  </a:lnTo>
                  <a:lnTo>
                    <a:pt x="37" y="192"/>
                  </a:lnTo>
                  <a:lnTo>
                    <a:pt x="37" y="197"/>
                  </a:lnTo>
                  <a:lnTo>
                    <a:pt x="35" y="199"/>
                  </a:lnTo>
                  <a:lnTo>
                    <a:pt x="35" y="203"/>
                  </a:lnTo>
                  <a:lnTo>
                    <a:pt x="33" y="207"/>
                  </a:lnTo>
                  <a:lnTo>
                    <a:pt x="31" y="211"/>
                  </a:lnTo>
                  <a:lnTo>
                    <a:pt x="31" y="214"/>
                  </a:lnTo>
                  <a:lnTo>
                    <a:pt x="29" y="218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4" y="229"/>
                  </a:lnTo>
                  <a:lnTo>
                    <a:pt x="24" y="231"/>
                  </a:lnTo>
                  <a:lnTo>
                    <a:pt x="22" y="235"/>
                  </a:lnTo>
                  <a:lnTo>
                    <a:pt x="20" y="238"/>
                  </a:lnTo>
                  <a:lnTo>
                    <a:pt x="18" y="242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5" name="Freeform 31"/>
            <p:cNvSpPr>
              <a:spLocks/>
            </p:cNvSpPr>
            <p:nvPr/>
          </p:nvSpPr>
          <p:spPr bwMode="auto">
            <a:xfrm>
              <a:off x="1817" y="3200"/>
              <a:ext cx="20" cy="82"/>
            </a:xfrm>
            <a:custGeom>
              <a:avLst/>
              <a:gdLst>
                <a:gd name="T0" fmla="*/ 8 w 47"/>
                <a:gd name="T1" fmla="*/ 28 h 192"/>
                <a:gd name="T2" fmla="*/ 8 w 47"/>
                <a:gd name="T3" fmla="*/ 28 h 192"/>
                <a:gd name="T4" fmla="*/ 7 w 47"/>
                <a:gd name="T5" fmla="*/ 27 h 192"/>
                <a:gd name="T6" fmla="*/ 7 w 47"/>
                <a:gd name="T7" fmla="*/ 26 h 192"/>
                <a:gd name="T8" fmla="*/ 7 w 47"/>
                <a:gd name="T9" fmla="*/ 26 h 192"/>
                <a:gd name="T10" fmla="*/ 6 w 47"/>
                <a:gd name="T11" fmla="*/ 25 h 192"/>
                <a:gd name="T12" fmla="*/ 6 w 47"/>
                <a:gd name="T13" fmla="*/ 24 h 192"/>
                <a:gd name="T14" fmla="*/ 6 w 47"/>
                <a:gd name="T15" fmla="*/ 23 h 192"/>
                <a:gd name="T16" fmla="*/ 6 w 47"/>
                <a:gd name="T17" fmla="*/ 23 h 192"/>
                <a:gd name="T18" fmla="*/ 6 w 47"/>
                <a:gd name="T19" fmla="*/ 21 h 192"/>
                <a:gd name="T20" fmla="*/ 6 w 47"/>
                <a:gd name="T21" fmla="*/ 21 h 192"/>
                <a:gd name="T22" fmla="*/ 6 w 47"/>
                <a:gd name="T23" fmla="*/ 20 h 192"/>
                <a:gd name="T24" fmla="*/ 5 w 47"/>
                <a:gd name="T25" fmla="*/ 19 h 192"/>
                <a:gd name="T26" fmla="*/ 5 w 47"/>
                <a:gd name="T27" fmla="*/ 18 h 192"/>
                <a:gd name="T28" fmla="*/ 5 w 47"/>
                <a:gd name="T29" fmla="*/ 18 h 192"/>
                <a:gd name="T30" fmla="*/ 5 w 47"/>
                <a:gd name="T31" fmla="*/ 17 h 192"/>
                <a:gd name="T32" fmla="*/ 5 w 47"/>
                <a:gd name="T33" fmla="*/ 16 h 192"/>
                <a:gd name="T34" fmla="*/ 6 w 47"/>
                <a:gd name="T35" fmla="*/ 15 h 192"/>
                <a:gd name="T36" fmla="*/ 6 w 47"/>
                <a:gd name="T37" fmla="*/ 14 h 192"/>
                <a:gd name="T38" fmla="*/ 6 w 47"/>
                <a:gd name="T39" fmla="*/ 13 h 192"/>
                <a:gd name="T40" fmla="*/ 6 w 47"/>
                <a:gd name="T41" fmla="*/ 12 h 192"/>
                <a:gd name="T42" fmla="*/ 6 w 47"/>
                <a:gd name="T43" fmla="*/ 11 h 192"/>
                <a:gd name="T44" fmla="*/ 6 w 47"/>
                <a:gd name="T45" fmla="*/ 10 h 192"/>
                <a:gd name="T46" fmla="*/ 7 w 47"/>
                <a:gd name="T47" fmla="*/ 10 h 192"/>
                <a:gd name="T48" fmla="*/ 7 w 47"/>
                <a:gd name="T49" fmla="*/ 9 h 192"/>
                <a:gd name="T50" fmla="*/ 7 w 47"/>
                <a:gd name="T51" fmla="*/ 8 h 192"/>
                <a:gd name="T52" fmla="*/ 8 w 47"/>
                <a:gd name="T53" fmla="*/ 7 h 192"/>
                <a:gd name="T54" fmla="*/ 8 w 47"/>
                <a:gd name="T55" fmla="*/ 6 h 192"/>
                <a:gd name="T56" fmla="*/ 9 w 47"/>
                <a:gd name="T57" fmla="*/ 6 h 192"/>
                <a:gd name="T58" fmla="*/ 5 w 47"/>
                <a:gd name="T59" fmla="*/ 0 h 192"/>
                <a:gd name="T60" fmla="*/ 4 w 47"/>
                <a:gd name="T61" fmla="*/ 1 h 192"/>
                <a:gd name="T62" fmla="*/ 4 w 47"/>
                <a:gd name="T63" fmla="*/ 2 h 192"/>
                <a:gd name="T64" fmla="*/ 3 w 47"/>
                <a:gd name="T65" fmla="*/ 3 h 192"/>
                <a:gd name="T66" fmla="*/ 3 w 47"/>
                <a:gd name="T67" fmla="*/ 4 h 192"/>
                <a:gd name="T68" fmla="*/ 3 w 47"/>
                <a:gd name="T69" fmla="*/ 5 h 192"/>
                <a:gd name="T70" fmla="*/ 2 w 47"/>
                <a:gd name="T71" fmla="*/ 6 h 192"/>
                <a:gd name="T72" fmla="*/ 1 w 47"/>
                <a:gd name="T73" fmla="*/ 7 h 192"/>
                <a:gd name="T74" fmla="*/ 1 w 47"/>
                <a:gd name="T75" fmla="*/ 9 h 192"/>
                <a:gd name="T76" fmla="*/ 1 w 47"/>
                <a:gd name="T77" fmla="*/ 9 h 192"/>
                <a:gd name="T78" fmla="*/ 1 w 47"/>
                <a:gd name="T79" fmla="*/ 11 h 192"/>
                <a:gd name="T80" fmla="*/ 0 w 47"/>
                <a:gd name="T81" fmla="*/ 12 h 192"/>
                <a:gd name="T82" fmla="*/ 0 w 47"/>
                <a:gd name="T83" fmla="*/ 13 h 192"/>
                <a:gd name="T84" fmla="*/ 0 w 47"/>
                <a:gd name="T85" fmla="*/ 15 h 192"/>
                <a:gd name="T86" fmla="*/ 0 w 47"/>
                <a:gd name="T87" fmla="*/ 16 h 192"/>
                <a:gd name="T88" fmla="*/ 0 w 47"/>
                <a:gd name="T89" fmla="*/ 18 h 192"/>
                <a:gd name="T90" fmla="*/ 0 w 47"/>
                <a:gd name="T91" fmla="*/ 19 h 192"/>
                <a:gd name="T92" fmla="*/ 0 w 47"/>
                <a:gd name="T93" fmla="*/ 20 h 192"/>
                <a:gd name="T94" fmla="*/ 0 w 47"/>
                <a:gd name="T95" fmla="*/ 21 h 192"/>
                <a:gd name="T96" fmla="*/ 0 w 47"/>
                <a:gd name="T97" fmla="*/ 23 h 192"/>
                <a:gd name="T98" fmla="*/ 0 w 47"/>
                <a:gd name="T99" fmla="*/ 24 h 192"/>
                <a:gd name="T100" fmla="*/ 1 w 47"/>
                <a:gd name="T101" fmla="*/ 25 h 192"/>
                <a:gd name="T102" fmla="*/ 1 w 47"/>
                <a:gd name="T103" fmla="*/ 26 h 192"/>
                <a:gd name="T104" fmla="*/ 1 w 47"/>
                <a:gd name="T105" fmla="*/ 27 h 192"/>
                <a:gd name="T106" fmla="*/ 2 w 47"/>
                <a:gd name="T107" fmla="*/ 28 h 192"/>
                <a:gd name="T108" fmla="*/ 3 w 47"/>
                <a:gd name="T109" fmla="*/ 29 h 192"/>
                <a:gd name="T110" fmla="*/ 3 w 47"/>
                <a:gd name="T111" fmla="*/ 31 h 192"/>
                <a:gd name="T112" fmla="*/ 3 w 47"/>
                <a:gd name="T113" fmla="*/ 32 h 192"/>
                <a:gd name="T114" fmla="*/ 4 w 47"/>
                <a:gd name="T115" fmla="*/ 33 h 192"/>
                <a:gd name="T116" fmla="*/ 5 w 47"/>
                <a:gd name="T117" fmla="*/ 34 h 192"/>
                <a:gd name="T118" fmla="*/ 5 w 47"/>
                <a:gd name="T119" fmla="*/ 35 h 1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7"/>
                <a:gd name="T181" fmla="*/ 0 h 192"/>
                <a:gd name="T182" fmla="*/ 47 w 47"/>
                <a:gd name="T183" fmla="*/ 192 h 19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7" h="192">
                  <a:moveTo>
                    <a:pt x="47" y="159"/>
                  </a:moveTo>
                  <a:lnTo>
                    <a:pt x="45" y="155"/>
                  </a:lnTo>
                  <a:lnTo>
                    <a:pt x="45" y="153"/>
                  </a:lnTo>
                  <a:lnTo>
                    <a:pt x="43" y="153"/>
                  </a:lnTo>
                  <a:lnTo>
                    <a:pt x="43" y="151"/>
                  </a:lnTo>
                  <a:lnTo>
                    <a:pt x="41" y="148"/>
                  </a:lnTo>
                  <a:lnTo>
                    <a:pt x="41" y="146"/>
                  </a:lnTo>
                  <a:lnTo>
                    <a:pt x="39" y="146"/>
                  </a:lnTo>
                  <a:lnTo>
                    <a:pt x="39" y="142"/>
                  </a:lnTo>
                  <a:lnTo>
                    <a:pt x="37" y="140"/>
                  </a:lnTo>
                  <a:lnTo>
                    <a:pt x="35" y="138"/>
                  </a:lnTo>
                  <a:lnTo>
                    <a:pt x="35" y="135"/>
                  </a:lnTo>
                  <a:lnTo>
                    <a:pt x="35" y="133"/>
                  </a:lnTo>
                  <a:lnTo>
                    <a:pt x="33" y="131"/>
                  </a:lnTo>
                  <a:lnTo>
                    <a:pt x="33" y="129"/>
                  </a:lnTo>
                  <a:lnTo>
                    <a:pt x="33" y="127"/>
                  </a:lnTo>
                  <a:lnTo>
                    <a:pt x="32" y="125"/>
                  </a:lnTo>
                  <a:lnTo>
                    <a:pt x="32" y="123"/>
                  </a:lnTo>
                  <a:lnTo>
                    <a:pt x="32" y="122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4"/>
                  </a:lnTo>
                  <a:lnTo>
                    <a:pt x="32" y="112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28" y="105"/>
                  </a:lnTo>
                  <a:lnTo>
                    <a:pt x="28" y="103"/>
                  </a:lnTo>
                  <a:lnTo>
                    <a:pt x="28" y="101"/>
                  </a:lnTo>
                  <a:lnTo>
                    <a:pt x="28" y="97"/>
                  </a:lnTo>
                  <a:lnTo>
                    <a:pt x="28" y="95"/>
                  </a:lnTo>
                  <a:lnTo>
                    <a:pt x="28" y="94"/>
                  </a:lnTo>
                  <a:lnTo>
                    <a:pt x="28" y="92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32" y="84"/>
                  </a:lnTo>
                  <a:lnTo>
                    <a:pt x="32" y="82"/>
                  </a:lnTo>
                  <a:lnTo>
                    <a:pt x="32" y="81"/>
                  </a:lnTo>
                  <a:lnTo>
                    <a:pt x="32" y="77"/>
                  </a:lnTo>
                  <a:lnTo>
                    <a:pt x="32" y="75"/>
                  </a:lnTo>
                  <a:lnTo>
                    <a:pt x="32" y="71"/>
                  </a:lnTo>
                  <a:lnTo>
                    <a:pt x="32" y="69"/>
                  </a:lnTo>
                  <a:lnTo>
                    <a:pt x="32" y="68"/>
                  </a:lnTo>
                  <a:lnTo>
                    <a:pt x="33" y="64"/>
                  </a:lnTo>
                  <a:lnTo>
                    <a:pt x="33" y="62"/>
                  </a:lnTo>
                  <a:lnTo>
                    <a:pt x="35" y="58"/>
                  </a:lnTo>
                  <a:lnTo>
                    <a:pt x="35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7" y="51"/>
                  </a:lnTo>
                  <a:lnTo>
                    <a:pt x="39" y="49"/>
                  </a:lnTo>
                  <a:lnTo>
                    <a:pt x="41" y="47"/>
                  </a:lnTo>
                  <a:lnTo>
                    <a:pt x="41" y="43"/>
                  </a:lnTo>
                  <a:lnTo>
                    <a:pt x="43" y="41"/>
                  </a:lnTo>
                  <a:lnTo>
                    <a:pt x="43" y="40"/>
                  </a:lnTo>
                  <a:lnTo>
                    <a:pt x="45" y="38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7" y="34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19" y="13"/>
                  </a:lnTo>
                  <a:lnTo>
                    <a:pt x="19" y="17"/>
                  </a:lnTo>
                  <a:lnTo>
                    <a:pt x="15" y="19"/>
                  </a:lnTo>
                  <a:lnTo>
                    <a:pt x="15" y="23"/>
                  </a:lnTo>
                  <a:lnTo>
                    <a:pt x="13" y="25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9" y="34"/>
                  </a:lnTo>
                  <a:lnTo>
                    <a:pt x="9" y="38"/>
                  </a:lnTo>
                  <a:lnTo>
                    <a:pt x="7" y="40"/>
                  </a:lnTo>
                  <a:lnTo>
                    <a:pt x="7" y="41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6" y="51"/>
                  </a:lnTo>
                  <a:lnTo>
                    <a:pt x="6" y="54"/>
                  </a:lnTo>
                  <a:lnTo>
                    <a:pt x="6" y="58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8"/>
                  </a:lnTo>
                  <a:lnTo>
                    <a:pt x="2" y="71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3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0" y="118"/>
                  </a:lnTo>
                  <a:lnTo>
                    <a:pt x="2" y="122"/>
                  </a:lnTo>
                  <a:lnTo>
                    <a:pt x="2" y="123"/>
                  </a:lnTo>
                  <a:lnTo>
                    <a:pt x="2" y="127"/>
                  </a:lnTo>
                  <a:lnTo>
                    <a:pt x="2" y="131"/>
                  </a:lnTo>
                  <a:lnTo>
                    <a:pt x="6" y="133"/>
                  </a:lnTo>
                  <a:lnTo>
                    <a:pt x="6" y="138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46"/>
                  </a:lnTo>
                  <a:lnTo>
                    <a:pt x="7" y="151"/>
                  </a:lnTo>
                  <a:lnTo>
                    <a:pt x="7" y="153"/>
                  </a:lnTo>
                  <a:lnTo>
                    <a:pt x="9" y="155"/>
                  </a:lnTo>
                  <a:lnTo>
                    <a:pt x="9" y="159"/>
                  </a:lnTo>
                  <a:lnTo>
                    <a:pt x="13" y="161"/>
                  </a:lnTo>
                  <a:lnTo>
                    <a:pt x="13" y="166"/>
                  </a:lnTo>
                  <a:lnTo>
                    <a:pt x="15" y="172"/>
                  </a:lnTo>
                  <a:lnTo>
                    <a:pt x="19" y="176"/>
                  </a:lnTo>
                  <a:lnTo>
                    <a:pt x="19" y="177"/>
                  </a:lnTo>
                  <a:lnTo>
                    <a:pt x="20" y="179"/>
                  </a:lnTo>
                  <a:lnTo>
                    <a:pt x="22" y="183"/>
                  </a:lnTo>
                  <a:lnTo>
                    <a:pt x="22" y="185"/>
                  </a:lnTo>
                  <a:lnTo>
                    <a:pt x="26" y="187"/>
                  </a:lnTo>
                  <a:lnTo>
                    <a:pt x="26" y="191"/>
                  </a:lnTo>
                  <a:lnTo>
                    <a:pt x="28" y="192"/>
                  </a:lnTo>
                  <a:lnTo>
                    <a:pt x="47" y="159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6" name="Freeform 32"/>
            <p:cNvSpPr>
              <a:spLocks/>
            </p:cNvSpPr>
            <p:nvPr/>
          </p:nvSpPr>
          <p:spPr bwMode="auto">
            <a:xfrm>
              <a:off x="1778" y="3191"/>
              <a:ext cx="19" cy="104"/>
            </a:xfrm>
            <a:custGeom>
              <a:avLst/>
              <a:gdLst>
                <a:gd name="T0" fmla="*/ 8 w 44"/>
                <a:gd name="T1" fmla="*/ 37 h 242"/>
                <a:gd name="T2" fmla="*/ 8 w 44"/>
                <a:gd name="T3" fmla="*/ 37 h 242"/>
                <a:gd name="T4" fmla="*/ 8 w 44"/>
                <a:gd name="T5" fmla="*/ 36 h 242"/>
                <a:gd name="T6" fmla="*/ 7 w 44"/>
                <a:gd name="T7" fmla="*/ 35 h 242"/>
                <a:gd name="T8" fmla="*/ 7 w 44"/>
                <a:gd name="T9" fmla="*/ 34 h 242"/>
                <a:gd name="T10" fmla="*/ 6 w 44"/>
                <a:gd name="T11" fmla="*/ 32 h 242"/>
                <a:gd name="T12" fmla="*/ 6 w 44"/>
                <a:gd name="T13" fmla="*/ 31 h 242"/>
                <a:gd name="T14" fmla="*/ 6 w 44"/>
                <a:gd name="T15" fmla="*/ 29 h 242"/>
                <a:gd name="T16" fmla="*/ 5 w 44"/>
                <a:gd name="T17" fmla="*/ 28 h 242"/>
                <a:gd name="T18" fmla="*/ 5 w 44"/>
                <a:gd name="T19" fmla="*/ 27 h 242"/>
                <a:gd name="T20" fmla="*/ 5 w 44"/>
                <a:gd name="T21" fmla="*/ 26 h 242"/>
                <a:gd name="T22" fmla="*/ 5 w 44"/>
                <a:gd name="T23" fmla="*/ 25 h 242"/>
                <a:gd name="T24" fmla="*/ 5 w 44"/>
                <a:gd name="T25" fmla="*/ 24 h 242"/>
                <a:gd name="T26" fmla="*/ 5 w 44"/>
                <a:gd name="T27" fmla="*/ 22 h 242"/>
                <a:gd name="T28" fmla="*/ 5 w 44"/>
                <a:gd name="T29" fmla="*/ 21 h 242"/>
                <a:gd name="T30" fmla="*/ 5 w 44"/>
                <a:gd name="T31" fmla="*/ 20 h 242"/>
                <a:gd name="T32" fmla="*/ 5 w 44"/>
                <a:gd name="T33" fmla="*/ 19 h 242"/>
                <a:gd name="T34" fmla="*/ 5 w 44"/>
                <a:gd name="T35" fmla="*/ 18 h 242"/>
                <a:gd name="T36" fmla="*/ 6 w 44"/>
                <a:gd name="T37" fmla="*/ 16 h 242"/>
                <a:gd name="T38" fmla="*/ 6 w 44"/>
                <a:gd name="T39" fmla="*/ 15 h 242"/>
                <a:gd name="T40" fmla="*/ 6 w 44"/>
                <a:gd name="T41" fmla="*/ 15 h 242"/>
                <a:gd name="T42" fmla="*/ 6 w 44"/>
                <a:gd name="T43" fmla="*/ 13 h 242"/>
                <a:gd name="T44" fmla="*/ 6 w 44"/>
                <a:gd name="T45" fmla="*/ 13 h 242"/>
                <a:gd name="T46" fmla="*/ 6 w 44"/>
                <a:gd name="T47" fmla="*/ 11 h 242"/>
                <a:gd name="T48" fmla="*/ 7 w 44"/>
                <a:gd name="T49" fmla="*/ 11 h 242"/>
                <a:gd name="T50" fmla="*/ 7 w 44"/>
                <a:gd name="T51" fmla="*/ 10 h 242"/>
                <a:gd name="T52" fmla="*/ 8 w 44"/>
                <a:gd name="T53" fmla="*/ 9 h 242"/>
                <a:gd name="T54" fmla="*/ 8 w 44"/>
                <a:gd name="T55" fmla="*/ 8 h 242"/>
                <a:gd name="T56" fmla="*/ 8 w 44"/>
                <a:gd name="T57" fmla="*/ 7 h 242"/>
                <a:gd name="T58" fmla="*/ 4 w 44"/>
                <a:gd name="T59" fmla="*/ 1 h 242"/>
                <a:gd name="T60" fmla="*/ 4 w 44"/>
                <a:gd name="T61" fmla="*/ 2 h 242"/>
                <a:gd name="T62" fmla="*/ 4 w 44"/>
                <a:gd name="T63" fmla="*/ 3 h 242"/>
                <a:gd name="T64" fmla="*/ 3 w 44"/>
                <a:gd name="T65" fmla="*/ 4 h 242"/>
                <a:gd name="T66" fmla="*/ 3 w 44"/>
                <a:gd name="T67" fmla="*/ 6 h 242"/>
                <a:gd name="T68" fmla="*/ 2 w 44"/>
                <a:gd name="T69" fmla="*/ 7 h 242"/>
                <a:gd name="T70" fmla="*/ 1 w 44"/>
                <a:gd name="T71" fmla="*/ 9 h 242"/>
                <a:gd name="T72" fmla="*/ 1 w 44"/>
                <a:gd name="T73" fmla="*/ 10 h 242"/>
                <a:gd name="T74" fmla="*/ 1 w 44"/>
                <a:gd name="T75" fmla="*/ 11 h 242"/>
                <a:gd name="T76" fmla="*/ 0 w 44"/>
                <a:gd name="T77" fmla="*/ 13 h 242"/>
                <a:gd name="T78" fmla="*/ 0 w 44"/>
                <a:gd name="T79" fmla="*/ 14 h 242"/>
                <a:gd name="T80" fmla="*/ 0 w 44"/>
                <a:gd name="T81" fmla="*/ 15 h 242"/>
                <a:gd name="T82" fmla="*/ 0 w 44"/>
                <a:gd name="T83" fmla="*/ 17 h 242"/>
                <a:gd name="T84" fmla="*/ 0 w 44"/>
                <a:gd name="T85" fmla="*/ 18 h 242"/>
                <a:gd name="T86" fmla="*/ 0 w 44"/>
                <a:gd name="T87" fmla="*/ 20 h 242"/>
                <a:gd name="T88" fmla="*/ 0 w 44"/>
                <a:gd name="T89" fmla="*/ 21 h 242"/>
                <a:gd name="T90" fmla="*/ 0 w 44"/>
                <a:gd name="T91" fmla="*/ 23 h 242"/>
                <a:gd name="T92" fmla="*/ 0 w 44"/>
                <a:gd name="T93" fmla="*/ 25 h 242"/>
                <a:gd name="T94" fmla="*/ 0 w 44"/>
                <a:gd name="T95" fmla="*/ 26 h 242"/>
                <a:gd name="T96" fmla="*/ 0 w 44"/>
                <a:gd name="T97" fmla="*/ 28 h 242"/>
                <a:gd name="T98" fmla="*/ 0 w 44"/>
                <a:gd name="T99" fmla="*/ 29 h 242"/>
                <a:gd name="T100" fmla="*/ 0 w 44"/>
                <a:gd name="T101" fmla="*/ 31 h 242"/>
                <a:gd name="T102" fmla="*/ 0 w 44"/>
                <a:gd name="T103" fmla="*/ 32 h 242"/>
                <a:gd name="T104" fmla="*/ 1 w 44"/>
                <a:gd name="T105" fmla="*/ 34 h 242"/>
                <a:gd name="T106" fmla="*/ 1 w 44"/>
                <a:gd name="T107" fmla="*/ 35 h 242"/>
                <a:gd name="T108" fmla="*/ 1 w 44"/>
                <a:gd name="T109" fmla="*/ 37 h 242"/>
                <a:gd name="T110" fmla="*/ 2 w 44"/>
                <a:gd name="T111" fmla="*/ 37 h 242"/>
                <a:gd name="T112" fmla="*/ 3 w 44"/>
                <a:gd name="T113" fmla="*/ 39 h 242"/>
                <a:gd name="T114" fmla="*/ 3 w 44"/>
                <a:gd name="T115" fmla="*/ 40 h 242"/>
                <a:gd name="T116" fmla="*/ 4 w 44"/>
                <a:gd name="T117" fmla="*/ 42 h 242"/>
                <a:gd name="T118" fmla="*/ 4 w 44"/>
                <a:gd name="T119" fmla="*/ 43 h 242"/>
                <a:gd name="T120" fmla="*/ 4 w 44"/>
                <a:gd name="T121" fmla="*/ 44 h 242"/>
                <a:gd name="T122" fmla="*/ 8 w 44"/>
                <a:gd name="T123" fmla="*/ 37 h 2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"/>
                <a:gd name="T187" fmla="*/ 0 h 242"/>
                <a:gd name="T188" fmla="*/ 44 w 44"/>
                <a:gd name="T189" fmla="*/ 242 h 24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" h="242">
                  <a:moveTo>
                    <a:pt x="44" y="203"/>
                  </a:moveTo>
                  <a:lnTo>
                    <a:pt x="44" y="201"/>
                  </a:lnTo>
                  <a:lnTo>
                    <a:pt x="42" y="199"/>
                  </a:lnTo>
                  <a:lnTo>
                    <a:pt x="42" y="197"/>
                  </a:lnTo>
                  <a:lnTo>
                    <a:pt x="41" y="194"/>
                  </a:lnTo>
                  <a:lnTo>
                    <a:pt x="41" y="192"/>
                  </a:lnTo>
                  <a:lnTo>
                    <a:pt x="39" y="192"/>
                  </a:lnTo>
                  <a:lnTo>
                    <a:pt x="39" y="188"/>
                  </a:lnTo>
                  <a:lnTo>
                    <a:pt x="37" y="186"/>
                  </a:lnTo>
                  <a:lnTo>
                    <a:pt x="37" y="181"/>
                  </a:lnTo>
                  <a:lnTo>
                    <a:pt x="35" y="179"/>
                  </a:lnTo>
                  <a:lnTo>
                    <a:pt x="33" y="173"/>
                  </a:lnTo>
                  <a:lnTo>
                    <a:pt x="33" y="171"/>
                  </a:lnTo>
                  <a:lnTo>
                    <a:pt x="33" y="166"/>
                  </a:lnTo>
                  <a:lnTo>
                    <a:pt x="29" y="160"/>
                  </a:lnTo>
                  <a:lnTo>
                    <a:pt x="29" y="155"/>
                  </a:lnTo>
                  <a:lnTo>
                    <a:pt x="29" y="153"/>
                  </a:lnTo>
                  <a:lnTo>
                    <a:pt x="28" y="151"/>
                  </a:lnTo>
                  <a:lnTo>
                    <a:pt x="28" y="149"/>
                  </a:lnTo>
                  <a:lnTo>
                    <a:pt x="28" y="145"/>
                  </a:lnTo>
                  <a:lnTo>
                    <a:pt x="28" y="143"/>
                  </a:lnTo>
                  <a:lnTo>
                    <a:pt x="26" y="140"/>
                  </a:lnTo>
                  <a:lnTo>
                    <a:pt x="26" y="136"/>
                  </a:lnTo>
                  <a:lnTo>
                    <a:pt x="26" y="134"/>
                  </a:lnTo>
                  <a:lnTo>
                    <a:pt x="26" y="130"/>
                  </a:lnTo>
                  <a:lnTo>
                    <a:pt x="26" y="127"/>
                  </a:lnTo>
                  <a:lnTo>
                    <a:pt x="26" y="125"/>
                  </a:lnTo>
                  <a:lnTo>
                    <a:pt x="26" y="121"/>
                  </a:lnTo>
                  <a:lnTo>
                    <a:pt x="26" y="117"/>
                  </a:lnTo>
                  <a:lnTo>
                    <a:pt x="26" y="115"/>
                  </a:lnTo>
                  <a:lnTo>
                    <a:pt x="26" y="112"/>
                  </a:lnTo>
                  <a:lnTo>
                    <a:pt x="26" y="110"/>
                  </a:lnTo>
                  <a:lnTo>
                    <a:pt x="26" y="108"/>
                  </a:lnTo>
                  <a:lnTo>
                    <a:pt x="26" y="104"/>
                  </a:lnTo>
                  <a:lnTo>
                    <a:pt x="28" y="101"/>
                  </a:lnTo>
                  <a:lnTo>
                    <a:pt x="28" y="99"/>
                  </a:lnTo>
                  <a:lnTo>
                    <a:pt x="28" y="95"/>
                  </a:lnTo>
                  <a:lnTo>
                    <a:pt x="29" y="89"/>
                  </a:lnTo>
                  <a:lnTo>
                    <a:pt x="29" y="88"/>
                  </a:lnTo>
                  <a:lnTo>
                    <a:pt x="29" y="84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69"/>
                  </a:lnTo>
                  <a:lnTo>
                    <a:pt x="35" y="65"/>
                  </a:lnTo>
                  <a:lnTo>
                    <a:pt x="35" y="61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39" y="54"/>
                  </a:lnTo>
                  <a:lnTo>
                    <a:pt x="39" y="50"/>
                  </a:lnTo>
                  <a:lnTo>
                    <a:pt x="41" y="48"/>
                  </a:lnTo>
                  <a:lnTo>
                    <a:pt x="41" y="47"/>
                  </a:lnTo>
                  <a:lnTo>
                    <a:pt x="42" y="43"/>
                  </a:lnTo>
                  <a:lnTo>
                    <a:pt x="44" y="41"/>
                  </a:lnTo>
                  <a:lnTo>
                    <a:pt x="44" y="37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22" y="6"/>
                  </a:lnTo>
                  <a:lnTo>
                    <a:pt x="20" y="9"/>
                  </a:lnTo>
                  <a:lnTo>
                    <a:pt x="20" y="13"/>
                  </a:lnTo>
                  <a:lnTo>
                    <a:pt x="20" y="17"/>
                  </a:lnTo>
                  <a:lnTo>
                    <a:pt x="16" y="20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11" y="35"/>
                  </a:lnTo>
                  <a:lnTo>
                    <a:pt x="9" y="37"/>
                  </a:lnTo>
                  <a:lnTo>
                    <a:pt x="9" y="43"/>
                  </a:lnTo>
                  <a:lnTo>
                    <a:pt x="7" y="47"/>
                  </a:lnTo>
                  <a:lnTo>
                    <a:pt x="7" y="48"/>
                  </a:lnTo>
                  <a:lnTo>
                    <a:pt x="7" y="54"/>
                  </a:lnTo>
                  <a:lnTo>
                    <a:pt x="5" y="56"/>
                  </a:lnTo>
                  <a:lnTo>
                    <a:pt x="5" y="61"/>
                  </a:lnTo>
                  <a:lnTo>
                    <a:pt x="5" y="63"/>
                  </a:lnTo>
                  <a:lnTo>
                    <a:pt x="1" y="69"/>
                  </a:lnTo>
                  <a:lnTo>
                    <a:pt x="1" y="71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1"/>
                  </a:lnTo>
                  <a:lnTo>
                    <a:pt x="0" y="97"/>
                  </a:lnTo>
                  <a:lnTo>
                    <a:pt x="0" y="101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7"/>
                  </a:lnTo>
                  <a:lnTo>
                    <a:pt x="0" y="121"/>
                  </a:lnTo>
                  <a:lnTo>
                    <a:pt x="0" y="125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49"/>
                  </a:lnTo>
                  <a:lnTo>
                    <a:pt x="0" y="153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6"/>
                  </a:lnTo>
                  <a:lnTo>
                    <a:pt x="1" y="168"/>
                  </a:lnTo>
                  <a:lnTo>
                    <a:pt x="1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5" y="186"/>
                  </a:lnTo>
                  <a:lnTo>
                    <a:pt x="7" y="188"/>
                  </a:lnTo>
                  <a:lnTo>
                    <a:pt x="7" y="192"/>
                  </a:lnTo>
                  <a:lnTo>
                    <a:pt x="7" y="197"/>
                  </a:lnTo>
                  <a:lnTo>
                    <a:pt x="9" y="199"/>
                  </a:lnTo>
                  <a:lnTo>
                    <a:pt x="9" y="203"/>
                  </a:lnTo>
                  <a:lnTo>
                    <a:pt x="11" y="207"/>
                  </a:lnTo>
                  <a:lnTo>
                    <a:pt x="13" y="211"/>
                  </a:lnTo>
                  <a:lnTo>
                    <a:pt x="13" y="214"/>
                  </a:lnTo>
                  <a:lnTo>
                    <a:pt x="15" y="218"/>
                  </a:lnTo>
                  <a:lnTo>
                    <a:pt x="16" y="222"/>
                  </a:lnTo>
                  <a:lnTo>
                    <a:pt x="20" y="225"/>
                  </a:lnTo>
                  <a:lnTo>
                    <a:pt x="20" y="229"/>
                  </a:lnTo>
                  <a:lnTo>
                    <a:pt x="20" y="231"/>
                  </a:lnTo>
                  <a:lnTo>
                    <a:pt x="22" y="235"/>
                  </a:lnTo>
                  <a:lnTo>
                    <a:pt x="24" y="238"/>
                  </a:lnTo>
                  <a:lnTo>
                    <a:pt x="26" y="242"/>
                  </a:lnTo>
                  <a:lnTo>
                    <a:pt x="44" y="20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7" name="Freeform 33"/>
            <p:cNvSpPr>
              <a:spLocks/>
            </p:cNvSpPr>
            <p:nvPr/>
          </p:nvSpPr>
          <p:spPr bwMode="auto">
            <a:xfrm>
              <a:off x="1852" y="3537"/>
              <a:ext cx="187" cy="81"/>
            </a:xfrm>
            <a:custGeom>
              <a:avLst/>
              <a:gdLst>
                <a:gd name="T0" fmla="*/ 79 w 440"/>
                <a:gd name="T1" fmla="*/ 17 h 190"/>
                <a:gd name="T2" fmla="*/ 70 w 440"/>
                <a:gd name="T3" fmla="*/ 26 h 190"/>
                <a:gd name="T4" fmla="*/ 60 w 440"/>
                <a:gd name="T5" fmla="*/ 35 h 190"/>
                <a:gd name="T6" fmla="*/ 40 w 440"/>
                <a:gd name="T7" fmla="*/ 35 h 190"/>
                <a:gd name="T8" fmla="*/ 20 w 440"/>
                <a:gd name="T9" fmla="*/ 35 h 190"/>
                <a:gd name="T10" fmla="*/ 10 w 440"/>
                <a:gd name="T11" fmla="*/ 26 h 190"/>
                <a:gd name="T12" fmla="*/ 0 w 440"/>
                <a:gd name="T13" fmla="*/ 17 h 190"/>
                <a:gd name="T14" fmla="*/ 10 w 440"/>
                <a:gd name="T15" fmla="*/ 9 h 190"/>
                <a:gd name="T16" fmla="*/ 20 w 440"/>
                <a:gd name="T17" fmla="*/ 0 h 190"/>
                <a:gd name="T18" fmla="*/ 40 w 440"/>
                <a:gd name="T19" fmla="*/ 0 h 190"/>
                <a:gd name="T20" fmla="*/ 60 w 440"/>
                <a:gd name="T21" fmla="*/ 0 h 190"/>
                <a:gd name="T22" fmla="*/ 70 w 440"/>
                <a:gd name="T23" fmla="*/ 9 h 190"/>
                <a:gd name="T24" fmla="*/ 79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440" y="95"/>
                  </a:moveTo>
                  <a:lnTo>
                    <a:pt x="386" y="142"/>
                  </a:lnTo>
                  <a:lnTo>
                    <a:pt x="330" y="190"/>
                  </a:lnTo>
                  <a:lnTo>
                    <a:pt x="220" y="190"/>
                  </a:lnTo>
                  <a:lnTo>
                    <a:pt x="110" y="190"/>
                  </a:lnTo>
                  <a:lnTo>
                    <a:pt x="56" y="142"/>
                  </a:lnTo>
                  <a:lnTo>
                    <a:pt x="0" y="95"/>
                  </a:lnTo>
                  <a:lnTo>
                    <a:pt x="56" y="47"/>
                  </a:lnTo>
                  <a:lnTo>
                    <a:pt x="110" y="0"/>
                  </a:lnTo>
                  <a:lnTo>
                    <a:pt x="220" y="0"/>
                  </a:lnTo>
                  <a:lnTo>
                    <a:pt x="330" y="0"/>
                  </a:lnTo>
                  <a:lnTo>
                    <a:pt x="386" y="47"/>
                  </a:lnTo>
                  <a:lnTo>
                    <a:pt x="440" y="95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8" name="Rectangle 34"/>
            <p:cNvSpPr>
              <a:spLocks noChangeArrowheads="1"/>
            </p:cNvSpPr>
            <p:nvPr/>
          </p:nvSpPr>
          <p:spPr bwMode="auto">
            <a:xfrm>
              <a:off x="1852" y="3565"/>
              <a:ext cx="187" cy="12"/>
            </a:xfrm>
            <a:prstGeom prst="rect">
              <a:avLst/>
            </a:prstGeom>
            <a:solidFill>
              <a:srgbClr val="003A6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9" name="Freeform 35"/>
            <p:cNvSpPr>
              <a:spLocks/>
            </p:cNvSpPr>
            <p:nvPr/>
          </p:nvSpPr>
          <p:spPr bwMode="auto">
            <a:xfrm>
              <a:off x="1852" y="3537"/>
              <a:ext cx="46" cy="81"/>
            </a:xfrm>
            <a:custGeom>
              <a:avLst/>
              <a:gdLst>
                <a:gd name="T0" fmla="*/ 19 w 110"/>
                <a:gd name="T1" fmla="*/ 35 h 190"/>
                <a:gd name="T2" fmla="*/ 10 w 110"/>
                <a:gd name="T3" fmla="*/ 26 h 190"/>
                <a:gd name="T4" fmla="*/ 0 w 110"/>
                <a:gd name="T5" fmla="*/ 17 h 190"/>
                <a:gd name="T6" fmla="*/ 10 w 110"/>
                <a:gd name="T7" fmla="*/ 9 h 190"/>
                <a:gd name="T8" fmla="*/ 19 w 110"/>
                <a:gd name="T9" fmla="*/ 0 h 190"/>
                <a:gd name="T10" fmla="*/ 19 w 110"/>
                <a:gd name="T11" fmla="*/ 35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90"/>
                <a:gd name="T20" fmla="*/ 110 w 110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90">
                  <a:moveTo>
                    <a:pt x="110" y="190"/>
                  </a:moveTo>
                  <a:lnTo>
                    <a:pt x="56" y="142"/>
                  </a:lnTo>
                  <a:lnTo>
                    <a:pt x="0" y="95"/>
                  </a:lnTo>
                  <a:lnTo>
                    <a:pt x="56" y="47"/>
                  </a:lnTo>
                  <a:lnTo>
                    <a:pt x="110" y="0"/>
                  </a:lnTo>
                  <a:lnTo>
                    <a:pt x="110" y="19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0" name="Freeform 36"/>
            <p:cNvSpPr>
              <a:spLocks/>
            </p:cNvSpPr>
            <p:nvPr/>
          </p:nvSpPr>
          <p:spPr bwMode="auto">
            <a:xfrm>
              <a:off x="1993" y="3537"/>
              <a:ext cx="46" cy="81"/>
            </a:xfrm>
            <a:custGeom>
              <a:avLst/>
              <a:gdLst>
                <a:gd name="T0" fmla="*/ 20 w 108"/>
                <a:gd name="T1" fmla="*/ 17 h 188"/>
                <a:gd name="T2" fmla="*/ 10 w 108"/>
                <a:gd name="T3" fmla="*/ 26 h 188"/>
                <a:gd name="T4" fmla="*/ 0 w 108"/>
                <a:gd name="T5" fmla="*/ 35 h 188"/>
                <a:gd name="T6" fmla="*/ 0 w 108"/>
                <a:gd name="T7" fmla="*/ 0 h 188"/>
                <a:gd name="T8" fmla="*/ 10 w 108"/>
                <a:gd name="T9" fmla="*/ 9 h 188"/>
                <a:gd name="T10" fmla="*/ 20 w 108"/>
                <a:gd name="T11" fmla="*/ 17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88"/>
                <a:gd name="T20" fmla="*/ 108 w 108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88">
                  <a:moveTo>
                    <a:pt x="108" y="93"/>
                  </a:moveTo>
                  <a:lnTo>
                    <a:pt x="54" y="140"/>
                  </a:lnTo>
                  <a:lnTo>
                    <a:pt x="0" y="188"/>
                  </a:lnTo>
                  <a:lnTo>
                    <a:pt x="0" y="0"/>
                  </a:lnTo>
                  <a:lnTo>
                    <a:pt x="54" y="47"/>
                  </a:lnTo>
                  <a:lnTo>
                    <a:pt x="108" y="93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1" name="Freeform 37"/>
            <p:cNvSpPr>
              <a:spLocks/>
            </p:cNvSpPr>
            <p:nvPr/>
          </p:nvSpPr>
          <p:spPr bwMode="auto">
            <a:xfrm>
              <a:off x="1852" y="3525"/>
              <a:ext cx="187" cy="81"/>
            </a:xfrm>
            <a:custGeom>
              <a:avLst/>
              <a:gdLst>
                <a:gd name="T0" fmla="*/ 79 w 440"/>
                <a:gd name="T1" fmla="*/ 17 h 190"/>
                <a:gd name="T2" fmla="*/ 70 w 440"/>
                <a:gd name="T3" fmla="*/ 26 h 190"/>
                <a:gd name="T4" fmla="*/ 60 w 440"/>
                <a:gd name="T5" fmla="*/ 35 h 190"/>
                <a:gd name="T6" fmla="*/ 40 w 440"/>
                <a:gd name="T7" fmla="*/ 35 h 190"/>
                <a:gd name="T8" fmla="*/ 20 w 440"/>
                <a:gd name="T9" fmla="*/ 35 h 190"/>
                <a:gd name="T10" fmla="*/ 10 w 440"/>
                <a:gd name="T11" fmla="*/ 26 h 190"/>
                <a:gd name="T12" fmla="*/ 0 w 440"/>
                <a:gd name="T13" fmla="*/ 17 h 190"/>
                <a:gd name="T14" fmla="*/ 10 w 440"/>
                <a:gd name="T15" fmla="*/ 9 h 190"/>
                <a:gd name="T16" fmla="*/ 20 w 440"/>
                <a:gd name="T17" fmla="*/ 0 h 190"/>
                <a:gd name="T18" fmla="*/ 40 w 440"/>
                <a:gd name="T19" fmla="*/ 0 h 190"/>
                <a:gd name="T20" fmla="*/ 60 w 440"/>
                <a:gd name="T21" fmla="*/ 0 h 190"/>
                <a:gd name="T22" fmla="*/ 70 w 440"/>
                <a:gd name="T23" fmla="*/ 9 h 190"/>
                <a:gd name="T24" fmla="*/ 79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440" y="95"/>
                  </a:moveTo>
                  <a:lnTo>
                    <a:pt x="386" y="144"/>
                  </a:lnTo>
                  <a:lnTo>
                    <a:pt x="330" y="190"/>
                  </a:lnTo>
                  <a:lnTo>
                    <a:pt x="220" y="190"/>
                  </a:lnTo>
                  <a:lnTo>
                    <a:pt x="110" y="190"/>
                  </a:lnTo>
                  <a:lnTo>
                    <a:pt x="56" y="144"/>
                  </a:lnTo>
                  <a:lnTo>
                    <a:pt x="0" y="95"/>
                  </a:lnTo>
                  <a:lnTo>
                    <a:pt x="56" y="49"/>
                  </a:lnTo>
                  <a:lnTo>
                    <a:pt x="110" y="0"/>
                  </a:lnTo>
                  <a:lnTo>
                    <a:pt x="220" y="0"/>
                  </a:lnTo>
                  <a:lnTo>
                    <a:pt x="330" y="0"/>
                  </a:lnTo>
                  <a:lnTo>
                    <a:pt x="386" y="49"/>
                  </a:lnTo>
                  <a:lnTo>
                    <a:pt x="440" y="95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2" name="Freeform 38"/>
            <p:cNvSpPr>
              <a:spLocks/>
            </p:cNvSpPr>
            <p:nvPr/>
          </p:nvSpPr>
          <p:spPr bwMode="auto">
            <a:xfrm>
              <a:off x="1710" y="3485"/>
              <a:ext cx="188" cy="80"/>
            </a:xfrm>
            <a:custGeom>
              <a:avLst/>
              <a:gdLst>
                <a:gd name="T0" fmla="*/ 0 w 440"/>
                <a:gd name="T1" fmla="*/ 17 h 186"/>
                <a:gd name="T2" fmla="*/ 10 w 440"/>
                <a:gd name="T3" fmla="*/ 26 h 186"/>
                <a:gd name="T4" fmla="*/ 20 w 440"/>
                <a:gd name="T5" fmla="*/ 34 h 186"/>
                <a:gd name="T6" fmla="*/ 40 w 440"/>
                <a:gd name="T7" fmla="*/ 34 h 186"/>
                <a:gd name="T8" fmla="*/ 60 w 440"/>
                <a:gd name="T9" fmla="*/ 34 h 186"/>
                <a:gd name="T10" fmla="*/ 71 w 440"/>
                <a:gd name="T11" fmla="*/ 26 h 186"/>
                <a:gd name="T12" fmla="*/ 80 w 440"/>
                <a:gd name="T13" fmla="*/ 17 h 186"/>
                <a:gd name="T14" fmla="*/ 71 w 440"/>
                <a:gd name="T15" fmla="*/ 9 h 186"/>
                <a:gd name="T16" fmla="*/ 60 w 440"/>
                <a:gd name="T17" fmla="*/ 0 h 186"/>
                <a:gd name="T18" fmla="*/ 40 w 440"/>
                <a:gd name="T19" fmla="*/ 0 h 186"/>
                <a:gd name="T20" fmla="*/ 20 w 440"/>
                <a:gd name="T21" fmla="*/ 0 h 186"/>
                <a:gd name="T22" fmla="*/ 10 w 440"/>
                <a:gd name="T23" fmla="*/ 9 h 186"/>
                <a:gd name="T24" fmla="*/ 0 w 440"/>
                <a:gd name="T25" fmla="*/ 17 h 1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86"/>
                <a:gd name="T41" fmla="*/ 440 w 440"/>
                <a:gd name="T42" fmla="*/ 186 h 18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86">
                  <a:moveTo>
                    <a:pt x="0" y="93"/>
                  </a:moveTo>
                  <a:lnTo>
                    <a:pt x="56" y="140"/>
                  </a:lnTo>
                  <a:lnTo>
                    <a:pt x="110" y="186"/>
                  </a:lnTo>
                  <a:lnTo>
                    <a:pt x="220" y="186"/>
                  </a:lnTo>
                  <a:lnTo>
                    <a:pt x="330" y="186"/>
                  </a:lnTo>
                  <a:lnTo>
                    <a:pt x="386" y="140"/>
                  </a:lnTo>
                  <a:lnTo>
                    <a:pt x="440" y="93"/>
                  </a:lnTo>
                  <a:lnTo>
                    <a:pt x="386" y="46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3" name="Freeform 39"/>
            <p:cNvSpPr>
              <a:spLocks/>
            </p:cNvSpPr>
            <p:nvPr/>
          </p:nvSpPr>
          <p:spPr bwMode="auto">
            <a:xfrm>
              <a:off x="1710" y="3513"/>
              <a:ext cx="188" cy="12"/>
            </a:xfrm>
            <a:custGeom>
              <a:avLst/>
              <a:gdLst>
                <a:gd name="T0" fmla="*/ 80 w 440"/>
                <a:gd name="T1" fmla="*/ 0 h 26"/>
                <a:gd name="T2" fmla="*/ 80 w 440"/>
                <a:gd name="T3" fmla="*/ 6 h 26"/>
                <a:gd name="T4" fmla="*/ 0 w 440"/>
                <a:gd name="T5" fmla="*/ 6 h 26"/>
                <a:gd name="T6" fmla="*/ 0 w 440"/>
                <a:gd name="T7" fmla="*/ 0 h 26"/>
                <a:gd name="T8" fmla="*/ 80 w 440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26"/>
                <a:gd name="T17" fmla="*/ 440 w 440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26">
                  <a:moveTo>
                    <a:pt x="440" y="0"/>
                  </a:moveTo>
                  <a:lnTo>
                    <a:pt x="440" y="26"/>
                  </a:lnTo>
                  <a:lnTo>
                    <a:pt x="2" y="26"/>
                  </a:lnTo>
                  <a:lnTo>
                    <a:pt x="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4" name="Freeform 40"/>
            <p:cNvSpPr>
              <a:spLocks/>
            </p:cNvSpPr>
            <p:nvPr/>
          </p:nvSpPr>
          <p:spPr bwMode="auto">
            <a:xfrm>
              <a:off x="1852" y="3485"/>
              <a:ext cx="46" cy="80"/>
            </a:xfrm>
            <a:custGeom>
              <a:avLst/>
              <a:gdLst>
                <a:gd name="T0" fmla="*/ 0 w 110"/>
                <a:gd name="T1" fmla="*/ 34 h 186"/>
                <a:gd name="T2" fmla="*/ 10 w 110"/>
                <a:gd name="T3" fmla="*/ 26 h 186"/>
                <a:gd name="T4" fmla="*/ 19 w 110"/>
                <a:gd name="T5" fmla="*/ 17 h 186"/>
                <a:gd name="T6" fmla="*/ 10 w 110"/>
                <a:gd name="T7" fmla="*/ 9 h 186"/>
                <a:gd name="T8" fmla="*/ 0 w 110"/>
                <a:gd name="T9" fmla="*/ 0 h 186"/>
                <a:gd name="T10" fmla="*/ 0 w 110"/>
                <a:gd name="T11" fmla="*/ 34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6"/>
                <a:gd name="T20" fmla="*/ 110 w 110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6">
                  <a:moveTo>
                    <a:pt x="0" y="186"/>
                  </a:moveTo>
                  <a:lnTo>
                    <a:pt x="56" y="140"/>
                  </a:lnTo>
                  <a:lnTo>
                    <a:pt x="110" y="93"/>
                  </a:lnTo>
                  <a:lnTo>
                    <a:pt x="56" y="46"/>
                  </a:lnTo>
                  <a:lnTo>
                    <a:pt x="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5" name="Freeform 41"/>
            <p:cNvSpPr>
              <a:spLocks/>
            </p:cNvSpPr>
            <p:nvPr/>
          </p:nvSpPr>
          <p:spPr bwMode="auto">
            <a:xfrm>
              <a:off x="1710" y="3485"/>
              <a:ext cx="47" cy="80"/>
            </a:xfrm>
            <a:custGeom>
              <a:avLst/>
              <a:gdLst>
                <a:gd name="T0" fmla="*/ 0 w 110"/>
                <a:gd name="T1" fmla="*/ 17 h 186"/>
                <a:gd name="T2" fmla="*/ 10 w 110"/>
                <a:gd name="T3" fmla="*/ 26 h 186"/>
                <a:gd name="T4" fmla="*/ 20 w 110"/>
                <a:gd name="T5" fmla="*/ 34 h 186"/>
                <a:gd name="T6" fmla="*/ 20 w 110"/>
                <a:gd name="T7" fmla="*/ 0 h 186"/>
                <a:gd name="T8" fmla="*/ 10 w 110"/>
                <a:gd name="T9" fmla="*/ 9 h 186"/>
                <a:gd name="T10" fmla="*/ 0 w 110"/>
                <a:gd name="T11" fmla="*/ 17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6"/>
                <a:gd name="T20" fmla="*/ 110 w 110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6">
                  <a:moveTo>
                    <a:pt x="0" y="93"/>
                  </a:moveTo>
                  <a:lnTo>
                    <a:pt x="56" y="140"/>
                  </a:lnTo>
                  <a:lnTo>
                    <a:pt x="110" y="186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6" name="Freeform 42"/>
            <p:cNvSpPr>
              <a:spLocks/>
            </p:cNvSpPr>
            <p:nvPr/>
          </p:nvSpPr>
          <p:spPr bwMode="auto">
            <a:xfrm>
              <a:off x="1710" y="3473"/>
              <a:ext cx="188" cy="81"/>
            </a:xfrm>
            <a:custGeom>
              <a:avLst/>
              <a:gdLst>
                <a:gd name="T0" fmla="*/ 0 w 440"/>
                <a:gd name="T1" fmla="*/ 17 h 188"/>
                <a:gd name="T2" fmla="*/ 10 w 440"/>
                <a:gd name="T3" fmla="*/ 26 h 188"/>
                <a:gd name="T4" fmla="*/ 20 w 440"/>
                <a:gd name="T5" fmla="*/ 35 h 188"/>
                <a:gd name="T6" fmla="*/ 40 w 440"/>
                <a:gd name="T7" fmla="*/ 35 h 188"/>
                <a:gd name="T8" fmla="*/ 60 w 440"/>
                <a:gd name="T9" fmla="*/ 35 h 188"/>
                <a:gd name="T10" fmla="*/ 71 w 440"/>
                <a:gd name="T11" fmla="*/ 26 h 188"/>
                <a:gd name="T12" fmla="*/ 80 w 440"/>
                <a:gd name="T13" fmla="*/ 17 h 188"/>
                <a:gd name="T14" fmla="*/ 71 w 440"/>
                <a:gd name="T15" fmla="*/ 9 h 188"/>
                <a:gd name="T16" fmla="*/ 60 w 440"/>
                <a:gd name="T17" fmla="*/ 0 h 188"/>
                <a:gd name="T18" fmla="*/ 40 w 440"/>
                <a:gd name="T19" fmla="*/ 0 h 188"/>
                <a:gd name="T20" fmla="*/ 20 w 440"/>
                <a:gd name="T21" fmla="*/ 0 h 188"/>
                <a:gd name="T22" fmla="*/ 10 w 440"/>
                <a:gd name="T23" fmla="*/ 9 h 188"/>
                <a:gd name="T24" fmla="*/ 0 w 440"/>
                <a:gd name="T25" fmla="*/ 17 h 1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88"/>
                <a:gd name="T41" fmla="*/ 440 w 440"/>
                <a:gd name="T42" fmla="*/ 188 h 18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88">
                  <a:moveTo>
                    <a:pt x="0" y="93"/>
                  </a:moveTo>
                  <a:lnTo>
                    <a:pt x="56" y="141"/>
                  </a:lnTo>
                  <a:lnTo>
                    <a:pt x="110" y="188"/>
                  </a:lnTo>
                  <a:lnTo>
                    <a:pt x="220" y="188"/>
                  </a:lnTo>
                  <a:lnTo>
                    <a:pt x="330" y="188"/>
                  </a:lnTo>
                  <a:lnTo>
                    <a:pt x="386" y="141"/>
                  </a:lnTo>
                  <a:lnTo>
                    <a:pt x="440" y="93"/>
                  </a:lnTo>
                  <a:lnTo>
                    <a:pt x="386" y="48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7" name="Freeform 43"/>
            <p:cNvSpPr>
              <a:spLocks/>
            </p:cNvSpPr>
            <p:nvPr/>
          </p:nvSpPr>
          <p:spPr bwMode="auto">
            <a:xfrm>
              <a:off x="1852" y="3443"/>
              <a:ext cx="187" cy="82"/>
            </a:xfrm>
            <a:custGeom>
              <a:avLst/>
              <a:gdLst>
                <a:gd name="T0" fmla="*/ 0 w 440"/>
                <a:gd name="T1" fmla="*/ 18 h 190"/>
                <a:gd name="T2" fmla="*/ 10 w 440"/>
                <a:gd name="T3" fmla="*/ 27 h 190"/>
                <a:gd name="T4" fmla="*/ 20 w 440"/>
                <a:gd name="T5" fmla="*/ 35 h 190"/>
                <a:gd name="T6" fmla="*/ 40 w 440"/>
                <a:gd name="T7" fmla="*/ 35 h 190"/>
                <a:gd name="T8" fmla="*/ 60 w 440"/>
                <a:gd name="T9" fmla="*/ 35 h 190"/>
                <a:gd name="T10" fmla="*/ 70 w 440"/>
                <a:gd name="T11" fmla="*/ 27 h 190"/>
                <a:gd name="T12" fmla="*/ 79 w 440"/>
                <a:gd name="T13" fmla="*/ 18 h 190"/>
                <a:gd name="T14" fmla="*/ 70 w 440"/>
                <a:gd name="T15" fmla="*/ 9 h 190"/>
                <a:gd name="T16" fmla="*/ 60 w 440"/>
                <a:gd name="T17" fmla="*/ 0 h 190"/>
                <a:gd name="T18" fmla="*/ 40 w 440"/>
                <a:gd name="T19" fmla="*/ 0 h 190"/>
                <a:gd name="T20" fmla="*/ 20 w 440"/>
                <a:gd name="T21" fmla="*/ 0 h 190"/>
                <a:gd name="T22" fmla="*/ 10 w 440"/>
                <a:gd name="T23" fmla="*/ 9 h 190"/>
                <a:gd name="T24" fmla="*/ 0 w 440"/>
                <a:gd name="T25" fmla="*/ 18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0" y="97"/>
                  </a:moveTo>
                  <a:lnTo>
                    <a:pt x="56" y="143"/>
                  </a:lnTo>
                  <a:lnTo>
                    <a:pt x="110" y="190"/>
                  </a:lnTo>
                  <a:lnTo>
                    <a:pt x="220" y="190"/>
                  </a:lnTo>
                  <a:lnTo>
                    <a:pt x="330" y="190"/>
                  </a:lnTo>
                  <a:lnTo>
                    <a:pt x="386" y="143"/>
                  </a:lnTo>
                  <a:lnTo>
                    <a:pt x="440" y="97"/>
                  </a:lnTo>
                  <a:lnTo>
                    <a:pt x="386" y="48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8" name="Rectangle 44"/>
            <p:cNvSpPr>
              <a:spLocks noChangeArrowheads="1"/>
            </p:cNvSpPr>
            <p:nvPr/>
          </p:nvSpPr>
          <p:spPr bwMode="auto">
            <a:xfrm>
              <a:off x="1852" y="3473"/>
              <a:ext cx="187" cy="12"/>
            </a:xfrm>
            <a:prstGeom prst="rect">
              <a:avLst/>
            </a:prstGeom>
            <a:solidFill>
              <a:srgbClr val="003A6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9" name="Freeform 45"/>
            <p:cNvSpPr>
              <a:spLocks/>
            </p:cNvSpPr>
            <p:nvPr/>
          </p:nvSpPr>
          <p:spPr bwMode="auto">
            <a:xfrm>
              <a:off x="1993" y="3443"/>
              <a:ext cx="46" cy="82"/>
            </a:xfrm>
            <a:custGeom>
              <a:avLst/>
              <a:gdLst>
                <a:gd name="T0" fmla="*/ 0 w 108"/>
                <a:gd name="T1" fmla="*/ 35 h 190"/>
                <a:gd name="T2" fmla="*/ 10 w 108"/>
                <a:gd name="T3" fmla="*/ 27 h 190"/>
                <a:gd name="T4" fmla="*/ 20 w 108"/>
                <a:gd name="T5" fmla="*/ 18 h 190"/>
                <a:gd name="T6" fmla="*/ 10 w 108"/>
                <a:gd name="T7" fmla="*/ 9 h 190"/>
                <a:gd name="T8" fmla="*/ 0 w 108"/>
                <a:gd name="T9" fmla="*/ 0 h 190"/>
                <a:gd name="T10" fmla="*/ 0 w 108"/>
                <a:gd name="T11" fmla="*/ 35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90"/>
                <a:gd name="T20" fmla="*/ 108 w 108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90">
                  <a:moveTo>
                    <a:pt x="0" y="190"/>
                  </a:moveTo>
                  <a:lnTo>
                    <a:pt x="54" y="143"/>
                  </a:lnTo>
                  <a:lnTo>
                    <a:pt x="108" y="97"/>
                  </a:lnTo>
                  <a:lnTo>
                    <a:pt x="54" y="48"/>
                  </a:lnTo>
                  <a:lnTo>
                    <a:pt x="0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0" name="Freeform 46"/>
            <p:cNvSpPr>
              <a:spLocks/>
            </p:cNvSpPr>
            <p:nvPr/>
          </p:nvSpPr>
          <p:spPr bwMode="auto">
            <a:xfrm>
              <a:off x="1852" y="3443"/>
              <a:ext cx="46" cy="82"/>
            </a:xfrm>
            <a:custGeom>
              <a:avLst/>
              <a:gdLst>
                <a:gd name="T0" fmla="*/ 0 w 110"/>
                <a:gd name="T1" fmla="*/ 18 h 188"/>
                <a:gd name="T2" fmla="*/ 10 w 110"/>
                <a:gd name="T3" fmla="*/ 27 h 188"/>
                <a:gd name="T4" fmla="*/ 19 w 110"/>
                <a:gd name="T5" fmla="*/ 36 h 188"/>
                <a:gd name="T6" fmla="*/ 19 w 110"/>
                <a:gd name="T7" fmla="*/ 0 h 188"/>
                <a:gd name="T8" fmla="*/ 10 w 110"/>
                <a:gd name="T9" fmla="*/ 9 h 188"/>
                <a:gd name="T10" fmla="*/ 0 w 110"/>
                <a:gd name="T11" fmla="*/ 18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8"/>
                <a:gd name="T20" fmla="*/ 110 w 110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8">
                  <a:moveTo>
                    <a:pt x="0" y="95"/>
                  </a:moveTo>
                  <a:lnTo>
                    <a:pt x="56" y="143"/>
                  </a:lnTo>
                  <a:lnTo>
                    <a:pt x="110" y="188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1" name="Freeform 47"/>
            <p:cNvSpPr>
              <a:spLocks/>
            </p:cNvSpPr>
            <p:nvPr/>
          </p:nvSpPr>
          <p:spPr bwMode="auto">
            <a:xfrm>
              <a:off x="1852" y="3432"/>
              <a:ext cx="187" cy="81"/>
            </a:xfrm>
            <a:custGeom>
              <a:avLst/>
              <a:gdLst>
                <a:gd name="T0" fmla="*/ 0 w 440"/>
                <a:gd name="T1" fmla="*/ 17 h 190"/>
                <a:gd name="T2" fmla="*/ 10 w 440"/>
                <a:gd name="T3" fmla="*/ 26 h 190"/>
                <a:gd name="T4" fmla="*/ 20 w 440"/>
                <a:gd name="T5" fmla="*/ 35 h 190"/>
                <a:gd name="T6" fmla="*/ 40 w 440"/>
                <a:gd name="T7" fmla="*/ 35 h 190"/>
                <a:gd name="T8" fmla="*/ 60 w 440"/>
                <a:gd name="T9" fmla="*/ 35 h 190"/>
                <a:gd name="T10" fmla="*/ 70 w 440"/>
                <a:gd name="T11" fmla="*/ 26 h 190"/>
                <a:gd name="T12" fmla="*/ 79 w 440"/>
                <a:gd name="T13" fmla="*/ 17 h 190"/>
                <a:gd name="T14" fmla="*/ 70 w 440"/>
                <a:gd name="T15" fmla="*/ 9 h 190"/>
                <a:gd name="T16" fmla="*/ 60 w 440"/>
                <a:gd name="T17" fmla="*/ 0 h 190"/>
                <a:gd name="T18" fmla="*/ 40 w 440"/>
                <a:gd name="T19" fmla="*/ 0 h 190"/>
                <a:gd name="T20" fmla="*/ 20 w 440"/>
                <a:gd name="T21" fmla="*/ 0 h 190"/>
                <a:gd name="T22" fmla="*/ 10 w 440"/>
                <a:gd name="T23" fmla="*/ 9 h 190"/>
                <a:gd name="T24" fmla="*/ 0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0" y="95"/>
                  </a:moveTo>
                  <a:lnTo>
                    <a:pt x="56" y="143"/>
                  </a:lnTo>
                  <a:lnTo>
                    <a:pt x="110" y="190"/>
                  </a:lnTo>
                  <a:lnTo>
                    <a:pt x="220" y="190"/>
                  </a:lnTo>
                  <a:lnTo>
                    <a:pt x="330" y="190"/>
                  </a:lnTo>
                  <a:lnTo>
                    <a:pt x="386" y="143"/>
                  </a:lnTo>
                  <a:lnTo>
                    <a:pt x="440" y="95"/>
                  </a:lnTo>
                  <a:lnTo>
                    <a:pt x="386" y="46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2" name="Freeform 48"/>
            <p:cNvSpPr>
              <a:spLocks/>
            </p:cNvSpPr>
            <p:nvPr/>
          </p:nvSpPr>
          <p:spPr bwMode="auto">
            <a:xfrm>
              <a:off x="1936" y="3465"/>
              <a:ext cx="28" cy="42"/>
            </a:xfrm>
            <a:custGeom>
              <a:avLst/>
              <a:gdLst>
                <a:gd name="T0" fmla="*/ 2 w 64"/>
                <a:gd name="T1" fmla="*/ 0 h 99"/>
                <a:gd name="T2" fmla="*/ 0 w 64"/>
                <a:gd name="T3" fmla="*/ 1 h 99"/>
                <a:gd name="T4" fmla="*/ 9 w 64"/>
                <a:gd name="T5" fmla="*/ 18 h 99"/>
                <a:gd name="T6" fmla="*/ 12 w 64"/>
                <a:gd name="T7" fmla="*/ 18 h 99"/>
                <a:gd name="T8" fmla="*/ 3 w 64"/>
                <a:gd name="T9" fmla="*/ 0 h 99"/>
                <a:gd name="T10" fmla="*/ 2 w 64"/>
                <a:gd name="T11" fmla="*/ 1 h 99"/>
                <a:gd name="T12" fmla="*/ 2 w 64"/>
                <a:gd name="T13" fmla="*/ 0 h 99"/>
                <a:gd name="T14" fmla="*/ 0 w 64"/>
                <a:gd name="T15" fmla="*/ 0 h 99"/>
                <a:gd name="T16" fmla="*/ 0 w 64"/>
                <a:gd name="T17" fmla="*/ 1 h 99"/>
                <a:gd name="T18" fmla="*/ 2 w 64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"/>
                <a:gd name="T31" fmla="*/ 0 h 99"/>
                <a:gd name="T32" fmla="*/ 64 w 64"/>
                <a:gd name="T33" fmla="*/ 99 h 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" h="99">
                  <a:moveTo>
                    <a:pt x="10" y="0"/>
                  </a:moveTo>
                  <a:lnTo>
                    <a:pt x="0" y="4"/>
                  </a:lnTo>
                  <a:lnTo>
                    <a:pt x="47" y="99"/>
                  </a:lnTo>
                  <a:lnTo>
                    <a:pt x="64" y="99"/>
                  </a:lnTo>
                  <a:lnTo>
                    <a:pt x="17" y="2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3" name="Freeform 49"/>
            <p:cNvSpPr>
              <a:spLocks/>
            </p:cNvSpPr>
            <p:nvPr/>
          </p:nvSpPr>
          <p:spPr bwMode="auto">
            <a:xfrm>
              <a:off x="1941" y="3465"/>
              <a:ext cx="19" cy="3"/>
            </a:xfrm>
            <a:custGeom>
              <a:avLst/>
              <a:gdLst>
                <a:gd name="T0" fmla="*/ 6 w 44"/>
                <a:gd name="T1" fmla="*/ 1 h 8"/>
                <a:gd name="T2" fmla="*/ 7 w 44"/>
                <a:gd name="T3" fmla="*/ 0 h 8"/>
                <a:gd name="T4" fmla="*/ 0 w 44"/>
                <a:gd name="T5" fmla="*/ 0 h 8"/>
                <a:gd name="T6" fmla="*/ 0 w 44"/>
                <a:gd name="T7" fmla="*/ 1 h 8"/>
                <a:gd name="T8" fmla="*/ 7 w 44"/>
                <a:gd name="T9" fmla="*/ 1 h 8"/>
                <a:gd name="T10" fmla="*/ 8 w 44"/>
                <a:gd name="T11" fmla="*/ 1 h 8"/>
                <a:gd name="T12" fmla="*/ 7 w 44"/>
                <a:gd name="T13" fmla="*/ 1 h 8"/>
                <a:gd name="T14" fmla="*/ 8 w 44"/>
                <a:gd name="T15" fmla="*/ 1 h 8"/>
                <a:gd name="T16" fmla="*/ 8 w 44"/>
                <a:gd name="T17" fmla="*/ 1 h 8"/>
                <a:gd name="T18" fmla="*/ 6 w 44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8"/>
                <a:gd name="T32" fmla="*/ 44 w 44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8">
                  <a:moveTo>
                    <a:pt x="30" y="4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7" y="8"/>
                  </a:lnTo>
                  <a:lnTo>
                    <a:pt x="44" y="4"/>
                  </a:lnTo>
                  <a:lnTo>
                    <a:pt x="37" y="8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4" name="Freeform 50"/>
            <p:cNvSpPr>
              <a:spLocks/>
            </p:cNvSpPr>
            <p:nvPr/>
          </p:nvSpPr>
          <p:spPr bwMode="auto">
            <a:xfrm>
              <a:off x="1954" y="3447"/>
              <a:ext cx="6" cy="19"/>
            </a:xfrm>
            <a:custGeom>
              <a:avLst/>
              <a:gdLst>
                <a:gd name="T0" fmla="*/ 2 w 13"/>
                <a:gd name="T1" fmla="*/ 1 h 47"/>
                <a:gd name="T2" fmla="*/ 0 w 13"/>
                <a:gd name="T3" fmla="*/ 1 h 47"/>
                <a:gd name="T4" fmla="*/ 0 w 13"/>
                <a:gd name="T5" fmla="*/ 8 h 47"/>
                <a:gd name="T6" fmla="*/ 3 w 13"/>
                <a:gd name="T7" fmla="*/ 8 h 47"/>
                <a:gd name="T8" fmla="*/ 3 w 13"/>
                <a:gd name="T9" fmla="*/ 1 h 47"/>
                <a:gd name="T10" fmla="*/ 2 w 13"/>
                <a:gd name="T11" fmla="*/ 0 h 47"/>
                <a:gd name="T12" fmla="*/ 3 w 13"/>
                <a:gd name="T13" fmla="*/ 1 h 47"/>
                <a:gd name="T14" fmla="*/ 3 w 13"/>
                <a:gd name="T15" fmla="*/ 0 h 47"/>
                <a:gd name="T16" fmla="*/ 2 w 13"/>
                <a:gd name="T17" fmla="*/ 0 h 47"/>
                <a:gd name="T18" fmla="*/ 2 w 13"/>
                <a:gd name="T19" fmla="*/ 1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7"/>
                <a:gd name="T32" fmla="*/ 13 w 13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7">
                  <a:moveTo>
                    <a:pt x="8" y="8"/>
                  </a:moveTo>
                  <a:lnTo>
                    <a:pt x="0" y="6"/>
                  </a:lnTo>
                  <a:lnTo>
                    <a:pt x="0" y="47"/>
                  </a:lnTo>
                  <a:lnTo>
                    <a:pt x="13" y="47"/>
                  </a:lnTo>
                  <a:lnTo>
                    <a:pt x="13" y="6"/>
                  </a:lnTo>
                  <a:lnTo>
                    <a:pt x="8" y="0"/>
                  </a:lnTo>
                  <a:lnTo>
                    <a:pt x="13" y="6"/>
                  </a:lnTo>
                  <a:lnTo>
                    <a:pt x="13" y="0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5" name="Freeform 51"/>
            <p:cNvSpPr>
              <a:spLocks/>
            </p:cNvSpPr>
            <p:nvPr/>
          </p:nvSpPr>
          <p:spPr bwMode="auto">
            <a:xfrm>
              <a:off x="1930" y="3447"/>
              <a:ext cx="27" cy="3"/>
            </a:xfrm>
            <a:custGeom>
              <a:avLst/>
              <a:gdLst>
                <a:gd name="T0" fmla="*/ 0 w 63"/>
                <a:gd name="T1" fmla="*/ 1 h 8"/>
                <a:gd name="T2" fmla="*/ 1 w 63"/>
                <a:gd name="T3" fmla="*/ 1 h 8"/>
                <a:gd name="T4" fmla="*/ 12 w 63"/>
                <a:gd name="T5" fmla="*/ 1 h 8"/>
                <a:gd name="T6" fmla="*/ 12 w 63"/>
                <a:gd name="T7" fmla="*/ 0 h 8"/>
                <a:gd name="T8" fmla="*/ 1 w 63"/>
                <a:gd name="T9" fmla="*/ 0 h 8"/>
                <a:gd name="T10" fmla="*/ 3 w 63"/>
                <a:gd name="T11" fmla="*/ 1 h 8"/>
                <a:gd name="T12" fmla="*/ 0 w 63"/>
                <a:gd name="T13" fmla="*/ 1 h 8"/>
                <a:gd name="T14" fmla="*/ 0 w 63"/>
                <a:gd name="T15" fmla="*/ 1 h 8"/>
                <a:gd name="T16" fmla="*/ 1 w 63"/>
                <a:gd name="T17" fmla="*/ 1 h 8"/>
                <a:gd name="T18" fmla="*/ 0 w 63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8"/>
                <a:gd name="T32" fmla="*/ 63 w 63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8">
                  <a:moveTo>
                    <a:pt x="0" y="6"/>
                  </a:moveTo>
                  <a:lnTo>
                    <a:pt x="7" y="8"/>
                  </a:lnTo>
                  <a:lnTo>
                    <a:pt x="63" y="8"/>
                  </a:lnTo>
                  <a:lnTo>
                    <a:pt x="63" y="0"/>
                  </a:lnTo>
                  <a:lnTo>
                    <a:pt x="7" y="0"/>
                  </a:lnTo>
                  <a:lnTo>
                    <a:pt x="14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7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6" name="Freeform 52"/>
            <p:cNvSpPr>
              <a:spLocks/>
            </p:cNvSpPr>
            <p:nvPr/>
          </p:nvSpPr>
          <p:spPr bwMode="auto">
            <a:xfrm>
              <a:off x="1909" y="3404"/>
              <a:ext cx="27" cy="45"/>
            </a:xfrm>
            <a:custGeom>
              <a:avLst/>
              <a:gdLst>
                <a:gd name="T0" fmla="*/ 2 w 65"/>
                <a:gd name="T1" fmla="*/ 0 h 106"/>
                <a:gd name="T2" fmla="*/ 0 w 65"/>
                <a:gd name="T3" fmla="*/ 0 h 106"/>
                <a:gd name="T4" fmla="*/ 9 w 65"/>
                <a:gd name="T5" fmla="*/ 19 h 106"/>
                <a:gd name="T6" fmla="*/ 11 w 65"/>
                <a:gd name="T7" fmla="*/ 19 h 106"/>
                <a:gd name="T8" fmla="*/ 3 w 65"/>
                <a:gd name="T9" fmla="*/ 0 h 106"/>
                <a:gd name="T10" fmla="*/ 2 w 65"/>
                <a:gd name="T11" fmla="*/ 1 h 106"/>
                <a:gd name="T12" fmla="*/ 2 w 65"/>
                <a:gd name="T13" fmla="*/ 0 h 106"/>
                <a:gd name="T14" fmla="*/ 0 w 65"/>
                <a:gd name="T15" fmla="*/ 0 h 106"/>
                <a:gd name="T16" fmla="*/ 0 w 65"/>
                <a:gd name="T17" fmla="*/ 0 h 106"/>
                <a:gd name="T18" fmla="*/ 2 w 65"/>
                <a:gd name="T19" fmla="*/ 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"/>
                <a:gd name="T31" fmla="*/ 0 h 106"/>
                <a:gd name="T32" fmla="*/ 65 w 65"/>
                <a:gd name="T33" fmla="*/ 106 h 1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" h="106">
                  <a:moveTo>
                    <a:pt x="10" y="0"/>
                  </a:moveTo>
                  <a:lnTo>
                    <a:pt x="2" y="3"/>
                  </a:lnTo>
                  <a:lnTo>
                    <a:pt x="51" y="106"/>
                  </a:lnTo>
                  <a:lnTo>
                    <a:pt x="65" y="104"/>
                  </a:lnTo>
                  <a:lnTo>
                    <a:pt x="17" y="2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7" name="Freeform 53"/>
            <p:cNvSpPr>
              <a:spLocks/>
            </p:cNvSpPr>
            <p:nvPr/>
          </p:nvSpPr>
          <p:spPr bwMode="auto">
            <a:xfrm>
              <a:off x="1913" y="3404"/>
              <a:ext cx="15" cy="3"/>
            </a:xfrm>
            <a:custGeom>
              <a:avLst/>
              <a:gdLst>
                <a:gd name="T0" fmla="*/ 4 w 34"/>
                <a:gd name="T1" fmla="*/ 0 h 9"/>
                <a:gd name="T2" fmla="*/ 5 w 34"/>
                <a:gd name="T3" fmla="*/ 0 h 9"/>
                <a:gd name="T4" fmla="*/ 0 w 34"/>
                <a:gd name="T5" fmla="*/ 0 h 9"/>
                <a:gd name="T6" fmla="*/ 0 w 34"/>
                <a:gd name="T7" fmla="*/ 1 h 9"/>
                <a:gd name="T8" fmla="*/ 5 w 34"/>
                <a:gd name="T9" fmla="*/ 1 h 9"/>
                <a:gd name="T10" fmla="*/ 7 w 34"/>
                <a:gd name="T11" fmla="*/ 0 h 9"/>
                <a:gd name="T12" fmla="*/ 5 w 34"/>
                <a:gd name="T13" fmla="*/ 1 h 9"/>
                <a:gd name="T14" fmla="*/ 7 w 34"/>
                <a:gd name="T15" fmla="*/ 1 h 9"/>
                <a:gd name="T16" fmla="*/ 7 w 34"/>
                <a:gd name="T17" fmla="*/ 0 h 9"/>
                <a:gd name="T18" fmla="*/ 4 w 34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4"/>
                <a:gd name="T31" fmla="*/ 0 h 9"/>
                <a:gd name="T32" fmla="*/ 34 w 34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4" h="9">
                  <a:moveTo>
                    <a:pt x="19" y="3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6" y="9"/>
                  </a:lnTo>
                  <a:lnTo>
                    <a:pt x="34" y="3"/>
                  </a:lnTo>
                  <a:lnTo>
                    <a:pt x="26" y="9"/>
                  </a:lnTo>
                  <a:lnTo>
                    <a:pt x="34" y="9"/>
                  </a:lnTo>
                  <a:lnTo>
                    <a:pt x="34" y="3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8" name="Freeform 54"/>
            <p:cNvSpPr>
              <a:spLocks/>
            </p:cNvSpPr>
            <p:nvPr/>
          </p:nvSpPr>
          <p:spPr bwMode="auto">
            <a:xfrm>
              <a:off x="1922" y="3391"/>
              <a:ext cx="6" cy="15"/>
            </a:xfrm>
            <a:custGeom>
              <a:avLst/>
              <a:gdLst>
                <a:gd name="T0" fmla="*/ 1 w 15"/>
                <a:gd name="T1" fmla="*/ 1 h 35"/>
                <a:gd name="T2" fmla="*/ 0 w 15"/>
                <a:gd name="T3" fmla="*/ 1 h 35"/>
                <a:gd name="T4" fmla="*/ 0 w 15"/>
                <a:gd name="T5" fmla="*/ 6 h 35"/>
                <a:gd name="T6" fmla="*/ 2 w 15"/>
                <a:gd name="T7" fmla="*/ 6 h 35"/>
                <a:gd name="T8" fmla="*/ 2 w 15"/>
                <a:gd name="T9" fmla="*/ 1 h 35"/>
                <a:gd name="T10" fmla="*/ 1 w 15"/>
                <a:gd name="T11" fmla="*/ 0 h 35"/>
                <a:gd name="T12" fmla="*/ 2 w 15"/>
                <a:gd name="T13" fmla="*/ 1 h 35"/>
                <a:gd name="T14" fmla="*/ 2 w 15"/>
                <a:gd name="T15" fmla="*/ 0 h 35"/>
                <a:gd name="T16" fmla="*/ 1 w 15"/>
                <a:gd name="T17" fmla="*/ 0 h 35"/>
                <a:gd name="T18" fmla="*/ 1 w 15"/>
                <a:gd name="T19" fmla="*/ 1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35"/>
                <a:gd name="T32" fmla="*/ 15 w 1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35">
                  <a:moveTo>
                    <a:pt x="7" y="7"/>
                  </a:moveTo>
                  <a:lnTo>
                    <a:pt x="0" y="4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4"/>
                  </a:lnTo>
                  <a:lnTo>
                    <a:pt x="7" y="0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7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9" name="Freeform 55"/>
            <p:cNvSpPr>
              <a:spLocks/>
            </p:cNvSpPr>
            <p:nvPr/>
          </p:nvSpPr>
          <p:spPr bwMode="auto">
            <a:xfrm>
              <a:off x="1903" y="3391"/>
              <a:ext cx="21" cy="2"/>
            </a:xfrm>
            <a:custGeom>
              <a:avLst/>
              <a:gdLst>
                <a:gd name="T0" fmla="*/ 0 w 50"/>
                <a:gd name="T1" fmla="*/ 1 h 5"/>
                <a:gd name="T2" fmla="*/ 1 w 50"/>
                <a:gd name="T3" fmla="*/ 1 h 5"/>
                <a:gd name="T4" fmla="*/ 9 w 50"/>
                <a:gd name="T5" fmla="*/ 1 h 5"/>
                <a:gd name="T6" fmla="*/ 9 w 50"/>
                <a:gd name="T7" fmla="*/ 0 h 5"/>
                <a:gd name="T8" fmla="*/ 1 w 50"/>
                <a:gd name="T9" fmla="*/ 0 h 5"/>
                <a:gd name="T10" fmla="*/ 3 w 50"/>
                <a:gd name="T11" fmla="*/ 1 h 5"/>
                <a:gd name="T12" fmla="*/ 0 w 50"/>
                <a:gd name="T13" fmla="*/ 1 h 5"/>
                <a:gd name="T14" fmla="*/ 0 w 50"/>
                <a:gd name="T15" fmla="*/ 1 h 5"/>
                <a:gd name="T16" fmla="*/ 1 w 50"/>
                <a:gd name="T17" fmla="*/ 1 h 5"/>
                <a:gd name="T18" fmla="*/ 0 w 50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"/>
                <a:gd name="T31" fmla="*/ 0 h 5"/>
                <a:gd name="T32" fmla="*/ 50 w 50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" h="5">
                  <a:moveTo>
                    <a:pt x="0" y="4"/>
                  </a:moveTo>
                  <a:lnTo>
                    <a:pt x="8" y="5"/>
                  </a:lnTo>
                  <a:lnTo>
                    <a:pt x="50" y="5"/>
                  </a:lnTo>
                  <a:lnTo>
                    <a:pt x="50" y="0"/>
                  </a:lnTo>
                  <a:lnTo>
                    <a:pt x="8" y="0"/>
                  </a:lnTo>
                  <a:lnTo>
                    <a:pt x="17" y="4"/>
                  </a:lnTo>
                  <a:lnTo>
                    <a:pt x="0" y="4"/>
                  </a:lnTo>
                  <a:lnTo>
                    <a:pt x="2" y="5"/>
                  </a:lnTo>
                  <a:lnTo>
                    <a:pt x="8" y="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0" name="Freeform 56"/>
            <p:cNvSpPr>
              <a:spLocks/>
            </p:cNvSpPr>
            <p:nvPr/>
          </p:nvSpPr>
          <p:spPr bwMode="auto">
            <a:xfrm>
              <a:off x="1819" y="3391"/>
              <a:ext cx="21" cy="2"/>
            </a:xfrm>
            <a:custGeom>
              <a:avLst/>
              <a:gdLst>
                <a:gd name="T0" fmla="*/ 3 w 46"/>
                <a:gd name="T1" fmla="*/ 1 h 5"/>
                <a:gd name="T2" fmla="*/ 1 w 46"/>
                <a:gd name="T3" fmla="*/ 1 h 5"/>
                <a:gd name="T4" fmla="*/ 10 w 46"/>
                <a:gd name="T5" fmla="*/ 1 h 5"/>
                <a:gd name="T6" fmla="*/ 10 w 46"/>
                <a:gd name="T7" fmla="*/ 0 h 5"/>
                <a:gd name="T8" fmla="*/ 1 w 46"/>
                <a:gd name="T9" fmla="*/ 0 h 5"/>
                <a:gd name="T10" fmla="*/ 0 w 46"/>
                <a:gd name="T11" fmla="*/ 1 h 5"/>
                <a:gd name="T12" fmla="*/ 1 w 46"/>
                <a:gd name="T13" fmla="*/ 0 h 5"/>
                <a:gd name="T14" fmla="*/ 0 w 46"/>
                <a:gd name="T15" fmla="*/ 0 h 5"/>
                <a:gd name="T16" fmla="*/ 0 w 46"/>
                <a:gd name="T17" fmla="*/ 1 h 5"/>
                <a:gd name="T18" fmla="*/ 3 w 46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5"/>
                <a:gd name="T32" fmla="*/ 46 w 46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5">
                  <a:moveTo>
                    <a:pt x="13" y="4"/>
                  </a:moveTo>
                  <a:lnTo>
                    <a:pt x="7" y="5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1" name="Freeform 57"/>
            <p:cNvSpPr>
              <a:spLocks/>
            </p:cNvSpPr>
            <p:nvPr/>
          </p:nvSpPr>
          <p:spPr bwMode="auto">
            <a:xfrm>
              <a:off x="1819" y="3393"/>
              <a:ext cx="7" cy="14"/>
            </a:xfrm>
            <a:custGeom>
              <a:avLst/>
              <a:gdLst>
                <a:gd name="T0" fmla="*/ 2 w 14"/>
                <a:gd name="T1" fmla="*/ 4 h 35"/>
                <a:gd name="T2" fmla="*/ 4 w 14"/>
                <a:gd name="T3" fmla="*/ 5 h 35"/>
                <a:gd name="T4" fmla="*/ 4 w 14"/>
                <a:gd name="T5" fmla="*/ 0 h 35"/>
                <a:gd name="T6" fmla="*/ 0 w 14"/>
                <a:gd name="T7" fmla="*/ 0 h 35"/>
                <a:gd name="T8" fmla="*/ 0 w 14"/>
                <a:gd name="T9" fmla="*/ 5 h 35"/>
                <a:gd name="T10" fmla="*/ 2 w 14"/>
                <a:gd name="T11" fmla="*/ 6 h 35"/>
                <a:gd name="T12" fmla="*/ 0 w 14"/>
                <a:gd name="T13" fmla="*/ 5 h 35"/>
                <a:gd name="T14" fmla="*/ 0 w 14"/>
                <a:gd name="T15" fmla="*/ 6 h 35"/>
                <a:gd name="T16" fmla="*/ 2 w 14"/>
                <a:gd name="T17" fmla="*/ 6 h 35"/>
                <a:gd name="T18" fmla="*/ 2 w 14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35"/>
                <a:gd name="T32" fmla="*/ 14 w 14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35">
                  <a:moveTo>
                    <a:pt x="7" y="28"/>
                  </a:moveTo>
                  <a:lnTo>
                    <a:pt x="14" y="2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7" y="35"/>
                  </a:lnTo>
                  <a:lnTo>
                    <a:pt x="0" y="29"/>
                  </a:lnTo>
                  <a:lnTo>
                    <a:pt x="0" y="35"/>
                  </a:lnTo>
                  <a:lnTo>
                    <a:pt x="7" y="35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2" name="Freeform 58"/>
            <p:cNvSpPr>
              <a:spLocks/>
            </p:cNvSpPr>
            <p:nvPr/>
          </p:nvSpPr>
          <p:spPr bwMode="auto">
            <a:xfrm>
              <a:off x="1822" y="3404"/>
              <a:ext cx="16" cy="3"/>
            </a:xfrm>
            <a:custGeom>
              <a:avLst/>
              <a:gdLst>
                <a:gd name="T0" fmla="*/ 7 w 35"/>
                <a:gd name="T1" fmla="*/ 1 h 9"/>
                <a:gd name="T2" fmla="*/ 5 w 35"/>
                <a:gd name="T3" fmla="*/ 0 h 9"/>
                <a:gd name="T4" fmla="*/ 0 w 35"/>
                <a:gd name="T5" fmla="*/ 0 h 9"/>
                <a:gd name="T6" fmla="*/ 0 w 35"/>
                <a:gd name="T7" fmla="*/ 1 h 9"/>
                <a:gd name="T8" fmla="*/ 5 w 35"/>
                <a:gd name="T9" fmla="*/ 1 h 9"/>
                <a:gd name="T10" fmla="*/ 4 w 35"/>
                <a:gd name="T11" fmla="*/ 0 h 9"/>
                <a:gd name="T12" fmla="*/ 7 w 35"/>
                <a:gd name="T13" fmla="*/ 1 h 9"/>
                <a:gd name="T14" fmla="*/ 7 w 35"/>
                <a:gd name="T15" fmla="*/ 0 h 9"/>
                <a:gd name="T16" fmla="*/ 5 w 35"/>
                <a:gd name="T17" fmla="*/ 0 h 9"/>
                <a:gd name="T18" fmla="*/ 7 w 35"/>
                <a:gd name="T19" fmla="*/ 1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9"/>
                <a:gd name="T32" fmla="*/ 35 w 3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9">
                  <a:moveTo>
                    <a:pt x="34" y="5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6" y="9"/>
                  </a:lnTo>
                  <a:lnTo>
                    <a:pt x="19" y="2"/>
                  </a:lnTo>
                  <a:lnTo>
                    <a:pt x="34" y="5"/>
                  </a:lnTo>
                  <a:lnTo>
                    <a:pt x="35" y="0"/>
                  </a:lnTo>
                  <a:lnTo>
                    <a:pt x="26" y="0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3" name="Freeform 59"/>
            <p:cNvSpPr>
              <a:spLocks/>
            </p:cNvSpPr>
            <p:nvPr/>
          </p:nvSpPr>
          <p:spPr bwMode="auto">
            <a:xfrm>
              <a:off x="1811" y="3405"/>
              <a:ext cx="26" cy="45"/>
            </a:xfrm>
            <a:custGeom>
              <a:avLst/>
              <a:gdLst>
                <a:gd name="T0" fmla="*/ 1 w 62"/>
                <a:gd name="T1" fmla="*/ 19 h 106"/>
                <a:gd name="T2" fmla="*/ 3 w 62"/>
                <a:gd name="T3" fmla="*/ 19 h 106"/>
                <a:gd name="T4" fmla="*/ 11 w 62"/>
                <a:gd name="T5" fmla="*/ 0 h 106"/>
                <a:gd name="T6" fmla="*/ 8 w 62"/>
                <a:gd name="T7" fmla="*/ 0 h 106"/>
                <a:gd name="T8" fmla="*/ 0 w 62"/>
                <a:gd name="T9" fmla="*/ 18 h 106"/>
                <a:gd name="T10" fmla="*/ 1 w 62"/>
                <a:gd name="T11" fmla="*/ 18 h 106"/>
                <a:gd name="T12" fmla="*/ 1 w 62"/>
                <a:gd name="T13" fmla="*/ 19 h 106"/>
                <a:gd name="T14" fmla="*/ 2 w 62"/>
                <a:gd name="T15" fmla="*/ 19 h 106"/>
                <a:gd name="T16" fmla="*/ 3 w 62"/>
                <a:gd name="T17" fmla="*/ 19 h 106"/>
                <a:gd name="T18" fmla="*/ 1 w 62"/>
                <a:gd name="T19" fmla="*/ 19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"/>
                <a:gd name="T31" fmla="*/ 0 h 106"/>
                <a:gd name="T32" fmla="*/ 62 w 62"/>
                <a:gd name="T33" fmla="*/ 106 h 1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" h="106">
                  <a:moveTo>
                    <a:pt x="7" y="106"/>
                  </a:moveTo>
                  <a:lnTo>
                    <a:pt x="15" y="104"/>
                  </a:lnTo>
                  <a:lnTo>
                    <a:pt x="62" y="3"/>
                  </a:lnTo>
                  <a:lnTo>
                    <a:pt x="47" y="0"/>
                  </a:lnTo>
                  <a:lnTo>
                    <a:pt x="0" y="102"/>
                  </a:lnTo>
                  <a:lnTo>
                    <a:pt x="7" y="98"/>
                  </a:lnTo>
                  <a:lnTo>
                    <a:pt x="7" y="106"/>
                  </a:lnTo>
                  <a:lnTo>
                    <a:pt x="13" y="106"/>
                  </a:lnTo>
                  <a:lnTo>
                    <a:pt x="15" y="104"/>
                  </a:lnTo>
                  <a:lnTo>
                    <a:pt x="7" y="10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4" name="Freeform 60"/>
            <p:cNvSpPr>
              <a:spLocks/>
            </p:cNvSpPr>
            <p:nvPr/>
          </p:nvSpPr>
          <p:spPr bwMode="auto">
            <a:xfrm>
              <a:off x="1787" y="3447"/>
              <a:ext cx="27" cy="3"/>
            </a:xfrm>
            <a:custGeom>
              <a:avLst/>
              <a:gdLst>
                <a:gd name="T0" fmla="*/ 3 w 63"/>
                <a:gd name="T1" fmla="*/ 1 h 8"/>
                <a:gd name="T2" fmla="*/ 1 w 63"/>
                <a:gd name="T3" fmla="*/ 1 h 8"/>
                <a:gd name="T4" fmla="*/ 12 w 63"/>
                <a:gd name="T5" fmla="*/ 1 h 8"/>
                <a:gd name="T6" fmla="*/ 12 w 63"/>
                <a:gd name="T7" fmla="*/ 0 h 8"/>
                <a:gd name="T8" fmla="*/ 1 w 63"/>
                <a:gd name="T9" fmla="*/ 0 h 8"/>
                <a:gd name="T10" fmla="*/ 0 w 63"/>
                <a:gd name="T11" fmla="*/ 1 h 8"/>
                <a:gd name="T12" fmla="*/ 1 w 63"/>
                <a:gd name="T13" fmla="*/ 0 h 8"/>
                <a:gd name="T14" fmla="*/ 0 w 63"/>
                <a:gd name="T15" fmla="*/ 0 h 8"/>
                <a:gd name="T16" fmla="*/ 0 w 63"/>
                <a:gd name="T17" fmla="*/ 1 h 8"/>
                <a:gd name="T18" fmla="*/ 3 w 63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8"/>
                <a:gd name="T32" fmla="*/ 63 w 63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8">
                  <a:moveTo>
                    <a:pt x="13" y="6"/>
                  </a:moveTo>
                  <a:lnTo>
                    <a:pt x="6" y="8"/>
                  </a:lnTo>
                  <a:lnTo>
                    <a:pt x="63" y="8"/>
                  </a:lnTo>
                  <a:lnTo>
                    <a:pt x="63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5" name="Freeform 61"/>
            <p:cNvSpPr>
              <a:spLocks/>
            </p:cNvSpPr>
            <p:nvPr/>
          </p:nvSpPr>
          <p:spPr bwMode="auto">
            <a:xfrm>
              <a:off x="1787" y="3449"/>
              <a:ext cx="6" cy="19"/>
            </a:xfrm>
            <a:custGeom>
              <a:avLst/>
              <a:gdLst>
                <a:gd name="T0" fmla="*/ 1 w 13"/>
                <a:gd name="T1" fmla="*/ 7 h 45"/>
                <a:gd name="T2" fmla="*/ 3 w 13"/>
                <a:gd name="T3" fmla="*/ 7 h 45"/>
                <a:gd name="T4" fmla="*/ 3 w 13"/>
                <a:gd name="T5" fmla="*/ 0 h 45"/>
                <a:gd name="T6" fmla="*/ 0 w 13"/>
                <a:gd name="T7" fmla="*/ 0 h 45"/>
                <a:gd name="T8" fmla="*/ 0 w 13"/>
                <a:gd name="T9" fmla="*/ 7 h 45"/>
                <a:gd name="T10" fmla="*/ 1 w 13"/>
                <a:gd name="T11" fmla="*/ 8 h 45"/>
                <a:gd name="T12" fmla="*/ 0 w 13"/>
                <a:gd name="T13" fmla="*/ 7 h 45"/>
                <a:gd name="T14" fmla="*/ 0 w 13"/>
                <a:gd name="T15" fmla="*/ 8 h 45"/>
                <a:gd name="T16" fmla="*/ 1 w 13"/>
                <a:gd name="T17" fmla="*/ 8 h 45"/>
                <a:gd name="T18" fmla="*/ 1 w 13"/>
                <a:gd name="T19" fmla="*/ 7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5"/>
                <a:gd name="T32" fmla="*/ 13 w 13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5">
                  <a:moveTo>
                    <a:pt x="6" y="37"/>
                  </a:moveTo>
                  <a:lnTo>
                    <a:pt x="13" y="41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6" y="45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6" y="45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6" name="Freeform 62"/>
            <p:cNvSpPr>
              <a:spLocks/>
            </p:cNvSpPr>
            <p:nvPr/>
          </p:nvSpPr>
          <p:spPr bwMode="auto">
            <a:xfrm>
              <a:off x="1789" y="3465"/>
              <a:ext cx="21" cy="3"/>
            </a:xfrm>
            <a:custGeom>
              <a:avLst/>
              <a:gdLst>
                <a:gd name="T0" fmla="*/ 9 w 48"/>
                <a:gd name="T1" fmla="*/ 1 h 8"/>
                <a:gd name="T2" fmla="*/ 7 w 48"/>
                <a:gd name="T3" fmla="*/ 0 h 8"/>
                <a:gd name="T4" fmla="*/ 0 w 48"/>
                <a:gd name="T5" fmla="*/ 0 h 8"/>
                <a:gd name="T6" fmla="*/ 0 w 48"/>
                <a:gd name="T7" fmla="*/ 1 h 8"/>
                <a:gd name="T8" fmla="*/ 7 w 48"/>
                <a:gd name="T9" fmla="*/ 1 h 8"/>
                <a:gd name="T10" fmla="*/ 6 w 48"/>
                <a:gd name="T11" fmla="*/ 0 h 8"/>
                <a:gd name="T12" fmla="*/ 9 w 48"/>
                <a:gd name="T13" fmla="*/ 1 h 8"/>
                <a:gd name="T14" fmla="*/ 9 w 48"/>
                <a:gd name="T15" fmla="*/ 0 h 8"/>
                <a:gd name="T16" fmla="*/ 7 w 48"/>
                <a:gd name="T17" fmla="*/ 0 h 8"/>
                <a:gd name="T18" fmla="*/ 9 w 48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8"/>
                <a:gd name="T32" fmla="*/ 48 w 48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8">
                  <a:moveTo>
                    <a:pt x="46" y="4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9" y="8"/>
                  </a:lnTo>
                  <a:lnTo>
                    <a:pt x="31" y="2"/>
                  </a:lnTo>
                  <a:lnTo>
                    <a:pt x="46" y="4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46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7" name="Freeform 63"/>
            <p:cNvSpPr>
              <a:spLocks/>
            </p:cNvSpPr>
            <p:nvPr/>
          </p:nvSpPr>
          <p:spPr bwMode="auto">
            <a:xfrm>
              <a:off x="1782" y="3466"/>
              <a:ext cx="27" cy="43"/>
            </a:xfrm>
            <a:custGeom>
              <a:avLst/>
              <a:gdLst>
                <a:gd name="T0" fmla="*/ 2 w 61"/>
                <a:gd name="T1" fmla="*/ 17 h 101"/>
                <a:gd name="T2" fmla="*/ 3 w 61"/>
                <a:gd name="T3" fmla="*/ 17 h 101"/>
                <a:gd name="T4" fmla="*/ 12 w 61"/>
                <a:gd name="T5" fmla="*/ 0 h 101"/>
                <a:gd name="T6" fmla="*/ 9 w 61"/>
                <a:gd name="T7" fmla="*/ 0 h 101"/>
                <a:gd name="T8" fmla="*/ 0 w 61"/>
                <a:gd name="T9" fmla="*/ 17 h 101"/>
                <a:gd name="T10" fmla="*/ 2 w 61"/>
                <a:gd name="T11" fmla="*/ 18 h 101"/>
                <a:gd name="T12" fmla="*/ 0 w 61"/>
                <a:gd name="T13" fmla="*/ 17 h 101"/>
                <a:gd name="T14" fmla="*/ 0 w 61"/>
                <a:gd name="T15" fmla="*/ 18 h 101"/>
                <a:gd name="T16" fmla="*/ 2 w 61"/>
                <a:gd name="T17" fmla="*/ 18 h 101"/>
                <a:gd name="T18" fmla="*/ 2 w 61"/>
                <a:gd name="T19" fmla="*/ 17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101"/>
                <a:gd name="T32" fmla="*/ 61 w 61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101">
                  <a:moveTo>
                    <a:pt x="9" y="95"/>
                  </a:moveTo>
                  <a:lnTo>
                    <a:pt x="15" y="97"/>
                  </a:lnTo>
                  <a:lnTo>
                    <a:pt x="61" y="2"/>
                  </a:lnTo>
                  <a:lnTo>
                    <a:pt x="48" y="0"/>
                  </a:lnTo>
                  <a:lnTo>
                    <a:pt x="2" y="97"/>
                  </a:lnTo>
                  <a:lnTo>
                    <a:pt x="9" y="101"/>
                  </a:lnTo>
                  <a:lnTo>
                    <a:pt x="2" y="97"/>
                  </a:lnTo>
                  <a:lnTo>
                    <a:pt x="0" y="101"/>
                  </a:lnTo>
                  <a:lnTo>
                    <a:pt x="9" y="101"/>
                  </a:lnTo>
                  <a:lnTo>
                    <a:pt x="9" y="9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8" name="Freeform 64"/>
            <p:cNvSpPr>
              <a:spLocks/>
            </p:cNvSpPr>
            <p:nvPr/>
          </p:nvSpPr>
          <p:spPr bwMode="auto">
            <a:xfrm>
              <a:off x="1787" y="3507"/>
              <a:ext cx="177" cy="2"/>
            </a:xfrm>
            <a:custGeom>
              <a:avLst/>
              <a:gdLst>
                <a:gd name="T0" fmla="*/ 73 w 414"/>
                <a:gd name="T1" fmla="*/ 0 h 6"/>
                <a:gd name="T2" fmla="*/ 74 w 414"/>
                <a:gd name="T3" fmla="*/ 0 h 6"/>
                <a:gd name="T4" fmla="*/ 0 w 414"/>
                <a:gd name="T5" fmla="*/ 0 h 6"/>
                <a:gd name="T6" fmla="*/ 0 w 414"/>
                <a:gd name="T7" fmla="*/ 1 h 6"/>
                <a:gd name="T8" fmla="*/ 74 w 414"/>
                <a:gd name="T9" fmla="*/ 1 h 6"/>
                <a:gd name="T10" fmla="*/ 76 w 414"/>
                <a:gd name="T11" fmla="*/ 0 h 6"/>
                <a:gd name="T12" fmla="*/ 74 w 414"/>
                <a:gd name="T13" fmla="*/ 1 h 6"/>
                <a:gd name="T14" fmla="*/ 76 w 414"/>
                <a:gd name="T15" fmla="*/ 1 h 6"/>
                <a:gd name="T16" fmla="*/ 76 w 414"/>
                <a:gd name="T17" fmla="*/ 0 h 6"/>
                <a:gd name="T18" fmla="*/ 73 w 414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4"/>
                <a:gd name="T31" fmla="*/ 0 h 6"/>
                <a:gd name="T32" fmla="*/ 414 w 414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4" h="6">
                  <a:moveTo>
                    <a:pt x="399" y="2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406" y="6"/>
                  </a:lnTo>
                  <a:lnTo>
                    <a:pt x="414" y="2"/>
                  </a:lnTo>
                  <a:lnTo>
                    <a:pt x="406" y="6"/>
                  </a:lnTo>
                  <a:lnTo>
                    <a:pt x="414" y="6"/>
                  </a:lnTo>
                  <a:lnTo>
                    <a:pt x="414" y="2"/>
                  </a:lnTo>
                  <a:lnTo>
                    <a:pt x="399" y="2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9" name="Freeform 65"/>
            <p:cNvSpPr>
              <a:spLocks/>
            </p:cNvSpPr>
            <p:nvPr/>
          </p:nvSpPr>
          <p:spPr bwMode="auto">
            <a:xfrm>
              <a:off x="1834" y="3446"/>
              <a:ext cx="83" cy="3"/>
            </a:xfrm>
            <a:custGeom>
              <a:avLst/>
              <a:gdLst>
                <a:gd name="T0" fmla="*/ 33 w 194"/>
                <a:gd name="T1" fmla="*/ 1 h 8"/>
                <a:gd name="T2" fmla="*/ 34 w 194"/>
                <a:gd name="T3" fmla="*/ 0 h 8"/>
                <a:gd name="T4" fmla="*/ 0 w 194"/>
                <a:gd name="T5" fmla="*/ 0 h 8"/>
                <a:gd name="T6" fmla="*/ 0 w 194"/>
                <a:gd name="T7" fmla="*/ 1 h 8"/>
                <a:gd name="T8" fmla="*/ 34 w 194"/>
                <a:gd name="T9" fmla="*/ 1 h 8"/>
                <a:gd name="T10" fmla="*/ 35 w 194"/>
                <a:gd name="T11" fmla="*/ 1 h 8"/>
                <a:gd name="T12" fmla="*/ 34 w 194"/>
                <a:gd name="T13" fmla="*/ 1 h 8"/>
                <a:gd name="T14" fmla="*/ 36 w 194"/>
                <a:gd name="T15" fmla="*/ 1 h 8"/>
                <a:gd name="T16" fmla="*/ 35 w 194"/>
                <a:gd name="T17" fmla="*/ 1 h 8"/>
                <a:gd name="T18" fmla="*/ 33 w 194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4"/>
                <a:gd name="T31" fmla="*/ 0 h 8"/>
                <a:gd name="T32" fmla="*/ 194 w 194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4" h="8">
                  <a:moveTo>
                    <a:pt x="177" y="6"/>
                  </a:moveTo>
                  <a:lnTo>
                    <a:pt x="186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186" y="8"/>
                  </a:lnTo>
                  <a:lnTo>
                    <a:pt x="192" y="4"/>
                  </a:lnTo>
                  <a:lnTo>
                    <a:pt x="186" y="8"/>
                  </a:lnTo>
                  <a:lnTo>
                    <a:pt x="194" y="8"/>
                  </a:lnTo>
                  <a:lnTo>
                    <a:pt x="192" y="4"/>
                  </a:lnTo>
                  <a:lnTo>
                    <a:pt x="177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0" name="Freeform 66"/>
            <p:cNvSpPr>
              <a:spLocks/>
            </p:cNvSpPr>
            <p:nvPr/>
          </p:nvSpPr>
          <p:spPr bwMode="auto">
            <a:xfrm>
              <a:off x="1892" y="3407"/>
              <a:ext cx="24" cy="41"/>
            </a:xfrm>
            <a:custGeom>
              <a:avLst/>
              <a:gdLst>
                <a:gd name="T0" fmla="*/ 1 w 56"/>
                <a:gd name="T1" fmla="*/ 1 h 95"/>
                <a:gd name="T2" fmla="*/ 0 w 56"/>
                <a:gd name="T3" fmla="*/ 1 h 95"/>
                <a:gd name="T4" fmla="*/ 8 w 56"/>
                <a:gd name="T5" fmla="*/ 18 h 95"/>
                <a:gd name="T6" fmla="*/ 10 w 56"/>
                <a:gd name="T7" fmla="*/ 17 h 95"/>
                <a:gd name="T8" fmla="*/ 3 w 56"/>
                <a:gd name="T9" fmla="*/ 0 h 95"/>
                <a:gd name="T10" fmla="*/ 1 w 56"/>
                <a:gd name="T11" fmla="*/ 0 h 95"/>
                <a:gd name="T12" fmla="*/ 3 w 56"/>
                <a:gd name="T13" fmla="*/ 0 h 95"/>
                <a:gd name="T14" fmla="*/ 3 w 56"/>
                <a:gd name="T15" fmla="*/ 0 h 95"/>
                <a:gd name="T16" fmla="*/ 1 w 56"/>
                <a:gd name="T17" fmla="*/ 0 h 95"/>
                <a:gd name="T18" fmla="*/ 1 w 56"/>
                <a:gd name="T19" fmla="*/ 1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95"/>
                <a:gd name="T32" fmla="*/ 56 w 56"/>
                <a:gd name="T33" fmla="*/ 95 h 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95">
                  <a:moveTo>
                    <a:pt x="6" y="6"/>
                  </a:moveTo>
                  <a:lnTo>
                    <a:pt x="0" y="4"/>
                  </a:lnTo>
                  <a:lnTo>
                    <a:pt x="43" y="95"/>
                  </a:lnTo>
                  <a:lnTo>
                    <a:pt x="56" y="93"/>
                  </a:lnTo>
                  <a:lnTo>
                    <a:pt x="13" y="2"/>
                  </a:lnTo>
                  <a:lnTo>
                    <a:pt x="6" y="0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1" name="Freeform 67"/>
            <p:cNvSpPr>
              <a:spLocks/>
            </p:cNvSpPr>
            <p:nvPr/>
          </p:nvSpPr>
          <p:spPr bwMode="auto">
            <a:xfrm>
              <a:off x="1849" y="3407"/>
              <a:ext cx="45" cy="3"/>
            </a:xfrm>
            <a:custGeom>
              <a:avLst/>
              <a:gdLst>
                <a:gd name="T0" fmla="*/ 3 w 107"/>
                <a:gd name="T1" fmla="*/ 1 h 6"/>
                <a:gd name="T2" fmla="*/ 1 w 107"/>
                <a:gd name="T3" fmla="*/ 2 h 6"/>
                <a:gd name="T4" fmla="*/ 19 w 107"/>
                <a:gd name="T5" fmla="*/ 2 h 6"/>
                <a:gd name="T6" fmla="*/ 19 w 107"/>
                <a:gd name="T7" fmla="*/ 0 h 6"/>
                <a:gd name="T8" fmla="*/ 1 w 107"/>
                <a:gd name="T9" fmla="*/ 0 h 6"/>
                <a:gd name="T10" fmla="*/ 0 w 107"/>
                <a:gd name="T11" fmla="*/ 1 h 6"/>
                <a:gd name="T12" fmla="*/ 1 w 107"/>
                <a:gd name="T13" fmla="*/ 0 h 6"/>
                <a:gd name="T14" fmla="*/ 0 w 107"/>
                <a:gd name="T15" fmla="*/ 0 h 6"/>
                <a:gd name="T16" fmla="*/ 0 w 107"/>
                <a:gd name="T17" fmla="*/ 1 h 6"/>
                <a:gd name="T18" fmla="*/ 3 w 107"/>
                <a:gd name="T19" fmla="*/ 1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6"/>
                <a:gd name="T32" fmla="*/ 107 w 107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6">
                  <a:moveTo>
                    <a:pt x="15" y="4"/>
                  </a:moveTo>
                  <a:lnTo>
                    <a:pt x="8" y="6"/>
                  </a:lnTo>
                  <a:lnTo>
                    <a:pt x="107" y="6"/>
                  </a:lnTo>
                  <a:lnTo>
                    <a:pt x="107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2" name="Freeform 68"/>
            <p:cNvSpPr>
              <a:spLocks/>
            </p:cNvSpPr>
            <p:nvPr/>
          </p:nvSpPr>
          <p:spPr bwMode="auto">
            <a:xfrm>
              <a:off x="1830" y="3408"/>
              <a:ext cx="25" cy="41"/>
            </a:xfrm>
            <a:custGeom>
              <a:avLst/>
              <a:gdLst>
                <a:gd name="T0" fmla="*/ 1 w 57"/>
                <a:gd name="T1" fmla="*/ 16 h 95"/>
                <a:gd name="T2" fmla="*/ 3 w 57"/>
                <a:gd name="T3" fmla="*/ 18 h 95"/>
                <a:gd name="T4" fmla="*/ 11 w 57"/>
                <a:gd name="T5" fmla="*/ 0 h 95"/>
                <a:gd name="T6" fmla="*/ 8 w 57"/>
                <a:gd name="T7" fmla="*/ 0 h 95"/>
                <a:gd name="T8" fmla="*/ 0 w 57"/>
                <a:gd name="T9" fmla="*/ 17 h 95"/>
                <a:gd name="T10" fmla="*/ 1 w 57"/>
                <a:gd name="T11" fmla="*/ 18 h 95"/>
                <a:gd name="T12" fmla="*/ 0 w 57"/>
                <a:gd name="T13" fmla="*/ 17 h 95"/>
                <a:gd name="T14" fmla="*/ 0 w 57"/>
                <a:gd name="T15" fmla="*/ 18 h 95"/>
                <a:gd name="T16" fmla="*/ 1 w 57"/>
                <a:gd name="T17" fmla="*/ 18 h 95"/>
                <a:gd name="T18" fmla="*/ 1 w 57"/>
                <a:gd name="T19" fmla="*/ 16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"/>
                <a:gd name="T31" fmla="*/ 0 h 95"/>
                <a:gd name="T32" fmla="*/ 57 w 57"/>
                <a:gd name="T33" fmla="*/ 95 h 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" h="95">
                  <a:moveTo>
                    <a:pt x="7" y="87"/>
                  </a:moveTo>
                  <a:lnTo>
                    <a:pt x="15" y="95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0" y="91"/>
                  </a:lnTo>
                  <a:lnTo>
                    <a:pt x="7" y="95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7" y="95"/>
                  </a:lnTo>
                  <a:lnTo>
                    <a:pt x="7" y="8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3" name="Freeform 69"/>
            <p:cNvSpPr>
              <a:spLocks/>
            </p:cNvSpPr>
            <p:nvPr/>
          </p:nvSpPr>
          <p:spPr bwMode="auto">
            <a:xfrm>
              <a:off x="1873" y="3474"/>
              <a:ext cx="65" cy="32"/>
            </a:xfrm>
            <a:custGeom>
              <a:avLst/>
              <a:gdLst>
                <a:gd name="T0" fmla="*/ 0 w 153"/>
                <a:gd name="T1" fmla="*/ 1 h 74"/>
                <a:gd name="T2" fmla="*/ 13 w 153"/>
                <a:gd name="T3" fmla="*/ 3 h 74"/>
                <a:gd name="T4" fmla="*/ 21 w 153"/>
                <a:gd name="T5" fmla="*/ 7 h 74"/>
                <a:gd name="T6" fmla="*/ 24 w 153"/>
                <a:gd name="T7" fmla="*/ 12 h 74"/>
                <a:gd name="T8" fmla="*/ 25 w 153"/>
                <a:gd name="T9" fmla="*/ 14 h 74"/>
                <a:gd name="T10" fmla="*/ 28 w 153"/>
                <a:gd name="T11" fmla="*/ 13 h 74"/>
                <a:gd name="T12" fmla="*/ 27 w 153"/>
                <a:gd name="T13" fmla="*/ 11 h 74"/>
                <a:gd name="T14" fmla="*/ 23 w 153"/>
                <a:gd name="T15" fmla="*/ 6 h 74"/>
                <a:gd name="T16" fmla="*/ 14 w 153"/>
                <a:gd name="T17" fmla="*/ 2 h 74"/>
                <a:gd name="T18" fmla="*/ 0 w 153"/>
                <a:gd name="T19" fmla="*/ 0 h 74"/>
                <a:gd name="T20" fmla="*/ 0 w 153"/>
                <a:gd name="T21" fmla="*/ 1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3"/>
                <a:gd name="T34" fmla="*/ 0 h 74"/>
                <a:gd name="T35" fmla="*/ 153 w 153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3" h="74">
                  <a:moveTo>
                    <a:pt x="0" y="7"/>
                  </a:moveTo>
                  <a:lnTo>
                    <a:pt x="73" y="16"/>
                  </a:lnTo>
                  <a:lnTo>
                    <a:pt x="116" y="39"/>
                  </a:lnTo>
                  <a:lnTo>
                    <a:pt x="135" y="63"/>
                  </a:lnTo>
                  <a:lnTo>
                    <a:pt x="138" y="74"/>
                  </a:lnTo>
                  <a:lnTo>
                    <a:pt x="153" y="72"/>
                  </a:lnTo>
                  <a:lnTo>
                    <a:pt x="148" y="61"/>
                  </a:lnTo>
                  <a:lnTo>
                    <a:pt x="129" y="35"/>
                  </a:lnTo>
                  <a:lnTo>
                    <a:pt x="80" y="11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4" name="Freeform 70"/>
            <p:cNvSpPr>
              <a:spLocks/>
            </p:cNvSpPr>
            <p:nvPr/>
          </p:nvSpPr>
          <p:spPr bwMode="auto">
            <a:xfrm>
              <a:off x="1808" y="3474"/>
              <a:ext cx="65" cy="33"/>
            </a:xfrm>
            <a:custGeom>
              <a:avLst/>
              <a:gdLst>
                <a:gd name="T0" fmla="*/ 1 w 151"/>
                <a:gd name="T1" fmla="*/ 13 h 76"/>
                <a:gd name="T2" fmla="*/ 3 w 151"/>
                <a:gd name="T3" fmla="*/ 14 h 76"/>
                <a:gd name="T4" fmla="*/ 4 w 151"/>
                <a:gd name="T5" fmla="*/ 12 h 76"/>
                <a:gd name="T6" fmla="*/ 7 w 151"/>
                <a:gd name="T7" fmla="*/ 7 h 76"/>
                <a:gd name="T8" fmla="*/ 15 w 151"/>
                <a:gd name="T9" fmla="*/ 3 h 76"/>
                <a:gd name="T10" fmla="*/ 28 w 151"/>
                <a:gd name="T11" fmla="*/ 1 h 76"/>
                <a:gd name="T12" fmla="*/ 28 w 151"/>
                <a:gd name="T13" fmla="*/ 0 h 76"/>
                <a:gd name="T14" fmla="*/ 13 w 151"/>
                <a:gd name="T15" fmla="*/ 2 h 76"/>
                <a:gd name="T16" fmla="*/ 5 w 151"/>
                <a:gd name="T17" fmla="*/ 7 h 76"/>
                <a:gd name="T18" fmla="*/ 1 w 151"/>
                <a:gd name="T19" fmla="*/ 11 h 76"/>
                <a:gd name="T20" fmla="*/ 0 w 151"/>
                <a:gd name="T21" fmla="*/ 13 h 76"/>
                <a:gd name="T22" fmla="*/ 1 w 151"/>
                <a:gd name="T23" fmla="*/ 14 h 76"/>
                <a:gd name="T24" fmla="*/ 0 w 151"/>
                <a:gd name="T25" fmla="*/ 13 h 76"/>
                <a:gd name="T26" fmla="*/ 0 w 151"/>
                <a:gd name="T27" fmla="*/ 14 h 76"/>
                <a:gd name="T28" fmla="*/ 1 w 151"/>
                <a:gd name="T29" fmla="*/ 14 h 76"/>
                <a:gd name="T30" fmla="*/ 1 w 151"/>
                <a:gd name="T31" fmla="*/ 13 h 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76"/>
                <a:gd name="T50" fmla="*/ 151 w 151"/>
                <a:gd name="T51" fmla="*/ 76 h 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76">
                  <a:moveTo>
                    <a:pt x="8" y="71"/>
                  </a:moveTo>
                  <a:lnTo>
                    <a:pt x="15" y="74"/>
                  </a:lnTo>
                  <a:lnTo>
                    <a:pt x="21" y="63"/>
                  </a:lnTo>
                  <a:lnTo>
                    <a:pt x="40" y="39"/>
                  </a:lnTo>
                  <a:lnTo>
                    <a:pt x="82" y="16"/>
                  </a:lnTo>
                  <a:lnTo>
                    <a:pt x="151" y="7"/>
                  </a:lnTo>
                  <a:lnTo>
                    <a:pt x="151" y="0"/>
                  </a:lnTo>
                  <a:lnTo>
                    <a:pt x="73" y="11"/>
                  </a:lnTo>
                  <a:lnTo>
                    <a:pt x="27" y="35"/>
                  </a:lnTo>
                  <a:lnTo>
                    <a:pt x="8" y="61"/>
                  </a:lnTo>
                  <a:lnTo>
                    <a:pt x="2" y="72"/>
                  </a:lnTo>
                  <a:lnTo>
                    <a:pt x="8" y="76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8" y="76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5" name="Freeform 71"/>
            <p:cNvSpPr>
              <a:spLocks/>
            </p:cNvSpPr>
            <p:nvPr/>
          </p:nvSpPr>
          <p:spPr bwMode="auto">
            <a:xfrm>
              <a:off x="1811" y="3504"/>
              <a:ext cx="128" cy="3"/>
            </a:xfrm>
            <a:custGeom>
              <a:avLst/>
              <a:gdLst>
                <a:gd name="T0" fmla="*/ 52 w 298"/>
                <a:gd name="T1" fmla="*/ 1 h 5"/>
                <a:gd name="T2" fmla="*/ 53 w 298"/>
                <a:gd name="T3" fmla="*/ 0 h 5"/>
                <a:gd name="T4" fmla="*/ 0 w 298"/>
                <a:gd name="T5" fmla="*/ 0 h 5"/>
                <a:gd name="T6" fmla="*/ 0 w 298"/>
                <a:gd name="T7" fmla="*/ 2 h 5"/>
                <a:gd name="T8" fmla="*/ 53 w 298"/>
                <a:gd name="T9" fmla="*/ 2 h 5"/>
                <a:gd name="T10" fmla="*/ 55 w 298"/>
                <a:gd name="T11" fmla="*/ 1 h 5"/>
                <a:gd name="T12" fmla="*/ 53 w 298"/>
                <a:gd name="T13" fmla="*/ 2 h 5"/>
                <a:gd name="T14" fmla="*/ 55 w 298"/>
                <a:gd name="T15" fmla="*/ 2 h 5"/>
                <a:gd name="T16" fmla="*/ 55 w 298"/>
                <a:gd name="T17" fmla="*/ 1 h 5"/>
                <a:gd name="T18" fmla="*/ 52 w 298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"/>
                <a:gd name="T31" fmla="*/ 0 h 5"/>
                <a:gd name="T32" fmla="*/ 298 w 298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" h="5">
                  <a:moveTo>
                    <a:pt x="281" y="3"/>
                  </a:moveTo>
                  <a:lnTo>
                    <a:pt x="289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89" y="5"/>
                  </a:lnTo>
                  <a:lnTo>
                    <a:pt x="298" y="1"/>
                  </a:lnTo>
                  <a:lnTo>
                    <a:pt x="289" y="5"/>
                  </a:lnTo>
                  <a:lnTo>
                    <a:pt x="298" y="5"/>
                  </a:lnTo>
                  <a:lnTo>
                    <a:pt x="298" y="1"/>
                  </a:lnTo>
                  <a:lnTo>
                    <a:pt x="281" y="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6" name="Freeform 72"/>
            <p:cNvSpPr>
              <a:spLocks/>
            </p:cNvSpPr>
            <p:nvPr/>
          </p:nvSpPr>
          <p:spPr bwMode="auto">
            <a:xfrm>
              <a:off x="1852" y="3275"/>
              <a:ext cx="24" cy="118"/>
            </a:xfrm>
            <a:custGeom>
              <a:avLst/>
              <a:gdLst>
                <a:gd name="T0" fmla="*/ 10 w 58"/>
                <a:gd name="T1" fmla="*/ 0 h 274"/>
                <a:gd name="T2" fmla="*/ 7 w 58"/>
                <a:gd name="T3" fmla="*/ 0 h 274"/>
                <a:gd name="T4" fmla="*/ 0 w 58"/>
                <a:gd name="T5" fmla="*/ 50 h 274"/>
                <a:gd name="T6" fmla="*/ 2 w 58"/>
                <a:gd name="T7" fmla="*/ 51 h 274"/>
                <a:gd name="T8" fmla="*/ 10 w 58"/>
                <a:gd name="T9" fmla="*/ 0 h 274"/>
                <a:gd name="T10" fmla="*/ 7 w 58"/>
                <a:gd name="T11" fmla="*/ 0 h 274"/>
                <a:gd name="T12" fmla="*/ 10 w 58"/>
                <a:gd name="T13" fmla="*/ 0 h 2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8"/>
                <a:gd name="T22" fmla="*/ 0 h 274"/>
                <a:gd name="T23" fmla="*/ 58 w 58"/>
                <a:gd name="T24" fmla="*/ 274 h 2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8" h="274">
                  <a:moveTo>
                    <a:pt x="58" y="0"/>
                  </a:moveTo>
                  <a:lnTo>
                    <a:pt x="43" y="0"/>
                  </a:lnTo>
                  <a:lnTo>
                    <a:pt x="0" y="272"/>
                  </a:lnTo>
                  <a:lnTo>
                    <a:pt x="15" y="274"/>
                  </a:lnTo>
                  <a:lnTo>
                    <a:pt x="58" y="1"/>
                  </a:lnTo>
                  <a:lnTo>
                    <a:pt x="43" y="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7" name="Freeform 73"/>
            <p:cNvSpPr>
              <a:spLocks/>
            </p:cNvSpPr>
            <p:nvPr/>
          </p:nvSpPr>
          <p:spPr bwMode="auto">
            <a:xfrm>
              <a:off x="1870" y="3275"/>
              <a:ext cx="25" cy="118"/>
            </a:xfrm>
            <a:custGeom>
              <a:avLst/>
              <a:gdLst>
                <a:gd name="T0" fmla="*/ 9 w 60"/>
                <a:gd name="T1" fmla="*/ 51 h 275"/>
                <a:gd name="T2" fmla="*/ 10 w 60"/>
                <a:gd name="T3" fmla="*/ 50 h 275"/>
                <a:gd name="T4" fmla="*/ 3 w 60"/>
                <a:gd name="T5" fmla="*/ 0 h 275"/>
                <a:gd name="T6" fmla="*/ 0 w 60"/>
                <a:gd name="T7" fmla="*/ 0 h 275"/>
                <a:gd name="T8" fmla="*/ 8 w 60"/>
                <a:gd name="T9" fmla="*/ 50 h 275"/>
                <a:gd name="T10" fmla="*/ 9 w 60"/>
                <a:gd name="T11" fmla="*/ 50 h 275"/>
                <a:gd name="T12" fmla="*/ 9 w 60"/>
                <a:gd name="T13" fmla="*/ 51 h 275"/>
                <a:gd name="T14" fmla="*/ 10 w 60"/>
                <a:gd name="T15" fmla="*/ 51 h 275"/>
                <a:gd name="T16" fmla="*/ 10 w 60"/>
                <a:gd name="T17" fmla="*/ 50 h 275"/>
                <a:gd name="T18" fmla="*/ 9 w 60"/>
                <a:gd name="T19" fmla="*/ 51 h 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275"/>
                <a:gd name="T32" fmla="*/ 60 w 60"/>
                <a:gd name="T33" fmla="*/ 275 h 2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275">
                  <a:moveTo>
                    <a:pt x="52" y="275"/>
                  </a:moveTo>
                  <a:lnTo>
                    <a:pt x="60" y="272"/>
                  </a:lnTo>
                  <a:lnTo>
                    <a:pt x="15" y="0"/>
                  </a:lnTo>
                  <a:lnTo>
                    <a:pt x="0" y="1"/>
                  </a:lnTo>
                  <a:lnTo>
                    <a:pt x="45" y="272"/>
                  </a:lnTo>
                  <a:lnTo>
                    <a:pt x="52" y="270"/>
                  </a:lnTo>
                  <a:lnTo>
                    <a:pt x="52" y="275"/>
                  </a:lnTo>
                  <a:lnTo>
                    <a:pt x="60" y="275"/>
                  </a:lnTo>
                  <a:lnTo>
                    <a:pt x="60" y="272"/>
                  </a:lnTo>
                  <a:lnTo>
                    <a:pt x="52" y="27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8" name="Freeform 74"/>
            <p:cNvSpPr>
              <a:spLocks/>
            </p:cNvSpPr>
            <p:nvPr/>
          </p:nvSpPr>
          <p:spPr bwMode="auto">
            <a:xfrm>
              <a:off x="1852" y="3391"/>
              <a:ext cx="40" cy="2"/>
            </a:xfrm>
            <a:custGeom>
              <a:avLst/>
              <a:gdLst>
                <a:gd name="T0" fmla="*/ 0 w 95"/>
                <a:gd name="T1" fmla="*/ 0 h 5"/>
                <a:gd name="T2" fmla="*/ 2 w 95"/>
                <a:gd name="T3" fmla="*/ 1 h 5"/>
                <a:gd name="T4" fmla="*/ 17 w 95"/>
                <a:gd name="T5" fmla="*/ 1 h 5"/>
                <a:gd name="T6" fmla="*/ 17 w 95"/>
                <a:gd name="T7" fmla="*/ 0 h 5"/>
                <a:gd name="T8" fmla="*/ 2 w 95"/>
                <a:gd name="T9" fmla="*/ 0 h 5"/>
                <a:gd name="T10" fmla="*/ 3 w 95"/>
                <a:gd name="T11" fmla="*/ 0 h 5"/>
                <a:gd name="T12" fmla="*/ 0 w 95"/>
                <a:gd name="T13" fmla="*/ 0 h 5"/>
                <a:gd name="T14" fmla="*/ 0 w 95"/>
                <a:gd name="T15" fmla="*/ 1 h 5"/>
                <a:gd name="T16" fmla="*/ 2 w 95"/>
                <a:gd name="T17" fmla="*/ 1 h 5"/>
                <a:gd name="T18" fmla="*/ 0 w 95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"/>
                <a:gd name="T31" fmla="*/ 0 h 5"/>
                <a:gd name="T32" fmla="*/ 95 w 95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" h="5">
                  <a:moveTo>
                    <a:pt x="2" y="2"/>
                  </a:moveTo>
                  <a:lnTo>
                    <a:pt x="9" y="5"/>
                  </a:lnTo>
                  <a:lnTo>
                    <a:pt x="95" y="5"/>
                  </a:lnTo>
                  <a:lnTo>
                    <a:pt x="95" y="0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" y="2"/>
                  </a:lnTo>
                  <a:lnTo>
                    <a:pt x="0" y="5"/>
                  </a:lnTo>
                  <a:lnTo>
                    <a:pt x="9" y="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9" name="Freeform 75"/>
            <p:cNvSpPr>
              <a:spLocks/>
            </p:cNvSpPr>
            <p:nvPr/>
          </p:nvSpPr>
          <p:spPr bwMode="auto">
            <a:xfrm>
              <a:off x="1868" y="3226"/>
              <a:ext cx="11" cy="12"/>
            </a:xfrm>
            <a:custGeom>
              <a:avLst/>
              <a:gdLst>
                <a:gd name="T0" fmla="*/ 1 w 26"/>
                <a:gd name="T1" fmla="*/ 0 h 28"/>
                <a:gd name="T2" fmla="*/ 4 w 26"/>
                <a:gd name="T3" fmla="*/ 0 h 28"/>
                <a:gd name="T4" fmla="*/ 5 w 26"/>
                <a:gd name="T5" fmla="*/ 5 h 28"/>
                <a:gd name="T6" fmla="*/ 0 w 26"/>
                <a:gd name="T7" fmla="*/ 5 h 28"/>
                <a:gd name="T8" fmla="*/ 1 w 26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6" y="0"/>
                  </a:moveTo>
                  <a:lnTo>
                    <a:pt x="21" y="0"/>
                  </a:lnTo>
                  <a:lnTo>
                    <a:pt x="26" y="28"/>
                  </a:lnTo>
                  <a:lnTo>
                    <a:pt x="0" y="2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0" name="Freeform 76"/>
            <p:cNvSpPr>
              <a:spLocks/>
            </p:cNvSpPr>
            <p:nvPr/>
          </p:nvSpPr>
          <p:spPr bwMode="auto">
            <a:xfrm>
              <a:off x="1861" y="3235"/>
              <a:ext cx="26" cy="7"/>
            </a:xfrm>
            <a:custGeom>
              <a:avLst/>
              <a:gdLst>
                <a:gd name="T0" fmla="*/ 5 w 62"/>
                <a:gd name="T1" fmla="*/ 0 h 15"/>
                <a:gd name="T2" fmla="*/ 8 w 62"/>
                <a:gd name="T3" fmla="*/ 2 h 15"/>
                <a:gd name="T4" fmla="*/ 11 w 62"/>
                <a:gd name="T5" fmla="*/ 3 h 15"/>
                <a:gd name="T6" fmla="*/ 5 w 62"/>
                <a:gd name="T7" fmla="*/ 3 h 15"/>
                <a:gd name="T8" fmla="*/ 0 w 62"/>
                <a:gd name="T9" fmla="*/ 3 h 15"/>
                <a:gd name="T10" fmla="*/ 3 w 62"/>
                <a:gd name="T11" fmla="*/ 2 h 15"/>
                <a:gd name="T12" fmla="*/ 5 w 62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15"/>
                <a:gd name="T23" fmla="*/ 62 w 62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15">
                  <a:moveTo>
                    <a:pt x="30" y="0"/>
                  </a:moveTo>
                  <a:lnTo>
                    <a:pt x="47" y="8"/>
                  </a:lnTo>
                  <a:lnTo>
                    <a:pt x="62" y="15"/>
                  </a:lnTo>
                  <a:lnTo>
                    <a:pt x="30" y="15"/>
                  </a:lnTo>
                  <a:lnTo>
                    <a:pt x="0" y="15"/>
                  </a:lnTo>
                  <a:lnTo>
                    <a:pt x="15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1" name="Freeform 77"/>
            <p:cNvSpPr>
              <a:spLocks/>
            </p:cNvSpPr>
            <p:nvPr/>
          </p:nvSpPr>
          <p:spPr bwMode="auto">
            <a:xfrm>
              <a:off x="1864" y="3249"/>
              <a:ext cx="19" cy="2"/>
            </a:xfrm>
            <a:custGeom>
              <a:avLst/>
              <a:gdLst>
                <a:gd name="T0" fmla="*/ 1 w 47"/>
                <a:gd name="T1" fmla="*/ 1 h 6"/>
                <a:gd name="T2" fmla="*/ 7 w 47"/>
                <a:gd name="T3" fmla="*/ 1 h 6"/>
                <a:gd name="T4" fmla="*/ 8 w 47"/>
                <a:gd name="T5" fmla="*/ 0 h 6"/>
                <a:gd name="T6" fmla="*/ 0 w 47"/>
                <a:gd name="T7" fmla="*/ 0 h 6"/>
                <a:gd name="T8" fmla="*/ 1 w 47"/>
                <a:gd name="T9" fmla="*/ 1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6"/>
                <a:gd name="T17" fmla="*/ 47 w 4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6">
                  <a:moveTo>
                    <a:pt x="4" y="6"/>
                  </a:moveTo>
                  <a:lnTo>
                    <a:pt x="43" y="6"/>
                  </a:lnTo>
                  <a:lnTo>
                    <a:pt x="47" y="0"/>
                  </a:lnTo>
                  <a:lnTo>
                    <a:pt x="0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2" name="Freeform 78"/>
            <p:cNvSpPr>
              <a:spLocks/>
            </p:cNvSpPr>
            <p:nvPr/>
          </p:nvSpPr>
          <p:spPr bwMode="auto">
            <a:xfrm>
              <a:off x="1858" y="3249"/>
              <a:ext cx="30" cy="16"/>
            </a:xfrm>
            <a:custGeom>
              <a:avLst/>
              <a:gdLst>
                <a:gd name="T0" fmla="*/ 2 w 71"/>
                <a:gd name="T1" fmla="*/ 0 h 35"/>
                <a:gd name="T2" fmla="*/ 11 w 71"/>
                <a:gd name="T3" fmla="*/ 0 h 35"/>
                <a:gd name="T4" fmla="*/ 13 w 71"/>
                <a:gd name="T5" fmla="*/ 2 h 35"/>
                <a:gd name="T6" fmla="*/ 13 w 71"/>
                <a:gd name="T7" fmla="*/ 5 h 35"/>
                <a:gd name="T8" fmla="*/ 11 w 71"/>
                <a:gd name="T9" fmla="*/ 7 h 35"/>
                <a:gd name="T10" fmla="*/ 2 w 71"/>
                <a:gd name="T11" fmla="*/ 7 h 35"/>
                <a:gd name="T12" fmla="*/ 0 w 71"/>
                <a:gd name="T13" fmla="*/ 5 h 35"/>
                <a:gd name="T14" fmla="*/ 0 w 71"/>
                <a:gd name="T15" fmla="*/ 2 h 35"/>
                <a:gd name="T16" fmla="*/ 2 w 71"/>
                <a:gd name="T17" fmla="*/ 0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5"/>
                <a:gd name="T29" fmla="*/ 71 w 71"/>
                <a:gd name="T30" fmla="*/ 35 h 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5">
                  <a:moveTo>
                    <a:pt x="11" y="0"/>
                  </a:moveTo>
                  <a:lnTo>
                    <a:pt x="58" y="0"/>
                  </a:lnTo>
                  <a:lnTo>
                    <a:pt x="71" y="11"/>
                  </a:lnTo>
                  <a:lnTo>
                    <a:pt x="71" y="24"/>
                  </a:lnTo>
                  <a:lnTo>
                    <a:pt x="58" y="35"/>
                  </a:lnTo>
                  <a:lnTo>
                    <a:pt x="11" y="35"/>
                  </a:lnTo>
                  <a:lnTo>
                    <a:pt x="0" y="24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3" name="Freeform 79"/>
            <p:cNvSpPr>
              <a:spLocks/>
            </p:cNvSpPr>
            <p:nvPr/>
          </p:nvSpPr>
          <p:spPr bwMode="auto">
            <a:xfrm>
              <a:off x="1873" y="3265"/>
              <a:ext cx="87" cy="242"/>
            </a:xfrm>
            <a:custGeom>
              <a:avLst/>
              <a:gdLst>
                <a:gd name="T0" fmla="*/ 0 w 203"/>
                <a:gd name="T1" fmla="*/ 102 h 567"/>
                <a:gd name="T2" fmla="*/ 0 w 203"/>
                <a:gd name="T3" fmla="*/ 103 h 567"/>
                <a:gd name="T4" fmla="*/ 37 w 203"/>
                <a:gd name="T5" fmla="*/ 103 h 567"/>
                <a:gd name="T6" fmla="*/ 29 w 203"/>
                <a:gd name="T7" fmla="*/ 86 h 567"/>
                <a:gd name="T8" fmla="*/ 36 w 203"/>
                <a:gd name="T9" fmla="*/ 86 h 567"/>
                <a:gd name="T10" fmla="*/ 36 w 203"/>
                <a:gd name="T11" fmla="*/ 79 h 567"/>
                <a:gd name="T12" fmla="*/ 26 w 203"/>
                <a:gd name="T13" fmla="*/ 79 h 567"/>
                <a:gd name="T14" fmla="*/ 17 w 203"/>
                <a:gd name="T15" fmla="*/ 60 h 567"/>
                <a:gd name="T16" fmla="*/ 22 w 203"/>
                <a:gd name="T17" fmla="*/ 60 h 567"/>
                <a:gd name="T18" fmla="*/ 22 w 203"/>
                <a:gd name="T19" fmla="*/ 55 h 567"/>
                <a:gd name="T20" fmla="*/ 15 w 203"/>
                <a:gd name="T21" fmla="*/ 55 h 567"/>
                <a:gd name="T22" fmla="*/ 3 w 203"/>
                <a:gd name="T23" fmla="*/ 0 h 567"/>
                <a:gd name="T24" fmla="*/ 0 w 203"/>
                <a:gd name="T25" fmla="*/ 0 h 567"/>
                <a:gd name="T26" fmla="*/ 0 w 203"/>
                <a:gd name="T27" fmla="*/ 5 h 567"/>
                <a:gd name="T28" fmla="*/ 8 w 203"/>
                <a:gd name="T29" fmla="*/ 55 h 567"/>
                <a:gd name="T30" fmla="*/ 0 w 203"/>
                <a:gd name="T31" fmla="*/ 55 h 567"/>
                <a:gd name="T32" fmla="*/ 0 w 203"/>
                <a:gd name="T33" fmla="*/ 61 h 567"/>
                <a:gd name="T34" fmla="*/ 9 w 203"/>
                <a:gd name="T35" fmla="*/ 61 h 567"/>
                <a:gd name="T36" fmla="*/ 17 w 203"/>
                <a:gd name="T37" fmla="*/ 78 h 567"/>
                <a:gd name="T38" fmla="*/ 0 w 203"/>
                <a:gd name="T39" fmla="*/ 78 h 567"/>
                <a:gd name="T40" fmla="*/ 0 w 203"/>
                <a:gd name="T41" fmla="*/ 90 h 567"/>
                <a:gd name="T42" fmla="*/ 3 w 203"/>
                <a:gd name="T43" fmla="*/ 90 h 567"/>
                <a:gd name="T44" fmla="*/ 5 w 203"/>
                <a:gd name="T45" fmla="*/ 90 h 567"/>
                <a:gd name="T46" fmla="*/ 6 w 203"/>
                <a:gd name="T47" fmla="*/ 90 h 567"/>
                <a:gd name="T48" fmla="*/ 8 w 203"/>
                <a:gd name="T49" fmla="*/ 90 h 567"/>
                <a:gd name="T50" fmla="*/ 10 w 203"/>
                <a:gd name="T51" fmla="*/ 90 h 567"/>
                <a:gd name="T52" fmla="*/ 12 w 203"/>
                <a:gd name="T53" fmla="*/ 91 h 567"/>
                <a:gd name="T54" fmla="*/ 14 w 203"/>
                <a:gd name="T55" fmla="*/ 92 h 567"/>
                <a:gd name="T56" fmla="*/ 17 w 203"/>
                <a:gd name="T57" fmla="*/ 93 h 567"/>
                <a:gd name="T58" fmla="*/ 19 w 203"/>
                <a:gd name="T59" fmla="*/ 94 h 567"/>
                <a:gd name="T60" fmla="*/ 21 w 203"/>
                <a:gd name="T61" fmla="*/ 95 h 567"/>
                <a:gd name="T62" fmla="*/ 22 w 203"/>
                <a:gd name="T63" fmla="*/ 96 h 567"/>
                <a:gd name="T64" fmla="*/ 24 w 203"/>
                <a:gd name="T65" fmla="*/ 97 h 567"/>
                <a:gd name="T66" fmla="*/ 25 w 203"/>
                <a:gd name="T67" fmla="*/ 99 h 567"/>
                <a:gd name="T68" fmla="*/ 26 w 203"/>
                <a:gd name="T69" fmla="*/ 101 h 567"/>
                <a:gd name="T70" fmla="*/ 27 w 203"/>
                <a:gd name="T71" fmla="*/ 102 h 567"/>
                <a:gd name="T72" fmla="*/ 27 w 203"/>
                <a:gd name="T73" fmla="*/ 102 h 567"/>
                <a:gd name="T74" fmla="*/ 0 w 203"/>
                <a:gd name="T75" fmla="*/ 102 h 56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3"/>
                <a:gd name="T115" fmla="*/ 0 h 567"/>
                <a:gd name="T116" fmla="*/ 203 w 203"/>
                <a:gd name="T117" fmla="*/ 567 h 56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3" h="567">
                  <a:moveTo>
                    <a:pt x="0" y="563"/>
                  </a:moveTo>
                  <a:lnTo>
                    <a:pt x="0" y="567"/>
                  </a:lnTo>
                  <a:lnTo>
                    <a:pt x="203" y="567"/>
                  </a:lnTo>
                  <a:lnTo>
                    <a:pt x="157" y="472"/>
                  </a:lnTo>
                  <a:lnTo>
                    <a:pt x="196" y="472"/>
                  </a:lnTo>
                  <a:lnTo>
                    <a:pt x="196" y="431"/>
                  </a:lnTo>
                  <a:lnTo>
                    <a:pt x="140" y="431"/>
                  </a:lnTo>
                  <a:lnTo>
                    <a:pt x="94" y="330"/>
                  </a:lnTo>
                  <a:lnTo>
                    <a:pt x="121" y="330"/>
                  </a:lnTo>
                  <a:lnTo>
                    <a:pt x="121" y="299"/>
                  </a:lnTo>
                  <a:lnTo>
                    <a:pt x="79" y="29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45" y="299"/>
                  </a:lnTo>
                  <a:lnTo>
                    <a:pt x="0" y="299"/>
                  </a:lnTo>
                  <a:lnTo>
                    <a:pt x="0" y="336"/>
                  </a:lnTo>
                  <a:lnTo>
                    <a:pt x="51" y="336"/>
                  </a:lnTo>
                  <a:lnTo>
                    <a:pt x="94" y="429"/>
                  </a:lnTo>
                  <a:lnTo>
                    <a:pt x="0" y="429"/>
                  </a:lnTo>
                  <a:lnTo>
                    <a:pt x="0" y="492"/>
                  </a:lnTo>
                  <a:lnTo>
                    <a:pt x="13" y="492"/>
                  </a:lnTo>
                  <a:lnTo>
                    <a:pt x="25" y="494"/>
                  </a:lnTo>
                  <a:lnTo>
                    <a:pt x="34" y="494"/>
                  </a:lnTo>
                  <a:lnTo>
                    <a:pt x="45" y="496"/>
                  </a:lnTo>
                  <a:lnTo>
                    <a:pt x="53" y="496"/>
                  </a:lnTo>
                  <a:lnTo>
                    <a:pt x="62" y="498"/>
                  </a:lnTo>
                  <a:lnTo>
                    <a:pt x="77" y="504"/>
                  </a:lnTo>
                  <a:lnTo>
                    <a:pt x="90" y="509"/>
                  </a:lnTo>
                  <a:lnTo>
                    <a:pt x="103" y="515"/>
                  </a:lnTo>
                  <a:lnTo>
                    <a:pt x="112" y="522"/>
                  </a:lnTo>
                  <a:lnTo>
                    <a:pt x="121" y="528"/>
                  </a:lnTo>
                  <a:lnTo>
                    <a:pt x="129" y="535"/>
                  </a:lnTo>
                  <a:lnTo>
                    <a:pt x="135" y="541"/>
                  </a:lnTo>
                  <a:lnTo>
                    <a:pt x="140" y="552"/>
                  </a:lnTo>
                  <a:lnTo>
                    <a:pt x="144" y="561"/>
                  </a:lnTo>
                  <a:lnTo>
                    <a:pt x="146" y="563"/>
                  </a:lnTo>
                  <a:lnTo>
                    <a:pt x="0" y="56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4" name="Freeform 80"/>
            <p:cNvSpPr>
              <a:spLocks/>
            </p:cNvSpPr>
            <p:nvPr/>
          </p:nvSpPr>
          <p:spPr bwMode="auto">
            <a:xfrm>
              <a:off x="1836" y="3265"/>
              <a:ext cx="33" cy="128"/>
            </a:xfrm>
            <a:custGeom>
              <a:avLst/>
              <a:gdLst>
                <a:gd name="T0" fmla="*/ 1 w 76"/>
                <a:gd name="T1" fmla="*/ 55 h 300"/>
                <a:gd name="T2" fmla="*/ 3 w 76"/>
                <a:gd name="T3" fmla="*/ 54 h 300"/>
                <a:gd name="T4" fmla="*/ 14 w 76"/>
                <a:gd name="T5" fmla="*/ 0 h 300"/>
                <a:gd name="T6" fmla="*/ 11 w 76"/>
                <a:gd name="T7" fmla="*/ 0 h 300"/>
                <a:gd name="T8" fmla="*/ 0 w 76"/>
                <a:gd name="T9" fmla="*/ 54 h 300"/>
                <a:gd name="T10" fmla="*/ 1 w 76"/>
                <a:gd name="T11" fmla="*/ 54 h 300"/>
                <a:gd name="T12" fmla="*/ 1 w 76"/>
                <a:gd name="T13" fmla="*/ 55 h 300"/>
                <a:gd name="T14" fmla="*/ 3 w 76"/>
                <a:gd name="T15" fmla="*/ 55 h 300"/>
                <a:gd name="T16" fmla="*/ 3 w 76"/>
                <a:gd name="T17" fmla="*/ 54 h 300"/>
                <a:gd name="T18" fmla="*/ 1 w 76"/>
                <a:gd name="T19" fmla="*/ 55 h 3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300"/>
                <a:gd name="T32" fmla="*/ 76 w 76"/>
                <a:gd name="T33" fmla="*/ 300 h 3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300">
                  <a:moveTo>
                    <a:pt x="7" y="300"/>
                  </a:moveTo>
                  <a:lnTo>
                    <a:pt x="15" y="297"/>
                  </a:lnTo>
                  <a:lnTo>
                    <a:pt x="76" y="0"/>
                  </a:lnTo>
                  <a:lnTo>
                    <a:pt x="61" y="0"/>
                  </a:lnTo>
                  <a:lnTo>
                    <a:pt x="0" y="297"/>
                  </a:lnTo>
                  <a:lnTo>
                    <a:pt x="7" y="295"/>
                  </a:lnTo>
                  <a:lnTo>
                    <a:pt x="7" y="300"/>
                  </a:lnTo>
                  <a:lnTo>
                    <a:pt x="15" y="300"/>
                  </a:lnTo>
                  <a:lnTo>
                    <a:pt x="15" y="297"/>
                  </a:lnTo>
                  <a:lnTo>
                    <a:pt x="7" y="30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5" name="Freeform 81"/>
            <p:cNvSpPr>
              <a:spLocks/>
            </p:cNvSpPr>
            <p:nvPr/>
          </p:nvSpPr>
          <p:spPr bwMode="auto">
            <a:xfrm>
              <a:off x="1787" y="3265"/>
              <a:ext cx="86" cy="242"/>
            </a:xfrm>
            <a:custGeom>
              <a:avLst/>
              <a:gdLst>
                <a:gd name="T0" fmla="*/ 37 w 201"/>
                <a:gd name="T1" fmla="*/ 5 h 567"/>
                <a:gd name="T2" fmla="*/ 37 w 201"/>
                <a:gd name="T3" fmla="*/ 0 h 567"/>
                <a:gd name="T4" fmla="*/ 34 w 201"/>
                <a:gd name="T5" fmla="*/ 0 h 567"/>
                <a:gd name="T6" fmla="*/ 23 w 201"/>
                <a:gd name="T7" fmla="*/ 55 h 567"/>
                <a:gd name="T8" fmla="*/ 15 w 201"/>
                <a:gd name="T9" fmla="*/ 55 h 567"/>
                <a:gd name="T10" fmla="*/ 15 w 201"/>
                <a:gd name="T11" fmla="*/ 60 h 567"/>
                <a:gd name="T12" fmla="*/ 20 w 201"/>
                <a:gd name="T13" fmla="*/ 60 h 567"/>
                <a:gd name="T14" fmla="*/ 12 w 201"/>
                <a:gd name="T15" fmla="*/ 79 h 567"/>
                <a:gd name="T16" fmla="*/ 1 w 201"/>
                <a:gd name="T17" fmla="*/ 79 h 567"/>
                <a:gd name="T18" fmla="*/ 1 w 201"/>
                <a:gd name="T19" fmla="*/ 86 h 567"/>
                <a:gd name="T20" fmla="*/ 8 w 201"/>
                <a:gd name="T21" fmla="*/ 86 h 567"/>
                <a:gd name="T22" fmla="*/ 0 w 201"/>
                <a:gd name="T23" fmla="*/ 103 h 567"/>
                <a:gd name="T24" fmla="*/ 37 w 201"/>
                <a:gd name="T25" fmla="*/ 103 h 567"/>
                <a:gd name="T26" fmla="*/ 37 w 201"/>
                <a:gd name="T27" fmla="*/ 102 h 567"/>
                <a:gd name="T28" fmla="*/ 11 w 201"/>
                <a:gd name="T29" fmla="*/ 102 h 567"/>
                <a:gd name="T30" fmla="*/ 11 w 201"/>
                <a:gd name="T31" fmla="*/ 102 h 567"/>
                <a:gd name="T32" fmla="*/ 12 w 201"/>
                <a:gd name="T33" fmla="*/ 101 h 567"/>
                <a:gd name="T34" fmla="*/ 12 w 201"/>
                <a:gd name="T35" fmla="*/ 99 h 567"/>
                <a:gd name="T36" fmla="*/ 13 w 201"/>
                <a:gd name="T37" fmla="*/ 99 h 567"/>
                <a:gd name="T38" fmla="*/ 14 w 201"/>
                <a:gd name="T39" fmla="*/ 97 h 567"/>
                <a:gd name="T40" fmla="*/ 15 w 201"/>
                <a:gd name="T41" fmla="*/ 96 h 567"/>
                <a:gd name="T42" fmla="*/ 17 w 201"/>
                <a:gd name="T43" fmla="*/ 95 h 567"/>
                <a:gd name="T44" fmla="*/ 19 w 201"/>
                <a:gd name="T45" fmla="*/ 94 h 567"/>
                <a:gd name="T46" fmla="*/ 21 w 201"/>
                <a:gd name="T47" fmla="*/ 93 h 567"/>
                <a:gd name="T48" fmla="*/ 24 w 201"/>
                <a:gd name="T49" fmla="*/ 92 h 567"/>
                <a:gd name="T50" fmla="*/ 26 w 201"/>
                <a:gd name="T51" fmla="*/ 91 h 567"/>
                <a:gd name="T52" fmla="*/ 28 w 201"/>
                <a:gd name="T53" fmla="*/ 90 h 567"/>
                <a:gd name="T54" fmla="*/ 30 w 201"/>
                <a:gd name="T55" fmla="*/ 90 h 567"/>
                <a:gd name="T56" fmla="*/ 31 w 201"/>
                <a:gd name="T57" fmla="*/ 90 h 567"/>
                <a:gd name="T58" fmla="*/ 33 w 201"/>
                <a:gd name="T59" fmla="*/ 90 h 567"/>
                <a:gd name="T60" fmla="*/ 35 w 201"/>
                <a:gd name="T61" fmla="*/ 90 h 567"/>
                <a:gd name="T62" fmla="*/ 37 w 201"/>
                <a:gd name="T63" fmla="*/ 90 h 567"/>
                <a:gd name="T64" fmla="*/ 37 w 201"/>
                <a:gd name="T65" fmla="*/ 78 h 567"/>
                <a:gd name="T66" fmla="*/ 20 w 201"/>
                <a:gd name="T67" fmla="*/ 78 h 567"/>
                <a:gd name="T68" fmla="*/ 28 w 201"/>
                <a:gd name="T69" fmla="*/ 61 h 567"/>
                <a:gd name="T70" fmla="*/ 37 w 201"/>
                <a:gd name="T71" fmla="*/ 61 h 567"/>
                <a:gd name="T72" fmla="*/ 37 w 201"/>
                <a:gd name="T73" fmla="*/ 55 h 567"/>
                <a:gd name="T74" fmla="*/ 29 w 201"/>
                <a:gd name="T75" fmla="*/ 55 h 567"/>
                <a:gd name="T76" fmla="*/ 37 w 201"/>
                <a:gd name="T77" fmla="*/ 5 h 567"/>
                <a:gd name="T78" fmla="*/ 37 w 201"/>
                <a:gd name="T79" fmla="*/ 5 h 56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01"/>
                <a:gd name="T121" fmla="*/ 0 h 567"/>
                <a:gd name="T122" fmla="*/ 201 w 201"/>
                <a:gd name="T123" fmla="*/ 567 h 56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01" h="567">
                  <a:moveTo>
                    <a:pt x="201" y="28"/>
                  </a:moveTo>
                  <a:lnTo>
                    <a:pt x="201" y="0"/>
                  </a:lnTo>
                  <a:lnTo>
                    <a:pt x="185" y="0"/>
                  </a:lnTo>
                  <a:lnTo>
                    <a:pt x="123" y="299"/>
                  </a:lnTo>
                  <a:lnTo>
                    <a:pt x="84" y="299"/>
                  </a:lnTo>
                  <a:lnTo>
                    <a:pt x="84" y="330"/>
                  </a:lnTo>
                  <a:lnTo>
                    <a:pt x="110" y="330"/>
                  </a:lnTo>
                  <a:lnTo>
                    <a:pt x="63" y="431"/>
                  </a:lnTo>
                  <a:lnTo>
                    <a:pt x="6" y="431"/>
                  </a:lnTo>
                  <a:lnTo>
                    <a:pt x="6" y="472"/>
                  </a:lnTo>
                  <a:lnTo>
                    <a:pt x="45" y="472"/>
                  </a:lnTo>
                  <a:lnTo>
                    <a:pt x="0" y="567"/>
                  </a:lnTo>
                  <a:lnTo>
                    <a:pt x="201" y="567"/>
                  </a:lnTo>
                  <a:lnTo>
                    <a:pt x="201" y="563"/>
                  </a:lnTo>
                  <a:lnTo>
                    <a:pt x="58" y="563"/>
                  </a:lnTo>
                  <a:lnTo>
                    <a:pt x="58" y="561"/>
                  </a:lnTo>
                  <a:lnTo>
                    <a:pt x="63" y="552"/>
                  </a:lnTo>
                  <a:lnTo>
                    <a:pt x="65" y="546"/>
                  </a:lnTo>
                  <a:lnTo>
                    <a:pt x="71" y="541"/>
                  </a:lnTo>
                  <a:lnTo>
                    <a:pt x="77" y="535"/>
                  </a:lnTo>
                  <a:lnTo>
                    <a:pt x="84" y="528"/>
                  </a:lnTo>
                  <a:lnTo>
                    <a:pt x="93" y="522"/>
                  </a:lnTo>
                  <a:lnTo>
                    <a:pt x="103" y="515"/>
                  </a:lnTo>
                  <a:lnTo>
                    <a:pt x="114" y="509"/>
                  </a:lnTo>
                  <a:lnTo>
                    <a:pt x="129" y="504"/>
                  </a:lnTo>
                  <a:lnTo>
                    <a:pt x="142" y="498"/>
                  </a:lnTo>
                  <a:lnTo>
                    <a:pt x="151" y="496"/>
                  </a:lnTo>
                  <a:lnTo>
                    <a:pt x="162" y="496"/>
                  </a:lnTo>
                  <a:lnTo>
                    <a:pt x="170" y="494"/>
                  </a:lnTo>
                  <a:lnTo>
                    <a:pt x="181" y="494"/>
                  </a:lnTo>
                  <a:lnTo>
                    <a:pt x="190" y="492"/>
                  </a:lnTo>
                  <a:lnTo>
                    <a:pt x="201" y="492"/>
                  </a:lnTo>
                  <a:lnTo>
                    <a:pt x="201" y="429"/>
                  </a:lnTo>
                  <a:lnTo>
                    <a:pt x="110" y="429"/>
                  </a:lnTo>
                  <a:lnTo>
                    <a:pt x="153" y="336"/>
                  </a:lnTo>
                  <a:lnTo>
                    <a:pt x="201" y="336"/>
                  </a:lnTo>
                  <a:lnTo>
                    <a:pt x="201" y="299"/>
                  </a:lnTo>
                  <a:lnTo>
                    <a:pt x="159" y="299"/>
                  </a:lnTo>
                  <a:lnTo>
                    <a:pt x="201" y="26"/>
                  </a:lnTo>
                  <a:lnTo>
                    <a:pt x="201" y="2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6" name="Freeform 82"/>
            <p:cNvSpPr>
              <a:spLocks/>
            </p:cNvSpPr>
            <p:nvPr/>
          </p:nvSpPr>
          <p:spPr bwMode="auto">
            <a:xfrm>
              <a:off x="1877" y="3265"/>
              <a:ext cx="33" cy="128"/>
            </a:xfrm>
            <a:custGeom>
              <a:avLst/>
              <a:gdLst>
                <a:gd name="T0" fmla="*/ 0 w 76"/>
                <a:gd name="T1" fmla="*/ 0 h 299"/>
                <a:gd name="T2" fmla="*/ 11 w 76"/>
                <a:gd name="T3" fmla="*/ 55 h 299"/>
                <a:gd name="T4" fmla="*/ 14 w 76"/>
                <a:gd name="T5" fmla="*/ 54 h 299"/>
                <a:gd name="T6" fmla="*/ 3 w 76"/>
                <a:gd name="T7" fmla="*/ 0 h 299"/>
                <a:gd name="T8" fmla="*/ 0 w 76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299"/>
                <a:gd name="T17" fmla="*/ 76 w 76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299">
                  <a:moveTo>
                    <a:pt x="0" y="0"/>
                  </a:moveTo>
                  <a:lnTo>
                    <a:pt x="59" y="299"/>
                  </a:lnTo>
                  <a:lnTo>
                    <a:pt x="76" y="297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7" name="Freeform 83"/>
            <p:cNvSpPr>
              <a:spLocks/>
            </p:cNvSpPr>
            <p:nvPr/>
          </p:nvSpPr>
          <p:spPr bwMode="auto">
            <a:xfrm>
              <a:off x="1913" y="3200"/>
              <a:ext cx="20" cy="82"/>
            </a:xfrm>
            <a:custGeom>
              <a:avLst/>
              <a:gdLst>
                <a:gd name="T0" fmla="*/ 0 w 47"/>
                <a:gd name="T1" fmla="*/ 28 h 192"/>
                <a:gd name="T2" fmla="*/ 1 w 47"/>
                <a:gd name="T3" fmla="*/ 27 h 192"/>
                <a:gd name="T4" fmla="*/ 1 w 47"/>
                <a:gd name="T5" fmla="*/ 27 h 192"/>
                <a:gd name="T6" fmla="*/ 2 w 47"/>
                <a:gd name="T7" fmla="*/ 26 h 192"/>
                <a:gd name="T8" fmla="*/ 2 w 47"/>
                <a:gd name="T9" fmla="*/ 25 h 192"/>
                <a:gd name="T10" fmla="*/ 2 w 47"/>
                <a:gd name="T11" fmla="*/ 24 h 192"/>
                <a:gd name="T12" fmla="*/ 3 w 47"/>
                <a:gd name="T13" fmla="*/ 23 h 192"/>
                <a:gd name="T14" fmla="*/ 3 w 47"/>
                <a:gd name="T15" fmla="*/ 23 h 192"/>
                <a:gd name="T16" fmla="*/ 3 w 47"/>
                <a:gd name="T17" fmla="*/ 22 h 192"/>
                <a:gd name="T18" fmla="*/ 3 w 47"/>
                <a:gd name="T19" fmla="*/ 21 h 192"/>
                <a:gd name="T20" fmla="*/ 3 w 47"/>
                <a:gd name="T21" fmla="*/ 21 h 192"/>
                <a:gd name="T22" fmla="*/ 3 w 47"/>
                <a:gd name="T23" fmla="*/ 20 h 192"/>
                <a:gd name="T24" fmla="*/ 3 w 47"/>
                <a:gd name="T25" fmla="*/ 19 h 192"/>
                <a:gd name="T26" fmla="*/ 3 w 47"/>
                <a:gd name="T27" fmla="*/ 18 h 192"/>
                <a:gd name="T28" fmla="*/ 3 w 47"/>
                <a:gd name="T29" fmla="*/ 17 h 192"/>
                <a:gd name="T30" fmla="*/ 3 w 47"/>
                <a:gd name="T31" fmla="*/ 16 h 192"/>
                <a:gd name="T32" fmla="*/ 3 w 47"/>
                <a:gd name="T33" fmla="*/ 15 h 192"/>
                <a:gd name="T34" fmla="*/ 3 w 47"/>
                <a:gd name="T35" fmla="*/ 15 h 192"/>
                <a:gd name="T36" fmla="*/ 3 w 47"/>
                <a:gd name="T37" fmla="*/ 14 h 192"/>
                <a:gd name="T38" fmla="*/ 3 w 47"/>
                <a:gd name="T39" fmla="*/ 12 h 192"/>
                <a:gd name="T40" fmla="*/ 3 w 47"/>
                <a:gd name="T41" fmla="*/ 12 h 192"/>
                <a:gd name="T42" fmla="*/ 2 w 47"/>
                <a:gd name="T43" fmla="*/ 11 h 192"/>
                <a:gd name="T44" fmla="*/ 2 w 47"/>
                <a:gd name="T45" fmla="*/ 10 h 192"/>
                <a:gd name="T46" fmla="*/ 2 w 47"/>
                <a:gd name="T47" fmla="*/ 9 h 192"/>
                <a:gd name="T48" fmla="*/ 1 w 47"/>
                <a:gd name="T49" fmla="*/ 9 h 192"/>
                <a:gd name="T50" fmla="*/ 1 w 47"/>
                <a:gd name="T51" fmla="*/ 8 h 192"/>
                <a:gd name="T52" fmla="*/ 1 w 47"/>
                <a:gd name="T53" fmla="*/ 8 h 192"/>
                <a:gd name="T54" fmla="*/ 0 w 47"/>
                <a:gd name="T55" fmla="*/ 7 h 192"/>
                <a:gd name="T56" fmla="*/ 0 w 47"/>
                <a:gd name="T57" fmla="*/ 6 h 192"/>
                <a:gd name="T58" fmla="*/ 3 w 47"/>
                <a:gd name="T59" fmla="*/ 0 h 192"/>
                <a:gd name="T60" fmla="*/ 4 w 47"/>
                <a:gd name="T61" fmla="*/ 1 h 192"/>
                <a:gd name="T62" fmla="*/ 5 w 47"/>
                <a:gd name="T63" fmla="*/ 2 h 192"/>
                <a:gd name="T64" fmla="*/ 5 w 47"/>
                <a:gd name="T65" fmla="*/ 3 h 192"/>
                <a:gd name="T66" fmla="*/ 6 w 47"/>
                <a:gd name="T67" fmla="*/ 3 h 192"/>
                <a:gd name="T68" fmla="*/ 6 w 47"/>
                <a:gd name="T69" fmla="*/ 5 h 192"/>
                <a:gd name="T70" fmla="*/ 6 w 47"/>
                <a:gd name="T71" fmla="*/ 6 h 192"/>
                <a:gd name="T72" fmla="*/ 7 w 47"/>
                <a:gd name="T73" fmla="*/ 7 h 192"/>
                <a:gd name="T74" fmla="*/ 7 w 47"/>
                <a:gd name="T75" fmla="*/ 8 h 192"/>
                <a:gd name="T76" fmla="*/ 8 w 47"/>
                <a:gd name="T77" fmla="*/ 9 h 192"/>
                <a:gd name="T78" fmla="*/ 8 w 47"/>
                <a:gd name="T79" fmla="*/ 10 h 192"/>
                <a:gd name="T80" fmla="*/ 8 w 47"/>
                <a:gd name="T81" fmla="*/ 11 h 192"/>
                <a:gd name="T82" fmla="*/ 8 w 47"/>
                <a:gd name="T83" fmla="*/ 12 h 192"/>
                <a:gd name="T84" fmla="*/ 9 w 47"/>
                <a:gd name="T85" fmla="*/ 14 h 192"/>
                <a:gd name="T86" fmla="*/ 9 w 47"/>
                <a:gd name="T87" fmla="*/ 15 h 192"/>
                <a:gd name="T88" fmla="*/ 9 w 47"/>
                <a:gd name="T89" fmla="*/ 17 h 192"/>
                <a:gd name="T90" fmla="*/ 8 w 47"/>
                <a:gd name="T91" fmla="*/ 18 h 192"/>
                <a:gd name="T92" fmla="*/ 8 w 47"/>
                <a:gd name="T93" fmla="*/ 20 h 192"/>
                <a:gd name="T94" fmla="*/ 8 w 47"/>
                <a:gd name="T95" fmla="*/ 21 h 192"/>
                <a:gd name="T96" fmla="*/ 8 w 47"/>
                <a:gd name="T97" fmla="*/ 22 h 192"/>
                <a:gd name="T98" fmla="*/ 8 w 47"/>
                <a:gd name="T99" fmla="*/ 23 h 192"/>
                <a:gd name="T100" fmla="*/ 8 w 47"/>
                <a:gd name="T101" fmla="*/ 24 h 192"/>
                <a:gd name="T102" fmla="*/ 7 w 47"/>
                <a:gd name="T103" fmla="*/ 26 h 192"/>
                <a:gd name="T104" fmla="*/ 7 w 47"/>
                <a:gd name="T105" fmla="*/ 26 h 192"/>
                <a:gd name="T106" fmla="*/ 7 w 47"/>
                <a:gd name="T107" fmla="*/ 28 h 192"/>
                <a:gd name="T108" fmla="*/ 6 w 47"/>
                <a:gd name="T109" fmla="*/ 29 h 192"/>
                <a:gd name="T110" fmla="*/ 6 w 47"/>
                <a:gd name="T111" fmla="*/ 30 h 192"/>
                <a:gd name="T112" fmla="*/ 6 w 47"/>
                <a:gd name="T113" fmla="*/ 31 h 192"/>
                <a:gd name="T114" fmla="*/ 5 w 47"/>
                <a:gd name="T115" fmla="*/ 32 h 192"/>
                <a:gd name="T116" fmla="*/ 5 w 47"/>
                <a:gd name="T117" fmla="*/ 33 h 192"/>
                <a:gd name="T118" fmla="*/ 4 w 47"/>
                <a:gd name="T119" fmla="*/ 34 h 192"/>
                <a:gd name="T120" fmla="*/ 3 w 47"/>
                <a:gd name="T121" fmla="*/ 35 h 19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7"/>
                <a:gd name="T184" fmla="*/ 0 h 192"/>
                <a:gd name="T185" fmla="*/ 47 w 47"/>
                <a:gd name="T186" fmla="*/ 192 h 19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7" h="192">
                  <a:moveTo>
                    <a:pt x="0" y="159"/>
                  </a:moveTo>
                  <a:lnTo>
                    <a:pt x="2" y="155"/>
                  </a:lnTo>
                  <a:lnTo>
                    <a:pt x="2" y="153"/>
                  </a:lnTo>
                  <a:lnTo>
                    <a:pt x="4" y="151"/>
                  </a:lnTo>
                  <a:lnTo>
                    <a:pt x="6" y="151"/>
                  </a:lnTo>
                  <a:lnTo>
                    <a:pt x="6" y="148"/>
                  </a:lnTo>
                  <a:lnTo>
                    <a:pt x="8" y="146"/>
                  </a:lnTo>
                  <a:lnTo>
                    <a:pt x="10" y="142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2" y="135"/>
                  </a:lnTo>
                  <a:lnTo>
                    <a:pt x="12" y="133"/>
                  </a:lnTo>
                  <a:lnTo>
                    <a:pt x="15" y="131"/>
                  </a:lnTo>
                  <a:lnTo>
                    <a:pt x="15" y="129"/>
                  </a:lnTo>
                  <a:lnTo>
                    <a:pt x="15" y="127"/>
                  </a:lnTo>
                  <a:lnTo>
                    <a:pt x="15" y="125"/>
                  </a:lnTo>
                  <a:lnTo>
                    <a:pt x="15" y="123"/>
                  </a:lnTo>
                  <a:lnTo>
                    <a:pt x="15" y="122"/>
                  </a:lnTo>
                  <a:lnTo>
                    <a:pt x="15" y="118"/>
                  </a:lnTo>
                  <a:lnTo>
                    <a:pt x="15" y="116"/>
                  </a:lnTo>
                  <a:lnTo>
                    <a:pt x="15" y="114"/>
                  </a:lnTo>
                  <a:lnTo>
                    <a:pt x="17" y="112"/>
                  </a:lnTo>
                  <a:lnTo>
                    <a:pt x="17" y="110"/>
                  </a:lnTo>
                  <a:lnTo>
                    <a:pt x="17" y="107"/>
                  </a:lnTo>
                  <a:lnTo>
                    <a:pt x="17" y="105"/>
                  </a:lnTo>
                  <a:lnTo>
                    <a:pt x="17" y="103"/>
                  </a:lnTo>
                  <a:lnTo>
                    <a:pt x="17" y="101"/>
                  </a:lnTo>
                  <a:lnTo>
                    <a:pt x="17" y="97"/>
                  </a:lnTo>
                  <a:lnTo>
                    <a:pt x="17" y="95"/>
                  </a:lnTo>
                  <a:lnTo>
                    <a:pt x="17" y="94"/>
                  </a:lnTo>
                  <a:lnTo>
                    <a:pt x="17" y="92"/>
                  </a:lnTo>
                  <a:lnTo>
                    <a:pt x="17" y="90"/>
                  </a:lnTo>
                  <a:lnTo>
                    <a:pt x="17" y="88"/>
                  </a:lnTo>
                  <a:lnTo>
                    <a:pt x="17" y="84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5" y="77"/>
                  </a:lnTo>
                  <a:lnTo>
                    <a:pt x="15" y="75"/>
                  </a:lnTo>
                  <a:lnTo>
                    <a:pt x="15" y="71"/>
                  </a:lnTo>
                  <a:lnTo>
                    <a:pt x="15" y="69"/>
                  </a:lnTo>
                  <a:lnTo>
                    <a:pt x="15" y="68"/>
                  </a:lnTo>
                  <a:lnTo>
                    <a:pt x="15" y="64"/>
                  </a:lnTo>
                  <a:lnTo>
                    <a:pt x="15" y="62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0" y="54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8" y="49"/>
                  </a:lnTo>
                  <a:lnTo>
                    <a:pt x="8" y="47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4" y="41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4"/>
                  </a:lnTo>
                  <a:lnTo>
                    <a:pt x="23" y="6"/>
                  </a:lnTo>
                  <a:lnTo>
                    <a:pt x="25" y="10"/>
                  </a:lnTo>
                  <a:lnTo>
                    <a:pt x="26" y="12"/>
                  </a:lnTo>
                  <a:lnTo>
                    <a:pt x="26" y="13"/>
                  </a:lnTo>
                  <a:lnTo>
                    <a:pt x="28" y="17"/>
                  </a:lnTo>
                  <a:lnTo>
                    <a:pt x="30" y="19"/>
                  </a:lnTo>
                  <a:lnTo>
                    <a:pt x="32" y="23"/>
                  </a:lnTo>
                  <a:lnTo>
                    <a:pt x="34" y="25"/>
                  </a:lnTo>
                  <a:lnTo>
                    <a:pt x="34" y="28"/>
                  </a:lnTo>
                  <a:lnTo>
                    <a:pt x="36" y="30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40"/>
                  </a:lnTo>
                  <a:lnTo>
                    <a:pt x="40" y="41"/>
                  </a:lnTo>
                  <a:lnTo>
                    <a:pt x="41" y="47"/>
                  </a:lnTo>
                  <a:lnTo>
                    <a:pt x="43" y="49"/>
                  </a:lnTo>
                  <a:lnTo>
                    <a:pt x="43" y="51"/>
                  </a:lnTo>
                  <a:lnTo>
                    <a:pt x="43" y="54"/>
                  </a:lnTo>
                  <a:lnTo>
                    <a:pt x="45" y="58"/>
                  </a:lnTo>
                  <a:lnTo>
                    <a:pt x="45" y="62"/>
                  </a:lnTo>
                  <a:lnTo>
                    <a:pt x="45" y="64"/>
                  </a:lnTo>
                  <a:lnTo>
                    <a:pt x="45" y="68"/>
                  </a:lnTo>
                  <a:lnTo>
                    <a:pt x="47" y="71"/>
                  </a:lnTo>
                  <a:lnTo>
                    <a:pt x="47" y="75"/>
                  </a:lnTo>
                  <a:lnTo>
                    <a:pt x="47" y="81"/>
                  </a:lnTo>
                  <a:lnTo>
                    <a:pt x="47" y="84"/>
                  </a:lnTo>
                  <a:lnTo>
                    <a:pt x="47" y="88"/>
                  </a:lnTo>
                  <a:lnTo>
                    <a:pt x="47" y="92"/>
                  </a:lnTo>
                  <a:lnTo>
                    <a:pt x="45" y="95"/>
                  </a:lnTo>
                  <a:lnTo>
                    <a:pt x="45" y="99"/>
                  </a:lnTo>
                  <a:lnTo>
                    <a:pt x="45" y="103"/>
                  </a:lnTo>
                  <a:lnTo>
                    <a:pt x="45" y="107"/>
                  </a:lnTo>
                  <a:lnTo>
                    <a:pt x="45" y="110"/>
                  </a:lnTo>
                  <a:lnTo>
                    <a:pt x="45" y="114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3" y="123"/>
                  </a:lnTo>
                  <a:lnTo>
                    <a:pt x="43" y="127"/>
                  </a:lnTo>
                  <a:lnTo>
                    <a:pt x="43" y="131"/>
                  </a:lnTo>
                  <a:lnTo>
                    <a:pt x="43" y="133"/>
                  </a:lnTo>
                  <a:lnTo>
                    <a:pt x="41" y="138"/>
                  </a:lnTo>
                  <a:lnTo>
                    <a:pt x="41" y="140"/>
                  </a:lnTo>
                  <a:lnTo>
                    <a:pt x="40" y="142"/>
                  </a:lnTo>
                  <a:lnTo>
                    <a:pt x="40" y="146"/>
                  </a:lnTo>
                  <a:lnTo>
                    <a:pt x="40" y="151"/>
                  </a:lnTo>
                  <a:lnTo>
                    <a:pt x="38" y="153"/>
                  </a:lnTo>
                  <a:lnTo>
                    <a:pt x="38" y="155"/>
                  </a:lnTo>
                  <a:lnTo>
                    <a:pt x="36" y="159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2" y="166"/>
                  </a:lnTo>
                  <a:lnTo>
                    <a:pt x="30" y="172"/>
                  </a:lnTo>
                  <a:lnTo>
                    <a:pt x="28" y="176"/>
                  </a:lnTo>
                  <a:lnTo>
                    <a:pt x="26" y="177"/>
                  </a:lnTo>
                  <a:lnTo>
                    <a:pt x="25" y="179"/>
                  </a:lnTo>
                  <a:lnTo>
                    <a:pt x="25" y="183"/>
                  </a:lnTo>
                  <a:lnTo>
                    <a:pt x="23" y="185"/>
                  </a:lnTo>
                  <a:lnTo>
                    <a:pt x="21" y="187"/>
                  </a:lnTo>
                  <a:lnTo>
                    <a:pt x="19" y="191"/>
                  </a:lnTo>
                  <a:lnTo>
                    <a:pt x="17" y="192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8" name="Freeform 84"/>
            <p:cNvSpPr>
              <a:spLocks/>
            </p:cNvSpPr>
            <p:nvPr/>
          </p:nvSpPr>
          <p:spPr bwMode="auto">
            <a:xfrm>
              <a:off x="1959" y="3191"/>
              <a:ext cx="20" cy="104"/>
            </a:xfrm>
            <a:custGeom>
              <a:avLst/>
              <a:gdLst>
                <a:gd name="T0" fmla="*/ 0 w 46"/>
                <a:gd name="T1" fmla="*/ 37 h 242"/>
                <a:gd name="T2" fmla="*/ 1 w 46"/>
                <a:gd name="T3" fmla="*/ 37 h 242"/>
                <a:gd name="T4" fmla="*/ 1 w 46"/>
                <a:gd name="T5" fmla="*/ 36 h 242"/>
                <a:gd name="T6" fmla="*/ 1 w 46"/>
                <a:gd name="T7" fmla="*/ 34 h 242"/>
                <a:gd name="T8" fmla="*/ 2 w 46"/>
                <a:gd name="T9" fmla="*/ 34 h 242"/>
                <a:gd name="T10" fmla="*/ 3 w 46"/>
                <a:gd name="T11" fmla="*/ 32 h 242"/>
                <a:gd name="T12" fmla="*/ 3 w 46"/>
                <a:gd name="T13" fmla="*/ 31 h 242"/>
                <a:gd name="T14" fmla="*/ 3 w 46"/>
                <a:gd name="T15" fmla="*/ 29 h 242"/>
                <a:gd name="T16" fmla="*/ 3 w 46"/>
                <a:gd name="T17" fmla="*/ 28 h 242"/>
                <a:gd name="T18" fmla="*/ 3 w 46"/>
                <a:gd name="T19" fmla="*/ 27 h 242"/>
                <a:gd name="T20" fmla="*/ 3 w 46"/>
                <a:gd name="T21" fmla="*/ 26 h 242"/>
                <a:gd name="T22" fmla="*/ 3 w 46"/>
                <a:gd name="T23" fmla="*/ 25 h 242"/>
                <a:gd name="T24" fmla="*/ 3 w 46"/>
                <a:gd name="T25" fmla="*/ 24 h 242"/>
                <a:gd name="T26" fmla="*/ 3 w 46"/>
                <a:gd name="T27" fmla="*/ 22 h 242"/>
                <a:gd name="T28" fmla="*/ 3 w 46"/>
                <a:gd name="T29" fmla="*/ 21 h 242"/>
                <a:gd name="T30" fmla="*/ 3 w 46"/>
                <a:gd name="T31" fmla="*/ 20 h 242"/>
                <a:gd name="T32" fmla="*/ 3 w 46"/>
                <a:gd name="T33" fmla="*/ 19 h 242"/>
                <a:gd name="T34" fmla="*/ 3 w 46"/>
                <a:gd name="T35" fmla="*/ 18 h 242"/>
                <a:gd name="T36" fmla="*/ 3 w 46"/>
                <a:gd name="T37" fmla="*/ 16 h 242"/>
                <a:gd name="T38" fmla="*/ 3 w 46"/>
                <a:gd name="T39" fmla="*/ 15 h 242"/>
                <a:gd name="T40" fmla="*/ 3 w 46"/>
                <a:gd name="T41" fmla="*/ 15 h 242"/>
                <a:gd name="T42" fmla="*/ 3 w 46"/>
                <a:gd name="T43" fmla="*/ 13 h 242"/>
                <a:gd name="T44" fmla="*/ 3 w 46"/>
                <a:gd name="T45" fmla="*/ 13 h 242"/>
                <a:gd name="T46" fmla="*/ 2 w 46"/>
                <a:gd name="T47" fmla="*/ 11 h 242"/>
                <a:gd name="T48" fmla="*/ 1 w 46"/>
                <a:gd name="T49" fmla="*/ 10 h 242"/>
                <a:gd name="T50" fmla="*/ 1 w 46"/>
                <a:gd name="T51" fmla="*/ 9 h 242"/>
                <a:gd name="T52" fmla="*/ 1 w 46"/>
                <a:gd name="T53" fmla="*/ 9 h 242"/>
                <a:gd name="T54" fmla="*/ 0 w 46"/>
                <a:gd name="T55" fmla="*/ 8 h 242"/>
                <a:gd name="T56" fmla="*/ 0 w 46"/>
                <a:gd name="T57" fmla="*/ 7 h 242"/>
                <a:gd name="T58" fmla="*/ 4 w 46"/>
                <a:gd name="T59" fmla="*/ 1 h 242"/>
                <a:gd name="T60" fmla="*/ 4 w 46"/>
                <a:gd name="T61" fmla="*/ 2 h 242"/>
                <a:gd name="T62" fmla="*/ 5 w 46"/>
                <a:gd name="T63" fmla="*/ 3 h 242"/>
                <a:gd name="T64" fmla="*/ 6 w 46"/>
                <a:gd name="T65" fmla="*/ 4 h 242"/>
                <a:gd name="T66" fmla="*/ 6 w 46"/>
                <a:gd name="T67" fmla="*/ 6 h 242"/>
                <a:gd name="T68" fmla="*/ 7 w 46"/>
                <a:gd name="T69" fmla="*/ 7 h 242"/>
                <a:gd name="T70" fmla="*/ 7 w 46"/>
                <a:gd name="T71" fmla="*/ 9 h 242"/>
                <a:gd name="T72" fmla="*/ 7 w 46"/>
                <a:gd name="T73" fmla="*/ 10 h 242"/>
                <a:gd name="T74" fmla="*/ 8 w 46"/>
                <a:gd name="T75" fmla="*/ 11 h 242"/>
                <a:gd name="T76" fmla="*/ 8 w 46"/>
                <a:gd name="T77" fmla="*/ 13 h 242"/>
                <a:gd name="T78" fmla="*/ 8 w 46"/>
                <a:gd name="T79" fmla="*/ 14 h 242"/>
                <a:gd name="T80" fmla="*/ 8 w 46"/>
                <a:gd name="T81" fmla="*/ 15 h 242"/>
                <a:gd name="T82" fmla="*/ 8 w 46"/>
                <a:gd name="T83" fmla="*/ 17 h 242"/>
                <a:gd name="T84" fmla="*/ 9 w 46"/>
                <a:gd name="T85" fmla="*/ 18 h 242"/>
                <a:gd name="T86" fmla="*/ 9 w 46"/>
                <a:gd name="T87" fmla="*/ 20 h 242"/>
                <a:gd name="T88" fmla="*/ 9 w 46"/>
                <a:gd name="T89" fmla="*/ 21 h 242"/>
                <a:gd name="T90" fmla="*/ 9 w 46"/>
                <a:gd name="T91" fmla="*/ 23 h 242"/>
                <a:gd name="T92" fmla="*/ 9 w 46"/>
                <a:gd name="T93" fmla="*/ 25 h 242"/>
                <a:gd name="T94" fmla="*/ 9 w 46"/>
                <a:gd name="T95" fmla="*/ 26 h 242"/>
                <a:gd name="T96" fmla="*/ 8 w 46"/>
                <a:gd name="T97" fmla="*/ 28 h 242"/>
                <a:gd name="T98" fmla="*/ 8 w 46"/>
                <a:gd name="T99" fmla="*/ 29 h 242"/>
                <a:gd name="T100" fmla="*/ 8 w 46"/>
                <a:gd name="T101" fmla="*/ 31 h 242"/>
                <a:gd name="T102" fmla="*/ 8 w 46"/>
                <a:gd name="T103" fmla="*/ 32 h 242"/>
                <a:gd name="T104" fmla="*/ 8 w 46"/>
                <a:gd name="T105" fmla="*/ 34 h 242"/>
                <a:gd name="T106" fmla="*/ 7 w 46"/>
                <a:gd name="T107" fmla="*/ 35 h 242"/>
                <a:gd name="T108" fmla="*/ 7 w 46"/>
                <a:gd name="T109" fmla="*/ 37 h 242"/>
                <a:gd name="T110" fmla="*/ 7 w 46"/>
                <a:gd name="T111" fmla="*/ 37 h 242"/>
                <a:gd name="T112" fmla="*/ 6 w 46"/>
                <a:gd name="T113" fmla="*/ 39 h 242"/>
                <a:gd name="T114" fmla="*/ 6 w 46"/>
                <a:gd name="T115" fmla="*/ 40 h 242"/>
                <a:gd name="T116" fmla="*/ 5 w 46"/>
                <a:gd name="T117" fmla="*/ 42 h 242"/>
                <a:gd name="T118" fmla="*/ 4 w 46"/>
                <a:gd name="T119" fmla="*/ 43 h 242"/>
                <a:gd name="T120" fmla="*/ 4 w 46"/>
                <a:gd name="T121" fmla="*/ 44 h 242"/>
                <a:gd name="T122" fmla="*/ 0 w 46"/>
                <a:gd name="T123" fmla="*/ 37 h 2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6"/>
                <a:gd name="T187" fmla="*/ 0 h 242"/>
                <a:gd name="T188" fmla="*/ 46 w 46"/>
                <a:gd name="T189" fmla="*/ 242 h 24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6" h="242">
                  <a:moveTo>
                    <a:pt x="0" y="203"/>
                  </a:moveTo>
                  <a:lnTo>
                    <a:pt x="0" y="201"/>
                  </a:lnTo>
                  <a:lnTo>
                    <a:pt x="3" y="199"/>
                  </a:lnTo>
                  <a:lnTo>
                    <a:pt x="5" y="197"/>
                  </a:lnTo>
                  <a:lnTo>
                    <a:pt x="5" y="194"/>
                  </a:lnTo>
                  <a:lnTo>
                    <a:pt x="5" y="192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11" y="186"/>
                  </a:lnTo>
                  <a:lnTo>
                    <a:pt x="11" y="181"/>
                  </a:lnTo>
                  <a:lnTo>
                    <a:pt x="11" y="179"/>
                  </a:lnTo>
                  <a:lnTo>
                    <a:pt x="13" y="173"/>
                  </a:lnTo>
                  <a:lnTo>
                    <a:pt x="13" y="171"/>
                  </a:lnTo>
                  <a:lnTo>
                    <a:pt x="15" y="166"/>
                  </a:lnTo>
                  <a:lnTo>
                    <a:pt x="15" y="160"/>
                  </a:lnTo>
                  <a:lnTo>
                    <a:pt x="16" y="155"/>
                  </a:lnTo>
                  <a:lnTo>
                    <a:pt x="16" y="153"/>
                  </a:lnTo>
                  <a:lnTo>
                    <a:pt x="16" y="151"/>
                  </a:lnTo>
                  <a:lnTo>
                    <a:pt x="16" y="149"/>
                  </a:lnTo>
                  <a:lnTo>
                    <a:pt x="16" y="145"/>
                  </a:lnTo>
                  <a:lnTo>
                    <a:pt x="18" y="143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4"/>
                  </a:lnTo>
                  <a:lnTo>
                    <a:pt x="18" y="130"/>
                  </a:lnTo>
                  <a:lnTo>
                    <a:pt x="18" y="127"/>
                  </a:lnTo>
                  <a:lnTo>
                    <a:pt x="18" y="125"/>
                  </a:lnTo>
                  <a:lnTo>
                    <a:pt x="18" y="121"/>
                  </a:lnTo>
                  <a:lnTo>
                    <a:pt x="18" y="117"/>
                  </a:lnTo>
                  <a:lnTo>
                    <a:pt x="18" y="115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4"/>
                  </a:lnTo>
                  <a:lnTo>
                    <a:pt x="18" y="101"/>
                  </a:lnTo>
                  <a:lnTo>
                    <a:pt x="16" y="99"/>
                  </a:lnTo>
                  <a:lnTo>
                    <a:pt x="16" y="95"/>
                  </a:lnTo>
                  <a:lnTo>
                    <a:pt x="16" y="89"/>
                  </a:lnTo>
                  <a:lnTo>
                    <a:pt x="16" y="88"/>
                  </a:lnTo>
                  <a:lnTo>
                    <a:pt x="15" y="84"/>
                  </a:lnTo>
                  <a:lnTo>
                    <a:pt x="15" y="82"/>
                  </a:lnTo>
                  <a:lnTo>
                    <a:pt x="15" y="78"/>
                  </a:lnTo>
                  <a:lnTo>
                    <a:pt x="15" y="74"/>
                  </a:lnTo>
                  <a:lnTo>
                    <a:pt x="13" y="73"/>
                  </a:lnTo>
                  <a:lnTo>
                    <a:pt x="13" y="71"/>
                  </a:lnTo>
                  <a:lnTo>
                    <a:pt x="13" y="69"/>
                  </a:lnTo>
                  <a:lnTo>
                    <a:pt x="11" y="65"/>
                  </a:lnTo>
                  <a:lnTo>
                    <a:pt x="11" y="61"/>
                  </a:lnTo>
                  <a:lnTo>
                    <a:pt x="11" y="60"/>
                  </a:lnTo>
                  <a:lnTo>
                    <a:pt x="7" y="56"/>
                  </a:lnTo>
                  <a:lnTo>
                    <a:pt x="7" y="54"/>
                  </a:lnTo>
                  <a:lnTo>
                    <a:pt x="5" y="50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4" y="9"/>
                  </a:lnTo>
                  <a:lnTo>
                    <a:pt x="24" y="13"/>
                  </a:lnTo>
                  <a:lnTo>
                    <a:pt x="26" y="17"/>
                  </a:lnTo>
                  <a:lnTo>
                    <a:pt x="28" y="20"/>
                  </a:lnTo>
                  <a:lnTo>
                    <a:pt x="29" y="22"/>
                  </a:lnTo>
                  <a:lnTo>
                    <a:pt x="31" y="28"/>
                  </a:lnTo>
                  <a:lnTo>
                    <a:pt x="31" y="30"/>
                  </a:lnTo>
                  <a:lnTo>
                    <a:pt x="33" y="35"/>
                  </a:lnTo>
                  <a:lnTo>
                    <a:pt x="35" y="37"/>
                  </a:lnTo>
                  <a:lnTo>
                    <a:pt x="35" y="43"/>
                  </a:lnTo>
                  <a:lnTo>
                    <a:pt x="37" y="47"/>
                  </a:lnTo>
                  <a:lnTo>
                    <a:pt x="37" y="48"/>
                  </a:lnTo>
                  <a:lnTo>
                    <a:pt x="39" y="54"/>
                  </a:lnTo>
                  <a:lnTo>
                    <a:pt x="39" y="56"/>
                  </a:lnTo>
                  <a:lnTo>
                    <a:pt x="41" y="61"/>
                  </a:lnTo>
                  <a:lnTo>
                    <a:pt x="41" y="63"/>
                  </a:lnTo>
                  <a:lnTo>
                    <a:pt x="44" y="69"/>
                  </a:lnTo>
                  <a:lnTo>
                    <a:pt x="44" y="71"/>
                  </a:lnTo>
                  <a:lnTo>
                    <a:pt x="44" y="76"/>
                  </a:lnTo>
                  <a:lnTo>
                    <a:pt x="44" y="82"/>
                  </a:lnTo>
                  <a:lnTo>
                    <a:pt x="44" y="84"/>
                  </a:lnTo>
                  <a:lnTo>
                    <a:pt x="44" y="88"/>
                  </a:lnTo>
                  <a:lnTo>
                    <a:pt x="44" y="91"/>
                  </a:lnTo>
                  <a:lnTo>
                    <a:pt x="46" y="97"/>
                  </a:lnTo>
                  <a:lnTo>
                    <a:pt x="46" y="101"/>
                  </a:lnTo>
                  <a:lnTo>
                    <a:pt x="46" y="104"/>
                  </a:lnTo>
                  <a:lnTo>
                    <a:pt x="46" y="108"/>
                  </a:lnTo>
                  <a:lnTo>
                    <a:pt x="46" y="112"/>
                  </a:lnTo>
                  <a:lnTo>
                    <a:pt x="46" y="117"/>
                  </a:lnTo>
                  <a:lnTo>
                    <a:pt x="46" y="121"/>
                  </a:lnTo>
                  <a:lnTo>
                    <a:pt x="46" y="125"/>
                  </a:lnTo>
                  <a:lnTo>
                    <a:pt x="46" y="129"/>
                  </a:lnTo>
                  <a:lnTo>
                    <a:pt x="46" y="134"/>
                  </a:lnTo>
                  <a:lnTo>
                    <a:pt x="46" y="138"/>
                  </a:lnTo>
                  <a:lnTo>
                    <a:pt x="46" y="142"/>
                  </a:lnTo>
                  <a:lnTo>
                    <a:pt x="46" y="145"/>
                  </a:lnTo>
                  <a:lnTo>
                    <a:pt x="44" y="149"/>
                  </a:lnTo>
                  <a:lnTo>
                    <a:pt x="44" y="153"/>
                  </a:lnTo>
                  <a:lnTo>
                    <a:pt x="44" y="158"/>
                  </a:lnTo>
                  <a:lnTo>
                    <a:pt x="44" y="160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4" y="173"/>
                  </a:lnTo>
                  <a:lnTo>
                    <a:pt x="41" y="179"/>
                  </a:lnTo>
                  <a:lnTo>
                    <a:pt x="41" y="181"/>
                  </a:lnTo>
                  <a:lnTo>
                    <a:pt x="39" y="186"/>
                  </a:lnTo>
                  <a:lnTo>
                    <a:pt x="39" y="188"/>
                  </a:lnTo>
                  <a:lnTo>
                    <a:pt x="37" y="192"/>
                  </a:lnTo>
                  <a:lnTo>
                    <a:pt x="37" y="197"/>
                  </a:lnTo>
                  <a:lnTo>
                    <a:pt x="35" y="199"/>
                  </a:lnTo>
                  <a:lnTo>
                    <a:pt x="35" y="203"/>
                  </a:lnTo>
                  <a:lnTo>
                    <a:pt x="33" y="207"/>
                  </a:lnTo>
                  <a:lnTo>
                    <a:pt x="31" y="211"/>
                  </a:lnTo>
                  <a:lnTo>
                    <a:pt x="31" y="214"/>
                  </a:lnTo>
                  <a:lnTo>
                    <a:pt x="29" y="218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4" y="229"/>
                  </a:lnTo>
                  <a:lnTo>
                    <a:pt x="24" y="231"/>
                  </a:lnTo>
                  <a:lnTo>
                    <a:pt x="22" y="235"/>
                  </a:lnTo>
                  <a:lnTo>
                    <a:pt x="20" y="238"/>
                  </a:lnTo>
                  <a:lnTo>
                    <a:pt x="18" y="242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9" name="Freeform 85"/>
            <p:cNvSpPr>
              <a:spLocks/>
            </p:cNvSpPr>
            <p:nvPr/>
          </p:nvSpPr>
          <p:spPr bwMode="auto">
            <a:xfrm>
              <a:off x="1817" y="3200"/>
              <a:ext cx="20" cy="82"/>
            </a:xfrm>
            <a:custGeom>
              <a:avLst/>
              <a:gdLst>
                <a:gd name="T0" fmla="*/ 8 w 47"/>
                <a:gd name="T1" fmla="*/ 28 h 192"/>
                <a:gd name="T2" fmla="*/ 8 w 47"/>
                <a:gd name="T3" fmla="*/ 28 h 192"/>
                <a:gd name="T4" fmla="*/ 7 w 47"/>
                <a:gd name="T5" fmla="*/ 27 h 192"/>
                <a:gd name="T6" fmla="*/ 7 w 47"/>
                <a:gd name="T7" fmla="*/ 26 h 192"/>
                <a:gd name="T8" fmla="*/ 7 w 47"/>
                <a:gd name="T9" fmla="*/ 26 h 192"/>
                <a:gd name="T10" fmla="*/ 6 w 47"/>
                <a:gd name="T11" fmla="*/ 25 h 192"/>
                <a:gd name="T12" fmla="*/ 6 w 47"/>
                <a:gd name="T13" fmla="*/ 24 h 192"/>
                <a:gd name="T14" fmla="*/ 6 w 47"/>
                <a:gd name="T15" fmla="*/ 23 h 192"/>
                <a:gd name="T16" fmla="*/ 6 w 47"/>
                <a:gd name="T17" fmla="*/ 23 h 192"/>
                <a:gd name="T18" fmla="*/ 6 w 47"/>
                <a:gd name="T19" fmla="*/ 21 h 192"/>
                <a:gd name="T20" fmla="*/ 6 w 47"/>
                <a:gd name="T21" fmla="*/ 21 h 192"/>
                <a:gd name="T22" fmla="*/ 6 w 47"/>
                <a:gd name="T23" fmla="*/ 20 h 192"/>
                <a:gd name="T24" fmla="*/ 5 w 47"/>
                <a:gd name="T25" fmla="*/ 19 h 192"/>
                <a:gd name="T26" fmla="*/ 5 w 47"/>
                <a:gd name="T27" fmla="*/ 18 h 192"/>
                <a:gd name="T28" fmla="*/ 5 w 47"/>
                <a:gd name="T29" fmla="*/ 18 h 192"/>
                <a:gd name="T30" fmla="*/ 5 w 47"/>
                <a:gd name="T31" fmla="*/ 17 h 192"/>
                <a:gd name="T32" fmla="*/ 5 w 47"/>
                <a:gd name="T33" fmla="*/ 16 h 192"/>
                <a:gd name="T34" fmla="*/ 6 w 47"/>
                <a:gd name="T35" fmla="*/ 15 h 192"/>
                <a:gd name="T36" fmla="*/ 6 w 47"/>
                <a:gd name="T37" fmla="*/ 14 h 192"/>
                <a:gd name="T38" fmla="*/ 6 w 47"/>
                <a:gd name="T39" fmla="*/ 13 h 192"/>
                <a:gd name="T40" fmla="*/ 6 w 47"/>
                <a:gd name="T41" fmla="*/ 12 h 192"/>
                <a:gd name="T42" fmla="*/ 6 w 47"/>
                <a:gd name="T43" fmla="*/ 11 h 192"/>
                <a:gd name="T44" fmla="*/ 6 w 47"/>
                <a:gd name="T45" fmla="*/ 10 h 192"/>
                <a:gd name="T46" fmla="*/ 7 w 47"/>
                <a:gd name="T47" fmla="*/ 10 h 192"/>
                <a:gd name="T48" fmla="*/ 7 w 47"/>
                <a:gd name="T49" fmla="*/ 9 h 192"/>
                <a:gd name="T50" fmla="*/ 7 w 47"/>
                <a:gd name="T51" fmla="*/ 8 h 192"/>
                <a:gd name="T52" fmla="*/ 8 w 47"/>
                <a:gd name="T53" fmla="*/ 7 h 192"/>
                <a:gd name="T54" fmla="*/ 8 w 47"/>
                <a:gd name="T55" fmla="*/ 6 h 192"/>
                <a:gd name="T56" fmla="*/ 9 w 47"/>
                <a:gd name="T57" fmla="*/ 6 h 192"/>
                <a:gd name="T58" fmla="*/ 5 w 47"/>
                <a:gd name="T59" fmla="*/ 0 h 192"/>
                <a:gd name="T60" fmla="*/ 4 w 47"/>
                <a:gd name="T61" fmla="*/ 1 h 192"/>
                <a:gd name="T62" fmla="*/ 4 w 47"/>
                <a:gd name="T63" fmla="*/ 2 h 192"/>
                <a:gd name="T64" fmla="*/ 3 w 47"/>
                <a:gd name="T65" fmla="*/ 3 h 192"/>
                <a:gd name="T66" fmla="*/ 3 w 47"/>
                <a:gd name="T67" fmla="*/ 4 h 192"/>
                <a:gd name="T68" fmla="*/ 3 w 47"/>
                <a:gd name="T69" fmla="*/ 5 h 192"/>
                <a:gd name="T70" fmla="*/ 2 w 47"/>
                <a:gd name="T71" fmla="*/ 6 h 192"/>
                <a:gd name="T72" fmla="*/ 1 w 47"/>
                <a:gd name="T73" fmla="*/ 7 h 192"/>
                <a:gd name="T74" fmla="*/ 1 w 47"/>
                <a:gd name="T75" fmla="*/ 9 h 192"/>
                <a:gd name="T76" fmla="*/ 1 w 47"/>
                <a:gd name="T77" fmla="*/ 9 h 192"/>
                <a:gd name="T78" fmla="*/ 1 w 47"/>
                <a:gd name="T79" fmla="*/ 11 h 192"/>
                <a:gd name="T80" fmla="*/ 0 w 47"/>
                <a:gd name="T81" fmla="*/ 12 h 192"/>
                <a:gd name="T82" fmla="*/ 0 w 47"/>
                <a:gd name="T83" fmla="*/ 13 h 192"/>
                <a:gd name="T84" fmla="*/ 0 w 47"/>
                <a:gd name="T85" fmla="*/ 15 h 192"/>
                <a:gd name="T86" fmla="*/ 0 w 47"/>
                <a:gd name="T87" fmla="*/ 16 h 192"/>
                <a:gd name="T88" fmla="*/ 0 w 47"/>
                <a:gd name="T89" fmla="*/ 18 h 192"/>
                <a:gd name="T90" fmla="*/ 0 w 47"/>
                <a:gd name="T91" fmla="*/ 19 h 192"/>
                <a:gd name="T92" fmla="*/ 0 w 47"/>
                <a:gd name="T93" fmla="*/ 20 h 192"/>
                <a:gd name="T94" fmla="*/ 0 w 47"/>
                <a:gd name="T95" fmla="*/ 21 h 192"/>
                <a:gd name="T96" fmla="*/ 0 w 47"/>
                <a:gd name="T97" fmla="*/ 23 h 192"/>
                <a:gd name="T98" fmla="*/ 0 w 47"/>
                <a:gd name="T99" fmla="*/ 24 h 192"/>
                <a:gd name="T100" fmla="*/ 1 w 47"/>
                <a:gd name="T101" fmla="*/ 25 h 192"/>
                <a:gd name="T102" fmla="*/ 1 w 47"/>
                <a:gd name="T103" fmla="*/ 26 h 192"/>
                <a:gd name="T104" fmla="*/ 1 w 47"/>
                <a:gd name="T105" fmla="*/ 27 h 192"/>
                <a:gd name="T106" fmla="*/ 2 w 47"/>
                <a:gd name="T107" fmla="*/ 28 h 192"/>
                <a:gd name="T108" fmla="*/ 3 w 47"/>
                <a:gd name="T109" fmla="*/ 29 h 192"/>
                <a:gd name="T110" fmla="*/ 3 w 47"/>
                <a:gd name="T111" fmla="*/ 31 h 192"/>
                <a:gd name="T112" fmla="*/ 3 w 47"/>
                <a:gd name="T113" fmla="*/ 32 h 192"/>
                <a:gd name="T114" fmla="*/ 4 w 47"/>
                <a:gd name="T115" fmla="*/ 33 h 192"/>
                <a:gd name="T116" fmla="*/ 5 w 47"/>
                <a:gd name="T117" fmla="*/ 34 h 192"/>
                <a:gd name="T118" fmla="*/ 5 w 47"/>
                <a:gd name="T119" fmla="*/ 35 h 1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7"/>
                <a:gd name="T181" fmla="*/ 0 h 192"/>
                <a:gd name="T182" fmla="*/ 47 w 47"/>
                <a:gd name="T183" fmla="*/ 192 h 19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7" h="192">
                  <a:moveTo>
                    <a:pt x="47" y="159"/>
                  </a:moveTo>
                  <a:lnTo>
                    <a:pt x="45" y="155"/>
                  </a:lnTo>
                  <a:lnTo>
                    <a:pt x="45" y="153"/>
                  </a:lnTo>
                  <a:lnTo>
                    <a:pt x="43" y="153"/>
                  </a:lnTo>
                  <a:lnTo>
                    <a:pt x="43" y="151"/>
                  </a:lnTo>
                  <a:lnTo>
                    <a:pt x="41" y="148"/>
                  </a:lnTo>
                  <a:lnTo>
                    <a:pt x="41" y="146"/>
                  </a:lnTo>
                  <a:lnTo>
                    <a:pt x="39" y="146"/>
                  </a:lnTo>
                  <a:lnTo>
                    <a:pt x="39" y="142"/>
                  </a:lnTo>
                  <a:lnTo>
                    <a:pt x="37" y="140"/>
                  </a:lnTo>
                  <a:lnTo>
                    <a:pt x="35" y="138"/>
                  </a:lnTo>
                  <a:lnTo>
                    <a:pt x="35" y="135"/>
                  </a:lnTo>
                  <a:lnTo>
                    <a:pt x="35" y="133"/>
                  </a:lnTo>
                  <a:lnTo>
                    <a:pt x="33" y="131"/>
                  </a:lnTo>
                  <a:lnTo>
                    <a:pt x="33" y="129"/>
                  </a:lnTo>
                  <a:lnTo>
                    <a:pt x="33" y="127"/>
                  </a:lnTo>
                  <a:lnTo>
                    <a:pt x="32" y="125"/>
                  </a:lnTo>
                  <a:lnTo>
                    <a:pt x="32" y="123"/>
                  </a:lnTo>
                  <a:lnTo>
                    <a:pt x="32" y="122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4"/>
                  </a:lnTo>
                  <a:lnTo>
                    <a:pt x="32" y="112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28" y="105"/>
                  </a:lnTo>
                  <a:lnTo>
                    <a:pt x="28" y="103"/>
                  </a:lnTo>
                  <a:lnTo>
                    <a:pt x="28" y="101"/>
                  </a:lnTo>
                  <a:lnTo>
                    <a:pt x="28" y="97"/>
                  </a:lnTo>
                  <a:lnTo>
                    <a:pt x="28" y="95"/>
                  </a:lnTo>
                  <a:lnTo>
                    <a:pt x="28" y="94"/>
                  </a:lnTo>
                  <a:lnTo>
                    <a:pt x="28" y="92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32" y="84"/>
                  </a:lnTo>
                  <a:lnTo>
                    <a:pt x="32" y="82"/>
                  </a:lnTo>
                  <a:lnTo>
                    <a:pt x="32" y="81"/>
                  </a:lnTo>
                  <a:lnTo>
                    <a:pt x="32" y="77"/>
                  </a:lnTo>
                  <a:lnTo>
                    <a:pt x="32" y="75"/>
                  </a:lnTo>
                  <a:lnTo>
                    <a:pt x="32" y="71"/>
                  </a:lnTo>
                  <a:lnTo>
                    <a:pt x="32" y="69"/>
                  </a:lnTo>
                  <a:lnTo>
                    <a:pt x="32" y="68"/>
                  </a:lnTo>
                  <a:lnTo>
                    <a:pt x="33" y="64"/>
                  </a:lnTo>
                  <a:lnTo>
                    <a:pt x="33" y="62"/>
                  </a:lnTo>
                  <a:lnTo>
                    <a:pt x="35" y="58"/>
                  </a:lnTo>
                  <a:lnTo>
                    <a:pt x="35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7" y="51"/>
                  </a:lnTo>
                  <a:lnTo>
                    <a:pt x="39" y="49"/>
                  </a:lnTo>
                  <a:lnTo>
                    <a:pt x="41" y="47"/>
                  </a:lnTo>
                  <a:lnTo>
                    <a:pt x="41" y="43"/>
                  </a:lnTo>
                  <a:lnTo>
                    <a:pt x="43" y="41"/>
                  </a:lnTo>
                  <a:lnTo>
                    <a:pt x="43" y="40"/>
                  </a:lnTo>
                  <a:lnTo>
                    <a:pt x="45" y="38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7" y="34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19" y="13"/>
                  </a:lnTo>
                  <a:lnTo>
                    <a:pt x="19" y="17"/>
                  </a:lnTo>
                  <a:lnTo>
                    <a:pt x="15" y="19"/>
                  </a:lnTo>
                  <a:lnTo>
                    <a:pt x="15" y="23"/>
                  </a:lnTo>
                  <a:lnTo>
                    <a:pt x="13" y="25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9" y="34"/>
                  </a:lnTo>
                  <a:lnTo>
                    <a:pt x="9" y="38"/>
                  </a:lnTo>
                  <a:lnTo>
                    <a:pt x="7" y="40"/>
                  </a:lnTo>
                  <a:lnTo>
                    <a:pt x="7" y="41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6" y="51"/>
                  </a:lnTo>
                  <a:lnTo>
                    <a:pt x="6" y="54"/>
                  </a:lnTo>
                  <a:lnTo>
                    <a:pt x="6" y="58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8"/>
                  </a:lnTo>
                  <a:lnTo>
                    <a:pt x="2" y="71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3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0" y="118"/>
                  </a:lnTo>
                  <a:lnTo>
                    <a:pt x="2" y="122"/>
                  </a:lnTo>
                  <a:lnTo>
                    <a:pt x="2" y="123"/>
                  </a:lnTo>
                  <a:lnTo>
                    <a:pt x="2" y="127"/>
                  </a:lnTo>
                  <a:lnTo>
                    <a:pt x="2" y="131"/>
                  </a:lnTo>
                  <a:lnTo>
                    <a:pt x="6" y="133"/>
                  </a:lnTo>
                  <a:lnTo>
                    <a:pt x="6" y="138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46"/>
                  </a:lnTo>
                  <a:lnTo>
                    <a:pt x="7" y="151"/>
                  </a:lnTo>
                  <a:lnTo>
                    <a:pt x="7" y="153"/>
                  </a:lnTo>
                  <a:lnTo>
                    <a:pt x="9" y="155"/>
                  </a:lnTo>
                  <a:lnTo>
                    <a:pt x="9" y="159"/>
                  </a:lnTo>
                  <a:lnTo>
                    <a:pt x="13" y="161"/>
                  </a:lnTo>
                  <a:lnTo>
                    <a:pt x="13" y="166"/>
                  </a:lnTo>
                  <a:lnTo>
                    <a:pt x="15" y="172"/>
                  </a:lnTo>
                  <a:lnTo>
                    <a:pt x="19" y="176"/>
                  </a:lnTo>
                  <a:lnTo>
                    <a:pt x="19" y="177"/>
                  </a:lnTo>
                  <a:lnTo>
                    <a:pt x="20" y="179"/>
                  </a:lnTo>
                  <a:lnTo>
                    <a:pt x="22" y="183"/>
                  </a:lnTo>
                  <a:lnTo>
                    <a:pt x="22" y="185"/>
                  </a:lnTo>
                  <a:lnTo>
                    <a:pt x="26" y="187"/>
                  </a:lnTo>
                  <a:lnTo>
                    <a:pt x="26" y="191"/>
                  </a:lnTo>
                  <a:lnTo>
                    <a:pt x="28" y="192"/>
                  </a:lnTo>
                  <a:lnTo>
                    <a:pt x="47" y="159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0" name="Freeform 86"/>
            <p:cNvSpPr>
              <a:spLocks/>
            </p:cNvSpPr>
            <p:nvPr/>
          </p:nvSpPr>
          <p:spPr bwMode="auto">
            <a:xfrm>
              <a:off x="1778" y="3191"/>
              <a:ext cx="19" cy="104"/>
            </a:xfrm>
            <a:custGeom>
              <a:avLst/>
              <a:gdLst>
                <a:gd name="T0" fmla="*/ 8 w 44"/>
                <a:gd name="T1" fmla="*/ 37 h 242"/>
                <a:gd name="T2" fmla="*/ 8 w 44"/>
                <a:gd name="T3" fmla="*/ 37 h 242"/>
                <a:gd name="T4" fmla="*/ 8 w 44"/>
                <a:gd name="T5" fmla="*/ 36 h 242"/>
                <a:gd name="T6" fmla="*/ 7 w 44"/>
                <a:gd name="T7" fmla="*/ 35 h 242"/>
                <a:gd name="T8" fmla="*/ 7 w 44"/>
                <a:gd name="T9" fmla="*/ 34 h 242"/>
                <a:gd name="T10" fmla="*/ 6 w 44"/>
                <a:gd name="T11" fmla="*/ 32 h 242"/>
                <a:gd name="T12" fmla="*/ 6 w 44"/>
                <a:gd name="T13" fmla="*/ 31 h 242"/>
                <a:gd name="T14" fmla="*/ 6 w 44"/>
                <a:gd name="T15" fmla="*/ 29 h 242"/>
                <a:gd name="T16" fmla="*/ 5 w 44"/>
                <a:gd name="T17" fmla="*/ 28 h 242"/>
                <a:gd name="T18" fmla="*/ 5 w 44"/>
                <a:gd name="T19" fmla="*/ 27 h 242"/>
                <a:gd name="T20" fmla="*/ 5 w 44"/>
                <a:gd name="T21" fmla="*/ 26 h 242"/>
                <a:gd name="T22" fmla="*/ 5 w 44"/>
                <a:gd name="T23" fmla="*/ 25 h 242"/>
                <a:gd name="T24" fmla="*/ 5 w 44"/>
                <a:gd name="T25" fmla="*/ 24 h 242"/>
                <a:gd name="T26" fmla="*/ 5 w 44"/>
                <a:gd name="T27" fmla="*/ 22 h 242"/>
                <a:gd name="T28" fmla="*/ 5 w 44"/>
                <a:gd name="T29" fmla="*/ 21 h 242"/>
                <a:gd name="T30" fmla="*/ 5 w 44"/>
                <a:gd name="T31" fmla="*/ 20 h 242"/>
                <a:gd name="T32" fmla="*/ 5 w 44"/>
                <a:gd name="T33" fmla="*/ 19 h 242"/>
                <a:gd name="T34" fmla="*/ 5 w 44"/>
                <a:gd name="T35" fmla="*/ 18 h 242"/>
                <a:gd name="T36" fmla="*/ 6 w 44"/>
                <a:gd name="T37" fmla="*/ 16 h 242"/>
                <a:gd name="T38" fmla="*/ 6 w 44"/>
                <a:gd name="T39" fmla="*/ 15 h 242"/>
                <a:gd name="T40" fmla="*/ 6 w 44"/>
                <a:gd name="T41" fmla="*/ 15 h 242"/>
                <a:gd name="T42" fmla="*/ 6 w 44"/>
                <a:gd name="T43" fmla="*/ 13 h 242"/>
                <a:gd name="T44" fmla="*/ 6 w 44"/>
                <a:gd name="T45" fmla="*/ 13 h 242"/>
                <a:gd name="T46" fmla="*/ 6 w 44"/>
                <a:gd name="T47" fmla="*/ 11 h 242"/>
                <a:gd name="T48" fmla="*/ 7 w 44"/>
                <a:gd name="T49" fmla="*/ 11 h 242"/>
                <a:gd name="T50" fmla="*/ 7 w 44"/>
                <a:gd name="T51" fmla="*/ 10 h 242"/>
                <a:gd name="T52" fmla="*/ 8 w 44"/>
                <a:gd name="T53" fmla="*/ 9 h 242"/>
                <a:gd name="T54" fmla="*/ 8 w 44"/>
                <a:gd name="T55" fmla="*/ 8 h 242"/>
                <a:gd name="T56" fmla="*/ 8 w 44"/>
                <a:gd name="T57" fmla="*/ 7 h 242"/>
                <a:gd name="T58" fmla="*/ 4 w 44"/>
                <a:gd name="T59" fmla="*/ 1 h 242"/>
                <a:gd name="T60" fmla="*/ 4 w 44"/>
                <a:gd name="T61" fmla="*/ 2 h 242"/>
                <a:gd name="T62" fmla="*/ 4 w 44"/>
                <a:gd name="T63" fmla="*/ 3 h 242"/>
                <a:gd name="T64" fmla="*/ 3 w 44"/>
                <a:gd name="T65" fmla="*/ 4 h 242"/>
                <a:gd name="T66" fmla="*/ 3 w 44"/>
                <a:gd name="T67" fmla="*/ 6 h 242"/>
                <a:gd name="T68" fmla="*/ 2 w 44"/>
                <a:gd name="T69" fmla="*/ 7 h 242"/>
                <a:gd name="T70" fmla="*/ 1 w 44"/>
                <a:gd name="T71" fmla="*/ 9 h 242"/>
                <a:gd name="T72" fmla="*/ 1 w 44"/>
                <a:gd name="T73" fmla="*/ 10 h 242"/>
                <a:gd name="T74" fmla="*/ 1 w 44"/>
                <a:gd name="T75" fmla="*/ 11 h 242"/>
                <a:gd name="T76" fmla="*/ 0 w 44"/>
                <a:gd name="T77" fmla="*/ 13 h 242"/>
                <a:gd name="T78" fmla="*/ 0 w 44"/>
                <a:gd name="T79" fmla="*/ 14 h 242"/>
                <a:gd name="T80" fmla="*/ 0 w 44"/>
                <a:gd name="T81" fmla="*/ 15 h 242"/>
                <a:gd name="T82" fmla="*/ 0 w 44"/>
                <a:gd name="T83" fmla="*/ 17 h 242"/>
                <a:gd name="T84" fmla="*/ 0 w 44"/>
                <a:gd name="T85" fmla="*/ 18 h 242"/>
                <a:gd name="T86" fmla="*/ 0 w 44"/>
                <a:gd name="T87" fmla="*/ 20 h 242"/>
                <a:gd name="T88" fmla="*/ 0 w 44"/>
                <a:gd name="T89" fmla="*/ 21 h 242"/>
                <a:gd name="T90" fmla="*/ 0 w 44"/>
                <a:gd name="T91" fmla="*/ 23 h 242"/>
                <a:gd name="T92" fmla="*/ 0 w 44"/>
                <a:gd name="T93" fmla="*/ 25 h 242"/>
                <a:gd name="T94" fmla="*/ 0 w 44"/>
                <a:gd name="T95" fmla="*/ 26 h 242"/>
                <a:gd name="T96" fmla="*/ 0 w 44"/>
                <a:gd name="T97" fmla="*/ 28 h 242"/>
                <a:gd name="T98" fmla="*/ 0 w 44"/>
                <a:gd name="T99" fmla="*/ 29 h 242"/>
                <a:gd name="T100" fmla="*/ 0 w 44"/>
                <a:gd name="T101" fmla="*/ 31 h 242"/>
                <a:gd name="T102" fmla="*/ 0 w 44"/>
                <a:gd name="T103" fmla="*/ 32 h 242"/>
                <a:gd name="T104" fmla="*/ 1 w 44"/>
                <a:gd name="T105" fmla="*/ 34 h 242"/>
                <a:gd name="T106" fmla="*/ 1 w 44"/>
                <a:gd name="T107" fmla="*/ 35 h 242"/>
                <a:gd name="T108" fmla="*/ 1 w 44"/>
                <a:gd name="T109" fmla="*/ 37 h 242"/>
                <a:gd name="T110" fmla="*/ 2 w 44"/>
                <a:gd name="T111" fmla="*/ 37 h 242"/>
                <a:gd name="T112" fmla="*/ 3 w 44"/>
                <a:gd name="T113" fmla="*/ 39 h 242"/>
                <a:gd name="T114" fmla="*/ 3 w 44"/>
                <a:gd name="T115" fmla="*/ 40 h 242"/>
                <a:gd name="T116" fmla="*/ 4 w 44"/>
                <a:gd name="T117" fmla="*/ 42 h 242"/>
                <a:gd name="T118" fmla="*/ 4 w 44"/>
                <a:gd name="T119" fmla="*/ 43 h 242"/>
                <a:gd name="T120" fmla="*/ 4 w 44"/>
                <a:gd name="T121" fmla="*/ 44 h 242"/>
                <a:gd name="T122" fmla="*/ 8 w 44"/>
                <a:gd name="T123" fmla="*/ 37 h 2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"/>
                <a:gd name="T187" fmla="*/ 0 h 242"/>
                <a:gd name="T188" fmla="*/ 44 w 44"/>
                <a:gd name="T189" fmla="*/ 242 h 24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" h="242">
                  <a:moveTo>
                    <a:pt x="44" y="203"/>
                  </a:moveTo>
                  <a:lnTo>
                    <a:pt x="44" y="201"/>
                  </a:lnTo>
                  <a:lnTo>
                    <a:pt x="42" y="199"/>
                  </a:lnTo>
                  <a:lnTo>
                    <a:pt x="42" y="197"/>
                  </a:lnTo>
                  <a:lnTo>
                    <a:pt x="41" y="194"/>
                  </a:lnTo>
                  <a:lnTo>
                    <a:pt x="41" y="192"/>
                  </a:lnTo>
                  <a:lnTo>
                    <a:pt x="39" y="192"/>
                  </a:lnTo>
                  <a:lnTo>
                    <a:pt x="39" y="188"/>
                  </a:lnTo>
                  <a:lnTo>
                    <a:pt x="37" y="186"/>
                  </a:lnTo>
                  <a:lnTo>
                    <a:pt x="37" y="181"/>
                  </a:lnTo>
                  <a:lnTo>
                    <a:pt x="35" y="179"/>
                  </a:lnTo>
                  <a:lnTo>
                    <a:pt x="33" y="173"/>
                  </a:lnTo>
                  <a:lnTo>
                    <a:pt x="33" y="171"/>
                  </a:lnTo>
                  <a:lnTo>
                    <a:pt x="33" y="166"/>
                  </a:lnTo>
                  <a:lnTo>
                    <a:pt x="29" y="160"/>
                  </a:lnTo>
                  <a:lnTo>
                    <a:pt x="29" y="155"/>
                  </a:lnTo>
                  <a:lnTo>
                    <a:pt x="29" y="153"/>
                  </a:lnTo>
                  <a:lnTo>
                    <a:pt x="28" y="151"/>
                  </a:lnTo>
                  <a:lnTo>
                    <a:pt x="28" y="149"/>
                  </a:lnTo>
                  <a:lnTo>
                    <a:pt x="28" y="145"/>
                  </a:lnTo>
                  <a:lnTo>
                    <a:pt x="28" y="143"/>
                  </a:lnTo>
                  <a:lnTo>
                    <a:pt x="26" y="140"/>
                  </a:lnTo>
                  <a:lnTo>
                    <a:pt x="26" y="136"/>
                  </a:lnTo>
                  <a:lnTo>
                    <a:pt x="26" y="134"/>
                  </a:lnTo>
                  <a:lnTo>
                    <a:pt x="26" y="130"/>
                  </a:lnTo>
                  <a:lnTo>
                    <a:pt x="26" y="127"/>
                  </a:lnTo>
                  <a:lnTo>
                    <a:pt x="26" y="125"/>
                  </a:lnTo>
                  <a:lnTo>
                    <a:pt x="26" y="121"/>
                  </a:lnTo>
                  <a:lnTo>
                    <a:pt x="26" y="117"/>
                  </a:lnTo>
                  <a:lnTo>
                    <a:pt x="26" y="115"/>
                  </a:lnTo>
                  <a:lnTo>
                    <a:pt x="26" y="112"/>
                  </a:lnTo>
                  <a:lnTo>
                    <a:pt x="26" y="110"/>
                  </a:lnTo>
                  <a:lnTo>
                    <a:pt x="26" y="108"/>
                  </a:lnTo>
                  <a:lnTo>
                    <a:pt x="26" y="104"/>
                  </a:lnTo>
                  <a:lnTo>
                    <a:pt x="28" y="101"/>
                  </a:lnTo>
                  <a:lnTo>
                    <a:pt x="28" y="99"/>
                  </a:lnTo>
                  <a:lnTo>
                    <a:pt x="28" y="95"/>
                  </a:lnTo>
                  <a:lnTo>
                    <a:pt x="29" y="89"/>
                  </a:lnTo>
                  <a:lnTo>
                    <a:pt x="29" y="88"/>
                  </a:lnTo>
                  <a:lnTo>
                    <a:pt x="29" y="84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69"/>
                  </a:lnTo>
                  <a:lnTo>
                    <a:pt x="35" y="65"/>
                  </a:lnTo>
                  <a:lnTo>
                    <a:pt x="35" y="61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39" y="54"/>
                  </a:lnTo>
                  <a:lnTo>
                    <a:pt x="39" y="50"/>
                  </a:lnTo>
                  <a:lnTo>
                    <a:pt x="41" y="48"/>
                  </a:lnTo>
                  <a:lnTo>
                    <a:pt x="41" y="47"/>
                  </a:lnTo>
                  <a:lnTo>
                    <a:pt x="42" y="43"/>
                  </a:lnTo>
                  <a:lnTo>
                    <a:pt x="44" y="41"/>
                  </a:lnTo>
                  <a:lnTo>
                    <a:pt x="44" y="37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22" y="6"/>
                  </a:lnTo>
                  <a:lnTo>
                    <a:pt x="20" y="9"/>
                  </a:lnTo>
                  <a:lnTo>
                    <a:pt x="20" y="13"/>
                  </a:lnTo>
                  <a:lnTo>
                    <a:pt x="20" y="17"/>
                  </a:lnTo>
                  <a:lnTo>
                    <a:pt x="16" y="20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11" y="35"/>
                  </a:lnTo>
                  <a:lnTo>
                    <a:pt x="9" y="37"/>
                  </a:lnTo>
                  <a:lnTo>
                    <a:pt x="9" y="43"/>
                  </a:lnTo>
                  <a:lnTo>
                    <a:pt x="7" y="47"/>
                  </a:lnTo>
                  <a:lnTo>
                    <a:pt x="7" y="48"/>
                  </a:lnTo>
                  <a:lnTo>
                    <a:pt x="7" y="54"/>
                  </a:lnTo>
                  <a:lnTo>
                    <a:pt x="5" y="56"/>
                  </a:lnTo>
                  <a:lnTo>
                    <a:pt x="5" y="61"/>
                  </a:lnTo>
                  <a:lnTo>
                    <a:pt x="5" y="63"/>
                  </a:lnTo>
                  <a:lnTo>
                    <a:pt x="1" y="69"/>
                  </a:lnTo>
                  <a:lnTo>
                    <a:pt x="1" y="71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1"/>
                  </a:lnTo>
                  <a:lnTo>
                    <a:pt x="0" y="97"/>
                  </a:lnTo>
                  <a:lnTo>
                    <a:pt x="0" y="101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7"/>
                  </a:lnTo>
                  <a:lnTo>
                    <a:pt x="0" y="121"/>
                  </a:lnTo>
                  <a:lnTo>
                    <a:pt x="0" y="125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49"/>
                  </a:lnTo>
                  <a:lnTo>
                    <a:pt x="0" y="153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6"/>
                  </a:lnTo>
                  <a:lnTo>
                    <a:pt x="1" y="168"/>
                  </a:lnTo>
                  <a:lnTo>
                    <a:pt x="1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5" y="186"/>
                  </a:lnTo>
                  <a:lnTo>
                    <a:pt x="7" y="188"/>
                  </a:lnTo>
                  <a:lnTo>
                    <a:pt x="7" y="192"/>
                  </a:lnTo>
                  <a:lnTo>
                    <a:pt x="7" y="197"/>
                  </a:lnTo>
                  <a:lnTo>
                    <a:pt x="9" y="199"/>
                  </a:lnTo>
                  <a:lnTo>
                    <a:pt x="9" y="203"/>
                  </a:lnTo>
                  <a:lnTo>
                    <a:pt x="11" y="207"/>
                  </a:lnTo>
                  <a:lnTo>
                    <a:pt x="13" y="211"/>
                  </a:lnTo>
                  <a:lnTo>
                    <a:pt x="13" y="214"/>
                  </a:lnTo>
                  <a:lnTo>
                    <a:pt x="15" y="218"/>
                  </a:lnTo>
                  <a:lnTo>
                    <a:pt x="16" y="222"/>
                  </a:lnTo>
                  <a:lnTo>
                    <a:pt x="20" y="225"/>
                  </a:lnTo>
                  <a:lnTo>
                    <a:pt x="20" y="229"/>
                  </a:lnTo>
                  <a:lnTo>
                    <a:pt x="20" y="231"/>
                  </a:lnTo>
                  <a:lnTo>
                    <a:pt x="22" y="235"/>
                  </a:lnTo>
                  <a:lnTo>
                    <a:pt x="24" y="238"/>
                  </a:lnTo>
                  <a:lnTo>
                    <a:pt x="26" y="242"/>
                  </a:lnTo>
                  <a:lnTo>
                    <a:pt x="44" y="20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1" name="Freeform 87"/>
            <p:cNvSpPr>
              <a:spLocks/>
            </p:cNvSpPr>
            <p:nvPr/>
          </p:nvSpPr>
          <p:spPr bwMode="auto">
            <a:xfrm>
              <a:off x="1852" y="3537"/>
              <a:ext cx="187" cy="81"/>
            </a:xfrm>
            <a:custGeom>
              <a:avLst/>
              <a:gdLst>
                <a:gd name="T0" fmla="*/ 79 w 440"/>
                <a:gd name="T1" fmla="*/ 17 h 190"/>
                <a:gd name="T2" fmla="*/ 70 w 440"/>
                <a:gd name="T3" fmla="*/ 26 h 190"/>
                <a:gd name="T4" fmla="*/ 60 w 440"/>
                <a:gd name="T5" fmla="*/ 35 h 190"/>
                <a:gd name="T6" fmla="*/ 40 w 440"/>
                <a:gd name="T7" fmla="*/ 35 h 190"/>
                <a:gd name="T8" fmla="*/ 20 w 440"/>
                <a:gd name="T9" fmla="*/ 35 h 190"/>
                <a:gd name="T10" fmla="*/ 10 w 440"/>
                <a:gd name="T11" fmla="*/ 26 h 190"/>
                <a:gd name="T12" fmla="*/ 0 w 440"/>
                <a:gd name="T13" fmla="*/ 17 h 190"/>
                <a:gd name="T14" fmla="*/ 10 w 440"/>
                <a:gd name="T15" fmla="*/ 9 h 190"/>
                <a:gd name="T16" fmla="*/ 20 w 440"/>
                <a:gd name="T17" fmla="*/ 0 h 190"/>
                <a:gd name="T18" fmla="*/ 40 w 440"/>
                <a:gd name="T19" fmla="*/ 0 h 190"/>
                <a:gd name="T20" fmla="*/ 60 w 440"/>
                <a:gd name="T21" fmla="*/ 0 h 190"/>
                <a:gd name="T22" fmla="*/ 70 w 440"/>
                <a:gd name="T23" fmla="*/ 9 h 190"/>
                <a:gd name="T24" fmla="*/ 79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440" y="95"/>
                  </a:moveTo>
                  <a:lnTo>
                    <a:pt x="386" y="142"/>
                  </a:lnTo>
                  <a:lnTo>
                    <a:pt x="330" y="190"/>
                  </a:lnTo>
                  <a:lnTo>
                    <a:pt x="220" y="190"/>
                  </a:lnTo>
                  <a:lnTo>
                    <a:pt x="110" y="190"/>
                  </a:lnTo>
                  <a:lnTo>
                    <a:pt x="56" y="142"/>
                  </a:lnTo>
                  <a:lnTo>
                    <a:pt x="0" y="95"/>
                  </a:lnTo>
                  <a:lnTo>
                    <a:pt x="56" y="47"/>
                  </a:lnTo>
                  <a:lnTo>
                    <a:pt x="110" y="0"/>
                  </a:lnTo>
                  <a:lnTo>
                    <a:pt x="220" y="0"/>
                  </a:lnTo>
                  <a:lnTo>
                    <a:pt x="330" y="0"/>
                  </a:lnTo>
                  <a:lnTo>
                    <a:pt x="386" y="47"/>
                  </a:lnTo>
                  <a:lnTo>
                    <a:pt x="440" y="95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2" name="Rectangle 88"/>
            <p:cNvSpPr>
              <a:spLocks noChangeArrowheads="1"/>
            </p:cNvSpPr>
            <p:nvPr/>
          </p:nvSpPr>
          <p:spPr bwMode="auto">
            <a:xfrm>
              <a:off x="1852" y="3565"/>
              <a:ext cx="187" cy="12"/>
            </a:xfrm>
            <a:prstGeom prst="rect">
              <a:avLst/>
            </a:prstGeom>
            <a:solidFill>
              <a:srgbClr val="003A6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3" name="Freeform 89"/>
            <p:cNvSpPr>
              <a:spLocks/>
            </p:cNvSpPr>
            <p:nvPr/>
          </p:nvSpPr>
          <p:spPr bwMode="auto">
            <a:xfrm>
              <a:off x="1852" y="3537"/>
              <a:ext cx="46" cy="81"/>
            </a:xfrm>
            <a:custGeom>
              <a:avLst/>
              <a:gdLst>
                <a:gd name="T0" fmla="*/ 19 w 110"/>
                <a:gd name="T1" fmla="*/ 35 h 190"/>
                <a:gd name="T2" fmla="*/ 10 w 110"/>
                <a:gd name="T3" fmla="*/ 26 h 190"/>
                <a:gd name="T4" fmla="*/ 0 w 110"/>
                <a:gd name="T5" fmla="*/ 17 h 190"/>
                <a:gd name="T6" fmla="*/ 10 w 110"/>
                <a:gd name="T7" fmla="*/ 9 h 190"/>
                <a:gd name="T8" fmla="*/ 19 w 110"/>
                <a:gd name="T9" fmla="*/ 0 h 190"/>
                <a:gd name="T10" fmla="*/ 19 w 110"/>
                <a:gd name="T11" fmla="*/ 35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90"/>
                <a:gd name="T20" fmla="*/ 110 w 110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90">
                  <a:moveTo>
                    <a:pt x="110" y="190"/>
                  </a:moveTo>
                  <a:lnTo>
                    <a:pt x="56" y="142"/>
                  </a:lnTo>
                  <a:lnTo>
                    <a:pt x="0" y="95"/>
                  </a:lnTo>
                  <a:lnTo>
                    <a:pt x="56" y="47"/>
                  </a:lnTo>
                  <a:lnTo>
                    <a:pt x="110" y="0"/>
                  </a:lnTo>
                  <a:lnTo>
                    <a:pt x="110" y="19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4" name="Freeform 90"/>
            <p:cNvSpPr>
              <a:spLocks/>
            </p:cNvSpPr>
            <p:nvPr/>
          </p:nvSpPr>
          <p:spPr bwMode="auto">
            <a:xfrm>
              <a:off x="1993" y="3537"/>
              <a:ext cx="46" cy="81"/>
            </a:xfrm>
            <a:custGeom>
              <a:avLst/>
              <a:gdLst>
                <a:gd name="T0" fmla="*/ 20 w 108"/>
                <a:gd name="T1" fmla="*/ 17 h 188"/>
                <a:gd name="T2" fmla="*/ 10 w 108"/>
                <a:gd name="T3" fmla="*/ 26 h 188"/>
                <a:gd name="T4" fmla="*/ 0 w 108"/>
                <a:gd name="T5" fmla="*/ 35 h 188"/>
                <a:gd name="T6" fmla="*/ 0 w 108"/>
                <a:gd name="T7" fmla="*/ 0 h 188"/>
                <a:gd name="T8" fmla="*/ 10 w 108"/>
                <a:gd name="T9" fmla="*/ 9 h 188"/>
                <a:gd name="T10" fmla="*/ 20 w 108"/>
                <a:gd name="T11" fmla="*/ 17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88"/>
                <a:gd name="T20" fmla="*/ 108 w 108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88">
                  <a:moveTo>
                    <a:pt x="108" y="93"/>
                  </a:moveTo>
                  <a:lnTo>
                    <a:pt x="54" y="140"/>
                  </a:lnTo>
                  <a:lnTo>
                    <a:pt x="0" y="188"/>
                  </a:lnTo>
                  <a:lnTo>
                    <a:pt x="0" y="0"/>
                  </a:lnTo>
                  <a:lnTo>
                    <a:pt x="54" y="47"/>
                  </a:lnTo>
                  <a:lnTo>
                    <a:pt x="108" y="93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5" name="Freeform 91"/>
            <p:cNvSpPr>
              <a:spLocks/>
            </p:cNvSpPr>
            <p:nvPr/>
          </p:nvSpPr>
          <p:spPr bwMode="auto">
            <a:xfrm>
              <a:off x="1852" y="3525"/>
              <a:ext cx="187" cy="81"/>
            </a:xfrm>
            <a:custGeom>
              <a:avLst/>
              <a:gdLst>
                <a:gd name="T0" fmla="*/ 79 w 440"/>
                <a:gd name="T1" fmla="*/ 17 h 190"/>
                <a:gd name="T2" fmla="*/ 70 w 440"/>
                <a:gd name="T3" fmla="*/ 26 h 190"/>
                <a:gd name="T4" fmla="*/ 60 w 440"/>
                <a:gd name="T5" fmla="*/ 35 h 190"/>
                <a:gd name="T6" fmla="*/ 40 w 440"/>
                <a:gd name="T7" fmla="*/ 35 h 190"/>
                <a:gd name="T8" fmla="*/ 20 w 440"/>
                <a:gd name="T9" fmla="*/ 35 h 190"/>
                <a:gd name="T10" fmla="*/ 10 w 440"/>
                <a:gd name="T11" fmla="*/ 26 h 190"/>
                <a:gd name="T12" fmla="*/ 0 w 440"/>
                <a:gd name="T13" fmla="*/ 17 h 190"/>
                <a:gd name="T14" fmla="*/ 10 w 440"/>
                <a:gd name="T15" fmla="*/ 9 h 190"/>
                <a:gd name="T16" fmla="*/ 20 w 440"/>
                <a:gd name="T17" fmla="*/ 0 h 190"/>
                <a:gd name="T18" fmla="*/ 40 w 440"/>
                <a:gd name="T19" fmla="*/ 0 h 190"/>
                <a:gd name="T20" fmla="*/ 60 w 440"/>
                <a:gd name="T21" fmla="*/ 0 h 190"/>
                <a:gd name="T22" fmla="*/ 70 w 440"/>
                <a:gd name="T23" fmla="*/ 9 h 190"/>
                <a:gd name="T24" fmla="*/ 79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440" y="95"/>
                  </a:moveTo>
                  <a:lnTo>
                    <a:pt x="386" y="144"/>
                  </a:lnTo>
                  <a:lnTo>
                    <a:pt x="330" y="190"/>
                  </a:lnTo>
                  <a:lnTo>
                    <a:pt x="220" y="190"/>
                  </a:lnTo>
                  <a:lnTo>
                    <a:pt x="110" y="190"/>
                  </a:lnTo>
                  <a:lnTo>
                    <a:pt x="56" y="144"/>
                  </a:lnTo>
                  <a:lnTo>
                    <a:pt x="0" y="95"/>
                  </a:lnTo>
                  <a:lnTo>
                    <a:pt x="56" y="49"/>
                  </a:lnTo>
                  <a:lnTo>
                    <a:pt x="110" y="0"/>
                  </a:lnTo>
                  <a:lnTo>
                    <a:pt x="220" y="0"/>
                  </a:lnTo>
                  <a:lnTo>
                    <a:pt x="330" y="0"/>
                  </a:lnTo>
                  <a:lnTo>
                    <a:pt x="386" y="49"/>
                  </a:lnTo>
                  <a:lnTo>
                    <a:pt x="440" y="95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6" name="Freeform 92"/>
            <p:cNvSpPr>
              <a:spLocks/>
            </p:cNvSpPr>
            <p:nvPr/>
          </p:nvSpPr>
          <p:spPr bwMode="auto">
            <a:xfrm>
              <a:off x="1710" y="3485"/>
              <a:ext cx="188" cy="80"/>
            </a:xfrm>
            <a:custGeom>
              <a:avLst/>
              <a:gdLst>
                <a:gd name="T0" fmla="*/ 0 w 440"/>
                <a:gd name="T1" fmla="*/ 17 h 186"/>
                <a:gd name="T2" fmla="*/ 10 w 440"/>
                <a:gd name="T3" fmla="*/ 26 h 186"/>
                <a:gd name="T4" fmla="*/ 20 w 440"/>
                <a:gd name="T5" fmla="*/ 34 h 186"/>
                <a:gd name="T6" fmla="*/ 40 w 440"/>
                <a:gd name="T7" fmla="*/ 34 h 186"/>
                <a:gd name="T8" fmla="*/ 60 w 440"/>
                <a:gd name="T9" fmla="*/ 34 h 186"/>
                <a:gd name="T10" fmla="*/ 71 w 440"/>
                <a:gd name="T11" fmla="*/ 26 h 186"/>
                <a:gd name="T12" fmla="*/ 80 w 440"/>
                <a:gd name="T13" fmla="*/ 17 h 186"/>
                <a:gd name="T14" fmla="*/ 71 w 440"/>
                <a:gd name="T15" fmla="*/ 9 h 186"/>
                <a:gd name="T16" fmla="*/ 60 w 440"/>
                <a:gd name="T17" fmla="*/ 0 h 186"/>
                <a:gd name="T18" fmla="*/ 40 w 440"/>
                <a:gd name="T19" fmla="*/ 0 h 186"/>
                <a:gd name="T20" fmla="*/ 20 w 440"/>
                <a:gd name="T21" fmla="*/ 0 h 186"/>
                <a:gd name="T22" fmla="*/ 10 w 440"/>
                <a:gd name="T23" fmla="*/ 9 h 186"/>
                <a:gd name="T24" fmla="*/ 0 w 440"/>
                <a:gd name="T25" fmla="*/ 17 h 1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86"/>
                <a:gd name="T41" fmla="*/ 440 w 440"/>
                <a:gd name="T42" fmla="*/ 186 h 18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86">
                  <a:moveTo>
                    <a:pt x="0" y="93"/>
                  </a:moveTo>
                  <a:lnTo>
                    <a:pt x="56" y="140"/>
                  </a:lnTo>
                  <a:lnTo>
                    <a:pt x="110" y="186"/>
                  </a:lnTo>
                  <a:lnTo>
                    <a:pt x="220" y="186"/>
                  </a:lnTo>
                  <a:lnTo>
                    <a:pt x="330" y="186"/>
                  </a:lnTo>
                  <a:lnTo>
                    <a:pt x="386" y="140"/>
                  </a:lnTo>
                  <a:lnTo>
                    <a:pt x="440" y="93"/>
                  </a:lnTo>
                  <a:lnTo>
                    <a:pt x="386" y="46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7" name="Freeform 93"/>
            <p:cNvSpPr>
              <a:spLocks/>
            </p:cNvSpPr>
            <p:nvPr/>
          </p:nvSpPr>
          <p:spPr bwMode="auto">
            <a:xfrm>
              <a:off x="1710" y="3513"/>
              <a:ext cx="188" cy="12"/>
            </a:xfrm>
            <a:custGeom>
              <a:avLst/>
              <a:gdLst>
                <a:gd name="T0" fmla="*/ 80 w 440"/>
                <a:gd name="T1" fmla="*/ 0 h 26"/>
                <a:gd name="T2" fmla="*/ 80 w 440"/>
                <a:gd name="T3" fmla="*/ 6 h 26"/>
                <a:gd name="T4" fmla="*/ 0 w 440"/>
                <a:gd name="T5" fmla="*/ 6 h 26"/>
                <a:gd name="T6" fmla="*/ 0 w 440"/>
                <a:gd name="T7" fmla="*/ 0 h 26"/>
                <a:gd name="T8" fmla="*/ 80 w 440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26"/>
                <a:gd name="T17" fmla="*/ 440 w 440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26">
                  <a:moveTo>
                    <a:pt x="440" y="0"/>
                  </a:moveTo>
                  <a:lnTo>
                    <a:pt x="440" y="26"/>
                  </a:lnTo>
                  <a:lnTo>
                    <a:pt x="2" y="26"/>
                  </a:lnTo>
                  <a:lnTo>
                    <a:pt x="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8" name="Freeform 94"/>
            <p:cNvSpPr>
              <a:spLocks/>
            </p:cNvSpPr>
            <p:nvPr/>
          </p:nvSpPr>
          <p:spPr bwMode="auto">
            <a:xfrm>
              <a:off x="1852" y="3485"/>
              <a:ext cx="46" cy="80"/>
            </a:xfrm>
            <a:custGeom>
              <a:avLst/>
              <a:gdLst>
                <a:gd name="T0" fmla="*/ 0 w 110"/>
                <a:gd name="T1" fmla="*/ 34 h 186"/>
                <a:gd name="T2" fmla="*/ 10 w 110"/>
                <a:gd name="T3" fmla="*/ 26 h 186"/>
                <a:gd name="T4" fmla="*/ 19 w 110"/>
                <a:gd name="T5" fmla="*/ 17 h 186"/>
                <a:gd name="T6" fmla="*/ 10 w 110"/>
                <a:gd name="T7" fmla="*/ 9 h 186"/>
                <a:gd name="T8" fmla="*/ 0 w 110"/>
                <a:gd name="T9" fmla="*/ 0 h 186"/>
                <a:gd name="T10" fmla="*/ 0 w 110"/>
                <a:gd name="T11" fmla="*/ 34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6"/>
                <a:gd name="T20" fmla="*/ 110 w 110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6">
                  <a:moveTo>
                    <a:pt x="0" y="186"/>
                  </a:moveTo>
                  <a:lnTo>
                    <a:pt x="56" y="140"/>
                  </a:lnTo>
                  <a:lnTo>
                    <a:pt x="110" y="93"/>
                  </a:lnTo>
                  <a:lnTo>
                    <a:pt x="56" y="46"/>
                  </a:lnTo>
                  <a:lnTo>
                    <a:pt x="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9" name="Freeform 95"/>
            <p:cNvSpPr>
              <a:spLocks/>
            </p:cNvSpPr>
            <p:nvPr/>
          </p:nvSpPr>
          <p:spPr bwMode="auto">
            <a:xfrm>
              <a:off x="1710" y="3485"/>
              <a:ext cx="47" cy="80"/>
            </a:xfrm>
            <a:custGeom>
              <a:avLst/>
              <a:gdLst>
                <a:gd name="T0" fmla="*/ 0 w 110"/>
                <a:gd name="T1" fmla="*/ 17 h 186"/>
                <a:gd name="T2" fmla="*/ 10 w 110"/>
                <a:gd name="T3" fmla="*/ 26 h 186"/>
                <a:gd name="T4" fmla="*/ 20 w 110"/>
                <a:gd name="T5" fmla="*/ 34 h 186"/>
                <a:gd name="T6" fmla="*/ 20 w 110"/>
                <a:gd name="T7" fmla="*/ 0 h 186"/>
                <a:gd name="T8" fmla="*/ 10 w 110"/>
                <a:gd name="T9" fmla="*/ 9 h 186"/>
                <a:gd name="T10" fmla="*/ 0 w 110"/>
                <a:gd name="T11" fmla="*/ 17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6"/>
                <a:gd name="T20" fmla="*/ 110 w 110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6">
                  <a:moveTo>
                    <a:pt x="0" y="93"/>
                  </a:moveTo>
                  <a:lnTo>
                    <a:pt x="56" y="140"/>
                  </a:lnTo>
                  <a:lnTo>
                    <a:pt x="110" y="186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0" name="Freeform 96"/>
            <p:cNvSpPr>
              <a:spLocks/>
            </p:cNvSpPr>
            <p:nvPr/>
          </p:nvSpPr>
          <p:spPr bwMode="auto">
            <a:xfrm>
              <a:off x="1710" y="3473"/>
              <a:ext cx="188" cy="81"/>
            </a:xfrm>
            <a:custGeom>
              <a:avLst/>
              <a:gdLst>
                <a:gd name="T0" fmla="*/ 0 w 440"/>
                <a:gd name="T1" fmla="*/ 17 h 188"/>
                <a:gd name="T2" fmla="*/ 10 w 440"/>
                <a:gd name="T3" fmla="*/ 26 h 188"/>
                <a:gd name="T4" fmla="*/ 20 w 440"/>
                <a:gd name="T5" fmla="*/ 35 h 188"/>
                <a:gd name="T6" fmla="*/ 40 w 440"/>
                <a:gd name="T7" fmla="*/ 35 h 188"/>
                <a:gd name="T8" fmla="*/ 60 w 440"/>
                <a:gd name="T9" fmla="*/ 35 h 188"/>
                <a:gd name="T10" fmla="*/ 71 w 440"/>
                <a:gd name="T11" fmla="*/ 26 h 188"/>
                <a:gd name="T12" fmla="*/ 80 w 440"/>
                <a:gd name="T13" fmla="*/ 17 h 188"/>
                <a:gd name="T14" fmla="*/ 71 w 440"/>
                <a:gd name="T15" fmla="*/ 9 h 188"/>
                <a:gd name="T16" fmla="*/ 60 w 440"/>
                <a:gd name="T17" fmla="*/ 0 h 188"/>
                <a:gd name="T18" fmla="*/ 40 w 440"/>
                <a:gd name="T19" fmla="*/ 0 h 188"/>
                <a:gd name="T20" fmla="*/ 20 w 440"/>
                <a:gd name="T21" fmla="*/ 0 h 188"/>
                <a:gd name="T22" fmla="*/ 10 w 440"/>
                <a:gd name="T23" fmla="*/ 9 h 188"/>
                <a:gd name="T24" fmla="*/ 0 w 440"/>
                <a:gd name="T25" fmla="*/ 17 h 1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88"/>
                <a:gd name="T41" fmla="*/ 440 w 440"/>
                <a:gd name="T42" fmla="*/ 188 h 18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88">
                  <a:moveTo>
                    <a:pt x="0" y="93"/>
                  </a:moveTo>
                  <a:lnTo>
                    <a:pt x="56" y="141"/>
                  </a:lnTo>
                  <a:lnTo>
                    <a:pt x="110" y="188"/>
                  </a:lnTo>
                  <a:lnTo>
                    <a:pt x="220" y="188"/>
                  </a:lnTo>
                  <a:lnTo>
                    <a:pt x="330" y="188"/>
                  </a:lnTo>
                  <a:lnTo>
                    <a:pt x="386" y="141"/>
                  </a:lnTo>
                  <a:lnTo>
                    <a:pt x="440" y="93"/>
                  </a:lnTo>
                  <a:lnTo>
                    <a:pt x="386" y="48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1" name="Freeform 97"/>
            <p:cNvSpPr>
              <a:spLocks/>
            </p:cNvSpPr>
            <p:nvPr/>
          </p:nvSpPr>
          <p:spPr bwMode="auto">
            <a:xfrm>
              <a:off x="1852" y="3443"/>
              <a:ext cx="187" cy="82"/>
            </a:xfrm>
            <a:custGeom>
              <a:avLst/>
              <a:gdLst>
                <a:gd name="T0" fmla="*/ 0 w 440"/>
                <a:gd name="T1" fmla="*/ 18 h 190"/>
                <a:gd name="T2" fmla="*/ 10 w 440"/>
                <a:gd name="T3" fmla="*/ 27 h 190"/>
                <a:gd name="T4" fmla="*/ 20 w 440"/>
                <a:gd name="T5" fmla="*/ 35 h 190"/>
                <a:gd name="T6" fmla="*/ 40 w 440"/>
                <a:gd name="T7" fmla="*/ 35 h 190"/>
                <a:gd name="T8" fmla="*/ 60 w 440"/>
                <a:gd name="T9" fmla="*/ 35 h 190"/>
                <a:gd name="T10" fmla="*/ 70 w 440"/>
                <a:gd name="T11" fmla="*/ 27 h 190"/>
                <a:gd name="T12" fmla="*/ 79 w 440"/>
                <a:gd name="T13" fmla="*/ 18 h 190"/>
                <a:gd name="T14" fmla="*/ 70 w 440"/>
                <a:gd name="T15" fmla="*/ 9 h 190"/>
                <a:gd name="T16" fmla="*/ 60 w 440"/>
                <a:gd name="T17" fmla="*/ 0 h 190"/>
                <a:gd name="T18" fmla="*/ 40 w 440"/>
                <a:gd name="T19" fmla="*/ 0 h 190"/>
                <a:gd name="T20" fmla="*/ 20 w 440"/>
                <a:gd name="T21" fmla="*/ 0 h 190"/>
                <a:gd name="T22" fmla="*/ 10 w 440"/>
                <a:gd name="T23" fmla="*/ 9 h 190"/>
                <a:gd name="T24" fmla="*/ 0 w 440"/>
                <a:gd name="T25" fmla="*/ 18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0" y="97"/>
                  </a:moveTo>
                  <a:lnTo>
                    <a:pt x="56" y="143"/>
                  </a:lnTo>
                  <a:lnTo>
                    <a:pt x="110" y="190"/>
                  </a:lnTo>
                  <a:lnTo>
                    <a:pt x="220" y="190"/>
                  </a:lnTo>
                  <a:lnTo>
                    <a:pt x="330" y="190"/>
                  </a:lnTo>
                  <a:lnTo>
                    <a:pt x="386" y="143"/>
                  </a:lnTo>
                  <a:lnTo>
                    <a:pt x="440" y="97"/>
                  </a:lnTo>
                  <a:lnTo>
                    <a:pt x="386" y="48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2" name="Rectangle 98"/>
            <p:cNvSpPr>
              <a:spLocks noChangeArrowheads="1"/>
            </p:cNvSpPr>
            <p:nvPr/>
          </p:nvSpPr>
          <p:spPr bwMode="auto">
            <a:xfrm>
              <a:off x="1852" y="3473"/>
              <a:ext cx="187" cy="12"/>
            </a:xfrm>
            <a:prstGeom prst="rect">
              <a:avLst/>
            </a:prstGeom>
            <a:solidFill>
              <a:srgbClr val="003A6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3" name="Freeform 99"/>
            <p:cNvSpPr>
              <a:spLocks/>
            </p:cNvSpPr>
            <p:nvPr/>
          </p:nvSpPr>
          <p:spPr bwMode="auto">
            <a:xfrm>
              <a:off x="1993" y="3443"/>
              <a:ext cx="46" cy="82"/>
            </a:xfrm>
            <a:custGeom>
              <a:avLst/>
              <a:gdLst>
                <a:gd name="T0" fmla="*/ 0 w 108"/>
                <a:gd name="T1" fmla="*/ 35 h 190"/>
                <a:gd name="T2" fmla="*/ 10 w 108"/>
                <a:gd name="T3" fmla="*/ 27 h 190"/>
                <a:gd name="T4" fmla="*/ 20 w 108"/>
                <a:gd name="T5" fmla="*/ 18 h 190"/>
                <a:gd name="T6" fmla="*/ 10 w 108"/>
                <a:gd name="T7" fmla="*/ 9 h 190"/>
                <a:gd name="T8" fmla="*/ 0 w 108"/>
                <a:gd name="T9" fmla="*/ 0 h 190"/>
                <a:gd name="T10" fmla="*/ 0 w 108"/>
                <a:gd name="T11" fmla="*/ 35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90"/>
                <a:gd name="T20" fmla="*/ 108 w 108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90">
                  <a:moveTo>
                    <a:pt x="0" y="190"/>
                  </a:moveTo>
                  <a:lnTo>
                    <a:pt x="54" y="143"/>
                  </a:lnTo>
                  <a:lnTo>
                    <a:pt x="108" y="97"/>
                  </a:lnTo>
                  <a:lnTo>
                    <a:pt x="54" y="48"/>
                  </a:lnTo>
                  <a:lnTo>
                    <a:pt x="0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4" name="Freeform 100"/>
            <p:cNvSpPr>
              <a:spLocks/>
            </p:cNvSpPr>
            <p:nvPr/>
          </p:nvSpPr>
          <p:spPr bwMode="auto">
            <a:xfrm>
              <a:off x="1852" y="3443"/>
              <a:ext cx="46" cy="82"/>
            </a:xfrm>
            <a:custGeom>
              <a:avLst/>
              <a:gdLst>
                <a:gd name="T0" fmla="*/ 0 w 110"/>
                <a:gd name="T1" fmla="*/ 18 h 188"/>
                <a:gd name="T2" fmla="*/ 10 w 110"/>
                <a:gd name="T3" fmla="*/ 27 h 188"/>
                <a:gd name="T4" fmla="*/ 19 w 110"/>
                <a:gd name="T5" fmla="*/ 36 h 188"/>
                <a:gd name="T6" fmla="*/ 19 w 110"/>
                <a:gd name="T7" fmla="*/ 0 h 188"/>
                <a:gd name="T8" fmla="*/ 10 w 110"/>
                <a:gd name="T9" fmla="*/ 9 h 188"/>
                <a:gd name="T10" fmla="*/ 0 w 110"/>
                <a:gd name="T11" fmla="*/ 18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8"/>
                <a:gd name="T20" fmla="*/ 110 w 110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8">
                  <a:moveTo>
                    <a:pt x="0" y="95"/>
                  </a:moveTo>
                  <a:lnTo>
                    <a:pt x="56" y="143"/>
                  </a:lnTo>
                  <a:lnTo>
                    <a:pt x="110" y="188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5" name="Freeform 101"/>
            <p:cNvSpPr>
              <a:spLocks/>
            </p:cNvSpPr>
            <p:nvPr/>
          </p:nvSpPr>
          <p:spPr bwMode="auto">
            <a:xfrm>
              <a:off x="1852" y="3432"/>
              <a:ext cx="187" cy="81"/>
            </a:xfrm>
            <a:custGeom>
              <a:avLst/>
              <a:gdLst>
                <a:gd name="T0" fmla="*/ 0 w 440"/>
                <a:gd name="T1" fmla="*/ 17 h 190"/>
                <a:gd name="T2" fmla="*/ 10 w 440"/>
                <a:gd name="T3" fmla="*/ 26 h 190"/>
                <a:gd name="T4" fmla="*/ 20 w 440"/>
                <a:gd name="T5" fmla="*/ 35 h 190"/>
                <a:gd name="T6" fmla="*/ 40 w 440"/>
                <a:gd name="T7" fmla="*/ 35 h 190"/>
                <a:gd name="T8" fmla="*/ 60 w 440"/>
                <a:gd name="T9" fmla="*/ 35 h 190"/>
                <a:gd name="T10" fmla="*/ 70 w 440"/>
                <a:gd name="T11" fmla="*/ 26 h 190"/>
                <a:gd name="T12" fmla="*/ 79 w 440"/>
                <a:gd name="T13" fmla="*/ 17 h 190"/>
                <a:gd name="T14" fmla="*/ 70 w 440"/>
                <a:gd name="T15" fmla="*/ 9 h 190"/>
                <a:gd name="T16" fmla="*/ 60 w 440"/>
                <a:gd name="T17" fmla="*/ 0 h 190"/>
                <a:gd name="T18" fmla="*/ 40 w 440"/>
                <a:gd name="T19" fmla="*/ 0 h 190"/>
                <a:gd name="T20" fmla="*/ 20 w 440"/>
                <a:gd name="T21" fmla="*/ 0 h 190"/>
                <a:gd name="T22" fmla="*/ 10 w 440"/>
                <a:gd name="T23" fmla="*/ 9 h 190"/>
                <a:gd name="T24" fmla="*/ 0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0" y="95"/>
                  </a:moveTo>
                  <a:lnTo>
                    <a:pt x="56" y="143"/>
                  </a:lnTo>
                  <a:lnTo>
                    <a:pt x="110" y="190"/>
                  </a:lnTo>
                  <a:lnTo>
                    <a:pt x="220" y="190"/>
                  </a:lnTo>
                  <a:lnTo>
                    <a:pt x="330" y="190"/>
                  </a:lnTo>
                  <a:lnTo>
                    <a:pt x="386" y="143"/>
                  </a:lnTo>
                  <a:lnTo>
                    <a:pt x="440" y="95"/>
                  </a:lnTo>
                  <a:lnTo>
                    <a:pt x="386" y="46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6" name="Freeform 102"/>
            <p:cNvSpPr>
              <a:spLocks/>
            </p:cNvSpPr>
            <p:nvPr/>
          </p:nvSpPr>
          <p:spPr bwMode="auto">
            <a:xfrm>
              <a:off x="1936" y="3465"/>
              <a:ext cx="28" cy="42"/>
            </a:xfrm>
            <a:custGeom>
              <a:avLst/>
              <a:gdLst>
                <a:gd name="T0" fmla="*/ 2 w 64"/>
                <a:gd name="T1" fmla="*/ 0 h 99"/>
                <a:gd name="T2" fmla="*/ 0 w 64"/>
                <a:gd name="T3" fmla="*/ 1 h 99"/>
                <a:gd name="T4" fmla="*/ 9 w 64"/>
                <a:gd name="T5" fmla="*/ 18 h 99"/>
                <a:gd name="T6" fmla="*/ 12 w 64"/>
                <a:gd name="T7" fmla="*/ 18 h 99"/>
                <a:gd name="T8" fmla="*/ 3 w 64"/>
                <a:gd name="T9" fmla="*/ 0 h 99"/>
                <a:gd name="T10" fmla="*/ 2 w 64"/>
                <a:gd name="T11" fmla="*/ 1 h 99"/>
                <a:gd name="T12" fmla="*/ 2 w 64"/>
                <a:gd name="T13" fmla="*/ 0 h 99"/>
                <a:gd name="T14" fmla="*/ 0 w 64"/>
                <a:gd name="T15" fmla="*/ 0 h 99"/>
                <a:gd name="T16" fmla="*/ 0 w 64"/>
                <a:gd name="T17" fmla="*/ 1 h 99"/>
                <a:gd name="T18" fmla="*/ 2 w 64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"/>
                <a:gd name="T31" fmla="*/ 0 h 99"/>
                <a:gd name="T32" fmla="*/ 64 w 64"/>
                <a:gd name="T33" fmla="*/ 99 h 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" h="99">
                  <a:moveTo>
                    <a:pt x="10" y="0"/>
                  </a:moveTo>
                  <a:lnTo>
                    <a:pt x="0" y="4"/>
                  </a:lnTo>
                  <a:lnTo>
                    <a:pt x="47" y="99"/>
                  </a:lnTo>
                  <a:lnTo>
                    <a:pt x="64" y="99"/>
                  </a:lnTo>
                  <a:lnTo>
                    <a:pt x="17" y="2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7" name="Freeform 103"/>
            <p:cNvSpPr>
              <a:spLocks/>
            </p:cNvSpPr>
            <p:nvPr/>
          </p:nvSpPr>
          <p:spPr bwMode="auto">
            <a:xfrm>
              <a:off x="1941" y="3465"/>
              <a:ext cx="19" cy="3"/>
            </a:xfrm>
            <a:custGeom>
              <a:avLst/>
              <a:gdLst>
                <a:gd name="T0" fmla="*/ 6 w 44"/>
                <a:gd name="T1" fmla="*/ 1 h 8"/>
                <a:gd name="T2" fmla="*/ 7 w 44"/>
                <a:gd name="T3" fmla="*/ 0 h 8"/>
                <a:gd name="T4" fmla="*/ 0 w 44"/>
                <a:gd name="T5" fmla="*/ 0 h 8"/>
                <a:gd name="T6" fmla="*/ 0 w 44"/>
                <a:gd name="T7" fmla="*/ 1 h 8"/>
                <a:gd name="T8" fmla="*/ 7 w 44"/>
                <a:gd name="T9" fmla="*/ 1 h 8"/>
                <a:gd name="T10" fmla="*/ 8 w 44"/>
                <a:gd name="T11" fmla="*/ 1 h 8"/>
                <a:gd name="T12" fmla="*/ 7 w 44"/>
                <a:gd name="T13" fmla="*/ 1 h 8"/>
                <a:gd name="T14" fmla="*/ 8 w 44"/>
                <a:gd name="T15" fmla="*/ 1 h 8"/>
                <a:gd name="T16" fmla="*/ 8 w 44"/>
                <a:gd name="T17" fmla="*/ 1 h 8"/>
                <a:gd name="T18" fmla="*/ 6 w 44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8"/>
                <a:gd name="T32" fmla="*/ 44 w 44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8">
                  <a:moveTo>
                    <a:pt x="30" y="4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7" y="8"/>
                  </a:lnTo>
                  <a:lnTo>
                    <a:pt x="44" y="4"/>
                  </a:lnTo>
                  <a:lnTo>
                    <a:pt x="37" y="8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8" name="Freeform 104"/>
            <p:cNvSpPr>
              <a:spLocks/>
            </p:cNvSpPr>
            <p:nvPr/>
          </p:nvSpPr>
          <p:spPr bwMode="auto">
            <a:xfrm>
              <a:off x="1954" y="3447"/>
              <a:ext cx="6" cy="19"/>
            </a:xfrm>
            <a:custGeom>
              <a:avLst/>
              <a:gdLst>
                <a:gd name="T0" fmla="*/ 2 w 13"/>
                <a:gd name="T1" fmla="*/ 1 h 47"/>
                <a:gd name="T2" fmla="*/ 0 w 13"/>
                <a:gd name="T3" fmla="*/ 1 h 47"/>
                <a:gd name="T4" fmla="*/ 0 w 13"/>
                <a:gd name="T5" fmla="*/ 8 h 47"/>
                <a:gd name="T6" fmla="*/ 3 w 13"/>
                <a:gd name="T7" fmla="*/ 8 h 47"/>
                <a:gd name="T8" fmla="*/ 3 w 13"/>
                <a:gd name="T9" fmla="*/ 1 h 47"/>
                <a:gd name="T10" fmla="*/ 2 w 13"/>
                <a:gd name="T11" fmla="*/ 0 h 47"/>
                <a:gd name="T12" fmla="*/ 3 w 13"/>
                <a:gd name="T13" fmla="*/ 1 h 47"/>
                <a:gd name="T14" fmla="*/ 3 w 13"/>
                <a:gd name="T15" fmla="*/ 0 h 47"/>
                <a:gd name="T16" fmla="*/ 2 w 13"/>
                <a:gd name="T17" fmla="*/ 0 h 47"/>
                <a:gd name="T18" fmla="*/ 2 w 13"/>
                <a:gd name="T19" fmla="*/ 1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7"/>
                <a:gd name="T32" fmla="*/ 13 w 13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7">
                  <a:moveTo>
                    <a:pt x="8" y="8"/>
                  </a:moveTo>
                  <a:lnTo>
                    <a:pt x="0" y="6"/>
                  </a:lnTo>
                  <a:lnTo>
                    <a:pt x="0" y="47"/>
                  </a:lnTo>
                  <a:lnTo>
                    <a:pt x="13" y="47"/>
                  </a:lnTo>
                  <a:lnTo>
                    <a:pt x="13" y="6"/>
                  </a:lnTo>
                  <a:lnTo>
                    <a:pt x="8" y="0"/>
                  </a:lnTo>
                  <a:lnTo>
                    <a:pt x="13" y="6"/>
                  </a:lnTo>
                  <a:lnTo>
                    <a:pt x="13" y="0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9" name="Freeform 105"/>
            <p:cNvSpPr>
              <a:spLocks/>
            </p:cNvSpPr>
            <p:nvPr/>
          </p:nvSpPr>
          <p:spPr bwMode="auto">
            <a:xfrm>
              <a:off x="1930" y="3447"/>
              <a:ext cx="27" cy="3"/>
            </a:xfrm>
            <a:custGeom>
              <a:avLst/>
              <a:gdLst>
                <a:gd name="T0" fmla="*/ 0 w 63"/>
                <a:gd name="T1" fmla="*/ 1 h 8"/>
                <a:gd name="T2" fmla="*/ 1 w 63"/>
                <a:gd name="T3" fmla="*/ 1 h 8"/>
                <a:gd name="T4" fmla="*/ 12 w 63"/>
                <a:gd name="T5" fmla="*/ 1 h 8"/>
                <a:gd name="T6" fmla="*/ 12 w 63"/>
                <a:gd name="T7" fmla="*/ 0 h 8"/>
                <a:gd name="T8" fmla="*/ 1 w 63"/>
                <a:gd name="T9" fmla="*/ 0 h 8"/>
                <a:gd name="T10" fmla="*/ 3 w 63"/>
                <a:gd name="T11" fmla="*/ 1 h 8"/>
                <a:gd name="T12" fmla="*/ 0 w 63"/>
                <a:gd name="T13" fmla="*/ 1 h 8"/>
                <a:gd name="T14" fmla="*/ 0 w 63"/>
                <a:gd name="T15" fmla="*/ 1 h 8"/>
                <a:gd name="T16" fmla="*/ 1 w 63"/>
                <a:gd name="T17" fmla="*/ 1 h 8"/>
                <a:gd name="T18" fmla="*/ 0 w 63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8"/>
                <a:gd name="T32" fmla="*/ 63 w 63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8">
                  <a:moveTo>
                    <a:pt x="0" y="6"/>
                  </a:moveTo>
                  <a:lnTo>
                    <a:pt x="7" y="8"/>
                  </a:lnTo>
                  <a:lnTo>
                    <a:pt x="63" y="8"/>
                  </a:lnTo>
                  <a:lnTo>
                    <a:pt x="63" y="0"/>
                  </a:lnTo>
                  <a:lnTo>
                    <a:pt x="7" y="0"/>
                  </a:lnTo>
                  <a:lnTo>
                    <a:pt x="14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7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0" name="Freeform 106"/>
            <p:cNvSpPr>
              <a:spLocks/>
            </p:cNvSpPr>
            <p:nvPr/>
          </p:nvSpPr>
          <p:spPr bwMode="auto">
            <a:xfrm>
              <a:off x="1909" y="3404"/>
              <a:ext cx="27" cy="45"/>
            </a:xfrm>
            <a:custGeom>
              <a:avLst/>
              <a:gdLst>
                <a:gd name="T0" fmla="*/ 2 w 65"/>
                <a:gd name="T1" fmla="*/ 0 h 106"/>
                <a:gd name="T2" fmla="*/ 0 w 65"/>
                <a:gd name="T3" fmla="*/ 0 h 106"/>
                <a:gd name="T4" fmla="*/ 9 w 65"/>
                <a:gd name="T5" fmla="*/ 19 h 106"/>
                <a:gd name="T6" fmla="*/ 11 w 65"/>
                <a:gd name="T7" fmla="*/ 19 h 106"/>
                <a:gd name="T8" fmla="*/ 3 w 65"/>
                <a:gd name="T9" fmla="*/ 0 h 106"/>
                <a:gd name="T10" fmla="*/ 2 w 65"/>
                <a:gd name="T11" fmla="*/ 1 h 106"/>
                <a:gd name="T12" fmla="*/ 2 w 65"/>
                <a:gd name="T13" fmla="*/ 0 h 106"/>
                <a:gd name="T14" fmla="*/ 0 w 65"/>
                <a:gd name="T15" fmla="*/ 0 h 106"/>
                <a:gd name="T16" fmla="*/ 0 w 65"/>
                <a:gd name="T17" fmla="*/ 0 h 106"/>
                <a:gd name="T18" fmla="*/ 2 w 65"/>
                <a:gd name="T19" fmla="*/ 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"/>
                <a:gd name="T31" fmla="*/ 0 h 106"/>
                <a:gd name="T32" fmla="*/ 65 w 65"/>
                <a:gd name="T33" fmla="*/ 106 h 1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" h="106">
                  <a:moveTo>
                    <a:pt x="10" y="0"/>
                  </a:moveTo>
                  <a:lnTo>
                    <a:pt x="2" y="3"/>
                  </a:lnTo>
                  <a:lnTo>
                    <a:pt x="51" y="106"/>
                  </a:lnTo>
                  <a:lnTo>
                    <a:pt x="65" y="104"/>
                  </a:lnTo>
                  <a:lnTo>
                    <a:pt x="17" y="2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1" name="Freeform 107"/>
            <p:cNvSpPr>
              <a:spLocks/>
            </p:cNvSpPr>
            <p:nvPr/>
          </p:nvSpPr>
          <p:spPr bwMode="auto">
            <a:xfrm>
              <a:off x="1913" y="3404"/>
              <a:ext cx="15" cy="3"/>
            </a:xfrm>
            <a:custGeom>
              <a:avLst/>
              <a:gdLst>
                <a:gd name="T0" fmla="*/ 4 w 34"/>
                <a:gd name="T1" fmla="*/ 0 h 9"/>
                <a:gd name="T2" fmla="*/ 5 w 34"/>
                <a:gd name="T3" fmla="*/ 0 h 9"/>
                <a:gd name="T4" fmla="*/ 0 w 34"/>
                <a:gd name="T5" fmla="*/ 0 h 9"/>
                <a:gd name="T6" fmla="*/ 0 w 34"/>
                <a:gd name="T7" fmla="*/ 1 h 9"/>
                <a:gd name="T8" fmla="*/ 5 w 34"/>
                <a:gd name="T9" fmla="*/ 1 h 9"/>
                <a:gd name="T10" fmla="*/ 7 w 34"/>
                <a:gd name="T11" fmla="*/ 0 h 9"/>
                <a:gd name="T12" fmla="*/ 5 w 34"/>
                <a:gd name="T13" fmla="*/ 1 h 9"/>
                <a:gd name="T14" fmla="*/ 7 w 34"/>
                <a:gd name="T15" fmla="*/ 1 h 9"/>
                <a:gd name="T16" fmla="*/ 7 w 34"/>
                <a:gd name="T17" fmla="*/ 0 h 9"/>
                <a:gd name="T18" fmla="*/ 4 w 34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4"/>
                <a:gd name="T31" fmla="*/ 0 h 9"/>
                <a:gd name="T32" fmla="*/ 34 w 34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4" h="9">
                  <a:moveTo>
                    <a:pt x="19" y="3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6" y="9"/>
                  </a:lnTo>
                  <a:lnTo>
                    <a:pt x="34" y="3"/>
                  </a:lnTo>
                  <a:lnTo>
                    <a:pt x="26" y="9"/>
                  </a:lnTo>
                  <a:lnTo>
                    <a:pt x="34" y="9"/>
                  </a:lnTo>
                  <a:lnTo>
                    <a:pt x="34" y="3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2" name="Freeform 108"/>
            <p:cNvSpPr>
              <a:spLocks/>
            </p:cNvSpPr>
            <p:nvPr/>
          </p:nvSpPr>
          <p:spPr bwMode="auto">
            <a:xfrm>
              <a:off x="1922" y="3391"/>
              <a:ext cx="6" cy="15"/>
            </a:xfrm>
            <a:custGeom>
              <a:avLst/>
              <a:gdLst>
                <a:gd name="T0" fmla="*/ 1 w 15"/>
                <a:gd name="T1" fmla="*/ 1 h 35"/>
                <a:gd name="T2" fmla="*/ 0 w 15"/>
                <a:gd name="T3" fmla="*/ 1 h 35"/>
                <a:gd name="T4" fmla="*/ 0 w 15"/>
                <a:gd name="T5" fmla="*/ 6 h 35"/>
                <a:gd name="T6" fmla="*/ 2 w 15"/>
                <a:gd name="T7" fmla="*/ 6 h 35"/>
                <a:gd name="T8" fmla="*/ 2 w 15"/>
                <a:gd name="T9" fmla="*/ 1 h 35"/>
                <a:gd name="T10" fmla="*/ 1 w 15"/>
                <a:gd name="T11" fmla="*/ 0 h 35"/>
                <a:gd name="T12" fmla="*/ 2 w 15"/>
                <a:gd name="T13" fmla="*/ 1 h 35"/>
                <a:gd name="T14" fmla="*/ 2 w 15"/>
                <a:gd name="T15" fmla="*/ 0 h 35"/>
                <a:gd name="T16" fmla="*/ 1 w 15"/>
                <a:gd name="T17" fmla="*/ 0 h 35"/>
                <a:gd name="T18" fmla="*/ 1 w 15"/>
                <a:gd name="T19" fmla="*/ 1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35"/>
                <a:gd name="T32" fmla="*/ 15 w 1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35">
                  <a:moveTo>
                    <a:pt x="7" y="7"/>
                  </a:moveTo>
                  <a:lnTo>
                    <a:pt x="0" y="4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4"/>
                  </a:lnTo>
                  <a:lnTo>
                    <a:pt x="7" y="0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7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3" name="Freeform 109"/>
            <p:cNvSpPr>
              <a:spLocks/>
            </p:cNvSpPr>
            <p:nvPr/>
          </p:nvSpPr>
          <p:spPr bwMode="auto">
            <a:xfrm>
              <a:off x="1903" y="3391"/>
              <a:ext cx="21" cy="2"/>
            </a:xfrm>
            <a:custGeom>
              <a:avLst/>
              <a:gdLst>
                <a:gd name="T0" fmla="*/ 0 w 50"/>
                <a:gd name="T1" fmla="*/ 1 h 5"/>
                <a:gd name="T2" fmla="*/ 1 w 50"/>
                <a:gd name="T3" fmla="*/ 1 h 5"/>
                <a:gd name="T4" fmla="*/ 9 w 50"/>
                <a:gd name="T5" fmla="*/ 1 h 5"/>
                <a:gd name="T6" fmla="*/ 9 w 50"/>
                <a:gd name="T7" fmla="*/ 0 h 5"/>
                <a:gd name="T8" fmla="*/ 1 w 50"/>
                <a:gd name="T9" fmla="*/ 0 h 5"/>
                <a:gd name="T10" fmla="*/ 3 w 50"/>
                <a:gd name="T11" fmla="*/ 1 h 5"/>
                <a:gd name="T12" fmla="*/ 0 w 50"/>
                <a:gd name="T13" fmla="*/ 1 h 5"/>
                <a:gd name="T14" fmla="*/ 0 w 50"/>
                <a:gd name="T15" fmla="*/ 1 h 5"/>
                <a:gd name="T16" fmla="*/ 1 w 50"/>
                <a:gd name="T17" fmla="*/ 1 h 5"/>
                <a:gd name="T18" fmla="*/ 0 w 50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"/>
                <a:gd name="T31" fmla="*/ 0 h 5"/>
                <a:gd name="T32" fmla="*/ 50 w 50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" h="5">
                  <a:moveTo>
                    <a:pt x="0" y="4"/>
                  </a:moveTo>
                  <a:lnTo>
                    <a:pt x="8" y="5"/>
                  </a:lnTo>
                  <a:lnTo>
                    <a:pt x="50" y="5"/>
                  </a:lnTo>
                  <a:lnTo>
                    <a:pt x="50" y="0"/>
                  </a:lnTo>
                  <a:lnTo>
                    <a:pt x="8" y="0"/>
                  </a:lnTo>
                  <a:lnTo>
                    <a:pt x="17" y="4"/>
                  </a:lnTo>
                  <a:lnTo>
                    <a:pt x="0" y="4"/>
                  </a:lnTo>
                  <a:lnTo>
                    <a:pt x="2" y="5"/>
                  </a:lnTo>
                  <a:lnTo>
                    <a:pt x="8" y="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4" name="Freeform 110"/>
            <p:cNvSpPr>
              <a:spLocks/>
            </p:cNvSpPr>
            <p:nvPr/>
          </p:nvSpPr>
          <p:spPr bwMode="auto">
            <a:xfrm>
              <a:off x="1819" y="3391"/>
              <a:ext cx="21" cy="2"/>
            </a:xfrm>
            <a:custGeom>
              <a:avLst/>
              <a:gdLst>
                <a:gd name="T0" fmla="*/ 3 w 46"/>
                <a:gd name="T1" fmla="*/ 1 h 5"/>
                <a:gd name="T2" fmla="*/ 1 w 46"/>
                <a:gd name="T3" fmla="*/ 1 h 5"/>
                <a:gd name="T4" fmla="*/ 10 w 46"/>
                <a:gd name="T5" fmla="*/ 1 h 5"/>
                <a:gd name="T6" fmla="*/ 10 w 46"/>
                <a:gd name="T7" fmla="*/ 0 h 5"/>
                <a:gd name="T8" fmla="*/ 1 w 46"/>
                <a:gd name="T9" fmla="*/ 0 h 5"/>
                <a:gd name="T10" fmla="*/ 0 w 46"/>
                <a:gd name="T11" fmla="*/ 1 h 5"/>
                <a:gd name="T12" fmla="*/ 1 w 46"/>
                <a:gd name="T13" fmla="*/ 0 h 5"/>
                <a:gd name="T14" fmla="*/ 0 w 46"/>
                <a:gd name="T15" fmla="*/ 0 h 5"/>
                <a:gd name="T16" fmla="*/ 0 w 46"/>
                <a:gd name="T17" fmla="*/ 1 h 5"/>
                <a:gd name="T18" fmla="*/ 3 w 46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5"/>
                <a:gd name="T32" fmla="*/ 46 w 46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5">
                  <a:moveTo>
                    <a:pt x="13" y="4"/>
                  </a:moveTo>
                  <a:lnTo>
                    <a:pt x="7" y="5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5" name="Freeform 111"/>
            <p:cNvSpPr>
              <a:spLocks/>
            </p:cNvSpPr>
            <p:nvPr/>
          </p:nvSpPr>
          <p:spPr bwMode="auto">
            <a:xfrm>
              <a:off x="1819" y="3393"/>
              <a:ext cx="7" cy="14"/>
            </a:xfrm>
            <a:custGeom>
              <a:avLst/>
              <a:gdLst>
                <a:gd name="T0" fmla="*/ 2 w 14"/>
                <a:gd name="T1" fmla="*/ 4 h 35"/>
                <a:gd name="T2" fmla="*/ 4 w 14"/>
                <a:gd name="T3" fmla="*/ 5 h 35"/>
                <a:gd name="T4" fmla="*/ 4 w 14"/>
                <a:gd name="T5" fmla="*/ 0 h 35"/>
                <a:gd name="T6" fmla="*/ 0 w 14"/>
                <a:gd name="T7" fmla="*/ 0 h 35"/>
                <a:gd name="T8" fmla="*/ 0 w 14"/>
                <a:gd name="T9" fmla="*/ 5 h 35"/>
                <a:gd name="T10" fmla="*/ 2 w 14"/>
                <a:gd name="T11" fmla="*/ 6 h 35"/>
                <a:gd name="T12" fmla="*/ 0 w 14"/>
                <a:gd name="T13" fmla="*/ 5 h 35"/>
                <a:gd name="T14" fmla="*/ 0 w 14"/>
                <a:gd name="T15" fmla="*/ 6 h 35"/>
                <a:gd name="T16" fmla="*/ 2 w 14"/>
                <a:gd name="T17" fmla="*/ 6 h 35"/>
                <a:gd name="T18" fmla="*/ 2 w 14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35"/>
                <a:gd name="T32" fmla="*/ 14 w 14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35">
                  <a:moveTo>
                    <a:pt x="7" y="28"/>
                  </a:moveTo>
                  <a:lnTo>
                    <a:pt x="14" y="2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7" y="35"/>
                  </a:lnTo>
                  <a:lnTo>
                    <a:pt x="0" y="29"/>
                  </a:lnTo>
                  <a:lnTo>
                    <a:pt x="0" y="35"/>
                  </a:lnTo>
                  <a:lnTo>
                    <a:pt x="7" y="35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4156" name="Picture 112" descr="4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63" y="3214"/>
              <a:ext cx="252" cy="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037" name="Picture 113" descr="5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0088" y="1376363"/>
            <a:ext cx="479425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8754" name="Text Box 114"/>
          <p:cNvSpPr txBox="1">
            <a:spLocks noChangeArrowheads="1"/>
          </p:cNvSpPr>
          <p:nvPr/>
        </p:nvSpPr>
        <p:spPr bwMode="auto">
          <a:xfrm>
            <a:off x="2649538" y="2593975"/>
            <a:ext cx="10477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eNodeB</a:t>
            </a:r>
          </a:p>
        </p:txBody>
      </p:sp>
      <p:sp>
        <p:nvSpPr>
          <p:cNvPr id="1008755" name="Text Box 115"/>
          <p:cNvSpPr txBox="1">
            <a:spLocks noChangeArrowheads="1"/>
          </p:cNvSpPr>
          <p:nvPr/>
        </p:nvSpPr>
        <p:spPr bwMode="auto">
          <a:xfrm>
            <a:off x="6261100" y="1598613"/>
            <a:ext cx="7175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MME</a:t>
            </a:r>
          </a:p>
        </p:txBody>
      </p:sp>
      <p:sp>
        <p:nvSpPr>
          <p:cNvPr id="44040" name="Line 116"/>
          <p:cNvSpPr>
            <a:spLocks noChangeShapeType="1"/>
          </p:cNvSpPr>
          <p:nvPr/>
        </p:nvSpPr>
        <p:spPr bwMode="auto">
          <a:xfrm>
            <a:off x="3756025" y="2022475"/>
            <a:ext cx="1908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8757" name="Text Box 117"/>
          <p:cNvSpPr txBox="1">
            <a:spLocks noChangeArrowheads="1"/>
          </p:cNvSpPr>
          <p:nvPr/>
        </p:nvSpPr>
        <p:spPr bwMode="auto">
          <a:xfrm>
            <a:off x="4208463" y="1585913"/>
            <a:ext cx="1073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S1-MME</a:t>
            </a:r>
          </a:p>
        </p:txBody>
      </p:sp>
      <p:pic>
        <p:nvPicPr>
          <p:cNvPr id="44042" name="Picture 1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92438"/>
            <a:ext cx="5292725" cy="340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08759" name="Text Box 119"/>
          <p:cNvSpPr txBox="1">
            <a:spLocks noChangeArrowheads="1"/>
          </p:cNvSpPr>
          <p:nvPr/>
        </p:nvSpPr>
        <p:spPr bwMode="auto">
          <a:xfrm>
            <a:off x="6394450" y="2455863"/>
            <a:ext cx="8064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S-GW</a:t>
            </a:r>
          </a:p>
        </p:txBody>
      </p:sp>
      <p:sp>
        <p:nvSpPr>
          <p:cNvPr id="44044" name="Line 120"/>
          <p:cNvSpPr>
            <a:spLocks noChangeShapeType="1"/>
          </p:cNvSpPr>
          <p:nvPr/>
        </p:nvSpPr>
        <p:spPr bwMode="auto">
          <a:xfrm>
            <a:off x="3756025" y="2593975"/>
            <a:ext cx="1908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8761" name="Text Box 121"/>
          <p:cNvSpPr txBox="1">
            <a:spLocks noChangeArrowheads="1"/>
          </p:cNvSpPr>
          <p:nvPr/>
        </p:nvSpPr>
        <p:spPr bwMode="auto">
          <a:xfrm>
            <a:off x="4208463" y="2157413"/>
            <a:ext cx="704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S1-U</a:t>
            </a:r>
          </a:p>
        </p:txBody>
      </p:sp>
      <p:pic>
        <p:nvPicPr>
          <p:cNvPr id="44046" name="Picture 122" descr="0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08638" y="2308225"/>
            <a:ext cx="7477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7" name="Picture 1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4575" y="3479800"/>
            <a:ext cx="3300413" cy="2508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4" name="Rectangle 2"/>
          <p:cNvSpPr txBox="1">
            <a:spLocks noChangeArrowheads="1"/>
          </p:cNvSpPr>
          <p:nvPr/>
        </p:nvSpPr>
        <p:spPr bwMode="auto">
          <a:xfrm>
            <a:off x="-32971" y="332656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S1</a:t>
            </a:r>
            <a:r>
              <a:rPr lang="zh-CN" altLang="en-US" dirty="0" smtClean="0"/>
              <a:t>接口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35629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-16336" y="18864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SAE/EPC</a:t>
            </a:r>
            <a:r>
              <a:rPr lang="zh-CN" altLang="en-US" dirty="0" smtClean="0"/>
              <a:t>的技术需求</a:t>
            </a:r>
            <a:endParaRPr lang="en-US" altLang="zh-CN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98481" y="1674786"/>
            <a:ext cx="360268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kumimoji="0" lang="en-US" altLang="zh-CN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Non-3GPP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接入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3GPP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Non-3GPP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互通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在网络侧实现移动性管理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通用的安全框架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通用的用户管理与鉴权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通用的控制与计费策略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公用的计费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不同无线网之间切换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通用的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IMS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业务提供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终端统一管理与运营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/>
            </a:pPr>
            <a:endParaRPr kumimoji="0" lang="zh-CN" altLang="en-US" sz="2800" kern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gray">
          <a:xfrm>
            <a:off x="714348" y="1333483"/>
            <a:ext cx="3756033" cy="5127625"/>
          </a:xfrm>
          <a:prstGeom prst="roundRect">
            <a:avLst>
              <a:gd name="adj" fmla="val 4639"/>
            </a:avLst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ltGray">
          <a:xfrm>
            <a:off x="1065804" y="1071546"/>
            <a:ext cx="2935291" cy="642942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 w="38100" algn="ctr">
            <a:solidFill>
              <a:srgbClr val="FFFFFF">
                <a:alpha val="70195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black">
          <a:xfrm>
            <a:off x="1330916" y="1154096"/>
            <a:ext cx="23431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SAE</a:t>
            </a:r>
            <a:r>
              <a:rPr lang="zh-CN" altLang="en-US" sz="24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基本要求</a:t>
            </a:r>
            <a:endParaRPr lang="zh-CN" altLang="en-US" sz="2400" b="1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112724" y="1674786"/>
            <a:ext cx="3602680" cy="461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改善现有系统性能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3GPP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内的安全切换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分离用户平面与控制平面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易于演进到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EPS</a:t>
            </a: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现有网络不升级到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EPS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的情况下，能支持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GPRS/WCDMA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b="1" kern="0" dirty="0" smtClean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之间的漫游切换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/>
              <a:defRPr/>
            </a:pP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非漫游情况下，用户平面终结在唯一实体上</a:t>
            </a:r>
            <a:endParaRPr lang="en-US" altLang="zh-CN" b="1" kern="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gray">
          <a:xfrm>
            <a:off x="4928591" y="1333483"/>
            <a:ext cx="3756033" cy="5127625"/>
          </a:xfrm>
          <a:prstGeom prst="roundRect">
            <a:avLst>
              <a:gd name="adj" fmla="val 4639"/>
            </a:avLst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ltGray">
          <a:xfrm>
            <a:off x="5280047" y="1071546"/>
            <a:ext cx="2935291" cy="642942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 w="38100" algn="ctr">
            <a:solidFill>
              <a:srgbClr val="FFFFFF">
                <a:alpha val="70195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black">
          <a:xfrm>
            <a:off x="5545159" y="1154096"/>
            <a:ext cx="23431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3GPP</a:t>
            </a:r>
            <a:r>
              <a:rPr lang="zh-CN" altLang="en-US" sz="24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要求</a:t>
            </a:r>
            <a:endParaRPr lang="zh-CN" altLang="en-US" sz="2400" b="1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090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endParaRPr lang="zh-CN" altLang="en-US" sz="2800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87488" y="1620838"/>
            <a:ext cx="5970587" cy="1336675"/>
            <a:chOff x="457" y="1021"/>
            <a:chExt cx="3761" cy="842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57" y="1021"/>
              <a:ext cx="2311" cy="842"/>
              <a:chOff x="1582" y="1070"/>
              <a:chExt cx="2311" cy="842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1582" y="1143"/>
                <a:ext cx="605" cy="427"/>
                <a:chOff x="1710" y="3191"/>
                <a:chExt cx="605" cy="427"/>
              </a:xfrm>
            </p:grpSpPr>
            <p:sp>
              <p:nvSpPr>
                <p:cNvPr id="45073" name="Freeform 6"/>
                <p:cNvSpPr>
                  <a:spLocks/>
                </p:cNvSpPr>
                <p:nvPr/>
              </p:nvSpPr>
              <p:spPr bwMode="auto">
                <a:xfrm>
                  <a:off x="1823" y="3404"/>
                  <a:ext cx="15" cy="3"/>
                </a:xfrm>
                <a:custGeom>
                  <a:avLst/>
                  <a:gdLst>
                    <a:gd name="T0" fmla="*/ 6 w 35"/>
                    <a:gd name="T1" fmla="*/ 1 h 9"/>
                    <a:gd name="T2" fmla="*/ 5 w 35"/>
                    <a:gd name="T3" fmla="*/ 0 h 9"/>
                    <a:gd name="T4" fmla="*/ 0 w 35"/>
                    <a:gd name="T5" fmla="*/ 0 h 9"/>
                    <a:gd name="T6" fmla="*/ 0 w 35"/>
                    <a:gd name="T7" fmla="*/ 1 h 9"/>
                    <a:gd name="T8" fmla="*/ 5 w 35"/>
                    <a:gd name="T9" fmla="*/ 1 h 9"/>
                    <a:gd name="T10" fmla="*/ 3 w 35"/>
                    <a:gd name="T11" fmla="*/ 0 h 9"/>
                    <a:gd name="T12" fmla="*/ 6 w 35"/>
                    <a:gd name="T13" fmla="*/ 1 h 9"/>
                    <a:gd name="T14" fmla="*/ 6 w 35"/>
                    <a:gd name="T15" fmla="*/ 0 h 9"/>
                    <a:gd name="T16" fmla="*/ 5 w 35"/>
                    <a:gd name="T17" fmla="*/ 0 h 9"/>
                    <a:gd name="T18" fmla="*/ 6 w 35"/>
                    <a:gd name="T19" fmla="*/ 1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5"/>
                    <a:gd name="T31" fmla="*/ 0 h 9"/>
                    <a:gd name="T32" fmla="*/ 35 w 35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5" h="9">
                      <a:moveTo>
                        <a:pt x="34" y="5"/>
                      </a:moveTo>
                      <a:lnTo>
                        <a:pt x="26" y="0"/>
                      </a:ln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26" y="9"/>
                      </a:lnTo>
                      <a:lnTo>
                        <a:pt x="19" y="2"/>
                      </a:lnTo>
                      <a:lnTo>
                        <a:pt x="34" y="5"/>
                      </a:lnTo>
                      <a:lnTo>
                        <a:pt x="35" y="0"/>
                      </a:lnTo>
                      <a:lnTo>
                        <a:pt x="26" y="0"/>
                      </a:lnTo>
                      <a:lnTo>
                        <a:pt x="34" y="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74" name="Freeform 7"/>
                <p:cNvSpPr>
                  <a:spLocks/>
                </p:cNvSpPr>
                <p:nvPr/>
              </p:nvSpPr>
              <p:spPr bwMode="auto">
                <a:xfrm>
                  <a:off x="1811" y="3404"/>
                  <a:ext cx="26" cy="46"/>
                </a:xfrm>
                <a:custGeom>
                  <a:avLst/>
                  <a:gdLst>
                    <a:gd name="T0" fmla="*/ 1 w 62"/>
                    <a:gd name="T1" fmla="*/ 20 h 106"/>
                    <a:gd name="T2" fmla="*/ 3 w 62"/>
                    <a:gd name="T3" fmla="*/ 20 h 106"/>
                    <a:gd name="T4" fmla="*/ 11 w 62"/>
                    <a:gd name="T5" fmla="*/ 0 h 106"/>
                    <a:gd name="T6" fmla="*/ 8 w 62"/>
                    <a:gd name="T7" fmla="*/ 0 h 106"/>
                    <a:gd name="T8" fmla="*/ 0 w 62"/>
                    <a:gd name="T9" fmla="*/ 19 h 106"/>
                    <a:gd name="T10" fmla="*/ 1 w 62"/>
                    <a:gd name="T11" fmla="*/ 19 h 106"/>
                    <a:gd name="T12" fmla="*/ 1 w 62"/>
                    <a:gd name="T13" fmla="*/ 20 h 106"/>
                    <a:gd name="T14" fmla="*/ 2 w 62"/>
                    <a:gd name="T15" fmla="*/ 20 h 106"/>
                    <a:gd name="T16" fmla="*/ 3 w 62"/>
                    <a:gd name="T17" fmla="*/ 20 h 106"/>
                    <a:gd name="T18" fmla="*/ 1 w 62"/>
                    <a:gd name="T19" fmla="*/ 20 h 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2"/>
                    <a:gd name="T31" fmla="*/ 0 h 106"/>
                    <a:gd name="T32" fmla="*/ 62 w 62"/>
                    <a:gd name="T33" fmla="*/ 106 h 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2" h="106">
                      <a:moveTo>
                        <a:pt x="7" y="106"/>
                      </a:moveTo>
                      <a:lnTo>
                        <a:pt x="15" y="104"/>
                      </a:lnTo>
                      <a:lnTo>
                        <a:pt x="62" y="3"/>
                      </a:lnTo>
                      <a:lnTo>
                        <a:pt x="47" y="0"/>
                      </a:lnTo>
                      <a:lnTo>
                        <a:pt x="0" y="102"/>
                      </a:lnTo>
                      <a:lnTo>
                        <a:pt x="7" y="98"/>
                      </a:lnTo>
                      <a:lnTo>
                        <a:pt x="7" y="106"/>
                      </a:lnTo>
                      <a:lnTo>
                        <a:pt x="13" y="106"/>
                      </a:lnTo>
                      <a:lnTo>
                        <a:pt x="15" y="104"/>
                      </a:lnTo>
                      <a:lnTo>
                        <a:pt x="7" y="10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75" name="Freeform 8"/>
                <p:cNvSpPr>
                  <a:spLocks/>
                </p:cNvSpPr>
                <p:nvPr/>
              </p:nvSpPr>
              <p:spPr bwMode="auto">
                <a:xfrm>
                  <a:off x="1787" y="3446"/>
                  <a:ext cx="27" cy="4"/>
                </a:xfrm>
                <a:custGeom>
                  <a:avLst/>
                  <a:gdLst>
                    <a:gd name="T0" fmla="*/ 3 w 63"/>
                    <a:gd name="T1" fmla="*/ 1 h 8"/>
                    <a:gd name="T2" fmla="*/ 1 w 63"/>
                    <a:gd name="T3" fmla="*/ 2 h 8"/>
                    <a:gd name="T4" fmla="*/ 12 w 63"/>
                    <a:gd name="T5" fmla="*/ 2 h 8"/>
                    <a:gd name="T6" fmla="*/ 12 w 63"/>
                    <a:gd name="T7" fmla="*/ 0 h 8"/>
                    <a:gd name="T8" fmla="*/ 1 w 63"/>
                    <a:gd name="T9" fmla="*/ 0 h 8"/>
                    <a:gd name="T10" fmla="*/ 0 w 63"/>
                    <a:gd name="T11" fmla="*/ 1 h 8"/>
                    <a:gd name="T12" fmla="*/ 1 w 63"/>
                    <a:gd name="T13" fmla="*/ 0 h 8"/>
                    <a:gd name="T14" fmla="*/ 0 w 63"/>
                    <a:gd name="T15" fmla="*/ 0 h 8"/>
                    <a:gd name="T16" fmla="*/ 0 w 63"/>
                    <a:gd name="T17" fmla="*/ 1 h 8"/>
                    <a:gd name="T18" fmla="*/ 3 w 63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3"/>
                    <a:gd name="T31" fmla="*/ 0 h 8"/>
                    <a:gd name="T32" fmla="*/ 63 w 63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3" h="8">
                      <a:moveTo>
                        <a:pt x="13" y="6"/>
                      </a:moveTo>
                      <a:lnTo>
                        <a:pt x="6" y="8"/>
                      </a:lnTo>
                      <a:lnTo>
                        <a:pt x="63" y="8"/>
                      </a:lnTo>
                      <a:lnTo>
                        <a:pt x="63" y="0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13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76" name="Freeform 9"/>
                <p:cNvSpPr>
                  <a:spLocks/>
                </p:cNvSpPr>
                <p:nvPr/>
              </p:nvSpPr>
              <p:spPr bwMode="auto">
                <a:xfrm>
                  <a:off x="1787" y="3449"/>
                  <a:ext cx="6" cy="19"/>
                </a:xfrm>
                <a:custGeom>
                  <a:avLst/>
                  <a:gdLst>
                    <a:gd name="T0" fmla="*/ 1 w 13"/>
                    <a:gd name="T1" fmla="*/ 7 h 45"/>
                    <a:gd name="T2" fmla="*/ 3 w 13"/>
                    <a:gd name="T3" fmla="*/ 7 h 45"/>
                    <a:gd name="T4" fmla="*/ 3 w 13"/>
                    <a:gd name="T5" fmla="*/ 0 h 45"/>
                    <a:gd name="T6" fmla="*/ 0 w 13"/>
                    <a:gd name="T7" fmla="*/ 0 h 45"/>
                    <a:gd name="T8" fmla="*/ 0 w 13"/>
                    <a:gd name="T9" fmla="*/ 7 h 45"/>
                    <a:gd name="T10" fmla="*/ 1 w 13"/>
                    <a:gd name="T11" fmla="*/ 8 h 45"/>
                    <a:gd name="T12" fmla="*/ 0 w 13"/>
                    <a:gd name="T13" fmla="*/ 7 h 45"/>
                    <a:gd name="T14" fmla="*/ 0 w 13"/>
                    <a:gd name="T15" fmla="*/ 8 h 45"/>
                    <a:gd name="T16" fmla="*/ 1 w 13"/>
                    <a:gd name="T17" fmla="*/ 8 h 45"/>
                    <a:gd name="T18" fmla="*/ 1 w 13"/>
                    <a:gd name="T19" fmla="*/ 7 h 4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45"/>
                    <a:gd name="T32" fmla="*/ 13 w 13"/>
                    <a:gd name="T33" fmla="*/ 45 h 4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45">
                      <a:moveTo>
                        <a:pt x="6" y="37"/>
                      </a:moveTo>
                      <a:lnTo>
                        <a:pt x="13" y="41"/>
                      </a:ln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41"/>
                      </a:lnTo>
                      <a:lnTo>
                        <a:pt x="6" y="45"/>
                      </a:lnTo>
                      <a:lnTo>
                        <a:pt x="0" y="41"/>
                      </a:lnTo>
                      <a:lnTo>
                        <a:pt x="0" y="45"/>
                      </a:lnTo>
                      <a:lnTo>
                        <a:pt x="6" y="45"/>
                      </a:lnTo>
                      <a:lnTo>
                        <a:pt x="6" y="3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77" name="Freeform 10"/>
                <p:cNvSpPr>
                  <a:spLocks/>
                </p:cNvSpPr>
                <p:nvPr/>
              </p:nvSpPr>
              <p:spPr bwMode="auto">
                <a:xfrm>
                  <a:off x="1789" y="3465"/>
                  <a:ext cx="21" cy="3"/>
                </a:xfrm>
                <a:custGeom>
                  <a:avLst/>
                  <a:gdLst>
                    <a:gd name="T0" fmla="*/ 9 w 48"/>
                    <a:gd name="T1" fmla="*/ 1 h 8"/>
                    <a:gd name="T2" fmla="*/ 7 w 48"/>
                    <a:gd name="T3" fmla="*/ 0 h 8"/>
                    <a:gd name="T4" fmla="*/ 0 w 48"/>
                    <a:gd name="T5" fmla="*/ 0 h 8"/>
                    <a:gd name="T6" fmla="*/ 0 w 48"/>
                    <a:gd name="T7" fmla="*/ 1 h 8"/>
                    <a:gd name="T8" fmla="*/ 7 w 48"/>
                    <a:gd name="T9" fmla="*/ 1 h 8"/>
                    <a:gd name="T10" fmla="*/ 6 w 48"/>
                    <a:gd name="T11" fmla="*/ 0 h 8"/>
                    <a:gd name="T12" fmla="*/ 9 w 48"/>
                    <a:gd name="T13" fmla="*/ 1 h 8"/>
                    <a:gd name="T14" fmla="*/ 9 w 48"/>
                    <a:gd name="T15" fmla="*/ 0 h 8"/>
                    <a:gd name="T16" fmla="*/ 7 w 48"/>
                    <a:gd name="T17" fmla="*/ 0 h 8"/>
                    <a:gd name="T18" fmla="*/ 9 w 48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8"/>
                    <a:gd name="T31" fmla="*/ 0 h 8"/>
                    <a:gd name="T32" fmla="*/ 48 w 48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8" h="8">
                      <a:moveTo>
                        <a:pt x="46" y="4"/>
                      </a:moveTo>
                      <a:lnTo>
                        <a:pt x="39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39" y="8"/>
                      </a:lnTo>
                      <a:lnTo>
                        <a:pt x="31" y="2"/>
                      </a:lnTo>
                      <a:lnTo>
                        <a:pt x="46" y="4"/>
                      </a:lnTo>
                      <a:lnTo>
                        <a:pt x="48" y="0"/>
                      </a:lnTo>
                      <a:lnTo>
                        <a:pt x="39" y="0"/>
                      </a:lnTo>
                      <a:lnTo>
                        <a:pt x="46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78" name="Freeform 11"/>
                <p:cNvSpPr>
                  <a:spLocks/>
                </p:cNvSpPr>
                <p:nvPr/>
              </p:nvSpPr>
              <p:spPr bwMode="auto">
                <a:xfrm>
                  <a:off x="1782" y="3466"/>
                  <a:ext cx="27" cy="43"/>
                </a:xfrm>
                <a:custGeom>
                  <a:avLst/>
                  <a:gdLst>
                    <a:gd name="T0" fmla="*/ 2 w 61"/>
                    <a:gd name="T1" fmla="*/ 17 h 101"/>
                    <a:gd name="T2" fmla="*/ 3 w 61"/>
                    <a:gd name="T3" fmla="*/ 17 h 101"/>
                    <a:gd name="T4" fmla="*/ 12 w 61"/>
                    <a:gd name="T5" fmla="*/ 0 h 101"/>
                    <a:gd name="T6" fmla="*/ 9 w 61"/>
                    <a:gd name="T7" fmla="*/ 0 h 101"/>
                    <a:gd name="T8" fmla="*/ 0 w 61"/>
                    <a:gd name="T9" fmla="*/ 17 h 101"/>
                    <a:gd name="T10" fmla="*/ 2 w 61"/>
                    <a:gd name="T11" fmla="*/ 18 h 101"/>
                    <a:gd name="T12" fmla="*/ 0 w 61"/>
                    <a:gd name="T13" fmla="*/ 17 h 101"/>
                    <a:gd name="T14" fmla="*/ 0 w 61"/>
                    <a:gd name="T15" fmla="*/ 18 h 101"/>
                    <a:gd name="T16" fmla="*/ 2 w 61"/>
                    <a:gd name="T17" fmla="*/ 18 h 101"/>
                    <a:gd name="T18" fmla="*/ 2 w 61"/>
                    <a:gd name="T19" fmla="*/ 17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1"/>
                    <a:gd name="T31" fmla="*/ 0 h 101"/>
                    <a:gd name="T32" fmla="*/ 61 w 6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1" h="101">
                      <a:moveTo>
                        <a:pt x="9" y="95"/>
                      </a:moveTo>
                      <a:lnTo>
                        <a:pt x="15" y="97"/>
                      </a:lnTo>
                      <a:lnTo>
                        <a:pt x="61" y="2"/>
                      </a:lnTo>
                      <a:lnTo>
                        <a:pt x="48" y="0"/>
                      </a:lnTo>
                      <a:lnTo>
                        <a:pt x="2" y="97"/>
                      </a:lnTo>
                      <a:lnTo>
                        <a:pt x="9" y="101"/>
                      </a:lnTo>
                      <a:lnTo>
                        <a:pt x="2" y="97"/>
                      </a:lnTo>
                      <a:lnTo>
                        <a:pt x="0" y="101"/>
                      </a:lnTo>
                      <a:lnTo>
                        <a:pt x="9" y="101"/>
                      </a:lnTo>
                      <a:lnTo>
                        <a:pt x="9" y="9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79" name="Freeform 12"/>
                <p:cNvSpPr>
                  <a:spLocks/>
                </p:cNvSpPr>
                <p:nvPr/>
              </p:nvSpPr>
              <p:spPr bwMode="auto">
                <a:xfrm>
                  <a:off x="1787" y="3506"/>
                  <a:ext cx="177" cy="3"/>
                </a:xfrm>
                <a:custGeom>
                  <a:avLst/>
                  <a:gdLst>
                    <a:gd name="T0" fmla="*/ 73 w 414"/>
                    <a:gd name="T1" fmla="*/ 1 h 6"/>
                    <a:gd name="T2" fmla="*/ 74 w 414"/>
                    <a:gd name="T3" fmla="*/ 0 h 6"/>
                    <a:gd name="T4" fmla="*/ 0 w 414"/>
                    <a:gd name="T5" fmla="*/ 0 h 6"/>
                    <a:gd name="T6" fmla="*/ 0 w 414"/>
                    <a:gd name="T7" fmla="*/ 2 h 6"/>
                    <a:gd name="T8" fmla="*/ 74 w 414"/>
                    <a:gd name="T9" fmla="*/ 2 h 6"/>
                    <a:gd name="T10" fmla="*/ 76 w 414"/>
                    <a:gd name="T11" fmla="*/ 1 h 6"/>
                    <a:gd name="T12" fmla="*/ 74 w 414"/>
                    <a:gd name="T13" fmla="*/ 2 h 6"/>
                    <a:gd name="T14" fmla="*/ 76 w 414"/>
                    <a:gd name="T15" fmla="*/ 2 h 6"/>
                    <a:gd name="T16" fmla="*/ 76 w 414"/>
                    <a:gd name="T17" fmla="*/ 1 h 6"/>
                    <a:gd name="T18" fmla="*/ 73 w 414"/>
                    <a:gd name="T19" fmla="*/ 1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14"/>
                    <a:gd name="T31" fmla="*/ 0 h 6"/>
                    <a:gd name="T32" fmla="*/ 414 w 414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14" h="6">
                      <a:moveTo>
                        <a:pt x="399" y="2"/>
                      </a:moveTo>
                      <a:lnTo>
                        <a:pt x="406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406" y="6"/>
                      </a:lnTo>
                      <a:lnTo>
                        <a:pt x="414" y="2"/>
                      </a:lnTo>
                      <a:lnTo>
                        <a:pt x="406" y="6"/>
                      </a:lnTo>
                      <a:lnTo>
                        <a:pt x="414" y="6"/>
                      </a:lnTo>
                      <a:lnTo>
                        <a:pt x="414" y="2"/>
                      </a:lnTo>
                      <a:lnTo>
                        <a:pt x="399" y="2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0" name="Freeform 13"/>
                <p:cNvSpPr>
                  <a:spLocks/>
                </p:cNvSpPr>
                <p:nvPr/>
              </p:nvSpPr>
              <p:spPr bwMode="auto">
                <a:xfrm>
                  <a:off x="1834" y="3446"/>
                  <a:ext cx="83" cy="3"/>
                </a:xfrm>
                <a:custGeom>
                  <a:avLst/>
                  <a:gdLst>
                    <a:gd name="T0" fmla="*/ 33 w 194"/>
                    <a:gd name="T1" fmla="*/ 1 h 8"/>
                    <a:gd name="T2" fmla="*/ 34 w 194"/>
                    <a:gd name="T3" fmla="*/ 0 h 8"/>
                    <a:gd name="T4" fmla="*/ 0 w 194"/>
                    <a:gd name="T5" fmla="*/ 0 h 8"/>
                    <a:gd name="T6" fmla="*/ 0 w 194"/>
                    <a:gd name="T7" fmla="*/ 1 h 8"/>
                    <a:gd name="T8" fmla="*/ 34 w 194"/>
                    <a:gd name="T9" fmla="*/ 1 h 8"/>
                    <a:gd name="T10" fmla="*/ 35 w 194"/>
                    <a:gd name="T11" fmla="*/ 1 h 8"/>
                    <a:gd name="T12" fmla="*/ 34 w 194"/>
                    <a:gd name="T13" fmla="*/ 1 h 8"/>
                    <a:gd name="T14" fmla="*/ 36 w 194"/>
                    <a:gd name="T15" fmla="*/ 1 h 8"/>
                    <a:gd name="T16" fmla="*/ 35 w 194"/>
                    <a:gd name="T17" fmla="*/ 1 h 8"/>
                    <a:gd name="T18" fmla="*/ 33 w 194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94"/>
                    <a:gd name="T31" fmla="*/ 0 h 8"/>
                    <a:gd name="T32" fmla="*/ 194 w 19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94" h="8">
                      <a:moveTo>
                        <a:pt x="177" y="6"/>
                      </a:moveTo>
                      <a:lnTo>
                        <a:pt x="18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86" y="8"/>
                      </a:lnTo>
                      <a:lnTo>
                        <a:pt x="192" y="4"/>
                      </a:lnTo>
                      <a:lnTo>
                        <a:pt x="186" y="8"/>
                      </a:lnTo>
                      <a:lnTo>
                        <a:pt x="194" y="8"/>
                      </a:lnTo>
                      <a:lnTo>
                        <a:pt x="192" y="4"/>
                      </a:lnTo>
                      <a:lnTo>
                        <a:pt x="177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1" name="Freeform 14"/>
                <p:cNvSpPr>
                  <a:spLocks/>
                </p:cNvSpPr>
                <p:nvPr/>
              </p:nvSpPr>
              <p:spPr bwMode="auto">
                <a:xfrm>
                  <a:off x="1892" y="3407"/>
                  <a:ext cx="24" cy="41"/>
                </a:xfrm>
                <a:custGeom>
                  <a:avLst/>
                  <a:gdLst>
                    <a:gd name="T0" fmla="*/ 1 w 56"/>
                    <a:gd name="T1" fmla="*/ 1 h 95"/>
                    <a:gd name="T2" fmla="*/ 0 w 56"/>
                    <a:gd name="T3" fmla="*/ 1 h 95"/>
                    <a:gd name="T4" fmla="*/ 8 w 56"/>
                    <a:gd name="T5" fmla="*/ 18 h 95"/>
                    <a:gd name="T6" fmla="*/ 10 w 56"/>
                    <a:gd name="T7" fmla="*/ 17 h 95"/>
                    <a:gd name="T8" fmla="*/ 3 w 56"/>
                    <a:gd name="T9" fmla="*/ 0 h 95"/>
                    <a:gd name="T10" fmla="*/ 1 w 56"/>
                    <a:gd name="T11" fmla="*/ 0 h 95"/>
                    <a:gd name="T12" fmla="*/ 3 w 56"/>
                    <a:gd name="T13" fmla="*/ 0 h 95"/>
                    <a:gd name="T14" fmla="*/ 3 w 56"/>
                    <a:gd name="T15" fmla="*/ 0 h 95"/>
                    <a:gd name="T16" fmla="*/ 1 w 56"/>
                    <a:gd name="T17" fmla="*/ 0 h 95"/>
                    <a:gd name="T18" fmla="*/ 1 w 56"/>
                    <a:gd name="T19" fmla="*/ 1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6"/>
                    <a:gd name="T31" fmla="*/ 0 h 95"/>
                    <a:gd name="T32" fmla="*/ 56 w 56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6" h="95">
                      <a:moveTo>
                        <a:pt x="6" y="6"/>
                      </a:moveTo>
                      <a:lnTo>
                        <a:pt x="0" y="4"/>
                      </a:lnTo>
                      <a:lnTo>
                        <a:pt x="43" y="95"/>
                      </a:lnTo>
                      <a:lnTo>
                        <a:pt x="56" y="93"/>
                      </a:lnTo>
                      <a:lnTo>
                        <a:pt x="13" y="2"/>
                      </a:lnTo>
                      <a:lnTo>
                        <a:pt x="6" y="0"/>
                      </a:lnTo>
                      <a:lnTo>
                        <a:pt x="13" y="2"/>
                      </a:lnTo>
                      <a:lnTo>
                        <a:pt x="13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2" name="Freeform 15"/>
                <p:cNvSpPr>
                  <a:spLocks/>
                </p:cNvSpPr>
                <p:nvPr/>
              </p:nvSpPr>
              <p:spPr bwMode="auto">
                <a:xfrm>
                  <a:off x="1849" y="3407"/>
                  <a:ext cx="46" cy="3"/>
                </a:xfrm>
                <a:custGeom>
                  <a:avLst/>
                  <a:gdLst>
                    <a:gd name="T0" fmla="*/ 3 w 107"/>
                    <a:gd name="T1" fmla="*/ 1 h 6"/>
                    <a:gd name="T2" fmla="*/ 1 w 107"/>
                    <a:gd name="T3" fmla="*/ 2 h 6"/>
                    <a:gd name="T4" fmla="*/ 20 w 107"/>
                    <a:gd name="T5" fmla="*/ 2 h 6"/>
                    <a:gd name="T6" fmla="*/ 20 w 107"/>
                    <a:gd name="T7" fmla="*/ 0 h 6"/>
                    <a:gd name="T8" fmla="*/ 1 w 107"/>
                    <a:gd name="T9" fmla="*/ 0 h 6"/>
                    <a:gd name="T10" fmla="*/ 0 w 107"/>
                    <a:gd name="T11" fmla="*/ 1 h 6"/>
                    <a:gd name="T12" fmla="*/ 1 w 107"/>
                    <a:gd name="T13" fmla="*/ 0 h 6"/>
                    <a:gd name="T14" fmla="*/ 0 w 107"/>
                    <a:gd name="T15" fmla="*/ 0 h 6"/>
                    <a:gd name="T16" fmla="*/ 0 w 107"/>
                    <a:gd name="T17" fmla="*/ 1 h 6"/>
                    <a:gd name="T18" fmla="*/ 3 w 107"/>
                    <a:gd name="T19" fmla="*/ 1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7"/>
                    <a:gd name="T31" fmla="*/ 0 h 6"/>
                    <a:gd name="T32" fmla="*/ 107 w 107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7" h="6">
                      <a:moveTo>
                        <a:pt x="15" y="4"/>
                      </a:moveTo>
                      <a:lnTo>
                        <a:pt x="8" y="6"/>
                      </a:lnTo>
                      <a:lnTo>
                        <a:pt x="107" y="6"/>
                      </a:lnTo>
                      <a:lnTo>
                        <a:pt x="107" y="0"/>
                      </a:lnTo>
                      <a:lnTo>
                        <a:pt x="8" y="0"/>
                      </a:ln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5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3" name="Freeform 16"/>
                <p:cNvSpPr>
                  <a:spLocks/>
                </p:cNvSpPr>
                <p:nvPr/>
              </p:nvSpPr>
              <p:spPr bwMode="auto">
                <a:xfrm>
                  <a:off x="1830" y="3408"/>
                  <a:ext cx="25" cy="41"/>
                </a:xfrm>
                <a:custGeom>
                  <a:avLst/>
                  <a:gdLst>
                    <a:gd name="T0" fmla="*/ 1 w 57"/>
                    <a:gd name="T1" fmla="*/ 16 h 95"/>
                    <a:gd name="T2" fmla="*/ 3 w 57"/>
                    <a:gd name="T3" fmla="*/ 18 h 95"/>
                    <a:gd name="T4" fmla="*/ 11 w 57"/>
                    <a:gd name="T5" fmla="*/ 0 h 95"/>
                    <a:gd name="T6" fmla="*/ 8 w 57"/>
                    <a:gd name="T7" fmla="*/ 0 h 95"/>
                    <a:gd name="T8" fmla="*/ 0 w 57"/>
                    <a:gd name="T9" fmla="*/ 17 h 95"/>
                    <a:gd name="T10" fmla="*/ 1 w 57"/>
                    <a:gd name="T11" fmla="*/ 18 h 95"/>
                    <a:gd name="T12" fmla="*/ 0 w 57"/>
                    <a:gd name="T13" fmla="*/ 17 h 95"/>
                    <a:gd name="T14" fmla="*/ 0 w 57"/>
                    <a:gd name="T15" fmla="*/ 18 h 95"/>
                    <a:gd name="T16" fmla="*/ 1 w 57"/>
                    <a:gd name="T17" fmla="*/ 18 h 95"/>
                    <a:gd name="T18" fmla="*/ 1 w 57"/>
                    <a:gd name="T19" fmla="*/ 16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7"/>
                    <a:gd name="T31" fmla="*/ 0 h 95"/>
                    <a:gd name="T32" fmla="*/ 57 w 57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7" h="95">
                      <a:moveTo>
                        <a:pt x="7" y="87"/>
                      </a:moveTo>
                      <a:lnTo>
                        <a:pt x="15" y="95"/>
                      </a:lnTo>
                      <a:lnTo>
                        <a:pt x="57" y="2"/>
                      </a:lnTo>
                      <a:lnTo>
                        <a:pt x="42" y="0"/>
                      </a:lnTo>
                      <a:lnTo>
                        <a:pt x="0" y="91"/>
                      </a:lnTo>
                      <a:lnTo>
                        <a:pt x="7" y="95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7" y="95"/>
                      </a:lnTo>
                      <a:lnTo>
                        <a:pt x="7" y="8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4" name="Freeform 17"/>
                <p:cNvSpPr>
                  <a:spLocks/>
                </p:cNvSpPr>
                <p:nvPr/>
              </p:nvSpPr>
              <p:spPr bwMode="auto">
                <a:xfrm>
                  <a:off x="1873" y="3474"/>
                  <a:ext cx="65" cy="32"/>
                </a:xfrm>
                <a:custGeom>
                  <a:avLst/>
                  <a:gdLst>
                    <a:gd name="T0" fmla="*/ 0 w 153"/>
                    <a:gd name="T1" fmla="*/ 1 h 74"/>
                    <a:gd name="T2" fmla="*/ 13 w 153"/>
                    <a:gd name="T3" fmla="*/ 3 h 74"/>
                    <a:gd name="T4" fmla="*/ 21 w 153"/>
                    <a:gd name="T5" fmla="*/ 7 h 74"/>
                    <a:gd name="T6" fmla="*/ 24 w 153"/>
                    <a:gd name="T7" fmla="*/ 12 h 74"/>
                    <a:gd name="T8" fmla="*/ 25 w 153"/>
                    <a:gd name="T9" fmla="*/ 14 h 74"/>
                    <a:gd name="T10" fmla="*/ 28 w 153"/>
                    <a:gd name="T11" fmla="*/ 13 h 74"/>
                    <a:gd name="T12" fmla="*/ 27 w 153"/>
                    <a:gd name="T13" fmla="*/ 11 h 74"/>
                    <a:gd name="T14" fmla="*/ 23 w 153"/>
                    <a:gd name="T15" fmla="*/ 6 h 74"/>
                    <a:gd name="T16" fmla="*/ 14 w 153"/>
                    <a:gd name="T17" fmla="*/ 2 h 74"/>
                    <a:gd name="T18" fmla="*/ 0 w 153"/>
                    <a:gd name="T19" fmla="*/ 0 h 74"/>
                    <a:gd name="T20" fmla="*/ 0 w 153"/>
                    <a:gd name="T21" fmla="*/ 1 h 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3"/>
                    <a:gd name="T34" fmla="*/ 0 h 74"/>
                    <a:gd name="T35" fmla="*/ 153 w 153"/>
                    <a:gd name="T36" fmla="*/ 74 h 7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3" h="74">
                      <a:moveTo>
                        <a:pt x="0" y="7"/>
                      </a:moveTo>
                      <a:lnTo>
                        <a:pt x="73" y="16"/>
                      </a:lnTo>
                      <a:lnTo>
                        <a:pt x="116" y="39"/>
                      </a:lnTo>
                      <a:lnTo>
                        <a:pt x="135" y="63"/>
                      </a:lnTo>
                      <a:lnTo>
                        <a:pt x="138" y="74"/>
                      </a:lnTo>
                      <a:lnTo>
                        <a:pt x="153" y="72"/>
                      </a:lnTo>
                      <a:lnTo>
                        <a:pt x="148" y="61"/>
                      </a:lnTo>
                      <a:lnTo>
                        <a:pt x="129" y="35"/>
                      </a:lnTo>
                      <a:lnTo>
                        <a:pt x="80" y="11"/>
                      </a:lnTo>
                      <a:lnTo>
                        <a:pt x="0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5" name="Freeform 18"/>
                <p:cNvSpPr>
                  <a:spLocks/>
                </p:cNvSpPr>
                <p:nvPr/>
              </p:nvSpPr>
              <p:spPr bwMode="auto">
                <a:xfrm>
                  <a:off x="1808" y="3474"/>
                  <a:ext cx="65" cy="32"/>
                </a:xfrm>
                <a:custGeom>
                  <a:avLst/>
                  <a:gdLst>
                    <a:gd name="T0" fmla="*/ 1 w 151"/>
                    <a:gd name="T1" fmla="*/ 13 h 76"/>
                    <a:gd name="T2" fmla="*/ 3 w 151"/>
                    <a:gd name="T3" fmla="*/ 13 h 76"/>
                    <a:gd name="T4" fmla="*/ 4 w 151"/>
                    <a:gd name="T5" fmla="*/ 11 h 76"/>
                    <a:gd name="T6" fmla="*/ 7 w 151"/>
                    <a:gd name="T7" fmla="*/ 7 h 76"/>
                    <a:gd name="T8" fmla="*/ 15 w 151"/>
                    <a:gd name="T9" fmla="*/ 3 h 76"/>
                    <a:gd name="T10" fmla="*/ 28 w 151"/>
                    <a:gd name="T11" fmla="*/ 1 h 76"/>
                    <a:gd name="T12" fmla="*/ 28 w 151"/>
                    <a:gd name="T13" fmla="*/ 0 h 76"/>
                    <a:gd name="T14" fmla="*/ 13 w 151"/>
                    <a:gd name="T15" fmla="*/ 2 h 76"/>
                    <a:gd name="T16" fmla="*/ 5 w 151"/>
                    <a:gd name="T17" fmla="*/ 6 h 76"/>
                    <a:gd name="T18" fmla="*/ 1 w 151"/>
                    <a:gd name="T19" fmla="*/ 11 h 76"/>
                    <a:gd name="T20" fmla="*/ 0 w 151"/>
                    <a:gd name="T21" fmla="*/ 13 h 76"/>
                    <a:gd name="T22" fmla="*/ 1 w 151"/>
                    <a:gd name="T23" fmla="*/ 13 h 76"/>
                    <a:gd name="T24" fmla="*/ 0 w 151"/>
                    <a:gd name="T25" fmla="*/ 13 h 76"/>
                    <a:gd name="T26" fmla="*/ 0 w 151"/>
                    <a:gd name="T27" fmla="*/ 13 h 76"/>
                    <a:gd name="T28" fmla="*/ 1 w 151"/>
                    <a:gd name="T29" fmla="*/ 13 h 76"/>
                    <a:gd name="T30" fmla="*/ 1 w 151"/>
                    <a:gd name="T31" fmla="*/ 13 h 7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51"/>
                    <a:gd name="T49" fmla="*/ 0 h 76"/>
                    <a:gd name="T50" fmla="*/ 151 w 151"/>
                    <a:gd name="T51" fmla="*/ 76 h 7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51" h="76">
                      <a:moveTo>
                        <a:pt x="8" y="71"/>
                      </a:moveTo>
                      <a:lnTo>
                        <a:pt x="15" y="74"/>
                      </a:lnTo>
                      <a:lnTo>
                        <a:pt x="21" y="63"/>
                      </a:lnTo>
                      <a:lnTo>
                        <a:pt x="40" y="39"/>
                      </a:lnTo>
                      <a:lnTo>
                        <a:pt x="82" y="16"/>
                      </a:lnTo>
                      <a:lnTo>
                        <a:pt x="151" y="7"/>
                      </a:lnTo>
                      <a:lnTo>
                        <a:pt x="151" y="0"/>
                      </a:lnTo>
                      <a:lnTo>
                        <a:pt x="73" y="11"/>
                      </a:lnTo>
                      <a:lnTo>
                        <a:pt x="27" y="35"/>
                      </a:lnTo>
                      <a:lnTo>
                        <a:pt x="8" y="61"/>
                      </a:lnTo>
                      <a:lnTo>
                        <a:pt x="2" y="72"/>
                      </a:lnTo>
                      <a:lnTo>
                        <a:pt x="8" y="76"/>
                      </a:lnTo>
                      <a:lnTo>
                        <a:pt x="2" y="72"/>
                      </a:lnTo>
                      <a:lnTo>
                        <a:pt x="0" y="76"/>
                      </a:lnTo>
                      <a:lnTo>
                        <a:pt x="8" y="76"/>
                      </a:lnTo>
                      <a:lnTo>
                        <a:pt x="8" y="71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6" name="Freeform 19"/>
                <p:cNvSpPr>
                  <a:spLocks/>
                </p:cNvSpPr>
                <p:nvPr/>
              </p:nvSpPr>
              <p:spPr bwMode="auto">
                <a:xfrm>
                  <a:off x="1811" y="3504"/>
                  <a:ext cx="128" cy="2"/>
                </a:xfrm>
                <a:custGeom>
                  <a:avLst/>
                  <a:gdLst>
                    <a:gd name="T0" fmla="*/ 52 w 298"/>
                    <a:gd name="T1" fmla="*/ 0 h 5"/>
                    <a:gd name="T2" fmla="*/ 53 w 298"/>
                    <a:gd name="T3" fmla="*/ 0 h 5"/>
                    <a:gd name="T4" fmla="*/ 0 w 298"/>
                    <a:gd name="T5" fmla="*/ 0 h 5"/>
                    <a:gd name="T6" fmla="*/ 0 w 298"/>
                    <a:gd name="T7" fmla="*/ 1 h 5"/>
                    <a:gd name="T8" fmla="*/ 53 w 298"/>
                    <a:gd name="T9" fmla="*/ 1 h 5"/>
                    <a:gd name="T10" fmla="*/ 55 w 298"/>
                    <a:gd name="T11" fmla="*/ 0 h 5"/>
                    <a:gd name="T12" fmla="*/ 53 w 298"/>
                    <a:gd name="T13" fmla="*/ 1 h 5"/>
                    <a:gd name="T14" fmla="*/ 55 w 298"/>
                    <a:gd name="T15" fmla="*/ 1 h 5"/>
                    <a:gd name="T16" fmla="*/ 55 w 298"/>
                    <a:gd name="T17" fmla="*/ 0 h 5"/>
                    <a:gd name="T18" fmla="*/ 52 w 298"/>
                    <a:gd name="T19" fmla="*/ 0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98"/>
                    <a:gd name="T31" fmla="*/ 0 h 5"/>
                    <a:gd name="T32" fmla="*/ 298 w 298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98" h="5">
                      <a:moveTo>
                        <a:pt x="281" y="3"/>
                      </a:moveTo>
                      <a:lnTo>
                        <a:pt x="289" y="0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289" y="5"/>
                      </a:lnTo>
                      <a:lnTo>
                        <a:pt x="298" y="1"/>
                      </a:lnTo>
                      <a:lnTo>
                        <a:pt x="289" y="5"/>
                      </a:lnTo>
                      <a:lnTo>
                        <a:pt x="298" y="5"/>
                      </a:lnTo>
                      <a:lnTo>
                        <a:pt x="298" y="1"/>
                      </a:lnTo>
                      <a:lnTo>
                        <a:pt x="281" y="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7" name="Freeform 20"/>
                <p:cNvSpPr>
                  <a:spLocks/>
                </p:cNvSpPr>
                <p:nvPr/>
              </p:nvSpPr>
              <p:spPr bwMode="auto">
                <a:xfrm>
                  <a:off x="1852" y="3275"/>
                  <a:ext cx="24" cy="117"/>
                </a:xfrm>
                <a:custGeom>
                  <a:avLst/>
                  <a:gdLst>
                    <a:gd name="T0" fmla="*/ 10 w 58"/>
                    <a:gd name="T1" fmla="*/ 0 h 274"/>
                    <a:gd name="T2" fmla="*/ 7 w 58"/>
                    <a:gd name="T3" fmla="*/ 0 h 274"/>
                    <a:gd name="T4" fmla="*/ 0 w 58"/>
                    <a:gd name="T5" fmla="*/ 50 h 274"/>
                    <a:gd name="T6" fmla="*/ 2 w 58"/>
                    <a:gd name="T7" fmla="*/ 50 h 274"/>
                    <a:gd name="T8" fmla="*/ 10 w 58"/>
                    <a:gd name="T9" fmla="*/ 0 h 274"/>
                    <a:gd name="T10" fmla="*/ 7 w 58"/>
                    <a:gd name="T11" fmla="*/ 0 h 274"/>
                    <a:gd name="T12" fmla="*/ 10 w 58"/>
                    <a:gd name="T13" fmla="*/ 0 h 27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8"/>
                    <a:gd name="T22" fmla="*/ 0 h 274"/>
                    <a:gd name="T23" fmla="*/ 58 w 58"/>
                    <a:gd name="T24" fmla="*/ 274 h 27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8" h="274">
                      <a:moveTo>
                        <a:pt x="58" y="0"/>
                      </a:moveTo>
                      <a:lnTo>
                        <a:pt x="43" y="0"/>
                      </a:lnTo>
                      <a:lnTo>
                        <a:pt x="0" y="272"/>
                      </a:lnTo>
                      <a:lnTo>
                        <a:pt x="15" y="274"/>
                      </a:lnTo>
                      <a:lnTo>
                        <a:pt x="58" y="1"/>
                      </a:lnTo>
                      <a:lnTo>
                        <a:pt x="43" y="1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8" name="Freeform 21"/>
                <p:cNvSpPr>
                  <a:spLocks/>
                </p:cNvSpPr>
                <p:nvPr/>
              </p:nvSpPr>
              <p:spPr bwMode="auto">
                <a:xfrm>
                  <a:off x="1870" y="3275"/>
                  <a:ext cx="25" cy="118"/>
                </a:xfrm>
                <a:custGeom>
                  <a:avLst/>
                  <a:gdLst>
                    <a:gd name="T0" fmla="*/ 9 w 60"/>
                    <a:gd name="T1" fmla="*/ 51 h 275"/>
                    <a:gd name="T2" fmla="*/ 10 w 60"/>
                    <a:gd name="T3" fmla="*/ 50 h 275"/>
                    <a:gd name="T4" fmla="*/ 3 w 60"/>
                    <a:gd name="T5" fmla="*/ 0 h 275"/>
                    <a:gd name="T6" fmla="*/ 0 w 60"/>
                    <a:gd name="T7" fmla="*/ 0 h 275"/>
                    <a:gd name="T8" fmla="*/ 8 w 60"/>
                    <a:gd name="T9" fmla="*/ 50 h 275"/>
                    <a:gd name="T10" fmla="*/ 9 w 60"/>
                    <a:gd name="T11" fmla="*/ 50 h 275"/>
                    <a:gd name="T12" fmla="*/ 9 w 60"/>
                    <a:gd name="T13" fmla="*/ 51 h 275"/>
                    <a:gd name="T14" fmla="*/ 10 w 60"/>
                    <a:gd name="T15" fmla="*/ 51 h 275"/>
                    <a:gd name="T16" fmla="*/ 10 w 60"/>
                    <a:gd name="T17" fmla="*/ 50 h 275"/>
                    <a:gd name="T18" fmla="*/ 9 w 60"/>
                    <a:gd name="T19" fmla="*/ 51 h 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0"/>
                    <a:gd name="T31" fmla="*/ 0 h 275"/>
                    <a:gd name="T32" fmla="*/ 60 w 60"/>
                    <a:gd name="T33" fmla="*/ 275 h 27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0" h="275">
                      <a:moveTo>
                        <a:pt x="52" y="275"/>
                      </a:moveTo>
                      <a:lnTo>
                        <a:pt x="60" y="272"/>
                      </a:lnTo>
                      <a:lnTo>
                        <a:pt x="15" y="0"/>
                      </a:lnTo>
                      <a:lnTo>
                        <a:pt x="0" y="1"/>
                      </a:lnTo>
                      <a:lnTo>
                        <a:pt x="45" y="272"/>
                      </a:lnTo>
                      <a:lnTo>
                        <a:pt x="52" y="270"/>
                      </a:lnTo>
                      <a:lnTo>
                        <a:pt x="52" y="275"/>
                      </a:lnTo>
                      <a:lnTo>
                        <a:pt x="60" y="275"/>
                      </a:lnTo>
                      <a:lnTo>
                        <a:pt x="60" y="272"/>
                      </a:lnTo>
                      <a:lnTo>
                        <a:pt x="52" y="27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89" name="Freeform 22"/>
                <p:cNvSpPr>
                  <a:spLocks/>
                </p:cNvSpPr>
                <p:nvPr/>
              </p:nvSpPr>
              <p:spPr bwMode="auto">
                <a:xfrm>
                  <a:off x="1852" y="3391"/>
                  <a:ext cx="40" cy="2"/>
                </a:xfrm>
                <a:custGeom>
                  <a:avLst/>
                  <a:gdLst>
                    <a:gd name="T0" fmla="*/ 0 w 95"/>
                    <a:gd name="T1" fmla="*/ 0 h 5"/>
                    <a:gd name="T2" fmla="*/ 2 w 95"/>
                    <a:gd name="T3" fmla="*/ 1 h 5"/>
                    <a:gd name="T4" fmla="*/ 17 w 95"/>
                    <a:gd name="T5" fmla="*/ 1 h 5"/>
                    <a:gd name="T6" fmla="*/ 17 w 95"/>
                    <a:gd name="T7" fmla="*/ 0 h 5"/>
                    <a:gd name="T8" fmla="*/ 2 w 95"/>
                    <a:gd name="T9" fmla="*/ 0 h 5"/>
                    <a:gd name="T10" fmla="*/ 3 w 95"/>
                    <a:gd name="T11" fmla="*/ 0 h 5"/>
                    <a:gd name="T12" fmla="*/ 0 w 95"/>
                    <a:gd name="T13" fmla="*/ 0 h 5"/>
                    <a:gd name="T14" fmla="*/ 0 w 95"/>
                    <a:gd name="T15" fmla="*/ 1 h 5"/>
                    <a:gd name="T16" fmla="*/ 2 w 95"/>
                    <a:gd name="T17" fmla="*/ 1 h 5"/>
                    <a:gd name="T18" fmla="*/ 0 w 95"/>
                    <a:gd name="T19" fmla="*/ 0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5"/>
                    <a:gd name="T31" fmla="*/ 0 h 5"/>
                    <a:gd name="T32" fmla="*/ 95 w 95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5" h="5">
                      <a:moveTo>
                        <a:pt x="2" y="2"/>
                      </a:moveTo>
                      <a:lnTo>
                        <a:pt x="9" y="5"/>
                      </a:lnTo>
                      <a:lnTo>
                        <a:pt x="95" y="5"/>
                      </a:lnTo>
                      <a:lnTo>
                        <a:pt x="95" y="0"/>
                      </a:lnTo>
                      <a:lnTo>
                        <a:pt x="9" y="0"/>
                      </a:lnTo>
                      <a:lnTo>
                        <a:pt x="17" y="2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9" y="5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0" name="Freeform 23"/>
                <p:cNvSpPr>
                  <a:spLocks/>
                </p:cNvSpPr>
                <p:nvPr/>
              </p:nvSpPr>
              <p:spPr bwMode="auto">
                <a:xfrm>
                  <a:off x="1868" y="3226"/>
                  <a:ext cx="11" cy="12"/>
                </a:xfrm>
                <a:custGeom>
                  <a:avLst/>
                  <a:gdLst>
                    <a:gd name="T0" fmla="*/ 1 w 26"/>
                    <a:gd name="T1" fmla="*/ 0 h 28"/>
                    <a:gd name="T2" fmla="*/ 4 w 26"/>
                    <a:gd name="T3" fmla="*/ 0 h 28"/>
                    <a:gd name="T4" fmla="*/ 5 w 26"/>
                    <a:gd name="T5" fmla="*/ 5 h 28"/>
                    <a:gd name="T6" fmla="*/ 0 w 26"/>
                    <a:gd name="T7" fmla="*/ 5 h 28"/>
                    <a:gd name="T8" fmla="*/ 1 w 26"/>
                    <a:gd name="T9" fmla="*/ 0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28"/>
                    <a:gd name="T17" fmla="*/ 26 w 26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28">
                      <a:moveTo>
                        <a:pt x="6" y="0"/>
                      </a:moveTo>
                      <a:lnTo>
                        <a:pt x="21" y="0"/>
                      </a:lnTo>
                      <a:lnTo>
                        <a:pt x="26" y="28"/>
                      </a:lnTo>
                      <a:lnTo>
                        <a:pt x="0" y="28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1" name="Freeform 24"/>
                <p:cNvSpPr>
                  <a:spLocks/>
                </p:cNvSpPr>
                <p:nvPr/>
              </p:nvSpPr>
              <p:spPr bwMode="auto">
                <a:xfrm>
                  <a:off x="1861" y="3235"/>
                  <a:ext cx="26" cy="7"/>
                </a:xfrm>
                <a:custGeom>
                  <a:avLst/>
                  <a:gdLst>
                    <a:gd name="T0" fmla="*/ 5 w 62"/>
                    <a:gd name="T1" fmla="*/ 0 h 15"/>
                    <a:gd name="T2" fmla="*/ 8 w 62"/>
                    <a:gd name="T3" fmla="*/ 2 h 15"/>
                    <a:gd name="T4" fmla="*/ 11 w 62"/>
                    <a:gd name="T5" fmla="*/ 3 h 15"/>
                    <a:gd name="T6" fmla="*/ 5 w 62"/>
                    <a:gd name="T7" fmla="*/ 3 h 15"/>
                    <a:gd name="T8" fmla="*/ 0 w 62"/>
                    <a:gd name="T9" fmla="*/ 3 h 15"/>
                    <a:gd name="T10" fmla="*/ 3 w 62"/>
                    <a:gd name="T11" fmla="*/ 2 h 15"/>
                    <a:gd name="T12" fmla="*/ 5 w 62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2"/>
                    <a:gd name="T22" fmla="*/ 0 h 15"/>
                    <a:gd name="T23" fmla="*/ 62 w 62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2" h="15">
                      <a:moveTo>
                        <a:pt x="30" y="0"/>
                      </a:moveTo>
                      <a:lnTo>
                        <a:pt x="47" y="8"/>
                      </a:lnTo>
                      <a:lnTo>
                        <a:pt x="62" y="15"/>
                      </a:lnTo>
                      <a:lnTo>
                        <a:pt x="30" y="15"/>
                      </a:lnTo>
                      <a:lnTo>
                        <a:pt x="0" y="15"/>
                      </a:lnTo>
                      <a:lnTo>
                        <a:pt x="15" y="8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2" name="Freeform 25"/>
                <p:cNvSpPr>
                  <a:spLocks/>
                </p:cNvSpPr>
                <p:nvPr/>
              </p:nvSpPr>
              <p:spPr bwMode="auto">
                <a:xfrm>
                  <a:off x="1864" y="3248"/>
                  <a:ext cx="19" cy="3"/>
                </a:xfrm>
                <a:custGeom>
                  <a:avLst/>
                  <a:gdLst>
                    <a:gd name="T0" fmla="*/ 1 w 47"/>
                    <a:gd name="T1" fmla="*/ 2 h 6"/>
                    <a:gd name="T2" fmla="*/ 7 w 47"/>
                    <a:gd name="T3" fmla="*/ 2 h 6"/>
                    <a:gd name="T4" fmla="*/ 8 w 47"/>
                    <a:gd name="T5" fmla="*/ 0 h 6"/>
                    <a:gd name="T6" fmla="*/ 0 w 47"/>
                    <a:gd name="T7" fmla="*/ 0 h 6"/>
                    <a:gd name="T8" fmla="*/ 1 w 47"/>
                    <a:gd name="T9" fmla="*/ 2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6"/>
                    <a:gd name="T17" fmla="*/ 47 w 47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6">
                      <a:moveTo>
                        <a:pt x="4" y="6"/>
                      </a:moveTo>
                      <a:lnTo>
                        <a:pt x="43" y="6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3" name="Freeform 26"/>
                <p:cNvSpPr>
                  <a:spLocks/>
                </p:cNvSpPr>
                <p:nvPr/>
              </p:nvSpPr>
              <p:spPr bwMode="auto">
                <a:xfrm>
                  <a:off x="1859" y="3249"/>
                  <a:ext cx="30" cy="16"/>
                </a:xfrm>
                <a:custGeom>
                  <a:avLst/>
                  <a:gdLst>
                    <a:gd name="T0" fmla="*/ 2 w 71"/>
                    <a:gd name="T1" fmla="*/ 0 h 35"/>
                    <a:gd name="T2" fmla="*/ 11 w 71"/>
                    <a:gd name="T3" fmla="*/ 0 h 35"/>
                    <a:gd name="T4" fmla="*/ 13 w 71"/>
                    <a:gd name="T5" fmla="*/ 2 h 35"/>
                    <a:gd name="T6" fmla="*/ 13 w 71"/>
                    <a:gd name="T7" fmla="*/ 5 h 35"/>
                    <a:gd name="T8" fmla="*/ 11 w 71"/>
                    <a:gd name="T9" fmla="*/ 7 h 35"/>
                    <a:gd name="T10" fmla="*/ 2 w 71"/>
                    <a:gd name="T11" fmla="*/ 7 h 35"/>
                    <a:gd name="T12" fmla="*/ 0 w 71"/>
                    <a:gd name="T13" fmla="*/ 5 h 35"/>
                    <a:gd name="T14" fmla="*/ 0 w 71"/>
                    <a:gd name="T15" fmla="*/ 2 h 35"/>
                    <a:gd name="T16" fmla="*/ 2 w 71"/>
                    <a:gd name="T17" fmla="*/ 0 h 3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1"/>
                    <a:gd name="T28" fmla="*/ 0 h 35"/>
                    <a:gd name="T29" fmla="*/ 71 w 71"/>
                    <a:gd name="T30" fmla="*/ 35 h 3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1" h="35">
                      <a:moveTo>
                        <a:pt x="11" y="0"/>
                      </a:moveTo>
                      <a:lnTo>
                        <a:pt x="58" y="0"/>
                      </a:lnTo>
                      <a:lnTo>
                        <a:pt x="71" y="11"/>
                      </a:lnTo>
                      <a:lnTo>
                        <a:pt x="71" y="24"/>
                      </a:lnTo>
                      <a:lnTo>
                        <a:pt x="58" y="35"/>
                      </a:lnTo>
                      <a:lnTo>
                        <a:pt x="11" y="35"/>
                      </a:lnTo>
                      <a:lnTo>
                        <a:pt x="0" y="24"/>
                      </a:lnTo>
                      <a:lnTo>
                        <a:pt x="0" y="1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4" name="Freeform 27"/>
                <p:cNvSpPr>
                  <a:spLocks/>
                </p:cNvSpPr>
                <p:nvPr/>
              </p:nvSpPr>
              <p:spPr bwMode="auto">
                <a:xfrm>
                  <a:off x="1873" y="3265"/>
                  <a:ext cx="87" cy="242"/>
                </a:xfrm>
                <a:custGeom>
                  <a:avLst/>
                  <a:gdLst>
                    <a:gd name="T0" fmla="*/ 0 w 203"/>
                    <a:gd name="T1" fmla="*/ 102 h 567"/>
                    <a:gd name="T2" fmla="*/ 0 w 203"/>
                    <a:gd name="T3" fmla="*/ 103 h 567"/>
                    <a:gd name="T4" fmla="*/ 37 w 203"/>
                    <a:gd name="T5" fmla="*/ 103 h 567"/>
                    <a:gd name="T6" fmla="*/ 29 w 203"/>
                    <a:gd name="T7" fmla="*/ 86 h 567"/>
                    <a:gd name="T8" fmla="*/ 36 w 203"/>
                    <a:gd name="T9" fmla="*/ 86 h 567"/>
                    <a:gd name="T10" fmla="*/ 36 w 203"/>
                    <a:gd name="T11" fmla="*/ 79 h 567"/>
                    <a:gd name="T12" fmla="*/ 26 w 203"/>
                    <a:gd name="T13" fmla="*/ 79 h 567"/>
                    <a:gd name="T14" fmla="*/ 17 w 203"/>
                    <a:gd name="T15" fmla="*/ 60 h 567"/>
                    <a:gd name="T16" fmla="*/ 22 w 203"/>
                    <a:gd name="T17" fmla="*/ 60 h 567"/>
                    <a:gd name="T18" fmla="*/ 22 w 203"/>
                    <a:gd name="T19" fmla="*/ 55 h 567"/>
                    <a:gd name="T20" fmla="*/ 15 w 203"/>
                    <a:gd name="T21" fmla="*/ 55 h 567"/>
                    <a:gd name="T22" fmla="*/ 3 w 203"/>
                    <a:gd name="T23" fmla="*/ 0 h 567"/>
                    <a:gd name="T24" fmla="*/ 0 w 203"/>
                    <a:gd name="T25" fmla="*/ 0 h 567"/>
                    <a:gd name="T26" fmla="*/ 0 w 203"/>
                    <a:gd name="T27" fmla="*/ 5 h 567"/>
                    <a:gd name="T28" fmla="*/ 8 w 203"/>
                    <a:gd name="T29" fmla="*/ 55 h 567"/>
                    <a:gd name="T30" fmla="*/ 0 w 203"/>
                    <a:gd name="T31" fmla="*/ 55 h 567"/>
                    <a:gd name="T32" fmla="*/ 0 w 203"/>
                    <a:gd name="T33" fmla="*/ 61 h 567"/>
                    <a:gd name="T34" fmla="*/ 9 w 203"/>
                    <a:gd name="T35" fmla="*/ 61 h 567"/>
                    <a:gd name="T36" fmla="*/ 17 w 203"/>
                    <a:gd name="T37" fmla="*/ 78 h 567"/>
                    <a:gd name="T38" fmla="*/ 0 w 203"/>
                    <a:gd name="T39" fmla="*/ 78 h 567"/>
                    <a:gd name="T40" fmla="*/ 0 w 203"/>
                    <a:gd name="T41" fmla="*/ 90 h 567"/>
                    <a:gd name="T42" fmla="*/ 3 w 203"/>
                    <a:gd name="T43" fmla="*/ 90 h 567"/>
                    <a:gd name="T44" fmla="*/ 5 w 203"/>
                    <a:gd name="T45" fmla="*/ 90 h 567"/>
                    <a:gd name="T46" fmla="*/ 6 w 203"/>
                    <a:gd name="T47" fmla="*/ 90 h 567"/>
                    <a:gd name="T48" fmla="*/ 8 w 203"/>
                    <a:gd name="T49" fmla="*/ 90 h 567"/>
                    <a:gd name="T50" fmla="*/ 10 w 203"/>
                    <a:gd name="T51" fmla="*/ 90 h 567"/>
                    <a:gd name="T52" fmla="*/ 12 w 203"/>
                    <a:gd name="T53" fmla="*/ 91 h 567"/>
                    <a:gd name="T54" fmla="*/ 14 w 203"/>
                    <a:gd name="T55" fmla="*/ 92 h 567"/>
                    <a:gd name="T56" fmla="*/ 17 w 203"/>
                    <a:gd name="T57" fmla="*/ 93 h 567"/>
                    <a:gd name="T58" fmla="*/ 19 w 203"/>
                    <a:gd name="T59" fmla="*/ 94 h 567"/>
                    <a:gd name="T60" fmla="*/ 21 w 203"/>
                    <a:gd name="T61" fmla="*/ 95 h 567"/>
                    <a:gd name="T62" fmla="*/ 22 w 203"/>
                    <a:gd name="T63" fmla="*/ 96 h 567"/>
                    <a:gd name="T64" fmla="*/ 24 w 203"/>
                    <a:gd name="T65" fmla="*/ 97 h 567"/>
                    <a:gd name="T66" fmla="*/ 25 w 203"/>
                    <a:gd name="T67" fmla="*/ 99 h 567"/>
                    <a:gd name="T68" fmla="*/ 26 w 203"/>
                    <a:gd name="T69" fmla="*/ 101 h 567"/>
                    <a:gd name="T70" fmla="*/ 27 w 203"/>
                    <a:gd name="T71" fmla="*/ 102 h 567"/>
                    <a:gd name="T72" fmla="*/ 27 w 203"/>
                    <a:gd name="T73" fmla="*/ 102 h 567"/>
                    <a:gd name="T74" fmla="*/ 0 w 203"/>
                    <a:gd name="T75" fmla="*/ 102 h 56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03"/>
                    <a:gd name="T115" fmla="*/ 0 h 567"/>
                    <a:gd name="T116" fmla="*/ 203 w 203"/>
                    <a:gd name="T117" fmla="*/ 567 h 567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03" h="567">
                      <a:moveTo>
                        <a:pt x="0" y="563"/>
                      </a:moveTo>
                      <a:lnTo>
                        <a:pt x="0" y="567"/>
                      </a:lnTo>
                      <a:lnTo>
                        <a:pt x="203" y="567"/>
                      </a:lnTo>
                      <a:lnTo>
                        <a:pt x="157" y="472"/>
                      </a:lnTo>
                      <a:lnTo>
                        <a:pt x="196" y="472"/>
                      </a:lnTo>
                      <a:lnTo>
                        <a:pt x="196" y="431"/>
                      </a:lnTo>
                      <a:lnTo>
                        <a:pt x="140" y="431"/>
                      </a:lnTo>
                      <a:lnTo>
                        <a:pt x="94" y="330"/>
                      </a:lnTo>
                      <a:lnTo>
                        <a:pt x="121" y="330"/>
                      </a:lnTo>
                      <a:lnTo>
                        <a:pt x="121" y="299"/>
                      </a:lnTo>
                      <a:lnTo>
                        <a:pt x="79" y="299"/>
                      </a:lnTo>
                      <a:lnTo>
                        <a:pt x="19" y="0"/>
                      </a:lnTo>
                      <a:lnTo>
                        <a:pt x="0" y="0"/>
                      </a:lnTo>
                      <a:lnTo>
                        <a:pt x="0" y="28"/>
                      </a:lnTo>
                      <a:lnTo>
                        <a:pt x="45" y="299"/>
                      </a:lnTo>
                      <a:lnTo>
                        <a:pt x="0" y="299"/>
                      </a:lnTo>
                      <a:lnTo>
                        <a:pt x="0" y="336"/>
                      </a:lnTo>
                      <a:lnTo>
                        <a:pt x="51" y="336"/>
                      </a:lnTo>
                      <a:lnTo>
                        <a:pt x="94" y="429"/>
                      </a:lnTo>
                      <a:lnTo>
                        <a:pt x="0" y="429"/>
                      </a:lnTo>
                      <a:lnTo>
                        <a:pt x="0" y="492"/>
                      </a:lnTo>
                      <a:lnTo>
                        <a:pt x="13" y="492"/>
                      </a:lnTo>
                      <a:lnTo>
                        <a:pt x="25" y="494"/>
                      </a:lnTo>
                      <a:lnTo>
                        <a:pt x="34" y="494"/>
                      </a:lnTo>
                      <a:lnTo>
                        <a:pt x="45" y="496"/>
                      </a:lnTo>
                      <a:lnTo>
                        <a:pt x="53" y="496"/>
                      </a:lnTo>
                      <a:lnTo>
                        <a:pt x="62" y="498"/>
                      </a:lnTo>
                      <a:lnTo>
                        <a:pt x="77" y="504"/>
                      </a:lnTo>
                      <a:lnTo>
                        <a:pt x="90" y="509"/>
                      </a:lnTo>
                      <a:lnTo>
                        <a:pt x="103" y="515"/>
                      </a:lnTo>
                      <a:lnTo>
                        <a:pt x="112" y="522"/>
                      </a:lnTo>
                      <a:lnTo>
                        <a:pt x="121" y="528"/>
                      </a:lnTo>
                      <a:lnTo>
                        <a:pt x="129" y="535"/>
                      </a:lnTo>
                      <a:lnTo>
                        <a:pt x="135" y="541"/>
                      </a:lnTo>
                      <a:lnTo>
                        <a:pt x="140" y="552"/>
                      </a:lnTo>
                      <a:lnTo>
                        <a:pt x="144" y="561"/>
                      </a:lnTo>
                      <a:lnTo>
                        <a:pt x="146" y="563"/>
                      </a:lnTo>
                      <a:lnTo>
                        <a:pt x="0" y="56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5" name="Freeform 28"/>
                <p:cNvSpPr>
                  <a:spLocks/>
                </p:cNvSpPr>
                <p:nvPr/>
              </p:nvSpPr>
              <p:spPr bwMode="auto">
                <a:xfrm>
                  <a:off x="1836" y="3265"/>
                  <a:ext cx="33" cy="128"/>
                </a:xfrm>
                <a:custGeom>
                  <a:avLst/>
                  <a:gdLst>
                    <a:gd name="T0" fmla="*/ 1 w 76"/>
                    <a:gd name="T1" fmla="*/ 55 h 300"/>
                    <a:gd name="T2" fmla="*/ 3 w 76"/>
                    <a:gd name="T3" fmla="*/ 54 h 300"/>
                    <a:gd name="T4" fmla="*/ 14 w 76"/>
                    <a:gd name="T5" fmla="*/ 0 h 300"/>
                    <a:gd name="T6" fmla="*/ 11 w 76"/>
                    <a:gd name="T7" fmla="*/ 0 h 300"/>
                    <a:gd name="T8" fmla="*/ 0 w 76"/>
                    <a:gd name="T9" fmla="*/ 54 h 300"/>
                    <a:gd name="T10" fmla="*/ 1 w 76"/>
                    <a:gd name="T11" fmla="*/ 54 h 300"/>
                    <a:gd name="T12" fmla="*/ 1 w 76"/>
                    <a:gd name="T13" fmla="*/ 55 h 300"/>
                    <a:gd name="T14" fmla="*/ 3 w 76"/>
                    <a:gd name="T15" fmla="*/ 55 h 300"/>
                    <a:gd name="T16" fmla="*/ 3 w 76"/>
                    <a:gd name="T17" fmla="*/ 54 h 300"/>
                    <a:gd name="T18" fmla="*/ 1 w 76"/>
                    <a:gd name="T19" fmla="*/ 55 h 3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6"/>
                    <a:gd name="T31" fmla="*/ 0 h 300"/>
                    <a:gd name="T32" fmla="*/ 76 w 76"/>
                    <a:gd name="T33" fmla="*/ 300 h 3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6" h="300">
                      <a:moveTo>
                        <a:pt x="7" y="300"/>
                      </a:moveTo>
                      <a:lnTo>
                        <a:pt x="15" y="297"/>
                      </a:lnTo>
                      <a:lnTo>
                        <a:pt x="76" y="0"/>
                      </a:lnTo>
                      <a:lnTo>
                        <a:pt x="61" y="0"/>
                      </a:lnTo>
                      <a:lnTo>
                        <a:pt x="0" y="297"/>
                      </a:lnTo>
                      <a:lnTo>
                        <a:pt x="7" y="295"/>
                      </a:lnTo>
                      <a:lnTo>
                        <a:pt x="7" y="300"/>
                      </a:lnTo>
                      <a:lnTo>
                        <a:pt x="15" y="300"/>
                      </a:lnTo>
                      <a:lnTo>
                        <a:pt x="15" y="297"/>
                      </a:lnTo>
                      <a:lnTo>
                        <a:pt x="7" y="30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6" name="Freeform 29"/>
                <p:cNvSpPr>
                  <a:spLocks/>
                </p:cNvSpPr>
                <p:nvPr/>
              </p:nvSpPr>
              <p:spPr bwMode="auto">
                <a:xfrm>
                  <a:off x="1787" y="3265"/>
                  <a:ext cx="86" cy="242"/>
                </a:xfrm>
                <a:custGeom>
                  <a:avLst/>
                  <a:gdLst>
                    <a:gd name="T0" fmla="*/ 37 w 201"/>
                    <a:gd name="T1" fmla="*/ 5 h 567"/>
                    <a:gd name="T2" fmla="*/ 37 w 201"/>
                    <a:gd name="T3" fmla="*/ 0 h 567"/>
                    <a:gd name="T4" fmla="*/ 34 w 201"/>
                    <a:gd name="T5" fmla="*/ 0 h 567"/>
                    <a:gd name="T6" fmla="*/ 23 w 201"/>
                    <a:gd name="T7" fmla="*/ 55 h 567"/>
                    <a:gd name="T8" fmla="*/ 15 w 201"/>
                    <a:gd name="T9" fmla="*/ 55 h 567"/>
                    <a:gd name="T10" fmla="*/ 15 w 201"/>
                    <a:gd name="T11" fmla="*/ 60 h 567"/>
                    <a:gd name="T12" fmla="*/ 20 w 201"/>
                    <a:gd name="T13" fmla="*/ 60 h 567"/>
                    <a:gd name="T14" fmla="*/ 12 w 201"/>
                    <a:gd name="T15" fmla="*/ 79 h 567"/>
                    <a:gd name="T16" fmla="*/ 1 w 201"/>
                    <a:gd name="T17" fmla="*/ 79 h 567"/>
                    <a:gd name="T18" fmla="*/ 1 w 201"/>
                    <a:gd name="T19" fmla="*/ 86 h 567"/>
                    <a:gd name="T20" fmla="*/ 8 w 201"/>
                    <a:gd name="T21" fmla="*/ 86 h 567"/>
                    <a:gd name="T22" fmla="*/ 0 w 201"/>
                    <a:gd name="T23" fmla="*/ 103 h 567"/>
                    <a:gd name="T24" fmla="*/ 37 w 201"/>
                    <a:gd name="T25" fmla="*/ 103 h 567"/>
                    <a:gd name="T26" fmla="*/ 37 w 201"/>
                    <a:gd name="T27" fmla="*/ 102 h 567"/>
                    <a:gd name="T28" fmla="*/ 11 w 201"/>
                    <a:gd name="T29" fmla="*/ 102 h 567"/>
                    <a:gd name="T30" fmla="*/ 11 w 201"/>
                    <a:gd name="T31" fmla="*/ 102 h 567"/>
                    <a:gd name="T32" fmla="*/ 12 w 201"/>
                    <a:gd name="T33" fmla="*/ 101 h 567"/>
                    <a:gd name="T34" fmla="*/ 12 w 201"/>
                    <a:gd name="T35" fmla="*/ 99 h 567"/>
                    <a:gd name="T36" fmla="*/ 13 w 201"/>
                    <a:gd name="T37" fmla="*/ 99 h 567"/>
                    <a:gd name="T38" fmla="*/ 14 w 201"/>
                    <a:gd name="T39" fmla="*/ 97 h 567"/>
                    <a:gd name="T40" fmla="*/ 15 w 201"/>
                    <a:gd name="T41" fmla="*/ 96 h 567"/>
                    <a:gd name="T42" fmla="*/ 17 w 201"/>
                    <a:gd name="T43" fmla="*/ 95 h 567"/>
                    <a:gd name="T44" fmla="*/ 19 w 201"/>
                    <a:gd name="T45" fmla="*/ 94 h 567"/>
                    <a:gd name="T46" fmla="*/ 21 w 201"/>
                    <a:gd name="T47" fmla="*/ 93 h 567"/>
                    <a:gd name="T48" fmla="*/ 24 w 201"/>
                    <a:gd name="T49" fmla="*/ 92 h 567"/>
                    <a:gd name="T50" fmla="*/ 26 w 201"/>
                    <a:gd name="T51" fmla="*/ 91 h 567"/>
                    <a:gd name="T52" fmla="*/ 28 w 201"/>
                    <a:gd name="T53" fmla="*/ 90 h 567"/>
                    <a:gd name="T54" fmla="*/ 30 w 201"/>
                    <a:gd name="T55" fmla="*/ 90 h 567"/>
                    <a:gd name="T56" fmla="*/ 31 w 201"/>
                    <a:gd name="T57" fmla="*/ 90 h 567"/>
                    <a:gd name="T58" fmla="*/ 33 w 201"/>
                    <a:gd name="T59" fmla="*/ 90 h 567"/>
                    <a:gd name="T60" fmla="*/ 35 w 201"/>
                    <a:gd name="T61" fmla="*/ 90 h 567"/>
                    <a:gd name="T62" fmla="*/ 37 w 201"/>
                    <a:gd name="T63" fmla="*/ 90 h 567"/>
                    <a:gd name="T64" fmla="*/ 37 w 201"/>
                    <a:gd name="T65" fmla="*/ 78 h 567"/>
                    <a:gd name="T66" fmla="*/ 20 w 201"/>
                    <a:gd name="T67" fmla="*/ 78 h 567"/>
                    <a:gd name="T68" fmla="*/ 28 w 201"/>
                    <a:gd name="T69" fmla="*/ 61 h 567"/>
                    <a:gd name="T70" fmla="*/ 37 w 201"/>
                    <a:gd name="T71" fmla="*/ 61 h 567"/>
                    <a:gd name="T72" fmla="*/ 37 w 201"/>
                    <a:gd name="T73" fmla="*/ 55 h 567"/>
                    <a:gd name="T74" fmla="*/ 29 w 201"/>
                    <a:gd name="T75" fmla="*/ 55 h 567"/>
                    <a:gd name="T76" fmla="*/ 37 w 201"/>
                    <a:gd name="T77" fmla="*/ 5 h 567"/>
                    <a:gd name="T78" fmla="*/ 37 w 201"/>
                    <a:gd name="T79" fmla="*/ 5 h 567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201"/>
                    <a:gd name="T121" fmla="*/ 0 h 567"/>
                    <a:gd name="T122" fmla="*/ 201 w 201"/>
                    <a:gd name="T123" fmla="*/ 567 h 567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201" h="567">
                      <a:moveTo>
                        <a:pt x="201" y="28"/>
                      </a:moveTo>
                      <a:lnTo>
                        <a:pt x="201" y="0"/>
                      </a:lnTo>
                      <a:lnTo>
                        <a:pt x="185" y="0"/>
                      </a:lnTo>
                      <a:lnTo>
                        <a:pt x="123" y="299"/>
                      </a:lnTo>
                      <a:lnTo>
                        <a:pt x="84" y="299"/>
                      </a:lnTo>
                      <a:lnTo>
                        <a:pt x="84" y="330"/>
                      </a:lnTo>
                      <a:lnTo>
                        <a:pt x="110" y="330"/>
                      </a:lnTo>
                      <a:lnTo>
                        <a:pt x="63" y="431"/>
                      </a:lnTo>
                      <a:lnTo>
                        <a:pt x="6" y="431"/>
                      </a:lnTo>
                      <a:lnTo>
                        <a:pt x="6" y="472"/>
                      </a:lnTo>
                      <a:lnTo>
                        <a:pt x="45" y="472"/>
                      </a:lnTo>
                      <a:lnTo>
                        <a:pt x="0" y="567"/>
                      </a:lnTo>
                      <a:lnTo>
                        <a:pt x="201" y="567"/>
                      </a:lnTo>
                      <a:lnTo>
                        <a:pt x="201" y="563"/>
                      </a:lnTo>
                      <a:lnTo>
                        <a:pt x="58" y="563"/>
                      </a:lnTo>
                      <a:lnTo>
                        <a:pt x="58" y="561"/>
                      </a:lnTo>
                      <a:lnTo>
                        <a:pt x="63" y="552"/>
                      </a:lnTo>
                      <a:lnTo>
                        <a:pt x="65" y="546"/>
                      </a:lnTo>
                      <a:lnTo>
                        <a:pt x="71" y="541"/>
                      </a:lnTo>
                      <a:lnTo>
                        <a:pt x="77" y="535"/>
                      </a:lnTo>
                      <a:lnTo>
                        <a:pt x="84" y="528"/>
                      </a:lnTo>
                      <a:lnTo>
                        <a:pt x="93" y="522"/>
                      </a:lnTo>
                      <a:lnTo>
                        <a:pt x="103" y="515"/>
                      </a:lnTo>
                      <a:lnTo>
                        <a:pt x="114" y="509"/>
                      </a:lnTo>
                      <a:lnTo>
                        <a:pt x="129" y="504"/>
                      </a:lnTo>
                      <a:lnTo>
                        <a:pt x="142" y="498"/>
                      </a:lnTo>
                      <a:lnTo>
                        <a:pt x="151" y="496"/>
                      </a:lnTo>
                      <a:lnTo>
                        <a:pt x="162" y="496"/>
                      </a:lnTo>
                      <a:lnTo>
                        <a:pt x="170" y="494"/>
                      </a:lnTo>
                      <a:lnTo>
                        <a:pt x="181" y="494"/>
                      </a:lnTo>
                      <a:lnTo>
                        <a:pt x="190" y="492"/>
                      </a:lnTo>
                      <a:lnTo>
                        <a:pt x="201" y="492"/>
                      </a:lnTo>
                      <a:lnTo>
                        <a:pt x="201" y="429"/>
                      </a:lnTo>
                      <a:lnTo>
                        <a:pt x="110" y="429"/>
                      </a:lnTo>
                      <a:lnTo>
                        <a:pt x="153" y="336"/>
                      </a:lnTo>
                      <a:lnTo>
                        <a:pt x="201" y="336"/>
                      </a:lnTo>
                      <a:lnTo>
                        <a:pt x="201" y="299"/>
                      </a:lnTo>
                      <a:lnTo>
                        <a:pt x="159" y="299"/>
                      </a:lnTo>
                      <a:lnTo>
                        <a:pt x="201" y="26"/>
                      </a:lnTo>
                      <a:lnTo>
                        <a:pt x="201" y="2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7" name="Freeform 30"/>
                <p:cNvSpPr>
                  <a:spLocks/>
                </p:cNvSpPr>
                <p:nvPr/>
              </p:nvSpPr>
              <p:spPr bwMode="auto">
                <a:xfrm>
                  <a:off x="1877" y="3265"/>
                  <a:ext cx="33" cy="127"/>
                </a:xfrm>
                <a:custGeom>
                  <a:avLst/>
                  <a:gdLst>
                    <a:gd name="T0" fmla="*/ 0 w 76"/>
                    <a:gd name="T1" fmla="*/ 0 h 299"/>
                    <a:gd name="T2" fmla="*/ 11 w 76"/>
                    <a:gd name="T3" fmla="*/ 54 h 299"/>
                    <a:gd name="T4" fmla="*/ 14 w 76"/>
                    <a:gd name="T5" fmla="*/ 54 h 299"/>
                    <a:gd name="T6" fmla="*/ 3 w 76"/>
                    <a:gd name="T7" fmla="*/ 0 h 299"/>
                    <a:gd name="T8" fmla="*/ 0 w 76"/>
                    <a:gd name="T9" fmla="*/ 0 h 2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299"/>
                    <a:gd name="T17" fmla="*/ 76 w 76"/>
                    <a:gd name="T18" fmla="*/ 299 h 2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299">
                      <a:moveTo>
                        <a:pt x="0" y="0"/>
                      </a:moveTo>
                      <a:lnTo>
                        <a:pt x="59" y="299"/>
                      </a:lnTo>
                      <a:lnTo>
                        <a:pt x="76" y="297"/>
                      </a:lnTo>
                      <a:lnTo>
                        <a:pt x="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8" name="Freeform 31"/>
                <p:cNvSpPr>
                  <a:spLocks/>
                </p:cNvSpPr>
                <p:nvPr/>
              </p:nvSpPr>
              <p:spPr bwMode="auto">
                <a:xfrm>
                  <a:off x="1913" y="3200"/>
                  <a:ext cx="20" cy="82"/>
                </a:xfrm>
                <a:custGeom>
                  <a:avLst/>
                  <a:gdLst>
                    <a:gd name="T0" fmla="*/ 0 w 47"/>
                    <a:gd name="T1" fmla="*/ 28 h 192"/>
                    <a:gd name="T2" fmla="*/ 1 w 47"/>
                    <a:gd name="T3" fmla="*/ 27 h 192"/>
                    <a:gd name="T4" fmla="*/ 1 w 47"/>
                    <a:gd name="T5" fmla="*/ 27 h 192"/>
                    <a:gd name="T6" fmla="*/ 2 w 47"/>
                    <a:gd name="T7" fmla="*/ 26 h 192"/>
                    <a:gd name="T8" fmla="*/ 2 w 47"/>
                    <a:gd name="T9" fmla="*/ 25 h 192"/>
                    <a:gd name="T10" fmla="*/ 2 w 47"/>
                    <a:gd name="T11" fmla="*/ 24 h 192"/>
                    <a:gd name="T12" fmla="*/ 3 w 47"/>
                    <a:gd name="T13" fmla="*/ 23 h 192"/>
                    <a:gd name="T14" fmla="*/ 3 w 47"/>
                    <a:gd name="T15" fmla="*/ 23 h 192"/>
                    <a:gd name="T16" fmla="*/ 3 w 47"/>
                    <a:gd name="T17" fmla="*/ 22 h 192"/>
                    <a:gd name="T18" fmla="*/ 3 w 47"/>
                    <a:gd name="T19" fmla="*/ 21 h 192"/>
                    <a:gd name="T20" fmla="*/ 3 w 47"/>
                    <a:gd name="T21" fmla="*/ 21 h 192"/>
                    <a:gd name="T22" fmla="*/ 3 w 47"/>
                    <a:gd name="T23" fmla="*/ 20 h 192"/>
                    <a:gd name="T24" fmla="*/ 3 w 47"/>
                    <a:gd name="T25" fmla="*/ 19 h 192"/>
                    <a:gd name="T26" fmla="*/ 3 w 47"/>
                    <a:gd name="T27" fmla="*/ 18 h 192"/>
                    <a:gd name="T28" fmla="*/ 3 w 47"/>
                    <a:gd name="T29" fmla="*/ 17 h 192"/>
                    <a:gd name="T30" fmla="*/ 3 w 47"/>
                    <a:gd name="T31" fmla="*/ 16 h 192"/>
                    <a:gd name="T32" fmla="*/ 3 w 47"/>
                    <a:gd name="T33" fmla="*/ 15 h 192"/>
                    <a:gd name="T34" fmla="*/ 3 w 47"/>
                    <a:gd name="T35" fmla="*/ 15 h 192"/>
                    <a:gd name="T36" fmla="*/ 3 w 47"/>
                    <a:gd name="T37" fmla="*/ 14 h 192"/>
                    <a:gd name="T38" fmla="*/ 3 w 47"/>
                    <a:gd name="T39" fmla="*/ 12 h 192"/>
                    <a:gd name="T40" fmla="*/ 3 w 47"/>
                    <a:gd name="T41" fmla="*/ 12 h 192"/>
                    <a:gd name="T42" fmla="*/ 2 w 47"/>
                    <a:gd name="T43" fmla="*/ 11 h 192"/>
                    <a:gd name="T44" fmla="*/ 2 w 47"/>
                    <a:gd name="T45" fmla="*/ 10 h 192"/>
                    <a:gd name="T46" fmla="*/ 2 w 47"/>
                    <a:gd name="T47" fmla="*/ 9 h 192"/>
                    <a:gd name="T48" fmla="*/ 1 w 47"/>
                    <a:gd name="T49" fmla="*/ 9 h 192"/>
                    <a:gd name="T50" fmla="*/ 1 w 47"/>
                    <a:gd name="T51" fmla="*/ 8 h 192"/>
                    <a:gd name="T52" fmla="*/ 1 w 47"/>
                    <a:gd name="T53" fmla="*/ 8 h 192"/>
                    <a:gd name="T54" fmla="*/ 0 w 47"/>
                    <a:gd name="T55" fmla="*/ 7 h 192"/>
                    <a:gd name="T56" fmla="*/ 0 w 47"/>
                    <a:gd name="T57" fmla="*/ 6 h 192"/>
                    <a:gd name="T58" fmla="*/ 3 w 47"/>
                    <a:gd name="T59" fmla="*/ 0 h 192"/>
                    <a:gd name="T60" fmla="*/ 4 w 47"/>
                    <a:gd name="T61" fmla="*/ 1 h 192"/>
                    <a:gd name="T62" fmla="*/ 5 w 47"/>
                    <a:gd name="T63" fmla="*/ 2 h 192"/>
                    <a:gd name="T64" fmla="*/ 5 w 47"/>
                    <a:gd name="T65" fmla="*/ 3 h 192"/>
                    <a:gd name="T66" fmla="*/ 6 w 47"/>
                    <a:gd name="T67" fmla="*/ 3 h 192"/>
                    <a:gd name="T68" fmla="*/ 6 w 47"/>
                    <a:gd name="T69" fmla="*/ 5 h 192"/>
                    <a:gd name="T70" fmla="*/ 6 w 47"/>
                    <a:gd name="T71" fmla="*/ 6 h 192"/>
                    <a:gd name="T72" fmla="*/ 7 w 47"/>
                    <a:gd name="T73" fmla="*/ 7 h 192"/>
                    <a:gd name="T74" fmla="*/ 7 w 47"/>
                    <a:gd name="T75" fmla="*/ 8 h 192"/>
                    <a:gd name="T76" fmla="*/ 8 w 47"/>
                    <a:gd name="T77" fmla="*/ 9 h 192"/>
                    <a:gd name="T78" fmla="*/ 8 w 47"/>
                    <a:gd name="T79" fmla="*/ 10 h 192"/>
                    <a:gd name="T80" fmla="*/ 8 w 47"/>
                    <a:gd name="T81" fmla="*/ 11 h 192"/>
                    <a:gd name="T82" fmla="*/ 8 w 47"/>
                    <a:gd name="T83" fmla="*/ 12 h 192"/>
                    <a:gd name="T84" fmla="*/ 9 w 47"/>
                    <a:gd name="T85" fmla="*/ 14 h 192"/>
                    <a:gd name="T86" fmla="*/ 9 w 47"/>
                    <a:gd name="T87" fmla="*/ 15 h 192"/>
                    <a:gd name="T88" fmla="*/ 9 w 47"/>
                    <a:gd name="T89" fmla="*/ 17 h 192"/>
                    <a:gd name="T90" fmla="*/ 8 w 47"/>
                    <a:gd name="T91" fmla="*/ 18 h 192"/>
                    <a:gd name="T92" fmla="*/ 8 w 47"/>
                    <a:gd name="T93" fmla="*/ 20 h 192"/>
                    <a:gd name="T94" fmla="*/ 8 w 47"/>
                    <a:gd name="T95" fmla="*/ 21 h 192"/>
                    <a:gd name="T96" fmla="*/ 8 w 47"/>
                    <a:gd name="T97" fmla="*/ 22 h 192"/>
                    <a:gd name="T98" fmla="*/ 8 w 47"/>
                    <a:gd name="T99" fmla="*/ 23 h 192"/>
                    <a:gd name="T100" fmla="*/ 8 w 47"/>
                    <a:gd name="T101" fmla="*/ 24 h 192"/>
                    <a:gd name="T102" fmla="*/ 7 w 47"/>
                    <a:gd name="T103" fmla="*/ 26 h 192"/>
                    <a:gd name="T104" fmla="*/ 7 w 47"/>
                    <a:gd name="T105" fmla="*/ 26 h 192"/>
                    <a:gd name="T106" fmla="*/ 7 w 47"/>
                    <a:gd name="T107" fmla="*/ 28 h 192"/>
                    <a:gd name="T108" fmla="*/ 6 w 47"/>
                    <a:gd name="T109" fmla="*/ 29 h 192"/>
                    <a:gd name="T110" fmla="*/ 6 w 47"/>
                    <a:gd name="T111" fmla="*/ 30 h 192"/>
                    <a:gd name="T112" fmla="*/ 6 w 47"/>
                    <a:gd name="T113" fmla="*/ 31 h 192"/>
                    <a:gd name="T114" fmla="*/ 5 w 47"/>
                    <a:gd name="T115" fmla="*/ 32 h 192"/>
                    <a:gd name="T116" fmla="*/ 5 w 47"/>
                    <a:gd name="T117" fmla="*/ 33 h 192"/>
                    <a:gd name="T118" fmla="*/ 4 w 47"/>
                    <a:gd name="T119" fmla="*/ 34 h 192"/>
                    <a:gd name="T120" fmla="*/ 3 w 47"/>
                    <a:gd name="T121" fmla="*/ 35 h 19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47"/>
                    <a:gd name="T184" fmla="*/ 0 h 192"/>
                    <a:gd name="T185" fmla="*/ 47 w 47"/>
                    <a:gd name="T186" fmla="*/ 192 h 19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47" h="192">
                      <a:moveTo>
                        <a:pt x="0" y="159"/>
                      </a:moveTo>
                      <a:lnTo>
                        <a:pt x="2" y="155"/>
                      </a:lnTo>
                      <a:lnTo>
                        <a:pt x="2" y="153"/>
                      </a:lnTo>
                      <a:lnTo>
                        <a:pt x="4" y="151"/>
                      </a:lnTo>
                      <a:lnTo>
                        <a:pt x="6" y="151"/>
                      </a:lnTo>
                      <a:lnTo>
                        <a:pt x="6" y="148"/>
                      </a:lnTo>
                      <a:lnTo>
                        <a:pt x="8" y="146"/>
                      </a:lnTo>
                      <a:lnTo>
                        <a:pt x="10" y="142"/>
                      </a:lnTo>
                      <a:lnTo>
                        <a:pt x="10" y="140"/>
                      </a:lnTo>
                      <a:lnTo>
                        <a:pt x="12" y="138"/>
                      </a:lnTo>
                      <a:lnTo>
                        <a:pt x="12" y="135"/>
                      </a:lnTo>
                      <a:lnTo>
                        <a:pt x="12" y="133"/>
                      </a:lnTo>
                      <a:lnTo>
                        <a:pt x="15" y="131"/>
                      </a:lnTo>
                      <a:lnTo>
                        <a:pt x="15" y="129"/>
                      </a:lnTo>
                      <a:lnTo>
                        <a:pt x="15" y="127"/>
                      </a:lnTo>
                      <a:lnTo>
                        <a:pt x="15" y="125"/>
                      </a:lnTo>
                      <a:lnTo>
                        <a:pt x="15" y="123"/>
                      </a:lnTo>
                      <a:lnTo>
                        <a:pt x="15" y="122"/>
                      </a:lnTo>
                      <a:lnTo>
                        <a:pt x="15" y="118"/>
                      </a:lnTo>
                      <a:lnTo>
                        <a:pt x="15" y="116"/>
                      </a:lnTo>
                      <a:lnTo>
                        <a:pt x="15" y="114"/>
                      </a:lnTo>
                      <a:lnTo>
                        <a:pt x="17" y="112"/>
                      </a:lnTo>
                      <a:lnTo>
                        <a:pt x="17" y="110"/>
                      </a:lnTo>
                      <a:lnTo>
                        <a:pt x="17" y="107"/>
                      </a:lnTo>
                      <a:lnTo>
                        <a:pt x="17" y="105"/>
                      </a:lnTo>
                      <a:lnTo>
                        <a:pt x="17" y="103"/>
                      </a:lnTo>
                      <a:lnTo>
                        <a:pt x="17" y="101"/>
                      </a:lnTo>
                      <a:lnTo>
                        <a:pt x="17" y="97"/>
                      </a:lnTo>
                      <a:lnTo>
                        <a:pt x="17" y="95"/>
                      </a:lnTo>
                      <a:lnTo>
                        <a:pt x="17" y="94"/>
                      </a:lnTo>
                      <a:lnTo>
                        <a:pt x="17" y="92"/>
                      </a:lnTo>
                      <a:lnTo>
                        <a:pt x="17" y="90"/>
                      </a:lnTo>
                      <a:lnTo>
                        <a:pt x="17" y="88"/>
                      </a:lnTo>
                      <a:lnTo>
                        <a:pt x="17" y="84"/>
                      </a:lnTo>
                      <a:lnTo>
                        <a:pt x="17" y="82"/>
                      </a:lnTo>
                      <a:lnTo>
                        <a:pt x="17" y="81"/>
                      </a:lnTo>
                      <a:lnTo>
                        <a:pt x="15" y="77"/>
                      </a:lnTo>
                      <a:lnTo>
                        <a:pt x="15" y="75"/>
                      </a:lnTo>
                      <a:lnTo>
                        <a:pt x="15" y="71"/>
                      </a:lnTo>
                      <a:lnTo>
                        <a:pt x="15" y="69"/>
                      </a:lnTo>
                      <a:lnTo>
                        <a:pt x="15" y="68"/>
                      </a:lnTo>
                      <a:lnTo>
                        <a:pt x="15" y="64"/>
                      </a:lnTo>
                      <a:lnTo>
                        <a:pt x="15" y="62"/>
                      </a:lnTo>
                      <a:lnTo>
                        <a:pt x="12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0" y="54"/>
                      </a:lnTo>
                      <a:lnTo>
                        <a:pt x="10" y="51"/>
                      </a:lnTo>
                      <a:lnTo>
                        <a:pt x="10" y="49"/>
                      </a:lnTo>
                      <a:lnTo>
                        <a:pt x="8" y="49"/>
                      </a:lnTo>
                      <a:lnTo>
                        <a:pt x="8" y="47"/>
                      </a:lnTo>
                      <a:lnTo>
                        <a:pt x="6" y="43"/>
                      </a:lnTo>
                      <a:lnTo>
                        <a:pt x="6" y="41"/>
                      </a:lnTo>
                      <a:lnTo>
                        <a:pt x="4" y="41"/>
                      </a:lnTo>
                      <a:lnTo>
                        <a:pt x="2" y="40"/>
                      </a:lnTo>
                      <a:lnTo>
                        <a:pt x="2" y="38"/>
                      </a:lnTo>
                      <a:lnTo>
                        <a:pt x="2" y="36"/>
                      </a:ln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17" y="0"/>
                      </a:lnTo>
                      <a:lnTo>
                        <a:pt x="19" y="2"/>
                      </a:lnTo>
                      <a:lnTo>
                        <a:pt x="21" y="4"/>
                      </a:lnTo>
                      <a:lnTo>
                        <a:pt x="23" y="6"/>
                      </a:lnTo>
                      <a:lnTo>
                        <a:pt x="25" y="10"/>
                      </a:lnTo>
                      <a:lnTo>
                        <a:pt x="26" y="12"/>
                      </a:lnTo>
                      <a:lnTo>
                        <a:pt x="26" y="13"/>
                      </a:lnTo>
                      <a:lnTo>
                        <a:pt x="28" y="17"/>
                      </a:lnTo>
                      <a:lnTo>
                        <a:pt x="30" y="19"/>
                      </a:lnTo>
                      <a:lnTo>
                        <a:pt x="32" y="23"/>
                      </a:lnTo>
                      <a:lnTo>
                        <a:pt x="34" y="25"/>
                      </a:lnTo>
                      <a:lnTo>
                        <a:pt x="34" y="28"/>
                      </a:lnTo>
                      <a:lnTo>
                        <a:pt x="36" y="30"/>
                      </a:lnTo>
                      <a:lnTo>
                        <a:pt x="38" y="34"/>
                      </a:lnTo>
                      <a:lnTo>
                        <a:pt x="38" y="38"/>
                      </a:lnTo>
                      <a:lnTo>
                        <a:pt x="40" y="40"/>
                      </a:lnTo>
                      <a:lnTo>
                        <a:pt x="40" y="41"/>
                      </a:lnTo>
                      <a:lnTo>
                        <a:pt x="41" y="47"/>
                      </a:lnTo>
                      <a:lnTo>
                        <a:pt x="43" y="49"/>
                      </a:lnTo>
                      <a:lnTo>
                        <a:pt x="43" y="51"/>
                      </a:lnTo>
                      <a:lnTo>
                        <a:pt x="43" y="54"/>
                      </a:lnTo>
                      <a:lnTo>
                        <a:pt x="45" y="58"/>
                      </a:lnTo>
                      <a:lnTo>
                        <a:pt x="45" y="62"/>
                      </a:lnTo>
                      <a:lnTo>
                        <a:pt x="45" y="64"/>
                      </a:lnTo>
                      <a:lnTo>
                        <a:pt x="45" y="68"/>
                      </a:lnTo>
                      <a:lnTo>
                        <a:pt x="47" y="71"/>
                      </a:lnTo>
                      <a:lnTo>
                        <a:pt x="47" y="75"/>
                      </a:lnTo>
                      <a:lnTo>
                        <a:pt x="47" y="81"/>
                      </a:lnTo>
                      <a:lnTo>
                        <a:pt x="47" y="84"/>
                      </a:lnTo>
                      <a:lnTo>
                        <a:pt x="47" y="88"/>
                      </a:lnTo>
                      <a:lnTo>
                        <a:pt x="47" y="92"/>
                      </a:lnTo>
                      <a:lnTo>
                        <a:pt x="45" y="95"/>
                      </a:lnTo>
                      <a:lnTo>
                        <a:pt x="45" y="99"/>
                      </a:lnTo>
                      <a:lnTo>
                        <a:pt x="45" y="103"/>
                      </a:lnTo>
                      <a:lnTo>
                        <a:pt x="45" y="107"/>
                      </a:lnTo>
                      <a:lnTo>
                        <a:pt x="45" y="110"/>
                      </a:lnTo>
                      <a:lnTo>
                        <a:pt x="45" y="114"/>
                      </a:lnTo>
                      <a:lnTo>
                        <a:pt x="45" y="118"/>
                      </a:lnTo>
                      <a:lnTo>
                        <a:pt x="45" y="122"/>
                      </a:lnTo>
                      <a:lnTo>
                        <a:pt x="43" y="123"/>
                      </a:lnTo>
                      <a:lnTo>
                        <a:pt x="43" y="127"/>
                      </a:lnTo>
                      <a:lnTo>
                        <a:pt x="43" y="131"/>
                      </a:lnTo>
                      <a:lnTo>
                        <a:pt x="43" y="133"/>
                      </a:lnTo>
                      <a:lnTo>
                        <a:pt x="41" y="138"/>
                      </a:lnTo>
                      <a:lnTo>
                        <a:pt x="41" y="140"/>
                      </a:lnTo>
                      <a:lnTo>
                        <a:pt x="40" y="142"/>
                      </a:lnTo>
                      <a:lnTo>
                        <a:pt x="40" y="146"/>
                      </a:lnTo>
                      <a:lnTo>
                        <a:pt x="40" y="151"/>
                      </a:lnTo>
                      <a:lnTo>
                        <a:pt x="38" y="153"/>
                      </a:lnTo>
                      <a:lnTo>
                        <a:pt x="38" y="155"/>
                      </a:lnTo>
                      <a:lnTo>
                        <a:pt x="36" y="159"/>
                      </a:lnTo>
                      <a:lnTo>
                        <a:pt x="34" y="161"/>
                      </a:lnTo>
                      <a:lnTo>
                        <a:pt x="34" y="166"/>
                      </a:lnTo>
                      <a:lnTo>
                        <a:pt x="32" y="166"/>
                      </a:lnTo>
                      <a:lnTo>
                        <a:pt x="30" y="172"/>
                      </a:lnTo>
                      <a:lnTo>
                        <a:pt x="28" y="176"/>
                      </a:lnTo>
                      <a:lnTo>
                        <a:pt x="26" y="177"/>
                      </a:lnTo>
                      <a:lnTo>
                        <a:pt x="25" y="179"/>
                      </a:lnTo>
                      <a:lnTo>
                        <a:pt x="25" y="183"/>
                      </a:lnTo>
                      <a:lnTo>
                        <a:pt x="23" y="185"/>
                      </a:lnTo>
                      <a:lnTo>
                        <a:pt x="21" y="187"/>
                      </a:lnTo>
                      <a:lnTo>
                        <a:pt x="19" y="191"/>
                      </a:lnTo>
                      <a:lnTo>
                        <a:pt x="17" y="192"/>
                      </a:lnTo>
                      <a:lnTo>
                        <a:pt x="0" y="159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099" name="Freeform 32"/>
                <p:cNvSpPr>
                  <a:spLocks/>
                </p:cNvSpPr>
                <p:nvPr/>
              </p:nvSpPr>
              <p:spPr bwMode="auto">
                <a:xfrm>
                  <a:off x="1959" y="3191"/>
                  <a:ext cx="20" cy="104"/>
                </a:xfrm>
                <a:custGeom>
                  <a:avLst/>
                  <a:gdLst>
                    <a:gd name="T0" fmla="*/ 0 w 46"/>
                    <a:gd name="T1" fmla="*/ 37 h 242"/>
                    <a:gd name="T2" fmla="*/ 1 w 46"/>
                    <a:gd name="T3" fmla="*/ 37 h 242"/>
                    <a:gd name="T4" fmla="*/ 1 w 46"/>
                    <a:gd name="T5" fmla="*/ 36 h 242"/>
                    <a:gd name="T6" fmla="*/ 1 w 46"/>
                    <a:gd name="T7" fmla="*/ 34 h 242"/>
                    <a:gd name="T8" fmla="*/ 2 w 46"/>
                    <a:gd name="T9" fmla="*/ 34 h 242"/>
                    <a:gd name="T10" fmla="*/ 3 w 46"/>
                    <a:gd name="T11" fmla="*/ 32 h 242"/>
                    <a:gd name="T12" fmla="*/ 3 w 46"/>
                    <a:gd name="T13" fmla="*/ 31 h 242"/>
                    <a:gd name="T14" fmla="*/ 3 w 46"/>
                    <a:gd name="T15" fmla="*/ 29 h 242"/>
                    <a:gd name="T16" fmla="*/ 3 w 46"/>
                    <a:gd name="T17" fmla="*/ 28 h 242"/>
                    <a:gd name="T18" fmla="*/ 3 w 46"/>
                    <a:gd name="T19" fmla="*/ 27 h 242"/>
                    <a:gd name="T20" fmla="*/ 3 w 46"/>
                    <a:gd name="T21" fmla="*/ 26 h 242"/>
                    <a:gd name="T22" fmla="*/ 3 w 46"/>
                    <a:gd name="T23" fmla="*/ 25 h 242"/>
                    <a:gd name="T24" fmla="*/ 3 w 46"/>
                    <a:gd name="T25" fmla="*/ 24 h 242"/>
                    <a:gd name="T26" fmla="*/ 3 w 46"/>
                    <a:gd name="T27" fmla="*/ 22 h 242"/>
                    <a:gd name="T28" fmla="*/ 3 w 46"/>
                    <a:gd name="T29" fmla="*/ 21 h 242"/>
                    <a:gd name="T30" fmla="*/ 3 w 46"/>
                    <a:gd name="T31" fmla="*/ 20 h 242"/>
                    <a:gd name="T32" fmla="*/ 3 w 46"/>
                    <a:gd name="T33" fmla="*/ 19 h 242"/>
                    <a:gd name="T34" fmla="*/ 3 w 46"/>
                    <a:gd name="T35" fmla="*/ 18 h 242"/>
                    <a:gd name="T36" fmla="*/ 3 w 46"/>
                    <a:gd name="T37" fmla="*/ 16 h 242"/>
                    <a:gd name="T38" fmla="*/ 3 w 46"/>
                    <a:gd name="T39" fmla="*/ 15 h 242"/>
                    <a:gd name="T40" fmla="*/ 3 w 46"/>
                    <a:gd name="T41" fmla="*/ 15 h 242"/>
                    <a:gd name="T42" fmla="*/ 3 w 46"/>
                    <a:gd name="T43" fmla="*/ 13 h 242"/>
                    <a:gd name="T44" fmla="*/ 3 w 46"/>
                    <a:gd name="T45" fmla="*/ 13 h 242"/>
                    <a:gd name="T46" fmla="*/ 2 w 46"/>
                    <a:gd name="T47" fmla="*/ 11 h 242"/>
                    <a:gd name="T48" fmla="*/ 1 w 46"/>
                    <a:gd name="T49" fmla="*/ 10 h 242"/>
                    <a:gd name="T50" fmla="*/ 1 w 46"/>
                    <a:gd name="T51" fmla="*/ 9 h 242"/>
                    <a:gd name="T52" fmla="*/ 1 w 46"/>
                    <a:gd name="T53" fmla="*/ 9 h 242"/>
                    <a:gd name="T54" fmla="*/ 0 w 46"/>
                    <a:gd name="T55" fmla="*/ 8 h 242"/>
                    <a:gd name="T56" fmla="*/ 0 w 46"/>
                    <a:gd name="T57" fmla="*/ 7 h 242"/>
                    <a:gd name="T58" fmla="*/ 4 w 46"/>
                    <a:gd name="T59" fmla="*/ 1 h 242"/>
                    <a:gd name="T60" fmla="*/ 4 w 46"/>
                    <a:gd name="T61" fmla="*/ 2 h 242"/>
                    <a:gd name="T62" fmla="*/ 5 w 46"/>
                    <a:gd name="T63" fmla="*/ 3 h 242"/>
                    <a:gd name="T64" fmla="*/ 6 w 46"/>
                    <a:gd name="T65" fmla="*/ 4 h 242"/>
                    <a:gd name="T66" fmla="*/ 6 w 46"/>
                    <a:gd name="T67" fmla="*/ 6 h 242"/>
                    <a:gd name="T68" fmla="*/ 7 w 46"/>
                    <a:gd name="T69" fmla="*/ 7 h 242"/>
                    <a:gd name="T70" fmla="*/ 7 w 46"/>
                    <a:gd name="T71" fmla="*/ 9 h 242"/>
                    <a:gd name="T72" fmla="*/ 7 w 46"/>
                    <a:gd name="T73" fmla="*/ 10 h 242"/>
                    <a:gd name="T74" fmla="*/ 8 w 46"/>
                    <a:gd name="T75" fmla="*/ 11 h 242"/>
                    <a:gd name="T76" fmla="*/ 8 w 46"/>
                    <a:gd name="T77" fmla="*/ 13 h 242"/>
                    <a:gd name="T78" fmla="*/ 8 w 46"/>
                    <a:gd name="T79" fmla="*/ 14 h 242"/>
                    <a:gd name="T80" fmla="*/ 8 w 46"/>
                    <a:gd name="T81" fmla="*/ 15 h 242"/>
                    <a:gd name="T82" fmla="*/ 8 w 46"/>
                    <a:gd name="T83" fmla="*/ 17 h 242"/>
                    <a:gd name="T84" fmla="*/ 9 w 46"/>
                    <a:gd name="T85" fmla="*/ 18 h 242"/>
                    <a:gd name="T86" fmla="*/ 9 w 46"/>
                    <a:gd name="T87" fmla="*/ 20 h 242"/>
                    <a:gd name="T88" fmla="*/ 9 w 46"/>
                    <a:gd name="T89" fmla="*/ 21 h 242"/>
                    <a:gd name="T90" fmla="*/ 9 w 46"/>
                    <a:gd name="T91" fmla="*/ 23 h 242"/>
                    <a:gd name="T92" fmla="*/ 9 w 46"/>
                    <a:gd name="T93" fmla="*/ 25 h 242"/>
                    <a:gd name="T94" fmla="*/ 9 w 46"/>
                    <a:gd name="T95" fmla="*/ 26 h 242"/>
                    <a:gd name="T96" fmla="*/ 8 w 46"/>
                    <a:gd name="T97" fmla="*/ 28 h 242"/>
                    <a:gd name="T98" fmla="*/ 8 w 46"/>
                    <a:gd name="T99" fmla="*/ 29 h 242"/>
                    <a:gd name="T100" fmla="*/ 8 w 46"/>
                    <a:gd name="T101" fmla="*/ 31 h 242"/>
                    <a:gd name="T102" fmla="*/ 8 w 46"/>
                    <a:gd name="T103" fmla="*/ 32 h 242"/>
                    <a:gd name="T104" fmla="*/ 8 w 46"/>
                    <a:gd name="T105" fmla="*/ 34 h 242"/>
                    <a:gd name="T106" fmla="*/ 7 w 46"/>
                    <a:gd name="T107" fmla="*/ 35 h 242"/>
                    <a:gd name="T108" fmla="*/ 7 w 46"/>
                    <a:gd name="T109" fmla="*/ 37 h 242"/>
                    <a:gd name="T110" fmla="*/ 7 w 46"/>
                    <a:gd name="T111" fmla="*/ 37 h 242"/>
                    <a:gd name="T112" fmla="*/ 6 w 46"/>
                    <a:gd name="T113" fmla="*/ 39 h 242"/>
                    <a:gd name="T114" fmla="*/ 6 w 46"/>
                    <a:gd name="T115" fmla="*/ 40 h 242"/>
                    <a:gd name="T116" fmla="*/ 5 w 46"/>
                    <a:gd name="T117" fmla="*/ 42 h 242"/>
                    <a:gd name="T118" fmla="*/ 4 w 46"/>
                    <a:gd name="T119" fmla="*/ 43 h 242"/>
                    <a:gd name="T120" fmla="*/ 4 w 46"/>
                    <a:gd name="T121" fmla="*/ 44 h 242"/>
                    <a:gd name="T122" fmla="*/ 0 w 46"/>
                    <a:gd name="T123" fmla="*/ 37 h 2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6"/>
                    <a:gd name="T187" fmla="*/ 0 h 242"/>
                    <a:gd name="T188" fmla="*/ 46 w 46"/>
                    <a:gd name="T189" fmla="*/ 242 h 2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6" h="242">
                      <a:moveTo>
                        <a:pt x="0" y="203"/>
                      </a:moveTo>
                      <a:lnTo>
                        <a:pt x="0" y="201"/>
                      </a:lnTo>
                      <a:lnTo>
                        <a:pt x="3" y="199"/>
                      </a:lnTo>
                      <a:lnTo>
                        <a:pt x="5" y="197"/>
                      </a:lnTo>
                      <a:lnTo>
                        <a:pt x="5" y="194"/>
                      </a:lnTo>
                      <a:lnTo>
                        <a:pt x="5" y="192"/>
                      </a:lnTo>
                      <a:lnTo>
                        <a:pt x="7" y="188"/>
                      </a:lnTo>
                      <a:lnTo>
                        <a:pt x="7" y="186"/>
                      </a:lnTo>
                      <a:lnTo>
                        <a:pt x="11" y="186"/>
                      </a:lnTo>
                      <a:lnTo>
                        <a:pt x="11" y="181"/>
                      </a:lnTo>
                      <a:lnTo>
                        <a:pt x="11" y="179"/>
                      </a:lnTo>
                      <a:lnTo>
                        <a:pt x="13" y="173"/>
                      </a:lnTo>
                      <a:lnTo>
                        <a:pt x="13" y="171"/>
                      </a:lnTo>
                      <a:lnTo>
                        <a:pt x="15" y="166"/>
                      </a:lnTo>
                      <a:lnTo>
                        <a:pt x="15" y="160"/>
                      </a:lnTo>
                      <a:lnTo>
                        <a:pt x="16" y="155"/>
                      </a:lnTo>
                      <a:lnTo>
                        <a:pt x="16" y="153"/>
                      </a:lnTo>
                      <a:lnTo>
                        <a:pt x="16" y="151"/>
                      </a:lnTo>
                      <a:lnTo>
                        <a:pt x="16" y="149"/>
                      </a:lnTo>
                      <a:lnTo>
                        <a:pt x="16" y="145"/>
                      </a:lnTo>
                      <a:lnTo>
                        <a:pt x="18" y="143"/>
                      </a:lnTo>
                      <a:lnTo>
                        <a:pt x="18" y="140"/>
                      </a:lnTo>
                      <a:lnTo>
                        <a:pt x="18" y="136"/>
                      </a:lnTo>
                      <a:lnTo>
                        <a:pt x="18" y="134"/>
                      </a:lnTo>
                      <a:lnTo>
                        <a:pt x="18" y="130"/>
                      </a:lnTo>
                      <a:lnTo>
                        <a:pt x="18" y="127"/>
                      </a:lnTo>
                      <a:lnTo>
                        <a:pt x="18" y="125"/>
                      </a:lnTo>
                      <a:lnTo>
                        <a:pt x="18" y="121"/>
                      </a:lnTo>
                      <a:lnTo>
                        <a:pt x="18" y="117"/>
                      </a:lnTo>
                      <a:lnTo>
                        <a:pt x="18" y="115"/>
                      </a:lnTo>
                      <a:lnTo>
                        <a:pt x="18" y="112"/>
                      </a:lnTo>
                      <a:lnTo>
                        <a:pt x="18" y="110"/>
                      </a:lnTo>
                      <a:lnTo>
                        <a:pt x="18" y="108"/>
                      </a:lnTo>
                      <a:lnTo>
                        <a:pt x="18" y="104"/>
                      </a:lnTo>
                      <a:lnTo>
                        <a:pt x="18" y="101"/>
                      </a:lnTo>
                      <a:lnTo>
                        <a:pt x="16" y="99"/>
                      </a:lnTo>
                      <a:lnTo>
                        <a:pt x="16" y="95"/>
                      </a:lnTo>
                      <a:lnTo>
                        <a:pt x="16" y="89"/>
                      </a:lnTo>
                      <a:lnTo>
                        <a:pt x="16" y="88"/>
                      </a:lnTo>
                      <a:lnTo>
                        <a:pt x="15" y="84"/>
                      </a:lnTo>
                      <a:lnTo>
                        <a:pt x="15" y="82"/>
                      </a:lnTo>
                      <a:lnTo>
                        <a:pt x="15" y="78"/>
                      </a:lnTo>
                      <a:lnTo>
                        <a:pt x="15" y="74"/>
                      </a:lnTo>
                      <a:lnTo>
                        <a:pt x="13" y="73"/>
                      </a:lnTo>
                      <a:lnTo>
                        <a:pt x="13" y="71"/>
                      </a:lnTo>
                      <a:lnTo>
                        <a:pt x="13" y="69"/>
                      </a:lnTo>
                      <a:lnTo>
                        <a:pt x="11" y="65"/>
                      </a:lnTo>
                      <a:lnTo>
                        <a:pt x="11" y="61"/>
                      </a:lnTo>
                      <a:lnTo>
                        <a:pt x="11" y="60"/>
                      </a:lnTo>
                      <a:lnTo>
                        <a:pt x="7" y="56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5" y="48"/>
                      </a:lnTo>
                      <a:lnTo>
                        <a:pt x="5" y="47"/>
                      </a:lnTo>
                      <a:lnTo>
                        <a:pt x="5" y="43"/>
                      </a:lnTo>
                      <a:lnTo>
                        <a:pt x="3" y="43"/>
                      </a:lnTo>
                      <a:lnTo>
                        <a:pt x="0" y="41"/>
                      </a:lnTo>
                      <a:lnTo>
                        <a:pt x="0" y="37"/>
                      </a:lnTo>
                      <a:lnTo>
                        <a:pt x="18" y="0"/>
                      </a:lnTo>
                      <a:lnTo>
                        <a:pt x="20" y="4"/>
                      </a:lnTo>
                      <a:lnTo>
                        <a:pt x="22" y="6"/>
                      </a:lnTo>
                      <a:lnTo>
                        <a:pt x="24" y="9"/>
                      </a:lnTo>
                      <a:lnTo>
                        <a:pt x="24" y="13"/>
                      </a:lnTo>
                      <a:lnTo>
                        <a:pt x="26" y="17"/>
                      </a:lnTo>
                      <a:lnTo>
                        <a:pt x="28" y="20"/>
                      </a:lnTo>
                      <a:lnTo>
                        <a:pt x="29" y="22"/>
                      </a:lnTo>
                      <a:lnTo>
                        <a:pt x="31" y="28"/>
                      </a:lnTo>
                      <a:lnTo>
                        <a:pt x="31" y="30"/>
                      </a:lnTo>
                      <a:lnTo>
                        <a:pt x="33" y="35"/>
                      </a:lnTo>
                      <a:lnTo>
                        <a:pt x="35" y="37"/>
                      </a:lnTo>
                      <a:lnTo>
                        <a:pt x="35" y="43"/>
                      </a:lnTo>
                      <a:lnTo>
                        <a:pt x="37" y="47"/>
                      </a:lnTo>
                      <a:lnTo>
                        <a:pt x="37" y="48"/>
                      </a:lnTo>
                      <a:lnTo>
                        <a:pt x="39" y="54"/>
                      </a:lnTo>
                      <a:lnTo>
                        <a:pt x="39" y="56"/>
                      </a:lnTo>
                      <a:lnTo>
                        <a:pt x="41" y="61"/>
                      </a:lnTo>
                      <a:lnTo>
                        <a:pt x="41" y="63"/>
                      </a:lnTo>
                      <a:lnTo>
                        <a:pt x="44" y="69"/>
                      </a:lnTo>
                      <a:lnTo>
                        <a:pt x="44" y="71"/>
                      </a:lnTo>
                      <a:lnTo>
                        <a:pt x="44" y="76"/>
                      </a:lnTo>
                      <a:lnTo>
                        <a:pt x="44" y="82"/>
                      </a:lnTo>
                      <a:lnTo>
                        <a:pt x="44" y="84"/>
                      </a:lnTo>
                      <a:lnTo>
                        <a:pt x="44" y="88"/>
                      </a:lnTo>
                      <a:lnTo>
                        <a:pt x="44" y="91"/>
                      </a:lnTo>
                      <a:lnTo>
                        <a:pt x="46" y="97"/>
                      </a:lnTo>
                      <a:lnTo>
                        <a:pt x="46" y="101"/>
                      </a:lnTo>
                      <a:lnTo>
                        <a:pt x="46" y="104"/>
                      </a:lnTo>
                      <a:lnTo>
                        <a:pt x="46" y="108"/>
                      </a:lnTo>
                      <a:lnTo>
                        <a:pt x="46" y="112"/>
                      </a:lnTo>
                      <a:lnTo>
                        <a:pt x="46" y="117"/>
                      </a:lnTo>
                      <a:lnTo>
                        <a:pt x="46" y="121"/>
                      </a:lnTo>
                      <a:lnTo>
                        <a:pt x="46" y="125"/>
                      </a:lnTo>
                      <a:lnTo>
                        <a:pt x="46" y="129"/>
                      </a:lnTo>
                      <a:lnTo>
                        <a:pt x="46" y="134"/>
                      </a:lnTo>
                      <a:lnTo>
                        <a:pt x="46" y="138"/>
                      </a:lnTo>
                      <a:lnTo>
                        <a:pt x="46" y="142"/>
                      </a:lnTo>
                      <a:lnTo>
                        <a:pt x="46" y="145"/>
                      </a:lnTo>
                      <a:lnTo>
                        <a:pt x="44" y="149"/>
                      </a:lnTo>
                      <a:lnTo>
                        <a:pt x="44" y="153"/>
                      </a:lnTo>
                      <a:lnTo>
                        <a:pt x="44" y="158"/>
                      </a:lnTo>
                      <a:lnTo>
                        <a:pt x="44" y="160"/>
                      </a:lnTo>
                      <a:lnTo>
                        <a:pt x="44" y="166"/>
                      </a:lnTo>
                      <a:lnTo>
                        <a:pt x="44" y="168"/>
                      </a:lnTo>
                      <a:lnTo>
                        <a:pt x="44" y="173"/>
                      </a:lnTo>
                      <a:lnTo>
                        <a:pt x="41" y="179"/>
                      </a:lnTo>
                      <a:lnTo>
                        <a:pt x="41" y="181"/>
                      </a:lnTo>
                      <a:lnTo>
                        <a:pt x="39" y="186"/>
                      </a:lnTo>
                      <a:lnTo>
                        <a:pt x="39" y="188"/>
                      </a:lnTo>
                      <a:lnTo>
                        <a:pt x="37" y="192"/>
                      </a:lnTo>
                      <a:lnTo>
                        <a:pt x="37" y="197"/>
                      </a:lnTo>
                      <a:lnTo>
                        <a:pt x="35" y="199"/>
                      </a:lnTo>
                      <a:lnTo>
                        <a:pt x="35" y="203"/>
                      </a:lnTo>
                      <a:lnTo>
                        <a:pt x="33" y="207"/>
                      </a:lnTo>
                      <a:lnTo>
                        <a:pt x="31" y="211"/>
                      </a:lnTo>
                      <a:lnTo>
                        <a:pt x="31" y="214"/>
                      </a:lnTo>
                      <a:lnTo>
                        <a:pt x="29" y="218"/>
                      </a:lnTo>
                      <a:lnTo>
                        <a:pt x="28" y="222"/>
                      </a:lnTo>
                      <a:lnTo>
                        <a:pt x="26" y="225"/>
                      </a:lnTo>
                      <a:lnTo>
                        <a:pt x="24" y="229"/>
                      </a:lnTo>
                      <a:lnTo>
                        <a:pt x="24" y="231"/>
                      </a:lnTo>
                      <a:lnTo>
                        <a:pt x="22" y="235"/>
                      </a:lnTo>
                      <a:lnTo>
                        <a:pt x="20" y="238"/>
                      </a:lnTo>
                      <a:lnTo>
                        <a:pt x="18" y="242"/>
                      </a:lnTo>
                      <a:lnTo>
                        <a:pt x="0" y="20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0" name="Freeform 33"/>
                <p:cNvSpPr>
                  <a:spLocks/>
                </p:cNvSpPr>
                <p:nvPr/>
              </p:nvSpPr>
              <p:spPr bwMode="auto">
                <a:xfrm>
                  <a:off x="1817" y="3200"/>
                  <a:ext cx="20" cy="82"/>
                </a:xfrm>
                <a:custGeom>
                  <a:avLst/>
                  <a:gdLst>
                    <a:gd name="T0" fmla="*/ 8 w 47"/>
                    <a:gd name="T1" fmla="*/ 28 h 192"/>
                    <a:gd name="T2" fmla="*/ 8 w 47"/>
                    <a:gd name="T3" fmla="*/ 28 h 192"/>
                    <a:gd name="T4" fmla="*/ 7 w 47"/>
                    <a:gd name="T5" fmla="*/ 27 h 192"/>
                    <a:gd name="T6" fmla="*/ 7 w 47"/>
                    <a:gd name="T7" fmla="*/ 26 h 192"/>
                    <a:gd name="T8" fmla="*/ 7 w 47"/>
                    <a:gd name="T9" fmla="*/ 26 h 192"/>
                    <a:gd name="T10" fmla="*/ 6 w 47"/>
                    <a:gd name="T11" fmla="*/ 25 h 192"/>
                    <a:gd name="T12" fmla="*/ 6 w 47"/>
                    <a:gd name="T13" fmla="*/ 24 h 192"/>
                    <a:gd name="T14" fmla="*/ 6 w 47"/>
                    <a:gd name="T15" fmla="*/ 23 h 192"/>
                    <a:gd name="T16" fmla="*/ 6 w 47"/>
                    <a:gd name="T17" fmla="*/ 23 h 192"/>
                    <a:gd name="T18" fmla="*/ 6 w 47"/>
                    <a:gd name="T19" fmla="*/ 21 h 192"/>
                    <a:gd name="T20" fmla="*/ 6 w 47"/>
                    <a:gd name="T21" fmla="*/ 21 h 192"/>
                    <a:gd name="T22" fmla="*/ 6 w 47"/>
                    <a:gd name="T23" fmla="*/ 20 h 192"/>
                    <a:gd name="T24" fmla="*/ 5 w 47"/>
                    <a:gd name="T25" fmla="*/ 19 h 192"/>
                    <a:gd name="T26" fmla="*/ 5 w 47"/>
                    <a:gd name="T27" fmla="*/ 18 h 192"/>
                    <a:gd name="T28" fmla="*/ 5 w 47"/>
                    <a:gd name="T29" fmla="*/ 18 h 192"/>
                    <a:gd name="T30" fmla="*/ 5 w 47"/>
                    <a:gd name="T31" fmla="*/ 17 h 192"/>
                    <a:gd name="T32" fmla="*/ 5 w 47"/>
                    <a:gd name="T33" fmla="*/ 16 h 192"/>
                    <a:gd name="T34" fmla="*/ 6 w 47"/>
                    <a:gd name="T35" fmla="*/ 15 h 192"/>
                    <a:gd name="T36" fmla="*/ 6 w 47"/>
                    <a:gd name="T37" fmla="*/ 14 h 192"/>
                    <a:gd name="T38" fmla="*/ 6 w 47"/>
                    <a:gd name="T39" fmla="*/ 13 h 192"/>
                    <a:gd name="T40" fmla="*/ 6 w 47"/>
                    <a:gd name="T41" fmla="*/ 12 h 192"/>
                    <a:gd name="T42" fmla="*/ 6 w 47"/>
                    <a:gd name="T43" fmla="*/ 11 h 192"/>
                    <a:gd name="T44" fmla="*/ 6 w 47"/>
                    <a:gd name="T45" fmla="*/ 10 h 192"/>
                    <a:gd name="T46" fmla="*/ 7 w 47"/>
                    <a:gd name="T47" fmla="*/ 10 h 192"/>
                    <a:gd name="T48" fmla="*/ 7 w 47"/>
                    <a:gd name="T49" fmla="*/ 9 h 192"/>
                    <a:gd name="T50" fmla="*/ 7 w 47"/>
                    <a:gd name="T51" fmla="*/ 8 h 192"/>
                    <a:gd name="T52" fmla="*/ 8 w 47"/>
                    <a:gd name="T53" fmla="*/ 7 h 192"/>
                    <a:gd name="T54" fmla="*/ 8 w 47"/>
                    <a:gd name="T55" fmla="*/ 6 h 192"/>
                    <a:gd name="T56" fmla="*/ 9 w 47"/>
                    <a:gd name="T57" fmla="*/ 6 h 192"/>
                    <a:gd name="T58" fmla="*/ 5 w 47"/>
                    <a:gd name="T59" fmla="*/ 0 h 192"/>
                    <a:gd name="T60" fmla="*/ 4 w 47"/>
                    <a:gd name="T61" fmla="*/ 1 h 192"/>
                    <a:gd name="T62" fmla="*/ 4 w 47"/>
                    <a:gd name="T63" fmla="*/ 2 h 192"/>
                    <a:gd name="T64" fmla="*/ 3 w 47"/>
                    <a:gd name="T65" fmla="*/ 3 h 192"/>
                    <a:gd name="T66" fmla="*/ 3 w 47"/>
                    <a:gd name="T67" fmla="*/ 4 h 192"/>
                    <a:gd name="T68" fmla="*/ 3 w 47"/>
                    <a:gd name="T69" fmla="*/ 5 h 192"/>
                    <a:gd name="T70" fmla="*/ 2 w 47"/>
                    <a:gd name="T71" fmla="*/ 6 h 192"/>
                    <a:gd name="T72" fmla="*/ 1 w 47"/>
                    <a:gd name="T73" fmla="*/ 7 h 192"/>
                    <a:gd name="T74" fmla="*/ 1 w 47"/>
                    <a:gd name="T75" fmla="*/ 9 h 192"/>
                    <a:gd name="T76" fmla="*/ 1 w 47"/>
                    <a:gd name="T77" fmla="*/ 9 h 192"/>
                    <a:gd name="T78" fmla="*/ 1 w 47"/>
                    <a:gd name="T79" fmla="*/ 11 h 192"/>
                    <a:gd name="T80" fmla="*/ 0 w 47"/>
                    <a:gd name="T81" fmla="*/ 12 h 192"/>
                    <a:gd name="T82" fmla="*/ 0 w 47"/>
                    <a:gd name="T83" fmla="*/ 13 h 192"/>
                    <a:gd name="T84" fmla="*/ 0 w 47"/>
                    <a:gd name="T85" fmla="*/ 15 h 192"/>
                    <a:gd name="T86" fmla="*/ 0 w 47"/>
                    <a:gd name="T87" fmla="*/ 16 h 192"/>
                    <a:gd name="T88" fmla="*/ 0 w 47"/>
                    <a:gd name="T89" fmla="*/ 18 h 192"/>
                    <a:gd name="T90" fmla="*/ 0 w 47"/>
                    <a:gd name="T91" fmla="*/ 19 h 192"/>
                    <a:gd name="T92" fmla="*/ 0 w 47"/>
                    <a:gd name="T93" fmla="*/ 20 h 192"/>
                    <a:gd name="T94" fmla="*/ 0 w 47"/>
                    <a:gd name="T95" fmla="*/ 21 h 192"/>
                    <a:gd name="T96" fmla="*/ 0 w 47"/>
                    <a:gd name="T97" fmla="*/ 23 h 192"/>
                    <a:gd name="T98" fmla="*/ 0 w 47"/>
                    <a:gd name="T99" fmla="*/ 24 h 192"/>
                    <a:gd name="T100" fmla="*/ 1 w 47"/>
                    <a:gd name="T101" fmla="*/ 25 h 192"/>
                    <a:gd name="T102" fmla="*/ 1 w 47"/>
                    <a:gd name="T103" fmla="*/ 26 h 192"/>
                    <a:gd name="T104" fmla="*/ 1 w 47"/>
                    <a:gd name="T105" fmla="*/ 27 h 192"/>
                    <a:gd name="T106" fmla="*/ 2 w 47"/>
                    <a:gd name="T107" fmla="*/ 28 h 192"/>
                    <a:gd name="T108" fmla="*/ 3 w 47"/>
                    <a:gd name="T109" fmla="*/ 29 h 192"/>
                    <a:gd name="T110" fmla="*/ 3 w 47"/>
                    <a:gd name="T111" fmla="*/ 31 h 192"/>
                    <a:gd name="T112" fmla="*/ 3 w 47"/>
                    <a:gd name="T113" fmla="*/ 32 h 192"/>
                    <a:gd name="T114" fmla="*/ 4 w 47"/>
                    <a:gd name="T115" fmla="*/ 33 h 192"/>
                    <a:gd name="T116" fmla="*/ 5 w 47"/>
                    <a:gd name="T117" fmla="*/ 34 h 192"/>
                    <a:gd name="T118" fmla="*/ 5 w 47"/>
                    <a:gd name="T119" fmla="*/ 35 h 19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47"/>
                    <a:gd name="T181" fmla="*/ 0 h 192"/>
                    <a:gd name="T182" fmla="*/ 47 w 47"/>
                    <a:gd name="T183" fmla="*/ 192 h 19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47" h="192">
                      <a:moveTo>
                        <a:pt x="47" y="159"/>
                      </a:moveTo>
                      <a:lnTo>
                        <a:pt x="45" y="155"/>
                      </a:lnTo>
                      <a:lnTo>
                        <a:pt x="45" y="153"/>
                      </a:lnTo>
                      <a:lnTo>
                        <a:pt x="43" y="153"/>
                      </a:lnTo>
                      <a:lnTo>
                        <a:pt x="43" y="151"/>
                      </a:lnTo>
                      <a:lnTo>
                        <a:pt x="41" y="148"/>
                      </a:lnTo>
                      <a:lnTo>
                        <a:pt x="41" y="146"/>
                      </a:lnTo>
                      <a:lnTo>
                        <a:pt x="39" y="146"/>
                      </a:lnTo>
                      <a:lnTo>
                        <a:pt x="39" y="142"/>
                      </a:lnTo>
                      <a:lnTo>
                        <a:pt x="37" y="140"/>
                      </a:lnTo>
                      <a:lnTo>
                        <a:pt x="35" y="138"/>
                      </a:lnTo>
                      <a:lnTo>
                        <a:pt x="35" y="135"/>
                      </a:lnTo>
                      <a:lnTo>
                        <a:pt x="35" y="133"/>
                      </a:lnTo>
                      <a:lnTo>
                        <a:pt x="33" y="131"/>
                      </a:lnTo>
                      <a:lnTo>
                        <a:pt x="33" y="129"/>
                      </a:lnTo>
                      <a:lnTo>
                        <a:pt x="33" y="127"/>
                      </a:lnTo>
                      <a:lnTo>
                        <a:pt x="32" y="125"/>
                      </a:lnTo>
                      <a:lnTo>
                        <a:pt x="32" y="123"/>
                      </a:lnTo>
                      <a:lnTo>
                        <a:pt x="32" y="122"/>
                      </a:lnTo>
                      <a:lnTo>
                        <a:pt x="32" y="118"/>
                      </a:lnTo>
                      <a:lnTo>
                        <a:pt x="32" y="116"/>
                      </a:lnTo>
                      <a:lnTo>
                        <a:pt x="32" y="114"/>
                      </a:lnTo>
                      <a:lnTo>
                        <a:pt x="32" y="112"/>
                      </a:lnTo>
                      <a:lnTo>
                        <a:pt x="32" y="110"/>
                      </a:lnTo>
                      <a:lnTo>
                        <a:pt x="32" y="107"/>
                      </a:lnTo>
                      <a:lnTo>
                        <a:pt x="28" y="105"/>
                      </a:lnTo>
                      <a:lnTo>
                        <a:pt x="28" y="103"/>
                      </a:lnTo>
                      <a:lnTo>
                        <a:pt x="28" y="101"/>
                      </a:lnTo>
                      <a:lnTo>
                        <a:pt x="28" y="97"/>
                      </a:lnTo>
                      <a:lnTo>
                        <a:pt x="28" y="95"/>
                      </a:lnTo>
                      <a:lnTo>
                        <a:pt x="28" y="94"/>
                      </a:lnTo>
                      <a:lnTo>
                        <a:pt x="28" y="92"/>
                      </a:lnTo>
                      <a:lnTo>
                        <a:pt x="28" y="90"/>
                      </a:lnTo>
                      <a:lnTo>
                        <a:pt x="28" y="88"/>
                      </a:lnTo>
                      <a:lnTo>
                        <a:pt x="32" y="84"/>
                      </a:lnTo>
                      <a:lnTo>
                        <a:pt x="32" y="82"/>
                      </a:lnTo>
                      <a:lnTo>
                        <a:pt x="32" y="81"/>
                      </a:lnTo>
                      <a:lnTo>
                        <a:pt x="32" y="77"/>
                      </a:lnTo>
                      <a:lnTo>
                        <a:pt x="32" y="75"/>
                      </a:lnTo>
                      <a:lnTo>
                        <a:pt x="32" y="71"/>
                      </a:lnTo>
                      <a:lnTo>
                        <a:pt x="32" y="69"/>
                      </a:lnTo>
                      <a:lnTo>
                        <a:pt x="32" y="68"/>
                      </a:lnTo>
                      <a:lnTo>
                        <a:pt x="33" y="64"/>
                      </a:lnTo>
                      <a:lnTo>
                        <a:pt x="33" y="62"/>
                      </a:lnTo>
                      <a:lnTo>
                        <a:pt x="35" y="58"/>
                      </a:lnTo>
                      <a:lnTo>
                        <a:pt x="35" y="56"/>
                      </a:lnTo>
                      <a:lnTo>
                        <a:pt x="35" y="54"/>
                      </a:lnTo>
                      <a:lnTo>
                        <a:pt x="37" y="54"/>
                      </a:lnTo>
                      <a:lnTo>
                        <a:pt x="37" y="51"/>
                      </a:lnTo>
                      <a:lnTo>
                        <a:pt x="39" y="49"/>
                      </a:lnTo>
                      <a:lnTo>
                        <a:pt x="41" y="47"/>
                      </a:lnTo>
                      <a:lnTo>
                        <a:pt x="41" y="43"/>
                      </a:lnTo>
                      <a:lnTo>
                        <a:pt x="43" y="41"/>
                      </a:lnTo>
                      <a:lnTo>
                        <a:pt x="43" y="40"/>
                      </a:lnTo>
                      <a:lnTo>
                        <a:pt x="45" y="38"/>
                      </a:lnTo>
                      <a:lnTo>
                        <a:pt x="45" y="36"/>
                      </a:lnTo>
                      <a:lnTo>
                        <a:pt x="47" y="36"/>
                      </a:lnTo>
                      <a:lnTo>
                        <a:pt x="47" y="34"/>
                      </a:lnTo>
                      <a:lnTo>
                        <a:pt x="28" y="0"/>
                      </a:lnTo>
                      <a:lnTo>
                        <a:pt x="26" y="2"/>
                      </a:lnTo>
                      <a:lnTo>
                        <a:pt x="26" y="4"/>
                      </a:lnTo>
                      <a:lnTo>
                        <a:pt x="22" y="6"/>
                      </a:lnTo>
                      <a:lnTo>
                        <a:pt x="22" y="10"/>
                      </a:lnTo>
                      <a:lnTo>
                        <a:pt x="20" y="12"/>
                      </a:lnTo>
                      <a:lnTo>
                        <a:pt x="19" y="13"/>
                      </a:lnTo>
                      <a:lnTo>
                        <a:pt x="19" y="17"/>
                      </a:lnTo>
                      <a:lnTo>
                        <a:pt x="15" y="19"/>
                      </a:lnTo>
                      <a:lnTo>
                        <a:pt x="15" y="23"/>
                      </a:lnTo>
                      <a:lnTo>
                        <a:pt x="13" y="25"/>
                      </a:lnTo>
                      <a:lnTo>
                        <a:pt x="13" y="28"/>
                      </a:lnTo>
                      <a:lnTo>
                        <a:pt x="13" y="30"/>
                      </a:lnTo>
                      <a:lnTo>
                        <a:pt x="9" y="34"/>
                      </a:lnTo>
                      <a:lnTo>
                        <a:pt x="9" y="38"/>
                      </a:lnTo>
                      <a:lnTo>
                        <a:pt x="7" y="40"/>
                      </a:lnTo>
                      <a:lnTo>
                        <a:pt x="7" y="41"/>
                      </a:lnTo>
                      <a:lnTo>
                        <a:pt x="6" y="47"/>
                      </a:lnTo>
                      <a:lnTo>
                        <a:pt x="6" y="49"/>
                      </a:lnTo>
                      <a:lnTo>
                        <a:pt x="6" y="51"/>
                      </a:lnTo>
                      <a:lnTo>
                        <a:pt x="6" y="54"/>
                      </a:lnTo>
                      <a:lnTo>
                        <a:pt x="6" y="58"/>
                      </a:lnTo>
                      <a:lnTo>
                        <a:pt x="2" y="62"/>
                      </a:lnTo>
                      <a:lnTo>
                        <a:pt x="2" y="64"/>
                      </a:lnTo>
                      <a:lnTo>
                        <a:pt x="2" y="68"/>
                      </a:lnTo>
                      <a:lnTo>
                        <a:pt x="2" y="71"/>
                      </a:lnTo>
                      <a:lnTo>
                        <a:pt x="0" y="75"/>
                      </a:lnTo>
                      <a:lnTo>
                        <a:pt x="0" y="81"/>
                      </a:lnTo>
                      <a:lnTo>
                        <a:pt x="0" y="84"/>
                      </a:lnTo>
                      <a:lnTo>
                        <a:pt x="0" y="88"/>
                      </a:lnTo>
                      <a:lnTo>
                        <a:pt x="0" y="92"/>
                      </a:lnTo>
                      <a:lnTo>
                        <a:pt x="0" y="95"/>
                      </a:lnTo>
                      <a:lnTo>
                        <a:pt x="0" y="99"/>
                      </a:lnTo>
                      <a:lnTo>
                        <a:pt x="0" y="103"/>
                      </a:lnTo>
                      <a:lnTo>
                        <a:pt x="0" y="107"/>
                      </a:lnTo>
                      <a:lnTo>
                        <a:pt x="0" y="110"/>
                      </a:lnTo>
                      <a:lnTo>
                        <a:pt x="0" y="114"/>
                      </a:lnTo>
                      <a:lnTo>
                        <a:pt x="0" y="118"/>
                      </a:lnTo>
                      <a:lnTo>
                        <a:pt x="2" y="122"/>
                      </a:lnTo>
                      <a:lnTo>
                        <a:pt x="2" y="123"/>
                      </a:lnTo>
                      <a:lnTo>
                        <a:pt x="2" y="127"/>
                      </a:lnTo>
                      <a:lnTo>
                        <a:pt x="2" y="131"/>
                      </a:lnTo>
                      <a:lnTo>
                        <a:pt x="6" y="133"/>
                      </a:lnTo>
                      <a:lnTo>
                        <a:pt x="6" y="138"/>
                      </a:lnTo>
                      <a:lnTo>
                        <a:pt x="6" y="140"/>
                      </a:lnTo>
                      <a:lnTo>
                        <a:pt x="6" y="142"/>
                      </a:lnTo>
                      <a:lnTo>
                        <a:pt x="6" y="146"/>
                      </a:lnTo>
                      <a:lnTo>
                        <a:pt x="7" y="151"/>
                      </a:lnTo>
                      <a:lnTo>
                        <a:pt x="7" y="153"/>
                      </a:lnTo>
                      <a:lnTo>
                        <a:pt x="9" y="155"/>
                      </a:lnTo>
                      <a:lnTo>
                        <a:pt x="9" y="159"/>
                      </a:lnTo>
                      <a:lnTo>
                        <a:pt x="13" y="161"/>
                      </a:lnTo>
                      <a:lnTo>
                        <a:pt x="13" y="166"/>
                      </a:lnTo>
                      <a:lnTo>
                        <a:pt x="15" y="172"/>
                      </a:lnTo>
                      <a:lnTo>
                        <a:pt x="19" y="176"/>
                      </a:lnTo>
                      <a:lnTo>
                        <a:pt x="19" y="177"/>
                      </a:lnTo>
                      <a:lnTo>
                        <a:pt x="20" y="179"/>
                      </a:lnTo>
                      <a:lnTo>
                        <a:pt x="22" y="183"/>
                      </a:lnTo>
                      <a:lnTo>
                        <a:pt x="22" y="185"/>
                      </a:lnTo>
                      <a:lnTo>
                        <a:pt x="26" y="187"/>
                      </a:lnTo>
                      <a:lnTo>
                        <a:pt x="26" y="191"/>
                      </a:lnTo>
                      <a:lnTo>
                        <a:pt x="28" y="192"/>
                      </a:lnTo>
                      <a:lnTo>
                        <a:pt x="47" y="159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1" name="Freeform 34"/>
                <p:cNvSpPr>
                  <a:spLocks/>
                </p:cNvSpPr>
                <p:nvPr/>
              </p:nvSpPr>
              <p:spPr bwMode="auto">
                <a:xfrm>
                  <a:off x="1778" y="3191"/>
                  <a:ext cx="19" cy="104"/>
                </a:xfrm>
                <a:custGeom>
                  <a:avLst/>
                  <a:gdLst>
                    <a:gd name="T0" fmla="*/ 8 w 44"/>
                    <a:gd name="T1" fmla="*/ 37 h 242"/>
                    <a:gd name="T2" fmla="*/ 8 w 44"/>
                    <a:gd name="T3" fmla="*/ 37 h 242"/>
                    <a:gd name="T4" fmla="*/ 8 w 44"/>
                    <a:gd name="T5" fmla="*/ 36 h 242"/>
                    <a:gd name="T6" fmla="*/ 7 w 44"/>
                    <a:gd name="T7" fmla="*/ 35 h 242"/>
                    <a:gd name="T8" fmla="*/ 7 w 44"/>
                    <a:gd name="T9" fmla="*/ 34 h 242"/>
                    <a:gd name="T10" fmla="*/ 6 w 44"/>
                    <a:gd name="T11" fmla="*/ 32 h 242"/>
                    <a:gd name="T12" fmla="*/ 6 w 44"/>
                    <a:gd name="T13" fmla="*/ 31 h 242"/>
                    <a:gd name="T14" fmla="*/ 6 w 44"/>
                    <a:gd name="T15" fmla="*/ 29 h 242"/>
                    <a:gd name="T16" fmla="*/ 5 w 44"/>
                    <a:gd name="T17" fmla="*/ 28 h 242"/>
                    <a:gd name="T18" fmla="*/ 5 w 44"/>
                    <a:gd name="T19" fmla="*/ 27 h 242"/>
                    <a:gd name="T20" fmla="*/ 5 w 44"/>
                    <a:gd name="T21" fmla="*/ 26 h 242"/>
                    <a:gd name="T22" fmla="*/ 5 w 44"/>
                    <a:gd name="T23" fmla="*/ 25 h 242"/>
                    <a:gd name="T24" fmla="*/ 5 w 44"/>
                    <a:gd name="T25" fmla="*/ 24 h 242"/>
                    <a:gd name="T26" fmla="*/ 5 w 44"/>
                    <a:gd name="T27" fmla="*/ 22 h 242"/>
                    <a:gd name="T28" fmla="*/ 5 w 44"/>
                    <a:gd name="T29" fmla="*/ 21 h 242"/>
                    <a:gd name="T30" fmla="*/ 5 w 44"/>
                    <a:gd name="T31" fmla="*/ 20 h 242"/>
                    <a:gd name="T32" fmla="*/ 5 w 44"/>
                    <a:gd name="T33" fmla="*/ 19 h 242"/>
                    <a:gd name="T34" fmla="*/ 5 w 44"/>
                    <a:gd name="T35" fmla="*/ 18 h 242"/>
                    <a:gd name="T36" fmla="*/ 6 w 44"/>
                    <a:gd name="T37" fmla="*/ 16 h 242"/>
                    <a:gd name="T38" fmla="*/ 6 w 44"/>
                    <a:gd name="T39" fmla="*/ 15 h 242"/>
                    <a:gd name="T40" fmla="*/ 6 w 44"/>
                    <a:gd name="T41" fmla="*/ 15 h 242"/>
                    <a:gd name="T42" fmla="*/ 6 w 44"/>
                    <a:gd name="T43" fmla="*/ 13 h 242"/>
                    <a:gd name="T44" fmla="*/ 6 w 44"/>
                    <a:gd name="T45" fmla="*/ 13 h 242"/>
                    <a:gd name="T46" fmla="*/ 6 w 44"/>
                    <a:gd name="T47" fmla="*/ 11 h 242"/>
                    <a:gd name="T48" fmla="*/ 7 w 44"/>
                    <a:gd name="T49" fmla="*/ 11 h 242"/>
                    <a:gd name="T50" fmla="*/ 7 w 44"/>
                    <a:gd name="T51" fmla="*/ 10 h 242"/>
                    <a:gd name="T52" fmla="*/ 8 w 44"/>
                    <a:gd name="T53" fmla="*/ 9 h 242"/>
                    <a:gd name="T54" fmla="*/ 8 w 44"/>
                    <a:gd name="T55" fmla="*/ 8 h 242"/>
                    <a:gd name="T56" fmla="*/ 8 w 44"/>
                    <a:gd name="T57" fmla="*/ 7 h 242"/>
                    <a:gd name="T58" fmla="*/ 4 w 44"/>
                    <a:gd name="T59" fmla="*/ 1 h 242"/>
                    <a:gd name="T60" fmla="*/ 4 w 44"/>
                    <a:gd name="T61" fmla="*/ 2 h 242"/>
                    <a:gd name="T62" fmla="*/ 4 w 44"/>
                    <a:gd name="T63" fmla="*/ 3 h 242"/>
                    <a:gd name="T64" fmla="*/ 3 w 44"/>
                    <a:gd name="T65" fmla="*/ 4 h 242"/>
                    <a:gd name="T66" fmla="*/ 3 w 44"/>
                    <a:gd name="T67" fmla="*/ 6 h 242"/>
                    <a:gd name="T68" fmla="*/ 2 w 44"/>
                    <a:gd name="T69" fmla="*/ 7 h 242"/>
                    <a:gd name="T70" fmla="*/ 1 w 44"/>
                    <a:gd name="T71" fmla="*/ 9 h 242"/>
                    <a:gd name="T72" fmla="*/ 1 w 44"/>
                    <a:gd name="T73" fmla="*/ 10 h 242"/>
                    <a:gd name="T74" fmla="*/ 1 w 44"/>
                    <a:gd name="T75" fmla="*/ 11 h 242"/>
                    <a:gd name="T76" fmla="*/ 0 w 44"/>
                    <a:gd name="T77" fmla="*/ 13 h 242"/>
                    <a:gd name="T78" fmla="*/ 0 w 44"/>
                    <a:gd name="T79" fmla="*/ 14 h 242"/>
                    <a:gd name="T80" fmla="*/ 0 w 44"/>
                    <a:gd name="T81" fmla="*/ 15 h 242"/>
                    <a:gd name="T82" fmla="*/ 0 w 44"/>
                    <a:gd name="T83" fmla="*/ 17 h 242"/>
                    <a:gd name="T84" fmla="*/ 0 w 44"/>
                    <a:gd name="T85" fmla="*/ 18 h 242"/>
                    <a:gd name="T86" fmla="*/ 0 w 44"/>
                    <a:gd name="T87" fmla="*/ 20 h 242"/>
                    <a:gd name="T88" fmla="*/ 0 w 44"/>
                    <a:gd name="T89" fmla="*/ 21 h 242"/>
                    <a:gd name="T90" fmla="*/ 0 w 44"/>
                    <a:gd name="T91" fmla="*/ 23 h 242"/>
                    <a:gd name="T92" fmla="*/ 0 w 44"/>
                    <a:gd name="T93" fmla="*/ 25 h 242"/>
                    <a:gd name="T94" fmla="*/ 0 w 44"/>
                    <a:gd name="T95" fmla="*/ 26 h 242"/>
                    <a:gd name="T96" fmla="*/ 0 w 44"/>
                    <a:gd name="T97" fmla="*/ 28 h 242"/>
                    <a:gd name="T98" fmla="*/ 0 w 44"/>
                    <a:gd name="T99" fmla="*/ 29 h 242"/>
                    <a:gd name="T100" fmla="*/ 0 w 44"/>
                    <a:gd name="T101" fmla="*/ 31 h 242"/>
                    <a:gd name="T102" fmla="*/ 0 w 44"/>
                    <a:gd name="T103" fmla="*/ 32 h 242"/>
                    <a:gd name="T104" fmla="*/ 1 w 44"/>
                    <a:gd name="T105" fmla="*/ 34 h 242"/>
                    <a:gd name="T106" fmla="*/ 1 w 44"/>
                    <a:gd name="T107" fmla="*/ 35 h 242"/>
                    <a:gd name="T108" fmla="*/ 1 w 44"/>
                    <a:gd name="T109" fmla="*/ 37 h 242"/>
                    <a:gd name="T110" fmla="*/ 2 w 44"/>
                    <a:gd name="T111" fmla="*/ 37 h 242"/>
                    <a:gd name="T112" fmla="*/ 3 w 44"/>
                    <a:gd name="T113" fmla="*/ 39 h 242"/>
                    <a:gd name="T114" fmla="*/ 3 w 44"/>
                    <a:gd name="T115" fmla="*/ 40 h 242"/>
                    <a:gd name="T116" fmla="*/ 4 w 44"/>
                    <a:gd name="T117" fmla="*/ 42 h 242"/>
                    <a:gd name="T118" fmla="*/ 4 w 44"/>
                    <a:gd name="T119" fmla="*/ 43 h 242"/>
                    <a:gd name="T120" fmla="*/ 4 w 44"/>
                    <a:gd name="T121" fmla="*/ 44 h 242"/>
                    <a:gd name="T122" fmla="*/ 8 w 44"/>
                    <a:gd name="T123" fmla="*/ 37 h 2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4"/>
                    <a:gd name="T187" fmla="*/ 0 h 242"/>
                    <a:gd name="T188" fmla="*/ 44 w 44"/>
                    <a:gd name="T189" fmla="*/ 242 h 2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4" h="242">
                      <a:moveTo>
                        <a:pt x="44" y="203"/>
                      </a:moveTo>
                      <a:lnTo>
                        <a:pt x="44" y="201"/>
                      </a:lnTo>
                      <a:lnTo>
                        <a:pt x="42" y="199"/>
                      </a:lnTo>
                      <a:lnTo>
                        <a:pt x="42" y="197"/>
                      </a:lnTo>
                      <a:lnTo>
                        <a:pt x="41" y="194"/>
                      </a:lnTo>
                      <a:lnTo>
                        <a:pt x="41" y="192"/>
                      </a:lnTo>
                      <a:lnTo>
                        <a:pt x="39" y="192"/>
                      </a:lnTo>
                      <a:lnTo>
                        <a:pt x="39" y="188"/>
                      </a:lnTo>
                      <a:lnTo>
                        <a:pt x="37" y="186"/>
                      </a:lnTo>
                      <a:lnTo>
                        <a:pt x="37" y="181"/>
                      </a:lnTo>
                      <a:lnTo>
                        <a:pt x="35" y="179"/>
                      </a:lnTo>
                      <a:lnTo>
                        <a:pt x="33" y="173"/>
                      </a:lnTo>
                      <a:lnTo>
                        <a:pt x="33" y="171"/>
                      </a:lnTo>
                      <a:lnTo>
                        <a:pt x="33" y="166"/>
                      </a:lnTo>
                      <a:lnTo>
                        <a:pt x="29" y="160"/>
                      </a:lnTo>
                      <a:lnTo>
                        <a:pt x="29" y="155"/>
                      </a:lnTo>
                      <a:lnTo>
                        <a:pt x="29" y="153"/>
                      </a:lnTo>
                      <a:lnTo>
                        <a:pt x="28" y="151"/>
                      </a:lnTo>
                      <a:lnTo>
                        <a:pt x="28" y="149"/>
                      </a:lnTo>
                      <a:lnTo>
                        <a:pt x="28" y="145"/>
                      </a:lnTo>
                      <a:lnTo>
                        <a:pt x="28" y="143"/>
                      </a:lnTo>
                      <a:lnTo>
                        <a:pt x="26" y="140"/>
                      </a:lnTo>
                      <a:lnTo>
                        <a:pt x="26" y="136"/>
                      </a:lnTo>
                      <a:lnTo>
                        <a:pt x="26" y="134"/>
                      </a:lnTo>
                      <a:lnTo>
                        <a:pt x="26" y="130"/>
                      </a:lnTo>
                      <a:lnTo>
                        <a:pt x="26" y="127"/>
                      </a:lnTo>
                      <a:lnTo>
                        <a:pt x="26" y="125"/>
                      </a:lnTo>
                      <a:lnTo>
                        <a:pt x="26" y="121"/>
                      </a:lnTo>
                      <a:lnTo>
                        <a:pt x="26" y="117"/>
                      </a:lnTo>
                      <a:lnTo>
                        <a:pt x="26" y="115"/>
                      </a:lnTo>
                      <a:lnTo>
                        <a:pt x="26" y="112"/>
                      </a:lnTo>
                      <a:lnTo>
                        <a:pt x="26" y="110"/>
                      </a:lnTo>
                      <a:lnTo>
                        <a:pt x="26" y="108"/>
                      </a:lnTo>
                      <a:lnTo>
                        <a:pt x="26" y="104"/>
                      </a:lnTo>
                      <a:lnTo>
                        <a:pt x="28" y="101"/>
                      </a:lnTo>
                      <a:lnTo>
                        <a:pt x="28" y="99"/>
                      </a:lnTo>
                      <a:lnTo>
                        <a:pt x="28" y="95"/>
                      </a:lnTo>
                      <a:lnTo>
                        <a:pt x="29" y="89"/>
                      </a:lnTo>
                      <a:lnTo>
                        <a:pt x="29" y="88"/>
                      </a:lnTo>
                      <a:lnTo>
                        <a:pt x="29" y="84"/>
                      </a:lnTo>
                      <a:lnTo>
                        <a:pt x="29" y="82"/>
                      </a:lnTo>
                      <a:lnTo>
                        <a:pt x="33" y="78"/>
                      </a:lnTo>
                      <a:lnTo>
                        <a:pt x="33" y="74"/>
                      </a:lnTo>
                      <a:lnTo>
                        <a:pt x="33" y="73"/>
                      </a:lnTo>
                      <a:lnTo>
                        <a:pt x="33" y="71"/>
                      </a:lnTo>
                      <a:lnTo>
                        <a:pt x="33" y="69"/>
                      </a:lnTo>
                      <a:lnTo>
                        <a:pt x="35" y="65"/>
                      </a:lnTo>
                      <a:lnTo>
                        <a:pt x="35" y="61"/>
                      </a:lnTo>
                      <a:lnTo>
                        <a:pt x="37" y="61"/>
                      </a:lnTo>
                      <a:lnTo>
                        <a:pt x="37" y="60"/>
                      </a:lnTo>
                      <a:lnTo>
                        <a:pt x="37" y="56"/>
                      </a:lnTo>
                      <a:lnTo>
                        <a:pt x="39" y="54"/>
                      </a:lnTo>
                      <a:lnTo>
                        <a:pt x="39" y="50"/>
                      </a:lnTo>
                      <a:lnTo>
                        <a:pt x="41" y="48"/>
                      </a:lnTo>
                      <a:lnTo>
                        <a:pt x="41" y="47"/>
                      </a:lnTo>
                      <a:lnTo>
                        <a:pt x="42" y="43"/>
                      </a:lnTo>
                      <a:lnTo>
                        <a:pt x="44" y="41"/>
                      </a:lnTo>
                      <a:lnTo>
                        <a:pt x="44" y="37"/>
                      </a:lnTo>
                      <a:lnTo>
                        <a:pt x="26" y="0"/>
                      </a:lnTo>
                      <a:lnTo>
                        <a:pt x="24" y="4"/>
                      </a:lnTo>
                      <a:lnTo>
                        <a:pt x="22" y="6"/>
                      </a:lnTo>
                      <a:lnTo>
                        <a:pt x="20" y="9"/>
                      </a:lnTo>
                      <a:lnTo>
                        <a:pt x="20" y="13"/>
                      </a:lnTo>
                      <a:lnTo>
                        <a:pt x="20" y="17"/>
                      </a:lnTo>
                      <a:lnTo>
                        <a:pt x="16" y="20"/>
                      </a:lnTo>
                      <a:lnTo>
                        <a:pt x="15" y="22"/>
                      </a:lnTo>
                      <a:lnTo>
                        <a:pt x="13" y="28"/>
                      </a:lnTo>
                      <a:lnTo>
                        <a:pt x="13" y="30"/>
                      </a:lnTo>
                      <a:lnTo>
                        <a:pt x="11" y="35"/>
                      </a:lnTo>
                      <a:lnTo>
                        <a:pt x="9" y="37"/>
                      </a:lnTo>
                      <a:lnTo>
                        <a:pt x="9" y="43"/>
                      </a:lnTo>
                      <a:lnTo>
                        <a:pt x="7" y="47"/>
                      </a:lnTo>
                      <a:lnTo>
                        <a:pt x="7" y="48"/>
                      </a:lnTo>
                      <a:lnTo>
                        <a:pt x="7" y="54"/>
                      </a:lnTo>
                      <a:lnTo>
                        <a:pt x="5" y="56"/>
                      </a:lnTo>
                      <a:lnTo>
                        <a:pt x="5" y="61"/>
                      </a:lnTo>
                      <a:lnTo>
                        <a:pt x="5" y="63"/>
                      </a:lnTo>
                      <a:lnTo>
                        <a:pt x="1" y="69"/>
                      </a:lnTo>
                      <a:lnTo>
                        <a:pt x="1" y="71"/>
                      </a:lnTo>
                      <a:lnTo>
                        <a:pt x="0" y="76"/>
                      </a:lnTo>
                      <a:lnTo>
                        <a:pt x="0" y="82"/>
                      </a:lnTo>
                      <a:lnTo>
                        <a:pt x="0" y="84"/>
                      </a:lnTo>
                      <a:lnTo>
                        <a:pt x="0" y="88"/>
                      </a:lnTo>
                      <a:lnTo>
                        <a:pt x="0" y="91"/>
                      </a:lnTo>
                      <a:lnTo>
                        <a:pt x="0" y="97"/>
                      </a:lnTo>
                      <a:lnTo>
                        <a:pt x="0" y="101"/>
                      </a:lnTo>
                      <a:lnTo>
                        <a:pt x="0" y="104"/>
                      </a:lnTo>
                      <a:lnTo>
                        <a:pt x="0" y="108"/>
                      </a:lnTo>
                      <a:lnTo>
                        <a:pt x="0" y="112"/>
                      </a:lnTo>
                      <a:lnTo>
                        <a:pt x="0" y="117"/>
                      </a:lnTo>
                      <a:lnTo>
                        <a:pt x="0" y="121"/>
                      </a:lnTo>
                      <a:lnTo>
                        <a:pt x="0" y="125"/>
                      </a:lnTo>
                      <a:lnTo>
                        <a:pt x="0" y="129"/>
                      </a:lnTo>
                      <a:lnTo>
                        <a:pt x="0" y="134"/>
                      </a:lnTo>
                      <a:lnTo>
                        <a:pt x="0" y="138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9"/>
                      </a:lnTo>
                      <a:lnTo>
                        <a:pt x="0" y="153"/>
                      </a:lnTo>
                      <a:lnTo>
                        <a:pt x="0" y="158"/>
                      </a:lnTo>
                      <a:lnTo>
                        <a:pt x="0" y="160"/>
                      </a:lnTo>
                      <a:lnTo>
                        <a:pt x="0" y="166"/>
                      </a:lnTo>
                      <a:lnTo>
                        <a:pt x="1" y="168"/>
                      </a:lnTo>
                      <a:lnTo>
                        <a:pt x="1" y="173"/>
                      </a:lnTo>
                      <a:lnTo>
                        <a:pt x="5" y="179"/>
                      </a:lnTo>
                      <a:lnTo>
                        <a:pt x="5" y="181"/>
                      </a:lnTo>
                      <a:lnTo>
                        <a:pt x="5" y="186"/>
                      </a:lnTo>
                      <a:lnTo>
                        <a:pt x="7" y="188"/>
                      </a:lnTo>
                      <a:lnTo>
                        <a:pt x="7" y="192"/>
                      </a:lnTo>
                      <a:lnTo>
                        <a:pt x="7" y="197"/>
                      </a:lnTo>
                      <a:lnTo>
                        <a:pt x="9" y="199"/>
                      </a:lnTo>
                      <a:lnTo>
                        <a:pt x="9" y="203"/>
                      </a:lnTo>
                      <a:lnTo>
                        <a:pt x="11" y="207"/>
                      </a:lnTo>
                      <a:lnTo>
                        <a:pt x="13" y="211"/>
                      </a:lnTo>
                      <a:lnTo>
                        <a:pt x="13" y="214"/>
                      </a:lnTo>
                      <a:lnTo>
                        <a:pt x="15" y="218"/>
                      </a:lnTo>
                      <a:lnTo>
                        <a:pt x="16" y="222"/>
                      </a:lnTo>
                      <a:lnTo>
                        <a:pt x="20" y="225"/>
                      </a:lnTo>
                      <a:lnTo>
                        <a:pt x="20" y="229"/>
                      </a:lnTo>
                      <a:lnTo>
                        <a:pt x="20" y="231"/>
                      </a:lnTo>
                      <a:lnTo>
                        <a:pt x="22" y="235"/>
                      </a:lnTo>
                      <a:lnTo>
                        <a:pt x="24" y="238"/>
                      </a:lnTo>
                      <a:lnTo>
                        <a:pt x="26" y="242"/>
                      </a:lnTo>
                      <a:lnTo>
                        <a:pt x="44" y="20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2" name="Freeform 35"/>
                <p:cNvSpPr>
                  <a:spLocks/>
                </p:cNvSpPr>
                <p:nvPr/>
              </p:nvSpPr>
              <p:spPr bwMode="auto">
                <a:xfrm>
                  <a:off x="1852" y="3537"/>
                  <a:ext cx="187" cy="81"/>
                </a:xfrm>
                <a:custGeom>
                  <a:avLst/>
                  <a:gdLst>
                    <a:gd name="T0" fmla="*/ 79 w 440"/>
                    <a:gd name="T1" fmla="*/ 17 h 190"/>
                    <a:gd name="T2" fmla="*/ 70 w 440"/>
                    <a:gd name="T3" fmla="*/ 26 h 190"/>
                    <a:gd name="T4" fmla="*/ 60 w 440"/>
                    <a:gd name="T5" fmla="*/ 35 h 190"/>
                    <a:gd name="T6" fmla="*/ 40 w 440"/>
                    <a:gd name="T7" fmla="*/ 35 h 190"/>
                    <a:gd name="T8" fmla="*/ 20 w 440"/>
                    <a:gd name="T9" fmla="*/ 35 h 190"/>
                    <a:gd name="T10" fmla="*/ 10 w 440"/>
                    <a:gd name="T11" fmla="*/ 26 h 190"/>
                    <a:gd name="T12" fmla="*/ 0 w 440"/>
                    <a:gd name="T13" fmla="*/ 17 h 190"/>
                    <a:gd name="T14" fmla="*/ 10 w 440"/>
                    <a:gd name="T15" fmla="*/ 9 h 190"/>
                    <a:gd name="T16" fmla="*/ 20 w 440"/>
                    <a:gd name="T17" fmla="*/ 0 h 190"/>
                    <a:gd name="T18" fmla="*/ 40 w 440"/>
                    <a:gd name="T19" fmla="*/ 0 h 190"/>
                    <a:gd name="T20" fmla="*/ 60 w 440"/>
                    <a:gd name="T21" fmla="*/ 0 h 190"/>
                    <a:gd name="T22" fmla="*/ 70 w 440"/>
                    <a:gd name="T23" fmla="*/ 9 h 190"/>
                    <a:gd name="T24" fmla="*/ 79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440" y="95"/>
                      </a:moveTo>
                      <a:lnTo>
                        <a:pt x="386" y="142"/>
                      </a:lnTo>
                      <a:lnTo>
                        <a:pt x="330" y="190"/>
                      </a:lnTo>
                      <a:lnTo>
                        <a:pt x="220" y="190"/>
                      </a:lnTo>
                      <a:lnTo>
                        <a:pt x="110" y="190"/>
                      </a:lnTo>
                      <a:lnTo>
                        <a:pt x="56" y="142"/>
                      </a:lnTo>
                      <a:lnTo>
                        <a:pt x="0" y="95"/>
                      </a:lnTo>
                      <a:lnTo>
                        <a:pt x="56" y="47"/>
                      </a:lnTo>
                      <a:lnTo>
                        <a:pt x="110" y="0"/>
                      </a:lnTo>
                      <a:lnTo>
                        <a:pt x="220" y="0"/>
                      </a:lnTo>
                      <a:lnTo>
                        <a:pt x="330" y="0"/>
                      </a:lnTo>
                      <a:lnTo>
                        <a:pt x="386" y="47"/>
                      </a:lnTo>
                      <a:lnTo>
                        <a:pt x="440" y="95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3" name="Rectangle 36"/>
                <p:cNvSpPr>
                  <a:spLocks noChangeArrowheads="1"/>
                </p:cNvSpPr>
                <p:nvPr/>
              </p:nvSpPr>
              <p:spPr bwMode="auto">
                <a:xfrm>
                  <a:off x="1852" y="3565"/>
                  <a:ext cx="187" cy="12"/>
                </a:xfrm>
                <a:prstGeom prst="rect">
                  <a:avLst/>
                </a:prstGeom>
                <a:solidFill>
                  <a:srgbClr val="003A6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4" name="Freeform 37"/>
                <p:cNvSpPr>
                  <a:spLocks/>
                </p:cNvSpPr>
                <p:nvPr/>
              </p:nvSpPr>
              <p:spPr bwMode="auto">
                <a:xfrm>
                  <a:off x="1852" y="3537"/>
                  <a:ext cx="46" cy="81"/>
                </a:xfrm>
                <a:custGeom>
                  <a:avLst/>
                  <a:gdLst>
                    <a:gd name="T0" fmla="*/ 19 w 110"/>
                    <a:gd name="T1" fmla="*/ 35 h 190"/>
                    <a:gd name="T2" fmla="*/ 10 w 110"/>
                    <a:gd name="T3" fmla="*/ 26 h 190"/>
                    <a:gd name="T4" fmla="*/ 0 w 110"/>
                    <a:gd name="T5" fmla="*/ 17 h 190"/>
                    <a:gd name="T6" fmla="*/ 10 w 110"/>
                    <a:gd name="T7" fmla="*/ 9 h 190"/>
                    <a:gd name="T8" fmla="*/ 19 w 110"/>
                    <a:gd name="T9" fmla="*/ 0 h 190"/>
                    <a:gd name="T10" fmla="*/ 19 w 110"/>
                    <a:gd name="T11" fmla="*/ 35 h 1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90"/>
                    <a:gd name="T20" fmla="*/ 110 w 110"/>
                    <a:gd name="T21" fmla="*/ 190 h 19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90">
                      <a:moveTo>
                        <a:pt x="110" y="190"/>
                      </a:moveTo>
                      <a:lnTo>
                        <a:pt x="56" y="142"/>
                      </a:lnTo>
                      <a:lnTo>
                        <a:pt x="0" y="95"/>
                      </a:lnTo>
                      <a:lnTo>
                        <a:pt x="56" y="47"/>
                      </a:lnTo>
                      <a:lnTo>
                        <a:pt x="110" y="0"/>
                      </a:lnTo>
                      <a:lnTo>
                        <a:pt x="110" y="19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5" name="Freeform 38"/>
                <p:cNvSpPr>
                  <a:spLocks/>
                </p:cNvSpPr>
                <p:nvPr/>
              </p:nvSpPr>
              <p:spPr bwMode="auto">
                <a:xfrm>
                  <a:off x="1993" y="3537"/>
                  <a:ext cx="46" cy="81"/>
                </a:xfrm>
                <a:custGeom>
                  <a:avLst/>
                  <a:gdLst>
                    <a:gd name="T0" fmla="*/ 20 w 108"/>
                    <a:gd name="T1" fmla="*/ 17 h 188"/>
                    <a:gd name="T2" fmla="*/ 10 w 108"/>
                    <a:gd name="T3" fmla="*/ 26 h 188"/>
                    <a:gd name="T4" fmla="*/ 0 w 108"/>
                    <a:gd name="T5" fmla="*/ 35 h 188"/>
                    <a:gd name="T6" fmla="*/ 0 w 108"/>
                    <a:gd name="T7" fmla="*/ 0 h 188"/>
                    <a:gd name="T8" fmla="*/ 10 w 108"/>
                    <a:gd name="T9" fmla="*/ 9 h 188"/>
                    <a:gd name="T10" fmla="*/ 20 w 108"/>
                    <a:gd name="T11" fmla="*/ 17 h 1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"/>
                    <a:gd name="T19" fmla="*/ 0 h 188"/>
                    <a:gd name="T20" fmla="*/ 108 w 108"/>
                    <a:gd name="T21" fmla="*/ 188 h 1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" h="188">
                      <a:moveTo>
                        <a:pt x="108" y="93"/>
                      </a:moveTo>
                      <a:lnTo>
                        <a:pt x="54" y="140"/>
                      </a:lnTo>
                      <a:lnTo>
                        <a:pt x="0" y="188"/>
                      </a:lnTo>
                      <a:lnTo>
                        <a:pt x="0" y="0"/>
                      </a:lnTo>
                      <a:lnTo>
                        <a:pt x="54" y="47"/>
                      </a:lnTo>
                      <a:lnTo>
                        <a:pt x="108" y="93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6" name="Freeform 39"/>
                <p:cNvSpPr>
                  <a:spLocks/>
                </p:cNvSpPr>
                <p:nvPr/>
              </p:nvSpPr>
              <p:spPr bwMode="auto">
                <a:xfrm>
                  <a:off x="1852" y="3525"/>
                  <a:ext cx="187" cy="81"/>
                </a:xfrm>
                <a:custGeom>
                  <a:avLst/>
                  <a:gdLst>
                    <a:gd name="T0" fmla="*/ 79 w 440"/>
                    <a:gd name="T1" fmla="*/ 17 h 190"/>
                    <a:gd name="T2" fmla="*/ 70 w 440"/>
                    <a:gd name="T3" fmla="*/ 26 h 190"/>
                    <a:gd name="T4" fmla="*/ 60 w 440"/>
                    <a:gd name="T5" fmla="*/ 35 h 190"/>
                    <a:gd name="T6" fmla="*/ 40 w 440"/>
                    <a:gd name="T7" fmla="*/ 35 h 190"/>
                    <a:gd name="T8" fmla="*/ 20 w 440"/>
                    <a:gd name="T9" fmla="*/ 35 h 190"/>
                    <a:gd name="T10" fmla="*/ 10 w 440"/>
                    <a:gd name="T11" fmla="*/ 26 h 190"/>
                    <a:gd name="T12" fmla="*/ 0 w 440"/>
                    <a:gd name="T13" fmla="*/ 17 h 190"/>
                    <a:gd name="T14" fmla="*/ 10 w 440"/>
                    <a:gd name="T15" fmla="*/ 9 h 190"/>
                    <a:gd name="T16" fmla="*/ 20 w 440"/>
                    <a:gd name="T17" fmla="*/ 0 h 190"/>
                    <a:gd name="T18" fmla="*/ 40 w 440"/>
                    <a:gd name="T19" fmla="*/ 0 h 190"/>
                    <a:gd name="T20" fmla="*/ 60 w 440"/>
                    <a:gd name="T21" fmla="*/ 0 h 190"/>
                    <a:gd name="T22" fmla="*/ 70 w 440"/>
                    <a:gd name="T23" fmla="*/ 9 h 190"/>
                    <a:gd name="T24" fmla="*/ 79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440" y="95"/>
                      </a:moveTo>
                      <a:lnTo>
                        <a:pt x="386" y="144"/>
                      </a:lnTo>
                      <a:lnTo>
                        <a:pt x="330" y="190"/>
                      </a:lnTo>
                      <a:lnTo>
                        <a:pt x="220" y="190"/>
                      </a:lnTo>
                      <a:lnTo>
                        <a:pt x="110" y="190"/>
                      </a:lnTo>
                      <a:lnTo>
                        <a:pt x="56" y="144"/>
                      </a:lnTo>
                      <a:lnTo>
                        <a:pt x="0" y="95"/>
                      </a:lnTo>
                      <a:lnTo>
                        <a:pt x="56" y="49"/>
                      </a:lnTo>
                      <a:lnTo>
                        <a:pt x="110" y="0"/>
                      </a:lnTo>
                      <a:lnTo>
                        <a:pt x="220" y="0"/>
                      </a:lnTo>
                      <a:lnTo>
                        <a:pt x="330" y="0"/>
                      </a:lnTo>
                      <a:lnTo>
                        <a:pt x="386" y="49"/>
                      </a:lnTo>
                      <a:lnTo>
                        <a:pt x="440" y="95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7" name="Freeform 40"/>
                <p:cNvSpPr>
                  <a:spLocks/>
                </p:cNvSpPr>
                <p:nvPr/>
              </p:nvSpPr>
              <p:spPr bwMode="auto">
                <a:xfrm>
                  <a:off x="1710" y="3485"/>
                  <a:ext cx="188" cy="80"/>
                </a:xfrm>
                <a:custGeom>
                  <a:avLst/>
                  <a:gdLst>
                    <a:gd name="T0" fmla="*/ 0 w 440"/>
                    <a:gd name="T1" fmla="*/ 17 h 186"/>
                    <a:gd name="T2" fmla="*/ 10 w 440"/>
                    <a:gd name="T3" fmla="*/ 26 h 186"/>
                    <a:gd name="T4" fmla="*/ 20 w 440"/>
                    <a:gd name="T5" fmla="*/ 34 h 186"/>
                    <a:gd name="T6" fmla="*/ 40 w 440"/>
                    <a:gd name="T7" fmla="*/ 34 h 186"/>
                    <a:gd name="T8" fmla="*/ 60 w 440"/>
                    <a:gd name="T9" fmla="*/ 34 h 186"/>
                    <a:gd name="T10" fmla="*/ 71 w 440"/>
                    <a:gd name="T11" fmla="*/ 26 h 186"/>
                    <a:gd name="T12" fmla="*/ 80 w 440"/>
                    <a:gd name="T13" fmla="*/ 17 h 186"/>
                    <a:gd name="T14" fmla="*/ 71 w 440"/>
                    <a:gd name="T15" fmla="*/ 9 h 186"/>
                    <a:gd name="T16" fmla="*/ 60 w 440"/>
                    <a:gd name="T17" fmla="*/ 0 h 186"/>
                    <a:gd name="T18" fmla="*/ 40 w 440"/>
                    <a:gd name="T19" fmla="*/ 0 h 186"/>
                    <a:gd name="T20" fmla="*/ 20 w 440"/>
                    <a:gd name="T21" fmla="*/ 0 h 186"/>
                    <a:gd name="T22" fmla="*/ 10 w 440"/>
                    <a:gd name="T23" fmla="*/ 9 h 186"/>
                    <a:gd name="T24" fmla="*/ 0 w 440"/>
                    <a:gd name="T25" fmla="*/ 17 h 18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86"/>
                    <a:gd name="T41" fmla="*/ 440 w 440"/>
                    <a:gd name="T42" fmla="*/ 186 h 18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86">
                      <a:moveTo>
                        <a:pt x="0" y="93"/>
                      </a:moveTo>
                      <a:lnTo>
                        <a:pt x="56" y="140"/>
                      </a:lnTo>
                      <a:lnTo>
                        <a:pt x="110" y="186"/>
                      </a:lnTo>
                      <a:lnTo>
                        <a:pt x="220" y="186"/>
                      </a:lnTo>
                      <a:lnTo>
                        <a:pt x="330" y="186"/>
                      </a:lnTo>
                      <a:lnTo>
                        <a:pt x="386" y="140"/>
                      </a:lnTo>
                      <a:lnTo>
                        <a:pt x="440" y="93"/>
                      </a:lnTo>
                      <a:lnTo>
                        <a:pt x="386" y="46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8" name="Freeform 41"/>
                <p:cNvSpPr>
                  <a:spLocks/>
                </p:cNvSpPr>
                <p:nvPr/>
              </p:nvSpPr>
              <p:spPr bwMode="auto">
                <a:xfrm>
                  <a:off x="1710" y="3513"/>
                  <a:ext cx="188" cy="12"/>
                </a:xfrm>
                <a:custGeom>
                  <a:avLst/>
                  <a:gdLst>
                    <a:gd name="T0" fmla="*/ 80 w 440"/>
                    <a:gd name="T1" fmla="*/ 0 h 26"/>
                    <a:gd name="T2" fmla="*/ 80 w 440"/>
                    <a:gd name="T3" fmla="*/ 6 h 26"/>
                    <a:gd name="T4" fmla="*/ 0 w 440"/>
                    <a:gd name="T5" fmla="*/ 6 h 26"/>
                    <a:gd name="T6" fmla="*/ 0 w 440"/>
                    <a:gd name="T7" fmla="*/ 0 h 26"/>
                    <a:gd name="T8" fmla="*/ 80 w 440"/>
                    <a:gd name="T9" fmla="*/ 0 h 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40"/>
                    <a:gd name="T16" fmla="*/ 0 h 26"/>
                    <a:gd name="T17" fmla="*/ 440 w 440"/>
                    <a:gd name="T18" fmla="*/ 26 h 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40" h="26">
                      <a:moveTo>
                        <a:pt x="440" y="0"/>
                      </a:moveTo>
                      <a:lnTo>
                        <a:pt x="440" y="26"/>
                      </a:lnTo>
                      <a:lnTo>
                        <a:pt x="2" y="26"/>
                      </a:lnTo>
                      <a:lnTo>
                        <a:pt x="0" y="0"/>
                      </a:ln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09" name="Freeform 42"/>
                <p:cNvSpPr>
                  <a:spLocks/>
                </p:cNvSpPr>
                <p:nvPr/>
              </p:nvSpPr>
              <p:spPr bwMode="auto">
                <a:xfrm>
                  <a:off x="1852" y="3485"/>
                  <a:ext cx="46" cy="80"/>
                </a:xfrm>
                <a:custGeom>
                  <a:avLst/>
                  <a:gdLst>
                    <a:gd name="T0" fmla="*/ 0 w 110"/>
                    <a:gd name="T1" fmla="*/ 34 h 186"/>
                    <a:gd name="T2" fmla="*/ 10 w 110"/>
                    <a:gd name="T3" fmla="*/ 26 h 186"/>
                    <a:gd name="T4" fmla="*/ 19 w 110"/>
                    <a:gd name="T5" fmla="*/ 17 h 186"/>
                    <a:gd name="T6" fmla="*/ 10 w 110"/>
                    <a:gd name="T7" fmla="*/ 9 h 186"/>
                    <a:gd name="T8" fmla="*/ 0 w 110"/>
                    <a:gd name="T9" fmla="*/ 0 h 186"/>
                    <a:gd name="T10" fmla="*/ 0 w 110"/>
                    <a:gd name="T11" fmla="*/ 34 h 1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6"/>
                    <a:gd name="T20" fmla="*/ 110 w 110"/>
                    <a:gd name="T21" fmla="*/ 186 h 1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6">
                      <a:moveTo>
                        <a:pt x="0" y="186"/>
                      </a:moveTo>
                      <a:lnTo>
                        <a:pt x="56" y="140"/>
                      </a:lnTo>
                      <a:lnTo>
                        <a:pt x="110" y="93"/>
                      </a:lnTo>
                      <a:lnTo>
                        <a:pt x="56" y="46"/>
                      </a:lnTo>
                      <a:lnTo>
                        <a:pt x="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0" name="Freeform 43"/>
                <p:cNvSpPr>
                  <a:spLocks/>
                </p:cNvSpPr>
                <p:nvPr/>
              </p:nvSpPr>
              <p:spPr bwMode="auto">
                <a:xfrm>
                  <a:off x="1710" y="3485"/>
                  <a:ext cx="47" cy="80"/>
                </a:xfrm>
                <a:custGeom>
                  <a:avLst/>
                  <a:gdLst>
                    <a:gd name="T0" fmla="*/ 0 w 110"/>
                    <a:gd name="T1" fmla="*/ 17 h 186"/>
                    <a:gd name="T2" fmla="*/ 10 w 110"/>
                    <a:gd name="T3" fmla="*/ 26 h 186"/>
                    <a:gd name="T4" fmla="*/ 20 w 110"/>
                    <a:gd name="T5" fmla="*/ 34 h 186"/>
                    <a:gd name="T6" fmla="*/ 20 w 110"/>
                    <a:gd name="T7" fmla="*/ 0 h 186"/>
                    <a:gd name="T8" fmla="*/ 10 w 110"/>
                    <a:gd name="T9" fmla="*/ 9 h 186"/>
                    <a:gd name="T10" fmla="*/ 0 w 110"/>
                    <a:gd name="T11" fmla="*/ 17 h 1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6"/>
                    <a:gd name="T20" fmla="*/ 110 w 110"/>
                    <a:gd name="T21" fmla="*/ 186 h 1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6">
                      <a:moveTo>
                        <a:pt x="0" y="93"/>
                      </a:moveTo>
                      <a:lnTo>
                        <a:pt x="56" y="140"/>
                      </a:lnTo>
                      <a:lnTo>
                        <a:pt x="110" y="186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1" name="Freeform 44"/>
                <p:cNvSpPr>
                  <a:spLocks/>
                </p:cNvSpPr>
                <p:nvPr/>
              </p:nvSpPr>
              <p:spPr bwMode="auto">
                <a:xfrm>
                  <a:off x="1710" y="3473"/>
                  <a:ext cx="188" cy="81"/>
                </a:xfrm>
                <a:custGeom>
                  <a:avLst/>
                  <a:gdLst>
                    <a:gd name="T0" fmla="*/ 0 w 440"/>
                    <a:gd name="T1" fmla="*/ 17 h 188"/>
                    <a:gd name="T2" fmla="*/ 10 w 440"/>
                    <a:gd name="T3" fmla="*/ 26 h 188"/>
                    <a:gd name="T4" fmla="*/ 20 w 440"/>
                    <a:gd name="T5" fmla="*/ 35 h 188"/>
                    <a:gd name="T6" fmla="*/ 40 w 440"/>
                    <a:gd name="T7" fmla="*/ 35 h 188"/>
                    <a:gd name="T8" fmla="*/ 60 w 440"/>
                    <a:gd name="T9" fmla="*/ 35 h 188"/>
                    <a:gd name="T10" fmla="*/ 71 w 440"/>
                    <a:gd name="T11" fmla="*/ 26 h 188"/>
                    <a:gd name="T12" fmla="*/ 80 w 440"/>
                    <a:gd name="T13" fmla="*/ 17 h 188"/>
                    <a:gd name="T14" fmla="*/ 71 w 440"/>
                    <a:gd name="T15" fmla="*/ 9 h 188"/>
                    <a:gd name="T16" fmla="*/ 60 w 440"/>
                    <a:gd name="T17" fmla="*/ 0 h 188"/>
                    <a:gd name="T18" fmla="*/ 40 w 440"/>
                    <a:gd name="T19" fmla="*/ 0 h 188"/>
                    <a:gd name="T20" fmla="*/ 20 w 440"/>
                    <a:gd name="T21" fmla="*/ 0 h 188"/>
                    <a:gd name="T22" fmla="*/ 10 w 440"/>
                    <a:gd name="T23" fmla="*/ 9 h 188"/>
                    <a:gd name="T24" fmla="*/ 0 w 440"/>
                    <a:gd name="T25" fmla="*/ 17 h 18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88"/>
                    <a:gd name="T41" fmla="*/ 440 w 440"/>
                    <a:gd name="T42" fmla="*/ 188 h 18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88">
                      <a:moveTo>
                        <a:pt x="0" y="93"/>
                      </a:moveTo>
                      <a:lnTo>
                        <a:pt x="56" y="141"/>
                      </a:lnTo>
                      <a:lnTo>
                        <a:pt x="110" y="188"/>
                      </a:lnTo>
                      <a:lnTo>
                        <a:pt x="220" y="188"/>
                      </a:lnTo>
                      <a:lnTo>
                        <a:pt x="330" y="188"/>
                      </a:lnTo>
                      <a:lnTo>
                        <a:pt x="386" y="141"/>
                      </a:lnTo>
                      <a:lnTo>
                        <a:pt x="440" y="93"/>
                      </a:lnTo>
                      <a:lnTo>
                        <a:pt x="386" y="48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2" name="Freeform 45"/>
                <p:cNvSpPr>
                  <a:spLocks/>
                </p:cNvSpPr>
                <p:nvPr/>
              </p:nvSpPr>
              <p:spPr bwMode="auto">
                <a:xfrm>
                  <a:off x="1852" y="3443"/>
                  <a:ext cx="187" cy="82"/>
                </a:xfrm>
                <a:custGeom>
                  <a:avLst/>
                  <a:gdLst>
                    <a:gd name="T0" fmla="*/ 0 w 440"/>
                    <a:gd name="T1" fmla="*/ 18 h 190"/>
                    <a:gd name="T2" fmla="*/ 10 w 440"/>
                    <a:gd name="T3" fmla="*/ 27 h 190"/>
                    <a:gd name="T4" fmla="*/ 20 w 440"/>
                    <a:gd name="T5" fmla="*/ 35 h 190"/>
                    <a:gd name="T6" fmla="*/ 40 w 440"/>
                    <a:gd name="T7" fmla="*/ 35 h 190"/>
                    <a:gd name="T8" fmla="*/ 60 w 440"/>
                    <a:gd name="T9" fmla="*/ 35 h 190"/>
                    <a:gd name="T10" fmla="*/ 70 w 440"/>
                    <a:gd name="T11" fmla="*/ 27 h 190"/>
                    <a:gd name="T12" fmla="*/ 79 w 440"/>
                    <a:gd name="T13" fmla="*/ 18 h 190"/>
                    <a:gd name="T14" fmla="*/ 70 w 440"/>
                    <a:gd name="T15" fmla="*/ 9 h 190"/>
                    <a:gd name="T16" fmla="*/ 60 w 440"/>
                    <a:gd name="T17" fmla="*/ 0 h 190"/>
                    <a:gd name="T18" fmla="*/ 40 w 440"/>
                    <a:gd name="T19" fmla="*/ 0 h 190"/>
                    <a:gd name="T20" fmla="*/ 20 w 440"/>
                    <a:gd name="T21" fmla="*/ 0 h 190"/>
                    <a:gd name="T22" fmla="*/ 10 w 440"/>
                    <a:gd name="T23" fmla="*/ 9 h 190"/>
                    <a:gd name="T24" fmla="*/ 0 w 440"/>
                    <a:gd name="T25" fmla="*/ 18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0" y="97"/>
                      </a:moveTo>
                      <a:lnTo>
                        <a:pt x="56" y="143"/>
                      </a:lnTo>
                      <a:lnTo>
                        <a:pt x="110" y="190"/>
                      </a:lnTo>
                      <a:lnTo>
                        <a:pt x="220" y="190"/>
                      </a:lnTo>
                      <a:lnTo>
                        <a:pt x="330" y="190"/>
                      </a:lnTo>
                      <a:lnTo>
                        <a:pt x="386" y="143"/>
                      </a:lnTo>
                      <a:lnTo>
                        <a:pt x="440" y="97"/>
                      </a:lnTo>
                      <a:lnTo>
                        <a:pt x="386" y="48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3" name="Rectangle 46"/>
                <p:cNvSpPr>
                  <a:spLocks noChangeArrowheads="1"/>
                </p:cNvSpPr>
                <p:nvPr/>
              </p:nvSpPr>
              <p:spPr bwMode="auto">
                <a:xfrm>
                  <a:off x="1852" y="3473"/>
                  <a:ext cx="187" cy="12"/>
                </a:xfrm>
                <a:prstGeom prst="rect">
                  <a:avLst/>
                </a:prstGeom>
                <a:solidFill>
                  <a:srgbClr val="003A6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4" name="Freeform 47"/>
                <p:cNvSpPr>
                  <a:spLocks/>
                </p:cNvSpPr>
                <p:nvPr/>
              </p:nvSpPr>
              <p:spPr bwMode="auto">
                <a:xfrm>
                  <a:off x="1993" y="3443"/>
                  <a:ext cx="46" cy="82"/>
                </a:xfrm>
                <a:custGeom>
                  <a:avLst/>
                  <a:gdLst>
                    <a:gd name="T0" fmla="*/ 0 w 108"/>
                    <a:gd name="T1" fmla="*/ 35 h 190"/>
                    <a:gd name="T2" fmla="*/ 10 w 108"/>
                    <a:gd name="T3" fmla="*/ 27 h 190"/>
                    <a:gd name="T4" fmla="*/ 20 w 108"/>
                    <a:gd name="T5" fmla="*/ 18 h 190"/>
                    <a:gd name="T6" fmla="*/ 10 w 108"/>
                    <a:gd name="T7" fmla="*/ 9 h 190"/>
                    <a:gd name="T8" fmla="*/ 0 w 108"/>
                    <a:gd name="T9" fmla="*/ 0 h 190"/>
                    <a:gd name="T10" fmla="*/ 0 w 108"/>
                    <a:gd name="T11" fmla="*/ 35 h 1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"/>
                    <a:gd name="T19" fmla="*/ 0 h 190"/>
                    <a:gd name="T20" fmla="*/ 108 w 108"/>
                    <a:gd name="T21" fmla="*/ 190 h 19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" h="190">
                      <a:moveTo>
                        <a:pt x="0" y="190"/>
                      </a:moveTo>
                      <a:lnTo>
                        <a:pt x="54" y="143"/>
                      </a:lnTo>
                      <a:lnTo>
                        <a:pt x="108" y="97"/>
                      </a:lnTo>
                      <a:lnTo>
                        <a:pt x="54" y="48"/>
                      </a:lnTo>
                      <a:lnTo>
                        <a:pt x="0" y="0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5" name="Freeform 48"/>
                <p:cNvSpPr>
                  <a:spLocks/>
                </p:cNvSpPr>
                <p:nvPr/>
              </p:nvSpPr>
              <p:spPr bwMode="auto">
                <a:xfrm>
                  <a:off x="1852" y="3443"/>
                  <a:ext cx="46" cy="82"/>
                </a:xfrm>
                <a:custGeom>
                  <a:avLst/>
                  <a:gdLst>
                    <a:gd name="T0" fmla="*/ 0 w 110"/>
                    <a:gd name="T1" fmla="*/ 18 h 188"/>
                    <a:gd name="T2" fmla="*/ 10 w 110"/>
                    <a:gd name="T3" fmla="*/ 27 h 188"/>
                    <a:gd name="T4" fmla="*/ 19 w 110"/>
                    <a:gd name="T5" fmla="*/ 36 h 188"/>
                    <a:gd name="T6" fmla="*/ 19 w 110"/>
                    <a:gd name="T7" fmla="*/ 0 h 188"/>
                    <a:gd name="T8" fmla="*/ 10 w 110"/>
                    <a:gd name="T9" fmla="*/ 9 h 188"/>
                    <a:gd name="T10" fmla="*/ 0 w 110"/>
                    <a:gd name="T11" fmla="*/ 18 h 1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8"/>
                    <a:gd name="T20" fmla="*/ 110 w 110"/>
                    <a:gd name="T21" fmla="*/ 188 h 1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8">
                      <a:moveTo>
                        <a:pt x="0" y="95"/>
                      </a:moveTo>
                      <a:lnTo>
                        <a:pt x="56" y="143"/>
                      </a:lnTo>
                      <a:lnTo>
                        <a:pt x="110" y="188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6" name="Freeform 49"/>
                <p:cNvSpPr>
                  <a:spLocks/>
                </p:cNvSpPr>
                <p:nvPr/>
              </p:nvSpPr>
              <p:spPr bwMode="auto">
                <a:xfrm>
                  <a:off x="1852" y="3432"/>
                  <a:ext cx="187" cy="81"/>
                </a:xfrm>
                <a:custGeom>
                  <a:avLst/>
                  <a:gdLst>
                    <a:gd name="T0" fmla="*/ 0 w 440"/>
                    <a:gd name="T1" fmla="*/ 17 h 190"/>
                    <a:gd name="T2" fmla="*/ 10 w 440"/>
                    <a:gd name="T3" fmla="*/ 26 h 190"/>
                    <a:gd name="T4" fmla="*/ 20 w 440"/>
                    <a:gd name="T5" fmla="*/ 35 h 190"/>
                    <a:gd name="T6" fmla="*/ 40 w 440"/>
                    <a:gd name="T7" fmla="*/ 35 h 190"/>
                    <a:gd name="T8" fmla="*/ 60 w 440"/>
                    <a:gd name="T9" fmla="*/ 35 h 190"/>
                    <a:gd name="T10" fmla="*/ 70 w 440"/>
                    <a:gd name="T11" fmla="*/ 26 h 190"/>
                    <a:gd name="T12" fmla="*/ 79 w 440"/>
                    <a:gd name="T13" fmla="*/ 17 h 190"/>
                    <a:gd name="T14" fmla="*/ 70 w 440"/>
                    <a:gd name="T15" fmla="*/ 9 h 190"/>
                    <a:gd name="T16" fmla="*/ 60 w 440"/>
                    <a:gd name="T17" fmla="*/ 0 h 190"/>
                    <a:gd name="T18" fmla="*/ 40 w 440"/>
                    <a:gd name="T19" fmla="*/ 0 h 190"/>
                    <a:gd name="T20" fmla="*/ 20 w 440"/>
                    <a:gd name="T21" fmla="*/ 0 h 190"/>
                    <a:gd name="T22" fmla="*/ 10 w 440"/>
                    <a:gd name="T23" fmla="*/ 9 h 190"/>
                    <a:gd name="T24" fmla="*/ 0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0" y="95"/>
                      </a:moveTo>
                      <a:lnTo>
                        <a:pt x="56" y="143"/>
                      </a:lnTo>
                      <a:lnTo>
                        <a:pt x="110" y="190"/>
                      </a:lnTo>
                      <a:lnTo>
                        <a:pt x="220" y="190"/>
                      </a:lnTo>
                      <a:lnTo>
                        <a:pt x="330" y="190"/>
                      </a:lnTo>
                      <a:lnTo>
                        <a:pt x="386" y="143"/>
                      </a:lnTo>
                      <a:lnTo>
                        <a:pt x="440" y="95"/>
                      </a:lnTo>
                      <a:lnTo>
                        <a:pt x="386" y="46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7" name="Freeform 50"/>
                <p:cNvSpPr>
                  <a:spLocks/>
                </p:cNvSpPr>
                <p:nvPr/>
              </p:nvSpPr>
              <p:spPr bwMode="auto">
                <a:xfrm>
                  <a:off x="1936" y="3465"/>
                  <a:ext cx="28" cy="42"/>
                </a:xfrm>
                <a:custGeom>
                  <a:avLst/>
                  <a:gdLst>
                    <a:gd name="T0" fmla="*/ 2 w 64"/>
                    <a:gd name="T1" fmla="*/ 0 h 99"/>
                    <a:gd name="T2" fmla="*/ 0 w 64"/>
                    <a:gd name="T3" fmla="*/ 1 h 99"/>
                    <a:gd name="T4" fmla="*/ 9 w 64"/>
                    <a:gd name="T5" fmla="*/ 18 h 99"/>
                    <a:gd name="T6" fmla="*/ 12 w 64"/>
                    <a:gd name="T7" fmla="*/ 18 h 99"/>
                    <a:gd name="T8" fmla="*/ 3 w 64"/>
                    <a:gd name="T9" fmla="*/ 0 h 99"/>
                    <a:gd name="T10" fmla="*/ 2 w 64"/>
                    <a:gd name="T11" fmla="*/ 1 h 99"/>
                    <a:gd name="T12" fmla="*/ 2 w 64"/>
                    <a:gd name="T13" fmla="*/ 0 h 99"/>
                    <a:gd name="T14" fmla="*/ 0 w 64"/>
                    <a:gd name="T15" fmla="*/ 0 h 99"/>
                    <a:gd name="T16" fmla="*/ 0 w 64"/>
                    <a:gd name="T17" fmla="*/ 1 h 99"/>
                    <a:gd name="T18" fmla="*/ 2 w 64"/>
                    <a:gd name="T19" fmla="*/ 0 h 9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4"/>
                    <a:gd name="T31" fmla="*/ 0 h 99"/>
                    <a:gd name="T32" fmla="*/ 64 w 64"/>
                    <a:gd name="T33" fmla="*/ 99 h 9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4" h="99">
                      <a:moveTo>
                        <a:pt x="10" y="0"/>
                      </a:moveTo>
                      <a:lnTo>
                        <a:pt x="0" y="4"/>
                      </a:lnTo>
                      <a:lnTo>
                        <a:pt x="47" y="99"/>
                      </a:lnTo>
                      <a:lnTo>
                        <a:pt x="64" y="99"/>
                      </a:lnTo>
                      <a:lnTo>
                        <a:pt x="17" y="2"/>
                      </a:lnTo>
                      <a:lnTo>
                        <a:pt x="10" y="8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8" name="Freeform 51"/>
                <p:cNvSpPr>
                  <a:spLocks/>
                </p:cNvSpPr>
                <p:nvPr/>
              </p:nvSpPr>
              <p:spPr bwMode="auto">
                <a:xfrm>
                  <a:off x="1941" y="3465"/>
                  <a:ext cx="19" cy="3"/>
                </a:xfrm>
                <a:custGeom>
                  <a:avLst/>
                  <a:gdLst>
                    <a:gd name="T0" fmla="*/ 6 w 44"/>
                    <a:gd name="T1" fmla="*/ 1 h 8"/>
                    <a:gd name="T2" fmla="*/ 7 w 44"/>
                    <a:gd name="T3" fmla="*/ 0 h 8"/>
                    <a:gd name="T4" fmla="*/ 0 w 44"/>
                    <a:gd name="T5" fmla="*/ 0 h 8"/>
                    <a:gd name="T6" fmla="*/ 0 w 44"/>
                    <a:gd name="T7" fmla="*/ 1 h 8"/>
                    <a:gd name="T8" fmla="*/ 7 w 44"/>
                    <a:gd name="T9" fmla="*/ 1 h 8"/>
                    <a:gd name="T10" fmla="*/ 8 w 44"/>
                    <a:gd name="T11" fmla="*/ 1 h 8"/>
                    <a:gd name="T12" fmla="*/ 7 w 44"/>
                    <a:gd name="T13" fmla="*/ 1 h 8"/>
                    <a:gd name="T14" fmla="*/ 8 w 44"/>
                    <a:gd name="T15" fmla="*/ 1 h 8"/>
                    <a:gd name="T16" fmla="*/ 8 w 44"/>
                    <a:gd name="T17" fmla="*/ 1 h 8"/>
                    <a:gd name="T18" fmla="*/ 6 w 44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8"/>
                    <a:gd name="T32" fmla="*/ 44 w 4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8">
                      <a:moveTo>
                        <a:pt x="30" y="4"/>
                      </a:move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37" y="8"/>
                      </a:lnTo>
                      <a:lnTo>
                        <a:pt x="44" y="4"/>
                      </a:lnTo>
                      <a:lnTo>
                        <a:pt x="37" y="8"/>
                      </a:lnTo>
                      <a:lnTo>
                        <a:pt x="44" y="8"/>
                      </a:lnTo>
                      <a:lnTo>
                        <a:pt x="44" y="4"/>
                      </a:lnTo>
                      <a:lnTo>
                        <a:pt x="30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19" name="Freeform 52"/>
                <p:cNvSpPr>
                  <a:spLocks/>
                </p:cNvSpPr>
                <p:nvPr/>
              </p:nvSpPr>
              <p:spPr bwMode="auto">
                <a:xfrm>
                  <a:off x="1954" y="3447"/>
                  <a:ext cx="6" cy="19"/>
                </a:xfrm>
                <a:custGeom>
                  <a:avLst/>
                  <a:gdLst>
                    <a:gd name="T0" fmla="*/ 2 w 13"/>
                    <a:gd name="T1" fmla="*/ 1 h 47"/>
                    <a:gd name="T2" fmla="*/ 0 w 13"/>
                    <a:gd name="T3" fmla="*/ 1 h 47"/>
                    <a:gd name="T4" fmla="*/ 0 w 13"/>
                    <a:gd name="T5" fmla="*/ 8 h 47"/>
                    <a:gd name="T6" fmla="*/ 3 w 13"/>
                    <a:gd name="T7" fmla="*/ 8 h 47"/>
                    <a:gd name="T8" fmla="*/ 3 w 13"/>
                    <a:gd name="T9" fmla="*/ 1 h 47"/>
                    <a:gd name="T10" fmla="*/ 2 w 13"/>
                    <a:gd name="T11" fmla="*/ 0 h 47"/>
                    <a:gd name="T12" fmla="*/ 3 w 13"/>
                    <a:gd name="T13" fmla="*/ 1 h 47"/>
                    <a:gd name="T14" fmla="*/ 3 w 13"/>
                    <a:gd name="T15" fmla="*/ 0 h 47"/>
                    <a:gd name="T16" fmla="*/ 2 w 13"/>
                    <a:gd name="T17" fmla="*/ 0 h 47"/>
                    <a:gd name="T18" fmla="*/ 2 w 13"/>
                    <a:gd name="T19" fmla="*/ 1 h 4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47"/>
                    <a:gd name="T32" fmla="*/ 13 w 13"/>
                    <a:gd name="T33" fmla="*/ 47 h 4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47">
                      <a:moveTo>
                        <a:pt x="8" y="8"/>
                      </a:moveTo>
                      <a:lnTo>
                        <a:pt x="0" y="6"/>
                      </a:lnTo>
                      <a:lnTo>
                        <a:pt x="0" y="47"/>
                      </a:lnTo>
                      <a:lnTo>
                        <a:pt x="13" y="47"/>
                      </a:lnTo>
                      <a:lnTo>
                        <a:pt x="13" y="6"/>
                      </a:lnTo>
                      <a:lnTo>
                        <a:pt x="8" y="0"/>
                      </a:lnTo>
                      <a:lnTo>
                        <a:pt x="13" y="6"/>
                      </a:lnTo>
                      <a:lnTo>
                        <a:pt x="13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0" name="Freeform 53"/>
                <p:cNvSpPr>
                  <a:spLocks/>
                </p:cNvSpPr>
                <p:nvPr/>
              </p:nvSpPr>
              <p:spPr bwMode="auto">
                <a:xfrm>
                  <a:off x="1930" y="3447"/>
                  <a:ext cx="27" cy="3"/>
                </a:xfrm>
                <a:custGeom>
                  <a:avLst/>
                  <a:gdLst>
                    <a:gd name="T0" fmla="*/ 0 w 63"/>
                    <a:gd name="T1" fmla="*/ 1 h 8"/>
                    <a:gd name="T2" fmla="*/ 1 w 63"/>
                    <a:gd name="T3" fmla="*/ 1 h 8"/>
                    <a:gd name="T4" fmla="*/ 12 w 63"/>
                    <a:gd name="T5" fmla="*/ 1 h 8"/>
                    <a:gd name="T6" fmla="*/ 12 w 63"/>
                    <a:gd name="T7" fmla="*/ 0 h 8"/>
                    <a:gd name="T8" fmla="*/ 1 w 63"/>
                    <a:gd name="T9" fmla="*/ 0 h 8"/>
                    <a:gd name="T10" fmla="*/ 3 w 63"/>
                    <a:gd name="T11" fmla="*/ 1 h 8"/>
                    <a:gd name="T12" fmla="*/ 0 w 63"/>
                    <a:gd name="T13" fmla="*/ 1 h 8"/>
                    <a:gd name="T14" fmla="*/ 0 w 63"/>
                    <a:gd name="T15" fmla="*/ 1 h 8"/>
                    <a:gd name="T16" fmla="*/ 1 w 63"/>
                    <a:gd name="T17" fmla="*/ 1 h 8"/>
                    <a:gd name="T18" fmla="*/ 0 w 63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3"/>
                    <a:gd name="T31" fmla="*/ 0 h 8"/>
                    <a:gd name="T32" fmla="*/ 63 w 63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3" h="8">
                      <a:moveTo>
                        <a:pt x="0" y="6"/>
                      </a:moveTo>
                      <a:lnTo>
                        <a:pt x="7" y="8"/>
                      </a:lnTo>
                      <a:lnTo>
                        <a:pt x="63" y="8"/>
                      </a:lnTo>
                      <a:lnTo>
                        <a:pt x="63" y="0"/>
                      </a:lnTo>
                      <a:lnTo>
                        <a:pt x="7" y="0"/>
                      </a:lnTo>
                      <a:lnTo>
                        <a:pt x="14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7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1" name="Freeform 54"/>
                <p:cNvSpPr>
                  <a:spLocks/>
                </p:cNvSpPr>
                <p:nvPr/>
              </p:nvSpPr>
              <p:spPr bwMode="auto">
                <a:xfrm>
                  <a:off x="1909" y="3404"/>
                  <a:ext cx="27" cy="45"/>
                </a:xfrm>
                <a:custGeom>
                  <a:avLst/>
                  <a:gdLst>
                    <a:gd name="T0" fmla="*/ 2 w 65"/>
                    <a:gd name="T1" fmla="*/ 0 h 106"/>
                    <a:gd name="T2" fmla="*/ 0 w 65"/>
                    <a:gd name="T3" fmla="*/ 0 h 106"/>
                    <a:gd name="T4" fmla="*/ 9 w 65"/>
                    <a:gd name="T5" fmla="*/ 19 h 106"/>
                    <a:gd name="T6" fmla="*/ 11 w 65"/>
                    <a:gd name="T7" fmla="*/ 19 h 106"/>
                    <a:gd name="T8" fmla="*/ 3 w 65"/>
                    <a:gd name="T9" fmla="*/ 0 h 106"/>
                    <a:gd name="T10" fmla="*/ 2 w 65"/>
                    <a:gd name="T11" fmla="*/ 1 h 106"/>
                    <a:gd name="T12" fmla="*/ 2 w 65"/>
                    <a:gd name="T13" fmla="*/ 0 h 106"/>
                    <a:gd name="T14" fmla="*/ 0 w 65"/>
                    <a:gd name="T15" fmla="*/ 0 h 106"/>
                    <a:gd name="T16" fmla="*/ 0 w 65"/>
                    <a:gd name="T17" fmla="*/ 0 h 106"/>
                    <a:gd name="T18" fmla="*/ 2 w 65"/>
                    <a:gd name="T19" fmla="*/ 0 h 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"/>
                    <a:gd name="T31" fmla="*/ 0 h 106"/>
                    <a:gd name="T32" fmla="*/ 65 w 65"/>
                    <a:gd name="T33" fmla="*/ 106 h 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" h="106">
                      <a:moveTo>
                        <a:pt x="10" y="0"/>
                      </a:moveTo>
                      <a:lnTo>
                        <a:pt x="2" y="3"/>
                      </a:lnTo>
                      <a:lnTo>
                        <a:pt x="51" y="106"/>
                      </a:lnTo>
                      <a:lnTo>
                        <a:pt x="65" y="104"/>
                      </a:lnTo>
                      <a:lnTo>
                        <a:pt x="17" y="2"/>
                      </a:lnTo>
                      <a:lnTo>
                        <a:pt x="10" y="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2" name="Freeform 55"/>
                <p:cNvSpPr>
                  <a:spLocks/>
                </p:cNvSpPr>
                <p:nvPr/>
              </p:nvSpPr>
              <p:spPr bwMode="auto">
                <a:xfrm>
                  <a:off x="1913" y="3404"/>
                  <a:ext cx="15" cy="3"/>
                </a:xfrm>
                <a:custGeom>
                  <a:avLst/>
                  <a:gdLst>
                    <a:gd name="T0" fmla="*/ 4 w 34"/>
                    <a:gd name="T1" fmla="*/ 0 h 9"/>
                    <a:gd name="T2" fmla="*/ 5 w 34"/>
                    <a:gd name="T3" fmla="*/ 0 h 9"/>
                    <a:gd name="T4" fmla="*/ 0 w 34"/>
                    <a:gd name="T5" fmla="*/ 0 h 9"/>
                    <a:gd name="T6" fmla="*/ 0 w 34"/>
                    <a:gd name="T7" fmla="*/ 1 h 9"/>
                    <a:gd name="T8" fmla="*/ 5 w 34"/>
                    <a:gd name="T9" fmla="*/ 1 h 9"/>
                    <a:gd name="T10" fmla="*/ 7 w 34"/>
                    <a:gd name="T11" fmla="*/ 0 h 9"/>
                    <a:gd name="T12" fmla="*/ 5 w 34"/>
                    <a:gd name="T13" fmla="*/ 1 h 9"/>
                    <a:gd name="T14" fmla="*/ 7 w 34"/>
                    <a:gd name="T15" fmla="*/ 1 h 9"/>
                    <a:gd name="T16" fmla="*/ 7 w 34"/>
                    <a:gd name="T17" fmla="*/ 0 h 9"/>
                    <a:gd name="T18" fmla="*/ 4 w 34"/>
                    <a:gd name="T19" fmla="*/ 0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"/>
                    <a:gd name="T31" fmla="*/ 0 h 9"/>
                    <a:gd name="T32" fmla="*/ 34 w 34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" h="9">
                      <a:moveTo>
                        <a:pt x="19" y="3"/>
                      </a:moveTo>
                      <a:lnTo>
                        <a:pt x="26" y="0"/>
                      </a:ln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26" y="9"/>
                      </a:lnTo>
                      <a:lnTo>
                        <a:pt x="34" y="3"/>
                      </a:lnTo>
                      <a:lnTo>
                        <a:pt x="26" y="9"/>
                      </a:lnTo>
                      <a:lnTo>
                        <a:pt x="34" y="9"/>
                      </a:lnTo>
                      <a:lnTo>
                        <a:pt x="34" y="3"/>
                      </a:lnTo>
                      <a:lnTo>
                        <a:pt x="19" y="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3" name="Freeform 56"/>
                <p:cNvSpPr>
                  <a:spLocks/>
                </p:cNvSpPr>
                <p:nvPr/>
              </p:nvSpPr>
              <p:spPr bwMode="auto">
                <a:xfrm>
                  <a:off x="1922" y="3391"/>
                  <a:ext cx="6" cy="15"/>
                </a:xfrm>
                <a:custGeom>
                  <a:avLst/>
                  <a:gdLst>
                    <a:gd name="T0" fmla="*/ 1 w 15"/>
                    <a:gd name="T1" fmla="*/ 1 h 35"/>
                    <a:gd name="T2" fmla="*/ 0 w 15"/>
                    <a:gd name="T3" fmla="*/ 1 h 35"/>
                    <a:gd name="T4" fmla="*/ 0 w 15"/>
                    <a:gd name="T5" fmla="*/ 6 h 35"/>
                    <a:gd name="T6" fmla="*/ 2 w 15"/>
                    <a:gd name="T7" fmla="*/ 6 h 35"/>
                    <a:gd name="T8" fmla="*/ 2 w 15"/>
                    <a:gd name="T9" fmla="*/ 1 h 35"/>
                    <a:gd name="T10" fmla="*/ 1 w 15"/>
                    <a:gd name="T11" fmla="*/ 0 h 35"/>
                    <a:gd name="T12" fmla="*/ 2 w 15"/>
                    <a:gd name="T13" fmla="*/ 1 h 35"/>
                    <a:gd name="T14" fmla="*/ 2 w 15"/>
                    <a:gd name="T15" fmla="*/ 0 h 35"/>
                    <a:gd name="T16" fmla="*/ 1 w 15"/>
                    <a:gd name="T17" fmla="*/ 0 h 35"/>
                    <a:gd name="T18" fmla="*/ 1 w 15"/>
                    <a:gd name="T19" fmla="*/ 1 h 3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5"/>
                    <a:gd name="T31" fmla="*/ 0 h 35"/>
                    <a:gd name="T32" fmla="*/ 15 w 15"/>
                    <a:gd name="T33" fmla="*/ 35 h 3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5" h="35">
                      <a:moveTo>
                        <a:pt x="7" y="7"/>
                      </a:moveTo>
                      <a:lnTo>
                        <a:pt x="0" y="4"/>
                      </a:lnTo>
                      <a:lnTo>
                        <a:pt x="0" y="35"/>
                      </a:lnTo>
                      <a:lnTo>
                        <a:pt x="15" y="35"/>
                      </a:lnTo>
                      <a:lnTo>
                        <a:pt x="15" y="4"/>
                      </a:lnTo>
                      <a:lnTo>
                        <a:pt x="7" y="0"/>
                      </a:lnTo>
                      <a:lnTo>
                        <a:pt x="15" y="4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4" name="Freeform 57"/>
                <p:cNvSpPr>
                  <a:spLocks/>
                </p:cNvSpPr>
                <p:nvPr/>
              </p:nvSpPr>
              <p:spPr bwMode="auto">
                <a:xfrm>
                  <a:off x="1903" y="3391"/>
                  <a:ext cx="21" cy="2"/>
                </a:xfrm>
                <a:custGeom>
                  <a:avLst/>
                  <a:gdLst>
                    <a:gd name="T0" fmla="*/ 0 w 50"/>
                    <a:gd name="T1" fmla="*/ 1 h 5"/>
                    <a:gd name="T2" fmla="*/ 1 w 50"/>
                    <a:gd name="T3" fmla="*/ 1 h 5"/>
                    <a:gd name="T4" fmla="*/ 9 w 50"/>
                    <a:gd name="T5" fmla="*/ 1 h 5"/>
                    <a:gd name="T6" fmla="*/ 9 w 50"/>
                    <a:gd name="T7" fmla="*/ 0 h 5"/>
                    <a:gd name="T8" fmla="*/ 1 w 50"/>
                    <a:gd name="T9" fmla="*/ 0 h 5"/>
                    <a:gd name="T10" fmla="*/ 3 w 50"/>
                    <a:gd name="T11" fmla="*/ 1 h 5"/>
                    <a:gd name="T12" fmla="*/ 0 w 50"/>
                    <a:gd name="T13" fmla="*/ 1 h 5"/>
                    <a:gd name="T14" fmla="*/ 0 w 50"/>
                    <a:gd name="T15" fmla="*/ 1 h 5"/>
                    <a:gd name="T16" fmla="*/ 1 w 50"/>
                    <a:gd name="T17" fmla="*/ 1 h 5"/>
                    <a:gd name="T18" fmla="*/ 0 w 50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"/>
                    <a:gd name="T31" fmla="*/ 0 h 5"/>
                    <a:gd name="T32" fmla="*/ 50 w 50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" h="5">
                      <a:moveTo>
                        <a:pt x="0" y="4"/>
                      </a:moveTo>
                      <a:lnTo>
                        <a:pt x="8" y="5"/>
                      </a:lnTo>
                      <a:lnTo>
                        <a:pt x="50" y="5"/>
                      </a:lnTo>
                      <a:lnTo>
                        <a:pt x="50" y="0"/>
                      </a:lnTo>
                      <a:lnTo>
                        <a:pt x="8" y="0"/>
                      </a:lnTo>
                      <a:lnTo>
                        <a:pt x="17" y="4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8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5" name="Freeform 58"/>
                <p:cNvSpPr>
                  <a:spLocks/>
                </p:cNvSpPr>
                <p:nvPr/>
              </p:nvSpPr>
              <p:spPr bwMode="auto">
                <a:xfrm>
                  <a:off x="1819" y="3391"/>
                  <a:ext cx="21" cy="2"/>
                </a:xfrm>
                <a:custGeom>
                  <a:avLst/>
                  <a:gdLst>
                    <a:gd name="T0" fmla="*/ 3 w 46"/>
                    <a:gd name="T1" fmla="*/ 1 h 5"/>
                    <a:gd name="T2" fmla="*/ 1 w 46"/>
                    <a:gd name="T3" fmla="*/ 1 h 5"/>
                    <a:gd name="T4" fmla="*/ 10 w 46"/>
                    <a:gd name="T5" fmla="*/ 1 h 5"/>
                    <a:gd name="T6" fmla="*/ 10 w 46"/>
                    <a:gd name="T7" fmla="*/ 0 h 5"/>
                    <a:gd name="T8" fmla="*/ 1 w 46"/>
                    <a:gd name="T9" fmla="*/ 0 h 5"/>
                    <a:gd name="T10" fmla="*/ 0 w 46"/>
                    <a:gd name="T11" fmla="*/ 1 h 5"/>
                    <a:gd name="T12" fmla="*/ 1 w 46"/>
                    <a:gd name="T13" fmla="*/ 0 h 5"/>
                    <a:gd name="T14" fmla="*/ 0 w 46"/>
                    <a:gd name="T15" fmla="*/ 0 h 5"/>
                    <a:gd name="T16" fmla="*/ 0 w 46"/>
                    <a:gd name="T17" fmla="*/ 1 h 5"/>
                    <a:gd name="T18" fmla="*/ 3 w 46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6"/>
                    <a:gd name="T31" fmla="*/ 0 h 5"/>
                    <a:gd name="T32" fmla="*/ 46 w 46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6" h="5">
                      <a:moveTo>
                        <a:pt x="13" y="4"/>
                      </a:moveTo>
                      <a:lnTo>
                        <a:pt x="7" y="5"/>
                      </a:lnTo>
                      <a:lnTo>
                        <a:pt x="46" y="5"/>
                      </a:lnTo>
                      <a:lnTo>
                        <a:pt x="46" y="0"/>
                      </a:lnTo>
                      <a:lnTo>
                        <a:pt x="7" y="0"/>
                      </a:lnTo>
                      <a:lnTo>
                        <a:pt x="0" y="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6" name="Freeform 59"/>
                <p:cNvSpPr>
                  <a:spLocks/>
                </p:cNvSpPr>
                <p:nvPr/>
              </p:nvSpPr>
              <p:spPr bwMode="auto">
                <a:xfrm>
                  <a:off x="1819" y="3393"/>
                  <a:ext cx="7" cy="14"/>
                </a:xfrm>
                <a:custGeom>
                  <a:avLst/>
                  <a:gdLst>
                    <a:gd name="T0" fmla="*/ 2 w 14"/>
                    <a:gd name="T1" fmla="*/ 4 h 35"/>
                    <a:gd name="T2" fmla="*/ 4 w 14"/>
                    <a:gd name="T3" fmla="*/ 5 h 35"/>
                    <a:gd name="T4" fmla="*/ 4 w 14"/>
                    <a:gd name="T5" fmla="*/ 0 h 35"/>
                    <a:gd name="T6" fmla="*/ 0 w 14"/>
                    <a:gd name="T7" fmla="*/ 0 h 35"/>
                    <a:gd name="T8" fmla="*/ 0 w 14"/>
                    <a:gd name="T9" fmla="*/ 5 h 35"/>
                    <a:gd name="T10" fmla="*/ 2 w 14"/>
                    <a:gd name="T11" fmla="*/ 6 h 35"/>
                    <a:gd name="T12" fmla="*/ 0 w 14"/>
                    <a:gd name="T13" fmla="*/ 5 h 35"/>
                    <a:gd name="T14" fmla="*/ 0 w 14"/>
                    <a:gd name="T15" fmla="*/ 6 h 35"/>
                    <a:gd name="T16" fmla="*/ 2 w 14"/>
                    <a:gd name="T17" fmla="*/ 6 h 35"/>
                    <a:gd name="T18" fmla="*/ 2 w 14"/>
                    <a:gd name="T19" fmla="*/ 4 h 3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35"/>
                    <a:gd name="T32" fmla="*/ 14 w 14"/>
                    <a:gd name="T33" fmla="*/ 35 h 3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35">
                      <a:moveTo>
                        <a:pt x="7" y="28"/>
                      </a:moveTo>
                      <a:lnTo>
                        <a:pt x="14" y="29"/>
                      </a:lnTo>
                      <a:lnTo>
                        <a:pt x="14" y="0"/>
                      </a:lnTo>
                      <a:lnTo>
                        <a:pt x="0" y="0"/>
                      </a:lnTo>
                      <a:lnTo>
                        <a:pt x="0" y="29"/>
                      </a:lnTo>
                      <a:lnTo>
                        <a:pt x="7" y="35"/>
                      </a:lnTo>
                      <a:lnTo>
                        <a:pt x="0" y="29"/>
                      </a:lnTo>
                      <a:lnTo>
                        <a:pt x="0" y="35"/>
                      </a:lnTo>
                      <a:lnTo>
                        <a:pt x="7" y="35"/>
                      </a:lnTo>
                      <a:lnTo>
                        <a:pt x="7" y="2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7" name="Freeform 60"/>
                <p:cNvSpPr>
                  <a:spLocks/>
                </p:cNvSpPr>
                <p:nvPr/>
              </p:nvSpPr>
              <p:spPr bwMode="auto">
                <a:xfrm>
                  <a:off x="1822" y="3404"/>
                  <a:ext cx="16" cy="3"/>
                </a:xfrm>
                <a:custGeom>
                  <a:avLst/>
                  <a:gdLst>
                    <a:gd name="T0" fmla="*/ 7 w 35"/>
                    <a:gd name="T1" fmla="*/ 1 h 9"/>
                    <a:gd name="T2" fmla="*/ 5 w 35"/>
                    <a:gd name="T3" fmla="*/ 0 h 9"/>
                    <a:gd name="T4" fmla="*/ 0 w 35"/>
                    <a:gd name="T5" fmla="*/ 0 h 9"/>
                    <a:gd name="T6" fmla="*/ 0 w 35"/>
                    <a:gd name="T7" fmla="*/ 1 h 9"/>
                    <a:gd name="T8" fmla="*/ 5 w 35"/>
                    <a:gd name="T9" fmla="*/ 1 h 9"/>
                    <a:gd name="T10" fmla="*/ 4 w 35"/>
                    <a:gd name="T11" fmla="*/ 0 h 9"/>
                    <a:gd name="T12" fmla="*/ 7 w 35"/>
                    <a:gd name="T13" fmla="*/ 1 h 9"/>
                    <a:gd name="T14" fmla="*/ 7 w 35"/>
                    <a:gd name="T15" fmla="*/ 0 h 9"/>
                    <a:gd name="T16" fmla="*/ 5 w 35"/>
                    <a:gd name="T17" fmla="*/ 0 h 9"/>
                    <a:gd name="T18" fmla="*/ 7 w 35"/>
                    <a:gd name="T19" fmla="*/ 1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5"/>
                    <a:gd name="T31" fmla="*/ 0 h 9"/>
                    <a:gd name="T32" fmla="*/ 35 w 35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5" h="9">
                      <a:moveTo>
                        <a:pt x="34" y="5"/>
                      </a:moveTo>
                      <a:lnTo>
                        <a:pt x="26" y="0"/>
                      </a:ln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26" y="9"/>
                      </a:lnTo>
                      <a:lnTo>
                        <a:pt x="19" y="2"/>
                      </a:lnTo>
                      <a:lnTo>
                        <a:pt x="34" y="5"/>
                      </a:lnTo>
                      <a:lnTo>
                        <a:pt x="35" y="0"/>
                      </a:lnTo>
                      <a:lnTo>
                        <a:pt x="26" y="0"/>
                      </a:lnTo>
                      <a:lnTo>
                        <a:pt x="34" y="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8" name="Freeform 61"/>
                <p:cNvSpPr>
                  <a:spLocks/>
                </p:cNvSpPr>
                <p:nvPr/>
              </p:nvSpPr>
              <p:spPr bwMode="auto">
                <a:xfrm>
                  <a:off x="1811" y="3405"/>
                  <a:ext cx="26" cy="45"/>
                </a:xfrm>
                <a:custGeom>
                  <a:avLst/>
                  <a:gdLst>
                    <a:gd name="T0" fmla="*/ 1 w 62"/>
                    <a:gd name="T1" fmla="*/ 19 h 106"/>
                    <a:gd name="T2" fmla="*/ 3 w 62"/>
                    <a:gd name="T3" fmla="*/ 19 h 106"/>
                    <a:gd name="T4" fmla="*/ 11 w 62"/>
                    <a:gd name="T5" fmla="*/ 0 h 106"/>
                    <a:gd name="T6" fmla="*/ 8 w 62"/>
                    <a:gd name="T7" fmla="*/ 0 h 106"/>
                    <a:gd name="T8" fmla="*/ 0 w 62"/>
                    <a:gd name="T9" fmla="*/ 18 h 106"/>
                    <a:gd name="T10" fmla="*/ 1 w 62"/>
                    <a:gd name="T11" fmla="*/ 18 h 106"/>
                    <a:gd name="T12" fmla="*/ 1 w 62"/>
                    <a:gd name="T13" fmla="*/ 19 h 106"/>
                    <a:gd name="T14" fmla="*/ 2 w 62"/>
                    <a:gd name="T15" fmla="*/ 19 h 106"/>
                    <a:gd name="T16" fmla="*/ 3 w 62"/>
                    <a:gd name="T17" fmla="*/ 19 h 106"/>
                    <a:gd name="T18" fmla="*/ 1 w 62"/>
                    <a:gd name="T19" fmla="*/ 19 h 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2"/>
                    <a:gd name="T31" fmla="*/ 0 h 106"/>
                    <a:gd name="T32" fmla="*/ 62 w 62"/>
                    <a:gd name="T33" fmla="*/ 106 h 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2" h="106">
                      <a:moveTo>
                        <a:pt x="7" y="106"/>
                      </a:moveTo>
                      <a:lnTo>
                        <a:pt x="15" y="104"/>
                      </a:lnTo>
                      <a:lnTo>
                        <a:pt x="62" y="3"/>
                      </a:lnTo>
                      <a:lnTo>
                        <a:pt x="47" y="0"/>
                      </a:lnTo>
                      <a:lnTo>
                        <a:pt x="0" y="102"/>
                      </a:lnTo>
                      <a:lnTo>
                        <a:pt x="7" y="98"/>
                      </a:lnTo>
                      <a:lnTo>
                        <a:pt x="7" y="106"/>
                      </a:lnTo>
                      <a:lnTo>
                        <a:pt x="13" y="106"/>
                      </a:lnTo>
                      <a:lnTo>
                        <a:pt x="15" y="104"/>
                      </a:lnTo>
                      <a:lnTo>
                        <a:pt x="7" y="10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29" name="Freeform 62"/>
                <p:cNvSpPr>
                  <a:spLocks/>
                </p:cNvSpPr>
                <p:nvPr/>
              </p:nvSpPr>
              <p:spPr bwMode="auto">
                <a:xfrm>
                  <a:off x="1787" y="3447"/>
                  <a:ext cx="27" cy="3"/>
                </a:xfrm>
                <a:custGeom>
                  <a:avLst/>
                  <a:gdLst>
                    <a:gd name="T0" fmla="*/ 3 w 63"/>
                    <a:gd name="T1" fmla="*/ 1 h 8"/>
                    <a:gd name="T2" fmla="*/ 1 w 63"/>
                    <a:gd name="T3" fmla="*/ 1 h 8"/>
                    <a:gd name="T4" fmla="*/ 12 w 63"/>
                    <a:gd name="T5" fmla="*/ 1 h 8"/>
                    <a:gd name="T6" fmla="*/ 12 w 63"/>
                    <a:gd name="T7" fmla="*/ 0 h 8"/>
                    <a:gd name="T8" fmla="*/ 1 w 63"/>
                    <a:gd name="T9" fmla="*/ 0 h 8"/>
                    <a:gd name="T10" fmla="*/ 0 w 63"/>
                    <a:gd name="T11" fmla="*/ 1 h 8"/>
                    <a:gd name="T12" fmla="*/ 1 w 63"/>
                    <a:gd name="T13" fmla="*/ 0 h 8"/>
                    <a:gd name="T14" fmla="*/ 0 w 63"/>
                    <a:gd name="T15" fmla="*/ 0 h 8"/>
                    <a:gd name="T16" fmla="*/ 0 w 63"/>
                    <a:gd name="T17" fmla="*/ 1 h 8"/>
                    <a:gd name="T18" fmla="*/ 3 w 63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3"/>
                    <a:gd name="T31" fmla="*/ 0 h 8"/>
                    <a:gd name="T32" fmla="*/ 63 w 63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3" h="8">
                      <a:moveTo>
                        <a:pt x="13" y="6"/>
                      </a:moveTo>
                      <a:lnTo>
                        <a:pt x="6" y="8"/>
                      </a:lnTo>
                      <a:lnTo>
                        <a:pt x="63" y="8"/>
                      </a:lnTo>
                      <a:lnTo>
                        <a:pt x="63" y="0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13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0" name="Freeform 63"/>
                <p:cNvSpPr>
                  <a:spLocks/>
                </p:cNvSpPr>
                <p:nvPr/>
              </p:nvSpPr>
              <p:spPr bwMode="auto">
                <a:xfrm>
                  <a:off x="1787" y="3449"/>
                  <a:ext cx="6" cy="19"/>
                </a:xfrm>
                <a:custGeom>
                  <a:avLst/>
                  <a:gdLst>
                    <a:gd name="T0" fmla="*/ 1 w 13"/>
                    <a:gd name="T1" fmla="*/ 7 h 45"/>
                    <a:gd name="T2" fmla="*/ 3 w 13"/>
                    <a:gd name="T3" fmla="*/ 7 h 45"/>
                    <a:gd name="T4" fmla="*/ 3 w 13"/>
                    <a:gd name="T5" fmla="*/ 0 h 45"/>
                    <a:gd name="T6" fmla="*/ 0 w 13"/>
                    <a:gd name="T7" fmla="*/ 0 h 45"/>
                    <a:gd name="T8" fmla="*/ 0 w 13"/>
                    <a:gd name="T9" fmla="*/ 7 h 45"/>
                    <a:gd name="T10" fmla="*/ 1 w 13"/>
                    <a:gd name="T11" fmla="*/ 8 h 45"/>
                    <a:gd name="T12" fmla="*/ 0 w 13"/>
                    <a:gd name="T13" fmla="*/ 7 h 45"/>
                    <a:gd name="T14" fmla="*/ 0 w 13"/>
                    <a:gd name="T15" fmla="*/ 8 h 45"/>
                    <a:gd name="T16" fmla="*/ 1 w 13"/>
                    <a:gd name="T17" fmla="*/ 8 h 45"/>
                    <a:gd name="T18" fmla="*/ 1 w 13"/>
                    <a:gd name="T19" fmla="*/ 7 h 4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45"/>
                    <a:gd name="T32" fmla="*/ 13 w 13"/>
                    <a:gd name="T33" fmla="*/ 45 h 4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45">
                      <a:moveTo>
                        <a:pt x="6" y="37"/>
                      </a:moveTo>
                      <a:lnTo>
                        <a:pt x="13" y="41"/>
                      </a:ln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41"/>
                      </a:lnTo>
                      <a:lnTo>
                        <a:pt x="6" y="45"/>
                      </a:lnTo>
                      <a:lnTo>
                        <a:pt x="0" y="41"/>
                      </a:lnTo>
                      <a:lnTo>
                        <a:pt x="0" y="45"/>
                      </a:lnTo>
                      <a:lnTo>
                        <a:pt x="6" y="45"/>
                      </a:lnTo>
                      <a:lnTo>
                        <a:pt x="6" y="3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1" name="Freeform 64"/>
                <p:cNvSpPr>
                  <a:spLocks/>
                </p:cNvSpPr>
                <p:nvPr/>
              </p:nvSpPr>
              <p:spPr bwMode="auto">
                <a:xfrm>
                  <a:off x="1789" y="3465"/>
                  <a:ext cx="21" cy="3"/>
                </a:xfrm>
                <a:custGeom>
                  <a:avLst/>
                  <a:gdLst>
                    <a:gd name="T0" fmla="*/ 9 w 48"/>
                    <a:gd name="T1" fmla="*/ 1 h 8"/>
                    <a:gd name="T2" fmla="*/ 7 w 48"/>
                    <a:gd name="T3" fmla="*/ 0 h 8"/>
                    <a:gd name="T4" fmla="*/ 0 w 48"/>
                    <a:gd name="T5" fmla="*/ 0 h 8"/>
                    <a:gd name="T6" fmla="*/ 0 w 48"/>
                    <a:gd name="T7" fmla="*/ 1 h 8"/>
                    <a:gd name="T8" fmla="*/ 7 w 48"/>
                    <a:gd name="T9" fmla="*/ 1 h 8"/>
                    <a:gd name="T10" fmla="*/ 6 w 48"/>
                    <a:gd name="T11" fmla="*/ 0 h 8"/>
                    <a:gd name="T12" fmla="*/ 9 w 48"/>
                    <a:gd name="T13" fmla="*/ 1 h 8"/>
                    <a:gd name="T14" fmla="*/ 9 w 48"/>
                    <a:gd name="T15" fmla="*/ 0 h 8"/>
                    <a:gd name="T16" fmla="*/ 7 w 48"/>
                    <a:gd name="T17" fmla="*/ 0 h 8"/>
                    <a:gd name="T18" fmla="*/ 9 w 48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8"/>
                    <a:gd name="T31" fmla="*/ 0 h 8"/>
                    <a:gd name="T32" fmla="*/ 48 w 48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8" h="8">
                      <a:moveTo>
                        <a:pt x="46" y="4"/>
                      </a:moveTo>
                      <a:lnTo>
                        <a:pt x="39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39" y="8"/>
                      </a:lnTo>
                      <a:lnTo>
                        <a:pt x="31" y="2"/>
                      </a:lnTo>
                      <a:lnTo>
                        <a:pt x="46" y="4"/>
                      </a:lnTo>
                      <a:lnTo>
                        <a:pt x="48" y="0"/>
                      </a:lnTo>
                      <a:lnTo>
                        <a:pt x="39" y="0"/>
                      </a:lnTo>
                      <a:lnTo>
                        <a:pt x="46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2" name="Freeform 65"/>
                <p:cNvSpPr>
                  <a:spLocks/>
                </p:cNvSpPr>
                <p:nvPr/>
              </p:nvSpPr>
              <p:spPr bwMode="auto">
                <a:xfrm>
                  <a:off x="1782" y="3466"/>
                  <a:ext cx="27" cy="43"/>
                </a:xfrm>
                <a:custGeom>
                  <a:avLst/>
                  <a:gdLst>
                    <a:gd name="T0" fmla="*/ 2 w 61"/>
                    <a:gd name="T1" fmla="*/ 17 h 101"/>
                    <a:gd name="T2" fmla="*/ 3 w 61"/>
                    <a:gd name="T3" fmla="*/ 17 h 101"/>
                    <a:gd name="T4" fmla="*/ 12 w 61"/>
                    <a:gd name="T5" fmla="*/ 0 h 101"/>
                    <a:gd name="T6" fmla="*/ 9 w 61"/>
                    <a:gd name="T7" fmla="*/ 0 h 101"/>
                    <a:gd name="T8" fmla="*/ 0 w 61"/>
                    <a:gd name="T9" fmla="*/ 17 h 101"/>
                    <a:gd name="T10" fmla="*/ 2 w 61"/>
                    <a:gd name="T11" fmla="*/ 18 h 101"/>
                    <a:gd name="T12" fmla="*/ 0 w 61"/>
                    <a:gd name="T13" fmla="*/ 17 h 101"/>
                    <a:gd name="T14" fmla="*/ 0 w 61"/>
                    <a:gd name="T15" fmla="*/ 18 h 101"/>
                    <a:gd name="T16" fmla="*/ 2 w 61"/>
                    <a:gd name="T17" fmla="*/ 18 h 101"/>
                    <a:gd name="T18" fmla="*/ 2 w 61"/>
                    <a:gd name="T19" fmla="*/ 17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1"/>
                    <a:gd name="T31" fmla="*/ 0 h 101"/>
                    <a:gd name="T32" fmla="*/ 61 w 6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1" h="101">
                      <a:moveTo>
                        <a:pt x="9" y="95"/>
                      </a:moveTo>
                      <a:lnTo>
                        <a:pt x="15" y="97"/>
                      </a:lnTo>
                      <a:lnTo>
                        <a:pt x="61" y="2"/>
                      </a:lnTo>
                      <a:lnTo>
                        <a:pt x="48" y="0"/>
                      </a:lnTo>
                      <a:lnTo>
                        <a:pt x="2" y="97"/>
                      </a:lnTo>
                      <a:lnTo>
                        <a:pt x="9" y="101"/>
                      </a:lnTo>
                      <a:lnTo>
                        <a:pt x="2" y="97"/>
                      </a:lnTo>
                      <a:lnTo>
                        <a:pt x="0" y="101"/>
                      </a:lnTo>
                      <a:lnTo>
                        <a:pt x="9" y="101"/>
                      </a:lnTo>
                      <a:lnTo>
                        <a:pt x="9" y="9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3" name="Freeform 66"/>
                <p:cNvSpPr>
                  <a:spLocks/>
                </p:cNvSpPr>
                <p:nvPr/>
              </p:nvSpPr>
              <p:spPr bwMode="auto">
                <a:xfrm>
                  <a:off x="1787" y="3507"/>
                  <a:ext cx="177" cy="2"/>
                </a:xfrm>
                <a:custGeom>
                  <a:avLst/>
                  <a:gdLst>
                    <a:gd name="T0" fmla="*/ 73 w 414"/>
                    <a:gd name="T1" fmla="*/ 0 h 6"/>
                    <a:gd name="T2" fmla="*/ 74 w 414"/>
                    <a:gd name="T3" fmla="*/ 0 h 6"/>
                    <a:gd name="T4" fmla="*/ 0 w 414"/>
                    <a:gd name="T5" fmla="*/ 0 h 6"/>
                    <a:gd name="T6" fmla="*/ 0 w 414"/>
                    <a:gd name="T7" fmla="*/ 1 h 6"/>
                    <a:gd name="T8" fmla="*/ 74 w 414"/>
                    <a:gd name="T9" fmla="*/ 1 h 6"/>
                    <a:gd name="T10" fmla="*/ 76 w 414"/>
                    <a:gd name="T11" fmla="*/ 0 h 6"/>
                    <a:gd name="T12" fmla="*/ 74 w 414"/>
                    <a:gd name="T13" fmla="*/ 1 h 6"/>
                    <a:gd name="T14" fmla="*/ 76 w 414"/>
                    <a:gd name="T15" fmla="*/ 1 h 6"/>
                    <a:gd name="T16" fmla="*/ 76 w 414"/>
                    <a:gd name="T17" fmla="*/ 0 h 6"/>
                    <a:gd name="T18" fmla="*/ 73 w 414"/>
                    <a:gd name="T19" fmla="*/ 0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14"/>
                    <a:gd name="T31" fmla="*/ 0 h 6"/>
                    <a:gd name="T32" fmla="*/ 414 w 414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14" h="6">
                      <a:moveTo>
                        <a:pt x="399" y="2"/>
                      </a:moveTo>
                      <a:lnTo>
                        <a:pt x="406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406" y="6"/>
                      </a:lnTo>
                      <a:lnTo>
                        <a:pt x="414" y="2"/>
                      </a:lnTo>
                      <a:lnTo>
                        <a:pt x="406" y="6"/>
                      </a:lnTo>
                      <a:lnTo>
                        <a:pt x="414" y="6"/>
                      </a:lnTo>
                      <a:lnTo>
                        <a:pt x="414" y="2"/>
                      </a:lnTo>
                      <a:lnTo>
                        <a:pt x="399" y="2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4" name="Freeform 67"/>
                <p:cNvSpPr>
                  <a:spLocks/>
                </p:cNvSpPr>
                <p:nvPr/>
              </p:nvSpPr>
              <p:spPr bwMode="auto">
                <a:xfrm>
                  <a:off x="1834" y="3446"/>
                  <a:ext cx="83" cy="3"/>
                </a:xfrm>
                <a:custGeom>
                  <a:avLst/>
                  <a:gdLst>
                    <a:gd name="T0" fmla="*/ 33 w 194"/>
                    <a:gd name="T1" fmla="*/ 1 h 8"/>
                    <a:gd name="T2" fmla="*/ 34 w 194"/>
                    <a:gd name="T3" fmla="*/ 0 h 8"/>
                    <a:gd name="T4" fmla="*/ 0 w 194"/>
                    <a:gd name="T5" fmla="*/ 0 h 8"/>
                    <a:gd name="T6" fmla="*/ 0 w 194"/>
                    <a:gd name="T7" fmla="*/ 1 h 8"/>
                    <a:gd name="T8" fmla="*/ 34 w 194"/>
                    <a:gd name="T9" fmla="*/ 1 h 8"/>
                    <a:gd name="T10" fmla="*/ 35 w 194"/>
                    <a:gd name="T11" fmla="*/ 1 h 8"/>
                    <a:gd name="T12" fmla="*/ 34 w 194"/>
                    <a:gd name="T13" fmla="*/ 1 h 8"/>
                    <a:gd name="T14" fmla="*/ 36 w 194"/>
                    <a:gd name="T15" fmla="*/ 1 h 8"/>
                    <a:gd name="T16" fmla="*/ 35 w 194"/>
                    <a:gd name="T17" fmla="*/ 1 h 8"/>
                    <a:gd name="T18" fmla="*/ 33 w 194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94"/>
                    <a:gd name="T31" fmla="*/ 0 h 8"/>
                    <a:gd name="T32" fmla="*/ 194 w 19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94" h="8">
                      <a:moveTo>
                        <a:pt x="177" y="6"/>
                      </a:moveTo>
                      <a:lnTo>
                        <a:pt x="18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86" y="8"/>
                      </a:lnTo>
                      <a:lnTo>
                        <a:pt x="192" y="4"/>
                      </a:lnTo>
                      <a:lnTo>
                        <a:pt x="186" y="8"/>
                      </a:lnTo>
                      <a:lnTo>
                        <a:pt x="194" y="8"/>
                      </a:lnTo>
                      <a:lnTo>
                        <a:pt x="192" y="4"/>
                      </a:lnTo>
                      <a:lnTo>
                        <a:pt x="177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5" name="Freeform 68"/>
                <p:cNvSpPr>
                  <a:spLocks/>
                </p:cNvSpPr>
                <p:nvPr/>
              </p:nvSpPr>
              <p:spPr bwMode="auto">
                <a:xfrm>
                  <a:off x="1892" y="3407"/>
                  <a:ext cx="24" cy="41"/>
                </a:xfrm>
                <a:custGeom>
                  <a:avLst/>
                  <a:gdLst>
                    <a:gd name="T0" fmla="*/ 1 w 56"/>
                    <a:gd name="T1" fmla="*/ 1 h 95"/>
                    <a:gd name="T2" fmla="*/ 0 w 56"/>
                    <a:gd name="T3" fmla="*/ 1 h 95"/>
                    <a:gd name="T4" fmla="*/ 8 w 56"/>
                    <a:gd name="T5" fmla="*/ 18 h 95"/>
                    <a:gd name="T6" fmla="*/ 10 w 56"/>
                    <a:gd name="T7" fmla="*/ 17 h 95"/>
                    <a:gd name="T8" fmla="*/ 3 w 56"/>
                    <a:gd name="T9" fmla="*/ 0 h 95"/>
                    <a:gd name="T10" fmla="*/ 1 w 56"/>
                    <a:gd name="T11" fmla="*/ 0 h 95"/>
                    <a:gd name="T12" fmla="*/ 3 w 56"/>
                    <a:gd name="T13" fmla="*/ 0 h 95"/>
                    <a:gd name="T14" fmla="*/ 3 w 56"/>
                    <a:gd name="T15" fmla="*/ 0 h 95"/>
                    <a:gd name="T16" fmla="*/ 1 w 56"/>
                    <a:gd name="T17" fmla="*/ 0 h 95"/>
                    <a:gd name="T18" fmla="*/ 1 w 56"/>
                    <a:gd name="T19" fmla="*/ 1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6"/>
                    <a:gd name="T31" fmla="*/ 0 h 95"/>
                    <a:gd name="T32" fmla="*/ 56 w 56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6" h="95">
                      <a:moveTo>
                        <a:pt x="6" y="6"/>
                      </a:moveTo>
                      <a:lnTo>
                        <a:pt x="0" y="4"/>
                      </a:lnTo>
                      <a:lnTo>
                        <a:pt x="43" y="95"/>
                      </a:lnTo>
                      <a:lnTo>
                        <a:pt x="56" y="93"/>
                      </a:lnTo>
                      <a:lnTo>
                        <a:pt x="13" y="2"/>
                      </a:lnTo>
                      <a:lnTo>
                        <a:pt x="6" y="0"/>
                      </a:lnTo>
                      <a:lnTo>
                        <a:pt x="13" y="2"/>
                      </a:lnTo>
                      <a:lnTo>
                        <a:pt x="13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6" name="Freeform 69"/>
                <p:cNvSpPr>
                  <a:spLocks/>
                </p:cNvSpPr>
                <p:nvPr/>
              </p:nvSpPr>
              <p:spPr bwMode="auto">
                <a:xfrm>
                  <a:off x="1849" y="3407"/>
                  <a:ext cx="45" cy="3"/>
                </a:xfrm>
                <a:custGeom>
                  <a:avLst/>
                  <a:gdLst>
                    <a:gd name="T0" fmla="*/ 3 w 107"/>
                    <a:gd name="T1" fmla="*/ 1 h 6"/>
                    <a:gd name="T2" fmla="*/ 1 w 107"/>
                    <a:gd name="T3" fmla="*/ 2 h 6"/>
                    <a:gd name="T4" fmla="*/ 19 w 107"/>
                    <a:gd name="T5" fmla="*/ 2 h 6"/>
                    <a:gd name="T6" fmla="*/ 19 w 107"/>
                    <a:gd name="T7" fmla="*/ 0 h 6"/>
                    <a:gd name="T8" fmla="*/ 1 w 107"/>
                    <a:gd name="T9" fmla="*/ 0 h 6"/>
                    <a:gd name="T10" fmla="*/ 0 w 107"/>
                    <a:gd name="T11" fmla="*/ 1 h 6"/>
                    <a:gd name="T12" fmla="*/ 1 w 107"/>
                    <a:gd name="T13" fmla="*/ 0 h 6"/>
                    <a:gd name="T14" fmla="*/ 0 w 107"/>
                    <a:gd name="T15" fmla="*/ 0 h 6"/>
                    <a:gd name="T16" fmla="*/ 0 w 107"/>
                    <a:gd name="T17" fmla="*/ 1 h 6"/>
                    <a:gd name="T18" fmla="*/ 3 w 107"/>
                    <a:gd name="T19" fmla="*/ 1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7"/>
                    <a:gd name="T31" fmla="*/ 0 h 6"/>
                    <a:gd name="T32" fmla="*/ 107 w 107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7" h="6">
                      <a:moveTo>
                        <a:pt x="15" y="4"/>
                      </a:moveTo>
                      <a:lnTo>
                        <a:pt x="8" y="6"/>
                      </a:lnTo>
                      <a:lnTo>
                        <a:pt x="107" y="6"/>
                      </a:lnTo>
                      <a:lnTo>
                        <a:pt x="107" y="0"/>
                      </a:lnTo>
                      <a:lnTo>
                        <a:pt x="8" y="0"/>
                      </a:ln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5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7" name="Freeform 70"/>
                <p:cNvSpPr>
                  <a:spLocks/>
                </p:cNvSpPr>
                <p:nvPr/>
              </p:nvSpPr>
              <p:spPr bwMode="auto">
                <a:xfrm>
                  <a:off x="1830" y="3408"/>
                  <a:ext cx="25" cy="41"/>
                </a:xfrm>
                <a:custGeom>
                  <a:avLst/>
                  <a:gdLst>
                    <a:gd name="T0" fmla="*/ 1 w 57"/>
                    <a:gd name="T1" fmla="*/ 16 h 95"/>
                    <a:gd name="T2" fmla="*/ 3 w 57"/>
                    <a:gd name="T3" fmla="*/ 18 h 95"/>
                    <a:gd name="T4" fmla="*/ 11 w 57"/>
                    <a:gd name="T5" fmla="*/ 0 h 95"/>
                    <a:gd name="T6" fmla="*/ 8 w 57"/>
                    <a:gd name="T7" fmla="*/ 0 h 95"/>
                    <a:gd name="T8" fmla="*/ 0 w 57"/>
                    <a:gd name="T9" fmla="*/ 17 h 95"/>
                    <a:gd name="T10" fmla="*/ 1 w 57"/>
                    <a:gd name="T11" fmla="*/ 18 h 95"/>
                    <a:gd name="T12" fmla="*/ 0 w 57"/>
                    <a:gd name="T13" fmla="*/ 17 h 95"/>
                    <a:gd name="T14" fmla="*/ 0 w 57"/>
                    <a:gd name="T15" fmla="*/ 18 h 95"/>
                    <a:gd name="T16" fmla="*/ 1 w 57"/>
                    <a:gd name="T17" fmla="*/ 18 h 95"/>
                    <a:gd name="T18" fmla="*/ 1 w 57"/>
                    <a:gd name="T19" fmla="*/ 16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7"/>
                    <a:gd name="T31" fmla="*/ 0 h 95"/>
                    <a:gd name="T32" fmla="*/ 57 w 57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7" h="95">
                      <a:moveTo>
                        <a:pt x="7" y="87"/>
                      </a:moveTo>
                      <a:lnTo>
                        <a:pt x="15" y="95"/>
                      </a:lnTo>
                      <a:lnTo>
                        <a:pt x="57" y="2"/>
                      </a:lnTo>
                      <a:lnTo>
                        <a:pt x="42" y="0"/>
                      </a:lnTo>
                      <a:lnTo>
                        <a:pt x="0" y="91"/>
                      </a:lnTo>
                      <a:lnTo>
                        <a:pt x="7" y="95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7" y="95"/>
                      </a:lnTo>
                      <a:lnTo>
                        <a:pt x="7" y="8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8" name="Freeform 71"/>
                <p:cNvSpPr>
                  <a:spLocks/>
                </p:cNvSpPr>
                <p:nvPr/>
              </p:nvSpPr>
              <p:spPr bwMode="auto">
                <a:xfrm>
                  <a:off x="1873" y="3474"/>
                  <a:ext cx="65" cy="32"/>
                </a:xfrm>
                <a:custGeom>
                  <a:avLst/>
                  <a:gdLst>
                    <a:gd name="T0" fmla="*/ 0 w 153"/>
                    <a:gd name="T1" fmla="*/ 1 h 74"/>
                    <a:gd name="T2" fmla="*/ 13 w 153"/>
                    <a:gd name="T3" fmla="*/ 3 h 74"/>
                    <a:gd name="T4" fmla="*/ 21 w 153"/>
                    <a:gd name="T5" fmla="*/ 7 h 74"/>
                    <a:gd name="T6" fmla="*/ 24 w 153"/>
                    <a:gd name="T7" fmla="*/ 12 h 74"/>
                    <a:gd name="T8" fmla="*/ 25 w 153"/>
                    <a:gd name="T9" fmla="*/ 14 h 74"/>
                    <a:gd name="T10" fmla="*/ 28 w 153"/>
                    <a:gd name="T11" fmla="*/ 13 h 74"/>
                    <a:gd name="T12" fmla="*/ 27 w 153"/>
                    <a:gd name="T13" fmla="*/ 11 h 74"/>
                    <a:gd name="T14" fmla="*/ 23 w 153"/>
                    <a:gd name="T15" fmla="*/ 6 h 74"/>
                    <a:gd name="T16" fmla="*/ 14 w 153"/>
                    <a:gd name="T17" fmla="*/ 2 h 74"/>
                    <a:gd name="T18" fmla="*/ 0 w 153"/>
                    <a:gd name="T19" fmla="*/ 0 h 74"/>
                    <a:gd name="T20" fmla="*/ 0 w 153"/>
                    <a:gd name="T21" fmla="*/ 1 h 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3"/>
                    <a:gd name="T34" fmla="*/ 0 h 74"/>
                    <a:gd name="T35" fmla="*/ 153 w 153"/>
                    <a:gd name="T36" fmla="*/ 74 h 7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3" h="74">
                      <a:moveTo>
                        <a:pt x="0" y="7"/>
                      </a:moveTo>
                      <a:lnTo>
                        <a:pt x="73" y="16"/>
                      </a:lnTo>
                      <a:lnTo>
                        <a:pt x="116" y="39"/>
                      </a:lnTo>
                      <a:lnTo>
                        <a:pt x="135" y="63"/>
                      </a:lnTo>
                      <a:lnTo>
                        <a:pt x="138" y="74"/>
                      </a:lnTo>
                      <a:lnTo>
                        <a:pt x="153" y="72"/>
                      </a:lnTo>
                      <a:lnTo>
                        <a:pt x="148" y="61"/>
                      </a:lnTo>
                      <a:lnTo>
                        <a:pt x="129" y="35"/>
                      </a:lnTo>
                      <a:lnTo>
                        <a:pt x="80" y="11"/>
                      </a:lnTo>
                      <a:lnTo>
                        <a:pt x="0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39" name="Freeform 72"/>
                <p:cNvSpPr>
                  <a:spLocks/>
                </p:cNvSpPr>
                <p:nvPr/>
              </p:nvSpPr>
              <p:spPr bwMode="auto">
                <a:xfrm>
                  <a:off x="1808" y="3474"/>
                  <a:ext cx="65" cy="33"/>
                </a:xfrm>
                <a:custGeom>
                  <a:avLst/>
                  <a:gdLst>
                    <a:gd name="T0" fmla="*/ 1 w 151"/>
                    <a:gd name="T1" fmla="*/ 13 h 76"/>
                    <a:gd name="T2" fmla="*/ 3 w 151"/>
                    <a:gd name="T3" fmla="*/ 14 h 76"/>
                    <a:gd name="T4" fmla="*/ 4 w 151"/>
                    <a:gd name="T5" fmla="*/ 12 h 76"/>
                    <a:gd name="T6" fmla="*/ 7 w 151"/>
                    <a:gd name="T7" fmla="*/ 7 h 76"/>
                    <a:gd name="T8" fmla="*/ 15 w 151"/>
                    <a:gd name="T9" fmla="*/ 3 h 76"/>
                    <a:gd name="T10" fmla="*/ 28 w 151"/>
                    <a:gd name="T11" fmla="*/ 1 h 76"/>
                    <a:gd name="T12" fmla="*/ 28 w 151"/>
                    <a:gd name="T13" fmla="*/ 0 h 76"/>
                    <a:gd name="T14" fmla="*/ 13 w 151"/>
                    <a:gd name="T15" fmla="*/ 2 h 76"/>
                    <a:gd name="T16" fmla="*/ 5 w 151"/>
                    <a:gd name="T17" fmla="*/ 7 h 76"/>
                    <a:gd name="T18" fmla="*/ 1 w 151"/>
                    <a:gd name="T19" fmla="*/ 11 h 76"/>
                    <a:gd name="T20" fmla="*/ 0 w 151"/>
                    <a:gd name="T21" fmla="*/ 13 h 76"/>
                    <a:gd name="T22" fmla="*/ 1 w 151"/>
                    <a:gd name="T23" fmla="*/ 14 h 76"/>
                    <a:gd name="T24" fmla="*/ 0 w 151"/>
                    <a:gd name="T25" fmla="*/ 13 h 76"/>
                    <a:gd name="T26" fmla="*/ 0 w 151"/>
                    <a:gd name="T27" fmla="*/ 14 h 76"/>
                    <a:gd name="T28" fmla="*/ 1 w 151"/>
                    <a:gd name="T29" fmla="*/ 14 h 76"/>
                    <a:gd name="T30" fmla="*/ 1 w 151"/>
                    <a:gd name="T31" fmla="*/ 13 h 7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51"/>
                    <a:gd name="T49" fmla="*/ 0 h 76"/>
                    <a:gd name="T50" fmla="*/ 151 w 151"/>
                    <a:gd name="T51" fmla="*/ 76 h 7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51" h="76">
                      <a:moveTo>
                        <a:pt x="8" y="71"/>
                      </a:moveTo>
                      <a:lnTo>
                        <a:pt x="15" y="74"/>
                      </a:lnTo>
                      <a:lnTo>
                        <a:pt x="21" y="63"/>
                      </a:lnTo>
                      <a:lnTo>
                        <a:pt x="40" y="39"/>
                      </a:lnTo>
                      <a:lnTo>
                        <a:pt x="82" y="16"/>
                      </a:lnTo>
                      <a:lnTo>
                        <a:pt x="151" y="7"/>
                      </a:lnTo>
                      <a:lnTo>
                        <a:pt x="151" y="0"/>
                      </a:lnTo>
                      <a:lnTo>
                        <a:pt x="73" y="11"/>
                      </a:lnTo>
                      <a:lnTo>
                        <a:pt x="27" y="35"/>
                      </a:lnTo>
                      <a:lnTo>
                        <a:pt x="8" y="61"/>
                      </a:lnTo>
                      <a:lnTo>
                        <a:pt x="2" y="72"/>
                      </a:lnTo>
                      <a:lnTo>
                        <a:pt x="8" y="76"/>
                      </a:lnTo>
                      <a:lnTo>
                        <a:pt x="2" y="72"/>
                      </a:lnTo>
                      <a:lnTo>
                        <a:pt x="0" y="76"/>
                      </a:lnTo>
                      <a:lnTo>
                        <a:pt x="8" y="76"/>
                      </a:lnTo>
                      <a:lnTo>
                        <a:pt x="8" y="71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0" name="Freeform 73"/>
                <p:cNvSpPr>
                  <a:spLocks/>
                </p:cNvSpPr>
                <p:nvPr/>
              </p:nvSpPr>
              <p:spPr bwMode="auto">
                <a:xfrm>
                  <a:off x="1811" y="3504"/>
                  <a:ext cx="128" cy="3"/>
                </a:xfrm>
                <a:custGeom>
                  <a:avLst/>
                  <a:gdLst>
                    <a:gd name="T0" fmla="*/ 52 w 298"/>
                    <a:gd name="T1" fmla="*/ 1 h 5"/>
                    <a:gd name="T2" fmla="*/ 53 w 298"/>
                    <a:gd name="T3" fmla="*/ 0 h 5"/>
                    <a:gd name="T4" fmla="*/ 0 w 298"/>
                    <a:gd name="T5" fmla="*/ 0 h 5"/>
                    <a:gd name="T6" fmla="*/ 0 w 298"/>
                    <a:gd name="T7" fmla="*/ 2 h 5"/>
                    <a:gd name="T8" fmla="*/ 53 w 298"/>
                    <a:gd name="T9" fmla="*/ 2 h 5"/>
                    <a:gd name="T10" fmla="*/ 55 w 298"/>
                    <a:gd name="T11" fmla="*/ 1 h 5"/>
                    <a:gd name="T12" fmla="*/ 53 w 298"/>
                    <a:gd name="T13" fmla="*/ 2 h 5"/>
                    <a:gd name="T14" fmla="*/ 55 w 298"/>
                    <a:gd name="T15" fmla="*/ 2 h 5"/>
                    <a:gd name="T16" fmla="*/ 55 w 298"/>
                    <a:gd name="T17" fmla="*/ 1 h 5"/>
                    <a:gd name="T18" fmla="*/ 52 w 298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98"/>
                    <a:gd name="T31" fmla="*/ 0 h 5"/>
                    <a:gd name="T32" fmla="*/ 298 w 298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98" h="5">
                      <a:moveTo>
                        <a:pt x="281" y="3"/>
                      </a:moveTo>
                      <a:lnTo>
                        <a:pt x="289" y="0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289" y="5"/>
                      </a:lnTo>
                      <a:lnTo>
                        <a:pt x="298" y="1"/>
                      </a:lnTo>
                      <a:lnTo>
                        <a:pt x="289" y="5"/>
                      </a:lnTo>
                      <a:lnTo>
                        <a:pt x="298" y="5"/>
                      </a:lnTo>
                      <a:lnTo>
                        <a:pt x="298" y="1"/>
                      </a:lnTo>
                      <a:lnTo>
                        <a:pt x="281" y="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1" name="Freeform 74"/>
                <p:cNvSpPr>
                  <a:spLocks/>
                </p:cNvSpPr>
                <p:nvPr/>
              </p:nvSpPr>
              <p:spPr bwMode="auto">
                <a:xfrm>
                  <a:off x="1852" y="3275"/>
                  <a:ext cx="24" cy="118"/>
                </a:xfrm>
                <a:custGeom>
                  <a:avLst/>
                  <a:gdLst>
                    <a:gd name="T0" fmla="*/ 10 w 58"/>
                    <a:gd name="T1" fmla="*/ 0 h 274"/>
                    <a:gd name="T2" fmla="*/ 7 w 58"/>
                    <a:gd name="T3" fmla="*/ 0 h 274"/>
                    <a:gd name="T4" fmla="*/ 0 w 58"/>
                    <a:gd name="T5" fmla="*/ 50 h 274"/>
                    <a:gd name="T6" fmla="*/ 2 w 58"/>
                    <a:gd name="T7" fmla="*/ 51 h 274"/>
                    <a:gd name="T8" fmla="*/ 10 w 58"/>
                    <a:gd name="T9" fmla="*/ 0 h 274"/>
                    <a:gd name="T10" fmla="*/ 7 w 58"/>
                    <a:gd name="T11" fmla="*/ 0 h 274"/>
                    <a:gd name="T12" fmla="*/ 10 w 58"/>
                    <a:gd name="T13" fmla="*/ 0 h 27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8"/>
                    <a:gd name="T22" fmla="*/ 0 h 274"/>
                    <a:gd name="T23" fmla="*/ 58 w 58"/>
                    <a:gd name="T24" fmla="*/ 274 h 27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8" h="274">
                      <a:moveTo>
                        <a:pt x="58" y="0"/>
                      </a:moveTo>
                      <a:lnTo>
                        <a:pt x="43" y="0"/>
                      </a:lnTo>
                      <a:lnTo>
                        <a:pt x="0" y="272"/>
                      </a:lnTo>
                      <a:lnTo>
                        <a:pt x="15" y="274"/>
                      </a:lnTo>
                      <a:lnTo>
                        <a:pt x="58" y="1"/>
                      </a:lnTo>
                      <a:lnTo>
                        <a:pt x="43" y="1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2" name="Freeform 75"/>
                <p:cNvSpPr>
                  <a:spLocks/>
                </p:cNvSpPr>
                <p:nvPr/>
              </p:nvSpPr>
              <p:spPr bwMode="auto">
                <a:xfrm>
                  <a:off x="1870" y="3275"/>
                  <a:ext cx="25" cy="118"/>
                </a:xfrm>
                <a:custGeom>
                  <a:avLst/>
                  <a:gdLst>
                    <a:gd name="T0" fmla="*/ 9 w 60"/>
                    <a:gd name="T1" fmla="*/ 51 h 275"/>
                    <a:gd name="T2" fmla="*/ 10 w 60"/>
                    <a:gd name="T3" fmla="*/ 50 h 275"/>
                    <a:gd name="T4" fmla="*/ 3 w 60"/>
                    <a:gd name="T5" fmla="*/ 0 h 275"/>
                    <a:gd name="T6" fmla="*/ 0 w 60"/>
                    <a:gd name="T7" fmla="*/ 0 h 275"/>
                    <a:gd name="T8" fmla="*/ 8 w 60"/>
                    <a:gd name="T9" fmla="*/ 50 h 275"/>
                    <a:gd name="T10" fmla="*/ 9 w 60"/>
                    <a:gd name="T11" fmla="*/ 50 h 275"/>
                    <a:gd name="T12" fmla="*/ 9 w 60"/>
                    <a:gd name="T13" fmla="*/ 51 h 275"/>
                    <a:gd name="T14" fmla="*/ 10 w 60"/>
                    <a:gd name="T15" fmla="*/ 51 h 275"/>
                    <a:gd name="T16" fmla="*/ 10 w 60"/>
                    <a:gd name="T17" fmla="*/ 50 h 275"/>
                    <a:gd name="T18" fmla="*/ 9 w 60"/>
                    <a:gd name="T19" fmla="*/ 51 h 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0"/>
                    <a:gd name="T31" fmla="*/ 0 h 275"/>
                    <a:gd name="T32" fmla="*/ 60 w 60"/>
                    <a:gd name="T33" fmla="*/ 275 h 27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0" h="275">
                      <a:moveTo>
                        <a:pt x="52" y="275"/>
                      </a:moveTo>
                      <a:lnTo>
                        <a:pt x="60" y="272"/>
                      </a:lnTo>
                      <a:lnTo>
                        <a:pt x="15" y="0"/>
                      </a:lnTo>
                      <a:lnTo>
                        <a:pt x="0" y="1"/>
                      </a:lnTo>
                      <a:lnTo>
                        <a:pt x="45" y="272"/>
                      </a:lnTo>
                      <a:lnTo>
                        <a:pt x="52" y="270"/>
                      </a:lnTo>
                      <a:lnTo>
                        <a:pt x="52" y="275"/>
                      </a:lnTo>
                      <a:lnTo>
                        <a:pt x="60" y="275"/>
                      </a:lnTo>
                      <a:lnTo>
                        <a:pt x="60" y="272"/>
                      </a:lnTo>
                      <a:lnTo>
                        <a:pt x="52" y="27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3" name="Freeform 76"/>
                <p:cNvSpPr>
                  <a:spLocks/>
                </p:cNvSpPr>
                <p:nvPr/>
              </p:nvSpPr>
              <p:spPr bwMode="auto">
                <a:xfrm>
                  <a:off x="1852" y="3391"/>
                  <a:ext cx="40" cy="2"/>
                </a:xfrm>
                <a:custGeom>
                  <a:avLst/>
                  <a:gdLst>
                    <a:gd name="T0" fmla="*/ 0 w 95"/>
                    <a:gd name="T1" fmla="*/ 0 h 5"/>
                    <a:gd name="T2" fmla="*/ 2 w 95"/>
                    <a:gd name="T3" fmla="*/ 1 h 5"/>
                    <a:gd name="T4" fmla="*/ 17 w 95"/>
                    <a:gd name="T5" fmla="*/ 1 h 5"/>
                    <a:gd name="T6" fmla="*/ 17 w 95"/>
                    <a:gd name="T7" fmla="*/ 0 h 5"/>
                    <a:gd name="T8" fmla="*/ 2 w 95"/>
                    <a:gd name="T9" fmla="*/ 0 h 5"/>
                    <a:gd name="T10" fmla="*/ 3 w 95"/>
                    <a:gd name="T11" fmla="*/ 0 h 5"/>
                    <a:gd name="T12" fmla="*/ 0 w 95"/>
                    <a:gd name="T13" fmla="*/ 0 h 5"/>
                    <a:gd name="T14" fmla="*/ 0 w 95"/>
                    <a:gd name="T15" fmla="*/ 1 h 5"/>
                    <a:gd name="T16" fmla="*/ 2 w 95"/>
                    <a:gd name="T17" fmla="*/ 1 h 5"/>
                    <a:gd name="T18" fmla="*/ 0 w 95"/>
                    <a:gd name="T19" fmla="*/ 0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5"/>
                    <a:gd name="T31" fmla="*/ 0 h 5"/>
                    <a:gd name="T32" fmla="*/ 95 w 95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5" h="5">
                      <a:moveTo>
                        <a:pt x="2" y="2"/>
                      </a:moveTo>
                      <a:lnTo>
                        <a:pt x="9" y="5"/>
                      </a:lnTo>
                      <a:lnTo>
                        <a:pt x="95" y="5"/>
                      </a:lnTo>
                      <a:lnTo>
                        <a:pt x="95" y="0"/>
                      </a:lnTo>
                      <a:lnTo>
                        <a:pt x="9" y="0"/>
                      </a:lnTo>
                      <a:lnTo>
                        <a:pt x="17" y="2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9" y="5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4" name="Freeform 77"/>
                <p:cNvSpPr>
                  <a:spLocks/>
                </p:cNvSpPr>
                <p:nvPr/>
              </p:nvSpPr>
              <p:spPr bwMode="auto">
                <a:xfrm>
                  <a:off x="1868" y="3226"/>
                  <a:ext cx="11" cy="12"/>
                </a:xfrm>
                <a:custGeom>
                  <a:avLst/>
                  <a:gdLst>
                    <a:gd name="T0" fmla="*/ 1 w 26"/>
                    <a:gd name="T1" fmla="*/ 0 h 28"/>
                    <a:gd name="T2" fmla="*/ 4 w 26"/>
                    <a:gd name="T3" fmla="*/ 0 h 28"/>
                    <a:gd name="T4" fmla="*/ 5 w 26"/>
                    <a:gd name="T5" fmla="*/ 5 h 28"/>
                    <a:gd name="T6" fmla="*/ 0 w 26"/>
                    <a:gd name="T7" fmla="*/ 5 h 28"/>
                    <a:gd name="T8" fmla="*/ 1 w 26"/>
                    <a:gd name="T9" fmla="*/ 0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28"/>
                    <a:gd name="T17" fmla="*/ 26 w 26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28">
                      <a:moveTo>
                        <a:pt x="6" y="0"/>
                      </a:moveTo>
                      <a:lnTo>
                        <a:pt x="21" y="0"/>
                      </a:lnTo>
                      <a:lnTo>
                        <a:pt x="26" y="28"/>
                      </a:lnTo>
                      <a:lnTo>
                        <a:pt x="0" y="28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5" name="Freeform 78"/>
                <p:cNvSpPr>
                  <a:spLocks/>
                </p:cNvSpPr>
                <p:nvPr/>
              </p:nvSpPr>
              <p:spPr bwMode="auto">
                <a:xfrm>
                  <a:off x="1861" y="3235"/>
                  <a:ext cx="26" cy="7"/>
                </a:xfrm>
                <a:custGeom>
                  <a:avLst/>
                  <a:gdLst>
                    <a:gd name="T0" fmla="*/ 5 w 62"/>
                    <a:gd name="T1" fmla="*/ 0 h 15"/>
                    <a:gd name="T2" fmla="*/ 8 w 62"/>
                    <a:gd name="T3" fmla="*/ 2 h 15"/>
                    <a:gd name="T4" fmla="*/ 11 w 62"/>
                    <a:gd name="T5" fmla="*/ 3 h 15"/>
                    <a:gd name="T6" fmla="*/ 5 w 62"/>
                    <a:gd name="T7" fmla="*/ 3 h 15"/>
                    <a:gd name="T8" fmla="*/ 0 w 62"/>
                    <a:gd name="T9" fmla="*/ 3 h 15"/>
                    <a:gd name="T10" fmla="*/ 3 w 62"/>
                    <a:gd name="T11" fmla="*/ 2 h 15"/>
                    <a:gd name="T12" fmla="*/ 5 w 62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2"/>
                    <a:gd name="T22" fmla="*/ 0 h 15"/>
                    <a:gd name="T23" fmla="*/ 62 w 62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2" h="15">
                      <a:moveTo>
                        <a:pt x="30" y="0"/>
                      </a:moveTo>
                      <a:lnTo>
                        <a:pt x="47" y="8"/>
                      </a:lnTo>
                      <a:lnTo>
                        <a:pt x="62" y="15"/>
                      </a:lnTo>
                      <a:lnTo>
                        <a:pt x="30" y="15"/>
                      </a:lnTo>
                      <a:lnTo>
                        <a:pt x="0" y="15"/>
                      </a:lnTo>
                      <a:lnTo>
                        <a:pt x="15" y="8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6" name="Freeform 79"/>
                <p:cNvSpPr>
                  <a:spLocks/>
                </p:cNvSpPr>
                <p:nvPr/>
              </p:nvSpPr>
              <p:spPr bwMode="auto">
                <a:xfrm>
                  <a:off x="1864" y="3249"/>
                  <a:ext cx="19" cy="2"/>
                </a:xfrm>
                <a:custGeom>
                  <a:avLst/>
                  <a:gdLst>
                    <a:gd name="T0" fmla="*/ 1 w 47"/>
                    <a:gd name="T1" fmla="*/ 1 h 6"/>
                    <a:gd name="T2" fmla="*/ 7 w 47"/>
                    <a:gd name="T3" fmla="*/ 1 h 6"/>
                    <a:gd name="T4" fmla="*/ 8 w 47"/>
                    <a:gd name="T5" fmla="*/ 0 h 6"/>
                    <a:gd name="T6" fmla="*/ 0 w 47"/>
                    <a:gd name="T7" fmla="*/ 0 h 6"/>
                    <a:gd name="T8" fmla="*/ 1 w 47"/>
                    <a:gd name="T9" fmla="*/ 1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6"/>
                    <a:gd name="T17" fmla="*/ 47 w 47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6">
                      <a:moveTo>
                        <a:pt x="4" y="6"/>
                      </a:moveTo>
                      <a:lnTo>
                        <a:pt x="43" y="6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7" name="Freeform 80"/>
                <p:cNvSpPr>
                  <a:spLocks/>
                </p:cNvSpPr>
                <p:nvPr/>
              </p:nvSpPr>
              <p:spPr bwMode="auto">
                <a:xfrm>
                  <a:off x="1858" y="3249"/>
                  <a:ext cx="30" cy="16"/>
                </a:xfrm>
                <a:custGeom>
                  <a:avLst/>
                  <a:gdLst>
                    <a:gd name="T0" fmla="*/ 2 w 71"/>
                    <a:gd name="T1" fmla="*/ 0 h 35"/>
                    <a:gd name="T2" fmla="*/ 11 w 71"/>
                    <a:gd name="T3" fmla="*/ 0 h 35"/>
                    <a:gd name="T4" fmla="*/ 13 w 71"/>
                    <a:gd name="T5" fmla="*/ 2 h 35"/>
                    <a:gd name="T6" fmla="*/ 13 w 71"/>
                    <a:gd name="T7" fmla="*/ 5 h 35"/>
                    <a:gd name="T8" fmla="*/ 11 w 71"/>
                    <a:gd name="T9" fmla="*/ 7 h 35"/>
                    <a:gd name="T10" fmla="*/ 2 w 71"/>
                    <a:gd name="T11" fmla="*/ 7 h 35"/>
                    <a:gd name="T12" fmla="*/ 0 w 71"/>
                    <a:gd name="T13" fmla="*/ 5 h 35"/>
                    <a:gd name="T14" fmla="*/ 0 w 71"/>
                    <a:gd name="T15" fmla="*/ 2 h 35"/>
                    <a:gd name="T16" fmla="*/ 2 w 71"/>
                    <a:gd name="T17" fmla="*/ 0 h 3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1"/>
                    <a:gd name="T28" fmla="*/ 0 h 35"/>
                    <a:gd name="T29" fmla="*/ 71 w 71"/>
                    <a:gd name="T30" fmla="*/ 35 h 3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1" h="35">
                      <a:moveTo>
                        <a:pt x="11" y="0"/>
                      </a:moveTo>
                      <a:lnTo>
                        <a:pt x="58" y="0"/>
                      </a:lnTo>
                      <a:lnTo>
                        <a:pt x="71" y="11"/>
                      </a:lnTo>
                      <a:lnTo>
                        <a:pt x="71" y="24"/>
                      </a:lnTo>
                      <a:lnTo>
                        <a:pt x="58" y="35"/>
                      </a:lnTo>
                      <a:lnTo>
                        <a:pt x="11" y="35"/>
                      </a:lnTo>
                      <a:lnTo>
                        <a:pt x="0" y="24"/>
                      </a:lnTo>
                      <a:lnTo>
                        <a:pt x="0" y="1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8" name="Freeform 81"/>
                <p:cNvSpPr>
                  <a:spLocks/>
                </p:cNvSpPr>
                <p:nvPr/>
              </p:nvSpPr>
              <p:spPr bwMode="auto">
                <a:xfrm>
                  <a:off x="1873" y="3265"/>
                  <a:ext cx="87" cy="242"/>
                </a:xfrm>
                <a:custGeom>
                  <a:avLst/>
                  <a:gdLst>
                    <a:gd name="T0" fmla="*/ 0 w 203"/>
                    <a:gd name="T1" fmla="*/ 102 h 567"/>
                    <a:gd name="T2" fmla="*/ 0 w 203"/>
                    <a:gd name="T3" fmla="*/ 103 h 567"/>
                    <a:gd name="T4" fmla="*/ 37 w 203"/>
                    <a:gd name="T5" fmla="*/ 103 h 567"/>
                    <a:gd name="T6" fmla="*/ 29 w 203"/>
                    <a:gd name="T7" fmla="*/ 86 h 567"/>
                    <a:gd name="T8" fmla="*/ 36 w 203"/>
                    <a:gd name="T9" fmla="*/ 86 h 567"/>
                    <a:gd name="T10" fmla="*/ 36 w 203"/>
                    <a:gd name="T11" fmla="*/ 79 h 567"/>
                    <a:gd name="T12" fmla="*/ 26 w 203"/>
                    <a:gd name="T13" fmla="*/ 79 h 567"/>
                    <a:gd name="T14" fmla="*/ 17 w 203"/>
                    <a:gd name="T15" fmla="*/ 60 h 567"/>
                    <a:gd name="T16" fmla="*/ 22 w 203"/>
                    <a:gd name="T17" fmla="*/ 60 h 567"/>
                    <a:gd name="T18" fmla="*/ 22 w 203"/>
                    <a:gd name="T19" fmla="*/ 55 h 567"/>
                    <a:gd name="T20" fmla="*/ 15 w 203"/>
                    <a:gd name="T21" fmla="*/ 55 h 567"/>
                    <a:gd name="T22" fmla="*/ 3 w 203"/>
                    <a:gd name="T23" fmla="*/ 0 h 567"/>
                    <a:gd name="T24" fmla="*/ 0 w 203"/>
                    <a:gd name="T25" fmla="*/ 0 h 567"/>
                    <a:gd name="T26" fmla="*/ 0 w 203"/>
                    <a:gd name="T27" fmla="*/ 5 h 567"/>
                    <a:gd name="T28" fmla="*/ 8 w 203"/>
                    <a:gd name="T29" fmla="*/ 55 h 567"/>
                    <a:gd name="T30" fmla="*/ 0 w 203"/>
                    <a:gd name="T31" fmla="*/ 55 h 567"/>
                    <a:gd name="T32" fmla="*/ 0 w 203"/>
                    <a:gd name="T33" fmla="*/ 61 h 567"/>
                    <a:gd name="T34" fmla="*/ 9 w 203"/>
                    <a:gd name="T35" fmla="*/ 61 h 567"/>
                    <a:gd name="T36" fmla="*/ 17 w 203"/>
                    <a:gd name="T37" fmla="*/ 78 h 567"/>
                    <a:gd name="T38" fmla="*/ 0 w 203"/>
                    <a:gd name="T39" fmla="*/ 78 h 567"/>
                    <a:gd name="T40" fmla="*/ 0 w 203"/>
                    <a:gd name="T41" fmla="*/ 90 h 567"/>
                    <a:gd name="T42" fmla="*/ 3 w 203"/>
                    <a:gd name="T43" fmla="*/ 90 h 567"/>
                    <a:gd name="T44" fmla="*/ 5 w 203"/>
                    <a:gd name="T45" fmla="*/ 90 h 567"/>
                    <a:gd name="T46" fmla="*/ 6 w 203"/>
                    <a:gd name="T47" fmla="*/ 90 h 567"/>
                    <a:gd name="T48" fmla="*/ 8 w 203"/>
                    <a:gd name="T49" fmla="*/ 90 h 567"/>
                    <a:gd name="T50" fmla="*/ 10 w 203"/>
                    <a:gd name="T51" fmla="*/ 90 h 567"/>
                    <a:gd name="T52" fmla="*/ 12 w 203"/>
                    <a:gd name="T53" fmla="*/ 91 h 567"/>
                    <a:gd name="T54" fmla="*/ 14 w 203"/>
                    <a:gd name="T55" fmla="*/ 92 h 567"/>
                    <a:gd name="T56" fmla="*/ 17 w 203"/>
                    <a:gd name="T57" fmla="*/ 93 h 567"/>
                    <a:gd name="T58" fmla="*/ 19 w 203"/>
                    <a:gd name="T59" fmla="*/ 94 h 567"/>
                    <a:gd name="T60" fmla="*/ 21 w 203"/>
                    <a:gd name="T61" fmla="*/ 95 h 567"/>
                    <a:gd name="T62" fmla="*/ 22 w 203"/>
                    <a:gd name="T63" fmla="*/ 96 h 567"/>
                    <a:gd name="T64" fmla="*/ 24 w 203"/>
                    <a:gd name="T65" fmla="*/ 97 h 567"/>
                    <a:gd name="T66" fmla="*/ 25 w 203"/>
                    <a:gd name="T67" fmla="*/ 99 h 567"/>
                    <a:gd name="T68" fmla="*/ 26 w 203"/>
                    <a:gd name="T69" fmla="*/ 101 h 567"/>
                    <a:gd name="T70" fmla="*/ 27 w 203"/>
                    <a:gd name="T71" fmla="*/ 102 h 567"/>
                    <a:gd name="T72" fmla="*/ 27 w 203"/>
                    <a:gd name="T73" fmla="*/ 102 h 567"/>
                    <a:gd name="T74" fmla="*/ 0 w 203"/>
                    <a:gd name="T75" fmla="*/ 102 h 56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03"/>
                    <a:gd name="T115" fmla="*/ 0 h 567"/>
                    <a:gd name="T116" fmla="*/ 203 w 203"/>
                    <a:gd name="T117" fmla="*/ 567 h 567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03" h="567">
                      <a:moveTo>
                        <a:pt x="0" y="563"/>
                      </a:moveTo>
                      <a:lnTo>
                        <a:pt x="0" y="567"/>
                      </a:lnTo>
                      <a:lnTo>
                        <a:pt x="203" y="567"/>
                      </a:lnTo>
                      <a:lnTo>
                        <a:pt x="157" y="472"/>
                      </a:lnTo>
                      <a:lnTo>
                        <a:pt x="196" y="472"/>
                      </a:lnTo>
                      <a:lnTo>
                        <a:pt x="196" y="431"/>
                      </a:lnTo>
                      <a:lnTo>
                        <a:pt x="140" y="431"/>
                      </a:lnTo>
                      <a:lnTo>
                        <a:pt x="94" y="330"/>
                      </a:lnTo>
                      <a:lnTo>
                        <a:pt x="121" y="330"/>
                      </a:lnTo>
                      <a:lnTo>
                        <a:pt x="121" y="299"/>
                      </a:lnTo>
                      <a:lnTo>
                        <a:pt x="79" y="299"/>
                      </a:lnTo>
                      <a:lnTo>
                        <a:pt x="19" y="0"/>
                      </a:lnTo>
                      <a:lnTo>
                        <a:pt x="0" y="0"/>
                      </a:lnTo>
                      <a:lnTo>
                        <a:pt x="0" y="28"/>
                      </a:lnTo>
                      <a:lnTo>
                        <a:pt x="45" y="299"/>
                      </a:lnTo>
                      <a:lnTo>
                        <a:pt x="0" y="299"/>
                      </a:lnTo>
                      <a:lnTo>
                        <a:pt x="0" y="336"/>
                      </a:lnTo>
                      <a:lnTo>
                        <a:pt x="51" y="336"/>
                      </a:lnTo>
                      <a:lnTo>
                        <a:pt x="94" y="429"/>
                      </a:lnTo>
                      <a:lnTo>
                        <a:pt x="0" y="429"/>
                      </a:lnTo>
                      <a:lnTo>
                        <a:pt x="0" y="492"/>
                      </a:lnTo>
                      <a:lnTo>
                        <a:pt x="13" y="492"/>
                      </a:lnTo>
                      <a:lnTo>
                        <a:pt x="25" y="494"/>
                      </a:lnTo>
                      <a:lnTo>
                        <a:pt x="34" y="494"/>
                      </a:lnTo>
                      <a:lnTo>
                        <a:pt x="45" y="496"/>
                      </a:lnTo>
                      <a:lnTo>
                        <a:pt x="53" y="496"/>
                      </a:lnTo>
                      <a:lnTo>
                        <a:pt x="62" y="498"/>
                      </a:lnTo>
                      <a:lnTo>
                        <a:pt x="77" y="504"/>
                      </a:lnTo>
                      <a:lnTo>
                        <a:pt x="90" y="509"/>
                      </a:lnTo>
                      <a:lnTo>
                        <a:pt x="103" y="515"/>
                      </a:lnTo>
                      <a:lnTo>
                        <a:pt x="112" y="522"/>
                      </a:lnTo>
                      <a:lnTo>
                        <a:pt x="121" y="528"/>
                      </a:lnTo>
                      <a:lnTo>
                        <a:pt x="129" y="535"/>
                      </a:lnTo>
                      <a:lnTo>
                        <a:pt x="135" y="541"/>
                      </a:lnTo>
                      <a:lnTo>
                        <a:pt x="140" y="552"/>
                      </a:lnTo>
                      <a:lnTo>
                        <a:pt x="144" y="561"/>
                      </a:lnTo>
                      <a:lnTo>
                        <a:pt x="146" y="563"/>
                      </a:lnTo>
                      <a:lnTo>
                        <a:pt x="0" y="56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49" name="Freeform 82"/>
                <p:cNvSpPr>
                  <a:spLocks/>
                </p:cNvSpPr>
                <p:nvPr/>
              </p:nvSpPr>
              <p:spPr bwMode="auto">
                <a:xfrm>
                  <a:off x="1836" y="3265"/>
                  <a:ext cx="33" cy="128"/>
                </a:xfrm>
                <a:custGeom>
                  <a:avLst/>
                  <a:gdLst>
                    <a:gd name="T0" fmla="*/ 1 w 76"/>
                    <a:gd name="T1" fmla="*/ 55 h 300"/>
                    <a:gd name="T2" fmla="*/ 3 w 76"/>
                    <a:gd name="T3" fmla="*/ 54 h 300"/>
                    <a:gd name="T4" fmla="*/ 14 w 76"/>
                    <a:gd name="T5" fmla="*/ 0 h 300"/>
                    <a:gd name="T6" fmla="*/ 11 w 76"/>
                    <a:gd name="T7" fmla="*/ 0 h 300"/>
                    <a:gd name="T8" fmla="*/ 0 w 76"/>
                    <a:gd name="T9" fmla="*/ 54 h 300"/>
                    <a:gd name="T10" fmla="*/ 1 w 76"/>
                    <a:gd name="T11" fmla="*/ 54 h 300"/>
                    <a:gd name="T12" fmla="*/ 1 w 76"/>
                    <a:gd name="T13" fmla="*/ 55 h 300"/>
                    <a:gd name="T14" fmla="*/ 3 w 76"/>
                    <a:gd name="T15" fmla="*/ 55 h 300"/>
                    <a:gd name="T16" fmla="*/ 3 w 76"/>
                    <a:gd name="T17" fmla="*/ 54 h 300"/>
                    <a:gd name="T18" fmla="*/ 1 w 76"/>
                    <a:gd name="T19" fmla="*/ 55 h 3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6"/>
                    <a:gd name="T31" fmla="*/ 0 h 300"/>
                    <a:gd name="T32" fmla="*/ 76 w 76"/>
                    <a:gd name="T33" fmla="*/ 300 h 3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6" h="300">
                      <a:moveTo>
                        <a:pt x="7" y="300"/>
                      </a:moveTo>
                      <a:lnTo>
                        <a:pt x="15" y="297"/>
                      </a:lnTo>
                      <a:lnTo>
                        <a:pt x="76" y="0"/>
                      </a:lnTo>
                      <a:lnTo>
                        <a:pt x="61" y="0"/>
                      </a:lnTo>
                      <a:lnTo>
                        <a:pt x="0" y="297"/>
                      </a:lnTo>
                      <a:lnTo>
                        <a:pt x="7" y="295"/>
                      </a:lnTo>
                      <a:lnTo>
                        <a:pt x="7" y="300"/>
                      </a:lnTo>
                      <a:lnTo>
                        <a:pt x="15" y="300"/>
                      </a:lnTo>
                      <a:lnTo>
                        <a:pt x="15" y="297"/>
                      </a:lnTo>
                      <a:lnTo>
                        <a:pt x="7" y="30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0" name="Freeform 83"/>
                <p:cNvSpPr>
                  <a:spLocks/>
                </p:cNvSpPr>
                <p:nvPr/>
              </p:nvSpPr>
              <p:spPr bwMode="auto">
                <a:xfrm>
                  <a:off x="1787" y="3265"/>
                  <a:ext cx="86" cy="242"/>
                </a:xfrm>
                <a:custGeom>
                  <a:avLst/>
                  <a:gdLst>
                    <a:gd name="T0" fmla="*/ 37 w 201"/>
                    <a:gd name="T1" fmla="*/ 5 h 567"/>
                    <a:gd name="T2" fmla="*/ 37 w 201"/>
                    <a:gd name="T3" fmla="*/ 0 h 567"/>
                    <a:gd name="T4" fmla="*/ 34 w 201"/>
                    <a:gd name="T5" fmla="*/ 0 h 567"/>
                    <a:gd name="T6" fmla="*/ 23 w 201"/>
                    <a:gd name="T7" fmla="*/ 55 h 567"/>
                    <a:gd name="T8" fmla="*/ 15 w 201"/>
                    <a:gd name="T9" fmla="*/ 55 h 567"/>
                    <a:gd name="T10" fmla="*/ 15 w 201"/>
                    <a:gd name="T11" fmla="*/ 60 h 567"/>
                    <a:gd name="T12" fmla="*/ 20 w 201"/>
                    <a:gd name="T13" fmla="*/ 60 h 567"/>
                    <a:gd name="T14" fmla="*/ 12 w 201"/>
                    <a:gd name="T15" fmla="*/ 79 h 567"/>
                    <a:gd name="T16" fmla="*/ 1 w 201"/>
                    <a:gd name="T17" fmla="*/ 79 h 567"/>
                    <a:gd name="T18" fmla="*/ 1 w 201"/>
                    <a:gd name="T19" fmla="*/ 86 h 567"/>
                    <a:gd name="T20" fmla="*/ 8 w 201"/>
                    <a:gd name="T21" fmla="*/ 86 h 567"/>
                    <a:gd name="T22" fmla="*/ 0 w 201"/>
                    <a:gd name="T23" fmla="*/ 103 h 567"/>
                    <a:gd name="T24" fmla="*/ 37 w 201"/>
                    <a:gd name="T25" fmla="*/ 103 h 567"/>
                    <a:gd name="T26" fmla="*/ 37 w 201"/>
                    <a:gd name="T27" fmla="*/ 102 h 567"/>
                    <a:gd name="T28" fmla="*/ 11 w 201"/>
                    <a:gd name="T29" fmla="*/ 102 h 567"/>
                    <a:gd name="T30" fmla="*/ 11 w 201"/>
                    <a:gd name="T31" fmla="*/ 102 h 567"/>
                    <a:gd name="T32" fmla="*/ 12 w 201"/>
                    <a:gd name="T33" fmla="*/ 101 h 567"/>
                    <a:gd name="T34" fmla="*/ 12 w 201"/>
                    <a:gd name="T35" fmla="*/ 99 h 567"/>
                    <a:gd name="T36" fmla="*/ 13 w 201"/>
                    <a:gd name="T37" fmla="*/ 99 h 567"/>
                    <a:gd name="T38" fmla="*/ 14 w 201"/>
                    <a:gd name="T39" fmla="*/ 97 h 567"/>
                    <a:gd name="T40" fmla="*/ 15 w 201"/>
                    <a:gd name="T41" fmla="*/ 96 h 567"/>
                    <a:gd name="T42" fmla="*/ 17 w 201"/>
                    <a:gd name="T43" fmla="*/ 95 h 567"/>
                    <a:gd name="T44" fmla="*/ 19 w 201"/>
                    <a:gd name="T45" fmla="*/ 94 h 567"/>
                    <a:gd name="T46" fmla="*/ 21 w 201"/>
                    <a:gd name="T47" fmla="*/ 93 h 567"/>
                    <a:gd name="T48" fmla="*/ 24 w 201"/>
                    <a:gd name="T49" fmla="*/ 92 h 567"/>
                    <a:gd name="T50" fmla="*/ 26 w 201"/>
                    <a:gd name="T51" fmla="*/ 91 h 567"/>
                    <a:gd name="T52" fmla="*/ 28 w 201"/>
                    <a:gd name="T53" fmla="*/ 90 h 567"/>
                    <a:gd name="T54" fmla="*/ 30 w 201"/>
                    <a:gd name="T55" fmla="*/ 90 h 567"/>
                    <a:gd name="T56" fmla="*/ 31 w 201"/>
                    <a:gd name="T57" fmla="*/ 90 h 567"/>
                    <a:gd name="T58" fmla="*/ 33 w 201"/>
                    <a:gd name="T59" fmla="*/ 90 h 567"/>
                    <a:gd name="T60" fmla="*/ 35 w 201"/>
                    <a:gd name="T61" fmla="*/ 90 h 567"/>
                    <a:gd name="T62" fmla="*/ 37 w 201"/>
                    <a:gd name="T63" fmla="*/ 90 h 567"/>
                    <a:gd name="T64" fmla="*/ 37 w 201"/>
                    <a:gd name="T65" fmla="*/ 78 h 567"/>
                    <a:gd name="T66" fmla="*/ 20 w 201"/>
                    <a:gd name="T67" fmla="*/ 78 h 567"/>
                    <a:gd name="T68" fmla="*/ 28 w 201"/>
                    <a:gd name="T69" fmla="*/ 61 h 567"/>
                    <a:gd name="T70" fmla="*/ 37 w 201"/>
                    <a:gd name="T71" fmla="*/ 61 h 567"/>
                    <a:gd name="T72" fmla="*/ 37 w 201"/>
                    <a:gd name="T73" fmla="*/ 55 h 567"/>
                    <a:gd name="T74" fmla="*/ 29 w 201"/>
                    <a:gd name="T75" fmla="*/ 55 h 567"/>
                    <a:gd name="T76" fmla="*/ 37 w 201"/>
                    <a:gd name="T77" fmla="*/ 5 h 567"/>
                    <a:gd name="T78" fmla="*/ 37 w 201"/>
                    <a:gd name="T79" fmla="*/ 5 h 567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201"/>
                    <a:gd name="T121" fmla="*/ 0 h 567"/>
                    <a:gd name="T122" fmla="*/ 201 w 201"/>
                    <a:gd name="T123" fmla="*/ 567 h 567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201" h="567">
                      <a:moveTo>
                        <a:pt x="201" y="28"/>
                      </a:moveTo>
                      <a:lnTo>
                        <a:pt x="201" y="0"/>
                      </a:lnTo>
                      <a:lnTo>
                        <a:pt x="185" y="0"/>
                      </a:lnTo>
                      <a:lnTo>
                        <a:pt x="123" y="299"/>
                      </a:lnTo>
                      <a:lnTo>
                        <a:pt x="84" y="299"/>
                      </a:lnTo>
                      <a:lnTo>
                        <a:pt x="84" y="330"/>
                      </a:lnTo>
                      <a:lnTo>
                        <a:pt x="110" y="330"/>
                      </a:lnTo>
                      <a:lnTo>
                        <a:pt x="63" y="431"/>
                      </a:lnTo>
                      <a:lnTo>
                        <a:pt x="6" y="431"/>
                      </a:lnTo>
                      <a:lnTo>
                        <a:pt x="6" y="472"/>
                      </a:lnTo>
                      <a:lnTo>
                        <a:pt x="45" y="472"/>
                      </a:lnTo>
                      <a:lnTo>
                        <a:pt x="0" y="567"/>
                      </a:lnTo>
                      <a:lnTo>
                        <a:pt x="201" y="567"/>
                      </a:lnTo>
                      <a:lnTo>
                        <a:pt x="201" y="563"/>
                      </a:lnTo>
                      <a:lnTo>
                        <a:pt x="58" y="563"/>
                      </a:lnTo>
                      <a:lnTo>
                        <a:pt x="58" y="561"/>
                      </a:lnTo>
                      <a:lnTo>
                        <a:pt x="63" y="552"/>
                      </a:lnTo>
                      <a:lnTo>
                        <a:pt x="65" y="546"/>
                      </a:lnTo>
                      <a:lnTo>
                        <a:pt x="71" y="541"/>
                      </a:lnTo>
                      <a:lnTo>
                        <a:pt x="77" y="535"/>
                      </a:lnTo>
                      <a:lnTo>
                        <a:pt x="84" y="528"/>
                      </a:lnTo>
                      <a:lnTo>
                        <a:pt x="93" y="522"/>
                      </a:lnTo>
                      <a:lnTo>
                        <a:pt x="103" y="515"/>
                      </a:lnTo>
                      <a:lnTo>
                        <a:pt x="114" y="509"/>
                      </a:lnTo>
                      <a:lnTo>
                        <a:pt x="129" y="504"/>
                      </a:lnTo>
                      <a:lnTo>
                        <a:pt x="142" y="498"/>
                      </a:lnTo>
                      <a:lnTo>
                        <a:pt x="151" y="496"/>
                      </a:lnTo>
                      <a:lnTo>
                        <a:pt x="162" y="496"/>
                      </a:lnTo>
                      <a:lnTo>
                        <a:pt x="170" y="494"/>
                      </a:lnTo>
                      <a:lnTo>
                        <a:pt x="181" y="494"/>
                      </a:lnTo>
                      <a:lnTo>
                        <a:pt x="190" y="492"/>
                      </a:lnTo>
                      <a:lnTo>
                        <a:pt x="201" y="492"/>
                      </a:lnTo>
                      <a:lnTo>
                        <a:pt x="201" y="429"/>
                      </a:lnTo>
                      <a:lnTo>
                        <a:pt x="110" y="429"/>
                      </a:lnTo>
                      <a:lnTo>
                        <a:pt x="153" y="336"/>
                      </a:lnTo>
                      <a:lnTo>
                        <a:pt x="201" y="336"/>
                      </a:lnTo>
                      <a:lnTo>
                        <a:pt x="201" y="299"/>
                      </a:lnTo>
                      <a:lnTo>
                        <a:pt x="159" y="299"/>
                      </a:lnTo>
                      <a:lnTo>
                        <a:pt x="201" y="26"/>
                      </a:lnTo>
                      <a:lnTo>
                        <a:pt x="201" y="2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1" name="Freeform 84"/>
                <p:cNvSpPr>
                  <a:spLocks/>
                </p:cNvSpPr>
                <p:nvPr/>
              </p:nvSpPr>
              <p:spPr bwMode="auto">
                <a:xfrm>
                  <a:off x="1877" y="3265"/>
                  <a:ext cx="33" cy="128"/>
                </a:xfrm>
                <a:custGeom>
                  <a:avLst/>
                  <a:gdLst>
                    <a:gd name="T0" fmla="*/ 0 w 76"/>
                    <a:gd name="T1" fmla="*/ 0 h 299"/>
                    <a:gd name="T2" fmla="*/ 11 w 76"/>
                    <a:gd name="T3" fmla="*/ 55 h 299"/>
                    <a:gd name="T4" fmla="*/ 14 w 76"/>
                    <a:gd name="T5" fmla="*/ 54 h 299"/>
                    <a:gd name="T6" fmla="*/ 3 w 76"/>
                    <a:gd name="T7" fmla="*/ 0 h 299"/>
                    <a:gd name="T8" fmla="*/ 0 w 76"/>
                    <a:gd name="T9" fmla="*/ 0 h 2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299"/>
                    <a:gd name="T17" fmla="*/ 76 w 76"/>
                    <a:gd name="T18" fmla="*/ 299 h 2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299">
                      <a:moveTo>
                        <a:pt x="0" y="0"/>
                      </a:moveTo>
                      <a:lnTo>
                        <a:pt x="59" y="299"/>
                      </a:lnTo>
                      <a:lnTo>
                        <a:pt x="76" y="297"/>
                      </a:lnTo>
                      <a:lnTo>
                        <a:pt x="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2" name="Freeform 85"/>
                <p:cNvSpPr>
                  <a:spLocks/>
                </p:cNvSpPr>
                <p:nvPr/>
              </p:nvSpPr>
              <p:spPr bwMode="auto">
                <a:xfrm>
                  <a:off x="1913" y="3200"/>
                  <a:ext cx="20" cy="82"/>
                </a:xfrm>
                <a:custGeom>
                  <a:avLst/>
                  <a:gdLst>
                    <a:gd name="T0" fmla="*/ 0 w 47"/>
                    <a:gd name="T1" fmla="*/ 28 h 192"/>
                    <a:gd name="T2" fmla="*/ 1 w 47"/>
                    <a:gd name="T3" fmla="*/ 27 h 192"/>
                    <a:gd name="T4" fmla="*/ 1 w 47"/>
                    <a:gd name="T5" fmla="*/ 27 h 192"/>
                    <a:gd name="T6" fmla="*/ 2 w 47"/>
                    <a:gd name="T7" fmla="*/ 26 h 192"/>
                    <a:gd name="T8" fmla="*/ 2 w 47"/>
                    <a:gd name="T9" fmla="*/ 25 h 192"/>
                    <a:gd name="T10" fmla="*/ 2 w 47"/>
                    <a:gd name="T11" fmla="*/ 24 h 192"/>
                    <a:gd name="T12" fmla="*/ 3 w 47"/>
                    <a:gd name="T13" fmla="*/ 23 h 192"/>
                    <a:gd name="T14" fmla="*/ 3 w 47"/>
                    <a:gd name="T15" fmla="*/ 23 h 192"/>
                    <a:gd name="T16" fmla="*/ 3 w 47"/>
                    <a:gd name="T17" fmla="*/ 22 h 192"/>
                    <a:gd name="T18" fmla="*/ 3 w 47"/>
                    <a:gd name="T19" fmla="*/ 21 h 192"/>
                    <a:gd name="T20" fmla="*/ 3 w 47"/>
                    <a:gd name="T21" fmla="*/ 21 h 192"/>
                    <a:gd name="T22" fmla="*/ 3 w 47"/>
                    <a:gd name="T23" fmla="*/ 20 h 192"/>
                    <a:gd name="T24" fmla="*/ 3 w 47"/>
                    <a:gd name="T25" fmla="*/ 19 h 192"/>
                    <a:gd name="T26" fmla="*/ 3 w 47"/>
                    <a:gd name="T27" fmla="*/ 18 h 192"/>
                    <a:gd name="T28" fmla="*/ 3 w 47"/>
                    <a:gd name="T29" fmla="*/ 17 h 192"/>
                    <a:gd name="T30" fmla="*/ 3 w 47"/>
                    <a:gd name="T31" fmla="*/ 16 h 192"/>
                    <a:gd name="T32" fmla="*/ 3 w 47"/>
                    <a:gd name="T33" fmla="*/ 15 h 192"/>
                    <a:gd name="T34" fmla="*/ 3 w 47"/>
                    <a:gd name="T35" fmla="*/ 15 h 192"/>
                    <a:gd name="T36" fmla="*/ 3 w 47"/>
                    <a:gd name="T37" fmla="*/ 14 h 192"/>
                    <a:gd name="T38" fmla="*/ 3 w 47"/>
                    <a:gd name="T39" fmla="*/ 12 h 192"/>
                    <a:gd name="T40" fmla="*/ 3 w 47"/>
                    <a:gd name="T41" fmla="*/ 12 h 192"/>
                    <a:gd name="T42" fmla="*/ 2 w 47"/>
                    <a:gd name="T43" fmla="*/ 11 h 192"/>
                    <a:gd name="T44" fmla="*/ 2 w 47"/>
                    <a:gd name="T45" fmla="*/ 10 h 192"/>
                    <a:gd name="T46" fmla="*/ 2 w 47"/>
                    <a:gd name="T47" fmla="*/ 9 h 192"/>
                    <a:gd name="T48" fmla="*/ 1 w 47"/>
                    <a:gd name="T49" fmla="*/ 9 h 192"/>
                    <a:gd name="T50" fmla="*/ 1 w 47"/>
                    <a:gd name="T51" fmla="*/ 8 h 192"/>
                    <a:gd name="T52" fmla="*/ 1 w 47"/>
                    <a:gd name="T53" fmla="*/ 8 h 192"/>
                    <a:gd name="T54" fmla="*/ 0 w 47"/>
                    <a:gd name="T55" fmla="*/ 7 h 192"/>
                    <a:gd name="T56" fmla="*/ 0 w 47"/>
                    <a:gd name="T57" fmla="*/ 6 h 192"/>
                    <a:gd name="T58" fmla="*/ 3 w 47"/>
                    <a:gd name="T59" fmla="*/ 0 h 192"/>
                    <a:gd name="T60" fmla="*/ 4 w 47"/>
                    <a:gd name="T61" fmla="*/ 1 h 192"/>
                    <a:gd name="T62" fmla="*/ 5 w 47"/>
                    <a:gd name="T63" fmla="*/ 2 h 192"/>
                    <a:gd name="T64" fmla="*/ 5 w 47"/>
                    <a:gd name="T65" fmla="*/ 3 h 192"/>
                    <a:gd name="T66" fmla="*/ 6 w 47"/>
                    <a:gd name="T67" fmla="*/ 3 h 192"/>
                    <a:gd name="T68" fmla="*/ 6 w 47"/>
                    <a:gd name="T69" fmla="*/ 5 h 192"/>
                    <a:gd name="T70" fmla="*/ 6 w 47"/>
                    <a:gd name="T71" fmla="*/ 6 h 192"/>
                    <a:gd name="T72" fmla="*/ 7 w 47"/>
                    <a:gd name="T73" fmla="*/ 7 h 192"/>
                    <a:gd name="T74" fmla="*/ 7 w 47"/>
                    <a:gd name="T75" fmla="*/ 8 h 192"/>
                    <a:gd name="T76" fmla="*/ 8 w 47"/>
                    <a:gd name="T77" fmla="*/ 9 h 192"/>
                    <a:gd name="T78" fmla="*/ 8 w 47"/>
                    <a:gd name="T79" fmla="*/ 10 h 192"/>
                    <a:gd name="T80" fmla="*/ 8 w 47"/>
                    <a:gd name="T81" fmla="*/ 11 h 192"/>
                    <a:gd name="T82" fmla="*/ 8 w 47"/>
                    <a:gd name="T83" fmla="*/ 12 h 192"/>
                    <a:gd name="T84" fmla="*/ 9 w 47"/>
                    <a:gd name="T85" fmla="*/ 14 h 192"/>
                    <a:gd name="T86" fmla="*/ 9 w 47"/>
                    <a:gd name="T87" fmla="*/ 15 h 192"/>
                    <a:gd name="T88" fmla="*/ 9 w 47"/>
                    <a:gd name="T89" fmla="*/ 17 h 192"/>
                    <a:gd name="T90" fmla="*/ 8 w 47"/>
                    <a:gd name="T91" fmla="*/ 18 h 192"/>
                    <a:gd name="T92" fmla="*/ 8 w 47"/>
                    <a:gd name="T93" fmla="*/ 20 h 192"/>
                    <a:gd name="T94" fmla="*/ 8 w 47"/>
                    <a:gd name="T95" fmla="*/ 21 h 192"/>
                    <a:gd name="T96" fmla="*/ 8 w 47"/>
                    <a:gd name="T97" fmla="*/ 22 h 192"/>
                    <a:gd name="T98" fmla="*/ 8 w 47"/>
                    <a:gd name="T99" fmla="*/ 23 h 192"/>
                    <a:gd name="T100" fmla="*/ 8 w 47"/>
                    <a:gd name="T101" fmla="*/ 24 h 192"/>
                    <a:gd name="T102" fmla="*/ 7 w 47"/>
                    <a:gd name="T103" fmla="*/ 26 h 192"/>
                    <a:gd name="T104" fmla="*/ 7 w 47"/>
                    <a:gd name="T105" fmla="*/ 26 h 192"/>
                    <a:gd name="T106" fmla="*/ 7 w 47"/>
                    <a:gd name="T107" fmla="*/ 28 h 192"/>
                    <a:gd name="T108" fmla="*/ 6 w 47"/>
                    <a:gd name="T109" fmla="*/ 29 h 192"/>
                    <a:gd name="T110" fmla="*/ 6 w 47"/>
                    <a:gd name="T111" fmla="*/ 30 h 192"/>
                    <a:gd name="T112" fmla="*/ 6 w 47"/>
                    <a:gd name="T113" fmla="*/ 31 h 192"/>
                    <a:gd name="T114" fmla="*/ 5 w 47"/>
                    <a:gd name="T115" fmla="*/ 32 h 192"/>
                    <a:gd name="T116" fmla="*/ 5 w 47"/>
                    <a:gd name="T117" fmla="*/ 33 h 192"/>
                    <a:gd name="T118" fmla="*/ 4 w 47"/>
                    <a:gd name="T119" fmla="*/ 34 h 192"/>
                    <a:gd name="T120" fmla="*/ 3 w 47"/>
                    <a:gd name="T121" fmla="*/ 35 h 19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47"/>
                    <a:gd name="T184" fmla="*/ 0 h 192"/>
                    <a:gd name="T185" fmla="*/ 47 w 47"/>
                    <a:gd name="T186" fmla="*/ 192 h 19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47" h="192">
                      <a:moveTo>
                        <a:pt x="0" y="159"/>
                      </a:moveTo>
                      <a:lnTo>
                        <a:pt x="2" y="155"/>
                      </a:lnTo>
                      <a:lnTo>
                        <a:pt x="2" y="153"/>
                      </a:lnTo>
                      <a:lnTo>
                        <a:pt x="4" y="151"/>
                      </a:lnTo>
                      <a:lnTo>
                        <a:pt x="6" y="151"/>
                      </a:lnTo>
                      <a:lnTo>
                        <a:pt x="6" y="148"/>
                      </a:lnTo>
                      <a:lnTo>
                        <a:pt x="8" y="146"/>
                      </a:lnTo>
                      <a:lnTo>
                        <a:pt x="10" y="142"/>
                      </a:lnTo>
                      <a:lnTo>
                        <a:pt x="10" y="140"/>
                      </a:lnTo>
                      <a:lnTo>
                        <a:pt x="12" y="138"/>
                      </a:lnTo>
                      <a:lnTo>
                        <a:pt x="12" y="135"/>
                      </a:lnTo>
                      <a:lnTo>
                        <a:pt x="12" y="133"/>
                      </a:lnTo>
                      <a:lnTo>
                        <a:pt x="15" y="131"/>
                      </a:lnTo>
                      <a:lnTo>
                        <a:pt x="15" y="129"/>
                      </a:lnTo>
                      <a:lnTo>
                        <a:pt x="15" y="127"/>
                      </a:lnTo>
                      <a:lnTo>
                        <a:pt x="15" y="125"/>
                      </a:lnTo>
                      <a:lnTo>
                        <a:pt x="15" y="123"/>
                      </a:lnTo>
                      <a:lnTo>
                        <a:pt x="15" y="122"/>
                      </a:lnTo>
                      <a:lnTo>
                        <a:pt x="15" y="118"/>
                      </a:lnTo>
                      <a:lnTo>
                        <a:pt x="15" y="116"/>
                      </a:lnTo>
                      <a:lnTo>
                        <a:pt x="15" y="114"/>
                      </a:lnTo>
                      <a:lnTo>
                        <a:pt x="17" y="112"/>
                      </a:lnTo>
                      <a:lnTo>
                        <a:pt x="17" y="110"/>
                      </a:lnTo>
                      <a:lnTo>
                        <a:pt x="17" y="107"/>
                      </a:lnTo>
                      <a:lnTo>
                        <a:pt x="17" y="105"/>
                      </a:lnTo>
                      <a:lnTo>
                        <a:pt x="17" y="103"/>
                      </a:lnTo>
                      <a:lnTo>
                        <a:pt x="17" y="101"/>
                      </a:lnTo>
                      <a:lnTo>
                        <a:pt x="17" y="97"/>
                      </a:lnTo>
                      <a:lnTo>
                        <a:pt x="17" y="95"/>
                      </a:lnTo>
                      <a:lnTo>
                        <a:pt x="17" y="94"/>
                      </a:lnTo>
                      <a:lnTo>
                        <a:pt x="17" y="92"/>
                      </a:lnTo>
                      <a:lnTo>
                        <a:pt x="17" y="90"/>
                      </a:lnTo>
                      <a:lnTo>
                        <a:pt x="17" y="88"/>
                      </a:lnTo>
                      <a:lnTo>
                        <a:pt x="17" y="84"/>
                      </a:lnTo>
                      <a:lnTo>
                        <a:pt x="17" y="82"/>
                      </a:lnTo>
                      <a:lnTo>
                        <a:pt x="17" y="81"/>
                      </a:lnTo>
                      <a:lnTo>
                        <a:pt x="15" y="77"/>
                      </a:lnTo>
                      <a:lnTo>
                        <a:pt x="15" y="75"/>
                      </a:lnTo>
                      <a:lnTo>
                        <a:pt x="15" y="71"/>
                      </a:lnTo>
                      <a:lnTo>
                        <a:pt x="15" y="69"/>
                      </a:lnTo>
                      <a:lnTo>
                        <a:pt x="15" y="68"/>
                      </a:lnTo>
                      <a:lnTo>
                        <a:pt x="15" y="64"/>
                      </a:lnTo>
                      <a:lnTo>
                        <a:pt x="15" y="62"/>
                      </a:lnTo>
                      <a:lnTo>
                        <a:pt x="12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0" y="54"/>
                      </a:lnTo>
                      <a:lnTo>
                        <a:pt x="10" y="51"/>
                      </a:lnTo>
                      <a:lnTo>
                        <a:pt x="10" y="49"/>
                      </a:lnTo>
                      <a:lnTo>
                        <a:pt x="8" y="49"/>
                      </a:lnTo>
                      <a:lnTo>
                        <a:pt x="8" y="47"/>
                      </a:lnTo>
                      <a:lnTo>
                        <a:pt x="6" y="43"/>
                      </a:lnTo>
                      <a:lnTo>
                        <a:pt x="6" y="41"/>
                      </a:lnTo>
                      <a:lnTo>
                        <a:pt x="4" y="41"/>
                      </a:lnTo>
                      <a:lnTo>
                        <a:pt x="2" y="40"/>
                      </a:lnTo>
                      <a:lnTo>
                        <a:pt x="2" y="38"/>
                      </a:lnTo>
                      <a:lnTo>
                        <a:pt x="2" y="36"/>
                      </a:ln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17" y="0"/>
                      </a:lnTo>
                      <a:lnTo>
                        <a:pt x="19" y="2"/>
                      </a:lnTo>
                      <a:lnTo>
                        <a:pt x="21" y="4"/>
                      </a:lnTo>
                      <a:lnTo>
                        <a:pt x="23" y="6"/>
                      </a:lnTo>
                      <a:lnTo>
                        <a:pt x="25" y="10"/>
                      </a:lnTo>
                      <a:lnTo>
                        <a:pt x="26" y="12"/>
                      </a:lnTo>
                      <a:lnTo>
                        <a:pt x="26" y="13"/>
                      </a:lnTo>
                      <a:lnTo>
                        <a:pt x="28" y="17"/>
                      </a:lnTo>
                      <a:lnTo>
                        <a:pt x="30" y="19"/>
                      </a:lnTo>
                      <a:lnTo>
                        <a:pt x="32" y="23"/>
                      </a:lnTo>
                      <a:lnTo>
                        <a:pt x="34" y="25"/>
                      </a:lnTo>
                      <a:lnTo>
                        <a:pt x="34" y="28"/>
                      </a:lnTo>
                      <a:lnTo>
                        <a:pt x="36" y="30"/>
                      </a:lnTo>
                      <a:lnTo>
                        <a:pt x="38" y="34"/>
                      </a:lnTo>
                      <a:lnTo>
                        <a:pt x="38" y="38"/>
                      </a:lnTo>
                      <a:lnTo>
                        <a:pt x="40" y="40"/>
                      </a:lnTo>
                      <a:lnTo>
                        <a:pt x="40" y="41"/>
                      </a:lnTo>
                      <a:lnTo>
                        <a:pt x="41" y="47"/>
                      </a:lnTo>
                      <a:lnTo>
                        <a:pt x="43" y="49"/>
                      </a:lnTo>
                      <a:lnTo>
                        <a:pt x="43" y="51"/>
                      </a:lnTo>
                      <a:lnTo>
                        <a:pt x="43" y="54"/>
                      </a:lnTo>
                      <a:lnTo>
                        <a:pt x="45" y="58"/>
                      </a:lnTo>
                      <a:lnTo>
                        <a:pt x="45" y="62"/>
                      </a:lnTo>
                      <a:lnTo>
                        <a:pt x="45" y="64"/>
                      </a:lnTo>
                      <a:lnTo>
                        <a:pt x="45" y="68"/>
                      </a:lnTo>
                      <a:lnTo>
                        <a:pt x="47" y="71"/>
                      </a:lnTo>
                      <a:lnTo>
                        <a:pt x="47" y="75"/>
                      </a:lnTo>
                      <a:lnTo>
                        <a:pt x="47" y="81"/>
                      </a:lnTo>
                      <a:lnTo>
                        <a:pt x="47" y="84"/>
                      </a:lnTo>
                      <a:lnTo>
                        <a:pt x="47" y="88"/>
                      </a:lnTo>
                      <a:lnTo>
                        <a:pt x="47" y="92"/>
                      </a:lnTo>
                      <a:lnTo>
                        <a:pt x="45" y="95"/>
                      </a:lnTo>
                      <a:lnTo>
                        <a:pt x="45" y="99"/>
                      </a:lnTo>
                      <a:lnTo>
                        <a:pt x="45" y="103"/>
                      </a:lnTo>
                      <a:lnTo>
                        <a:pt x="45" y="107"/>
                      </a:lnTo>
                      <a:lnTo>
                        <a:pt x="45" y="110"/>
                      </a:lnTo>
                      <a:lnTo>
                        <a:pt x="45" y="114"/>
                      </a:lnTo>
                      <a:lnTo>
                        <a:pt x="45" y="118"/>
                      </a:lnTo>
                      <a:lnTo>
                        <a:pt x="45" y="122"/>
                      </a:lnTo>
                      <a:lnTo>
                        <a:pt x="43" y="123"/>
                      </a:lnTo>
                      <a:lnTo>
                        <a:pt x="43" y="127"/>
                      </a:lnTo>
                      <a:lnTo>
                        <a:pt x="43" y="131"/>
                      </a:lnTo>
                      <a:lnTo>
                        <a:pt x="43" y="133"/>
                      </a:lnTo>
                      <a:lnTo>
                        <a:pt x="41" y="138"/>
                      </a:lnTo>
                      <a:lnTo>
                        <a:pt x="41" y="140"/>
                      </a:lnTo>
                      <a:lnTo>
                        <a:pt x="40" y="142"/>
                      </a:lnTo>
                      <a:lnTo>
                        <a:pt x="40" y="146"/>
                      </a:lnTo>
                      <a:lnTo>
                        <a:pt x="40" y="151"/>
                      </a:lnTo>
                      <a:lnTo>
                        <a:pt x="38" y="153"/>
                      </a:lnTo>
                      <a:lnTo>
                        <a:pt x="38" y="155"/>
                      </a:lnTo>
                      <a:lnTo>
                        <a:pt x="36" y="159"/>
                      </a:lnTo>
                      <a:lnTo>
                        <a:pt x="34" y="161"/>
                      </a:lnTo>
                      <a:lnTo>
                        <a:pt x="34" y="166"/>
                      </a:lnTo>
                      <a:lnTo>
                        <a:pt x="32" y="166"/>
                      </a:lnTo>
                      <a:lnTo>
                        <a:pt x="30" y="172"/>
                      </a:lnTo>
                      <a:lnTo>
                        <a:pt x="28" y="176"/>
                      </a:lnTo>
                      <a:lnTo>
                        <a:pt x="26" y="177"/>
                      </a:lnTo>
                      <a:lnTo>
                        <a:pt x="25" y="179"/>
                      </a:lnTo>
                      <a:lnTo>
                        <a:pt x="25" y="183"/>
                      </a:lnTo>
                      <a:lnTo>
                        <a:pt x="23" y="185"/>
                      </a:lnTo>
                      <a:lnTo>
                        <a:pt x="21" y="187"/>
                      </a:lnTo>
                      <a:lnTo>
                        <a:pt x="19" y="191"/>
                      </a:lnTo>
                      <a:lnTo>
                        <a:pt x="17" y="192"/>
                      </a:lnTo>
                      <a:lnTo>
                        <a:pt x="0" y="159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3" name="Freeform 86"/>
                <p:cNvSpPr>
                  <a:spLocks/>
                </p:cNvSpPr>
                <p:nvPr/>
              </p:nvSpPr>
              <p:spPr bwMode="auto">
                <a:xfrm>
                  <a:off x="1959" y="3191"/>
                  <a:ext cx="20" cy="104"/>
                </a:xfrm>
                <a:custGeom>
                  <a:avLst/>
                  <a:gdLst>
                    <a:gd name="T0" fmla="*/ 0 w 46"/>
                    <a:gd name="T1" fmla="*/ 37 h 242"/>
                    <a:gd name="T2" fmla="*/ 1 w 46"/>
                    <a:gd name="T3" fmla="*/ 37 h 242"/>
                    <a:gd name="T4" fmla="*/ 1 w 46"/>
                    <a:gd name="T5" fmla="*/ 36 h 242"/>
                    <a:gd name="T6" fmla="*/ 1 w 46"/>
                    <a:gd name="T7" fmla="*/ 34 h 242"/>
                    <a:gd name="T8" fmla="*/ 2 w 46"/>
                    <a:gd name="T9" fmla="*/ 34 h 242"/>
                    <a:gd name="T10" fmla="*/ 3 w 46"/>
                    <a:gd name="T11" fmla="*/ 32 h 242"/>
                    <a:gd name="T12" fmla="*/ 3 w 46"/>
                    <a:gd name="T13" fmla="*/ 31 h 242"/>
                    <a:gd name="T14" fmla="*/ 3 w 46"/>
                    <a:gd name="T15" fmla="*/ 29 h 242"/>
                    <a:gd name="T16" fmla="*/ 3 w 46"/>
                    <a:gd name="T17" fmla="*/ 28 h 242"/>
                    <a:gd name="T18" fmla="*/ 3 w 46"/>
                    <a:gd name="T19" fmla="*/ 27 h 242"/>
                    <a:gd name="T20" fmla="*/ 3 w 46"/>
                    <a:gd name="T21" fmla="*/ 26 h 242"/>
                    <a:gd name="T22" fmla="*/ 3 w 46"/>
                    <a:gd name="T23" fmla="*/ 25 h 242"/>
                    <a:gd name="T24" fmla="*/ 3 w 46"/>
                    <a:gd name="T25" fmla="*/ 24 h 242"/>
                    <a:gd name="T26" fmla="*/ 3 w 46"/>
                    <a:gd name="T27" fmla="*/ 22 h 242"/>
                    <a:gd name="T28" fmla="*/ 3 w 46"/>
                    <a:gd name="T29" fmla="*/ 21 h 242"/>
                    <a:gd name="T30" fmla="*/ 3 w 46"/>
                    <a:gd name="T31" fmla="*/ 20 h 242"/>
                    <a:gd name="T32" fmla="*/ 3 w 46"/>
                    <a:gd name="T33" fmla="*/ 19 h 242"/>
                    <a:gd name="T34" fmla="*/ 3 w 46"/>
                    <a:gd name="T35" fmla="*/ 18 h 242"/>
                    <a:gd name="T36" fmla="*/ 3 w 46"/>
                    <a:gd name="T37" fmla="*/ 16 h 242"/>
                    <a:gd name="T38" fmla="*/ 3 w 46"/>
                    <a:gd name="T39" fmla="*/ 15 h 242"/>
                    <a:gd name="T40" fmla="*/ 3 w 46"/>
                    <a:gd name="T41" fmla="*/ 15 h 242"/>
                    <a:gd name="T42" fmla="*/ 3 w 46"/>
                    <a:gd name="T43" fmla="*/ 13 h 242"/>
                    <a:gd name="T44" fmla="*/ 3 w 46"/>
                    <a:gd name="T45" fmla="*/ 13 h 242"/>
                    <a:gd name="T46" fmla="*/ 2 w 46"/>
                    <a:gd name="T47" fmla="*/ 11 h 242"/>
                    <a:gd name="T48" fmla="*/ 1 w 46"/>
                    <a:gd name="T49" fmla="*/ 10 h 242"/>
                    <a:gd name="T50" fmla="*/ 1 w 46"/>
                    <a:gd name="T51" fmla="*/ 9 h 242"/>
                    <a:gd name="T52" fmla="*/ 1 w 46"/>
                    <a:gd name="T53" fmla="*/ 9 h 242"/>
                    <a:gd name="T54" fmla="*/ 0 w 46"/>
                    <a:gd name="T55" fmla="*/ 8 h 242"/>
                    <a:gd name="T56" fmla="*/ 0 w 46"/>
                    <a:gd name="T57" fmla="*/ 7 h 242"/>
                    <a:gd name="T58" fmla="*/ 4 w 46"/>
                    <a:gd name="T59" fmla="*/ 1 h 242"/>
                    <a:gd name="T60" fmla="*/ 4 w 46"/>
                    <a:gd name="T61" fmla="*/ 2 h 242"/>
                    <a:gd name="T62" fmla="*/ 5 w 46"/>
                    <a:gd name="T63" fmla="*/ 3 h 242"/>
                    <a:gd name="T64" fmla="*/ 6 w 46"/>
                    <a:gd name="T65" fmla="*/ 4 h 242"/>
                    <a:gd name="T66" fmla="*/ 6 w 46"/>
                    <a:gd name="T67" fmla="*/ 6 h 242"/>
                    <a:gd name="T68" fmla="*/ 7 w 46"/>
                    <a:gd name="T69" fmla="*/ 7 h 242"/>
                    <a:gd name="T70" fmla="*/ 7 w 46"/>
                    <a:gd name="T71" fmla="*/ 9 h 242"/>
                    <a:gd name="T72" fmla="*/ 7 w 46"/>
                    <a:gd name="T73" fmla="*/ 10 h 242"/>
                    <a:gd name="T74" fmla="*/ 8 w 46"/>
                    <a:gd name="T75" fmla="*/ 11 h 242"/>
                    <a:gd name="T76" fmla="*/ 8 w 46"/>
                    <a:gd name="T77" fmla="*/ 13 h 242"/>
                    <a:gd name="T78" fmla="*/ 8 w 46"/>
                    <a:gd name="T79" fmla="*/ 14 h 242"/>
                    <a:gd name="T80" fmla="*/ 8 w 46"/>
                    <a:gd name="T81" fmla="*/ 15 h 242"/>
                    <a:gd name="T82" fmla="*/ 8 w 46"/>
                    <a:gd name="T83" fmla="*/ 17 h 242"/>
                    <a:gd name="T84" fmla="*/ 9 w 46"/>
                    <a:gd name="T85" fmla="*/ 18 h 242"/>
                    <a:gd name="T86" fmla="*/ 9 w 46"/>
                    <a:gd name="T87" fmla="*/ 20 h 242"/>
                    <a:gd name="T88" fmla="*/ 9 w 46"/>
                    <a:gd name="T89" fmla="*/ 21 h 242"/>
                    <a:gd name="T90" fmla="*/ 9 w 46"/>
                    <a:gd name="T91" fmla="*/ 23 h 242"/>
                    <a:gd name="T92" fmla="*/ 9 w 46"/>
                    <a:gd name="T93" fmla="*/ 25 h 242"/>
                    <a:gd name="T94" fmla="*/ 9 w 46"/>
                    <a:gd name="T95" fmla="*/ 26 h 242"/>
                    <a:gd name="T96" fmla="*/ 8 w 46"/>
                    <a:gd name="T97" fmla="*/ 28 h 242"/>
                    <a:gd name="T98" fmla="*/ 8 w 46"/>
                    <a:gd name="T99" fmla="*/ 29 h 242"/>
                    <a:gd name="T100" fmla="*/ 8 w 46"/>
                    <a:gd name="T101" fmla="*/ 31 h 242"/>
                    <a:gd name="T102" fmla="*/ 8 w 46"/>
                    <a:gd name="T103" fmla="*/ 32 h 242"/>
                    <a:gd name="T104" fmla="*/ 8 w 46"/>
                    <a:gd name="T105" fmla="*/ 34 h 242"/>
                    <a:gd name="T106" fmla="*/ 7 w 46"/>
                    <a:gd name="T107" fmla="*/ 35 h 242"/>
                    <a:gd name="T108" fmla="*/ 7 w 46"/>
                    <a:gd name="T109" fmla="*/ 37 h 242"/>
                    <a:gd name="T110" fmla="*/ 7 w 46"/>
                    <a:gd name="T111" fmla="*/ 37 h 242"/>
                    <a:gd name="T112" fmla="*/ 6 w 46"/>
                    <a:gd name="T113" fmla="*/ 39 h 242"/>
                    <a:gd name="T114" fmla="*/ 6 w 46"/>
                    <a:gd name="T115" fmla="*/ 40 h 242"/>
                    <a:gd name="T116" fmla="*/ 5 w 46"/>
                    <a:gd name="T117" fmla="*/ 42 h 242"/>
                    <a:gd name="T118" fmla="*/ 4 w 46"/>
                    <a:gd name="T119" fmla="*/ 43 h 242"/>
                    <a:gd name="T120" fmla="*/ 4 w 46"/>
                    <a:gd name="T121" fmla="*/ 44 h 242"/>
                    <a:gd name="T122" fmla="*/ 0 w 46"/>
                    <a:gd name="T123" fmla="*/ 37 h 2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6"/>
                    <a:gd name="T187" fmla="*/ 0 h 242"/>
                    <a:gd name="T188" fmla="*/ 46 w 46"/>
                    <a:gd name="T189" fmla="*/ 242 h 2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6" h="242">
                      <a:moveTo>
                        <a:pt x="0" y="203"/>
                      </a:moveTo>
                      <a:lnTo>
                        <a:pt x="0" y="201"/>
                      </a:lnTo>
                      <a:lnTo>
                        <a:pt x="3" y="199"/>
                      </a:lnTo>
                      <a:lnTo>
                        <a:pt x="5" y="197"/>
                      </a:lnTo>
                      <a:lnTo>
                        <a:pt x="5" y="194"/>
                      </a:lnTo>
                      <a:lnTo>
                        <a:pt x="5" y="192"/>
                      </a:lnTo>
                      <a:lnTo>
                        <a:pt x="7" y="188"/>
                      </a:lnTo>
                      <a:lnTo>
                        <a:pt x="7" y="186"/>
                      </a:lnTo>
                      <a:lnTo>
                        <a:pt x="11" y="186"/>
                      </a:lnTo>
                      <a:lnTo>
                        <a:pt x="11" y="181"/>
                      </a:lnTo>
                      <a:lnTo>
                        <a:pt x="11" y="179"/>
                      </a:lnTo>
                      <a:lnTo>
                        <a:pt x="13" y="173"/>
                      </a:lnTo>
                      <a:lnTo>
                        <a:pt x="13" y="171"/>
                      </a:lnTo>
                      <a:lnTo>
                        <a:pt x="15" y="166"/>
                      </a:lnTo>
                      <a:lnTo>
                        <a:pt x="15" y="160"/>
                      </a:lnTo>
                      <a:lnTo>
                        <a:pt x="16" y="155"/>
                      </a:lnTo>
                      <a:lnTo>
                        <a:pt x="16" y="153"/>
                      </a:lnTo>
                      <a:lnTo>
                        <a:pt x="16" y="151"/>
                      </a:lnTo>
                      <a:lnTo>
                        <a:pt x="16" y="149"/>
                      </a:lnTo>
                      <a:lnTo>
                        <a:pt x="16" y="145"/>
                      </a:lnTo>
                      <a:lnTo>
                        <a:pt x="18" y="143"/>
                      </a:lnTo>
                      <a:lnTo>
                        <a:pt x="18" y="140"/>
                      </a:lnTo>
                      <a:lnTo>
                        <a:pt x="18" y="136"/>
                      </a:lnTo>
                      <a:lnTo>
                        <a:pt x="18" y="134"/>
                      </a:lnTo>
                      <a:lnTo>
                        <a:pt x="18" y="130"/>
                      </a:lnTo>
                      <a:lnTo>
                        <a:pt x="18" y="127"/>
                      </a:lnTo>
                      <a:lnTo>
                        <a:pt x="18" y="125"/>
                      </a:lnTo>
                      <a:lnTo>
                        <a:pt x="18" y="121"/>
                      </a:lnTo>
                      <a:lnTo>
                        <a:pt x="18" y="117"/>
                      </a:lnTo>
                      <a:lnTo>
                        <a:pt x="18" y="115"/>
                      </a:lnTo>
                      <a:lnTo>
                        <a:pt x="18" y="112"/>
                      </a:lnTo>
                      <a:lnTo>
                        <a:pt x="18" y="110"/>
                      </a:lnTo>
                      <a:lnTo>
                        <a:pt x="18" y="108"/>
                      </a:lnTo>
                      <a:lnTo>
                        <a:pt x="18" y="104"/>
                      </a:lnTo>
                      <a:lnTo>
                        <a:pt x="18" y="101"/>
                      </a:lnTo>
                      <a:lnTo>
                        <a:pt x="16" y="99"/>
                      </a:lnTo>
                      <a:lnTo>
                        <a:pt x="16" y="95"/>
                      </a:lnTo>
                      <a:lnTo>
                        <a:pt x="16" y="89"/>
                      </a:lnTo>
                      <a:lnTo>
                        <a:pt x="16" y="88"/>
                      </a:lnTo>
                      <a:lnTo>
                        <a:pt x="15" y="84"/>
                      </a:lnTo>
                      <a:lnTo>
                        <a:pt x="15" y="82"/>
                      </a:lnTo>
                      <a:lnTo>
                        <a:pt x="15" y="78"/>
                      </a:lnTo>
                      <a:lnTo>
                        <a:pt x="15" y="74"/>
                      </a:lnTo>
                      <a:lnTo>
                        <a:pt x="13" y="73"/>
                      </a:lnTo>
                      <a:lnTo>
                        <a:pt x="13" y="71"/>
                      </a:lnTo>
                      <a:lnTo>
                        <a:pt x="13" y="69"/>
                      </a:lnTo>
                      <a:lnTo>
                        <a:pt x="11" y="65"/>
                      </a:lnTo>
                      <a:lnTo>
                        <a:pt x="11" y="61"/>
                      </a:lnTo>
                      <a:lnTo>
                        <a:pt x="11" y="60"/>
                      </a:lnTo>
                      <a:lnTo>
                        <a:pt x="7" y="56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5" y="48"/>
                      </a:lnTo>
                      <a:lnTo>
                        <a:pt x="5" y="47"/>
                      </a:lnTo>
                      <a:lnTo>
                        <a:pt x="5" y="43"/>
                      </a:lnTo>
                      <a:lnTo>
                        <a:pt x="3" y="43"/>
                      </a:lnTo>
                      <a:lnTo>
                        <a:pt x="0" y="41"/>
                      </a:lnTo>
                      <a:lnTo>
                        <a:pt x="0" y="37"/>
                      </a:lnTo>
                      <a:lnTo>
                        <a:pt x="18" y="0"/>
                      </a:lnTo>
                      <a:lnTo>
                        <a:pt x="20" y="4"/>
                      </a:lnTo>
                      <a:lnTo>
                        <a:pt x="22" y="6"/>
                      </a:lnTo>
                      <a:lnTo>
                        <a:pt x="24" y="9"/>
                      </a:lnTo>
                      <a:lnTo>
                        <a:pt x="24" y="13"/>
                      </a:lnTo>
                      <a:lnTo>
                        <a:pt x="26" y="17"/>
                      </a:lnTo>
                      <a:lnTo>
                        <a:pt x="28" y="20"/>
                      </a:lnTo>
                      <a:lnTo>
                        <a:pt x="29" y="22"/>
                      </a:lnTo>
                      <a:lnTo>
                        <a:pt x="31" y="28"/>
                      </a:lnTo>
                      <a:lnTo>
                        <a:pt x="31" y="30"/>
                      </a:lnTo>
                      <a:lnTo>
                        <a:pt x="33" y="35"/>
                      </a:lnTo>
                      <a:lnTo>
                        <a:pt x="35" y="37"/>
                      </a:lnTo>
                      <a:lnTo>
                        <a:pt x="35" y="43"/>
                      </a:lnTo>
                      <a:lnTo>
                        <a:pt x="37" y="47"/>
                      </a:lnTo>
                      <a:lnTo>
                        <a:pt x="37" y="48"/>
                      </a:lnTo>
                      <a:lnTo>
                        <a:pt x="39" y="54"/>
                      </a:lnTo>
                      <a:lnTo>
                        <a:pt x="39" y="56"/>
                      </a:lnTo>
                      <a:lnTo>
                        <a:pt x="41" y="61"/>
                      </a:lnTo>
                      <a:lnTo>
                        <a:pt x="41" y="63"/>
                      </a:lnTo>
                      <a:lnTo>
                        <a:pt x="44" y="69"/>
                      </a:lnTo>
                      <a:lnTo>
                        <a:pt x="44" y="71"/>
                      </a:lnTo>
                      <a:lnTo>
                        <a:pt x="44" y="76"/>
                      </a:lnTo>
                      <a:lnTo>
                        <a:pt x="44" y="82"/>
                      </a:lnTo>
                      <a:lnTo>
                        <a:pt x="44" y="84"/>
                      </a:lnTo>
                      <a:lnTo>
                        <a:pt x="44" y="88"/>
                      </a:lnTo>
                      <a:lnTo>
                        <a:pt x="44" y="91"/>
                      </a:lnTo>
                      <a:lnTo>
                        <a:pt x="46" y="97"/>
                      </a:lnTo>
                      <a:lnTo>
                        <a:pt x="46" y="101"/>
                      </a:lnTo>
                      <a:lnTo>
                        <a:pt x="46" y="104"/>
                      </a:lnTo>
                      <a:lnTo>
                        <a:pt x="46" y="108"/>
                      </a:lnTo>
                      <a:lnTo>
                        <a:pt x="46" y="112"/>
                      </a:lnTo>
                      <a:lnTo>
                        <a:pt x="46" y="117"/>
                      </a:lnTo>
                      <a:lnTo>
                        <a:pt x="46" y="121"/>
                      </a:lnTo>
                      <a:lnTo>
                        <a:pt x="46" y="125"/>
                      </a:lnTo>
                      <a:lnTo>
                        <a:pt x="46" y="129"/>
                      </a:lnTo>
                      <a:lnTo>
                        <a:pt x="46" y="134"/>
                      </a:lnTo>
                      <a:lnTo>
                        <a:pt x="46" y="138"/>
                      </a:lnTo>
                      <a:lnTo>
                        <a:pt x="46" y="142"/>
                      </a:lnTo>
                      <a:lnTo>
                        <a:pt x="46" y="145"/>
                      </a:lnTo>
                      <a:lnTo>
                        <a:pt x="44" y="149"/>
                      </a:lnTo>
                      <a:lnTo>
                        <a:pt x="44" y="153"/>
                      </a:lnTo>
                      <a:lnTo>
                        <a:pt x="44" y="158"/>
                      </a:lnTo>
                      <a:lnTo>
                        <a:pt x="44" y="160"/>
                      </a:lnTo>
                      <a:lnTo>
                        <a:pt x="44" y="166"/>
                      </a:lnTo>
                      <a:lnTo>
                        <a:pt x="44" y="168"/>
                      </a:lnTo>
                      <a:lnTo>
                        <a:pt x="44" y="173"/>
                      </a:lnTo>
                      <a:lnTo>
                        <a:pt x="41" y="179"/>
                      </a:lnTo>
                      <a:lnTo>
                        <a:pt x="41" y="181"/>
                      </a:lnTo>
                      <a:lnTo>
                        <a:pt x="39" y="186"/>
                      </a:lnTo>
                      <a:lnTo>
                        <a:pt x="39" y="188"/>
                      </a:lnTo>
                      <a:lnTo>
                        <a:pt x="37" y="192"/>
                      </a:lnTo>
                      <a:lnTo>
                        <a:pt x="37" y="197"/>
                      </a:lnTo>
                      <a:lnTo>
                        <a:pt x="35" y="199"/>
                      </a:lnTo>
                      <a:lnTo>
                        <a:pt x="35" y="203"/>
                      </a:lnTo>
                      <a:lnTo>
                        <a:pt x="33" y="207"/>
                      </a:lnTo>
                      <a:lnTo>
                        <a:pt x="31" y="211"/>
                      </a:lnTo>
                      <a:lnTo>
                        <a:pt x="31" y="214"/>
                      </a:lnTo>
                      <a:lnTo>
                        <a:pt x="29" y="218"/>
                      </a:lnTo>
                      <a:lnTo>
                        <a:pt x="28" y="222"/>
                      </a:lnTo>
                      <a:lnTo>
                        <a:pt x="26" y="225"/>
                      </a:lnTo>
                      <a:lnTo>
                        <a:pt x="24" y="229"/>
                      </a:lnTo>
                      <a:lnTo>
                        <a:pt x="24" y="231"/>
                      </a:lnTo>
                      <a:lnTo>
                        <a:pt x="22" y="235"/>
                      </a:lnTo>
                      <a:lnTo>
                        <a:pt x="20" y="238"/>
                      </a:lnTo>
                      <a:lnTo>
                        <a:pt x="18" y="242"/>
                      </a:lnTo>
                      <a:lnTo>
                        <a:pt x="0" y="20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4" name="Freeform 87"/>
                <p:cNvSpPr>
                  <a:spLocks/>
                </p:cNvSpPr>
                <p:nvPr/>
              </p:nvSpPr>
              <p:spPr bwMode="auto">
                <a:xfrm>
                  <a:off x="1817" y="3200"/>
                  <a:ext cx="20" cy="82"/>
                </a:xfrm>
                <a:custGeom>
                  <a:avLst/>
                  <a:gdLst>
                    <a:gd name="T0" fmla="*/ 8 w 47"/>
                    <a:gd name="T1" fmla="*/ 28 h 192"/>
                    <a:gd name="T2" fmla="*/ 8 w 47"/>
                    <a:gd name="T3" fmla="*/ 28 h 192"/>
                    <a:gd name="T4" fmla="*/ 7 w 47"/>
                    <a:gd name="T5" fmla="*/ 27 h 192"/>
                    <a:gd name="T6" fmla="*/ 7 w 47"/>
                    <a:gd name="T7" fmla="*/ 26 h 192"/>
                    <a:gd name="T8" fmla="*/ 7 w 47"/>
                    <a:gd name="T9" fmla="*/ 26 h 192"/>
                    <a:gd name="T10" fmla="*/ 6 w 47"/>
                    <a:gd name="T11" fmla="*/ 25 h 192"/>
                    <a:gd name="T12" fmla="*/ 6 w 47"/>
                    <a:gd name="T13" fmla="*/ 24 h 192"/>
                    <a:gd name="T14" fmla="*/ 6 w 47"/>
                    <a:gd name="T15" fmla="*/ 23 h 192"/>
                    <a:gd name="T16" fmla="*/ 6 w 47"/>
                    <a:gd name="T17" fmla="*/ 23 h 192"/>
                    <a:gd name="T18" fmla="*/ 6 w 47"/>
                    <a:gd name="T19" fmla="*/ 21 h 192"/>
                    <a:gd name="T20" fmla="*/ 6 w 47"/>
                    <a:gd name="T21" fmla="*/ 21 h 192"/>
                    <a:gd name="T22" fmla="*/ 6 w 47"/>
                    <a:gd name="T23" fmla="*/ 20 h 192"/>
                    <a:gd name="T24" fmla="*/ 5 w 47"/>
                    <a:gd name="T25" fmla="*/ 19 h 192"/>
                    <a:gd name="T26" fmla="*/ 5 w 47"/>
                    <a:gd name="T27" fmla="*/ 18 h 192"/>
                    <a:gd name="T28" fmla="*/ 5 w 47"/>
                    <a:gd name="T29" fmla="*/ 18 h 192"/>
                    <a:gd name="T30" fmla="*/ 5 w 47"/>
                    <a:gd name="T31" fmla="*/ 17 h 192"/>
                    <a:gd name="T32" fmla="*/ 5 w 47"/>
                    <a:gd name="T33" fmla="*/ 16 h 192"/>
                    <a:gd name="T34" fmla="*/ 6 w 47"/>
                    <a:gd name="T35" fmla="*/ 15 h 192"/>
                    <a:gd name="T36" fmla="*/ 6 w 47"/>
                    <a:gd name="T37" fmla="*/ 14 h 192"/>
                    <a:gd name="T38" fmla="*/ 6 w 47"/>
                    <a:gd name="T39" fmla="*/ 13 h 192"/>
                    <a:gd name="T40" fmla="*/ 6 w 47"/>
                    <a:gd name="T41" fmla="*/ 12 h 192"/>
                    <a:gd name="T42" fmla="*/ 6 w 47"/>
                    <a:gd name="T43" fmla="*/ 11 h 192"/>
                    <a:gd name="T44" fmla="*/ 6 w 47"/>
                    <a:gd name="T45" fmla="*/ 10 h 192"/>
                    <a:gd name="T46" fmla="*/ 7 w 47"/>
                    <a:gd name="T47" fmla="*/ 10 h 192"/>
                    <a:gd name="T48" fmla="*/ 7 w 47"/>
                    <a:gd name="T49" fmla="*/ 9 h 192"/>
                    <a:gd name="T50" fmla="*/ 7 w 47"/>
                    <a:gd name="T51" fmla="*/ 8 h 192"/>
                    <a:gd name="T52" fmla="*/ 8 w 47"/>
                    <a:gd name="T53" fmla="*/ 7 h 192"/>
                    <a:gd name="T54" fmla="*/ 8 w 47"/>
                    <a:gd name="T55" fmla="*/ 6 h 192"/>
                    <a:gd name="T56" fmla="*/ 9 w 47"/>
                    <a:gd name="T57" fmla="*/ 6 h 192"/>
                    <a:gd name="T58" fmla="*/ 5 w 47"/>
                    <a:gd name="T59" fmla="*/ 0 h 192"/>
                    <a:gd name="T60" fmla="*/ 4 w 47"/>
                    <a:gd name="T61" fmla="*/ 1 h 192"/>
                    <a:gd name="T62" fmla="*/ 4 w 47"/>
                    <a:gd name="T63" fmla="*/ 2 h 192"/>
                    <a:gd name="T64" fmla="*/ 3 w 47"/>
                    <a:gd name="T65" fmla="*/ 3 h 192"/>
                    <a:gd name="T66" fmla="*/ 3 w 47"/>
                    <a:gd name="T67" fmla="*/ 4 h 192"/>
                    <a:gd name="T68" fmla="*/ 3 w 47"/>
                    <a:gd name="T69" fmla="*/ 5 h 192"/>
                    <a:gd name="T70" fmla="*/ 2 w 47"/>
                    <a:gd name="T71" fmla="*/ 6 h 192"/>
                    <a:gd name="T72" fmla="*/ 1 w 47"/>
                    <a:gd name="T73" fmla="*/ 7 h 192"/>
                    <a:gd name="T74" fmla="*/ 1 w 47"/>
                    <a:gd name="T75" fmla="*/ 9 h 192"/>
                    <a:gd name="T76" fmla="*/ 1 w 47"/>
                    <a:gd name="T77" fmla="*/ 9 h 192"/>
                    <a:gd name="T78" fmla="*/ 1 w 47"/>
                    <a:gd name="T79" fmla="*/ 11 h 192"/>
                    <a:gd name="T80" fmla="*/ 0 w 47"/>
                    <a:gd name="T81" fmla="*/ 12 h 192"/>
                    <a:gd name="T82" fmla="*/ 0 w 47"/>
                    <a:gd name="T83" fmla="*/ 13 h 192"/>
                    <a:gd name="T84" fmla="*/ 0 w 47"/>
                    <a:gd name="T85" fmla="*/ 15 h 192"/>
                    <a:gd name="T86" fmla="*/ 0 w 47"/>
                    <a:gd name="T87" fmla="*/ 16 h 192"/>
                    <a:gd name="T88" fmla="*/ 0 w 47"/>
                    <a:gd name="T89" fmla="*/ 18 h 192"/>
                    <a:gd name="T90" fmla="*/ 0 w 47"/>
                    <a:gd name="T91" fmla="*/ 19 h 192"/>
                    <a:gd name="T92" fmla="*/ 0 w 47"/>
                    <a:gd name="T93" fmla="*/ 20 h 192"/>
                    <a:gd name="T94" fmla="*/ 0 w 47"/>
                    <a:gd name="T95" fmla="*/ 21 h 192"/>
                    <a:gd name="T96" fmla="*/ 0 w 47"/>
                    <a:gd name="T97" fmla="*/ 23 h 192"/>
                    <a:gd name="T98" fmla="*/ 0 w 47"/>
                    <a:gd name="T99" fmla="*/ 24 h 192"/>
                    <a:gd name="T100" fmla="*/ 1 w 47"/>
                    <a:gd name="T101" fmla="*/ 25 h 192"/>
                    <a:gd name="T102" fmla="*/ 1 w 47"/>
                    <a:gd name="T103" fmla="*/ 26 h 192"/>
                    <a:gd name="T104" fmla="*/ 1 w 47"/>
                    <a:gd name="T105" fmla="*/ 27 h 192"/>
                    <a:gd name="T106" fmla="*/ 2 w 47"/>
                    <a:gd name="T107" fmla="*/ 28 h 192"/>
                    <a:gd name="T108" fmla="*/ 3 w 47"/>
                    <a:gd name="T109" fmla="*/ 29 h 192"/>
                    <a:gd name="T110" fmla="*/ 3 w 47"/>
                    <a:gd name="T111" fmla="*/ 31 h 192"/>
                    <a:gd name="T112" fmla="*/ 3 w 47"/>
                    <a:gd name="T113" fmla="*/ 32 h 192"/>
                    <a:gd name="T114" fmla="*/ 4 w 47"/>
                    <a:gd name="T115" fmla="*/ 33 h 192"/>
                    <a:gd name="T116" fmla="*/ 5 w 47"/>
                    <a:gd name="T117" fmla="*/ 34 h 192"/>
                    <a:gd name="T118" fmla="*/ 5 w 47"/>
                    <a:gd name="T119" fmla="*/ 35 h 19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47"/>
                    <a:gd name="T181" fmla="*/ 0 h 192"/>
                    <a:gd name="T182" fmla="*/ 47 w 47"/>
                    <a:gd name="T183" fmla="*/ 192 h 19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47" h="192">
                      <a:moveTo>
                        <a:pt x="47" y="159"/>
                      </a:moveTo>
                      <a:lnTo>
                        <a:pt x="45" y="155"/>
                      </a:lnTo>
                      <a:lnTo>
                        <a:pt x="45" y="153"/>
                      </a:lnTo>
                      <a:lnTo>
                        <a:pt x="43" y="153"/>
                      </a:lnTo>
                      <a:lnTo>
                        <a:pt x="43" y="151"/>
                      </a:lnTo>
                      <a:lnTo>
                        <a:pt x="41" y="148"/>
                      </a:lnTo>
                      <a:lnTo>
                        <a:pt x="41" y="146"/>
                      </a:lnTo>
                      <a:lnTo>
                        <a:pt x="39" y="146"/>
                      </a:lnTo>
                      <a:lnTo>
                        <a:pt x="39" y="142"/>
                      </a:lnTo>
                      <a:lnTo>
                        <a:pt x="37" y="140"/>
                      </a:lnTo>
                      <a:lnTo>
                        <a:pt x="35" y="138"/>
                      </a:lnTo>
                      <a:lnTo>
                        <a:pt x="35" y="135"/>
                      </a:lnTo>
                      <a:lnTo>
                        <a:pt x="35" y="133"/>
                      </a:lnTo>
                      <a:lnTo>
                        <a:pt x="33" y="131"/>
                      </a:lnTo>
                      <a:lnTo>
                        <a:pt x="33" y="129"/>
                      </a:lnTo>
                      <a:lnTo>
                        <a:pt x="33" y="127"/>
                      </a:lnTo>
                      <a:lnTo>
                        <a:pt x="32" y="125"/>
                      </a:lnTo>
                      <a:lnTo>
                        <a:pt x="32" y="123"/>
                      </a:lnTo>
                      <a:lnTo>
                        <a:pt x="32" y="122"/>
                      </a:lnTo>
                      <a:lnTo>
                        <a:pt x="32" y="118"/>
                      </a:lnTo>
                      <a:lnTo>
                        <a:pt x="32" y="116"/>
                      </a:lnTo>
                      <a:lnTo>
                        <a:pt x="32" y="114"/>
                      </a:lnTo>
                      <a:lnTo>
                        <a:pt x="32" y="112"/>
                      </a:lnTo>
                      <a:lnTo>
                        <a:pt x="32" y="110"/>
                      </a:lnTo>
                      <a:lnTo>
                        <a:pt x="32" y="107"/>
                      </a:lnTo>
                      <a:lnTo>
                        <a:pt x="28" y="105"/>
                      </a:lnTo>
                      <a:lnTo>
                        <a:pt x="28" y="103"/>
                      </a:lnTo>
                      <a:lnTo>
                        <a:pt x="28" y="101"/>
                      </a:lnTo>
                      <a:lnTo>
                        <a:pt x="28" y="97"/>
                      </a:lnTo>
                      <a:lnTo>
                        <a:pt x="28" y="95"/>
                      </a:lnTo>
                      <a:lnTo>
                        <a:pt x="28" y="94"/>
                      </a:lnTo>
                      <a:lnTo>
                        <a:pt x="28" y="92"/>
                      </a:lnTo>
                      <a:lnTo>
                        <a:pt x="28" y="90"/>
                      </a:lnTo>
                      <a:lnTo>
                        <a:pt x="28" y="88"/>
                      </a:lnTo>
                      <a:lnTo>
                        <a:pt x="32" y="84"/>
                      </a:lnTo>
                      <a:lnTo>
                        <a:pt x="32" y="82"/>
                      </a:lnTo>
                      <a:lnTo>
                        <a:pt x="32" y="81"/>
                      </a:lnTo>
                      <a:lnTo>
                        <a:pt x="32" y="77"/>
                      </a:lnTo>
                      <a:lnTo>
                        <a:pt x="32" y="75"/>
                      </a:lnTo>
                      <a:lnTo>
                        <a:pt x="32" y="71"/>
                      </a:lnTo>
                      <a:lnTo>
                        <a:pt x="32" y="69"/>
                      </a:lnTo>
                      <a:lnTo>
                        <a:pt x="32" y="68"/>
                      </a:lnTo>
                      <a:lnTo>
                        <a:pt x="33" y="64"/>
                      </a:lnTo>
                      <a:lnTo>
                        <a:pt x="33" y="62"/>
                      </a:lnTo>
                      <a:lnTo>
                        <a:pt x="35" y="58"/>
                      </a:lnTo>
                      <a:lnTo>
                        <a:pt x="35" y="56"/>
                      </a:lnTo>
                      <a:lnTo>
                        <a:pt x="35" y="54"/>
                      </a:lnTo>
                      <a:lnTo>
                        <a:pt x="37" y="54"/>
                      </a:lnTo>
                      <a:lnTo>
                        <a:pt x="37" y="51"/>
                      </a:lnTo>
                      <a:lnTo>
                        <a:pt x="39" y="49"/>
                      </a:lnTo>
                      <a:lnTo>
                        <a:pt x="41" y="47"/>
                      </a:lnTo>
                      <a:lnTo>
                        <a:pt x="41" y="43"/>
                      </a:lnTo>
                      <a:lnTo>
                        <a:pt x="43" y="41"/>
                      </a:lnTo>
                      <a:lnTo>
                        <a:pt x="43" y="40"/>
                      </a:lnTo>
                      <a:lnTo>
                        <a:pt x="45" y="38"/>
                      </a:lnTo>
                      <a:lnTo>
                        <a:pt x="45" y="36"/>
                      </a:lnTo>
                      <a:lnTo>
                        <a:pt x="47" y="36"/>
                      </a:lnTo>
                      <a:lnTo>
                        <a:pt x="47" y="34"/>
                      </a:lnTo>
                      <a:lnTo>
                        <a:pt x="28" y="0"/>
                      </a:lnTo>
                      <a:lnTo>
                        <a:pt x="26" y="2"/>
                      </a:lnTo>
                      <a:lnTo>
                        <a:pt x="26" y="4"/>
                      </a:lnTo>
                      <a:lnTo>
                        <a:pt x="22" y="6"/>
                      </a:lnTo>
                      <a:lnTo>
                        <a:pt x="22" y="10"/>
                      </a:lnTo>
                      <a:lnTo>
                        <a:pt x="20" y="12"/>
                      </a:lnTo>
                      <a:lnTo>
                        <a:pt x="19" y="13"/>
                      </a:lnTo>
                      <a:lnTo>
                        <a:pt x="19" y="17"/>
                      </a:lnTo>
                      <a:lnTo>
                        <a:pt x="15" y="19"/>
                      </a:lnTo>
                      <a:lnTo>
                        <a:pt x="15" y="23"/>
                      </a:lnTo>
                      <a:lnTo>
                        <a:pt x="13" y="25"/>
                      </a:lnTo>
                      <a:lnTo>
                        <a:pt x="13" y="28"/>
                      </a:lnTo>
                      <a:lnTo>
                        <a:pt x="13" y="30"/>
                      </a:lnTo>
                      <a:lnTo>
                        <a:pt x="9" y="34"/>
                      </a:lnTo>
                      <a:lnTo>
                        <a:pt x="9" y="38"/>
                      </a:lnTo>
                      <a:lnTo>
                        <a:pt x="7" y="40"/>
                      </a:lnTo>
                      <a:lnTo>
                        <a:pt x="7" y="41"/>
                      </a:lnTo>
                      <a:lnTo>
                        <a:pt x="6" y="47"/>
                      </a:lnTo>
                      <a:lnTo>
                        <a:pt x="6" y="49"/>
                      </a:lnTo>
                      <a:lnTo>
                        <a:pt x="6" y="51"/>
                      </a:lnTo>
                      <a:lnTo>
                        <a:pt x="6" y="54"/>
                      </a:lnTo>
                      <a:lnTo>
                        <a:pt x="6" y="58"/>
                      </a:lnTo>
                      <a:lnTo>
                        <a:pt x="2" y="62"/>
                      </a:lnTo>
                      <a:lnTo>
                        <a:pt x="2" y="64"/>
                      </a:lnTo>
                      <a:lnTo>
                        <a:pt x="2" y="68"/>
                      </a:lnTo>
                      <a:lnTo>
                        <a:pt x="2" y="71"/>
                      </a:lnTo>
                      <a:lnTo>
                        <a:pt x="0" y="75"/>
                      </a:lnTo>
                      <a:lnTo>
                        <a:pt x="0" y="81"/>
                      </a:lnTo>
                      <a:lnTo>
                        <a:pt x="0" y="84"/>
                      </a:lnTo>
                      <a:lnTo>
                        <a:pt x="0" y="88"/>
                      </a:lnTo>
                      <a:lnTo>
                        <a:pt x="0" y="92"/>
                      </a:lnTo>
                      <a:lnTo>
                        <a:pt x="0" y="95"/>
                      </a:lnTo>
                      <a:lnTo>
                        <a:pt x="0" y="99"/>
                      </a:lnTo>
                      <a:lnTo>
                        <a:pt x="0" y="103"/>
                      </a:lnTo>
                      <a:lnTo>
                        <a:pt x="0" y="107"/>
                      </a:lnTo>
                      <a:lnTo>
                        <a:pt x="0" y="110"/>
                      </a:lnTo>
                      <a:lnTo>
                        <a:pt x="0" y="114"/>
                      </a:lnTo>
                      <a:lnTo>
                        <a:pt x="0" y="118"/>
                      </a:lnTo>
                      <a:lnTo>
                        <a:pt x="2" y="122"/>
                      </a:lnTo>
                      <a:lnTo>
                        <a:pt x="2" y="123"/>
                      </a:lnTo>
                      <a:lnTo>
                        <a:pt x="2" y="127"/>
                      </a:lnTo>
                      <a:lnTo>
                        <a:pt x="2" y="131"/>
                      </a:lnTo>
                      <a:lnTo>
                        <a:pt x="6" y="133"/>
                      </a:lnTo>
                      <a:lnTo>
                        <a:pt x="6" y="138"/>
                      </a:lnTo>
                      <a:lnTo>
                        <a:pt x="6" y="140"/>
                      </a:lnTo>
                      <a:lnTo>
                        <a:pt x="6" y="142"/>
                      </a:lnTo>
                      <a:lnTo>
                        <a:pt x="6" y="146"/>
                      </a:lnTo>
                      <a:lnTo>
                        <a:pt x="7" y="151"/>
                      </a:lnTo>
                      <a:lnTo>
                        <a:pt x="7" y="153"/>
                      </a:lnTo>
                      <a:lnTo>
                        <a:pt x="9" y="155"/>
                      </a:lnTo>
                      <a:lnTo>
                        <a:pt x="9" y="159"/>
                      </a:lnTo>
                      <a:lnTo>
                        <a:pt x="13" y="161"/>
                      </a:lnTo>
                      <a:lnTo>
                        <a:pt x="13" y="166"/>
                      </a:lnTo>
                      <a:lnTo>
                        <a:pt x="15" y="172"/>
                      </a:lnTo>
                      <a:lnTo>
                        <a:pt x="19" y="176"/>
                      </a:lnTo>
                      <a:lnTo>
                        <a:pt x="19" y="177"/>
                      </a:lnTo>
                      <a:lnTo>
                        <a:pt x="20" y="179"/>
                      </a:lnTo>
                      <a:lnTo>
                        <a:pt x="22" y="183"/>
                      </a:lnTo>
                      <a:lnTo>
                        <a:pt x="22" y="185"/>
                      </a:lnTo>
                      <a:lnTo>
                        <a:pt x="26" y="187"/>
                      </a:lnTo>
                      <a:lnTo>
                        <a:pt x="26" y="191"/>
                      </a:lnTo>
                      <a:lnTo>
                        <a:pt x="28" y="192"/>
                      </a:lnTo>
                      <a:lnTo>
                        <a:pt x="47" y="159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5" name="Freeform 88"/>
                <p:cNvSpPr>
                  <a:spLocks/>
                </p:cNvSpPr>
                <p:nvPr/>
              </p:nvSpPr>
              <p:spPr bwMode="auto">
                <a:xfrm>
                  <a:off x="1778" y="3191"/>
                  <a:ext cx="19" cy="104"/>
                </a:xfrm>
                <a:custGeom>
                  <a:avLst/>
                  <a:gdLst>
                    <a:gd name="T0" fmla="*/ 8 w 44"/>
                    <a:gd name="T1" fmla="*/ 37 h 242"/>
                    <a:gd name="T2" fmla="*/ 8 w 44"/>
                    <a:gd name="T3" fmla="*/ 37 h 242"/>
                    <a:gd name="T4" fmla="*/ 8 w 44"/>
                    <a:gd name="T5" fmla="*/ 36 h 242"/>
                    <a:gd name="T6" fmla="*/ 7 w 44"/>
                    <a:gd name="T7" fmla="*/ 35 h 242"/>
                    <a:gd name="T8" fmla="*/ 7 w 44"/>
                    <a:gd name="T9" fmla="*/ 34 h 242"/>
                    <a:gd name="T10" fmla="*/ 6 w 44"/>
                    <a:gd name="T11" fmla="*/ 32 h 242"/>
                    <a:gd name="T12" fmla="*/ 6 w 44"/>
                    <a:gd name="T13" fmla="*/ 31 h 242"/>
                    <a:gd name="T14" fmla="*/ 6 w 44"/>
                    <a:gd name="T15" fmla="*/ 29 h 242"/>
                    <a:gd name="T16" fmla="*/ 5 w 44"/>
                    <a:gd name="T17" fmla="*/ 28 h 242"/>
                    <a:gd name="T18" fmla="*/ 5 w 44"/>
                    <a:gd name="T19" fmla="*/ 27 h 242"/>
                    <a:gd name="T20" fmla="*/ 5 w 44"/>
                    <a:gd name="T21" fmla="*/ 26 h 242"/>
                    <a:gd name="T22" fmla="*/ 5 w 44"/>
                    <a:gd name="T23" fmla="*/ 25 h 242"/>
                    <a:gd name="T24" fmla="*/ 5 w 44"/>
                    <a:gd name="T25" fmla="*/ 24 h 242"/>
                    <a:gd name="T26" fmla="*/ 5 w 44"/>
                    <a:gd name="T27" fmla="*/ 22 h 242"/>
                    <a:gd name="T28" fmla="*/ 5 w 44"/>
                    <a:gd name="T29" fmla="*/ 21 h 242"/>
                    <a:gd name="T30" fmla="*/ 5 w 44"/>
                    <a:gd name="T31" fmla="*/ 20 h 242"/>
                    <a:gd name="T32" fmla="*/ 5 w 44"/>
                    <a:gd name="T33" fmla="*/ 19 h 242"/>
                    <a:gd name="T34" fmla="*/ 5 w 44"/>
                    <a:gd name="T35" fmla="*/ 18 h 242"/>
                    <a:gd name="T36" fmla="*/ 6 w 44"/>
                    <a:gd name="T37" fmla="*/ 16 h 242"/>
                    <a:gd name="T38" fmla="*/ 6 w 44"/>
                    <a:gd name="T39" fmla="*/ 15 h 242"/>
                    <a:gd name="T40" fmla="*/ 6 w 44"/>
                    <a:gd name="T41" fmla="*/ 15 h 242"/>
                    <a:gd name="T42" fmla="*/ 6 w 44"/>
                    <a:gd name="T43" fmla="*/ 13 h 242"/>
                    <a:gd name="T44" fmla="*/ 6 w 44"/>
                    <a:gd name="T45" fmla="*/ 13 h 242"/>
                    <a:gd name="T46" fmla="*/ 6 w 44"/>
                    <a:gd name="T47" fmla="*/ 11 h 242"/>
                    <a:gd name="T48" fmla="*/ 7 w 44"/>
                    <a:gd name="T49" fmla="*/ 11 h 242"/>
                    <a:gd name="T50" fmla="*/ 7 w 44"/>
                    <a:gd name="T51" fmla="*/ 10 h 242"/>
                    <a:gd name="T52" fmla="*/ 8 w 44"/>
                    <a:gd name="T53" fmla="*/ 9 h 242"/>
                    <a:gd name="T54" fmla="*/ 8 w 44"/>
                    <a:gd name="T55" fmla="*/ 8 h 242"/>
                    <a:gd name="T56" fmla="*/ 8 w 44"/>
                    <a:gd name="T57" fmla="*/ 7 h 242"/>
                    <a:gd name="T58" fmla="*/ 4 w 44"/>
                    <a:gd name="T59" fmla="*/ 1 h 242"/>
                    <a:gd name="T60" fmla="*/ 4 w 44"/>
                    <a:gd name="T61" fmla="*/ 2 h 242"/>
                    <a:gd name="T62" fmla="*/ 4 w 44"/>
                    <a:gd name="T63" fmla="*/ 3 h 242"/>
                    <a:gd name="T64" fmla="*/ 3 w 44"/>
                    <a:gd name="T65" fmla="*/ 4 h 242"/>
                    <a:gd name="T66" fmla="*/ 3 w 44"/>
                    <a:gd name="T67" fmla="*/ 6 h 242"/>
                    <a:gd name="T68" fmla="*/ 2 w 44"/>
                    <a:gd name="T69" fmla="*/ 7 h 242"/>
                    <a:gd name="T70" fmla="*/ 1 w 44"/>
                    <a:gd name="T71" fmla="*/ 9 h 242"/>
                    <a:gd name="T72" fmla="*/ 1 w 44"/>
                    <a:gd name="T73" fmla="*/ 10 h 242"/>
                    <a:gd name="T74" fmla="*/ 1 w 44"/>
                    <a:gd name="T75" fmla="*/ 11 h 242"/>
                    <a:gd name="T76" fmla="*/ 0 w 44"/>
                    <a:gd name="T77" fmla="*/ 13 h 242"/>
                    <a:gd name="T78" fmla="*/ 0 w 44"/>
                    <a:gd name="T79" fmla="*/ 14 h 242"/>
                    <a:gd name="T80" fmla="*/ 0 w 44"/>
                    <a:gd name="T81" fmla="*/ 15 h 242"/>
                    <a:gd name="T82" fmla="*/ 0 w 44"/>
                    <a:gd name="T83" fmla="*/ 17 h 242"/>
                    <a:gd name="T84" fmla="*/ 0 w 44"/>
                    <a:gd name="T85" fmla="*/ 18 h 242"/>
                    <a:gd name="T86" fmla="*/ 0 w 44"/>
                    <a:gd name="T87" fmla="*/ 20 h 242"/>
                    <a:gd name="T88" fmla="*/ 0 w 44"/>
                    <a:gd name="T89" fmla="*/ 21 h 242"/>
                    <a:gd name="T90" fmla="*/ 0 w 44"/>
                    <a:gd name="T91" fmla="*/ 23 h 242"/>
                    <a:gd name="T92" fmla="*/ 0 w 44"/>
                    <a:gd name="T93" fmla="*/ 25 h 242"/>
                    <a:gd name="T94" fmla="*/ 0 w 44"/>
                    <a:gd name="T95" fmla="*/ 26 h 242"/>
                    <a:gd name="T96" fmla="*/ 0 w 44"/>
                    <a:gd name="T97" fmla="*/ 28 h 242"/>
                    <a:gd name="T98" fmla="*/ 0 w 44"/>
                    <a:gd name="T99" fmla="*/ 29 h 242"/>
                    <a:gd name="T100" fmla="*/ 0 w 44"/>
                    <a:gd name="T101" fmla="*/ 31 h 242"/>
                    <a:gd name="T102" fmla="*/ 0 w 44"/>
                    <a:gd name="T103" fmla="*/ 32 h 242"/>
                    <a:gd name="T104" fmla="*/ 1 w 44"/>
                    <a:gd name="T105" fmla="*/ 34 h 242"/>
                    <a:gd name="T106" fmla="*/ 1 w 44"/>
                    <a:gd name="T107" fmla="*/ 35 h 242"/>
                    <a:gd name="T108" fmla="*/ 1 w 44"/>
                    <a:gd name="T109" fmla="*/ 37 h 242"/>
                    <a:gd name="T110" fmla="*/ 2 w 44"/>
                    <a:gd name="T111" fmla="*/ 37 h 242"/>
                    <a:gd name="T112" fmla="*/ 3 w 44"/>
                    <a:gd name="T113" fmla="*/ 39 h 242"/>
                    <a:gd name="T114" fmla="*/ 3 w 44"/>
                    <a:gd name="T115" fmla="*/ 40 h 242"/>
                    <a:gd name="T116" fmla="*/ 4 w 44"/>
                    <a:gd name="T117" fmla="*/ 42 h 242"/>
                    <a:gd name="T118" fmla="*/ 4 w 44"/>
                    <a:gd name="T119" fmla="*/ 43 h 242"/>
                    <a:gd name="T120" fmla="*/ 4 w 44"/>
                    <a:gd name="T121" fmla="*/ 44 h 242"/>
                    <a:gd name="T122" fmla="*/ 8 w 44"/>
                    <a:gd name="T123" fmla="*/ 37 h 2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4"/>
                    <a:gd name="T187" fmla="*/ 0 h 242"/>
                    <a:gd name="T188" fmla="*/ 44 w 44"/>
                    <a:gd name="T189" fmla="*/ 242 h 2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4" h="242">
                      <a:moveTo>
                        <a:pt x="44" y="203"/>
                      </a:moveTo>
                      <a:lnTo>
                        <a:pt x="44" y="201"/>
                      </a:lnTo>
                      <a:lnTo>
                        <a:pt x="42" y="199"/>
                      </a:lnTo>
                      <a:lnTo>
                        <a:pt x="42" y="197"/>
                      </a:lnTo>
                      <a:lnTo>
                        <a:pt x="41" y="194"/>
                      </a:lnTo>
                      <a:lnTo>
                        <a:pt x="41" y="192"/>
                      </a:lnTo>
                      <a:lnTo>
                        <a:pt x="39" y="192"/>
                      </a:lnTo>
                      <a:lnTo>
                        <a:pt x="39" y="188"/>
                      </a:lnTo>
                      <a:lnTo>
                        <a:pt x="37" y="186"/>
                      </a:lnTo>
                      <a:lnTo>
                        <a:pt x="37" y="181"/>
                      </a:lnTo>
                      <a:lnTo>
                        <a:pt x="35" y="179"/>
                      </a:lnTo>
                      <a:lnTo>
                        <a:pt x="33" y="173"/>
                      </a:lnTo>
                      <a:lnTo>
                        <a:pt x="33" y="171"/>
                      </a:lnTo>
                      <a:lnTo>
                        <a:pt x="33" y="166"/>
                      </a:lnTo>
                      <a:lnTo>
                        <a:pt x="29" y="160"/>
                      </a:lnTo>
                      <a:lnTo>
                        <a:pt x="29" y="155"/>
                      </a:lnTo>
                      <a:lnTo>
                        <a:pt x="29" y="153"/>
                      </a:lnTo>
                      <a:lnTo>
                        <a:pt x="28" y="151"/>
                      </a:lnTo>
                      <a:lnTo>
                        <a:pt x="28" y="149"/>
                      </a:lnTo>
                      <a:lnTo>
                        <a:pt x="28" y="145"/>
                      </a:lnTo>
                      <a:lnTo>
                        <a:pt x="28" y="143"/>
                      </a:lnTo>
                      <a:lnTo>
                        <a:pt x="26" y="140"/>
                      </a:lnTo>
                      <a:lnTo>
                        <a:pt x="26" y="136"/>
                      </a:lnTo>
                      <a:lnTo>
                        <a:pt x="26" y="134"/>
                      </a:lnTo>
                      <a:lnTo>
                        <a:pt x="26" y="130"/>
                      </a:lnTo>
                      <a:lnTo>
                        <a:pt x="26" y="127"/>
                      </a:lnTo>
                      <a:lnTo>
                        <a:pt x="26" y="125"/>
                      </a:lnTo>
                      <a:lnTo>
                        <a:pt x="26" y="121"/>
                      </a:lnTo>
                      <a:lnTo>
                        <a:pt x="26" y="117"/>
                      </a:lnTo>
                      <a:lnTo>
                        <a:pt x="26" y="115"/>
                      </a:lnTo>
                      <a:lnTo>
                        <a:pt x="26" y="112"/>
                      </a:lnTo>
                      <a:lnTo>
                        <a:pt x="26" y="110"/>
                      </a:lnTo>
                      <a:lnTo>
                        <a:pt x="26" y="108"/>
                      </a:lnTo>
                      <a:lnTo>
                        <a:pt x="26" y="104"/>
                      </a:lnTo>
                      <a:lnTo>
                        <a:pt x="28" y="101"/>
                      </a:lnTo>
                      <a:lnTo>
                        <a:pt x="28" y="99"/>
                      </a:lnTo>
                      <a:lnTo>
                        <a:pt x="28" y="95"/>
                      </a:lnTo>
                      <a:lnTo>
                        <a:pt x="29" y="89"/>
                      </a:lnTo>
                      <a:lnTo>
                        <a:pt x="29" y="88"/>
                      </a:lnTo>
                      <a:lnTo>
                        <a:pt x="29" y="84"/>
                      </a:lnTo>
                      <a:lnTo>
                        <a:pt x="29" y="82"/>
                      </a:lnTo>
                      <a:lnTo>
                        <a:pt x="33" y="78"/>
                      </a:lnTo>
                      <a:lnTo>
                        <a:pt x="33" y="74"/>
                      </a:lnTo>
                      <a:lnTo>
                        <a:pt x="33" y="73"/>
                      </a:lnTo>
                      <a:lnTo>
                        <a:pt x="33" y="71"/>
                      </a:lnTo>
                      <a:lnTo>
                        <a:pt x="33" y="69"/>
                      </a:lnTo>
                      <a:lnTo>
                        <a:pt x="35" y="65"/>
                      </a:lnTo>
                      <a:lnTo>
                        <a:pt x="35" y="61"/>
                      </a:lnTo>
                      <a:lnTo>
                        <a:pt x="37" y="61"/>
                      </a:lnTo>
                      <a:lnTo>
                        <a:pt x="37" y="60"/>
                      </a:lnTo>
                      <a:lnTo>
                        <a:pt x="37" y="56"/>
                      </a:lnTo>
                      <a:lnTo>
                        <a:pt x="39" y="54"/>
                      </a:lnTo>
                      <a:lnTo>
                        <a:pt x="39" y="50"/>
                      </a:lnTo>
                      <a:lnTo>
                        <a:pt x="41" y="48"/>
                      </a:lnTo>
                      <a:lnTo>
                        <a:pt x="41" y="47"/>
                      </a:lnTo>
                      <a:lnTo>
                        <a:pt x="42" y="43"/>
                      </a:lnTo>
                      <a:lnTo>
                        <a:pt x="44" y="41"/>
                      </a:lnTo>
                      <a:lnTo>
                        <a:pt x="44" y="37"/>
                      </a:lnTo>
                      <a:lnTo>
                        <a:pt x="26" y="0"/>
                      </a:lnTo>
                      <a:lnTo>
                        <a:pt x="24" y="4"/>
                      </a:lnTo>
                      <a:lnTo>
                        <a:pt x="22" y="6"/>
                      </a:lnTo>
                      <a:lnTo>
                        <a:pt x="20" y="9"/>
                      </a:lnTo>
                      <a:lnTo>
                        <a:pt x="20" y="13"/>
                      </a:lnTo>
                      <a:lnTo>
                        <a:pt x="20" y="17"/>
                      </a:lnTo>
                      <a:lnTo>
                        <a:pt x="16" y="20"/>
                      </a:lnTo>
                      <a:lnTo>
                        <a:pt x="15" y="22"/>
                      </a:lnTo>
                      <a:lnTo>
                        <a:pt x="13" y="28"/>
                      </a:lnTo>
                      <a:lnTo>
                        <a:pt x="13" y="30"/>
                      </a:lnTo>
                      <a:lnTo>
                        <a:pt x="11" y="35"/>
                      </a:lnTo>
                      <a:lnTo>
                        <a:pt x="9" y="37"/>
                      </a:lnTo>
                      <a:lnTo>
                        <a:pt x="9" y="43"/>
                      </a:lnTo>
                      <a:lnTo>
                        <a:pt x="7" y="47"/>
                      </a:lnTo>
                      <a:lnTo>
                        <a:pt x="7" y="48"/>
                      </a:lnTo>
                      <a:lnTo>
                        <a:pt x="7" y="54"/>
                      </a:lnTo>
                      <a:lnTo>
                        <a:pt x="5" y="56"/>
                      </a:lnTo>
                      <a:lnTo>
                        <a:pt x="5" y="61"/>
                      </a:lnTo>
                      <a:lnTo>
                        <a:pt x="5" y="63"/>
                      </a:lnTo>
                      <a:lnTo>
                        <a:pt x="1" y="69"/>
                      </a:lnTo>
                      <a:lnTo>
                        <a:pt x="1" y="71"/>
                      </a:lnTo>
                      <a:lnTo>
                        <a:pt x="0" y="76"/>
                      </a:lnTo>
                      <a:lnTo>
                        <a:pt x="0" y="82"/>
                      </a:lnTo>
                      <a:lnTo>
                        <a:pt x="0" y="84"/>
                      </a:lnTo>
                      <a:lnTo>
                        <a:pt x="0" y="88"/>
                      </a:lnTo>
                      <a:lnTo>
                        <a:pt x="0" y="91"/>
                      </a:lnTo>
                      <a:lnTo>
                        <a:pt x="0" y="97"/>
                      </a:lnTo>
                      <a:lnTo>
                        <a:pt x="0" y="101"/>
                      </a:lnTo>
                      <a:lnTo>
                        <a:pt x="0" y="104"/>
                      </a:lnTo>
                      <a:lnTo>
                        <a:pt x="0" y="108"/>
                      </a:lnTo>
                      <a:lnTo>
                        <a:pt x="0" y="112"/>
                      </a:lnTo>
                      <a:lnTo>
                        <a:pt x="0" y="117"/>
                      </a:lnTo>
                      <a:lnTo>
                        <a:pt x="0" y="121"/>
                      </a:lnTo>
                      <a:lnTo>
                        <a:pt x="0" y="125"/>
                      </a:lnTo>
                      <a:lnTo>
                        <a:pt x="0" y="129"/>
                      </a:lnTo>
                      <a:lnTo>
                        <a:pt x="0" y="134"/>
                      </a:lnTo>
                      <a:lnTo>
                        <a:pt x="0" y="138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9"/>
                      </a:lnTo>
                      <a:lnTo>
                        <a:pt x="0" y="153"/>
                      </a:lnTo>
                      <a:lnTo>
                        <a:pt x="0" y="158"/>
                      </a:lnTo>
                      <a:lnTo>
                        <a:pt x="0" y="160"/>
                      </a:lnTo>
                      <a:lnTo>
                        <a:pt x="0" y="166"/>
                      </a:lnTo>
                      <a:lnTo>
                        <a:pt x="1" y="168"/>
                      </a:lnTo>
                      <a:lnTo>
                        <a:pt x="1" y="173"/>
                      </a:lnTo>
                      <a:lnTo>
                        <a:pt x="5" y="179"/>
                      </a:lnTo>
                      <a:lnTo>
                        <a:pt x="5" y="181"/>
                      </a:lnTo>
                      <a:lnTo>
                        <a:pt x="5" y="186"/>
                      </a:lnTo>
                      <a:lnTo>
                        <a:pt x="7" y="188"/>
                      </a:lnTo>
                      <a:lnTo>
                        <a:pt x="7" y="192"/>
                      </a:lnTo>
                      <a:lnTo>
                        <a:pt x="7" y="197"/>
                      </a:lnTo>
                      <a:lnTo>
                        <a:pt x="9" y="199"/>
                      </a:lnTo>
                      <a:lnTo>
                        <a:pt x="9" y="203"/>
                      </a:lnTo>
                      <a:lnTo>
                        <a:pt x="11" y="207"/>
                      </a:lnTo>
                      <a:lnTo>
                        <a:pt x="13" y="211"/>
                      </a:lnTo>
                      <a:lnTo>
                        <a:pt x="13" y="214"/>
                      </a:lnTo>
                      <a:lnTo>
                        <a:pt x="15" y="218"/>
                      </a:lnTo>
                      <a:lnTo>
                        <a:pt x="16" y="222"/>
                      </a:lnTo>
                      <a:lnTo>
                        <a:pt x="20" y="225"/>
                      </a:lnTo>
                      <a:lnTo>
                        <a:pt x="20" y="229"/>
                      </a:lnTo>
                      <a:lnTo>
                        <a:pt x="20" y="231"/>
                      </a:lnTo>
                      <a:lnTo>
                        <a:pt x="22" y="235"/>
                      </a:lnTo>
                      <a:lnTo>
                        <a:pt x="24" y="238"/>
                      </a:lnTo>
                      <a:lnTo>
                        <a:pt x="26" y="242"/>
                      </a:lnTo>
                      <a:lnTo>
                        <a:pt x="44" y="20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6" name="Freeform 89"/>
                <p:cNvSpPr>
                  <a:spLocks/>
                </p:cNvSpPr>
                <p:nvPr/>
              </p:nvSpPr>
              <p:spPr bwMode="auto">
                <a:xfrm>
                  <a:off x="1852" y="3537"/>
                  <a:ext cx="187" cy="81"/>
                </a:xfrm>
                <a:custGeom>
                  <a:avLst/>
                  <a:gdLst>
                    <a:gd name="T0" fmla="*/ 79 w 440"/>
                    <a:gd name="T1" fmla="*/ 17 h 190"/>
                    <a:gd name="T2" fmla="*/ 70 w 440"/>
                    <a:gd name="T3" fmla="*/ 26 h 190"/>
                    <a:gd name="T4" fmla="*/ 60 w 440"/>
                    <a:gd name="T5" fmla="*/ 35 h 190"/>
                    <a:gd name="T6" fmla="*/ 40 w 440"/>
                    <a:gd name="T7" fmla="*/ 35 h 190"/>
                    <a:gd name="T8" fmla="*/ 20 w 440"/>
                    <a:gd name="T9" fmla="*/ 35 h 190"/>
                    <a:gd name="T10" fmla="*/ 10 w 440"/>
                    <a:gd name="T11" fmla="*/ 26 h 190"/>
                    <a:gd name="T12" fmla="*/ 0 w 440"/>
                    <a:gd name="T13" fmla="*/ 17 h 190"/>
                    <a:gd name="T14" fmla="*/ 10 w 440"/>
                    <a:gd name="T15" fmla="*/ 9 h 190"/>
                    <a:gd name="T16" fmla="*/ 20 w 440"/>
                    <a:gd name="T17" fmla="*/ 0 h 190"/>
                    <a:gd name="T18" fmla="*/ 40 w 440"/>
                    <a:gd name="T19" fmla="*/ 0 h 190"/>
                    <a:gd name="T20" fmla="*/ 60 w 440"/>
                    <a:gd name="T21" fmla="*/ 0 h 190"/>
                    <a:gd name="T22" fmla="*/ 70 w 440"/>
                    <a:gd name="T23" fmla="*/ 9 h 190"/>
                    <a:gd name="T24" fmla="*/ 79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440" y="95"/>
                      </a:moveTo>
                      <a:lnTo>
                        <a:pt x="386" y="142"/>
                      </a:lnTo>
                      <a:lnTo>
                        <a:pt x="330" y="190"/>
                      </a:lnTo>
                      <a:lnTo>
                        <a:pt x="220" y="190"/>
                      </a:lnTo>
                      <a:lnTo>
                        <a:pt x="110" y="190"/>
                      </a:lnTo>
                      <a:lnTo>
                        <a:pt x="56" y="142"/>
                      </a:lnTo>
                      <a:lnTo>
                        <a:pt x="0" y="95"/>
                      </a:lnTo>
                      <a:lnTo>
                        <a:pt x="56" y="47"/>
                      </a:lnTo>
                      <a:lnTo>
                        <a:pt x="110" y="0"/>
                      </a:lnTo>
                      <a:lnTo>
                        <a:pt x="220" y="0"/>
                      </a:lnTo>
                      <a:lnTo>
                        <a:pt x="330" y="0"/>
                      </a:lnTo>
                      <a:lnTo>
                        <a:pt x="386" y="47"/>
                      </a:lnTo>
                      <a:lnTo>
                        <a:pt x="440" y="95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7" name="Rectangle 90"/>
                <p:cNvSpPr>
                  <a:spLocks noChangeArrowheads="1"/>
                </p:cNvSpPr>
                <p:nvPr/>
              </p:nvSpPr>
              <p:spPr bwMode="auto">
                <a:xfrm>
                  <a:off x="1852" y="3565"/>
                  <a:ext cx="187" cy="12"/>
                </a:xfrm>
                <a:prstGeom prst="rect">
                  <a:avLst/>
                </a:prstGeom>
                <a:solidFill>
                  <a:srgbClr val="003A6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8" name="Freeform 91"/>
                <p:cNvSpPr>
                  <a:spLocks/>
                </p:cNvSpPr>
                <p:nvPr/>
              </p:nvSpPr>
              <p:spPr bwMode="auto">
                <a:xfrm>
                  <a:off x="1852" y="3537"/>
                  <a:ext cx="46" cy="81"/>
                </a:xfrm>
                <a:custGeom>
                  <a:avLst/>
                  <a:gdLst>
                    <a:gd name="T0" fmla="*/ 19 w 110"/>
                    <a:gd name="T1" fmla="*/ 35 h 190"/>
                    <a:gd name="T2" fmla="*/ 10 w 110"/>
                    <a:gd name="T3" fmla="*/ 26 h 190"/>
                    <a:gd name="T4" fmla="*/ 0 w 110"/>
                    <a:gd name="T5" fmla="*/ 17 h 190"/>
                    <a:gd name="T6" fmla="*/ 10 w 110"/>
                    <a:gd name="T7" fmla="*/ 9 h 190"/>
                    <a:gd name="T8" fmla="*/ 19 w 110"/>
                    <a:gd name="T9" fmla="*/ 0 h 190"/>
                    <a:gd name="T10" fmla="*/ 19 w 110"/>
                    <a:gd name="T11" fmla="*/ 35 h 1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90"/>
                    <a:gd name="T20" fmla="*/ 110 w 110"/>
                    <a:gd name="T21" fmla="*/ 190 h 19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90">
                      <a:moveTo>
                        <a:pt x="110" y="190"/>
                      </a:moveTo>
                      <a:lnTo>
                        <a:pt x="56" y="142"/>
                      </a:lnTo>
                      <a:lnTo>
                        <a:pt x="0" y="95"/>
                      </a:lnTo>
                      <a:lnTo>
                        <a:pt x="56" y="47"/>
                      </a:lnTo>
                      <a:lnTo>
                        <a:pt x="110" y="0"/>
                      </a:lnTo>
                      <a:lnTo>
                        <a:pt x="110" y="19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59" name="Freeform 92"/>
                <p:cNvSpPr>
                  <a:spLocks/>
                </p:cNvSpPr>
                <p:nvPr/>
              </p:nvSpPr>
              <p:spPr bwMode="auto">
                <a:xfrm>
                  <a:off x="1993" y="3537"/>
                  <a:ext cx="46" cy="81"/>
                </a:xfrm>
                <a:custGeom>
                  <a:avLst/>
                  <a:gdLst>
                    <a:gd name="T0" fmla="*/ 20 w 108"/>
                    <a:gd name="T1" fmla="*/ 17 h 188"/>
                    <a:gd name="T2" fmla="*/ 10 w 108"/>
                    <a:gd name="T3" fmla="*/ 26 h 188"/>
                    <a:gd name="T4" fmla="*/ 0 w 108"/>
                    <a:gd name="T5" fmla="*/ 35 h 188"/>
                    <a:gd name="T6" fmla="*/ 0 w 108"/>
                    <a:gd name="T7" fmla="*/ 0 h 188"/>
                    <a:gd name="T8" fmla="*/ 10 w 108"/>
                    <a:gd name="T9" fmla="*/ 9 h 188"/>
                    <a:gd name="T10" fmla="*/ 20 w 108"/>
                    <a:gd name="T11" fmla="*/ 17 h 1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"/>
                    <a:gd name="T19" fmla="*/ 0 h 188"/>
                    <a:gd name="T20" fmla="*/ 108 w 108"/>
                    <a:gd name="T21" fmla="*/ 188 h 1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" h="188">
                      <a:moveTo>
                        <a:pt x="108" y="93"/>
                      </a:moveTo>
                      <a:lnTo>
                        <a:pt x="54" y="140"/>
                      </a:lnTo>
                      <a:lnTo>
                        <a:pt x="0" y="188"/>
                      </a:lnTo>
                      <a:lnTo>
                        <a:pt x="0" y="0"/>
                      </a:lnTo>
                      <a:lnTo>
                        <a:pt x="54" y="47"/>
                      </a:lnTo>
                      <a:lnTo>
                        <a:pt x="108" y="93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0" name="Freeform 93"/>
                <p:cNvSpPr>
                  <a:spLocks/>
                </p:cNvSpPr>
                <p:nvPr/>
              </p:nvSpPr>
              <p:spPr bwMode="auto">
                <a:xfrm>
                  <a:off x="1852" y="3525"/>
                  <a:ext cx="187" cy="81"/>
                </a:xfrm>
                <a:custGeom>
                  <a:avLst/>
                  <a:gdLst>
                    <a:gd name="T0" fmla="*/ 79 w 440"/>
                    <a:gd name="T1" fmla="*/ 17 h 190"/>
                    <a:gd name="T2" fmla="*/ 70 w 440"/>
                    <a:gd name="T3" fmla="*/ 26 h 190"/>
                    <a:gd name="T4" fmla="*/ 60 w 440"/>
                    <a:gd name="T5" fmla="*/ 35 h 190"/>
                    <a:gd name="T6" fmla="*/ 40 w 440"/>
                    <a:gd name="T7" fmla="*/ 35 h 190"/>
                    <a:gd name="T8" fmla="*/ 20 w 440"/>
                    <a:gd name="T9" fmla="*/ 35 h 190"/>
                    <a:gd name="T10" fmla="*/ 10 w 440"/>
                    <a:gd name="T11" fmla="*/ 26 h 190"/>
                    <a:gd name="T12" fmla="*/ 0 w 440"/>
                    <a:gd name="T13" fmla="*/ 17 h 190"/>
                    <a:gd name="T14" fmla="*/ 10 w 440"/>
                    <a:gd name="T15" fmla="*/ 9 h 190"/>
                    <a:gd name="T16" fmla="*/ 20 w 440"/>
                    <a:gd name="T17" fmla="*/ 0 h 190"/>
                    <a:gd name="T18" fmla="*/ 40 w 440"/>
                    <a:gd name="T19" fmla="*/ 0 h 190"/>
                    <a:gd name="T20" fmla="*/ 60 w 440"/>
                    <a:gd name="T21" fmla="*/ 0 h 190"/>
                    <a:gd name="T22" fmla="*/ 70 w 440"/>
                    <a:gd name="T23" fmla="*/ 9 h 190"/>
                    <a:gd name="T24" fmla="*/ 79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440" y="95"/>
                      </a:moveTo>
                      <a:lnTo>
                        <a:pt x="386" y="144"/>
                      </a:lnTo>
                      <a:lnTo>
                        <a:pt x="330" y="190"/>
                      </a:lnTo>
                      <a:lnTo>
                        <a:pt x="220" y="190"/>
                      </a:lnTo>
                      <a:lnTo>
                        <a:pt x="110" y="190"/>
                      </a:lnTo>
                      <a:lnTo>
                        <a:pt x="56" y="144"/>
                      </a:lnTo>
                      <a:lnTo>
                        <a:pt x="0" y="95"/>
                      </a:lnTo>
                      <a:lnTo>
                        <a:pt x="56" y="49"/>
                      </a:lnTo>
                      <a:lnTo>
                        <a:pt x="110" y="0"/>
                      </a:lnTo>
                      <a:lnTo>
                        <a:pt x="220" y="0"/>
                      </a:lnTo>
                      <a:lnTo>
                        <a:pt x="330" y="0"/>
                      </a:lnTo>
                      <a:lnTo>
                        <a:pt x="386" y="49"/>
                      </a:lnTo>
                      <a:lnTo>
                        <a:pt x="440" y="95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1" name="Freeform 94"/>
                <p:cNvSpPr>
                  <a:spLocks/>
                </p:cNvSpPr>
                <p:nvPr/>
              </p:nvSpPr>
              <p:spPr bwMode="auto">
                <a:xfrm>
                  <a:off x="1710" y="3485"/>
                  <a:ext cx="188" cy="80"/>
                </a:xfrm>
                <a:custGeom>
                  <a:avLst/>
                  <a:gdLst>
                    <a:gd name="T0" fmla="*/ 0 w 440"/>
                    <a:gd name="T1" fmla="*/ 17 h 186"/>
                    <a:gd name="T2" fmla="*/ 10 w 440"/>
                    <a:gd name="T3" fmla="*/ 26 h 186"/>
                    <a:gd name="T4" fmla="*/ 20 w 440"/>
                    <a:gd name="T5" fmla="*/ 34 h 186"/>
                    <a:gd name="T6" fmla="*/ 40 w 440"/>
                    <a:gd name="T7" fmla="*/ 34 h 186"/>
                    <a:gd name="T8" fmla="*/ 60 w 440"/>
                    <a:gd name="T9" fmla="*/ 34 h 186"/>
                    <a:gd name="T10" fmla="*/ 71 w 440"/>
                    <a:gd name="T11" fmla="*/ 26 h 186"/>
                    <a:gd name="T12" fmla="*/ 80 w 440"/>
                    <a:gd name="T13" fmla="*/ 17 h 186"/>
                    <a:gd name="T14" fmla="*/ 71 w 440"/>
                    <a:gd name="T15" fmla="*/ 9 h 186"/>
                    <a:gd name="T16" fmla="*/ 60 w 440"/>
                    <a:gd name="T17" fmla="*/ 0 h 186"/>
                    <a:gd name="T18" fmla="*/ 40 w 440"/>
                    <a:gd name="T19" fmla="*/ 0 h 186"/>
                    <a:gd name="T20" fmla="*/ 20 w 440"/>
                    <a:gd name="T21" fmla="*/ 0 h 186"/>
                    <a:gd name="T22" fmla="*/ 10 w 440"/>
                    <a:gd name="T23" fmla="*/ 9 h 186"/>
                    <a:gd name="T24" fmla="*/ 0 w 440"/>
                    <a:gd name="T25" fmla="*/ 17 h 18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86"/>
                    <a:gd name="T41" fmla="*/ 440 w 440"/>
                    <a:gd name="T42" fmla="*/ 186 h 18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86">
                      <a:moveTo>
                        <a:pt x="0" y="93"/>
                      </a:moveTo>
                      <a:lnTo>
                        <a:pt x="56" y="140"/>
                      </a:lnTo>
                      <a:lnTo>
                        <a:pt x="110" y="186"/>
                      </a:lnTo>
                      <a:lnTo>
                        <a:pt x="220" y="186"/>
                      </a:lnTo>
                      <a:lnTo>
                        <a:pt x="330" y="186"/>
                      </a:lnTo>
                      <a:lnTo>
                        <a:pt x="386" y="140"/>
                      </a:lnTo>
                      <a:lnTo>
                        <a:pt x="440" y="93"/>
                      </a:lnTo>
                      <a:lnTo>
                        <a:pt x="386" y="46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2" name="Freeform 95"/>
                <p:cNvSpPr>
                  <a:spLocks/>
                </p:cNvSpPr>
                <p:nvPr/>
              </p:nvSpPr>
              <p:spPr bwMode="auto">
                <a:xfrm>
                  <a:off x="1710" y="3513"/>
                  <a:ext cx="188" cy="12"/>
                </a:xfrm>
                <a:custGeom>
                  <a:avLst/>
                  <a:gdLst>
                    <a:gd name="T0" fmla="*/ 80 w 440"/>
                    <a:gd name="T1" fmla="*/ 0 h 26"/>
                    <a:gd name="T2" fmla="*/ 80 w 440"/>
                    <a:gd name="T3" fmla="*/ 6 h 26"/>
                    <a:gd name="T4" fmla="*/ 0 w 440"/>
                    <a:gd name="T5" fmla="*/ 6 h 26"/>
                    <a:gd name="T6" fmla="*/ 0 w 440"/>
                    <a:gd name="T7" fmla="*/ 0 h 26"/>
                    <a:gd name="T8" fmla="*/ 80 w 440"/>
                    <a:gd name="T9" fmla="*/ 0 h 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40"/>
                    <a:gd name="T16" fmla="*/ 0 h 26"/>
                    <a:gd name="T17" fmla="*/ 440 w 440"/>
                    <a:gd name="T18" fmla="*/ 26 h 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40" h="26">
                      <a:moveTo>
                        <a:pt x="440" y="0"/>
                      </a:moveTo>
                      <a:lnTo>
                        <a:pt x="440" y="26"/>
                      </a:lnTo>
                      <a:lnTo>
                        <a:pt x="2" y="26"/>
                      </a:lnTo>
                      <a:lnTo>
                        <a:pt x="0" y="0"/>
                      </a:ln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3" name="Freeform 96"/>
                <p:cNvSpPr>
                  <a:spLocks/>
                </p:cNvSpPr>
                <p:nvPr/>
              </p:nvSpPr>
              <p:spPr bwMode="auto">
                <a:xfrm>
                  <a:off x="1852" y="3485"/>
                  <a:ext cx="46" cy="80"/>
                </a:xfrm>
                <a:custGeom>
                  <a:avLst/>
                  <a:gdLst>
                    <a:gd name="T0" fmla="*/ 0 w 110"/>
                    <a:gd name="T1" fmla="*/ 34 h 186"/>
                    <a:gd name="T2" fmla="*/ 10 w 110"/>
                    <a:gd name="T3" fmla="*/ 26 h 186"/>
                    <a:gd name="T4" fmla="*/ 19 w 110"/>
                    <a:gd name="T5" fmla="*/ 17 h 186"/>
                    <a:gd name="T6" fmla="*/ 10 w 110"/>
                    <a:gd name="T7" fmla="*/ 9 h 186"/>
                    <a:gd name="T8" fmla="*/ 0 w 110"/>
                    <a:gd name="T9" fmla="*/ 0 h 186"/>
                    <a:gd name="T10" fmla="*/ 0 w 110"/>
                    <a:gd name="T11" fmla="*/ 34 h 1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6"/>
                    <a:gd name="T20" fmla="*/ 110 w 110"/>
                    <a:gd name="T21" fmla="*/ 186 h 1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6">
                      <a:moveTo>
                        <a:pt x="0" y="186"/>
                      </a:moveTo>
                      <a:lnTo>
                        <a:pt x="56" y="140"/>
                      </a:lnTo>
                      <a:lnTo>
                        <a:pt x="110" y="93"/>
                      </a:lnTo>
                      <a:lnTo>
                        <a:pt x="56" y="46"/>
                      </a:lnTo>
                      <a:lnTo>
                        <a:pt x="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4" name="Freeform 97"/>
                <p:cNvSpPr>
                  <a:spLocks/>
                </p:cNvSpPr>
                <p:nvPr/>
              </p:nvSpPr>
              <p:spPr bwMode="auto">
                <a:xfrm>
                  <a:off x="1710" y="3485"/>
                  <a:ext cx="47" cy="80"/>
                </a:xfrm>
                <a:custGeom>
                  <a:avLst/>
                  <a:gdLst>
                    <a:gd name="T0" fmla="*/ 0 w 110"/>
                    <a:gd name="T1" fmla="*/ 17 h 186"/>
                    <a:gd name="T2" fmla="*/ 10 w 110"/>
                    <a:gd name="T3" fmla="*/ 26 h 186"/>
                    <a:gd name="T4" fmla="*/ 20 w 110"/>
                    <a:gd name="T5" fmla="*/ 34 h 186"/>
                    <a:gd name="T6" fmla="*/ 20 w 110"/>
                    <a:gd name="T7" fmla="*/ 0 h 186"/>
                    <a:gd name="T8" fmla="*/ 10 w 110"/>
                    <a:gd name="T9" fmla="*/ 9 h 186"/>
                    <a:gd name="T10" fmla="*/ 0 w 110"/>
                    <a:gd name="T11" fmla="*/ 17 h 1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6"/>
                    <a:gd name="T20" fmla="*/ 110 w 110"/>
                    <a:gd name="T21" fmla="*/ 186 h 1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6">
                      <a:moveTo>
                        <a:pt x="0" y="93"/>
                      </a:moveTo>
                      <a:lnTo>
                        <a:pt x="56" y="140"/>
                      </a:lnTo>
                      <a:lnTo>
                        <a:pt x="110" y="186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5" name="Freeform 98"/>
                <p:cNvSpPr>
                  <a:spLocks/>
                </p:cNvSpPr>
                <p:nvPr/>
              </p:nvSpPr>
              <p:spPr bwMode="auto">
                <a:xfrm>
                  <a:off x="1710" y="3473"/>
                  <a:ext cx="188" cy="81"/>
                </a:xfrm>
                <a:custGeom>
                  <a:avLst/>
                  <a:gdLst>
                    <a:gd name="T0" fmla="*/ 0 w 440"/>
                    <a:gd name="T1" fmla="*/ 17 h 188"/>
                    <a:gd name="T2" fmla="*/ 10 w 440"/>
                    <a:gd name="T3" fmla="*/ 26 h 188"/>
                    <a:gd name="T4" fmla="*/ 20 w 440"/>
                    <a:gd name="T5" fmla="*/ 35 h 188"/>
                    <a:gd name="T6" fmla="*/ 40 w 440"/>
                    <a:gd name="T7" fmla="*/ 35 h 188"/>
                    <a:gd name="T8" fmla="*/ 60 w 440"/>
                    <a:gd name="T9" fmla="*/ 35 h 188"/>
                    <a:gd name="T10" fmla="*/ 71 w 440"/>
                    <a:gd name="T11" fmla="*/ 26 h 188"/>
                    <a:gd name="T12" fmla="*/ 80 w 440"/>
                    <a:gd name="T13" fmla="*/ 17 h 188"/>
                    <a:gd name="T14" fmla="*/ 71 w 440"/>
                    <a:gd name="T15" fmla="*/ 9 h 188"/>
                    <a:gd name="T16" fmla="*/ 60 w 440"/>
                    <a:gd name="T17" fmla="*/ 0 h 188"/>
                    <a:gd name="T18" fmla="*/ 40 w 440"/>
                    <a:gd name="T19" fmla="*/ 0 h 188"/>
                    <a:gd name="T20" fmla="*/ 20 w 440"/>
                    <a:gd name="T21" fmla="*/ 0 h 188"/>
                    <a:gd name="T22" fmla="*/ 10 w 440"/>
                    <a:gd name="T23" fmla="*/ 9 h 188"/>
                    <a:gd name="T24" fmla="*/ 0 w 440"/>
                    <a:gd name="T25" fmla="*/ 17 h 18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88"/>
                    <a:gd name="T41" fmla="*/ 440 w 440"/>
                    <a:gd name="T42" fmla="*/ 188 h 18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88">
                      <a:moveTo>
                        <a:pt x="0" y="93"/>
                      </a:moveTo>
                      <a:lnTo>
                        <a:pt x="56" y="141"/>
                      </a:lnTo>
                      <a:lnTo>
                        <a:pt x="110" y="188"/>
                      </a:lnTo>
                      <a:lnTo>
                        <a:pt x="220" y="188"/>
                      </a:lnTo>
                      <a:lnTo>
                        <a:pt x="330" y="188"/>
                      </a:lnTo>
                      <a:lnTo>
                        <a:pt x="386" y="141"/>
                      </a:lnTo>
                      <a:lnTo>
                        <a:pt x="440" y="93"/>
                      </a:lnTo>
                      <a:lnTo>
                        <a:pt x="386" y="48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6" name="Freeform 99"/>
                <p:cNvSpPr>
                  <a:spLocks/>
                </p:cNvSpPr>
                <p:nvPr/>
              </p:nvSpPr>
              <p:spPr bwMode="auto">
                <a:xfrm>
                  <a:off x="1852" y="3443"/>
                  <a:ext cx="187" cy="82"/>
                </a:xfrm>
                <a:custGeom>
                  <a:avLst/>
                  <a:gdLst>
                    <a:gd name="T0" fmla="*/ 0 w 440"/>
                    <a:gd name="T1" fmla="*/ 18 h 190"/>
                    <a:gd name="T2" fmla="*/ 10 w 440"/>
                    <a:gd name="T3" fmla="*/ 27 h 190"/>
                    <a:gd name="T4" fmla="*/ 20 w 440"/>
                    <a:gd name="T5" fmla="*/ 35 h 190"/>
                    <a:gd name="T6" fmla="*/ 40 w 440"/>
                    <a:gd name="T7" fmla="*/ 35 h 190"/>
                    <a:gd name="T8" fmla="*/ 60 w 440"/>
                    <a:gd name="T9" fmla="*/ 35 h 190"/>
                    <a:gd name="T10" fmla="*/ 70 w 440"/>
                    <a:gd name="T11" fmla="*/ 27 h 190"/>
                    <a:gd name="T12" fmla="*/ 79 w 440"/>
                    <a:gd name="T13" fmla="*/ 18 h 190"/>
                    <a:gd name="T14" fmla="*/ 70 w 440"/>
                    <a:gd name="T15" fmla="*/ 9 h 190"/>
                    <a:gd name="T16" fmla="*/ 60 w 440"/>
                    <a:gd name="T17" fmla="*/ 0 h 190"/>
                    <a:gd name="T18" fmla="*/ 40 w 440"/>
                    <a:gd name="T19" fmla="*/ 0 h 190"/>
                    <a:gd name="T20" fmla="*/ 20 w 440"/>
                    <a:gd name="T21" fmla="*/ 0 h 190"/>
                    <a:gd name="T22" fmla="*/ 10 w 440"/>
                    <a:gd name="T23" fmla="*/ 9 h 190"/>
                    <a:gd name="T24" fmla="*/ 0 w 440"/>
                    <a:gd name="T25" fmla="*/ 18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0" y="97"/>
                      </a:moveTo>
                      <a:lnTo>
                        <a:pt x="56" y="143"/>
                      </a:lnTo>
                      <a:lnTo>
                        <a:pt x="110" y="190"/>
                      </a:lnTo>
                      <a:lnTo>
                        <a:pt x="220" y="190"/>
                      </a:lnTo>
                      <a:lnTo>
                        <a:pt x="330" y="190"/>
                      </a:lnTo>
                      <a:lnTo>
                        <a:pt x="386" y="143"/>
                      </a:lnTo>
                      <a:lnTo>
                        <a:pt x="440" y="97"/>
                      </a:lnTo>
                      <a:lnTo>
                        <a:pt x="386" y="48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7" name="Rectangle 100"/>
                <p:cNvSpPr>
                  <a:spLocks noChangeArrowheads="1"/>
                </p:cNvSpPr>
                <p:nvPr/>
              </p:nvSpPr>
              <p:spPr bwMode="auto">
                <a:xfrm>
                  <a:off x="1852" y="3473"/>
                  <a:ext cx="187" cy="12"/>
                </a:xfrm>
                <a:prstGeom prst="rect">
                  <a:avLst/>
                </a:prstGeom>
                <a:solidFill>
                  <a:srgbClr val="003A6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8" name="Freeform 101"/>
                <p:cNvSpPr>
                  <a:spLocks/>
                </p:cNvSpPr>
                <p:nvPr/>
              </p:nvSpPr>
              <p:spPr bwMode="auto">
                <a:xfrm>
                  <a:off x="1993" y="3443"/>
                  <a:ext cx="46" cy="82"/>
                </a:xfrm>
                <a:custGeom>
                  <a:avLst/>
                  <a:gdLst>
                    <a:gd name="T0" fmla="*/ 0 w 108"/>
                    <a:gd name="T1" fmla="*/ 35 h 190"/>
                    <a:gd name="T2" fmla="*/ 10 w 108"/>
                    <a:gd name="T3" fmla="*/ 27 h 190"/>
                    <a:gd name="T4" fmla="*/ 20 w 108"/>
                    <a:gd name="T5" fmla="*/ 18 h 190"/>
                    <a:gd name="T6" fmla="*/ 10 w 108"/>
                    <a:gd name="T7" fmla="*/ 9 h 190"/>
                    <a:gd name="T8" fmla="*/ 0 w 108"/>
                    <a:gd name="T9" fmla="*/ 0 h 190"/>
                    <a:gd name="T10" fmla="*/ 0 w 108"/>
                    <a:gd name="T11" fmla="*/ 35 h 1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"/>
                    <a:gd name="T19" fmla="*/ 0 h 190"/>
                    <a:gd name="T20" fmla="*/ 108 w 108"/>
                    <a:gd name="T21" fmla="*/ 190 h 19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" h="190">
                      <a:moveTo>
                        <a:pt x="0" y="190"/>
                      </a:moveTo>
                      <a:lnTo>
                        <a:pt x="54" y="143"/>
                      </a:lnTo>
                      <a:lnTo>
                        <a:pt x="108" y="97"/>
                      </a:lnTo>
                      <a:lnTo>
                        <a:pt x="54" y="48"/>
                      </a:lnTo>
                      <a:lnTo>
                        <a:pt x="0" y="0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69" name="Freeform 102"/>
                <p:cNvSpPr>
                  <a:spLocks/>
                </p:cNvSpPr>
                <p:nvPr/>
              </p:nvSpPr>
              <p:spPr bwMode="auto">
                <a:xfrm>
                  <a:off x="1852" y="3443"/>
                  <a:ext cx="46" cy="82"/>
                </a:xfrm>
                <a:custGeom>
                  <a:avLst/>
                  <a:gdLst>
                    <a:gd name="T0" fmla="*/ 0 w 110"/>
                    <a:gd name="T1" fmla="*/ 18 h 188"/>
                    <a:gd name="T2" fmla="*/ 10 w 110"/>
                    <a:gd name="T3" fmla="*/ 27 h 188"/>
                    <a:gd name="T4" fmla="*/ 19 w 110"/>
                    <a:gd name="T5" fmla="*/ 36 h 188"/>
                    <a:gd name="T6" fmla="*/ 19 w 110"/>
                    <a:gd name="T7" fmla="*/ 0 h 188"/>
                    <a:gd name="T8" fmla="*/ 10 w 110"/>
                    <a:gd name="T9" fmla="*/ 9 h 188"/>
                    <a:gd name="T10" fmla="*/ 0 w 110"/>
                    <a:gd name="T11" fmla="*/ 18 h 1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8"/>
                    <a:gd name="T20" fmla="*/ 110 w 110"/>
                    <a:gd name="T21" fmla="*/ 188 h 1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8">
                      <a:moveTo>
                        <a:pt x="0" y="95"/>
                      </a:moveTo>
                      <a:lnTo>
                        <a:pt x="56" y="143"/>
                      </a:lnTo>
                      <a:lnTo>
                        <a:pt x="110" y="188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0" name="Freeform 103"/>
                <p:cNvSpPr>
                  <a:spLocks/>
                </p:cNvSpPr>
                <p:nvPr/>
              </p:nvSpPr>
              <p:spPr bwMode="auto">
                <a:xfrm>
                  <a:off x="1852" y="3432"/>
                  <a:ext cx="187" cy="81"/>
                </a:xfrm>
                <a:custGeom>
                  <a:avLst/>
                  <a:gdLst>
                    <a:gd name="T0" fmla="*/ 0 w 440"/>
                    <a:gd name="T1" fmla="*/ 17 h 190"/>
                    <a:gd name="T2" fmla="*/ 10 w 440"/>
                    <a:gd name="T3" fmla="*/ 26 h 190"/>
                    <a:gd name="T4" fmla="*/ 20 w 440"/>
                    <a:gd name="T5" fmla="*/ 35 h 190"/>
                    <a:gd name="T6" fmla="*/ 40 w 440"/>
                    <a:gd name="T7" fmla="*/ 35 h 190"/>
                    <a:gd name="T8" fmla="*/ 60 w 440"/>
                    <a:gd name="T9" fmla="*/ 35 h 190"/>
                    <a:gd name="T10" fmla="*/ 70 w 440"/>
                    <a:gd name="T11" fmla="*/ 26 h 190"/>
                    <a:gd name="T12" fmla="*/ 79 w 440"/>
                    <a:gd name="T13" fmla="*/ 17 h 190"/>
                    <a:gd name="T14" fmla="*/ 70 w 440"/>
                    <a:gd name="T15" fmla="*/ 9 h 190"/>
                    <a:gd name="T16" fmla="*/ 60 w 440"/>
                    <a:gd name="T17" fmla="*/ 0 h 190"/>
                    <a:gd name="T18" fmla="*/ 40 w 440"/>
                    <a:gd name="T19" fmla="*/ 0 h 190"/>
                    <a:gd name="T20" fmla="*/ 20 w 440"/>
                    <a:gd name="T21" fmla="*/ 0 h 190"/>
                    <a:gd name="T22" fmla="*/ 10 w 440"/>
                    <a:gd name="T23" fmla="*/ 9 h 190"/>
                    <a:gd name="T24" fmla="*/ 0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0" y="95"/>
                      </a:moveTo>
                      <a:lnTo>
                        <a:pt x="56" y="143"/>
                      </a:lnTo>
                      <a:lnTo>
                        <a:pt x="110" y="190"/>
                      </a:lnTo>
                      <a:lnTo>
                        <a:pt x="220" y="190"/>
                      </a:lnTo>
                      <a:lnTo>
                        <a:pt x="330" y="190"/>
                      </a:lnTo>
                      <a:lnTo>
                        <a:pt x="386" y="143"/>
                      </a:lnTo>
                      <a:lnTo>
                        <a:pt x="440" y="95"/>
                      </a:lnTo>
                      <a:lnTo>
                        <a:pt x="386" y="46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1" name="Freeform 104"/>
                <p:cNvSpPr>
                  <a:spLocks/>
                </p:cNvSpPr>
                <p:nvPr/>
              </p:nvSpPr>
              <p:spPr bwMode="auto">
                <a:xfrm>
                  <a:off x="1936" y="3465"/>
                  <a:ext cx="28" cy="42"/>
                </a:xfrm>
                <a:custGeom>
                  <a:avLst/>
                  <a:gdLst>
                    <a:gd name="T0" fmla="*/ 2 w 64"/>
                    <a:gd name="T1" fmla="*/ 0 h 99"/>
                    <a:gd name="T2" fmla="*/ 0 w 64"/>
                    <a:gd name="T3" fmla="*/ 1 h 99"/>
                    <a:gd name="T4" fmla="*/ 9 w 64"/>
                    <a:gd name="T5" fmla="*/ 18 h 99"/>
                    <a:gd name="T6" fmla="*/ 12 w 64"/>
                    <a:gd name="T7" fmla="*/ 18 h 99"/>
                    <a:gd name="T8" fmla="*/ 3 w 64"/>
                    <a:gd name="T9" fmla="*/ 0 h 99"/>
                    <a:gd name="T10" fmla="*/ 2 w 64"/>
                    <a:gd name="T11" fmla="*/ 1 h 99"/>
                    <a:gd name="T12" fmla="*/ 2 w 64"/>
                    <a:gd name="T13" fmla="*/ 0 h 99"/>
                    <a:gd name="T14" fmla="*/ 0 w 64"/>
                    <a:gd name="T15" fmla="*/ 0 h 99"/>
                    <a:gd name="T16" fmla="*/ 0 w 64"/>
                    <a:gd name="T17" fmla="*/ 1 h 99"/>
                    <a:gd name="T18" fmla="*/ 2 w 64"/>
                    <a:gd name="T19" fmla="*/ 0 h 9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4"/>
                    <a:gd name="T31" fmla="*/ 0 h 99"/>
                    <a:gd name="T32" fmla="*/ 64 w 64"/>
                    <a:gd name="T33" fmla="*/ 99 h 9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4" h="99">
                      <a:moveTo>
                        <a:pt x="10" y="0"/>
                      </a:moveTo>
                      <a:lnTo>
                        <a:pt x="0" y="4"/>
                      </a:lnTo>
                      <a:lnTo>
                        <a:pt x="47" y="99"/>
                      </a:lnTo>
                      <a:lnTo>
                        <a:pt x="64" y="99"/>
                      </a:lnTo>
                      <a:lnTo>
                        <a:pt x="17" y="2"/>
                      </a:lnTo>
                      <a:lnTo>
                        <a:pt x="10" y="8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2" name="Freeform 105"/>
                <p:cNvSpPr>
                  <a:spLocks/>
                </p:cNvSpPr>
                <p:nvPr/>
              </p:nvSpPr>
              <p:spPr bwMode="auto">
                <a:xfrm>
                  <a:off x="1941" y="3465"/>
                  <a:ext cx="19" cy="3"/>
                </a:xfrm>
                <a:custGeom>
                  <a:avLst/>
                  <a:gdLst>
                    <a:gd name="T0" fmla="*/ 6 w 44"/>
                    <a:gd name="T1" fmla="*/ 1 h 8"/>
                    <a:gd name="T2" fmla="*/ 7 w 44"/>
                    <a:gd name="T3" fmla="*/ 0 h 8"/>
                    <a:gd name="T4" fmla="*/ 0 w 44"/>
                    <a:gd name="T5" fmla="*/ 0 h 8"/>
                    <a:gd name="T6" fmla="*/ 0 w 44"/>
                    <a:gd name="T7" fmla="*/ 1 h 8"/>
                    <a:gd name="T8" fmla="*/ 7 w 44"/>
                    <a:gd name="T9" fmla="*/ 1 h 8"/>
                    <a:gd name="T10" fmla="*/ 8 w 44"/>
                    <a:gd name="T11" fmla="*/ 1 h 8"/>
                    <a:gd name="T12" fmla="*/ 7 w 44"/>
                    <a:gd name="T13" fmla="*/ 1 h 8"/>
                    <a:gd name="T14" fmla="*/ 8 w 44"/>
                    <a:gd name="T15" fmla="*/ 1 h 8"/>
                    <a:gd name="T16" fmla="*/ 8 w 44"/>
                    <a:gd name="T17" fmla="*/ 1 h 8"/>
                    <a:gd name="T18" fmla="*/ 6 w 44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8"/>
                    <a:gd name="T32" fmla="*/ 44 w 4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8">
                      <a:moveTo>
                        <a:pt x="30" y="4"/>
                      </a:move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37" y="8"/>
                      </a:lnTo>
                      <a:lnTo>
                        <a:pt x="44" y="4"/>
                      </a:lnTo>
                      <a:lnTo>
                        <a:pt x="37" y="8"/>
                      </a:lnTo>
                      <a:lnTo>
                        <a:pt x="44" y="8"/>
                      </a:lnTo>
                      <a:lnTo>
                        <a:pt x="44" y="4"/>
                      </a:lnTo>
                      <a:lnTo>
                        <a:pt x="30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3" name="Freeform 106"/>
                <p:cNvSpPr>
                  <a:spLocks/>
                </p:cNvSpPr>
                <p:nvPr/>
              </p:nvSpPr>
              <p:spPr bwMode="auto">
                <a:xfrm>
                  <a:off x="1954" y="3447"/>
                  <a:ext cx="6" cy="19"/>
                </a:xfrm>
                <a:custGeom>
                  <a:avLst/>
                  <a:gdLst>
                    <a:gd name="T0" fmla="*/ 2 w 13"/>
                    <a:gd name="T1" fmla="*/ 1 h 47"/>
                    <a:gd name="T2" fmla="*/ 0 w 13"/>
                    <a:gd name="T3" fmla="*/ 1 h 47"/>
                    <a:gd name="T4" fmla="*/ 0 w 13"/>
                    <a:gd name="T5" fmla="*/ 8 h 47"/>
                    <a:gd name="T6" fmla="*/ 3 w 13"/>
                    <a:gd name="T7" fmla="*/ 8 h 47"/>
                    <a:gd name="T8" fmla="*/ 3 w 13"/>
                    <a:gd name="T9" fmla="*/ 1 h 47"/>
                    <a:gd name="T10" fmla="*/ 2 w 13"/>
                    <a:gd name="T11" fmla="*/ 0 h 47"/>
                    <a:gd name="T12" fmla="*/ 3 w 13"/>
                    <a:gd name="T13" fmla="*/ 1 h 47"/>
                    <a:gd name="T14" fmla="*/ 3 w 13"/>
                    <a:gd name="T15" fmla="*/ 0 h 47"/>
                    <a:gd name="T16" fmla="*/ 2 w 13"/>
                    <a:gd name="T17" fmla="*/ 0 h 47"/>
                    <a:gd name="T18" fmla="*/ 2 w 13"/>
                    <a:gd name="T19" fmla="*/ 1 h 4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47"/>
                    <a:gd name="T32" fmla="*/ 13 w 13"/>
                    <a:gd name="T33" fmla="*/ 47 h 4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47">
                      <a:moveTo>
                        <a:pt x="8" y="8"/>
                      </a:moveTo>
                      <a:lnTo>
                        <a:pt x="0" y="6"/>
                      </a:lnTo>
                      <a:lnTo>
                        <a:pt x="0" y="47"/>
                      </a:lnTo>
                      <a:lnTo>
                        <a:pt x="13" y="47"/>
                      </a:lnTo>
                      <a:lnTo>
                        <a:pt x="13" y="6"/>
                      </a:lnTo>
                      <a:lnTo>
                        <a:pt x="8" y="0"/>
                      </a:lnTo>
                      <a:lnTo>
                        <a:pt x="13" y="6"/>
                      </a:lnTo>
                      <a:lnTo>
                        <a:pt x="13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4" name="Freeform 107"/>
                <p:cNvSpPr>
                  <a:spLocks/>
                </p:cNvSpPr>
                <p:nvPr/>
              </p:nvSpPr>
              <p:spPr bwMode="auto">
                <a:xfrm>
                  <a:off x="1930" y="3447"/>
                  <a:ext cx="27" cy="3"/>
                </a:xfrm>
                <a:custGeom>
                  <a:avLst/>
                  <a:gdLst>
                    <a:gd name="T0" fmla="*/ 0 w 63"/>
                    <a:gd name="T1" fmla="*/ 1 h 8"/>
                    <a:gd name="T2" fmla="*/ 1 w 63"/>
                    <a:gd name="T3" fmla="*/ 1 h 8"/>
                    <a:gd name="T4" fmla="*/ 12 w 63"/>
                    <a:gd name="T5" fmla="*/ 1 h 8"/>
                    <a:gd name="T6" fmla="*/ 12 w 63"/>
                    <a:gd name="T7" fmla="*/ 0 h 8"/>
                    <a:gd name="T8" fmla="*/ 1 w 63"/>
                    <a:gd name="T9" fmla="*/ 0 h 8"/>
                    <a:gd name="T10" fmla="*/ 3 w 63"/>
                    <a:gd name="T11" fmla="*/ 1 h 8"/>
                    <a:gd name="T12" fmla="*/ 0 w 63"/>
                    <a:gd name="T13" fmla="*/ 1 h 8"/>
                    <a:gd name="T14" fmla="*/ 0 w 63"/>
                    <a:gd name="T15" fmla="*/ 1 h 8"/>
                    <a:gd name="T16" fmla="*/ 1 w 63"/>
                    <a:gd name="T17" fmla="*/ 1 h 8"/>
                    <a:gd name="T18" fmla="*/ 0 w 63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3"/>
                    <a:gd name="T31" fmla="*/ 0 h 8"/>
                    <a:gd name="T32" fmla="*/ 63 w 63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3" h="8">
                      <a:moveTo>
                        <a:pt x="0" y="6"/>
                      </a:moveTo>
                      <a:lnTo>
                        <a:pt x="7" y="8"/>
                      </a:lnTo>
                      <a:lnTo>
                        <a:pt x="63" y="8"/>
                      </a:lnTo>
                      <a:lnTo>
                        <a:pt x="63" y="0"/>
                      </a:lnTo>
                      <a:lnTo>
                        <a:pt x="7" y="0"/>
                      </a:lnTo>
                      <a:lnTo>
                        <a:pt x="14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7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5" name="Freeform 108"/>
                <p:cNvSpPr>
                  <a:spLocks/>
                </p:cNvSpPr>
                <p:nvPr/>
              </p:nvSpPr>
              <p:spPr bwMode="auto">
                <a:xfrm>
                  <a:off x="1909" y="3404"/>
                  <a:ext cx="27" cy="45"/>
                </a:xfrm>
                <a:custGeom>
                  <a:avLst/>
                  <a:gdLst>
                    <a:gd name="T0" fmla="*/ 2 w 65"/>
                    <a:gd name="T1" fmla="*/ 0 h 106"/>
                    <a:gd name="T2" fmla="*/ 0 w 65"/>
                    <a:gd name="T3" fmla="*/ 0 h 106"/>
                    <a:gd name="T4" fmla="*/ 9 w 65"/>
                    <a:gd name="T5" fmla="*/ 19 h 106"/>
                    <a:gd name="T6" fmla="*/ 11 w 65"/>
                    <a:gd name="T7" fmla="*/ 19 h 106"/>
                    <a:gd name="T8" fmla="*/ 3 w 65"/>
                    <a:gd name="T9" fmla="*/ 0 h 106"/>
                    <a:gd name="T10" fmla="*/ 2 w 65"/>
                    <a:gd name="T11" fmla="*/ 1 h 106"/>
                    <a:gd name="T12" fmla="*/ 2 w 65"/>
                    <a:gd name="T13" fmla="*/ 0 h 106"/>
                    <a:gd name="T14" fmla="*/ 0 w 65"/>
                    <a:gd name="T15" fmla="*/ 0 h 106"/>
                    <a:gd name="T16" fmla="*/ 0 w 65"/>
                    <a:gd name="T17" fmla="*/ 0 h 106"/>
                    <a:gd name="T18" fmla="*/ 2 w 65"/>
                    <a:gd name="T19" fmla="*/ 0 h 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"/>
                    <a:gd name="T31" fmla="*/ 0 h 106"/>
                    <a:gd name="T32" fmla="*/ 65 w 65"/>
                    <a:gd name="T33" fmla="*/ 106 h 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" h="106">
                      <a:moveTo>
                        <a:pt x="10" y="0"/>
                      </a:moveTo>
                      <a:lnTo>
                        <a:pt x="2" y="3"/>
                      </a:lnTo>
                      <a:lnTo>
                        <a:pt x="51" y="106"/>
                      </a:lnTo>
                      <a:lnTo>
                        <a:pt x="65" y="104"/>
                      </a:lnTo>
                      <a:lnTo>
                        <a:pt x="17" y="2"/>
                      </a:lnTo>
                      <a:lnTo>
                        <a:pt x="10" y="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6" name="Freeform 109"/>
                <p:cNvSpPr>
                  <a:spLocks/>
                </p:cNvSpPr>
                <p:nvPr/>
              </p:nvSpPr>
              <p:spPr bwMode="auto">
                <a:xfrm>
                  <a:off x="1913" y="3404"/>
                  <a:ext cx="15" cy="3"/>
                </a:xfrm>
                <a:custGeom>
                  <a:avLst/>
                  <a:gdLst>
                    <a:gd name="T0" fmla="*/ 4 w 34"/>
                    <a:gd name="T1" fmla="*/ 0 h 9"/>
                    <a:gd name="T2" fmla="*/ 5 w 34"/>
                    <a:gd name="T3" fmla="*/ 0 h 9"/>
                    <a:gd name="T4" fmla="*/ 0 w 34"/>
                    <a:gd name="T5" fmla="*/ 0 h 9"/>
                    <a:gd name="T6" fmla="*/ 0 w 34"/>
                    <a:gd name="T7" fmla="*/ 1 h 9"/>
                    <a:gd name="T8" fmla="*/ 5 w 34"/>
                    <a:gd name="T9" fmla="*/ 1 h 9"/>
                    <a:gd name="T10" fmla="*/ 7 w 34"/>
                    <a:gd name="T11" fmla="*/ 0 h 9"/>
                    <a:gd name="T12" fmla="*/ 5 w 34"/>
                    <a:gd name="T13" fmla="*/ 1 h 9"/>
                    <a:gd name="T14" fmla="*/ 7 w 34"/>
                    <a:gd name="T15" fmla="*/ 1 h 9"/>
                    <a:gd name="T16" fmla="*/ 7 w 34"/>
                    <a:gd name="T17" fmla="*/ 0 h 9"/>
                    <a:gd name="T18" fmla="*/ 4 w 34"/>
                    <a:gd name="T19" fmla="*/ 0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"/>
                    <a:gd name="T31" fmla="*/ 0 h 9"/>
                    <a:gd name="T32" fmla="*/ 34 w 34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" h="9">
                      <a:moveTo>
                        <a:pt x="19" y="3"/>
                      </a:moveTo>
                      <a:lnTo>
                        <a:pt x="26" y="0"/>
                      </a:ln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26" y="9"/>
                      </a:lnTo>
                      <a:lnTo>
                        <a:pt x="34" y="3"/>
                      </a:lnTo>
                      <a:lnTo>
                        <a:pt x="26" y="9"/>
                      </a:lnTo>
                      <a:lnTo>
                        <a:pt x="34" y="9"/>
                      </a:lnTo>
                      <a:lnTo>
                        <a:pt x="34" y="3"/>
                      </a:lnTo>
                      <a:lnTo>
                        <a:pt x="19" y="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7" name="Freeform 110"/>
                <p:cNvSpPr>
                  <a:spLocks/>
                </p:cNvSpPr>
                <p:nvPr/>
              </p:nvSpPr>
              <p:spPr bwMode="auto">
                <a:xfrm>
                  <a:off x="1922" y="3391"/>
                  <a:ext cx="6" cy="15"/>
                </a:xfrm>
                <a:custGeom>
                  <a:avLst/>
                  <a:gdLst>
                    <a:gd name="T0" fmla="*/ 1 w 15"/>
                    <a:gd name="T1" fmla="*/ 1 h 35"/>
                    <a:gd name="T2" fmla="*/ 0 w 15"/>
                    <a:gd name="T3" fmla="*/ 1 h 35"/>
                    <a:gd name="T4" fmla="*/ 0 w 15"/>
                    <a:gd name="T5" fmla="*/ 6 h 35"/>
                    <a:gd name="T6" fmla="*/ 2 w 15"/>
                    <a:gd name="T7" fmla="*/ 6 h 35"/>
                    <a:gd name="T8" fmla="*/ 2 w 15"/>
                    <a:gd name="T9" fmla="*/ 1 h 35"/>
                    <a:gd name="T10" fmla="*/ 1 w 15"/>
                    <a:gd name="T11" fmla="*/ 0 h 35"/>
                    <a:gd name="T12" fmla="*/ 2 w 15"/>
                    <a:gd name="T13" fmla="*/ 1 h 35"/>
                    <a:gd name="T14" fmla="*/ 2 w 15"/>
                    <a:gd name="T15" fmla="*/ 0 h 35"/>
                    <a:gd name="T16" fmla="*/ 1 w 15"/>
                    <a:gd name="T17" fmla="*/ 0 h 35"/>
                    <a:gd name="T18" fmla="*/ 1 w 15"/>
                    <a:gd name="T19" fmla="*/ 1 h 3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5"/>
                    <a:gd name="T31" fmla="*/ 0 h 35"/>
                    <a:gd name="T32" fmla="*/ 15 w 15"/>
                    <a:gd name="T33" fmla="*/ 35 h 3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5" h="35">
                      <a:moveTo>
                        <a:pt x="7" y="7"/>
                      </a:moveTo>
                      <a:lnTo>
                        <a:pt x="0" y="4"/>
                      </a:lnTo>
                      <a:lnTo>
                        <a:pt x="0" y="35"/>
                      </a:lnTo>
                      <a:lnTo>
                        <a:pt x="15" y="35"/>
                      </a:lnTo>
                      <a:lnTo>
                        <a:pt x="15" y="4"/>
                      </a:lnTo>
                      <a:lnTo>
                        <a:pt x="7" y="0"/>
                      </a:lnTo>
                      <a:lnTo>
                        <a:pt x="15" y="4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8" name="Freeform 111"/>
                <p:cNvSpPr>
                  <a:spLocks/>
                </p:cNvSpPr>
                <p:nvPr/>
              </p:nvSpPr>
              <p:spPr bwMode="auto">
                <a:xfrm>
                  <a:off x="1903" y="3391"/>
                  <a:ext cx="21" cy="2"/>
                </a:xfrm>
                <a:custGeom>
                  <a:avLst/>
                  <a:gdLst>
                    <a:gd name="T0" fmla="*/ 0 w 50"/>
                    <a:gd name="T1" fmla="*/ 1 h 5"/>
                    <a:gd name="T2" fmla="*/ 1 w 50"/>
                    <a:gd name="T3" fmla="*/ 1 h 5"/>
                    <a:gd name="T4" fmla="*/ 9 w 50"/>
                    <a:gd name="T5" fmla="*/ 1 h 5"/>
                    <a:gd name="T6" fmla="*/ 9 w 50"/>
                    <a:gd name="T7" fmla="*/ 0 h 5"/>
                    <a:gd name="T8" fmla="*/ 1 w 50"/>
                    <a:gd name="T9" fmla="*/ 0 h 5"/>
                    <a:gd name="T10" fmla="*/ 3 w 50"/>
                    <a:gd name="T11" fmla="*/ 1 h 5"/>
                    <a:gd name="T12" fmla="*/ 0 w 50"/>
                    <a:gd name="T13" fmla="*/ 1 h 5"/>
                    <a:gd name="T14" fmla="*/ 0 w 50"/>
                    <a:gd name="T15" fmla="*/ 1 h 5"/>
                    <a:gd name="T16" fmla="*/ 1 w 50"/>
                    <a:gd name="T17" fmla="*/ 1 h 5"/>
                    <a:gd name="T18" fmla="*/ 0 w 50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"/>
                    <a:gd name="T31" fmla="*/ 0 h 5"/>
                    <a:gd name="T32" fmla="*/ 50 w 50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" h="5">
                      <a:moveTo>
                        <a:pt x="0" y="4"/>
                      </a:moveTo>
                      <a:lnTo>
                        <a:pt x="8" y="5"/>
                      </a:lnTo>
                      <a:lnTo>
                        <a:pt x="50" y="5"/>
                      </a:lnTo>
                      <a:lnTo>
                        <a:pt x="50" y="0"/>
                      </a:lnTo>
                      <a:lnTo>
                        <a:pt x="8" y="0"/>
                      </a:lnTo>
                      <a:lnTo>
                        <a:pt x="17" y="4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8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79" name="Freeform 112"/>
                <p:cNvSpPr>
                  <a:spLocks/>
                </p:cNvSpPr>
                <p:nvPr/>
              </p:nvSpPr>
              <p:spPr bwMode="auto">
                <a:xfrm>
                  <a:off x="1819" y="3391"/>
                  <a:ext cx="21" cy="2"/>
                </a:xfrm>
                <a:custGeom>
                  <a:avLst/>
                  <a:gdLst>
                    <a:gd name="T0" fmla="*/ 3 w 46"/>
                    <a:gd name="T1" fmla="*/ 1 h 5"/>
                    <a:gd name="T2" fmla="*/ 1 w 46"/>
                    <a:gd name="T3" fmla="*/ 1 h 5"/>
                    <a:gd name="T4" fmla="*/ 10 w 46"/>
                    <a:gd name="T5" fmla="*/ 1 h 5"/>
                    <a:gd name="T6" fmla="*/ 10 w 46"/>
                    <a:gd name="T7" fmla="*/ 0 h 5"/>
                    <a:gd name="T8" fmla="*/ 1 w 46"/>
                    <a:gd name="T9" fmla="*/ 0 h 5"/>
                    <a:gd name="T10" fmla="*/ 0 w 46"/>
                    <a:gd name="T11" fmla="*/ 1 h 5"/>
                    <a:gd name="T12" fmla="*/ 1 w 46"/>
                    <a:gd name="T13" fmla="*/ 0 h 5"/>
                    <a:gd name="T14" fmla="*/ 0 w 46"/>
                    <a:gd name="T15" fmla="*/ 0 h 5"/>
                    <a:gd name="T16" fmla="*/ 0 w 46"/>
                    <a:gd name="T17" fmla="*/ 1 h 5"/>
                    <a:gd name="T18" fmla="*/ 3 w 46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6"/>
                    <a:gd name="T31" fmla="*/ 0 h 5"/>
                    <a:gd name="T32" fmla="*/ 46 w 46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6" h="5">
                      <a:moveTo>
                        <a:pt x="13" y="4"/>
                      </a:moveTo>
                      <a:lnTo>
                        <a:pt x="7" y="5"/>
                      </a:lnTo>
                      <a:lnTo>
                        <a:pt x="46" y="5"/>
                      </a:lnTo>
                      <a:lnTo>
                        <a:pt x="46" y="0"/>
                      </a:lnTo>
                      <a:lnTo>
                        <a:pt x="7" y="0"/>
                      </a:lnTo>
                      <a:lnTo>
                        <a:pt x="0" y="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180" name="Freeform 113"/>
                <p:cNvSpPr>
                  <a:spLocks/>
                </p:cNvSpPr>
                <p:nvPr/>
              </p:nvSpPr>
              <p:spPr bwMode="auto">
                <a:xfrm>
                  <a:off x="1819" y="3393"/>
                  <a:ext cx="7" cy="14"/>
                </a:xfrm>
                <a:custGeom>
                  <a:avLst/>
                  <a:gdLst>
                    <a:gd name="T0" fmla="*/ 2 w 14"/>
                    <a:gd name="T1" fmla="*/ 4 h 35"/>
                    <a:gd name="T2" fmla="*/ 4 w 14"/>
                    <a:gd name="T3" fmla="*/ 5 h 35"/>
                    <a:gd name="T4" fmla="*/ 4 w 14"/>
                    <a:gd name="T5" fmla="*/ 0 h 35"/>
                    <a:gd name="T6" fmla="*/ 0 w 14"/>
                    <a:gd name="T7" fmla="*/ 0 h 35"/>
                    <a:gd name="T8" fmla="*/ 0 w 14"/>
                    <a:gd name="T9" fmla="*/ 5 h 35"/>
                    <a:gd name="T10" fmla="*/ 2 w 14"/>
                    <a:gd name="T11" fmla="*/ 6 h 35"/>
                    <a:gd name="T12" fmla="*/ 0 w 14"/>
                    <a:gd name="T13" fmla="*/ 5 h 35"/>
                    <a:gd name="T14" fmla="*/ 0 w 14"/>
                    <a:gd name="T15" fmla="*/ 6 h 35"/>
                    <a:gd name="T16" fmla="*/ 2 w 14"/>
                    <a:gd name="T17" fmla="*/ 6 h 35"/>
                    <a:gd name="T18" fmla="*/ 2 w 14"/>
                    <a:gd name="T19" fmla="*/ 4 h 3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35"/>
                    <a:gd name="T32" fmla="*/ 14 w 14"/>
                    <a:gd name="T33" fmla="*/ 35 h 3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35">
                      <a:moveTo>
                        <a:pt x="7" y="28"/>
                      </a:moveTo>
                      <a:lnTo>
                        <a:pt x="14" y="29"/>
                      </a:lnTo>
                      <a:lnTo>
                        <a:pt x="14" y="0"/>
                      </a:lnTo>
                      <a:lnTo>
                        <a:pt x="0" y="0"/>
                      </a:lnTo>
                      <a:lnTo>
                        <a:pt x="0" y="29"/>
                      </a:lnTo>
                      <a:lnTo>
                        <a:pt x="7" y="35"/>
                      </a:lnTo>
                      <a:lnTo>
                        <a:pt x="0" y="29"/>
                      </a:lnTo>
                      <a:lnTo>
                        <a:pt x="0" y="35"/>
                      </a:lnTo>
                      <a:lnTo>
                        <a:pt x="7" y="35"/>
                      </a:lnTo>
                      <a:lnTo>
                        <a:pt x="7" y="2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45181" name="Picture 114" descr="48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063" y="3214"/>
                  <a:ext cx="252" cy="3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5068" name="Picture 115" descr="5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522" y="1070"/>
                <a:ext cx="302" cy="5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10804" name="Text Box 116"/>
              <p:cNvSpPr txBox="1">
                <a:spLocks noChangeArrowheads="1"/>
              </p:cNvSpPr>
              <p:nvPr/>
            </p:nvSpPr>
            <p:spPr bwMode="auto">
              <a:xfrm>
                <a:off x="1586" y="1681"/>
                <a:ext cx="660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eNodeB</a:t>
                </a:r>
              </a:p>
            </p:txBody>
          </p:sp>
          <p:sp>
            <p:nvSpPr>
              <p:cNvPr id="1010805" name="Text Box 117"/>
              <p:cNvSpPr txBox="1">
                <a:spLocks noChangeArrowheads="1"/>
              </p:cNvSpPr>
              <p:nvPr/>
            </p:nvSpPr>
            <p:spPr bwMode="auto">
              <a:xfrm>
                <a:off x="3441" y="1666"/>
                <a:ext cx="452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MME</a:t>
                </a:r>
              </a:p>
            </p:txBody>
          </p:sp>
          <p:sp>
            <p:nvSpPr>
              <p:cNvPr id="45071" name="Line 118"/>
              <p:cNvSpPr>
                <a:spLocks noChangeShapeType="1"/>
              </p:cNvSpPr>
              <p:nvPr/>
            </p:nvSpPr>
            <p:spPr bwMode="auto">
              <a:xfrm>
                <a:off x="2247" y="1357"/>
                <a:ext cx="12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0807" name="Text Box 119"/>
              <p:cNvSpPr txBox="1">
                <a:spLocks noChangeArrowheads="1"/>
              </p:cNvSpPr>
              <p:nvPr/>
            </p:nvSpPr>
            <p:spPr bwMode="auto">
              <a:xfrm>
                <a:off x="2532" y="1082"/>
                <a:ext cx="676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S1-MME</a:t>
                </a:r>
              </a:p>
            </p:txBody>
          </p:sp>
        </p:grpSp>
        <p:pic>
          <p:nvPicPr>
            <p:cNvPr id="45063" name="Picture 120" descr="1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4" y="1051"/>
              <a:ext cx="351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064" name="Line 121"/>
            <p:cNvSpPr>
              <a:spLocks noChangeShapeType="1"/>
            </p:cNvSpPr>
            <p:nvPr/>
          </p:nvSpPr>
          <p:spPr bwMode="auto">
            <a:xfrm>
              <a:off x="2755" y="1302"/>
              <a:ext cx="10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0810" name="Text Box 122"/>
            <p:cNvSpPr txBox="1">
              <a:spLocks noChangeArrowheads="1"/>
            </p:cNvSpPr>
            <p:nvPr/>
          </p:nvSpPr>
          <p:spPr bwMode="auto">
            <a:xfrm>
              <a:off x="3806" y="1547"/>
              <a:ext cx="41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HSS</a:t>
              </a:r>
            </a:p>
          </p:txBody>
        </p:sp>
        <p:sp>
          <p:nvSpPr>
            <p:cNvPr id="1010811" name="Text Box 123"/>
            <p:cNvSpPr txBox="1">
              <a:spLocks noChangeArrowheads="1"/>
            </p:cNvSpPr>
            <p:nvPr/>
          </p:nvSpPr>
          <p:spPr bwMode="auto">
            <a:xfrm>
              <a:off x="3082" y="1040"/>
              <a:ext cx="3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S6a</a:t>
              </a:r>
            </a:p>
          </p:txBody>
        </p:sp>
      </p:grpSp>
      <p:pic>
        <p:nvPicPr>
          <p:cNvPr id="45061" name="Picture 1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59038" y="3289300"/>
            <a:ext cx="4138612" cy="2827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5" name="Rectangle 2"/>
          <p:cNvSpPr txBox="1">
            <a:spLocks noChangeArrowheads="1"/>
          </p:cNvSpPr>
          <p:nvPr/>
        </p:nvSpPr>
        <p:spPr bwMode="auto">
          <a:xfrm>
            <a:off x="-32971" y="332656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S6a</a:t>
            </a:r>
            <a:r>
              <a:rPr lang="zh-CN" altLang="en-US" dirty="0" smtClean="0"/>
              <a:t>接口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31566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endParaRPr lang="zh-CN" altLang="en-US" sz="2800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33500" y="952500"/>
            <a:ext cx="5970588" cy="2652713"/>
            <a:chOff x="873" y="792"/>
            <a:chExt cx="3761" cy="1671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873" y="1694"/>
              <a:ext cx="605" cy="427"/>
              <a:chOff x="1710" y="3191"/>
              <a:chExt cx="605" cy="427"/>
            </a:xfrm>
          </p:grpSpPr>
          <p:sp>
            <p:nvSpPr>
              <p:cNvPr id="46100" name="Freeform 5"/>
              <p:cNvSpPr>
                <a:spLocks/>
              </p:cNvSpPr>
              <p:nvPr/>
            </p:nvSpPr>
            <p:spPr bwMode="auto">
              <a:xfrm>
                <a:off x="1823" y="3404"/>
                <a:ext cx="15" cy="3"/>
              </a:xfrm>
              <a:custGeom>
                <a:avLst/>
                <a:gdLst>
                  <a:gd name="T0" fmla="*/ 6 w 35"/>
                  <a:gd name="T1" fmla="*/ 1 h 9"/>
                  <a:gd name="T2" fmla="*/ 5 w 35"/>
                  <a:gd name="T3" fmla="*/ 0 h 9"/>
                  <a:gd name="T4" fmla="*/ 0 w 35"/>
                  <a:gd name="T5" fmla="*/ 0 h 9"/>
                  <a:gd name="T6" fmla="*/ 0 w 35"/>
                  <a:gd name="T7" fmla="*/ 1 h 9"/>
                  <a:gd name="T8" fmla="*/ 5 w 35"/>
                  <a:gd name="T9" fmla="*/ 1 h 9"/>
                  <a:gd name="T10" fmla="*/ 3 w 35"/>
                  <a:gd name="T11" fmla="*/ 0 h 9"/>
                  <a:gd name="T12" fmla="*/ 6 w 35"/>
                  <a:gd name="T13" fmla="*/ 1 h 9"/>
                  <a:gd name="T14" fmla="*/ 6 w 35"/>
                  <a:gd name="T15" fmla="*/ 0 h 9"/>
                  <a:gd name="T16" fmla="*/ 5 w 35"/>
                  <a:gd name="T17" fmla="*/ 0 h 9"/>
                  <a:gd name="T18" fmla="*/ 6 w 35"/>
                  <a:gd name="T19" fmla="*/ 1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5"/>
                  <a:gd name="T31" fmla="*/ 0 h 9"/>
                  <a:gd name="T32" fmla="*/ 35 w 35"/>
                  <a:gd name="T33" fmla="*/ 9 h 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5" h="9">
                    <a:moveTo>
                      <a:pt x="34" y="5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26" y="9"/>
                    </a:lnTo>
                    <a:lnTo>
                      <a:pt x="19" y="2"/>
                    </a:lnTo>
                    <a:lnTo>
                      <a:pt x="34" y="5"/>
                    </a:lnTo>
                    <a:lnTo>
                      <a:pt x="35" y="0"/>
                    </a:lnTo>
                    <a:lnTo>
                      <a:pt x="26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01" name="Freeform 6"/>
              <p:cNvSpPr>
                <a:spLocks/>
              </p:cNvSpPr>
              <p:nvPr/>
            </p:nvSpPr>
            <p:spPr bwMode="auto">
              <a:xfrm>
                <a:off x="1811" y="3404"/>
                <a:ext cx="26" cy="46"/>
              </a:xfrm>
              <a:custGeom>
                <a:avLst/>
                <a:gdLst>
                  <a:gd name="T0" fmla="*/ 1 w 62"/>
                  <a:gd name="T1" fmla="*/ 20 h 106"/>
                  <a:gd name="T2" fmla="*/ 3 w 62"/>
                  <a:gd name="T3" fmla="*/ 20 h 106"/>
                  <a:gd name="T4" fmla="*/ 11 w 62"/>
                  <a:gd name="T5" fmla="*/ 0 h 106"/>
                  <a:gd name="T6" fmla="*/ 8 w 62"/>
                  <a:gd name="T7" fmla="*/ 0 h 106"/>
                  <a:gd name="T8" fmla="*/ 0 w 62"/>
                  <a:gd name="T9" fmla="*/ 19 h 106"/>
                  <a:gd name="T10" fmla="*/ 1 w 62"/>
                  <a:gd name="T11" fmla="*/ 19 h 106"/>
                  <a:gd name="T12" fmla="*/ 1 w 62"/>
                  <a:gd name="T13" fmla="*/ 20 h 106"/>
                  <a:gd name="T14" fmla="*/ 2 w 62"/>
                  <a:gd name="T15" fmla="*/ 20 h 106"/>
                  <a:gd name="T16" fmla="*/ 3 w 62"/>
                  <a:gd name="T17" fmla="*/ 20 h 106"/>
                  <a:gd name="T18" fmla="*/ 1 w 62"/>
                  <a:gd name="T19" fmla="*/ 2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2"/>
                  <a:gd name="T31" fmla="*/ 0 h 106"/>
                  <a:gd name="T32" fmla="*/ 62 w 62"/>
                  <a:gd name="T33" fmla="*/ 106 h 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2" h="106">
                    <a:moveTo>
                      <a:pt x="7" y="106"/>
                    </a:moveTo>
                    <a:lnTo>
                      <a:pt x="15" y="104"/>
                    </a:lnTo>
                    <a:lnTo>
                      <a:pt x="62" y="3"/>
                    </a:lnTo>
                    <a:lnTo>
                      <a:pt x="47" y="0"/>
                    </a:lnTo>
                    <a:lnTo>
                      <a:pt x="0" y="102"/>
                    </a:lnTo>
                    <a:lnTo>
                      <a:pt x="7" y="98"/>
                    </a:lnTo>
                    <a:lnTo>
                      <a:pt x="7" y="106"/>
                    </a:lnTo>
                    <a:lnTo>
                      <a:pt x="13" y="106"/>
                    </a:lnTo>
                    <a:lnTo>
                      <a:pt x="15" y="104"/>
                    </a:lnTo>
                    <a:lnTo>
                      <a:pt x="7" y="10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02" name="Freeform 7"/>
              <p:cNvSpPr>
                <a:spLocks/>
              </p:cNvSpPr>
              <p:nvPr/>
            </p:nvSpPr>
            <p:spPr bwMode="auto">
              <a:xfrm>
                <a:off x="1787" y="3446"/>
                <a:ext cx="27" cy="4"/>
              </a:xfrm>
              <a:custGeom>
                <a:avLst/>
                <a:gdLst>
                  <a:gd name="T0" fmla="*/ 3 w 63"/>
                  <a:gd name="T1" fmla="*/ 1 h 8"/>
                  <a:gd name="T2" fmla="*/ 1 w 63"/>
                  <a:gd name="T3" fmla="*/ 2 h 8"/>
                  <a:gd name="T4" fmla="*/ 12 w 63"/>
                  <a:gd name="T5" fmla="*/ 2 h 8"/>
                  <a:gd name="T6" fmla="*/ 12 w 63"/>
                  <a:gd name="T7" fmla="*/ 0 h 8"/>
                  <a:gd name="T8" fmla="*/ 1 w 63"/>
                  <a:gd name="T9" fmla="*/ 0 h 8"/>
                  <a:gd name="T10" fmla="*/ 0 w 63"/>
                  <a:gd name="T11" fmla="*/ 1 h 8"/>
                  <a:gd name="T12" fmla="*/ 1 w 63"/>
                  <a:gd name="T13" fmla="*/ 0 h 8"/>
                  <a:gd name="T14" fmla="*/ 0 w 63"/>
                  <a:gd name="T15" fmla="*/ 0 h 8"/>
                  <a:gd name="T16" fmla="*/ 0 w 63"/>
                  <a:gd name="T17" fmla="*/ 1 h 8"/>
                  <a:gd name="T18" fmla="*/ 3 w 63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3"/>
                  <a:gd name="T31" fmla="*/ 0 h 8"/>
                  <a:gd name="T32" fmla="*/ 63 w 63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3" h="8">
                    <a:moveTo>
                      <a:pt x="13" y="6"/>
                    </a:moveTo>
                    <a:lnTo>
                      <a:pt x="6" y="8"/>
                    </a:lnTo>
                    <a:lnTo>
                      <a:pt x="63" y="8"/>
                    </a:lnTo>
                    <a:lnTo>
                      <a:pt x="63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03" name="Freeform 8"/>
              <p:cNvSpPr>
                <a:spLocks/>
              </p:cNvSpPr>
              <p:nvPr/>
            </p:nvSpPr>
            <p:spPr bwMode="auto">
              <a:xfrm>
                <a:off x="1787" y="3449"/>
                <a:ext cx="6" cy="19"/>
              </a:xfrm>
              <a:custGeom>
                <a:avLst/>
                <a:gdLst>
                  <a:gd name="T0" fmla="*/ 1 w 13"/>
                  <a:gd name="T1" fmla="*/ 7 h 45"/>
                  <a:gd name="T2" fmla="*/ 3 w 13"/>
                  <a:gd name="T3" fmla="*/ 7 h 45"/>
                  <a:gd name="T4" fmla="*/ 3 w 13"/>
                  <a:gd name="T5" fmla="*/ 0 h 45"/>
                  <a:gd name="T6" fmla="*/ 0 w 13"/>
                  <a:gd name="T7" fmla="*/ 0 h 45"/>
                  <a:gd name="T8" fmla="*/ 0 w 13"/>
                  <a:gd name="T9" fmla="*/ 7 h 45"/>
                  <a:gd name="T10" fmla="*/ 1 w 13"/>
                  <a:gd name="T11" fmla="*/ 8 h 45"/>
                  <a:gd name="T12" fmla="*/ 0 w 13"/>
                  <a:gd name="T13" fmla="*/ 7 h 45"/>
                  <a:gd name="T14" fmla="*/ 0 w 13"/>
                  <a:gd name="T15" fmla="*/ 8 h 45"/>
                  <a:gd name="T16" fmla="*/ 1 w 13"/>
                  <a:gd name="T17" fmla="*/ 8 h 45"/>
                  <a:gd name="T18" fmla="*/ 1 w 13"/>
                  <a:gd name="T19" fmla="*/ 7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"/>
                  <a:gd name="T31" fmla="*/ 0 h 45"/>
                  <a:gd name="T32" fmla="*/ 13 w 13"/>
                  <a:gd name="T33" fmla="*/ 45 h 4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" h="45">
                    <a:moveTo>
                      <a:pt x="6" y="37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6" y="45"/>
                    </a:lnTo>
                    <a:lnTo>
                      <a:pt x="0" y="41"/>
                    </a:lnTo>
                    <a:lnTo>
                      <a:pt x="0" y="45"/>
                    </a:lnTo>
                    <a:lnTo>
                      <a:pt x="6" y="45"/>
                    </a:lnTo>
                    <a:lnTo>
                      <a:pt x="6" y="37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04" name="Freeform 9"/>
              <p:cNvSpPr>
                <a:spLocks/>
              </p:cNvSpPr>
              <p:nvPr/>
            </p:nvSpPr>
            <p:spPr bwMode="auto">
              <a:xfrm>
                <a:off x="1789" y="3465"/>
                <a:ext cx="21" cy="3"/>
              </a:xfrm>
              <a:custGeom>
                <a:avLst/>
                <a:gdLst>
                  <a:gd name="T0" fmla="*/ 9 w 48"/>
                  <a:gd name="T1" fmla="*/ 1 h 8"/>
                  <a:gd name="T2" fmla="*/ 7 w 48"/>
                  <a:gd name="T3" fmla="*/ 0 h 8"/>
                  <a:gd name="T4" fmla="*/ 0 w 48"/>
                  <a:gd name="T5" fmla="*/ 0 h 8"/>
                  <a:gd name="T6" fmla="*/ 0 w 48"/>
                  <a:gd name="T7" fmla="*/ 1 h 8"/>
                  <a:gd name="T8" fmla="*/ 7 w 48"/>
                  <a:gd name="T9" fmla="*/ 1 h 8"/>
                  <a:gd name="T10" fmla="*/ 6 w 48"/>
                  <a:gd name="T11" fmla="*/ 0 h 8"/>
                  <a:gd name="T12" fmla="*/ 9 w 48"/>
                  <a:gd name="T13" fmla="*/ 1 h 8"/>
                  <a:gd name="T14" fmla="*/ 9 w 48"/>
                  <a:gd name="T15" fmla="*/ 0 h 8"/>
                  <a:gd name="T16" fmla="*/ 7 w 48"/>
                  <a:gd name="T17" fmla="*/ 0 h 8"/>
                  <a:gd name="T18" fmla="*/ 9 w 48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8"/>
                  <a:gd name="T31" fmla="*/ 0 h 8"/>
                  <a:gd name="T32" fmla="*/ 48 w 48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8" h="8">
                    <a:moveTo>
                      <a:pt x="46" y="4"/>
                    </a:moveTo>
                    <a:lnTo>
                      <a:pt x="39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9" y="8"/>
                    </a:lnTo>
                    <a:lnTo>
                      <a:pt x="31" y="2"/>
                    </a:lnTo>
                    <a:lnTo>
                      <a:pt x="46" y="4"/>
                    </a:lnTo>
                    <a:lnTo>
                      <a:pt x="48" y="0"/>
                    </a:lnTo>
                    <a:lnTo>
                      <a:pt x="39" y="0"/>
                    </a:lnTo>
                    <a:lnTo>
                      <a:pt x="46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05" name="Freeform 10"/>
              <p:cNvSpPr>
                <a:spLocks/>
              </p:cNvSpPr>
              <p:nvPr/>
            </p:nvSpPr>
            <p:spPr bwMode="auto">
              <a:xfrm>
                <a:off x="1782" y="3466"/>
                <a:ext cx="27" cy="43"/>
              </a:xfrm>
              <a:custGeom>
                <a:avLst/>
                <a:gdLst>
                  <a:gd name="T0" fmla="*/ 2 w 61"/>
                  <a:gd name="T1" fmla="*/ 17 h 101"/>
                  <a:gd name="T2" fmla="*/ 3 w 61"/>
                  <a:gd name="T3" fmla="*/ 17 h 101"/>
                  <a:gd name="T4" fmla="*/ 12 w 61"/>
                  <a:gd name="T5" fmla="*/ 0 h 101"/>
                  <a:gd name="T6" fmla="*/ 9 w 61"/>
                  <a:gd name="T7" fmla="*/ 0 h 101"/>
                  <a:gd name="T8" fmla="*/ 0 w 61"/>
                  <a:gd name="T9" fmla="*/ 17 h 101"/>
                  <a:gd name="T10" fmla="*/ 2 w 61"/>
                  <a:gd name="T11" fmla="*/ 18 h 101"/>
                  <a:gd name="T12" fmla="*/ 0 w 61"/>
                  <a:gd name="T13" fmla="*/ 17 h 101"/>
                  <a:gd name="T14" fmla="*/ 0 w 61"/>
                  <a:gd name="T15" fmla="*/ 18 h 101"/>
                  <a:gd name="T16" fmla="*/ 2 w 61"/>
                  <a:gd name="T17" fmla="*/ 18 h 101"/>
                  <a:gd name="T18" fmla="*/ 2 w 61"/>
                  <a:gd name="T19" fmla="*/ 17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1"/>
                  <a:gd name="T31" fmla="*/ 0 h 101"/>
                  <a:gd name="T32" fmla="*/ 61 w 61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1" h="101">
                    <a:moveTo>
                      <a:pt x="9" y="95"/>
                    </a:moveTo>
                    <a:lnTo>
                      <a:pt x="15" y="97"/>
                    </a:lnTo>
                    <a:lnTo>
                      <a:pt x="61" y="2"/>
                    </a:lnTo>
                    <a:lnTo>
                      <a:pt x="48" y="0"/>
                    </a:lnTo>
                    <a:lnTo>
                      <a:pt x="2" y="97"/>
                    </a:lnTo>
                    <a:lnTo>
                      <a:pt x="9" y="101"/>
                    </a:lnTo>
                    <a:lnTo>
                      <a:pt x="2" y="97"/>
                    </a:lnTo>
                    <a:lnTo>
                      <a:pt x="0" y="101"/>
                    </a:lnTo>
                    <a:lnTo>
                      <a:pt x="9" y="101"/>
                    </a:lnTo>
                    <a:lnTo>
                      <a:pt x="9" y="95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06" name="Freeform 11"/>
              <p:cNvSpPr>
                <a:spLocks/>
              </p:cNvSpPr>
              <p:nvPr/>
            </p:nvSpPr>
            <p:spPr bwMode="auto">
              <a:xfrm>
                <a:off x="1787" y="3506"/>
                <a:ext cx="177" cy="3"/>
              </a:xfrm>
              <a:custGeom>
                <a:avLst/>
                <a:gdLst>
                  <a:gd name="T0" fmla="*/ 73 w 414"/>
                  <a:gd name="T1" fmla="*/ 1 h 6"/>
                  <a:gd name="T2" fmla="*/ 74 w 414"/>
                  <a:gd name="T3" fmla="*/ 0 h 6"/>
                  <a:gd name="T4" fmla="*/ 0 w 414"/>
                  <a:gd name="T5" fmla="*/ 0 h 6"/>
                  <a:gd name="T6" fmla="*/ 0 w 414"/>
                  <a:gd name="T7" fmla="*/ 2 h 6"/>
                  <a:gd name="T8" fmla="*/ 74 w 414"/>
                  <a:gd name="T9" fmla="*/ 2 h 6"/>
                  <a:gd name="T10" fmla="*/ 76 w 414"/>
                  <a:gd name="T11" fmla="*/ 1 h 6"/>
                  <a:gd name="T12" fmla="*/ 74 w 414"/>
                  <a:gd name="T13" fmla="*/ 2 h 6"/>
                  <a:gd name="T14" fmla="*/ 76 w 414"/>
                  <a:gd name="T15" fmla="*/ 2 h 6"/>
                  <a:gd name="T16" fmla="*/ 76 w 414"/>
                  <a:gd name="T17" fmla="*/ 1 h 6"/>
                  <a:gd name="T18" fmla="*/ 73 w 414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14"/>
                  <a:gd name="T31" fmla="*/ 0 h 6"/>
                  <a:gd name="T32" fmla="*/ 414 w 414"/>
                  <a:gd name="T33" fmla="*/ 6 h 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14" h="6">
                    <a:moveTo>
                      <a:pt x="399" y="2"/>
                    </a:moveTo>
                    <a:lnTo>
                      <a:pt x="406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406" y="6"/>
                    </a:lnTo>
                    <a:lnTo>
                      <a:pt x="414" y="2"/>
                    </a:lnTo>
                    <a:lnTo>
                      <a:pt x="406" y="6"/>
                    </a:lnTo>
                    <a:lnTo>
                      <a:pt x="414" y="6"/>
                    </a:lnTo>
                    <a:lnTo>
                      <a:pt x="414" y="2"/>
                    </a:lnTo>
                    <a:lnTo>
                      <a:pt x="399" y="2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07" name="Freeform 12"/>
              <p:cNvSpPr>
                <a:spLocks/>
              </p:cNvSpPr>
              <p:nvPr/>
            </p:nvSpPr>
            <p:spPr bwMode="auto">
              <a:xfrm>
                <a:off x="1834" y="3446"/>
                <a:ext cx="83" cy="3"/>
              </a:xfrm>
              <a:custGeom>
                <a:avLst/>
                <a:gdLst>
                  <a:gd name="T0" fmla="*/ 33 w 194"/>
                  <a:gd name="T1" fmla="*/ 1 h 8"/>
                  <a:gd name="T2" fmla="*/ 34 w 194"/>
                  <a:gd name="T3" fmla="*/ 0 h 8"/>
                  <a:gd name="T4" fmla="*/ 0 w 194"/>
                  <a:gd name="T5" fmla="*/ 0 h 8"/>
                  <a:gd name="T6" fmla="*/ 0 w 194"/>
                  <a:gd name="T7" fmla="*/ 1 h 8"/>
                  <a:gd name="T8" fmla="*/ 34 w 194"/>
                  <a:gd name="T9" fmla="*/ 1 h 8"/>
                  <a:gd name="T10" fmla="*/ 35 w 194"/>
                  <a:gd name="T11" fmla="*/ 1 h 8"/>
                  <a:gd name="T12" fmla="*/ 34 w 194"/>
                  <a:gd name="T13" fmla="*/ 1 h 8"/>
                  <a:gd name="T14" fmla="*/ 36 w 194"/>
                  <a:gd name="T15" fmla="*/ 1 h 8"/>
                  <a:gd name="T16" fmla="*/ 35 w 194"/>
                  <a:gd name="T17" fmla="*/ 1 h 8"/>
                  <a:gd name="T18" fmla="*/ 33 w 194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4"/>
                  <a:gd name="T31" fmla="*/ 0 h 8"/>
                  <a:gd name="T32" fmla="*/ 194 w 194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4" h="8">
                    <a:moveTo>
                      <a:pt x="177" y="6"/>
                    </a:moveTo>
                    <a:lnTo>
                      <a:pt x="186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86" y="8"/>
                    </a:lnTo>
                    <a:lnTo>
                      <a:pt x="192" y="4"/>
                    </a:lnTo>
                    <a:lnTo>
                      <a:pt x="186" y="8"/>
                    </a:lnTo>
                    <a:lnTo>
                      <a:pt x="194" y="8"/>
                    </a:lnTo>
                    <a:lnTo>
                      <a:pt x="192" y="4"/>
                    </a:lnTo>
                    <a:lnTo>
                      <a:pt x="177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08" name="Freeform 13"/>
              <p:cNvSpPr>
                <a:spLocks/>
              </p:cNvSpPr>
              <p:nvPr/>
            </p:nvSpPr>
            <p:spPr bwMode="auto">
              <a:xfrm>
                <a:off x="1892" y="3407"/>
                <a:ext cx="24" cy="41"/>
              </a:xfrm>
              <a:custGeom>
                <a:avLst/>
                <a:gdLst>
                  <a:gd name="T0" fmla="*/ 1 w 56"/>
                  <a:gd name="T1" fmla="*/ 1 h 95"/>
                  <a:gd name="T2" fmla="*/ 0 w 56"/>
                  <a:gd name="T3" fmla="*/ 1 h 95"/>
                  <a:gd name="T4" fmla="*/ 8 w 56"/>
                  <a:gd name="T5" fmla="*/ 18 h 95"/>
                  <a:gd name="T6" fmla="*/ 10 w 56"/>
                  <a:gd name="T7" fmla="*/ 17 h 95"/>
                  <a:gd name="T8" fmla="*/ 3 w 56"/>
                  <a:gd name="T9" fmla="*/ 0 h 95"/>
                  <a:gd name="T10" fmla="*/ 1 w 56"/>
                  <a:gd name="T11" fmla="*/ 0 h 95"/>
                  <a:gd name="T12" fmla="*/ 3 w 56"/>
                  <a:gd name="T13" fmla="*/ 0 h 95"/>
                  <a:gd name="T14" fmla="*/ 3 w 56"/>
                  <a:gd name="T15" fmla="*/ 0 h 95"/>
                  <a:gd name="T16" fmla="*/ 1 w 56"/>
                  <a:gd name="T17" fmla="*/ 0 h 95"/>
                  <a:gd name="T18" fmla="*/ 1 w 56"/>
                  <a:gd name="T19" fmla="*/ 1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6"/>
                  <a:gd name="T31" fmla="*/ 0 h 95"/>
                  <a:gd name="T32" fmla="*/ 56 w 56"/>
                  <a:gd name="T33" fmla="*/ 95 h 9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6" h="95">
                    <a:moveTo>
                      <a:pt x="6" y="6"/>
                    </a:moveTo>
                    <a:lnTo>
                      <a:pt x="0" y="4"/>
                    </a:lnTo>
                    <a:lnTo>
                      <a:pt x="43" y="95"/>
                    </a:lnTo>
                    <a:lnTo>
                      <a:pt x="56" y="93"/>
                    </a:lnTo>
                    <a:lnTo>
                      <a:pt x="13" y="2"/>
                    </a:lnTo>
                    <a:lnTo>
                      <a:pt x="6" y="0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09" name="Freeform 14"/>
              <p:cNvSpPr>
                <a:spLocks/>
              </p:cNvSpPr>
              <p:nvPr/>
            </p:nvSpPr>
            <p:spPr bwMode="auto">
              <a:xfrm>
                <a:off x="1849" y="3407"/>
                <a:ext cx="46" cy="3"/>
              </a:xfrm>
              <a:custGeom>
                <a:avLst/>
                <a:gdLst>
                  <a:gd name="T0" fmla="*/ 3 w 107"/>
                  <a:gd name="T1" fmla="*/ 1 h 6"/>
                  <a:gd name="T2" fmla="*/ 1 w 107"/>
                  <a:gd name="T3" fmla="*/ 2 h 6"/>
                  <a:gd name="T4" fmla="*/ 20 w 107"/>
                  <a:gd name="T5" fmla="*/ 2 h 6"/>
                  <a:gd name="T6" fmla="*/ 20 w 107"/>
                  <a:gd name="T7" fmla="*/ 0 h 6"/>
                  <a:gd name="T8" fmla="*/ 1 w 107"/>
                  <a:gd name="T9" fmla="*/ 0 h 6"/>
                  <a:gd name="T10" fmla="*/ 0 w 107"/>
                  <a:gd name="T11" fmla="*/ 1 h 6"/>
                  <a:gd name="T12" fmla="*/ 1 w 107"/>
                  <a:gd name="T13" fmla="*/ 0 h 6"/>
                  <a:gd name="T14" fmla="*/ 0 w 107"/>
                  <a:gd name="T15" fmla="*/ 0 h 6"/>
                  <a:gd name="T16" fmla="*/ 0 w 107"/>
                  <a:gd name="T17" fmla="*/ 1 h 6"/>
                  <a:gd name="T18" fmla="*/ 3 w 107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7"/>
                  <a:gd name="T31" fmla="*/ 0 h 6"/>
                  <a:gd name="T32" fmla="*/ 107 w 107"/>
                  <a:gd name="T33" fmla="*/ 6 h 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7" h="6">
                    <a:moveTo>
                      <a:pt x="15" y="4"/>
                    </a:moveTo>
                    <a:lnTo>
                      <a:pt x="8" y="6"/>
                    </a:lnTo>
                    <a:lnTo>
                      <a:pt x="107" y="6"/>
                    </a:lnTo>
                    <a:lnTo>
                      <a:pt x="107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0" name="Freeform 15"/>
              <p:cNvSpPr>
                <a:spLocks/>
              </p:cNvSpPr>
              <p:nvPr/>
            </p:nvSpPr>
            <p:spPr bwMode="auto">
              <a:xfrm>
                <a:off x="1830" y="3408"/>
                <a:ext cx="25" cy="41"/>
              </a:xfrm>
              <a:custGeom>
                <a:avLst/>
                <a:gdLst>
                  <a:gd name="T0" fmla="*/ 1 w 57"/>
                  <a:gd name="T1" fmla="*/ 16 h 95"/>
                  <a:gd name="T2" fmla="*/ 3 w 57"/>
                  <a:gd name="T3" fmla="*/ 18 h 95"/>
                  <a:gd name="T4" fmla="*/ 11 w 57"/>
                  <a:gd name="T5" fmla="*/ 0 h 95"/>
                  <a:gd name="T6" fmla="*/ 8 w 57"/>
                  <a:gd name="T7" fmla="*/ 0 h 95"/>
                  <a:gd name="T8" fmla="*/ 0 w 57"/>
                  <a:gd name="T9" fmla="*/ 17 h 95"/>
                  <a:gd name="T10" fmla="*/ 1 w 57"/>
                  <a:gd name="T11" fmla="*/ 18 h 95"/>
                  <a:gd name="T12" fmla="*/ 0 w 57"/>
                  <a:gd name="T13" fmla="*/ 17 h 95"/>
                  <a:gd name="T14" fmla="*/ 0 w 57"/>
                  <a:gd name="T15" fmla="*/ 18 h 95"/>
                  <a:gd name="T16" fmla="*/ 1 w 57"/>
                  <a:gd name="T17" fmla="*/ 18 h 95"/>
                  <a:gd name="T18" fmla="*/ 1 w 57"/>
                  <a:gd name="T19" fmla="*/ 16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7"/>
                  <a:gd name="T31" fmla="*/ 0 h 95"/>
                  <a:gd name="T32" fmla="*/ 57 w 57"/>
                  <a:gd name="T33" fmla="*/ 95 h 9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7" h="95">
                    <a:moveTo>
                      <a:pt x="7" y="87"/>
                    </a:moveTo>
                    <a:lnTo>
                      <a:pt x="15" y="95"/>
                    </a:lnTo>
                    <a:lnTo>
                      <a:pt x="57" y="2"/>
                    </a:lnTo>
                    <a:lnTo>
                      <a:pt x="42" y="0"/>
                    </a:lnTo>
                    <a:lnTo>
                      <a:pt x="0" y="91"/>
                    </a:lnTo>
                    <a:lnTo>
                      <a:pt x="7" y="95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7" y="95"/>
                    </a:lnTo>
                    <a:lnTo>
                      <a:pt x="7" y="87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1" name="Freeform 16"/>
              <p:cNvSpPr>
                <a:spLocks/>
              </p:cNvSpPr>
              <p:nvPr/>
            </p:nvSpPr>
            <p:spPr bwMode="auto">
              <a:xfrm>
                <a:off x="1873" y="3474"/>
                <a:ext cx="65" cy="32"/>
              </a:xfrm>
              <a:custGeom>
                <a:avLst/>
                <a:gdLst>
                  <a:gd name="T0" fmla="*/ 0 w 153"/>
                  <a:gd name="T1" fmla="*/ 1 h 74"/>
                  <a:gd name="T2" fmla="*/ 13 w 153"/>
                  <a:gd name="T3" fmla="*/ 3 h 74"/>
                  <a:gd name="T4" fmla="*/ 21 w 153"/>
                  <a:gd name="T5" fmla="*/ 7 h 74"/>
                  <a:gd name="T6" fmla="*/ 24 w 153"/>
                  <a:gd name="T7" fmla="*/ 12 h 74"/>
                  <a:gd name="T8" fmla="*/ 25 w 153"/>
                  <a:gd name="T9" fmla="*/ 14 h 74"/>
                  <a:gd name="T10" fmla="*/ 28 w 153"/>
                  <a:gd name="T11" fmla="*/ 13 h 74"/>
                  <a:gd name="T12" fmla="*/ 27 w 153"/>
                  <a:gd name="T13" fmla="*/ 11 h 74"/>
                  <a:gd name="T14" fmla="*/ 23 w 153"/>
                  <a:gd name="T15" fmla="*/ 6 h 74"/>
                  <a:gd name="T16" fmla="*/ 14 w 153"/>
                  <a:gd name="T17" fmla="*/ 2 h 74"/>
                  <a:gd name="T18" fmla="*/ 0 w 153"/>
                  <a:gd name="T19" fmla="*/ 0 h 74"/>
                  <a:gd name="T20" fmla="*/ 0 w 153"/>
                  <a:gd name="T21" fmla="*/ 1 h 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3"/>
                  <a:gd name="T34" fmla="*/ 0 h 74"/>
                  <a:gd name="T35" fmla="*/ 153 w 153"/>
                  <a:gd name="T36" fmla="*/ 74 h 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3" h="74">
                    <a:moveTo>
                      <a:pt x="0" y="7"/>
                    </a:moveTo>
                    <a:lnTo>
                      <a:pt x="73" y="16"/>
                    </a:lnTo>
                    <a:lnTo>
                      <a:pt x="116" y="39"/>
                    </a:lnTo>
                    <a:lnTo>
                      <a:pt x="135" y="63"/>
                    </a:lnTo>
                    <a:lnTo>
                      <a:pt x="138" y="74"/>
                    </a:lnTo>
                    <a:lnTo>
                      <a:pt x="153" y="72"/>
                    </a:lnTo>
                    <a:lnTo>
                      <a:pt x="148" y="61"/>
                    </a:lnTo>
                    <a:lnTo>
                      <a:pt x="129" y="35"/>
                    </a:lnTo>
                    <a:lnTo>
                      <a:pt x="80" y="11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2" name="Freeform 17"/>
              <p:cNvSpPr>
                <a:spLocks/>
              </p:cNvSpPr>
              <p:nvPr/>
            </p:nvSpPr>
            <p:spPr bwMode="auto">
              <a:xfrm>
                <a:off x="1808" y="3474"/>
                <a:ext cx="65" cy="32"/>
              </a:xfrm>
              <a:custGeom>
                <a:avLst/>
                <a:gdLst>
                  <a:gd name="T0" fmla="*/ 1 w 151"/>
                  <a:gd name="T1" fmla="*/ 13 h 76"/>
                  <a:gd name="T2" fmla="*/ 3 w 151"/>
                  <a:gd name="T3" fmla="*/ 13 h 76"/>
                  <a:gd name="T4" fmla="*/ 4 w 151"/>
                  <a:gd name="T5" fmla="*/ 11 h 76"/>
                  <a:gd name="T6" fmla="*/ 7 w 151"/>
                  <a:gd name="T7" fmla="*/ 7 h 76"/>
                  <a:gd name="T8" fmla="*/ 15 w 151"/>
                  <a:gd name="T9" fmla="*/ 3 h 76"/>
                  <a:gd name="T10" fmla="*/ 28 w 151"/>
                  <a:gd name="T11" fmla="*/ 1 h 76"/>
                  <a:gd name="T12" fmla="*/ 28 w 151"/>
                  <a:gd name="T13" fmla="*/ 0 h 76"/>
                  <a:gd name="T14" fmla="*/ 13 w 151"/>
                  <a:gd name="T15" fmla="*/ 2 h 76"/>
                  <a:gd name="T16" fmla="*/ 5 w 151"/>
                  <a:gd name="T17" fmla="*/ 6 h 76"/>
                  <a:gd name="T18" fmla="*/ 1 w 151"/>
                  <a:gd name="T19" fmla="*/ 11 h 76"/>
                  <a:gd name="T20" fmla="*/ 0 w 151"/>
                  <a:gd name="T21" fmla="*/ 13 h 76"/>
                  <a:gd name="T22" fmla="*/ 1 w 151"/>
                  <a:gd name="T23" fmla="*/ 13 h 76"/>
                  <a:gd name="T24" fmla="*/ 0 w 151"/>
                  <a:gd name="T25" fmla="*/ 13 h 76"/>
                  <a:gd name="T26" fmla="*/ 0 w 151"/>
                  <a:gd name="T27" fmla="*/ 13 h 76"/>
                  <a:gd name="T28" fmla="*/ 1 w 151"/>
                  <a:gd name="T29" fmla="*/ 13 h 76"/>
                  <a:gd name="T30" fmla="*/ 1 w 151"/>
                  <a:gd name="T31" fmla="*/ 13 h 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1"/>
                  <a:gd name="T49" fmla="*/ 0 h 76"/>
                  <a:gd name="T50" fmla="*/ 151 w 151"/>
                  <a:gd name="T51" fmla="*/ 76 h 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1" h="76">
                    <a:moveTo>
                      <a:pt x="8" y="71"/>
                    </a:moveTo>
                    <a:lnTo>
                      <a:pt x="15" y="74"/>
                    </a:lnTo>
                    <a:lnTo>
                      <a:pt x="21" y="63"/>
                    </a:lnTo>
                    <a:lnTo>
                      <a:pt x="40" y="39"/>
                    </a:lnTo>
                    <a:lnTo>
                      <a:pt x="82" y="16"/>
                    </a:lnTo>
                    <a:lnTo>
                      <a:pt x="151" y="7"/>
                    </a:lnTo>
                    <a:lnTo>
                      <a:pt x="151" y="0"/>
                    </a:lnTo>
                    <a:lnTo>
                      <a:pt x="73" y="11"/>
                    </a:lnTo>
                    <a:lnTo>
                      <a:pt x="27" y="35"/>
                    </a:lnTo>
                    <a:lnTo>
                      <a:pt x="8" y="61"/>
                    </a:lnTo>
                    <a:lnTo>
                      <a:pt x="2" y="72"/>
                    </a:lnTo>
                    <a:lnTo>
                      <a:pt x="8" y="76"/>
                    </a:lnTo>
                    <a:lnTo>
                      <a:pt x="2" y="72"/>
                    </a:lnTo>
                    <a:lnTo>
                      <a:pt x="0" y="76"/>
                    </a:lnTo>
                    <a:lnTo>
                      <a:pt x="8" y="76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3" name="Freeform 18"/>
              <p:cNvSpPr>
                <a:spLocks/>
              </p:cNvSpPr>
              <p:nvPr/>
            </p:nvSpPr>
            <p:spPr bwMode="auto">
              <a:xfrm>
                <a:off x="1811" y="3504"/>
                <a:ext cx="128" cy="2"/>
              </a:xfrm>
              <a:custGeom>
                <a:avLst/>
                <a:gdLst>
                  <a:gd name="T0" fmla="*/ 52 w 298"/>
                  <a:gd name="T1" fmla="*/ 0 h 5"/>
                  <a:gd name="T2" fmla="*/ 53 w 298"/>
                  <a:gd name="T3" fmla="*/ 0 h 5"/>
                  <a:gd name="T4" fmla="*/ 0 w 298"/>
                  <a:gd name="T5" fmla="*/ 0 h 5"/>
                  <a:gd name="T6" fmla="*/ 0 w 298"/>
                  <a:gd name="T7" fmla="*/ 1 h 5"/>
                  <a:gd name="T8" fmla="*/ 53 w 298"/>
                  <a:gd name="T9" fmla="*/ 1 h 5"/>
                  <a:gd name="T10" fmla="*/ 55 w 298"/>
                  <a:gd name="T11" fmla="*/ 0 h 5"/>
                  <a:gd name="T12" fmla="*/ 53 w 298"/>
                  <a:gd name="T13" fmla="*/ 1 h 5"/>
                  <a:gd name="T14" fmla="*/ 55 w 298"/>
                  <a:gd name="T15" fmla="*/ 1 h 5"/>
                  <a:gd name="T16" fmla="*/ 55 w 298"/>
                  <a:gd name="T17" fmla="*/ 0 h 5"/>
                  <a:gd name="T18" fmla="*/ 52 w 298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98"/>
                  <a:gd name="T31" fmla="*/ 0 h 5"/>
                  <a:gd name="T32" fmla="*/ 298 w 298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98" h="5">
                    <a:moveTo>
                      <a:pt x="281" y="3"/>
                    </a:moveTo>
                    <a:lnTo>
                      <a:pt x="289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89" y="5"/>
                    </a:lnTo>
                    <a:lnTo>
                      <a:pt x="298" y="1"/>
                    </a:lnTo>
                    <a:lnTo>
                      <a:pt x="289" y="5"/>
                    </a:lnTo>
                    <a:lnTo>
                      <a:pt x="298" y="5"/>
                    </a:lnTo>
                    <a:lnTo>
                      <a:pt x="298" y="1"/>
                    </a:lnTo>
                    <a:lnTo>
                      <a:pt x="281" y="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4" name="Freeform 19"/>
              <p:cNvSpPr>
                <a:spLocks/>
              </p:cNvSpPr>
              <p:nvPr/>
            </p:nvSpPr>
            <p:spPr bwMode="auto">
              <a:xfrm>
                <a:off x="1852" y="3275"/>
                <a:ext cx="24" cy="117"/>
              </a:xfrm>
              <a:custGeom>
                <a:avLst/>
                <a:gdLst>
                  <a:gd name="T0" fmla="*/ 10 w 58"/>
                  <a:gd name="T1" fmla="*/ 0 h 274"/>
                  <a:gd name="T2" fmla="*/ 7 w 58"/>
                  <a:gd name="T3" fmla="*/ 0 h 274"/>
                  <a:gd name="T4" fmla="*/ 0 w 58"/>
                  <a:gd name="T5" fmla="*/ 50 h 274"/>
                  <a:gd name="T6" fmla="*/ 2 w 58"/>
                  <a:gd name="T7" fmla="*/ 50 h 274"/>
                  <a:gd name="T8" fmla="*/ 10 w 58"/>
                  <a:gd name="T9" fmla="*/ 0 h 274"/>
                  <a:gd name="T10" fmla="*/ 7 w 58"/>
                  <a:gd name="T11" fmla="*/ 0 h 274"/>
                  <a:gd name="T12" fmla="*/ 10 w 58"/>
                  <a:gd name="T13" fmla="*/ 0 h 2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8"/>
                  <a:gd name="T22" fmla="*/ 0 h 274"/>
                  <a:gd name="T23" fmla="*/ 58 w 58"/>
                  <a:gd name="T24" fmla="*/ 274 h 27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8" h="274">
                    <a:moveTo>
                      <a:pt x="58" y="0"/>
                    </a:moveTo>
                    <a:lnTo>
                      <a:pt x="43" y="0"/>
                    </a:lnTo>
                    <a:lnTo>
                      <a:pt x="0" y="272"/>
                    </a:lnTo>
                    <a:lnTo>
                      <a:pt x="15" y="274"/>
                    </a:lnTo>
                    <a:lnTo>
                      <a:pt x="58" y="1"/>
                    </a:lnTo>
                    <a:lnTo>
                      <a:pt x="43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5" name="Freeform 20"/>
              <p:cNvSpPr>
                <a:spLocks/>
              </p:cNvSpPr>
              <p:nvPr/>
            </p:nvSpPr>
            <p:spPr bwMode="auto">
              <a:xfrm>
                <a:off x="1870" y="3275"/>
                <a:ext cx="25" cy="118"/>
              </a:xfrm>
              <a:custGeom>
                <a:avLst/>
                <a:gdLst>
                  <a:gd name="T0" fmla="*/ 9 w 60"/>
                  <a:gd name="T1" fmla="*/ 51 h 275"/>
                  <a:gd name="T2" fmla="*/ 10 w 60"/>
                  <a:gd name="T3" fmla="*/ 50 h 275"/>
                  <a:gd name="T4" fmla="*/ 3 w 60"/>
                  <a:gd name="T5" fmla="*/ 0 h 275"/>
                  <a:gd name="T6" fmla="*/ 0 w 60"/>
                  <a:gd name="T7" fmla="*/ 0 h 275"/>
                  <a:gd name="T8" fmla="*/ 8 w 60"/>
                  <a:gd name="T9" fmla="*/ 50 h 275"/>
                  <a:gd name="T10" fmla="*/ 9 w 60"/>
                  <a:gd name="T11" fmla="*/ 50 h 275"/>
                  <a:gd name="T12" fmla="*/ 9 w 60"/>
                  <a:gd name="T13" fmla="*/ 51 h 275"/>
                  <a:gd name="T14" fmla="*/ 10 w 60"/>
                  <a:gd name="T15" fmla="*/ 51 h 275"/>
                  <a:gd name="T16" fmla="*/ 10 w 60"/>
                  <a:gd name="T17" fmla="*/ 50 h 275"/>
                  <a:gd name="T18" fmla="*/ 9 w 60"/>
                  <a:gd name="T19" fmla="*/ 51 h 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275"/>
                  <a:gd name="T32" fmla="*/ 60 w 60"/>
                  <a:gd name="T33" fmla="*/ 275 h 27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275">
                    <a:moveTo>
                      <a:pt x="52" y="275"/>
                    </a:moveTo>
                    <a:lnTo>
                      <a:pt x="60" y="272"/>
                    </a:lnTo>
                    <a:lnTo>
                      <a:pt x="15" y="0"/>
                    </a:lnTo>
                    <a:lnTo>
                      <a:pt x="0" y="1"/>
                    </a:lnTo>
                    <a:lnTo>
                      <a:pt x="45" y="272"/>
                    </a:lnTo>
                    <a:lnTo>
                      <a:pt x="52" y="270"/>
                    </a:lnTo>
                    <a:lnTo>
                      <a:pt x="52" y="275"/>
                    </a:lnTo>
                    <a:lnTo>
                      <a:pt x="60" y="275"/>
                    </a:lnTo>
                    <a:lnTo>
                      <a:pt x="60" y="272"/>
                    </a:lnTo>
                    <a:lnTo>
                      <a:pt x="52" y="275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6" name="Freeform 21"/>
              <p:cNvSpPr>
                <a:spLocks/>
              </p:cNvSpPr>
              <p:nvPr/>
            </p:nvSpPr>
            <p:spPr bwMode="auto">
              <a:xfrm>
                <a:off x="1852" y="3391"/>
                <a:ext cx="40" cy="2"/>
              </a:xfrm>
              <a:custGeom>
                <a:avLst/>
                <a:gdLst>
                  <a:gd name="T0" fmla="*/ 0 w 95"/>
                  <a:gd name="T1" fmla="*/ 0 h 5"/>
                  <a:gd name="T2" fmla="*/ 2 w 95"/>
                  <a:gd name="T3" fmla="*/ 1 h 5"/>
                  <a:gd name="T4" fmla="*/ 17 w 95"/>
                  <a:gd name="T5" fmla="*/ 1 h 5"/>
                  <a:gd name="T6" fmla="*/ 17 w 95"/>
                  <a:gd name="T7" fmla="*/ 0 h 5"/>
                  <a:gd name="T8" fmla="*/ 2 w 95"/>
                  <a:gd name="T9" fmla="*/ 0 h 5"/>
                  <a:gd name="T10" fmla="*/ 3 w 95"/>
                  <a:gd name="T11" fmla="*/ 0 h 5"/>
                  <a:gd name="T12" fmla="*/ 0 w 95"/>
                  <a:gd name="T13" fmla="*/ 0 h 5"/>
                  <a:gd name="T14" fmla="*/ 0 w 95"/>
                  <a:gd name="T15" fmla="*/ 1 h 5"/>
                  <a:gd name="T16" fmla="*/ 2 w 95"/>
                  <a:gd name="T17" fmla="*/ 1 h 5"/>
                  <a:gd name="T18" fmla="*/ 0 w 95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5"/>
                  <a:gd name="T31" fmla="*/ 0 h 5"/>
                  <a:gd name="T32" fmla="*/ 95 w 95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5" h="5">
                    <a:moveTo>
                      <a:pt x="2" y="2"/>
                    </a:moveTo>
                    <a:lnTo>
                      <a:pt x="9" y="5"/>
                    </a:lnTo>
                    <a:lnTo>
                      <a:pt x="95" y="5"/>
                    </a:lnTo>
                    <a:lnTo>
                      <a:pt x="95" y="0"/>
                    </a:lnTo>
                    <a:lnTo>
                      <a:pt x="9" y="0"/>
                    </a:lnTo>
                    <a:lnTo>
                      <a:pt x="17" y="2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7" name="Freeform 22"/>
              <p:cNvSpPr>
                <a:spLocks/>
              </p:cNvSpPr>
              <p:nvPr/>
            </p:nvSpPr>
            <p:spPr bwMode="auto">
              <a:xfrm>
                <a:off x="1868" y="3226"/>
                <a:ext cx="11" cy="12"/>
              </a:xfrm>
              <a:custGeom>
                <a:avLst/>
                <a:gdLst>
                  <a:gd name="T0" fmla="*/ 1 w 26"/>
                  <a:gd name="T1" fmla="*/ 0 h 28"/>
                  <a:gd name="T2" fmla="*/ 4 w 26"/>
                  <a:gd name="T3" fmla="*/ 0 h 28"/>
                  <a:gd name="T4" fmla="*/ 5 w 26"/>
                  <a:gd name="T5" fmla="*/ 5 h 28"/>
                  <a:gd name="T6" fmla="*/ 0 w 26"/>
                  <a:gd name="T7" fmla="*/ 5 h 28"/>
                  <a:gd name="T8" fmla="*/ 1 w 26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28"/>
                  <a:gd name="T17" fmla="*/ 26 w 26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28">
                    <a:moveTo>
                      <a:pt x="6" y="0"/>
                    </a:moveTo>
                    <a:lnTo>
                      <a:pt x="21" y="0"/>
                    </a:lnTo>
                    <a:lnTo>
                      <a:pt x="26" y="28"/>
                    </a:lnTo>
                    <a:lnTo>
                      <a:pt x="0" y="28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8" name="Freeform 23"/>
              <p:cNvSpPr>
                <a:spLocks/>
              </p:cNvSpPr>
              <p:nvPr/>
            </p:nvSpPr>
            <p:spPr bwMode="auto">
              <a:xfrm>
                <a:off x="1861" y="3235"/>
                <a:ext cx="26" cy="7"/>
              </a:xfrm>
              <a:custGeom>
                <a:avLst/>
                <a:gdLst>
                  <a:gd name="T0" fmla="*/ 5 w 62"/>
                  <a:gd name="T1" fmla="*/ 0 h 15"/>
                  <a:gd name="T2" fmla="*/ 8 w 62"/>
                  <a:gd name="T3" fmla="*/ 2 h 15"/>
                  <a:gd name="T4" fmla="*/ 11 w 62"/>
                  <a:gd name="T5" fmla="*/ 3 h 15"/>
                  <a:gd name="T6" fmla="*/ 5 w 62"/>
                  <a:gd name="T7" fmla="*/ 3 h 15"/>
                  <a:gd name="T8" fmla="*/ 0 w 62"/>
                  <a:gd name="T9" fmla="*/ 3 h 15"/>
                  <a:gd name="T10" fmla="*/ 3 w 62"/>
                  <a:gd name="T11" fmla="*/ 2 h 15"/>
                  <a:gd name="T12" fmla="*/ 5 w 62"/>
                  <a:gd name="T13" fmla="*/ 0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15"/>
                  <a:gd name="T23" fmla="*/ 62 w 62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15">
                    <a:moveTo>
                      <a:pt x="30" y="0"/>
                    </a:moveTo>
                    <a:lnTo>
                      <a:pt x="47" y="8"/>
                    </a:lnTo>
                    <a:lnTo>
                      <a:pt x="62" y="15"/>
                    </a:lnTo>
                    <a:lnTo>
                      <a:pt x="30" y="15"/>
                    </a:lnTo>
                    <a:lnTo>
                      <a:pt x="0" y="15"/>
                    </a:lnTo>
                    <a:lnTo>
                      <a:pt x="15" y="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9" name="Freeform 24"/>
              <p:cNvSpPr>
                <a:spLocks/>
              </p:cNvSpPr>
              <p:nvPr/>
            </p:nvSpPr>
            <p:spPr bwMode="auto">
              <a:xfrm>
                <a:off x="1864" y="3248"/>
                <a:ext cx="19" cy="3"/>
              </a:xfrm>
              <a:custGeom>
                <a:avLst/>
                <a:gdLst>
                  <a:gd name="T0" fmla="*/ 1 w 47"/>
                  <a:gd name="T1" fmla="*/ 2 h 6"/>
                  <a:gd name="T2" fmla="*/ 7 w 47"/>
                  <a:gd name="T3" fmla="*/ 2 h 6"/>
                  <a:gd name="T4" fmla="*/ 8 w 47"/>
                  <a:gd name="T5" fmla="*/ 0 h 6"/>
                  <a:gd name="T6" fmla="*/ 0 w 47"/>
                  <a:gd name="T7" fmla="*/ 0 h 6"/>
                  <a:gd name="T8" fmla="*/ 1 w 47"/>
                  <a:gd name="T9" fmla="*/ 2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"/>
                  <a:gd name="T16" fmla="*/ 0 h 6"/>
                  <a:gd name="T17" fmla="*/ 47 w 47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" h="6">
                    <a:moveTo>
                      <a:pt x="4" y="6"/>
                    </a:moveTo>
                    <a:lnTo>
                      <a:pt x="43" y="6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0" name="Freeform 25"/>
              <p:cNvSpPr>
                <a:spLocks/>
              </p:cNvSpPr>
              <p:nvPr/>
            </p:nvSpPr>
            <p:spPr bwMode="auto">
              <a:xfrm>
                <a:off x="1859" y="3249"/>
                <a:ext cx="30" cy="16"/>
              </a:xfrm>
              <a:custGeom>
                <a:avLst/>
                <a:gdLst>
                  <a:gd name="T0" fmla="*/ 2 w 71"/>
                  <a:gd name="T1" fmla="*/ 0 h 35"/>
                  <a:gd name="T2" fmla="*/ 11 w 71"/>
                  <a:gd name="T3" fmla="*/ 0 h 35"/>
                  <a:gd name="T4" fmla="*/ 13 w 71"/>
                  <a:gd name="T5" fmla="*/ 2 h 35"/>
                  <a:gd name="T6" fmla="*/ 13 w 71"/>
                  <a:gd name="T7" fmla="*/ 5 h 35"/>
                  <a:gd name="T8" fmla="*/ 11 w 71"/>
                  <a:gd name="T9" fmla="*/ 7 h 35"/>
                  <a:gd name="T10" fmla="*/ 2 w 71"/>
                  <a:gd name="T11" fmla="*/ 7 h 35"/>
                  <a:gd name="T12" fmla="*/ 0 w 71"/>
                  <a:gd name="T13" fmla="*/ 5 h 35"/>
                  <a:gd name="T14" fmla="*/ 0 w 71"/>
                  <a:gd name="T15" fmla="*/ 2 h 35"/>
                  <a:gd name="T16" fmla="*/ 2 w 71"/>
                  <a:gd name="T17" fmla="*/ 0 h 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1"/>
                  <a:gd name="T28" fmla="*/ 0 h 35"/>
                  <a:gd name="T29" fmla="*/ 71 w 71"/>
                  <a:gd name="T30" fmla="*/ 35 h 3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1" h="35">
                    <a:moveTo>
                      <a:pt x="11" y="0"/>
                    </a:moveTo>
                    <a:lnTo>
                      <a:pt x="58" y="0"/>
                    </a:lnTo>
                    <a:lnTo>
                      <a:pt x="71" y="11"/>
                    </a:lnTo>
                    <a:lnTo>
                      <a:pt x="71" y="24"/>
                    </a:lnTo>
                    <a:lnTo>
                      <a:pt x="58" y="35"/>
                    </a:lnTo>
                    <a:lnTo>
                      <a:pt x="11" y="35"/>
                    </a:lnTo>
                    <a:lnTo>
                      <a:pt x="0" y="24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1" name="Freeform 26"/>
              <p:cNvSpPr>
                <a:spLocks/>
              </p:cNvSpPr>
              <p:nvPr/>
            </p:nvSpPr>
            <p:spPr bwMode="auto">
              <a:xfrm>
                <a:off x="1873" y="3265"/>
                <a:ext cx="87" cy="242"/>
              </a:xfrm>
              <a:custGeom>
                <a:avLst/>
                <a:gdLst>
                  <a:gd name="T0" fmla="*/ 0 w 203"/>
                  <a:gd name="T1" fmla="*/ 102 h 567"/>
                  <a:gd name="T2" fmla="*/ 0 w 203"/>
                  <a:gd name="T3" fmla="*/ 103 h 567"/>
                  <a:gd name="T4" fmla="*/ 37 w 203"/>
                  <a:gd name="T5" fmla="*/ 103 h 567"/>
                  <a:gd name="T6" fmla="*/ 29 w 203"/>
                  <a:gd name="T7" fmla="*/ 86 h 567"/>
                  <a:gd name="T8" fmla="*/ 36 w 203"/>
                  <a:gd name="T9" fmla="*/ 86 h 567"/>
                  <a:gd name="T10" fmla="*/ 36 w 203"/>
                  <a:gd name="T11" fmla="*/ 79 h 567"/>
                  <a:gd name="T12" fmla="*/ 26 w 203"/>
                  <a:gd name="T13" fmla="*/ 79 h 567"/>
                  <a:gd name="T14" fmla="*/ 17 w 203"/>
                  <a:gd name="T15" fmla="*/ 60 h 567"/>
                  <a:gd name="T16" fmla="*/ 22 w 203"/>
                  <a:gd name="T17" fmla="*/ 60 h 567"/>
                  <a:gd name="T18" fmla="*/ 22 w 203"/>
                  <a:gd name="T19" fmla="*/ 55 h 567"/>
                  <a:gd name="T20" fmla="*/ 15 w 203"/>
                  <a:gd name="T21" fmla="*/ 55 h 567"/>
                  <a:gd name="T22" fmla="*/ 3 w 203"/>
                  <a:gd name="T23" fmla="*/ 0 h 567"/>
                  <a:gd name="T24" fmla="*/ 0 w 203"/>
                  <a:gd name="T25" fmla="*/ 0 h 567"/>
                  <a:gd name="T26" fmla="*/ 0 w 203"/>
                  <a:gd name="T27" fmla="*/ 5 h 567"/>
                  <a:gd name="T28" fmla="*/ 8 w 203"/>
                  <a:gd name="T29" fmla="*/ 55 h 567"/>
                  <a:gd name="T30" fmla="*/ 0 w 203"/>
                  <a:gd name="T31" fmla="*/ 55 h 567"/>
                  <a:gd name="T32" fmla="*/ 0 w 203"/>
                  <a:gd name="T33" fmla="*/ 61 h 567"/>
                  <a:gd name="T34" fmla="*/ 9 w 203"/>
                  <a:gd name="T35" fmla="*/ 61 h 567"/>
                  <a:gd name="T36" fmla="*/ 17 w 203"/>
                  <a:gd name="T37" fmla="*/ 78 h 567"/>
                  <a:gd name="T38" fmla="*/ 0 w 203"/>
                  <a:gd name="T39" fmla="*/ 78 h 567"/>
                  <a:gd name="T40" fmla="*/ 0 w 203"/>
                  <a:gd name="T41" fmla="*/ 90 h 567"/>
                  <a:gd name="T42" fmla="*/ 3 w 203"/>
                  <a:gd name="T43" fmla="*/ 90 h 567"/>
                  <a:gd name="T44" fmla="*/ 5 w 203"/>
                  <a:gd name="T45" fmla="*/ 90 h 567"/>
                  <a:gd name="T46" fmla="*/ 6 w 203"/>
                  <a:gd name="T47" fmla="*/ 90 h 567"/>
                  <a:gd name="T48" fmla="*/ 8 w 203"/>
                  <a:gd name="T49" fmla="*/ 90 h 567"/>
                  <a:gd name="T50" fmla="*/ 10 w 203"/>
                  <a:gd name="T51" fmla="*/ 90 h 567"/>
                  <a:gd name="T52" fmla="*/ 12 w 203"/>
                  <a:gd name="T53" fmla="*/ 91 h 567"/>
                  <a:gd name="T54" fmla="*/ 14 w 203"/>
                  <a:gd name="T55" fmla="*/ 92 h 567"/>
                  <a:gd name="T56" fmla="*/ 17 w 203"/>
                  <a:gd name="T57" fmla="*/ 93 h 567"/>
                  <a:gd name="T58" fmla="*/ 19 w 203"/>
                  <a:gd name="T59" fmla="*/ 94 h 567"/>
                  <a:gd name="T60" fmla="*/ 21 w 203"/>
                  <a:gd name="T61" fmla="*/ 95 h 567"/>
                  <a:gd name="T62" fmla="*/ 22 w 203"/>
                  <a:gd name="T63" fmla="*/ 96 h 567"/>
                  <a:gd name="T64" fmla="*/ 24 w 203"/>
                  <a:gd name="T65" fmla="*/ 97 h 567"/>
                  <a:gd name="T66" fmla="*/ 25 w 203"/>
                  <a:gd name="T67" fmla="*/ 99 h 567"/>
                  <a:gd name="T68" fmla="*/ 26 w 203"/>
                  <a:gd name="T69" fmla="*/ 101 h 567"/>
                  <a:gd name="T70" fmla="*/ 27 w 203"/>
                  <a:gd name="T71" fmla="*/ 102 h 567"/>
                  <a:gd name="T72" fmla="*/ 27 w 203"/>
                  <a:gd name="T73" fmla="*/ 102 h 567"/>
                  <a:gd name="T74" fmla="*/ 0 w 203"/>
                  <a:gd name="T75" fmla="*/ 102 h 56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03"/>
                  <a:gd name="T115" fmla="*/ 0 h 567"/>
                  <a:gd name="T116" fmla="*/ 203 w 203"/>
                  <a:gd name="T117" fmla="*/ 567 h 56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03" h="567">
                    <a:moveTo>
                      <a:pt x="0" y="563"/>
                    </a:moveTo>
                    <a:lnTo>
                      <a:pt x="0" y="567"/>
                    </a:lnTo>
                    <a:lnTo>
                      <a:pt x="203" y="567"/>
                    </a:lnTo>
                    <a:lnTo>
                      <a:pt x="157" y="472"/>
                    </a:lnTo>
                    <a:lnTo>
                      <a:pt x="196" y="472"/>
                    </a:lnTo>
                    <a:lnTo>
                      <a:pt x="196" y="431"/>
                    </a:lnTo>
                    <a:lnTo>
                      <a:pt x="140" y="431"/>
                    </a:lnTo>
                    <a:lnTo>
                      <a:pt x="94" y="330"/>
                    </a:lnTo>
                    <a:lnTo>
                      <a:pt x="121" y="330"/>
                    </a:lnTo>
                    <a:lnTo>
                      <a:pt x="121" y="299"/>
                    </a:lnTo>
                    <a:lnTo>
                      <a:pt x="79" y="299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45" y="299"/>
                    </a:lnTo>
                    <a:lnTo>
                      <a:pt x="0" y="299"/>
                    </a:lnTo>
                    <a:lnTo>
                      <a:pt x="0" y="336"/>
                    </a:lnTo>
                    <a:lnTo>
                      <a:pt x="51" y="336"/>
                    </a:lnTo>
                    <a:lnTo>
                      <a:pt x="94" y="429"/>
                    </a:lnTo>
                    <a:lnTo>
                      <a:pt x="0" y="429"/>
                    </a:lnTo>
                    <a:lnTo>
                      <a:pt x="0" y="492"/>
                    </a:lnTo>
                    <a:lnTo>
                      <a:pt x="13" y="492"/>
                    </a:lnTo>
                    <a:lnTo>
                      <a:pt x="25" y="494"/>
                    </a:lnTo>
                    <a:lnTo>
                      <a:pt x="34" y="494"/>
                    </a:lnTo>
                    <a:lnTo>
                      <a:pt x="45" y="496"/>
                    </a:lnTo>
                    <a:lnTo>
                      <a:pt x="53" y="496"/>
                    </a:lnTo>
                    <a:lnTo>
                      <a:pt x="62" y="498"/>
                    </a:lnTo>
                    <a:lnTo>
                      <a:pt x="77" y="504"/>
                    </a:lnTo>
                    <a:lnTo>
                      <a:pt x="90" y="509"/>
                    </a:lnTo>
                    <a:lnTo>
                      <a:pt x="103" y="515"/>
                    </a:lnTo>
                    <a:lnTo>
                      <a:pt x="112" y="522"/>
                    </a:lnTo>
                    <a:lnTo>
                      <a:pt x="121" y="528"/>
                    </a:lnTo>
                    <a:lnTo>
                      <a:pt x="129" y="535"/>
                    </a:lnTo>
                    <a:lnTo>
                      <a:pt x="135" y="541"/>
                    </a:lnTo>
                    <a:lnTo>
                      <a:pt x="140" y="552"/>
                    </a:lnTo>
                    <a:lnTo>
                      <a:pt x="144" y="561"/>
                    </a:lnTo>
                    <a:lnTo>
                      <a:pt x="146" y="563"/>
                    </a:lnTo>
                    <a:lnTo>
                      <a:pt x="0" y="56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2" name="Freeform 27"/>
              <p:cNvSpPr>
                <a:spLocks/>
              </p:cNvSpPr>
              <p:nvPr/>
            </p:nvSpPr>
            <p:spPr bwMode="auto">
              <a:xfrm>
                <a:off x="1836" y="3265"/>
                <a:ext cx="33" cy="128"/>
              </a:xfrm>
              <a:custGeom>
                <a:avLst/>
                <a:gdLst>
                  <a:gd name="T0" fmla="*/ 1 w 76"/>
                  <a:gd name="T1" fmla="*/ 55 h 300"/>
                  <a:gd name="T2" fmla="*/ 3 w 76"/>
                  <a:gd name="T3" fmla="*/ 54 h 300"/>
                  <a:gd name="T4" fmla="*/ 14 w 76"/>
                  <a:gd name="T5" fmla="*/ 0 h 300"/>
                  <a:gd name="T6" fmla="*/ 11 w 76"/>
                  <a:gd name="T7" fmla="*/ 0 h 300"/>
                  <a:gd name="T8" fmla="*/ 0 w 76"/>
                  <a:gd name="T9" fmla="*/ 54 h 300"/>
                  <a:gd name="T10" fmla="*/ 1 w 76"/>
                  <a:gd name="T11" fmla="*/ 54 h 300"/>
                  <a:gd name="T12" fmla="*/ 1 w 76"/>
                  <a:gd name="T13" fmla="*/ 55 h 300"/>
                  <a:gd name="T14" fmla="*/ 3 w 76"/>
                  <a:gd name="T15" fmla="*/ 55 h 300"/>
                  <a:gd name="T16" fmla="*/ 3 w 76"/>
                  <a:gd name="T17" fmla="*/ 54 h 300"/>
                  <a:gd name="T18" fmla="*/ 1 w 76"/>
                  <a:gd name="T19" fmla="*/ 55 h 3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6"/>
                  <a:gd name="T31" fmla="*/ 0 h 300"/>
                  <a:gd name="T32" fmla="*/ 76 w 76"/>
                  <a:gd name="T33" fmla="*/ 300 h 3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6" h="300">
                    <a:moveTo>
                      <a:pt x="7" y="300"/>
                    </a:moveTo>
                    <a:lnTo>
                      <a:pt x="15" y="297"/>
                    </a:lnTo>
                    <a:lnTo>
                      <a:pt x="76" y="0"/>
                    </a:lnTo>
                    <a:lnTo>
                      <a:pt x="61" y="0"/>
                    </a:lnTo>
                    <a:lnTo>
                      <a:pt x="0" y="297"/>
                    </a:lnTo>
                    <a:lnTo>
                      <a:pt x="7" y="295"/>
                    </a:lnTo>
                    <a:lnTo>
                      <a:pt x="7" y="300"/>
                    </a:lnTo>
                    <a:lnTo>
                      <a:pt x="15" y="300"/>
                    </a:lnTo>
                    <a:lnTo>
                      <a:pt x="15" y="297"/>
                    </a:lnTo>
                    <a:lnTo>
                      <a:pt x="7" y="30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3" name="Freeform 28"/>
              <p:cNvSpPr>
                <a:spLocks/>
              </p:cNvSpPr>
              <p:nvPr/>
            </p:nvSpPr>
            <p:spPr bwMode="auto">
              <a:xfrm>
                <a:off x="1787" y="3265"/>
                <a:ext cx="86" cy="242"/>
              </a:xfrm>
              <a:custGeom>
                <a:avLst/>
                <a:gdLst>
                  <a:gd name="T0" fmla="*/ 37 w 201"/>
                  <a:gd name="T1" fmla="*/ 5 h 567"/>
                  <a:gd name="T2" fmla="*/ 37 w 201"/>
                  <a:gd name="T3" fmla="*/ 0 h 567"/>
                  <a:gd name="T4" fmla="*/ 34 w 201"/>
                  <a:gd name="T5" fmla="*/ 0 h 567"/>
                  <a:gd name="T6" fmla="*/ 23 w 201"/>
                  <a:gd name="T7" fmla="*/ 55 h 567"/>
                  <a:gd name="T8" fmla="*/ 15 w 201"/>
                  <a:gd name="T9" fmla="*/ 55 h 567"/>
                  <a:gd name="T10" fmla="*/ 15 w 201"/>
                  <a:gd name="T11" fmla="*/ 60 h 567"/>
                  <a:gd name="T12" fmla="*/ 20 w 201"/>
                  <a:gd name="T13" fmla="*/ 60 h 567"/>
                  <a:gd name="T14" fmla="*/ 12 w 201"/>
                  <a:gd name="T15" fmla="*/ 79 h 567"/>
                  <a:gd name="T16" fmla="*/ 1 w 201"/>
                  <a:gd name="T17" fmla="*/ 79 h 567"/>
                  <a:gd name="T18" fmla="*/ 1 w 201"/>
                  <a:gd name="T19" fmla="*/ 86 h 567"/>
                  <a:gd name="T20" fmla="*/ 8 w 201"/>
                  <a:gd name="T21" fmla="*/ 86 h 567"/>
                  <a:gd name="T22" fmla="*/ 0 w 201"/>
                  <a:gd name="T23" fmla="*/ 103 h 567"/>
                  <a:gd name="T24" fmla="*/ 37 w 201"/>
                  <a:gd name="T25" fmla="*/ 103 h 567"/>
                  <a:gd name="T26" fmla="*/ 37 w 201"/>
                  <a:gd name="T27" fmla="*/ 102 h 567"/>
                  <a:gd name="T28" fmla="*/ 11 w 201"/>
                  <a:gd name="T29" fmla="*/ 102 h 567"/>
                  <a:gd name="T30" fmla="*/ 11 w 201"/>
                  <a:gd name="T31" fmla="*/ 102 h 567"/>
                  <a:gd name="T32" fmla="*/ 12 w 201"/>
                  <a:gd name="T33" fmla="*/ 101 h 567"/>
                  <a:gd name="T34" fmla="*/ 12 w 201"/>
                  <a:gd name="T35" fmla="*/ 99 h 567"/>
                  <a:gd name="T36" fmla="*/ 13 w 201"/>
                  <a:gd name="T37" fmla="*/ 99 h 567"/>
                  <a:gd name="T38" fmla="*/ 14 w 201"/>
                  <a:gd name="T39" fmla="*/ 97 h 567"/>
                  <a:gd name="T40" fmla="*/ 15 w 201"/>
                  <a:gd name="T41" fmla="*/ 96 h 567"/>
                  <a:gd name="T42" fmla="*/ 17 w 201"/>
                  <a:gd name="T43" fmla="*/ 95 h 567"/>
                  <a:gd name="T44" fmla="*/ 19 w 201"/>
                  <a:gd name="T45" fmla="*/ 94 h 567"/>
                  <a:gd name="T46" fmla="*/ 21 w 201"/>
                  <a:gd name="T47" fmla="*/ 93 h 567"/>
                  <a:gd name="T48" fmla="*/ 24 w 201"/>
                  <a:gd name="T49" fmla="*/ 92 h 567"/>
                  <a:gd name="T50" fmla="*/ 26 w 201"/>
                  <a:gd name="T51" fmla="*/ 91 h 567"/>
                  <a:gd name="T52" fmla="*/ 28 w 201"/>
                  <a:gd name="T53" fmla="*/ 90 h 567"/>
                  <a:gd name="T54" fmla="*/ 30 w 201"/>
                  <a:gd name="T55" fmla="*/ 90 h 567"/>
                  <a:gd name="T56" fmla="*/ 31 w 201"/>
                  <a:gd name="T57" fmla="*/ 90 h 567"/>
                  <a:gd name="T58" fmla="*/ 33 w 201"/>
                  <a:gd name="T59" fmla="*/ 90 h 567"/>
                  <a:gd name="T60" fmla="*/ 35 w 201"/>
                  <a:gd name="T61" fmla="*/ 90 h 567"/>
                  <a:gd name="T62" fmla="*/ 37 w 201"/>
                  <a:gd name="T63" fmla="*/ 90 h 567"/>
                  <a:gd name="T64" fmla="*/ 37 w 201"/>
                  <a:gd name="T65" fmla="*/ 78 h 567"/>
                  <a:gd name="T66" fmla="*/ 20 w 201"/>
                  <a:gd name="T67" fmla="*/ 78 h 567"/>
                  <a:gd name="T68" fmla="*/ 28 w 201"/>
                  <a:gd name="T69" fmla="*/ 61 h 567"/>
                  <a:gd name="T70" fmla="*/ 37 w 201"/>
                  <a:gd name="T71" fmla="*/ 61 h 567"/>
                  <a:gd name="T72" fmla="*/ 37 w 201"/>
                  <a:gd name="T73" fmla="*/ 55 h 567"/>
                  <a:gd name="T74" fmla="*/ 29 w 201"/>
                  <a:gd name="T75" fmla="*/ 55 h 567"/>
                  <a:gd name="T76" fmla="*/ 37 w 201"/>
                  <a:gd name="T77" fmla="*/ 5 h 567"/>
                  <a:gd name="T78" fmla="*/ 37 w 201"/>
                  <a:gd name="T79" fmla="*/ 5 h 56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01"/>
                  <a:gd name="T121" fmla="*/ 0 h 567"/>
                  <a:gd name="T122" fmla="*/ 201 w 201"/>
                  <a:gd name="T123" fmla="*/ 567 h 567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01" h="567">
                    <a:moveTo>
                      <a:pt x="201" y="28"/>
                    </a:moveTo>
                    <a:lnTo>
                      <a:pt x="201" y="0"/>
                    </a:lnTo>
                    <a:lnTo>
                      <a:pt x="185" y="0"/>
                    </a:lnTo>
                    <a:lnTo>
                      <a:pt x="123" y="299"/>
                    </a:lnTo>
                    <a:lnTo>
                      <a:pt x="84" y="299"/>
                    </a:lnTo>
                    <a:lnTo>
                      <a:pt x="84" y="330"/>
                    </a:lnTo>
                    <a:lnTo>
                      <a:pt x="110" y="330"/>
                    </a:lnTo>
                    <a:lnTo>
                      <a:pt x="63" y="431"/>
                    </a:lnTo>
                    <a:lnTo>
                      <a:pt x="6" y="431"/>
                    </a:lnTo>
                    <a:lnTo>
                      <a:pt x="6" y="472"/>
                    </a:lnTo>
                    <a:lnTo>
                      <a:pt x="45" y="472"/>
                    </a:lnTo>
                    <a:lnTo>
                      <a:pt x="0" y="567"/>
                    </a:lnTo>
                    <a:lnTo>
                      <a:pt x="201" y="567"/>
                    </a:lnTo>
                    <a:lnTo>
                      <a:pt x="201" y="563"/>
                    </a:lnTo>
                    <a:lnTo>
                      <a:pt x="58" y="563"/>
                    </a:lnTo>
                    <a:lnTo>
                      <a:pt x="58" y="561"/>
                    </a:lnTo>
                    <a:lnTo>
                      <a:pt x="63" y="552"/>
                    </a:lnTo>
                    <a:lnTo>
                      <a:pt x="65" y="546"/>
                    </a:lnTo>
                    <a:lnTo>
                      <a:pt x="71" y="541"/>
                    </a:lnTo>
                    <a:lnTo>
                      <a:pt x="77" y="535"/>
                    </a:lnTo>
                    <a:lnTo>
                      <a:pt x="84" y="528"/>
                    </a:lnTo>
                    <a:lnTo>
                      <a:pt x="93" y="522"/>
                    </a:lnTo>
                    <a:lnTo>
                      <a:pt x="103" y="515"/>
                    </a:lnTo>
                    <a:lnTo>
                      <a:pt x="114" y="509"/>
                    </a:lnTo>
                    <a:lnTo>
                      <a:pt x="129" y="504"/>
                    </a:lnTo>
                    <a:lnTo>
                      <a:pt x="142" y="498"/>
                    </a:lnTo>
                    <a:lnTo>
                      <a:pt x="151" y="496"/>
                    </a:lnTo>
                    <a:lnTo>
                      <a:pt x="162" y="496"/>
                    </a:lnTo>
                    <a:lnTo>
                      <a:pt x="170" y="494"/>
                    </a:lnTo>
                    <a:lnTo>
                      <a:pt x="181" y="494"/>
                    </a:lnTo>
                    <a:lnTo>
                      <a:pt x="190" y="492"/>
                    </a:lnTo>
                    <a:lnTo>
                      <a:pt x="201" y="492"/>
                    </a:lnTo>
                    <a:lnTo>
                      <a:pt x="201" y="429"/>
                    </a:lnTo>
                    <a:lnTo>
                      <a:pt x="110" y="429"/>
                    </a:lnTo>
                    <a:lnTo>
                      <a:pt x="153" y="336"/>
                    </a:lnTo>
                    <a:lnTo>
                      <a:pt x="201" y="336"/>
                    </a:lnTo>
                    <a:lnTo>
                      <a:pt x="201" y="299"/>
                    </a:lnTo>
                    <a:lnTo>
                      <a:pt x="159" y="299"/>
                    </a:lnTo>
                    <a:lnTo>
                      <a:pt x="201" y="26"/>
                    </a:lnTo>
                    <a:lnTo>
                      <a:pt x="201" y="28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4" name="Freeform 29"/>
              <p:cNvSpPr>
                <a:spLocks/>
              </p:cNvSpPr>
              <p:nvPr/>
            </p:nvSpPr>
            <p:spPr bwMode="auto">
              <a:xfrm>
                <a:off x="1877" y="3265"/>
                <a:ext cx="33" cy="127"/>
              </a:xfrm>
              <a:custGeom>
                <a:avLst/>
                <a:gdLst>
                  <a:gd name="T0" fmla="*/ 0 w 76"/>
                  <a:gd name="T1" fmla="*/ 0 h 299"/>
                  <a:gd name="T2" fmla="*/ 11 w 76"/>
                  <a:gd name="T3" fmla="*/ 54 h 299"/>
                  <a:gd name="T4" fmla="*/ 14 w 76"/>
                  <a:gd name="T5" fmla="*/ 54 h 299"/>
                  <a:gd name="T6" fmla="*/ 3 w 76"/>
                  <a:gd name="T7" fmla="*/ 0 h 299"/>
                  <a:gd name="T8" fmla="*/ 0 w 76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299"/>
                  <a:gd name="T17" fmla="*/ 76 w 76"/>
                  <a:gd name="T18" fmla="*/ 299 h 2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299">
                    <a:moveTo>
                      <a:pt x="0" y="0"/>
                    </a:moveTo>
                    <a:lnTo>
                      <a:pt x="59" y="299"/>
                    </a:lnTo>
                    <a:lnTo>
                      <a:pt x="76" y="297"/>
                    </a:ln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5" name="Freeform 30"/>
              <p:cNvSpPr>
                <a:spLocks/>
              </p:cNvSpPr>
              <p:nvPr/>
            </p:nvSpPr>
            <p:spPr bwMode="auto">
              <a:xfrm>
                <a:off x="1913" y="3200"/>
                <a:ext cx="20" cy="82"/>
              </a:xfrm>
              <a:custGeom>
                <a:avLst/>
                <a:gdLst>
                  <a:gd name="T0" fmla="*/ 0 w 47"/>
                  <a:gd name="T1" fmla="*/ 28 h 192"/>
                  <a:gd name="T2" fmla="*/ 1 w 47"/>
                  <a:gd name="T3" fmla="*/ 27 h 192"/>
                  <a:gd name="T4" fmla="*/ 1 w 47"/>
                  <a:gd name="T5" fmla="*/ 27 h 192"/>
                  <a:gd name="T6" fmla="*/ 2 w 47"/>
                  <a:gd name="T7" fmla="*/ 26 h 192"/>
                  <a:gd name="T8" fmla="*/ 2 w 47"/>
                  <a:gd name="T9" fmla="*/ 25 h 192"/>
                  <a:gd name="T10" fmla="*/ 2 w 47"/>
                  <a:gd name="T11" fmla="*/ 24 h 192"/>
                  <a:gd name="T12" fmla="*/ 3 w 47"/>
                  <a:gd name="T13" fmla="*/ 23 h 192"/>
                  <a:gd name="T14" fmla="*/ 3 w 47"/>
                  <a:gd name="T15" fmla="*/ 23 h 192"/>
                  <a:gd name="T16" fmla="*/ 3 w 47"/>
                  <a:gd name="T17" fmla="*/ 22 h 192"/>
                  <a:gd name="T18" fmla="*/ 3 w 47"/>
                  <a:gd name="T19" fmla="*/ 21 h 192"/>
                  <a:gd name="T20" fmla="*/ 3 w 47"/>
                  <a:gd name="T21" fmla="*/ 21 h 192"/>
                  <a:gd name="T22" fmla="*/ 3 w 47"/>
                  <a:gd name="T23" fmla="*/ 20 h 192"/>
                  <a:gd name="T24" fmla="*/ 3 w 47"/>
                  <a:gd name="T25" fmla="*/ 19 h 192"/>
                  <a:gd name="T26" fmla="*/ 3 w 47"/>
                  <a:gd name="T27" fmla="*/ 18 h 192"/>
                  <a:gd name="T28" fmla="*/ 3 w 47"/>
                  <a:gd name="T29" fmla="*/ 17 h 192"/>
                  <a:gd name="T30" fmla="*/ 3 w 47"/>
                  <a:gd name="T31" fmla="*/ 16 h 192"/>
                  <a:gd name="T32" fmla="*/ 3 w 47"/>
                  <a:gd name="T33" fmla="*/ 15 h 192"/>
                  <a:gd name="T34" fmla="*/ 3 w 47"/>
                  <a:gd name="T35" fmla="*/ 15 h 192"/>
                  <a:gd name="T36" fmla="*/ 3 w 47"/>
                  <a:gd name="T37" fmla="*/ 14 h 192"/>
                  <a:gd name="T38" fmla="*/ 3 w 47"/>
                  <a:gd name="T39" fmla="*/ 12 h 192"/>
                  <a:gd name="T40" fmla="*/ 3 w 47"/>
                  <a:gd name="T41" fmla="*/ 12 h 192"/>
                  <a:gd name="T42" fmla="*/ 2 w 47"/>
                  <a:gd name="T43" fmla="*/ 11 h 192"/>
                  <a:gd name="T44" fmla="*/ 2 w 47"/>
                  <a:gd name="T45" fmla="*/ 10 h 192"/>
                  <a:gd name="T46" fmla="*/ 2 w 47"/>
                  <a:gd name="T47" fmla="*/ 9 h 192"/>
                  <a:gd name="T48" fmla="*/ 1 w 47"/>
                  <a:gd name="T49" fmla="*/ 9 h 192"/>
                  <a:gd name="T50" fmla="*/ 1 w 47"/>
                  <a:gd name="T51" fmla="*/ 8 h 192"/>
                  <a:gd name="T52" fmla="*/ 1 w 47"/>
                  <a:gd name="T53" fmla="*/ 8 h 192"/>
                  <a:gd name="T54" fmla="*/ 0 w 47"/>
                  <a:gd name="T55" fmla="*/ 7 h 192"/>
                  <a:gd name="T56" fmla="*/ 0 w 47"/>
                  <a:gd name="T57" fmla="*/ 6 h 192"/>
                  <a:gd name="T58" fmla="*/ 3 w 47"/>
                  <a:gd name="T59" fmla="*/ 0 h 192"/>
                  <a:gd name="T60" fmla="*/ 4 w 47"/>
                  <a:gd name="T61" fmla="*/ 1 h 192"/>
                  <a:gd name="T62" fmla="*/ 5 w 47"/>
                  <a:gd name="T63" fmla="*/ 2 h 192"/>
                  <a:gd name="T64" fmla="*/ 5 w 47"/>
                  <a:gd name="T65" fmla="*/ 3 h 192"/>
                  <a:gd name="T66" fmla="*/ 6 w 47"/>
                  <a:gd name="T67" fmla="*/ 3 h 192"/>
                  <a:gd name="T68" fmla="*/ 6 w 47"/>
                  <a:gd name="T69" fmla="*/ 5 h 192"/>
                  <a:gd name="T70" fmla="*/ 6 w 47"/>
                  <a:gd name="T71" fmla="*/ 6 h 192"/>
                  <a:gd name="T72" fmla="*/ 7 w 47"/>
                  <a:gd name="T73" fmla="*/ 7 h 192"/>
                  <a:gd name="T74" fmla="*/ 7 w 47"/>
                  <a:gd name="T75" fmla="*/ 8 h 192"/>
                  <a:gd name="T76" fmla="*/ 8 w 47"/>
                  <a:gd name="T77" fmla="*/ 9 h 192"/>
                  <a:gd name="T78" fmla="*/ 8 w 47"/>
                  <a:gd name="T79" fmla="*/ 10 h 192"/>
                  <a:gd name="T80" fmla="*/ 8 w 47"/>
                  <a:gd name="T81" fmla="*/ 11 h 192"/>
                  <a:gd name="T82" fmla="*/ 8 w 47"/>
                  <a:gd name="T83" fmla="*/ 12 h 192"/>
                  <a:gd name="T84" fmla="*/ 9 w 47"/>
                  <a:gd name="T85" fmla="*/ 14 h 192"/>
                  <a:gd name="T86" fmla="*/ 9 w 47"/>
                  <a:gd name="T87" fmla="*/ 15 h 192"/>
                  <a:gd name="T88" fmla="*/ 9 w 47"/>
                  <a:gd name="T89" fmla="*/ 17 h 192"/>
                  <a:gd name="T90" fmla="*/ 8 w 47"/>
                  <a:gd name="T91" fmla="*/ 18 h 192"/>
                  <a:gd name="T92" fmla="*/ 8 w 47"/>
                  <a:gd name="T93" fmla="*/ 20 h 192"/>
                  <a:gd name="T94" fmla="*/ 8 w 47"/>
                  <a:gd name="T95" fmla="*/ 21 h 192"/>
                  <a:gd name="T96" fmla="*/ 8 w 47"/>
                  <a:gd name="T97" fmla="*/ 22 h 192"/>
                  <a:gd name="T98" fmla="*/ 8 w 47"/>
                  <a:gd name="T99" fmla="*/ 23 h 192"/>
                  <a:gd name="T100" fmla="*/ 8 w 47"/>
                  <a:gd name="T101" fmla="*/ 24 h 192"/>
                  <a:gd name="T102" fmla="*/ 7 w 47"/>
                  <a:gd name="T103" fmla="*/ 26 h 192"/>
                  <a:gd name="T104" fmla="*/ 7 w 47"/>
                  <a:gd name="T105" fmla="*/ 26 h 192"/>
                  <a:gd name="T106" fmla="*/ 7 w 47"/>
                  <a:gd name="T107" fmla="*/ 28 h 192"/>
                  <a:gd name="T108" fmla="*/ 6 w 47"/>
                  <a:gd name="T109" fmla="*/ 29 h 192"/>
                  <a:gd name="T110" fmla="*/ 6 w 47"/>
                  <a:gd name="T111" fmla="*/ 30 h 192"/>
                  <a:gd name="T112" fmla="*/ 6 w 47"/>
                  <a:gd name="T113" fmla="*/ 31 h 192"/>
                  <a:gd name="T114" fmla="*/ 5 w 47"/>
                  <a:gd name="T115" fmla="*/ 32 h 192"/>
                  <a:gd name="T116" fmla="*/ 5 w 47"/>
                  <a:gd name="T117" fmla="*/ 33 h 192"/>
                  <a:gd name="T118" fmla="*/ 4 w 47"/>
                  <a:gd name="T119" fmla="*/ 34 h 192"/>
                  <a:gd name="T120" fmla="*/ 3 w 47"/>
                  <a:gd name="T121" fmla="*/ 35 h 19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7"/>
                  <a:gd name="T184" fmla="*/ 0 h 192"/>
                  <a:gd name="T185" fmla="*/ 47 w 47"/>
                  <a:gd name="T186" fmla="*/ 192 h 19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7" h="192">
                    <a:moveTo>
                      <a:pt x="0" y="159"/>
                    </a:moveTo>
                    <a:lnTo>
                      <a:pt x="2" y="155"/>
                    </a:lnTo>
                    <a:lnTo>
                      <a:pt x="2" y="153"/>
                    </a:lnTo>
                    <a:lnTo>
                      <a:pt x="4" y="151"/>
                    </a:lnTo>
                    <a:lnTo>
                      <a:pt x="6" y="151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2"/>
                    </a:lnTo>
                    <a:lnTo>
                      <a:pt x="10" y="140"/>
                    </a:lnTo>
                    <a:lnTo>
                      <a:pt x="12" y="138"/>
                    </a:lnTo>
                    <a:lnTo>
                      <a:pt x="12" y="135"/>
                    </a:lnTo>
                    <a:lnTo>
                      <a:pt x="12" y="133"/>
                    </a:lnTo>
                    <a:lnTo>
                      <a:pt x="15" y="131"/>
                    </a:lnTo>
                    <a:lnTo>
                      <a:pt x="15" y="129"/>
                    </a:lnTo>
                    <a:lnTo>
                      <a:pt x="15" y="127"/>
                    </a:lnTo>
                    <a:lnTo>
                      <a:pt x="15" y="125"/>
                    </a:lnTo>
                    <a:lnTo>
                      <a:pt x="15" y="123"/>
                    </a:lnTo>
                    <a:lnTo>
                      <a:pt x="15" y="122"/>
                    </a:lnTo>
                    <a:lnTo>
                      <a:pt x="15" y="118"/>
                    </a:lnTo>
                    <a:lnTo>
                      <a:pt x="15" y="116"/>
                    </a:lnTo>
                    <a:lnTo>
                      <a:pt x="15" y="114"/>
                    </a:lnTo>
                    <a:lnTo>
                      <a:pt x="17" y="112"/>
                    </a:lnTo>
                    <a:lnTo>
                      <a:pt x="17" y="110"/>
                    </a:lnTo>
                    <a:lnTo>
                      <a:pt x="17" y="107"/>
                    </a:lnTo>
                    <a:lnTo>
                      <a:pt x="17" y="105"/>
                    </a:lnTo>
                    <a:lnTo>
                      <a:pt x="17" y="103"/>
                    </a:lnTo>
                    <a:lnTo>
                      <a:pt x="17" y="101"/>
                    </a:lnTo>
                    <a:lnTo>
                      <a:pt x="17" y="97"/>
                    </a:lnTo>
                    <a:lnTo>
                      <a:pt x="17" y="95"/>
                    </a:lnTo>
                    <a:lnTo>
                      <a:pt x="17" y="94"/>
                    </a:lnTo>
                    <a:lnTo>
                      <a:pt x="17" y="92"/>
                    </a:lnTo>
                    <a:lnTo>
                      <a:pt x="17" y="90"/>
                    </a:lnTo>
                    <a:lnTo>
                      <a:pt x="17" y="88"/>
                    </a:lnTo>
                    <a:lnTo>
                      <a:pt x="17" y="84"/>
                    </a:lnTo>
                    <a:lnTo>
                      <a:pt x="17" y="82"/>
                    </a:lnTo>
                    <a:lnTo>
                      <a:pt x="17" y="81"/>
                    </a:lnTo>
                    <a:lnTo>
                      <a:pt x="15" y="77"/>
                    </a:lnTo>
                    <a:lnTo>
                      <a:pt x="15" y="75"/>
                    </a:lnTo>
                    <a:lnTo>
                      <a:pt x="15" y="71"/>
                    </a:lnTo>
                    <a:lnTo>
                      <a:pt x="15" y="69"/>
                    </a:lnTo>
                    <a:lnTo>
                      <a:pt x="15" y="68"/>
                    </a:lnTo>
                    <a:lnTo>
                      <a:pt x="15" y="64"/>
                    </a:lnTo>
                    <a:lnTo>
                      <a:pt x="15" y="62"/>
                    </a:lnTo>
                    <a:lnTo>
                      <a:pt x="12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10" y="51"/>
                    </a:lnTo>
                    <a:lnTo>
                      <a:pt x="10" y="49"/>
                    </a:lnTo>
                    <a:lnTo>
                      <a:pt x="8" y="49"/>
                    </a:lnTo>
                    <a:lnTo>
                      <a:pt x="8" y="47"/>
                    </a:lnTo>
                    <a:lnTo>
                      <a:pt x="6" y="43"/>
                    </a:lnTo>
                    <a:lnTo>
                      <a:pt x="6" y="41"/>
                    </a:lnTo>
                    <a:lnTo>
                      <a:pt x="4" y="41"/>
                    </a:lnTo>
                    <a:lnTo>
                      <a:pt x="2" y="40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17" y="0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6"/>
                    </a:lnTo>
                    <a:lnTo>
                      <a:pt x="25" y="10"/>
                    </a:lnTo>
                    <a:lnTo>
                      <a:pt x="26" y="12"/>
                    </a:lnTo>
                    <a:lnTo>
                      <a:pt x="26" y="13"/>
                    </a:lnTo>
                    <a:lnTo>
                      <a:pt x="28" y="17"/>
                    </a:lnTo>
                    <a:lnTo>
                      <a:pt x="30" y="19"/>
                    </a:lnTo>
                    <a:lnTo>
                      <a:pt x="32" y="23"/>
                    </a:lnTo>
                    <a:lnTo>
                      <a:pt x="34" y="25"/>
                    </a:lnTo>
                    <a:lnTo>
                      <a:pt x="34" y="28"/>
                    </a:lnTo>
                    <a:lnTo>
                      <a:pt x="36" y="30"/>
                    </a:lnTo>
                    <a:lnTo>
                      <a:pt x="38" y="34"/>
                    </a:lnTo>
                    <a:lnTo>
                      <a:pt x="38" y="38"/>
                    </a:lnTo>
                    <a:lnTo>
                      <a:pt x="40" y="40"/>
                    </a:lnTo>
                    <a:lnTo>
                      <a:pt x="40" y="41"/>
                    </a:lnTo>
                    <a:lnTo>
                      <a:pt x="41" y="47"/>
                    </a:lnTo>
                    <a:lnTo>
                      <a:pt x="43" y="49"/>
                    </a:lnTo>
                    <a:lnTo>
                      <a:pt x="43" y="51"/>
                    </a:lnTo>
                    <a:lnTo>
                      <a:pt x="43" y="54"/>
                    </a:lnTo>
                    <a:lnTo>
                      <a:pt x="45" y="58"/>
                    </a:lnTo>
                    <a:lnTo>
                      <a:pt x="45" y="62"/>
                    </a:lnTo>
                    <a:lnTo>
                      <a:pt x="45" y="64"/>
                    </a:lnTo>
                    <a:lnTo>
                      <a:pt x="45" y="68"/>
                    </a:lnTo>
                    <a:lnTo>
                      <a:pt x="47" y="71"/>
                    </a:lnTo>
                    <a:lnTo>
                      <a:pt x="47" y="75"/>
                    </a:lnTo>
                    <a:lnTo>
                      <a:pt x="47" y="81"/>
                    </a:lnTo>
                    <a:lnTo>
                      <a:pt x="47" y="84"/>
                    </a:lnTo>
                    <a:lnTo>
                      <a:pt x="47" y="88"/>
                    </a:lnTo>
                    <a:lnTo>
                      <a:pt x="47" y="92"/>
                    </a:lnTo>
                    <a:lnTo>
                      <a:pt x="45" y="95"/>
                    </a:lnTo>
                    <a:lnTo>
                      <a:pt x="45" y="99"/>
                    </a:lnTo>
                    <a:lnTo>
                      <a:pt x="45" y="103"/>
                    </a:lnTo>
                    <a:lnTo>
                      <a:pt x="45" y="107"/>
                    </a:lnTo>
                    <a:lnTo>
                      <a:pt x="45" y="110"/>
                    </a:lnTo>
                    <a:lnTo>
                      <a:pt x="45" y="114"/>
                    </a:lnTo>
                    <a:lnTo>
                      <a:pt x="45" y="118"/>
                    </a:lnTo>
                    <a:lnTo>
                      <a:pt x="45" y="122"/>
                    </a:lnTo>
                    <a:lnTo>
                      <a:pt x="43" y="123"/>
                    </a:lnTo>
                    <a:lnTo>
                      <a:pt x="43" y="127"/>
                    </a:lnTo>
                    <a:lnTo>
                      <a:pt x="43" y="131"/>
                    </a:lnTo>
                    <a:lnTo>
                      <a:pt x="43" y="133"/>
                    </a:lnTo>
                    <a:lnTo>
                      <a:pt x="41" y="138"/>
                    </a:lnTo>
                    <a:lnTo>
                      <a:pt x="41" y="140"/>
                    </a:lnTo>
                    <a:lnTo>
                      <a:pt x="40" y="142"/>
                    </a:lnTo>
                    <a:lnTo>
                      <a:pt x="40" y="146"/>
                    </a:lnTo>
                    <a:lnTo>
                      <a:pt x="40" y="151"/>
                    </a:lnTo>
                    <a:lnTo>
                      <a:pt x="38" y="153"/>
                    </a:lnTo>
                    <a:lnTo>
                      <a:pt x="38" y="155"/>
                    </a:lnTo>
                    <a:lnTo>
                      <a:pt x="36" y="159"/>
                    </a:lnTo>
                    <a:lnTo>
                      <a:pt x="34" y="161"/>
                    </a:lnTo>
                    <a:lnTo>
                      <a:pt x="34" y="166"/>
                    </a:lnTo>
                    <a:lnTo>
                      <a:pt x="32" y="166"/>
                    </a:lnTo>
                    <a:lnTo>
                      <a:pt x="30" y="172"/>
                    </a:lnTo>
                    <a:lnTo>
                      <a:pt x="28" y="176"/>
                    </a:lnTo>
                    <a:lnTo>
                      <a:pt x="26" y="177"/>
                    </a:lnTo>
                    <a:lnTo>
                      <a:pt x="25" y="179"/>
                    </a:lnTo>
                    <a:lnTo>
                      <a:pt x="25" y="183"/>
                    </a:lnTo>
                    <a:lnTo>
                      <a:pt x="23" y="185"/>
                    </a:lnTo>
                    <a:lnTo>
                      <a:pt x="21" y="187"/>
                    </a:lnTo>
                    <a:lnTo>
                      <a:pt x="19" y="191"/>
                    </a:lnTo>
                    <a:lnTo>
                      <a:pt x="17" y="192"/>
                    </a:lnTo>
                    <a:lnTo>
                      <a:pt x="0" y="159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6" name="Freeform 31"/>
              <p:cNvSpPr>
                <a:spLocks/>
              </p:cNvSpPr>
              <p:nvPr/>
            </p:nvSpPr>
            <p:spPr bwMode="auto">
              <a:xfrm>
                <a:off x="1959" y="3191"/>
                <a:ext cx="20" cy="104"/>
              </a:xfrm>
              <a:custGeom>
                <a:avLst/>
                <a:gdLst>
                  <a:gd name="T0" fmla="*/ 0 w 46"/>
                  <a:gd name="T1" fmla="*/ 37 h 242"/>
                  <a:gd name="T2" fmla="*/ 1 w 46"/>
                  <a:gd name="T3" fmla="*/ 37 h 242"/>
                  <a:gd name="T4" fmla="*/ 1 w 46"/>
                  <a:gd name="T5" fmla="*/ 36 h 242"/>
                  <a:gd name="T6" fmla="*/ 1 w 46"/>
                  <a:gd name="T7" fmla="*/ 34 h 242"/>
                  <a:gd name="T8" fmla="*/ 2 w 46"/>
                  <a:gd name="T9" fmla="*/ 34 h 242"/>
                  <a:gd name="T10" fmla="*/ 3 w 46"/>
                  <a:gd name="T11" fmla="*/ 32 h 242"/>
                  <a:gd name="T12" fmla="*/ 3 w 46"/>
                  <a:gd name="T13" fmla="*/ 31 h 242"/>
                  <a:gd name="T14" fmla="*/ 3 w 46"/>
                  <a:gd name="T15" fmla="*/ 29 h 242"/>
                  <a:gd name="T16" fmla="*/ 3 w 46"/>
                  <a:gd name="T17" fmla="*/ 28 h 242"/>
                  <a:gd name="T18" fmla="*/ 3 w 46"/>
                  <a:gd name="T19" fmla="*/ 27 h 242"/>
                  <a:gd name="T20" fmla="*/ 3 w 46"/>
                  <a:gd name="T21" fmla="*/ 26 h 242"/>
                  <a:gd name="T22" fmla="*/ 3 w 46"/>
                  <a:gd name="T23" fmla="*/ 25 h 242"/>
                  <a:gd name="T24" fmla="*/ 3 w 46"/>
                  <a:gd name="T25" fmla="*/ 24 h 242"/>
                  <a:gd name="T26" fmla="*/ 3 w 46"/>
                  <a:gd name="T27" fmla="*/ 22 h 242"/>
                  <a:gd name="T28" fmla="*/ 3 w 46"/>
                  <a:gd name="T29" fmla="*/ 21 h 242"/>
                  <a:gd name="T30" fmla="*/ 3 w 46"/>
                  <a:gd name="T31" fmla="*/ 20 h 242"/>
                  <a:gd name="T32" fmla="*/ 3 w 46"/>
                  <a:gd name="T33" fmla="*/ 19 h 242"/>
                  <a:gd name="T34" fmla="*/ 3 w 46"/>
                  <a:gd name="T35" fmla="*/ 18 h 242"/>
                  <a:gd name="T36" fmla="*/ 3 w 46"/>
                  <a:gd name="T37" fmla="*/ 16 h 242"/>
                  <a:gd name="T38" fmla="*/ 3 w 46"/>
                  <a:gd name="T39" fmla="*/ 15 h 242"/>
                  <a:gd name="T40" fmla="*/ 3 w 46"/>
                  <a:gd name="T41" fmla="*/ 15 h 242"/>
                  <a:gd name="T42" fmla="*/ 3 w 46"/>
                  <a:gd name="T43" fmla="*/ 13 h 242"/>
                  <a:gd name="T44" fmla="*/ 3 w 46"/>
                  <a:gd name="T45" fmla="*/ 13 h 242"/>
                  <a:gd name="T46" fmla="*/ 2 w 46"/>
                  <a:gd name="T47" fmla="*/ 11 h 242"/>
                  <a:gd name="T48" fmla="*/ 1 w 46"/>
                  <a:gd name="T49" fmla="*/ 10 h 242"/>
                  <a:gd name="T50" fmla="*/ 1 w 46"/>
                  <a:gd name="T51" fmla="*/ 9 h 242"/>
                  <a:gd name="T52" fmla="*/ 1 w 46"/>
                  <a:gd name="T53" fmla="*/ 9 h 242"/>
                  <a:gd name="T54" fmla="*/ 0 w 46"/>
                  <a:gd name="T55" fmla="*/ 8 h 242"/>
                  <a:gd name="T56" fmla="*/ 0 w 46"/>
                  <a:gd name="T57" fmla="*/ 7 h 242"/>
                  <a:gd name="T58" fmla="*/ 4 w 46"/>
                  <a:gd name="T59" fmla="*/ 1 h 242"/>
                  <a:gd name="T60" fmla="*/ 4 w 46"/>
                  <a:gd name="T61" fmla="*/ 2 h 242"/>
                  <a:gd name="T62" fmla="*/ 5 w 46"/>
                  <a:gd name="T63" fmla="*/ 3 h 242"/>
                  <a:gd name="T64" fmla="*/ 6 w 46"/>
                  <a:gd name="T65" fmla="*/ 4 h 242"/>
                  <a:gd name="T66" fmla="*/ 6 w 46"/>
                  <a:gd name="T67" fmla="*/ 6 h 242"/>
                  <a:gd name="T68" fmla="*/ 7 w 46"/>
                  <a:gd name="T69" fmla="*/ 7 h 242"/>
                  <a:gd name="T70" fmla="*/ 7 w 46"/>
                  <a:gd name="T71" fmla="*/ 9 h 242"/>
                  <a:gd name="T72" fmla="*/ 7 w 46"/>
                  <a:gd name="T73" fmla="*/ 10 h 242"/>
                  <a:gd name="T74" fmla="*/ 8 w 46"/>
                  <a:gd name="T75" fmla="*/ 11 h 242"/>
                  <a:gd name="T76" fmla="*/ 8 w 46"/>
                  <a:gd name="T77" fmla="*/ 13 h 242"/>
                  <a:gd name="T78" fmla="*/ 8 w 46"/>
                  <a:gd name="T79" fmla="*/ 14 h 242"/>
                  <a:gd name="T80" fmla="*/ 8 w 46"/>
                  <a:gd name="T81" fmla="*/ 15 h 242"/>
                  <a:gd name="T82" fmla="*/ 8 w 46"/>
                  <a:gd name="T83" fmla="*/ 17 h 242"/>
                  <a:gd name="T84" fmla="*/ 9 w 46"/>
                  <a:gd name="T85" fmla="*/ 18 h 242"/>
                  <a:gd name="T86" fmla="*/ 9 w 46"/>
                  <a:gd name="T87" fmla="*/ 20 h 242"/>
                  <a:gd name="T88" fmla="*/ 9 w 46"/>
                  <a:gd name="T89" fmla="*/ 21 h 242"/>
                  <a:gd name="T90" fmla="*/ 9 w 46"/>
                  <a:gd name="T91" fmla="*/ 23 h 242"/>
                  <a:gd name="T92" fmla="*/ 9 w 46"/>
                  <a:gd name="T93" fmla="*/ 25 h 242"/>
                  <a:gd name="T94" fmla="*/ 9 w 46"/>
                  <a:gd name="T95" fmla="*/ 26 h 242"/>
                  <a:gd name="T96" fmla="*/ 8 w 46"/>
                  <a:gd name="T97" fmla="*/ 28 h 242"/>
                  <a:gd name="T98" fmla="*/ 8 w 46"/>
                  <a:gd name="T99" fmla="*/ 29 h 242"/>
                  <a:gd name="T100" fmla="*/ 8 w 46"/>
                  <a:gd name="T101" fmla="*/ 31 h 242"/>
                  <a:gd name="T102" fmla="*/ 8 w 46"/>
                  <a:gd name="T103" fmla="*/ 32 h 242"/>
                  <a:gd name="T104" fmla="*/ 8 w 46"/>
                  <a:gd name="T105" fmla="*/ 34 h 242"/>
                  <a:gd name="T106" fmla="*/ 7 w 46"/>
                  <a:gd name="T107" fmla="*/ 35 h 242"/>
                  <a:gd name="T108" fmla="*/ 7 w 46"/>
                  <a:gd name="T109" fmla="*/ 37 h 242"/>
                  <a:gd name="T110" fmla="*/ 7 w 46"/>
                  <a:gd name="T111" fmla="*/ 37 h 242"/>
                  <a:gd name="T112" fmla="*/ 6 w 46"/>
                  <a:gd name="T113" fmla="*/ 39 h 242"/>
                  <a:gd name="T114" fmla="*/ 6 w 46"/>
                  <a:gd name="T115" fmla="*/ 40 h 242"/>
                  <a:gd name="T116" fmla="*/ 5 w 46"/>
                  <a:gd name="T117" fmla="*/ 42 h 242"/>
                  <a:gd name="T118" fmla="*/ 4 w 46"/>
                  <a:gd name="T119" fmla="*/ 43 h 242"/>
                  <a:gd name="T120" fmla="*/ 4 w 46"/>
                  <a:gd name="T121" fmla="*/ 44 h 242"/>
                  <a:gd name="T122" fmla="*/ 0 w 46"/>
                  <a:gd name="T123" fmla="*/ 37 h 2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46"/>
                  <a:gd name="T187" fmla="*/ 0 h 242"/>
                  <a:gd name="T188" fmla="*/ 46 w 46"/>
                  <a:gd name="T189" fmla="*/ 242 h 24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46" h="242">
                    <a:moveTo>
                      <a:pt x="0" y="203"/>
                    </a:moveTo>
                    <a:lnTo>
                      <a:pt x="0" y="201"/>
                    </a:lnTo>
                    <a:lnTo>
                      <a:pt x="3" y="199"/>
                    </a:lnTo>
                    <a:lnTo>
                      <a:pt x="5" y="197"/>
                    </a:lnTo>
                    <a:lnTo>
                      <a:pt x="5" y="194"/>
                    </a:lnTo>
                    <a:lnTo>
                      <a:pt x="5" y="192"/>
                    </a:lnTo>
                    <a:lnTo>
                      <a:pt x="7" y="188"/>
                    </a:lnTo>
                    <a:lnTo>
                      <a:pt x="7" y="186"/>
                    </a:lnTo>
                    <a:lnTo>
                      <a:pt x="11" y="186"/>
                    </a:lnTo>
                    <a:lnTo>
                      <a:pt x="11" y="181"/>
                    </a:lnTo>
                    <a:lnTo>
                      <a:pt x="11" y="179"/>
                    </a:lnTo>
                    <a:lnTo>
                      <a:pt x="13" y="173"/>
                    </a:lnTo>
                    <a:lnTo>
                      <a:pt x="13" y="171"/>
                    </a:lnTo>
                    <a:lnTo>
                      <a:pt x="15" y="166"/>
                    </a:lnTo>
                    <a:lnTo>
                      <a:pt x="15" y="160"/>
                    </a:lnTo>
                    <a:lnTo>
                      <a:pt x="16" y="155"/>
                    </a:lnTo>
                    <a:lnTo>
                      <a:pt x="16" y="153"/>
                    </a:lnTo>
                    <a:lnTo>
                      <a:pt x="16" y="151"/>
                    </a:lnTo>
                    <a:lnTo>
                      <a:pt x="16" y="149"/>
                    </a:lnTo>
                    <a:lnTo>
                      <a:pt x="16" y="145"/>
                    </a:lnTo>
                    <a:lnTo>
                      <a:pt x="18" y="143"/>
                    </a:lnTo>
                    <a:lnTo>
                      <a:pt x="18" y="140"/>
                    </a:lnTo>
                    <a:lnTo>
                      <a:pt x="18" y="136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8" y="127"/>
                    </a:lnTo>
                    <a:lnTo>
                      <a:pt x="18" y="125"/>
                    </a:lnTo>
                    <a:lnTo>
                      <a:pt x="18" y="121"/>
                    </a:lnTo>
                    <a:lnTo>
                      <a:pt x="18" y="117"/>
                    </a:lnTo>
                    <a:lnTo>
                      <a:pt x="18" y="115"/>
                    </a:lnTo>
                    <a:lnTo>
                      <a:pt x="18" y="112"/>
                    </a:lnTo>
                    <a:lnTo>
                      <a:pt x="18" y="110"/>
                    </a:lnTo>
                    <a:lnTo>
                      <a:pt x="18" y="108"/>
                    </a:lnTo>
                    <a:lnTo>
                      <a:pt x="18" y="104"/>
                    </a:lnTo>
                    <a:lnTo>
                      <a:pt x="18" y="101"/>
                    </a:lnTo>
                    <a:lnTo>
                      <a:pt x="16" y="99"/>
                    </a:lnTo>
                    <a:lnTo>
                      <a:pt x="16" y="95"/>
                    </a:lnTo>
                    <a:lnTo>
                      <a:pt x="16" y="89"/>
                    </a:lnTo>
                    <a:lnTo>
                      <a:pt x="16" y="88"/>
                    </a:lnTo>
                    <a:lnTo>
                      <a:pt x="15" y="84"/>
                    </a:lnTo>
                    <a:lnTo>
                      <a:pt x="15" y="82"/>
                    </a:lnTo>
                    <a:lnTo>
                      <a:pt x="15" y="78"/>
                    </a:lnTo>
                    <a:lnTo>
                      <a:pt x="15" y="74"/>
                    </a:lnTo>
                    <a:lnTo>
                      <a:pt x="13" y="73"/>
                    </a:lnTo>
                    <a:lnTo>
                      <a:pt x="13" y="71"/>
                    </a:lnTo>
                    <a:lnTo>
                      <a:pt x="13" y="69"/>
                    </a:lnTo>
                    <a:lnTo>
                      <a:pt x="11" y="65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7" y="56"/>
                    </a:lnTo>
                    <a:lnTo>
                      <a:pt x="7" y="54"/>
                    </a:lnTo>
                    <a:lnTo>
                      <a:pt x="5" y="50"/>
                    </a:lnTo>
                    <a:lnTo>
                      <a:pt x="5" y="48"/>
                    </a:lnTo>
                    <a:lnTo>
                      <a:pt x="5" y="47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8" y="0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6" y="17"/>
                    </a:lnTo>
                    <a:lnTo>
                      <a:pt x="28" y="20"/>
                    </a:lnTo>
                    <a:lnTo>
                      <a:pt x="29" y="22"/>
                    </a:lnTo>
                    <a:lnTo>
                      <a:pt x="31" y="28"/>
                    </a:lnTo>
                    <a:lnTo>
                      <a:pt x="31" y="30"/>
                    </a:lnTo>
                    <a:lnTo>
                      <a:pt x="33" y="35"/>
                    </a:lnTo>
                    <a:lnTo>
                      <a:pt x="35" y="37"/>
                    </a:lnTo>
                    <a:lnTo>
                      <a:pt x="35" y="43"/>
                    </a:lnTo>
                    <a:lnTo>
                      <a:pt x="37" y="47"/>
                    </a:lnTo>
                    <a:lnTo>
                      <a:pt x="37" y="48"/>
                    </a:lnTo>
                    <a:lnTo>
                      <a:pt x="39" y="54"/>
                    </a:lnTo>
                    <a:lnTo>
                      <a:pt x="39" y="56"/>
                    </a:lnTo>
                    <a:lnTo>
                      <a:pt x="41" y="61"/>
                    </a:lnTo>
                    <a:lnTo>
                      <a:pt x="41" y="63"/>
                    </a:lnTo>
                    <a:lnTo>
                      <a:pt x="44" y="69"/>
                    </a:lnTo>
                    <a:lnTo>
                      <a:pt x="44" y="71"/>
                    </a:lnTo>
                    <a:lnTo>
                      <a:pt x="44" y="76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4" y="88"/>
                    </a:lnTo>
                    <a:lnTo>
                      <a:pt x="44" y="91"/>
                    </a:lnTo>
                    <a:lnTo>
                      <a:pt x="46" y="97"/>
                    </a:lnTo>
                    <a:lnTo>
                      <a:pt x="46" y="101"/>
                    </a:lnTo>
                    <a:lnTo>
                      <a:pt x="46" y="104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7"/>
                    </a:lnTo>
                    <a:lnTo>
                      <a:pt x="46" y="121"/>
                    </a:lnTo>
                    <a:lnTo>
                      <a:pt x="46" y="125"/>
                    </a:lnTo>
                    <a:lnTo>
                      <a:pt x="46" y="129"/>
                    </a:lnTo>
                    <a:lnTo>
                      <a:pt x="46" y="134"/>
                    </a:lnTo>
                    <a:lnTo>
                      <a:pt x="46" y="138"/>
                    </a:lnTo>
                    <a:lnTo>
                      <a:pt x="46" y="142"/>
                    </a:lnTo>
                    <a:lnTo>
                      <a:pt x="46" y="145"/>
                    </a:lnTo>
                    <a:lnTo>
                      <a:pt x="44" y="149"/>
                    </a:lnTo>
                    <a:lnTo>
                      <a:pt x="44" y="153"/>
                    </a:lnTo>
                    <a:lnTo>
                      <a:pt x="44" y="158"/>
                    </a:lnTo>
                    <a:lnTo>
                      <a:pt x="44" y="160"/>
                    </a:lnTo>
                    <a:lnTo>
                      <a:pt x="44" y="166"/>
                    </a:lnTo>
                    <a:lnTo>
                      <a:pt x="44" y="168"/>
                    </a:lnTo>
                    <a:lnTo>
                      <a:pt x="44" y="173"/>
                    </a:lnTo>
                    <a:lnTo>
                      <a:pt x="41" y="179"/>
                    </a:lnTo>
                    <a:lnTo>
                      <a:pt x="41" y="181"/>
                    </a:lnTo>
                    <a:lnTo>
                      <a:pt x="39" y="186"/>
                    </a:lnTo>
                    <a:lnTo>
                      <a:pt x="39" y="188"/>
                    </a:lnTo>
                    <a:lnTo>
                      <a:pt x="37" y="192"/>
                    </a:lnTo>
                    <a:lnTo>
                      <a:pt x="37" y="197"/>
                    </a:lnTo>
                    <a:lnTo>
                      <a:pt x="35" y="199"/>
                    </a:lnTo>
                    <a:lnTo>
                      <a:pt x="35" y="203"/>
                    </a:lnTo>
                    <a:lnTo>
                      <a:pt x="33" y="207"/>
                    </a:lnTo>
                    <a:lnTo>
                      <a:pt x="31" y="211"/>
                    </a:lnTo>
                    <a:lnTo>
                      <a:pt x="31" y="214"/>
                    </a:lnTo>
                    <a:lnTo>
                      <a:pt x="29" y="218"/>
                    </a:lnTo>
                    <a:lnTo>
                      <a:pt x="28" y="222"/>
                    </a:lnTo>
                    <a:lnTo>
                      <a:pt x="26" y="225"/>
                    </a:lnTo>
                    <a:lnTo>
                      <a:pt x="24" y="229"/>
                    </a:lnTo>
                    <a:lnTo>
                      <a:pt x="24" y="231"/>
                    </a:lnTo>
                    <a:lnTo>
                      <a:pt x="22" y="235"/>
                    </a:lnTo>
                    <a:lnTo>
                      <a:pt x="20" y="238"/>
                    </a:lnTo>
                    <a:lnTo>
                      <a:pt x="18" y="242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7" name="Freeform 32"/>
              <p:cNvSpPr>
                <a:spLocks/>
              </p:cNvSpPr>
              <p:nvPr/>
            </p:nvSpPr>
            <p:spPr bwMode="auto">
              <a:xfrm>
                <a:off x="1817" y="3200"/>
                <a:ext cx="20" cy="82"/>
              </a:xfrm>
              <a:custGeom>
                <a:avLst/>
                <a:gdLst>
                  <a:gd name="T0" fmla="*/ 8 w 47"/>
                  <a:gd name="T1" fmla="*/ 28 h 192"/>
                  <a:gd name="T2" fmla="*/ 8 w 47"/>
                  <a:gd name="T3" fmla="*/ 28 h 192"/>
                  <a:gd name="T4" fmla="*/ 7 w 47"/>
                  <a:gd name="T5" fmla="*/ 27 h 192"/>
                  <a:gd name="T6" fmla="*/ 7 w 47"/>
                  <a:gd name="T7" fmla="*/ 26 h 192"/>
                  <a:gd name="T8" fmla="*/ 7 w 47"/>
                  <a:gd name="T9" fmla="*/ 26 h 192"/>
                  <a:gd name="T10" fmla="*/ 6 w 47"/>
                  <a:gd name="T11" fmla="*/ 25 h 192"/>
                  <a:gd name="T12" fmla="*/ 6 w 47"/>
                  <a:gd name="T13" fmla="*/ 24 h 192"/>
                  <a:gd name="T14" fmla="*/ 6 w 47"/>
                  <a:gd name="T15" fmla="*/ 23 h 192"/>
                  <a:gd name="T16" fmla="*/ 6 w 47"/>
                  <a:gd name="T17" fmla="*/ 23 h 192"/>
                  <a:gd name="T18" fmla="*/ 6 w 47"/>
                  <a:gd name="T19" fmla="*/ 21 h 192"/>
                  <a:gd name="T20" fmla="*/ 6 w 47"/>
                  <a:gd name="T21" fmla="*/ 21 h 192"/>
                  <a:gd name="T22" fmla="*/ 6 w 47"/>
                  <a:gd name="T23" fmla="*/ 20 h 192"/>
                  <a:gd name="T24" fmla="*/ 5 w 47"/>
                  <a:gd name="T25" fmla="*/ 19 h 192"/>
                  <a:gd name="T26" fmla="*/ 5 w 47"/>
                  <a:gd name="T27" fmla="*/ 18 h 192"/>
                  <a:gd name="T28" fmla="*/ 5 w 47"/>
                  <a:gd name="T29" fmla="*/ 18 h 192"/>
                  <a:gd name="T30" fmla="*/ 5 w 47"/>
                  <a:gd name="T31" fmla="*/ 17 h 192"/>
                  <a:gd name="T32" fmla="*/ 5 w 47"/>
                  <a:gd name="T33" fmla="*/ 16 h 192"/>
                  <a:gd name="T34" fmla="*/ 6 w 47"/>
                  <a:gd name="T35" fmla="*/ 15 h 192"/>
                  <a:gd name="T36" fmla="*/ 6 w 47"/>
                  <a:gd name="T37" fmla="*/ 14 h 192"/>
                  <a:gd name="T38" fmla="*/ 6 w 47"/>
                  <a:gd name="T39" fmla="*/ 13 h 192"/>
                  <a:gd name="T40" fmla="*/ 6 w 47"/>
                  <a:gd name="T41" fmla="*/ 12 h 192"/>
                  <a:gd name="T42" fmla="*/ 6 w 47"/>
                  <a:gd name="T43" fmla="*/ 11 h 192"/>
                  <a:gd name="T44" fmla="*/ 6 w 47"/>
                  <a:gd name="T45" fmla="*/ 10 h 192"/>
                  <a:gd name="T46" fmla="*/ 7 w 47"/>
                  <a:gd name="T47" fmla="*/ 10 h 192"/>
                  <a:gd name="T48" fmla="*/ 7 w 47"/>
                  <a:gd name="T49" fmla="*/ 9 h 192"/>
                  <a:gd name="T50" fmla="*/ 7 w 47"/>
                  <a:gd name="T51" fmla="*/ 8 h 192"/>
                  <a:gd name="T52" fmla="*/ 8 w 47"/>
                  <a:gd name="T53" fmla="*/ 7 h 192"/>
                  <a:gd name="T54" fmla="*/ 8 w 47"/>
                  <a:gd name="T55" fmla="*/ 6 h 192"/>
                  <a:gd name="T56" fmla="*/ 9 w 47"/>
                  <a:gd name="T57" fmla="*/ 6 h 192"/>
                  <a:gd name="T58" fmla="*/ 5 w 47"/>
                  <a:gd name="T59" fmla="*/ 0 h 192"/>
                  <a:gd name="T60" fmla="*/ 4 w 47"/>
                  <a:gd name="T61" fmla="*/ 1 h 192"/>
                  <a:gd name="T62" fmla="*/ 4 w 47"/>
                  <a:gd name="T63" fmla="*/ 2 h 192"/>
                  <a:gd name="T64" fmla="*/ 3 w 47"/>
                  <a:gd name="T65" fmla="*/ 3 h 192"/>
                  <a:gd name="T66" fmla="*/ 3 w 47"/>
                  <a:gd name="T67" fmla="*/ 4 h 192"/>
                  <a:gd name="T68" fmla="*/ 3 w 47"/>
                  <a:gd name="T69" fmla="*/ 5 h 192"/>
                  <a:gd name="T70" fmla="*/ 2 w 47"/>
                  <a:gd name="T71" fmla="*/ 6 h 192"/>
                  <a:gd name="T72" fmla="*/ 1 w 47"/>
                  <a:gd name="T73" fmla="*/ 7 h 192"/>
                  <a:gd name="T74" fmla="*/ 1 w 47"/>
                  <a:gd name="T75" fmla="*/ 9 h 192"/>
                  <a:gd name="T76" fmla="*/ 1 w 47"/>
                  <a:gd name="T77" fmla="*/ 9 h 192"/>
                  <a:gd name="T78" fmla="*/ 1 w 47"/>
                  <a:gd name="T79" fmla="*/ 11 h 192"/>
                  <a:gd name="T80" fmla="*/ 0 w 47"/>
                  <a:gd name="T81" fmla="*/ 12 h 192"/>
                  <a:gd name="T82" fmla="*/ 0 w 47"/>
                  <a:gd name="T83" fmla="*/ 13 h 192"/>
                  <a:gd name="T84" fmla="*/ 0 w 47"/>
                  <a:gd name="T85" fmla="*/ 15 h 192"/>
                  <a:gd name="T86" fmla="*/ 0 w 47"/>
                  <a:gd name="T87" fmla="*/ 16 h 192"/>
                  <a:gd name="T88" fmla="*/ 0 w 47"/>
                  <a:gd name="T89" fmla="*/ 18 h 192"/>
                  <a:gd name="T90" fmla="*/ 0 w 47"/>
                  <a:gd name="T91" fmla="*/ 19 h 192"/>
                  <a:gd name="T92" fmla="*/ 0 w 47"/>
                  <a:gd name="T93" fmla="*/ 20 h 192"/>
                  <a:gd name="T94" fmla="*/ 0 w 47"/>
                  <a:gd name="T95" fmla="*/ 21 h 192"/>
                  <a:gd name="T96" fmla="*/ 0 w 47"/>
                  <a:gd name="T97" fmla="*/ 23 h 192"/>
                  <a:gd name="T98" fmla="*/ 0 w 47"/>
                  <a:gd name="T99" fmla="*/ 24 h 192"/>
                  <a:gd name="T100" fmla="*/ 1 w 47"/>
                  <a:gd name="T101" fmla="*/ 25 h 192"/>
                  <a:gd name="T102" fmla="*/ 1 w 47"/>
                  <a:gd name="T103" fmla="*/ 26 h 192"/>
                  <a:gd name="T104" fmla="*/ 1 w 47"/>
                  <a:gd name="T105" fmla="*/ 27 h 192"/>
                  <a:gd name="T106" fmla="*/ 2 w 47"/>
                  <a:gd name="T107" fmla="*/ 28 h 192"/>
                  <a:gd name="T108" fmla="*/ 3 w 47"/>
                  <a:gd name="T109" fmla="*/ 29 h 192"/>
                  <a:gd name="T110" fmla="*/ 3 w 47"/>
                  <a:gd name="T111" fmla="*/ 31 h 192"/>
                  <a:gd name="T112" fmla="*/ 3 w 47"/>
                  <a:gd name="T113" fmla="*/ 32 h 192"/>
                  <a:gd name="T114" fmla="*/ 4 w 47"/>
                  <a:gd name="T115" fmla="*/ 33 h 192"/>
                  <a:gd name="T116" fmla="*/ 5 w 47"/>
                  <a:gd name="T117" fmla="*/ 34 h 192"/>
                  <a:gd name="T118" fmla="*/ 5 w 47"/>
                  <a:gd name="T119" fmla="*/ 35 h 19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7"/>
                  <a:gd name="T181" fmla="*/ 0 h 192"/>
                  <a:gd name="T182" fmla="*/ 47 w 47"/>
                  <a:gd name="T183" fmla="*/ 192 h 19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7" h="192">
                    <a:moveTo>
                      <a:pt x="47" y="159"/>
                    </a:moveTo>
                    <a:lnTo>
                      <a:pt x="45" y="155"/>
                    </a:lnTo>
                    <a:lnTo>
                      <a:pt x="45" y="153"/>
                    </a:lnTo>
                    <a:lnTo>
                      <a:pt x="43" y="153"/>
                    </a:lnTo>
                    <a:lnTo>
                      <a:pt x="43" y="151"/>
                    </a:lnTo>
                    <a:lnTo>
                      <a:pt x="41" y="148"/>
                    </a:lnTo>
                    <a:lnTo>
                      <a:pt x="41" y="146"/>
                    </a:lnTo>
                    <a:lnTo>
                      <a:pt x="39" y="146"/>
                    </a:lnTo>
                    <a:lnTo>
                      <a:pt x="39" y="142"/>
                    </a:lnTo>
                    <a:lnTo>
                      <a:pt x="37" y="140"/>
                    </a:lnTo>
                    <a:lnTo>
                      <a:pt x="35" y="138"/>
                    </a:lnTo>
                    <a:lnTo>
                      <a:pt x="35" y="135"/>
                    </a:lnTo>
                    <a:lnTo>
                      <a:pt x="35" y="133"/>
                    </a:lnTo>
                    <a:lnTo>
                      <a:pt x="33" y="131"/>
                    </a:lnTo>
                    <a:lnTo>
                      <a:pt x="33" y="129"/>
                    </a:lnTo>
                    <a:lnTo>
                      <a:pt x="33" y="127"/>
                    </a:lnTo>
                    <a:lnTo>
                      <a:pt x="32" y="125"/>
                    </a:lnTo>
                    <a:lnTo>
                      <a:pt x="32" y="123"/>
                    </a:lnTo>
                    <a:lnTo>
                      <a:pt x="32" y="122"/>
                    </a:lnTo>
                    <a:lnTo>
                      <a:pt x="32" y="118"/>
                    </a:lnTo>
                    <a:lnTo>
                      <a:pt x="32" y="116"/>
                    </a:lnTo>
                    <a:lnTo>
                      <a:pt x="32" y="114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7"/>
                    </a:lnTo>
                    <a:lnTo>
                      <a:pt x="28" y="105"/>
                    </a:lnTo>
                    <a:lnTo>
                      <a:pt x="28" y="103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8" y="95"/>
                    </a:lnTo>
                    <a:lnTo>
                      <a:pt x="28" y="94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8" y="88"/>
                    </a:lnTo>
                    <a:lnTo>
                      <a:pt x="32" y="84"/>
                    </a:lnTo>
                    <a:lnTo>
                      <a:pt x="32" y="82"/>
                    </a:lnTo>
                    <a:lnTo>
                      <a:pt x="32" y="81"/>
                    </a:lnTo>
                    <a:lnTo>
                      <a:pt x="32" y="77"/>
                    </a:lnTo>
                    <a:lnTo>
                      <a:pt x="32" y="75"/>
                    </a:lnTo>
                    <a:lnTo>
                      <a:pt x="32" y="71"/>
                    </a:lnTo>
                    <a:lnTo>
                      <a:pt x="32" y="69"/>
                    </a:lnTo>
                    <a:lnTo>
                      <a:pt x="32" y="68"/>
                    </a:lnTo>
                    <a:lnTo>
                      <a:pt x="33" y="64"/>
                    </a:lnTo>
                    <a:lnTo>
                      <a:pt x="33" y="62"/>
                    </a:lnTo>
                    <a:lnTo>
                      <a:pt x="35" y="58"/>
                    </a:lnTo>
                    <a:lnTo>
                      <a:pt x="35" y="56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3"/>
                    </a:lnTo>
                    <a:lnTo>
                      <a:pt x="43" y="41"/>
                    </a:lnTo>
                    <a:lnTo>
                      <a:pt x="43" y="40"/>
                    </a:lnTo>
                    <a:lnTo>
                      <a:pt x="45" y="38"/>
                    </a:lnTo>
                    <a:lnTo>
                      <a:pt x="45" y="36"/>
                    </a:lnTo>
                    <a:lnTo>
                      <a:pt x="47" y="36"/>
                    </a:lnTo>
                    <a:lnTo>
                      <a:pt x="47" y="34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2" y="6"/>
                    </a:lnTo>
                    <a:lnTo>
                      <a:pt x="22" y="10"/>
                    </a:lnTo>
                    <a:lnTo>
                      <a:pt x="20" y="12"/>
                    </a:lnTo>
                    <a:lnTo>
                      <a:pt x="19" y="13"/>
                    </a:lnTo>
                    <a:lnTo>
                      <a:pt x="19" y="17"/>
                    </a:lnTo>
                    <a:lnTo>
                      <a:pt x="15" y="19"/>
                    </a:lnTo>
                    <a:lnTo>
                      <a:pt x="15" y="23"/>
                    </a:lnTo>
                    <a:lnTo>
                      <a:pt x="13" y="25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9" y="34"/>
                    </a:lnTo>
                    <a:lnTo>
                      <a:pt x="9" y="38"/>
                    </a:lnTo>
                    <a:lnTo>
                      <a:pt x="7" y="40"/>
                    </a:lnTo>
                    <a:lnTo>
                      <a:pt x="7" y="41"/>
                    </a:lnTo>
                    <a:lnTo>
                      <a:pt x="6" y="47"/>
                    </a:lnTo>
                    <a:lnTo>
                      <a:pt x="6" y="49"/>
                    </a:lnTo>
                    <a:lnTo>
                      <a:pt x="6" y="51"/>
                    </a:lnTo>
                    <a:lnTo>
                      <a:pt x="6" y="54"/>
                    </a:lnTo>
                    <a:lnTo>
                      <a:pt x="6" y="58"/>
                    </a:lnTo>
                    <a:lnTo>
                      <a:pt x="2" y="62"/>
                    </a:lnTo>
                    <a:lnTo>
                      <a:pt x="2" y="64"/>
                    </a:lnTo>
                    <a:lnTo>
                      <a:pt x="2" y="68"/>
                    </a:lnTo>
                    <a:lnTo>
                      <a:pt x="2" y="71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0" y="84"/>
                    </a:lnTo>
                    <a:lnTo>
                      <a:pt x="0" y="88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0" y="99"/>
                    </a:lnTo>
                    <a:lnTo>
                      <a:pt x="0" y="103"/>
                    </a:lnTo>
                    <a:lnTo>
                      <a:pt x="0" y="107"/>
                    </a:lnTo>
                    <a:lnTo>
                      <a:pt x="0" y="110"/>
                    </a:lnTo>
                    <a:lnTo>
                      <a:pt x="0" y="114"/>
                    </a:lnTo>
                    <a:lnTo>
                      <a:pt x="0" y="118"/>
                    </a:lnTo>
                    <a:lnTo>
                      <a:pt x="2" y="122"/>
                    </a:lnTo>
                    <a:lnTo>
                      <a:pt x="2" y="123"/>
                    </a:lnTo>
                    <a:lnTo>
                      <a:pt x="2" y="127"/>
                    </a:lnTo>
                    <a:lnTo>
                      <a:pt x="2" y="131"/>
                    </a:lnTo>
                    <a:lnTo>
                      <a:pt x="6" y="133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6" y="146"/>
                    </a:lnTo>
                    <a:lnTo>
                      <a:pt x="7" y="151"/>
                    </a:lnTo>
                    <a:lnTo>
                      <a:pt x="7" y="153"/>
                    </a:lnTo>
                    <a:lnTo>
                      <a:pt x="9" y="155"/>
                    </a:lnTo>
                    <a:lnTo>
                      <a:pt x="9" y="159"/>
                    </a:lnTo>
                    <a:lnTo>
                      <a:pt x="13" y="161"/>
                    </a:lnTo>
                    <a:lnTo>
                      <a:pt x="13" y="166"/>
                    </a:lnTo>
                    <a:lnTo>
                      <a:pt x="15" y="172"/>
                    </a:lnTo>
                    <a:lnTo>
                      <a:pt x="19" y="176"/>
                    </a:lnTo>
                    <a:lnTo>
                      <a:pt x="19" y="177"/>
                    </a:lnTo>
                    <a:lnTo>
                      <a:pt x="20" y="179"/>
                    </a:lnTo>
                    <a:lnTo>
                      <a:pt x="22" y="183"/>
                    </a:lnTo>
                    <a:lnTo>
                      <a:pt x="22" y="185"/>
                    </a:lnTo>
                    <a:lnTo>
                      <a:pt x="26" y="187"/>
                    </a:lnTo>
                    <a:lnTo>
                      <a:pt x="26" y="191"/>
                    </a:lnTo>
                    <a:lnTo>
                      <a:pt x="28" y="192"/>
                    </a:lnTo>
                    <a:lnTo>
                      <a:pt x="47" y="159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8" name="Freeform 33"/>
              <p:cNvSpPr>
                <a:spLocks/>
              </p:cNvSpPr>
              <p:nvPr/>
            </p:nvSpPr>
            <p:spPr bwMode="auto">
              <a:xfrm>
                <a:off x="1778" y="3191"/>
                <a:ext cx="19" cy="104"/>
              </a:xfrm>
              <a:custGeom>
                <a:avLst/>
                <a:gdLst>
                  <a:gd name="T0" fmla="*/ 8 w 44"/>
                  <a:gd name="T1" fmla="*/ 37 h 242"/>
                  <a:gd name="T2" fmla="*/ 8 w 44"/>
                  <a:gd name="T3" fmla="*/ 37 h 242"/>
                  <a:gd name="T4" fmla="*/ 8 w 44"/>
                  <a:gd name="T5" fmla="*/ 36 h 242"/>
                  <a:gd name="T6" fmla="*/ 7 w 44"/>
                  <a:gd name="T7" fmla="*/ 35 h 242"/>
                  <a:gd name="T8" fmla="*/ 7 w 44"/>
                  <a:gd name="T9" fmla="*/ 34 h 242"/>
                  <a:gd name="T10" fmla="*/ 6 w 44"/>
                  <a:gd name="T11" fmla="*/ 32 h 242"/>
                  <a:gd name="T12" fmla="*/ 6 w 44"/>
                  <a:gd name="T13" fmla="*/ 31 h 242"/>
                  <a:gd name="T14" fmla="*/ 6 w 44"/>
                  <a:gd name="T15" fmla="*/ 29 h 242"/>
                  <a:gd name="T16" fmla="*/ 5 w 44"/>
                  <a:gd name="T17" fmla="*/ 28 h 242"/>
                  <a:gd name="T18" fmla="*/ 5 w 44"/>
                  <a:gd name="T19" fmla="*/ 27 h 242"/>
                  <a:gd name="T20" fmla="*/ 5 w 44"/>
                  <a:gd name="T21" fmla="*/ 26 h 242"/>
                  <a:gd name="T22" fmla="*/ 5 w 44"/>
                  <a:gd name="T23" fmla="*/ 25 h 242"/>
                  <a:gd name="T24" fmla="*/ 5 w 44"/>
                  <a:gd name="T25" fmla="*/ 24 h 242"/>
                  <a:gd name="T26" fmla="*/ 5 w 44"/>
                  <a:gd name="T27" fmla="*/ 22 h 242"/>
                  <a:gd name="T28" fmla="*/ 5 w 44"/>
                  <a:gd name="T29" fmla="*/ 21 h 242"/>
                  <a:gd name="T30" fmla="*/ 5 w 44"/>
                  <a:gd name="T31" fmla="*/ 20 h 242"/>
                  <a:gd name="T32" fmla="*/ 5 w 44"/>
                  <a:gd name="T33" fmla="*/ 19 h 242"/>
                  <a:gd name="T34" fmla="*/ 5 w 44"/>
                  <a:gd name="T35" fmla="*/ 18 h 242"/>
                  <a:gd name="T36" fmla="*/ 6 w 44"/>
                  <a:gd name="T37" fmla="*/ 16 h 242"/>
                  <a:gd name="T38" fmla="*/ 6 w 44"/>
                  <a:gd name="T39" fmla="*/ 15 h 242"/>
                  <a:gd name="T40" fmla="*/ 6 w 44"/>
                  <a:gd name="T41" fmla="*/ 15 h 242"/>
                  <a:gd name="T42" fmla="*/ 6 w 44"/>
                  <a:gd name="T43" fmla="*/ 13 h 242"/>
                  <a:gd name="T44" fmla="*/ 6 w 44"/>
                  <a:gd name="T45" fmla="*/ 13 h 242"/>
                  <a:gd name="T46" fmla="*/ 6 w 44"/>
                  <a:gd name="T47" fmla="*/ 11 h 242"/>
                  <a:gd name="T48" fmla="*/ 7 w 44"/>
                  <a:gd name="T49" fmla="*/ 11 h 242"/>
                  <a:gd name="T50" fmla="*/ 7 w 44"/>
                  <a:gd name="T51" fmla="*/ 10 h 242"/>
                  <a:gd name="T52" fmla="*/ 8 w 44"/>
                  <a:gd name="T53" fmla="*/ 9 h 242"/>
                  <a:gd name="T54" fmla="*/ 8 w 44"/>
                  <a:gd name="T55" fmla="*/ 8 h 242"/>
                  <a:gd name="T56" fmla="*/ 8 w 44"/>
                  <a:gd name="T57" fmla="*/ 7 h 242"/>
                  <a:gd name="T58" fmla="*/ 4 w 44"/>
                  <a:gd name="T59" fmla="*/ 1 h 242"/>
                  <a:gd name="T60" fmla="*/ 4 w 44"/>
                  <a:gd name="T61" fmla="*/ 2 h 242"/>
                  <a:gd name="T62" fmla="*/ 4 w 44"/>
                  <a:gd name="T63" fmla="*/ 3 h 242"/>
                  <a:gd name="T64" fmla="*/ 3 w 44"/>
                  <a:gd name="T65" fmla="*/ 4 h 242"/>
                  <a:gd name="T66" fmla="*/ 3 w 44"/>
                  <a:gd name="T67" fmla="*/ 6 h 242"/>
                  <a:gd name="T68" fmla="*/ 2 w 44"/>
                  <a:gd name="T69" fmla="*/ 7 h 242"/>
                  <a:gd name="T70" fmla="*/ 1 w 44"/>
                  <a:gd name="T71" fmla="*/ 9 h 242"/>
                  <a:gd name="T72" fmla="*/ 1 w 44"/>
                  <a:gd name="T73" fmla="*/ 10 h 242"/>
                  <a:gd name="T74" fmla="*/ 1 w 44"/>
                  <a:gd name="T75" fmla="*/ 11 h 242"/>
                  <a:gd name="T76" fmla="*/ 0 w 44"/>
                  <a:gd name="T77" fmla="*/ 13 h 242"/>
                  <a:gd name="T78" fmla="*/ 0 w 44"/>
                  <a:gd name="T79" fmla="*/ 14 h 242"/>
                  <a:gd name="T80" fmla="*/ 0 w 44"/>
                  <a:gd name="T81" fmla="*/ 15 h 242"/>
                  <a:gd name="T82" fmla="*/ 0 w 44"/>
                  <a:gd name="T83" fmla="*/ 17 h 242"/>
                  <a:gd name="T84" fmla="*/ 0 w 44"/>
                  <a:gd name="T85" fmla="*/ 18 h 242"/>
                  <a:gd name="T86" fmla="*/ 0 w 44"/>
                  <a:gd name="T87" fmla="*/ 20 h 242"/>
                  <a:gd name="T88" fmla="*/ 0 w 44"/>
                  <a:gd name="T89" fmla="*/ 21 h 242"/>
                  <a:gd name="T90" fmla="*/ 0 w 44"/>
                  <a:gd name="T91" fmla="*/ 23 h 242"/>
                  <a:gd name="T92" fmla="*/ 0 w 44"/>
                  <a:gd name="T93" fmla="*/ 25 h 242"/>
                  <a:gd name="T94" fmla="*/ 0 w 44"/>
                  <a:gd name="T95" fmla="*/ 26 h 242"/>
                  <a:gd name="T96" fmla="*/ 0 w 44"/>
                  <a:gd name="T97" fmla="*/ 28 h 242"/>
                  <a:gd name="T98" fmla="*/ 0 w 44"/>
                  <a:gd name="T99" fmla="*/ 29 h 242"/>
                  <a:gd name="T100" fmla="*/ 0 w 44"/>
                  <a:gd name="T101" fmla="*/ 31 h 242"/>
                  <a:gd name="T102" fmla="*/ 0 w 44"/>
                  <a:gd name="T103" fmla="*/ 32 h 242"/>
                  <a:gd name="T104" fmla="*/ 1 w 44"/>
                  <a:gd name="T105" fmla="*/ 34 h 242"/>
                  <a:gd name="T106" fmla="*/ 1 w 44"/>
                  <a:gd name="T107" fmla="*/ 35 h 242"/>
                  <a:gd name="T108" fmla="*/ 1 w 44"/>
                  <a:gd name="T109" fmla="*/ 37 h 242"/>
                  <a:gd name="T110" fmla="*/ 2 w 44"/>
                  <a:gd name="T111" fmla="*/ 37 h 242"/>
                  <a:gd name="T112" fmla="*/ 3 w 44"/>
                  <a:gd name="T113" fmla="*/ 39 h 242"/>
                  <a:gd name="T114" fmla="*/ 3 w 44"/>
                  <a:gd name="T115" fmla="*/ 40 h 242"/>
                  <a:gd name="T116" fmla="*/ 4 w 44"/>
                  <a:gd name="T117" fmla="*/ 42 h 242"/>
                  <a:gd name="T118" fmla="*/ 4 w 44"/>
                  <a:gd name="T119" fmla="*/ 43 h 242"/>
                  <a:gd name="T120" fmla="*/ 4 w 44"/>
                  <a:gd name="T121" fmla="*/ 44 h 242"/>
                  <a:gd name="T122" fmla="*/ 8 w 44"/>
                  <a:gd name="T123" fmla="*/ 37 h 2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44"/>
                  <a:gd name="T187" fmla="*/ 0 h 242"/>
                  <a:gd name="T188" fmla="*/ 44 w 44"/>
                  <a:gd name="T189" fmla="*/ 242 h 24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44" h="242">
                    <a:moveTo>
                      <a:pt x="44" y="203"/>
                    </a:moveTo>
                    <a:lnTo>
                      <a:pt x="44" y="201"/>
                    </a:lnTo>
                    <a:lnTo>
                      <a:pt x="42" y="199"/>
                    </a:lnTo>
                    <a:lnTo>
                      <a:pt x="42" y="197"/>
                    </a:lnTo>
                    <a:lnTo>
                      <a:pt x="41" y="194"/>
                    </a:lnTo>
                    <a:lnTo>
                      <a:pt x="41" y="192"/>
                    </a:lnTo>
                    <a:lnTo>
                      <a:pt x="39" y="192"/>
                    </a:lnTo>
                    <a:lnTo>
                      <a:pt x="39" y="188"/>
                    </a:lnTo>
                    <a:lnTo>
                      <a:pt x="37" y="186"/>
                    </a:lnTo>
                    <a:lnTo>
                      <a:pt x="37" y="181"/>
                    </a:lnTo>
                    <a:lnTo>
                      <a:pt x="35" y="179"/>
                    </a:lnTo>
                    <a:lnTo>
                      <a:pt x="33" y="173"/>
                    </a:lnTo>
                    <a:lnTo>
                      <a:pt x="33" y="171"/>
                    </a:lnTo>
                    <a:lnTo>
                      <a:pt x="33" y="166"/>
                    </a:lnTo>
                    <a:lnTo>
                      <a:pt x="29" y="160"/>
                    </a:lnTo>
                    <a:lnTo>
                      <a:pt x="29" y="155"/>
                    </a:lnTo>
                    <a:lnTo>
                      <a:pt x="29" y="153"/>
                    </a:lnTo>
                    <a:lnTo>
                      <a:pt x="28" y="151"/>
                    </a:lnTo>
                    <a:lnTo>
                      <a:pt x="28" y="149"/>
                    </a:lnTo>
                    <a:lnTo>
                      <a:pt x="28" y="145"/>
                    </a:lnTo>
                    <a:lnTo>
                      <a:pt x="28" y="143"/>
                    </a:lnTo>
                    <a:lnTo>
                      <a:pt x="26" y="140"/>
                    </a:lnTo>
                    <a:lnTo>
                      <a:pt x="26" y="136"/>
                    </a:lnTo>
                    <a:lnTo>
                      <a:pt x="26" y="134"/>
                    </a:lnTo>
                    <a:lnTo>
                      <a:pt x="26" y="130"/>
                    </a:lnTo>
                    <a:lnTo>
                      <a:pt x="26" y="127"/>
                    </a:lnTo>
                    <a:lnTo>
                      <a:pt x="26" y="125"/>
                    </a:lnTo>
                    <a:lnTo>
                      <a:pt x="26" y="121"/>
                    </a:lnTo>
                    <a:lnTo>
                      <a:pt x="26" y="117"/>
                    </a:lnTo>
                    <a:lnTo>
                      <a:pt x="26" y="115"/>
                    </a:lnTo>
                    <a:lnTo>
                      <a:pt x="26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6" y="104"/>
                    </a:lnTo>
                    <a:lnTo>
                      <a:pt x="28" y="101"/>
                    </a:lnTo>
                    <a:lnTo>
                      <a:pt x="28" y="99"/>
                    </a:lnTo>
                    <a:lnTo>
                      <a:pt x="28" y="95"/>
                    </a:lnTo>
                    <a:lnTo>
                      <a:pt x="29" y="89"/>
                    </a:lnTo>
                    <a:lnTo>
                      <a:pt x="29" y="88"/>
                    </a:lnTo>
                    <a:lnTo>
                      <a:pt x="29" y="84"/>
                    </a:lnTo>
                    <a:lnTo>
                      <a:pt x="29" y="82"/>
                    </a:lnTo>
                    <a:lnTo>
                      <a:pt x="33" y="78"/>
                    </a:lnTo>
                    <a:lnTo>
                      <a:pt x="33" y="74"/>
                    </a:lnTo>
                    <a:lnTo>
                      <a:pt x="33" y="73"/>
                    </a:lnTo>
                    <a:lnTo>
                      <a:pt x="33" y="71"/>
                    </a:lnTo>
                    <a:lnTo>
                      <a:pt x="33" y="69"/>
                    </a:lnTo>
                    <a:lnTo>
                      <a:pt x="35" y="65"/>
                    </a:lnTo>
                    <a:lnTo>
                      <a:pt x="35" y="61"/>
                    </a:lnTo>
                    <a:lnTo>
                      <a:pt x="37" y="61"/>
                    </a:lnTo>
                    <a:lnTo>
                      <a:pt x="37" y="60"/>
                    </a:lnTo>
                    <a:lnTo>
                      <a:pt x="37" y="56"/>
                    </a:lnTo>
                    <a:lnTo>
                      <a:pt x="39" y="54"/>
                    </a:lnTo>
                    <a:lnTo>
                      <a:pt x="39" y="50"/>
                    </a:lnTo>
                    <a:lnTo>
                      <a:pt x="41" y="48"/>
                    </a:lnTo>
                    <a:lnTo>
                      <a:pt x="41" y="47"/>
                    </a:lnTo>
                    <a:lnTo>
                      <a:pt x="42" y="43"/>
                    </a:lnTo>
                    <a:lnTo>
                      <a:pt x="44" y="41"/>
                    </a:lnTo>
                    <a:lnTo>
                      <a:pt x="44" y="37"/>
                    </a:lnTo>
                    <a:lnTo>
                      <a:pt x="26" y="0"/>
                    </a:lnTo>
                    <a:lnTo>
                      <a:pt x="24" y="4"/>
                    </a:lnTo>
                    <a:lnTo>
                      <a:pt x="22" y="6"/>
                    </a:lnTo>
                    <a:lnTo>
                      <a:pt x="20" y="9"/>
                    </a:lnTo>
                    <a:lnTo>
                      <a:pt x="20" y="13"/>
                    </a:lnTo>
                    <a:lnTo>
                      <a:pt x="20" y="17"/>
                    </a:lnTo>
                    <a:lnTo>
                      <a:pt x="16" y="20"/>
                    </a:lnTo>
                    <a:lnTo>
                      <a:pt x="15" y="22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1" y="35"/>
                    </a:lnTo>
                    <a:lnTo>
                      <a:pt x="9" y="37"/>
                    </a:lnTo>
                    <a:lnTo>
                      <a:pt x="9" y="43"/>
                    </a:lnTo>
                    <a:lnTo>
                      <a:pt x="7" y="47"/>
                    </a:lnTo>
                    <a:lnTo>
                      <a:pt x="7" y="48"/>
                    </a:lnTo>
                    <a:lnTo>
                      <a:pt x="7" y="54"/>
                    </a:lnTo>
                    <a:lnTo>
                      <a:pt x="5" y="56"/>
                    </a:lnTo>
                    <a:lnTo>
                      <a:pt x="5" y="61"/>
                    </a:lnTo>
                    <a:lnTo>
                      <a:pt x="5" y="63"/>
                    </a:lnTo>
                    <a:lnTo>
                      <a:pt x="1" y="69"/>
                    </a:lnTo>
                    <a:lnTo>
                      <a:pt x="1" y="71"/>
                    </a:lnTo>
                    <a:lnTo>
                      <a:pt x="0" y="76"/>
                    </a:lnTo>
                    <a:lnTo>
                      <a:pt x="0" y="82"/>
                    </a:lnTo>
                    <a:lnTo>
                      <a:pt x="0" y="84"/>
                    </a:lnTo>
                    <a:lnTo>
                      <a:pt x="0" y="88"/>
                    </a:lnTo>
                    <a:lnTo>
                      <a:pt x="0" y="91"/>
                    </a:lnTo>
                    <a:lnTo>
                      <a:pt x="0" y="97"/>
                    </a:lnTo>
                    <a:lnTo>
                      <a:pt x="0" y="101"/>
                    </a:lnTo>
                    <a:lnTo>
                      <a:pt x="0" y="104"/>
                    </a:lnTo>
                    <a:lnTo>
                      <a:pt x="0" y="108"/>
                    </a:lnTo>
                    <a:lnTo>
                      <a:pt x="0" y="112"/>
                    </a:lnTo>
                    <a:lnTo>
                      <a:pt x="0" y="117"/>
                    </a:lnTo>
                    <a:lnTo>
                      <a:pt x="0" y="121"/>
                    </a:lnTo>
                    <a:lnTo>
                      <a:pt x="0" y="125"/>
                    </a:lnTo>
                    <a:lnTo>
                      <a:pt x="0" y="129"/>
                    </a:lnTo>
                    <a:lnTo>
                      <a:pt x="0" y="134"/>
                    </a:lnTo>
                    <a:lnTo>
                      <a:pt x="0" y="138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9"/>
                    </a:lnTo>
                    <a:lnTo>
                      <a:pt x="0" y="153"/>
                    </a:lnTo>
                    <a:lnTo>
                      <a:pt x="0" y="158"/>
                    </a:lnTo>
                    <a:lnTo>
                      <a:pt x="0" y="160"/>
                    </a:lnTo>
                    <a:lnTo>
                      <a:pt x="0" y="166"/>
                    </a:lnTo>
                    <a:lnTo>
                      <a:pt x="1" y="168"/>
                    </a:lnTo>
                    <a:lnTo>
                      <a:pt x="1" y="173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5" y="186"/>
                    </a:lnTo>
                    <a:lnTo>
                      <a:pt x="7" y="188"/>
                    </a:lnTo>
                    <a:lnTo>
                      <a:pt x="7" y="192"/>
                    </a:lnTo>
                    <a:lnTo>
                      <a:pt x="7" y="197"/>
                    </a:lnTo>
                    <a:lnTo>
                      <a:pt x="9" y="199"/>
                    </a:lnTo>
                    <a:lnTo>
                      <a:pt x="9" y="203"/>
                    </a:lnTo>
                    <a:lnTo>
                      <a:pt x="11" y="207"/>
                    </a:lnTo>
                    <a:lnTo>
                      <a:pt x="13" y="211"/>
                    </a:lnTo>
                    <a:lnTo>
                      <a:pt x="13" y="214"/>
                    </a:lnTo>
                    <a:lnTo>
                      <a:pt x="15" y="218"/>
                    </a:lnTo>
                    <a:lnTo>
                      <a:pt x="16" y="222"/>
                    </a:lnTo>
                    <a:lnTo>
                      <a:pt x="20" y="225"/>
                    </a:lnTo>
                    <a:lnTo>
                      <a:pt x="20" y="229"/>
                    </a:lnTo>
                    <a:lnTo>
                      <a:pt x="20" y="231"/>
                    </a:lnTo>
                    <a:lnTo>
                      <a:pt x="22" y="235"/>
                    </a:lnTo>
                    <a:lnTo>
                      <a:pt x="24" y="238"/>
                    </a:lnTo>
                    <a:lnTo>
                      <a:pt x="26" y="242"/>
                    </a:lnTo>
                    <a:lnTo>
                      <a:pt x="44" y="20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9" name="Freeform 34"/>
              <p:cNvSpPr>
                <a:spLocks/>
              </p:cNvSpPr>
              <p:nvPr/>
            </p:nvSpPr>
            <p:spPr bwMode="auto">
              <a:xfrm>
                <a:off x="1852" y="3537"/>
                <a:ext cx="187" cy="81"/>
              </a:xfrm>
              <a:custGeom>
                <a:avLst/>
                <a:gdLst>
                  <a:gd name="T0" fmla="*/ 79 w 440"/>
                  <a:gd name="T1" fmla="*/ 17 h 190"/>
                  <a:gd name="T2" fmla="*/ 70 w 440"/>
                  <a:gd name="T3" fmla="*/ 26 h 190"/>
                  <a:gd name="T4" fmla="*/ 60 w 440"/>
                  <a:gd name="T5" fmla="*/ 35 h 190"/>
                  <a:gd name="T6" fmla="*/ 40 w 440"/>
                  <a:gd name="T7" fmla="*/ 35 h 190"/>
                  <a:gd name="T8" fmla="*/ 20 w 440"/>
                  <a:gd name="T9" fmla="*/ 35 h 190"/>
                  <a:gd name="T10" fmla="*/ 10 w 440"/>
                  <a:gd name="T11" fmla="*/ 26 h 190"/>
                  <a:gd name="T12" fmla="*/ 0 w 440"/>
                  <a:gd name="T13" fmla="*/ 17 h 190"/>
                  <a:gd name="T14" fmla="*/ 10 w 440"/>
                  <a:gd name="T15" fmla="*/ 9 h 190"/>
                  <a:gd name="T16" fmla="*/ 20 w 440"/>
                  <a:gd name="T17" fmla="*/ 0 h 190"/>
                  <a:gd name="T18" fmla="*/ 40 w 440"/>
                  <a:gd name="T19" fmla="*/ 0 h 190"/>
                  <a:gd name="T20" fmla="*/ 60 w 440"/>
                  <a:gd name="T21" fmla="*/ 0 h 190"/>
                  <a:gd name="T22" fmla="*/ 70 w 440"/>
                  <a:gd name="T23" fmla="*/ 9 h 190"/>
                  <a:gd name="T24" fmla="*/ 79 w 440"/>
                  <a:gd name="T25" fmla="*/ 17 h 1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90"/>
                  <a:gd name="T41" fmla="*/ 440 w 440"/>
                  <a:gd name="T42" fmla="*/ 190 h 1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90">
                    <a:moveTo>
                      <a:pt x="440" y="95"/>
                    </a:moveTo>
                    <a:lnTo>
                      <a:pt x="386" y="142"/>
                    </a:lnTo>
                    <a:lnTo>
                      <a:pt x="330" y="190"/>
                    </a:lnTo>
                    <a:lnTo>
                      <a:pt x="220" y="190"/>
                    </a:lnTo>
                    <a:lnTo>
                      <a:pt x="110" y="190"/>
                    </a:lnTo>
                    <a:lnTo>
                      <a:pt x="56" y="142"/>
                    </a:lnTo>
                    <a:lnTo>
                      <a:pt x="0" y="95"/>
                    </a:lnTo>
                    <a:lnTo>
                      <a:pt x="56" y="47"/>
                    </a:lnTo>
                    <a:lnTo>
                      <a:pt x="110" y="0"/>
                    </a:lnTo>
                    <a:lnTo>
                      <a:pt x="220" y="0"/>
                    </a:lnTo>
                    <a:lnTo>
                      <a:pt x="330" y="0"/>
                    </a:lnTo>
                    <a:lnTo>
                      <a:pt x="386" y="47"/>
                    </a:lnTo>
                    <a:lnTo>
                      <a:pt x="440" y="95"/>
                    </a:lnTo>
                    <a:close/>
                  </a:path>
                </a:pathLst>
              </a:custGeom>
              <a:solidFill>
                <a:srgbClr val="6495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0" name="Rectangle 35"/>
              <p:cNvSpPr>
                <a:spLocks noChangeArrowheads="1"/>
              </p:cNvSpPr>
              <p:nvPr/>
            </p:nvSpPr>
            <p:spPr bwMode="auto">
              <a:xfrm>
                <a:off x="1852" y="3565"/>
                <a:ext cx="187" cy="12"/>
              </a:xfrm>
              <a:prstGeom prst="rect">
                <a:avLst/>
              </a:prstGeom>
              <a:solidFill>
                <a:srgbClr val="003A6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1" name="Freeform 36"/>
              <p:cNvSpPr>
                <a:spLocks/>
              </p:cNvSpPr>
              <p:nvPr/>
            </p:nvSpPr>
            <p:spPr bwMode="auto">
              <a:xfrm>
                <a:off x="1852" y="3537"/>
                <a:ext cx="46" cy="81"/>
              </a:xfrm>
              <a:custGeom>
                <a:avLst/>
                <a:gdLst>
                  <a:gd name="T0" fmla="*/ 19 w 110"/>
                  <a:gd name="T1" fmla="*/ 35 h 190"/>
                  <a:gd name="T2" fmla="*/ 10 w 110"/>
                  <a:gd name="T3" fmla="*/ 26 h 190"/>
                  <a:gd name="T4" fmla="*/ 0 w 110"/>
                  <a:gd name="T5" fmla="*/ 17 h 190"/>
                  <a:gd name="T6" fmla="*/ 10 w 110"/>
                  <a:gd name="T7" fmla="*/ 9 h 190"/>
                  <a:gd name="T8" fmla="*/ 19 w 110"/>
                  <a:gd name="T9" fmla="*/ 0 h 190"/>
                  <a:gd name="T10" fmla="*/ 19 w 110"/>
                  <a:gd name="T11" fmla="*/ 35 h 1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0"/>
                  <a:gd name="T19" fmla="*/ 0 h 190"/>
                  <a:gd name="T20" fmla="*/ 110 w 110"/>
                  <a:gd name="T21" fmla="*/ 190 h 1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0" h="190">
                    <a:moveTo>
                      <a:pt x="110" y="190"/>
                    </a:moveTo>
                    <a:lnTo>
                      <a:pt x="56" y="142"/>
                    </a:lnTo>
                    <a:lnTo>
                      <a:pt x="0" y="95"/>
                    </a:lnTo>
                    <a:lnTo>
                      <a:pt x="56" y="47"/>
                    </a:lnTo>
                    <a:lnTo>
                      <a:pt x="110" y="0"/>
                    </a:lnTo>
                    <a:lnTo>
                      <a:pt x="110" y="190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2" name="Freeform 37"/>
              <p:cNvSpPr>
                <a:spLocks/>
              </p:cNvSpPr>
              <p:nvPr/>
            </p:nvSpPr>
            <p:spPr bwMode="auto">
              <a:xfrm>
                <a:off x="1993" y="3537"/>
                <a:ext cx="46" cy="81"/>
              </a:xfrm>
              <a:custGeom>
                <a:avLst/>
                <a:gdLst>
                  <a:gd name="T0" fmla="*/ 20 w 108"/>
                  <a:gd name="T1" fmla="*/ 17 h 188"/>
                  <a:gd name="T2" fmla="*/ 10 w 108"/>
                  <a:gd name="T3" fmla="*/ 26 h 188"/>
                  <a:gd name="T4" fmla="*/ 0 w 108"/>
                  <a:gd name="T5" fmla="*/ 35 h 188"/>
                  <a:gd name="T6" fmla="*/ 0 w 108"/>
                  <a:gd name="T7" fmla="*/ 0 h 188"/>
                  <a:gd name="T8" fmla="*/ 10 w 108"/>
                  <a:gd name="T9" fmla="*/ 9 h 188"/>
                  <a:gd name="T10" fmla="*/ 20 w 108"/>
                  <a:gd name="T11" fmla="*/ 17 h 1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8"/>
                  <a:gd name="T19" fmla="*/ 0 h 188"/>
                  <a:gd name="T20" fmla="*/ 108 w 108"/>
                  <a:gd name="T21" fmla="*/ 188 h 1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8" h="188">
                    <a:moveTo>
                      <a:pt x="108" y="93"/>
                    </a:moveTo>
                    <a:lnTo>
                      <a:pt x="54" y="140"/>
                    </a:lnTo>
                    <a:lnTo>
                      <a:pt x="0" y="188"/>
                    </a:lnTo>
                    <a:lnTo>
                      <a:pt x="0" y="0"/>
                    </a:lnTo>
                    <a:lnTo>
                      <a:pt x="54" y="47"/>
                    </a:lnTo>
                    <a:lnTo>
                      <a:pt x="108" y="93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3" name="Freeform 38"/>
              <p:cNvSpPr>
                <a:spLocks/>
              </p:cNvSpPr>
              <p:nvPr/>
            </p:nvSpPr>
            <p:spPr bwMode="auto">
              <a:xfrm>
                <a:off x="1852" y="3525"/>
                <a:ext cx="187" cy="81"/>
              </a:xfrm>
              <a:custGeom>
                <a:avLst/>
                <a:gdLst>
                  <a:gd name="T0" fmla="*/ 79 w 440"/>
                  <a:gd name="T1" fmla="*/ 17 h 190"/>
                  <a:gd name="T2" fmla="*/ 70 w 440"/>
                  <a:gd name="T3" fmla="*/ 26 h 190"/>
                  <a:gd name="T4" fmla="*/ 60 w 440"/>
                  <a:gd name="T5" fmla="*/ 35 h 190"/>
                  <a:gd name="T6" fmla="*/ 40 w 440"/>
                  <a:gd name="T7" fmla="*/ 35 h 190"/>
                  <a:gd name="T8" fmla="*/ 20 w 440"/>
                  <a:gd name="T9" fmla="*/ 35 h 190"/>
                  <a:gd name="T10" fmla="*/ 10 w 440"/>
                  <a:gd name="T11" fmla="*/ 26 h 190"/>
                  <a:gd name="T12" fmla="*/ 0 w 440"/>
                  <a:gd name="T13" fmla="*/ 17 h 190"/>
                  <a:gd name="T14" fmla="*/ 10 w 440"/>
                  <a:gd name="T15" fmla="*/ 9 h 190"/>
                  <a:gd name="T16" fmla="*/ 20 w 440"/>
                  <a:gd name="T17" fmla="*/ 0 h 190"/>
                  <a:gd name="T18" fmla="*/ 40 w 440"/>
                  <a:gd name="T19" fmla="*/ 0 h 190"/>
                  <a:gd name="T20" fmla="*/ 60 w 440"/>
                  <a:gd name="T21" fmla="*/ 0 h 190"/>
                  <a:gd name="T22" fmla="*/ 70 w 440"/>
                  <a:gd name="T23" fmla="*/ 9 h 190"/>
                  <a:gd name="T24" fmla="*/ 79 w 440"/>
                  <a:gd name="T25" fmla="*/ 17 h 1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90"/>
                  <a:gd name="T41" fmla="*/ 440 w 440"/>
                  <a:gd name="T42" fmla="*/ 190 h 1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90">
                    <a:moveTo>
                      <a:pt x="440" y="95"/>
                    </a:moveTo>
                    <a:lnTo>
                      <a:pt x="386" y="144"/>
                    </a:lnTo>
                    <a:lnTo>
                      <a:pt x="330" y="190"/>
                    </a:lnTo>
                    <a:lnTo>
                      <a:pt x="220" y="190"/>
                    </a:lnTo>
                    <a:lnTo>
                      <a:pt x="110" y="190"/>
                    </a:lnTo>
                    <a:lnTo>
                      <a:pt x="56" y="144"/>
                    </a:lnTo>
                    <a:lnTo>
                      <a:pt x="0" y="95"/>
                    </a:lnTo>
                    <a:lnTo>
                      <a:pt x="56" y="49"/>
                    </a:lnTo>
                    <a:lnTo>
                      <a:pt x="110" y="0"/>
                    </a:lnTo>
                    <a:lnTo>
                      <a:pt x="220" y="0"/>
                    </a:lnTo>
                    <a:lnTo>
                      <a:pt x="330" y="0"/>
                    </a:lnTo>
                    <a:lnTo>
                      <a:pt x="386" y="49"/>
                    </a:lnTo>
                    <a:lnTo>
                      <a:pt x="440" y="95"/>
                    </a:lnTo>
                    <a:close/>
                  </a:path>
                </a:pathLst>
              </a:custGeom>
              <a:solidFill>
                <a:srgbClr val="6E8CC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4" name="Freeform 39"/>
              <p:cNvSpPr>
                <a:spLocks/>
              </p:cNvSpPr>
              <p:nvPr/>
            </p:nvSpPr>
            <p:spPr bwMode="auto">
              <a:xfrm>
                <a:off x="1710" y="3485"/>
                <a:ext cx="188" cy="80"/>
              </a:xfrm>
              <a:custGeom>
                <a:avLst/>
                <a:gdLst>
                  <a:gd name="T0" fmla="*/ 0 w 440"/>
                  <a:gd name="T1" fmla="*/ 17 h 186"/>
                  <a:gd name="T2" fmla="*/ 10 w 440"/>
                  <a:gd name="T3" fmla="*/ 26 h 186"/>
                  <a:gd name="T4" fmla="*/ 20 w 440"/>
                  <a:gd name="T5" fmla="*/ 34 h 186"/>
                  <a:gd name="T6" fmla="*/ 40 w 440"/>
                  <a:gd name="T7" fmla="*/ 34 h 186"/>
                  <a:gd name="T8" fmla="*/ 60 w 440"/>
                  <a:gd name="T9" fmla="*/ 34 h 186"/>
                  <a:gd name="T10" fmla="*/ 71 w 440"/>
                  <a:gd name="T11" fmla="*/ 26 h 186"/>
                  <a:gd name="T12" fmla="*/ 80 w 440"/>
                  <a:gd name="T13" fmla="*/ 17 h 186"/>
                  <a:gd name="T14" fmla="*/ 71 w 440"/>
                  <a:gd name="T15" fmla="*/ 9 h 186"/>
                  <a:gd name="T16" fmla="*/ 60 w 440"/>
                  <a:gd name="T17" fmla="*/ 0 h 186"/>
                  <a:gd name="T18" fmla="*/ 40 w 440"/>
                  <a:gd name="T19" fmla="*/ 0 h 186"/>
                  <a:gd name="T20" fmla="*/ 20 w 440"/>
                  <a:gd name="T21" fmla="*/ 0 h 186"/>
                  <a:gd name="T22" fmla="*/ 10 w 440"/>
                  <a:gd name="T23" fmla="*/ 9 h 186"/>
                  <a:gd name="T24" fmla="*/ 0 w 440"/>
                  <a:gd name="T25" fmla="*/ 17 h 1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86"/>
                  <a:gd name="T41" fmla="*/ 440 w 440"/>
                  <a:gd name="T42" fmla="*/ 186 h 18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86">
                    <a:moveTo>
                      <a:pt x="0" y="93"/>
                    </a:moveTo>
                    <a:lnTo>
                      <a:pt x="56" y="140"/>
                    </a:lnTo>
                    <a:lnTo>
                      <a:pt x="110" y="186"/>
                    </a:lnTo>
                    <a:lnTo>
                      <a:pt x="220" y="186"/>
                    </a:lnTo>
                    <a:lnTo>
                      <a:pt x="330" y="186"/>
                    </a:lnTo>
                    <a:lnTo>
                      <a:pt x="386" y="140"/>
                    </a:lnTo>
                    <a:lnTo>
                      <a:pt x="440" y="93"/>
                    </a:lnTo>
                    <a:lnTo>
                      <a:pt x="386" y="46"/>
                    </a:lnTo>
                    <a:lnTo>
                      <a:pt x="330" y="0"/>
                    </a:lnTo>
                    <a:lnTo>
                      <a:pt x="220" y="0"/>
                    </a:lnTo>
                    <a:lnTo>
                      <a:pt x="110" y="0"/>
                    </a:lnTo>
                    <a:lnTo>
                      <a:pt x="56" y="46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6495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5" name="Freeform 40"/>
              <p:cNvSpPr>
                <a:spLocks/>
              </p:cNvSpPr>
              <p:nvPr/>
            </p:nvSpPr>
            <p:spPr bwMode="auto">
              <a:xfrm>
                <a:off x="1710" y="3513"/>
                <a:ext cx="188" cy="12"/>
              </a:xfrm>
              <a:custGeom>
                <a:avLst/>
                <a:gdLst>
                  <a:gd name="T0" fmla="*/ 80 w 440"/>
                  <a:gd name="T1" fmla="*/ 0 h 26"/>
                  <a:gd name="T2" fmla="*/ 80 w 440"/>
                  <a:gd name="T3" fmla="*/ 6 h 26"/>
                  <a:gd name="T4" fmla="*/ 0 w 440"/>
                  <a:gd name="T5" fmla="*/ 6 h 26"/>
                  <a:gd name="T6" fmla="*/ 0 w 440"/>
                  <a:gd name="T7" fmla="*/ 0 h 26"/>
                  <a:gd name="T8" fmla="*/ 80 w 440"/>
                  <a:gd name="T9" fmla="*/ 0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0"/>
                  <a:gd name="T16" fmla="*/ 0 h 26"/>
                  <a:gd name="T17" fmla="*/ 440 w 44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0" h="26">
                    <a:moveTo>
                      <a:pt x="440" y="0"/>
                    </a:moveTo>
                    <a:lnTo>
                      <a:pt x="440" y="26"/>
                    </a:lnTo>
                    <a:lnTo>
                      <a:pt x="2" y="26"/>
                    </a:lnTo>
                    <a:lnTo>
                      <a:pt x="0" y="0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6" name="Freeform 41"/>
              <p:cNvSpPr>
                <a:spLocks/>
              </p:cNvSpPr>
              <p:nvPr/>
            </p:nvSpPr>
            <p:spPr bwMode="auto">
              <a:xfrm>
                <a:off x="1852" y="3485"/>
                <a:ext cx="46" cy="80"/>
              </a:xfrm>
              <a:custGeom>
                <a:avLst/>
                <a:gdLst>
                  <a:gd name="T0" fmla="*/ 0 w 110"/>
                  <a:gd name="T1" fmla="*/ 34 h 186"/>
                  <a:gd name="T2" fmla="*/ 10 w 110"/>
                  <a:gd name="T3" fmla="*/ 26 h 186"/>
                  <a:gd name="T4" fmla="*/ 19 w 110"/>
                  <a:gd name="T5" fmla="*/ 17 h 186"/>
                  <a:gd name="T6" fmla="*/ 10 w 110"/>
                  <a:gd name="T7" fmla="*/ 9 h 186"/>
                  <a:gd name="T8" fmla="*/ 0 w 110"/>
                  <a:gd name="T9" fmla="*/ 0 h 186"/>
                  <a:gd name="T10" fmla="*/ 0 w 110"/>
                  <a:gd name="T11" fmla="*/ 34 h 18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0"/>
                  <a:gd name="T19" fmla="*/ 0 h 186"/>
                  <a:gd name="T20" fmla="*/ 110 w 110"/>
                  <a:gd name="T21" fmla="*/ 186 h 18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0" h="186">
                    <a:moveTo>
                      <a:pt x="0" y="186"/>
                    </a:moveTo>
                    <a:lnTo>
                      <a:pt x="56" y="140"/>
                    </a:lnTo>
                    <a:lnTo>
                      <a:pt x="110" y="93"/>
                    </a:lnTo>
                    <a:lnTo>
                      <a:pt x="56" y="46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7" name="Freeform 42"/>
              <p:cNvSpPr>
                <a:spLocks/>
              </p:cNvSpPr>
              <p:nvPr/>
            </p:nvSpPr>
            <p:spPr bwMode="auto">
              <a:xfrm>
                <a:off x="1710" y="3485"/>
                <a:ext cx="47" cy="80"/>
              </a:xfrm>
              <a:custGeom>
                <a:avLst/>
                <a:gdLst>
                  <a:gd name="T0" fmla="*/ 0 w 110"/>
                  <a:gd name="T1" fmla="*/ 17 h 186"/>
                  <a:gd name="T2" fmla="*/ 10 w 110"/>
                  <a:gd name="T3" fmla="*/ 26 h 186"/>
                  <a:gd name="T4" fmla="*/ 20 w 110"/>
                  <a:gd name="T5" fmla="*/ 34 h 186"/>
                  <a:gd name="T6" fmla="*/ 20 w 110"/>
                  <a:gd name="T7" fmla="*/ 0 h 186"/>
                  <a:gd name="T8" fmla="*/ 10 w 110"/>
                  <a:gd name="T9" fmla="*/ 9 h 186"/>
                  <a:gd name="T10" fmla="*/ 0 w 110"/>
                  <a:gd name="T11" fmla="*/ 17 h 18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0"/>
                  <a:gd name="T19" fmla="*/ 0 h 186"/>
                  <a:gd name="T20" fmla="*/ 110 w 110"/>
                  <a:gd name="T21" fmla="*/ 186 h 18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0" h="186">
                    <a:moveTo>
                      <a:pt x="0" y="93"/>
                    </a:moveTo>
                    <a:lnTo>
                      <a:pt x="56" y="140"/>
                    </a:lnTo>
                    <a:lnTo>
                      <a:pt x="110" y="186"/>
                    </a:lnTo>
                    <a:lnTo>
                      <a:pt x="110" y="0"/>
                    </a:lnTo>
                    <a:lnTo>
                      <a:pt x="56" y="46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8" name="Freeform 43"/>
              <p:cNvSpPr>
                <a:spLocks/>
              </p:cNvSpPr>
              <p:nvPr/>
            </p:nvSpPr>
            <p:spPr bwMode="auto">
              <a:xfrm>
                <a:off x="1710" y="3473"/>
                <a:ext cx="188" cy="81"/>
              </a:xfrm>
              <a:custGeom>
                <a:avLst/>
                <a:gdLst>
                  <a:gd name="T0" fmla="*/ 0 w 440"/>
                  <a:gd name="T1" fmla="*/ 17 h 188"/>
                  <a:gd name="T2" fmla="*/ 10 w 440"/>
                  <a:gd name="T3" fmla="*/ 26 h 188"/>
                  <a:gd name="T4" fmla="*/ 20 w 440"/>
                  <a:gd name="T5" fmla="*/ 35 h 188"/>
                  <a:gd name="T6" fmla="*/ 40 w 440"/>
                  <a:gd name="T7" fmla="*/ 35 h 188"/>
                  <a:gd name="T8" fmla="*/ 60 w 440"/>
                  <a:gd name="T9" fmla="*/ 35 h 188"/>
                  <a:gd name="T10" fmla="*/ 71 w 440"/>
                  <a:gd name="T11" fmla="*/ 26 h 188"/>
                  <a:gd name="T12" fmla="*/ 80 w 440"/>
                  <a:gd name="T13" fmla="*/ 17 h 188"/>
                  <a:gd name="T14" fmla="*/ 71 w 440"/>
                  <a:gd name="T15" fmla="*/ 9 h 188"/>
                  <a:gd name="T16" fmla="*/ 60 w 440"/>
                  <a:gd name="T17" fmla="*/ 0 h 188"/>
                  <a:gd name="T18" fmla="*/ 40 w 440"/>
                  <a:gd name="T19" fmla="*/ 0 h 188"/>
                  <a:gd name="T20" fmla="*/ 20 w 440"/>
                  <a:gd name="T21" fmla="*/ 0 h 188"/>
                  <a:gd name="T22" fmla="*/ 10 w 440"/>
                  <a:gd name="T23" fmla="*/ 9 h 188"/>
                  <a:gd name="T24" fmla="*/ 0 w 440"/>
                  <a:gd name="T25" fmla="*/ 17 h 1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88"/>
                  <a:gd name="T41" fmla="*/ 440 w 440"/>
                  <a:gd name="T42" fmla="*/ 188 h 1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88">
                    <a:moveTo>
                      <a:pt x="0" y="93"/>
                    </a:moveTo>
                    <a:lnTo>
                      <a:pt x="56" y="141"/>
                    </a:lnTo>
                    <a:lnTo>
                      <a:pt x="110" y="188"/>
                    </a:lnTo>
                    <a:lnTo>
                      <a:pt x="220" y="188"/>
                    </a:lnTo>
                    <a:lnTo>
                      <a:pt x="330" y="188"/>
                    </a:lnTo>
                    <a:lnTo>
                      <a:pt x="386" y="141"/>
                    </a:lnTo>
                    <a:lnTo>
                      <a:pt x="440" y="93"/>
                    </a:lnTo>
                    <a:lnTo>
                      <a:pt x="386" y="48"/>
                    </a:lnTo>
                    <a:lnTo>
                      <a:pt x="330" y="0"/>
                    </a:lnTo>
                    <a:lnTo>
                      <a:pt x="220" y="0"/>
                    </a:lnTo>
                    <a:lnTo>
                      <a:pt x="110" y="0"/>
                    </a:lnTo>
                    <a:lnTo>
                      <a:pt x="56" y="48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6E8CC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39" name="Freeform 44"/>
              <p:cNvSpPr>
                <a:spLocks/>
              </p:cNvSpPr>
              <p:nvPr/>
            </p:nvSpPr>
            <p:spPr bwMode="auto">
              <a:xfrm>
                <a:off x="1852" y="3443"/>
                <a:ext cx="187" cy="82"/>
              </a:xfrm>
              <a:custGeom>
                <a:avLst/>
                <a:gdLst>
                  <a:gd name="T0" fmla="*/ 0 w 440"/>
                  <a:gd name="T1" fmla="*/ 18 h 190"/>
                  <a:gd name="T2" fmla="*/ 10 w 440"/>
                  <a:gd name="T3" fmla="*/ 27 h 190"/>
                  <a:gd name="T4" fmla="*/ 20 w 440"/>
                  <a:gd name="T5" fmla="*/ 35 h 190"/>
                  <a:gd name="T6" fmla="*/ 40 w 440"/>
                  <a:gd name="T7" fmla="*/ 35 h 190"/>
                  <a:gd name="T8" fmla="*/ 60 w 440"/>
                  <a:gd name="T9" fmla="*/ 35 h 190"/>
                  <a:gd name="T10" fmla="*/ 70 w 440"/>
                  <a:gd name="T11" fmla="*/ 27 h 190"/>
                  <a:gd name="T12" fmla="*/ 79 w 440"/>
                  <a:gd name="T13" fmla="*/ 18 h 190"/>
                  <a:gd name="T14" fmla="*/ 70 w 440"/>
                  <a:gd name="T15" fmla="*/ 9 h 190"/>
                  <a:gd name="T16" fmla="*/ 60 w 440"/>
                  <a:gd name="T17" fmla="*/ 0 h 190"/>
                  <a:gd name="T18" fmla="*/ 40 w 440"/>
                  <a:gd name="T19" fmla="*/ 0 h 190"/>
                  <a:gd name="T20" fmla="*/ 20 w 440"/>
                  <a:gd name="T21" fmla="*/ 0 h 190"/>
                  <a:gd name="T22" fmla="*/ 10 w 440"/>
                  <a:gd name="T23" fmla="*/ 9 h 190"/>
                  <a:gd name="T24" fmla="*/ 0 w 440"/>
                  <a:gd name="T25" fmla="*/ 18 h 1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90"/>
                  <a:gd name="T41" fmla="*/ 440 w 440"/>
                  <a:gd name="T42" fmla="*/ 190 h 1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90">
                    <a:moveTo>
                      <a:pt x="0" y="97"/>
                    </a:moveTo>
                    <a:lnTo>
                      <a:pt x="56" y="143"/>
                    </a:lnTo>
                    <a:lnTo>
                      <a:pt x="110" y="190"/>
                    </a:lnTo>
                    <a:lnTo>
                      <a:pt x="220" y="190"/>
                    </a:lnTo>
                    <a:lnTo>
                      <a:pt x="330" y="190"/>
                    </a:lnTo>
                    <a:lnTo>
                      <a:pt x="386" y="143"/>
                    </a:lnTo>
                    <a:lnTo>
                      <a:pt x="440" y="97"/>
                    </a:lnTo>
                    <a:lnTo>
                      <a:pt x="386" y="48"/>
                    </a:lnTo>
                    <a:lnTo>
                      <a:pt x="330" y="0"/>
                    </a:lnTo>
                    <a:lnTo>
                      <a:pt x="220" y="0"/>
                    </a:lnTo>
                    <a:lnTo>
                      <a:pt x="110" y="0"/>
                    </a:lnTo>
                    <a:lnTo>
                      <a:pt x="56" y="48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6495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0" name="Rectangle 45"/>
              <p:cNvSpPr>
                <a:spLocks noChangeArrowheads="1"/>
              </p:cNvSpPr>
              <p:nvPr/>
            </p:nvSpPr>
            <p:spPr bwMode="auto">
              <a:xfrm>
                <a:off x="1852" y="3473"/>
                <a:ext cx="187" cy="12"/>
              </a:xfrm>
              <a:prstGeom prst="rect">
                <a:avLst/>
              </a:prstGeom>
              <a:solidFill>
                <a:srgbClr val="003A6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1" name="Freeform 46"/>
              <p:cNvSpPr>
                <a:spLocks/>
              </p:cNvSpPr>
              <p:nvPr/>
            </p:nvSpPr>
            <p:spPr bwMode="auto">
              <a:xfrm>
                <a:off x="1993" y="3443"/>
                <a:ext cx="46" cy="82"/>
              </a:xfrm>
              <a:custGeom>
                <a:avLst/>
                <a:gdLst>
                  <a:gd name="T0" fmla="*/ 0 w 108"/>
                  <a:gd name="T1" fmla="*/ 35 h 190"/>
                  <a:gd name="T2" fmla="*/ 10 w 108"/>
                  <a:gd name="T3" fmla="*/ 27 h 190"/>
                  <a:gd name="T4" fmla="*/ 20 w 108"/>
                  <a:gd name="T5" fmla="*/ 18 h 190"/>
                  <a:gd name="T6" fmla="*/ 10 w 108"/>
                  <a:gd name="T7" fmla="*/ 9 h 190"/>
                  <a:gd name="T8" fmla="*/ 0 w 108"/>
                  <a:gd name="T9" fmla="*/ 0 h 190"/>
                  <a:gd name="T10" fmla="*/ 0 w 108"/>
                  <a:gd name="T11" fmla="*/ 35 h 1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8"/>
                  <a:gd name="T19" fmla="*/ 0 h 190"/>
                  <a:gd name="T20" fmla="*/ 108 w 108"/>
                  <a:gd name="T21" fmla="*/ 190 h 1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8" h="190">
                    <a:moveTo>
                      <a:pt x="0" y="190"/>
                    </a:moveTo>
                    <a:lnTo>
                      <a:pt x="54" y="143"/>
                    </a:lnTo>
                    <a:lnTo>
                      <a:pt x="108" y="97"/>
                    </a:lnTo>
                    <a:lnTo>
                      <a:pt x="54" y="48"/>
                    </a:lnTo>
                    <a:lnTo>
                      <a:pt x="0" y="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2" name="Freeform 47"/>
              <p:cNvSpPr>
                <a:spLocks/>
              </p:cNvSpPr>
              <p:nvPr/>
            </p:nvSpPr>
            <p:spPr bwMode="auto">
              <a:xfrm>
                <a:off x="1852" y="3443"/>
                <a:ext cx="46" cy="82"/>
              </a:xfrm>
              <a:custGeom>
                <a:avLst/>
                <a:gdLst>
                  <a:gd name="T0" fmla="*/ 0 w 110"/>
                  <a:gd name="T1" fmla="*/ 18 h 188"/>
                  <a:gd name="T2" fmla="*/ 10 w 110"/>
                  <a:gd name="T3" fmla="*/ 27 h 188"/>
                  <a:gd name="T4" fmla="*/ 19 w 110"/>
                  <a:gd name="T5" fmla="*/ 36 h 188"/>
                  <a:gd name="T6" fmla="*/ 19 w 110"/>
                  <a:gd name="T7" fmla="*/ 0 h 188"/>
                  <a:gd name="T8" fmla="*/ 10 w 110"/>
                  <a:gd name="T9" fmla="*/ 9 h 188"/>
                  <a:gd name="T10" fmla="*/ 0 w 110"/>
                  <a:gd name="T11" fmla="*/ 18 h 1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0"/>
                  <a:gd name="T19" fmla="*/ 0 h 188"/>
                  <a:gd name="T20" fmla="*/ 110 w 110"/>
                  <a:gd name="T21" fmla="*/ 188 h 1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0" h="188">
                    <a:moveTo>
                      <a:pt x="0" y="95"/>
                    </a:moveTo>
                    <a:lnTo>
                      <a:pt x="56" y="143"/>
                    </a:lnTo>
                    <a:lnTo>
                      <a:pt x="110" y="188"/>
                    </a:lnTo>
                    <a:lnTo>
                      <a:pt x="110" y="0"/>
                    </a:lnTo>
                    <a:lnTo>
                      <a:pt x="56" y="48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3" name="Freeform 48"/>
              <p:cNvSpPr>
                <a:spLocks/>
              </p:cNvSpPr>
              <p:nvPr/>
            </p:nvSpPr>
            <p:spPr bwMode="auto">
              <a:xfrm>
                <a:off x="1852" y="3432"/>
                <a:ext cx="187" cy="81"/>
              </a:xfrm>
              <a:custGeom>
                <a:avLst/>
                <a:gdLst>
                  <a:gd name="T0" fmla="*/ 0 w 440"/>
                  <a:gd name="T1" fmla="*/ 17 h 190"/>
                  <a:gd name="T2" fmla="*/ 10 w 440"/>
                  <a:gd name="T3" fmla="*/ 26 h 190"/>
                  <a:gd name="T4" fmla="*/ 20 w 440"/>
                  <a:gd name="T5" fmla="*/ 35 h 190"/>
                  <a:gd name="T6" fmla="*/ 40 w 440"/>
                  <a:gd name="T7" fmla="*/ 35 h 190"/>
                  <a:gd name="T8" fmla="*/ 60 w 440"/>
                  <a:gd name="T9" fmla="*/ 35 h 190"/>
                  <a:gd name="T10" fmla="*/ 70 w 440"/>
                  <a:gd name="T11" fmla="*/ 26 h 190"/>
                  <a:gd name="T12" fmla="*/ 79 w 440"/>
                  <a:gd name="T13" fmla="*/ 17 h 190"/>
                  <a:gd name="T14" fmla="*/ 70 w 440"/>
                  <a:gd name="T15" fmla="*/ 9 h 190"/>
                  <a:gd name="T16" fmla="*/ 60 w 440"/>
                  <a:gd name="T17" fmla="*/ 0 h 190"/>
                  <a:gd name="T18" fmla="*/ 40 w 440"/>
                  <a:gd name="T19" fmla="*/ 0 h 190"/>
                  <a:gd name="T20" fmla="*/ 20 w 440"/>
                  <a:gd name="T21" fmla="*/ 0 h 190"/>
                  <a:gd name="T22" fmla="*/ 10 w 440"/>
                  <a:gd name="T23" fmla="*/ 9 h 190"/>
                  <a:gd name="T24" fmla="*/ 0 w 440"/>
                  <a:gd name="T25" fmla="*/ 17 h 1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90"/>
                  <a:gd name="T41" fmla="*/ 440 w 440"/>
                  <a:gd name="T42" fmla="*/ 190 h 1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90">
                    <a:moveTo>
                      <a:pt x="0" y="95"/>
                    </a:moveTo>
                    <a:lnTo>
                      <a:pt x="56" y="143"/>
                    </a:lnTo>
                    <a:lnTo>
                      <a:pt x="110" y="190"/>
                    </a:lnTo>
                    <a:lnTo>
                      <a:pt x="220" y="190"/>
                    </a:lnTo>
                    <a:lnTo>
                      <a:pt x="330" y="190"/>
                    </a:lnTo>
                    <a:lnTo>
                      <a:pt x="386" y="143"/>
                    </a:lnTo>
                    <a:lnTo>
                      <a:pt x="440" y="95"/>
                    </a:lnTo>
                    <a:lnTo>
                      <a:pt x="386" y="46"/>
                    </a:lnTo>
                    <a:lnTo>
                      <a:pt x="330" y="0"/>
                    </a:lnTo>
                    <a:lnTo>
                      <a:pt x="220" y="0"/>
                    </a:lnTo>
                    <a:lnTo>
                      <a:pt x="110" y="0"/>
                    </a:lnTo>
                    <a:lnTo>
                      <a:pt x="56" y="4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6E8CC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4" name="Freeform 49"/>
              <p:cNvSpPr>
                <a:spLocks/>
              </p:cNvSpPr>
              <p:nvPr/>
            </p:nvSpPr>
            <p:spPr bwMode="auto">
              <a:xfrm>
                <a:off x="1936" y="3465"/>
                <a:ext cx="28" cy="42"/>
              </a:xfrm>
              <a:custGeom>
                <a:avLst/>
                <a:gdLst>
                  <a:gd name="T0" fmla="*/ 2 w 64"/>
                  <a:gd name="T1" fmla="*/ 0 h 99"/>
                  <a:gd name="T2" fmla="*/ 0 w 64"/>
                  <a:gd name="T3" fmla="*/ 1 h 99"/>
                  <a:gd name="T4" fmla="*/ 9 w 64"/>
                  <a:gd name="T5" fmla="*/ 18 h 99"/>
                  <a:gd name="T6" fmla="*/ 12 w 64"/>
                  <a:gd name="T7" fmla="*/ 18 h 99"/>
                  <a:gd name="T8" fmla="*/ 3 w 64"/>
                  <a:gd name="T9" fmla="*/ 0 h 99"/>
                  <a:gd name="T10" fmla="*/ 2 w 64"/>
                  <a:gd name="T11" fmla="*/ 1 h 99"/>
                  <a:gd name="T12" fmla="*/ 2 w 64"/>
                  <a:gd name="T13" fmla="*/ 0 h 99"/>
                  <a:gd name="T14" fmla="*/ 0 w 64"/>
                  <a:gd name="T15" fmla="*/ 0 h 99"/>
                  <a:gd name="T16" fmla="*/ 0 w 64"/>
                  <a:gd name="T17" fmla="*/ 1 h 99"/>
                  <a:gd name="T18" fmla="*/ 2 w 64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4"/>
                  <a:gd name="T31" fmla="*/ 0 h 99"/>
                  <a:gd name="T32" fmla="*/ 64 w 64"/>
                  <a:gd name="T33" fmla="*/ 99 h 9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4" h="99">
                    <a:moveTo>
                      <a:pt x="10" y="0"/>
                    </a:moveTo>
                    <a:lnTo>
                      <a:pt x="0" y="4"/>
                    </a:lnTo>
                    <a:lnTo>
                      <a:pt x="47" y="99"/>
                    </a:lnTo>
                    <a:lnTo>
                      <a:pt x="64" y="99"/>
                    </a:lnTo>
                    <a:lnTo>
                      <a:pt x="17" y="2"/>
                    </a:lnTo>
                    <a:lnTo>
                      <a:pt x="10" y="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5" name="Freeform 50"/>
              <p:cNvSpPr>
                <a:spLocks/>
              </p:cNvSpPr>
              <p:nvPr/>
            </p:nvSpPr>
            <p:spPr bwMode="auto">
              <a:xfrm>
                <a:off x="1941" y="3465"/>
                <a:ext cx="19" cy="3"/>
              </a:xfrm>
              <a:custGeom>
                <a:avLst/>
                <a:gdLst>
                  <a:gd name="T0" fmla="*/ 6 w 44"/>
                  <a:gd name="T1" fmla="*/ 1 h 8"/>
                  <a:gd name="T2" fmla="*/ 7 w 44"/>
                  <a:gd name="T3" fmla="*/ 0 h 8"/>
                  <a:gd name="T4" fmla="*/ 0 w 44"/>
                  <a:gd name="T5" fmla="*/ 0 h 8"/>
                  <a:gd name="T6" fmla="*/ 0 w 44"/>
                  <a:gd name="T7" fmla="*/ 1 h 8"/>
                  <a:gd name="T8" fmla="*/ 7 w 44"/>
                  <a:gd name="T9" fmla="*/ 1 h 8"/>
                  <a:gd name="T10" fmla="*/ 8 w 44"/>
                  <a:gd name="T11" fmla="*/ 1 h 8"/>
                  <a:gd name="T12" fmla="*/ 7 w 44"/>
                  <a:gd name="T13" fmla="*/ 1 h 8"/>
                  <a:gd name="T14" fmla="*/ 8 w 44"/>
                  <a:gd name="T15" fmla="*/ 1 h 8"/>
                  <a:gd name="T16" fmla="*/ 8 w 44"/>
                  <a:gd name="T17" fmla="*/ 1 h 8"/>
                  <a:gd name="T18" fmla="*/ 6 w 44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8"/>
                  <a:gd name="T32" fmla="*/ 44 w 44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8">
                    <a:moveTo>
                      <a:pt x="30" y="4"/>
                    </a:moveTo>
                    <a:lnTo>
                      <a:pt x="37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7" y="8"/>
                    </a:lnTo>
                    <a:lnTo>
                      <a:pt x="44" y="4"/>
                    </a:lnTo>
                    <a:lnTo>
                      <a:pt x="37" y="8"/>
                    </a:lnTo>
                    <a:lnTo>
                      <a:pt x="44" y="8"/>
                    </a:lnTo>
                    <a:lnTo>
                      <a:pt x="44" y="4"/>
                    </a:lnTo>
                    <a:lnTo>
                      <a:pt x="30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6" name="Freeform 51"/>
              <p:cNvSpPr>
                <a:spLocks/>
              </p:cNvSpPr>
              <p:nvPr/>
            </p:nvSpPr>
            <p:spPr bwMode="auto">
              <a:xfrm>
                <a:off x="1954" y="3447"/>
                <a:ext cx="6" cy="19"/>
              </a:xfrm>
              <a:custGeom>
                <a:avLst/>
                <a:gdLst>
                  <a:gd name="T0" fmla="*/ 2 w 13"/>
                  <a:gd name="T1" fmla="*/ 1 h 47"/>
                  <a:gd name="T2" fmla="*/ 0 w 13"/>
                  <a:gd name="T3" fmla="*/ 1 h 47"/>
                  <a:gd name="T4" fmla="*/ 0 w 13"/>
                  <a:gd name="T5" fmla="*/ 8 h 47"/>
                  <a:gd name="T6" fmla="*/ 3 w 13"/>
                  <a:gd name="T7" fmla="*/ 8 h 47"/>
                  <a:gd name="T8" fmla="*/ 3 w 13"/>
                  <a:gd name="T9" fmla="*/ 1 h 47"/>
                  <a:gd name="T10" fmla="*/ 2 w 13"/>
                  <a:gd name="T11" fmla="*/ 0 h 47"/>
                  <a:gd name="T12" fmla="*/ 3 w 13"/>
                  <a:gd name="T13" fmla="*/ 1 h 47"/>
                  <a:gd name="T14" fmla="*/ 3 w 13"/>
                  <a:gd name="T15" fmla="*/ 0 h 47"/>
                  <a:gd name="T16" fmla="*/ 2 w 13"/>
                  <a:gd name="T17" fmla="*/ 0 h 47"/>
                  <a:gd name="T18" fmla="*/ 2 w 13"/>
                  <a:gd name="T19" fmla="*/ 1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"/>
                  <a:gd name="T31" fmla="*/ 0 h 47"/>
                  <a:gd name="T32" fmla="*/ 13 w 13"/>
                  <a:gd name="T33" fmla="*/ 47 h 4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" h="47">
                    <a:moveTo>
                      <a:pt x="8" y="8"/>
                    </a:moveTo>
                    <a:lnTo>
                      <a:pt x="0" y="6"/>
                    </a:lnTo>
                    <a:lnTo>
                      <a:pt x="0" y="47"/>
                    </a:lnTo>
                    <a:lnTo>
                      <a:pt x="13" y="47"/>
                    </a:lnTo>
                    <a:lnTo>
                      <a:pt x="13" y="6"/>
                    </a:lnTo>
                    <a:lnTo>
                      <a:pt x="8" y="0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7" name="Freeform 52"/>
              <p:cNvSpPr>
                <a:spLocks/>
              </p:cNvSpPr>
              <p:nvPr/>
            </p:nvSpPr>
            <p:spPr bwMode="auto">
              <a:xfrm>
                <a:off x="1930" y="3447"/>
                <a:ext cx="27" cy="3"/>
              </a:xfrm>
              <a:custGeom>
                <a:avLst/>
                <a:gdLst>
                  <a:gd name="T0" fmla="*/ 0 w 63"/>
                  <a:gd name="T1" fmla="*/ 1 h 8"/>
                  <a:gd name="T2" fmla="*/ 1 w 63"/>
                  <a:gd name="T3" fmla="*/ 1 h 8"/>
                  <a:gd name="T4" fmla="*/ 12 w 63"/>
                  <a:gd name="T5" fmla="*/ 1 h 8"/>
                  <a:gd name="T6" fmla="*/ 12 w 63"/>
                  <a:gd name="T7" fmla="*/ 0 h 8"/>
                  <a:gd name="T8" fmla="*/ 1 w 63"/>
                  <a:gd name="T9" fmla="*/ 0 h 8"/>
                  <a:gd name="T10" fmla="*/ 3 w 63"/>
                  <a:gd name="T11" fmla="*/ 1 h 8"/>
                  <a:gd name="T12" fmla="*/ 0 w 63"/>
                  <a:gd name="T13" fmla="*/ 1 h 8"/>
                  <a:gd name="T14" fmla="*/ 0 w 63"/>
                  <a:gd name="T15" fmla="*/ 1 h 8"/>
                  <a:gd name="T16" fmla="*/ 1 w 63"/>
                  <a:gd name="T17" fmla="*/ 1 h 8"/>
                  <a:gd name="T18" fmla="*/ 0 w 63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3"/>
                  <a:gd name="T31" fmla="*/ 0 h 8"/>
                  <a:gd name="T32" fmla="*/ 63 w 63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3" h="8">
                    <a:moveTo>
                      <a:pt x="0" y="6"/>
                    </a:moveTo>
                    <a:lnTo>
                      <a:pt x="7" y="8"/>
                    </a:lnTo>
                    <a:lnTo>
                      <a:pt x="63" y="8"/>
                    </a:lnTo>
                    <a:lnTo>
                      <a:pt x="63" y="0"/>
                    </a:lnTo>
                    <a:lnTo>
                      <a:pt x="7" y="0"/>
                    </a:lnTo>
                    <a:lnTo>
                      <a:pt x="14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7" y="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8" name="Freeform 53"/>
              <p:cNvSpPr>
                <a:spLocks/>
              </p:cNvSpPr>
              <p:nvPr/>
            </p:nvSpPr>
            <p:spPr bwMode="auto">
              <a:xfrm>
                <a:off x="1909" y="3404"/>
                <a:ext cx="27" cy="45"/>
              </a:xfrm>
              <a:custGeom>
                <a:avLst/>
                <a:gdLst>
                  <a:gd name="T0" fmla="*/ 2 w 65"/>
                  <a:gd name="T1" fmla="*/ 0 h 106"/>
                  <a:gd name="T2" fmla="*/ 0 w 65"/>
                  <a:gd name="T3" fmla="*/ 0 h 106"/>
                  <a:gd name="T4" fmla="*/ 9 w 65"/>
                  <a:gd name="T5" fmla="*/ 19 h 106"/>
                  <a:gd name="T6" fmla="*/ 11 w 65"/>
                  <a:gd name="T7" fmla="*/ 19 h 106"/>
                  <a:gd name="T8" fmla="*/ 3 w 65"/>
                  <a:gd name="T9" fmla="*/ 0 h 106"/>
                  <a:gd name="T10" fmla="*/ 2 w 65"/>
                  <a:gd name="T11" fmla="*/ 1 h 106"/>
                  <a:gd name="T12" fmla="*/ 2 w 65"/>
                  <a:gd name="T13" fmla="*/ 0 h 106"/>
                  <a:gd name="T14" fmla="*/ 0 w 65"/>
                  <a:gd name="T15" fmla="*/ 0 h 106"/>
                  <a:gd name="T16" fmla="*/ 0 w 65"/>
                  <a:gd name="T17" fmla="*/ 0 h 106"/>
                  <a:gd name="T18" fmla="*/ 2 w 65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5"/>
                  <a:gd name="T31" fmla="*/ 0 h 106"/>
                  <a:gd name="T32" fmla="*/ 65 w 65"/>
                  <a:gd name="T33" fmla="*/ 106 h 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5" h="106">
                    <a:moveTo>
                      <a:pt x="10" y="0"/>
                    </a:moveTo>
                    <a:lnTo>
                      <a:pt x="2" y="3"/>
                    </a:lnTo>
                    <a:lnTo>
                      <a:pt x="51" y="106"/>
                    </a:lnTo>
                    <a:lnTo>
                      <a:pt x="65" y="104"/>
                    </a:lnTo>
                    <a:lnTo>
                      <a:pt x="17" y="2"/>
                    </a:lnTo>
                    <a:lnTo>
                      <a:pt x="10" y="7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49" name="Freeform 54"/>
              <p:cNvSpPr>
                <a:spLocks/>
              </p:cNvSpPr>
              <p:nvPr/>
            </p:nvSpPr>
            <p:spPr bwMode="auto">
              <a:xfrm>
                <a:off x="1913" y="3404"/>
                <a:ext cx="15" cy="3"/>
              </a:xfrm>
              <a:custGeom>
                <a:avLst/>
                <a:gdLst>
                  <a:gd name="T0" fmla="*/ 4 w 34"/>
                  <a:gd name="T1" fmla="*/ 0 h 9"/>
                  <a:gd name="T2" fmla="*/ 5 w 34"/>
                  <a:gd name="T3" fmla="*/ 0 h 9"/>
                  <a:gd name="T4" fmla="*/ 0 w 34"/>
                  <a:gd name="T5" fmla="*/ 0 h 9"/>
                  <a:gd name="T6" fmla="*/ 0 w 34"/>
                  <a:gd name="T7" fmla="*/ 1 h 9"/>
                  <a:gd name="T8" fmla="*/ 5 w 34"/>
                  <a:gd name="T9" fmla="*/ 1 h 9"/>
                  <a:gd name="T10" fmla="*/ 7 w 34"/>
                  <a:gd name="T11" fmla="*/ 0 h 9"/>
                  <a:gd name="T12" fmla="*/ 5 w 34"/>
                  <a:gd name="T13" fmla="*/ 1 h 9"/>
                  <a:gd name="T14" fmla="*/ 7 w 34"/>
                  <a:gd name="T15" fmla="*/ 1 h 9"/>
                  <a:gd name="T16" fmla="*/ 7 w 34"/>
                  <a:gd name="T17" fmla="*/ 0 h 9"/>
                  <a:gd name="T18" fmla="*/ 4 w 34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"/>
                  <a:gd name="T31" fmla="*/ 0 h 9"/>
                  <a:gd name="T32" fmla="*/ 34 w 34"/>
                  <a:gd name="T33" fmla="*/ 9 h 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" h="9">
                    <a:moveTo>
                      <a:pt x="19" y="3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26" y="9"/>
                    </a:lnTo>
                    <a:lnTo>
                      <a:pt x="34" y="3"/>
                    </a:lnTo>
                    <a:lnTo>
                      <a:pt x="26" y="9"/>
                    </a:lnTo>
                    <a:lnTo>
                      <a:pt x="34" y="9"/>
                    </a:lnTo>
                    <a:lnTo>
                      <a:pt x="34" y="3"/>
                    </a:ln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0" name="Freeform 55"/>
              <p:cNvSpPr>
                <a:spLocks/>
              </p:cNvSpPr>
              <p:nvPr/>
            </p:nvSpPr>
            <p:spPr bwMode="auto">
              <a:xfrm>
                <a:off x="1922" y="3391"/>
                <a:ext cx="6" cy="15"/>
              </a:xfrm>
              <a:custGeom>
                <a:avLst/>
                <a:gdLst>
                  <a:gd name="T0" fmla="*/ 1 w 15"/>
                  <a:gd name="T1" fmla="*/ 1 h 35"/>
                  <a:gd name="T2" fmla="*/ 0 w 15"/>
                  <a:gd name="T3" fmla="*/ 1 h 35"/>
                  <a:gd name="T4" fmla="*/ 0 w 15"/>
                  <a:gd name="T5" fmla="*/ 6 h 35"/>
                  <a:gd name="T6" fmla="*/ 2 w 15"/>
                  <a:gd name="T7" fmla="*/ 6 h 35"/>
                  <a:gd name="T8" fmla="*/ 2 w 15"/>
                  <a:gd name="T9" fmla="*/ 1 h 35"/>
                  <a:gd name="T10" fmla="*/ 1 w 15"/>
                  <a:gd name="T11" fmla="*/ 0 h 35"/>
                  <a:gd name="T12" fmla="*/ 2 w 15"/>
                  <a:gd name="T13" fmla="*/ 1 h 35"/>
                  <a:gd name="T14" fmla="*/ 2 w 15"/>
                  <a:gd name="T15" fmla="*/ 0 h 35"/>
                  <a:gd name="T16" fmla="*/ 1 w 15"/>
                  <a:gd name="T17" fmla="*/ 0 h 35"/>
                  <a:gd name="T18" fmla="*/ 1 w 15"/>
                  <a:gd name="T19" fmla="*/ 1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"/>
                  <a:gd name="T31" fmla="*/ 0 h 35"/>
                  <a:gd name="T32" fmla="*/ 15 w 15"/>
                  <a:gd name="T33" fmla="*/ 35 h 3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" h="35">
                    <a:moveTo>
                      <a:pt x="7" y="7"/>
                    </a:moveTo>
                    <a:lnTo>
                      <a:pt x="0" y="4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4"/>
                    </a:lnTo>
                    <a:lnTo>
                      <a:pt x="7" y="0"/>
                    </a:lnTo>
                    <a:lnTo>
                      <a:pt x="15" y="4"/>
                    </a:lnTo>
                    <a:lnTo>
                      <a:pt x="15" y="0"/>
                    </a:lnTo>
                    <a:lnTo>
                      <a:pt x="7" y="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1" name="Freeform 56"/>
              <p:cNvSpPr>
                <a:spLocks/>
              </p:cNvSpPr>
              <p:nvPr/>
            </p:nvSpPr>
            <p:spPr bwMode="auto">
              <a:xfrm>
                <a:off x="1903" y="3391"/>
                <a:ext cx="21" cy="2"/>
              </a:xfrm>
              <a:custGeom>
                <a:avLst/>
                <a:gdLst>
                  <a:gd name="T0" fmla="*/ 0 w 50"/>
                  <a:gd name="T1" fmla="*/ 1 h 5"/>
                  <a:gd name="T2" fmla="*/ 1 w 50"/>
                  <a:gd name="T3" fmla="*/ 1 h 5"/>
                  <a:gd name="T4" fmla="*/ 9 w 50"/>
                  <a:gd name="T5" fmla="*/ 1 h 5"/>
                  <a:gd name="T6" fmla="*/ 9 w 50"/>
                  <a:gd name="T7" fmla="*/ 0 h 5"/>
                  <a:gd name="T8" fmla="*/ 1 w 50"/>
                  <a:gd name="T9" fmla="*/ 0 h 5"/>
                  <a:gd name="T10" fmla="*/ 3 w 50"/>
                  <a:gd name="T11" fmla="*/ 1 h 5"/>
                  <a:gd name="T12" fmla="*/ 0 w 50"/>
                  <a:gd name="T13" fmla="*/ 1 h 5"/>
                  <a:gd name="T14" fmla="*/ 0 w 50"/>
                  <a:gd name="T15" fmla="*/ 1 h 5"/>
                  <a:gd name="T16" fmla="*/ 1 w 50"/>
                  <a:gd name="T17" fmla="*/ 1 h 5"/>
                  <a:gd name="T18" fmla="*/ 0 w 50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0"/>
                  <a:gd name="T31" fmla="*/ 0 h 5"/>
                  <a:gd name="T32" fmla="*/ 50 w 50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0" h="5">
                    <a:moveTo>
                      <a:pt x="0" y="4"/>
                    </a:moveTo>
                    <a:lnTo>
                      <a:pt x="8" y="5"/>
                    </a:lnTo>
                    <a:lnTo>
                      <a:pt x="50" y="5"/>
                    </a:lnTo>
                    <a:lnTo>
                      <a:pt x="50" y="0"/>
                    </a:lnTo>
                    <a:lnTo>
                      <a:pt x="8" y="0"/>
                    </a:lnTo>
                    <a:lnTo>
                      <a:pt x="17" y="4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8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2" name="Freeform 57"/>
              <p:cNvSpPr>
                <a:spLocks/>
              </p:cNvSpPr>
              <p:nvPr/>
            </p:nvSpPr>
            <p:spPr bwMode="auto">
              <a:xfrm>
                <a:off x="1819" y="3391"/>
                <a:ext cx="21" cy="2"/>
              </a:xfrm>
              <a:custGeom>
                <a:avLst/>
                <a:gdLst>
                  <a:gd name="T0" fmla="*/ 3 w 46"/>
                  <a:gd name="T1" fmla="*/ 1 h 5"/>
                  <a:gd name="T2" fmla="*/ 1 w 46"/>
                  <a:gd name="T3" fmla="*/ 1 h 5"/>
                  <a:gd name="T4" fmla="*/ 10 w 46"/>
                  <a:gd name="T5" fmla="*/ 1 h 5"/>
                  <a:gd name="T6" fmla="*/ 10 w 46"/>
                  <a:gd name="T7" fmla="*/ 0 h 5"/>
                  <a:gd name="T8" fmla="*/ 1 w 46"/>
                  <a:gd name="T9" fmla="*/ 0 h 5"/>
                  <a:gd name="T10" fmla="*/ 0 w 46"/>
                  <a:gd name="T11" fmla="*/ 1 h 5"/>
                  <a:gd name="T12" fmla="*/ 1 w 46"/>
                  <a:gd name="T13" fmla="*/ 0 h 5"/>
                  <a:gd name="T14" fmla="*/ 0 w 46"/>
                  <a:gd name="T15" fmla="*/ 0 h 5"/>
                  <a:gd name="T16" fmla="*/ 0 w 46"/>
                  <a:gd name="T17" fmla="*/ 1 h 5"/>
                  <a:gd name="T18" fmla="*/ 3 w 46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6"/>
                  <a:gd name="T31" fmla="*/ 0 h 5"/>
                  <a:gd name="T32" fmla="*/ 46 w 46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6" h="5">
                    <a:moveTo>
                      <a:pt x="13" y="4"/>
                    </a:moveTo>
                    <a:lnTo>
                      <a:pt x="7" y="5"/>
                    </a:lnTo>
                    <a:lnTo>
                      <a:pt x="46" y="5"/>
                    </a:lnTo>
                    <a:lnTo>
                      <a:pt x="46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3" name="Freeform 58"/>
              <p:cNvSpPr>
                <a:spLocks/>
              </p:cNvSpPr>
              <p:nvPr/>
            </p:nvSpPr>
            <p:spPr bwMode="auto">
              <a:xfrm>
                <a:off x="1819" y="3393"/>
                <a:ext cx="7" cy="14"/>
              </a:xfrm>
              <a:custGeom>
                <a:avLst/>
                <a:gdLst>
                  <a:gd name="T0" fmla="*/ 2 w 14"/>
                  <a:gd name="T1" fmla="*/ 4 h 35"/>
                  <a:gd name="T2" fmla="*/ 4 w 14"/>
                  <a:gd name="T3" fmla="*/ 5 h 35"/>
                  <a:gd name="T4" fmla="*/ 4 w 14"/>
                  <a:gd name="T5" fmla="*/ 0 h 35"/>
                  <a:gd name="T6" fmla="*/ 0 w 14"/>
                  <a:gd name="T7" fmla="*/ 0 h 35"/>
                  <a:gd name="T8" fmla="*/ 0 w 14"/>
                  <a:gd name="T9" fmla="*/ 5 h 35"/>
                  <a:gd name="T10" fmla="*/ 2 w 14"/>
                  <a:gd name="T11" fmla="*/ 6 h 35"/>
                  <a:gd name="T12" fmla="*/ 0 w 14"/>
                  <a:gd name="T13" fmla="*/ 5 h 35"/>
                  <a:gd name="T14" fmla="*/ 0 w 14"/>
                  <a:gd name="T15" fmla="*/ 6 h 35"/>
                  <a:gd name="T16" fmla="*/ 2 w 14"/>
                  <a:gd name="T17" fmla="*/ 6 h 35"/>
                  <a:gd name="T18" fmla="*/ 2 w 14"/>
                  <a:gd name="T19" fmla="*/ 4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35"/>
                  <a:gd name="T32" fmla="*/ 14 w 14"/>
                  <a:gd name="T33" fmla="*/ 35 h 3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35">
                    <a:moveTo>
                      <a:pt x="7" y="28"/>
                    </a:moveTo>
                    <a:lnTo>
                      <a:pt x="14" y="29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7" y="35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7" y="35"/>
                    </a:lnTo>
                    <a:lnTo>
                      <a:pt x="7" y="28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4" name="Freeform 59"/>
              <p:cNvSpPr>
                <a:spLocks/>
              </p:cNvSpPr>
              <p:nvPr/>
            </p:nvSpPr>
            <p:spPr bwMode="auto">
              <a:xfrm>
                <a:off x="1822" y="3404"/>
                <a:ext cx="16" cy="3"/>
              </a:xfrm>
              <a:custGeom>
                <a:avLst/>
                <a:gdLst>
                  <a:gd name="T0" fmla="*/ 7 w 35"/>
                  <a:gd name="T1" fmla="*/ 1 h 9"/>
                  <a:gd name="T2" fmla="*/ 5 w 35"/>
                  <a:gd name="T3" fmla="*/ 0 h 9"/>
                  <a:gd name="T4" fmla="*/ 0 w 35"/>
                  <a:gd name="T5" fmla="*/ 0 h 9"/>
                  <a:gd name="T6" fmla="*/ 0 w 35"/>
                  <a:gd name="T7" fmla="*/ 1 h 9"/>
                  <a:gd name="T8" fmla="*/ 5 w 35"/>
                  <a:gd name="T9" fmla="*/ 1 h 9"/>
                  <a:gd name="T10" fmla="*/ 4 w 35"/>
                  <a:gd name="T11" fmla="*/ 0 h 9"/>
                  <a:gd name="T12" fmla="*/ 7 w 35"/>
                  <a:gd name="T13" fmla="*/ 1 h 9"/>
                  <a:gd name="T14" fmla="*/ 7 w 35"/>
                  <a:gd name="T15" fmla="*/ 0 h 9"/>
                  <a:gd name="T16" fmla="*/ 5 w 35"/>
                  <a:gd name="T17" fmla="*/ 0 h 9"/>
                  <a:gd name="T18" fmla="*/ 7 w 35"/>
                  <a:gd name="T19" fmla="*/ 1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5"/>
                  <a:gd name="T31" fmla="*/ 0 h 9"/>
                  <a:gd name="T32" fmla="*/ 35 w 35"/>
                  <a:gd name="T33" fmla="*/ 9 h 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5" h="9">
                    <a:moveTo>
                      <a:pt x="34" y="5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26" y="9"/>
                    </a:lnTo>
                    <a:lnTo>
                      <a:pt x="19" y="2"/>
                    </a:lnTo>
                    <a:lnTo>
                      <a:pt x="34" y="5"/>
                    </a:lnTo>
                    <a:lnTo>
                      <a:pt x="35" y="0"/>
                    </a:lnTo>
                    <a:lnTo>
                      <a:pt x="26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5" name="Freeform 60"/>
              <p:cNvSpPr>
                <a:spLocks/>
              </p:cNvSpPr>
              <p:nvPr/>
            </p:nvSpPr>
            <p:spPr bwMode="auto">
              <a:xfrm>
                <a:off x="1811" y="3405"/>
                <a:ext cx="26" cy="45"/>
              </a:xfrm>
              <a:custGeom>
                <a:avLst/>
                <a:gdLst>
                  <a:gd name="T0" fmla="*/ 1 w 62"/>
                  <a:gd name="T1" fmla="*/ 19 h 106"/>
                  <a:gd name="T2" fmla="*/ 3 w 62"/>
                  <a:gd name="T3" fmla="*/ 19 h 106"/>
                  <a:gd name="T4" fmla="*/ 11 w 62"/>
                  <a:gd name="T5" fmla="*/ 0 h 106"/>
                  <a:gd name="T6" fmla="*/ 8 w 62"/>
                  <a:gd name="T7" fmla="*/ 0 h 106"/>
                  <a:gd name="T8" fmla="*/ 0 w 62"/>
                  <a:gd name="T9" fmla="*/ 18 h 106"/>
                  <a:gd name="T10" fmla="*/ 1 w 62"/>
                  <a:gd name="T11" fmla="*/ 18 h 106"/>
                  <a:gd name="T12" fmla="*/ 1 w 62"/>
                  <a:gd name="T13" fmla="*/ 19 h 106"/>
                  <a:gd name="T14" fmla="*/ 2 w 62"/>
                  <a:gd name="T15" fmla="*/ 19 h 106"/>
                  <a:gd name="T16" fmla="*/ 3 w 62"/>
                  <a:gd name="T17" fmla="*/ 19 h 106"/>
                  <a:gd name="T18" fmla="*/ 1 w 62"/>
                  <a:gd name="T19" fmla="*/ 19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2"/>
                  <a:gd name="T31" fmla="*/ 0 h 106"/>
                  <a:gd name="T32" fmla="*/ 62 w 62"/>
                  <a:gd name="T33" fmla="*/ 106 h 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2" h="106">
                    <a:moveTo>
                      <a:pt x="7" y="106"/>
                    </a:moveTo>
                    <a:lnTo>
                      <a:pt x="15" y="104"/>
                    </a:lnTo>
                    <a:lnTo>
                      <a:pt x="62" y="3"/>
                    </a:lnTo>
                    <a:lnTo>
                      <a:pt x="47" y="0"/>
                    </a:lnTo>
                    <a:lnTo>
                      <a:pt x="0" y="102"/>
                    </a:lnTo>
                    <a:lnTo>
                      <a:pt x="7" y="98"/>
                    </a:lnTo>
                    <a:lnTo>
                      <a:pt x="7" y="106"/>
                    </a:lnTo>
                    <a:lnTo>
                      <a:pt x="13" y="106"/>
                    </a:lnTo>
                    <a:lnTo>
                      <a:pt x="15" y="104"/>
                    </a:lnTo>
                    <a:lnTo>
                      <a:pt x="7" y="10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6" name="Freeform 61"/>
              <p:cNvSpPr>
                <a:spLocks/>
              </p:cNvSpPr>
              <p:nvPr/>
            </p:nvSpPr>
            <p:spPr bwMode="auto">
              <a:xfrm>
                <a:off x="1787" y="3447"/>
                <a:ext cx="27" cy="3"/>
              </a:xfrm>
              <a:custGeom>
                <a:avLst/>
                <a:gdLst>
                  <a:gd name="T0" fmla="*/ 3 w 63"/>
                  <a:gd name="T1" fmla="*/ 1 h 8"/>
                  <a:gd name="T2" fmla="*/ 1 w 63"/>
                  <a:gd name="T3" fmla="*/ 1 h 8"/>
                  <a:gd name="T4" fmla="*/ 12 w 63"/>
                  <a:gd name="T5" fmla="*/ 1 h 8"/>
                  <a:gd name="T6" fmla="*/ 12 w 63"/>
                  <a:gd name="T7" fmla="*/ 0 h 8"/>
                  <a:gd name="T8" fmla="*/ 1 w 63"/>
                  <a:gd name="T9" fmla="*/ 0 h 8"/>
                  <a:gd name="T10" fmla="*/ 0 w 63"/>
                  <a:gd name="T11" fmla="*/ 1 h 8"/>
                  <a:gd name="T12" fmla="*/ 1 w 63"/>
                  <a:gd name="T13" fmla="*/ 0 h 8"/>
                  <a:gd name="T14" fmla="*/ 0 w 63"/>
                  <a:gd name="T15" fmla="*/ 0 h 8"/>
                  <a:gd name="T16" fmla="*/ 0 w 63"/>
                  <a:gd name="T17" fmla="*/ 1 h 8"/>
                  <a:gd name="T18" fmla="*/ 3 w 63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3"/>
                  <a:gd name="T31" fmla="*/ 0 h 8"/>
                  <a:gd name="T32" fmla="*/ 63 w 63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3" h="8">
                    <a:moveTo>
                      <a:pt x="13" y="6"/>
                    </a:moveTo>
                    <a:lnTo>
                      <a:pt x="6" y="8"/>
                    </a:lnTo>
                    <a:lnTo>
                      <a:pt x="63" y="8"/>
                    </a:lnTo>
                    <a:lnTo>
                      <a:pt x="63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7" name="Freeform 62"/>
              <p:cNvSpPr>
                <a:spLocks/>
              </p:cNvSpPr>
              <p:nvPr/>
            </p:nvSpPr>
            <p:spPr bwMode="auto">
              <a:xfrm>
                <a:off x="1787" y="3449"/>
                <a:ext cx="6" cy="19"/>
              </a:xfrm>
              <a:custGeom>
                <a:avLst/>
                <a:gdLst>
                  <a:gd name="T0" fmla="*/ 1 w 13"/>
                  <a:gd name="T1" fmla="*/ 7 h 45"/>
                  <a:gd name="T2" fmla="*/ 3 w 13"/>
                  <a:gd name="T3" fmla="*/ 7 h 45"/>
                  <a:gd name="T4" fmla="*/ 3 w 13"/>
                  <a:gd name="T5" fmla="*/ 0 h 45"/>
                  <a:gd name="T6" fmla="*/ 0 w 13"/>
                  <a:gd name="T7" fmla="*/ 0 h 45"/>
                  <a:gd name="T8" fmla="*/ 0 w 13"/>
                  <a:gd name="T9" fmla="*/ 7 h 45"/>
                  <a:gd name="T10" fmla="*/ 1 w 13"/>
                  <a:gd name="T11" fmla="*/ 8 h 45"/>
                  <a:gd name="T12" fmla="*/ 0 w 13"/>
                  <a:gd name="T13" fmla="*/ 7 h 45"/>
                  <a:gd name="T14" fmla="*/ 0 w 13"/>
                  <a:gd name="T15" fmla="*/ 8 h 45"/>
                  <a:gd name="T16" fmla="*/ 1 w 13"/>
                  <a:gd name="T17" fmla="*/ 8 h 45"/>
                  <a:gd name="T18" fmla="*/ 1 w 13"/>
                  <a:gd name="T19" fmla="*/ 7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"/>
                  <a:gd name="T31" fmla="*/ 0 h 45"/>
                  <a:gd name="T32" fmla="*/ 13 w 13"/>
                  <a:gd name="T33" fmla="*/ 45 h 4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" h="45">
                    <a:moveTo>
                      <a:pt x="6" y="37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6" y="45"/>
                    </a:lnTo>
                    <a:lnTo>
                      <a:pt x="0" y="41"/>
                    </a:lnTo>
                    <a:lnTo>
                      <a:pt x="0" y="45"/>
                    </a:lnTo>
                    <a:lnTo>
                      <a:pt x="6" y="45"/>
                    </a:lnTo>
                    <a:lnTo>
                      <a:pt x="6" y="37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8" name="Freeform 63"/>
              <p:cNvSpPr>
                <a:spLocks/>
              </p:cNvSpPr>
              <p:nvPr/>
            </p:nvSpPr>
            <p:spPr bwMode="auto">
              <a:xfrm>
                <a:off x="1789" y="3465"/>
                <a:ext cx="21" cy="3"/>
              </a:xfrm>
              <a:custGeom>
                <a:avLst/>
                <a:gdLst>
                  <a:gd name="T0" fmla="*/ 9 w 48"/>
                  <a:gd name="T1" fmla="*/ 1 h 8"/>
                  <a:gd name="T2" fmla="*/ 7 w 48"/>
                  <a:gd name="T3" fmla="*/ 0 h 8"/>
                  <a:gd name="T4" fmla="*/ 0 w 48"/>
                  <a:gd name="T5" fmla="*/ 0 h 8"/>
                  <a:gd name="T6" fmla="*/ 0 w 48"/>
                  <a:gd name="T7" fmla="*/ 1 h 8"/>
                  <a:gd name="T8" fmla="*/ 7 w 48"/>
                  <a:gd name="T9" fmla="*/ 1 h 8"/>
                  <a:gd name="T10" fmla="*/ 6 w 48"/>
                  <a:gd name="T11" fmla="*/ 0 h 8"/>
                  <a:gd name="T12" fmla="*/ 9 w 48"/>
                  <a:gd name="T13" fmla="*/ 1 h 8"/>
                  <a:gd name="T14" fmla="*/ 9 w 48"/>
                  <a:gd name="T15" fmla="*/ 0 h 8"/>
                  <a:gd name="T16" fmla="*/ 7 w 48"/>
                  <a:gd name="T17" fmla="*/ 0 h 8"/>
                  <a:gd name="T18" fmla="*/ 9 w 48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8"/>
                  <a:gd name="T31" fmla="*/ 0 h 8"/>
                  <a:gd name="T32" fmla="*/ 48 w 48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8" h="8">
                    <a:moveTo>
                      <a:pt x="46" y="4"/>
                    </a:moveTo>
                    <a:lnTo>
                      <a:pt x="39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9" y="8"/>
                    </a:lnTo>
                    <a:lnTo>
                      <a:pt x="31" y="2"/>
                    </a:lnTo>
                    <a:lnTo>
                      <a:pt x="46" y="4"/>
                    </a:lnTo>
                    <a:lnTo>
                      <a:pt x="48" y="0"/>
                    </a:lnTo>
                    <a:lnTo>
                      <a:pt x="39" y="0"/>
                    </a:lnTo>
                    <a:lnTo>
                      <a:pt x="46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59" name="Freeform 64"/>
              <p:cNvSpPr>
                <a:spLocks/>
              </p:cNvSpPr>
              <p:nvPr/>
            </p:nvSpPr>
            <p:spPr bwMode="auto">
              <a:xfrm>
                <a:off x="1782" y="3466"/>
                <a:ext cx="27" cy="43"/>
              </a:xfrm>
              <a:custGeom>
                <a:avLst/>
                <a:gdLst>
                  <a:gd name="T0" fmla="*/ 2 w 61"/>
                  <a:gd name="T1" fmla="*/ 17 h 101"/>
                  <a:gd name="T2" fmla="*/ 3 w 61"/>
                  <a:gd name="T3" fmla="*/ 17 h 101"/>
                  <a:gd name="T4" fmla="*/ 12 w 61"/>
                  <a:gd name="T5" fmla="*/ 0 h 101"/>
                  <a:gd name="T6" fmla="*/ 9 w 61"/>
                  <a:gd name="T7" fmla="*/ 0 h 101"/>
                  <a:gd name="T8" fmla="*/ 0 w 61"/>
                  <a:gd name="T9" fmla="*/ 17 h 101"/>
                  <a:gd name="T10" fmla="*/ 2 w 61"/>
                  <a:gd name="T11" fmla="*/ 18 h 101"/>
                  <a:gd name="T12" fmla="*/ 0 w 61"/>
                  <a:gd name="T13" fmla="*/ 17 h 101"/>
                  <a:gd name="T14" fmla="*/ 0 w 61"/>
                  <a:gd name="T15" fmla="*/ 18 h 101"/>
                  <a:gd name="T16" fmla="*/ 2 w 61"/>
                  <a:gd name="T17" fmla="*/ 18 h 101"/>
                  <a:gd name="T18" fmla="*/ 2 w 61"/>
                  <a:gd name="T19" fmla="*/ 17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1"/>
                  <a:gd name="T31" fmla="*/ 0 h 101"/>
                  <a:gd name="T32" fmla="*/ 61 w 61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1" h="101">
                    <a:moveTo>
                      <a:pt x="9" y="95"/>
                    </a:moveTo>
                    <a:lnTo>
                      <a:pt x="15" y="97"/>
                    </a:lnTo>
                    <a:lnTo>
                      <a:pt x="61" y="2"/>
                    </a:lnTo>
                    <a:lnTo>
                      <a:pt x="48" y="0"/>
                    </a:lnTo>
                    <a:lnTo>
                      <a:pt x="2" y="97"/>
                    </a:lnTo>
                    <a:lnTo>
                      <a:pt x="9" y="101"/>
                    </a:lnTo>
                    <a:lnTo>
                      <a:pt x="2" y="97"/>
                    </a:lnTo>
                    <a:lnTo>
                      <a:pt x="0" y="101"/>
                    </a:lnTo>
                    <a:lnTo>
                      <a:pt x="9" y="101"/>
                    </a:lnTo>
                    <a:lnTo>
                      <a:pt x="9" y="95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0" name="Freeform 65"/>
              <p:cNvSpPr>
                <a:spLocks/>
              </p:cNvSpPr>
              <p:nvPr/>
            </p:nvSpPr>
            <p:spPr bwMode="auto">
              <a:xfrm>
                <a:off x="1787" y="3507"/>
                <a:ext cx="177" cy="2"/>
              </a:xfrm>
              <a:custGeom>
                <a:avLst/>
                <a:gdLst>
                  <a:gd name="T0" fmla="*/ 73 w 414"/>
                  <a:gd name="T1" fmla="*/ 0 h 6"/>
                  <a:gd name="T2" fmla="*/ 74 w 414"/>
                  <a:gd name="T3" fmla="*/ 0 h 6"/>
                  <a:gd name="T4" fmla="*/ 0 w 414"/>
                  <a:gd name="T5" fmla="*/ 0 h 6"/>
                  <a:gd name="T6" fmla="*/ 0 w 414"/>
                  <a:gd name="T7" fmla="*/ 1 h 6"/>
                  <a:gd name="T8" fmla="*/ 74 w 414"/>
                  <a:gd name="T9" fmla="*/ 1 h 6"/>
                  <a:gd name="T10" fmla="*/ 76 w 414"/>
                  <a:gd name="T11" fmla="*/ 0 h 6"/>
                  <a:gd name="T12" fmla="*/ 74 w 414"/>
                  <a:gd name="T13" fmla="*/ 1 h 6"/>
                  <a:gd name="T14" fmla="*/ 76 w 414"/>
                  <a:gd name="T15" fmla="*/ 1 h 6"/>
                  <a:gd name="T16" fmla="*/ 76 w 414"/>
                  <a:gd name="T17" fmla="*/ 0 h 6"/>
                  <a:gd name="T18" fmla="*/ 73 w 4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14"/>
                  <a:gd name="T31" fmla="*/ 0 h 6"/>
                  <a:gd name="T32" fmla="*/ 414 w 414"/>
                  <a:gd name="T33" fmla="*/ 6 h 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14" h="6">
                    <a:moveTo>
                      <a:pt x="399" y="2"/>
                    </a:moveTo>
                    <a:lnTo>
                      <a:pt x="406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406" y="6"/>
                    </a:lnTo>
                    <a:lnTo>
                      <a:pt x="414" y="2"/>
                    </a:lnTo>
                    <a:lnTo>
                      <a:pt x="406" y="6"/>
                    </a:lnTo>
                    <a:lnTo>
                      <a:pt x="414" y="6"/>
                    </a:lnTo>
                    <a:lnTo>
                      <a:pt x="414" y="2"/>
                    </a:lnTo>
                    <a:lnTo>
                      <a:pt x="399" y="2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1" name="Freeform 66"/>
              <p:cNvSpPr>
                <a:spLocks/>
              </p:cNvSpPr>
              <p:nvPr/>
            </p:nvSpPr>
            <p:spPr bwMode="auto">
              <a:xfrm>
                <a:off x="1834" y="3446"/>
                <a:ext cx="83" cy="3"/>
              </a:xfrm>
              <a:custGeom>
                <a:avLst/>
                <a:gdLst>
                  <a:gd name="T0" fmla="*/ 33 w 194"/>
                  <a:gd name="T1" fmla="*/ 1 h 8"/>
                  <a:gd name="T2" fmla="*/ 34 w 194"/>
                  <a:gd name="T3" fmla="*/ 0 h 8"/>
                  <a:gd name="T4" fmla="*/ 0 w 194"/>
                  <a:gd name="T5" fmla="*/ 0 h 8"/>
                  <a:gd name="T6" fmla="*/ 0 w 194"/>
                  <a:gd name="T7" fmla="*/ 1 h 8"/>
                  <a:gd name="T8" fmla="*/ 34 w 194"/>
                  <a:gd name="T9" fmla="*/ 1 h 8"/>
                  <a:gd name="T10" fmla="*/ 35 w 194"/>
                  <a:gd name="T11" fmla="*/ 1 h 8"/>
                  <a:gd name="T12" fmla="*/ 34 w 194"/>
                  <a:gd name="T13" fmla="*/ 1 h 8"/>
                  <a:gd name="T14" fmla="*/ 36 w 194"/>
                  <a:gd name="T15" fmla="*/ 1 h 8"/>
                  <a:gd name="T16" fmla="*/ 35 w 194"/>
                  <a:gd name="T17" fmla="*/ 1 h 8"/>
                  <a:gd name="T18" fmla="*/ 33 w 194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4"/>
                  <a:gd name="T31" fmla="*/ 0 h 8"/>
                  <a:gd name="T32" fmla="*/ 194 w 194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4" h="8">
                    <a:moveTo>
                      <a:pt x="177" y="6"/>
                    </a:moveTo>
                    <a:lnTo>
                      <a:pt x="186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86" y="8"/>
                    </a:lnTo>
                    <a:lnTo>
                      <a:pt x="192" y="4"/>
                    </a:lnTo>
                    <a:lnTo>
                      <a:pt x="186" y="8"/>
                    </a:lnTo>
                    <a:lnTo>
                      <a:pt x="194" y="8"/>
                    </a:lnTo>
                    <a:lnTo>
                      <a:pt x="192" y="4"/>
                    </a:lnTo>
                    <a:lnTo>
                      <a:pt x="177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2" name="Freeform 67"/>
              <p:cNvSpPr>
                <a:spLocks/>
              </p:cNvSpPr>
              <p:nvPr/>
            </p:nvSpPr>
            <p:spPr bwMode="auto">
              <a:xfrm>
                <a:off x="1892" y="3407"/>
                <a:ext cx="24" cy="41"/>
              </a:xfrm>
              <a:custGeom>
                <a:avLst/>
                <a:gdLst>
                  <a:gd name="T0" fmla="*/ 1 w 56"/>
                  <a:gd name="T1" fmla="*/ 1 h 95"/>
                  <a:gd name="T2" fmla="*/ 0 w 56"/>
                  <a:gd name="T3" fmla="*/ 1 h 95"/>
                  <a:gd name="T4" fmla="*/ 8 w 56"/>
                  <a:gd name="T5" fmla="*/ 18 h 95"/>
                  <a:gd name="T6" fmla="*/ 10 w 56"/>
                  <a:gd name="T7" fmla="*/ 17 h 95"/>
                  <a:gd name="T8" fmla="*/ 3 w 56"/>
                  <a:gd name="T9" fmla="*/ 0 h 95"/>
                  <a:gd name="T10" fmla="*/ 1 w 56"/>
                  <a:gd name="T11" fmla="*/ 0 h 95"/>
                  <a:gd name="T12" fmla="*/ 3 w 56"/>
                  <a:gd name="T13" fmla="*/ 0 h 95"/>
                  <a:gd name="T14" fmla="*/ 3 w 56"/>
                  <a:gd name="T15" fmla="*/ 0 h 95"/>
                  <a:gd name="T16" fmla="*/ 1 w 56"/>
                  <a:gd name="T17" fmla="*/ 0 h 95"/>
                  <a:gd name="T18" fmla="*/ 1 w 56"/>
                  <a:gd name="T19" fmla="*/ 1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6"/>
                  <a:gd name="T31" fmla="*/ 0 h 95"/>
                  <a:gd name="T32" fmla="*/ 56 w 56"/>
                  <a:gd name="T33" fmla="*/ 95 h 9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6" h="95">
                    <a:moveTo>
                      <a:pt x="6" y="6"/>
                    </a:moveTo>
                    <a:lnTo>
                      <a:pt x="0" y="4"/>
                    </a:lnTo>
                    <a:lnTo>
                      <a:pt x="43" y="95"/>
                    </a:lnTo>
                    <a:lnTo>
                      <a:pt x="56" y="93"/>
                    </a:lnTo>
                    <a:lnTo>
                      <a:pt x="13" y="2"/>
                    </a:lnTo>
                    <a:lnTo>
                      <a:pt x="6" y="0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3" name="Freeform 68"/>
              <p:cNvSpPr>
                <a:spLocks/>
              </p:cNvSpPr>
              <p:nvPr/>
            </p:nvSpPr>
            <p:spPr bwMode="auto">
              <a:xfrm>
                <a:off x="1849" y="3407"/>
                <a:ext cx="45" cy="3"/>
              </a:xfrm>
              <a:custGeom>
                <a:avLst/>
                <a:gdLst>
                  <a:gd name="T0" fmla="*/ 3 w 107"/>
                  <a:gd name="T1" fmla="*/ 1 h 6"/>
                  <a:gd name="T2" fmla="*/ 1 w 107"/>
                  <a:gd name="T3" fmla="*/ 2 h 6"/>
                  <a:gd name="T4" fmla="*/ 19 w 107"/>
                  <a:gd name="T5" fmla="*/ 2 h 6"/>
                  <a:gd name="T6" fmla="*/ 19 w 107"/>
                  <a:gd name="T7" fmla="*/ 0 h 6"/>
                  <a:gd name="T8" fmla="*/ 1 w 107"/>
                  <a:gd name="T9" fmla="*/ 0 h 6"/>
                  <a:gd name="T10" fmla="*/ 0 w 107"/>
                  <a:gd name="T11" fmla="*/ 1 h 6"/>
                  <a:gd name="T12" fmla="*/ 1 w 107"/>
                  <a:gd name="T13" fmla="*/ 0 h 6"/>
                  <a:gd name="T14" fmla="*/ 0 w 107"/>
                  <a:gd name="T15" fmla="*/ 0 h 6"/>
                  <a:gd name="T16" fmla="*/ 0 w 107"/>
                  <a:gd name="T17" fmla="*/ 1 h 6"/>
                  <a:gd name="T18" fmla="*/ 3 w 107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7"/>
                  <a:gd name="T31" fmla="*/ 0 h 6"/>
                  <a:gd name="T32" fmla="*/ 107 w 107"/>
                  <a:gd name="T33" fmla="*/ 6 h 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7" h="6">
                    <a:moveTo>
                      <a:pt x="15" y="4"/>
                    </a:moveTo>
                    <a:lnTo>
                      <a:pt x="8" y="6"/>
                    </a:lnTo>
                    <a:lnTo>
                      <a:pt x="107" y="6"/>
                    </a:lnTo>
                    <a:lnTo>
                      <a:pt x="107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4" name="Freeform 69"/>
              <p:cNvSpPr>
                <a:spLocks/>
              </p:cNvSpPr>
              <p:nvPr/>
            </p:nvSpPr>
            <p:spPr bwMode="auto">
              <a:xfrm>
                <a:off x="1830" y="3408"/>
                <a:ext cx="25" cy="41"/>
              </a:xfrm>
              <a:custGeom>
                <a:avLst/>
                <a:gdLst>
                  <a:gd name="T0" fmla="*/ 1 w 57"/>
                  <a:gd name="T1" fmla="*/ 16 h 95"/>
                  <a:gd name="T2" fmla="*/ 3 w 57"/>
                  <a:gd name="T3" fmla="*/ 18 h 95"/>
                  <a:gd name="T4" fmla="*/ 11 w 57"/>
                  <a:gd name="T5" fmla="*/ 0 h 95"/>
                  <a:gd name="T6" fmla="*/ 8 w 57"/>
                  <a:gd name="T7" fmla="*/ 0 h 95"/>
                  <a:gd name="T8" fmla="*/ 0 w 57"/>
                  <a:gd name="T9" fmla="*/ 17 h 95"/>
                  <a:gd name="T10" fmla="*/ 1 w 57"/>
                  <a:gd name="T11" fmla="*/ 18 h 95"/>
                  <a:gd name="T12" fmla="*/ 0 w 57"/>
                  <a:gd name="T13" fmla="*/ 17 h 95"/>
                  <a:gd name="T14" fmla="*/ 0 w 57"/>
                  <a:gd name="T15" fmla="*/ 18 h 95"/>
                  <a:gd name="T16" fmla="*/ 1 w 57"/>
                  <a:gd name="T17" fmla="*/ 18 h 95"/>
                  <a:gd name="T18" fmla="*/ 1 w 57"/>
                  <a:gd name="T19" fmla="*/ 16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7"/>
                  <a:gd name="T31" fmla="*/ 0 h 95"/>
                  <a:gd name="T32" fmla="*/ 57 w 57"/>
                  <a:gd name="T33" fmla="*/ 95 h 9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7" h="95">
                    <a:moveTo>
                      <a:pt x="7" y="87"/>
                    </a:moveTo>
                    <a:lnTo>
                      <a:pt x="15" y="95"/>
                    </a:lnTo>
                    <a:lnTo>
                      <a:pt x="57" y="2"/>
                    </a:lnTo>
                    <a:lnTo>
                      <a:pt x="42" y="0"/>
                    </a:lnTo>
                    <a:lnTo>
                      <a:pt x="0" y="91"/>
                    </a:lnTo>
                    <a:lnTo>
                      <a:pt x="7" y="95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7" y="95"/>
                    </a:lnTo>
                    <a:lnTo>
                      <a:pt x="7" y="87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5" name="Freeform 70"/>
              <p:cNvSpPr>
                <a:spLocks/>
              </p:cNvSpPr>
              <p:nvPr/>
            </p:nvSpPr>
            <p:spPr bwMode="auto">
              <a:xfrm>
                <a:off x="1873" y="3474"/>
                <a:ext cx="65" cy="32"/>
              </a:xfrm>
              <a:custGeom>
                <a:avLst/>
                <a:gdLst>
                  <a:gd name="T0" fmla="*/ 0 w 153"/>
                  <a:gd name="T1" fmla="*/ 1 h 74"/>
                  <a:gd name="T2" fmla="*/ 13 w 153"/>
                  <a:gd name="T3" fmla="*/ 3 h 74"/>
                  <a:gd name="T4" fmla="*/ 21 w 153"/>
                  <a:gd name="T5" fmla="*/ 7 h 74"/>
                  <a:gd name="T6" fmla="*/ 24 w 153"/>
                  <a:gd name="T7" fmla="*/ 12 h 74"/>
                  <a:gd name="T8" fmla="*/ 25 w 153"/>
                  <a:gd name="T9" fmla="*/ 14 h 74"/>
                  <a:gd name="T10" fmla="*/ 28 w 153"/>
                  <a:gd name="T11" fmla="*/ 13 h 74"/>
                  <a:gd name="T12" fmla="*/ 27 w 153"/>
                  <a:gd name="T13" fmla="*/ 11 h 74"/>
                  <a:gd name="T14" fmla="*/ 23 w 153"/>
                  <a:gd name="T15" fmla="*/ 6 h 74"/>
                  <a:gd name="T16" fmla="*/ 14 w 153"/>
                  <a:gd name="T17" fmla="*/ 2 h 74"/>
                  <a:gd name="T18" fmla="*/ 0 w 153"/>
                  <a:gd name="T19" fmla="*/ 0 h 74"/>
                  <a:gd name="T20" fmla="*/ 0 w 153"/>
                  <a:gd name="T21" fmla="*/ 1 h 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3"/>
                  <a:gd name="T34" fmla="*/ 0 h 74"/>
                  <a:gd name="T35" fmla="*/ 153 w 153"/>
                  <a:gd name="T36" fmla="*/ 74 h 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3" h="74">
                    <a:moveTo>
                      <a:pt x="0" y="7"/>
                    </a:moveTo>
                    <a:lnTo>
                      <a:pt x="73" y="16"/>
                    </a:lnTo>
                    <a:lnTo>
                      <a:pt x="116" y="39"/>
                    </a:lnTo>
                    <a:lnTo>
                      <a:pt x="135" y="63"/>
                    </a:lnTo>
                    <a:lnTo>
                      <a:pt x="138" y="74"/>
                    </a:lnTo>
                    <a:lnTo>
                      <a:pt x="153" y="72"/>
                    </a:lnTo>
                    <a:lnTo>
                      <a:pt x="148" y="61"/>
                    </a:lnTo>
                    <a:lnTo>
                      <a:pt x="129" y="35"/>
                    </a:lnTo>
                    <a:lnTo>
                      <a:pt x="80" y="11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6" name="Freeform 71"/>
              <p:cNvSpPr>
                <a:spLocks/>
              </p:cNvSpPr>
              <p:nvPr/>
            </p:nvSpPr>
            <p:spPr bwMode="auto">
              <a:xfrm>
                <a:off x="1808" y="3474"/>
                <a:ext cx="65" cy="33"/>
              </a:xfrm>
              <a:custGeom>
                <a:avLst/>
                <a:gdLst>
                  <a:gd name="T0" fmla="*/ 1 w 151"/>
                  <a:gd name="T1" fmla="*/ 13 h 76"/>
                  <a:gd name="T2" fmla="*/ 3 w 151"/>
                  <a:gd name="T3" fmla="*/ 14 h 76"/>
                  <a:gd name="T4" fmla="*/ 4 w 151"/>
                  <a:gd name="T5" fmla="*/ 12 h 76"/>
                  <a:gd name="T6" fmla="*/ 7 w 151"/>
                  <a:gd name="T7" fmla="*/ 7 h 76"/>
                  <a:gd name="T8" fmla="*/ 15 w 151"/>
                  <a:gd name="T9" fmla="*/ 3 h 76"/>
                  <a:gd name="T10" fmla="*/ 28 w 151"/>
                  <a:gd name="T11" fmla="*/ 1 h 76"/>
                  <a:gd name="T12" fmla="*/ 28 w 151"/>
                  <a:gd name="T13" fmla="*/ 0 h 76"/>
                  <a:gd name="T14" fmla="*/ 13 w 151"/>
                  <a:gd name="T15" fmla="*/ 2 h 76"/>
                  <a:gd name="T16" fmla="*/ 5 w 151"/>
                  <a:gd name="T17" fmla="*/ 7 h 76"/>
                  <a:gd name="T18" fmla="*/ 1 w 151"/>
                  <a:gd name="T19" fmla="*/ 11 h 76"/>
                  <a:gd name="T20" fmla="*/ 0 w 151"/>
                  <a:gd name="T21" fmla="*/ 13 h 76"/>
                  <a:gd name="T22" fmla="*/ 1 w 151"/>
                  <a:gd name="T23" fmla="*/ 14 h 76"/>
                  <a:gd name="T24" fmla="*/ 0 w 151"/>
                  <a:gd name="T25" fmla="*/ 13 h 76"/>
                  <a:gd name="T26" fmla="*/ 0 w 151"/>
                  <a:gd name="T27" fmla="*/ 14 h 76"/>
                  <a:gd name="T28" fmla="*/ 1 w 151"/>
                  <a:gd name="T29" fmla="*/ 14 h 76"/>
                  <a:gd name="T30" fmla="*/ 1 w 151"/>
                  <a:gd name="T31" fmla="*/ 13 h 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1"/>
                  <a:gd name="T49" fmla="*/ 0 h 76"/>
                  <a:gd name="T50" fmla="*/ 151 w 151"/>
                  <a:gd name="T51" fmla="*/ 76 h 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1" h="76">
                    <a:moveTo>
                      <a:pt x="8" y="71"/>
                    </a:moveTo>
                    <a:lnTo>
                      <a:pt x="15" y="74"/>
                    </a:lnTo>
                    <a:lnTo>
                      <a:pt x="21" y="63"/>
                    </a:lnTo>
                    <a:lnTo>
                      <a:pt x="40" y="39"/>
                    </a:lnTo>
                    <a:lnTo>
                      <a:pt x="82" y="16"/>
                    </a:lnTo>
                    <a:lnTo>
                      <a:pt x="151" y="7"/>
                    </a:lnTo>
                    <a:lnTo>
                      <a:pt x="151" y="0"/>
                    </a:lnTo>
                    <a:lnTo>
                      <a:pt x="73" y="11"/>
                    </a:lnTo>
                    <a:lnTo>
                      <a:pt x="27" y="35"/>
                    </a:lnTo>
                    <a:lnTo>
                      <a:pt x="8" y="61"/>
                    </a:lnTo>
                    <a:lnTo>
                      <a:pt x="2" y="72"/>
                    </a:lnTo>
                    <a:lnTo>
                      <a:pt x="8" y="76"/>
                    </a:lnTo>
                    <a:lnTo>
                      <a:pt x="2" y="72"/>
                    </a:lnTo>
                    <a:lnTo>
                      <a:pt x="0" y="76"/>
                    </a:lnTo>
                    <a:lnTo>
                      <a:pt x="8" y="76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7" name="Freeform 72"/>
              <p:cNvSpPr>
                <a:spLocks/>
              </p:cNvSpPr>
              <p:nvPr/>
            </p:nvSpPr>
            <p:spPr bwMode="auto">
              <a:xfrm>
                <a:off x="1811" y="3504"/>
                <a:ext cx="128" cy="3"/>
              </a:xfrm>
              <a:custGeom>
                <a:avLst/>
                <a:gdLst>
                  <a:gd name="T0" fmla="*/ 52 w 298"/>
                  <a:gd name="T1" fmla="*/ 1 h 5"/>
                  <a:gd name="T2" fmla="*/ 53 w 298"/>
                  <a:gd name="T3" fmla="*/ 0 h 5"/>
                  <a:gd name="T4" fmla="*/ 0 w 298"/>
                  <a:gd name="T5" fmla="*/ 0 h 5"/>
                  <a:gd name="T6" fmla="*/ 0 w 298"/>
                  <a:gd name="T7" fmla="*/ 2 h 5"/>
                  <a:gd name="T8" fmla="*/ 53 w 298"/>
                  <a:gd name="T9" fmla="*/ 2 h 5"/>
                  <a:gd name="T10" fmla="*/ 55 w 298"/>
                  <a:gd name="T11" fmla="*/ 1 h 5"/>
                  <a:gd name="T12" fmla="*/ 53 w 298"/>
                  <a:gd name="T13" fmla="*/ 2 h 5"/>
                  <a:gd name="T14" fmla="*/ 55 w 298"/>
                  <a:gd name="T15" fmla="*/ 2 h 5"/>
                  <a:gd name="T16" fmla="*/ 55 w 298"/>
                  <a:gd name="T17" fmla="*/ 1 h 5"/>
                  <a:gd name="T18" fmla="*/ 52 w 298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98"/>
                  <a:gd name="T31" fmla="*/ 0 h 5"/>
                  <a:gd name="T32" fmla="*/ 298 w 298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98" h="5">
                    <a:moveTo>
                      <a:pt x="281" y="3"/>
                    </a:moveTo>
                    <a:lnTo>
                      <a:pt x="289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89" y="5"/>
                    </a:lnTo>
                    <a:lnTo>
                      <a:pt x="298" y="1"/>
                    </a:lnTo>
                    <a:lnTo>
                      <a:pt x="289" y="5"/>
                    </a:lnTo>
                    <a:lnTo>
                      <a:pt x="298" y="5"/>
                    </a:lnTo>
                    <a:lnTo>
                      <a:pt x="298" y="1"/>
                    </a:lnTo>
                    <a:lnTo>
                      <a:pt x="281" y="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8" name="Freeform 73"/>
              <p:cNvSpPr>
                <a:spLocks/>
              </p:cNvSpPr>
              <p:nvPr/>
            </p:nvSpPr>
            <p:spPr bwMode="auto">
              <a:xfrm>
                <a:off x="1852" y="3275"/>
                <a:ext cx="24" cy="118"/>
              </a:xfrm>
              <a:custGeom>
                <a:avLst/>
                <a:gdLst>
                  <a:gd name="T0" fmla="*/ 10 w 58"/>
                  <a:gd name="T1" fmla="*/ 0 h 274"/>
                  <a:gd name="T2" fmla="*/ 7 w 58"/>
                  <a:gd name="T3" fmla="*/ 0 h 274"/>
                  <a:gd name="T4" fmla="*/ 0 w 58"/>
                  <a:gd name="T5" fmla="*/ 50 h 274"/>
                  <a:gd name="T6" fmla="*/ 2 w 58"/>
                  <a:gd name="T7" fmla="*/ 51 h 274"/>
                  <a:gd name="T8" fmla="*/ 10 w 58"/>
                  <a:gd name="T9" fmla="*/ 0 h 274"/>
                  <a:gd name="T10" fmla="*/ 7 w 58"/>
                  <a:gd name="T11" fmla="*/ 0 h 274"/>
                  <a:gd name="T12" fmla="*/ 10 w 58"/>
                  <a:gd name="T13" fmla="*/ 0 h 2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8"/>
                  <a:gd name="T22" fmla="*/ 0 h 274"/>
                  <a:gd name="T23" fmla="*/ 58 w 58"/>
                  <a:gd name="T24" fmla="*/ 274 h 27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8" h="274">
                    <a:moveTo>
                      <a:pt x="58" y="0"/>
                    </a:moveTo>
                    <a:lnTo>
                      <a:pt x="43" y="0"/>
                    </a:lnTo>
                    <a:lnTo>
                      <a:pt x="0" y="272"/>
                    </a:lnTo>
                    <a:lnTo>
                      <a:pt x="15" y="274"/>
                    </a:lnTo>
                    <a:lnTo>
                      <a:pt x="58" y="1"/>
                    </a:lnTo>
                    <a:lnTo>
                      <a:pt x="43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69" name="Freeform 74"/>
              <p:cNvSpPr>
                <a:spLocks/>
              </p:cNvSpPr>
              <p:nvPr/>
            </p:nvSpPr>
            <p:spPr bwMode="auto">
              <a:xfrm>
                <a:off x="1870" y="3275"/>
                <a:ext cx="25" cy="118"/>
              </a:xfrm>
              <a:custGeom>
                <a:avLst/>
                <a:gdLst>
                  <a:gd name="T0" fmla="*/ 9 w 60"/>
                  <a:gd name="T1" fmla="*/ 51 h 275"/>
                  <a:gd name="T2" fmla="*/ 10 w 60"/>
                  <a:gd name="T3" fmla="*/ 50 h 275"/>
                  <a:gd name="T4" fmla="*/ 3 w 60"/>
                  <a:gd name="T5" fmla="*/ 0 h 275"/>
                  <a:gd name="T6" fmla="*/ 0 w 60"/>
                  <a:gd name="T7" fmla="*/ 0 h 275"/>
                  <a:gd name="T8" fmla="*/ 8 w 60"/>
                  <a:gd name="T9" fmla="*/ 50 h 275"/>
                  <a:gd name="T10" fmla="*/ 9 w 60"/>
                  <a:gd name="T11" fmla="*/ 50 h 275"/>
                  <a:gd name="T12" fmla="*/ 9 w 60"/>
                  <a:gd name="T13" fmla="*/ 51 h 275"/>
                  <a:gd name="T14" fmla="*/ 10 w 60"/>
                  <a:gd name="T15" fmla="*/ 51 h 275"/>
                  <a:gd name="T16" fmla="*/ 10 w 60"/>
                  <a:gd name="T17" fmla="*/ 50 h 275"/>
                  <a:gd name="T18" fmla="*/ 9 w 60"/>
                  <a:gd name="T19" fmla="*/ 51 h 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275"/>
                  <a:gd name="T32" fmla="*/ 60 w 60"/>
                  <a:gd name="T33" fmla="*/ 275 h 27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275">
                    <a:moveTo>
                      <a:pt x="52" y="275"/>
                    </a:moveTo>
                    <a:lnTo>
                      <a:pt x="60" y="272"/>
                    </a:lnTo>
                    <a:lnTo>
                      <a:pt x="15" y="0"/>
                    </a:lnTo>
                    <a:lnTo>
                      <a:pt x="0" y="1"/>
                    </a:lnTo>
                    <a:lnTo>
                      <a:pt x="45" y="272"/>
                    </a:lnTo>
                    <a:lnTo>
                      <a:pt x="52" y="270"/>
                    </a:lnTo>
                    <a:lnTo>
                      <a:pt x="52" y="275"/>
                    </a:lnTo>
                    <a:lnTo>
                      <a:pt x="60" y="275"/>
                    </a:lnTo>
                    <a:lnTo>
                      <a:pt x="60" y="272"/>
                    </a:lnTo>
                    <a:lnTo>
                      <a:pt x="52" y="275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0" name="Freeform 75"/>
              <p:cNvSpPr>
                <a:spLocks/>
              </p:cNvSpPr>
              <p:nvPr/>
            </p:nvSpPr>
            <p:spPr bwMode="auto">
              <a:xfrm>
                <a:off x="1852" y="3391"/>
                <a:ext cx="40" cy="2"/>
              </a:xfrm>
              <a:custGeom>
                <a:avLst/>
                <a:gdLst>
                  <a:gd name="T0" fmla="*/ 0 w 95"/>
                  <a:gd name="T1" fmla="*/ 0 h 5"/>
                  <a:gd name="T2" fmla="*/ 2 w 95"/>
                  <a:gd name="T3" fmla="*/ 1 h 5"/>
                  <a:gd name="T4" fmla="*/ 17 w 95"/>
                  <a:gd name="T5" fmla="*/ 1 h 5"/>
                  <a:gd name="T6" fmla="*/ 17 w 95"/>
                  <a:gd name="T7" fmla="*/ 0 h 5"/>
                  <a:gd name="T8" fmla="*/ 2 w 95"/>
                  <a:gd name="T9" fmla="*/ 0 h 5"/>
                  <a:gd name="T10" fmla="*/ 3 w 95"/>
                  <a:gd name="T11" fmla="*/ 0 h 5"/>
                  <a:gd name="T12" fmla="*/ 0 w 95"/>
                  <a:gd name="T13" fmla="*/ 0 h 5"/>
                  <a:gd name="T14" fmla="*/ 0 w 95"/>
                  <a:gd name="T15" fmla="*/ 1 h 5"/>
                  <a:gd name="T16" fmla="*/ 2 w 95"/>
                  <a:gd name="T17" fmla="*/ 1 h 5"/>
                  <a:gd name="T18" fmla="*/ 0 w 95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5"/>
                  <a:gd name="T31" fmla="*/ 0 h 5"/>
                  <a:gd name="T32" fmla="*/ 95 w 95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5" h="5">
                    <a:moveTo>
                      <a:pt x="2" y="2"/>
                    </a:moveTo>
                    <a:lnTo>
                      <a:pt x="9" y="5"/>
                    </a:lnTo>
                    <a:lnTo>
                      <a:pt x="95" y="5"/>
                    </a:lnTo>
                    <a:lnTo>
                      <a:pt x="95" y="0"/>
                    </a:lnTo>
                    <a:lnTo>
                      <a:pt x="9" y="0"/>
                    </a:lnTo>
                    <a:lnTo>
                      <a:pt x="17" y="2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1" name="Freeform 76"/>
              <p:cNvSpPr>
                <a:spLocks/>
              </p:cNvSpPr>
              <p:nvPr/>
            </p:nvSpPr>
            <p:spPr bwMode="auto">
              <a:xfrm>
                <a:off x="1868" y="3226"/>
                <a:ext cx="11" cy="12"/>
              </a:xfrm>
              <a:custGeom>
                <a:avLst/>
                <a:gdLst>
                  <a:gd name="T0" fmla="*/ 1 w 26"/>
                  <a:gd name="T1" fmla="*/ 0 h 28"/>
                  <a:gd name="T2" fmla="*/ 4 w 26"/>
                  <a:gd name="T3" fmla="*/ 0 h 28"/>
                  <a:gd name="T4" fmla="*/ 5 w 26"/>
                  <a:gd name="T5" fmla="*/ 5 h 28"/>
                  <a:gd name="T6" fmla="*/ 0 w 26"/>
                  <a:gd name="T7" fmla="*/ 5 h 28"/>
                  <a:gd name="T8" fmla="*/ 1 w 26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28"/>
                  <a:gd name="T17" fmla="*/ 26 w 26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28">
                    <a:moveTo>
                      <a:pt x="6" y="0"/>
                    </a:moveTo>
                    <a:lnTo>
                      <a:pt x="21" y="0"/>
                    </a:lnTo>
                    <a:lnTo>
                      <a:pt x="26" y="28"/>
                    </a:lnTo>
                    <a:lnTo>
                      <a:pt x="0" y="28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2" name="Freeform 77"/>
              <p:cNvSpPr>
                <a:spLocks/>
              </p:cNvSpPr>
              <p:nvPr/>
            </p:nvSpPr>
            <p:spPr bwMode="auto">
              <a:xfrm>
                <a:off x="1861" y="3235"/>
                <a:ext cx="26" cy="7"/>
              </a:xfrm>
              <a:custGeom>
                <a:avLst/>
                <a:gdLst>
                  <a:gd name="T0" fmla="*/ 5 w 62"/>
                  <a:gd name="T1" fmla="*/ 0 h 15"/>
                  <a:gd name="T2" fmla="*/ 8 w 62"/>
                  <a:gd name="T3" fmla="*/ 2 h 15"/>
                  <a:gd name="T4" fmla="*/ 11 w 62"/>
                  <a:gd name="T5" fmla="*/ 3 h 15"/>
                  <a:gd name="T6" fmla="*/ 5 w 62"/>
                  <a:gd name="T7" fmla="*/ 3 h 15"/>
                  <a:gd name="T8" fmla="*/ 0 w 62"/>
                  <a:gd name="T9" fmla="*/ 3 h 15"/>
                  <a:gd name="T10" fmla="*/ 3 w 62"/>
                  <a:gd name="T11" fmla="*/ 2 h 15"/>
                  <a:gd name="T12" fmla="*/ 5 w 62"/>
                  <a:gd name="T13" fmla="*/ 0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"/>
                  <a:gd name="T22" fmla="*/ 0 h 15"/>
                  <a:gd name="T23" fmla="*/ 62 w 62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" h="15">
                    <a:moveTo>
                      <a:pt x="30" y="0"/>
                    </a:moveTo>
                    <a:lnTo>
                      <a:pt x="47" y="8"/>
                    </a:lnTo>
                    <a:lnTo>
                      <a:pt x="62" y="15"/>
                    </a:lnTo>
                    <a:lnTo>
                      <a:pt x="30" y="15"/>
                    </a:lnTo>
                    <a:lnTo>
                      <a:pt x="0" y="15"/>
                    </a:lnTo>
                    <a:lnTo>
                      <a:pt x="15" y="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3" name="Freeform 78"/>
              <p:cNvSpPr>
                <a:spLocks/>
              </p:cNvSpPr>
              <p:nvPr/>
            </p:nvSpPr>
            <p:spPr bwMode="auto">
              <a:xfrm>
                <a:off x="1864" y="3249"/>
                <a:ext cx="19" cy="2"/>
              </a:xfrm>
              <a:custGeom>
                <a:avLst/>
                <a:gdLst>
                  <a:gd name="T0" fmla="*/ 1 w 47"/>
                  <a:gd name="T1" fmla="*/ 1 h 6"/>
                  <a:gd name="T2" fmla="*/ 7 w 47"/>
                  <a:gd name="T3" fmla="*/ 1 h 6"/>
                  <a:gd name="T4" fmla="*/ 8 w 47"/>
                  <a:gd name="T5" fmla="*/ 0 h 6"/>
                  <a:gd name="T6" fmla="*/ 0 w 47"/>
                  <a:gd name="T7" fmla="*/ 0 h 6"/>
                  <a:gd name="T8" fmla="*/ 1 w 47"/>
                  <a:gd name="T9" fmla="*/ 1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"/>
                  <a:gd name="T16" fmla="*/ 0 h 6"/>
                  <a:gd name="T17" fmla="*/ 47 w 47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" h="6">
                    <a:moveTo>
                      <a:pt x="4" y="6"/>
                    </a:moveTo>
                    <a:lnTo>
                      <a:pt x="43" y="6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4" name="Freeform 79"/>
              <p:cNvSpPr>
                <a:spLocks/>
              </p:cNvSpPr>
              <p:nvPr/>
            </p:nvSpPr>
            <p:spPr bwMode="auto">
              <a:xfrm>
                <a:off x="1858" y="3249"/>
                <a:ext cx="30" cy="16"/>
              </a:xfrm>
              <a:custGeom>
                <a:avLst/>
                <a:gdLst>
                  <a:gd name="T0" fmla="*/ 2 w 71"/>
                  <a:gd name="T1" fmla="*/ 0 h 35"/>
                  <a:gd name="T2" fmla="*/ 11 w 71"/>
                  <a:gd name="T3" fmla="*/ 0 h 35"/>
                  <a:gd name="T4" fmla="*/ 13 w 71"/>
                  <a:gd name="T5" fmla="*/ 2 h 35"/>
                  <a:gd name="T6" fmla="*/ 13 w 71"/>
                  <a:gd name="T7" fmla="*/ 5 h 35"/>
                  <a:gd name="T8" fmla="*/ 11 w 71"/>
                  <a:gd name="T9" fmla="*/ 7 h 35"/>
                  <a:gd name="T10" fmla="*/ 2 w 71"/>
                  <a:gd name="T11" fmla="*/ 7 h 35"/>
                  <a:gd name="T12" fmla="*/ 0 w 71"/>
                  <a:gd name="T13" fmla="*/ 5 h 35"/>
                  <a:gd name="T14" fmla="*/ 0 w 71"/>
                  <a:gd name="T15" fmla="*/ 2 h 35"/>
                  <a:gd name="T16" fmla="*/ 2 w 71"/>
                  <a:gd name="T17" fmla="*/ 0 h 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1"/>
                  <a:gd name="T28" fmla="*/ 0 h 35"/>
                  <a:gd name="T29" fmla="*/ 71 w 71"/>
                  <a:gd name="T30" fmla="*/ 35 h 3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1" h="35">
                    <a:moveTo>
                      <a:pt x="11" y="0"/>
                    </a:moveTo>
                    <a:lnTo>
                      <a:pt x="58" y="0"/>
                    </a:lnTo>
                    <a:lnTo>
                      <a:pt x="71" y="11"/>
                    </a:lnTo>
                    <a:lnTo>
                      <a:pt x="71" y="24"/>
                    </a:lnTo>
                    <a:lnTo>
                      <a:pt x="58" y="35"/>
                    </a:lnTo>
                    <a:lnTo>
                      <a:pt x="11" y="35"/>
                    </a:lnTo>
                    <a:lnTo>
                      <a:pt x="0" y="24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5" name="Freeform 80"/>
              <p:cNvSpPr>
                <a:spLocks/>
              </p:cNvSpPr>
              <p:nvPr/>
            </p:nvSpPr>
            <p:spPr bwMode="auto">
              <a:xfrm>
                <a:off x="1873" y="3265"/>
                <a:ext cx="87" cy="242"/>
              </a:xfrm>
              <a:custGeom>
                <a:avLst/>
                <a:gdLst>
                  <a:gd name="T0" fmla="*/ 0 w 203"/>
                  <a:gd name="T1" fmla="*/ 102 h 567"/>
                  <a:gd name="T2" fmla="*/ 0 w 203"/>
                  <a:gd name="T3" fmla="*/ 103 h 567"/>
                  <a:gd name="T4" fmla="*/ 37 w 203"/>
                  <a:gd name="T5" fmla="*/ 103 h 567"/>
                  <a:gd name="T6" fmla="*/ 29 w 203"/>
                  <a:gd name="T7" fmla="*/ 86 h 567"/>
                  <a:gd name="T8" fmla="*/ 36 w 203"/>
                  <a:gd name="T9" fmla="*/ 86 h 567"/>
                  <a:gd name="T10" fmla="*/ 36 w 203"/>
                  <a:gd name="T11" fmla="*/ 79 h 567"/>
                  <a:gd name="T12" fmla="*/ 26 w 203"/>
                  <a:gd name="T13" fmla="*/ 79 h 567"/>
                  <a:gd name="T14" fmla="*/ 17 w 203"/>
                  <a:gd name="T15" fmla="*/ 60 h 567"/>
                  <a:gd name="T16" fmla="*/ 22 w 203"/>
                  <a:gd name="T17" fmla="*/ 60 h 567"/>
                  <a:gd name="T18" fmla="*/ 22 w 203"/>
                  <a:gd name="T19" fmla="*/ 55 h 567"/>
                  <a:gd name="T20" fmla="*/ 15 w 203"/>
                  <a:gd name="T21" fmla="*/ 55 h 567"/>
                  <a:gd name="T22" fmla="*/ 3 w 203"/>
                  <a:gd name="T23" fmla="*/ 0 h 567"/>
                  <a:gd name="T24" fmla="*/ 0 w 203"/>
                  <a:gd name="T25" fmla="*/ 0 h 567"/>
                  <a:gd name="T26" fmla="*/ 0 w 203"/>
                  <a:gd name="T27" fmla="*/ 5 h 567"/>
                  <a:gd name="T28" fmla="*/ 8 w 203"/>
                  <a:gd name="T29" fmla="*/ 55 h 567"/>
                  <a:gd name="T30" fmla="*/ 0 w 203"/>
                  <a:gd name="T31" fmla="*/ 55 h 567"/>
                  <a:gd name="T32" fmla="*/ 0 w 203"/>
                  <a:gd name="T33" fmla="*/ 61 h 567"/>
                  <a:gd name="T34" fmla="*/ 9 w 203"/>
                  <a:gd name="T35" fmla="*/ 61 h 567"/>
                  <a:gd name="T36" fmla="*/ 17 w 203"/>
                  <a:gd name="T37" fmla="*/ 78 h 567"/>
                  <a:gd name="T38" fmla="*/ 0 w 203"/>
                  <a:gd name="T39" fmla="*/ 78 h 567"/>
                  <a:gd name="T40" fmla="*/ 0 w 203"/>
                  <a:gd name="T41" fmla="*/ 90 h 567"/>
                  <a:gd name="T42" fmla="*/ 3 w 203"/>
                  <a:gd name="T43" fmla="*/ 90 h 567"/>
                  <a:gd name="T44" fmla="*/ 5 w 203"/>
                  <a:gd name="T45" fmla="*/ 90 h 567"/>
                  <a:gd name="T46" fmla="*/ 6 w 203"/>
                  <a:gd name="T47" fmla="*/ 90 h 567"/>
                  <a:gd name="T48" fmla="*/ 8 w 203"/>
                  <a:gd name="T49" fmla="*/ 90 h 567"/>
                  <a:gd name="T50" fmla="*/ 10 w 203"/>
                  <a:gd name="T51" fmla="*/ 90 h 567"/>
                  <a:gd name="T52" fmla="*/ 12 w 203"/>
                  <a:gd name="T53" fmla="*/ 91 h 567"/>
                  <a:gd name="T54" fmla="*/ 14 w 203"/>
                  <a:gd name="T55" fmla="*/ 92 h 567"/>
                  <a:gd name="T56" fmla="*/ 17 w 203"/>
                  <a:gd name="T57" fmla="*/ 93 h 567"/>
                  <a:gd name="T58" fmla="*/ 19 w 203"/>
                  <a:gd name="T59" fmla="*/ 94 h 567"/>
                  <a:gd name="T60" fmla="*/ 21 w 203"/>
                  <a:gd name="T61" fmla="*/ 95 h 567"/>
                  <a:gd name="T62" fmla="*/ 22 w 203"/>
                  <a:gd name="T63" fmla="*/ 96 h 567"/>
                  <a:gd name="T64" fmla="*/ 24 w 203"/>
                  <a:gd name="T65" fmla="*/ 97 h 567"/>
                  <a:gd name="T66" fmla="*/ 25 w 203"/>
                  <a:gd name="T67" fmla="*/ 99 h 567"/>
                  <a:gd name="T68" fmla="*/ 26 w 203"/>
                  <a:gd name="T69" fmla="*/ 101 h 567"/>
                  <a:gd name="T70" fmla="*/ 27 w 203"/>
                  <a:gd name="T71" fmla="*/ 102 h 567"/>
                  <a:gd name="T72" fmla="*/ 27 w 203"/>
                  <a:gd name="T73" fmla="*/ 102 h 567"/>
                  <a:gd name="T74" fmla="*/ 0 w 203"/>
                  <a:gd name="T75" fmla="*/ 102 h 56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03"/>
                  <a:gd name="T115" fmla="*/ 0 h 567"/>
                  <a:gd name="T116" fmla="*/ 203 w 203"/>
                  <a:gd name="T117" fmla="*/ 567 h 56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03" h="567">
                    <a:moveTo>
                      <a:pt x="0" y="563"/>
                    </a:moveTo>
                    <a:lnTo>
                      <a:pt x="0" y="567"/>
                    </a:lnTo>
                    <a:lnTo>
                      <a:pt x="203" y="567"/>
                    </a:lnTo>
                    <a:lnTo>
                      <a:pt x="157" y="472"/>
                    </a:lnTo>
                    <a:lnTo>
                      <a:pt x="196" y="472"/>
                    </a:lnTo>
                    <a:lnTo>
                      <a:pt x="196" y="431"/>
                    </a:lnTo>
                    <a:lnTo>
                      <a:pt x="140" y="431"/>
                    </a:lnTo>
                    <a:lnTo>
                      <a:pt x="94" y="330"/>
                    </a:lnTo>
                    <a:lnTo>
                      <a:pt x="121" y="330"/>
                    </a:lnTo>
                    <a:lnTo>
                      <a:pt x="121" y="299"/>
                    </a:lnTo>
                    <a:lnTo>
                      <a:pt x="79" y="299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45" y="299"/>
                    </a:lnTo>
                    <a:lnTo>
                      <a:pt x="0" y="299"/>
                    </a:lnTo>
                    <a:lnTo>
                      <a:pt x="0" y="336"/>
                    </a:lnTo>
                    <a:lnTo>
                      <a:pt x="51" y="336"/>
                    </a:lnTo>
                    <a:lnTo>
                      <a:pt x="94" y="429"/>
                    </a:lnTo>
                    <a:lnTo>
                      <a:pt x="0" y="429"/>
                    </a:lnTo>
                    <a:lnTo>
                      <a:pt x="0" y="492"/>
                    </a:lnTo>
                    <a:lnTo>
                      <a:pt x="13" y="492"/>
                    </a:lnTo>
                    <a:lnTo>
                      <a:pt x="25" y="494"/>
                    </a:lnTo>
                    <a:lnTo>
                      <a:pt x="34" y="494"/>
                    </a:lnTo>
                    <a:lnTo>
                      <a:pt x="45" y="496"/>
                    </a:lnTo>
                    <a:lnTo>
                      <a:pt x="53" y="496"/>
                    </a:lnTo>
                    <a:lnTo>
                      <a:pt x="62" y="498"/>
                    </a:lnTo>
                    <a:lnTo>
                      <a:pt x="77" y="504"/>
                    </a:lnTo>
                    <a:lnTo>
                      <a:pt x="90" y="509"/>
                    </a:lnTo>
                    <a:lnTo>
                      <a:pt x="103" y="515"/>
                    </a:lnTo>
                    <a:lnTo>
                      <a:pt x="112" y="522"/>
                    </a:lnTo>
                    <a:lnTo>
                      <a:pt x="121" y="528"/>
                    </a:lnTo>
                    <a:lnTo>
                      <a:pt x="129" y="535"/>
                    </a:lnTo>
                    <a:lnTo>
                      <a:pt x="135" y="541"/>
                    </a:lnTo>
                    <a:lnTo>
                      <a:pt x="140" y="552"/>
                    </a:lnTo>
                    <a:lnTo>
                      <a:pt x="144" y="561"/>
                    </a:lnTo>
                    <a:lnTo>
                      <a:pt x="146" y="563"/>
                    </a:lnTo>
                    <a:lnTo>
                      <a:pt x="0" y="56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6" name="Freeform 81"/>
              <p:cNvSpPr>
                <a:spLocks/>
              </p:cNvSpPr>
              <p:nvPr/>
            </p:nvSpPr>
            <p:spPr bwMode="auto">
              <a:xfrm>
                <a:off x="1836" y="3265"/>
                <a:ext cx="33" cy="128"/>
              </a:xfrm>
              <a:custGeom>
                <a:avLst/>
                <a:gdLst>
                  <a:gd name="T0" fmla="*/ 1 w 76"/>
                  <a:gd name="T1" fmla="*/ 55 h 300"/>
                  <a:gd name="T2" fmla="*/ 3 w 76"/>
                  <a:gd name="T3" fmla="*/ 54 h 300"/>
                  <a:gd name="T4" fmla="*/ 14 w 76"/>
                  <a:gd name="T5" fmla="*/ 0 h 300"/>
                  <a:gd name="T6" fmla="*/ 11 w 76"/>
                  <a:gd name="T7" fmla="*/ 0 h 300"/>
                  <a:gd name="T8" fmla="*/ 0 w 76"/>
                  <a:gd name="T9" fmla="*/ 54 h 300"/>
                  <a:gd name="T10" fmla="*/ 1 w 76"/>
                  <a:gd name="T11" fmla="*/ 54 h 300"/>
                  <a:gd name="T12" fmla="*/ 1 w 76"/>
                  <a:gd name="T13" fmla="*/ 55 h 300"/>
                  <a:gd name="T14" fmla="*/ 3 w 76"/>
                  <a:gd name="T15" fmla="*/ 55 h 300"/>
                  <a:gd name="T16" fmla="*/ 3 w 76"/>
                  <a:gd name="T17" fmla="*/ 54 h 300"/>
                  <a:gd name="T18" fmla="*/ 1 w 76"/>
                  <a:gd name="T19" fmla="*/ 55 h 3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6"/>
                  <a:gd name="T31" fmla="*/ 0 h 300"/>
                  <a:gd name="T32" fmla="*/ 76 w 76"/>
                  <a:gd name="T33" fmla="*/ 300 h 3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6" h="300">
                    <a:moveTo>
                      <a:pt x="7" y="300"/>
                    </a:moveTo>
                    <a:lnTo>
                      <a:pt x="15" y="297"/>
                    </a:lnTo>
                    <a:lnTo>
                      <a:pt x="76" y="0"/>
                    </a:lnTo>
                    <a:lnTo>
                      <a:pt x="61" y="0"/>
                    </a:lnTo>
                    <a:lnTo>
                      <a:pt x="0" y="297"/>
                    </a:lnTo>
                    <a:lnTo>
                      <a:pt x="7" y="295"/>
                    </a:lnTo>
                    <a:lnTo>
                      <a:pt x="7" y="300"/>
                    </a:lnTo>
                    <a:lnTo>
                      <a:pt x="15" y="300"/>
                    </a:lnTo>
                    <a:lnTo>
                      <a:pt x="15" y="297"/>
                    </a:lnTo>
                    <a:lnTo>
                      <a:pt x="7" y="30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7" name="Freeform 82"/>
              <p:cNvSpPr>
                <a:spLocks/>
              </p:cNvSpPr>
              <p:nvPr/>
            </p:nvSpPr>
            <p:spPr bwMode="auto">
              <a:xfrm>
                <a:off x="1787" y="3265"/>
                <a:ext cx="86" cy="242"/>
              </a:xfrm>
              <a:custGeom>
                <a:avLst/>
                <a:gdLst>
                  <a:gd name="T0" fmla="*/ 37 w 201"/>
                  <a:gd name="T1" fmla="*/ 5 h 567"/>
                  <a:gd name="T2" fmla="*/ 37 w 201"/>
                  <a:gd name="T3" fmla="*/ 0 h 567"/>
                  <a:gd name="T4" fmla="*/ 34 w 201"/>
                  <a:gd name="T5" fmla="*/ 0 h 567"/>
                  <a:gd name="T6" fmla="*/ 23 w 201"/>
                  <a:gd name="T7" fmla="*/ 55 h 567"/>
                  <a:gd name="T8" fmla="*/ 15 w 201"/>
                  <a:gd name="T9" fmla="*/ 55 h 567"/>
                  <a:gd name="T10" fmla="*/ 15 w 201"/>
                  <a:gd name="T11" fmla="*/ 60 h 567"/>
                  <a:gd name="T12" fmla="*/ 20 w 201"/>
                  <a:gd name="T13" fmla="*/ 60 h 567"/>
                  <a:gd name="T14" fmla="*/ 12 w 201"/>
                  <a:gd name="T15" fmla="*/ 79 h 567"/>
                  <a:gd name="T16" fmla="*/ 1 w 201"/>
                  <a:gd name="T17" fmla="*/ 79 h 567"/>
                  <a:gd name="T18" fmla="*/ 1 w 201"/>
                  <a:gd name="T19" fmla="*/ 86 h 567"/>
                  <a:gd name="T20" fmla="*/ 8 w 201"/>
                  <a:gd name="T21" fmla="*/ 86 h 567"/>
                  <a:gd name="T22" fmla="*/ 0 w 201"/>
                  <a:gd name="T23" fmla="*/ 103 h 567"/>
                  <a:gd name="T24" fmla="*/ 37 w 201"/>
                  <a:gd name="T25" fmla="*/ 103 h 567"/>
                  <a:gd name="T26" fmla="*/ 37 w 201"/>
                  <a:gd name="T27" fmla="*/ 102 h 567"/>
                  <a:gd name="T28" fmla="*/ 11 w 201"/>
                  <a:gd name="T29" fmla="*/ 102 h 567"/>
                  <a:gd name="T30" fmla="*/ 11 w 201"/>
                  <a:gd name="T31" fmla="*/ 102 h 567"/>
                  <a:gd name="T32" fmla="*/ 12 w 201"/>
                  <a:gd name="T33" fmla="*/ 101 h 567"/>
                  <a:gd name="T34" fmla="*/ 12 w 201"/>
                  <a:gd name="T35" fmla="*/ 99 h 567"/>
                  <a:gd name="T36" fmla="*/ 13 w 201"/>
                  <a:gd name="T37" fmla="*/ 99 h 567"/>
                  <a:gd name="T38" fmla="*/ 14 w 201"/>
                  <a:gd name="T39" fmla="*/ 97 h 567"/>
                  <a:gd name="T40" fmla="*/ 15 w 201"/>
                  <a:gd name="T41" fmla="*/ 96 h 567"/>
                  <a:gd name="T42" fmla="*/ 17 w 201"/>
                  <a:gd name="T43" fmla="*/ 95 h 567"/>
                  <a:gd name="T44" fmla="*/ 19 w 201"/>
                  <a:gd name="T45" fmla="*/ 94 h 567"/>
                  <a:gd name="T46" fmla="*/ 21 w 201"/>
                  <a:gd name="T47" fmla="*/ 93 h 567"/>
                  <a:gd name="T48" fmla="*/ 24 w 201"/>
                  <a:gd name="T49" fmla="*/ 92 h 567"/>
                  <a:gd name="T50" fmla="*/ 26 w 201"/>
                  <a:gd name="T51" fmla="*/ 91 h 567"/>
                  <a:gd name="T52" fmla="*/ 28 w 201"/>
                  <a:gd name="T53" fmla="*/ 90 h 567"/>
                  <a:gd name="T54" fmla="*/ 30 w 201"/>
                  <a:gd name="T55" fmla="*/ 90 h 567"/>
                  <a:gd name="T56" fmla="*/ 31 w 201"/>
                  <a:gd name="T57" fmla="*/ 90 h 567"/>
                  <a:gd name="T58" fmla="*/ 33 w 201"/>
                  <a:gd name="T59" fmla="*/ 90 h 567"/>
                  <a:gd name="T60" fmla="*/ 35 w 201"/>
                  <a:gd name="T61" fmla="*/ 90 h 567"/>
                  <a:gd name="T62" fmla="*/ 37 w 201"/>
                  <a:gd name="T63" fmla="*/ 90 h 567"/>
                  <a:gd name="T64" fmla="*/ 37 w 201"/>
                  <a:gd name="T65" fmla="*/ 78 h 567"/>
                  <a:gd name="T66" fmla="*/ 20 w 201"/>
                  <a:gd name="T67" fmla="*/ 78 h 567"/>
                  <a:gd name="T68" fmla="*/ 28 w 201"/>
                  <a:gd name="T69" fmla="*/ 61 h 567"/>
                  <a:gd name="T70" fmla="*/ 37 w 201"/>
                  <a:gd name="T71" fmla="*/ 61 h 567"/>
                  <a:gd name="T72" fmla="*/ 37 w 201"/>
                  <a:gd name="T73" fmla="*/ 55 h 567"/>
                  <a:gd name="T74" fmla="*/ 29 w 201"/>
                  <a:gd name="T75" fmla="*/ 55 h 567"/>
                  <a:gd name="T76" fmla="*/ 37 w 201"/>
                  <a:gd name="T77" fmla="*/ 5 h 567"/>
                  <a:gd name="T78" fmla="*/ 37 w 201"/>
                  <a:gd name="T79" fmla="*/ 5 h 56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01"/>
                  <a:gd name="T121" fmla="*/ 0 h 567"/>
                  <a:gd name="T122" fmla="*/ 201 w 201"/>
                  <a:gd name="T123" fmla="*/ 567 h 567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01" h="567">
                    <a:moveTo>
                      <a:pt x="201" y="28"/>
                    </a:moveTo>
                    <a:lnTo>
                      <a:pt x="201" y="0"/>
                    </a:lnTo>
                    <a:lnTo>
                      <a:pt x="185" y="0"/>
                    </a:lnTo>
                    <a:lnTo>
                      <a:pt x="123" y="299"/>
                    </a:lnTo>
                    <a:lnTo>
                      <a:pt x="84" y="299"/>
                    </a:lnTo>
                    <a:lnTo>
                      <a:pt x="84" y="330"/>
                    </a:lnTo>
                    <a:lnTo>
                      <a:pt x="110" y="330"/>
                    </a:lnTo>
                    <a:lnTo>
                      <a:pt x="63" y="431"/>
                    </a:lnTo>
                    <a:lnTo>
                      <a:pt x="6" y="431"/>
                    </a:lnTo>
                    <a:lnTo>
                      <a:pt x="6" y="472"/>
                    </a:lnTo>
                    <a:lnTo>
                      <a:pt x="45" y="472"/>
                    </a:lnTo>
                    <a:lnTo>
                      <a:pt x="0" y="567"/>
                    </a:lnTo>
                    <a:lnTo>
                      <a:pt x="201" y="567"/>
                    </a:lnTo>
                    <a:lnTo>
                      <a:pt x="201" y="563"/>
                    </a:lnTo>
                    <a:lnTo>
                      <a:pt x="58" y="563"/>
                    </a:lnTo>
                    <a:lnTo>
                      <a:pt x="58" y="561"/>
                    </a:lnTo>
                    <a:lnTo>
                      <a:pt x="63" y="552"/>
                    </a:lnTo>
                    <a:lnTo>
                      <a:pt x="65" y="546"/>
                    </a:lnTo>
                    <a:lnTo>
                      <a:pt x="71" y="541"/>
                    </a:lnTo>
                    <a:lnTo>
                      <a:pt x="77" y="535"/>
                    </a:lnTo>
                    <a:lnTo>
                      <a:pt x="84" y="528"/>
                    </a:lnTo>
                    <a:lnTo>
                      <a:pt x="93" y="522"/>
                    </a:lnTo>
                    <a:lnTo>
                      <a:pt x="103" y="515"/>
                    </a:lnTo>
                    <a:lnTo>
                      <a:pt x="114" y="509"/>
                    </a:lnTo>
                    <a:lnTo>
                      <a:pt x="129" y="504"/>
                    </a:lnTo>
                    <a:lnTo>
                      <a:pt x="142" y="498"/>
                    </a:lnTo>
                    <a:lnTo>
                      <a:pt x="151" y="496"/>
                    </a:lnTo>
                    <a:lnTo>
                      <a:pt x="162" y="496"/>
                    </a:lnTo>
                    <a:lnTo>
                      <a:pt x="170" y="494"/>
                    </a:lnTo>
                    <a:lnTo>
                      <a:pt x="181" y="494"/>
                    </a:lnTo>
                    <a:lnTo>
                      <a:pt x="190" y="492"/>
                    </a:lnTo>
                    <a:lnTo>
                      <a:pt x="201" y="492"/>
                    </a:lnTo>
                    <a:lnTo>
                      <a:pt x="201" y="429"/>
                    </a:lnTo>
                    <a:lnTo>
                      <a:pt x="110" y="429"/>
                    </a:lnTo>
                    <a:lnTo>
                      <a:pt x="153" y="336"/>
                    </a:lnTo>
                    <a:lnTo>
                      <a:pt x="201" y="336"/>
                    </a:lnTo>
                    <a:lnTo>
                      <a:pt x="201" y="299"/>
                    </a:lnTo>
                    <a:lnTo>
                      <a:pt x="159" y="299"/>
                    </a:lnTo>
                    <a:lnTo>
                      <a:pt x="201" y="26"/>
                    </a:lnTo>
                    <a:lnTo>
                      <a:pt x="201" y="28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8" name="Freeform 83"/>
              <p:cNvSpPr>
                <a:spLocks/>
              </p:cNvSpPr>
              <p:nvPr/>
            </p:nvSpPr>
            <p:spPr bwMode="auto">
              <a:xfrm>
                <a:off x="1877" y="3265"/>
                <a:ext cx="33" cy="128"/>
              </a:xfrm>
              <a:custGeom>
                <a:avLst/>
                <a:gdLst>
                  <a:gd name="T0" fmla="*/ 0 w 76"/>
                  <a:gd name="T1" fmla="*/ 0 h 299"/>
                  <a:gd name="T2" fmla="*/ 11 w 76"/>
                  <a:gd name="T3" fmla="*/ 55 h 299"/>
                  <a:gd name="T4" fmla="*/ 14 w 76"/>
                  <a:gd name="T5" fmla="*/ 54 h 299"/>
                  <a:gd name="T6" fmla="*/ 3 w 76"/>
                  <a:gd name="T7" fmla="*/ 0 h 299"/>
                  <a:gd name="T8" fmla="*/ 0 w 76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299"/>
                  <a:gd name="T17" fmla="*/ 76 w 76"/>
                  <a:gd name="T18" fmla="*/ 299 h 2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299">
                    <a:moveTo>
                      <a:pt x="0" y="0"/>
                    </a:moveTo>
                    <a:lnTo>
                      <a:pt x="59" y="299"/>
                    </a:lnTo>
                    <a:lnTo>
                      <a:pt x="76" y="297"/>
                    </a:ln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9" name="Freeform 84"/>
              <p:cNvSpPr>
                <a:spLocks/>
              </p:cNvSpPr>
              <p:nvPr/>
            </p:nvSpPr>
            <p:spPr bwMode="auto">
              <a:xfrm>
                <a:off x="1913" y="3200"/>
                <a:ext cx="20" cy="82"/>
              </a:xfrm>
              <a:custGeom>
                <a:avLst/>
                <a:gdLst>
                  <a:gd name="T0" fmla="*/ 0 w 47"/>
                  <a:gd name="T1" fmla="*/ 28 h 192"/>
                  <a:gd name="T2" fmla="*/ 1 w 47"/>
                  <a:gd name="T3" fmla="*/ 27 h 192"/>
                  <a:gd name="T4" fmla="*/ 1 w 47"/>
                  <a:gd name="T5" fmla="*/ 27 h 192"/>
                  <a:gd name="T6" fmla="*/ 2 w 47"/>
                  <a:gd name="T7" fmla="*/ 26 h 192"/>
                  <a:gd name="T8" fmla="*/ 2 w 47"/>
                  <a:gd name="T9" fmla="*/ 25 h 192"/>
                  <a:gd name="T10" fmla="*/ 2 w 47"/>
                  <a:gd name="T11" fmla="*/ 24 h 192"/>
                  <a:gd name="T12" fmla="*/ 3 w 47"/>
                  <a:gd name="T13" fmla="*/ 23 h 192"/>
                  <a:gd name="T14" fmla="*/ 3 w 47"/>
                  <a:gd name="T15" fmla="*/ 23 h 192"/>
                  <a:gd name="T16" fmla="*/ 3 w 47"/>
                  <a:gd name="T17" fmla="*/ 22 h 192"/>
                  <a:gd name="T18" fmla="*/ 3 w 47"/>
                  <a:gd name="T19" fmla="*/ 21 h 192"/>
                  <a:gd name="T20" fmla="*/ 3 w 47"/>
                  <a:gd name="T21" fmla="*/ 21 h 192"/>
                  <a:gd name="T22" fmla="*/ 3 w 47"/>
                  <a:gd name="T23" fmla="*/ 20 h 192"/>
                  <a:gd name="T24" fmla="*/ 3 w 47"/>
                  <a:gd name="T25" fmla="*/ 19 h 192"/>
                  <a:gd name="T26" fmla="*/ 3 w 47"/>
                  <a:gd name="T27" fmla="*/ 18 h 192"/>
                  <a:gd name="T28" fmla="*/ 3 w 47"/>
                  <a:gd name="T29" fmla="*/ 17 h 192"/>
                  <a:gd name="T30" fmla="*/ 3 w 47"/>
                  <a:gd name="T31" fmla="*/ 16 h 192"/>
                  <a:gd name="T32" fmla="*/ 3 w 47"/>
                  <a:gd name="T33" fmla="*/ 15 h 192"/>
                  <a:gd name="T34" fmla="*/ 3 w 47"/>
                  <a:gd name="T35" fmla="*/ 15 h 192"/>
                  <a:gd name="T36" fmla="*/ 3 w 47"/>
                  <a:gd name="T37" fmla="*/ 14 h 192"/>
                  <a:gd name="T38" fmla="*/ 3 w 47"/>
                  <a:gd name="T39" fmla="*/ 12 h 192"/>
                  <a:gd name="T40" fmla="*/ 3 w 47"/>
                  <a:gd name="T41" fmla="*/ 12 h 192"/>
                  <a:gd name="T42" fmla="*/ 2 w 47"/>
                  <a:gd name="T43" fmla="*/ 11 h 192"/>
                  <a:gd name="T44" fmla="*/ 2 w 47"/>
                  <a:gd name="T45" fmla="*/ 10 h 192"/>
                  <a:gd name="T46" fmla="*/ 2 w 47"/>
                  <a:gd name="T47" fmla="*/ 9 h 192"/>
                  <a:gd name="T48" fmla="*/ 1 w 47"/>
                  <a:gd name="T49" fmla="*/ 9 h 192"/>
                  <a:gd name="T50" fmla="*/ 1 w 47"/>
                  <a:gd name="T51" fmla="*/ 8 h 192"/>
                  <a:gd name="T52" fmla="*/ 1 w 47"/>
                  <a:gd name="T53" fmla="*/ 8 h 192"/>
                  <a:gd name="T54" fmla="*/ 0 w 47"/>
                  <a:gd name="T55" fmla="*/ 7 h 192"/>
                  <a:gd name="T56" fmla="*/ 0 w 47"/>
                  <a:gd name="T57" fmla="*/ 6 h 192"/>
                  <a:gd name="T58" fmla="*/ 3 w 47"/>
                  <a:gd name="T59" fmla="*/ 0 h 192"/>
                  <a:gd name="T60" fmla="*/ 4 w 47"/>
                  <a:gd name="T61" fmla="*/ 1 h 192"/>
                  <a:gd name="T62" fmla="*/ 5 w 47"/>
                  <a:gd name="T63" fmla="*/ 2 h 192"/>
                  <a:gd name="T64" fmla="*/ 5 w 47"/>
                  <a:gd name="T65" fmla="*/ 3 h 192"/>
                  <a:gd name="T66" fmla="*/ 6 w 47"/>
                  <a:gd name="T67" fmla="*/ 3 h 192"/>
                  <a:gd name="T68" fmla="*/ 6 w 47"/>
                  <a:gd name="T69" fmla="*/ 5 h 192"/>
                  <a:gd name="T70" fmla="*/ 6 w 47"/>
                  <a:gd name="T71" fmla="*/ 6 h 192"/>
                  <a:gd name="T72" fmla="*/ 7 w 47"/>
                  <a:gd name="T73" fmla="*/ 7 h 192"/>
                  <a:gd name="T74" fmla="*/ 7 w 47"/>
                  <a:gd name="T75" fmla="*/ 8 h 192"/>
                  <a:gd name="T76" fmla="*/ 8 w 47"/>
                  <a:gd name="T77" fmla="*/ 9 h 192"/>
                  <a:gd name="T78" fmla="*/ 8 w 47"/>
                  <a:gd name="T79" fmla="*/ 10 h 192"/>
                  <a:gd name="T80" fmla="*/ 8 w 47"/>
                  <a:gd name="T81" fmla="*/ 11 h 192"/>
                  <a:gd name="T82" fmla="*/ 8 w 47"/>
                  <a:gd name="T83" fmla="*/ 12 h 192"/>
                  <a:gd name="T84" fmla="*/ 9 w 47"/>
                  <a:gd name="T85" fmla="*/ 14 h 192"/>
                  <a:gd name="T86" fmla="*/ 9 w 47"/>
                  <a:gd name="T87" fmla="*/ 15 h 192"/>
                  <a:gd name="T88" fmla="*/ 9 w 47"/>
                  <a:gd name="T89" fmla="*/ 17 h 192"/>
                  <a:gd name="T90" fmla="*/ 8 w 47"/>
                  <a:gd name="T91" fmla="*/ 18 h 192"/>
                  <a:gd name="T92" fmla="*/ 8 w 47"/>
                  <a:gd name="T93" fmla="*/ 20 h 192"/>
                  <a:gd name="T94" fmla="*/ 8 w 47"/>
                  <a:gd name="T95" fmla="*/ 21 h 192"/>
                  <a:gd name="T96" fmla="*/ 8 w 47"/>
                  <a:gd name="T97" fmla="*/ 22 h 192"/>
                  <a:gd name="T98" fmla="*/ 8 w 47"/>
                  <a:gd name="T99" fmla="*/ 23 h 192"/>
                  <a:gd name="T100" fmla="*/ 8 w 47"/>
                  <a:gd name="T101" fmla="*/ 24 h 192"/>
                  <a:gd name="T102" fmla="*/ 7 w 47"/>
                  <a:gd name="T103" fmla="*/ 26 h 192"/>
                  <a:gd name="T104" fmla="*/ 7 w 47"/>
                  <a:gd name="T105" fmla="*/ 26 h 192"/>
                  <a:gd name="T106" fmla="*/ 7 w 47"/>
                  <a:gd name="T107" fmla="*/ 28 h 192"/>
                  <a:gd name="T108" fmla="*/ 6 w 47"/>
                  <a:gd name="T109" fmla="*/ 29 h 192"/>
                  <a:gd name="T110" fmla="*/ 6 w 47"/>
                  <a:gd name="T111" fmla="*/ 30 h 192"/>
                  <a:gd name="T112" fmla="*/ 6 w 47"/>
                  <a:gd name="T113" fmla="*/ 31 h 192"/>
                  <a:gd name="T114" fmla="*/ 5 w 47"/>
                  <a:gd name="T115" fmla="*/ 32 h 192"/>
                  <a:gd name="T116" fmla="*/ 5 w 47"/>
                  <a:gd name="T117" fmla="*/ 33 h 192"/>
                  <a:gd name="T118" fmla="*/ 4 w 47"/>
                  <a:gd name="T119" fmla="*/ 34 h 192"/>
                  <a:gd name="T120" fmla="*/ 3 w 47"/>
                  <a:gd name="T121" fmla="*/ 35 h 19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7"/>
                  <a:gd name="T184" fmla="*/ 0 h 192"/>
                  <a:gd name="T185" fmla="*/ 47 w 47"/>
                  <a:gd name="T186" fmla="*/ 192 h 19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7" h="192">
                    <a:moveTo>
                      <a:pt x="0" y="159"/>
                    </a:moveTo>
                    <a:lnTo>
                      <a:pt x="2" y="155"/>
                    </a:lnTo>
                    <a:lnTo>
                      <a:pt x="2" y="153"/>
                    </a:lnTo>
                    <a:lnTo>
                      <a:pt x="4" y="151"/>
                    </a:lnTo>
                    <a:lnTo>
                      <a:pt x="6" y="151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2"/>
                    </a:lnTo>
                    <a:lnTo>
                      <a:pt x="10" y="140"/>
                    </a:lnTo>
                    <a:lnTo>
                      <a:pt x="12" y="138"/>
                    </a:lnTo>
                    <a:lnTo>
                      <a:pt x="12" y="135"/>
                    </a:lnTo>
                    <a:lnTo>
                      <a:pt x="12" y="133"/>
                    </a:lnTo>
                    <a:lnTo>
                      <a:pt x="15" y="131"/>
                    </a:lnTo>
                    <a:lnTo>
                      <a:pt x="15" y="129"/>
                    </a:lnTo>
                    <a:lnTo>
                      <a:pt x="15" y="127"/>
                    </a:lnTo>
                    <a:lnTo>
                      <a:pt x="15" y="125"/>
                    </a:lnTo>
                    <a:lnTo>
                      <a:pt x="15" y="123"/>
                    </a:lnTo>
                    <a:lnTo>
                      <a:pt x="15" y="122"/>
                    </a:lnTo>
                    <a:lnTo>
                      <a:pt x="15" y="118"/>
                    </a:lnTo>
                    <a:lnTo>
                      <a:pt x="15" y="116"/>
                    </a:lnTo>
                    <a:lnTo>
                      <a:pt x="15" y="114"/>
                    </a:lnTo>
                    <a:lnTo>
                      <a:pt x="17" y="112"/>
                    </a:lnTo>
                    <a:lnTo>
                      <a:pt x="17" y="110"/>
                    </a:lnTo>
                    <a:lnTo>
                      <a:pt x="17" y="107"/>
                    </a:lnTo>
                    <a:lnTo>
                      <a:pt x="17" y="105"/>
                    </a:lnTo>
                    <a:lnTo>
                      <a:pt x="17" y="103"/>
                    </a:lnTo>
                    <a:lnTo>
                      <a:pt x="17" y="101"/>
                    </a:lnTo>
                    <a:lnTo>
                      <a:pt x="17" y="97"/>
                    </a:lnTo>
                    <a:lnTo>
                      <a:pt x="17" y="95"/>
                    </a:lnTo>
                    <a:lnTo>
                      <a:pt x="17" y="94"/>
                    </a:lnTo>
                    <a:lnTo>
                      <a:pt x="17" y="92"/>
                    </a:lnTo>
                    <a:lnTo>
                      <a:pt x="17" y="90"/>
                    </a:lnTo>
                    <a:lnTo>
                      <a:pt x="17" y="88"/>
                    </a:lnTo>
                    <a:lnTo>
                      <a:pt x="17" y="84"/>
                    </a:lnTo>
                    <a:lnTo>
                      <a:pt x="17" y="82"/>
                    </a:lnTo>
                    <a:lnTo>
                      <a:pt x="17" y="81"/>
                    </a:lnTo>
                    <a:lnTo>
                      <a:pt x="15" y="77"/>
                    </a:lnTo>
                    <a:lnTo>
                      <a:pt x="15" y="75"/>
                    </a:lnTo>
                    <a:lnTo>
                      <a:pt x="15" y="71"/>
                    </a:lnTo>
                    <a:lnTo>
                      <a:pt x="15" y="69"/>
                    </a:lnTo>
                    <a:lnTo>
                      <a:pt x="15" y="68"/>
                    </a:lnTo>
                    <a:lnTo>
                      <a:pt x="15" y="64"/>
                    </a:lnTo>
                    <a:lnTo>
                      <a:pt x="15" y="62"/>
                    </a:lnTo>
                    <a:lnTo>
                      <a:pt x="12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10" y="51"/>
                    </a:lnTo>
                    <a:lnTo>
                      <a:pt x="10" y="49"/>
                    </a:lnTo>
                    <a:lnTo>
                      <a:pt x="8" y="49"/>
                    </a:lnTo>
                    <a:lnTo>
                      <a:pt x="8" y="47"/>
                    </a:lnTo>
                    <a:lnTo>
                      <a:pt x="6" y="43"/>
                    </a:lnTo>
                    <a:lnTo>
                      <a:pt x="6" y="41"/>
                    </a:lnTo>
                    <a:lnTo>
                      <a:pt x="4" y="41"/>
                    </a:lnTo>
                    <a:lnTo>
                      <a:pt x="2" y="40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17" y="0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6"/>
                    </a:lnTo>
                    <a:lnTo>
                      <a:pt x="25" y="10"/>
                    </a:lnTo>
                    <a:lnTo>
                      <a:pt x="26" y="12"/>
                    </a:lnTo>
                    <a:lnTo>
                      <a:pt x="26" y="13"/>
                    </a:lnTo>
                    <a:lnTo>
                      <a:pt x="28" y="17"/>
                    </a:lnTo>
                    <a:lnTo>
                      <a:pt x="30" y="19"/>
                    </a:lnTo>
                    <a:lnTo>
                      <a:pt x="32" y="23"/>
                    </a:lnTo>
                    <a:lnTo>
                      <a:pt x="34" y="25"/>
                    </a:lnTo>
                    <a:lnTo>
                      <a:pt x="34" y="28"/>
                    </a:lnTo>
                    <a:lnTo>
                      <a:pt x="36" y="30"/>
                    </a:lnTo>
                    <a:lnTo>
                      <a:pt x="38" y="34"/>
                    </a:lnTo>
                    <a:lnTo>
                      <a:pt x="38" y="38"/>
                    </a:lnTo>
                    <a:lnTo>
                      <a:pt x="40" y="40"/>
                    </a:lnTo>
                    <a:lnTo>
                      <a:pt x="40" y="41"/>
                    </a:lnTo>
                    <a:lnTo>
                      <a:pt x="41" y="47"/>
                    </a:lnTo>
                    <a:lnTo>
                      <a:pt x="43" y="49"/>
                    </a:lnTo>
                    <a:lnTo>
                      <a:pt x="43" y="51"/>
                    </a:lnTo>
                    <a:lnTo>
                      <a:pt x="43" y="54"/>
                    </a:lnTo>
                    <a:lnTo>
                      <a:pt x="45" y="58"/>
                    </a:lnTo>
                    <a:lnTo>
                      <a:pt x="45" y="62"/>
                    </a:lnTo>
                    <a:lnTo>
                      <a:pt x="45" y="64"/>
                    </a:lnTo>
                    <a:lnTo>
                      <a:pt x="45" y="68"/>
                    </a:lnTo>
                    <a:lnTo>
                      <a:pt x="47" y="71"/>
                    </a:lnTo>
                    <a:lnTo>
                      <a:pt x="47" y="75"/>
                    </a:lnTo>
                    <a:lnTo>
                      <a:pt x="47" y="81"/>
                    </a:lnTo>
                    <a:lnTo>
                      <a:pt x="47" y="84"/>
                    </a:lnTo>
                    <a:lnTo>
                      <a:pt x="47" y="88"/>
                    </a:lnTo>
                    <a:lnTo>
                      <a:pt x="47" y="92"/>
                    </a:lnTo>
                    <a:lnTo>
                      <a:pt x="45" y="95"/>
                    </a:lnTo>
                    <a:lnTo>
                      <a:pt x="45" y="99"/>
                    </a:lnTo>
                    <a:lnTo>
                      <a:pt x="45" y="103"/>
                    </a:lnTo>
                    <a:lnTo>
                      <a:pt x="45" y="107"/>
                    </a:lnTo>
                    <a:lnTo>
                      <a:pt x="45" y="110"/>
                    </a:lnTo>
                    <a:lnTo>
                      <a:pt x="45" y="114"/>
                    </a:lnTo>
                    <a:lnTo>
                      <a:pt x="45" y="118"/>
                    </a:lnTo>
                    <a:lnTo>
                      <a:pt x="45" y="122"/>
                    </a:lnTo>
                    <a:lnTo>
                      <a:pt x="43" y="123"/>
                    </a:lnTo>
                    <a:lnTo>
                      <a:pt x="43" y="127"/>
                    </a:lnTo>
                    <a:lnTo>
                      <a:pt x="43" y="131"/>
                    </a:lnTo>
                    <a:lnTo>
                      <a:pt x="43" y="133"/>
                    </a:lnTo>
                    <a:lnTo>
                      <a:pt x="41" y="138"/>
                    </a:lnTo>
                    <a:lnTo>
                      <a:pt x="41" y="140"/>
                    </a:lnTo>
                    <a:lnTo>
                      <a:pt x="40" y="142"/>
                    </a:lnTo>
                    <a:lnTo>
                      <a:pt x="40" y="146"/>
                    </a:lnTo>
                    <a:lnTo>
                      <a:pt x="40" y="151"/>
                    </a:lnTo>
                    <a:lnTo>
                      <a:pt x="38" y="153"/>
                    </a:lnTo>
                    <a:lnTo>
                      <a:pt x="38" y="155"/>
                    </a:lnTo>
                    <a:lnTo>
                      <a:pt x="36" y="159"/>
                    </a:lnTo>
                    <a:lnTo>
                      <a:pt x="34" y="161"/>
                    </a:lnTo>
                    <a:lnTo>
                      <a:pt x="34" y="166"/>
                    </a:lnTo>
                    <a:lnTo>
                      <a:pt x="32" y="166"/>
                    </a:lnTo>
                    <a:lnTo>
                      <a:pt x="30" y="172"/>
                    </a:lnTo>
                    <a:lnTo>
                      <a:pt x="28" y="176"/>
                    </a:lnTo>
                    <a:lnTo>
                      <a:pt x="26" y="177"/>
                    </a:lnTo>
                    <a:lnTo>
                      <a:pt x="25" y="179"/>
                    </a:lnTo>
                    <a:lnTo>
                      <a:pt x="25" y="183"/>
                    </a:lnTo>
                    <a:lnTo>
                      <a:pt x="23" y="185"/>
                    </a:lnTo>
                    <a:lnTo>
                      <a:pt x="21" y="187"/>
                    </a:lnTo>
                    <a:lnTo>
                      <a:pt x="19" y="191"/>
                    </a:lnTo>
                    <a:lnTo>
                      <a:pt x="17" y="192"/>
                    </a:lnTo>
                    <a:lnTo>
                      <a:pt x="0" y="159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0" name="Freeform 85"/>
              <p:cNvSpPr>
                <a:spLocks/>
              </p:cNvSpPr>
              <p:nvPr/>
            </p:nvSpPr>
            <p:spPr bwMode="auto">
              <a:xfrm>
                <a:off x="1959" y="3191"/>
                <a:ext cx="20" cy="104"/>
              </a:xfrm>
              <a:custGeom>
                <a:avLst/>
                <a:gdLst>
                  <a:gd name="T0" fmla="*/ 0 w 46"/>
                  <a:gd name="T1" fmla="*/ 37 h 242"/>
                  <a:gd name="T2" fmla="*/ 1 w 46"/>
                  <a:gd name="T3" fmla="*/ 37 h 242"/>
                  <a:gd name="T4" fmla="*/ 1 w 46"/>
                  <a:gd name="T5" fmla="*/ 36 h 242"/>
                  <a:gd name="T6" fmla="*/ 1 w 46"/>
                  <a:gd name="T7" fmla="*/ 34 h 242"/>
                  <a:gd name="T8" fmla="*/ 2 w 46"/>
                  <a:gd name="T9" fmla="*/ 34 h 242"/>
                  <a:gd name="T10" fmla="*/ 3 w 46"/>
                  <a:gd name="T11" fmla="*/ 32 h 242"/>
                  <a:gd name="T12" fmla="*/ 3 w 46"/>
                  <a:gd name="T13" fmla="*/ 31 h 242"/>
                  <a:gd name="T14" fmla="*/ 3 w 46"/>
                  <a:gd name="T15" fmla="*/ 29 h 242"/>
                  <a:gd name="T16" fmla="*/ 3 w 46"/>
                  <a:gd name="T17" fmla="*/ 28 h 242"/>
                  <a:gd name="T18" fmla="*/ 3 w 46"/>
                  <a:gd name="T19" fmla="*/ 27 h 242"/>
                  <a:gd name="T20" fmla="*/ 3 w 46"/>
                  <a:gd name="T21" fmla="*/ 26 h 242"/>
                  <a:gd name="T22" fmla="*/ 3 w 46"/>
                  <a:gd name="T23" fmla="*/ 25 h 242"/>
                  <a:gd name="T24" fmla="*/ 3 w 46"/>
                  <a:gd name="T25" fmla="*/ 24 h 242"/>
                  <a:gd name="T26" fmla="*/ 3 w 46"/>
                  <a:gd name="T27" fmla="*/ 22 h 242"/>
                  <a:gd name="T28" fmla="*/ 3 w 46"/>
                  <a:gd name="T29" fmla="*/ 21 h 242"/>
                  <a:gd name="T30" fmla="*/ 3 w 46"/>
                  <a:gd name="T31" fmla="*/ 20 h 242"/>
                  <a:gd name="T32" fmla="*/ 3 w 46"/>
                  <a:gd name="T33" fmla="*/ 19 h 242"/>
                  <a:gd name="T34" fmla="*/ 3 w 46"/>
                  <a:gd name="T35" fmla="*/ 18 h 242"/>
                  <a:gd name="T36" fmla="*/ 3 w 46"/>
                  <a:gd name="T37" fmla="*/ 16 h 242"/>
                  <a:gd name="T38" fmla="*/ 3 w 46"/>
                  <a:gd name="T39" fmla="*/ 15 h 242"/>
                  <a:gd name="T40" fmla="*/ 3 w 46"/>
                  <a:gd name="T41" fmla="*/ 15 h 242"/>
                  <a:gd name="T42" fmla="*/ 3 w 46"/>
                  <a:gd name="T43" fmla="*/ 13 h 242"/>
                  <a:gd name="T44" fmla="*/ 3 w 46"/>
                  <a:gd name="T45" fmla="*/ 13 h 242"/>
                  <a:gd name="T46" fmla="*/ 2 w 46"/>
                  <a:gd name="T47" fmla="*/ 11 h 242"/>
                  <a:gd name="T48" fmla="*/ 1 w 46"/>
                  <a:gd name="T49" fmla="*/ 10 h 242"/>
                  <a:gd name="T50" fmla="*/ 1 w 46"/>
                  <a:gd name="T51" fmla="*/ 9 h 242"/>
                  <a:gd name="T52" fmla="*/ 1 w 46"/>
                  <a:gd name="T53" fmla="*/ 9 h 242"/>
                  <a:gd name="T54" fmla="*/ 0 w 46"/>
                  <a:gd name="T55" fmla="*/ 8 h 242"/>
                  <a:gd name="T56" fmla="*/ 0 w 46"/>
                  <a:gd name="T57" fmla="*/ 7 h 242"/>
                  <a:gd name="T58" fmla="*/ 4 w 46"/>
                  <a:gd name="T59" fmla="*/ 1 h 242"/>
                  <a:gd name="T60" fmla="*/ 4 w 46"/>
                  <a:gd name="T61" fmla="*/ 2 h 242"/>
                  <a:gd name="T62" fmla="*/ 5 w 46"/>
                  <a:gd name="T63" fmla="*/ 3 h 242"/>
                  <a:gd name="T64" fmla="*/ 6 w 46"/>
                  <a:gd name="T65" fmla="*/ 4 h 242"/>
                  <a:gd name="T66" fmla="*/ 6 w 46"/>
                  <a:gd name="T67" fmla="*/ 6 h 242"/>
                  <a:gd name="T68" fmla="*/ 7 w 46"/>
                  <a:gd name="T69" fmla="*/ 7 h 242"/>
                  <a:gd name="T70" fmla="*/ 7 w 46"/>
                  <a:gd name="T71" fmla="*/ 9 h 242"/>
                  <a:gd name="T72" fmla="*/ 7 w 46"/>
                  <a:gd name="T73" fmla="*/ 10 h 242"/>
                  <a:gd name="T74" fmla="*/ 8 w 46"/>
                  <a:gd name="T75" fmla="*/ 11 h 242"/>
                  <a:gd name="T76" fmla="*/ 8 w 46"/>
                  <a:gd name="T77" fmla="*/ 13 h 242"/>
                  <a:gd name="T78" fmla="*/ 8 w 46"/>
                  <a:gd name="T79" fmla="*/ 14 h 242"/>
                  <a:gd name="T80" fmla="*/ 8 w 46"/>
                  <a:gd name="T81" fmla="*/ 15 h 242"/>
                  <a:gd name="T82" fmla="*/ 8 w 46"/>
                  <a:gd name="T83" fmla="*/ 17 h 242"/>
                  <a:gd name="T84" fmla="*/ 9 w 46"/>
                  <a:gd name="T85" fmla="*/ 18 h 242"/>
                  <a:gd name="T86" fmla="*/ 9 w 46"/>
                  <a:gd name="T87" fmla="*/ 20 h 242"/>
                  <a:gd name="T88" fmla="*/ 9 w 46"/>
                  <a:gd name="T89" fmla="*/ 21 h 242"/>
                  <a:gd name="T90" fmla="*/ 9 w 46"/>
                  <a:gd name="T91" fmla="*/ 23 h 242"/>
                  <a:gd name="T92" fmla="*/ 9 w 46"/>
                  <a:gd name="T93" fmla="*/ 25 h 242"/>
                  <a:gd name="T94" fmla="*/ 9 w 46"/>
                  <a:gd name="T95" fmla="*/ 26 h 242"/>
                  <a:gd name="T96" fmla="*/ 8 w 46"/>
                  <a:gd name="T97" fmla="*/ 28 h 242"/>
                  <a:gd name="T98" fmla="*/ 8 w 46"/>
                  <a:gd name="T99" fmla="*/ 29 h 242"/>
                  <a:gd name="T100" fmla="*/ 8 w 46"/>
                  <a:gd name="T101" fmla="*/ 31 h 242"/>
                  <a:gd name="T102" fmla="*/ 8 w 46"/>
                  <a:gd name="T103" fmla="*/ 32 h 242"/>
                  <a:gd name="T104" fmla="*/ 8 w 46"/>
                  <a:gd name="T105" fmla="*/ 34 h 242"/>
                  <a:gd name="T106" fmla="*/ 7 w 46"/>
                  <a:gd name="T107" fmla="*/ 35 h 242"/>
                  <a:gd name="T108" fmla="*/ 7 w 46"/>
                  <a:gd name="T109" fmla="*/ 37 h 242"/>
                  <a:gd name="T110" fmla="*/ 7 w 46"/>
                  <a:gd name="T111" fmla="*/ 37 h 242"/>
                  <a:gd name="T112" fmla="*/ 6 w 46"/>
                  <a:gd name="T113" fmla="*/ 39 h 242"/>
                  <a:gd name="T114" fmla="*/ 6 w 46"/>
                  <a:gd name="T115" fmla="*/ 40 h 242"/>
                  <a:gd name="T116" fmla="*/ 5 w 46"/>
                  <a:gd name="T117" fmla="*/ 42 h 242"/>
                  <a:gd name="T118" fmla="*/ 4 w 46"/>
                  <a:gd name="T119" fmla="*/ 43 h 242"/>
                  <a:gd name="T120" fmla="*/ 4 w 46"/>
                  <a:gd name="T121" fmla="*/ 44 h 242"/>
                  <a:gd name="T122" fmla="*/ 0 w 46"/>
                  <a:gd name="T123" fmla="*/ 37 h 2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46"/>
                  <a:gd name="T187" fmla="*/ 0 h 242"/>
                  <a:gd name="T188" fmla="*/ 46 w 46"/>
                  <a:gd name="T189" fmla="*/ 242 h 24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46" h="242">
                    <a:moveTo>
                      <a:pt x="0" y="203"/>
                    </a:moveTo>
                    <a:lnTo>
                      <a:pt x="0" y="201"/>
                    </a:lnTo>
                    <a:lnTo>
                      <a:pt x="3" y="199"/>
                    </a:lnTo>
                    <a:lnTo>
                      <a:pt x="5" y="197"/>
                    </a:lnTo>
                    <a:lnTo>
                      <a:pt x="5" y="194"/>
                    </a:lnTo>
                    <a:lnTo>
                      <a:pt x="5" y="192"/>
                    </a:lnTo>
                    <a:lnTo>
                      <a:pt x="7" y="188"/>
                    </a:lnTo>
                    <a:lnTo>
                      <a:pt x="7" y="186"/>
                    </a:lnTo>
                    <a:lnTo>
                      <a:pt x="11" y="186"/>
                    </a:lnTo>
                    <a:lnTo>
                      <a:pt x="11" y="181"/>
                    </a:lnTo>
                    <a:lnTo>
                      <a:pt x="11" y="179"/>
                    </a:lnTo>
                    <a:lnTo>
                      <a:pt x="13" y="173"/>
                    </a:lnTo>
                    <a:lnTo>
                      <a:pt x="13" y="171"/>
                    </a:lnTo>
                    <a:lnTo>
                      <a:pt x="15" y="166"/>
                    </a:lnTo>
                    <a:lnTo>
                      <a:pt x="15" y="160"/>
                    </a:lnTo>
                    <a:lnTo>
                      <a:pt x="16" y="155"/>
                    </a:lnTo>
                    <a:lnTo>
                      <a:pt x="16" y="153"/>
                    </a:lnTo>
                    <a:lnTo>
                      <a:pt x="16" y="151"/>
                    </a:lnTo>
                    <a:lnTo>
                      <a:pt x="16" y="149"/>
                    </a:lnTo>
                    <a:lnTo>
                      <a:pt x="16" y="145"/>
                    </a:lnTo>
                    <a:lnTo>
                      <a:pt x="18" y="143"/>
                    </a:lnTo>
                    <a:lnTo>
                      <a:pt x="18" y="140"/>
                    </a:lnTo>
                    <a:lnTo>
                      <a:pt x="18" y="136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8" y="127"/>
                    </a:lnTo>
                    <a:lnTo>
                      <a:pt x="18" y="125"/>
                    </a:lnTo>
                    <a:lnTo>
                      <a:pt x="18" y="121"/>
                    </a:lnTo>
                    <a:lnTo>
                      <a:pt x="18" y="117"/>
                    </a:lnTo>
                    <a:lnTo>
                      <a:pt x="18" y="115"/>
                    </a:lnTo>
                    <a:lnTo>
                      <a:pt x="18" y="112"/>
                    </a:lnTo>
                    <a:lnTo>
                      <a:pt x="18" y="110"/>
                    </a:lnTo>
                    <a:lnTo>
                      <a:pt x="18" y="108"/>
                    </a:lnTo>
                    <a:lnTo>
                      <a:pt x="18" y="104"/>
                    </a:lnTo>
                    <a:lnTo>
                      <a:pt x="18" y="101"/>
                    </a:lnTo>
                    <a:lnTo>
                      <a:pt x="16" y="99"/>
                    </a:lnTo>
                    <a:lnTo>
                      <a:pt x="16" y="95"/>
                    </a:lnTo>
                    <a:lnTo>
                      <a:pt x="16" y="89"/>
                    </a:lnTo>
                    <a:lnTo>
                      <a:pt x="16" y="88"/>
                    </a:lnTo>
                    <a:lnTo>
                      <a:pt x="15" y="84"/>
                    </a:lnTo>
                    <a:lnTo>
                      <a:pt x="15" y="82"/>
                    </a:lnTo>
                    <a:lnTo>
                      <a:pt x="15" y="78"/>
                    </a:lnTo>
                    <a:lnTo>
                      <a:pt x="15" y="74"/>
                    </a:lnTo>
                    <a:lnTo>
                      <a:pt x="13" y="73"/>
                    </a:lnTo>
                    <a:lnTo>
                      <a:pt x="13" y="71"/>
                    </a:lnTo>
                    <a:lnTo>
                      <a:pt x="13" y="69"/>
                    </a:lnTo>
                    <a:lnTo>
                      <a:pt x="11" y="65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7" y="56"/>
                    </a:lnTo>
                    <a:lnTo>
                      <a:pt x="7" y="54"/>
                    </a:lnTo>
                    <a:lnTo>
                      <a:pt x="5" y="50"/>
                    </a:lnTo>
                    <a:lnTo>
                      <a:pt x="5" y="48"/>
                    </a:lnTo>
                    <a:lnTo>
                      <a:pt x="5" y="47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8" y="0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6" y="17"/>
                    </a:lnTo>
                    <a:lnTo>
                      <a:pt x="28" y="20"/>
                    </a:lnTo>
                    <a:lnTo>
                      <a:pt x="29" y="22"/>
                    </a:lnTo>
                    <a:lnTo>
                      <a:pt x="31" y="28"/>
                    </a:lnTo>
                    <a:lnTo>
                      <a:pt x="31" y="30"/>
                    </a:lnTo>
                    <a:lnTo>
                      <a:pt x="33" y="35"/>
                    </a:lnTo>
                    <a:lnTo>
                      <a:pt x="35" y="37"/>
                    </a:lnTo>
                    <a:lnTo>
                      <a:pt x="35" y="43"/>
                    </a:lnTo>
                    <a:lnTo>
                      <a:pt x="37" y="47"/>
                    </a:lnTo>
                    <a:lnTo>
                      <a:pt x="37" y="48"/>
                    </a:lnTo>
                    <a:lnTo>
                      <a:pt x="39" y="54"/>
                    </a:lnTo>
                    <a:lnTo>
                      <a:pt x="39" y="56"/>
                    </a:lnTo>
                    <a:lnTo>
                      <a:pt x="41" y="61"/>
                    </a:lnTo>
                    <a:lnTo>
                      <a:pt x="41" y="63"/>
                    </a:lnTo>
                    <a:lnTo>
                      <a:pt x="44" y="69"/>
                    </a:lnTo>
                    <a:lnTo>
                      <a:pt x="44" y="71"/>
                    </a:lnTo>
                    <a:lnTo>
                      <a:pt x="44" y="76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4" y="88"/>
                    </a:lnTo>
                    <a:lnTo>
                      <a:pt x="44" y="91"/>
                    </a:lnTo>
                    <a:lnTo>
                      <a:pt x="46" y="97"/>
                    </a:lnTo>
                    <a:lnTo>
                      <a:pt x="46" y="101"/>
                    </a:lnTo>
                    <a:lnTo>
                      <a:pt x="46" y="104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7"/>
                    </a:lnTo>
                    <a:lnTo>
                      <a:pt x="46" y="121"/>
                    </a:lnTo>
                    <a:lnTo>
                      <a:pt x="46" y="125"/>
                    </a:lnTo>
                    <a:lnTo>
                      <a:pt x="46" y="129"/>
                    </a:lnTo>
                    <a:lnTo>
                      <a:pt x="46" y="134"/>
                    </a:lnTo>
                    <a:lnTo>
                      <a:pt x="46" y="138"/>
                    </a:lnTo>
                    <a:lnTo>
                      <a:pt x="46" y="142"/>
                    </a:lnTo>
                    <a:lnTo>
                      <a:pt x="46" y="145"/>
                    </a:lnTo>
                    <a:lnTo>
                      <a:pt x="44" y="149"/>
                    </a:lnTo>
                    <a:lnTo>
                      <a:pt x="44" y="153"/>
                    </a:lnTo>
                    <a:lnTo>
                      <a:pt x="44" y="158"/>
                    </a:lnTo>
                    <a:lnTo>
                      <a:pt x="44" y="160"/>
                    </a:lnTo>
                    <a:lnTo>
                      <a:pt x="44" y="166"/>
                    </a:lnTo>
                    <a:lnTo>
                      <a:pt x="44" y="168"/>
                    </a:lnTo>
                    <a:lnTo>
                      <a:pt x="44" y="173"/>
                    </a:lnTo>
                    <a:lnTo>
                      <a:pt x="41" y="179"/>
                    </a:lnTo>
                    <a:lnTo>
                      <a:pt x="41" y="181"/>
                    </a:lnTo>
                    <a:lnTo>
                      <a:pt x="39" y="186"/>
                    </a:lnTo>
                    <a:lnTo>
                      <a:pt x="39" y="188"/>
                    </a:lnTo>
                    <a:lnTo>
                      <a:pt x="37" y="192"/>
                    </a:lnTo>
                    <a:lnTo>
                      <a:pt x="37" y="197"/>
                    </a:lnTo>
                    <a:lnTo>
                      <a:pt x="35" y="199"/>
                    </a:lnTo>
                    <a:lnTo>
                      <a:pt x="35" y="203"/>
                    </a:lnTo>
                    <a:lnTo>
                      <a:pt x="33" y="207"/>
                    </a:lnTo>
                    <a:lnTo>
                      <a:pt x="31" y="211"/>
                    </a:lnTo>
                    <a:lnTo>
                      <a:pt x="31" y="214"/>
                    </a:lnTo>
                    <a:lnTo>
                      <a:pt x="29" y="218"/>
                    </a:lnTo>
                    <a:lnTo>
                      <a:pt x="28" y="222"/>
                    </a:lnTo>
                    <a:lnTo>
                      <a:pt x="26" y="225"/>
                    </a:lnTo>
                    <a:lnTo>
                      <a:pt x="24" y="229"/>
                    </a:lnTo>
                    <a:lnTo>
                      <a:pt x="24" y="231"/>
                    </a:lnTo>
                    <a:lnTo>
                      <a:pt x="22" y="235"/>
                    </a:lnTo>
                    <a:lnTo>
                      <a:pt x="20" y="238"/>
                    </a:lnTo>
                    <a:lnTo>
                      <a:pt x="18" y="242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1" name="Freeform 86"/>
              <p:cNvSpPr>
                <a:spLocks/>
              </p:cNvSpPr>
              <p:nvPr/>
            </p:nvSpPr>
            <p:spPr bwMode="auto">
              <a:xfrm>
                <a:off x="1817" y="3200"/>
                <a:ext cx="20" cy="82"/>
              </a:xfrm>
              <a:custGeom>
                <a:avLst/>
                <a:gdLst>
                  <a:gd name="T0" fmla="*/ 8 w 47"/>
                  <a:gd name="T1" fmla="*/ 28 h 192"/>
                  <a:gd name="T2" fmla="*/ 8 w 47"/>
                  <a:gd name="T3" fmla="*/ 28 h 192"/>
                  <a:gd name="T4" fmla="*/ 7 w 47"/>
                  <a:gd name="T5" fmla="*/ 27 h 192"/>
                  <a:gd name="T6" fmla="*/ 7 w 47"/>
                  <a:gd name="T7" fmla="*/ 26 h 192"/>
                  <a:gd name="T8" fmla="*/ 7 w 47"/>
                  <a:gd name="T9" fmla="*/ 26 h 192"/>
                  <a:gd name="T10" fmla="*/ 6 w 47"/>
                  <a:gd name="T11" fmla="*/ 25 h 192"/>
                  <a:gd name="T12" fmla="*/ 6 w 47"/>
                  <a:gd name="T13" fmla="*/ 24 h 192"/>
                  <a:gd name="T14" fmla="*/ 6 w 47"/>
                  <a:gd name="T15" fmla="*/ 23 h 192"/>
                  <a:gd name="T16" fmla="*/ 6 w 47"/>
                  <a:gd name="T17" fmla="*/ 23 h 192"/>
                  <a:gd name="T18" fmla="*/ 6 w 47"/>
                  <a:gd name="T19" fmla="*/ 21 h 192"/>
                  <a:gd name="T20" fmla="*/ 6 w 47"/>
                  <a:gd name="T21" fmla="*/ 21 h 192"/>
                  <a:gd name="T22" fmla="*/ 6 w 47"/>
                  <a:gd name="T23" fmla="*/ 20 h 192"/>
                  <a:gd name="T24" fmla="*/ 5 w 47"/>
                  <a:gd name="T25" fmla="*/ 19 h 192"/>
                  <a:gd name="T26" fmla="*/ 5 w 47"/>
                  <a:gd name="T27" fmla="*/ 18 h 192"/>
                  <a:gd name="T28" fmla="*/ 5 w 47"/>
                  <a:gd name="T29" fmla="*/ 18 h 192"/>
                  <a:gd name="T30" fmla="*/ 5 w 47"/>
                  <a:gd name="T31" fmla="*/ 17 h 192"/>
                  <a:gd name="T32" fmla="*/ 5 w 47"/>
                  <a:gd name="T33" fmla="*/ 16 h 192"/>
                  <a:gd name="T34" fmla="*/ 6 w 47"/>
                  <a:gd name="T35" fmla="*/ 15 h 192"/>
                  <a:gd name="T36" fmla="*/ 6 w 47"/>
                  <a:gd name="T37" fmla="*/ 14 h 192"/>
                  <a:gd name="T38" fmla="*/ 6 w 47"/>
                  <a:gd name="T39" fmla="*/ 13 h 192"/>
                  <a:gd name="T40" fmla="*/ 6 w 47"/>
                  <a:gd name="T41" fmla="*/ 12 h 192"/>
                  <a:gd name="T42" fmla="*/ 6 w 47"/>
                  <a:gd name="T43" fmla="*/ 11 h 192"/>
                  <a:gd name="T44" fmla="*/ 6 w 47"/>
                  <a:gd name="T45" fmla="*/ 10 h 192"/>
                  <a:gd name="T46" fmla="*/ 7 w 47"/>
                  <a:gd name="T47" fmla="*/ 10 h 192"/>
                  <a:gd name="T48" fmla="*/ 7 w 47"/>
                  <a:gd name="T49" fmla="*/ 9 h 192"/>
                  <a:gd name="T50" fmla="*/ 7 w 47"/>
                  <a:gd name="T51" fmla="*/ 8 h 192"/>
                  <a:gd name="T52" fmla="*/ 8 w 47"/>
                  <a:gd name="T53" fmla="*/ 7 h 192"/>
                  <a:gd name="T54" fmla="*/ 8 w 47"/>
                  <a:gd name="T55" fmla="*/ 6 h 192"/>
                  <a:gd name="T56" fmla="*/ 9 w 47"/>
                  <a:gd name="T57" fmla="*/ 6 h 192"/>
                  <a:gd name="T58" fmla="*/ 5 w 47"/>
                  <a:gd name="T59" fmla="*/ 0 h 192"/>
                  <a:gd name="T60" fmla="*/ 4 w 47"/>
                  <a:gd name="T61" fmla="*/ 1 h 192"/>
                  <a:gd name="T62" fmla="*/ 4 w 47"/>
                  <a:gd name="T63" fmla="*/ 2 h 192"/>
                  <a:gd name="T64" fmla="*/ 3 w 47"/>
                  <a:gd name="T65" fmla="*/ 3 h 192"/>
                  <a:gd name="T66" fmla="*/ 3 w 47"/>
                  <a:gd name="T67" fmla="*/ 4 h 192"/>
                  <a:gd name="T68" fmla="*/ 3 w 47"/>
                  <a:gd name="T69" fmla="*/ 5 h 192"/>
                  <a:gd name="T70" fmla="*/ 2 w 47"/>
                  <a:gd name="T71" fmla="*/ 6 h 192"/>
                  <a:gd name="T72" fmla="*/ 1 w 47"/>
                  <a:gd name="T73" fmla="*/ 7 h 192"/>
                  <a:gd name="T74" fmla="*/ 1 w 47"/>
                  <a:gd name="T75" fmla="*/ 9 h 192"/>
                  <a:gd name="T76" fmla="*/ 1 w 47"/>
                  <a:gd name="T77" fmla="*/ 9 h 192"/>
                  <a:gd name="T78" fmla="*/ 1 w 47"/>
                  <a:gd name="T79" fmla="*/ 11 h 192"/>
                  <a:gd name="T80" fmla="*/ 0 w 47"/>
                  <a:gd name="T81" fmla="*/ 12 h 192"/>
                  <a:gd name="T82" fmla="*/ 0 w 47"/>
                  <a:gd name="T83" fmla="*/ 13 h 192"/>
                  <a:gd name="T84" fmla="*/ 0 w 47"/>
                  <a:gd name="T85" fmla="*/ 15 h 192"/>
                  <a:gd name="T86" fmla="*/ 0 w 47"/>
                  <a:gd name="T87" fmla="*/ 16 h 192"/>
                  <a:gd name="T88" fmla="*/ 0 w 47"/>
                  <a:gd name="T89" fmla="*/ 18 h 192"/>
                  <a:gd name="T90" fmla="*/ 0 w 47"/>
                  <a:gd name="T91" fmla="*/ 19 h 192"/>
                  <a:gd name="T92" fmla="*/ 0 w 47"/>
                  <a:gd name="T93" fmla="*/ 20 h 192"/>
                  <a:gd name="T94" fmla="*/ 0 w 47"/>
                  <a:gd name="T95" fmla="*/ 21 h 192"/>
                  <a:gd name="T96" fmla="*/ 0 w 47"/>
                  <a:gd name="T97" fmla="*/ 23 h 192"/>
                  <a:gd name="T98" fmla="*/ 0 w 47"/>
                  <a:gd name="T99" fmla="*/ 24 h 192"/>
                  <a:gd name="T100" fmla="*/ 1 w 47"/>
                  <a:gd name="T101" fmla="*/ 25 h 192"/>
                  <a:gd name="T102" fmla="*/ 1 w 47"/>
                  <a:gd name="T103" fmla="*/ 26 h 192"/>
                  <a:gd name="T104" fmla="*/ 1 w 47"/>
                  <a:gd name="T105" fmla="*/ 27 h 192"/>
                  <a:gd name="T106" fmla="*/ 2 w 47"/>
                  <a:gd name="T107" fmla="*/ 28 h 192"/>
                  <a:gd name="T108" fmla="*/ 3 w 47"/>
                  <a:gd name="T109" fmla="*/ 29 h 192"/>
                  <a:gd name="T110" fmla="*/ 3 w 47"/>
                  <a:gd name="T111" fmla="*/ 31 h 192"/>
                  <a:gd name="T112" fmla="*/ 3 w 47"/>
                  <a:gd name="T113" fmla="*/ 32 h 192"/>
                  <a:gd name="T114" fmla="*/ 4 w 47"/>
                  <a:gd name="T115" fmla="*/ 33 h 192"/>
                  <a:gd name="T116" fmla="*/ 5 w 47"/>
                  <a:gd name="T117" fmla="*/ 34 h 192"/>
                  <a:gd name="T118" fmla="*/ 5 w 47"/>
                  <a:gd name="T119" fmla="*/ 35 h 19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7"/>
                  <a:gd name="T181" fmla="*/ 0 h 192"/>
                  <a:gd name="T182" fmla="*/ 47 w 47"/>
                  <a:gd name="T183" fmla="*/ 192 h 19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7" h="192">
                    <a:moveTo>
                      <a:pt x="47" y="159"/>
                    </a:moveTo>
                    <a:lnTo>
                      <a:pt x="45" y="155"/>
                    </a:lnTo>
                    <a:lnTo>
                      <a:pt x="45" y="153"/>
                    </a:lnTo>
                    <a:lnTo>
                      <a:pt x="43" y="153"/>
                    </a:lnTo>
                    <a:lnTo>
                      <a:pt x="43" y="151"/>
                    </a:lnTo>
                    <a:lnTo>
                      <a:pt x="41" y="148"/>
                    </a:lnTo>
                    <a:lnTo>
                      <a:pt x="41" y="146"/>
                    </a:lnTo>
                    <a:lnTo>
                      <a:pt x="39" y="146"/>
                    </a:lnTo>
                    <a:lnTo>
                      <a:pt x="39" y="142"/>
                    </a:lnTo>
                    <a:lnTo>
                      <a:pt x="37" y="140"/>
                    </a:lnTo>
                    <a:lnTo>
                      <a:pt x="35" y="138"/>
                    </a:lnTo>
                    <a:lnTo>
                      <a:pt x="35" y="135"/>
                    </a:lnTo>
                    <a:lnTo>
                      <a:pt x="35" y="133"/>
                    </a:lnTo>
                    <a:lnTo>
                      <a:pt x="33" y="131"/>
                    </a:lnTo>
                    <a:lnTo>
                      <a:pt x="33" y="129"/>
                    </a:lnTo>
                    <a:lnTo>
                      <a:pt x="33" y="127"/>
                    </a:lnTo>
                    <a:lnTo>
                      <a:pt x="32" y="125"/>
                    </a:lnTo>
                    <a:lnTo>
                      <a:pt x="32" y="123"/>
                    </a:lnTo>
                    <a:lnTo>
                      <a:pt x="32" y="122"/>
                    </a:lnTo>
                    <a:lnTo>
                      <a:pt x="32" y="118"/>
                    </a:lnTo>
                    <a:lnTo>
                      <a:pt x="32" y="116"/>
                    </a:lnTo>
                    <a:lnTo>
                      <a:pt x="32" y="114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7"/>
                    </a:lnTo>
                    <a:lnTo>
                      <a:pt x="28" y="105"/>
                    </a:lnTo>
                    <a:lnTo>
                      <a:pt x="28" y="103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8" y="95"/>
                    </a:lnTo>
                    <a:lnTo>
                      <a:pt x="28" y="94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8" y="88"/>
                    </a:lnTo>
                    <a:lnTo>
                      <a:pt x="32" y="84"/>
                    </a:lnTo>
                    <a:lnTo>
                      <a:pt x="32" y="82"/>
                    </a:lnTo>
                    <a:lnTo>
                      <a:pt x="32" y="81"/>
                    </a:lnTo>
                    <a:lnTo>
                      <a:pt x="32" y="77"/>
                    </a:lnTo>
                    <a:lnTo>
                      <a:pt x="32" y="75"/>
                    </a:lnTo>
                    <a:lnTo>
                      <a:pt x="32" y="71"/>
                    </a:lnTo>
                    <a:lnTo>
                      <a:pt x="32" y="69"/>
                    </a:lnTo>
                    <a:lnTo>
                      <a:pt x="32" y="68"/>
                    </a:lnTo>
                    <a:lnTo>
                      <a:pt x="33" y="64"/>
                    </a:lnTo>
                    <a:lnTo>
                      <a:pt x="33" y="62"/>
                    </a:lnTo>
                    <a:lnTo>
                      <a:pt x="35" y="58"/>
                    </a:lnTo>
                    <a:lnTo>
                      <a:pt x="35" y="56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3"/>
                    </a:lnTo>
                    <a:lnTo>
                      <a:pt x="43" y="41"/>
                    </a:lnTo>
                    <a:lnTo>
                      <a:pt x="43" y="40"/>
                    </a:lnTo>
                    <a:lnTo>
                      <a:pt x="45" y="38"/>
                    </a:lnTo>
                    <a:lnTo>
                      <a:pt x="45" y="36"/>
                    </a:lnTo>
                    <a:lnTo>
                      <a:pt x="47" y="36"/>
                    </a:lnTo>
                    <a:lnTo>
                      <a:pt x="47" y="34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2" y="6"/>
                    </a:lnTo>
                    <a:lnTo>
                      <a:pt x="22" y="10"/>
                    </a:lnTo>
                    <a:lnTo>
                      <a:pt x="20" y="12"/>
                    </a:lnTo>
                    <a:lnTo>
                      <a:pt x="19" y="13"/>
                    </a:lnTo>
                    <a:lnTo>
                      <a:pt x="19" y="17"/>
                    </a:lnTo>
                    <a:lnTo>
                      <a:pt x="15" y="19"/>
                    </a:lnTo>
                    <a:lnTo>
                      <a:pt x="15" y="23"/>
                    </a:lnTo>
                    <a:lnTo>
                      <a:pt x="13" y="25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9" y="34"/>
                    </a:lnTo>
                    <a:lnTo>
                      <a:pt x="9" y="38"/>
                    </a:lnTo>
                    <a:lnTo>
                      <a:pt x="7" y="40"/>
                    </a:lnTo>
                    <a:lnTo>
                      <a:pt x="7" y="41"/>
                    </a:lnTo>
                    <a:lnTo>
                      <a:pt x="6" y="47"/>
                    </a:lnTo>
                    <a:lnTo>
                      <a:pt x="6" y="49"/>
                    </a:lnTo>
                    <a:lnTo>
                      <a:pt x="6" y="51"/>
                    </a:lnTo>
                    <a:lnTo>
                      <a:pt x="6" y="54"/>
                    </a:lnTo>
                    <a:lnTo>
                      <a:pt x="6" y="58"/>
                    </a:lnTo>
                    <a:lnTo>
                      <a:pt x="2" y="62"/>
                    </a:lnTo>
                    <a:lnTo>
                      <a:pt x="2" y="64"/>
                    </a:lnTo>
                    <a:lnTo>
                      <a:pt x="2" y="68"/>
                    </a:lnTo>
                    <a:lnTo>
                      <a:pt x="2" y="71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0" y="84"/>
                    </a:lnTo>
                    <a:lnTo>
                      <a:pt x="0" y="88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0" y="99"/>
                    </a:lnTo>
                    <a:lnTo>
                      <a:pt x="0" y="103"/>
                    </a:lnTo>
                    <a:lnTo>
                      <a:pt x="0" y="107"/>
                    </a:lnTo>
                    <a:lnTo>
                      <a:pt x="0" y="110"/>
                    </a:lnTo>
                    <a:lnTo>
                      <a:pt x="0" y="114"/>
                    </a:lnTo>
                    <a:lnTo>
                      <a:pt x="0" y="118"/>
                    </a:lnTo>
                    <a:lnTo>
                      <a:pt x="2" y="122"/>
                    </a:lnTo>
                    <a:lnTo>
                      <a:pt x="2" y="123"/>
                    </a:lnTo>
                    <a:lnTo>
                      <a:pt x="2" y="127"/>
                    </a:lnTo>
                    <a:lnTo>
                      <a:pt x="2" y="131"/>
                    </a:lnTo>
                    <a:lnTo>
                      <a:pt x="6" y="133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6" y="146"/>
                    </a:lnTo>
                    <a:lnTo>
                      <a:pt x="7" y="151"/>
                    </a:lnTo>
                    <a:lnTo>
                      <a:pt x="7" y="153"/>
                    </a:lnTo>
                    <a:lnTo>
                      <a:pt x="9" y="155"/>
                    </a:lnTo>
                    <a:lnTo>
                      <a:pt x="9" y="159"/>
                    </a:lnTo>
                    <a:lnTo>
                      <a:pt x="13" y="161"/>
                    </a:lnTo>
                    <a:lnTo>
                      <a:pt x="13" y="166"/>
                    </a:lnTo>
                    <a:lnTo>
                      <a:pt x="15" y="172"/>
                    </a:lnTo>
                    <a:lnTo>
                      <a:pt x="19" y="176"/>
                    </a:lnTo>
                    <a:lnTo>
                      <a:pt x="19" y="177"/>
                    </a:lnTo>
                    <a:lnTo>
                      <a:pt x="20" y="179"/>
                    </a:lnTo>
                    <a:lnTo>
                      <a:pt x="22" y="183"/>
                    </a:lnTo>
                    <a:lnTo>
                      <a:pt x="22" y="185"/>
                    </a:lnTo>
                    <a:lnTo>
                      <a:pt x="26" y="187"/>
                    </a:lnTo>
                    <a:lnTo>
                      <a:pt x="26" y="191"/>
                    </a:lnTo>
                    <a:lnTo>
                      <a:pt x="28" y="192"/>
                    </a:lnTo>
                    <a:lnTo>
                      <a:pt x="47" y="159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2" name="Freeform 87"/>
              <p:cNvSpPr>
                <a:spLocks/>
              </p:cNvSpPr>
              <p:nvPr/>
            </p:nvSpPr>
            <p:spPr bwMode="auto">
              <a:xfrm>
                <a:off x="1778" y="3191"/>
                <a:ext cx="19" cy="104"/>
              </a:xfrm>
              <a:custGeom>
                <a:avLst/>
                <a:gdLst>
                  <a:gd name="T0" fmla="*/ 8 w 44"/>
                  <a:gd name="T1" fmla="*/ 37 h 242"/>
                  <a:gd name="T2" fmla="*/ 8 w 44"/>
                  <a:gd name="T3" fmla="*/ 37 h 242"/>
                  <a:gd name="T4" fmla="*/ 8 w 44"/>
                  <a:gd name="T5" fmla="*/ 36 h 242"/>
                  <a:gd name="T6" fmla="*/ 7 w 44"/>
                  <a:gd name="T7" fmla="*/ 35 h 242"/>
                  <a:gd name="T8" fmla="*/ 7 w 44"/>
                  <a:gd name="T9" fmla="*/ 34 h 242"/>
                  <a:gd name="T10" fmla="*/ 6 w 44"/>
                  <a:gd name="T11" fmla="*/ 32 h 242"/>
                  <a:gd name="T12" fmla="*/ 6 w 44"/>
                  <a:gd name="T13" fmla="*/ 31 h 242"/>
                  <a:gd name="T14" fmla="*/ 6 w 44"/>
                  <a:gd name="T15" fmla="*/ 29 h 242"/>
                  <a:gd name="T16" fmla="*/ 5 w 44"/>
                  <a:gd name="T17" fmla="*/ 28 h 242"/>
                  <a:gd name="T18" fmla="*/ 5 w 44"/>
                  <a:gd name="T19" fmla="*/ 27 h 242"/>
                  <a:gd name="T20" fmla="*/ 5 w 44"/>
                  <a:gd name="T21" fmla="*/ 26 h 242"/>
                  <a:gd name="T22" fmla="*/ 5 w 44"/>
                  <a:gd name="T23" fmla="*/ 25 h 242"/>
                  <a:gd name="T24" fmla="*/ 5 w 44"/>
                  <a:gd name="T25" fmla="*/ 24 h 242"/>
                  <a:gd name="T26" fmla="*/ 5 w 44"/>
                  <a:gd name="T27" fmla="*/ 22 h 242"/>
                  <a:gd name="T28" fmla="*/ 5 w 44"/>
                  <a:gd name="T29" fmla="*/ 21 h 242"/>
                  <a:gd name="T30" fmla="*/ 5 w 44"/>
                  <a:gd name="T31" fmla="*/ 20 h 242"/>
                  <a:gd name="T32" fmla="*/ 5 w 44"/>
                  <a:gd name="T33" fmla="*/ 19 h 242"/>
                  <a:gd name="T34" fmla="*/ 5 w 44"/>
                  <a:gd name="T35" fmla="*/ 18 h 242"/>
                  <a:gd name="T36" fmla="*/ 6 w 44"/>
                  <a:gd name="T37" fmla="*/ 16 h 242"/>
                  <a:gd name="T38" fmla="*/ 6 w 44"/>
                  <a:gd name="T39" fmla="*/ 15 h 242"/>
                  <a:gd name="T40" fmla="*/ 6 w 44"/>
                  <a:gd name="T41" fmla="*/ 15 h 242"/>
                  <a:gd name="T42" fmla="*/ 6 w 44"/>
                  <a:gd name="T43" fmla="*/ 13 h 242"/>
                  <a:gd name="T44" fmla="*/ 6 w 44"/>
                  <a:gd name="T45" fmla="*/ 13 h 242"/>
                  <a:gd name="T46" fmla="*/ 6 w 44"/>
                  <a:gd name="T47" fmla="*/ 11 h 242"/>
                  <a:gd name="T48" fmla="*/ 7 w 44"/>
                  <a:gd name="T49" fmla="*/ 11 h 242"/>
                  <a:gd name="T50" fmla="*/ 7 w 44"/>
                  <a:gd name="T51" fmla="*/ 10 h 242"/>
                  <a:gd name="T52" fmla="*/ 8 w 44"/>
                  <a:gd name="T53" fmla="*/ 9 h 242"/>
                  <a:gd name="T54" fmla="*/ 8 w 44"/>
                  <a:gd name="T55" fmla="*/ 8 h 242"/>
                  <a:gd name="T56" fmla="*/ 8 w 44"/>
                  <a:gd name="T57" fmla="*/ 7 h 242"/>
                  <a:gd name="T58" fmla="*/ 4 w 44"/>
                  <a:gd name="T59" fmla="*/ 1 h 242"/>
                  <a:gd name="T60" fmla="*/ 4 w 44"/>
                  <a:gd name="T61" fmla="*/ 2 h 242"/>
                  <a:gd name="T62" fmla="*/ 4 w 44"/>
                  <a:gd name="T63" fmla="*/ 3 h 242"/>
                  <a:gd name="T64" fmla="*/ 3 w 44"/>
                  <a:gd name="T65" fmla="*/ 4 h 242"/>
                  <a:gd name="T66" fmla="*/ 3 w 44"/>
                  <a:gd name="T67" fmla="*/ 6 h 242"/>
                  <a:gd name="T68" fmla="*/ 2 w 44"/>
                  <a:gd name="T69" fmla="*/ 7 h 242"/>
                  <a:gd name="T70" fmla="*/ 1 w 44"/>
                  <a:gd name="T71" fmla="*/ 9 h 242"/>
                  <a:gd name="T72" fmla="*/ 1 w 44"/>
                  <a:gd name="T73" fmla="*/ 10 h 242"/>
                  <a:gd name="T74" fmla="*/ 1 w 44"/>
                  <a:gd name="T75" fmla="*/ 11 h 242"/>
                  <a:gd name="T76" fmla="*/ 0 w 44"/>
                  <a:gd name="T77" fmla="*/ 13 h 242"/>
                  <a:gd name="T78" fmla="*/ 0 w 44"/>
                  <a:gd name="T79" fmla="*/ 14 h 242"/>
                  <a:gd name="T80" fmla="*/ 0 w 44"/>
                  <a:gd name="T81" fmla="*/ 15 h 242"/>
                  <a:gd name="T82" fmla="*/ 0 w 44"/>
                  <a:gd name="T83" fmla="*/ 17 h 242"/>
                  <a:gd name="T84" fmla="*/ 0 w 44"/>
                  <a:gd name="T85" fmla="*/ 18 h 242"/>
                  <a:gd name="T86" fmla="*/ 0 w 44"/>
                  <a:gd name="T87" fmla="*/ 20 h 242"/>
                  <a:gd name="T88" fmla="*/ 0 w 44"/>
                  <a:gd name="T89" fmla="*/ 21 h 242"/>
                  <a:gd name="T90" fmla="*/ 0 w 44"/>
                  <a:gd name="T91" fmla="*/ 23 h 242"/>
                  <a:gd name="T92" fmla="*/ 0 w 44"/>
                  <a:gd name="T93" fmla="*/ 25 h 242"/>
                  <a:gd name="T94" fmla="*/ 0 w 44"/>
                  <a:gd name="T95" fmla="*/ 26 h 242"/>
                  <a:gd name="T96" fmla="*/ 0 w 44"/>
                  <a:gd name="T97" fmla="*/ 28 h 242"/>
                  <a:gd name="T98" fmla="*/ 0 w 44"/>
                  <a:gd name="T99" fmla="*/ 29 h 242"/>
                  <a:gd name="T100" fmla="*/ 0 w 44"/>
                  <a:gd name="T101" fmla="*/ 31 h 242"/>
                  <a:gd name="T102" fmla="*/ 0 w 44"/>
                  <a:gd name="T103" fmla="*/ 32 h 242"/>
                  <a:gd name="T104" fmla="*/ 1 w 44"/>
                  <a:gd name="T105" fmla="*/ 34 h 242"/>
                  <a:gd name="T106" fmla="*/ 1 w 44"/>
                  <a:gd name="T107" fmla="*/ 35 h 242"/>
                  <a:gd name="T108" fmla="*/ 1 w 44"/>
                  <a:gd name="T109" fmla="*/ 37 h 242"/>
                  <a:gd name="T110" fmla="*/ 2 w 44"/>
                  <a:gd name="T111" fmla="*/ 37 h 242"/>
                  <a:gd name="T112" fmla="*/ 3 w 44"/>
                  <a:gd name="T113" fmla="*/ 39 h 242"/>
                  <a:gd name="T114" fmla="*/ 3 w 44"/>
                  <a:gd name="T115" fmla="*/ 40 h 242"/>
                  <a:gd name="T116" fmla="*/ 4 w 44"/>
                  <a:gd name="T117" fmla="*/ 42 h 242"/>
                  <a:gd name="T118" fmla="*/ 4 w 44"/>
                  <a:gd name="T119" fmla="*/ 43 h 242"/>
                  <a:gd name="T120" fmla="*/ 4 w 44"/>
                  <a:gd name="T121" fmla="*/ 44 h 242"/>
                  <a:gd name="T122" fmla="*/ 8 w 44"/>
                  <a:gd name="T123" fmla="*/ 37 h 2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44"/>
                  <a:gd name="T187" fmla="*/ 0 h 242"/>
                  <a:gd name="T188" fmla="*/ 44 w 44"/>
                  <a:gd name="T189" fmla="*/ 242 h 24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44" h="242">
                    <a:moveTo>
                      <a:pt x="44" y="203"/>
                    </a:moveTo>
                    <a:lnTo>
                      <a:pt x="44" y="201"/>
                    </a:lnTo>
                    <a:lnTo>
                      <a:pt x="42" y="199"/>
                    </a:lnTo>
                    <a:lnTo>
                      <a:pt x="42" y="197"/>
                    </a:lnTo>
                    <a:lnTo>
                      <a:pt x="41" y="194"/>
                    </a:lnTo>
                    <a:lnTo>
                      <a:pt x="41" y="192"/>
                    </a:lnTo>
                    <a:lnTo>
                      <a:pt x="39" y="192"/>
                    </a:lnTo>
                    <a:lnTo>
                      <a:pt x="39" y="188"/>
                    </a:lnTo>
                    <a:lnTo>
                      <a:pt x="37" y="186"/>
                    </a:lnTo>
                    <a:lnTo>
                      <a:pt x="37" y="181"/>
                    </a:lnTo>
                    <a:lnTo>
                      <a:pt x="35" y="179"/>
                    </a:lnTo>
                    <a:lnTo>
                      <a:pt x="33" y="173"/>
                    </a:lnTo>
                    <a:lnTo>
                      <a:pt x="33" y="171"/>
                    </a:lnTo>
                    <a:lnTo>
                      <a:pt x="33" y="166"/>
                    </a:lnTo>
                    <a:lnTo>
                      <a:pt x="29" y="160"/>
                    </a:lnTo>
                    <a:lnTo>
                      <a:pt x="29" y="155"/>
                    </a:lnTo>
                    <a:lnTo>
                      <a:pt x="29" y="153"/>
                    </a:lnTo>
                    <a:lnTo>
                      <a:pt x="28" y="151"/>
                    </a:lnTo>
                    <a:lnTo>
                      <a:pt x="28" y="149"/>
                    </a:lnTo>
                    <a:lnTo>
                      <a:pt x="28" y="145"/>
                    </a:lnTo>
                    <a:lnTo>
                      <a:pt x="28" y="143"/>
                    </a:lnTo>
                    <a:lnTo>
                      <a:pt x="26" y="140"/>
                    </a:lnTo>
                    <a:lnTo>
                      <a:pt x="26" y="136"/>
                    </a:lnTo>
                    <a:lnTo>
                      <a:pt x="26" y="134"/>
                    </a:lnTo>
                    <a:lnTo>
                      <a:pt x="26" y="130"/>
                    </a:lnTo>
                    <a:lnTo>
                      <a:pt x="26" y="127"/>
                    </a:lnTo>
                    <a:lnTo>
                      <a:pt x="26" y="125"/>
                    </a:lnTo>
                    <a:lnTo>
                      <a:pt x="26" y="121"/>
                    </a:lnTo>
                    <a:lnTo>
                      <a:pt x="26" y="117"/>
                    </a:lnTo>
                    <a:lnTo>
                      <a:pt x="26" y="115"/>
                    </a:lnTo>
                    <a:lnTo>
                      <a:pt x="26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6" y="104"/>
                    </a:lnTo>
                    <a:lnTo>
                      <a:pt x="28" y="101"/>
                    </a:lnTo>
                    <a:lnTo>
                      <a:pt x="28" y="99"/>
                    </a:lnTo>
                    <a:lnTo>
                      <a:pt x="28" y="95"/>
                    </a:lnTo>
                    <a:lnTo>
                      <a:pt x="29" y="89"/>
                    </a:lnTo>
                    <a:lnTo>
                      <a:pt x="29" y="88"/>
                    </a:lnTo>
                    <a:lnTo>
                      <a:pt x="29" y="84"/>
                    </a:lnTo>
                    <a:lnTo>
                      <a:pt x="29" y="82"/>
                    </a:lnTo>
                    <a:lnTo>
                      <a:pt x="33" y="78"/>
                    </a:lnTo>
                    <a:lnTo>
                      <a:pt x="33" y="74"/>
                    </a:lnTo>
                    <a:lnTo>
                      <a:pt x="33" y="73"/>
                    </a:lnTo>
                    <a:lnTo>
                      <a:pt x="33" y="71"/>
                    </a:lnTo>
                    <a:lnTo>
                      <a:pt x="33" y="69"/>
                    </a:lnTo>
                    <a:lnTo>
                      <a:pt x="35" y="65"/>
                    </a:lnTo>
                    <a:lnTo>
                      <a:pt x="35" y="61"/>
                    </a:lnTo>
                    <a:lnTo>
                      <a:pt x="37" y="61"/>
                    </a:lnTo>
                    <a:lnTo>
                      <a:pt x="37" y="60"/>
                    </a:lnTo>
                    <a:lnTo>
                      <a:pt x="37" y="56"/>
                    </a:lnTo>
                    <a:lnTo>
                      <a:pt x="39" y="54"/>
                    </a:lnTo>
                    <a:lnTo>
                      <a:pt x="39" y="50"/>
                    </a:lnTo>
                    <a:lnTo>
                      <a:pt x="41" y="48"/>
                    </a:lnTo>
                    <a:lnTo>
                      <a:pt x="41" y="47"/>
                    </a:lnTo>
                    <a:lnTo>
                      <a:pt x="42" y="43"/>
                    </a:lnTo>
                    <a:lnTo>
                      <a:pt x="44" y="41"/>
                    </a:lnTo>
                    <a:lnTo>
                      <a:pt x="44" y="37"/>
                    </a:lnTo>
                    <a:lnTo>
                      <a:pt x="26" y="0"/>
                    </a:lnTo>
                    <a:lnTo>
                      <a:pt x="24" y="4"/>
                    </a:lnTo>
                    <a:lnTo>
                      <a:pt x="22" y="6"/>
                    </a:lnTo>
                    <a:lnTo>
                      <a:pt x="20" y="9"/>
                    </a:lnTo>
                    <a:lnTo>
                      <a:pt x="20" y="13"/>
                    </a:lnTo>
                    <a:lnTo>
                      <a:pt x="20" y="17"/>
                    </a:lnTo>
                    <a:lnTo>
                      <a:pt x="16" y="20"/>
                    </a:lnTo>
                    <a:lnTo>
                      <a:pt x="15" y="22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1" y="35"/>
                    </a:lnTo>
                    <a:lnTo>
                      <a:pt x="9" y="37"/>
                    </a:lnTo>
                    <a:lnTo>
                      <a:pt x="9" y="43"/>
                    </a:lnTo>
                    <a:lnTo>
                      <a:pt x="7" y="47"/>
                    </a:lnTo>
                    <a:lnTo>
                      <a:pt x="7" y="48"/>
                    </a:lnTo>
                    <a:lnTo>
                      <a:pt x="7" y="54"/>
                    </a:lnTo>
                    <a:lnTo>
                      <a:pt x="5" y="56"/>
                    </a:lnTo>
                    <a:lnTo>
                      <a:pt x="5" y="61"/>
                    </a:lnTo>
                    <a:lnTo>
                      <a:pt x="5" y="63"/>
                    </a:lnTo>
                    <a:lnTo>
                      <a:pt x="1" y="69"/>
                    </a:lnTo>
                    <a:lnTo>
                      <a:pt x="1" y="71"/>
                    </a:lnTo>
                    <a:lnTo>
                      <a:pt x="0" y="76"/>
                    </a:lnTo>
                    <a:lnTo>
                      <a:pt x="0" y="82"/>
                    </a:lnTo>
                    <a:lnTo>
                      <a:pt x="0" y="84"/>
                    </a:lnTo>
                    <a:lnTo>
                      <a:pt x="0" y="88"/>
                    </a:lnTo>
                    <a:lnTo>
                      <a:pt x="0" y="91"/>
                    </a:lnTo>
                    <a:lnTo>
                      <a:pt x="0" y="97"/>
                    </a:lnTo>
                    <a:lnTo>
                      <a:pt x="0" y="101"/>
                    </a:lnTo>
                    <a:lnTo>
                      <a:pt x="0" y="104"/>
                    </a:lnTo>
                    <a:lnTo>
                      <a:pt x="0" y="108"/>
                    </a:lnTo>
                    <a:lnTo>
                      <a:pt x="0" y="112"/>
                    </a:lnTo>
                    <a:lnTo>
                      <a:pt x="0" y="117"/>
                    </a:lnTo>
                    <a:lnTo>
                      <a:pt x="0" y="121"/>
                    </a:lnTo>
                    <a:lnTo>
                      <a:pt x="0" y="125"/>
                    </a:lnTo>
                    <a:lnTo>
                      <a:pt x="0" y="129"/>
                    </a:lnTo>
                    <a:lnTo>
                      <a:pt x="0" y="134"/>
                    </a:lnTo>
                    <a:lnTo>
                      <a:pt x="0" y="138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9"/>
                    </a:lnTo>
                    <a:lnTo>
                      <a:pt x="0" y="153"/>
                    </a:lnTo>
                    <a:lnTo>
                      <a:pt x="0" y="158"/>
                    </a:lnTo>
                    <a:lnTo>
                      <a:pt x="0" y="160"/>
                    </a:lnTo>
                    <a:lnTo>
                      <a:pt x="0" y="166"/>
                    </a:lnTo>
                    <a:lnTo>
                      <a:pt x="1" y="168"/>
                    </a:lnTo>
                    <a:lnTo>
                      <a:pt x="1" y="173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5" y="186"/>
                    </a:lnTo>
                    <a:lnTo>
                      <a:pt x="7" y="188"/>
                    </a:lnTo>
                    <a:lnTo>
                      <a:pt x="7" y="192"/>
                    </a:lnTo>
                    <a:lnTo>
                      <a:pt x="7" y="197"/>
                    </a:lnTo>
                    <a:lnTo>
                      <a:pt x="9" y="199"/>
                    </a:lnTo>
                    <a:lnTo>
                      <a:pt x="9" y="203"/>
                    </a:lnTo>
                    <a:lnTo>
                      <a:pt x="11" y="207"/>
                    </a:lnTo>
                    <a:lnTo>
                      <a:pt x="13" y="211"/>
                    </a:lnTo>
                    <a:lnTo>
                      <a:pt x="13" y="214"/>
                    </a:lnTo>
                    <a:lnTo>
                      <a:pt x="15" y="218"/>
                    </a:lnTo>
                    <a:lnTo>
                      <a:pt x="16" y="222"/>
                    </a:lnTo>
                    <a:lnTo>
                      <a:pt x="20" y="225"/>
                    </a:lnTo>
                    <a:lnTo>
                      <a:pt x="20" y="229"/>
                    </a:lnTo>
                    <a:lnTo>
                      <a:pt x="20" y="231"/>
                    </a:lnTo>
                    <a:lnTo>
                      <a:pt x="22" y="235"/>
                    </a:lnTo>
                    <a:lnTo>
                      <a:pt x="24" y="238"/>
                    </a:lnTo>
                    <a:lnTo>
                      <a:pt x="26" y="242"/>
                    </a:lnTo>
                    <a:lnTo>
                      <a:pt x="44" y="20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3" name="Freeform 88"/>
              <p:cNvSpPr>
                <a:spLocks/>
              </p:cNvSpPr>
              <p:nvPr/>
            </p:nvSpPr>
            <p:spPr bwMode="auto">
              <a:xfrm>
                <a:off x="1852" y="3537"/>
                <a:ext cx="187" cy="81"/>
              </a:xfrm>
              <a:custGeom>
                <a:avLst/>
                <a:gdLst>
                  <a:gd name="T0" fmla="*/ 79 w 440"/>
                  <a:gd name="T1" fmla="*/ 17 h 190"/>
                  <a:gd name="T2" fmla="*/ 70 w 440"/>
                  <a:gd name="T3" fmla="*/ 26 h 190"/>
                  <a:gd name="T4" fmla="*/ 60 w 440"/>
                  <a:gd name="T5" fmla="*/ 35 h 190"/>
                  <a:gd name="T6" fmla="*/ 40 w 440"/>
                  <a:gd name="T7" fmla="*/ 35 h 190"/>
                  <a:gd name="T8" fmla="*/ 20 w 440"/>
                  <a:gd name="T9" fmla="*/ 35 h 190"/>
                  <a:gd name="T10" fmla="*/ 10 w 440"/>
                  <a:gd name="T11" fmla="*/ 26 h 190"/>
                  <a:gd name="T12" fmla="*/ 0 w 440"/>
                  <a:gd name="T13" fmla="*/ 17 h 190"/>
                  <a:gd name="T14" fmla="*/ 10 w 440"/>
                  <a:gd name="T15" fmla="*/ 9 h 190"/>
                  <a:gd name="T16" fmla="*/ 20 w 440"/>
                  <a:gd name="T17" fmla="*/ 0 h 190"/>
                  <a:gd name="T18" fmla="*/ 40 w 440"/>
                  <a:gd name="T19" fmla="*/ 0 h 190"/>
                  <a:gd name="T20" fmla="*/ 60 w 440"/>
                  <a:gd name="T21" fmla="*/ 0 h 190"/>
                  <a:gd name="T22" fmla="*/ 70 w 440"/>
                  <a:gd name="T23" fmla="*/ 9 h 190"/>
                  <a:gd name="T24" fmla="*/ 79 w 440"/>
                  <a:gd name="T25" fmla="*/ 17 h 1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90"/>
                  <a:gd name="T41" fmla="*/ 440 w 440"/>
                  <a:gd name="T42" fmla="*/ 190 h 1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90">
                    <a:moveTo>
                      <a:pt x="440" y="95"/>
                    </a:moveTo>
                    <a:lnTo>
                      <a:pt x="386" y="142"/>
                    </a:lnTo>
                    <a:lnTo>
                      <a:pt x="330" y="190"/>
                    </a:lnTo>
                    <a:lnTo>
                      <a:pt x="220" y="190"/>
                    </a:lnTo>
                    <a:lnTo>
                      <a:pt x="110" y="190"/>
                    </a:lnTo>
                    <a:lnTo>
                      <a:pt x="56" y="142"/>
                    </a:lnTo>
                    <a:lnTo>
                      <a:pt x="0" y="95"/>
                    </a:lnTo>
                    <a:lnTo>
                      <a:pt x="56" y="47"/>
                    </a:lnTo>
                    <a:lnTo>
                      <a:pt x="110" y="0"/>
                    </a:lnTo>
                    <a:lnTo>
                      <a:pt x="220" y="0"/>
                    </a:lnTo>
                    <a:lnTo>
                      <a:pt x="330" y="0"/>
                    </a:lnTo>
                    <a:lnTo>
                      <a:pt x="386" y="47"/>
                    </a:lnTo>
                    <a:lnTo>
                      <a:pt x="440" y="95"/>
                    </a:lnTo>
                    <a:close/>
                  </a:path>
                </a:pathLst>
              </a:custGeom>
              <a:solidFill>
                <a:srgbClr val="6495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4" name="Rectangle 89"/>
              <p:cNvSpPr>
                <a:spLocks noChangeArrowheads="1"/>
              </p:cNvSpPr>
              <p:nvPr/>
            </p:nvSpPr>
            <p:spPr bwMode="auto">
              <a:xfrm>
                <a:off x="1852" y="3565"/>
                <a:ext cx="187" cy="12"/>
              </a:xfrm>
              <a:prstGeom prst="rect">
                <a:avLst/>
              </a:prstGeom>
              <a:solidFill>
                <a:srgbClr val="003A6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5" name="Freeform 90"/>
              <p:cNvSpPr>
                <a:spLocks/>
              </p:cNvSpPr>
              <p:nvPr/>
            </p:nvSpPr>
            <p:spPr bwMode="auto">
              <a:xfrm>
                <a:off x="1852" y="3537"/>
                <a:ext cx="46" cy="81"/>
              </a:xfrm>
              <a:custGeom>
                <a:avLst/>
                <a:gdLst>
                  <a:gd name="T0" fmla="*/ 19 w 110"/>
                  <a:gd name="T1" fmla="*/ 35 h 190"/>
                  <a:gd name="T2" fmla="*/ 10 w 110"/>
                  <a:gd name="T3" fmla="*/ 26 h 190"/>
                  <a:gd name="T4" fmla="*/ 0 w 110"/>
                  <a:gd name="T5" fmla="*/ 17 h 190"/>
                  <a:gd name="T6" fmla="*/ 10 w 110"/>
                  <a:gd name="T7" fmla="*/ 9 h 190"/>
                  <a:gd name="T8" fmla="*/ 19 w 110"/>
                  <a:gd name="T9" fmla="*/ 0 h 190"/>
                  <a:gd name="T10" fmla="*/ 19 w 110"/>
                  <a:gd name="T11" fmla="*/ 35 h 1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0"/>
                  <a:gd name="T19" fmla="*/ 0 h 190"/>
                  <a:gd name="T20" fmla="*/ 110 w 110"/>
                  <a:gd name="T21" fmla="*/ 190 h 1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0" h="190">
                    <a:moveTo>
                      <a:pt x="110" y="190"/>
                    </a:moveTo>
                    <a:lnTo>
                      <a:pt x="56" y="142"/>
                    </a:lnTo>
                    <a:lnTo>
                      <a:pt x="0" y="95"/>
                    </a:lnTo>
                    <a:lnTo>
                      <a:pt x="56" y="47"/>
                    </a:lnTo>
                    <a:lnTo>
                      <a:pt x="110" y="0"/>
                    </a:lnTo>
                    <a:lnTo>
                      <a:pt x="110" y="190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6" name="Freeform 91"/>
              <p:cNvSpPr>
                <a:spLocks/>
              </p:cNvSpPr>
              <p:nvPr/>
            </p:nvSpPr>
            <p:spPr bwMode="auto">
              <a:xfrm>
                <a:off x="1993" y="3537"/>
                <a:ext cx="46" cy="81"/>
              </a:xfrm>
              <a:custGeom>
                <a:avLst/>
                <a:gdLst>
                  <a:gd name="T0" fmla="*/ 20 w 108"/>
                  <a:gd name="T1" fmla="*/ 17 h 188"/>
                  <a:gd name="T2" fmla="*/ 10 w 108"/>
                  <a:gd name="T3" fmla="*/ 26 h 188"/>
                  <a:gd name="T4" fmla="*/ 0 w 108"/>
                  <a:gd name="T5" fmla="*/ 35 h 188"/>
                  <a:gd name="T6" fmla="*/ 0 w 108"/>
                  <a:gd name="T7" fmla="*/ 0 h 188"/>
                  <a:gd name="T8" fmla="*/ 10 w 108"/>
                  <a:gd name="T9" fmla="*/ 9 h 188"/>
                  <a:gd name="T10" fmla="*/ 20 w 108"/>
                  <a:gd name="T11" fmla="*/ 17 h 1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8"/>
                  <a:gd name="T19" fmla="*/ 0 h 188"/>
                  <a:gd name="T20" fmla="*/ 108 w 108"/>
                  <a:gd name="T21" fmla="*/ 188 h 1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8" h="188">
                    <a:moveTo>
                      <a:pt x="108" y="93"/>
                    </a:moveTo>
                    <a:lnTo>
                      <a:pt x="54" y="140"/>
                    </a:lnTo>
                    <a:lnTo>
                      <a:pt x="0" y="188"/>
                    </a:lnTo>
                    <a:lnTo>
                      <a:pt x="0" y="0"/>
                    </a:lnTo>
                    <a:lnTo>
                      <a:pt x="54" y="47"/>
                    </a:lnTo>
                    <a:lnTo>
                      <a:pt x="108" y="93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7" name="Freeform 92"/>
              <p:cNvSpPr>
                <a:spLocks/>
              </p:cNvSpPr>
              <p:nvPr/>
            </p:nvSpPr>
            <p:spPr bwMode="auto">
              <a:xfrm>
                <a:off x="1852" y="3525"/>
                <a:ext cx="187" cy="81"/>
              </a:xfrm>
              <a:custGeom>
                <a:avLst/>
                <a:gdLst>
                  <a:gd name="T0" fmla="*/ 79 w 440"/>
                  <a:gd name="T1" fmla="*/ 17 h 190"/>
                  <a:gd name="T2" fmla="*/ 70 w 440"/>
                  <a:gd name="T3" fmla="*/ 26 h 190"/>
                  <a:gd name="T4" fmla="*/ 60 w 440"/>
                  <a:gd name="T5" fmla="*/ 35 h 190"/>
                  <a:gd name="T6" fmla="*/ 40 w 440"/>
                  <a:gd name="T7" fmla="*/ 35 h 190"/>
                  <a:gd name="T8" fmla="*/ 20 w 440"/>
                  <a:gd name="T9" fmla="*/ 35 h 190"/>
                  <a:gd name="T10" fmla="*/ 10 w 440"/>
                  <a:gd name="T11" fmla="*/ 26 h 190"/>
                  <a:gd name="T12" fmla="*/ 0 w 440"/>
                  <a:gd name="T13" fmla="*/ 17 h 190"/>
                  <a:gd name="T14" fmla="*/ 10 w 440"/>
                  <a:gd name="T15" fmla="*/ 9 h 190"/>
                  <a:gd name="T16" fmla="*/ 20 w 440"/>
                  <a:gd name="T17" fmla="*/ 0 h 190"/>
                  <a:gd name="T18" fmla="*/ 40 w 440"/>
                  <a:gd name="T19" fmla="*/ 0 h 190"/>
                  <a:gd name="T20" fmla="*/ 60 w 440"/>
                  <a:gd name="T21" fmla="*/ 0 h 190"/>
                  <a:gd name="T22" fmla="*/ 70 w 440"/>
                  <a:gd name="T23" fmla="*/ 9 h 190"/>
                  <a:gd name="T24" fmla="*/ 79 w 440"/>
                  <a:gd name="T25" fmla="*/ 17 h 1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90"/>
                  <a:gd name="T41" fmla="*/ 440 w 440"/>
                  <a:gd name="T42" fmla="*/ 190 h 1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90">
                    <a:moveTo>
                      <a:pt x="440" y="95"/>
                    </a:moveTo>
                    <a:lnTo>
                      <a:pt x="386" y="144"/>
                    </a:lnTo>
                    <a:lnTo>
                      <a:pt x="330" y="190"/>
                    </a:lnTo>
                    <a:lnTo>
                      <a:pt x="220" y="190"/>
                    </a:lnTo>
                    <a:lnTo>
                      <a:pt x="110" y="190"/>
                    </a:lnTo>
                    <a:lnTo>
                      <a:pt x="56" y="144"/>
                    </a:lnTo>
                    <a:lnTo>
                      <a:pt x="0" y="95"/>
                    </a:lnTo>
                    <a:lnTo>
                      <a:pt x="56" y="49"/>
                    </a:lnTo>
                    <a:lnTo>
                      <a:pt x="110" y="0"/>
                    </a:lnTo>
                    <a:lnTo>
                      <a:pt x="220" y="0"/>
                    </a:lnTo>
                    <a:lnTo>
                      <a:pt x="330" y="0"/>
                    </a:lnTo>
                    <a:lnTo>
                      <a:pt x="386" y="49"/>
                    </a:lnTo>
                    <a:lnTo>
                      <a:pt x="440" y="95"/>
                    </a:lnTo>
                    <a:close/>
                  </a:path>
                </a:pathLst>
              </a:custGeom>
              <a:solidFill>
                <a:srgbClr val="6E8CC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8" name="Freeform 93"/>
              <p:cNvSpPr>
                <a:spLocks/>
              </p:cNvSpPr>
              <p:nvPr/>
            </p:nvSpPr>
            <p:spPr bwMode="auto">
              <a:xfrm>
                <a:off x="1710" y="3485"/>
                <a:ext cx="188" cy="80"/>
              </a:xfrm>
              <a:custGeom>
                <a:avLst/>
                <a:gdLst>
                  <a:gd name="T0" fmla="*/ 0 w 440"/>
                  <a:gd name="T1" fmla="*/ 17 h 186"/>
                  <a:gd name="T2" fmla="*/ 10 w 440"/>
                  <a:gd name="T3" fmla="*/ 26 h 186"/>
                  <a:gd name="T4" fmla="*/ 20 w 440"/>
                  <a:gd name="T5" fmla="*/ 34 h 186"/>
                  <a:gd name="T6" fmla="*/ 40 w 440"/>
                  <a:gd name="T7" fmla="*/ 34 h 186"/>
                  <a:gd name="T8" fmla="*/ 60 w 440"/>
                  <a:gd name="T9" fmla="*/ 34 h 186"/>
                  <a:gd name="T10" fmla="*/ 71 w 440"/>
                  <a:gd name="T11" fmla="*/ 26 h 186"/>
                  <a:gd name="T12" fmla="*/ 80 w 440"/>
                  <a:gd name="T13" fmla="*/ 17 h 186"/>
                  <a:gd name="T14" fmla="*/ 71 w 440"/>
                  <a:gd name="T15" fmla="*/ 9 h 186"/>
                  <a:gd name="T16" fmla="*/ 60 w 440"/>
                  <a:gd name="T17" fmla="*/ 0 h 186"/>
                  <a:gd name="T18" fmla="*/ 40 w 440"/>
                  <a:gd name="T19" fmla="*/ 0 h 186"/>
                  <a:gd name="T20" fmla="*/ 20 w 440"/>
                  <a:gd name="T21" fmla="*/ 0 h 186"/>
                  <a:gd name="T22" fmla="*/ 10 w 440"/>
                  <a:gd name="T23" fmla="*/ 9 h 186"/>
                  <a:gd name="T24" fmla="*/ 0 w 440"/>
                  <a:gd name="T25" fmla="*/ 17 h 1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86"/>
                  <a:gd name="T41" fmla="*/ 440 w 440"/>
                  <a:gd name="T42" fmla="*/ 186 h 18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86">
                    <a:moveTo>
                      <a:pt x="0" y="93"/>
                    </a:moveTo>
                    <a:lnTo>
                      <a:pt x="56" y="140"/>
                    </a:lnTo>
                    <a:lnTo>
                      <a:pt x="110" y="186"/>
                    </a:lnTo>
                    <a:lnTo>
                      <a:pt x="220" y="186"/>
                    </a:lnTo>
                    <a:lnTo>
                      <a:pt x="330" y="186"/>
                    </a:lnTo>
                    <a:lnTo>
                      <a:pt x="386" y="140"/>
                    </a:lnTo>
                    <a:lnTo>
                      <a:pt x="440" y="93"/>
                    </a:lnTo>
                    <a:lnTo>
                      <a:pt x="386" y="46"/>
                    </a:lnTo>
                    <a:lnTo>
                      <a:pt x="330" y="0"/>
                    </a:lnTo>
                    <a:lnTo>
                      <a:pt x="220" y="0"/>
                    </a:lnTo>
                    <a:lnTo>
                      <a:pt x="110" y="0"/>
                    </a:lnTo>
                    <a:lnTo>
                      <a:pt x="56" y="46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6495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89" name="Freeform 94"/>
              <p:cNvSpPr>
                <a:spLocks/>
              </p:cNvSpPr>
              <p:nvPr/>
            </p:nvSpPr>
            <p:spPr bwMode="auto">
              <a:xfrm>
                <a:off x="1710" y="3513"/>
                <a:ext cx="188" cy="12"/>
              </a:xfrm>
              <a:custGeom>
                <a:avLst/>
                <a:gdLst>
                  <a:gd name="T0" fmla="*/ 80 w 440"/>
                  <a:gd name="T1" fmla="*/ 0 h 26"/>
                  <a:gd name="T2" fmla="*/ 80 w 440"/>
                  <a:gd name="T3" fmla="*/ 6 h 26"/>
                  <a:gd name="T4" fmla="*/ 0 w 440"/>
                  <a:gd name="T5" fmla="*/ 6 h 26"/>
                  <a:gd name="T6" fmla="*/ 0 w 440"/>
                  <a:gd name="T7" fmla="*/ 0 h 26"/>
                  <a:gd name="T8" fmla="*/ 80 w 440"/>
                  <a:gd name="T9" fmla="*/ 0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0"/>
                  <a:gd name="T16" fmla="*/ 0 h 26"/>
                  <a:gd name="T17" fmla="*/ 440 w 440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0" h="26">
                    <a:moveTo>
                      <a:pt x="440" y="0"/>
                    </a:moveTo>
                    <a:lnTo>
                      <a:pt x="440" y="26"/>
                    </a:lnTo>
                    <a:lnTo>
                      <a:pt x="2" y="26"/>
                    </a:lnTo>
                    <a:lnTo>
                      <a:pt x="0" y="0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0" name="Freeform 95"/>
              <p:cNvSpPr>
                <a:spLocks/>
              </p:cNvSpPr>
              <p:nvPr/>
            </p:nvSpPr>
            <p:spPr bwMode="auto">
              <a:xfrm>
                <a:off x="1852" y="3485"/>
                <a:ext cx="46" cy="80"/>
              </a:xfrm>
              <a:custGeom>
                <a:avLst/>
                <a:gdLst>
                  <a:gd name="T0" fmla="*/ 0 w 110"/>
                  <a:gd name="T1" fmla="*/ 34 h 186"/>
                  <a:gd name="T2" fmla="*/ 10 w 110"/>
                  <a:gd name="T3" fmla="*/ 26 h 186"/>
                  <a:gd name="T4" fmla="*/ 19 w 110"/>
                  <a:gd name="T5" fmla="*/ 17 h 186"/>
                  <a:gd name="T6" fmla="*/ 10 w 110"/>
                  <a:gd name="T7" fmla="*/ 9 h 186"/>
                  <a:gd name="T8" fmla="*/ 0 w 110"/>
                  <a:gd name="T9" fmla="*/ 0 h 186"/>
                  <a:gd name="T10" fmla="*/ 0 w 110"/>
                  <a:gd name="T11" fmla="*/ 34 h 18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0"/>
                  <a:gd name="T19" fmla="*/ 0 h 186"/>
                  <a:gd name="T20" fmla="*/ 110 w 110"/>
                  <a:gd name="T21" fmla="*/ 186 h 18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0" h="186">
                    <a:moveTo>
                      <a:pt x="0" y="186"/>
                    </a:moveTo>
                    <a:lnTo>
                      <a:pt x="56" y="140"/>
                    </a:lnTo>
                    <a:lnTo>
                      <a:pt x="110" y="93"/>
                    </a:lnTo>
                    <a:lnTo>
                      <a:pt x="56" y="46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1" name="Freeform 96"/>
              <p:cNvSpPr>
                <a:spLocks/>
              </p:cNvSpPr>
              <p:nvPr/>
            </p:nvSpPr>
            <p:spPr bwMode="auto">
              <a:xfrm>
                <a:off x="1710" y="3485"/>
                <a:ext cx="47" cy="80"/>
              </a:xfrm>
              <a:custGeom>
                <a:avLst/>
                <a:gdLst>
                  <a:gd name="T0" fmla="*/ 0 w 110"/>
                  <a:gd name="T1" fmla="*/ 17 h 186"/>
                  <a:gd name="T2" fmla="*/ 10 w 110"/>
                  <a:gd name="T3" fmla="*/ 26 h 186"/>
                  <a:gd name="T4" fmla="*/ 20 w 110"/>
                  <a:gd name="T5" fmla="*/ 34 h 186"/>
                  <a:gd name="T6" fmla="*/ 20 w 110"/>
                  <a:gd name="T7" fmla="*/ 0 h 186"/>
                  <a:gd name="T8" fmla="*/ 10 w 110"/>
                  <a:gd name="T9" fmla="*/ 9 h 186"/>
                  <a:gd name="T10" fmla="*/ 0 w 110"/>
                  <a:gd name="T11" fmla="*/ 17 h 18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0"/>
                  <a:gd name="T19" fmla="*/ 0 h 186"/>
                  <a:gd name="T20" fmla="*/ 110 w 110"/>
                  <a:gd name="T21" fmla="*/ 186 h 18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0" h="186">
                    <a:moveTo>
                      <a:pt x="0" y="93"/>
                    </a:moveTo>
                    <a:lnTo>
                      <a:pt x="56" y="140"/>
                    </a:lnTo>
                    <a:lnTo>
                      <a:pt x="110" y="186"/>
                    </a:lnTo>
                    <a:lnTo>
                      <a:pt x="110" y="0"/>
                    </a:lnTo>
                    <a:lnTo>
                      <a:pt x="56" y="46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2" name="Freeform 97"/>
              <p:cNvSpPr>
                <a:spLocks/>
              </p:cNvSpPr>
              <p:nvPr/>
            </p:nvSpPr>
            <p:spPr bwMode="auto">
              <a:xfrm>
                <a:off x="1710" y="3473"/>
                <a:ext cx="188" cy="81"/>
              </a:xfrm>
              <a:custGeom>
                <a:avLst/>
                <a:gdLst>
                  <a:gd name="T0" fmla="*/ 0 w 440"/>
                  <a:gd name="T1" fmla="*/ 17 h 188"/>
                  <a:gd name="T2" fmla="*/ 10 w 440"/>
                  <a:gd name="T3" fmla="*/ 26 h 188"/>
                  <a:gd name="T4" fmla="*/ 20 w 440"/>
                  <a:gd name="T5" fmla="*/ 35 h 188"/>
                  <a:gd name="T6" fmla="*/ 40 w 440"/>
                  <a:gd name="T7" fmla="*/ 35 h 188"/>
                  <a:gd name="T8" fmla="*/ 60 w 440"/>
                  <a:gd name="T9" fmla="*/ 35 h 188"/>
                  <a:gd name="T10" fmla="*/ 71 w 440"/>
                  <a:gd name="T11" fmla="*/ 26 h 188"/>
                  <a:gd name="T12" fmla="*/ 80 w 440"/>
                  <a:gd name="T13" fmla="*/ 17 h 188"/>
                  <a:gd name="T14" fmla="*/ 71 w 440"/>
                  <a:gd name="T15" fmla="*/ 9 h 188"/>
                  <a:gd name="T16" fmla="*/ 60 w 440"/>
                  <a:gd name="T17" fmla="*/ 0 h 188"/>
                  <a:gd name="T18" fmla="*/ 40 w 440"/>
                  <a:gd name="T19" fmla="*/ 0 h 188"/>
                  <a:gd name="T20" fmla="*/ 20 w 440"/>
                  <a:gd name="T21" fmla="*/ 0 h 188"/>
                  <a:gd name="T22" fmla="*/ 10 w 440"/>
                  <a:gd name="T23" fmla="*/ 9 h 188"/>
                  <a:gd name="T24" fmla="*/ 0 w 440"/>
                  <a:gd name="T25" fmla="*/ 17 h 1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88"/>
                  <a:gd name="T41" fmla="*/ 440 w 440"/>
                  <a:gd name="T42" fmla="*/ 188 h 1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88">
                    <a:moveTo>
                      <a:pt x="0" y="93"/>
                    </a:moveTo>
                    <a:lnTo>
                      <a:pt x="56" y="141"/>
                    </a:lnTo>
                    <a:lnTo>
                      <a:pt x="110" y="188"/>
                    </a:lnTo>
                    <a:lnTo>
                      <a:pt x="220" y="188"/>
                    </a:lnTo>
                    <a:lnTo>
                      <a:pt x="330" y="188"/>
                    </a:lnTo>
                    <a:lnTo>
                      <a:pt x="386" y="141"/>
                    </a:lnTo>
                    <a:lnTo>
                      <a:pt x="440" y="93"/>
                    </a:lnTo>
                    <a:lnTo>
                      <a:pt x="386" y="48"/>
                    </a:lnTo>
                    <a:lnTo>
                      <a:pt x="330" y="0"/>
                    </a:lnTo>
                    <a:lnTo>
                      <a:pt x="220" y="0"/>
                    </a:lnTo>
                    <a:lnTo>
                      <a:pt x="110" y="0"/>
                    </a:lnTo>
                    <a:lnTo>
                      <a:pt x="56" y="48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6E8CC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3" name="Freeform 98"/>
              <p:cNvSpPr>
                <a:spLocks/>
              </p:cNvSpPr>
              <p:nvPr/>
            </p:nvSpPr>
            <p:spPr bwMode="auto">
              <a:xfrm>
                <a:off x="1852" y="3443"/>
                <a:ext cx="187" cy="82"/>
              </a:xfrm>
              <a:custGeom>
                <a:avLst/>
                <a:gdLst>
                  <a:gd name="T0" fmla="*/ 0 w 440"/>
                  <a:gd name="T1" fmla="*/ 18 h 190"/>
                  <a:gd name="T2" fmla="*/ 10 w 440"/>
                  <a:gd name="T3" fmla="*/ 27 h 190"/>
                  <a:gd name="T4" fmla="*/ 20 w 440"/>
                  <a:gd name="T5" fmla="*/ 35 h 190"/>
                  <a:gd name="T6" fmla="*/ 40 w 440"/>
                  <a:gd name="T7" fmla="*/ 35 h 190"/>
                  <a:gd name="T8" fmla="*/ 60 w 440"/>
                  <a:gd name="T9" fmla="*/ 35 h 190"/>
                  <a:gd name="T10" fmla="*/ 70 w 440"/>
                  <a:gd name="T11" fmla="*/ 27 h 190"/>
                  <a:gd name="T12" fmla="*/ 79 w 440"/>
                  <a:gd name="T13" fmla="*/ 18 h 190"/>
                  <a:gd name="T14" fmla="*/ 70 w 440"/>
                  <a:gd name="T15" fmla="*/ 9 h 190"/>
                  <a:gd name="T16" fmla="*/ 60 w 440"/>
                  <a:gd name="T17" fmla="*/ 0 h 190"/>
                  <a:gd name="T18" fmla="*/ 40 w 440"/>
                  <a:gd name="T19" fmla="*/ 0 h 190"/>
                  <a:gd name="T20" fmla="*/ 20 w 440"/>
                  <a:gd name="T21" fmla="*/ 0 h 190"/>
                  <a:gd name="T22" fmla="*/ 10 w 440"/>
                  <a:gd name="T23" fmla="*/ 9 h 190"/>
                  <a:gd name="T24" fmla="*/ 0 w 440"/>
                  <a:gd name="T25" fmla="*/ 18 h 1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90"/>
                  <a:gd name="T41" fmla="*/ 440 w 440"/>
                  <a:gd name="T42" fmla="*/ 190 h 1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90">
                    <a:moveTo>
                      <a:pt x="0" y="97"/>
                    </a:moveTo>
                    <a:lnTo>
                      <a:pt x="56" y="143"/>
                    </a:lnTo>
                    <a:lnTo>
                      <a:pt x="110" y="190"/>
                    </a:lnTo>
                    <a:lnTo>
                      <a:pt x="220" y="190"/>
                    </a:lnTo>
                    <a:lnTo>
                      <a:pt x="330" y="190"/>
                    </a:lnTo>
                    <a:lnTo>
                      <a:pt x="386" y="143"/>
                    </a:lnTo>
                    <a:lnTo>
                      <a:pt x="440" y="97"/>
                    </a:lnTo>
                    <a:lnTo>
                      <a:pt x="386" y="48"/>
                    </a:lnTo>
                    <a:lnTo>
                      <a:pt x="330" y="0"/>
                    </a:lnTo>
                    <a:lnTo>
                      <a:pt x="220" y="0"/>
                    </a:lnTo>
                    <a:lnTo>
                      <a:pt x="110" y="0"/>
                    </a:lnTo>
                    <a:lnTo>
                      <a:pt x="56" y="48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6495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4" name="Rectangle 99"/>
              <p:cNvSpPr>
                <a:spLocks noChangeArrowheads="1"/>
              </p:cNvSpPr>
              <p:nvPr/>
            </p:nvSpPr>
            <p:spPr bwMode="auto">
              <a:xfrm>
                <a:off x="1852" y="3473"/>
                <a:ext cx="187" cy="12"/>
              </a:xfrm>
              <a:prstGeom prst="rect">
                <a:avLst/>
              </a:prstGeom>
              <a:solidFill>
                <a:srgbClr val="003A6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5" name="Freeform 100"/>
              <p:cNvSpPr>
                <a:spLocks/>
              </p:cNvSpPr>
              <p:nvPr/>
            </p:nvSpPr>
            <p:spPr bwMode="auto">
              <a:xfrm>
                <a:off x="1993" y="3443"/>
                <a:ext cx="46" cy="82"/>
              </a:xfrm>
              <a:custGeom>
                <a:avLst/>
                <a:gdLst>
                  <a:gd name="T0" fmla="*/ 0 w 108"/>
                  <a:gd name="T1" fmla="*/ 35 h 190"/>
                  <a:gd name="T2" fmla="*/ 10 w 108"/>
                  <a:gd name="T3" fmla="*/ 27 h 190"/>
                  <a:gd name="T4" fmla="*/ 20 w 108"/>
                  <a:gd name="T5" fmla="*/ 18 h 190"/>
                  <a:gd name="T6" fmla="*/ 10 w 108"/>
                  <a:gd name="T7" fmla="*/ 9 h 190"/>
                  <a:gd name="T8" fmla="*/ 0 w 108"/>
                  <a:gd name="T9" fmla="*/ 0 h 190"/>
                  <a:gd name="T10" fmla="*/ 0 w 108"/>
                  <a:gd name="T11" fmla="*/ 35 h 1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8"/>
                  <a:gd name="T19" fmla="*/ 0 h 190"/>
                  <a:gd name="T20" fmla="*/ 108 w 108"/>
                  <a:gd name="T21" fmla="*/ 190 h 1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8" h="190">
                    <a:moveTo>
                      <a:pt x="0" y="190"/>
                    </a:moveTo>
                    <a:lnTo>
                      <a:pt x="54" y="143"/>
                    </a:lnTo>
                    <a:lnTo>
                      <a:pt x="108" y="97"/>
                    </a:lnTo>
                    <a:lnTo>
                      <a:pt x="54" y="48"/>
                    </a:lnTo>
                    <a:lnTo>
                      <a:pt x="0" y="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6" name="Freeform 101"/>
              <p:cNvSpPr>
                <a:spLocks/>
              </p:cNvSpPr>
              <p:nvPr/>
            </p:nvSpPr>
            <p:spPr bwMode="auto">
              <a:xfrm>
                <a:off x="1852" y="3443"/>
                <a:ext cx="46" cy="82"/>
              </a:xfrm>
              <a:custGeom>
                <a:avLst/>
                <a:gdLst>
                  <a:gd name="T0" fmla="*/ 0 w 110"/>
                  <a:gd name="T1" fmla="*/ 18 h 188"/>
                  <a:gd name="T2" fmla="*/ 10 w 110"/>
                  <a:gd name="T3" fmla="*/ 27 h 188"/>
                  <a:gd name="T4" fmla="*/ 19 w 110"/>
                  <a:gd name="T5" fmla="*/ 36 h 188"/>
                  <a:gd name="T6" fmla="*/ 19 w 110"/>
                  <a:gd name="T7" fmla="*/ 0 h 188"/>
                  <a:gd name="T8" fmla="*/ 10 w 110"/>
                  <a:gd name="T9" fmla="*/ 9 h 188"/>
                  <a:gd name="T10" fmla="*/ 0 w 110"/>
                  <a:gd name="T11" fmla="*/ 18 h 1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0"/>
                  <a:gd name="T19" fmla="*/ 0 h 188"/>
                  <a:gd name="T20" fmla="*/ 110 w 110"/>
                  <a:gd name="T21" fmla="*/ 188 h 1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0" h="188">
                    <a:moveTo>
                      <a:pt x="0" y="95"/>
                    </a:moveTo>
                    <a:lnTo>
                      <a:pt x="56" y="143"/>
                    </a:lnTo>
                    <a:lnTo>
                      <a:pt x="110" y="188"/>
                    </a:lnTo>
                    <a:lnTo>
                      <a:pt x="110" y="0"/>
                    </a:lnTo>
                    <a:lnTo>
                      <a:pt x="56" y="48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003A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7" name="Freeform 102"/>
              <p:cNvSpPr>
                <a:spLocks/>
              </p:cNvSpPr>
              <p:nvPr/>
            </p:nvSpPr>
            <p:spPr bwMode="auto">
              <a:xfrm>
                <a:off x="1852" y="3432"/>
                <a:ext cx="187" cy="81"/>
              </a:xfrm>
              <a:custGeom>
                <a:avLst/>
                <a:gdLst>
                  <a:gd name="T0" fmla="*/ 0 w 440"/>
                  <a:gd name="T1" fmla="*/ 17 h 190"/>
                  <a:gd name="T2" fmla="*/ 10 w 440"/>
                  <a:gd name="T3" fmla="*/ 26 h 190"/>
                  <a:gd name="T4" fmla="*/ 20 w 440"/>
                  <a:gd name="T5" fmla="*/ 35 h 190"/>
                  <a:gd name="T6" fmla="*/ 40 w 440"/>
                  <a:gd name="T7" fmla="*/ 35 h 190"/>
                  <a:gd name="T8" fmla="*/ 60 w 440"/>
                  <a:gd name="T9" fmla="*/ 35 h 190"/>
                  <a:gd name="T10" fmla="*/ 70 w 440"/>
                  <a:gd name="T11" fmla="*/ 26 h 190"/>
                  <a:gd name="T12" fmla="*/ 79 w 440"/>
                  <a:gd name="T13" fmla="*/ 17 h 190"/>
                  <a:gd name="T14" fmla="*/ 70 w 440"/>
                  <a:gd name="T15" fmla="*/ 9 h 190"/>
                  <a:gd name="T16" fmla="*/ 60 w 440"/>
                  <a:gd name="T17" fmla="*/ 0 h 190"/>
                  <a:gd name="T18" fmla="*/ 40 w 440"/>
                  <a:gd name="T19" fmla="*/ 0 h 190"/>
                  <a:gd name="T20" fmla="*/ 20 w 440"/>
                  <a:gd name="T21" fmla="*/ 0 h 190"/>
                  <a:gd name="T22" fmla="*/ 10 w 440"/>
                  <a:gd name="T23" fmla="*/ 9 h 190"/>
                  <a:gd name="T24" fmla="*/ 0 w 440"/>
                  <a:gd name="T25" fmla="*/ 17 h 1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0"/>
                  <a:gd name="T40" fmla="*/ 0 h 190"/>
                  <a:gd name="T41" fmla="*/ 440 w 440"/>
                  <a:gd name="T42" fmla="*/ 190 h 1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0" h="190">
                    <a:moveTo>
                      <a:pt x="0" y="95"/>
                    </a:moveTo>
                    <a:lnTo>
                      <a:pt x="56" y="143"/>
                    </a:lnTo>
                    <a:lnTo>
                      <a:pt x="110" y="190"/>
                    </a:lnTo>
                    <a:lnTo>
                      <a:pt x="220" y="190"/>
                    </a:lnTo>
                    <a:lnTo>
                      <a:pt x="330" y="190"/>
                    </a:lnTo>
                    <a:lnTo>
                      <a:pt x="386" y="143"/>
                    </a:lnTo>
                    <a:lnTo>
                      <a:pt x="440" y="95"/>
                    </a:lnTo>
                    <a:lnTo>
                      <a:pt x="386" y="46"/>
                    </a:lnTo>
                    <a:lnTo>
                      <a:pt x="330" y="0"/>
                    </a:lnTo>
                    <a:lnTo>
                      <a:pt x="220" y="0"/>
                    </a:lnTo>
                    <a:lnTo>
                      <a:pt x="110" y="0"/>
                    </a:lnTo>
                    <a:lnTo>
                      <a:pt x="56" y="4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6E8CC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8" name="Freeform 103"/>
              <p:cNvSpPr>
                <a:spLocks/>
              </p:cNvSpPr>
              <p:nvPr/>
            </p:nvSpPr>
            <p:spPr bwMode="auto">
              <a:xfrm>
                <a:off x="1936" y="3465"/>
                <a:ext cx="28" cy="42"/>
              </a:xfrm>
              <a:custGeom>
                <a:avLst/>
                <a:gdLst>
                  <a:gd name="T0" fmla="*/ 2 w 64"/>
                  <a:gd name="T1" fmla="*/ 0 h 99"/>
                  <a:gd name="T2" fmla="*/ 0 w 64"/>
                  <a:gd name="T3" fmla="*/ 1 h 99"/>
                  <a:gd name="T4" fmla="*/ 9 w 64"/>
                  <a:gd name="T5" fmla="*/ 18 h 99"/>
                  <a:gd name="T6" fmla="*/ 12 w 64"/>
                  <a:gd name="T7" fmla="*/ 18 h 99"/>
                  <a:gd name="T8" fmla="*/ 3 w 64"/>
                  <a:gd name="T9" fmla="*/ 0 h 99"/>
                  <a:gd name="T10" fmla="*/ 2 w 64"/>
                  <a:gd name="T11" fmla="*/ 1 h 99"/>
                  <a:gd name="T12" fmla="*/ 2 w 64"/>
                  <a:gd name="T13" fmla="*/ 0 h 99"/>
                  <a:gd name="T14" fmla="*/ 0 w 64"/>
                  <a:gd name="T15" fmla="*/ 0 h 99"/>
                  <a:gd name="T16" fmla="*/ 0 w 64"/>
                  <a:gd name="T17" fmla="*/ 1 h 99"/>
                  <a:gd name="T18" fmla="*/ 2 w 64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4"/>
                  <a:gd name="T31" fmla="*/ 0 h 99"/>
                  <a:gd name="T32" fmla="*/ 64 w 64"/>
                  <a:gd name="T33" fmla="*/ 99 h 9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4" h="99">
                    <a:moveTo>
                      <a:pt x="10" y="0"/>
                    </a:moveTo>
                    <a:lnTo>
                      <a:pt x="0" y="4"/>
                    </a:lnTo>
                    <a:lnTo>
                      <a:pt x="47" y="99"/>
                    </a:lnTo>
                    <a:lnTo>
                      <a:pt x="64" y="99"/>
                    </a:lnTo>
                    <a:lnTo>
                      <a:pt x="17" y="2"/>
                    </a:lnTo>
                    <a:lnTo>
                      <a:pt x="10" y="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99" name="Freeform 104"/>
              <p:cNvSpPr>
                <a:spLocks/>
              </p:cNvSpPr>
              <p:nvPr/>
            </p:nvSpPr>
            <p:spPr bwMode="auto">
              <a:xfrm>
                <a:off x="1941" y="3465"/>
                <a:ext cx="19" cy="3"/>
              </a:xfrm>
              <a:custGeom>
                <a:avLst/>
                <a:gdLst>
                  <a:gd name="T0" fmla="*/ 6 w 44"/>
                  <a:gd name="T1" fmla="*/ 1 h 8"/>
                  <a:gd name="T2" fmla="*/ 7 w 44"/>
                  <a:gd name="T3" fmla="*/ 0 h 8"/>
                  <a:gd name="T4" fmla="*/ 0 w 44"/>
                  <a:gd name="T5" fmla="*/ 0 h 8"/>
                  <a:gd name="T6" fmla="*/ 0 w 44"/>
                  <a:gd name="T7" fmla="*/ 1 h 8"/>
                  <a:gd name="T8" fmla="*/ 7 w 44"/>
                  <a:gd name="T9" fmla="*/ 1 h 8"/>
                  <a:gd name="T10" fmla="*/ 8 w 44"/>
                  <a:gd name="T11" fmla="*/ 1 h 8"/>
                  <a:gd name="T12" fmla="*/ 7 w 44"/>
                  <a:gd name="T13" fmla="*/ 1 h 8"/>
                  <a:gd name="T14" fmla="*/ 8 w 44"/>
                  <a:gd name="T15" fmla="*/ 1 h 8"/>
                  <a:gd name="T16" fmla="*/ 8 w 44"/>
                  <a:gd name="T17" fmla="*/ 1 h 8"/>
                  <a:gd name="T18" fmla="*/ 6 w 44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8"/>
                  <a:gd name="T32" fmla="*/ 44 w 44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8">
                    <a:moveTo>
                      <a:pt x="30" y="4"/>
                    </a:moveTo>
                    <a:lnTo>
                      <a:pt x="37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7" y="8"/>
                    </a:lnTo>
                    <a:lnTo>
                      <a:pt x="44" y="4"/>
                    </a:lnTo>
                    <a:lnTo>
                      <a:pt x="37" y="8"/>
                    </a:lnTo>
                    <a:lnTo>
                      <a:pt x="44" y="8"/>
                    </a:lnTo>
                    <a:lnTo>
                      <a:pt x="44" y="4"/>
                    </a:lnTo>
                    <a:lnTo>
                      <a:pt x="30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00" name="Freeform 105"/>
              <p:cNvSpPr>
                <a:spLocks/>
              </p:cNvSpPr>
              <p:nvPr/>
            </p:nvSpPr>
            <p:spPr bwMode="auto">
              <a:xfrm>
                <a:off x="1954" y="3447"/>
                <a:ext cx="6" cy="19"/>
              </a:xfrm>
              <a:custGeom>
                <a:avLst/>
                <a:gdLst>
                  <a:gd name="T0" fmla="*/ 2 w 13"/>
                  <a:gd name="T1" fmla="*/ 1 h 47"/>
                  <a:gd name="T2" fmla="*/ 0 w 13"/>
                  <a:gd name="T3" fmla="*/ 1 h 47"/>
                  <a:gd name="T4" fmla="*/ 0 w 13"/>
                  <a:gd name="T5" fmla="*/ 8 h 47"/>
                  <a:gd name="T6" fmla="*/ 3 w 13"/>
                  <a:gd name="T7" fmla="*/ 8 h 47"/>
                  <a:gd name="T8" fmla="*/ 3 w 13"/>
                  <a:gd name="T9" fmla="*/ 1 h 47"/>
                  <a:gd name="T10" fmla="*/ 2 w 13"/>
                  <a:gd name="T11" fmla="*/ 0 h 47"/>
                  <a:gd name="T12" fmla="*/ 3 w 13"/>
                  <a:gd name="T13" fmla="*/ 1 h 47"/>
                  <a:gd name="T14" fmla="*/ 3 w 13"/>
                  <a:gd name="T15" fmla="*/ 0 h 47"/>
                  <a:gd name="T16" fmla="*/ 2 w 13"/>
                  <a:gd name="T17" fmla="*/ 0 h 47"/>
                  <a:gd name="T18" fmla="*/ 2 w 13"/>
                  <a:gd name="T19" fmla="*/ 1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"/>
                  <a:gd name="T31" fmla="*/ 0 h 47"/>
                  <a:gd name="T32" fmla="*/ 13 w 13"/>
                  <a:gd name="T33" fmla="*/ 47 h 4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" h="47">
                    <a:moveTo>
                      <a:pt x="8" y="8"/>
                    </a:moveTo>
                    <a:lnTo>
                      <a:pt x="0" y="6"/>
                    </a:lnTo>
                    <a:lnTo>
                      <a:pt x="0" y="47"/>
                    </a:lnTo>
                    <a:lnTo>
                      <a:pt x="13" y="47"/>
                    </a:lnTo>
                    <a:lnTo>
                      <a:pt x="13" y="6"/>
                    </a:lnTo>
                    <a:lnTo>
                      <a:pt x="8" y="0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01" name="Freeform 106"/>
              <p:cNvSpPr>
                <a:spLocks/>
              </p:cNvSpPr>
              <p:nvPr/>
            </p:nvSpPr>
            <p:spPr bwMode="auto">
              <a:xfrm>
                <a:off x="1930" y="3447"/>
                <a:ext cx="27" cy="3"/>
              </a:xfrm>
              <a:custGeom>
                <a:avLst/>
                <a:gdLst>
                  <a:gd name="T0" fmla="*/ 0 w 63"/>
                  <a:gd name="T1" fmla="*/ 1 h 8"/>
                  <a:gd name="T2" fmla="*/ 1 w 63"/>
                  <a:gd name="T3" fmla="*/ 1 h 8"/>
                  <a:gd name="T4" fmla="*/ 12 w 63"/>
                  <a:gd name="T5" fmla="*/ 1 h 8"/>
                  <a:gd name="T6" fmla="*/ 12 w 63"/>
                  <a:gd name="T7" fmla="*/ 0 h 8"/>
                  <a:gd name="T8" fmla="*/ 1 w 63"/>
                  <a:gd name="T9" fmla="*/ 0 h 8"/>
                  <a:gd name="T10" fmla="*/ 3 w 63"/>
                  <a:gd name="T11" fmla="*/ 1 h 8"/>
                  <a:gd name="T12" fmla="*/ 0 w 63"/>
                  <a:gd name="T13" fmla="*/ 1 h 8"/>
                  <a:gd name="T14" fmla="*/ 0 w 63"/>
                  <a:gd name="T15" fmla="*/ 1 h 8"/>
                  <a:gd name="T16" fmla="*/ 1 w 63"/>
                  <a:gd name="T17" fmla="*/ 1 h 8"/>
                  <a:gd name="T18" fmla="*/ 0 w 63"/>
                  <a:gd name="T19" fmla="*/ 1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3"/>
                  <a:gd name="T31" fmla="*/ 0 h 8"/>
                  <a:gd name="T32" fmla="*/ 63 w 63"/>
                  <a:gd name="T33" fmla="*/ 8 h 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3" h="8">
                    <a:moveTo>
                      <a:pt x="0" y="6"/>
                    </a:moveTo>
                    <a:lnTo>
                      <a:pt x="7" y="8"/>
                    </a:lnTo>
                    <a:lnTo>
                      <a:pt x="63" y="8"/>
                    </a:lnTo>
                    <a:lnTo>
                      <a:pt x="63" y="0"/>
                    </a:lnTo>
                    <a:lnTo>
                      <a:pt x="7" y="0"/>
                    </a:lnTo>
                    <a:lnTo>
                      <a:pt x="14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7" y="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02" name="Freeform 107"/>
              <p:cNvSpPr>
                <a:spLocks/>
              </p:cNvSpPr>
              <p:nvPr/>
            </p:nvSpPr>
            <p:spPr bwMode="auto">
              <a:xfrm>
                <a:off x="1909" y="3404"/>
                <a:ext cx="27" cy="45"/>
              </a:xfrm>
              <a:custGeom>
                <a:avLst/>
                <a:gdLst>
                  <a:gd name="T0" fmla="*/ 2 w 65"/>
                  <a:gd name="T1" fmla="*/ 0 h 106"/>
                  <a:gd name="T2" fmla="*/ 0 w 65"/>
                  <a:gd name="T3" fmla="*/ 0 h 106"/>
                  <a:gd name="T4" fmla="*/ 9 w 65"/>
                  <a:gd name="T5" fmla="*/ 19 h 106"/>
                  <a:gd name="T6" fmla="*/ 11 w 65"/>
                  <a:gd name="T7" fmla="*/ 19 h 106"/>
                  <a:gd name="T8" fmla="*/ 3 w 65"/>
                  <a:gd name="T9" fmla="*/ 0 h 106"/>
                  <a:gd name="T10" fmla="*/ 2 w 65"/>
                  <a:gd name="T11" fmla="*/ 1 h 106"/>
                  <a:gd name="T12" fmla="*/ 2 w 65"/>
                  <a:gd name="T13" fmla="*/ 0 h 106"/>
                  <a:gd name="T14" fmla="*/ 0 w 65"/>
                  <a:gd name="T15" fmla="*/ 0 h 106"/>
                  <a:gd name="T16" fmla="*/ 0 w 65"/>
                  <a:gd name="T17" fmla="*/ 0 h 106"/>
                  <a:gd name="T18" fmla="*/ 2 w 65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5"/>
                  <a:gd name="T31" fmla="*/ 0 h 106"/>
                  <a:gd name="T32" fmla="*/ 65 w 65"/>
                  <a:gd name="T33" fmla="*/ 106 h 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5" h="106">
                    <a:moveTo>
                      <a:pt x="10" y="0"/>
                    </a:moveTo>
                    <a:lnTo>
                      <a:pt x="2" y="3"/>
                    </a:lnTo>
                    <a:lnTo>
                      <a:pt x="51" y="106"/>
                    </a:lnTo>
                    <a:lnTo>
                      <a:pt x="65" y="104"/>
                    </a:lnTo>
                    <a:lnTo>
                      <a:pt x="17" y="2"/>
                    </a:lnTo>
                    <a:lnTo>
                      <a:pt x="10" y="7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03" name="Freeform 108"/>
              <p:cNvSpPr>
                <a:spLocks/>
              </p:cNvSpPr>
              <p:nvPr/>
            </p:nvSpPr>
            <p:spPr bwMode="auto">
              <a:xfrm>
                <a:off x="1913" y="3404"/>
                <a:ext cx="15" cy="3"/>
              </a:xfrm>
              <a:custGeom>
                <a:avLst/>
                <a:gdLst>
                  <a:gd name="T0" fmla="*/ 4 w 34"/>
                  <a:gd name="T1" fmla="*/ 0 h 9"/>
                  <a:gd name="T2" fmla="*/ 5 w 34"/>
                  <a:gd name="T3" fmla="*/ 0 h 9"/>
                  <a:gd name="T4" fmla="*/ 0 w 34"/>
                  <a:gd name="T5" fmla="*/ 0 h 9"/>
                  <a:gd name="T6" fmla="*/ 0 w 34"/>
                  <a:gd name="T7" fmla="*/ 1 h 9"/>
                  <a:gd name="T8" fmla="*/ 5 w 34"/>
                  <a:gd name="T9" fmla="*/ 1 h 9"/>
                  <a:gd name="T10" fmla="*/ 7 w 34"/>
                  <a:gd name="T11" fmla="*/ 0 h 9"/>
                  <a:gd name="T12" fmla="*/ 5 w 34"/>
                  <a:gd name="T13" fmla="*/ 1 h 9"/>
                  <a:gd name="T14" fmla="*/ 7 w 34"/>
                  <a:gd name="T15" fmla="*/ 1 h 9"/>
                  <a:gd name="T16" fmla="*/ 7 w 34"/>
                  <a:gd name="T17" fmla="*/ 0 h 9"/>
                  <a:gd name="T18" fmla="*/ 4 w 34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"/>
                  <a:gd name="T31" fmla="*/ 0 h 9"/>
                  <a:gd name="T32" fmla="*/ 34 w 34"/>
                  <a:gd name="T33" fmla="*/ 9 h 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" h="9">
                    <a:moveTo>
                      <a:pt x="19" y="3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26" y="9"/>
                    </a:lnTo>
                    <a:lnTo>
                      <a:pt x="34" y="3"/>
                    </a:lnTo>
                    <a:lnTo>
                      <a:pt x="26" y="9"/>
                    </a:lnTo>
                    <a:lnTo>
                      <a:pt x="34" y="9"/>
                    </a:lnTo>
                    <a:lnTo>
                      <a:pt x="34" y="3"/>
                    </a:ln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04" name="Freeform 109"/>
              <p:cNvSpPr>
                <a:spLocks/>
              </p:cNvSpPr>
              <p:nvPr/>
            </p:nvSpPr>
            <p:spPr bwMode="auto">
              <a:xfrm>
                <a:off x="1922" y="3391"/>
                <a:ext cx="6" cy="15"/>
              </a:xfrm>
              <a:custGeom>
                <a:avLst/>
                <a:gdLst>
                  <a:gd name="T0" fmla="*/ 1 w 15"/>
                  <a:gd name="T1" fmla="*/ 1 h 35"/>
                  <a:gd name="T2" fmla="*/ 0 w 15"/>
                  <a:gd name="T3" fmla="*/ 1 h 35"/>
                  <a:gd name="T4" fmla="*/ 0 w 15"/>
                  <a:gd name="T5" fmla="*/ 6 h 35"/>
                  <a:gd name="T6" fmla="*/ 2 w 15"/>
                  <a:gd name="T7" fmla="*/ 6 h 35"/>
                  <a:gd name="T8" fmla="*/ 2 w 15"/>
                  <a:gd name="T9" fmla="*/ 1 h 35"/>
                  <a:gd name="T10" fmla="*/ 1 w 15"/>
                  <a:gd name="T11" fmla="*/ 0 h 35"/>
                  <a:gd name="T12" fmla="*/ 2 w 15"/>
                  <a:gd name="T13" fmla="*/ 1 h 35"/>
                  <a:gd name="T14" fmla="*/ 2 w 15"/>
                  <a:gd name="T15" fmla="*/ 0 h 35"/>
                  <a:gd name="T16" fmla="*/ 1 w 15"/>
                  <a:gd name="T17" fmla="*/ 0 h 35"/>
                  <a:gd name="T18" fmla="*/ 1 w 15"/>
                  <a:gd name="T19" fmla="*/ 1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"/>
                  <a:gd name="T31" fmla="*/ 0 h 35"/>
                  <a:gd name="T32" fmla="*/ 15 w 15"/>
                  <a:gd name="T33" fmla="*/ 35 h 3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" h="35">
                    <a:moveTo>
                      <a:pt x="7" y="7"/>
                    </a:moveTo>
                    <a:lnTo>
                      <a:pt x="0" y="4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4"/>
                    </a:lnTo>
                    <a:lnTo>
                      <a:pt x="7" y="0"/>
                    </a:lnTo>
                    <a:lnTo>
                      <a:pt x="15" y="4"/>
                    </a:lnTo>
                    <a:lnTo>
                      <a:pt x="15" y="0"/>
                    </a:lnTo>
                    <a:lnTo>
                      <a:pt x="7" y="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05" name="Freeform 110"/>
              <p:cNvSpPr>
                <a:spLocks/>
              </p:cNvSpPr>
              <p:nvPr/>
            </p:nvSpPr>
            <p:spPr bwMode="auto">
              <a:xfrm>
                <a:off x="1903" y="3391"/>
                <a:ext cx="21" cy="2"/>
              </a:xfrm>
              <a:custGeom>
                <a:avLst/>
                <a:gdLst>
                  <a:gd name="T0" fmla="*/ 0 w 50"/>
                  <a:gd name="T1" fmla="*/ 1 h 5"/>
                  <a:gd name="T2" fmla="*/ 1 w 50"/>
                  <a:gd name="T3" fmla="*/ 1 h 5"/>
                  <a:gd name="T4" fmla="*/ 9 w 50"/>
                  <a:gd name="T5" fmla="*/ 1 h 5"/>
                  <a:gd name="T6" fmla="*/ 9 w 50"/>
                  <a:gd name="T7" fmla="*/ 0 h 5"/>
                  <a:gd name="T8" fmla="*/ 1 w 50"/>
                  <a:gd name="T9" fmla="*/ 0 h 5"/>
                  <a:gd name="T10" fmla="*/ 3 w 50"/>
                  <a:gd name="T11" fmla="*/ 1 h 5"/>
                  <a:gd name="T12" fmla="*/ 0 w 50"/>
                  <a:gd name="T13" fmla="*/ 1 h 5"/>
                  <a:gd name="T14" fmla="*/ 0 w 50"/>
                  <a:gd name="T15" fmla="*/ 1 h 5"/>
                  <a:gd name="T16" fmla="*/ 1 w 50"/>
                  <a:gd name="T17" fmla="*/ 1 h 5"/>
                  <a:gd name="T18" fmla="*/ 0 w 50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0"/>
                  <a:gd name="T31" fmla="*/ 0 h 5"/>
                  <a:gd name="T32" fmla="*/ 50 w 50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0" h="5">
                    <a:moveTo>
                      <a:pt x="0" y="4"/>
                    </a:moveTo>
                    <a:lnTo>
                      <a:pt x="8" y="5"/>
                    </a:lnTo>
                    <a:lnTo>
                      <a:pt x="50" y="5"/>
                    </a:lnTo>
                    <a:lnTo>
                      <a:pt x="50" y="0"/>
                    </a:lnTo>
                    <a:lnTo>
                      <a:pt x="8" y="0"/>
                    </a:lnTo>
                    <a:lnTo>
                      <a:pt x="17" y="4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8" y="5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06" name="Freeform 111"/>
              <p:cNvSpPr>
                <a:spLocks/>
              </p:cNvSpPr>
              <p:nvPr/>
            </p:nvSpPr>
            <p:spPr bwMode="auto">
              <a:xfrm>
                <a:off x="1819" y="3391"/>
                <a:ext cx="21" cy="2"/>
              </a:xfrm>
              <a:custGeom>
                <a:avLst/>
                <a:gdLst>
                  <a:gd name="T0" fmla="*/ 3 w 46"/>
                  <a:gd name="T1" fmla="*/ 1 h 5"/>
                  <a:gd name="T2" fmla="*/ 1 w 46"/>
                  <a:gd name="T3" fmla="*/ 1 h 5"/>
                  <a:gd name="T4" fmla="*/ 10 w 46"/>
                  <a:gd name="T5" fmla="*/ 1 h 5"/>
                  <a:gd name="T6" fmla="*/ 10 w 46"/>
                  <a:gd name="T7" fmla="*/ 0 h 5"/>
                  <a:gd name="T8" fmla="*/ 1 w 46"/>
                  <a:gd name="T9" fmla="*/ 0 h 5"/>
                  <a:gd name="T10" fmla="*/ 0 w 46"/>
                  <a:gd name="T11" fmla="*/ 1 h 5"/>
                  <a:gd name="T12" fmla="*/ 1 w 46"/>
                  <a:gd name="T13" fmla="*/ 0 h 5"/>
                  <a:gd name="T14" fmla="*/ 0 w 46"/>
                  <a:gd name="T15" fmla="*/ 0 h 5"/>
                  <a:gd name="T16" fmla="*/ 0 w 46"/>
                  <a:gd name="T17" fmla="*/ 1 h 5"/>
                  <a:gd name="T18" fmla="*/ 3 w 46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6"/>
                  <a:gd name="T31" fmla="*/ 0 h 5"/>
                  <a:gd name="T32" fmla="*/ 46 w 46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6" h="5">
                    <a:moveTo>
                      <a:pt x="13" y="4"/>
                    </a:moveTo>
                    <a:lnTo>
                      <a:pt x="7" y="5"/>
                    </a:lnTo>
                    <a:lnTo>
                      <a:pt x="46" y="5"/>
                    </a:lnTo>
                    <a:lnTo>
                      <a:pt x="46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207" name="Freeform 112"/>
              <p:cNvSpPr>
                <a:spLocks/>
              </p:cNvSpPr>
              <p:nvPr/>
            </p:nvSpPr>
            <p:spPr bwMode="auto">
              <a:xfrm>
                <a:off x="1819" y="3393"/>
                <a:ext cx="7" cy="14"/>
              </a:xfrm>
              <a:custGeom>
                <a:avLst/>
                <a:gdLst>
                  <a:gd name="T0" fmla="*/ 2 w 14"/>
                  <a:gd name="T1" fmla="*/ 4 h 35"/>
                  <a:gd name="T2" fmla="*/ 4 w 14"/>
                  <a:gd name="T3" fmla="*/ 5 h 35"/>
                  <a:gd name="T4" fmla="*/ 4 w 14"/>
                  <a:gd name="T5" fmla="*/ 0 h 35"/>
                  <a:gd name="T6" fmla="*/ 0 w 14"/>
                  <a:gd name="T7" fmla="*/ 0 h 35"/>
                  <a:gd name="T8" fmla="*/ 0 w 14"/>
                  <a:gd name="T9" fmla="*/ 5 h 35"/>
                  <a:gd name="T10" fmla="*/ 2 w 14"/>
                  <a:gd name="T11" fmla="*/ 6 h 35"/>
                  <a:gd name="T12" fmla="*/ 0 w 14"/>
                  <a:gd name="T13" fmla="*/ 5 h 35"/>
                  <a:gd name="T14" fmla="*/ 0 w 14"/>
                  <a:gd name="T15" fmla="*/ 6 h 35"/>
                  <a:gd name="T16" fmla="*/ 2 w 14"/>
                  <a:gd name="T17" fmla="*/ 6 h 35"/>
                  <a:gd name="T18" fmla="*/ 2 w 14"/>
                  <a:gd name="T19" fmla="*/ 4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35"/>
                  <a:gd name="T32" fmla="*/ 14 w 14"/>
                  <a:gd name="T33" fmla="*/ 35 h 3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35">
                    <a:moveTo>
                      <a:pt x="7" y="28"/>
                    </a:moveTo>
                    <a:lnTo>
                      <a:pt x="14" y="29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7" y="35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7" y="35"/>
                    </a:lnTo>
                    <a:lnTo>
                      <a:pt x="7" y="28"/>
                    </a:lnTo>
                    <a:close/>
                  </a:path>
                </a:pathLst>
              </a:custGeom>
              <a:solidFill>
                <a:srgbClr val="004C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6208" name="Picture 113" descr="4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063" y="3214"/>
                <a:ext cx="252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6087" name="Picture 114" descr="5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13" y="1621"/>
              <a:ext cx="302" cy="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2851" name="Text Box 115"/>
            <p:cNvSpPr txBox="1">
              <a:spLocks noChangeArrowheads="1"/>
            </p:cNvSpPr>
            <p:nvPr/>
          </p:nvSpPr>
          <p:spPr bwMode="auto">
            <a:xfrm>
              <a:off x="877" y="2232"/>
              <a:ext cx="6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eNodeB</a:t>
              </a:r>
            </a:p>
          </p:txBody>
        </p:sp>
        <p:sp>
          <p:nvSpPr>
            <p:cNvPr id="1012852" name="Text Box 116"/>
            <p:cNvSpPr txBox="1">
              <a:spLocks noChangeArrowheads="1"/>
            </p:cNvSpPr>
            <p:nvPr/>
          </p:nvSpPr>
          <p:spPr bwMode="auto">
            <a:xfrm>
              <a:off x="2732" y="2217"/>
              <a:ext cx="45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MME</a:t>
              </a:r>
            </a:p>
          </p:txBody>
        </p:sp>
        <p:sp>
          <p:nvSpPr>
            <p:cNvPr id="46090" name="Line 117"/>
            <p:cNvSpPr>
              <a:spLocks noChangeShapeType="1"/>
            </p:cNvSpPr>
            <p:nvPr/>
          </p:nvSpPr>
          <p:spPr bwMode="auto">
            <a:xfrm>
              <a:off x="1538" y="1908"/>
              <a:ext cx="12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2854" name="Text Box 118"/>
            <p:cNvSpPr txBox="1">
              <a:spLocks noChangeArrowheads="1"/>
            </p:cNvSpPr>
            <p:nvPr/>
          </p:nvSpPr>
          <p:spPr bwMode="auto">
            <a:xfrm>
              <a:off x="1823" y="1633"/>
              <a:ext cx="67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S1-MME</a:t>
              </a:r>
            </a:p>
          </p:txBody>
        </p:sp>
        <p:pic>
          <p:nvPicPr>
            <p:cNvPr id="46092" name="Picture 119" descr="1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30" y="1651"/>
              <a:ext cx="351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093" name="Line 120"/>
            <p:cNvSpPr>
              <a:spLocks noChangeShapeType="1"/>
            </p:cNvSpPr>
            <p:nvPr/>
          </p:nvSpPr>
          <p:spPr bwMode="auto">
            <a:xfrm>
              <a:off x="3171" y="1902"/>
              <a:ext cx="10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2857" name="Text Box 121"/>
            <p:cNvSpPr txBox="1">
              <a:spLocks noChangeArrowheads="1"/>
            </p:cNvSpPr>
            <p:nvPr/>
          </p:nvSpPr>
          <p:spPr bwMode="auto">
            <a:xfrm>
              <a:off x="4222" y="2147"/>
              <a:ext cx="41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HSS</a:t>
              </a:r>
            </a:p>
          </p:txBody>
        </p:sp>
        <p:sp>
          <p:nvSpPr>
            <p:cNvPr id="1012858" name="Text Box 122"/>
            <p:cNvSpPr txBox="1">
              <a:spLocks noChangeArrowheads="1"/>
            </p:cNvSpPr>
            <p:nvPr/>
          </p:nvSpPr>
          <p:spPr bwMode="auto">
            <a:xfrm>
              <a:off x="3498" y="1640"/>
              <a:ext cx="3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S6a</a:t>
              </a:r>
            </a:p>
          </p:txBody>
        </p:sp>
        <p:pic>
          <p:nvPicPr>
            <p:cNvPr id="46096" name="Picture 123" descr="5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4" y="792"/>
              <a:ext cx="302" cy="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2860" name="Text Box 124"/>
            <p:cNvSpPr txBox="1">
              <a:spLocks noChangeArrowheads="1"/>
            </p:cNvSpPr>
            <p:nvPr/>
          </p:nvSpPr>
          <p:spPr bwMode="auto">
            <a:xfrm>
              <a:off x="3728" y="1296"/>
              <a:ext cx="45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MME</a:t>
              </a:r>
            </a:p>
          </p:txBody>
        </p:sp>
        <p:sp>
          <p:nvSpPr>
            <p:cNvPr id="46098" name="Line 125"/>
            <p:cNvSpPr>
              <a:spLocks noChangeShapeType="1"/>
            </p:cNvSpPr>
            <p:nvPr/>
          </p:nvSpPr>
          <p:spPr bwMode="auto">
            <a:xfrm flipV="1">
              <a:off x="3105" y="1110"/>
              <a:ext cx="618" cy="4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2862" name="Text Box 126"/>
            <p:cNvSpPr txBox="1">
              <a:spLocks noChangeArrowheads="1"/>
            </p:cNvSpPr>
            <p:nvPr/>
          </p:nvSpPr>
          <p:spPr bwMode="auto">
            <a:xfrm>
              <a:off x="3029" y="1090"/>
              <a:ext cx="3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S10</a:t>
              </a:r>
            </a:p>
          </p:txBody>
        </p:sp>
      </p:grpSp>
      <p:pic>
        <p:nvPicPr>
          <p:cNvPr id="46085" name="Picture 1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57475" y="3514725"/>
            <a:ext cx="4035425" cy="2708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8" name="Rectangle 2"/>
          <p:cNvSpPr txBox="1">
            <a:spLocks noChangeArrowheads="1"/>
          </p:cNvSpPr>
          <p:nvPr/>
        </p:nvSpPr>
        <p:spPr bwMode="auto">
          <a:xfrm>
            <a:off x="0" y="332656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S10</a:t>
            </a:r>
            <a:r>
              <a:rPr lang="zh-CN" altLang="en-US" dirty="0" smtClean="0"/>
              <a:t>接口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1496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solidFill>
                  <a:schemeClr val="bg1"/>
                </a:solidFill>
              </a:rPr>
              <a:t/>
            </a: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 smtClean="0">
              <a:solidFill>
                <a:schemeClr val="bg1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008188" y="1159594"/>
            <a:ext cx="5970587" cy="3740150"/>
            <a:chOff x="840" y="600"/>
            <a:chExt cx="3761" cy="2356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840" y="600"/>
              <a:ext cx="3761" cy="1671"/>
              <a:chOff x="873" y="792"/>
              <a:chExt cx="3761" cy="1671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873" y="1694"/>
                <a:ext cx="605" cy="427"/>
                <a:chOff x="1710" y="3191"/>
                <a:chExt cx="605" cy="427"/>
              </a:xfrm>
            </p:grpSpPr>
            <p:sp>
              <p:nvSpPr>
                <p:cNvPr id="47129" name="Freeform 6"/>
                <p:cNvSpPr>
                  <a:spLocks/>
                </p:cNvSpPr>
                <p:nvPr/>
              </p:nvSpPr>
              <p:spPr bwMode="auto">
                <a:xfrm>
                  <a:off x="1823" y="3404"/>
                  <a:ext cx="15" cy="3"/>
                </a:xfrm>
                <a:custGeom>
                  <a:avLst/>
                  <a:gdLst>
                    <a:gd name="T0" fmla="*/ 6 w 35"/>
                    <a:gd name="T1" fmla="*/ 1 h 9"/>
                    <a:gd name="T2" fmla="*/ 5 w 35"/>
                    <a:gd name="T3" fmla="*/ 0 h 9"/>
                    <a:gd name="T4" fmla="*/ 0 w 35"/>
                    <a:gd name="T5" fmla="*/ 0 h 9"/>
                    <a:gd name="T6" fmla="*/ 0 w 35"/>
                    <a:gd name="T7" fmla="*/ 1 h 9"/>
                    <a:gd name="T8" fmla="*/ 5 w 35"/>
                    <a:gd name="T9" fmla="*/ 1 h 9"/>
                    <a:gd name="T10" fmla="*/ 3 w 35"/>
                    <a:gd name="T11" fmla="*/ 0 h 9"/>
                    <a:gd name="T12" fmla="*/ 6 w 35"/>
                    <a:gd name="T13" fmla="*/ 1 h 9"/>
                    <a:gd name="T14" fmla="*/ 6 w 35"/>
                    <a:gd name="T15" fmla="*/ 0 h 9"/>
                    <a:gd name="T16" fmla="*/ 5 w 35"/>
                    <a:gd name="T17" fmla="*/ 0 h 9"/>
                    <a:gd name="T18" fmla="*/ 6 w 35"/>
                    <a:gd name="T19" fmla="*/ 1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5"/>
                    <a:gd name="T31" fmla="*/ 0 h 9"/>
                    <a:gd name="T32" fmla="*/ 35 w 35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5" h="9">
                      <a:moveTo>
                        <a:pt x="34" y="5"/>
                      </a:moveTo>
                      <a:lnTo>
                        <a:pt x="26" y="0"/>
                      </a:ln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26" y="9"/>
                      </a:lnTo>
                      <a:lnTo>
                        <a:pt x="19" y="2"/>
                      </a:lnTo>
                      <a:lnTo>
                        <a:pt x="34" y="5"/>
                      </a:lnTo>
                      <a:lnTo>
                        <a:pt x="35" y="0"/>
                      </a:lnTo>
                      <a:lnTo>
                        <a:pt x="26" y="0"/>
                      </a:lnTo>
                      <a:lnTo>
                        <a:pt x="34" y="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0" name="Freeform 7"/>
                <p:cNvSpPr>
                  <a:spLocks/>
                </p:cNvSpPr>
                <p:nvPr/>
              </p:nvSpPr>
              <p:spPr bwMode="auto">
                <a:xfrm>
                  <a:off x="1811" y="3404"/>
                  <a:ext cx="26" cy="46"/>
                </a:xfrm>
                <a:custGeom>
                  <a:avLst/>
                  <a:gdLst>
                    <a:gd name="T0" fmla="*/ 1 w 62"/>
                    <a:gd name="T1" fmla="*/ 20 h 106"/>
                    <a:gd name="T2" fmla="*/ 3 w 62"/>
                    <a:gd name="T3" fmla="*/ 20 h 106"/>
                    <a:gd name="T4" fmla="*/ 11 w 62"/>
                    <a:gd name="T5" fmla="*/ 0 h 106"/>
                    <a:gd name="T6" fmla="*/ 8 w 62"/>
                    <a:gd name="T7" fmla="*/ 0 h 106"/>
                    <a:gd name="T8" fmla="*/ 0 w 62"/>
                    <a:gd name="T9" fmla="*/ 19 h 106"/>
                    <a:gd name="T10" fmla="*/ 1 w 62"/>
                    <a:gd name="T11" fmla="*/ 19 h 106"/>
                    <a:gd name="T12" fmla="*/ 1 w 62"/>
                    <a:gd name="T13" fmla="*/ 20 h 106"/>
                    <a:gd name="T14" fmla="*/ 2 w 62"/>
                    <a:gd name="T15" fmla="*/ 20 h 106"/>
                    <a:gd name="T16" fmla="*/ 3 w 62"/>
                    <a:gd name="T17" fmla="*/ 20 h 106"/>
                    <a:gd name="T18" fmla="*/ 1 w 62"/>
                    <a:gd name="T19" fmla="*/ 20 h 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2"/>
                    <a:gd name="T31" fmla="*/ 0 h 106"/>
                    <a:gd name="T32" fmla="*/ 62 w 62"/>
                    <a:gd name="T33" fmla="*/ 106 h 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2" h="106">
                      <a:moveTo>
                        <a:pt x="7" y="106"/>
                      </a:moveTo>
                      <a:lnTo>
                        <a:pt x="15" y="104"/>
                      </a:lnTo>
                      <a:lnTo>
                        <a:pt x="62" y="3"/>
                      </a:lnTo>
                      <a:lnTo>
                        <a:pt x="47" y="0"/>
                      </a:lnTo>
                      <a:lnTo>
                        <a:pt x="0" y="102"/>
                      </a:lnTo>
                      <a:lnTo>
                        <a:pt x="7" y="98"/>
                      </a:lnTo>
                      <a:lnTo>
                        <a:pt x="7" y="106"/>
                      </a:lnTo>
                      <a:lnTo>
                        <a:pt x="13" y="106"/>
                      </a:lnTo>
                      <a:lnTo>
                        <a:pt x="15" y="104"/>
                      </a:lnTo>
                      <a:lnTo>
                        <a:pt x="7" y="10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1" name="Freeform 8"/>
                <p:cNvSpPr>
                  <a:spLocks/>
                </p:cNvSpPr>
                <p:nvPr/>
              </p:nvSpPr>
              <p:spPr bwMode="auto">
                <a:xfrm>
                  <a:off x="1787" y="3446"/>
                  <a:ext cx="27" cy="4"/>
                </a:xfrm>
                <a:custGeom>
                  <a:avLst/>
                  <a:gdLst>
                    <a:gd name="T0" fmla="*/ 3 w 63"/>
                    <a:gd name="T1" fmla="*/ 1 h 8"/>
                    <a:gd name="T2" fmla="*/ 1 w 63"/>
                    <a:gd name="T3" fmla="*/ 2 h 8"/>
                    <a:gd name="T4" fmla="*/ 12 w 63"/>
                    <a:gd name="T5" fmla="*/ 2 h 8"/>
                    <a:gd name="T6" fmla="*/ 12 w 63"/>
                    <a:gd name="T7" fmla="*/ 0 h 8"/>
                    <a:gd name="T8" fmla="*/ 1 w 63"/>
                    <a:gd name="T9" fmla="*/ 0 h 8"/>
                    <a:gd name="T10" fmla="*/ 0 w 63"/>
                    <a:gd name="T11" fmla="*/ 1 h 8"/>
                    <a:gd name="T12" fmla="*/ 1 w 63"/>
                    <a:gd name="T13" fmla="*/ 0 h 8"/>
                    <a:gd name="T14" fmla="*/ 0 w 63"/>
                    <a:gd name="T15" fmla="*/ 0 h 8"/>
                    <a:gd name="T16" fmla="*/ 0 w 63"/>
                    <a:gd name="T17" fmla="*/ 1 h 8"/>
                    <a:gd name="T18" fmla="*/ 3 w 63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3"/>
                    <a:gd name="T31" fmla="*/ 0 h 8"/>
                    <a:gd name="T32" fmla="*/ 63 w 63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3" h="8">
                      <a:moveTo>
                        <a:pt x="13" y="6"/>
                      </a:moveTo>
                      <a:lnTo>
                        <a:pt x="6" y="8"/>
                      </a:lnTo>
                      <a:lnTo>
                        <a:pt x="63" y="8"/>
                      </a:lnTo>
                      <a:lnTo>
                        <a:pt x="63" y="0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13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2" name="Freeform 9"/>
                <p:cNvSpPr>
                  <a:spLocks/>
                </p:cNvSpPr>
                <p:nvPr/>
              </p:nvSpPr>
              <p:spPr bwMode="auto">
                <a:xfrm>
                  <a:off x="1787" y="3449"/>
                  <a:ext cx="6" cy="19"/>
                </a:xfrm>
                <a:custGeom>
                  <a:avLst/>
                  <a:gdLst>
                    <a:gd name="T0" fmla="*/ 1 w 13"/>
                    <a:gd name="T1" fmla="*/ 7 h 45"/>
                    <a:gd name="T2" fmla="*/ 3 w 13"/>
                    <a:gd name="T3" fmla="*/ 7 h 45"/>
                    <a:gd name="T4" fmla="*/ 3 w 13"/>
                    <a:gd name="T5" fmla="*/ 0 h 45"/>
                    <a:gd name="T6" fmla="*/ 0 w 13"/>
                    <a:gd name="T7" fmla="*/ 0 h 45"/>
                    <a:gd name="T8" fmla="*/ 0 w 13"/>
                    <a:gd name="T9" fmla="*/ 7 h 45"/>
                    <a:gd name="T10" fmla="*/ 1 w 13"/>
                    <a:gd name="T11" fmla="*/ 8 h 45"/>
                    <a:gd name="T12" fmla="*/ 0 w 13"/>
                    <a:gd name="T13" fmla="*/ 7 h 45"/>
                    <a:gd name="T14" fmla="*/ 0 w 13"/>
                    <a:gd name="T15" fmla="*/ 8 h 45"/>
                    <a:gd name="T16" fmla="*/ 1 w 13"/>
                    <a:gd name="T17" fmla="*/ 8 h 45"/>
                    <a:gd name="T18" fmla="*/ 1 w 13"/>
                    <a:gd name="T19" fmla="*/ 7 h 4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45"/>
                    <a:gd name="T32" fmla="*/ 13 w 13"/>
                    <a:gd name="T33" fmla="*/ 45 h 4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45">
                      <a:moveTo>
                        <a:pt x="6" y="37"/>
                      </a:moveTo>
                      <a:lnTo>
                        <a:pt x="13" y="41"/>
                      </a:ln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41"/>
                      </a:lnTo>
                      <a:lnTo>
                        <a:pt x="6" y="45"/>
                      </a:lnTo>
                      <a:lnTo>
                        <a:pt x="0" y="41"/>
                      </a:lnTo>
                      <a:lnTo>
                        <a:pt x="0" y="45"/>
                      </a:lnTo>
                      <a:lnTo>
                        <a:pt x="6" y="45"/>
                      </a:lnTo>
                      <a:lnTo>
                        <a:pt x="6" y="3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3" name="Freeform 10"/>
                <p:cNvSpPr>
                  <a:spLocks/>
                </p:cNvSpPr>
                <p:nvPr/>
              </p:nvSpPr>
              <p:spPr bwMode="auto">
                <a:xfrm>
                  <a:off x="1789" y="3465"/>
                  <a:ext cx="21" cy="3"/>
                </a:xfrm>
                <a:custGeom>
                  <a:avLst/>
                  <a:gdLst>
                    <a:gd name="T0" fmla="*/ 9 w 48"/>
                    <a:gd name="T1" fmla="*/ 1 h 8"/>
                    <a:gd name="T2" fmla="*/ 7 w 48"/>
                    <a:gd name="T3" fmla="*/ 0 h 8"/>
                    <a:gd name="T4" fmla="*/ 0 w 48"/>
                    <a:gd name="T5" fmla="*/ 0 h 8"/>
                    <a:gd name="T6" fmla="*/ 0 w 48"/>
                    <a:gd name="T7" fmla="*/ 1 h 8"/>
                    <a:gd name="T8" fmla="*/ 7 w 48"/>
                    <a:gd name="T9" fmla="*/ 1 h 8"/>
                    <a:gd name="T10" fmla="*/ 6 w 48"/>
                    <a:gd name="T11" fmla="*/ 0 h 8"/>
                    <a:gd name="T12" fmla="*/ 9 w 48"/>
                    <a:gd name="T13" fmla="*/ 1 h 8"/>
                    <a:gd name="T14" fmla="*/ 9 w 48"/>
                    <a:gd name="T15" fmla="*/ 0 h 8"/>
                    <a:gd name="T16" fmla="*/ 7 w 48"/>
                    <a:gd name="T17" fmla="*/ 0 h 8"/>
                    <a:gd name="T18" fmla="*/ 9 w 48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8"/>
                    <a:gd name="T31" fmla="*/ 0 h 8"/>
                    <a:gd name="T32" fmla="*/ 48 w 48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8" h="8">
                      <a:moveTo>
                        <a:pt x="46" y="4"/>
                      </a:moveTo>
                      <a:lnTo>
                        <a:pt x="39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39" y="8"/>
                      </a:lnTo>
                      <a:lnTo>
                        <a:pt x="31" y="2"/>
                      </a:lnTo>
                      <a:lnTo>
                        <a:pt x="46" y="4"/>
                      </a:lnTo>
                      <a:lnTo>
                        <a:pt x="48" y="0"/>
                      </a:lnTo>
                      <a:lnTo>
                        <a:pt x="39" y="0"/>
                      </a:lnTo>
                      <a:lnTo>
                        <a:pt x="46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4" name="Freeform 11"/>
                <p:cNvSpPr>
                  <a:spLocks/>
                </p:cNvSpPr>
                <p:nvPr/>
              </p:nvSpPr>
              <p:spPr bwMode="auto">
                <a:xfrm>
                  <a:off x="1782" y="3466"/>
                  <a:ext cx="27" cy="43"/>
                </a:xfrm>
                <a:custGeom>
                  <a:avLst/>
                  <a:gdLst>
                    <a:gd name="T0" fmla="*/ 2 w 61"/>
                    <a:gd name="T1" fmla="*/ 17 h 101"/>
                    <a:gd name="T2" fmla="*/ 3 w 61"/>
                    <a:gd name="T3" fmla="*/ 17 h 101"/>
                    <a:gd name="T4" fmla="*/ 12 w 61"/>
                    <a:gd name="T5" fmla="*/ 0 h 101"/>
                    <a:gd name="T6" fmla="*/ 9 w 61"/>
                    <a:gd name="T7" fmla="*/ 0 h 101"/>
                    <a:gd name="T8" fmla="*/ 0 w 61"/>
                    <a:gd name="T9" fmla="*/ 17 h 101"/>
                    <a:gd name="T10" fmla="*/ 2 w 61"/>
                    <a:gd name="T11" fmla="*/ 18 h 101"/>
                    <a:gd name="T12" fmla="*/ 0 w 61"/>
                    <a:gd name="T13" fmla="*/ 17 h 101"/>
                    <a:gd name="T14" fmla="*/ 0 w 61"/>
                    <a:gd name="T15" fmla="*/ 18 h 101"/>
                    <a:gd name="T16" fmla="*/ 2 w 61"/>
                    <a:gd name="T17" fmla="*/ 18 h 101"/>
                    <a:gd name="T18" fmla="*/ 2 w 61"/>
                    <a:gd name="T19" fmla="*/ 17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1"/>
                    <a:gd name="T31" fmla="*/ 0 h 101"/>
                    <a:gd name="T32" fmla="*/ 61 w 6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1" h="101">
                      <a:moveTo>
                        <a:pt x="9" y="95"/>
                      </a:moveTo>
                      <a:lnTo>
                        <a:pt x="15" y="97"/>
                      </a:lnTo>
                      <a:lnTo>
                        <a:pt x="61" y="2"/>
                      </a:lnTo>
                      <a:lnTo>
                        <a:pt x="48" y="0"/>
                      </a:lnTo>
                      <a:lnTo>
                        <a:pt x="2" y="97"/>
                      </a:lnTo>
                      <a:lnTo>
                        <a:pt x="9" y="101"/>
                      </a:lnTo>
                      <a:lnTo>
                        <a:pt x="2" y="97"/>
                      </a:lnTo>
                      <a:lnTo>
                        <a:pt x="0" y="101"/>
                      </a:lnTo>
                      <a:lnTo>
                        <a:pt x="9" y="101"/>
                      </a:lnTo>
                      <a:lnTo>
                        <a:pt x="9" y="9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5" name="Freeform 12"/>
                <p:cNvSpPr>
                  <a:spLocks/>
                </p:cNvSpPr>
                <p:nvPr/>
              </p:nvSpPr>
              <p:spPr bwMode="auto">
                <a:xfrm>
                  <a:off x="1787" y="3506"/>
                  <a:ext cx="177" cy="3"/>
                </a:xfrm>
                <a:custGeom>
                  <a:avLst/>
                  <a:gdLst>
                    <a:gd name="T0" fmla="*/ 73 w 414"/>
                    <a:gd name="T1" fmla="*/ 1 h 6"/>
                    <a:gd name="T2" fmla="*/ 74 w 414"/>
                    <a:gd name="T3" fmla="*/ 0 h 6"/>
                    <a:gd name="T4" fmla="*/ 0 w 414"/>
                    <a:gd name="T5" fmla="*/ 0 h 6"/>
                    <a:gd name="T6" fmla="*/ 0 w 414"/>
                    <a:gd name="T7" fmla="*/ 2 h 6"/>
                    <a:gd name="T8" fmla="*/ 74 w 414"/>
                    <a:gd name="T9" fmla="*/ 2 h 6"/>
                    <a:gd name="T10" fmla="*/ 76 w 414"/>
                    <a:gd name="T11" fmla="*/ 1 h 6"/>
                    <a:gd name="T12" fmla="*/ 74 w 414"/>
                    <a:gd name="T13" fmla="*/ 2 h 6"/>
                    <a:gd name="T14" fmla="*/ 76 w 414"/>
                    <a:gd name="T15" fmla="*/ 2 h 6"/>
                    <a:gd name="T16" fmla="*/ 76 w 414"/>
                    <a:gd name="T17" fmla="*/ 1 h 6"/>
                    <a:gd name="T18" fmla="*/ 73 w 414"/>
                    <a:gd name="T19" fmla="*/ 1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14"/>
                    <a:gd name="T31" fmla="*/ 0 h 6"/>
                    <a:gd name="T32" fmla="*/ 414 w 414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14" h="6">
                      <a:moveTo>
                        <a:pt x="399" y="2"/>
                      </a:moveTo>
                      <a:lnTo>
                        <a:pt x="406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406" y="6"/>
                      </a:lnTo>
                      <a:lnTo>
                        <a:pt x="414" y="2"/>
                      </a:lnTo>
                      <a:lnTo>
                        <a:pt x="406" y="6"/>
                      </a:lnTo>
                      <a:lnTo>
                        <a:pt x="414" y="6"/>
                      </a:lnTo>
                      <a:lnTo>
                        <a:pt x="414" y="2"/>
                      </a:lnTo>
                      <a:lnTo>
                        <a:pt x="399" y="2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6" name="Freeform 13"/>
                <p:cNvSpPr>
                  <a:spLocks/>
                </p:cNvSpPr>
                <p:nvPr/>
              </p:nvSpPr>
              <p:spPr bwMode="auto">
                <a:xfrm>
                  <a:off x="1834" y="3446"/>
                  <a:ext cx="83" cy="3"/>
                </a:xfrm>
                <a:custGeom>
                  <a:avLst/>
                  <a:gdLst>
                    <a:gd name="T0" fmla="*/ 33 w 194"/>
                    <a:gd name="T1" fmla="*/ 1 h 8"/>
                    <a:gd name="T2" fmla="*/ 34 w 194"/>
                    <a:gd name="T3" fmla="*/ 0 h 8"/>
                    <a:gd name="T4" fmla="*/ 0 w 194"/>
                    <a:gd name="T5" fmla="*/ 0 h 8"/>
                    <a:gd name="T6" fmla="*/ 0 w 194"/>
                    <a:gd name="T7" fmla="*/ 1 h 8"/>
                    <a:gd name="T8" fmla="*/ 34 w 194"/>
                    <a:gd name="T9" fmla="*/ 1 h 8"/>
                    <a:gd name="T10" fmla="*/ 35 w 194"/>
                    <a:gd name="T11" fmla="*/ 1 h 8"/>
                    <a:gd name="T12" fmla="*/ 34 w 194"/>
                    <a:gd name="T13" fmla="*/ 1 h 8"/>
                    <a:gd name="T14" fmla="*/ 36 w 194"/>
                    <a:gd name="T15" fmla="*/ 1 h 8"/>
                    <a:gd name="T16" fmla="*/ 35 w 194"/>
                    <a:gd name="T17" fmla="*/ 1 h 8"/>
                    <a:gd name="T18" fmla="*/ 33 w 194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94"/>
                    <a:gd name="T31" fmla="*/ 0 h 8"/>
                    <a:gd name="T32" fmla="*/ 194 w 19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94" h="8">
                      <a:moveTo>
                        <a:pt x="177" y="6"/>
                      </a:moveTo>
                      <a:lnTo>
                        <a:pt x="18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86" y="8"/>
                      </a:lnTo>
                      <a:lnTo>
                        <a:pt x="192" y="4"/>
                      </a:lnTo>
                      <a:lnTo>
                        <a:pt x="186" y="8"/>
                      </a:lnTo>
                      <a:lnTo>
                        <a:pt x="194" y="8"/>
                      </a:lnTo>
                      <a:lnTo>
                        <a:pt x="192" y="4"/>
                      </a:lnTo>
                      <a:lnTo>
                        <a:pt x="177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7" name="Freeform 14"/>
                <p:cNvSpPr>
                  <a:spLocks/>
                </p:cNvSpPr>
                <p:nvPr/>
              </p:nvSpPr>
              <p:spPr bwMode="auto">
                <a:xfrm>
                  <a:off x="1892" y="3407"/>
                  <a:ext cx="24" cy="41"/>
                </a:xfrm>
                <a:custGeom>
                  <a:avLst/>
                  <a:gdLst>
                    <a:gd name="T0" fmla="*/ 1 w 56"/>
                    <a:gd name="T1" fmla="*/ 1 h 95"/>
                    <a:gd name="T2" fmla="*/ 0 w 56"/>
                    <a:gd name="T3" fmla="*/ 1 h 95"/>
                    <a:gd name="T4" fmla="*/ 8 w 56"/>
                    <a:gd name="T5" fmla="*/ 18 h 95"/>
                    <a:gd name="T6" fmla="*/ 10 w 56"/>
                    <a:gd name="T7" fmla="*/ 17 h 95"/>
                    <a:gd name="T8" fmla="*/ 3 w 56"/>
                    <a:gd name="T9" fmla="*/ 0 h 95"/>
                    <a:gd name="T10" fmla="*/ 1 w 56"/>
                    <a:gd name="T11" fmla="*/ 0 h 95"/>
                    <a:gd name="T12" fmla="*/ 3 w 56"/>
                    <a:gd name="T13" fmla="*/ 0 h 95"/>
                    <a:gd name="T14" fmla="*/ 3 w 56"/>
                    <a:gd name="T15" fmla="*/ 0 h 95"/>
                    <a:gd name="T16" fmla="*/ 1 w 56"/>
                    <a:gd name="T17" fmla="*/ 0 h 95"/>
                    <a:gd name="T18" fmla="*/ 1 w 56"/>
                    <a:gd name="T19" fmla="*/ 1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6"/>
                    <a:gd name="T31" fmla="*/ 0 h 95"/>
                    <a:gd name="T32" fmla="*/ 56 w 56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6" h="95">
                      <a:moveTo>
                        <a:pt x="6" y="6"/>
                      </a:moveTo>
                      <a:lnTo>
                        <a:pt x="0" y="4"/>
                      </a:lnTo>
                      <a:lnTo>
                        <a:pt x="43" y="95"/>
                      </a:lnTo>
                      <a:lnTo>
                        <a:pt x="56" y="93"/>
                      </a:lnTo>
                      <a:lnTo>
                        <a:pt x="13" y="2"/>
                      </a:lnTo>
                      <a:lnTo>
                        <a:pt x="6" y="0"/>
                      </a:lnTo>
                      <a:lnTo>
                        <a:pt x="13" y="2"/>
                      </a:lnTo>
                      <a:lnTo>
                        <a:pt x="13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8" name="Freeform 15"/>
                <p:cNvSpPr>
                  <a:spLocks/>
                </p:cNvSpPr>
                <p:nvPr/>
              </p:nvSpPr>
              <p:spPr bwMode="auto">
                <a:xfrm>
                  <a:off x="1849" y="3407"/>
                  <a:ext cx="46" cy="3"/>
                </a:xfrm>
                <a:custGeom>
                  <a:avLst/>
                  <a:gdLst>
                    <a:gd name="T0" fmla="*/ 3 w 107"/>
                    <a:gd name="T1" fmla="*/ 1 h 6"/>
                    <a:gd name="T2" fmla="*/ 1 w 107"/>
                    <a:gd name="T3" fmla="*/ 2 h 6"/>
                    <a:gd name="T4" fmla="*/ 20 w 107"/>
                    <a:gd name="T5" fmla="*/ 2 h 6"/>
                    <a:gd name="T6" fmla="*/ 20 w 107"/>
                    <a:gd name="T7" fmla="*/ 0 h 6"/>
                    <a:gd name="T8" fmla="*/ 1 w 107"/>
                    <a:gd name="T9" fmla="*/ 0 h 6"/>
                    <a:gd name="T10" fmla="*/ 0 w 107"/>
                    <a:gd name="T11" fmla="*/ 1 h 6"/>
                    <a:gd name="T12" fmla="*/ 1 w 107"/>
                    <a:gd name="T13" fmla="*/ 0 h 6"/>
                    <a:gd name="T14" fmla="*/ 0 w 107"/>
                    <a:gd name="T15" fmla="*/ 0 h 6"/>
                    <a:gd name="T16" fmla="*/ 0 w 107"/>
                    <a:gd name="T17" fmla="*/ 1 h 6"/>
                    <a:gd name="T18" fmla="*/ 3 w 107"/>
                    <a:gd name="T19" fmla="*/ 1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7"/>
                    <a:gd name="T31" fmla="*/ 0 h 6"/>
                    <a:gd name="T32" fmla="*/ 107 w 107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7" h="6">
                      <a:moveTo>
                        <a:pt x="15" y="4"/>
                      </a:moveTo>
                      <a:lnTo>
                        <a:pt x="8" y="6"/>
                      </a:lnTo>
                      <a:lnTo>
                        <a:pt x="107" y="6"/>
                      </a:lnTo>
                      <a:lnTo>
                        <a:pt x="107" y="0"/>
                      </a:lnTo>
                      <a:lnTo>
                        <a:pt x="8" y="0"/>
                      </a:ln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5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39" name="Freeform 16"/>
                <p:cNvSpPr>
                  <a:spLocks/>
                </p:cNvSpPr>
                <p:nvPr/>
              </p:nvSpPr>
              <p:spPr bwMode="auto">
                <a:xfrm>
                  <a:off x="1830" y="3408"/>
                  <a:ext cx="25" cy="41"/>
                </a:xfrm>
                <a:custGeom>
                  <a:avLst/>
                  <a:gdLst>
                    <a:gd name="T0" fmla="*/ 1 w 57"/>
                    <a:gd name="T1" fmla="*/ 16 h 95"/>
                    <a:gd name="T2" fmla="*/ 3 w 57"/>
                    <a:gd name="T3" fmla="*/ 18 h 95"/>
                    <a:gd name="T4" fmla="*/ 11 w 57"/>
                    <a:gd name="T5" fmla="*/ 0 h 95"/>
                    <a:gd name="T6" fmla="*/ 8 w 57"/>
                    <a:gd name="T7" fmla="*/ 0 h 95"/>
                    <a:gd name="T8" fmla="*/ 0 w 57"/>
                    <a:gd name="T9" fmla="*/ 17 h 95"/>
                    <a:gd name="T10" fmla="*/ 1 w 57"/>
                    <a:gd name="T11" fmla="*/ 18 h 95"/>
                    <a:gd name="T12" fmla="*/ 0 w 57"/>
                    <a:gd name="T13" fmla="*/ 17 h 95"/>
                    <a:gd name="T14" fmla="*/ 0 w 57"/>
                    <a:gd name="T15" fmla="*/ 18 h 95"/>
                    <a:gd name="T16" fmla="*/ 1 w 57"/>
                    <a:gd name="T17" fmla="*/ 18 h 95"/>
                    <a:gd name="T18" fmla="*/ 1 w 57"/>
                    <a:gd name="T19" fmla="*/ 16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7"/>
                    <a:gd name="T31" fmla="*/ 0 h 95"/>
                    <a:gd name="T32" fmla="*/ 57 w 57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7" h="95">
                      <a:moveTo>
                        <a:pt x="7" y="87"/>
                      </a:moveTo>
                      <a:lnTo>
                        <a:pt x="15" y="95"/>
                      </a:lnTo>
                      <a:lnTo>
                        <a:pt x="57" y="2"/>
                      </a:lnTo>
                      <a:lnTo>
                        <a:pt x="42" y="0"/>
                      </a:lnTo>
                      <a:lnTo>
                        <a:pt x="0" y="91"/>
                      </a:lnTo>
                      <a:lnTo>
                        <a:pt x="7" y="95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7" y="95"/>
                      </a:lnTo>
                      <a:lnTo>
                        <a:pt x="7" y="8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0" name="Freeform 17"/>
                <p:cNvSpPr>
                  <a:spLocks/>
                </p:cNvSpPr>
                <p:nvPr/>
              </p:nvSpPr>
              <p:spPr bwMode="auto">
                <a:xfrm>
                  <a:off x="1873" y="3474"/>
                  <a:ext cx="65" cy="32"/>
                </a:xfrm>
                <a:custGeom>
                  <a:avLst/>
                  <a:gdLst>
                    <a:gd name="T0" fmla="*/ 0 w 153"/>
                    <a:gd name="T1" fmla="*/ 1 h 74"/>
                    <a:gd name="T2" fmla="*/ 13 w 153"/>
                    <a:gd name="T3" fmla="*/ 3 h 74"/>
                    <a:gd name="T4" fmla="*/ 21 w 153"/>
                    <a:gd name="T5" fmla="*/ 7 h 74"/>
                    <a:gd name="T6" fmla="*/ 24 w 153"/>
                    <a:gd name="T7" fmla="*/ 12 h 74"/>
                    <a:gd name="T8" fmla="*/ 25 w 153"/>
                    <a:gd name="T9" fmla="*/ 14 h 74"/>
                    <a:gd name="T10" fmla="*/ 28 w 153"/>
                    <a:gd name="T11" fmla="*/ 13 h 74"/>
                    <a:gd name="T12" fmla="*/ 27 w 153"/>
                    <a:gd name="T13" fmla="*/ 11 h 74"/>
                    <a:gd name="T14" fmla="*/ 23 w 153"/>
                    <a:gd name="T15" fmla="*/ 6 h 74"/>
                    <a:gd name="T16" fmla="*/ 14 w 153"/>
                    <a:gd name="T17" fmla="*/ 2 h 74"/>
                    <a:gd name="T18" fmla="*/ 0 w 153"/>
                    <a:gd name="T19" fmla="*/ 0 h 74"/>
                    <a:gd name="T20" fmla="*/ 0 w 153"/>
                    <a:gd name="T21" fmla="*/ 1 h 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3"/>
                    <a:gd name="T34" fmla="*/ 0 h 74"/>
                    <a:gd name="T35" fmla="*/ 153 w 153"/>
                    <a:gd name="T36" fmla="*/ 74 h 7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3" h="74">
                      <a:moveTo>
                        <a:pt x="0" y="7"/>
                      </a:moveTo>
                      <a:lnTo>
                        <a:pt x="73" y="16"/>
                      </a:lnTo>
                      <a:lnTo>
                        <a:pt x="116" y="39"/>
                      </a:lnTo>
                      <a:lnTo>
                        <a:pt x="135" y="63"/>
                      </a:lnTo>
                      <a:lnTo>
                        <a:pt x="138" y="74"/>
                      </a:lnTo>
                      <a:lnTo>
                        <a:pt x="153" y="72"/>
                      </a:lnTo>
                      <a:lnTo>
                        <a:pt x="148" y="61"/>
                      </a:lnTo>
                      <a:lnTo>
                        <a:pt x="129" y="35"/>
                      </a:lnTo>
                      <a:lnTo>
                        <a:pt x="80" y="11"/>
                      </a:lnTo>
                      <a:lnTo>
                        <a:pt x="0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1" name="Freeform 18"/>
                <p:cNvSpPr>
                  <a:spLocks/>
                </p:cNvSpPr>
                <p:nvPr/>
              </p:nvSpPr>
              <p:spPr bwMode="auto">
                <a:xfrm>
                  <a:off x="1808" y="3474"/>
                  <a:ext cx="65" cy="32"/>
                </a:xfrm>
                <a:custGeom>
                  <a:avLst/>
                  <a:gdLst>
                    <a:gd name="T0" fmla="*/ 1 w 151"/>
                    <a:gd name="T1" fmla="*/ 13 h 76"/>
                    <a:gd name="T2" fmla="*/ 3 w 151"/>
                    <a:gd name="T3" fmla="*/ 13 h 76"/>
                    <a:gd name="T4" fmla="*/ 4 w 151"/>
                    <a:gd name="T5" fmla="*/ 11 h 76"/>
                    <a:gd name="T6" fmla="*/ 7 w 151"/>
                    <a:gd name="T7" fmla="*/ 7 h 76"/>
                    <a:gd name="T8" fmla="*/ 15 w 151"/>
                    <a:gd name="T9" fmla="*/ 3 h 76"/>
                    <a:gd name="T10" fmla="*/ 28 w 151"/>
                    <a:gd name="T11" fmla="*/ 1 h 76"/>
                    <a:gd name="T12" fmla="*/ 28 w 151"/>
                    <a:gd name="T13" fmla="*/ 0 h 76"/>
                    <a:gd name="T14" fmla="*/ 13 w 151"/>
                    <a:gd name="T15" fmla="*/ 2 h 76"/>
                    <a:gd name="T16" fmla="*/ 5 w 151"/>
                    <a:gd name="T17" fmla="*/ 6 h 76"/>
                    <a:gd name="T18" fmla="*/ 1 w 151"/>
                    <a:gd name="T19" fmla="*/ 11 h 76"/>
                    <a:gd name="T20" fmla="*/ 0 w 151"/>
                    <a:gd name="T21" fmla="*/ 13 h 76"/>
                    <a:gd name="T22" fmla="*/ 1 w 151"/>
                    <a:gd name="T23" fmla="*/ 13 h 76"/>
                    <a:gd name="T24" fmla="*/ 0 w 151"/>
                    <a:gd name="T25" fmla="*/ 13 h 76"/>
                    <a:gd name="T26" fmla="*/ 0 w 151"/>
                    <a:gd name="T27" fmla="*/ 13 h 76"/>
                    <a:gd name="T28" fmla="*/ 1 w 151"/>
                    <a:gd name="T29" fmla="*/ 13 h 76"/>
                    <a:gd name="T30" fmla="*/ 1 w 151"/>
                    <a:gd name="T31" fmla="*/ 13 h 7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51"/>
                    <a:gd name="T49" fmla="*/ 0 h 76"/>
                    <a:gd name="T50" fmla="*/ 151 w 151"/>
                    <a:gd name="T51" fmla="*/ 76 h 7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51" h="76">
                      <a:moveTo>
                        <a:pt x="8" y="71"/>
                      </a:moveTo>
                      <a:lnTo>
                        <a:pt x="15" y="74"/>
                      </a:lnTo>
                      <a:lnTo>
                        <a:pt x="21" y="63"/>
                      </a:lnTo>
                      <a:lnTo>
                        <a:pt x="40" y="39"/>
                      </a:lnTo>
                      <a:lnTo>
                        <a:pt x="82" y="16"/>
                      </a:lnTo>
                      <a:lnTo>
                        <a:pt x="151" y="7"/>
                      </a:lnTo>
                      <a:lnTo>
                        <a:pt x="151" y="0"/>
                      </a:lnTo>
                      <a:lnTo>
                        <a:pt x="73" y="11"/>
                      </a:lnTo>
                      <a:lnTo>
                        <a:pt x="27" y="35"/>
                      </a:lnTo>
                      <a:lnTo>
                        <a:pt x="8" y="61"/>
                      </a:lnTo>
                      <a:lnTo>
                        <a:pt x="2" y="72"/>
                      </a:lnTo>
                      <a:lnTo>
                        <a:pt x="8" y="76"/>
                      </a:lnTo>
                      <a:lnTo>
                        <a:pt x="2" y="72"/>
                      </a:lnTo>
                      <a:lnTo>
                        <a:pt x="0" y="76"/>
                      </a:lnTo>
                      <a:lnTo>
                        <a:pt x="8" y="76"/>
                      </a:lnTo>
                      <a:lnTo>
                        <a:pt x="8" y="71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2" name="Freeform 19"/>
                <p:cNvSpPr>
                  <a:spLocks/>
                </p:cNvSpPr>
                <p:nvPr/>
              </p:nvSpPr>
              <p:spPr bwMode="auto">
                <a:xfrm>
                  <a:off x="1811" y="3504"/>
                  <a:ext cx="128" cy="2"/>
                </a:xfrm>
                <a:custGeom>
                  <a:avLst/>
                  <a:gdLst>
                    <a:gd name="T0" fmla="*/ 52 w 298"/>
                    <a:gd name="T1" fmla="*/ 0 h 5"/>
                    <a:gd name="T2" fmla="*/ 53 w 298"/>
                    <a:gd name="T3" fmla="*/ 0 h 5"/>
                    <a:gd name="T4" fmla="*/ 0 w 298"/>
                    <a:gd name="T5" fmla="*/ 0 h 5"/>
                    <a:gd name="T6" fmla="*/ 0 w 298"/>
                    <a:gd name="T7" fmla="*/ 1 h 5"/>
                    <a:gd name="T8" fmla="*/ 53 w 298"/>
                    <a:gd name="T9" fmla="*/ 1 h 5"/>
                    <a:gd name="T10" fmla="*/ 55 w 298"/>
                    <a:gd name="T11" fmla="*/ 0 h 5"/>
                    <a:gd name="T12" fmla="*/ 53 w 298"/>
                    <a:gd name="T13" fmla="*/ 1 h 5"/>
                    <a:gd name="T14" fmla="*/ 55 w 298"/>
                    <a:gd name="T15" fmla="*/ 1 h 5"/>
                    <a:gd name="T16" fmla="*/ 55 w 298"/>
                    <a:gd name="T17" fmla="*/ 0 h 5"/>
                    <a:gd name="T18" fmla="*/ 52 w 298"/>
                    <a:gd name="T19" fmla="*/ 0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98"/>
                    <a:gd name="T31" fmla="*/ 0 h 5"/>
                    <a:gd name="T32" fmla="*/ 298 w 298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98" h="5">
                      <a:moveTo>
                        <a:pt x="281" y="3"/>
                      </a:moveTo>
                      <a:lnTo>
                        <a:pt x="289" y="0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289" y="5"/>
                      </a:lnTo>
                      <a:lnTo>
                        <a:pt x="298" y="1"/>
                      </a:lnTo>
                      <a:lnTo>
                        <a:pt x="289" y="5"/>
                      </a:lnTo>
                      <a:lnTo>
                        <a:pt x="298" y="5"/>
                      </a:lnTo>
                      <a:lnTo>
                        <a:pt x="298" y="1"/>
                      </a:lnTo>
                      <a:lnTo>
                        <a:pt x="281" y="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3" name="Freeform 20"/>
                <p:cNvSpPr>
                  <a:spLocks/>
                </p:cNvSpPr>
                <p:nvPr/>
              </p:nvSpPr>
              <p:spPr bwMode="auto">
                <a:xfrm>
                  <a:off x="1852" y="3275"/>
                  <a:ext cx="24" cy="117"/>
                </a:xfrm>
                <a:custGeom>
                  <a:avLst/>
                  <a:gdLst>
                    <a:gd name="T0" fmla="*/ 10 w 58"/>
                    <a:gd name="T1" fmla="*/ 0 h 274"/>
                    <a:gd name="T2" fmla="*/ 7 w 58"/>
                    <a:gd name="T3" fmla="*/ 0 h 274"/>
                    <a:gd name="T4" fmla="*/ 0 w 58"/>
                    <a:gd name="T5" fmla="*/ 50 h 274"/>
                    <a:gd name="T6" fmla="*/ 2 w 58"/>
                    <a:gd name="T7" fmla="*/ 50 h 274"/>
                    <a:gd name="T8" fmla="*/ 10 w 58"/>
                    <a:gd name="T9" fmla="*/ 0 h 274"/>
                    <a:gd name="T10" fmla="*/ 7 w 58"/>
                    <a:gd name="T11" fmla="*/ 0 h 274"/>
                    <a:gd name="T12" fmla="*/ 10 w 58"/>
                    <a:gd name="T13" fmla="*/ 0 h 27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8"/>
                    <a:gd name="T22" fmla="*/ 0 h 274"/>
                    <a:gd name="T23" fmla="*/ 58 w 58"/>
                    <a:gd name="T24" fmla="*/ 274 h 27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8" h="274">
                      <a:moveTo>
                        <a:pt x="58" y="0"/>
                      </a:moveTo>
                      <a:lnTo>
                        <a:pt x="43" y="0"/>
                      </a:lnTo>
                      <a:lnTo>
                        <a:pt x="0" y="272"/>
                      </a:lnTo>
                      <a:lnTo>
                        <a:pt x="15" y="274"/>
                      </a:lnTo>
                      <a:lnTo>
                        <a:pt x="58" y="1"/>
                      </a:lnTo>
                      <a:lnTo>
                        <a:pt x="43" y="1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4" name="Freeform 21"/>
                <p:cNvSpPr>
                  <a:spLocks/>
                </p:cNvSpPr>
                <p:nvPr/>
              </p:nvSpPr>
              <p:spPr bwMode="auto">
                <a:xfrm>
                  <a:off x="1870" y="3275"/>
                  <a:ext cx="25" cy="118"/>
                </a:xfrm>
                <a:custGeom>
                  <a:avLst/>
                  <a:gdLst>
                    <a:gd name="T0" fmla="*/ 9 w 60"/>
                    <a:gd name="T1" fmla="*/ 51 h 275"/>
                    <a:gd name="T2" fmla="*/ 10 w 60"/>
                    <a:gd name="T3" fmla="*/ 50 h 275"/>
                    <a:gd name="T4" fmla="*/ 3 w 60"/>
                    <a:gd name="T5" fmla="*/ 0 h 275"/>
                    <a:gd name="T6" fmla="*/ 0 w 60"/>
                    <a:gd name="T7" fmla="*/ 0 h 275"/>
                    <a:gd name="T8" fmla="*/ 8 w 60"/>
                    <a:gd name="T9" fmla="*/ 50 h 275"/>
                    <a:gd name="T10" fmla="*/ 9 w 60"/>
                    <a:gd name="T11" fmla="*/ 50 h 275"/>
                    <a:gd name="T12" fmla="*/ 9 w 60"/>
                    <a:gd name="T13" fmla="*/ 51 h 275"/>
                    <a:gd name="T14" fmla="*/ 10 w 60"/>
                    <a:gd name="T15" fmla="*/ 51 h 275"/>
                    <a:gd name="T16" fmla="*/ 10 w 60"/>
                    <a:gd name="T17" fmla="*/ 50 h 275"/>
                    <a:gd name="T18" fmla="*/ 9 w 60"/>
                    <a:gd name="T19" fmla="*/ 51 h 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0"/>
                    <a:gd name="T31" fmla="*/ 0 h 275"/>
                    <a:gd name="T32" fmla="*/ 60 w 60"/>
                    <a:gd name="T33" fmla="*/ 275 h 27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0" h="275">
                      <a:moveTo>
                        <a:pt x="52" y="275"/>
                      </a:moveTo>
                      <a:lnTo>
                        <a:pt x="60" y="272"/>
                      </a:lnTo>
                      <a:lnTo>
                        <a:pt x="15" y="0"/>
                      </a:lnTo>
                      <a:lnTo>
                        <a:pt x="0" y="1"/>
                      </a:lnTo>
                      <a:lnTo>
                        <a:pt x="45" y="272"/>
                      </a:lnTo>
                      <a:lnTo>
                        <a:pt x="52" y="270"/>
                      </a:lnTo>
                      <a:lnTo>
                        <a:pt x="52" y="275"/>
                      </a:lnTo>
                      <a:lnTo>
                        <a:pt x="60" y="275"/>
                      </a:lnTo>
                      <a:lnTo>
                        <a:pt x="60" y="272"/>
                      </a:lnTo>
                      <a:lnTo>
                        <a:pt x="52" y="27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5" name="Freeform 22"/>
                <p:cNvSpPr>
                  <a:spLocks/>
                </p:cNvSpPr>
                <p:nvPr/>
              </p:nvSpPr>
              <p:spPr bwMode="auto">
                <a:xfrm>
                  <a:off x="1852" y="3391"/>
                  <a:ext cx="40" cy="2"/>
                </a:xfrm>
                <a:custGeom>
                  <a:avLst/>
                  <a:gdLst>
                    <a:gd name="T0" fmla="*/ 0 w 95"/>
                    <a:gd name="T1" fmla="*/ 0 h 5"/>
                    <a:gd name="T2" fmla="*/ 2 w 95"/>
                    <a:gd name="T3" fmla="*/ 1 h 5"/>
                    <a:gd name="T4" fmla="*/ 17 w 95"/>
                    <a:gd name="T5" fmla="*/ 1 h 5"/>
                    <a:gd name="T6" fmla="*/ 17 w 95"/>
                    <a:gd name="T7" fmla="*/ 0 h 5"/>
                    <a:gd name="T8" fmla="*/ 2 w 95"/>
                    <a:gd name="T9" fmla="*/ 0 h 5"/>
                    <a:gd name="T10" fmla="*/ 3 w 95"/>
                    <a:gd name="T11" fmla="*/ 0 h 5"/>
                    <a:gd name="T12" fmla="*/ 0 w 95"/>
                    <a:gd name="T13" fmla="*/ 0 h 5"/>
                    <a:gd name="T14" fmla="*/ 0 w 95"/>
                    <a:gd name="T15" fmla="*/ 1 h 5"/>
                    <a:gd name="T16" fmla="*/ 2 w 95"/>
                    <a:gd name="T17" fmla="*/ 1 h 5"/>
                    <a:gd name="T18" fmla="*/ 0 w 95"/>
                    <a:gd name="T19" fmla="*/ 0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5"/>
                    <a:gd name="T31" fmla="*/ 0 h 5"/>
                    <a:gd name="T32" fmla="*/ 95 w 95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5" h="5">
                      <a:moveTo>
                        <a:pt x="2" y="2"/>
                      </a:moveTo>
                      <a:lnTo>
                        <a:pt x="9" y="5"/>
                      </a:lnTo>
                      <a:lnTo>
                        <a:pt x="95" y="5"/>
                      </a:lnTo>
                      <a:lnTo>
                        <a:pt x="95" y="0"/>
                      </a:lnTo>
                      <a:lnTo>
                        <a:pt x="9" y="0"/>
                      </a:lnTo>
                      <a:lnTo>
                        <a:pt x="17" y="2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9" y="5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6" name="Freeform 23"/>
                <p:cNvSpPr>
                  <a:spLocks/>
                </p:cNvSpPr>
                <p:nvPr/>
              </p:nvSpPr>
              <p:spPr bwMode="auto">
                <a:xfrm>
                  <a:off x="1868" y="3226"/>
                  <a:ext cx="11" cy="12"/>
                </a:xfrm>
                <a:custGeom>
                  <a:avLst/>
                  <a:gdLst>
                    <a:gd name="T0" fmla="*/ 1 w 26"/>
                    <a:gd name="T1" fmla="*/ 0 h 28"/>
                    <a:gd name="T2" fmla="*/ 4 w 26"/>
                    <a:gd name="T3" fmla="*/ 0 h 28"/>
                    <a:gd name="T4" fmla="*/ 5 w 26"/>
                    <a:gd name="T5" fmla="*/ 5 h 28"/>
                    <a:gd name="T6" fmla="*/ 0 w 26"/>
                    <a:gd name="T7" fmla="*/ 5 h 28"/>
                    <a:gd name="T8" fmla="*/ 1 w 26"/>
                    <a:gd name="T9" fmla="*/ 0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28"/>
                    <a:gd name="T17" fmla="*/ 26 w 26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28">
                      <a:moveTo>
                        <a:pt x="6" y="0"/>
                      </a:moveTo>
                      <a:lnTo>
                        <a:pt x="21" y="0"/>
                      </a:lnTo>
                      <a:lnTo>
                        <a:pt x="26" y="28"/>
                      </a:lnTo>
                      <a:lnTo>
                        <a:pt x="0" y="28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7" name="Freeform 24"/>
                <p:cNvSpPr>
                  <a:spLocks/>
                </p:cNvSpPr>
                <p:nvPr/>
              </p:nvSpPr>
              <p:spPr bwMode="auto">
                <a:xfrm>
                  <a:off x="1861" y="3235"/>
                  <a:ext cx="26" cy="7"/>
                </a:xfrm>
                <a:custGeom>
                  <a:avLst/>
                  <a:gdLst>
                    <a:gd name="T0" fmla="*/ 5 w 62"/>
                    <a:gd name="T1" fmla="*/ 0 h 15"/>
                    <a:gd name="T2" fmla="*/ 8 w 62"/>
                    <a:gd name="T3" fmla="*/ 2 h 15"/>
                    <a:gd name="T4" fmla="*/ 11 w 62"/>
                    <a:gd name="T5" fmla="*/ 3 h 15"/>
                    <a:gd name="T6" fmla="*/ 5 w 62"/>
                    <a:gd name="T7" fmla="*/ 3 h 15"/>
                    <a:gd name="T8" fmla="*/ 0 w 62"/>
                    <a:gd name="T9" fmla="*/ 3 h 15"/>
                    <a:gd name="T10" fmla="*/ 3 w 62"/>
                    <a:gd name="T11" fmla="*/ 2 h 15"/>
                    <a:gd name="T12" fmla="*/ 5 w 62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2"/>
                    <a:gd name="T22" fmla="*/ 0 h 15"/>
                    <a:gd name="T23" fmla="*/ 62 w 62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2" h="15">
                      <a:moveTo>
                        <a:pt x="30" y="0"/>
                      </a:moveTo>
                      <a:lnTo>
                        <a:pt x="47" y="8"/>
                      </a:lnTo>
                      <a:lnTo>
                        <a:pt x="62" y="15"/>
                      </a:lnTo>
                      <a:lnTo>
                        <a:pt x="30" y="15"/>
                      </a:lnTo>
                      <a:lnTo>
                        <a:pt x="0" y="15"/>
                      </a:lnTo>
                      <a:lnTo>
                        <a:pt x="15" y="8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8" name="Freeform 25"/>
                <p:cNvSpPr>
                  <a:spLocks/>
                </p:cNvSpPr>
                <p:nvPr/>
              </p:nvSpPr>
              <p:spPr bwMode="auto">
                <a:xfrm>
                  <a:off x="1864" y="3248"/>
                  <a:ext cx="19" cy="3"/>
                </a:xfrm>
                <a:custGeom>
                  <a:avLst/>
                  <a:gdLst>
                    <a:gd name="T0" fmla="*/ 1 w 47"/>
                    <a:gd name="T1" fmla="*/ 2 h 6"/>
                    <a:gd name="T2" fmla="*/ 7 w 47"/>
                    <a:gd name="T3" fmla="*/ 2 h 6"/>
                    <a:gd name="T4" fmla="*/ 8 w 47"/>
                    <a:gd name="T5" fmla="*/ 0 h 6"/>
                    <a:gd name="T6" fmla="*/ 0 w 47"/>
                    <a:gd name="T7" fmla="*/ 0 h 6"/>
                    <a:gd name="T8" fmla="*/ 1 w 47"/>
                    <a:gd name="T9" fmla="*/ 2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6"/>
                    <a:gd name="T17" fmla="*/ 47 w 47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6">
                      <a:moveTo>
                        <a:pt x="4" y="6"/>
                      </a:moveTo>
                      <a:lnTo>
                        <a:pt x="43" y="6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9" name="Freeform 26"/>
                <p:cNvSpPr>
                  <a:spLocks/>
                </p:cNvSpPr>
                <p:nvPr/>
              </p:nvSpPr>
              <p:spPr bwMode="auto">
                <a:xfrm>
                  <a:off x="1859" y="3249"/>
                  <a:ext cx="30" cy="16"/>
                </a:xfrm>
                <a:custGeom>
                  <a:avLst/>
                  <a:gdLst>
                    <a:gd name="T0" fmla="*/ 2 w 71"/>
                    <a:gd name="T1" fmla="*/ 0 h 35"/>
                    <a:gd name="T2" fmla="*/ 11 w 71"/>
                    <a:gd name="T3" fmla="*/ 0 h 35"/>
                    <a:gd name="T4" fmla="*/ 13 w 71"/>
                    <a:gd name="T5" fmla="*/ 2 h 35"/>
                    <a:gd name="T6" fmla="*/ 13 w 71"/>
                    <a:gd name="T7" fmla="*/ 5 h 35"/>
                    <a:gd name="T8" fmla="*/ 11 w 71"/>
                    <a:gd name="T9" fmla="*/ 7 h 35"/>
                    <a:gd name="T10" fmla="*/ 2 w 71"/>
                    <a:gd name="T11" fmla="*/ 7 h 35"/>
                    <a:gd name="T12" fmla="*/ 0 w 71"/>
                    <a:gd name="T13" fmla="*/ 5 h 35"/>
                    <a:gd name="T14" fmla="*/ 0 w 71"/>
                    <a:gd name="T15" fmla="*/ 2 h 35"/>
                    <a:gd name="T16" fmla="*/ 2 w 71"/>
                    <a:gd name="T17" fmla="*/ 0 h 3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1"/>
                    <a:gd name="T28" fmla="*/ 0 h 35"/>
                    <a:gd name="T29" fmla="*/ 71 w 71"/>
                    <a:gd name="T30" fmla="*/ 35 h 3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1" h="35">
                      <a:moveTo>
                        <a:pt x="11" y="0"/>
                      </a:moveTo>
                      <a:lnTo>
                        <a:pt x="58" y="0"/>
                      </a:lnTo>
                      <a:lnTo>
                        <a:pt x="71" y="11"/>
                      </a:lnTo>
                      <a:lnTo>
                        <a:pt x="71" y="24"/>
                      </a:lnTo>
                      <a:lnTo>
                        <a:pt x="58" y="35"/>
                      </a:lnTo>
                      <a:lnTo>
                        <a:pt x="11" y="35"/>
                      </a:lnTo>
                      <a:lnTo>
                        <a:pt x="0" y="24"/>
                      </a:lnTo>
                      <a:lnTo>
                        <a:pt x="0" y="1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0" name="Freeform 27"/>
                <p:cNvSpPr>
                  <a:spLocks/>
                </p:cNvSpPr>
                <p:nvPr/>
              </p:nvSpPr>
              <p:spPr bwMode="auto">
                <a:xfrm>
                  <a:off x="1873" y="3265"/>
                  <a:ext cx="87" cy="242"/>
                </a:xfrm>
                <a:custGeom>
                  <a:avLst/>
                  <a:gdLst>
                    <a:gd name="T0" fmla="*/ 0 w 203"/>
                    <a:gd name="T1" fmla="*/ 102 h 567"/>
                    <a:gd name="T2" fmla="*/ 0 w 203"/>
                    <a:gd name="T3" fmla="*/ 103 h 567"/>
                    <a:gd name="T4" fmla="*/ 37 w 203"/>
                    <a:gd name="T5" fmla="*/ 103 h 567"/>
                    <a:gd name="T6" fmla="*/ 29 w 203"/>
                    <a:gd name="T7" fmla="*/ 86 h 567"/>
                    <a:gd name="T8" fmla="*/ 36 w 203"/>
                    <a:gd name="T9" fmla="*/ 86 h 567"/>
                    <a:gd name="T10" fmla="*/ 36 w 203"/>
                    <a:gd name="T11" fmla="*/ 79 h 567"/>
                    <a:gd name="T12" fmla="*/ 26 w 203"/>
                    <a:gd name="T13" fmla="*/ 79 h 567"/>
                    <a:gd name="T14" fmla="*/ 17 w 203"/>
                    <a:gd name="T15" fmla="*/ 60 h 567"/>
                    <a:gd name="T16" fmla="*/ 22 w 203"/>
                    <a:gd name="T17" fmla="*/ 60 h 567"/>
                    <a:gd name="T18" fmla="*/ 22 w 203"/>
                    <a:gd name="T19" fmla="*/ 55 h 567"/>
                    <a:gd name="T20" fmla="*/ 15 w 203"/>
                    <a:gd name="T21" fmla="*/ 55 h 567"/>
                    <a:gd name="T22" fmla="*/ 3 w 203"/>
                    <a:gd name="T23" fmla="*/ 0 h 567"/>
                    <a:gd name="T24" fmla="*/ 0 w 203"/>
                    <a:gd name="T25" fmla="*/ 0 h 567"/>
                    <a:gd name="T26" fmla="*/ 0 w 203"/>
                    <a:gd name="T27" fmla="*/ 5 h 567"/>
                    <a:gd name="T28" fmla="*/ 8 w 203"/>
                    <a:gd name="T29" fmla="*/ 55 h 567"/>
                    <a:gd name="T30" fmla="*/ 0 w 203"/>
                    <a:gd name="T31" fmla="*/ 55 h 567"/>
                    <a:gd name="T32" fmla="*/ 0 w 203"/>
                    <a:gd name="T33" fmla="*/ 61 h 567"/>
                    <a:gd name="T34" fmla="*/ 9 w 203"/>
                    <a:gd name="T35" fmla="*/ 61 h 567"/>
                    <a:gd name="T36" fmla="*/ 17 w 203"/>
                    <a:gd name="T37" fmla="*/ 78 h 567"/>
                    <a:gd name="T38" fmla="*/ 0 w 203"/>
                    <a:gd name="T39" fmla="*/ 78 h 567"/>
                    <a:gd name="T40" fmla="*/ 0 w 203"/>
                    <a:gd name="T41" fmla="*/ 90 h 567"/>
                    <a:gd name="T42" fmla="*/ 3 w 203"/>
                    <a:gd name="T43" fmla="*/ 90 h 567"/>
                    <a:gd name="T44" fmla="*/ 5 w 203"/>
                    <a:gd name="T45" fmla="*/ 90 h 567"/>
                    <a:gd name="T46" fmla="*/ 6 w 203"/>
                    <a:gd name="T47" fmla="*/ 90 h 567"/>
                    <a:gd name="T48" fmla="*/ 8 w 203"/>
                    <a:gd name="T49" fmla="*/ 90 h 567"/>
                    <a:gd name="T50" fmla="*/ 10 w 203"/>
                    <a:gd name="T51" fmla="*/ 90 h 567"/>
                    <a:gd name="T52" fmla="*/ 12 w 203"/>
                    <a:gd name="T53" fmla="*/ 91 h 567"/>
                    <a:gd name="T54" fmla="*/ 14 w 203"/>
                    <a:gd name="T55" fmla="*/ 92 h 567"/>
                    <a:gd name="T56" fmla="*/ 17 w 203"/>
                    <a:gd name="T57" fmla="*/ 93 h 567"/>
                    <a:gd name="T58" fmla="*/ 19 w 203"/>
                    <a:gd name="T59" fmla="*/ 94 h 567"/>
                    <a:gd name="T60" fmla="*/ 21 w 203"/>
                    <a:gd name="T61" fmla="*/ 95 h 567"/>
                    <a:gd name="T62" fmla="*/ 22 w 203"/>
                    <a:gd name="T63" fmla="*/ 96 h 567"/>
                    <a:gd name="T64" fmla="*/ 24 w 203"/>
                    <a:gd name="T65" fmla="*/ 97 h 567"/>
                    <a:gd name="T66" fmla="*/ 25 w 203"/>
                    <a:gd name="T67" fmla="*/ 99 h 567"/>
                    <a:gd name="T68" fmla="*/ 26 w 203"/>
                    <a:gd name="T69" fmla="*/ 101 h 567"/>
                    <a:gd name="T70" fmla="*/ 27 w 203"/>
                    <a:gd name="T71" fmla="*/ 102 h 567"/>
                    <a:gd name="T72" fmla="*/ 27 w 203"/>
                    <a:gd name="T73" fmla="*/ 102 h 567"/>
                    <a:gd name="T74" fmla="*/ 0 w 203"/>
                    <a:gd name="T75" fmla="*/ 102 h 56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03"/>
                    <a:gd name="T115" fmla="*/ 0 h 567"/>
                    <a:gd name="T116" fmla="*/ 203 w 203"/>
                    <a:gd name="T117" fmla="*/ 567 h 567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03" h="567">
                      <a:moveTo>
                        <a:pt x="0" y="563"/>
                      </a:moveTo>
                      <a:lnTo>
                        <a:pt x="0" y="567"/>
                      </a:lnTo>
                      <a:lnTo>
                        <a:pt x="203" y="567"/>
                      </a:lnTo>
                      <a:lnTo>
                        <a:pt x="157" y="472"/>
                      </a:lnTo>
                      <a:lnTo>
                        <a:pt x="196" y="472"/>
                      </a:lnTo>
                      <a:lnTo>
                        <a:pt x="196" y="431"/>
                      </a:lnTo>
                      <a:lnTo>
                        <a:pt x="140" y="431"/>
                      </a:lnTo>
                      <a:lnTo>
                        <a:pt x="94" y="330"/>
                      </a:lnTo>
                      <a:lnTo>
                        <a:pt x="121" y="330"/>
                      </a:lnTo>
                      <a:lnTo>
                        <a:pt x="121" y="299"/>
                      </a:lnTo>
                      <a:lnTo>
                        <a:pt x="79" y="299"/>
                      </a:lnTo>
                      <a:lnTo>
                        <a:pt x="19" y="0"/>
                      </a:lnTo>
                      <a:lnTo>
                        <a:pt x="0" y="0"/>
                      </a:lnTo>
                      <a:lnTo>
                        <a:pt x="0" y="28"/>
                      </a:lnTo>
                      <a:lnTo>
                        <a:pt x="45" y="299"/>
                      </a:lnTo>
                      <a:lnTo>
                        <a:pt x="0" y="299"/>
                      </a:lnTo>
                      <a:lnTo>
                        <a:pt x="0" y="336"/>
                      </a:lnTo>
                      <a:lnTo>
                        <a:pt x="51" y="336"/>
                      </a:lnTo>
                      <a:lnTo>
                        <a:pt x="94" y="429"/>
                      </a:lnTo>
                      <a:lnTo>
                        <a:pt x="0" y="429"/>
                      </a:lnTo>
                      <a:lnTo>
                        <a:pt x="0" y="492"/>
                      </a:lnTo>
                      <a:lnTo>
                        <a:pt x="13" y="492"/>
                      </a:lnTo>
                      <a:lnTo>
                        <a:pt x="25" y="494"/>
                      </a:lnTo>
                      <a:lnTo>
                        <a:pt x="34" y="494"/>
                      </a:lnTo>
                      <a:lnTo>
                        <a:pt x="45" y="496"/>
                      </a:lnTo>
                      <a:lnTo>
                        <a:pt x="53" y="496"/>
                      </a:lnTo>
                      <a:lnTo>
                        <a:pt x="62" y="498"/>
                      </a:lnTo>
                      <a:lnTo>
                        <a:pt x="77" y="504"/>
                      </a:lnTo>
                      <a:lnTo>
                        <a:pt x="90" y="509"/>
                      </a:lnTo>
                      <a:lnTo>
                        <a:pt x="103" y="515"/>
                      </a:lnTo>
                      <a:lnTo>
                        <a:pt x="112" y="522"/>
                      </a:lnTo>
                      <a:lnTo>
                        <a:pt x="121" y="528"/>
                      </a:lnTo>
                      <a:lnTo>
                        <a:pt x="129" y="535"/>
                      </a:lnTo>
                      <a:lnTo>
                        <a:pt x="135" y="541"/>
                      </a:lnTo>
                      <a:lnTo>
                        <a:pt x="140" y="552"/>
                      </a:lnTo>
                      <a:lnTo>
                        <a:pt x="144" y="561"/>
                      </a:lnTo>
                      <a:lnTo>
                        <a:pt x="146" y="563"/>
                      </a:lnTo>
                      <a:lnTo>
                        <a:pt x="0" y="56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1" name="Freeform 28"/>
                <p:cNvSpPr>
                  <a:spLocks/>
                </p:cNvSpPr>
                <p:nvPr/>
              </p:nvSpPr>
              <p:spPr bwMode="auto">
                <a:xfrm>
                  <a:off x="1836" y="3265"/>
                  <a:ext cx="33" cy="128"/>
                </a:xfrm>
                <a:custGeom>
                  <a:avLst/>
                  <a:gdLst>
                    <a:gd name="T0" fmla="*/ 1 w 76"/>
                    <a:gd name="T1" fmla="*/ 55 h 300"/>
                    <a:gd name="T2" fmla="*/ 3 w 76"/>
                    <a:gd name="T3" fmla="*/ 54 h 300"/>
                    <a:gd name="T4" fmla="*/ 14 w 76"/>
                    <a:gd name="T5" fmla="*/ 0 h 300"/>
                    <a:gd name="T6" fmla="*/ 11 w 76"/>
                    <a:gd name="T7" fmla="*/ 0 h 300"/>
                    <a:gd name="T8" fmla="*/ 0 w 76"/>
                    <a:gd name="T9" fmla="*/ 54 h 300"/>
                    <a:gd name="T10" fmla="*/ 1 w 76"/>
                    <a:gd name="T11" fmla="*/ 54 h 300"/>
                    <a:gd name="T12" fmla="*/ 1 w 76"/>
                    <a:gd name="T13" fmla="*/ 55 h 300"/>
                    <a:gd name="T14" fmla="*/ 3 w 76"/>
                    <a:gd name="T15" fmla="*/ 55 h 300"/>
                    <a:gd name="T16" fmla="*/ 3 w 76"/>
                    <a:gd name="T17" fmla="*/ 54 h 300"/>
                    <a:gd name="T18" fmla="*/ 1 w 76"/>
                    <a:gd name="T19" fmla="*/ 55 h 3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6"/>
                    <a:gd name="T31" fmla="*/ 0 h 300"/>
                    <a:gd name="T32" fmla="*/ 76 w 76"/>
                    <a:gd name="T33" fmla="*/ 300 h 3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6" h="300">
                      <a:moveTo>
                        <a:pt x="7" y="300"/>
                      </a:moveTo>
                      <a:lnTo>
                        <a:pt x="15" y="297"/>
                      </a:lnTo>
                      <a:lnTo>
                        <a:pt x="76" y="0"/>
                      </a:lnTo>
                      <a:lnTo>
                        <a:pt x="61" y="0"/>
                      </a:lnTo>
                      <a:lnTo>
                        <a:pt x="0" y="297"/>
                      </a:lnTo>
                      <a:lnTo>
                        <a:pt x="7" y="295"/>
                      </a:lnTo>
                      <a:lnTo>
                        <a:pt x="7" y="300"/>
                      </a:lnTo>
                      <a:lnTo>
                        <a:pt x="15" y="300"/>
                      </a:lnTo>
                      <a:lnTo>
                        <a:pt x="15" y="297"/>
                      </a:lnTo>
                      <a:lnTo>
                        <a:pt x="7" y="30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2" name="Freeform 29"/>
                <p:cNvSpPr>
                  <a:spLocks/>
                </p:cNvSpPr>
                <p:nvPr/>
              </p:nvSpPr>
              <p:spPr bwMode="auto">
                <a:xfrm>
                  <a:off x="1787" y="3265"/>
                  <a:ext cx="86" cy="242"/>
                </a:xfrm>
                <a:custGeom>
                  <a:avLst/>
                  <a:gdLst>
                    <a:gd name="T0" fmla="*/ 37 w 201"/>
                    <a:gd name="T1" fmla="*/ 5 h 567"/>
                    <a:gd name="T2" fmla="*/ 37 w 201"/>
                    <a:gd name="T3" fmla="*/ 0 h 567"/>
                    <a:gd name="T4" fmla="*/ 34 w 201"/>
                    <a:gd name="T5" fmla="*/ 0 h 567"/>
                    <a:gd name="T6" fmla="*/ 23 w 201"/>
                    <a:gd name="T7" fmla="*/ 55 h 567"/>
                    <a:gd name="T8" fmla="*/ 15 w 201"/>
                    <a:gd name="T9" fmla="*/ 55 h 567"/>
                    <a:gd name="T10" fmla="*/ 15 w 201"/>
                    <a:gd name="T11" fmla="*/ 60 h 567"/>
                    <a:gd name="T12" fmla="*/ 20 w 201"/>
                    <a:gd name="T13" fmla="*/ 60 h 567"/>
                    <a:gd name="T14" fmla="*/ 12 w 201"/>
                    <a:gd name="T15" fmla="*/ 79 h 567"/>
                    <a:gd name="T16" fmla="*/ 1 w 201"/>
                    <a:gd name="T17" fmla="*/ 79 h 567"/>
                    <a:gd name="T18" fmla="*/ 1 w 201"/>
                    <a:gd name="T19" fmla="*/ 86 h 567"/>
                    <a:gd name="T20" fmla="*/ 8 w 201"/>
                    <a:gd name="T21" fmla="*/ 86 h 567"/>
                    <a:gd name="T22" fmla="*/ 0 w 201"/>
                    <a:gd name="T23" fmla="*/ 103 h 567"/>
                    <a:gd name="T24" fmla="*/ 37 w 201"/>
                    <a:gd name="T25" fmla="*/ 103 h 567"/>
                    <a:gd name="T26" fmla="*/ 37 w 201"/>
                    <a:gd name="T27" fmla="*/ 102 h 567"/>
                    <a:gd name="T28" fmla="*/ 11 w 201"/>
                    <a:gd name="T29" fmla="*/ 102 h 567"/>
                    <a:gd name="T30" fmla="*/ 11 w 201"/>
                    <a:gd name="T31" fmla="*/ 102 h 567"/>
                    <a:gd name="T32" fmla="*/ 12 w 201"/>
                    <a:gd name="T33" fmla="*/ 101 h 567"/>
                    <a:gd name="T34" fmla="*/ 12 w 201"/>
                    <a:gd name="T35" fmla="*/ 99 h 567"/>
                    <a:gd name="T36" fmla="*/ 13 w 201"/>
                    <a:gd name="T37" fmla="*/ 99 h 567"/>
                    <a:gd name="T38" fmla="*/ 14 w 201"/>
                    <a:gd name="T39" fmla="*/ 97 h 567"/>
                    <a:gd name="T40" fmla="*/ 15 w 201"/>
                    <a:gd name="T41" fmla="*/ 96 h 567"/>
                    <a:gd name="T42" fmla="*/ 17 w 201"/>
                    <a:gd name="T43" fmla="*/ 95 h 567"/>
                    <a:gd name="T44" fmla="*/ 19 w 201"/>
                    <a:gd name="T45" fmla="*/ 94 h 567"/>
                    <a:gd name="T46" fmla="*/ 21 w 201"/>
                    <a:gd name="T47" fmla="*/ 93 h 567"/>
                    <a:gd name="T48" fmla="*/ 24 w 201"/>
                    <a:gd name="T49" fmla="*/ 92 h 567"/>
                    <a:gd name="T50" fmla="*/ 26 w 201"/>
                    <a:gd name="T51" fmla="*/ 91 h 567"/>
                    <a:gd name="T52" fmla="*/ 28 w 201"/>
                    <a:gd name="T53" fmla="*/ 90 h 567"/>
                    <a:gd name="T54" fmla="*/ 30 w 201"/>
                    <a:gd name="T55" fmla="*/ 90 h 567"/>
                    <a:gd name="T56" fmla="*/ 31 w 201"/>
                    <a:gd name="T57" fmla="*/ 90 h 567"/>
                    <a:gd name="T58" fmla="*/ 33 w 201"/>
                    <a:gd name="T59" fmla="*/ 90 h 567"/>
                    <a:gd name="T60" fmla="*/ 35 w 201"/>
                    <a:gd name="T61" fmla="*/ 90 h 567"/>
                    <a:gd name="T62" fmla="*/ 37 w 201"/>
                    <a:gd name="T63" fmla="*/ 90 h 567"/>
                    <a:gd name="T64" fmla="*/ 37 w 201"/>
                    <a:gd name="T65" fmla="*/ 78 h 567"/>
                    <a:gd name="T66" fmla="*/ 20 w 201"/>
                    <a:gd name="T67" fmla="*/ 78 h 567"/>
                    <a:gd name="T68" fmla="*/ 28 w 201"/>
                    <a:gd name="T69" fmla="*/ 61 h 567"/>
                    <a:gd name="T70" fmla="*/ 37 w 201"/>
                    <a:gd name="T71" fmla="*/ 61 h 567"/>
                    <a:gd name="T72" fmla="*/ 37 w 201"/>
                    <a:gd name="T73" fmla="*/ 55 h 567"/>
                    <a:gd name="T74" fmla="*/ 29 w 201"/>
                    <a:gd name="T75" fmla="*/ 55 h 567"/>
                    <a:gd name="T76" fmla="*/ 37 w 201"/>
                    <a:gd name="T77" fmla="*/ 5 h 567"/>
                    <a:gd name="T78" fmla="*/ 37 w 201"/>
                    <a:gd name="T79" fmla="*/ 5 h 567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201"/>
                    <a:gd name="T121" fmla="*/ 0 h 567"/>
                    <a:gd name="T122" fmla="*/ 201 w 201"/>
                    <a:gd name="T123" fmla="*/ 567 h 567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201" h="567">
                      <a:moveTo>
                        <a:pt x="201" y="28"/>
                      </a:moveTo>
                      <a:lnTo>
                        <a:pt x="201" y="0"/>
                      </a:lnTo>
                      <a:lnTo>
                        <a:pt x="185" y="0"/>
                      </a:lnTo>
                      <a:lnTo>
                        <a:pt x="123" y="299"/>
                      </a:lnTo>
                      <a:lnTo>
                        <a:pt x="84" y="299"/>
                      </a:lnTo>
                      <a:lnTo>
                        <a:pt x="84" y="330"/>
                      </a:lnTo>
                      <a:lnTo>
                        <a:pt x="110" y="330"/>
                      </a:lnTo>
                      <a:lnTo>
                        <a:pt x="63" y="431"/>
                      </a:lnTo>
                      <a:lnTo>
                        <a:pt x="6" y="431"/>
                      </a:lnTo>
                      <a:lnTo>
                        <a:pt x="6" y="472"/>
                      </a:lnTo>
                      <a:lnTo>
                        <a:pt x="45" y="472"/>
                      </a:lnTo>
                      <a:lnTo>
                        <a:pt x="0" y="567"/>
                      </a:lnTo>
                      <a:lnTo>
                        <a:pt x="201" y="567"/>
                      </a:lnTo>
                      <a:lnTo>
                        <a:pt x="201" y="563"/>
                      </a:lnTo>
                      <a:lnTo>
                        <a:pt x="58" y="563"/>
                      </a:lnTo>
                      <a:lnTo>
                        <a:pt x="58" y="561"/>
                      </a:lnTo>
                      <a:lnTo>
                        <a:pt x="63" y="552"/>
                      </a:lnTo>
                      <a:lnTo>
                        <a:pt x="65" y="546"/>
                      </a:lnTo>
                      <a:lnTo>
                        <a:pt x="71" y="541"/>
                      </a:lnTo>
                      <a:lnTo>
                        <a:pt x="77" y="535"/>
                      </a:lnTo>
                      <a:lnTo>
                        <a:pt x="84" y="528"/>
                      </a:lnTo>
                      <a:lnTo>
                        <a:pt x="93" y="522"/>
                      </a:lnTo>
                      <a:lnTo>
                        <a:pt x="103" y="515"/>
                      </a:lnTo>
                      <a:lnTo>
                        <a:pt x="114" y="509"/>
                      </a:lnTo>
                      <a:lnTo>
                        <a:pt x="129" y="504"/>
                      </a:lnTo>
                      <a:lnTo>
                        <a:pt x="142" y="498"/>
                      </a:lnTo>
                      <a:lnTo>
                        <a:pt x="151" y="496"/>
                      </a:lnTo>
                      <a:lnTo>
                        <a:pt x="162" y="496"/>
                      </a:lnTo>
                      <a:lnTo>
                        <a:pt x="170" y="494"/>
                      </a:lnTo>
                      <a:lnTo>
                        <a:pt x="181" y="494"/>
                      </a:lnTo>
                      <a:lnTo>
                        <a:pt x="190" y="492"/>
                      </a:lnTo>
                      <a:lnTo>
                        <a:pt x="201" y="492"/>
                      </a:lnTo>
                      <a:lnTo>
                        <a:pt x="201" y="429"/>
                      </a:lnTo>
                      <a:lnTo>
                        <a:pt x="110" y="429"/>
                      </a:lnTo>
                      <a:lnTo>
                        <a:pt x="153" y="336"/>
                      </a:lnTo>
                      <a:lnTo>
                        <a:pt x="201" y="336"/>
                      </a:lnTo>
                      <a:lnTo>
                        <a:pt x="201" y="299"/>
                      </a:lnTo>
                      <a:lnTo>
                        <a:pt x="159" y="299"/>
                      </a:lnTo>
                      <a:lnTo>
                        <a:pt x="201" y="26"/>
                      </a:lnTo>
                      <a:lnTo>
                        <a:pt x="201" y="2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3" name="Freeform 30"/>
                <p:cNvSpPr>
                  <a:spLocks/>
                </p:cNvSpPr>
                <p:nvPr/>
              </p:nvSpPr>
              <p:spPr bwMode="auto">
                <a:xfrm>
                  <a:off x="1877" y="3265"/>
                  <a:ext cx="33" cy="127"/>
                </a:xfrm>
                <a:custGeom>
                  <a:avLst/>
                  <a:gdLst>
                    <a:gd name="T0" fmla="*/ 0 w 76"/>
                    <a:gd name="T1" fmla="*/ 0 h 299"/>
                    <a:gd name="T2" fmla="*/ 11 w 76"/>
                    <a:gd name="T3" fmla="*/ 54 h 299"/>
                    <a:gd name="T4" fmla="*/ 14 w 76"/>
                    <a:gd name="T5" fmla="*/ 54 h 299"/>
                    <a:gd name="T6" fmla="*/ 3 w 76"/>
                    <a:gd name="T7" fmla="*/ 0 h 299"/>
                    <a:gd name="T8" fmla="*/ 0 w 76"/>
                    <a:gd name="T9" fmla="*/ 0 h 2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299"/>
                    <a:gd name="T17" fmla="*/ 76 w 76"/>
                    <a:gd name="T18" fmla="*/ 299 h 2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299">
                      <a:moveTo>
                        <a:pt x="0" y="0"/>
                      </a:moveTo>
                      <a:lnTo>
                        <a:pt x="59" y="299"/>
                      </a:lnTo>
                      <a:lnTo>
                        <a:pt x="76" y="297"/>
                      </a:lnTo>
                      <a:lnTo>
                        <a:pt x="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4" name="Freeform 31"/>
                <p:cNvSpPr>
                  <a:spLocks/>
                </p:cNvSpPr>
                <p:nvPr/>
              </p:nvSpPr>
              <p:spPr bwMode="auto">
                <a:xfrm>
                  <a:off x="1913" y="3200"/>
                  <a:ext cx="20" cy="82"/>
                </a:xfrm>
                <a:custGeom>
                  <a:avLst/>
                  <a:gdLst>
                    <a:gd name="T0" fmla="*/ 0 w 47"/>
                    <a:gd name="T1" fmla="*/ 28 h 192"/>
                    <a:gd name="T2" fmla="*/ 1 w 47"/>
                    <a:gd name="T3" fmla="*/ 27 h 192"/>
                    <a:gd name="T4" fmla="*/ 1 w 47"/>
                    <a:gd name="T5" fmla="*/ 27 h 192"/>
                    <a:gd name="T6" fmla="*/ 2 w 47"/>
                    <a:gd name="T7" fmla="*/ 26 h 192"/>
                    <a:gd name="T8" fmla="*/ 2 w 47"/>
                    <a:gd name="T9" fmla="*/ 25 h 192"/>
                    <a:gd name="T10" fmla="*/ 2 w 47"/>
                    <a:gd name="T11" fmla="*/ 24 h 192"/>
                    <a:gd name="T12" fmla="*/ 3 w 47"/>
                    <a:gd name="T13" fmla="*/ 23 h 192"/>
                    <a:gd name="T14" fmla="*/ 3 w 47"/>
                    <a:gd name="T15" fmla="*/ 23 h 192"/>
                    <a:gd name="T16" fmla="*/ 3 w 47"/>
                    <a:gd name="T17" fmla="*/ 22 h 192"/>
                    <a:gd name="T18" fmla="*/ 3 w 47"/>
                    <a:gd name="T19" fmla="*/ 21 h 192"/>
                    <a:gd name="T20" fmla="*/ 3 w 47"/>
                    <a:gd name="T21" fmla="*/ 21 h 192"/>
                    <a:gd name="T22" fmla="*/ 3 w 47"/>
                    <a:gd name="T23" fmla="*/ 20 h 192"/>
                    <a:gd name="T24" fmla="*/ 3 w 47"/>
                    <a:gd name="T25" fmla="*/ 19 h 192"/>
                    <a:gd name="T26" fmla="*/ 3 w 47"/>
                    <a:gd name="T27" fmla="*/ 18 h 192"/>
                    <a:gd name="T28" fmla="*/ 3 w 47"/>
                    <a:gd name="T29" fmla="*/ 17 h 192"/>
                    <a:gd name="T30" fmla="*/ 3 w 47"/>
                    <a:gd name="T31" fmla="*/ 16 h 192"/>
                    <a:gd name="T32" fmla="*/ 3 w 47"/>
                    <a:gd name="T33" fmla="*/ 15 h 192"/>
                    <a:gd name="T34" fmla="*/ 3 w 47"/>
                    <a:gd name="T35" fmla="*/ 15 h 192"/>
                    <a:gd name="T36" fmla="*/ 3 w 47"/>
                    <a:gd name="T37" fmla="*/ 14 h 192"/>
                    <a:gd name="T38" fmla="*/ 3 w 47"/>
                    <a:gd name="T39" fmla="*/ 12 h 192"/>
                    <a:gd name="T40" fmla="*/ 3 w 47"/>
                    <a:gd name="T41" fmla="*/ 12 h 192"/>
                    <a:gd name="T42" fmla="*/ 2 w 47"/>
                    <a:gd name="T43" fmla="*/ 11 h 192"/>
                    <a:gd name="T44" fmla="*/ 2 w 47"/>
                    <a:gd name="T45" fmla="*/ 10 h 192"/>
                    <a:gd name="T46" fmla="*/ 2 w 47"/>
                    <a:gd name="T47" fmla="*/ 9 h 192"/>
                    <a:gd name="T48" fmla="*/ 1 w 47"/>
                    <a:gd name="T49" fmla="*/ 9 h 192"/>
                    <a:gd name="T50" fmla="*/ 1 w 47"/>
                    <a:gd name="T51" fmla="*/ 8 h 192"/>
                    <a:gd name="T52" fmla="*/ 1 w 47"/>
                    <a:gd name="T53" fmla="*/ 8 h 192"/>
                    <a:gd name="T54" fmla="*/ 0 w 47"/>
                    <a:gd name="T55" fmla="*/ 7 h 192"/>
                    <a:gd name="T56" fmla="*/ 0 w 47"/>
                    <a:gd name="T57" fmla="*/ 6 h 192"/>
                    <a:gd name="T58" fmla="*/ 3 w 47"/>
                    <a:gd name="T59" fmla="*/ 0 h 192"/>
                    <a:gd name="T60" fmla="*/ 4 w 47"/>
                    <a:gd name="T61" fmla="*/ 1 h 192"/>
                    <a:gd name="T62" fmla="*/ 5 w 47"/>
                    <a:gd name="T63" fmla="*/ 2 h 192"/>
                    <a:gd name="T64" fmla="*/ 5 w 47"/>
                    <a:gd name="T65" fmla="*/ 3 h 192"/>
                    <a:gd name="T66" fmla="*/ 6 w 47"/>
                    <a:gd name="T67" fmla="*/ 3 h 192"/>
                    <a:gd name="T68" fmla="*/ 6 w 47"/>
                    <a:gd name="T69" fmla="*/ 5 h 192"/>
                    <a:gd name="T70" fmla="*/ 6 w 47"/>
                    <a:gd name="T71" fmla="*/ 6 h 192"/>
                    <a:gd name="T72" fmla="*/ 7 w 47"/>
                    <a:gd name="T73" fmla="*/ 7 h 192"/>
                    <a:gd name="T74" fmla="*/ 7 w 47"/>
                    <a:gd name="T75" fmla="*/ 8 h 192"/>
                    <a:gd name="T76" fmla="*/ 8 w 47"/>
                    <a:gd name="T77" fmla="*/ 9 h 192"/>
                    <a:gd name="T78" fmla="*/ 8 w 47"/>
                    <a:gd name="T79" fmla="*/ 10 h 192"/>
                    <a:gd name="T80" fmla="*/ 8 w 47"/>
                    <a:gd name="T81" fmla="*/ 11 h 192"/>
                    <a:gd name="T82" fmla="*/ 8 w 47"/>
                    <a:gd name="T83" fmla="*/ 12 h 192"/>
                    <a:gd name="T84" fmla="*/ 9 w 47"/>
                    <a:gd name="T85" fmla="*/ 14 h 192"/>
                    <a:gd name="T86" fmla="*/ 9 w 47"/>
                    <a:gd name="T87" fmla="*/ 15 h 192"/>
                    <a:gd name="T88" fmla="*/ 9 w 47"/>
                    <a:gd name="T89" fmla="*/ 17 h 192"/>
                    <a:gd name="T90" fmla="*/ 8 w 47"/>
                    <a:gd name="T91" fmla="*/ 18 h 192"/>
                    <a:gd name="T92" fmla="*/ 8 w 47"/>
                    <a:gd name="T93" fmla="*/ 20 h 192"/>
                    <a:gd name="T94" fmla="*/ 8 w 47"/>
                    <a:gd name="T95" fmla="*/ 21 h 192"/>
                    <a:gd name="T96" fmla="*/ 8 w 47"/>
                    <a:gd name="T97" fmla="*/ 22 h 192"/>
                    <a:gd name="T98" fmla="*/ 8 w 47"/>
                    <a:gd name="T99" fmla="*/ 23 h 192"/>
                    <a:gd name="T100" fmla="*/ 8 w 47"/>
                    <a:gd name="T101" fmla="*/ 24 h 192"/>
                    <a:gd name="T102" fmla="*/ 7 w 47"/>
                    <a:gd name="T103" fmla="*/ 26 h 192"/>
                    <a:gd name="T104" fmla="*/ 7 w 47"/>
                    <a:gd name="T105" fmla="*/ 26 h 192"/>
                    <a:gd name="T106" fmla="*/ 7 w 47"/>
                    <a:gd name="T107" fmla="*/ 28 h 192"/>
                    <a:gd name="T108" fmla="*/ 6 w 47"/>
                    <a:gd name="T109" fmla="*/ 29 h 192"/>
                    <a:gd name="T110" fmla="*/ 6 w 47"/>
                    <a:gd name="T111" fmla="*/ 30 h 192"/>
                    <a:gd name="T112" fmla="*/ 6 w 47"/>
                    <a:gd name="T113" fmla="*/ 31 h 192"/>
                    <a:gd name="T114" fmla="*/ 5 w 47"/>
                    <a:gd name="T115" fmla="*/ 32 h 192"/>
                    <a:gd name="T116" fmla="*/ 5 w 47"/>
                    <a:gd name="T117" fmla="*/ 33 h 192"/>
                    <a:gd name="T118" fmla="*/ 4 w 47"/>
                    <a:gd name="T119" fmla="*/ 34 h 192"/>
                    <a:gd name="T120" fmla="*/ 3 w 47"/>
                    <a:gd name="T121" fmla="*/ 35 h 19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47"/>
                    <a:gd name="T184" fmla="*/ 0 h 192"/>
                    <a:gd name="T185" fmla="*/ 47 w 47"/>
                    <a:gd name="T186" fmla="*/ 192 h 19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47" h="192">
                      <a:moveTo>
                        <a:pt x="0" y="159"/>
                      </a:moveTo>
                      <a:lnTo>
                        <a:pt x="2" y="155"/>
                      </a:lnTo>
                      <a:lnTo>
                        <a:pt x="2" y="153"/>
                      </a:lnTo>
                      <a:lnTo>
                        <a:pt x="4" y="151"/>
                      </a:lnTo>
                      <a:lnTo>
                        <a:pt x="6" y="151"/>
                      </a:lnTo>
                      <a:lnTo>
                        <a:pt x="6" y="148"/>
                      </a:lnTo>
                      <a:lnTo>
                        <a:pt x="8" y="146"/>
                      </a:lnTo>
                      <a:lnTo>
                        <a:pt x="10" y="142"/>
                      </a:lnTo>
                      <a:lnTo>
                        <a:pt x="10" y="140"/>
                      </a:lnTo>
                      <a:lnTo>
                        <a:pt x="12" y="138"/>
                      </a:lnTo>
                      <a:lnTo>
                        <a:pt x="12" y="135"/>
                      </a:lnTo>
                      <a:lnTo>
                        <a:pt x="12" y="133"/>
                      </a:lnTo>
                      <a:lnTo>
                        <a:pt x="15" y="131"/>
                      </a:lnTo>
                      <a:lnTo>
                        <a:pt x="15" y="129"/>
                      </a:lnTo>
                      <a:lnTo>
                        <a:pt x="15" y="127"/>
                      </a:lnTo>
                      <a:lnTo>
                        <a:pt x="15" y="125"/>
                      </a:lnTo>
                      <a:lnTo>
                        <a:pt x="15" y="123"/>
                      </a:lnTo>
                      <a:lnTo>
                        <a:pt x="15" y="122"/>
                      </a:lnTo>
                      <a:lnTo>
                        <a:pt x="15" y="118"/>
                      </a:lnTo>
                      <a:lnTo>
                        <a:pt x="15" y="116"/>
                      </a:lnTo>
                      <a:lnTo>
                        <a:pt x="15" y="114"/>
                      </a:lnTo>
                      <a:lnTo>
                        <a:pt x="17" y="112"/>
                      </a:lnTo>
                      <a:lnTo>
                        <a:pt x="17" y="110"/>
                      </a:lnTo>
                      <a:lnTo>
                        <a:pt x="17" y="107"/>
                      </a:lnTo>
                      <a:lnTo>
                        <a:pt x="17" y="105"/>
                      </a:lnTo>
                      <a:lnTo>
                        <a:pt x="17" y="103"/>
                      </a:lnTo>
                      <a:lnTo>
                        <a:pt x="17" y="101"/>
                      </a:lnTo>
                      <a:lnTo>
                        <a:pt x="17" y="97"/>
                      </a:lnTo>
                      <a:lnTo>
                        <a:pt x="17" y="95"/>
                      </a:lnTo>
                      <a:lnTo>
                        <a:pt x="17" y="94"/>
                      </a:lnTo>
                      <a:lnTo>
                        <a:pt x="17" y="92"/>
                      </a:lnTo>
                      <a:lnTo>
                        <a:pt x="17" y="90"/>
                      </a:lnTo>
                      <a:lnTo>
                        <a:pt x="17" y="88"/>
                      </a:lnTo>
                      <a:lnTo>
                        <a:pt x="17" y="84"/>
                      </a:lnTo>
                      <a:lnTo>
                        <a:pt x="17" y="82"/>
                      </a:lnTo>
                      <a:lnTo>
                        <a:pt x="17" y="81"/>
                      </a:lnTo>
                      <a:lnTo>
                        <a:pt x="15" y="77"/>
                      </a:lnTo>
                      <a:lnTo>
                        <a:pt x="15" y="75"/>
                      </a:lnTo>
                      <a:lnTo>
                        <a:pt x="15" y="71"/>
                      </a:lnTo>
                      <a:lnTo>
                        <a:pt x="15" y="69"/>
                      </a:lnTo>
                      <a:lnTo>
                        <a:pt x="15" y="68"/>
                      </a:lnTo>
                      <a:lnTo>
                        <a:pt x="15" y="64"/>
                      </a:lnTo>
                      <a:lnTo>
                        <a:pt x="15" y="62"/>
                      </a:lnTo>
                      <a:lnTo>
                        <a:pt x="12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0" y="54"/>
                      </a:lnTo>
                      <a:lnTo>
                        <a:pt x="10" y="51"/>
                      </a:lnTo>
                      <a:lnTo>
                        <a:pt x="10" y="49"/>
                      </a:lnTo>
                      <a:lnTo>
                        <a:pt x="8" y="49"/>
                      </a:lnTo>
                      <a:lnTo>
                        <a:pt x="8" y="47"/>
                      </a:lnTo>
                      <a:lnTo>
                        <a:pt x="6" y="43"/>
                      </a:lnTo>
                      <a:lnTo>
                        <a:pt x="6" y="41"/>
                      </a:lnTo>
                      <a:lnTo>
                        <a:pt x="4" y="41"/>
                      </a:lnTo>
                      <a:lnTo>
                        <a:pt x="2" y="40"/>
                      </a:lnTo>
                      <a:lnTo>
                        <a:pt x="2" y="38"/>
                      </a:lnTo>
                      <a:lnTo>
                        <a:pt x="2" y="36"/>
                      </a:ln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17" y="0"/>
                      </a:lnTo>
                      <a:lnTo>
                        <a:pt x="19" y="2"/>
                      </a:lnTo>
                      <a:lnTo>
                        <a:pt x="21" y="4"/>
                      </a:lnTo>
                      <a:lnTo>
                        <a:pt x="23" y="6"/>
                      </a:lnTo>
                      <a:lnTo>
                        <a:pt x="25" y="10"/>
                      </a:lnTo>
                      <a:lnTo>
                        <a:pt x="26" y="12"/>
                      </a:lnTo>
                      <a:lnTo>
                        <a:pt x="26" y="13"/>
                      </a:lnTo>
                      <a:lnTo>
                        <a:pt x="28" y="17"/>
                      </a:lnTo>
                      <a:lnTo>
                        <a:pt x="30" y="19"/>
                      </a:lnTo>
                      <a:lnTo>
                        <a:pt x="32" y="23"/>
                      </a:lnTo>
                      <a:lnTo>
                        <a:pt x="34" y="25"/>
                      </a:lnTo>
                      <a:lnTo>
                        <a:pt x="34" y="28"/>
                      </a:lnTo>
                      <a:lnTo>
                        <a:pt x="36" y="30"/>
                      </a:lnTo>
                      <a:lnTo>
                        <a:pt x="38" y="34"/>
                      </a:lnTo>
                      <a:lnTo>
                        <a:pt x="38" y="38"/>
                      </a:lnTo>
                      <a:lnTo>
                        <a:pt x="40" y="40"/>
                      </a:lnTo>
                      <a:lnTo>
                        <a:pt x="40" y="41"/>
                      </a:lnTo>
                      <a:lnTo>
                        <a:pt x="41" y="47"/>
                      </a:lnTo>
                      <a:lnTo>
                        <a:pt x="43" y="49"/>
                      </a:lnTo>
                      <a:lnTo>
                        <a:pt x="43" y="51"/>
                      </a:lnTo>
                      <a:lnTo>
                        <a:pt x="43" y="54"/>
                      </a:lnTo>
                      <a:lnTo>
                        <a:pt x="45" y="58"/>
                      </a:lnTo>
                      <a:lnTo>
                        <a:pt x="45" y="62"/>
                      </a:lnTo>
                      <a:lnTo>
                        <a:pt x="45" y="64"/>
                      </a:lnTo>
                      <a:lnTo>
                        <a:pt x="45" y="68"/>
                      </a:lnTo>
                      <a:lnTo>
                        <a:pt x="47" y="71"/>
                      </a:lnTo>
                      <a:lnTo>
                        <a:pt x="47" y="75"/>
                      </a:lnTo>
                      <a:lnTo>
                        <a:pt x="47" y="81"/>
                      </a:lnTo>
                      <a:lnTo>
                        <a:pt x="47" y="84"/>
                      </a:lnTo>
                      <a:lnTo>
                        <a:pt x="47" y="88"/>
                      </a:lnTo>
                      <a:lnTo>
                        <a:pt x="47" y="92"/>
                      </a:lnTo>
                      <a:lnTo>
                        <a:pt x="45" y="95"/>
                      </a:lnTo>
                      <a:lnTo>
                        <a:pt x="45" y="99"/>
                      </a:lnTo>
                      <a:lnTo>
                        <a:pt x="45" y="103"/>
                      </a:lnTo>
                      <a:lnTo>
                        <a:pt x="45" y="107"/>
                      </a:lnTo>
                      <a:lnTo>
                        <a:pt x="45" y="110"/>
                      </a:lnTo>
                      <a:lnTo>
                        <a:pt x="45" y="114"/>
                      </a:lnTo>
                      <a:lnTo>
                        <a:pt x="45" y="118"/>
                      </a:lnTo>
                      <a:lnTo>
                        <a:pt x="45" y="122"/>
                      </a:lnTo>
                      <a:lnTo>
                        <a:pt x="43" y="123"/>
                      </a:lnTo>
                      <a:lnTo>
                        <a:pt x="43" y="127"/>
                      </a:lnTo>
                      <a:lnTo>
                        <a:pt x="43" y="131"/>
                      </a:lnTo>
                      <a:lnTo>
                        <a:pt x="43" y="133"/>
                      </a:lnTo>
                      <a:lnTo>
                        <a:pt x="41" y="138"/>
                      </a:lnTo>
                      <a:lnTo>
                        <a:pt x="41" y="140"/>
                      </a:lnTo>
                      <a:lnTo>
                        <a:pt x="40" y="142"/>
                      </a:lnTo>
                      <a:lnTo>
                        <a:pt x="40" y="146"/>
                      </a:lnTo>
                      <a:lnTo>
                        <a:pt x="40" y="151"/>
                      </a:lnTo>
                      <a:lnTo>
                        <a:pt x="38" y="153"/>
                      </a:lnTo>
                      <a:lnTo>
                        <a:pt x="38" y="155"/>
                      </a:lnTo>
                      <a:lnTo>
                        <a:pt x="36" y="159"/>
                      </a:lnTo>
                      <a:lnTo>
                        <a:pt x="34" y="161"/>
                      </a:lnTo>
                      <a:lnTo>
                        <a:pt x="34" y="166"/>
                      </a:lnTo>
                      <a:lnTo>
                        <a:pt x="32" y="166"/>
                      </a:lnTo>
                      <a:lnTo>
                        <a:pt x="30" y="172"/>
                      </a:lnTo>
                      <a:lnTo>
                        <a:pt x="28" y="176"/>
                      </a:lnTo>
                      <a:lnTo>
                        <a:pt x="26" y="177"/>
                      </a:lnTo>
                      <a:lnTo>
                        <a:pt x="25" y="179"/>
                      </a:lnTo>
                      <a:lnTo>
                        <a:pt x="25" y="183"/>
                      </a:lnTo>
                      <a:lnTo>
                        <a:pt x="23" y="185"/>
                      </a:lnTo>
                      <a:lnTo>
                        <a:pt x="21" y="187"/>
                      </a:lnTo>
                      <a:lnTo>
                        <a:pt x="19" y="191"/>
                      </a:lnTo>
                      <a:lnTo>
                        <a:pt x="17" y="192"/>
                      </a:lnTo>
                      <a:lnTo>
                        <a:pt x="0" y="159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5" name="Freeform 32"/>
                <p:cNvSpPr>
                  <a:spLocks/>
                </p:cNvSpPr>
                <p:nvPr/>
              </p:nvSpPr>
              <p:spPr bwMode="auto">
                <a:xfrm>
                  <a:off x="1959" y="3191"/>
                  <a:ext cx="20" cy="104"/>
                </a:xfrm>
                <a:custGeom>
                  <a:avLst/>
                  <a:gdLst>
                    <a:gd name="T0" fmla="*/ 0 w 46"/>
                    <a:gd name="T1" fmla="*/ 37 h 242"/>
                    <a:gd name="T2" fmla="*/ 1 w 46"/>
                    <a:gd name="T3" fmla="*/ 37 h 242"/>
                    <a:gd name="T4" fmla="*/ 1 w 46"/>
                    <a:gd name="T5" fmla="*/ 36 h 242"/>
                    <a:gd name="T6" fmla="*/ 1 w 46"/>
                    <a:gd name="T7" fmla="*/ 34 h 242"/>
                    <a:gd name="T8" fmla="*/ 2 w 46"/>
                    <a:gd name="T9" fmla="*/ 34 h 242"/>
                    <a:gd name="T10" fmla="*/ 3 w 46"/>
                    <a:gd name="T11" fmla="*/ 32 h 242"/>
                    <a:gd name="T12" fmla="*/ 3 w 46"/>
                    <a:gd name="T13" fmla="*/ 31 h 242"/>
                    <a:gd name="T14" fmla="*/ 3 w 46"/>
                    <a:gd name="T15" fmla="*/ 29 h 242"/>
                    <a:gd name="T16" fmla="*/ 3 w 46"/>
                    <a:gd name="T17" fmla="*/ 28 h 242"/>
                    <a:gd name="T18" fmla="*/ 3 w 46"/>
                    <a:gd name="T19" fmla="*/ 27 h 242"/>
                    <a:gd name="T20" fmla="*/ 3 w 46"/>
                    <a:gd name="T21" fmla="*/ 26 h 242"/>
                    <a:gd name="T22" fmla="*/ 3 w 46"/>
                    <a:gd name="T23" fmla="*/ 25 h 242"/>
                    <a:gd name="T24" fmla="*/ 3 w 46"/>
                    <a:gd name="T25" fmla="*/ 24 h 242"/>
                    <a:gd name="T26" fmla="*/ 3 w 46"/>
                    <a:gd name="T27" fmla="*/ 22 h 242"/>
                    <a:gd name="T28" fmla="*/ 3 w 46"/>
                    <a:gd name="T29" fmla="*/ 21 h 242"/>
                    <a:gd name="T30" fmla="*/ 3 w 46"/>
                    <a:gd name="T31" fmla="*/ 20 h 242"/>
                    <a:gd name="T32" fmla="*/ 3 w 46"/>
                    <a:gd name="T33" fmla="*/ 19 h 242"/>
                    <a:gd name="T34" fmla="*/ 3 w 46"/>
                    <a:gd name="T35" fmla="*/ 18 h 242"/>
                    <a:gd name="T36" fmla="*/ 3 w 46"/>
                    <a:gd name="T37" fmla="*/ 16 h 242"/>
                    <a:gd name="T38" fmla="*/ 3 w 46"/>
                    <a:gd name="T39" fmla="*/ 15 h 242"/>
                    <a:gd name="T40" fmla="*/ 3 w 46"/>
                    <a:gd name="T41" fmla="*/ 15 h 242"/>
                    <a:gd name="T42" fmla="*/ 3 w 46"/>
                    <a:gd name="T43" fmla="*/ 13 h 242"/>
                    <a:gd name="T44" fmla="*/ 3 w 46"/>
                    <a:gd name="T45" fmla="*/ 13 h 242"/>
                    <a:gd name="T46" fmla="*/ 2 w 46"/>
                    <a:gd name="T47" fmla="*/ 11 h 242"/>
                    <a:gd name="T48" fmla="*/ 1 w 46"/>
                    <a:gd name="T49" fmla="*/ 10 h 242"/>
                    <a:gd name="T50" fmla="*/ 1 w 46"/>
                    <a:gd name="T51" fmla="*/ 9 h 242"/>
                    <a:gd name="T52" fmla="*/ 1 w 46"/>
                    <a:gd name="T53" fmla="*/ 9 h 242"/>
                    <a:gd name="T54" fmla="*/ 0 w 46"/>
                    <a:gd name="T55" fmla="*/ 8 h 242"/>
                    <a:gd name="T56" fmla="*/ 0 w 46"/>
                    <a:gd name="T57" fmla="*/ 7 h 242"/>
                    <a:gd name="T58" fmla="*/ 4 w 46"/>
                    <a:gd name="T59" fmla="*/ 1 h 242"/>
                    <a:gd name="T60" fmla="*/ 4 w 46"/>
                    <a:gd name="T61" fmla="*/ 2 h 242"/>
                    <a:gd name="T62" fmla="*/ 5 w 46"/>
                    <a:gd name="T63" fmla="*/ 3 h 242"/>
                    <a:gd name="T64" fmla="*/ 6 w 46"/>
                    <a:gd name="T65" fmla="*/ 4 h 242"/>
                    <a:gd name="T66" fmla="*/ 6 w 46"/>
                    <a:gd name="T67" fmla="*/ 6 h 242"/>
                    <a:gd name="T68" fmla="*/ 7 w 46"/>
                    <a:gd name="T69" fmla="*/ 7 h 242"/>
                    <a:gd name="T70" fmla="*/ 7 w 46"/>
                    <a:gd name="T71" fmla="*/ 9 h 242"/>
                    <a:gd name="T72" fmla="*/ 7 w 46"/>
                    <a:gd name="T73" fmla="*/ 10 h 242"/>
                    <a:gd name="T74" fmla="*/ 8 w 46"/>
                    <a:gd name="T75" fmla="*/ 11 h 242"/>
                    <a:gd name="T76" fmla="*/ 8 w 46"/>
                    <a:gd name="T77" fmla="*/ 13 h 242"/>
                    <a:gd name="T78" fmla="*/ 8 w 46"/>
                    <a:gd name="T79" fmla="*/ 14 h 242"/>
                    <a:gd name="T80" fmla="*/ 8 w 46"/>
                    <a:gd name="T81" fmla="*/ 15 h 242"/>
                    <a:gd name="T82" fmla="*/ 8 w 46"/>
                    <a:gd name="T83" fmla="*/ 17 h 242"/>
                    <a:gd name="T84" fmla="*/ 9 w 46"/>
                    <a:gd name="T85" fmla="*/ 18 h 242"/>
                    <a:gd name="T86" fmla="*/ 9 w 46"/>
                    <a:gd name="T87" fmla="*/ 20 h 242"/>
                    <a:gd name="T88" fmla="*/ 9 w 46"/>
                    <a:gd name="T89" fmla="*/ 21 h 242"/>
                    <a:gd name="T90" fmla="*/ 9 w 46"/>
                    <a:gd name="T91" fmla="*/ 23 h 242"/>
                    <a:gd name="T92" fmla="*/ 9 w 46"/>
                    <a:gd name="T93" fmla="*/ 25 h 242"/>
                    <a:gd name="T94" fmla="*/ 9 w 46"/>
                    <a:gd name="T95" fmla="*/ 26 h 242"/>
                    <a:gd name="T96" fmla="*/ 8 w 46"/>
                    <a:gd name="T97" fmla="*/ 28 h 242"/>
                    <a:gd name="T98" fmla="*/ 8 w 46"/>
                    <a:gd name="T99" fmla="*/ 29 h 242"/>
                    <a:gd name="T100" fmla="*/ 8 w 46"/>
                    <a:gd name="T101" fmla="*/ 31 h 242"/>
                    <a:gd name="T102" fmla="*/ 8 w 46"/>
                    <a:gd name="T103" fmla="*/ 32 h 242"/>
                    <a:gd name="T104" fmla="*/ 8 w 46"/>
                    <a:gd name="T105" fmla="*/ 34 h 242"/>
                    <a:gd name="T106" fmla="*/ 7 w 46"/>
                    <a:gd name="T107" fmla="*/ 35 h 242"/>
                    <a:gd name="T108" fmla="*/ 7 w 46"/>
                    <a:gd name="T109" fmla="*/ 37 h 242"/>
                    <a:gd name="T110" fmla="*/ 7 w 46"/>
                    <a:gd name="T111" fmla="*/ 37 h 242"/>
                    <a:gd name="T112" fmla="*/ 6 w 46"/>
                    <a:gd name="T113" fmla="*/ 39 h 242"/>
                    <a:gd name="T114" fmla="*/ 6 w 46"/>
                    <a:gd name="T115" fmla="*/ 40 h 242"/>
                    <a:gd name="T116" fmla="*/ 5 w 46"/>
                    <a:gd name="T117" fmla="*/ 42 h 242"/>
                    <a:gd name="T118" fmla="*/ 4 w 46"/>
                    <a:gd name="T119" fmla="*/ 43 h 242"/>
                    <a:gd name="T120" fmla="*/ 4 w 46"/>
                    <a:gd name="T121" fmla="*/ 44 h 242"/>
                    <a:gd name="T122" fmla="*/ 0 w 46"/>
                    <a:gd name="T123" fmla="*/ 37 h 2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6"/>
                    <a:gd name="T187" fmla="*/ 0 h 242"/>
                    <a:gd name="T188" fmla="*/ 46 w 46"/>
                    <a:gd name="T189" fmla="*/ 242 h 2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6" h="242">
                      <a:moveTo>
                        <a:pt x="0" y="203"/>
                      </a:moveTo>
                      <a:lnTo>
                        <a:pt x="0" y="201"/>
                      </a:lnTo>
                      <a:lnTo>
                        <a:pt x="3" y="199"/>
                      </a:lnTo>
                      <a:lnTo>
                        <a:pt x="5" y="197"/>
                      </a:lnTo>
                      <a:lnTo>
                        <a:pt x="5" y="194"/>
                      </a:lnTo>
                      <a:lnTo>
                        <a:pt x="5" y="192"/>
                      </a:lnTo>
                      <a:lnTo>
                        <a:pt x="7" y="188"/>
                      </a:lnTo>
                      <a:lnTo>
                        <a:pt x="7" y="186"/>
                      </a:lnTo>
                      <a:lnTo>
                        <a:pt x="11" y="186"/>
                      </a:lnTo>
                      <a:lnTo>
                        <a:pt x="11" y="181"/>
                      </a:lnTo>
                      <a:lnTo>
                        <a:pt x="11" y="179"/>
                      </a:lnTo>
                      <a:lnTo>
                        <a:pt x="13" y="173"/>
                      </a:lnTo>
                      <a:lnTo>
                        <a:pt x="13" y="171"/>
                      </a:lnTo>
                      <a:lnTo>
                        <a:pt x="15" y="166"/>
                      </a:lnTo>
                      <a:lnTo>
                        <a:pt x="15" y="160"/>
                      </a:lnTo>
                      <a:lnTo>
                        <a:pt x="16" y="155"/>
                      </a:lnTo>
                      <a:lnTo>
                        <a:pt x="16" y="153"/>
                      </a:lnTo>
                      <a:lnTo>
                        <a:pt x="16" y="151"/>
                      </a:lnTo>
                      <a:lnTo>
                        <a:pt x="16" y="149"/>
                      </a:lnTo>
                      <a:lnTo>
                        <a:pt x="16" y="145"/>
                      </a:lnTo>
                      <a:lnTo>
                        <a:pt x="18" y="143"/>
                      </a:lnTo>
                      <a:lnTo>
                        <a:pt x="18" y="140"/>
                      </a:lnTo>
                      <a:lnTo>
                        <a:pt x="18" y="136"/>
                      </a:lnTo>
                      <a:lnTo>
                        <a:pt x="18" y="134"/>
                      </a:lnTo>
                      <a:lnTo>
                        <a:pt x="18" y="130"/>
                      </a:lnTo>
                      <a:lnTo>
                        <a:pt x="18" y="127"/>
                      </a:lnTo>
                      <a:lnTo>
                        <a:pt x="18" y="125"/>
                      </a:lnTo>
                      <a:lnTo>
                        <a:pt x="18" y="121"/>
                      </a:lnTo>
                      <a:lnTo>
                        <a:pt x="18" y="117"/>
                      </a:lnTo>
                      <a:lnTo>
                        <a:pt x="18" y="115"/>
                      </a:lnTo>
                      <a:lnTo>
                        <a:pt x="18" y="112"/>
                      </a:lnTo>
                      <a:lnTo>
                        <a:pt x="18" y="110"/>
                      </a:lnTo>
                      <a:lnTo>
                        <a:pt x="18" y="108"/>
                      </a:lnTo>
                      <a:lnTo>
                        <a:pt x="18" y="104"/>
                      </a:lnTo>
                      <a:lnTo>
                        <a:pt x="18" y="101"/>
                      </a:lnTo>
                      <a:lnTo>
                        <a:pt x="16" y="99"/>
                      </a:lnTo>
                      <a:lnTo>
                        <a:pt x="16" y="95"/>
                      </a:lnTo>
                      <a:lnTo>
                        <a:pt x="16" y="89"/>
                      </a:lnTo>
                      <a:lnTo>
                        <a:pt x="16" y="88"/>
                      </a:lnTo>
                      <a:lnTo>
                        <a:pt x="15" y="84"/>
                      </a:lnTo>
                      <a:lnTo>
                        <a:pt x="15" y="82"/>
                      </a:lnTo>
                      <a:lnTo>
                        <a:pt x="15" y="78"/>
                      </a:lnTo>
                      <a:lnTo>
                        <a:pt x="15" y="74"/>
                      </a:lnTo>
                      <a:lnTo>
                        <a:pt x="13" y="73"/>
                      </a:lnTo>
                      <a:lnTo>
                        <a:pt x="13" y="71"/>
                      </a:lnTo>
                      <a:lnTo>
                        <a:pt x="13" y="69"/>
                      </a:lnTo>
                      <a:lnTo>
                        <a:pt x="11" y="65"/>
                      </a:lnTo>
                      <a:lnTo>
                        <a:pt x="11" y="61"/>
                      </a:lnTo>
                      <a:lnTo>
                        <a:pt x="11" y="60"/>
                      </a:lnTo>
                      <a:lnTo>
                        <a:pt x="7" y="56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5" y="48"/>
                      </a:lnTo>
                      <a:lnTo>
                        <a:pt x="5" y="47"/>
                      </a:lnTo>
                      <a:lnTo>
                        <a:pt x="5" y="43"/>
                      </a:lnTo>
                      <a:lnTo>
                        <a:pt x="3" y="43"/>
                      </a:lnTo>
                      <a:lnTo>
                        <a:pt x="0" y="41"/>
                      </a:lnTo>
                      <a:lnTo>
                        <a:pt x="0" y="37"/>
                      </a:lnTo>
                      <a:lnTo>
                        <a:pt x="18" y="0"/>
                      </a:lnTo>
                      <a:lnTo>
                        <a:pt x="20" y="4"/>
                      </a:lnTo>
                      <a:lnTo>
                        <a:pt x="22" y="6"/>
                      </a:lnTo>
                      <a:lnTo>
                        <a:pt x="24" y="9"/>
                      </a:lnTo>
                      <a:lnTo>
                        <a:pt x="24" y="13"/>
                      </a:lnTo>
                      <a:lnTo>
                        <a:pt x="26" y="17"/>
                      </a:lnTo>
                      <a:lnTo>
                        <a:pt x="28" y="20"/>
                      </a:lnTo>
                      <a:lnTo>
                        <a:pt x="29" y="22"/>
                      </a:lnTo>
                      <a:lnTo>
                        <a:pt x="31" y="28"/>
                      </a:lnTo>
                      <a:lnTo>
                        <a:pt x="31" y="30"/>
                      </a:lnTo>
                      <a:lnTo>
                        <a:pt x="33" y="35"/>
                      </a:lnTo>
                      <a:lnTo>
                        <a:pt x="35" y="37"/>
                      </a:lnTo>
                      <a:lnTo>
                        <a:pt x="35" y="43"/>
                      </a:lnTo>
                      <a:lnTo>
                        <a:pt x="37" y="47"/>
                      </a:lnTo>
                      <a:lnTo>
                        <a:pt x="37" y="48"/>
                      </a:lnTo>
                      <a:lnTo>
                        <a:pt x="39" y="54"/>
                      </a:lnTo>
                      <a:lnTo>
                        <a:pt x="39" y="56"/>
                      </a:lnTo>
                      <a:lnTo>
                        <a:pt x="41" y="61"/>
                      </a:lnTo>
                      <a:lnTo>
                        <a:pt x="41" y="63"/>
                      </a:lnTo>
                      <a:lnTo>
                        <a:pt x="44" y="69"/>
                      </a:lnTo>
                      <a:lnTo>
                        <a:pt x="44" y="71"/>
                      </a:lnTo>
                      <a:lnTo>
                        <a:pt x="44" y="76"/>
                      </a:lnTo>
                      <a:lnTo>
                        <a:pt x="44" y="82"/>
                      </a:lnTo>
                      <a:lnTo>
                        <a:pt x="44" y="84"/>
                      </a:lnTo>
                      <a:lnTo>
                        <a:pt x="44" y="88"/>
                      </a:lnTo>
                      <a:lnTo>
                        <a:pt x="44" y="91"/>
                      </a:lnTo>
                      <a:lnTo>
                        <a:pt x="46" y="97"/>
                      </a:lnTo>
                      <a:lnTo>
                        <a:pt x="46" y="101"/>
                      </a:lnTo>
                      <a:lnTo>
                        <a:pt x="46" y="104"/>
                      </a:lnTo>
                      <a:lnTo>
                        <a:pt x="46" y="108"/>
                      </a:lnTo>
                      <a:lnTo>
                        <a:pt x="46" y="112"/>
                      </a:lnTo>
                      <a:lnTo>
                        <a:pt x="46" y="117"/>
                      </a:lnTo>
                      <a:lnTo>
                        <a:pt x="46" y="121"/>
                      </a:lnTo>
                      <a:lnTo>
                        <a:pt x="46" y="125"/>
                      </a:lnTo>
                      <a:lnTo>
                        <a:pt x="46" y="129"/>
                      </a:lnTo>
                      <a:lnTo>
                        <a:pt x="46" y="134"/>
                      </a:lnTo>
                      <a:lnTo>
                        <a:pt x="46" y="138"/>
                      </a:lnTo>
                      <a:lnTo>
                        <a:pt x="46" y="142"/>
                      </a:lnTo>
                      <a:lnTo>
                        <a:pt x="46" y="145"/>
                      </a:lnTo>
                      <a:lnTo>
                        <a:pt x="44" y="149"/>
                      </a:lnTo>
                      <a:lnTo>
                        <a:pt x="44" y="153"/>
                      </a:lnTo>
                      <a:lnTo>
                        <a:pt x="44" y="158"/>
                      </a:lnTo>
                      <a:lnTo>
                        <a:pt x="44" y="160"/>
                      </a:lnTo>
                      <a:lnTo>
                        <a:pt x="44" y="166"/>
                      </a:lnTo>
                      <a:lnTo>
                        <a:pt x="44" y="168"/>
                      </a:lnTo>
                      <a:lnTo>
                        <a:pt x="44" y="173"/>
                      </a:lnTo>
                      <a:lnTo>
                        <a:pt x="41" y="179"/>
                      </a:lnTo>
                      <a:lnTo>
                        <a:pt x="41" y="181"/>
                      </a:lnTo>
                      <a:lnTo>
                        <a:pt x="39" y="186"/>
                      </a:lnTo>
                      <a:lnTo>
                        <a:pt x="39" y="188"/>
                      </a:lnTo>
                      <a:lnTo>
                        <a:pt x="37" y="192"/>
                      </a:lnTo>
                      <a:lnTo>
                        <a:pt x="37" y="197"/>
                      </a:lnTo>
                      <a:lnTo>
                        <a:pt x="35" y="199"/>
                      </a:lnTo>
                      <a:lnTo>
                        <a:pt x="35" y="203"/>
                      </a:lnTo>
                      <a:lnTo>
                        <a:pt x="33" y="207"/>
                      </a:lnTo>
                      <a:lnTo>
                        <a:pt x="31" y="211"/>
                      </a:lnTo>
                      <a:lnTo>
                        <a:pt x="31" y="214"/>
                      </a:lnTo>
                      <a:lnTo>
                        <a:pt x="29" y="218"/>
                      </a:lnTo>
                      <a:lnTo>
                        <a:pt x="28" y="222"/>
                      </a:lnTo>
                      <a:lnTo>
                        <a:pt x="26" y="225"/>
                      </a:lnTo>
                      <a:lnTo>
                        <a:pt x="24" y="229"/>
                      </a:lnTo>
                      <a:lnTo>
                        <a:pt x="24" y="231"/>
                      </a:lnTo>
                      <a:lnTo>
                        <a:pt x="22" y="235"/>
                      </a:lnTo>
                      <a:lnTo>
                        <a:pt x="20" y="238"/>
                      </a:lnTo>
                      <a:lnTo>
                        <a:pt x="18" y="242"/>
                      </a:lnTo>
                      <a:lnTo>
                        <a:pt x="0" y="20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6" name="Freeform 33"/>
                <p:cNvSpPr>
                  <a:spLocks/>
                </p:cNvSpPr>
                <p:nvPr/>
              </p:nvSpPr>
              <p:spPr bwMode="auto">
                <a:xfrm>
                  <a:off x="1817" y="3200"/>
                  <a:ext cx="20" cy="82"/>
                </a:xfrm>
                <a:custGeom>
                  <a:avLst/>
                  <a:gdLst>
                    <a:gd name="T0" fmla="*/ 8 w 47"/>
                    <a:gd name="T1" fmla="*/ 28 h 192"/>
                    <a:gd name="T2" fmla="*/ 8 w 47"/>
                    <a:gd name="T3" fmla="*/ 28 h 192"/>
                    <a:gd name="T4" fmla="*/ 7 w 47"/>
                    <a:gd name="T5" fmla="*/ 27 h 192"/>
                    <a:gd name="T6" fmla="*/ 7 w 47"/>
                    <a:gd name="T7" fmla="*/ 26 h 192"/>
                    <a:gd name="T8" fmla="*/ 7 w 47"/>
                    <a:gd name="T9" fmla="*/ 26 h 192"/>
                    <a:gd name="T10" fmla="*/ 6 w 47"/>
                    <a:gd name="T11" fmla="*/ 25 h 192"/>
                    <a:gd name="T12" fmla="*/ 6 w 47"/>
                    <a:gd name="T13" fmla="*/ 24 h 192"/>
                    <a:gd name="T14" fmla="*/ 6 w 47"/>
                    <a:gd name="T15" fmla="*/ 23 h 192"/>
                    <a:gd name="T16" fmla="*/ 6 w 47"/>
                    <a:gd name="T17" fmla="*/ 23 h 192"/>
                    <a:gd name="T18" fmla="*/ 6 w 47"/>
                    <a:gd name="T19" fmla="*/ 21 h 192"/>
                    <a:gd name="T20" fmla="*/ 6 w 47"/>
                    <a:gd name="T21" fmla="*/ 21 h 192"/>
                    <a:gd name="T22" fmla="*/ 6 w 47"/>
                    <a:gd name="T23" fmla="*/ 20 h 192"/>
                    <a:gd name="T24" fmla="*/ 5 w 47"/>
                    <a:gd name="T25" fmla="*/ 19 h 192"/>
                    <a:gd name="T26" fmla="*/ 5 w 47"/>
                    <a:gd name="T27" fmla="*/ 18 h 192"/>
                    <a:gd name="T28" fmla="*/ 5 w 47"/>
                    <a:gd name="T29" fmla="*/ 18 h 192"/>
                    <a:gd name="T30" fmla="*/ 5 w 47"/>
                    <a:gd name="T31" fmla="*/ 17 h 192"/>
                    <a:gd name="T32" fmla="*/ 5 w 47"/>
                    <a:gd name="T33" fmla="*/ 16 h 192"/>
                    <a:gd name="T34" fmla="*/ 6 w 47"/>
                    <a:gd name="T35" fmla="*/ 15 h 192"/>
                    <a:gd name="T36" fmla="*/ 6 w 47"/>
                    <a:gd name="T37" fmla="*/ 14 h 192"/>
                    <a:gd name="T38" fmla="*/ 6 w 47"/>
                    <a:gd name="T39" fmla="*/ 13 h 192"/>
                    <a:gd name="T40" fmla="*/ 6 w 47"/>
                    <a:gd name="T41" fmla="*/ 12 h 192"/>
                    <a:gd name="T42" fmla="*/ 6 w 47"/>
                    <a:gd name="T43" fmla="*/ 11 h 192"/>
                    <a:gd name="T44" fmla="*/ 6 w 47"/>
                    <a:gd name="T45" fmla="*/ 10 h 192"/>
                    <a:gd name="T46" fmla="*/ 7 w 47"/>
                    <a:gd name="T47" fmla="*/ 10 h 192"/>
                    <a:gd name="T48" fmla="*/ 7 w 47"/>
                    <a:gd name="T49" fmla="*/ 9 h 192"/>
                    <a:gd name="T50" fmla="*/ 7 w 47"/>
                    <a:gd name="T51" fmla="*/ 8 h 192"/>
                    <a:gd name="T52" fmla="*/ 8 w 47"/>
                    <a:gd name="T53" fmla="*/ 7 h 192"/>
                    <a:gd name="T54" fmla="*/ 8 w 47"/>
                    <a:gd name="T55" fmla="*/ 6 h 192"/>
                    <a:gd name="T56" fmla="*/ 9 w 47"/>
                    <a:gd name="T57" fmla="*/ 6 h 192"/>
                    <a:gd name="T58" fmla="*/ 5 w 47"/>
                    <a:gd name="T59" fmla="*/ 0 h 192"/>
                    <a:gd name="T60" fmla="*/ 4 w 47"/>
                    <a:gd name="T61" fmla="*/ 1 h 192"/>
                    <a:gd name="T62" fmla="*/ 4 w 47"/>
                    <a:gd name="T63" fmla="*/ 2 h 192"/>
                    <a:gd name="T64" fmla="*/ 3 w 47"/>
                    <a:gd name="T65" fmla="*/ 3 h 192"/>
                    <a:gd name="T66" fmla="*/ 3 w 47"/>
                    <a:gd name="T67" fmla="*/ 4 h 192"/>
                    <a:gd name="T68" fmla="*/ 3 w 47"/>
                    <a:gd name="T69" fmla="*/ 5 h 192"/>
                    <a:gd name="T70" fmla="*/ 2 w 47"/>
                    <a:gd name="T71" fmla="*/ 6 h 192"/>
                    <a:gd name="T72" fmla="*/ 1 w 47"/>
                    <a:gd name="T73" fmla="*/ 7 h 192"/>
                    <a:gd name="T74" fmla="*/ 1 w 47"/>
                    <a:gd name="T75" fmla="*/ 9 h 192"/>
                    <a:gd name="T76" fmla="*/ 1 w 47"/>
                    <a:gd name="T77" fmla="*/ 9 h 192"/>
                    <a:gd name="T78" fmla="*/ 1 w 47"/>
                    <a:gd name="T79" fmla="*/ 11 h 192"/>
                    <a:gd name="T80" fmla="*/ 0 w 47"/>
                    <a:gd name="T81" fmla="*/ 12 h 192"/>
                    <a:gd name="T82" fmla="*/ 0 w 47"/>
                    <a:gd name="T83" fmla="*/ 13 h 192"/>
                    <a:gd name="T84" fmla="*/ 0 w 47"/>
                    <a:gd name="T85" fmla="*/ 15 h 192"/>
                    <a:gd name="T86" fmla="*/ 0 w 47"/>
                    <a:gd name="T87" fmla="*/ 16 h 192"/>
                    <a:gd name="T88" fmla="*/ 0 w 47"/>
                    <a:gd name="T89" fmla="*/ 18 h 192"/>
                    <a:gd name="T90" fmla="*/ 0 w 47"/>
                    <a:gd name="T91" fmla="*/ 19 h 192"/>
                    <a:gd name="T92" fmla="*/ 0 w 47"/>
                    <a:gd name="T93" fmla="*/ 20 h 192"/>
                    <a:gd name="T94" fmla="*/ 0 w 47"/>
                    <a:gd name="T95" fmla="*/ 21 h 192"/>
                    <a:gd name="T96" fmla="*/ 0 w 47"/>
                    <a:gd name="T97" fmla="*/ 23 h 192"/>
                    <a:gd name="T98" fmla="*/ 0 w 47"/>
                    <a:gd name="T99" fmla="*/ 24 h 192"/>
                    <a:gd name="T100" fmla="*/ 1 w 47"/>
                    <a:gd name="T101" fmla="*/ 25 h 192"/>
                    <a:gd name="T102" fmla="*/ 1 w 47"/>
                    <a:gd name="T103" fmla="*/ 26 h 192"/>
                    <a:gd name="T104" fmla="*/ 1 w 47"/>
                    <a:gd name="T105" fmla="*/ 27 h 192"/>
                    <a:gd name="T106" fmla="*/ 2 w 47"/>
                    <a:gd name="T107" fmla="*/ 28 h 192"/>
                    <a:gd name="T108" fmla="*/ 3 w 47"/>
                    <a:gd name="T109" fmla="*/ 29 h 192"/>
                    <a:gd name="T110" fmla="*/ 3 w 47"/>
                    <a:gd name="T111" fmla="*/ 31 h 192"/>
                    <a:gd name="T112" fmla="*/ 3 w 47"/>
                    <a:gd name="T113" fmla="*/ 32 h 192"/>
                    <a:gd name="T114" fmla="*/ 4 w 47"/>
                    <a:gd name="T115" fmla="*/ 33 h 192"/>
                    <a:gd name="T116" fmla="*/ 5 w 47"/>
                    <a:gd name="T117" fmla="*/ 34 h 192"/>
                    <a:gd name="T118" fmla="*/ 5 w 47"/>
                    <a:gd name="T119" fmla="*/ 35 h 19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47"/>
                    <a:gd name="T181" fmla="*/ 0 h 192"/>
                    <a:gd name="T182" fmla="*/ 47 w 47"/>
                    <a:gd name="T183" fmla="*/ 192 h 19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47" h="192">
                      <a:moveTo>
                        <a:pt x="47" y="159"/>
                      </a:moveTo>
                      <a:lnTo>
                        <a:pt x="45" y="155"/>
                      </a:lnTo>
                      <a:lnTo>
                        <a:pt x="45" y="153"/>
                      </a:lnTo>
                      <a:lnTo>
                        <a:pt x="43" y="153"/>
                      </a:lnTo>
                      <a:lnTo>
                        <a:pt x="43" y="151"/>
                      </a:lnTo>
                      <a:lnTo>
                        <a:pt x="41" y="148"/>
                      </a:lnTo>
                      <a:lnTo>
                        <a:pt x="41" y="146"/>
                      </a:lnTo>
                      <a:lnTo>
                        <a:pt x="39" y="146"/>
                      </a:lnTo>
                      <a:lnTo>
                        <a:pt x="39" y="142"/>
                      </a:lnTo>
                      <a:lnTo>
                        <a:pt x="37" y="140"/>
                      </a:lnTo>
                      <a:lnTo>
                        <a:pt x="35" y="138"/>
                      </a:lnTo>
                      <a:lnTo>
                        <a:pt x="35" y="135"/>
                      </a:lnTo>
                      <a:lnTo>
                        <a:pt x="35" y="133"/>
                      </a:lnTo>
                      <a:lnTo>
                        <a:pt x="33" y="131"/>
                      </a:lnTo>
                      <a:lnTo>
                        <a:pt x="33" y="129"/>
                      </a:lnTo>
                      <a:lnTo>
                        <a:pt x="33" y="127"/>
                      </a:lnTo>
                      <a:lnTo>
                        <a:pt x="32" y="125"/>
                      </a:lnTo>
                      <a:lnTo>
                        <a:pt x="32" y="123"/>
                      </a:lnTo>
                      <a:lnTo>
                        <a:pt x="32" y="122"/>
                      </a:lnTo>
                      <a:lnTo>
                        <a:pt x="32" y="118"/>
                      </a:lnTo>
                      <a:lnTo>
                        <a:pt x="32" y="116"/>
                      </a:lnTo>
                      <a:lnTo>
                        <a:pt x="32" y="114"/>
                      </a:lnTo>
                      <a:lnTo>
                        <a:pt x="32" y="112"/>
                      </a:lnTo>
                      <a:lnTo>
                        <a:pt x="32" y="110"/>
                      </a:lnTo>
                      <a:lnTo>
                        <a:pt x="32" y="107"/>
                      </a:lnTo>
                      <a:lnTo>
                        <a:pt x="28" y="105"/>
                      </a:lnTo>
                      <a:lnTo>
                        <a:pt x="28" y="103"/>
                      </a:lnTo>
                      <a:lnTo>
                        <a:pt x="28" y="101"/>
                      </a:lnTo>
                      <a:lnTo>
                        <a:pt x="28" y="97"/>
                      </a:lnTo>
                      <a:lnTo>
                        <a:pt x="28" y="95"/>
                      </a:lnTo>
                      <a:lnTo>
                        <a:pt x="28" y="94"/>
                      </a:lnTo>
                      <a:lnTo>
                        <a:pt x="28" y="92"/>
                      </a:lnTo>
                      <a:lnTo>
                        <a:pt x="28" y="90"/>
                      </a:lnTo>
                      <a:lnTo>
                        <a:pt x="28" y="88"/>
                      </a:lnTo>
                      <a:lnTo>
                        <a:pt x="32" y="84"/>
                      </a:lnTo>
                      <a:lnTo>
                        <a:pt x="32" y="82"/>
                      </a:lnTo>
                      <a:lnTo>
                        <a:pt x="32" y="81"/>
                      </a:lnTo>
                      <a:lnTo>
                        <a:pt x="32" y="77"/>
                      </a:lnTo>
                      <a:lnTo>
                        <a:pt x="32" y="75"/>
                      </a:lnTo>
                      <a:lnTo>
                        <a:pt x="32" y="71"/>
                      </a:lnTo>
                      <a:lnTo>
                        <a:pt x="32" y="69"/>
                      </a:lnTo>
                      <a:lnTo>
                        <a:pt x="32" y="68"/>
                      </a:lnTo>
                      <a:lnTo>
                        <a:pt x="33" y="64"/>
                      </a:lnTo>
                      <a:lnTo>
                        <a:pt x="33" y="62"/>
                      </a:lnTo>
                      <a:lnTo>
                        <a:pt x="35" y="58"/>
                      </a:lnTo>
                      <a:lnTo>
                        <a:pt x="35" y="56"/>
                      </a:lnTo>
                      <a:lnTo>
                        <a:pt x="35" y="54"/>
                      </a:lnTo>
                      <a:lnTo>
                        <a:pt x="37" y="54"/>
                      </a:lnTo>
                      <a:lnTo>
                        <a:pt x="37" y="51"/>
                      </a:lnTo>
                      <a:lnTo>
                        <a:pt x="39" y="49"/>
                      </a:lnTo>
                      <a:lnTo>
                        <a:pt x="41" y="47"/>
                      </a:lnTo>
                      <a:lnTo>
                        <a:pt x="41" y="43"/>
                      </a:lnTo>
                      <a:lnTo>
                        <a:pt x="43" y="41"/>
                      </a:lnTo>
                      <a:lnTo>
                        <a:pt x="43" y="40"/>
                      </a:lnTo>
                      <a:lnTo>
                        <a:pt x="45" y="38"/>
                      </a:lnTo>
                      <a:lnTo>
                        <a:pt x="45" y="36"/>
                      </a:lnTo>
                      <a:lnTo>
                        <a:pt x="47" y="36"/>
                      </a:lnTo>
                      <a:lnTo>
                        <a:pt x="47" y="34"/>
                      </a:lnTo>
                      <a:lnTo>
                        <a:pt x="28" y="0"/>
                      </a:lnTo>
                      <a:lnTo>
                        <a:pt x="26" y="2"/>
                      </a:lnTo>
                      <a:lnTo>
                        <a:pt x="26" y="4"/>
                      </a:lnTo>
                      <a:lnTo>
                        <a:pt x="22" y="6"/>
                      </a:lnTo>
                      <a:lnTo>
                        <a:pt x="22" y="10"/>
                      </a:lnTo>
                      <a:lnTo>
                        <a:pt x="20" y="12"/>
                      </a:lnTo>
                      <a:lnTo>
                        <a:pt x="19" y="13"/>
                      </a:lnTo>
                      <a:lnTo>
                        <a:pt x="19" y="17"/>
                      </a:lnTo>
                      <a:lnTo>
                        <a:pt x="15" y="19"/>
                      </a:lnTo>
                      <a:lnTo>
                        <a:pt x="15" y="23"/>
                      </a:lnTo>
                      <a:lnTo>
                        <a:pt x="13" y="25"/>
                      </a:lnTo>
                      <a:lnTo>
                        <a:pt x="13" y="28"/>
                      </a:lnTo>
                      <a:lnTo>
                        <a:pt x="13" y="30"/>
                      </a:lnTo>
                      <a:lnTo>
                        <a:pt x="9" y="34"/>
                      </a:lnTo>
                      <a:lnTo>
                        <a:pt x="9" y="38"/>
                      </a:lnTo>
                      <a:lnTo>
                        <a:pt x="7" y="40"/>
                      </a:lnTo>
                      <a:lnTo>
                        <a:pt x="7" y="41"/>
                      </a:lnTo>
                      <a:lnTo>
                        <a:pt x="6" y="47"/>
                      </a:lnTo>
                      <a:lnTo>
                        <a:pt x="6" y="49"/>
                      </a:lnTo>
                      <a:lnTo>
                        <a:pt x="6" y="51"/>
                      </a:lnTo>
                      <a:lnTo>
                        <a:pt x="6" y="54"/>
                      </a:lnTo>
                      <a:lnTo>
                        <a:pt x="6" y="58"/>
                      </a:lnTo>
                      <a:lnTo>
                        <a:pt x="2" y="62"/>
                      </a:lnTo>
                      <a:lnTo>
                        <a:pt x="2" y="64"/>
                      </a:lnTo>
                      <a:lnTo>
                        <a:pt x="2" y="68"/>
                      </a:lnTo>
                      <a:lnTo>
                        <a:pt x="2" y="71"/>
                      </a:lnTo>
                      <a:lnTo>
                        <a:pt x="0" y="75"/>
                      </a:lnTo>
                      <a:lnTo>
                        <a:pt x="0" y="81"/>
                      </a:lnTo>
                      <a:lnTo>
                        <a:pt x="0" y="84"/>
                      </a:lnTo>
                      <a:lnTo>
                        <a:pt x="0" y="88"/>
                      </a:lnTo>
                      <a:lnTo>
                        <a:pt x="0" y="92"/>
                      </a:lnTo>
                      <a:lnTo>
                        <a:pt x="0" y="95"/>
                      </a:lnTo>
                      <a:lnTo>
                        <a:pt x="0" y="99"/>
                      </a:lnTo>
                      <a:lnTo>
                        <a:pt x="0" y="103"/>
                      </a:lnTo>
                      <a:lnTo>
                        <a:pt x="0" y="107"/>
                      </a:lnTo>
                      <a:lnTo>
                        <a:pt x="0" y="110"/>
                      </a:lnTo>
                      <a:lnTo>
                        <a:pt x="0" y="114"/>
                      </a:lnTo>
                      <a:lnTo>
                        <a:pt x="0" y="118"/>
                      </a:lnTo>
                      <a:lnTo>
                        <a:pt x="2" y="122"/>
                      </a:lnTo>
                      <a:lnTo>
                        <a:pt x="2" y="123"/>
                      </a:lnTo>
                      <a:lnTo>
                        <a:pt x="2" y="127"/>
                      </a:lnTo>
                      <a:lnTo>
                        <a:pt x="2" y="131"/>
                      </a:lnTo>
                      <a:lnTo>
                        <a:pt x="6" y="133"/>
                      </a:lnTo>
                      <a:lnTo>
                        <a:pt x="6" y="138"/>
                      </a:lnTo>
                      <a:lnTo>
                        <a:pt x="6" y="140"/>
                      </a:lnTo>
                      <a:lnTo>
                        <a:pt x="6" y="142"/>
                      </a:lnTo>
                      <a:lnTo>
                        <a:pt x="6" y="146"/>
                      </a:lnTo>
                      <a:lnTo>
                        <a:pt x="7" y="151"/>
                      </a:lnTo>
                      <a:lnTo>
                        <a:pt x="7" y="153"/>
                      </a:lnTo>
                      <a:lnTo>
                        <a:pt x="9" y="155"/>
                      </a:lnTo>
                      <a:lnTo>
                        <a:pt x="9" y="159"/>
                      </a:lnTo>
                      <a:lnTo>
                        <a:pt x="13" y="161"/>
                      </a:lnTo>
                      <a:lnTo>
                        <a:pt x="13" y="166"/>
                      </a:lnTo>
                      <a:lnTo>
                        <a:pt x="15" y="172"/>
                      </a:lnTo>
                      <a:lnTo>
                        <a:pt x="19" y="176"/>
                      </a:lnTo>
                      <a:lnTo>
                        <a:pt x="19" y="177"/>
                      </a:lnTo>
                      <a:lnTo>
                        <a:pt x="20" y="179"/>
                      </a:lnTo>
                      <a:lnTo>
                        <a:pt x="22" y="183"/>
                      </a:lnTo>
                      <a:lnTo>
                        <a:pt x="22" y="185"/>
                      </a:lnTo>
                      <a:lnTo>
                        <a:pt x="26" y="187"/>
                      </a:lnTo>
                      <a:lnTo>
                        <a:pt x="26" y="191"/>
                      </a:lnTo>
                      <a:lnTo>
                        <a:pt x="28" y="192"/>
                      </a:lnTo>
                      <a:lnTo>
                        <a:pt x="47" y="159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7" name="Freeform 34"/>
                <p:cNvSpPr>
                  <a:spLocks/>
                </p:cNvSpPr>
                <p:nvPr/>
              </p:nvSpPr>
              <p:spPr bwMode="auto">
                <a:xfrm>
                  <a:off x="1778" y="3191"/>
                  <a:ext cx="19" cy="104"/>
                </a:xfrm>
                <a:custGeom>
                  <a:avLst/>
                  <a:gdLst>
                    <a:gd name="T0" fmla="*/ 8 w 44"/>
                    <a:gd name="T1" fmla="*/ 37 h 242"/>
                    <a:gd name="T2" fmla="*/ 8 w 44"/>
                    <a:gd name="T3" fmla="*/ 37 h 242"/>
                    <a:gd name="T4" fmla="*/ 8 w 44"/>
                    <a:gd name="T5" fmla="*/ 36 h 242"/>
                    <a:gd name="T6" fmla="*/ 7 w 44"/>
                    <a:gd name="T7" fmla="*/ 35 h 242"/>
                    <a:gd name="T8" fmla="*/ 7 w 44"/>
                    <a:gd name="T9" fmla="*/ 34 h 242"/>
                    <a:gd name="T10" fmla="*/ 6 w 44"/>
                    <a:gd name="T11" fmla="*/ 32 h 242"/>
                    <a:gd name="T12" fmla="*/ 6 w 44"/>
                    <a:gd name="T13" fmla="*/ 31 h 242"/>
                    <a:gd name="T14" fmla="*/ 6 w 44"/>
                    <a:gd name="T15" fmla="*/ 29 h 242"/>
                    <a:gd name="T16" fmla="*/ 5 w 44"/>
                    <a:gd name="T17" fmla="*/ 28 h 242"/>
                    <a:gd name="T18" fmla="*/ 5 w 44"/>
                    <a:gd name="T19" fmla="*/ 27 h 242"/>
                    <a:gd name="T20" fmla="*/ 5 w 44"/>
                    <a:gd name="T21" fmla="*/ 26 h 242"/>
                    <a:gd name="T22" fmla="*/ 5 w 44"/>
                    <a:gd name="T23" fmla="*/ 25 h 242"/>
                    <a:gd name="T24" fmla="*/ 5 w 44"/>
                    <a:gd name="T25" fmla="*/ 24 h 242"/>
                    <a:gd name="T26" fmla="*/ 5 w 44"/>
                    <a:gd name="T27" fmla="*/ 22 h 242"/>
                    <a:gd name="T28" fmla="*/ 5 w 44"/>
                    <a:gd name="T29" fmla="*/ 21 h 242"/>
                    <a:gd name="T30" fmla="*/ 5 w 44"/>
                    <a:gd name="T31" fmla="*/ 20 h 242"/>
                    <a:gd name="T32" fmla="*/ 5 w 44"/>
                    <a:gd name="T33" fmla="*/ 19 h 242"/>
                    <a:gd name="T34" fmla="*/ 5 w 44"/>
                    <a:gd name="T35" fmla="*/ 18 h 242"/>
                    <a:gd name="T36" fmla="*/ 6 w 44"/>
                    <a:gd name="T37" fmla="*/ 16 h 242"/>
                    <a:gd name="T38" fmla="*/ 6 w 44"/>
                    <a:gd name="T39" fmla="*/ 15 h 242"/>
                    <a:gd name="T40" fmla="*/ 6 w 44"/>
                    <a:gd name="T41" fmla="*/ 15 h 242"/>
                    <a:gd name="T42" fmla="*/ 6 w 44"/>
                    <a:gd name="T43" fmla="*/ 13 h 242"/>
                    <a:gd name="T44" fmla="*/ 6 w 44"/>
                    <a:gd name="T45" fmla="*/ 13 h 242"/>
                    <a:gd name="T46" fmla="*/ 6 w 44"/>
                    <a:gd name="T47" fmla="*/ 11 h 242"/>
                    <a:gd name="T48" fmla="*/ 7 w 44"/>
                    <a:gd name="T49" fmla="*/ 11 h 242"/>
                    <a:gd name="T50" fmla="*/ 7 w 44"/>
                    <a:gd name="T51" fmla="*/ 10 h 242"/>
                    <a:gd name="T52" fmla="*/ 8 w 44"/>
                    <a:gd name="T53" fmla="*/ 9 h 242"/>
                    <a:gd name="T54" fmla="*/ 8 w 44"/>
                    <a:gd name="T55" fmla="*/ 8 h 242"/>
                    <a:gd name="T56" fmla="*/ 8 w 44"/>
                    <a:gd name="T57" fmla="*/ 7 h 242"/>
                    <a:gd name="T58" fmla="*/ 4 w 44"/>
                    <a:gd name="T59" fmla="*/ 1 h 242"/>
                    <a:gd name="T60" fmla="*/ 4 w 44"/>
                    <a:gd name="T61" fmla="*/ 2 h 242"/>
                    <a:gd name="T62" fmla="*/ 4 w 44"/>
                    <a:gd name="T63" fmla="*/ 3 h 242"/>
                    <a:gd name="T64" fmla="*/ 3 w 44"/>
                    <a:gd name="T65" fmla="*/ 4 h 242"/>
                    <a:gd name="T66" fmla="*/ 3 w 44"/>
                    <a:gd name="T67" fmla="*/ 6 h 242"/>
                    <a:gd name="T68" fmla="*/ 2 w 44"/>
                    <a:gd name="T69" fmla="*/ 7 h 242"/>
                    <a:gd name="T70" fmla="*/ 1 w 44"/>
                    <a:gd name="T71" fmla="*/ 9 h 242"/>
                    <a:gd name="T72" fmla="*/ 1 w 44"/>
                    <a:gd name="T73" fmla="*/ 10 h 242"/>
                    <a:gd name="T74" fmla="*/ 1 w 44"/>
                    <a:gd name="T75" fmla="*/ 11 h 242"/>
                    <a:gd name="T76" fmla="*/ 0 w 44"/>
                    <a:gd name="T77" fmla="*/ 13 h 242"/>
                    <a:gd name="T78" fmla="*/ 0 w 44"/>
                    <a:gd name="T79" fmla="*/ 14 h 242"/>
                    <a:gd name="T80" fmla="*/ 0 w 44"/>
                    <a:gd name="T81" fmla="*/ 15 h 242"/>
                    <a:gd name="T82" fmla="*/ 0 w 44"/>
                    <a:gd name="T83" fmla="*/ 17 h 242"/>
                    <a:gd name="T84" fmla="*/ 0 w 44"/>
                    <a:gd name="T85" fmla="*/ 18 h 242"/>
                    <a:gd name="T86" fmla="*/ 0 w 44"/>
                    <a:gd name="T87" fmla="*/ 20 h 242"/>
                    <a:gd name="T88" fmla="*/ 0 w 44"/>
                    <a:gd name="T89" fmla="*/ 21 h 242"/>
                    <a:gd name="T90" fmla="*/ 0 w 44"/>
                    <a:gd name="T91" fmla="*/ 23 h 242"/>
                    <a:gd name="T92" fmla="*/ 0 w 44"/>
                    <a:gd name="T93" fmla="*/ 25 h 242"/>
                    <a:gd name="T94" fmla="*/ 0 w 44"/>
                    <a:gd name="T95" fmla="*/ 26 h 242"/>
                    <a:gd name="T96" fmla="*/ 0 w 44"/>
                    <a:gd name="T97" fmla="*/ 28 h 242"/>
                    <a:gd name="T98" fmla="*/ 0 w 44"/>
                    <a:gd name="T99" fmla="*/ 29 h 242"/>
                    <a:gd name="T100" fmla="*/ 0 w 44"/>
                    <a:gd name="T101" fmla="*/ 31 h 242"/>
                    <a:gd name="T102" fmla="*/ 0 w 44"/>
                    <a:gd name="T103" fmla="*/ 32 h 242"/>
                    <a:gd name="T104" fmla="*/ 1 w 44"/>
                    <a:gd name="T105" fmla="*/ 34 h 242"/>
                    <a:gd name="T106" fmla="*/ 1 w 44"/>
                    <a:gd name="T107" fmla="*/ 35 h 242"/>
                    <a:gd name="T108" fmla="*/ 1 w 44"/>
                    <a:gd name="T109" fmla="*/ 37 h 242"/>
                    <a:gd name="T110" fmla="*/ 2 w 44"/>
                    <a:gd name="T111" fmla="*/ 37 h 242"/>
                    <a:gd name="T112" fmla="*/ 3 w 44"/>
                    <a:gd name="T113" fmla="*/ 39 h 242"/>
                    <a:gd name="T114" fmla="*/ 3 w 44"/>
                    <a:gd name="T115" fmla="*/ 40 h 242"/>
                    <a:gd name="T116" fmla="*/ 4 w 44"/>
                    <a:gd name="T117" fmla="*/ 42 h 242"/>
                    <a:gd name="T118" fmla="*/ 4 w 44"/>
                    <a:gd name="T119" fmla="*/ 43 h 242"/>
                    <a:gd name="T120" fmla="*/ 4 w 44"/>
                    <a:gd name="T121" fmla="*/ 44 h 242"/>
                    <a:gd name="T122" fmla="*/ 8 w 44"/>
                    <a:gd name="T123" fmla="*/ 37 h 2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4"/>
                    <a:gd name="T187" fmla="*/ 0 h 242"/>
                    <a:gd name="T188" fmla="*/ 44 w 44"/>
                    <a:gd name="T189" fmla="*/ 242 h 2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4" h="242">
                      <a:moveTo>
                        <a:pt x="44" y="203"/>
                      </a:moveTo>
                      <a:lnTo>
                        <a:pt x="44" y="201"/>
                      </a:lnTo>
                      <a:lnTo>
                        <a:pt x="42" y="199"/>
                      </a:lnTo>
                      <a:lnTo>
                        <a:pt x="42" y="197"/>
                      </a:lnTo>
                      <a:lnTo>
                        <a:pt x="41" y="194"/>
                      </a:lnTo>
                      <a:lnTo>
                        <a:pt x="41" y="192"/>
                      </a:lnTo>
                      <a:lnTo>
                        <a:pt x="39" y="192"/>
                      </a:lnTo>
                      <a:lnTo>
                        <a:pt x="39" y="188"/>
                      </a:lnTo>
                      <a:lnTo>
                        <a:pt x="37" y="186"/>
                      </a:lnTo>
                      <a:lnTo>
                        <a:pt x="37" y="181"/>
                      </a:lnTo>
                      <a:lnTo>
                        <a:pt x="35" y="179"/>
                      </a:lnTo>
                      <a:lnTo>
                        <a:pt x="33" y="173"/>
                      </a:lnTo>
                      <a:lnTo>
                        <a:pt x="33" y="171"/>
                      </a:lnTo>
                      <a:lnTo>
                        <a:pt x="33" y="166"/>
                      </a:lnTo>
                      <a:lnTo>
                        <a:pt x="29" y="160"/>
                      </a:lnTo>
                      <a:lnTo>
                        <a:pt x="29" y="155"/>
                      </a:lnTo>
                      <a:lnTo>
                        <a:pt x="29" y="153"/>
                      </a:lnTo>
                      <a:lnTo>
                        <a:pt x="28" y="151"/>
                      </a:lnTo>
                      <a:lnTo>
                        <a:pt x="28" y="149"/>
                      </a:lnTo>
                      <a:lnTo>
                        <a:pt x="28" y="145"/>
                      </a:lnTo>
                      <a:lnTo>
                        <a:pt x="28" y="143"/>
                      </a:lnTo>
                      <a:lnTo>
                        <a:pt x="26" y="140"/>
                      </a:lnTo>
                      <a:lnTo>
                        <a:pt x="26" y="136"/>
                      </a:lnTo>
                      <a:lnTo>
                        <a:pt x="26" y="134"/>
                      </a:lnTo>
                      <a:lnTo>
                        <a:pt x="26" y="130"/>
                      </a:lnTo>
                      <a:lnTo>
                        <a:pt x="26" y="127"/>
                      </a:lnTo>
                      <a:lnTo>
                        <a:pt x="26" y="125"/>
                      </a:lnTo>
                      <a:lnTo>
                        <a:pt x="26" y="121"/>
                      </a:lnTo>
                      <a:lnTo>
                        <a:pt x="26" y="117"/>
                      </a:lnTo>
                      <a:lnTo>
                        <a:pt x="26" y="115"/>
                      </a:lnTo>
                      <a:lnTo>
                        <a:pt x="26" y="112"/>
                      </a:lnTo>
                      <a:lnTo>
                        <a:pt x="26" y="110"/>
                      </a:lnTo>
                      <a:lnTo>
                        <a:pt x="26" y="108"/>
                      </a:lnTo>
                      <a:lnTo>
                        <a:pt x="26" y="104"/>
                      </a:lnTo>
                      <a:lnTo>
                        <a:pt x="28" y="101"/>
                      </a:lnTo>
                      <a:lnTo>
                        <a:pt x="28" y="99"/>
                      </a:lnTo>
                      <a:lnTo>
                        <a:pt x="28" y="95"/>
                      </a:lnTo>
                      <a:lnTo>
                        <a:pt x="29" y="89"/>
                      </a:lnTo>
                      <a:lnTo>
                        <a:pt x="29" y="88"/>
                      </a:lnTo>
                      <a:lnTo>
                        <a:pt x="29" y="84"/>
                      </a:lnTo>
                      <a:lnTo>
                        <a:pt x="29" y="82"/>
                      </a:lnTo>
                      <a:lnTo>
                        <a:pt x="33" y="78"/>
                      </a:lnTo>
                      <a:lnTo>
                        <a:pt x="33" y="74"/>
                      </a:lnTo>
                      <a:lnTo>
                        <a:pt x="33" y="73"/>
                      </a:lnTo>
                      <a:lnTo>
                        <a:pt x="33" y="71"/>
                      </a:lnTo>
                      <a:lnTo>
                        <a:pt x="33" y="69"/>
                      </a:lnTo>
                      <a:lnTo>
                        <a:pt x="35" y="65"/>
                      </a:lnTo>
                      <a:lnTo>
                        <a:pt x="35" y="61"/>
                      </a:lnTo>
                      <a:lnTo>
                        <a:pt x="37" y="61"/>
                      </a:lnTo>
                      <a:lnTo>
                        <a:pt x="37" y="60"/>
                      </a:lnTo>
                      <a:lnTo>
                        <a:pt x="37" y="56"/>
                      </a:lnTo>
                      <a:lnTo>
                        <a:pt x="39" y="54"/>
                      </a:lnTo>
                      <a:lnTo>
                        <a:pt x="39" y="50"/>
                      </a:lnTo>
                      <a:lnTo>
                        <a:pt x="41" y="48"/>
                      </a:lnTo>
                      <a:lnTo>
                        <a:pt x="41" y="47"/>
                      </a:lnTo>
                      <a:lnTo>
                        <a:pt x="42" y="43"/>
                      </a:lnTo>
                      <a:lnTo>
                        <a:pt x="44" y="41"/>
                      </a:lnTo>
                      <a:lnTo>
                        <a:pt x="44" y="37"/>
                      </a:lnTo>
                      <a:lnTo>
                        <a:pt x="26" y="0"/>
                      </a:lnTo>
                      <a:lnTo>
                        <a:pt x="24" y="4"/>
                      </a:lnTo>
                      <a:lnTo>
                        <a:pt x="22" y="6"/>
                      </a:lnTo>
                      <a:lnTo>
                        <a:pt x="20" y="9"/>
                      </a:lnTo>
                      <a:lnTo>
                        <a:pt x="20" y="13"/>
                      </a:lnTo>
                      <a:lnTo>
                        <a:pt x="20" y="17"/>
                      </a:lnTo>
                      <a:lnTo>
                        <a:pt x="16" y="20"/>
                      </a:lnTo>
                      <a:lnTo>
                        <a:pt x="15" y="22"/>
                      </a:lnTo>
                      <a:lnTo>
                        <a:pt x="13" y="28"/>
                      </a:lnTo>
                      <a:lnTo>
                        <a:pt x="13" y="30"/>
                      </a:lnTo>
                      <a:lnTo>
                        <a:pt x="11" y="35"/>
                      </a:lnTo>
                      <a:lnTo>
                        <a:pt x="9" y="37"/>
                      </a:lnTo>
                      <a:lnTo>
                        <a:pt x="9" y="43"/>
                      </a:lnTo>
                      <a:lnTo>
                        <a:pt x="7" y="47"/>
                      </a:lnTo>
                      <a:lnTo>
                        <a:pt x="7" y="48"/>
                      </a:lnTo>
                      <a:lnTo>
                        <a:pt x="7" y="54"/>
                      </a:lnTo>
                      <a:lnTo>
                        <a:pt x="5" y="56"/>
                      </a:lnTo>
                      <a:lnTo>
                        <a:pt x="5" y="61"/>
                      </a:lnTo>
                      <a:lnTo>
                        <a:pt x="5" y="63"/>
                      </a:lnTo>
                      <a:lnTo>
                        <a:pt x="1" y="69"/>
                      </a:lnTo>
                      <a:lnTo>
                        <a:pt x="1" y="71"/>
                      </a:lnTo>
                      <a:lnTo>
                        <a:pt x="0" y="76"/>
                      </a:lnTo>
                      <a:lnTo>
                        <a:pt x="0" y="82"/>
                      </a:lnTo>
                      <a:lnTo>
                        <a:pt x="0" y="84"/>
                      </a:lnTo>
                      <a:lnTo>
                        <a:pt x="0" y="88"/>
                      </a:lnTo>
                      <a:lnTo>
                        <a:pt x="0" y="91"/>
                      </a:lnTo>
                      <a:lnTo>
                        <a:pt x="0" y="97"/>
                      </a:lnTo>
                      <a:lnTo>
                        <a:pt x="0" y="101"/>
                      </a:lnTo>
                      <a:lnTo>
                        <a:pt x="0" y="104"/>
                      </a:lnTo>
                      <a:lnTo>
                        <a:pt x="0" y="108"/>
                      </a:lnTo>
                      <a:lnTo>
                        <a:pt x="0" y="112"/>
                      </a:lnTo>
                      <a:lnTo>
                        <a:pt x="0" y="117"/>
                      </a:lnTo>
                      <a:lnTo>
                        <a:pt x="0" y="121"/>
                      </a:lnTo>
                      <a:lnTo>
                        <a:pt x="0" y="125"/>
                      </a:lnTo>
                      <a:lnTo>
                        <a:pt x="0" y="129"/>
                      </a:lnTo>
                      <a:lnTo>
                        <a:pt x="0" y="134"/>
                      </a:lnTo>
                      <a:lnTo>
                        <a:pt x="0" y="138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9"/>
                      </a:lnTo>
                      <a:lnTo>
                        <a:pt x="0" y="153"/>
                      </a:lnTo>
                      <a:lnTo>
                        <a:pt x="0" y="158"/>
                      </a:lnTo>
                      <a:lnTo>
                        <a:pt x="0" y="160"/>
                      </a:lnTo>
                      <a:lnTo>
                        <a:pt x="0" y="166"/>
                      </a:lnTo>
                      <a:lnTo>
                        <a:pt x="1" y="168"/>
                      </a:lnTo>
                      <a:lnTo>
                        <a:pt x="1" y="173"/>
                      </a:lnTo>
                      <a:lnTo>
                        <a:pt x="5" y="179"/>
                      </a:lnTo>
                      <a:lnTo>
                        <a:pt x="5" y="181"/>
                      </a:lnTo>
                      <a:lnTo>
                        <a:pt x="5" y="186"/>
                      </a:lnTo>
                      <a:lnTo>
                        <a:pt x="7" y="188"/>
                      </a:lnTo>
                      <a:lnTo>
                        <a:pt x="7" y="192"/>
                      </a:lnTo>
                      <a:lnTo>
                        <a:pt x="7" y="197"/>
                      </a:lnTo>
                      <a:lnTo>
                        <a:pt x="9" y="199"/>
                      </a:lnTo>
                      <a:lnTo>
                        <a:pt x="9" y="203"/>
                      </a:lnTo>
                      <a:lnTo>
                        <a:pt x="11" y="207"/>
                      </a:lnTo>
                      <a:lnTo>
                        <a:pt x="13" y="211"/>
                      </a:lnTo>
                      <a:lnTo>
                        <a:pt x="13" y="214"/>
                      </a:lnTo>
                      <a:lnTo>
                        <a:pt x="15" y="218"/>
                      </a:lnTo>
                      <a:lnTo>
                        <a:pt x="16" y="222"/>
                      </a:lnTo>
                      <a:lnTo>
                        <a:pt x="20" y="225"/>
                      </a:lnTo>
                      <a:lnTo>
                        <a:pt x="20" y="229"/>
                      </a:lnTo>
                      <a:lnTo>
                        <a:pt x="20" y="231"/>
                      </a:lnTo>
                      <a:lnTo>
                        <a:pt x="22" y="235"/>
                      </a:lnTo>
                      <a:lnTo>
                        <a:pt x="24" y="238"/>
                      </a:lnTo>
                      <a:lnTo>
                        <a:pt x="26" y="242"/>
                      </a:lnTo>
                      <a:lnTo>
                        <a:pt x="44" y="20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8" name="Freeform 35"/>
                <p:cNvSpPr>
                  <a:spLocks/>
                </p:cNvSpPr>
                <p:nvPr/>
              </p:nvSpPr>
              <p:spPr bwMode="auto">
                <a:xfrm>
                  <a:off x="1852" y="3537"/>
                  <a:ext cx="187" cy="81"/>
                </a:xfrm>
                <a:custGeom>
                  <a:avLst/>
                  <a:gdLst>
                    <a:gd name="T0" fmla="*/ 79 w 440"/>
                    <a:gd name="T1" fmla="*/ 17 h 190"/>
                    <a:gd name="T2" fmla="*/ 70 w 440"/>
                    <a:gd name="T3" fmla="*/ 26 h 190"/>
                    <a:gd name="T4" fmla="*/ 60 w 440"/>
                    <a:gd name="T5" fmla="*/ 35 h 190"/>
                    <a:gd name="T6" fmla="*/ 40 w 440"/>
                    <a:gd name="T7" fmla="*/ 35 h 190"/>
                    <a:gd name="T8" fmla="*/ 20 w 440"/>
                    <a:gd name="T9" fmla="*/ 35 h 190"/>
                    <a:gd name="T10" fmla="*/ 10 w 440"/>
                    <a:gd name="T11" fmla="*/ 26 h 190"/>
                    <a:gd name="T12" fmla="*/ 0 w 440"/>
                    <a:gd name="T13" fmla="*/ 17 h 190"/>
                    <a:gd name="T14" fmla="*/ 10 w 440"/>
                    <a:gd name="T15" fmla="*/ 9 h 190"/>
                    <a:gd name="T16" fmla="*/ 20 w 440"/>
                    <a:gd name="T17" fmla="*/ 0 h 190"/>
                    <a:gd name="T18" fmla="*/ 40 w 440"/>
                    <a:gd name="T19" fmla="*/ 0 h 190"/>
                    <a:gd name="T20" fmla="*/ 60 w 440"/>
                    <a:gd name="T21" fmla="*/ 0 h 190"/>
                    <a:gd name="T22" fmla="*/ 70 w 440"/>
                    <a:gd name="T23" fmla="*/ 9 h 190"/>
                    <a:gd name="T24" fmla="*/ 79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440" y="95"/>
                      </a:moveTo>
                      <a:lnTo>
                        <a:pt x="386" y="142"/>
                      </a:lnTo>
                      <a:lnTo>
                        <a:pt x="330" y="190"/>
                      </a:lnTo>
                      <a:lnTo>
                        <a:pt x="220" y="190"/>
                      </a:lnTo>
                      <a:lnTo>
                        <a:pt x="110" y="190"/>
                      </a:lnTo>
                      <a:lnTo>
                        <a:pt x="56" y="142"/>
                      </a:lnTo>
                      <a:lnTo>
                        <a:pt x="0" y="95"/>
                      </a:lnTo>
                      <a:lnTo>
                        <a:pt x="56" y="47"/>
                      </a:lnTo>
                      <a:lnTo>
                        <a:pt x="110" y="0"/>
                      </a:lnTo>
                      <a:lnTo>
                        <a:pt x="220" y="0"/>
                      </a:lnTo>
                      <a:lnTo>
                        <a:pt x="330" y="0"/>
                      </a:lnTo>
                      <a:lnTo>
                        <a:pt x="386" y="47"/>
                      </a:lnTo>
                      <a:lnTo>
                        <a:pt x="440" y="95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9" name="Rectangle 36"/>
                <p:cNvSpPr>
                  <a:spLocks noChangeArrowheads="1"/>
                </p:cNvSpPr>
                <p:nvPr/>
              </p:nvSpPr>
              <p:spPr bwMode="auto">
                <a:xfrm>
                  <a:off x="1852" y="3565"/>
                  <a:ext cx="187" cy="12"/>
                </a:xfrm>
                <a:prstGeom prst="rect">
                  <a:avLst/>
                </a:prstGeom>
                <a:solidFill>
                  <a:srgbClr val="003A6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0" name="Freeform 37"/>
                <p:cNvSpPr>
                  <a:spLocks/>
                </p:cNvSpPr>
                <p:nvPr/>
              </p:nvSpPr>
              <p:spPr bwMode="auto">
                <a:xfrm>
                  <a:off x="1852" y="3537"/>
                  <a:ext cx="46" cy="81"/>
                </a:xfrm>
                <a:custGeom>
                  <a:avLst/>
                  <a:gdLst>
                    <a:gd name="T0" fmla="*/ 19 w 110"/>
                    <a:gd name="T1" fmla="*/ 35 h 190"/>
                    <a:gd name="T2" fmla="*/ 10 w 110"/>
                    <a:gd name="T3" fmla="*/ 26 h 190"/>
                    <a:gd name="T4" fmla="*/ 0 w 110"/>
                    <a:gd name="T5" fmla="*/ 17 h 190"/>
                    <a:gd name="T6" fmla="*/ 10 w 110"/>
                    <a:gd name="T7" fmla="*/ 9 h 190"/>
                    <a:gd name="T8" fmla="*/ 19 w 110"/>
                    <a:gd name="T9" fmla="*/ 0 h 190"/>
                    <a:gd name="T10" fmla="*/ 19 w 110"/>
                    <a:gd name="T11" fmla="*/ 35 h 1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90"/>
                    <a:gd name="T20" fmla="*/ 110 w 110"/>
                    <a:gd name="T21" fmla="*/ 190 h 19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90">
                      <a:moveTo>
                        <a:pt x="110" y="190"/>
                      </a:moveTo>
                      <a:lnTo>
                        <a:pt x="56" y="142"/>
                      </a:lnTo>
                      <a:lnTo>
                        <a:pt x="0" y="95"/>
                      </a:lnTo>
                      <a:lnTo>
                        <a:pt x="56" y="47"/>
                      </a:lnTo>
                      <a:lnTo>
                        <a:pt x="110" y="0"/>
                      </a:lnTo>
                      <a:lnTo>
                        <a:pt x="110" y="19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1" name="Freeform 38"/>
                <p:cNvSpPr>
                  <a:spLocks/>
                </p:cNvSpPr>
                <p:nvPr/>
              </p:nvSpPr>
              <p:spPr bwMode="auto">
                <a:xfrm>
                  <a:off x="1993" y="3537"/>
                  <a:ext cx="46" cy="81"/>
                </a:xfrm>
                <a:custGeom>
                  <a:avLst/>
                  <a:gdLst>
                    <a:gd name="T0" fmla="*/ 20 w 108"/>
                    <a:gd name="T1" fmla="*/ 17 h 188"/>
                    <a:gd name="T2" fmla="*/ 10 w 108"/>
                    <a:gd name="T3" fmla="*/ 26 h 188"/>
                    <a:gd name="T4" fmla="*/ 0 w 108"/>
                    <a:gd name="T5" fmla="*/ 35 h 188"/>
                    <a:gd name="T6" fmla="*/ 0 w 108"/>
                    <a:gd name="T7" fmla="*/ 0 h 188"/>
                    <a:gd name="T8" fmla="*/ 10 w 108"/>
                    <a:gd name="T9" fmla="*/ 9 h 188"/>
                    <a:gd name="T10" fmla="*/ 20 w 108"/>
                    <a:gd name="T11" fmla="*/ 17 h 1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"/>
                    <a:gd name="T19" fmla="*/ 0 h 188"/>
                    <a:gd name="T20" fmla="*/ 108 w 108"/>
                    <a:gd name="T21" fmla="*/ 188 h 1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" h="188">
                      <a:moveTo>
                        <a:pt x="108" y="93"/>
                      </a:moveTo>
                      <a:lnTo>
                        <a:pt x="54" y="140"/>
                      </a:lnTo>
                      <a:lnTo>
                        <a:pt x="0" y="188"/>
                      </a:lnTo>
                      <a:lnTo>
                        <a:pt x="0" y="0"/>
                      </a:lnTo>
                      <a:lnTo>
                        <a:pt x="54" y="47"/>
                      </a:lnTo>
                      <a:lnTo>
                        <a:pt x="108" y="93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2" name="Freeform 39"/>
                <p:cNvSpPr>
                  <a:spLocks/>
                </p:cNvSpPr>
                <p:nvPr/>
              </p:nvSpPr>
              <p:spPr bwMode="auto">
                <a:xfrm>
                  <a:off x="1852" y="3525"/>
                  <a:ext cx="187" cy="81"/>
                </a:xfrm>
                <a:custGeom>
                  <a:avLst/>
                  <a:gdLst>
                    <a:gd name="T0" fmla="*/ 79 w 440"/>
                    <a:gd name="T1" fmla="*/ 17 h 190"/>
                    <a:gd name="T2" fmla="*/ 70 w 440"/>
                    <a:gd name="T3" fmla="*/ 26 h 190"/>
                    <a:gd name="T4" fmla="*/ 60 w 440"/>
                    <a:gd name="T5" fmla="*/ 35 h 190"/>
                    <a:gd name="T6" fmla="*/ 40 w 440"/>
                    <a:gd name="T7" fmla="*/ 35 h 190"/>
                    <a:gd name="T8" fmla="*/ 20 w 440"/>
                    <a:gd name="T9" fmla="*/ 35 h 190"/>
                    <a:gd name="T10" fmla="*/ 10 w 440"/>
                    <a:gd name="T11" fmla="*/ 26 h 190"/>
                    <a:gd name="T12" fmla="*/ 0 w 440"/>
                    <a:gd name="T13" fmla="*/ 17 h 190"/>
                    <a:gd name="T14" fmla="*/ 10 w 440"/>
                    <a:gd name="T15" fmla="*/ 9 h 190"/>
                    <a:gd name="T16" fmla="*/ 20 w 440"/>
                    <a:gd name="T17" fmla="*/ 0 h 190"/>
                    <a:gd name="T18" fmla="*/ 40 w 440"/>
                    <a:gd name="T19" fmla="*/ 0 h 190"/>
                    <a:gd name="T20" fmla="*/ 60 w 440"/>
                    <a:gd name="T21" fmla="*/ 0 h 190"/>
                    <a:gd name="T22" fmla="*/ 70 w 440"/>
                    <a:gd name="T23" fmla="*/ 9 h 190"/>
                    <a:gd name="T24" fmla="*/ 79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440" y="95"/>
                      </a:moveTo>
                      <a:lnTo>
                        <a:pt x="386" y="144"/>
                      </a:lnTo>
                      <a:lnTo>
                        <a:pt x="330" y="190"/>
                      </a:lnTo>
                      <a:lnTo>
                        <a:pt x="220" y="190"/>
                      </a:lnTo>
                      <a:lnTo>
                        <a:pt x="110" y="190"/>
                      </a:lnTo>
                      <a:lnTo>
                        <a:pt x="56" y="144"/>
                      </a:lnTo>
                      <a:lnTo>
                        <a:pt x="0" y="95"/>
                      </a:lnTo>
                      <a:lnTo>
                        <a:pt x="56" y="49"/>
                      </a:lnTo>
                      <a:lnTo>
                        <a:pt x="110" y="0"/>
                      </a:lnTo>
                      <a:lnTo>
                        <a:pt x="220" y="0"/>
                      </a:lnTo>
                      <a:lnTo>
                        <a:pt x="330" y="0"/>
                      </a:lnTo>
                      <a:lnTo>
                        <a:pt x="386" y="49"/>
                      </a:lnTo>
                      <a:lnTo>
                        <a:pt x="440" y="95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3" name="Freeform 40"/>
                <p:cNvSpPr>
                  <a:spLocks/>
                </p:cNvSpPr>
                <p:nvPr/>
              </p:nvSpPr>
              <p:spPr bwMode="auto">
                <a:xfrm>
                  <a:off x="1710" y="3485"/>
                  <a:ext cx="188" cy="80"/>
                </a:xfrm>
                <a:custGeom>
                  <a:avLst/>
                  <a:gdLst>
                    <a:gd name="T0" fmla="*/ 0 w 440"/>
                    <a:gd name="T1" fmla="*/ 17 h 186"/>
                    <a:gd name="T2" fmla="*/ 10 w 440"/>
                    <a:gd name="T3" fmla="*/ 26 h 186"/>
                    <a:gd name="T4" fmla="*/ 20 w 440"/>
                    <a:gd name="T5" fmla="*/ 34 h 186"/>
                    <a:gd name="T6" fmla="*/ 40 w 440"/>
                    <a:gd name="T7" fmla="*/ 34 h 186"/>
                    <a:gd name="T8" fmla="*/ 60 w 440"/>
                    <a:gd name="T9" fmla="*/ 34 h 186"/>
                    <a:gd name="T10" fmla="*/ 71 w 440"/>
                    <a:gd name="T11" fmla="*/ 26 h 186"/>
                    <a:gd name="T12" fmla="*/ 80 w 440"/>
                    <a:gd name="T13" fmla="*/ 17 h 186"/>
                    <a:gd name="T14" fmla="*/ 71 w 440"/>
                    <a:gd name="T15" fmla="*/ 9 h 186"/>
                    <a:gd name="T16" fmla="*/ 60 w 440"/>
                    <a:gd name="T17" fmla="*/ 0 h 186"/>
                    <a:gd name="T18" fmla="*/ 40 w 440"/>
                    <a:gd name="T19" fmla="*/ 0 h 186"/>
                    <a:gd name="T20" fmla="*/ 20 w 440"/>
                    <a:gd name="T21" fmla="*/ 0 h 186"/>
                    <a:gd name="T22" fmla="*/ 10 w 440"/>
                    <a:gd name="T23" fmla="*/ 9 h 186"/>
                    <a:gd name="T24" fmla="*/ 0 w 440"/>
                    <a:gd name="T25" fmla="*/ 17 h 18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86"/>
                    <a:gd name="T41" fmla="*/ 440 w 440"/>
                    <a:gd name="T42" fmla="*/ 186 h 18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86">
                      <a:moveTo>
                        <a:pt x="0" y="93"/>
                      </a:moveTo>
                      <a:lnTo>
                        <a:pt x="56" y="140"/>
                      </a:lnTo>
                      <a:lnTo>
                        <a:pt x="110" y="186"/>
                      </a:lnTo>
                      <a:lnTo>
                        <a:pt x="220" y="186"/>
                      </a:lnTo>
                      <a:lnTo>
                        <a:pt x="330" y="186"/>
                      </a:lnTo>
                      <a:lnTo>
                        <a:pt x="386" y="140"/>
                      </a:lnTo>
                      <a:lnTo>
                        <a:pt x="440" y="93"/>
                      </a:lnTo>
                      <a:lnTo>
                        <a:pt x="386" y="46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4" name="Freeform 41"/>
                <p:cNvSpPr>
                  <a:spLocks/>
                </p:cNvSpPr>
                <p:nvPr/>
              </p:nvSpPr>
              <p:spPr bwMode="auto">
                <a:xfrm>
                  <a:off x="1710" y="3513"/>
                  <a:ext cx="188" cy="12"/>
                </a:xfrm>
                <a:custGeom>
                  <a:avLst/>
                  <a:gdLst>
                    <a:gd name="T0" fmla="*/ 80 w 440"/>
                    <a:gd name="T1" fmla="*/ 0 h 26"/>
                    <a:gd name="T2" fmla="*/ 80 w 440"/>
                    <a:gd name="T3" fmla="*/ 6 h 26"/>
                    <a:gd name="T4" fmla="*/ 0 w 440"/>
                    <a:gd name="T5" fmla="*/ 6 h 26"/>
                    <a:gd name="T6" fmla="*/ 0 w 440"/>
                    <a:gd name="T7" fmla="*/ 0 h 26"/>
                    <a:gd name="T8" fmla="*/ 80 w 440"/>
                    <a:gd name="T9" fmla="*/ 0 h 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40"/>
                    <a:gd name="T16" fmla="*/ 0 h 26"/>
                    <a:gd name="T17" fmla="*/ 440 w 440"/>
                    <a:gd name="T18" fmla="*/ 26 h 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40" h="26">
                      <a:moveTo>
                        <a:pt x="440" y="0"/>
                      </a:moveTo>
                      <a:lnTo>
                        <a:pt x="440" y="26"/>
                      </a:lnTo>
                      <a:lnTo>
                        <a:pt x="2" y="26"/>
                      </a:lnTo>
                      <a:lnTo>
                        <a:pt x="0" y="0"/>
                      </a:ln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5" name="Freeform 42"/>
                <p:cNvSpPr>
                  <a:spLocks/>
                </p:cNvSpPr>
                <p:nvPr/>
              </p:nvSpPr>
              <p:spPr bwMode="auto">
                <a:xfrm>
                  <a:off x="1852" y="3485"/>
                  <a:ext cx="46" cy="80"/>
                </a:xfrm>
                <a:custGeom>
                  <a:avLst/>
                  <a:gdLst>
                    <a:gd name="T0" fmla="*/ 0 w 110"/>
                    <a:gd name="T1" fmla="*/ 34 h 186"/>
                    <a:gd name="T2" fmla="*/ 10 w 110"/>
                    <a:gd name="T3" fmla="*/ 26 h 186"/>
                    <a:gd name="T4" fmla="*/ 19 w 110"/>
                    <a:gd name="T5" fmla="*/ 17 h 186"/>
                    <a:gd name="T6" fmla="*/ 10 w 110"/>
                    <a:gd name="T7" fmla="*/ 9 h 186"/>
                    <a:gd name="T8" fmla="*/ 0 w 110"/>
                    <a:gd name="T9" fmla="*/ 0 h 186"/>
                    <a:gd name="T10" fmla="*/ 0 w 110"/>
                    <a:gd name="T11" fmla="*/ 34 h 1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6"/>
                    <a:gd name="T20" fmla="*/ 110 w 110"/>
                    <a:gd name="T21" fmla="*/ 186 h 1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6">
                      <a:moveTo>
                        <a:pt x="0" y="186"/>
                      </a:moveTo>
                      <a:lnTo>
                        <a:pt x="56" y="140"/>
                      </a:lnTo>
                      <a:lnTo>
                        <a:pt x="110" y="93"/>
                      </a:lnTo>
                      <a:lnTo>
                        <a:pt x="56" y="46"/>
                      </a:lnTo>
                      <a:lnTo>
                        <a:pt x="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6" name="Freeform 43"/>
                <p:cNvSpPr>
                  <a:spLocks/>
                </p:cNvSpPr>
                <p:nvPr/>
              </p:nvSpPr>
              <p:spPr bwMode="auto">
                <a:xfrm>
                  <a:off x="1710" y="3485"/>
                  <a:ext cx="47" cy="80"/>
                </a:xfrm>
                <a:custGeom>
                  <a:avLst/>
                  <a:gdLst>
                    <a:gd name="T0" fmla="*/ 0 w 110"/>
                    <a:gd name="T1" fmla="*/ 17 h 186"/>
                    <a:gd name="T2" fmla="*/ 10 w 110"/>
                    <a:gd name="T3" fmla="*/ 26 h 186"/>
                    <a:gd name="T4" fmla="*/ 20 w 110"/>
                    <a:gd name="T5" fmla="*/ 34 h 186"/>
                    <a:gd name="T6" fmla="*/ 20 w 110"/>
                    <a:gd name="T7" fmla="*/ 0 h 186"/>
                    <a:gd name="T8" fmla="*/ 10 w 110"/>
                    <a:gd name="T9" fmla="*/ 9 h 186"/>
                    <a:gd name="T10" fmla="*/ 0 w 110"/>
                    <a:gd name="T11" fmla="*/ 17 h 1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6"/>
                    <a:gd name="T20" fmla="*/ 110 w 110"/>
                    <a:gd name="T21" fmla="*/ 186 h 1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6">
                      <a:moveTo>
                        <a:pt x="0" y="93"/>
                      </a:moveTo>
                      <a:lnTo>
                        <a:pt x="56" y="140"/>
                      </a:lnTo>
                      <a:lnTo>
                        <a:pt x="110" y="186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7" name="Freeform 44"/>
                <p:cNvSpPr>
                  <a:spLocks/>
                </p:cNvSpPr>
                <p:nvPr/>
              </p:nvSpPr>
              <p:spPr bwMode="auto">
                <a:xfrm>
                  <a:off x="1710" y="3473"/>
                  <a:ext cx="188" cy="81"/>
                </a:xfrm>
                <a:custGeom>
                  <a:avLst/>
                  <a:gdLst>
                    <a:gd name="T0" fmla="*/ 0 w 440"/>
                    <a:gd name="T1" fmla="*/ 17 h 188"/>
                    <a:gd name="T2" fmla="*/ 10 w 440"/>
                    <a:gd name="T3" fmla="*/ 26 h 188"/>
                    <a:gd name="T4" fmla="*/ 20 w 440"/>
                    <a:gd name="T5" fmla="*/ 35 h 188"/>
                    <a:gd name="T6" fmla="*/ 40 w 440"/>
                    <a:gd name="T7" fmla="*/ 35 h 188"/>
                    <a:gd name="T8" fmla="*/ 60 w 440"/>
                    <a:gd name="T9" fmla="*/ 35 h 188"/>
                    <a:gd name="T10" fmla="*/ 71 w 440"/>
                    <a:gd name="T11" fmla="*/ 26 h 188"/>
                    <a:gd name="T12" fmla="*/ 80 w 440"/>
                    <a:gd name="T13" fmla="*/ 17 h 188"/>
                    <a:gd name="T14" fmla="*/ 71 w 440"/>
                    <a:gd name="T15" fmla="*/ 9 h 188"/>
                    <a:gd name="T16" fmla="*/ 60 w 440"/>
                    <a:gd name="T17" fmla="*/ 0 h 188"/>
                    <a:gd name="T18" fmla="*/ 40 w 440"/>
                    <a:gd name="T19" fmla="*/ 0 h 188"/>
                    <a:gd name="T20" fmla="*/ 20 w 440"/>
                    <a:gd name="T21" fmla="*/ 0 h 188"/>
                    <a:gd name="T22" fmla="*/ 10 w 440"/>
                    <a:gd name="T23" fmla="*/ 9 h 188"/>
                    <a:gd name="T24" fmla="*/ 0 w 440"/>
                    <a:gd name="T25" fmla="*/ 17 h 18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88"/>
                    <a:gd name="T41" fmla="*/ 440 w 440"/>
                    <a:gd name="T42" fmla="*/ 188 h 18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88">
                      <a:moveTo>
                        <a:pt x="0" y="93"/>
                      </a:moveTo>
                      <a:lnTo>
                        <a:pt x="56" y="141"/>
                      </a:lnTo>
                      <a:lnTo>
                        <a:pt x="110" y="188"/>
                      </a:lnTo>
                      <a:lnTo>
                        <a:pt x="220" y="188"/>
                      </a:lnTo>
                      <a:lnTo>
                        <a:pt x="330" y="188"/>
                      </a:lnTo>
                      <a:lnTo>
                        <a:pt x="386" y="141"/>
                      </a:lnTo>
                      <a:lnTo>
                        <a:pt x="440" y="93"/>
                      </a:lnTo>
                      <a:lnTo>
                        <a:pt x="386" y="48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8" name="Freeform 45"/>
                <p:cNvSpPr>
                  <a:spLocks/>
                </p:cNvSpPr>
                <p:nvPr/>
              </p:nvSpPr>
              <p:spPr bwMode="auto">
                <a:xfrm>
                  <a:off x="1852" y="3443"/>
                  <a:ext cx="187" cy="82"/>
                </a:xfrm>
                <a:custGeom>
                  <a:avLst/>
                  <a:gdLst>
                    <a:gd name="T0" fmla="*/ 0 w 440"/>
                    <a:gd name="T1" fmla="*/ 18 h 190"/>
                    <a:gd name="T2" fmla="*/ 10 w 440"/>
                    <a:gd name="T3" fmla="*/ 27 h 190"/>
                    <a:gd name="T4" fmla="*/ 20 w 440"/>
                    <a:gd name="T5" fmla="*/ 35 h 190"/>
                    <a:gd name="T6" fmla="*/ 40 w 440"/>
                    <a:gd name="T7" fmla="*/ 35 h 190"/>
                    <a:gd name="T8" fmla="*/ 60 w 440"/>
                    <a:gd name="T9" fmla="*/ 35 h 190"/>
                    <a:gd name="T10" fmla="*/ 70 w 440"/>
                    <a:gd name="T11" fmla="*/ 27 h 190"/>
                    <a:gd name="T12" fmla="*/ 79 w 440"/>
                    <a:gd name="T13" fmla="*/ 18 h 190"/>
                    <a:gd name="T14" fmla="*/ 70 w 440"/>
                    <a:gd name="T15" fmla="*/ 9 h 190"/>
                    <a:gd name="T16" fmla="*/ 60 w 440"/>
                    <a:gd name="T17" fmla="*/ 0 h 190"/>
                    <a:gd name="T18" fmla="*/ 40 w 440"/>
                    <a:gd name="T19" fmla="*/ 0 h 190"/>
                    <a:gd name="T20" fmla="*/ 20 w 440"/>
                    <a:gd name="T21" fmla="*/ 0 h 190"/>
                    <a:gd name="T22" fmla="*/ 10 w 440"/>
                    <a:gd name="T23" fmla="*/ 9 h 190"/>
                    <a:gd name="T24" fmla="*/ 0 w 440"/>
                    <a:gd name="T25" fmla="*/ 18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0" y="97"/>
                      </a:moveTo>
                      <a:lnTo>
                        <a:pt x="56" y="143"/>
                      </a:lnTo>
                      <a:lnTo>
                        <a:pt x="110" y="190"/>
                      </a:lnTo>
                      <a:lnTo>
                        <a:pt x="220" y="190"/>
                      </a:lnTo>
                      <a:lnTo>
                        <a:pt x="330" y="190"/>
                      </a:lnTo>
                      <a:lnTo>
                        <a:pt x="386" y="143"/>
                      </a:lnTo>
                      <a:lnTo>
                        <a:pt x="440" y="97"/>
                      </a:lnTo>
                      <a:lnTo>
                        <a:pt x="386" y="48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69" name="Rectangle 46"/>
                <p:cNvSpPr>
                  <a:spLocks noChangeArrowheads="1"/>
                </p:cNvSpPr>
                <p:nvPr/>
              </p:nvSpPr>
              <p:spPr bwMode="auto">
                <a:xfrm>
                  <a:off x="1852" y="3473"/>
                  <a:ext cx="187" cy="12"/>
                </a:xfrm>
                <a:prstGeom prst="rect">
                  <a:avLst/>
                </a:prstGeom>
                <a:solidFill>
                  <a:srgbClr val="003A6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0" name="Freeform 47"/>
                <p:cNvSpPr>
                  <a:spLocks/>
                </p:cNvSpPr>
                <p:nvPr/>
              </p:nvSpPr>
              <p:spPr bwMode="auto">
                <a:xfrm>
                  <a:off x="1993" y="3443"/>
                  <a:ext cx="46" cy="82"/>
                </a:xfrm>
                <a:custGeom>
                  <a:avLst/>
                  <a:gdLst>
                    <a:gd name="T0" fmla="*/ 0 w 108"/>
                    <a:gd name="T1" fmla="*/ 35 h 190"/>
                    <a:gd name="T2" fmla="*/ 10 w 108"/>
                    <a:gd name="T3" fmla="*/ 27 h 190"/>
                    <a:gd name="T4" fmla="*/ 20 w 108"/>
                    <a:gd name="T5" fmla="*/ 18 h 190"/>
                    <a:gd name="T6" fmla="*/ 10 w 108"/>
                    <a:gd name="T7" fmla="*/ 9 h 190"/>
                    <a:gd name="T8" fmla="*/ 0 w 108"/>
                    <a:gd name="T9" fmla="*/ 0 h 190"/>
                    <a:gd name="T10" fmla="*/ 0 w 108"/>
                    <a:gd name="T11" fmla="*/ 35 h 1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"/>
                    <a:gd name="T19" fmla="*/ 0 h 190"/>
                    <a:gd name="T20" fmla="*/ 108 w 108"/>
                    <a:gd name="T21" fmla="*/ 190 h 19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" h="190">
                      <a:moveTo>
                        <a:pt x="0" y="190"/>
                      </a:moveTo>
                      <a:lnTo>
                        <a:pt x="54" y="143"/>
                      </a:lnTo>
                      <a:lnTo>
                        <a:pt x="108" y="97"/>
                      </a:lnTo>
                      <a:lnTo>
                        <a:pt x="54" y="48"/>
                      </a:lnTo>
                      <a:lnTo>
                        <a:pt x="0" y="0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1" name="Freeform 48"/>
                <p:cNvSpPr>
                  <a:spLocks/>
                </p:cNvSpPr>
                <p:nvPr/>
              </p:nvSpPr>
              <p:spPr bwMode="auto">
                <a:xfrm>
                  <a:off x="1852" y="3443"/>
                  <a:ext cx="46" cy="82"/>
                </a:xfrm>
                <a:custGeom>
                  <a:avLst/>
                  <a:gdLst>
                    <a:gd name="T0" fmla="*/ 0 w 110"/>
                    <a:gd name="T1" fmla="*/ 18 h 188"/>
                    <a:gd name="T2" fmla="*/ 10 w 110"/>
                    <a:gd name="T3" fmla="*/ 27 h 188"/>
                    <a:gd name="T4" fmla="*/ 19 w 110"/>
                    <a:gd name="T5" fmla="*/ 36 h 188"/>
                    <a:gd name="T6" fmla="*/ 19 w 110"/>
                    <a:gd name="T7" fmla="*/ 0 h 188"/>
                    <a:gd name="T8" fmla="*/ 10 w 110"/>
                    <a:gd name="T9" fmla="*/ 9 h 188"/>
                    <a:gd name="T10" fmla="*/ 0 w 110"/>
                    <a:gd name="T11" fmla="*/ 18 h 1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8"/>
                    <a:gd name="T20" fmla="*/ 110 w 110"/>
                    <a:gd name="T21" fmla="*/ 188 h 1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8">
                      <a:moveTo>
                        <a:pt x="0" y="95"/>
                      </a:moveTo>
                      <a:lnTo>
                        <a:pt x="56" y="143"/>
                      </a:lnTo>
                      <a:lnTo>
                        <a:pt x="110" y="188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2" name="Freeform 49"/>
                <p:cNvSpPr>
                  <a:spLocks/>
                </p:cNvSpPr>
                <p:nvPr/>
              </p:nvSpPr>
              <p:spPr bwMode="auto">
                <a:xfrm>
                  <a:off x="1852" y="3432"/>
                  <a:ext cx="187" cy="81"/>
                </a:xfrm>
                <a:custGeom>
                  <a:avLst/>
                  <a:gdLst>
                    <a:gd name="T0" fmla="*/ 0 w 440"/>
                    <a:gd name="T1" fmla="*/ 17 h 190"/>
                    <a:gd name="T2" fmla="*/ 10 w 440"/>
                    <a:gd name="T3" fmla="*/ 26 h 190"/>
                    <a:gd name="T4" fmla="*/ 20 w 440"/>
                    <a:gd name="T5" fmla="*/ 35 h 190"/>
                    <a:gd name="T6" fmla="*/ 40 w 440"/>
                    <a:gd name="T7" fmla="*/ 35 h 190"/>
                    <a:gd name="T8" fmla="*/ 60 w 440"/>
                    <a:gd name="T9" fmla="*/ 35 h 190"/>
                    <a:gd name="T10" fmla="*/ 70 w 440"/>
                    <a:gd name="T11" fmla="*/ 26 h 190"/>
                    <a:gd name="T12" fmla="*/ 79 w 440"/>
                    <a:gd name="T13" fmla="*/ 17 h 190"/>
                    <a:gd name="T14" fmla="*/ 70 w 440"/>
                    <a:gd name="T15" fmla="*/ 9 h 190"/>
                    <a:gd name="T16" fmla="*/ 60 w 440"/>
                    <a:gd name="T17" fmla="*/ 0 h 190"/>
                    <a:gd name="T18" fmla="*/ 40 w 440"/>
                    <a:gd name="T19" fmla="*/ 0 h 190"/>
                    <a:gd name="T20" fmla="*/ 20 w 440"/>
                    <a:gd name="T21" fmla="*/ 0 h 190"/>
                    <a:gd name="T22" fmla="*/ 10 w 440"/>
                    <a:gd name="T23" fmla="*/ 9 h 190"/>
                    <a:gd name="T24" fmla="*/ 0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0" y="95"/>
                      </a:moveTo>
                      <a:lnTo>
                        <a:pt x="56" y="143"/>
                      </a:lnTo>
                      <a:lnTo>
                        <a:pt x="110" y="190"/>
                      </a:lnTo>
                      <a:lnTo>
                        <a:pt x="220" y="190"/>
                      </a:lnTo>
                      <a:lnTo>
                        <a:pt x="330" y="190"/>
                      </a:lnTo>
                      <a:lnTo>
                        <a:pt x="386" y="143"/>
                      </a:lnTo>
                      <a:lnTo>
                        <a:pt x="440" y="95"/>
                      </a:lnTo>
                      <a:lnTo>
                        <a:pt x="386" y="46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3" name="Freeform 50"/>
                <p:cNvSpPr>
                  <a:spLocks/>
                </p:cNvSpPr>
                <p:nvPr/>
              </p:nvSpPr>
              <p:spPr bwMode="auto">
                <a:xfrm>
                  <a:off x="1936" y="3465"/>
                  <a:ext cx="28" cy="42"/>
                </a:xfrm>
                <a:custGeom>
                  <a:avLst/>
                  <a:gdLst>
                    <a:gd name="T0" fmla="*/ 2 w 64"/>
                    <a:gd name="T1" fmla="*/ 0 h 99"/>
                    <a:gd name="T2" fmla="*/ 0 w 64"/>
                    <a:gd name="T3" fmla="*/ 1 h 99"/>
                    <a:gd name="T4" fmla="*/ 9 w 64"/>
                    <a:gd name="T5" fmla="*/ 18 h 99"/>
                    <a:gd name="T6" fmla="*/ 12 w 64"/>
                    <a:gd name="T7" fmla="*/ 18 h 99"/>
                    <a:gd name="T8" fmla="*/ 3 w 64"/>
                    <a:gd name="T9" fmla="*/ 0 h 99"/>
                    <a:gd name="T10" fmla="*/ 2 w 64"/>
                    <a:gd name="T11" fmla="*/ 1 h 99"/>
                    <a:gd name="T12" fmla="*/ 2 w 64"/>
                    <a:gd name="T13" fmla="*/ 0 h 99"/>
                    <a:gd name="T14" fmla="*/ 0 w 64"/>
                    <a:gd name="T15" fmla="*/ 0 h 99"/>
                    <a:gd name="T16" fmla="*/ 0 w 64"/>
                    <a:gd name="T17" fmla="*/ 1 h 99"/>
                    <a:gd name="T18" fmla="*/ 2 w 64"/>
                    <a:gd name="T19" fmla="*/ 0 h 9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4"/>
                    <a:gd name="T31" fmla="*/ 0 h 99"/>
                    <a:gd name="T32" fmla="*/ 64 w 64"/>
                    <a:gd name="T33" fmla="*/ 99 h 9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4" h="99">
                      <a:moveTo>
                        <a:pt x="10" y="0"/>
                      </a:moveTo>
                      <a:lnTo>
                        <a:pt x="0" y="4"/>
                      </a:lnTo>
                      <a:lnTo>
                        <a:pt x="47" y="99"/>
                      </a:lnTo>
                      <a:lnTo>
                        <a:pt x="64" y="99"/>
                      </a:lnTo>
                      <a:lnTo>
                        <a:pt x="17" y="2"/>
                      </a:lnTo>
                      <a:lnTo>
                        <a:pt x="10" y="8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4" name="Freeform 51"/>
                <p:cNvSpPr>
                  <a:spLocks/>
                </p:cNvSpPr>
                <p:nvPr/>
              </p:nvSpPr>
              <p:spPr bwMode="auto">
                <a:xfrm>
                  <a:off x="1941" y="3465"/>
                  <a:ext cx="19" cy="3"/>
                </a:xfrm>
                <a:custGeom>
                  <a:avLst/>
                  <a:gdLst>
                    <a:gd name="T0" fmla="*/ 6 w 44"/>
                    <a:gd name="T1" fmla="*/ 1 h 8"/>
                    <a:gd name="T2" fmla="*/ 7 w 44"/>
                    <a:gd name="T3" fmla="*/ 0 h 8"/>
                    <a:gd name="T4" fmla="*/ 0 w 44"/>
                    <a:gd name="T5" fmla="*/ 0 h 8"/>
                    <a:gd name="T6" fmla="*/ 0 w 44"/>
                    <a:gd name="T7" fmla="*/ 1 h 8"/>
                    <a:gd name="T8" fmla="*/ 7 w 44"/>
                    <a:gd name="T9" fmla="*/ 1 h 8"/>
                    <a:gd name="T10" fmla="*/ 8 w 44"/>
                    <a:gd name="T11" fmla="*/ 1 h 8"/>
                    <a:gd name="T12" fmla="*/ 7 w 44"/>
                    <a:gd name="T13" fmla="*/ 1 h 8"/>
                    <a:gd name="T14" fmla="*/ 8 w 44"/>
                    <a:gd name="T15" fmla="*/ 1 h 8"/>
                    <a:gd name="T16" fmla="*/ 8 w 44"/>
                    <a:gd name="T17" fmla="*/ 1 h 8"/>
                    <a:gd name="T18" fmla="*/ 6 w 44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8"/>
                    <a:gd name="T32" fmla="*/ 44 w 4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8">
                      <a:moveTo>
                        <a:pt x="30" y="4"/>
                      </a:move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37" y="8"/>
                      </a:lnTo>
                      <a:lnTo>
                        <a:pt x="44" y="4"/>
                      </a:lnTo>
                      <a:lnTo>
                        <a:pt x="37" y="8"/>
                      </a:lnTo>
                      <a:lnTo>
                        <a:pt x="44" y="8"/>
                      </a:lnTo>
                      <a:lnTo>
                        <a:pt x="44" y="4"/>
                      </a:lnTo>
                      <a:lnTo>
                        <a:pt x="30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5" name="Freeform 52"/>
                <p:cNvSpPr>
                  <a:spLocks/>
                </p:cNvSpPr>
                <p:nvPr/>
              </p:nvSpPr>
              <p:spPr bwMode="auto">
                <a:xfrm>
                  <a:off x="1954" y="3447"/>
                  <a:ext cx="6" cy="19"/>
                </a:xfrm>
                <a:custGeom>
                  <a:avLst/>
                  <a:gdLst>
                    <a:gd name="T0" fmla="*/ 2 w 13"/>
                    <a:gd name="T1" fmla="*/ 1 h 47"/>
                    <a:gd name="T2" fmla="*/ 0 w 13"/>
                    <a:gd name="T3" fmla="*/ 1 h 47"/>
                    <a:gd name="T4" fmla="*/ 0 w 13"/>
                    <a:gd name="T5" fmla="*/ 8 h 47"/>
                    <a:gd name="T6" fmla="*/ 3 w 13"/>
                    <a:gd name="T7" fmla="*/ 8 h 47"/>
                    <a:gd name="T8" fmla="*/ 3 w 13"/>
                    <a:gd name="T9" fmla="*/ 1 h 47"/>
                    <a:gd name="T10" fmla="*/ 2 w 13"/>
                    <a:gd name="T11" fmla="*/ 0 h 47"/>
                    <a:gd name="T12" fmla="*/ 3 w 13"/>
                    <a:gd name="T13" fmla="*/ 1 h 47"/>
                    <a:gd name="T14" fmla="*/ 3 w 13"/>
                    <a:gd name="T15" fmla="*/ 0 h 47"/>
                    <a:gd name="T16" fmla="*/ 2 w 13"/>
                    <a:gd name="T17" fmla="*/ 0 h 47"/>
                    <a:gd name="T18" fmla="*/ 2 w 13"/>
                    <a:gd name="T19" fmla="*/ 1 h 4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47"/>
                    <a:gd name="T32" fmla="*/ 13 w 13"/>
                    <a:gd name="T33" fmla="*/ 47 h 4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47">
                      <a:moveTo>
                        <a:pt x="8" y="8"/>
                      </a:moveTo>
                      <a:lnTo>
                        <a:pt x="0" y="6"/>
                      </a:lnTo>
                      <a:lnTo>
                        <a:pt x="0" y="47"/>
                      </a:lnTo>
                      <a:lnTo>
                        <a:pt x="13" y="47"/>
                      </a:lnTo>
                      <a:lnTo>
                        <a:pt x="13" y="6"/>
                      </a:lnTo>
                      <a:lnTo>
                        <a:pt x="8" y="0"/>
                      </a:lnTo>
                      <a:lnTo>
                        <a:pt x="13" y="6"/>
                      </a:lnTo>
                      <a:lnTo>
                        <a:pt x="13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6" name="Freeform 53"/>
                <p:cNvSpPr>
                  <a:spLocks/>
                </p:cNvSpPr>
                <p:nvPr/>
              </p:nvSpPr>
              <p:spPr bwMode="auto">
                <a:xfrm>
                  <a:off x="1930" y="3447"/>
                  <a:ext cx="27" cy="3"/>
                </a:xfrm>
                <a:custGeom>
                  <a:avLst/>
                  <a:gdLst>
                    <a:gd name="T0" fmla="*/ 0 w 63"/>
                    <a:gd name="T1" fmla="*/ 1 h 8"/>
                    <a:gd name="T2" fmla="*/ 1 w 63"/>
                    <a:gd name="T3" fmla="*/ 1 h 8"/>
                    <a:gd name="T4" fmla="*/ 12 w 63"/>
                    <a:gd name="T5" fmla="*/ 1 h 8"/>
                    <a:gd name="T6" fmla="*/ 12 w 63"/>
                    <a:gd name="T7" fmla="*/ 0 h 8"/>
                    <a:gd name="T8" fmla="*/ 1 w 63"/>
                    <a:gd name="T9" fmla="*/ 0 h 8"/>
                    <a:gd name="T10" fmla="*/ 3 w 63"/>
                    <a:gd name="T11" fmla="*/ 1 h 8"/>
                    <a:gd name="T12" fmla="*/ 0 w 63"/>
                    <a:gd name="T13" fmla="*/ 1 h 8"/>
                    <a:gd name="T14" fmla="*/ 0 w 63"/>
                    <a:gd name="T15" fmla="*/ 1 h 8"/>
                    <a:gd name="T16" fmla="*/ 1 w 63"/>
                    <a:gd name="T17" fmla="*/ 1 h 8"/>
                    <a:gd name="T18" fmla="*/ 0 w 63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3"/>
                    <a:gd name="T31" fmla="*/ 0 h 8"/>
                    <a:gd name="T32" fmla="*/ 63 w 63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3" h="8">
                      <a:moveTo>
                        <a:pt x="0" y="6"/>
                      </a:moveTo>
                      <a:lnTo>
                        <a:pt x="7" y="8"/>
                      </a:lnTo>
                      <a:lnTo>
                        <a:pt x="63" y="8"/>
                      </a:lnTo>
                      <a:lnTo>
                        <a:pt x="63" y="0"/>
                      </a:lnTo>
                      <a:lnTo>
                        <a:pt x="7" y="0"/>
                      </a:lnTo>
                      <a:lnTo>
                        <a:pt x="14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7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7" name="Freeform 54"/>
                <p:cNvSpPr>
                  <a:spLocks/>
                </p:cNvSpPr>
                <p:nvPr/>
              </p:nvSpPr>
              <p:spPr bwMode="auto">
                <a:xfrm>
                  <a:off x="1909" y="3404"/>
                  <a:ext cx="27" cy="45"/>
                </a:xfrm>
                <a:custGeom>
                  <a:avLst/>
                  <a:gdLst>
                    <a:gd name="T0" fmla="*/ 2 w 65"/>
                    <a:gd name="T1" fmla="*/ 0 h 106"/>
                    <a:gd name="T2" fmla="*/ 0 w 65"/>
                    <a:gd name="T3" fmla="*/ 0 h 106"/>
                    <a:gd name="T4" fmla="*/ 9 w 65"/>
                    <a:gd name="T5" fmla="*/ 19 h 106"/>
                    <a:gd name="T6" fmla="*/ 11 w 65"/>
                    <a:gd name="T7" fmla="*/ 19 h 106"/>
                    <a:gd name="T8" fmla="*/ 3 w 65"/>
                    <a:gd name="T9" fmla="*/ 0 h 106"/>
                    <a:gd name="T10" fmla="*/ 2 w 65"/>
                    <a:gd name="T11" fmla="*/ 1 h 106"/>
                    <a:gd name="T12" fmla="*/ 2 w 65"/>
                    <a:gd name="T13" fmla="*/ 0 h 106"/>
                    <a:gd name="T14" fmla="*/ 0 w 65"/>
                    <a:gd name="T15" fmla="*/ 0 h 106"/>
                    <a:gd name="T16" fmla="*/ 0 w 65"/>
                    <a:gd name="T17" fmla="*/ 0 h 106"/>
                    <a:gd name="T18" fmla="*/ 2 w 65"/>
                    <a:gd name="T19" fmla="*/ 0 h 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"/>
                    <a:gd name="T31" fmla="*/ 0 h 106"/>
                    <a:gd name="T32" fmla="*/ 65 w 65"/>
                    <a:gd name="T33" fmla="*/ 106 h 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" h="106">
                      <a:moveTo>
                        <a:pt x="10" y="0"/>
                      </a:moveTo>
                      <a:lnTo>
                        <a:pt x="2" y="3"/>
                      </a:lnTo>
                      <a:lnTo>
                        <a:pt x="51" y="106"/>
                      </a:lnTo>
                      <a:lnTo>
                        <a:pt x="65" y="104"/>
                      </a:lnTo>
                      <a:lnTo>
                        <a:pt x="17" y="2"/>
                      </a:lnTo>
                      <a:lnTo>
                        <a:pt x="10" y="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8" name="Freeform 55"/>
                <p:cNvSpPr>
                  <a:spLocks/>
                </p:cNvSpPr>
                <p:nvPr/>
              </p:nvSpPr>
              <p:spPr bwMode="auto">
                <a:xfrm>
                  <a:off x="1913" y="3404"/>
                  <a:ext cx="15" cy="3"/>
                </a:xfrm>
                <a:custGeom>
                  <a:avLst/>
                  <a:gdLst>
                    <a:gd name="T0" fmla="*/ 4 w 34"/>
                    <a:gd name="T1" fmla="*/ 0 h 9"/>
                    <a:gd name="T2" fmla="*/ 5 w 34"/>
                    <a:gd name="T3" fmla="*/ 0 h 9"/>
                    <a:gd name="T4" fmla="*/ 0 w 34"/>
                    <a:gd name="T5" fmla="*/ 0 h 9"/>
                    <a:gd name="T6" fmla="*/ 0 w 34"/>
                    <a:gd name="T7" fmla="*/ 1 h 9"/>
                    <a:gd name="T8" fmla="*/ 5 w 34"/>
                    <a:gd name="T9" fmla="*/ 1 h 9"/>
                    <a:gd name="T10" fmla="*/ 7 w 34"/>
                    <a:gd name="T11" fmla="*/ 0 h 9"/>
                    <a:gd name="T12" fmla="*/ 5 w 34"/>
                    <a:gd name="T13" fmla="*/ 1 h 9"/>
                    <a:gd name="T14" fmla="*/ 7 w 34"/>
                    <a:gd name="T15" fmla="*/ 1 h 9"/>
                    <a:gd name="T16" fmla="*/ 7 w 34"/>
                    <a:gd name="T17" fmla="*/ 0 h 9"/>
                    <a:gd name="T18" fmla="*/ 4 w 34"/>
                    <a:gd name="T19" fmla="*/ 0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"/>
                    <a:gd name="T31" fmla="*/ 0 h 9"/>
                    <a:gd name="T32" fmla="*/ 34 w 34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" h="9">
                      <a:moveTo>
                        <a:pt x="19" y="3"/>
                      </a:moveTo>
                      <a:lnTo>
                        <a:pt x="26" y="0"/>
                      </a:ln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26" y="9"/>
                      </a:lnTo>
                      <a:lnTo>
                        <a:pt x="34" y="3"/>
                      </a:lnTo>
                      <a:lnTo>
                        <a:pt x="26" y="9"/>
                      </a:lnTo>
                      <a:lnTo>
                        <a:pt x="34" y="9"/>
                      </a:lnTo>
                      <a:lnTo>
                        <a:pt x="34" y="3"/>
                      </a:lnTo>
                      <a:lnTo>
                        <a:pt x="19" y="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79" name="Freeform 56"/>
                <p:cNvSpPr>
                  <a:spLocks/>
                </p:cNvSpPr>
                <p:nvPr/>
              </p:nvSpPr>
              <p:spPr bwMode="auto">
                <a:xfrm>
                  <a:off x="1922" y="3391"/>
                  <a:ext cx="6" cy="15"/>
                </a:xfrm>
                <a:custGeom>
                  <a:avLst/>
                  <a:gdLst>
                    <a:gd name="T0" fmla="*/ 1 w 15"/>
                    <a:gd name="T1" fmla="*/ 1 h 35"/>
                    <a:gd name="T2" fmla="*/ 0 w 15"/>
                    <a:gd name="T3" fmla="*/ 1 h 35"/>
                    <a:gd name="T4" fmla="*/ 0 w 15"/>
                    <a:gd name="T5" fmla="*/ 6 h 35"/>
                    <a:gd name="T6" fmla="*/ 2 w 15"/>
                    <a:gd name="T7" fmla="*/ 6 h 35"/>
                    <a:gd name="T8" fmla="*/ 2 w 15"/>
                    <a:gd name="T9" fmla="*/ 1 h 35"/>
                    <a:gd name="T10" fmla="*/ 1 w 15"/>
                    <a:gd name="T11" fmla="*/ 0 h 35"/>
                    <a:gd name="T12" fmla="*/ 2 w 15"/>
                    <a:gd name="T13" fmla="*/ 1 h 35"/>
                    <a:gd name="T14" fmla="*/ 2 w 15"/>
                    <a:gd name="T15" fmla="*/ 0 h 35"/>
                    <a:gd name="T16" fmla="*/ 1 w 15"/>
                    <a:gd name="T17" fmla="*/ 0 h 35"/>
                    <a:gd name="T18" fmla="*/ 1 w 15"/>
                    <a:gd name="T19" fmla="*/ 1 h 3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5"/>
                    <a:gd name="T31" fmla="*/ 0 h 35"/>
                    <a:gd name="T32" fmla="*/ 15 w 15"/>
                    <a:gd name="T33" fmla="*/ 35 h 3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5" h="35">
                      <a:moveTo>
                        <a:pt x="7" y="7"/>
                      </a:moveTo>
                      <a:lnTo>
                        <a:pt x="0" y="4"/>
                      </a:lnTo>
                      <a:lnTo>
                        <a:pt x="0" y="35"/>
                      </a:lnTo>
                      <a:lnTo>
                        <a:pt x="15" y="35"/>
                      </a:lnTo>
                      <a:lnTo>
                        <a:pt x="15" y="4"/>
                      </a:lnTo>
                      <a:lnTo>
                        <a:pt x="7" y="0"/>
                      </a:lnTo>
                      <a:lnTo>
                        <a:pt x="15" y="4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0" name="Freeform 57"/>
                <p:cNvSpPr>
                  <a:spLocks/>
                </p:cNvSpPr>
                <p:nvPr/>
              </p:nvSpPr>
              <p:spPr bwMode="auto">
                <a:xfrm>
                  <a:off x="1903" y="3391"/>
                  <a:ext cx="21" cy="2"/>
                </a:xfrm>
                <a:custGeom>
                  <a:avLst/>
                  <a:gdLst>
                    <a:gd name="T0" fmla="*/ 0 w 50"/>
                    <a:gd name="T1" fmla="*/ 1 h 5"/>
                    <a:gd name="T2" fmla="*/ 1 w 50"/>
                    <a:gd name="T3" fmla="*/ 1 h 5"/>
                    <a:gd name="T4" fmla="*/ 9 w 50"/>
                    <a:gd name="T5" fmla="*/ 1 h 5"/>
                    <a:gd name="T6" fmla="*/ 9 w 50"/>
                    <a:gd name="T7" fmla="*/ 0 h 5"/>
                    <a:gd name="T8" fmla="*/ 1 w 50"/>
                    <a:gd name="T9" fmla="*/ 0 h 5"/>
                    <a:gd name="T10" fmla="*/ 3 w 50"/>
                    <a:gd name="T11" fmla="*/ 1 h 5"/>
                    <a:gd name="T12" fmla="*/ 0 w 50"/>
                    <a:gd name="T13" fmla="*/ 1 h 5"/>
                    <a:gd name="T14" fmla="*/ 0 w 50"/>
                    <a:gd name="T15" fmla="*/ 1 h 5"/>
                    <a:gd name="T16" fmla="*/ 1 w 50"/>
                    <a:gd name="T17" fmla="*/ 1 h 5"/>
                    <a:gd name="T18" fmla="*/ 0 w 50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"/>
                    <a:gd name="T31" fmla="*/ 0 h 5"/>
                    <a:gd name="T32" fmla="*/ 50 w 50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" h="5">
                      <a:moveTo>
                        <a:pt x="0" y="4"/>
                      </a:moveTo>
                      <a:lnTo>
                        <a:pt x="8" y="5"/>
                      </a:lnTo>
                      <a:lnTo>
                        <a:pt x="50" y="5"/>
                      </a:lnTo>
                      <a:lnTo>
                        <a:pt x="50" y="0"/>
                      </a:lnTo>
                      <a:lnTo>
                        <a:pt x="8" y="0"/>
                      </a:lnTo>
                      <a:lnTo>
                        <a:pt x="17" y="4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8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1" name="Freeform 58"/>
                <p:cNvSpPr>
                  <a:spLocks/>
                </p:cNvSpPr>
                <p:nvPr/>
              </p:nvSpPr>
              <p:spPr bwMode="auto">
                <a:xfrm>
                  <a:off x="1819" y="3391"/>
                  <a:ext cx="21" cy="2"/>
                </a:xfrm>
                <a:custGeom>
                  <a:avLst/>
                  <a:gdLst>
                    <a:gd name="T0" fmla="*/ 3 w 46"/>
                    <a:gd name="T1" fmla="*/ 1 h 5"/>
                    <a:gd name="T2" fmla="*/ 1 w 46"/>
                    <a:gd name="T3" fmla="*/ 1 h 5"/>
                    <a:gd name="T4" fmla="*/ 10 w 46"/>
                    <a:gd name="T5" fmla="*/ 1 h 5"/>
                    <a:gd name="T6" fmla="*/ 10 w 46"/>
                    <a:gd name="T7" fmla="*/ 0 h 5"/>
                    <a:gd name="T8" fmla="*/ 1 w 46"/>
                    <a:gd name="T9" fmla="*/ 0 h 5"/>
                    <a:gd name="T10" fmla="*/ 0 w 46"/>
                    <a:gd name="T11" fmla="*/ 1 h 5"/>
                    <a:gd name="T12" fmla="*/ 1 w 46"/>
                    <a:gd name="T13" fmla="*/ 0 h 5"/>
                    <a:gd name="T14" fmla="*/ 0 w 46"/>
                    <a:gd name="T15" fmla="*/ 0 h 5"/>
                    <a:gd name="T16" fmla="*/ 0 w 46"/>
                    <a:gd name="T17" fmla="*/ 1 h 5"/>
                    <a:gd name="T18" fmla="*/ 3 w 46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6"/>
                    <a:gd name="T31" fmla="*/ 0 h 5"/>
                    <a:gd name="T32" fmla="*/ 46 w 46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6" h="5">
                      <a:moveTo>
                        <a:pt x="13" y="4"/>
                      </a:moveTo>
                      <a:lnTo>
                        <a:pt x="7" y="5"/>
                      </a:lnTo>
                      <a:lnTo>
                        <a:pt x="46" y="5"/>
                      </a:lnTo>
                      <a:lnTo>
                        <a:pt x="46" y="0"/>
                      </a:lnTo>
                      <a:lnTo>
                        <a:pt x="7" y="0"/>
                      </a:lnTo>
                      <a:lnTo>
                        <a:pt x="0" y="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2" name="Freeform 59"/>
                <p:cNvSpPr>
                  <a:spLocks/>
                </p:cNvSpPr>
                <p:nvPr/>
              </p:nvSpPr>
              <p:spPr bwMode="auto">
                <a:xfrm>
                  <a:off x="1819" y="3393"/>
                  <a:ext cx="7" cy="14"/>
                </a:xfrm>
                <a:custGeom>
                  <a:avLst/>
                  <a:gdLst>
                    <a:gd name="T0" fmla="*/ 2 w 14"/>
                    <a:gd name="T1" fmla="*/ 4 h 35"/>
                    <a:gd name="T2" fmla="*/ 4 w 14"/>
                    <a:gd name="T3" fmla="*/ 5 h 35"/>
                    <a:gd name="T4" fmla="*/ 4 w 14"/>
                    <a:gd name="T5" fmla="*/ 0 h 35"/>
                    <a:gd name="T6" fmla="*/ 0 w 14"/>
                    <a:gd name="T7" fmla="*/ 0 h 35"/>
                    <a:gd name="T8" fmla="*/ 0 w 14"/>
                    <a:gd name="T9" fmla="*/ 5 h 35"/>
                    <a:gd name="T10" fmla="*/ 2 w 14"/>
                    <a:gd name="T11" fmla="*/ 6 h 35"/>
                    <a:gd name="T12" fmla="*/ 0 w 14"/>
                    <a:gd name="T13" fmla="*/ 5 h 35"/>
                    <a:gd name="T14" fmla="*/ 0 w 14"/>
                    <a:gd name="T15" fmla="*/ 6 h 35"/>
                    <a:gd name="T16" fmla="*/ 2 w 14"/>
                    <a:gd name="T17" fmla="*/ 6 h 35"/>
                    <a:gd name="T18" fmla="*/ 2 w 14"/>
                    <a:gd name="T19" fmla="*/ 4 h 3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35"/>
                    <a:gd name="T32" fmla="*/ 14 w 14"/>
                    <a:gd name="T33" fmla="*/ 35 h 3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35">
                      <a:moveTo>
                        <a:pt x="7" y="28"/>
                      </a:moveTo>
                      <a:lnTo>
                        <a:pt x="14" y="29"/>
                      </a:lnTo>
                      <a:lnTo>
                        <a:pt x="14" y="0"/>
                      </a:lnTo>
                      <a:lnTo>
                        <a:pt x="0" y="0"/>
                      </a:lnTo>
                      <a:lnTo>
                        <a:pt x="0" y="29"/>
                      </a:lnTo>
                      <a:lnTo>
                        <a:pt x="7" y="35"/>
                      </a:lnTo>
                      <a:lnTo>
                        <a:pt x="0" y="29"/>
                      </a:lnTo>
                      <a:lnTo>
                        <a:pt x="0" y="35"/>
                      </a:lnTo>
                      <a:lnTo>
                        <a:pt x="7" y="35"/>
                      </a:lnTo>
                      <a:lnTo>
                        <a:pt x="7" y="2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3" name="Freeform 60"/>
                <p:cNvSpPr>
                  <a:spLocks/>
                </p:cNvSpPr>
                <p:nvPr/>
              </p:nvSpPr>
              <p:spPr bwMode="auto">
                <a:xfrm>
                  <a:off x="1822" y="3404"/>
                  <a:ext cx="16" cy="3"/>
                </a:xfrm>
                <a:custGeom>
                  <a:avLst/>
                  <a:gdLst>
                    <a:gd name="T0" fmla="*/ 7 w 35"/>
                    <a:gd name="T1" fmla="*/ 1 h 9"/>
                    <a:gd name="T2" fmla="*/ 5 w 35"/>
                    <a:gd name="T3" fmla="*/ 0 h 9"/>
                    <a:gd name="T4" fmla="*/ 0 w 35"/>
                    <a:gd name="T5" fmla="*/ 0 h 9"/>
                    <a:gd name="T6" fmla="*/ 0 w 35"/>
                    <a:gd name="T7" fmla="*/ 1 h 9"/>
                    <a:gd name="T8" fmla="*/ 5 w 35"/>
                    <a:gd name="T9" fmla="*/ 1 h 9"/>
                    <a:gd name="T10" fmla="*/ 4 w 35"/>
                    <a:gd name="T11" fmla="*/ 0 h 9"/>
                    <a:gd name="T12" fmla="*/ 7 w 35"/>
                    <a:gd name="T13" fmla="*/ 1 h 9"/>
                    <a:gd name="T14" fmla="*/ 7 w 35"/>
                    <a:gd name="T15" fmla="*/ 0 h 9"/>
                    <a:gd name="T16" fmla="*/ 5 w 35"/>
                    <a:gd name="T17" fmla="*/ 0 h 9"/>
                    <a:gd name="T18" fmla="*/ 7 w 35"/>
                    <a:gd name="T19" fmla="*/ 1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5"/>
                    <a:gd name="T31" fmla="*/ 0 h 9"/>
                    <a:gd name="T32" fmla="*/ 35 w 35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5" h="9">
                      <a:moveTo>
                        <a:pt x="34" y="5"/>
                      </a:moveTo>
                      <a:lnTo>
                        <a:pt x="26" y="0"/>
                      </a:ln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26" y="9"/>
                      </a:lnTo>
                      <a:lnTo>
                        <a:pt x="19" y="2"/>
                      </a:lnTo>
                      <a:lnTo>
                        <a:pt x="34" y="5"/>
                      </a:lnTo>
                      <a:lnTo>
                        <a:pt x="35" y="0"/>
                      </a:lnTo>
                      <a:lnTo>
                        <a:pt x="26" y="0"/>
                      </a:lnTo>
                      <a:lnTo>
                        <a:pt x="34" y="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4" name="Freeform 61"/>
                <p:cNvSpPr>
                  <a:spLocks/>
                </p:cNvSpPr>
                <p:nvPr/>
              </p:nvSpPr>
              <p:spPr bwMode="auto">
                <a:xfrm>
                  <a:off x="1811" y="3405"/>
                  <a:ext cx="26" cy="45"/>
                </a:xfrm>
                <a:custGeom>
                  <a:avLst/>
                  <a:gdLst>
                    <a:gd name="T0" fmla="*/ 1 w 62"/>
                    <a:gd name="T1" fmla="*/ 19 h 106"/>
                    <a:gd name="T2" fmla="*/ 3 w 62"/>
                    <a:gd name="T3" fmla="*/ 19 h 106"/>
                    <a:gd name="T4" fmla="*/ 11 w 62"/>
                    <a:gd name="T5" fmla="*/ 0 h 106"/>
                    <a:gd name="T6" fmla="*/ 8 w 62"/>
                    <a:gd name="T7" fmla="*/ 0 h 106"/>
                    <a:gd name="T8" fmla="*/ 0 w 62"/>
                    <a:gd name="T9" fmla="*/ 18 h 106"/>
                    <a:gd name="T10" fmla="*/ 1 w 62"/>
                    <a:gd name="T11" fmla="*/ 18 h 106"/>
                    <a:gd name="T12" fmla="*/ 1 w 62"/>
                    <a:gd name="T13" fmla="*/ 19 h 106"/>
                    <a:gd name="T14" fmla="*/ 2 w 62"/>
                    <a:gd name="T15" fmla="*/ 19 h 106"/>
                    <a:gd name="T16" fmla="*/ 3 w 62"/>
                    <a:gd name="T17" fmla="*/ 19 h 106"/>
                    <a:gd name="T18" fmla="*/ 1 w 62"/>
                    <a:gd name="T19" fmla="*/ 19 h 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2"/>
                    <a:gd name="T31" fmla="*/ 0 h 106"/>
                    <a:gd name="T32" fmla="*/ 62 w 62"/>
                    <a:gd name="T33" fmla="*/ 106 h 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2" h="106">
                      <a:moveTo>
                        <a:pt x="7" y="106"/>
                      </a:moveTo>
                      <a:lnTo>
                        <a:pt x="15" y="104"/>
                      </a:lnTo>
                      <a:lnTo>
                        <a:pt x="62" y="3"/>
                      </a:lnTo>
                      <a:lnTo>
                        <a:pt x="47" y="0"/>
                      </a:lnTo>
                      <a:lnTo>
                        <a:pt x="0" y="102"/>
                      </a:lnTo>
                      <a:lnTo>
                        <a:pt x="7" y="98"/>
                      </a:lnTo>
                      <a:lnTo>
                        <a:pt x="7" y="106"/>
                      </a:lnTo>
                      <a:lnTo>
                        <a:pt x="13" y="106"/>
                      </a:lnTo>
                      <a:lnTo>
                        <a:pt x="15" y="104"/>
                      </a:lnTo>
                      <a:lnTo>
                        <a:pt x="7" y="10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5" name="Freeform 62"/>
                <p:cNvSpPr>
                  <a:spLocks/>
                </p:cNvSpPr>
                <p:nvPr/>
              </p:nvSpPr>
              <p:spPr bwMode="auto">
                <a:xfrm>
                  <a:off x="1787" y="3447"/>
                  <a:ext cx="27" cy="3"/>
                </a:xfrm>
                <a:custGeom>
                  <a:avLst/>
                  <a:gdLst>
                    <a:gd name="T0" fmla="*/ 3 w 63"/>
                    <a:gd name="T1" fmla="*/ 1 h 8"/>
                    <a:gd name="T2" fmla="*/ 1 w 63"/>
                    <a:gd name="T3" fmla="*/ 1 h 8"/>
                    <a:gd name="T4" fmla="*/ 12 w 63"/>
                    <a:gd name="T5" fmla="*/ 1 h 8"/>
                    <a:gd name="T6" fmla="*/ 12 w 63"/>
                    <a:gd name="T7" fmla="*/ 0 h 8"/>
                    <a:gd name="T8" fmla="*/ 1 w 63"/>
                    <a:gd name="T9" fmla="*/ 0 h 8"/>
                    <a:gd name="T10" fmla="*/ 0 w 63"/>
                    <a:gd name="T11" fmla="*/ 1 h 8"/>
                    <a:gd name="T12" fmla="*/ 1 w 63"/>
                    <a:gd name="T13" fmla="*/ 0 h 8"/>
                    <a:gd name="T14" fmla="*/ 0 w 63"/>
                    <a:gd name="T15" fmla="*/ 0 h 8"/>
                    <a:gd name="T16" fmla="*/ 0 w 63"/>
                    <a:gd name="T17" fmla="*/ 1 h 8"/>
                    <a:gd name="T18" fmla="*/ 3 w 63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3"/>
                    <a:gd name="T31" fmla="*/ 0 h 8"/>
                    <a:gd name="T32" fmla="*/ 63 w 63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3" h="8">
                      <a:moveTo>
                        <a:pt x="13" y="6"/>
                      </a:moveTo>
                      <a:lnTo>
                        <a:pt x="6" y="8"/>
                      </a:lnTo>
                      <a:lnTo>
                        <a:pt x="63" y="8"/>
                      </a:lnTo>
                      <a:lnTo>
                        <a:pt x="63" y="0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13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6" name="Freeform 63"/>
                <p:cNvSpPr>
                  <a:spLocks/>
                </p:cNvSpPr>
                <p:nvPr/>
              </p:nvSpPr>
              <p:spPr bwMode="auto">
                <a:xfrm>
                  <a:off x="1787" y="3449"/>
                  <a:ext cx="6" cy="19"/>
                </a:xfrm>
                <a:custGeom>
                  <a:avLst/>
                  <a:gdLst>
                    <a:gd name="T0" fmla="*/ 1 w 13"/>
                    <a:gd name="T1" fmla="*/ 7 h 45"/>
                    <a:gd name="T2" fmla="*/ 3 w 13"/>
                    <a:gd name="T3" fmla="*/ 7 h 45"/>
                    <a:gd name="T4" fmla="*/ 3 w 13"/>
                    <a:gd name="T5" fmla="*/ 0 h 45"/>
                    <a:gd name="T6" fmla="*/ 0 w 13"/>
                    <a:gd name="T7" fmla="*/ 0 h 45"/>
                    <a:gd name="T8" fmla="*/ 0 w 13"/>
                    <a:gd name="T9" fmla="*/ 7 h 45"/>
                    <a:gd name="T10" fmla="*/ 1 w 13"/>
                    <a:gd name="T11" fmla="*/ 8 h 45"/>
                    <a:gd name="T12" fmla="*/ 0 w 13"/>
                    <a:gd name="T13" fmla="*/ 7 h 45"/>
                    <a:gd name="T14" fmla="*/ 0 w 13"/>
                    <a:gd name="T15" fmla="*/ 8 h 45"/>
                    <a:gd name="T16" fmla="*/ 1 w 13"/>
                    <a:gd name="T17" fmla="*/ 8 h 45"/>
                    <a:gd name="T18" fmla="*/ 1 w 13"/>
                    <a:gd name="T19" fmla="*/ 7 h 4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45"/>
                    <a:gd name="T32" fmla="*/ 13 w 13"/>
                    <a:gd name="T33" fmla="*/ 45 h 4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45">
                      <a:moveTo>
                        <a:pt x="6" y="37"/>
                      </a:moveTo>
                      <a:lnTo>
                        <a:pt x="13" y="41"/>
                      </a:ln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41"/>
                      </a:lnTo>
                      <a:lnTo>
                        <a:pt x="6" y="45"/>
                      </a:lnTo>
                      <a:lnTo>
                        <a:pt x="0" y="41"/>
                      </a:lnTo>
                      <a:lnTo>
                        <a:pt x="0" y="45"/>
                      </a:lnTo>
                      <a:lnTo>
                        <a:pt x="6" y="45"/>
                      </a:lnTo>
                      <a:lnTo>
                        <a:pt x="6" y="3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7" name="Freeform 64"/>
                <p:cNvSpPr>
                  <a:spLocks/>
                </p:cNvSpPr>
                <p:nvPr/>
              </p:nvSpPr>
              <p:spPr bwMode="auto">
                <a:xfrm>
                  <a:off x="1789" y="3465"/>
                  <a:ext cx="21" cy="3"/>
                </a:xfrm>
                <a:custGeom>
                  <a:avLst/>
                  <a:gdLst>
                    <a:gd name="T0" fmla="*/ 9 w 48"/>
                    <a:gd name="T1" fmla="*/ 1 h 8"/>
                    <a:gd name="T2" fmla="*/ 7 w 48"/>
                    <a:gd name="T3" fmla="*/ 0 h 8"/>
                    <a:gd name="T4" fmla="*/ 0 w 48"/>
                    <a:gd name="T5" fmla="*/ 0 h 8"/>
                    <a:gd name="T6" fmla="*/ 0 w 48"/>
                    <a:gd name="T7" fmla="*/ 1 h 8"/>
                    <a:gd name="T8" fmla="*/ 7 w 48"/>
                    <a:gd name="T9" fmla="*/ 1 h 8"/>
                    <a:gd name="T10" fmla="*/ 6 w 48"/>
                    <a:gd name="T11" fmla="*/ 0 h 8"/>
                    <a:gd name="T12" fmla="*/ 9 w 48"/>
                    <a:gd name="T13" fmla="*/ 1 h 8"/>
                    <a:gd name="T14" fmla="*/ 9 w 48"/>
                    <a:gd name="T15" fmla="*/ 0 h 8"/>
                    <a:gd name="T16" fmla="*/ 7 w 48"/>
                    <a:gd name="T17" fmla="*/ 0 h 8"/>
                    <a:gd name="T18" fmla="*/ 9 w 48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8"/>
                    <a:gd name="T31" fmla="*/ 0 h 8"/>
                    <a:gd name="T32" fmla="*/ 48 w 48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8" h="8">
                      <a:moveTo>
                        <a:pt x="46" y="4"/>
                      </a:moveTo>
                      <a:lnTo>
                        <a:pt x="39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39" y="8"/>
                      </a:lnTo>
                      <a:lnTo>
                        <a:pt x="31" y="2"/>
                      </a:lnTo>
                      <a:lnTo>
                        <a:pt x="46" y="4"/>
                      </a:lnTo>
                      <a:lnTo>
                        <a:pt x="48" y="0"/>
                      </a:lnTo>
                      <a:lnTo>
                        <a:pt x="39" y="0"/>
                      </a:lnTo>
                      <a:lnTo>
                        <a:pt x="46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8" name="Freeform 65"/>
                <p:cNvSpPr>
                  <a:spLocks/>
                </p:cNvSpPr>
                <p:nvPr/>
              </p:nvSpPr>
              <p:spPr bwMode="auto">
                <a:xfrm>
                  <a:off x="1782" y="3466"/>
                  <a:ext cx="27" cy="43"/>
                </a:xfrm>
                <a:custGeom>
                  <a:avLst/>
                  <a:gdLst>
                    <a:gd name="T0" fmla="*/ 2 w 61"/>
                    <a:gd name="T1" fmla="*/ 17 h 101"/>
                    <a:gd name="T2" fmla="*/ 3 w 61"/>
                    <a:gd name="T3" fmla="*/ 17 h 101"/>
                    <a:gd name="T4" fmla="*/ 12 w 61"/>
                    <a:gd name="T5" fmla="*/ 0 h 101"/>
                    <a:gd name="T6" fmla="*/ 9 w 61"/>
                    <a:gd name="T7" fmla="*/ 0 h 101"/>
                    <a:gd name="T8" fmla="*/ 0 w 61"/>
                    <a:gd name="T9" fmla="*/ 17 h 101"/>
                    <a:gd name="T10" fmla="*/ 2 w 61"/>
                    <a:gd name="T11" fmla="*/ 18 h 101"/>
                    <a:gd name="T12" fmla="*/ 0 w 61"/>
                    <a:gd name="T13" fmla="*/ 17 h 101"/>
                    <a:gd name="T14" fmla="*/ 0 w 61"/>
                    <a:gd name="T15" fmla="*/ 18 h 101"/>
                    <a:gd name="T16" fmla="*/ 2 w 61"/>
                    <a:gd name="T17" fmla="*/ 18 h 101"/>
                    <a:gd name="T18" fmla="*/ 2 w 61"/>
                    <a:gd name="T19" fmla="*/ 17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1"/>
                    <a:gd name="T31" fmla="*/ 0 h 101"/>
                    <a:gd name="T32" fmla="*/ 61 w 6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1" h="101">
                      <a:moveTo>
                        <a:pt x="9" y="95"/>
                      </a:moveTo>
                      <a:lnTo>
                        <a:pt x="15" y="97"/>
                      </a:lnTo>
                      <a:lnTo>
                        <a:pt x="61" y="2"/>
                      </a:lnTo>
                      <a:lnTo>
                        <a:pt x="48" y="0"/>
                      </a:lnTo>
                      <a:lnTo>
                        <a:pt x="2" y="97"/>
                      </a:lnTo>
                      <a:lnTo>
                        <a:pt x="9" y="101"/>
                      </a:lnTo>
                      <a:lnTo>
                        <a:pt x="2" y="97"/>
                      </a:lnTo>
                      <a:lnTo>
                        <a:pt x="0" y="101"/>
                      </a:lnTo>
                      <a:lnTo>
                        <a:pt x="9" y="101"/>
                      </a:lnTo>
                      <a:lnTo>
                        <a:pt x="9" y="9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89" name="Freeform 66"/>
                <p:cNvSpPr>
                  <a:spLocks/>
                </p:cNvSpPr>
                <p:nvPr/>
              </p:nvSpPr>
              <p:spPr bwMode="auto">
                <a:xfrm>
                  <a:off x="1787" y="3507"/>
                  <a:ext cx="177" cy="2"/>
                </a:xfrm>
                <a:custGeom>
                  <a:avLst/>
                  <a:gdLst>
                    <a:gd name="T0" fmla="*/ 73 w 414"/>
                    <a:gd name="T1" fmla="*/ 0 h 6"/>
                    <a:gd name="T2" fmla="*/ 74 w 414"/>
                    <a:gd name="T3" fmla="*/ 0 h 6"/>
                    <a:gd name="T4" fmla="*/ 0 w 414"/>
                    <a:gd name="T5" fmla="*/ 0 h 6"/>
                    <a:gd name="T6" fmla="*/ 0 w 414"/>
                    <a:gd name="T7" fmla="*/ 1 h 6"/>
                    <a:gd name="T8" fmla="*/ 74 w 414"/>
                    <a:gd name="T9" fmla="*/ 1 h 6"/>
                    <a:gd name="T10" fmla="*/ 76 w 414"/>
                    <a:gd name="T11" fmla="*/ 0 h 6"/>
                    <a:gd name="T12" fmla="*/ 74 w 414"/>
                    <a:gd name="T13" fmla="*/ 1 h 6"/>
                    <a:gd name="T14" fmla="*/ 76 w 414"/>
                    <a:gd name="T15" fmla="*/ 1 h 6"/>
                    <a:gd name="T16" fmla="*/ 76 w 414"/>
                    <a:gd name="T17" fmla="*/ 0 h 6"/>
                    <a:gd name="T18" fmla="*/ 73 w 414"/>
                    <a:gd name="T19" fmla="*/ 0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14"/>
                    <a:gd name="T31" fmla="*/ 0 h 6"/>
                    <a:gd name="T32" fmla="*/ 414 w 414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14" h="6">
                      <a:moveTo>
                        <a:pt x="399" y="2"/>
                      </a:moveTo>
                      <a:lnTo>
                        <a:pt x="406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406" y="6"/>
                      </a:lnTo>
                      <a:lnTo>
                        <a:pt x="414" y="2"/>
                      </a:lnTo>
                      <a:lnTo>
                        <a:pt x="406" y="6"/>
                      </a:lnTo>
                      <a:lnTo>
                        <a:pt x="414" y="6"/>
                      </a:lnTo>
                      <a:lnTo>
                        <a:pt x="414" y="2"/>
                      </a:lnTo>
                      <a:lnTo>
                        <a:pt x="399" y="2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0" name="Freeform 67"/>
                <p:cNvSpPr>
                  <a:spLocks/>
                </p:cNvSpPr>
                <p:nvPr/>
              </p:nvSpPr>
              <p:spPr bwMode="auto">
                <a:xfrm>
                  <a:off x="1834" y="3446"/>
                  <a:ext cx="83" cy="3"/>
                </a:xfrm>
                <a:custGeom>
                  <a:avLst/>
                  <a:gdLst>
                    <a:gd name="T0" fmla="*/ 33 w 194"/>
                    <a:gd name="T1" fmla="*/ 1 h 8"/>
                    <a:gd name="T2" fmla="*/ 34 w 194"/>
                    <a:gd name="T3" fmla="*/ 0 h 8"/>
                    <a:gd name="T4" fmla="*/ 0 w 194"/>
                    <a:gd name="T5" fmla="*/ 0 h 8"/>
                    <a:gd name="T6" fmla="*/ 0 w 194"/>
                    <a:gd name="T7" fmla="*/ 1 h 8"/>
                    <a:gd name="T8" fmla="*/ 34 w 194"/>
                    <a:gd name="T9" fmla="*/ 1 h 8"/>
                    <a:gd name="T10" fmla="*/ 35 w 194"/>
                    <a:gd name="T11" fmla="*/ 1 h 8"/>
                    <a:gd name="T12" fmla="*/ 34 w 194"/>
                    <a:gd name="T13" fmla="*/ 1 h 8"/>
                    <a:gd name="T14" fmla="*/ 36 w 194"/>
                    <a:gd name="T15" fmla="*/ 1 h 8"/>
                    <a:gd name="T16" fmla="*/ 35 w 194"/>
                    <a:gd name="T17" fmla="*/ 1 h 8"/>
                    <a:gd name="T18" fmla="*/ 33 w 194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94"/>
                    <a:gd name="T31" fmla="*/ 0 h 8"/>
                    <a:gd name="T32" fmla="*/ 194 w 19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94" h="8">
                      <a:moveTo>
                        <a:pt x="177" y="6"/>
                      </a:moveTo>
                      <a:lnTo>
                        <a:pt x="18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86" y="8"/>
                      </a:lnTo>
                      <a:lnTo>
                        <a:pt x="192" y="4"/>
                      </a:lnTo>
                      <a:lnTo>
                        <a:pt x="186" y="8"/>
                      </a:lnTo>
                      <a:lnTo>
                        <a:pt x="194" y="8"/>
                      </a:lnTo>
                      <a:lnTo>
                        <a:pt x="192" y="4"/>
                      </a:lnTo>
                      <a:lnTo>
                        <a:pt x="177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1" name="Freeform 68"/>
                <p:cNvSpPr>
                  <a:spLocks/>
                </p:cNvSpPr>
                <p:nvPr/>
              </p:nvSpPr>
              <p:spPr bwMode="auto">
                <a:xfrm>
                  <a:off x="1892" y="3407"/>
                  <a:ext cx="24" cy="41"/>
                </a:xfrm>
                <a:custGeom>
                  <a:avLst/>
                  <a:gdLst>
                    <a:gd name="T0" fmla="*/ 1 w 56"/>
                    <a:gd name="T1" fmla="*/ 1 h 95"/>
                    <a:gd name="T2" fmla="*/ 0 w 56"/>
                    <a:gd name="T3" fmla="*/ 1 h 95"/>
                    <a:gd name="T4" fmla="*/ 8 w 56"/>
                    <a:gd name="T5" fmla="*/ 18 h 95"/>
                    <a:gd name="T6" fmla="*/ 10 w 56"/>
                    <a:gd name="T7" fmla="*/ 17 h 95"/>
                    <a:gd name="T8" fmla="*/ 3 w 56"/>
                    <a:gd name="T9" fmla="*/ 0 h 95"/>
                    <a:gd name="T10" fmla="*/ 1 w 56"/>
                    <a:gd name="T11" fmla="*/ 0 h 95"/>
                    <a:gd name="T12" fmla="*/ 3 w 56"/>
                    <a:gd name="T13" fmla="*/ 0 h 95"/>
                    <a:gd name="T14" fmla="*/ 3 w 56"/>
                    <a:gd name="T15" fmla="*/ 0 h 95"/>
                    <a:gd name="T16" fmla="*/ 1 w 56"/>
                    <a:gd name="T17" fmla="*/ 0 h 95"/>
                    <a:gd name="T18" fmla="*/ 1 w 56"/>
                    <a:gd name="T19" fmla="*/ 1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6"/>
                    <a:gd name="T31" fmla="*/ 0 h 95"/>
                    <a:gd name="T32" fmla="*/ 56 w 56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6" h="95">
                      <a:moveTo>
                        <a:pt x="6" y="6"/>
                      </a:moveTo>
                      <a:lnTo>
                        <a:pt x="0" y="4"/>
                      </a:lnTo>
                      <a:lnTo>
                        <a:pt x="43" y="95"/>
                      </a:lnTo>
                      <a:lnTo>
                        <a:pt x="56" y="93"/>
                      </a:lnTo>
                      <a:lnTo>
                        <a:pt x="13" y="2"/>
                      </a:lnTo>
                      <a:lnTo>
                        <a:pt x="6" y="0"/>
                      </a:lnTo>
                      <a:lnTo>
                        <a:pt x="13" y="2"/>
                      </a:lnTo>
                      <a:lnTo>
                        <a:pt x="13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2" name="Freeform 69"/>
                <p:cNvSpPr>
                  <a:spLocks/>
                </p:cNvSpPr>
                <p:nvPr/>
              </p:nvSpPr>
              <p:spPr bwMode="auto">
                <a:xfrm>
                  <a:off x="1849" y="3407"/>
                  <a:ext cx="45" cy="3"/>
                </a:xfrm>
                <a:custGeom>
                  <a:avLst/>
                  <a:gdLst>
                    <a:gd name="T0" fmla="*/ 3 w 107"/>
                    <a:gd name="T1" fmla="*/ 1 h 6"/>
                    <a:gd name="T2" fmla="*/ 1 w 107"/>
                    <a:gd name="T3" fmla="*/ 2 h 6"/>
                    <a:gd name="T4" fmla="*/ 19 w 107"/>
                    <a:gd name="T5" fmla="*/ 2 h 6"/>
                    <a:gd name="T6" fmla="*/ 19 w 107"/>
                    <a:gd name="T7" fmla="*/ 0 h 6"/>
                    <a:gd name="T8" fmla="*/ 1 w 107"/>
                    <a:gd name="T9" fmla="*/ 0 h 6"/>
                    <a:gd name="T10" fmla="*/ 0 w 107"/>
                    <a:gd name="T11" fmla="*/ 1 h 6"/>
                    <a:gd name="T12" fmla="*/ 1 w 107"/>
                    <a:gd name="T13" fmla="*/ 0 h 6"/>
                    <a:gd name="T14" fmla="*/ 0 w 107"/>
                    <a:gd name="T15" fmla="*/ 0 h 6"/>
                    <a:gd name="T16" fmla="*/ 0 w 107"/>
                    <a:gd name="T17" fmla="*/ 1 h 6"/>
                    <a:gd name="T18" fmla="*/ 3 w 107"/>
                    <a:gd name="T19" fmla="*/ 1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7"/>
                    <a:gd name="T31" fmla="*/ 0 h 6"/>
                    <a:gd name="T32" fmla="*/ 107 w 107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7" h="6">
                      <a:moveTo>
                        <a:pt x="15" y="4"/>
                      </a:moveTo>
                      <a:lnTo>
                        <a:pt x="8" y="6"/>
                      </a:lnTo>
                      <a:lnTo>
                        <a:pt x="107" y="6"/>
                      </a:lnTo>
                      <a:lnTo>
                        <a:pt x="107" y="0"/>
                      </a:lnTo>
                      <a:lnTo>
                        <a:pt x="8" y="0"/>
                      </a:ln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5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3" name="Freeform 70"/>
                <p:cNvSpPr>
                  <a:spLocks/>
                </p:cNvSpPr>
                <p:nvPr/>
              </p:nvSpPr>
              <p:spPr bwMode="auto">
                <a:xfrm>
                  <a:off x="1830" y="3408"/>
                  <a:ext cx="25" cy="41"/>
                </a:xfrm>
                <a:custGeom>
                  <a:avLst/>
                  <a:gdLst>
                    <a:gd name="T0" fmla="*/ 1 w 57"/>
                    <a:gd name="T1" fmla="*/ 16 h 95"/>
                    <a:gd name="T2" fmla="*/ 3 w 57"/>
                    <a:gd name="T3" fmla="*/ 18 h 95"/>
                    <a:gd name="T4" fmla="*/ 11 w 57"/>
                    <a:gd name="T5" fmla="*/ 0 h 95"/>
                    <a:gd name="T6" fmla="*/ 8 w 57"/>
                    <a:gd name="T7" fmla="*/ 0 h 95"/>
                    <a:gd name="T8" fmla="*/ 0 w 57"/>
                    <a:gd name="T9" fmla="*/ 17 h 95"/>
                    <a:gd name="T10" fmla="*/ 1 w 57"/>
                    <a:gd name="T11" fmla="*/ 18 h 95"/>
                    <a:gd name="T12" fmla="*/ 0 w 57"/>
                    <a:gd name="T13" fmla="*/ 17 h 95"/>
                    <a:gd name="T14" fmla="*/ 0 w 57"/>
                    <a:gd name="T15" fmla="*/ 18 h 95"/>
                    <a:gd name="T16" fmla="*/ 1 w 57"/>
                    <a:gd name="T17" fmla="*/ 18 h 95"/>
                    <a:gd name="T18" fmla="*/ 1 w 57"/>
                    <a:gd name="T19" fmla="*/ 16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7"/>
                    <a:gd name="T31" fmla="*/ 0 h 95"/>
                    <a:gd name="T32" fmla="*/ 57 w 57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7" h="95">
                      <a:moveTo>
                        <a:pt x="7" y="87"/>
                      </a:moveTo>
                      <a:lnTo>
                        <a:pt x="15" y="95"/>
                      </a:lnTo>
                      <a:lnTo>
                        <a:pt x="57" y="2"/>
                      </a:lnTo>
                      <a:lnTo>
                        <a:pt x="42" y="0"/>
                      </a:lnTo>
                      <a:lnTo>
                        <a:pt x="0" y="91"/>
                      </a:lnTo>
                      <a:lnTo>
                        <a:pt x="7" y="95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7" y="95"/>
                      </a:lnTo>
                      <a:lnTo>
                        <a:pt x="7" y="8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4" name="Freeform 71"/>
                <p:cNvSpPr>
                  <a:spLocks/>
                </p:cNvSpPr>
                <p:nvPr/>
              </p:nvSpPr>
              <p:spPr bwMode="auto">
                <a:xfrm>
                  <a:off x="1873" y="3474"/>
                  <a:ext cx="65" cy="32"/>
                </a:xfrm>
                <a:custGeom>
                  <a:avLst/>
                  <a:gdLst>
                    <a:gd name="T0" fmla="*/ 0 w 153"/>
                    <a:gd name="T1" fmla="*/ 1 h 74"/>
                    <a:gd name="T2" fmla="*/ 13 w 153"/>
                    <a:gd name="T3" fmla="*/ 3 h 74"/>
                    <a:gd name="T4" fmla="*/ 21 w 153"/>
                    <a:gd name="T5" fmla="*/ 7 h 74"/>
                    <a:gd name="T6" fmla="*/ 24 w 153"/>
                    <a:gd name="T7" fmla="*/ 12 h 74"/>
                    <a:gd name="T8" fmla="*/ 25 w 153"/>
                    <a:gd name="T9" fmla="*/ 14 h 74"/>
                    <a:gd name="T10" fmla="*/ 28 w 153"/>
                    <a:gd name="T11" fmla="*/ 13 h 74"/>
                    <a:gd name="T12" fmla="*/ 27 w 153"/>
                    <a:gd name="T13" fmla="*/ 11 h 74"/>
                    <a:gd name="T14" fmla="*/ 23 w 153"/>
                    <a:gd name="T15" fmla="*/ 6 h 74"/>
                    <a:gd name="T16" fmla="*/ 14 w 153"/>
                    <a:gd name="T17" fmla="*/ 2 h 74"/>
                    <a:gd name="T18" fmla="*/ 0 w 153"/>
                    <a:gd name="T19" fmla="*/ 0 h 74"/>
                    <a:gd name="T20" fmla="*/ 0 w 153"/>
                    <a:gd name="T21" fmla="*/ 1 h 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3"/>
                    <a:gd name="T34" fmla="*/ 0 h 74"/>
                    <a:gd name="T35" fmla="*/ 153 w 153"/>
                    <a:gd name="T36" fmla="*/ 74 h 7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3" h="74">
                      <a:moveTo>
                        <a:pt x="0" y="7"/>
                      </a:moveTo>
                      <a:lnTo>
                        <a:pt x="73" y="16"/>
                      </a:lnTo>
                      <a:lnTo>
                        <a:pt x="116" y="39"/>
                      </a:lnTo>
                      <a:lnTo>
                        <a:pt x="135" y="63"/>
                      </a:lnTo>
                      <a:lnTo>
                        <a:pt x="138" y="74"/>
                      </a:lnTo>
                      <a:lnTo>
                        <a:pt x="153" y="72"/>
                      </a:lnTo>
                      <a:lnTo>
                        <a:pt x="148" y="61"/>
                      </a:lnTo>
                      <a:lnTo>
                        <a:pt x="129" y="35"/>
                      </a:lnTo>
                      <a:lnTo>
                        <a:pt x="80" y="11"/>
                      </a:lnTo>
                      <a:lnTo>
                        <a:pt x="0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5" name="Freeform 72"/>
                <p:cNvSpPr>
                  <a:spLocks/>
                </p:cNvSpPr>
                <p:nvPr/>
              </p:nvSpPr>
              <p:spPr bwMode="auto">
                <a:xfrm>
                  <a:off x="1808" y="3474"/>
                  <a:ext cx="65" cy="33"/>
                </a:xfrm>
                <a:custGeom>
                  <a:avLst/>
                  <a:gdLst>
                    <a:gd name="T0" fmla="*/ 1 w 151"/>
                    <a:gd name="T1" fmla="*/ 13 h 76"/>
                    <a:gd name="T2" fmla="*/ 3 w 151"/>
                    <a:gd name="T3" fmla="*/ 14 h 76"/>
                    <a:gd name="T4" fmla="*/ 4 w 151"/>
                    <a:gd name="T5" fmla="*/ 12 h 76"/>
                    <a:gd name="T6" fmla="*/ 7 w 151"/>
                    <a:gd name="T7" fmla="*/ 7 h 76"/>
                    <a:gd name="T8" fmla="*/ 15 w 151"/>
                    <a:gd name="T9" fmla="*/ 3 h 76"/>
                    <a:gd name="T10" fmla="*/ 28 w 151"/>
                    <a:gd name="T11" fmla="*/ 1 h 76"/>
                    <a:gd name="T12" fmla="*/ 28 w 151"/>
                    <a:gd name="T13" fmla="*/ 0 h 76"/>
                    <a:gd name="T14" fmla="*/ 13 w 151"/>
                    <a:gd name="T15" fmla="*/ 2 h 76"/>
                    <a:gd name="T16" fmla="*/ 5 w 151"/>
                    <a:gd name="T17" fmla="*/ 7 h 76"/>
                    <a:gd name="T18" fmla="*/ 1 w 151"/>
                    <a:gd name="T19" fmla="*/ 11 h 76"/>
                    <a:gd name="T20" fmla="*/ 0 w 151"/>
                    <a:gd name="T21" fmla="*/ 13 h 76"/>
                    <a:gd name="T22" fmla="*/ 1 w 151"/>
                    <a:gd name="T23" fmla="*/ 14 h 76"/>
                    <a:gd name="T24" fmla="*/ 0 w 151"/>
                    <a:gd name="T25" fmla="*/ 13 h 76"/>
                    <a:gd name="T26" fmla="*/ 0 w 151"/>
                    <a:gd name="T27" fmla="*/ 14 h 76"/>
                    <a:gd name="T28" fmla="*/ 1 w 151"/>
                    <a:gd name="T29" fmla="*/ 14 h 76"/>
                    <a:gd name="T30" fmla="*/ 1 w 151"/>
                    <a:gd name="T31" fmla="*/ 13 h 7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51"/>
                    <a:gd name="T49" fmla="*/ 0 h 76"/>
                    <a:gd name="T50" fmla="*/ 151 w 151"/>
                    <a:gd name="T51" fmla="*/ 76 h 7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51" h="76">
                      <a:moveTo>
                        <a:pt x="8" y="71"/>
                      </a:moveTo>
                      <a:lnTo>
                        <a:pt x="15" y="74"/>
                      </a:lnTo>
                      <a:lnTo>
                        <a:pt x="21" y="63"/>
                      </a:lnTo>
                      <a:lnTo>
                        <a:pt x="40" y="39"/>
                      </a:lnTo>
                      <a:lnTo>
                        <a:pt x="82" y="16"/>
                      </a:lnTo>
                      <a:lnTo>
                        <a:pt x="151" y="7"/>
                      </a:lnTo>
                      <a:lnTo>
                        <a:pt x="151" y="0"/>
                      </a:lnTo>
                      <a:lnTo>
                        <a:pt x="73" y="11"/>
                      </a:lnTo>
                      <a:lnTo>
                        <a:pt x="27" y="35"/>
                      </a:lnTo>
                      <a:lnTo>
                        <a:pt x="8" y="61"/>
                      </a:lnTo>
                      <a:lnTo>
                        <a:pt x="2" y="72"/>
                      </a:lnTo>
                      <a:lnTo>
                        <a:pt x="8" y="76"/>
                      </a:lnTo>
                      <a:lnTo>
                        <a:pt x="2" y="72"/>
                      </a:lnTo>
                      <a:lnTo>
                        <a:pt x="0" y="76"/>
                      </a:lnTo>
                      <a:lnTo>
                        <a:pt x="8" y="76"/>
                      </a:lnTo>
                      <a:lnTo>
                        <a:pt x="8" y="71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6" name="Freeform 73"/>
                <p:cNvSpPr>
                  <a:spLocks/>
                </p:cNvSpPr>
                <p:nvPr/>
              </p:nvSpPr>
              <p:spPr bwMode="auto">
                <a:xfrm>
                  <a:off x="1811" y="3504"/>
                  <a:ext cx="128" cy="3"/>
                </a:xfrm>
                <a:custGeom>
                  <a:avLst/>
                  <a:gdLst>
                    <a:gd name="T0" fmla="*/ 52 w 298"/>
                    <a:gd name="T1" fmla="*/ 1 h 5"/>
                    <a:gd name="T2" fmla="*/ 53 w 298"/>
                    <a:gd name="T3" fmla="*/ 0 h 5"/>
                    <a:gd name="T4" fmla="*/ 0 w 298"/>
                    <a:gd name="T5" fmla="*/ 0 h 5"/>
                    <a:gd name="T6" fmla="*/ 0 w 298"/>
                    <a:gd name="T7" fmla="*/ 2 h 5"/>
                    <a:gd name="T8" fmla="*/ 53 w 298"/>
                    <a:gd name="T9" fmla="*/ 2 h 5"/>
                    <a:gd name="T10" fmla="*/ 55 w 298"/>
                    <a:gd name="T11" fmla="*/ 1 h 5"/>
                    <a:gd name="T12" fmla="*/ 53 w 298"/>
                    <a:gd name="T13" fmla="*/ 2 h 5"/>
                    <a:gd name="T14" fmla="*/ 55 w 298"/>
                    <a:gd name="T15" fmla="*/ 2 h 5"/>
                    <a:gd name="T16" fmla="*/ 55 w 298"/>
                    <a:gd name="T17" fmla="*/ 1 h 5"/>
                    <a:gd name="T18" fmla="*/ 52 w 298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98"/>
                    <a:gd name="T31" fmla="*/ 0 h 5"/>
                    <a:gd name="T32" fmla="*/ 298 w 298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98" h="5">
                      <a:moveTo>
                        <a:pt x="281" y="3"/>
                      </a:moveTo>
                      <a:lnTo>
                        <a:pt x="289" y="0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289" y="5"/>
                      </a:lnTo>
                      <a:lnTo>
                        <a:pt x="298" y="1"/>
                      </a:lnTo>
                      <a:lnTo>
                        <a:pt x="289" y="5"/>
                      </a:lnTo>
                      <a:lnTo>
                        <a:pt x="298" y="5"/>
                      </a:lnTo>
                      <a:lnTo>
                        <a:pt x="298" y="1"/>
                      </a:lnTo>
                      <a:lnTo>
                        <a:pt x="281" y="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7" name="Freeform 74"/>
                <p:cNvSpPr>
                  <a:spLocks/>
                </p:cNvSpPr>
                <p:nvPr/>
              </p:nvSpPr>
              <p:spPr bwMode="auto">
                <a:xfrm>
                  <a:off x="1852" y="3275"/>
                  <a:ext cx="24" cy="118"/>
                </a:xfrm>
                <a:custGeom>
                  <a:avLst/>
                  <a:gdLst>
                    <a:gd name="T0" fmla="*/ 10 w 58"/>
                    <a:gd name="T1" fmla="*/ 0 h 274"/>
                    <a:gd name="T2" fmla="*/ 7 w 58"/>
                    <a:gd name="T3" fmla="*/ 0 h 274"/>
                    <a:gd name="T4" fmla="*/ 0 w 58"/>
                    <a:gd name="T5" fmla="*/ 50 h 274"/>
                    <a:gd name="T6" fmla="*/ 2 w 58"/>
                    <a:gd name="T7" fmla="*/ 51 h 274"/>
                    <a:gd name="T8" fmla="*/ 10 w 58"/>
                    <a:gd name="T9" fmla="*/ 0 h 274"/>
                    <a:gd name="T10" fmla="*/ 7 w 58"/>
                    <a:gd name="T11" fmla="*/ 0 h 274"/>
                    <a:gd name="T12" fmla="*/ 10 w 58"/>
                    <a:gd name="T13" fmla="*/ 0 h 27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8"/>
                    <a:gd name="T22" fmla="*/ 0 h 274"/>
                    <a:gd name="T23" fmla="*/ 58 w 58"/>
                    <a:gd name="T24" fmla="*/ 274 h 27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8" h="274">
                      <a:moveTo>
                        <a:pt x="58" y="0"/>
                      </a:moveTo>
                      <a:lnTo>
                        <a:pt x="43" y="0"/>
                      </a:lnTo>
                      <a:lnTo>
                        <a:pt x="0" y="272"/>
                      </a:lnTo>
                      <a:lnTo>
                        <a:pt x="15" y="274"/>
                      </a:lnTo>
                      <a:lnTo>
                        <a:pt x="58" y="1"/>
                      </a:lnTo>
                      <a:lnTo>
                        <a:pt x="43" y="1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8" name="Freeform 75"/>
                <p:cNvSpPr>
                  <a:spLocks/>
                </p:cNvSpPr>
                <p:nvPr/>
              </p:nvSpPr>
              <p:spPr bwMode="auto">
                <a:xfrm>
                  <a:off x="1870" y="3275"/>
                  <a:ext cx="25" cy="118"/>
                </a:xfrm>
                <a:custGeom>
                  <a:avLst/>
                  <a:gdLst>
                    <a:gd name="T0" fmla="*/ 9 w 60"/>
                    <a:gd name="T1" fmla="*/ 51 h 275"/>
                    <a:gd name="T2" fmla="*/ 10 w 60"/>
                    <a:gd name="T3" fmla="*/ 50 h 275"/>
                    <a:gd name="T4" fmla="*/ 3 w 60"/>
                    <a:gd name="T5" fmla="*/ 0 h 275"/>
                    <a:gd name="T6" fmla="*/ 0 w 60"/>
                    <a:gd name="T7" fmla="*/ 0 h 275"/>
                    <a:gd name="T8" fmla="*/ 8 w 60"/>
                    <a:gd name="T9" fmla="*/ 50 h 275"/>
                    <a:gd name="T10" fmla="*/ 9 w 60"/>
                    <a:gd name="T11" fmla="*/ 50 h 275"/>
                    <a:gd name="T12" fmla="*/ 9 w 60"/>
                    <a:gd name="T13" fmla="*/ 51 h 275"/>
                    <a:gd name="T14" fmla="*/ 10 w 60"/>
                    <a:gd name="T15" fmla="*/ 51 h 275"/>
                    <a:gd name="T16" fmla="*/ 10 w 60"/>
                    <a:gd name="T17" fmla="*/ 50 h 275"/>
                    <a:gd name="T18" fmla="*/ 9 w 60"/>
                    <a:gd name="T19" fmla="*/ 51 h 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0"/>
                    <a:gd name="T31" fmla="*/ 0 h 275"/>
                    <a:gd name="T32" fmla="*/ 60 w 60"/>
                    <a:gd name="T33" fmla="*/ 275 h 27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0" h="275">
                      <a:moveTo>
                        <a:pt x="52" y="275"/>
                      </a:moveTo>
                      <a:lnTo>
                        <a:pt x="60" y="272"/>
                      </a:lnTo>
                      <a:lnTo>
                        <a:pt x="15" y="0"/>
                      </a:lnTo>
                      <a:lnTo>
                        <a:pt x="0" y="1"/>
                      </a:lnTo>
                      <a:lnTo>
                        <a:pt x="45" y="272"/>
                      </a:lnTo>
                      <a:lnTo>
                        <a:pt x="52" y="270"/>
                      </a:lnTo>
                      <a:lnTo>
                        <a:pt x="52" y="275"/>
                      </a:lnTo>
                      <a:lnTo>
                        <a:pt x="60" y="275"/>
                      </a:lnTo>
                      <a:lnTo>
                        <a:pt x="60" y="272"/>
                      </a:lnTo>
                      <a:lnTo>
                        <a:pt x="52" y="275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99" name="Freeform 76"/>
                <p:cNvSpPr>
                  <a:spLocks/>
                </p:cNvSpPr>
                <p:nvPr/>
              </p:nvSpPr>
              <p:spPr bwMode="auto">
                <a:xfrm>
                  <a:off x="1852" y="3391"/>
                  <a:ext cx="40" cy="2"/>
                </a:xfrm>
                <a:custGeom>
                  <a:avLst/>
                  <a:gdLst>
                    <a:gd name="T0" fmla="*/ 0 w 95"/>
                    <a:gd name="T1" fmla="*/ 0 h 5"/>
                    <a:gd name="T2" fmla="*/ 2 w 95"/>
                    <a:gd name="T3" fmla="*/ 1 h 5"/>
                    <a:gd name="T4" fmla="*/ 17 w 95"/>
                    <a:gd name="T5" fmla="*/ 1 h 5"/>
                    <a:gd name="T6" fmla="*/ 17 w 95"/>
                    <a:gd name="T7" fmla="*/ 0 h 5"/>
                    <a:gd name="T8" fmla="*/ 2 w 95"/>
                    <a:gd name="T9" fmla="*/ 0 h 5"/>
                    <a:gd name="T10" fmla="*/ 3 w 95"/>
                    <a:gd name="T11" fmla="*/ 0 h 5"/>
                    <a:gd name="T12" fmla="*/ 0 w 95"/>
                    <a:gd name="T13" fmla="*/ 0 h 5"/>
                    <a:gd name="T14" fmla="*/ 0 w 95"/>
                    <a:gd name="T15" fmla="*/ 1 h 5"/>
                    <a:gd name="T16" fmla="*/ 2 w 95"/>
                    <a:gd name="T17" fmla="*/ 1 h 5"/>
                    <a:gd name="T18" fmla="*/ 0 w 95"/>
                    <a:gd name="T19" fmla="*/ 0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5"/>
                    <a:gd name="T31" fmla="*/ 0 h 5"/>
                    <a:gd name="T32" fmla="*/ 95 w 95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5" h="5">
                      <a:moveTo>
                        <a:pt x="2" y="2"/>
                      </a:moveTo>
                      <a:lnTo>
                        <a:pt x="9" y="5"/>
                      </a:lnTo>
                      <a:lnTo>
                        <a:pt x="95" y="5"/>
                      </a:lnTo>
                      <a:lnTo>
                        <a:pt x="95" y="0"/>
                      </a:lnTo>
                      <a:lnTo>
                        <a:pt x="9" y="0"/>
                      </a:lnTo>
                      <a:lnTo>
                        <a:pt x="17" y="2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9" y="5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0" name="Freeform 77"/>
                <p:cNvSpPr>
                  <a:spLocks/>
                </p:cNvSpPr>
                <p:nvPr/>
              </p:nvSpPr>
              <p:spPr bwMode="auto">
                <a:xfrm>
                  <a:off x="1868" y="3226"/>
                  <a:ext cx="11" cy="12"/>
                </a:xfrm>
                <a:custGeom>
                  <a:avLst/>
                  <a:gdLst>
                    <a:gd name="T0" fmla="*/ 1 w 26"/>
                    <a:gd name="T1" fmla="*/ 0 h 28"/>
                    <a:gd name="T2" fmla="*/ 4 w 26"/>
                    <a:gd name="T3" fmla="*/ 0 h 28"/>
                    <a:gd name="T4" fmla="*/ 5 w 26"/>
                    <a:gd name="T5" fmla="*/ 5 h 28"/>
                    <a:gd name="T6" fmla="*/ 0 w 26"/>
                    <a:gd name="T7" fmla="*/ 5 h 28"/>
                    <a:gd name="T8" fmla="*/ 1 w 26"/>
                    <a:gd name="T9" fmla="*/ 0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28"/>
                    <a:gd name="T17" fmla="*/ 26 w 26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28">
                      <a:moveTo>
                        <a:pt x="6" y="0"/>
                      </a:moveTo>
                      <a:lnTo>
                        <a:pt x="21" y="0"/>
                      </a:lnTo>
                      <a:lnTo>
                        <a:pt x="26" y="28"/>
                      </a:lnTo>
                      <a:lnTo>
                        <a:pt x="0" y="28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1" name="Freeform 78"/>
                <p:cNvSpPr>
                  <a:spLocks/>
                </p:cNvSpPr>
                <p:nvPr/>
              </p:nvSpPr>
              <p:spPr bwMode="auto">
                <a:xfrm>
                  <a:off x="1861" y="3235"/>
                  <a:ext cx="26" cy="7"/>
                </a:xfrm>
                <a:custGeom>
                  <a:avLst/>
                  <a:gdLst>
                    <a:gd name="T0" fmla="*/ 5 w 62"/>
                    <a:gd name="T1" fmla="*/ 0 h 15"/>
                    <a:gd name="T2" fmla="*/ 8 w 62"/>
                    <a:gd name="T3" fmla="*/ 2 h 15"/>
                    <a:gd name="T4" fmla="*/ 11 w 62"/>
                    <a:gd name="T5" fmla="*/ 3 h 15"/>
                    <a:gd name="T6" fmla="*/ 5 w 62"/>
                    <a:gd name="T7" fmla="*/ 3 h 15"/>
                    <a:gd name="T8" fmla="*/ 0 w 62"/>
                    <a:gd name="T9" fmla="*/ 3 h 15"/>
                    <a:gd name="T10" fmla="*/ 3 w 62"/>
                    <a:gd name="T11" fmla="*/ 2 h 15"/>
                    <a:gd name="T12" fmla="*/ 5 w 62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2"/>
                    <a:gd name="T22" fmla="*/ 0 h 15"/>
                    <a:gd name="T23" fmla="*/ 62 w 62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2" h="15">
                      <a:moveTo>
                        <a:pt x="30" y="0"/>
                      </a:moveTo>
                      <a:lnTo>
                        <a:pt x="47" y="8"/>
                      </a:lnTo>
                      <a:lnTo>
                        <a:pt x="62" y="15"/>
                      </a:lnTo>
                      <a:lnTo>
                        <a:pt x="30" y="15"/>
                      </a:lnTo>
                      <a:lnTo>
                        <a:pt x="0" y="15"/>
                      </a:lnTo>
                      <a:lnTo>
                        <a:pt x="15" y="8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2" name="Freeform 79"/>
                <p:cNvSpPr>
                  <a:spLocks/>
                </p:cNvSpPr>
                <p:nvPr/>
              </p:nvSpPr>
              <p:spPr bwMode="auto">
                <a:xfrm>
                  <a:off x="1864" y="3249"/>
                  <a:ext cx="19" cy="2"/>
                </a:xfrm>
                <a:custGeom>
                  <a:avLst/>
                  <a:gdLst>
                    <a:gd name="T0" fmla="*/ 1 w 47"/>
                    <a:gd name="T1" fmla="*/ 1 h 6"/>
                    <a:gd name="T2" fmla="*/ 7 w 47"/>
                    <a:gd name="T3" fmla="*/ 1 h 6"/>
                    <a:gd name="T4" fmla="*/ 8 w 47"/>
                    <a:gd name="T5" fmla="*/ 0 h 6"/>
                    <a:gd name="T6" fmla="*/ 0 w 47"/>
                    <a:gd name="T7" fmla="*/ 0 h 6"/>
                    <a:gd name="T8" fmla="*/ 1 w 47"/>
                    <a:gd name="T9" fmla="*/ 1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6"/>
                    <a:gd name="T17" fmla="*/ 47 w 47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6">
                      <a:moveTo>
                        <a:pt x="4" y="6"/>
                      </a:moveTo>
                      <a:lnTo>
                        <a:pt x="43" y="6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3" name="Freeform 80"/>
                <p:cNvSpPr>
                  <a:spLocks/>
                </p:cNvSpPr>
                <p:nvPr/>
              </p:nvSpPr>
              <p:spPr bwMode="auto">
                <a:xfrm>
                  <a:off x="1858" y="3249"/>
                  <a:ext cx="30" cy="16"/>
                </a:xfrm>
                <a:custGeom>
                  <a:avLst/>
                  <a:gdLst>
                    <a:gd name="T0" fmla="*/ 2 w 71"/>
                    <a:gd name="T1" fmla="*/ 0 h 35"/>
                    <a:gd name="T2" fmla="*/ 11 w 71"/>
                    <a:gd name="T3" fmla="*/ 0 h 35"/>
                    <a:gd name="T4" fmla="*/ 13 w 71"/>
                    <a:gd name="T5" fmla="*/ 2 h 35"/>
                    <a:gd name="T6" fmla="*/ 13 w 71"/>
                    <a:gd name="T7" fmla="*/ 5 h 35"/>
                    <a:gd name="T8" fmla="*/ 11 w 71"/>
                    <a:gd name="T9" fmla="*/ 7 h 35"/>
                    <a:gd name="T10" fmla="*/ 2 w 71"/>
                    <a:gd name="T11" fmla="*/ 7 h 35"/>
                    <a:gd name="T12" fmla="*/ 0 w 71"/>
                    <a:gd name="T13" fmla="*/ 5 h 35"/>
                    <a:gd name="T14" fmla="*/ 0 w 71"/>
                    <a:gd name="T15" fmla="*/ 2 h 35"/>
                    <a:gd name="T16" fmla="*/ 2 w 71"/>
                    <a:gd name="T17" fmla="*/ 0 h 3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1"/>
                    <a:gd name="T28" fmla="*/ 0 h 35"/>
                    <a:gd name="T29" fmla="*/ 71 w 71"/>
                    <a:gd name="T30" fmla="*/ 35 h 3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1" h="35">
                      <a:moveTo>
                        <a:pt x="11" y="0"/>
                      </a:moveTo>
                      <a:lnTo>
                        <a:pt x="58" y="0"/>
                      </a:lnTo>
                      <a:lnTo>
                        <a:pt x="71" y="11"/>
                      </a:lnTo>
                      <a:lnTo>
                        <a:pt x="71" y="24"/>
                      </a:lnTo>
                      <a:lnTo>
                        <a:pt x="58" y="35"/>
                      </a:lnTo>
                      <a:lnTo>
                        <a:pt x="11" y="35"/>
                      </a:lnTo>
                      <a:lnTo>
                        <a:pt x="0" y="24"/>
                      </a:lnTo>
                      <a:lnTo>
                        <a:pt x="0" y="1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4" name="Freeform 81"/>
                <p:cNvSpPr>
                  <a:spLocks/>
                </p:cNvSpPr>
                <p:nvPr/>
              </p:nvSpPr>
              <p:spPr bwMode="auto">
                <a:xfrm>
                  <a:off x="1873" y="3265"/>
                  <a:ext cx="87" cy="242"/>
                </a:xfrm>
                <a:custGeom>
                  <a:avLst/>
                  <a:gdLst>
                    <a:gd name="T0" fmla="*/ 0 w 203"/>
                    <a:gd name="T1" fmla="*/ 102 h 567"/>
                    <a:gd name="T2" fmla="*/ 0 w 203"/>
                    <a:gd name="T3" fmla="*/ 103 h 567"/>
                    <a:gd name="T4" fmla="*/ 37 w 203"/>
                    <a:gd name="T5" fmla="*/ 103 h 567"/>
                    <a:gd name="T6" fmla="*/ 29 w 203"/>
                    <a:gd name="T7" fmla="*/ 86 h 567"/>
                    <a:gd name="T8" fmla="*/ 36 w 203"/>
                    <a:gd name="T9" fmla="*/ 86 h 567"/>
                    <a:gd name="T10" fmla="*/ 36 w 203"/>
                    <a:gd name="T11" fmla="*/ 79 h 567"/>
                    <a:gd name="T12" fmla="*/ 26 w 203"/>
                    <a:gd name="T13" fmla="*/ 79 h 567"/>
                    <a:gd name="T14" fmla="*/ 17 w 203"/>
                    <a:gd name="T15" fmla="*/ 60 h 567"/>
                    <a:gd name="T16" fmla="*/ 22 w 203"/>
                    <a:gd name="T17" fmla="*/ 60 h 567"/>
                    <a:gd name="T18" fmla="*/ 22 w 203"/>
                    <a:gd name="T19" fmla="*/ 55 h 567"/>
                    <a:gd name="T20" fmla="*/ 15 w 203"/>
                    <a:gd name="T21" fmla="*/ 55 h 567"/>
                    <a:gd name="T22" fmla="*/ 3 w 203"/>
                    <a:gd name="T23" fmla="*/ 0 h 567"/>
                    <a:gd name="T24" fmla="*/ 0 w 203"/>
                    <a:gd name="T25" fmla="*/ 0 h 567"/>
                    <a:gd name="T26" fmla="*/ 0 w 203"/>
                    <a:gd name="T27" fmla="*/ 5 h 567"/>
                    <a:gd name="T28" fmla="*/ 8 w 203"/>
                    <a:gd name="T29" fmla="*/ 55 h 567"/>
                    <a:gd name="T30" fmla="*/ 0 w 203"/>
                    <a:gd name="T31" fmla="*/ 55 h 567"/>
                    <a:gd name="T32" fmla="*/ 0 w 203"/>
                    <a:gd name="T33" fmla="*/ 61 h 567"/>
                    <a:gd name="T34" fmla="*/ 9 w 203"/>
                    <a:gd name="T35" fmla="*/ 61 h 567"/>
                    <a:gd name="T36" fmla="*/ 17 w 203"/>
                    <a:gd name="T37" fmla="*/ 78 h 567"/>
                    <a:gd name="T38" fmla="*/ 0 w 203"/>
                    <a:gd name="T39" fmla="*/ 78 h 567"/>
                    <a:gd name="T40" fmla="*/ 0 w 203"/>
                    <a:gd name="T41" fmla="*/ 90 h 567"/>
                    <a:gd name="T42" fmla="*/ 3 w 203"/>
                    <a:gd name="T43" fmla="*/ 90 h 567"/>
                    <a:gd name="T44" fmla="*/ 5 w 203"/>
                    <a:gd name="T45" fmla="*/ 90 h 567"/>
                    <a:gd name="T46" fmla="*/ 6 w 203"/>
                    <a:gd name="T47" fmla="*/ 90 h 567"/>
                    <a:gd name="T48" fmla="*/ 8 w 203"/>
                    <a:gd name="T49" fmla="*/ 90 h 567"/>
                    <a:gd name="T50" fmla="*/ 10 w 203"/>
                    <a:gd name="T51" fmla="*/ 90 h 567"/>
                    <a:gd name="T52" fmla="*/ 12 w 203"/>
                    <a:gd name="T53" fmla="*/ 91 h 567"/>
                    <a:gd name="T54" fmla="*/ 14 w 203"/>
                    <a:gd name="T55" fmla="*/ 92 h 567"/>
                    <a:gd name="T56" fmla="*/ 17 w 203"/>
                    <a:gd name="T57" fmla="*/ 93 h 567"/>
                    <a:gd name="T58" fmla="*/ 19 w 203"/>
                    <a:gd name="T59" fmla="*/ 94 h 567"/>
                    <a:gd name="T60" fmla="*/ 21 w 203"/>
                    <a:gd name="T61" fmla="*/ 95 h 567"/>
                    <a:gd name="T62" fmla="*/ 22 w 203"/>
                    <a:gd name="T63" fmla="*/ 96 h 567"/>
                    <a:gd name="T64" fmla="*/ 24 w 203"/>
                    <a:gd name="T65" fmla="*/ 97 h 567"/>
                    <a:gd name="T66" fmla="*/ 25 w 203"/>
                    <a:gd name="T67" fmla="*/ 99 h 567"/>
                    <a:gd name="T68" fmla="*/ 26 w 203"/>
                    <a:gd name="T69" fmla="*/ 101 h 567"/>
                    <a:gd name="T70" fmla="*/ 27 w 203"/>
                    <a:gd name="T71" fmla="*/ 102 h 567"/>
                    <a:gd name="T72" fmla="*/ 27 w 203"/>
                    <a:gd name="T73" fmla="*/ 102 h 567"/>
                    <a:gd name="T74" fmla="*/ 0 w 203"/>
                    <a:gd name="T75" fmla="*/ 102 h 56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03"/>
                    <a:gd name="T115" fmla="*/ 0 h 567"/>
                    <a:gd name="T116" fmla="*/ 203 w 203"/>
                    <a:gd name="T117" fmla="*/ 567 h 567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03" h="567">
                      <a:moveTo>
                        <a:pt x="0" y="563"/>
                      </a:moveTo>
                      <a:lnTo>
                        <a:pt x="0" y="567"/>
                      </a:lnTo>
                      <a:lnTo>
                        <a:pt x="203" y="567"/>
                      </a:lnTo>
                      <a:lnTo>
                        <a:pt x="157" y="472"/>
                      </a:lnTo>
                      <a:lnTo>
                        <a:pt x="196" y="472"/>
                      </a:lnTo>
                      <a:lnTo>
                        <a:pt x="196" y="431"/>
                      </a:lnTo>
                      <a:lnTo>
                        <a:pt x="140" y="431"/>
                      </a:lnTo>
                      <a:lnTo>
                        <a:pt x="94" y="330"/>
                      </a:lnTo>
                      <a:lnTo>
                        <a:pt x="121" y="330"/>
                      </a:lnTo>
                      <a:lnTo>
                        <a:pt x="121" y="299"/>
                      </a:lnTo>
                      <a:lnTo>
                        <a:pt x="79" y="299"/>
                      </a:lnTo>
                      <a:lnTo>
                        <a:pt x="19" y="0"/>
                      </a:lnTo>
                      <a:lnTo>
                        <a:pt x="0" y="0"/>
                      </a:lnTo>
                      <a:lnTo>
                        <a:pt x="0" y="28"/>
                      </a:lnTo>
                      <a:lnTo>
                        <a:pt x="45" y="299"/>
                      </a:lnTo>
                      <a:lnTo>
                        <a:pt x="0" y="299"/>
                      </a:lnTo>
                      <a:lnTo>
                        <a:pt x="0" y="336"/>
                      </a:lnTo>
                      <a:lnTo>
                        <a:pt x="51" y="336"/>
                      </a:lnTo>
                      <a:lnTo>
                        <a:pt x="94" y="429"/>
                      </a:lnTo>
                      <a:lnTo>
                        <a:pt x="0" y="429"/>
                      </a:lnTo>
                      <a:lnTo>
                        <a:pt x="0" y="492"/>
                      </a:lnTo>
                      <a:lnTo>
                        <a:pt x="13" y="492"/>
                      </a:lnTo>
                      <a:lnTo>
                        <a:pt x="25" y="494"/>
                      </a:lnTo>
                      <a:lnTo>
                        <a:pt x="34" y="494"/>
                      </a:lnTo>
                      <a:lnTo>
                        <a:pt x="45" y="496"/>
                      </a:lnTo>
                      <a:lnTo>
                        <a:pt x="53" y="496"/>
                      </a:lnTo>
                      <a:lnTo>
                        <a:pt x="62" y="498"/>
                      </a:lnTo>
                      <a:lnTo>
                        <a:pt x="77" y="504"/>
                      </a:lnTo>
                      <a:lnTo>
                        <a:pt x="90" y="509"/>
                      </a:lnTo>
                      <a:lnTo>
                        <a:pt x="103" y="515"/>
                      </a:lnTo>
                      <a:lnTo>
                        <a:pt x="112" y="522"/>
                      </a:lnTo>
                      <a:lnTo>
                        <a:pt x="121" y="528"/>
                      </a:lnTo>
                      <a:lnTo>
                        <a:pt x="129" y="535"/>
                      </a:lnTo>
                      <a:lnTo>
                        <a:pt x="135" y="541"/>
                      </a:lnTo>
                      <a:lnTo>
                        <a:pt x="140" y="552"/>
                      </a:lnTo>
                      <a:lnTo>
                        <a:pt x="144" y="561"/>
                      </a:lnTo>
                      <a:lnTo>
                        <a:pt x="146" y="563"/>
                      </a:lnTo>
                      <a:lnTo>
                        <a:pt x="0" y="56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5" name="Freeform 82"/>
                <p:cNvSpPr>
                  <a:spLocks/>
                </p:cNvSpPr>
                <p:nvPr/>
              </p:nvSpPr>
              <p:spPr bwMode="auto">
                <a:xfrm>
                  <a:off x="1836" y="3265"/>
                  <a:ext cx="33" cy="128"/>
                </a:xfrm>
                <a:custGeom>
                  <a:avLst/>
                  <a:gdLst>
                    <a:gd name="T0" fmla="*/ 1 w 76"/>
                    <a:gd name="T1" fmla="*/ 55 h 300"/>
                    <a:gd name="T2" fmla="*/ 3 w 76"/>
                    <a:gd name="T3" fmla="*/ 54 h 300"/>
                    <a:gd name="T4" fmla="*/ 14 w 76"/>
                    <a:gd name="T5" fmla="*/ 0 h 300"/>
                    <a:gd name="T6" fmla="*/ 11 w 76"/>
                    <a:gd name="T7" fmla="*/ 0 h 300"/>
                    <a:gd name="T8" fmla="*/ 0 w 76"/>
                    <a:gd name="T9" fmla="*/ 54 h 300"/>
                    <a:gd name="T10" fmla="*/ 1 w 76"/>
                    <a:gd name="T11" fmla="*/ 54 h 300"/>
                    <a:gd name="T12" fmla="*/ 1 w 76"/>
                    <a:gd name="T13" fmla="*/ 55 h 300"/>
                    <a:gd name="T14" fmla="*/ 3 w 76"/>
                    <a:gd name="T15" fmla="*/ 55 h 300"/>
                    <a:gd name="T16" fmla="*/ 3 w 76"/>
                    <a:gd name="T17" fmla="*/ 54 h 300"/>
                    <a:gd name="T18" fmla="*/ 1 w 76"/>
                    <a:gd name="T19" fmla="*/ 55 h 3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6"/>
                    <a:gd name="T31" fmla="*/ 0 h 300"/>
                    <a:gd name="T32" fmla="*/ 76 w 76"/>
                    <a:gd name="T33" fmla="*/ 300 h 3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6" h="300">
                      <a:moveTo>
                        <a:pt x="7" y="300"/>
                      </a:moveTo>
                      <a:lnTo>
                        <a:pt x="15" y="297"/>
                      </a:lnTo>
                      <a:lnTo>
                        <a:pt x="76" y="0"/>
                      </a:lnTo>
                      <a:lnTo>
                        <a:pt x="61" y="0"/>
                      </a:lnTo>
                      <a:lnTo>
                        <a:pt x="0" y="297"/>
                      </a:lnTo>
                      <a:lnTo>
                        <a:pt x="7" y="295"/>
                      </a:lnTo>
                      <a:lnTo>
                        <a:pt x="7" y="300"/>
                      </a:lnTo>
                      <a:lnTo>
                        <a:pt x="15" y="300"/>
                      </a:lnTo>
                      <a:lnTo>
                        <a:pt x="15" y="297"/>
                      </a:lnTo>
                      <a:lnTo>
                        <a:pt x="7" y="30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6" name="Freeform 83"/>
                <p:cNvSpPr>
                  <a:spLocks/>
                </p:cNvSpPr>
                <p:nvPr/>
              </p:nvSpPr>
              <p:spPr bwMode="auto">
                <a:xfrm>
                  <a:off x="1787" y="3265"/>
                  <a:ext cx="86" cy="242"/>
                </a:xfrm>
                <a:custGeom>
                  <a:avLst/>
                  <a:gdLst>
                    <a:gd name="T0" fmla="*/ 37 w 201"/>
                    <a:gd name="T1" fmla="*/ 5 h 567"/>
                    <a:gd name="T2" fmla="*/ 37 w 201"/>
                    <a:gd name="T3" fmla="*/ 0 h 567"/>
                    <a:gd name="T4" fmla="*/ 34 w 201"/>
                    <a:gd name="T5" fmla="*/ 0 h 567"/>
                    <a:gd name="T6" fmla="*/ 23 w 201"/>
                    <a:gd name="T7" fmla="*/ 55 h 567"/>
                    <a:gd name="T8" fmla="*/ 15 w 201"/>
                    <a:gd name="T9" fmla="*/ 55 h 567"/>
                    <a:gd name="T10" fmla="*/ 15 w 201"/>
                    <a:gd name="T11" fmla="*/ 60 h 567"/>
                    <a:gd name="T12" fmla="*/ 20 w 201"/>
                    <a:gd name="T13" fmla="*/ 60 h 567"/>
                    <a:gd name="T14" fmla="*/ 12 w 201"/>
                    <a:gd name="T15" fmla="*/ 79 h 567"/>
                    <a:gd name="T16" fmla="*/ 1 w 201"/>
                    <a:gd name="T17" fmla="*/ 79 h 567"/>
                    <a:gd name="T18" fmla="*/ 1 w 201"/>
                    <a:gd name="T19" fmla="*/ 86 h 567"/>
                    <a:gd name="T20" fmla="*/ 8 w 201"/>
                    <a:gd name="T21" fmla="*/ 86 h 567"/>
                    <a:gd name="T22" fmla="*/ 0 w 201"/>
                    <a:gd name="T23" fmla="*/ 103 h 567"/>
                    <a:gd name="T24" fmla="*/ 37 w 201"/>
                    <a:gd name="T25" fmla="*/ 103 h 567"/>
                    <a:gd name="T26" fmla="*/ 37 w 201"/>
                    <a:gd name="T27" fmla="*/ 102 h 567"/>
                    <a:gd name="T28" fmla="*/ 11 w 201"/>
                    <a:gd name="T29" fmla="*/ 102 h 567"/>
                    <a:gd name="T30" fmla="*/ 11 w 201"/>
                    <a:gd name="T31" fmla="*/ 102 h 567"/>
                    <a:gd name="T32" fmla="*/ 12 w 201"/>
                    <a:gd name="T33" fmla="*/ 101 h 567"/>
                    <a:gd name="T34" fmla="*/ 12 w 201"/>
                    <a:gd name="T35" fmla="*/ 99 h 567"/>
                    <a:gd name="T36" fmla="*/ 13 w 201"/>
                    <a:gd name="T37" fmla="*/ 99 h 567"/>
                    <a:gd name="T38" fmla="*/ 14 w 201"/>
                    <a:gd name="T39" fmla="*/ 97 h 567"/>
                    <a:gd name="T40" fmla="*/ 15 w 201"/>
                    <a:gd name="T41" fmla="*/ 96 h 567"/>
                    <a:gd name="T42" fmla="*/ 17 w 201"/>
                    <a:gd name="T43" fmla="*/ 95 h 567"/>
                    <a:gd name="T44" fmla="*/ 19 w 201"/>
                    <a:gd name="T45" fmla="*/ 94 h 567"/>
                    <a:gd name="T46" fmla="*/ 21 w 201"/>
                    <a:gd name="T47" fmla="*/ 93 h 567"/>
                    <a:gd name="T48" fmla="*/ 24 w 201"/>
                    <a:gd name="T49" fmla="*/ 92 h 567"/>
                    <a:gd name="T50" fmla="*/ 26 w 201"/>
                    <a:gd name="T51" fmla="*/ 91 h 567"/>
                    <a:gd name="T52" fmla="*/ 28 w 201"/>
                    <a:gd name="T53" fmla="*/ 90 h 567"/>
                    <a:gd name="T54" fmla="*/ 30 w 201"/>
                    <a:gd name="T55" fmla="*/ 90 h 567"/>
                    <a:gd name="T56" fmla="*/ 31 w 201"/>
                    <a:gd name="T57" fmla="*/ 90 h 567"/>
                    <a:gd name="T58" fmla="*/ 33 w 201"/>
                    <a:gd name="T59" fmla="*/ 90 h 567"/>
                    <a:gd name="T60" fmla="*/ 35 w 201"/>
                    <a:gd name="T61" fmla="*/ 90 h 567"/>
                    <a:gd name="T62" fmla="*/ 37 w 201"/>
                    <a:gd name="T63" fmla="*/ 90 h 567"/>
                    <a:gd name="T64" fmla="*/ 37 w 201"/>
                    <a:gd name="T65" fmla="*/ 78 h 567"/>
                    <a:gd name="T66" fmla="*/ 20 w 201"/>
                    <a:gd name="T67" fmla="*/ 78 h 567"/>
                    <a:gd name="T68" fmla="*/ 28 w 201"/>
                    <a:gd name="T69" fmla="*/ 61 h 567"/>
                    <a:gd name="T70" fmla="*/ 37 w 201"/>
                    <a:gd name="T71" fmla="*/ 61 h 567"/>
                    <a:gd name="T72" fmla="*/ 37 w 201"/>
                    <a:gd name="T73" fmla="*/ 55 h 567"/>
                    <a:gd name="T74" fmla="*/ 29 w 201"/>
                    <a:gd name="T75" fmla="*/ 55 h 567"/>
                    <a:gd name="T76" fmla="*/ 37 w 201"/>
                    <a:gd name="T77" fmla="*/ 5 h 567"/>
                    <a:gd name="T78" fmla="*/ 37 w 201"/>
                    <a:gd name="T79" fmla="*/ 5 h 567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201"/>
                    <a:gd name="T121" fmla="*/ 0 h 567"/>
                    <a:gd name="T122" fmla="*/ 201 w 201"/>
                    <a:gd name="T123" fmla="*/ 567 h 567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201" h="567">
                      <a:moveTo>
                        <a:pt x="201" y="28"/>
                      </a:moveTo>
                      <a:lnTo>
                        <a:pt x="201" y="0"/>
                      </a:lnTo>
                      <a:lnTo>
                        <a:pt x="185" y="0"/>
                      </a:lnTo>
                      <a:lnTo>
                        <a:pt x="123" y="299"/>
                      </a:lnTo>
                      <a:lnTo>
                        <a:pt x="84" y="299"/>
                      </a:lnTo>
                      <a:lnTo>
                        <a:pt x="84" y="330"/>
                      </a:lnTo>
                      <a:lnTo>
                        <a:pt x="110" y="330"/>
                      </a:lnTo>
                      <a:lnTo>
                        <a:pt x="63" y="431"/>
                      </a:lnTo>
                      <a:lnTo>
                        <a:pt x="6" y="431"/>
                      </a:lnTo>
                      <a:lnTo>
                        <a:pt x="6" y="472"/>
                      </a:lnTo>
                      <a:lnTo>
                        <a:pt x="45" y="472"/>
                      </a:lnTo>
                      <a:lnTo>
                        <a:pt x="0" y="567"/>
                      </a:lnTo>
                      <a:lnTo>
                        <a:pt x="201" y="567"/>
                      </a:lnTo>
                      <a:lnTo>
                        <a:pt x="201" y="563"/>
                      </a:lnTo>
                      <a:lnTo>
                        <a:pt x="58" y="563"/>
                      </a:lnTo>
                      <a:lnTo>
                        <a:pt x="58" y="561"/>
                      </a:lnTo>
                      <a:lnTo>
                        <a:pt x="63" y="552"/>
                      </a:lnTo>
                      <a:lnTo>
                        <a:pt x="65" y="546"/>
                      </a:lnTo>
                      <a:lnTo>
                        <a:pt x="71" y="541"/>
                      </a:lnTo>
                      <a:lnTo>
                        <a:pt x="77" y="535"/>
                      </a:lnTo>
                      <a:lnTo>
                        <a:pt x="84" y="528"/>
                      </a:lnTo>
                      <a:lnTo>
                        <a:pt x="93" y="522"/>
                      </a:lnTo>
                      <a:lnTo>
                        <a:pt x="103" y="515"/>
                      </a:lnTo>
                      <a:lnTo>
                        <a:pt x="114" y="509"/>
                      </a:lnTo>
                      <a:lnTo>
                        <a:pt x="129" y="504"/>
                      </a:lnTo>
                      <a:lnTo>
                        <a:pt x="142" y="498"/>
                      </a:lnTo>
                      <a:lnTo>
                        <a:pt x="151" y="496"/>
                      </a:lnTo>
                      <a:lnTo>
                        <a:pt x="162" y="496"/>
                      </a:lnTo>
                      <a:lnTo>
                        <a:pt x="170" y="494"/>
                      </a:lnTo>
                      <a:lnTo>
                        <a:pt x="181" y="494"/>
                      </a:lnTo>
                      <a:lnTo>
                        <a:pt x="190" y="492"/>
                      </a:lnTo>
                      <a:lnTo>
                        <a:pt x="201" y="492"/>
                      </a:lnTo>
                      <a:lnTo>
                        <a:pt x="201" y="429"/>
                      </a:lnTo>
                      <a:lnTo>
                        <a:pt x="110" y="429"/>
                      </a:lnTo>
                      <a:lnTo>
                        <a:pt x="153" y="336"/>
                      </a:lnTo>
                      <a:lnTo>
                        <a:pt x="201" y="336"/>
                      </a:lnTo>
                      <a:lnTo>
                        <a:pt x="201" y="299"/>
                      </a:lnTo>
                      <a:lnTo>
                        <a:pt x="159" y="299"/>
                      </a:lnTo>
                      <a:lnTo>
                        <a:pt x="201" y="26"/>
                      </a:lnTo>
                      <a:lnTo>
                        <a:pt x="201" y="2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7" name="Freeform 84"/>
                <p:cNvSpPr>
                  <a:spLocks/>
                </p:cNvSpPr>
                <p:nvPr/>
              </p:nvSpPr>
              <p:spPr bwMode="auto">
                <a:xfrm>
                  <a:off x="1877" y="3265"/>
                  <a:ext cx="33" cy="128"/>
                </a:xfrm>
                <a:custGeom>
                  <a:avLst/>
                  <a:gdLst>
                    <a:gd name="T0" fmla="*/ 0 w 76"/>
                    <a:gd name="T1" fmla="*/ 0 h 299"/>
                    <a:gd name="T2" fmla="*/ 11 w 76"/>
                    <a:gd name="T3" fmla="*/ 55 h 299"/>
                    <a:gd name="T4" fmla="*/ 14 w 76"/>
                    <a:gd name="T5" fmla="*/ 54 h 299"/>
                    <a:gd name="T6" fmla="*/ 3 w 76"/>
                    <a:gd name="T7" fmla="*/ 0 h 299"/>
                    <a:gd name="T8" fmla="*/ 0 w 76"/>
                    <a:gd name="T9" fmla="*/ 0 h 2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299"/>
                    <a:gd name="T17" fmla="*/ 76 w 76"/>
                    <a:gd name="T18" fmla="*/ 299 h 2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299">
                      <a:moveTo>
                        <a:pt x="0" y="0"/>
                      </a:moveTo>
                      <a:lnTo>
                        <a:pt x="59" y="299"/>
                      </a:lnTo>
                      <a:lnTo>
                        <a:pt x="76" y="297"/>
                      </a:lnTo>
                      <a:lnTo>
                        <a:pt x="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8" name="Freeform 85"/>
                <p:cNvSpPr>
                  <a:spLocks/>
                </p:cNvSpPr>
                <p:nvPr/>
              </p:nvSpPr>
              <p:spPr bwMode="auto">
                <a:xfrm>
                  <a:off x="1913" y="3200"/>
                  <a:ext cx="20" cy="82"/>
                </a:xfrm>
                <a:custGeom>
                  <a:avLst/>
                  <a:gdLst>
                    <a:gd name="T0" fmla="*/ 0 w 47"/>
                    <a:gd name="T1" fmla="*/ 28 h 192"/>
                    <a:gd name="T2" fmla="*/ 1 w 47"/>
                    <a:gd name="T3" fmla="*/ 27 h 192"/>
                    <a:gd name="T4" fmla="*/ 1 w 47"/>
                    <a:gd name="T5" fmla="*/ 27 h 192"/>
                    <a:gd name="T6" fmla="*/ 2 w 47"/>
                    <a:gd name="T7" fmla="*/ 26 h 192"/>
                    <a:gd name="T8" fmla="*/ 2 w 47"/>
                    <a:gd name="T9" fmla="*/ 25 h 192"/>
                    <a:gd name="T10" fmla="*/ 2 w 47"/>
                    <a:gd name="T11" fmla="*/ 24 h 192"/>
                    <a:gd name="T12" fmla="*/ 3 w 47"/>
                    <a:gd name="T13" fmla="*/ 23 h 192"/>
                    <a:gd name="T14" fmla="*/ 3 w 47"/>
                    <a:gd name="T15" fmla="*/ 23 h 192"/>
                    <a:gd name="T16" fmla="*/ 3 w 47"/>
                    <a:gd name="T17" fmla="*/ 22 h 192"/>
                    <a:gd name="T18" fmla="*/ 3 w 47"/>
                    <a:gd name="T19" fmla="*/ 21 h 192"/>
                    <a:gd name="T20" fmla="*/ 3 w 47"/>
                    <a:gd name="T21" fmla="*/ 21 h 192"/>
                    <a:gd name="T22" fmla="*/ 3 w 47"/>
                    <a:gd name="T23" fmla="*/ 20 h 192"/>
                    <a:gd name="T24" fmla="*/ 3 w 47"/>
                    <a:gd name="T25" fmla="*/ 19 h 192"/>
                    <a:gd name="T26" fmla="*/ 3 w 47"/>
                    <a:gd name="T27" fmla="*/ 18 h 192"/>
                    <a:gd name="T28" fmla="*/ 3 w 47"/>
                    <a:gd name="T29" fmla="*/ 17 h 192"/>
                    <a:gd name="T30" fmla="*/ 3 w 47"/>
                    <a:gd name="T31" fmla="*/ 16 h 192"/>
                    <a:gd name="T32" fmla="*/ 3 w 47"/>
                    <a:gd name="T33" fmla="*/ 15 h 192"/>
                    <a:gd name="T34" fmla="*/ 3 w 47"/>
                    <a:gd name="T35" fmla="*/ 15 h 192"/>
                    <a:gd name="T36" fmla="*/ 3 w 47"/>
                    <a:gd name="T37" fmla="*/ 14 h 192"/>
                    <a:gd name="T38" fmla="*/ 3 w 47"/>
                    <a:gd name="T39" fmla="*/ 12 h 192"/>
                    <a:gd name="T40" fmla="*/ 3 w 47"/>
                    <a:gd name="T41" fmla="*/ 12 h 192"/>
                    <a:gd name="T42" fmla="*/ 2 w 47"/>
                    <a:gd name="T43" fmla="*/ 11 h 192"/>
                    <a:gd name="T44" fmla="*/ 2 w 47"/>
                    <a:gd name="T45" fmla="*/ 10 h 192"/>
                    <a:gd name="T46" fmla="*/ 2 w 47"/>
                    <a:gd name="T47" fmla="*/ 9 h 192"/>
                    <a:gd name="T48" fmla="*/ 1 w 47"/>
                    <a:gd name="T49" fmla="*/ 9 h 192"/>
                    <a:gd name="T50" fmla="*/ 1 w 47"/>
                    <a:gd name="T51" fmla="*/ 8 h 192"/>
                    <a:gd name="T52" fmla="*/ 1 w 47"/>
                    <a:gd name="T53" fmla="*/ 8 h 192"/>
                    <a:gd name="T54" fmla="*/ 0 w 47"/>
                    <a:gd name="T55" fmla="*/ 7 h 192"/>
                    <a:gd name="T56" fmla="*/ 0 w 47"/>
                    <a:gd name="T57" fmla="*/ 6 h 192"/>
                    <a:gd name="T58" fmla="*/ 3 w 47"/>
                    <a:gd name="T59" fmla="*/ 0 h 192"/>
                    <a:gd name="T60" fmla="*/ 4 w 47"/>
                    <a:gd name="T61" fmla="*/ 1 h 192"/>
                    <a:gd name="T62" fmla="*/ 5 w 47"/>
                    <a:gd name="T63" fmla="*/ 2 h 192"/>
                    <a:gd name="T64" fmla="*/ 5 w 47"/>
                    <a:gd name="T65" fmla="*/ 3 h 192"/>
                    <a:gd name="T66" fmla="*/ 6 w 47"/>
                    <a:gd name="T67" fmla="*/ 3 h 192"/>
                    <a:gd name="T68" fmla="*/ 6 w 47"/>
                    <a:gd name="T69" fmla="*/ 5 h 192"/>
                    <a:gd name="T70" fmla="*/ 6 w 47"/>
                    <a:gd name="T71" fmla="*/ 6 h 192"/>
                    <a:gd name="T72" fmla="*/ 7 w 47"/>
                    <a:gd name="T73" fmla="*/ 7 h 192"/>
                    <a:gd name="T74" fmla="*/ 7 w 47"/>
                    <a:gd name="T75" fmla="*/ 8 h 192"/>
                    <a:gd name="T76" fmla="*/ 8 w 47"/>
                    <a:gd name="T77" fmla="*/ 9 h 192"/>
                    <a:gd name="T78" fmla="*/ 8 w 47"/>
                    <a:gd name="T79" fmla="*/ 10 h 192"/>
                    <a:gd name="T80" fmla="*/ 8 w 47"/>
                    <a:gd name="T81" fmla="*/ 11 h 192"/>
                    <a:gd name="T82" fmla="*/ 8 w 47"/>
                    <a:gd name="T83" fmla="*/ 12 h 192"/>
                    <a:gd name="T84" fmla="*/ 9 w 47"/>
                    <a:gd name="T85" fmla="*/ 14 h 192"/>
                    <a:gd name="T86" fmla="*/ 9 w 47"/>
                    <a:gd name="T87" fmla="*/ 15 h 192"/>
                    <a:gd name="T88" fmla="*/ 9 w 47"/>
                    <a:gd name="T89" fmla="*/ 17 h 192"/>
                    <a:gd name="T90" fmla="*/ 8 w 47"/>
                    <a:gd name="T91" fmla="*/ 18 h 192"/>
                    <a:gd name="T92" fmla="*/ 8 w 47"/>
                    <a:gd name="T93" fmla="*/ 20 h 192"/>
                    <a:gd name="T94" fmla="*/ 8 w 47"/>
                    <a:gd name="T95" fmla="*/ 21 h 192"/>
                    <a:gd name="T96" fmla="*/ 8 w 47"/>
                    <a:gd name="T97" fmla="*/ 22 h 192"/>
                    <a:gd name="T98" fmla="*/ 8 w 47"/>
                    <a:gd name="T99" fmla="*/ 23 h 192"/>
                    <a:gd name="T100" fmla="*/ 8 w 47"/>
                    <a:gd name="T101" fmla="*/ 24 h 192"/>
                    <a:gd name="T102" fmla="*/ 7 w 47"/>
                    <a:gd name="T103" fmla="*/ 26 h 192"/>
                    <a:gd name="T104" fmla="*/ 7 w 47"/>
                    <a:gd name="T105" fmla="*/ 26 h 192"/>
                    <a:gd name="T106" fmla="*/ 7 w 47"/>
                    <a:gd name="T107" fmla="*/ 28 h 192"/>
                    <a:gd name="T108" fmla="*/ 6 w 47"/>
                    <a:gd name="T109" fmla="*/ 29 h 192"/>
                    <a:gd name="T110" fmla="*/ 6 w 47"/>
                    <a:gd name="T111" fmla="*/ 30 h 192"/>
                    <a:gd name="T112" fmla="*/ 6 w 47"/>
                    <a:gd name="T113" fmla="*/ 31 h 192"/>
                    <a:gd name="T114" fmla="*/ 5 w 47"/>
                    <a:gd name="T115" fmla="*/ 32 h 192"/>
                    <a:gd name="T116" fmla="*/ 5 w 47"/>
                    <a:gd name="T117" fmla="*/ 33 h 192"/>
                    <a:gd name="T118" fmla="*/ 4 w 47"/>
                    <a:gd name="T119" fmla="*/ 34 h 192"/>
                    <a:gd name="T120" fmla="*/ 3 w 47"/>
                    <a:gd name="T121" fmla="*/ 35 h 19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47"/>
                    <a:gd name="T184" fmla="*/ 0 h 192"/>
                    <a:gd name="T185" fmla="*/ 47 w 47"/>
                    <a:gd name="T186" fmla="*/ 192 h 19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47" h="192">
                      <a:moveTo>
                        <a:pt x="0" y="159"/>
                      </a:moveTo>
                      <a:lnTo>
                        <a:pt x="2" y="155"/>
                      </a:lnTo>
                      <a:lnTo>
                        <a:pt x="2" y="153"/>
                      </a:lnTo>
                      <a:lnTo>
                        <a:pt x="4" y="151"/>
                      </a:lnTo>
                      <a:lnTo>
                        <a:pt x="6" y="151"/>
                      </a:lnTo>
                      <a:lnTo>
                        <a:pt x="6" y="148"/>
                      </a:lnTo>
                      <a:lnTo>
                        <a:pt x="8" y="146"/>
                      </a:lnTo>
                      <a:lnTo>
                        <a:pt x="10" y="142"/>
                      </a:lnTo>
                      <a:lnTo>
                        <a:pt x="10" y="140"/>
                      </a:lnTo>
                      <a:lnTo>
                        <a:pt x="12" y="138"/>
                      </a:lnTo>
                      <a:lnTo>
                        <a:pt x="12" y="135"/>
                      </a:lnTo>
                      <a:lnTo>
                        <a:pt x="12" y="133"/>
                      </a:lnTo>
                      <a:lnTo>
                        <a:pt x="15" y="131"/>
                      </a:lnTo>
                      <a:lnTo>
                        <a:pt x="15" y="129"/>
                      </a:lnTo>
                      <a:lnTo>
                        <a:pt x="15" y="127"/>
                      </a:lnTo>
                      <a:lnTo>
                        <a:pt x="15" y="125"/>
                      </a:lnTo>
                      <a:lnTo>
                        <a:pt x="15" y="123"/>
                      </a:lnTo>
                      <a:lnTo>
                        <a:pt x="15" y="122"/>
                      </a:lnTo>
                      <a:lnTo>
                        <a:pt x="15" y="118"/>
                      </a:lnTo>
                      <a:lnTo>
                        <a:pt x="15" y="116"/>
                      </a:lnTo>
                      <a:lnTo>
                        <a:pt x="15" y="114"/>
                      </a:lnTo>
                      <a:lnTo>
                        <a:pt x="17" y="112"/>
                      </a:lnTo>
                      <a:lnTo>
                        <a:pt x="17" y="110"/>
                      </a:lnTo>
                      <a:lnTo>
                        <a:pt x="17" y="107"/>
                      </a:lnTo>
                      <a:lnTo>
                        <a:pt x="17" y="105"/>
                      </a:lnTo>
                      <a:lnTo>
                        <a:pt x="17" y="103"/>
                      </a:lnTo>
                      <a:lnTo>
                        <a:pt x="17" y="101"/>
                      </a:lnTo>
                      <a:lnTo>
                        <a:pt x="17" y="97"/>
                      </a:lnTo>
                      <a:lnTo>
                        <a:pt x="17" y="95"/>
                      </a:lnTo>
                      <a:lnTo>
                        <a:pt x="17" y="94"/>
                      </a:lnTo>
                      <a:lnTo>
                        <a:pt x="17" y="92"/>
                      </a:lnTo>
                      <a:lnTo>
                        <a:pt x="17" y="90"/>
                      </a:lnTo>
                      <a:lnTo>
                        <a:pt x="17" y="88"/>
                      </a:lnTo>
                      <a:lnTo>
                        <a:pt x="17" y="84"/>
                      </a:lnTo>
                      <a:lnTo>
                        <a:pt x="17" y="82"/>
                      </a:lnTo>
                      <a:lnTo>
                        <a:pt x="17" y="81"/>
                      </a:lnTo>
                      <a:lnTo>
                        <a:pt x="15" y="77"/>
                      </a:lnTo>
                      <a:lnTo>
                        <a:pt x="15" y="75"/>
                      </a:lnTo>
                      <a:lnTo>
                        <a:pt x="15" y="71"/>
                      </a:lnTo>
                      <a:lnTo>
                        <a:pt x="15" y="69"/>
                      </a:lnTo>
                      <a:lnTo>
                        <a:pt x="15" y="68"/>
                      </a:lnTo>
                      <a:lnTo>
                        <a:pt x="15" y="64"/>
                      </a:lnTo>
                      <a:lnTo>
                        <a:pt x="15" y="62"/>
                      </a:lnTo>
                      <a:lnTo>
                        <a:pt x="12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0" y="54"/>
                      </a:lnTo>
                      <a:lnTo>
                        <a:pt x="10" y="51"/>
                      </a:lnTo>
                      <a:lnTo>
                        <a:pt x="10" y="49"/>
                      </a:lnTo>
                      <a:lnTo>
                        <a:pt x="8" y="49"/>
                      </a:lnTo>
                      <a:lnTo>
                        <a:pt x="8" y="47"/>
                      </a:lnTo>
                      <a:lnTo>
                        <a:pt x="6" y="43"/>
                      </a:lnTo>
                      <a:lnTo>
                        <a:pt x="6" y="41"/>
                      </a:lnTo>
                      <a:lnTo>
                        <a:pt x="4" y="41"/>
                      </a:lnTo>
                      <a:lnTo>
                        <a:pt x="2" y="40"/>
                      </a:lnTo>
                      <a:lnTo>
                        <a:pt x="2" y="38"/>
                      </a:lnTo>
                      <a:lnTo>
                        <a:pt x="2" y="36"/>
                      </a:ln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17" y="0"/>
                      </a:lnTo>
                      <a:lnTo>
                        <a:pt x="19" y="2"/>
                      </a:lnTo>
                      <a:lnTo>
                        <a:pt x="21" y="4"/>
                      </a:lnTo>
                      <a:lnTo>
                        <a:pt x="23" y="6"/>
                      </a:lnTo>
                      <a:lnTo>
                        <a:pt x="25" y="10"/>
                      </a:lnTo>
                      <a:lnTo>
                        <a:pt x="26" y="12"/>
                      </a:lnTo>
                      <a:lnTo>
                        <a:pt x="26" y="13"/>
                      </a:lnTo>
                      <a:lnTo>
                        <a:pt x="28" y="17"/>
                      </a:lnTo>
                      <a:lnTo>
                        <a:pt x="30" y="19"/>
                      </a:lnTo>
                      <a:lnTo>
                        <a:pt x="32" y="23"/>
                      </a:lnTo>
                      <a:lnTo>
                        <a:pt x="34" y="25"/>
                      </a:lnTo>
                      <a:lnTo>
                        <a:pt x="34" y="28"/>
                      </a:lnTo>
                      <a:lnTo>
                        <a:pt x="36" y="30"/>
                      </a:lnTo>
                      <a:lnTo>
                        <a:pt x="38" y="34"/>
                      </a:lnTo>
                      <a:lnTo>
                        <a:pt x="38" y="38"/>
                      </a:lnTo>
                      <a:lnTo>
                        <a:pt x="40" y="40"/>
                      </a:lnTo>
                      <a:lnTo>
                        <a:pt x="40" y="41"/>
                      </a:lnTo>
                      <a:lnTo>
                        <a:pt x="41" y="47"/>
                      </a:lnTo>
                      <a:lnTo>
                        <a:pt x="43" y="49"/>
                      </a:lnTo>
                      <a:lnTo>
                        <a:pt x="43" y="51"/>
                      </a:lnTo>
                      <a:lnTo>
                        <a:pt x="43" y="54"/>
                      </a:lnTo>
                      <a:lnTo>
                        <a:pt x="45" y="58"/>
                      </a:lnTo>
                      <a:lnTo>
                        <a:pt x="45" y="62"/>
                      </a:lnTo>
                      <a:lnTo>
                        <a:pt x="45" y="64"/>
                      </a:lnTo>
                      <a:lnTo>
                        <a:pt x="45" y="68"/>
                      </a:lnTo>
                      <a:lnTo>
                        <a:pt x="47" y="71"/>
                      </a:lnTo>
                      <a:lnTo>
                        <a:pt x="47" y="75"/>
                      </a:lnTo>
                      <a:lnTo>
                        <a:pt x="47" y="81"/>
                      </a:lnTo>
                      <a:lnTo>
                        <a:pt x="47" y="84"/>
                      </a:lnTo>
                      <a:lnTo>
                        <a:pt x="47" y="88"/>
                      </a:lnTo>
                      <a:lnTo>
                        <a:pt x="47" y="92"/>
                      </a:lnTo>
                      <a:lnTo>
                        <a:pt x="45" y="95"/>
                      </a:lnTo>
                      <a:lnTo>
                        <a:pt x="45" y="99"/>
                      </a:lnTo>
                      <a:lnTo>
                        <a:pt x="45" y="103"/>
                      </a:lnTo>
                      <a:lnTo>
                        <a:pt x="45" y="107"/>
                      </a:lnTo>
                      <a:lnTo>
                        <a:pt x="45" y="110"/>
                      </a:lnTo>
                      <a:lnTo>
                        <a:pt x="45" y="114"/>
                      </a:lnTo>
                      <a:lnTo>
                        <a:pt x="45" y="118"/>
                      </a:lnTo>
                      <a:lnTo>
                        <a:pt x="45" y="122"/>
                      </a:lnTo>
                      <a:lnTo>
                        <a:pt x="43" y="123"/>
                      </a:lnTo>
                      <a:lnTo>
                        <a:pt x="43" y="127"/>
                      </a:lnTo>
                      <a:lnTo>
                        <a:pt x="43" y="131"/>
                      </a:lnTo>
                      <a:lnTo>
                        <a:pt x="43" y="133"/>
                      </a:lnTo>
                      <a:lnTo>
                        <a:pt x="41" y="138"/>
                      </a:lnTo>
                      <a:lnTo>
                        <a:pt x="41" y="140"/>
                      </a:lnTo>
                      <a:lnTo>
                        <a:pt x="40" y="142"/>
                      </a:lnTo>
                      <a:lnTo>
                        <a:pt x="40" y="146"/>
                      </a:lnTo>
                      <a:lnTo>
                        <a:pt x="40" y="151"/>
                      </a:lnTo>
                      <a:lnTo>
                        <a:pt x="38" y="153"/>
                      </a:lnTo>
                      <a:lnTo>
                        <a:pt x="38" y="155"/>
                      </a:lnTo>
                      <a:lnTo>
                        <a:pt x="36" y="159"/>
                      </a:lnTo>
                      <a:lnTo>
                        <a:pt x="34" y="161"/>
                      </a:lnTo>
                      <a:lnTo>
                        <a:pt x="34" y="166"/>
                      </a:lnTo>
                      <a:lnTo>
                        <a:pt x="32" y="166"/>
                      </a:lnTo>
                      <a:lnTo>
                        <a:pt x="30" y="172"/>
                      </a:lnTo>
                      <a:lnTo>
                        <a:pt x="28" y="176"/>
                      </a:lnTo>
                      <a:lnTo>
                        <a:pt x="26" y="177"/>
                      </a:lnTo>
                      <a:lnTo>
                        <a:pt x="25" y="179"/>
                      </a:lnTo>
                      <a:lnTo>
                        <a:pt x="25" y="183"/>
                      </a:lnTo>
                      <a:lnTo>
                        <a:pt x="23" y="185"/>
                      </a:lnTo>
                      <a:lnTo>
                        <a:pt x="21" y="187"/>
                      </a:lnTo>
                      <a:lnTo>
                        <a:pt x="19" y="191"/>
                      </a:lnTo>
                      <a:lnTo>
                        <a:pt x="17" y="192"/>
                      </a:lnTo>
                      <a:lnTo>
                        <a:pt x="0" y="159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09" name="Freeform 86"/>
                <p:cNvSpPr>
                  <a:spLocks/>
                </p:cNvSpPr>
                <p:nvPr/>
              </p:nvSpPr>
              <p:spPr bwMode="auto">
                <a:xfrm>
                  <a:off x="1959" y="3191"/>
                  <a:ext cx="20" cy="104"/>
                </a:xfrm>
                <a:custGeom>
                  <a:avLst/>
                  <a:gdLst>
                    <a:gd name="T0" fmla="*/ 0 w 46"/>
                    <a:gd name="T1" fmla="*/ 37 h 242"/>
                    <a:gd name="T2" fmla="*/ 1 w 46"/>
                    <a:gd name="T3" fmla="*/ 37 h 242"/>
                    <a:gd name="T4" fmla="*/ 1 w 46"/>
                    <a:gd name="T5" fmla="*/ 36 h 242"/>
                    <a:gd name="T6" fmla="*/ 1 w 46"/>
                    <a:gd name="T7" fmla="*/ 34 h 242"/>
                    <a:gd name="T8" fmla="*/ 2 w 46"/>
                    <a:gd name="T9" fmla="*/ 34 h 242"/>
                    <a:gd name="T10" fmla="*/ 3 w 46"/>
                    <a:gd name="T11" fmla="*/ 32 h 242"/>
                    <a:gd name="T12" fmla="*/ 3 w 46"/>
                    <a:gd name="T13" fmla="*/ 31 h 242"/>
                    <a:gd name="T14" fmla="*/ 3 w 46"/>
                    <a:gd name="T15" fmla="*/ 29 h 242"/>
                    <a:gd name="T16" fmla="*/ 3 w 46"/>
                    <a:gd name="T17" fmla="*/ 28 h 242"/>
                    <a:gd name="T18" fmla="*/ 3 w 46"/>
                    <a:gd name="T19" fmla="*/ 27 h 242"/>
                    <a:gd name="T20" fmla="*/ 3 w 46"/>
                    <a:gd name="T21" fmla="*/ 26 h 242"/>
                    <a:gd name="T22" fmla="*/ 3 w 46"/>
                    <a:gd name="T23" fmla="*/ 25 h 242"/>
                    <a:gd name="T24" fmla="*/ 3 w 46"/>
                    <a:gd name="T25" fmla="*/ 24 h 242"/>
                    <a:gd name="T26" fmla="*/ 3 w 46"/>
                    <a:gd name="T27" fmla="*/ 22 h 242"/>
                    <a:gd name="T28" fmla="*/ 3 w 46"/>
                    <a:gd name="T29" fmla="*/ 21 h 242"/>
                    <a:gd name="T30" fmla="*/ 3 w 46"/>
                    <a:gd name="T31" fmla="*/ 20 h 242"/>
                    <a:gd name="T32" fmla="*/ 3 w 46"/>
                    <a:gd name="T33" fmla="*/ 19 h 242"/>
                    <a:gd name="T34" fmla="*/ 3 w 46"/>
                    <a:gd name="T35" fmla="*/ 18 h 242"/>
                    <a:gd name="T36" fmla="*/ 3 w 46"/>
                    <a:gd name="T37" fmla="*/ 16 h 242"/>
                    <a:gd name="T38" fmla="*/ 3 w 46"/>
                    <a:gd name="T39" fmla="*/ 15 h 242"/>
                    <a:gd name="T40" fmla="*/ 3 w 46"/>
                    <a:gd name="T41" fmla="*/ 15 h 242"/>
                    <a:gd name="T42" fmla="*/ 3 w 46"/>
                    <a:gd name="T43" fmla="*/ 13 h 242"/>
                    <a:gd name="T44" fmla="*/ 3 w 46"/>
                    <a:gd name="T45" fmla="*/ 13 h 242"/>
                    <a:gd name="T46" fmla="*/ 2 w 46"/>
                    <a:gd name="T47" fmla="*/ 11 h 242"/>
                    <a:gd name="T48" fmla="*/ 1 w 46"/>
                    <a:gd name="T49" fmla="*/ 10 h 242"/>
                    <a:gd name="T50" fmla="*/ 1 w 46"/>
                    <a:gd name="T51" fmla="*/ 9 h 242"/>
                    <a:gd name="T52" fmla="*/ 1 w 46"/>
                    <a:gd name="T53" fmla="*/ 9 h 242"/>
                    <a:gd name="T54" fmla="*/ 0 w 46"/>
                    <a:gd name="T55" fmla="*/ 8 h 242"/>
                    <a:gd name="T56" fmla="*/ 0 w 46"/>
                    <a:gd name="T57" fmla="*/ 7 h 242"/>
                    <a:gd name="T58" fmla="*/ 4 w 46"/>
                    <a:gd name="T59" fmla="*/ 1 h 242"/>
                    <a:gd name="T60" fmla="*/ 4 w 46"/>
                    <a:gd name="T61" fmla="*/ 2 h 242"/>
                    <a:gd name="T62" fmla="*/ 5 w 46"/>
                    <a:gd name="T63" fmla="*/ 3 h 242"/>
                    <a:gd name="T64" fmla="*/ 6 w 46"/>
                    <a:gd name="T65" fmla="*/ 4 h 242"/>
                    <a:gd name="T66" fmla="*/ 6 w 46"/>
                    <a:gd name="T67" fmla="*/ 6 h 242"/>
                    <a:gd name="T68" fmla="*/ 7 w 46"/>
                    <a:gd name="T69" fmla="*/ 7 h 242"/>
                    <a:gd name="T70" fmla="*/ 7 w 46"/>
                    <a:gd name="T71" fmla="*/ 9 h 242"/>
                    <a:gd name="T72" fmla="*/ 7 w 46"/>
                    <a:gd name="T73" fmla="*/ 10 h 242"/>
                    <a:gd name="T74" fmla="*/ 8 w 46"/>
                    <a:gd name="T75" fmla="*/ 11 h 242"/>
                    <a:gd name="T76" fmla="*/ 8 w 46"/>
                    <a:gd name="T77" fmla="*/ 13 h 242"/>
                    <a:gd name="T78" fmla="*/ 8 w 46"/>
                    <a:gd name="T79" fmla="*/ 14 h 242"/>
                    <a:gd name="T80" fmla="*/ 8 w 46"/>
                    <a:gd name="T81" fmla="*/ 15 h 242"/>
                    <a:gd name="T82" fmla="*/ 8 w 46"/>
                    <a:gd name="T83" fmla="*/ 17 h 242"/>
                    <a:gd name="T84" fmla="*/ 9 w 46"/>
                    <a:gd name="T85" fmla="*/ 18 h 242"/>
                    <a:gd name="T86" fmla="*/ 9 w 46"/>
                    <a:gd name="T87" fmla="*/ 20 h 242"/>
                    <a:gd name="T88" fmla="*/ 9 w 46"/>
                    <a:gd name="T89" fmla="*/ 21 h 242"/>
                    <a:gd name="T90" fmla="*/ 9 w 46"/>
                    <a:gd name="T91" fmla="*/ 23 h 242"/>
                    <a:gd name="T92" fmla="*/ 9 w 46"/>
                    <a:gd name="T93" fmla="*/ 25 h 242"/>
                    <a:gd name="T94" fmla="*/ 9 w 46"/>
                    <a:gd name="T95" fmla="*/ 26 h 242"/>
                    <a:gd name="T96" fmla="*/ 8 w 46"/>
                    <a:gd name="T97" fmla="*/ 28 h 242"/>
                    <a:gd name="T98" fmla="*/ 8 w 46"/>
                    <a:gd name="T99" fmla="*/ 29 h 242"/>
                    <a:gd name="T100" fmla="*/ 8 w 46"/>
                    <a:gd name="T101" fmla="*/ 31 h 242"/>
                    <a:gd name="T102" fmla="*/ 8 w 46"/>
                    <a:gd name="T103" fmla="*/ 32 h 242"/>
                    <a:gd name="T104" fmla="*/ 8 w 46"/>
                    <a:gd name="T105" fmla="*/ 34 h 242"/>
                    <a:gd name="T106" fmla="*/ 7 w 46"/>
                    <a:gd name="T107" fmla="*/ 35 h 242"/>
                    <a:gd name="T108" fmla="*/ 7 w 46"/>
                    <a:gd name="T109" fmla="*/ 37 h 242"/>
                    <a:gd name="T110" fmla="*/ 7 w 46"/>
                    <a:gd name="T111" fmla="*/ 37 h 242"/>
                    <a:gd name="T112" fmla="*/ 6 w 46"/>
                    <a:gd name="T113" fmla="*/ 39 h 242"/>
                    <a:gd name="T114" fmla="*/ 6 w 46"/>
                    <a:gd name="T115" fmla="*/ 40 h 242"/>
                    <a:gd name="T116" fmla="*/ 5 w 46"/>
                    <a:gd name="T117" fmla="*/ 42 h 242"/>
                    <a:gd name="T118" fmla="*/ 4 w 46"/>
                    <a:gd name="T119" fmla="*/ 43 h 242"/>
                    <a:gd name="T120" fmla="*/ 4 w 46"/>
                    <a:gd name="T121" fmla="*/ 44 h 242"/>
                    <a:gd name="T122" fmla="*/ 0 w 46"/>
                    <a:gd name="T123" fmla="*/ 37 h 2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6"/>
                    <a:gd name="T187" fmla="*/ 0 h 242"/>
                    <a:gd name="T188" fmla="*/ 46 w 46"/>
                    <a:gd name="T189" fmla="*/ 242 h 2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6" h="242">
                      <a:moveTo>
                        <a:pt x="0" y="203"/>
                      </a:moveTo>
                      <a:lnTo>
                        <a:pt x="0" y="201"/>
                      </a:lnTo>
                      <a:lnTo>
                        <a:pt x="3" y="199"/>
                      </a:lnTo>
                      <a:lnTo>
                        <a:pt x="5" y="197"/>
                      </a:lnTo>
                      <a:lnTo>
                        <a:pt x="5" y="194"/>
                      </a:lnTo>
                      <a:lnTo>
                        <a:pt x="5" y="192"/>
                      </a:lnTo>
                      <a:lnTo>
                        <a:pt x="7" y="188"/>
                      </a:lnTo>
                      <a:lnTo>
                        <a:pt x="7" y="186"/>
                      </a:lnTo>
                      <a:lnTo>
                        <a:pt x="11" y="186"/>
                      </a:lnTo>
                      <a:lnTo>
                        <a:pt x="11" y="181"/>
                      </a:lnTo>
                      <a:lnTo>
                        <a:pt x="11" y="179"/>
                      </a:lnTo>
                      <a:lnTo>
                        <a:pt x="13" y="173"/>
                      </a:lnTo>
                      <a:lnTo>
                        <a:pt x="13" y="171"/>
                      </a:lnTo>
                      <a:lnTo>
                        <a:pt x="15" y="166"/>
                      </a:lnTo>
                      <a:lnTo>
                        <a:pt x="15" y="160"/>
                      </a:lnTo>
                      <a:lnTo>
                        <a:pt x="16" y="155"/>
                      </a:lnTo>
                      <a:lnTo>
                        <a:pt x="16" y="153"/>
                      </a:lnTo>
                      <a:lnTo>
                        <a:pt x="16" y="151"/>
                      </a:lnTo>
                      <a:lnTo>
                        <a:pt x="16" y="149"/>
                      </a:lnTo>
                      <a:lnTo>
                        <a:pt x="16" y="145"/>
                      </a:lnTo>
                      <a:lnTo>
                        <a:pt x="18" y="143"/>
                      </a:lnTo>
                      <a:lnTo>
                        <a:pt x="18" y="140"/>
                      </a:lnTo>
                      <a:lnTo>
                        <a:pt x="18" y="136"/>
                      </a:lnTo>
                      <a:lnTo>
                        <a:pt x="18" y="134"/>
                      </a:lnTo>
                      <a:lnTo>
                        <a:pt x="18" y="130"/>
                      </a:lnTo>
                      <a:lnTo>
                        <a:pt x="18" y="127"/>
                      </a:lnTo>
                      <a:lnTo>
                        <a:pt x="18" y="125"/>
                      </a:lnTo>
                      <a:lnTo>
                        <a:pt x="18" y="121"/>
                      </a:lnTo>
                      <a:lnTo>
                        <a:pt x="18" y="117"/>
                      </a:lnTo>
                      <a:lnTo>
                        <a:pt x="18" y="115"/>
                      </a:lnTo>
                      <a:lnTo>
                        <a:pt x="18" y="112"/>
                      </a:lnTo>
                      <a:lnTo>
                        <a:pt x="18" y="110"/>
                      </a:lnTo>
                      <a:lnTo>
                        <a:pt x="18" y="108"/>
                      </a:lnTo>
                      <a:lnTo>
                        <a:pt x="18" y="104"/>
                      </a:lnTo>
                      <a:lnTo>
                        <a:pt x="18" y="101"/>
                      </a:lnTo>
                      <a:lnTo>
                        <a:pt x="16" y="99"/>
                      </a:lnTo>
                      <a:lnTo>
                        <a:pt x="16" y="95"/>
                      </a:lnTo>
                      <a:lnTo>
                        <a:pt x="16" y="89"/>
                      </a:lnTo>
                      <a:lnTo>
                        <a:pt x="16" y="88"/>
                      </a:lnTo>
                      <a:lnTo>
                        <a:pt x="15" y="84"/>
                      </a:lnTo>
                      <a:lnTo>
                        <a:pt x="15" y="82"/>
                      </a:lnTo>
                      <a:lnTo>
                        <a:pt x="15" y="78"/>
                      </a:lnTo>
                      <a:lnTo>
                        <a:pt x="15" y="74"/>
                      </a:lnTo>
                      <a:lnTo>
                        <a:pt x="13" y="73"/>
                      </a:lnTo>
                      <a:lnTo>
                        <a:pt x="13" y="71"/>
                      </a:lnTo>
                      <a:lnTo>
                        <a:pt x="13" y="69"/>
                      </a:lnTo>
                      <a:lnTo>
                        <a:pt x="11" y="65"/>
                      </a:lnTo>
                      <a:lnTo>
                        <a:pt x="11" y="61"/>
                      </a:lnTo>
                      <a:lnTo>
                        <a:pt x="11" y="60"/>
                      </a:lnTo>
                      <a:lnTo>
                        <a:pt x="7" y="56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5" y="48"/>
                      </a:lnTo>
                      <a:lnTo>
                        <a:pt x="5" y="47"/>
                      </a:lnTo>
                      <a:lnTo>
                        <a:pt x="5" y="43"/>
                      </a:lnTo>
                      <a:lnTo>
                        <a:pt x="3" y="43"/>
                      </a:lnTo>
                      <a:lnTo>
                        <a:pt x="0" y="41"/>
                      </a:lnTo>
                      <a:lnTo>
                        <a:pt x="0" y="37"/>
                      </a:lnTo>
                      <a:lnTo>
                        <a:pt x="18" y="0"/>
                      </a:lnTo>
                      <a:lnTo>
                        <a:pt x="20" y="4"/>
                      </a:lnTo>
                      <a:lnTo>
                        <a:pt x="22" y="6"/>
                      </a:lnTo>
                      <a:lnTo>
                        <a:pt x="24" y="9"/>
                      </a:lnTo>
                      <a:lnTo>
                        <a:pt x="24" y="13"/>
                      </a:lnTo>
                      <a:lnTo>
                        <a:pt x="26" y="17"/>
                      </a:lnTo>
                      <a:lnTo>
                        <a:pt x="28" y="20"/>
                      </a:lnTo>
                      <a:lnTo>
                        <a:pt x="29" y="22"/>
                      </a:lnTo>
                      <a:lnTo>
                        <a:pt x="31" y="28"/>
                      </a:lnTo>
                      <a:lnTo>
                        <a:pt x="31" y="30"/>
                      </a:lnTo>
                      <a:lnTo>
                        <a:pt x="33" y="35"/>
                      </a:lnTo>
                      <a:lnTo>
                        <a:pt x="35" y="37"/>
                      </a:lnTo>
                      <a:lnTo>
                        <a:pt x="35" y="43"/>
                      </a:lnTo>
                      <a:lnTo>
                        <a:pt x="37" y="47"/>
                      </a:lnTo>
                      <a:lnTo>
                        <a:pt x="37" y="48"/>
                      </a:lnTo>
                      <a:lnTo>
                        <a:pt x="39" y="54"/>
                      </a:lnTo>
                      <a:lnTo>
                        <a:pt x="39" y="56"/>
                      </a:lnTo>
                      <a:lnTo>
                        <a:pt x="41" y="61"/>
                      </a:lnTo>
                      <a:lnTo>
                        <a:pt x="41" y="63"/>
                      </a:lnTo>
                      <a:lnTo>
                        <a:pt x="44" y="69"/>
                      </a:lnTo>
                      <a:lnTo>
                        <a:pt x="44" y="71"/>
                      </a:lnTo>
                      <a:lnTo>
                        <a:pt x="44" y="76"/>
                      </a:lnTo>
                      <a:lnTo>
                        <a:pt x="44" y="82"/>
                      </a:lnTo>
                      <a:lnTo>
                        <a:pt x="44" y="84"/>
                      </a:lnTo>
                      <a:lnTo>
                        <a:pt x="44" y="88"/>
                      </a:lnTo>
                      <a:lnTo>
                        <a:pt x="44" y="91"/>
                      </a:lnTo>
                      <a:lnTo>
                        <a:pt x="46" y="97"/>
                      </a:lnTo>
                      <a:lnTo>
                        <a:pt x="46" y="101"/>
                      </a:lnTo>
                      <a:lnTo>
                        <a:pt x="46" y="104"/>
                      </a:lnTo>
                      <a:lnTo>
                        <a:pt x="46" y="108"/>
                      </a:lnTo>
                      <a:lnTo>
                        <a:pt x="46" y="112"/>
                      </a:lnTo>
                      <a:lnTo>
                        <a:pt x="46" y="117"/>
                      </a:lnTo>
                      <a:lnTo>
                        <a:pt x="46" y="121"/>
                      </a:lnTo>
                      <a:lnTo>
                        <a:pt x="46" y="125"/>
                      </a:lnTo>
                      <a:lnTo>
                        <a:pt x="46" y="129"/>
                      </a:lnTo>
                      <a:lnTo>
                        <a:pt x="46" y="134"/>
                      </a:lnTo>
                      <a:lnTo>
                        <a:pt x="46" y="138"/>
                      </a:lnTo>
                      <a:lnTo>
                        <a:pt x="46" y="142"/>
                      </a:lnTo>
                      <a:lnTo>
                        <a:pt x="46" y="145"/>
                      </a:lnTo>
                      <a:lnTo>
                        <a:pt x="44" y="149"/>
                      </a:lnTo>
                      <a:lnTo>
                        <a:pt x="44" y="153"/>
                      </a:lnTo>
                      <a:lnTo>
                        <a:pt x="44" y="158"/>
                      </a:lnTo>
                      <a:lnTo>
                        <a:pt x="44" y="160"/>
                      </a:lnTo>
                      <a:lnTo>
                        <a:pt x="44" y="166"/>
                      </a:lnTo>
                      <a:lnTo>
                        <a:pt x="44" y="168"/>
                      </a:lnTo>
                      <a:lnTo>
                        <a:pt x="44" y="173"/>
                      </a:lnTo>
                      <a:lnTo>
                        <a:pt x="41" y="179"/>
                      </a:lnTo>
                      <a:lnTo>
                        <a:pt x="41" y="181"/>
                      </a:lnTo>
                      <a:lnTo>
                        <a:pt x="39" y="186"/>
                      </a:lnTo>
                      <a:lnTo>
                        <a:pt x="39" y="188"/>
                      </a:lnTo>
                      <a:lnTo>
                        <a:pt x="37" y="192"/>
                      </a:lnTo>
                      <a:lnTo>
                        <a:pt x="37" y="197"/>
                      </a:lnTo>
                      <a:lnTo>
                        <a:pt x="35" y="199"/>
                      </a:lnTo>
                      <a:lnTo>
                        <a:pt x="35" y="203"/>
                      </a:lnTo>
                      <a:lnTo>
                        <a:pt x="33" y="207"/>
                      </a:lnTo>
                      <a:lnTo>
                        <a:pt x="31" y="211"/>
                      </a:lnTo>
                      <a:lnTo>
                        <a:pt x="31" y="214"/>
                      </a:lnTo>
                      <a:lnTo>
                        <a:pt x="29" y="218"/>
                      </a:lnTo>
                      <a:lnTo>
                        <a:pt x="28" y="222"/>
                      </a:lnTo>
                      <a:lnTo>
                        <a:pt x="26" y="225"/>
                      </a:lnTo>
                      <a:lnTo>
                        <a:pt x="24" y="229"/>
                      </a:lnTo>
                      <a:lnTo>
                        <a:pt x="24" y="231"/>
                      </a:lnTo>
                      <a:lnTo>
                        <a:pt x="22" y="235"/>
                      </a:lnTo>
                      <a:lnTo>
                        <a:pt x="20" y="238"/>
                      </a:lnTo>
                      <a:lnTo>
                        <a:pt x="18" y="242"/>
                      </a:lnTo>
                      <a:lnTo>
                        <a:pt x="0" y="20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0" name="Freeform 87"/>
                <p:cNvSpPr>
                  <a:spLocks/>
                </p:cNvSpPr>
                <p:nvPr/>
              </p:nvSpPr>
              <p:spPr bwMode="auto">
                <a:xfrm>
                  <a:off x="1817" y="3200"/>
                  <a:ext cx="20" cy="82"/>
                </a:xfrm>
                <a:custGeom>
                  <a:avLst/>
                  <a:gdLst>
                    <a:gd name="T0" fmla="*/ 8 w 47"/>
                    <a:gd name="T1" fmla="*/ 28 h 192"/>
                    <a:gd name="T2" fmla="*/ 8 w 47"/>
                    <a:gd name="T3" fmla="*/ 28 h 192"/>
                    <a:gd name="T4" fmla="*/ 7 w 47"/>
                    <a:gd name="T5" fmla="*/ 27 h 192"/>
                    <a:gd name="T6" fmla="*/ 7 w 47"/>
                    <a:gd name="T7" fmla="*/ 26 h 192"/>
                    <a:gd name="T8" fmla="*/ 7 w 47"/>
                    <a:gd name="T9" fmla="*/ 26 h 192"/>
                    <a:gd name="T10" fmla="*/ 6 w 47"/>
                    <a:gd name="T11" fmla="*/ 25 h 192"/>
                    <a:gd name="T12" fmla="*/ 6 w 47"/>
                    <a:gd name="T13" fmla="*/ 24 h 192"/>
                    <a:gd name="T14" fmla="*/ 6 w 47"/>
                    <a:gd name="T15" fmla="*/ 23 h 192"/>
                    <a:gd name="T16" fmla="*/ 6 w 47"/>
                    <a:gd name="T17" fmla="*/ 23 h 192"/>
                    <a:gd name="T18" fmla="*/ 6 w 47"/>
                    <a:gd name="T19" fmla="*/ 21 h 192"/>
                    <a:gd name="T20" fmla="*/ 6 w 47"/>
                    <a:gd name="T21" fmla="*/ 21 h 192"/>
                    <a:gd name="T22" fmla="*/ 6 w 47"/>
                    <a:gd name="T23" fmla="*/ 20 h 192"/>
                    <a:gd name="T24" fmla="*/ 5 w 47"/>
                    <a:gd name="T25" fmla="*/ 19 h 192"/>
                    <a:gd name="T26" fmla="*/ 5 w 47"/>
                    <a:gd name="T27" fmla="*/ 18 h 192"/>
                    <a:gd name="T28" fmla="*/ 5 w 47"/>
                    <a:gd name="T29" fmla="*/ 18 h 192"/>
                    <a:gd name="T30" fmla="*/ 5 w 47"/>
                    <a:gd name="T31" fmla="*/ 17 h 192"/>
                    <a:gd name="T32" fmla="*/ 5 w 47"/>
                    <a:gd name="T33" fmla="*/ 16 h 192"/>
                    <a:gd name="T34" fmla="*/ 6 w 47"/>
                    <a:gd name="T35" fmla="*/ 15 h 192"/>
                    <a:gd name="T36" fmla="*/ 6 w 47"/>
                    <a:gd name="T37" fmla="*/ 14 h 192"/>
                    <a:gd name="T38" fmla="*/ 6 w 47"/>
                    <a:gd name="T39" fmla="*/ 13 h 192"/>
                    <a:gd name="T40" fmla="*/ 6 w 47"/>
                    <a:gd name="T41" fmla="*/ 12 h 192"/>
                    <a:gd name="T42" fmla="*/ 6 w 47"/>
                    <a:gd name="T43" fmla="*/ 11 h 192"/>
                    <a:gd name="T44" fmla="*/ 6 w 47"/>
                    <a:gd name="T45" fmla="*/ 10 h 192"/>
                    <a:gd name="T46" fmla="*/ 7 w 47"/>
                    <a:gd name="T47" fmla="*/ 10 h 192"/>
                    <a:gd name="T48" fmla="*/ 7 w 47"/>
                    <a:gd name="T49" fmla="*/ 9 h 192"/>
                    <a:gd name="T50" fmla="*/ 7 w 47"/>
                    <a:gd name="T51" fmla="*/ 8 h 192"/>
                    <a:gd name="T52" fmla="*/ 8 w 47"/>
                    <a:gd name="T53" fmla="*/ 7 h 192"/>
                    <a:gd name="T54" fmla="*/ 8 w 47"/>
                    <a:gd name="T55" fmla="*/ 6 h 192"/>
                    <a:gd name="T56" fmla="*/ 9 w 47"/>
                    <a:gd name="T57" fmla="*/ 6 h 192"/>
                    <a:gd name="T58" fmla="*/ 5 w 47"/>
                    <a:gd name="T59" fmla="*/ 0 h 192"/>
                    <a:gd name="T60" fmla="*/ 4 w 47"/>
                    <a:gd name="T61" fmla="*/ 1 h 192"/>
                    <a:gd name="T62" fmla="*/ 4 w 47"/>
                    <a:gd name="T63" fmla="*/ 2 h 192"/>
                    <a:gd name="T64" fmla="*/ 3 w 47"/>
                    <a:gd name="T65" fmla="*/ 3 h 192"/>
                    <a:gd name="T66" fmla="*/ 3 w 47"/>
                    <a:gd name="T67" fmla="*/ 4 h 192"/>
                    <a:gd name="T68" fmla="*/ 3 w 47"/>
                    <a:gd name="T69" fmla="*/ 5 h 192"/>
                    <a:gd name="T70" fmla="*/ 2 w 47"/>
                    <a:gd name="T71" fmla="*/ 6 h 192"/>
                    <a:gd name="T72" fmla="*/ 1 w 47"/>
                    <a:gd name="T73" fmla="*/ 7 h 192"/>
                    <a:gd name="T74" fmla="*/ 1 w 47"/>
                    <a:gd name="T75" fmla="*/ 9 h 192"/>
                    <a:gd name="T76" fmla="*/ 1 w 47"/>
                    <a:gd name="T77" fmla="*/ 9 h 192"/>
                    <a:gd name="T78" fmla="*/ 1 w 47"/>
                    <a:gd name="T79" fmla="*/ 11 h 192"/>
                    <a:gd name="T80" fmla="*/ 0 w 47"/>
                    <a:gd name="T81" fmla="*/ 12 h 192"/>
                    <a:gd name="T82" fmla="*/ 0 w 47"/>
                    <a:gd name="T83" fmla="*/ 13 h 192"/>
                    <a:gd name="T84" fmla="*/ 0 w 47"/>
                    <a:gd name="T85" fmla="*/ 15 h 192"/>
                    <a:gd name="T86" fmla="*/ 0 w 47"/>
                    <a:gd name="T87" fmla="*/ 16 h 192"/>
                    <a:gd name="T88" fmla="*/ 0 w 47"/>
                    <a:gd name="T89" fmla="*/ 18 h 192"/>
                    <a:gd name="T90" fmla="*/ 0 w 47"/>
                    <a:gd name="T91" fmla="*/ 19 h 192"/>
                    <a:gd name="T92" fmla="*/ 0 w 47"/>
                    <a:gd name="T93" fmla="*/ 20 h 192"/>
                    <a:gd name="T94" fmla="*/ 0 w 47"/>
                    <a:gd name="T95" fmla="*/ 21 h 192"/>
                    <a:gd name="T96" fmla="*/ 0 w 47"/>
                    <a:gd name="T97" fmla="*/ 23 h 192"/>
                    <a:gd name="T98" fmla="*/ 0 w 47"/>
                    <a:gd name="T99" fmla="*/ 24 h 192"/>
                    <a:gd name="T100" fmla="*/ 1 w 47"/>
                    <a:gd name="T101" fmla="*/ 25 h 192"/>
                    <a:gd name="T102" fmla="*/ 1 w 47"/>
                    <a:gd name="T103" fmla="*/ 26 h 192"/>
                    <a:gd name="T104" fmla="*/ 1 w 47"/>
                    <a:gd name="T105" fmla="*/ 27 h 192"/>
                    <a:gd name="T106" fmla="*/ 2 w 47"/>
                    <a:gd name="T107" fmla="*/ 28 h 192"/>
                    <a:gd name="T108" fmla="*/ 3 w 47"/>
                    <a:gd name="T109" fmla="*/ 29 h 192"/>
                    <a:gd name="T110" fmla="*/ 3 w 47"/>
                    <a:gd name="T111" fmla="*/ 31 h 192"/>
                    <a:gd name="T112" fmla="*/ 3 w 47"/>
                    <a:gd name="T113" fmla="*/ 32 h 192"/>
                    <a:gd name="T114" fmla="*/ 4 w 47"/>
                    <a:gd name="T115" fmla="*/ 33 h 192"/>
                    <a:gd name="T116" fmla="*/ 5 w 47"/>
                    <a:gd name="T117" fmla="*/ 34 h 192"/>
                    <a:gd name="T118" fmla="*/ 5 w 47"/>
                    <a:gd name="T119" fmla="*/ 35 h 19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47"/>
                    <a:gd name="T181" fmla="*/ 0 h 192"/>
                    <a:gd name="T182" fmla="*/ 47 w 47"/>
                    <a:gd name="T183" fmla="*/ 192 h 19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47" h="192">
                      <a:moveTo>
                        <a:pt x="47" y="159"/>
                      </a:moveTo>
                      <a:lnTo>
                        <a:pt x="45" y="155"/>
                      </a:lnTo>
                      <a:lnTo>
                        <a:pt x="45" y="153"/>
                      </a:lnTo>
                      <a:lnTo>
                        <a:pt x="43" y="153"/>
                      </a:lnTo>
                      <a:lnTo>
                        <a:pt x="43" y="151"/>
                      </a:lnTo>
                      <a:lnTo>
                        <a:pt x="41" y="148"/>
                      </a:lnTo>
                      <a:lnTo>
                        <a:pt x="41" y="146"/>
                      </a:lnTo>
                      <a:lnTo>
                        <a:pt x="39" y="146"/>
                      </a:lnTo>
                      <a:lnTo>
                        <a:pt x="39" y="142"/>
                      </a:lnTo>
                      <a:lnTo>
                        <a:pt x="37" y="140"/>
                      </a:lnTo>
                      <a:lnTo>
                        <a:pt x="35" y="138"/>
                      </a:lnTo>
                      <a:lnTo>
                        <a:pt x="35" y="135"/>
                      </a:lnTo>
                      <a:lnTo>
                        <a:pt x="35" y="133"/>
                      </a:lnTo>
                      <a:lnTo>
                        <a:pt x="33" y="131"/>
                      </a:lnTo>
                      <a:lnTo>
                        <a:pt x="33" y="129"/>
                      </a:lnTo>
                      <a:lnTo>
                        <a:pt x="33" y="127"/>
                      </a:lnTo>
                      <a:lnTo>
                        <a:pt x="32" y="125"/>
                      </a:lnTo>
                      <a:lnTo>
                        <a:pt x="32" y="123"/>
                      </a:lnTo>
                      <a:lnTo>
                        <a:pt x="32" y="122"/>
                      </a:lnTo>
                      <a:lnTo>
                        <a:pt x="32" y="118"/>
                      </a:lnTo>
                      <a:lnTo>
                        <a:pt x="32" y="116"/>
                      </a:lnTo>
                      <a:lnTo>
                        <a:pt x="32" y="114"/>
                      </a:lnTo>
                      <a:lnTo>
                        <a:pt x="32" y="112"/>
                      </a:lnTo>
                      <a:lnTo>
                        <a:pt x="32" y="110"/>
                      </a:lnTo>
                      <a:lnTo>
                        <a:pt x="32" y="107"/>
                      </a:lnTo>
                      <a:lnTo>
                        <a:pt x="28" y="105"/>
                      </a:lnTo>
                      <a:lnTo>
                        <a:pt x="28" y="103"/>
                      </a:lnTo>
                      <a:lnTo>
                        <a:pt x="28" y="101"/>
                      </a:lnTo>
                      <a:lnTo>
                        <a:pt x="28" y="97"/>
                      </a:lnTo>
                      <a:lnTo>
                        <a:pt x="28" y="95"/>
                      </a:lnTo>
                      <a:lnTo>
                        <a:pt x="28" y="94"/>
                      </a:lnTo>
                      <a:lnTo>
                        <a:pt x="28" y="92"/>
                      </a:lnTo>
                      <a:lnTo>
                        <a:pt x="28" y="90"/>
                      </a:lnTo>
                      <a:lnTo>
                        <a:pt x="28" y="88"/>
                      </a:lnTo>
                      <a:lnTo>
                        <a:pt x="32" y="84"/>
                      </a:lnTo>
                      <a:lnTo>
                        <a:pt x="32" y="82"/>
                      </a:lnTo>
                      <a:lnTo>
                        <a:pt x="32" y="81"/>
                      </a:lnTo>
                      <a:lnTo>
                        <a:pt x="32" y="77"/>
                      </a:lnTo>
                      <a:lnTo>
                        <a:pt x="32" y="75"/>
                      </a:lnTo>
                      <a:lnTo>
                        <a:pt x="32" y="71"/>
                      </a:lnTo>
                      <a:lnTo>
                        <a:pt x="32" y="69"/>
                      </a:lnTo>
                      <a:lnTo>
                        <a:pt x="32" y="68"/>
                      </a:lnTo>
                      <a:lnTo>
                        <a:pt x="33" y="64"/>
                      </a:lnTo>
                      <a:lnTo>
                        <a:pt x="33" y="62"/>
                      </a:lnTo>
                      <a:lnTo>
                        <a:pt x="35" y="58"/>
                      </a:lnTo>
                      <a:lnTo>
                        <a:pt x="35" y="56"/>
                      </a:lnTo>
                      <a:lnTo>
                        <a:pt x="35" y="54"/>
                      </a:lnTo>
                      <a:lnTo>
                        <a:pt x="37" y="54"/>
                      </a:lnTo>
                      <a:lnTo>
                        <a:pt x="37" y="51"/>
                      </a:lnTo>
                      <a:lnTo>
                        <a:pt x="39" y="49"/>
                      </a:lnTo>
                      <a:lnTo>
                        <a:pt x="41" y="47"/>
                      </a:lnTo>
                      <a:lnTo>
                        <a:pt x="41" y="43"/>
                      </a:lnTo>
                      <a:lnTo>
                        <a:pt x="43" y="41"/>
                      </a:lnTo>
                      <a:lnTo>
                        <a:pt x="43" y="40"/>
                      </a:lnTo>
                      <a:lnTo>
                        <a:pt x="45" y="38"/>
                      </a:lnTo>
                      <a:lnTo>
                        <a:pt x="45" y="36"/>
                      </a:lnTo>
                      <a:lnTo>
                        <a:pt x="47" y="36"/>
                      </a:lnTo>
                      <a:lnTo>
                        <a:pt x="47" y="34"/>
                      </a:lnTo>
                      <a:lnTo>
                        <a:pt x="28" y="0"/>
                      </a:lnTo>
                      <a:lnTo>
                        <a:pt x="26" y="2"/>
                      </a:lnTo>
                      <a:lnTo>
                        <a:pt x="26" y="4"/>
                      </a:lnTo>
                      <a:lnTo>
                        <a:pt x="22" y="6"/>
                      </a:lnTo>
                      <a:lnTo>
                        <a:pt x="22" y="10"/>
                      </a:lnTo>
                      <a:lnTo>
                        <a:pt x="20" y="12"/>
                      </a:lnTo>
                      <a:lnTo>
                        <a:pt x="19" y="13"/>
                      </a:lnTo>
                      <a:lnTo>
                        <a:pt x="19" y="17"/>
                      </a:lnTo>
                      <a:lnTo>
                        <a:pt x="15" y="19"/>
                      </a:lnTo>
                      <a:lnTo>
                        <a:pt x="15" y="23"/>
                      </a:lnTo>
                      <a:lnTo>
                        <a:pt x="13" y="25"/>
                      </a:lnTo>
                      <a:lnTo>
                        <a:pt x="13" y="28"/>
                      </a:lnTo>
                      <a:lnTo>
                        <a:pt x="13" y="30"/>
                      </a:lnTo>
                      <a:lnTo>
                        <a:pt x="9" y="34"/>
                      </a:lnTo>
                      <a:lnTo>
                        <a:pt x="9" y="38"/>
                      </a:lnTo>
                      <a:lnTo>
                        <a:pt x="7" y="40"/>
                      </a:lnTo>
                      <a:lnTo>
                        <a:pt x="7" y="41"/>
                      </a:lnTo>
                      <a:lnTo>
                        <a:pt x="6" y="47"/>
                      </a:lnTo>
                      <a:lnTo>
                        <a:pt x="6" y="49"/>
                      </a:lnTo>
                      <a:lnTo>
                        <a:pt x="6" y="51"/>
                      </a:lnTo>
                      <a:lnTo>
                        <a:pt x="6" y="54"/>
                      </a:lnTo>
                      <a:lnTo>
                        <a:pt x="6" y="58"/>
                      </a:lnTo>
                      <a:lnTo>
                        <a:pt x="2" y="62"/>
                      </a:lnTo>
                      <a:lnTo>
                        <a:pt x="2" y="64"/>
                      </a:lnTo>
                      <a:lnTo>
                        <a:pt x="2" y="68"/>
                      </a:lnTo>
                      <a:lnTo>
                        <a:pt x="2" y="71"/>
                      </a:lnTo>
                      <a:lnTo>
                        <a:pt x="0" y="75"/>
                      </a:lnTo>
                      <a:lnTo>
                        <a:pt x="0" y="81"/>
                      </a:lnTo>
                      <a:lnTo>
                        <a:pt x="0" y="84"/>
                      </a:lnTo>
                      <a:lnTo>
                        <a:pt x="0" y="88"/>
                      </a:lnTo>
                      <a:lnTo>
                        <a:pt x="0" y="92"/>
                      </a:lnTo>
                      <a:lnTo>
                        <a:pt x="0" y="95"/>
                      </a:lnTo>
                      <a:lnTo>
                        <a:pt x="0" y="99"/>
                      </a:lnTo>
                      <a:lnTo>
                        <a:pt x="0" y="103"/>
                      </a:lnTo>
                      <a:lnTo>
                        <a:pt x="0" y="107"/>
                      </a:lnTo>
                      <a:lnTo>
                        <a:pt x="0" y="110"/>
                      </a:lnTo>
                      <a:lnTo>
                        <a:pt x="0" y="114"/>
                      </a:lnTo>
                      <a:lnTo>
                        <a:pt x="0" y="118"/>
                      </a:lnTo>
                      <a:lnTo>
                        <a:pt x="2" y="122"/>
                      </a:lnTo>
                      <a:lnTo>
                        <a:pt x="2" y="123"/>
                      </a:lnTo>
                      <a:lnTo>
                        <a:pt x="2" y="127"/>
                      </a:lnTo>
                      <a:lnTo>
                        <a:pt x="2" y="131"/>
                      </a:lnTo>
                      <a:lnTo>
                        <a:pt x="6" y="133"/>
                      </a:lnTo>
                      <a:lnTo>
                        <a:pt x="6" y="138"/>
                      </a:lnTo>
                      <a:lnTo>
                        <a:pt x="6" y="140"/>
                      </a:lnTo>
                      <a:lnTo>
                        <a:pt x="6" y="142"/>
                      </a:lnTo>
                      <a:lnTo>
                        <a:pt x="6" y="146"/>
                      </a:lnTo>
                      <a:lnTo>
                        <a:pt x="7" y="151"/>
                      </a:lnTo>
                      <a:lnTo>
                        <a:pt x="7" y="153"/>
                      </a:lnTo>
                      <a:lnTo>
                        <a:pt x="9" y="155"/>
                      </a:lnTo>
                      <a:lnTo>
                        <a:pt x="9" y="159"/>
                      </a:lnTo>
                      <a:lnTo>
                        <a:pt x="13" y="161"/>
                      </a:lnTo>
                      <a:lnTo>
                        <a:pt x="13" y="166"/>
                      </a:lnTo>
                      <a:lnTo>
                        <a:pt x="15" y="172"/>
                      </a:lnTo>
                      <a:lnTo>
                        <a:pt x="19" y="176"/>
                      </a:lnTo>
                      <a:lnTo>
                        <a:pt x="19" y="177"/>
                      </a:lnTo>
                      <a:lnTo>
                        <a:pt x="20" y="179"/>
                      </a:lnTo>
                      <a:lnTo>
                        <a:pt x="22" y="183"/>
                      </a:lnTo>
                      <a:lnTo>
                        <a:pt x="22" y="185"/>
                      </a:lnTo>
                      <a:lnTo>
                        <a:pt x="26" y="187"/>
                      </a:lnTo>
                      <a:lnTo>
                        <a:pt x="26" y="191"/>
                      </a:lnTo>
                      <a:lnTo>
                        <a:pt x="28" y="192"/>
                      </a:lnTo>
                      <a:lnTo>
                        <a:pt x="47" y="159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1" name="Freeform 88"/>
                <p:cNvSpPr>
                  <a:spLocks/>
                </p:cNvSpPr>
                <p:nvPr/>
              </p:nvSpPr>
              <p:spPr bwMode="auto">
                <a:xfrm>
                  <a:off x="1778" y="3191"/>
                  <a:ext cx="19" cy="104"/>
                </a:xfrm>
                <a:custGeom>
                  <a:avLst/>
                  <a:gdLst>
                    <a:gd name="T0" fmla="*/ 8 w 44"/>
                    <a:gd name="T1" fmla="*/ 37 h 242"/>
                    <a:gd name="T2" fmla="*/ 8 w 44"/>
                    <a:gd name="T3" fmla="*/ 37 h 242"/>
                    <a:gd name="T4" fmla="*/ 8 w 44"/>
                    <a:gd name="T5" fmla="*/ 36 h 242"/>
                    <a:gd name="T6" fmla="*/ 7 w 44"/>
                    <a:gd name="T7" fmla="*/ 35 h 242"/>
                    <a:gd name="T8" fmla="*/ 7 w 44"/>
                    <a:gd name="T9" fmla="*/ 34 h 242"/>
                    <a:gd name="T10" fmla="*/ 6 w 44"/>
                    <a:gd name="T11" fmla="*/ 32 h 242"/>
                    <a:gd name="T12" fmla="*/ 6 w 44"/>
                    <a:gd name="T13" fmla="*/ 31 h 242"/>
                    <a:gd name="T14" fmla="*/ 6 w 44"/>
                    <a:gd name="T15" fmla="*/ 29 h 242"/>
                    <a:gd name="T16" fmla="*/ 5 w 44"/>
                    <a:gd name="T17" fmla="*/ 28 h 242"/>
                    <a:gd name="T18" fmla="*/ 5 w 44"/>
                    <a:gd name="T19" fmla="*/ 27 h 242"/>
                    <a:gd name="T20" fmla="*/ 5 w 44"/>
                    <a:gd name="T21" fmla="*/ 26 h 242"/>
                    <a:gd name="T22" fmla="*/ 5 w 44"/>
                    <a:gd name="T23" fmla="*/ 25 h 242"/>
                    <a:gd name="T24" fmla="*/ 5 w 44"/>
                    <a:gd name="T25" fmla="*/ 24 h 242"/>
                    <a:gd name="T26" fmla="*/ 5 w 44"/>
                    <a:gd name="T27" fmla="*/ 22 h 242"/>
                    <a:gd name="T28" fmla="*/ 5 w 44"/>
                    <a:gd name="T29" fmla="*/ 21 h 242"/>
                    <a:gd name="T30" fmla="*/ 5 w 44"/>
                    <a:gd name="T31" fmla="*/ 20 h 242"/>
                    <a:gd name="T32" fmla="*/ 5 w 44"/>
                    <a:gd name="T33" fmla="*/ 19 h 242"/>
                    <a:gd name="T34" fmla="*/ 5 w 44"/>
                    <a:gd name="T35" fmla="*/ 18 h 242"/>
                    <a:gd name="T36" fmla="*/ 6 w 44"/>
                    <a:gd name="T37" fmla="*/ 16 h 242"/>
                    <a:gd name="T38" fmla="*/ 6 w 44"/>
                    <a:gd name="T39" fmla="*/ 15 h 242"/>
                    <a:gd name="T40" fmla="*/ 6 w 44"/>
                    <a:gd name="T41" fmla="*/ 15 h 242"/>
                    <a:gd name="T42" fmla="*/ 6 w 44"/>
                    <a:gd name="T43" fmla="*/ 13 h 242"/>
                    <a:gd name="T44" fmla="*/ 6 w 44"/>
                    <a:gd name="T45" fmla="*/ 13 h 242"/>
                    <a:gd name="T46" fmla="*/ 6 w 44"/>
                    <a:gd name="T47" fmla="*/ 11 h 242"/>
                    <a:gd name="T48" fmla="*/ 7 w 44"/>
                    <a:gd name="T49" fmla="*/ 11 h 242"/>
                    <a:gd name="T50" fmla="*/ 7 w 44"/>
                    <a:gd name="T51" fmla="*/ 10 h 242"/>
                    <a:gd name="T52" fmla="*/ 8 w 44"/>
                    <a:gd name="T53" fmla="*/ 9 h 242"/>
                    <a:gd name="T54" fmla="*/ 8 w 44"/>
                    <a:gd name="T55" fmla="*/ 8 h 242"/>
                    <a:gd name="T56" fmla="*/ 8 w 44"/>
                    <a:gd name="T57" fmla="*/ 7 h 242"/>
                    <a:gd name="T58" fmla="*/ 4 w 44"/>
                    <a:gd name="T59" fmla="*/ 1 h 242"/>
                    <a:gd name="T60" fmla="*/ 4 w 44"/>
                    <a:gd name="T61" fmla="*/ 2 h 242"/>
                    <a:gd name="T62" fmla="*/ 4 w 44"/>
                    <a:gd name="T63" fmla="*/ 3 h 242"/>
                    <a:gd name="T64" fmla="*/ 3 w 44"/>
                    <a:gd name="T65" fmla="*/ 4 h 242"/>
                    <a:gd name="T66" fmla="*/ 3 w 44"/>
                    <a:gd name="T67" fmla="*/ 6 h 242"/>
                    <a:gd name="T68" fmla="*/ 2 w 44"/>
                    <a:gd name="T69" fmla="*/ 7 h 242"/>
                    <a:gd name="T70" fmla="*/ 1 w 44"/>
                    <a:gd name="T71" fmla="*/ 9 h 242"/>
                    <a:gd name="T72" fmla="*/ 1 w 44"/>
                    <a:gd name="T73" fmla="*/ 10 h 242"/>
                    <a:gd name="T74" fmla="*/ 1 w 44"/>
                    <a:gd name="T75" fmla="*/ 11 h 242"/>
                    <a:gd name="T76" fmla="*/ 0 w 44"/>
                    <a:gd name="T77" fmla="*/ 13 h 242"/>
                    <a:gd name="T78" fmla="*/ 0 w 44"/>
                    <a:gd name="T79" fmla="*/ 14 h 242"/>
                    <a:gd name="T80" fmla="*/ 0 w 44"/>
                    <a:gd name="T81" fmla="*/ 15 h 242"/>
                    <a:gd name="T82" fmla="*/ 0 w 44"/>
                    <a:gd name="T83" fmla="*/ 17 h 242"/>
                    <a:gd name="T84" fmla="*/ 0 w 44"/>
                    <a:gd name="T85" fmla="*/ 18 h 242"/>
                    <a:gd name="T86" fmla="*/ 0 w 44"/>
                    <a:gd name="T87" fmla="*/ 20 h 242"/>
                    <a:gd name="T88" fmla="*/ 0 w 44"/>
                    <a:gd name="T89" fmla="*/ 21 h 242"/>
                    <a:gd name="T90" fmla="*/ 0 w 44"/>
                    <a:gd name="T91" fmla="*/ 23 h 242"/>
                    <a:gd name="T92" fmla="*/ 0 w 44"/>
                    <a:gd name="T93" fmla="*/ 25 h 242"/>
                    <a:gd name="T94" fmla="*/ 0 w 44"/>
                    <a:gd name="T95" fmla="*/ 26 h 242"/>
                    <a:gd name="T96" fmla="*/ 0 w 44"/>
                    <a:gd name="T97" fmla="*/ 28 h 242"/>
                    <a:gd name="T98" fmla="*/ 0 w 44"/>
                    <a:gd name="T99" fmla="*/ 29 h 242"/>
                    <a:gd name="T100" fmla="*/ 0 w 44"/>
                    <a:gd name="T101" fmla="*/ 31 h 242"/>
                    <a:gd name="T102" fmla="*/ 0 w 44"/>
                    <a:gd name="T103" fmla="*/ 32 h 242"/>
                    <a:gd name="T104" fmla="*/ 1 w 44"/>
                    <a:gd name="T105" fmla="*/ 34 h 242"/>
                    <a:gd name="T106" fmla="*/ 1 w 44"/>
                    <a:gd name="T107" fmla="*/ 35 h 242"/>
                    <a:gd name="T108" fmla="*/ 1 w 44"/>
                    <a:gd name="T109" fmla="*/ 37 h 242"/>
                    <a:gd name="T110" fmla="*/ 2 w 44"/>
                    <a:gd name="T111" fmla="*/ 37 h 242"/>
                    <a:gd name="T112" fmla="*/ 3 w 44"/>
                    <a:gd name="T113" fmla="*/ 39 h 242"/>
                    <a:gd name="T114" fmla="*/ 3 w 44"/>
                    <a:gd name="T115" fmla="*/ 40 h 242"/>
                    <a:gd name="T116" fmla="*/ 4 w 44"/>
                    <a:gd name="T117" fmla="*/ 42 h 242"/>
                    <a:gd name="T118" fmla="*/ 4 w 44"/>
                    <a:gd name="T119" fmla="*/ 43 h 242"/>
                    <a:gd name="T120" fmla="*/ 4 w 44"/>
                    <a:gd name="T121" fmla="*/ 44 h 242"/>
                    <a:gd name="T122" fmla="*/ 8 w 44"/>
                    <a:gd name="T123" fmla="*/ 37 h 24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4"/>
                    <a:gd name="T187" fmla="*/ 0 h 242"/>
                    <a:gd name="T188" fmla="*/ 44 w 44"/>
                    <a:gd name="T189" fmla="*/ 242 h 24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4" h="242">
                      <a:moveTo>
                        <a:pt x="44" y="203"/>
                      </a:moveTo>
                      <a:lnTo>
                        <a:pt x="44" y="201"/>
                      </a:lnTo>
                      <a:lnTo>
                        <a:pt x="42" y="199"/>
                      </a:lnTo>
                      <a:lnTo>
                        <a:pt x="42" y="197"/>
                      </a:lnTo>
                      <a:lnTo>
                        <a:pt x="41" y="194"/>
                      </a:lnTo>
                      <a:lnTo>
                        <a:pt x="41" y="192"/>
                      </a:lnTo>
                      <a:lnTo>
                        <a:pt x="39" y="192"/>
                      </a:lnTo>
                      <a:lnTo>
                        <a:pt x="39" y="188"/>
                      </a:lnTo>
                      <a:lnTo>
                        <a:pt x="37" y="186"/>
                      </a:lnTo>
                      <a:lnTo>
                        <a:pt x="37" y="181"/>
                      </a:lnTo>
                      <a:lnTo>
                        <a:pt x="35" y="179"/>
                      </a:lnTo>
                      <a:lnTo>
                        <a:pt x="33" y="173"/>
                      </a:lnTo>
                      <a:lnTo>
                        <a:pt x="33" y="171"/>
                      </a:lnTo>
                      <a:lnTo>
                        <a:pt x="33" y="166"/>
                      </a:lnTo>
                      <a:lnTo>
                        <a:pt x="29" y="160"/>
                      </a:lnTo>
                      <a:lnTo>
                        <a:pt x="29" y="155"/>
                      </a:lnTo>
                      <a:lnTo>
                        <a:pt x="29" y="153"/>
                      </a:lnTo>
                      <a:lnTo>
                        <a:pt x="28" y="151"/>
                      </a:lnTo>
                      <a:lnTo>
                        <a:pt x="28" y="149"/>
                      </a:lnTo>
                      <a:lnTo>
                        <a:pt x="28" y="145"/>
                      </a:lnTo>
                      <a:lnTo>
                        <a:pt x="28" y="143"/>
                      </a:lnTo>
                      <a:lnTo>
                        <a:pt x="26" y="140"/>
                      </a:lnTo>
                      <a:lnTo>
                        <a:pt x="26" y="136"/>
                      </a:lnTo>
                      <a:lnTo>
                        <a:pt x="26" y="134"/>
                      </a:lnTo>
                      <a:lnTo>
                        <a:pt x="26" y="130"/>
                      </a:lnTo>
                      <a:lnTo>
                        <a:pt x="26" y="127"/>
                      </a:lnTo>
                      <a:lnTo>
                        <a:pt x="26" y="125"/>
                      </a:lnTo>
                      <a:lnTo>
                        <a:pt x="26" y="121"/>
                      </a:lnTo>
                      <a:lnTo>
                        <a:pt x="26" y="117"/>
                      </a:lnTo>
                      <a:lnTo>
                        <a:pt x="26" y="115"/>
                      </a:lnTo>
                      <a:lnTo>
                        <a:pt x="26" y="112"/>
                      </a:lnTo>
                      <a:lnTo>
                        <a:pt x="26" y="110"/>
                      </a:lnTo>
                      <a:lnTo>
                        <a:pt x="26" y="108"/>
                      </a:lnTo>
                      <a:lnTo>
                        <a:pt x="26" y="104"/>
                      </a:lnTo>
                      <a:lnTo>
                        <a:pt x="28" y="101"/>
                      </a:lnTo>
                      <a:lnTo>
                        <a:pt x="28" y="99"/>
                      </a:lnTo>
                      <a:lnTo>
                        <a:pt x="28" y="95"/>
                      </a:lnTo>
                      <a:lnTo>
                        <a:pt x="29" y="89"/>
                      </a:lnTo>
                      <a:lnTo>
                        <a:pt x="29" y="88"/>
                      </a:lnTo>
                      <a:lnTo>
                        <a:pt x="29" y="84"/>
                      </a:lnTo>
                      <a:lnTo>
                        <a:pt x="29" y="82"/>
                      </a:lnTo>
                      <a:lnTo>
                        <a:pt x="33" y="78"/>
                      </a:lnTo>
                      <a:lnTo>
                        <a:pt x="33" y="74"/>
                      </a:lnTo>
                      <a:lnTo>
                        <a:pt x="33" y="73"/>
                      </a:lnTo>
                      <a:lnTo>
                        <a:pt x="33" y="71"/>
                      </a:lnTo>
                      <a:lnTo>
                        <a:pt x="33" y="69"/>
                      </a:lnTo>
                      <a:lnTo>
                        <a:pt x="35" y="65"/>
                      </a:lnTo>
                      <a:lnTo>
                        <a:pt x="35" y="61"/>
                      </a:lnTo>
                      <a:lnTo>
                        <a:pt x="37" y="61"/>
                      </a:lnTo>
                      <a:lnTo>
                        <a:pt x="37" y="60"/>
                      </a:lnTo>
                      <a:lnTo>
                        <a:pt x="37" y="56"/>
                      </a:lnTo>
                      <a:lnTo>
                        <a:pt x="39" y="54"/>
                      </a:lnTo>
                      <a:lnTo>
                        <a:pt x="39" y="50"/>
                      </a:lnTo>
                      <a:lnTo>
                        <a:pt x="41" y="48"/>
                      </a:lnTo>
                      <a:lnTo>
                        <a:pt x="41" y="47"/>
                      </a:lnTo>
                      <a:lnTo>
                        <a:pt x="42" y="43"/>
                      </a:lnTo>
                      <a:lnTo>
                        <a:pt x="44" y="41"/>
                      </a:lnTo>
                      <a:lnTo>
                        <a:pt x="44" y="37"/>
                      </a:lnTo>
                      <a:lnTo>
                        <a:pt x="26" y="0"/>
                      </a:lnTo>
                      <a:lnTo>
                        <a:pt x="24" y="4"/>
                      </a:lnTo>
                      <a:lnTo>
                        <a:pt x="22" y="6"/>
                      </a:lnTo>
                      <a:lnTo>
                        <a:pt x="20" y="9"/>
                      </a:lnTo>
                      <a:lnTo>
                        <a:pt x="20" y="13"/>
                      </a:lnTo>
                      <a:lnTo>
                        <a:pt x="20" y="17"/>
                      </a:lnTo>
                      <a:lnTo>
                        <a:pt x="16" y="20"/>
                      </a:lnTo>
                      <a:lnTo>
                        <a:pt x="15" y="22"/>
                      </a:lnTo>
                      <a:lnTo>
                        <a:pt x="13" y="28"/>
                      </a:lnTo>
                      <a:lnTo>
                        <a:pt x="13" y="30"/>
                      </a:lnTo>
                      <a:lnTo>
                        <a:pt x="11" y="35"/>
                      </a:lnTo>
                      <a:lnTo>
                        <a:pt x="9" y="37"/>
                      </a:lnTo>
                      <a:lnTo>
                        <a:pt x="9" y="43"/>
                      </a:lnTo>
                      <a:lnTo>
                        <a:pt x="7" y="47"/>
                      </a:lnTo>
                      <a:lnTo>
                        <a:pt x="7" y="48"/>
                      </a:lnTo>
                      <a:lnTo>
                        <a:pt x="7" y="54"/>
                      </a:lnTo>
                      <a:lnTo>
                        <a:pt x="5" y="56"/>
                      </a:lnTo>
                      <a:lnTo>
                        <a:pt x="5" y="61"/>
                      </a:lnTo>
                      <a:lnTo>
                        <a:pt x="5" y="63"/>
                      </a:lnTo>
                      <a:lnTo>
                        <a:pt x="1" y="69"/>
                      </a:lnTo>
                      <a:lnTo>
                        <a:pt x="1" y="71"/>
                      </a:lnTo>
                      <a:lnTo>
                        <a:pt x="0" y="76"/>
                      </a:lnTo>
                      <a:lnTo>
                        <a:pt x="0" y="82"/>
                      </a:lnTo>
                      <a:lnTo>
                        <a:pt x="0" y="84"/>
                      </a:lnTo>
                      <a:lnTo>
                        <a:pt x="0" y="88"/>
                      </a:lnTo>
                      <a:lnTo>
                        <a:pt x="0" y="91"/>
                      </a:lnTo>
                      <a:lnTo>
                        <a:pt x="0" y="97"/>
                      </a:lnTo>
                      <a:lnTo>
                        <a:pt x="0" y="101"/>
                      </a:lnTo>
                      <a:lnTo>
                        <a:pt x="0" y="104"/>
                      </a:lnTo>
                      <a:lnTo>
                        <a:pt x="0" y="108"/>
                      </a:lnTo>
                      <a:lnTo>
                        <a:pt x="0" y="112"/>
                      </a:lnTo>
                      <a:lnTo>
                        <a:pt x="0" y="117"/>
                      </a:lnTo>
                      <a:lnTo>
                        <a:pt x="0" y="121"/>
                      </a:lnTo>
                      <a:lnTo>
                        <a:pt x="0" y="125"/>
                      </a:lnTo>
                      <a:lnTo>
                        <a:pt x="0" y="129"/>
                      </a:lnTo>
                      <a:lnTo>
                        <a:pt x="0" y="134"/>
                      </a:lnTo>
                      <a:lnTo>
                        <a:pt x="0" y="138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9"/>
                      </a:lnTo>
                      <a:lnTo>
                        <a:pt x="0" y="153"/>
                      </a:lnTo>
                      <a:lnTo>
                        <a:pt x="0" y="158"/>
                      </a:lnTo>
                      <a:lnTo>
                        <a:pt x="0" y="160"/>
                      </a:lnTo>
                      <a:lnTo>
                        <a:pt x="0" y="166"/>
                      </a:lnTo>
                      <a:lnTo>
                        <a:pt x="1" y="168"/>
                      </a:lnTo>
                      <a:lnTo>
                        <a:pt x="1" y="173"/>
                      </a:lnTo>
                      <a:lnTo>
                        <a:pt x="5" y="179"/>
                      </a:lnTo>
                      <a:lnTo>
                        <a:pt x="5" y="181"/>
                      </a:lnTo>
                      <a:lnTo>
                        <a:pt x="5" y="186"/>
                      </a:lnTo>
                      <a:lnTo>
                        <a:pt x="7" y="188"/>
                      </a:lnTo>
                      <a:lnTo>
                        <a:pt x="7" y="192"/>
                      </a:lnTo>
                      <a:lnTo>
                        <a:pt x="7" y="197"/>
                      </a:lnTo>
                      <a:lnTo>
                        <a:pt x="9" y="199"/>
                      </a:lnTo>
                      <a:lnTo>
                        <a:pt x="9" y="203"/>
                      </a:lnTo>
                      <a:lnTo>
                        <a:pt x="11" y="207"/>
                      </a:lnTo>
                      <a:lnTo>
                        <a:pt x="13" y="211"/>
                      </a:lnTo>
                      <a:lnTo>
                        <a:pt x="13" y="214"/>
                      </a:lnTo>
                      <a:lnTo>
                        <a:pt x="15" y="218"/>
                      </a:lnTo>
                      <a:lnTo>
                        <a:pt x="16" y="222"/>
                      </a:lnTo>
                      <a:lnTo>
                        <a:pt x="20" y="225"/>
                      </a:lnTo>
                      <a:lnTo>
                        <a:pt x="20" y="229"/>
                      </a:lnTo>
                      <a:lnTo>
                        <a:pt x="20" y="231"/>
                      </a:lnTo>
                      <a:lnTo>
                        <a:pt x="22" y="235"/>
                      </a:lnTo>
                      <a:lnTo>
                        <a:pt x="24" y="238"/>
                      </a:lnTo>
                      <a:lnTo>
                        <a:pt x="26" y="242"/>
                      </a:lnTo>
                      <a:lnTo>
                        <a:pt x="44" y="20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2" name="Freeform 89"/>
                <p:cNvSpPr>
                  <a:spLocks/>
                </p:cNvSpPr>
                <p:nvPr/>
              </p:nvSpPr>
              <p:spPr bwMode="auto">
                <a:xfrm>
                  <a:off x="1852" y="3537"/>
                  <a:ext cx="187" cy="81"/>
                </a:xfrm>
                <a:custGeom>
                  <a:avLst/>
                  <a:gdLst>
                    <a:gd name="T0" fmla="*/ 79 w 440"/>
                    <a:gd name="T1" fmla="*/ 17 h 190"/>
                    <a:gd name="T2" fmla="*/ 70 w 440"/>
                    <a:gd name="T3" fmla="*/ 26 h 190"/>
                    <a:gd name="T4" fmla="*/ 60 w 440"/>
                    <a:gd name="T5" fmla="*/ 35 h 190"/>
                    <a:gd name="T6" fmla="*/ 40 w 440"/>
                    <a:gd name="T7" fmla="*/ 35 h 190"/>
                    <a:gd name="T8" fmla="*/ 20 w 440"/>
                    <a:gd name="T9" fmla="*/ 35 h 190"/>
                    <a:gd name="T10" fmla="*/ 10 w 440"/>
                    <a:gd name="T11" fmla="*/ 26 h 190"/>
                    <a:gd name="T12" fmla="*/ 0 w 440"/>
                    <a:gd name="T13" fmla="*/ 17 h 190"/>
                    <a:gd name="T14" fmla="*/ 10 w 440"/>
                    <a:gd name="T15" fmla="*/ 9 h 190"/>
                    <a:gd name="T16" fmla="*/ 20 w 440"/>
                    <a:gd name="T17" fmla="*/ 0 h 190"/>
                    <a:gd name="T18" fmla="*/ 40 w 440"/>
                    <a:gd name="T19" fmla="*/ 0 h 190"/>
                    <a:gd name="T20" fmla="*/ 60 w 440"/>
                    <a:gd name="T21" fmla="*/ 0 h 190"/>
                    <a:gd name="T22" fmla="*/ 70 w 440"/>
                    <a:gd name="T23" fmla="*/ 9 h 190"/>
                    <a:gd name="T24" fmla="*/ 79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440" y="95"/>
                      </a:moveTo>
                      <a:lnTo>
                        <a:pt x="386" y="142"/>
                      </a:lnTo>
                      <a:lnTo>
                        <a:pt x="330" y="190"/>
                      </a:lnTo>
                      <a:lnTo>
                        <a:pt x="220" y="190"/>
                      </a:lnTo>
                      <a:lnTo>
                        <a:pt x="110" y="190"/>
                      </a:lnTo>
                      <a:lnTo>
                        <a:pt x="56" y="142"/>
                      </a:lnTo>
                      <a:lnTo>
                        <a:pt x="0" y="95"/>
                      </a:lnTo>
                      <a:lnTo>
                        <a:pt x="56" y="47"/>
                      </a:lnTo>
                      <a:lnTo>
                        <a:pt x="110" y="0"/>
                      </a:lnTo>
                      <a:lnTo>
                        <a:pt x="220" y="0"/>
                      </a:lnTo>
                      <a:lnTo>
                        <a:pt x="330" y="0"/>
                      </a:lnTo>
                      <a:lnTo>
                        <a:pt x="386" y="47"/>
                      </a:lnTo>
                      <a:lnTo>
                        <a:pt x="440" y="95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3" name="Rectangle 90"/>
                <p:cNvSpPr>
                  <a:spLocks noChangeArrowheads="1"/>
                </p:cNvSpPr>
                <p:nvPr/>
              </p:nvSpPr>
              <p:spPr bwMode="auto">
                <a:xfrm>
                  <a:off x="1852" y="3565"/>
                  <a:ext cx="187" cy="12"/>
                </a:xfrm>
                <a:prstGeom prst="rect">
                  <a:avLst/>
                </a:prstGeom>
                <a:solidFill>
                  <a:srgbClr val="003A6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4" name="Freeform 91"/>
                <p:cNvSpPr>
                  <a:spLocks/>
                </p:cNvSpPr>
                <p:nvPr/>
              </p:nvSpPr>
              <p:spPr bwMode="auto">
                <a:xfrm>
                  <a:off x="1852" y="3537"/>
                  <a:ext cx="46" cy="81"/>
                </a:xfrm>
                <a:custGeom>
                  <a:avLst/>
                  <a:gdLst>
                    <a:gd name="T0" fmla="*/ 19 w 110"/>
                    <a:gd name="T1" fmla="*/ 35 h 190"/>
                    <a:gd name="T2" fmla="*/ 10 w 110"/>
                    <a:gd name="T3" fmla="*/ 26 h 190"/>
                    <a:gd name="T4" fmla="*/ 0 w 110"/>
                    <a:gd name="T5" fmla="*/ 17 h 190"/>
                    <a:gd name="T6" fmla="*/ 10 w 110"/>
                    <a:gd name="T7" fmla="*/ 9 h 190"/>
                    <a:gd name="T8" fmla="*/ 19 w 110"/>
                    <a:gd name="T9" fmla="*/ 0 h 190"/>
                    <a:gd name="T10" fmla="*/ 19 w 110"/>
                    <a:gd name="T11" fmla="*/ 35 h 1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90"/>
                    <a:gd name="T20" fmla="*/ 110 w 110"/>
                    <a:gd name="T21" fmla="*/ 190 h 19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90">
                      <a:moveTo>
                        <a:pt x="110" y="190"/>
                      </a:moveTo>
                      <a:lnTo>
                        <a:pt x="56" y="142"/>
                      </a:lnTo>
                      <a:lnTo>
                        <a:pt x="0" y="95"/>
                      </a:lnTo>
                      <a:lnTo>
                        <a:pt x="56" y="47"/>
                      </a:lnTo>
                      <a:lnTo>
                        <a:pt x="110" y="0"/>
                      </a:lnTo>
                      <a:lnTo>
                        <a:pt x="110" y="19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5" name="Freeform 92"/>
                <p:cNvSpPr>
                  <a:spLocks/>
                </p:cNvSpPr>
                <p:nvPr/>
              </p:nvSpPr>
              <p:spPr bwMode="auto">
                <a:xfrm>
                  <a:off x="1993" y="3537"/>
                  <a:ext cx="46" cy="81"/>
                </a:xfrm>
                <a:custGeom>
                  <a:avLst/>
                  <a:gdLst>
                    <a:gd name="T0" fmla="*/ 20 w 108"/>
                    <a:gd name="T1" fmla="*/ 17 h 188"/>
                    <a:gd name="T2" fmla="*/ 10 w 108"/>
                    <a:gd name="T3" fmla="*/ 26 h 188"/>
                    <a:gd name="T4" fmla="*/ 0 w 108"/>
                    <a:gd name="T5" fmla="*/ 35 h 188"/>
                    <a:gd name="T6" fmla="*/ 0 w 108"/>
                    <a:gd name="T7" fmla="*/ 0 h 188"/>
                    <a:gd name="T8" fmla="*/ 10 w 108"/>
                    <a:gd name="T9" fmla="*/ 9 h 188"/>
                    <a:gd name="T10" fmla="*/ 20 w 108"/>
                    <a:gd name="T11" fmla="*/ 17 h 1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"/>
                    <a:gd name="T19" fmla="*/ 0 h 188"/>
                    <a:gd name="T20" fmla="*/ 108 w 108"/>
                    <a:gd name="T21" fmla="*/ 188 h 1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" h="188">
                      <a:moveTo>
                        <a:pt x="108" y="93"/>
                      </a:moveTo>
                      <a:lnTo>
                        <a:pt x="54" y="140"/>
                      </a:lnTo>
                      <a:lnTo>
                        <a:pt x="0" y="188"/>
                      </a:lnTo>
                      <a:lnTo>
                        <a:pt x="0" y="0"/>
                      </a:lnTo>
                      <a:lnTo>
                        <a:pt x="54" y="47"/>
                      </a:lnTo>
                      <a:lnTo>
                        <a:pt x="108" y="93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6" name="Freeform 93"/>
                <p:cNvSpPr>
                  <a:spLocks/>
                </p:cNvSpPr>
                <p:nvPr/>
              </p:nvSpPr>
              <p:spPr bwMode="auto">
                <a:xfrm>
                  <a:off x="1852" y="3525"/>
                  <a:ext cx="187" cy="81"/>
                </a:xfrm>
                <a:custGeom>
                  <a:avLst/>
                  <a:gdLst>
                    <a:gd name="T0" fmla="*/ 79 w 440"/>
                    <a:gd name="T1" fmla="*/ 17 h 190"/>
                    <a:gd name="T2" fmla="*/ 70 w 440"/>
                    <a:gd name="T3" fmla="*/ 26 h 190"/>
                    <a:gd name="T4" fmla="*/ 60 w 440"/>
                    <a:gd name="T5" fmla="*/ 35 h 190"/>
                    <a:gd name="T6" fmla="*/ 40 w 440"/>
                    <a:gd name="T7" fmla="*/ 35 h 190"/>
                    <a:gd name="T8" fmla="*/ 20 w 440"/>
                    <a:gd name="T9" fmla="*/ 35 h 190"/>
                    <a:gd name="T10" fmla="*/ 10 w 440"/>
                    <a:gd name="T11" fmla="*/ 26 h 190"/>
                    <a:gd name="T12" fmla="*/ 0 w 440"/>
                    <a:gd name="T13" fmla="*/ 17 h 190"/>
                    <a:gd name="T14" fmla="*/ 10 w 440"/>
                    <a:gd name="T15" fmla="*/ 9 h 190"/>
                    <a:gd name="T16" fmla="*/ 20 w 440"/>
                    <a:gd name="T17" fmla="*/ 0 h 190"/>
                    <a:gd name="T18" fmla="*/ 40 w 440"/>
                    <a:gd name="T19" fmla="*/ 0 h 190"/>
                    <a:gd name="T20" fmla="*/ 60 w 440"/>
                    <a:gd name="T21" fmla="*/ 0 h 190"/>
                    <a:gd name="T22" fmla="*/ 70 w 440"/>
                    <a:gd name="T23" fmla="*/ 9 h 190"/>
                    <a:gd name="T24" fmla="*/ 79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440" y="95"/>
                      </a:moveTo>
                      <a:lnTo>
                        <a:pt x="386" y="144"/>
                      </a:lnTo>
                      <a:lnTo>
                        <a:pt x="330" y="190"/>
                      </a:lnTo>
                      <a:lnTo>
                        <a:pt x="220" y="190"/>
                      </a:lnTo>
                      <a:lnTo>
                        <a:pt x="110" y="190"/>
                      </a:lnTo>
                      <a:lnTo>
                        <a:pt x="56" y="144"/>
                      </a:lnTo>
                      <a:lnTo>
                        <a:pt x="0" y="95"/>
                      </a:lnTo>
                      <a:lnTo>
                        <a:pt x="56" y="49"/>
                      </a:lnTo>
                      <a:lnTo>
                        <a:pt x="110" y="0"/>
                      </a:lnTo>
                      <a:lnTo>
                        <a:pt x="220" y="0"/>
                      </a:lnTo>
                      <a:lnTo>
                        <a:pt x="330" y="0"/>
                      </a:lnTo>
                      <a:lnTo>
                        <a:pt x="386" y="49"/>
                      </a:lnTo>
                      <a:lnTo>
                        <a:pt x="440" y="95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7" name="Freeform 94"/>
                <p:cNvSpPr>
                  <a:spLocks/>
                </p:cNvSpPr>
                <p:nvPr/>
              </p:nvSpPr>
              <p:spPr bwMode="auto">
                <a:xfrm>
                  <a:off x="1710" y="3485"/>
                  <a:ext cx="188" cy="80"/>
                </a:xfrm>
                <a:custGeom>
                  <a:avLst/>
                  <a:gdLst>
                    <a:gd name="T0" fmla="*/ 0 w 440"/>
                    <a:gd name="T1" fmla="*/ 17 h 186"/>
                    <a:gd name="T2" fmla="*/ 10 w 440"/>
                    <a:gd name="T3" fmla="*/ 26 h 186"/>
                    <a:gd name="T4" fmla="*/ 20 w 440"/>
                    <a:gd name="T5" fmla="*/ 34 h 186"/>
                    <a:gd name="T6" fmla="*/ 40 w 440"/>
                    <a:gd name="T7" fmla="*/ 34 h 186"/>
                    <a:gd name="T8" fmla="*/ 60 w 440"/>
                    <a:gd name="T9" fmla="*/ 34 h 186"/>
                    <a:gd name="T10" fmla="*/ 71 w 440"/>
                    <a:gd name="T11" fmla="*/ 26 h 186"/>
                    <a:gd name="T12" fmla="*/ 80 w 440"/>
                    <a:gd name="T13" fmla="*/ 17 h 186"/>
                    <a:gd name="T14" fmla="*/ 71 w 440"/>
                    <a:gd name="T15" fmla="*/ 9 h 186"/>
                    <a:gd name="T16" fmla="*/ 60 w 440"/>
                    <a:gd name="T17" fmla="*/ 0 h 186"/>
                    <a:gd name="T18" fmla="*/ 40 w 440"/>
                    <a:gd name="T19" fmla="*/ 0 h 186"/>
                    <a:gd name="T20" fmla="*/ 20 w 440"/>
                    <a:gd name="T21" fmla="*/ 0 h 186"/>
                    <a:gd name="T22" fmla="*/ 10 w 440"/>
                    <a:gd name="T23" fmla="*/ 9 h 186"/>
                    <a:gd name="T24" fmla="*/ 0 w 440"/>
                    <a:gd name="T25" fmla="*/ 17 h 18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86"/>
                    <a:gd name="T41" fmla="*/ 440 w 440"/>
                    <a:gd name="T42" fmla="*/ 186 h 18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86">
                      <a:moveTo>
                        <a:pt x="0" y="93"/>
                      </a:moveTo>
                      <a:lnTo>
                        <a:pt x="56" y="140"/>
                      </a:lnTo>
                      <a:lnTo>
                        <a:pt x="110" y="186"/>
                      </a:lnTo>
                      <a:lnTo>
                        <a:pt x="220" y="186"/>
                      </a:lnTo>
                      <a:lnTo>
                        <a:pt x="330" y="186"/>
                      </a:lnTo>
                      <a:lnTo>
                        <a:pt x="386" y="140"/>
                      </a:lnTo>
                      <a:lnTo>
                        <a:pt x="440" y="93"/>
                      </a:lnTo>
                      <a:lnTo>
                        <a:pt x="386" y="46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8" name="Freeform 95"/>
                <p:cNvSpPr>
                  <a:spLocks/>
                </p:cNvSpPr>
                <p:nvPr/>
              </p:nvSpPr>
              <p:spPr bwMode="auto">
                <a:xfrm>
                  <a:off x="1710" y="3513"/>
                  <a:ext cx="188" cy="12"/>
                </a:xfrm>
                <a:custGeom>
                  <a:avLst/>
                  <a:gdLst>
                    <a:gd name="T0" fmla="*/ 80 w 440"/>
                    <a:gd name="T1" fmla="*/ 0 h 26"/>
                    <a:gd name="T2" fmla="*/ 80 w 440"/>
                    <a:gd name="T3" fmla="*/ 6 h 26"/>
                    <a:gd name="T4" fmla="*/ 0 w 440"/>
                    <a:gd name="T5" fmla="*/ 6 h 26"/>
                    <a:gd name="T6" fmla="*/ 0 w 440"/>
                    <a:gd name="T7" fmla="*/ 0 h 26"/>
                    <a:gd name="T8" fmla="*/ 80 w 440"/>
                    <a:gd name="T9" fmla="*/ 0 h 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40"/>
                    <a:gd name="T16" fmla="*/ 0 h 26"/>
                    <a:gd name="T17" fmla="*/ 440 w 440"/>
                    <a:gd name="T18" fmla="*/ 26 h 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40" h="26">
                      <a:moveTo>
                        <a:pt x="440" y="0"/>
                      </a:moveTo>
                      <a:lnTo>
                        <a:pt x="440" y="26"/>
                      </a:lnTo>
                      <a:lnTo>
                        <a:pt x="2" y="26"/>
                      </a:lnTo>
                      <a:lnTo>
                        <a:pt x="0" y="0"/>
                      </a:ln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19" name="Freeform 96"/>
                <p:cNvSpPr>
                  <a:spLocks/>
                </p:cNvSpPr>
                <p:nvPr/>
              </p:nvSpPr>
              <p:spPr bwMode="auto">
                <a:xfrm>
                  <a:off x="1852" y="3485"/>
                  <a:ext cx="46" cy="80"/>
                </a:xfrm>
                <a:custGeom>
                  <a:avLst/>
                  <a:gdLst>
                    <a:gd name="T0" fmla="*/ 0 w 110"/>
                    <a:gd name="T1" fmla="*/ 34 h 186"/>
                    <a:gd name="T2" fmla="*/ 10 w 110"/>
                    <a:gd name="T3" fmla="*/ 26 h 186"/>
                    <a:gd name="T4" fmla="*/ 19 w 110"/>
                    <a:gd name="T5" fmla="*/ 17 h 186"/>
                    <a:gd name="T6" fmla="*/ 10 w 110"/>
                    <a:gd name="T7" fmla="*/ 9 h 186"/>
                    <a:gd name="T8" fmla="*/ 0 w 110"/>
                    <a:gd name="T9" fmla="*/ 0 h 186"/>
                    <a:gd name="T10" fmla="*/ 0 w 110"/>
                    <a:gd name="T11" fmla="*/ 34 h 1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6"/>
                    <a:gd name="T20" fmla="*/ 110 w 110"/>
                    <a:gd name="T21" fmla="*/ 186 h 1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6">
                      <a:moveTo>
                        <a:pt x="0" y="186"/>
                      </a:moveTo>
                      <a:lnTo>
                        <a:pt x="56" y="140"/>
                      </a:lnTo>
                      <a:lnTo>
                        <a:pt x="110" y="93"/>
                      </a:lnTo>
                      <a:lnTo>
                        <a:pt x="56" y="46"/>
                      </a:lnTo>
                      <a:lnTo>
                        <a:pt x="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0" name="Freeform 97"/>
                <p:cNvSpPr>
                  <a:spLocks/>
                </p:cNvSpPr>
                <p:nvPr/>
              </p:nvSpPr>
              <p:spPr bwMode="auto">
                <a:xfrm>
                  <a:off x="1710" y="3485"/>
                  <a:ext cx="47" cy="80"/>
                </a:xfrm>
                <a:custGeom>
                  <a:avLst/>
                  <a:gdLst>
                    <a:gd name="T0" fmla="*/ 0 w 110"/>
                    <a:gd name="T1" fmla="*/ 17 h 186"/>
                    <a:gd name="T2" fmla="*/ 10 w 110"/>
                    <a:gd name="T3" fmla="*/ 26 h 186"/>
                    <a:gd name="T4" fmla="*/ 20 w 110"/>
                    <a:gd name="T5" fmla="*/ 34 h 186"/>
                    <a:gd name="T6" fmla="*/ 20 w 110"/>
                    <a:gd name="T7" fmla="*/ 0 h 186"/>
                    <a:gd name="T8" fmla="*/ 10 w 110"/>
                    <a:gd name="T9" fmla="*/ 9 h 186"/>
                    <a:gd name="T10" fmla="*/ 0 w 110"/>
                    <a:gd name="T11" fmla="*/ 17 h 18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6"/>
                    <a:gd name="T20" fmla="*/ 110 w 110"/>
                    <a:gd name="T21" fmla="*/ 186 h 18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6">
                      <a:moveTo>
                        <a:pt x="0" y="93"/>
                      </a:moveTo>
                      <a:lnTo>
                        <a:pt x="56" y="140"/>
                      </a:lnTo>
                      <a:lnTo>
                        <a:pt x="110" y="186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1" name="Freeform 98"/>
                <p:cNvSpPr>
                  <a:spLocks/>
                </p:cNvSpPr>
                <p:nvPr/>
              </p:nvSpPr>
              <p:spPr bwMode="auto">
                <a:xfrm>
                  <a:off x="1710" y="3473"/>
                  <a:ext cx="188" cy="81"/>
                </a:xfrm>
                <a:custGeom>
                  <a:avLst/>
                  <a:gdLst>
                    <a:gd name="T0" fmla="*/ 0 w 440"/>
                    <a:gd name="T1" fmla="*/ 17 h 188"/>
                    <a:gd name="T2" fmla="*/ 10 w 440"/>
                    <a:gd name="T3" fmla="*/ 26 h 188"/>
                    <a:gd name="T4" fmla="*/ 20 w 440"/>
                    <a:gd name="T5" fmla="*/ 35 h 188"/>
                    <a:gd name="T6" fmla="*/ 40 w 440"/>
                    <a:gd name="T7" fmla="*/ 35 h 188"/>
                    <a:gd name="T8" fmla="*/ 60 w 440"/>
                    <a:gd name="T9" fmla="*/ 35 h 188"/>
                    <a:gd name="T10" fmla="*/ 71 w 440"/>
                    <a:gd name="T11" fmla="*/ 26 h 188"/>
                    <a:gd name="T12" fmla="*/ 80 w 440"/>
                    <a:gd name="T13" fmla="*/ 17 h 188"/>
                    <a:gd name="T14" fmla="*/ 71 w 440"/>
                    <a:gd name="T15" fmla="*/ 9 h 188"/>
                    <a:gd name="T16" fmla="*/ 60 w 440"/>
                    <a:gd name="T17" fmla="*/ 0 h 188"/>
                    <a:gd name="T18" fmla="*/ 40 w 440"/>
                    <a:gd name="T19" fmla="*/ 0 h 188"/>
                    <a:gd name="T20" fmla="*/ 20 w 440"/>
                    <a:gd name="T21" fmla="*/ 0 h 188"/>
                    <a:gd name="T22" fmla="*/ 10 w 440"/>
                    <a:gd name="T23" fmla="*/ 9 h 188"/>
                    <a:gd name="T24" fmla="*/ 0 w 440"/>
                    <a:gd name="T25" fmla="*/ 17 h 18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88"/>
                    <a:gd name="T41" fmla="*/ 440 w 440"/>
                    <a:gd name="T42" fmla="*/ 188 h 18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88">
                      <a:moveTo>
                        <a:pt x="0" y="93"/>
                      </a:moveTo>
                      <a:lnTo>
                        <a:pt x="56" y="141"/>
                      </a:lnTo>
                      <a:lnTo>
                        <a:pt x="110" y="188"/>
                      </a:lnTo>
                      <a:lnTo>
                        <a:pt x="220" y="188"/>
                      </a:lnTo>
                      <a:lnTo>
                        <a:pt x="330" y="188"/>
                      </a:lnTo>
                      <a:lnTo>
                        <a:pt x="386" y="141"/>
                      </a:lnTo>
                      <a:lnTo>
                        <a:pt x="440" y="93"/>
                      </a:lnTo>
                      <a:lnTo>
                        <a:pt x="386" y="48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2" name="Freeform 99"/>
                <p:cNvSpPr>
                  <a:spLocks/>
                </p:cNvSpPr>
                <p:nvPr/>
              </p:nvSpPr>
              <p:spPr bwMode="auto">
                <a:xfrm>
                  <a:off x="1852" y="3443"/>
                  <a:ext cx="187" cy="82"/>
                </a:xfrm>
                <a:custGeom>
                  <a:avLst/>
                  <a:gdLst>
                    <a:gd name="T0" fmla="*/ 0 w 440"/>
                    <a:gd name="T1" fmla="*/ 18 h 190"/>
                    <a:gd name="T2" fmla="*/ 10 w 440"/>
                    <a:gd name="T3" fmla="*/ 27 h 190"/>
                    <a:gd name="T4" fmla="*/ 20 w 440"/>
                    <a:gd name="T5" fmla="*/ 35 h 190"/>
                    <a:gd name="T6" fmla="*/ 40 w 440"/>
                    <a:gd name="T7" fmla="*/ 35 h 190"/>
                    <a:gd name="T8" fmla="*/ 60 w 440"/>
                    <a:gd name="T9" fmla="*/ 35 h 190"/>
                    <a:gd name="T10" fmla="*/ 70 w 440"/>
                    <a:gd name="T11" fmla="*/ 27 h 190"/>
                    <a:gd name="T12" fmla="*/ 79 w 440"/>
                    <a:gd name="T13" fmla="*/ 18 h 190"/>
                    <a:gd name="T14" fmla="*/ 70 w 440"/>
                    <a:gd name="T15" fmla="*/ 9 h 190"/>
                    <a:gd name="T16" fmla="*/ 60 w 440"/>
                    <a:gd name="T17" fmla="*/ 0 h 190"/>
                    <a:gd name="T18" fmla="*/ 40 w 440"/>
                    <a:gd name="T19" fmla="*/ 0 h 190"/>
                    <a:gd name="T20" fmla="*/ 20 w 440"/>
                    <a:gd name="T21" fmla="*/ 0 h 190"/>
                    <a:gd name="T22" fmla="*/ 10 w 440"/>
                    <a:gd name="T23" fmla="*/ 9 h 190"/>
                    <a:gd name="T24" fmla="*/ 0 w 440"/>
                    <a:gd name="T25" fmla="*/ 18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0" y="97"/>
                      </a:moveTo>
                      <a:lnTo>
                        <a:pt x="56" y="143"/>
                      </a:lnTo>
                      <a:lnTo>
                        <a:pt x="110" y="190"/>
                      </a:lnTo>
                      <a:lnTo>
                        <a:pt x="220" y="190"/>
                      </a:lnTo>
                      <a:lnTo>
                        <a:pt x="330" y="190"/>
                      </a:lnTo>
                      <a:lnTo>
                        <a:pt x="386" y="143"/>
                      </a:lnTo>
                      <a:lnTo>
                        <a:pt x="440" y="97"/>
                      </a:lnTo>
                      <a:lnTo>
                        <a:pt x="386" y="48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6495B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3" name="Rectangle 100"/>
                <p:cNvSpPr>
                  <a:spLocks noChangeArrowheads="1"/>
                </p:cNvSpPr>
                <p:nvPr/>
              </p:nvSpPr>
              <p:spPr bwMode="auto">
                <a:xfrm>
                  <a:off x="1852" y="3473"/>
                  <a:ext cx="187" cy="12"/>
                </a:xfrm>
                <a:prstGeom prst="rect">
                  <a:avLst/>
                </a:prstGeom>
                <a:solidFill>
                  <a:srgbClr val="003A6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4" name="Freeform 101"/>
                <p:cNvSpPr>
                  <a:spLocks/>
                </p:cNvSpPr>
                <p:nvPr/>
              </p:nvSpPr>
              <p:spPr bwMode="auto">
                <a:xfrm>
                  <a:off x="1993" y="3443"/>
                  <a:ext cx="46" cy="82"/>
                </a:xfrm>
                <a:custGeom>
                  <a:avLst/>
                  <a:gdLst>
                    <a:gd name="T0" fmla="*/ 0 w 108"/>
                    <a:gd name="T1" fmla="*/ 35 h 190"/>
                    <a:gd name="T2" fmla="*/ 10 w 108"/>
                    <a:gd name="T3" fmla="*/ 27 h 190"/>
                    <a:gd name="T4" fmla="*/ 20 w 108"/>
                    <a:gd name="T5" fmla="*/ 18 h 190"/>
                    <a:gd name="T6" fmla="*/ 10 w 108"/>
                    <a:gd name="T7" fmla="*/ 9 h 190"/>
                    <a:gd name="T8" fmla="*/ 0 w 108"/>
                    <a:gd name="T9" fmla="*/ 0 h 190"/>
                    <a:gd name="T10" fmla="*/ 0 w 108"/>
                    <a:gd name="T11" fmla="*/ 35 h 1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"/>
                    <a:gd name="T19" fmla="*/ 0 h 190"/>
                    <a:gd name="T20" fmla="*/ 108 w 108"/>
                    <a:gd name="T21" fmla="*/ 190 h 19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" h="190">
                      <a:moveTo>
                        <a:pt x="0" y="190"/>
                      </a:moveTo>
                      <a:lnTo>
                        <a:pt x="54" y="143"/>
                      </a:lnTo>
                      <a:lnTo>
                        <a:pt x="108" y="97"/>
                      </a:lnTo>
                      <a:lnTo>
                        <a:pt x="54" y="48"/>
                      </a:lnTo>
                      <a:lnTo>
                        <a:pt x="0" y="0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5" name="Freeform 102"/>
                <p:cNvSpPr>
                  <a:spLocks/>
                </p:cNvSpPr>
                <p:nvPr/>
              </p:nvSpPr>
              <p:spPr bwMode="auto">
                <a:xfrm>
                  <a:off x="1852" y="3443"/>
                  <a:ext cx="46" cy="82"/>
                </a:xfrm>
                <a:custGeom>
                  <a:avLst/>
                  <a:gdLst>
                    <a:gd name="T0" fmla="*/ 0 w 110"/>
                    <a:gd name="T1" fmla="*/ 18 h 188"/>
                    <a:gd name="T2" fmla="*/ 10 w 110"/>
                    <a:gd name="T3" fmla="*/ 27 h 188"/>
                    <a:gd name="T4" fmla="*/ 19 w 110"/>
                    <a:gd name="T5" fmla="*/ 36 h 188"/>
                    <a:gd name="T6" fmla="*/ 19 w 110"/>
                    <a:gd name="T7" fmla="*/ 0 h 188"/>
                    <a:gd name="T8" fmla="*/ 10 w 110"/>
                    <a:gd name="T9" fmla="*/ 9 h 188"/>
                    <a:gd name="T10" fmla="*/ 0 w 110"/>
                    <a:gd name="T11" fmla="*/ 18 h 1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0"/>
                    <a:gd name="T19" fmla="*/ 0 h 188"/>
                    <a:gd name="T20" fmla="*/ 110 w 110"/>
                    <a:gd name="T21" fmla="*/ 188 h 1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0" h="188">
                      <a:moveTo>
                        <a:pt x="0" y="95"/>
                      </a:moveTo>
                      <a:lnTo>
                        <a:pt x="56" y="143"/>
                      </a:lnTo>
                      <a:lnTo>
                        <a:pt x="110" y="188"/>
                      </a:lnTo>
                      <a:lnTo>
                        <a:pt x="110" y="0"/>
                      </a:lnTo>
                      <a:lnTo>
                        <a:pt x="56" y="48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003A6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6" name="Freeform 103"/>
                <p:cNvSpPr>
                  <a:spLocks/>
                </p:cNvSpPr>
                <p:nvPr/>
              </p:nvSpPr>
              <p:spPr bwMode="auto">
                <a:xfrm>
                  <a:off x="1852" y="3432"/>
                  <a:ext cx="187" cy="81"/>
                </a:xfrm>
                <a:custGeom>
                  <a:avLst/>
                  <a:gdLst>
                    <a:gd name="T0" fmla="*/ 0 w 440"/>
                    <a:gd name="T1" fmla="*/ 17 h 190"/>
                    <a:gd name="T2" fmla="*/ 10 w 440"/>
                    <a:gd name="T3" fmla="*/ 26 h 190"/>
                    <a:gd name="T4" fmla="*/ 20 w 440"/>
                    <a:gd name="T5" fmla="*/ 35 h 190"/>
                    <a:gd name="T6" fmla="*/ 40 w 440"/>
                    <a:gd name="T7" fmla="*/ 35 h 190"/>
                    <a:gd name="T8" fmla="*/ 60 w 440"/>
                    <a:gd name="T9" fmla="*/ 35 h 190"/>
                    <a:gd name="T10" fmla="*/ 70 w 440"/>
                    <a:gd name="T11" fmla="*/ 26 h 190"/>
                    <a:gd name="T12" fmla="*/ 79 w 440"/>
                    <a:gd name="T13" fmla="*/ 17 h 190"/>
                    <a:gd name="T14" fmla="*/ 70 w 440"/>
                    <a:gd name="T15" fmla="*/ 9 h 190"/>
                    <a:gd name="T16" fmla="*/ 60 w 440"/>
                    <a:gd name="T17" fmla="*/ 0 h 190"/>
                    <a:gd name="T18" fmla="*/ 40 w 440"/>
                    <a:gd name="T19" fmla="*/ 0 h 190"/>
                    <a:gd name="T20" fmla="*/ 20 w 440"/>
                    <a:gd name="T21" fmla="*/ 0 h 190"/>
                    <a:gd name="T22" fmla="*/ 10 w 440"/>
                    <a:gd name="T23" fmla="*/ 9 h 190"/>
                    <a:gd name="T24" fmla="*/ 0 w 440"/>
                    <a:gd name="T25" fmla="*/ 17 h 1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0"/>
                    <a:gd name="T40" fmla="*/ 0 h 190"/>
                    <a:gd name="T41" fmla="*/ 440 w 440"/>
                    <a:gd name="T42" fmla="*/ 190 h 19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0" h="190">
                      <a:moveTo>
                        <a:pt x="0" y="95"/>
                      </a:moveTo>
                      <a:lnTo>
                        <a:pt x="56" y="143"/>
                      </a:lnTo>
                      <a:lnTo>
                        <a:pt x="110" y="190"/>
                      </a:lnTo>
                      <a:lnTo>
                        <a:pt x="220" y="190"/>
                      </a:lnTo>
                      <a:lnTo>
                        <a:pt x="330" y="190"/>
                      </a:lnTo>
                      <a:lnTo>
                        <a:pt x="386" y="143"/>
                      </a:lnTo>
                      <a:lnTo>
                        <a:pt x="440" y="95"/>
                      </a:lnTo>
                      <a:lnTo>
                        <a:pt x="386" y="46"/>
                      </a:lnTo>
                      <a:lnTo>
                        <a:pt x="330" y="0"/>
                      </a:lnTo>
                      <a:lnTo>
                        <a:pt x="220" y="0"/>
                      </a:lnTo>
                      <a:lnTo>
                        <a:pt x="110" y="0"/>
                      </a:lnTo>
                      <a:lnTo>
                        <a:pt x="56" y="46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6E8CC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7" name="Freeform 104"/>
                <p:cNvSpPr>
                  <a:spLocks/>
                </p:cNvSpPr>
                <p:nvPr/>
              </p:nvSpPr>
              <p:spPr bwMode="auto">
                <a:xfrm>
                  <a:off x="1936" y="3465"/>
                  <a:ext cx="28" cy="42"/>
                </a:xfrm>
                <a:custGeom>
                  <a:avLst/>
                  <a:gdLst>
                    <a:gd name="T0" fmla="*/ 2 w 64"/>
                    <a:gd name="T1" fmla="*/ 0 h 99"/>
                    <a:gd name="T2" fmla="*/ 0 w 64"/>
                    <a:gd name="T3" fmla="*/ 1 h 99"/>
                    <a:gd name="T4" fmla="*/ 9 w 64"/>
                    <a:gd name="T5" fmla="*/ 18 h 99"/>
                    <a:gd name="T6" fmla="*/ 12 w 64"/>
                    <a:gd name="T7" fmla="*/ 18 h 99"/>
                    <a:gd name="T8" fmla="*/ 3 w 64"/>
                    <a:gd name="T9" fmla="*/ 0 h 99"/>
                    <a:gd name="T10" fmla="*/ 2 w 64"/>
                    <a:gd name="T11" fmla="*/ 1 h 99"/>
                    <a:gd name="T12" fmla="*/ 2 w 64"/>
                    <a:gd name="T13" fmla="*/ 0 h 99"/>
                    <a:gd name="T14" fmla="*/ 0 w 64"/>
                    <a:gd name="T15" fmla="*/ 0 h 99"/>
                    <a:gd name="T16" fmla="*/ 0 w 64"/>
                    <a:gd name="T17" fmla="*/ 1 h 99"/>
                    <a:gd name="T18" fmla="*/ 2 w 64"/>
                    <a:gd name="T19" fmla="*/ 0 h 9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4"/>
                    <a:gd name="T31" fmla="*/ 0 h 99"/>
                    <a:gd name="T32" fmla="*/ 64 w 64"/>
                    <a:gd name="T33" fmla="*/ 99 h 9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4" h="99">
                      <a:moveTo>
                        <a:pt x="10" y="0"/>
                      </a:moveTo>
                      <a:lnTo>
                        <a:pt x="0" y="4"/>
                      </a:lnTo>
                      <a:lnTo>
                        <a:pt x="47" y="99"/>
                      </a:lnTo>
                      <a:lnTo>
                        <a:pt x="64" y="99"/>
                      </a:lnTo>
                      <a:lnTo>
                        <a:pt x="17" y="2"/>
                      </a:lnTo>
                      <a:lnTo>
                        <a:pt x="10" y="8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8" name="Freeform 105"/>
                <p:cNvSpPr>
                  <a:spLocks/>
                </p:cNvSpPr>
                <p:nvPr/>
              </p:nvSpPr>
              <p:spPr bwMode="auto">
                <a:xfrm>
                  <a:off x="1941" y="3465"/>
                  <a:ext cx="19" cy="3"/>
                </a:xfrm>
                <a:custGeom>
                  <a:avLst/>
                  <a:gdLst>
                    <a:gd name="T0" fmla="*/ 6 w 44"/>
                    <a:gd name="T1" fmla="*/ 1 h 8"/>
                    <a:gd name="T2" fmla="*/ 7 w 44"/>
                    <a:gd name="T3" fmla="*/ 0 h 8"/>
                    <a:gd name="T4" fmla="*/ 0 w 44"/>
                    <a:gd name="T5" fmla="*/ 0 h 8"/>
                    <a:gd name="T6" fmla="*/ 0 w 44"/>
                    <a:gd name="T7" fmla="*/ 1 h 8"/>
                    <a:gd name="T8" fmla="*/ 7 w 44"/>
                    <a:gd name="T9" fmla="*/ 1 h 8"/>
                    <a:gd name="T10" fmla="*/ 8 w 44"/>
                    <a:gd name="T11" fmla="*/ 1 h 8"/>
                    <a:gd name="T12" fmla="*/ 7 w 44"/>
                    <a:gd name="T13" fmla="*/ 1 h 8"/>
                    <a:gd name="T14" fmla="*/ 8 w 44"/>
                    <a:gd name="T15" fmla="*/ 1 h 8"/>
                    <a:gd name="T16" fmla="*/ 8 w 44"/>
                    <a:gd name="T17" fmla="*/ 1 h 8"/>
                    <a:gd name="T18" fmla="*/ 6 w 44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8"/>
                    <a:gd name="T32" fmla="*/ 44 w 4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8">
                      <a:moveTo>
                        <a:pt x="30" y="4"/>
                      </a:move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37" y="8"/>
                      </a:lnTo>
                      <a:lnTo>
                        <a:pt x="44" y="4"/>
                      </a:lnTo>
                      <a:lnTo>
                        <a:pt x="37" y="8"/>
                      </a:lnTo>
                      <a:lnTo>
                        <a:pt x="44" y="8"/>
                      </a:lnTo>
                      <a:lnTo>
                        <a:pt x="44" y="4"/>
                      </a:lnTo>
                      <a:lnTo>
                        <a:pt x="30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29" name="Freeform 106"/>
                <p:cNvSpPr>
                  <a:spLocks/>
                </p:cNvSpPr>
                <p:nvPr/>
              </p:nvSpPr>
              <p:spPr bwMode="auto">
                <a:xfrm>
                  <a:off x="1954" y="3447"/>
                  <a:ext cx="6" cy="19"/>
                </a:xfrm>
                <a:custGeom>
                  <a:avLst/>
                  <a:gdLst>
                    <a:gd name="T0" fmla="*/ 2 w 13"/>
                    <a:gd name="T1" fmla="*/ 1 h 47"/>
                    <a:gd name="T2" fmla="*/ 0 w 13"/>
                    <a:gd name="T3" fmla="*/ 1 h 47"/>
                    <a:gd name="T4" fmla="*/ 0 w 13"/>
                    <a:gd name="T5" fmla="*/ 8 h 47"/>
                    <a:gd name="T6" fmla="*/ 3 w 13"/>
                    <a:gd name="T7" fmla="*/ 8 h 47"/>
                    <a:gd name="T8" fmla="*/ 3 w 13"/>
                    <a:gd name="T9" fmla="*/ 1 h 47"/>
                    <a:gd name="T10" fmla="*/ 2 w 13"/>
                    <a:gd name="T11" fmla="*/ 0 h 47"/>
                    <a:gd name="T12" fmla="*/ 3 w 13"/>
                    <a:gd name="T13" fmla="*/ 1 h 47"/>
                    <a:gd name="T14" fmla="*/ 3 w 13"/>
                    <a:gd name="T15" fmla="*/ 0 h 47"/>
                    <a:gd name="T16" fmla="*/ 2 w 13"/>
                    <a:gd name="T17" fmla="*/ 0 h 47"/>
                    <a:gd name="T18" fmla="*/ 2 w 13"/>
                    <a:gd name="T19" fmla="*/ 1 h 4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47"/>
                    <a:gd name="T32" fmla="*/ 13 w 13"/>
                    <a:gd name="T33" fmla="*/ 47 h 4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47">
                      <a:moveTo>
                        <a:pt x="8" y="8"/>
                      </a:moveTo>
                      <a:lnTo>
                        <a:pt x="0" y="6"/>
                      </a:lnTo>
                      <a:lnTo>
                        <a:pt x="0" y="47"/>
                      </a:lnTo>
                      <a:lnTo>
                        <a:pt x="13" y="47"/>
                      </a:lnTo>
                      <a:lnTo>
                        <a:pt x="13" y="6"/>
                      </a:lnTo>
                      <a:lnTo>
                        <a:pt x="8" y="0"/>
                      </a:lnTo>
                      <a:lnTo>
                        <a:pt x="13" y="6"/>
                      </a:lnTo>
                      <a:lnTo>
                        <a:pt x="13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30" name="Freeform 107"/>
                <p:cNvSpPr>
                  <a:spLocks/>
                </p:cNvSpPr>
                <p:nvPr/>
              </p:nvSpPr>
              <p:spPr bwMode="auto">
                <a:xfrm>
                  <a:off x="1930" y="3447"/>
                  <a:ext cx="27" cy="3"/>
                </a:xfrm>
                <a:custGeom>
                  <a:avLst/>
                  <a:gdLst>
                    <a:gd name="T0" fmla="*/ 0 w 63"/>
                    <a:gd name="T1" fmla="*/ 1 h 8"/>
                    <a:gd name="T2" fmla="*/ 1 w 63"/>
                    <a:gd name="T3" fmla="*/ 1 h 8"/>
                    <a:gd name="T4" fmla="*/ 12 w 63"/>
                    <a:gd name="T5" fmla="*/ 1 h 8"/>
                    <a:gd name="T6" fmla="*/ 12 w 63"/>
                    <a:gd name="T7" fmla="*/ 0 h 8"/>
                    <a:gd name="T8" fmla="*/ 1 w 63"/>
                    <a:gd name="T9" fmla="*/ 0 h 8"/>
                    <a:gd name="T10" fmla="*/ 3 w 63"/>
                    <a:gd name="T11" fmla="*/ 1 h 8"/>
                    <a:gd name="T12" fmla="*/ 0 w 63"/>
                    <a:gd name="T13" fmla="*/ 1 h 8"/>
                    <a:gd name="T14" fmla="*/ 0 w 63"/>
                    <a:gd name="T15" fmla="*/ 1 h 8"/>
                    <a:gd name="T16" fmla="*/ 1 w 63"/>
                    <a:gd name="T17" fmla="*/ 1 h 8"/>
                    <a:gd name="T18" fmla="*/ 0 w 63"/>
                    <a:gd name="T19" fmla="*/ 1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3"/>
                    <a:gd name="T31" fmla="*/ 0 h 8"/>
                    <a:gd name="T32" fmla="*/ 63 w 63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3" h="8">
                      <a:moveTo>
                        <a:pt x="0" y="6"/>
                      </a:moveTo>
                      <a:lnTo>
                        <a:pt x="7" y="8"/>
                      </a:lnTo>
                      <a:lnTo>
                        <a:pt x="63" y="8"/>
                      </a:lnTo>
                      <a:lnTo>
                        <a:pt x="63" y="0"/>
                      </a:lnTo>
                      <a:lnTo>
                        <a:pt x="7" y="0"/>
                      </a:lnTo>
                      <a:lnTo>
                        <a:pt x="14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7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31" name="Freeform 108"/>
                <p:cNvSpPr>
                  <a:spLocks/>
                </p:cNvSpPr>
                <p:nvPr/>
              </p:nvSpPr>
              <p:spPr bwMode="auto">
                <a:xfrm>
                  <a:off x="1909" y="3404"/>
                  <a:ext cx="27" cy="45"/>
                </a:xfrm>
                <a:custGeom>
                  <a:avLst/>
                  <a:gdLst>
                    <a:gd name="T0" fmla="*/ 2 w 65"/>
                    <a:gd name="T1" fmla="*/ 0 h 106"/>
                    <a:gd name="T2" fmla="*/ 0 w 65"/>
                    <a:gd name="T3" fmla="*/ 0 h 106"/>
                    <a:gd name="T4" fmla="*/ 9 w 65"/>
                    <a:gd name="T5" fmla="*/ 19 h 106"/>
                    <a:gd name="T6" fmla="*/ 11 w 65"/>
                    <a:gd name="T7" fmla="*/ 19 h 106"/>
                    <a:gd name="T8" fmla="*/ 3 w 65"/>
                    <a:gd name="T9" fmla="*/ 0 h 106"/>
                    <a:gd name="T10" fmla="*/ 2 w 65"/>
                    <a:gd name="T11" fmla="*/ 1 h 106"/>
                    <a:gd name="T12" fmla="*/ 2 w 65"/>
                    <a:gd name="T13" fmla="*/ 0 h 106"/>
                    <a:gd name="T14" fmla="*/ 0 w 65"/>
                    <a:gd name="T15" fmla="*/ 0 h 106"/>
                    <a:gd name="T16" fmla="*/ 0 w 65"/>
                    <a:gd name="T17" fmla="*/ 0 h 106"/>
                    <a:gd name="T18" fmla="*/ 2 w 65"/>
                    <a:gd name="T19" fmla="*/ 0 h 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"/>
                    <a:gd name="T31" fmla="*/ 0 h 106"/>
                    <a:gd name="T32" fmla="*/ 65 w 65"/>
                    <a:gd name="T33" fmla="*/ 106 h 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" h="106">
                      <a:moveTo>
                        <a:pt x="10" y="0"/>
                      </a:moveTo>
                      <a:lnTo>
                        <a:pt x="2" y="3"/>
                      </a:lnTo>
                      <a:lnTo>
                        <a:pt x="51" y="106"/>
                      </a:lnTo>
                      <a:lnTo>
                        <a:pt x="65" y="104"/>
                      </a:lnTo>
                      <a:lnTo>
                        <a:pt x="17" y="2"/>
                      </a:lnTo>
                      <a:lnTo>
                        <a:pt x="10" y="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32" name="Freeform 109"/>
                <p:cNvSpPr>
                  <a:spLocks/>
                </p:cNvSpPr>
                <p:nvPr/>
              </p:nvSpPr>
              <p:spPr bwMode="auto">
                <a:xfrm>
                  <a:off x="1913" y="3404"/>
                  <a:ext cx="15" cy="3"/>
                </a:xfrm>
                <a:custGeom>
                  <a:avLst/>
                  <a:gdLst>
                    <a:gd name="T0" fmla="*/ 4 w 34"/>
                    <a:gd name="T1" fmla="*/ 0 h 9"/>
                    <a:gd name="T2" fmla="*/ 5 w 34"/>
                    <a:gd name="T3" fmla="*/ 0 h 9"/>
                    <a:gd name="T4" fmla="*/ 0 w 34"/>
                    <a:gd name="T5" fmla="*/ 0 h 9"/>
                    <a:gd name="T6" fmla="*/ 0 w 34"/>
                    <a:gd name="T7" fmla="*/ 1 h 9"/>
                    <a:gd name="T8" fmla="*/ 5 w 34"/>
                    <a:gd name="T9" fmla="*/ 1 h 9"/>
                    <a:gd name="T10" fmla="*/ 7 w 34"/>
                    <a:gd name="T11" fmla="*/ 0 h 9"/>
                    <a:gd name="T12" fmla="*/ 5 w 34"/>
                    <a:gd name="T13" fmla="*/ 1 h 9"/>
                    <a:gd name="T14" fmla="*/ 7 w 34"/>
                    <a:gd name="T15" fmla="*/ 1 h 9"/>
                    <a:gd name="T16" fmla="*/ 7 w 34"/>
                    <a:gd name="T17" fmla="*/ 0 h 9"/>
                    <a:gd name="T18" fmla="*/ 4 w 34"/>
                    <a:gd name="T19" fmla="*/ 0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"/>
                    <a:gd name="T31" fmla="*/ 0 h 9"/>
                    <a:gd name="T32" fmla="*/ 34 w 34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" h="9">
                      <a:moveTo>
                        <a:pt x="19" y="3"/>
                      </a:moveTo>
                      <a:lnTo>
                        <a:pt x="26" y="0"/>
                      </a:ln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26" y="9"/>
                      </a:lnTo>
                      <a:lnTo>
                        <a:pt x="34" y="3"/>
                      </a:lnTo>
                      <a:lnTo>
                        <a:pt x="26" y="9"/>
                      </a:lnTo>
                      <a:lnTo>
                        <a:pt x="34" y="9"/>
                      </a:lnTo>
                      <a:lnTo>
                        <a:pt x="34" y="3"/>
                      </a:lnTo>
                      <a:lnTo>
                        <a:pt x="19" y="3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33" name="Freeform 110"/>
                <p:cNvSpPr>
                  <a:spLocks/>
                </p:cNvSpPr>
                <p:nvPr/>
              </p:nvSpPr>
              <p:spPr bwMode="auto">
                <a:xfrm>
                  <a:off x="1922" y="3391"/>
                  <a:ext cx="6" cy="15"/>
                </a:xfrm>
                <a:custGeom>
                  <a:avLst/>
                  <a:gdLst>
                    <a:gd name="T0" fmla="*/ 1 w 15"/>
                    <a:gd name="T1" fmla="*/ 1 h 35"/>
                    <a:gd name="T2" fmla="*/ 0 w 15"/>
                    <a:gd name="T3" fmla="*/ 1 h 35"/>
                    <a:gd name="T4" fmla="*/ 0 w 15"/>
                    <a:gd name="T5" fmla="*/ 6 h 35"/>
                    <a:gd name="T6" fmla="*/ 2 w 15"/>
                    <a:gd name="T7" fmla="*/ 6 h 35"/>
                    <a:gd name="T8" fmla="*/ 2 w 15"/>
                    <a:gd name="T9" fmla="*/ 1 h 35"/>
                    <a:gd name="T10" fmla="*/ 1 w 15"/>
                    <a:gd name="T11" fmla="*/ 0 h 35"/>
                    <a:gd name="T12" fmla="*/ 2 w 15"/>
                    <a:gd name="T13" fmla="*/ 1 h 35"/>
                    <a:gd name="T14" fmla="*/ 2 w 15"/>
                    <a:gd name="T15" fmla="*/ 0 h 35"/>
                    <a:gd name="T16" fmla="*/ 1 w 15"/>
                    <a:gd name="T17" fmla="*/ 0 h 35"/>
                    <a:gd name="T18" fmla="*/ 1 w 15"/>
                    <a:gd name="T19" fmla="*/ 1 h 3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5"/>
                    <a:gd name="T31" fmla="*/ 0 h 35"/>
                    <a:gd name="T32" fmla="*/ 15 w 15"/>
                    <a:gd name="T33" fmla="*/ 35 h 3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5" h="35">
                      <a:moveTo>
                        <a:pt x="7" y="7"/>
                      </a:moveTo>
                      <a:lnTo>
                        <a:pt x="0" y="4"/>
                      </a:lnTo>
                      <a:lnTo>
                        <a:pt x="0" y="35"/>
                      </a:lnTo>
                      <a:lnTo>
                        <a:pt x="15" y="35"/>
                      </a:lnTo>
                      <a:lnTo>
                        <a:pt x="15" y="4"/>
                      </a:lnTo>
                      <a:lnTo>
                        <a:pt x="7" y="0"/>
                      </a:lnTo>
                      <a:lnTo>
                        <a:pt x="15" y="4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34" name="Freeform 111"/>
                <p:cNvSpPr>
                  <a:spLocks/>
                </p:cNvSpPr>
                <p:nvPr/>
              </p:nvSpPr>
              <p:spPr bwMode="auto">
                <a:xfrm>
                  <a:off x="1903" y="3391"/>
                  <a:ext cx="21" cy="2"/>
                </a:xfrm>
                <a:custGeom>
                  <a:avLst/>
                  <a:gdLst>
                    <a:gd name="T0" fmla="*/ 0 w 50"/>
                    <a:gd name="T1" fmla="*/ 1 h 5"/>
                    <a:gd name="T2" fmla="*/ 1 w 50"/>
                    <a:gd name="T3" fmla="*/ 1 h 5"/>
                    <a:gd name="T4" fmla="*/ 9 w 50"/>
                    <a:gd name="T5" fmla="*/ 1 h 5"/>
                    <a:gd name="T6" fmla="*/ 9 w 50"/>
                    <a:gd name="T7" fmla="*/ 0 h 5"/>
                    <a:gd name="T8" fmla="*/ 1 w 50"/>
                    <a:gd name="T9" fmla="*/ 0 h 5"/>
                    <a:gd name="T10" fmla="*/ 3 w 50"/>
                    <a:gd name="T11" fmla="*/ 1 h 5"/>
                    <a:gd name="T12" fmla="*/ 0 w 50"/>
                    <a:gd name="T13" fmla="*/ 1 h 5"/>
                    <a:gd name="T14" fmla="*/ 0 w 50"/>
                    <a:gd name="T15" fmla="*/ 1 h 5"/>
                    <a:gd name="T16" fmla="*/ 1 w 50"/>
                    <a:gd name="T17" fmla="*/ 1 h 5"/>
                    <a:gd name="T18" fmla="*/ 0 w 50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"/>
                    <a:gd name="T31" fmla="*/ 0 h 5"/>
                    <a:gd name="T32" fmla="*/ 50 w 50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" h="5">
                      <a:moveTo>
                        <a:pt x="0" y="4"/>
                      </a:moveTo>
                      <a:lnTo>
                        <a:pt x="8" y="5"/>
                      </a:lnTo>
                      <a:lnTo>
                        <a:pt x="50" y="5"/>
                      </a:lnTo>
                      <a:lnTo>
                        <a:pt x="50" y="0"/>
                      </a:lnTo>
                      <a:lnTo>
                        <a:pt x="8" y="0"/>
                      </a:lnTo>
                      <a:lnTo>
                        <a:pt x="17" y="4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8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35" name="Freeform 112"/>
                <p:cNvSpPr>
                  <a:spLocks/>
                </p:cNvSpPr>
                <p:nvPr/>
              </p:nvSpPr>
              <p:spPr bwMode="auto">
                <a:xfrm>
                  <a:off x="1819" y="3391"/>
                  <a:ext cx="21" cy="2"/>
                </a:xfrm>
                <a:custGeom>
                  <a:avLst/>
                  <a:gdLst>
                    <a:gd name="T0" fmla="*/ 3 w 46"/>
                    <a:gd name="T1" fmla="*/ 1 h 5"/>
                    <a:gd name="T2" fmla="*/ 1 w 46"/>
                    <a:gd name="T3" fmla="*/ 1 h 5"/>
                    <a:gd name="T4" fmla="*/ 10 w 46"/>
                    <a:gd name="T5" fmla="*/ 1 h 5"/>
                    <a:gd name="T6" fmla="*/ 10 w 46"/>
                    <a:gd name="T7" fmla="*/ 0 h 5"/>
                    <a:gd name="T8" fmla="*/ 1 w 46"/>
                    <a:gd name="T9" fmla="*/ 0 h 5"/>
                    <a:gd name="T10" fmla="*/ 0 w 46"/>
                    <a:gd name="T11" fmla="*/ 1 h 5"/>
                    <a:gd name="T12" fmla="*/ 1 w 46"/>
                    <a:gd name="T13" fmla="*/ 0 h 5"/>
                    <a:gd name="T14" fmla="*/ 0 w 46"/>
                    <a:gd name="T15" fmla="*/ 0 h 5"/>
                    <a:gd name="T16" fmla="*/ 0 w 46"/>
                    <a:gd name="T17" fmla="*/ 1 h 5"/>
                    <a:gd name="T18" fmla="*/ 3 w 46"/>
                    <a:gd name="T19" fmla="*/ 1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6"/>
                    <a:gd name="T31" fmla="*/ 0 h 5"/>
                    <a:gd name="T32" fmla="*/ 46 w 46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6" h="5">
                      <a:moveTo>
                        <a:pt x="13" y="4"/>
                      </a:moveTo>
                      <a:lnTo>
                        <a:pt x="7" y="5"/>
                      </a:lnTo>
                      <a:lnTo>
                        <a:pt x="46" y="5"/>
                      </a:lnTo>
                      <a:lnTo>
                        <a:pt x="46" y="0"/>
                      </a:lnTo>
                      <a:lnTo>
                        <a:pt x="7" y="0"/>
                      </a:lnTo>
                      <a:lnTo>
                        <a:pt x="0" y="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236" name="Freeform 113"/>
                <p:cNvSpPr>
                  <a:spLocks/>
                </p:cNvSpPr>
                <p:nvPr/>
              </p:nvSpPr>
              <p:spPr bwMode="auto">
                <a:xfrm>
                  <a:off x="1819" y="3393"/>
                  <a:ext cx="7" cy="14"/>
                </a:xfrm>
                <a:custGeom>
                  <a:avLst/>
                  <a:gdLst>
                    <a:gd name="T0" fmla="*/ 2 w 14"/>
                    <a:gd name="T1" fmla="*/ 4 h 35"/>
                    <a:gd name="T2" fmla="*/ 4 w 14"/>
                    <a:gd name="T3" fmla="*/ 5 h 35"/>
                    <a:gd name="T4" fmla="*/ 4 w 14"/>
                    <a:gd name="T5" fmla="*/ 0 h 35"/>
                    <a:gd name="T6" fmla="*/ 0 w 14"/>
                    <a:gd name="T7" fmla="*/ 0 h 35"/>
                    <a:gd name="T8" fmla="*/ 0 w 14"/>
                    <a:gd name="T9" fmla="*/ 5 h 35"/>
                    <a:gd name="T10" fmla="*/ 2 w 14"/>
                    <a:gd name="T11" fmla="*/ 6 h 35"/>
                    <a:gd name="T12" fmla="*/ 0 w 14"/>
                    <a:gd name="T13" fmla="*/ 5 h 35"/>
                    <a:gd name="T14" fmla="*/ 0 w 14"/>
                    <a:gd name="T15" fmla="*/ 6 h 35"/>
                    <a:gd name="T16" fmla="*/ 2 w 14"/>
                    <a:gd name="T17" fmla="*/ 6 h 35"/>
                    <a:gd name="T18" fmla="*/ 2 w 14"/>
                    <a:gd name="T19" fmla="*/ 4 h 3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35"/>
                    <a:gd name="T32" fmla="*/ 14 w 14"/>
                    <a:gd name="T33" fmla="*/ 35 h 3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35">
                      <a:moveTo>
                        <a:pt x="7" y="28"/>
                      </a:moveTo>
                      <a:lnTo>
                        <a:pt x="14" y="29"/>
                      </a:lnTo>
                      <a:lnTo>
                        <a:pt x="14" y="0"/>
                      </a:lnTo>
                      <a:lnTo>
                        <a:pt x="0" y="0"/>
                      </a:lnTo>
                      <a:lnTo>
                        <a:pt x="0" y="29"/>
                      </a:lnTo>
                      <a:lnTo>
                        <a:pt x="7" y="35"/>
                      </a:lnTo>
                      <a:lnTo>
                        <a:pt x="0" y="29"/>
                      </a:lnTo>
                      <a:lnTo>
                        <a:pt x="0" y="35"/>
                      </a:lnTo>
                      <a:lnTo>
                        <a:pt x="7" y="35"/>
                      </a:lnTo>
                      <a:lnTo>
                        <a:pt x="7" y="28"/>
                      </a:lnTo>
                      <a:close/>
                    </a:path>
                  </a:pathLst>
                </a:custGeom>
                <a:solidFill>
                  <a:srgbClr val="004C6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47237" name="Picture 114" descr="48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063" y="3214"/>
                  <a:ext cx="252" cy="3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7116" name="Picture 115" descr="5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13" y="1621"/>
                <a:ext cx="302" cy="5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14900" name="Text Box 116"/>
              <p:cNvSpPr txBox="1">
                <a:spLocks noChangeArrowheads="1"/>
              </p:cNvSpPr>
              <p:nvPr/>
            </p:nvSpPr>
            <p:spPr bwMode="auto">
              <a:xfrm>
                <a:off x="877" y="2232"/>
                <a:ext cx="660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eNodeB</a:t>
                </a:r>
              </a:p>
            </p:txBody>
          </p:sp>
          <p:sp>
            <p:nvSpPr>
              <p:cNvPr id="1014901" name="Text Box 117"/>
              <p:cNvSpPr txBox="1">
                <a:spLocks noChangeArrowheads="1"/>
              </p:cNvSpPr>
              <p:nvPr/>
            </p:nvSpPr>
            <p:spPr bwMode="auto">
              <a:xfrm>
                <a:off x="2732" y="2217"/>
                <a:ext cx="452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MME</a:t>
                </a:r>
              </a:p>
            </p:txBody>
          </p:sp>
          <p:sp>
            <p:nvSpPr>
              <p:cNvPr id="47119" name="Line 118"/>
              <p:cNvSpPr>
                <a:spLocks noChangeShapeType="1"/>
              </p:cNvSpPr>
              <p:nvPr/>
            </p:nvSpPr>
            <p:spPr bwMode="auto">
              <a:xfrm>
                <a:off x="1538" y="1908"/>
                <a:ext cx="12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903" name="Text Box 119"/>
              <p:cNvSpPr txBox="1">
                <a:spLocks noChangeArrowheads="1"/>
              </p:cNvSpPr>
              <p:nvPr/>
            </p:nvSpPr>
            <p:spPr bwMode="auto">
              <a:xfrm>
                <a:off x="1823" y="1633"/>
                <a:ext cx="676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S1-MME</a:t>
                </a:r>
              </a:p>
            </p:txBody>
          </p:sp>
          <p:pic>
            <p:nvPicPr>
              <p:cNvPr id="47121" name="Picture 120" descr="1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230" y="1651"/>
                <a:ext cx="351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22" name="Line 121"/>
              <p:cNvSpPr>
                <a:spLocks noChangeShapeType="1"/>
              </p:cNvSpPr>
              <p:nvPr/>
            </p:nvSpPr>
            <p:spPr bwMode="auto">
              <a:xfrm>
                <a:off x="3171" y="1902"/>
                <a:ext cx="10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906" name="Text Box 122"/>
              <p:cNvSpPr txBox="1">
                <a:spLocks noChangeArrowheads="1"/>
              </p:cNvSpPr>
              <p:nvPr/>
            </p:nvSpPr>
            <p:spPr bwMode="auto">
              <a:xfrm>
                <a:off x="4222" y="2147"/>
                <a:ext cx="412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HSS</a:t>
                </a:r>
              </a:p>
            </p:txBody>
          </p:sp>
          <p:sp>
            <p:nvSpPr>
              <p:cNvPr id="1014907" name="Text Box 123"/>
              <p:cNvSpPr txBox="1">
                <a:spLocks noChangeArrowheads="1"/>
              </p:cNvSpPr>
              <p:nvPr/>
            </p:nvSpPr>
            <p:spPr bwMode="auto">
              <a:xfrm>
                <a:off x="3498" y="1640"/>
                <a:ext cx="372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S6a</a:t>
                </a:r>
              </a:p>
            </p:txBody>
          </p:sp>
          <p:pic>
            <p:nvPicPr>
              <p:cNvPr id="47125" name="Picture 124" descr="5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84" y="792"/>
                <a:ext cx="302" cy="5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14909" name="Text Box 125"/>
              <p:cNvSpPr txBox="1">
                <a:spLocks noChangeArrowheads="1"/>
              </p:cNvSpPr>
              <p:nvPr/>
            </p:nvSpPr>
            <p:spPr bwMode="auto">
              <a:xfrm>
                <a:off x="3728" y="1296"/>
                <a:ext cx="452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MME</a:t>
                </a:r>
              </a:p>
            </p:txBody>
          </p:sp>
          <p:sp>
            <p:nvSpPr>
              <p:cNvPr id="47127" name="Line 126"/>
              <p:cNvSpPr>
                <a:spLocks noChangeShapeType="1"/>
              </p:cNvSpPr>
              <p:nvPr/>
            </p:nvSpPr>
            <p:spPr bwMode="auto">
              <a:xfrm flipV="1">
                <a:off x="3105" y="1110"/>
                <a:ext cx="618" cy="4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911" name="Text Box 127"/>
              <p:cNvSpPr txBox="1">
                <a:spLocks noChangeArrowheads="1"/>
              </p:cNvSpPr>
              <p:nvPr/>
            </p:nvSpPr>
            <p:spPr bwMode="auto">
              <a:xfrm>
                <a:off x="3029" y="1090"/>
                <a:ext cx="372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t"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charset="-122"/>
                  </a:rPr>
                  <a:t>S10</a:t>
                </a:r>
              </a:p>
            </p:txBody>
          </p:sp>
        </p:grpSp>
        <p:pic>
          <p:nvPicPr>
            <p:cNvPr id="47111" name="Picture 128" descr="0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69" y="2237"/>
              <a:ext cx="471" cy="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4913" name="Text Box 129"/>
            <p:cNvSpPr txBox="1">
              <a:spLocks noChangeArrowheads="1"/>
            </p:cNvSpPr>
            <p:nvPr/>
          </p:nvSpPr>
          <p:spPr bwMode="auto">
            <a:xfrm>
              <a:off x="3556" y="2725"/>
              <a:ext cx="50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S-GW</a:t>
              </a:r>
            </a:p>
          </p:txBody>
        </p:sp>
        <p:sp>
          <p:nvSpPr>
            <p:cNvPr id="47113" name="Line 130"/>
            <p:cNvSpPr>
              <a:spLocks noChangeShapeType="1"/>
            </p:cNvSpPr>
            <p:nvPr/>
          </p:nvSpPr>
          <p:spPr bwMode="auto">
            <a:xfrm>
              <a:off x="3147" y="1878"/>
              <a:ext cx="443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915" name="Text Box 131"/>
            <p:cNvSpPr txBox="1">
              <a:spLocks noChangeArrowheads="1"/>
            </p:cNvSpPr>
            <p:nvPr/>
          </p:nvSpPr>
          <p:spPr bwMode="auto">
            <a:xfrm>
              <a:off x="3340" y="1896"/>
              <a:ext cx="3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S11</a:t>
              </a:r>
            </a:p>
          </p:txBody>
        </p:sp>
      </p:grpSp>
      <p:pic>
        <p:nvPicPr>
          <p:cNvPr id="47109" name="Picture 1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1525" y="3771031"/>
            <a:ext cx="4522788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" name="Rectangle 2"/>
          <p:cNvSpPr txBox="1">
            <a:spLocks noChangeArrowheads="1"/>
          </p:cNvSpPr>
          <p:nvPr/>
        </p:nvSpPr>
        <p:spPr bwMode="auto">
          <a:xfrm>
            <a:off x="0" y="332656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S11</a:t>
            </a:r>
            <a:r>
              <a:rPr lang="zh-CN" altLang="en-US" dirty="0" smtClean="0"/>
              <a:t>接口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281963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Oval 2"/>
          <p:cNvSpPr>
            <a:spLocks noChangeArrowheads="1"/>
          </p:cNvSpPr>
          <p:nvPr/>
        </p:nvSpPr>
        <p:spPr bwMode="auto">
          <a:xfrm>
            <a:off x="4770438" y="3259741"/>
            <a:ext cx="2755777" cy="651072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2" name="Oval 3"/>
          <p:cNvSpPr>
            <a:spLocks noChangeArrowheads="1"/>
          </p:cNvSpPr>
          <p:nvPr/>
        </p:nvSpPr>
        <p:spPr bwMode="auto">
          <a:xfrm>
            <a:off x="563563" y="1105591"/>
            <a:ext cx="7831137" cy="183455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3" name="Rectangle 4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endParaRPr lang="zh-CN" altLang="en-US" sz="2800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608138" y="1937118"/>
            <a:ext cx="960437" cy="677863"/>
            <a:chOff x="1710" y="3191"/>
            <a:chExt cx="605" cy="427"/>
          </a:xfrm>
        </p:grpSpPr>
        <p:sp>
          <p:nvSpPr>
            <p:cNvPr id="48154" name="Freeform 6"/>
            <p:cNvSpPr>
              <a:spLocks/>
            </p:cNvSpPr>
            <p:nvPr/>
          </p:nvSpPr>
          <p:spPr bwMode="auto">
            <a:xfrm>
              <a:off x="1823" y="3404"/>
              <a:ext cx="15" cy="3"/>
            </a:xfrm>
            <a:custGeom>
              <a:avLst/>
              <a:gdLst>
                <a:gd name="T0" fmla="*/ 6 w 35"/>
                <a:gd name="T1" fmla="*/ 1 h 9"/>
                <a:gd name="T2" fmla="*/ 5 w 35"/>
                <a:gd name="T3" fmla="*/ 0 h 9"/>
                <a:gd name="T4" fmla="*/ 0 w 35"/>
                <a:gd name="T5" fmla="*/ 0 h 9"/>
                <a:gd name="T6" fmla="*/ 0 w 35"/>
                <a:gd name="T7" fmla="*/ 1 h 9"/>
                <a:gd name="T8" fmla="*/ 5 w 35"/>
                <a:gd name="T9" fmla="*/ 1 h 9"/>
                <a:gd name="T10" fmla="*/ 3 w 35"/>
                <a:gd name="T11" fmla="*/ 0 h 9"/>
                <a:gd name="T12" fmla="*/ 6 w 35"/>
                <a:gd name="T13" fmla="*/ 1 h 9"/>
                <a:gd name="T14" fmla="*/ 6 w 35"/>
                <a:gd name="T15" fmla="*/ 0 h 9"/>
                <a:gd name="T16" fmla="*/ 5 w 35"/>
                <a:gd name="T17" fmla="*/ 0 h 9"/>
                <a:gd name="T18" fmla="*/ 6 w 35"/>
                <a:gd name="T19" fmla="*/ 1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9"/>
                <a:gd name="T32" fmla="*/ 35 w 3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9">
                  <a:moveTo>
                    <a:pt x="34" y="5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6" y="9"/>
                  </a:lnTo>
                  <a:lnTo>
                    <a:pt x="19" y="2"/>
                  </a:lnTo>
                  <a:lnTo>
                    <a:pt x="34" y="5"/>
                  </a:lnTo>
                  <a:lnTo>
                    <a:pt x="35" y="0"/>
                  </a:lnTo>
                  <a:lnTo>
                    <a:pt x="26" y="0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5" name="Freeform 7"/>
            <p:cNvSpPr>
              <a:spLocks/>
            </p:cNvSpPr>
            <p:nvPr/>
          </p:nvSpPr>
          <p:spPr bwMode="auto">
            <a:xfrm>
              <a:off x="1811" y="3404"/>
              <a:ext cx="26" cy="46"/>
            </a:xfrm>
            <a:custGeom>
              <a:avLst/>
              <a:gdLst>
                <a:gd name="T0" fmla="*/ 1 w 62"/>
                <a:gd name="T1" fmla="*/ 20 h 106"/>
                <a:gd name="T2" fmla="*/ 3 w 62"/>
                <a:gd name="T3" fmla="*/ 20 h 106"/>
                <a:gd name="T4" fmla="*/ 11 w 62"/>
                <a:gd name="T5" fmla="*/ 0 h 106"/>
                <a:gd name="T6" fmla="*/ 8 w 62"/>
                <a:gd name="T7" fmla="*/ 0 h 106"/>
                <a:gd name="T8" fmla="*/ 0 w 62"/>
                <a:gd name="T9" fmla="*/ 19 h 106"/>
                <a:gd name="T10" fmla="*/ 1 w 62"/>
                <a:gd name="T11" fmla="*/ 19 h 106"/>
                <a:gd name="T12" fmla="*/ 1 w 62"/>
                <a:gd name="T13" fmla="*/ 20 h 106"/>
                <a:gd name="T14" fmla="*/ 2 w 62"/>
                <a:gd name="T15" fmla="*/ 20 h 106"/>
                <a:gd name="T16" fmla="*/ 3 w 62"/>
                <a:gd name="T17" fmla="*/ 20 h 106"/>
                <a:gd name="T18" fmla="*/ 1 w 62"/>
                <a:gd name="T19" fmla="*/ 2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"/>
                <a:gd name="T31" fmla="*/ 0 h 106"/>
                <a:gd name="T32" fmla="*/ 62 w 62"/>
                <a:gd name="T33" fmla="*/ 106 h 1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" h="106">
                  <a:moveTo>
                    <a:pt x="7" y="106"/>
                  </a:moveTo>
                  <a:lnTo>
                    <a:pt x="15" y="104"/>
                  </a:lnTo>
                  <a:lnTo>
                    <a:pt x="62" y="3"/>
                  </a:lnTo>
                  <a:lnTo>
                    <a:pt x="47" y="0"/>
                  </a:lnTo>
                  <a:lnTo>
                    <a:pt x="0" y="102"/>
                  </a:lnTo>
                  <a:lnTo>
                    <a:pt x="7" y="98"/>
                  </a:lnTo>
                  <a:lnTo>
                    <a:pt x="7" y="106"/>
                  </a:lnTo>
                  <a:lnTo>
                    <a:pt x="13" y="106"/>
                  </a:lnTo>
                  <a:lnTo>
                    <a:pt x="15" y="104"/>
                  </a:lnTo>
                  <a:lnTo>
                    <a:pt x="7" y="10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6" name="Freeform 8"/>
            <p:cNvSpPr>
              <a:spLocks/>
            </p:cNvSpPr>
            <p:nvPr/>
          </p:nvSpPr>
          <p:spPr bwMode="auto">
            <a:xfrm>
              <a:off x="1787" y="3446"/>
              <a:ext cx="27" cy="4"/>
            </a:xfrm>
            <a:custGeom>
              <a:avLst/>
              <a:gdLst>
                <a:gd name="T0" fmla="*/ 3 w 63"/>
                <a:gd name="T1" fmla="*/ 1 h 8"/>
                <a:gd name="T2" fmla="*/ 1 w 63"/>
                <a:gd name="T3" fmla="*/ 2 h 8"/>
                <a:gd name="T4" fmla="*/ 12 w 63"/>
                <a:gd name="T5" fmla="*/ 2 h 8"/>
                <a:gd name="T6" fmla="*/ 12 w 63"/>
                <a:gd name="T7" fmla="*/ 0 h 8"/>
                <a:gd name="T8" fmla="*/ 1 w 63"/>
                <a:gd name="T9" fmla="*/ 0 h 8"/>
                <a:gd name="T10" fmla="*/ 0 w 63"/>
                <a:gd name="T11" fmla="*/ 1 h 8"/>
                <a:gd name="T12" fmla="*/ 1 w 63"/>
                <a:gd name="T13" fmla="*/ 0 h 8"/>
                <a:gd name="T14" fmla="*/ 0 w 63"/>
                <a:gd name="T15" fmla="*/ 0 h 8"/>
                <a:gd name="T16" fmla="*/ 0 w 63"/>
                <a:gd name="T17" fmla="*/ 1 h 8"/>
                <a:gd name="T18" fmla="*/ 3 w 63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8"/>
                <a:gd name="T32" fmla="*/ 63 w 63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8">
                  <a:moveTo>
                    <a:pt x="13" y="6"/>
                  </a:moveTo>
                  <a:lnTo>
                    <a:pt x="6" y="8"/>
                  </a:lnTo>
                  <a:lnTo>
                    <a:pt x="63" y="8"/>
                  </a:lnTo>
                  <a:lnTo>
                    <a:pt x="63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7" name="Freeform 9"/>
            <p:cNvSpPr>
              <a:spLocks/>
            </p:cNvSpPr>
            <p:nvPr/>
          </p:nvSpPr>
          <p:spPr bwMode="auto">
            <a:xfrm>
              <a:off x="1787" y="3449"/>
              <a:ext cx="6" cy="19"/>
            </a:xfrm>
            <a:custGeom>
              <a:avLst/>
              <a:gdLst>
                <a:gd name="T0" fmla="*/ 1 w 13"/>
                <a:gd name="T1" fmla="*/ 7 h 45"/>
                <a:gd name="T2" fmla="*/ 3 w 13"/>
                <a:gd name="T3" fmla="*/ 7 h 45"/>
                <a:gd name="T4" fmla="*/ 3 w 13"/>
                <a:gd name="T5" fmla="*/ 0 h 45"/>
                <a:gd name="T6" fmla="*/ 0 w 13"/>
                <a:gd name="T7" fmla="*/ 0 h 45"/>
                <a:gd name="T8" fmla="*/ 0 w 13"/>
                <a:gd name="T9" fmla="*/ 7 h 45"/>
                <a:gd name="T10" fmla="*/ 1 w 13"/>
                <a:gd name="T11" fmla="*/ 8 h 45"/>
                <a:gd name="T12" fmla="*/ 0 w 13"/>
                <a:gd name="T13" fmla="*/ 7 h 45"/>
                <a:gd name="T14" fmla="*/ 0 w 13"/>
                <a:gd name="T15" fmla="*/ 8 h 45"/>
                <a:gd name="T16" fmla="*/ 1 w 13"/>
                <a:gd name="T17" fmla="*/ 8 h 45"/>
                <a:gd name="T18" fmla="*/ 1 w 13"/>
                <a:gd name="T19" fmla="*/ 7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5"/>
                <a:gd name="T32" fmla="*/ 13 w 13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5">
                  <a:moveTo>
                    <a:pt x="6" y="37"/>
                  </a:moveTo>
                  <a:lnTo>
                    <a:pt x="13" y="41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6" y="45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6" y="45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8" name="Freeform 10"/>
            <p:cNvSpPr>
              <a:spLocks/>
            </p:cNvSpPr>
            <p:nvPr/>
          </p:nvSpPr>
          <p:spPr bwMode="auto">
            <a:xfrm>
              <a:off x="1789" y="3465"/>
              <a:ext cx="21" cy="3"/>
            </a:xfrm>
            <a:custGeom>
              <a:avLst/>
              <a:gdLst>
                <a:gd name="T0" fmla="*/ 9 w 48"/>
                <a:gd name="T1" fmla="*/ 1 h 8"/>
                <a:gd name="T2" fmla="*/ 7 w 48"/>
                <a:gd name="T3" fmla="*/ 0 h 8"/>
                <a:gd name="T4" fmla="*/ 0 w 48"/>
                <a:gd name="T5" fmla="*/ 0 h 8"/>
                <a:gd name="T6" fmla="*/ 0 w 48"/>
                <a:gd name="T7" fmla="*/ 1 h 8"/>
                <a:gd name="T8" fmla="*/ 7 w 48"/>
                <a:gd name="T9" fmla="*/ 1 h 8"/>
                <a:gd name="T10" fmla="*/ 6 w 48"/>
                <a:gd name="T11" fmla="*/ 0 h 8"/>
                <a:gd name="T12" fmla="*/ 9 w 48"/>
                <a:gd name="T13" fmla="*/ 1 h 8"/>
                <a:gd name="T14" fmla="*/ 9 w 48"/>
                <a:gd name="T15" fmla="*/ 0 h 8"/>
                <a:gd name="T16" fmla="*/ 7 w 48"/>
                <a:gd name="T17" fmla="*/ 0 h 8"/>
                <a:gd name="T18" fmla="*/ 9 w 48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8"/>
                <a:gd name="T32" fmla="*/ 48 w 48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8">
                  <a:moveTo>
                    <a:pt x="46" y="4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9" y="8"/>
                  </a:lnTo>
                  <a:lnTo>
                    <a:pt x="31" y="2"/>
                  </a:lnTo>
                  <a:lnTo>
                    <a:pt x="46" y="4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46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9" name="Freeform 11"/>
            <p:cNvSpPr>
              <a:spLocks/>
            </p:cNvSpPr>
            <p:nvPr/>
          </p:nvSpPr>
          <p:spPr bwMode="auto">
            <a:xfrm>
              <a:off x="1782" y="3466"/>
              <a:ext cx="27" cy="43"/>
            </a:xfrm>
            <a:custGeom>
              <a:avLst/>
              <a:gdLst>
                <a:gd name="T0" fmla="*/ 2 w 61"/>
                <a:gd name="T1" fmla="*/ 17 h 101"/>
                <a:gd name="T2" fmla="*/ 3 w 61"/>
                <a:gd name="T3" fmla="*/ 17 h 101"/>
                <a:gd name="T4" fmla="*/ 12 w 61"/>
                <a:gd name="T5" fmla="*/ 0 h 101"/>
                <a:gd name="T6" fmla="*/ 9 w 61"/>
                <a:gd name="T7" fmla="*/ 0 h 101"/>
                <a:gd name="T8" fmla="*/ 0 w 61"/>
                <a:gd name="T9" fmla="*/ 17 h 101"/>
                <a:gd name="T10" fmla="*/ 2 w 61"/>
                <a:gd name="T11" fmla="*/ 18 h 101"/>
                <a:gd name="T12" fmla="*/ 0 w 61"/>
                <a:gd name="T13" fmla="*/ 17 h 101"/>
                <a:gd name="T14" fmla="*/ 0 w 61"/>
                <a:gd name="T15" fmla="*/ 18 h 101"/>
                <a:gd name="T16" fmla="*/ 2 w 61"/>
                <a:gd name="T17" fmla="*/ 18 h 101"/>
                <a:gd name="T18" fmla="*/ 2 w 61"/>
                <a:gd name="T19" fmla="*/ 17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101"/>
                <a:gd name="T32" fmla="*/ 61 w 61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101">
                  <a:moveTo>
                    <a:pt x="9" y="95"/>
                  </a:moveTo>
                  <a:lnTo>
                    <a:pt x="15" y="97"/>
                  </a:lnTo>
                  <a:lnTo>
                    <a:pt x="61" y="2"/>
                  </a:lnTo>
                  <a:lnTo>
                    <a:pt x="48" y="0"/>
                  </a:lnTo>
                  <a:lnTo>
                    <a:pt x="2" y="97"/>
                  </a:lnTo>
                  <a:lnTo>
                    <a:pt x="9" y="101"/>
                  </a:lnTo>
                  <a:lnTo>
                    <a:pt x="2" y="97"/>
                  </a:lnTo>
                  <a:lnTo>
                    <a:pt x="0" y="101"/>
                  </a:lnTo>
                  <a:lnTo>
                    <a:pt x="9" y="101"/>
                  </a:lnTo>
                  <a:lnTo>
                    <a:pt x="9" y="9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0" name="Freeform 12"/>
            <p:cNvSpPr>
              <a:spLocks/>
            </p:cNvSpPr>
            <p:nvPr/>
          </p:nvSpPr>
          <p:spPr bwMode="auto">
            <a:xfrm>
              <a:off x="1787" y="3506"/>
              <a:ext cx="177" cy="3"/>
            </a:xfrm>
            <a:custGeom>
              <a:avLst/>
              <a:gdLst>
                <a:gd name="T0" fmla="*/ 73 w 414"/>
                <a:gd name="T1" fmla="*/ 1 h 6"/>
                <a:gd name="T2" fmla="*/ 74 w 414"/>
                <a:gd name="T3" fmla="*/ 0 h 6"/>
                <a:gd name="T4" fmla="*/ 0 w 414"/>
                <a:gd name="T5" fmla="*/ 0 h 6"/>
                <a:gd name="T6" fmla="*/ 0 w 414"/>
                <a:gd name="T7" fmla="*/ 2 h 6"/>
                <a:gd name="T8" fmla="*/ 74 w 414"/>
                <a:gd name="T9" fmla="*/ 2 h 6"/>
                <a:gd name="T10" fmla="*/ 76 w 414"/>
                <a:gd name="T11" fmla="*/ 1 h 6"/>
                <a:gd name="T12" fmla="*/ 74 w 414"/>
                <a:gd name="T13" fmla="*/ 2 h 6"/>
                <a:gd name="T14" fmla="*/ 76 w 414"/>
                <a:gd name="T15" fmla="*/ 2 h 6"/>
                <a:gd name="T16" fmla="*/ 76 w 414"/>
                <a:gd name="T17" fmla="*/ 1 h 6"/>
                <a:gd name="T18" fmla="*/ 73 w 414"/>
                <a:gd name="T19" fmla="*/ 1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4"/>
                <a:gd name="T31" fmla="*/ 0 h 6"/>
                <a:gd name="T32" fmla="*/ 414 w 414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4" h="6">
                  <a:moveTo>
                    <a:pt x="399" y="2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406" y="6"/>
                  </a:lnTo>
                  <a:lnTo>
                    <a:pt x="414" y="2"/>
                  </a:lnTo>
                  <a:lnTo>
                    <a:pt x="406" y="6"/>
                  </a:lnTo>
                  <a:lnTo>
                    <a:pt x="414" y="6"/>
                  </a:lnTo>
                  <a:lnTo>
                    <a:pt x="414" y="2"/>
                  </a:lnTo>
                  <a:lnTo>
                    <a:pt x="399" y="2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1" name="Freeform 13"/>
            <p:cNvSpPr>
              <a:spLocks/>
            </p:cNvSpPr>
            <p:nvPr/>
          </p:nvSpPr>
          <p:spPr bwMode="auto">
            <a:xfrm>
              <a:off x="1834" y="3446"/>
              <a:ext cx="83" cy="3"/>
            </a:xfrm>
            <a:custGeom>
              <a:avLst/>
              <a:gdLst>
                <a:gd name="T0" fmla="*/ 33 w 194"/>
                <a:gd name="T1" fmla="*/ 1 h 8"/>
                <a:gd name="T2" fmla="*/ 34 w 194"/>
                <a:gd name="T3" fmla="*/ 0 h 8"/>
                <a:gd name="T4" fmla="*/ 0 w 194"/>
                <a:gd name="T5" fmla="*/ 0 h 8"/>
                <a:gd name="T6" fmla="*/ 0 w 194"/>
                <a:gd name="T7" fmla="*/ 1 h 8"/>
                <a:gd name="T8" fmla="*/ 34 w 194"/>
                <a:gd name="T9" fmla="*/ 1 h 8"/>
                <a:gd name="T10" fmla="*/ 35 w 194"/>
                <a:gd name="T11" fmla="*/ 1 h 8"/>
                <a:gd name="T12" fmla="*/ 34 w 194"/>
                <a:gd name="T13" fmla="*/ 1 h 8"/>
                <a:gd name="T14" fmla="*/ 36 w 194"/>
                <a:gd name="T15" fmla="*/ 1 h 8"/>
                <a:gd name="T16" fmla="*/ 35 w 194"/>
                <a:gd name="T17" fmla="*/ 1 h 8"/>
                <a:gd name="T18" fmla="*/ 33 w 194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4"/>
                <a:gd name="T31" fmla="*/ 0 h 8"/>
                <a:gd name="T32" fmla="*/ 194 w 194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4" h="8">
                  <a:moveTo>
                    <a:pt x="177" y="6"/>
                  </a:moveTo>
                  <a:lnTo>
                    <a:pt x="186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186" y="8"/>
                  </a:lnTo>
                  <a:lnTo>
                    <a:pt x="192" y="4"/>
                  </a:lnTo>
                  <a:lnTo>
                    <a:pt x="186" y="8"/>
                  </a:lnTo>
                  <a:lnTo>
                    <a:pt x="194" y="8"/>
                  </a:lnTo>
                  <a:lnTo>
                    <a:pt x="192" y="4"/>
                  </a:lnTo>
                  <a:lnTo>
                    <a:pt x="177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2" name="Freeform 14"/>
            <p:cNvSpPr>
              <a:spLocks/>
            </p:cNvSpPr>
            <p:nvPr/>
          </p:nvSpPr>
          <p:spPr bwMode="auto">
            <a:xfrm>
              <a:off x="1892" y="3407"/>
              <a:ext cx="24" cy="41"/>
            </a:xfrm>
            <a:custGeom>
              <a:avLst/>
              <a:gdLst>
                <a:gd name="T0" fmla="*/ 1 w 56"/>
                <a:gd name="T1" fmla="*/ 1 h 95"/>
                <a:gd name="T2" fmla="*/ 0 w 56"/>
                <a:gd name="T3" fmla="*/ 1 h 95"/>
                <a:gd name="T4" fmla="*/ 8 w 56"/>
                <a:gd name="T5" fmla="*/ 18 h 95"/>
                <a:gd name="T6" fmla="*/ 10 w 56"/>
                <a:gd name="T7" fmla="*/ 17 h 95"/>
                <a:gd name="T8" fmla="*/ 3 w 56"/>
                <a:gd name="T9" fmla="*/ 0 h 95"/>
                <a:gd name="T10" fmla="*/ 1 w 56"/>
                <a:gd name="T11" fmla="*/ 0 h 95"/>
                <a:gd name="T12" fmla="*/ 3 w 56"/>
                <a:gd name="T13" fmla="*/ 0 h 95"/>
                <a:gd name="T14" fmla="*/ 3 w 56"/>
                <a:gd name="T15" fmla="*/ 0 h 95"/>
                <a:gd name="T16" fmla="*/ 1 w 56"/>
                <a:gd name="T17" fmla="*/ 0 h 95"/>
                <a:gd name="T18" fmla="*/ 1 w 56"/>
                <a:gd name="T19" fmla="*/ 1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95"/>
                <a:gd name="T32" fmla="*/ 56 w 56"/>
                <a:gd name="T33" fmla="*/ 95 h 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95">
                  <a:moveTo>
                    <a:pt x="6" y="6"/>
                  </a:moveTo>
                  <a:lnTo>
                    <a:pt x="0" y="4"/>
                  </a:lnTo>
                  <a:lnTo>
                    <a:pt x="43" y="95"/>
                  </a:lnTo>
                  <a:lnTo>
                    <a:pt x="56" y="93"/>
                  </a:lnTo>
                  <a:lnTo>
                    <a:pt x="13" y="2"/>
                  </a:lnTo>
                  <a:lnTo>
                    <a:pt x="6" y="0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3" name="Freeform 15"/>
            <p:cNvSpPr>
              <a:spLocks/>
            </p:cNvSpPr>
            <p:nvPr/>
          </p:nvSpPr>
          <p:spPr bwMode="auto">
            <a:xfrm>
              <a:off x="1849" y="3407"/>
              <a:ext cx="46" cy="3"/>
            </a:xfrm>
            <a:custGeom>
              <a:avLst/>
              <a:gdLst>
                <a:gd name="T0" fmla="*/ 3 w 107"/>
                <a:gd name="T1" fmla="*/ 1 h 6"/>
                <a:gd name="T2" fmla="*/ 1 w 107"/>
                <a:gd name="T3" fmla="*/ 2 h 6"/>
                <a:gd name="T4" fmla="*/ 20 w 107"/>
                <a:gd name="T5" fmla="*/ 2 h 6"/>
                <a:gd name="T6" fmla="*/ 20 w 107"/>
                <a:gd name="T7" fmla="*/ 0 h 6"/>
                <a:gd name="T8" fmla="*/ 1 w 107"/>
                <a:gd name="T9" fmla="*/ 0 h 6"/>
                <a:gd name="T10" fmla="*/ 0 w 107"/>
                <a:gd name="T11" fmla="*/ 1 h 6"/>
                <a:gd name="T12" fmla="*/ 1 w 107"/>
                <a:gd name="T13" fmla="*/ 0 h 6"/>
                <a:gd name="T14" fmla="*/ 0 w 107"/>
                <a:gd name="T15" fmla="*/ 0 h 6"/>
                <a:gd name="T16" fmla="*/ 0 w 107"/>
                <a:gd name="T17" fmla="*/ 1 h 6"/>
                <a:gd name="T18" fmla="*/ 3 w 107"/>
                <a:gd name="T19" fmla="*/ 1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6"/>
                <a:gd name="T32" fmla="*/ 107 w 107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6">
                  <a:moveTo>
                    <a:pt x="15" y="4"/>
                  </a:moveTo>
                  <a:lnTo>
                    <a:pt x="8" y="6"/>
                  </a:lnTo>
                  <a:lnTo>
                    <a:pt x="107" y="6"/>
                  </a:lnTo>
                  <a:lnTo>
                    <a:pt x="107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4" name="Freeform 16"/>
            <p:cNvSpPr>
              <a:spLocks/>
            </p:cNvSpPr>
            <p:nvPr/>
          </p:nvSpPr>
          <p:spPr bwMode="auto">
            <a:xfrm>
              <a:off x="1830" y="3408"/>
              <a:ext cx="25" cy="41"/>
            </a:xfrm>
            <a:custGeom>
              <a:avLst/>
              <a:gdLst>
                <a:gd name="T0" fmla="*/ 1 w 57"/>
                <a:gd name="T1" fmla="*/ 16 h 95"/>
                <a:gd name="T2" fmla="*/ 3 w 57"/>
                <a:gd name="T3" fmla="*/ 18 h 95"/>
                <a:gd name="T4" fmla="*/ 11 w 57"/>
                <a:gd name="T5" fmla="*/ 0 h 95"/>
                <a:gd name="T6" fmla="*/ 8 w 57"/>
                <a:gd name="T7" fmla="*/ 0 h 95"/>
                <a:gd name="T8" fmla="*/ 0 w 57"/>
                <a:gd name="T9" fmla="*/ 17 h 95"/>
                <a:gd name="T10" fmla="*/ 1 w 57"/>
                <a:gd name="T11" fmla="*/ 18 h 95"/>
                <a:gd name="T12" fmla="*/ 0 w 57"/>
                <a:gd name="T13" fmla="*/ 17 h 95"/>
                <a:gd name="T14" fmla="*/ 0 w 57"/>
                <a:gd name="T15" fmla="*/ 18 h 95"/>
                <a:gd name="T16" fmla="*/ 1 w 57"/>
                <a:gd name="T17" fmla="*/ 18 h 95"/>
                <a:gd name="T18" fmla="*/ 1 w 57"/>
                <a:gd name="T19" fmla="*/ 16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"/>
                <a:gd name="T31" fmla="*/ 0 h 95"/>
                <a:gd name="T32" fmla="*/ 57 w 57"/>
                <a:gd name="T33" fmla="*/ 95 h 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" h="95">
                  <a:moveTo>
                    <a:pt x="7" y="87"/>
                  </a:moveTo>
                  <a:lnTo>
                    <a:pt x="15" y="95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0" y="91"/>
                  </a:lnTo>
                  <a:lnTo>
                    <a:pt x="7" y="95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7" y="95"/>
                  </a:lnTo>
                  <a:lnTo>
                    <a:pt x="7" y="8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5" name="Freeform 17"/>
            <p:cNvSpPr>
              <a:spLocks/>
            </p:cNvSpPr>
            <p:nvPr/>
          </p:nvSpPr>
          <p:spPr bwMode="auto">
            <a:xfrm>
              <a:off x="1873" y="3474"/>
              <a:ext cx="65" cy="32"/>
            </a:xfrm>
            <a:custGeom>
              <a:avLst/>
              <a:gdLst>
                <a:gd name="T0" fmla="*/ 0 w 153"/>
                <a:gd name="T1" fmla="*/ 1 h 74"/>
                <a:gd name="T2" fmla="*/ 13 w 153"/>
                <a:gd name="T3" fmla="*/ 3 h 74"/>
                <a:gd name="T4" fmla="*/ 21 w 153"/>
                <a:gd name="T5" fmla="*/ 7 h 74"/>
                <a:gd name="T6" fmla="*/ 24 w 153"/>
                <a:gd name="T7" fmla="*/ 12 h 74"/>
                <a:gd name="T8" fmla="*/ 25 w 153"/>
                <a:gd name="T9" fmla="*/ 14 h 74"/>
                <a:gd name="T10" fmla="*/ 28 w 153"/>
                <a:gd name="T11" fmla="*/ 13 h 74"/>
                <a:gd name="T12" fmla="*/ 27 w 153"/>
                <a:gd name="T13" fmla="*/ 11 h 74"/>
                <a:gd name="T14" fmla="*/ 23 w 153"/>
                <a:gd name="T15" fmla="*/ 6 h 74"/>
                <a:gd name="T16" fmla="*/ 14 w 153"/>
                <a:gd name="T17" fmla="*/ 2 h 74"/>
                <a:gd name="T18" fmla="*/ 0 w 153"/>
                <a:gd name="T19" fmla="*/ 0 h 74"/>
                <a:gd name="T20" fmla="*/ 0 w 153"/>
                <a:gd name="T21" fmla="*/ 1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3"/>
                <a:gd name="T34" fmla="*/ 0 h 74"/>
                <a:gd name="T35" fmla="*/ 153 w 153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3" h="74">
                  <a:moveTo>
                    <a:pt x="0" y="7"/>
                  </a:moveTo>
                  <a:lnTo>
                    <a:pt x="73" y="16"/>
                  </a:lnTo>
                  <a:lnTo>
                    <a:pt x="116" y="39"/>
                  </a:lnTo>
                  <a:lnTo>
                    <a:pt x="135" y="63"/>
                  </a:lnTo>
                  <a:lnTo>
                    <a:pt x="138" y="74"/>
                  </a:lnTo>
                  <a:lnTo>
                    <a:pt x="153" y="72"/>
                  </a:lnTo>
                  <a:lnTo>
                    <a:pt x="148" y="61"/>
                  </a:lnTo>
                  <a:lnTo>
                    <a:pt x="129" y="35"/>
                  </a:lnTo>
                  <a:lnTo>
                    <a:pt x="80" y="11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6" name="Freeform 18"/>
            <p:cNvSpPr>
              <a:spLocks/>
            </p:cNvSpPr>
            <p:nvPr/>
          </p:nvSpPr>
          <p:spPr bwMode="auto">
            <a:xfrm>
              <a:off x="1808" y="3474"/>
              <a:ext cx="65" cy="32"/>
            </a:xfrm>
            <a:custGeom>
              <a:avLst/>
              <a:gdLst>
                <a:gd name="T0" fmla="*/ 1 w 151"/>
                <a:gd name="T1" fmla="*/ 13 h 76"/>
                <a:gd name="T2" fmla="*/ 3 w 151"/>
                <a:gd name="T3" fmla="*/ 13 h 76"/>
                <a:gd name="T4" fmla="*/ 4 w 151"/>
                <a:gd name="T5" fmla="*/ 11 h 76"/>
                <a:gd name="T6" fmla="*/ 7 w 151"/>
                <a:gd name="T7" fmla="*/ 7 h 76"/>
                <a:gd name="T8" fmla="*/ 15 w 151"/>
                <a:gd name="T9" fmla="*/ 3 h 76"/>
                <a:gd name="T10" fmla="*/ 28 w 151"/>
                <a:gd name="T11" fmla="*/ 1 h 76"/>
                <a:gd name="T12" fmla="*/ 28 w 151"/>
                <a:gd name="T13" fmla="*/ 0 h 76"/>
                <a:gd name="T14" fmla="*/ 13 w 151"/>
                <a:gd name="T15" fmla="*/ 2 h 76"/>
                <a:gd name="T16" fmla="*/ 5 w 151"/>
                <a:gd name="T17" fmla="*/ 6 h 76"/>
                <a:gd name="T18" fmla="*/ 1 w 151"/>
                <a:gd name="T19" fmla="*/ 11 h 76"/>
                <a:gd name="T20" fmla="*/ 0 w 151"/>
                <a:gd name="T21" fmla="*/ 13 h 76"/>
                <a:gd name="T22" fmla="*/ 1 w 151"/>
                <a:gd name="T23" fmla="*/ 13 h 76"/>
                <a:gd name="T24" fmla="*/ 0 w 151"/>
                <a:gd name="T25" fmla="*/ 13 h 76"/>
                <a:gd name="T26" fmla="*/ 0 w 151"/>
                <a:gd name="T27" fmla="*/ 13 h 76"/>
                <a:gd name="T28" fmla="*/ 1 w 151"/>
                <a:gd name="T29" fmla="*/ 13 h 76"/>
                <a:gd name="T30" fmla="*/ 1 w 151"/>
                <a:gd name="T31" fmla="*/ 13 h 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76"/>
                <a:gd name="T50" fmla="*/ 151 w 151"/>
                <a:gd name="T51" fmla="*/ 76 h 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76">
                  <a:moveTo>
                    <a:pt x="8" y="71"/>
                  </a:moveTo>
                  <a:lnTo>
                    <a:pt x="15" y="74"/>
                  </a:lnTo>
                  <a:lnTo>
                    <a:pt x="21" y="63"/>
                  </a:lnTo>
                  <a:lnTo>
                    <a:pt x="40" y="39"/>
                  </a:lnTo>
                  <a:lnTo>
                    <a:pt x="82" y="16"/>
                  </a:lnTo>
                  <a:lnTo>
                    <a:pt x="151" y="7"/>
                  </a:lnTo>
                  <a:lnTo>
                    <a:pt x="151" y="0"/>
                  </a:lnTo>
                  <a:lnTo>
                    <a:pt x="73" y="11"/>
                  </a:lnTo>
                  <a:lnTo>
                    <a:pt x="27" y="35"/>
                  </a:lnTo>
                  <a:lnTo>
                    <a:pt x="8" y="61"/>
                  </a:lnTo>
                  <a:lnTo>
                    <a:pt x="2" y="72"/>
                  </a:lnTo>
                  <a:lnTo>
                    <a:pt x="8" y="76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8" y="76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7" name="Freeform 19"/>
            <p:cNvSpPr>
              <a:spLocks/>
            </p:cNvSpPr>
            <p:nvPr/>
          </p:nvSpPr>
          <p:spPr bwMode="auto">
            <a:xfrm>
              <a:off x="1811" y="3504"/>
              <a:ext cx="128" cy="2"/>
            </a:xfrm>
            <a:custGeom>
              <a:avLst/>
              <a:gdLst>
                <a:gd name="T0" fmla="*/ 52 w 298"/>
                <a:gd name="T1" fmla="*/ 0 h 5"/>
                <a:gd name="T2" fmla="*/ 53 w 298"/>
                <a:gd name="T3" fmla="*/ 0 h 5"/>
                <a:gd name="T4" fmla="*/ 0 w 298"/>
                <a:gd name="T5" fmla="*/ 0 h 5"/>
                <a:gd name="T6" fmla="*/ 0 w 298"/>
                <a:gd name="T7" fmla="*/ 1 h 5"/>
                <a:gd name="T8" fmla="*/ 53 w 298"/>
                <a:gd name="T9" fmla="*/ 1 h 5"/>
                <a:gd name="T10" fmla="*/ 55 w 298"/>
                <a:gd name="T11" fmla="*/ 0 h 5"/>
                <a:gd name="T12" fmla="*/ 53 w 298"/>
                <a:gd name="T13" fmla="*/ 1 h 5"/>
                <a:gd name="T14" fmla="*/ 55 w 298"/>
                <a:gd name="T15" fmla="*/ 1 h 5"/>
                <a:gd name="T16" fmla="*/ 55 w 298"/>
                <a:gd name="T17" fmla="*/ 0 h 5"/>
                <a:gd name="T18" fmla="*/ 52 w 29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"/>
                <a:gd name="T31" fmla="*/ 0 h 5"/>
                <a:gd name="T32" fmla="*/ 298 w 298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" h="5">
                  <a:moveTo>
                    <a:pt x="281" y="3"/>
                  </a:moveTo>
                  <a:lnTo>
                    <a:pt x="289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89" y="5"/>
                  </a:lnTo>
                  <a:lnTo>
                    <a:pt x="298" y="1"/>
                  </a:lnTo>
                  <a:lnTo>
                    <a:pt x="289" y="5"/>
                  </a:lnTo>
                  <a:lnTo>
                    <a:pt x="298" y="5"/>
                  </a:lnTo>
                  <a:lnTo>
                    <a:pt x="298" y="1"/>
                  </a:lnTo>
                  <a:lnTo>
                    <a:pt x="281" y="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8" name="Freeform 20"/>
            <p:cNvSpPr>
              <a:spLocks/>
            </p:cNvSpPr>
            <p:nvPr/>
          </p:nvSpPr>
          <p:spPr bwMode="auto">
            <a:xfrm>
              <a:off x="1852" y="3275"/>
              <a:ext cx="24" cy="117"/>
            </a:xfrm>
            <a:custGeom>
              <a:avLst/>
              <a:gdLst>
                <a:gd name="T0" fmla="*/ 10 w 58"/>
                <a:gd name="T1" fmla="*/ 0 h 274"/>
                <a:gd name="T2" fmla="*/ 7 w 58"/>
                <a:gd name="T3" fmla="*/ 0 h 274"/>
                <a:gd name="T4" fmla="*/ 0 w 58"/>
                <a:gd name="T5" fmla="*/ 50 h 274"/>
                <a:gd name="T6" fmla="*/ 2 w 58"/>
                <a:gd name="T7" fmla="*/ 50 h 274"/>
                <a:gd name="T8" fmla="*/ 10 w 58"/>
                <a:gd name="T9" fmla="*/ 0 h 274"/>
                <a:gd name="T10" fmla="*/ 7 w 58"/>
                <a:gd name="T11" fmla="*/ 0 h 274"/>
                <a:gd name="T12" fmla="*/ 10 w 58"/>
                <a:gd name="T13" fmla="*/ 0 h 2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8"/>
                <a:gd name="T22" fmla="*/ 0 h 274"/>
                <a:gd name="T23" fmla="*/ 58 w 58"/>
                <a:gd name="T24" fmla="*/ 274 h 2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8" h="274">
                  <a:moveTo>
                    <a:pt x="58" y="0"/>
                  </a:moveTo>
                  <a:lnTo>
                    <a:pt x="43" y="0"/>
                  </a:lnTo>
                  <a:lnTo>
                    <a:pt x="0" y="272"/>
                  </a:lnTo>
                  <a:lnTo>
                    <a:pt x="15" y="274"/>
                  </a:lnTo>
                  <a:lnTo>
                    <a:pt x="58" y="1"/>
                  </a:lnTo>
                  <a:lnTo>
                    <a:pt x="43" y="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9" name="Freeform 21"/>
            <p:cNvSpPr>
              <a:spLocks/>
            </p:cNvSpPr>
            <p:nvPr/>
          </p:nvSpPr>
          <p:spPr bwMode="auto">
            <a:xfrm>
              <a:off x="1870" y="3275"/>
              <a:ext cx="25" cy="118"/>
            </a:xfrm>
            <a:custGeom>
              <a:avLst/>
              <a:gdLst>
                <a:gd name="T0" fmla="*/ 9 w 60"/>
                <a:gd name="T1" fmla="*/ 51 h 275"/>
                <a:gd name="T2" fmla="*/ 10 w 60"/>
                <a:gd name="T3" fmla="*/ 50 h 275"/>
                <a:gd name="T4" fmla="*/ 3 w 60"/>
                <a:gd name="T5" fmla="*/ 0 h 275"/>
                <a:gd name="T6" fmla="*/ 0 w 60"/>
                <a:gd name="T7" fmla="*/ 0 h 275"/>
                <a:gd name="T8" fmla="*/ 8 w 60"/>
                <a:gd name="T9" fmla="*/ 50 h 275"/>
                <a:gd name="T10" fmla="*/ 9 w 60"/>
                <a:gd name="T11" fmla="*/ 50 h 275"/>
                <a:gd name="T12" fmla="*/ 9 w 60"/>
                <a:gd name="T13" fmla="*/ 51 h 275"/>
                <a:gd name="T14" fmla="*/ 10 w 60"/>
                <a:gd name="T15" fmla="*/ 51 h 275"/>
                <a:gd name="T16" fmla="*/ 10 w 60"/>
                <a:gd name="T17" fmla="*/ 50 h 275"/>
                <a:gd name="T18" fmla="*/ 9 w 60"/>
                <a:gd name="T19" fmla="*/ 51 h 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275"/>
                <a:gd name="T32" fmla="*/ 60 w 60"/>
                <a:gd name="T33" fmla="*/ 275 h 2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275">
                  <a:moveTo>
                    <a:pt x="52" y="275"/>
                  </a:moveTo>
                  <a:lnTo>
                    <a:pt x="60" y="272"/>
                  </a:lnTo>
                  <a:lnTo>
                    <a:pt x="15" y="0"/>
                  </a:lnTo>
                  <a:lnTo>
                    <a:pt x="0" y="1"/>
                  </a:lnTo>
                  <a:lnTo>
                    <a:pt x="45" y="272"/>
                  </a:lnTo>
                  <a:lnTo>
                    <a:pt x="52" y="270"/>
                  </a:lnTo>
                  <a:lnTo>
                    <a:pt x="52" y="275"/>
                  </a:lnTo>
                  <a:lnTo>
                    <a:pt x="60" y="275"/>
                  </a:lnTo>
                  <a:lnTo>
                    <a:pt x="60" y="272"/>
                  </a:lnTo>
                  <a:lnTo>
                    <a:pt x="52" y="27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0" name="Freeform 22"/>
            <p:cNvSpPr>
              <a:spLocks/>
            </p:cNvSpPr>
            <p:nvPr/>
          </p:nvSpPr>
          <p:spPr bwMode="auto">
            <a:xfrm>
              <a:off x="1852" y="3391"/>
              <a:ext cx="40" cy="2"/>
            </a:xfrm>
            <a:custGeom>
              <a:avLst/>
              <a:gdLst>
                <a:gd name="T0" fmla="*/ 0 w 95"/>
                <a:gd name="T1" fmla="*/ 0 h 5"/>
                <a:gd name="T2" fmla="*/ 2 w 95"/>
                <a:gd name="T3" fmla="*/ 1 h 5"/>
                <a:gd name="T4" fmla="*/ 17 w 95"/>
                <a:gd name="T5" fmla="*/ 1 h 5"/>
                <a:gd name="T6" fmla="*/ 17 w 95"/>
                <a:gd name="T7" fmla="*/ 0 h 5"/>
                <a:gd name="T8" fmla="*/ 2 w 95"/>
                <a:gd name="T9" fmla="*/ 0 h 5"/>
                <a:gd name="T10" fmla="*/ 3 w 95"/>
                <a:gd name="T11" fmla="*/ 0 h 5"/>
                <a:gd name="T12" fmla="*/ 0 w 95"/>
                <a:gd name="T13" fmla="*/ 0 h 5"/>
                <a:gd name="T14" fmla="*/ 0 w 95"/>
                <a:gd name="T15" fmla="*/ 1 h 5"/>
                <a:gd name="T16" fmla="*/ 2 w 95"/>
                <a:gd name="T17" fmla="*/ 1 h 5"/>
                <a:gd name="T18" fmla="*/ 0 w 95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"/>
                <a:gd name="T31" fmla="*/ 0 h 5"/>
                <a:gd name="T32" fmla="*/ 95 w 95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" h="5">
                  <a:moveTo>
                    <a:pt x="2" y="2"/>
                  </a:moveTo>
                  <a:lnTo>
                    <a:pt x="9" y="5"/>
                  </a:lnTo>
                  <a:lnTo>
                    <a:pt x="95" y="5"/>
                  </a:lnTo>
                  <a:lnTo>
                    <a:pt x="95" y="0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" y="2"/>
                  </a:lnTo>
                  <a:lnTo>
                    <a:pt x="0" y="5"/>
                  </a:lnTo>
                  <a:lnTo>
                    <a:pt x="9" y="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1" name="Freeform 23"/>
            <p:cNvSpPr>
              <a:spLocks/>
            </p:cNvSpPr>
            <p:nvPr/>
          </p:nvSpPr>
          <p:spPr bwMode="auto">
            <a:xfrm>
              <a:off x="1868" y="3226"/>
              <a:ext cx="11" cy="12"/>
            </a:xfrm>
            <a:custGeom>
              <a:avLst/>
              <a:gdLst>
                <a:gd name="T0" fmla="*/ 1 w 26"/>
                <a:gd name="T1" fmla="*/ 0 h 28"/>
                <a:gd name="T2" fmla="*/ 4 w 26"/>
                <a:gd name="T3" fmla="*/ 0 h 28"/>
                <a:gd name="T4" fmla="*/ 5 w 26"/>
                <a:gd name="T5" fmla="*/ 5 h 28"/>
                <a:gd name="T6" fmla="*/ 0 w 26"/>
                <a:gd name="T7" fmla="*/ 5 h 28"/>
                <a:gd name="T8" fmla="*/ 1 w 26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6" y="0"/>
                  </a:moveTo>
                  <a:lnTo>
                    <a:pt x="21" y="0"/>
                  </a:lnTo>
                  <a:lnTo>
                    <a:pt x="26" y="28"/>
                  </a:lnTo>
                  <a:lnTo>
                    <a:pt x="0" y="2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2" name="Freeform 24"/>
            <p:cNvSpPr>
              <a:spLocks/>
            </p:cNvSpPr>
            <p:nvPr/>
          </p:nvSpPr>
          <p:spPr bwMode="auto">
            <a:xfrm>
              <a:off x="1861" y="3235"/>
              <a:ext cx="26" cy="7"/>
            </a:xfrm>
            <a:custGeom>
              <a:avLst/>
              <a:gdLst>
                <a:gd name="T0" fmla="*/ 5 w 62"/>
                <a:gd name="T1" fmla="*/ 0 h 15"/>
                <a:gd name="T2" fmla="*/ 8 w 62"/>
                <a:gd name="T3" fmla="*/ 2 h 15"/>
                <a:gd name="T4" fmla="*/ 11 w 62"/>
                <a:gd name="T5" fmla="*/ 3 h 15"/>
                <a:gd name="T6" fmla="*/ 5 w 62"/>
                <a:gd name="T7" fmla="*/ 3 h 15"/>
                <a:gd name="T8" fmla="*/ 0 w 62"/>
                <a:gd name="T9" fmla="*/ 3 h 15"/>
                <a:gd name="T10" fmla="*/ 3 w 62"/>
                <a:gd name="T11" fmla="*/ 2 h 15"/>
                <a:gd name="T12" fmla="*/ 5 w 62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15"/>
                <a:gd name="T23" fmla="*/ 62 w 62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15">
                  <a:moveTo>
                    <a:pt x="30" y="0"/>
                  </a:moveTo>
                  <a:lnTo>
                    <a:pt x="47" y="8"/>
                  </a:lnTo>
                  <a:lnTo>
                    <a:pt x="62" y="15"/>
                  </a:lnTo>
                  <a:lnTo>
                    <a:pt x="30" y="15"/>
                  </a:lnTo>
                  <a:lnTo>
                    <a:pt x="0" y="15"/>
                  </a:lnTo>
                  <a:lnTo>
                    <a:pt x="15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3" name="Freeform 25"/>
            <p:cNvSpPr>
              <a:spLocks/>
            </p:cNvSpPr>
            <p:nvPr/>
          </p:nvSpPr>
          <p:spPr bwMode="auto">
            <a:xfrm>
              <a:off x="1864" y="3248"/>
              <a:ext cx="19" cy="3"/>
            </a:xfrm>
            <a:custGeom>
              <a:avLst/>
              <a:gdLst>
                <a:gd name="T0" fmla="*/ 1 w 47"/>
                <a:gd name="T1" fmla="*/ 2 h 6"/>
                <a:gd name="T2" fmla="*/ 7 w 47"/>
                <a:gd name="T3" fmla="*/ 2 h 6"/>
                <a:gd name="T4" fmla="*/ 8 w 47"/>
                <a:gd name="T5" fmla="*/ 0 h 6"/>
                <a:gd name="T6" fmla="*/ 0 w 47"/>
                <a:gd name="T7" fmla="*/ 0 h 6"/>
                <a:gd name="T8" fmla="*/ 1 w 47"/>
                <a:gd name="T9" fmla="*/ 2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6"/>
                <a:gd name="T17" fmla="*/ 47 w 4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6">
                  <a:moveTo>
                    <a:pt x="4" y="6"/>
                  </a:moveTo>
                  <a:lnTo>
                    <a:pt x="43" y="6"/>
                  </a:lnTo>
                  <a:lnTo>
                    <a:pt x="47" y="0"/>
                  </a:lnTo>
                  <a:lnTo>
                    <a:pt x="0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4" name="Freeform 26"/>
            <p:cNvSpPr>
              <a:spLocks/>
            </p:cNvSpPr>
            <p:nvPr/>
          </p:nvSpPr>
          <p:spPr bwMode="auto">
            <a:xfrm>
              <a:off x="1859" y="3249"/>
              <a:ext cx="30" cy="16"/>
            </a:xfrm>
            <a:custGeom>
              <a:avLst/>
              <a:gdLst>
                <a:gd name="T0" fmla="*/ 2 w 71"/>
                <a:gd name="T1" fmla="*/ 0 h 35"/>
                <a:gd name="T2" fmla="*/ 11 w 71"/>
                <a:gd name="T3" fmla="*/ 0 h 35"/>
                <a:gd name="T4" fmla="*/ 13 w 71"/>
                <a:gd name="T5" fmla="*/ 2 h 35"/>
                <a:gd name="T6" fmla="*/ 13 w 71"/>
                <a:gd name="T7" fmla="*/ 5 h 35"/>
                <a:gd name="T8" fmla="*/ 11 w 71"/>
                <a:gd name="T9" fmla="*/ 7 h 35"/>
                <a:gd name="T10" fmla="*/ 2 w 71"/>
                <a:gd name="T11" fmla="*/ 7 h 35"/>
                <a:gd name="T12" fmla="*/ 0 w 71"/>
                <a:gd name="T13" fmla="*/ 5 h 35"/>
                <a:gd name="T14" fmla="*/ 0 w 71"/>
                <a:gd name="T15" fmla="*/ 2 h 35"/>
                <a:gd name="T16" fmla="*/ 2 w 71"/>
                <a:gd name="T17" fmla="*/ 0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5"/>
                <a:gd name="T29" fmla="*/ 71 w 71"/>
                <a:gd name="T30" fmla="*/ 35 h 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5">
                  <a:moveTo>
                    <a:pt x="11" y="0"/>
                  </a:moveTo>
                  <a:lnTo>
                    <a:pt x="58" y="0"/>
                  </a:lnTo>
                  <a:lnTo>
                    <a:pt x="71" y="11"/>
                  </a:lnTo>
                  <a:lnTo>
                    <a:pt x="71" y="24"/>
                  </a:lnTo>
                  <a:lnTo>
                    <a:pt x="58" y="35"/>
                  </a:lnTo>
                  <a:lnTo>
                    <a:pt x="11" y="35"/>
                  </a:lnTo>
                  <a:lnTo>
                    <a:pt x="0" y="24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5" name="Freeform 27"/>
            <p:cNvSpPr>
              <a:spLocks/>
            </p:cNvSpPr>
            <p:nvPr/>
          </p:nvSpPr>
          <p:spPr bwMode="auto">
            <a:xfrm>
              <a:off x="1873" y="3265"/>
              <a:ext cx="87" cy="242"/>
            </a:xfrm>
            <a:custGeom>
              <a:avLst/>
              <a:gdLst>
                <a:gd name="T0" fmla="*/ 0 w 203"/>
                <a:gd name="T1" fmla="*/ 102 h 567"/>
                <a:gd name="T2" fmla="*/ 0 w 203"/>
                <a:gd name="T3" fmla="*/ 103 h 567"/>
                <a:gd name="T4" fmla="*/ 37 w 203"/>
                <a:gd name="T5" fmla="*/ 103 h 567"/>
                <a:gd name="T6" fmla="*/ 29 w 203"/>
                <a:gd name="T7" fmla="*/ 86 h 567"/>
                <a:gd name="T8" fmla="*/ 36 w 203"/>
                <a:gd name="T9" fmla="*/ 86 h 567"/>
                <a:gd name="T10" fmla="*/ 36 w 203"/>
                <a:gd name="T11" fmla="*/ 79 h 567"/>
                <a:gd name="T12" fmla="*/ 26 w 203"/>
                <a:gd name="T13" fmla="*/ 79 h 567"/>
                <a:gd name="T14" fmla="*/ 17 w 203"/>
                <a:gd name="T15" fmla="*/ 60 h 567"/>
                <a:gd name="T16" fmla="*/ 22 w 203"/>
                <a:gd name="T17" fmla="*/ 60 h 567"/>
                <a:gd name="T18" fmla="*/ 22 w 203"/>
                <a:gd name="T19" fmla="*/ 55 h 567"/>
                <a:gd name="T20" fmla="*/ 15 w 203"/>
                <a:gd name="T21" fmla="*/ 55 h 567"/>
                <a:gd name="T22" fmla="*/ 3 w 203"/>
                <a:gd name="T23" fmla="*/ 0 h 567"/>
                <a:gd name="T24" fmla="*/ 0 w 203"/>
                <a:gd name="T25" fmla="*/ 0 h 567"/>
                <a:gd name="T26" fmla="*/ 0 w 203"/>
                <a:gd name="T27" fmla="*/ 5 h 567"/>
                <a:gd name="T28" fmla="*/ 8 w 203"/>
                <a:gd name="T29" fmla="*/ 55 h 567"/>
                <a:gd name="T30" fmla="*/ 0 w 203"/>
                <a:gd name="T31" fmla="*/ 55 h 567"/>
                <a:gd name="T32" fmla="*/ 0 w 203"/>
                <a:gd name="T33" fmla="*/ 61 h 567"/>
                <a:gd name="T34" fmla="*/ 9 w 203"/>
                <a:gd name="T35" fmla="*/ 61 h 567"/>
                <a:gd name="T36" fmla="*/ 17 w 203"/>
                <a:gd name="T37" fmla="*/ 78 h 567"/>
                <a:gd name="T38" fmla="*/ 0 w 203"/>
                <a:gd name="T39" fmla="*/ 78 h 567"/>
                <a:gd name="T40" fmla="*/ 0 w 203"/>
                <a:gd name="T41" fmla="*/ 90 h 567"/>
                <a:gd name="T42" fmla="*/ 3 w 203"/>
                <a:gd name="T43" fmla="*/ 90 h 567"/>
                <a:gd name="T44" fmla="*/ 5 w 203"/>
                <a:gd name="T45" fmla="*/ 90 h 567"/>
                <a:gd name="T46" fmla="*/ 6 w 203"/>
                <a:gd name="T47" fmla="*/ 90 h 567"/>
                <a:gd name="T48" fmla="*/ 8 w 203"/>
                <a:gd name="T49" fmla="*/ 90 h 567"/>
                <a:gd name="T50" fmla="*/ 10 w 203"/>
                <a:gd name="T51" fmla="*/ 90 h 567"/>
                <a:gd name="T52" fmla="*/ 12 w 203"/>
                <a:gd name="T53" fmla="*/ 91 h 567"/>
                <a:gd name="T54" fmla="*/ 14 w 203"/>
                <a:gd name="T55" fmla="*/ 92 h 567"/>
                <a:gd name="T56" fmla="*/ 17 w 203"/>
                <a:gd name="T57" fmla="*/ 93 h 567"/>
                <a:gd name="T58" fmla="*/ 19 w 203"/>
                <a:gd name="T59" fmla="*/ 94 h 567"/>
                <a:gd name="T60" fmla="*/ 21 w 203"/>
                <a:gd name="T61" fmla="*/ 95 h 567"/>
                <a:gd name="T62" fmla="*/ 22 w 203"/>
                <a:gd name="T63" fmla="*/ 96 h 567"/>
                <a:gd name="T64" fmla="*/ 24 w 203"/>
                <a:gd name="T65" fmla="*/ 97 h 567"/>
                <a:gd name="T66" fmla="*/ 25 w 203"/>
                <a:gd name="T67" fmla="*/ 99 h 567"/>
                <a:gd name="T68" fmla="*/ 26 w 203"/>
                <a:gd name="T69" fmla="*/ 101 h 567"/>
                <a:gd name="T70" fmla="*/ 27 w 203"/>
                <a:gd name="T71" fmla="*/ 102 h 567"/>
                <a:gd name="T72" fmla="*/ 27 w 203"/>
                <a:gd name="T73" fmla="*/ 102 h 567"/>
                <a:gd name="T74" fmla="*/ 0 w 203"/>
                <a:gd name="T75" fmla="*/ 102 h 56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3"/>
                <a:gd name="T115" fmla="*/ 0 h 567"/>
                <a:gd name="T116" fmla="*/ 203 w 203"/>
                <a:gd name="T117" fmla="*/ 567 h 56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3" h="567">
                  <a:moveTo>
                    <a:pt x="0" y="563"/>
                  </a:moveTo>
                  <a:lnTo>
                    <a:pt x="0" y="567"/>
                  </a:lnTo>
                  <a:lnTo>
                    <a:pt x="203" y="567"/>
                  </a:lnTo>
                  <a:lnTo>
                    <a:pt x="157" y="472"/>
                  </a:lnTo>
                  <a:lnTo>
                    <a:pt x="196" y="472"/>
                  </a:lnTo>
                  <a:lnTo>
                    <a:pt x="196" y="431"/>
                  </a:lnTo>
                  <a:lnTo>
                    <a:pt x="140" y="431"/>
                  </a:lnTo>
                  <a:lnTo>
                    <a:pt x="94" y="330"/>
                  </a:lnTo>
                  <a:lnTo>
                    <a:pt x="121" y="330"/>
                  </a:lnTo>
                  <a:lnTo>
                    <a:pt x="121" y="299"/>
                  </a:lnTo>
                  <a:lnTo>
                    <a:pt x="79" y="29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45" y="299"/>
                  </a:lnTo>
                  <a:lnTo>
                    <a:pt x="0" y="299"/>
                  </a:lnTo>
                  <a:lnTo>
                    <a:pt x="0" y="336"/>
                  </a:lnTo>
                  <a:lnTo>
                    <a:pt x="51" y="336"/>
                  </a:lnTo>
                  <a:lnTo>
                    <a:pt x="94" y="429"/>
                  </a:lnTo>
                  <a:lnTo>
                    <a:pt x="0" y="429"/>
                  </a:lnTo>
                  <a:lnTo>
                    <a:pt x="0" y="492"/>
                  </a:lnTo>
                  <a:lnTo>
                    <a:pt x="13" y="492"/>
                  </a:lnTo>
                  <a:lnTo>
                    <a:pt x="25" y="494"/>
                  </a:lnTo>
                  <a:lnTo>
                    <a:pt x="34" y="494"/>
                  </a:lnTo>
                  <a:lnTo>
                    <a:pt x="45" y="496"/>
                  </a:lnTo>
                  <a:lnTo>
                    <a:pt x="53" y="496"/>
                  </a:lnTo>
                  <a:lnTo>
                    <a:pt x="62" y="498"/>
                  </a:lnTo>
                  <a:lnTo>
                    <a:pt x="77" y="504"/>
                  </a:lnTo>
                  <a:lnTo>
                    <a:pt x="90" y="509"/>
                  </a:lnTo>
                  <a:lnTo>
                    <a:pt x="103" y="515"/>
                  </a:lnTo>
                  <a:lnTo>
                    <a:pt x="112" y="522"/>
                  </a:lnTo>
                  <a:lnTo>
                    <a:pt x="121" y="528"/>
                  </a:lnTo>
                  <a:lnTo>
                    <a:pt x="129" y="535"/>
                  </a:lnTo>
                  <a:lnTo>
                    <a:pt x="135" y="541"/>
                  </a:lnTo>
                  <a:lnTo>
                    <a:pt x="140" y="552"/>
                  </a:lnTo>
                  <a:lnTo>
                    <a:pt x="144" y="561"/>
                  </a:lnTo>
                  <a:lnTo>
                    <a:pt x="146" y="563"/>
                  </a:lnTo>
                  <a:lnTo>
                    <a:pt x="0" y="56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6" name="Freeform 28"/>
            <p:cNvSpPr>
              <a:spLocks/>
            </p:cNvSpPr>
            <p:nvPr/>
          </p:nvSpPr>
          <p:spPr bwMode="auto">
            <a:xfrm>
              <a:off x="1836" y="3265"/>
              <a:ext cx="33" cy="128"/>
            </a:xfrm>
            <a:custGeom>
              <a:avLst/>
              <a:gdLst>
                <a:gd name="T0" fmla="*/ 1 w 76"/>
                <a:gd name="T1" fmla="*/ 55 h 300"/>
                <a:gd name="T2" fmla="*/ 3 w 76"/>
                <a:gd name="T3" fmla="*/ 54 h 300"/>
                <a:gd name="T4" fmla="*/ 14 w 76"/>
                <a:gd name="T5" fmla="*/ 0 h 300"/>
                <a:gd name="T6" fmla="*/ 11 w 76"/>
                <a:gd name="T7" fmla="*/ 0 h 300"/>
                <a:gd name="T8" fmla="*/ 0 w 76"/>
                <a:gd name="T9" fmla="*/ 54 h 300"/>
                <a:gd name="T10" fmla="*/ 1 w 76"/>
                <a:gd name="T11" fmla="*/ 54 h 300"/>
                <a:gd name="T12" fmla="*/ 1 w 76"/>
                <a:gd name="T13" fmla="*/ 55 h 300"/>
                <a:gd name="T14" fmla="*/ 3 w 76"/>
                <a:gd name="T15" fmla="*/ 55 h 300"/>
                <a:gd name="T16" fmla="*/ 3 w 76"/>
                <a:gd name="T17" fmla="*/ 54 h 300"/>
                <a:gd name="T18" fmla="*/ 1 w 76"/>
                <a:gd name="T19" fmla="*/ 55 h 3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300"/>
                <a:gd name="T32" fmla="*/ 76 w 76"/>
                <a:gd name="T33" fmla="*/ 300 h 3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300">
                  <a:moveTo>
                    <a:pt x="7" y="300"/>
                  </a:moveTo>
                  <a:lnTo>
                    <a:pt x="15" y="297"/>
                  </a:lnTo>
                  <a:lnTo>
                    <a:pt x="76" y="0"/>
                  </a:lnTo>
                  <a:lnTo>
                    <a:pt x="61" y="0"/>
                  </a:lnTo>
                  <a:lnTo>
                    <a:pt x="0" y="297"/>
                  </a:lnTo>
                  <a:lnTo>
                    <a:pt x="7" y="295"/>
                  </a:lnTo>
                  <a:lnTo>
                    <a:pt x="7" y="300"/>
                  </a:lnTo>
                  <a:lnTo>
                    <a:pt x="15" y="300"/>
                  </a:lnTo>
                  <a:lnTo>
                    <a:pt x="15" y="297"/>
                  </a:lnTo>
                  <a:lnTo>
                    <a:pt x="7" y="30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7" name="Freeform 29"/>
            <p:cNvSpPr>
              <a:spLocks/>
            </p:cNvSpPr>
            <p:nvPr/>
          </p:nvSpPr>
          <p:spPr bwMode="auto">
            <a:xfrm>
              <a:off x="1787" y="3265"/>
              <a:ext cx="86" cy="242"/>
            </a:xfrm>
            <a:custGeom>
              <a:avLst/>
              <a:gdLst>
                <a:gd name="T0" fmla="*/ 37 w 201"/>
                <a:gd name="T1" fmla="*/ 5 h 567"/>
                <a:gd name="T2" fmla="*/ 37 w 201"/>
                <a:gd name="T3" fmla="*/ 0 h 567"/>
                <a:gd name="T4" fmla="*/ 34 w 201"/>
                <a:gd name="T5" fmla="*/ 0 h 567"/>
                <a:gd name="T6" fmla="*/ 23 w 201"/>
                <a:gd name="T7" fmla="*/ 55 h 567"/>
                <a:gd name="T8" fmla="*/ 15 w 201"/>
                <a:gd name="T9" fmla="*/ 55 h 567"/>
                <a:gd name="T10" fmla="*/ 15 w 201"/>
                <a:gd name="T11" fmla="*/ 60 h 567"/>
                <a:gd name="T12" fmla="*/ 20 w 201"/>
                <a:gd name="T13" fmla="*/ 60 h 567"/>
                <a:gd name="T14" fmla="*/ 12 w 201"/>
                <a:gd name="T15" fmla="*/ 79 h 567"/>
                <a:gd name="T16" fmla="*/ 1 w 201"/>
                <a:gd name="T17" fmla="*/ 79 h 567"/>
                <a:gd name="T18" fmla="*/ 1 w 201"/>
                <a:gd name="T19" fmla="*/ 86 h 567"/>
                <a:gd name="T20" fmla="*/ 8 w 201"/>
                <a:gd name="T21" fmla="*/ 86 h 567"/>
                <a:gd name="T22" fmla="*/ 0 w 201"/>
                <a:gd name="T23" fmla="*/ 103 h 567"/>
                <a:gd name="T24" fmla="*/ 37 w 201"/>
                <a:gd name="T25" fmla="*/ 103 h 567"/>
                <a:gd name="T26" fmla="*/ 37 w 201"/>
                <a:gd name="T27" fmla="*/ 102 h 567"/>
                <a:gd name="T28" fmla="*/ 11 w 201"/>
                <a:gd name="T29" fmla="*/ 102 h 567"/>
                <a:gd name="T30" fmla="*/ 11 w 201"/>
                <a:gd name="T31" fmla="*/ 102 h 567"/>
                <a:gd name="T32" fmla="*/ 12 w 201"/>
                <a:gd name="T33" fmla="*/ 101 h 567"/>
                <a:gd name="T34" fmla="*/ 12 w 201"/>
                <a:gd name="T35" fmla="*/ 99 h 567"/>
                <a:gd name="T36" fmla="*/ 13 w 201"/>
                <a:gd name="T37" fmla="*/ 99 h 567"/>
                <a:gd name="T38" fmla="*/ 14 w 201"/>
                <a:gd name="T39" fmla="*/ 97 h 567"/>
                <a:gd name="T40" fmla="*/ 15 w 201"/>
                <a:gd name="T41" fmla="*/ 96 h 567"/>
                <a:gd name="T42" fmla="*/ 17 w 201"/>
                <a:gd name="T43" fmla="*/ 95 h 567"/>
                <a:gd name="T44" fmla="*/ 19 w 201"/>
                <a:gd name="T45" fmla="*/ 94 h 567"/>
                <a:gd name="T46" fmla="*/ 21 w 201"/>
                <a:gd name="T47" fmla="*/ 93 h 567"/>
                <a:gd name="T48" fmla="*/ 24 w 201"/>
                <a:gd name="T49" fmla="*/ 92 h 567"/>
                <a:gd name="T50" fmla="*/ 26 w 201"/>
                <a:gd name="T51" fmla="*/ 91 h 567"/>
                <a:gd name="T52" fmla="*/ 28 w 201"/>
                <a:gd name="T53" fmla="*/ 90 h 567"/>
                <a:gd name="T54" fmla="*/ 30 w 201"/>
                <a:gd name="T55" fmla="*/ 90 h 567"/>
                <a:gd name="T56" fmla="*/ 31 w 201"/>
                <a:gd name="T57" fmla="*/ 90 h 567"/>
                <a:gd name="T58" fmla="*/ 33 w 201"/>
                <a:gd name="T59" fmla="*/ 90 h 567"/>
                <a:gd name="T60" fmla="*/ 35 w 201"/>
                <a:gd name="T61" fmla="*/ 90 h 567"/>
                <a:gd name="T62" fmla="*/ 37 w 201"/>
                <a:gd name="T63" fmla="*/ 90 h 567"/>
                <a:gd name="T64" fmla="*/ 37 w 201"/>
                <a:gd name="T65" fmla="*/ 78 h 567"/>
                <a:gd name="T66" fmla="*/ 20 w 201"/>
                <a:gd name="T67" fmla="*/ 78 h 567"/>
                <a:gd name="T68" fmla="*/ 28 w 201"/>
                <a:gd name="T69" fmla="*/ 61 h 567"/>
                <a:gd name="T70" fmla="*/ 37 w 201"/>
                <a:gd name="T71" fmla="*/ 61 h 567"/>
                <a:gd name="T72" fmla="*/ 37 w 201"/>
                <a:gd name="T73" fmla="*/ 55 h 567"/>
                <a:gd name="T74" fmla="*/ 29 w 201"/>
                <a:gd name="T75" fmla="*/ 55 h 567"/>
                <a:gd name="T76" fmla="*/ 37 w 201"/>
                <a:gd name="T77" fmla="*/ 5 h 567"/>
                <a:gd name="T78" fmla="*/ 37 w 201"/>
                <a:gd name="T79" fmla="*/ 5 h 56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01"/>
                <a:gd name="T121" fmla="*/ 0 h 567"/>
                <a:gd name="T122" fmla="*/ 201 w 201"/>
                <a:gd name="T123" fmla="*/ 567 h 56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01" h="567">
                  <a:moveTo>
                    <a:pt x="201" y="28"/>
                  </a:moveTo>
                  <a:lnTo>
                    <a:pt x="201" y="0"/>
                  </a:lnTo>
                  <a:lnTo>
                    <a:pt x="185" y="0"/>
                  </a:lnTo>
                  <a:lnTo>
                    <a:pt x="123" y="299"/>
                  </a:lnTo>
                  <a:lnTo>
                    <a:pt x="84" y="299"/>
                  </a:lnTo>
                  <a:lnTo>
                    <a:pt x="84" y="330"/>
                  </a:lnTo>
                  <a:lnTo>
                    <a:pt x="110" y="330"/>
                  </a:lnTo>
                  <a:lnTo>
                    <a:pt x="63" y="431"/>
                  </a:lnTo>
                  <a:lnTo>
                    <a:pt x="6" y="431"/>
                  </a:lnTo>
                  <a:lnTo>
                    <a:pt x="6" y="472"/>
                  </a:lnTo>
                  <a:lnTo>
                    <a:pt x="45" y="472"/>
                  </a:lnTo>
                  <a:lnTo>
                    <a:pt x="0" y="567"/>
                  </a:lnTo>
                  <a:lnTo>
                    <a:pt x="201" y="567"/>
                  </a:lnTo>
                  <a:lnTo>
                    <a:pt x="201" y="563"/>
                  </a:lnTo>
                  <a:lnTo>
                    <a:pt x="58" y="563"/>
                  </a:lnTo>
                  <a:lnTo>
                    <a:pt x="58" y="561"/>
                  </a:lnTo>
                  <a:lnTo>
                    <a:pt x="63" y="552"/>
                  </a:lnTo>
                  <a:lnTo>
                    <a:pt x="65" y="546"/>
                  </a:lnTo>
                  <a:lnTo>
                    <a:pt x="71" y="541"/>
                  </a:lnTo>
                  <a:lnTo>
                    <a:pt x="77" y="535"/>
                  </a:lnTo>
                  <a:lnTo>
                    <a:pt x="84" y="528"/>
                  </a:lnTo>
                  <a:lnTo>
                    <a:pt x="93" y="522"/>
                  </a:lnTo>
                  <a:lnTo>
                    <a:pt x="103" y="515"/>
                  </a:lnTo>
                  <a:lnTo>
                    <a:pt x="114" y="509"/>
                  </a:lnTo>
                  <a:lnTo>
                    <a:pt x="129" y="504"/>
                  </a:lnTo>
                  <a:lnTo>
                    <a:pt x="142" y="498"/>
                  </a:lnTo>
                  <a:lnTo>
                    <a:pt x="151" y="496"/>
                  </a:lnTo>
                  <a:lnTo>
                    <a:pt x="162" y="496"/>
                  </a:lnTo>
                  <a:lnTo>
                    <a:pt x="170" y="494"/>
                  </a:lnTo>
                  <a:lnTo>
                    <a:pt x="181" y="494"/>
                  </a:lnTo>
                  <a:lnTo>
                    <a:pt x="190" y="492"/>
                  </a:lnTo>
                  <a:lnTo>
                    <a:pt x="201" y="492"/>
                  </a:lnTo>
                  <a:lnTo>
                    <a:pt x="201" y="429"/>
                  </a:lnTo>
                  <a:lnTo>
                    <a:pt x="110" y="429"/>
                  </a:lnTo>
                  <a:lnTo>
                    <a:pt x="153" y="336"/>
                  </a:lnTo>
                  <a:lnTo>
                    <a:pt x="201" y="336"/>
                  </a:lnTo>
                  <a:lnTo>
                    <a:pt x="201" y="299"/>
                  </a:lnTo>
                  <a:lnTo>
                    <a:pt x="159" y="299"/>
                  </a:lnTo>
                  <a:lnTo>
                    <a:pt x="201" y="26"/>
                  </a:lnTo>
                  <a:lnTo>
                    <a:pt x="201" y="2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8" name="Freeform 30"/>
            <p:cNvSpPr>
              <a:spLocks/>
            </p:cNvSpPr>
            <p:nvPr/>
          </p:nvSpPr>
          <p:spPr bwMode="auto">
            <a:xfrm>
              <a:off x="1877" y="3265"/>
              <a:ext cx="33" cy="127"/>
            </a:xfrm>
            <a:custGeom>
              <a:avLst/>
              <a:gdLst>
                <a:gd name="T0" fmla="*/ 0 w 76"/>
                <a:gd name="T1" fmla="*/ 0 h 299"/>
                <a:gd name="T2" fmla="*/ 11 w 76"/>
                <a:gd name="T3" fmla="*/ 54 h 299"/>
                <a:gd name="T4" fmla="*/ 14 w 76"/>
                <a:gd name="T5" fmla="*/ 54 h 299"/>
                <a:gd name="T6" fmla="*/ 3 w 76"/>
                <a:gd name="T7" fmla="*/ 0 h 299"/>
                <a:gd name="T8" fmla="*/ 0 w 76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299"/>
                <a:gd name="T17" fmla="*/ 76 w 76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299">
                  <a:moveTo>
                    <a:pt x="0" y="0"/>
                  </a:moveTo>
                  <a:lnTo>
                    <a:pt x="59" y="299"/>
                  </a:lnTo>
                  <a:lnTo>
                    <a:pt x="76" y="297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9" name="Freeform 31"/>
            <p:cNvSpPr>
              <a:spLocks/>
            </p:cNvSpPr>
            <p:nvPr/>
          </p:nvSpPr>
          <p:spPr bwMode="auto">
            <a:xfrm>
              <a:off x="1913" y="3200"/>
              <a:ext cx="20" cy="82"/>
            </a:xfrm>
            <a:custGeom>
              <a:avLst/>
              <a:gdLst>
                <a:gd name="T0" fmla="*/ 0 w 47"/>
                <a:gd name="T1" fmla="*/ 28 h 192"/>
                <a:gd name="T2" fmla="*/ 1 w 47"/>
                <a:gd name="T3" fmla="*/ 27 h 192"/>
                <a:gd name="T4" fmla="*/ 1 w 47"/>
                <a:gd name="T5" fmla="*/ 27 h 192"/>
                <a:gd name="T6" fmla="*/ 2 w 47"/>
                <a:gd name="T7" fmla="*/ 26 h 192"/>
                <a:gd name="T8" fmla="*/ 2 w 47"/>
                <a:gd name="T9" fmla="*/ 25 h 192"/>
                <a:gd name="T10" fmla="*/ 2 w 47"/>
                <a:gd name="T11" fmla="*/ 24 h 192"/>
                <a:gd name="T12" fmla="*/ 3 w 47"/>
                <a:gd name="T13" fmla="*/ 23 h 192"/>
                <a:gd name="T14" fmla="*/ 3 w 47"/>
                <a:gd name="T15" fmla="*/ 23 h 192"/>
                <a:gd name="T16" fmla="*/ 3 w 47"/>
                <a:gd name="T17" fmla="*/ 22 h 192"/>
                <a:gd name="T18" fmla="*/ 3 w 47"/>
                <a:gd name="T19" fmla="*/ 21 h 192"/>
                <a:gd name="T20" fmla="*/ 3 w 47"/>
                <a:gd name="T21" fmla="*/ 21 h 192"/>
                <a:gd name="T22" fmla="*/ 3 w 47"/>
                <a:gd name="T23" fmla="*/ 20 h 192"/>
                <a:gd name="T24" fmla="*/ 3 w 47"/>
                <a:gd name="T25" fmla="*/ 19 h 192"/>
                <a:gd name="T26" fmla="*/ 3 w 47"/>
                <a:gd name="T27" fmla="*/ 18 h 192"/>
                <a:gd name="T28" fmla="*/ 3 w 47"/>
                <a:gd name="T29" fmla="*/ 17 h 192"/>
                <a:gd name="T30" fmla="*/ 3 w 47"/>
                <a:gd name="T31" fmla="*/ 16 h 192"/>
                <a:gd name="T32" fmla="*/ 3 w 47"/>
                <a:gd name="T33" fmla="*/ 15 h 192"/>
                <a:gd name="T34" fmla="*/ 3 w 47"/>
                <a:gd name="T35" fmla="*/ 15 h 192"/>
                <a:gd name="T36" fmla="*/ 3 w 47"/>
                <a:gd name="T37" fmla="*/ 14 h 192"/>
                <a:gd name="T38" fmla="*/ 3 w 47"/>
                <a:gd name="T39" fmla="*/ 12 h 192"/>
                <a:gd name="T40" fmla="*/ 3 w 47"/>
                <a:gd name="T41" fmla="*/ 12 h 192"/>
                <a:gd name="T42" fmla="*/ 2 w 47"/>
                <a:gd name="T43" fmla="*/ 11 h 192"/>
                <a:gd name="T44" fmla="*/ 2 w 47"/>
                <a:gd name="T45" fmla="*/ 10 h 192"/>
                <a:gd name="T46" fmla="*/ 2 w 47"/>
                <a:gd name="T47" fmla="*/ 9 h 192"/>
                <a:gd name="T48" fmla="*/ 1 w 47"/>
                <a:gd name="T49" fmla="*/ 9 h 192"/>
                <a:gd name="T50" fmla="*/ 1 w 47"/>
                <a:gd name="T51" fmla="*/ 8 h 192"/>
                <a:gd name="T52" fmla="*/ 1 w 47"/>
                <a:gd name="T53" fmla="*/ 8 h 192"/>
                <a:gd name="T54" fmla="*/ 0 w 47"/>
                <a:gd name="T55" fmla="*/ 7 h 192"/>
                <a:gd name="T56" fmla="*/ 0 w 47"/>
                <a:gd name="T57" fmla="*/ 6 h 192"/>
                <a:gd name="T58" fmla="*/ 3 w 47"/>
                <a:gd name="T59" fmla="*/ 0 h 192"/>
                <a:gd name="T60" fmla="*/ 4 w 47"/>
                <a:gd name="T61" fmla="*/ 1 h 192"/>
                <a:gd name="T62" fmla="*/ 5 w 47"/>
                <a:gd name="T63" fmla="*/ 2 h 192"/>
                <a:gd name="T64" fmla="*/ 5 w 47"/>
                <a:gd name="T65" fmla="*/ 3 h 192"/>
                <a:gd name="T66" fmla="*/ 6 w 47"/>
                <a:gd name="T67" fmla="*/ 3 h 192"/>
                <a:gd name="T68" fmla="*/ 6 w 47"/>
                <a:gd name="T69" fmla="*/ 5 h 192"/>
                <a:gd name="T70" fmla="*/ 6 w 47"/>
                <a:gd name="T71" fmla="*/ 6 h 192"/>
                <a:gd name="T72" fmla="*/ 7 w 47"/>
                <a:gd name="T73" fmla="*/ 7 h 192"/>
                <a:gd name="T74" fmla="*/ 7 w 47"/>
                <a:gd name="T75" fmla="*/ 8 h 192"/>
                <a:gd name="T76" fmla="*/ 8 w 47"/>
                <a:gd name="T77" fmla="*/ 9 h 192"/>
                <a:gd name="T78" fmla="*/ 8 w 47"/>
                <a:gd name="T79" fmla="*/ 10 h 192"/>
                <a:gd name="T80" fmla="*/ 8 w 47"/>
                <a:gd name="T81" fmla="*/ 11 h 192"/>
                <a:gd name="T82" fmla="*/ 8 w 47"/>
                <a:gd name="T83" fmla="*/ 12 h 192"/>
                <a:gd name="T84" fmla="*/ 9 w 47"/>
                <a:gd name="T85" fmla="*/ 14 h 192"/>
                <a:gd name="T86" fmla="*/ 9 w 47"/>
                <a:gd name="T87" fmla="*/ 15 h 192"/>
                <a:gd name="T88" fmla="*/ 9 w 47"/>
                <a:gd name="T89" fmla="*/ 17 h 192"/>
                <a:gd name="T90" fmla="*/ 8 w 47"/>
                <a:gd name="T91" fmla="*/ 18 h 192"/>
                <a:gd name="T92" fmla="*/ 8 w 47"/>
                <a:gd name="T93" fmla="*/ 20 h 192"/>
                <a:gd name="T94" fmla="*/ 8 w 47"/>
                <a:gd name="T95" fmla="*/ 21 h 192"/>
                <a:gd name="T96" fmla="*/ 8 w 47"/>
                <a:gd name="T97" fmla="*/ 22 h 192"/>
                <a:gd name="T98" fmla="*/ 8 w 47"/>
                <a:gd name="T99" fmla="*/ 23 h 192"/>
                <a:gd name="T100" fmla="*/ 8 w 47"/>
                <a:gd name="T101" fmla="*/ 24 h 192"/>
                <a:gd name="T102" fmla="*/ 7 w 47"/>
                <a:gd name="T103" fmla="*/ 26 h 192"/>
                <a:gd name="T104" fmla="*/ 7 w 47"/>
                <a:gd name="T105" fmla="*/ 26 h 192"/>
                <a:gd name="T106" fmla="*/ 7 w 47"/>
                <a:gd name="T107" fmla="*/ 28 h 192"/>
                <a:gd name="T108" fmla="*/ 6 w 47"/>
                <a:gd name="T109" fmla="*/ 29 h 192"/>
                <a:gd name="T110" fmla="*/ 6 w 47"/>
                <a:gd name="T111" fmla="*/ 30 h 192"/>
                <a:gd name="T112" fmla="*/ 6 w 47"/>
                <a:gd name="T113" fmla="*/ 31 h 192"/>
                <a:gd name="T114" fmla="*/ 5 w 47"/>
                <a:gd name="T115" fmla="*/ 32 h 192"/>
                <a:gd name="T116" fmla="*/ 5 w 47"/>
                <a:gd name="T117" fmla="*/ 33 h 192"/>
                <a:gd name="T118" fmla="*/ 4 w 47"/>
                <a:gd name="T119" fmla="*/ 34 h 192"/>
                <a:gd name="T120" fmla="*/ 3 w 47"/>
                <a:gd name="T121" fmla="*/ 35 h 19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7"/>
                <a:gd name="T184" fmla="*/ 0 h 192"/>
                <a:gd name="T185" fmla="*/ 47 w 47"/>
                <a:gd name="T186" fmla="*/ 192 h 19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7" h="192">
                  <a:moveTo>
                    <a:pt x="0" y="159"/>
                  </a:moveTo>
                  <a:lnTo>
                    <a:pt x="2" y="155"/>
                  </a:lnTo>
                  <a:lnTo>
                    <a:pt x="2" y="153"/>
                  </a:lnTo>
                  <a:lnTo>
                    <a:pt x="4" y="151"/>
                  </a:lnTo>
                  <a:lnTo>
                    <a:pt x="6" y="151"/>
                  </a:lnTo>
                  <a:lnTo>
                    <a:pt x="6" y="148"/>
                  </a:lnTo>
                  <a:lnTo>
                    <a:pt x="8" y="146"/>
                  </a:lnTo>
                  <a:lnTo>
                    <a:pt x="10" y="142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2" y="135"/>
                  </a:lnTo>
                  <a:lnTo>
                    <a:pt x="12" y="133"/>
                  </a:lnTo>
                  <a:lnTo>
                    <a:pt x="15" y="131"/>
                  </a:lnTo>
                  <a:lnTo>
                    <a:pt x="15" y="129"/>
                  </a:lnTo>
                  <a:lnTo>
                    <a:pt x="15" y="127"/>
                  </a:lnTo>
                  <a:lnTo>
                    <a:pt x="15" y="125"/>
                  </a:lnTo>
                  <a:lnTo>
                    <a:pt x="15" y="123"/>
                  </a:lnTo>
                  <a:lnTo>
                    <a:pt x="15" y="122"/>
                  </a:lnTo>
                  <a:lnTo>
                    <a:pt x="15" y="118"/>
                  </a:lnTo>
                  <a:lnTo>
                    <a:pt x="15" y="116"/>
                  </a:lnTo>
                  <a:lnTo>
                    <a:pt x="15" y="114"/>
                  </a:lnTo>
                  <a:lnTo>
                    <a:pt x="17" y="112"/>
                  </a:lnTo>
                  <a:lnTo>
                    <a:pt x="17" y="110"/>
                  </a:lnTo>
                  <a:lnTo>
                    <a:pt x="17" y="107"/>
                  </a:lnTo>
                  <a:lnTo>
                    <a:pt x="17" y="105"/>
                  </a:lnTo>
                  <a:lnTo>
                    <a:pt x="17" y="103"/>
                  </a:lnTo>
                  <a:lnTo>
                    <a:pt x="17" y="101"/>
                  </a:lnTo>
                  <a:lnTo>
                    <a:pt x="17" y="97"/>
                  </a:lnTo>
                  <a:lnTo>
                    <a:pt x="17" y="95"/>
                  </a:lnTo>
                  <a:lnTo>
                    <a:pt x="17" y="94"/>
                  </a:lnTo>
                  <a:lnTo>
                    <a:pt x="17" y="92"/>
                  </a:lnTo>
                  <a:lnTo>
                    <a:pt x="17" y="90"/>
                  </a:lnTo>
                  <a:lnTo>
                    <a:pt x="17" y="88"/>
                  </a:lnTo>
                  <a:lnTo>
                    <a:pt x="17" y="84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5" y="77"/>
                  </a:lnTo>
                  <a:lnTo>
                    <a:pt x="15" y="75"/>
                  </a:lnTo>
                  <a:lnTo>
                    <a:pt x="15" y="71"/>
                  </a:lnTo>
                  <a:lnTo>
                    <a:pt x="15" y="69"/>
                  </a:lnTo>
                  <a:lnTo>
                    <a:pt x="15" y="68"/>
                  </a:lnTo>
                  <a:lnTo>
                    <a:pt x="15" y="64"/>
                  </a:lnTo>
                  <a:lnTo>
                    <a:pt x="15" y="62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0" y="54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8" y="49"/>
                  </a:lnTo>
                  <a:lnTo>
                    <a:pt x="8" y="47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4" y="41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4"/>
                  </a:lnTo>
                  <a:lnTo>
                    <a:pt x="23" y="6"/>
                  </a:lnTo>
                  <a:lnTo>
                    <a:pt x="25" y="10"/>
                  </a:lnTo>
                  <a:lnTo>
                    <a:pt x="26" y="12"/>
                  </a:lnTo>
                  <a:lnTo>
                    <a:pt x="26" y="13"/>
                  </a:lnTo>
                  <a:lnTo>
                    <a:pt x="28" y="17"/>
                  </a:lnTo>
                  <a:lnTo>
                    <a:pt x="30" y="19"/>
                  </a:lnTo>
                  <a:lnTo>
                    <a:pt x="32" y="23"/>
                  </a:lnTo>
                  <a:lnTo>
                    <a:pt x="34" y="25"/>
                  </a:lnTo>
                  <a:lnTo>
                    <a:pt x="34" y="28"/>
                  </a:lnTo>
                  <a:lnTo>
                    <a:pt x="36" y="30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40"/>
                  </a:lnTo>
                  <a:lnTo>
                    <a:pt x="40" y="41"/>
                  </a:lnTo>
                  <a:lnTo>
                    <a:pt x="41" y="47"/>
                  </a:lnTo>
                  <a:lnTo>
                    <a:pt x="43" y="49"/>
                  </a:lnTo>
                  <a:lnTo>
                    <a:pt x="43" y="51"/>
                  </a:lnTo>
                  <a:lnTo>
                    <a:pt x="43" y="54"/>
                  </a:lnTo>
                  <a:lnTo>
                    <a:pt x="45" y="58"/>
                  </a:lnTo>
                  <a:lnTo>
                    <a:pt x="45" y="62"/>
                  </a:lnTo>
                  <a:lnTo>
                    <a:pt x="45" y="64"/>
                  </a:lnTo>
                  <a:lnTo>
                    <a:pt x="45" y="68"/>
                  </a:lnTo>
                  <a:lnTo>
                    <a:pt x="47" y="71"/>
                  </a:lnTo>
                  <a:lnTo>
                    <a:pt x="47" y="75"/>
                  </a:lnTo>
                  <a:lnTo>
                    <a:pt x="47" y="81"/>
                  </a:lnTo>
                  <a:lnTo>
                    <a:pt x="47" y="84"/>
                  </a:lnTo>
                  <a:lnTo>
                    <a:pt x="47" y="88"/>
                  </a:lnTo>
                  <a:lnTo>
                    <a:pt x="47" y="92"/>
                  </a:lnTo>
                  <a:lnTo>
                    <a:pt x="45" y="95"/>
                  </a:lnTo>
                  <a:lnTo>
                    <a:pt x="45" y="99"/>
                  </a:lnTo>
                  <a:lnTo>
                    <a:pt x="45" y="103"/>
                  </a:lnTo>
                  <a:lnTo>
                    <a:pt x="45" y="107"/>
                  </a:lnTo>
                  <a:lnTo>
                    <a:pt x="45" y="110"/>
                  </a:lnTo>
                  <a:lnTo>
                    <a:pt x="45" y="114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3" y="123"/>
                  </a:lnTo>
                  <a:lnTo>
                    <a:pt x="43" y="127"/>
                  </a:lnTo>
                  <a:lnTo>
                    <a:pt x="43" y="131"/>
                  </a:lnTo>
                  <a:lnTo>
                    <a:pt x="43" y="133"/>
                  </a:lnTo>
                  <a:lnTo>
                    <a:pt x="41" y="138"/>
                  </a:lnTo>
                  <a:lnTo>
                    <a:pt x="41" y="140"/>
                  </a:lnTo>
                  <a:lnTo>
                    <a:pt x="40" y="142"/>
                  </a:lnTo>
                  <a:lnTo>
                    <a:pt x="40" y="146"/>
                  </a:lnTo>
                  <a:lnTo>
                    <a:pt x="40" y="151"/>
                  </a:lnTo>
                  <a:lnTo>
                    <a:pt x="38" y="153"/>
                  </a:lnTo>
                  <a:lnTo>
                    <a:pt x="38" y="155"/>
                  </a:lnTo>
                  <a:lnTo>
                    <a:pt x="36" y="159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2" y="166"/>
                  </a:lnTo>
                  <a:lnTo>
                    <a:pt x="30" y="172"/>
                  </a:lnTo>
                  <a:lnTo>
                    <a:pt x="28" y="176"/>
                  </a:lnTo>
                  <a:lnTo>
                    <a:pt x="26" y="177"/>
                  </a:lnTo>
                  <a:lnTo>
                    <a:pt x="25" y="179"/>
                  </a:lnTo>
                  <a:lnTo>
                    <a:pt x="25" y="183"/>
                  </a:lnTo>
                  <a:lnTo>
                    <a:pt x="23" y="185"/>
                  </a:lnTo>
                  <a:lnTo>
                    <a:pt x="21" y="187"/>
                  </a:lnTo>
                  <a:lnTo>
                    <a:pt x="19" y="191"/>
                  </a:lnTo>
                  <a:lnTo>
                    <a:pt x="17" y="192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0" name="Freeform 32"/>
            <p:cNvSpPr>
              <a:spLocks/>
            </p:cNvSpPr>
            <p:nvPr/>
          </p:nvSpPr>
          <p:spPr bwMode="auto">
            <a:xfrm>
              <a:off x="1959" y="3191"/>
              <a:ext cx="20" cy="104"/>
            </a:xfrm>
            <a:custGeom>
              <a:avLst/>
              <a:gdLst>
                <a:gd name="T0" fmla="*/ 0 w 46"/>
                <a:gd name="T1" fmla="*/ 37 h 242"/>
                <a:gd name="T2" fmla="*/ 1 w 46"/>
                <a:gd name="T3" fmla="*/ 37 h 242"/>
                <a:gd name="T4" fmla="*/ 1 w 46"/>
                <a:gd name="T5" fmla="*/ 36 h 242"/>
                <a:gd name="T6" fmla="*/ 1 w 46"/>
                <a:gd name="T7" fmla="*/ 34 h 242"/>
                <a:gd name="T8" fmla="*/ 2 w 46"/>
                <a:gd name="T9" fmla="*/ 34 h 242"/>
                <a:gd name="T10" fmla="*/ 3 w 46"/>
                <a:gd name="T11" fmla="*/ 32 h 242"/>
                <a:gd name="T12" fmla="*/ 3 w 46"/>
                <a:gd name="T13" fmla="*/ 31 h 242"/>
                <a:gd name="T14" fmla="*/ 3 w 46"/>
                <a:gd name="T15" fmla="*/ 29 h 242"/>
                <a:gd name="T16" fmla="*/ 3 w 46"/>
                <a:gd name="T17" fmla="*/ 28 h 242"/>
                <a:gd name="T18" fmla="*/ 3 w 46"/>
                <a:gd name="T19" fmla="*/ 27 h 242"/>
                <a:gd name="T20" fmla="*/ 3 w 46"/>
                <a:gd name="T21" fmla="*/ 26 h 242"/>
                <a:gd name="T22" fmla="*/ 3 w 46"/>
                <a:gd name="T23" fmla="*/ 25 h 242"/>
                <a:gd name="T24" fmla="*/ 3 w 46"/>
                <a:gd name="T25" fmla="*/ 24 h 242"/>
                <a:gd name="T26" fmla="*/ 3 w 46"/>
                <a:gd name="T27" fmla="*/ 22 h 242"/>
                <a:gd name="T28" fmla="*/ 3 w 46"/>
                <a:gd name="T29" fmla="*/ 21 h 242"/>
                <a:gd name="T30" fmla="*/ 3 w 46"/>
                <a:gd name="T31" fmla="*/ 20 h 242"/>
                <a:gd name="T32" fmla="*/ 3 w 46"/>
                <a:gd name="T33" fmla="*/ 19 h 242"/>
                <a:gd name="T34" fmla="*/ 3 w 46"/>
                <a:gd name="T35" fmla="*/ 18 h 242"/>
                <a:gd name="T36" fmla="*/ 3 w 46"/>
                <a:gd name="T37" fmla="*/ 16 h 242"/>
                <a:gd name="T38" fmla="*/ 3 w 46"/>
                <a:gd name="T39" fmla="*/ 15 h 242"/>
                <a:gd name="T40" fmla="*/ 3 w 46"/>
                <a:gd name="T41" fmla="*/ 15 h 242"/>
                <a:gd name="T42" fmla="*/ 3 w 46"/>
                <a:gd name="T43" fmla="*/ 13 h 242"/>
                <a:gd name="T44" fmla="*/ 3 w 46"/>
                <a:gd name="T45" fmla="*/ 13 h 242"/>
                <a:gd name="T46" fmla="*/ 2 w 46"/>
                <a:gd name="T47" fmla="*/ 11 h 242"/>
                <a:gd name="T48" fmla="*/ 1 w 46"/>
                <a:gd name="T49" fmla="*/ 10 h 242"/>
                <a:gd name="T50" fmla="*/ 1 w 46"/>
                <a:gd name="T51" fmla="*/ 9 h 242"/>
                <a:gd name="T52" fmla="*/ 1 w 46"/>
                <a:gd name="T53" fmla="*/ 9 h 242"/>
                <a:gd name="T54" fmla="*/ 0 w 46"/>
                <a:gd name="T55" fmla="*/ 8 h 242"/>
                <a:gd name="T56" fmla="*/ 0 w 46"/>
                <a:gd name="T57" fmla="*/ 7 h 242"/>
                <a:gd name="T58" fmla="*/ 4 w 46"/>
                <a:gd name="T59" fmla="*/ 1 h 242"/>
                <a:gd name="T60" fmla="*/ 4 w 46"/>
                <a:gd name="T61" fmla="*/ 2 h 242"/>
                <a:gd name="T62" fmla="*/ 5 w 46"/>
                <a:gd name="T63" fmla="*/ 3 h 242"/>
                <a:gd name="T64" fmla="*/ 6 w 46"/>
                <a:gd name="T65" fmla="*/ 4 h 242"/>
                <a:gd name="T66" fmla="*/ 6 w 46"/>
                <a:gd name="T67" fmla="*/ 6 h 242"/>
                <a:gd name="T68" fmla="*/ 7 w 46"/>
                <a:gd name="T69" fmla="*/ 7 h 242"/>
                <a:gd name="T70" fmla="*/ 7 w 46"/>
                <a:gd name="T71" fmla="*/ 9 h 242"/>
                <a:gd name="T72" fmla="*/ 7 w 46"/>
                <a:gd name="T73" fmla="*/ 10 h 242"/>
                <a:gd name="T74" fmla="*/ 8 w 46"/>
                <a:gd name="T75" fmla="*/ 11 h 242"/>
                <a:gd name="T76" fmla="*/ 8 w 46"/>
                <a:gd name="T77" fmla="*/ 13 h 242"/>
                <a:gd name="T78" fmla="*/ 8 w 46"/>
                <a:gd name="T79" fmla="*/ 14 h 242"/>
                <a:gd name="T80" fmla="*/ 8 w 46"/>
                <a:gd name="T81" fmla="*/ 15 h 242"/>
                <a:gd name="T82" fmla="*/ 8 w 46"/>
                <a:gd name="T83" fmla="*/ 17 h 242"/>
                <a:gd name="T84" fmla="*/ 9 w 46"/>
                <a:gd name="T85" fmla="*/ 18 h 242"/>
                <a:gd name="T86" fmla="*/ 9 w 46"/>
                <a:gd name="T87" fmla="*/ 20 h 242"/>
                <a:gd name="T88" fmla="*/ 9 w 46"/>
                <a:gd name="T89" fmla="*/ 21 h 242"/>
                <a:gd name="T90" fmla="*/ 9 w 46"/>
                <a:gd name="T91" fmla="*/ 23 h 242"/>
                <a:gd name="T92" fmla="*/ 9 w 46"/>
                <a:gd name="T93" fmla="*/ 25 h 242"/>
                <a:gd name="T94" fmla="*/ 9 w 46"/>
                <a:gd name="T95" fmla="*/ 26 h 242"/>
                <a:gd name="T96" fmla="*/ 8 w 46"/>
                <a:gd name="T97" fmla="*/ 28 h 242"/>
                <a:gd name="T98" fmla="*/ 8 w 46"/>
                <a:gd name="T99" fmla="*/ 29 h 242"/>
                <a:gd name="T100" fmla="*/ 8 w 46"/>
                <a:gd name="T101" fmla="*/ 31 h 242"/>
                <a:gd name="T102" fmla="*/ 8 w 46"/>
                <a:gd name="T103" fmla="*/ 32 h 242"/>
                <a:gd name="T104" fmla="*/ 8 w 46"/>
                <a:gd name="T105" fmla="*/ 34 h 242"/>
                <a:gd name="T106" fmla="*/ 7 w 46"/>
                <a:gd name="T107" fmla="*/ 35 h 242"/>
                <a:gd name="T108" fmla="*/ 7 w 46"/>
                <a:gd name="T109" fmla="*/ 37 h 242"/>
                <a:gd name="T110" fmla="*/ 7 w 46"/>
                <a:gd name="T111" fmla="*/ 37 h 242"/>
                <a:gd name="T112" fmla="*/ 6 w 46"/>
                <a:gd name="T113" fmla="*/ 39 h 242"/>
                <a:gd name="T114" fmla="*/ 6 w 46"/>
                <a:gd name="T115" fmla="*/ 40 h 242"/>
                <a:gd name="T116" fmla="*/ 5 w 46"/>
                <a:gd name="T117" fmla="*/ 42 h 242"/>
                <a:gd name="T118" fmla="*/ 4 w 46"/>
                <a:gd name="T119" fmla="*/ 43 h 242"/>
                <a:gd name="T120" fmla="*/ 4 w 46"/>
                <a:gd name="T121" fmla="*/ 44 h 242"/>
                <a:gd name="T122" fmla="*/ 0 w 46"/>
                <a:gd name="T123" fmla="*/ 37 h 2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6"/>
                <a:gd name="T187" fmla="*/ 0 h 242"/>
                <a:gd name="T188" fmla="*/ 46 w 46"/>
                <a:gd name="T189" fmla="*/ 242 h 24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6" h="242">
                  <a:moveTo>
                    <a:pt x="0" y="203"/>
                  </a:moveTo>
                  <a:lnTo>
                    <a:pt x="0" y="201"/>
                  </a:lnTo>
                  <a:lnTo>
                    <a:pt x="3" y="199"/>
                  </a:lnTo>
                  <a:lnTo>
                    <a:pt x="5" y="197"/>
                  </a:lnTo>
                  <a:lnTo>
                    <a:pt x="5" y="194"/>
                  </a:lnTo>
                  <a:lnTo>
                    <a:pt x="5" y="192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11" y="186"/>
                  </a:lnTo>
                  <a:lnTo>
                    <a:pt x="11" y="181"/>
                  </a:lnTo>
                  <a:lnTo>
                    <a:pt x="11" y="179"/>
                  </a:lnTo>
                  <a:lnTo>
                    <a:pt x="13" y="173"/>
                  </a:lnTo>
                  <a:lnTo>
                    <a:pt x="13" y="171"/>
                  </a:lnTo>
                  <a:lnTo>
                    <a:pt x="15" y="166"/>
                  </a:lnTo>
                  <a:lnTo>
                    <a:pt x="15" y="160"/>
                  </a:lnTo>
                  <a:lnTo>
                    <a:pt x="16" y="155"/>
                  </a:lnTo>
                  <a:lnTo>
                    <a:pt x="16" y="153"/>
                  </a:lnTo>
                  <a:lnTo>
                    <a:pt x="16" y="151"/>
                  </a:lnTo>
                  <a:lnTo>
                    <a:pt x="16" y="149"/>
                  </a:lnTo>
                  <a:lnTo>
                    <a:pt x="16" y="145"/>
                  </a:lnTo>
                  <a:lnTo>
                    <a:pt x="18" y="143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4"/>
                  </a:lnTo>
                  <a:lnTo>
                    <a:pt x="18" y="130"/>
                  </a:lnTo>
                  <a:lnTo>
                    <a:pt x="18" y="127"/>
                  </a:lnTo>
                  <a:lnTo>
                    <a:pt x="18" y="125"/>
                  </a:lnTo>
                  <a:lnTo>
                    <a:pt x="18" y="121"/>
                  </a:lnTo>
                  <a:lnTo>
                    <a:pt x="18" y="117"/>
                  </a:lnTo>
                  <a:lnTo>
                    <a:pt x="18" y="115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4"/>
                  </a:lnTo>
                  <a:lnTo>
                    <a:pt x="18" y="101"/>
                  </a:lnTo>
                  <a:lnTo>
                    <a:pt x="16" y="99"/>
                  </a:lnTo>
                  <a:lnTo>
                    <a:pt x="16" y="95"/>
                  </a:lnTo>
                  <a:lnTo>
                    <a:pt x="16" y="89"/>
                  </a:lnTo>
                  <a:lnTo>
                    <a:pt x="16" y="88"/>
                  </a:lnTo>
                  <a:lnTo>
                    <a:pt x="15" y="84"/>
                  </a:lnTo>
                  <a:lnTo>
                    <a:pt x="15" y="82"/>
                  </a:lnTo>
                  <a:lnTo>
                    <a:pt x="15" y="78"/>
                  </a:lnTo>
                  <a:lnTo>
                    <a:pt x="15" y="74"/>
                  </a:lnTo>
                  <a:lnTo>
                    <a:pt x="13" y="73"/>
                  </a:lnTo>
                  <a:lnTo>
                    <a:pt x="13" y="71"/>
                  </a:lnTo>
                  <a:lnTo>
                    <a:pt x="13" y="69"/>
                  </a:lnTo>
                  <a:lnTo>
                    <a:pt x="11" y="65"/>
                  </a:lnTo>
                  <a:lnTo>
                    <a:pt x="11" y="61"/>
                  </a:lnTo>
                  <a:lnTo>
                    <a:pt x="11" y="60"/>
                  </a:lnTo>
                  <a:lnTo>
                    <a:pt x="7" y="56"/>
                  </a:lnTo>
                  <a:lnTo>
                    <a:pt x="7" y="54"/>
                  </a:lnTo>
                  <a:lnTo>
                    <a:pt x="5" y="50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4" y="9"/>
                  </a:lnTo>
                  <a:lnTo>
                    <a:pt x="24" y="13"/>
                  </a:lnTo>
                  <a:lnTo>
                    <a:pt x="26" y="17"/>
                  </a:lnTo>
                  <a:lnTo>
                    <a:pt x="28" y="20"/>
                  </a:lnTo>
                  <a:lnTo>
                    <a:pt x="29" y="22"/>
                  </a:lnTo>
                  <a:lnTo>
                    <a:pt x="31" y="28"/>
                  </a:lnTo>
                  <a:lnTo>
                    <a:pt x="31" y="30"/>
                  </a:lnTo>
                  <a:lnTo>
                    <a:pt x="33" y="35"/>
                  </a:lnTo>
                  <a:lnTo>
                    <a:pt x="35" y="37"/>
                  </a:lnTo>
                  <a:lnTo>
                    <a:pt x="35" y="43"/>
                  </a:lnTo>
                  <a:lnTo>
                    <a:pt x="37" y="47"/>
                  </a:lnTo>
                  <a:lnTo>
                    <a:pt x="37" y="48"/>
                  </a:lnTo>
                  <a:lnTo>
                    <a:pt x="39" y="54"/>
                  </a:lnTo>
                  <a:lnTo>
                    <a:pt x="39" y="56"/>
                  </a:lnTo>
                  <a:lnTo>
                    <a:pt x="41" y="61"/>
                  </a:lnTo>
                  <a:lnTo>
                    <a:pt x="41" y="63"/>
                  </a:lnTo>
                  <a:lnTo>
                    <a:pt x="44" y="69"/>
                  </a:lnTo>
                  <a:lnTo>
                    <a:pt x="44" y="71"/>
                  </a:lnTo>
                  <a:lnTo>
                    <a:pt x="44" y="76"/>
                  </a:lnTo>
                  <a:lnTo>
                    <a:pt x="44" y="82"/>
                  </a:lnTo>
                  <a:lnTo>
                    <a:pt x="44" y="84"/>
                  </a:lnTo>
                  <a:lnTo>
                    <a:pt x="44" y="88"/>
                  </a:lnTo>
                  <a:lnTo>
                    <a:pt x="44" y="91"/>
                  </a:lnTo>
                  <a:lnTo>
                    <a:pt x="46" y="97"/>
                  </a:lnTo>
                  <a:lnTo>
                    <a:pt x="46" y="101"/>
                  </a:lnTo>
                  <a:lnTo>
                    <a:pt x="46" y="104"/>
                  </a:lnTo>
                  <a:lnTo>
                    <a:pt x="46" y="108"/>
                  </a:lnTo>
                  <a:lnTo>
                    <a:pt x="46" y="112"/>
                  </a:lnTo>
                  <a:lnTo>
                    <a:pt x="46" y="117"/>
                  </a:lnTo>
                  <a:lnTo>
                    <a:pt x="46" y="121"/>
                  </a:lnTo>
                  <a:lnTo>
                    <a:pt x="46" y="125"/>
                  </a:lnTo>
                  <a:lnTo>
                    <a:pt x="46" y="129"/>
                  </a:lnTo>
                  <a:lnTo>
                    <a:pt x="46" y="134"/>
                  </a:lnTo>
                  <a:lnTo>
                    <a:pt x="46" y="138"/>
                  </a:lnTo>
                  <a:lnTo>
                    <a:pt x="46" y="142"/>
                  </a:lnTo>
                  <a:lnTo>
                    <a:pt x="46" y="145"/>
                  </a:lnTo>
                  <a:lnTo>
                    <a:pt x="44" y="149"/>
                  </a:lnTo>
                  <a:lnTo>
                    <a:pt x="44" y="153"/>
                  </a:lnTo>
                  <a:lnTo>
                    <a:pt x="44" y="158"/>
                  </a:lnTo>
                  <a:lnTo>
                    <a:pt x="44" y="160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4" y="173"/>
                  </a:lnTo>
                  <a:lnTo>
                    <a:pt x="41" y="179"/>
                  </a:lnTo>
                  <a:lnTo>
                    <a:pt x="41" y="181"/>
                  </a:lnTo>
                  <a:lnTo>
                    <a:pt x="39" y="186"/>
                  </a:lnTo>
                  <a:lnTo>
                    <a:pt x="39" y="188"/>
                  </a:lnTo>
                  <a:lnTo>
                    <a:pt x="37" y="192"/>
                  </a:lnTo>
                  <a:lnTo>
                    <a:pt x="37" y="197"/>
                  </a:lnTo>
                  <a:lnTo>
                    <a:pt x="35" y="199"/>
                  </a:lnTo>
                  <a:lnTo>
                    <a:pt x="35" y="203"/>
                  </a:lnTo>
                  <a:lnTo>
                    <a:pt x="33" y="207"/>
                  </a:lnTo>
                  <a:lnTo>
                    <a:pt x="31" y="211"/>
                  </a:lnTo>
                  <a:lnTo>
                    <a:pt x="31" y="214"/>
                  </a:lnTo>
                  <a:lnTo>
                    <a:pt x="29" y="218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4" y="229"/>
                  </a:lnTo>
                  <a:lnTo>
                    <a:pt x="24" y="231"/>
                  </a:lnTo>
                  <a:lnTo>
                    <a:pt x="22" y="235"/>
                  </a:lnTo>
                  <a:lnTo>
                    <a:pt x="20" y="238"/>
                  </a:lnTo>
                  <a:lnTo>
                    <a:pt x="18" y="242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1" name="Freeform 33"/>
            <p:cNvSpPr>
              <a:spLocks/>
            </p:cNvSpPr>
            <p:nvPr/>
          </p:nvSpPr>
          <p:spPr bwMode="auto">
            <a:xfrm>
              <a:off x="1817" y="3200"/>
              <a:ext cx="20" cy="82"/>
            </a:xfrm>
            <a:custGeom>
              <a:avLst/>
              <a:gdLst>
                <a:gd name="T0" fmla="*/ 8 w 47"/>
                <a:gd name="T1" fmla="*/ 28 h 192"/>
                <a:gd name="T2" fmla="*/ 8 w 47"/>
                <a:gd name="T3" fmla="*/ 28 h 192"/>
                <a:gd name="T4" fmla="*/ 7 w 47"/>
                <a:gd name="T5" fmla="*/ 27 h 192"/>
                <a:gd name="T6" fmla="*/ 7 w 47"/>
                <a:gd name="T7" fmla="*/ 26 h 192"/>
                <a:gd name="T8" fmla="*/ 7 w 47"/>
                <a:gd name="T9" fmla="*/ 26 h 192"/>
                <a:gd name="T10" fmla="*/ 6 w 47"/>
                <a:gd name="T11" fmla="*/ 25 h 192"/>
                <a:gd name="T12" fmla="*/ 6 w 47"/>
                <a:gd name="T13" fmla="*/ 24 h 192"/>
                <a:gd name="T14" fmla="*/ 6 w 47"/>
                <a:gd name="T15" fmla="*/ 23 h 192"/>
                <a:gd name="T16" fmla="*/ 6 w 47"/>
                <a:gd name="T17" fmla="*/ 23 h 192"/>
                <a:gd name="T18" fmla="*/ 6 w 47"/>
                <a:gd name="T19" fmla="*/ 21 h 192"/>
                <a:gd name="T20" fmla="*/ 6 w 47"/>
                <a:gd name="T21" fmla="*/ 21 h 192"/>
                <a:gd name="T22" fmla="*/ 6 w 47"/>
                <a:gd name="T23" fmla="*/ 20 h 192"/>
                <a:gd name="T24" fmla="*/ 5 w 47"/>
                <a:gd name="T25" fmla="*/ 19 h 192"/>
                <a:gd name="T26" fmla="*/ 5 w 47"/>
                <a:gd name="T27" fmla="*/ 18 h 192"/>
                <a:gd name="T28" fmla="*/ 5 w 47"/>
                <a:gd name="T29" fmla="*/ 18 h 192"/>
                <a:gd name="T30" fmla="*/ 5 w 47"/>
                <a:gd name="T31" fmla="*/ 17 h 192"/>
                <a:gd name="T32" fmla="*/ 5 w 47"/>
                <a:gd name="T33" fmla="*/ 16 h 192"/>
                <a:gd name="T34" fmla="*/ 6 w 47"/>
                <a:gd name="T35" fmla="*/ 15 h 192"/>
                <a:gd name="T36" fmla="*/ 6 w 47"/>
                <a:gd name="T37" fmla="*/ 14 h 192"/>
                <a:gd name="T38" fmla="*/ 6 w 47"/>
                <a:gd name="T39" fmla="*/ 13 h 192"/>
                <a:gd name="T40" fmla="*/ 6 w 47"/>
                <a:gd name="T41" fmla="*/ 12 h 192"/>
                <a:gd name="T42" fmla="*/ 6 w 47"/>
                <a:gd name="T43" fmla="*/ 11 h 192"/>
                <a:gd name="T44" fmla="*/ 6 w 47"/>
                <a:gd name="T45" fmla="*/ 10 h 192"/>
                <a:gd name="T46" fmla="*/ 7 w 47"/>
                <a:gd name="T47" fmla="*/ 10 h 192"/>
                <a:gd name="T48" fmla="*/ 7 w 47"/>
                <a:gd name="T49" fmla="*/ 9 h 192"/>
                <a:gd name="T50" fmla="*/ 7 w 47"/>
                <a:gd name="T51" fmla="*/ 8 h 192"/>
                <a:gd name="T52" fmla="*/ 8 w 47"/>
                <a:gd name="T53" fmla="*/ 7 h 192"/>
                <a:gd name="T54" fmla="*/ 8 w 47"/>
                <a:gd name="T55" fmla="*/ 6 h 192"/>
                <a:gd name="T56" fmla="*/ 9 w 47"/>
                <a:gd name="T57" fmla="*/ 6 h 192"/>
                <a:gd name="T58" fmla="*/ 5 w 47"/>
                <a:gd name="T59" fmla="*/ 0 h 192"/>
                <a:gd name="T60" fmla="*/ 4 w 47"/>
                <a:gd name="T61" fmla="*/ 1 h 192"/>
                <a:gd name="T62" fmla="*/ 4 w 47"/>
                <a:gd name="T63" fmla="*/ 2 h 192"/>
                <a:gd name="T64" fmla="*/ 3 w 47"/>
                <a:gd name="T65" fmla="*/ 3 h 192"/>
                <a:gd name="T66" fmla="*/ 3 w 47"/>
                <a:gd name="T67" fmla="*/ 4 h 192"/>
                <a:gd name="T68" fmla="*/ 3 w 47"/>
                <a:gd name="T69" fmla="*/ 5 h 192"/>
                <a:gd name="T70" fmla="*/ 2 w 47"/>
                <a:gd name="T71" fmla="*/ 6 h 192"/>
                <a:gd name="T72" fmla="*/ 1 w 47"/>
                <a:gd name="T73" fmla="*/ 7 h 192"/>
                <a:gd name="T74" fmla="*/ 1 w 47"/>
                <a:gd name="T75" fmla="*/ 9 h 192"/>
                <a:gd name="T76" fmla="*/ 1 w 47"/>
                <a:gd name="T77" fmla="*/ 9 h 192"/>
                <a:gd name="T78" fmla="*/ 1 w 47"/>
                <a:gd name="T79" fmla="*/ 11 h 192"/>
                <a:gd name="T80" fmla="*/ 0 w 47"/>
                <a:gd name="T81" fmla="*/ 12 h 192"/>
                <a:gd name="T82" fmla="*/ 0 w 47"/>
                <a:gd name="T83" fmla="*/ 13 h 192"/>
                <a:gd name="T84" fmla="*/ 0 w 47"/>
                <a:gd name="T85" fmla="*/ 15 h 192"/>
                <a:gd name="T86" fmla="*/ 0 w 47"/>
                <a:gd name="T87" fmla="*/ 16 h 192"/>
                <a:gd name="T88" fmla="*/ 0 w 47"/>
                <a:gd name="T89" fmla="*/ 18 h 192"/>
                <a:gd name="T90" fmla="*/ 0 w 47"/>
                <a:gd name="T91" fmla="*/ 19 h 192"/>
                <a:gd name="T92" fmla="*/ 0 w 47"/>
                <a:gd name="T93" fmla="*/ 20 h 192"/>
                <a:gd name="T94" fmla="*/ 0 w 47"/>
                <a:gd name="T95" fmla="*/ 21 h 192"/>
                <a:gd name="T96" fmla="*/ 0 w 47"/>
                <a:gd name="T97" fmla="*/ 23 h 192"/>
                <a:gd name="T98" fmla="*/ 0 w 47"/>
                <a:gd name="T99" fmla="*/ 24 h 192"/>
                <a:gd name="T100" fmla="*/ 1 w 47"/>
                <a:gd name="T101" fmla="*/ 25 h 192"/>
                <a:gd name="T102" fmla="*/ 1 w 47"/>
                <a:gd name="T103" fmla="*/ 26 h 192"/>
                <a:gd name="T104" fmla="*/ 1 w 47"/>
                <a:gd name="T105" fmla="*/ 27 h 192"/>
                <a:gd name="T106" fmla="*/ 2 w 47"/>
                <a:gd name="T107" fmla="*/ 28 h 192"/>
                <a:gd name="T108" fmla="*/ 3 w 47"/>
                <a:gd name="T109" fmla="*/ 29 h 192"/>
                <a:gd name="T110" fmla="*/ 3 w 47"/>
                <a:gd name="T111" fmla="*/ 31 h 192"/>
                <a:gd name="T112" fmla="*/ 3 w 47"/>
                <a:gd name="T113" fmla="*/ 32 h 192"/>
                <a:gd name="T114" fmla="*/ 4 w 47"/>
                <a:gd name="T115" fmla="*/ 33 h 192"/>
                <a:gd name="T116" fmla="*/ 5 w 47"/>
                <a:gd name="T117" fmla="*/ 34 h 192"/>
                <a:gd name="T118" fmla="*/ 5 w 47"/>
                <a:gd name="T119" fmla="*/ 35 h 1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7"/>
                <a:gd name="T181" fmla="*/ 0 h 192"/>
                <a:gd name="T182" fmla="*/ 47 w 47"/>
                <a:gd name="T183" fmla="*/ 192 h 19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7" h="192">
                  <a:moveTo>
                    <a:pt x="47" y="159"/>
                  </a:moveTo>
                  <a:lnTo>
                    <a:pt x="45" y="155"/>
                  </a:lnTo>
                  <a:lnTo>
                    <a:pt x="45" y="153"/>
                  </a:lnTo>
                  <a:lnTo>
                    <a:pt x="43" y="153"/>
                  </a:lnTo>
                  <a:lnTo>
                    <a:pt x="43" y="151"/>
                  </a:lnTo>
                  <a:lnTo>
                    <a:pt x="41" y="148"/>
                  </a:lnTo>
                  <a:lnTo>
                    <a:pt x="41" y="146"/>
                  </a:lnTo>
                  <a:lnTo>
                    <a:pt x="39" y="146"/>
                  </a:lnTo>
                  <a:lnTo>
                    <a:pt x="39" y="142"/>
                  </a:lnTo>
                  <a:lnTo>
                    <a:pt x="37" y="140"/>
                  </a:lnTo>
                  <a:lnTo>
                    <a:pt x="35" y="138"/>
                  </a:lnTo>
                  <a:lnTo>
                    <a:pt x="35" y="135"/>
                  </a:lnTo>
                  <a:lnTo>
                    <a:pt x="35" y="133"/>
                  </a:lnTo>
                  <a:lnTo>
                    <a:pt x="33" y="131"/>
                  </a:lnTo>
                  <a:lnTo>
                    <a:pt x="33" y="129"/>
                  </a:lnTo>
                  <a:lnTo>
                    <a:pt x="33" y="127"/>
                  </a:lnTo>
                  <a:lnTo>
                    <a:pt x="32" y="125"/>
                  </a:lnTo>
                  <a:lnTo>
                    <a:pt x="32" y="123"/>
                  </a:lnTo>
                  <a:lnTo>
                    <a:pt x="32" y="122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4"/>
                  </a:lnTo>
                  <a:lnTo>
                    <a:pt x="32" y="112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28" y="105"/>
                  </a:lnTo>
                  <a:lnTo>
                    <a:pt x="28" y="103"/>
                  </a:lnTo>
                  <a:lnTo>
                    <a:pt x="28" y="101"/>
                  </a:lnTo>
                  <a:lnTo>
                    <a:pt x="28" y="97"/>
                  </a:lnTo>
                  <a:lnTo>
                    <a:pt x="28" y="95"/>
                  </a:lnTo>
                  <a:lnTo>
                    <a:pt x="28" y="94"/>
                  </a:lnTo>
                  <a:lnTo>
                    <a:pt x="28" y="92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32" y="84"/>
                  </a:lnTo>
                  <a:lnTo>
                    <a:pt x="32" y="82"/>
                  </a:lnTo>
                  <a:lnTo>
                    <a:pt x="32" y="81"/>
                  </a:lnTo>
                  <a:lnTo>
                    <a:pt x="32" y="77"/>
                  </a:lnTo>
                  <a:lnTo>
                    <a:pt x="32" y="75"/>
                  </a:lnTo>
                  <a:lnTo>
                    <a:pt x="32" y="71"/>
                  </a:lnTo>
                  <a:lnTo>
                    <a:pt x="32" y="69"/>
                  </a:lnTo>
                  <a:lnTo>
                    <a:pt x="32" y="68"/>
                  </a:lnTo>
                  <a:lnTo>
                    <a:pt x="33" y="64"/>
                  </a:lnTo>
                  <a:lnTo>
                    <a:pt x="33" y="62"/>
                  </a:lnTo>
                  <a:lnTo>
                    <a:pt x="35" y="58"/>
                  </a:lnTo>
                  <a:lnTo>
                    <a:pt x="35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7" y="51"/>
                  </a:lnTo>
                  <a:lnTo>
                    <a:pt x="39" y="49"/>
                  </a:lnTo>
                  <a:lnTo>
                    <a:pt x="41" y="47"/>
                  </a:lnTo>
                  <a:lnTo>
                    <a:pt x="41" y="43"/>
                  </a:lnTo>
                  <a:lnTo>
                    <a:pt x="43" y="41"/>
                  </a:lnTo>
                  <a:lnTo>
                    <a:pt x="43" y="40"/>
                  </a:lnTo>
                  <a:lnTo>
                    <a:pt x="45" y="38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7" y="34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19" y="13"/>
                  </a:lnTo>
                  <a:lnTo>
                    <a:pt x="19" y="17"/>
                  </a:lnTo>
                  <a:lnTo>
                    <a:pt x="15" y="19"/>
                  </a:lnTo>
                  <a:lnTo>
                    <a:pt x="15" y="23"/>
                  </a:lnTo>
                  <a:lnTo>
                    <a:pt x="13" y="25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9" y="34"/>
                  </a:lnTo>
                  <a:lnTo>
                    <a:pt x="9" y="38"/>
                  </a:lnTo>
                  <a:lnTo>
                    <a:pt x="7" y="40"/>
                  </a:lnTo>
                  <a:lnTo>
                    <a:pt x="7" y="41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6" y="51"/>
                  </a:lnTo>
                  <a:lnTo>
                    <a:pt x="6" y="54"/>
                  </a:lnTo>
                  <a:lnTo>
                    <a:pt x="6" y="58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8"/>
                  </a:lnTo>
                  <a:lnTo>
                    <a:pt x="2" y="71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3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0" y="118"/>
                  </a:lnTo>
                  <a:lnTo>
                    <a:pt x="2" y="122"/>
                  </a:lnTo>
                  <a:lnTo>
                    <a:pt x="2" y="123"/>
                  </a:lnTo>
                  <a:lnTo>
                    <a:pt x="2" y="127"/>
                  </a:lnTo>
                  <a:lnTo>
                    <a:pt x="2" y="131"/>
                  </a:lnTo>
                  <a:lnTo>
                    <a:pt x="6" y="133"/>
                  </a:lnTo>
                  <a:lnTo>
                    <a:pt x="6" y="138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46"/>
                  </a:lnTo>
                  <a:lnTo>
                    <a:pt x="7" y="151"/>
                  </a:lnTo>
                  <a:lnTo>
                    <a:pt x="7" y="153"/>
                  </a:lnTo>
                  <a:lnTo>
                    <a:pt x="9" y="155"/>
                  </a:lnTo>
                  <a:lnTo>
                    <a:pt x="9" y="159"/>
                  </a:lnTo>
                  <a:lnTo>
                    <a:pt x="13" y="161"/>
                  </a:lnTo>
                  <a:lnTo>
                    <a:pt x="13" y="166"/>
                  </a:lnTo>
                  <a:lnTo>
                    <a:pt x="15" y="172"/>
                  </a:lnTo>
                  <a:lnTo>
                    <a:pt x="19" y="176"/>
                  </a:lnTo>
                  <a:lnTo>
                    <a:pt x="19" y="177"/>
                  </a:lnTo>
                  <a:lnTo>
                    <a:pt x="20" y="179"/>
                  </a:lnTo>
                  <a:lnTo>
                    <a:pt x="22" y="183"/>
                  </a:lnTo>
                  <a:lnTo>
                    <a:pt x="22" y="185"/>
                  </a:lnTo>
                  <a:lnTo>
                    <a:pt x="26" y="187"/>
                  </a:lnTo>
                  <a:lnTo>
                    <a:pt x="26" y="191"/>
                  </a:lnTo>
                  <a:lnTo>
                    <a:pt x="28" y="192"/>
                  </a:lnTo>
                  <a:lnTo>
                    <a:pt x="47" y="159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2" name="Freeform 34"/>
            <p:cNvSpPr>
              <a:spLocks/>
            </p:cNvSpPr>
            <p:nvPr/>
          </p:nvSpPr>
          <p:spPr bwMode="auto">
            <a:xfrm>
              <a:off x="1778" y="3191"/>
              <a:ext cx="19" cy="104"/>
            </a:xfrm>
            <a:custGeom>
              <a:avLst/>
              <a:gdLst>
                <a:gd name="T0" fmla="*/ 8 w 44"/>
                <a:gd name="T1" fmla="*/ 37 h 242"/>
                <a:gd name="T2" fmla="*/ 8 w 44"/>
                <a:gd name="T3" fmla="*/ 37 h 242"/>
                <a:gd name="T4" fmla="*/ 8 w 44"/>
                <a:gd name="T5" fmla="*/ 36 h 242"/>
                <a:gd name="T6" fmla="*/ 7 w 44"/>
                <a:gd name="T7" fmla="*/ 35 h 242"/>
                <a:gd name="T8" fmla="*/ 7 w 44"/>
                <a:gd name="T9" fmla="*/ 34 h 242"/>
                <a:gd name="T10" fmla="*/ 6 w 44"/>
                <a:gd name="T11" fmla="*/ 32 h 242"/>
                <a:gd name="T12" fmla="*/ 6 w 44"/>
                <a:gd name="T13" fmla="*/ 31 h 242"/>
                <a:gd name="T14" fmla="*/ 6 w 44"/>
                <a:gd name="T15" fmla="*/ 29 h 242"/>
                <a:gd name="T16" fmla="*/ 5 w 44"/>
                <a:gd name="T17" fmla="*/ 28 h 242"/>
                <a:gd name="T18" fmla="*/ 5 w 44"/>
                <a:gd name="T19" fmla="*/ 27 h 242"/>
                <a:gd name="T20" fmla="*/ 5 w 44"/>
                <a:gd name="T21" fmla="*/ 26 h 242"/>
                <a:gd name="T22" fmla="*/ 5 w 44"/>
                <a:gd name="T23" fmla="*/ 25 h 242"/>
                <a:gd name="T24" fmla="*/ 5 w 44"/>
                <a:gd name="T25" fmla="*/ 24 h 242"/>
                <a:gd name="T26" fmla="*/ 5 w 44"/>
                <a:gd name="T27" fmla="*/ 22 h 242"/>
                <a:gd name="T28" fmla="*/ 5 w 44"/>
                <a:gd name="T29" fmla="*/ 21 h 242"/>
                <a:gd name="T30" fmla="*/ 5 w 44"/>
                <a:gd name="T31" fmla="*/ 20 h 242"/>
                <a:gd name="T32" fmla="*/ 5 w 44"/>
                <a:gd name="T33" fmla="*/ 19 h 242"/>
                <a:gd name="T34" fmla="*/ 5 w 44"/>
                <a:gd name="T35" fmla="*/ 18 h 242"/>
                <a:gd name="T36" fmla="*/ 6 w 44"/>
                <a:gd name="T37" fmla="*/ 16 h 242"/>
                <a:gd name="T38" fmla="*/ 6 w 44"/>
                <a:gd name="T39" fmla="*/ 15 h 242"/>
                <a:gd name="T40" fmla="*/ 6 w 44"/>
                <a:gd name="T41" fmla="*/ 15 h 242"/>
                <a:gd name="T42" fmla="*/ 6 w 44"/>
                <a:gd name="T43" fmla="*/ 13 h 242"/>
                <a:gd name="T44" fmla="*/ 6 w 44"/>
                <a:gd name="T45" fmla="*/ 13 h 242"/>
                <a:gd name="T46" fmla="*/ 6 w 44"/>
                <a:gd name="T47" fmla="*/ 11 h 242"/>
                <a:gd name="T48" fmla="*/ 7 w 44"/>
                <a:gd name="T49" fmla="*/ 11 h 242"/>
                <a:gd name="T50" fmla="*/ 7 w 44"/>
                <a:gd name="T51" fmla="*/ 10 h 242"/>
                <a:gd name="T52" fmla="*/ 8 w 44"/>
                <a:gd name="T53" fmla="*/ 9 h 242"/>
                <a:gd name="T54" fmla="*/ 8 w 44"/>
                <a:gd name="T55" fmla="*/ 8 h 242"/>
                <a:gd name="T56" fmla="*/ 8 w 44"/>
                <a:gd name="T57" fmla="*/ 7 h 242"/>
                <a:gd name="T58" fmla="*/ 4 w 44"/>
                <a:gd name="T59" fmla="*/ 1 h 242"/>
                <a:gd name="T60" fmla="*/ 4 w 44"/>
                <a:gd name="T61" fmla="*/ 2 h 242"/>
                <a:gd name="T62" fmla="*/ 4 w 44"/>
                <a:gd name="T63" fmla="*/ 3 h 242"/>
                <a:gd name="T64" fmla="*/ 3 w 44"/>
                <a:gd name="T65" fmla="*/ 4 h 242"/>
                <a:gd name="T66" fmla="*/ 3 w 44"/>
                <a:gd name="T67" fmla="*/ 6 h 242"/>
                <a:gd name="T68" fmla="*/ 2 w 44"/>
                <a:gd name="T69" fmla="*/ 7 h 242"/>
                <a:gd name="T70" fmla="*/ 1 w 44"/>
                <a:gd name="T71" fmla="*/ 9 h 242"/>
                <a:gd name="T72" fmla="*/ 1 w 44"/>
                <a:gd name="T73" fmla="*/ 10 h 242"/>
                <a:gd name="T74" fmla="*/ 1 w 44"/>
                <a:gd name="T75" fmla="*/ 11 h 242"/>
                <a:gd name="T76" fmla="*/ 0 w 44"/>
                <a:gd name="T77" fmla="*/ 13 h 242"/>
                <a:gd name="T78" fmla="*/ 0 w 44"/>
                <a:gd name="T79" fmla="*/ 14 h 242"/>
                <a:gd name="T80" fmla="*/ 0 w 44"/>
                <a:gd name="T81" fmla="*/ 15 h 242"/>
                <a:gd name="T82" fmla="*/ 0 w 44"/>
                <a:gd name="T83" fmla="*/ 17 h 242"/>
                <a:gd name="T84" fmla="*/ 0 w 44"/>
                <a:gd name="T85" fmla="*/ 18 h 242"/>
                <a:gd name="T86" fmla="*/ 0 w 44"/>
                <a:gd name="T87" fmla="*/ 20 h 242"/>
                <a:gd name="T88" fmla="*/ 0 w 44"/>
                <a:gd name="T89" fmla="*/ 21 h 242"/>
                <a:gd name="T90" fmla="*/ 0 w 44"/>
                <a:gd name="T91" fmla="*/ 23 h 242"/>
                <a:gd name="T92" fmla="*/ 0 w 44"/>
                <a:gd name="T93" fmla="*/ 25 h 242"/>
                <a:gd name="T94" fmla="*/ 0 w 44"/>
                <a:gd name="T95" fmla="*/ 26 h 242"/>
                <a:gd name="T96" fmla="*/ 0 w 44"/>
                <a:gd name="T97" fmla="*/ 28 h 242"/>
                <a:gd name="T98" fmla="*/ 0 w 44"/>
                <a:gd name="T99" fmla="*/ 29 h 242"/>
                <a:gd name="T100" fmla="*/ 0 w 44"/>
                <a:gd name="T101" fmla="*/ 31 h 242"/>
                <a:gd name="T102" fmla="*/ 0 w 44"/>
                <a:gd name="T103" fmla="*/ 32 h 242"/>
                <a:gd name="T104" fmla="*/ 1 w 44"/>
                <a:gd name="T105" fmla="*/ 34 h 242"/>
                <a:gd name="T106" fmla="*/ 1 w 44"/>
                <a:gd name="T107" fmla="*/ 35 h 242"/>
                <a:gd name="T108" fmla="*/ 1 w 44"/>
                <a:gd name="T109" fmla="*/ 37 h 242"/>
                <a:gd name="T110" fmla="*/ 2 w 44"/>
                <a:gd name="T111" fmla="*/ 37 h 242"/>
                <a:gd name="T112" fmla="*/ 3 w 44"/>
                <a:gd name="T113" fmla="*/ 39 h 242"/>
                <a:gd name="T114" fmla="*/ 3 w 44"/>
                <a:gd name="T115" fmla="*/ 40 h 242"/>
                <a:gd name="T116" fmla="*/ 4 w 44"/>
                <a:gd name="T117" fmla="*/ 42 h 242"/>
                <a:gd name="T118" fmla="*/ 4 w 44"/>
                <a:gd name="T119" fmla="*/ 43 h 242"/>
                <a:gd name="T120" fmla="*/ 4 w 44"/>
                <a:gd name="T121" fmla="*/ 44 h 242"/>
                <a:gd name="T122" fmla="*/ 8 w 44"/>
                <a:gd name="T123" fmla="*/ 37 h 2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"/>
                <a:gd name="T187" fmla="*/ 0 h 242"/>
                <a:gd name="T188" fmla="*/ 44 w 44"/>
                <a:gd name="T189" fmla="*/ 242 h 24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" h="242">
                  <a:moveTo>
                    <a:pt x="44" y="203"/>
                  </a:moveTo>
                  <a:lnTo>
                    <a:pt x="44" y="201"/>
                  </a:lnTo>
                  <a:lnTo>
                    <a:pt x="42" y="199"/>
                  </a:lnTo>
                  <a:lnTo>
                    <a:pt x="42" y="197"/>
                  </a:lnTo>
                  <a:lnTo>
                    <a:pt x="41" y="194"/>
                  </a:lnTo>
                  <a:lnTo>
                    <a:pt x="41" y="192"/>
                  </a:lnTo>
                  <a:lnTo>
                    <a:pt x="39" y="192"/>
                  </a:lnTo>
                  <a:lnTo>
                    <a:pt x="39" y="188"/>
                  </a:lnTo>
                  <a:lnTo>
                    <a:pt x="37" y="186"/>
                  </a:lnTo>
                  <a:lnTo>
                    <a:pt x="37" y="181"/>
                  </a:lnTo>
                  <a:lnTo>
                    <a:pt x="35" y="179"/>
                  </a:lnTo>
                  <a:lnTo>
                    <a:pt x="33" y="173"/>
                  </a:lnTo>
                  <a:lnTo>
                    <a:pt x="33" y="171"/>
                  </a:lnTo>
                  <a:lnTo>
                    <a:pt x="33" y="166"/>
                  </a:lnTo>
                  <a:lnTo>
                    <a:pt x="29" y="160"/>
                  </a:lnTo>
                  <a:lnTo>
                    <a:pt x="29" y="155"/>
                  </a:lnTo>
                  <a:lnTo>
                    <a:pt x="29" y="153"/>
                  </a:lnTo>
                  <a:lnTo>
                    <a:pt x="28" y="151"/>
                  </a:lnTo>
                  <a:lnTo>
                    <a:pt x="28" y="149"/>
                  </a:lnTo>
                  <a:lnTo>
                    <a:pt x="28" y="145"/>
                  </a:lnTo>
                  <a:lnTo>
                    <a:pt x="28" y="143"/>
                  </a:lnTo>
                  <a:lnTo>
                    <a:pt x="26" y="140"/>
                  </a:lnTo>
                  <a:lnTo>
                    <a:pt x="26" y="136"/>
                  </a:lnTo>
                  <a:lnTo>
                    <a:pt x="26" y="134"/>
                  </a:lnTo>
                  <a:lnTo>
                    <a:pt x="26" y="130"/>
                  </a:lnTo>
                  <a:lnTo>
                    <a:pt x="26" y="127"/>
                  </a:lnTo>
                  <a:lnTo>
                    <a:pt x="26" y="125"/>
                  </a:lnTo>
                  <a:lnTo>
                    <a:pt x="26" y="121"/>
                  </a:lnTo>
                  <a:lnTo>
                    <a:pt x="26" y="117"/>
                  </a:lnTo>
                  <a:lnTo>
                    <a:pt x="26" y="115"/>
                  </a:lnTo>
                  <a:lnTo>
                    <a:pt x="26" y="112"/>
                  </a:lnTo>
                  <a:lnTo>
                    <a:pt x="26" y="110"/>
                  </a:lnTo>
                  <a:lnTo>
                    <a:pt x="26" y="108"/>
                  </a:lnTo>
                  <a:lnTo>
                    <a:pt x="26" y="104"/>
                  </a:lnTo>
                  <a:lnTo>
                    <a:pt x="28" y="101"/>
                  </a:lnTo>
                  <a:lnTo>
                    <a:pt x="28" y="99"/>
                  </a:lnTo>
                  <a:lnTo>
                    <a:pt x="28" y="95"/>
                  </a:lnTo>
                  <a:lnTo>
                    <a:pt x="29" y="89"/>
                  </a:lnTo>
                  <a:lnTo>
                    <a:pt x="29" y="88"/>
                  </a:lnTo>
                  <a:lnTo>
                    <a:pt x="29" y="84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69"/>
                  </a:lnTo>
                  <a:lnTo>
                    <a:pt x="35" y="65"/>
                  </a:lnTo>
                  <a:lnTo>
                    <a:pt x="35" y="61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39" y="54"/>
                  </a:lnTo>
                  <a:lnTo>
                    <a:pt x="39" y="50"/>
                  </a:lnTo>
                  <a:lnTo>
                    <a:pt x="41" y="48"/>
                  </a:lnTo>
                  <a:lnTo>
                    <a:pt x="41" y="47"/>
                  </a:lnTo>
                  <a:lnTo>
                    <a:pt x="42" y="43"/>
                  </a:lnTo>
                  <a:lnTo>
                    <a:pt x="44" y="41"/>
                  </a:lnTo>
                  <a:lnTo>
                    <a:pt x="44" y="37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22" y="6"/>
                  </a:lnTo>
                  <a:lnTo>
                    <a:pt x="20" y="9"/>
                  </a:lnTo>
                  <a:lnTo>
                    <a:pt x="20" y="13"/>
                  </a:lnTo>
                  <a:lnTo>
                    <a:pt x="20" y="17"/>
                  </a:lnTo>
                  <a:lnTo>
                    <a:pt x="16" y="20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11" y="35"/>
                  </a:lnTo>
                  <a:lnTo>
                    <a:pt x="9" y="37"/>
                  </a:lnTo>
                  <a:lnTo>
                    <a:pt x="9" y="43"/>
                  </a:lnTo>
                  <a:lnTo>
                    <a:pt x="7" y="47"/>
                  </a:lnTo>
                  <a:lnTo>
                    <a:pt x="7" y="48"/>
                  </a:lnTo>
                  <a:lnTo>
                    <a:pt x="7" y="54"/>
                  </a:lnTo>
                  <a:lnTo>
                    <a:pt x="5" y="56"/>
                  </a:lnTo>
                  <a:lnTo>
                    <a:pt x="5" y="61"/>
                  </a:lnTo>
                  <a:lnTo>
                    <a:pt x="5" y="63"/>
                  </a:lnTo>
                  <a:lnTo>
                    <a:pt x="1" y="69"/>
                  </a:lnTo>
                  <a:lnTo>
                    <a:pt x="1" y="71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1"/>
                  </a:lnTo>
                  <a:lnTo>
                    <a:pt x="0" y="97"/>
                  </a:lnTo>
                  <a:lnTo>
                    <a:pt x="0" y="101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7"/>
                  </a:lnTo>
                  <a:lnTo>
                    <a:pt x="0" y="121"/>
                  </a:lnTo>
                  <a:lnTo>
                    <a:pt x="0" y="125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49"/>
                  </a:lnTo>
                  <a:lnTo>
                    <a:pt x="0" y="153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6"/>
                  </a:lnTo>
                  <a:lnTo>
                    <a:pt x="1" y="168"/>
                  </a:lnTo>
                  <a:lnTo>
                    <a:pt x="1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5" y="186"/>
                  </a:lnTo>
                  <a:lnTo>
                    <a:pt x="7" y="188"/>
                  </a:lnTo>
                  <a:lnTo>
                    <a:pt x="7" y="192"/>
                  </a:lnTo>
                  <a:lnTo>
                    <a:pt x="7" y="197"/>
                  </a:lnTo>
                  <a:lnTo>
                    <a:pt x="9" y="199"/>
                  </a:lnTo>
                  <a:lnTo>
                    <a:pt x="9" y="203"/>
                  </a:lnTo>
                  <a:lnTo>
                    <a:pt x="11" y="207"/>
                  </a:lnTo>
                  <a:lnTo>
                    <a:pt x="13" y="211"/>
                  </a:lnTo>
                  <a:lnTo>
                    <a:pt x="13" y="214"/>
                  </a:lnTo>
                  <a:lnTo>
                    <a:pt x="15" y="218"/>
                  </a:lnTo>
                  <a:lnTo>
                    <a:pt x="16" y="222"/>
                  </a:lnTo>
                  <a:lnTo>
                    <a:pt x="20" y="225"/>
                  </a:lnTo>
                  <a:lnTo>
                    <a:pt x="20" y="229"/>
                  </a:lnTo>
                  <a:lnTo>
                    <a:pt x="20" y="231"/>
                  </a:lnTo>
                  <a:lnTo>
                    <a:pt x="22" y="235"/>
                  </a:lnTo>
                  <a:lnTo>
                    <a:pt x="24" y="238"/>
                  </a:lnTo>
                  <a:lnTo>
                    <a:pt x="26" y="242"/>
                  </a:lnTo>
                  <a:lnTo>
                    <a:pt x="44" y="20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3" name="Freeform 35"/>
            <p:cNvSpPr>
              <a:spLocks/>
            </p:cNvSpPr>
            <p:nvPr/>
          </p:nvSpPr>
          <p:spPr bwMode="auto">
            <a:xfrm>
              <a:off x="1852" y="3537"/>
              <a:ext cx="187" cy="81"/>
            </a:xfrm>
            <a:custGeom>
              <a:avLst/>
              <a:gdLst>
                <a:gd name="T0" fmla="*/ 79 w 440"/>
                <a:gd name="T1" fmla="*/ 17 h 190"/>
                <a:gd name="T2" fmla="*/ 70 w 440"/>
                <a:gd name="T3" fmla="*/ 26 h 190"/>
                <a:gd name="T4" fmla="*/ 60 w 440"/>
                <a:gd name="T5" fmla="*/ 35 h 190"/>
                <a:gd name="T6" fmla="*/ 40 w 440"/>
                <a:gd name="T7" fmla="*/ 35 h 190"/>
                <a:gd name="T8" fmla="*/ 20 w 440"/>
                <a:gd name="T9" fmla="*/ 35 h 190"/>
                <a:gd name="T10" fmla="*/ 10 w 440"/>
                <a:gd name="T11" fmla="*/ 26 h 190"/>
                <a:gd name="T12" fmla="*/ 0 w 440"/>
                <a:gd name="T13" fmla="*/ 17 h 190"/>
                <a:gd name="T14" fmla="*/ 10 w 440"/>
                <a:gd name="T15" fmla="*/ 9 h 190"/>
                <a:gd name="T16" fmla="*/ 20 w 440"/>
                <a:gd name="T17" fmla="*/ 0 h 190"/>
                <a:gd name="T18" fmla="*/ 40 w 440"/>
                <a:gd name="T19" fmla="*/ 0 h 190"/>
                <a:gd name="T20" fmla="*/ 60 w 440"/>
                <a:gd name="T21" fmla="*/ 0 h 190"/>
                <a:gd name="T22" fmla="*/ 70 w 440"/>
                <a:gd name="T23" fmla="*/ 9 h 190"/>
                <a:gd name="T24" fmla="*/ 79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440" y="95"/>
                  </a:moveTo>
                  <a:lnTo>
                    <a:pt x="386" y="142"/>
                  </a:lnTo>
                  <a:lnTo>
                    <a:pt x="330" y="190"/>
                  </a:lnTo>
                  <a:lnTo>
                    <a:pt x="220" y="190"/>
                  </a:lnTo>
                  <a:lnTo>
                    <a:pt x="110" y="190"/>
                  </a:lnTo>
                  <a:lnTo>
                    <a:pt x="56" y="142"/>
                  </a:lnTo>
                  <a:lnTo>
                    <a:pt x="0" y="95"/>
                  </a:lnTo>
                  <a:lnTo>
                    <a:pt x="56" y="47"/>
                  </a:lnTo>
                  <a:lnTo>
                    <a:pt x="110" y="0"/>
                  </a:lnTo>
                  <a:lnTo>
                    <a:pt x="220" y="0"/>
                  </a:lnTo>
                  <a:lnTo>
                    <a:pt x="330" y="0"/>
                  </a:lnTo>
                  <a:lnTo>
                    <a:pt x="386" y="47"/>
                  </a:lnTo>
                  <a:lnTo>
                    <a:pt x="440" y="95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4" name="Rectangle 36"/>
            <p:cNvSpPr>
              <a:spLocks noChangeArrowheads="1"/>
            </p:cNvSpPr>
            <p:nvPr/>
          </p:nvSpPr>
          <p:spPr bwMode="auto">
            <a:xfrm>
              <a:off x="1852" y="3565"/>
              <a:ext cx="187" cy="12"/>
            </a:xfrm>
            <a:prstGeom prst="rect">
              <a:avLst/>
            </a:prstGeom>
            <a:solidFill>
              <a:srgbClr val="003A6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5" name="Freeform 37"/>
            <p:cNvSpPr>
              <a:spLocks/>
            </p:cNvSpPr>
            <p:nvPr/>
          </p:nvSpPr>
          <p:spPr bwMode="auto">
            <a:xfrm>
              <a:off x="1852" y="3537"/>
              <a:ext cx="46" cy="81"/>
            </a:xfrm>
            <a:custGeom>
              <a:avLst/>
              <a:gdLst>
                <a:gd name="T0" fmla="*/ 19 w 110"/>
                <a:gd name="T1" fmla="*/ 35 h 190"/>
                <a:gd name="T2" fmla="*/ 10 w 110"/>
                <a:gd name="T3" fmla="*/ 26 h 190"/>
                <a:gd name="T4" fmla="*/ 0 w 110"/>
                <a:gd name="T5" fmla="*/ 17 h 190"/>
                <a:gd name="T6" fmla="*/ 10 w 110"/>
                <a:gd name="T7" fmla="*/ 9 h 190"/>
                <a:gd name="T8" fmla="*/ 19 w 110"/>
                <a:gd name="T9" fmla="*/ 0 h 190"/>
                <a:gd name="T10" fmla="*/ 19 w 110"/>
                <a:gd name="T11" fmla="*/ 35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90"/>
                <a:gd name="T20" fmla="*/ 110 w 110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90">
                  <a:moveTo>
                    <a:pt x="110" y="190"/>
                  </a:moveTo>
                  <a:lnTo>
                    <a:pt x="56" y="142"/>
                  </a:lnTo>
                  <a:lnTo>
                    <a:pt x="0" y="95"/>
                  </a:lnTo>
                  <a:lnTo>
                    <a:pt x="56" y="47"/>
                  </a:lnTo>
                  <a:lnTo>
                    <a:pt x="110" y="0"/>
                  </a:lnTo>
                  <a:lnTo>
                    <a:pt x="110" y="19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6" name="Freeform 38"/>
            <p:cNvSpPr>
              <a:spLocks/>
            </p:cNvSpPr>
            <p:nvPr/>
          </p:nvSpPr>
          <p:spPr bwMode="auto">
            <a:xfrm>
              <a:off x="1993" y="3537"/>
              <a:ext cx="46" cy="81"/>
            </a:xfrm>
            <a:custGeom>
              <a:avLst/>
              <a:gdLst>
                <a:gd name="T0" fmla="*/ 20 w 108"/>
                <a:gd name="T1" fmla="*/ 17 h 188"/>
                <a:gd name="T2" fmla="*/ 10 w 108"/>
                <a:gd name="T3" fmla="*/ 26 h 188"/>
                <a:gd name="T4" fmla="*/ 0 w 108"/>
                <a:gd name="T5" fmla="*/ 35 h 188"/>
                <a:gd name="T6" fmla="*/ 0 w 108"/>
                <a:gd name="T7" fmla="*/ 0 h 188"/>
                <a:gd name="T8" fmla="*/ 10 w 108"/>
                <a:gd name="T9" fmla="*/ 9 h 188"/>
                <a:gd name="T10" fmla="*/ 20 w 108"/>
                <a:gd name="T11" fmla="*/ 17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88"/>
                <a:gd name="T20" fmla="*/ 108 w 108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88">
                  <a:moveTo>
                    <a:pt x="108" y="93"/>
                  </a:moveTo>
                  <a:lnTo>
                    <a:pt x="54" y="140"/>
                  </a:lnTo>
                  <a:lnTo>
                    <a:pt x="0" y="188"/>
                  </a:lnTo>
                  <a:lnTo>
                    <a:pt x="0" y="0"/>
                  </a:lnTo>
                  <a:lnTo>
                    <a:pt x="54" y="47"/>
                  </a:lnTo>
                  <a:lnTo>
                    <a:pt x="108" y="93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7" name="Freeform 39"/>
            <p:cNvSpPr>
              <a:spLocks/>
            </p:cNvSpPr>
            <p:nvPr/>
          </p:nvSpPr>
          <p:spPr bwMode="auto">
            <a:xfrm>
              <a:off x="1852" y="3525"/>
              <a:ext cx="187" cy="81"/>
            </a:xfrm>
            <a:custGeom>
              <a:avLst/>
              <a:gdLst>
                <a:gd name="T0" fmla="*/ 79 w 440"/>
                <a:gd name="T1" fmla="*/ 17 h 190"/>
                <a:gd name="T2" fmla="*/ 70 w 440"/>
                <a:gd name="T3" fmla="*/ 26 h 190"/>
                <a:gd name="T4" fmla="*/ 60 w 440"/>
                <a:gd name="T5" fmla="*/ 35 h 190"/>
                <a:gd name="T6" fmla="*/ 40 w 440"/>
                <a:gd name="T7" fmla="*/ 35 h 190"/>
                <a:gd name="T8" fmla="*/ 20 w 440"/>
                <a:gd name="T9" fmla="*/ 35 h 190"/>
                <a:gd name="T10" fmla="*/ 10 w 440"/>
                <a:gd name="T11" fmla="*/ 26 h 190"/>
                <a:gd name="T12" fmla="*/ 0 w 440"/>
                <a:gd name="T13" fmla="*/ 17 h 190"/>
                <a:gd name="T14" fmla="*/ 10 w 440"/>
                <a:gd name="T15" fmla="*/ 9 h 190"/>
                <a:gd name="T16" fmla="*/ 20 w 440"/>
                <a:gd name="T17" fmla="*/ 0 h 190"/>
                <a:gd name="T18" fmla="*/ 40 w 440"/>
                <a:gd name="T19" fmla="*/ 0 h 190"/>
                <a:gd name="T20" fmla="*/ 60 w 440"/>
                <a:gd name="T21" fmla="*/ 0 h 190"/>
                <a:gd name="T22" fmla="*/ 70 w 440"/>
                <a:gd name="T23" fmla="*/ 9 h 190"/>
                <a:gd name="T24" fmla="*/ 79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440" y="95"/>
                  </a:moveTo>
                  <a:lnTo>
                    <a:pt x="386" y="144"/>
                  </a:lnTo>
                  <a:lnTo>
                    <a:pt x="330" y="190"/>
                  </a:lnTo>
                  <a:lnTo>
                    <a:pt x="220" y="190"/>
                  </a:lnTo>
                  <a:lnTo>
                    <a:pt x="110" y="190"/>
                  </a:lnTo>
                  <a:lnTo>
                    <a:pt x="56" y="144"/>
                  </a:lnTo>
                  <a:lnTo>
                    <a:pt x="0" y="95"/>
                  </a:lnTo>
                  <a:lnTo>
                    <a:pt x="56" y="49"/>
                  </a:lnTo>
                  <a:lnTo>
                    <a:pt x="110" y="0"/>
                  </a:lnTo>
                  <a:lnTo>
                    <a:pt x="220" y="0"/>
                  </a:lnTo>
                  <a:lnTo>
                    <a:pt x="330" y="0"/>
                  </a:lnTo>
                  <a:lnTo>
                    <a:pt x="386" y="49"/>
                  </a:lnTo>
                  <a:lnTo>
                    <a:pt x="440" y="95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8" name="Freeform 40"/>
            <p:cNvSpPr>
              <a:spLocks/>
            </p:cNvSpPr>
            <p:nvPr/>
          </p:nvSpPr>
          <p:spPr bwMode="auto">
            <a:xfrm>
              <a:off x="1710" y="3485"/>
              <a:ext cx="188" cy="80"/>
            </a:xfrm>
            <a:custGeom>
              <a:avLst/>
              <a:gdLst>
                <a:gd name="T0" fmla="*/ 0 w 440"/>
                <a:gd name="T1" fmla="*/ 17 h 186"/>
                <a:gd name="T2" fmla="*/ 10 w 440"/>
                <a:gd name="T3" fmla="*/ 26 h 186"/>
                <a:gd name="T4" fmla="*/ 20 w 440"/>
                <a:gd name="T5" fmla="*/ 34 h 186"/>
                <a:gd name="T6" fmla="*/ 40 w 440"/>
                <a:gd name="T7" fmla="*/ 34 h 186"/>
                <a:gd name="T8" fmla="*/ 60 w 440"/>
                <a:gd name="T9" fmla="*/ 34 h 186"/>
                <a:gd name="T10" fmla="*/ 71 w 440"/>
                <a:gd name="T11" fmla="*/ 26 h 186"/>
                <a:gd name="T12" fmla="*/ 80 w 440"/>
                <a:gd name="T13" fmla="*/ 17 h 186"/>
                <a:gd name="T14" fmla="*/ 71 w 440"/>
                <a:gd name="T15" fmla="*/ 9 h 186"/>
                <a:gd name="T16" fmla="*/ 60 w 440"/>
                <a:gd name="T17" fmla="*/ 0 h 186"/>
                <a:gd name="T18" fmla="*/ 40 w 440"/>
                <a:gd name="T19" fmla="*/ 0 h 186"/>
                <a:gd name="T20" fmla="*/ 20 w 440"/>
                <a:gd name="T21" fmla="*/ 0 h 186"/>
                <a:gd name="T22" fmla="*/ 10 w 440"/>
                <a:gd name="T23" fmla="*/ 9 h 186"/>
                <a:gd name="T24" fmla="*/ 0 w 440"/>
                <a:gd name="T25" fmla="*/ 17 h 1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86"/>
                <a:gd name="T41" fmla="*/ 440 w 440"/>
                <a:gd name="T42" fmla="*/ 186 h 18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86">
                  <a:moveTo>
                    <a:pt x="0" y="93"/>
                  </a:moveTo>
                  <a:lnTo>
                    <a:pt x="56" y="140"/>
                  </a:lnTo>
                  <a:lnTo>
                    <a:pt x="110" y="186"/>
                  </a:lnTo>
                  <a:lnTo>
                    <a:pt x="220" y="186"/>
                  </a:lnTo>
                  <a:lnTo>
                    <a:pt x="330" y="186"/>
                  </a:lnTo>
                  <a:lnTo>
                    <a:pt x="386" y="140"/>
                  </a:lnTo>
                  <a:lnTo>
                    <a:pt x="440" y="93"/>
                  </a:lnTo>
                  <a:lnTo>
                    <a:pt x="386" y="46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9" name="Freeform 41"/>
            <p:cNvSpPr>
              <a:spLocks/>
            </p:cNvSpPr>
            <p:nvPr/>
          </p:nvSpPr>
          <p:spPr bwMode="auto">
            <a:xfrm>
              <a:off x="1710" y="3513"/>
              <a:ext cx="188" cy="12"/>
            </a:xfrm>
            <a:custGeom>
              <a:avLst/>
              <a:gdLst>
                <a:gd name="T0" fmla="*/ 80 w 440"/>
                <a:gd name="T1" fmla="*/ 0 h 26"/>
                <a:gd name="T2" fmla="*/ 80 w 440"/>
                <a:gd name="T3" fmla="*/ 6 h 26"/>
                <a:gd name="T4" fmla="*/ 0 w 440"/>
                <a:gd name="T5" fmla="*/ 6 h 26"/>
                <a:gd name="T6" fmla="*/ 0 w 440"/>
                <a:gd name="T7" fmla="*/ 0 h 26"/>
                <a:gd name="T8" fmla="*/ 80 w 440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26"/>
                <a:gd name="T17" fmla="*/ 440 w 440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26">
                  <a:moveTo>
                    <a:pt x="440" y="0"/>
                  </a:moveTo>
                  <a:lnTo>
                    <a:pt x="440" y="26"/>
                  </a:lnTo>
                  <a:lnTo>
                    <a:pt x="2" y="26"/>
                  </a:lnTo>
                  <a:lnTo>
                    <a:pt x="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0" name="Freeform 42"/>
            <p:cNvSpPr>
              <a:spLocks/>
            </p:cNvSpPr>
            <p:nvPr/>
          </p:nvSpPr>
          <p:spPr bwMode="auto">
            <a:xfrm>
              <a:off x="1852" y="3485"/>
              <a:ext cx="46" cy="80"/>
            </a:xfrm>
            <a:custGeom>
              <a:avLst/>
              <a:gdLst>
                <a:gd name="T0" fmla="*/ 0 w 110"/>
                <a:gd name="T1" fmla="*/ 34 h 186"/>
                <a:gd name="T2" fmla="*/ 10 w 110"/>
                <a:gd name="T3" fmla="*/ 26 h 186"/>
                <a:gd name="T4" fmla="*/ 19 w 110"/>
                <a:gd name="T5" fmla="*/ 17 h 186"/>
                <a:gd name="T6" fmla="*/ 10 w 110"/>
                <a:gd name="T7" fmla="*/ 9 h 186"/>
                <a:gd name="T8" fmla="*/ 0 w 110"/>
                <a:gd name="T9" fmla="*/ 0 h 186"/>
                <a:gd name="T10" fmla="*/ 0 w 110"/>
                <a:gd name="T11" fmla="*/ 34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6"/>
                <a:gd name="T20" fmla="*/ 110 w 110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6">
                  <a:moveTo>
                    <a:pt x="0" y="186"/>
                  </a:moveTo>
                  <a:lnTo>
                    <a:pt x="56" y="140"/>
                  </a:lnTo>
                  <a:lnTo>
                    <a:pt x="110" y="93"/>
                  </a:lnTo>
                  <a:lnTo>
                    <a:pt x="56" y="46"/>
                  </a:lnTo>
                  <a:lnTo>
                    <a:pt x="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1" name="Freeform 43"/>
            <p:cNvSpPr>
              <a:spLocks/>
            </p:cNvSpPr>
            <p:nvPr/>
          </p:nvSpPr>
          <p:spPr bwMode="auto">
            <a:xfrm>
              <a:off x="1710" y="3485"/>
              <a:ext cx="47" cy="80"/>
            </a:xfrm>
            <a:custGeom>
              <a:avLst/>
              <a:gdLst>
                <a:gd name="T0" fmla="*/ 0 w 110"/>
                <a:gd name="T1" fmla="*/ 17 h 186"/>
                <a:gd name="T2" fmla="*/ 10 w 110"/>
                <a:gd name="T3" fmla="*/ 26 h 186"/>
                <a:gd name="T4" fmla="*/ 20 w 110"/>
                <a:gd name="T5" fmla="*/ 34 h 186"/>
                <a:gd name="T6" fmla="*/ 20 w 110"/>
                <a:gd name="T7" fmla="*/ 0 h 186"/>
                <a:gd name="T8" fmla="*/ 10 w 110"/>
                <a:gd name="T9" fmla="*/ 9 h 186"/>
                <a:gd name="T10" fmla="*/ 0 w 110"/>
                <a:gd name="T11" fmla="*/ 17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6"/>
                <a:gd name="T20" fmla="*/ 110 w 110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6">
                  <a:moveTo>
                    <a:pt x="0" y="93"/>
                  </a:moveTo>
                  <a:lnTo>
                    <a:pt x="56" y="140"/>
                  </a:lnTo>
                  <a:lnTo>
                    <a:pt x="110" y="186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2" name="Freeform 44"/>
            <p:cNvSpPr>
              <a:spLocks/>
            </p:cNvSpPr>
            <p:nvPr/>
          </p:nvSpPr>
          <p:spPr bwMode="auto">
            <a:xfrm>
              <a:off x="1710" y="3473"/>
              <a:ext cx="188" cy="81"/>
            </a:xfrm>
            <a:custGeom>
              <a:avLst/>
              <a:gdLst>
                <a:gd name="T0" fmla="*/ 0 w 440"/>
                <a:gd name="T1" fmla="*/ 17 h 188"/>
                <a:gd name="T2" fmla="*/ 10 w 440"/>
                <a:gd name="T3" fmla="*/ 26 h 188"/>
                <a:gd name="T4" fmla="*/ 20 w 440"/>
                <a:gd name="T5" fmla="*/ 35 h 188"/>
                <a:gd name="T6" fmla="*/ 40 w 440"/>
                <a:gd name="T7" fmla="*/ 35 h 188"/>
                <a:gd name="T8" fmla="*/ 60 w 440"/>
                <a:gd name="T9" fmla="*/ 35 h 188"/>
                <a:gd name="T10" fmla="*/ 71 w 440"/>
                <a:gd name="T11" fmla="*/ 26 h 188"/>
                <a:gd name="T12" fmla="*/ 80 w 440"/>
                <a:gd name="T13" fmla="*/ 17 h 188"/>
                <a:gd name="T14" fmla="*/ 71 w 440"/>
                <a:gd name="T15" fmla="*/ 9 h 188"/>
                <a:gd name="T16" fmla="*/ 60 w 440"/>
                <a:gd name="T17" fmla="*/ 0 h 188"/>
                <a:gd name="T18" fmla="*/ 40 w 440"/>
                <a:gd name="T19" fmla="*/ 0 h 188"/>
                <a:gd name="T20" fmla="*/ 20 w 440"/>
                <a:gd name="T21" fmla="*/ 0 h 188"/>
                <a:gd name="T22" fmla="*/ 10 w 440"/>
                <a:gd name="T23" fmla="*/ 9 h 188"/>
                <a:gd name="T24" fmla="*/ 0 w 440"/>
                <a:gd name="T25" fmla="*/ 17 h 1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88"/>
                <a:gd name="T41" fmla="*/ 440 w 440"/>
                <a:gd name="T42" fmla="*/ 188 h 18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88">
                  <a:moveTo>
                    <a:pt x="0" y="93"/>
                  </a:moveTo>
                  <a:lnTo>
                    <a:pt x="56" y="141"/>
                  </a:lnTo>
                  <a:lnTo>
                    <a:pt x="110" y="188"/>
                  </a:lnTo>
                  <a:lnTo>
                    <a:pt x="220" y="188"/>
                  </a:lnTo>
                  <a:lnTo>
                    <a:pt x="330" y="188"/>
                  </a:lnTo>
                  <a:lnTo>
                    <a:pt x="386" y="141"/>
                  </a:lnTo>
                  <a:lnTo>
                    <a:pt x="440" y="93"/>
                  </a:lnTo>
                  <a:lnTo>
                    <a:pt x="386" y="48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3" name="Freeform 45"/>
            <p:cNvSpPr>
              <a:spLocks/>
            </p:cNvSpPr>
            <p:nvPr/>
          </p:nvSpPr>
          <p:spPr bwMode="auto">
            <a:xfrm>
              <a:off x="1852" y="3443"/>
              <a:ext cx="187" cy="82"/>
            </a:xfrm>
            <a:custGeom>
              <a:avLst/>
              <a:gdLst>
                <a:gd name="T0" fmla="*/ 0 w 440"/>
                <a:gd name="T1" fmla="*/ 18 h 190"/>
                <a:gd name="T2" fmla="*/ 10 w 440"/>
                <a:gd name="T3" fmla="*/ 27 h 190"/>
                <a:gd name="T4" fmla="*/ 20 w 440"/>
                <a:gd name="T5" fmla="*/ 35 h 190"/>
                <a:gd name="T6" fmla="*/ 40 w 440"/>
                <a:gd name="T7" fmla="*/ 35 h 190"/>
                <a:gd name="T8" fmla="*/ 60 w 440"/>
                <a:gd name="T9" fmla="*/ 35 h 190"/>
                <a:gd name="T10" fmla="*/ 70 w 440"/>
                <a:gd name="T11" fmla="*/ 27 h 190"/>
                <a:gd name="T12" fmla="*/ 79 w 440"/>
                <a:gd name="T13" fmla="*/ 18 h 190"/>
                <a:gd name="T14" fmla="*/ 70 w 440"/>
                <a:gd name="T15" fmla="*/ 9 h 190"/>
                <a:gd name="T16" fmla="*/ 60 w 440"/>
                <a:gd name="T17" fmla="*/ 0 h 190"/>
                <a:gd name="T18" fmla="*/ 40 w 440"/>
                <a:gd name="T19" fmla="*/ 0 h 190"/>
                <a:gd name="T20" fmla="*/ 20 w 440"/>
                <a:gd name="T21" fmla="*/ 0 h 190"/>
                <a:gd name="T22" fmla="*/ 10 w 440"/>
                <a:gd name="T23" fmla="*/ 9 h 190"/>
                <a:gd name="T24" fmla="*/ 0 w 440"/>
                <a:gd name="T25" fmla="*/ 18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0" y="97"/>
                  </a:moveTo>
                  <a:lnTo>
                    <a:pt x="56" y="143"/>
                  </a:lnTo>
                  <a:lnTo>
                    <a:pt x="110" y="190"/>
                  </a:lnTo>
                  <a:lnTo>
                    <a:pt x="220" y="190"/>
                  </a:lnTo>
                  <a:lnTo>
                    <a:pt x="330" y="190"/>
                  </a:lnTo>
                  <a:lnTo>
                    <a:pt x="386" y="143"/>
                  </a:lnTo>
                  <a:lnTo>
                    <a:pt x="440" y="97"/>
                  </a:lnTo>
                  <a:lnTo>
                    <a:pt x="386" y="48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4" name="Rectangle 46"/>
            <p:cNvSpPr>
              <a:spLocks noChangeArrowheads="1"/>
            </p:cNvSpPr>
            <p:nvPr/>
          </p:nvSpPr>
          <p:spPr bwMode="auto">
            <a:xfrm>
              <a:off x="1852" y="3473"/>
              <a:ext cx="187" cy="12"/>
            </a:xfrm>
            <a:prstGeom prst="rect">
              <a:avLst/>
            </a:prstGeom>
            <a:solidFill>
              <a:srgbClr val="003A6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5" name="Freeform 47"/>
            <p:cNvSpPr>
              <a:spLocks/>
            </p:cNvSpPr>
            <p:nvPr/>
          </p:nvSpPr>
          <p:spPr bwMode="auto">
            <a:xfrm>
              <a:off x="1993" y="3443"/>
              <a:ext cx="46" cy="82"/>
            </a:xfrm>
            <a:custGeom>
              <a:avLst/>
              <a:gdLst>
                <a:gd name="T0" fmla="*/ 0 w 108"/>
                <a:gd name="T1" fmla="*/ 35 h 190"/>
                <a:gd name="T2" fmla="*/ 10 w 108"/>
                <a:gd name="T3" fmla="*/ 27 h 190"/>
                <a:gd name="T4" fmla="*/ 20 w 108"/>
                <a:gd name="T5" fmla="*/ 18 h 190"/>
                <a:gd name="T6" fmla="*/ 10 w 108"/>
                <a:gd name="T7" fmla="*/ 9 h 190"/>
                <a:gd name="T8" fmla="*/ 0 w 108"/>
                <a:gd name="T9" fmla="*/ 0 h 190"/>
                <a:gd name="T10" fmla="*/ 0 w 108"/>
                <a:gd name="T11" fmla="*/ 35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90"/>
                <a:gd name="T20" fmla="*/ 108 w 108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90">
                  <a:moveTo>
                    <a:pt x="0" y="190"/>
                  </a:moveTo>
                  <a:lnTo>
                    <a:pt x="54" y="143"/>
                  </a:lnTo>
                  <a:lnTo>
                    <a:pt x="108" y="97"/>
                  </a:lnTo>
                  <a:lnTo>
                    <a:pt x="54" y="48"/>
                  </a:lnTo>
                  <a:lnTo>
                    <a:pt x="0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6" name="Freeform 48"/>
            <p:cNvSpPr>
              <a:spLocks/>
            </p:cNvSpPr>
            <p:nvPr/>
          </p:nvSpPr>
          <p:spPr bwMode="auto">
            <a:xfrm>
              <a:off x="1852" y="3443"/>
              <a:ext cx="46" cy="82"/>
            </a:xfrm>
            <a:custGeom>
              <a:avLst/>
              <a:gdLst>
                <a:gd name="T0" fmla="*/ 0 w 110"/>
                <a:gd name="T1" fmla="*/ 18 h 188"/>
                <a:gd name="T2" fmla="*/ 10 w 110"/>
                <a:gd name="T3" fmla="*/ 27 h 188"/>
                <a:gd name="T4" fmla="*/ 19 w 110"/>
                <a:gd name="T5" fmla="*/ 36 h 188"/>
                <a:gd name="T6" fmla="*/ 19 w 110"/>
                <a:gd name="T7" fmla="*/ 0 h 188"/>
                <a:gd name="T8" fmla="*/ 10 w 110"/>
                <a:gd name="T9" fmla="*/ 9 h 188"/>
                <a:gd name="T10" fmla="*/ 0 w 110"/>
                <a:gd name="T11" fmla="*/ 18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8"/>
                <a:gd name="T20" fmla="*/ 110 w 110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8">
                  <a:moveTo>
                    <a:pt x="0" y="95"/>
                  </a:moveTo>
                  <a:lnTo>
                    <a:pt x="56" y="143"/>
                  </a:lnTo>
                  <a:lnTo>
                    <a:pt x="110" y="188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7" name="Freeform 49"/>
            <p:cNvSpPr>
              <a:spLocks/>
            </p:cNvSpPr>
            <p:nvPr/>
          </p:nvSpPr>
          <p:spPr bwMode="auto">
            <a:xfrm>
              <a:off x="1852" y="3432"/>
              <a:ext cx="187" cy="81"/>
            </a:xfrm>
            <a:custGeom>
              <a:avLst/>
              <a:gdLst>
                <a:gd name="T0" fmla="*/ 0 w 440"/>
                <a:gd name="T1" fmla="*/ 17 h 190"/>
                <a:gd name="T2" fmla="*/ 10 w 440"/>
                <a:gd name="T3" fmla="*/ 26 h 190"/>
                <a:gd name="T4" fmla="*/ 20 w 440"/>
                <a:gd name="T5" fmla="*/ 35 h 190"/>
                <a:gd name="T6" fmla="*/ 40 w 440"/>
                <a:gd name="T7" fmla="*/ 35 h 190"/>
                <a:gd name="T8" fmla="*/ 60 w 440"/>
                <a:gd name="T9" fmla="*/ 35 h 190"/>
                <a:gd name="T10" fmla="*/ 70 w 440"/>
                <a:gd name="T11" fmla="*/ 26 h 190"/>
                <a:gd name="T12" fmla="*/ 79 w 440"/>
                <a:gd name="T13" fmla="*/ 17 h 190"/>
                <a:gd name="T14" fmla="*/ 70 w 440"/>
                <a:gd name="T15" fmla="*/ 9 h 190"/>
                <a:gd name="T16" fmla="*/ 60 w 440"/>
                <a:gd name="T17" fmla="*/ 0 h 190"/>
                <a:gd name="T18" fmla="*/ 40 w 440"/>
                <a:gd name="T19" fmla="*/ 0 h 190"/>
                <a:gd name="T20" fmla="*/ 20 w 440"/>
                <a:gd name="T21" fmla="*/ 0 h 190"/>
                <a:gd name="T22" fmla="*/ 10 w 440"/>
                <a:gd name="T23" fmla="*/ 9 h 190"/>
                <a:gd name="T24" fmla="*/ 0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0" y="95"/>
                  </a:moveTo>
                  <a:lnTo>
                    <a:pt x="56" y="143"/>
                  </a:lnTo>
                  <a:lnTo>
                    <a:pt x="110" y="190"/>
                  </a:lnTo>
                  <a:lnTo>
                    <a:pt x="220" y="190"/>
                  </a:lnTo>
                  <a:lnTo>
                    <a:pt x="330" y="190"/>
                  </a:lnTo>
                  <a:lnTo>
                    <a:pt x="386" y="143"/>
                  </a:lnTo>
                  <a:lnTo>
                    <a:pt x="440" y="95"/>
                  </a:lnTo>
                  <a:lnTo>
                    <a:pt x="386" y="46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8" name="Freeform 50"/>
            <p:cNvSpPr>
              <a:spLocks/>
            </p:cNvSpPr>
            <p:nvPr/>
          </p:nvSpPr>
          <p:spPr bwMode="auto">
            <a:xfrm>
              <a:off x="1936" y="3465"/>
              <a:ext cx="28" cy="42"/>
            </a:xfrm>
            <a:custGeom>
              <a:avLst/>
              <a:gdLst>
                <a:gd name="T0" fmla="*/ 2 w 64"/>
                <a:gd name="T1" fmla="*/ 0 h 99"/>
                <a:gd name="T2" fmla="*/ 0 w 64"/>
                <a:gd name="T3" fmla="*/ 1 h 99"/>
                <a:gd name="T4" fmla="*/ 9 w 64"/>
                <a:gd name="T5" fmla="*/ 18 h 99"/>
                <a:gd name="T6" fmla="*/ 12 w 64"/>
                <a:gd name="T7" fmla="*/ 18 h 99"/>
                <a:gd name="T8" fmla="*/ 3 w 64"/>
                <a:gd name="T9" fmla="*/ 0 h 99"/>
                <a:gd name="T10" fmla="*/ 2 w 64"/>
                <a:gd name="T11" fmla="*/ 1 h 99"/>
                <a:gd name="T12" fmla="*/ 2 w 64"/>
                <a:gd name="T13" fmla="*/ 0 h 99"/>
                <a:gd name="T14" fmla="*/ 0 w 64"/>
                <a:gd name="T15" fmla="*/ 0 h 99"/>
                <a:gd name="T16" fmla="*/ 0 w 64"/>
                <a:gd name="T17" fmla="*/ 1 h 99"/>
                <a:gd name="T18" fmla="*/ 2 w 64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"/>
                <a:gd name="T31" fmla="*/ 0 h 99"/>
                <a:gd name="T32" fmla="*/ 64 w 64"/>
                <a:gd name="T33" fmla="*/ 99 h 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" h="99">
                  <a:moveTo>
                    <a:pt x="10" y="0"/>
                  </a:moveTo>
                  <a:lnTo>
                    <a:pt x="0" y="4"/>
                  </a:lnTo>
                  <a:lnTo>
                    <a:pt x="47" y="99"/>
                  </a:lnTo>
                  <a:lnTo>
                    <a:pt x="64" y="99"/>
                  </a:lnTo>
                  <a:lnTo>
                    <a:pt x="17" y="2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9" name="Freeform 51"/>
            <p:cNvSpPr>
              <a:spLocks/>
            </p:cNvSpPr>
            <p:nvPr/>
          </p:nvSpPr>
          <p:spPr bwMode="auto">
            <a:xfrm>
              <a:off x="1941" y="3465"/>
              <a:ext cx="19" cy="3"/>
            </a:xfrm>
            <a:custGeom>
              <a:avLst/>
              <a:gdLst>
                <a:gd name="T0" fmla="*/ 6 w 44"/>
                <a:gd name="T1" fmla="*/ 1 h 8"/>
                <a:gd name="T2" fmla="*/ 7 w 44"/>
                <a:gd name="T3" fmla="*/ 0 h 8"/>
                <a:gd name="T4" fmla="*/ 0 w 44"/>
                <a:gd name="T5" fmla="*/ 0 h 8"/>
                <a:gd name="T6" fmla="*/ 0 w 44"/>
                <a:gd name="T7" fmla="*/ 1 h 8"/>
                <a:gd name="T8" fmla="*/ 7 w 44"/>
                <a:gd name="T9" fmla="*/ 1 h 8"/>
                <a:gd name="T10" fmla="*/ 8 w 44"/>
                <a:gd name="T11" fmla="*/ 1 h 8"/>
                <a:gd name="T12" fmla="*/ 7 w 44"/>
                <a:gd name="T13" fmla="*/ 1 h 8"/>
                <a:gd name="T14" fmla="*/ 8 w 44"/>
                <a:gd name="T15" fmla="*/ 1 h 8"/>
                <a:gd name="T16" fmla="*/ 8 w 44"/>
                <a:gd name="T17" fmla="*/ 1 h 8"/>
                <a:gd name="T18" fmla="*/ 6 w 44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8"/>
                <a:gd name="T32" fmla="*/ 44 w 44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8">
                  <a:moveTo>
                    <a:pt x="30" y="4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7" y="8"/>
                  </a:lnTo>
                  <a:lnTo>
                    <a:pt x="44" y="4"/>
                  </a:lnTo>
                  <a:lnTo>
                    <a:pt x="37" y="8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0" name="Freeform 52"/>
            <p:cNvSpPr>
              <a:spLocks/>
            </p:cNvSpPr>
            <p:nvPr/>
          </p:nvSpPr>
          <p:spPr bwMode="auto">
            <a:xfrm>
              <a:off x="1954" y="3447"/>
              <a:ext cx="6" cy="19"/>
            </a:xfrm>
            <a:custGeom>
              <a:avLst/>
              <a:gdLst>
                <a:gd name="T0" fmla="*/ 2 w 13"/>
                <a:gd name="T1" fmla="*/ 1 h 47"/>
                <a:gd name="T2" fmla="*/ 0 w 13"/>
                <a:gd name="T3" fmla="*/ 1 h 47"/>
                <a:gd name="T4" fmla="*/ 0 w 13"/>
                <a:gd name="T5" fmla="*/ 8 h 47"/>
                <a:gd name="T6" fmla="*/ 3 w 13"/>
                <a:gd name="T7" fmla="*/ 8 h 47"/>
                <a:gd name="T8" fmla="*/ 3 w 13"/>
                <a:gd name="T9" fmla="*/ 1 h 47"/>
                <a:gd name="T10" fmla="*/ 2 w 13"/>
                <a:gd name="T11" fmla="*/ 0 h 47"/>
                <a:gd name="T12" fmla="*/ 3 w 13"/>
                <a:gd name="T13" fmla="*/ 1 h 47"/>
                <a:gd name="T14" fmla="*/ 3 w 13"/>
                <a:gd name="T15" fmla="*/ 0 h 47"/>
                <a:gd name="T16" fmla="*/ 2 w 13"/>
                <a:gd name="T17" fmla="*/ 0 h 47"/>
                <a:gd name="T18" fmla="*/ 2 w 13"/>
                <a:gd name="T19" fmla="*/ 1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7"/>
                <a:gd name="T32" fmla="*/ 13 w 13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7">
                  <a:moveTo>
                    <a:pt x="8" y="8"/>
                  </a:moveTo>
                  <a:lnTo>
                    <a:pt x="0" y="6"/>
                  </a:lnTo>
                  <a:lnTo>
                    <a:pt x="0" y="47"/>
                  </a:lnTo>
                  <a:lnTo>
                    <a:pt x="13" y="47"/>
                  </a:lnTo>
                  <a:lnTo>
                    <a:pt x="13" y="6"/>
                  </a:lnTo>
                  <a:lnTo>
                    <a:pt x="8" y="0"/>
                  </a:lnTo>
                  <a:lnTo>
                    <a:pt x="13" y="6"/>
                  </a:lnTo>
                  <a:lnTo>
                    <a:pt x="13" y="0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1" name="Freeform 53"/>
            <p:cNvSpPr>
              <a:spLocks/>
            </p:cNvSpPr>
            <p:nvPr/>
          </p:nvSpPr>
          <p:spPr bwMode="auto">
            <a:xfrm>
              <a:off x="1930" y="3447"/>
              <a:ext cx="27" cy="3"/>
            </a:xfrm>
            <a:custGeom>
              <a:avLst/>
              <a:gdLst>
                <a:gd name="T0" fmla="*/ 0 w 63"/>
                <a:gd name="T1" fmla="*/ 1 h 8"/>
                <a:gd name="T2" fmla="*/ 1 w 63"/>
                <a:gd name="T3" fmla="*/ 1 h 8"/>
                <a:gd name="T4" fmla="*/ 12 w 63"/>
                <a:gd name="T5" fmla="*/ 1 h 8"/>
                <a:gd name="T6" fmla="*/ 12 w 63"/>
                <a:gd name="T7" fmla="*/ 0 h 8"/>
                <a:gd name="T8" fmla="*/ 1 w 63"/>
                <a:gd name="T9" fmla="*/ 0 h 8"/>
                <a:gd name="T10" fmla="*/ 3 w 63"/>
                <a:gd name="T11" fmla="*/ 1 h 8"/>
                <a:gd name="T12" fmla="*/ 0 w 63"/>
                <a:gd name="T13" fmla="*/ 1 h 8"/>
                <a:gd name="T14" fmla="*/ 0 w 63"/>
                <a:gd name="T15" fmla="*/ 1 h 8"/>
                <a:gd name="T16" fmla="*/ 1 w 63"/>
                <a:gd name="T17" fmla="*/ 1 h 8"/>
                <a:gd name="T18" fmla="*/ 0 w 63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8"/>
                <a:gd name="T32" fmla="*/ 63 w 63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8">
                  <a:moveTo>
                    <a:pt x="0" y="6"/>
                  </a:moveTo>
                  <a:lnTo>
                    <a:pt x="7" y="8"/>
                  </a:lnTo>
                  <a:lnTo>
                    <a:pt x="63" y="8"/>
                  </a:lnTo>
                  <a:lnTo>
                    <a:pt x="63" y="0"/>
                  </a:lnTo>
                  <a:lnTo>
                    <a:pt x="7" y="0"/>
                  </a:lnTo>
                  <a:lnTo>
                    <a:pt x="14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7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2" name="Freeform 54"/>
            <p:cNvSpPr>
              <a:spLocks/>
            </p:cNvSpPr>
            <p:nvPr/>
          </p:nvSpPr>
          <p:spPr bwMode="auto">
            <a:xfrm>
              <a:off x="1909" y="3404"/>
              <a:ext cx="27" cy="45"/>
            </a:xfrm>
            <a:custGeom>
              <a:avLst/>
              <a:gdLst>
                <a:gd name="T0" fmla="*/ 2 w 65"/>
                <a:gd name="T1" fmla="*/ 0 h 106"/>
                <a:gd name="T2" fmla="*/ 0 w 65"/>
                <a:gd name="T3" fmla="*/ 0 h 106"/>
                <a:gd name="T4" fmla="*/ 9 w 65"/>
                <a:gd name="T5" fmla="*/ 19 h 106"/>
                <a:gd name="T6" fmla="*/ 11 w 65"/>
                <a:gd name="T7" fmla="*/ 19 h 106"/>
                <a:gd name="T8" fmla="*/ 3 w 65"/>
                <a:gd name="T9" fmla="*/ 0 h 106"/>
                <a:gd name="T10" fmla="*/ 2 w 65"/>
                <a:gd name="T11" fmla="*/ 1 h 106"/>
                <a:gd name="T12" fmla="*/ 2 w 65"/>
                <a:gd name="T13" fmla="*/ 0 h 106"/>
                <a:gd name="T14" fmla="*/ 0 w 65"/>
                <a:gd name="T15" fmla="*/ 0 h 106"/>
                <a:gd name="T16" fmla="*/ 0 w 65"/>
                <a:gd name="T17" fmla="*/ 0 h 106"/>
                <a:gd name="T18" fmla="*/ 2 w 65"/>
                <a:gd name="T19" fmla="*/ 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"/>
                <a:gd name="T31" fmla="*/ 0 h 106"/>
                <a:gd name="T32" fmla="*/ 65 w 65"/>
                <a:gd name="T33" fmla="*/ 106 h 1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" h="106">
                  <a:moveTo>
                    <a:pt x="10" y="0"/>
                  </a:moveTo>
                  <a:lnTo>
                    <a:pt x="2" y="3"/>
                  </a:lnTo>
                  <a:lnTo>
                    <a:pt x="51" y="106"/>
                  </a:lnTo>
                  <a:lnTo>
                    <a:pt x="65" y="104"/>
                  </a:lnTo>
                  <a:lnTo>
                    <a:pt x="17" y="2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3" name="Freeform 55"/>
            <p:cNvSpPr>
              <a:spLocks/>
            </p:cNvSpPr>
            <p:nvPr/>
          </p:nvSpPr>
          <p:spPr bwMode="auto">
            <a:xfrm>
              <a:off x="1913" y="3404"/>
              <a:ext cx="15" cy="3"/>
            </a:xfrm>
            <a:custGeom>
              <a:avLst/>
              <a:gdLst>
                <a:gd name="T0" fmla="*/ 4 w 34"/>
                <a:gd name="T1" fmla="*/ 0 h 9"/>
                <a:gd name="T2" fmla="*/ 5 w 34"/>
                <a:gd name="T3" fmla="*/ 0 h 9"/>
                <a:gd name="T4" fmla="*/ 0 w 34"/>
                <a:gd name="T5" fmla="*/ 0 h 9"/>
                <a:gd name="T6" fmla="*/ 0 w 34"/>
                <a:gd name="T7" fmla="*/ 1 h 9"/>
                <a:gd name="T8" fmla="*/ 5 w 34"/>
                <a:gd name="T9" fmla="*/ 1 h 9"/>
                <a:gd name="T10" fmla="*/ 7 w 34"/>
                <a:gd name="T11" fmla="*/ 0 h 9"/>
                <a:gd name="T12" fmla="*/ 5 w 34"/>
                <a:gd name="T13" fmla="*/ 1 h 9"/>
                <a:gd name="T14" fmla="*/ 7 w 34"/>
                <a:gd name="T15" fmla="*/ 1 h 9"/>
                <a:gd name="T16" fmla="*/ 7 w 34"/>
                <a:gd name="T17" fmla="*/ 0 h 9"/>
                <a:gd name="T18" fmla="*/ 4 w 34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4"/>
                <a:gd name="T31" fmla="*/ 0 h 9"/>
                <a:gd name="T32" fmla="*/ 34 w 34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4" h="9">
                  <a:moveTo>
                    <a:pt x="19" y="3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6" y="9"/>
                  </a:lnTo>
                  <a:lnTo>
                    <a:pt x="34" y="3"/>
                  </a:lnTo>
                  <a:lnTo>
                    <a:pt x="26" y="9"/>
                  </a:lnTo>
                  <a:lnTo>
                    <a:pt x="34" y="9"/>
                  </a:lnTo>
                  <a:lnTo>
                    <a:pt x="34" y="3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4" name="Freeform 56"/>
            <p:cNvSpPr>
              <a:spLocks/>
            </p:cNvSpPr>
            <p:nvPr/>
          </p:nvSpPr>
          <p:spPr bwMode="auto">
            <a:xfrm>
              <a:off x="1922" y="3391"/>
              <a:ext cx="6" cy="15"/>
            </a:xfrm>
            <a:custGeom>
              <a:avLst/>
              <a:gdLst>
                <a:gd name="T0" fmla="*/ 1 w 15"/>
                <a:gd name="T1" fmla="*/ 1 h 35"/>
                <a:gd name="T2" fmla="*/ 0 w 15"/>
                <a:gd name="T3" fmla="*/ 1 h 35"/>
                <a:gd name="T4" fmla="*/ 0 w 15"/>
                <a:gd name="T5" fmla="*/ 6 h 35"/>
                <a:gd name="T6" fmla="*/ 2 w 15"/>
                <a:gd name="T7" fmla="*/ 6 h 35"/>
                <a:gd name="T8" fmla="*/ 2 w 15"/>
                <a:gd name="T9" fmla="*/ 1 h 35"/>
                <a:gd name="T10" fmla="*/ 1 w 15"/>
                <a:gd name="T11" fmla="*/ 0 h 35"/>
                <a:gd name="T12" fmla="*/ 2 w 15"/>
                <a:gd name="T13" fmla="*/ 1 h 35"/>
                <a:gd name="T14" fmla="*/ 2 w 15"/>
                <a:gd name="T15" fmla="*/ 0 h 35"/>
                <a:gd name="T16" fmla="*/ 1 w 15"/>
                <a:gd name="T17" fmla="*/ 0 h 35"/>
                <a:gd name="T18" fmla="*/ 1 w 15"/>
                <a:gd name="T19" fmla="*/ 1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35"/>
                <a:gd name="T32" fmla="*/ 15 w 1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35">
                  <a:moveTo>
                    <a:pt x="7" y="7"/>
                  </a:moveTo>
                  <a:lnTo>
                    <a:pt x="0" y="4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4"/>
                  </a:lnTo>
                  <a:lnTo>
                    <a:pt x="7" y="0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7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5" name="Freeform 57"/>
            <p:cNvSpPr>
              <a:spLocks/>
            </p:cNvSpPr>
            <p:nvPr/>
          </p:nvSpPr>
          <p:spPr bwMode="auto">
            <a:xfrm>
              <a:off x="1903" y="3391"/>
              <a:ext cx="21" cy="2"/>
            </a:xfrm>
            <a:custGeom>
              <a:avLst/>
              <a:gdLst>
                <a:gd name="T0" fmla="*/ 0 w 50"/>
                <a:gd name="T1" fmla="*/ 1 h 5"/>
                <a:gd name="T2" fmla="*/ 1 w 50"/>
                <a:gd name="T3" fmla="*/ 1 h 5"/>
                <a:gd name="T4" fmla="*/ 9 w 50"/>
                <a:gd name="T5" fmla="*/ 1 h 5"/>
                <a:gd name="T6" fmla="*/ 9 w 50"/>
                <a:gd name="T7" fmla="*/ 0 h 5"/>
                <a:gd name="T8" fmla="*/ 1 w 50"/>
                <a:gd name="T9" fmla="*/ 0 h 5"/>
                <a:gd name="T10" fmla="*/ 3 w 50"/>
                <a:gd name="T11" fmla="*/ 1 h 5"/>
                <a:gd name="T12" fmla="*/ 0 w 50"/>
                <a:gd name="T13" fmla="*/ 1 h 5"/>
                <a:gd name="T14" fmla="*/ 0 w 50"/>
                <a:gd name="T15" fmla="*/ 1 h 5"/>
                <a:gd name="T16" fmla="*/ 1 w 50"/>
                <a:gd name="T17" fmla="*/ 1 h 5"/>
                <a:gd name="T18" fmla="*/ 0 w 50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"/>
                <a:gd name="T31" fmla="*/ 0 h 5"/>
                <a:gd name="T32" fmla="*/ 50 w 50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" h="5">
                  <a:moveTo>
                    <a:pt x="0" y="4"/>
                  </a:moveTo>
                  <a:lnTo>
                    <a:pt x="8" y="5"/>
                  </a:lnTo>
                  <a:lnTo>
                    <a:pt x="50" y="5"/>
                  </a:lnTo>
                  <a:lnTo>
                    <a:pt x="50" y="0"/>
                  </a:lnTo>
                  <a:lnTo>
                    <a:pt x="8" y="0"/>
                  </a:lnTo>
                  <a:lnTo>
                    <a:pt x="17" y="4"/>
                  </a:lnTo>
                  <a:lnTo>
                    <a:pt x="0" y="4"/>
                  </a:lnTo>
                  <a:lnTo>
                    <a:pt x="2" y="5"/>
                  </a:lnTo>
                  <a:lnTo>
                    <a:pt x="8" y="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6" name="Freeform 58"/>
            <p:cNvSpPr>
              <a:spLocks/>
            </p:cNvSpPr>
            <p:nvPr/>
          </p:nvSpPr>
          <p:spPr bwMode="auto">
            <a:xfrm>
              <a:off x="1819" y="3391"/>
              <a:ext cx="21" cy="2"/>
            </a:xfrm>
            <a:custGeom>
              <a:avLst/>
              <a:gdLst>
                <a:gd name="T0" fmla="*/ 3 w 46"/>
                <a:gd name="T1" fmla="*/ 1 h 5"/>
                <a:gd name="T2" fmla="*/ 1 w 46"/>
                <a:gd name="T3" fmla="*/ 1 h 5"/>
                <a:gd name="T4" fmla="*/ 10 w 46"/>
                <a:gd name="T5" fmla="*/ 1 h 5"/>
                <a:gd name="T6" fmla="*/ 10 w 46"/>
                <a:gd name="T7" fmla="*/ 0 h 5"/>
                <a:gd name="T8" fmla="*/ 1 w 46"/>
                <a:gd name="T9" fmla="*/ 0 h 5"/>
                <a:gd name="T10" fmla="*/ 0 w 46"/>
                <a:gd name="T11" fmla="*/ 1 h 5"/>
                <a:gd name="T12" fmla="*/ 1 w 46"/>
                <a:gd name="T13" fmla="*/ 0 h 5"/>
                <a:gd name="T14" fmla="*/ 0 w 46"/>
                <a:gd name="T15" fmla="*/ 0 h 5"/>
                <a:gd name="T16" fmla="*/ 0 w 46"/>
                <a:gd name="T17" fmla="*/ 1 h 5"/>
                <a:gd name="T18" fmla="*/ 3 w 46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5"/>
                <a:gd name="T32" fmla="*/ 46 w 46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5">
                  <a:moveTo>
                    <a:pt x="13" y="4"/>
                  </a:moveTo>
                  <a:lnTo>
                    <a:pt x="7" y="5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7" name="Freeform 59"/>
            <p:cNvSpPr>
              <a:spLocks/>
            </p:cNvSpPr>
            <p:nvPr/>
          </p:nvSpPr>
          <p:spPr bwMode="auto">
            <a:xfrm>
              <a:off x="1819" y="3393"/>
              <a:ext cx="7" cy="14"/>
            </a:xfrm>
            <a:custGeom>
              <a:avLst/>
              <a:gdLst>
                <a:gd name="T0" fmla="*/ 2 w 14"/>
                <a:gd name="T1" fmla="*/ 4 h 35"/>
                <a:gd name="T2" fmla="*/ 4 w 14"/>
                <a:gd name="T3" fmla="*/ 5 h 35"/>
                <a:gd name="T4" fmla="*/ 4 w 14"/>
                <a:gd name="T5" fmla="*/ 0 h 35"/>
                <a:gd name="T6" fmla="*/ 0 w 14"/>
                <a:gd name="T7" fmla="*/ 0 h 35"/>
                <a:gd name="T8" fmla="*/ 0 w 14"/>
                <a:gd name="T9" fmla="*/ 5 h 35"/>
                <a:gd name="T10" fmla="*/ 2 w 14"/>
                <a:gd name="T11" fmla="*/ 6 h 35"/>
                <a:gd name="T12" fmla="*/ 0 w 14"/>
                <a:gd name="T13" fmla="*/ 5 h 35"/>
                <a:gd name="T14" fmla="*/ 0 w 14"/>
                <a:gd name="T15" fmla="*/ 6 h 35"/>
                <a:gd name="T16" fmla="*/ 2 w 14"/>
                <a:gd name="T17" fmla="*/ 6 h 35"/>
                <a:gd name="T18" fmla="*/ 2 w 14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35"/>
                <a:gd name="T32" fmla="*/ 14 w 14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35">
                  <a:moveTo>
                    <a:pt x="7" y="28"/>
                  </a:moveTo>
                  <a:lnTo>
                    <a:pt x="14" y="2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7" y="35"/>
                  </a:lnTo>
                  <a:lnTo>
                    <a:pt x="0" y="29"/>
                  </a:lnTo>
                  <a:lnTo>
                    <a:pt x="0" y="35"/>
                  </a:lnTo>
                  <a:lnTo>
                    <a:pt x="7" y="35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8" name="Freeform 60"/>
            <p:cNvSpPr>
              <a:spLocks/>
            </p:cNvSpPr>
            <p:nvPr/>
          </p:nvSpPr>
          <p:spPr bwMode="auto">
            <a:xfrm>
              <a:off x="1822" y="3404"/>
              <a:ext cx="16" cy="3"/>
            </a:xfrm>
            <a:custGeom>
              <a:avLst/>
              <a:gdLst>
                <a:gd name="T0" fmla="*/ 7 w 35"/>
                <a:gd name="T1" fmla="*/ 1 h 9"/>
                <a:gd name="T2" fmla="*/ 5 w 35"/>
                <a:gd name="T3" fmla="*/ 0 h 9"/>
                <a:gd name="T4" fmla="*/ 0 w 35"/>
                <a:gd name="T5" fmla="*/ 0 h 9"/>
                <a:gd name="T6" fmla="*/ 0 w 35"/>
                <a:gd name="T7" fmla="*/ 1 h 9"/>
                <a:gd name="T8" fmla="*/ 5 w 35"/>
                <a:gd name="T9" fmla="*/ 1 h 9"/>
                <a:gd name="T10" fmla="*/ 4 w 35"/>
                <a:gd name="T11" fmla="*/ 0 h 9"/>
                <a:gd name="T12" fmla="*/ 7 w 35"/>
                <a:gd name="T13" fmla="*/ 1 h 9"/>
                <a:gd name="T14" fmla="*/ 7 w 35"/>
                <a:gd name="T15" fmla="*/ 0 h 9"/>
                <a:gd name="T16" fmla="*/ 5 w 35"/>
                <a:gd name="T17" fmla="*/ 0 h 9"/>
                <a:gd name="T18" fmla="*/ 7 w 35"/>
                <a:gd name="T19" fmla="*/ 1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9"/>
                <a:gd name="T32" fmla="*/ 35 w 3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9">
                  <a:moveTo>
                    <a:pt x="34" y="5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6" y="9"/>
                  </a:lnTo>
                  <a:lnTo>
                    <a:pt x="19" y="2"/>
                  </a:lnTo>
                  <a:lnTo>
                    <a:pt x="34" y="5"/>
                  </a:lnTo>
                  <a:lnTo>
                    <a:pt x="35" y="0"/>
                  </a:lnTo>
                  <a:lnTo>
                    <a:pt x="26" y="0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9" name="Freeform 61"/>
            <p:cNvSpPr>
              <a:spLocks/>
            </p:cNvSpPr>
            <p:nvPr/>
          </p:nvSpPr>
          <p:spPr bwMode="auto">
            <a:xfrm>
              <a:off x="1811" y="3405"/>
              <a:ext cx="26" cy="45"/>
            </a:xfrm>
            <a:custGeom>
              <a:avLst/>
              <a:gdLst>
                <a:gd name="T0" fmla="*/ 1 w 62"/>
                <a:gd name="T1" fmla="*/ 19 h 106"/>
                <a:gd name="T2" fmla="*/ 3 w 62"/>
                <a:gd name="T3" fmla="*/ 19 h 106"/>
                <a:gd name="T4" fmla="*/ 11 w 62"/>
                <a:gd name="T5" fmla="*/ 0 h 106"/>
                <a:gd name="T6" fmla="*/ 8 w 62"/>
                <a:gd name="T7" fmla="*/ 0 h 106"/>
                <a:gd name="T8" fmla="*/ 0 w 62"/>
                <a:gd name="T9" fmla="*/ 18 h 106"/>
                <a:gd name="T10" fmla="*/ 1 w 62"/>
                <a:gd name="T11" fmla="*/ 18 h 106"/>
                <a:gd name="T12" fmla="*/ 1 w 62"/>
                <a:gd name="T13" fmla="*/ 19 h 106"/>
                <a:gd name="T14" fmla="*/ 2 w 62"/>
                <a:gd name="T15" fmla="*/ 19 h 106"/>
                <a:gd name="T16" fmla="*/ 3 w 62"/>
                <a:gd name="T17" fmla="*/ 19 h 106"/>
                <a:gd name="T18" fmla="*/ 1 w 62"/>
                <a:gd name="T19" fmla="*/ 19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"/>
                <a:gd name="T31" fmla="*/ 0 h 106"/>
                <a:gd name="T32" fmla="*/ 62 w 62"/>
                <a:gd name="T33" fmla="*/ 106 h 1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" h="106">
                  <a:moveTo>
                    <a:pt x="7" y="106"/>
                  </a:moveTo>
                  <a:lnTo>
                    <a:pt x="15" y="104"/>
                  </a:lnTo>
                  <a:lnTo>
                    <a:pt x="62" y="3"/>
                  </a:lnTo>
                  <a:lnTo>
                    <a:pt x="47" y="0"/>
                  </a:lnTo>
                  <a:lnTo>
                    <a:pt x="0" y="102"/>
                  </a:lnTo>
                  <a:lnTo>
                    <a:pt x="7" y="98"/>
                  </a:lnTo>
                  <a:lnTo>
                    <a:pt x="7" y="106"/>
                  </a:lnTo>
                  <a:lnTo>
                    <a:pt x="13" y="106"/>
                  </a:lnTo>
                  <a:lnTo>
                    <a:pt x="15" y="104"/>
                  </a:lnTo>
                  <a:lnTo>
                    <a:pt x="7" y="10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0" name="Freeform 62"/>
            <p:cNvSpPr>
              <a:spLocks/>
            </p:cNvSpPr>
            <p:nvPr/>
          </p:nvSpPr>
          <p:spPr bwMode="auto">
            <a:xfrm>
              <a:off x="1787" y="3447"/>
              <a:ext cx="27" cy="3"/>
            </a:xfrm>
            <a:custGeom>
              <a:avLst/>
              <a:gdLst>
                <a:gd name="T0" fmla="*/ 3 w 63"/>
                <a:gd name="T1" fmla="*/ 1 h 8"/>
                <a:gd name="T2" fmla="*/ 1 w 63"/>
                <a:gd name="T3" fmla="*/ 1 h 8"/>
                <a:gd name="T4" fmla="*/ 12 w 63"/>
                <a:gd name="T5" fmla="*/ 1 h 8"/>
                <a:gd name="T6" fmla="*/ 12 w 63"/>
                <a:gd name="T7" fmla="*/ 0 h 8"/>
                <a:gd name="T8" fmla="*/ 1 w 63"/>
                <a:gd name="T9" fmla="*/ 0 h 8"/>
                <a:gd name="T10" fmla="*/ 0 w 63"/>
                <a:gd name="T11" fmla="*/ 1 h 8"/>
                <a:gd name="T12" fmla="*/ 1 w 63"/>
                <a:gd name="T13" fmla="*/ 0 h 8"/>
                <a:gd name="T14" fmla="*/ 0 w 63"/>
                <a:gd name="T15" fmla="*/ 0 h 8"/>
                <a:gd name="T16" fmla="*/ 0 w 63"/>
                <a:gd name="T17" fmla="*/ 1 h 8"/>
                <a:gd name="T18" fmla="*/ 3 w 63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8"/>
                <a:gd name="T32" fmla="*/ 63 w 63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8">
                  <a:moveTo>
                    <a:pt x="13" y="6"/>
                  </a:moveTo>
                  <a:lnTo>
                    <a:pt x="6" y="8"/>
                  </a:lnTo>
                  <a:lnTo>
                    <a:pt x="63" y="8"/>
                  </a:lnTo>
                  <a:lnTo>
                    <a:pt x="63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1" name="Freeform 63"/>
            <p:cNvSpPr>
              <a:spLocks/>
            </p:cNvSpPr>
            <p:nvPr/>
          </p:nvSpPr>
          <p:spPr bwMode="auto">
            <a:xfrm>
              <a:off x="1787" y="3449"/>
              <a:ext cx="6" cy="19"/>
            </a:xfrm>
            <a:custGeom>
              <a:avLst/>
              <a:gdLst>
                <a:gd name="T0" fmla="*/ 1 w 13"/>
                <a:gd name="T1" fmla="*/ 7 h 45"/>
                <a:gd name="T2" fmla="*/ 3 w 13"/>
                <a:gd name="T3" fmla="*/ 7 h 45"/>
                <a:gd name="T4" fmla="*/ 3 w 13"/>
                <a:gd name="T5" fmla="*/ 0 h 45"/>
                <a:gd name="T6" fmla="*/ 0 w 13"/>
                <a:gd name="T7" fmla="*/ 0 h 45"/>
                <a:gd name="T8" fmla="*/ 0 w 13"/>
                <a:gd name="T9" fmla="*/ 7 h 45"/>
                <a:gd name="T10" fmla="*/ 1 w 13"/>
                <a:gd name="T11" fmla="*/ 8 h 45"/>
                <a:gd name="T12" fmla="*/ 0 w 13"/>
                <a:gd name="T13" fmla="*/ 7 h 45"/>
                <a:gd name="T14" fmla="*/ 0 w 13"/>
                <a:gd name="T15" fmla="*/ 8 h 45"/>
                <a:gd name="T16" fmla="*/ 1 w 13"/>
                <a:gd name="T17" fmla="*/ 8 h 45"/>
                <a:gd name="T18" fmla="*/ 1 w 13"/>
                <a:gd name="T19" fmla="*/ 7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5"/>
                <a:gd name="T32" fmla="*/ 13 w 13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5">
                  <a:moveTo>
                    <a:pt x="6" y="37"/>
                  </a:moveTo>
                  <a:lnTo>
                    <a:pt x="13" y="41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6" y="45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6" y="45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2" name="Freeform 64"/>
            <p:cNvSpPr>
              <a:spLocks/>
            </p:cNvSpPr>
            <p:nvPr/>
          </p:nvSpPr>
          <p:spPr bwMode="auto">
            <a:xfrm>
              <a:off x="1789" y="3465"/>
              <a:ext cx="21" cy="3"/>
            </a:xfrm>
            <a:custGeom>
              <a:avLst/>
              <a:gdLst>
                <a:gd name="T0" fmla="*/ 9 w 48"/>
                <a:gd name="T1" fmla="*/ 1 h 8"/>
                <a:gd name="T2" fmla="*/ 7 w 48"/>
                <a:gd name="T3" fmla="*/ 0 h 8"/>
                <a:gd name="T4" fmla="*/ 0 w 48"/>
                <a:gd name="T5" fmla="*/ 0 h 8"/>
                <a:gd name="T6" fmla="*/ 0 w 48"/>
                <a:gd name="T7" fmla="*/ 1 h 8"/>
                <a:gd name="T8" fmla="*/ 7 w 48"/>
                <a:gd name="T9" fmla="*/ 1 h 8"/>
                <a:gd name="T10" fmla="*/ 6 w 48"/>
                <a:gd name="T11" fmla="*/ 0 h 8"/>
                <a:gd name="T12" fmla="*/ 9 w 48"/>
                <a:gd name="T13" fmla="*/ 1 h 8"/>
                <a:gd name="T14" fmla="*/ 9 w 48"/>
                <a:gd name="T15" fmla="*/ 0 h 8"/>
                <a:gd name="T16" fmla="*/ 7 w 48"/>
                <a:gd name="T17" fmla="*/ 0 h 8"/>
                <a:gd name="T18" fmla="*/ 9 w 48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8"/>
                <a:gd name="T32" fmla="*/ 48 w 48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8">
                  <a:moveTo>
                    <a:pt x="46" y="4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9" y="8"/>
                  </a:lnTo>
                  <a:lnTo>
                    <a:pt x="31" y="2"/>
                  </a:lnTo>
                  <a:lnTo>
                    <a:pt x="46" y="4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46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3" name="Freeform 65"/>
            <p:cNvSpPr>
              <a:spLocks/>
            </p:cNvSpPr>
            <p:nvPr/>
          </p:nvSpPr>
          <p:spPr bwMode="auto">
            <a:xfrm>
              <a:off x="1782" y="3466"/>
              <a:ext cx="27" cy="43"/>
            </a:xfrm>
            <a:custGeom>
              <a:avLst/>
              <a:gdLst>
                <a:gd name="T0" fmla="*/ 2 w 61"/>
                <a:gd name="T1" fmla="*/ 17 h 101"/>
                <a:gd name="T2" fmla="*/ 3 w 61"/>
                <a:gd name="T3" fmla="*/ 17 h 101"/>
                <a:gd name="T4" fmla="*/ 12 w 61"/>
                <a:gd name="T5" fmla="*/ 0 h 101"/>
                <a:gd name="T6" fmla="*/ 9 w 61"/>
                <a:gd name="T7" fmla="*/ 0 h 101"/>
                <a:gd name="T8" fmla="*/ 0 w 61"/>
                <a:gd name="T9" fmla="*/ 17 h 101"/>
                <a:gd name="T10" fmla="*/ 2 w 61"/>
                <a:gd name="T11" fmla="*/ 18 h 101"/>
                <a:gd name="T12" fmla="*/ 0 w 61"/>
                <a:gd name="T13" fmla="*/ 17 h 101"/>
                <a:gd name="T14" fmla="*/ 0 w 61"/>
                <a:gd name="T15" fmla="*/ 18 h 101"/>
                <a:gd name="T16" fmla="*/ 2 w 61"/>
                <a:gd name="T17" fmla="*/ 18 h 101"/>
                <a:gd name="T18" fmla="*/ 2 w 61"/>
                <a:gd name="T19" fmla="*/ 17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101"/>
                <a:gd name="T32" fmla="*/ 61 w 61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101">
                  <a:moveTo>
                    <a:pt x="9" y="95"/>
                  </a:moveTo>
                  <a:lnTo>
                    <a:pt x="15" y="97"/>
                  </a:lnTo>
                  <a:lnTo>
                    <a:pt x="61" y="2"/>
                  </a:lnTo>
                  <a:lnTo>
                    <a:pt x="48" y="0"/>
                  </a:lnTo>
                  <a:lnTo>
                    <a:pt x="2" y="97"/>
                  </a:lnTo>
                  <a:lnTo>
                    <a:pt x="9" y="101"/>
                  </a:lnTo>
                  <a:lnTo>
                    <a:pt x="2" y="97"/>
                  </a:lnTo>
                  <a:lnTo>
                    <a:pt x="0" y="101"/>
                  </a:lnTo>
                  <a:lnTo>
                    <a:pt x="9" y="101"/>
                  </a:lnTo>
                  <a:lnTo>
                    <a:pt x="9" y="9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4" name="Freeform 66"/>
            <p:cNvSpPr>
              <a:spLocks/>
            </p:cNvSpPr>
            <p:nvPr/>
          </p:nvSpPr>
          <p:spPr bwMode="auto">
            <a:xfrm>
              <a:off x="1787" y="3507"/>
              <a:ext cx="177" cy="2"/>
            </a:xfrm>
            <a:custGeom>
              <a:avLst/>
              <a:gdLst>
                <a:gd name="T0" fmla="*/ 73 w 414"/>
                <a:gd name="T1" fmla="*/ 0 h 6"/>
                <a:gd name="T2" fmla="*/ 74 w 414"/>
                <a:gd name="T3" fmla="*/ 0 h 6"/>
                <a:gd name="T4" fmla="*/ 0 w 414"/>
                <a:gd name="T5" fmla="*/ 0 h 6"/>
                <a:gd name="T6" fmla="*/ 0 w 414"/>
                <a:gd name="T7" fmla="*/ 1 h 6"/>
                <a:gd name="T8" fmla="*/ 74 w 414"/>
                <a:gd name="T9" fmla="*/ 1 h 6"/>
                <a:gd name="T10" fmla="*/ 76 w 414"/>
                <a:gd name="T11" fmla="*/ 0 h 6"/>
                <a:gd name="T12" fmla="*/ 74 w 414"/>
                <a:gd name="T13" fmla="*/ 1 h 6"/>
                <a:gd name="T14" fmla="*/ 76 w 414"/>
                <a:gd name="T15" fmla="*/ 1 h 6"/>
                <a:gd name="T16" fmla="*/ 76 w 414"/>
                <a:gd name="T17" fmla="*/ 0 h 6"/>
                <a:gd name="T18" fmla="*/ 73 w 414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4"/>
                <a:gd name="T31" fmla="*/ 0 h 6"/>
                <a:gd name="T32" fmla="*/ 414 w 414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4" h="6">
                  <a:moveTo>
                    <a:pt x="399" y="2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406" y="6"/>
                  </a:lnTo>
                  <a:lnTo>
                    <a:pt x="414" y="2"/>
                  </a:lnTo>
                  <a:lnTo>
                    <a:pt x="406" y="6"/>
                  </a:lnTo>
                  <a:lnTo>
                    <a:pt x="414" y="6"/>
                  </a:lnTo>
                  <a:lnTo>
                    <a:pt x="414" y="2"/>
                  </a:lnTo>
                  <a:lnTo>
                    <a:pt x="399" y="2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5" name="Freeform 67"/>
            <p:cNvSpPr>
              <a:spLocks/>
            </p:cNvSpPr>
            <p:nvPr/>
          </p:nvSpPr>
          <p:spPr bwMode="auto">
            <a:xfrm>
              <a:off x="1834" y="3446"/>
              <a:ext cx="83" cy="3"/>
            </a:xfrm>
            <a:custGeom>
              <a:avLst/>
              <a:gdLst>
                <a:gd name="T0" fmla="*/ 33 w 194"/>
                <a:gd name="T1" fmla="*/ 1 h 8"/>
                <a:gd name="T2" fmla="*/ 34 w 194"/>
                <a:gd name="T3" fmla="*/ 0 h 8"/>
                <a:gd name="T4" fmla="*/ 0 w 194"/>
                <a:gd name="T5" fmla="*/ 0 h 8"/>
                <a:gd name="T6" fmla="*/ 0 w 194"/>
                <a:gd name="T7" fmla="*/ 1 h 8"/>
                <a:gd name="T8" fmla="*/ 34 w 194"/>
                <a:gd name="T9" fmla="*/ 1 h 8"/>
                <a:gd name="T10" fmla="*/ 35 w 194"/>
                <a:gd name="T11" fmla="*/ 1 h 8"/>
                <a:gd name="T12" fmla="*/ 34 w 194"/>
                <a:gd name="T13" fmla="*/ 1 h 8"/>
                <a:gd name="T14" fmla="*/ 36 w 194"/>
                <a:gd name="T15" fmla="*/ 1 h 8"/>
                <a:gd name="T16" fmla="*/ 35 w 194"/>
                <a:gd name="T17" fmla="*/ 1 h 8"/>
                <a:gd name="T18" fmla="*/ 33 w 194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4"/>
                <a:gd name="T31" fmla="*/ 0 h 8"/>
                <a:gd name="T32" fmla="*/ 194 w 194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4" h="8">
                  <a:moveTo>
                    <a:pt x="177" y="6"/>
                  </a:moveTo>
                  <a:lnTo>
                    <a:pt x="186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186" y="8"/>
                  </a:lnTo>
                  <a:lnTo>
                    <a:pt x="192" y="4"/>
                  </a:lnTo>
                  <a:lnTo>
                    <a:pt x="186" y="8"/>
                  </a:lnTo>
                  <a:lnTo>
                    <a:pt x="194" y="8"/>
                  </a:lnTo>
                  <a:lnTo>
                    <a:pt x="192" y="4"/>
                  </a:lnTo>
                  <a:lnTo>
                    <a:pt x="177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6" name="Freeform 68"/>
            <p:cNvSpPr>
              <a:spLocks/>
            </p:cNvSpPr>
            <p:nvPr/>
          </p:nvSpPr>
          <p:spPr bwMode="auto">
            <a:xfrm>
              <a:off x="1892" y="3407"/>
              <a:ext cx="24" cy="41"/>
            </a:xfrm>
            <a:custGeom>
              <a:avLst/>
              <a:gdLst>
                <a:gd name="T0" fmla="*/ 1 w 56"/>
                <a:gd name="T1" fmla="*/ 1 h 95"/>
                <a:gd name="T2" fmla="*/ 0 w 56"/>
                <a:gd name="T3" fmla="*/ 1 h 95"/>
                <a:gd name="T4" fmla="*/ 8 w 56"/>
                <a:gd name="T5" fmla="*/ 18 h 95"/>
                <a:gd name="T6" fmla="*/ 10 w 56"/>
                <a:gd name="T7" fmla="*/ 17 h 95"/>
                <a:gd name="T8" fmla="*/ 3 w 56"/>
                <a:gd name="T9" fmla="*/ 0 h 95"/>
                <a:gd name="T10" fmla="*/ 1 w 56"/>
                <a:gd name="T11" fmla="*/ 0 h 95"/>
                <a:gd name="T12" fmla="*/ 3 w 56"/>
                <a:gd name="T13" fmla="*/ 0 h 95"/>
                <a:gd name="T14" fmla="*/ 3 w 56"/>
                <a:gd name="T15" fmla="*/ 0 h 95"/>
                <a:gd name="T16" fmla="*/ 1 w 56"/>
                <a:gd name="T17" fmla="*/ 0 h 95"/>
                <a:gd name="T18" fmla="*/ 1 w 56"/>
                <a:gd name="T19" fmla="*/ 1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95"/>
                <a:gd name="T32" fmla="*/ 56 w 56"/>
                <a:gd name="T33" fmla="*/ 95 h 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95">
                  <a:moveTo>
                    <a:pt x="6" y="6"/>
                  </a:moveTo>
                  <a:lnTo>
                    <a:pt x="0" y="4"/>
                  </a:lnTo>
                  <a:lnTo>
                    <a:pt x="43" y="95"/>
                  </a:lnTo>
                  <a:lnTo>
                    <a:pt x="56" y="93"/>
                  </a:lnTo>
                  <a:lnTo>
                    <a:pt x="13" y="2"/>
                  </a:lnTo>
                  <a:lnTo>
                    <a:pt x="6" y="0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7" name="Freeform 69"/>
            <p:cNvSpPr>
              <a:spLocks/>
            </p:cNvSpPr>
            <p:nvPr/>
          </p:nvSpPr>
          <p:spPr bwMode="auto">
            <a:xfrm>
              <a:off x="1849" y="3407"/>
              <a:ext cx="45" cy="3"/>
            </a:xfrm>
            <a:custGeom>
              <a:avLst/>
              <a:gdLst>
                <a:gd name="T0" fmla="*/ 3 w 107"/>
                <a:gd name="T1" fmla="*/ 1 h 6"/>
                <a:gd name="T2" fmla="*/ 1 w 107"/>
                <a:gd name="T3" fmla="*/ 2 h 6"/>
                <a:gd name="T4" fmla="*/ 19 w 107"/>
                <a:gd name="T5" fmla="*/ 2 h 6"/>
                <a:gd name="T6" fmla="*/ 19 w 107"/>
                <a:gd name="T7" fmla="*/ 0 h 6"/>
                <a:gd name="T8" fmla="*/ 1 w 107"/>
                <a:gd name="T9" fmla="*/ 0 h 6"/>
                <a:gd name="T10" fmla="*/ 0 w 107"/>
                <a:gd name="T11" fmla="*/ 1 h 6"/>
                <a:gd name="T12" fmla="*/ 1 w 107"/>
                <a:gd name="T13" fmla="*/ 0 h 6"/>
                <a:gd name="T14" fmla="*/ 0 w 107"/>
                <a:gd name="T15" fmla="*/ 0 h 6"/>
                <a:gd name="T16" fmla="*/ 0 w 107"/>
                <a:gd name="T17" fmla="*/ 1 h 6"/>
                <a:gd name="T18" fmla="*/ 3 w 107"/>
                <a:gd name="T19" fmla="*/ 1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6"/>
                <a:gd name="T32" fmla="*/ 107 w 107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6">
                  <a:moveTo>
                    <a:pt x="15" y="4"/>
                  </a:moveTo>
                  <a:lnTo>
                    <a:pt x="8" y="6"/>
                  </a:lnTo>
                  <a:lnTo>
                    <a:pt x="107" y="6"/>
                  </a:lnTo>
                  <a:lnTo>
                    <a:pt x="107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8" name="Freeform 70"/>
            <p:cNvSpPr>
              <a:spLocks/>
            </p:cNvSpPr>
            <p:nvPr/>
          </p:nvSpPr>
          <p:spPr bwMode="auto">
            <a:xfrm>
              <a:off x="1830" y="3408"/>
              <a:ext cx="25" cy="41"/>
            </a:xfrm>
            <a:custGeom>
              <a:avLst/>
              <a:gdLst>
                <a:gd name="T0" fmla="*/ 1 w 57"/>
                <a:gd name="T1" fmla="*/ 16 h 95"/>
                <a:gd name="T2" fmla="*/ 3 w 57"/>
                <a:gd name="T3" fmla="*/ 18 h 95"/>
                <a:gd name="T4" fmla="*/ 11 w 57"/>
                <a:gd name="T5" fmla="*/ 0 h 95"/>
                <a:gd name="T6" fmla="*/ 8 w 57"/>
                <a:gd name="T7" fmla="*/ 0 h 95"/>
                <a:gd name="T8" fmla="*/ 0 w 57"/>
                <a:gd name="T9" fmla="*/ 17 h 95"/>
                <a:gd name="T10" fmla="*/ 1 w 57"/>
                <a:gd name="T11" fmla="*/ 18 h 95"/>
                <a:gd name="T12" fmla="*/ 0 w 57"/>
                <a:gd name="T13" fmla="*/ 17 h 95"/>
                <a:gd name="T14" fmla="*/ 0 w 57"/>
                <a:gd name="T15" fmla="*/ 18 h 95"/>
                <a:gd name="T16" fmla="*/ 1 w 57"/>
                <a:gd name="T17" fmla="*/ 18 h 95"/>
                <a:gd name="T18" fmla="*/ 1 w 57"/>
                <a:gd name="T19" fmla="*/ 16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"/>
                <a:gd name="T31" fmla="*/ 0 h 95"/>
                <a:gd name="T32" fmla="*/ 57 w 57"/>
                <a:gd name="T33" fmla="*/ 95 h 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" h="95">
                  <a:moveTo>
                    <a:pt x="7" y="87"/>
                  </a:moveTo>
                  <a:lnTo>
                    <a:pt x="15" y="95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0" y="91"/>
                  </a:lnTo>
                  <a:lnTo>
                    <a:pt x="7" y="95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7" y="95"/>
                  </a:lnTo>
                  <a:lnTo>
                    <a:pt x="7" y="8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9" name="Freeform 71"/>
            <p:cNvSpPr>
              <a:spLocks/>
            </p:cNvSpPr>
            <p:nvPr/>
          </p:nvSpPr>
          <p:spPr bwMode="auto">
            <a:xfrm>
              <a:off x="1873" y="3474"/>
              <a:ext cx="65" cy="32"/>
            </a:xfrm>
            <a:custGeom>
              <a:avLst/>
              <a:gdLst>
                <a:gd name="T0" fmla="*/ 0 w 153"/>
                <a:gd name="T1" fmla="*/ 1 h 74"/>
                <a:gd name="T2" fmla="*/ 13 w 153"/>
                <a:gd name="T3" fmla="*/ 3 h 74"/>
                <a:gd name="T4" fmla="*/ 21 w 153"/>
                <a:gd name="T5" fmla="*/ 7 h 74"/>
                <a:gd name="T6" fmla="*/ 24 w 153"/>
                <a:gd name="T7" fmla="*/ 12 h 74"/>
                <a:gd name="T8" fmla="*/ 25 w 153"/>
                <a:gd name="T9" fmla="*/ 14 h 74"/>
                <a:gd name="T10" fmla="*/ 28 w 153"/>
                <a:gd name="T11" fmla="*/ 13 h 74"/>
                <a:gd name="T12" fmla="*/ 27 w 153"/>
                <a:gd name="T13" fmla="*/ 11 h 74"/>
                <a:gd name="T14" fmla="*/ 23 w 153"/>
                <a:gd name="T15" fmla="*/ 6 h 74"/>
                <a:gd name="T16" fmla="*/ 14 w 153"/>
                <a:gd name="T17" fmla="*/ 2 h 74"/>
                <a:gd name="T18" fmla="*/ 0 w 153"/>
                <a:gd name="T19" fmla="*/ 0 h 74"/>
                <a:gd name="T20" fmla="*/ 0 w 153"/>
                <a:gd name="T21" fmla="*/ 1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3"/>
                <a:gd name="T34" fmla="*/ 0 h 74"/>
                <a:gd name="T35" fmla="*/ 153 w 153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3" h="74">
                  <a:moveTo>
                    <a:pt x="0" y="7"/>
                  </a:moveTo>
                  <a:lnTo>
                    <a:pt x="73" y="16"/>
                  </a:lnTo>
                  <a:lnTo>
                    <a:pt x="116" y="39"/>
                  </a:lnTo>
                  <a:lnTo>
                    <a:pt x="135" y="63"/>
                  </a:lnTo>
                  <a:lnTo>
                    <a:pt x="138" y="74"/>
                  </a:lnTo>
                  <a:lnTo>
                    <a:pt x="153" y="72"/>
                  </a:lnTo>
                  <a:lnTo>
                    <a:pt x="148" y="61"/>
                  </a:lnTo>
                  <a:lnTo>
                    <a:pt x="129" y="35"/>
                  </a:lnTo>
                  <a:lnTo>
                    <a:pt x="80" y="11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0" name="Freeform 72"/>
            <p:cNvSpPr>
              <a:spLocks/>
            </p:cNvSpPr>
            <p:nvPr/>
          </p:nvSpPr>
          <p:spPr bwMode="auto">
            <a:xfrm>
              <a:off x="1808" y="3474"/>
              <a:ext cx="65" cy="33"/>
            </a:xfrm>
            <a:custGeom>
              <a:avLst/>
              <a:gdLst>
                <a:gd name="T0" fmla="*/ 1 w 151"/>
                <a:gd name="T1" fmla="*/ 13 h 76"/>
                <a:gd name="T2" fmla="*/ 3 w 151"/>
                <a:gd name="T3" fmla="*/ 14 h 76"/>
                <a:gd name="T4" fmla="*/ 4 w 151"/>
                <a:gd name="T5" fmla="*/ 12 h 76"/>
                <a:gd name="T6" fmla="*/ 7 w 151"/>
                <a:gd name="T7" fmla="*/ 7 h 76"/>
                <a:gd name="T8" fmla="*/ 15 w 151"/>
                <a:gd name="T9" fmla="*/ 3 h 76"/>
                <a:gd name="T10" fmla="*/ 28 w 151"/>
                <a:gd name="T11" fmla="*/ 1 h 76"/>
                <a:gd name="T12" fmla="*/ 28 w 151"/>
                <a:gd name="T13" fmla="*/ 0 h 76"/>
                <a:gd name="T14" fmla="*/ 13 w 151"/>
                <a:gd name="T15" fmla="*/ 2 h 76"/>
                <a:gd name="T16" fmla="*/ 5 w 151"/>
                <a:gd name="T17" fmla="*/ 7 h 76"/>
                <a:gd name="T18" fmla="*/ 1 w 151"/>
                <a:gd name="T19" fmla="*/ 11 h 76"/>
                <a:gd name="T20" fmla="*/ 0 w 151"/>
                <a:gd name="T21" fmla="*/ 13 h 76"/>
                <a:gd name="T22" fmla="*/ 1 w 151"/>
                <a:gd name="T23" fmla="*/ 14 h 76"/>
                <a:gd name="T24" fmla="*/ 0 w 151"/>
                <a:gd name="T25" fmla="*/ 13 h 76"/>
                <a:gd name="T26" fmla="*/ 0 w 151"/>
                <a:gd name="T27" fmla="*/ 14 h 76"/>
                <a:gd name="T28" fmla="*/ 1 w 151"/>
                <a:gd name="T29" fmla="*/ 14 h 76"/>
                <a:gd name="T30" fmla="*/ 1 w 151"/>
                <a:gd name="T31" fmla="*/ 13 h 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76"/>
                <a:gd name="T50" fmla="*/ 151 w 151"/>
                <a:gd name="T51" fmla="*/ 76 h 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76">
                  <a:moveTo>
                    <a:pt x="8" y="71"/>
                  </a:moveTo>
                  <a:lnTo>
                    <a:pt x="15" y="74"/>
                  </a:lnTo>
                  <a:lnTo>
                    <a:pt x="21" y="63"/>
                  </a:lnTo>
                  <a:lnTo>
                    <a:pt x="40" y="39"/>
                  </a:lnTo>
                  <a:lnTo>
                    <a:pt x="82" y="16"/>
                  </a:lnTo>
                  <a:lnTo>
                    <a:pt x="151" y="7"/>
                  </a:lnTo>
                  <a:lnTo>
                    <a:pt x="151" y="0"/>
                  </a:lnTo>
                  <a:lnTo>
                    <a:pt x="73" y="11"/>
                  </a:lnTo>
                  <a:lnTo>
                    <a:pt x="27" y="35"/>
                  </a:lnTo>
                  <a:lnTo>
                    <a:pt x="8" y="61"/>
                  </a:lnTo>
                  <a:lnTo>
                    <a:pt x="2" y="72"/>
                  </a:lnTo>
                  <a:lnTo>
                    <a:pt x="8" y="76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8" y="76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1" name="Freeform 73"/>
            <p:cNvSpPr>
              <a:spLocks/>
            </p:cNvSpPr>
            <p:nvPr/>
          </p:nvSpPr>
          <p:spPr bwMode="auto">
            <a:xfrm>
              <a:off x="1811" y="3504"/>
              <a:ext cx="128" cy="3"/>
            </a:xfrm>
            <a:custGeom>
              <a:avLst/>
              <a:gdLst>
                <a:gd name="T0" fmla="*/ 52 w 298"/>
                <a:gd name="T1" fmla="*/ 1 h 5"/>
                <a:gd name="T2" fmla="*/ 53 w 298"/>
                <a:gd name="T3" fmla="*/ 0 h 5"/>
                <a:gd name="T4" fmla="*/ 0 w 298"/>
                <a:gd name="T5" fmla="*/ 0 h 5"/>
                <a:gd name="T6" fmla="*/ 0 w 298"/>
                <a:gd name="T7" fmla="*/ 2 h 5"/>
                <a:gd name="T8" fmla="*/ 53 w 298"/>
                <a:gd name="T9" fmla="*/ 2 h 5"/>
                <a:gd name="T10" fmla="*/ 55 w 298"/>
                <a:gd name="T11" fmla="*/ 1 h 5"/>
                <a:gd name="T12" fmla="*/ 53 w 298"/>
                <a:gd name="T13" fmla="*/ 2 h 5"/>
                <a:gd name="T14" fmla="*/ 55 w 298"/>
                <a:gd name="T15" fmla="*/ 2 h 5"/>
                <a:gd name="T16" fmla="*/ 55 w 298"/>
                <a:gd name="T17" fmla="*/ 1 h 5"/>
                <a:gd name="T18" fmla="*/ 52 w 298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"/>
                <a:gd name="T31" fmla="*/ 0 h 5"/>
                <a:gd name="T32" fmla="*/ 298 w 298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" h="5">
                  <a:moveTo>
                    <a:pt x="281" y="3"/>
                  </a:moveTo>
                  <a:lnTo>
                    <a:pt x="289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89" y="5"/>
                  </a:lnTo>
                  <a:lnTo>
                    <a:pt x="298" y="1"/>
                  </a:lnTo>
                  <a:lnTo>
                    <a:pt x="289" y="5"/>
                  </a:lnTo>
                  <a:lnTo>
                    <a:pt x="298" y="5"/>
                  </a:lnTo>
                  <a:lnTo>
                    <a:pt x="298" y="1"/>
                  </a:lnTo>
                  <a:lnTo>
                    <a:pt x="281" y="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2" name="Freeform 74"/>
            <p:cNvSpPr>
              <a:spLocks/>
            </p:cNvSpPr>
            <p:nvPr/>
          </p:nvSpPr>
          <p:spPr bwMode="auto">
            <a:xfrm>
              <a:off x="1852" y="3275"/>
              <a:ext cx="24" cy="118"/>
            </a:xfrm>
            <a:custGeom>
              <a:avLst/>
              <a:gdLst>
                <a:gd name="T0" fmla="*/ 10 w 58"/>
                <a:gd name="T1" fmla="*/ 0 h 274"/>
                <a:gd name="T2" fmla="*/ 7 w 58"/>
                <a:gd name="T3" fmla="*/ 0 h 274"/>
                <a:gd name="T4" fmla="*/ 0 w 58"/>
                <a:gd name="T5" fmla="*/ 50 h 274"/>
                <a:gd name="T6" fmla="*/ 2 w 58"/>
                <a:gd name="T7" fmla="*/ 51 h 274"/>
                <a:gd name="T8" fmla="*/ 10 w 58"/>
                <a:gd name="T9" fmla="*/ 0 h 274"/>
                <a:gd name="T10" fmla="*/ 7 w 58"/>
                <a:gd name="T11" fmla="*/ 0 h 274"/>
                <a:gd name="T12" fmla="*/ 10 w 58"/>
                <a:gd name="T13" fmla="*/ 0 h 2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8"/>
                <a:gd name="T22" fmla="*/ 0 h 274"/>
                <a:gd name="T23" fmla="*/ 58 w 58"/>
                <a:gd name="T24" fmla="*/ 274 h 2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8" h="274">
                  <a:moveTo>
                    <a:pt x="58" y="0"/>
                  </a:moveTo>
                  <a:lnTo>
                    <a:pt x="43" y="0"/>
                  </a:lnTo>
                  <a:lnTo>
                    <a:pt x="0" y="272"/>
                  </a:lnTo>
                  <a:lnTo>
                    <a:pt x="15" y="274"/>
                  </a:lnTo>
                  <a:lnTo>
                    <a:pt x="58" y="1"/>
                  </a:lnTo>
                  <a:lnTo>
                    <a:pt x="43" y="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3" name="Freeform 75"/>
            <p:cNvSpPr>
              <a:spLocks/>
            </p:cNvSpPr>
            <p:nvPr/>
          </p:nvSpPr>
          <p:spPr bwMode="auto">
            <a:xfrm>
              <a:off x="1870" y="3275"/>
              <a:ext cx="25" cy="118"/>
            </a:xfrm>
            <a:custGeom>
              <a:avLst/>
              <a:gdLst>
                <a:gd name="T0" fmla="*/ 9 w 60"/>
                <a:gd name="T1" fmla="*/ 51 h 275"/>
                <a:gd name="T2" fmla="*/ 10 w 60"/>
                <a:gd name="T3" fmla="*/ 50 h 275"/>
                <a:gd name="T4" fmla="*/ 3 w 60"/>
                <a:gd name="T5" fmla="*/ 0 h 275"/>
                <a:gd name="T6" fmla="*/ 0 w 60"/>
                <a:gd name="T7" fmla="*/ 0 h 275"/>
                <a:gd name="T8" fmla="*/ 8 w 60"/>
                <a:gd name="T9" fmla="*/ 50 h 275"/>
                <a:gd name="T10" fmla="*/ 9 w 60"/>
                <a:gd name="T11" fmla="*/ 50 h 275"/>
                <a:gd name="T12" fmla="*/ 9 w 60"/>
                <a:gd name="T13" fmla="*/ 51 h 275"/>
                <a:gd name="T14" fmla="*/ 10 w 60"/>
                <a:gd name="T15" fmla="*/ 51 h 275"/>
                <a:gd name="T16" fmla="*/ 10 w 60"/>
                <a:gd name="T17" fmla="*/ 50 h 275"/>
                <a:gd name="T18" fmla="*/ 9 w 60"/>
                <a:gd name="T19" fmla="*/ 51 h 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275"/>
                <a:gd name="T32" fmla="*/ 60 w 60"/>
                <a:gd name="T33" fmla="*/ 275 h 2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275">
                  <a:moveTo>
                    <a:pt x="52" y="275"/>
                  </a:moveTo>
                  <a:lnTo>
                    <a:pt x="60" y="272"/>
                  </a:lnTo>
                  <a:lnTo>
                    <a:pt x="15" y="0"/>
                  </a:lnTo>
                  <a:lnTo>
                    <a:pt x="0" y="1"/>
                  </a:lnTo>
                  <a:lnTo>
                    <a:pt x="45" y="272"/>
                  </a:lnTo>
                  <a:lnTo>
                    <a:pt x="52" y="270"/>
                  </a:lnTo>
                  <a:lnTo>
                    <a:pt x="52" y="275"/>
                  </a:lnTo>
                  <a:lnTo>
                    <a:pt x="60" y="275"/>
                  </a:lnTo>
                  <a:lnTo>
                    <a:pt x="60" y="272"/>
                  </a:lnTo>
                  <a:lnTo>
                    <a:pt x="52" y="275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4" name="Freeform 76"/>
            <p:cNvSpPr>
              <a:spLocks/>
            </p:cNvSpPr>
            <p:nvPr/>
          </p:nvSpPr>
          <p:spPr bwMode="auto">
            <a:xfrm>
              <a:off x="1852" y="3391"/>
              <a:ext cx="40" cy="2"/>
            </a:xfrm>
            <a:custGeom>
              <a:avLst/>
              <a:gdLst>
                <a:gd name="T0" fmla="*/ 0 w 95"/>
                <a:gd name="T1" fmla="*/ 0 h 5"/>
                <a:gd name="T2" fmla="*/ 2 w 95"/>
                <a:gd name="T3" fmla="*/ 1 h 5"/>
                <a:gd name="T4" fmla="*/ 17 w 95"/>
                <a:gd name="T5" fmla="*/ 1 h 5"/>
                <a:gd name="T6" fmla="*/ 17 w 95"/>
                <a:gd name="T7" fmla="*/ 0 h 5"/>
                <a:gd name="T8" fmla="*/ 2 w 95"/>
                <a:gd name="T9" fmla="*/ 0 h 5"/>
                <a:gd name="T10" fmla="*/ 3 w 95"/>
                <a:gd name="T11" fmla="*/ 0 h 5"/>
                <a:gd name="T12" fmla="*/ 0 w 95"/>
                <a:gd name="T13" fmla="*/ 0 h 5"/>
                <a:gd name="T14" fmla="*/ 0 w 95"/>
                <a:gd name="T15" fmla="*/ 1 h 5"/>
                <a:gd name="T16" fmla="*/ 2 w 95"/>
                <a:gd name="T17" fmla="*/ 1 h 5"/>
                <a:gd name="T18" fmla="*/ 0 w 95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"/>
                <a:gd name="T31" fmla="*/ 0 h 5"/>
                <a:gd name="T32" fmla="*/ 95 w 95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" h="5">
                  <a:moveTo>
                    <a:pt x="2" y="2"/>
                  </a:moveTo>
                  <a:lnTo>
                    <a:pt x="9" y="5"/>
                  </a:lnTo>
                  <a:lnTo>
                    <a:pt x="95" y="5"/>
                  </a:lnTo>
                  <a:lnTo>
                    <a:pt x="95" y="0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" y="2"/>
                  </a:lnTo>
                  <a:lnTo>
                    <a:pt x="0" y="5"/>
                  </a:lnTo>
                  <a:lnTo>
                    <a:pt x="9" y="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5" name="Freeform 77"/>
            <p:cNvSpPr>
              <a:spLocks/>
            </p:cNvSpPr>
            <p:nvPr/>
          </p:nvSpPr>
          <p:spPr bwMode="auto">
            <a:xfrm>
              <a:off x="1868" y="3226"/>
              <a:ext cx="11" cy="12"/>
            </a:xfrm>
            <a:custGeom>
              <a:avLst/>
              <a:gdLst>
                <a:gd name="T0" fmla="*/ 1 w 26"/>
                <a:gd name="T1" fmla="*/ 0 h 28"/>
                <a:gd name="T2" fmla="*/ 4 w 26"/>
                <a:gd name="T3" fmla="*/ 0 h 28"/>
                <a:gd name="T4" fmla="*/ 5 w 26"/>
                <a:gd name="T5" fmla="*/ 5 h 28"/>
                <a:gd name="T6" fmla="*/ 0 w 26"/>
                <a:gd name="T7" fmla="*/ 5 h 28"/>
                <a:gd name="T8" fmla="*/ 1 w 26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28"/>
                <a:gd name="T17" fmla="*/ 26 w 2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28">
                  <a:moveTo>
                    <a:pt x="6" y="0"/>
                  </a:moveTo>
                  <a:lnTo>
                    <a:pt x="21" y="0"/>
                  </a:lnTo>
                  <a:lnTo>
                    <a:pt x="26" y="28"/>
                  </a:lnTo>
                  <a:lnTo>
                    <a:pt x="0" y="2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6" name="Freeform 78"/>
            <p:cNvSpPr>
              <a:spLocks/>
            </p:cNvSpPr>
            <p:nvPr/>
          </p:nvSpPr>
          <p:spPr bwMode="auto">
            <a:xfrm>
              <a:off x="1861" y="3235"/>
              <a:ext cx="26" cy="7"/>
            </a:xfrm>
            <a:custGeom>
              <a:avLst/>
              <a:gdLst>
                <a:gd name="T0" fmla="*/ 5 w 62"/>
                <a:gd name="T1" fmla="*/ 0 h 15"/>
                <a:gd name="T2" fmla="*/ 8 w 62"/>
                <a:gd name="T3" fmla="*/ 2 h 15"/>
                <a:gd name="T4" fmla="*/ 11 w 62"/>
                <a:gd name="T5" fmla="*/ 3 h 15"/>
                <a:gd name="T6" fmla="*/ 5 w 62"/>
                <a:gd name="T7" fmla="*/ 3 h 15"/>
                <a:gd name="T8" fmla="*/ 0 w 62"/>
                <a:gd name="T9" fmla="*/ 3 h 15"/>
                <a:gd name="T10" fmla="*/ 3 w 62"/>
                <a:gd name="T11" fmla="*/ 2 h 15"/>
                <a:gd name="T12" fmla="*/ 5 w 62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15"/>
                <a:gd name="T23" fmla="*/ 62 w 62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15">
                  <a:moveTo>
                    <a:pt x="30" y="0"/>
                  </a:moveTo>
                  <a:lnTo>
                    <a:pt x="47" y="8"/>
                  </a:lnTo>
                  <a:lnTo>
                    <a:pt x="62" y="15"/>
                  </a:lnTo>
                  <a:lnTo>
                    <a:pt x="30" y="15"/>
                  </a:lnTo>
                  <a:lnTo>
                    <a:pt x="0" y="15"/>
                  </a:lnTo>
                  <a:lnTo>
                    <a:pt x="15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7" name="Freeform 79"/>
            <p:cNvSpPr>
              <a:spLocks/>
            </p:cNvSpPr>
            <p:nvPr/>
          </p:nvSpPr>
          <p:spPr bwMode="auto">
            <a:xfrm>
              <a:off x="1864" y="3249"/>
              <a:ext cx="19" cy="2"/>
            </a:xfrm>
            <a:custGeom>
              <a:avLst/>
              <a:gdLst>
                <a:gd name="T0" fmla="*/ 1 w 47"/>
                <a:gd name="T1" fmla="*/ 1 h 6"/>
                <a:gd name="T2" fmla="*/ 7 w 47"/>
                <a:gd name="T3" fmla="*/ 1 h 6"/>
                <a:gd name="T4" fmla="*/ 8 w 47"/>
                <a:gd name="T5" fmla="*/ 0 h 6"/>
                <a:gd name="T6" fmla="*/ 0 w 47"/>
                <a:gd name="T7" fmla="*/ 0 h 6"/>
                <a:gd name="T8" fmla="*/ 1 w 47"/>
                <a:gd name="T9" fmla="*/ 1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6"/>
                <a:gd name="T17" fmla="*/ 47 w 4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6">
                  <a:moveTo>
                    <a:pt x="4" y="6"/>
                  </a:moveTo>
                  <a:lnTo>
                    <a:pt x="43" y="6"/>
                  </a:lnTo>
                  <a:lnTo>
                    <a:pt x="47" y="0"/>
                  </a:lnTo>
                  <a:lnTo>
                    <a:pt x="0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8" name="Freeform 80"/>
            <p:cNvSpPr>
              <a:spLocks/>
            </p:cNvSpPr>
            <p:nvPr/>
          </p:nvSpPr>
          <p:spPr bwMode="auto">
            <a:xfrm>
              <a:off x="1858" y="3249"/>
              <a:ext cx="30" cy="16"/>
            </a:xfrm>
            <a:custGeom>
              <a:avLst/>
              <a:gdLst>
                <a:gd name="T0" fmla="*/ 2 w 71"/>
                <a:gd name="T1" fmla="*/ 0 h 35"/>
                <a:gd name="T2" fmla="*/ 11 w 71"/>
                <a:gd name="T3" fmla="*/ 0 h 35"/>
                <a:gd name="T4" fmla="*/ 13 w 71"/>
                <a:gd name="T5" fmla="*/ 2 h 35"/>
                <a:gd name="T6" fmla="*/ 13 w 71"/>
                <a:gd name="T7" fmla="*/ 5 h 35"/>
                <a:gd name="T8" fmla="*/ 11 w 71"/>
                <a:gd name="T9" fmla="*/ 7 h 35"/>
                <a:gd name="T10" fmla="*/ 2 w 71"/>
                <a:gd name="T11" fmla="*/ 7 h 35"/>
                <a:gd name="T12" fmla="*/ 0 w 71"/>
                <a:gd name="T13" fmla="*/ 5 h 35"/>
                <a:gd name="T14" fmla="*/ 0 w 71"/>
                <a:gd name="T15" fmla="*/ 2 h 35"/>
                <a:gd name="T16" fmla="*/ 2 w 71"/>
                <a:gd name="T17" fmla="*/ 0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5"/>
                <a:gd name="T29" fmla="*/ 71 w 71"/>
                <a:gd name="T30" fmla="*/ 35 h 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5">
                  <a:moveTo>
                    <a:pt x="11" y="0"/>
                  </a:moveTo>
                  <a:lnTo>
                    <a:pt x="58" y="0"/>
                  </a:lnTo>
                  <a:lnTo>
                    <a:pt x="71" y="11"/>
                  </a:lnTo>
                  <a:lnTo>
                    <a:pt x="71" y="24"/>
                  </a:lnTo>
                  <a:lnTo>
                    <a:pt x="58" y="35"/>
                  </a:lnTo>
                  <a:lnTo>
                    <a:pt x="11" y="35"/>
                  </a:lnTo>
                  <a:lnTo>
                    <a:pt x="0" y="24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9" name="Freeform 81"/>
            <p:cNvSpPr>
              <a:spLocks/>
            </p:cNvSpPr>
            <p:nvPr/>
          </p:nvSpPr>
          <p:spPr bwMode="auto">
            <a:xfrm>
              <a:off x="1873" y="3265"/>
              <a:ext cx="87" cy="242"/>
            </a:xfrm>
            <a:custGeom>
              <a:avLst/>
              <a:gdLst>
                <a:gd name="T0" fmla="*/ 0 w 203"/>
                <a:gd name="T1" fmla="*/ 102 h 567"/>
                <a:gd name="T2" fmla="*/ 0 w 203"/>
                <a:gd name="T3" fmla="*/ 103 h 567"/>
                <a:gd name="T4" fmla="*/ 37 w 203"/>
                <a:gd name="T5" fmla="*/ 103 h 567"/>
                <a:gd name="T6" fmla="*/ 29 w 203"/>
                <a:gd name="T7" fmla="*/ 86 h 567"/>
                <a:gd name="T8" fmla="*/ 36 w 203"/>
                <a:gd name="T9" fmla="*/ 86 h 567"/>
                <a:gd name="T10" fmla="*/ 36 w 203"/>
                <a:gd name="T11" fmla="*/ 79 h 567"/>
                <a:gd name="T12" fmla="*/ 26 w 203"/>
                <a:gd name="T13" fmla="*/ 79 h 567"/>
                <a:gd name="T14" fmla="*/ 17 w 203"/>
                <a:gd name="T15" fmla="*/ 60 h 567"/>
                <a:gd name="T16" fmla="*/ 22 w 203"/>
                <a:gd name="T17" fmla="*/ 60 h 567"/>
                <a:gd name="T18" fmla="*/ 22 w 203"/>
                <a:gd name="T19" fmla="*/ 55 h 567"/>
                <a:gd name="T20" fmla="*/ 15 w 203"/>
                <a:gd name="T21" fmla="*/ 55 h 567"/>
                <a:gd name="T22" fmla="*/ 3 w 203"/>
                <a:gd name="T23" fmla="*/ 0 h 567"/>
                <a:gd name="T24" fmla="*/ 0 w 203"/>
                <a:gd name="T25" fmla="*/ 0 h 567"/>
                <a:gd name="T26" fmla="*/ 0 w 203"/>
                <a:gd name="T27" fmla="*/ 5 h 567"/>
                <a:gd name="T28" fmla="*/ 8 w 203"/>
                <a:gd name="T29" fmla="*/ 55 h 567"/>
                <a:gd name="T30" fmla="*/ 0 w 203"/>
                <a:gd name="T31" fmla="*/ 55 h 567"/>
                <a:gd name="T32" fmla="*/ 0 w 203"/>
                <a:gd name="T33" fmla="*/ 61 h 567"/>
                <a:gd name="T34" fmla="*/ 9 w 203"/>
                <a:gd name="T35" fmla="*/ 61 h 567"/>
                <a:gd name="T36" fmla="*/ 17 w 203"/>
                <a:gd name="T37" fmla="*/ 78 h 567"/>
                <a:gd name="T38" fmla="*/ 0 w 203"/>
                <a:gd name="T39" fmla="*/ 78 h 567"/>
                <a:gd name="T40" fmla="*/ 0 w 203"/>
                <a:gd name="T41" fmla="*/ 90 h 567"/>
                <a:gd name="T42" fmla="*/ 3 w 203"/>
                <a:gd name="T43" fmla="*/ 90 h 567"/>
                <a:gd name="T44" fmla="*/ 5 w 203"/>
                <a:gd name="T45" fmla="*/ 90 h 567"/>
                <a:gd name="T46" fmla="*/ 6 w 203"/>
                <a:gd name="T47" fmla="*/ 90 h 567"/>
                <a:gd name="T48" fmla="*/ 8 w 203"/>
                <a:gd name="T49" fmla="*/ 90 h 567"/>
                <a:gd name="T50" fmla="*/ 10 w 203"/>
                <a:gd name="T51" fmla="*/ 90 h 567"/>
                <a:gd name="T52" fmla="*/ 12 w 203"/>
                <a:gd name="T53" fmla="*/ 91 h 567"/>
                <a:gd name="T54" fmla="*/ 14 w 203"/>
                <a:gd name="T55" fmla="*/ 92 h 567"/>
                <a:gd name="T56" fmla="*/ 17 w 203"/>
                <a:gd name="T57" fmla="*/ 93 h 567"/>
                <a:gd name="T58" fmla="*/ 19 w 203"/>
                <a:gd name="T59" fmla="*/ 94 h 567"/>
                <a:gd name="T60" fmla="*/ 21 w 203"/>
                <a:gd name="T61" fmla="*/ 95 h 567"/>
                <a:gd name="T62" fmla="*/ 22 w 203"/>
                <a:gd name="T63" fmla="*/ 96 h 567"/>
                <a:gd name="T64" fmla="*/ 24 w 203"/>
                <a:gd name="T65" fmla="*/ 97 h 567"/>
                <a:gd name="T66" fmla="*/ 25 w 203"/>
                <a:gd name="T67" fmla="*/ 99 h 567"/>
                <a:gd name="T68" fmla="*/ 26 w 203"/>
                <a:gd name="T69" fmla="*/ 101 h 567"/>
                <a:gd name="T70" fmla="*/ 27 w 203"/>
                <a:gd name="T71" fmla="*/ 102 h 567"/>
                <a:gd name="T72" fmla="*/ 27 w 203"/>
                <a:gd name="T73" fmla="*/ 102 h 567"/>
                <a:gd name="T74" fmla="*/ 0 w 203"/>
                <a:gd name="T75" fmla="*/ 102 h 56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3"/>
                <a:gd name="T115" fmla="*/ 0 h 567"/>
                <a:gd name="T116" fmla="*/ 203 w 203"/>
                <a:gd name="T117" fmla="*/ 567 h 56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3" h="567">
                  <a:moveTo>
                    <a:pt x="0" y="563"/>
                  </a:moveTo>
                  <a:lnTo>
                    <a:pt x="0" y="567"/>
                  </a:lnTo>
                  <a:lnTo>
                    <a:pt x="203" y="567"/>
                  </a:lnTo>
                  <a:lnTo>
                    <a:pt x="157" y="472"/>
                  </a:lnTo>
                  <a:lnTo>
                    <a:pt x="196" y="472"/>
                  </a:lnTo>
                  <a:lnTo>
                    <a:pt x="196" y="431"/>
                  </a:lnTo>
                  <a:lnTo>
                    <a:pt x="140" y="431"/>
                  </a:lnTo>
                  <a:lnTo>
                    <a:pt x="94" y="330"/>
                  </a:lnTo>
                  <a:lnTo>
                    <a:pt x="121" y="330"/>
                  </a:lnTo>
                  <a:lnTo>
                    <a:pt x="121" y="299"/>
                  </a:lnTo>
                  <a:lnTo>
                    <a:pt x="79" y="29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45" y="299"/>
                  </a:lnTo>
                  <a:lnTo>
                    <a:pt x="0" y="299"/>
                  </a:lnTo>
                  <a:lnTo>
                    <a:pt x="0" y="336"/>
                  </a:lnTo>
                  <a:lnTo>
                    <a:pt x="51" y="336"/>
                  </a:lnTo>
                  <a:lnTo>
                    <a:pt x="94" y="429"/>
                  </a:lnTo>
                  <a:lnTo>
                    <a:pt x="0" y="429"/>
                  </a:lnTo>
                  <a:lnTo>
                    <a:pt x="0" y="492"/>
                  </a:lnTo>
                  <a:lnTo>
                    <a:pt x="13" y="492"/>
                  </a:lnTo>
                  <a:lnTo>
                    <a:pt x="25" y="494"/>
                  </a:lnTo>
                  <a:lnTo>
                    <a:pt x="34" y="494"/>
                  </a:lnTo>
                  <a:lnTo>
                    <a:pt x="45" y="496"/>
                  </a:lnTo>
                  <a:lnTo>
                    <a:pt x="53" y="496"/>
                  </a:lnTo>
                  <a:lnTo>
                    <a:pt x="62" y="498"/>
                  </a:lnTo>
                  <a:lnTo>
                    <a:pt x="77" y="504"/>
                  </a:lnTo>
                  <a:lnTo>
                    <a:pt x="90" y="509"/>
                  </a:lnTo>
                  <a:lnTo>
                    <a:pt x="103" y="515"/>
                  </a:lnTo>
                  <a:lnTo>
                    <a:pt x="112" y="522"/>
                  </a:lnTo>
                  <a:lnTo>
                    <a:pt x="121" y="528"/>
                  </a:lnTo>
                  <a:lnTo>
                    <a:pt x="129" y="535"/>
                  </a:lnTo>
                  <a:lnTo>
                    <a:pt x="135" y="541"/>
                  </a:lnTo>
                  <a:lnTo>
                    <a:pt x="140" y="552"/>
                  </a:lnTo>
                  <a:lnTo>
                    <a:pt x="144" y="561"/>
                  </a:lnTo>
                  <a:lnTo>
                    <a:pt x="146" y="563"/>
                  </a:lnTo>
                  <a:lnTo>
                    <a:pt x="0" y="56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0" name="Freeform 82"/>
            <p:cNvSpPr>
              <a:spLocks/>
            </p:cNvSpPr>
            <p:nvPr/>
          </p:nvSpPr>
          <p:spPr bwMode="auto">
            <a:xfrm>
              <a:off x="1836" y="3265"/>
              <a:ext cx="33" cy="128"/>
            </a:xfrm>
            <a:custGeom>
              <a:avLst/>
              <a:gdLst>
                <a:gd name="T0" fmla="*/ 1 w 76"/>
                <a:gd name="T1" fmla="*/ 55 h 300"/>
                <a:gd name="T2" fmla="*/ 3 w 76"/>
                <a:gd name="T3" fmla="*/ 54 h 300"/>
                <a:gd name="T4" fmla="*/ 14 w 76"/>
                <a:gd name="T5" fmla="*/ 0 h 300"/>
                <a:gd name="T6" fmla="*/ 11 w 76"/>
                <a:gd name="T7" fmla="*/ 0 h 300"/>
                <a:gd name="T8" fmla="*/ 0 w 76"/>
                <a:gd name="T9" fmla="*/ 54 h 300"/>
                <a:gd name="T10" fmla="*/ 1 w 76"/>
                <a:gd name="T11" fmla="*/ 54 h 300"/>
                <a:gd name="T12" fmla="*/ 1 w 76"/>
                <a:gd name="T13" fmla="*/ 55 h 300"/>
                <a:gd name="T14" fmla="*/ 3 w 76"/>
                <a:gd name="T15" fmla="*/ 55 h 300"/>
                <a:gd name="T16" fmla="*/ 3 w 76"/>
                <a:gd name="T17" fmla="*/ 54 h 300"/>
                <a:gd name="T18" fmla="*/ 1 w 76"/>
                <a:gd name="T19" fmla="*/ 55 h 3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300"/>
                <a:gd name="T32" fmla="*/ 76 w 76"/>
                <a:gd name="T33" fmla="*/ 300 h 3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300">
                  <a:moveTo>
                    <a:pt x="7" y="300"/>
                  </a:moveTo>
                  <a:lnTo>
                    <a:pt x="15" y="297"/>
                  </a:lnTo>
                  <a:lnTo>
                    <a:pt x="76" y="0"/>
                  </a:lnTo>
                  <a:lnTo>
                    <a:pt x="61" y="0"/>
                  </a:lnTo>
                  <a:lnTo>
                    <a:pt x="0" y="297"/>
                  </a:lnTo>
                  <a:lnTo>
                    <a:pt x="7" y="295"/>
                  </a:lnTo>
                  <a:lnTo>
                    <a:pt x="7" y="300"/>
                  </a:lnTo>
                  <a:lnTo>
                    <a:pt x="15" y="300"/>
                  </a:lnTo>
                  <a:lnTo>
                    <a:pt x="15" y="297"/>
                  </a:lnTo>
                  <a:lnTo>
                    <a:pt x="7" y="30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1" name="Freeform 83"/>
            <p:cNvSpPr>
              <a:spLocks/>
            </p:cNvSpPr>
            <p:nvPr/>
          </p:nvSpPr>
          <p:spPr bwMode="auto">
            <a:xfrm>
              <a:off x="1787" y="3265"/>
              <a:ext cx="86" cy="242"/>
            </a:xfrm>
            <a:custGeom>
              <a:avLst/>
              <a:gdLst>
                <a:gd name="T0" fmla="*/ 37 w 201"/>
                <a:gd name="T1" fmla="*/ 5 h 567"/>
                <a:gd name="T2" fmla="*/ 37 w 201"/>
                <a:gd name="T3" fmla="*/ 0 h 567"/>
                <a:gd name="T4" fmla="*/ 34 w 201"/>
                <a:gd name="T5" fmla="*/ 0 h 567"/>
                <a:gd name="T6" fmla="*/ 23 w 201"/>
                <a:gd name="T7" fmla="*/ 55 h 567"/>
                <a:gd name="T8" fmla="*/ 15 w 201"/>
                <a:gd name="T9" fmla="*/ 55 h 567"/>
                <a:gd name="T10" fmla="*/ 15 w 201"/>
                <a:gd name="T11" fmla="*/ 60 h 567"/>
                <a:gd name="T12" fmla="*/ 20 w 201"/>
                <a:gd name="T13" fmla="*/ 60 h 567"/>
                <a:gd name="T14" fmla="*/ 12 w 201"/>
                <a:gd name="T15" fmla="*/ 79 h 567"/>
                <a:gd name="T16" fmla="*/ 1 w 201"/>
                <a:gd name="T17" fmla="*/ 79 h 567"/>
                <a:gd name="T18" fmla="*/ 1 w 201"/>
                <a:gd name="T19" fmla="*/ 86 h 567"/>
                <a:gd name="T20" fmla="*/ 8 w 201"/>
                <a:gd name="T21" fmla="*/ 86 h 567"/>
                <a:gd name="T22" fmla="*/ 0 w 201"/>
                <a:gd name="T23" fmla="*/ 103 h 567"/>
                <a:gd name="T24" fmla="*/ 37 w 201"/>
                <a:gd name="T25" fmla="*/ 103 h 567"/>
                <a:gd name="T26" fmla="*/ 37 w 201"/>
                <a:gd name="T27" fmla="*/ 102 h 567"/>
                <a:gd name="T28" fmla="*/ 11 w 201"/>
                <a:gd name="T29" fmla="*/ 102 h 567"/>
                <a:gd name="T30" fmla="*/ 11 w 201"/>
                <a:gd name="T31" fmla="*/ 102 h 567"/>
                <a:gd name="T32" fmla="*/ 12 w 201"/>
                <a:gd name="T33" fmla="*/ 101 h 567"/>
                <a:gd name="T34" fmla="*/ 12 w 201"/>
                <a:gd name="T35" fmla="*/ 99 h 567"/>
                <a:gd name="T36" fmla="*/ 13 w 201"/>
                <a:gd name="T37" fmla="*/ 99 h 567"/>
                <a:gd name="T38" fmla="*/ 14 w 201"/>
                <a:gd name="T39" fmla="*/ 97 h 567"/>
                <a:gd name="T40" fmla="*/ 15 w 201"/>
                <a:gd name="T41" fmla="*/ 96 h 567"/>
                <a:gd name="T42" fmla="*/ 17 w 201"/>
                <a:gd name="T43" fmla="*/ 95 h 567"/>
                <a:gd name="T44" fmla="*/ 19 w 201"/>
                <a:gd name="T45" fmla="*/ 94 h 567"/>
                <a:gd name="T46" fmla="*/ 21 w 201"/>
                <a:gd name="T47" fmla="*/ 93 h 567"/>
                <a:gd name="T48" fmla="*/ 24 w 201"/>
                <a:gd name="T49" fmla="*/ 92 h 567"/>
                <a:gd name="T50" fmla="*/ 26 w 201"/>
                <a:gd name="T51" fmla="*/ 91 h 567"/>
                <a:gd name="T52" fmla="*/ 28 w 201"/>
                <a:gd name="T53" fmla="*/ 90 h 567"/>
                <a:gd name="T54" fmla="*/ 30 w 201"/>
                <a:gd name="T55" fmla="*/ 90 h 567"/>
                <a:gd name="T56" fmla="*/ 31 w 201"/>
                <a:gd name="T57" fmla="*/ 90 h 567"/>
                <a:gd name="T58" fmla="*/ 33 w 201"/>
                <a:gd name="T59" fmla="*/ 90 h 567"/>
                <a:gd name="T60" fmla="*/ 35 w 201"/>
                <a:gd name="T61" fmla="*/ 90 h 567"/>
                <a:gd name="T62" fmla="*/ 37 w 201"/>
                <a:gd name="T63" fmla="*/ 90 h 567"/>
                <a:gd name="T64" fmla="*/ 37 w 201"/>
                <a:gd name="T65" fmla="*/ 78 h 567"/>
                <a:gd name="T66" fmla="*/ 20 w 201"/>
                <a:gd name="T67" fmla="*/ 78 h 567"/>
                <a:gd name="T68" fmla="*/ 28 w 201"/>
                <a:gd name="T69" fmla="*/ 61 h 567"/>
                <a:gd name="T70" fmla="*/ 37 w 201"/>
                <a:gd name="T71" fmla="*/ 61 h 567"/>
                <a:gd name="T72" fmla="*/ 37 w 201"/>
                <a:gd name="T73" fmla="*/ 55 h 567"/>
                <a:gd name="T74" fmla="*/ 29 w 201"/>
                <a:gd name="T75" fmla="*/ 55 h 567"/>
                <a:gd name="T76" fmla="*/ 37 w 201"/>
                <a:gd name="T77" fmla="*/ 5 h 567"/>
                <a:gd name="T78" fmla="*/ 37 w 201"/>
                <a:gd name="T79" fmla="*/ 5 h 56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01"/>
                <a:gd name="T121" fmla="*/ 0 h 567"/>
                <a:gd name="T122" fmla="*/ 201 w 201"/>
                <a:gd name="T123" fmla="*/ 567 h 56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01" h="567">
                  <a:moveTo>
                    <a:pt x="201" y="28"/>
                  </a:moveTo>
                  <a:lnTo>
                    <a:pt x="201" y="0"/>
                  </a:lnTo>
                  <a:lnTo>
                    <a:pt x="185" y="0"/>
                  </a:lnTo>
                  <a:lnTo>
                    <a:pt x="123" y="299"/>
                  </a:lnTo>
                  <a:lnTo>
                    <a:pt x="84" y="299"/>
                  </a:lnTo>
                  <a:lnTo>
                    <a:pt x="84" y="330"/>
                  </a:lnTo>
                  <a:lnTo>
                    <a:pt x="110" y="330"/>
                  </a:lnTo>
                  <a:lnTo>
                    <a:pt x="63" y="431"/>
                  </a:lnTo>
                  <a:lnTo>
                    <a:pt x="6" y="431"/>
                  </a:lnTo>
                  <a:lnTo>
                    <a:pt x="6" y="472"/>
                  </a:lnTo>
                  <a:lnTo>
                    <a:pt x="45" y="472"/>
                  </a:lnTo>
                  <a:lnTo>
                    <a:pt x="0" y="567"/>
                  </a:lnTo>
                  <a:lnTo>
                    <a:pt x="201" y="567"/>
                  </a:lnTo>
                  <a:lnTo>
                    <a:pt x="201" y="563"/>
                  </a:lnTo>
                  <a:lnTo>
                    <a:pt x="58" y="563"/>
                  </a:lnTo>
                  <a:lnTo>
                    <a:pt x="58" y="561"/>
                  </a:lnTo>
                  <a:lnTo>
                    <a:pt x="63" y="552"/>
                  </a:lnTo>
                  <a:lnTo>
                    <a:pt x="65" y="546"/>
                  </a:lnTo>
                  <a:lnTo>
                    <a:pt x="71" y="541"/>
                  </a:lnTo>
                  <a:lnTo>
                    <a:pt x="77" y="535"/>
                  </a:lnTo>
                  <a:lnTo>
                    <a:pt x="84" y="528"/>
                  </a:lnTo>
                  <a:lnTo>
                    <a:pt x="93" y="522"/>
                  </a:lnTo>
                  <a:lnTo>
                    <a:pt x="103" y="515"/>
                  </a:lnTo>
                  <a:lnTo>
                    <a:pt x="114" y="509"/>
                  </a:lnTo>
                  <a:lnTo>
                    <a:pt x="129" y="504"/>
                  </a:lnTo>
                  <a:lnTo>
                    <a:pt x="142" y="498"/>
                  </a:lnTo>
                  <a:lnTo>
                    <a:pt x="151" y="496"/>
                  </a:lnTo>
                  <a:lnTo>
                    <a:pt x="162" y="496"/>
                  </a:lnTo>
                  <a:lnTo>
                    <a:pt x="170" y="494"/>
                  </a:lnTo>
                  <a:lnTo>
                    <a:pt x="181" y="494"/>
                  </a:lnTo>
                  <a:lnTo>
                    <a:pt x="190" y="492"/>
                  </a:lnTo>
                  <a:lnTo>
                    <a:pt x="201" y="492"/>
                  </a:lnTo>
                  <a:lnTo>
                    <a:pt x="201" y="429"/>
                  </a:lnTo>
                  <a:lnTo>
                    <a:pt x="110" y="429"/>
                  </a:lnTo>
                  <a:lnTo>
                    <a:pt x="153" y="336"/>
                  </a:lnTo>
                  <a:lnTo>
                    <a:pt x="201" y="336"/>
                  </a:lnTo>
                  <a:lnTo>
                    <a:pt x="201" y="299"/>
                  </a:lnTo>
                  <a:lnTo>
                    <a:pt x="159" y="299"/>
                  </a:lnTo>
                  <a:lnTo>
                    <a:pt x="201" y="26"/>
                  </a:lnTo>
                  <a:lnTo>
                    <a:pt x="201" y="2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2" name="Freeform 84"/>
            <p:cNvSpPr>
              <a:spLocks/>
            </p:cNvSpPr>
            <p:nvPr/>
          </p:nvSpPr>
          <p:spPr bwMode="auto">
            <a:xfrm>
              <a:off x="1877" y="3265"/>
              <a:ext cx="33" cy="128"/>
            </a:xfrm>
            <a:custGeom>
              <a:avLst/>
              <a:gdLst>
                <a:gd name="T0" fmla="*/ 0 w 76"/>
                <a:gd name="T1" fmla="*/ 0 h 299"/>
                <a:gd name="T2" fmla="*/ 11 w 76"/>
                <a:gd name="T3" fmla="*/ 55 h 299"/>
                <a:gd name="T4" fmla="*/ 14 w 76"/>
                <a:gd name="T5" fmla="*/ 54 h 299"/>
                <a:gd name="T6" fmla="*/ 3 w 76"/>
                <a:gd name="T7" fmla="*/ 0 h 299"/>
                <a:gd name="T8" fmla="*/ 0 w 76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299"/>
                <a:gd name="T17" fmla="*/ 76 w 76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299">
                  <a:moveTo>
                    <a:pt x="0" y="0"/>
                  </a:moveTo>
                  <a:lnTo>
                    <a:pt x="59" y="299"/>
                  </a:lnTo>
                  <a:lnTo>
                    <a:pt x="76" y="297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3" name="Freeform 85"/>
            <p:cNvSpPr>
              <a:spLocks/>
            </p:cNvSpPr>
            <p:nvPr/>
          </p:nvSpPr>
          <p:spPr bwMode="auto">
            <a:xfrm>
              <a:off x="1913" y="3200"/>
              <a:ext cx="20" cy="82"/>
            </a:xfrm>
            <a:custGeom>
              <a:avLst/>
              <a:gdLst>
                <a:gd name="T0" fmla="*/ 0 w 47"/>
                <a:gd name="T1" fmla="*/ 28 h 192"/>
                <a:gd name="T2" fmla="*/ 1 w 47"/>
                <a:gd name="T3" fmla="*/ 27 h 192"/>
                <a:gd name="T4" fmla="*/ 1 w 47"/>
                <a:gd name="T5" fmla="*/ 27 h 192"/>
                <a:gd name="T6" fmla="*/ 2 w 47"/>
                <a:gd name="T7" fmla="*/ 26 h 192"/>
                <a:gd name="T8" fmla="*/ 2 w 47"/>
                <a:gd name="T9" fmla="*/ 25 h 192"/>
                <a:gd name="T10" fmla="*/ 2 w 47"/>
                <a:gd name="T11" fmla="*/ 24 h 192"/>
                <a:gd name="T12" fmla="*/ 3 w 47"/>
                <a:gd name="T13" fmla="*/ 23 h 192"/>
                <a:gd name="T14" fmla="*/ 3 w 47"/>
                <a:gd name="T15" fmla="*/ 23 h 192"/>
                <a:gd name="T16" fmla="*/ 3 w 47"/>
                <a:gd name="T17" fmla="*/ 22 h 192"/>
                <a:gd name="T18" fmla="*/ 3 w 47"/>
                <a:gd name="T19" fmla="*/ 21 h 192"/>
                <a:gd name="T20" fmla="*/ 3 w 47"/>
                <a:gd name="T21" fmla="*/ 21 h 192"/>
                <a:gd name="T22" fmla="*/ 3 w 47"/>
                <a:gd name="T23" fmla="*/ 20 h 192"/>
                <a:gd name="T24" fmla="*/ 3 w 47"/>
                <a:gd name="T25" fmla="*/ 19 h 192"/>
                <a:gd name="T26" fmla="*/ 3 w 47"/>
                <a:gd name="T27" fmla="*/ 18 h 192"/>
                <a:gd name="T28" fmla="*/ 3 w 47"/>
                <a:gd name="T29" fmla="*/ 17 h 192"/>
                <a:gd name="T30" fmla="*/ 3 w 47"/>
                <a:gd name="T31" fmla="*/ 16 h 192"/>
                <a:gd name="T32" fmla="*/ 3 w 47"/>
                <a:gd name="T33" fmla="*/ 15 h 192"/>
                <a:gd name="T34" fmla="*/ 3 w 47"/>
                <a:gd name="T35" fmla="*/ 15 h 192"/>
                <a:gd name="T36" fmla="*/ 3 w 47"/>
                <a:gd name="T37" fmla="*/ 14 h 192"/>
                <a:gd name="T38" fmla="*/ 3 w 47"/>
                <a:gd name="T39" fmla="*/ 12 h 192"/>
                <a:gd name="T40" fmla="*/ 3 w 47"/>
                <a:gd name="T41" fmla="*/ 12 h 192"/>
                <a:gd name="T42" fmla="*/ 2 w 47"/>
                <a:gd name="T43" fmla="*/ 11 h 192"/>
                <a:gd name="T44" fmla="*/ 2 w 47"/>
                <a:gd name="T45" fmla="*/ 10 h 192"/>
                <a:gd name="T46" fmla="*/ 2 w 47"/>
                <a:gd name="T47" fmla="*/ 9 h 192"/>
                <a:gd name="T48" fmla="*/ 1 w 47"/>
                <a:gd name="T49" fmla="*/ 9 h 192"/>
                <a:gd name="T50" fmla="*/ 1 w 47"/>
                <a:gd name="T51" fmla="*/ 8 h 192"/>
                <a:gd name="T52" fmla="*/ 1 w 47"/>
                <a:gd name="T53" fmla="*/ 8 h 192"/>
                <a:gd name="T54" fmla="*/ 0 w 47"/>
                <a:gd name="T55" fmla="*/ 7 h 192"/>
                <a:gd name="T56" fmla="*/ 0 w 47"/>
                <a:gd name="T57" fmla="*/ 6 h 192"/>
                <a:gd name="T58" fmla="*/ 3 w 47"/>
                <a:gd name="T59" fmla="*/ 0 h 192"/>
                <a:gd name="T60" fmla="*/ 4 w 47"/>
                <a:gd name="T61" fmla="*/ 1 h 192"/>
                <a:gd name="T62" fmla="*/ 5 w 47"/>
                <a:gd name="T63" fmla="*/ 2 h 192"/>
                <a:gd name="T64" fmla="*/ 5 w 47"/>
                <a:gd name="T65" fmla="*/ 3 h 192"/>
                <a:gd name="T66" fmla="*/ 6 w 47"/>
                <a:gd name="T67" fmla="*/ 3 h 192"/>
                <a:gd name="T68" fmla="*/ 6 w 47"/>
                <a:gd name="T69" fmla="*/ 5 h 192"/>
                <a:gd name="T70" fmla="*/ 6 w 47"/>
                <a:gd name="T71" fmla="*/ 6 h 192"/>
                <a:gd name="T72" fmla="*/ 7 w 47"/>
                <a:gd name="T73" fmla="*/ 7 h 192"/>
                <a:gd name="T74" fmla="*/ 7 w 47"/>
                <a:gd name="T75" fmla="*/ 8 h 192"/>
                <a:gd name="T76" fmla="*/ 8 w 47"/>
                <a:gd name="T77" fmla="*/ 9 h 192"/>
                <a:gd name="T78" fmla="*/ 8 w 47"/>
                <a:gd name="T79" fmla="*/ 10 h 192"/>
                <a:gd name="T80" fmla="*/ 8 w 47"/>
                <a:gd name="T81" fmla="*/ 11 h 192"/>
                <a:gd name="T82" fmla="*/ 8 w 47"/>
                <a:gd name="T83" fmla="*/ 12 h 192"/>
                <a:gd name="T84" fmla="*/ 9 w 47"/>
                <a:gd name="T85" fmla="*/ 14 h 192"/>
                <a:gd name="T86" fmla="*/ 9 w 47"/>
                <a:gd name="T87" fmla="*/ 15 h 192"/>
                <a:gd name="T88" fmla="*/ 9 w 47"/>
                <a:gd name="T89" fmla="*/ 17 h 192"/>
                <a:gd name="T90" fmla="*/ 8 w 47"/>
                <a:gd name="T91" fmla="*/ 18 h 192"/>
                <a:gd name="T92" fmla="*/ 8 w 47"/>
                <a:gd name="T93" fmla="*/ 20 h 192"/>
                <a:gd name="T94" fmla="*/ 8 w 47"/>
                <a:gd name="T95" fmla="*/ 21 h 192"/>
                <a:gd name="T96" fmla="*/ 8 w 47"/>
                <a:gd name="T97" fmla="*/ 22 h 192"/>
                <a:gd name="T98" fmla="*/ 8 w 47"/>
                <a:gd name="T99" fmla="*/ 23 h 192"/>
                <a:gd name="T100" fmla="*/ 8 w 47"/>
                <a:gd name="T101" fmla="*/ 24 h 192"/>
                <a:gd name="T102" fmla="*/ 7 w 47"/>
                <a:gd name="T103" fmla="*/ 26 h 192"/>
                <a:gd name="T104" fmla="*/ 7 w 47"/>
                <a:gd name="T105" fmla="*/ 26 h 192"/>
                <a:gd name="T106" fmla="*/ 7 w 47"/>
                <a:gd name="T107" fmla="*/ 28 h 192"/>
                <a:gd name="T108" fmla="*/ 6 w 47"/>
                <a:gd name="T109" fmla="*/ 29 h 192"/>
                <a:gd name="T110" fmla="*/ 6 w 47"/>
                <a:gd name="T111" fmla="*/ 30 h 192"/>
                <a:gd name="T112" fmla="*/ 6 w 47"/>
                <a:gd name="T113" fmla="*/ 31 h 192"/>
                <a:gd name="T114" fmla="*/ 5 w 47"/>
                <a:gd name="T115" fmla="*/ 32 h 192"/>
                <a:gd name="T116" fmla="*/ 5 w 47"/>
                <a:gd name="T117" fmla="*/ 33 h 192"/>
                <a:gd name="T118" fmla="*/ 4 w 47"/>
                <a:gd name="T119" fmla="*/ 34 h 192"/>
                <a:gd name="T120" fmla="*/ 3 w 47"/>
                <a:gd name="T121" fmla="*/ 35 h 19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7"/>
                <a:gd name="T184" fmla="*/ 0 h 192"/>
                <a:gd name="T185" fmla="*/ 47 w 47"/>
                <a:gd name="T186" fmla="*/ 192 h 19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7" h="192">
                  <a:moveTo>
                    <a:pt x="0" y="159"/>
                  </a:moveTo>
                  <a:lnTo>
                    <a:pt x="2" y="155"/>
                  </a:lnTo>
                  <a:lnTo>
                    <a:pt x="2" y="153"/>
                  </a:lnTo>
                  <a:lnTo>
                    <a:pt x="4" y="151"/>
                  </a:lnTo>
                  <a:lnTo>
                    <a:pt x="6" y="151"/>
                  </a:lnTo>
                  <a:lnTo>
                    <a:pt x="6" y="148"/>
                  </a:lnTo>
                  <a:lnTo>
                    <a:pt x="8" y="146"/>
                  </a:lnTo>
                  <a:lnTo>
                    <a:pt x="10" y="142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2" y="135"/>
                  </a:lnTo>
                  <a:lnTo>
                    <a:pt x="12" y="133"/>
                  </a:lnTo>
                  <a:lnTo>
                    <a:pt x="15" y="131"/>
                  </a:lnTo>
                  <a:lnTo>
                    <a:pt x="15" y="129"/>
                  </a:lnTo>
                  <a:lnTo>
                    <a:pt x="15" y="127"/>
                  </a:lnTo>
                  <a:lnTo>
                    <a:pt x="15" y="125"/>
                  </a:lnTo>
                  <a:lnTo>
                    <a:pt x="15" y="123"/>
                  </a:lnTo>
                  <a:lnTo>
                    <a:pt x="15" y="122"/>
                  </a:lnTo>
                  <a:lnTo>
                    <a:pt x="15" y="118"/>
                  </a:lnTo>
                  <a:lnTo>
                    <a:pt x="15" y="116"/>
                  </a:lnTo>
                  <a:lnTo>
                    <a:pt x="15" y="114"/>
                  </a:lnTo>
                  <a:lnTo>
                    <a:pt x="17" y="112"/>
                  </a:lnTo>
                  <a:lnTo>
                    <a:pt x="17" y="110"/>
                  </a:lnTo>
                  <a:lnTo>
                    <a:pt x="17" y="107"/>
                  </a:lnTo>
                  <a:lnTo>
                    <a:pt x="17" y="105"/>
                  </a:lnTo>
                  <a:lnTo>
                    <a:pt x="17" y="103"/>
                  </a:lnTo>
                  <a:lnTo>
                    <a:pt x="17" y="101"/>
                  </a:lnTo>
                  <a:lnTo>
                    <a:pt x="17" y="97"/>
                  </a:lnTo>
                  <a:lnTo>
                    <a:pt x="17" y="95"/>
                  </a:lnTo>
                  <a:lnTo>
                    <a:pt x="17" y="94"/>
                  </a:lnTo>
                  <a:lnTo>
                    <a:pt x="17" y="92"/>
                  </a:lnTo>
                  <a:lnTo>
                    <a:pt x="17" y="90"/>
                  </a:lnTo>
                  <a:lnTo>
                    <a:pt x="17" y="88"/>
                  </a:lnTo>
                  <a:lnTo>
                    <a:pt x="17" y="84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5" y="77"/>
                  </a:lnTo>
                  <a:lnTo>
                    <a:pt x="15" y="75"/>
                  </a:lnTo>
                  <a:lnTo>
                    <a:pt x="15" y="71"/>
                  </a:lnTo>
                  <a:lnTo>
                    <a:pt x="15" y="69"/>
                  </a:lnTo>
                  <a:lnTo>
                    <a:pt x="15" y="68"/>
                  </a:lnTo>
                  <a:lnTo>
                    <a:pt x="15" y="64"/>
                  </a:lnTo>
                  <a:lnTo>
                    <a:pt x="15" y="62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0" y="54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8" y="49"/>
                  </a:lnTo>
                  <a:lnTo>
                    <a:pt x="8" y="47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4" y="41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4"/>
                  </a:lnTo>
                  <a:lnTo>
                    <a:pt x="23" y="6"/>
                  </a:lnTo>
                  <a:lnTo>
                    <a:pt x="25" y="10"/>
                  </a:lnTo>
                  <a:lnTo>
                    <a:pt x="26" y="12"/>
                  </a:lnTo>
                  <a:lnTo>
                    <a:pt x="26" y="13"/>
                  </a:lnTo>
                  <a:lnTo>
                    <a:pt x="28" y="17"/>
                  </a:lnTo>
                  <a:lnTo>
                    <a:pt x="30" y="19"/>
                  </a:lnTo>
                  <a:lnTo>
                    <a:pt x="32" y="23"/>
                  </a:lnTo>
                  <a:lnTo>
                    <a:pt x="34" y="25"/>
                  </a:lnTo>
                  <a:lnTo>
                    <a:pt x="34" y="28"/>
                  </a:lnTo>
                  <a:lnTo>
                    <a:pt x="36" y="30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40"/>
                  </a:lnTo>
                  <a:lnTo>
                    <a:pt x="40" y="41"/>
                  </a:lnTo>
                  <a:lnTo>
                    <a:pt x="41" y="47"/>
                  </a:lnTo>
                  <a:lnTo>
                    <a:pt x="43" y="49"/>
                  </a:lnTo>
                  <a:lnTo>
                    <a:pt x="43" y="51"/>
                  </a:lnTo>
                  <a:lnTo>
                    <a:pt x="43" y="54"/>
                  </a:lnTo>
                  <a:lnTo>
                    <a:pt x="45" y="58"/>
                  </a:lnTo>
                  <a:lnTo>
                    <a:pt x="45" y="62"/>
                  </a:lnTo>
                  <a:lnTo>
                    <a:pt x="45" y="64"/>
                  </a:lnTo>
                  <a:lnTo>
                    <a:pt x="45" y="68"/>
                  </a:lnTo>
                  <a:lnTo>
                    <a:pt x="47" y="71"/>
                  </a:lnTo>
                  <a:lnTo>
                    <a:pt x="47" y="75"/>
                  </a:lnTo>
                  <a:lnTo>
                    <a:pt x="47" y="81"/>
                  </a:lnTo>
                  <a:lnTo>
                    <a:pt x="47" y="84"/>
                  </a:lnTo>
                  <a:lnTo>
                    <a:pt x="47" y="88"/>
                  </a:lnTo>
                  <a:lnTo>
                    <a:pt x="47" y="92"/>
                  </a:lnTo>
                  <a:lnTo>
                    <a:pt x="45" y="95"/>
                  </a:lnTo>
                  <a:lnTo>
                    <a:pt x="45" y="99"/>
                  </a:lnTo>
                  <a:lnTo>
                    <a:pt x="45" y="103"/>
                  </a:lnTo>
                  <a:lnTo>
                    <a:pt x="45" y="107"/>
                  </a:lnTo>
                  <a:lnTo>
                    <a:pt x="45" y="110"/>
                  </a:lnTo>
                  <a:lnTo>
                    <a:pt x="45" y="114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3" y="123"/>
                  </a:lnTo>
                  <a:lnTo>
                    <a:pt x="43" y="127"/>
                  </a:lnTo>
                  <a:lnTo>
                    <a:pt x="43" y="131"/>
                  </a:lnTo>
                  <a:lnTo>
                    <a:pt x="43" y="133"/>
                  </a:lnTo>
                  <a:lnTo>
                    <a:pt x="41" y="138"/>
                  </a:lnTo>
                  <a:lnTo>
                    <a:pt x="41" y="140"/>
                  </a:lnTo>
                  <a:lnTo>
                    <a:pt x="40" y="142"/>
                  </a:lnTo>
                  <a:lnTo>
                    <a:pt x="40" y="146"/>
                  </a:lnTo>
                  <a:lnTo>
                    <a:pt x="40" y="151"/>
                  </a:lnTo>
                  <a:lnTo>
                    <a:pt x="38" y="153"/>
                  </a:lnTo>
                  <a:lnTo>
                    <a:pt x="38" y="155"/>
                  </a:lnTo>
                  <a:lnTo>
                    <a:pt x="36" y="159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2" y="166"/>
                  </a:lnTo>
                  <a:lnTo>
                    <a:pt x="30" y="172"/>
                  </a:lnTo>
                  <a:lnTo>
                    <a:pt x="28" y="176"/>
                  </a:lnTo>
                  <a:lnTo>
                    <a:pt x="26" y="177"/>
                  </a:lnTo>
                  <a:lnTo>
                    <a:pt x="25" y="179"/>
                  </a:lnTo>
                  <a:lnTo>
                    <a:pt x="25" y="183"/>
                  </a:lnTo>
                  <a:lnTo>
                    <a:pt x="23" y="185"/>
                  </a:lnTo>
                  <a:lnTo>
                    <a:pt x="21" y="187"/>
                  </a:lnTo>
                  <a:lnTo>
                    <a:pt x="19" y="191"/>
                  </a:lnTo>
                  <a:lnTo>
                    <a:pt x="17" y="192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4" name="Freeform 86"/>
            <p:cNvSpPr>
              <a:spLocks/>
            </p:cNvSpPr>
            <p:nvPr/>
          </p:nvSpPr>
          <p:spPr bwMode="auto">
            <a:xfrm>
              <a:off x="1959" y="3191"/>
              <a:ext cx="20" cy="104"/>
            </a:xfrm>
            <a:custGeom>
              <a:avLst/>
              <a:gdLst>
                <a:gd name="T0" fmla="*/ 0 w 46"/>
                <a:gd name="T1" fmla="*/ 37 h 242"/>
                <a:gd name="T2" fmla="*/ 1 w 46"/>
                <a:gd name="T3" fmla="*/ 37 h 242"/>
                <a:gd name="T4" fmla="*/ 1 w 46"/>
                <a:gd name="T5" fmla="*/ 36 h 242"/>
                <a:gd name="T6" fmla="*/ 1 w 46"/>
                <a:gd name="T7" fmla="*/ 34 h 242"/>
                <a:gd name="T8" fmla="*/ 2 w 46"/>
                <a:gd name="T9" fmla="*/ 34 h 242"/>
                <a:gd name="T10" fmla="*/ 3 w 46"/>
                <a:gd name="T11" fmla="*/ 32 h 242"/>
                <a:gd name="T12" fmla="*/ 3 w 46"/>
                <a:gd name="T13" fmla="*/ 31 h 242"/>
                <a:gd name="T14" fmla="*/ 3 w 46"/>
                <a:gd name="T15" fmla="*/ 29 h 242"/>
                <a:gd name="T16" fmla="*/ 3 w 46"/>
                <a:gd name="T17" fmla="*/ 28 h 242"/>
                <a:gd name="T18" fmla="*/ 3 w 46"/>
                <a:gd name="T19" fmla="*/ 27 h 242"/>
                <a:gd name="T20" fmla="*/ 3 w 46"/>
                <a:gd name="T21" fmla="*/ 26 h 242"/>
                <a:gd name="T22" fmla="*/ 3 w 46"/>
                <a:gd name="T23" fmla="*/ 25 h 242"/>
                <a:gd name="T24" fmla="*/ 3 w 46"/>
                <a:gd name="T25" fmla="*/ 24 h 242"/>
                <a:gd name="T26" fmla="*/ 3 w 46"/>
                <a:gd name="T27" fmla="*/ 22 h 242"/>
                <a:gd name="T28" fmla="*/ 3 w 46"/>
                <a:gd name="T29" fmla="*/ 21 h 242"/>
                <a:gd name="T30" fmla="*/ 3 w 46"/>
                <a:gd name="T31" fmla="*/ 20 h 242"/>
                <a:gd name="T32" fmla="*/ 3 w 46"/>
                <a:gd name="T33" fmla="*/ 19 h 242"/>
                <a:gd name="T34" fmla="*/ 3 w 46"/>
                <a:gd name="T35" fmla="*/ 18 h 242"/>
                <a:gd name="T36" fmla="*/ 3 w 46"/>
                <a:gd name="T37" fmla="*/ 16 h 242"/>
                <a:gd name="T38" fmla="*/ 3 w 46"/>
                <a:gd name="T39" fmla="*/ 15 h 242"/>
                <a:gd name="T40" fmla="*/ 3 w 46"/>
                <a:gd name="T41" fmla="*/ 15 h 242"/>
                <a:gd name="T42" fmla="*/ 3 w 46"/>
                <a:gd name="T43" fmla="*/ 13 h 242"/>
                <a:gd name="T44" fmla="*/ 3 w 46"/>
                <a:gd name="T45" fmla="*/ 13 h 242"/>
                <a:gd name="T46" fmla="*/ 2 w 46"/>
                <a:gd name="T47" fmla="*/ 11 h 242"/>
                <a:gd name="T48" fmla="*/ 1 w 46"/>
                <a:gd name="T49" fmla="*/ 10 h 242"/>
                <a:gd name="T50" fmla="*/ 1 w 46"/>
                <a:gd name="T51" fmla="*/ 9 h 242"/>
                <a:gd name="T52" fmla="*/ 1 w 46"/>
                <a:gd name="T53" fmla="*/ 9 h 242"/>
                <a:gd name="T54" fmla="*/ 0 w 46"/>
                <a:gd name="T55" fmla="*/ 8 h 242"/>
                <a:gd name="T56" fmla="*/ 0 w 46"/>
                <a:gd name="T57" fmla="*/ 7 h 242"/>
                <a:gd name="T58" fmla="*/ 4 w 46"/>
                <a:gd name="T59" fmla="*/ 1 h 242"/>
                <a:gd name="T60" fmla="*/ 4 w 46"/>
                <a:gd name="T61" fmla="*/ 2 h 242"/>
                <a:gd name="T62" fmla="*/ 5 w 46"/>
                <a:gd name="T63" fmla="*/ 3 h 242"/>
                <a:gd name="T64" fmla="*/ 6 w 46"/>
                <a:gd name="T65" fmla="*/ 4 h 242"/>
                <a:gd name="T66" fmla="*/ 6 w 46"/>
                <a:gd name="T67" fmla="*/ 6 h 242"/>
                <a:gd name="T68" fmla="*/ 7 w 46"/>
                <a:gd name="T69" fmla="*/ 7 h 242"/>
                <a:gd name="T70" fmla="*/ 7 w 46"/>
                <a:gd name="T71" fmla="*/ 9 h 242"/>
                <a:gd name="T72" fmla="*/ 7 w 46"/>
                <a:gd name="T73" fmla="*/ 10 h 242"/>
                <a:gd name="T74" fmla="*/ 8 w 46"/>
                <a:gd name="T75" fmla="*/ 11 h 242"/>
                <a:gd name="T76" fmla="*/ 8 w 46"/>
                <a:gd name="T77" fmla="*/ 13 h 242"/>
                <a:gd name="T78" fmla="*/ 8 w 46"/>
                <a:gd name="T79" fmla="*/ 14 h 242"/>
                <a:gd name="T80" fmla="*/ 8 w 46"/>
                <a:gd name="T81" fmla="*/ 15 h 242"/>
                <a:gd name="T82" fmla="*/ 8 w 46"/>
                <a:gd name="T83" fmla="*/ 17 h 242"/>
                <a:gd name="T84" fmla="*/ 9 w 46"/>
                <a:gd name="T85" fmla="*/ 18 h 242"/>
                <a:gd name="T86" fmla="*/ 9 w 46"/>
                <a:gd name="T87" fmla="*/ 20 h 242"/>
                <a:gd name="T88" fmla="*/ 9 w 46"/>
                <a:gd name="T89" fmla="*/ 21 h 242"/>
                <a:gd name="T90" fmla="*/ 9 w 46"/>
                <a:gd name="T91" fmla="*/ 23 h 242"/>
                <a:gd name="T92" fmla="*/ 9 w 46"/>
                <a:gd name="T93" fmla="*/ 25 h 242"/>
                <a:gd name="T94" fmla="*/ 9 w 46"/>
                <a:gd name="T95" fmla="*/ 26 h 242"/>
                <a:gd name="T96" fmla="*/ 8 w 46"/>
                <a:gd name="T97" fmla="*/ 28 h 242"/>
                <a:gd name="T98" fmla="*/ 8 w 46"/>
                <a:gd name="T99" fmla="*/ 29 h 242"/>
                <a:gd name="T100" fmla="*/ 8 w 46"/>
                <a:gd name="T101" fmla="*/ 31 h 242"/>
                <a:gd name="T102" fmla="*/ 8 w 46"/>
                <a:gd name="T103" fmla="*/ 32 h 242"/>
                <a:gd name="T104" fmla="*/ 8 w 46"/>
                <a:gd name="T105" fmla="*/ 34 h 242"/>
                <a:gd name="T106" fmla="*/ 7 w 46"/>
                <a:gd name="T107" fmla="*/ 35 h 242"/>
                <a:gd name="T108" fmla="*/ 7 w 46"/>
                <a:gd name="T109" fmla="*/ 37 h 242"/>
                <a:gd name="T110" fmla="*/ 7 w 46"/>
                <a:gd name="T111" fmla="*/ 37 h 242"/>
                <a:gd name="T112" fmla="*/ 6 w 46"/>
                <a:gd name="T113" fmla="*/ 39 h 242"/>
                <a:gd name="T114" fmla="*/ 6 w 46"/>
                <a:gd name="T115" fmla="*/ 40 h 242"/>
                <a:gd name="T116" fmla="*/ 5 w 46"/>
                <a:gd name="T117" fmla="*/ 42 h 242"/>
                <a:gd name="T118" fmla="*/ 4 w 46"/>
                <a:gd name="T119" fmla="*/ 43 h 242"/>
                <a:gd name="T120" fmla="*/ 4 w 46"/>
                <a:gd name="T121" fmla="*/ 44 h 242"/>
                <a:gd name="T122" fmla="*/ 0 w 46"/>
                <a:gd name="T123" fmla="*/ 37 h 2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6"/>
                <a:gd name="T187" fmla="*/ 0 h 242"/>
                <a:gd name="T188" fmla="*/ 46 w 46"/>
                <a:gd name="T189" fmla="*/ 242 h 24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6" h="242">
                  <a:moveTo>
                    <a:pt x="0" y="203"/>
                  </a:moveTo>
                  <a:lnTo>
                    <a:pt x="0" y="201"/>
                  </a:lnTo>
                  <a:lnTo>
                    <a:pt x="3" y="199"/>
                  </a:lnTo>
                  <a:lnTo>
                    <a:pt x="5" y="197"/>
                  </a:lnTo>
                  <a:lnTo>
                    <a:pt x="5" y="194"/>
                  </a:lnTo>
                  <a:lnTo>
                    <a:pt x="5" y="192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11" y="186"/>
                  </a:lnTo>
                  <a:lnTo>
                    <a:pt x="11" y="181"/>
                  </a:lnTo>
                  <a:lnTo>
                    <a:pt x="11" y="179"/>
                  </a:lnTo>
                  <a:lnTo>
                    <a:pt x="13" y="173"/>
                  </a:lnTo>
                  <a:lnTo>
                    <a:pt x="13" y="171"/>
                  </a:lnTo>
                  <a:lnTo>
                    <a:pt x="15" y="166"/>
                  </a:lnTo>
                  <a:lnTo>
                    <a:pt x="15" y="160"/>
                  </a:lnTo>
                  <a:lnTo>
                    <a:pt x="16" y="155"/>
                  </a:lnTo>
                  <a:lnTo>
                    <a:pt x="16" y="153"/>
                  </a:lnTo>
                  <a:lnTo>
                    <a:pt x="16" y="151"/>
                  </a:lnTo>
                  <a:lnTo>
                    <a:pt x="16" y="149"/>
                  </a:lnTo>
                  <a:lnTo>
                    <a:pt x="16" y="145"/>
                  </a:lnTo>
                  <a:lnTo>
                    <a:pt x="18" y="143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4"/>
                  </a:lnTo>
                  <a:lnTo>
                    <a:pt x="18" y="130"/>
                  </a:lnTo>
                  <a:lnTo>
                    <a:pt x="18" y="127"/>
                  </a:lnTo>
                  <a:lnTo>
                    <a:pt x="18" y="125"/>
                  </a:lnTo>
                  <a:lnTo>
                    <a:pt x="18" y="121"/>
                  </a:lnTo>
                  <a:lnTo>
                    <a:pt x="18" y="117"/>
                  </a:lnTo>
                  <a:lnTo>
                    <a:pt x="18" y="115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4"/>
                  </a:lnTo>
                  <a:lnTo>
                    <a:pt x="18" y="101"/>
                  </a:lnTo>
                  <a:lnTo>
                    <a:pt x="16" y="99"/>
                  </a:lnTo>
                  <a:lnTo>
                    <a:pt x="16" y="95"/>
                  </a:lnTo>
                  <a:lnTo>
                    <a:pt x="16" y="89"/>
                  </a:lnTo>
                  <a:lnTo>
                    <a:pt x="16" y="88"/>
                  </a:lnTo>
                  <a:lnTo>
                    <a:pt x="15" y="84"/>
                  </a:lnTo>
                  <a:lnTo>
                    <a:pt x="15" y="82"/>
                  </a:lnTo>
                  <a:lnTo>
                    <a:pt x="15" y="78"/>
                  </a:lnTo>
                  <a:lnTo>
                    <a:pt x="15" y="74"/>
                  </a:lnTo>
                  <a:lnTo>
                    <a:pt x="13" y="73"/>
                  </a:lnTo>
                  <a:lnTo>
                    <a:pt x="13" y="71"/>
                  </a:lnTo>
                  <a:lnTo>
                    <a:pt x="13" y="69"/>
                  </a:lnTo>
                  <a:lnTo>
                    <a:pt x="11" y="65"/>
                  </a:lnTo>
                  <a:lnTo>
                    <a:pt x="11" y="61"/>
                  </a:lnTo>
                  <a:lnTo>
                    <a:pt x="11" y="60"/>
                  </a:lnTo>
                  <a:lnTo>
                    <a:pt x="7" y="56"/>
                  </a:lnTo>
                  <a:lnTo>
                    <a:pt x="7" y="54"/>
                  </a:lnTo>
                  <a:lnTo>
                    <a:pt x="5" y="50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4" y="9"/>
                  </a:lnTo>
                  <a:lnTo>
                    <a:pt x="24" y="13"/>
                  </a:lnTo>
                  <a:lnTo>
                    <a:pt x="26" y="17"/>
                  </a:lnTo>
                  <a:lnTo>
                    <a:pt x="28" y="20"/>
                  </a:lnTo>
                  <a:lnTo>
                    <a:pt x="29" y="22"/>
                  </a:lnTo>
                  <a:lnTo>
                    <a:pt x="31" y="28"/>
                  </a:lnTo>
                  <a:lnTo>
                    <a:pt x="31" y="30"/>
                  </a:lnTo>
                  <a:lnTo>
                    <a:pt x="33" y="35"/>
                  </a:lnTo>
                  <a:lnTo>
                    <a:pt x="35" y="37"/>
                  </a:lnTo>
                  <a:lnTo>
                    <a:pt x="35" y="43"/>
                  </a:lnTo>
                  <a:lnTo>
                    <a:pt x="37" y="47"/>
                  </a:lnTo>
                  <a:lnTo>
                    <a:pt x="37" y="48"/>
                  </a:lnTo>
                  <a:lnTo>
                    <a:pt x="39" y="54"/>
                  </a:lnTo>
                  <a:lnTo>
                    <a:pt x="39" y="56"/>
                  </a:lnTo>
                  <a:lnTo>
                    <a:pt x="41" y="61"/>
                  </a:lnTo>
                  <a:lnTo>
                    <a:pt x="41" y="63"/>
                  </a:lnTo>
                  <a:lnTo>
                    <a:pt x="44" y="69"/>
                  </a:lnTo>
                  <a:lnTo>
                    <a:pt x="44" y="71"/>
                  </a:lnTo>
                  <a:lnTo>
                    <a:pt x="44" y="76"/>
                  </a:lnTo>
                  <a:lnTo>
                    <a:pt x="44" y="82"/>
                  </a:lnTo>
                  <a:lnTo>
                    <a:pt x="44" y="84"/>
                  </a:lnTo>
                  <a:lnTo>
                    <a:pt x="44" y="88"/>
                  </a:lnTo>
                  <a:lnTo>
                    <a:pt x="44" y="91"/>
                  </a:lnTo>
                  <a:lnTo>
                    <a:pt x="46" y="97"/>
                  </a:lnTo>
                  <a:lnTo>
                    <a:pt x="46" y="101"/>
                  </a:lnTo>
                  <a:lnTo>
                    <a:pt x="46" y="104"/>
                  </a:lnTo>
                  <a:lnTo>
                    <a:pt x="46" y="108"/>
                  </a:lnTo>
                  <a:lnTo>
                    <a:pt x="46" y="112"/>
                  </a:lnTo>
                  <a:lnTo>
                    <a:pt x="46" y="117"/>
                  </a:lnTo>
                  <a:lnTo>
                    <a:pt x="46" y="121"/>
                  </a:lnTo>
                  <a:lnTo>
                    <a:pt x="46" y="125"/>
                  </a:lnTo>
                  <a:lnTo>
                    <a:pt x="46" y="129"/>
                  </a:lnTo>
                  <a:lnTo>
                    <a:pt x="46" y="134"/>
                  </a:lnTo>
                  <a:lnTo>
                    <a:pt x="46" y="138"/>
                  </a:lnTo>
                  <a:lnTo>
                    <a:pt x="46" y="142"/>
                  </a:lnTo>
                  <a:lnTo>
                    <a:pt x="46" y="145"/>
                  </a:lnTo>
                  <a:lnTo>
                    <a:pt x="44" y="149"/>
                  </a:lnTo>
                  <a:lnTo>
                    <a:pt x="44" y="153"/>
                  </a:lnTo>
                  <a:lnTo>
                    <a:pt x="44" y="158"/>
                  </a:lnTo>
                  <a:lnTo>
                    <a:pt x="44" y="160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4" y="173"/>
                  </a:lnTo>
                  <a:lnTo>
                    <a:pt x="41" y="179"/>
                  </a:lnTo>
                  <a:lnTo>
                    <a:pt x="41" y="181"/>
                  </a:lnTo>
                  <a:lnTo>
                    <a:pt x="39" y="186"/>
                  </a:lnTo>
                  <a:lnTo>
                    <a:pt x="39" y="188"/>
                  </a:lnTo>
                  <a:lnTo>
                    <a:pt x="37" y="192"/>
                  </a:lnTo>
                  <a:lnTo>
                    <a:pt x="37" y="197"/>
                  </a:lnTo>
                  <a:lnTo>
                    <a:pt x="35" y="199"/>
                  </a:lnTo>
                  <a:lnTo>
                    <a:pt x="35" y="203"/>
                  </a:lnTo>
                  <a:lnTo>
                    <a:pt x="33" y="207"/>
                  </a:lnTo>
                  <a:lnTo>
                    <a:pt x="31" y="211"/>
                  </a:lnTo>
                  <a:lnTo>
                    <a:pt x="31" y="214"/>
                  </a:lnTo>
                  <a:lnTo>
                    <a:pt x="29" y="218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4" y="229"/>
                  </a:lnTo>
                  <a:lnTo>
                    <a:pt x="24" y="231"/>
                  </a:lnTo>
                  <a:lnTo>
                    <a:pt x="22" y="235"/>
                  </a:lnTo>
                  <a:lnTo>
                    <a:pt x="20" y="238"/>
                  </a:lnTo>
                  <a:lnTo>
                    <a:pt x="18" y="242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5" name="Freeform 87"/>
            <p:cNvSpPr>
              <a:spLocks/>
            </p:cNvSpPr>
            <p:nvPr/>
          </p:nvSpPr>
          <p:spPr bwMode="auto">
            <a:xfrm>
              <a:off x="1817" y="3200"/>
              <a:ext cx="20" cy="82"/>
            </a:xfrm>
            <a:custGeom>
              <a:avLst/>
              <a:gdLst>
                <a:gd name="T0" fmla="*/ 8 w 47"/>
                <a:gd name="T1" fmla="*/ 28 h 192"/>
                <a:gd name="T2" fmla="*/ 8 w 47"/>
                <a:gd name="T3" fmla="*/ 28 h 192"/>
                <a:gd name="T4" fmla="*/ 7 w 47"/>
                <a:gd name="T5" fmla="*/ 27 h 192"/>
                <a:gd name="T6" fmla="*/ 7 w 47"/>
                <a:gd name="T7" fmla="*/ 26 h 192"/>
                <a:gd name="T8" fmla="*/ 7 w 47"/>
                <a:gd name="T9" fmla="*/ 26 h 192"/>
                <a:gd name="T10" fmla="*/ 6 w 47"/>
                <a:gd name="T11" fmla="*/ 25 h 192"/>
                <a:gd name="T12" fmla="*/ 6 w 47"/>
                <a:gd name="T13" fmla="*/ 24 h 192"/>
                <a:gd name="T14" fmla="*/ 6 w 47"/>
                <a:gd name="T15" fmla="*/ 23 h 192"/>
                <a:gd name="T16" fmla="*/ 6 w 47"/>
                <a:gd name="T17" fmla="*/ 23 h 192"/>
                <a:gd name="T18" fmla="*/ 6 w 47"/>
                <a:gd name="T19" fmla="*/ 21 h 192"/>
                <a:gd name="T20" fmla="*/ 6 w 47"/>
                <a:gd name="T21" fmla="*/ 21 h 192"/>
                <a:gd name="T22" fmla="*/ 6 w 47"/>
                <a:gd name="T23" fmla="*/ 20 h 192"/>
                <a:gd name="T24" fmla="*/ 5 w 47"/>
                <a:gd name="T25" fmla="*/ 19 h 192"/>
                <a:gd name="T26" fmla="*/ 5 w 47"/>
                <a:gd name="T27" fmla="*/ 18 h 192"/>
                <a:gd name="T28" fmla="*/ 5 w 47"/>
                <a:gd name="T29" fmla="*/ 18 h 192"/>
                <a:gd name="T30" fmla="*/ 5 w 47"/>
                <a:gd name="T31" fmla="*/ 17 h 192"/>
                <a:gd name="T32" fmla="*/ 5 w 47"/>
                <a:gd name="T33" fmla="*/ 16 h 192"/>
                <a:gd name="T34" fmla="*/ 6 w 47"/>
                <a:gd name="T35" fmla="*/ 15 h 192"/>
                <a:gd name="T36" fmla="*/ 6 w 47"/>
                <a:gd name="T37" fmla="*/ 14 h 192"/>
                <a:gd name="T38" fmla="*/ 6 w 47"/>
                <a:gd name="T39" fmla="*/ 13 h 192"/>
                <a:gd name="T40" fmla="*/ 6 w 47"/>
                <a:gd name="T41" fmla="*/ 12 h 192"/>
                <a:gd name="T42" fmla="*/ 6 w 47"/>
                <a:gd name="T43" fmla="*/ 11 h 192"/>
                <a:gd name="T44" fmla="*/ 6 w 47"/>
                <a:gd name="T45" fmla="*/ 10 h 192"/>
                <a:gd name="T46" fmla="*/ 7 w 47"/>
                <a:gd name="T47" fmla="*/ 10 h 192"/>
                <a:gd name="T48" fmla="*/ 7 w 47"/>
                <a:gd name="T49" fmla="*/ 9 h 192"/>
                <a:gd name="T50" fmla="*/ 7 w 47"/>
                <a:gd name="T51" fmla="*/ 8 h 192"/>
                <a:gd name="T52" fmla="*/ 8 w 47"/>
                <a:gd name="T53" fmla="*/ 7 h 192"/>
                <a:gd name="T54" fmla="*/ 8 w 47"/>
                <a:gd name="T55" fmla="*/ 6 h 192"/>
                <a:gd name="T56" fmla="*/ 9 w 47"/>
                <a:gd name="T57" fmla="*/ 6 h 192"/>
                <a:gd name="T58" fmla="*/ 5 w 47"/>
                <a:gd name="T59" fmla="*/ 0 h 192"/>
                <a:gd name="T60" fmla="*/ 4 w 47"/>
                <a:gd name="T61" fmla="*/ 1 h 192"/>
                <a:gd name="T62" fmla="*/ 4 w 47"/>
                <a:gd name="T63" fmla="*/ 2 h 192"/>
                <a:gd name="T64" fmla="*/ 3 w 47"/>
                <a:gd name="T65" fmla="*/ 3 h 192"/>
                <a:gd name="T66" fmla="*/ 3 w 47"/>
                <a:gd name="T67" fmla="*/ 4 h 192"/>
                <a:gd name="T68" fmla="*/ 3 w 47"/>
                <a:gd name="T69" fmla="*/ 5 h 192"/>
                <a:gd name="T70" fmla="*/ 2 w 47"/>
                <a:gd name="T71" fmla="*/ 6 h 192"/>
                <a:gd name="T72" fmla="*/ 1 w 47"/>
                <a:gd name="T73" fmla="*/ 7 h 192"/>
                <a:gd name="T74" fmla="*/ 1 w 47"/>
                <a:gd name="T75" fmla="*/ 9 h 192"/>
                <a:gd name="T76" fmla="*/ 1 w 47"/>
                <a:gd name="T77" fmla="*/ 9 h 192"/>
                <a:gd name="T78" fmla="*/ 1 w 47"/>
                <a:gd name="T79" fmla="*/ 11 h 192"/>
                <a:gd name="T80" fmla="*/ 0 w 47"/>
                <a:gd name="T81" fmla="*/ 12 h 192"/>
                <a:gd name="T82" fmla="*/ 0 w 47"/>
                <a:gd name="T83" fmla="*/ 13 h 192"/>
                <a:gd name="T84" fmla="*/ 0 w 47"/>
                <a:gd name="T85" fmla="*/ 15 h 192"/>
                <a:gd name="T86" fmla="*/ 0 w 47"/>
                <a:gd name="T87" fmla="*/ 16 h 192"/>
                <a:gd name="T88" fmla="*/ 0 w 47"/>
                <a:gd name="T89" fmla="*/ 18 h 192"/>
                <a:gd name="T90" fmla="*/ 0 w 47"/>
                <a:gd name="T91" fmla="*/ 19 h 192"/>
                <a:gd name="T92" fmla="*/ 0 w 47"/>
                <a:gd name="T93" fmla="*/ 20 h 192"/>
                <a:gd name="T94" fmla="*/ 0 w 47"/>
                <a:gd name="T95" fmla="*/ 21 h 192"/>
                <a:gd name="T96" fmla="*/ 0 w 47"/>
                <a:gd name="T97" fmla="*/ 23 h 192"/>
                <a:gd name="T98" fmla="*/ 0 w 47"/>
                <a:gd name="T99" fmla="*/ 24 h 192"/>
                <a:gd name="T100" fmla="*/ 1 w 47"/>
                <a:gd name="T101" fmla="*/ 25 h 192"/>
                <a:gd name="T102" fmla="*/ 1 w 47"/>
                <a:gd name="T103" fmla="*/ 26 h 192"/>
                <a:gd name="T104" fmla="*/ 1 w 47"/>
                <a:gd name="T105" fmla="*/ 27 h 192"/>
                <a:gd name="T106" fmla="*/ 2 w 47"/>
                <a:gd name="T107" fmla="*/ 28 h 192"/>
                <a:gd name="T108" fmla="*/ 3 w 47"/>
                <a:gd name="T109" fmla="*/ 29 h 192"/>
                <a:gd name="T110" fmla="*/ 3 w 47"/>
                <a:gd name="T111" fmla="*/ 31 h 192"/>
                <a:gd name="T112" fmla="*/ 3 w 47"/>
                <a:gd name="T113" fmla="*/ 32 h 192"/>
                <a:gd name="T114" fmla="*/ 4 w 47"/>
                <a:gd name="T115" fmla="*/ 33 h 192"/>
                <a:gd name="T116" fmla="*/ 5 w 47"/>
                <a:gd name="T117" fmla="*/ 34 h 192"/>
                <a:gd name="T118" fmla="*/ 5 w 47"/>
                <a:gd name="T119" fmla="*/ 35 h 1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7"/>
                <a:gd name="T181" fmla="*/ 0 h 192"/>
                <a:gd name="T182" fmla="*/ 47 w 47"/>
                <a:gd name="T183" fmla="*/ 192 h 19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7" h="192">
                  <a:moveTo>
                    <a:pt x="47" y="159"/>
                  </a:moveTo>
                  <a:lnTo>
                    <a:pt x="45" y="155"/>
                  </a:lnTo>
                  <a:lnTo>
                    <a:pt x="45" y="153"/>
                  </a:lnTo>
                  <a:lnTo>
                    <a:pt x="43" y="153"/>
                  </a:lnTo>
                  <a:lnTo>
                    <a:pt x="43" y="151"/>
                  </a:lnTo>
                  <a:lnTo>
                    <a:pt x="41" y="148"/>
                  </a:lnTo>
                  <a:lnTo>
                    <a:pt x="41" y="146"/>
                  </a:lnTo>
                  <a:lnTo>
                    <a:pt x="39" y="146"/>
                  </a:lnTo>
                  <a:lnTo>
                    <a:pt x="39" y="142"/>
                  </a:lnTo>
                  <a:lnTo>
                    <a:pt x="37" y="140"/>
                  </a:lnTo>
                  <a:lnTo>
                    <a:pt x="35" y="138"/>
                  </a:lnTo>
                  <a:lnTo>
                    <a:pt x="35" y="135"/>
                  </a:lnTo>
                  <a:lnTo>
                    <a:pt x="35" y="133"/>
                  </a:lnTo>
                  <a:lnTo>
                    <a:pt x="33" y="131"/>
                  </a:lnTo>
                  <a:lnTo>
                    <a:pt x="33" y="129"/>
                  </a:lnTo>
                  <a:lnTo>
                    <a:pt x="33" y="127"/>
                  </a:lnTo>
                  <a:lnTo>
                    <a:pt x="32" y="125"/>
                  </a:lnTo>
                  <a:lnTo>
                    <a:pt x="32" y="123"/>
                  </a:lnTo>
                  <a:lnTo>
                    <a:pt x="32" y="122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4"/>
                  </a:lnTo>
                  <a:lnTo>
                    <a:pt x="32" y="112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28" y="105"/>
                  </a:lnTo>
                  <a:lnTo>
                    <a:pt x="28" y="103"/>
                  </a:lnTo>
                  <a:lnTo>
                    <a:pt x="28" y="101"/>
                  </a:lnTo>
                  <a:lnTo>
                    <a:pt x="28" y="97"/>
                  </a:lnTo>
                  <a:lnTo>
                    <a:pt x="28" y="95"/>
                  </a:lnTo>
                  <a:lnTo>
                    <a:pt x="28" y="94"/>
                  </a:lnTo>
                  <a:lnTo>
                    <a:pt x="28" y="92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32" y="84"/>
                  </a:lnTo>
                  <a:lnTo>
                    <a:pt x="32" y="82"/>
                  </a:lnTo>
                  <a:lnTo>
                    <a:pt x="32" y="81"/>
                  </a:lnTo>
                  <a:lnTo>
                    <a:pt x="32" y="77"/>
                  </a:lnTo>
                  <a:lnTo>
                    <a:pt x="32" y="75"/>
                  </a:lnTo>
                  <a:lnTo>
                    <a:pt x="32" y="71"/>
                  </a:lnTo>
                  <a:lnTo>
                    <a:pt x="32" y="69"/>
                  </a:lnTo>
                  <a:lnTo>
                    <a:pt x="32" y="68"/>
                  </a:lnTo>
                  <a:lnTo>
                    <a:pt x="33" y="64"/>
                  </a:lnTo>
                  <a:lnTo>
                    <a:pt x="33" y="62"/>
                  </a:lnTo>
                  <a:lnTo>
                    <a:pt x="35" y="58"/>
                  </a:lnTo>
                  <a:lnTo>
                    <a:pt x="35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7" y="51"/>
                  </a:lnTo>
                  <a:lnTo>
                    <a:pt x="39" y="49"/>
                  </a:lnTo>
                  <a:lnTo>
                    <a:pt x="41" y="47"/>
                  </a:lnTo>
                  <a:lnTo>
                    <a:pt x="41" y="43"/>
                  </a:lnTo>
                  <a:lnTo>
                    <a:pt x="43" y="41"/>
                  </a:lnTo>
                  <a:lnTo>
                    <a:pt x="43" y="40"/>
                  </a:lnTo>
                  <a:lnTo>
                    <a:pt x="45" y="38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7" y="34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19" y="13"/>
                  </a:lnTo>
                  <a:lnTo>
                    <a:pt x="19" y="17"/>
                  </a:lnTo>
                  <a:lnTo>
                    <a:pt x="15" y="19"/>
                  </a:lnTo>
                  <a:lnTo>
                    <a:pt x="15" y="23"/>
                  </a:lnTo>
                  <a:lnTo>
                    <a:pt x="13" y="25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9" y="34"/>
                  </a:lnTo>
                  <a:lnTo>
                    <a:pt x="9" y="38"/>
                  </a:lnTo>
                  <a:lnTo>
                    <a:pt x="7" y="40"/>
                  </a:lnTo>
                  <a:lnTo>
                    <a:pt x="7" y="41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6" y="51"/>
                  </a:lnTo>
                  <a:lnTo>
                    <a:pt x="6" y="54"/>
                  </a:lnTo>
                  <a:lnTo>
                    <a:pt x="6" y="58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8"/>
                  </a:lnTo>
                  <a:lnTo>
                    <a:pt x="2" y="71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3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0" y="118"/>
                  </a:lnTo>
                  <a:lnTo>
                    <a:pt x="2" y="122"/>
                  </a:lnTo>
                  <a:lnTo>
                    <a:pt x="2" y="123"/>
                  </a:lnTo>
                  <a:lnTo>
                    <a:pt x="2" y="127"/>
                  </a:lnTo>
                  <a:lnTo>
                    <a:pt x="2" y="131"/>
                  </a:lnTo>
                  <a:lnTo>
                    <a:pt x="6" y="133"/>
                  </a:lnTo>
                  <a:lnTo>
                    <a:pt x="6" y="138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46"/>
                  </a:lnTo>
                  <a:lnTo>
                    <a:pt x="7" y="151"/>
                  </a:lnTo>
                  <a:lnTo>
                    <a:pt x="7" y="153"/>
                  </a:lnTo>
                  <a:lnTo>
                    <a:pt x="9" y="155"/>
                  </a:lnTo>
                  <a:lnTo>
                    <a:pt x="9" y="159"/>
                  </a:lnTo>
                  <a:lnTo>
                    <a:pt x="13" y="161"/>
                  </a:lnTo>
                  <a:lnTo>
                    <a:pt x="13" y="166"/>
                  </a:lnTo>
                  <a:lnTo>
                    <a:pt x="15" y="172"/>
                  </a:lnTo>
                  <a:lnTo>
                    <a:pt x="19" y="176"/>
                  </a:lnTo>
                  <a:lnTo>
                    <a:pt x="19" y="177"/>
                  </a:lnTo>
                  <a:lnTo>
                    <a:pt x="20" y="179"/>
                  </a:lnTo>
                  <a:lnTo>
                    <a:pt x="22" y="183"/>
                  </a:lnTo>
                  <a:lnTo>
                    <a:pt x="22" y="185"/>
                  </a:lnTo>
                  <a:lnTo>
                    <a:pt x="26" y="187"/>
                  </a:lnTo>
                  <a:lnTo>
                    <a:pt x="26" y="191"/>
                  </a:lnTo>
                  <a:lnTo>
                    <a:pt x="28" y="192"/>
                  </a:lnTo>
                  <a:lnTo>
                    <a:pt x="47" y="159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6" name="Freeform 88"/>
            <p:cNvSpPr>
              <a:spLocks/>
            </p:cNvSpPr>
            <p:nvPr/>
          </p:nvSpPr>
          <p:spPr bwMode="auto">
            <a:xfrm>
              <a:off x="1778" y="3191"/>
              <a:ext cx="19" cy="104"/>
            </a:xfrm>
            <a:custGeom>
              <a:avLst/>
              <a:gdLst>
                <a:gd name="T0" fmla="*/ 8 w 44"/>
                <a:gd name="T1" fmla="*/ 37 h 242"/>
                <a:gd name="T2" fmla="*/ 8 w 44"/>
                <a:gd name="T3" fmla="*/ 37 h 242"/>
                <a:gd name="T4" fmla="*/ 8 w 44"/>
                <a:gd name="T5" fmla="*/ 36 h 242"/>
                <a:gd name="T6" fmla="*/ 7 w 44"/>
                <a:gd name="T7" fmla="*/ 35 h 242"/>
                <a:gd name="T8" fmla="*/ 7 w 44"/>
                <a:gd name="T9" fmla="*/ 34 h 242"/>
                <a:gd name="T10" fmla="*/ 6 w 44"/>
                <a:gd name="T11" fmla="*/ 32 h 242"/>
                <a:gd name="T12" fmla="*/ 6 w 44"/>
                <a:gd name="T13" fmla="*/ 31 h 242"/>
                <a:gd name="T14" fmla="*/ 6 w 44"/>
                <a:gd name="T15" fmla="*/ 29 h 242"/>
                <a:gd name="T16" fmla="*/ 5 w 44"/>
                <a:gd name="T17" fmla="*/ 28 h 242"/>
                <a:gd name="T18" fmla="*/ 5 w 44"/>
                <a:gd name="T19" fmla="*/ 27 h 242"/>
                <a:gd name="T20" fmla="*/ 5 w 44"/>
                <a:gd name="T21" fmla="*/ 26 h 242"/>
                <a:gd name="T22" fmla="*/ 5 w 44"/>
                <a:gd name="T23" fmla="*/ 25 h 242"/>
                <a:gd name="T24" fmla="*/ 5 w 44"/>
                <a:gd name="T25" fmla="*/ 24 h 242"/>
                <a:gd name="T26" fmla="*/ 5 w 44"/>
                <a:gd name="T27" fmla="*/ 22 h 242"/>
                <a:gd name="T28" fmla="*/ 5 w 44"/>
                <a:gd name="T29" fmla="*/ 21 h 242"/>
                <a:gd name="T30" fmla="*/ 5 w 44"/>
                <a:gd name="T31" fmla="*/ 20 h 242"/>
                <a:gd name="T32" fmla="*/ 5 w 44"/>
                <a:gd name="T33" fmla="*/ 19 h 242"/>
                <a:gd name="T34" fmla="*/ 5 w 44"/>
                <a:gd name="T35" fmla="*/ 18 h 242"/>
                <a:gd name="T36" fmla="*/ 6 w 44"/>
                <a:gd name="T37" fmla="*/ 16 h 242"/>
                <a:gd name="T38" fmla="*/ 6 w 44"/>
                <a:gd name="T39" fmla="*/ 15 h 242"/>
                <a:gd name="T40" fmla="*/ 6 w 44"/>
                <a:gd name="T41" fmla="*/ 15 h 242"/>
                <a:gd name="T42" fmla="*/ 6 w 44"/>
                <a:gd name="T43" fmla="*/ 13 h 242"/>
                <a:gd name="T44" fmla="*/ 6 w 44"/>
                <a:gd name="T45" fmla="*/ 13 h 242"/>
                <a:gd name="T46" fmla="*/ 6 w 44"/>
                <a:gd name="T47" fmla="*/ 11 h 242"/>
                <a:gd name="T48" fmla="*/ 7 w 44"/>
                <a:gd name="T49" fmla="*/ 11 h 242"/>
                <a:gd name="T50" fmla="*/ 7 w 44"/>
                <a:gd name="T51" fmla="*/ 10 h 242"/>
                <a:gd name="T52" fmla="*/ 8 w 44"/>
                <a:gd name="T53" fmla="*/ 9 h 242"/>
                <a:gd name="T54" fmla="*/ 8 w 44"/>
                <a:gd name="T55" fmla="*/ 8 h 242"/>
                <a:gd name="T56" fmla="*/ 8 w 44"/>
                <a:gd name="T57" fmla="*/ 7 h 242"/>
                <a:gd name="T58" fmla="*/ 4 w 44"/>
                <a:gd name="T59" fmla="*/ 1 h 242"/>
                <a:gd name="T60" fmla="*/ 4 w 44"/>
                <a:gd name="T61" fmla="*/ 2 h 242"/>
                <a:gd name="T62" fmla="*/ 4 w 44"/>
                <a:gd name="T63" fmla="*/ 3 h 242"/>
                <a:gd name="T64" fmla="*/ 3 w 44"/>
                <a:gd name="T65" fmla="*/ 4 h 242"/>
                <a:gd name="T66" fmla="*/ 3 w 44"/>
                <a:gd name="T67" fmla="*/ 6 h 242"/>
                <a:gd name="T68" fmla="*/ 2 w 44"/>
                <a:gd name="T69" fmla="*/ 7 h 242"/>
                <a:gd name="T70" fmla="*/ 1 w 44"/>
                <a:gd name="T71" fmla="*/ 9 h 242"/>
                <a:gd name="T72" fmla="*/ 1 w 44"/>
                <a:gd name="T73" fmla="*/ 10 h 242"/>
                <a:gd name="T74" fmla="*/ 1 w 44"/>
                <a:gd name="T75" fmla="*/ 11 h 242"/>
                <a:gd name="T76" fmla="*/ 0 w 44"/>
                <a:gd name="T77" fmla="*/ 13 h 242"/>
                <a:gd name="T78" fmla="*/ 0 w 44"/>
                <a:gd name="T79" fmla="*/ 14 h 242"/>
                <a:gd name="T80" fmla="*/ 0 w 44"/>
                <a:gd name="T81" fmla="*/ 15 h 242"/>
                <a:gd name="T82" fmla="*/ 0 w 44"/>
                <a:gd name="T83" fmla="*/ 17 h 242"/>
                <a:gd name="T84" fmla="*/ 0 w 44"/>
                <a:gd name="T85" fmla="*/ 18 h 242"/>
                <a:gd name="T86" fmla="*/ 0 w 44"/>
                <a:gd name="T87" fmla="*/ 20 h 242"/>
                <a:gd name="T88" fmla="*/ 0 w 44"/>
                <a:gd name="T89" fmla="*/ 21 h 242"/>
                <a:gd name="T90" fmla="*/ 0 w 44"/>
                <a:gd name="T91" fmla="*/ 23 h 242"/>
                <a:gd name="T92" fmla="*/ 0 w 44"/>
                <a:gd name="T93" fmla="*/ 25 h 242"/>
                <a:gd name="T94" fmla="*/ 0 w 44"/>
                <a:gd name="T95" fmla="*/ 26 h 242"/>
                <a:gd name="T96" fmla="*/ 0 w 44"/>
                <a:gd name="T97" fmla="*/ 28 h 242"/>
                <a:gd name="T98" fmla="*/ 0 w 44"/>
                <a:gd name="T99" fmla="*/ 29 h 242"/>
                <a:gd name="T100" fmla="*/ 0 w 44"/>
                <a:gd name="T101" fmla="*/ 31 h 242"/>
                <a:gd name="T102" fmla="*/ 0 w 44"/>
                <a:gd name="T103" fmla="*/ 32 h 242"/>
                <a:gd name="T104" fmla="*/ 1 w 44"/>
                <a:gd name="T105" fmla="*/ 34 h 242"/>
                <a:gd name="T106" fmla="*/ 1 w 44"/>
                <a:gd name="T107" fmla="*/ 35 h 242"/>
                <a:gd name="T108" fmla="*/ 1 w 44"/>
                <a:gd name="T109" fmla="*/ 37 h 242"/>
                <a:gd name="T110" fmla="*/ 2 w 44"/>
                <a:gd name="T111" fmla="*/ 37 h 242"/>
                <a:gd name="T112" fmla="*/ 3 w 44"/>
                <a:gd name="T113" fmla="*/ 39 h 242"/>
                <a:gd name="T114" fmla="*/ 3 w 44"/>
                <a:gd name="T115" fmla="*/ 40 h 242"/>
                <a:gd name="T116" fmla="*/ 4 w 44"/>
                <a:gd name="T117" fmla="*/ 42 h 242"/>
                <a:gd name="T118" fmla="*/ 4 w 44"/>
                <a:gd name="T119" fmla="*/ 43 h 242"/>
                <a:gd name="T120" fmla="*/ 4 w 44"/>
                <a:gd name="T121" fmla="*/ 44 h 242"/>
                <a:gd name="T122" fmla="*/ 8 w 44"/>
                <a:gd name="T123" fmla="*/ 37 h 2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"/>
                <a:gd name="T187" fmla="*/ 0 h 242"/>
                <a:gd name="T188" fmla="*/ 44 w 44"/>
                <a:gd name="T189" fmla="*/ 242 h 24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" h="242">
                  <a:moveTo>
                    <a:pt x="44" y="203"/>
                  </a:moveTo>
                  <a:lnTo>
                    <a:pt x="44" y="201"/>
                  </a:lnTo>
                  <a:lnTo>
                    <a:pt x="42" y="199"/>
                  </a:lnTo>
                  <a:lnTo>
                    <a:pt x="42" y="197"/>
                  </a:lnTo>
                  <a:lnTo>
                    <a:pt x="41" y="194"/>
                  </a:lnTo>
                  <a:lnTo>
                    <a:pt x="41" y="192"/>
                  </a:lnTo>
                  <a:lnTo>
                    <a:pt x="39" y="192"/>
                  </a:lnTo>
                  <a:lnTo>
                    <a:pt x="39" y="188"/>
                  </a:lnTo>
                  <a:lnTo>
                    <a:pt x="37" y="186"/>
                  </a:lnTo>
                  <a:lnTo>
                    <a:pt x="37" y="181"/>
                  </a:lnTo>
                  <a:lnTo>
                    <a:pt x="35" y="179"/>
                  </a:lnTo>
                  <a:lnTo>
                    <a:pt x="33" y="173"/>
                  </a:lnTo>
                  <a:lnTo>
                    <a:pt x="33" y="171"/>
                  </a:lnTo>
                  <a:lnTo>
                    <a:pt x="33" y="166"/>
                  </a:lnTo>
                  <a:lnTo>
                    <a:pt x="29" y="160"/>
                  </a:lnTo>
                  <a:lnTo>
                    <a:pt x="29" y="155"/>
                  </a:lnTo>
                  <a:lnTo>
                    <a:pt x="29" y="153"/>
                  </a:lnTo>
                  <a:lnTo>
                    <a:pt x="28" y="151"/>
                  </a:lnTo>
                  <a:lnTo>
                    <a:pt x="28" y="149"/>
                  </a:lnTo>
                  <a:lnTo>
                    <a:pt x="28" y="145"/>
                  </a:lnTo>
                  <a:lnTo>
                    <a:pt x="28" y="143"/>
                  </a:lnTo>
                  <a:lnTo>
                    <a:pt x="26" y="140"/>
                  </a:lnTo>
                  <a:lnTo>
                    <a:pt x="26" y="136"/>
                  </a:lnTo>
                  <a:lnTo>
                    <a:pt x="26" y="134"/>
                  </a:lnTo>
                  <a:lnTo>
                    <a:pt x="26" y="130"/>
                  </a:lnTo>
                  <a:lnTo>
                    <a:pt x="26" y="127"/>
                  </a:lnTo>
                  <a:lnTo>
                    <a:pt x="26" y="125"/>
                  </a:lnTo>
                  <a:lnTo>
                    <a:pt x="26" y="121"/>
                  </a:lnTo>
                  <a:lnTo>
                    <a:pt x="26" y="117"/>
                  </a:lnTo>
                  <a:lnTo>
                    <a:pt x="26" y="115"/>
                  </a:lnTo>
                  <a:lnTo>
                    <a:pt x="26" y="112"/>
                  </a:lnTo>
                  <a:lnTo>
                    <a:pt x="26" y="110"/>
                  </a:lnTo>
                  <a:lnTo>
                    <a:pt x="26" y="108"/>
                  </a:lnTo>
                  <a:lnTo>
                    <a:pt x="26" y="104"/>
                  </a:lnTo>
                  <a:lnTo>
                    <a:pt x="28" y="101"/>
                  </a:lnTo>
                  <a:lnTo>
                    <a:pt x="28" y="99"/>
                  </a:lnTo>
                  <a:lnTo>
                    <a:pt x="28" y="95"/>
                  </a:lnTo>
                  <a:lnTo>
                    <a:pt x="29" y="89"/>
                  </a:lnTo>
                  <a:lnTo>
                    <a:pt x="29" y="88"/>
                  </a:lnTo>
                  <a:lnTo>
                    <a:pt x="29" y="84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69"/>
                  </a:lnTo>
                  <a:lnTo>
                    <a:pt x="35" y="65"/>
                  </a:lnTo>
                  <a:lnTo>
                    <a:pt x="35" y="61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39" y="54"/>
                  </a:lnTo>
                  <a:lnTo>
                    <a:pt x="39" y="50"/>
                  </a:lnTo>
                  <a:lnTo>
                    <a:pt x="41" y="48"/>
                  </a:lnTo>
                  <a:lnTo>
                    <a:pt x="41" y="47"/>
                  </a:lnTo>
                  <a:lnTo>
                    <a:pt x="42" y="43"/>
                  </a:lnTo>
                  <a:lnTo>
                    <a:pt x="44" y="41"/>
                  </a:lnTo>
                  <a:lnTo>
                    <a:pt x="44" y="37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22" y="6"/>
                  </a:lnTo>
                  <a:lnTo>
                    <a:pt x="20" y="9"/>
                  </a:lnTo>
                  <a:lnTo>
                    <a:pt x="20" y="13"/>
                  </a:lnTo>
                  <a:lnTo>
                    <a:pt x="20" y="17"/>
                  </a:lnTo>
                  <a:lnTo>
                    <a:pt x="16" y="20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11" y="35"/>
                  </a:lnTo>
                  <a:lnTo>
                    <a:pt x="9" y="37"/>
                  </a:lnTo>
                  <a:lnTo>
                    <a:pt x="9" y="43"/>
                  </a:lnTo>
                  <a:lnTo>
                    <a:pt x="7" y="47"/>
                  </a:lnTo>
                  <a:lnTo>
                    <a:pt x="7" y="48"/>
                  </a:lnTo>
                  <a:lnTo>
                    <a:pt x="7" y="54"/>
                  </a:lnTo>
                  <a:lnTo>
                    <a:pt x="5" y="56"/>
                  </a:lnTo>
                  <a:lnTo>
                    <a:pt x="5" y="61"/>
                  </a:lnTo>
                  <a:lnTo>
                    <a:pt x="5" y="63"/>
                  </a:lnTo>
                  <a:lnTo>
                    <a:pt x="1" y="69"/>
                  </a:lnTo>
                  <a:lnTo>
                    <a:pt x="1" y="71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1"/>
                  </a:lnTo>
                  <a:lnTo>
                    <a:pt x="0" y="97"/>
                  </a:lnTo>
                  <a:lnTo>
                    <a:pt x="0" y="101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7"/>
                  </a:lnTo>
                  <a:lnTo>
                    <a:pt x="0" y="121"/>
                  </a:lnTo>
                  <a:lnTo>
                    <a:pt x="0" y="125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49"/>
                  </a:lnTo>
                  <a:lnTo>
                    <a:pt x="0" y="153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6"/>
                  </a:lnTo>
                  <a:lnTo>
                    <a:pt x="1" y="168"/>
                  </a:lnTo>
                  <a:lnTo>
                    <a:pt x="1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5" y="186"/>
                  </a:lnTo>
                  <a:lnTo>
                    <a:pt x="7" y="188"/>
                  </a:lnTo>
                  <a:lnTo>
                    <a:pt x="7" y="192"/>
                  </a:lnTo>
                  <a:lnTo>
                    <a:pt x="7" y="197"/>
                  </a:lnTo>
                  <a:lnTo>
                    <a:pt x="9" y="199"/>
                  </a:lnTo>
                  <a:lnTo>
                    <a:pt x="9" y="203"/>
                  </a:lnTo>
                  <a:lnTo>
                    <a:pt x="11" y="207"/>
                  </a:lnTo>
                  <a:lnTo>
                    <a:pt x="13" y="211"/>
                  </a:lnTo>
                  <a:lnTo>
                    <a:pt x="13" y="214"/>
                  </a:lnTo>
                  <a:lnTo>
                    <a:pt x="15" y="218"/>
                  </a:lnTo>
                  <a:lnTo>
                    <a:pt x="16" y="222"/>
                  </a:lnTo>
                  <a:lnTo>
                    <a:pt x="20" y="225"/>
                  </a:lnTo>
                  <a:lnTo>
                    <a:pt x="20" y="229"/>
                  </a:lnTo>
                  <a:lnTo>
                    <a:pt x="20" y="231"/>
                  </a:lnTo>
                  <a:lnTo>
                    <a:pt x="22" y="235"/>
                  </a:lnTo>
                  <a:lnTo>
                    <a:pt x="24" y="238"/>
                  </a:lnTo>
                  <a:lnTo>
                    <a:pt x="26" y="242"/>
                  </a:lnTo>
                  <a:lnTo>
                    <a:pt x="44" y="20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7" name="Freeform 89"/>
            <p:cNvSpPr>
              <a:spLocks/>
            </p:cNvSpPr>
            <p:nvPr/>
          </p:nvSpPr>
          <p:spPr bwMode="auto">
            <a:xfrm>
              <a:off x="1852" y="3537"/>
              <a:ext cx="187" cy="81"/>
            </a:xfrm>
            <a:custGeom>
              <a:avLst/>
              <a:gdLst>
                <a:gd name="T0" fmla="*/ 79 w 440"/>
                <a:gd name="T1" fmla="*/ 17 h 190"/>
                <a:gd name="T2" fmla="*/ 70 w 440"/>
                <a:gd name="T3" fmla="*/ 26 h 190"/>
                <a:gd name="T4" fmla="*/ 60 w 440"/>
                <a:gd name="T5" fmla="*/ 35 h 190"/>
                <a:gd name="T6" fmla="*/ 40 w 440"/>
                <a:gd name="T7" fmla="*/ 35 h 190"/>
                <a:gd name="T8" fmla="*/ 20 w 440"/>
                <a:gd name="T9" fmla="*/ 35 h 190"/>
                <a:gd name="T10" fmla="*/ 10 w 440"/>
                <a:gd name="T11" fmla="*/ 26 h 190"/>
                <a:gd name="T12" fmla="*/ 0 w 440"/>
                <a:gd name="T13" fmla="*/ 17 h 190"/>
                <a:gd name="T14" fmla="*/ 10 w 440"/>
                <a:gd name="T15" fmla="*/ 9 h 190"/>
                <a:gd name="T16" fmla="*/ 20 w 440"/>
                <a:gd name="T17" fmla="*/ 0 h 190"/>
                <a:gd name="T18" fmla="*/ 40 w 440"/>
                <a:gd name="T19" fmla="*/ 0 h 190"/>
                <a:gd name="T20" fmla="*/ 60 w 440"/>
                <a:gd name="T21" fmla="*/ 0 h 190"/>
                <a:gd name="T22" fmla="*/ 70 w 440"/>
                <a:gd name="T23" fmla="*/ 9 h 190"/>
                <a:gd name="T24" fmla="*/ 79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440" y="95"/>
                  </a:moveTo>
                  <a:lnTo>
                    <a:pt x="386" y="142"/>
                  </a:lnTo>
                  <a:lnTo>
                    <a:pt x="330" y="190"/>
                  </a:lnTo>
                  <a:lnTo>
                    <a:pt x="220" y="190"/>
                  </a:lnTo>
                  <a:lnTo>
                    <a:pt x="110" y="190"/>
                  </a:lnTo>
                  <a:lnTo>
                    <a:pt x="56" y="142"/>
                  </a:lnTo>
                  <a:lnTo>
                    <a:pt x="0" y="95"/>
                  </a:lnTo>
                  <a:lnTo>
                    <a:pt x="56" y="47"/>
                  </a:lnTo>
                  <a:lnTo>
                    <a:pt x="110" y="0"/>
                  </a:lnTo>
                  <a:lnTo>
                    <a:pt x="220" y="0"/>
                  </a:lnTo>
                  <a:lnTo>
                    <a:pt x="330" y="0"/>
                  </a:lnTo>
                  <a:lnTo>
                    <a:pt x="386" y="47"/>
                  </a:lnTo>
                  <a:lnTo>
                    <a:pt x="440" y="95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8" name="Rectangle 90"/>
            <p:cNvSpPr>
              <a:spLocks noChangeArrowheads="1"/>
            </p:cNvSpPr>
            <p:nvPr/>
          </p:nvSpPr>
          <p:spPr bwMode="auto">
            <a:xfrm>
              <a:off x="1852" y="3565"/>
              <a:ext cx="187" cy="12"/>
            </a:xfrm>
            <a:prstGeom prst="rect">
              <a:avLst/>
            </a:prstGeom>
            <a:solidFill>
              <a:srgbClr val="003A6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9" name="Freeform 91"/>
            <p:cNvSpPr>
              <a:spLocks/>
            </p:cNvSpPr>
            <p:nvPr/>
          </p:nvSpPr>
          <p:spPr bwMode="auto">
            <a:xfrm>
              <a:off x="1852" y="3537"/>
              <a:ext cx="46" cy="81"/>
            </a:xfrm>
            <a:custGeom>
              <a:avLst/>
              <a:gdLst>
                <a:gd name="T0" fmla="*/ 19 w 110"/>
                <a:gd name="T1" fmla="*/ 35 h 190"/>
                <a:gd name="T2" fmla="*/ 10 w 110"/>
                <a:gd name="T3" fmla="*/ 26 h 190"/>
                <a:gd name="T4" fmla="*/ 0 w 110"/>
                <a:gd name="T5" fmla="*/ 17 h 190"/>
                <a:gd name="T6" fmla="*/ 10 w 110"/>
                <a:gd name="T7" fmla="*/ 9 h 190"/>
                <a:gd name="T8" fmla="*/ 19 w 110"/>
                <a:gd name="T9" fmla="*/ 0 h 190"/>
                <a:gd name="T10" fmla="*/ 19 w 110"/>
                <a:gd name="T11" fmla="*/ 35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90"/>
                <a:gd name="T20" fmla="*/ 110 w 110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90">
                  <a:moveTo>
                    <a:pt x="110" y="190"/>
                  </a:moveTo>
                  <a:lnTo>
                    <a:pt x="56" y="142"/>
                  </a:lnTo>
                  <a:lnTo>
                    <a:pt x="0" y="95"/>
                  </a:lnTo>
                  <a:lnTo>
                    <a:pt x="56" y="47"/>
                  </a:lnTo>
                  <a:lnTo>
                    <a:pt x="110" y="0"/>
                  </a:lnTo>
                  <a:lnTo>
                    <a:pt x="110" y="19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0" name="Freeform 92"/>
            <p:cNvSpPr>
              <a:spLocks/>
            </p:cNvSpPr>
            <p:nvPr/>
          </p:nvSpPr>
          <p:spPr bwMode="auto">
            <a:xfrm>
              <a:off x="1993" y="3537"/>
              <a:ext cx="46" cy="81"/>
            </a:xfrm>
            <a:custGeom>
              <a:avLst/>
              <a:gdLst>
                <a:gd name="T0" fmla="*/ 20 w 108"/>
                <a:gd name="T1" fmla="*/ 17 h 188"/>
                <a:gd name="T2" fmla="*/ 10 w 108"/>
                <a:gd name="T3" fmla="*/ 26 h 188"/>
                <a:gd name="T4" fmla="*/ 0 w 108"/>
                <a:gd name="T5" fmla="*/ 35 h 188"/>
                <a:gd name="T6" fmla="*/ 0 w 108"/>
                <a:gd name="T7" fmla="*/ 0 h 188"/>
                <a:gd name="T8" fmla="*/ 10 w 108"/>
                <a:gd name="T9" fmla="*/ 9 h 188"/>
                <a:gd name="T10" fmla="*/ 20 w 108"/>
                <a:gd name="T11" fmla="*/ 17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88"/>
                <a:gd name="T20" fmla="*/ 108 w 108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88">
                  <a:moveTo>
                    <a:pt x="108" y="93"/>
                  </a:moveTo>
                  <a:lnTo>
                    <a:pt x="54" y="140"/>
                  </a:lnTo>
                  <a:lnTo>
                    <a:pt x="0" y="188"/>
                  </a:lnTo>
                  <a:lnTo>
                    <a:pt x="0" y="0"/>
                  </a:lnTo>
                  <a:lnTo>
                    <a:pt x="54" y="47"/>
                  </a:lnTo>
                  <a:lnTo>
                    <a:pt x="108" y="93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1" name="Freeform 93"/>
            <p:cNvSpPr>
              <a:spLocks/>
            </p:cNvSpPr>
            <p:nvPr/>
          </p:nvSpPr>
          <p:spPr bwMode="auto">
            <a:xfrm>
              <a:off x="1852" y="3525"/>
              <a:ext cx="187" cy="81"/>
            </a:xfrm>
            <a:custGeom>
              <a:avLst/>
              <a:gdLst>
                <a:gd name="T0" fmla="*/ 79 w 440"/>
                <a:gd name="T1" fmla="*/ 17 h 190"/>
                <a:gd name="T2" fmla="*/ 70 w 440"/>
                <a:gd name="T3" fmla="*/ 26 h 190"/>
                <a:gd name="T4" fmla="*/ 60 w 440"/>
                <a:gd name="T5" fmla="*/ 35 h 190"/>
                <a:gd name="T6" fmla="*/ 40 w 440"/>
                <a:gd name="T7" fmla="*/ 35 h 190"/>
                <a:gd name="T8" fmla="*/ 20 w 440"/>
                <a:gd name="T9" fmla="*/ 35 h 190"/>
                <a:gd name="T10" fmla="*/ 10 w 440"/>
                <a:gd name="T11" fmla="*/ 26 h 190"/>
                <a:gd name="T12" fmla="*/ 0 w 440"/>
                <a:gd name="T13" fmla="*/ 17 h 190"/>
                <a:gd name="T14" fmla="*/ 10 w 440"/>
                <a:gd name="T15" fmla="*/ 9 h 190"/>
                <a:gd name="T16" fmla="*/ 20 w 440"/>
                <a:gd name="T17" fmla="*/ 0 h 190"/>
                <a:gd name="T18" fmla="*/ 40 w 440"/>
                <a:gd name="T19" fmla="*/ 0 h 190"/>
                <a:gd name="T20" fmla="*/ 60 w 440"/>
                <a:gd name="T21" fmla="*/ 0 h 190"/>
                <a:gd name="T22" fmla="*/ 70 w 440"/>
                <a:gd name="T23" fmla="*/ 9 h 190"/>
                <a:gd name="T24" fmla="*/ 79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440" y="95"/>
                  </a:moveTo>
                  <a:lnTo>
                    <a:pt x="386" y="144"/>
                  </a:lnTo>
                  <a:lnTo>
                    <a:pt x="330" y="190"/>
                  </a:lnTo>
                  <a:lnTo>
                    <a:pt x="220" y="190"/>
                  </a:lnTo>
                  <a:lnTo>
                    <a:pt x="110" y="190"/>
                  </a:lnTo>
                  <a:lnTo>
                    <a:pt x="56" y="144"/>
                  </a:lnTo>
                  <a:lnTo>
                    <a:pt x="0" y="95"/>
                  </a:lnTo>
                  <a:lnTo>
                    <a:pt x="56" y="49"/>
                  </a:lnTo>
                  <a:lnTo>
                    <a:pt x="110" y="0"/>
                  </a:lnTo>
                  <a:lnTo>
                    <a:pt x="220" y="0"/>
                  </a:lnTo>
                  <a:lnTo>
                    <a:pt x="330" y="0"/>
                  </a:lnTo>
                  <a:lnTo>
                    <a:pt x="386" y="49"/>
                  </a:lnTo>
                  <a:lnTo>
                    <a:pt x="440" y="95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2" name="Freeform 94"/>
            <p:cNvSpPr>
              <a:spLocks/>
            </p:cNvSpPr>
            <p:nvPr/>
          </p:nvSpPr>
          <p:spPr bwMode="auto">
            <a:xfrm>
              <a:off x="1710" y="3485"/>
              <a:ext cx="188" cy="80"/>
            </a:xfrm>
            <a:custGeom>
              <a:avLst/>
              <a:gdLst>
                <a:gd name="T0" fmla="*/ 0 w 440"/>
                <a:gd name="T1" fmla="*/ 17 h 186"/>
                <a:gd name="T2" fmla="*/ 10 w 440"/>
                <a:gd name="T3" fmla="*/ 26 h 186"/>
                <a:gd name="T4" fmla="*/ 20 w 440"/>
                <a:gd name="T5" fmla="*/ 34 h 186"/>
                <a:gd name="T6" fmla="*/ 40 w 440"/>
                <a:gd name="T7" fmla="*/ 34 h 186"/>
                <a:gd name="T8" fmla="*/ 60 w 440"/>
                <a:gd name="T9" fmla="*/ 34 h 186"/>
                <a:gd name="T10" fmla="*/ 71 w 440"/>
                <a:gd name="T11" fmla="*/ 26 h 186"/>
                <a:gd name="T12" fmla="*/ 80 w 440"/>
                <a:gd name="T13" fmla="*/ 17 h 186"/>
                <a:gd name="T14" fmla="*/ 71 w 440"/>
                <a:gd name="T15" fmla="*/ 9 h 186"/>
                <a:gd name="T16" fmla="*/ 60 w 440"/>
                <a:gd name="T17" fmla="*/ 0 h 186"/>
                <a:gd name="T18" fmla="*/ 40 w 440"/>
                <a:gd name="T19" fmla="*/ 0 h 186"/>
                <a:gd name="T20" fmla="*/ 20 w 440"/>
                <a:gd name="T21" fmla="*/ 0 h 186"/>
                <a:gd name="T22" fmla="*/ 10 w 440"/>
                <a:gd name="T23" fmla="*/ 9 h 186"/>
                <a:gd name="T24" fmla="*/ 0 w 440"/>
                <a:gd name="T25" fmla="*/ 17 h 1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86"/>
                <a:gd name="T41" fmla="*/ 440 w 440"/>
                <a:gd name="T42" fmla="*/ 186 h 18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86">
                  <a:moveTo>
                    <a:pt x="0" y="93"/>
                  </a:moveTo>
                  <a:lnTo>
                    <a:pt x="56" y="140"/>
                  </a:lnTo>
                  <a:lnTo>
                    <a:pt x="110" y="186"/>
                  </a:lnTo>
                  <a:lnTo>
                    <a:pt x="220" y="186"/>
                  </a:lnTo>
                  <a:lnTo>
                    <a:pt x="330" y="186"/>
                  </a:lnTo>
                  <a:lnTo>
                    <a:pt x="386" y="140"/>
                  </a:lnTo>
                  <a:lnTo>
                    <a:pt x="440" y="93"/>
                  </a:lnTo>
                  <a:lnTo>
                    <a:pt x="386" y="46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3" name="Freeform 95"/>
            <p:cNvSpPr>
              <a:spLocks/>
            </p:cNvSpPr>
            <p:nvPr/>
          </p:nvSpPr>
          <p:spPr bwMode="auto">
            <a:xfrm>
              <a:off x="1710" y="3513"/>
              <a:ext cx="188" cy="12"/>
            </a:xfrm>
            <a:custGeom>
              <a:avLst/>
              <a:gdLst>
                <a:gd name="T0" fmla="*/ 80 w 440"/>
                <a:gd name="T1" fmla="*/ 0 h 26"/>
                <a:gd name="T2" fmla="*/ 80 w 440"/>
                <a:gd name="T3" fmla="*/ 6 h 26"/>
                <a:gd name="T4" fmla="*/ 0 w 440"/>
                <a:gd name="T5" fmla="*/ 6 h 26"/>
                <a:gd name="T6" fmla="*/ 0 w 440"/>
                <a:gd name="T7" fmla="*/ 0 h 26"/>
                <a:gd name="T8" fmla="*/ 80 w 440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26"/>
                <a:gd name="T17" fmla="*/ 440 w 440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26">
                  <a:moveTo>
                    <a:pt x="440" y="0"/>
                  </a:moveTo>
                  <a:lnTo>
                    <a:pt x="440" y="26"/>
                  </a:lnTo>
                  <a:lnTo>
                    <a:pt x="2" y="26"/>
                  </a:lnTo>
                  <a:lnTo>
                    <a:pt x="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4" name="Freeform 96"/>
            <p:cNvSpPr>
              <a:spLocks/>
            </p:cNvSpPr>
            <p:nvPr/>
          </p:nvSpPr>
          <p:spPr bwMode="auto">
            <a:xfrm>
              <a:off x="1852" y="3485"/>
              <a:ext cx="46" cy="80"/>
            </a:xfrm>
            <a:custGeom>
              <a:avLst/>
              <a:gdLst>
                <a:gd name="T0" fmla="*/ 0 w 110"/>
                <a:gd name="T1" fmla="*/ 34 h 186"/>
                <a:gd name="T2" fmla="*/ 10 w 110"/>
                <a:gd name="T3" fmla="*/ 26 h 186"/>
                <a:gd name="T4" fmla="*/ 19 w 110"/>
                <a:gd name="T5" fmla="*/ 17 h 186"/>
                <a:gd name="T6" fmla="*/ 10 w 110"/>
                <a:gd name="T7" fmla="*/ 9 h 186"/>
                <a:gd name="T8" fmla="*/ 0 w 110"/>
                <a:gd name="T9" fmla="*/ 0 h 186"/>
                <a:gd name="T10" fmla="*/ 0 w 110"/>
                <a:gd name="T11" fmla="*/ 34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6"/>
                <a:gd name="T20" fmla="*/ 110 w 110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6">
                  <a:moveTo>
                    <a:pt x="0" y="186"/>
                  </a:moveTo>
                  <a:lnTo>
                    <a:pt x="56" y="140"/>
                  </a:lnTo>
                  <a:lnTo>
                    <a:pt x="110" y="93"/>
                  </a:lnTo>
                  <a:lnTo>
                    <a:pt x="56" y="46"/>
                  </a:lnTo>
                  <a:lnTo>
                    <a:pt x="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5" name="Freeform 97"/>
            <p:cNvSpPr>
              <a:spLocks/>
            </p:cNvSpPr>
            <p:nvPr/>
          </p:nvSpPr>
          <p:spPr bwMode="auto">
            <a:xfrm>
              <a:off x="1710" y="3485"/>
              <a:ext cx="47" cy="80"/>
            </a:xfrm>
            <a:custGeom>
              <a:avLst/>
              <a:gdLst>
                <a:gd name="T0" fmla="*/ 0 w 110"/>
                <a:gd name="T1" fmla="*/ 17 h 186"/>
                <a:gd name="T2" fmla="*/ 10 w 110"/>
                <a:gd name="T3" fmla="*/ 26 h 186"/>
                <a:gd name="T4" fmla="*/ 20 w 110"/>
                <a:gd name="T5" fmla="*/ 34 h 186"/>
                <a:gd name="T6" fmla="*/ 20 w 110"/>
                <a:gd name="T7" fmla="*/ 0 h 186"/>
                <a:gd name="T8" fmla="*/ 10 w 110"/>
                <a:gd name="T9" fmla="*/ 9 h 186"/>
                <a:gd name="T10" fmla="*/ 0 w 110"/>
                <a:gd name="T11" fmla="*/ 17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6"/>
                <a:gd name="T20" fmla="*/ 110 w 110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6">
                  <a:moveTo>
                    <a:pt x="0" y="93"/>
                  </a:moveTo>
                  <a:lnTo>
                    <a:pt x="56" y="140"/>
                  </a:lnTo>
                  <a:lnTo>
                    <a:pt x="110" y="186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6" name="Freeform 98"/>
            <p:cNvSpPr>
              <a:spLocks/>
            </p:cNvSpPr>
            <p:nvPr/>
          </p:nvSpPr>
          <p:spPr bwMode="auto">
            <a:xfrm>
              <a:off x="1710" y="3473"/>
              <a:ext cx="188" cy="81"/>
            </a:xfrm>
            <a:custGeom>
              <a:avLst/>
              <a:gdLst>
                <a:gd name="T0" fmla="*/ 0 w 440"/>
                <a:gd name="T1" fmla="*/ 17 h 188"/>
                <a:gd name="T2" fmla="*/ 10 w 440"/>
                <a:gd name="T3" fmla="*/ 26 h 188"/>
                <a:gd name="T4" fmla="*/ 20 w 440"/>
                <a:gd name="T5" fmla="*/ 35 h 188"/>
                <a:gd name="T6" fmla="*/ 40 w 440"/>
                <a:gd name="T7" fmla="*/ 35 h 188"/>
                <a:gd name="T8" fmla="*/ 60 w 440"/>
                <a:gd name="T9" fmla="*/ 35 h 188"/>
                <a:gd name="T10" fmla="*/ 71 w 440"/>
                <a:gd name="T11" fmla="*/ 26 h 188"/>
                <a:gd name="T12" fmla="*/ 80 w 440"/>
                <a:gd name="T13" fmla="*/ 17 h 188"/>
                <a:gd name="T14" fmla="*/ 71 w 440"/>
                <a:gd name="T15" fmla="*/ 9 h 188"/>
                <a:gd name="T16" fmla="*/ 60 w 440"/>
                <a:gd name="T17" fmla="*/ 0 h 188"/>
                <a:gd name="T18" fmla="*/ 40 w 440"/>
                <a:gd name="T19" fmla="*/ 0 h 188"/>
                <a:gd name="T20" fmla="*/ 20 w 440"/>
                <a:gd name="T21" fmla="*/ 0 h 188"/>
                <a:gd name="T22" fmla="*/ 10 w 440"/>
                <a:gd name="T23" fmla="*/ 9 h 188"/>
                <a:gd name="T24" fmla="*/ 0 w 440"/>
                <a:gd name="T25" fmla="*/ 17 h 1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88"/>
                <a:gd name="T41" fmla="*/ 440 w 440"/>
                <a:gd name="T42" fmla="*/ 188 h 18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88">
                  <a:moveTo>
                    <a:pt x="0" y="93"/>
                  </a:moveTo>
                  <a:lnTo>
                    <a:pt x="56" y="141"/>
                  </a:lnTo>
                  <a:lnTo>
                    <a:pt x="110" y="188"/>
                  </a:lnTo>
                  <a:lnTo>
                    <a:pt x="220" y="188"/>
                  </a:lnTo>
                  <a:lnTo>
                    <a:pt x="330" y="188"/>
                  </a:lnTo>
                  <a:lnTo>
                    <a:pt x="386" y="141"/>
                  </a:lnTo>
                  <a:lnTo>
                    <a:pt x="440" y="93"/>
                  </a:lnTo>
                  <a:lnTo>
                    <a:pt x="386" y="48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7" name="Freeform 99"/>
            <p:cNvSpPr>
              <a:spLocks/>
            </p:cNvSpPr>
            <p:nvPr/>
          </p:nvSpPr>
          <p:spPr bwMode="auto">
            <a:xfrm>
              <a:off x="1852" y="3443"/>
              <a:ext cx="187" cy="82"/>
            </a:xfrm>
            <a:custGeom>
              <a:avLst/>
              <a:gdLst>
                <a:gd name="T0" fmla="*/ 0 w 440"/>
                <a:gd name="T1" fmla="*/ 18 h 190"/>
                <a:gd name="T2" fmla="*/ 10 w 440"/>
                <a:gd name="T3" fmla="*/ 27 h 190"/>
                <a:gd name="T4" fmla="*/ 20 w 440"/>
                <a:gd name="T5" fmla="*/ 35 h 190"/>
                <a:gd name="T6" fmla="*/ 40 w 440"/>
                <a:gd name="T7" fmla="*/ 35 h 190"/>
                <a:gd name="T8" fmla="*/ 60 w 440"/>
                <a:gd name="T9" fmla="*/ 35 h 190"/>
                <a:gd name="T10" fmla="*/ 70 w 440"/>
                <a:gd name="T11" fmla="*/ 27 h 190"/>
                <a:gd name="T12" fmla="*/ 79 w 440"/>
                <a:gd name="T13" fmla="*/ 18 h 190"/>
                <a:gd name="T14" fmla="*/ 70 w 440"/>
                <a:gd name="T15" fmla="*/ 9 h 190"/>
                <a:gd name="T16" fmla="*/ 60 w 440"/>
                <a:gd name="T17" fmla="*/ 0 h 190"/>
                <a:gd name="T18" fmla="*/ 40 w 440"/>
                <a:gd name="T19" fmla="*/ 0 h 190"/>
                <a:gd name="T20" fmla="*/ 20 w 440"/>
                <a:gd name="T21" fmla="*/ 0 h 190"/>
                <a:gd name="T22" fmla="*/ 10 w 440"/>
                <a:gd name="T23" fmla="*/ 9 h 190"/>
                <a:gd name="T24" fmla="*/ 0 w 440"/>
                <a:gd name="T25" fmla="*/ 18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0" y="97"/>
                  </a:moveTo>
                  <a:lnTo>
                    <a:pt x="56" y="143"/>
                  </a:lnTo>
                  <a:lnTo>
                    <a:pt x="110" y="190"/>
                  </a:lnTo>
                  <a:lnTo>
                    <a:pt x="220" y="190"/>
                  </a:lnTo>
                  <a:lnTo>
                    <a:pt x="330" y="190"/>
                  </a:lnTo>
                  <a:lnTo>
                    <a:pt x="386" y="143"/>
                  </a:lnTo>
                  <a:lnTo>
                    <a:pt x="440" y="97"/>
                  </a:lnTo>
                  <a:lnTo>
                    <a:pt x="386" y="48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649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8" name="Rectangle 100"/>
            <p:cNvSpPr>
              <a:spLocks noChangeArrowheads="1"/>
            </p:cNvSpPr>
            <p:nvPr/>
          </p:nvSpPr>
          <p:spPr bwMode="auto">
            <a:xfrm>
              <a:off x="1852" y="3473"/>
              <a:ext cx="187" cy="12"/>
            </a:xfrm>
            <a:prstGeom prst="rect">
              <a:avLst/>
            </a:prstGeom>
            <a:solidFill>
              <a:srgbClr val="003A6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9" name="Freeform 101"/>
            <p:cNvSpPr>
              <a:spLocks/>
            </p:cNvSpPr>
            <p:nvPr/>
          </p:nvSpPr>
          <p:spPr bwMode="auto">
            <a:xfrm>
              <a:off x="1993" y="3443"/>
              <a:ext cx="46" cy="82"/>
            </a:xfrm>
            <a:custGeom>
              <a:avLst/>
              <a:gdLst>
                <a:gd name="T0" fmla="*/ 0 w 108"/>
                <a:gd name="T1" fmla="*/ 35 h 190"/>
                <a:gd name="T2" fmla="*/ 10 w 108"/>
                <a:gd name="T3" fmla="*/ 27 h 190"/>
                <a:gd name="T4" fmla="*/ 20 w 108"/>
                <a:gd name="T5" fmla="*/ 18 h 190"/>
                <a:gd name="T6" fmla="*/ 10 w 108"/>
                <a:gd name="T7" fmla="*/ 9 h 190"/>
                <a:gd name="T8" fmla="*/ 0 w 108"/>
                <a:gd name="T9" fmla="*/ 0 h 190"/>
                <a:gd name="T10" fmla="*/ 0 w 108"/>
                <a:gd name="T11" fmla="*/ 35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90"/>
                <a:gd name="T20" fmla="*/ 108 w 108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90">
                  <a:moveTo>
                    <a:pt x="0" y="190"/>
                  </a:moveTo>
                  <a:lnTo>
                    <a:pt x="54" y="143"/>
                  </a:lnTo>
                  <a:lnTo>
                    <a:pt x="108" y="97"/>
                  </a:lnTo>
                  <a:lnTo>
                    <a:pt x="54" y="48"/>
                  </a:lnTo>
                  <a:lnTo>
                    <a:pt x="0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0" name="Freeform 102"/>
            <p:cNvSpPr>
              <a:spLocks/>
            </p:cNvSpPr>
            <p:nvPr/>
          </p:nvSpPr>
          <p:spPr bwMode="auto">
            <a:xfrm>
              <a:off x="1852" y="3443"/>
              <a:ext cx="46" cy="82"/>
            </a:xfrm>
            <a:custGeom>
              <a:avLst/>
              <a:gdLst>
                <a:gd name="T0" fmla="*/ 0 w 110"/>
                <a:gd name="T1" fmla="*/ 18 h 188"/>
                <a:gd name="T2" fmla="*/ 10 w 110"/>
                <a:gd name="T3" fmla="*/ 27 h 188"/>
                <a:gd name="T4" fmla="*/ 19 w 110"/>
                <a:gd name="T5" fmla="*/ 36 h 188"/>
                <a:gd name="T6" fmla="*/ 19 w 110"/>
                <a:gd name="T7" fmla="*/ 0 h 188"/>
                <a:gd name="T8" fmla="*/ 10 w 110"/>
                <a:gd name="T9" fmla="*/ 9 h 188"/>
                <a:gd name="T10" fmla="*/ 0 w 110"/>
                <a:gd name="T11" fmla="*/ 18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188"/>
                <a:gd name="T20" fmla="*/ 110 w 110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188">
                  <a:moveTo>
                    <a:pt x="0" y="95"/>
                  </a:moveTo>
                  <a:lnTo>
                    <a:pt x="56" y="143"/>
                  </a:lnTo>
                  <a:lnTo>
                    <a:pt x="110" y="188"/>
                  </a:lnTo>
                  <a:lnTo>
                    <a:pt x="110" y="0"/>
                  </a:lnTo>
                  <a:lnTo>
                    <a:pt x="56" y="48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3A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1" name="Freeform 103"/>
            <p:cNvSpPr>
              <a:spLocks/>
            </p:cNvSpPr>
            <p:nvPr/>
          </p:nvSpPr>
          <p:spPr bwMode="auto">
            <a:xfrm>
              <a:off x="1852" y="3432"/>
              <a:ext cx="187" cy="81"/>
            </a:xfrm>
            <a:custGeom>
              <a:avLst/>
              <a:gdLst>
                <a:gd name="T0" fmla="*/ 0 w 440"/>
                <a:gd name="T1" fmla="*/ 17 h 190"/>
                <a:gd name="T2" fmla="*/ 10 w 440"/>
                <a:gd name="T3" fmla="*/ 26 h 190"/>
                <a:gd name="T4" fmla="*/ 20 w 440"/>
                <a:gd name="T5" fmla="*/ 35 h 190"/>
                <a:gd name="T6" fmla="*/ 40 w 440"/>
                <a:gd name="T7" fmla="*/ 35 h 190"/>
                <a:gd name="T8" fmla="*/ 60 w 440"/>
                <a:gd name="T9" fmla="*/ 35 h 190"/>
                <a:gd name="T10" fmla="*/ 70 w 440"/>
                <a:gd name="T11" fmla="*/ 26 h 190"/>
                <a:gd name="T12" fmla="*/ 79 w 440"/>
                <a:gd name="T13" fmla="*/ 17 h 190"/>
                <a:gd name="T14" fmla="*/ 70 w 440"/>
                <a:gd name="T15" fmla="*/ 9 h 190"/>
                <a:gd name="T16" fmla="*/ 60 w 440"/>
                <a:gd name="T17" fmla="*/ 0 h 190"/>
                <a:gd name="T18" fmla="*/ 40 w 440"/>
                <a:gd name="T19" fmla="*/ 0 h 190"/>
                <a:gd name="T20" fmla="*/ 20 w 440"/>
                <a:gd name="T21" fmla="*/ 0 h 190"/>
                <a:gd name="T22" fmla="*/ 10 w 440"/>
                <a:gd name="T23" fmla="*/ 9 h 190"/>
                <a:gd name="T24" fmla="*/ 0 w 440"/>
                <a:gd name="T25" fmla="*/ 17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0"/>
                <a:gd name="T40" fmla="*/ 0 h 190"/>
                <a:gd name="T41" fmla="*/ 440 w 440"/>
                <a:gd name="T42" fmla="*/ 190 h 1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0" h="190">
                  <a:moveTo>
                    <a:pt x="0" y="95"/>
                  </a:moveTo>
                  <a:lnTo>
                    <a:pt x="56" y="143"/>
                  </a:lnTo>
                  <a:lnTo>
                    <a:pt x="110" y="190"/>
                  </a:lnTo>
                  <a:lnTo>
                    <a:pt x="220" y="190"/>
                  </a:lnTo>
                  <a:lnTo>
                    <a:pt x="330" y="190"/>
                  </a:lnTo>
                  <a:lnTo>
                    <a:pt x="386" y="143"/>
                  </a:lnTo>
                  <a:lnTo>
                    <a:pt x="440" y="95"/>
                  </a:lnTo>
                  <a:lnTo>
                    <a:pt x="386" y="46"/>
                  </a:lnTo>
                  <a:lnTo>
                    <a:pt x="330" y="0"/>
                  </a:lnTo>
                  <a:lnTo>
                    <a:pt x="220" y="0"/>
                  </a:lnTo>
                  <a:lnTo>
                    <a:pt x="110" y="0"/>
                  </a:lnTo>
                  <a:lnTo>
                    <a:pt x="56" y="46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E8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2" name="Freeform 104"/>
            <p:cNvSpPr>
              <a:spLocks/>
            </p:cNvSpPr>
            <p:nvPr/>
          </p:nvSpPr>
          <p:spPr bwMode="auto">
            <a:xfrm>
              <a:off x="1936" y="3465"/>
              <a:ext cx="28" cy="42"/>
            </a:xfrm>
            <a:custGeom>
              <a:avLst/>
              <a:gdLst>
                <a:gd name="T0" fmla="*/ 2 w 64"/>
                <a:gd name="T1" fmla="*/ 0 h 99"/>
                <a:gd name="T2" fmla="*/ 0 w 64"/>
                <a:gd name="T3" fmla="*/ 1 h 99"/>
                <a:gd name="T4" fmla="*/ 9 w 64"/>
                <a:gd name="T5" fmla="*/ 18 h 99"/>
                <a:gd name="T6" fmla="*/ 12 w 64"/>
                <a:gd name="T7" fmla="*/ 18 h 99"/>
                <a:gd name="T8" fmla="*/ 3 w 64"/>
                <a:gd name="T9" fmla="*/ 0 h 99"/>
                <a:gd name="T10" fmla="*/ 2 w 64"/>
                <a:gd name="T11" fmla="*/ 1 h 99"/>
                <a:gd name="T12" fmla="*/ 2 w 64"/>
                <a:gd name="T13" fmla="*/ 0 h 99"/>
                <a:gd name="T14" fmla="*/ 0 w 64"/>
                <a:gd name="T15" fmla="*/ 0 h 99"/>
                <a:gd name="T16" fmla="*/ 0 w 64"/>
                <a:gd name="T17" fmla="*/ 1 h 99"/>
                <a:gd name="T18" fmla="*/ 2 w 64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"/>
                <a:gd name="T31" fmla="*/ 0 h 99"/>
                <a:gd name="T32" fmla="*/ 64 w 64"/>
                <a:gd name="T33" fmla="*/ 99 h 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" h="99">
                  <a:moveTo>
                    <a:pt x="10" y="0"/>
                  </a:moveTo>
                  <a:lnTo>
                    <a:pt x="0" y="4"/>
                  </a:lnTo>
                  <a:lnTo>
                    <a:pt x="47" y="99"/>
                  </a:lnTo>
                  <a:lnTo>
                    <a:pt x="64" y="99"/>
                  </a:lnTo>
                  <a:lnTo>
                    <a:pt x="17" y="2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3" name="Freeform 105"/>
            <p:cNvSpPr>
              <a:spLocks/>
            </p:cNvSpPr>
            <p:nvPr/>
          </p:nvSpPr>
          <p:spPr bwMode="auto">
            <a:xfrm>
              <a:off x="1941" y="3465"/>
              <a:ext cx="19" cy="3"/>
            </a:xfrm>
            <a:custGeom>
              <a:avLst/>
              <a:gdLst>
                <a:gd name="T0" fmla="*/ 6 w 44"/>
                <a:gd name="T1" fmla="*/ 1 h 8"/>
                <a:gd name="T2" fmla="*/ 7 w 44"/>
                <a:gd name="T3" fmla="*/ 0 h 8"/>
                <a:gd name="T4" fmla="*/ 0 w 44"/>
                <a:gd name="T5" fmla="*/ 0 h 8"/>
                <a:gd name="T6" fmla="*/ 0 w 44"/>
                <a:gd name="T7" fmla="*/ 1 h 8"/>
                <a:gd name="T8" fmla="*/ 7 w 44"/>
                <a:gd name="T9" fmla="*/ 1 h 8"/>
                <a:gd name="T10" fmla="*/ 8 w 44"/>
                <a:gd name="T11" fmla="*/ 1 h 8"/>
                <a:gd name="T12" fmla="*/ 7 w 44"/>
                <a:gd name="T13" fmla="*/ 1 h 8"/>
                <a:gd name="T14" fmla="*/ 8 w 44"/>
                <a:gd name="T15" fmla="*/ 1 h 8"/>
                <a:gd name="T16" fmla="*/ 8 w 44"/>
                <a:gd name="T17" fmla="*/ 1 h 8"/>
                <a:gd name="T18" fmla="*/ 6 w 44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8"/>
                <a:gd name="T32" fmla="*/ 44 w 44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8">
                  <a:moveTo>
                    <a:pt x="30" y="4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7" y="8"/>
                  </a:lnTo>
                  <a:lnTo>
                    <a:pt x="44" y="4"/>
                  </a:lnTo>
                  <a:lnTo>
                    <a:pt x="37" y="8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4" name="Freeform 106"/>
            <p:cNvSpPr>
              <a:spLocks/>
            </p:cNvSpPr>
            <p:nvPr/>
          </p:nvSpPr>
          <p:spPr bwMode="auto">
            <a:xfrm>
              <a:off x="1954" y="3447"/>
              <a:ext cx="6" cy="19"/>
            </a:xfrm>
            <a:custGeom>
              <a:avLst/>
              <a:gdLst>
                <a:gd name="T0" fmla="*/ 2 w 13"/>
                <a:gd name="T1" fmla="*/ 1 h 47"/>
                <a:gd name="T2" fmla="*/ 0 w 13"/>
                <a:gd name="T3" fmla="*/ 1 h 47"/>
                <a:gd name="T4" fmla="*/ 0 w 13"/>
                <a:gd name="T5" fmla="*/ 8 h 47"/>
                <a:gd name="T6" fmla="*/ 3 w 13"/>
                <a:gd name="T7" fmla="*/ 8 h 47"/>
                <a:gd name="T8" fmla="*/ 3 w 13"/>
                <a:gd name="T9" fmla="*/ 1 h 47"/>
                <a:gd name="T10" fmla="*/ 2 w 13"/>
                <a:gd name="T11" fmla="*/ 0 h 47"/>
                <a:gd name="T12" fmla="*/ 3 w 13"/>
                <a:gd name="T13" fmla="*/ 1 h 47"/>
                <a:gd name="T14" fmla="*/ 3 w 13"/>
                <a:gd name="T15" fmla="*/ 0 h 47"/>
                <a:gd name="T16" fmla="*/ 2 w 13"/>
                <a:gd name="T17" fmla="*/ 0 h 47"/>
                <a:gd name="T18" fmla="*/ 2 w 13"/>
                <a:gd name="T19" fmla="*/ 1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7"/>
                <a:gd name="T32" fmla="*/ 13 w 13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7">
                  <a:moveTo>
                    <a:pt x="8" y="8"/>
                  </a:moveTo>
                  <a:lnTo>
                    <a:pt x="0" y="6"/>
                  </a:lnTo>
                  <a:lnTo>
                    <a:pt x="0" y="47"/>
                  </a:lnTo>
                  <a:lnTo>
                    <a:pt x="13" y="47"/>
                  </a:lnTo>
                  <a:lnTo>
                    <a:pt x="13" y="6"/>
                  </a:lnTo>
                  <a:lnTo>
                    <a:pt x="8" y="0"/>
                  </a:lnTo>
                  <a:lnTo>
                    <a:pt x="13" y="6"/>
                  </a:lnTo>
                  <a:lnTo>
                    <a:pt x="13" y="0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5" name="Freeform 107"/>
            <p:cNvSpPr>
              <a:spLocks/>
            </p:cNvSpPr>
            <p:nvPr/>
          </p:nvSpPr>
          <p:spPr bwMode="auto">
            <a:xfrm>
              <a:off x="1930" y="3447"/>
              <a:ext cx="27" cy="3"/>
            </a:xfrm>
            <a:custGeom>
              <a:avLst/>
              <a:gdLst>
                <a:gd name="T0" fmla="*/ 0 w 63"/>
                <a:gd name="T1" fmla="*/ 1 h 8"/>
                <a:gd name="T2" fmla="*/ 1 w 63"/>
                <a:gd name="T3" fmla="*/ 1 h 8"/>
                <a:gd name="T4" fmla="*/ 12 w 63"/>
                <a:gd name="T5" fmla="*/ 1 h 8"/>
                <a:gd name="T6" fmla="*/ 12 w 63"/>
                <a:gd name="T7" fmla="*/ 0 h 8"/>
                <a:gd name="T8" fmla="*/ 1 w 63"/>
                <a:gd name="T9" fmla="*/ 0 h 8"/>
                <a:gd name="T10" fmla="*/ 3 w 63"/>
                <a:gd name="T11" fmla="*/ 1 h 8"/>
                <a:gd name="T12" fmla="*/ 0 w 63"/>
                <a:gd name="T13" fmla="*/ 1 h 8"/>
                <a:gd name="T14" fmla="*/ 0 w 63"/>
                <a:gd name="T15" fmla="*/ 1 h 8"/>
                <a:gd name="T16" fmla="*/ 1 w 63"/>
                <a:gd name="T17" fmla="*/ 1 h 8"/>
                <a:gd name="T18" fmla="*/ 0 w 63"/>
                <a:gd name="T19" fmla="*/ 1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8"/>
                <a:gd name="T32" fmla="*/ 63 w 63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8">
                  <a:moveTo>
                    <a:pt x="0" y="6"/>
                  </a:moveTo>
                  <a:lnTo>
                    <a:pt x="7" y="8"/>
                  </a:lnTo>
                  <a:lnTo>
                    <a:pt x="63" y="8"/>
                  </a:lnTo>
                  <a:lnTo>
                    <a:pt x="63" y="0"/>
                  </a:lnTo>
                  <a:lnTo>
                    <a:pt x="7" y="0"/>
                  </a:lnTo>
                  <a:lnTo>
                    <a:pt x="14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7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6" name="Freeform 108"/>
            <p:cNvSpPr>
              <a:spLocks/>
            </p:cNvSpPr>
            <p:nvPr/>
          </p:nvSpPr>
          <p:spPr bwMode="auto">
            <a:xfrm>
              <a:off x="1909" y="3404"/>
              <a:ext cx="27" cy="45"/>
            </a:xfrm>
            <a:custGeom>
              <a:avLst/>
              <a:gdLst>
                <a:gd name="T0" fmla="*/ 2 w 65"/>
                <a:gd name="T1" fmla="*/ 0 h 106"/>
                <a:gd name="T2" fmla="*/ 0 w 65"/>
                <a:gd name="T3" fmla="*/ 0 h 106"/>
                <a:gd name="T4" fmla="*/ 9 w 65"/>
                <a:gd name="T5" fmla="*/ 19 h 106"/>
                <a:gd name="T6" fmla="*/ 11 w 65"/>
                <a:gd name="T7" fmla="*/ 19 h 106"/>
                <a:gd name="T8" fmla="*/ 3 w 65"/>
                <a:gd name="T9" fmla="*/ 0 h 106"/>
                <a:gd name="T10" fmla="*/ 2 w 65"/>
                <a:gd name="T11" fmla="*/ 1 h 106"/>
                <a:gd name="T12" fmla="*/ 2 w 65"/>
                <a:gd name="T13" fmla="*/ 0 h 106"/>
                <a:gd name="T14" fmla="*/ 0 w 65"/>
                <a:gd name="T15" fmla="*/ 0 h 106"/>
                <a:gd name="T16" fmla="*/ 0 w 65"/>
                <a:gd name="T17" fmla="*/ 0 h 106"/>
                <a:gd name="T18" fmla="*/ 2 w 65"/>
                <a:gd name="T19" fmla="*/ 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"/>
                <a:gd name="T31" fmla="*/ 0 h 106"/>
                <a:gd name="T32" fmla="*/ 65 w 65"/>
                <a:gd name="T33" fmla="*/ 106 h 1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" h="106">
                  <a:moveTo>
                    <a:pt x="10" y="0"/>
                  </a:moveTo>
                  <a:lnTo>
                    <a:pt x="2" y="3"/>
                  </a:lnTo>
                  <a:lnTo>
                    <a:pt x="51" y="106"/>
                  </a:lnTo>
                  <a:lnTo>
                    <a:pt x="65" y="104"/>
                  </a:lnTo>
                  <a:lnTo>
                    <a:pt x="17" y="2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7" name="Freeform 109"/>
            <p:cNvSpPr>
              <a:spLocks/>
            </p:cNvSpPr>
            <p:nvPr/>
          </p:nvSpPr>
          <p:spPr bwMode="auto">
            <a:xfrm>
              <a:off x="1913" y="3404"/>
              <a:ext cx="15" cy="3"/>
            </a:xfrm>
            <a:custGeom>
              <a:avLst/>
              <a:gdLst>
                <a:gd name="T0" fmla="*/ 4 w 34"/>
                <a:gd name="T1" fmla="*/ 0 h 9"/>
                <a:gd name="T2" fmla="*/ 5 w 34"/>
                <a:gd name="T3" fmla="*/ 0 h 9"/>
                <a:gd name="T4" fmla="*/ 0 w 34"/>
                <a:gd name="T5" fmla="*/ 0 h 9"/>
                <a:gd name="T6" fmla="*/ 0 w 34"/>
                <a:gd name="T7" fmla="*/ 1 h 9"/>
                <a:gd name="T8" fmla="*/ 5 w 34"/>
                <a:gd name="T9" fmla="*/ 1 h 9"/>
                <a:gd name="T10" fmla="*/ 7 w 34"/>
                <a:gd name="T11" fmla="*/ 0 h 9"/>
                <a:gd name="T12" fmla="*/ 5 w 34"/>
                <a:gd name="T13" fmla="*/ 1 h 9"/>
                <a:gd name="T14" fmla="*/ 7 w 34"/>
                <a:gd name="T15" fmla="*/ 1 h 9"/>
                <a:gd name="T16" fmla="*/ 7 w 34"/>
                <a:gd name="T17" fmla="*/ 0 h 9"/>
                <a:gd name="T18" fmla="*/ 4 w 34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4"/>
                <a:gd name="T31" fmla="*/ 0 h 9"/>
                <a:gd name="T32" fmla="*/ 34 w 34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4" h="9">
                  <a:moveTo>
                    <a:pt x="19" y="3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6" y="9"/>
                  </a:lnTo>
                  <a:lnTo>
                    <a:pt x="34" y="3"/>
                  </a:lnTo>
                  <a:lnTo>
                    <a:pt x="26" y="9"/>
                  </a:lnTo>
                  <a:lnTo>
                    <a:pt x="34" y="9"/>
                  </a:lnTo>
                  <a:lnTo>
                    <a:pt x="34" y="3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8" name="Freeform 110"/>
            <p:cNvSpPr>
              <a:spLocks/>
            </p:cNvSpPr>
            <p:nvPr/>
          </p:nvSpPr>
          <p:spPr bwMode="auto">
            <a:xfrm>
              <a:off x="1922" y="3391"/>
              <a:ext cx="6" cy="15"/>
            </a:xfrm>
            <a:custGeom>
              <a:avLst/>
              <a:gdLst>
                <a:gd name="T0" fmla="*/ 1 w 15"/>
                <a:gd name="T1" fmla="*/ 1 h 35"/>
                <a:gd name="T2" fmla="*/ 0 w 15"/>
                <a:gd name="T3" fmla="*/ 1 h 35"/>
                <a:gd name="T4" fmla="*/ 0 w 15"/>
                <a:gd name="T5" fmla="*/ 6 h 35"/>
                <a:gd name="T6" fmla="*/ 2 w 15"/>
                <a:gd name="T7" fmla="*/ 6 h 35"/>
                <a:gd name="T8" fmla="*/ 2 w 15"/>
                <a:gd name="T9" fmla="*/ 1 h 35"/>
                <a:gd name="T10" fmla="*/ 1 w 15"/>
                <a:gd name="T11" fmla="*/ 0 h 35"/>
                <a:gd name="T12" fmla="*/ 2 w 15"/>
                <a:gd name="T13" fmla="*/ 1 h 35"/>
                <a:gd name="T14" fmla="*/ 2 w 15"/>
                <a:gd name="T15" fmla="*/ 0 h 35"/>
                <a:gd name="T16" fmla="*/ 1 w 15"/>
                <a:gd name="T17" fmla="*/ 0 h 35"/>
                <a:gd name="T18" fmla="*/ 1 w 15"/>
                <a:gd name="T19" fmla="*/ 1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35"/>
                <a:gd name="T32" fmla="*/ 15 w 1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35">
                  <a:moveTo>
                    <a:pt x="7" y="7"/>
                  </a:moveTo>
                  <a:lnTo>
                    <a:pt x="0" y="4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4"/>
                  </a:lnTo>
                  <a:lnTo>
                    <a:pt x="7" y="0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7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9" name="Freeform 111"/>
            <p:cNvSpPr>
              <a:spLocks/>
            </p:cNvSpPr>
            <p:nvPr/>
          </p:nvSpPr>
          <p:spPr bwMode="auto">
            <a:xfrm>
              <a:off x="1903" y="3391"/>
              <a:ext cx="21" cy="2"/>
            </a:xfrm>
            <a:custGeom>
              <a:avLst/>
              <a:gdLst>
                <a:gd name="T0" fmla="*/ 0 w 50"/>
                <a:gd name="T1" fmla="*/ 1 h 5"/>
                <a:gd name="T2" fmla="*/ 1 w 50"/>
                <a:gd name="T3" fmla="*/ 1 h 5"/>
                <a:gd name="T4" fmla="*/ 9 w 50"/>
                <a:gd name="T5" fmla="*/ 1 h 5"/>
                <a:gd name="T6" fmla="*/ 9 w 50"/>
                <a:gd name="T7" fmla="*/ 0 h 5"/>
                <a:gd name="T8" fmla="*/ 1 w 50"/>
                <a:gd name="T9" fmla="*/ 0 h 5"/>
                <a:gd name="T10" fmla="*/ 3 w 50"/>
                <a:gd name="T11" fmla="*/ 1 h 5"/>
                <a:gd name="T12" fmla="*/ 0 w 50"/>
                <a:gd name="T13" fmla="*/ 1 h 5"/>
                <a:gd name="T14" fmla="*/ 0 w 50"/>
                <a:gd name="T15" fmla="*/ 1 h 5"/>
                <a:gd name="T16" fmla="*/ 1 w 50"/>
                <a:gd name="T17" fmla="*/ 1 h 5"/>
                <a:gd name="T18" fmla="*/ 0 w 50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"/>
                <a:gd name="T31" fmla="*/ 0 h 5"/>
                <a:gd name="T32" fmla="*/ 50 w 50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" h="5">
                  <a:moveTo>
                    <a:pt x="0" y="4"/>
                  </a:moveTo>
                  <a:lnTo>
                    <a:pt x="8" y="5"/>
                  </a:lnTo>
                  <a:lnTo>
                    <a:pt x="50" y="5"/>
                  </a:lnTo>
                  <a:lnTo>
                    <a:pt x="50" y="0"/>
                  </a:lnTo>
                  <a:lnTo>
                    <a:pt x="8" y="0"/>
                  </a:lnTo>
                  <a:lnTo>
                    <a:pt x="17" y="4"/>
                  </a:lnTo>
                  <a:lnTo>
                    <a:pt x="0" y="4"/>
                  </a:lnTo>
                  <a:lnTo>
                    <a:pt x="2" y="5"/>
                  </a:lnTo>
                  <a:lnTo>
                    <a:pt x="8" y="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0" name="Freeform 112"/>
            <p:cNvSpPr>
              <a:spLocks/>
            </p:cNvSpPr>
            <p:nvPr/>
          </p:nvSpPr>
          <p:spPr bwMode="auto">
            <a:xfrm>
              <a:off x="1819" y="3391"/>
              <a:ext cx="21" cy="2"/>
            </a:xfrm>
            <a:custGeom>
              <a:avLst/>
              <a:gdLst>
                <a:gd name="T0" fmla="*/ 3 w 46"/>
                <a:gd name="T1" fmla="*/ 1 h 5"/>
                <a:gd name="T2" fmla="*/ 1 w 46"/>
                <a:gd name="T3" fmla="*/ 1 h 5"/>
                <a:gd name="T4" fmla="*/ 10 w 46"/>
                <a:gd name="T5" fmla="*/ 1 h 5"/>
                <a:gd name="T6" fmla="*/ 10 w 46"/>
                <a:gd name="T7" fmla="*/ 0 h 5"/>
                <a:gd name="T8" fmla="*/ 1 w 46"/>
                <a:gd name="T9" fmla="*/ 0 h 5"/>
                <a:gd name="T10" fmla="*/ 0 w 46"/>
                <a:gd name="T11" fmla="*/ 1 h 5"/>
                <a:gd name="T12" fmla="*/ 1 w 46"/>
                <a:gd name="T13" fmla="*/ 0 h 5"/>
                <a:gd name="T14" fmla="*/ 0 w 46"/>
                <a:gd name="T15" fmla="*/ 0 h 5"/>
                <a:gd name="T16" fmla="*/ 0 w 46"/>
                <a:gd name="T17" fmla="*/ 1 h 5"/>
                <a:gd name="T18" fmla="*/ 3 w 46"/>
                <a:gd name="T19" fmla="*/ 1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5"/>
                <a:gd name="T32" fmla="*/ 46 w 46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5">
                  <a:moveTo>
                    <a:pt x="13" y="4"/>
                  </a:moveTo>
                  <a:lnTo>
                    <a:pt x="7" y="5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1" name="Freeform 113"/>
            <p:cNvSpPr>
              <a:spLocks/>
            </p:cNvSpPr>
            <p:nvPr/>
          </p:nvSpPr>
          <p:spPr bwMode="auto">
            <a:xfrm>
              <a:off x="1819" y="3393"/>
              <a:ext cx="7" cy="14"/>
            </a:xfrm>
            <a:custGeom>
              <a:avLst/>
              <a:gdLst>
                <a:gd name="T0" fmla="*/ 2 w 14"/>
                <a:gd name="T1" fmla="*/ 4 h 35"/>
                <a:gd name="T2" fmla="*/ 4 w 14"/>
                <a:gd name="T3" fmla="*/ 5 h 35"/>
                <a:gd name="T4" fmla="*/ 4 w 14"/>
                <a:gd name="T5" fmla="*/ 0 h 35"/>
                <a:gd name="T6" fmla="*/ 0 w 14"/>
                <a:gd name="T7" fmla="*/ 0 h 35"/>
                <a:gd name="T8" fmla="*/ 0 w 14"/>
                <a:gd name="T9" fmla="*/ 5 h 35"/>
                <a:gd name="T10" fmla="*/ 2 w 14"/>
                <a:gd name="T11" fmla="*/ 6 h 35"/>
                <a:gd name="T12" fmla="*/ 0 w 14"/>
                <a:gd name="T13" fmla="*/ 5 h 35"/>
                <a:gd name="T14" fmla="*/ 0 w 14"/>
                <a:gd name="T15" fmla="*/ 6 h 35"/>
                <a:gd name="T16" fmla="*/ 2 w 14"/>
                <a:gd name="T17" fmla="*/ 6 h 35"/>
                <a:gd name="T18" fmla="*/ 2 w 14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35"/>
                <a:gd name="T32" fmla="*/ 14 w 14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35">
                  <a:moveTo>
                    <a:pt x="7" y="28"/>
                  </a:moveTo>
                  <a:lnTo>
                    <a:pt x="14" y="2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7" y="35"/>
                  </a:lnTo>
                  <a:lnTo>
                    <a:pt x="0" y="29"/>
                  </a:lnTo>
                  <a:lnTo>
                    <a:pt x="0" y="35"/>
                  </a:lnTo>
                  <a:lnTo>
                    <a:pt x="7" y="35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004C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8262" name="Picture 114" descr="4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63" y="3214"/>
              <a:ext cx="252" cy="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16947" name="Text Box 115"/>
          <p:cNvSpPr txBox="1">
            <a:spLocks noChangeArrowheads="1"/>
          </p:cNvSpPr>
          <p:nvPr/>
        </p:nvSpPr>
        <p:spPr bwMode="auto">
          <a:xfrm>
            <a:off x="1712962" y="2526032"/>
            <a:ext cx="1047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eNodeB</a:t>
            </a:r>
            <a:endParaRPr lang="en-US" altLang="zh-CN" b="1" i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016948" name="Text Box 116"/>
          <p:cNvSpPr txBox="1">
            <a:spLocks noChangeArrowheads="1"/>
          </p:cNvSpPr>
          <p:nvPr/>
        </p:nvSpPr>
        <p:spPr bwMode="auto">
          <a:xfrm>
            <a:off x="4981336" y="1641963"/>
            <a:ext cx="8064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S-GW</a:t>
            </a:r>
          </a:p>
        </p:txBody>
      </p:sp>
      <p:sp>
        <p:nvSpPr>
          <p:cNvPr id="48137" name="Line 117"/>
          <p:cNvSpPr>
            <a:spLocks noChangeShapeType="1"/>
          </p:cNvSpPr>
          <p:nvPr/>
        </p:nvSpPr>
        <p:spPr bwMode="auto">
          <a:xfrm>
            <a:off x="2663825" y="2276843"/>
            <a:ext cx="1908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6950" name="Text Box 118"/>
          <p:cNvSpPr txBox="1">
            <a:spLocks noChangeArrowheads="1"/>
          </p:cNvSpPr>
          <p:nvPr/>
        </p:nvSpPr>
        <p:spPr bwMode="auto">
          <a:xfrm>
            <a:off x="3116263" y="1840281"/>
            <a:ext cx="704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S1-U</a:t>
            </a:r>
          </a:p>
        </p:txBody>
      </p:sp>
      <p:pic>
        <p:nvPicPr>
          <p:cNvPr id="48139" name="Picture 119" descr="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976" y="1797369"/>
            <a:ext cx="7477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0" name="Picture 120" descr="5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838" y="524243"/>
            <a:ext cx="479425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6953" name="Text Box 121"/>
          <p:cNvSpPr txBox="1">
            <a:spLocks noChangeArrowheads="1"/>
          </p:cNvSpPr>
          <p:nvPr/>
        </p:nvSpPr>
        <p:spPr bwMode="auto">
          <a:xfrm>
            <a:off x="3584575" y="1338631"/>
            <a:ext cx="7175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MME</a:t>
            </a:r>
          </a:p>
        </p:txBody>
      </p:sp>
      <p:sp>
        <p:nvSpPr>
          <p:cNvPr id="48142" name="Line 122"/>
          <p:cNvSpPr>
            <a:spLocks noChangeShapeType="1"/>
          </p:cNvSpPr>
          <p:nvPr/>
        </p:nvSpPr>
        <p:spPr bwMode="auto">
          <a:xfrm>
            <a:off x="4213225" y="1337043"/>
            <a:ext cx="519113" cy="573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6955" name="Text Box 123"/>
          <p:cNvSpPr txBox="1">
            <a:spLocks noChangeArrowheads="1"/>
          </p:cNvSpPr>
          <p:nvPr/>
        </p:nvSpPr>
        <p:spPr bwMode="auto">
          <a:xfrm>
            <a:off x="4419600" y="1332281"/>
            <a:ext cx="5905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S11</a:t>
            </a:r>
          </a:p>
        </p:txBody>
      </p:sp>
      <p:sp>
        <p:nvSpPr>
          <p:cNvPr id="1016956" name="Text Box 124"/>
          <p:cNvSpPr txBox="1">
            <a:spLocks noChangeArrowheads="1"/>
          </p:cNvSpPr>
          <p:nvPr/>
        </p:nvSpPr>
        <p:spPr bwMode="auto">
          <a:xfrm>
            <a:off x="7035435" y="1946301"/>
            <a:ext cx="806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P-GW</a:t>
            </a:r>
          </a:p>
        </p:txBody>
      </p:sp>
      <p:pic>
        <p:nvPicPr>
          <p:cNvPr id="48145" name="Picture 125" descr="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6988" y="1879968"/>
            <a:ext cx="7477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46" name="Line 126"/>
          <p:cNvSpPr>
            <a:spLocks noChangeShapeType="1"/>
          </p:cNvSpPr>
          <p:nvPr/>
        </p:nvSpPr>
        <p:spPr bwMode="auto">
          <a:xfrm flipV="1">
            <a:off x="5148775" y="2283192"/>
            <a:ext cx="1205988" cy="239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6959" name="Text Box 127"/>
          <p:cNvSpPr txBox="1">
            <a:spLocks noChangeArrowheads="1"/>
          </p:cNvSpPr>
          <p:nvPr/>
        </p:nvSpPr>
        <p:spPr bwMode="auto">
          <a:xfrm>
            <a:off x="5621338" y="1929181"/>
            <a:ext cx="4635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S5</a:t>
            </a:r>
          </a:p>
        </p:txBody>
      </p:sp>
      <p:sp>
        <p:nvSpPr>
          <p:cNvPr id="1016960" name="Text Box 128"/>
          <p:cNvSpPr txBox="1">
            <a:spLocks noChangeArrowheads="1"/>
          </p:cNvSpPr>
          <p:nvPr/>
        </p:nvSpPr>
        <p:spPr bwMode="auto">
          <a:xfrm>
            <a:off x="6338790" y="3318454"/>
            <a:ext cx="8064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P-GW</a:t>
            </a:r>
          </a:p>
        </p:txBody>
      </p:sp>
      <p:pic>
        <p:nvPicPr>
          <p:cNvPr id="48149" name="Picture 129" descr="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1928" y="3061971"/>
            <a:ext cx="747712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50" name="Line 130"/>
          <p:cNvSpPr>
            <a:spLocks noChangeShapeType="1"/>
          </p:cNvSpPr>
          <p:nvPr/>
        </p:nvSpPr>
        <p:spPr bwMode="auto">
          <a:xfrm>
            <a:off x="5068032" y="2395152"/>
            <a:ext cx="573112" cy="79821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6963" name="Text Box 131"/>
          <p:cNvSpPr txBox="1">
            <a:spLocks noChangeArrowheads="1"/>
          </p:cNvSpPr>
          <p:nvPr/>
        </p:nvSpPr>
        <p:spPr bwMode="auto">
          <a:xfrm>
            <a:off x="5261317" y="2532185"/>
            <a:ext cx="60178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S8</a:t>
            </a:r>
          </a:p>
        </p:txBody>
      </p:sp>
      <p:sp>
        <p:nvSpPr>
          <p:cNvPr id="1016964" name="Text Box 132"/>
          <p:cNvSpPr txBox="1">
            <a:spLocks noChangeArrowheads="1"/>
          </p:cNvSpPr>
          <p:nvPr/>
        </p:nvSpPr>
        <p:spPr bwMode="auto">
          <a:xfrm>
            <a:off x="665626" y="1975878"/>
            <a:ext cx="79220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sz="14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PLMN1</a:t>
            </a:r>
          </a:p>
        </p:txBody>
      </p:sp>
      <p:sp>
        <p:nvSpPr>
          <p:cNvPr id="1016965" name="Text Box 133"/>
          <p:cNvSpPr txBox="1">
            <a:spLocks noChangeArrowheads="1"/>
          </p:cNvSpPr>
          <p:nvPr/>
        </p:nvSpPr>
        <p:spPr bwMode="auto">
          <a:xfrm>
            <a:off x="4762302" y="3398242"/>
            <a:ext cx="79220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sz="14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PLMN2</a:t>
            </a:r>
          </a:p>
        </p:txBody>
      </p:sp>
      <p:pic>
        <p:nvPicPr>
          <p:cNvPr id="13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8972" y="3936631"/>
            <a:ext cx="2853153" cy="230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3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29595" y="3910818"/>
            <a:ext cx="2861288" cy="22956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7" name="Text Box 6"/>
          <p:cNvSpPr txBox="1">
            <a:spLocks noChangeArrowheads="1"/>
          </p:cNvSpPr>
          <p:nvPr/>
        </p:nvSpPr>
        <p:spPr bwMode="auto">
          <a:xfrm>
            <a:off x="1975657" y="6148424"/>
            <a:ext cx="1657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Control plane</a:t>
            </a:r>
          </a:p>
        </p:txBody>
      </p:sp>
      <p:sp>
        <p:nvSpPr>
          <p:cNvPr id="138" name="Text Box 7"/>
          <p:cNvSpPr txBox="1">
            <a:spLocks noChangeArrowheads="1"/>
          </p:cNvSpPr>
          <p:nvPr/>
        </p:nvSpPr>
        <p:spPr bwMode="auto">
          <a:xfrm>
            <a:off x="5930900" y="6105782"/>
            <a:ext cx="1352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User plane</a:t>
            </a:r>
          </a:p>
        </p:txBody>
      </p:sp>
      <p:sp>
        <p:nvSpPr>
          <p:cNvPr id="139" name="矩形 138"/>
          <p:cNvSpPr/>
          <p:nvPr/>
        </p:nvSpPr>
        <p:spPr>
          <a:xfrm>
            <a:off x="70340" y="2963371"/>
            <a:ext cx="47408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 smtClean="0"/>
              <a:t>3GPP 23.401(3gpp access)</a:t>
            </a:r>
            <a:r>
              <a:rPr lang="zh-CN" altLang="en-US" dirty="0" smtClean="0"/>
              <a:t>：定义</a:t>
            </a:r>
            <a:r>
              <a:rPr lang="en-US" altLang="zh-CN" dirty="0" smtClean="0"/>
              <a:t>S5/S8</a:t>
            </a:r>
            <a:r>
              <a:rPr lang="zh-CN" altLang="en-US" dirty="0" smtClean="0"/>
              <a:t>接口基于</a:t>
            </a:r>
            <a:r>
              <a:rPr lang="en-US" altLang="zh-CN" dirty="0" smtClean="0"/>
              <a:t>GTP</a:t>
            </a:r>
            <a:r>
              <a:rPr lang="zh-CN" altLang="en-US" dirty="0" smtClean="0"/>
              <a:t>协议。控制面使用</a:t>
            </a:r>
            <a:r>
              <a:rPr lang="en-US" altLang="zh-CN" dirty="0" smtClean="0"/>
              <a:t>GTPv2</a:t>
            </a:r>
            <a:r>
              <a:rPr lang="zh-CN" altLang="en-US" dirty="0" smtClean="0"/>
              <a:t>协议，用户面使用</a:t>
            </a:r>
            <a:r>
              <a:rPr lang="en-US" altLang="zh-CN" dirty="0" smtClean="0"/>
              <a:t>GTPv1</a:t>
            </a:r>
            <a:r>
              <a:rPr lang="zh-CN" altLang="en-US" dirty="0" smtClean="0"/>
              <a:t>协议</a:t>
            </a:r>
          </a:p>
        </p:txBody>
      </p:sp>
      <p:sp>
        <p:nvSpPr>
          <p:cNvPr id="140" name="Rectangle 2"/>
          <p:cNvSpPr txBox="1">
            <a:spLocks noChangeArrowheads="1"/>
          </p:cNvSpPr>
          <p:nvPr/>
        </p:nvSpPr>
        <p:spPr bwMode="auto">
          <a:xfrm>
            <a:off x="0" y="332656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S5/S8</a:t>
            </a:r>
            <a:r>
              <a:rPr lang="zh-CN" altLang="en-US" dirty="0" smtClean="0"/>
              <a:t>接口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5726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endParaRPr lang="zh-CN" altLang="en-US" sz="2800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20931" name="Text Box 3"/>
          <p:cNvSpPr txBox="1">
            <a:spLocks noChangeArrowheads="1"/>
          </p:cNvSpPr>
          <p:nvPr/>
        </p:nvSpPr>
        <p:spPr bwMode="auto">
          <a:xfrm>
            <a:off x="1009650" y="4419600"/>
            <a:ext cx="806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S-GW</a:t>
            </a:r>
          </a:p>
        </p:txBody>
      </p:sp>
      <p:pic>
        <p:nvPicPr>
          <p:cNvPr id="50181" name="Picture 4" descr="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0138" y="3667125"/>
            <a:ext cx="7477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0933" name="Text Box 5"/>
          <p:cNvSpPr txBox="1">
            <a:spLocks noChangeArrowheads="1"/>
          </p:cNvSpPr>
          <p:nvPr/>
        </p:nvSpPr>
        <p:spPr bwMode="auto">
          <a:xfrm>
            <a:off x="2852738" y="4406900"/>
            <a:ext cx="806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P-GW</a:t>
            </a:r>
          </a:p>
        </p:txBody>
      </p:sp>
      <p:pic>
        <p:nvPicPr>
          <p:cNvPr id="50183" name="Picture 6" descr="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7338" y="3651250"/>
            <a:ext cx="7477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4" name="Line 7"/>
          <p:cNvSpPr>
            <a:spLocks noChangeShapeType="1"/>
          </p:cNvSpPr>
          <p:nvPr/>
        </p:nvSpPr>
        <p:spPr bwMode="auto">
          <a:xfrm flipV="1">
            <a:off x="1709738" y="3087688"/>
            <a:ext cx="1147762" cy="5746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0936" name="Text Box 8"/>
          <p:cNvSpPr txBox="1">
            <a:spLocks noChangeArrowheads="1"/>
          </p:cNvSpPr>
          <p:nvPr/>
        </p:nvSpPr>
        <p:spPr bwMode="auto">
          <a:xfrm>
            <a:off x="1876425" y="3008313"/>
            <a:ext cx="6159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Gxc</a:t>
            </a:r>
          </a:p>
        </p:txBody>
      </p:sp>
      <p:sp>
        <p:nvSpPr>
          <p:cNvPr id="1020937" name="Text Box 9"/>
          <p:cNvSpPr txBox="1">
            <a:spLocks noChangeArrowheads="1"/>
          </p:cNvSpPr>
          <p:nvPr/>
        </p:nvSpPr>
        <p:spPr bwMode="auto">
          <a:xfrm>
            <a:off x="3471863" y="2371725"/>
            <a:ext cx="806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PCRF</a:t>
            </a:r>
          </a:p>
        </p:txBody>
      </p:sp>
      <p:sp>
        <p:nvSpPr>
          <p:cNvPr id="50187" name="Line 10"/>
          <p:cNvSpPr>
            <a:spLocks noChangeShapeType="1"/>
          </p:cNvSpPr>
          <p:nvPr/>
        </p:nvSpPr>
        <p:spPr bwMode="auto">
          <a:xfrm>
            <a:off x="3136900" y="3094038"/>
            <a:ext cx="0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0939" name="Text Box 11"/>
          <p:cNvSpPr txBox="1">
            <a:spLocks noChangeArrowheads="1"/>
          </p:cNvSpPr>
          <p:nvPr/>
        </p:nvSpPr>
        <p:spPr bwMode="auto">
          <a:xfrm>
            <a:off x="3176588" y="3146425"/>
            <a:ext cx="4889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Gx</a:t>
            </a:r>
          </a:p>
        </p:txBody>
      </p:sp>
      <p:grpSp>
        <p:nvGrpSpPr>
          <p:cNvPr id="2" name="Group 12"/>
          <p:cNvGrpSpPr>
            <a:grpSpLocks noChangeAspect="1"/>
          </p:cNvGrpSpPr>
          <p:nvPr/>
        </p:nvGrpSpPr>
        <p:grpSpPr bwMode="auto">
          <a:xfrm>
            <a:off x="2714625" y="2106613"/>
            <a:ext cx="696913" cy="801687"/>
            <a:chOff x="4854" y="1814"/>
            <a:chExt cx="439" cy="505"/>
          </a:xfrm>
        </p:grpSpPr>
        <p:sp>
          <p:nvSpPr>
            <p:cNvPr id="50194" name="AutoShape 13"/>
            <p:cNvSpPr>
              <a:spLocks noChangeAspect="1" noChangeArrowheads="1" noTextEdit="1"/>
            </p:cNvSpPr>
            <p:nvPr/>
          </p:nvSpPr>
          <p:spPr bwMode="auto">
            <a:xfrm>
              <a:off x="4854" y="1814"/>
              <a:ext cx="439" cy="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5" name="Rectangle 14"/>
            <p:cNvSpPr>
              <a:spLocks noChangeArrowheads="1"/>
            </p:cNvSpPr>
            <p:nvPr/>
          </p:nvSpPr>
          <p:spPr bwMode="auto">
            <a:xfrm>
              <a:off x="4914" y="1946"/>
              <a:ext cx="311" cy="335"/>
            </a:xfrm>
            <a:prstGeom prst="rect">
              <a:avLst/>
            </a:prstGeom>
            <a:solidFill>
              <a:srgbClr val="7FA6C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6" name="Freeform 15"/>
            <p:cNvSpPr>
              <a:spLocks/>
            </p:cNvSpPr>
            <p:nvPr/>
          </p:nvSpPr>
          <p:spPr bwMode="auto">
            <a:xfrm>
              <a:off x="4854" y="1814"/>
              <a:ext cx="439" cy="505"/>
            </a:xfrm>
            <a:custGeom>
              <a:avLst/>
              <a:gdLst>
                <a:gd name="T0" fmla="*/ 11 w 14048"/>
                <a:gd name="T1" fmla="*/ 15 h 16160"/>
                <a:gd name="T2" fmla="*/ 3 w 14048"/>
                <a:gd name="T3" fmla="*/ 15 h 16160"/>
                <a:gd name="T4" fmla="*/ 3 w 14048"/>
                <a:gd name="T5" fmla="*/ 16 h 16160"/>
                <a:gd name="T6" fmla="*/ 0 w 14048"/>
                <a:gd name="T7" fmla="*/ 13 h 16160"/>
                <a:gd name="T8" fmla="*/ 0 w 14048"/>
                <a:gd name="T9" fmla="*/ 3 h 16160"/>
                <a:gd name="T10" fmla="*/ 0 w 14048"/>
                <a:gd name="T11" fmla="*/ 3 h 16160"/>
                <a:gd name="T12" fmla="*/ 0 w 14048"/>
                <a:gd name="T13" fmla="*/ 3 h 16160"/>
                <a:gd name="T14" fmla="*/ 3 w 14048"/>
                <a:gd name="T15" fmla="*/ 0 h 16160"/>
                <a:gd name="T16" fmla="*/ 3 w 14048"/>
                <a:gd name="T17" fmla="*/ 2 h 16160"/>
                <a:gd name="T18" fmla="*/ 11 w 14048"/>
                <a:gd name="T19" fmla="*/ 2 h 16160"/>
                <a:gd name="T20" fmla="*/ 11 w 14048"/>
                <a:gd name="T21" fmla="*/ 0 h 16160"/>
                <a:gd name="T22" fmla="*/ 14 w 14048"/>
                <a:gd name="T23" fmla="*/ 3 h 16160"/>
                <a:gd name="T24" fmla="*/ 14 w 14048"/>
                <a:gd name="T25" fmla="*/ 3 h 16160"/>
                <a:gd name="T26" fmla="*/ 14 w 14048"/>
                <a:gd name="T27" fmla="*/ 13 h 16160"/>
                <a:gd name="T28" fmla="*/ 11 w 14048"/>
                <a:gd name="T29" fmla="*/ 16 h 16160"/>
                <a:gd name="T30" fmla="*/ 11 w 14048"/>
                <a:gd name="T31" fmla="*/ 15 h 161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048"/>
                <a:gd name="T49" fmla="*/ 0 h 16160"/>
                <a:gd name="T50" fmla="*/ 14048 w 14048"/>
                <a:gd name="T51" fmla="*/ 16160 h 1616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048" h="16160">
                  <a:moveTo>
                    <a:pt x="11492" y="14946"/>
                  </a:moveTo>
                  <a:lnTo>
                    <a:pt x="2640" y="14946"/>
                  </a:lnTo>
                  <a:lnTo>
                    <a:pt x="2630" y="16121"/>
                  </a:lnTo>
                  <a:lnTo>
                    <a:pt x="0" y="13199"/>
                  </a:lnTo>
                  <a:lnTo>
                    <a:pt x="96" y="3083"/>
                  </a:lnTo>
                  <a:lnTo>
                    <a:pt x="97" y="3083"/>
                  </a:lnTo>
                  <a:lnTo>
                    <a:pt x="2791" y="96"/>
                  </a:lnTo>
                  <a:lnTo>
                    <a:pt x="2759" y="1606"/>
                  </a:lnTo>
                  <a:lnTo>
                    <a:pt x="11387" y="1541"/>
                  </a:lnTo>
                  <a:lnTo>
                    <a:pt x="11387" y="0"/>
                  </a:lnTo>
                  <a:lnTo>
                    <a:pt x="14017" y="3019"/>
                  </a:lnTo>
                  <a:lnTo>
                    <a:pt x="14048" y="13238"/>
                  </a:lnTo>
                  <a:lnTo>
                    <a:pt x="11501" y="16160"/>
                  </a:lnTo>
                  <a:lnTo>
                    <a:pt x="11492" y="14946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7" name="Freeform 16"/>
            <p:cNvSpPr>
              <a:spLocks/>
            </p:cNvSpPr>
            <p:nvPr/>
          </p:nvSpPr>
          <p:spPr bwMode="auto">
            <a:xfrm>
              <a:off x="4857" y="1814"/>
              <a:ext cx="435" cy="196"/>
            </a:xfrm>
            <a:custGeom>
              <a:avLst/>
              <a:gdLst>
                <a:gd name="T0" fmla="*/ 3 w 13920"/>
                <a:gd name="T1" fmla="*/ 0 h 6262"/>
                <a:gd name="T2" fmla="*/ 3 w 13920"/>
                <a:gd name="T3" fmla="*/ 2 h 6262"/>
                <a:gd name="T4" fmla="*/ 11 w 13920"/>
                <a:gd name="T5" fmla="*/ 2 h 6262"/>
                <a:gd name="T6" fmla="*/ 11 w 13920"/>
                <a:gd name="T7" fmla="*/ 0 h 6262"/>
                <a:gd name="T8" fmla="*/ 14 w 13920"/>
                <a:gd name="T9" fmla="*/ 3 h 6262"/>
                <a:gd name="T10" fmla="*/ 11 w 13920"/>
                <a:gd name="T11" fmla="*/ 6 h 6262"/>
                <a:gd name="T12" fmla="*/ 11 w 13920"/>
                <a:gd name="T13" fmla="*/ 5 h 6262"/>
                <a:gd name="T14" fmla="*/ 3 w 13920"/>
                <a:gd name="T15" fmla="*/ 4 h 6262"/>
                <a:gd name="T16" fmla="*/ 3 w 13920"/>
                <a:gd name="T17" fmla="*/ 6 h 6262"/>
                <a:gd name="T18" fmla="*/ 0 w 13920"/>
                <a:gd name="T19" fmla="*/ 3 h 6262"/>
                <a:gd name="T20" fmla="*/ 3 w 13920"/>
                <a:gd name="T21" fmla="*/ 0 h 62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920"/>
                <a:gd name="T34" fmla="*/ 0 h 6262"/>
                <a:gd name="T35" fmla="*/ 13920 w 13920"/>
                <a:gd name="T36" fmla="*/ 6262 h 62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920" h="6262">
                  <a:moveTo>
                    <a:pt x="2694" y="96"/>
                  </a:moveTo>
                  <a:lnTo>
                    <a:pt x="2662" y="1606"/>
                  </a:lnTo>
                  <a:lnTo>
                    <a:pt x="11290" y="1541"/>
                  </a:lnTo>
                  <a:lnTo>
                    <a:pt x="11290" y="0"/>
                  </a:lnTo>
                  <a:lnTo>
                    <a:pt x="13920" y="3019"/>
                  </a:lnTo>
                  <a:lnTo>
                    <a:pt x="11322" y="6262"/>
                  </a:lnTo>
                  <a:lnTo>
                    <a:pt x="11354" y="4624"/>
                  </a:lnTo>
                  <a:lnTo>
                    <a:pt x="2630" y="4528"/>
                  </a:lnTo>
                  <a:lnTo>
                    <a:pt x="2630" y="6166"/>
                  </a:lnTo>
                  <a:lnTo>
                    <a:pt x="0" y="3083"/>
                  </a:lnTo>
                  <a:lnTo>
                    <a:pt x="2694" y="96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8" name="Freeform 17"/>
            <p:cNvSpPr>
              <a:spLocks/>
            </p:cNvSpPr>
            <p:nvPr/>
          </p:nvSpPr>
          <p:spPr bwMode="auto">
            <a:xfrm>
              <a:off x="4854" y="1910"/>
              <a:ext cx="85" cy="408"/>
            </a:xfrm>
            <a:custGeom>
              <a:avLst/>
              <a:gdLst>
                <a:gd name="T0" fmla="*/ 0 w 2727"/>
                <a:gd name="T1" fmla="*/ 0 h 13038"/>
                <a:gd name="T2" fmla="*/ 0 w 2727"/>
                <a:gd name="T3" fmla="*/ 10 h 13038"/>
                <a:gd name="T4" fmla="*/ 3 w 2727"/>
                <a:gd name="T5" fmla="*/ 13 h 13038"/>
                <a:gd name="T6" fmla="*/ 3 w 2727"/>
                <a:gd name="T7" fmla="*/ 1 h 13038"/>
                <a:gd name="T8" fmla="*/ 0 w 2727"/>
                <a:gd name="T9" fmla="*/ 0 h 130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7"/>
                <a:gd name="T16" fmla="*/ 0 h 13038"/>
                <a:gd name="T17" fmla="*/ 2727 w 2727"/>
                <a:gd name="T18" fmla="*/ 13038 h 130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7" h="13038">
                  <a:moveTo>
                    <a:pt x="96" y="0"/>
                  </a:moveTo>
                  <a:lnTo>
                    <a:pt x="0" y="10116"/>
                  </a:lnTo>
                  <a:lnTo>
                    <a:pt x="2630" y="13038"/>
                  </a:lnTo>
                  <a:lnTo>
                    <a:pt x="2727" y="144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9" name="Freeform 18"/>
            <p:cNvSpPr>
              <a:spLocks/>
            </p:cNvSpPr>
            <p:nvPr/>
          </p:nvSpPr>
          <p:spPr bwMode="auto">
            <a:xfrm>
              <a:off x="5210" y="1908"/>
              <a:ext cx="83" cy="411"/>
            </a:xfrm>
            <a:custGeom>
              <a:avLst/>
              <a:gdLst>
                <a:gd name="T0" fmla="*/ 3 w 2640"/>
                <a:gd name="T1" fmla="*/ 0 h 13141"/>
                <a:gd name="T2" fmla="*/ 3 w 2640"/>
                <a:gd name="T3" fmla="*/ 10 h 13141"/>
                <a:gd name="T4" fmla="*/ 0 w 2640"/>
                <a:gd name="T5" fmla="*/ 13 h 13141"/>
                <a:gd name="T6" fmla="*/ 0 w 2640"/>
                <a:gd name="T7" fmla="*/ 2 h 13141"/>
                <a:gd name="T8" fmla="*/ 3 w 2640"/>
                <a:gd name="T9" fmla="*/ 0 h 13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0"/>
                <a:gd name="T16" fmla="*/ 0 h 13141"/>
                <a:gd name="T17" fmla="*/ 2640 w 2640"/>
                <a:gd name="T18" fmla="*/ 13141 h 13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0" h="13141">
                  <a:moveTo>
                    <a:pt x="2609" y="0"/>
                  </a:moveTo>
                  <a:lnTo>
                    <a:pt x="2640" y="10219"/>
                  </a:lnTo>
                  <a:lnTo>
                    <a:pt x="93" y="13141"/>
                  </a:lnTo>
                  <a:lnTo>
                    <a:pt x="0" y="1604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0" name="Freeform 19"/>
            <p:cNvSpPr>
              <a:spLocks noEditPoints="1"/>
            </p:cNvSpPr>
            <p:nvPr/>
          </p:nvSpPr>
          <p:spPr bwMode="auto">
            <a:xfrm>
              <a:off x="4954" y="2021"/>
              <a:ext cx="248" cy="199"/>
            </a:xfrm>
            <a:custGeom>
              <a:avLst/>
              <a:gdLst>
                <a:gd name="T0" fmla="*/ 1 w 7930"/>
                <a:gd name="T1" fmla="*/ 5 h 6356"/>
                <a:gd name="T2" fmla="*/ 2 w 7930"/>
                <a:gd name="T3" fmla="*/ 5 h 6356"/>
                <a:gd name="T4" fmla="*/ 3 w 7930"/>
                <a:gd name="T5" fmla="*/ 4 h 6356"/>
                <a:gd name="T6" fmla="*/ 2 w 7930"/>
                <a:gd name="T7" fmla="*/ 4 h 6356"/>
                <a:gd name="T8" fmla="*/ 2 w 7930"/>
                <a:gd name="T9" fmla="*/ 4 h 6356"/>
                <a:gd name="T10" fmla="*/ 2 w 7930"/>
                <a:gd name="T11" fmla="*/ 4 h 6356"/>
                <a:gd name="T12" fmla="*/ 2 w 7930"/>
                <a:gd name="T13" fmla="*/ 3 h 6356"/>
                <a:gd name="T14" fmla="*/ 2 w 7930"/>
                <a:gd name="T15" fmla="*/ 3 h 6356"/>
                <a:gd name="T16" fmla="*/ 2 w 7930"/>
                <a:gd name="T17" fmla="*/ 3 h 6356"/>
                <a:gd name="T18" fmla="*/ 2 w 7930"/>
                <a:gd name="T19" fmla="*/ 2 h 6356"/>
                <a:gd name="T20" fmla="*/ 3 w 7930"/>
                <a:gd name="T21" fmla="*/ 2 h 6356"/>
                <a:gd name="T22" fmla="*/ 3 w 7930"/>
                <a:gd name="T23" fmla="*/ 2 h 6356"/>
                <a:gd name="T24" fmla="*/ 2 w 7930"/>
                <a:gd name="T25" fmla="*/ 1 h 6356"/>
                <a:gd name="T26" fmla="*/ 2 w 7930"/>
                <a:gd name="T27" fmla="*/ 1 h 6356"/>
                <a:gd name="T28" fmla="*/ 3 w 7930"/>
                <a:gd name="T29" fmla="*/ 1 h 6356"/>
                <a:gd name="T30" fmla="*/ 4 w 7930"/>
                <a:gd name="T31" fmla="*/ 1 h 6356"/>
                <a:gd name="T32" fmla="*/ 4 w 7930"/>
                <a:gd name="T33" fmla="*/ 1 h 6356"/>
                <a:gd name="T34" fmla="*/ 4 w 7930"/>
                <a:gd name="T35" fmla="*/ 1 h 6356"/>
                <a:gd name="T36" fmla="*/ 7 w 7930"/>
                <a:gd name="T37" fmla="*/ 1 h 6356"/>
                <a:gd name="T38" fmla="*/ 6 w 7930"/>
                <a:gd name="T39" fmla="*/ 1 h 6356"/>
                <a:gd name="T40" fmla="*/ 5 w 7930"/>
                <a:gd name="T41" fmla="*/ 2 h 6356"/>
                <a:gd name="T42" fmla="*/ 5 w 7930"/>
                <a:gd name="T43" fmla="*/ 2 h 6356"/>
                <a:gd name="T44" fmla="*/ 6 w 7930"/>
                <a:gd name="T45" fmla="*/ 2 h 6356"/>
                <a:gd name="T46" fmla="*/ 6 w 7930"/>
                <a:gd name="T47" fmla="*/ 3 h 6356"/>
                <a:gd name="T48" fmla="*/ 6 w 7930"/>
                <a:gd name="T49" fmla="*/ 3 h 6356"/>
                <a:gd name="T50" fmla="*/ 6 w 7930"/>
                <a:gd name="T51" fmla="*/ 3 h 6356"/>
                <a:gd name="T52" fmla="*/ 6 w 7930"/>
                <a:gd name="T53" fmla="*/ 4 h 6356"/>
                <a:gd name="T54" fmla="*/ 6 w 7930"/>
                <a:gd name="T55" fmla="*/ 4 h 6356"/>
                <a:gd name="T56" fmla="*/ 5 w 7930"/>
                <a:gd name="T57" fmla="*/ 4 h 6356"/>
                <a:gd name="T58" fmla="*/ 5 w 7930"/>
                <a:gd name="T59" fmla="*/ 4 h 6356"/>
                <a:gd name="T60" fmla="*/ 5 w 7930"/>
                <a:gd name="T61" fmla="*/ 5 h 6356"/>
                <a:gd name="T62" fmla="*/ 7 w 7930"/>
                <a:gd name="T63" fmla="*/ 5 h 6356"/>
                <a:gd name="T64" fmla="*/ 5 w 7930"/>
                <a:gd name="T65" fmla="*/ 5 h 6356"/>
                <a:gd name="T66" fmla="*/ 4 w 7930"/>
                <a:gd name="T67" fmla="*/ 5 h 6356"/>
                <a:gd name="T68" fmla="*/ 4 w 7930"/>
                <a:gd name="T69" fmla="*/ 5 h 6356"/>
                <a:gd name="T70" fmla="*/ 4 w 7930"/>
                <a:gd name="T71" fmla="*/ 5 h 6356"/>
                <a:gd name="T72" fmla="*/ 3 w 7930"/>
                <a:gd name="T73" fmla="*/ 5 h 6356"/>
                <a:gd name="T74" fmla="*/ 4 w 7930"/>
                <a:gd name="T75" fmla="*/ 2 h 6356"/>
                <a:gd name="T76" fmla="*/ 4 w 7930"/>
                <a:gd name="T77" fmla="*/ 2 h 6356"/>
                <a:gd name="T78" fmla="*/ 5 w 7930"/>
                <a:gd name="T79" fmla="*/ 2 h 6356"/>
                <a:gd name="T80" fmla="*/ 5 w 7930"/>
                <a:gd name="T81" fmla="*/ 3 h 6356"/>
                <a:gd name="T82" fmla="*/ 5 w 7930"/>
                <a:gd name="T83" fmla="*/ 3 h 6356"/>
                <a:gd name="T84" fmla="*/ 5 w 7930"/>
                <a:gd name="T85" fmla="*/ 3 h 6356"/>
                <a:gd name="T86" fmla="*/ 5 w 7930"/>
                <a:gd name="T87" fmla="*/ 4 h 6356"/>
                <a:gd name="T88" fmla="*/ 5 w 7930"/>
                <a:gd name="T89" fmla="*/ 4 h 6356"/>
                <a:gd name="T90" fmla="*/ 4 w 7930"/>
                <a:gd name="T91" fmla="*/ 4 h 6356"/>
                <a:gd name="T92" fmla="*/ 4 w 7930"/>
                <a:gd name="T93" fmla="*/ 4 h 6356"/>
                <a:gd name="T94" fmla="*/ 3 w 7930"/>
                <a:gd name="T95" fmla="*/ 4 h 6356"/>
                <a:gd name="T96" fmla="*/ 3 w 7930"/>
                <a:gd name="T97" fmla="*/ 4 h 6356"/>
                <a:gd name="T98" fmla="*/ 3 w 7930"/>
                <a:gd name="T99" fmla="*/ 4 h 6356"/>
                <a:gd name="T100" fmla="*/ 3 w 7930"/>
                <a:gd name="T101" fmla="*/ 3 h 6356"/>
                <a:gd name="T102" fmla="*/ 3 w 7930"/>
                <a:gd name="T103" fmla="*/ 3 h 6356"/>
                <a:gd name="T104" fmla="*/ 3 w 7930"/>
                <a:gd name="T105" fmla="*/ 2 h 6356"/>
                <a:gd name="T106" fmla="*/ 3 w 7930"/>
                <a:gd name="T107" fmla="*/ 2 h 6356"/>
                <a:gd name="T108" fmla="*/ 4 w 7930"/>
                <a:gd name="T109" fmla="*/ 2 h 6356"/>
                <a:gd name="T110" fmla="*/ 4 w 7930"/>
                <a:gd name="T111" fmla="*/ 2 h 635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930"/>
                <a:gd name="T169" fmla="*/ 0 h 6356"/>
                <a:gd name="T170" fmla="*/ 7930 w 7930"/>
                <a:gd name="T171" fmla="*/ 6356 h 635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930" h="6356">
                  <a:moveTo>
                    <a:pt x="3161" y="4906"/>
                  </a:moveTo>
                  <a:lnTo>
                    <a:pt x="2372" y="5775"/>
                  </a:lnTo>
                  <a:lnTo>
                    <a:pt x="944" y="5793"/>
                  </a:lnTo>
                  <a:lnTo>
                    <a:pt x="932" y="6356"/>
                  </a:lnTo>
                  <a:lnTo>
                    <a:pt x="0" y="5530"/>
                  </a:lnTo>
                  <a:lnTo>
                    <a:pt x="927" y="4645"/>
                  </a:lnTo>
                  <a:lnTo>
                    <a:pt x="927" y="5231"/>
                  </a:lnTo>
                  <a:lnTo>
                    <a:pt x="2005" y="5231"/>
                  </a:lnTo>
                  <a:lnTo>
                    <a:pt x="2027" y="5210"/>
                  </a:lnTo>
                  <a:lnTo>
                    <a:pt x="2086" y="5153"/>
                  </a:lnTo>
                  <a:lnTo>
                    <a:pt x="2174" y="5068"/>
                  </a:lnTo>
                  <a:lnTo>
                    <a:pt x="2280" y="4964"/>
                  </a:lnTo>
                  <a:lnTo>
                    <a:pt x="2394" y="4851"/>
                  </a:lnTo>
                  <a:lnTo>
                    <a:pt x="2507" y="4735"/>
                  </a:lnTo>
                  <a:lnTo>
                    <a:pt x="2560" y="4681"/>
                  </a:lnTo>
                  <a:lnTo>
                    <a:pt x="2610" y="4629"/>
                  </a:lnTo>
                  <a:lnTo>
                    <a:pt x="2653" y="4582"/>
                  </a:lnTo>
                  <a:lnTo>
                    <a:pt x="2692" y="4540"/>
                  </a:lnTo>
                  <a:lnTo>
                    <a:pt x="2661" y="4506"/>
                  </a:lnTo>
                  <a:lnTo>
                    <a:pt x="2631" y="4472"/>
                  </a:lnTo>
                  <a:lnTo>
                    <a:pt x="2603" y="4437"/>
                  </a:lnTo>
                  <a:lnTo>
                    <a:pt x="2575" y="4401"/>
                  </a:lnTo>
                  <a:lnTo>
                    <a:pt x="2547" y="4365"/>
                  </a:lnTo>
                  <a:lnTo>
                    <a:pt x="2521" y="4328"/>
                  </a:lnTo>
                  <a:lnTo>
                    <a:pt x="2495" y="4291"/>
                  </a:lnTo>
                  <a:lnTo>
                    <a:pt x="2471" y="4253"/>
                  </a:lnTo>
                  <a:lnTo>
                    <a:pt x="2446" y="4213"/>
                  </a:lnTo>
                  <a:lnTo>
                    <a:pt x="2423" y="4174"/>
                  </a:lnTo>
                  <a:lnTo>
                    <a:pt x="2401" y="4134"/>
                  </a:lnTo>
                  <a:lnTo>
                    <a:pt x="2380" y="4093"/>
                  </a:lnTo>
                  <a:lnTo>
                    <a:pt x="2360" y="4052"/>
                  </a:lnTo>
                  <a:lnTo>
                    <a:pt x="2340" y="4010"/>
                  </a:lnTo>
                  <a:lnTo>
                    <a:pt x="2321" y="3968"/>
                  </a:lnTo>
                  <a:lnTo>
                    <a:pt x="2304" y="3924"/>
                  </a:lnTo>
                  <a:lnTo>
                    <a:pt x="2287" y="3881"/>
                  </a:lnTo>
                  <a:lnTo>
                    <a:pt x="2271" y="3838"/>
                  </a:lnTo>
                  <a:lnTo>
                    <a:pt x="2257" y="3793"/>
                  </a:lnTo>
                  <a:lnTo>
                    <a:pt x="2243" y="3748"/>
                  </a:lnTo>
                  <a:lnTo>
                    <a:pt x="2231" y="3703"/>
                  </a:lnTo>
                  <a:lnTo>
                    <a:pt x="2218" y="3657"/>
                  </a:lnTo>
                  <a:lnTo>
                    <a:pt x="2208" y="3610"/>
                  </a:lnTo>
                  <a:lnTo>
                    <a:pt x="2198" y="3564"/>
                  </a:lnTo>
                  <a:lnTo>
                    <a:pt x="2190" y="3517"/>
                  </a:lnTo>
                  <a:lnTo>
                    <a:pt x="2182" y="3470"/>
                  </a:lnTo>
                  <a:lnTo>
                    <a:pt x="2176" y="3421"/>
                  </a:lnTo>
                  <a:lnTo>
                    <a:pt x="2171" y="3374"/>
                  </a:lnTo>
                  <a:lnTo>
                    <a:pt x="2167" y="3326"/>
                  </a:lnTo>
                  <a:lnTo>
                    <a:pt x="2164" y="3276"/>
                  </a:lnTo>
                  <a:lnTo>
                    <a:pt x="2162" y="3228"/>
                  </a:lnTo>
                  <a:lnTo>
                    <a:pt x="2162" y="3177"/>
                  </a:lnTo>
                  <a:lnTo>
                    <a:pt x="2162" y="3129"/>
                  </a:lnTo>
                  <a:lnTo>
                    <a:pt x="2164" y="3079"/>
                  </a:lnTo>
                  <a:lnTo>
                    <a:pt x="2167" y="3031"/>
                  </a:lnTo>
                  <a:lnTo>
                    <a:pt x="2171" y="2982"/>
                  </a:lnTo>
                  <a:lnTo>
                    <a:pt x="2176" y="2934"/>
                  </a:lnTo>
                  <a:lnTo>
                    <a:pt x="2182" y="2886"/>
                  </a:lnTo>
                  <a:lnTo>
                    <a:pt x="2190" y="2839"/>
                  </a:lnTo>
                  <a:lnTo>
                    <a:pt x="2198" y="2791"/>
                  </a:lnTo>
                  <a:lnTo>
                    <a:pt x="2208" y="2745"/>
                  </a:lnTo>
                  <a:lnTo>
                    <a:pt x="2218" y="2698"/>
                  </a:lnTo>
                  <a:lnTo>
                    <a:pt x="2231" y="2653"/>
                  </a:lnTo>
                  <a:lnTo>
                    <a:pt x="2243" y="2607"/>
                  </a:lnTo>
                  <a:lnTo>
                    <a:pt x="2257" y="2563"/>
                  </a:lnTo>
                  <a:lnTo>
                    <a:pt x="2271" y="2519"/>
                  </a:lnTo>
                  <a:lnTo>
                    <a:pt x="2287" y="2474"/>
                  </a:lnTo>
                  <a:lnTo>
                    <a:pt x="2304" y="2431"/>
                  </a:lnTo>
                  <a:lnTo>
                    <a:pt x="2321" y="2388"/>
                  </a:lnTo>
                  <a:lnTo>
                    <a:pt x="2340" y="2346"/>
                  </a:lnTo>
                  <a:lnTo>
                    <a:pt x="2360" y="2303"/>
                  </a:lnTo>
                  <a:lnTo>
                    <a:pt x="2380" y="2262"/>
                  </a:lnTo>
                  <a:lnTo>
                    <a:pt x="2401" y="2222"/>
                  </a:lnTo>
                  <a:lnTo>
                    <a:pt x="2423" y="2181"/>
                  </a:lnTo>
                  <a:lnTo>
                    <a:pt x="2446" y="2142"/>
                  </a:lnTo>
                  <a:lnTo>
                    <a:pt x="2471" y="2103"/>
                  </a:lnTo>
                  <a:lnTo>
                    <a:pt x="2495" y="2065"/>
                  </a:lnTo>
                  <a:lnTo>
                    <a:pt x="2521" y="2028"/>
                  </a:lnTo>
                  <a:lnTo>
                    <a:pt x="2547" y="1990"/>
                  </a:lnTo>
                  <a:lnTo>
                    <a:pt x="2575" y="1954"/>
                  </a:lnTo>
                  <a:lnTo>
                    <a:pt x="2603" y="1919"/>
                  </a:lnTo>
                  <a:lnTo>
                    <a:pt x="2631" y="1884"/>
                  </a:lnTo>
                  <a:lnTo>
                    <a:pt x="2661" y="1850"/>
                  </a:lnTo>
                  <a:lnTo>
                    <a:pt x="2692" y="1817"/>
                  </a:lnTo>
                  <a:lnTo>
                    <a:pt x="2653" y="1774"/>
                  </a:lnTo>
                  <a:lnTo>
                    <a:pt x="2610" y="1727"/>
                  </a:lnTo>
                  <a:lnTo>
                    <a:pt x="2560" y="1674"/>
                  </a:lnTo>
                  <a:lnTo>
                    <a:pt x="2507" y="1620"/>
                  </a:lnTo>
                  <a:lnTo>
                    <a:pt x="2394" y="1506"/>
                  </a:lnTo>
                  <a:lnTo>
                    <a:pt x="2280" y="1391"/>
                  </a:lnTo>
                  <a:lnTo>
                    <a:pt x="2174" y="1287"/>
                  </a:lnTo>
                  <a:lnTo>
                    <a:pt x="2086" y="1203"/>
                  </a:lnTo>
                  <a:lnTo>
                    <a:pt x="2027" y="1145"/>
                  </a:lnTo>
                  <a:lnTo>
                    <a:pt x="2005" y="1124"/>
                  </a:lnTo>
                  <a:lnTo>
                    <a:pt x="927" y="1124"/>
                  </a:lnTo>
                  <a:lnTo>
                    <a:pt x="927" y="1711"/>
                  </a:lnTo>
                  <a:lnTo>
                    <a:pt x="0" y="825"/>
                  </a:lnTo>
                  <a:lnTo>
                    <a:pt x="932" y="0"/>
                  </a:lnTo>
                  <a:lnTo>
                    <a:pt x="944" y="561"/>
                  </a:lnTo>
                  <a:lnTo>
                    <a:pt x="2372" y="580"/>
                  </a:lnTo>
                  <a:lnTo>
                    <a:pt x="3161" y="1449"/>
                  </a:lnTo>
                  <a:lnTo>
                    <a:pt x="3209" y="1423"/>
                  </a:lnTo>
                  <a:lnTo>
                    <a:pt x="3260" y="1398"/>
                  </a:lnTo>
                  <a:lnTo>
                    <a:pt x="3309" y="1375"/>
                  </a:lnTo>
                  <a:lnTo>
                    <a:pt x="3360" y="1354"/>
                  </a:lnTo>
                  <a:lnTo>
                    <a:pt x="3412" y="1334"/>
                  </a:lnTo>
                  <a:lnTo>
                    <a:pt x="3464" y="1316"/>
                  </a:lnTo>
                  <a:lnTo>
                    <a:pt x="3518" y="1299"/>
                  </a:lnTo>
                  <a:lnTo>
                    <a:pt x="3571" y="1284"/>
                  </a:lnTo>
                  <a:lnTo>
                    <a:pt x="3626" y="1271"/>
                  </a:lnTo>
                  <a:lnTo>
                    <a:pt x="3681" y="1259"/>
                  </a:lnTo>
                  <a:lnTo>
                    <a:pt x="3737" y="1249"/>
                  </a:lnTo>
                  <a:lnTo>
                    <a:pt x="3792" y="1241"/>
                  </a:lnTo>
                  <a:lnTo>
                    <a:pt x="3850" y="1235"/>
                  </a:lnTo>
                  <a:lnTo>
                    <a:pt x="3906" y="1230"/>
                  </a:lnTo>
                  <a:lnTo>
                    <a:pt x="3964" y="1227"/>
                  </a:lnTo>
                  <a:lnTo>
                    <a:pt x="4022" y="1226"/>
                  </a:lnTo>
                  <a:lnTo>
                    <a:pt x="4075" y="1227"/>
                  </a:lnTo>
                  <a:lnTo>
                    <a:pt x="4126" y="1229"/>
                  </a:lnTo>
                  <a:lnTo>
                    <a:pt x="4178" y="1233"/>
                  </a:lnTo>
                  <a:lnTo>
                    <a:pt x="4229" y="1238"/>
                  </a:lnTo>
                  <a:lnTo>
                    <a:pt x="4280" y="1245"/>
                  </a:lnTo>
                  <a:lnTo>
                    <a:pt x="4330" y="1253"/>
                  </a:lnTo>
                  <a:lnTo>
                    <a:pt x="4380" y="1262"/>
                  </a:lnTo>
                  <a:lnTo>
                    <a:pt x="4430" y="1273"/>
                  </a:lnTo>
                  <a:lnTo>
                    <a:pt x="4478" y="1285"/>
                  </a:lnTo>
                  <a:lnTo>
                    <a:pt x="4528" y="1299"/>
                  </a:lnTo>
                  <a:lnTo>
                    <a:pt x="4575" y="1315"/>
                  </a:lnTo>
                  <a:lnTo>
                    <a:pt x="4623" y="1331"/>
                  </a:lnTo>
                  <a:lnTo>
                    <a:pt x="4669" y="1348"/>
                  </a:lnTo>
                  <a:lnTo>
                    <a:pt x="4715" y="1367"/>
                  </a:lnTo>
                  <a:lnTo>
                    <a:pt x="4762" y="1387"/>
                  </a:lnTo>
                  <a:lnTo>
                    <a:pt x="4806" y="1409"/>
                  </a:lnTo>
                  <a:lnTo>
                    <a:pt x="5560" y="580"/>
                  </a:lnTo>
                  <a:lnTo>
                    <a:pt x="6987" y="561"/>
                  </a:lnTo>
                  <a:lnTo>
                    <a:pt x="6998" y="0"/>
                  </a:lnTo>
                  <a:lnTo>
                    <a:pt x="7930" y="825"/>
                  </a:lnTo>
                  <a:lnTo>
                    <a:pt x="7004" y="1711"/>
                  </a:lnTo>
                  <a:lnTo>
                    <a:pt x="7004" y="1124"/>
                  </a:lnTo>
                  <a:lnTo>
                    <a:pt x="5927" y="1124"/>
                  </a:lnTo>
                  <a:lnTo>
                    <a:pt x="5908" y="1142"/>
                  </a:lnTo>
                  <a:lnTo>
                    <a:pt x="5857" y="1190"/>
                  </a:lnTo>
                  <a:lnTo>
                    <a:pt x="5782" y="1263"/>
                  </a:lnTo>
                  <a:lnTo>
                    <a:pt x="5690" y="1354"/>
                  </a:lnTo>
                  <a:lnTo>
                    <a:pt x="5587" y="1455"/>
                  </a:lnTo>
                  <a:lnTo>
                    <a:pt x="5482" y="1560"/>
                  </a:lnTo>
                  <a:lnTo>
                    <a:pt x="5431" y="1613"/>
                  </a:lnTo>
                  <a:lnTo>
                    <a:pt x="5382" y="1663"/>
                  </a:lnTo>
                  <a:lnTo>
                    <a:pt x="5336" y="1711"/>
                  </a:lnTo>
                  <a:lnTo>
                    <a:pt x="5294" y="1756"/>
                  </a:lnTo>
                  <a:lnTo>
                    <a:pt x="5328" y="1789"/>
                  </a:lnTo>
                  <a:lnTo>
                    <a:pt x="5360" y="1825"/>
                  </a:lnTo>
                  <a:lnTo>
                    <a:pt x="5392" y="1860"/>
                  </a:lnTo>
                  <a:lnTo>
                    <a:pt x="5424" y="1896"/>
                  </a:lnTo>
                  <a:lnTo>
                    <a:pt x="5453" y="1934"/>
                  </a:lnTo>
                  <a:lnTo>
                    <a:pt x="5483" y="1971"/>
                  </a:lnTo>
                  <a:lnTo>
                    <a:pt x="5511" y="2011"/>
                  </a:lnTo>
                  <a:lnTo>
                    <a:pt x="5539" y="2050"/>
                  </a:lnTo>
                  <a:lnTo>
                    <a:pt x="5565" y="2090"/>
                  </a:lnTo>
                  <a:lnTo>
                    <a:pt x="5591" y="2131"/>
                  </a:lnTo>
                  <a:lnTo>
                    <a:pt x="5615" y="2172"/>
                  </a:lnTo>
                  <a:lnTo>
                    <a:pt x="5639" y="2215"/>
                  </a:lnTo>
                  <a:lnTo>
                    <a:pt x="5662" y="2258"/>
                  </a:lnTo>
                  <a:lnTo>
                    <a:pt x="5684" y="2301"/>
                  </a:lnTo>
                  <a:lnTo>
                    <a:pt x="5704" y="2346"/>
                  </a:lnTo>
                  <a:lnTo>
                    <a:pt x="5724" y="2390"/>
                  </a:lnTo>
                  <a:lnTo>
                    <a:pt x="5742" y="2436"/>
                  </a:lnTo>
                  <a:lnTo>
                    <a:pt x="5759" y="2482"/>
                  </a:lnTo>
                  <a:lnTo>
                    <a:pt x="5777" y="2529"/>
                  </a:lnTo>
                  <a:lnTo>
                    <a:pt x="5792" y="2576"/>
                  </a:lnTo>
                  <a:lnTo>
                    <a:pt x="5806" y="2624"/>
                  </a:lnTo>
                  <a:lnTo>
                    <a:pt x="5819" y="2672"/>
                  </a:lnTo>
                  <a:lnTo>
                    <a:pt x="5830" y="2721"/>
                  </a:lnTo>
                  <a:lnTo>
                    <a:pt x="5841" y="2769"/>
                  </a:lnTo>
                  <a:lnTo>
                    <a:pt x="5850" y="2820"/>
                  </a:lnTo>
                  <a:lnTo>
                    <a:pt x="5859" y="2869"/>
                  </a:lnTo>
                  <a:lnTo>
                    <a:pt x="5866" y="2920"/>
                  </a:lnTo>
                  <a:lnTo>
                    <a:pt x="5871" y="2970"/>
                  </a:lnTo>
                  <a:lnTo>
                    <a:pt x="5876" y="3022"/>
                  </a:lnTo>
                  <a:lnTo>
                    <a:pt x="5880" y="3073"/>
                  </a:lnTo>
                  <a:lnTo>
                    <a:pt x="5882" y="3126"/>
                  </a:lnTo>
                  <a:lnTo>
                    <a:pt x="5883" y="3177"/>
                  </a:lnTo>
                  <a:lnTo>
                    <a:pt x="5882" y="3230"/>
                  </a:lnTo>
                  <a:lnTo>
                    <a:pt x="5880" y="3282"/>
                  </a:lnTo>
                  <a:lnTo>
                    <a:pt x="5876" y="3334"/>
                  </a:lnTo>
                  <a:lnTo>
                    <a:pt x="5871" y="3385"/>
                  </a:lnTo>
                  <a:lnTo>
                    <a:pt x="5866" y="3436"/>
                  </a:lnTo>
                  <a:lnTo>
                    <a:pt x="5859" y="3486"/>
                  </a:lnTo>
                  <a:lnTo>
                    <a:pt x="5850" y="3537"/>
                  </a:lnTo>
                  <a:lnTo>
                    <a:pt x="5841" y="3586"/>
                  </a:lnTo>
                  <a:lnTo>
                    <a:pt x="5830" y="3635"/>
                  </a:lnTo>
                  <a:lnTo>
                    <a:pt x="5819" y="3684"/>
                  </a:lnTo>
                  <a:lnTo>
                    <a:pt x="5806" y="3732"/>
                  </a:lnTo>
                  <a:lnTo>
                    <a:pt x="5792" y="3780"/>
                  </a:lnTo>
                  <a:lnTo>
                    <a:pt x="5777" y="3826"/>
                  </a:lnTo>
                  <a:lnTo>
                    <a:pt x="5759" y="3874"/>
                  </a:lnTo>
                  <a:lnTo>
                    <a:pt x="5742" y="3919"/>
                  </a:lnTo>
                  <a:lnTo>
                    <a:pt x="5724" y="3965"/>
                  </a:lnTo>
                  <a:lnTo>
                    <a:pt x="5704" y="4010"/>
                  </a:lnTo>
                  <a:lnTo>
                    <a:pt x="5684" y="4054"/>
                  </a:lnTo>
                  <a:lnTo>
                    <a:pt x="5662" y="4098"/>
                  </a:lnTo>
                  <a:lnTo>
                    <a:pt x="5639" y="4141"/>
                  </a:lnTo>
                  <a:lnTo>
                    <a:pt x="5615" y="4183"/>
                  </a:lnTo>
                  <a:lnTo>
                    <a:pt x="5591" y="4224"/>
                  </a:lnTo>
                  <a:lnTo>
                    <a:pt x="5565" y="4266"/>
                  </a:lnTo>
                  <a:lnTo>
                    <a:pt x="5539" y="4306"/>
                  </a:lnTo>
                  <a:lnTo>
                    <a:pt x="5511" y="4346"/>
                  </a:lnTo>
                  <a:lnTo>
                    <a:pt x="5483" y="4384"/>
                  </a:lnTo>
                  <a:lnTo>
                    <a:pt x="5453" y="4422"/>
                  </a:lnTo>
                  <a:lnTo>
                    <a:pt x="5424" y="4459"/>
                  </a:lnTo>
                  <a:lnTo>
                    <a:pt x="5392" y="4496"/>
                  </a:lnTo>
                  <a:lnTo>
                    <a:pt x="5360" y="4531"/>
                  </a:lnTo>
                  <a:lnTo>
                    <a:pt x="5328" y="4566"/>
                  </a:lnTo>
                  <a:lnTo>
                    <a:pt x="5294" y="4599"/>
                  </a:lnTo>
                  <a:lnTo>
                    <a:pt x="5336" y="4645"/>
                  </a:lnTo>
                  <a:lnTo>
                    <a:pt x="5382" y="4693"/>
                  </a:lnTo>
                  <a:lnTo>
                    <a:pt x="5431" y="4744"/>
                  </a:lnTo>
                  <a:lnTo>
                    <a:pt x="5482" y="4795"/>
                  </a:lnTo>
                  <a:lnTo>
                    <a:pt x="5587" y="4900"/>
                  </a:lnTo>
                  <a:lnTo>
                    <a:pt x="5690" y="5001"/>
                  </a:lnTo>
                  <a:lnTo>
                    <a:pt x="5782" y="5092"/>
                  </a:lnTo>
                  <a:lnTo>
                    <a:pt x="5857" y="5165"/>
                  </a:lnTo>
                  <a:lnTo>
                    <a:pt x="5908" y="5213"/>
                  </a:lnTo>
                  <a:lnTo>
                    <a:pt x="5927" y="5231"/>
                  </a:lnTo>
                  <a:lnTo>
                    <a:pt x="7004" y="5231"/>
                  </a:lnTo>
                  <a:lnTo>
                    <a:pt x="7004" y="4645"/>
                  </a:lnTo>
                  <a:lnTo>
                    <a:pt x="7930" y="5530"/>
                  </a:lnTo>
                  <a:lnTo>
                    <a:pt x="6998" y="6356"/>
                  </a:lnTo>
                  <a:lnTo>
                    <a:pt x="6987" y="5793"/>
                  </a:lnTo>
                  <a:lnTo>
                    <a:pt x="5560" y="5775"/>
                  </a:lnTo>
                  <a:lnTo>
                    <a:pt x="4806" y="4947"/>
                  </a:lnTo>
                  <a:lnTo>
                    <a:pt x="4762" y="4968"/>
                  </a:lnTo>
                  <a:lnTo>
                    <a:pt x="4715" y="4988"/>
                  </a:lnTo>
                  <a:lnTo>
                    <a:pt x="4669" y="5007"/>
                  </a:lnTo>
                  <a:lnTo>
                    <a:pt x="4623" y="5024"/>
                  </a:lnTo>
                  <a:lnTo>
                    <a:pt x="4575" y="5041"/>
                  </a:lnTo>
                  <a:lnTo>
                    <a:pt x="4528" y="5056"/>
                  </a:lnTo>
                  <a:lnTo>
                    <a:pt x="4478" y="5070"/>
                  </a:lnTo>
                  <a:lnTo>
                    <a:pt x="4430" y="5082"/>
                  </a:lnTo>
                  <a:lnTo>
                    <a:pt x="4380" y="5093"/>
                  </a:lnTo>
                  <a:lnTo>
                    <a:pt x="4330" y="5102"/>
                  </a:lnTo>
                  <a:lnTo>
                    <a:pt x="4280" y="5110"/>
                  </a:lnTo>
                  <a:lnTo>
                    <a:pt x="4229" y="5117"/>
                  </a:lnTo>
                  <a:lnTo>
                    <a:pt x="4178" y="5122"/>
                  </a:lnTo>
                  <a:lnTo>
                    <a:pt x="4126" y="5126"/>
                  </a:lnTo>
                  <a:lnTo>
                    <a:pt x="4075" y="5128"/>
                  </a:lnTo>
                  <a:lnTo>
                    <a:pt x="4022" y="5129"/>
                  </a:lnTo>
                  <a:lnTo>
                    <a:pt x="3964" y="5128"/>
                  </a:lnTo>
                  <a:lnTo>
                    <a:pt x="3906" y="5125"/>
                  </a:lnTo>
                  <a:lnTo>
                    <a:pt x="3850" y="5121"/>
                  </a:lnTo>
                  <a:lnTo>
                    <a:pt x="3792" y="5114"/>
                  </a:lnTo>
                  <a:lnTo>
                    <a:pt x="3765" y="5111"/>
                  </a:lnTo>
                  <a:lnTo>
                    <a:pt x="3737" y="5106"/>
                  </a:lnTo>
                  <a:lnTo>
                    <a:pt x="3709" y="5102"/>
                  </a:lnTo>
                  <a:lnTo>
                    <a:pt x="3681" y="5096"/>
                  </a:lnTo>
                  <a:lnTo>
                    <a:pt x="3626" y="5085"/>
                  </a:lnTo>
                  <a:lnTo>
                    <a:pt x="3571" y="5071"/>
                  </a:lnTo>
                  <a:lnTo>
                    <a:pt x="3518" y="5057"/>
                  </a:lnTo>
                  <a:lnTo>
                    <a:pt x="3464" y="5040"/>
                  </a:lnTo>
                  <a:lnTo>
                    <a:pt x="3412" y="5021"/>
                  </a:lnTo>
                  <a:lnTo>
                    <a:pt x="3360" y="5001"/>
                  </a:lnTo>
                  <a:lnTo>
                    <a:pt x="3309" y="4980"/>
                  </a:lnTo>
                  <a:lnTo>
                    <a:pt x="3260" y="4957"/>
                  </a:lnTo>
                  <a:lnTo>
                    <a:pt x="3209" y="4932"/>
                  </a:lnTo>
                  <a:lnTo>
                    <a:pt x="3161" y="4906"/>
                  </a:lnTo>
                  <a:close/>
                  <a:moveTo>
                    <a:pt x="4022" y="1882"/>
                  </a:moveTo>
                  <a:lnTo>
                    <a:pt x="4085" y="1884"/>
                  </a:lnTo>
                  <a:lnTo>
                    <a:pt x="4147" y="1889"/>
                  </a:lnTo>
                  <a:lnTo>
                    <a:pt x="4210" y="1897"/>
                  </a:lnTo>
                  <a:lnTo>
                    <a:pt x="4270" y="1909"/>
                  </a:lnTo>
                  <a:lnTo>
                    <a:pt x="4330" y="1924"/>
                  </a:lnTo>
                  <a:lnTo>
                    <a:pt x="4388" y="1941"/>
                  </a:lnTo>
                  <a:lnTo>
                    <a:pt x="4446" y="1961"/>
                  </a:lnTo>
                  <a:lnTo>
                    <a:pt x="4501" y="1984"/>
                  </a:lnTo>
                  <a:lnTo>
                    <a:pt x="4556" y="2011"/>
                  </a:lnTo>
                  <a:lnTo>
                    <a:pt x="4609" y="2039"/>
                  </a:lnTo>
                  <a:lnTo>
                    <a:pt x="4661" y="2070"/>
                  </a:lnTo>
                  <a:lnTo>
                    <a:pt x="4711" y="2104"/>
                  </a:lnTo>
                  <a:lnTo>
                    <a:pt x="4760" y="2140"/>
                  </a:lnTo>
                  <a:lnTo>
                    <a:pt x="4806" y="2179"/>
                  </a:lnTo>
                  <a:lnTo>
                    <a:pt x="4852" y="2220"/>
                  </a:lnTo>
                  <a:lnTo>
                    <a:pt x="4894" y="2262"/>
                  </a:lnTo>
                  <a:lnTo>
                    <a:pt x="4935" y="2307"/>
                  </a:lnTo>
                  <a:lnTo>
                    <a:pt x="4974" y="2354"/>
                  </a:lnTo>
                  <a:lnTo>
                    <a:pt x="5011" y="2403"/>
                  </a:lnTo>
                  <a:lnTo>
                    <a:pt x="5045" y="2454"/>
                  </a:lnTo>
                  <a:lnTo>
                    <a:pt x="5078" y="2506"/>
                  </a:lnTo>
                  <a:lnTo>
                    <a:pt x="5107" y="2561"/>
                  </a:lnTo>
                  <a:lnTo>
                    <a:pt x="5134" y="2617"/>
                  </a:lnTo>
                  <a:lnTo>
                    <a:pt x="5159" y="2674"/>
                  </a:lnTo>
                  <a:lnTo>
                    <a:pt x="5181" y="2733"/>
                  </a:lnTo>
                  <a:lnTo>
                    <a:pt x="5201" y="2793"/>
                  </a:lnTo>
                  <a:lnTo>
                    <a:pt x="5218" y="2855"/>
                  </a:lnTo>
                  <a:lnTo>
                    <a:pt x="5231" y="2917"/>
                  </a:lnTo>
                  <a:lnTo>
                    <a:pt x="5242" y="2981"/>
                  </a:lnTo>
                  <a:lnTo>
                    <a:pt x="5250" y="3046"/>
                  </a:lnTo>
                  <a:lnTo>
                    <a:pt x="5255" y="3111"/>
                  </a:lnTo>
                  <a:lnTo>
                    <a:pt x="5257" y="3177"/>
                  </a:lnTo>
                  <a:lnTo>
                    <a:pt x="5255" y="3244"/>
                  </a:lnTo>
                  <a:lnTo>
                    <a:pt x="5250" y="3309"/>
                  </a:lnTo>
                  <a:lnTo>
                    <a:pt x="5242" y="3374"/>
                  </a:lnTo>
                  <a:lnTo>
                    <a:pt x="5231" y="3439"/>
                  </a:lnTo>
                  <a:lnTo>
                    <a:pt x="5218" y="3501"/>
                  </a:lnTo>
                  <a:lnTo>
                    <a:pt x="5201" y="3562"/>
                  </a:lnTo>
                  <a:lnTo>
                    <a:pt x="5181" y="3622"/>
                  </a:lnTo>
                  <a:lnTo>
                    <a:pt x="5159" y="3681"/>
                  </a:lnTo>
                  <a:lnTo>
                    <a:pt x="5134" y="3739"/>
                  </a:lnTo>
                  <a:lnTo>
                    <a:pt x="5107" y="3794"/>
                  </a:lnTo>
                  <a:lnTo>
                    <a:pt x="5078" y="3849"/>
                  </a:lnTo>
                  <a:lnTo>
                    <a:pt x="5045" y="3901"/>
                  </a:lnTo>
                  <a:lnTo>
                    <a:pt x="5011" y="3952"/>
                  </a:lnTo>
                  <a:lnTo>
                    <a:pt x="4974" y="4001"/>
                  </a:lnTo>
                  <a:lnTo>
                    <a:pt x="4935" y="4048"/>
                  </a:lnTo>
                  <a:lnTo>
                    <a:pt x="4894" y="4093"/>
                  </a:lnTo>
                  <a:lnTo>
                    <a:pt x="4852" y="4136"/>
                  </a:lnTo>
                  <a:lnTo>
                    <a:pt x="4806" y="4177"/>
                  </a:lnTo>
                  <a:lnTo>
                    <a:pt x="4760" y="4215"/>
                  </a:lnTo>
                  <a:lnTo>
                    <a:pt x="4711" y="4251"/>
                  </a:lnTo>
                  <a:lnTo>
                    <a:pt x="4661" y="4285"/>
                  </a:lnTo>
                  <a:lnTo>
                    <a:pt x="4609" y="4316"/>
                  </a:lnTo>
                  <a:lnTo>
                    <a:pt x="4556" y="4345"/>
                  </a:lnTo>
                  <a:lnTo>
                    <a:pt x="4501" y="4371"/>
                  </a:lnTo>
                  <a:lnTo>
                    <a:pt x="4446" y="4394"/>
                  </a:lnTo>
                  <a:lnTo>
                    <a:pt x="4388" y="4414"/>
                  </a:lnTo>
                  <a:lnTo>
                    <a:pt x="4330" y="4432"/>
                  </a:lnTo>
                  <a:lnTo>
                    <a:pt x="4270" y="4447"/>
                  </a:lnTo>
                  <a:lnTo>
                    <a:pt x="4210" y="4458"/>
                  </a:lnTo>
                  <a:lnTo>
                    <a:pt x="4147" y="4466"/>
                  </a:lnTo>
                  <a:lnTo>
                    <a:pt x="4085" y="4471"/>
                  </a:lnTo>
                  <a:lnTo>
                    <a:pt x="4022" y="4473"/>
                  </a:lnTo>
                  <a:lnTo>
                    <a:pt x="3959" y="4471"/>
                  </a:lnTo>
                  <a:lnTo>
                    <a:pt x="3896" y="4466"/>
                  </a:lnTo>
                  <a:lnTo>
                    <a:pt x="3835" y="4458"/>
                  </a:lnTo>
                  <a:lnTo>
                    <a:pt x="3774" y="4447"/>
                  </a:lnTo>
                  <a:lnTo>
                    <a:pt x="3714" y="4432"/>
                  </a:lnTo>
                  <a:lnTo>
                    <a:pt x="3655" y="4414"/>
                  </a:lnTo>
                  <a:lnTo>
                    <a:pt x="3599" y="4394"/>
                  </a:lnTo>
                  <a:lnTo>
                    <a:pt x="3542" y="4371"/>
                  </a:lnTo>
                  <a:lnTo>
                    <a:pt x="3488" y="4345"/>
                  </a:lnTo>
                  <a:lnTo>
                    <a:pt x="3434" y="4316"/>
                  </a:lnTo>
                  <a:lnTo>
                    <a:pt x="3383" y="4285"/>
                  </a:lnTo>
                  <a:lnTo>
                    <a:pt x="3332" y="4251"/>
                  </a:lnTo>
                  <a:lnTo>
                    <a:pt x="3284" y="4215"/>
                  </a:lnTo>
                  <a:lnTo>
                    <a:pt x="3237" y="4177"/>
                  </a:lnTo>
                  <a:lnTo>
                    <a:pt x="3193" y="4136"/>
                  </a:lnTo>
                  <a:lnTo>
                    <a:pt x="3150" y="4093"/>
                  </a:lnTo>
                  <a:lnTo>
                    <a:pt x="3108" y="4048"/>
                  </a:lnTo>
                  <a:lnTo>
                    <a:pt x="3070" y="4001"/>
                  </a:lnTo>
                  <a:lnTo>
                    <a:pt x="3034" y="3952"/>
                  </a:lnTo>
                  <a:lnTo>
                    <a:pt x="2998" y="3901"/>
                  </a:lnTo>
                  <a:lnTo>
                    <a:pt x="2967" y="3849"/>
                  </a:lnTo>
                  <a:lnTo>
                    <a:pt x="2937" y="3794"/>
                  </a:lnTo>
                  <a:lnTo>
                    <a:pt x="2910" y="3739"/>
                  </a:lnTo>
                  <a:lnTo>
                    <a:pt x="2884" y="3681"/>
                  </a:lnTo>
                  <a:lnTo>
                    <a:pt x="2862" y="3622"/>
                  </a:lnTo>
                  <a:lnTo>
                    <a:pt x="2843" y="3562"/>
                  </a:lnTo>
                  <a:lnTo>
                    <a:pt x="2827" y="3501"/>
                  </a:lnTo>
                  <a:lnTo>
                    <a:pt x="2813" y="3439"/>
                  </a:lnTo>
                  <a:lnTo>
                    <a:pt x="2802" y="3374"/>
                  </a:lnTo>
                  <a:lnTo>
                    <a:pt x="2794" y="3309"/>
                  </a:lnTo>
                  <a:lnTo>
                    <a:pt x="2789" y="3244"/>
                  </a:lnTo>
                  <a:lnTo>
                    <a:pt x="2787" y="3177"/>
                  </a:lnTo>
                  <a:lnTo>
                    <a:pt x="2789" y="3111"/>
                  </a:lnTo>
                  <a:lnTo>
                    <a:pt x="2794" y="3046"/>
                  </a:lnTo>
                  <a:lnTo>
                    <a:pt x="2802" y="2981"/>
                  </a:lnTo>
                  <a:lnTo>
                    <a:pt x="2813" y="2917"/>
                  </a:lnTo>
                  <a:lnTo>
                    <a:pt x="2827" y="2855"/>
                  </a:lnTo>
                  <a:lnTo>
                    <a:pt x="2843" y="2793"/>
                  </a:lnTo>
                  <a:lnTo>
                    <a:pt x="2862" y="2733"/>
                  </a:lnTo>
                  <a:lnTo>
                    <a:pt x="2884" y="2674"/>
                  </a:lnTo>
                  <a:lnTo>
                    <a:pt x="2910" y="2617"/>
                  </a:lnTo>
                  <a:lnTo>
                    <a:pt x="2937" y="2561"/>
                  </a:lnTo>
                  <a:lnTo>
                    <a:pt x="2967" y="2506"/>
                  </a:lnTo>
                  <a:lnTo>
                    <a:pt x="2998" y="2454"/>
                  </a:lnTo>
                  <a:lnTo>
                    <a:pt x="3034" y="2403"/>
                  </a:lnTo>
                  <a:lnTo>
                    <a:pt x="3070" y="2354"/>
                  </a:lnTo>
                  <a:lnTo>
                    <a:pt x="3108" y="2307"/>
                  </a:lnTo>
                  <a:lnTo>
                    <a:pt x="3150" y="2262"/>
                  </a:lnTo>
                  <a:lnTo>
                    <a:pt x="3193" y="2220"/>
                  </a:lnTo>
                  <a:lnTo>
                    <a:pt x="3237" y="2179"/>
                  </a:lnTo>
                  <a:lnTo>
                    <a:pt x="3284" y="2140"/>
                  </a:lnTo>
                  <a:lnTo>
                    <a:pt x="3332" y="2104"/>
                  </a:lnTo>
                  <a:lnTo>
                    <a:pt x="3383" y="2070"/>
                  </a:lnTo>
                  <a:lnTo>
                    <a:pt x="3434" y="2039"/>
                  </a:lnTo>
                  <a:lnTo>
                    <a:pt x="3488" y="2011"/>
                  </a:lnTo>
                  <a:lnTo>
                    <a:pt x="3542" y="1984"/>
                  </a:lnTo>
                  <a:lnTo>
                    <a:pt x="3599" y="1961"/>
                  </a:lnTo>
                  <a:lnTo>
                    <a:pt x="3655" y="1941"/>
                  </a:lnTo>
                  <a:lnTo>
                    <a:pt x="3714" y="1924"/>
                  </a:lnTo>
                  <a:lnTo>
                    <a:pt x="3774" y="1909"/>
                  </a:lnTo>
                  <a:lnTo>
                    <a:pt x="3835" y="1897"/>
                  </a:lnTo>
                  <a:lnTo>
                    <a:pt x="3896" y="1889"/>
                  </a:lnTo>
                  <a:lnTo>
                    <a:pt x="3959" y="1884"/>
                  </a:lnTo>
                  <a:lnTo>
                    <a:pt x="4022" y="188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1" name="Freeform 20"/>
            <p:cNvSpPr>
              <a:spLocks noEditPoints="1"/>
            </p:cNvSpPr>
            <p:nvPr/>
          </p:nvSpPr>
          <p:spPr bwMode="auto">
            <a:xfrm>
              <a:off x="4952" y="2018"/>
              <a:ext cx="248" cy="198"/>
            </a:xfrm>
            <a:custGeom>
              <a:avLst/>
              <a:gdLst>
                <a:gd name="T0" fmla="*/ 1 w 7931"/>
                <a:gd name="T1" fmla="*/ 5 h 6355"/>
                <a:gd name="T2" fmla="*/ 2 w 7931"/>
                <a:gd name="T3" fmla="*/ 5 h 6355"/>
                <a:gd name="T4" fmla="*/ 3 w 7931"/>
                <a:gd name="T5" fmla="*/ 4 h 6355"/>
                <a:gd name="T6" fmla="*/ 2 w 7931"/>
                <a:gd name="T7" fmla="*/ 4 h 6355"/>
                <a:gd name="T8" fmla="*/ 2 w 7931"/>
                <a:gd name="T9" fmla="*/ 4 h 6355"/>
                <a:gd name="T10" fmla="*/ 2 w 7931"/>
                <a:gd name="T11" fmla="*/ 3 h 6355"/>
                <a:gd name="T12" fmla="*/ 2 w 7931"/>
                <a:gd name="T13" fmla="*/ 3 h 6355"/>
                <a:gd name="T14" fmla="*/ 2 w 7931"/>
                <a:gd name="T15" fmla="*/ 3 h 6355"/>
                <a:gd name="T16" fmla="*/ 2 w 7931"/>
                <a:gd name="T17" fmla="*/ 2 h 6355"/>
                <a:gd name="T18" fmla="*/ 2 w 7931"/>
                <a:gd name="T19" fmla="*/ 2 h 6355"/>
                <a:gd name="T20" fmla="*/ 3 w 7931"/>
                <a:gd name="T21" fmla="*/ 2 h 6355"/>
                <a:gd name="T22" fmla="*/ 3 w 7931"/>
                <a:gd name="T23" fmla="*/ 2 h 6355"/>
                <a:gd name="T24" fmla="*/ 2 w 7931"/>
                <a:gd name="T25" fmla="*/ 1 h 6355"/>
                <a:gd name="T26" fmla="*/ 2 w 7931"/>
                <a:gd name="T27" fmla="*/ 1 h 6355"/>
                <a:gd name="T28" fmla="*/ 3 w 7931"/>
                <a:gd name="T29" fmla="*/ 1 h 6355"/>
                <a:gd name="T30" fmla="*/ 4 w 7931"/>
                <a:gd name="T31" fmla="*/ 1 h 6355"/>
                <a:gd name="T32" fmla="*/ 4 w 7931"/>
                <a:gd name="T33" fmla="*/ 1 h 6355"/>
                <a:gd name="T34" fmla="*/ 4 w 7931"/>
                <a:gd name="T35" fmla="*/ 1 h 6355"/>
                <a:gd name="T36" fmla="*/ 7 w 7931"/>
                <a:gd name="T37" fmla="*/ 1 h 6355"/>
                <a:gd name="T38" fmla="*/ 6 w 7931"/>
                <a:gd name="T39" fmla="*/ 1 h 6355"/>
                <a:gd name="T40" fmla="*/ 5 w 7931"/>
                <a:gd name="T41" fmla="*/ 2 h 6355"/>
                <a:gd name="T42" fmla="*/ 5 w 7931"/>
                <a:gd name="T43" fmla="*/ 2 h 6355"/>
                <a:gd name="T44" fmla="*/ 6 w 7931"/>
                <a:gd name="T45" fmla="*/ 2 h 6355"/>
                <a:gd name="T46" fmla="*/ 6 w 7931"/>
                <a:gd name="T47" fmla="*/ 2 h 6355"/>
                <a:gd name="T48" fmla="*/ 6 w 7931"/>
                <a:gd name="T49" fmla="*/ 3 h 6355"/>
                <a:gd name="T50" fmla="*/ 6 w 7931"/>
                <a:gd name="T51" fmla="*/ 3 h 6355"/>
                <a:gd name="T52" fmla="*/ 6 w 7931"/>
                <a:gd name="T53" fmla="*/ 4 h 6355"/>
                <a:gd name="T54" fmla="*/ 6 w 7931"/>
                <a:gd name="T55" fmla="*/ 4 h 6355"/>
                <a:gd name="T56" fmla="*/ 5 w 7931"/>
                <a:gd name="T57" fmla="*/ 4 h 6355"/>
                <a:gd name="T58" fmla="*/ 5 w 7931"/>
                <a:gd name="T59" fmla="*/ 4 h 6355"/>
                <a:gd name="T60" fmla="*/ 5 w 7931"/>
                <a:gd name="T61" fmla="*/ 5 h 6355"/>
                <a:gd name="T62" fmla="*/ 7 w 7931"/>
                <a:gd name="T63" fmla="*/ 5 h 6355"/>
                <a:gd name="T64" fmla="*/ 5 w 7931"/>
                <a:gd name="T65" fmla="*/ 5 h 6355"/>
                <a:gd name="T66" fmla="*/ 4 w 7931"/>
                <a:gd name="T67" fmla="*/ 5 h 6355"/>
                <a:gd name="T68" fmla="*/ 4 w 7931"/>
                <a:gd name="T69" fmla="*/ 5 h 6355"/>
                <a:gd name="T70" fmla="*/ 4 w 7931"/>
                <a:gd name="T71" fmla="*/ 5 h 6355"/>
                <a:gd name="T72" fmla="*/ 3 w 7931"/>
                <a:gd name="T73" fmla="*/ 5 h 6355"/>
                <a:gd name="T74" fmla="*/ 4 w 7931"/>
                <a:gd name="T75" fmla="*/ 2 h 6355"/>
                <a:gd name="T76" fmla="*/ 5 w 7931"/>
                <a:gd name="T77" fmla="*/ 2 h 6355"/>
                <a:gd name="T78" fmla="*/ 5 w 7931"/>
                <a:gd name="T79" fmla="*/ 2 h 6355"/>
                <a:gd name="T80" fmla="*/ 5 w 7931"/>
                <a:gd name="T81" fmla="*/ 3 h 6355"/>
                <a:gd name="T82" fmla="*/ 5 w 7931"/>
                <a:gd name="T83" fmla="*/ 3 h 6355"/>
                <a:gd name="T84" fmla="*/ 5 w 7931"/>
                <a:gd name="T85" fmla="*/ 4 h 6355"/>
                <a:gd name="T86" fmla="*/ 5 w 7931"/>
                <a:gd name="T87" fmla="*/ 4 h 6355"/>
                <a:gd name="T88" fmla="*/ 5 w 7931"/>
                <a:gd name="T89" fmla="*/ 4 h 6355"/>
                <a:gd name="T90" fmla="*/ 4 w 7931"/>
                <a:gd name="T91" fmla="*/ 4 h 6355"/>
                <a:gd name="T92" fmla="*/ 4 w 7931"/>
                <a:gd name="T93" fmla="*/ 4 h 6355"/>
                <a:gd name="T94" fmla="*/ 3 w 7931"/>
                <a:gd name="T95" fmla="*/ 4 h 6355"/>
                <a:gd name="T96" fmla="*/ 3 w 7931"/>
                <a:gd name="T97" fmla="*/ 4 h 6355"/>
                <a:gd name="T98" fmla="*/ 3 w 7931"/>
                <a:gd name="T99" fmla="*/ 4 h 6355"/>
                <a:gd name="T100" fmla="*/ 3 w 7931"/>
                <a:gd name="T101" fmla="*/ 3 h 6355"/>
                <a:gd name="T102" fmla="*/ 3 w 7931"/>
                <a:gd name="T103" fmla="*/ 3 h 6355"/>
                <a:gd name="T104" fmla="*/ 3 w 7931"/>
                <a:gd name="T105" fmla="*/ 2 h 6355"/>
                <a:gd name="T106" fmla="*/ 3 w 7931"/>
                <a:gd name="T107" fmla="*/ 2 h 6355"/>
                <a:gd name="T108" fmla="*/ 4 w 7931"/>
                <a:gd name="T109" fmla="*/ 2 h 6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931"/>
                <a:gd name="T166" fmla="*/ 0 h 6355"/>
                <a:gd name="T167" fmla="*/ 7931 w 7931"/>
                <a:gd name="T168" fmla="*/ 6355 h 6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931" h="6355">
                  <a:moveTo>
                    <a:pt x="3161" y="4907"/>
                  </a:moveTo>
                  <a:lnTo>
                    <a:pt x="2372" y="5776"/>
                  </a:lnTo>
                  <a:lnTo>
                    <a:pt x="945" y="5794"/>
                  </a:lnTo>
                  <a:lnTo>
                    <a:pt x="933" y="6355"/>
                  </a:lnTo>
                  <a:lnTo>
                    <a:pt x="0" y="5530"/>
                  </a:lnTo>
                  <a:lnTo>
                    <a:pt x="927" y="4645"/>
                  </a:lnTo>
                  <a:lnTo>
                    <a:pt x="927" y="5231"/>
                  </a:lnTo>
                  <a:lnTo>
                    <a:pt x="2005" y="5231"/>
                  </a:lnTo>
                  <a:lnTo>
                    <a:pt x="2027" y="5210"/>
                  </a:lnTo>
                  <a:lnTo>
                    <a:pt x="2087" y="5153"/>
                  </a:lnTo>
                  <a:lnTo>
                    <a:pt x="2174" y="5068"/>
                  </a:lnTo>
                  <a:lnTo>
                    <a:pt x="2280" y="4964"/>
                  </a:lnTo>
                  <a:lnTo>
                    <a:pt x="2394" y="4851"/>
                  </a:lnTo>
                  <a:lnTo>
                    <a:pt x="2507" y="4735"/>
                  </a:lnTo>
                  <a:lnTo>
                    <a:pt x="2561" y="4681"/>
                  </a:lnTo>
                  <a:lnTo>
                    <a:pt x="2610" y="4629"/>
                  </a:lnTo>
                  <a:lnTo>
                    <a:pt x="2654" y="4582"/>
                  </a:lnTo>
                  <a:lnTo>
                    <a:pt x="2691" y="4540"/>
                  </a:lnTo>
                  <a:lnTo>
                    <a:pt x="2661" y="4506"/>
                  </a:lnTo>
                  <a:lnTo>
                    <a:pt x="2631" y="4472"/>
                  </a:lnTo>
                  <a:lnTo>
                    <a:pt x="2602" y="4438"/>
                  </a:lnTo>
                  <a:lnTo>
                    <a:pt x="2575" y="4401"/>
                  </a:lnTo>
                  <a:lnTo>
                    <a:pt x="2548" y="4366"/>
                  </a:lnTo>
                  <a:lnTo>
                    <a:pt x="2521" y="4328"/>
                  </a:lnTo>
                  <a:lnTo>
                    <a:pt x="2495" y="4291"/>
                  </a:lnTo>
                  <a:lnTo>
                    <a:pt x="2471" y="4253"/>
                  </a:lnTo>
                  <a:lnTo>
                    <a:pt x="2447" y="4213"/>
                  </a:lnTo>
                  <a:lnTo>
                    <a:pt x="2424" y="4174"/>
                  </a:lnTo>
                  <a:lnTo>
                    <a:pt x="2401" y="4135"/>
                  </a:lnTo>
                  <a:lnTo>
                    <a:pt x="2380" y="4093"/>
                  </a:lnTo>
                  <a:lnTo>
                    <a:pt x="2359" y="4052"/>
                  </a:lnTo>
                  <a:lnTo>
                    <a:pt x="2340" y="4010"/>
                  </a:lnTo>
                  <a:lnTo>
                    <a:pt x="2322" y="3968"/>
                  </a:lnTo>
                  <a:lnTo>
                    <a:pt x="2304" y="3924"/>
                  </a:lnTo>
                  <a:lnTo>
                    <a:pt x="2287" y="3881"/>
                  </a:lnTo>
                  <a:lnTo>
                    <a:pt x="2271" y="3838"/>
                  </a:lnTo>
                  <a:lnTo>
                    <a:pt x="2257" y="3793"/>
                  </a:lnTo>
                  <a:lnTo>
                    <a:pt x="2243" y="3749"/>
                  </a:lnTo>
                  <a:lnTo>
                    <a:pt x="2230" y="3703"/>
                  </a:lnTo>
                  <a:lnTo>
                    <a:pt x="2219" y="3657"/>
                  </a:lnTo>
                  <a:lnTo>
                    <a:pt x="2208" y="3611"/>
                  </a:lnTo>
                  <a:lnTo>
                    <a:pt x="2199" y="3564"/>
                  </a:lnTo>
                  <a:lnTo>
                    <a:pt x="2190" y="3517"/>
                  </a:lnTo>
                  <a:lnTo>
                    <a:pt x="2183" y="3470"/>
                  </a:lnTo>
                  <a:lnTo>
                    <a:pt x="2176" y="3421"/>
                  </a:lnTo>
                  <a:lnTo>
                    <a:pt x="2171" y="3374"/>
                  </a:lnTo>
                  <a:lnTo>
                    <a:pt x="2167" y="3325"/>
                  </a:lnTo>
                  <a:lnTo>
                    <a:pt x="2164" y="3276"/>
                  </a:lnTo>
                  <a:lnTo>
                    <a:pt x="2162" y="3228"/>
                  </a:lnTo>
                  <a:lnTo>
                    <a:pt x="2162" y="3178"/>
                  </a:lnTo>
                  <a:lnTo>
                    <a:pt x="2162" y="3129"/>
                  </a:lnTo>
                  <a:lnTo>
                    <a:pt x="2164" y="3079"/>
                  </a:lnTo>
                  <a:lnTo>
                    <a:pt x="2167" y="3031"/>
                  </a:lnTo>
                  <a:lnTo>
                    <a:pt x="2171" y="2982"/>
                  </a:lnTo>
                  <a:lnTo>
                    <a:pt x="2176" y="2934"/>
                  </a:lnTo>
                  <a:lnTo>
                    <a:pt x="2183" y="2886"/>
                  </a:lnTo>
                  <a:lnTo>
                    <a:pt x="2190" y="2839"/>
                  </a:lnTo>
                  <a:lnTo>
                    <a:pt x="2199" y="2791"/>
                  </a:lnTo>
                  <a:lnTo>
                    <a:pt x="2208" y="2745"/>
                  </a:lnTo>
                  <a:lnTo>
                    <a:pt x="2219" y="2698"/>
                  </a:lnTo>
                  <a:lnTo>
                    <a:pt x="2230" y="2653"/>
                  </a:lnTo>
                  <a:lnTo>
                    <a:pt x="2243" y="2607"/>
                  </a:lnTo>
                  <a:lnTo>
                    <a:pt x="2257" y="2563"/>
                  </a:lnTo>
                  <a:lnTo>
                    <a:pt x="2271" y="2519"/>
                  </a:lnTo>
                  <a:lnTo>
                    <a:pt x="2287" y="2474"/>
                  </a:lnTo>
                  <a:lnTo>
                    <a:pt x="2304" y="2431"/>
                  </a:lnTo>
                  <a:lnTo>
                    <a:pt x="2322" y="2388"/>
                  </a:lnTo>
                  <a:lnTo>
                    <a:pt x="2340" y="2346"/>
                  </a:lnTo>
                  <a:lnTo>
                    <a:pt x="2359" y="2303"/>
                  </a:lnTo>
                  <a:lnTo>
                    <a:pt x="2380" y="2262"/>
                  </a:lnTo>
                  <a:lnTo>
                    <a:pt x="2401" y="2222"/>
                  </a:lnTo>
                  <a:lnTo>
                    <a:pt x="2424" y="2182"/>
                  </a:lnTo>
                  <a:lnTo>
                    <a:pt x="2447" y="2142"/>
                  </a:lnTo>
                  <a:lnTo>
                    <a:pt x="2470" y="2103"/>
                  </a:lnTo>
                  <a:lnTo>
                    <a:pt x="2495" y="2065"/>
                  </a:lnTo>
                  <a:lnTo>
                    <a:pt x="2521" y="2028"/>
                  </a:lnTo>
                  <a:lnTo>
                    <a:pt x="2548" y="1990"/>
                  </a:lnTo>
                  <a:lnTo>
                    <a:pt x="2575" y="1954"/>
                  </a:lnTo>
                  <a:lnTo>
                    <a:pt x="2602" y="1919"/>
                  </a:lnTo>
                  <a:lnTo>
                    <a:pt x="2631" y="1884"/>
                  </a:lnTo>
                  <a:lnTo>
                    <a:pt x="2661" y="1850"/>
                  </a:lnTo>
                  <a:lnTo>
                    <a:pt x="2691" y="1817"/>
                  </a:lnTo>
                  <a:lnTo>
                    <a:pt x="2654" y="1774"/>
                  </a:lnTo>
                  <a:lnTo>
                    <a:pt x="2609" y="1727"/>
                  </a:lnTo>
                  <a:lnTo>
                    <a:pt x="2561" y="1675"/>
                  </a:lnTo>
                  <a:lnTo>
                    <a:pt x="2507" y="1620"/>
                  </a:lnTo>
                  <a:lnTo>
                    <a:pt x="2394" y="1505"/>
                  </a:lnTo>
                  <a:lnTo>
                    <a:pt x="2280" y="1391"/>
                  </a:lnTo>
                  <a:lnTo>
                    <a:pt x="2174" y="1288"/>
                  </a:lnTo>
                  <a:lnTo>
                    <a:pt x="2087" y="1202"/>
                  </a:lnTo>
                  <a:lnTo>
                    <a:pt x="2027" y="1145"/>
                  </a:lnTo>
                  <a:lnTo>
                    <a:pt x="2005" y="1124"/>
                  </a:lnTo>
                  <a:lnTo>
                    <a:pt x="927" y="1124"/>
                  </a:lnTo>
                  <a:lnTo>
                    <a:pt x="927" y="1711"/>
                  </a:lnTo>
                  <a:lnTo>
                    <a:pt x="0" y="825"/>
                  </a:lnTo>
                  <a:lnTo>
                    <a:pt x="933" y="0"/>
                  </a:lnTo>
                  <a:lnTo>
                    <a:pt x="945" y="562"/>
                  </a:lnTo>
                  <a:lnTo>
                    <a:pt x="2372" y="580"/>
                  </a:lnTo>
                  <a:lnTo>
                    <a:pt x="3161" y="1449"/>
                  </a:lnTo>
                  <a:lnTo>
                    <a:pt x="3210" y="1423"/>
                  </a:lnTo>
                  <a:lnTo>
                    <a:pt x="3259" y="1398"/>
                  </a:lnTo>
                  <a:lnTo>
                    <a:pt x="3309" y="1375"/>
                  </a:lnTo>
                  <a:lnTo>
                    <a:pt x="3361" y="1354"/>
                  </a:lnTo>
                  <a:lnTo>
                    <a:pt x="3412" y="1334"/>
                  </a:lnTo>
                  <a:lnTo>
                    <a:pt x="3465" y="1316"/>
                  </a:lnTo>
                  <a:lnTo>
                    <a:pt x="3518" y="1299"/>
                  </a:lnTo>
                  <a:lnTo>
                    <a:pt x="3572" y="1284"/>
                  </a:lnTo>
                  <a:lnTo>
                    <a:pt x="3626" y="1271"/>
                  </a:lnTo>
                  <a:lnTo>
                    <a:pt x="3682" y="1259"/>
                  </a:lnTo>
                  <a:lnTo>
                    <a:pt x="3737" y="1249"/>
                  </a:lnTo>
                  <a:lnTo>
                    <a:pt x="3793" y="1241"/>
                  </a:lnTo>
                  <a:lnTo>
                    <a:pt x="3849" y="1235"/>
                  </a:lnTo>
                  <a:lnTo>
                    <a:pt x="3907" y="1230"/>
                  </a:lnTo>
                  <a:lnTo>
                    <a:pt x="3964" y="1227"/>
                  </a:lnTo>
                  <a:lnTo>
                    <a:pt x="4023" y="1226"/>
                  </a:lnTo>
                  <a:lnTo>
                    <a:pt x="4074" y="1227"/>
                  </a:lnTo>
                  <a:lnTo>
                    <a:pt x="4127" y="1229"/>
                  </a:lnTo>
                  <a:lnTo>
                    <a:pt x="4178" y="1233"/>
                  </a:lnTo>
                  <a:lnTo>
                    <a:pt x="4229" y="1238"/>
                  </a:lnTo>
                  <a:lnTo>
                    <a:pt x="4280" y="1245"/>
                  </a:lnTo>
                  <a:lnTo>
                    <a:pt x="4330" y="1253"/>
                  </a:lnTo>
                  <a:lnTo>
                    <a:pt x="4381" y="1263"/>
                  </a:lnTo>
                  <a:lnTo>
                    <a:pt x="4430" y="1273"/>
                  </a:lnTo>
                  <a:lnTo>
                    <a:pt x="4479" y="1286"/>
                  </a:lnTo>
                  <a:lnTo>
                    <a:pt x="4527" y="1299"/>
                  </a:lnTo>
                  <a:lnTo>
                    <a:pt x="4575" y="1315"/>
                  </a:lnTo>
                  <a:lnTo>
                    <a:pt x="4623" y="1331"/>
                  </a:lnTo>
                  <a:lnTo>
                    <a:pt x="4669" y="1349"/>
                  </a:lnTo>
                  <a:lnTo>
                    <a:pt x="4716" y="1367"/>
                  </a:lnTo>
                  <a:lnTo>
                    <a:pt x="4761" y="1387"/>
                  </a:lnTo>
                  <a:lnTo>
                    <a:pt x="4807" y="1409"/>
                  </a:lnTo>
                  <a:lnTo>
                    <a:pt x="5560" y="580"/>
                  </a:lnTo>
                  <a:lnTo>
                    <a:pt x="6988" y="562"/>
                  </a:lnTo>
                  <a:lnTo>
                    <a:pt x="6999" y="0"/>
                  </a:lnTo>
                  <a:lnTo>
                    <a:pt x="7931" y="825"/>
                  </a:lnTo>
                  <a:lnTo>
                    <a:pt x="7005" y="1711"/>
                  </a:lnTo>
                  <a:lnTo>
                    <a:pt x="7005" y="1124"/>
                  </a:lnTo>
                  <a:lnTo>
                    <a:pt x="5926" y="1124"/>
                  </a:lnTo>
                  <a:lnTo>
                    <a:pt x="5908" y="1142"/>
                  </a:lnTo>
                  <a:lnTo>
                    <a:pt x="5858" y="1190"/>
                  </a:lnTo>
                  <a:lnTo>
                    <a:pt x="5782" y="1263"/>
                  </a:lnTo>
                  <a:lnTo>
                    <a:pt x="5690" y="1354"/>
                  </a:lnTo>
                  <a:lnTo>
                    <a:pt x="5587" y="1455"/>
                  </a:lnTo>
                  <a:lnTo>
                    <a:pt x="5482" y="1560"/>
                  </a:lnTo>
                  <a:lnTo>
                    <a:pt x="5431" y="1613"/>
                  </a:lnTo>
                  <a:lnTo>
                    <a:pt x="5383" y="1663"/>
                  </a:lnTo>
                  <a:lnTo>
                    <a:pt x="5336" y="1711"/>
                  </a:lnTo>
                  <a:lnTo>
                    <a:pt x="5295" y="1756"/>
                  </a:lnTo>
                  <a:lnTo>
                    <a:pt x="5328" y="1790"/>
                  </a:lnTo>
                  <a:lnTo>
                    <a:pt x="5360" y="1825"/>
                  </a:lnTo>
                  <a:lnTo>
                    <a:pt x="5393" y="1860"/>
                  </a:lnTo>
                  <a:lnTo>
                    <a:pt x="5423" y="1896"/>
                  </a:lnTo>
                  <a:lnTo>
                    <a:pt x="5453" y="1934"/>
                  </a:lnTo>
                  <a:lnTo>
                    <a:pt x="5482" y="1971"/>
                  </a:lnTo>
                  <a:lnTo>
                    <a:pt x="5511" y="2010"/>
                  </a:lnTo>
                  <a:lnTo>
                    <a:pt x="5539" y="2050"/>
                  </a:lnTo>
                  <a:lnTo>
                    <a:pt x="5565" y="2090"/>
                  </a:lnTo>
                  <a:lnTo>
                    <a:pt x="5590" y="2131"/>
                  </a:lnTo>
                  <a:lnTo>
                    <a:pt x="5616" y="2173"/>
                  </a:lnTo>
                  <a:lnTo>
                    <a:pt x="5639" y="2214"/>
                  </a:lnTo>
                  <a:lnTo>
                    <a:pt x="5662" y="2258"/>
                  </a:lnTo>
                  <a:lnTo>
                    <a:pt x="5683" y="2301"/>
                  </a:lnTo>
                  <a:lnTo>
                    <a:pt x="5704" y="2346"/>
                  </a:lnTo>
                  <a:lnTo>
                    <a:pt x="5724" y="2390"/>
                  </a:lnTo>
                  <a:lnTo>
                    <a:pt x="5743" y="2436"/>
                  </a:lnTo>
                  <a:lnTo>
                    <a:pt x="5760" y="2482"/>
                  </a:lnTo>
                  <a:lnTo>
                    <a:pt x="5776" y="2529"/>
                  </a:lnTo>
                  <a:lnTo>
                    <a:pt x="5791" y="2576"/>
                  </a:lnTo>
                  <a:lnTo>
                    <a:pt x="5805" y="2624"/>
                  </a:lnTo>
                  <a:lnTo>
                    <a:pt x="5818" y="2672"/>
                  </a:lnTo>
                  <a:lnTo>
                    <a:pt x="5830" y="2721"/>
                  </a:lnTo>
                  <a:lnTo>
                    <a:pt x="5842" y="2769"/>
                  </a:lnTo>
                  <a:lnTo>
                    <a:pt x="5851" y="2819"/>
                  </a:lnTo>
                  <a:lnTo>
                    <a:pt x="5859" y="2869"/>
                  </a:lnTo>
                  <a:lnTo>
                    <a:pt x="5866" y="2919"/>
                  </a:lnTo>
                  <a:lnTo>
                    <a:pt x="5872" y="2971"/>
                  </a:lnTo>
                  <a:lnTo>
                    <a:pt x="5877" y="3021"/>
                  </a:lnTo>
                  <a:lnTo>
                    <a:pt x="5880" y="3073"/>
                  </a:lnTo>
                  <a:lnTo>
                    <a:pt x="5882" y="3126"/>
                  </a:lnTo>
                  <a:lnTo>
                    <a:pt x="5883" y="3178"/>
                  </a:lnTo>
                  <a:lnTo>
                    <a:pt x="5882" y="3230"/>
                  </a:lnTo>
                  <a:lnTo>
                    <a:pt x="5880" y="3282"/>
                  </a:lnTo>
                  <a:lnTo>
                    <a:pt x="5877" y="3334"/>
                  </a:lnTo>
                  <a:lnTo>
                    <a:pt x="5872" y="3385"/>
                  </a:lnTo>
                  <a:lnTo>
                    <a:pt x="5866" y="3436"/>
                  </a:lnTo>
                  <a:lnTo>
                    <a:pt x="5859" y="3486"/>
                  </a:lnTo>
                  <a:lnTo>
                    <a:pt x="5851" y="3537"/>
                  </a:lnTo>
                  <a:lnTo>
                    <a:pt x="5842" y="3586"/>
                  </a:lnTo>
                  <a:lnTo>
                    <a:pt x="5830" y="3636"/>
                  </a:lnTo>
                  <a:lnTo>
                    <a:pt x="5818" y="3684"/>
                  </a:lnTo>
                  <a:lnTo>
                    <a:pt x="5805" y="3733"/>
                  </a:lnTo>
                  <a:lnTo>
                    <a:pt x="5791" y="3780"/>
                  </a:lnTo>
                  <a:lnTo>
                    <a:pt x="5776" y="3827"/>
                  </a:lnTo>
                  <a:lnTo>
                    <a:pt x="5760" y="3874"/>
                  </a:lnTo>
                  <a:lnTo>
                    <a:pt x="5743" y="3919"/>
                  </a:lnTo>
                  <a:lnTo>
                    <a:pt x="5724" y="3965"/>
                  </a:lnTo>
                  <a:lnTo>
                    <a:pt x="5704" y="4010"/>
                  </a:lnTo>
                  <a:lnTo>
                    <a:pt x="5683" y="4055"/>
                  </a:lnTo>
                  <a:lnTo>
                    <a:pt x="5662" y="4098"/>
                  </a:lnTo>
                  <a:lnTo>
                    <a:pt x="5639" y="4141"/>
                  </a:lnTo>
                  <a:lnTo>
                    <a:pt x="5616" y="4183"/>
                  </a:lnTo>
                  <a:lnTo>
                    <a:pt x="5590" y="4225"/>
                  </a:lnTo>
                  <a:lnTo>
                    <a:pt x="5565" y="4266"/>
                  </a:lnTo>
                  <a:lnTo>
                    <a:pt x="5539" y="4306"/>
                  </a:lnTo>
                  <a:lnTo>
                    <a:pt x="5511" y="4346"/>
                  </a:lnTo>
                  <a:lnTo>
                    <a:pt x="5482" y="4384"/>
                  </a:lnTo>
                  <a:lnTo>
                    <a:pt x="5453" y="4422"/>
                  </a:lnTo>
                  <a:lnTo>
                    <a:pt x="5423" y="4460"/>
                  </a:lnTo>
                  <a:lnTo>
                    <a:pt x="5393" y="4496"/>
                  </a:lnTo>
                  <a:lnTo>
                    <a:pt x="5360" y="4531"/>
                  </a:lnTo>
                  <a:lnTo>
                    <a:pt x="5328" y="4566"/>
                  </a:lnTo>
                  <a:lnTo>
                    <a:pt x="5294" y="4600"/>
                  </a:lnTo>
                  <a:lnTo>
                    <a:pt x="5336" y="4645"/>
                  </a:lnTo>
                  <a:lnTo>
                    <a:pt x="5382" y="4693"/>
                  </a:lnTo>
                  <a:lnTo>
                    <a:pt x="5431" y="4744"/>
                  </a:lnTo>
                  <a:lnTo>
                    <a:pt x="5482" y="4795"/>
                  </a:lnTo>
                  <a:lnTo>
                    <a:pt x="5587" y="4900"/>
                  </a:lnTo>
                  <a:lnTo>
                    <a:pt x="5689" y="5001"/>
                  </a:lnTo>
                  <a:lnTo>
                    <a:pt x="5782" y="5092"/>
                  </a:lnTo>
                  <a:lnTo>
                    <a:pt x="5858" y="5165"/>
                  </a:lnTo>
                  <a:lnTo>
                    <a:pt x="5908" y="5213"/>
                  </a:lnTo>
                  <a:lnTo>
                    <a:pt x="5926" y="5231"/>
                  </a:lnTo>
                  <a:lnTo>
                    <a:pt x="7005" y="5231"/>
                  </a:lnTo>
                  <a:lnTo>
                    <a:pt x="7005" y="4645"/>
                  </a:lnTo>
                  <a:lnTo>
                    <a:pt x="7931" y="5530"/>
                  </a:lnTo>
                  <a:lnTo>
                    <a:pt x="6999" y="6355"/>
                  </a:lnTo>
                  <a:lnTo>
                    <a:pt x="6988" y="5794"/>
                  </a:lnTo>
                  <a:lnTo>
                    <a:pt x="5560" y="5776"/>
                  </a:lnTo>
                  <a:lnTo>
                    <a:pt x="4807" y="4947"/>
                  </a:lnTo>
                  <a:lnTo>
                    <a:pt x="4761" y="4968"/>
                  </a:lnTo>
                  <a:lnTo>
                    <a:pt x="4716" y="4988"/>
                  </a:lnTo>
                  <a:lnTo>
                    <a:pt x="4669" y="5007"/>
                  </a:lnTo>
                  <a:lnTo>
                    <a:pt x="4623" y="5024"/>
                  </a:lnTo>
                  <a:lnTo>
                    <a:pt x="4575" y="5040"/>
                  </a:lnTo>
                  <a:lnTo>
                    <a:pt x="4527" y="5056"/>
                  </a:lnTo>
                  <a:lnTo>
                    <a:pt x="4479" y="5070"/>
                  </a:lnTo>
                  <a:lnTo>
                    <a:pt x="4430" y="5082"/>
                  </a:lnTo>
                  <a:lnTo>
                    <a:pt x="4381" y="5093"/>
                  </a:lnTo>
                  <a:lnTo>
                    <a:pt x="4330" y="5102"/>
                  </a:lnTo>
                  <a:lnTo>
                    <a:pt x="4280" y="5110"/>
                  </a:lnTo>
                  <a:lnTo>
                    <a:pt x="4229" y="5117"/>
                  </a:lnTo>
                  <a:lnTo>
                    <a:pt x="4178" y="5122"/>
                  </a:lnTo>
                  <a:lnTo>
                    <a:pt x="4127" y="5126"/>
                  </a:lnTo>
                  <a:lnTo>
                    <a:pt x="4074" y="5128"/>
                  </a:lnTo>
                  <a:lnTo>
                    <a:pt x="4023" y="5129"/>
                  </a:lnTo>
                  <a:lnTo>
                    <a:pt x="3964" y="5128"/>
                  </a:lnTo>
                  <a:lnTo>
                    <a:pt x="3907" y="5125"/>
                  </a:lnTo>
                  <a:lnTo>
                    <a:pt x="3849" y="5121"/>
                  </a:lnTo>
                  <a:lnTo>
                    <a:pt x="3793" y="5114"/>
                  </a:lnTo>
                  <a:lnTo>
                    <a:pt x="3737" y="5106"/>
                  </a:lnTo>
                  <a:lnTo>
                    <a:pt x="3682" y="5096"/>
                  </a:lnTo>
                  <a:lnTo>
                    <a:pt x="3626" y="5085"/>
                  </a:lnTo>
                  <a:lnTo>
                    <a:pt x="3572" y="5072"/>
                  </a:lnTo>
                  <a:lnTo>
                    <a:pt x="3518" y="5057"/>
                  </a:lnTo>
                  <a:lnTo>
                    <a:pt x="3465" y="5039"/>
                  </a:lnTo>
                  <a:lnTo>
                    <a:pt x="3412" y="5021"/>
                  </a:lnTo>
                  <a:lnTo>
                    <a:pt x="3361" y="5001"/>
                  </a:lnTo>
                  <a:lnTo>
                    <a:pt x="3309" y="4980"/>
                  </a:lnTo>
                  <a:lnTo>
                    <a:pt x="3259" y="4958"/>
                  </a:lnTo>
                  <a:lnTo>
                    <a:pt x="3210" y="4932"/>
                  </a:lnTo>
                  <a:lnTo>
                    <a:pt x="3161" y="4907"/>
                  </a:lnTo>
                  <a:close/>
                  <a:moveTo>
                    <a:pt x="4023" y="1882"/>
                  </a:moveTo>
                  <a:lnTo>
                    <a:pt x="4085" y="1884"/>
                  </a:lnTo>
                  <a:lnTo>
                    <a:pt x="4148" y="1889"/>
                  </a:lnTo>
                  <a:lnTo>
                    <a:pt x="4209" y="1897"/>
                  </a:lnTo>
                  <a:lnTo>
                    <a:pt x="4271" y="1908"/>
                  </a:lnTo>
                  <a:lnTo>
                    <a:pt x="4330" y="1924"/>
                  </a:lnTo>
                  <a:lnTo>
                    <a:pt x="4389" y="1941"/>
                  </a:lnTo>
                  <a:lnTo>
                    <a:pt x="4445" y="1961"/>
                  </a:lnTo>
                  <a:lnTo>
                    <a:pt x="4502" y="1984"/>
                  </a:lnTo>
                  <a:lnTo>
                    <a:pt x="4556" y="2010"/>
                  </a:lnTo>
                  <a:lnTo>
                    <a:pt x="4610" y="2039"/>
                  </a:lnTo>
                  <a:lnTo>
                    <a:pt x="4661" y="2070"/>
                  </a:lnTo>
                  <a:lnTo>
                    <a:pt x="4712" y="2104"/>
                  </a:lnTo>
                  <a:lnTo>
                    <a:pt x="4760" y="2141"/>
                  </a:lnTo>
                  <a:lnTo>
                    <a:pt x="4807" y="2179"/>
                  </a:lnTo>
                  <a:lnTo>
                    <a:pt x="4852" y="2220"/>
                  </a:lnTo>
                  <a:lnTo>
                    <a:pt x="4894" y="2262"/>
                  </a:lnTo>
                  <a:lnTo>
                    <a:pt x="4936" y="2307"/>
                  </a:lnTo>
                  <a:lnTo>
                    <a:pt x="4974" y="2355"/>
                  </a:lnTo>
                  <a:lnTo>
                    <a:pt x="5010" y="2403"/>
                  </a:lnTo>
                  <a:lnTo>
                    <a:pt x="5046" y="2454"/>
                  </a:lnTo>
                  <a:lnTo>
                    <a:pt x="5077" y="2507"/>
                  </a:lnTo>
                  <a:lnTo>
                    <a:pt x="5107" y="2561"/>
                  </a:lnTo>
                  <a:lnTo>
                    <a:pt x="5134" y="2616"/>
                  </a:lnTo>
                  <a:lnTo>
                    <a:pt x="5160" y="2674"/>
                  </a:lnTo>
                  <a:lnTo>
                    <a:pt x="5182" y="2733"/>
                  </a:lnTo>
                  <a:lnTo>
                    <a:pt x="5201" y="2793"/>
                  </a:lnTo>
                  <a:lnTo>
                    <a:pt x="5217" y="2855"/>
                  </a:lnTo>
                  <a:lnTo>
                    <a:pt x="5231" y="2917"/>
                  </a:lnTo>
                  <a:lnTo>
                    <a:pt x="5242" y="2981"/>
                  </a:lnTo>
                  <a:lnTo>
                    <a:pt x="5250" y="3046"/>
                  </a:lnTo>
                  <a:lnTo>
                    <a:pt x="5255" y="3111"/>
                  </a:lnTo>
                  <a:lnTo>
                    <a:pt x="5256" y="3178"/>
                  </a:lnTo>
                  <a:lnTo>
                    <a:pt x="5255" y="3245"/>
                  </a:lnTo>
                  <a:lnTo>
                    <a:pt x="5250" y="3310"/>
                  </a:lnTo>
                  <a:lnTo>
                    <a:pt x="5242" y="3375"/>
                  </a:lnTo>
                  <a:lnTo>
                    <a:pt x="5231" y="3439"/>
                  </a:lnTo>
                  <a:lnTo>
                    <a:pt x="5217" y="3501"/>
                  </a:lnTo>
                  <a:lnTo>
                    <a:pt x="5201" y="3562"/>
                  </a:lnTo>
                  <a:lnTo>
                    <a:pt x="5182" y="3622"/>
                  </a:lnTo>
                  <a:lnTo>
                    <a:pt x="5160" y="3681"/>
                  </a:lnTo>
                  <a:lnTo>
                    <a:pt x="5134" y="3739"/>
                  </a:lnTo>
                  <a:lnTo>
                    <a:pt x="5107" y="3794"/>
                  </a:lnTo>
                  <a:lnTo>
                    <a:pt x="5077" y="3849"/>
                  </a:lnTo>
                  <a:lnTo>
                    <a:pt x="5046" y="3901"/>
                  </a:lnTo>
                  <a:lnTo>
                    <a:pt x="5010" y="3952"/>
                  </a:lnTo>
                  <a:lnTo>
                    <a:pt x="4974" y="4001"/>
                  </a:lnTo>
                  <a:lnTo>
                    <a:pt x="4936" y="4048"/>
                  </a:lnTo>
                  <a:lnTo>
                    <a:pt x="4894" y="4093"/>
                  </a:lnTo>
                  <a:lnTo>
                    <a:pt x="4852" y="4136"/>
                  </a:lnTo>
                  <a:lnTo>
                    <a:pt x="4807" y="4177"/>
                  </a:lnTo>
                  <a:lnTo>
                    <a:pt x="4760" y="4215"/>
                  </a:lnTo>
                  <a:lnTo>
                    <a:pt x="4712" y="4252"/>
                  </a:lnTo>
                  <a:lnTo>
                    <a:pt x="4661" y="4285"/>
                  </a:lnTo>
                  <a:lnTo>
                    <a:pt x="4610" y="4316"/>
                  </a:lnTo>
                  <a:lnTo>
                    <a:pt x="4556" y="4345"/>
                  </a:lnTo>
                  <a:lnTo>
                    <a:pt x="4502" y="4371"/>
                  </a:lnTo>
                  <a:lnTo>
                    <a:pt x="4445" y="4394"/>
                  </a:lnTo>
                  <a:lnTo>
                    <a:pt x="4389" y="4414"/>
                  </a:lnTo>
                  <a:lnTo>
                    <a:pt x="4330" y="4432"/>
                  </a:lnTo>
                  <a:lnTo>
                    <a:pt x="4271" y="4447"/>
                  </a:lnTo>
                  <a:lnTo>
                    <a:pt x="4209" y="4458"/>
                  </a:lnTo>
                  <a:lnTo>
                    <a:pt x="4148" y="4466"/>
                  </a:lnTo>
                  <a:lnTo>
                    <a:pt x="4085" y="4471"/>
                  </a:lnTo>
                  <a:lnTo>
                    <a:pt x="4023" y="4473"/>
                  </a:lnTo>
                  <a:lnTo>
                    <a:pt x="3959" y="4471"/>
                  </a:lnTo>
                  <a:lnTo>
                    <a:pt x="3897" y="4466"/>
                  </a:lnTo>
                  <a:lnTo>
                    <a:pt x="3834" y="4458"/>
                  </a:lnTo>
                  <a:lnTo>
                    <a:pt x="3773" y="4447"/>
                  </a:lnTo>
                  <a:lnTo>
                    <a:pt x="3714" y="4432"/>
                  </a:lnTo>
                  <a:lnTo>
                    <a:pt x="3655" y="4414"/>
                  </a:lnTo>
                  <a:lnTo>
                    <a:pt x="3598" y="4394"/>
                  </a:lnTo>
                  <a:lnTo>
                    <a:pt x="3542" y="4371"/>
                  </a:lnTo>
                  <a:lnTo>
                    <a:pt x="3488" y="4345"/>
                  </a:lnTo>
                  <a:lnTo>
                    <a:pt x="3435" y="4316"/>
                  </a:lnTo>
                  <a:lnTo>
                    <a:pt x="3383" y="4285"/>
                  </a:lnTo>
                  <a:lnTo>
                    <a:pt x="3333" y="4252"/>
                  </a:lnTo>
                  <a:lnTo>
                    <a:pt x="3284" y="4215"/>
                  </a:lnTo>
                  <a:lnTo>
                    <a:pt x="3238" y="4177"/>
                  </a:lnTo>
                  <a:lnTo>
                    <a:pt x="3192" y="4136"/>
                  </a:lnTo>
                  <a:lnTo>
                    <a:pt x="3150" y="4093"/>
                  </a:lnTo>
                  <a:lnTo>
                    <a:pt x="3109" y="4048"/>
                  </a:lnTo>
                  <a:lnTo>
                    <a:pt x="3070" y="4001"/>
                  </a:lnTo>
                  <a:lnTo>
                    <a:pt x="3033" y="3952"/>
                  </a:lnTo>
                  <a:lnTo>
                    <a:pt x="2999" y="3901"/>
                  </a:lnTo>
                  <a:lnTo>
                    <a:pt x="2966" y="3849"/>
                  </a:lnTo>
                  <a:lnTo>
                    <a:pt x="2937" y="3794"/>
                  </a:lnTo>
                  <a:lnTo>
                    <a:pt x="2910" y="3739"/>
                  </a:lnTo>
                  <a:lnTo>
                    <a:pt x="2885" y="3681"/>
                  </a:lnTo>
                  <a:lnTo>
                    <a:pt x="2862" y="3622"/>
                  </a:lnTo>
                  <a:lnTo>
                    <a:pt x="2843" y="3562"/>
                  </a:lnTo>
                  <a:lnTo>
                    <a:pt x="2826" y="3501"/>
                  </a:lnTo>
                  <a:lnTo>
                    <a:pt x="2813" y="3439"/>
                  </a:lnTo>
                  <a:lnTo>
                    <a:pt x="2802" y="3375"/>
                  </a:lnTo>
                  <a:lnTo>
                    <a:pt x="2794" y="3310"/>
                  </a:lnTo>
                  <a:lnTo>
                    <a:pt x="2789" y="3245"/>
                  </a:lnTo>
                  <a:lnTo>
                    <a:pt x="2788" y="3178"/>
                  </a:lnTo>
                  <a:lnTo>
                    <a:pt x="2789" y="3111"/>
                  </a:lnTo>
                  <a:lnTo>
                    <a:pt x="2794" y="3046"/>
                  </a:lnTo>
                  <a:lnTo>
                    <a:pt x="2802" y="2981"/>
                  </a:lnTo>
                  <a:lnTo>
                    <a:pt x="2813" y="2917"/>
                  </a:lnTo>
                  <a:lnTo>
                    <a:pt x="2826" y="2855"/>
                  </a:lnTo>
                  <a:lnTo>
                    <a:pt x="2843" y="2793"/>
                  </a:lnTo>
                  <a:lnTo>
                    <a:pt x="2862" y="2733"/>
                  </a:lnTo>
                  <a:lnTo>
                    <a:pt x="2885" y="2674"/>
                  </a:lnTo>
                  <a:lnTo>
                    <a:pt x="2910" y="2616"/>
                  </a:lnTo>
                  <a:lnTo>
                    <a:pt x="2937" y="2561"/>
                  </a:lnTo>
                  <a:lnTo>
                    <a:pt x="2966" y="2507"/>
                  </a:lnTo>
                  <a:lnTo>
                    <a:pt x="2999" y="2454"/>
                  </a:lnTo>
                  <a:lnTo>
                    <a:pt x="3033" y="2403"/>
                  </a:lnTo>
                  <a:lnTo>
                    <a:pt x="3070" y="2355"/>
                  </a:lnTo>
                  <a:lnTo>
                    <a:pt x="3109" y="2307"/>
                  </a:lnTo>
                  <a:lnTo>
                    <a:pt x="3150" y="2262"/>
                  </a:lnTo>
                  <a:lnTo>
                    <a:pt x="3192" y="2220"/>
                  </a:lnTo>
                  <a:lnTo>
                    <a:pt x="3238" y="2179"/>
                  </a:lnTo>
                  <a:lnTo>
                    <a:pt x="3284" y="2141"/>
                  </a:lnTo>
                  <a:lnTo>
                    <a:pt x="3333" y="2104"/>
                  </a:lnTo>
                  <a:lnTo>
                    <a:pt x="3383" y="2070"/>
                  </a:lnTo>
                  <a:lnTo>
                    <a:pt x="3435" y="2039"/>
                  </a:lnTo>
                  <a:lnTo>
                    <a:pt x="3488" y="2010"/>
                  </a:lnTo>
                  <a:lnTo>
                    <a:pt x="3542" y="1984"/>
                  </a:lnTo>
                  <a:lnTo>
                    <a:pt x="3598" y="1961"/>
                  </a:lnTo>
                  <a:lnTo>
                    <a:pt x="3655" y="1941"/>
                  </a:lnTo>
                  <a:lnTo>
                    <a:pt x="3714" y="1924"/>
                  </a:lnTo>
                  <a:lnTo>
                    <a:pt x="3773" y="1908"/>
                  </a:lnTo>
                  <a:lnTo>
                    <a:pt x="3834" y="1897"/>
                  </a:lnTo>
                  <a:lnTo>
                    <a:pt x="3897" y="1889"/>
                  </a:lnTo>
                  <a:lnTo>
                    <a:pt x="3959" y="1884"/>
                  </a:lnTo>
                  <a:lnTo>
                    <a:pt x="4023" y="18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4914900" y="1881188"/>
            <a:ext cx="3263900" cy="3571875"/>
            <a:chOff x="3096" y="1185"/>
            <a:chExt cx="2056" cy="2250"/>
          </a:xfrm>
        </p:grpSpPr>
        <p:pic>
          <p:nvPicPr>
            <p:cNvPr id="50191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96" y="1185"/>
              <a:ext cx="2056" cy="22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0192" name="Text Box 23"/>
            <p:cNvSpPr txBox="1">
              <a:spLocks noChangeArrowheads="1"/>
            </p:cNvSpPr>
            <p:nvPr/>
          </p:nvSpPr>
          <p:spPr bwMode="auto">
            <a:xfrm>
              <a:off x="3108" y="3237"/>
              <a:ext cx="763" cy="1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t"/>
              <a:r>
                <a:rPr lang="en-US" altLang="zh-CN" sz="1400"/>
                <a:t>P-GW/S-GW</a:t>
              </a:r>
            </a:p>
          </p:txBody>
        </p:sp>
        <p:sp>
          <p:nvSpPr>
            <p:cNvPr id="50193" name="Text Box 24"/>
            <p:cNvSpPr txBox="1">
              <a:spLocks noChangeArrowheads="1"/>
            </p:cNvSpPr>
            <p:nvPr/>
          </p:nvSpPr>
          <p:spPr bwMode="auto">
            <a:xfrm>
              <a:off x="3879" y="3188"/>
              <a:ext cx="495" cy="1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t"/>
              <a:r>
                <a:rPr lang="en-US" altLang="zh-CN" sz="1400"/>
                <a:t>Gx/Gxc</a:t>
              </a:r>
            </a:p>
          </p:txBody>
        </p:sp>
      </p:grp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0" y="332656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err="1" smtClean="0"/>
              <a:t>Gx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Gxc</a:t>
            </a:r>
            <a:r>
              <a:rPr lang="zh-CN" altLang="en-US" dirty="0" smtClean="0"/>
              <a:t>接口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1477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/>
            </a:r>
            <a:b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endParaRPr lang="zh-CN" altLang="en-US" sz="2800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932113" y="1255713"/>
            <a:ext cx="5810250" cy="2457450"/>
            <a:chOff x="1533" y="865"/>
            <a:chExt cx="3660" cy="1548"/>
          </a:xfrm>
        </p:grpSpPr>
        <p:sp>
          <p:nvSpPr>
            <p:cNvPr id="1022980" name="Text Box 4"/>
            <p:cNvSpPr txBox="1">
              <a:spLocks noChangeArrowheads="1"/>
            </p:cNvSpPr>
            <p:nvPr/>
          </p:nvSpPr>
          <p:spPr bwMode="auto">
            <a:xfrm>
              <a:off x="1549" y="1866"/>
              <a:ext cx="50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P-GW</a:t>
              </a:r>
            </a:p>
          </p:txBody>
        </p:sp>
        <p:pic>
          <p:nvPicPr>
            <p:cNvPr id="51207" name="Picture 5" descr="0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33" y="1390"/>
              <a:ext cx="471" cy="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8" name="Picture 6" descr="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17" y="865"/>
              <a:ext cx="2576" cy="1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7"/>
            <p:cNvGrpSpPr>
              <a:grpSpLocks noChangeAspect="1"/>
            </p:cNvGrpSpPr>
            <p:nvPr/>
          </p:nvGrpSpPr>
          <p:grpSpPr bwMode="auto">
            <a:xfrm>
              <a:off x="3304" y="959"/>
              <a:ext cx="353" cy="541"/>
              <a:chOff x="5034" y="3114"/>
              <a:chExt cx="406" cy="622"/>
            </a:xfrm>
          </p:grpSpPr>
          <p:sp>
            <p:nvSpPr>
              <p:cNvPr id="51240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5034" y="3114"/>
                <a:ext cx="406" cy="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1" name="Freeform 9"/>
              <p:cNvSpPr>
                <a:spLocks/>
              </p:cNvSpPr>
              <p:nvPr/>
            </p:nvSpPr>
            <p:spPr bwMode="auto">
              <a:xfrm>
                <a:off x="5034" y="3114"/>
                <a:ext cx="406" cy="622"/>
              </a:xfrm>
              <a:custGeom>
                <a:avLst/>
                <a:gdLst>
                  <a:gd name="T0" fmla="*/ 16 w 10555"/>
                  <a:gd name="T1" fmla="*/ 0 h 16172"/>
                  <a:gd name="T2" fmla="*/ 16 w 10555"/>
                  <a:gd name="T3" fmla="*/ 22 h 16172"/>
                  <a:gd name="T4" fmla="*/ 13 w 10555"/>
                  <a:gd name="T5" fmla="*/ 24 h 16172"/>
                  <a:gd name="T6" fmla="*/ 0 w 10555"/>
                  <a:gd name="T7" fmla="*/ 24 h 16172"/>
                  <a:gd name="T8" fmla="*/ 0 w 10555"/>
                  <a:gd name="T9" fmla="*/ 2 h 16172"/>
                  <a:gd name="T10" fmla="*/ 3 w 10555"/>
                  <a:gd name="T11" fmla="*/ 0 h 16172"/>
                  <a:gd name="T12" fmla="*/ 16 w 10555"/>
                  <a:gd name="T13" fmla="*/ 0 h 16172"/>
                  <a:gd name="T14" fmla="*/ 16 w 10555"/>
                  <a:gd name="T15" fmla="*/ 0 h 16172"/>
                  <a:gd name="T16" fmla="*/ 16 w 10555"/>
                  <a:gd name="T17" fmla="*/ 0 h 161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55"/>
                  <a:gd name="T28" fmla="*/ 0 h 16172"/>
                  <a:gd name="T29" fmla="*/ 10555 w 10555"/>
                  <a:gd name="T30" fmla="*/ 16172 h 161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55" h="16172">
                    <a:moveTo>
                      <a:pt x="10555" y="0"/>
                    </a:moveTo>
                    <a:lnTo>
                      <a:pt x="10555" y="15019"/>
                    </a:lnTo>
                    <a:lnTo>
                      <a:pt x="8741" y="16172"/>
                    </a:lnTo>
                    <a:lnTo>
                      <a:pt x="0" y="16172"/>
                    </a:lnTo>
                    <a:lnTo>
                      <a:pt x="0" y="1155"/>
                    </a:lnTo>
                    <a:lnTo>
                      <a:pt x="1812" y="0"/>
                    </a:lnTo>
                    <a:lnTo>
                      <a:pt x="10555" y="0"/>
                    </a:lnTo>
                    <a:close/>
                  </a:path>
                </a:pathLst>
              </a:custGeom>
              <a:solidFill>
                <a:srgbClr val="7FA6C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2" name="Rectangle 10"/>
              <p:cNvSpPr>
                <a:spLocks noChangeArrowheads="1"/>
              </p:cNvSpPr>
              <p:nvPr/>
            </p:nvSpPr>
            <p:spPr bwMode="auto">
              <a:xfrm>
                <a:off x="5034" y="3158"/>
                <a:ext cx="336" cy="578"/>
              </a:xfrm>
              <a:prstGeom prst="rect">
                <a:avLst/>
              </a:prstGeom>
              <a:solidFill>
                <a:srgbClr val="7FA6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3" name="Freeform 11"/>
              <p:cNvSpPr>
                <a:spLocks/>
              </p:cNvSpPr>
              <p:nvPr/>
            </p:nvSpPr>
            <p:spPr bwMode="auto">
              <a:xfrm>
                <a:off x="5370" y="3114"/>
                <a:ext cx="70" cy="622"/>
              </a:xfrm>
              <a:custGeom>
                <a:avLst/>
                <a:gdLst>
                  <a:gd name="T0" fmla="*/ 3 w 1814"/>
                  <a:gd name="T1" fmla="*/ 0 h 16172"/>
                  <a:gd name="T2" fmla="*/ 0 w 1814"/>
                  <a:gd name="T3" fmla="*/ 2 h 16172"/>
                  <a:gd name="T4" fmla="*/ 0 w 1814"/>
                  <a:gd name="T5" fmla="*/ 24 h 16172"/>
                  <a:gd name="T6" fmla="*/ 3 w 1814"/>
                  <a:gd name="T7" fmla="*/ 22 h 16172"/>
                  <a:gd name="T8" fmla="*/ 3 w 1814"/>
                  <a:gd name="T9" fmla="*/ 0 h 161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14"/>
                  <a:gd name="T16" fmla="*/ 0 h 16172"/>
                  <a:gd name="T17" fmla="*/ 1814 w 1814"/>
                  <a:gd name="T18" fmla="*/ 16172 h 161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14" h="16172">
                    <a:moveTo>
                      <a:pt x="1814" y="0"/>
                    </a:moveTo>
                    <a:lnTo>
                      <a:pt x="0" y="1155"/>
                    </a:lnTo>
                    <a:lnTo>
                      <a:pt x="0" y="16172"/>
                    </a:lnTo>
                    <a:lnTo>
                      <a:pt x="1814" y="15019"/>
                    </a:ln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42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4" name="Freeform 12"/>
              <p:cNvSpPr>
                <a:spLocks/>
              </p:cNvSpPr>
              <p:nvPr/>
            </p:nvSpPr>
            <p:spPr bwMode="auto">
              <a:xfrm>
                <a:off x="5034" y="3114"/>
                <a:ext cx="406" cy="44"/>
              </a:xfrm>
              <a:custGeom>
                <a:avLst/>
                <a:gdLst>
                  <a:gd name="T0" fmla="*/ 0 w 10555"/>
                  <a:gd name="T1" fmla="*/ 2 h 1155"/>
                  <a:gd name="T2" fmla="*/ 13 w 10555"/>
                  <a:gd name="T3" fmla="*/ 2 h 1155"/>
                  <a:gd name="T4" fmla="*/ 16 w 10555"/>
                  <a:gd name="T5" fmla="*/ 0 h 1155"/>
                  <a:gd name="T6" fmla="*/ 3 w 10555"/>
                  <a:gd name="T7" fmla="*/ 0 h 1155"/>
                  <a:gd name="T8" fmla="*/ 0 w 10555"/>
                  <a:gd name="T9" fmla="*/ 2 h 11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55"/>
                  <a:gd name="T16" fmla="*/ 0 h 1155"/>
                  <a:gd name="T17" fmla="*/ 10555 w 10555"/>
                  <a:gd name="T18" fmla="*/ 1155 h 11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55" h="1155">
                    <a:moveTo>
                      <a:pt x="0" y="1155"/>
                    </a:moveTo>
                    <a:lnTo>
                      <a:pt x="8741" y="1155"/>
                    </a:lnTo>
                    <a:lnTo>
                      <a:pt x="10555" y="0"/>
                    </a:lnTo>
                    <a:lnTo>
                      <a:pt x="1812" y="0"/>
                    </a:lnTo>
                    <a:lnTo>
                      <a:pt x="0" y="1155"/>
                    </a:lnTo>
                    <a:close/>
                  </a:path>
                </a:pathLst>
              </a:custGeom>
              <a:solidFill>
                <a:srgbClr val="4D7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5" name="Rectangle 13"/>
              <p:cNvSpPr>
                <a:spLocks noChangeArrowheads="1"/>
              </p:cNvSpPr>
              <p:nvPr/>
            </p:nvSpPr>
            <p:spPr bwMode="auto">
              <a:xfrm>
                <a:off x="5034" y="3354"/>
                <a:ext cx="336" cy="26"/>
              </a:xfrm>
              <a:prstGeom prst="rect">
                <a:avLst/>
              </a:prstGeom>
              <a:solidFill>
                <a:srgbClr val="1F1A1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6" name="Rectangle 14"/>
              <p:cNvSpPr>
                <a:spLocks noChangeArrowheads="1"/>
              </p:cNvSpPr>
              <p:nvPr/>
            </p:nvSpPr>
            <p:spPr bwMode="auto">
              <a:xfrm>
                <a:off x="5034" y="3379"/>
                <a:ext cx="336" cy="26"/>
              </a:xfrm>
              <a:prstGeom prst="rect">
                <a:avLst/>
              </a:prstGeom>
              <a:solidFill>
                <a:srgbClr val="A7CD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7" name="Rectangle 15"/>
              <p:cNvSpPr>
                <a:spLocks noChangeArrowheads="1"/>
              </p:cNvSpPr>
              <p:nvPr/>
            </p:nvSpPr>
            <p:spPr bwMode="auto">
              <a:xfrm>
                <a:off x="5034" y="3235"/>
                <a:ext cx="336" cy="26"/>
              </a:xfrm>
              <a:prstGeom prst="rect">
                <a:avLst/>
              </a:prstGeom>
              <a:solidFill>
                <a:srgbClr val="1F1A1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8" name="Rectangle 16"/>
              <p:cNvSpPr>
                <a:spLocks noChangeArrowheads="1"/>
              </p:cNvSpPr>
              <p:nvPr/>
            </p:nvSpPr>
            <p:spPr bwMode="auto">
              <a:xfrm>
                <a:off x="5034" y="3261"/>
                <a:ext cx="336" cy="26"/>
              </a:xfrm>
              <a:prstGeom prst="rect">
                <a:avLst/>
              </a:prstGeom>
              <a:solidFill>
                <a:srgbClr val="A7CD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9" name="Rectangle 17"/>
              <p:cNvSpPr>
                <a:spLocks noChangeArrowheads="1"/>
              </p:cNvSpPr>
              <p:nvPr/>
            </p:nvSpPr>
            <p:spPr bwMode="auto">
              <a:xfrm>
                <a:off x="5100" y="3452"/>
                <a:ext cx="95" cy="95"/>
              </a:xfrm>
              <a:prstGeom prst="rect">
                <a:avLst/>
              </a:prstGeom>
              <a:solidFill>
                <a:srgbClr val="1F1A1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50" name="Rectangle 18"/>
              <p:cNvSpPr>
                <a:spLocks noChangeArrowheads="1"/>
              </p:cNvSpPr>
              <p:nvPr/>
            </p:nvSpPr>
            <p:spPr bwMode="auto">
              <a:xfrm>
                <a:off x="5108" y="3461"/>
                <a:ext cx="95" cy="9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51" name="Freeform 19"/>
              <p:cNvSpPr>
                <a:spLocks/>
              </p:cNvSpPr>
              <p:nvPr/>
            </p:nvSpPr>
            <p:spPr bwMode="auto">
              <a:xfrm>
                <a:off x="5159" y="3487"/>
                <a:ext cx="131" cy="207"/>
              </a:xfrm>
              <a:custGeom>
                <a:avLst/>
                <a:gdLst>
                  <a:gd name="T0" fmla="*/ 0 w 3420"/>
                  <a:gd name="T1" fmla="*/ 0 h 5387"/>
                  <a:gd name="T2" fmla="*/ 0 w 3420"/>
                  <a:gd name="T3" fmla="*/ 2 h 5387"/>
                  <a:gd name="T4" fmla="*/ 0 w 3420"/>
                  <a:gd name="T5" fmla="*/ 5 h 5387"/>
                  <a:gd name="T6" fmla="*/ 1 w 3420"/>
                  <a:gd name="T7" fmla="*/ 4 h 5387"/>
                  <a:gd name="T8" fmla="*/ 4 w 3420"/>
                  <a:gd name="T9" fmla="*/ 8 h 5387"/>
                  <a:gd name="T10" fmla="*/ 5 w 3420"/>
                  <a:gd name="T11" fmla="*/ 7 h 5387"/>
                  <a:gd name="T12" fmla="*/ 3 w 3420"/>
                  <a:gd name="T13" fmla="*/ 3 h 5387"/>
                  <a:gd name="T14" fmla="*/ 4 w 3420"/>
                  <a:gd name="T15" fmla="*/ 2 h 5387"/>
                  <a:gd name="T16" fmla="*/ 2 w 3420"/>
                  <a:gd name="T17" fmla="*/ 1 h 5387"/>
                  <a:gd name="T18" fmla="*/ 0 w 3420"/>
                  <a:gd name="T19" fmla="*/ 0 h 53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20"/>
                  <a:gd name="T31" fmla="*/ 0 h 5387"/>
                  <a:gd name="T32" fmla="*/ 3420 w 3420"/>
                  <a:gd name="T33" fmla="*/ 5387 h 538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20" h="5387">
                    <a:moveTo>
                      <a:pt x="0" y="0"/>
                    </a:moveTo>
                    <a:lnTo>
                      <a:pt x="16" y="1562"/>
                    </a:lnTo>
                    <a:lnTo>
                      <a:pt x="33" y="3123"/>
                    </a:lnTo>
                    <a:lnTo>
                      <a:pt x="1017" y="2541"/>
                    </a:lnTo>
                    <a:lnTo>
                      <a:pt x="2701" y="5387"/>
                    </a:lnTo>
                    <a:lnTo>
                      <a:pt x="3420" y="4962"/>
                    </a:lnTo>
                    <a:lnTo>
                      <a:pt x="1736" y="2115"/>
                    </a:lnTo>
                    <a:lnTo>
                      <a:pt x="2720" y="1532"/>
                    </a:lnTo>
                    <a:lnTo>
                      <a:pt x="1359" y="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52" name="Freeform 20"/>
              <p:cNvSpPr>
                <a:spLocks/>
              </p:cNvSpPr>
              <p:nvPr/>
            </p:nvSpPr>
            <p:spPr bwMode="auto">
              <a:xfrm>
                <a:off x="5170" y="3502"/>
                <a:ext cx="132" cy="208"/>
              </a:xfrm>
              <a:custGeom>
                <a:avLst/>
                <a:gdLst>
                  <a:gd name="T0" fmla="*/ 5 w 3421"/>
                  <a:gd name="T1" fmla="*/ 7 h 5388"/>
                  <a:gd name="T2" fmla="*/ 3 w 3421"/>
                  <a:gd name="T3" fmla="*/ 3 h 5388"/>
                  <a:gd name="T4" fmla="*/ 4 w 3421"/>
                  <a:gd name="T5" fmla="*/ 2 h 5388"/>
                  <a:gd name="T6" fmla="*/ 2 w 3421"/>
                  <a:gd name="T7" fmla="*/ 1 h 5388"/>
                  <a:gd name="T8" fmla="*/ 0 w 3421"/>
                  <a:gd name="T9" fmla="*/ 0 h 5388"/>
                  <a:gd name="T10" fmla="*/ 0 w 3421"/>
                  <a:gd name="T11" fmla="*/ 2 h 5388"/>
                  <a:gd name="T12" fmla="*/ 0 w 3421"/>
                  <a:gd name="T13" fmla="*/ 5 h 5388"/>
                  <a:gd name="T14" fmla="*/ 2 w 3421"/>
                  <a:gd name="T15" fmla="*/ 4 h 5388"/>
                  <a:gd name="T16" fmla="*/ 4 w 3421"/>
                  <a:gd name="T17" fmla="*/ 8 h 5388"/>
                  <a:gd name="T18" fmla="*/ 5 w 3421"/>
                  <a:gd name="T19" fmla="*/ 7 h 53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21"/>
                  <a:gd name="T31" fmla="*/ 0 h 5388"/>
                  <a:gd name="T32" fmla="*/ 3421 w 3421"/>
                  <a:gd name="T33" fmla="*/ 5388 h 538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21" h="5388">
                    <a:moveTo>
                      <a:pt x="3421" y="4962"/>
                    </a:moveTo>
                    <a:lnTo>
                      <a:pt x="1736" y="2116"/>
                    </a:lnTo>
                    <a:lnTo>
                      <a:pt x="2720" y="1533"/>
                    </a:lnTo>
                    <a:lnTo>
                      <a:pt x="1360" y="767"/>
                    </a:lnTo>
                    <a:lnTo>
                      <a:pt x="0" y="0"/>
                    </a:lnTo>
                    <a:lnTo>
                      <a:pt x="17" y="1562"/>
                    </a:lnTo>
                    <a:lnTo>
                      <a:pt x="34" y="3124"/>
                    </a:lnTo>
                    <a:lnTo>
                      <a:pt x="1018" y="2541"/>
                    </a:lnTo>
                    <a:lnTo>
                      <a:pt x="2702" y="5388"/>
                    </a:lnTo>
                    <a:lnTo>
                      <a:pt x="3421" y="496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2997" name="Text Box 21"/>
            <p:cNvSpPr txBox="1">
              <a:spLocks noChangeArrowheads="1"/>
            </p:cNvSpPr>
            <p:nvPr/>
          </p:nvSpPr>
          <p:spPr bwMode="auto">
            <a:xfrm>
              <a:off x="3710" y="1092"/>
              <a:ext cx="9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AAA Server</a:t>
              </a:r>
            </a:p>
          </p:txBody>
        </p:sp>
        <p:grpSp>
          <p:nvGrpSpPr>
            <p:cNvPr id="4" name="Group 22"/>
            <p:cNvGrpSpPr>
              <a:grpSpLocks noChangeAspect="1"/>
            </p:cNvGrpSpPr>
            <p:nvPr/>
          </p:nvGrpSpPr>
          <p:grpSpPr bwMode="auto">
            <a:xfrm>
              <a:off x="3282" y="1605"/>
              <a:ext cx="367" cy="563"/>
              <a:chOff x="3280" y="3104"/>
              <a:chExt cx="406" cy="622"/>
            </a:xfrm>
          </p:grpSpPr>
          <p:sp>
            <p:nvSpPr>
              <p:cNvPr id="51216" name="AutoShape 23"/>
              <p:cNvSpPr>
                <a:spLocks noChangeAspect="1" noChangeArrowheads="1" noTextEdit="1"/>
              </p:cNvSpPr>
              <p:nvPr/>
            </p:nvSpPr>
            <p:spPr bwMode="auto">
              <a:xfrm>
                <a:off x="3280" y="3104"/>
                <a:ext cx="406" cy="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17" name="Freeform 24"/>
              <p:cNvSpPr>
                <a:spLocks/>
              </p:cNvSpPr>
              <p:nvPr/>
            </p:nvSpPr>
            <p:spPr bwMode="auto">
              <a:xfrm>
                <a:off x="3280" y="3104"/>
                <a:ext cx="406" cy="622"/>
              </a:xfrm>
              <a:custGeom>
                <a:avLst/>
                <a:gdLst>
                  <a:gd name="T0" fmla="*/ 16 w 10555"/>
                  <a:gd name="T1" fmla="*/ 0 h 16172"/>
                  <a:gd name="T2" fmla="*/ 16 w 10555"/>
                  <a:gd name="T3" fmla="*/ 22 h 16172"/>
                  <a:gd name="T4" fmla="*/ 13 w 10555"/>
                  <a:gd name="T5" fmla="*/ 24 h 16172"/>
                  <a:gd name="T6" fmla="*/ 0 w 10555"/>
                  <a:gd name="T7" fmla="*/ 24 h 16172"/>
                  <a:gd name="T8" fmla="*/ 0 w 10555"/>
                  <a:gd name="T9" fmla="*/ 2 h 16172"/>
                  <a:gd name="T10" fmla="*/ 3 w 10555"/>
                  <a:gd name="T11" fmla="*/ 0 h 16172"/>
                  <a:gd name="T12" fmla="*/ 16 w 10555"/>
                  <a:gd name="T13" fmla="*/ 0 h 16172"/>
                  <a:gd name="T14" fmla="*/ 16 w 10555"/>
                  <a:gd name="T15" fmla="*/ 0 h 16172"/>
                  <a:gd name="T16" fmla="*/ 16 w 10555"/>
                  <a:gd name="T17" fmla="*/ 0 h 161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55"/>
                  <a:gd name="T28" fmla="*/ 0 h 16172"/>
                  <a:gd name="T29" fmla="*/ 10555 w 10555"/>
                  <a:gd name="T30" fmla="*/ 16172 h 161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55" h="16172">
                    <a:moveTo>
                      <a:pt x="10555" y="0"/>
                    </a:moveTo>
                    <a:lnTo>
                      <a:pt x="10555" y="15019"/>
                    </a:lnTo>
                    <a:lnTo>
                      <a:pt x="8741" y="16172"/>
                    </a:lnTo>
                    <a:lnTo>
                      <a:pt x="0" y="16172"/>
                    </a:lnTo>
                    <a:lnTo>
                      <a:pt x="0" y="1155"/>
                    </a:lnTo>
                    <a:lnTo>
                      <a:pt x="1812" y="0"/>
                    </a:lnTo>
                    <a:lnTo>
                      <a:pt x="10555" y="0"/>
                    </a:lnTo>
                    <a:close/>
                  </a:path>
                </a:pathLst>
              </a:custGeom>
              <a:solidFill>
                <a:srgbClr val="7FA6C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18" name="Rectangle 25"/>
              <p:cNvSpPr>
                <a:spLocks noChangeArrowheads="1"/>
              </p:cNvSpPr>
              <p:nvPr/>
            </p:nvSpPr>
            <p:spPr bwMode="auto">
              <a:xfrm>
                <a:off x="3280" y="3148"/>
                <a:ext cx="336" cy="578"/>
              </a:xfrm>
              <a:prstGeom prst="rect">
                <a:avLst/>
              </a:prstGeom>
              <a:solidFill>
                <a:srgbClr val="7FA6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19" name="Freeform 26"/>
              <p:cNvSpPr>
                <a:spLocks/>
              </p:cNvSpPr>
              <p:nvPr/>
            </p:nvSpPr>
            <p:spPr bwMode="auto">
              <a:xfrm>
                <a:off x="3616" y="3104"/>
                <a:ext cx="70" cy="622"/>
              </a:xfrm>
              <a:custGeom>
                <a:avLst/>
                <a:gdLst>
                  <a:gd name="T0" fmla="*/ 3 w 1814"/>
                  <a:gd name="T1" fmla="*/ 0 h 16172"/>
                  <a:gd name="T2" fmla="*/ 0 w 1814"/>
                  <a:gd name="T3" fmla="*/ 2 h 16172"/>
                  <a:gd name="T4" fmla="*/ 0 w 1814"/>
                  <a:gd name="T5" fmla="*/ 24 h 16172"/>
                  <a:gd name="T6" fmla="*/ 3 w 1814"/>
                  <a:gd name="T7" fmla="*/ 22 h 16172"/>
                  <a:gd name="T8" fmla="*/ 3 w 1814"/>
                  <a:gd name="T9" fmla="*/ 0 h 161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14"/>
                  <a:gd name="T16" fmla="*/ 0 h 16172"/>
                  <a:gd name="T17" fmla="*/ 1814 w 1814"/>
                  <a:gd name="T18" fmla="*/ 16172 h 161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14" h="16172">
                    <a:moveTo>
                      <a:pt x="1814" y="0"/>
                    </a:moveTo>
                    <a:lnTo>
                      <a:pt x="0" y="1155"/>
                    </a:lnTo>
                    <a:lnTo>
                      <a:pt x="0" y="16172"/>
                    </a:lnTo>
                    <a:lnTo>
                      <a:pt x="1814" y="15019"/>
                    </a:lnTo>
                    <a:lnTo>
                      <a:pt x="1814" y="0"/>
                    </a:lnTo>
                    <a:close/>
                  </a:path>
                </a:pathLst>
              </a:custGeom>
              <a:solidFill>
                <a:srgbClr val="0042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0" name="Freeform 27"/>
              <p:cNvSpPr>
                <a:spLocks/>
              </p:cNvSpPr>
              <p:nvPr/>
            </p:nvSpPr>
            <p:spPr bwMode="auto">
              <a:xfrm>
                <a:off x="3280" y="3104"/>
                <a:ext cx="406" cy="44"/>
              </a:xfrm>
              <a:custGeom>
                <a:avLst/>
                <a:gdLst>
                  <a:gd name="T0" fmla="*/ 0 w 10555"/>
                  <a:gd name="T1" fmla="*/ 2 h 1155"/>
                  <a:gd name="T2" fmla="*/ 13 w 10555"/>
                  <a:gd name="T3" fmla="*/ 2 h 1155"/>
                  <a:gd name="T4" fmla="*/ 16 w 10555"/>
                  <a:gd name="T5" fmla="*/ 0 h 1155"/>
                  <a:gd name="T6" fmla="*/ 3 w 10555"/>
                  <a:gd name="T7" fmla="*/ 0 h 1155"/>
                  <a:gd name="T8" fmla="*/ 0 w 10555"/>
                  <a:gd name="T9" fmla="*/ 2 h 11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55"/>
                  <a:gd name="T16" fmla="*/ 0 h 1155"/>
                  <a:gd name="T17" fmla="*/ 10555 w 10555"/>
                  <a:gd name="T18" fmla="*/ 1155 h 11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55" h="1155">
                    <a:moveTo>
                      <a:pt x="0" y="1155"/>
                    </a:moveTo>
                    <a:lnTo>
                      <a:pt x="8741" y="1155"/>
                    </a:lnTo>
                    <a:lnTo>
                      <a:pt x="10555" y="0"/>
                    </a:lnTo>
                    <a:lnTo>
                      <a:pt x="1812" y="0"/>
                    </a:lnTo>
                    <a:lnTo>
                      <a:pt x="0" y="1155"/>
                    </a:lnTo>
                    <a:close/>
                  </a:path>
                </a:pathLst>
              </a:custGeom>
              <a:solidFill>
                <a:srgbClr val="4D72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1" name="Rectangle 28"/>
              <p:cNvSpPr>
                <a:spLocks noChangeArrowheads="1"/>
              </p:cNvSpPr>
              <p:nvPr/>
            </p:nvSpPr>
            <p:spPr bwMode="auto">
              <a:xfrm>
                <a:off x="3280" y="3344"/>
                <a:ext cx="336" cy="26"/>
              </a:xfrm>
              <a:prstGeom prst="rect">
                <a:avLst/>
              </a:prstGeom>
              <a:solidFill>
                <a:srgbClr val="1F1A1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2" name="Rectangle 29"/>
              <p:cNvSpPr>
                <a:spLocks noChangeArrowheads="1"/>
              </p:cNvSpPr>
              <p:nvPr/>
            </p:nvSpPr>
            <p:spPr bwMode="auto">
              <a:xfrm>
                <a:off x="3280" y="3369"/>
                <a:ext cx="336" cy="26"/>
              </a:xfrm>
              <a:prstGeom prst="rect">
                <a:avLst/>
              </a:prstGeom>
              <a:solidFill>
                <a:srgbClr val="A7CD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3" name="Rectangle 30"/>
              <p:cNvSpPr>
                <a:spLocks noChangeArrowheads="1"/>
              </p:cNvSpPr>
              <p:nvPr/>
            </p:nvSpPr>
            <p:spPr bwMode="auto">
              <a:xfrm>
                <a:off x="3280" y="3225"/>
                <a:ext cx="336" cy="26"/>
              </a:xfrm>
              <a:prstGeom prst="rect">
                <a:avLst/>
              </a:prstGeom>
              <a:solidFill>
                <a:srgbClr val="1F1A1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4" name="Rectangle 31"/>
              <p:cNvSpPr>
                <a:spLocks noChangeArrowheads="1"/>
              </p:cNvSpPr>
              <p:nvPr/>
            </p:nvSpPr>
            <p:spPr bwMode="auto">
              <a:xfrm>
                <a:off x="3280" y="3251"/>
                <a:ext cx="336" cy="26"/>
              </a:xfrm>
              <a:prstGeom prst="rect">
                <a:avLst/>
              </a:prstGeom>
              <a:solidFill>
                <a:srgbClr val="A7CD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5" name="Freeform 32"/>
              <p:cNvSpPr>
                <a:spLocks/>
              </p:cNvSpPr>
              <p:nvPr/>
            </p:nvSpPr>
            <p:spPr bwMode="auto">
              <a:xfrm>
                <a:off x="3306" y="3570"/>
                <a:ext cx="266" cy="135"/>
              </a:xfrm>
              <a:custGeom>
                <a:avLst/>
                <a:gdLst>
                  <a:gd name="T0" fmla="*/ 9 w 6917"/>
                  <a:gd name="T1" fmla="*/ 0 h 3516"/>
                  <a:gd name="T2" fmla="*/ 10 w 6917"/>
                  <a:gd name="T3" fmla="*/ 0 h 3516"/>
                  <a:gd name="T4" fmla="*/ 10 w 6917"/>
                  <a:gd name="T5" fmla="*/ 5 h 3516"/>
                  <a:gd name="T6" fmla="*/ 0 w 6917"/>
                  <a:gd name="T7" fmla="*/ 5 h 3516"/>
                  <a:gd name="T8" fmla="*/ 9 w 6917"/>
                  <a:gd name="T9" fmla="*/ 0 h 35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917"/>
                  <a:gd name="T16" fmla="*/ 0 h 3516"/>
                  <a:gd name="T17" fmla="*/ 6917 w 6917"/>
                  <a:gd name="T18" fmla="*/ 3516 h 35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917" h="3516">
                    <a:moveTo>
                      <a:pt x="6322" y="0"/>
                    </a:moveTo>
                    <a:lnTo>
                      <a:pt x="6917" y="0"/>
                    </a:lnTo>
                    <a:lnTo>
                      <a:pt x="6802" y="3516"/>
                    </a:lnTo>
                    <a:lnTo>
                      <a:pt x="0" y="3516"/>
                    </a:lnTo>
                    <a:lnTo>
                      <a:pt x="6322" y="0"/>
                    </a:lnTo>
                    <a:close/>
                  </a:path>
                </a:pathLst>
              </a:custGeom>
              <a:solidFill>
                <a:srgbClr val="0042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6" name="Freeform 33"/>
              <p:cNvSpPr>
                <a:spLocks/>
              </p:cNvSpPr>
              <p:nvPr/>
            </p:nvSpPr>
            <p:spPr bwMode="auto">
              <a:xfrm>
                <a:off x="3316" y="3429"/>
                <a:ext cx="270" cy="276"/>
              </a:xfrm>
              <a:custGeom>
                <a:avLst/>
                <a:gdLst>
                  <a:gd name="T0" fmla="*/ 0 w 7041"/>
                  <a:gd name="T1" fmla="*/ 0 h 7171"/>
                  <a:gd name="T2" fmla="*/ 10 w 7041"/>
                  <a:gd name="T3" fmla="*/ 0 h 7171"/>
                  <a:gd name="T4" fmla="*/ 10 w 7041"/>
                  <a:gd name="T5" fmla="*/ 11 h 7171"/>
                  <a:gd name="T6" fmla="*/ 9 w 7041"/>
                  <a:gd name="T7" fmla="*/ 11 h 7171"/>
                  <a:gd name="T8" fmla="*/ 9 w 7041"/>
                  <a:gd name="T9" fmla="*/ 1 h 7171"/>
                  <a:gd name="T10" fmla="*/ 1 w 7041"/>
                  <a:gd name="T11" fmla="*/ 1 h 7171"/>
                  <a:gd name="T12" fmla="*/ 1 w 7041"/>
                  <a:gd name="T13" fmla="*/ 11 h 7171"/>
                  <a:gd name="T14" fmla="*/ 0 w 7041"/>
                  <a:gd name="T15" fmla="*/ 11 h 7171"/>
                  <a:gd name="T16" fmla="*/ 0 w 7041"/>
                  <a:gd name="T17" fmla="*/ 0 h 717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041"/>
                  <a:gd name="T28" fmla="*/ 0 h 7171"/>
                  <a:gd name="T29" fmla="*/ 7041 w 7041"/>
                  <a:gd name="T30" fmla="*/ 7171 h 717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041" h="7171">
                    <a:moveTo>
                      <a:pt x="0" y="0"/>
                    </a:moveTo>
                    <a:lnTo>
                      <a:pt x="7041" y="0"/>
                    </a:lnTo>
                    <a:lnTo>
                      <a:pt x="7041" y="7171"/>
                    </a:lnTo>
                    <a:lnTo>
                      <a:pt x="6297" y="7171"/>
                    </a:lnTo>
                    <a:lnTo>
                      <a:pt x="6297" y="758"/>
                    </a:lnTo>
                    <a:lnTo>
                      <a:pt x="745" y="758"/>
                    </a:lnTo>
                    <a:lnTo>
                      <a:pt x="745" y="7171"/>
                    </a:lnTo>
                    <a:lnTo>
                      <a:pt x="0" y="7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7" name="Freeform 34"/>
              <p:cNvSpPr>
                <a:spLocks/>
              </p:cNvSpPr>
              <p:nvPr/>
            </p:nvSpPr>
            <p:spPr bwMode="auto">
              <a:xfrm>
                <a:off x="3306" y="3429"/>
                <a:ext cx="271" cy="276"/>
              </a:xfrm>
              <a:custGeom>
                <a:avLst/>
                <a:gdLst>
                  <a:gd name="T0" fmla="*/ 0 w 7040"/>
                  <a:gd name="T1" fmla="*/ 0 h 7171"/>
                  <a:gd name="T2" fmla="*/ 10 w 7040"/>
                  <a:gd name="T3" fmla="*/ 0 h 7171"/>
                  <a:gd name="T4" fmla="*/ 10 w 7040"/>
                  <a:gd name="T5" fmla="*/ 11 h 7171"/>
                  <a:gd name="T6" fmla="*/ 9 w 7040"/>
                  <a:gd name="T7" fmla="*/ 11 h 7171"/>
                  <a:gd name="T8" fmla="*/ 9 w 7040"/>
                  <a:gd name="T9" fmla="*/ 1 h 7171"/>
                  <a:gd name="T10" fmla="*/ 1 w 7040"/>
                  <a:gd name="T11" fmla="*/ 1 h 7171"/>
                  <a:gd name="T12" fmla="*/ 1 w 7040"/>
                  <a:gd name="T13" fmla="*/ 11 h 7171"/>
                  <a:gd name="T14" fmla="*/ 0 w 7040"/>
                  <a:gd name="T15" fmla="*/ 11 h 7171"/>
                  <a:gd name="T16" fmla="*/ 0 w 7040"/>
                  <a:gd name="T17" fmla="*/ 0 h 717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040"/>
                  <a:gd name="T28" fmla="*/ 0 h 7171"/>
                  <a:gd name="T29" fmla="*/ 7040 w 7040"/>
                  <a:gd name="T30" fmla="*/ 7171 h 717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040" h="7171">
                    <a:moveTo>
                      <a:pt x="0" y="0"/>
                    </a:moveTo>
                    <a:lnTo>
                      <a:pt x="7040" y="0"/>
                    </a:lnTo>
                    <a:lnTo>
                      <a:pt x="7040" y="7171"/>
                    </a:lnTo>
                    <a:lnTo>
                      <a:pt x="6296" y="7171"/>
                    </a:lnTo>
                    <a:lnTo>
                      <a:pt x="6296" y="758"/>
                    </a:lnTo>
                    <a:lnTo>
                      <a:pt x="744" y="758"/>
                    </a:lnTo>
                    <a:lnTo>
                      <a:pt x="744" y="7171"/>
                    </a:lnTo>
                    <a:lnTo>
                      <a:pt x="0" y="7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8" name="Freeform 35"/>
              <p:cNvSpPr>
                <a:spLocks noEditPoints="1"/>
              </p:cNvSpPr>
              <p:nvPr/>
            </p:nvSpPr>
            <p:spPr bwMode="auto">
              <a:xfrm>
                <a:off x="3360" y="3495"/>
                <a:ext cx="164" cy="206"/>
              </a:xfrm>
              <a:custGeom>
                <a:avLst/>
                <a:gdLst>
                  <a:gd name="T0" fmla="*/ 4 w 4263"/>
                  <a:gd name="T1" fmla="*/ 1 h 5363"/>
                  <a:gd name="T2" fmla="*/ 3 w 4263"/>
                  <a:gd name="T3" fmla="*/ 0 h 5363"/>
                  <a:gd name="T4" fmla="*/ 2 w 4263"/>
                  <a:gd name="T5" fmla="*/ 0 h 5363"/>
                  <a:gd name="T6" fmla="*/ 2 w 4263"/>
                  <a:gd name="T7" fmla="*/ 0 h 5363"/>
                  <a:gd name="T8" fmla="*/ 1 w 4263"/>
                  <a:gd name="T9" fmla="*/ 0 h 5363"/>
                  <a:gd name="T10" fmla="*/ 0 w 4263"/>
                  <a:gd name="T11" fmla="*/ 1 h 5363"/>
                  <a:gd name="T12" fmla="*/ 0 w 4263"/>
                  <a:gd name="T13" fmla="*/ 1 h 5363"/>
                  <a:gd name="T14" fmla="*/ 0 w 4263"/>
                  <a:gd name="T15" fmla="*/ 1 h 5363"/>
                  <a:gd name="T16" fmla="*/ 1 w 4263"/>
                  <a:gd name="T17" fmla="*/ 2 h 5363"/>
                  <a:gd name="T18" fmla="*/ 0 w 4263"/>
                  <a:gd name="T19" fmla="*/ 2 h 5363"/>
                  <a:gd name="T20" fmla="*/ 1 w 4263"/>
                  <a:gd name="T21" fmla="*/ 3 h 5363"/>
                  <a:gd name="T22" fmla="*/ 1 w 4263"/>
                  <a:gd name="T23" fmla="*/ 3 h 5363"/>
                  <a:gd name="T24" fmla="*/ 2 w 4263"/>
                  <a:gd name="T25" fmla="*/ 4 h 5363"/>
                  <a:gd name="T26" fmla="*/ 3 w 4263"/>
                  <a:gd name="T27" fmla="*/ 4 h 5363"/>
                  <a:gd name="T28" fmla="*/ 4 w 4263"/>
                  <a:gd name="T29" fmla="*/ 4 h 5363"/>
                  <a:gd name="T30" fmla="*/ 4 w 4263"/>
                  <a:gd name="T31" fmla="*/ 4 h 5363"/>
                  <a:gd name="T32" fmla="*/ 5 w 4263"/>
                  <a:gd name="T33" fmla="*/ 4 h 5363"/>
                  <a:gd name="T34" fmla="*/ 6 w 4263"/>
                  <a:gd name="T35" fmla="*/ 5 h 5363"/>
                  <a:gd name="T36" fmla="*/ 6 w 4263"/>
                  <a:gd name="T37" fmla="*/ 6 h 5363"/>
                  <a:gd name="T38" fmla="*/ 6 w 4263"/>
                  <a:gd name="T39" fmla="*/ 7 h 5363"/>
                  <a:gd name="T40" fmla="*/ 6 w 4263"/>
                  <a:gd name="T41" fmla="*/ 7 h 5363"/>
                  <a:gd name="T42" fmla="*/ 6 w 4263"/>
                  <a:gd name="T43" fmla="*/ 7 h 5363"/>
                  <a:gd name="T44" fmla="*/ 6 w 4263"/>
                  <a:gd name="T45" fmla="*/ 8 h 5363"/>
                  <a:gd name="T46" fmla="*/ 6 w 4263"/>
                  <a:gd name="T47" fmla="*/ 7 h 5363"/>
                  <a:gd name="T48" fmla="*/ 6 w 4263"/>
                  <a:gd name="T49" fmla="*/ 6 h 5363"/>
                  <a:gd name="T50" fmla="*/ 6 w 4263"/>
                  <a:gd name="T51" fmla="*/ 6 h 5363"/>
                  <a:gd name="T52" fmla="*/ 6 w 4263"/>
                  <a:gd name="T53" fmla="*/ 5 h 5363"/>
                  <a:gd name="T54" fmla="*/ 5 w 4263"/>
                  <a:gd name="T55" fmla="*/ 4 h 5363"/>
                  <a:gd name="T56" fmla="*/ 5 w 4263"/>
                  <a:gd name="T57" fmla="*/ 4 h 5363"/>
                  <a:gd name="T58" fmla="*/ 5 w 4263"/>
                  <a:gd name="T59" fmla="*/ 4 h 5363"/>
                  <a:gd name="T60" fmla="*/ 5 w 4263"/>
                  <a:gd name="T61" fmla="*/ 3 h 5363"/>
                  <a:gd name="T62" fmla="*/ 5 w 4263"/>
                  <a:gd name="T63" fmla="*/ 3 h 5363"/>
                  <a:gd name="T64" fmla="*/ 5 w 4263"/>
                  <a:gd name="T65" fmla="*/ 4 h 5363"/>
                  <a:gd name="T66" fmla="*/ 5 w 4263"/>
                  <a:gd name="T67" fmla="*/ 4 h 5363"/>
                  <a:gd name="T68" fmla="*/ 5 w 4263"/>
                  <a:gd name="T69" fmla="*/ 3 h 5363"/>
                  <a:gd name="T70" fmla="*/ 4 w 4263"/>
                  <a:gd name="T71" fmla="*/ 4 h 5363"/>
                  <a:gd name="T72" fmla="*/ 4 w 4263"/>
                  <a:gd name="T73" fmla="*/ 4 h 5363"/>
                  <a:gd name="T74" fmla="*/ 3 w 4263"/>
                  <a:gd name="T75" fmla="*/ 4 h 5363"/>
                  <a:gd name="T76" fmla="*/ 4 w 4263"/>
                  <a:gd name="T77" fmla="*/ 4 h 5363"/>
                  <a:gd name="T78" fmla="*/ 5 w 4263"/>
                  <a:gd name="T79" fmla="*/ 3 h 5363"/>
                  <a:gd name="T80" fmla="*/ 4 w 4263"/>
                  <a:gd name="T81" fmla="*/ 4 h 5363"/>
                  <a:gd name="T82" fmla="*/ 3 w 4263"/>
                  <a:gd name="T83" fmla="*/ 4 h 5363"/>
                  <a:gd name="T84" fmla="*/ 2 w 4263"/>
                  <a:gd name="T85" fmla="*/ 4 h 5363"/>
                  <a:gd name="T86" fmla="*/ 1 w 4263"/>
                  <a:gd name="T87" fmla="*/ 3 h 5363"/>
                  <a:gd name="T88" fmla="*/ 1 w 4263"/>
                  <a:gd name="T89" fmla="*/ 3 h 5363"/>
                  <a:gd name="T90" fmla="*/ 1 w 4263"/>
                  <a:gd name="T91" fmla="*/ 3 h 5363"/>
                  <a:gd name="T92" fmla="*/ 1 w 4263"/>
                  <a:gd name="T93" fmla="*/ 2 h 5363"/>
                  <a:gd name="T94" fmla="*/ 1 w 4263"/>
                  <a:gd name="T95" fmla="*/ 2 h 5363"/>
                  <a:gd name="T96" fmla="*/ 1 w 4263"/>
                  <a:gd name="T97" fmla="*/ 1 h 5363"/>
                  <a:gd name="T98" fmla="*/ 2 w 4263"/>
                  <a:gd name="T99" fmla="*/ 1 h 5363"/>
                  <a:gd name="T100" fmla="*/ 3 w 4263"/>
                  <a:gd name="T101" fmla="*/ 1 h 5363"/>
                  <a:gd name="T102" fmla="*/ 4 w 4263"/>
                  <a:gd name="T103" fmla="*/ 2 h 5363"/>
                  <a:gd name="T104" fmla="*/ 3 w 4263"/>
                  <a:gd name="T105" fmla="*/ 1 h 5363"/>
                  <a:gd name="T106" fmla="*/ 3 w 4263"/>
                  <a:gd name="T107" fmla="*/ 1 h 5363"/>
                  <a:gd name="T108" fmla="*/ 2 w 4263"/>
                  <a:gd name="T109" fmla="*/ 1 h 5363"/>
                  <a:gd name="T110" fmla="*/ 2 w 4263"/>
                  <a:gd name="T111" fmla="*/ 1 h 5363"/>
                  <a:gd name="T112" fmla="*/ 1 w 4263"/>
                  <a:gd name="T113" fmla="*/ 1 h 5363"/>
                  <a:gd name="T114" fmla="*/ 2 w 4263"/>
                  <a:gd name="T115" fmla="*/ 2 h 5363"/>
                  <a:gd name="T116" fmla="*/ 3 w 4263"/>
                  <a:gd name="T117" fmla="*/ 1 h 536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263"/>
                  <a:gd name="T178" fmla="*/ 0 h 5363"/>
                  <a:gd name="T179" fmla="*/ 4263 w 4263"/>
                  <a:gd name="T180" fmla="*/ 5363 h 5363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263" h="5363">
                    <a:moveTo>
                      <a:pt x="2989" y="1405"/>
                    </a:moveTo>
                    <a:lnTo>
                      <a:pt x="2957" y="1339"/>
                    </a:lnTo>
                    <a:lnTo>
                      <a:pt x="2922" y="1275"/>
                    </a:lnTo>
                    <a:lnTo>
                      <a:pt x="2888" y="1211"/>
                    </a:lnTo>
                    <a:lnTo>
                      <a:pt x="2852" y="1149"/>
                    </a:lnTo>
                    <a:lnTo>
                      <a:pt x="2815" y="1089"/>
                    </a:lnTo>
                    <a:lnTo>
                      <a:pt x="2778" y="1029"/>
                    </a:lnTo>
                    <a:lnTo>
                      <a:pt x="2738" y="971"/>
                    </a:lnTo>
                    <a:lnTo>
                      <a:pt x="2698" y="914"/>
                    </a:lnTo>
                    <a:lnTo>
                      <a:pt x="2657" y="858"/>
                    </a:lnTo>
                    <a:lnTo>
                      <a:pt x="2614" y="805"/>
                    </a:lnTo>
                    <a:lnTo>
                      <a:pt x="2571" y="751"/>
                    </a:lnTo>
                    <a:lnTo>
                      <a:pt x="2525" y="700"/>
                    </a:lnTo>
                    <a:lnTo>
                      <a:pt x="2480" y="649"/>
                    </a:lnTo>
                    <a:lnTo>
                      <a:pt x="2432" y="600"/>
                    </a:lnTo>
                    <a:lnTo>
                      <a:pt x="2384" y="552"/>
                    </a:lnTo>
                    <a:lnTo>
                      <a:pt x="2334" y="505"/>
                    </a:lnTo>
                    <a:lnTo>
                      <a:pt x="2282" y="458"/>
                    </a:lnTo>
                    <a:lnTo>
                      <a:pt x="2229" y="411"/>
                    </a:lnTo>
                    <a:lnTo>
                      <a:pt x="2178" y="369"/>
                    </a:lnTo>
                    <a:lnTo>
                      <a:pt x="2128" y="328"/>
                    </a:lnTo>
                    <a:lnTo>
                      <a:pt x="2079" y="289"/>
                    </a:lnTo>
                    <a:lnTo>
                      <a:pt x="2031" y="254"/>
                    </a:lnTo>
                    <a:lnTo>
                      <a:pt x="1984" y="220"/>
                    </a:lnTo>
                    <a:lnTo>
                      <a:pt x="1938" y="189"/>
                    </a:lnTo>
                    <a:lnTo>
                      <a:pt x="1893" y="161"/>
                    </a:lnTo>
                    <a:lnTo>
                      <a:pt x="1849" y="135"/>
                    </a:lnTo>
                    <a:lnTo>
                      <a:pt x="1806" y="111"/>
                    </a:lnTo>
                    <a:lnTo>
                      <a:pt x="1765" y="90"/>
                    </a:lnTo>
                    <a:lnTo>
                      <a:pt x="1723" y="71"/>
                    </a:lnTo>
                    <a:lnTo>
                      <a:pt x="1684" y="55"/>
                    </a:lnTo>
                    <a:lnTo>
                      <a:pt x="1644" y="42"/>
                    </a:lnTo>
                    <a:lnTo>
                      <a:pt x="1607" y="29"/>
                    </a:lnTo>
                    <a:lnTo>
                      <a:pt x="1583" y="24"/>
                    </a:lnTo>
                    <a:lnTo>
                      <a:pt x="1559" y="18"/>
                    </a:lnTo>
                    <a:lnTo>
                      <a:pt x="1535" y="14"/>
                    </a:lnTo>
                    <a:lnTo>
                      <a:pt x="1511" y="10"/>
                    </a:lnTo>
                    <a:lnTo>
                      <a:pt x="1487" y="7"/>
                    </a:lnTo>
                    <a:lnTo>
                      <a:pt x="1463" y="4"/>
                    </a:lnTo>
                    <a:lnTo>
                      <a:pt x="1437" y="2"/>
                    </a:lnTo>
                    <a:lnTo>
                      <a:pt x="1412" y="1"/>
                    </a:lnTo>
                    <a:lnTo>
                      <a:pt x="1387" y="0"/>
                    </a:lnTo>
                    <a:lnTo>
                      <a:pt x="1360" y="0"/>
                    </a:lnTo>
                    <a:lnTo>
                      <a:pt x="1335" y="1"/>
                    </a:lnTo>
                    <a:lnTo>
                      <a:pt x="1309" y="2"/>
                    </a:lnTo>
                    <a:lnTo>
                      <a:pt x="1282" y="4"/>
                    </a:lnTo>
                    <a:lnTo>
                      <a:pt x="1255" y="7"/>
                    </a:lnTo>
                    <a:lnTo>
                      <a:pt x="1228" y="10"/>
                    </a:lnTo>
                    <a:lnTo>
                      <a:pt x="1201" y="15"/>
                    </a:lnTo>
                    <a:lnTo>
                      <a:pt x="1174" y="19"/>
                    </a:lnTo>
                    <a:lnTo>
                      <a:pt x="1145" y="25"/>
                    </a:lnTo>
                    <a:lnTo>
                      <a:pt x="1118" y="31"/>
                    </a:lnTo>
                    <a:lnTo>
                      <a:pt x="1090" y="37"/>
                    </a:lnTo>
                    <a:lnTo>
                      <a:pt x="1060" y="46"/>
                    </a:lnTo>
                    <a:lnTo>
                      <a:pt x="1032" y="54"/>
                    </a:lnTo>
                    <a:lnTo>
                      <a:pt x="1003" y="63"/>
                    </a:lnTo>
                    <a:lnTo>
                      <a:pt x="974" y="72"/>
                    </a:lnTo>
                    <a:lnTo>
                      <a:pt x="943" y="82"/>
                    </a:lnTo>
                    <a:lnTo>
                      <a:pt x="914" y="93"/>
                    </a:lnTo>
                    <a:lnTo>
                      <a:pt x="884" y="104"/>
                    </a:lnTo>
                    <a:lnTo>
                      <a:pt x="853" y="116"/>
                    </a:lnTo>
                    <a:lnTo>
                      <a:pt x="792" y="143"/>
                    </a:lnTo>
                    <a:lnTo>
                      <a:pt x="729" y="172"/>
                    </a:lnTo>
                    <a:lnTo>
                      <a:pt x="708" y="182"/>
                    </a:lnTo>
                    <a:lnTo>
                      <a:pt x="686" y="194"/>
                    </a:lnTo>
                    <a:lnTo>
                      <a:pt x="663" y="207"/>
                    </a:lnTo>
                    <a:lnTo>
                      <a:pt x="639" y="221"/>
                    </a:lnTo>
                    <a:lnTo>
                      <a:pt x="615" y="238"/>
                    </a:lnTo>
                    <a:lnTo>
                      <a:pt x="590" y="255"/>
                    </a:lnTo>
                    <a:lnTo>
                      <a:pt x="562" y="273"/>
                    </a:lnTo>
                    <a:lnTo>
                      <a:pt x="535" y="293"/>
                    </a:lnTo>
                    <a:lnTo>
                      <a:pt x="478" y="337"/>
                    </a:lnTo>
                    <a:lnTo>
                      <a:pt x="417" y="386"/>
                    </a:lnTo>
                    <a:lnTo>
                      <a:pt x="352" y="440"/>
                    </a:lnTo>
                    <a:lnTo>
                      <a:pt x="285" y="499"/>
                    </a:lnTo>
                    <a:lnTo>
                      <a:pt x="244" y="537"/>
                    </a:lnTo>
                    <a:lnTo>
                      <a:pt x="207" y="571"/>
                    </a:lnTo>
                    <a:lnTo>
                      <a:pt x="174" y="606"/>
                    </a:lnTo>
                    <a:lnTo>
                      <a:pt x="142" y="638"/>
                    </a:lnTo>
                    <a:lnTo>
                      <a:pt x="115" y="669"/>
                    </a:lnTo>
                    <a:lnTo>
                      <a:pt x="90" y="699"/>
                    </a:lnTo>
                    <a:lnTo>
                      <a:pt x="69" y="727"/>
                    </a:lnTo>
                    <a:lnTo>
                      <a:pt x="49" y="754"/>
                    </a:lnTo>
                    <a:lnTo>
                      <a:pt x="33" y="779"/>
                    </a:lnTo>
                    <a:lnTo>
                      <a:pt x="21" y="804"/>
                    </a:lnTo>
                    <a:lnTo>
                      <a:pt x="15" y="815"/>
                    </a:lnTo>
                    <a:lnTo>
                      <a:pt x="11" y="826"/>
                    </a:lnTo>
                    <a:lnTo>
                      <a:pt x="7" y="837"/>
                    </a:lnTo>
                    <a:lnTo>
                      <a:pt x="5" y="847"/>
                    </a:lnTo>
                    <a:lnTo>
                      <a:pt x="2" y="857"/>
                    </a:lnTo>
                    <a:lnTo>
                      <a:pt x="1" y="867"/>
                    </a:lnTo>
                    <a:lnTo>
                      <a:pt x="0" y="876"/>
                    </a:lnTo>
                    <a:lnTo>
                      <a:pt x="0" y="886"/>
                    </a:lnTo>
                    <a:lnTo>
                      <a:pt x="1" y="894"/>
                    </a:lnTo>
                    <a:lnTo>
                      <a:pt x="3" y="903"/>
                    </a:lnTo>
                    <a:lnTo>
                      <a:pt x="5" y="910"/>
                    </a:lnTo>
                    <a:lnTo>
                      <a:pt x="9" y="918"/>
                    </a:lnTo>
                    <a:lnTo>
                      <a:pt x="16" y="933"/>
                    </a:lnTo>
                    <a:lnTo>
                      <a:pt x="27" y="947"/>
                    </a:lnTo>
                    <a:lnTo>
                      <a:pt x="39" y="962"/>
                    </a:lnTo>
                    <a:lnTo>
                      <a:pt x="53" y="976"/>
                    </a:lnTo>
                    <a:lnTo>
                      <a:pt x="70" y="991"/>
                    </a:lnTo>
                    <a:lnTo>
                      <a:pt x="88" y="1005"/>
                    </a:lnTo>
                    <a:lnTo>
                      <a:pt x="108" y="1019"/>
                    </a:lnTo>
                    <a:lnTo>
                      <a:pt x="130" y="1033"/>
                    </a:lnTo>
                    <a:lnTo>
                      <a:pt x="154" y="1047"/>
                    </a:lnTo>
                    <a:lnTo>
                      <a:pt x="182" y="1061"/>
                    </a:lnTo>
                    <a:lnTo>
                      <a:pt x="210" y="1076"/>
                    </a:lnTo>
                    <a:lnTo>
                      <a:pt x="240" y="1089"/>
                    </a:lnTo>
                    <a:lnTo>
                      <a:pt x="273" y="1103"/>
                    </a:lnTo>
                    <a:lnTo>
                      <a:pt x="307" y="1116"/>
                    </a:lnTo>
                    <a:lnTo>
                      <a:pt x="344" y="1130"/>
                    </a:lnTo>
                    <a:lnTo>
                      <a:pt x="383" y="1143"/>
                    </a:lnTo>
                    <a:lnTo>
                      <a:pt x="373" y="1168"/>
                    </a:lnTo>
                    <a:lnTo>
                      <a:pt x="362" y="1192"/>
                    </a:lnTo>
                    <a:lnTo>
                      <a:pt x="353" y="1216"/>
                    </a:lnTo>
                    <a:lnTo>
                      <a:pt x="344" y="1240"/>
                    </a:lnTo>
                    <a:lnTo>
                      <a:pt x="336" y="1265"/>
                    </a:lnTo>
                    <a:lnTo>
                      <a:pt x="329" y="1289"/>
                    </a:lnTo>
                    <a:lnTo>
                      <a:pt x="323" y="1313"/>
                    </a:lnTo>
                    <a:lnTo>
                      <a:pt x="317" y="1336"/>
                    </a:lnTo>
                    <a:lnTo>
                      <a:pt x="312" y="1361"/>
                    </a:lnTo>
                    <a:lnTo>
                      <a:pt x="308" y="1385"/>
                    </a:lnTo>
                    <a:lnTo>
                      <a:pt x="304" y="1409"/>
                    </a:lnTo>
                    <a:lnTo>
                      <a:pt x="301" y="1432"/>
                    </a:lnTo>
                    <a:lnTo>
                      <a:pt x="299" y="1457"/>
                    </a:lnTo>
                    <a:lnTo>
                      <a:pt x="297" y="1481"/>
                    </a:lnTo>
                    <a:lnTo>
                      <a:pt x="296" y="1504"/>
                    </a:lnTo>
                    <a:lnTo>
                      <a:pt x="296" y="1528"/>
                    </a:lnTo>
                    <a:lnTo>
                      <a:pt x="297" y="1552"/>
                    </a:lnTo>
                    <a:lnTo>
                      <a:pt x="298" y="1576"/>
                    </a:lnTo>
                    <a:lnTo>
                      <a:pt x="299" y="1599"/>
                    </a:lnTo>
                    <a:lnTo>
                      <a:pt x="302" y="1622"/>
                    </a:lnTo>
                    <a:lnTo>
                      <a:pt x="305" y="1647"/>
                    </a:lnTo>
                    <a:lnTo>
                      <a:pt x="309" y="1670"/>
                    </a:lnTo>
                    <a:lnTo>
                      <a:pt x="314" y="1693"/>
                    </a:lnTo>
                    <a:lnTo>
                      <a:pt x="319" y="1717"/>
                    </a:lnTo>
                    <a:lnTo>
                      <a:pt x="325" y="1741"/>
                    </a:lnTo>
                    <a:lnTo>
                      <a:pt x="331" y="1764"/>
                    </a:lnTo>
                    <a:lnTo>
                      <a:pt x="338" y="1787"/>
                    </a:lnTo>
                    <a:lnTo>
                      <a:pt x="346" y="1811"/>
                    </a:lnTo>
                    <a:lnTo>
                      <a:pt x="355" y="1835"/>
                    </a:lnTo>
                    <a:lnTo>
                      <a:pt x="364" y="1858"/>
                    </a:lnTo>
                    <a:lnTo>
                      <a:pt x="375" y="1881"/>
                    </a:lnTo>
                    <a:lnTo>
                      <a:pt x="386" y="1904"/>
                    </a:lnTo>
                    <a:lnTo>
                      <a:pt x="394" y="1921"/>
                    </a:lnTo>
                    <a:lnTo>
                      <a:pt x="402" y="1936"/>
                    </a:lnTo>
                    <a:lnTo>
                      <a:pt x="411" y="1951"/>
                    </a:lnTo>
                    <a:lnTo>
                      <a:pt x="420" y="1966"/>
                    </a:lnTo>
                    <a:lnTo>
                      <a:pt x="430" y="1982"/>
                    </a:lnTo>
                    <a:lnTo>
                      <a:pt x="440" y="1996"/>
                    </a:lnTo>
                    <a:lnTo>
                      <a:pt x="451" y="2011"/>
                    </a:lnTo>
                    <a:lnTo>
                      <a:pt x="463" y="2027"/>
                    </a:lnTo>
                    <a:lnTo>
                      <a:pt x="475" y="2041"/>
                    </a:lnTo>
                    <a:lnTo>
                      <a:pt x="488" y="2056"/>
                    </a:lnTo>
                    <a:lnTo>
                      <a:pt x="501" y="2070"/>
                    </a:lnTo>
                    <a:lnTo>
                      <a:pt x="514" y="2084"/>
                    </a:lnTo>
                    <a:lnTo>
                      <a:pt x="542" y="2113"/>
                    </a:lnTo>
                    <a:lnTo>
                      <a:pt x="574" y="2140"/>
                    </a:lnTo>
                    <a:lnTo>
                      <a:pt x="606" y="2166"/>
                    </a:lnTo>
                    <a:lnTo>
                      <a:pt x="641" y="2193"/>
                    </a:lnTo>
                    <a:lnTo>
                      <a:pt x="678" y="2219"/>
                    </a:lnTo>
                    <a:lnTo>
                      <a:pt x="717" y="2244"/>
                    </a:lnTo>
                    <a:lnTo>
                      <a:pt x="757" y="2269"/>
                    </a:lnTo>
                    <a:lnTo>
                      <a:pt x="801" y="2293"/>
                    </a:lnTo>
                    <a:lnTo>
                      <a:pt x="846" y="2318"/>
                    </a:lnTo>
                    <a:lnTo>
                      <a:pt x="894" y="2341"/>
                    </a:lnTo>
                    <a:lnTo>
                      <a:pt x="974" y="2371"/>
                    </a:lnTo>
                    <a:lnTo>
                      <a:pt x="1053" y="2403"/>
                    </a:lnTo>
                    <a:lnTo>
                      <a:pt x="1132" y="2433"/>
                    </a:lnTo>
                    <a:lnTo>
                      <a:pt x="1212" y="2463"/>
                    </a:lnTo>
                    <a:lnTo>
                      <a:pt x="1292" y="2495"/>
                    </a:lnTo>
                    <a:lnTo>
                      <a:pt x="1372" y="2525"/>
                    </a:lnTo>
                    <a:lnTo>
                      <a:pt x="1450" y="2555"/>
                    </a:lnTo>
                    <a:lnTo>
                      <a:pt x="1530" y="2586"/>
                    </a:lnTo>
                    <a:lnTo>
                      <a:pt x="1607" y="2633"/>
                    </a:lnTo>
                    <a:lnTo>
                      <a:pt x="1685" y="2680"/>
                    </a:lnTo>
                    <a:lnTo>
                      <a:pt x="1762" y="2727"/>
                    </a:lnTo>
                    <a:lnTo>
                      <a:pt x="1838" y="2775"/>
                    </a:lnTo>
                    <a:lnTo>
                      <a:pt x="1916" y="2821"/>
                    </a:lnTo>
                    <a:lnTo>
                      <a:pt x="1993" y="2869"/>
                    </a:lnTo>
                    <a:lnTo>
                      <a:pt x="2071" y="2915"/>
                    </a:lnTo>
                    <a:lnTo>
                      <a:pt x="2148" y="2963"/>
                    </a:lnTo>
                    <a:lnTo>
                      <a:pt x="2170" y="2974"/>
                    </a:lnTo>
                    <a:lnTo>
                      <a:pt x="2191" y="2986"/>
                    </a:lnTo>
                    <a:lnTo>
                      <a:pt x="2212" y="2996"/>
                    </a:lnTo>
                    <a:lnTo>
                      <a:pt x="2234" y="3005"/>
                    </a:lnTo>
                    <a:lnTo>
                      <a:pt x="2255" y="3014"/>
                    </a:lnTo>
                    <a:lnTo>
                      <a:pt x="2277" y="3022"/>
                    </a:lnTo>
                    <a:lnTo>
                      <a:pt x="2298" y="3030"/>
                    </a:lnTo>
                    <a:lnTo>
                      <a:pt x="2320" y="3036"/>
                    </a:lnTo>
                    <a:lnTo>
                      <a:pt x="2341" y="3042"/>
                    </a:lnTo>
                    <a:lnTo>
                      <a:pt x="2363" y="3048"/>
                    </a:lnTo>
                    <a:lnTo>
                      <a:pt x="2384" y="3053"/>
                    </a:lnTo>
                    <a:lnTo>
                      <a:pt x="2406" y="3057"/>
                    </a:lnTo>
                    <a:lnTo>
                      <a:pt x="2427" y="3060"/>
                    </a:lnTo>
                    <a:lnTo>
                      <a:pt x="2448" y="3062"/>
                    </a:lnTo>
                    <a:lnTo>
                      <a:pt x="2470" y="3064"/>
                    </a:lnTo>
                    <a:lnTo>
                      <a:pt x="2491" y="3064"/>
                    </a:lnTo>
                    <a:lnTo>
                      <a:pt x="2513" y="3064"/>
                    </a:lnTo>
                    <a:lnTo>
                      <a:pt x="2534" y="3064"/>
                    </a:lnTo>
                    <a:lnTo>
                      <a:pt x="2555" y="3062"/>
                    </a:lnTo>
                    <a:lnTo>
                      <a:pt x="2577" y="3060"/>
                    </a:lnTo>
                    <a:lnTo>
                      <a:pt x="2598" y="3057"/>
                    </a:lnTo>
                    <a:lnTo>
                      <a:pt x="2620" y="3054"/>
                    </a:lnTo>
                    <a:lnTo>
                      <a:pt x="2641" y="3049"/>
                    </a:lnTo>
                    <a:lnTo>
                      <a:pt x="2663" y="3043"/>
                    </a:lnTo>
                    <a:lnTo>
                      <a:pt x="2684" y="3037"/>
                    </a:lnTo>
                    <a:lnTo>
                      <a:pt x="2705" y="3031"/>
                    </a:lnTo>
                    <a:lnTo>
                      <a:pt x="2727" y="3023"/>
                    </a:lnTo>
                    <a:lnTo>
                      <a:pt x="2748" y="3015"/>
                    </a:lnTo>
                    <a:lnTo>
                      <a:pt x="2770" y="3007"/>
                    </a:lnTo>
                    <a:lnTo>
                      <a:pt x="2791" y="2997"/>
                    </a:lnTo>
                    <a:lnTo>
                      <a:pt x="2813" y="2987"/>
                    </a:lnTo>
                    <a:lnTo>
                      <a:pt x="2834" y="2976"/>
                    </a:lnTo>
                    <a:lnTo>
                      <a:pt x="2925" y="2925"/>
                    </a:lnTo>
                    <a:lnTo>
                      <a:pt x="2939" y="2939"/>
                    </a:lnTo>
                    <a:lnTo>
                      <a:pt x="2958" y="2956"/>
                    </a:lnTo>
                    <a:lnTo>
                      <a:pt x="2979" y="2973"/>
                    </a:lnTo>
                    <a:lnTo>
                      <a:pt x="3003" y="2992"/>
                    </a:lnTo>
                    <a:lnTo>
                      <a:pt x="3060" y="3035"/>
                    </a:lnTo>
                    <a:lnTo>
                      <a:pt x="3129" y="3085"/>
                    </a:lnTo>
                    <a:lnTo>
                      <a:pt x="3210" y="3141"/>
                    </a:lnTo>
                    <a:lnTo>
                      <a:pt x="3303" y="3203"/>
                    </a:lnTo>
                    <a:lnTo>
                      <a:pt x="3408" y="3272"/>
                    </a:lnTo>
                    <a:lnTo>
                      <a:pt x="3525" y="3348"/>
                    </a:lnTo>
                    <a:lnTo>
                      <a:pt x="3562" y="3372"/>
                    </a:lnTo>
                    <a:lnTo>
                      <a:pt x="3598" y="3399"/>
                    </a:lnTo>
                    <a:lnTo>
                      <a:pt x="3633" y="3428"/>
                    </a:lnTo>
                    <a:lnTo>
                      <a:pt x="3668" y="3458"/>
                    </a:lnTo>
                    <a:lnTo>
                      <a:pt x="3701" y="3489"/>
                    </a:lnTo>
                    <a:lnTo>
                      <a:pt x="3734" y="3524"/>
                    </a:lnTo>
                    <a:lnTo>
                      <a:pt x="3767" y="3560"/>
                    </a:lnTo>
                    <a:lnTo>
                      <a:pt x="3798" y="3597"/>
                    </a:lnTo>
                    <a:lnTo>
                      <a:pt x="3828" y="3637"/>
                    </a:lnTo>
                    <a:lnTo>
                      <a:pt x="3859" y="3678"/>
                    </a:lnTo>
                    <a:lnTo>
                      <a:pt x="3888" y="3722"/>
                    </a:lnTo>
                    <a:lnTo>
                      <a:pt x="3917" y="3766"/>
                    </a:lnTo>
                    <a:lnTo>
                      <a:pt x="3945" y="3814"/>
                    </a:lnTo>
                    <a:lnTo>
                      <a:pt x="3973" y="3862"/>
                    </a:lnTo>
                    <a:lnTo>
                      <a:pt x="3999" y="3913"/>
                    </a:lnTo>
                    <a:lnTo>
                      <a:pt x="4025" y="3965"/>
                    </a:lnTo>
                    <a:lnTo>
                      <a:pt x="4036" y="3992"/>
                    </a:lnTo>
                    <a:lnTo>
                      <a:pt x="4047" y="4017"/>
                    </a:lnTo>
                    <a:lnTo>
                      <a:pt x="4058" y="4042"/>
                    </a:lnTo>
                    <a:lnTo>
                      <a:pt x="4067" y="4067"/>
                    </a:lnTo>
                    <a:lnTo>
                      <a:pt x="4075" y="4094"/>
                    </a:lnTo>
                    <a:lnTo>
                      <a:pt x="4083" y="4119"/>
                    </a:lnTo>
                    <a:lnTo>
                      <a:pt x="4089" y="4145"/>
                    </a:lnTo>
                    <a:lnTo>
                      <a:pt x="4095" y="4170"/>
                    </a:lnTo>
                    <a:lnTo>
                      <a:pt x="4100" y="4197"/>
                    </a:lnTo>
                    <a:lnTo>
                      <a:pt x="4104" y="4222"/>
                    </a:lnTo>
                    <a:lnTo>
                      <a:pt x="4107" y="4248"/>
                    </a:lnTo>
                    <a:lnTo>
                      <a:pt x="4110" y="4274"/>
                    </a:lnTo>
                    <a:lnTo>
                      <a:pt x="4111" y="4300"/>
                    </a:lnTo>
                    <a:lnTo>
                      <a:pt x="4112" y="4326"/>
                    </a:lnTo>
                    <a:lnTo>
                      <a:pt x="4111" y="4352"/>
                    </a:lnTo>
                    <a:lnTo>
                      <a:pt x="4110" y="4378"/>
                    </a:lnTo>
                    <a:lnTo>
                      <a:pt x="4108" y="4404"/>
                    </a:lnTo>
                    <a:lnTo>
                      <a:pt x="4106" y="4430"/>
                    </a:lnTo>
                    <a:lnTo>
                      <a:pt x="4102" y="4456"/>
                    </a:lnTo>
                    <a:lnTo>
                      <a:pt x="4097" y="4483"/>
                    </a:lnTo>
                    <a:lnTo>
                      <a:pt x="4092" y="4509"/>
                    </a:lnTo>
                    <a:lnTo>
                      <a:pt x="4086" y="4535"/>
                    </a:lnTo>
                    <a:lnTo>
                      <a:pt x="4079" y="4562"/>
                    </a:lnTo>
                    <a:lnTo>
                      <a:pt x="4071" y="4588"/>
                    </a:lnTo>
                    <a:lnTo>
                      <a:pt x="4062" y="4615"/>
                    </a:lnTo>
                    <a:lnTo>
                      <a:pt x="4052" y="4641"/>
                    </a:lnTo>
                    <a:lnTo>
                      <a:pt x="4041" y="4668"/>
                    </a:lnTo>
                    <a:lnTo>
                      <a:pt x="4030" y="4695"/>
                    </a:lnTo>
                    <a:lnTo>
                      <a:pt x="4017" y="4721"/>
                    </a:lnTo>
                    <a:lnTo>
                      <a:pt x="4004" y="4748"/>
                    </a:lnTo>
                    <a:lnTo>
                      <a:pt x="3991" y="4775"/>
                    </a:lnTo>
                    <a:lnTo>
                      <a:pt x="3976" y="4801"/>
                    </a:lnTo>
                    <a:lnTo>
                      <a:pt x="3961" y="4827"/>
                    </a:lnTo>
                    <a:lnTo>
                      <a:pt x="3945" y="4854"/>
                    </a:lnTo>
                    <a:lnTo>
                      <a:pt x="3930" y="4879"/>
                    </a:lnTo>
                    <a:lnTo>
                      <a:pt x="3914" y="4903"/>
                    </a:lnTo>
                    <a:lnTo>
                      <a:pt x="3897" y="4928"/>
                    </a:lnTo>
                    <a:lnTo>
                      <a:pt x="3880" y="4952"/>
                    </a:lnTo>
                    <a:lnTo>
                      <a:pt x="3863" y="4975"/>
                    </a:lnTo>
                    <a:lnTo>
                      <a:pt x="3844" y="4998"/>
                    </a:lnTo>
                    <a:lnTo>
                      <a:pt x="3825" y="5022"/>
                    </a:lnTo>
                    <a:lnTo>
                      <a:pt x="3807" y="5044"/>
                    </a:lnTo>
                    <a:lnTo>
                      <a:pt x="3787" y="5065"/>
                    </a:lnTo>
                    <a:lnTo>
                      <a:pt x="3767" y="5087"/>
                    </a:lnTo>
                    <a:lnTo>
                      <a:pt x="3746" y="5107"/>
                    </a:lnTo>
                    <a:lnTo>
                      <a:pt x="3725" y="5129"/>
                    </a:lnTo>
                    <a:lnTo>
                      <a:pt x="3704" y="5149"/>
                    </a:lnTo>
                    <a:lnTo>
                      <a:pt x="3682" y="5168"/>
                    </a:lnTo>
                    <a:lnTo>
                      <a:pt x="3622" y="5363"/>
                    </a:lnTo>
                    <a:lnTo>
                      <a:pt x="3661" y="5337"/>
                    </a:lnTo>
                    <a:lnTo>
                      <a:pt x="3698" y="5310"/>
                    </a:lnTo>
                    <a:lnTo>
                      <a:pt x="3734" y="5282"/>
                    </a:lnTo>
                    <a:lnTo>
                      <a:pt x="3770" y="5254"/>
                    </a:lnTo>
                    <a:lnTo>
                      <a:pt x="3804" y="5226"/>
                    </a:lnTo>
                    <a:lnTo>
                      <a:pt x="3836" y="5196"/>
                    </a:lnTo>
                    <a:lnTo>
                      <a:pt x="3869" y="5167"/>
                    </a:lnTo>
                    <a:lnTo>
                      <a:pt x="3900" y="5137"/>
                    </a:lnTo>
                    <a:lnTo>
                      <a:pt x="3929" y="5106"/>
                    </a:lnTo>
                    <a:lnTo>
                      <a:pt x="3959" y="5075"/>
                    </a:lnTo>
                    <a:lnTo>
                      <a:pt x="3986" y="5044"/>
                    </a:lnTo>
                    <a:lnTo>
                      <a:pt x="4012" y="5011"/>
                    </a:lnTo>
                    <a:lnTo>
                      <a:pt x="4037" y="4979"/>
                    </a:lnTo>
                    <a:lnTo>
                      <a:pt x="4062" y="4946"/>
                    </a:lnTo>
                    <a:lnTo>
                      <a:pt x="4085" y="4911"/>
                    </a:lnTo>
                    <a:lnTo>
                      <a:pt x="4107" y="4877"/>
                    </a:lnTo>
                    <a:lnTo>
                      <a:pt x="4124" y="4848"/>
                    </a:lnTo>
                    <a:lnTo>
                      <a:pt x="4141" y="4818"/>
                    </a:lnTo>
                    <a:lnTo>
                      <a:pt x="4157" y="4789"/>
                    </a:lnTo>
                    <a:lnTo>
                      <a:pt x="4171" y="4760"/>
                    </a:lnTo>
                    <a:lnTo>
                      <a:pt x="4184" y="4730"/>
                    </a:lnTo>
                    <a:lnTo>
                      <a:pt x="4196" y="4700"/>
                    </a:lnTo>
                    <a:lnTo>
                      <a:pt x="4208" y="4671"/>
                    </a:lnTo>
                    <a:lnTo>
                      <a:pt x="4218" y="4640"/>
                    </a:lnTo>
                    <a:lnTo>
                      <a:pt x="4227" y="4610"/>
                    </a:lnTo>
                    <a:lnTo>
                      <a:pt x="4235" y="4581"/>
                    </a:lnTo>
                    <a:lnTo>
                      <a:pt x="4242" y="4550"/>
                    </a:lnTo>
                    <a:lnTo>
                      <a:pt x="4248" y="4520"/>
                    </a:lnTo>
                    <a:lnTo>
                      <a:pt x="4254" y="4489"/>
                    </a:lnTo>
                    <a:lnTo>
                      <a:pt x="4257" y="4459"/>
                    </a:lnTo>
                    <a:lnTo>
                      <a:pt x="4260" y="4428"/>
                    </a:lnTo>
                    <a:lnTo>
                      <a:pt x="4262" y="4398"/>
                    </a:lnTo>
                    <a:lnTo>
                      <a:pt x="4263" y="4367"/>
                    </a:lnTo>
                    <a:lnTo>
                      <a:pt x="4263" y="4335"/>
                    </a:lnTo>
                    <a:lnTo>
                      <a:pt x="4261" y="4305"/>
                    </a:lnTo>
                    <a:lnTo>
                      <a:pt x="4259" y="4274"/>
                    </a:lnTo>
                    <a:lnTo>
                      <a:pt x="4255" y="4242"/>
                    </a:lnTo>
                    <a:lnTo>
                      <a:pt x="4251" y="4211"/>
                    </a:lnTo>
                    <a:lnTo>
                      <a:pt x="4245" y="4180"/>
                    </a:lnTo>
                    <a:lnTo>
                      <a:pt x="4238" y="4148"/>
                    </a:lnTo>
                    <a:lnTo>
                      <a:pt x="4231" y="4117"/>
                    </a:lnTo>
                    <a:lnTo>
                      <a:pt x="4222" y="4086"/>
                    </a:lnTo>
                    <a:lnTo>
                      <a:pt x="4212" y="4053"/>
                    </a:lnTo>
                    <a:lnTo>
                      <a:pt x="4202" y="4022"/>
                    </a:lnTo>
                    <a:lnTo>
                      <a:pt x="4190" y="3990"/>
                    </a:lnTo>
                    <a:lnTo>
                      <a:pt x="4178" y="3958"/>
                    </a:lnTo>
                    <a:lnTo>
                      <a:pt x="4164" y="3926"/>
                    </a:lnTo>
                    <a:lnTo>
                      <a:pt x="4148" y="3894"/>
                    </a:lnTo>
                    <a:lnTo>
                      <a:pt x="4123" y="3843"/>
                    </a:lnTo>
                    <a:lnTo>
                      <a:pt x="4098" y="3793"/>
                    </a:lnTo>
                    <a:lnTo>
                      <a:pt x="4071" y="3746"/>
                    </a:lnTo>
                    <a:lnTo>
                      <a:pt x="4043" y="3700"/>
                    </a:lnTo>
                    <a:lnTo>
                      <a:pt x="4015" y="3656"/>
                    </a:lnTo>
                    <a:lnTo>
                      <a:pt x="3986" y="3614"/>
                    </a:lnTo>
                    <a:lnTo>
                      <a:pt x="3956" y="3572"/>
                    </a:lnTo>
                    <a:lnTo>
                      <a:pt x="3925" y="3533"/>
                    </a:lnTo>
                    <a:lnTo>
                      <a:pt x="3894" y="3495"/>
                    </a:lnTo>
                    <a:lnTo>
                      <a:pt x="3862" y="3459"/>
                    </a:lnTo>
                    <a:lnTo>
                      <a:pt x="3828" y="3425"/>
                    </a:lnTo>
                    <a:lnTo>
                      <a:pt x="3794" y="3392"/>
                    </a:lnTo>
                    <a:lnTo>
                      <a:pt x="3760" y="3361"/>
                    </a:lnTo>
                    <a:lnTo>
                      <a:pt x="3723" y="3332"/>
                    </a:lnTo>
                    <a:lnTo>
                      <a:pt x="3687" y="3303"/>
                    </a:lnTo>
                    <a:lnTo>
                      <a:pt x="3649" y="3277"/>
                    </a:lnTo>
                    <a:lnTo>
                      <a:pt x="3575" y="3225"/>
                    </a:lnTo>
                    <a:lnTo>
                      <a:pt x="3499" y="3175"/>
                    </a:lnTo>
                    <a:lnTo>
                      <a:pt x="3423" y="3123"/>
                    </a:lnTo>
                    <a:lnTo>
                      <a:pt x="3347" y="3073"/>
                    </a:lnTo>
                    <a:lnTo>
                      <a:pt x="3272" y="3021"/>
                    </a:lnTo>
                    <a:lnTo>
                      <a:pt x="3196" y="2971"/>
                    </a:lnTo>
                    <a:lnTo>
                      <a:pt x="3119" y="2920"/>
                    </a:lnTo>
                    <a:lnTo>
                      <a:pt x="3043" y="2869"/>
                    </a:lnTo>
                    <a:lnTo>
                      <a:pt x="3206" y="2772"/>
                    </a:lnTo>
                    <a:lnTo>
                      <a:pt x="3261" y="2740"/>
                    </a:lnTo>
                    <a:lnTo>
                      <a:pt x="3299" y="2717"/>
                    </a:lnTo>
                    <a:lnTo>
                      <a:pt x="3312" y="2709"/>
                    </a:lnTo>
                    <a:lnTo>
                      <a:pt x="3321" y="2702"/>
                    </a:lnTo>
                    <a:lnTo>
                      <a:pt x="3326" y="2698"/>
                    </a:lnTo>
                    <a:lnTo>
                      <a:pt x="3328" y="2696"/>
                    </a:lnTo>
                    <a:lnTo>
                      <a:pt x="3327" y="2693"/>
                    </a:lnTo>
                    <a:lnTo>
                      <a:pt x="3328" y="2689"/>
                    </a:lnTo>
                    <a:lnTo>
                      <a:pt x="3329" y="2685"/>
                    </a:lnTo>
                    <a:lnTo>
                      <a:pt x="3333" y="2680"/>
                    </a:lnTo>
                    <a:lnTo>
                      <a:pt x="3343" y="2665"/>
                    </a:lnTo>
                    <a:lnTo>
                      <a:pt x="3352" y="2650"/>
                    </a:lnTo>
                    <a:lnTo>
                      <a:pt x="3361" y="2636"/>
                    </a:lnTo>
                    <a:lnTo>
                      <a:pt x="3369" y="2622"/>
                    </a:lnTo>
                    <a:lnTo>
                      <a:pt x="3375" y="2608"/>
                    </a:lnTo>
                    <a:lnTo>
                      <a:pt x="3381" y="2594"/>
                    </a:lnTo>
                    <a:lnTo>
                      <a:pt x="3386" y="2580"/>
                    </a:lnTo>
                    <a:lnTo>
                      <a:pt x="3391" y="2565"/>
                    </a:lnTo>
                    <a:lnTo>
                      <a:pt x="3394" y="2552"/>
                    </a:lnTo>
                    <a:lnTo>
                      <a:pt x="3397" y="2538"/>
                    </a:lnTo>
                    <a:lnTo>
                      <a:pt x="3399" y="2525"/>
                    </a:lnTo>
                    <a:lnTo>
                      <a:pt x="3401" y="2511"/>
                    </a:lnTo>
                    <a:lnTo>
                      <a:pt x="3401" y="2498"/>
                    </a:lnTo>
                    <a:lnTo>
                      <a:pt x="3401" y="2485"/>
                    </a:lnTo>
                    <a:lnTo>
                      <a:pt x="3400" y="2471"/>
                    </a:lnTo>
                    <a:lnTo>
                      <a:pt x="3398" y="2458"/>
                    </a:lnTo>
                    <a:lnTo>
                      <a:pt x="3396" y="2450"/>
                    </a:lnTo>
                    <a:lnTo>
                      <a:pt x="3392" y="2436"/>
                    </a:lnTo>
                    <a:lnTo>
                      <a:pt x="3385" y="2416"/>
                    </a:lnTo>
                    <a:lnTo>
                      <a:pt x="3375" y="2390"/>
                    </a:lnTo>
                    <a:lnTo>
                      <a:pt x="3363" y="2357"/>
                    </a:lnTo>
                    <a:lnTo>
                      <a:pt x="3347" y="2318"/>
                    </a:lnTo>
                    <a:lnTo>
                      <a:pt x="3330" y="2272"/>
                    </a:lnTo>
                    <a:lnTo>
                      <a:pt x="3310" y="2221"/>
                    </a:lnTo>
                    <a:lnTo>
                      <a:pt x="3280" y="2139"/>
                    </a:lnTo>
                    <a:lnTo>
                      <a:pt x="3249" y="2061"/>
                    </a:lnTo>
                    <a:lnTo>
                      <a:pt x="3221" y="1987"/>
                    </a:lnTo>
                    <a:lnTo>
                      <a:pt x="3195" y="1917"/>
                    </a:lnTo>
                    <a:lnTo>
                      <a:pt x="3170" y="1853"/>
                    </a:lnTo>
                    <a:lnTo>
                      <a:pt x="3146" y="1791"/>
                    </a:lnTo>
                    <a:lnTo>
                      <a:pt x="3124" y="1734"/>
                    </a:lnTo>
                    <a:lnTo>
                      <a:pt x="3103" y="1681"/>
                    </a:lnTo>
                    <a:lnTo>
                      <a:pt x="3084" y="1631"/>
                    </a:lnTo>
                    <a:lnTo>
                      <a:pt x="3066" y="1587"/>
                    </a:lnTo>
                    <a:lnTo>
                      <a:pt x="3049" y="1547"/>
                    </a:lnTo>
                    <a:lnTo>
                      <a:pt x="3034" y="1509"/>
                    </a:lnTo>
                    <a:lnTo>
                      <a:pt x="3020" y="1477"/>
                    </a:lnTo>
                    <a:lnTo>
                      <a:pt x="3008" y="1449"/>
                    </a:lnTo>
                    <a:lnTo>
                      <a:pt x="2998" y="1424"/>
                    </a:lnTo>
                    <a:lnTo>
                      <a:pt x="2989" y="1405"/>
                    </a:lnTo>
                    <a:close/>
                    <a:moveTo>
                      <a:pt x="3206" y="2202"/>
                    </a:moveTo>
                    <a:lnTo>
                      <a:pt x="3220" y="2239"/>
                    </a:lnTo>
                    <a:lnTo>
                      <a:pt x="3233" y="2275"/>
                    </a:lnTo>
                    <a:lnTo>
                      <a:pt x="3245" y="2310"/>
                    </a:lnTo>
                    <a:lnTo>
                      <a:pt x="3257" y="2342"/>
                    </a:lnTo>
                    <a:lnTo>
                      <a:pt x="3267" y="2372"/>
                    </a:lnTo>
                    <a:lnTo>
                      <a:pt x="3275" y="2401"/>
                    </a:lnTo>
                    <a:lnTo>
                      <a:pt x="3282" y="2428"/>
                    </a:lnTo>
                    <a:lnTo>
                      <a:pt x="3288" y="2453"/>
                    </a:lnTo>
                    <a:lnTo>
                      <a:pt x="3292" y="2476"/>
                    </a:lnTo>
                    <a:lnTo>
                      <a:pt x="3296" y="2499"/>
                    </a:lnTo>
                    <a:lnTo>
                      <a:pt x="3298" y="2519"/>
                    </a:lnTo>
                    <a:lnTo>
                      <a:pt x="3299" y="2537"/>
                    </a:lnTo>
                    <a:lnTo>
                      <a:pt x="3299" y="2553"/>
                    </a:lnTo>
                    <a:lnTo>
                      <a:pt x="3297" y="2567"/>
                    </a:lnTo>
                    <a:lnTo>
                      <a:pt x="3295" y="2581"/>
                    </a:lnTo>
                    <a:lnTo>
                      <a:pt x="3291" y="2592"/>
                    </a:lnTo>
                    <a:lnTo>
                      <a:pt x="3285" y="2603"/>
                    </a:lnTo>
                    <a:lnTo>
                      <a:pt x="3277" y="2614"/>
                    </a:lnTo>
                    <a:lnTo>
                      <a:pt x="3267" y="2626"/>
                    </a:lnTo>
                    <a:lnTo>
                      <a:pt x="3255" y="2638"/>
                    </a:lnTo>
                    <a:lnTo>
                      <a:pt x="3240" y="2651"/>
                    </a:lnTo>
                    <a:lnTo>
                      <a:pt x="3223" y="2664"/>
                    </a:lnTo>
                    <a:lnTo>
                      <a:pt x="3205" y="2680"/>
                    </a:lnTo>
                    <a:lnTo>
                      <a:pt x="3184" y="2694"/>
                    </a:lnTo>
                    <a:lnTo>
                      <a:pt x="3161" y="2710"/>
                    </a:lnTo>
                    <a:lnTo>
                      <a:pt x="3135" y="2726"/>
                    </a:lnTo>
                    <a:lnTo>
                      <a:pt x="3108" y="2742"/>
                    </a:lnTo>
                    <a:lnTo>
                      <a:pt x="3079" y="2760"/>
                    </a:lnTo>
                    <a:lnTo>
                      <a:pt x="3013" y="2797"/>
                    </a:lnTo>
                    <a:lnTo>
                      <a:pt x="2938" y="2836"/>
                    </a:lnTo>
                    <a:lnTo>
                      <a:pt x="2725" y="2629"/>
                    </a:lnTo>
                    <a:lnTo>
                      <a:pt x="2741" y="2618"/>
                    </a:lnTo>
                    <a:lnTo>
                      <a:pt x="2761" y="2604"/>
                    </a:lnTo>
                    <a:lnTo>
                      <a:pt x="2781" y="2588"/>
                    </a:lnTo>
                    <a:lnTo>
                      <a:pt x="2803" y="2569"/>
                    </a:lnTo>
                    <a:lnTo>
                      <a:pt x="2852" y="2528"/>
                    </a:lnTo>
                    <a:lnTo>
                      <a:pt x="2909" y="2478"/>
                    </a:lnTo>
                    <a:lnTo>
                      <a:pt x="2973" y="2422"/>
                    </a:lnTo>
                    <a:lnTo>
                      <a:pt x="3043" y="2356"/>
                    </a:lnTo>
                    <a:lnTo>
                      <a:pt x="3121" y="2283"/>
                    </a:lnTo>
                    <a:lnTo>
                      <a:pt x="3206" y="2202"/>
                    </a:lnTo>
                    <a:close/>
                    <a:moveTo>
                      <a:pt x="2875" y="2861"/>
                    </a:moveTo>
                    <a:lnTo>
                      <a:pt x="2779" y="2913"/>
                    </a:lnTo>
                    <a:lnTo>
                      <a:pt x="2762" y="2922"/>
                    </a:lnTo>
                    <a:lnTo>
                      <a:pt x="2744" y="2929"/>
                    </a:lnTo>
                    <a:lnTo>
                      <a:pt x="2728" y="2937"/>
                    </a:lnTo>
                    <a:lnTo>
                      <a:pt x="2711" y="2943"/>
                    </a:lnTo>
                    <a:lnTo>
                      <a:pt x="2693" y="2949"/>
                    </a:lnTo>
                    <a:lnTo>
                      <a:pt x="2676" y="2955"/>
                    </a:lnTo>
                    <a:lnTo>
                      <a:pt x="2659" y="2959"/>
                    </a:lnTo>
                    <a:lnTo>
                      <a:pt x="2641" y="2963"/>
                    </a:lnTo>
                    <a:lnTo>
                      <a:pt x="2623" y="2966"/>
                    </a:lnTo>
                    <a:lnTo>
                      <a:pt x="2605" y="2968"/>
                    </a:lnTo>
                    <a:lnTo>
                      <a:pt x="2587" y="2970"/>
                    </a:lnTo>
                    <a:lnTo>
                      <a:pt x="2569" y="2971"/>
                    </a:lnTo>
                    <a:lnTo>
                      <a:pt x="2550" y="2972"/>
                    </a:lnTo>
                    <a:lnTo>
                      <a:pt x="2532" y="2971"/>
                    </a:lnTo>
                    <a:lnTo>
                      <a:pt x="2514" y="2970"/>
                    </a:lnTo>
                    <a:lnTo>
                      <a:pt x="2495" y="2969"/>
                    </a:lnTo>
                    <a:lnTo>
                      <a:pt x="2477" y="2967"/>
                    </a:lnTo>
                    <a:lnTo>
                      <a:pt x="2458" y="2964"/>
                    </a:lnTo>
                    <a:lnTo>
                      <a:pt x="2438" y="2960"/>
                    </a:lnTo>
                    <a:lnTo>
                      <a:pt x="2419" y="2956"/>
                    </a:lnTo>
                    <a:lnTo>
                      <a:pt x="2400" y="2950"/>
                    </a:lnTo>
                    <a:lnTo>
                      <a:pt x="2381" y="2945"/>
                    </a:lnTo>
                    <a:lnTo>
                      <a:pt x="2361" y="2938"/>
                    </a:lnTo>
                    <a:lnTo>
                      <a:pt x="2341" y="2931"/>
                    </a:lnTo>
                    <a:lnTo>
                      <a:pt x="2321" y="2924"/>
                    </a:lnTo>
                    <a:lnTo>
                      <a:pt x="2302" y="2916"/>
                    </a:lnTo>
                    <a:lnTo>
                      <a:pt x="2282" y="2907"/>
                    </a:lnTo>
                    <a:lnTo>
                      <a:pt x="2262" y="2897"/>
                    </a:lnTo>
                    <a:lnTo>
                      <a:pt x="2241" y="2887"/>
                    </a:lnTo>
                    <a:lnTo>
                      <a:pt x="2221" y="2876"/>
                    </a:lnTo>
                    <a:lnTo>
                      <a:pt x="2200" y="2865"/>
                    </a:lnTo>
                    <a:lnTo>
                      <a:pt x="2180" y="2851"/>
                    </a:lnTo>
                    <a:lnTo>
                      <a:pt x="2212" y="2845"/>
                    </a:lnTo>
                    <a:lnTo>
                      <a:pt x="2243" y="2837"/>
                    </a:lnTo>
                    <a:lnTo>
                      <a:pt x="2276" y="2829"/>
                    </a:lnTo>
                    <a:lnTo>
                      <a:pt x="2307" y="2820"/>
                    </a:lnTo>
                    <a:lnTo>
                      <a:pt x="2338" y="2811"/>
                    </a:lnTo>
                    <a:lnTo>
                      <a:pt x="2370" y="2801"/>
                    </a:lnTo>
                    <a:lnTo>
                      <a:pt x="2401" y="2790"/>
                    </a:lnTo>
                    <a:lnTo>
                      <a:pt x="2432" y="2779"/>
                    </a:lnTo>
                    <a:lnTo>
                      <a:pt x="2463" y="2767"/>
                    </a:lnTo>
                    <a:lnTo>
                      <a:pt x="2493" y="2754"/>
                    </a:lnTo>
                    <a:lnTo>
                      <a:pt x="2523" y="2741"/>
                    </a:lnTo>
                    <a:lnTo>
                      <a:pt x="2553" y="2727"/>
                    </a:lnTo>
                    <a:lnTo>
                      <a:pt x="2584" y="2712"/>
                    </a:lnTo>
                    <a:lnTo>
                      <a:pt x="2613" y="2698"/>
                    </a:lnTo>
                    <a:lnTo>
                      <a:pt x="2643" y="2682"/>
                    </a:lnTo>
                    <a:lnTo>
                      <a:pt x="2673" y="2665"/>
                    </a:lnTo>
                    <a:lnTo>
                      <a:pt x="2875" y="2861"/>
                    </a:lnTo>
                    <a:close/>
                    <a:moveTo>
                      <a:pt x="2909" y="1436"/>
                    </a:moveTo>
                    <a:lnTo>
                      <a:pt x="2924" y="1472"/>
                    </a:lnTo>
                    <a:lnTo>
                      <a:pt x="2945" y="1520"/>
                    </a:lnTo>
                    <a:lnTo>
                      <a:pt x="2970" y="1582"/>
                    </a:lnTo>
                    <a:lnTo>
                      <a:pt x="3000" y="1658"/>
                    </a:lnTo>
                    <a:lnTo>
                      <a:pt x="3034" y="1747"/>
                    </a:lnTo>
                    <a:lnTo>
                      <a:pt x="3074" y="1849"/>
                    </a:lnTo>
                    <a:lnTo>
                      <a:pt x="3118" y="1964"/>
                    </a:lnTo>
                    <a:lnTo>
                      <a:pt x="3167" y="2092"/>
                    </a:lnTo>
                    <a:lnTo>
                      <a:pt x="3133" y="2138"/>
                    </a:lnTo>
                    <a:lnTo>
                      <a:pt x="3099" y="2181"/>
                    </a:lnTo>
                    <a:lnTo>
                      <a:pt x="3065" y="2224"/>
                    </a:lnTo>
                    <a:lnTo>
                      <a:pt x="3030" y="2263"/>
                    </a:lnTo>
                    <a:lnTo>
                      <a:pt x="2995" y="2303"/>
                    </a:lnTo>
                    <a:lnTo>
                      <a:pt x="2960" y="2339"/>
                    </a:lnTo>
                    <a:lnTo>
                      <a:pt x="2924" y="2374"/>
                    </a:lnTo>
                    <a:lnTo>
                      <a:pt x="2889" y="2408"/>
                    </a:lnTo>
                    <a:lnTo>
                      <a:pt x="2852" y="2439"/>
                    </a:lnTo>
                    <a:lnTo>
                      <a:pt x="2816" y="2468"/>
                    </a:lnTo>
                    <a:lnTo>
                      <a:pt x="2780" y="2497"/>
                    </a:lnTo>
                    <a:lnTo>
                      <a:pt x="2742" y="2523"/>
                    </a:lnTo>
                    <a:lnTo>
                      <a:pt x="2705" y="2548"/>
                    </a:lnTo>
                    <a:lnTo>
                      <a:pt x="2668" y="2571"/>
                    </a:lnTo>
                    <a:lnTo>
                      <a:pt x="2629" y="2593"/>
                    </a:lnTo>
                    <a:lnTo>
                      <a:pt x="2591" y="2612"/>
                    </a:lnTo>
                    <a:lnTo>
                      <a:pt x="2522" y="2643"/>
                    </a:lnTo>
                    <a:lnTo>
                      <a:pt x="2455" y="2673"/>
                    </a:lnTo>
                    <a:lnTo>
                      <a:pt x="2391" y="2699"/>
                    </a:lnTo>
                    <a:lnTo>
                      <a:pt x="2329" y="2722"/>
                    </a:lnTo>
                    <a:lnTo>
                      <a:pt x="2299" y="2733"/>
                    </a:lnTo>
                    <a:lnTo>
                      <a:pt x="2269" y="2743"/>
                    </a:lnTo>
                    <a:lnTo>
                      <a:pt x="2240" y="2752"/>
                    </a:lnTo>
                    <a:lnTo>
                      <a:pt x="2211" y="2760"/>
                    </a:lnTo>
                    <a:lnTo>
                      <a:pt x="2184" y="2769"/>
                    </a:lnTo>
                    <a:lnTo>
                      <a:pt x="2156" y="2776"/>
                    </a:lnTo>
                    <a:lnTo>
                      <a:pt x="2129" y="2782"/>
                    </a:lnTo>
                    <a:lnTo>
                      <a:pt x="2103" y="2787"/>
                    </a:lnTo>
                    <a:lnTo>
                      <a:pt x="2072" y="2772"/>
                    </a:lnTo>
                    <a:lnTo>
                      <a:pt x="2039" y="2754"/>
                    </a:lnTo>
                    <a:lnTo>
                      <a:pt x="2007" y="2736"/>
                    </a:lnTo>
                    <a:lnTo>
                      <a:pt x="1973" y="2718"/>
                    </a:lnTo>
                    <a:lnTo>
                      <a:pt x="1938" y="2698"/>
                    </a:lnTo>
                    <a:lnTo>
                      <a:pt x="1904" y="2677"/>
                    </a:lnTo>
                    <a:lnTo>
                      <a:pt x="1868" y="2654"/>
                    </a:lnTo>
                    <a:lnTo>
                      <a:pt x="1831" y="2631"/>
                    </a:lnTo>
                    <a:lnTo>
                      <a:pt x="1822" y="2625"/>
                    </a:lnTo>
                    <a:lnTo>
                      <a:pt x="1807" y="2618"/>
                    </a:lnTo>
                    <a:lnTo>
                      <a:pt x="1788" y="2609"/>
                    </a:lnTo>
                    <a:lnTo>
                      <a:pt x="1764" y="2597"/>
                    </a:lnTo>
                    <a:lnTo>
                      <a:pt x="1734" y="2585"/>
                    </a:lnTo>
                    <a:lnTo>
                      <a:pt x="1700" y="2569"/>
                    </a:lnTo>
                    <a:lnTo>
                      <a:pt x="1661" y="2553"/>
                    </a:lnTo>
                    <a:lnTo>
                      <a:pt x="1616" y="2535"/>
                    </a:lnTo>
                    <a:lnTo>
                      <a:pt x="1568" y="2516"/>
                    </a:lnTo>
                    <a:lnTo>
                      <a:pt x="1513" y="2495"/>
                    </a:lnTo>
                    <a:lnTo>
                      <a:pt x="1454" y="2471"/>
                    </a:lnTo>
                    <a:lnTo>
                      <a:pt x="1391" y="2446"/>
                    </a:lnTo>
                    <a:lnTo>
                      <a:pt x="1322" y="2420"/>
                    </a:lnTo>
                    <a:lnTo>
                      <a:pt x="1248" y="2392"/>
                    </a:lnTo>
                    <a:lnTo>
                      <a:pt x="1170" y="2362"/>
                    </a:lnTo>
                    <a:lnTo>
                      <a:pt x="1086" y="2331"/>
                    </a:lnTo>
                    <a:lnTo>
                      <a:pt x="1026" y="2307"/>
                    </a:lnTo>
                    <a:lnTo>
                      <a:pt x="969" y="2281"/>
                    </a:lnTo>
                    <a:lnTo>
                      <a:pt x="914" y="2256"/>
                    </a:lnTo>
                    <a:lnTo>
                      <a:pt x="862" y="2231"/>
                    </a:lnTo>
                    <a:lnTo>
                      <a:pt x="838" y="2218"/>
                    </a:lnTo>
                    <a:lnTo>
                      <a:pt x="814" y="2204"/>
                    </a:lnTo>
                    <a:lnTo>
                      <a:pt x="791" y="2190"/>
                    </a:lnTo>
                    <a:lnTo>
                      <a:pt x="769" y="2176"/>
                    </a:lnTo>
                    <a:lnTo>
                      <a:pt x="746" y="2163"/>
                    </a:lnTo>
                    <a:lnTo>
                      <a:pt x="725" y="2149"/>
                    </a:lnTo>
                    <a:lnTo>
                      <a:pt x="705" y="2135"/>
                    </a:lnTo>
                    <a:lnTo>
                      <a:pt x="685" y="2120"/>
                    </a:lnTo>
                    <a:lnTo>
                      <a:pt x="666" y="2105"/>
                    </a:lnTo>
                    <a:lnTo>
                      <a:pt x="647" y="2090"/>
                    </a:lnTo>
                    <a:lnTo>
                      <a:pt x="629" y="2076"/>
                    </a:lnTo>
                    <a:lnTo>
                      <a:pt x="613" y="2061"/>
                    </a:lnTo>
                    <a:lnTo>
                      <a:pt x="596" y="2046"/>
                    </a:lnTo>
                    <a:lnTo>
                      <a:pt x="581" y="2031"/>
                    </a:lnTo>
                    <a:lnTo>
                      <a:pt x="566" y="2015"/>
                    </a:lnTo>
                    <a:lnTo>
                      <a:pt x="551" y="1999"/>
                    </a:lnTo>
                    <a:lnTo>
                      <a:pt x="538" y="1983"/>
                    </a:lnTo>
                    <a:lnTo>
                      <a:pt x="525" y="1967"/>
                    </a:lnTo>
                    <a:lnTo>
                      <a:pt x="513" y="1951"/>
                    </a:lnTo>
                    <a:lnTo>
                      <a:pt x="502" y="1935"/>
                    </a:lnTo>
                    <a:lnTo>
                      <a:pt x="491" y="1917"/>
                    </a:lnTo>
                    <a:lnTo>
                      <a:pt x="481" y="1901"/>
                    </a:lnTo>
                    <a:lnTo>
                      <a:pt x="472" y="1884"/>
                    </a:lnTo>
                    <a:lnTo>
                      <a:pt x="463" y="1867"/>
                    </a:lnTo>
                    <a:lnTo>
                      <a:pt x="451" y="1842"/>
                    </a:lnTo>
                    <a:lnTo>
                      <a:pt x="441" y="1816"/>
                    </a:lnTo>
                    <a:lnTo>
                      <a:pt x="431" y="1792"/>
                    </a:lnTo>
                    <a:lnTo>
                      <a:pt x="422" y="1767"/>
                    </a:lnTo>
                    <a:lnTo>
                      <a:pt x="414" y="1741"/>
                    </a:lnTo>
                    <a:lnTo>
                      <a:pt x="407" y="1715"/>
                    </a:lnTo>
                    <a:lnTo>
                      <a:pt x="401" y="1690"/>
                    </a:lnTo>
                    <a:lnTo>
                      <a:pt x="396" y="1665"/>
                    </a:lnTo>
                    <a:lnTo>
                      <a:pt x="392" y="1640"/>
                    </a:lnTo>
                    <a:lnTo>
                      <a:pt x="388" y="1614"/>
                    </a:lnTo>
                    <a:lnTo>
                      <a:pt x="386" y="1589"/>
                    </a:lnTo>
                    <a:lnTo>
                      <a:pt x="384" y="1563"/>
                    </a:lnTo>
                    <a:lnTo>
                      <a:pt x="383" y="1537"/>
                    </a:lnTo>
                    <a:lnTo>
                      <a:pt x="384" y="1512"/>
                    </a:lnTo>
                    <a:lnTo>
                      <a:pt x="385" y="1486"/>
                    </a:lnTo>
                    <a:lnTo>
                      <a:pt x="387" y="1461"/>
                    </a:lnTo>
                    <a:lnTo>
                      <a:pt x="389" y="1434"/>
                    </a:lnTo>
                    <a:lnTo>
                      <a:pt x="393" y="1409"/>
                    </a:lnTo>
                    <a:lnTo>
                      <a:pt x="398" y="1383"/>
                    </a:lnTo>
                    <a:lnTo>
                      <a:pt x="403" y="1358"/>
                    </a:lnTo>
                    <a:lnTo>
                      <a:pt x="409" y="1331"/>
                    </a:lnTo>
                    <a:lnTo>
                      <a:pt x="417" y="1306"/>
                    </a:lnTo>
                    <a:lnTo>
                      <a:pt x="425" y="1280"/>
                    </a:lnTo>
                    <a:lnTo>
                      <a:pt x="434" y="1253"/>
                    </a:lnTo>
                    <a:lnTo>
                      <a:pt x="444" y="1228"/>
                    </a:lnTo>
                    <a:lnTo>
                      <a:pt x="455" y="1202"/>
                    </a:lnTo>
                    <a:lnTo>
                      <a:pt x="467" y="1176"/>
                    </a:lnTo>
                    <a:lnTo>
                      <a:pt x="480" y="1149"/>
                    </a:lnTo>
                    <a:lnTo>
                      <a:pt x="493" y="1123"/>
                    </a:lnTo>
                    <a:lnTo>
                      <a:pt x="507" y="1097"/>
                    </a:lnTo>
                    <a:lnTo>
                      <a:pt x="522" y="1070"/>
                    </a:lnTo>
                    <a:lnTo>
                      <a:pt x="539" y="1044"/>
                    </a:lnTo>
                    <a:lnTo>
                      <a:pt x="568" y="1001"/>
                    </a:lnTo>
                    <a:lnTo>
                      <a:pt x="598" y="958"/>
                    </a:lnTo>
                    <a:lnTo>
                      <a:pt x="630" y="917"/>
                    </a:lnTo>
                    <a:lnTo>
                      <a:pt x="663" y="876"/>
                    </a:lnTo>
                    <a:lnTo>
                      <a:pt x="681" y="857"/>
                    </a:lnTo>
                    <a:lnTo>
                      <a:pt x="699" y="838"/>
                    </a:lnTo>
                    <a:lnTo>
                      <a:pt x="717" y="819"/>
                    </a:lnTo>
                    <a:lnTo>
                      <a:pt x="736" y="800"/>
                    </a:lnTo>
                    <a:lnTo>
                      <a:pt x="775" y="763"/>
                    </a:lnTo>
                    <a:lnTo>
                      <a:pt x="815" y="727"/>
                    </a:lnTo>
                    <a:lnTo>
                      <a:pt x="856" y="692"/>
                    </a:lnTo>
                    <a:lnTo>
                      <a:pt x="900" y="659"/>
                    </a:lnTo>
                    <a:lnTo>
                      <a:pt x="945" y="627"/>
                    </a:lnTo>
                    <a:lnTo>
                      <a:pt x="993" y="595"/>
                    </a:lnTo>
                    <a:lnTo>
                      <a:pt x="1040" y="566"/>
                    </a:lnTo>
                    <a:lnTo>
                      <a:pt x="1091" y="537"/>
                    </a:lnTo>
                    <a:lnTo>
                      <a:pt x="1142" y="510"/>
                    </a:lnTo>
                    <a:lnTo>
                      <a:pt x="1196" y="482"/>
                    </a:lnTo>
                    <a:lnTo>
                      <a:pt x="1259" y="454"/>
                    </a:lnTo>
                    <a:lnTo>
                      <a:pt x="1322" y="429"/>
                    </a:lnTo>
                    <a:lnTo>
                      <a:pt x="1385" y="407"/>
                    </a:lnTo>
                    <a:lnTo>
                      <a:pt x="1446" y="390"/>
                    </a:lnTo>
                    <a:lnTo>
                      <a:pt x="1507" y="376"/>
                    </a:lnTo>
                    <a:lnTo>
                      <a:pt x="1568" y="367"/>
                    </a:lnTo>
                    <a:lnTo>
                      <a:pt x="1627" y="361"/>
                    </a:lnTo>
                    <a:lnTo>
                      <a:pt x="1686" y="358"/>
                    </a:lnTo>
                    <a:lnTo>
                      <a:pt x="1744" y="360"/>
                    </a:lnTo>
                    <a:lnTo>
                      <a:pt x="1802" y="365"/>
                    </a:lnTo>
                    <a:lnTo>
                      <a:pt x="1858" y="374"/>
                    </a:lnTo>
                    <a:lnTo>
                      <a:pt x="1915" y="387"/>
                    </a:lnTo>
                    <a:lnTo>
                      <a:pt x="1971" y="403"/>
                    </a:lnTo>
                    <a:lnTo>
                      <a:pt x="2026" y="424"/>
                    </a:lnTo>
                    <a:lnTo>
                      <a:pt x="2081" y="448"/>
                    </a:lnTo>
                    <a:lnTo>
                      <a:pt x="2134" y="476"/>
                    </a:lnTo>
                    <a:lnTo>
                      <a:pt x="2188" y="507"/>
                    </a:lnTo>
                    <a:lnTo>
                      <a:pt x="2240" y="543"/>
                    </a:lnTo>
                    <a:lnTo>
                      <a:pt x="2292" y="582"/>
                    </a:lnTo>
                    <a:lnTo>
                      <a:pt x="2343" y="626"/>
                    </a:lnTo>
                    <a:lnTo>
                      <a:pt x="2394" y="672"/>
                    </a:lnTo>
                    <a:lnTo>
                      <a:pt x="2444" y="723"/>
                    </a:lnTo>
                    <a:lnTo>
                      <a:pt x="2493" y="777"/>
                    </a:lnTo>
                    <a:lnTo>
                      <a:pt x="2542" y="835"/>
                    </a:lnTo>
                    <a:lnTo>
                      <a:pt x="2590" y="898"/>
                    </a:lnTo>
                    <a:lnTo>
                      <a:pt x="2637" y="963"/>
                    </a:lnTo>
                    <a:lnTo>
                      <a:pt x="2684" y="1032"/>
                    </a:lnTo>
                    <a:lnTo>
                      <a:pt x="2730" y="1106"/>
                    </a:lnTo>
                    <a:lnTo>
                      <a:pt x="2776" y="1183"/>
                    </a:lnTo>
                    <a:lnTo>
                      <a:pt x="2820" y="1264"/>
                    </a:lnTo>
                    <a:lnTo>
                      <a:pt x="2865" y="1348"/>
                    </a:lnTo>
                    <a:lnTo>
                      <a:pt x="2909" y="1436"/>
                    </a:lnTo>
                    <a:close/>
                    <a:moveTo>
                      <a:pt x="2613" y="1178"/>
                    </a:moveTo>
                    <a:lnTo>
                      <a:pt x="2592" y="1136"/>
                    </a:lnTo>
                    <a:lnTo>
                      <a:pt x="2570" y="1096"/>
                    </a:lnTo>
                    <a:lnTo>
                      <a:pt x="2544" y="1056"/>
                    </a:lnTo>
                    <a:lnTo>
                      <a:pt x="2518" y="1018"/>
                    </a:lnTo>
                    <a:lnTo>
                      <a:pt x="2490" y="981"/>
                    </a:lnTo>
                    <a:lnTo>
                      <a:pt x="2460" y="945"/>
                    </a:lnTo>
                    <a:lnTo>
                      <a:pt x="2427" y="910"/>
                    </a:lnTo>
                    <a:lnTo>
                      <a:pt x="2394" y="875"/>
                    </a:lnTo>
                    <a:lnTo>
                      <a:pt x="2359" y="842"/>
                    </a:lnTo>
                    <a:lnTo>
                      <a:pt x="2320" y="810"/>
                    </a:lnTo>
                    <a:lnTo>
                      <a:pt x="2281" y="779"/>
                    </a:lnTo>
                    <a:lnTo>
                      <a:pt x="2240" y="749"/>
                    </a:lnTo>
                    <a:lnTo>
                      <a:pt x="2197" y="720"/>
                    </a:lnTo>
                    <a:lnTo>
                      <a:pt x="2151" y="691"/>
                    </a:lnTo>
                    <a:lnTo>
                      <a:pt x="2105" y="665"/>
                    </a:lnTo>
                    <a:lnTo>
                      <a:pt x="2056" y="639"/>
                    </a:lnTo>
                    <a:lnTo>
                      <a:pt x="2030" y="626"/>
                    </a:lnTo>
                    <a:lnTo>
                      <a:pt x="2003" y="614"/>
                    </a:lnTo>
                    <a:lnTo>
                      <a:pt x="1977" y="601"/>
                    </a:lnTo>
                    <a:lnTo>
                      <a:pt x="1950" y="590"/>
                    </a:lnTo>
                    <a:lnTo>
                      <a:pt x="1925" y="580"/>
                    </a:lnTo>
                    <a:lnTo>
                      <a:pt x="1899" y="570"/>
                    </a:lnTo>
                    <a:lnTo>
                      <a:pt x="1874" y="561"/>
                    </a:lnTo>
                    <a:lnTo>
                      <a:pt x="1848" y="553"/>
                    </a:lnTo>
                    <a:lnTo>
                      <a:pt x="1823" y="546"/>
                    </a:lnTo>
                    <a:lnTo>
                      <a:pt x="1799" y="539"/>
                    </a:lnTo>
                    <a:lnTo>
                      <a:pt x="1774" y="533"/>
                    </a:lnTo>
                    <a:lnTo>
                      <a:pt x="1749" y="528"/>
                    </a:lnTo>
                    <a:lnTo>
                      <a:pt x="1725" y="523"/>
                    </a:lnTo>
                    <a:lnTo>
                      <a:pt x="1701" y="520"/>
                    </a:lnTo>
                    <a:lnTo>
                      <a:pt x="1678" y="517"/>
                    </a:lnTo>
                    <a:lnTo>
                      <a:pt x="1653" y="514"/>
                    </a:lnTo>
                    <a:lnTo>
                      <a:pt x="1630" y="513"/>
                    </a:lnTo>
                    <a:lnTo>
                      <a:pt x="1607" y="512"/>
                    </a:lnTo>
                    <a:lnTo>
                      <a:pt x="1584" y="512"/>
                    </a:lnTo>
                    <a:lnTo>
                      <a:pt x="1562" y="512"/>
                    </a:lnTo>
                    <a:lnTo>
                      <a:pt x="1538" y="514"/>
                    </a:lnTo>
                    <a:lnTo>
                      <a:pt x="1516" y="516"/>
                    </a:lnTo>
                    <a:lnTo>
                      <a:pt x="1494" y="518"/>
                    </a:lnTo>
                    <a:lnTo>
                      <a:pt x="1473" y="522"/>
                    </a:lnTo>
                    <a:lnTo>
                      <a:pt x="1450" y="526"/>
                    </a:lnTo>
                    <a:lnTo>
                      <a:pt x="1429" y="531"/>
                    </a:lnTo>
                    <a:lnTo>
                      <a:pt x="1407" y="537"/>
                    </a:lnTo>
                    <a:lnTo>
                      <a:pt x="1386" y="543"/>
                    </a:lnTo>
                    <a:lnTo>
                      <a:pt x="1366" y="550"/>
                    </a:lnTo>
                    <a:lnTo>
                      <a:pt x="1344" y="558"/>
                    </a:lnTo>
                    <a:lnTo>
                      <a:pt x="1324" y="567"/>
                    </a:lnTo>
                    <a:lnTo>
                      <a:pt x="1304" y="576"/>
                    </a:lnTo>
                    <a:lnTo>
                      <a:pt x="1275" y="590"/>
                    </a:lnTo>
                    <a:lnTo>
                      <a:pt x="1246" y="605"/>
                    </a:lnTo>
                    <a:lnTo>
                      <a:pt x="1219" y="621"/>
                    </a:lnTo>
                    <a:lnTo>
                      <a:pt x="1192" y="637"/>
                    </a:lnTo>
                    <a:lnTo>
                      <a:pt x="1166" y="653"/>
                    </a:lnTo>
                    <a:lnTo>
                      <a:pt x="1139" y="670"/>
                    </a:lnTo>
                    <a:lnTo>
                      <a:pt x="1115" y="688"/>
                    </a:lnTo>
                    <a:lnTo>
                      <a:pt x="1090" y="707"/>
                    </a:lnTo>
                    <a:lnTo>
                      <a:pt x="1066" y="726"/>
                    </a:lnTo>
                    <a:lnTo>
                      <a:pt x="1042" y="745"/>
                    </a:lnTo>
                    <a:lnTo>
                      <a:pt x="1020" y="765"/>
                    </a:lnTo>
                    <a:lnTo>
                      <a:pt x="998" y="786"/>
                    </a:lnTo>
                    <a:lnTo>
                      <a:pt x="976" y="809"/>
                    </a:lnTo>
                    <a:lnTo>
                      <a:pt x="955" y="831"/>
                    </a:lnTo>
                    <a:lnTo>
                      <a:pt x="935" y="853"/>
                    </a:lnTo>
                    <a:lnTo>
                      <a:pt x="915" y="877"/>
                    </a:lnTo>
                    <a:lnTo>
                      <a:pt x="979" y="928"/>
                    </a:lnTo>
                    <a:lnTo>
                      <a:pt x="1039" y="980"/>
                    </a:lnTo>
                    <a:lnTo>
                      <a:pt x="1098" y="1030"/>
                    </a:lnTo>
                    <a:lnTo>
                      <a:pt x="1153" y="1082"/>
                    </a:lnTo>
                    <a:lnTo>
                      <a:pt x="1208" y="1133"/>
                    </a:lnTo>
                    <a:lnTo>
                      <a:pt x="1259" y="1185"/>
                    </a:lnTo>
                    <a:lnTo>
                      <a:pt x="1309" y="1237"/>
                    </a:lnTo>
                    <a:lnTo>
                      <a:pt x="1356" y="1289"/>
                    </a:lnTo>
                    <a:lnTo>
                      <a:pt x="1402" y="1341"/>
                    </a:lnTo>
                    <a:lnTo>
                      <a:pt x="1445" y="1394"/>
                    </a:lnTo>
                    <a:lnTo>
                      <a:pt x="1486" y="1446"/>
                    </a:lnTo>
                    <a:lnTo>
                      <a:pt x="1524" y="1499"/>
                    </a:lnTo>
                    <a:lnTo>
                      <a:pt x="1560" y="1553"/>
                    </a:lnTo>
                    <a:lnTo>
                      <a:pt x="1595" y="1605"/>
                    </a:lnTo>
                    <a:lnTo>
                      <a:pt x="1627" y="1659"/>
                    </a:lnTo>
                    <a:lnTo>
                      <a:pt x="1657" y="1712"/>
                    </a:lnTo>
                    <a:lnTo>
                      <a:pt x="2011" y="819"/>
                    </a:lnTo>
                    <a:lnTo>
                      <a:pt x="2039" y="833"/>
                    </a:lnTo>
                    <a:lnTo>
                      <a:pt x="2069" y="848"/>
                    </a:lnTo>
                    <a:lnTo>
                      <a:pt x="2099" y="864"/>
                    </a:lnTo>
                    <a:lnTo>
                      <a:pt x="2131" y="882"/>
                    </a:lnTo>
                    <a:lnTo>
                      <a:pt x="2199" y="922"/>
                    </a:lnTo>
                    <a:lnTo>
                      <a:pt x="2273" y="967"/>
                    </a:lnTo>
                    <a:lnTo>
                      <a:pt x="2351" y="1017"/>
                    </a:lnTo>
                    <a:lnTo>
                      <a:pt x="2435" y="1074"/>
                    </a:lnTo>
                    <a:lnTo>
                      <a:pt x="2524" y="1134"/>
                    </a:lnTo>
                    <a:lnTo>
                      <a:pt x="2618" y="1201"/>
                    </a:lnTo>
                    <a:lnTo>
                      <a:pt x="2613" y="1178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29" name="Freeform 36"/>
              <p:cNvSpPr>
                <a:spLocks/>
              </p:cNvSpPr>
              <p:nvPr/>
            </p:nvSpPr>
            <p:spPr bwMode="auto">
              <a:xfrm>
                <a:off x="3360" y="3495"/>
                <a:ext cx="164" cy="206"/>
              </a:xfrm>
              <a:custGeom>
                <a:avLst/>
                <a:gdLst>
                  <a:gd name="T0" fmla="*/ 4 w 4263"/>
                  <a:gd name="T1" fmla="*/ 2 h 5363"/>
                  <a:gd name="T2" fmla="*/ 4 w 4263"/>
                  <a:gd name="T3" fmla="*/ 1 h 5363"/>
                  <a:gd name="T4" fmla="*/ 3 w 4263"/>
                  <a:gd name="T5" fmla="*/ 0 h 5363"/>
                  <a:gd name="T6" fmla="*/ 3 w 4263"/>
                  <a:gd name="T7" fmla="*/ 0 h 5363"/>
                  <a:gd name="T8" fmla="*/ 2 w 4263"/>
                  <a:gd name="T9" fmla="*/ 0 h 5363"/>
                  <a:gd name="T10" fmla="*/ 2 w 4263"/>
                  <a:gd name="T11" fmla="*/ 0 h 5363"/>
                  <a:gd name="T12" fmla="*/ 2 w 4263"/>
                  <a:gd name="T13" fmla="*/ 0 h 5363"/>
                  <a:gd name="T14" fmla="*/ 2 w 4263"/>
                  <a:gd name="T15" fmla="*/ 0 h 5363"/>
                  <a:gd name="T16" fmla="*/ 1 w 4263"/>
                  <a:gd name="T17" fmla="*/ 0 h 5363"/>
                  <a:gd name="T18" fmla="*/ 1 w 4263"/>
                  <a:gd name="T19" fmla="*/ 0 h 5363"/>
                  <a:gd name="T20" fmla="*/ 0 w 4263"/>
                  <a:gd name="T21" fmla="*/ 1 h 5363"/>
                  <a:gd name="T22" fmla="*/ 0 w 4263"/>
                  <a:gd name="T23" fmla="*/ 1 h 5363"/>
                  <a:gd name="T24" fmla="*/ 0 w 4263"/>
                  <a:gd name="T25" fmla="*/ 1 h 5363"/>
                  <a:gd name="T26" fmla="*/ 0 w 4263"/>
                  <a:gd name="T27" fmla="*/ 1 h 5363"/>
                  <a:gd name="T28" fmla="*/ 0 w 4263"/>
                  <a:gd name="T29" fmla="*/ 2 h 5363"/>
                  <a:gd name="T30" fmla="*/ 1 w 4263"/>
                  <a:gd name="T31" fmla="*/ 2 h 5363"/>
                  <a:gd name="T32" fmla="*/ 1 w 4263"/>
                  <a:gd name="T33" fmla="*/ 2 h 5363"/>
                  <a:gd name="T34" fmla="*/ 0 w 4263"/>
                  <a:gd name="T35" fmla="*/ 2 h 5363"/>
                  <a:gd name="T36" fmla="*/ 0 w 4263"/>
                  <a:gd name="T37" fmla="*/ 2 h 5363"/>
                  <a:gd name="T38" fmla="*/ 1 w 4263"/>
                  <a:gd name="T39" fmla="*/ 3 h 5363"/>
                  <a:gd name="T40" fmla="*/ 1 w 4263"/>
                  <a:gd name="T41" fmla="*/ 3 h 5363"/>
                  <a:gd name="T42" fmla="*/ 1 w 4263"/>
                  <a:gd name="T43" fmla="*/ 3 h 5363"/>
                  <a:gd name="T44" fmla="*/ 1 w 4263"/>
                  <a:gd name="T45" fmla="*/ 3 h 5363"/>
                  <a:gd name="T46" fmla="*/ 1 w 4263"/>
                  <a:gd name="T47" fmla="*/ 3 h 5363"/>
                  <a:gd name="T48" fmla="*/ 2 w 4263"/>
                  <a:gd name="T49" fmla="*/ 4 h 5363"/>
                  <a:gd name="T50" fmla="*/ 3 w 4263"/>
                  <a:gd name="T51" fmla="*/ 4 h 5363"/>
                  <a:gd name="T52" fmla="*/ 3 w 4263"/>
                  <a:gd name="T53" fmla="*/ 4 h 5363"/>
                  <a:gd name="T54" fmla="*/ 4 w 4263"/>
                  <a:gd name="T55" fmla="*/ 5 h 5363"/>
                  <a:gd name="T56" fmla="*/ 4 w 4263"/>
                  <a:gd name="T57" fmla="*/ 5 h 5363"/>
                  <a:gd name="T58" fmla="*/ 4 w 4263"/>
                  <a:gd name="T59" fmla="*/ 4 h 5363"/>
                  <a:gd name="T60" fmla="*/ 4 w 4263"/>
                  <a:gd name="T61" fmla="*/ 4 h 5363"/>
                  <a:gd name="T62" fmla="*/ 5 w 4263"/>
                  <a:gd name="T63" fmla="*/ 5 h 5363"/>
                  <a:gd name="T64" fmla="*/ 5 w 4263"/>
                  <a:gd name="T65" fmla="*/ 5 h 5363"/>
                  <a:gd name="T66" fmla="*/ 6 w 4263"/>
                  <a:gd name="T67" fmla="*/ 6 h 5363"/>
                  <a:gd name="T68" fmla="*/ 6 w 4263"/>
                  <a:gd name="T69" fmla="*/ 6 h 5363"/>
                  <a:gd name="T70" fmla="*/ 6 w 4263"/>
                  <a:gd name="T71" fmla="*/ 6 h 5363"/>
                  <a:gd name="T72" fmla="*/ 6 w 4263"/>
                  <a:gd name="T73" fmla="*/ 6 h 5363"/>
                  <a:gd name="T74" fmla="*/ 6 w 4263"/>
                  <a:gd name="T75" fmla="*/ 7 h 5363"/>
                  <a:gd name="T76" fmla="*/ 6 w 4263"/>
                  <a:gd name="T77" fmla="*/ 7 h 5363"/>
                  <a:gd name="T78" fmla="*/ 6 w 4263"/>
                  <a:gd name="T79" fmla="*/ 7 h 5363"/>
                  <a:gd name="T80" fmla="*/ 6 w 4263"/>
                  <a:gd name="T81" fmla="*/ 8 h 5363"/>
                  <a:gd name="T82" fmla="*/ 6 w 4263"/>
                  <a:gd name="T83" fmla="*/ 8 h 5363"/>
                  <a:gd name="T84" fmla="*/ 6 w 4263"/>
                  <a:gd name="T85" fmla="*/ 7 h 5363"/>
                  <a:gd name="T86" fmla="*/ 6 w 4263"/>
                  <a:gd name="T87" fmla="*/ 7 h 5363"/>
                  <a:gd name="T88" fmla="*/ 6 w 4263"/>
                  <a:gd name="T89" fmla="*/ 7 h 5363"/>
                  <a:gd name="T90" fmla="*/ 6 w 4263"/>
                  <a:gd name="T91" fmla="*/ 7 h 5363"/>
                  <a:gd name="T92" fmla="*/ 6 w 4263"/>
                  <a:gd name="T93" fmla="*/ 6 h 5363"/>
                  <a:gd name="T94" fmla="*/ 6 w 4263"/>
                  <a:gd name="T95" fmla="*/ 6 h 5363"/>
                  <a:gd name="T96" fmla="*/ 6 w 4263"/>
                  <a:gd name="T97" fmla="*/ 5 h 5363"/>
                  <a:gd name="T98" fmla="*/ 6 w 4263"/>
                  <a:gd name="T99" fmla="*/ 5 h 5363"/>
                  <a:gd name="T100" fmla="*/ 5 w 4263"/>
                  <a:gd name="T101" fmla="*/ 5 h 5363"/>
                  <a:gd name="T102" fmla="*/ 5 w 4263"/>
                  <a:gd name="T103" fmla="*/ 4 h 5363"/>
                  <a:gd name="T104" fmla="*/ 5 w 4263"/>
                  <a:gd name="T105" fmla="*/ 4 h 5363"/>
                  <a:gd name="T106" fmla="*/ 5 w 4263"/>
                  <a:gd name="T107" fmla="*/ 4 h 5363"/>
                  <a:gd name="T108" fmla="*/ 5 w 4263"/>
                  <a:gd name="T109" fmla="*/ 4 h 5363"/>
                  <a:gd name="T110" fmla="*/ 5 w 4263"/>
                  <a:gd name="T111" fmla="*/ 4 h 5363"/>
                  <a:gd name="T112" fmla="*/ 5 w 4263"/>
                  <a:gd name="T113" fmla="*/ 3 h 5363"/>
                  <a:gd name="T114" fmla="*/ 5 w 4263"/>
                  <a:gd name="T115" fmla="*/ 2 h 5363"/>
                  <a:gd name="T116" fmla="*/ 4 w 4263"/>
                  <a:gd name="T117" fmla="*/ 2 h 536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263"/>
                  <a:gd name="T178" fmla="*/ 0 h 5363"/>
                  <a:gd name="T179" fmla="*/ 4263 w 4263"/>
                  <a:gd name="T180" fmla="*/ 5363 h 5363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263" h="5363">
                    <a:moveTo>
                      <a:pt x="2989" y="1405"/>
                    </a:moveTo>
                    <a:lnTo>
                      <a:pt x="2957" y="1339"/>
                    </a:lnTo>
                    <a:lnTo>
                      <a:pt x="2922" y="1275"/>
                    </a:lnTo>
                    <a:lnTo>
                      <a:pt x="2888" y="1211"/>
                    </a:lnTo>
                    <a:lnTo>
                      <a:pt x="2852" y="1149"/>
                    </a:lnTo>
                    <a:lnTo>
                      <a:pt x="2815" y="1089"/>
                    </a:lnTo>
                    <a:lnTo>
                      <a:pt x="2778" y="1029"/>
                    </a:lnTo>
                    <a:lnTo>
                      <a:pt x="2738" y="971"/>
                    </a:lnTo>
                    <a:lnTo>
                      <a:pt x="2698" y="914"/>
                    </a:lnTo>
                    <a:lnTo>
                      <a:pt x="2657" y="858"/>
                    </a:lnTo>
                    <a:lnTo>
                      <a:pt x="2614" y="805"/>
                    </a:lnTo>
                    <a:lnTo>
                      <a:pt x="2571" y="751"/>
                    </a:lnTo>
                    <a:lnTo>
                      <a:pt x="2525" y="700"/>
                    </a:lnTo>
                    <a:lnTo>
                      <a:pt x="2480" y="649"/>
                    </a:lnTo>
                    <a:lnTo>
                      <a:pt x="2432" y="600"/>
                    </a:lnTo>
                    <a:lnTo>
                      <a:pt x="2384" y="552"/>
                    </a:lnTo>
                    <a:lnTo>
                      <a:pt x="2334" y="505"/>
                    </a:lnTo>
                    <a:lnTo>
                      <a:pt x="2282" y="458"/>
                    </a:lnTo>
                    <a:lnTo>
                      <a:pt x="2229" y="411"/>
                    </a:lnTo>
                    <a:lnTo>
                      <a:pt x="2178" y="369"/>
                    </a:lnTo>
                    <a:lnTo>
                      <a:pt x="2128" y="328"/>
                    </a:lnTo>
                    <a:lnTo>
                      <a:pt x="2079" y="289"/>
                    </a:lnTo>
                    <a:lnTo>
                      <a:pt x="2031" y="254"/>
                    </a:lnTo>
                    <a:lnTo>
                      <a:pt x="1984" y="220"/>
                    </a:lnTo>
                    <a:lnTo>
                      <a:pt x="1938" y="189"/>
                    </a:lnTo>
                    <a:lnTo>
                      <a:pt x="1893" y="161"/>
                    </a:lnTo>
                    <a:lnTo>
                      <a:pt x="1849" y="135"/>
                    </a:lnTo>
                    <a:lnTo>
                      <a:pt x="1806" y="111"/>
                    </a:lnTo>
                    <a:lnTo>
                      <a:pt x="1765" y="90"/>
                    </a:lnTo>
                    <a:lnTo>
                      <a:pt x="1723" y="71"/>
                    </a:lnTo>
                    <a:lnTo>
                      <a:pt x="1684" y="55"/>
                    </a:lnTo>
                    <a:lnTo>
                      <a:pt x="1644" y="42"/>
                    </a:lnTo>
                    <a:lnTo>
                      <a:pt x="1607" y="29"/>
                    </a:lnTo>
                    <a:lnTo>
                      <a:pt x="1583" y="24"/>
                    </a:lnTo>
                    <a:lnTo>
                      <a:pt x="1559" y="18"/>
                    </a:lnTo>
                    <a:lnTo>
                      <a:pt x="1535" y="14"/>
                    </a:lnTo>
                    <a:lnTo>
                      <a:pt x="1511" y="10"/>
                    </a:lnTo>
                    <a:lnTo>
                      <a:pt x="1487" y="7"/>
                    </a:lnTo>
                    <a:lnTo>
                      <a:pt x="1463" y="4"/>
                    </a:lnTo>
                    <a:lnTo>
                      <a:pt x="1437" y="2"/>
                    </a:lnTo>
                    <a:lnTo>
                      <a:pt x="1412" y="1"/>
                    </a:lnTo>
                    <a:lnTo>
                      <a:pt x="1387" y="0"/>
                    </a:lnTo>
                    <a:lnTo>
                      <a:pt x="1360" y="0"/>
                    </a:lnTo>
                    <a:lnTo>
                      <a:pt x="1335" y="1"/>
                    </a:lnTo>
                    <a:lnTo>
                      <a:pt x="1309" y="2"/>
                    </a:lnTo>
                    <a:lnTo>
                      <a:pt x="1282" y="4"/>
                    </a:lnTo>
                    <a:lnTo>
                      <a:pt x="1255" y="7"/>
                    </a:lnTo>
                    <a:lnTo>
                      <a:pt x="1228" y="10"/>
                    </a:lnTo>
                    <a:lnTo>
                      <a:pt x="1201" y="15"/>
                    </a:lnTo>
                    <a:lnTo>
                      <a:pt x="1174" y="19"/>
                    </a:lnTo>
                    <a:lnTo>
                      <a:pt x="1145" y="25"/>
                    </a:lnTo>
                    <a:lnTo>
                      <a:pt x="1118" y="31"/>
                    </a:lnTo>
                    <a:lnTo>
                      <a:pt x="1090" y="37"/>
                    </a:lnTo>
                    <a:lnTo>
                      <a:pt x="1060" y="46"/>
                    </a:lnTo>
                    <a:lnTo>
                      <a:pt x="1032" y="54"/>
                    </a:lnTo>
                    <a:lnTo>
                      <a:pt x="1003" y="63"/>
                    </a:lnTo>
                    <a:lnTo>
                      <a:pt x="974" y="72"/>
                    </a:lnTo>
                    <a:lnTo>
                      <a:pt x="943" y="82"/>
                    </a:lnTo>
                    <a:lnTo>
                      <a:pt x="914" y="93"/>
                    </a:lnTo>
                    <a:lnTo>
                      <a:pt x="884" y="104"/>
                    </a:lnTo>
                    <a:lnTo>
                      <a:pt x="853" y="116"/>
                    </a:lnTo>
                    <a:lnTo>
                      <a:pt x="792" y="143"/>
                    </a:lnTo>
                    <a:lnTo>
                      <a:pt x="729" y="172"/>
                    </a:lnTo>
                    <a:lnTo>
                      <a:pt x="708" y="182"/>
                    </a:lnTo>
                    <a:lnTo>
                      <a:pt x="686" y="194"/>
                    </a:lnTo>
                    <a:lnTo>
                      <a:pt x="663" y="207"/>
                    </a:lnTo>
                    <a:lnTo>
                      <a:pt x="639" y="221"/>
                    </a:lnTo>
                    <a:lnTo>
                      <a:pt x="615" y="238"/>
                    </a:lnTo>
                    <a:lnTo>
                      <a:pt x="590" y="255"/>
                    </a:lnTo>
                    <a:lnTo>
                      <a:pt x="562" y="273"/>
                    </a:lnTo>
                    <a:lnTo>
                      <a:pt x="535" y="293"/>
                    </a:lnTo>
                    <a:lnTo>
                      <a:pt x="478" y="337"/>
                    </a:lnTo>
                    <a:lnTo>
                      <a:pt x="417" y="386"/>
                    </a:lnTo>
                    <a:lnTo>
                      <a:pt x="352" y="440"/>
                    </a:lnTo>
                    <a:lnTo>
                      <a:pt x="285" y="499"/>
                    </a:lnTo>
                    <a:lnTo>
                      <a:pt x="244" y="537"/>
                    </a:lnTo>
                    <a:lnTo>
                      <a:pt x="207" y="571"/>
                    </a:lnTo>
                    <a:lnTo>
                      <a:pt x="174" y="606"/>
                    </a:lnTo>
                    <a:lnTo>
                      <a:pt x="142" y="638"/>
                    </a:lnTo>
                    <a:lnTo>
                      <a:pt x="115" y="669"/>
                    </a:lnTo>
                    <a:lnTo>
                      <a:pt x="90" y="699"/>
                    </a:lnTo>
                    <a:lnTo>
                      <a:pt x="69" y="727"/>
                    </a:lnTo>
                    <a:lnTo>
                      <a:pt x="49" y="754"/>
                    </a:lnTo>
                    <a:lnTo>
                      <a:pt x="33" y="779"/>
                    </a:lnTo>
                    <a:lnTo>
                      <a:pt x="21" y="804"/>
                    </a:lnTo>
                    <a:lnTo>
                      <a:pt x="15" y="815"/>
                    </a:lnTo>
                    <a:lnTo>
                      <a:pt x="11" y="826"/>
                    </a:lnTo>
                    <a:lnTo>
                      <a:pt x="7" y="837"/>
                    </a:lnTo>
                    <a:lnTo>
                      <a:pt x="5" y="847"/>
                    </a:lnTo>
                    <a:lnTo>
                      <a:pt x="2" y="857"/>
                    </a:lnTo>
                    <a:lnTo>
                      <a:pt x="1" y="867"/>
                    </a:lnTo>
                    <a:lnTo>
                      <a:pt x="0" y="876"/>
                    </a:lnTo>
                    <a:lnTo>
                      <a:pt x="0" y="886"/>
                    </a:lnTo>
                    <a:lnTo>
                      <a:pt x="1" y="894"/>
                    </a:lnTo>
                    <a:lnTo>
                      <a:pt x="3" y="903"/>
                    </a:lnTo>
                    <a:lnTo>
                      <a:pt x="5" y="910"/>
                    </a:lnTo>
                    <a:lnTo>
                      <a:pt x="9" y="918"/>
                    </a:lnTo>
                    <a:lnTo>
                      <a:pt x="16" y="933"/>
                    </a:lnTo>
                    <a:lnTo>
                      <a:pt x="27" y="947"/>
                    </a:lnTo>
                    <a:lnTo>
                      <a:pt x="39" y="962"/>
                    </a:lnTo>
                    <a:lnTo>
                      <a:pt x="53" y="976"/>
                    </a:lnTo>
                    <a:lnTo>
                      <a:pt x="70" y="991"/>
                    </a:lnTo>
                    <a:lnTo>
                      <a:pt x="88" y="1005"/>
                    </a:lnTo>
                    <a:lnTo>
                      <a:pt x="108" y="1019"/>
                    </a:lnTo>
                    <a:lnTo>
                      <a:pt x="130" y="1033"/>
                    </a:lnTo>
                    <a:lnTo>
                      <a:pt x="154" y="1047"/>
                    </a:lnTo>
                    <a:lnTo>
                      <a:pt x="182" y="1061"/>
                    </a:lnTo>
                    <a:lnTo>
                      <a:pt x="210" y="1076"/>
                    </a:lnTo>
                    <a:lnTo>
                      <a:pt x="240" y="1089"/>
                    </a:lnTo>
                    <a:lnTo>
                      <a:pt x="273" y="1103"/>
                    </a:lnTo>
                    <a:lnTo>
                      <a:pt x="307" y="1116"/>
                    </a:lnTo>
                    <a:lnTo>
                      <a:pt x="344" y="1130"/>
                    </a:lnTo>
                    <a:lnTo>
                      <a:pt x="383" y="1143"/>
                    </a:lnTo>
                    <a:lnTo>
                      <a:pt x="373" y="1168"/>
                    </a:lnTo>
                    <a:lnTo>
                      <a:pt x="362" y="1192"/>
                    </a:lnTo>
                    <a:lnTo>
                      <a:pt x="353" y="1216"/>
                    </a:lnTo>
                    <a:lnTo>
                      <a:pt x="344" y="1240"/>
                    </a:lnTo>
                    <a:lnTo>
                      <a:pt x="336" y="1265"/>
                    </a:lnTo>
                    <a:lnTo>
                      <a:pt x="329" y="1289"/>
                    </a:lnTo>
                    <a:lnTo>
                      <a:pt x="323" y="1313"/>
                    </a:lnTo>
                    <a:lnTo>
                      <a:pt x="317" y="1336"/>
                    </a:lnTo>
                    <a:lnTo>
                      <a:pt x="312" y="1361"/>
                    </a:lnTo>
                    <a:lnTo>
                      <a:pt x="308" y="1385"/>
                    </a:lnTo>
                    <a:lnTo>
                      <a:pt x="304" y="1409"/>
                    </a:lnTo>
                    <a:lnTo>
                      <a:pt x="301" y="1432"/>
                    </a:lnTo>
                    <a:lnTo>
                      <a:pt x="299" y="1457"/>
                    </a:lnTo>
                    <a:lnTo>
                      <a:pt x="297" y="1481"/>
                    </a:lnTo>
                    <a:lnTo>
                      <a:pt x="296" y="1504"/>
                    </a:lnTo>
                    <a:lnTo>
                      <a:pt x="296" y="1528"/>
                    </a:lnTo>
                    <a:lnTo>
                      <a:pt x="297" y="1552"/>
                    </a:lnTo>
                    <a:lnTo>
                      <a:pt x="298" y="1576"/>
                    </a:lnTo>
                    <a:lnTo>
                      <a:pt x="299" y="1599"/>
                    </a:lnTo>
                    <a:lnTo>
                      <a:pt x="302" y="1622"/>
                    </a:lnTo>
                    <a:lnTo>
                      <a:pt x="305" y="1647"/>
                    </a:lnTo>
                    <a:lnTo>
                      <a:pt x="309" y="1670"/>
                    </a:lnTo>
                    <a:lnTo>
                      <a:pt x="314" y="1693"/>
                    </a:lnTo>
                    <a:lnTo>
                      <a:pt x="319" y="1717"/>
                    </a:lnTo>
                    <a:lnTo>
                      <a:pt x="325" y="1741"/>
                    </a:lnTo>
                    <a:lnTo>
                      <a:pt x="331" y="1764"/>
                    </a:lnTo>
                    <a:lnTo>
                      <a:pt x="338" y="1787"/>
                    </a:lnTo>
                    <a:lnTo>
                      <a:pt x="346" y="1811"/>
                    </a:lnTo>
                    <a:lnTo>
                      <a:pt x="355" y="1835"/>
                    </a:lnTo>
                    <a:lnTo>
                      <a:pt x="364" y="1858"/>
                    </a:lnTo>
                    <a:lnTo>
                      <a:pt x="375" y="1881"/>
                    </a:lnTo>
                    <a:lnTo>
                      <a:pt x="386" y="1904"/>
                    </a:lnTo>
                    <a:lnTo>
                      <a:pt x="394" y="1921"/>
                    </a:lnTo>
                    <a:lnTo>
                      <a:pt x="402" y="1936"/>
                    </a:lnTo>
                    <a:lnTo>
                      <a:pt x="411" y="1951"/>
                    </a:lnTo>
                    <a:lnTo>
                      <a:pt x="420" y="1966"/>
                    </a:lnTo>
                    <a:lnTo>
                      <a:pt x="430" y="1982"/>
                    </a:lnTo>
                    <a:lnTo>
                      <a:pt x="440" y="1996"/>
                    </a:lnTo>
                    <a:lnTo>
                      <a:pt x="451" y="2011"/>
                    </a:lnTo>
                    <a:lnTo>
                      <a:pt x="463" y="2027"/>
                    </a:lnTo>
                    <a:lnTo>
                      <a:pt x="475" y="2041"/>
                    </a:lnTo>
                    <a:lnTo>
                      <a:pt x="488" y="2056"/>
                    </a:lnTo>
                    <a:lnTo>
                      <a:pt x="501" y="2070"/>
                    </a:lnTo>
                    <a:lnTo>
                      <a:pt x="514" y="2084"/>
                    </a:lnTo>
                    <a:lnTo>
                      <a:pt x="542" y="2113"/>
                    </a:lnTo>
                    <a:lnTo>
                      <a:pt x="574" y="2140"/>
                    </a:lnTo>
                    <a:lnTo>
                      <a:pt x="606" y="2166"/>
                    </a:lnTo>
                    <a:lnTo>
                      <a:pt x="641" y="2193"/>
                    </a:lnTo>
                    <a:lnTo>
                      <a:pt x="678" y="2219"/>
                    </a:lnTo>
                    <a:lnTo>
                      <a:pt x="717" y="2244"/>
                    </a:lnTo>
                    <a:lnTo>
                      <a:pt x="757" y="2269"/>
                    </a:lnTo>
                    <a:lnTo>
                      <a:pt x="801" y="2293"/>
                    </a:lnTo>
                    <a:lnTo>
                      <a:pt x="846" y="2318"/>
                    </a:lnTo>
                    <a:lnTo>
                      <a:pt x="894" y="2341"/>
                    </a:lnTo>
                    <a:lnTo>
                      <a:pt x="974" y="2371"/>
                    </a:lnTo>
                    <a:lnTo>
                      <a:pt x="1053" y="2403"/>
                    </a:lnTo>
                    <a:lnTo>
                      <a:pt x="1132" y="2433"/>
                    </a:lnTo>
                    <a:lnTo>
                      <a:pt x="1212" y="2463"/>
                    </a:lnTo>
                    <a:lnTo>
                      <a:pt x="1292" y="2495"/>
                    </a:lnTo>
                    <a:lnTo>
                      <a:pt x="1372" y="2525"/>
                    </a:lnTo>
                    <a:lnTo>
                      <a:pt x="1450" y="2555"/>
                    </a:lnTo>
                    <a:lnTo>
                      <a:pt x="1530" y="2586"/>
                    </a:lnTo>
                    <a:lnTo>
                      <a:pt x="1607" y="2633"/>
                    </a:lnTo>
                    <a:lnTo>
                      <a:pt x="1685" y="2680"/>
                    </a:lnTo>
                    <a:lnTo>
                      <a:pt x="1762" y="2727"/>
                    </a:lnTo>
                    <a:lnTo>
                      <a:pt x="1838" y="2775"/>
                    </a:lnTo>
                    <a:lnTo>
                      <a:pt x="1916" y="2821"/>
                    </a:lnTo>
                    <a:lnTo>
                      <a:pt x="1993" y="2869"/>
                    </a:lnTo>
                    <a:lnTo>
                      <a:pt x="2071" y="2915"/>
                    </a:lnTo>
                    <a:lnTo>
                      <a:pt x="2148" y="2963"/>
                    </a:lnTo>
                    <a:lnTo>
                      <a:pt x="2170" y="2974"/>
                    </a:lnTo>
                    <a:lnTo>
                      <a:pt x="2191" y="2986"/>
                    </a:lnTo>
                    <a:lnTo>
                      <a:pt x="2212" y="2996"/>
                    </a:lnTo>
                    <a:lnTo>
                      <a:pt x="2234" y="3005"/>
                    </a:lnTo>
                    <a:lnTo>
                      <a:pt x="2255" y="3014"/>
                    </a:lnTo>
                    <a:lnTo>
                      <a:pt x="2277" y="3022"/>
                    </a:lnTo>
                    <a:lnTo>
                      <a:pt x="2298" y="3030"/>
                    </a:lnTo>
                    <a:lnTo>
                      <a:pt x="2320" y="3036"/>
                    </a:lnTo>
                    <a:lnTo>
                      <a:pt x="2341" y="3042"/>
                    </a:lnTo>
                    <a:lnTo>
                      <a:pt x="2363" y="3048"/>
                    </a:lnTo>
                    <a:lnTo>
                      <a:pt x="2384" y="3053"/>
                    </a:lnTo>
                    <a:lnTo>
                      <a:pt x="2406" y="3057"/>
                    </a:lnTo>
                    <a:lnTo>
                      <a:pt x="2427" y="3060"/>
                    </a:lnTo>
                    <a:lnTo>
                      <a:pt x="2448" y="3062"/>
                    </a:lnTo>
                    <a:lnTo>
                      <a:pt x="2470" y="3064"/>
                    </a:lnTo>
                    <a:lnTo>
                      <a:pt x="2491" y="3064"/>
                    </a:lnTo>
                    <a:lnTo>
                      <a:pt x="2513" y="3064"/>
                    </a:lnTo>
                    <a:lnTo>
                      <a:pt x="2534" y="3064"/>
                    </a:lnTo>
                    <a:lnTo>
                      <a:pt x="2555" y="3062"/>
                    </a:lnTo>
                    <a:lnTo>
                      <a:pt x="2577" y="3060"/>
                    </a:lnTo>
                    <a:lnTo>
                      <a:pt x="2598" y="3057"/>
                    </a:lnTo>
                    <a:lnTo>
                      <a:pt x="2620" y="3054"/>
                    </a:lnTo>
                    <a:lnTo>
                      <a:pt x="2641" y="3049"/>
                    </a:lnTo>
                    <a:lnTo>
                      <a:pt x="2663" y="3043"/>
                    </a:lnTo>
                    <a:lnTo>
                      <a:pt x="2684" y="3037"/>
                    </a:lnTo>
                    <a:lnTo>
                      <a:pt x="2705" y="3031"/>
                    </a:lnTo>
                    <a:lnTo>
                      <a:pt x="2727" y="3023"/>
                    </a:lnTo>
                    <a:lnTo>
                      <a:pt x="2748" y="3015"/>
                    </a:lnTo>
                    <a:lnTo>
                      <a:pt x="2770" y="3007"/>
                    </a:lnTo>
                    <a:lnTo>
                      <a:pt x="2791" y="2997"/>
                    </a:lnTo>
                    <a:lnTo>
                      <a:pt x="2813" y="2987"/>
                    </a:lnTo>
                    <a:lnTo>
                      <a:pt x="2834" y="2976"/>
                    </a:lnTo>
                    <a:lnTo>
                      <a:pt x="2925" y="2925"/>
                    </a:lnTo>
                    <a:lnTo>
                      <a:pt x="2939" y="2939"/>
                    </a:lnTo>
                    <a:lnTo>
                      <a:pt x="2958" y="2956"/>
                    </a:lnTo>
                    <a:lnTo>
                      <a:pt x="2979" y="2973"/>
                    </a:lnTo>
                    <a:lnTo>
                      <a:pt x="3003" y="2992"/>
                    </a:lnTo>
                    <a:lnTo>
                      <a:pt x="3060" y="3035"/>
                    </a:lnTo>
                    <a:lnTo>
                      <a:pt x="3129" y="3085"/>
                    </a:lnTo>
                    <a:lnTo>
                      <a:pt x="3210" y="3141"/>
                    </a:lnTo>
                    <a:lnTo>
                      <a:pt x="3303" y="3203"/>
                    </a:lnTo>
                    <a:lnTo>
                      <a:pt x="3408" y="3272"/>
                    </a:lnTo>
                    <a:lnTo>
                      <a:pt x="3525" y="3348"/>
                    </a:lnTo>
                    <a:lnTo>
                      <a:pt x="3562" y="3372"/>
                    </a:lnTo>
                    <a:lnTo>
                      <a:pt x="3598" y="3399"/>
                    </a:lnTo>
                    <a:lnTo>
                      <a:pt x="3633" y="3428"/>
                    </a:lnTo>
                    <a:lnTo>
                      <a:pt x="3668" y="3458"/>
                    </a:lnTo>
                    <a:lnTo>
                      <a:pt x="3701" y="3489"/>
                    </a:lnTo>
                    <a:lnTo>
                      <a:pt x="3734" y="3524"/>
                    </a:lnTo>
                    <a:lnTo>
                      <a:pt x="3767" y="3560"/>
                    </a:lnTo>
                    <a:lnTo>
                      <a:pt x="3798" y="3597"/>
                    </a:lnTo>
                    <a:lnTo>
                      <a:pt x="3828" y="3637"/>
                    </a:lnTo>
                    <a:lnTo>
                      <a:pt x="3859" y="3678"/>
                    </a:lnTo>
                    <a:lnTo>
                      <a:pt x="3888" y="3722"/>
                    </a:lnTo>
                    <a:lnTo>
                      <a:pt x="3917" y="3766"/>
                    </a:lnTo>
                    <a:lnTo>
                      <a:pt x="3945" y="3814"/>
                    </a:lnTo>
                    <a:lnTo>
                      <a:pt x="3973" y="3862"/>
                    </a:lnTo>
                    <a:lnTo>
                      <a:pt x="3999" y="3913"/>
                    </a:lnTo>
                    <a:lnTo>
                      <a:pt x="4025" y="3965"/>
                    </a:lnTo>
                    <a:lnTo>
                      <a:pt x="4036" y="3992"/>
                    </a:lnTo>
                    <a:lnTo>
                      <a:pt x="4047" y="4017"/>
                    </a:lnTo>
                    <a:lnTo>
                      <a:pt x="4058" y="4042"/>
                    </a:lnTo>
                    <a:lnTo>
                      <a:pt x="4067" y="4067"/>
                    </a:lnTo>
                    <a:lnTo>
                      <a:pt x="4075" y="4094"/>
                    </a:lnTo>
                    <a:lnTo>
                      <a:pt x="4083" y="4119"/>
                    </a:lnTo>
                    <a:lnTo>
                      <a:pt x="4089" y="4145"/>
                    </a:lnTo>
                    <a:lnTo>
                      <a:pt x="4095" y="4170"/>
                    </a:lnTo>
                    <a:lnTo>
                      <a:pt x="4100" y="4197"/>
                    </a:lnTo>
                    <a:lnTo>
                      <a:pt x="4104" y="4222"/>
                    </a:lnTo>
                    <a:lnTo>
                      <a:pt x="4107" y="4248"/>
                    </a:lnTo>
                    <a:lnTo>
                      <a:pt x="4110" y="4274"/>
                    </a:lnTo>
                    <a:lnTo>
                      <a:pt x="4111" y="4300"/>
                    </a:lnTo>
                    <a:lnTo>
                      <a:pt x="4112" y="4326"/>
                    </a:lnTo>
                    <a:lnTo>
                      <a:pt x="4111" y="4352"/>
                    </a:lnTo>
                    <a:lnTo>
                      <a:pt x="4110" y="4378"/>
                    </a:lnTo>
                    <a:lnTo>
                      <a:pt x="4108" y="4404"/>
                    </a:lnTo>
                    <a:lnTo>
                      <a:pt x="4106" y="4430"/>
                    </a:lnTo>
                    <a:lnTo>
                      <a:pt x="4102" y="4456"/>
                    </a:lnTo>
                    <a:lnTo>
                      <a:pt x="4097" y="4483"/>
                    </a:lnTo>
                    <a:lnTo>
                      <a:pt x="4092" y="4509"/>
                    </a:lnTo>
                    <a:lnTo>
                      <a:pt x="4086" y="4535"/>
                    </a:lnTo>
                    <a:lnTo>
                      <a:pt x="4079" y="4562"/>
                    </a:lnTo>
                    <a:lnTo>
                      <a:pt x="4071" y="4588"/>
                    </a:lnTo>
                    <a:lnTo>
                      <a:pt x="4062" y="4615"/>
                    </a:lnTo>
                    <a:lnTo>
                      <a:pt x="4052" y="4641"/>
                    </a:lnTo>
                    <a:lnTo>
                      <a:pt x="4041" y="4668"/>
                    </a:lnTo>
                    <a:lnTo>
                      <a:pt x="4030" y="4695"/>
                    </a:lnTo>
                    <a:lnTo>
                      <a:pt x="4017" y="4721"/>
                    </a:lnTo>
                    <a:lnTo>
                      <a:pt x="4004" y="4748"/>
                    </a:lnTo>
                    <a:lnTo>
                      <a:pt x="3991" y="4775"/>
                    </a:lnTo>
                    <a:lnTo>
                      <a:pt x="3976" y="4801"/>
                    </a:lnTo>
                    <a:lnTo>
                      <a:pt x="3961" y="4827"/>
                    </a:lnTo>
                    <a:lnTo>
                      <a:pt x="3945" y="4854"/>
                    </a:lnTo>
                    <a:lnTo>
                      <a:pt x="3930" y="4879"/>
                    </a:lnTo>
                    <a:lnTo>
                      <a:pt x="3914" y="4903"/>
                    </a:lnTo>
                    <a:lnTo>
                      <a:pt x="3897" y="4928"/>
                    </a:lnTo>
                    <a:lnTo>
                      <a:pt x="3880" y="4952"/>
                    </a:lnTo>
                    <a:lnTo>
                      <a:pt x="3863" y="4975"/>
                    </a:lnTo>
                    <a:lnTo>
                      <a:pt x="3844" y="4998"/>
                    </a:lnTo>
                    <a:lnTo>
                      <a:pt x="3825" y="5022"/>
                    </a:lnTo>
                    <a:lnTo>
                      <a:pt x="3807" y="5044"/>
                    </a:lnTo>
                    <a:lnTo>
                      <a:pt x="3787" y="5065"/>
                    </a:lnTo>
                    <a:lnTo>
                      <a:pt x="3767" y="5087"/>
                    </a:lnTo>
                    <a:lnTo>
                      <a:pt x="3746" y="5107"/>
                    </a:lnTo>
                    <a:lnTo>
                      <a:pt x="3725" y="5129"/>
                    </a:lnTo>
                    <a:lnTo>
                      <a:pt x="3704" y="5149"/>
                    </a:lnTo>
                    <a:lnTo>
                      <a:pt x="3682" y="5168"/>
                    </a:lnTo>
                    <a:lnTo>
                      <a:pt x="3622" y="5363"/>
                    </a:lnTo>
                    <a:lnTo>
                      <a:pt x="3661" y="5337"/>
                    </a:lnTo>
                    <a:lnTo>
                      <a:pt x="3698" y="5310"/>
                    </a:lnTo>
                    <a:lnTo>
                      <a:pt x="3734" y="5282"/>
                    </a:lnTo>
                    <a:lnTo>
                      <a:pt x="3770" y="5254"/>
                    </a:lnTo>
                    <a:lnTo>
                      <a:pt x="3804" y="5226"/>
                    </a:lnTo>
                    <a:lnTo>
                      <a:pt x="3836" y="5196"/>
                    </a:lnTo>
                    <a:lnTo>
                      <a:pt x="3869" y="5167"/>
                    </a:lnTo>
                    <a:lnTo>
                      <a:pt x="3900" y="5137"/>
                    </a:lnTo>
                    <a:lnTo>
                      <a:pt x="3929" y="5106"/>
                    </a:lnTo>
                    <a:lnTo>
                      <a:pt x="3959" y="5075"/>
                    </a:lnTo>
                    <a:lnTo>
                      <a:pt x="3986" y="5044"/>
                    </a:lnTo>
                    <a:lnTo>
                      <a:pt x="4012" y="5011"/>
                    </a:lnTo>
                    <a:lnTo>
                      <a:pt x="4037" y="4979"/>
                    </a:lnTo>
                    <a:lnTo>
                      <a:pt x="4062" y="4946"/>
                    </a:lnTo>
                    <a:lnTo>
                      <a:pt x="4085" y="4911"/>
                    </a:lnTo>
                    <a:lnTo>
                      <a:pt x="4107" y="4877"/>
                    </a:lnTo>
                    <a:lnTo>
                      <a:pt x="4124" y="4848"/>
                    </a:lnTo>
                    <a:lnTo>
                      <a:pt x="4141" y="4818"/>
                    </a:lnTo>
                    <a:lnTo>
                      <a:pt x="4157" y="4789"/>
                    </a:lnTo>
                    <a:lnTo>
                      <a:pt x="4171" y="4760"/>
                    </a:lnTo>
                    <a:lnTo>
                      <a:pt x="4184" y="4730"/>
                    </a:lnTo>
                    <a:lnTo>
                      <a:pt x="4196" y="4700"/>
                    </a:lnTo>
                    <a:lnTo>
                      <a:pt x="4208" y="4671"/>
                    </a:lnTo>
                    <a:lnTo>
                      <a:pt x="4218" y="4640"/>
                    </a:lnTo>
                    <a:lnTo>
                      <a:pt x="4227" y="4610"/>
                    </a:lnTo>
                    <a:lnTo>
                      <a:pt x="4235" y="4581"/>
                    </a:lnTo>
                    <a:lnTo>
                      <a:pt x="4242" y="4550"/>
                    </a:lnTo>
                    <a:lnTo>
                      <a:pt x="4248" y="4520"/>
                    </a:lnTo>
                    <a:lnTo>
                      <a:pt x="4254" y="4489"/>
                    </a:lnTo>
                    <a:lnTo>
                      <a:pt x="4257" y="4459"/>
                    </a:lnTo>
                    <a:lnTo>
                      <a:pt x="4260" y="4428"/>
                    </a:lnTo>
                    <a:lnTo>
                      <a:pt x="4262" y="4398"/>
                    </a:lnTo>
                    <a:lnTo>
                      <a:pt x="4263" y="4367"/>
                    </a:lnTo>
                    <a:lnTo>
                      <a:pt x="4263" y="4335"/>
                    </a:lnTo>
                    <a:lnTo>
                      <a:pt x="4261" y="4305"/>
                    </a:lnTo>
                    <a:lnTo>
                      <a:pt x="4259" y="4274"/>
                    </a:lnTo>
                    <a:lnTo>
                      <a:pt x="4255" y="4242"/>
                    </a:lnTo>
                    <a:lnTo>
                      <a:pt x="4251" y="4211"/>
                    </a:lnTo>
                    <a:lnTo>
                      <a:pt x="4245" y="4180"/>
                    </a:lnTo>
                    <a:lnTo>
                      <a:pt x="4238" y="4148"/>
                    </a:lnTo>
                    <a:lnTo>
                      <a:pt x="4231" y="4117"/>
                    </a:lnTo>
                    <a:lnTo>
                      <a:pt x="4222" y="4086"/>
                    </a:lnTo>
                    <a:lnTo>
                      <a:pt x="4212" y="4053"/>
                    </a:lnTo>
                    <a:lnTo>
                      <a:pt x="4202" y="4022"/>
                    </a:lnTo>
                    <a:lnTo>
                      <a:pt x="4190" y="3990"/>
                    </a:lnTo>
                    <a:lnTo>
                      <a:pt x="4178" y="3958"/>
                    </a:lnTo>
                    <a:lnTo>
                      <a:pt x="4164" y="3926"/>
                    </a:lnTo>
                    <a:lnTo>
                      <a:pt x="4148" y="3894"/>
                    </a:lnTo>
                    <a:lnTo>
                      <a:pt x="4123" y="3843"/>
                    </a:lnTo>
                    <a:lnTo>
                      <a:pt x="4098" y="3793"/>
                    </a:lnTo>
                    <a:lnTo>
                      <a:pt x="4071" y="3746"/>
                    </a:lnTo>
                    <a:lnTo>
                      <a:pt x="4043" y="3700"/>
                    </a:lnTo>
                    <a:lnTo>
                      <a:pt x="4015" y="3656"/>
                    </a:lnTo>
                    <a:lnTo>
                      <a:pt x="3986" y="3614"/>
                    </a:lnTo>
                    <a:lnTo>
                      <a:pt x="3956" y="3572"/>
                    </a:lnTo>
                    <a:lnTo>
                      <a:pt x="3925" y="3533"/>
                    </a:lnTo>
                    <a:lnTo>
                      <a:pt x="3894" y="3495"/>
                    </a:lnTo>
                    <a:lnTo>
                      <a:pt x="3862" y="3459"/>
                    </a:lnTo>
                    <a:lnTo>
                      <a:pt x="3828" y="3425"/>
                    </a:lnTo>
                    <a:lnTo>
                      <a:pt x="3794" y="3392"/>
                    </a:lnTo>
                    <a:lnTo>
                      <a:pt x="3760" y="3361"/>
                    </a:lnTo>
                    <a:lnTo>
                      <a:pt x="3723" y="3332"/>
                    </a:lnTo>
                    <a:lnTo>
                      <a:pt x="3687" y="3303"/>
                    </a:lnTo>
                    <a:lnTo>
                      <a:pt x="3649" y="3277"/>
                    </a:lnTo>
                    <a:lnTo>
                      <a:pt x="3575" y="3225"/>
                    </a:lnTo>
                    <a:lnTo>
                      <a:pt x="3499" y="3175"/>
                    </a:lnTo>
                    <a:lnTo>
                      <a:pt x="3423" y="3123"/>
                    </a:lnTo>
                    <a:lnTo>
                      <a:pt x="3347" y="3073"/>
                    </a:lnTo>
                    <a:lnTo>
                      <a:pt x="3272" y="3021"/>
                    </a:lnTo>
                    <a:lnTo>
                      <a:pt x="3196" y="2971"/>
                    </a:lnTo>
                    <a:lnTo>
                      <a:pt x="3119" y="2920"/>
                    </a:lnTo>
                    <a:lnTo>
                      <a:pt x="3043" y="2869"/>
                    </a:lnTo>
                    <a:lnTo>
                      <a:pt x="3206" y="2772"/>
                    </a:lnTo>
                    <a:lnTo>
                      <a:pt x="3261" y="2740"/>
                    </a:lnTo>
                    <a:lnTo>
                      <a:pt x="3299" y="2717"/>
                    </a:lnTo>
                    <a:lnTo>
                      <a:pt x="3312" y="2709"/>
                    </a:lnTo>
                    <a:lnTo>
                      <a:pt x="3321" y="2702"/>
                    </a:lnTo>
                    <a:lnTo>
                      <a:pt x="3326" y="2698"/>
                    </a:lnTo>
                    <a:lnTo>
                      <a:pt x="3328" y="2696"/>
                    </a:lnTo>
                    <a:lnTo>
                      <a:pt x="3327" y="2693"/>
                    </a:lnTo>
                    <a:lnTo>
                      <a:pt x="3328" y="2689"/>
                    </a:lnTo>
                    <a:lnTo>
                      <a:pt x="3329" y="2685"/>
                    </a:lnTo>
                    <a:lnTo>
                      <a:pt x="3333" y="2680"/>
                    </a:lnTo>
                    <a:lnTo>
                      <a:pt x="3343" y="2665"/>
                    </a:lnTo>
                    <a:lnTo>
                      <a:pt x="3352" y="2650"/>
                    </a:lnTo>
                    <a:lnTo>
                      <a:pt x="3361" y="2636"/>
                    </a:lnTo>
                    <a:lnTo>
                      <a:pt x="3369" y="2622"/>
                    </a:lnTo>
                    <a:lnTo>
                      <a:pt x="3375" y="2608"/>
                    </a:lnTo>
                    <a:lnTo>
                      <a:pt x="3381" y="2594"/>
                    </a:lnTo>
                    <a:lnTo>
                      <a:pt x="3386" y="2580"/>
                    </a:lnTo>
                    <a:lnTo>
                      <a:pt x="3391" y="2565"/>
                    </a:lnTo>
                    <a:lnTo>
                      <a:pt x="3394" y="2552"/>
                    </a:lnTo>
                    <a:lnTo>
                      <a:pt x="3397" y="2538"/>
                    </a:lnTo>
                    <a:lnTo>
                      <a:pt x="3399" y="2525"/>
                    </a:lnTo>
                    <a:lnTo>
                      <a:pt x="3401" y="2511"/>
                    </a:lnTo>
                    <a:lnTo>
                      <a:pt x="3401" y="2498"/>
                    </a:lnTo>
                    <a:lnTo>
                      <a:pt x="3401" y="2485"/>
                    </a:lnTo>
                    <a:lnTo>
                      <a:pt x="3400" y="2471"/>
                    </a:lnTo>
                    <a:lnTo>
                      <a:pt x="3398" y="2458"/>
                    </a:lnTo>
                    <a:lnTo>
                      <a:pt x="3396" y="2450"/>
                    </a:lnTo>
                    <a:lnTo>
                      <a:pt x="3392" y="2436"/>
                    </a:lnTo>
                    <a:lnTo>
                      <a:pt x="3385" y="2416"/>
                    </a:lnTo>
                    <a:lnTo>
                      <a:pt x="3375" y="2390"/>
                    </a:lnTo>
                    <a:lnTo>
                      <a:pt x="3363" y="2357"/>
                    </a:lnTo>
                    <a:lnTo>
                      <a:pt x="3347" y="2318"/>
                    </a:lnTo>
                    <a:lnTo>
                      <a:pt x="3330" y="2272"/>
                    </a:lnTo>
                    <a:lnTo>
                      <a:pt x="3310" y="2221"/>
                    </a:lnTo>
                    <a:lnTo>
                      <a:pt x="3280" y="2139"/>
                    </a:lnTo>
                    <a:lnTo>
                      <a:pt x="3249" y="2061"/>
                    </a:lnTo>
                    <a:lnTo>
                      <a:pt x="3221" y="1987"/>
                    </a:lnTo>
                    <a:lnTo>
                      <a:pt x="3195" y="1917"/>
                    </a:lnTo>
                    <a:lnTo>
                      <a:pt x="3170" y="1853"/>
                    </a:lnTo>
                    <a:lnTo>
                      <a:pt x="3146" y="1791"/>
                    </a:lnTo>
                    <a:lnTo>
                      <a:pt x="3124" y="1734"/>
                    </a:lnTo>
                    <a:lnTo>
                      <a:pt x="3103" y="1681"/>
                    </a:lnTo>
                    <a:lnTo>
                      <a:pt x="3084" y="1631"/>
                    </a:lnTo>
                    <a:lnTo>
                      <a:pt x="3066" y="1587"/>
                    </a:lnTo>
                    <a:lnTo>
                      <a:pt x="3049" y="1547"/>
                    </a:lnTo>
                    <a:lnTo>
                      <a:pt x="3034" y="1509"/>
                    </a:lnTo>
                    <a:lnTo>
                      <a:pt x="3020" y="1477"/>
                    </a:lnTo>
                    <a:lnTo>
                      <a:pt x="3008" y="1449"/>
                    </a:lnTo>
                    <a:lnTo>
                      <a:pt x="2998" y="1424"/>
                    </a:lnTo>
                    <a:lnTo>
                      <a:pt x="2989" y="1405"/>
                    </a:lnTo>
                    <a:close/>
                  </a:path>
                </a:pathLst>
              </a:custGeom>
              <a:noFill/>
              <a:ln w="3175">
                <a:solidFill>
                  <a:srgbClr val="1F1A1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0" name="Freeform 37"/>
              <p:cNvSpPr>
                <a:spLocks/>
              </p:cNvSpPr>
              <p:nvPr/>
            </p:nvSpPr>
            <p:spPr bwMode="auto">
              <a:xfrm>
                <a:off x="3465" y="3580"/>
                <a:ext cx="22" cy="24"/>
              </a:xfrm>
              <a:custGeom>
                <a:avLst/>
                <a:gdLst>
                  <a:gd name="T0" fmla="*/ 1 w 574"/>
                  <a:gd name="T1" fmla="*/ 0 h 634"/>
                  <a:gd name="T2" fmla="*/ 1 w 574"/>
                  <a:gd name="T3" fmla="*/ 0 h 634"/>
                  <a:gd name="T4" fmla="*/ 1 w 574"/>
                  <a:gd name="T5" fmla="*/ 0 h 634"/>
                  <a:gd name="T6" fmla="*/ 1 w 574"/>
                  <a:gd name="T7" fmla="*/ 0 h 634"/>
                  <a:gd name="T8" fmla="*/ 1 w 574"/>
                  <a:gd name="T9" fmla="*/ 0 h 634"/>
                  <a:gd name="T10" fmla="*/ 1 w 574"/>
                  <a:gd name="T11" fmla="*/ 0 h 634"/>
                  <a:gd name="T12" fmla="*/ 1 w 574"/>
                  <a:gd name="T13" fmla="*/ 0 h 634"/>
                  <a:gd name="T14" fmla="*/ 1 w 574"/>
                  <a:gd name="T15" fmla="*/ 0 h 634"/>
                  <a:gd name="T16" fmla="*/ 1 w 574"/>
                  <a:gd name="T17" fmla="*/ 0 h 634"/>
                  <a:gd name="T18" fmla="*/ 1 w 574"/>
                  <a:gd name="T19" fmla="*/ 0 h 634"/>
                  <a:gd name="T20" fmla="*/ 1 w 574"/>
                  <a:gd name="T21" fmla="*/ 0 h 634"/>
                  <a:gd name="T22" fmla="*/ 1 w 574"/>
                  <a:gd name="T23" fmla="*/ 0 h 634"/>
                  <a:gd name="T24" fmla="*/ 1 w 574"/>
                  <a:gd name="T25" fmla="*/ 0 h 634"/>
                  <a:gd name="T26" fmla="*/ 1 w 574"/>
                  <a:gd name="T27" fmla="*/ 0 h 634"/>
                  <a:gd name="T28" fmla="*/ 1 w 574"/>
                  <a:gd name="T29" fmla="*/ 1 h 634"/>
                  <a:gd name="T30" fmla="*/ 1 w 574"/>
                  <a:gd name="T31" fmla="*/ 1 h 634"/>
                  <a:gd name="T32" fmla="*/ 1 w 574"/>
                  <a:gd name="T33" fmla="*/ 1 h 634"/>
                  <a:gd name="T34" fmla="*/ 1 w 574"/>
                  <a:gd name="T35" fmla="*/ 1 h 634"/>
                  <a:gd name="T36" fmla="*/ 1 w 574"/>
                  <a:gd name="T37" fmla="*/ 1 h 634"/>
                  <a:gd name="T38" fmla="*/ 1 w 574"/>
                  <a:gd name="T39" fmla="*/ 1 h 634"/>
                  <a:gd name="T40" fmla="*/ 1 w 574"/>
                  <a:gd name="T41" fmla="*/ 1 h 634"/>
                  <a:gd name="T42" fmla="*/ 1 w 574"/>
                  <a:gd name="T43" fmla="*/ 1 h 634"/>
                  <a:gd name="T44" fmla="*/ 1 w 574"/>
                  <a:gd name="T45" fmla="*/ 1 h 634"/>
                  <a:gd name="T46" fmla="*/ 1 w 574"/>
                  <a:gd name="T47" fmla="*/ 1 h 634"/>
                  <a:gd name="T48" fmla="*/ 1 w 574"/>
                  <a:gd name="T49" fmla="*/ 1 h 634"/>
                  <a:gd name="T50" fmla="*/ 1 w 574"/>
                  <a:gd name="T51" fmla="*/ 1 h 634"/>
                  <a:gd name="T52" fmla="*/ 1 w 574"/>
                  <a:gd name="T53" fmla="*/ 1 h 634"/>
                  <a:gd name="T54" fmla="*/ 1 w 574"/>
                  <a:gd name="T55" fmla="*/ 1 h 634"/>
                  <a:gd name="T56" fmla="*/ 1 w 574"/>
                  <a:gd name="T57" fmla="*/ 1 h 634"/>
                  <a:gd name="T58" fmla="*/ 0 w 574"/>
                  <a:gd name="T59" fmla="*/ 1 h 634"/>
                  <a:gd name="T60" fmla="*/ 0 w 574"/>
                  <a:gd name="T61" fmla="*/ 1 h 634"/>
                  <a:gd name="T62" fmla="*/ 0 w 574"/>
                  <a:gd name="T63" fmla="*/ 1 h 634"/>
                  <a:gd name="T64" fmla="*/ 0 w 574"/>
                  <a:gd name="T65" fmla="*/ 1 h 634"/>
                  <a:gd name="T66" fmla="*/ 0 w 574"/>
                  <a:gd name="T67" fmla="*/ 1 h 634"/>
                  <a:gd name="T68" fmla="*/ 0 w 574"/>
                  <a:gd name="T69" fmla="*/ 1 h 634"/>
                  <a:gd name="T70" fmla="*/ 0 w 574"/>
                  <a:gd name="T71" fmla="*/ 1 h 634"/>
                  <a:gd name="T72" fmla="*/ 0 w 574"/>
                  <a:gd name="T73" fmla="*/ 0 h 634"/>
                  <a:gd name="T74" fmla="*/ 0 w 574"/>
                  <a:gd name="T75" fmla="*/ 0 h 634"/>
                  <a:gd name="T76" fmla="*/ 0 w 574"/>
                  <a:gd name="T77" fmla="*/ 0 h 634"/>
                  <a:gd name="T78" fmla="*/ 0 w 574"/>
                  <a:gd name="T79" fmla="*/ 0 h 634"/>
                  <a:gd name="T80" fmla="*/ 1 w 574"/>
                  <a:gd name="T81" fmla="*/ 0 h 634"/>
                  <a:gd name="T82" fmla="*/ 1 w 574"/>
                  <a:gd name="T83" fmla="*/ 0 h 63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4"/>
                  <a:gd name="T127" fmla="*/ 0 h 634"/>
                  <a:gd name="T128" fmla="*/ 574 w 574"/>
                  <a:gd name="T129" fmla="*/ 634 h 63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4" h="634">
                    <a:moveTo>
                      <a:pt x="481" y="0"/>
                    </a:moveTo>
                    <a:lnTo>
                      <a:pt x="495" y="37"/>
                    </a:lnTo>
                    <a:lnTo>
                      <a:pt x="508" y="73"/>
                    </a:lnTo>
                    <a:lnTo>
                      <a:pt x="520" y="108"/>
                    </a:lnTo>
                    <a:lnTo>
                      <a:pt x="532" y="140"/>
                    </a:lnTo>
                    <a:lnTo>
                      <a:pt x="542" y="170"/>
                    </a:lnTo>
                    <a:lnTo>
                      <a:pt x="550" y="199"/>
                    </a:lnTo>
                    <a:lnTo>
                      <a:pt x="557" y="226"/>
                    </a:lnTo>
                    <a:lnTo>
                      <a:pt x="563" y="251"/>
                    </a:lnTo>
                    <a:lnTo>
                      <a:pt x="567" y="274"/>
                    </a:lnTo>
                    <a:lnTo>
                      <a:pt x="571" y="297"/>
                    </a:lnTo>
                    <a:lnTo>
                      <a:pt x="573" y="317"/>
                    </a:lnTo>
                    <a:lnTo>
                      <a:pt x="574" y="335"/>
                    </a:lnTo>
                    <a:lnTo>
                      <a:pt x="574" y="351"/>
                    </a:lnTo>
                    <a:lnTo>
                      <a:pt x="572" y="365"/>
                    </a:lnTo>
                    <a:lnTo>
                      <a:pt x="570" y="379"/>
                    </a:lnTo>
                    <a:lnTo>
                      <a:pt x="566" y="390"/>
                    </a:lnTo>
                    <a:lnTo>
                      <a:pt x="560" y="401"/>
                    </a:lnTo>
                    <a:lnTo>
                      <a:pt x="552" y="412"/>
                    </a:lnTo>
                    <a:lnTo>
                      <a:pt x="542" y="424"/>
                    </a:lnTo>
                    <a:lnTo>
                      <a:pt x="530" y="436"/>
                    </a:lnTo>
                    <a:lnTo>
                      <a:pt x="515" y="449"/>
                    </a:lnTo>
                    <a:lnTo>
                      <a:pt x="498" y="462"/>
                    </a:lnTo>
                    <a:lnTo>
                      <a:pt x="480" y="478"/>
                    </a:lnTo>
                    <a:lnTo>
                      <a:pt x="459" y="492"/>
                    </a:lnTo>
                    <a:lnTo>
                      <a:pt x="436" y="508"/>
                    </a:lnTo>
                    <a:lnTo>
                      <a:pt x="410" y="524"/>
                    </a:lnTo>
                    <a:lnTo>
                      <a:pt x="383" y="540"/>
                    </a:lnTo>
                    <a:lnTo>
                      <a:pt x="354" y="558"/>
                    </a:lnTo>
                    <a:lnTo>
                      <a:pt x="288" y="595"/>
                    </a:lnTo>
                    <a:lnTo>
                      <a:pt x="213" y="634"/>
                    </a:lnTo>
                    <a:lnTo>
                      <a:pt x="0" y="427"/>
                    </a:lnTo>
                    <a:lnTo>
                      <a:pt x="16" y="416"/>
                    </a:lnTo>
                    <a:lnTo>
                      <a:pt x="36" y="402"/>
                    </a:lnTo>
                    <a:lnTo>
                      <a:pt x="56" y="386"/>
                    </a:lnTo>
                    <a:lnTo>
                      <a:pt x="78" y="367"/>
                    </a:lnTo>
                    <a:lnTo>
                      <a:pt x="127" y="326"/>
                    </a:lnTo>
                    <a:lnTo>
                      <a:pt x="184" y="276"/>
                    </a:lnTo>
                    <a:lnTo>
                      <a:pt x="248" y="220"/>
                    </a:lnTo>
                    <a:lnTo>
                      <a:pt x="318" y="154"/>
                    </a:lnTo>
                    <a:lnTo>
                      <a:pt x="396" y="81"/>
                    </a:lnTo>
                    <a:lnTo>
                      <a:pt x="481" y="0"/>
                    </a:lnTo>
                    <a:close/>
                  </a:path>
                </a:pathLst>
              </a:custGeom>
              <a:noFill/>
              <a:ln w="3175">
                <a:solidFill>
                  <a:srgbClr val="1F1A1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1" name="Freeform 38"/>
              <p:cNvSpPr>
                <a:spLocks/>
              </p:cNvSpPr>
              <p:nvPr/>
            </p:nvSpPr>
            <p:spPr bwMode="auto">
              <a:xfrm>
                <a:off x="3444" y="3597"/>
                <a:ext cx="26" cy="12"/>
              </a:xfrm>
              <a:custGeom>
                <a:avLst/>
                <a:gdLst>
                  <a:gd name="T0" fmla="*/ 1 w 695"/>
                  <a:gd name="T1" fmla="*/ 0 h 307"/>
                  <a:gd name="T2" fmla="*/ 1 w 695"/>
                  <a:gd name="T3" fmla="*/ 0 h 307"/>
                  <a:gd name="T4" fmla="*/ 1 w 695"/>
                  <a:gd name="T5" fmla="*/ 0 h 307"/>
                  <a:gd name="T6" fmla="*/ 1 w 695"/>
                  <a:gd name="T7" fmla="*/ 0 h 307"/>
                  <a:gd name="T8" fmla="*/ 1 w 695"/>
                  <a:gd name="T9" fmla="*/ 0 h 307"/>
                  <a:gd name="T10" fmla="*/ 1 w 695"/>
                  <a:gd name="T11" fmla="*/ 0 h 307"/>
                  <a:gd name="T12" fmla="*/ 1 w 695"/>
                  <a:gd name="T13" fmla="*/ 0 h 307"/>
                  <a:gd name="T14" fmla="*/ 1 w 695"/>
                  <a:gd name="T15" fmla="*/ 0 h 307"/>
                  <a:gd name="T16" fmla="*/ 1 w 695"/>
                  <a:gd name="T17" fmla="*/ 0 h 307"/>
                  <a:gd name="T18" fmla="*/ 1 w 695"/>
                  <a:gd name="T19" fmla="*/ 0 h 307"/>
                  <a:gd name="T20" fmla="*/ 1 w 695"/>
                  <a:gd name="T21" fmla="*/ 0 h 307"/>
                  <a:gd name="T22" fmla="*/ 1 w 695"/>
                  <a:gd name="T23" fmla="*/ 0 h 307"/>
                  <a:gd name="T24" fmla="*/ 1 w 695"/>
                  <a:gd name="T25" fmla="*/ 0 h 307"/>
                  <a:gd name="T26" fmla="*/ 1 w 695"/>
                  <a:gd name="T27" fmla="*/ 0 h 307"/>
                  <a:gd name="T28" fmla="*/ 1 w 695"/>
                  <a:gd name="T29" fmla="*/ 0 h 307"/>
                  <a:gd name="T30" fmla="*/ 0 w 695"/>
                  <a:gd name="T31" fmla="*/ 0 h 307"/>
                  <a:gd name="T32" fmla="*/ 0 w 695"/>
                  <a:gd name="T33" fmla="*/ 0 h 307"/>
                  <a:gd name="T34" fmla="*/ 0 w 695"/>
                  <a:gd name="T35" fmla="*/ 0 h 307"/>
                  <a:gd name="T36" fmla="*/ 0 w 695"/>
                  <a:gd name="T37" fmla="*/ 0 h 307"/>
                  <a:gd name="T38" fmla="*/ 0 w 695"/>
                  <a:gd name="T39" fmla="*/ 0 h 307"/>
                  <a:gd name="T40" fmla="*/ 0 w 695"/>
                  <a:gd name="T41" fmla="*/ 0 h 307"/>
                  <a:gd name="T42" fmla="*/ 0 w 695"/>
                  <a:gd name="T43" fmla="*/ 0 h 307"/>
                  <a:gd name="T44" fmla="*/ 0 w 695"/>
                  <a:gd name="T45" fmla="*/ 0 h 307"/>
                  <a:gd name="T46" fmla="*/ 0 w 695"/>
                  <a:gd name="T47" fmla="*/ 0 h 307"/>
                  <a:gd name="T48" fmla="*/ 0 w 695"/>
                  <a:gd name="T49" fmla="*/ 0 h 307"/>
                  <a:gd name="T50" fmla="*/ 0 w 695"/>
                  <a:gd name="T51" fmla="*/ 0 h 307"/>
                  <a:gd name="T52" fmla="*/ 0 w 695"/>
                  <a:gd name="T53" fmla="*/ 0 h 307"/>
                  <a:gd name="T54" fmla="*/ 0 w 695"/>
                  <a:gd name="T55" fmla="*/ 0 h 307"/>
                  <a:gd name="T56" fmla="*/ 0 w 695"/>
                  <a:gd name="T57" fmla="*/ 0 h 307"/>
                  <a:gd name="T58" fmla="*/ 0 w 695"/>
                  <a:gd name="T59" fmla="*/ 0 h 307"/>
                  <a:gd name="T60" fmla="*/ 0 w 695"/>
                  <a:gd name="T61" fmla="*/ 0 h 307"/>
                  <a:gd name="T62" fmla="*/ 0 w 695"/>
                  <a:gd name="T63" fmla="*/ 0 h 307"/>
                  <a:gd name="T64" fmla="*/ 0 w 695"/>
                  <a:gd name="T65" fmla="*/ 0 h 307"/>
                  <a:gd name="T66" fmla="*/ 0 w 695"/>
                  <a:gd name="T67" fmla="*/ 0 h 307"/>
                  <a:gd name="T68" fmla="*/ 0 w 695"/>
                  <a:gd name="T69" fmla="*/ 0 h 307"/>
                  <a:gd name="T70" fmla="*/ 0 w 695"/>
                  <a:gd name="T71" fmla="*/ 0 h 307"/>
                  <a:gd name="T72" fmla="*/ 0 w 695"/>
                  <a:gd name="T73" fmla="*/ 0 h 307"/>
                  <a:gd name="T74" fmla="*/ 0 w 695"/>
                  <a:gd name="T75" fmla="*/ 0 h 307"/>
                  <a:gd name="T76" fmla="*/ 0 w 695"/>
                  <a:gd name="T77" fmla="*/ 0 h 307"/>
                  <a:gd name="T78" fmla="*/ 0 w 695"/>
                  <a:gd name="T79" fmla="*/ 0 h 307"/>
                  <a:gd name="T80" fmla="*/ 0 w 695"/>
                  <a:gd name="T81" fmla="*/ 0 h 307"/>
                  <a:gd name="T82" fmla="*/ 0 w 695"/>
                  <a:gd name="T83" fmla="*/ 0 h 307"/>
                  <a:gd name="T84" fmla="*/ 0 w 695"/>
                  <a:gd name="T85" fmla="*/ 0 h 307"/>
                  <a:gd name="T86" fmla="*/ 0 w 695"/>
                  <a:gd name="T87" fmla="*/ 0 h 307"/>
                  <a:gd name="T88" fmla="*/ 0 w 695"/>
                  <a:gd name="T89" fmla="*/ 0 h 307"/>
                  <a:gd name="T90" fmla="*/ 1 w 695"/>
                  <a:gd name="T91" fmla="*/ 0 h 307"/>
                  <a:gd name="T92" fmla="*/ 1 w 695"/>
                  <a:gd name="T93" fmla="*/ 0 h 307"/>
                  <a:gd name="T94" fmla="*/ 1 w 695"/>
                  <a:gd name="T95" fmla="*/ 0 h 307"/>
                  <a:gd name="T96" fmla="*/ 1 w 695"/>
                  <a:gd name="T97" fmla="*/ 0 h 307"/>
                  <a:gd name="T98" fmla="*/ 1 w 695"/>
                  <a:gd name="T99" fmla="*/ 0 h 307"/>
                  <a:gd name="T100" fmla="*/ 1 w 695"/>
                  <a:gd name="T101" fmla="*/ 0 h 30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95"/>
                  <a:gd name="T154" fmla="*/ 0 h 307"/>
                  <a:gd name="T155" fmla="*/ 695 w 695"/>
                  <a:gd name="T156" fmla="*/ 307 h 307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95" h="307">
                    <a:moveTo>
                      <a:pt x="695" y="196"/>
                    </a:moveTo>
                    <a:lnTo>
                      <a:pt x="599" y="248"/>
                    </a:lnTo>
                    <a:lnTo>
                      <a:pt x="582" y="257"/>
                    </a:lnTo>
                    <a:lnTo>
                      <a:pt x="564" y="264"/>
                    </a:lnTo>
                    <a:lnTo>
                      <a:pt x="548" y="272"/>
                    </a:lnTo>
                    <a:lnTo>
                      <a:pt x="531" y="278"/>
                    </a:lnTo>
                    <a:lnTo>
                      <a:pt x="513" y="284"/>
                    </a:lnTo>
                    <a:lnTo>
                      <a:pt x="496" y="290"/>
                    </a:lnTo>
                    <a:lnTo>
                      <a:pt x="479" y="294"/>
                    </a:lnTo>
                    <a:lnTo>
                      <a:pt x="461" y="298"/>
                    </a:lnTo>
                    <a:lnTo>
                      <a:pt x="443" y="301"/>
                    </a:lnTo>
                    <a:lnTo>
                      <a:pt x="425" y="303"/>
                    </a:lnTo>
                    <a:lnTo>
                      <a:pt x="407" y="305"/>
                    </a:lnTo>
                    <a:lnTo>
                      <a:pt x="389" y="306"/>
                    </a:lnTo>
                    <a:lnTo>
                      <a:pt x="370" y="307"/>
                    </a:lnTo>
                    <a:lnTo>
                      <a:pt x="352" y="306"/>
                    </a:lnTo>
                    <a:lnTo>
                      <a:pt x="334" y="305"/>
                    </a:lnTo>
                    <a:lnTo>
                      <a:pt x="315" y="304"/>
                    </a:lnTo>
                    <a:lnTo>
                      <a:pt x="297" y="302"/>
                    </a:lnTo>
                    <a:lnTo>
                      <a:pt x="278" y="299"/>
                    </a:lnTo>
                    <a:lnTo>
                      <a:pt x="258" y="295"/>
                    </a:lnTo>
                    <a:lnTo>
                      <a:pt x="239" y="291"/>
                    </a:lnTo>
                    <a:lnTo>
                      <a:pt x="220" y="285"/>
                    </a:lnTo>
                    <a:lnTo>
                      <a:pt x="201" y="280"/>
                    </a:lnTo>
                    <a:lnTo>
                      <a:pt x="181" y="273"/>
                    </a:lnTo>
                    <a:lnTo>
                      <a:pt x="161" y="266"/>
                    </a:lnTo>
                    <a:lnTo>
                      <a:pt x="141" y="259"/>
                    </a:lnTo>
                    <a:lnTo>
                      <a:pt x="122" y="251"/>
                    </a:lnTo>
                    <a:lnTo>
                      <a:pt x="102" y="242"/>
                    </a:lnTo>
                    <a:lnTo>
                      <a:pt x="82" y="232"/>
                    </a:lnTo>
                    <a:lnTo>
                      <a:pt x="61" y="222"/>
                    </a:lnTo>
                    <a:lnTo>
                      <a:pt x="41" y="211"/>
                    </a:lnTo>
                    <a:lnTo>
                      <a:pt x="20" y="200"/>
                    </a:lnTo>
                    <a:lnTo>
                      <a:pt x="0" y="186"/>
                    </a:lnTo>
                    <a:lnTo>
                      <a:pt x="32" y="180"/>
                    </a:lnTo>
                    <a:lnTo>
                      <a:pt x="63" y="172"/>
                    </a:lnTo>
                    <a:lnTo>
                      <a:pt x="96" y="164"/>
                    </a:lnTo>
                    <a:lnTo>
                      <a:pt x="127" y="155"/>
                    </a:lnTo>
                    <a:lnTo>
                      <a:pt x="158" y="146"/>
                    </a:lnTo>
                    <a:lnTo>
                      <a:pt x="190" y="136"/>
                    </a:lnTo>
                    <a:lnTo>
                      <a:pt x="221" y="125"/>
                    </a:lnTo>
                    <a:lnTo>
                      <a:pt x="252" y="114"/>
                    </a:lnTo>
                    <a:lnTo>
                      <a:pt x="283" y="102"/>
                    </a:lnTo>
                    <a:lnTo>
                      <a:pt x="313" y="89"/>
                    </a:lnTo>
                    <a:lnTo>
                      <a:pt x="343" y="76"/>
                    </a:lnTo>
                    <a:lnTo>
                      <a:pt x="373" y="62"/>
                    </a:lnTo>
                    <a:lnTo>
                      <a:pt x="404" y="47"/>
                    </a:lnTo>
                    <a:lnTo>
                      <a:pt x="433" y="33"/>
                    </a:lnTo>
                    <a:lnTo>
                      <a:pt x="463" y="17"/>
                    </a:lnTo>
                    <a:lnTo>
                      <a:pt x="493" y="0"/>
                    </a:lnTo>
                    <a:lnTo>
                      <a:pt x="695" y="196"/>
                    </a:lnTo>
                    <a:close/>
                  </a:path>
                </a:pathLst>
              </a:custGeom>
              <a:noFill/>
              <a:ln w="3175">
                <a:solidFill>
                  <a:srgbClr val="1F1A1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2" name="Freeform 39"/>
              <p:cNvSpPr>
                <a:spLocks/>
              </p:cNvSpPr>
              <p:nvPr/>
            </p:nvSpPr>
            <p:spPr bwMode="auto">
              <a:xfrm>
                <a:off x="3374" y="3509"/>
                <a:ext cx="108" cy="93"/>
              </a:xfrm>
              <a:custGeom>
                <a:avLst/>
                <a:gdLst>
                  <a:gd name="T0" fmla="*/ 4 w 2784"/>
                  <a:gd name="T1" fmla="*/ 2 h 2429"/>
                  <a:gd name="T2" fmla="*/ 4 w 2784"/>
                  <a:gd name="T3" fmla="*/ 2 h 2429"/>
                  <a:gd name="T4" fmla="*/ 4 w 2784"/>
                  <a:gd name="T5" fmla="*/ 3 h 2429"/>
                  <a:gd name="T6" fmla="*/ 4 w 2784"/>
                  <a:gd name="T7" fmla="*/ 3 h 2429"/>
                  <a:gd name="T8" fmla="*/ 4 w 2784"/>
                  <a:gd name="T9" fmla="*/ 3 h 2429"/>
                  <a:gd name="T10" fmla="*/ 4 w 2784"/>
                  <a:gd name="T11" fmla="*/ 3 h 2429"/>
                  <a:gd name="T12" fmla="*/ 4 w 2784"/>
                  <a:gd name="T13" fmla="*/ 3 h 2429"/>
                  <a:gd name="T14" fmla="*/ 3 w 2784"/>
                  <a:gd name="T15" fmla="*/ 3 h 2429"/>
                  <a:gd name="T16" fmla="*/ 3 w 2784"/>
                  <a:gd name="T17" fmla="*/ 3 h 2429"/>
                  <a:gd name="T18" fmla="*/ 3 w 2784"/>
                  <a:gd name="T19" fmla="*/ 3 h 2429"/>
                  <a:gd name="T20" fmla="*/ 3 w 2784"/>
                  <a:gd name="T21" fmla="*/ 4 h 2429"/>
                  <a:gd name="T22" fmla="*/ 3 w 2784"/>
                  <a:gd name="T23" fmla="*/ 4 h 2429"/>
                  <a:gd name="T24" fmla="*/ 2 w 2784"/>
                  <a:gd name="T25" fmla="*/ 4 h 2429"/>
                  <a:gd name="T26" fmla="*/ 2 w 2784"/>
                  <a:gd name="T27" fmla="*/ 3 h 2429"/>
                  <a:gd name="T28" fmla="*/ 2 w 2784"/>
                  <a:gd name="T29" fmla="*/ 3 h 2429"/>
                  <a:gd name="T30" fmla="*/ 2 w 2784"/>
                  <a:gd name="T31" fmla="*/ 3 h 2429"/>
                  <a:gd name="T32" fmla="*/ 2 w 2784"/>
                  <a:gd name="T33" fmla="*/ 3 h 2429"/>
                  <a:gd name="T34" fmla="*/ 2 w 2784"/>
                  <a:gd name="T35" fmla="*/ 3 h 2429"/>
                  <a:gd name="T36" fmla="*/ 2 w 2784"/>
                  <a:gd name="T37" fmla="*/ 3 h 2429"/>
                  <a:gd name="T38" fmla="*/ 1 w 2784"/>
                  <a:gd name="T39" fmla="*/ 3 h 2429"/>
                  <a:gd name="T40" fmla="*/ 1 w 2784"/>
                  <a:gd name="T41" fmla="*/ 3 h 2429"/>
                  <a:gd name="T42" fmla="*/ 1 w 2784"/>
                  <a:gd name="T43" fmla="*/ 3 h 2429"/>
                  <a:gd name="T44" fmla="*/ 1 w 2784"/>
                  <a:gd name="T45" fmla="*/ 3 h 2429"/>
                  <a:gd name="T46" fmla="*/ 0 w 2784"/>
                  <a:gd name="T47" fmla="*/ 3 h 2429"/>
                  <a:gd name="T48" fmla="*/ 0 w 2784"/>
                  <a:gd name="T49" fmla="*/ 3 h 2429"/>
                  <a:gd name="T50" fmla="*/ 0 w 2784"/>
                  <a:gd name="T51" fmla="*/ 2 h 2429"/>
                  <a:gd name="T52" fmla="*/ 0 w 2784"/>
                  <a:gd name="T53" fmla="*/ 2 h 2429"/>
                  <a:gd name="T54" fmla="*/ 0 w 2784"/>
                  <a:gd name="T55" fmla="*/ 2 h 2429"/>
                  <a:gd name="T56" fmla="*/ 0 w 2784"/>
                  <a:gd name="T57" fmla="*/ 2 h 2429"/>
                  <a:gd name="T58" fmla="*/ 0 w 2784"/>
                  <a:gd name="T59" fmla="*/ 2 h 2429"/>
                  <a:gd name="T60" fmla="*/ 0 w 2784"/>
                  <a:gd name="T61" fmla="*/ 2 h 2429"/>
                  <a:gd name="T62" fmla="*/ 0 w 2784"/>
                  <a:gd name="T63" fmla="*/ 2 h 2429"/>
                  <a:gd name="T64" fmla="*/ 0 w 2784"/>
                  <a:gd name="T65" fmla="*/ 2 h 2429"/>
                  <a:gd name="T66" fmla="*/ 0 w 2784"/>
                  <a:gd name="T67" fmla="*/ 2 h 2429"/>
                  <a:gd name="T68" fmla="*/ 0 w 2784"/>
                  <a:gd name="T69" fmla="*/ 2 h 2429"/>
                  <a:gd name="T70" fmla="*/ 0 w 2784"/>
                  <a:gd name="T71" fmla="*/ 1 h 2429"/>
                  <a:gd name="T72" fmla="*/ 0 w 2784"/>
                  <a:gd name="T73" fmla="*/ 1 h 2429"/>
                  <a:gd name="T74" fmla="*/ 0 w 2784"/>
                  <a:gd name="T75" fmla="*/ 1 h 2429"/>
                  <a:gd name="T76" fmla="*/ 0 w 2784"/>
                  <a:gd name="T77" fmla="*/ 1 h 2429"/>
                  <a:gd name="T78" fmla="*/ 0 w 2784"/>
                  <a:gd name="T79" fmla="*/ 1 h 2429"/>
                  <a:gd name="T80" fmla="*/ 0 w 2784"/>
                  <a:gd name="T81" fmla="*/ 1 h 2429"/>
                  <a:gd name="T82" fmla="*/ 0 w 2784"/>
                  <a:gd name="T83" fmla="*/ 1 h 2429"/>
                  <a:gd name="T84" fmla="*/ 1 w 2784"/>
                  <a:gd name="T85" fmla="*/ 1 h 2429"/>
                  <a:gd name="T86" fmla="*/ 1 w 2784"/>
                  <a:gd name="T87" fmla="*/ 0 h 2429"/>
                  <a:gd name="T88" fmla="*/ 1 w 2784"/>
                  <a:gd name="T89" fmla="*/ 0 h 2429"/>
                  <a:gd name="T90" fmla="*/ 1 w 2784"/>
                  <a:gd name="T91" fmla="*/ 0 h 2429"/>
                  <a:gd name="T92" fmla="*/ 1 w 2784"/>
                  <a:gd name="T93" fmla="*/ 0 h 2429"/>
                  <a:gd name="T94" fmla="*/ 2 w 2784"/>
                  <a:gd name="T95" fmla="*/ 0 h 2429"/>
                  <a:gd name="T96" fmla="*/ 2 w 2784"/>
                  <a:gd name="T97" fmla="*/ 0 h 2429"/>
                  <a:gd name="T98" fmla="*/ 2 w 2784"/>
                  <a:gd name="T99" fmla="*/ 0 h 2429"/>
                  <a:gd name="T100" fmla="*/ 2 w 2784"/>
                  <a:gd name="T101" fmla="*/ 0 h 2429"/>
                  <a:gd name="T102" fmla="*/ 3 w 2784"/>
                  <a:gd name="T103" fmla="*/ 0 h 2429"/>
                  <a:gd name="T104" fmla="*/ 3 w 2784"/>
                  <a:gd name="T105" fmla="*/ 0 h 2429"/>
                  <a:gd name="T106" fmla="*/ 3 w 2784"/>
                  <a:gd name="T107" fmla="*/ 1 h 2429"/>
                  <a:gd name="T108" fmla="*/ 3 w 2784"/>
                  <a:gd name="T109" fmla="*/ 1 h 2429"/>
                  <a:gd name="T110" fmla="*/ 4 w 2784"/>
                  <a:gd name="T111" fmla="*/ 1 h 2429"/>
                  <a:gd name="T112" fmla="*/ 4 w 2784"/>
                  <a:gd name="T113" fmla="*/ 2 h 242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784"/>
                  <a:gd name="T172" fmla="*/ 0 h 2429"/>
                  <a:gd name="T173" fmla="*/ 2784 w 2784"/>
                  <a:gd name="T174" fmla="*/ 2429 h 2429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784" h="2429">
                    <a:moveTo>
                      <a:pt x="2526" y="1078"/>
                    </a:moveTo>
                    <a:lnTo>
                      <a:pt x="2541" y="1114"/>
                    </a:lnTo>
                    <a:lnTo>
                      <a:pt x="2562" y="1162"/>
                    </a:lnTo>
                    <a:lnTo>
                      <a:pt x="2587" y="1224"/>
                    </a:lnTo>
                    <a:lnTo>
                      <a:pt x="2617" y="1300"/>
                    </a:lnTo>
                    <a:lnTo>
                      <a:pt x="2651" y="1389"/>
                    </a:lnTo>
                    <a:lnTo>
                      <a:pt x="2691" y="1491"/>
                    </a:lnTo>
                    <a:lnTo>
                      <a:pt x="2735" y="1606"/>
                    </a:lnTo>
                    <a:lnTo>
                      <a:pt x="2784" y="1734"/>
                    </a:lnTo>
                    <a:lnTo>
                      <a:pt x="2750" y="1780"/>
                    </a:lnTo>
                    <a:lnTo>
                      <a:pt x="2716" y="1823"/>
                    </a:lnTo>
                    <a:lnTo>
                      <a:pt x="2682" y="1866"/>
                    </a:lnTo>
                    <a:lnTo>
                      <a:pt x="2647" y="1905"/>
                    </a:lnTo>
                    <a:lnTo>
                      <a:pt x="2612" y="1945"/>
                    </a:lnTo>
                    <a:lnTo>
                      <a:pt x="2577" y="1981"/>
                    </a:lnTo>
                    <a:lnTo>
                      <a:pt x="2541" y="2016"/>
                    </a:lnTo>
                    <a:lnTo>
                      <a:pt x="2506" y="2050"/>
                    </a:lnTo>
                    <a:lnTo>
                      <a:pt x="2469" y="2081"/>
                    </a:lnTo>
                    <a:lnTo>
                      <a:pt x="2433" y="2110"/>
                    </a:lnTo>
                    <a:lnTo>
                      <a:pt x="2397" y="2139"/>
                    </a:lnTo>
                    <a:lnTo>
                      <a:pt x="2359" y="2165"/>
                    </a:lnTo>
                    <a:lnTo>
                      <a:pt x="2322" y="2190"/>
                    </a:lnTo>
                    <a:lnTo>
                      <a:pt x="2285" y="2213"/>
                    </a:lnTo>
                    <a:lnTo>
                      <a:pt x="2246" y="2235"/>
                    </a:lnTo>
                    <a:lnTo>
                      <a:pt x="2208" y="2254"/>
                    </a:lnTo>
                    <a:lnTo>
                      <a:pt x="2139" y="2285"/>
                    </a:lnTo>
                    <a:lnTo>
                      <a:pt x="2072" y="2315"/>
                    </a:lnTo>
                    <a:lnTo>
                      <a:pt x="2008" y="2341"/>
                    </a:lnTo>
                    <a:lnTo>
                      <a:pt x="1946" y="2364"/>
                    </a:lnTo>
                    <a:lnTo>
                      <a:pt x="1916" y="2375"/>
                    </a:lnTo>
                    <a:lnTo>
                      <a:pt x="1886" y="2385"/>
                    </a:lnTo>
                    <a:lnTo>
                      <a:pt x="1857" y="2394"/>
                    </a:lnTo>
                    <a:lnTo>
                      <a:pt x="1828" y="2402"/>
                    </a:lnTo>
                    <a:lnTo>
                      <a:pt x="1801" y="2411"/>
                    </a:lnTo>
                    <a:lnTo>
                      <a:pt x="1773" y="2418"/>
                    </a:lnTo>
                    <a:lnTo>
                      <a:pt x="1746" y="2424"/>
                    </a:lnTo>
                    <a:lnTo>
                      <a:pt x="1720" y="2429"/>
                    </a:lnTo>
                    <a:lnTo>
                      <a:pt x="1689" y="2414"/>
                    </a:lnTo>
                    <a:lnTo>
                      <a:pt x="1656" y="2396"/>
                    </a:lnTo>
                    <a:lnTo>
                      <a:pt x="1624" y="2378"/>
                    </a:lnTo>
                    <a:lnTo>
                      <a:pt x="1590" y="2360"/>
                    </a:lnTo>
                    <a:lnTo>
                      <a:pt x="1555" y="2340"/>
                    </a:lnTo>
                    <a:lnTo>
                      <a:pt x="1521" y="2319"/>
                    </a:lnTo>
                    <a:lnTo>
                      <a:pt x="1485" y="2296"/>
                    </a:lnTo>
                    <a:lnTo>
                      <a:pt x="1448" y="2273"/>
                    </a:lnTo>
                    <a:lnTo>
                      <a:pt x="1439" y="2267"/>
                    </a:lnTo>
                    <a:lnTo>
                      <a:pt x="1424" y="2260"/>
                    </a:lnTo>
                    <a:lnTo>
                      <a:pt x="1405" y="2251"/>
                    </a:lnTo>
                    <a:lnTo>
                      <a:pt x="1381" y="2239"/>
                    </a:lnTo>
                    <a:lnTo>
                      <a:pt x="1351" y="2227"/>
                    </a:lnTo>
                    <a:lnTo>
                      <a:pt x="1317" y="2211"/>
                    </a:lnTo>
                    <a:lnTo>
                      <a:pt x="1278" y="2195"/>
                    </a:lnTo>
                    <a:lnTo>
                      <a:pt x="1233" y="2177"/>
                    </a:lnTo>
                    <a:lnTo>
                      <a:pt x="1185" y="2158"/>
                    </a:lnTo>
                    <a:lnTo>
                      <a:pt x="1130" y="2137"/>
                    </a:lnTo>
                    <a:lnTo>
                      <a:pt x="1071" y="2113"/>
                    </a:lnTo>
                    <a:lnTo>
                      <a:pt x="1008" y="2088"/>
                    </a:lnTo>
                    <a:lnTo>
                      <a:pt x="939" y="2062"/>
                    </a:lnTo>
                    <a:lnTo>
                      <a:pt x="865" y="2034"/>
                    </a:lnTo>
                    <a:lnTo>
                      <a:pt x="787" y="2004"/>
                    </a:lnTo>
                    <a:lnTo>
                      <a:pt x="703" y="1973"/>
                    </a:lnTo>
                    <a:lnTo>
                      <a:pt x="643" y="1949"/>
                    </a:lnTo>
                    <a:lnTo>
                      <a:pt x="586" y="1923"/>
                    </a:lnTo>
                    <a:lnTo>
                      <a:pt x="531" y="1898"/>
                    </a:lnTo>
                    <a:lnTo>
                      <a:pt x="479" y="1873"/>
                    </a:lnTo>
                    <a:lnTo>
                      <a:pt x="455" y="1860"/>
                    </a:lnTo>
                    <a:lnTo>
                      <a:pt x="431" y="1846"/>
                    </a:lnTo>
                    <a:lnTo>
                      <a:pt x="408" y="1832"/>
                    </a:lnTo>
                    <a:lnTo>
                      <a:pt x="386" y="1818"/>
                    </a:lnTo>
                    <a:lnTo>
                      <a:pt x="363" y="1805"/>
                    </a:lnTo>
                    <a:lnTo>
                      <a:pt x="342" y="1791"/>
                    </a:lnTo>
                    <a:lnTo>
                      <a:pt x="322" y="1777"/>
                    </a:lnTo>
                    <a:lnTo>
                      <a:pt x="302" y="1762"/>
                    </a:lnTo>
                    <a:lnTo>
                      <a:pt x="283" y="1747"/>
                    </a:lnTo>
                    <a:lnTo>
                      <a:pt x="264" y="1732"/>
                    </a:lnTo>
                    <a:lnTo>
                      <a:pt x="246" y="1718"/>
                    </a:lnTo>
                    <a:lnTo>
                      <a:pt x="230" y="1703"/>
                    </a:lnTo>
                    <a:lnTo>
                      <a:pt x="213" y="1688"/>
                    </a:lnTo>
                    <a:lnTo>
                      <a:pt x="198" y="1673"/>
                    </a:lnTo>
                    <a:lnTo>
                      <a:pt x="183" y="1657"/>
                    </a:lnTo>
                    <a:lnTo>
                      <a:pt x="168" y="1641"/>
                    </a:lnTo>
                    <a:lnTo>
                      <a:pt x="155" y="1625"/>
                    </a:lnTo>
                    <a:lnTo>
                      <a:pt x="142" y="1609"/>
                    </a:lnTo>
                    <a:lnTo>
                      <a:pt x="130" y="1593"/>
                    </a:lnTo>
                    <a:lnTo>
                      <a:pt x="119" y="1577"/>
                    </a:lnTo>
                    <a:lnTo>
                      <a:pt x="108" y="1559"/>
                    </a:lnTo>
                    <a:lnTo>
                      <a:pt x="98" y="1543"/>
                    </a:lnTo>
                    <a:lnTo>
                      <a:pt x="89" y="1526"/>
                    </a:lnTo>
                    <a:lnTo>
                      <a:pt x="80" y="1509"/>
                    </a:lnTo>
                    <a:lnTo>
                      <a:pt x="68" y="1484"/>
                    </a:lnTo>
                    <a:lnTo>
                      <a:pt x="58" y="1458"/>
                    </a:lnTo>
                    <a:lnTo>
                      <a:pt x="48" y="1434"/>
                    </a:lnTo>
                    <a:lnTo>
                      <a:pt x="39" y="1409"/>
                    </a:lnTo>
                    <a:lnTo>
                      <a:pt x="31" y="1383"/>
                    </a:lnTo>
                    <a:lnTo>
                      <a:pt x="24" y="1357"/>
                    </a:lnTo>
                    <a:lnTo>
                      <a:pt x="18" y="1332"/>
                    </a:lnTo>
                    <a:lnTo>
                      <a:pt x="13" y="1307"/>
                    </a:lnTo>
                    <a:lnTo>
                      <a:pt x="9" y="1282"/>
                    </a:lnTo>
                    <a:lnTo>
                      <a:pt x="5" y="1256"/>
                    </a:lnTo>
                    <a:lnTo>
                      <a:pt x="3" y="1231"/>
                    </a:lnTo>
                    <a:lnTo>
                      <a:pt x="1" y="1205"/>
                    </a:lnTo>
                    <a:lnTo>
                      <a:pt x="0" y="1179"/>
                    </a:lnTo>
                    <a:lnTo>
                      <a:pt x="1" y="1154"/>
                    </a:lnTo>
                    <a:lnTo>
                      <a:pt x="2" y="1128"/>
                    </a:lnTo>
                    <a:lnTo>
                      <a:pt x="4" y="1103"/>
                    </a:lnTo>
                    <a:lnTo>
                      <a:pt x="6" y="1076"/>
                    </a:lnTo>
                    <a:lnTo>
                      <a:pt x="10" y="1051"/>
                    </a:lnTo>
                    <a:lnTo>
                      <a:pt x="15" y="1025"/>
                    </a:lnTo>
                    <a:lnTo>
                      <a:pt x="20" y="1000"/>
                    </a:lnTo>
                    <a:lnTo>
                      <a:pt x="26" y="973"/>
                    </a:lnTo>
                    <a:lnTo>
                      <a:pt x="34" y="948"/>
                    </a:lnTo>
                    <a:lnTo>
                      <a:pt x="42" y="922"/>
                    </a:lnTo>
                    <a:lnTo>
                      <a:pt x="51" y="895"/>
                    </a:lnTo>
                    <a:lnTo>
                      <a:pt x="61" y="870"/>
                    </a:lnTo>
                    <a:lnTo>
                      <a:pt x="72" y="844"/>
                    </a:lnTo>
                    <a:lnTo>
                      <a:pt x="84" y="818"/>
                    </a:lnTo>
                    <a:lnTo>
                      <a:pt x="97" y="791"/>
                    </a:lnTo>
                    <a:lnTo>
                      <a:pt x="110" y="765"/>
                    </a:lnTo>
                    <a:lnTo>
                      <a:pt x="124" y="739"/>
                    </a:lnTo>
                    <a:lnTo>
                      <a:pt x="139" y="712"/>
                    </a:lnTo>
                    <a:lnTo>
                      <a:pt x="156" y="686"/>
                    </a:lnTo>
                    <a:lnTo>
                      <a:pt x="185" y="643"/>
                    </a:lnTo>
                    <a:lnTo>
                      <a:pt x="215" y="600"/>
                    </a:lnTo>
                    <a:lnTo>
                      <a:pt x="247" y="559"/>
                    </a:lnTo>
                    <a:lnTo>
                      <a:pt x="280" y="518"/>
                    </a:lnTo>
                    <a:lnTo>
                      <a:pt x="298" y="499"/>
                    </a:lnTo>
                    <a:lnTo>
                      <a:pt x="316" y="480"/>
                    </a:lnTo>
                    <a:lnTo>
                      <a:pt x="334" y="461"/>
                    </a:lnTo>
                    <a:lnTo>
                      <a:pt x="353" y="442"/>
                    </a:lnTo>
                    <a:lnTo>
                      <a:pt x="392" y="405"/>
                    </a:lnTo>
                    <a:lnTo>
                      <a:pt x="432" y="369"/>
                    </a:lnTo>
                    <a:lnTo>
                      <a:pt x="473" y="334"/>
                    </a:lnTo>
                    <a:lnTo>
                      <a:pt x="517" y="301"/>
                    </a:lnTo>
                    <a:lnTo>
                      <a:pt x="562" y="269"/>
                    </a:lnTo>
                    <a:lnTo>
                      <a:pt x="610" y="237"/>
                    </a:lnTo>
                    <a:lnTo>
                      <a:pt x="657" y="208"/>
                    </a:lnTo>
                    <a:lnTo>
                      <a:pt x="708" y="179"/>
                    </a:lnTo>
                    <a:lnTo>
                      <a:pt x="759" y="152"/>
                    </a:lnTo>
                    <a:lnTo>
                      <a:pt x="813" y="124"/>
                    </a:lnTo>
                    <a:lnTo>
                      <a:pt x="876" y="96"/>
                    </a:lnTo>
                    <a:lnTo>
                      <a:pt x="939" y="71"/>
                    </a:lnTo>
                    <a:lnTo>
                      <a:pt x="1002" y="49"/>
                    </a:lnTo>
                    <a:lnTo>
                      <a:pt x="1063" y="32"/>
                    </a:lnTo>
                    <a:lnTo>
                      <a:pt x="1124" y="18"/>
                    </a:lnTo>
                    <a:lnTo>
                      <a:pt x="1185" y="9"/>
                    </a:lnTo>
                    <a:lnTo>
                      <a:pt x="1244" y="3"/>
                    </a:lnTo>
                    <a:lnTo>
                      <a:pt x="1303" y="0"/>
                    </a:lnTo>
                    <a:lnTo>
                      <a:pt x="1361" y="2"/>
                    </a:lnTo>
                    <a:lnTo>
                      <a:pt x="1419" y="7"/>
                    </a:lnTo>
                    <a:lnTo>
                      <a:pt x="1475" y="16"/>
                    </a:lnTo>
                    <a:lnTo>
                      <a:pt x="1532" y="29"/>
                    </a:lnTo>
                    <a:lnTo>
                      <a:pt x="1588" y="45"/>
                    </a:lnTo>
                    <a:lnTo>
                      <a:pt x="1643" y="66"/>
                    </a:lnTo>
                    <a:lnTo>
                      <a:pt x="1698" y="90"/>
                    </a:lnTo>
                    <a:lnTo>
                      <a:pt x="1751" y="118"/>
                    </a:lnTo>
                    <a:lnTo>
                      <a:pt x="1805" y="149"/>
                    </a:lnTo>
                    <a:lnTo>
                      <a:pt x="1857" y="185"/>
                    </a:lnTo>
                    <a:lnTo>
                      <a:pt x="1909" y="224"/>
                    </a:lnTo>
                    <a:lnTo>
                      <a:pt x="1960" y="268"/>
                    </a:lnTo>
                    <a:lnTo>
                      <a:pt x="2011" y="314"/>
                    </a:lnTo>
                    <a:lnTo>
                      <a:pt x="2061" y="365"/>
                    </a:lnTo>
                    <a:lnTo>
                      <a:pt x="2110" y="419"/>
                    </a:lnTo>
                    <a:lnTo>
                      <a:pt x="2159" y="477"/>
                    </a:lnTo>
                    <a:lnTo>
                      <a:pt x="2207" y="540"/>
                    </a:lnTo>
                    <a:lnTo>
                      <a:pt x="2254" y="605"/>
                    </a:lnTo>
                    <a:lnTo>
                      <a:pt x="2301" y="674"/>
                    </a:lnTo>
                    <a:lnTo>
                      <a:pt x="2347" y="748"/>
                    </a:lnTo>
                    <a:lnTo>
                      <a:pt x="2393" y="825"/>
                    </a:lnTo>
                    <a:lnTo>
                      <a:pt x="2437" y="906"/>
                    </a:lnTo>
                    <a:lnTo>
                      <a:pt x="2482" y="990"/>
                    </a:lnTo>
                    <a:lnTo>
                      <a:pt x="2526" y="1078"/>
                    </a:lnTo>
                  </a:path>
                </a:pathLst>
              </a:custGeom>
              <a:noFill/>
              <a:ln w="3175">
                <a:solidFill>
                  <a:srgbClr val="1F1A1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3" name="Freeform 40"/>
              <p:cNvSpPr>
                <a:spLocks/>
              </p:cNvSpPr>
              <p:nvPr/>
            </p:nvSpPr>
            <p:spPr bwMode="auto">
              <a:xfrm>
                <a:off x="3395" y="3515"/>
                <a:ext cx="65" cy="46"/>
              </a:xfrm>
              <a:custGeom>
                <a:avLst/>
                <a:gdLst>
                  <a:gd name="T0" fmla="*/ 2 w 1703"/>
                  <a:gd name="T1" fmla="*/ 1 h 1200"/>
                  <a:gd name="T2" fmla="*/ 2 w 1703"/>
                  <a:gd name="T3" fmla="*/ 1 h 1200"/>
                  <a:gd name="T4" fmla="*/ 2 w 1703"/>
                  <a:gd name="T5" fmla="*/ 1 h 1200"/>
                  <a:gd name="T6" fmla="*/ 2 w 1703"/>
                  <a:gd name="T7" fmla="*/ 1 h 1200"/>
                  <a:gd name="T8" fmla="*/ 2 w 1703"/>
                  <a:gd name="T9" fmla="*/ 0 h 1200"/>
                  <a:gd name="T10" fmla="*/ 2 w 1703"/>
                  <a:gd name="T11" fmla="*/ 0 h 1200"/>
                  <a:gd name="T12" fmla="*/ 2 w 1703"/>
                  <a:gd name="T13" fmla="*/ 0 h 1200"/>
                  <a:gd name="T14" fmla="*/ 2 w 1703"/>
                  <a:gd name="T15" fmla="*/ 0 h 1200"/>
                  <a:gd name="T16" fmla="*/ 2 w 1703"/>
                  <a:gd name="T17" fmla="*/ 0 h 1200"/>
                  <a:gd name="T18" fmla="*/ 2 w 1703"/>
                  <a:gd name="T19" fmla="*/ 0 h 1200"/>
                  <a:gd name="T20" fmla="*/ 1 w 1703"/>
                  <a:gd name="T21" fmla="*/ 0 h 1200"/>
                  <a:gd name="T22" fmla="*/ 1 w 1703"/>
                  <a:gd name="T23" fmla="*/ 0 h 1200"/>
                  <a:gd name="T24" fmla="*/ 1 w 1703"/>
                  <a:gd name="T25" fmla="*/ 0 h 1200"/>
                  <a:gd name="T26" fmla="*/ 1 w 1703"/>
                  <a:gd name="T27" fmla="*/ 0 h 1200"/>
                  <a:gd name="T28" fmla="*/ 1 w 1703"/>
                  <a:gd name="T29" fmla="*/ 0 h 1200"/>
                  <a:gd name="T30" fmla="*/ 1 w 1703"/>
                  <a:gd name="T31" fmla="*/ 0 h 1200"/>
                  <a:gd name="T32" fmla="*/ 1 w 1703"/>
                  <a:gd name="T33" fmla="*/ 0 h 1200"/>
                  <a:gd name="T34" fmla="*/ 1 w 1703"/>
                  <a:gd name="T35" fmla="*/ 0 h 1200"/>
                  <a:gd name="T36" fmla="*/ 1 w 1703"/>
                  <a:gd name="T37" fmla="*/ 0 h 1200"/>
                  <a:gd name="T38" fmla="*/ 1 w 1703"/>
                  <a:gd name="T39" fmla="*/ 0 h 1200"/>
                  <a:gd name="T40" fmla="*/ 1 w 1703"/>
                  <a:gd name="T41" fmla="*/ 0 h 1200"/>
                  <a:gd name="T42" fmla="*/ 1 w 1703"/>
                  <a:gd name="T43" fmla="*/ 0 h 1200"/>
                  <a:gd name="T44" fmla="*/ 1 w 1703"/>
                  <a:gd name="T45" fmla="*/ 0 h 1200"/>
                  <a:gd name="T46" fmla="*/ 1 w 1703"/>
                  <a:gd name="T47" fmla="*/ 0 h 1200"/>
                  <a:gd name="T48" fmla="*/ 1 w 1703"/>
                  <a:gd name="T49" fmla="*/ 0 h 1200"/>
                  <a:gd name="T50" fmla="*/ 0 w 1703"/>
                  <a:gd name="T51" fmla="*/ 0 h 1200"/>
                  <a:gd name="T52" fmla="*/ 0 w 1703"/>
                  <a:gd name="T53" fmla="*/ 0 h 1200"/>
                  <a:gd name="T54" fmla="*/ 0 w 1703"/>
                  <a:gd name="T55" fmla="*/ 0 h 1200"/>
                  <a:gd name="T56" fmla="*/ 0 w 1703"/>
                  <a:gd name="T57" fmla="*/ 0 h 1200"/>
                  <a:gd name="T58" fmla="*/ 0 w 1703"/>
                  <a:gd name="T59" fmla="*/ 0 h 1200"/>
                  <a:gd name="T60" fmla="*/ 0 w 1703"/>
                  <a:gd name="T61" fmla="*/ 0 h 1200"/>
                  <a:gd name="T62" fmla="*/ 0 w 1703"/>
                  <a:gd name="T63" fmla="*/ 0 h 1200"/>
                  <a:gd name="T64" fmla="*/ 0 w 1703"/>
                  <a:gd name="T65" fmla="*/ 1 h 1200"/>
                  <a:gd name="T66" fmla="*/ 0 w 1703"/>
                  <a:gd name="T67" fmla="*/ 1 h 1200"/>
                  <a:gd name="T68" fmla="*/ 0 w 1703"/>
                  <a:gd name="T69" fmla="*/ 1 h 1200"/>
                  <a:gd name="T70" fmla="*/ 1 w 1703"/>
                  <a:gd name="T71" fmla="*/ 1 h 1200"/>
                  <a:gd name="T72" fmla="*/ 1 w 1703"/>
                  <a:gd name="T73" fmla="*/ 1 h 1200"/>
                  <a:gd name="T74" fmla="*/ 1 w 1703"/>
                  <a:gd name="T75" fmla="*/ 1 h 1200"/>
                  <a:gd name="T76" fmla="*/ 1 w 1703"/>
                  <a:gd name="T77" fmla="*/ 2 h 1200"/>
                  <a:gd name="T78" fmla="*/ 1 w 1703"/>
                  <a:gd name="T79" fmla="*/ 2 h 1200"/>
                  <a:gd name="T80" fmla="*/ 2 w 1703"/>
                  <a:gd name="T81" fmla="*/ 0 h 1200"/>
                  <a:gd name="T82" fmla="*/ 2 w 1703"/>
                  <a:gd name="T83" fmla="*/ 0 h 1200"/>
                  <a:gd name="T84" fmla="*/ 2 w 1703"/>
                  <a:gd name="T85" fmla="*/ 1 h 1200"/>
                  <a:gd name="T86" fmla="*/ 2 w 1703"/>
                  <a:gd name="T87" fmla="*/ 1 h 1200"/>
                  <a:gd name="T88" fmla="*/ 2 w 1703"/>
                  <a:gd name="T89" fmla="*/ 1 h 1200"/>
                  <a:gd name="T90" fmla="*/ 2 w 1703"/>
                  <a:gd name="T91" fmla="*/ 1 h 120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703"/>
                  <a:gd name="T139" fmla="*/ 0 h 1200"/>
                  <a:gd name="T140" fmla="*/ 1703 w 1703"/>
                  <a:gd name="T141" fmla="*/ 1200 h 120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703" h="1200">
                    <a:moveTo>
                      <a:pt x="1698" y="666"/>
                    </a:moveTo>
                    <a:lnTo>
                      <a:pt x="1677" y="624"/>
                    </a:lnTo>
                    <a:lnTo>
                      <a:pt x="1655" y="584"/>
                    </a:lnTo>
                    <a:lnTo>
                      <a:pt x="1629" y="544"/>
                    </a:lnTo>
                    <a:lnTo>
                      <a:pt x="1603" y="506"/>
                    </a:lnTo>
                    <a:lnTo>
                      <a:pt x="1575" y="469"/>
                    </a:lnTo>
                    <a:lnTo>
                      <a:pt x="1545" y="433"/>
                    </a:lnTo>
                    <a:lnTo>
                      <a:pt x="1512" y="398"/>
                    </a:lnTo>
                    <a:lnTo>
                      <a:pt x="1479" y="363"/>
                    </a:lnTo>
                    <a:lnTo>
                      <a:pt x="1444" y="330"/>
                    </a:lnTo>
                    <a:lnTo>
                      <a:pt x="1405" y="298"/>
                    </a:lnTo>
                    <a:lnTo>
                      <a:pt x="1366" y="267"/>
                    </a:lnTo>
                    <a:lnTo>
                      <a:pt x="1325" y="237"/>
                    </a:lnTo>
                    <a:lnTo>
                      <a:pt x="1282" y="208"/>
                    </a:lnTo>
                    <a:lnTo>
                      <a:pt x="1236" y="179"/>
                    </a:lnTo>
                    <a:lnTo>
                      <a:pt x="1190" y="153"/>
                    </a:lnTo>
                    <a:lnTo>
                      <a:pt x="1141" y="127"/>
                    </a:lnTo>
                    <a:lnTo>
                      <a:pt x="1115" y="114"/>
                    </a:lnTo>
                    <a:lnTo>
                      <a:pt x="1088" y="102"/>
                    </a:lnTo>
                    <a:lnTo>
                      <a:pt x="1062" y="89"/>
                    </a:lnTo>
                    <a:lnTo>
                      <a:pt x="1035" y="78"/>
                    </a:lnTo>
                    <a:lnTo>
                      <a:pt x="1010" y="68"/>
                    </a:lnTo>
                    <a:lnTo>
                      <a:pt x="984" y="58"/>
                    </a:lnTo>
                    <a:lnTo>
                      <a:pt x="959" y="49"/>
                    </a:lnTo>
                    <a:lnTo>
                      <a:pt x="933" y="41"/>
                    </a:lnTo>
                    <a:lnTo>
                      <a:pt x="908" y="34"/>
                    </a:lnTo>
                    <a:lnTo>
                      <a:pt x="884" y="27"/>
                    </a:lnTo>
                    <a:lnTo>
                      <a:pt x="859" y="21"/>
                    </a:lnTo>
                    <a:lnTo>
                      <a:pt x="834" y="16"/>
                    </a:lnTo>
                    <a:lnTo>
                      <a:pt x="810" y="11"/>
                    </a:lnTo>
                    <a:lnTo>
                      <a:pt x="786" y="8"/>
                    </a:lnTo>
                    <a:lnTo>
                      <a:pt x="763" y="5"/>
                    </a:lnTo>
                    <a:lnTo>
                      <a:pt x="738" y="2"/>
                    </a:lnTo>
                    <a:lnTo>
                      <a:pt x="715" y="1"/>
                    </a:lnTo>
                    <a:lnTo>
                      <a:pt x="692" y="0"/>
                    </a:lnTo>
                    <a:lnTo>
                      <a:pt x="669" y="0"/>
                    </a:lnTo>
                    <a:lnTo>
                      <a:pt x="647" y="0"/>
                    </a:lnTo>
                    <a:lnTo>
                      <a:pt x="623" y="2"/>
                    </a:lnTo>
                    <a:lnTo>
                      <a:pt x="601" y="4"/>
                    </a:lnTo>
                    <a:lnTo>
                      <a:pt x="579" y="6"/>
                    </a:lnTo>
                    <a:lnTo>
                      <a:pt x="558" y="10"/>
                    </a:lnTo>
                    <a:lnTo>
                      <a:pt x="535" y="14"/>
                    </a:lnTo>
                    <a:lnTo>
                      <a:pt x="514" y="19"/>
                    </a:lnTo>
                    <a:lnTo>
                      <a:pt x="492" y="25"/>
                    </a:lnTo>
                    <a:lnTo>
                      <a:pt x="471" y="31"/>
                    </a:lnTo>
                    <a:lnTo>
                      <a:pt x="451" y="38"/>
                    </a:lnTo>
                    <a:lnTo>
                      <a:pt x="429" y="46"/>
                    </a:lnTo>
                    <a:lnTo>
                      <a:pt x="409" y="55"/>
                    </a:lnTo>
                    <a:lnTo>
                      <a:pt x="389" y="64"/>
                    </a:lnTo>
                    <a:lnTo>
                      <a:pt x="360" y="78"/>
                    </a:lnTo>
                    <a:lnTo>
                      <a:pt x="331" y="93"/>
                    </a:lnTo>
                    <a:lnTo>
                      <a:pt x="304" y="109"/>
                    </a:lnTo>
                    <a:lnTo>
                      <a:pt x="277" y="125"/>
                    </a:lnTo>
                    <a:lnTo>
                      <a:pt x="251" y="141"/>
                    </a:lnTo>
                    <a:lnTo>
                      <a:pt x="224" y="158"/>
                    </a:lnTo>
                    <a:lnTo>
                      <a:pt x="200" y="176"/>
                    </a:lnTo>
                    <a:lnTo>
                      <a:pt x="175" y="195"/>
                    </a:lnTo>
                    <a:lnTo>
                      <a:pt x="151" y="214"/>
                    </a:lnTo>
                    <a:lnTo>
                      <a:pt x="127" y="233"/>
                    </a:lnTo>
                    <a:lnTo>
                      <a:pt x="105" y="253"/>
                    </a:lnTo>
                    <a:lnTo>
                      <a:pt x="83" y="274"/>
                    </a:lnTo>
                    <a:lnTo>
                      <a:pt x="61" y="297"/>
                    </a:lnTo>
                    <a:lnTo>
                      <a:pt x="40" y="319"/>
                    </a:lnTo>
                    <a:lnTo>
                      <a:pt x="20" y="341"/>
                    </a:lnTo>
                    <a:lnTo>
                      <a:pt x="0" y="365"/>
                    </a:lnTo>
                    <a:lnTo>
                      <a:pt x="64" y="416"/>
                    </a:lnTo>
                    <a:lnTo>
                      <a:pt x="124" y="468"/>
                    </a:lnTo>
                    <a:lnTo>
                      <a:pt x="183" y="518"/>
                    </a:lnTo>
                    <a:lnTo>
                      <a:pt x="238" y="570"/>
                    </a:lnTo>
                    <a:lnTo>
                      <a:pt x="293" y="621"/>
                    </a:lnTo>
                    <a:lnTo>
                      <a:pt x="344" y="673"/>
                    </a:lnTo>
                    <a:lnTo>
                      <a:pt x="394" y="725"/>
                    </a:lnTo>
                    <a:lnTo>
                      <a:pt x="441" y="777"/>
                    </a:lnTo>
                    <a:lnTo>
                      <a:pt x="487" y="829"/>
                    </a:lnTo>
                    <a:lnTo>
                      <a:pt x="530" y="882"/>
                    </a:lnTo>
                    <a:lnTo>
                      <a:pt x="571" y="934"/>
                    </a:lnTo>
                    <a:lnTo>
                      <a:pt x="609" y="987"/>
                    </a:lnTo>
                    <a:lnTo>
                      <a:pt x="645" y="1041"/>
                    </a:lnTo>
                    <a:lnTo>
                      <a:pt x="680" y="1093"/>
                    </a:lnTo>
                    <a:lnTo>
                      <a:pt x="712" y="1147"/>
                    </a:lnTo>
                    <a:lnTo>
                      <a:pt x="742" y="1200"/>
                    </a:lnTo>
                    <a:lnTo>
                      <a:pt x="1096" y="307"/>
                    </a:lnTo>
                    <a:lnTo>
                      <a:pt x="1124" y="321"/>
                    </a:lnTo>
                    <a:lnTo>
                      <a:pt x="1154" y="336"/>
                    </a:lnTo>
                    <a:lnTo>
                      <a:pt x="1184" y="352"/>
                    </a:lnTo>
                    <a:lnTo>
                      <a:pt x="1216" y="370"/>
                    </a:lnTo>
                    <a:lnTo>
                      <a:pt x="1284" y="410"/>
                    </a:lnTo>
                    <a:lnTo>
                      <a:pt x="1358" y="455"/>
                    </a:lnTo>
                    <a:lnTo>
                      <a:pt x="1436" y="505"/>
                    </a:lnTo>
                    <a:lnTo>
                      <a:pt x="1520" y="562"/>
                    </a:lnTo>
                    <a:lnTo>
                      <a:pt x="1609" y="622"/>
                    </a:lnTo>
                    <a:lnTo>
                      <a:pt x="1703" y="689"/>
                    </a:lnTo>
                    <a:lnTo>
                      <a:pt x="1698" y="666"/>
                    </a:lnTo>
                    <a:close/>
                  </a:path>
                </a:pathLst>
              </a:custGeom>
              <a:noFill/>
              <a:ln w="3175">
                <a:solidFill>
                  <a:srgbClr val="1F1A1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4" name="Freeform 41"/>
              <p:cNvSpPr>
                <a:spLocks noEditPoints="1"/>
              </p:cNvSpPr>
              <p:nvPr/>
            </p:nvSpPr>
            <p:spPr bwMode="auto">
              <a:xfrm>
                <a:off x="3356" y="3495"/>
                <a:ext cx="164" cy="206"/>
              </a:xfrm>
              <a:custGeom>
                <a:avLst/>
                <a:gdLst>
                  <a:gd name="T0" fmla="*/ 4 w 4263"/>
                  <a:gd name="T1" fmla="*/ 1 h 5363"/>
                  <a:gd name="T2" fmla="*/ 3 w 4263"/>
                  <a:gd name="T3" fmla="*/ 0 h 5363"/>
                  <a:gd name="T4" fmla="*/ 2 w 4263"/>
                  <a:gd name="T5" fmla="*/ 0 h 5363"/>
                  <a:gd name="T6" fmla="*/ 2 w 4263"/>
                  <a:gd name="T7" fmla="*/ 0 h 5363"/>
                  <a:gd name="T8" fmla="*/ 1 w 4263"/>
                  <a:gd name="T9" fmla="*/ 0 h 5363"/>
                  <a:gd name="T10" fmla="*/ 0 w 4263"/>
                  <a:gd name="T11" fmla="*/ 1 h 5363"/>
                  <a:gd name="T12" fmla="*/ 0 w 4263"/>
                  <a:gd name="T13" fmla="*/ 1 h 5363"/>
                  <a:gd name="T14" fmla="*/ 0 w 4263"/>
                  <a:gd name="T15" fmla="*/ 1 h 5363"/>
                  <a:gd name="T16" fmla="*/ 1 w 4263"/>
                  <a:gd name="T17" fmla="*/ 2 h 5363"/>
                  <a:gd name="T18" fmla="*/ 0 w 4263"/>
                  <a:gd name="T19" fmla="*/ 2 h 5363"/>
                  <a:gd name="T20" fmla="*/ 1 w 4263"/>
                  <a:gd name="T21" fmla="*/ 3 h 5363"/>
                  <a:gd name="T22" fmla="*/ 1 w 4263"/>
                  <a:gd name="T23" fmla="*/ 3 h 5363"/>
                  <a:gd name="T24" fmla="*/ 2 w 4263"/>
                  <a:gd name="T25" fmla="*/ 4 h 5363"/>
                  <a:gd name="T26" fmla="*/ 3 w 4263"/>
                  <a:gd name="T27" fmla="*/ 4 h 5363"/>
                  <a:gd name="T28" fmla="*/ 4 w 4263"/>
                  <a:gd name="T29" fmla="*/ 4 h 5363"/>
                  <a:gd name="T30" fmla="*/ 4 w 4263"/>
                  <a:gd name="T31" fmla="*/ 4 h 5363"/>
                  <a:gd name="T32" fmla="*/ 5 w 4263"/>
                  <a:gd name="T33" fmla="*/ 4 h 5363"/>
                  <a:gd name="T34" fmla="*/ 6 w 4263"/>
                  <a:gd name="T35" fmla="*/ 5 h 5363"/>
                  <a:gd name="T36" fmla="*/ 6 w 4263"/>
                  <a:gd name="T37" fmla="*/ 6 h 5363"/>
                  <a:gd name="T38" fmla="*/ 6 w 4263"/>
                  <a:gd name="T39" fmla="*/ 7 h 5363"/>
                  <a:gd name="T40" fmla="*/ 6 w 4263"/>
                  <a:gd name="T41" fmla="*/ 7 h 5363"/>
                  <a:gd name="T42" fmla="*/ 6 w 4263"/>
                  <a:gd name="T43" fmla="*/ 7 h 5363"/>
                  <a:gd name="T44" fmla="*/ 6 w 4263"/>
                  <a:gd name="T45" fmla="*/ 8 h 5363"/>
                  <a:gd name="T46" fmla="*/ 6 w 4263"/>
                  <a:gd name="T47" fmla="*/ 7 h 5363"/>
                  <a:gd name="T48" fmla="*/ 6 w 4263"/>
                  <a:gd name="T49" fmla="*/ 6 h 5363"/>
                  <a:gd name="T50" fmla="*/ 6 w 4263"/>
                  <a:gd name="T51" fmla="*/ 6 h 5363"/>
                  <a:gd name="T52" fmla="*/ 6 w 4263"/>
                  <a:gd name="T53" fmla="*/ 5 h 5363"/>
                  <a:gd name="T54" fmla="*/ 5 w 4263"/>
                  <a:gd name="T55" fmla="*/ 4 h 5363"/>
                  <a:gd name="T56" fmla="*/ 5 w 4263"/>
                  <a:gd name="T57" fmla="*/ 4 h 5363"/>
                  <a:gd name="T58" fmla="*/ 5 w 4263"/>
                  <a:gd name="T59" fmla="*/ 4 h 5363"/>
                  <a:gd name="T60" fmla="*/ 5 w 4263"/>
                  <a:gd name="T61" fmla="*/ 3 h 5363"/>
                  <a:gd name="T62" fmla="*/ 5 w 4263"/>
                  <a:gd name="T63" fmla="*/ 3 h 5363"/>
                  <a:gd name="T64" fmla="*/ 5 w 4263"/>
                  <a:gd name="T65" fmla="*/ 4 h 5363"/>
                  <a:gd name="T66" fmla="*/ 5 w 4263"/>
                  <a:gd name="T67" fmla="*/ 4 h 5363"/>
                  <a:gd name="T68" fmla="*/ 5 w 4263"/>
                  <a:gd name="T69" fmla="*/ 3 h 5363"/>
                  <a:gd name="T70" fmla="*/ 4 w 4263"/>
                  <a:gd name="T71" fmla="*/ 4 h 5363"/>
                  <a:gd name="T72" fmla="*/ 4 w 4263"/>
                  <a:gd name="T73" fmla="*/ 4 h 5363"/>
                  <a:gd name="T74" fmla="*/ 3 w 4263"/>
                  <a:gd name="T75" fmla="*/ 4 h 5363"/>
                  <a:gd name="T76" fmla="*/ 4 w 4263"/>
                  <a:gd name="T77" fmla="*/ 4 h 5363"/>
                  <a:gd name="T78" fmla="*/ 5 w 4263"/>
                  <a:gd name="T79" fmla="*/ 3 h 5363"/>
                  <a:gd name="T80" fmla="*/ 4 w 4263"/>
                  <a:gd name="T81" fmla="*/ 4 h 5363"/>
                  <a:gd name="T82" fmla="*/ 3 w 4263"/>
                  <a:gd name="T83" fmla="*/ 4 h 5363"/>
                  <a:gd name="T84" fmla="*/ 2 w 4263"/>
                  <a:gd name="T85" fmla="*/ 4 h 5363"/>
                  <a:gd name="T86" fmla="*/ 1 w 4263"/>
                  <a:gd name="T87" fmla="*/ 3 h 5363"/>
                  <a:gd name="T88" fmla="*/ 1 w 4263"/>
                  <a:gd name="T89" fmla="*/ 3 h 5363"/>
                  <a:gd name="T90" fmla="*/ 1 w 4263"/>
                  <a:gd name="T91" fmla="*/ 3 h 5363"/>
                  <a:gd name="T92" fmla="*/ 1 w 4263"/>
                  <a:gd name="T93" fmla="*/ 2 h 5363"/>
                  <a:gd name="T94" fmla="*/ 1 w 4263"/>
                  <a:gd name="T95" fmla="*/ 2 h 5363"/>
                  <a:gd name="T96" fmla="*/ 1 w 4263"/>
                  <a:gd name="T97" fmla="*/ 1 h 5363"/>
                  <a:gd name="T98" fmla="*/ 2 w 4263"/>
                  <a:gd name="T99" fmla="*/ 1 h 5363"/>
                  <a:gd name="T100" fmla="*/ 3 w 4263"/>
                  <a:gd name="T101" fmla="*/ 1 h 5363"/>
                  <a:gd name="T102" fmla="*/ 4 w 4263"/>
                  <a:gd name="T103" fmla="*/ 2 h 5363"/>
                  <a:gd name="T104" fmla="*/ 3 w 4263"/>
                  <a:gd name="T105" fmla="*/ 1 h 5363"/>
                  <a:gd name="T106" fmla="*/ 3 w 4263"/>
                  <a:gd name="T107" fmla="*/ 1 h 5363"/>
                  <a:gd name="T108" fmla="*/ 2 w 4263"/>
                  <a:gd name="T109" fmla="*/ 1 h 5363"/>
                  <a:gd name="T110" fmla="*/ 2 w 4263"/>
                  <a:gd name="T111" fmla="*/ 1 h 5363"/>
                  <a:gd name="T112" fmla="*/ 1 w 4263"/>
                  <a:gd name="T113" fmla="*/ 1 h 5363"/>
                  <a:gd name="T114" fmla="*/ 2 w 4263"/>
                  <a:gd name="T115" fmla="*/ 2 h 5363"/>
                  <a:gd name="T116" fmla="*/ 3 w 4263"/>
                  <a:gd name="T117" fmla="*/ 1 h 536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263"/>
                  <a:gd name="T178" fmla="*/ 0 h 5363"/>
                  <a:gd name="T179" fmla="*/ 4263 w 4263"/>
                  <a:gd name="T180" fmla="*/ 5363 h 5363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263" h="5363">
                    <a:moveTo>
                      <a:pt x="2989" y="1405"/>
                    </a:moveTo>
                    <a:lnTo>
                      <a:pt x="2957" y="1339"/>
                    </a:lnTo>
                    <a:lnTo>
                      <a:pt x="2923" y="1275"/>
                    </a:lnTo>
                    <a:lnTo>
                      <a:pt x="2888" y="1211"/>
                    </a:lnTo>
                    <a:lnTo>
                      <a:pt x="2853" y="1149"/>
                    </a:lnTo>
                    <a:lnTo>
                      <a:pt x="2815" y="1089"/>
                    </a:lnTo>
                    <a:lnTo>
                      <a:pt x="2778" y="1029"/>
                    </a:lnTo>
                    <a:lnTo>
                      <a:pt x="2738" y="971"/>
                    </a:lnTo>
                    <a:lnTo>
                      <a:pt x="2698" y="914"/>
                    </a:lnTo>
                    <a:lnTo>
                      <a:pt x="2657" y="858"/>
                    </a:lnTo>
                    <a:lnTo>
                      <a:pt x="2614" y="805"/>
                    </a:lnTo>
                    <a:lnTo>
                      <a:pt x="2571" y="751"/>
                    </a:lnTo>
                    <a:lnTo>
                      <a:pt x="2525" y="700"/>
                    </a:lnTo>
                    <a:lnTo>
                      <a:pt x="2480" y="649"/>
                    </a:lnTo>
                    <a:lnTo>
                      <a:pt x="2432" y="600"/>
                    </a:lnTo>
                    <a:lnTo>
                      <a:pt x="2384" y="552"/>
                    </a:lnTo>
                    <a:lnTo>
                      <a:pt x="2335" y="505"/>
                    </a:lnTo>
                    <a:lnTo>
                      <a:pt x="2282" y="458"/>
                    </a:lnTo>
                    <a:lnTo>
                      <a:pt x="2229" y="411"/>
                    </a:lnTo>
                    <a:lnTo>
                      <a:pt x="2179" y="369"/>
                    </a:lnTo>
                    <a:lnTo>
                      <a:pt x="2128" y="328"/>
                    </a:lnTo>
                    <a:lnTo>
                      <a:pt x="2079" y="289"/>
                    </a:lnTo>
                    <a:lnTo>
                      <a:pt x="2031" y="254"/>
                    </a:lnTo>
                    <a:lnTo>
                      <a:pt x="1984" y="220"/>
                    </a:lnTo>
                    <a:lnTo>
                      <a:pt x="1938" y="189"/>
                    </a:lnTo>
                    <a:lnTo>
                      <a:pt x="1893" y="161"/>
                    </a:lnTo>
                    <a:lnTo>
                      <a:pt x="1850" y="135"/>
                    </a:lnTo>
                    <a:lnTo>
                      <a:pt x="1806" y="111"/>
                    </a:lnTo>
                    <a:lnTo>
                      <a:pt x="1765" y="90"/>
                    </a:lnTo>
                    <a:lnTo>
                      <a:pt x="1723" y="71"/>
                    </a:lnTo>
                    <a:lnTo>
                      <a:pt x="1684" y="55"/>
                    </a:lnTo>
                    <a:lnTo>
                      <a:pt x="1644" y="42"/>
                    </a:lnTo>
                    <a:lnTo>
                      <a:pt x="1607" y="29"/>
                    </a:lnTo>
                    <a:lnTo>
                      <a:pt x="1584" y="24"/>
                    </a:lnTo>
                    <a:lnTo>
                      <a:pt x="1560" y="18"/>
                    </a:lnTo>
                    <a:lnTo>
                      <a:pt x="1536" y="14"/>
                    </a:lnTo>
                    <a:lnTo>
                      <a:pt x="1512" y="10"/>
                    </a:lnTo>
                    <a:lnTo>
                      <a:pt x="1487" y="7"/>
                    </a:lnTo>
                    <a:lnTo>
                      <a:pt x="1463" y="4"/>
                    </a:lnTo>
                    <a:lnTo>
                      <a:pt x="1437" y="2"/>
                    </a:lnTo>
                    <a:lnTo>
                      <a:pt x="1412" y="1"/>
                    </a:lnTo>
                    <a:lnTo>
                      <a:pt x="1387" y="0"/>
                    </a:lnTo>
                    <a:lnTo>
                      <a:pt x="1362" y="0"/>
                    </a:lnTo>
                    <a:lnTo>
                      <a:pt x="1335" y="1"/>
                    </a:lnTo>
                    <a:lnTo>
                      <a:pt x="1309" y="2"/>
                    </a:lnTo>
                    <a:lnTo>
                      <a:pt x="1283" y="4"/>
                    </a:lnTo>
                    <a:lnTo>
                      <a:pt x="1256" y="7"/>
                    </a:lnTo>
                    <a:lnTo>
                      <a:pt x="1228" y="10"/>
                    </a:lnTo>
                    <a:lnTo>
                      <a:pt x="1202" y="15"/>
                    </a:lnTo>
                    <a:lnTo>
                      <a:pt x="1174" y="19"/>
                    </a:lnTo>
                    <a:lnTo>
                      <a:pt x="1146" y="25"/>
                    </a:lnTo>
                    <a:lnTo>
                      <a:pt x="1118" y="31"/>
                    </a:lnTo>
                    <a:lnTo>
                      <a:pt x="1090" y="37"/>
                    </a:lnTo>
                    <a:lnTo>
                      <a:pt x="1061" y="46"/>
                    </a:lnTo>
                    <a:lnTo>
                      <a:pt x="1032" y="54"/>
                    </a:lnTo>
                    <a:lnTo>
                      <a:pt x="1003" y="63"/>
                    </a:lnTo>
                    <a:lnTo>
                      <a:pt x="974" y="72"/>
                    </a:lnTo>
                    <a:lnTo>
                      <a:pt x="944" y="82"/>
                    </a:lnTo>
                    <a:lnTo>
                      <a:pt x="914" y="93"/>
                    </a:lnTo>
                    <a:lnTo>
                      <a:pt x="884" y="104"/>
                    </a:lnTo>
                    <a:lnTo>
                      <a:pt x="854" y="116"/>
                    </a:lnTo>
                    <a:lnTo>
                      <a:pt x="792" y="143"/>
                    </a:lnTo>
                    <a:lnTo>
                      <a:pt x="729" y="172"/>
                    </a:lnTo>
                    <a:lnTo>
                      <a:pt x="708" y="182"/>
                    </a:lnTo>
                    <a:lnTo>
                      <a:pt x="686" y="194"/>
                    </a:lnTo>
                    <a:lnTo>
                      <a:pt x="664" y="207"/>
                    </a:lnTo>
                    <a:lnTo>
                      <a:pt x="639" y="221"/>
                    </a:lnTo>
                    <a:lnTo>
                      <a:pt x="615" y="238"/>
                    </a:lnTo>
                    <a:lnTo>
                      <a:pt x="590" y="255"/>
                    </a:lnTo>
                    <a:lnTo>
                      <a:pt x="564" y="273"/>
                    </a:lnTo>
                    <a:lnTo>
                      <a:pt x="536" y="293"/>
                    </a:lnTo>
                    <a:lnTo>
                      <a:pt x="479" y="337"/>
                    </a:lnTo>
                    <a:lnTo>
                      <a:pt x="417" y="386"/>
                    </a:lnTo>
                    <a:lnTo>
                      <a:pt x="353" y="440"/>
                    </a:lnTo>
                    <a:lnTo>
                      <a:pt x="285" y="499"/>
                    </a:lnTo>
                    <a:lnTo>
                      <a:pt x="244" y="537"/>
                    </a:lnTo>
                    <a:lnTo>
                      <a:pt x="208" y="571"/>
                    </a:lnTo>
                    <a:lnTo>
                      <a:pt x="174" y="606"/>
                    </a:lnTo>
                    <a:lnTo>
                      <a:pt x="143" y="638"/>
                    </a:lnTo>
                    <a:lnTo>
                      <a:pt x="115" y="669"/>
                    </a:lnTo>
                    <a:lnTo>
                      <a:pt x="90" y="699"/>
                    </a:lnTo>
                    <a:lnTo>
                      <a:pt x="69" y="727"/>
                    </a:lnTo>
                    <a:lnTo>
                      <a:pt x="49" y="754"/>
                    </a:lnTo>
                    <a:lnTo>
                      <a:pt x="34" y="779"/>
                    </a:lnTo>
                    <a:lnTo>
                      <a:pt x="21" y="804"/>
                    </a:lnTo>
                    <a:lnTo>
                      <a:pt x="16" y="815"/>
                    </a:lnTo>
                    <a:lnTo>
                      <a:pt x="11" y="826"/>
                    </a:lnTo>
                    <a:lnTo>
                      <a:pt x="8" y="837"/>
                    </a:lnTo>
                    <a:lnTo>
                      <a:pt x="5" y="847"/>
                    </a:lnTo>
                    <a:lnTo>
                      <a:pt x="3" y="857"/>
                    </a:lnTo>
                    <a:lnTo>
                      <a:pt x="1" y="867"/>
                    </a:lnTo>
                    <a:lnTo>
                      <a:pt x="0" y="876"/>
                    </a:lnTo>
                    <a:lnTo>
                      <a:pt x="1" y="886"/>
                    </a:lnTo>
                    <a:lnTo>
                      <a:pt x="2" y="894"/>
                    </a:lnTo>
                    <a:lnTo>
                      <a:pt x="3" y="903"/>
                    </a:lnTo>
                    <a:lnTo>
                      <a:pt x="6" y="910"/>
                    </a:lnTo>
                    <a:lnTo>
                      <a:pt x="9" y="918"/>
                    </a:lnTo>
                    <a:lnTo>
                      <a:pt x="17" y="933"/>
                    </a:lnTo>
                    <a:lnTo>
                      <a:pt x="27" y="947"/>
                    </a:lnTo>
                    <a:lnTo>
                      <a:pt x="39" y="962"/>
                    </a:lnTo>
                    <a:lnTo>
                      <a:pt x="54" y="976"/>
                    </a:lnTo>
                    <a:lnTo>
                      <a:pt x="70" y="991"/>
                    </a:lnTo>
                    <a:lnTo>
                      <a:pt x="88" y="1005"/>
                    </a:lnTo>
                    <a:lnTo>
                      <a:pt x="108" y="1019"/>
                    </a:lnTo>
                    <a:lnTo>
                      <a:pt x="130" y="1033"/>
                    </a:lnTo>
                    <a:lnTo>
                      <a:pt x="155" y="1047"/>
                    </a:lnTo>
                    <a:lnTo>
                      <a:pt x="182" y="1061"/>
                    </a:lnTo>
                    <a:lnTo>
                      <a:pt x="210" y="1076"/>
                    </a:lnTo>
                    <a:lnTo>
                      <a:pt x="240" y="1089"/>
                    </a:lnTo>
                    <a:lnTo>
                      <a:pt x="273" y="1103"/>
                    </a:lnTo>
                    <a:lnTo>
                      <a:pt x="308" y="1116"/>
                    </a:lnTo>
                    <a:lnTo>
                      <a:pt x="344" y="1130"/>
                    </a:lnTo>
                    <a:lnTo>
                      <a:pt x="383" y="1143"/>
                    </a:lnTo>
                    <a:lnTo>
                      <a:pt x="373" y="1168"/>
                    </a:lnTo>
                    <a:lnTo>
                      <a:pt x="363" y="1192"/>
                    </a:lnTo>
                    <a:lnTo>
                      <a:pt x="354" y="1216"/>
                    </a:lnTo>
                    <a:lnTo>
                      <a:pt x="344" y="1240"/>
                    </a:lnTo>
                    <a:lnTo>
                      <a:pt x="337" y="1265"/>
                    </a:lnTo>
                    <a:lnTo>
                      <a:pt x="330" y="1289"/>
                    </a:lnTo>
                    <a:lnTo>
                      <a:pt x="323" y="1313"/>
                    </a:lnTo>
                    <a:lnTo>
                      <a:pt x="318" y="1336"/>
                    </a:lnTo>
                    <a:lnTo>
                      <a:pt x="313" y="1361"/>
                    </a:lnTo>
                    <a:lnTo>
                      <a:pt x="308" y="1385"/>
                    </a:lnTo>
                    <a:lnTo>
                      <a:pt x="305" y="1409"/>
                    </a:lnTo>
                    <a:lnTo>
                      <a:pt x="302" y="1432"/>
                    </a:lnTo>
                    <a:lnTo>
                      <a:pt x="299" y="1457"/>
                    </a:lnTo>
                    <a:lnTo>
                      <a:pt x="298" y="1481"/>
                    </a:lnTo>
                    <a:lnTo>
                      <a:pt x="297" y="1504"/>
                    </a:lnTo>
                    <a:lnTo>
                      <a:pt x="297" y="1528"/>
                    </a:lnTo>
                    <a:lnTo>
                      <a:pt x="297" y="1552"/>
                    </a:lnTo>
                    <a:lnTo>
                      <a:pt x="298" y="1576"/>
                    </a:lnTo>
                    <a:lnTo>
                      <a:pt x="300" y="1599"/>
                    </a:lnTo>
                    <a:lnTo>
                      <a:pt x="302" y="1622"/>
                    </a:lnTo>
                    <a:lnTo>
                      <a:pt x="305" y="1647"/>
                    </a:lnTo>
                    <a:lnTo>
                      <a:pt x="309" y="1670"/>
                    </a:lnTo>
                    <a:lnTo>
                      <a:pt x="314" y="1693"/>
                    </a:lnTo>
                    <a:lnTo>
                      <a:pt x="319" y="1717"/>
                    </a:lnTo>
                    <a:lnTo>
                      <a:pt x="325" y="1741"/>
                    </a:lnTo>
                    <a:lnTo>
                      <a:pt x="331" y="1764"/>
                    </a:lnTo>
                    <a:lnTo>
                      <a:pt x="339" y="1787"/>
                    </a:lnTo>
                    <a:lnTo>
                      <a:pt x="347" y="1811"/>
                    </a:lnTo>
                    <a:lnTo>
                      <a:pt x="356" y="1835"/>
                    </a:lnTo>
                    <a:lnTo>
                      <a:pt x="366" y="1858"/>
                    </a:lnTo>
                    <a:lnTo>
                      <a:pt x="376" y="1881"/>
                    </a:lnTo>
                    <a:lnTo>
                      <a:pt x="386" y="1904"/>
                    </a:lnTo>
                    <a:lnTo>
                      <a:pt x="394" y="1921"/>
                    </a:lnTo>
                    <a:lnTo>
                      <a:pt x="402" y="1936"/>
                    </a:lnTo>
                    <a:lnTo>
                      <a:pt x="411" y="1951"/>
                    </a:lnTo>
                    <a:lnTo>
                      <a:pt x="420" y="1966"/>
                    </a:lnTo>
                    <a:lnTo>
                      <a:pt x="430" y="1982"/>
                    </a:lnTo>
                    <a:lnTo>
                      <a:pt x="441" y="1996"/>
                    </a:lnTo>
                    <a:lnTo>
                      <a:pt x="451" y="2011"/>
                    </a:lnTo>
                    <a:lnTo>
                      <a:pt x="464" y="2027"/>
                    </a:lnTo>
                    <a:lnTo>
                      <a:pt x="476" y="2041"/>
                    </a:lnTo>
                    <a:lnTo>
                      <a:pt x="488" y="2056"/>
                    </a:lnTo>
                    <a:lnTo>
                      <a:pt x="501" y="2070"/>
                    </a:lnTo>
                    <a:lnTo>
                      <a:pt x="514" y="2084"/>
                    </a:lnTo>
                    <a:lnTo>
                      <a:pt x="543" y="2113"/>
                    </a:lnTo>
                    <a:lnTo>
                      <a:pt x="574" y="2140"/>
                    </a:lnTo>
                    <a:lnTo>
                      <a:pt x="606" y="2166"/>
                    </a:lnTo>
                    <a:lnTo>
                      <a:pt x="641" y="2193"/>
                    </a:lnTo>
                    <a:lnTo>
                      <a:pt x="678" y="2219"/>
                    </a:lnTo>
                    <a:lnTo>
                      <a:pt x="717" y="2244"/>
                    </a:lnTo>
                    <a:lnTo>
                      <a:pt x="759" y="2269"/>
                    </a:lnTo>
                    <a:lnTo>
                      <a:pt x="801" y="2293"/>
                    </a:lnTo>
                    <a:lnTo>
                      <a:pt x="846" y="2318"/>
                    </a:lnTo>
                    <a:lnTo>
                      <a:pt x="894" y="2341"/>
                    </a:lnTo>
                    <a:lnTo>
                      <a:pt x="974" y="2371"/>
                    </a:lnTo>
                    <a:lnTo>
                      <a:pt x="1054" y="2403"/>
                    </a:lnTo>
                    <a:lnTo>
                      <a:pt x="1133" y="2433"/>
                    </a:lnTo>
                    <a:lnTo>
                      <a:pt x="1213" y="2463"/>
                    </a:lnTo>
                    <a:lnTo>
                      <a:pt x="1292" y="2495"/>
                    </a:lnTo>
                    <a:lnTo>
                      <a:pt x="1372" y="2525"/>
                    </a:lnTo>
                    <a:lnTo>
                      <a:pt x="1452" y="2555"/>
                    </a:lnTo>
                    <a:lnTo>
                      <a:pt x="1530" y="2586"/>
                    </a:lnTo>
                    <a:lnTo>
                      <a:pt x="1608" y="2633"/>
                    </a:lnTo>
                    <a:lnTo>
                      <a:pt x="1685" y="2680"/>
                    </a:lnTo>
                    <a:lnTo>
                      <a:pt x="1762" y="2727"/>
                    </a:lnTo>
                    <a:lnTo>
                      <a:pt x="1839" y="2775"/>
                    </a:lnTo>
                    <a:lnTo>
                      <a:pt x="1916" y="2821"/>
                    </a:lnTo>
                    <a:lnTo>
                      <a:pt x="1994" y="2869"/>
                    </a:lnTo>
                    <a:lnTo>
                      <a:pt x="2071" y="2915"/>
                    </a:lnTo>
                    <a:lnTo>
                      <a:pt x="2149" y="2963"/>
                    </a:lnTo>
                    <a:lnTo>
                      <a:pt x="2170" y="2974"/>
                    </a:lnTo>
                    <a:lnTo>
                      <a:pt x="2192" y="2986"/>
                    </a:lnTo>
                    <a:lnTo>
                      <a:pt x="2213" y="2996"/>
                    </a:lnTo>
                    <a:lnTo>
                      <a:pt x="2234" y="3005"/>
                    </a:lnTo>
                    <a:lnTo>
                      <a:pt x="2256" y="3014"/>
                    </a:lnTo>
                    <a:lnTo>
                      <a:pt x="2278" y="3022"/>
                    </a:lnTo>
                    <a:lnTo>
                      <a:pt x="2299" y="3030"/>
                    </a:lnTo>
                    <a:lnTo>
                      <a:pt x="2320" y="3036"/>
                    </a:lnTo>
                    <a:lnTo>
                      <a:pt x="2341" y="3042"/>
                    </a:lnTo>
                    <a:lnTo>
                      <a:pt x="2363" y="3048"/>
                    </a:lnTo>
                    <a:lnTo>
                      <a:pt x="2385" y="3053"/>
                    </a:lnTo>
                    <a:lnTo>
                      <a:pt x="2406" y="3057"/>
                    </a:lnTo>
                    <a:lnTo>
                      <a:pt x="2427" y="3060"/>
                    </a:lnTo>
                    <a:lnTo>
                      <a:pt x="2449" y="3062"/>
                    </a:lnTo>
                    <a:lnTo>
                      <a:pt x="2470" y="3064"/>
                    </a:lnTo>
                    <a:lnTo>
                      <a:pt x="2492" y="3064"/>
                    </a:lnTo>
                    <a:lnTo>
                      <a:pt x="2513" y="3064"/>
                    </a:lnTo>
                    <a:lnTo>
                      <a:pt x="2534" y="3064"/>
                    </a:lnTo>
                    <a:lnTo>
                      <a:pt x="2556" y="3062"/>
                    </a:lnTo>
                    <a:lnTo>
                      <a:pt x="2577" y="3060"/>
                    </a:lnTo>
                    <a:lnTo>
                      <a:pt x="2599" y="3057"/>
                    </a:lnTo>
                    <a:lnTo>
                      <a:pt x="2620" y="3054"/>
                    </a:lnTo>
                    <a:lnTo>
                      <a:pt x="2641" y="3049"/>
                    </a:lnTo>
                    <a:lnTo>
                      <a:pt x="2663" y="3043"/>
                    </a:lnTo>
                    <a:lnTo>
                      <a:pt x="2684" y="3037"/>
                    </a:lnTo>
                    <a:lnTo>
                      <a:pt x="2706" y="3031"/>
                    </a:lnTo>
                    <a:lnTo>
                      <a:pt x="2727" y="3023"/>
                    </a:lnTo>
                    <a:lnTo>
                      <a:pt x="2749" y="3015"/>
                    </a:lnTo>
                    <a:lnTo>
                      <a:pt x="2770" y="3007"/>
                    </a:lnTo>
                    <a:lnTo>
                      <a:pt x="2792" y="2997"/>
                    </a:lnTo>
                    <a:lnTo>
                      <a:pt x="2813" y="2987"/>
                    </a:lnTo>
                    <a:lnTo>
                      <a:pt x="2834" y="2976"/>
                    </a:lnTo>
                    <a:lnTo>
                      <a:pt x="2925" y="2925"/>
                    </a:lnTo>
                    <a:lnTo>
                      <a:pt x="2940" y="2939"/>
                    </a:lnTo>
                    <a:lnTo>
                      <a:pt x="2958" y="2956"/>
                    </a:lnTo>
                    <a:lnTo>
                      <a:pt x="2979" y="2973"/>
                    </a:lnTo>
                    <a:lnTo>
                      <a:pt x="3003" y="2992"/>
                    </a:lnTo>
                    <a:lnTo>
                      <a:pt x="3060" y="3035"/>
                    </a:lnTo>
                    <a:lnTo>
                      <a:pt x="3129" y="3085"/>
                    </a:lnTo>
                    <a:lnTo>
                      <a:pt x="3210" y="3141"/>
                    </a:lnTo>
                    <a:lnTo>
                      <a:pt x="3303" y="3203"/>
                    </a:lnTo>
                    <a:lnTo>
                      <a:pt x="3408" y="3272"/>
                    </a:lnTo>
                    <a:lnTo>
                      <a:pt x="3526" y="3348"/>
                    </a:lnTo>
                    <a:lnTo>
                      <a:pt x="3563" y="3372"/>
                    </a:lnTo>
                    <a:lnTo>
                      <a:pt x="3598" y="3399"/>
                    </a:lnTo>
                    <a:lnTo>
                      <a:pt x="3633" y="3428"/>
                    </a:lnTo>
                    <a:lnTo>
                      <a:pt x="3668" y="3458"/>
                    </a:lnTo>
                    <a:lnTo>
                      <a:pt x="3701" y="3489"/>
                    </a:lnTo>
                    <a:lnTo>
                      <a:pt x="3734" y="3524"/>
                    </a:lnTo>
                    <a:lnTo>
                      <a:pt x="3767" y="3560"/>
                    </a:lnTo>
                    <a:lnTo>
                      <a:pt x="3798" y="3597"/>
                    </a:lnTo>
                    <a:lnTo>
                      <a:pt x="3829" y="3637"/>
                    </a:lnTo>
                    <a:lnTo>
                      <a:pt x="3860" y="3678"/>
                    </a:lnTo>
                    <a:lnTo>
                      <a:pt x="3889" y="3722"/>
                    </a:lnTo>
                    <a:lnTo>
                      <a:pt x="3917" y="3766"/>
                    </a:lnTo>
                    <a:lnTo>
                      <a:pt x="3946" y="3814"/>
                    </a:lnTo>
                    <a:lnTo>
                      <a:pt x="3973" y="3862"/>
                    </a:lnTo>
                    <a:lnTo>
                      <a:pt x="3999" y="3913"/>
                    </a:lnTo>
                    <a:lnTo>
                      <a:pt x="4025" y="3965"/>
                    </a:lnTo>
                    <a:lnTo>
                      <a:pt x="4038" y="3992"/>
                    </a:lnTo>
                    <a:lnTo>
                      <a:pt x="4048" y="4017"/>
                    </a:lnTo>
                    <a:lnTo>
                      <a:pt x="4058" y="4042"/>
                    </a:lnTo>
                    <a:lnTo>
                      <a:pt x="4068" y="4067"/>
                    </a:lnTo>
                    <a:lnTo>
                      <a:pt x="4076" y="4094"/>
                    </a:lnTo>
                    <a:lnTo>
                      <a:pt x="4083" y="4119"/>
                    </a:lnTo>
                    <a:lnTo>
                      <a:pt x="4090" y="4145"/>
                    </a:lnTo>
                    <a:lnTo>
                      <a:pt x="4095" y="4170"/>
                    </a:lnTo>
                    <a:lnTo>
                      <a:pt x="4100" y="4197"/>
                    </a:lnTo>
                    <a:lnTo>
                      <a:pt x="4104" y="4222"/>
                    </a:lnTo>
                    <a:lnTo>
                      <a:pt x="4107" y="4248"/>
                    </a:lnTo>
                    <a:lnTo>
                      <a:pt x="4110" y="4274"/>
                    </a:lnTo>
                    <a:lnTo>
                      <a:pt x="4111" y="4300"/>
                    </a:lnTo>
                    <a:lnTo>
                      <a:pt x="4112" y="4326"/>
                    </a:lnTo>
                    <a:lnTo>
                      <a:pt x="4112" y="4352"/>
                    </a:lnTo>
                    <a:lnTo>
                      <a:pt x="4111" y="4378"/>
                    </a:lnTo>
                    <a:lnTo>
                      <a:pt x="4109" y="4404"/>
                    </a:lnTo>
                    <a:lnTo>
                      <a:pt x="4106" y="4430"/>
                    </a:lnTo>
                    <a:lnTo>
                      <a:pt x="4102" y="4456"/>
                    </a:lnTo>
                    <a:lnTo>
                      <a:pt x="4098" y="4483"/>
                    </a:lnTo>
                    <a:lnTo>
                      <a:pt x="4092" y="4509"/>
                    </a:lnTo>
                    <a:lnTo>
                      <a:pt x="4086" y="4535"/>
                    </a:lnTo>
                    <a:lnTo>
                      <a:pt x="4079" y="4562"/>
                    </a:lnTo>
                    <a:lnTo>
                      <a:pt x="4071" y="4588"/>
                    </a:lnTo>
                    <a:lnTo>
                      <a:pt x="4062" y="4615"/>
                    </a:lnTo>
                    <a:lnTo>
                      <a:pt x="4053" y="4641"/>
                    </a:lnTo>
                    <a:lnTo>
                      <a:pt x="4042" y="4668"/>
                    </a:lnTo>
                    <a:lnTo>
                      <a:pt x="4030" y="4695"/>
                    </a:lnTo>
                    <a:lnTo>
                      <a:pt x="4018" y="4721"/>
                    </a:lnTo>
                    <a:lnTo>
                      <a:pt x="4005" y="4748"/>
                    </a:lnTo>
                    <a:lnTo>
                      <a:pt x="3991" y="4775"/>
                    </a:lnTo>
                    <a:lnTo>
                      <a:pt x="3976" y="4801"/>
                    </a:lnTo>
                    <a:lnTo>
                      <a:pt x="3961" y="4827"/>
                    </a:lnTo>
                    <a:lnTo>
                      <a:pt x="3946" y="4854"/>
                    </a:lnTo>
                    <a:lnTo>
                      <a:pt x="3930" y="4879"/>
                    </a:lnTo>
                    <a:lnTo>
                      <a:pt x="3914" y="4903"/>
                    </a:lnTo>
                    <a:lnTo>
                      <a:pt x="3897" y="4928"/>
                    </a:lnTo>
                    <a:lnTo>
                      <a:pt x="3880" y="4952"/>
                    </a:lnTo>
                    <a:lnTo>
                      <a:pt x="3863" y="4975"/>
                    </a:lnTo>
                    <a:lnTo>
                      <a:pt x="3845" y="4998"/>
                    </a:lnTo>
                    <a:lnTo>
                      <a:pt x="3826" y="5022"/>
                    </a:lnTo>
                    <a:lnTo>
                      <a:pt x="3807" y="5044"/>
                    </a:lnTo>
                    <a:lnTo>
                      <a:pt x="3787" y="5065"/>
                    </a:lnTo>
                    <a:lnTo>
                      <a:pt x="3768" y="5087"/>
                    </a:lnTo>
                    <a:lnTo>
                      <a:pt x="3747" y="5107"/>
                    </a:lnTo>
                    <a:lnTo>
                      <a:pt x="3726" y="5129"/>
                    </a:lnTo>
                    <a:lnTo>
                      <a:pt x="3704" y="5149"/>
                    </a:lnTo>
                    <a:lnTo>
                      <a:pt x="3683" y="5168"/>
                    </a:lnTo>
                    <a:lnTo>
                      <a:pt x="3622" y="5363"/>
                    </a:lnTo>
                    <a:lnTo>
                      <a:pt x="3661" y="5337"/>
                    </a:lnTo>
                    <a:lnTo>
                      <a:pt x="3698" y="5310"/>
                    </a:lnTo>
                    <a:lnTo>
                      <a:pt x="3734" y="5282"/>
                    </a:lnTo>
                    <a:lnTo>
                      <a:pt x="3770" y="5254"/>
                    </a:lnTo>
                    <a:lnTo>
                      <a:pt x="3804" y="5226"/>
                    </a:lnTo>
                    <a:lnTo>
                      <a:pt x="3837" y="5196"/>
                    </a:lnTo>
                    <a:lnTo>
                      <a:pt x="3869" y="5167"/>
                    </a:lnTo>
                    <a:lnTo>
                      <a:pt x="3900" y="5137"/>
                    </a:lnTo>
                    <a:lnTo>
                      <a:pt x="3929" y="5106"/>
                    </a:lnTo>
                    <a:lnTo>
                      <a:pt x="3959" y="5075"/>
                    </a:lnTo>
                    <a:lnTo>
                      <a:pt x="3986" y="5044"/>
                    </a:lnTo>
                    <a:lnTo>
                      <a:pt x="4012" y="5011"/>
                    </a:lnTo>
                    <a:lnTo>
                      <a:pt x="4038" y="4979"/>
                    </a:lnTo>
                    <a:lnTo>
                      <a:pt x="4062" y="4946"/>
                    </a:lnTo>
                    <a:lnTo>
                      <a:pt x="4085" y="4911"/>
                    </a:lnTo>
                    <a:lnTo>
                      <a:pt x="4107" y="4877"/>
                    </a:lnTo>
                    <a:lnTo>
                      <a:pt x="4125" y="4848"/>
                    </a:lnTo>
                    <a:lnTo>
                      <a:pt x="4142" y="4818"/>
                    </a:lnTo>
                    <a:lnTo>
                      <a:pt x="4157" y="4789"/>
                    </a:lnTo>
                    <a:lnTo>
                      <a:pt x="4171" y="4760"/>
                    </a:lnTo>
                    <a:lnTo>
                      <a:pt x="4184" y="4730"/>
                    </a:lnTo>
                    <a:lnTo>
                      <a:pt x="4197" y="4700"/>
                    </a:lnTo>
                    <a:lnTo>
                      <a:pt x="4208" y="4671"/>
                    </a:lnTo>
                    <a:lnTo>
                      <a:pt x="4218" y="4640"/>
                    </a:lnTo>
                    <a:lnTo>
                      <a:pt x="4227" y="4610"/>
                    </a:lnTo>
                    <a:lnTo>
                      <a:pt x="4235" y="4581"/>
                    </a:lnTo>
                    <a:lnTo>
                      <a:pt x="4243" y="4550"/>
                    </a:lnTo>
                    <a:lnTo>
                      <a:pt x="4249" y="4520"/>
                    </a:lnTo>
                    <a:lnTo>
                      <a:pt x="4254" y="4489"/>
                    </a:lnTo>
                    <a:lnTo>
                      <a:pt x="4258" y="4459"/>
                    </a:lnTo>
                    <a:lnTo>
                      <a:pt x="4261" y="4428"/>
                    </a:lnTo>
                    <a:lnTo>
                      <a:pt x="4262" y="4398"/>
                    </a:lnTo>
                    <a:lnTo>
                      <a:pt x="4263" y="4367"/>
                    </a:lnTo>
                    <a:lnTo>
                      <a:pt x="4263" y="4335"/>
                    </a:lnTo>
                    <a:lnTo>
                      <a:pt x="4261" y="4305"/>
                    </a:lnTo>
                    <a:lnTo>
                      <a:pt x="4259" y="4274"/>
                    </a:lnTo>
                    <a:lnTo>
                      <a:pt x="4256" y="4242"/>
                    </a:lnTo>
                    <a:lnTo>
                      <a:pt x="4251" y="4211"/>
                    </a:lnTo>
                    <a:lnTo>
                      <a:pt x="4246" y="4180"/>
                    </a:lnTo>
                    <a:lnTo>
                      <a:pt x="4239" y="4148"/>
                    </a:lnTo>
                    <a:lnTo>
                      <a:pt x="4231" y="4117"/>
                    </a:lnTo>
                    <a:lnTo>
                      <a:pt x="4222" y="4086"/>
                    </a:lnTo>
                    <a:lnTo>
                      <a:pt x="4213" y="4053"/>
                    </a:lnTo>
                    <a:lnTo>
                      <a:pt x="4202" y="4022"/>
                    </a:lnTo>
                    <a:lnTo>
                      <a:pt x="4190" y="3990"/>
                    </a:lnTo>
                    <a:lnTo>
                      <a:pt x="4178" y="3958"/>
                    </a:lnTo>
                    <a:lnTo>
                      <a:pt x="4164" y="3926"/>
                    </a:lnTo>
                    <a:lnTo>
                      <a:pt x="4149" y="3894"/>
                    </a:lnTo>
                    <a:lnTo>
                      <a:pt x="4123" y="3843"/>
                    </a:lnTo>
                    <a:lnTo>
                      <a:pt x="4098" y="3793"/>
                    </a:lnTo>
                    <a:lnTo>
                      <a:pt x="4071" y="3746"/>
                    </a:lnTo>
                    <a:lnTo>
                      <a:pt x="4044" y="3700"/>
                    </a:lnTo>
                    <a:lnTo>
                      <a:pt x="4015" y="3656"/>
                    </a:lnTo>
                    <a:lnTo>
                      <a:pt x="3986" y="3614"/>
                    </a:lnTo>
                    <a:lnTo>
                      <a:pt x="3957" y="3572"/>
                    </a:lnTo>
                    <a:lnTo>
                      <a:pt x="3925" y="3533"/>
                    </a:lnTo>
                    <a:lnTo>
                      <a:pt x="3894" y="3495"/>
                    </a:lnTo>
                    <a:lnTo>
                      <a:pt x="3862" y="3459"/>
                    </a:lnTo>
                    <a:lnTo>
                      <a:pt x="3828" y="3425"/>
                    </a:lnTo>
                    <a:lnTo>
                      <a:pt x="3794" y="3392"/>
                    </a:lnTo>
                    <a:lnTo>
                      <a:pt x="3760" y="3361"/>
                    </a:lnTo>
                    <a:lnTo>
                      <a:pt x="3724" y="3332"/>
                    </a:lnTo>
                    <a:lnTo>
                      <a:pt x="3687" y="3303"/>
                    </a:lnTo>
                    <a:lnTo>
                      <a:pt x="3651" y="3277"/>
                    </a:lnTo>
                    <a:lnTo>
                      <a:pt x="3575" y="3225"/>
                    </a:lnTo>
                    <a:lnTo>
                      <a:pt x="3499" y="3175"/>
                    </a:lnTo>
                    <a:lnTo>
                      <a:pt x="3423" y="3123"/>
                    </a:lnTo>
                    <a:lnTo>
                      <a:pt x="3348" y="3073"/>
                    </a:lnTo>
                    <a:lnTo>
                      <a:pt x="3272" y="3021"/>
                    </a:lnTo>
                    <a:lnTo>
                      <a:pt x="3196" y="2971"/>
                    </a:lnTo>
                    <a:lnTo>
                      <a:pt x="3119" y="2920"/>
                    </a:lnTo>
                    <a:lnTo>
                      <a:pt x="3044" y="2869"/>
                    </a:lnTo>
                    <a:lnTo>
                      <a:pt x="3206" y="2772"/>
                    </a:lnTo>
                    <a:lnTo>
                      <a:pt x="3261" y="2740"/>
                    </a:lnTo>
                    <a:lnTo>
                      <a:pt x="3299" y="2717"/>
                    </a:lnTo>
                    <a:lnTo>
                      <a:pt x="3312" y="2709"/>
                    </a:lnTo>
                    <a:lnTo>
                      <a:pt x="3321" y="2702"/>
                    </a:lnTo>
                    <a:lnTo>
                      <a:pt x="3326" y="2698"/>
                    </a:lnTo>
                    <a:lnTo>
                      <a:pt x="3328" y="2696"/>
                    </a:lnTo>
                    <a:lnTo>
                      <a:pt x="3327" y="2693"/>
                    </a:lnTo>
                    <a:lnTo>
                      <a:pt x="3328" y="2689"/>
                    </a:lnTo>
                    <a:lnTo>
                      <a:pt x="3330" y="2685"/>
                    </a:lnTo>
                    <a:lnTo>
                      <a:pt x="3333" y="2680"/>
                    </a:lnTo>
                    <a:lnTo>
                      <a:pt x="3344" y="2665"/>
                    </a:lnTo>
                    <a:lnTo>
                      <a:pt x="3353" y="2650"/>
                    </a:lnTo>
                    <a:lnTo>
                      <a:pt x="3361" y="2636"/>
                    </a:lnTo>
                    <a:lnTo>
                      <a:pt x="3369" y="2622"/>
                    </a:lnTo>
                    <a:lnTo>
                      <a:pt x="3376" y="2608"/>
                    </a:lnTo>
                    <a:lnTo>
                      <a:pt x="3382" y="2594"/>
                    </a:lnTo>
                    <a:lnTo>
                      <a:pt x="3387" y="2580"/>
                    </a:lnTo>
                    <a:lnTo>
                      <a:pt x="3391" y="2565"/>
                    </a:lnTo>
                    <a:lnTo>
                      <a:pt x="3395" y="2552"/>
                    </a:lnTo>
                    <a:lnTo>
                      <a:pt x="3398" y="2538"/>
                    </a:lnTo>
                    <a:lnTo>
                      <a:pt x="3400" y="2525"/>
                    </a:lnTo>
                    <a:lnTo>
                      <a:pt x="3401" y="2511"/>
                    </a:lnTo>
                    <a:lnTo>
                      <a:pt x="3401" y="2498"/>
                    </a:lnTo>
                    <a:lnTo>
                      <a:pt x="3401" y="2485"/>
                    </a:lnTo>
                    <a:lnTo>
                      <a:pt x="3400" y="2471"/>
                    </a:lnTo>
                    <a:lnTo>
                      <a:pt x="3398" y="2458"/>
                    </a:lnTo>
                    <a:lnTo>
                      <a:pt x="3396" y="2450"/>
                    </a:lnTo>
                    <a:lnTo>
                      <a:pt x="3392" y="2436"/>
                    </a:lnTo>
                    <a:lnTo>
                      <a:pt x="3385" y="2416"/>
                    </a:lnTo>
                    <a:lnTo>
                      <a:pt x="3375" y="2390"/>
                    </a:lnTo>
                    <a:lnTo>
                      <a:pt x="3363" y="2357"/>
                    </a:lnTo>
                    <a:lnTo>
                      <a:pt x="3348" y="2318"/>
                    </a:lnTo>
                    <a:lnTo>
                      <a:pt x="3330" y="2272"/>
                    </a:lnTo>
                    <a:lnTo>
                      <a:pt x="3310" y="2221"/>
                    </a:lnTo>
                    <a:lnTo>
                      <a:pt x="3280" y="2139"/>
                    </a:lnTo>
                    <a:lnTo>
                      <a:pt x="3251" y="2061"/>
                    </a:lnTo>
                    <a:lnTo>
                      <a:pt x="3222" y="1987"/>
                    </a:lnTo>
                    <a:lnTo>
                      <a:pt x="3195" y="1917"/>
                    </a:lnTo>
                    <a:lnTo>
                      <a:pt x="3170" y="1853"/>
                    </a:lnTo>
                    <a:lnTo>
                      <a:pt x="3147" y="1791"/>
                    </a:lnTo>
                    <a:lnTo>
                      <a:pt x="3124" y="1734"/>
                    </a:lnTo>
                    <a:lnTo>
                      <a:pt x="3103" y="1681"/>
                    </a:lnTo>
                    <a:lnTo>
                      <a:pt x="3084" y="1631"/>
                    </a:lnTo>
                    <a:lnTo>
                      <a:pt x="3066" y="1587"/>
                    </a:lnTo>
                    <a:lnTo>
                      <a:pt x="3050" y="1547"/>
                    </a:lnTo>
                    <a:lnTo>
                      <a:pt x="3034" y="1509"/>
                    </a:lnTo>
                    <a:lnTo>
                      <a:pt x="3021" y="1477"/>
                    </a:lnTo>
                    <a:lnTo>
                      <a:pt x="3009" y="1449"/>
                    </a:lnTo>
                    <a:lnTo>
                      <a:pt x="2998" y="1424"/>
                    </a:lnTo>
                    <a:lnTo>
                      <a:pt x="2989" y="1405"/>
                    </a:lnTo>
                    <a:close/>
                    <a:moveTo>
                      <a:pt x="3206" y="2202"/>
                    </a:moveTo>
                    <a:lnTo>
                      <a:pt x="3220" y="2239"/>
                    </a:lnTo>
                    <a:lnTo>
                      <a:pt x="3234" y="2275"/>
                    </a:lnTo>
                    <a:lnTo>
                      <a:pt x="3247" y="2310"/>
                    </a:lnTo>
                    <a:lnTo>
                      <a:pt x="3257" y="2342"/>
                    </a:lnTo>
                    <a:lnTo>
                      <a:pt x="3267" y="2372"/>
                    </a:lnTo>
                    <a:lnTo>
                      <a:pt x="3275" y="2401"/>
                    </a:lnTo>
                    <a:lnTo>
                      <a:pt x="3282" y="2428"/>
                    </a:lnTo>
                    <a:lnTo>
                      <a:pt x="3288" y="2453"/>
                    </a:lnTo>
                    <a:lnTo>
                      <a:pt x="3293" y="2476"/>
                    </a:lnTo>
                    <a:lnTo>
                      <a:pt x="3296" y="2499"/>
                    </a:lnTo>
                    <a:lnTo>
                      <a:pt x="3298" y="2519"/>
                    </a:lnTo>
                    <a:lnTo>
                      <a:pt x="3299" y="2537"/>
                    </a:lnTo>
                    <a:lnTo>
                      <a:pt x="3299" y="2553"/>
                    </a:lnTo>
                    <a:lnTo>
                      <a:pt x="3298" y="2567"/>
                    </a:lnTo>
                    <a:lnTo>
                      <a:pt x="3295" y="2581"/>
                    </a:lnTo>
                    <a:lnTo>
                      <a:pt x="3291" y="2592"/>
                    </a:lnTo>
                    <a:lnTo>
                      <a:pt x="3286" y="2603"/>
                    </a:lnTo>
                    <a:lnTo>
                      <a:pt x="3278" y="2614"/>
                    </a:lnTo>
                    <a:lnTo>
                      <a:pt x="3268" y="2626"/>
                    </a:lnTo>
                    <a:lnTo>
                      <a:pt x="3255" y="2638"/>
                    </a:lnTo>
                    <a:lnTo>
                      <a:pt x="3241" y="2651"/>
                    </a:lnTo>
                    <a:lnTo>
                      <a:pt x="3224" y="2664"/>
                    </a:lnTo>
                    <a:lnTo>
                      <a:pt x="3205" y="2680"/>
                    </a:lnTo>
                    <a:lnTo>
                      <a:pt x="3184" y="2694"/>
                    </a:lnTo>
                    <a:lnTo>
                      <a:pt x="3161" y="2710"/>
                    </a:lnTo>
                    <a:lnTo>
                      <a:pt x="3135" y="2726"/>
                    </a:lnTo>
                    <a:lnTo>
                      <a:pt x="3108" y="2742"/>
                    </a:lnTo>
                    <a:lnTo>
                      <a:pt x="3079" y="2760"/>
                    </a:lnTo>
                    <a:lnTo>
                      <a:pt x="3013" y="2797"/>
                    </a:lnTo>
                    <a:lnTo>
                      <a:pt x="2939" y="2836"/>
                    </a:lnTo>
                    <a:lnTo>
                      <a:pt x="2725" y="2629"/>
                    </a:lnTo>
                    <a:lnTo>
                      <a:pt x="2743" y="2618"/>
                    </a:lnTo>
                    <a:lnTo>
                      <a:pt x="2761" y="2604"/>
                    </a:lnTo>
                    <a:lnTo>
                      <a:pt x="2781" y="2588"/>
                    </a:lnTo>
                    <a:lnTo>
                      <a:pt x="2803" y="2569"/>
                    </a:lnTo>
                    <a:lnTo>
                      <a:pt x="2854" y="2528"/>
                    </a:lnTo>
                    <a:lnTo>
                      <a:pt x="2910" y="2478"/>
                    </a:lnTo>
                    <a:lnTo>
                      <a:pt x="2974" y="2422"/>
                    </a:lnTo>
                    <a:lnTo>
                      <a:pt x="3044" y="2356"/>
                    </a:lnTo>
                    <a:lnTo>
                      <a:pt x="3121" y="2283"/>
                    </a:lnTo>
                    <a:lnTo>
                      <a:pt x="3206" y="2202"/>
                    </a:lnTo>
                    <a:close/>
                    <a:moveTo>
                      <a:pt x="2875" y="2861"/>
                    </a:moveTo>
                    <a:lnTo>
                      <a:pt x="2779" y="2913"/>
                    </a:lnTo>
                    <a:lnTo>
                      <a:pt x="2762" y="2922"/>
                    </a:lnTo>
                    <a:lnTo>
                      <a:pt x="2746" y="2929"/>
                    </a:lnTo>
                    <a:lnTo>
                      <a:pt x="2728" y="2937"/>
                    </a:lnTo>
                    <a:lnTo>
                      <a:pt x="2711" y="2943"/>
                    </a:lnTo>
                    <a:lnTo>
                      <a:pt x="2694" y="2949"/>
                    </a:lnTo>
                    <a:lnTo>
                      <a:pt x="2676" y="2955"/>
                    </a:lnTo>
                    <a:lnTo>
                      <a:pt x="2659" y="2959"/>
                    </a:lnTo>
                    <a:lnTo>
                      <a:pt x="2641" y="2963"/>
                    </a:lnTo>
                    <a:lnTo>
                      <a:pt x="2623" y="2966"/>
                    </a:lnTo>
                    <a:lnTo>
                      <a:pt x="2605" y="2968"/>
                    </a:lnTo>
                    <a:lnTo>
                      <a:pt x="2587" y="2970"/>
                    </a:lnTo>
                    <a:lnTo>
                      <a:pt x="2570" y="2971"/>
                    </a:lnTo>
                    <a:lnTo>
                      <a:pt x="2551" y="2972"/>
                    </a:lnTo>
                    <a:lnTo>
                      <a:pt x="2532" y="2971"/>
                    </a:lnTo>
                    <a:lnTo>
                      <a:pt x="2514" y="2970"/>
                    </a:lnTo>
                    <a:lnTo>
                      <a:pt x="2495" y="2969"/>
                    </a:lnTo>
                    <a:lnTo>
                      <a:pt x="2477" y="2967"/>
                    </a:lnTo>
                    <a:lnTo>
                      <a:pt x="2458" y="2964"/>
                    </a:lnTo>
                    <a:lnTo>
                      <a:pt x="2438" y="2960"/>
                    </a:lnTo>
                    <a:lnTo>
                      <a:pt x="2419" y="2956"/>
                    </a:lnTo>
                    <a:lnTo>
                      <a:pt x="2400" y="2950"/>
                    </a:lnTo>
                    <a:lnTo>
                      <a:pt x="2381" y="2945"/>
                    </a:lnTo>
                    <a:lnTo>
                      <a:pt x="2361" y="2938"/>
                    </a:lnTo>
                    <a:lnTo>
                      <a:pt x="2341" y="2931"/>
                    </a:lnTo>
                    <a:lnTo>
                      <a:pt x="2321" y="2924"/>
                    </a:lnTo>
                    <a:lnTo>
                      <a:pt x="2302" y="2916"/>
                    </a:lnTo>
                    <a:lnTo>
                      <a:pt x="2282" y="2907"/>
                    </a:lnTo>
                    <a:lnTo>
                      <a:pt x="2262" y="2897"/>
                    </a:lnTo>
                    <a:lnTo>
                      <a:pt x="2241" y="2887"/>
                    </a:lnTo>
                    <a:lnTo>
                      <a:pt x="2221" y="2876"/>
                    </a:lnTo>
                    <a:lnTo>
                      <a:pt x="2201" y="2865"/>
                    </a:lnTo>
                    <a:lnTo>
                      <a:pt x="2180" y="2851"/>
                    </a:lnTo>
                    <a:lnTo>
                      <a:pt x="2212" y="2845"/>
                    </a:lnTo>
                    <a:lnTo>
                      <a:pt x="2245" y="2837"/>
                    </a:lnTo>
                    <a:lnTo>
                      <a:pt x="2276" y="2829"/>
                    </a:lnTo>
                    <a:lnTo>
                      <a:pt x="2307" y="2820"/>
                    </a:lnTo>
                    <a:lnTo>
                      <a:pt x="2338" y="2811"/>
                    </a:lnTo>
                    <a:lnTo>
                      <a:pt x="2370" y="2801"/>
                    </a:lnTo>
                    <a:lnTo>
                      <a:pt x="2401" y="2790"/>
                    </a:lnTo>
                    <a:lnTo>
                      <a:pt x="2432" y="2779"/>
                    </a:lnTo>
                    <a:lnTo>
                      <a:pt x="2463" y="2767"/>
                    </a:lnTo>
                    <a:lnTo>
                      <a:pt x="2493" y="2754"/>
                    </a:lnTo>
                    <a:lnTo>
                      <a:pt x="2523" y="2741"/>
                    </a:lnTo>
                    <a:lnTo>
                      <a:pt x="2554" y="2727"/>
                    </a:lnTo>
                    <a:lnTo>
                      <a:pt x="2584" y="2712"/>
                    </a:lnTo>
                    <a:lnTo>
                      <a:pt x="2614" y="2698"/>
                    </a:lnTo>
                    <a:lnTo>
                      <a:pt x="2644" y="2682"/>
                    </a:lnTo>
                    <a:lnTo>
                      <a:pt x="2673" y="2665"/>
                    </a:lnTo>
                    <a:lnTo>
                      <a:pt x="2875" y="2861"/>
                    </a:lnTo>
                    <a:close/>
                    <a:moveTo>
                      <a:pt x="2909" y="1436"/>
                    </a:moveTo>
                    <a:lnTo>
                      <a:pt x="2924" y="1472"/>
                    </a:lnTo>
                    <a:lnTo>
                      <a:pt x="2946" y="1520"/>
                    </a:lnTo>
                    <a:lnTo>
                      <a:pt x="2971" y="1582"/>
                    </a:lnTo>
                    <a:lnTo>
                      <a:pt x="3000" y="1658"/>
                    </a:lnTo>
                    <a:lnTo>
                      <a:pt x="3034" y="1747"/>
                    </a:lnTo>
                    <a:lnTo>
                      <a:pt x="3074" y="1849"/>
                    </a:lnTo>
                    <a:lnTo>
                      <a:pt x="3118" y="1964"/>
                    </a:lnTo>
                    <a:lnTo>
                      <a:pt x="3167" y="2092"/>
                    </a:lnTo>
                    <a:lnTo>
                      <a:pt x="3133" y="2138"/>
                    </a:lnTo>
                    <a:lnTo>
                      <a:pt x="3099" y="2181"/>
                    </a:lnTo>
                    <a:lnTo>
                      <a:pt x="3065" y="2224"/>
                    </a:lnTo>
                    <a:lnTo>
                      <a:pt x="3030" y="2263"/>
                    </a:lnTo>
                    <a:lnTo>
                      <a:pt x="2996" y="2303"/>
                    </a:lnTo>
                    <a:lnTo>
                      <a:pt x="2961" y="2339"/>
                    </a:lnTo>
                    <a:lnTo>
                      <a:pt x="2925" y="2374"/>
                    </a:lnTo>
                    <a:lnTo>
                      <a:pt x="2889" y="2408"/>
                    </a:lnTo>
                    <a:lnTo>
                      <a:pt x="2853" y="2439"/>
                    </a:lnTo>
                    <a:lnTo>
                      <a:pt x="2816" y="2468"/>
                    </a:lnTo>
                    <a:lnTo>
                      <a:pt x="2780" y="2497"/>
                    </a:lnTo>
                    <a:lnTo>
                      <a:pt x="2743" y="2523"/>
                    </a:lnTo>
                    <a:lnTo>
                      <a:pt x="2705" y="2548"/>
                    </a:lnTo>
                    <a:lnTo>
                      <a:pt x="2668" y="2571"/>
                    </a:lnTo>
                    <a:lnTo>
                      <a:pt x="2629" y="2593"/>
                    </a:lnTo>
                    <a:lnTo>
                      <a:pt x="2591" y="2612"/>
                    </a:lnTo>
                    <a:lnTo>
                      <a:pt x="2522" y="2643"/>
                    </a:lnTo>
                    <a:lnTo>
                      <a:pt x="2456" y="2673"/>
                    </a:lnTo>
                    <a:lnTo>
                      <a:pt x="2391" y="2699"/>
                    </a:lnTo>
                    <a:lnTo>
                      <a:pt x="2329" y="2722"/>
                    </a:lnTo>
                    <a:lnTo>
                      <a:pt x="2299" y="2733"/>
                    </a:lnTo>
                    <a:lnTo>
                      <a:pt x="2270" y="2743"/>
                    </a:lnTo>
                    <a:lnTo>
                      <a:pt x="2240" y="2752"/>
                    </a:lnTo>
                    <a:lnTo>
                      <a:pt x="2212" y="2760"/>
                    </a:lnTo>
                    <a:lnTo>
                      <a:pt x="2184" y="2769"/>
                    </a:lnTo>
                    <a:lnTo>
                      <a:pt x="2157" y="2776"/>
                    </a:lnTo>
                    <a:lnTo>
                      <a:pt x="2129" y="2782"/>
                    </a:lnTo>
                    <a:lnTo>
                      <a:pt x="2103" y="2787"/>
                    </a:lnTo>
                    <a:lnTo>
                      <a:pt x="2072" y="2772"/>
                    </a:lnTo>
                    <a:lnTo>
                      <a:pt x="2040" y="2754"/>
                    </a:lnTo>
                    <a:lnTo>
                      <a:pt x="2007" y="2736"/>
                    </a:lnTo>
                    <a:lnTo>
                      <a:pt x="1974" y="2718"/>
                    </a:lnTo>
                    <a:lnTo>
                      <a:pt x="1939" y="2698"/>
                    </a:lnTo>
                    <a:lnTo>
                      <a:pt x="1904" y="2677"/>
                    </a:lnTo>
                    <a:lnTo>
                      <a:pt x="1868" y="2654"/>
                    </a:lnTo>
                    <a:lnTo>
                      <a:pt x="1832" y="2631"/>
                    </a:lnTo>
                    <a:lnTo>
                      <a:pt x="1822" y="2625"/>
                    </a:lnTo>
                    <a:lnTo>
                      <a:pt x="1807" y="2618"/>
                    </a:lnTo>
                    <a:lnTo>
                      <a:pt x="1788" y="2609"/>
                    </a:lnTo>
                    <a:lnTo>
                      <a:pt x="1764" y="2597"/>
                    </a:lnTo>
                    <a:lnTo>
                      <a:pt x="1734" y="2585"/>
                    </a:lnTo>
                    <a:lnTo>
                      <a:pt x="1700" y="2569"/>
                    </a:lnTo>
                    <a:lnTo>
                      <a:pt x="1661" y="2553"/>
                    </a:lnTo>
                    <a:lnTo>
                      <a:pt x="1616" y="2535"/>
                    </a:lnTo>
                    <a:lnTo>
                      <a:pt x="1568" y="2516"/>
                    </a:lnTo>
                    <a:lnTo>
                      <a:pt x="1513" y="2495"/>
                    </a:lnTo>
                    <a:lnTo>
                      <a:pt x="1455" y="2471"/>
                    </a:lnTo>
                    <a:lnTo>
                      <a:pt x="1391" y="2446"/>
                    </a:lnTo>
                    <a:lnTo>
                      <a:pt x="1322" y="2420"/>
                    </a:lnTo>
                    <a:lnTo>
                      <a:pt x="1248" y="2392"/>
                    </a:lnTo>
                    <a:lnTo>
                      <a:pt x="1170" y="2362"/>
                    </a:lnTo>
                    <a:lnTo>
                      <a:pt x="1086" y="2331"/>
                    </a:lnTo>
                    <a:lnTo>
                      <a:pt x="1026" y="2307"/>
                    </a:lnTo>
                    <a:lnTo>
                      <a:pt x="969" y="2281"/>
                    </a:lnTo>
                    <a:lnTo>
                      <a:pt x="915" y="2256"/>
                    </a:lnTo>
                    <a:lnTo>
                      <a:pt x="864" y="2231"/>
                    </a:lnTo>
                    <a:lnTo>
                      <a:pt x="838" y="2218"/>
                    </a:lnTo>
                    <a:lnTo>
                      <a:pt x="814" y="2204"/>
                    </a:lnTo>
                    <a:lnTo>
                      <a:pt x="791" y="2190"/>
                    </a:lnTo>
                    <a:lnTo>
                      <a:pt x="769" y="2176"/>
                    </a:lnTo>
                    <a:lnTo>
                      <a:pt x="746" y="2163"/>
                    </a:lnTo>
                    <a:lnTo>
                      <a:pt x="725" y="2149"/>
                    </a:lnTo>
                    <a:lnTo>
                      <a:pt x="705" y="2135"/>
                    </a:lnTo>
                    <a:lnTo>
                      <a:pt x="685" y="2120"/>
                    </a:lnTo>
                    <a:lnTo>
                      <a:pt x="666" y="2105"/>
                    </a:lnTo>
                    <a:lnTo>
                      <a:pt x="647" y="2090"/>
                    </a:lnTo>
                    <a:lnTo>
                      <a:pt x="630" y="2076"/>
                    </a:lnTo>
                    <a:lnTo>
                      <a:pt x="613" y="2061"/>
                    </a:lnTo>
                    <a:lnTo>
                      <a:pt x="597" y="2046"/>
                    </a:lnTo>
                    <a:lnTo>
                      <a:pt x="581" y="2031"/>
                    </a:lnTo>
                    <a:lnTo>
                      <a:pt x="566" y="2015"/>
                    </a:lnTo>
                    <a:lnTo>
                      <a:pt x="552" y="1999"/>
                    </a:lnTo>
                    <a:lnTo>
                      <a:pt x="538" y="1983"/>
                    </a:lnTo>
                    <a:lnTo>
                      <a:pt x="525" y="1967"/>
                    </a:lnTo>
                    <a:lnTo>
                      <a:pt x="513" y="1951"/>
                    </a:lnTo>
                    <a:lnTo>
                      <a:pt x="502" y="1935"/>
                    </a:lnTo>
                    <a:lnTo>
                      <a:pt x="491" y="1917"/>
                    </a:lnTo>
                    <a:lnTo>
                      <a:pt x="482" y="1901"/>
                    </a:lnTo>
                    <a:lnTo>
                      <a:pt x="472" y="1884"/>
                    </a:lnTo>
                    <a:lnTo>
                      <a:pt x="464" y="1867"/>
                    </a:lnTo>
                    <a:lnTo>
                      <a:pt x="451" y="1842"/>
                    </a:lnTo>
                    <a:lnTo>
                      <a:pt x="441" y="1816"/>
                    </a:lnTo>
                    <a:lnTo>
                      <a:pt x="431" y="1792"/>
                    </a:lnTo>
                    <a:lnTo>
                      <a:pt x="422" y="1767"/>
                    </a:lnTo>
                    <a:lnTo>
                      <a:pt x="415" y="1741"/>
                    </a:lnTo>
                    <a:lnTo>
                      <a:pt x="408" y="1715"/>
                    </a:lnTo>
                    <a:lnTo>
                      <a:pt x="402" y="1690"/>
                    </a:lnTo>
                    <a:lnTo>
                      <a:pt x="396" y="1665"/>
                    </a:lnTo>
                    <a:lnTo>
                      <a:pt x="392" y="1640"/>
                    </a:lnTo>
                    <a:lnTo>
                      <a:pt x="389" y="1614"/>
                    </a:lnTo>
                    <a:lnTo>
                      <a:pt x="386" y="1589"/>
                    </a:lnTo>
                    <a:lnTo>
                      <a:pt x="384" y="1563"/>
                    </a:lnTo>
                    <a:lnTo>
                      <a:pt x="384" y="1537"/>
                    </a:lnTo>
                    <a:lnTo>
                      <a:pt x="384" y="1512"/>
                    </a:lnTo>
                    <a:lnTo>
                      <a:pt x="385" y="1486"/>
                    </a:lnTo>
                    <a:lnTo>
                      <a:pt x="387" y="1461"/>
                    </a:lnTo>
                    <a:lnTo>
                      <a:pt x="390" y="1434"/>
                    </a:lnTo>
                    <a:lnTo>
                      <a:pt x="393" y="1409"/>
                    </a:lnTo>
                    <a:lnTo>
                      <a:pt x="398" y="1383"/>
                    </a:lnTo>
                    <a:lnTo>
                      <a:pt x="403" y="1358"/>
                    </a:lnTo>
                    <a:lnTo>
                      <a:pt x="410" y="1331"/>
                    </a:lnTo>
                    <a:lnTo>
                      <a:pt x="417" y="1306"/>
                    </a:lnTo>
                    <a:lnTo>
                      <a:pt x="425" y="1280"/>
                    </a:lnTo>
                    <a:lnTo>
                      <a:pt x="434" y="1253"/>
                    </a:lnTo>
                    <a:lnTo>
                      <a:pt x="444" y="1228"/>
                    </a:lnTo>
                    <a:lnTo>
                      <a:pt x="456" y="1202"/>
                    </a:lnTo>
                    <a:lnTo>
                      <a:pt x="467" y="1176"/>
                    </a:lnTo>
                    <a:lnTo>
                      <a:pt x="480" y="1149"/>
                    </a:lnTo>
                    <a:lnTo>
                      <a:pt x="493" y="1123"/>
                    </a:lnTo>
                    <a:lnTo>
                      <a:pt x="508" y="1097"/>
                    </a:lnTo>
                    <a:lnTo>
                      <a:pt x="523" y="1070"/>
                    </a:lnTo>
                    <a:lnTo>
                      <a:pt x="539" y="1044"/>
                    </a:lnTo>
                    <a:lnTo>
                      <a:pt x="568" y="1001"/>
                    </a:lnTo>
                    <a:lnTo>
                      <a:pt x="598" y="958"/>
                    </a:lnTo>
                    <a:lnTo>
                      <a:pt x="630" y="917"/>
                    </a:lnTo>
                    <a:lnTo>
                      <a:pt x="664" y="876"/>
                    </a:lnTo>
                    <a:lnTo>
                      <a:pt x="682" y="857"/>
                    </a:lnTo>
                    <a:lnTo>
                      <a:pt x="699" y="838"/>
                    </a:lnTo>
                    <a:lnTo>
                      <a:pt x="717" y="819"/>
                    </a:lnTo>
                    <a:lnTo>
                      <a:pt x="736" y="800"/>
                    </a:lnTo>
                    <a:lnTo>
                      <a:pt x="775" y="763"/>
                    </a:lnTo>
                    <a:lnTo>
                      <a:pt x="815" y="727"/>
                    </a:lnTo>
                    <a:lnTo>
                      <a:pt x="858" y="692"/>
                    </a:lnTo>
                    <a:lnTo>
                      <a:pt x="901" y="659"/>
                    </a:lnTo>
                    <a:lnTo>
                      <a:pt x="945" y="627"/>
                    </a:lnTo>
                    <a:lnTo>
                      <a:pt x="993" y="595"/>
                    </a:lnTo>
                    <a:lnTo>
                      <a:pt x="1041" y="566"/>
                    </a:lnTo>
                    <a:lnTo>
                      <a:pt x="1091" y="537"/>
                    </a:lnTo>
                    <a:lnTo>
                      <a:pt x="1142" y="510"/>
                    </a:lnTo>
                    <a:lnTo>
                      <a:pt x="1196" y="482"/>
                    </a:lnTo>
                    <a:lnTo>
                      <a:pt x="1260" y="454"/>
                    </a:lnTo>
                    <a:lnTo>
                      <a:pt x="1322" y="429"/>
                    </a:lnTo>
                    <a:lnTo>
                      <a:pt x="1385" y="407"/>
                    </a:lnTo>
                    <a:lnTo>
                      <a:pt x="1446" y="390"/>
                    </a:lnTo>
                    <a:lnTo>
                      <a:pt x="1507" y="376"/>
                    </a:lnTo>
                    <a:lnTo>
                      <a:pt x="1568" y="367"/>
                    </a:lnTo>
                    <a:lnTo>
                      <a:pt x="1627" y="361"/>
                    </a:lnTo>
                    <a:lnTo>
                      <a:pt x="1686" y="358"/>
                    </a:lnTo>
                    <a:lnTo>
                      <a:pt x="1744" y="360"/>
                    </a:lnTo>
                    <a:lnTo>
                      <a:pt x="1802" y="365"/>
                    </a:lnTo>
                    <a:lnTo>
                      <a:pt x="1860" y="374"/>
                    </a:lnTo>
                    <a:lnTo>
                      <a:pt x="1915" y="387"/>
                    </a:lnTo>
                    <a:lnTo>
                      <a:pt x="1972" y="403"/>
                    </a:lnTo>
                    <a:lnTo>
                      <a:pt x="2026" y="424"/>
                    </a:lnTo>
                    <a:lnTo>
                      <a:pt x="2081" y="448"/>
                    </a:lnTo>
                    <a:lnTo>
                      <a:pt x="2134" y="476"/>
                    </a:lnTo>
                    <a:lnTo>
                      <a:pt x="2188" y="507"/>
                    </a:lnTo>
                    <a:lnTo>
                      <a:pt x="2240" y="543"/>
                    </a:lnTo>
                    <a:lnTo>
                      <a:pt x="2292" y="582"/>
                    </a:lnTo>
                    <a:lnTo>
                      <a:pt x="2343" y="626"/>
                    </a:lnTo>
                    <a:lnTo>
                      <a:pt x="2394" y="672"/>
                    </a:lnTo>
                    <a:lnTo>
                      <a:pt x="2445" y="723"/>
                    </a:lnTo>
                    <a:lnTo>
                      <a:pt x="2494" y="777"/>
                    </a:lnTo>
                    <a:lnTo>
                      <a:pt x="2542" y="835"/>
                    </a:lnTo>
                    <a:lnTo>
                      <a:pt x="2590" y="898"/>
                    </a:lnTo>
                    <a:lnTo>
                      <a:pt x="2637" y="963"/>
                    </a:lnTo>
                    <a:lnTo>
                      <a:pt x="2685" y="1032"/>
                    </a:lnTo>
                    <a:lnTo>
                      <a:pt x="2730" y="1106"/>
                    </a:lnTo>
                    <a:lnTo>
                      <a:pt x="2776" y="1183"/>
                    </a:lnTo>
                    <a:lnTo>
                      <a:pt x="2821" y="1264"/>
                    </a:lnTo>
                    <a:lnTo>
                      <a:pt x="2866" y="1348"/>
                    </a:lnTo>
                    <a:lnTo>
                      <a:pt x="2909" y="1436"/>
                    </a:lnTo>
                    <a:close/>
                    <a:moveTo>
                      <a:pt x="2614" y="1178"/>
                    </a:moveTo>
                    <a:lnTo>
                      <a:pt x="2593" y="1136"/>
                    </a:lnTo>
                    <a:lnTo>
                      <a:pt x="2570" y="1096"/>
                    </a:lnTo>
                    <a:lnTo>
                      <a:pt x="2546" y="1056"/>
                    </a:lnTo>
                    <a:lnTo>
                      <a:pt x="2518" y="1018"/>
                    </a:lnTo>
                    <a:lnTo>
                      <a:pt x="2490" y="981"/>
                    </a:lnTo>
                    <a:lnTo>
                      <a:pt x="2460" y="945"/>
                    </a:lnTo>
                    <a:lnTo>
                      <a:pt x="2428" y="910"/>
                    </a:lnTo>
                    <a:lnTo>
                      <a:pt x="2394" y="875"/>
                    </a:lnTo>
                    <a:lnTo>
                      <a:pt x="2359" y="842"/>
                    </a:lnTo>
                    <a:lnTo>
                      <a:pt x="2321" y="810"/>
                    </a:lnTo>
                    <a:lnTo>
                      <a:pt x="2282" y="779"/>
                    </a:lnTo>
                    <a:lnTo>
                      <a:pt x="2240" y="749"/>
                    </a:lnTo>
                    <a:lnTo>
                      <a:pt x="2197" y="720"/>
                    </a:lnTo>
                    <a:lnTo>
                      <a:pt x="2153" y="691"/>
                    </a:lnTo>
                    <a:lnTo>
                      <a:pt x="2105" y="665"/>
                    </a:lnTo>
                    <a:lnTo>
                      <a:pt x="2057" y="639"/>
                    </a:lnTo>
                    <a:lnTo>
                      <a:pt x="2030" y="626"/>
                    </a:lnTo>
                    <a:lnTo>
                      <a:pt x="2004" y="614"/>
                    </a:lnTo>
                    <a:lnTo>
                      <a:pt x="1977" y="601"/>
                    </a:lnTo>
                    <a:lnTo>
                      <a:pt x="1952" y="590"/>
                    </a:lnTo>
                    <a:lnTo>
                      <a:pt x="1925" y="580"/>
                    </a:lnTo>
                    <a:lnTo>
                      <a:pt x="1900" y="570"/>
                    </a:lnTo>
                    <a:lnTo>
                      <a:pt x="1874" y="561"/>
                    </a:lnTo>
                    <a:lnTo>
                      <a:pt x="1849" y="553"/>
                    </a:lnTo>
                    <a:lnTo>
                      <a:pt x="1823" y="546"/>
                    </a:lnTo>
                    <a:lnTo>
                      <a:pt x="1799" y="539"/>
                    </a:lnTo>
                    <a:lnTo>
                      <a:pt x="1774" y="533"/>
                    </a:lnTo>
                    <a:lnTo>
                      <a:pt x="1750" y="528"/>
                    </a:lnTo>
                    <a:lnTo>
                      <a:pt x="1725" y="523"/>
                    </a:lnTo>
                    <a:lnTo>
                      <a:pt x="1701" y="520"/>
                    </a:lnTo>
                    <a:lnTo>
                      <a:pt x="1678" y="517"/>
                    </a:lnTo>
                    <a:lnTo>
                      <a:pt x="1655" y="514"/>
                    </a:lnTo>
                    <a:lnTo>
                      <a:pt x="1630" y="513"/>
                    </a:lnTo>
                    <a:lnTo>
                      <a:pt x="1607" y="512"/>
                    </a:lnTo>
                    <a:lnTo>
                      <a:pt x="1585" y="512"/>
                    </a:lnTo>
                    <a:lnTo>
                      <a:pt x="1562" y="512"/>
                    </a:lnTo>
                    <a:lnTo>
                      <a:pt x="1539" y="514"/>
                    </a:lnTo>
                    <a:lnTo>
                      <a:pt x="1516" y="516"/>
                    </a:lnTo>
                    <a:lnTo>
                      <a:pt x="1494" y="518"/>
                    </a:lnTo>
                    <a:lnTo>
                      <a:pt x="1473" y="522"/>
                    </a:lnTo>
                    <a:lnTo>
                      <a:pt x="1451" y="526"/>
                    </a:lnTo>
                    <a:lnTo>
                      <a:pt x="1429" y="531"/>
                    </a:lnTo>
                    <a:lnTo>
                      <a:pt x="1408" y="537"/>
                    </a:lnTo>
                    <a:lnTo>
                      <a:pt x="1387" y="543"/>
                    </a:lnTo>
                    <a:lnTo>
                      <a:pt x="1366" y="550"/>
                    </a:lnTo>
                    <a:lnTo>
                      <a:pt x="1344" y="558"/>
                    </a:lnTo>
                    <a:lnTo>
                      <a:pt x="1324" y="567"/>
                    </a:lnTo>
                    <a:lnTo>
                      <a:pt x="1304" y="576"/>
                    </a:lnTo>
                    <a:lnTo>
                      <a:pt x="1275" y="590"/>
                    </a:lnTo>
                    <a:lnTo>
                      <a:pt x="1246" y="605"/>
                    </a:lnTo>
                    <a:lnTo>
                      <a:pt x="1219" y="621"/>
                    </a:lnTo>
                    <a:lnTo>
                      <a:pt x="1192" y="637"/>
                    </a:lnTo>
                    <a:lnTo>
                      <a:pt x="1166" y="653"/>
                    </a:lnTo>
                    <a:lnTo>
                      <a:pt x="1140" y="670"/>
                    </a:lnTo>
                    <a:lnTo>
                      <a:pt x="1115" y="688"/>
                    </a:lnTo>
                    <a:lnTo>
                      <a:pt x="1090" y="707"/>
                    </a:lnTo>
                    <a:lnTo>
                      <a:pt x="1067" y="726"/>
                    </a:lnTo>
                    <a:lnTo>
                      <a:pt x="1042" y="745"/>
                    </a:lnTo>
                    <a:lnTo>
                      <a:pt x="1020" y="765"/>
                    </a:lnTo>
                    <a:lnTo>
                      <a:pt x="998" y="786"/>
                    </a:lnTo>
                    <a:lnTo>
                      <a:pt x="977" y="809"/>
                    </a:lnTo>
                    <a:lnTo>
                      <a:pt x="956" y="831"/>
                    </a:lnTo>
                    <a:lnTo>
                      <a:pt x="935" y="853"/>
                    </a:lnTo>
                    <a:lnTo>
                      <a:pt x="915" y="877"/>
                    </a:lnTo>
                    <a:lnTo>
                      <a:pt x="979" y="928"/>
                    </a:lnTo>
                    <a:lnTo>
                      <a:pt x="1039" y="980"/>
                    </a:lnTo>
                    <a:lnTo>
                      <a:pt x="1098" y="1030"/>
                    </a:lnTo>
                    <a:lnTo>
                      <a:pt x="1155" y="1082"/>
                    </a:lnTo>
                    <a:lnTo>
                      <a:pt x="1208" y="1133"/>
                    </a:lnTo>
                    <a:lnTo>
                      <a:pt x="1260" y="1185"/>
                    </a:lnTo>
                    <a:lnTo>
                      <a:pt x="1310" y="1237"/>
                    </a:lnTo>
                    <a:lnTo>
                      <a:pt x="1358" y="1289"/>
                    </a:lnTo>
                    <a:lnTo>
                      <a:pt x="1402" y="1341"/>
                    </a:lnTo>
                    <a:lnTo>
                      <a:pt x="1445" y="1394"/>
                    </a:lnTo>
                    <a:lnTo>
                      <a:pt x="1486" y="1446"/>
                    </a:lnTo>
                    <a:lnTo>
                      <a:pt x="1525" y="1499"/>
                    </a:lnTo>
                    <a:lnTo>
                      <a:pt x="1562" y="1553"/>
                    </a:lnTo>
                    <a:lnTo>
                      <a:pt x="1596" y="1605"/>
                    </a:lnTo>
                    <a:lnTo>
                      <a:pt x="1627" y="1659"/>
                    </a:lnTo>
                    <a:lnTo>
                      <a:pt x="1658" y="1712"/>
                    </a:lnTo>
                    <a:lnTo>
                      <a:pt x="2011" y="819"/>
                    </a:lnTo>
                    <a:lnTo>
                      <a:pt x="2039" y="833"/>
                    </a:lnTo>
                    <a:lnTo>
                      <a:pt x="2069" y="848"/>
                    </a:lnTo>
                    <a:lnTo>
                      <a:pt x="2099" y="864"/>
                    </a:lnTo>
                    <a:lnTo>
                      <a:pt x="2131" y="882"/>
                    </a:lnTo>
                    <a:lnTo>
                      <a:pt x="2200" y="922"/>
                    </a:lnTo>
                    <a:lnTo>
                      <a:pt x="2273" y="967"/>
                    </a:lnTo>
                    <a:lnTo>
                      <a:pt x="2352" y="1017"/>
                    </a:lnTo>
                    <a:lnTo>
                      <a:pt x="2435" y="1074"/>
                    </a:lnTo>
                    <a:lnTo>
                      <a:pt x="2524" y="1134"/>
                    </a:lnTo>
                    <a:lnTo>
                      <a:pt x="2618" y="1201"/>
                    </a:lnTo>
                    <a:lnTo>
                      <a:pt x="2614" y="117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5" name="Freeform 42"/>
              <p:cNvSpPr>
                <a:spLocks/>
              </p:cNvSpPr>
              <p:nvPr/>
            </p:nvSpPr>
            <p:spPr bwMode="auto">
              <a:xfrm>
                <a:off x="3356" y="3495"/>
                <a:ext cx="164" cy="206"/>
              </a:xfrm>
              <a:custGeom>
                <a:avLst/>
                <a:gdLst>
                  <a:gd name="T0" fmla="*/ 4 w 4263"/>
                  <a:gd name="T1" fmla="*/ 2 h 5363"/>
                  <a:gd name="T2" fmla="*/ 4 w 4263"/>
                  <a:gd name="T3" fmla="*/ 1 h 5363"/>
                  <a:gd name="T4" fmla="*/ 3 w 4263"/>
                  <a:gd name="T5" fmla="*/ 0 h 5363"/>
                  <a:gd name="T6" fmla="*/ 3 w 4263"/>
                  <a:gd name="T7" fmla="*/ 0 h 5363"/>
                  <a:gd name="T8" fmla="*/ 2 w 4263"/>
                  <a:gd name="T9" fmla="*/ 0 h 5363"/>
                  <a:gd name="T10" fmla="*/ 2 w 4263"/>
                  <a:gd name="T11" fmla="*/ 0 h 5363"/>
                  <a:gd name="T12" fmla="*/ 2 w 4263"/>
                  <a:gd name="T13" fmla="*/ 0 h 5363"/>
                  <a:gd name="T14" fmla="*/ 2 w 4263"/>
                  <a:gd name="T15" fmla="*/ 0 h 5363"/>
                  <a:gd name="T16" fmla="*/ 1 w 4263"/>
                  <a:gd name="T17" fmla="*/ 0 h 5363"/>
                  <a:gd name="T18" fmla="*/ 1 w 4263"/>
                  <a:gd name="T19" fmla="*/ 0 h 5363"/>
                  <a:gd name="T20" fmla="*/ 0 w 4263"/>
                  <a:gd name="T21" fmla="*/ 1 h 5363"/>
                  <a:gd name="T22" fmla="*/ 0 w 4263"/>
                  <a:gd name="T23" fmla="*/ 1 h 5363"/>
                  <a:gd name="T24" fmla="*/ 0 w 4263"/>
                  <a:gd name="T25" fmla="*/ 1 h 5363"/>
                  <a:gd name="T26" fmla="*/ 0 w 4263"/>
                  <a:gd name="T27" fmla="*/ 1 h 5363"/>
                  <a:gd name="T28" fmla="*/ 0 w 4263"/>
                  <a:gd name="T29" fmla="*/ 2 h 5363"/>
                  <a:gd name="T30" fmla="*/ 1 w 4263"/>
                  <a:gd name="T31" fmla="*/ 2 h 5363"/>
                  <a:gd name="T32" fmla="*/ 1 w 4263"/>
                  <a:gd name="T33" fmla="*/ 2 h 5363"/>
                  <a:gd name="T34" fmla="*/ 0 w 4263"/>
                  <a:gd name="T35" fmla="*/ 2 h 5363"/>
                  <a:gd name="T36" fmla="*/ 0 w 4263"/>
                  <a:gd name="T37" fmla="*/ 2 h 5363"/>
                  <a:gd name="T38" fmla="*/ 1 w 4263"/>
                  <a:gd name="T39" fmla="*/ 3 h 5363"/>
                  <a:gd name="T40" fmla="*/ 1 w 4263"/>
                  <a:gd name="T41" fmla="*/ 3 h 5363"/>
                  <a:gd name="T42" fmla="*/ 1 w 4263"/>
                  <a:gd name="T43" fmla="*/ 3 h 5363"/>
                  <a:gd name="T44" fmla="*/ 1 w 4263"/>
                  <a:gd name="T45" fmla="*/ 3 h 5363"/>
                  <a:gd name="T46" fmla="*/ 1 w 4263"/>
                  <a:gd name="T47" fmla="*/ 3 h 5363"/>
                  <a:gd name="T48" fmla="*/ 2 w 4263"/>
                  <a:gd name="T49" fmla="*/ 4 h 5363"/>
                  <a:gd name="T50" fmla="*/ 3 w 4263"/>
                  <a:gd name="T51" fmla="*/ 4 h 5363"/>
                  <a:gd name="T52" fmla="*/ 3 w 4263"/>
                  <a:gd name="T53" fmla="*/ 4 h 5363"/>
                  <a:gd name="T54" fmla="*/ 4 w 4263"/>
                  <a:gd name="T55" fmla="*/ 5 h 5363"/>
                  <a:gd name="T56" fmla="*/ 4 w 4263"/>
                  <a:gd name="T57" fmla="*/ 5 h 5363"/>
                  <a:gd name="T58" fmla="*/ 4 w 4263"/>
                  <a:gd name="T59" fmla="*/ 4 h 5363"/>
                  <a:gd name="T60" fmla="*/ 4 w 4263"/>
                  <a:gd name="T61" fmla="*/ 4 h 5363"/>
                  <a:gd name="T62" fmla="*/ 5 w 4263"/>
                  <a:gd name="T63" fmla="*/ 5 h 5363"/>
                  <a:gd name="T64" fmla="*/ 5 w 4263"/>
                  <a:gd name="T65" fmla="*/ 5 h 5363"/>
                  <a:gd name="T66" fmla="*/ 6 w 4263"/>
                  <a:gd name="T67" fmla="*/ 6 h 5363"/>
                  <a:gd name="T68" fmla="*/ 6 w 4263"/>
                  <a:gd name="T69" fmla="*/ 6 h 5363"/>
                  <a:gd name="T70" fmla="*/ 6 w 4263"/>
                  <a:gd name="T71" fmla="*/ 6 h 5363"/>
                  <a:gd name="T72" fmla="*/ 6 w 4263"/>
                  <a:gd name="T73" fmla="*/ 6 h 5363"/>
                  <a:gd name="T74" fmla="*/ 6 w 4263"/>
                  <a:gd name="T75" fmla="*/ 7 h 5363"/>
                  <a:gd name="T76" fmla="*/ 6 w 4263"/>
                  <a:gd name="T77" fmla="*/ 7 h 5363"/>
                  <a:gd name="T78" fmla="*/ 6 w 4263"/>
                  <a:gd name="T79" fmla="*/ 7 h 5363"/>
                  <a:gd name="T80" fmla="*/ 6 w 4263"/>
                  <a:gd name="T81" fmla="*/ 8 h 5363"/>
                  <a:gd name="T82" fmla="*/ 6 w 4263"/>
                  <a:gd name="T83" fmla="*/ 8 h 5363"/>
                  <a:gd name="T84" fmla="*/ 6 w 4263"/>
                  <a:gd name="T85" fmla="*/ 7 h 5363"/>
                  <a:gd name="T86" fmla="*/ 6 w 4263"/>
                  <a:gd name="T87" fmla="*/ 7 h 5363"/>
                  <a:gd name="T88" fmla="*/ 6 w 4263"/>
                  <a:gd name="T89" fmla="*/ 7 h 5363"/>
                  <a:gd name="T90" fmla="*/ 6 w 4263"/>
                  <a:gd name="T91" fmla="*/ 7 h 5363"/>
                  <a:gd name="T92" fmla="*/ 6 w 4263"/>
                  <a:gd name="T93" fmla="*/ 6 h 5363"/>
                  <a:gd name="T94" fmla="*/ 6 w 4263"/>
                  <a:gd name="T95" fmla="*/ 6 h 5363"/>
                  <a:gd name="T96" fmla="*/ 6 w 4263"/>
                  <a:gd name="T97" fmla="*/ 5 h 5363"/>
                  <a:gd name="T98" fmla="*/ 6 w 4263"/>
                  <a:gd name="T99" fmla="*/ 5 h 5363"/>
                  <a:gd name="T100" fmla="*/ 5 w 4263"/>
                  <a:gd name="T101" fmla="*/ 5 h 5363"/>
                  <a:gd name="T102" fmla="*/ 5 w 4263"/>
                  <a:gd name="T103" fmla="*/ 4 h 5363"/>
                  <a:gd name="T104" fmla="*/ 5 w 4263"/>
                  <a:gd name="T105" fmla="*/ 4 h 5363"/>
                  <a:gd name="T106" fmla="*/ 5 w 4263"/>
                  <a:gd name="T107" fmla="*/ 4 h 5363"/>
                  <a:gd name="T108" fmla="*/ 5 w 4263"/>
                  <a:gd name="T109" fmla="*/ 4 h 5363"/>
                  <a:gd name="T110" fmla="*/ 5 w 4263"/>
                  <a:gd name="T111" fmla="*/ 4 h 5363"/>
                  <a:gd name="T112" fmla="*/ 5 w 4263"/>
                  <a:gd name="T113" fmla="*/ 3 h 5363"/>
                  <a:gd name="T114" fmla="*/ 5 w 4263"/>
                  <a:gd name="T115" fmla="*/ 2 h 5363"/>
                  <a:gd name="T116" fmla="*/ 4 w 4263"/>
                  <a:gd name="T117" fmla="*/ 2 h 536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263"/>
                  <a:gd name="T178" fmla="*/ 0 h 5363"/>
                  <a:gd name="T179" fmla="*/ 4263 w 4263"/>
                  <a:gd name="T180" fmla="*/ 5363 h 5363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263" h="5363">
                    <a:moveTo>
                      <a:pt x="2989" y="1405"/>
                    </a:moveTo>
                    <a:lnTo>
                      <a:pt x="2957" y="1339"/>
                    </a:lnTo>
                    <a:lnTo>
                      <a:pt x="2923" y="1275"/>
                    </a:lnTo>
                    <a:lnTo>
                      <a:pt x="2888" y="1211"/>
                    </a:lnTo>
                    <a:lnTo>
                      <a:pt x="2853" y="1149"/>
                    </a:lnTo>
                    <a:lnTo>
                      <a:pt x="2815" y="1089"/>
                    </a:lnTo>
                    <a:lnTo>
                      <a:pt x="2778" y="1029"/>
                    </a:lnTo>
                    <a:lnTo>
                      <a:pt x="2738" y="971"/>
                    </a:lnTo>
                    <a:lnTo>
                      <a:pt x="2698" y="914"/>
                    </a:lnTo>
                    <a:lnTo>
                      <a:pt x="2657" y="858"/>
                    </a:lnTo>
                    <a:lnTo>
                      <a:pt x="2614" y="805"/>
                    </a:lnTo>
                    <a:lnTo>
                      <a:pt x="2571" y="751"/>
                    </a:lnTo>
                    <a:lnTo>
                      <a:pt x="2525" y="700"/>
                    </a:lnTo>
                    <a:lnTo>
                      <a:pt x="2480" y="649"/>
                    </a:lnTo>
                    <a:lnTo>
                      <a:pt x="2432" y="600"/>
                    </a:lnTo>
                    <a:lnTo>
                      <a:pt x="2384" y="552"/>
                    </a:lnTo>
                    <a:lnTo>
                      <a:pt x="2335" y="505"/>
                    </a:lnTo>
                    <a:lnTo>
                      <a:pt x="2282" y="458"/>
                    </a:lnTo>
                    <a:lnTo>
                      <a:pt x="2229" y="411"/>
                    </a:lnTo>
                    <a:lnTo>
                      <a:pt x="2179" y="369"/>
                    </a:lnTo>
                    <a:lnTo>
                      <a:pt x="2128" y="328"/>
                    </a:lnTo>
                    <a:lnTo>
                      <a:pt x="2079" y="289"/>
                    </a:lnTo>
                    <a:lnTo>
                      <a:pt x="2031" y="254"/>
                    </a:lnTo>
                    <a:lnTo>
                      <a:pt x="1984" y="220"/>
                    </a:lnTo>
                    <a:lnTo>
                      <a:pt x="1938" y="189"/>
                    </a:lnTo>
                    <a:lnTo>
                      <a:pt x="1893" y="161"/>
                    </a:lnTo>
                    <a:lnTo>
                      <a:pt x="1850" y="135"/>
                    </a:lnTo>
                    <a:lnTo>
                      <a:pt x="1806" y="111"/>
                    </a:lnTo>
                    <a:lnTo>
                      <a:pt x="1765" y="90"/>
                    </a:lnTo>
                    <a:lnTo>
                      <a:pt x="1723" y="71"/>
                    </a:lnTo>
                    <a:lnTo>
                      <a:pt x="1684" y="55"/>
                    </a:lnTo>
                    <a:lnTo>
                      <a:pt x="1644" y="42"/>
                    </a:lnTo>
                    <a:lnTo>
                      <a:pt x="1607" y="29"/>
                    </a:lnTo>
                    <a:lnTo>
                      <a:pt x="1584" y="24"/>
                    </a:lnTo>
                    <a:lnTo>
                      <a:pt x="1560" y="18"/>
                    </a:lnTo>
                    <a:lnTo>
                      <a:pt x="1536" y="14"/>
                    </a:lnTo>
                    <a:lnTo>
                      <a:pt x="1512" y="10"/>
                    </a:lnTo>
                    <a:lnTo>
                      <a:pt x="1487" y="7"/>
                    </a:lnTo>
                    <a:lnTo>
                      <a:pt x="1463" y="4"/>
                    </a:lnTo>
                    <a:lnTo>
                      <a:pt x="1437" y="2"/>
                    </a:lnTo>
                    <a:lnTo>
                      <a:pt x="1412" y="1"/>
                    </a:lnTo>
                    <a:lnTo>
                      <a:pt x="1387" y="0"/>
                    </a:lnTo>
                    <a:lnTo>
                      <a:pt x="1362" y="0"/>
                    </a:lnTo>
                    <a:lnTo>
                      <a:pt x="1335" y="1"/>
                    </a:lnTo>
                    <a:lnTo>
                      <a:pt x="1309" y="2"/>
                    </a:lnTo>
                    <a:lnTo>
                      <a:pt x="1283" y="4"/>
                    </a:lnTo>
                    <a:lnTo>
                      <a:pt x="1256" y="7"/>
                    </a:lnTo>
                    <a:lnTo>
                      <a:pt x="1228" y="10"/>
                    </a:lnTo>
                    <a:lnTo>
                      <a:pt x="1202" y="15"/>
                    </a:lnTo>
                    <a:lnTo>
                      <a:pt x="1174" y="19"/>
                    </a:lnTo>
                    <a:lnTo>
                      <a:pt x="1146" y="25"/>
                    </a:lnTo>
                    <a:lnTo>
                      <a:pt x="1118" y="31"/>
                    </a:lnTo>
                    <a:lnTo>
                      <a:pt x="1090" y="37"/>
                    </a:lnTo>
                    <a:lnTo>
                      <a:pt x="1061" y="46"/>
                    </a:lnTo>
                    <a:lnTo>
                      <a:pt x="1032" y="54"/>
                    </a:lnTo>
                    <a:lnTo>
                      <a:pt x="1003" y="63"/>
                    </a:lnTo>
                    <a:lnTo>
                      <a:pt x="974" y="72"/>
                    </a:lnTo>
                    <a:lnTo>
                      <a:pt x="944" y="82"/>
                    </a:lnTo>
                    <a:lnTo>
                      <a:pt x="914" y="93"/>
                    </a:lnTo>
                    <a:lnTo>
                      <a:pt x="884" y="104"/>
                    </a:lnTo>
                    <a:lnTo>
                      <a:pt x="854" y="116"/>
                    </a:lnTo>
                    <a:lnTo>
                      <a:pt x="792" y="143"/>
                    </a:lnTo>
                    <a:lnTo>
                      <a:pt x="729" y="172"/>
                    </a:lnTo>
                    <a:lnTo>
                      <a:pt x="708" y="182"/>
                    </a:lnTo>
                    <a:lnTo>
                      <a:pt x="686" y="194"/>
                    </a:lnTo>
                    <a:lnTo>
                      <a:pt x="664" y="207"/>
                    </a:lnTo>
                    <a:lnTo>
                      <a:pt x="639" y="221"/>
                    </a:lnTo>
                    <a:lnTo>
                      <a:pt x="615" y="238"/>
                    </a:lnTo>
                    <a:lnTo>
                      <a:pt x="590" y="255"/>
                    </a:lnTo>
                    <a:lnTo>
                      <a:pt x="564" y="273"/>
                    </a:lnTo>
                    <a:lnTo>
                      <a:pt x="536" y="293"/>
                    </a:lnTo>
                    <a:lnTo>
                      <a:pt x="479" y="337"/>
                    </a:lnTo>
                    <a:lnTo>
                      <a:pt x="417" y="386"/>
                    </a:lnTo>
                    <a:lnTo>
                      <a:pt x="353" y="440"/>
                    </a:lnTo>
                    <a:lnTo>
                      <a:pt x="285" y="499"/>
                    </a:lnTo>
                    <a:lnTo>
                      <a:pt x="244" y="537"/>
                    </a:lnTo>
                    <a:lnTo>
                      <a:pt x="208" y="571"/>
                    </a:lnTo>
                    <a:lnTo>
                      <a:pt x="174" y="606"/>
                    </a:lnTo>
                    <a:lnTo>
                      <a:pt x="143" y="638"/>
                    </a:lnTo>
                    <a:lnTo>
                      <a:pt x="115" y="669"/>
                    </a:lnTo>
                    <a:lnTo>
                      <a:pt x="90" y="699"/>
                    </a:lnTo>
                    <a:lnTo>
                      <a:pt x="69" y="727"/>
                    </a:lnTo>
                    <a:lnTo>
                      <a:pt x="49" y="754"/>
                    </a:lnTo>
                    <a:lnTo>
                      <a:pt x="34" y="779"/>
                    </a:lnTo>
                    <a:lnTo>
                      <a:pt x="21" y="804"/>
                    </a:lnTo>
                    <a:lnTo>
                      <a:pt x="16" y="815"/>
                    </a:lnTo>
                    <a:lnTo>
                      <a:pt x="11" y="826"/>
                    </a:lnTo>
                    <a:lnTo>
                      <a:pt x="8" y="837"/>
                    </a:lnTo>
                    <a:lnTo>
                      <a:pt x="5" y="847"/>
                    </a:lnTo>
                    <a:lnTo>
                      <a:pt x="3" y="857"/>
                    </a:lnTo>
                    <a:lnTo>
                      <a:pt x="1" y="867"/>
                    </a:lnTo>
                    <a:lnTo>
                      <a:pt x="0" y="876"/>
                    </a:lnTo>
                    <a:lnTo>
                      <a:pt x="1" y="886"/>
                    </a:lnTo>
                    <a:lnTo>
                      <a:pt x="2" y="894"/>
                    </a:lnTo>
                    <a:lnTo>
                      <a:pt x="3" y="903"/>
                    </a:lnTo>
                    <a:lnTo>
                      <a:pt x="6" y="910"/>
                    </a:lnTo>
                    <a:lnTo>
                      <a:pt x="9" y="918"/>
                    </a:lnTo>
                    <a:lnTo>
                      <a:pt x="17" y="933"/>
                    </a:lnTo>
                    <a:lnTo>
                      <a:pt x="27" y="947"/>
                    </a:lnTo>
                    <a:lnTo>
                      <a:pt x="39" y="962"/>
                    </a:lnTo>
                    <a:lnTo>
                      <a:pt x="54" y="976"/>
                    </a:lnTo>
                    <a:lnTo>
                      <a:pt x="70" y="991"/>
                    </a:lnTo>
                    <a:lnTo>
                      <a:pt x="88" y="1005"/>
                    </a:lnTo>
                    <a:lnTo>
                      <a:pt x="108" y="1019"/>
                    </a:lnTo>
                    <a:lnTo>
                      <a:pt x="130" y="1033"/>
                    </a:lnTo>
                    <a:lnTo>
                      <a:pt x="155" y="1047"/>
                    </a:lnTo>
                    <a:lnTo>
                      <a:pt x="182" y="1061"/>
                    </a:lnTo>
                    <a:lnTo>
                      <a:pt x="210" y="1076"/>
                    </a:lnTo>
                    <a:lnTo>
                      <a:pt x="240" y="1089"/>
                    </a:lnTo>
                    <a:lnTo>
                      <a:pt x="273" y="1103"/>
                    </a:lnTo>
                    <a:lnTo>
                      <a:pt x="308" y="1116"/>
                    </a:lnTo>
                    <a:lnTo>
                      <a:pt x="344" y="1130"/>
                    </a:lnTo>
                    <a:lnTo>
                      <a:pt x="383" y="1143"/>
                    </a:lnTo>
                    <a:lnTo>
                      <a:pt x="373" y="1168"/>
                    </a:lnTo>
                    <a:lnTo>
                      <a:pt x="363" y="1192"/>
                    </a:lnTo>
                    <a:lnTo>
                      <a:pt x="354" y="1216"/>
                    </a:lnTo>
                    <a:lnTo>
                      <a:pt x="344" y="1240"/>
                    </a:lnTo>
                    <a:lnTo>
                      <a:pt x="337" y="1265"/>
                    </a:lnTo>
                    <a:lnTo>
                      <a:pt x="330" y="1289"/>
                    </a:lnTo>
                    <a:lnTo>
                      <a:pt x="323" y="1313"/>
                    </a:lnTo>
                    <a:lnTo>
                      <a:pt x="318" y="1336"/>
                    </a:lnTo>
                    <a:lnTo>
                      <a:pt x="313" y="1361"/>
                    </a:lnTo>
                    <a:lnTo>
                      <a:pt x="308" y="1385"/>
                    </a:lnTo>
                    <a:lnTo>
                      <a:pt x="305" y="1409"/>
                    </a:lnTo>
                    <a:lnTo>
                      <a:pt x="302" y="1432"/>
                    </a:lnTo>
                    <a:lnTo>
                      <a:pt x="299" y="1457"/>
                    </a:lnTo>
                    <a:lnTo>
                      <a:pt x="298" y="1481"/>
                    </a:lnTo>
                    <a:lnTo>
                      <a:pt x="297" y="1504"/>
                    </a:lnTo>
                    <a:lnTo>
                      <a:pt x="297" y="1528"/>
                    </a:lnTo>
                    <a:lnTo>
                      <a:pt x="297" y="1552"/>
                    </a:lnTo>
                    <a:lnTo>
                      <a:pt x="298" y="1576"/>
                    </a:lnTo>
                    <a:lnTo>
                      <a:pt x="300" y="1599"/>
                    </a:lnTo>
                    <a:lnTo>
                      <a:pt x="302" y="1622"/>
                    </a:lnTo>
                    <a:lnTo>
                      <a:pt x="305" y="1647"/>
                    </a:lnTo>
                    <a:lnTo>
                      <a:pt x="309" y="1670"/>
                    </a:lnTo>
                    <a:lnTo>
                      <a:pt x="314" y="1693"/>
                    </a:lnTo>
                    <a:lnTo>
                      <a:pt x="319" y="1717"/>
                    </a:lnTo>
                    <a:lnTo>
                      <a:pt x="325" y="1741"/>
                    </a:lnTo>
                    <a:lnTo>
                      <a:pt x="331" y="1764"/>
                    </a:lnTo>
                    <a:lnTo>
                      <a:pt x="339" y="1787"/>
                    </a:lnTo>
                    <a:lnTo>
                      <a:pt x="347" y="1811"/>
                    </a:lnTo>
                    <a:lnTo>
                      <a:pt x="356" y="1835"/>
                    </a:lnTo>
                    <a:lnTo>
                      <a:pt x="366" y="1858"/>
                    </a:lnTo>
                    <a:lnTo>
                      <a:pt x="376" y="1881"/>
                    </a:lnTo>
                    <a:lnTo>
                      <a:pt x="386" y="1904"/>
                    </a:lnTo>
                    <a:lnTo>
                      <a:pt x="394" y="1921"/>
                    </a:lnTo>
                    <a:lnTo>
                      <a:pt x="402" y="1936"/>
                    </a:lnTo>
                    <a:lnTo>
                      <a:pt x="411" y="1951"/>
                    </a:lnTo>
                    <a:lnTo>
                      <a:pt x="420" y="1966"/>
                    </a:lnTo>
                    <a:lnTo>
                      <a:pt x="430" y="1982"/>
                    </a:lnTo>
                    <a:lnTo>
                      <a:pt x="441" y="1996"/>
                    </a:lnTo>
                    <a:lnTo>
                      <a:pt x="451" y="2011"/>
                    </a:lnTo>
                    <a:lnTo>
                      <a:pt x="464" y="2027"/>
                    </a:lnTo>
                    <a:lnTo>
                      <a:pt x="476" y="2041"/>
                    </a:lnTo>
                    <a:lnTo>
                      <a:pt x="488" y="2056"/>
                    </a:lnTo>
                    <a:lnTo>
                      <a:pt x="501" y="2070"/>
                    </a:lnTo>
                    <a:lnTo>
                      <a:pt x="514" y="2084"/>
                    </a:lnTo>
                    <a:lnTo>
                      <a:pt x="543" y="2113"/>
                    </a:lnTo>
                    <a:lnTo>
                      <a:pt x="574" y="2140"/>
                    </a:lnTo>
                    <a:lnTo>
                      <a:pt x="606" y="2166"/>
                    </a:lnTo>
                    <a:lnTo>
                      <a:pt x="641" y="2193"/>
                    </a:lnTo>
                    <a:lnTo>
                      <a:pt x="678" y="2219"/>
                    </a:lnTo>
                    <a:lnTo>
                      <a:pt x="717" y="2244"/>
                    </a:lnTo>
                    <a:lnTo>
                      <a:pt x="759" y="2269"/>
                    </a:lnTo>
                    <a:lnTo>
                      <a:pt x="801" y="2293"/>
                    </a:lnTo>
                    <a:lnTo>
                      <a:pt x="846" y="2318"/>
                    </a:lnTo>
                    <a:lnTo>
                      <a:pt x="894" y="2341"/>
                    </a:lnTo>
                    <a:lnTo>
                      <a:pt x="974" y="2371"/>
                    </a:lnTo>
                    <a:lnTo>
                      <a:pt x="1054" y="2403"/>
                    </a:lnTo>
                    <a:lnTo>
                      <a:pt x="1133" y="2433"/>
                    </a:lnTo>
                    <a:lnTo>
                      <a:pt x="1213" y="2463"/>
                    </a:lnTo>
                    <a:lnTo>
                      <a:pt x="1292" y="2495"/>
                    </a:lnTo>
                    <a:lnTo>
                      <a:pt x="1372" y="2525"/>
                    </a:lnTo>
                    <a:lnTo>
                      <a:pt x="1452" y="2555"/>
                    </a:lnTo>
                    <a:lnTo>
                      <a:pt x="1530" y="2586"/>
                    </a:lnTo>
                    <a:lnTo>
                      <a:pt x="1608" y="2633"/>
                    </a:lnTo>
                    <a:lnTo>
                      <a:pt x="1685" y="2680"/>
                    </a:lnTo>
                    <a:lnTo>
                      <a:pt x="1762" y="2727"/>
                    </a:lnTo>
                    <a:lnTo>
                      <a:pt x="1839" y="2775"/>
                    </a:lnTo>
                    <a:lnTo>
                      <a:pt x="1916" y="2821"/>
                    </a:lnTo>
                    <a:lnTo>
                      <a:pt x="1994" y="2869"/>
                    </a:lnTo>
                    <a:lnTo>
                      <a:pt x="2071" y="2915"/>
                    </a:lnTo>
                    <a:lnTo>
                      <a:pt x="2149" y="2963"/>
                    </a:lnTo>
                    <a:lnTo>
                      <a:pt x="2170" y="2974"/>
                    </a:lnTo>
                    <a:lnTo>
                      <a:pt x="2192" y="2986"/>
                    </a:lnTo>
                    <a:lnTo>
                      <a:pt x="2213" y="2996"/>
                    </a:lnTo>
                    <a:lnTo>
                      <a:pt x="2234" y="3005"/>
                    </a:lnTo>
                    <a:lnTo>
                      <a:pt x="2256" y="3014"/>
                    </a:lnTo>
                    <a:lnTo>
                      <a:pt x="2278" y="3022"/>
                    </a:lnTo>
                    <a:lnTo>
                      <a:pt x="2299" y="3030"/>
                    </a:lnTo>
                    <a:lnTo>
                      <a:pt x="2320" y="3036"/>
                    </a:lnTo>
                    <a:lnTo>
                      <a:pt x="2341" y="3042"/>
                    </a:lnTo>
                    <a:lnTo>
                      <a:pt x="2363" y="3048"/>
                    </a:lnTo>
                    <a:lnTo>
                      <a:pt x="2385" y="3053"/>
                    </a:lnTo>
                    <a:lnTo>
                      <a:pt x="2406" y="3057"/>
                    </a:lnTo>
                    <a:lnTo>
                      <a:pt x="2427" y="3060"/>
                    </a:lnTo>
                    <a:lnTo>
                      <a:pt x="2449" y="3062"/>
                    </a:lnTo>
                    <a:lnTo>
                      <a:pt x="2470" y="3064"/>
                    </a:lnTo>
                    <a:lnTo>
                      <a:pt x="2492" y="3064"/>
                    </a:lnTo>
                    <a:lnTo>
                      <a:pt x="2513" y="3064"/>
                    </a:lnTo>
                    <a:lnTo>
                      <a:pt x="2534" y="3064"/>
                    </a:lnTo>
                    <a:lnTo>
                      <a:pt x="2556" y="3062"/>
                    </a:lnTo>
                    <a:lnTo>
                      <a:pt x="2577" y="3060"/>
                    </a:lnTo>
                    <a:lnTo>
                      <a:pt x="2599" y="3057"/>
                    </a:lnTo>
                    <a:lnTo>
                      <a:pt x="2620" y="3054"/>
                    </a:lnTo>
                    <a:lnTo>
                      <a:pt x="2641" y="3049"/>
                    </a:lnTo>
                    <a:lnTo>
                      <a:pt x="2663" y="3043"/>
                    </a:lnTo>
                    <a:lnTo>
                      <a:pt x="2684" y="3037"/>
                    </a:lnTo>
                    <a:lnTo>
                      <a:pt x="2706" y="3031"/>
                    </a:lnTo>
                    <a:lnTo>
                      <a:pt x="2727" y="3023"/>
                    </a:lnTo>
                    <a:lnTo>
                      <a:pt x="2749" y="3015"/>
                    </a:lnTo>
                    <a:lnTo>
                      <a:pt x="2770" y="3007"/>
                    </a:lnTo>
                    <a:lnTo>
                      <a:pt x="2792" y="2997"/>
                    </a:lnTo>
                    <a:lnTo>
                      <a:pt x="2813" y="2987"/>
                    </a:lnTo>
                    <a:lnTo>
                      <a:pt x="2834" y="2976"/>
                    </a:lnTo>
                    <a:lnTo>
                      <a:pt x="2925" y="2925"/>
                    </a:lnTo>
                    <a:lnTo>
                      <a:pt x="2940" y="2939"/>
                    </a:lnTo>
                    <a:lnTo>
                      <a:pt x="2958" y="2956"/>
                    </a:lnTo>
                    <a:lnTo>
                      <a:pt x="2979" y="2973"/>
                    </a:lnTo>
                    <a:lnTo>
                      <a:pt x="3003" y="2992"/>
                    </a:lnTo>
                    <a:lnTo>
                      <a:pt x="3060" y="3035"/>
                    </a:lnTo>
                    <a:lnTo>
                      <a:pt x="3129" y="3085"/>
                    </a:lnTo>
                    <a:lnTo>
                      <a:pt x="3210" y="3141"/>
                    </a:lnTo>
                    <a:lnTo>
                      <a:pt x="3303" y="3203"/>
                    </a:lnTo>
                    <a:lnTo>
                      <a:pt x="3408" y="3272"/>
                    </a:lnTo>
                    <a:lnTo>
                      <a:pt x="3526" y="3348"/>
                    </a:lnTo>
                    <a:lnTo>
                      <a:pt x="3563" y="3372"/>
                    </a:lnTo>
                    <a:lnTo>
                      <a:pt x="3598" y="3399"/>
                    </a:lnTo>
                    <a:lnTo>
                      <a:pt x="3633" y="3428"/>
                    </a:lnTo>
                    <a:lnTo>
                      <a:pt x="3668" y="3458"/>
                    </a:lnTo>
                    <a:lnTo>
                      <a:pt x="3701" y="3489"/>
                    </a:lnTo>
                    <a:lnTo>
                      <a:pt x="3734" y="3524"/>
                    </a:lnTo>
                    <a:lnTo>
                      <a:pt x="3767" y="3560"/>
                    </a:lnTo>
                    <a:lnTo>
                      <a:pt x="3798" y="3597"/>
                    </a:lnTo>
                    <a:lnTo>
                      <a:pt x="3829" y="3637"/>
                    </a:lnTo>
                    <a:lnTo>
                      <a:pt x="3860" y="3678"/>
                    </a:lnTo>
                    <a:lnTo>
                      <a:pt x="3889" y="3722"/>
                    </a:lnTo>
                    <a:lnTo>
                      <a:pt x="3917" y="3766"/>
                    </a:lnTo>
                    <a:lnTo>
                      <a:pt x="3946" y="3814"/>
                    </a:lnTo>
                    <a:lnTo>
                      <a:pt x="3973" y="3862"/>
                    </a:lnTo>
                    <a:lnTo>
                      <a:pt x="3999" y="3913"/>
                    </a:lnTo>
                    <a:lnTo>
                      <a:pt x="4025" y="3965"/>
                    </a:lnTo>
                    <a:lnTo>
                      <a:pt x="4038" y="3992"/>
                    </a:lnTo>
                    <a:lnTo>
                      <a:pt x="4048" y="4017"/>
                    </a:lnTo>
                    <a:lnTo>
                      <a:pt x="4058" y="4042"/>
                    </a:lnTo>
                    <a:lnTo>
                      <a:pt x="4068" y="4067"/>
                    </a:lnTo>
                    <a:lnTo>
                      <a:pt x="4076" y="4094"/>
                    </a:lnTo>
                    <a:lnTo>
                      <a:pt x="4083" y="4119"/>
                    </a:lnTo>
                    <a:lnTo>
                      <a:pt x="4090" y="4145"/>
                    </a:lnTo>
                    <a:lnTo>
                      <a:pt x="4095" y="4170"/>
                    </a:lnTo>
                    <a:lnTo>
                      <a:pt x="4100" y="4197"/>
                    </a:lnTo>
                    <a:lnTo>
                      <a:pt x="4104" y="4222"/>
                    </a:lnTo>
                    <a:lnTo>
                      <a:pt x="4107" y="4248"/>
                    </a:lnTo>
                    <a:lnTo>
                      <a:pt x="4110" y="4274"/>
                    </a:lnTo>
                    <a:lnTo>
                      <a:pt x="4111" y="4300"/>
                    </a:lnTo>
                    <a:lnTo>
                      <a:pt x="4112" y="4326"/>
                    </a:lnTo>
                    <a:lnTo>
                      <a:pt x="4112" y="4352"/>
                    </a:lnTo>
                    <a:lnTo>
                      <a:pt x="4111" y="4378"/>
                    </a:lnTo>
                    <a:lnTo>
                      <a:pt x="4109" y="4404"/>
                    </a:lnTo>
                    <a:lnTo>
                      <a:pt x="4106" y="4430"/>
                    </a:lnTo>
                    <a:lnTo>
                      <a:pt x="4102" y="4456"/>
                    </a:lnTo>
                    <a:lnTo>
                      <a:pt x="4098" y="4483"/>
                    </a:lnTo>
                    <a:lnTo>
                      <a:pt x="4092" y="4509"/>
                    </a:lnTo>
                    <a:lnTo>
                      <a:pt x="4086" y="4535"/>
                    </a:lnTo>
                    <a:lnTo>
                      <a:pt x="4079" y="4562"/>
                    </a:lnTo>
                    <a:lnTo>
                      <a:pt x="4071" y="4588"/>
                    </a:lnTo>
                    <a:lnTo>
                      <a:pt x="4062" y="4615"/>
                    </a:lnTo>
                    <a:lnTo>
                      <a:pt x="4053" y="4641"/>
                    </a:lnTo>
                    <a:lnTo>
                      <a:pt x="4042" y="4668"/>
                    </a:lnTo>
                    <a:lnTo>
                      <a:pt x="4030" y="4695"/>
                    </a:lnTo>
                    <a:lnTo>
                      <a:pt x="4018" y="4721"/>
                    </a:lnTo>
                    <a:lnTo>
                      <a:pt x="4005" y="4748"/>
                    </a:lnTo>
                    <a:lnTo>
                      <a:pt x="3991" y="4775"/>
                    </a:lnTo>
                    <a:lnTo>
                      <a:pt x="3976" y="4801"/>
                    </a:lnTo>
                    <a:lnTo>
                      <a:pt x="3961" y="4827"/>
                    </a:lnTo>
                    <a:lnTo>
                      <a:pt x="3946" y="4854"/>
                    </a:lnTo>
                    <a:lnTo>
                      <a:pt x="3930" y="4879"/>
                    </a:lnTo>
                    <a:lnTo>
                      <a:pt x="3914" y="4903"/>
                    </a:lnTo>
                    <a:lnTo>
                      <a:pt x="3897" y="4928"/>
                    </a:lnTo>
                    <a:lnTo>
                      <a:pt x="3880" y="4952"/>
                    </a:lnTo>
                    <a:lnTo>
                      <a:pt x="3863" y="4975"/>
                    </a:lnTo>
                    <a:lnTo>
                      <a:pt x="3845" y="4998"/>
                    </a:lnTo>
                    <a:lnTo>
                      <a:pt x="3826" y="5022"/>
                    </a:lnTo>
                    <a:lnTo>
                      <a:pt x="3807" y="5044"/>
                    </a:lnTo>
                    <a:lnTo>
                      <a:pt x="3787" y="5065"/>
                    </a:lnTo>
                    <a:lnTo>
                      <a:pt x="3768" y="5087"/>
                    </a:lnTo>
                    <a:lnTo>
                      <a:pt x="3747" y="5107"/>
                    </a:lnTo>
                    <a:lnTo>
                      <a:pt x="3726" y="5129"/>
                    </a:lnTo>
                    <a:lnTo>
                      <a:pt x="3704" y="5149"/>
                    </a:lnTo>
                    <a:lnTo>
                      <a:pt x="3683" y="5168"/>
                    </a:lnTo>
                    <a:lnTo>
                      <a:pt x="3622" y="5363"/>
                    </a:lnTo>
                    <a:lnTo>
                      <a:pt x="3661" y="5337"/>
                    </a:lnTo>
                    <a:lnTo>
                      <a:pt x="3698" y="5310"/>
                    </a:lnTo>
                    <a:lnTo>
                      <a:pt x="3734" y="5282"/>
                    </a:lnTo>
                    <a:lnTo>
                      <a:pt x="3770" y="5254"/>
                    </a:lnTo>
                    <a:lnTo>
                      <a:pt x="3804" y="5226"/>
                    </a:lnTo>
                    <a:lnTo>
                      <a:pt x="3837" y="5196"/>
                    </a:lnTo>
                    <a:lnTo>
                      <a:pt x="3869" y="5167"/>
                    </a:lnTo>
                    <a:lnTo>
                      <a:pt x="3900" y="5137"/>
                    </a:lnTo>
                    <a:lnTo>
                      <a:pt x="3929" y="5106"/>
                    </a:lnTo>
                    <a:lnTo>
                      <a:pt x="3959" y="5075"/>
                    </a:lnTo>
                    <a:lnTo>
                      <a:pt x="3986" y="5044"/>
                    </a:lnTo>
                    <a:lnTo>
                      <a:pt x="4012" y="5011"/>
                    </a:lnTo>
                    <a:lnTo>
                      <a:pt x="4038" y="4979"/>
                    </a:lnTo>
                    <a:lnTo>
                      <a:pt x="4062" y="4946"/>
                    </a:lnTo>
                    <a:lnTo>
                      <a:pt x="4085" y="4911"/>
                    </a:lnTo>
                    <a:lnTo>
                      <a:pt x="4107" y="4877"/>
                    </a:lnTo>
                    <a:lnTo>
                      <a:pt x="4125" y="4848"/>
                    </a:lnTo>
                    <a:lnTo>
                      <a:pt x="4142" y="4818"/>
                    </a:lnTo>
                    <a:lnTo>
                      <a:pt x="4157" y="4789"/>
                    </a:lnTo>
                    <a:lnTo>
                      <a:pt x="4171" y="4760"/>
                    </a:lnTo>
                    <a:lnTo>
                      <a:pt x="4184" y="4730"/>
                    </a:lnTo>
                    <a:lnTo>
                      <a:pt x="4197" y="4700"/>
                    </a:lnTo>
                    <a:lnTo>
                      <a:pt x="4208" y="4671"/>
                    </a:lnTo>
                    <a:lnTo>
                      <a:pt x="4218" y="4640"/>
                    </a:lnTo>
                    <a:lnTo>
                      <a:pt x="4227" y="4610"/>
                    </a:lnTo>
                    <a:lnTo>
                      <a:pt x="4235" y="4581"/>
                    </a:lnTo>
                    <a:lnTo>
                      <a:pt x="4243" y="4550"/>
                    </a:lnTo>
                    <a:lnTo>
                      <a:pt x="4249" y="4520"/>
                    </a:lnTo>
                    <a:lnTo>
                      <a:pt x="4254" y="4489"/>
                    </a:lnTo>
                    <a:lnTo>
                      <a:pt x="4258" y="4459"/>
                    </a:lnTo>
                    <a:lnTo>
                      <a:pt x="4261" y="4428"/>
                    </a:lnTo>
                    <a:lnTo>
                      <a:pt x="4262" y="4398"/>
                    </a:lnTo>
                    <a:lnTo>
                      <a:pt x="4263" y="4367"/>
                    </a:lnTo>
                    <a:lnTo>
                      <a:pt x="4263" y="4335"/>
                    </a:lnTo>
                    <a:lnTo>
                      <a:pt x="4261" y="4305"/>
                    </a:lnTo>
                    <a:lnTo>
                      <a:pt x="4259" y="4274"/>
                    </a:lnTo>
                    <a:lnTo>
                      <a:pt x="4256" y="4242"/>
                    </a:lnTo>
                    <a:lnTo>
                      <a:pt x="4251" y="4211"/>
                    </a:lnTo>
                    <a:lnTo>
                      <a:pt x="4246" y="4180"/>
                    </a:lnTo>
                    <a:lnTo>
                      <a:pt x="4239" y="4148"/>
                    </a:lnTo>
                    <a:lnTo>
                      <a:pt x="4231" y="4117"/>
                    </a:lnTo>
                    <a:lnTo>
                      <a:pt x="4222" y="4086"/>
                    </a:lnTo>
                    <a:lnTo>
                      <a:pt x="4213" y="4053"/>
                    </a:lnTo>
                    <a:lnTo>
                      <a:pt x="4202" y="4022"/>
                    </a:lnTo>
                    <a:lnTo>
                      <a:pt x="4190" y="3990"/>
                    </a:lnTo>
                    <a:lnTo>
                      <a:pt x="4178" y="3958"/>
                    </a:lnTo>
                    <a:lnTo>
                      <a:pt x="4164" y="3926"/>
                    </a:lnTo>
                    <a:lnTo>
                      <a:pt x="4149" y="3894"/>
                    </a:lnTo>
                    <a:lnTo>
                      <a:pt x="4123" y="3843"/>
                    </a:lnTo>
                    <a:lnTo>
                      <a:pt x="4098" y="3793"/>
                    </a:lnTo>
                    <a:lnTo>
                      <a:pt x="4071" y="3746"/>
                    </a:lnTo>
                    <a:lnTo>
                      <a:pt x="4044" y="3700"/>
                    </a:lnTo>
                    <a:lnTo>
                      <a:pt x="4015" y="3656"/>
                    </a:lnTo>
                    <a:lnTo>
                      <a:pt x="3986" y="3614"/>
                    </a:lnTo>
                    <a:lnTo>
                      <a:pt x="3957" y="3572"/>
                    </a:lnTo>
                    <a:lnTo>
                      <a:pt x="3925" y="3533"/>
                    </a:lnTo>
                    <a:lnTo>
                      <a:pt x="3894" y="3495"/>
                    </a:lnTo>
                    <a:lnTo>
                      <a:pt x="3862" y="3459"/>
                    </a:lnTo>
                    <a:lnTo>
                      <a:pt x="3828" y="3425"/>
                    </a:lnTo>
                    <a:lnTo>
                      <a:pt x="3794" y="3392"/>
                    </a:lnTo>
                    <a:lnTo>
                      <a:pt x="3760" y="3361"/>
                    </a:lnTo>
                    <a:lnTo>
                      <a:pt x="3724" y="3332"/>
                    </a:lnTo>
                    <a:lnTo>
                      <a:pt x="3687" y="3303"/>
                    </a:lnTo>
                    <a:lnTo>
                      <a:pt x="3651" y="3277"/>
                    </a:lnTo>
                    <a:lnTo>
                      <a:pt x="3575" y="3225"/>
                    </a:lnTo>
                    <a:lnTo>
                      <a:pt x="3499" y="3175"/>
                    </a:lnTo>
                    <a:lnTo>
                      <a:pt x="3423" y="3123"/>
                    </a:lnTo>
                    <a:lnTo>
                      <a:pt x="3348" y="3073"/>
                    </a:lnTo>
                    <a:lnTo>
                      <a:pt x="3272" y="3021"/>
                    </a:lnTo>
                    <a:lnTo>
                      <a:pt x="3196" y="2971"/>
                    </a:lnTo>
                    <a:lnTo>
                      <a:pt x="3119" y="2920"/>
                    </a:lnTo>
                    <a:lnTo>
                      <a:pt x="3044" y="2869"/>
                    </a:lnTo>
                    <a:lnTo>
                      <a:pt x="3206" y="2772"/>
                    </a:lnTo>
                    <a:lnTo>
                      <a:pt x="3261" y="2740"/>
                    </a:lnTo>
                    <a:lnTo>
                      <a:pt x="3299" y="2717"/>
                    </a:lnTo>
                    <a:lnTo>
                      <a:pt x="3312" y="2709"/>
                    </a:lnTo>
                    <a:lnTo>
                      <a:pt x="3321" y="2702"/>
                    </a:lnTo>
                    <a:lnTo>
                      <a:pt x="3326" y="2698"/>
                    </a:lnTo>
                    <a:lnTo>
                      <a:pt x="3328" y="2696"/>
                    </a:lnTo>
                    <a:lnTo>
                      <a:pt x="3327" y="2693"/>
                    </a:lnTo>
                    <a:lnTo>
                      <a:pt x="3328" y="2689"/>
                    </a:lnTo>
                    <a:lnTo>
                      <a:pt x="3330" y="2685"/>
                    </a:lnTo>
                    <a:lnTo>
                      <a:pt x="3333" y="2680"/>
                    </a:lnTo>
                    <a:lnTo>
                      <a:pt x="3344" y="2665"/>
                    </a:lnTo>
                    <a:lnTo>
                      <a:pt x="3353" y="2650"/>
                    </a:lnTo>
                    <a:lnTo>
                      <a:pt x="3361" y="2636"/>
                    </a:lnTo>
                    <a:lnTo>
                      <a:pt x="3369" y="2622"/>
                    </a:lnTo>
                    <a:lnTo>
                      <a:pt x="3376" y="2608"/>
                    </a:lnTo>
                    <a:lnTo>
                      <a:pt x="3382" y="2594"/>
                    </a:lnTo>
                    <a:lnTo>
                      <a:pt x="3387" y="2580"/>
                    </a:lnTo>
                    <a:lnTo>
                      <a:pt x="3391" y="2565"/>
                    </a:lnTo>
                    <a:lnTo>
                      <a:pt x="3395" y="2552"/>
                    </a:lnTo>
                    <a:lnTo>
                      <a:pt x="3398" y="2538"/>
                    </a:lnTo>
                    <a:lnTo>
                      <a:pt x="3400" y="2525"/>
                    </a:lnTo>
                    <a:lnTo>
                      <a:pt x="3401" y="2511"/>
                    </a:lnTo>
                    <a:lnTo>
                      <a:pt x="3401" y="2498"/>
                    </a:lnTo>
                    <a:lnTo>
                      <a:pt x="3401" y="2485"/>
                    </a:lnTo>
                    <a:lnTo>
                      <a:pt x="3400" y="2471"/>
                    </a:lnTo>
                    <a:lnTo>
                      <a:pt x="3398" y="2458"/>
                    </a:lnTo>
                    <a:lnTo>
                      <a:pt x="3396" y="2450"/>
                    </a:lnTo>
                    <a:lnTo>
                      <a:pt x="3392" y="2436"/>
                    </a:lnTo>
                    <a:lnTo>
                      <a:pt x="3385" y="2416"/>
                    </a:lnTo>
                    <a:lnTo>
                      <a:pt x="3375" y="2390"/>
                    </a:lnTo>
                    <a:lnTo>
                      <a:pt x="3363" y="2357"/>
                    </a:lnTo>
                    <a:lnTo>
                      <a:pt x="3348" y="2318"/>
                    </a:lnTo>
                    <a:lnTo>
                      <a:pt x="3330" y="2272"/>
                    </a:lnTo>
                    <a:lnTo>
                      <a:pt x="3310" y="2221"/>
                    </a:lnTo>
                    <a:lnTo>
                      <a:pt x="3280" y="2139"/>
                    </a:lnTo>
                    <a:lnTo>
                      <a:pt x="3251" y="2061"/>
                    </a:lnTo>
                    <a:lnTo>
                      <a:pt x="3222" y="1987"/>
                    </a:lnTo>
                    <a:lnTo>
                      <a:pt x="3195" y="1917"/>
                    </a:lnTo>
                    <a:lnTo>
                      <a:pt x="3170" y="1853"/>
                    </a:lnTo>
                    <a:lnTo>
                      <a:pt x="3147" y="1791"/>
                    </a:lnTo>
                    <a:lnTo>
                      <a:pt x="3124" y="1734"/>
                    </a:lnTo>
                    <a:lnTo>
                      <a:pt x="3103" y="1681"/>
                    </a:lnTo>
                    <a:lnTo>
                      <a:pt x="3084" y="1631"/>
                    </a:lnTo>
                    <a:lnTo>
                      <a:pt x="3066" y="1587"/>
                    </a:lnTo>
                    <a:lnTo>
                      <a:pt x="3050" y="1547"/>
                    </a:lnTo>
                    <a:lnTo>
                      <a:pt x="3034" y="1509"/>
                    </a:lnTo>
                    <a:lnTo>
                      <a:pt x="3021" y="1477"/>
                    </a:lnTo>
                    <a:lnTo>
                      <a:pt x="3009" y="1449"/>
                    </a:lnTo>
                    <a:lnTo>
                      <a:pt x="2998" y="1424"/>
                    </a:lnTo>
                    <a:lnTo>
                      <a:pt x="2989" y="1405"/>
                    </a:lnTo>
                    <a:close/>
                  </a:path>
                </a:pathLst>
              </a:custGeom>
              <a:noFill/>
              <a:ln w="31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6" name="Freeform 43"/>
              <p:cNvSpPr>
                <a:spLocks/>
              </p:cNvSpPr>
              <p:nvPr/>
            </p:nvSpPr>
            <p:spPr bwMode="auto">
              <a:xfrm>
                <a:off x="3461" y="3580"/>
                <a:ext cx="22" cy="24"/>
              </a:xfrm>
              <a:custGeom>
                <a:avLst/>
                <a:gdLst>
                  <a:gd name="T0" fmla="*/ 1 w 574"/>
                  <a:gd name="T1" fmla="*/ 0 h 634"/>
                  <a:gd name="T2" fmla="*/ 1 w 574"/>
                  <a:gd name="T3" fmla="*/ 0 h 634"/>
                  <a:gd name="T4" fmla="*/ 1 w 574"/>
                  <a:gd name="T5" fmla="*/ 0 h 634"/>
                  <a:gd name="T6" fmla="*/ 1 w 574"/>
                  <a:gd name="T7" fmla="*/ 0 h 634"/>
                  <a:gd name="T8" fmla="*/ 1 w 574"/>
                  <a:gd name="T9" fmla="*/ 0 h 634"/>
                  <a:gd name="T10" fmla="*/ 1 w 574"/>
                  <a:gd name="T11" fmla="*/ 0 h 634"/>
                  <a:gd name="T12" fmla="*/ 1 w 574"/>
                  <a:gd name="T13" fmla="*/ 0 h 634"/>
                  <a:gd name="T14" fmla="*/ 1 w 574"/>
                  <a:gd name="T15" fmla="*/ 0 h 634"/>
                  <a:gd name="T16" fmla="*/ 1 w 574"/>
                  <a:gd name="T17" fmla="*/ 0 h 634"/>
                  <a:gd name="T18" fmla="*/ 1 w 574"/>
                  <a:gd name="T19" fmla="*/ 0 h 634"/>
                  <a:gd name="T20" fmla="*/ 1 w 574"/>
                  <a:gd name="T21" fmla="*/ 0 h 634"/>
                  <a:gd name="T22" fmla="*/ 1 w 574"/>
                  <a:gd name="T23" fmla="*/ 0 h 634"/>
                  <a:gd name="T24" fmla="*/ 1 w 574"/>
                  <a:gd name="T25" fmla="*/ 0 h 634"/>
                  <a:gd name="T26" fmla="*/ 1 w 574"/>
                  <a:gd name="T27" fmla="*/ 0 h 634"/>
                  <a:gd name="T28" fmla="*/ 1 w 574"/>
                  <a:gd name="T29" fmla="*/ 1 h 634"/>
                  <a:gd name="T30" fmla="*/ 1 w 574"/>
                  <a:gd name="T31" fmla="*/ 1 h 634"/>
                  <a:gd name="T32" fmla="*/ 1 w 574"/>
                  <a:gd name="T33" fmla="*/ 1 h 634"/>
                  <a:gd name="T34" fmla="*/ 1 w 574"/>
                  <a:gd name="T35" fmla="*/ 1 h 634"/>
                  <a:gd name="T36" fmla="*/ 1 w 574"/>
                  <a:gd name="T37" fmla="*/ 1 h 634"/>
                  <a:gd name="T38" fmla="*/ 1 w 574"/>
                  <a:gd name="T39" fmla="*/ 1 h 634"/>
                  <a:gd name="T40" fmla="*/ 1 w 574"/>
                  <a:gd name="T41" fmla="*/ 1 h 634"/>
                  <a:gd name="T42" fmla="*/ 1 w 574"/>
                  <a:gd name="T43" fmla="*/ 1 h 634"/>
                  <a:gd name="T44" fmla="*/ 1 w 574"/>
                  <a:gd name="T45" fmla="*/ 1 h 634"/>
                  <a:gd name="T46" fmla="*/ 1 w 574"/>
                  <a:gd name="T47" fmla="*/ 1 h 634"/>
                  <a:gd name="T48" fmla="*/ 1 w 574"/>
                  <a:gd name="T49" fmla="*/ 1 h 634"/>
                  <a:gd name="T50" fmla="*/ 1 w 574"/>
                  <a:gd name="T51" fmla="*/ 1 h 634"/>
                  <a:gd name="T52" fmla="*/ 1 w 574"/>
                  <a:gd name="T53" fmla="*/ 1 h 634"/>
                  <a:gd name="T54" fmla="*/ 1 w 574"/>
                  <a:gd name="T55" fmla="*/ 1 h 634"/>
                  <a:gd name="T56" fmla="*/ 1 w 574"/>
                  <a:gd name="T57" fmla="*/ 1 h 634"/>
                  <a:gd name="T58" fmla="*/ 0 w 574"/>
                  <a:gd name="T59" fmla="*/ 1 h 634"/>
                  <a:gd name="T60" fmla="*/ 0 w 574"/>
                  <a:gd name="T61" fmla="*/ 1 h 634"/>
                  <a:gd name="T62" fmla="*/ 0 w 574"/>
                  <a:gd name="T63" fmla="*/ 1 h 634"/>
                  <a:gd name="T64" fmla="*/ 0 w 574"/>
                  <a:gd name="T65" fmla="*/ 1 h 634"/>
                  <a:gd name="T66" fmla="*/ 0 w 574"/>
                  <a:gd name="T67" fmla="*/ 1 h 634"/>
                  <a:gd name="T68" fmla="*/ 0 w 574"/>
                  <a:gd name="T69" fmla="*/ 1 h 634"/>
                  <a:gd name="T70" fmla="*/ 0 w 574"/>
                  <a:gd name="T71" fmla="*/ 1 h 634"/>
                  <a:gd name="T72" fmla="*/ 0 w 574"/>
                  <a:gd name="T73" fmla="*/ 0 h 634"/>
                  <a:gd name="T74" fmla="*/ 0 w 574"/>
                  <a:gd name="T75" fmla="*/ 0 h 634"/>
                  <a:gd name="T76" fmla="*/ 0 w 574"/>
                  <a:gd name="T77" fmla="*/ 0 h 634"/>
                  <a:gd name="T78" fmla="*/ 0 w 574"/>
                  <a:gd name="T79" fmla="*/ 0 h 634"/>
                  <a:gd name="T80" fmla="*/ 1 w 574"/>
                  <a:gd name="T81" fmla="*/ 0 h 634"/>
                  <a:gd name="T82" fmla="*/ 1 w 574"/>
                  <a:gd name="T83" fmla="*/ 0 h 63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4"/>
                  <a:gd name="T127" fmla="*/ 0 h 634"/>
                  <a:gd name="T128" fmla="*/ 574 w 574"/>
                  <a:gd name="T129" fmla="*/ 634 h 63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4" h="634">
                    <a:moveTo>
                      <a:pt x="481" y="0"/>
                    </a:moveTo>
                    <a:lnTo>
                      <a:pt x="495" y="37"/>
                    </a:lnTo>
                    <a:lnTo>
                      <a:pt x="509" y="73"/>
                    </a:lnTo>
                    <a:lnTo>
                      <a:pt x="522" y="108"/>
                    </a:lnTo>
                    <a:lnTo>
                      <a:pt x="532" y="140"/>
                    </a:lnTo>
                    <a:lnTo>
                      <a:pt x="542" y="170"/>
                    </a:lnTo>
                    <a:lnTo>
                      <a:pt x="550" y="199"/>
                    </a:lnTo>
                    <a:lnTo>
                      <a:pt x="557" y="226"/>
                    </a:lnTo>
                    <a:lnTo>
                      <a:pt x="563" y="251"/>
                    </a:lnTo>
                    <a:lnTo>
                      <a:pt x="568" y="274"/>
                    </a:lnTo>
                    <a:lnTo>
                      <a:pt x="571" y="297"/>
                    </a:lnTo>
                    <a:lnTo>
                      <a:pt x="573" y="317"/>
                    </a:lnTo>
                    <a:lnTo>
                      <a:pt x="574" y="335"/>
                    </a:lnTo>
                    <a:lnTo>
                      <a:pt x="574" y="351"/>
                    </a:lnTo>
                    <a:lnTo>
                      <a:pt x="573" y="365"/>
                    </a:lnTo>
                    <a:lnTo>
                      <a:pt x="570" y="379"/>
                    </a:lnTo>
                    <a:lnTo>
                      <a:pt x="566" y="390"/>
                    </a:lnTo>
                    <a:lnTo>
                      <a:pt x="561" y="401"/>
                    </a:lnTo>
                    <a:lnTo>
                      <a:pt x="553" y="412"/>
                    </a:lnTo>
                    <a:lnTo>
                      <a:pt x="543" y="424"/>
                    </a:lnTo>
                    <a:lnTo>
                      <a:pt x="530" y="436"/>
                    </a:lnTo>
                    <a:lnTo>
                      <a:pt x="516" y="449"/>
                    </a:lnTo>
                    <a:lnTo>
                      <a:pt x="499" y="462"/>
                    </a:lnTo>
                    <a:lnTo>
                      <a:pt x="480" y="478"/>
                    </a:lnTo>
                    <a:lnTo>
                      <a:pt x="459" y="492"/>
                    </a:lnTo>
                    <a:lnTo>
                      <a:pt x="436" y="508"/>
                    </a:lnTo>
                    <a:lnTo>
                      <a:pt x="410" y="524"/>
                    </a:lnTo>
                    <a:lnTo>
                      <a:pt x="383" y="540"/>
                    </a:lnTo>
                    <a:lnTo>
                      <a:pt x="354" y="558"/>
                    </a:lnTo>
                    <a:lnTo>
                      <a:pt x="288" y="595"/>
                    </a:lnTo>
                    <a:lnTo>
                      <a:pt x="214" y="634"/>
                    </a:lnTo>
                    <a:lnTo>
                      <a:pt x="0" y="427"/>
                    </a:lnTo>
                    <a:lnTo>
                      <a:pt x="18" y="416"/>
                    </a:lnTo>
                    <a:lnTo>
                      <a:pt x="36" y="402"/>
                    </a:lnTo>
                    <a:lnTo>
                      <a:pt x="56" y="386"/>
                    </a:lnTo>
                    <a:lnTo>
                      <a:pt x="78" y="367"/>
                    </a:lnTo>
                    <a:lnTo>
                      <a:pt x="129" y="326"/>
                    </a:lnTo>
                    <a:lnTo>
                      <a:pt x="185" y="276"/>
                    </a:lnTo>
                    <a:lnTo>
                      <a:pt x="249" y="220"/>
                    </a:lnTo>
                    <a:lnTo>
                      <a:pt x="319" y="154"/>
                    </a:lnTo>
                    <a:lnTo>
                      <a:pt x="396" y="81"/>
                    </a:lnTo>
                    <a:lnTo>
                      <a:pt x="481" y="0"/>
                    </a:lnTo>
                    <a:close/>
                  </a:path>
                </a:pathLst>
              </a:custGeom>
              <a:noFill/>
              <a:ln w="31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7" name="Freeform 44"/>
              <p:cNvSpPr>
                <a:spLocks/>
              </p:cNvSpPr>
              <p:nvPr/>
            </p:nvSpPr>
            <p:spPr bwMode="auto">
              <a:xfrm>
                <a:off x="3440" y="3597"/>
                <a:ext cx="27" cy="12"/>
              </a:xfrm>
              <a:custGeom>
                <a:avLst/>
                <a:gdLst>
                  <a:gd name="T0" fmla="*/ 1 w 695"/>
                  <a:gd name="T1" fmla="*/ 0 h 307"/>
                  <a:gd name="T2" fmla="*/ 1 w 695"/>
                  <a:gd name="T3" fmla="*/ 0 h 307"/>
                  <a:gd name="T4" fmla="*/ 1 w 695"/>
                  <a:gd name="T5" fmla="*/ 0 h 307"/>
                  <a:gd name="T6" fmla="*/ 1 w 695"/>
                  <a:gd name="T7" fmla="*/ 0 h 307"/>
                  <a:gd name="T8" fmla="*/ 1 w 695"/>
                  <a:gd name="T9" fmla="*/ 0 h 307"/>
                  <a:gd name="T10" fmla="*/ 1 w 695"/>
                  <a:gd name="T11" fmla="*/ 0 h 307"/>
                  <a:gd name="T12" fmla="*/ 1 w 695"/>
                  <a:gd name="T13" fmla="*/ 0 h 307"/>
                  <a:gd name="T14" fmla="*/ 1 w 695"/>
                  <a:gd name="T15" fmla="*/ 0 h 307"/>
                  <a:gd name="T16" fmla="*/ 1 w 695"/>
                  <a:gd name="T17" fmla="*/ 0 h 307"/>
                  <a:gd name="T18" fmla="*/ 1 w 695"/>
                  <a:gd name="T19" fmla="*/ 0 h 307"/>
                  <a:gd name="T20" fmla="*/ 1 w 695"/>
                  <a:gd name="T21" fmla="*/ 0 h 307"/>
                  <a:gd name="T22" fmla="*/ 1 w 695"/>
                  <a:gd name="T23" fmla="*/ 0 h 307"/>
                  <a:gd name="T24" fmla="*/ 1 w 695"/>
                  <a:gd name="T25" fmla="*/ 0 h 307"/>
                  <a:gd name="T26" fmla="*/ 1 w 695"/>
                  <a:gd name="T27" fmla="*/ 0 h 307"/>
                  <a:gd name="T28" fmla="*/ 1 w 695"/>
                  <a:gd name="T29" fmla="*/ 0 h 307"/>
                  <a:gd name="T30" fmla="*/ 1 w 695"/>
                  <a:gd name="T31" fmla="*/ 0 h 307"/>
                  <a:gd name="T32" fmla="*/ 1 w 695"/>
                  <a:gd name="T33" fmla="*/ 0 h 307"/>
                  <a:gd name="T34" fmla="*/ 0 w 695"/>
                  <a:gd name="T35" fmla="*/ 0 h 307"/>
                  <a:gd name="T36" fmla="*/ 0 w 695"/>
                  <a:gd name="T37" fmla="*/ 0 h 307"/>
                  <a:gd name="T38" fmla="*/ 0 w 695"/>
                  <a:gd name="T39" fmla="*/ 0 h 307"/>
                  <a:gd name="T40" fmla="*/ 0 w 695"/>
                  <a:gd name="T41" fmla="*/ 0 h 307"/>
                  <a:gd name="T42" fmla="*/ 0 w 695"/>
                  <a:gd name="T43" fmla="*/ 0 h 307"/>
                  <a:gd name="T44" fmla="*/ 0 w 695"/>
                  <a:gd name="T45" fmla="*/ 0 h 307"/>
                  <a:gd name="T46" fmla="*/ 0 w 695"/>
                  <a:gd name="T47" fmla="*/ 0 h 307"/>
                  <a:gd name="T48" fmla="*/ 0 w 695"/>
                  <a:gd name="T49" fmla="*/ 0 h 307"/>
                  <a:gd name="T50" fmla="*/ 0 w 695"/>
                  <a:gd name="T51" fmla="*/ 0 h 307"/>
                  <a:gd name="T52" fmla="*/ 0 w 695"/>
                  <a:gd name="T53" fmla="*/ 0 h 307"/>
                  <a:gd name="T54" fmla="*/ 0 w 695"/>
                  <a:gd name="T55" fmla="*/ 0 h 307"/>
                  <a:gd name="T56" fmla="*/ 0 w 695"/>
                  <a:gd name="T57" fmla="*/ 0 h 307"/>
                  <a:gd name="T58" fmla="*/ 0 w 695"/>
                  <a:gd name="T59" fmla="*/ 0 h 307"/>
                  <a:gd name="T60" fmla="*/ 0 w 695"/>
                  <a:gd name="T61" fmla="*/ 0 h 307"/>
                  <a:gd name="T62" fmla="*/ 0 w 695"/>
                  <a:gd name="T63" fmla="*/ 0 h 307"/>
                  <a:gd name="T64" fmla="*/ 0 w 695"/>
                  <a:gd name="T65" fmla="*/ 0 h 307"/>
                  <a:gd name="T66" fmla="*/ 0 w 695"/>
                  <a:gd name="T67" fmla="*/ 0 h 307"/>
                  <a:gd name="T68" fmla="*/ 0 w 695"/>
                  <a:gd name="T69" fmla="*/ 0 h 307"/>
                  <a:gd name="T70" fmla="*/ 0 w 695"/>
                  <a:gd name="T71" fmla="*/ 0 h 307"/>
                  <a:gd name="T72" fmla="*/ 0 w 695"/>
                  <a:gd name="T73" fmla="*/ 0 h 307"/>
                  <a:gd name="T74" fmla="*/ 0 w 695"/>
                  <a:gd name="T75" fmla="*/ 0 h 307"/>
                  <a:gd name="T76" fmla="*/ 0 w 695"/>
                  <a:gd name="T77" fmla="*/ 0 h 307"/>
                  <a:gd name="T78" fmla="*/ 0 w 695"/>
                  <a:gd name="T79" fmla="*/ 0 h 307"/>
                  <a:gd name="T80" fmla="*/ 0 w 695"/>
                  <a:gd name="T81" fmla="*/ 0 h 307"/>
                  <a:gd name="T82" fmla="*/ 0 w 695"/>
                  <a:gd name="T83" fmla="*/ 0 h 307"/>
                  <a:gd name="T84" fmla="*/ 0 w 695"/>
                  <a:gd name="T85" fmla="*/ 0 h 307"/>
                  <a:gd name="T86" fmla="*/ 0 w 695"/>
                  <a:gd name="T87" fmla="*/ 0 h 307"/>
                  <a:gd name="T88" fmla="*/ 1 w 695"/>
                  <a:gd name="T89" fmla="*/ 0 h 307"/>
                  <a:gd name="T90" fmla="*/ 1 w 695"/>
                  <a:gd name="T91" fmla="*/ 0 h 307"/>
                  <a:gd name="T92" fmla="*/ 1 w 695"/>
                  <a:gd name="T93" fmla="*/ 0 h 307"/>
                  <a:gd name="T94" fmla="*/ 1 w 695"/>
                  <a:gd name="T95" fmla="*/ 0 h 307"/>
                  <a:gd name="T96" fmla="*/ 1 w 695"/>
                  <a:gd name="T97" fmla="*/ 0 h 307"/>
                  <a:gd name="T98" fmla="*/ 1 w 695"/>
                  <a:gd name="T99" fmla="*/ 0 h 307"/>
                  <a:gd name="T100" fmla="*/ 1 w 695"/>
                  <a:gd name="T101" fmla="*/ 0 h 30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95"/>
                  <a:gd name="T154" fmla="*/ 0 h 307"/>
                  <a:gd name="T155" fmla="*/ 695 w 695"/>
                  <a:gd name="T156" fmla="*/ 307 h 307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95" h="307">
                    <a:moveTo>
                      <a:pt x="695" y="196"/>
                    </a:moveTo>
                    <a:lnTo>
                      <a:pt x="599" y="248"/>
                    </a:lnTo>
                    <a:lnTo>
                      <a:pt x="582" y="257"/>
                    </a:lnTo>
                    <a:lnTo>
                      <a:pt x="566" y="264"/>
                    </a:lnTo>
                    <a:lnTo>
                      <a:pt x="548" y="272"/>
                    </a:lnTo>
                    <a:lnTo>
                      <a:pt x="531" y="278"/>
                    </a:lnTo>
                    <a:lnTo>
                      <a:pt x="514" y="284"/>
                    </a:lnTo>
                    <a:lnTo>
                      <a:pt x="496" y="290"/>
                    </a:lnTo>
                    <a:lnTo>
                      <a:pt x="479" y="294"/>
                    </a:lnTo>
                    <a:lnTo>
                      <a:pt x="461" y="298"/>
                    </a:lnTo>
                    <a:lnTo>
                      <a:pt x="443" y="301"/>
                    </a:lnTo>
                    <a:lnTo>
                      <a:pt x="425" y="303"/>
                    </a:lnTo>
                    <a:lnTo>
                      <a:pt x="407" y="305"/>
                    </a:lnTo>
                    <a:lnTo>
                      <a:pt x="390" y="306"/>
                    </a:lnTo>
                    <a:lnTo>
                      <a:pt x="371" y="307"/>
                    </a:lnTo>
                    <a:lnTo>
                      <a:pt x="352" y="306"/>
                    </a:lnTo>
                    <a:lnTo>
                      <a:pt x="334" y="305"/>
                    </a:lnTo>
                    <a:lnTo>
                      <a:pt x="315" y="304"/>
                    </a:lnTo>
                    <a:lnTo>
                      <a:pt x="297" y="302"/>
                    </a:lnTo>
                    <a:lnTo>
                      <a:pt x="278" y="299"/>
                    </a:lnTo>
                    <a:lnTo>
                      <a:pt x="258" y="295"/>
                    </a:lnTo>
                    <a:lnTo>
                      <a:pt x="239" y="291"/>
                    </a:lnTo>
                    <a:lnTo>
                      <a:pt x="220" y="285"/>
                    </a:lnTo>
                    <a:lnTo>
                      <a:pt x="201" y="280"/>
                    </a:lnTo>
                    <a:lnTo>
                      <a:pt x="181" y="273"/>
                    </a:lnTo>
                    <a:lnTo>
                      <a:pt x="161" y="266"/>
                    </a:lnTo>
                    <a:lnTo>
                      <a:pt x="141" y="259"/>
                    </a:lnTo>
                    <a:lnTo>
                      <a:pt x="122" y="251"/>
                    </a:lnTo>
                    <a:lnTo>
                      <a:pt x="102" y="242"/>
                    </a:lnTo>
                    <a:lnTo>
                      <a:pt x="82" y="232"/>
                    </a:lnTo>
                    <a:lnTo>
                      <a:pt x="61" y="222"/>
                    </a:lnTo>
                    <a:lnTo>
                      <a:pt x="41" y="211"/>
                    </a:lnTo>
                    <a:lnTo>
                      <a:pt x="21" y="200"/>
                    </a:lnTo>
                    <a:lnTo>
                      <a:pt x="0" y="186"/>
                    </a:lnTo>
                    <a:lnTo>
                      <a:pt x="32" y="180"/>
                    </a:lnTo>
                    <a:lnTo>
                      <a:pt x="65" y="172"/>
                    </a:lnTo>
                    <a:lnTo>
                      <a:pt x="96" y="164"/>
                    </a:lnTo>
                    <a:lnTo>
                      <a:pt x="127" y="155"/>
                    </a:lnTo>
                    <a:lnTo>
                      <a:pt x="158" y="146"/>
                    </a:lnTo>
                    <a:lnTo>
                      <a:pt x="190" y="136"/>
                    </a:lnTo>
                    <a:lnTo>
                      <a:pt x="221" y="125"/>
                    </a:lnTo>
                    <a:lnTo>
                      <a:pt x="252" y="114"/>
                    </a:lnTo>
                    <a:lnTo>
                      <a:pt x="283" y="102"/>
                    </a:lnTo>
                    <a:lnTo>
                      <a:pt x="313" y="89"/>
                    </a:lnTo>
                    <a:lnTo>
                      <a:pt x="343" y="76"/>
                    </a:lnTo>
                    <a:lnTo>
                      <a:pt x="374" y="62"/>
                    </a:lnTo>
                    <a:lnTo>
                      <a:pt x="404" y="47"/>
                    </a:lnTo>
                    <a:lnTo>
                      <a:pt x="434" y="33"/>
                    </a:lnTo>
                    <a:lnTo>
                      <a:pt x="464" y="17"/>
                    </a:lnTo>
                    <a:lnTo>
                      <a:pt x="493" y="0"/>
                    </a:lnTo>
                    <a:lnTo>
                      <a:pt x="695" y="196"/>
                    </a:lnTo>
                  </a:path>
                </a:pathLst>
              </a:custGeom>
              <a:noFill/>
              <a:ln w="31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8" name="Freeform 45"/>
              <p:cNvSpPr>
                <a:spLocks/>
              </p:cNvSpPr>
              <p:nvPr/>
            </p:nvSpPr>
            <p:spPr bwMode="auto">
              <a:xfrm>
                <a:off x="3371" y="3509"/>
                <a:ext cx="107" cy="93"/>
              </a:xfrm>
              <a:custGeom>
                <a:avLst/>
                <a:gdLst>
                  <a:gd name="T0" fmla="*/ 4 w 2783"/>
                  <a:gd name="T1" fmla="*/ 2 h 2429"/>
                  <a:gd name="T2" fmla="*/ 4 w 2783"/>
                  <a:gd name="T3" fmla="*/ 2 h 2429"/>
                  <a:gd name="T4" fmla="*/ 4 w 2783"/>
                  <a:gd name="T5" fmla="*/ 3 h 2429"/>
                  <a:gd name="T6" fmla="*/ 4 w 2783"/>
                  <a:gd name="T7" fmla="*/ 3 h 2429"/>
                  <a:gd name="T8" fmla="*/ 4 w 2783"/>
                  <a:gd name="T9" fmla="*/ 3 h 2429"/>
                  <a:gd name="T10" fmla="*/ 4 w 2783"/>
                  <a:gd name="T11" fmla="*/ 3 h 2429"/>
                  <a:gd name="T12" fmla="*/ 3 w 2783"/>
                  <a:gd name="T13" fmla="*/ 3 h 2429"/>
                  <a:gd name="T14" fmla="*/ 3 w 2783"/>
                  <a:gd name="T15" fmla="*/ 3 h 2429"/>
                  <a:gd name="T16" fmla="*/ 3 w 2783"/>
                  <a:gd name="T17" fmla="*/ 3 h 2429"/>
                  <a:gd name="T18" fmla="*/ 3 w 2783"/>
                  <a:gd name="T19" fmla="*/ 3 h 2429"/>
                  <a:gd name="T20" fmla="*/ 3 w 2783"/>
                  <a:gd name="T21" fmla="*/ 4 h 2429"/>
                  <a:gd name="T22" fmla="*/ 3 w 2783"/>
                  <a:gd name="T23" fmla="*/ 4 h 2429"/>
                  <a:gd name="T24" fmla="*/ 2 w 2783"/>
                  <a:gd name="T25" fmla="*/ 4 h 2429"/>
                  <a:gd name="T26" fmla="*/ 2 w 2783"/>
                  <a:gd name="T27" fmla="*/ 3 h 2429"/>
                  <a:gd name="T28" fmla="*/ 2 w 2783"/>
                  <a:gd name="T29" fmla="*/ 3 h 2429"/>
                  <a:gd name="T30" fmla="*/ 2 w 2783"/>
                  <a:gd name="T31" fmla="*/ 3 h 2429"/>
                  <a:gd name="T32" fmla="*/ 2 w 2783"/>
                  <a:gd name="T33" fmla="*/ 3 h 2429"/>
                  <a:gd name="T34" fmla="*/ 2 w 2783"/>
                  <a:gd name="T35" fmla="*/ 3 h 2429"/>
                  <a:gd name="T36" fmla="*/ 1 w 2783"/>
                  <a:gd name="T37" fmla="*/ 3 h 2429"/>
                  <a:gd name="T38" fmla="*/ 1 w 2783"/>
                  <a:gd name="T39" fmla="*/ 3 h 2429"/>
                  <a:gd name="T40" fmla="*/ 1 w 2783"/>
                  <a:gd name="T41" fmla="*/ 3 h 2429"/>
                  <a:gd name="T42" fmla="*/ 1 w 2783"/>
                  <a:gd name="T43" fmla="*/ 3 h 2429"/>
                  <a:gd name="T44" fmla="*/ 1 w 2783"/>
                  <a:gd name="T45" fmla="*/ 3 h 2429"/>
                  <a:gd name="T46" fmla="*/ 0 w 2783"/>
                  <a:gd name="T47" fmla="*/ 3 h 2429"/>
                  <a:gd name="T48" fmla="*/ 0 w 2783"/>
                  <a:gd name="T49" fmla="*/ 3 h 2429"/>
                  <a:gd name="T50" fmla="*/ 0 w 2783"/>
                  <a:gd name="T51" fmla="*/ 2 h 2429"/>
                  <a:gd name="T52" fmla="*/ 0 w 2783"/>
                  <a:gd name="T53" fmla="*/ 2 h 2429"/>
                  <a:gd name="T54" fmla="*/ 0 w 2783"/>
                  <a:gd name="T55" fmla="*/ 2 h 2429"/>
                  <a:gd name="T56" fmla="*/ 0 w 2783"/>
                  <a:gd name="T57" fmla="*/ 2 h 2429"/>
                  <a:gd name="T58" fmla="*/ 0 w 2783"/>
                  <a:gd name="T59" fmla="*/ 2 h 2429"/>
                  <a:gd name="T60" fmla="*/ 0 w 2783"/>
                  <a:gd name="T61" fmla="*/ 2 h 2429"/>
                  <a:gd name="T62" fmla="*/ 0 w 2783"/>
                  <a:gd name="T63" fmla="*/ 2 h 2429"/>
                  <a:gd name="T64" fmla="*/ 0 w 2783"/>
                  <a:gd name="T65" fmla="*/ 2 h 2429"/>
                  <a:gd name="T66" fmla="*/ 0 w 2783"/>
                  <a:gd name="T67" fmla="*/ 2 h 2429"/>
                  <a:gd name="T68" fmla="*/ 0 w 2783"/>
                  <a:gd name="T69" fmla="*/ 2 h 2429"/>
                  <a:gd name="T70" fmla="*/ 0 w 2783"/>
                  <a:gd name="T71" fmla="*/ 1 h 2429"/>
                  <a:gd name="T72" fmla="*/ 0 w 2783"/>
                  <a:gd name="T73" fmla="*/ 1 h 2429"/>
                  <a:gd name="T74" fmla="*/ 0 w 2783"/>
                  <a:gd name="T75" fmla="*/ 1 h 2429"/>
                  <a:gd name="T76" fmla="*/ 0 w 2783"/>
                  <a:gd name="T77" fmla="*/ 1 h 2429"/>
                  <a:gd name="T78" fmla="*/ 0 w 2783"/>
                  <a:gd name="T79" fmla="*/ 1 h 2429"/>
                  <a:gd name="T80" fmla="*/ 0 w 2783"/>
                  <a:gd name="T81" fmla="*/ 1 h 2429"/>
                  <a:gd name="T82" fmla="*/ 0 w 2783"/>
                  <a:gd name="T83" fmla="*/ 1 h 2429"/>
                  <a:gd name="T84" fmla="*/ 1 w 2783"/>
                  <a:gd name="T85" fmla="*/ 1 h 2429"/>
                  <a:gd name="T86" fmla="*/ 1 w 2783"/>
                  <a:gd name="T87" fmla="*/ 0 h 2429"/>
                  <a:gd name="T88" fmla="*/ 1 w 2783"/>
                  <a:gd name="T89" fmla="*/ 0 h 2429"/>
                  <a:gd name="T90" fmla="*/ 1 w 2783"/>
                  <a:gd name="T91" fmla="*/ 0 h 2429"/>
                  <a:gd name="T92" fmla="*/ 1 w 2783"/>
                  <a:gd name="T93" fmla="*/ 0 h 2429"/>
                  <a:gd name="T94" fmla="*/ 2 w 2783"/>
                  <a:gd name="T95" fmla="*/ 0 h 2429"/>
                  <a:gd name="T96" fmla="*/ 2 w 2783"/>
                  <a:gd name="T97" fmla="*/ 0 h 2429"/>
                  <a:gd name="T98" fmla="*/ 2 w 2783"/>
                  <a:gd name="T99" fmla="*/ 0 h 2429"/>
                  <a:gd name="T100" fmla="*/ 2 w 2783"/>
                  <a:gd name="T101" fmla="*/ 0 h 2429"/>
                  <a:gd name="T102" fmla="*/ 3 w 2783"/>
                  <a:gd name="T103" fmla="*/ 0 h 2429"/>
                  <a:gd name="T104" fmla="*/ 3 w 2783"/>
                  <a:gd name="T105" fmla="*/ 0 h 2429"/>
                  <a:gd name="T106" fmla="*/ 3 w 2783"/>
                  <a:gd name="T107" fmla="*/ 1 h 2429"/>
                  <a:gd name="T108" fmla="*/ 3 w 2783"/>
                  <a:gd name="T109" fmla="*/ 1 h 2429"/>
                  <a:gd name="T110" fmla="*/ 4 w 2783"/>
                  <a:gd name="T111" fmla="*/ 1 h 2429"/>
                  <a:gd name="T112" fmla="*/ 4 w 2783"/>
                  <a:gd name="T113" fmla="*/ 2 h 242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783"/>
                  <a:gd name="T172" fmla="*/ 0 h 2429"/>
                  <a:gd name="T173" fmla="*/ 2783 w 2783"/>
                  <a:gd name="T174" fmla="*/ 2429 h 2429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783" h="2429">
                    <a:moveTo>
                      <a:pt x="2525" y="1078"/>
                    </a:moveTo>
                    <a:lnTo>
                      <a:pt x="2540" y="1114"/>
                    </a:lnTo>
                    <a:lnTo>
                      <a:pt x="2562" y="1162"/>
                    </a:lnTo>
                    <a:lnTo>
                      <a:pt x="2587" y="1224"/>
                    </a:lnTo>
                    <a:lnTo>
                      <a:pt x="2616" y="1300"/>
                    </a:lnTo>
                    <a:lnTo>
                      <a:pt x="2650" y="1389"/>
                    </a:lnTo>
                    <a:lnTo>
                      <a:pt x="2690" y="1491"/>
                    </a:lnTo>
                    <a:lnTo>
                      <a:pt x="2734" y="1606"/>
                    </a:lnTo>
                    <a:lnTo>
                      <a:pt x="2783" y="1734"/>
                    </a:lnTo>
                    <a:lnTo>
                      <a:pt x="2749" y="1780"/>
                    </a:lnTo>
                    <a:lnTo>
                      <a:pt x="2715" y="1823"/>
                    </a:lnTo>
                    <a:lnTo>
                      <a:pt x="2681" y="1866"/>
                    </a:lnTo>
                    <a:lnTo>
                      <a:pt x="2646" y="1905"/>
                    </a:lnTo>
                    <a:lnTo>
                      <a:pt x="2612" y="1945"/>
                    </a:lnTo>
                    <a:lnTo>
                      <a:pt x="2577" y="1981"/>
                    </a:lnTo>
                    <a:lnTo>
                      <a:pt x="2541" y="2016"/>
                    </a:lnTo>
                    <a:lnTo>
                      <a:pt x="2505" y="2050"/>
                    </a:lnTo>
                    <a:lnTo>
                      <a:pt x="2469" y="2081"/>
                    </a:lnTo>
                    <a:lnTo>
                      <a:pt x="2432" y="2110"/>
                    </a:lnTo>
                    <a:lnTo>
                      <a:pt x="2396" y="2139"/>
                    </a:lnTo>
                    <a:lnTo>
                      <a:pt x="2359" y="2165"/>
                    </a:lnTo>
                    <a:lnTo>
                      <a:pt x="2321" y="2190"/>
                    </a:lnTo>
                    <a:lnTo>
                      <a:pt x="2284" y="2213"/>
                    </a:lnTo>
                    <a:lnTo>
                      <a:pt x="2245" y="2235"/>
                    </a:lnTo>
                    <a:lnTo>
                      <a:pt x="2207" y="2254"/>
                    </a:lnTo>
                    <a:lnTo>
                      <a:pt x="2138" y="2285"/>
                    </a:lnTo>
                    <a:lnTo>
                      <a:pt x="2072" y="2315"/>
                    </a:lnTo>
                    <a:lnTo>
                      <a:pt x="2007" y="2341"/>
                    </a:lnTo>
                    <a:lnTo>
                      <a:pt x="1945" y="2364"/>
                    </a:lnTo>
                    <a:lnTo>
                      <a:pt x="1915" y="2375"/>
                    </a:lnTo>
                    <a:lnTo>
                      <a:pt x="1886" y="2385"/>
                    </a:lnTo>
                    <a:lnTo>
                      <a:pt x="1856" y="2394"/>
                    </a:lnTo>
                    <a:lnTo>
                      <a:pt x="1828" y="2402"/>
                    </a:lnTo>
                    <a:lnTo>
                      <a:pt x="1800" y="2411"/>
                    </a:lnTo>
                    <a:lnTo>
                      <a:pt x="1773" y="2418"/>
                    </a:lnTo>
                    <a:lnTo>
                      <a:pt x="1745" y="2424"/>
                    </a:lnTo>
                    <a:lnTo>
                      <a:pt x="1719" y="2429"/>
                    </a:lnTo>
                    <a:lnTo>
                      <a:pt x="1688" y="2414"/>
                    </a:lnTo>
                    <a:lnTo>
                      <a:pt x="1656" y="2396"/>
                    </a:lnTo>
                    <a:lnTo>
                      <a:pt x="1623" y="2378"/>
                    </a:lnTo>
                    <a:lnTo>
                      <a:pt x="1590" y="2360"/>
                    </a:lnTo>
                    <a:lnTo>
                      <a:pt x="1555" y="2340"/>
                    </a:lnTo>
                    <a:lnTo>
                      <a:pt x="1520" y="2319"/>
                    </a:lnTo>
                    <a:lnTo>
                      <a:pt x="1484" y="2296"/>
                    </a:lnTo>
                    <a:lnTo>
                      <a:pt x="1448" y="2273"/>
                    </a:lnTo>
                    <a:lnTo>
                      <a:pt x="1438" y="2267"/>
                    </a:lnTo>
                    <a:lnTo>
                      <a:pt x="1423" y="2260"/>
                    </a:lnTo>
                    <a:lnTo>
                      <a:pt x="1404" y="2251"/>
                    </a:lnTo>
                    <a:lnTo>
                      <a:pt x="1380" y="2239"/>
                    </a:lnTo>
                    <a:lnTo>
                      <a:pt x="1350" y="2227"/>
                    </a:lnTo>
                    <a:lnTo>
                      <a:pt x="1316" y="2211"/>
                    </a:lnTo>
                    <a:lnTo>
                      <a:pt x="1277" y="2195"/>
                    </a:lnTo>
                    <a:lnTo>
                      <a:pt x="1232" y="2177"/>
                    </a:lnTo>
                    <a:lnTo>
                      <a:pt x="1184" y="2158"/>
                    </a:lnTo>
                    <a:lnTo>
                      <a:pt x="1129" y="2137"/>
                    </a:lnTo>
                    <a:lnTo>
                      <a:pt x="1071" y="2113"/>
                    </a:lnTo>
                    <a:lnTo>
                      <a:pt x="1007" y="2088"/>
                    </a:lnTo>
                    <a:lnTo>
                      <a:pt x="938" y="2062"/>
                    </a:lnTo>
                    <a:lnTo>
                      <a:pt x="864" y="2034"/>
                    </a:lnTo>
                    <a:lnTo>
                      <a:pt x="786" y="2004"/>
                    </a:lnTo>
                    <a:lnTo>
                      <a:pt x="702" y="1973"/>
                    </a:lnTo>
                    <a:lnTo>
                      <a:pt x="642" y="1949"/>
                    </a:lnTo>
                    <a:lnTo>
                      <a:pt x="585" y="1923"/>
                    </a:lnTo>
                    <a:lnTo>
                      <a:pt x="531" y="1898"/>
                    </a:lnTo>
                    <a:lnTo>
                      <a:pt x="480" y="1873"/>
                    </a:lnTo>
                    <a:lnTo>
                      <a:pt x="454" y="1860"/>
                    </a:lnTo>
                    <a:lnTo>
                      <a:pt x="430" y="1846"/>
                    </a:lnTo>
                    <a:lnTo>
                      <a:pt x="407" y="1832"/>
                    </a:lnTo>
                    <a:lnTo>
                      <a:pt x="385" y="1818"/>
                    </a:lnTo>
                    <a:lnTo>
                      <a:pt x="362" y="1805"/>
                    </a:lnTo>
                    <a:lnTo>
                      <a:pt x="341" y="1791"/>
                    </a:lnTo>
                    <a:lnTo>
                      <a:pt x="321" y="1777"/>
                    </a:lnTo>
                    <a:lnTo>
                      <a:pt x="301" y="1762"/>
                    </a:lnTo>
                    <a:lnTo>
                      <a:pt x="282" y="1747"/>
                    </a:lnTo>
                    <a:lnTo>
                      <a:pt x="263" y="1732"/>
                    </a:lnTo>
                    <a:lnTo>
                      <a:pt x="246" y="1718"/>
                    </a:lnTo>
                    <a:lnTo>
                      <a:pt x="229" y="1703"/>
                    </a:lnTo>
                    <a:lnTo>
                      <a:pt x="213" y="1688"/>
                    </a:lnTo>
                    <a:lnTo>
                      <a:pt x="197" y="1673"/>
                    </a:lnTo>
                    <a:lnTo>
                      <a:pt x="182" y="1657"/>
                    </a:lnTo>
                    <a:lnTo>
                      <a:pt x="168" y="1641"/>
                    </a:lnTo>
                    <a:lnTo>
                      <a:pt x="154" y="1625"/>
                    </a:lnTo>
                    <a:lnTo>
                      <a:pt x="141" y="1609"/>
                    </a:lnTo>
                    <a:lnTo>
                      <a:pt x="129" y="1593"/>
                    </a:lnTo>
                    <a:lnTo>
                      <a:pt x="118" y="1577"/>
                    </a:lnTo>
                    <a:lnTo>
                      <a:pt x="107" y="1559"/>
                    </a:lnTo>
                    <a:lnTo>
                      <a:pt x="98" y="1543"/>
                    </a:lnTo>
                    <a:lnTo>
                      <a:pt x="88" y="1526"/>
                    </a:lnTo>
                    <a:lnTo>
                      <a:pt x="80" y="1509"/>
                    </a:lnTo>
                    <a:lnTo>
                      <a:pt x="67" y="1484"/>
                    </a:lnTo>
                    <a:lnTo>
                      <a:pt x="57" y="1458"/>
                    </a:lnTo>
                    <a:lnTo>
                      <a:pt x="47" y="1434"/>
                    </a:lnTo>
                    <a:lnTo>
                      <a:pt x="38" y="1409"/>
                    </a:lnTo>
                    <a:lnTo>
                      <a:pt x="31" y="1383"/>
                    </a:lnTo>
                    <a:lnTo>
                      <a:pt x="24" y="1357"/>
                    </a:lnTo>
                    <a:lnTo>
                      <a:pt x="18" y="1332"/>
                    </a:lnTo>
                    <a:lnTo>
                      <a:pt x="12" y="1307"/>
                    </a:lnTo>
                    <a:lnTo>
                      <a:pt x="8" y="1282"/>
                    </a:lnTo>
                    <a:lnTo>
                      <a:pt x="5" y="1256"/>
                    </a:lnTo>
                    <a:lnTo>
                      <a:pt x="2" y="1231"/>
                    </a:lnTo>
                    <a:lnTo>
                      <a:pt x="0" y="1205"/>
                    </a:lnTo>
                    <a:lnTo>
                      <a:pt x="0" y="1179"/>
                    </a:lnTo>
                    <a:lnTo>
                      <a:pt x="0" y="1154"/>
                    </a:lnTo>
                    <a:lnTo>
                      <a:pt x="1" y="1128"/>
                    </a:lnTo>
                    <a:lnTo>
                      <a:pt x="3" y="1103"/>
                    </a:lnTo>
                    <a:lnTo>
                      <a:pt x="6" y="1076"/>
                    </a:lnTo>
                    <a:lnTo>
                      <a:pt x="9" y="1051"/>
                    </a:lnTo>
                    <a:lnTo>
                      <a:pt x="14" y="1025"/>
                    </a:lnTo>
                    <a:lnTo>
                      <a:pt x="19" y="1000"/>
                    </a:lnTo>
                    <a:lnTo>
                      <a:pt x="26" y="973"/>
                    </a:lnTo>
                    <a:lnTo>
                      <a:pt x="33" y="948"/>
                    </a:lnTo>
                    <a:lnTo>
                      <a:pt x="41" y="922"/>
                    </a:lnTo>
                    <a:lnTo>
                      <a:pt x="50" y="895"/>
                    </a:lnTo>
                    <a:lnTo>
                      <a:pt x="60" y="870"/>
                    </a:lnTo>
                    <a:lnTo>
                      <a:pt x="72" y="844"/>
                    </a:lnTo>
                    <a:lnTo>
                      <a:pt x="83" y="818"/>
                    </a:lnTo>
                    <a:lnTo>
                      <a:pt x="96" y="791"/>
                    </a:lnTo>
                    <a:lnTo>
                      <a:pt x="109" y="765"/>
                    </a:lnTo>
                    <a:lnTo>
                      <a:pt x="124" y="739"/>
                    </a:lnTo>
                    <a:lnTo>
                      <a:pt x="139" y="712"/>
                    </a:lnTo>
                    <a:lnTo>
                      <a:pt x="155" y="686"/>
                    </a:lnTo>
                    <a:lnTo>
                      <a:pt x="184" y="643"/>
                    </a:lnTo>
                    <a:lnTo>
                      <a:pt x="214" y="600"/>
                    </a:lnTo>
                    <a:lnTo>
                      <a:pt x="246" y="559"/>
                    </a:lnTo>
                    <a:lnTo>
                      <a:pt x="280" y="518"/>
                    </a:lnTo>
                    <a:lnTo>
                      <a:pt x="298" y="499"/>
                    </a:lnTo>
                    <a:lnTo>
                      <a:pt x="315" y="480"/>
                    </a:lnTo>
                    <a:lnTo>
                      <a:pt x="333" y="461"/>
                    </a:lnTo>
                    <a:lnTo>
                      <a:pt x="352" y="442"/>
                    </a:lnTo>
                    <a:lnTo>
                      <a:pt x="391" y="405"/>
                    </a:lnTo>
                    <a:lnTo>
                      <a:pt x="431" y="369"/>
                    </a:lnTo>
                    <a:lnTo>
                      <a:pt x="474" y="334"/>
                    </a:lnTo>
                    <a:lnTo>
                      <a:pt x="517" y="301"/>
                    </a:lnTo>
                    <a:lnTo>
                      <a:pt x="561" y="269"/>
                    </a:lnTo>
                    <a:lnTo>
                      <a:pt x="609" y="237"/>
                    </a:lnTo>
                    <a:lnTo>
                      <a:pt x="657" y="208"/>
                    </a:lnTo>
                    <a:lnTo>
                      <a:pt x="707" y="179"/>
                    </a:lnTo>
                    <a:lnTo>
                      <a:pt x="758" y="152"/>
                    </a:lnTo>
                    <a:lnTo>
                      <a:pt x="812" y="124"/>
                    </a:lnTo>
                    <a:lnTo>
                      <a:pt x="876" y="96"/>
                    </a:lnTo>
                    <a:lnTo>
                      <a:pt x="938" y="71"/>
                    </a:lnTo>
                    <a:lnTo>
                      <a:pt x="1001" y="49"/>
                    </a:lnTo>
                    <a:lnTo>
                      <a:pt x="1062" y="32"/>
                    </a:lnTo>
                    <a:lnTo>
                      <a:pt x="1123" y="18"/>
                    </a:lnTo>
                    <a:lnTo>
                      <a:pt x="1184" y="9"/>
                    </a:lnTo>
                    <a:lnTo>
                      <a:pt x="1243" y="3"/>
                    </a:lnTo>
                    <a:lnTo>
                      <a:pt x="1302" y="0"/>
                    </a:lnTo>
                    <a:lnTo>
                      <a:pt x="1360" y="2"/>
                    </a:lnTo>
                    <a:lnTo>
                      <a:pt x="1418" y="7"/>
                    </a:lnTo>
                    <a:lnTo>
                      <a:pt x="1476" y="16"/>
                    </a:lnTo>
                    <a:lnTo>
                      <a:pt x="1531" y="29"/>
                    </a:lnTo>
                    <a:lnTo>
                      <a:pt x="1588" y="45"/>
                    </a:lnTo>
                    <a:lnTo>
                      <a:pt x="1642" y="66"/>
                    </a:lnTo>
                    <a:lnTo>
                      <a:pt x="1697" y="90"/>
                    </a:lnTo>
                    <a:lnTo>
                      <a:pt x="1750" y="118"/>
                    </a:lnTo>
                    <a:lnTo>
                      <a:pt x="1804" y="149"/>
                    </a:lnTo>
                    <a:lnTo>
                      <a:pt x="1856" y="185"/>
                    </a:lnTo>
                    <a:lnTo>
                      <a:pt x="1908" y="224"/>
                    </a:lnTo>
                    <a:lnTo>
                      <a:pt x="1959" y="268"/>
                    </a:lnTo>
                    <a:lnTo>
                      <a:pt x="2010" y="314"/>
                    </a:lnTo>
                    <a:lnTo>
                      <a:pt x="2061" y="365"/>
                    </a:lnTo>
                    <a:lnTo>
                      <a:pt x="2110" y="419"/>
                    </a:lnTo>
                    <a:lnTo>
                      <a:pt x="2158" y="477"/>
                    </a:lnTo>
                    <a:lnTo>
                      <a:pt x="2206" y="540"/>
                    </a:lnTo>
                    <a:lnTo>
                      <a:pt x="2253" y="605"/>
                    </a:lnTo>
                    <a:lnTo>
                      <a:pt x="2301" y="674"/>
                    </a:lnTo>
                    <a:lnTo>
                      <a:pt x="2346" y="748"/>
                    </a:lnTo>
                    <a:lnTo>
                      <a:pt x="2392" y="825"/>
                    </a:lnTo>
                    <a:lnTo>
                      <a:pt x="2437" y="906"/>
                    </a:lnTo>
                    <a:lnTo>
                      <a:pt x="2482" y="990"/>
                    </a:lnTo>
                    <a:lnTo>
                      <a:pt x="2525" y="1078"/>
                    </a:lnTo>
                  </a:path>
                </a:pathLst>
              </a:custGeom>
              <a:noFill/>
              <a:ln w="31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39" name="Freeform 46"/>
              <p:cNvSpPr>
                <a:spLocks/>
              </p:cNvSpPr>
              <p:nvPr/>
            </p:nvSpPr>
            <p:spPr bwMode="auto">
              <a:xfrm>
                <a:off x="3392" y="3515"/>
                <a:ext cx="65" cy="46"/>
              </a:xfrm>
              <a:custGeom>
                <a:avLst/>
                <a:gdLst>
                  <a:gd name="T0" fmla="*/ 2 w 1703"/>
                  <a:gd name="T1" fmla="*/ 1 h 1200"/>
                  <a:gd name="T2" fmla="*/ 2 w 1703"/>
                  <a:gd name="T3" fmla="*/ 1 h 1200"/>
                  <a:gd name="T4" fmla="*/ 2 w 1703"/>
                  <a:gd name="T5" fmla="*/ 1 h 1200"/>
                  <a:gd name="T6" fmla="*/ 2 w 1703"/>
                  <a:gd name="T7" fmla="*/ 1 h 1200"/>
                  <a:gd name="T8" fmla="*/ 2 w 1703"/>
                  <a:gd name="T9" fmla="*/ 0 h 1200"/>
                  <a:gd name="T10" fmla="*/ 2 w 1703"/>
                  <a:gd name="T11" fmla="*/ 0 h 1200"/>
                  <a:gd name="T12" fmla="*/ 2 w 1703"/>
                  <a:gd name="T13" fmla="*/ 0 h 1200"/>
                  <a:gd name="T14" fmla="*/ 2 w 1703"/>
                  <a:gd name="T15" fmla="*/ 0 h 1200"/>
                  <a:gd name="T16" fmla="*/ 2 w 1703"/>
                  <a:gd name="T17" fmla="*/ 0 h 1200"/>
                  <a:gd name="T18" fmla="*/ 2 w 1703"/>
                  <a:gd name="T19" fmla="*/ 0 h 1200"/>
                  <a:gd name="T20" fmla="*/ 1 w 1703"/>
                  <a:gd name="T21" fmla="*/ 0 h 1200"/>
                  <a:gd name="T22" fmla="*/ 1 w 1703"/>
                  <a:gd name="T23" fmla="*/ 0 h 1200"/>
                  <a:gd name="T24" fmla="*/ 1 w 1703"/>
                  <a:gd name="T25" fmla="*/ 0 h 1200"/>
                  <a:gd name="T26" fmla="*/ 1 w 1703"/>
                  <a:gd name="T27" fmla="*/ 0 h 1200"/>
                  <a:gd name="T28" fmla="*/ 1 w 1703"/>
                  <a:gd name="T29" fmla="*/ 0 h 1200"/>
                  <a:gd name="T30" fmla="*/ 1 w 1703"/>
                  <a:gd name="T31" fmla="*/ 0 h 1200"/>
                  <a:gd name="T32" fmla="*/ 1 w 1703"/>
                  <a:gd name="T33" fmla="*/ 0 h 1200"/>
                  <a:gd name="T34" fmla="*/ 1 w 1703"/>
                  <a:gd name="T35" fmla="*/ 0 h 1200"/>
                  <a:gd name="T36" fmla="*/ 1 w 1703"/>
                  <a:gd name="T37" fmla="*/ 0 h 1200"/>
                  <a:gd name="T38" fmla="*/ 1 w 1703"/>
                  <a:gd name="T39" fmla="*/ 0 h 1200"/>
                  <a:gd name="T40" fmla="*/ 1 w 1703"/>
                  <a:gd name="T41" fmla="*/ 0 h 1200"/>
                  <a:gd name="T42" fmla="*/ 1 w 1703"/>
                  <a:gd name="T43" fmla="*/ 0 h 1200"/>
                  <a:gd name="T44" fmla="*/ 1 w 1703"/>
                  <a:gd name="T45" fmla="*/ 0 h 1200"/>
                  <a:gd name="T46" fmla="*/ 1 w 1703"/>
                  <a:gd name="T47" fmla="*/ 0 h 1200"/>
                  <a:gd name="T48" fmla="*/ 1 w 1703"/>
                  <a:gd name="T49" fmla="*/ 0 h 1200"/>
                  <a:gd name="T50" fmla="*/ 0 w 1703"/>
                  <a:gd name="T51" fmla="*/ 0 h 1200"/>
                  <a:gd name="T52" fmla="*/ 0 w 1703"/>
                  <a:gd name="T53" fmla="*/ 0 h 1200"/>
                  <a:gd name="T54" fmla="*/ 0 w 1703"/>
                  <a:gd name="T55" fmla="*/ 0 h 1200"/>
                  <a:gd name="T56" fmla="*/ 0 w 1703"/>
                  <a:gd name="T57" fmla="*/ 0 h 1200"/>
                  <a:gd name="T58" fmla="*/ 0 w 1703"/>
                  <a:gd name="T59" fmla="*/ 0 h 1200"/>
                  <a:gd name="T60" fmla="*/ 0 w 1703"/>
                  <a:gd name="T61" fmla="*/ 0 h 1200"/>
                  <a:gd name="T62" fmla="*/ 0 w 1703"/>
                  <a:gd name="T63" fmla="*/ 0 h 1200"/>
                  <a:gd name="T64" fmla="*/ 0 w 1703"/>
                  <a:gd name="T65" fmla="*/ 1 h 1200"/>
                  <a:gd name="T66" fmla="*/ 0 w 1703"/>
                  <a:gd name="T67" fmla="*/ 1 h 1200"/>
                  <a:gd name="T68" fmla="*/ 0 w 1703"/>
                  <a:gd name="T69" fmla="*/ 1 h 1200"/>
                  <a:gd name="T70" fmla="*/ 1 w 1703"/>
                  <a:gd name="T71" fmla="*/ 1 h 1200"/>
                  <a:gd name="T72" fmla="*/ 1 w 1703"/>
                  <a:gd name="T73" fmla="*/ 1 h 1200"/>
                  <a:gd name="T74" fmla="*/ 1 w 1703"/>
                  <a:gd name="T75" fmla="*/ 1 h 1200"/>
                  <a:gd name="T76" fmla="*/ 1 w 1703"/>
                  <a:gd name="T77" fmla="*/ 2 h 1200"/>
                  <a:gd name="T78" fmla="*/ 1 w 1703"/>
                  <a:gd name="T79" fmla="*/ 2 h 1200"/>
                  <a:gd name="T80" fmla="*/ 2 w 1703"/>
                  <a:gd name="T81" fmla="*/ 0 h 1200"/>
                  <a:gd name="T82" fmla="*/ 2 w 1703"/>
                  <a:gd name="T83" fmla="*/ 0 h 1200"/>
                  <a:gd name="T84" fmla="*/ 2 w 1703"/>
                  <a:gd name="T85" fmla="*/ 1 h 1200"/>
                  <a:gd name="T86" fmla="*/ 2 w 1703"/>
                  <a:gd name="T87" fmla="*/ 1 h 1200"/>
                  <a:gd name="T88" fmla="*/ 2 w 1703"/>
                  <a:gd name="T89" fmla="*/ 1 h 1200"/>
                  <a:gd name="T90" fmla="*/ 2 w 1703"/>
                  <a:gd name="T91" fmla="*/ 1 h 120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703"/>
                  <a:gd name="T139" fmla="*/ 0 h 1200"/>
                  <a:gd name="T140" fmla="*/ 1703 w 1703"/>
                  <a:gd name="T141" fmla="*/ 1200 h 120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703" h="1200">
                    <a:moveTo>
                      <a:pt x="1699" y="666"/>
                    </a:moveTo>
                    <a:lnTo>
                      <a:pt x="1678" y="624"/>
                    </a:lnTo>
                    <a:lnTo>
                      <a:pt x="1655" y="584"/>
                    </a:lnTo>
                    <a:lnTo>
                      <a:pt x="1631" y="544"/>
                    </a:lnTo>
                    <a:lnTo>
                      <a:pt x="1603" y="506"/>
                    </a:lnTo>
                    <a:lnTo>
                      <a:pt x="1575" y="469"/>
                    </a:lnTo>
                    <a:lnTo>
                      <a:pt x="1545" y="433"/>
                    </a:lnTo>
                    <a:lnTo>
                      <a:pt x="1513" y="398"/>
                    </a:lnTo>
                    <a:lnTo>
                      <a:pt x="1479" y="363"/>
                    </a:lnTo>
                    <a:lnTo>
                      <a:pt x="1444" y="330"/>
                    </a:lnTo>
                    <a:lnTo>
                      <a:pt x="1406" y="298"/>
                    </a:lnTo>
                    <a:lnTo>
                      <a:pt x="1367" y="267"/>
                    </a:lnTo>
                    <a:lnTo>
                      <a:pt x="1325" y="237"/>
                    </a:lnTo>
                    <a:lnTo>
                      <a:pt x="1282" y="208"/>
                    </a:lnTo>
                    <a:lnTo>
                      <a:pt x="1238" y="179"/>
                    </a:lnTo>
                    <a:lnTo>
                      <a:pt x="1190" y="153"/>
                    </a:lnTo>
                    <a:lnTo>
                      <a:pt x="1142" y="127"/>
                    </a:lnTo>
                    <a:lnTo>
                      <a:pt x="1115" y="114"/>
                    </a:lnTo>
                    <a:lnTo>
                      <a:pt x="1089" y="102"/>
                    </a:lnTo>
                    <a:lnTo>
                      <a:pt x="1062" y="89"/>
                    </a:lnTo>
                    <a:lnTo>
                      <a:pt x="1037" y="78"/>
                    </a:lnTo>
                    <a:lnTo>
                      <a:pt x="1010" y="68"/>
                    </a:lnTo>
                    <a:lnTo>
                      <a:pt x="985" y="58"/>
                    </a:lnTo>
                    <a:lnTo>
                      <a:pt x="959" y="49"/>
                    </a:lnTo>
                    <a:lnTo>
                      <a:pt x="934" y="41"/>
                    </a:lnTo>
                    <a:lnTo>
                      <a:pt x="908" y="34"/>
                    </a:lnTo>
                    <a:lnTo>
                      <a:pt x="884" y="27"/>
                    </a:lnTo>
                    <a:lnTo>
                      <a:pt x="859" y="21"/>
                    </a:lnTo>
                    <a:lnTo>
                      <a:pt x="835" y="16"/>
                    </a:lnTo>
                    <a:lnTo>
                      <a:pt x="810" y="11"/>
                    </a:lnTo>
                    <a:lnTo>
                      <a:pt x="786" y="8"/>
                    </a:lnTo>
                    <a:lnTo>
                      <a:pt x="763" y="5"/>
                    </a:lnTo>
                    <a:lnTo>
                      <a:pt x="740" y="2"/>
                    </a:lnTo>
                    <a:lnTo>
                      <a:pt x="715" y="1"/>
                    </a:lnTo>
                    <a:lnTo>
                      <a:pt x="692" y="0"/>
                    </a:lnTo>
                    <a:lnTo>
                      <a:pt x="670" y="0"/>
                    </a:lnTo>
                    <a:lnTo>
                      <a:pt x="647" y="0"/>
                    </a:lnTo>
                    <a:lnTo>
                      <a:pt x="624" y="2"/>
                    </a:lnTo>
                    <a:lnTo>
                      <a:pt x="601" y="4"/>
                    </a:lnTo>
                    <a:lnTo>
                      <a:pt x="579" y="6"/>
                    </a:lnTo>
                    <a:lnTo>
                      <a:pt x="558" y="10"/>
                    </a:lnTo>
                    <a:lnTo>
                      <a:pt x="536" y="14"/>
                    </a:lnTo>
                    <a:lnTo>
                      <a:pt x="514" y="19"/>
                    </a:lnTo>
                    <a:lnTo>
                      <a:pt x="493" y="25"/>
                    </a:lnTo>
                    <a:lnTo>
                      <a:pt x="472" y="31"/>
                    </a:lnTo>
                    <a:lnTo>
                      <a:pt x="451" y="38"/>
                    </a:lnTo>
                    <a:lnTo>
                      <a:pt x="429" y="46"/>
                    </a:lnTo>
                    <a:lnTo>
                      <a:pt x="409" y="55"/>
                    </a:lnTo>
                    <a:lnTo>
                      <a:pt x="389" y="64"/>
                    </a:lnTo>
                    <a:lnTo>
                      <a:pt x="360" y="78"/>
                    </a:lnTo>
                    <a:lnTo>
                      <a:pt x="331" y="93"/>
                    </a:lnTo>
                    <a:lnTo>
                      <a:pt x="304" y="109"/>
                    </a:lnTo>
                    <a:lnTo>
                      <a:pt x="277" y="125"/>
                    </a:lnTo>
                    <a:lnTo>
                      <a:pt x="251" y="141"/>
                    </a:lnTo>
                    <a:lnTo>
                      <a:pt x="225" y="158"/>
                    </a:lnTo>
                    <a:lnTo>
                      <a:pt x="200" y="176"/>
                    </a:lnTo>
                    <a:lnTo>
                      <a:pt x="175" y="195"/>
                    </a:lnTo>
                    <a:lnTo>
                      <a:pt x="152" y="214"/>
                    </a:lnTo>
                    <a:lnTo>
                      <a:pt x="127" y="233"/>
                    </a:lnTo>
                    <a:lnTo>
                      <a:pt x="105" y="253"/>
                    </a:lnTo>
                    <a:lnTo>
                      <a:pt x="83" y="274"/>
                    </a:lnTo>
                    <a:lnTo>
                      <a:pt x="62" y="297"/>
                    </a:lnTo>
                    <a:lnTo>
                      <a:pt x="41" y="319"/>
                    </a:lnTo>
                    <a:lnTo>
                      <a:pt x="20" y="341"/>
                    </a:lnTo>
                    <a:lnTo>
                      <a:pt x="0" y="365"/>
                    </a:lnTo>
                    <a:lnTo>
                      <a:pt x="64" y="416"/>
                    </a:lnTo>
                    <a:lnTo>
                      <a:pt x="124" y="468"/>
                    </a:lnTo>
                    <a:lnTo>
                      <a:pt x="183" y="518"/>
                    </a:lnTo>
                    <a:lnTo>
                      <a:pt x="240" y="570"/>
                    </a:lnTo>
                    <a:lnTo>
                      <a:pt x="293" y="621"/>
                    </a:lnTo>
                    <a:lnTo>
                      <a:pt x="345" y="673"/>
                    </a:lnTo>
                    <a:lnTo>
                      <a:pt x="395" y="725"/>
                    </a:lnTo>
                    <a:lnTo>
                      <a:pt x="443" y="777"/>
                    </a:lnTo>
                    <a:lnTo>
                      <a:pt x="487" y="829"/>
                    </a:lnTo>
                    <a:lnTo>
                      <a:pt x="530" y="882"/>
                    </a:lnTo>
                    <a:lnTo>
                      <a:pt x="571" y="934"/>
                    </a:lnTo>
                    <a:lnTo>
                      <a:pt x="610" y="987"/>
                    </a:lnTo>
                    <a:lnTo>
                      <a:pt x="647" y="1041"/>
                    </a:lnTo>
                    <a:lnTo>
                      <a:pt x="681" y="1093"/>
                    </a:lnTo>
                    <a:lnTo>
                      <a:pt x="712" y="1147"/>
                    </a:lnTo>
                    <a:lnTo>
                      <a:pt x="743" y="1200"/>
                    </a:lnTo>
                    <a:lnTo>
                      <a:pt x="1096" y="307"/>
                    </a:lnTo>
                    <a:lnTo>
                      <a:pt x="1124" y="321"/>
                    </a:lnTo>
                    <a:lnTo>
                      <a:pt x="1154" y="336"/>
                    </a:lnTo>
                    <a:lnTo>
                      <a:pt x="1184" y="352"/>
                    </a:lnTo>
                    <a:lnTo>
                      <a:pt x="1216" y="370"/>
                    </a:lnTo>
                    <a:lnTo>
                      <a:pt x="1285" y="410"/>
                    </a:lnTo>
                    <a:lnTo>
                      <a:pt x="1358" y="455"/>
                    </a:lnTo>
                    <a:lnTo>
                      <a:pt x="1437" y="505"/>
                    </a:lnTo>
                    <a:lnTo>
                      <a:pt x="1520" y="562"/>
                    </a:lnTo>
                    <a:lnTo>
                      <a:pt x="1609" y="622"/>
                    </a:lnTo>
                    <a:lnTo>
                      <a:pt x="1703" y="689"/>
                    </a:lnTo>
                    <a:lnTo>
                      <a:pt x="1699" y="666"/>
                    </a:lnTo>
                    <a:close/>
                  </a:path>
                </a:pathLst>
              </a:custGeom>
              <a:noFill/>
              <a:ln w="31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3023" name="Text Box 47"/>
            <p:cNvSpPr txBox="1">
              <a:spLocks noChangeArrowheads="1"/>
            </p:cNvSpPr>
            <p:nvPr/>
          </p:nvSpPr>
          <p:spPr bwMode="auto">
            <a:xfrm>
              <a:off x="3741" y="1751"/>
              <a:ext cx="90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Web Server</a:t>
              </a:r>
            </a:p>
          </p:txBody>
        </p:sp>
        <p:sp>
          <p:nvSpPr>
            <p:cNvPr id="51213" name="Line 48"/>
            <p:cNvSpPr>
              <a:spLocks noChangeShapeType="1"/>
            </p:cNvSpPr>
            <p:nvPr/>
          </p:nvSpPr>
          <p:spPr bwMode="auto">
            <a:xfrm>
              <a:off x="2115" y="1580"/>
              <a:ext cx="9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3025" name="Text Box 49"/>
            <p:cNvSpPr txBox="1">
              <a:spLocks noChangeArrowheads="1"/>
            </p:cNvSpPr>
            <p:nvPr/>
          </p:nvSpPr>
          <p:spPr bwMode="auto">
            <a:xfrm>
              <a:off x="2224" y="1321"/>
              <a:ext cx="36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SGi</a:t>
              </a:r>
            </a:p>
          </p:txBody>
        </p:sp>
        <p:sp>
          <p:nvSpPr>
            <p:cNvPr id="1023026" name="Text Box 50"/>
            <p:cNvSpPr txBox="1">
              <a:spLocks noChangeArrowheads="1"/>
            </p:cNvSpPr>
            <p:nvPr/>
          </p:nvSpPr>
          <p:spPr bwMode="auto">
            <a:xfrm>
              <a:off x="4173" y="2086"/>
              <a:ext cx="42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t"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PDN</a:t>
              </a:r>
            </a:p>
          </p:txBody>
        </p:sp>
      </p:grpSp>
      <p:pic>
        <p:nvPicPr>
          <p:cNvPr id="51205" name="Picture 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1088" y="3217863"/>
            <a:ext cx="3902075" cy="2954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2" name="Rectangle 2"/>
          <p:cNvSpPr txBox="1">
            <a:spLocks noChangeArrowheads="1"/>
          </p:cNvSpPr>
          <p:nvPr/>
        </p:nvSpPr>
        <p:spPr bwMode="auto">
          <a:xfrm>
            <a:off x="0" y="332656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err="1" smtClean="0"/>
              <a:t>SGi</a:t>
            </a:r>
            <a:r>
              <a:rPr lang="zh-CN" altLang="en-US" dirty="0" smtClean="0"/>
              <a:t>接口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30146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3" y="332656"/>
            <a:ext cx="6734175" cy="600075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S2a</a:t>
            </a:r>
            <a:r>
              <a:rPr lang="zh-CN" altLang="en-US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接口</a:t>
            </a:r>
          </a:p>
        </p:txBody>
      </p:sp>
      <p:sp>
        <p:nvSpPr>
          <p:cNvPr id="54" name="Line 129"/>
          <p:cNvSpPr>
            <a:spLocks noChangeShapeType="1"/>
          </p:cNvSpPr>
          <p:nvPr/>
        </p:nvSpPr>
        <p:spPr bwMode="auto">
          <a:xfrm flipH="1">
            <a:off x="938213" y="2222500"/>
            <a:ext cx="495300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5" name="Group 6"/>
          <p:cNvGrpSpPr>
            <a:grpSpLocks/>
          </p:cNvGrpSpPr>
          <p:nvPr/>
        </p:nvGrpSpPr>
        <p:grpSpPr bwMode="auto">
          <a:xfrm>
            <a:off x="5434013" y="1697038"/>
            <a:ext cx="673100" cy="279400"/>
            <a:chOff x="6886" y="1276"/>
            <a:chExt cx="825" cy="342"/>
          </a:xfrm>
        </p:grpSpPr>
        <p:sp>
          <p:nvSpPr>
            <p:cNvPr id="56" name="Rectangle 7"/>
            <p:cNvSpPr>
              <a:spLocks noChangeArrowheads="1"/>
            </p:cNvSpPr>
            <p:nvPr/>
          </p:nvSpPr>
          <p:spPr bwMode="auto">
            <a:xfrm>
              <a:off x="6892" y="1282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6886" y="1276"/>
              <a:ext cx="825" cy="342"/>
            </a:xfrm>
            <a:custGeom>
              <a:avLst/>
              <a:gdLst/>
              <a:ahLst/>
              <a:cxnLst>
                <a:cxn ang="0">
                  <a:pos x="768" y="0"/>
                </a:cxn>
                <a:cxn ang="0">
                  <a:pos x="731" y="12"/>
                </a:cxn>
                <a:cxn ang="0">
                  <a:pos x="731" y="0"/>
                </a:cxn>
                <a:cxn ang="0">
                  <a:pos x="593" y="12"/>
                </a:cxn>
                <a:cxn ang="0">
                  <a:pos x="643" y="12"/>
                </a:cxn>
                <a:cxn ang="0">
                  <a:pos x="505" y="0"/>
                </a:cxn>
                <a:cxn ang="0">
                  <a:pos x="467" y="12"/>
                </a:cxn>
                <a:cxn ang="0">
                  <a:pos x="467" y="0"/>
                </a:cxn>
                <a:cxn ang="0">
                  <a:pos x="330" y="12"/>
                </a:cxn>
                <a:cxn ang="0">
                  <a:pos x="380" y="12"/>
                </a:cxn>
                <a:cxn ang="0">
                  <a:pos x="242" y="0"/>
                </a:cxn>
                <a:cxn ang="0">
                  <a:pos x="204" y="12"/>
                </a:cxn>
                <a:cxn ang="0">
                  <a:pos x="204" y="0"/>
                </a:cxn>
                <a:cxn ang="0">
                  <a:pos x="66" y="12"/>
                </a:cxn>
                <a:cxn ang="0">
                  <a:pos x="116" y="12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12" y="71"/>
                </a:cxn>
                <a:cxn ang="0">
                  <a:pos x="0" y="71"/>
                </a:cxn>
                <a:cxn ang="0">
                  <a:pos x="12" y="208"/>
                </a:cxn>
                <a:cxn ang="0">
                  <a:pos x="12" y="158"/>
                </a:cxn>
                <a:cxn ang="0">
                  <a:pos x="0" y="296"/>
                </a:cxn>
                <a:cxn ang="0">
                  <a:pos x="12" y="333"/>
                </a:cxn>
                <a:cxn ang="0">
                  <a:pos x="54" y="330"/>
                </a:cxn>
                <a:cxn ang="0">
                  <a:pos x="0" y="333"/>
                </a:cxn>
                <a:cxn ang="0">
                  <a:pos x="141" y="330"/>
                </a:cxn>
                <a:cxn ang="0">
                  <a:pos x="91" y="330"/>
                </a:cxn>
                <a:cxn ang="0">
                  <a:pos x="229" y="342"/>
                </a:cxn>
                <a:cxn ang="0">
                  <a:pos x="267" y="330"/>
                </a:cxn>
                <a:cxn ang="0">
                  <a:pos x="267" y="342"/>
                </a:cxn>
                <a:cxn ang="0">
                  <a:pos x="405" y="330"/>
                </a:cxn>
                <a:cxn ang="0">
                  <a:pos x="355" y="330"/>
                </a:cxn>
                <a:cxn ang="0">
                  <a:pos x="493" y="342"/>
                </a:cxn>
                <a:cxn ang="0">
                  <a:pos x="530" y="330"/>
                </a:cxn>
                <a:cxn ang="0">
                  <a:pos x="530" y="342"/>
                </a:cxn>
                <a:cxn ang="0">
                  <a:pos x="668" y="330"/>
                </a:cxn>
                <a:cxn ang="0">
                  <a:pos x="618" y="330"/>
                </a:cxn>
                <a:cxn ang="0">
                  <a:pos x="756" y="342"/>
                </a:cxn>
                <a:cxn ang="0">
                  <a:pos x="793" y="330"/>
                </a:cxn>
                <a:cxn ang="0">
                  <a:pos x="812" y="311"/>
                </a:cxn>
                <a:cxn ang="0">
                  <a:pos x="793" y="342"/>
                </a:cxn>
                <a:cxn ang="0">
                  <a:pos x="812" y="223"/>
                </a:cxn>
                <a:cxn ang="0">
                  <a:pos x="812" y="273"/>
                </a:cxn>
                <a:cxn ang="0">
                  <a:pos x="825" y="136"/>
                </a:cxn>
                <a:cxn ang="0">
                  <a:pos x="812" y="98"/>
                </a:cxn>
                <a:cxn ang="0">
                  <a:pos x="825" y="98"/>
                </a:cxn>
                <a:cxn ang="0">
                  <a:pos x="812" y="6"/>
                </a:cxn>
                <a:cxn ang="0">
                  <a:pos x="812" y="11"/>
                </a:cxn>
              </a:cxnLst>
              <a:rect l="0" t="0" r="r" b="b"/>
              <a:pathLst>
                <a:path w="825" h="342">
                  <a:moveTo>
                    <a:pt x="819" y="12"/>
                  </a:moveTo>
                  <a:lnTo>
                    <a:pt x="768" y="12"/>
                  </a:lnTo>
                  <a:lnTo>
                    <a:pt x="768" y="0"/>
                  </a:lnTo>
                  <a:lnTo>
                    <a:pt x="819" y="0"/>
                  </a:lnTo>
                  <a:lnTo>
                    <a:pt x="819" y="12"/>
                  </a:lnTo>
                  <a:close/>
                  <a:moveTo>
                    <a:pt x="731" y="12"/>
                  </a:moveTo>
                  <a:lnTo>
                    <a:pt x="681" y="12"/>
                  </a:lnTo>
                  <a:lnTo>
                    <a:pt x="681" y="0"/>
                  </a:lnTo>
                  <a:lnTo>
                    <a:pt x="731" y="0"/>
                  </a:lnTo>
                  <a:lnTo>
                    <a:pt x="731" y="12"/>
                  </a:lnTo>
                  <a:close/>
                  <a:moveTo>
                    <a:pt x="643" y="12"/>
                  </a:moveTo>
                  <a:lnTo>
                    <a:pt x="593" y="12"/>
                  </a:lnTo>
                  <a:lnTo>
                    <a:pt x="593" y="0"/>
                  </a:lnTo>
                  <a:lnTo>
                    <a:pt x="643" y="0"/>
                  </a:lnTo>
                  <a:lnTo>
                    <a:pt x="643" y="12"/>
                  </a:lnTo>
                  <a:close/>
                  <a:moveTo>
                    <a:pt x="555" y="12"/>
                  </a:moveTo>
                  <a:lnTo>
                    <a:pt x="505" y="12"/>
                  </a:lnTo>
                  <a:lnTo>
                    <a:pt x="505" y="0"/>
                  </a:lnTo>
                  <a:lnTo>
                    <a:pt x="555" y="0"/>
                  </a:lnTo>
                  <a:lnTo>
                    <a:pt x="555" y="12"/>
                  </a:lnTo>
                  <a:close/>
                  <a:moveTo>
                    <a:pt x="467" y="12"/>
                  </a:moveTo>
                  <a:lnTo>
                    <a:pt x="417" y="12"/>
                  </a:lnTo>
                  <a:lnTo>
                    <a:pt x="417" y="0"/>
                  </a:lnTo>
                  <a:lnTo>
                    <a:pt x="467" y="0"/>
                  </a:lnTo>
                  <a:lnTo>
                    <a:pt x="467" y="12"/>
                  </a:lnTo>
                  <a:close/>
                  <a:moveTo>
                    <a:pt x="380" y="12"/>
                  </a:moveTo>
                  <a:lnTo>
                    <a:pt x="330" y="12"/>
                  </a:lnTo>
                  <a:lnTo>
                    <a:pt x="330" y="0"/>
                  </a:lnTo>
                  <a:lnTo>
                    <a:pt x="380" y="0"/>
                  </a:lnTo>
                  <a:lnTo>
                    <a:pt x="380" y="12"/>
                  </a:lnTo>
                  <a:close/>
                  <a:moveTo>
                    <a:pt x="292" y="12"/>
                  </a:moveTo>
                  <a:lnTo>
                    <a:pt x="242" y="12"/>
                  </a:lnTo>
                  <a:lnTo>
                    <a:pt x="242" y="0"/>
                  </a:lnTo>
                  <a:lnTo>
                    <a:pt x="292" y="0"/>
                  </a:lnTo>
                  <a:lnTo>
                    <a:pt x="292" y="12"/>
                  </a:lnTo>
                  <a:close/>
                  <a:moveTo>
                    <a:pt x="204" y="12"/>
                  </a:moveTo>
                  <a:lnTo>
                    <a:pt x="154" y="12"/>
                  </a:lnTo>
                  <a:lnTo>
                    <a:pt x="154" y="0"/>
                  </a:lnTo>
                  <a:lnTo>
                    <a:pt x="204" y="0"/>
                  </a:lnTo>
                  <a:lnTo>
                    <a:pt x="204" y="12"/>
                  </a:lnTo>
                  <a:close/>
                  <a:moveTo>
                    <a:pt x="116" y="12"/>
                  </a:moveTo>
                  <a:lnTo>
                    <a:pt x="66" y="12"/>
                  </a:lnTo>
                  <a:lnTo>
                    <a:pt x="66" y="0"/>
                  </a:lnTo>
                  <a:lnTo>
                    <a:pt x="116" y="0"/>
                  </a:lnTo>
                  <a:lnTo>
                    <a:pt x="116" y="12"/>
                  </a:lnTo>
                  <a:close/>
                  <a:moveTo>
                    <a:pt x="29" y="12"/>
                  </a:moveTo>
                  <a:lnTo>
                    <a:pt x="6" y="12"/>
                  </a:lnTo>
                  <a:lnTo>
                    <a:pt x="12" y="6"/>
                  </a:lnTo>
                  <a:lnTo>
                    <a:pt x="12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12"/>
                  </a:lnTo>
                  <a:close/>
                  <a:moveTo>
                    <a:pt x="12" y="71"/>
                  </a:moveTo>
                  <a:lnTo>
                    <a:pt x="12" y="121"/>
                  </a:lnTo>
                  <a:lnTo>
                    <a:pt x="0" y="121"/>
                  </a:lnTo>
                  <a:lnTo>
                    <a:pt x="0" y="71"/>
                  </a:lnTo>
                  <a:lnTo>
                    <a:pt x="12" y="71"/>
                  </a:lnTo>
                  <a:close/>
                  <a:moveTo>
                    <a:pt x="12" y="158"/>
                  </a:moveTo>
                  <a:lnTo>
                    <a:pt x="12" y="208"/>
                  </a:lnTo>
                  <a:lnTo>
                    <a:pt x="0" y="208"/>
                  </a:lnTo>
                  <a:lnTo>
                    <a:pt x="0" y="158"/>
                  </a:lnTo>
                  <a:lnTo>
                    <a:pt x="12" y="158"/>
                  </a:lnTo>
                  <a:close/>
                  <a:moveTo>
                    <a:pt x="12" y="246"/>
                  </a:moveTo>
                  <a:lnTo>
                    <a:pt x="12" y="296"/>
                  </a:lnTo>
                  <a:lnTo>
                    <a:pt x="0" y="296"/>
                  </a:lnTo>
                  <a:lnTo>
                    <a:pt x="0" y="246"/>
                  </a:lnTo>
                  <a:lnTo>
                    <a:pt x="12" y="246"/>
                  </a:lnTo>
                  <a:close/>
                  <a:moveTo>
                    <a:pt x="12" y="333"/>
                  </a:moveTo>
                  <a:lnTo>
                    <a:pt x="12" y="336"/>
                  </a:lnTo>
                  <a:lnTo>
                    <a:pt x="6" y="330"/>
                  </a:lnTo>
                  <a:lnTo>
                    <a:pt x="54" y="330"/>
                  </a:lnTo>
                  <a:lnTo>
                    <a:pt x="54" y="342"/>
                  </a:lnTo>
                  <a:lnTo>
                    <a:pt x="0" y="342"/>
                  </a:lnTo>
                  <a:lnTo>
                    <a:pt x="0" y="333"/>
                  </a:lnTo>
                  <a:lnTo>
                    <a:pt x="12" y="333"/>
                  </a:lnTo>
                  <a:close/>
                  <a:moveTo>
                    <a:pt x="91" y="330"/>
                  </a:moveTo>
                  <a:lnTo>
                    <a:pt x="141" y="330"/>
                  </a:lnTo>
                  <a:lnTo>
                    <a:pt x="141" y="342"/>
                  </a:lnTo>
                  <a:lnTo>
                    <a:pt x="91" y="342"/>
                  </a:lnTo>
                  <a:lnTo>
                    <a:pt x="91" y="330"/>
                  </a:lnTo>
                  <a:close/>
                  <a:moveTo>
                    <a:pt x="179" y="330"/>
                  </a:moveTo>
                  <a:lnTo>
                    <a:pt x="229" y="330"/>
                  </a:lnTo>
                  <a:lnTo>
                    <a:pt x="229" y="342"/>
                  </a:lnTo>
                  <a:lnTo>
                    <a:pt x="179" y="342"/>
                  </a:lnTo>
                  <a:lnTo>
                    <a:pt x="179" y="330"/>
                  </a:lnTo>
                  <a:close/>
                  <a:moveTo>
                    <a:pt x="267" y="330"/>
                  </a:moveTo>
                  <a:lnTo>
                    <a:pt x="317" y="330"/>
                  </a:lnTo>
                  <a:lnTo>
                    <a:pt x="317" y="342"/>
                  </a:lnTo>
                  <a:lnTo>
                    <a:pt x="267" y="342"/>
                  </a:lnTo>
                  <a:lnTo>
                    <a:pt x="267" y="330"/>
                  </a:lnTo>
                  <a:close/>
                  <a:moveTo>
                    <a:pt x="355" y="330"/>
                  </a:moveTo>
                  <a:lnTo>
                    <a:pt x="405" y="330"/>
                  </a:lnTo>
                  <a:lnTo>
                    <a:pt x="405" y="342"/>
                  </a:lnTo>
                  <a:lnTo>
                    <a:pt x="355" y="342"/>
                  </a:lnTo>
                  <a:lnTo>
                    <a:pt x="355" y="330"/>
                  </a:lnTo>
                  <a:close/>
                  <a:moveTo>
                    <a:pt x="442" y="330"/>
                  </a:moveTo>
                  <a:lnTo>
                    <a:pt x="493" y="330"/>
                  </a:lnTo>
                  <a:lnTo>
                    <a:pt x="493" y="342"/>
                  </a:lnTo>
                  <a:lnTo>
                    <a:pt x="442" y="342"/>
                  </a:lnTo>
                  <a:lnTo>
                    <a:pt x="442" y="330"/>
                  </a:lnTo>
                  <a:close/>
                  <a:moveTo>
                    <a:pt x="530" y="330"/>
                  </a:moveTo>
                  <a:lnTo>
                    <a:pt x="580" y="330"/>
                  </a:lnTo>
                  <a:lnTo>
                    <a:pt x="580" y="342"/>
                  </a:lnTo>
                  <a:lnTo>
                    <a:pt x="530" y="342"/>
                  </a:lnTo>
                  <a:lnTo>
                    <a:pt x="530" y="330"/>
                  </a:lnTo>
                  <a:close/>
                  <a:moveTo>
                    <a:pt x="618" y="330"/>
                  </a:moveTo>
                  <a:lnTo>
                    <a:pt x="668" y="330"/>
                  </a:lnTo>
                  <a:lnTo>
                    <a:pt x="668" y="342"/>
                  </a:lnTo>
                  <a:lnTo>
                    <a:pt x="618" y="342"/>
                  </a:lnTo>
                  <a:lnTo>
                    <a:pt x="618" y="330"/>
                  </a:lnTo>
                  <a:close/>
                  <a:moveTo>
                    <a:pt x="706" y="330"/>
                  </a:moveTo>
                  <a:lnTo>
                    <a:pt x="756" y="330"/>
                  </a:lnTo>
                  <a:lnTo>
                    <a:pt x="756" y="342"/>
                  </a:lnTo>
                  <a:lnTo>
                    <a:pt x="706" y="342"/>
                  </a:lnTo>
                  <a:lnTo>
                    <a:pt x="706" y="330"/>
                  </a:lnTo>
                  <a:close/>
                  <a:moveTo>
                    <a:pt x="793" y="330"/>
                  </a:moveTo>
                  <a:lnTo>
                    <a:pt x="819" y="330"/>
                  </a:lnTo>
                  <a:lnTo>
                    <a:pt x="812" y="336"/>
                  </a:lnTo>
                  <a:lnTo>
                    <a:pt x="812" y="311"/>
                  </a:lnTo>
                  <a:lnTo>
                    <a:pt x="825" y="311"/>
                  </a:lnTo>
                  <a:lnTo>
                    <a:pt x="825" y="342"/>
                  </a:lnTo>
                  <a:lnTo>
                    <a:pt x="793" y="342"/>
                  </a:lnTo>
                  <a:lnTo>
                    <a:pt x="793" y="330"/>
                  </a:lnTo>
                  <a:close/>
                  <a:moveTo>
                    <a:pt x="812" y="273"/>
                  </a:moveTo>
                  <a:lnTo>
                    <a:pt x="812" y="223"/>
                  </a:lnTo>
                  <a:lnTo>
                    <a:pt x="825" y="223"/>
                  </a:lnTo>
                  <a:lnTo>
                    <a:pt x="825" y="273"/>
                  </a:lnTo>
                  <a:lnTo>
                    <a:pt x="812" y="273"/>
                  </a:lnTo>
                  <a:close/>
                  <a:moveTo>
                    <a:pt x="812" y="186"/>
                  </a:moveTo>
                  <a:lnTo>
                    <a:pt x="812" y="136"/>
                  </a:lnTo>
                  <a:lnTo>
                    <a:pt x="825" y="136"/>
                  </a:lnTo>
                  <a:lnTo>
                    <a:pt x="825" y="186"/>
                  </a:lnTo>
                  <a:lnTo>
                    <a:pt x="812" y="186"/>
                  </a:lnTo>
                  <a:close/>
                  <a:moveTo>
                    <a:pt x="812" y="98"/>
                  </a:moveTo>
                  <a:lnTo>
                    <a:pt x="812" y="48"/>
                  </a:lnTo>
                  <a:lnTo>
                    <a:pt x="825" y="48"/>
                  </a:lnTo>
                  <a:lnTo>
                    <a:pt x="825" y="98"/>
                  </a:lnTo>
                  <a:lnTo>
                    <a:pt x="812" y="98"/>
                  </a:lnTo>
                  <a:close/>
                  <a:moveTo>
                    <a:pt x="812" y="11"/>
                  </a:moveTo>
                  <a:lnTo>
                    <a:pt x="812" y="6"/>
                  </a:lnTo>
                  <a:lnTo>
                    <a:pt x="825" y="6"/>
                  </a:lnTo>
                  <a:lnTo>
                    <a:pt x="825" y="11"/>
                  </a:lnTo>
                  <a:lnTo>
                    <a:pt x="812" y="11"/>
                  </a:lnTo>
                  <a:close/>
                </a:path>
              </a:pathLst>
            </a:custGeom>
            <a:solidFill>
              <a:srgbClr val="000000"/>
            </a:solidFill>
            <a:ln w="127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" name="Group 9"/>
          <p:cNvGrpSpPr>
            <a:grpSpLocks/>
          </p:cNvGrpSpPr>
          <p:nvPr/>
        </p:nvGrpSpPr>
        <p:grpSpPr bwMode="auto">
          <a:xfrm>
            <a:off x="4397375" y="2249488"/>
            <a:ext cx="663575" cy="260350"/>
            <a:chOff x="5618" y="1951"/>
            <a:chExt cx="813" cy="319"/>
          </a:xfrm>
        </p:grpSpPr>
        <p:sp>
          <p:nvSpPr>
            <p:cNvPr id="59" name="Rectangle 10"/>
            <p:cNvSpPr>
              <a:spLocks noChangeArrowheads="1"/>
            </p:cNvSpPr>
            <p:nvPr/>
          </p:nvSpPr>
          <p:spPr bwMode="auto">
            <a:xfrm>
              <a:off x="5618" y="1951"/>
              <a:ext cx="813" cy="31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Rectangle 11"/>
            <p:cNvSpPr>
              <a:spLocks noChangeArrowheads="1"/>
            </p:cNvSpPr>
            <p:nvPr/>
          </p:nvSpPr>
          <p:spPr bwMode="auto">
            <a:xfrm>
              <a:off x="5618" y="1951"/>
              <a:ext cx="813" cy="31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" name="Rectangle 12"/>
          <p:cNvSpPr>
            <a:spLocks noChangeArrowheads="1"/>
          </p:cNvSpPr>
          <p:nvPr/>
        </p:nvSpPr>
        <p:spPr bwMode="auto">
          <a:xfrm>
            <a:off x="4500563" y="2328863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62" name="Rectangle 13"/>
          <p:cNvSpPr>
            <a:spLocks noChangeArrowheads="1"/>
          </p:cNvSpPr>
          <p:nvPr/>
        </p:nvSpPr>
        <p:spPr bwMode="auto">
          <a:xfrm>
            <a:off x="4919663" y="2328863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63" name="Group 14"/>
          <p:cNvGrpSpPr>
            <a:grpSpLocks/>
          </p:cNvGrpSpPr>
          <p:nvPr/>
        </p:nvGrpSpPr>
        <p:grpSpPr bwMode="auto">
          <a:xfrm>
            <a:off x="4397375" y="1420813"/>
            <a:ext cx="663575" cy="828675"/>
            <a:chOff x="5618" y="939"/>
            <a:chExt cx="813" cy="1012"/>
          </a:xfrm>
        </p:grpSpPr>
        <p:sp>
          <p:nvSpPr>
            <p:cNvPr id="64" name="Rectangle 15"/>
            <p:cNvSpPr>
              <a:spLocks noChangeArrowheads="1"/>
            </p:cNvSpPr>
            <p:nvPr/>
          </p:nvSpPr>
          <p:spPr bwMode="auto">
            <a:xfrm>
              <a:off x="5618" y="939"/>
              <a:ext cx="813" cy="101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Rectangle 16"/>
            <p:cNvSpPr>
              <a:spLocks noChangeArrowheads="1"/>
            </p:cNvSpPr>
            <p:nvPr/>
          </p:nvSpPr>
          <p:spPr bwMode="auto">
            <a:xfrm>
              <a:off x="5618" y="939"/>
              <a:ext cx="813" cy="1012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" name="Rectangle 17"/>
          <p:cNvSpPr>
            <a:spLocks noChangeArrowheads="1"/>
          </p:cNvSpPr>
          <p:nvPr/>
        </p:nvSpPr>
        <p:spPr bwMode="auto">
          <a:xfrm>
            <a:off x="4421188" y="1517650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67" name="Rectangle 18"/>
          <p:cNvSpPr>
            <a:spLocks noChangeArrowheads="1"/>
          </p:cNvSpPr>
          <p:nvPr/>
        </p:nvSpPr>
        <p:spPr bwMode="auto">
          <a:xfrm>
            <a:off x="4976813" y="151765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68" name="Group 19"/>
          <p:cNvGrpSpPr>
            <a:grpSpLocks/>
          </p:cNvGrpSpPr>
          <p:nvPr/>
        </p:nvGrpSpPr>
        <p:grpSpPr bwMode="auto">
          <a:xfrm>
            <a:off x="5438775" y="2249488"/>
            <a:ext cx="661988" cy="252412"/>
            <a:chOff x="6892" y="1951"/>
            <a:chExt cx="813" cy="309"/>
          </a:xfrm>
        </p:grpSpPr>
        <p:sp>
          <p:nvSpPr>
            <p:cNvPr id="69" name="Rectangle 20"/>
            <p:cNvSpPr>
              <a:spLocks noChangeArrowheads="1"/>
            </p:cNvSpPr>
            <p:nvPr/>
          </p:nvSpPr>
          <p:spPr bwMode="auto">
            <a:xfrm>
              <a:off x="6892" y="1951"/>
              <a:ext cx="813" cy="30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Rectangle 21"/>
            <p:cNvSpPr>
              <a:spLocks noChangeArrowheads="1"/>
            </p:cNvSpPr>
            <p:nvPr/>
          </p:nvSpPr>
          <p:spPr bwMode="auto">
            <a:xfrm>
              <a:off x="6892" y="1951"/>
              <a:ext cx="813" cy="30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545138" y="2287588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964238" y="2287588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73" name="Group 24"/>
          <p:cNvGrpSpPr>
            <a:grpSpLocks/>
          </p:cNvGrpSpPr>
          <p:nvPr/>
        </p:nvGrpSpPr>
        <p:grpSpPr bwMode="auto">
          <a:xfrm>
            <a:off x="6100763" y="2249488"/>
            <a:ext cx="663575" cy="252412"/>
            <a:chOff x="7705" y="1951"/>
            <a:chExt cx="812" cy="309"/>
          </a:xfrm>
        </p:grpSpPr>
        <p:sp>
          <p:nvSpPr>
            <p:cNvPr id="74" name="Rectangle 25"/>
            <p:cNvSpPr>
              <a:spLocks noChangeArrowheads="1"/>
            </p:cNvSpPr>
            <p:nvPr/>
          </p:nvSpPr>
          <p:spPr bwMode="auto">
            <a:xfrm>
              <a:off x="7705" y="1951"/>
              <a:ext cx="812" cy="30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Rectangle 26"/>
            <p:cNvSpPr>
              <a:spLocks noChangeArrowheads="1"/>
            </p:cNvSpPr>
            <p:nvPr/>
          </p:nvSpPr>
          <p:spPr bwMode="auto">
            <a:xfrm>
              <a:off x="7705" y="1951"/>
              <a:ext cx="812" cy="30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03950" y="2287588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623050" y="228758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78" name="Group 29"/>
          <p:cNvGrpSpPr>
            <a:grpSpLocks/>
          </p:cNvGrpSpPr>
          <p:nvPr/>
        </p:nvGrpSpPr>
        <p:grpSpPr bwMode="auto">
          <a:xfrm>
            <a:off x="6100763" y="1971675"/>
            <a:ext cx="663575" cy="277813"/>
            <a:chOff x="7705" y="1612"/>
            <a:chExt cx="812" cy="339"/>
          </a:xfrm>
        </p:grpSpPr>
        <p:sp>
          <p:nvSpPr>
            <p:cNvPr id="79" name="Rectangle 30"/>
            <p:cNvSpPr>
              <a:spLocks noChangeArrowheads="1"/>
            </p:cNvSpPr>
            <p:nvPr/>
          </p:nvSpPr>
          <p:spPr bwMode="auto">
            <a:xfrm>
              <a:off x="7705" y="1612"/>
              <a:ext cx="812" cy="33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Rectangle 31"/>
            <p:cNvSpPr>
              <a:spLocks noChangeArrowheads="1"/>
            </p:cNvSpPr>
            <p:nvPr/>
          </p:nvSpPr>
          <p:spPr bwMode="auto">
            <a:xfrm>
              <a:off x="7705" y="1612"/>
              <a:ext cx="812" cy="33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" name="Rectangle 32"/>
          <p:cNvSpPr>
            <a:spLocks noChangeArrowheads="1"/>
          </p:cNvSpPr>
          <p:nvPr/>
        </p:nvSpPr>
        <p:spPr bwMode="auto">
          <a:xfrm>
            <a:off x="6116638" y="2017713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82" name="Rectangle 33"/>
          <p:cNvSpPr>
            <a:spLocks noChangeArrowheads="1"/>
          </p:cNvSpPr>
          <p:nvPr/>
        </p:nvSpPr>
        <p:spPr bwMode="auto">
          <a:xfrm>
            <a:off x="6673850" y="201771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83" name="Group 34"/>
          <p:cNvGrpSpPr>
            <a:grpSpLocks/>
          </p:cNvGrpSpPr>
          <p:nvPr/>
        </p:nvGrpSpPr>
        <p:grpSpPr bwMode="auto">
          <a:xfrm>
            <a:off x="6100763" y="1698625"/>
            <a:ext cx="663575" cy="273050"/>
            <a:chOff x="7705" y="1279"/>
            <a:chExt cx="812" cy="333"/>
          </a:xfrm>
        </p:grpSpPr>
        <p:sp>
          <p:nvSpPr>
            <p:cNvPr id="84" name="Rectangle 35"/>
            <p:cNvSpPr>
              <a:spLocks noChangeArrowheads="1"/>
            </p:cNvSpPr>
            <p:nvPr/>
          </p:nvSpPr>
          <p:spPr bwMode="auto">
            <a:xfrm>
              <a:off x="7705" y="1279"/>
              <a:ext cx="812" cy="3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Rectangle 36"/>
            <p:cNvSpPr>
              <a:spLocks noChangeArrowheads="1"/>
            </p:cNvSpPr>
            <p:nvPr/>
          </p:nvSpPr>
          <p:spPr bwMode="auto">
            <a:xfrm>
              <a:off x="7705" y="1279"/>
              <a:ext cx="812" cy="33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6" name="Group 37"/>
          <p:cNvGrpSpPr>
            <a:grpSpLocks/>
          </p:cNvGrpSpPr>
          <p:nvPr/>
        </p:nvGrpSpPr>
        <p:grpSpPr bwMode="auto">
          <a:xfrm>
            <a:off x="7273925" y="2232025"/>
            <a:ext cx="663575" cy="269875"/>
            <a:chOff x="9139" y="1930"/>
            <a:chExt cx="813" cy="330"/>
          </a:xfrm>
        </p:grpSpPr>
        <p:sp>
          <p:nvSpPr>
            <p:cNvPr id="87" name="Rectangle 38"/>
            <p:cNvSpPr>
              <a:spLocks noChangeArrowheads="1"/>
            </p:cNvSpPr>
            <p:nvPr/>
          </p:nvSpPr>
          <p:spPr bwMode="auto">
            <a:xfrm>
              <a:off x="9139" y="1930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Rectangle 39"/>
            <p:cNvSpPr>
              <a:spLocks noChangeArrowheads="1"/>
            </p:cNvSpPr>
            <p:nvPr/>
          </p:nvSpPr>
          <p:spPr bwMode="auto">
            <a:xfrm>
              <a:off x="9139" y="1930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9" name="Rectangle 40"/>
          <p:cNvSpPr>
            <a:spLocks noChangeArrowheads="1"/>
          </p:cNvSpPr>
          <p:nvPr/>
        </p:nvSpPr>
        <p:spPr bwMode="auto">
          <a:xfrm>
            <a:off x="7375525" y="2287588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90" name="Rectangle 41"/>
          <p:cNvSpPr>
            <a:spLocks noChangeArrowheads="1"/>
          </p:cNvSpPr>
          <p:nvPr/>
        </p:nvSpPr>
        <p:spPr bwMode="auto">
          <a:xfrm>
            <a:off x="7794625" y="228758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91" name="Group 42"/>
          <p:cNvGrpSpPr>
            <a:grpSpLocks/>
          </p:cNvGrpSpPr>
          <p:nvPr/>
        </p:nvGrpSpPr>
        <p:grpSpPr bwMode="auto">
          <a:xfrm>
            <a:off x="7273925" y="1960563"/>
            <a:ext cx="663575" cy="271462"/>
            <a:chOff x="9139" y="1599"/>
            <a:chExt cx="813" cy="331"/>
          </a:xfrm>
        </p:grpSpPr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9139" y="1599"/>
              <a:ext cx="813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Rectangle 44"/>
            <p:cNvSpPr>
              <a:spLocks noChangeArrowheads="1"/>
            </p:cNvSpPr>
            <p:nvPr/>
          </p:nvSpPr>
          <p:spPr bwMode="auto">
            <a:xfrm>
              <a:off x="9139" y="1599"/>
              <a:ext cx="813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4" name="Rectangle 45"/>
          <p:cNvSpPr>
            <a:spLocks noChangeArrowheads="1"/>
          </p:cNvSpPr>
          <p:nvPr/>
        </p:nvSpPr>
        <p:spPr bwMode="auto">
          <a:xfrm>
            <a:off x="7313613" y="2017713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95" name="Rectangle 46"/>
          <p:cNvSpPr>
            <a:spLocks noChangeArrowheads="1"/>
          </p:cNvSpPr>
          <p:nvPr/>
        </p:nvSpPr>
        <p:spPr bwMode="auto">
          <a:xfrm>
            <a:off x="7869238" y="2017713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96" name="Group 47"/>
          <p:cNvGrpSpPr>
            <a:grpSpLocks/>
          </p:cNvGrpSpPr>
          <p:nvPr/>
        </p:nvGrpSpPr>
        <p:grpSpPr bwMode="auto">
          <a:xfrm>
            <a:off x="7273925" y="1698625"/>
            <a:ext cx="663575" cy="269875"/>
            <a:chOff x="9139" y="1279"/>
            <a:chExt cx="813" cy="330"/>
          </a:xfrm>
        </p:grpSpPr>
        <p:sp>
          <p:nvSpPr>
            <p:cNvPr id="97" name="Rectangle 48"/>
            <p:cNvSpPr>
              <a:spLocks noChangeArrowheads="1"/>
            </p:cNvSpPr>
            <p:nvPr/>
          </p:nvSpPr>
          <p:spPr bwMode="auto">
            <a:xfrm>
              <a:off x="9139" y="1279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Rectangle 49"/>
            <p:cNvSpPr>
              <a:spLocks noChangeArrowheads="1"/>
            </p:cNvSpPr>
            <p:nvPr/>
          </p:nvSpPr>
          <p:spPr bwMode="auto">
            <a:xfrm>
              <a:off x="9139" y="1279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" name="Group 50"/>
          <p:cNvGrpSpPr>
            <a:grpSpLocks/>
          </p:cNvGrpSpPr>
          <p:nvPr/>
        </p:nvGrpSpPr>
        <p:grpSpPr bwMode="auto">
          <a:xfrm>
            <a:off x="7273925" y="1428750"/>
            <a:ext cx="663575" cy="269875"/>
            <a:chOff x="9139" y="949"/>
            <a:chExt cx="813" cy="330"/>
          </a:xfrm>
        </p:grpSpPr>
        <p:sp>
          <p:nvSpPr>
            <p:cNvPr id="100" name="Rectangle 51"/>
            <p:cNvSpPr>
              <a:spLocks noChangeArrowheads="1"/>
            </p:cNvSpPr>
            <p:nvPr/>
          </p:nvSpPr>
          <p:spPr bwMode="auto">
            <a:xfrm>
              <a:off x="9139" y="949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Rectangle 52"/>
            <p:cNvSpPr>
              <a:spLocks noChangeArrowheads="1"/>
            </p:cNvSpPr>
            <p:nvPr/>
          </p:nvSpPr>
          <p:spPr bwMode="auto">
            <a:xfrm>
              <a:off x="9139" y="949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" name="Rectangle 53"/>
          <p:cNvSpPr>
            <a:spLocks noChangeArrowheads="1"/>
          </p:cNvSpPr>
          <p:nvPr/>
        </p:nvSpPr>
        <p:spPr bwMode="auto">
          <a:xfrm>
            <a:off x="7196138" y="1468438"/>
            <a:ext cx="8239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103" name="Rectangle 55"/>
          <p:cNvSpPr>
            <a:spLocks noChangeArrowheads="1"/>
          </p:cNvSpPr>
          <p:nvPr/>
        </p:nvSpPr>
        <p:spPr bwMode="auto">
          <a:xfrm>
            <a:off x="4576763" y="2717800"/>
            <a:ext cx="2476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UE</a:t>
            </a:r>
            <a:endParaRPr lang="en-US" altLang="zh-CN" sz="1400"/>
          </a:p>
        </p:txBody>
      </p:sp>
      <p:sp>
        <p:nvSpPr>
          <p:cNvPr id="104" name="Rectangle 56"/>
          <p:cNvSpPr>
            <a:spLocks noChangeArrowheads="1"/>
          </p:cNvSpPr>
          <p:nvPr/>
        </p:nvSpPr>
        <p:spPr bwMode="auto">
          <a:xfrm>
            <a:off x="4805363" y="271780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05" name="Rectangle 57"/>
          <p:cNvSpPr>
            <a:spLocks noChangeArrowheads="1"/>
          </p:cNvSpPr>
          <p:nvPr/>
        </p:nvSpPr>
        <p:spPr bwMode="auto">
          <a:xfrm>
            <a:off x="5348288" y="2716213"/>
            <a:ext cx="15763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Trusted Non-3GPP</a:t>
            </a:r>
          </a:p>
          <a:p>
            <a:pPr algn="ctr"/>
            <a:r>
              <a:rPr lang="en-GB" altLang="zh-CN" sz="1400"/>
              <a:t> IP Access (MAG)</a:t>
            </a:r>
            <a:endParaRPr lang="en-US" altLang="zh-CN" sz="1400"/>
          </a:p>
        </p:txBody>
      </p:sp>
      <p:sp>
        <p:nvSpPr>
          <p:cNvPr id="106" name="Rectangle 58"/>
          <p:cNvSpPr>
            <a:spLocks noChangeArrowheads="1"/>
          </p:cNvSpPr>
          <p:nvPr/>
        </p:nvSpPr>
        <p:spPr bwMode="auto">
          <a:xfrm>
            <a:off x="7046913" y="2716213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07" name="Rectangle 60"/>
          <p:cNvSpPr>
            <a:spLocks noChangeArrowheads="1"/>
          </p:cNvSpPr>
          <p:nvPr/>
        </p:nvSpPr>
        <p:spPr bwMode="auto">
          <a:xfrm>
            <a:off x="6291263" y="2871788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08" name="Rectangle 61"/>
          <p:cNvSpPr>
            <a:spLocks noChangeArrowheads="1"/>
          </p:cNvSpPr>
          <p:nvPr/>
        </p:nvSpPr>
        <p:spPr bwMode="auto">
          <a:xfrm>
            <a:off x="7454900" y="2716213"/>
            <a:ext cx="7286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Gateway</a:t>
            </a:r>
            <a:endParaRPr lang="en-US" altLang="zh-CN" sz="1400"/>
          </a:p>
        </p:txBody>
      </p:sp>
      <p:sp>
        <p:nvSpPr>
          <p:cNvPr id="109" name="Rectangle 62"/>
          <p:cNvSpPr>
            <a:spLocks noChangeArrowheads="1"/>
          </p:cNvSpPr>
          <p:nvPr/>
        </p:nvSpPr>
        <p:spPr bwMode="auto">
          <a:xfrm>
            <a:off x="7954963" y="2716213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10" name="Rectangle 63"/>
          <p:cNvSpPr>
            <a:spLocks noChangeArrowheads="1"/>
          </p:cNvSpPr>
          <p:nvPr/>
        </p:nvSpPr>
        <p:spPr bwMode="auto">
          <a:xfrm>
            <a:off x="7553325" y="2871788"/>
            <a:ext cx="3841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/>
              <a:t>LMA</a:t>
            </a:r>
          </a:p>
        </p:txBody>
      </p:sp>
      <p:sp>
        <p:nvSpPr>
          <p:cNvPr id="111" name="Rectangle 64"/>
          <p:cNvSpPr>
            <a:spLocks noChangeArrowheads="1"/>
          </p:cNvSpPr>
          <p:nvPr/>
        </p:nvSpPr>
        <p:spPr bwMode="auto">
          <a:xfrm>
            <a:off x="7778750" y="287178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12" name="Freeform 65"/>
          <p:cNvSpPr>
            <a:spLocks noEditPoints="1"/>
          </p:cNvSpPr>
          <p:nvPr/>
        </p:nvSpPr>
        <p:spPr bwMode="auto">
          <a:xfrm>
            <a:off x="6970713" y="1412875"/>
            <a:ext cx="9525" cy="1116013"/>
          </a:xfrm>
          <a:custGeom>
            <a:avLst/>
            <a:gdLst/>
            <a:ahLst/>
            <a:cxnLst>
              <a:cxn ang="0">
                <a:pos x="25" y="12"/>
              </a:cxn>
              <a:cxn ang="0">
                <a:pos x="25" y="62"/>
              </a:cxn>
              <a:cxn ang="0">
                <a:pos x="25" y="112"/>
              </a:cxn>
              <a:cxn ang="0">
                <a:pos x="25" y="162"/>
              </a:cxn>
              <a:cxn ang="0">
                <a:pos x="25" y="212"/>
              </a:cxn>
              <a:cxn ang="0">
                <a:pos x="25" y="262"/>
              </a:cxn>
              <a:cxn ang="0">
                <a:pos x="25" y="312"/>
              </a:cxn>
              <a:cxn ang="0">
                <a:pos x="25" y="362"/>
              </a:cxn>
              <a:cxn ang="0">
                <a:pos x="25" y="412"/>
              </a:cxn>
              <a:cxn ang="0">
                <a:pos x="25" y="462"/>
              </a:cxn>
              <a:cxn ang="0">
                <a:pos x="25" y="512"/>
              </a:cxn>
              <a:cxn ang="0">
                <a:pos x="25" y="562"/>
              </a:cxn>
              <a:cxn ang="0">
                <a:pos x="25" y="612"/>
              </a:cxn>
              <a:cxn ang="0">
                <a:pos x="25" y="662"/>
              </a:cxn>
              <a:cxn ang="0">
                <a:pos x="25" y="712"/>
              </a:cxn>
              <a:cxn ang="0">
                <a:pos x="25" y="763"/>
              </a:cxn>
              <a:cxn ang="0">
                <a:pos x="25" y="813"/>
              </a:cxn>
              <a:cxn ang="0">
                <a:pos x="25" y="863"/>
              </a:cxn>
              <a:cxn ang="0">
                <a:pos x="25" y="913"/>
              </a:cxn>
              <a:cxn ang="0">
                <a:pos x="25" y="963"/>
              </a:cxn>
              <a:cxn ang="0">
                <a:pos x="25" y="1013"/>
              </a:cxn>
              <a:cxn ang="0">
                <a:pos x="25" y="1063"/>
              </a:cxn>
              <a:cxn ang="0">
                <a:pos x="25" y="1113"/>
              </a:cxn>
              <a:cxn ang="0">
                <a:pos x="25" y="1163"/>
              </a:cxn>
              <a:cxn ang="0">
                <a:pos x="25" y="1213"/>
              </a:cxn>
              <a:cxn ang="0">
                <a:pos x="25" y="1263"/>
              </a:cxn>
              <a:cxn ang="0">
                <a:pos x="25" y="1313"/>
              </a:cxn>
              <a:cxn ang="0">
                <a:pos x="25" y="1363"/>
              </a:cxn>
              <a:cxn ang="0">
                <a:pos x="25" y="1413"/>
              </a:cxn>
              <a:cxn ang="0">
                <a:pos x="25" y="1463"/>
              </a:cxn>
              <a:cxn ang="0">
                <a:pos x="25" y="1513"/>
              </a:cxn>
              <a:cxn ang="0">
                <a:pos x="25" y="1563"/>
              </a:cxn>
              <a:cxn ang="0">
                <a:pos x="25" y="1613"/>
              </a:cxn>
              <a:cxn ang="0">
                <a:pos x="25" y="1663"/>
              </a:cxn>
              <a:cxn ang="0">
                <a:pos x="25" y="1713"/>
              </a:cxn>
              <a:cxn ang="0">
                <a:pos x="25" y="1763"/>
              </a:cxn>
              <a:cxn ang="0">
                <a:pos x="25" y="1813"/>
              </a:cxn>
              <a:cxn ang="0">
                <a:pos x="25" y="1863"/>
              </a:cxn>
              <a:cxn ang="0">
                <a:pos x="25" y="1913"/>
              </a:cxn>
              <a:cxn ang="0">
                <a:pos x="25" y="1963"/>
              </a:cxn>
              <a:cxn ang="0">
                <a:pos x="25" y="2013"/>
              </a:cxn>
              <a:cxn ang="0">
                <a:pos x="25" y="2063"/>
              </a:cxn>
              <a:cxn ang="0">
                <a:pos x="25" y="2113"/>
              </a:cxn>
              <a:cxn ang="0">
                <a:pos x="25" y="2163"/>
              </a:cxn>
              <a:cxn ang="0">
                <a:pos x="25" y="2213"/>
              </a:cxn>
              <a:cxn ang="0">
                <a:pos x="25" y="2263"/>
              </a:cxn>
              <a:cxn ang="0">
                <a:pos x="25" y="2313"/>
              </a:cxn>
              <a:cxn ang="0">
                <a:pos x="25" y="2363"/>
              </a:cxn>
              <a:cxn ang="0">
                <a:pos x="25" y="2413"/>
              </a:cxn>
              <a:cxn ang="0">
                <a:pos x="25" y="2463"/>
              </a:cxn>
              <a:cxn ang="0">
                <a:pos x="25" y="2513"/>
              </a:cxn>
              <a:cxn ang="0">
                <a:pos x="25" y="2563"/>
              </a:cxn>
              <a:cxn ang="0">
                <a:pos x="25" y="2613"/>
              </a:cxn>
              <a:cxn ang="0">
                <a:pos x="25" y="2663"/>
              </a:cxn>
              <a:cxn ang="0">
                <a:pos x="25" y="2713"/>
              </a:cxn>
            </a:cxnLst>
            <a:rect l="0" t="0" r="r" b="b"/>
            <a:pathLst>
              <a:path w="25" h="2726">
                <a:moveTo>
                  <a:pt x="25" y="12"/>
                </a:moveTo>
                <a:lnTo>
                  <a:pt x="25" y="12"/>
                </a:lnTo>
                <a:cubicBezTo>
                  <a:pt x="25" y="19"/>
                  <a:pt x="19" y="25"/>
                  <a:pt x="12" y="25"/>
                </a:cubicBezTo>
                <a:cubicBezTo>
                  <a:pt x="6" y="25"/>
                  <a:pt x="0" y="19"/>
                  <a:pt x="0" y="12"/>
                </a:cubicBezTo>
                <a:lnTo>
                  <a:pt x="0" y="12"/>
                </a:lnTo>
                <a:cubicBezTo>
                  <a:pt x="0" y="5"/>
                  <a:pt x="6" y="0"/>
                  <a:pt x="12" y="0"/>
                </a:cubicBezTo>
                <a:cubicBezTo>
                  <a:pt x="19" y="0"/>
                  <a:pt x="25" y="5"/>
                  <a:pt x="25" y="12"/>
                </a:cubicBezTo>
                <a:close/>
                <a:moveTo>
                  <a:pt x="25" y="62"/>
                </a:moveTo>
                <a:lnTo>
                  <a:pt x="25" y="62"/>
                </a:lnTo>
                <a:cubicBezTo>
                  <a:pt x="25" y="69"/>
                  <a:pt x="19" y="75"/>
                  <a:pt x="12" y="75"/>
                </a:cubicBezTo>
                <a:cubicBezTo>
                  <a:pt x="6" y="75"/>
                  <a:pt x="0" y="69"/>
                  <a:pt x="0" y="62"/>
                </a:cubicBezTo>
                <a:lnTo>
                  <a:pt x="0" y="62"/>
                </a:lnTo>
                <a:cubicBezTo>
                  <a:pt x="0" y="55"/>
                  <a:pt x="6" y="50"/>
                  <a:pt x="12" y="50"/>
                </a:cubicBezTo>
                <a:cubicBezTo>
                  <a:pt x="19" y="50"/>
                  <a:pt x="25" y="55"/>
                  <a:pt x="25" y="62"/>
                </a:cubicBezTo>
                <a:close/>
                <a:moveTo>
                  <a:pt x="25" y="112"/>
                </a:moveTo>
                <a:lnTo>
                  <a:pt x="25" y="112"/>
                </a:lnTo>
                <a:cubicBezTo>
                  <a:pt x="25" y="119"/>
                  <a:pt x="19" y="125"/>
                  <a:pt x="12" y="125"/>
                </a:cubicBezTo>
                <a:cubicBezTo>
                  <a:pt x="6" y="125"/>
                  <a:pt x="0" y="119"/>
                  <a:pt x="0" y="112"/>
                </a:cubicBezTo>
                <a:lnTo>
                  <a:pt x="0" y="112"/>
                </a:lnTo>
                <a:cubicBezTo>
                  <a:pt x="0" y="105"/>
                  <a:pt x="6" y="100"/>
                  <a:pt x="12" y="100"/>
                </a:cubicBezTo>
                <a:cubicBezTo>
                  <a:pt x="19" y="100"/>
                  <a:pt x="25" y="105"/>
                  <a:pt x="25" y="112"/>
                </a:cubicBezTo>
                <a:close/>
                <a:moveTo>
                  <a:pt x="25" y="162"/>
                </a:moveTo>
                <a:lnTo>
                  <a:pt x="25" y="162"/>
                </a:lnTo>
                <a:cubicBezTo>
                  <a:pt x="25" y="169"/>
                  <a:pt x="19" y="175"/>
                  <a:pt x="12" y="175"/>
                </a:cubicBezTo>
                <a:cubicBezTo>
                  <a:pt x="6" y="175"/>
                  <a:pt x="0" y="169"/>
                  <a:pt x="0" y="162"/>
                </a:cubicBezTo>
                <a:lnTo>
                  <a:pt x="0" y="162"/>
                </a:lnTo>
                <a:cubicBezTo>
                  <a:pt x="0" y="155"/>
                  <a:pt x="6" y="150"/>
                  <a:pt x="12" y="150"/>
                </a:cubicBezTo>
                <a:cubicBezTo>
                  <a:pt x="19" y="150"/>
                  <a:pt x="25" y="155"/>
                  <a:pt x="25" y="162"/>
                </a:cubicBezTo>
                <a:close/>
                <a:moveTo>
                  <a:pt x="25" y="212"/>
                </a:moveTo>
                <a:lnTo>
                  <a:pt x="25" y="212"/>
                </a:lnTo>
                <a:cubicBezTo>
                  <a:pt x="25" y="219"/>
                  <a:pt x="19" y="225"/>
                  <a:pt x="12" y="225"/>
                </a:cubicBezTo>
                <a:cubicBezTo>
                  <a:pt x="6" y="225"/>
                  <a:pt x="0" y="219"/>
                  <a:pt x="0" y="212"/>
                </a:cubicBezTo>
                <a:lnTo>
                  <a:pt x="0" y="212"/>
                </a:lnTo>
                <a:cubicBezTo>
                  <a:pt x="0" y="205"/>
                  <a:pt x="6" y="200"/>
                  <a:pt x="12" y="200"/>
                </a:cubicBezTo>
                <a:cubicBezTo>
                  <a:pt x="19" y="200"/>
                  <a:pt x="25" y="205"/>
                  <a:pt x="25" y="212"/>
                </a:cubicBezTo>
                <a:close/>
                <a:moveTo>
                  <a:pt x="25" y="262"/>
                </a:moveTo>
                <a:lnTo>
                  <a:pt x="25" y="262"/>
                </a:lnTo>
                <a:cubicBezTo>
                  <a:pt x="25" y="269"/>
                  <a:pt x="19" y="275"/>
                  <a:pt x="12" y="275"/>
                </a:cubicBezTo>
                <a:cubicBezTo>
                  <a:pt x="6" y="275"/>
                  <a:pt x="0" y="269"/>
                  <a:pt x="0" y="262"/>
                </a:cubicBezTo>
                <a:lnTo>
                  <a:pt x="0" y="262"/>
                </a:lnTo>
                <a:cubicBezTo>
                  <a:pt x="0" y="255"/>
                  <a:pt x="6" y="250"/>
                  <a:pt x="12" y="250"/>
                </a:cubicBezTo>
                <a:cubicBezTo>
                  <a:pt x="19" y="250"/>
                  <a:pt x="25" y="255"/>
                  <a:pt x="25" y="262"/>
                </a:cubicBezTo>
                <a:close/>
                <a:moveTo>
                  <a:pt x="25" y="312"/>
                </a:moveTo>
                <a:lnTo>
                  <a:pt x="25" y="312"/>
                </a:lnTo>
                <a:cubicBezTo>
                  <a:pt x="25" y="319"/>
                  <a:pt x="19" y="325"/>
                  <a:pt x="12" y="325"/>
                </a:cubicBezTo>
                <a:cubicBezTo>
                  <a:pt x="6" y="325"/>
                  <a:pt x="0" y="319"/>
                  <a:pt x="0" y="312"/>
                </a:cubicBezTo>
                <a:lnTo>
                  <a:pt x="0" y="312"/>
                </a:lnTo>
                <a:cubicBezTo>
                  <a:pt x="0" y="305"/>
                  <a:pt x="6" y="300"/>
                  <a:pt x="12" y="300"/>
                </a:cubicBezTo>
                <a:cubicBezTo>
                  <a:pt x="19" y="300"/>
                  <a:pt x="25" y="305"/>
                  <a:pt x="25" y="312"/>
                </a:cubicBezTo>
                <a:close/>
                <a:moveTo>
                  <a:pt x="25" y="362"/>
                </a:moveTo>
                <a:lnTo>
                  <a:pt x="25" y="362"/>
                </a:lnTo>
                <a:cubicBezTo>
                  <a:pt x="25" y="369"/>
                  <a:pt x="19" y="375"/>
                  <a:pt x="12" y="375"/>
                </a:cubicBezTo>
                <a:cubicBezTo>
                  <a:pt x="6" y="375"/>
                  <a:pt x="0" y="369"/>
                  <a:pt x="0" y="362"/>
                </a:cubicBezTo>
                <a:lnTo>
                  <a:pt x="0" y="362"/>
                </a:lnTo>
                <a:cubicBezTo>
                  <a:pt x="0" y="355"/>
                  <a:pt x="6" y="350"/>
                  <a:pt x="12" y="350"/>
                </a:cubicBezTo>
                <a:cubicBezTo>
                  <a:pt x="19" y="350"/>
                  <a:pt x="25" y="355"/>
                  <a:pt x="25" y="362"/>
                </a:cubicBezTo>
                <a:close/>
                <a:moveTo>
                  <a:pt x="25" y="412"/>
                </a:moveTo>
                <a:lnTo>
                  <a:pt x="25" y="412"/>
                </a:lnTo>
                <a:cubicBezTo>
                  <a:pt x="25" y="419"/>
                  <a:pt x="19" y="425"/>
                  <a:pt x="12" y="425"/>
                </a:cubicBezTo>
                <a:cubicBezTo>
                  <a:pt x="6" y="425"/>
                  <a:pt x="0" y="419"/>
                  <a:pt x="0" y="412"/>
                </a:cubicBezTo>
                <a:lnTo>
                  <a:pt x="0" y="412"/>
                </a:lnTo>
                <a:cubicBezTo>
                  <a:pt x="0" y="405"/>
                  <a:pt x="6" y="400"/>
                  <a:pt x="12" y="400"/>
                </a:cubicBezTo>
                <a:cubicBezTo>
                  <a:pt x="19" y="400"/>
                  <a:pt x="25" y="405"/>
                  <a:pt x="25" y="412"/>
                </a:cubicBezTo>
                <a:close/>
                <a:moveTo>
                  <a:pt x="25" y="462"/>
                </a:moveTo>
                <a:lnTo>
                  <a:pt x="25" y="462"/>
                </a:lnTo>
                <a:cubicBezTo>
                  <a:pt x="25" y="469"/>
                  <a:pt x="19" y="475"/>
                  <a:pt x="12" y="475"/>
                </a:cubicBezTo>
                <a:cubicBezTo>
                  <a:pt x="6" y="475"/>
                  <a:pt x="0" y="469"/>
                  <a:pt x="0" y="462"/>
                </a:cubicBezTo>
                <a:lnTo>
                  <a:pt x="0" y="462"/>
                </a:lnTo>
                <a:cubicBezTo>
                  <a:pt x="0" y="455"/>
                  <a:pt x="6" y="450"/>
                  <a:pt x="12" y="450"/>
                </a:cubicBezTo>
                <a:cubicBezTo>
                  <a:pt x="19" y="450"/>
                  <a:pt x="25" y="455"/>
                  <a:pt x="25" y="462"/>
                </a:cubicBezTo>
                <a:close/>
                <a:moveTo>
                  <a:pt x="25" y="512"/>
                </a:moveTo>
                <a:lnTo>
                  <a:pt x="25" y="512"/>
                </a:lnTo>
                <a:cubicBezTo>
                  <a:pt x="25" y="519"/>
                  <a:pt x="19" y="525"/>
                  <a:pt x="12" y="525"/>
                </a:cubicBezTo>
                <a:cubicBezTo>
                  <a:pt x="6" y="525"/>
                  <a:pt x="0" y="519"/>
                  <a:pt x="0" y="512"/>
                </a:cubicBezTo>
                <a:lnTo>
                  <a:pt x="0" y="512"/>
                </a:lnTo>
                <a:cubicBezTo>
                  <a:pt x="0" y="505"/>
                  <a:pt x="6" y="500"/>
                  <a:pt x="12" y="500"/>
                </a:cubicBezTo>
                <a:cubicBezTo>
                  <a:pt x="19" y="500"/>
                  <a:pt x="25" y="505"/>
                  <a:pt x="25" y="512"/>
                </a:cubicBezTo>
                <a:close/>
                <a:moveTo>
                  <a:pt x="25" y="562"/>
                </a:moveTo>
                <a:lnTo>
                  <a:pt x="25" y="562"/>
                </a:lnTo>
                <a:cubicBezTo>
                  <a:pt x="25" y="569"/>
                  <a:pt x="19" y="575"/>
                  <a:pt x="12" y="575"/>
                </a:cubicBezTo>
                <a:cubicBezTo>
                  <a:pt x="6" y="575"/>
                  <a:pt x="0" y="569"/>
                  <a:pt x="0" y="562"/>
                </a:cubicBezTo>
                <a:lnTo>
                  <a:pt x="0" y="562"/>
                </a:lnTo>
                <a:cubicBezTo>
                  <a:pt x="0" y="556"/>
                  <a:pt x="6" y="550"/>
                  <a:pt x="12" y="550"/>
                </a:cubicBezTo>
                <a:cubicBezTo>
                  <a:pt x="19" y="550"/>
                  <a:pt x="25" y="556"/>
                  <a:pt x="25" y="562"/>
                </a:cubicBezTo>
                <a:close/>
                <a:moveTo>
                  <a:pt x="25" y="612"/>
                </a:moveTo>
                <a:lnTo>
                  <a:pt x="25" y="612"/>
                </a:lnTo>
                <a:cubicBezTo>
                  <a:pt x="25" y="619"/>
                  <a:pt x="19" y="625"/>
                  <a:pt x="12" y="625"/>
                </a:cubicBezTo>
                <a:cubicBezTo>
                  <a:pt x="6" y="625"/>
                  <a:pt x="0" y="619"/>
                  <a:pt x="0" y="612"/>
                </a:cubicBezTo>
                <a:lnTo>
                  <a:pt x="0" y="612"/>
                </a:lnTo>
                <a:cubicBezTo>
                  <a:pt x="0" y="606"/>
                  <a:pt x="6" y="600"/>
                  <a:pt x="12" y="600"/>
                </a:cubicBezTo>
                <a:cubicBezTo>
                  <a:pt x="19" y="600"/>
                  <a:pt x="25" y="606"/>
                  <a:pt x="25" y="612"/>
                </a:cubicBezTo>
                <a:close/>
                <a:moveTo>
                  <a:pt x="25" y="662"/>
                </a:moveTo>
                <a:lnTo>
                  <a:pt x="25" y="662"/>
                </a:lnTo>
                <a:cubicBezTo>
                  <a:pt x="25" y="669"/>
                  <a:pt x="19" y="675"/>
                  <a:pt x="12" y="675"/>
                </a:cubicBezTo>
                <a:cubicBezTo>
                  <a:pt x="6" y="675"/>
                  <a:pt x="0" y="669"/>
                  <a:pt x="0" y="662"/>
                </a:cubicBezTo>
                <a:lnTo>
                  <a:pt x="0" y="662"/>
                </a:lnTo>
                <a:cubicBezTo>
                  <a:pt x="0" y="656"/>
                  <a:pt x="6" y="650"/>
                  <a:pt x="12" y="650"/>
                </a:cubicBezTo>
                <a:cubicBezTo>
                  <a:pt x="19" y="650"/>
                  <a:pt x="25" y="656"/>
                  <a:pt x="25" y="662"/>
                </a:cubicBezTo>
                <a:close/>
                <a:moveTo>
                  <a:pt x="25" y="712"/>
                </a:moveTo>
                <a:lnTo>
                  <a:pt x="25" y="713"/>
                </a:lnTo>
                <a:cubicBezTo>
                  <a:pt x="25" y="719"/>
                  <a:pt x="19" y="725"/>
                  <a:pt x="12" y="725"/>
                </a:cubicBezTo>
                <a:cubicBezTo>
                  <a:pt x="6" y="725"/>
                  <a:pt x="0" y="719"/>
                  <a:pt x="0" y="713"/>
                </a:cubicBezTo>
                <a:lnTo>
                  <a:pt x="0" y="712"/>
                </a:lnTo>
                <a:cubicBezTo>
                  <a:pt x="0" y="706"/>
                  <a:pt x="6" y="700"/>
                  <a:pt x="12" y="700"/>
                </a:cubicBezTo>
                <a:cubicBezTo>
                  <a:pt x="19" y="700"/>
                  <a:pt x="25" y="706"/>
                  <a:pt x="25" y="712"/>
                </a:cubicBezTo>
                <a:close/>
                <a:moveTo>
                  <a:pt x="25" y="763"/>
                </a:moveTo>
                <a:lnTo>
                  <a:pt x="25" y="763"/>
                </a:lnTo>
                <a:cubicBezTo>
                  <a:pt x="25" y="769"/>
                  <a:pt x="19" y="775"/>
                  <a:pt x="12" y="775"/>
                </a:cubicBezTo>
                <a:cubicBezTo>
                  <a:pt x="6" y="775"/>
                  <a:pt x="0" y="769"/>
                  <a:pt x="0" y="763"/>
                </a:cubicBezTo>
                <a:lnTo>
                  <a:pt x="0" y="763"/>
                </a:lnTo>
                <a:cubicBezTo>
                  <a:pt x="0" y="756"/>
                  <a:pt x="6" y="750"/>
                  <a:pt x="12" y="750"/>
                </a:cubicBezTo>
                <a:cubicBezTo>
                  <a:pt x="19" y="750"/>
                  <a:pt x="25" y="756"/>
                  <a:pt x="25" y="763"/>
                </a:cubicBezTo>
                <a:close/>
                <a:moveTo>
                  <a:pt x="25" y="813"/>
                </a:moveTo>
                <a:lnTo>
                  <a:pt x="25" y="813"/>
                </a:lnTo>
                <a:cubicBezTo>
                  <a:pt x="25" y="819"/>
                  <a:pt x="19" y="825"/>
                  <a:pt x="12" y="825"/>
                </a:cubicBezTo>
                <a:cubicBezTo>
                  <a:pt x="6" y="825"/>
                  <a:pt x="0" y="819"/>
                  <a:pt x="0" y="813"/>
                </a:cubicBezTo>
                <a:lnTo>
                  <a:pt x="0" y="813"/>
                </a:lnTo>
                <a:cubicBezTo>
                  <a:pt x="0" y="806"/>
                  <a:pt x="6" y="800"/>
                  <a:pt x="12" y="800"/>
                </a:cubicBezTo>
                <a:cubicBezTo>
                  <a:pt x="19" y="800"/>
                  <a:pt x="25" y="806"/>
                  <a:pt x="25" y="813"/>
                </a:cubicBezTo>
                <a:close/>
                <a:moveTo>
                  <a:pt x="25" y="863"/>
                </a:moveTo>
                <a:lnTo>
                  <a:pt x="25" y="863"/>
                </a:lnTo>
                <a:cubicBezTo>
                  <a:pt x="25" y="869"/>
                  <a:pt x="19" y="875"/>
                  <a:pt x="12" y="875"/>
                </a:cubicBezTo>
                <a:cubicBezTo>
                  <a:pt x="6" y="875"/>
                  <a:pt x="0" y="869"/>
                  <a:pt x="0" y="863"/>
                </a:cubicBezTo>
                <a:lnTo>
                  <a:pt x="0" y="863"/>
                </a:lnTo>
                <a:cubicBezTo>
                  <a:pt x="0" y="856"/>
                  <a:pt x="6" y="850"/>
                  <a:pt x="12" y="850"/>
                </a:cubicBezTo>
                <a:cubicBezTo>
                  <a:pt x="19" y="850"/>
                  <a:pt x="25" y="856"/>
                  <a:pt x="25" y="863"/>
                </a:cubicBezTo>
                <a:close/>
                <a:moveTo>
                  <a:pt x="25" y="913"/>
                </a:moveTo>
                <a:lnTo>
                  <a:pt x="25" y="913"/>
                </a:lnTo>
                <a:cubicBezTo>
                  <a:pt x="25" y="920"/>
                  <a:pt x="19" y="925"/>
                  <a:pt x="12" y="925"/>
                </a:cubicBezTo>
                <a:cubicBezTo>
                  <a:pt x="6" y="925"/>
                  <a:pt x="0" y="920"/>
                  <a:pt x="0" y="913"/>
                </a:cubicBezTo>
                <a:lnTo>
                  <a:pt x="0" y="913"/>
                </a:lnTo>
                <a:cubicBezTo>
                  <a:pt x="0" y="906"/>
                  <a:pt x="6" y="900"/>
                  <a:pt x="12" y="900"/>
                </a:cubicBezTo>
                <a:cubicBezTo>
                  <a:pt x="19" y="900"/>
                  <a:pt x="25" y="906"/>
                  <a:pt x="25" y="913"/>
                </a:cubicBezTo>
                <a:close/>
                <a:moveTo>
                  <a:pt x="25" y="963"/>
                </a:moveTo>
                <a:lnTo>
                  <a:pt x="25" y="963"/>
                </a:lnTo>
                <a:cubicBezTo>
                  <a:pt x="25" y="970"/>
                  <a:pt x="19" y="975"/>
                  <a:pt x="12" y="975"/>
                </a:cubicBezTo>
                <a:cubicBezTo>
                  <a:pt x="6" y="975"/>
                  <a:pt x="0" y="970"/>
                  <a:pt x="0" y="963"/>
                </a:cubicBezTo>
                <a:lnTo>
                  <a:pt x="0" y="963"/>
                </a:lnTo>
                <a:cubicBezTo>
                  <a:pt x="0" y="956"/>
                  <a:pt x="6" y="950"/>
                  <a:pt x="12" y="950"/>
                </a:cubicBezTo>
                <a:cubicBezTo>
                  <a:pt x="19" y="950"/>
                  <a:pt x="25" y="956"/>
                  <a:pt x="25" y="963"/>
                </a:cubicBezTo>
                <a:close/>
                <a:moveTo>
                  <a:pt x="25" y="1013"/>
                </a:moveTo>
                <a:lnTo>
                  <a:pt x="25" y="1013"/>
                </a:lnTo>
                <a:cubicBezTo>
                  <a:pt x="25" y="1020"/>
                  <a:pt x="19" y="1025"/>
                  <a:pt x="12" y="1025"/>
                </a:cubicBezTo>
                <a:cubicBezTo>
                  <a:pt x="6" y="1025"/>
                  <a:pt x="0" y="1020"/>
                  <a:pt x="0" y="1013"/>
                </a:cubicBezTo>
                <a:lnTo>
                  <a:pt x="0" y="1013"/>
                </a:lnTo>
                <a:cubicBezTo>
                  <a:pt x="0" y="1006"/>
                  <a:pt x="6" y="1000"/>
                  <a:pt x="12" y="1000"/>
                </a:cubicBezTo>
                <a:cubicBezTo>
                  <a:pt x="19" y="1000"/>
                  <a:pt x="25" y="1006"/>
                  <a:pt x="25" y="1013"/>
                </a:cubicBezTo>
                <a:close/>
                <a:moveTo>
                  <a:pt x="25" y="1063"/>
                </a:moveTo>
                <a:lnTo>
                  <a:pt x="25" y="1063"/>
                </a:lnTo>
                <a:cubicBezTo>
                  <a:pt x="25" y="1070"/>
                  <a:pt x="19" y="1075"/>
                  <a:pt x="12" y="1075"/>
                </a:cubicBezTo>
                <a:cubicBezTo>
                  <a:pt x="6" y="1075"/>
                  <a:pt x="0" y="1070"/>
                  <a:pt x="0" y="1063"/>
                </a:cubicBezTo>
                <a:lnTo>
                  <a:pt x="0" y="1063"/>
                </a:lnTo>
                <a:cubicBezTo>
                  <a:pt x="0" y="1056"/>
                  <a:pt x="6" y="1050"/>
                  <a:pt x="12" y="1050"/>
                </a:cubicBezTo>
                <a:cubicBezTo>
                  <a:pt x="19" y="1050"/>
                  <a:pt x="25" y="1056"/>
                  <a:pt x="25" y="1063"/>
                </a:cubicBezTo>
                <a:close/>
                <a:moveTo>
                  <a:pt x="25" y="1113"/>
                </a:moveTo>
                <a:lnTo>
                  <a:pt x="25" y="1113"/>
                </a:lnTo>
                <a:cubicBezTo>
                  <a:pt x="25" y="1120"/>
                  <a:pt x="19" y="1125"/>
                  <a:pt x="12" y="1125"/>
                </a:cubicBezTo>
                <a:cubicBezTo>
                  <a:pt x="6" y="1125"/>
                  <a:pt x="0" y="1120"/>
                  <a:pt x="0" y="1113"/>
                </a:cubicBezTo>
                <a:lnTo>
                  <a:pt x="0" y="1113"/>
                </a:lnTo>
                <a:cubicBezTo>
                  <a:pt x="0" y="1106"/>
                  <a:pt x="6" y="1100"/>
                  <a:pt x="12" y="1100"/>
                </a:cubicBezTo>
                <a:cubicBezTo>
                  <a:pt x="19" y="1100"/>
                  <a:pt x="25" y="1106"/>
                  <a:pt x="25" y="1113"/>
                </a:cubicBezTo>
                <a:close/>
                <a:moveTo>
                  <a:pt x="25" y="1163"/>
                </a:moveTo>
                <a:lnTo>
                  <a:pt x="25" y="1163"/>
                </a:lnTo>
                <a:cubicBezTo>
                  <a:pt x="25" y="1170"/>
                  <a:pt x="19" y="1175"/>
                  <a:pt x="12" y="1175"/>
                </a:cubicBezTo>
                <a:cubicBezTo>
                  <a:pt x="6" y="1175"/>
                  <a:pt x="0" y="1170"/>
                  <a:pt x="0" y="1163"/>
                </a:cubicBezTo>
                <a:lnTo>
                  <a:pt x="0" y="1163"/>
                </a:lnTo>
                <a:cubicBezTo>
                  <a:pt x="0" y="1156"/>
                  <a:pt x="6" y="1150"/>
                  <a:pt x="12" y="1150"/>
                </a:cubicBezTo>
                <a:cubicBezTo>
                  <a:pt x="19" y="1150"/>
                  <a:pt x="25" y="1156"/>
                  <a:pt x="25" y="1163"/>
                </a:cubicBezTo>
                <a:close/>
                <a:moveTo>
                  <a:pt x="25" y="1213"/>
                </a:moveTo>
                <a:lnTo>
                  <a:pt x="25" y="1213"/>
                </a:lnTo>
                <a:cubicBezTo>
                  <a:pt x="25" y="1220"/>
                  <a:pt x="19" y="1225"/>
                  <a:pt x="12" y="1225"/>
                </a:cubicBezTo>
                <a:cubicBezTo>
                  <a:pt x="6" y="1225"/>
                  <a:pt x="0" y="1220"/>
                  <a:pt x="0" y="1213"/>
                </a:cubicBezTo>
                <a:lnTo>
                  <a:pt x="0" y="1213"/>
                </a:lnTo>
                <a:cubicBezTo>
                  <a:pt x="0" y="1206"/>
                  <a:pt x="6" y="1200"/>
                  <a:pt x="12" y="1200"/>
                </a:cubicBezTo>
                <a:cubicBezTo>
                  <a:pt x="19" y="1200"/>
                  <a:pt x="25" y="1206"/>
                  <a:pt x="25" y="1213"/>
                </a:cubicBezTo>
                <a:close/>
                <a:moveTo>
                  <a:pt x="25" y="1263"/>
                </a:moveTo>
                <a:lnTo>
                  <a:pt x="25" y="1263"/>
                </a:lnTo>
                <a:cubicBezTo>
                  <a:pt x="25" y="1270"/>
                  <a:pt x="19" y="1275"/>
                  <a:pt x="12" y="1275"/>
                </a:cubicBezTo>
                <a:cubicBezTo>
                  <a:pt x="6" y="1275"/>
                  <a:pt x="0" y="1270"/>
                  <a:pt x="0" y="1263"/>
                </a:cubicBezTo>
                <a:lnTo>
                  <a:pt x="0" y="1263"/>
                </a:lnTo>
                <a:cubicBezTo>
                  <a:pt x="0" y="1256"/>
                  <a:pt x="6" y="1250"/>
                  <a:pt x="12" y="1250"/>
                </a:cubicBezTo>
                <a:cubicBezTo>
                  <a:pt x="19" y="1250"/>
                  <a:pt x="25" y="1256"/>
                  <a:pt x="25" y="1263"/>
                </a:cubicBezTo>
                <a:close/>
                <a:moveTo>
                  <a:pt x="25" y="1313"/>
                </a:moveTo>
                <a:lnTo>
                  <a:pt x="25" y="1313"/>
                </a:lnTo>
                <a:cubicBezTo>
                  <a:pt x="25" y="1320"/>
                  <a:pt x="19" y="1325"/>
                  <a:pt x="12" y="1325"/>
                </a:cubicBezTo>
                <a:cubicBezTo>
                  <a:pt x="6" y="1325"/>
                  <a:pt x="0" y="1320"/>
                  <a:pt x="0" y="1313"/>
                </a:cubicBezTo>
                <a:lnTo>
                  <a:pt x="0" y="1313"/>
                </a:lnTo>
                <a:cubicBezTo>
                  <a:pt x="0" y="1306"/>
                  <a:pt x="6" y="1300"/>
                  <a:pt x="12" y="1300"/>
                </a:cubicBezTo>
                <a:cubicBezTo>
                  <a:pt x="19" y="1300"/>
                  <a:pt x="25" y="1306"/>
                  <a:pt x="25" y="1313"/>
                </a:cubicBezTo>
                <a:close/>
                <a:moveTo>
                  <a:pt x="25" y="1363"/>
                </a:moveTo>
                <a:lnTo>
                  <a:pt x="25" y="1363"/>
                </a:lnTo>
                <a:cubicBezTo>
                  <a:pt x="25" y="1370"/>
                  <a:pt x="19" y="1375"/>
                  <a:pt x="12" y="1375"/>
                </a:cubicBezTo>
                <a:cubicBezTo>
                  <a:pt x="6" y="1375"/>
                  <a:pt x="0" y="1370"/>
                  <a:pt x="0" y="1363"/>
                </a:cubicBezTo>
                <a:lnTo>
                  <a:pt x="0" y="1363"/>
                </a:lnTo>
                <a:cubicBezTo>
                  <a:pt x="0" y="1356"/>
                  <a:pt x="6" y="1350"/>
                  <a:pt x="12" y="1350"/>
                </a:cubicBezTo>
                <a:cubicBezTo>
                  <a:pt x="19" y="1350"/>
                  <a:pt x="25" y="1356"/>
                  <a:pt x="25" y="1363"/>
                </a:cubicBezTo>
                <a:close/>
                <a:moveTo>
                  <a:pt x="25" y="1413"/>
                </a:moveTo>
                <a:lnTo>
                  <a:pt x="25" y="1413"/>
                </a:lnTo>
                <a:cubicBezTo>
                  <a:pt x="25" y="1420"/>
                  <a:pt x="19" y="1425"/>
                  <a:pt x="12" y="1425"/>
                </a:cubicBezTo>
                <a:cubicBezTo>
                  <a:pt x="6" y="1425"/>
                  <a:pt x="0" y="1420"/>
                  <a:pt x="0" y="1413"/>
                </a:cubicBezTo>
                <a:lnTo>
                  <a:pt x="0" y="1413"/>
                </a:lnTo>
                <a:cubicBezTo>
                  <a:pt x="0" y="1406"/>
                  <a:pt x="6" y="1400"/>
                  <a:pt x="12" y="1400"/>
                </a:cubicBezTo>
                <a:cubicBezTo>
                  <a:pt x="19" y="1400"/>
                  <a:pt x="25" y="1406"/>
                  <a:pt x="25" y="1413"/>
                </a:cubicBezTo>
                <a:close/>
                <a:moveTo>
                  <a:pt x="25" y="1463"/>
                </a:moveTo>
                <a:lnTo>
                  <a:pt x="25" y="1463"/>
                </a:lnTo>
                <a:cubicBezTo>
                  <a:pt x="25" y="1470"/>
                  <a:pt x="19" y="1475"/>
                  <a:pt x="12" y="1475"/>
                </a:cubicBezTo>
                <a:cubicBezTo>
                  <a:pt x="6" y="1475"/>
                  <a:pt x="0" y="1470"/>
                  <a:pt x="0" y="1463"/>
                </a:cubicBezTo>
                <a:lnTo>
                  <a:pt x="0" y="1463"/>
                </a:lnTo>
                <a:cubicBezTo>
                  <a:pt x="0" y="1456"/>
                  <a:pt x="6" y="1450"/>
                  <a:pt x="12" y="1450"/>
                </a:cubicBezTo>
                <a:cubicBezTo>
                  <a:pt x="19" y="1450"/>
                  <a:pt x="25" y="1456"/>
                  <a:pt x="25" y="1463"/>
                </a:cubicBezTo>
                <a:close/>
                <a:moveTo>
                  <a:pt x="25" y="1513"/>
                </a:moveTo>
                <a:lnTo>
                  <a:pt x="25" y="1513"/>
                </a:lnTo>
                <a:cubicBezTo>
                  <a:pt x="25" y="1520"/>
                  <a:pt x="19" y="1525"/>
                  <a:pt x="12" y="1525"/>
                </a:cubicBezTo>
                <a:cubicBezTo>
                  <a:pt x="6" y="1525"/>
                  <a:pt x="0" y="1520"/>
                  <a:pt x="0" y="1513"/>
                </a:cubicBezTo>
                <a:lnTo>
                  <a:pt x="0" y="1513"/>
                </a:lnTo>
                <a:cubicBezTo>
                  <a:pt x="0" y="1506"/>
                  <a:pt x="6" y="1500"/>
                  <a:pt x="12" y="1500"/>
                </a:cubicBezTo>
                <a:cubicBezTo>
                  <a:pt x="19" y="1500"/>
                  <a:pt x="25" y="1506"/>
                  <a:pt x="25" y="1513"/>
                </a:cubicBezTo>
                <a:close/>
                <a:moveTo>
                  <a:pt x="25" y="1563"/>
                </a:moveTo>
                <a:lnTo>
                  <a:pt x="25" y="1563"/>
                </a:lnTo>
                <a:cubicBezTo>
                  <a:pt x="25" y="1570"/>
                  <a:pt x="19" y="1575"/>
                  <a:pt x="12" y="1575"/>
                </a:cubicBezTo>
                <a:cubicBezTo>
                  <a:pt x="6" y="1575"/>
                  <a:pt x="0" y="1570"/>
                  <a:pt x="0" y="1563"/>
                </a:cubicBezTo>
                <a:lnTo>
                  <a:pt x="0" y="1563"/>
                </a:lnTo>
                <a:cubicBezTo>
                  <a:pt x="0" y="1556"/>
                  <a:pt x="6" y="1550"/>
                  <a:pt x="12" y="1550"/>
                </a:cubicBezTo>
                <a:cubicBezTo>
                  <a:pt x="19" y="1550"/>
                  <a:pt x="25" y="1556"/>
                  <a:pt x="25" y="1563"/>
                </a:cubicBezTo>
                <a:close/>
                <a:moveTo>
                  <a:pt x="25" y="1613"/>
                </a:moveTo>
                <a:lnTo>
                  <a:pt x="25" y="1613"/>
                </a:lnTo>
                <a:cubicBezTo>
                  <a:pt x="25" y="1620"/>
                  <a:pt x="19" y="1625"/>
                  <a:pt x="12" y="1625"/>
                </a:cubicBezTo>
                <a:cubicBezTo>
                  <a:pt x="6" y="1625"/>
                  <a:pt x="0" y="1620"/>
                  <a:pt x="0" y="1613"/>
                </a:cubicBezTo>
                <a:lnTo>
                  <a:pt x="0" y="1613"/>
                </a:lnTo>
                <a:cubicBezTo>
                  <a:pt x="0" y="1606"/>
                  <a:pt x="6" y="1600"/>
                  <a:pt x="12" y="1600"/>
                </a:cubicBezTo>
                <a:cubicBezTo>
                  <a:pt x="19" y="1600"/>
                  <a:pt x="25" y="1606"/>
                  <a:pt x="25" y="1613"/>
                </a:cubicBezTo>
                <a:close/>
                <a:moveTo>
                  <a:pt x="25" y="1663"/>
                </a:moveTo>
                <a:lnTo>
                  <a:pt x="25" y="1663"/>
                </a:lnTo>
                <a:cubicBezTo>
                  <a:pt x="25" y="1670"/>
                  <a:pt x="19" y="1675"/>
                  <a:pt x="12" y="1675"/>
                </a:cubicBezTo>
                <a:cubicBezTo>
                  <a:pt x="6" y="1675"/>
                  <a:pt x="0" y="1670"/>
                  <a:pt x="0" y="1663"/>
                </a:cubicBezTo>
                <a:lnTo>
                  <a:pt x="0" y="1663"/>
                </a:lnTo>
                <a:cubicBezTo>
                  <a:pt x="0" y="1656"/>
                  <a:pt x="6" y="1650"/>
                  <a:pt x="12" y="1650"/>
                </a:cubicBezTo>
                <a:cubicBezTo>
                  <a:pt x="19" y="1650"/>
                  <a:pt x="25" y="1656"/>
                  <a:pt x="25" y="1663"/>
                </a:cubicBezTo>
                <a:close/>
                <a:moveTo>
                  <a:pt x="25" y="1713"/>
                </a:moveTo>
                <a:lnTo>
                  <a:pt x="25" y="1713"/>
                </a:lnTo>
                <a:cubicBezTo>
                  <a:pt x="25" y="1720"/>
                  <a:pt x="19" y="1726"/>
                  <a:pt x="12" y="1726"/>
                </a:cubicBezTo>
                <a:cubicBezTo>
                  <a:pt x="6" y="1726"/>
                  <a:pt x="0" y="1720"/>
                  <a:pt x="0" y="1713"/>
                </a:cubicBezTo>
                <a:lnTo>
                  <a:pt x="0" y="1713"/>
                </a:lnTo>
                <a:cubicBezTo>
                  <a:pt x="0" y="1706"/>
                  <a:pt x="6" y="1700"/>
                  <a:pt x="12" y="1700"/>
                </a:cubicBezTo>
                <a:cubicBezTo>
                  <a:pt x="19" y="1700"/>
                  <a:pt x="25" y="1706"/>
                  <a:pt x="25" y="1713"/>
                </a:cubicBezTo>
                <a:close/>
                <a:moveTo>
                  <a:pt x="25" y="1763"/>
                </a:moveTo>
                <a:lnTo>
                  <a:pt x="25" y="1763"/>
                </a:lnTo>
                <a:cubicBezTo>
                  <a:pt x="25" y="1770"/>
                  <a:pt x="19" y="1776"/>
                  <a:pt x="12" y="1776"/>
                </a:cubicBezTo>
                <a:cubicBezTo>
                  <a:pt x="6" y="1776"/>
                  <a:pt x="0" y="1770"/>
                  <a:pt x="0" y="1763"/>
                </a:cubicBezTo>
                <a:lnTo>
                  <a:pt x="0" y="1763"/>
                </a:lnTo>
                <a:cubicBezTo>
                  <a:pt x="0" y="1756"/>
                  <a:pt x="6" y="1751"/>
                  <a:pt x="12" y="1751"/>
                </a:cubicBezTo>
                <a:cubicBezTo>
                  <a:pt x="19" y="1751"/>
                  <a:pt x="25" y="1756"/>
                  <a:pt x="25" y="1763"/>
                </a:cubicBezTo>
                <a:close/>
                <a:moveTo>
                  <a:pt x="25" y="1813"/>
                </a:moveTo>
                <a:lnTo>
                  <a:pt x="25" y="1813"/>
                </a:lnTo>
                <a:cubicBezTo>
                  <a:pt x="25" y="1820"/>
                  <a:pt x="19" y="1826"/>
                  <a:pt x="12" y="1826"/>
                </a:cubicBezTo>
                <a:cubicBezTo>
                  <a:pt x="6" y="1826"/>
                  <a:pt x="0" y="1820"/>
                  <a:pt x="0" y="1813"/>
                </a:cubicBezTo>
                <a:lnTo>
                  <a:pt x="0" y="1813"/>
                </a:lnTo>
                <a:cubicBezTo>
                  <a:pt x="0" y="1806"/>
                  <a:pt x="6" y="1801"/>
                  <a:pt x="12" y="1801"/>
                </a:cubicBezTo>
                <a:cubicBezTo>
                  <a:pt x="19" y="1801"/>
                  <a:pt x="25" y="1806"/>
                  <a:pt x="25" y="1813"/>
                </a:cubicBezTo>
                <a:close/>
                <a:moveTo>
                  <a:pt x="25" y="1863"/>
                </a:moveTo>
                <a:lnTo>
                  <a:pt x="25" y="1863"/>
                </a:lnTo>
                <a:cubicBezTo>
                  <a:pt x="25" y="1870"/>
                  <a:pt x="19" y="1876"/>
                  <a:pt x="12" y="1876"/>
                </a:cubicBezTo>
                <a:cubicBezTo>
                  <a:pt x="6" y="1876"/>
                  <a:pt x="0" y="1870"/>
                  <a:pt x="0" y="1863"/>
                </a:cubicBezTo>
                <a:lnTo>
                  <a:pt x="0" y="1863"/>
                </a:lnTo>
                <a:cubicBezTo>
                  <a:pt x="0" y="1856"/>
                  <a:pt x="6" y="1851"/>
                  <a:pt x="12" y="1851"/>
                </a:cubicBezTo>
                <a:cubicBezTo>
                  <a:pt x="19" y="1851"/>
                  <a:pt x="25" y="1856"/>
                  <a:pt x="25" y="1863"/>
                </a:cubicBezTo>
                <a:close/>
                <a:moveTo>
                  <a:pt x="25" y="1913"/>
                </a:moveTo>
                <a:lnTo>
                  <a:pt x="25" y="1913"/>
                </a:lnTo>
                <a:cubicBezTo>
                  <a:pt x="25" y="1920"/>
                  <a:pt x="19" y="1926"/>
                  <a:pt x="12" y="1926"/>
                </a:cubicBezTo>
                <a:cubicBezTo>
                  <a:pt x="6" y="1926"/>
                  <a:pt x="0" y="1920"/>
                  <a:pt x="0" y="1913"/>
                </a:cubicBezTo>
                <a:lnTo>
                  <a:pt x="0" y="1913"/>
                </a:lnTo>
                <a:cubicBezTo>
                  <a:pt x="0" y="1906"/>
                  <a:pt x="6" y="1901"/>
                  <a:pt x="12" y="1901"/>
                </a:cubicBezTo>
                <a:cubicBezTo>
                  <a:pt x="19" y="1901"/>
                  <a:pt x="25" y="1906"/>
                  <a:pt x="25" y="1913"/>
                </a:cubicBezTo>
                <a:close/>
                <a:moveTo>
                  <a:pt x="25" y="1963"/>
                </a:moveTo>
                <a:lnTo>
                  <a:pt x="25" y="1963"/>
                </a:lnTo>
                <a:cubicBezTo>
                  <a:pt x="25" y="1970"/>
                  <a:pt x="19" y="1976"/>
                  <a:pt x="12" y="1976"/>
                </a:cubicBezTo>
                <a:cubicBezTo>
                  <a:pt x="6" y="1976"/>
                  <a:pt x="0" y="1970"/>
                  <a:pt x="0" y="1963"/>
                </a:cubicBezTo>
                <a:lnTo>
                  <a:pt x="0" y="1963"/>
                </a:lnTo>
                <a:cubicBezTo>
                  <a:pt x="0" y="1956"/>
                  <a:pt x="6" y="1951"/>
                  <a:pt x="12" y="1951"/>
                </a:cubicBezTo>
                <a:cubicBezTo>
                  <a:pt x="19" y="1951"/>
                  <a:pt x="25" y="1956"/>
                  <a:pt x="25" y="1963"/>
                </a:cubicBezTo>
                <a:close/>
                <a:moveTo>
                  <a:pt x="25" y="2013"/>
                </a:moveTo>
                <a:lnTo>
                  <a:pt x="25" y="2013"/>
                </a:lnTo>
                <a:cubicBezTo>
                  <a:pt x="25" y="2020"/>
                  <a:pt x="19" y="2026"/>
                  <a:pt x="12" y="2026"/>
                </a:cubicBezTo>
                <a:cubicBezTo>
                  <a:pt x="6" y="2026"/>
                  <a:pt x="0" y="2020"/>
                  <a:pt x="0" y="2013"/>
                </a:cubicBezTo>
                <a:lnTo>
                  <a:pt x="0" y="2013"/>
                </a:lnTo>
                <a:cubicBezTo>
                  <a:pt x="0" y="2006"/>
                  <a:pt x="6" y="2001"/>
                  <a:pt x="12" y="2001"/>
                </a:cubicBezTo>
                <a:cubicBezTo>
                  <a:pt x="19" y="2001"/>
                  <a:pt x="25" y="2006"/>
                  <a:pt x="25" y="2013"/>
                </a:cubicBezTo>
                <a:close/>
                <a:moveTo>
                  <a:pt x="25" y="2063"/>
                </a:moveTo>
                <a:lnTo>
                  <a:pt x="25" y="2063"/>
                </a:lnTo>
                <a:cubicBezTo>
                  <a:pt x="25" y="2070"/>
                  <a:pt x="19" y="2076"/>
                  <a:pt x="12" y="2076"/>
                </a:cubicBezTo>
                <a:cubicBezTo>
                  <a:pt x="6" y="2076"/>
                  <a:pt x="0" y="2070"/>
                  <a:pt x="0" y="2063"/>
                </a:cubicBezTo>
                <a:lnTo>
                  <a:pt x="0" y="2063"/>
                </a:lnTo>
                <a:cubicBezTo>
                  <a:pt x="0" y="2056"/>
                  <a:pt x="6" y="2051"/>
                  <a:pt x="12" y="2051"/>
                </a:cubicBezTo>
                <a:cubicBezTo>
                  <a:pt x="19" y="2051"/>
                  <a:pt x="25" y="2056"/>
                  <a:pt x="25" y="2063"/>
                </a:cubicBezTo>
                <a:close/>
                <a:moveTo>
                  <a:pt x="25" y="2113"/>
                </a:moveTo>
                <a:lnTo>
                  <a:pt x="25" y="2113"/>
                </a:lnTo>
                <a:cubicBezTo>
                  <a:pt x="25" y="2120"/>
                  <a:pt x="19" y="2126"/>
                  <a:pt x="12" y="2126"/>
                </a:cubicBezTo>
                <a:cubicBezTo>
                  <a:pt x="6" y="2126"/>
                  <a:pt x="0" y="2120"/>
                  <a:pt x="0" y="2113"/>
                </a:cubicBezTo>
                <a:lnTo>
                  <a:pt x="0" y="2113"/>
                </a:lnTo>
                <a:cubicBezTo>
                  <a:pt x="0" y="2106"/>
                  <a:pt x="6" y="2101"/>
                  <a:pt x="12" y="2101"/>
                </a:cubicBezTo>
                <a:cubicBezTo>
                  <a:pt x="19" y="2101"/>
                  <a:pt x="25" y="2106"/>
                  <a:pt x="25" y="2113"/>
                </a:cubicBezTo>
                <a:close/>
                <a:moveTo>
                  <a:pt x="25" y="2163"/>
                </a:moveTo>
                <a:lnTo>
                  <a:pt x="25" y="2163"/>
                </a:lnTo>
                <a:cubicBezTo>
                  <a:pt x="25" y="2170"/>
                  <a:pt x="19" y="2176"/>
                  <a:pt x="12" y="2176"/>
                </a:cubicBezTo>
                <a:cubicBezTo>
                  <a:pt x="6" y="2176"/>
                  <a:pt x="0" y="2170"/>
                  <a:pt x="0" y="2163"/>
                </a:cubicBezTo>
                <a:lnTo>
                  <a:pt x="0" y="2163"/>
                </a:lnTo>
                <a:cubicBezTo>
                  <a:pt x="0" y="2156"/>
                  <a:pt x="6" y="2151"/>
                  <a:pt x="12" y="2151"/>
                </a:cubicBezTo>
                <a:cubicBezTo>
                  <a:pt x="19" y="2151"/>
                  <a:pt x="25" y="2156"/>
                  <a:pt x="25" y="2163"/>
                </a:cubicBezTo>
                <a:close/>
                <a:moveTo>
                  <a:pt x="25" y="2213"/>
                </a:moveTo>
                <a:lnTo>
                  <a:pt x="25" y="2213"/>
                </a:lnTo>
                <a:cubicBezTo>
                  <a:pt x="25" y="2220"/>
                  <a:pt x="19" y="2226"/>
                  <a:pt x="12" y="2226"/>
                </a:cubicBezTo>
                <a:cubicBezTo>
                  <a:pt x="6" y="2226"/>
                  <a:pt x="0" y="2220"/>
                  <a:pt x="0" y="2213"/>
                </a:cubicBezTo>
                <a:lnTo>
                  <a:pt x="0" y="2213"/>
                </a:lnTo>
                <a:cubicBezTo>
                  <a:pt x="0" y="2206"/>
                  <a:pt x="6" y="2201"/>
                  <a:pt x="12" y="2201"/>
                </a:cubicBezTo>
                <a:cubicBezTo>
                  <a:pt x="19" y="2201"/>
                  <a:pt x="25" y="2206"/>
                  <a:pt x="25" y="2213"/>
                </a:cubicBezTo>
                <a:close/>
                <a:moveTo>
                  <a:pt x="25" y="2263"/>
                </a:moveTo>
                <a:lnTo>
                  <a:pt x="25" y="2263"/>
                </a:lnTo>
                <a:cubicBezTo>
                  <a:pt x="25" y="2270"/>
                  <a:pt x="19" y="2276"/>
                  <a:pt x="12" y="2276"/>
                </a:cubicBezTo>
                <a:cubicBezTo>
                  <a:pt x="6" y="2276"/>
                  <a:pt x="0" y="2270"/>
                  <a:pt x="0" y="2263"/>
                </a:cubicBezTo>
                <a:lnTo>
                  <a:pt x="0" y="2263"/>
                </a:lnTo>
                <a:cubicBezTo>
                  <a:pt x="0" y="2256"/>
                  <a:pt x="6" y="2251"/>
                  <a:pt x="12" y="2251"/>
                </a:cubicBezTo>
                <a:cubicBezTo>
                  <a:pt x="19" y="2251"/>
                  <a:pt x="25" y="2256"/>
                  <a:pt x="25" y="2263"/>
                </a:cubicBezTo>
                <a:close/>
                <a:moveTo>
                  <a:pt x="25" y="2313"/>
                </a:moveTo>
                <a:lnTo>
                  <a:pt x="25" y="2313"/>
                </a:lnTo>
                <a:cubicBezTo>
                  <a:pt x="25" y="2320"/>
                  <a:pt x="19" y="2326"/>
                  <a:pt x="12" y="2326"/>
                </a:cubicBezTo>
                <a:cubicBezTo>
                  <a:pt x="6" y="2326"/>
                  <a:pt x="0" y="2320"/>
                  <a:pt x="0" y="2313"/>
                </a:cubicBezTo>
                <a:lnTo>
                  <a:pt x="0" y="2313"/>
                </a:lnTo>
                <a:cubicBezTo>
                  <a:pt x="0" y="2306"/>
                  <a:pt x="6" y="2301"/>
                  <a:pt x="12" y="2301"/>
                </a:cubicBezTo>
                <a:cubicBezTo>
                  <a:pt x="19" y="2301"/>
                  <a:pt x="25" y="2306"/>
                  <a:pt x="25" y="2313"/>
                </a:cubicBezTo>
                <a:close/>
                <a:moveTo>
                  <a:pt x="25" y="2363"/>
                </a:moveTo>
                <a:lnTo>
                  <a:pt x="25" y="2363"/>
                </a:lnTo>
                <a:cubicBezTo>
                  <a:pt x="25" y="2370"/>
                  <a:pt x="19" y="2376"/>
                  <a:pt x="12" y="2376"/>
                </a:cubicBezTo>
                <a:cubicBezTo>
                  <a:pt x="6" y="2376"/>
                  <a:pt x="0" y="2370"/>
                  <a:pt x="0" y="2363"/>
                </a:cubicBezTo>
                <a:lnTo>
                  <a:pt x="0" y="2363"/>
                </a:lnTo>
                <a:cubicBezTo>
                  <a:pt x="0" y="2356"/>
                  <a:pt x="6" y="2351"/>
                  <a:pt x="12" y="2351"/>
                </a:cubicBezTo>
                <a:cubicBezTo>
                  <a:pt x="19" y="2351"/>
                  <a:pt x="25" y="2356"/>
                  <a:pt x="25" y="2363"/>
                </a:cubicBezTo>
                <a:close/>
                <a:moveTo>
                  <a:pt x="25" y="2413"/>
                </a:moveTo>
                <a:lnTo>
                  <a:pt x="25" y="2413"/>
                </a:lnTo>
                <a:cubicBezTo>
                  <a:pt x="25" y="2420"/>
                  <a:pt x="19" y="2426"/>
                  <a:pt x="12" y="2426"/>
                </a:cubicBezTo>
                <a:cubicBezTo>
                  <a:pt x="6" y="2426"/>
                  <a:pt x="0" y="2420"/>
                  <a:pt x="0" y="2413"/>
                </a:cubicBezTo>
                <a:lnTo>
                  <a:pt x="0" y="2413"/>
                </a:lnTo>
                <a:cubicBezTo>
                  <a:pt x="0" y="2406"/>
                  <a:pt x="6" y="2401"/>
                  <a:pt x="12" y="2401"/>
                </a:cubicBezTo>
                <a:cubicBezTo>
                  <a:pt x="19" y="2401"/>
                  <a:pt x="25" y="2406"/>
                  <a:pt x="25" y="2413"/>
                </a:cubicBezTo>
                <a:close/>
                <a:moveTo>
                  <a:pt x="25" y="2463"/>
                </a:moveTo>
                <a:lnTo>
                  <a:pt x="25" y="2463"/>
                </a:lnTo>
                <a:cubicBezTo>
                  <a:pt x="25" y="2470"/>
                  <a:pt x="19" y="2476"/>
                  <a:pt x="12" y="2476"/>
                </a:cubicBezTo>
                <a:cubicBezTo>
                  <a:pt x="6" y="2476"/>
                  <a:pt x="0" y="2470"/>
                  <a:pt x="0" y="2463"/>
                </a:cubicBezTo>
                <a:lnTo>
                  <a:pt x="0" y="2463"/>
                </a:lnTo>
                <a:cubicBezTo>
                  <a:pt x="0" y="2456"/>
                  <a:pt x="6" y="2451"/>
                  <a:pt x="12" y="2451"/>
                </a:cubicBezTo>
                <a:cubicBezTo>
                  <a:pt x="19" y="2451"/>
                  <a:pt x="25" y="2456"/>
                  <a:pt x="25" y="2463"/>
                </a:cubicBezTo>
                <a:close/>
                <a:moveTo>
                  <a:pt x="25" y="2513"/>
                </a:moveTo>
                <a:lnTo>
                  <a:pt x="25" y="2513"/>
                </a:lnTo>
                <a:cubicBezTo>
                  <a:pt x="25" y="2520"/>
                  <a:pt x="19" y="2526"/>
                  <a:pt x="12" y="2526"/>
                </a:cubicBezTo>
                <a:cubicBezTo>
                  <a:pt x="6" y="2526"/>
                  <a:pt x="0" y="2520"/>
                  <a:pt x="0" y="2513"/>
                </a:cubicBezTo>
                <a:lnTo>
                  <a:pt x="0" y="2513"/>
                </a:lnTo>
                <a:cubicBezTo>
                  <a:pt x="0" y="2506"/>
                  <a:pt x="6" y="2501"/>
                  <a:pt x="12" y="2501"/>
                </a:cubicBezTo>
                <a:cubicBezTo>
                  <a:pt x="19" y="2501"/>
                  <a:pt x="25" y="2506"/>
                  <a:pt x="25" y="2513"/>
                </a:cubicBezTo>
                <a:close/>
                <a:moveTo>
                  <a:pt x="25" y="2563"/>
                </a:moveTo>
                <a:lnTo>
                  <a:pt x="25" y="2563"/>
                </a:lnTo>
                <a:cubicBezTo>
                  <a:pt x="25" y="2570"/>
                  <a:pt x="19" y="2576"/>
                  <a:pt x="12" y="2576"/>
                </a:cubicBezTo>
                <a:cubicBezTo>
                  <a:pt x="6" y="2576"/>
                  <a:pt x="0" y="2570"/>
                  <a:pt x="0" y="2563"/>
                </a:cubicBezTo>
                <a:lnTo>
                  <a:pt x="0" y="2563"/>
                </a:lnTo>
                <a:cubicBezTo>
                  <a:pt x="0" y="2557"/>
                  <a:pt x="6" y="2551"/>
                  <a:pt x="12" y="2551"/>
                </a:cubicBezTo>
                <a:cubicBezTo>
                  <a:pt x="19" y="2551"/>
                  <a:pt x="25" y="2557"/>
                  <a:pt x="25" y="2563"/>
                </a:cubicBezTo>
                <a:close/>
                <a:moveTo>
                  <a:pt x="25" y="2613"/>
                </a:moveTo>
                <a:lnTo>
                  <a:pt x="25" y="2613"/>
                </a:lnTo>
                <a:cubicBezTo>
                  <a:pt x="25" y="2620"/>
                  <a:pt x="19" y="2626"/>
                  <a:pt x="12" y="2626"/>
                </a:cubicBezTo>
                <a:cubicBezTo>
                  <a:pt x="6" y="2626"/>
                  <a:pt x="0" y="2620"/>
                  <a:pt x="0" y="2613"/>
                </a:cubicBezTo>
                <a:lnTo>
                  <a:pt x="0" y="2613"/>
                </a:lnTo>
                <a:cubicBezTo>
                  <a:pt x="0" y="2607"/>
                  <a:pt x="6" y="2601"/>
                  <a:pt x="12" y="2601"/>
                </a:cubicBezTo>
                <a:cubicBezTo>
                  <a:pt x="19" y="2601"/>
                  <a:pt x="25" y="2607"/>
                  <a:pt x="25" y="2613"/>
                </a:cubicBezTo>
                <a:close/>
                <a:moveTo>
                  <a:pt x="25" y="2663"/>
                </a:moveTo>
                <a:lnTo>
                  <a:pt x="25" y="2663"/>
                </a:lnTo>
                <a:cubicBezTo>
                  <a:pt x="25" y="2670"/>
                  <a:pt x="19" y="2676"/>
                  <a:pt x="12" y="2676"/>
                </a:cubicBezTo>
                <a:cubicBezTo>
                  <a:pt x="6" y="2676"/>
                  <a:pt x="0" y="2670"/>
                  <a:pt x="0" y="2663"/>
                </a:cubicBezTo>
                <a:lnTo>
                  <a:pt x="0" y="2663"/>
                </a:lnTo>
                <a:cubicBezTo>
                  <a:pt x="0" y="2657"/>
                  <a:pt x="6" y="2651"/>
                  <a:pt x="12" y="2651"/>
                </a:cubicBezTo>
                <a:cubicBezTo>
                  <a:pt x="19" y="2651"/>
                  <a:pt x="25" y="2657"/>
                  <a:pt x="25" y="2663"/>
                </a:cubicBezTo>
                <a:close/>
                <a:moveTo>
                  <a:pt x="25" y="2713"/>
                </a:moveTo>
                <a:lnTo>
                  <a:pt x="25" y="2714"/>
                </a:lnTo>
                <a:cubicBezTo>
                  <a:pt x="25" y="2720"/>
                  <a:pt x="19" y="2726"/>
                  <a:pt x="12" y="2726"/>
                </a:cubicBezTo>
                <a:cubicBezTo>
                  <a:pt x="6" y="2726"/>
                  <a:pt x="0" y="2720"/>
                  <a:pt x="0" y="2714"/>
                </a:cubicBezTo>
                <a:lnTo>
                  <a:pt x="0" y="2713"/>
                </a:lnTo>
                <a:cubicBezTo>
                  <a:pt x="0" y="2707"/>
                  <a:pt x="6" y="2701"/>
                  <a:pt x="12" y="2701"/>
                </a:cubicBezTo>
                <a:cubicBezTo>
                  <a:pt x="19" y="2701"/>
                  <a:pt x="25" y="2707"/>
                  <a:pt x="25" y="2713"/>
                </a:cubicBezTo>
                <a:close/>
              </a:path>
            </a:pathLst>
          </a:custGeom>
          <a:solidFill>
            <a:srgbClr val="000000"/>
          </a:solidFill>
          <a:ln w="127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" name="Rectangle 66"/>
          <p:cNvSpPr>
            <a:spLocks noChangeArrowheads="1"/>
          </p:cNvSpPr>
          <p:nvPr/>
        </p:nvSpPr>
        <p:spPr bwMode="auto">
          <a:xfrm>
            <a:off x="6870700" y="2532063"/>
            <a:ext cx="3159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S2a</a:t>
            </a:r>
            <a:endParaRPr lang="en-US" altLang="zh-CN" sz="1400"/>
          </a:p>
        </p:txBody>
      </p:sp>
      <p:sp>
        <p:nvSpPr>
          <p:cNvPr id="114" name="Rectangle 67"/>
          <p:cNvSpPr>
            <a:spLocks noChangeArrowheads="1"/>
          </p:cNvSpPr>
          <p:nvPr/>
        </p:nvSpPr>
        <p:spPr bwMode="auto">
          <a:xfrm>
            <a:off x="7134225" y="253206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15" name="Rectangle 69"/>
          <p:cNvSpPr>
            <a:spLocks noChangeArrowheads="1"/>
          </p:cNvSpPr>
          <p:nvPr/>
        </p:nvSpPr>
        <p:spPr bwMode="auto">
          <a:xfrm>
            <a:off x="6738938" y="169545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16" name="Rectangle 72"/>
          <p:cNvSpPr>
            <a:spLocks noChangeArrowheads="1"/>
          </p:cNvSpPr>
          <p:nvPr/>
        </p:nvSpPr>
        <p:spPr bwMode="auto">
          <a:xfrm>
            <a:off x="7364413" y="1712913"/>
            <a:ext cx="5794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Tun Ly</a:t>
            </a:r>
            <a:endParaRPr lang="en-US" altLang="zh-CN" sz="1400"/>
          </a:p>
        </p:txBody>
      </p:sp>
      <p:sp>
        <p:nvSpPr>
          <p:cNvPr id="117" name="Rectangle 73"/>
          <p:cNvSpPr>
            <a:spLocks noChangeArrowheads="1"/>
          </p:cNvSpPr>
          <p:nvPr/>
        </p:nvSpPr>
        <p:spPr bwMode="auto">
          <a:xfrm>
            <a:off x="7912100" y="171291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18" name="Freeform 75"/>
          <p:cNvSpPr>
            <a:spLocks noEditPoints="1"/>
          </p:cNvSpPr>
          <p:nvPr/>
        </p:nvSpPr>
        <p:spPr bwMode="auto">
          <a:xfrm>
            <a:off x="5467350" y="1712913"/>
            <a:ext cx="639763" cy="263525"/>
          </a:xfrm>
          <a:custGeom>
            <a:avLst/>
            <a:gdLst/>
            <a:ahLst/>
            <a:cxnLst>
              <a:cxn ang="0">
                <a:pos x="2944" y="1221"/>
              </a:cxn>
              <a:cxn ang="0">
                <a:pos x="2962" y="1175"/>
              </a:cxn>
              <a:cxn ang="0">
                <a:pos x="3115" y="1263"/>
              </a:cxn>
              <a:cxn ang="0">
                <a:pos x="2758" y="1147"/>
              </a:cxn>
              <a:cxn ang="0">
                <a:pos x="2605" y="1058"/>
              </a:cxn>
              <a:cxn ang="0">
                <a:pos x="2776" y="1100"/>
              </a:cxn>
              <a:cxn ang="0">
                <a:pos x="2758" y="1147"/>
              </a:cxn>
              <a:cxn ang="0">
                <a:pos x="2294" y="961"/>
              </a:cxn>
              <a:cxn ang="0">
                <a:pos x="2312" y="915"/>
              </a:cxn>
              <a:cxn ang="0">
                <a:pos x="2465" y="1003"/>
              </a:cxn>
              <a:cxn ang="0">
                <a:pos x="2108" y="887"/>
              </a:cxn>
              <a:cxn ang="0">
                <a:pos x="1955" y="799"/>
              </a:cxn>
              <a:cxn ang="0">
                <a:pos x="2127" y="840"/>
              </a:cxn>
              <a:cxn ang="0">
                <a:pos x="2108" y="887"/>
              </a:cxn>
              <a:cxn ang="0">
                <a:pos x="1644" y="701"/>
              </a:cxn>
              <a:cxn ang="0">
                <a:pos x="1662" y="655"/>
              </a:cxn>
              <a:cxn ang="0">
                <a:pos x="1815" y="743"/>
              </a:cxn>
              <a:cxn ang="0">
                <a:pos x="1458" y="627"/>
              </a:cxn>
              <a:cxn ang="0">
                <a:pos x="1305" y="539"/>
              </a:cxn>
              <a:cxn ang="0">
                <a:pos x="1477" y="580"/>
              </a:cxn>
              <a:cxn ang="0">
                <a:pos x="1458" y="627"/>
              </a:cxn>
              <a:cxn ang="0">
                <a:pos x="994" y="441"/>
              </a:cxn>
              <a:cxn ang="0">
                <a:pos x="1012" y="395"/>
              </a:cxn>
              <a:cxn ang="0">
                <a:pos x="1166" y="483"/>
              </a:cxn>
              <a:cxn ang="0">
                <a:pos x="808" y="367"/>
              </a:cxn>
              <a:cxn ang="0">
                <a:pos x="655" y="279"/>
              </a:cxn>
              <a:cxn ang="0">
                <a:pos x="827" y="320"/>
              </a:cxn>
              <a:cxn ang="0">
                <a:pos x="808" y="367"/>
              </a:cxn>
              <a:cxn ang="0">
                <a:pos x="344" y="181"/>
              </a:cxn>
              <a:cxn ang="0">
                <a:pos x="362" y="135"/>
              </a:cxn>
              <a:cxn ang="0">
                <a:pos x="516" y="223"/>
              </a:cxn>
              <a:cxn ang="0">
                <a:pos x="158" y="107"/>
              </a:cxn>
              <a:cxn ang="0">
                <a:pos x="5" y="19"/>
              </a:cxn>
              <a:cxn ang="0">
                <a:pos x="177" y="60"/>
              </a:cxn>
              <a:cxn ang="0">
                <a:pos x="158" y="107"/>
              </a:cxn>
            </a:cxnLst>
            <a:rect l="0" t="0" r="r" b="b"/>
            <a:pathLst>
              <a:path w="3120" h="1282">
                <a:moveTo>
                  <a:pt x="3083" y="1277"/>
                </a:moveTo>
                <a:lnTo>
                  <a:pt x="2944" y="1221"/>
                </a:lnTo>
                <a:cubicBezTo>
                  <a:pt x="2931" y="1216"/>
                  <a:pt x="2925" y="1201"/>
                  <a:pt x="2930" y="1188"/>
                </a:cubicBezTo>
                <a:cubicBezTo>
                  <a:pt x="2935" y="1176"/>
                  <a:pt x="2949" y="1169"/>
                  <a:pt x="2962" y="1175"/>
                </a:cubicBezTo>
                <a:lnTo>
                  <a:pt x="3101" y="1230"/>
                </a:lnTo>
                <a:cubicBezTo>
                  <a:pt x="3114" y="1235"/>
                  <a:pt x="3120" y="1250"/>
                  <a:pt x="3115" y="1263"/>
                </a:cubicBezTo>
                <a:cubicBezTo>
                  <a:pt x="3110" y="1276"/>
                  <a:pt x="3096" y="1282"/>
                  <a:pt x="3083" y="1277"/>
                </a:cubicBezTo>
                <a:close/>
                <a:moveTo>
                  <a:pt x="2758" y="1147"/>
                </a:moveTo>
                <a:lnTo>
                  <a:pt x="2619" y="1091"/>
                </a:lnTo>
                <a:cubicBezTo>
                  <a:pt x="2606" y="1086"/>
                  <a:pt x="2600" y="1071"/>
                  <a:pt x="2605" y="1058"/>
                </a:cubicBezTo>
                <a:cubicBezTo>
                  <a:pt x="2610" y="1046"/>
                  <a:pt x="2624" y="1039"/>
                  <a:pt x="2637" y="1045"/>
                </a:cubicBezTo>
                <a:lnTo>
                  <a:pt x="2776" y="1100"/>
                </a:lnTo>
                <a:cubicBezTo>
                  <a:pt x="2789" y="1105"/>
                  <a:pt x="2796" y="1120"/>
                  <a:pt x="2790" y="1133"/>
                </a:cubicBezTo>
                <a:cubicBezTo>
                  <a:pt x="2785" y="1146"/>
                  <a:pt x="2771" y="1152"/>
                  <a:pt x="2758" y="1147"/>
                </a:cubicBezTo>
                <a:close/>
                <a:moveTo>
                  <a:pt x="2433" y="1017"/>
                </a:moveTo>
                <a:lnTo>
                  <a:pt x="2294" y="961"/>
                </a:lnTo>
                <a:cubicBezTo>
                  <a:pt x="2281" y="956"/>
                  <a:pt x="2275" y="941"/>
                  <a:pt x="2280" y="929"/>
                </a:cubicBezTo>
                <a:cubicBezTo>
                  <a:pt x="2285" y="916"/>
                  <a:pt x="2299" y="909"/>
                  <a:pt x="2312" y="915"/>
                </a:cubicBezTo>
                <a:lnTo>
                  <a:pt x="2451" y="970"/>
                </a:lnTo>
                <a:cubicBezTo>
                  <a:pt x="2464" y="975"/>
                  <a:pt x="2471" y="990"/>
                  <a:pt x="2465" y="1003"/>
                </a:cubicBezTo>
                <a:cubicBezTo>
                  <a:pt x="2460" y="1016"/>
                  <a:pt x="2446" y="1022"/>
                  <a:pt x="2433" y="1017"/>
                </a:cubicBezTo>
                <a:close/>
                <a:moveTo>
                  <a:pt x="2108" y="887"/>
                </a:moveTo>
                <a:lnTo>
                  <a:pt x="1969" y="831"/>
                </a:lnTo>
                <a:cubicBezTo>
                  <a:pt x="1956" y="826"/>
                  <a:pt x="1950" y="811"/>
                  <a:pt x="1955" y="799"/>
                </a:cubicBezTo>
                <a:cubicBezTo>
                  <a:pt x="1960" y="786"/>
                  <a:pt x="1974" y="779"/>
                  <a:pt x="1987" y="785"/>
                </a:cubicBezTo>
                <a:lnTo>
                  <a:pt x="2127" y="840"/>
                </a:lnTo>
                <a:cubicBezTo>
                  <a:pt x="2139" y="845"/>
                  <a:pt x="2146" y="860"/>
                  <a:pt x="2140" y="873"/>
                </a:cubicBezTo>
                <a:cubicBezTo>
                  <a:pt x="2135" y="886"/>
                  <a:pt x="2121" y="892"/>
                  <a:pt x="2108" y="887"/>
                </a:cubicBezTo>
                <a:close/>
                <a:moveTo>
                  <a:pt x="1783" y="757"/>
                </a:moveTo>
                <a:lnTo>
                  <a:pt x="1644" y="701"/>
                </a:lnTo>
                <a:cubicBezTo>
                  <a:pt x="1631" y="696"/>
                  <a:pt x="1625" y="681"/>
                  <a:pt x="1630" y="669"/>
                </a:cubicBezTo>
                <a:cubicBezTo>
                  <a:pt x="1635" y="656"/>
                  <a:pt x="1649" y="649"/>
                  <a:pt x="1662" y="655"/>
                </a:cubicBezTo>
                <a:lnTo>
                  <a:pt x="1802" y="710"/>
                </a:lnTo>
                <a:cubicBezTo>
                  <a:pt x="1814" y="715"/>
                  <a:pt x="1821" y="730"/>
                  <a:pt x="1815" y="743"/>
                </a:cubicBezTo>
                <a:cubicBezTo>
                  <a:pt x="1810" y="756"/>
                  <a:pt x="1796" y="762"/>
                  <a:pt x="1783" y="757"/>
                </a:cubicBezTo>
                <a:close/>
                <a:moveTo>
                  <a:pt x="1458" y="627"/>
                </a:moveTo>
                <a:lnTo>
                  <a:pt x="1319" y="571"/>
                </a:lnTo>
                <a:cubicBezTo>
                  <a:pt x="1306" y="566"/>
                  <a:pt x="1300" y="551"/>
                  <a:pt x="1305" y="539"/>
                </a:cubicBezTo>
                <a:cubicBezTo>
                  <a:pt x="1310" y="526"/>
                  <a:pt x="1324" y="519"/>
                  <a:pt x="1337" y="525"/>
                </a:cubicBezTo>
                <a:lnTo>
                  <a:pt x="1477" y="580"/>
                </a:lnTo>
                <a:cubicBezTo>
                  <a:pt x="1489" y="585"/>
                  <a:pt x="1496" y="600"/>
                  <a:pt x="1491" y="613"/>
                </a:cubicBezTo>
                <a:cubicBezTo>
                  <a:pt x="1485" y="626"/>
                  <a:pt x="1471" y="632"/>
                  <a:pt x="1458" y="627"/>
                </a:cubicBezTo>
                <a:close/>
                <a:moveTo>
                  <a:pt x="1133" y="497"/>
                </a:moveTo>
                <a:lnTo>
                  <a:pt x="994" y="441"/>
                </a:lnTo>
                <a:cubicBezTo>
                  <a:pt x="981" y="436"/>
                  <a:pt x="975" y="421"/>
                  <a:pt x="980" y="409"/>
                </a:cubicBezTo>
                <a:cubicBezTo>
                  <a:pt x="985" y="396"/>
                  <a:pt x="1000" y="389"/>
                  <a:pt x="1012" y="395"/>
                </a:cubicBezTo>
                <a:lnTo>
                  <a:pt x="1152" y="450"/>
                </a:lnTo>
                <a:cubicBezTo>
                  <a:pt x="1164" y="455"/>
                  <a:pt x="1171" y="470"/>
                  <a:pt x="1166" y="483"/>
                </a:cubicBezTo>
                <a:cubicBezTo>
                  <a:pt x="1160" y="496"/>
                  <a:pt x="1146" y="502"/>
                  <a:pt x="1133" y="497"/>
                </a:cubicBezTo>
                <a:close/>
                <a:moveTo>
                  <a:pt x="808" y="367"/>
                </a:moveTo>
                <a:lnTo>
                  <a:pt x="669" y="311"/>
                </a:lnTo>
                <a:cubicBezTo>
                  <a:pt x="656" y="306"/>
                  <a:pt x="650" y="291"/>
                  <a:pt x="655" y="279"/>
                </a:cubicBezTo>
                <a:cubicBezTo>
                  <a:pt x="660" y="266"/>
                  <a:pt x="675" y="260"/>
                  <a:pt x="687" y="265"/>
                </a:cubicBezTo>
                <a:lnTo>
                  <a:pt x="827" y="320"/>
                </a:lnTo>
                <a:cubicBezTo>
                  <a:pt x="839" y="325"/>
                  <a:pt x="846" y="340"/>
                  <a:pt x="841" y="353"/>
                </a:cubicBezTo>
                <a:cubicBezTo>
                  <a:pt x="835" y="366"/>
                  <a:pt x="821" y="372"/>
                  <a:pt x="808" y="367"/>
                </a:cubicBezTo>
                <a:close/>
                <a:moveTo>
                  <a:pt x="483" y="237"/>
                </a:moveTo>
                <a:lnTo>
                  <a:pt x="344" y="181"/>
                </a:lnTo>
                <a:cubicBezTo>
                  <a:pt x="331" y="176"/>
                  <a:pt x="325" y="161"/>
                  <a:pt x="330" y="149"/>
                </a:cubicBezTo>
                <a:cubicBezTo>
                  <a:pt x="335" y="136"/>
                  <a:pt x="350" y="130"/>
                  <a:pt x="362" y="135"/>
                </a:cubicBezTo>
                <a:lnTo>
                  <a:pt x="502" y="190"/>
                </a:lnTo>
                <a:cubicBezTo>
                  <a:pt x="515" y="195"/>
                  <a:pt x="521" y="210"/>
                  <a:pt x="516" y="223"/>
                </a:cubicBezTo>
                <a:cubicBezTo>
                  <a:pt x="510" y="236"/>
                  <a:pt x="496" y="242"/>
                  <a:pt x="483" y="237"/>
                </a:cubicBezTo>
                <a:close/>
                <a:moveTo>
                  <a:pt x="158" y="107"/>
                </a:moveTo>
                <a:lnTo>
                  <a:pt x="19" y="51"/>
                </a:lnTo>
                <a:cubicBezTo>
                  <a:pt x="6" y="46"/>
                  <a:pt x="0" y="31"/>
                  <a:pt x="5" y="19"/>
                </a:cubicBezTo>
                <a:cubicBezTo>
                  <a:pt x="10" y="6"/>
                  <a:pt x="25" y="0"/>
                  <a:pt x="37" y="5"/>
                </a:cubicBezTo>
                <a:lnTo>
                  <a:pt x="177" y="60"/>
                </a:lnTo>
                <a:cubicBezTo>
                  <a:pt x="190" y="66"/>
                  <a:pt x="196" y="80"/>
                  <a:pt x="191" y="93"/>
                </a:cubicBezTo>
                <a:cubicBezTo>
                  <a:pt x="186" y="106"/>
                  <a:pt x="171" y="112"/>
                  <a:pt x="158" y="107"/>
                </a:cubicBezTo>
                <a:close/>
              </a:path>
            </a:pathLst>
          </a:custGeom>
          <a:solidFill>
            <a:srgbClr val="000000"/>
          </a:solidFill>
          <a:ln w="127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9" name="Group 76"/>
          <p:cNvGrpSpPr>
            <a:grpSpLocks/>
          </p:cNvGrpSpPr>
          <p:nvPr/>
        </p:nvGrpSpPr>
        <p:grpSpPr bwMode="auto">
          <a:xfrm>
            <a:off x="1233488" y="2089150"/>
            <a:ext cx="871537" cy="265113"/>
            <a:chOff x="1295" y="676"/>
            <a:chExt cx="812" cy="323"/>
          </a:xfrm>
        </p:grpSpPr>
        <p:sp>
          <p:nvSpPr>
            <p:cNvPr id="120" name="Rectangle 77"/>
            <p:cNvSpPr>
              <a:spLocks noChangeArrowheads="1"/>
            </p:cNvSpPr>
            <p:nvPr/>
          </p:nvSpPr>
          <p:spPr bwMode="auto">
            <a:xfrm>
              <a:off x="1295" y="676"/>
              <a:ext cx="812" cy="3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Rectangle 78"/>
            <p:cNvSpPr>
              <a:spLocks noChangeArrowheads="1"/>
            </p:cNvSpPr>
            <p:nvPr/>
          </p:nvSpPr>
          <p:spPr bwMode="auto">
            <a:xfrm>
              <a:off x="1295" y="676"/>
              <a:ext cx="812" cy="32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2" name="Rectangle 79"/>
          <p:cNvSpPr>
            <a:spLocks noChangeArrowheads="1"/>
          </p:cNvSpPr>
          <p:nvPr/>
        </p:nvSpPr>
        <p:spPr bwMode="auto">
          <a:xfrm>
            <a:off x="1403350" y="2111375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123" name="Rectangle 80"/>
          <p:cNvSpPr>
            <a:spLocks noChangeArrowheads="1"/>
          </p:cNvSpPr>
          <p:nvPr/>
        </p:nvSpPr>
        <p:spPr bwMode="auto">
          <a:xfrm>
            <a:off x="1960563" y="2111375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124" name="Group 81"/>
          <p:cNvGrpSpPr>
            <a:grpSpLocks/>
          </p:cNvGrpSpPr>
          <p:nvPr/>
        </p:nvGrpSpPr>
        <p:grpSpPr bwMode="auto">
          <a:xfrm>
            <a:off x="1893888" y="2089150"/>
            <a:ext cx="876300" cy="265113"/>
            <a:chOff x="2107" y="676"/>
            <a:chExt cx="813" cy="323"/>
          </a:xfrm>
        </p:grpSpPr>
        <p:sp>
          <p:nvSpPr>
            <p:cNvPr id="125" name="Rectangle 82"/>
            <p:cNvSpPr>
              <a:spLocks noChangeArrowheads="1"/>
            </p:cNvSpPr>
            <p:nvPr/>
          </p:nvSpPr>
          <p:spPr bwMode="auto">
            <a:xfrm>
              <a:off x="2107" y="676"/>
              <a:ext cx="813" cy="3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Rectangle 83"/>
            <p:cNvSpPr>
              <a:spLocks noChangeArrowheads="1"/>
            </p:cNvSpPr>
            <p:nvPr/>
          </p:nvSpPr>
          <p:spPr bwMode="auto">
            <a:xfrm>
              <a:off x="2107" y="676"/>
              <a:ext cx="813" cy="32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7" name="Rectangle 84"/>
          <p:cNvSpPr>
            <a:spLocks noChangeArrowheads="1"/>
          </p:cNvSpPr>
          <p:nvPr/>
        </p:nvSpPr>
        <p:spPr bwMode="auto">
          <a:xfrm>
            <a:off x="2135188" y="2139950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128" name="Rectangle 85"/>
          <p:cNvSpPr>
            <a:spLocks noChangeArrowheads="1"/>
          </p:cNvSpPr>
          <p:nvPr/>
        </p:nvSpPr>
        <p:spPr bwMode="auto">
          <a:xfrm>
            <a:off x="2616200" y="2139950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129" name="Group 86"/>
          <p:cNvGrpSpPr>
            <a:grpSpLocks/>
          </p:cNvGrpSpPr>
          <p:nvPr/>
        </p:nvGrpSpPr>
        <p:grpSpPr bwMode="auto">
          <a:xfrm>
            <a:off x="1893888" y="1793875"/>
            <a:ext cx="876300" cy="295275"/>
            <a:chOff x="2107" y="315"/>
            <a:chExt cx="813" cy="361"/>
          </a:xfrm>
        </p:grpSpPr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2107" y="315"/>
              <a:ext cx="813" cy="36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Rectangle 88"/>
            <p:cNvSpPr>
              <a:spLocks noChangeArrowheads="1"/>
            </p:cNvSpPr>
            <p:nvPr/>
          </p:nvSpPr>
          <p:spPr bwMode="auto">
            <a:xfrm>
              <a:off x="2107" y="315"/>
              <a:ext cx="813" cy="36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2" name="Group 89"/>
          <p:cNvGrpSpPr>
            <a:grpSpLocks/>
          </p:cNvGrpSpPr>
          <p:nvPr/>
        </p:nvGrpSpPr>
        <p:grpSpPr bwMode="auto">
          <a:xfrm>
            <a:off x="1893888" y="1550988"/>
            <a:ext cx="876300" cy="271462"/>
            <a:chOff x="2107" y="19"/>
            <a:chExt cx="813" cy="330"/>
          </a:xfrm>
        </p:grpSpPr>
        <p:sp>
          <p:nvSpPr>
            <p:cNvPr id="133" name="Rectangle 90"/>
            <p:cNvSpPr>
              <a:spLocks noChangeArrowheads="1"/>
            </p:cNvSpPr>
            <p:nvPr/>
          </p:nvSpPr>
          <p:spPr bwMode="auto">
            <a:xfrm>
              <a:off x="2107" y="19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Rectangle 91"/>
            <p:cNvSpPr>
              <a:spLocks noChangeArrowheads="1"/>
            </p:cNvSpPr>
            <p:nvPr/>
          </p:nvSpPr>
          <p:spPr bwMode="auto">
            <a:xfrm>
              <a:off x="2107" y="19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5" name="Group 92"/>
          <p:cNvGrpSpPr>
            <a:grpSpLocks/>
          </p:cNvGrpSpPr>
          <p:nvPr/>
        </p:nvGrpSpPr>
        <p:grpSpPr bwMode="auto">
          <a:xfrm>
            <a:off x="3276600" y="2089150"/>
            <a:ext cx="935038" cy="312738"/>
            <a:chOff x="3542" y="676"/>
            <a:chExt cx="812" cy="323"/>
          </a:xfrm>
        </p:grpSpPr>
        <p:sp>
          <p:nvSpPr>
            <p:cNvPr id="136" name="Rectangle 93"/>
            <p:cNvSpPr>
              <a:spLocks noChangeArrowheads="1"/>
            </p:cNvSpPr>
            <p:nvPr/>
          </p:nvSpPr>
          <p:spPr bwMode="auto">
            <a:xfrm>
              <a:off x="3542" y="676"/>
              <a:ext cx="812" cy="3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Rectangle 94"/>
            <p:cNvSpPr>
              <a:spLocks noChangeArrowheads="1"/>
            </p:cNvSpPr>
            <p:nvPr/>
          </p:nvSpPr>
          <p:spPr bwMode="auto">
            <a:xfrm>
              <a:off x="3542" y="676"/>
              <a:ext cx="812" cy="32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8" name="Rectangle 95"/>
          <p:cNvSpPr>
            <a:spLocks noChangeArrowheads="1"/>
          </p:cNvSpPr>
          <p:nvPr/>
        </p:nvSpPr>
        <p:spPr bwMode="auto">
          <a:xfrm>
            <a:off x="3429000" y="2139950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139" name="Group 96"/>
          <p:cNvGrpSpPr>
            <a:grpSpLocks/>
          </p:cNvGrpSpPr>
          <p:nvPr/>
        </p:nvGrpSpPr>
        <p:grpSpPr bwMode="auto">
          <a:xfrm>
            <a:off x="3276600" y="1812925"/>
            <a:ext cx="935038" cy="325438"/>
            <a:chOff x="3542" y="339"/>
            <a:chExt cx="812" cy="337"/>
          </a:xfrm>
        </p:grpSpPr>
        <p:sp>
          <p:nvSpPr>
            <p:cNvPr id="140" name="Rectangle 97"/>
            <p:cNvSpPr>
              <a:spLocks noChangeArrowheads="1"/>
            </p:cNvSpPr>
            <p:nvPr/>
          </p:nvSpPr>
          <p:spPr bwMode="auto">
            <a:xfrm>
              <a:off x="3542" y="339"/>
              <a:ext cx="812" cy="33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Rectangle 98"/>
            <p:cNvSpPr>
              <a:spLocks noChangeArrowheads="1"/>
            </p:cNvSpPr>
            <p:nvPr/>
          </p:nvSpPr>
          <p:spPr bwMode="auto">
            <a:xfrm>
              <a:off x="3542" y="339"/>
              <a:ext cx="812" cy="337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2" name="Group 99"/>
          <p:cNvGrpSpPr>
            <a:grpSpLocks/>
          </p:cNvGrpSpPr>
          <p:nvPr/>
        </p:nvGrpSpPr>
        <p:grpSpPr bwMode="auto">
          <a:xfrm>
            <a:off x="3276600" y="1550988"/>
            <a:ext cx="935038" cy="320675"/>
            <a:chOff x="3542" y="19"/>
            <a:chExt cx="812" cy="330"/>
          </a:xfrm>
        </p:grpSpPr>
        <p:sp>
          <p:nvSpPr>
            <p:cNvPr id="143" name="Rectangle 100"/>
            <p:cNvSpPr>
              <a:spLocks noChangeArrowheads="1"/>
            </p:cNvSpPr>
            <p:nvPr/>
          </p:nvSpPr>
          <p:spPr bwMode="auto">
            <a:xfrm>
              <a:off x="3542" y="19"/>
              <a:ext cx="812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Rectangle 101"/>
            <p:cNvSpPr>
              <a:spLocks noChangeArrowheads="1"/>
            </p:cNvSpPr>
            <p:nvPr/>
          </p:nvSpPr>
          <p:spPr bwMode="auto">
            <a:xfrm>
              <a:off x="3542" y="19"/>
              <a:ext cx="812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5" name="Rectangle 102"/>
          <p:cNvSpPr>
            <a:spLocks noChangeArrowheads="1"/>
          </p:cNvSpPr>
          <p:nvPr/>
        </p:nvSpPr>
        <p:spPr bwMode="auto">
          <a:xfrm>
            <a:off x="3348038" y="1609725"/>
            <a:ext cx="7969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PMIPv6</a:t>
            </a:r>
            <a:endParaRPr lang="en-US" altLang="zh-CN" sz="1400"/>
          </a:p>
        </p:txBody>
      </p:sp>
      <p:sp>
        <p:nvSpPr>
          <p:cNvPr id="146" name="Rectangle 104"/>
          <p:cNvSpPr>
            <a:spLocks noChangeArrowheads="1"/>
          </p:cNvSpPr>
          <p:nvPr/>
        </p:nvSpPr>
        <p:spPr bwMode="auto">
          <a:xfrm>
            <a:off x="539750" y="2533650"/>
            <a:ext cx="2476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UE</a:t>
            </a:r>
            <a:endParaRPr lang="en-US" altLang="zh-CN" sz="1400"/>
          </a:p>
        </p:txBody>
      </p:sp>
      <p:sp>
        <p:nvSpPr>
          <p:cNvPr id="147" name="Rectangle 105"/>
          <p:cNvSpPr>
            <a:spLocks noChangeArrowheads="1"/>
          </p:cNvSpPr>
          <p:nvPr/>
        </p:nvSpPr>
        <p:spPr bwMode="auto">
          <a:xfrm>
            <a:off x="787400" y="2533650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48" name="Rectangle 106"/>
          <p:cNvSpPr>
            <a:spLocks noChangeArrowheads="1"/>
          </p:cNvSpPr>
          <p:nvPr/>
        </p:nvSpPr>
        <p:spPr bwMode="auto">
          <a:xfrm>
            <a:off x="1258888" y="2532063"/>
            <a:ext cx="16256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Trusted  Non-3GPP</a:t>
            </a:r>
          </a:p>
          <a:p>
            <a:pPr algn="ctr"/>
            <a:r>
              <a:rPr lang="en-GB" altLang="zh-CN" sz="1400"/>
              <a:t> IP Access (MAG)</a:t>
            </a:r>
            <a:endParaRPr lang="en-US" altLang="zh-CN" sz="1400"/>
          </a:p>
        </p:txBody>
      </p:sp>
      <p:sp>
        <p:nvSpPr>
          <p:cNvPr id="149" name="Rectangle 107"/>
          <p:cNvSpPr>
            <a:spLocks noChangeArrowheads="1"/>
          </p:cNvSpPr>
          <p:nvPr/>
        </p:nvSpPr>
        <p:spPr bwMode="auto">
          <a:xfrm>
            <a:off x="3044825" y="253206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50" name="Rectangle 109"/>
          <p:cNvSpPr>
            <a:spLocks noChangeArrowheads="1"/>
          </p:cNvSpPr>
          <p:nvPr/>
        </p:nvSpPr>
        <p:spPr bwMode="auto">
          <a:xfrm>
            <a:off x="2289175" y="268763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51" name="Rectangle 110"/>
          <p:cNvSpPr>
            <a:spLocks noChangeArrowheads="1"/>
          </p:cNvSpPr>
          <p:nvPr/>
        </p:nvSpPr>
        <p:spPr bwMode="auto">
          <a:xfrm>
            <a:off x="3290888" y="2532063"/>
            <a:ext cx="7286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Gateway</a:t>
            </a:r>
            <a:endParaRPr lang="en-US" altLang="zh-CN" sz="1400"/>
          </a:p>
        </p:txBody>
      </p:sp>
      <p:sp>
        <p:nvSpPr>
          <p:cNvPr id="152" name="Rectangle 111"/>
          <p:cNvSpPr>
            <a:spLocks noChangeArrowheads="1"/>
          </p:cNvSpPr>
          <p:nvPr/>
        </p:nvSpPr>
        <p:spPr bwMode="auto">
          <a:xfrm>
            <a:off x="3895725" y="253206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53" name="Rectangle 112"/>
          <p:cNvSpPr>
            <a:spLocks noChangeArrowheads="1"/>
          </p:cNvSpPr>
          <p:nvPr/>
        </p:nvSpPr>
        <p:spPr bwMode="auto">
          <a:xfrm>
            <a:off x="3495675" y="2687638"/>
            <a:ext cx="3841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/>
              <a:t>LMA</a:t>
            </a:r>
          </a:p>
        </p:txBody>
      </p:sp>
      <p:sp>
        <p:nvSpPr>
          <p:cNvPr id="154" name="Freeform 114"/>
          <p:cNvSpPr>
            <a:spLocks noEditPoints="1"/>
          </p:cNvSpPr>
          <p:nvPr/>
        </p:nvSpPr>
        <p:spPr bwMode="auto">
          <a:xfrm>
            <a:off x="3030538" y="1544638"/>
            <a:ext cx="11112" cy="788987"/>
          </a:xfrm>
          <a:custGeom>
            <a:avLst/>
            <a:gdLst/>
            <a:ahLst/>
            <a:cxnLst>
              <a:cxn ang="0">
                <a:pos x="0" y="50"/>
              </a:cxn>
              <a:cxn ang="0">
                <a:pos x="50" y="301"/>
              </a:cxn>
              <a:cxn ang="0">
                <a:pos x="100" y="451"/>
              </a:cxn>
              <a:cxn ang="0">
                <a:pos x="50" y="401"/>
              </a:cxn>
              <a:cxn ang="0">
                <a:pos x="0" y="651"/>
              </a:cxn>
              <a:cxn ang="0">
                <a:pos x="100" y="851"/>
              </a:cxn>
              <a:cxn ang="0">
                <a:pos x="100" y="851"/>
              </a:cxn>
              <a:cxn ang="0">
                <a:pos x="0" y="1051"/>
              </a:cxn>
              <a:cxn ang="0">
                <a:pos x="50" y="1301"/>
              </a:cxn>
              <a:cxn ang="0">
                <a:pos x="100" y="1451"/>
              </a:cxn>
              <a:cxn ang="0">
                <a:pos x="50" y="1401"/>
              </a:cxn>
              <a:cxn ang="0">
                <a:pos x="0" y="1651"/>
              </a:cxn>
              <a:cxn ang="0">
                <a:pos x="100" y="1851"/>
              </a:cxn>
              <a:cxn ang="0">
                <a:pos x="100" y="1851"/>
              </a:cxn>
              <a:cxn ang="0">
                <a:pos x="0" y="2051"/>
              </a:cxn>
              <a:cxn ang="0">
                <a:pos x="50" y="2302"/>
              </a:cxn>
              <a:cxn ang="0">
                <a:pos x="100" y="2452"/>
              </a:cxn>
              <a:cxn ang="0">
                <a:pos x="50" y="2402"/>
              </a:cxn>
              <a:cxn ang="0">
                <a:pos x="0" y="2652"/>
              </a:cxn>
              <a:cxn ang="0">
                <a:pos x="100" y="2852"/>
              </a:cxn>
              <a:cxn ang="0">
                <a:pos x="100" y="2852"/>
              </a:cxn>
              <a:cxn ang="0">
                <a:pos x="0" y="3052"/>
              </a:cxn>
              <a:cxn ang="0">
                <a:pos x="50" y="3302"/>
              </a:cxn>
              <a:cxn ang="0">
                <a:pos x="100" y="3452"/>
              </a:cxn>
              <a:cxn ang="0">
                <a:pos x="50" y="3402"/>
              </a:cxn>
              <a:cxn ang="0">
                <a:pos x="0" y="3652"/>
              </a:cxn>
              <a:cxn ang="0">
                <a:pos x="100" y="3852"/>
              </a:cxn>
              <a:cxn ang="0">
                <a:pos x="100" y="3852"/>
              </a:cxn>
              <a:cxn ang="0">
                <a:pos x="0" y="4052"/>
              </a:cxn>
              <a:cxn ang="0">
                <a:pos x="50" y="4303"/>
              </a:cxn>
              <a:cxn ang="0">
                <a:pos x="100" y="4453"/>
              </a:cxn>
              <a:cxn ang="0">
                <a:pos x="50" y="4403"/>
              </a:cxn>
              <a:cxn ang="0">
                <a:pos x="0" y="4653"/>
              </a:cxn>
              <a:cxn ang="0">
                <a:pos x="100" y="4853"/>
              </a:cxn>
              <a:cxn ang="0">
                <a:pos x="100" y="4853"/>
              </a:cxn>
              <a:cxn ang="0">
                <a:pos x="0" y="5053"/>
              </a:cxn>
              <a:cxn ang="0">
                <a:pos x="50" y="5303"/>
              </a:cxn>
              <a:cxn ang="0">
                <a:pos x="100" y="5453"/>
              </a:cxn>
              <a:cxn ang="0">
                <a:pos x="50" y="5403"/>
              </a:cxn>
              <a:cxn ang="0">
                <a:pos x="0" y="5653"/>
              </a:cxn>
              <a:cxn ang="0">
                <a:pos x="100" y="5853"/>
              </a:cxn>
              <a:cxn ang="0">
                <a:pos x="100" y="5853"/>
              </a:cxn>
              <a:cxn ang="0">
                <a:pos x="0" y="6053"/>
              </a:cxn>
              <a:cxn ang="0">
                <a:pos x="50" y="6304"/>
              </a:cxn>
              <a:cxn ang="0">
                <a:pos x="100" y="6454"/>
              </a:cxn>
              <a:cxn ang="0">
                <a:pos x="50" y="6404"/>
              </a:cxn>
              <a:cxn ang="0">
                <a:pos x="0" y="6654"/>
              </a:cxn>
              <a:cxn ang="0">
                <a:pos x="100" y="6854"/>
              </a:cxn>
              <a:cxn ang="0">
                <a:pos x="100" y="6854"/>
              </a:cxn>
              <a:cxn ang="0">
                <a:pos x="0" y="7054"/>
              </a:cxn>
              <a:cxn ang="0">
                <a:pos x="50" y="7304"/>
              </a:cxn>
              <a:cxn ang="0">
                <a:pos x="100" y="7454"/>
              </a:cxn>
              <a:cxn ang="0">
                <a:pos x="50" y="7404"/>
              </a:cxn>
              <a:cxn ang="0">
                <a:pos x="0" y="7654"/>
              </a:cxn>
            </a:cxnLst>
            <a:rect l="0" t="0" r="r" b="b"/>
            <a:pathLst>
              <a:path w="100" h="7704">
                <a:moveTo>
                  <a:pt x="100" y="50"/>
                </a:moveTo>
                <a:lnTo>
                  <a:pt x="100" y="51"/>
                </a:lnTo>
                <a:cubicBezTo>
                  <a:pt x="100" y="78"/>
                  <a:pt x="78" y="101"/>
                  <a:pt x="50" y="101"/>
                </a:cubicBezTo>
                <a:cubicBezTo>
                  <a:pt x="23" y="101"/>
                  <a:pt x="0" y="78"/>
                  <a:pt x="0" y="51"/>
                </a:cubicBezTo>
                <a:lnTo>
                  <a:pt x="0" y="50"/>
                </a:lnTo>
                <a:cubicBezTo>
                  <a:pt x="0" y="23"/>
                  <a:pt x="23" y="0"/>
                  <a:pt x="50" y="0"/>
                </a:cubicBezTo>
                <a:cubicBezTo>
                  <a:pt x="78" y="0"/>
                  <a:pt x="100" y="23"/>
                  <a:pt x="100" y="50"/>
                </a:cubicBezTo>
                <a:close/>
                <a:moveTo>
                  <a:pt x="100" y="251"/>
                </a:moveTo>
                <a:lnTo>
                  <a:pt x="100" y="251"/>
                </a:lnTo>
                <a:cubicBezTo>
                  <a:pt x="100" y="278"/>
                  <a:pt x="78" y="301"/>
                  <a:pt x="50" y="301"/>
                </a:cubicBezTo>
                <a:cubicBezTo>
                  <a:pt x="23" y="301"/>
                  <a:pt x="0" y="278"/>
                  <a:pt x="0" y="251"/>
                </a:cubicBezTo>
                <a:lnTo>
                  <a:pt x="0" y="251"/>
                </a:lnTo>
                <a:cubicBezTo>
                  <a:pt x="0" y="223"/>
                  <a:pt x="23" y="201"/>
                  <a:pt x="50" y="201"/>
                </a:cubicBezTo>
                <a:cubicBezTo>
                  <a:pt x="78" y="201"/>
                  <a:pt x="100" y="223"/>
                  <a:pt x="100" y="251"/>
                </a:cubicBezTo>
                <a:close/>
                <a:moveTo>
                  <a:pt x="100" y="451"/>
                </a:moveTo>
                <a:lnTo>
                  <a:pt x="100" y="451"/>
                </a:lnTo>
                <a:cubicBezTo>
                  <a:pt x="100" y="478"/>
                  <a:pt x="78" y="501"/>
                  <a:pt x="50" y="501"/>
                </a:cubicBezTo>
                <a:cubicBezTo>
                  <a:pt x="23" y="501"/>
                  <a:pt x="0" y="478"/>
                  <a:pt x="0" y="451"/>
                </a:cubicBezTo>
                <a:lnTo>
                  <a:pt x="0" y="451"/>
                </a:lnTo>
                <a:cubicBezTo>
                  <a:pt x="0" y="423"/>
                  <a:pt x="23" y="401"/>
                  <a:pt x="50" y="401"/>
                </a:cubicBezTo>
                <a:cubicBezTo>
                  <a:pt x="78" y="401"/>
                  <a:pt x="100" y="423"/>
                  <a:pt x="100" y="451"/>
                </a:cubicBezTo>
                <a:close/>
                <a:moveTo>
                  <a:pt x="100" y="651"/>
                </a:moveTo>
                <a:lnTo>
                  <a:pt x="100" y="651"/>
                </a:lnTo>
                <a:cubicBezTo>
                  <a:pt x="100" y="678"/>
                  <a:pt x="78" y="701"/>
                  <a:pt x="50" y="701"/>
                </a:cubicBezTo>
                <a:cubicBezTo>
                  <a:pt x="23" y="701"/>
                  <a:pt x="0" y="678"/>
                  <a:pt x="0" y="651"/>
                </a:cubicBezTo>
                <a:lnTo>
                  <a:pt x="0" y="651"/>
                </a:lnTo>
                <a:cubicBezTo>
                  <a:pt x="0" y="623"/>
                  <a:pt x="23" y="601"/>
                  <a:pt x="50" y="601"/>
                </a:cubicBezTo>
                <a:cubicBezTo>
                  <a:pt x="78" y="601"/>
                  <a:pt x="100" y="623"/>
                  <a:pt x="100" y="651"/>
                </a:cubicBezTo>
                <a:close/>
                <a:moveTo>
                  <a:pt x="100" y="851"/>
                </a:moveTo>
                <a:lnTo>
                  <a:pt x="100" y="851"/>
                </a:lnTo>
                <a:cubicBezTo>
                  <a:pt x="100" y="879"/>
                  <a:pt x="78" y="901"/>
                  <a:pt x="50" y="901"/>
                </a:cubicBezTo>
                <a:cubicBezTo>
                  <a:pt x="23" y="901"/>
                  <a:pt x="0" y="879"/>
                  <a:pt x="0" y="851"/>
                </a:cubicBezTo>
                <a:lnTo>
                  <a:pt x="0" y="851"/>
                </a:lnTo>
                <a:cubicBezTo>
                  <a:pt x="0" y="823"/>
                  <a:pt x="23" y="801"/>
                  <a:pt x="50" y="801"/>
                </a:cubicBezTo>
                <a:cubicBezTo>
                  <a:pt x="78" y="801"/>
                  <a:pt x="100" y="823"/>
                  <a:pt x="100" y="851"/>
                </a:cubicBezTo>
                <a:close/>
                <a:moveTo>
                  <a:pt x="100" y="1051"/>
                </a:moveTo>
                <a:lnTo>
                  <a:pt x="100" y="1051"/>
                </a:lnTo>
                <a:cubicBezTo>
                  <a:pt x="100" y="1079"/>
                  <a:pt x="78" y="1101"/>
                  <a:pt x="50" y="1101"/>
                </a:cubicBezTo>
                <a:cubicBezTo>
                  <a:pt x="23" y="1101"/>
                  <a:pt x="0" y="1079"/>
                  <a:pt x="0" y="1051"/>
                </a:cubicBezTo>
                <a:lnTo>
                  <a:pt x="0" y="1051"/>
                </a:lnTo>
                <a:cubicBezTo>
                  <a:pt x="0" y="1023"/>
                  <a:pt x="23" y="1001"/>
                  <a:pt x="50" y="1001"/>
                </a:cubicBezTo>
                <a:cubicBezTo>
                  <a:pt x="78" y="1001"/>
                  <a:pt x="100" y="1023"/>
                  <a:pt x="100" y="1051"/>
                </a:cubicBezTo>
                <a:close/>
                <a:moveTo>
                  <a:pt x="100" y="1251"/>
                </a:moveTo>
                <a:lnTo>
                  <a:pt x="100" y="1251"/>
                </a:lnTo>
                <a:cubicBezTo>
                  <a:pt x="100" y="1279"/>
                  <a:pt x="78" y="1301"/>
                  <a:pt x="50" y="1301"/>
                </a:cubicBezTo>
                <a:cubicBezTo>
                  <a:pt x="23" y="1301"/>
                  <a:pt x="0" y="1279"/>
                  <a:pt x="0" y="1251"/>
                </a:cubicBezTo>
                <a:lnTo>
                  <a:pt x="0" y="1251"/>
                </a:lnTo>
                <a:cubicBezTo>
                  <a:pt x="0" y="1223"/>
                  <a:pt x="23" y="1201"/>
                  <a:pt x="50" y="1201"/>
                </a:cubicBezTo>
                <a:cubicBezTo>
                  <a:pt x="78" y="1201"/>
                  <a:pt x="100" y="1223"/>
                  <a:pt x="100" y="1251"/>
                </a:cubicBezTo>
                <a:close/>
                <a:moveTo>
                  <a:pt x="100" y="1451"/>
                </a:moveTo>
                <a:lnTo>
                  <a:pt x="100" y="1451"/>
                </a:lnTo>
                <a:cubicBezTo>
                  <a:pt x="100" y="1479"/>
                  <a:pt x="78" y="1501"/>
                  <a:pt x="50" y="1501"/>
                </a:cubicBezTo>
                <a:cubicBezTo>
                  <a:pt x="23" y="1501"/>
                  <a:pt x="0" y="1479"/>
                  <a:pt x="0" y="1451"/>
                </a:cubicBezTo>
                <a:lnTo>
                  <a:pt x="0" y="1451"/>
                </a:lnTo>
                <a:cubicBezTo>
                  <a:pt x="0" y="1424"/>
                  <a:pt x="23" y="1401"/>
                  <a:pt x="50" y="1401"/>
                </a:cubicBezTo>
                <a:cubicBezTo>
                  <a:pt x="78" y="1401"/>
                  <a:pt x="100" y="1424"/>
                  <a:pt x="100" y="1451"/>
                </a:cubicBezTo>
                <a:close/>
                <a:moveTo>
                  <a:pt x="100" y="1651"/>
                </a:moveTo>
                <a:lnTo>
                  <a:pt x="100" y="1651"/>
                </a:lnTo>
                <a:cubicBezTo>
                  <a:pt x="100" y="1679"/>
                  <a:pt x="78" y="1701"/>
                  <a:pt x="50" y="1701"/>
                </a:cubicBezTo>
                <a:cubicBezTo>
                  <a:pt x="23" y="1701"/>
                  <a:pt x="0" y="1679"/>
                  <a:pt x="0" y="1651"/>
                </a:cubicBezTo>
                <a:lnTo>
                  <a:pt x="0" y="1651"/>
                </a:lnTo>
                <a:cubicBezTo>
                  <a:pt x="0" y="1624"/>
                  <a:pt x="23" y="1601"/>
                  <a:pt x="50" y="1601"/>
                </a:cubicBezTo>
                <a:cubicBezTo>
                  <a:pt x="78" y="1601"/>
                  <a:pt x="100" y="1624"/>
                  <a:pt x="100" y="1651"/>
                </a:cubicBezTo>
                <a:close/>
                <a:moveTo>
                  <a:pt x="100" y="1851"/>
                </a:moveTo>
                <a:lnTo>
                  <a:pt x="100" y="1851"/>
                </a:lnTo>
                <a:cubicBezTo>
                  <a:pt x="100" y="1879"/>
                  <a:pt x="78" y="1901"/>
                  <a:pt x="50" y="1901"/>
                </a:cubicBezTo>
                <a:cubicBezTo>
                  <a:pt x="23" y="1901"/>
                  <a:pt x="0" y="1879"/>
                  <a:pt x="0" y="1851"/>
                </a:cubicBezTo>
                <a:lnTo>
                  <a:pt x="0" y="1851"/>
                </a:lnTo>
                <a:cubicBezTo>
                  <a:pt x="0" y="1824"/>
                  <a:pt x="23" y="1801"/>
                  <a:pt x="50" y="1801"/>
                </a:cubicBezTo>
                <a:cubicBezTo>
                  <a:pt x="78" y="1801"/>
                  <a:pt x="100" y="1824"/>
                  <a:pt x="100" y="1851"/>
                </a:cubicBezTo>
                <a:close/>
                <a:moveTo>
                  <a:pt x="100" y="2051"/>
                </a:moveTo>
                <a:lnTo>
                  <a:pt x="100" y="2052"/>
                </a:lnTo>
                <a:cubicBezTo>
                  <a:pt x="100" y="2079"/>
                  <a:pt x="78" y="2102"/>
                  <a:pt x="50" y="2102"/>
                </a:cubicBezTo>
                <a:cubicBezTo>
                  <a:pt x="23" y="2102"/>
                  <a:pt x="0" y="2079"/>
                  <a:pt x="0" y="2052"/>
                </a:cubicBezTo>
                <a:lnTo>
                  <a:pt x="0" y="2051"/>
                </a:lnTo>
                <a:cubicBezTo>
                  <a:pt x="0" y="2024"/>
                  <a:pt x="23" y="2001"/>
                  <a:pt x="50" y="2001"/>
                </a:cubicBezTo>
                <a:cubicBezTo>
                  <a:pt x="78" y="2001"/>
                  <a:pt x="100" y="2024"/>
                  <a:pt x="100" y="2051"/>
                </a:cubicBezTo>
                <a:close/>
                <a:moveTo>
                  <a:pt x="100" y="2252"/>
                </a:moveTo>
                <a:lnTo>
                  <a:pt x="100" y="2252"/>
                </a:lnTo>
                <a:cubicBezTo>
                  <a:pt x="100" y="2279"/>
                  <a:pt x="78" y="2302"/>
                  <a:pt x="50" y="2302"/>
                </a:cubicBezTo>
                <a:cubicBezTo>
                  <a:pt x="23" y="2302"/>
                  <a:pt x="0" y="2279"/>
                  <a:pt x="0" y="2252"/>
                </a:cubicBezTo>
                <a:lnTo>
                  <a:pt x="0" y="2252"/>
                </a:lnTo>
                <a:cubicBezTo>
                  <a:pt x="0" y="2224"/>
                  <a:pt x="23" y="2202"/>
                  <a:pt x="50" y="2202"/>
                </a:cubicBezTo>
                <a:cubicBezTo>
                  <a:pt x="78" y="2202"/>
                  <a:pt x="100" y="2224"/>
                  <a:pt x="100" y="2252"/>
                </a:cubicBezTo>
                <a:close/>
                <a:moveTo>
                  <a:pt x="100" y="2452"/>
                </a:moveTo>
                <a:lnTo>
                  <a:pt x="100" y="2452"/>
                </a:lnTo>
                <a:cubicBezTo>
                  <a:pt x="100" y="2479"/>
                  <a:pt x="78" y="2502"/>
                  <a:pt x="50" y="2502"/>
                </a:cubicBezTo>
                <a:cubicBezTo>
                  <a:pt x="23" y="2502"/>
                  <a:pt x="0" y="2479"/>
                  <a:pt x="0" y="2452"/>
                </a:cubicBezTo>
                <a:lnTo>
                  <a:pt x="0" y="2452"/>
                </a:lnTo>
                <a:cubicBezTo>
                  <a:pt x="0" y="2424"/>
                  <a:pt x="23" y="2402"/>
                  <a:pt x="50" y="2402"/>
                </a:cubicBezTo>
                <a:cubicBezTo>
                  <a:pt x="78" y="2402"/>
                  <a:pt x="100" y="2424"/>
                  <a:pt x="100" y="2452"/>
                </a:cubicBezTo>
                <a:close/>
                <a:moveTo>
                  <a:pt x="100" y="2652"/>
                </a:moveTo>
                <a:lnTo>
                  <a:pt x="100" y="2652"/>
                </a:lnTo>
                <a:cubicBezTo>
                  <a:pt x="100" y="2679"/>
                  <a:pt x="78" y="2702"/>
                  <a:pt x="50" y="2702"/>
                </a:cubicBezTo>
                <a:cubicBezTo>
                  <a:pt x="23" y="2702"/>
                  <a:pt x="0" y="2679"/>
                  <a:pt x="0" y="2652"/>
                </a:cubicBezTo>
                <a:lnTo>
                  <a:pt x="0" y="2652"/>
                </a:lnTo>
                <a:cubicBezTo>
                  <a:pt x="0" y="2624"/>
                  <a:pt x="23" y="2602"/>
                  <a:pt x="50" y="2602"/>
                </a:cubicBezTo>
                <a:cubicBezTo>
                  <a:pt x="78" y="2602"/>
                  <a:pt x="100" y="2624"/>
                  <a:pt x="100" y="2652"/>
                </a:cubicBezTo>
                <a:close/>
                <a:moveTo>
                  <a:pt x="100" y="2852"/>
                </a:moveTo>
                <a:lnTo>
                  <a:pt x="100" y="2852"/>
                </a:lnTo>
                <a:cubicBezTo>
                  <a:pt x="100" y="2880"/>
                  <a:pt x="78" y="2902"/>
                  <a:pt x="50" y="2902"/>
                </a:cubicBezTo>
                <a:cubicBezTo>
                  <a:pt x="23" y="2902"/>
                  <a:pt x="0" y="2880"/>
                  <a:pt x="0" y="2852"/>
                </a:cubicBezTo>
                <a:lnTo>
                  <a:pt x="0" y="2852"/>
                </a:lnTo>
                <a:cubicBezTo>
                  <a:pt x="0" y="2824"/>
                  <a:pt x="23" y="2802"/>
                  <a:pt x="50" y="2802"/>
                </a:cubicBezTo>
                <a:cubicBezTo>
                  <a:pt x="78" y="2802"/>
                  <a:pt x="100" y="2824"/>
                  <a:pt x="100" y="2852"/>
                </a:cubicBezTo>
                <a:close/>
                <a:moveTo>
                  <a:pt x="100" y="3052"/>
                </a:moveTo>
                <a:lnTo>
                  <a:pt x="100" y="3052"/>
                </a:lnTo>
                <a:cubicBezTo>
                  <a:pt x="100" y="3080"/>
                  <a:pt x="78" y="3102"/>
                  <a:pt x="50" y="3102"/>
                </a:cubicBezTo>
                <a:cubicBezTo>
                  <a:pt x="23" y="3102"/>
                  <a:pt x="0" y="3080"/>
                  <a:pt x="0" y="3052"/>
                </a:cubicBezTo>
                <a:lnTo>
                  <a:pt x="0" y="3052"/>
                </a:lnTo>
                <a:cubicBezTo>
                  <a:pt x="0" y="3024"/>
                  <a:pt x="23" y="3002"/>
                  <a:pt x="50" y="3002"/>
                </a:cubicBezTo>
                <a:cubicBezTo>
                  <a:pt x="78" y="3002"/>
                  <a:pt x="100" y="3024"/>
                  <a:pt x="100" y="3052"/>
                </a:cubicBezTo>
                <a:close/>
                <a:moveTo>
                  <a:pt x="100" y="3252"/>
                </a:moveTo>
                <a:lnTo>
                  <a:pt x="100" y="3252"/>
                </a:lnTo>
                <a:cubicBezTo>
                  <a:pt x="100" y="3280"/>
                  <a:pt x="78" y="3302"/>
                  <a:pt x="50" y="3302"/>
                </a:cubicBezTo>
                <a:cubicBezTo>
                  <a:pt x="23" y="3302"/>
                  <a:pt x="0" y="3280"/>
                  <a:pt x="0" y="3252"/>
                </a:cubicBezTo>
                <a:lnTo>
                  <a:pt x="0" y="3252"/>
                </a:lnTo>
                <a:cubicBezTo>
                  <a:pt x="0" y="3224"/>
                  <a:pt x="23" y="3202"/>
                  <a:pt x="50" y="3202"/>
                </a:cubicBezTo>
                <a:cubicBezTo>
                  <a:pt x="78" y="3202"/>
                  <a:pt x="100" y="3224"/>
                  <a:pt x="100" y="3252"/>
                </a:cubicBezTo>
                <a:close/>
                <a:moveTo>
                  <a:pt x="100" y="3452"/>
                </a:moveTo>
                <a:lnTo>
                  <a:pt x="100" y="3452"/>
                </a:lnTo>
                <a:cubicBezTo>
                  <a:pt x="100" y="3480"/>
                  <a:pt x="78" y="3502"/>
                  <a:pt x="50" y="3502"/>
                </a:cubicBezTo>
                <a:cubicBezTo>
                  <a:pt x="23" y="3502"/>
                  <a:pt x="0" y="3480"/>
                  <a:pt x="0" y="3452"/>
                </a:cubicBezTo>
                <a:lnTo>
                  <a:pt x="0" y="3452"/>
                </a:lnTo>
                <a:cubicBezTo>
                  <a:pt x="0" y="3425"/>
                  <a:pt x="23" y="3402"/>
                  <a:pt x="50" y="3402"/>
                </a:cubicBezTo>
                <a:cubicBezTo>
                  <a:pt x="78" y="3402"/>
                  <a:pt x="100" y="3425"/>
                  <a:pt x="100" y="3452"/>
                </a:cubicBezTo>
                <a:close/>
                <a:moveTo>
                  <a:pt x="100" y="3652"/>
                </a:moveTo>
                <a:lnTo>
                  <a:pt x="100" y="3652"/>
                </a:lnTo>
                <a:cubicBezTo>
                  <a:pt x="100" y="3680"/>
                  <a:pt x="78" y="3702"/>
                  <a:pt x="50" y="3702"/>
                </a:cubicBezTo>
                <a:cubicBezTo>
                  <a:pt x="23" y="3702"/>
                  <a:pt x="0" y="3680"/>
                  <a:pt x="0" y="3652"/>
                </a:cubicBezTo>
                <a:lnTo>
                  <a:pt x="0" y="3652"/>
                </a:lnTo>
                <a:cubicBezTo>
                  <a:pt x="0" y="3625"/>
                  <a:pt x="23" y="3602"/>
                  <a:pt x="50" y="3602"/>
                </a:cubicBezTo>
                <a:cubicBezTo>
                  <a:pt x="78" y="3602"/>
                  <a:pt x="100" y="3625"/>
                  <a:pt x="100" y="3652"/>
                </a:cubicBezTo>
                <a:close/>
                <a:moveTo>
                  <a:pt x="100" y="3852"/>
                </a:moveTo>
                <a:lnTo>
                  <a:pt x="100" y="3852"/>
                </a:lnTo>
                <a:cubicBezTo>
                  <a:pt x="100" y="3880"/>
                  <a:pt x="78" y="3902"/>
                  <a:pt x="50" y="3902"/>
                </a:cubicBezTo>
                <a:cubicBezTo>
                  <a:pt x="23" y="3902"/>
                  <a:pt x="0" y="3880"/>
                  <a:pt x="0" y="3852"/>
                </a:cubicBezTo>
                <a:lnTo>
                  <a:pt x="0" y="3852"/>
                </a:lnTo>
                <a:cubicBezTo>
                  <a:pt x="0" y="3825"/>
                  <a:pt x="23" y="3802"/>
                  <a:pt x="50" y="3802"/>
                </a:cubicBezTo>
                <a:cubicBezTo>
                  <a:pt x="78" y="3802"/>
                  <a:pt x="100" y="3825"/>
                  <a:pt x="100" y="3852"/>
                </a:cubicBezTo>
                <a:close/>
                <a:moveTo>
                  <a:pt x="100" y="4052"/>
                </a:moveTo>
                <a:lnTo>
                  <a:pt x="100" y="4053"/>
                </a:lnTo>
                <a:cubicBezTo>
                  <a:pt x="100" y="4080"/>
                  <a:pt x="78" y="4103"/>
                  <a:pt x="50" y="4103"/>
                </a:cubicBezTo>
                <a:cubicBezTo>
                  <a:pt x="23" y="4103"/>
                  <a:pt x="0" y="4080"/>
                  <a:pt x="0" y="4053"/>
                </a:cubicBezTo>
                <a:lnTo>
                  <a:pt x="0" y="4052"/>
                </a:lnTo>
                <a:cubicBezTo>
                  <a:pt x="0" y="4025"/>
                  <a:pt x="23" y="4002"/>
                  <a:pt x="50" y="4002"/>
                </a:cubicBezTo>
                <a:cubicBezTo>
                  <a:pt x="78" y="4002"/>
                  <a:pt x="100" y="4025"/>
                  <a:pt x="100" y="4052"/>
                </a:cubicBezTo>
                <a:close/>
                <a:moveTo>
                  <a:pt x="100" y="4253"/>
                </a:moveTo>
                <a:lnTo>
                  <a:pt x="100" y="4253"/>
                </a:lnTo>
                <a:cubicBezTo>
                  <a:pt x="100" y="4280"/>
                  <a:pt x="78" y="4303"/>
                  <a:pt x="50" y="4303"/>
                </a:cubicBezTo>
                <a:cubicBezTo>
                  <a:pt x="23" y="4303"/>
                  <a:pt x="0" y="4280"/>
                  <a:pt x="0" y="4253"/>
                </a:cubicBezTo>
                <a:lnTo>
                  <a:pt x="0" y="4253"/>
                </a:lnTo>
                <a:cubicBezTo>
                  <a:pt x="0" y="4225"/>
                  <a:pt x="23" y="4203"/>
                  <a:pt x="50" y="4203"/>
                </a:cubicBezTo>
                <a:cubicBezTo>
                  <a:pt x="78" y="4203"/>
                  <a:pt x="100" y="4225"/>
                  <a:pt x="100" y="4253"/>
                </a:cubicBezTo>
                <a:close/>
                <a:moveTo>
                  <a:pt x="100" y="4453"/>
                </a:moveTo>
                <a:lnTo>
                  <a:pt x="100" y="4453"/>
                </a:lnTo>
                <a:cubicBezTo>
                  <a:pt x="100" y="4480"/>
                  <a:pt x="78" y="4503"/>
                  <a:pt x="50" y="4503"/>
                </a:cubicBezTo>
                <a:cubicBezTo>
                  <a:pt x="23" y="4503"/>
                  <a:pt x="0" y="4480"/>
                  <a:pt x="0" y="4453"/>
                </a:cubicBezTo>
                <a:lnTo>
                  <a:pt x="0" y="4453"/>
                </a:lnTo>
                <a:cubicBezTo>
                  <a:pt x="0" y="4425"/>
                  <a:pt x="23" y="4403"/>
                  <a:pt x="50" y="4403"/>
                </a:cubicBezTo>
                <a:cubicBezTo>
                  <a:pt x="78" y="4403"/>
                  <a:pt x="100" y="4425"/>
                  <a:pt x="100" y="4453"/>
                </a:cubicBezTo>
                <a:close/>
                <a:moveTo>
                  <a:pt x="100" y="4653"/>
                </a:moveTo>
                <a:lnTo>
                  <a:pt x="100" y="4653"/>
                </a:lnTo>
                <a:cubicBezTo>
                  <a:pt x="100" y="4680"/>
                  <a:pt x="78" y="4703"/>
                  <a:pt x="50" y="4703"/>
                </a:cubicBezTo>
                <a:cubicBezTo>
                  <a:pt x="23" y="4703"/>
                  <a:pt x="0" y="4680"/>
                  <a:pt x="0" y="4653"/>
                </a:cubicBezTo>
                <a:lnTo>
                  <a:pt x="0" y="4653"/>
                </a:lnTo>
                <a:cubicBezTo>
                  <a:pt x="0" y="4625"/>
                  <a:pt x="23" y="4603"/>
                  <a:pt x="50" y="4603"/>
                </a:cubicBezTo>
                <a:cubicBezTo>
                  <a:pt x="78" y="4603"/>
                  <a:pt x="100" y="4625"/>
                  <a:pt x="100" y="4653"/>
                </a:cubicBezTo>
                <a:close/>
                <a:moveTo>
                  <a:pt x="100" y="4853"/>
                </a:moveTo>
                <a:lnTo>
                  <a:pt x="100" y="4853"/>
                </a:lnTo>
                <a:cubicBezTo>
                  <a:pt x="100" y="4881"/>
                  <a:pt x="78" y="4903"/>
                  <a:pt x="50" y="4903"/>
                </a:cubicBezTo>
                <a:cubicBezTo>
                  <a:pt x="23" y="4903"/>
                  <a:pt x="0" y="4881"/>
                  <a:pt x="0" y="4853"/>
                </a:cubicBezTo>
                <a:lnTo>
                  <a:pt x="0" y="4853"/>
                </a:lnTo>
                <a:cubicBezTo>
                  <a:pt x="0" y="4825"/>
                  <a:pt x="23" y="4803"/>
                  <a:pt x="50" y="4803"/>
                </a:cubicBezTo>
                <a:cubicBezTo>
                  <a:pt x="78" y="4803"/>
                  <a:pt x="100" y="4825"/>
                  <a:pt x="100" y="4853"/>
                </a:cubicBezTo>
                <a:close/>
                <a:moveTo>
                  <a:pt x="100" y="5053"/>
                </a:moveTo>
                <a:lnTo>
                  <a:pt x="100" y="5053"/>
                </a:lnTo>
                <a:cubicBezTo>
                  <a:pt x="100" y="5081"/>
                  <a:pt x="78" y="5103"/>
                  <a:pt x="50" y="5103"/>
                </a:cubicBezTo>
                <a:cubicBezTo>
                  <a:pt x="23" y="5103"/>
                  <a:pt x="0" y="5081"/>
                  <a:pt x="0" y="5053"/>
                </a:cubicBezTo>
                <a:lnTo>
                  <a:pt x="0" y="5053"/>
                </a:lnTo>
                <a:cubicBezTo>
                  <a:pt x="0" y="5025"/>
                  <a:pt x="23" y="5003"/>
                  <a:pt x="50" y="5003"/>
                </a:cubicBezTo>
                <a:cubicBezTo>
                  <a:pt x="78" y="5003"/>
                  <a:pt x="100" y="5025"/>
                  <a:pt x="100" y="5053"/>
                </a:cubicBezTo>
                <a:close/>
                <a:moveTo>
                  <a:pt x="100" y="5253"/>
                </a:moveTo>
                <a:lnTo>
                  <a:pt x="100" y="5253"/>
                </a:lnTo>
                <a:cubicBezTo>
                  <a:pt x="100" y="5281"/>
                  <a:pt x="78" y="5303"/>
                  <a:pt x="50" y="5303"/>
                </a:cubicBezTo>
                <a:cubicBezTo>
                  <a:pt x="23" y="5303"/>
                  <a:pt x="0" y="5281"/>
                  <a:pt x="0" y="5253"/>
                </a:cubicBezTo>
                <a:lnTo>
                  <a:pt x="0" y="5253"/>
                </a:lnTo>
                <a:cubicBezTo>
                  <a:pt x="0" y="5225"/>
                  <a:pt x="23" y="5203"/>
                  <a:pt x="50" y="5203"/>
                </a:cubicBezTo>
                <a:cubicBezTo>
                  <a:pt x="78" y="5203"/>
                  <a:pt x="100" y="5225"/>
                  <a:pt x="100" y="5253"/>
                </a:cubicBezTo>
                <a:close/>
                <a:moveTo>
                  <a:pt x="100" y="5453"/>
                </a:moveTo>
                <a:lnTo>
                  <a:pt x="100" y="5453"/>
                </a:lnTo>
                <a:cubicBezTo>
                  <a:pt x="100" y="5481"/>
                  <a:pt x="78" y="5503"/>
                  <a:pt x="50" y="5503"/>
                </a:cubicBezTo>
                <a:cubicBezTo>
                  <a:pt x="23" y="5503"/>
                  <a:pt x="0" y="5481"/>
                  <a:pt x="0" y="5453"/>
                </a:cubicBezTo>
                <a:lnTo>
                  <a:pt x="0" y="5453"/>
                </a:lnTo>
                <a:cubicBezTo>
                  <a:pt x="0" y="5426"/>
                  <a:pt x="23" y="5403"/>
                  <a:pt x="50" y="5403"/>
                </a:cubicBezTo>
                <a:cubicBezTo>
                  <a:pt x="78" y="5403"/>
                  <a:pt x="100" y="5426"/>
                  <a:pt x="100" y="5453"/>
                </a:cubicBezTo>
                <a:close/>
                <a:moveTo>
                  <a:pt x="100" y="5653"/>
                </a:moveTo>
                <a:lnTo>
                  <a:pt x="100" y="5653"/>
                </a:lnTo>
                <a:cubicBezTo>
                  <a:pt x="100" y="5681"/>
                  <a:pt x="78" y="5703"/>
                  <a:pt x="50" y="5703"/>
                </a:cubicBezTo>
                <a:cubicBezTo>
                  <a:pt x="23" y="5703"/>
                  <a:pt x="0" y="5681"/>
                  <a:pt x="0" y="5653"/>
                </a:cubicBezTo>
                <a:lnTo>
                  <a:pt x="0" y="5653"/>
                </a:lnTo>
                <a:cubicBezTo>
                  <a:pt x="0" y="5626"/>
                  <a:pt x="23" y="5603"/>
                  <a:pt x="50" y="5603"/>
                </a:cubicBezTo>
                <a:cubicBezTo>
                  <a:pt x="78" y="5603"/>
                  <a:pt x="100" y="5626"/>
                  <a:pt x="100" y="5653"/>
                </a:cubicBezTo>
                <a:close/>
                <a:moveTo>
                  <a:pt x="100" y="5853"/>
                </a:moveTo>
                <a:lnTo>
                  <a:pt x="100" y="5853"/>
                </a:lnTo>
                <a:cubicBezTo>
                  <a:pt x="100" y="5881"/>
                  <a:pt x="78" y="5903"/>
                  <a:pt x="50" y="5903"/>
                </a:cubicBezTo>
                <a:cubicBezTo>
                  <a:pt x="23" y="5903"/>
                  <a:pt x="0" y="5881"/>
                  <a:pt x="0" y="5853"/>
                </a:cubicBezTo>
                <a:lnTo>
                  <a:pt x="0" y="5853"/>
                </a:lnTo>
                <a:cubicBezTo>
                  <a:pt x="0" y="5826"/>
                  <a:pt x="23" y="5803"/>
                  <a:pt x="50" y="5803"/>
                </a:cubicBezTo>
                <a:cubicBezTo>
                  <a:pt x="78" y="5803"/>
                  <a:pt x="100" y="5826"/>
                  <a:pt x="100" y="5853"/>
                </a:cubicBezTo>
                <a:close/>
                <a:moveTo>
                  <a:pt x="100" y="6053"/>
                </a:moveTo>
                <a:lnTo>
                  <a:pt x="100" y="6054"/>
                </a:lnTo>
                <a:cubicBezTo>
                  <a:pt x="100" y="6081"/>
                  <a:pt x="78" y="6104"/>
                  <a:pt x="50" y="6104"/>
                </a:cubicBezTo>
                <a:cubicBezTo>
                  <a:pt x="23" y="6104"/>
                  <a:pt x="0" y="6081"/>
                  <a:pt x="0" y="6054"/>
                </a:cubicBezTo>
                <a:lnTo>
                  <a:pt x="0" y="6053"/>
                </a:lnTo>
                <a:cubicBezTo>
                  <a:pt x="0" y="6026"/>
                  <a:pt x="23" y="6003"/>
                  <a:pt x="50" y="6003"/>
                </a:cubicBezTo>
                <a:cubicBezTo>
                  <a:pt x="78" y="6003"/>
                  <a:pt x="100" y="6026"/>
                  <a:pt x="100" y="6053"/>
                </a:cubicBezTo>
                <a:close/>
                <a:moveTo>
                  <a:pt x="100" y="6254"/>
                </a:moveTo>
                <a:lnTo>
                  <a:pt x="100" y="6254"/>
                </a:lnTo>
                <a:cubicBezTo>
                  <a:pt x="100" y="6281"/>
                  <a:pt x="78" y="6304"/>
                  <a:pt x="50" y="6304"/>
                </a:cubicBezTo>
                <a:cubicBezTo>
                  <a:pt x="23" y="6304"/>
                  <a:pt x="0" y="6281"/>
                  <a:pt x="0" y="6254"/>
                </a:cubicBezTo>
                <a:lnTo>
                  <a:pt x="0" y="6254"/>
                </a:lnTo>
                <a:cubicBezTo>
                  <a:pt x="0" y="6226"/>
                  <a:pt x="23" y="6204"/>
                  <a:pt x="50" y="6204"/>
                </a:cubicBezTo>
                <a:cubicBezTo>
                  <a:pt x="78" y="6204"/>
                  <a:pt x="100" y="6226"/>
                  <a:pt x="100" y="6254"/>
                </a:cubicBezTo>
                <a:close/>
                <a:moveTo>
                  <a:pt x="100" y="6454"/>
                </a:moveTo>
                <a:lnTo>
                  <a:pt x="100" y="6454"/>
                </a:lnTo>
                <a:cubicBezTo>
                  <a:pt x="100" y="6481"/>
                  <a:pt x="78" y="6504"/>
                  <a:pt x="50" y="6504"/>
                </a:cubicBezTo>
                <a:cubicBezTo>
                  <a:pt x="23" y="6504"/>
                  <a:pt x="0" y="6481"/>
                  <a:pt x="0" y="6454"/>
                </a:cubicBezTo>
                <a:lnTo>
                  <a:pt x="0" y="6454"/>
                </a:lnTo>
                <a:cubicBezTo>
                  <a:pt x="0" y="6426"/>
                  <a:pt x="23" y="6404"/>
                  <a:pt x="50" y="6404"/>
                </a:cubicBezTo>
                <a:cubicBezTo>
                  <a:pt x="78" y="6404"/>
                  <a:pt x="100" y="6426"/>
                  <a:pt x="100" y="6454"/>
                </a:cubicBezTo>
                <a:close/>
                <a:moveTo>
                  <a:pt x="100" y="6654"/>
                </a:moveTo>
                <a:lnTo>
                  <a:pt x="100" y="6654"/>
                </a:lnTo>
                <a:cubicBezTo>
                  <a:pt x="100" y="6681"/>
                  <a:pt x="78" y="6704"/>
                  <a:pt x="50" y="6704"/>
                </a:cubicBezTo>
                <a:cubicBezTo>
                  <a:pt x="23" y="6704"/>
                  <a:pt x="0" y="6681"/>
                  <a:pt x="0" y="6654"/>
                </a:cubicBezTo>
                <a:lnTo>
                  <a:pt x="0" y="6654"/>
                </a:lnTo>
                <a:cubicBezTo>
                  <a:pt x="0" y="6626"/>
                  <a:pt x="23" y="6604"/>
                  <a:pt x="50" y="6604"/>
                </a:cubicBezTo>
                <a:cubicBezTo>
                  <a:pt x="78" y="6604"/>
                  <a:pt x="100" y="6626"/>
                  <a:pt x="100" y="6654"/>
                </a:cubicBezTo>
                <a:close/>
                <a:moveTo>
                  <a:pt x="100" y="6854"/>
                </a:moveTo>
                <a:lnTo>
                  <a:pt x="100" y="6854"/>
                </a:lnTo>
                <a:cubicBezTo>
                  <a:pt x="100" y="6882"/>
                  <a:pt x="78" y="6904"/>
                  <a:pt x="50" y="6904"/>
                </a:cubicBezTo>
                <a:cubicBezTo>
                  <a:pt x="23" y="6904"/>
                  <a:pt x="0" y="6882"/>
                  <a:pt x="0" y="6854"/>
                </a:cubicBezTo>
                <a:lnTo>
                  <a:pt x="0" y="6854"/>
                </a:lnTo>
                <a:cubicBezTo>
                  <a:pt x="0" y="6826"/>
                  <a:pt x="23" y="6804"/>
                  <a:pt x="50" y="6804"/>
                </a:cubicBezTo>
                <a:cubicBezTo>
                  <a:pt x="78" y="6804"/>
                  <a:pt x="100" y="6826"/>
                  <a:pt x="100" y="6854"/>
                </a:cubicBezTo>
                <a:close/>
                <a:moveTo>
                  <a:pt x="100" y="7054"/>
                </a:moveTo>
                <a:lnTo>
                  <a:pt x="100" y="7054"/>
                </a:lnTo>
                <a:cubicBezTo>
                  <a:pt x="100" y="7082"/>
                  <a:pt x="78" y="7104"/>
                  <a:pt x="50" y="7104"/>
                </a:cubicBezTo>
                <a:cubicBezTo>
                  <a:pt x="23" y="7104"/>
                  <a:pt x="0" y="7082"/>
                  <a:pt x="0" y="7054"/>
                </a:cubicBezTo>
                <a:lnTo>
                  <a:pt x="0" y="7054"/>
                </a:lnTo>
                <a:cubicBezTo>
                  <a:pt x="0" y="7026"/>
                  <a:pt x="23" y="7004"/>
                  <a:pt x="50" y="7004"/>
                </a:cubicBezTo>
                <a:cubicBezTo>
                  <a:pt x="78" y="7004"/>
                  <a:pt x="100" y="7026"/>
                  <a:pt x="100" y="7054"/>
                </a:cubicBezTo>
                <a:close/>
                <a:moveTo>
                  <a:pt x="100" y="7254"/>
                </a:moveTo>
                <a:lnTo>
                  <a:pt x="100" y="7254"/>
                </a:lnTo>
                <a:cubicBezTo>
                  <a:pt x="100" y="7282"/>
                  <a:pt x="78" y="7304"/>
                  <a:pt x="50" y="7304"/>
                </a:cubicBezTo>
                <a:cubicBezTo>
                  <a:pt x="23" y="7304"/>
                  <a:pt x="0" y="7282"/>
                  <a:pt x="0" y="7254"/>
                </a:cubicBezTo>
                <a:lnTo>
                  <a:pt x="0" y="7254"/>
                </a:lnTo>
                <a:cubicBezTo>
                  <a:pt x="0" y="7226"/>
                  <a:pt x="23" y="7204"/>
                  <a:pt x="50" y="7204"/>
                </a:cubicBezTo>
                <a:cubicBezTo>
                  <a:pt x="78" y="7204"/>
                  <a:pt x="100" y="7226"/>
                  <a:pt x="100" y="7254"/>
                </a:cubicBezTo>
                <a:close/>
                <a:moveTo>
                  <a:pt x="100" y="7454"/>
                </a:moveTo>
                <a:lnTo>
                  <a:pt x="100" y="7454"/>
                </a:lnTo>
                <a:cubicBezTo>
                  <a:pt x="100" y="7482"/>
                  <a:pt x="78" y="7504"/>
                  <a:pt x="50" y="7504"/>
                </a:cubicBezTo>
                <a:cubicBezTo>
                  <a:pt x="23" y="7504"/>
                  <a:pt x="0" y="7482"/>
                  <a:pt x="0" y="7454"/>
                </a:cubicBezTo>
                <a:lnTo>
                  <a:pt x="0" y="7454"/>
                </a:lnTo>
                <a:cubicBezTo>
                  <a:pt x="0" y="7427"/>
                  <a:pt x="23" y="7404"/>
                  <a:pt x="50" y="7404"/>
                </a:cubicBezTo>
                <a:cubicBezTo>
                  <a:pt x="78" y="7404"/>
                  <a:pt x="100" y="7427"/>
                  <a:pt x="100" y="7454"/>
                </a:cubicBezTo>
                <a:close/>
                <a:moveTo>
                  <a:pt x="100" y="7654"/>
                </a:moveTo>
                <a:lnTo>
                  <a:pt x="100" y="7654"/>
                </a:lnTo>
                <a:cubicBezTo>
                  <a:pt x="100" y="7682"/>
                  <a:pt x="78" y="7704"/>
                  <a:pt x="50" y="7704"/>
                </a:cubicBezTo>
                <a:cubicBezTo>
                  <a:pt x="23" y="7704"/>
                  <a:pt x="0" y="7682"/>
                  <a:pt x="0" y="7654"/>
                </a:cubicBezTo>
                <a:lnTo>
                  <a:pt x="0" y="7654"/>
                </a:lnTo>
                <a:cubicBezTo>
                  <a:pt x="0" y="7627"/>
                  <a:pt x="23" y="7604"/>
                  <a:pt x="50" y="7604"/>
                </a:cubicBezTo>
                <a:cubicBezTo>
                  <a:pt x="78" y="7604"/>
                  <a:pt x="100" y="7627"/>
                  <a:pt x="100" y="7654"/>
                </a:cubicBezTo>
                <a:close/>
              </a:path>
            </a:pathLst>
          </a:custGeom>
          <a:solidFill>
            <a:srgbClr val="000000"/>
          </a:solidFill>
          <a:ln w="127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" name="Rectangle 115"/>
          <p:cNvSpPr>
            <a:spLocks noChangeArrowheads="1"/>
          </p:cNvSpPr>
          <p:nvPr/>
        </p:nvSpPr>
        <p:spPr bwMode="auto">
          <a:xfrm>
            <a:off x="2808288" y="2382838"/>
            <a:ext cx="5270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200"/>
              <a:t>S2a      </a:t>
            </a:r>
            <a:endParaRPr lang="en-US" altLang="zh-CN" sz="1200"/>
          </a:p>
        </p:txBody>
      </p:sp>
      <p:grpSp>
        <p:nvGrpSpPr>
          <p:cNvPr id="156" name="Group 117"/>
          <p:cNvGrpSpPr>
            <a:grpSpLocks/>
          </p:cNvGrpSpPr>
          <p:nvPr/>
        </p:nvGrpSpPr>
        <p:grpSpPr bwMode="auto">
          <a:xfrm>
            <a:off x="184150" y="2063750"/>
            <a:ext cx="873125" cy="290513"/>
            <a:chOff x="11" y="645"/>
            <a:chExt cx="812" cy="354"/>
          </a:xfrm>
        </p:grpSpPr>
        <p:sp>
          <p:nvSpPr>
            <p:cNvPr id="157" name="Rectangle 118"/>
            <p:cNvSpPr>
              <a:spLocks noChangeArrowheads="1"/>
            </p:cNvSpPr>
            <p:nvPr/>
          </p:nvSpPr>
          <p:spPr bwMode="auto">
            <a:xfrm>
              <a:off x="11" y="645"/>
              <a:ext cx="812" cy="3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Rectangle 119"/>
            <p:cNvSpPr>
              <a:spLocks noChangeArrowheads="1"/>
            </p:cNvSpPr>
            <p:nvPr/>
          </p:nvSpPr>
          <p:spPr bwMode="auto">
            <a:xfrm>
              <a:off x="11" y="645"/>
              <a:ext cx="812" cy="354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9" name="Rectangle 120"/>
          <p:cNvSpPr>
            <a:spLocks noChangeArrowheads="1"/>
          </p:cNvSpPr>
          <p:nvPr/>
        </p:nvSpPr>
        <p:spPr bwMode="auto">
          <a:xfrm>
            <a:off x="401638" y="2103438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160" name="Line 121"/>
          <p:cNvSpPr>
            <a:spLocks noChangeShapeType="1"/>
          </p:cNvSpPr>
          <p:nvPr/>
        </p:nvSpPr>
        <p:spPr bwMode="auto">
          <a:xfrm>
            <a:off x="2770188" y="1682750"/>
            <a:ext cx="506412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1" name="Line 122"/>
          <p:cNvSpPr>
            <a:spLocks noChangeShapeType="1"/>
          </p:cNvSpPr>
          <p:nvPr/>
        </p:nvSpPr>
        <p:spPr bwMode="auto">
          <a:xfrm>
            <a:off x="2770188" y="1944688"/>
            <a:ext cx="506412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2" name="Line 123"/>
          <p:cNvSpPr>
            <a:spLocks noChangeShapeType="1"/>
          </p:cNvSpPr>
          <p:nvPr/>
        </p:nvSpPr>
        <p:spPr bwMode="auto">
          <a:xfrm>
            <a:off x="2770188" y="2214563"/>
            <a:ext cx="506412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" name="Line 124"/>
          <p:cNvSpPr>
            <a:spLocks noChangeShapeType="1"/>
          </p:cNvSpPr>
          <p:nvPr/>
        </p:nvSpPr>
        <p:spPr bwMode="auto">
          <a:xfrm>
            <a:off x="6772275" y="1846263"/>
            <a:ext cx="509588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" name="Line 125"/>
          <p:cNvSpPr>
            <a:spLocks noChangeShapeType="1"/>
          </p:cNvSpPr>
          <p:nvPr/>
        </p:nvSpPr>
        <p:spPr bwMode="auto">
          <a:xfrm>
            <a:off x="6772275" y="2108200"/>
            <a:ext cx="509588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5" name="Line 126"/>
          <p:cNvSpPr>
            <a:spLocks noChangeShapeType="1"/>
          </p:cNvSpPr>
          <p:nvPr/>
        </p:nvSpPr>
        <p:spPr bwMode="auto">
          <a:xfrm>
            <a:off x="6772275" y="2379663"/>
            <a:ext cx="509588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6" name="Line 127"/>
          <p:cNvSpPr>
            <a:spLocks noChangeShapeType="1"/>
          </p:cNvSpPr>
          <p:nvPr/>
        </p:nvSpPr>
        <p:spPr bwMode="auto">
          <a:xfrm>
            <a:off x="5070475" y="1576388"/>
            <a:ext cx="2203450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7" name="Line 128"/>
          <p:cNvSpPr>
            <a:spLocks noChangeShapeType="1"/>
          </p:cNvSpPr>
          <p:nvPr/>
        </p:nvSpPr>
        <p:spPr bwMode="auto">
          <a:xfrm flipH="1">
            <a:off x="5060950" y="2395538"/>
            <a:ext cx="377825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" name="Rectangle 130"/>
          <p:cNvSpPr>
            <a:spLocks noChangeArrowheads="1"/>
          </p:cNvSpPr>
          <p:nvPr/>
        </p:nvSpPr>
        <p:spPr bwMode="auto">
          <a:xfrm>
            <a:off x="1979613" y="1600200"/>
            <a:ext cx="7921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PMIPv6</a:t>
            </a:r>
            <a:endParaRPr lang="en-US" altLang="zh-CN" sz="1400"/>
          </a:p>
        </p:txBody>
      </p:sp>
      <p:sp>
        <p:nvSpPr>
          <p:cNvPr id="169" name="Rectangle 131"/>
          <p:cNvSpPr>
            <a:spLocks noChangeArrowheads="1"/>
          </p:cNvSpPr>
          <p:nvPr/>
        </p:nvSpPr>
        <p:spPr bwMode="auto">
          <a:xfrm>
            <a:off x="2681288" y="160020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70" name="Rectangle 132"/>
          <p:cNvSpPr>
            <a:spLocks noChangeArrowheads="1"/>
          </p:cNvSpPr>
          <p:nvPr/>
        </p:nvSpPr>
        <p:spPr bwMode="auto">
          <a:xfrm>
            <a:off x="1933575" y="1878013"/>
            <a:ext cx="7794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IPv6/IPv4</a:t>
            </a:r>
            <a:endParaRPr lang="en-US" altLang="zh-CN" sz="1400"/>
          </a:p>
        </p:txBody>
      </p:sp>
      <p:sp>
        <p:nvSpPr>
          <p:cNvPr id="171" name="Rectangle 133"/>
          <p:cNvSpPr>
            <a:spLocks noChangeArrowheads="1"/>
          </p:cNvSpPr>
          <p:nvPr/>
        </p:nvSpPr>
        <p:spPr bwMode="auto">
          <a:xfrm>
            <a:off x="2562225" y="187801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72" name="Rectangle 134"/>
          <p:cNvSpPr>
            <a:spLocks noChangeArrowheads="1"/>
          </p:cNvSpPr>
          <p:nvPr/>
        </p:nvSpPr>
        <p:spPr bwMode="auto">
          <a:xfrm>
            <a:off x="3411538" y="1870075"/>
            <a:ext cx="7302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IPv6IPv4</a:t>
            </a:r>
            <a:endParaRPr lang="en-US" altLang="zh-CN" sz="1400"/>
          </a:p>
        </p:txBody>
      </p:sp>
      <p:sp>
        <p:nvSpPr>
          <p:cNvPr id="173" name="Rectangle 135"/>
          <p:cNvSpPr>
            <a:spLocks noChangeArrowheads="1"/>
          </p:cNvSpPr>
          <p:nvPr/>
        </p:nvSpPr>
        <p:spPr bwMode="auto">
          <a:xfrm>
            <a:off x="3748088" y="1870075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74" name="Rectangle 136"/>
          <p:cNvSpPr>
            <a:spLocks noChangeArrowheads="1"/>
          </p:cNvSpPr>
          <p:nvPr/>
        </p:nvSpPr>
        <p:spPr bwMode="auto">
          <a:xfrm>
            <a:off x="5430838" y="1971675"/>
            <a:ext cx="671512" cy="277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5" name="Rectangle 137"/>
          <p:cNvSpPr>
            <a:spLocks noChangeArrowheads="1"/>
          </p:cNvSpPr>
          <p:nvPr/>
        </p:nvSpPr>
        <p:spPr bwMode="auto">
          <a:xfrm>
            <a:off x="5430838" y="1971675"/>
            <a:ext cx="671512" cy="277813"/>
          </a:xfrm>
          <a:prstGeom prst="rect">
            <a:avLst/>
          </a:prstGeom>
          <a:noFill/>
          <a:ln w="8255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6" name="Rectangle 138"/>
          <p:cNvSpPr>
            <a:spLocks noChangeArrowheads="1"/>
          </p:cNvSpPr>
          <p:nvPr/>
        </p:nvSpPr>
        <p:spPr bwMode="auto">
          <a:xfrm>
            <a:off x="5427663" y="2027238"/>
            <a:ext cx="6953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177" name="Rectangle 139"/>
          <p:cNvSpPr>
            <a:spLocks noChangeArrowheads="1"/>
          </p:cNvSpPr>
          <p:nvPr/>
        </p:nvSpPr>
        <p:spPr bwMode="auto">
          <a:xfrm>
            <a:off x="6000750" y="202723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78" name="Rectangle 141"/>
          <p:cNvSpPr>
            <a:spLocks noChangeArrowheads="1"/>
          </p:cNvSpPr>
          <p:nvPr/>
        </p:nvSpPr>
        <p:spPr bwMode="auto">
          <a:xfrm>
            <a:off x="2890838" y="338455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179" name="Group 145"/>
          <p:cNvGrpSpPr>
            <a:grpSpLocks/>
          </p:cNvGrpSpPr>
          <p:nvPr/>
        </p:nvGrpSpPr>
        <p:grpSpPr bwMode="auto">
          <a:xfrm>
            <a:off x="5634038" y="4389438"/>
            <a:ext cx="671512" cy="279400"/>
            <a:chOff x="6886" y="1276"/>
            <a:chExt cx="825" cy="342"/>
          </a:xfrm>
        </p:grpSpPr>
        <p:sp>
          <p:nvSpPr>
            <p:cNvPr id="180" name="Rectangle 146"/>
            <p:cNvSpPr>
              <a:spLocks noChangeArrowheads="1"/>
            </p:cNvSpPr>
            <p:nvPr/>
          </p:nvSpPr>
          <p:spPr bwMode="auto">
            <a:xfrm>
              <a:off x="6892" y="1282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Freeform 147"/>
            <p:cNvSpPr>
              <a:spLocks noEditPoints="1"/>
            </p:cNvSpPr>
            <p:nvPr/>
          </p:nvSpPr>
          <p:spPr bwMode="auto">
            <a:xfrm>
              <a:off x="6886" y="1276"/>
              <a:ext cx="825" cy="342"/>
            </a:xfrm>
            <a:custGeom>
              <a:avLst/>
              <a:gdLst/>
              <a:ahLst/>
              <a:cxnLst>
                <a:cxn ang="0">
                  <a:pos x="768" y="0"/>
                </a:cxn>
                <a:cxn ang="0">
                  <a:pos x="731" y="12"/>
                </a:cxn>
                <a:cxn ang="0">
                  <a:pos x="731" y="0"/>
                </a:cxn>
                <a:cxn ang="0">
                  <a:pos x="593" y="12"/>
                </a:cxn>
                <a:cxn ang="0">
                  <a:pos x="643" y="12"/>
                </a:cxn>
                <a:cxn ang="0">
                  <a:pos x="505" y="0"/>
                </a:cxn>
                <a:cxn ang="0">
                  <a:pos x="467" y="12"/>
                </a:cxn>
                <a:cxn ang="0">
                  <a:pos x="467" y="0"/>
                </a:cxn>
                <a:cxn ang="0">
                  <a:pos x="330" y="12"/>
                </a:cxn>
                <a:cxn ang="0">
                  <a:pos x="380" y="12"/>
                </a:cxn>
                <a:cxn ang="0">
                  <a:pos x="242" y="0"/>
                </a:cxn>
                <a:cxn ang="0">
                  <a:pos x="204" y="12"/>
                </a:cxn>
                <a:cxn ang="0">
                  <a:pos x="204" y="0"/>
                </a:cxn>
                <a:cxn ang="0">
                  <a:pos x="66" y="12"/>
                </a:cxn>
                <a:cxn ang="0">
                  <a:pos x="116" y="12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12" y="71"/>
                </a:cxn>
                <a:cxn ang="0">
                  <a:pos x="0" y="71"/>
                </a:cxn>
                <a:cxn ang="0">
                  <a:pos x="12" y="208"/>
                </a:cxn>
                <a:cxn ang="0">
                  <a:pos x="12" y="158"/>
                </a:cxn>
                <a:cxn ang="0">
                  <a:pos x="0" y="296"/>
                </a:cxn>
                <a:cxn ang="0">
                  <a:pos x="12" y="333"/>
                </a:cxn>
                <a:cxn ang="0">
                  <a:pos x="54" y="330"/>
                </a:cxn>
                <a:cxn ang="0">
                  <a:pos x="0" y="333"/>
                </a:cxn>
                <a:cxn ang="0">
                  <a:pos x="141" y="330"/>
                </a:cxn>
                <a:cxn ang="0">
                  <a:pos x="91" y="330"/>
                </a:cxn>
                <a:cxn ang="0">
                  <a:pos x="229" y="342"/>
                </a:cxn>
                <a:cxn ang="0">
                  <a:pos x="267" y="330"/>
                </a:cxn>
                <a:cxn ang="0">
                  <a:pos x="267" y="342"/>
                </a:cxn>
                <a:cxn ang="0">
                  <a:pos x="405" y="330"/>
                </a:cxn>
                <a:cxn ang="0">
                  <a:pos x="355" y="330"/>
                </a:cxn>
                <a:cxn ang="0">
                  <a:pos x="493" y="342"/>
                </a:cxn>
                <a:cxn ang="0">
                  <a:pos x="530" y="330"/>
                </a:cxn>
                <a:cxn ang="0">
                  <a:pos x="530" y="342"/>
                </a:cxn>
                <a:cxn ang="0">
                  <a:pos x="668" y="330"/>
                </a:cxn>
                <a:cxn ang="0">
                  <a:pos x="618" y="330"/>
                </a:cxn>
                <a:cxn ang="0">
                  <a:pos x="756" y="342"/>
                </a:cxn>
                <a:cxn ang="0">
                  <a:pos x="793" y="330"/>
                </a:cxn>
                <a:cxn ang="0">
                  <a:pos x="812" y="311"/>
                </a:cxn>
                <a:cxn ang="0">
                  <a:pos x="793" y="342"/>
                </a:cxn>
                <a:cxn ang="0">
                  <a:pos x="812" y="223"/>
                </a:cxn>
                <a:cxn ang="0">
                  <a:pos x="812" y="273"/>
                </a:cxn>
                <a:cxn ang="0">
                  <a:pos x="825" y="136"/>
                </a:cxn>
                <a:cxn ang="0">
                  <a:pos x="812" y="98"/>
                </a:cxn>
                <a:cxn ang="0">
                  <a:pos x="825" y="98"/>
                </a:cxn>
                <a:cxn ang="0">
                  <a:pos x="812" y="6"/>
                </a:cxn>
                <a:cxn ang="0">
                  <a:pos x="812" y="11"/>
                </a:cxn>
              </a:cxnLst>
              <a:rect l="0" t="0" r="r" b="b"/>
              <a:pathLst>
                <a:path w="825" h="342">
                  <a:moveTo>
                    <a:pt x="819" y="12"/>
                  </a:moveTo>
                  <a:lnTo>
                    <a:pt x="768" y="12"/>
                  </a:lnTo>
                  <a:lnTo>
                    <a:pt x="768" y="0"/>
                  </a:lnTo>
                  <a:lnTo>
                    <a:pt x="819" y="0"/>
                  </a:lnTo>
                  <a:lnTo>
                    <a:pt x="819" y="12"/>
                  </a:lnTo>
                  <a:close/>
                  <a:moveTo>
                    <a:pt x="731" y="12"/>
                  </a:moveTo>
                  <a:lnTo>
                    <a:pt x="681" y="12"/>
                  </a:lnTo>
                  <a:lnTo>
                    <a:pt x="681" y="0"/>
                  </a:lnTo>
                  <a:lnTo>
                    <a:pt x="731" y="0"/>
                  </a:lnTo>
                  <a:lnTo>
                    <a:pt x="731" y="12"/>
                  </a:lnTo>
                  <a:close/>
                  <a:moveTo>
                    <a:pt x="643" y="12"/>
                  </a:moveTo>
                  <a:lnTo>
                    <a:pt x="593" y="12"/>
                  </a:lnTo>
                  <a:lnTo>
                    <a:pt x="593" y="0"/>
                  </a:lnTo>
                  <a:lnTo>
                    <a:pt x="643" y="0"/>
                  </a:lnTo>
                  <a:lnTo>
                    <a:pt x="643" y="12"/>
                  </a:lnTo>
                  <a:close/>
                  <a:moveTo>
                    <a:pt x="555" y="12"/>
                  </a:moveTo>
                  <a:lnTo>
                    <a:pt x="505" y="12"/>
                  </a:lnTo>
                  <a:lnTo>
                    <a:pt x="505" y="0"/>
                  </a:lnTo>
                  <a:lnTo>
                    <a:pt x="555" y="0"/>
                  </a:lnTo>
                  <a:lnTo>
                    <a:pt x="555" y="12"/>
                  </a:lnTo>
                  <a:close/>
                  <a:moveTo>
                    <a:pt x="467" y="12"/>
                  </a:moveTo>
                  <a:lnTo>
                    <a:pt x="417" y="12"/>
                  </a:lnTo>
                  <a:lnTo>
                    <a:pt x="417" y="0"/>
                  </a:lnTo>
                  <a:lnTo>
                    <a:pt x="467" y="0"/>
                  </a:lnTo>
                  <a:lnTo>
                    <a:pt x="467" y="12"/>
                  </a:lnTo>
                  <a:close/>
                  <a:moveTo>
                    <a:pt x="380" y="12"/>
                  </a:moveTo>
                  <a:lnTo>
                    <a:pt x="330" y="12"/>
                  </a:lnTo>
                  <a:lnTo>
                    <a:pt x="330" y="0"/>
                  </a:lnTo>
                  <a:lnTo>
                    <a:pt x="380" y="0"/>
                  </a:lnTo>
                  <a:lnTo>
                    <a:pt x="380" y="12"/>
                  </a:lnTo>
                  <a:close/>
                  <a:moveTo>
                    <a:pt x="292" y="12"/>
                  </a:moveTo>
                  <a:lnTo>
                    <a:pt x="242" y="12"/>
                  </a:lnTo>
                  <a:lnTo>
                    <a:pt x="242" y="0"/>
                  </a:lnTo>
                  <a:lnTo>
                    <a:pt x="292" y="0"/>
                  </a:lnTo>
                  <a:lnTo>
                    <a:pt x="292" y="12"/>
                  </a:lnTo>
                  <a:close/>
                  <a:moveTo>
                    <a:pt x="204" y="12"/>
                  </a:moveTo>
                  <a:lnTo>
                    <a:pt x="154" y="12"/>
                  </a:lnTo>
                  <a:lnTo>
                    <a:pt x="154" y="0"/>
                  </a:lnTo>
                  <a:lnTo>
                    <a:pt x="204" y="0"/>
                  </a:lnTo>
                  <a:lnTo>
                    <a:pt x="204" y="12"/>
                  </a:lnTo>
                  <a:close/>
                  <a:moveTo>
                    <a:pt x="116" y="12"/>
                  </a:moveTo>
                  <a:lnTo>
                    <a:pt x="66" y="12"/>
                  </a:lnTo>
                  <a:lnTo>
                    <a:pt x="66" y="0"/>
                  </a:lnTo>
                  <a:lnTo>
                    <a:pt x="116" y="0"/>
                  </a:lnTo>
                  <a:lnTo>
                    <a:pt x="116" y="12"/>
                  </a:lnTo>
                  <a:close/>
                  <a:moveTo>
                    <a:pt x="29" y="12"/>
                  </a:moveTo>
                  <a:lnTo>
                    <a:pt x="6" y="12"/>
                  </a:lnTo>
                  <a:lnTo>
                    <a:pt x="12" y="6"/>
                  </a:lnTo>
                  <a:lnTo>
                    <a:pt x="12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12"/>
                  </a:lnTo>
                  <a:close/>
                  <a:moveTo>
                    <a:pt x="12" y="71"/>
                  </a:moveTo>
                  <a:lnTo>
                    <a:pt x="12" y="121"/>
                  </a:lnTo>
                  <a:lnTo>
                    <a:pt x="0" y="121"/>
                  </a:lnTo>
                  <a:lnTo>
                    <a:pt x="0" y="71"/>
                  </a:lnTo>
                  <a:lnTo>
                    <a:pt x="12" y="71"/>
                  </a:lnTo>
                  <a:close/>
                  <a:moveTo>
                    <a:pt x="12" y="158"/>
                  </a:moveTo>
                  <a:lnTo>
                    <a:pt x="12" y="208"/>
                  </a:lnTo>
                  <a:lnTo>
                    <a:pt x="0" y="208"/>
                  </a:lnTo>
                  <a:lnTo>
                    <a:pt x="0" y="158"/>
                  </a:lnTo>
                  <a:lnTo>
                    <a:pt x="12" y="158"/>
                  </a:lnTo>
                  <a:close/>
                  <a:moveTo>
                    <a:pt x="12" y="246"/>
                  </a:moveTo>
                  <a:lnTo>
                    <a:pt x="12" y="296"/>
                  </a:lnTo>
                  <a:lnTo>
                    <a:pt x="0" y="296"/>
                  </a:lnTo>
                  <a:lnTo>
                    <a:pt x="0" y="246"/>
                  </a:lnTo>
                  <a:lnTo>
                    <a:pt x="12" y="246"/>
                  </a:lnTo>
                  <a:close/>
                  <a:moveTo>
                    <a:pt x="12" y="333"/>
                  </a:moveTo>
                  <a:lnTo>
                    <a:pt x="12" y="336"/>
                  </a:lnTo>
                  <a:lnTo>
                    <a:pt x="6" y="330"/>
                  </a:lnTo>
                  <a:lnTo>
                    <a:pt x="54" y="330"/>
                  </a:lnTo>
                  <a:lnTo>
                    <a:pt x="54" y="342"/>
                  </a:lnTo>
                  <a:lnTo>
                    <a:pt x="0" y="342"/>
                  </a:lnTo>
                  <a:lnTo>
                    <a:pt x="0" y="333"/>
                  </a:lnTo>
                  <a:lnTo>
                    <a:pt x="12" y="333"/>
                  </a:lnTo>
                  <a:close/>
                  <a:moveTo>
                    <a:pt x="91" y="330"/>
                  </a:moveTo>
                  <a:lnTo>
                    <a:pt x="141" y="330"/>
                  </a:lnTo>
                  <a:lnTo>
                    <a:pt x="141" y="342"/>
                  </a:lnTo>
                  <a:lnTo>
                    <a:pt x="91" y="342"/>
                  </a:lnTo>
                  <a:lnTo>
                    <a:pt x="91" y="330"/>
                  </a:lnTo>
                  <a:close/>
                  <a:moveTo>
                    <a:pt x="179" y="330"/>
                  </a:moveTo>
                  <a:lnTo>
                    <a:pt x="229" y="330"/>
                  </a:lnTo>
                  <a:lnTo>
                    <a:pt x="229" y="342"/>
                  </a:lnTo>
                  <a:lnTo>
                    <a:pt x="179" y="342"/>
                  </a:lnTo>
                  <a:lnTo>
                    <a:pt x="179" y="330"/>
                  </a:lnTo>
                  <a:close/>
                  <a:moveTo>
                    <a:pt x="267" y="330"/>
                  </a:moveTo>
                  <a:lnTo>
                    <a:pt x="317" y="330"/>
                  </a:lnTo>
                  <a:lnTo>
                    <a:pt x="317" y="342"/>
                  </a:lnTo>
                  <a:lnTo>
                    <a:pt x="267" y="342"/>
                  </a:lnTo>
                  <a:lnTo>
                    <a:pt x="267" y="330"/>
                  </a:lnTo>
                  <a:close/>
                  <a:moveTo>
                    <a:pt x="355" y="330"/>
                  </a:moveTo>
                  <a:lnTo>
                    <a:pt x="405" y="330"/>
                  </a:lnTo>
                  <a:lnTo>
                    <a:pt x="405" y="342"/>
                  </a:lnTo>
                  <a:lnTo>
                    <a:pt x="355" y="342"/>
                  </a:lnTo>
                  <a:lnTo>
                    <a:pt x="355" y="330"/>
                  </a:lnTo>
                  <a:close/>
                  <a:moveTo>
                    <a:pt x="442" y="330"/>
                  </a:moveTo>
                  <a:lnTo>
                    <a:pt x="493" y="330"/>
                  </a:lnTo>
                  <a:lnTo>
                    <a:pt x="493" y="342"/>
                  </a:lnTo>
                  <a:lnTo>
                    <a:pt x="442" y="342"/>
                  </a:lnTo>
                  <a:lnTo>
                    <a:pt x="442" y="330"/>
                  </a:lnTo>
                  <a:close/>
                  <a:moveTo>
                    <a:pt x="530" y="330"/>
                  </a:moveTo>
                  <a:lnTo>
                    <a:pt x="580" y="330"/>
                  </a:lnTo>
                  <a:lnTo>
                    <a:pt x="580" y="342"/>
                  </a:lnTo>
                  <a:lnTo>
                    <a:pt x="530" y="342"/>
                  </a:lnTo>
                  <a:lnTo>
                    <a:pt x="530" y="330"/>
                  </a:lnTo>
                  <a:close/>
                  <a:moveTo>
                    <a:pt x="618" y="330"/>
                  </a:moveTo>
                  <a:lnTo>
                    <a:pt x="668" y="330"/>
                  </a:lnTo>
                  <a:lnTo>
                    <a:pt x="668" y="342"/>
                  </a:lnTo>
                  <a:lnTo>
                    <a:pt x="618" y="342"/>
                  </a:lnTo>
                  <a:lnTo>
                    <a:pt x="618" y="330"/>
                  </a:lnTo>
                  <a:close/>
                  <a:moveTo>
                    <a:pt x="706" y="330"/>
                  </a:moveTo>
                  <a:lnTo>
                    <a:pt x="756" y="330"/>
                  </a:lnTo>
                  <a:lnTo>
                    <a:pt x="756" y="342"/>
                  </a:lnTo>
                  <a:lnTo>
                    <a:pt x="706" y="342"/>
                  </a:lnTo>
                  <a:lnTo>
                    <a:pt x="706" y="330"/>
                  </a:lnTo>
                  <a:close/>
                  <a:moveTo>
                    <a:pt x="793" y="330"/>
                  </a:moveTo>
                  <a:lnTo>
                    <a:pt x="819" y="330"/>
                  </a:lnTo>
                  <a:lnTo>
                    <a:pt x="812" y="336"/>
                  </a:lnTo>
                  <a:lnTo>
                    <a:pt x="812" y="311"/>
                  </a:lnTo>
                  <a:lnTo>
                    <a:pt x="825" y="311"/>
                  </a:lnTo>
                  <a:lnTo>
                    <a:pt x="825" y="342"/>
                  </a:lnTo>
                  <a:lnTo>
                    <a:pt x="793" y="342"/>
                  </a:lnTo>
                  <a:lnTo>
                    <a:pt x="793" y="330"/>
                  </a:lnTo>
                  <a:close/>
                  <a:moveTo>
                    <a:pt x="812" y="273"/>
                  </a:moveTo>
                  <a:lnTo>
                    <a:pt x="812" y="223"/>
                  </a:lnTo>
                  <a:lnTo>
                    <a:pt x="825" y="223"/>
                  </a:lnTo>
                  <a:lnTo>
                    <a:pt x="825" y="273"/>
                  </a:lnTo>
                  <a:lnTo>
                    <a:pt x="812" y="273"/>
                  </a:lnTo>
                  <a:close/>
                  <a:moveTo>
                    <a:pt x="812" y="186"/>
                  </a:moveTo>
                  <a:lnTo>
                    <a:pt x="812" y="136"/>
                  </a:lnTo>
                  <a:lnTo>
                    <a:pt x="825" y="136"/>
                  </a:lnTo>
                  <a:lnTo>
                    <a:pt x="825" y="186"/>
                  </a:lnTo>
                  <a:lnTo>
                    <a:pt x="812" y="186"/>
                  </a:lnTo>
                  <a:close/>
                  <a:moveTo>
                    <a:pt x="812" y="98"/>
                  </a:moveTo>
                  <a:lnTo>
                    <a:pt x="812" y="48"/>
                  </a:lnTo>
                  <a:lnTo>
                    <a:pt x="825" y="48"/>
                  </a:lnTo>
                  <a:lnTo>
                    <a:pt x="825" y="98"/>
                  </a:lnTo>
                  <a:lnTo>
                    <a:pt x="812" y="98"/>
                  </a:lnTo>
                  <a:close/>
                  <a:moveTo>
                    <a:pt x="812" y="11"/>
                  </a:moveTo>
                  <a:lnTo>
                    <a:pt x="812" y="6"/>
                  </a:lnTo>
                  <a:lnTo>
                    <a:pt x="825" y="6"/>
                  </a:lnTo>
                  <a:lnTo>
                    <a:pt x="825" y="11"/>
                  </a:lnTo>
                  <a:lnTo>
                    <a:pt x="812" y="11"/>
                  </a:lnTo>
                  <a:close/>
                </a:path>
              </a:pathLst>
            </a:custGeom>
            <a:solidFill>
              <a:srgbClr val="000000"/>
            </a:solidFill>
            <a:ln w="127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2" name="Group 148"/>
          <p:cNvGrpSpPr>
            <a:grpSpLocks/>
          </p:cNvGrpSpPr>
          <p:nvPr/>
        </p:nvGrpSpPr>
        <p:grpSpPr bwMode="auto">
          <a:xfrm>
            <a:off x="4603750" y="4940300"/>
            <a:ext cx="660400" cy="260350"/>
            <a:chOff x="5618" y="1951"/>
            <a:chExt cx="813" cy="319"/>
          </a:xfrm>
        </p:grpSpPr>
        <p:sp>
          <p:nvSpPr>
            <p:cNvPr id="183" name="Rectangle 149"/>
            <p:cNvSpPr>
              <a:spLocks noChangeArrowheads="1"/>
            </p:cNvSpPr>
            <p:nvPr/>
          </p:nvSpPr>
          <p:spPr bwMode="auto">
            <a:xfrm>
              <a:off x="5618" y="1951"/>
              <a:ext cx="813" cy="31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Rectangle 150"/>
            <p:cNvSpPr>
              <a:spLocks noChangeArrowheads="1"/>
            </p:cNvSpPr>
            <p:nvPr/>
          </p:nvSpPr>
          <p:spPr bwMode="auto">
            <a:xfrm>
              <a:off x="5618" y="1951"/>
              <a:ext cx="813" cy="31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5" name="Rectangle 151"/>
          <p:cNvSpPr>
            <a:spLocks noChangeArrowheads="1"/>
          </p:cNvSpPr>
          <p:nvPr/>
        </p:nvSpPr>
        <p:spPr bwMode="auto">
          <a:xfrm>
            <a:off x="4716463" y="4941888"/>
            <a:ext cx="4683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186" name="Group 152"/>
          <p:cNvGrpSpPr>
            <a:grpSpLocks/>
          </p:cNvGrpSpPr>
          <p:nvPr/>
        </p:nvGrpSpPr>
        <p:grpSpPr bwMode="auto">
          <a:xfrm>
            <a:off x="4603750" y="4114800"/>
            <a:ext cx="660400" cy="825500"/>
            <a:chOff x="5618" y="939"/>
            <a:chExt cx="813" cy="1012"/>
          </a:xfrm>
        </p:grpSpPr>
        <p:sp>
          <p:nvSpPr>
            <p:cNvPr id="187" name="Rectangle 153"/>
            <p:cNvSpPr>
              <a:spLocks noChangeArrowheads="1"/>
            </p:cNvSpPr>
            <p:nvPr/>
          </p:nvSpPr>
          <p:spPr bwMode="auto">
            <a:xfrm>
              <a:off x="5618" y="939"/>
              <a:ext cx="813" cy="101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Rectangle 154"/>
            <p:cNvSpPr>
              <a:spLocks noChangeArrowheads="1"/>
            </p:cNvSpPr>
            <p:nvPr/>
          </p:nvSpPr>
          <p:spPr bwMode="auto">
            <a:xfrm>
              <a:off x="5618" y="939"/>
              <a:ext cx="813" cy="1012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9" name="Rectangle 155"/>
          <p:cNvSpPr>
            <a:spLocks noChangeArrowheads="1"/>
          </p:cNvSpPr>
          <p:nvPr/>
        </p:nvSpPr>
        <p:spPr bwMode="auto">
          <a:xfrm>
            <a:off x="4649788" y="4211638"/>
            <a:ext cx="3651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</a:t>
            </a:r>
            <a:endParaRPr lang="en-US" altLang="zh-CN" sz="1400"/>
          </a:p>
        </p:txBody>
      </p:sp>
      <p:grpSp>
        <p:nvGrpSpPr>
          <p:cNvPr id="190" name="Group 156"/>
          <p:cNvGrpSpPr>
            <a:grpSpLocks/>
          </p:cNvGrpSpPr>
          <p:nvPr/>
        </p:nvGrpSpPr>
        <p:grpSpPr bwMode="auto">
          <a:xfrm>
            <a:off x="5638800" y="4940300"/>
            <a:ext cx="660400" cy="252413"/>
            <a:chOff x="6892" y="1951"/>
            <a:chExt cx="813" cy="309"/>
          </a:xfrm>
        </p:grpSpPr>
        <p:sp>
          <p:nvSpPr>
            <p:cNvPr id="191" name="Rectangle 157"/>
            <p:cNvSpPr>
              <a:spLocks noChangeArrowheads="1"/>
            </p:cNvSpPr>
            <p:nvPr/>
          </p:nvSpPr>
          <p:spPr bwMode="auto">
            <a:xfrm>
              <a:off x="6892" y="1951"/>
              <a:ext cx="813" cy="30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Rectangle 158"/>
            <p:cNvSpPr>
              <a:spLocks noChangeArrowheads="1"/>
            </p:cNvSpPr>
            <p:nvPr/>
          </p:nvSpPr>
          <p:spPr bwMode="auto">
            <a:xfrm>
              <a:off x="6892" y="1951"/>
              <a:ext cx="813" cy="30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3" name="Rectangle 159"/>
          <p:cNvSpPr>
            <a:spLocks noChangeArrowheads="1"/>
          </p:cNvSpPr>
          <p:nvPr/>
        </p:nvSpPr>
        <p:spPr bwMode="auto">
          <a:xfrm>
            <a:off x="5743575" y="4979988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194" name="Group 160"/>
          <p:cNvGrpSpPr>
            <a:grpSpLocks/>
          </p:cNvGrpSpPr>
          <p:nvPr/>
        </p:nvGrpSpPr>
        <p:grpSpPr bwMode="auto">
          <a:xfrm>
            <a:off x="6299200" y="4940300"/>
            <a:ext cx="660400" cy="252413"/>
            <a:chOff x="7705" y="1951"/>
            <a:chExt cx="812" cy="309"/>
          </a:xfrm>
        </p:grpSpPr>
        <p:sp>
          <p:nvSpPr>
            <p:cNvPr id="195" name="Rectangle 161"/>
            <p:cNvSpPr>
              <a:spLocks noChangeArrowheads="1"/>
            </p:cNvSpPr>
            <p:nvPr/>
          </p:nvSpPr>
          <p:spPr bwMode="auto">
            <a:xfrm>
              <a:off x="7705" y="1951"/>
              <a:ext cx="812" cy="30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" name="Rectangle 162"/>
            <p:cNvSpPr>
              <a:spLocks noChangeArrowheads="1"/>
            </p:cNvSpPr>
            <p:nvPr/>
          </p:nvSpPr>
          <p:spPr bwMode="auto">
            <a:xfrm>
              <a:off x="7705" y="1951"/>
              <a:ext cx="812" cy="30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7" name="Rectangle 163"/>
          <p:cNvSpPr>
            <a:spLocks noChangeArrowheads="1"/>
          </p:cNvSpPr>
          <p:nvPr/>
        </p:nvSpPr>
        <p:spPr bwMode="auto">
          <a:xfrm>
            <a:off x="6400800" y="4979988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198" name="Group 164"/>
          <p:cNvGrpSpPr>
            <a:grpSpLocks/>
          </p:cNvGrpSpPr>
          <p:nvPr/>
        </p:nvGrpSpPr>
        <p:grpSpPr bwMode="auto">
          <a:xfrm>
            <a:off x="6299200" y="4664075"/>
            <a:ext cx="660400" cy="276225"/>
            <a:chOff x="7705" y="1612"/>
            <a:chExt cx="812" cy="339"/>
          </a:xfrm>
        </p:grpSpPr>
        <p:sp>
          <p:nvSpPr>
            <p:cNvPr id="199" name="Rectangle 165"/>
            <p:cNvSpPr>
              <a:spLocks noChangeArrowheads="1"/>
            </p:cNvSpPr>
            <p:nvPr/>
          </p:nvSpPr>
          <p:spPr bwMode="auto">
            <a:xfrm>
              <a:off x="7705" y="1612"/>
              <a:ext cx="812" cy="33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Rectangle 166"/>
            <p:cNvSpPr>
              <a:spLocks noChangeArrowheads="1"/>
            </p:cNvSpPr>
            <p:nvPr/>
          </p:nvSpPr>
          <p:spPr bwMode="auto">
            <a:xfrm>
              <a:off x="7705" y="1612"/>
              <a:ext cx="812" cy="33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1" name="Rectangle 167"/>
          <p:cNvSpPr>
            <a:spLocks noChangeArrowheads="1"/>
          </p:cNvSpPr>
          <p:nvPr/>
        </p:nvSpPr>
        <p:spPr bwMode="auto">
          <a:xfrm>
            <a:off x="6337300" y="4708525"/>
            <a:ext cx="3651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</a:t>
            </a:r>
            <a:endParaRPr lang="en-US" altLang="zh-CN" sz="1400"/>
          </a:p>
        </p:txBody>
      </p:sp>
      <p:grpSp>
        <p:nvGrpSpPr>
          <p:cNvPr id="202" name="Group 168"/>
          <p:cNvGrpSpPr>
            <a:grpSpLocks/>
          </p:cNvGrpSpPr>
          <p:nvPr/>
        </p:nvGrpSpPr>
        <p:grpSpPr bwMode="auto">
          <a:xfrm>
            <a:off x="6299200" y="4392613"/>
            <a:ext cx="660400" cy="271462"/>
            <a:chOff x="7705" y="1279"/>
            <a:chExt cx="812" cy="333"/>
          </a:xfrm>
        </p:grpSpPr>
        <p:sp>
          <p:nvSpPr>
            <p:cNvPr id="203" name="Rectangle 169"/>
            <p:cNvSpPr>
              <a:spLocks noChangeArrowheads="1"/>
            </p:cNvSpPr>
            <p:nvPr/>
          </p:nvSpPr>
          <p:spPr bwMode="auto">
            <a:xfrm>
              <a:off x="7705" y="1279"/>
              <a:ext cx="812" cy="3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Rectangle 170"/>
            <p:cNvSpPr>
              <a:spLocks noChangeArrowheads="1"/>
            </p:cNvSpPr>
            <p:nvPr/>
          </p:nvSpPr>
          <p:spPr bwMode="auto">
            <a:xfrm>
              <a:off x="7705" y="1279"/>
              <a:ext cx="812" cy="33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" name="Group 171"/>
          <p:cNvGrpSpPr>
            <a:grpSpLocks/>
          </p:cNvGrpSpPr>
          <p:nvPr/>
        </p:nvGrpSpPr>
        <p:grpSpPr bwMode="auto">
          <a:xfrm>
            <a:off x="7466013" y="4922838"/>
            <a:ext cx="661987" cy="269875"/>
            <a:chOff x="9139" y="1930"/>
            <a:chExt cx="813" cy="330"/>
          </a:xfrm>
        </p:grpSpPr>
        <p:sp>
          <p:nvSpPr>
            <p:cNvPr id="206" name="Rectangle 172"/>
            <p:cNvSpPr>
              <a:spLocks noChangeArrowheads="1"/>
            </p:cNvSpPr>
            <p:nvPr/>
          </p:nvSpPr>
          <p:spPr bwMode="auto">
            <a:xfrm>
              <a:off x="9139" y="1930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Rectangle 173"/>
            <p:cNvSpPr>
              <a:spLocks noChangeArrowheads="1"/>
            </p:cNvSpPr>
            <p:nvPr/>
          </p:nvSpPr>
          <p:spPr bwMode="auto">
            <a:xfrm>
              <a:off x="9139" y="1930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8" name="Rectangle 174"/>
          <p:cNvSpPr>
            <a:spLocks noChangeArrowheads="1"/>
          </p:cNvSpPr>
          <p:nvPr/>
        </p:nvSpPr>
        <p:spPr bwMode="auto">
          <a:xfrm>
            <a:off x="7567613" y="4979988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209" name="Group 175"/>
          <p:cNvGrpSpPr>
            <a:grpSpLocks/>
          </p:cNvGrpSpPr>
          <p:nvPr/>
        </p:nvGrpSpPr>
        <p:grpSpPr bwMode="auto">
          <a:xfrm>
            <a:off x="7466013" y="4652963"/>
            <a:ext cx="661987" cy="269875"/>
            <a:chOff x="9139" y="1599"/>
            <a:chExt cx="813" cy="331"/>
          </a:xfrm>
        </p:grpSpPr>
        <p:sp>
          <p:nvSpPr>
            <p:cNvPr id="210" name="Rectangle 176"/>
            <p:cNvSpPr>
              <a:spLocks noChangeArrowheads="1"/>
            </p:cNvSpPr>
            <p:nvPr/>
          </p:nvSpPr>
          <p:spPr bwMode="auto">
            <a:xfrm>
              <a:off x="9139" y="1599"/>
              <a:ext cx="813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" name="Rectangle 177"/>
            <p:cNvSpPr>
              <a:spLocks noChangeArrowheads="1"/>
            </p:cNvSpPr>
            <p:nvPr/>
          </p:nvSpPr>
          <p:spPr bwMode="auto">
            <a:xfrm>
              <a:off x="9139" y="1599"/>
              <a:ext cx="813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2" name="Rectangle 178"/>
          <p:cNvSpPr>
            <a:spLocks noChangeArrowheads="1"/>
          </p:cNvSpPr>
          <p:nvPr/>
        </p:nvSpPr>
        <p:spPr bwMode="auto">
          <a:xfrm>
            <a:off x="7529513" y="4708525"/>
            <a:ext cx="3651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</a:t>
            </a:r>
            <a:endParaRPr lang="en-US" altLang="zh-CN" sz="1400"/>
          </a:p>
        </p:txBody>
      </p:sp>
      <p:grpSp>
        <p:nvGrpSpPr>
          <p:cNvPr id="213" name="Group 179"/>
          <p:cNvGrpSpPr>
            <a:grpSpLocks/>
          </p:cNvGrpSpPr>
          <p:nvPr/>
        </p:nvGrpSpPr>
        <p:grpSpPr bwMode="auto">
          <a:xfrm>
            <a:off x="7466013" y="4392613"/>
            <a:ext cx="661987" cy="268287"/>
            <a:chOff x="9139" y="1279"/>
            <a:chExt cx="813" cy="330"/>
          </a:xfrm>
        </p:grpSpPr>
        <p:sp>
          <p:nvSpPr>
            <p:cNvPr id="214" name="Rectangle 180"/>
            <p:cNvSpPr>
              <a:spLocks noChangeArrowheads="1"/>
            </p:cNvSpPr>
            <p:nvPr/>
          </p:nvSpPr>
          <p:spPr bwMode="auto">
            <a:xfrm>
              <a:off x="9139" y="1279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" name="Rectangle 181"/>
            <p:cNvSpPr>
              <a:spLocks noChangeArrowheads="1"/>
            </p:cNvSpPr>
            <p:nvPr/>
          </p:nvSpPr>
          <p:spPr bwMode="auto">
            <a:xfrm>
              <a:off x="9139" y="1279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6" name="Group 182"/>
          <p:cNvGrpSpPr>
            <a:grpSpLocks/>
          </p:cNvGrpSpPr>
          <p:nvPr/>
        </p:nvGrpSpPr>
        <p:grpSpPr bwMode="auto">
          <a:xfrm>
            <a:off x="7466013" y="4122738"/>
            <a:ext cx="661987" cy="269875"/>
            <a:chOff x="9139" y="949"/>
            <a:chExt cx="813" cy="330"/>
          </a:xfrm>
        </p:grpSpPr>
        <p:sp>
          <p:nvSpPr>
            <p:cNvPr id="217" name="Rectangle 183"/>
            <p:cNvSpPr>
              <a:spLocks noChangeArrowheads="1"/>
            </p:cNvSpPr>
            <p:nvPr/>
          </p:nvSpPr>
          <p:spPr bwMode="auto">
            <a:xfrm>
              <a:off x="9139" y="949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" name="Rectangle 184"/>
            <p:cNvSpPr>
              <a:spLocks noChangeArrowheads="1"/>
            </p:cNvSpPr>
            <p:nvPr/>
          </p:nvSpPr>
          <p:spPr bwMode="auto">
            <a:xfrm>
              <a:off x="9139" y="949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" name="Rectangle 185"/>
          <p:cNvSpPr>
            <a:spLocks noChangeArrowheads="1"/>
          </p:cNvSpPr>
          <p:nvPr/>
        </p:nvSpPr>
        <p:spPr bwMode="auto">
          <a:xfrm>
            <a:off x="7542213" y="4186238"/>
            <a:ext cx="5556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IPv4</a:t>
            </a:r>
            <a:endParaRPr lang="en-US" altLang="zh-CN" sz="1400"/>
          </a:p>
        </p:txBody>
      </p:sp>
      <p:sp>
        <p:nvSpPr>
          <p:cNvPr id="220" name="Rectangle 186"/>
          <p:cNvSpPr>
            <a:spLocks noChangeArrowheads="1"/>
          </p:cNvSpPr>
          <p:nvPr/>
        </p:nvSpPr>
        <p:spPr bwMode="auto">
          <a:xfrm>
            <a:off x="5548313" y="5405438"/>
            <a:ext cx="15763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Trusted Non-3GPP</a:t>
            </a:r>
          </a:p>
          <a:p>
            <a:pPr algn="ctr"/>
            <a:r>
              <a:rPr lang="en-GB" altLang="zh-CN" sz="1400"/>
              <a:t> IP Access (FA)</a:t>
            </a:r>
            <a:endParaRPr lang="en-US" altLang="zh-CN" sz="1400"/>
          </a:p>
        </p:txBody>
      </p:sp>
      <p:sp>
        <p:nvSpPr>
          <p:cNvPr id="221" name="Rectangle 188"/>
          <p:cNvSpPr>
            <a:spLocks noChangeArrowheads="1"/>
          </p:cNvSpPr>
          <p:nvPr/>
        </p:nvSpPr>
        <p:spPr bwMode="auto">
          <a:xfrm>
            <a:off x="6488113" y="5561013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222" name="Rectangle 189"/>
          <p:cNvSpPr>
            <a:spLocks noChangeArrowheads="1"/>
          </p:cNvSpPr>
          <p:nvPr/>
        </p:nvSpPr>
        <p:spPr bwMode="auto">
          <a:xfrm>
            <a:off x="7646988" y="5405438"/>
            <a:ext cx="7286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Gateway</a:t>
            </a:r>
            <a:endParaRPr lang="en-US" altLang="zh-CN" sz="1400"/>
          </a:p>
        </p:txBody>
      </p:sp>
      <p:sp>
        <p:nvSpPr>
          <p:cNvPr id="223" name="Rectangle 190"/>
          <p:cNvSpPr>
            <a:spLocks noChangeArrowheads="1"/>
          </p:cNvSpPr>
          <p:nvPr/>
        </p:nvSpPr>
        <p:spPr bwMode="auto">
          <a:xfrm>
            <a:off x="7775575" y="5575300"/>
            <a:ext cx="2571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/>
              <a:t>HA</a:t>
            </a:r>
          </a:p>
        </p:txBody>
      </p:sp>
      <p:sp>
        <p:nvSpPr>
          <p:cNvPr id="224" name="Freeform 191"/>
          <p:cNvSpPr>
            <a:spLocks noEditPoints="1"/>
          </p:cNvSpPr>
          <p:nvPr/>
        </p:nvSpPr>
        <p:spPr bwMode="auto">
          <a:xfrm>
            <a:off x="7164388" y="4106863"/>
            <a:ext cx="11112" cy="1112837"/>
          </a:xfrm>
          <a:custGeom>
            <a:avLst/>
            <a:gdLst/>
            <a:ahLst/>
            <a:cxnLst>
              <a:cxn ang="0">
                <a:pos x="25" y="12"/>
              </a:cxn>
              <a:cxn ang="0">
                <a:pos x="25" y="62"/>
              </a:cxn>
              <a:cxn ang="0">
                <a:pos x="25" y="112"/>
              </a:cxn>
              <a:cxn ang="0">
                <a:pos x="25" y="162"/>
              </a:cxn>
              <a:cxn ang="0">
                <a:pos x="25" y="212"/>
              </a:cxn>
              <a:cxn ang="0">
                <a:pos x="25" y="262"/>
              </a:cxn>
              <a:cxn ang="0">
                <a:pos x="25" y="312"/>
              </a:cxn>
              <a:cxn ang="0">
                <a:pos x="25" y="362"/>
              </a:cxn>
              <a:cxn ang="0">
                <a:pos x="25" y="412"/>
              </a:cxn>
              <a:cxn ang="0">
                <a:pos x="25" y="462"/>
              </a:cxn>
              <a:cxn ang="0">
                <a:pos x="25" y="512"/>
              </a:cxn>
              <a:cxn ang="0">
                <a:pos x="25" y="562"/>
              </a:cxn>
              <a:cxn ang="0">
                <a:pos x="25" y="612"/>
              </a:cxn>
              <a:cxn ang="0">
                <a:pos x="25" y="662"/>
              </a:cxn>
              <a:cxn ang="0">
                <a:pos x="25" y="712"/>
              </a:cxn>
              <a:cxn ang="0">
                <a:pos x="25" y="763"/>
              </a:cxn>
              <a:cxn ang="0">
                <a:pos x="25" y="813"/>
              </a:cxn>
              <a:cxn ang="0">
                <a:pos x="25" y="863"/>
              </a:cxn>
              <a:cxn ang="0">
                <a:pos x="25" y="913"/>
              </a:cxn>
              <a:cxn ang="0">
                <a:pos x="25" y="963"/>
              </a:cxn>
              <a:cxn ang="0">
                <a:pos x="25" y="1013"/>
              </a:cxn>
              <a:cxn ang="0">
                <a:pos x="25" y="1063"/>
              </a:cxn>
              <a:cxn ang="0">
                <a:pos x="25" y="1113"/>
              </a:cxn>
              <a:cxn ang="0">
                <a:pos x="25" y="1163"/>
              </a:cxn>
              <a:cxn ang="0">
                <a:pos x="25" y="1213"/>
              </a:cxn>
              <a:cxn ang="0">
                <a:pos x="25" y="1263"/>
              </a:cxn>
              <a:cxn ang="0">
                <a:pos x="25" y="1313"/>
              </a:cxn>
              <a:cxn ang="0">
                <a:pos x="25" y="1363"/>
              </a:cxn>
              <a:cxn ang="0">
                <a:pos x="25" y="1413"/>
              </a:cxn>
              <a:cxn ang="0">
                <a:pos x="25" y="1463"/>
              </a:cxn>
              <a:cxn ang="0">
                <a:pos x="25" y="1513"/>
              </a:cxn>
              <a:cxn ang="0">
                <a:pos x="25" y="1563"/>
              </a:cxn>
              <a:cxn ang="0">
                <a:pos x="25" y="1613"/>
              </a:cxn>
              <a:cxn ang="0">
                <a:pos x="25" y="1663"/>
              </a:cxn>
              <a:cxn ang="0">
                <a:pos x="25" y="1713"/>
              </a:cxn>
              <a:cxn ang="0">
                <a:pos x="25" y="1763"/>
              </a:cxn>
              <a:cxn ang="0">
                <a:pos x="25" y="1813"/>
              </a:cxn>
              <a:cxn ang="0">
                <a:pos x="25" y="1863"/>
              </a:cxn>
              <a:cxn ang="0">
                <a:pos x="25" y="1913"/>
              </a:cxn>
              <a:cxn ang="0">
                <a:pos x="25" y="1963"/>
              </a:cxn>
              <a:cxn ang="0">
                <a:pos x="25" y="2013"/>
              </a:cxn>
              <a:cxn ang="0">
                <a:pos x="25" y="2063"/>
              </a:cxn>
              <a:cxn ang="0">
                <a:pos x="25" y="2113"/>
              </a:cxn>
              <a:cxn ang="0">
                <a:pos x="25" y="2163"/>
              </a:cxn>
              <a:cxn ang="0">
                <a:pos x="25" y="2213"/>
              </a:cxn>
              <a:cxn ang="0">
                <a:pos x="25" y="2263"/>
              </a:cxn>
              <a:cxn ang="0">
                <a:pos x="25" y="2313"/>
              </a:cxn>
              <a:cxn ang="0">
                <a:pos x="25" y="2363"/>
              </a:cxn>
              <a:cxn ang="0">
                <a:pos x="25" y="2413"/>
              </a:cxn>
              <a:cxn ang="0">
                <a:pos x="25" y="2463"/>
              </a:cxn>
              <a:cxn ang="0">
                <a:pos x="25" y="2513"/>
              </a:cxn>
              <a:cxn ang="0">
                <a:pos x="25" y="2563"/>
              </a:cxn>
              <a:cxn ang="0">
                <a:pos x="25" y="2613"/>
              </a:cxn>
              <a:cxn ang="0">
                <a:pos x="25" y="2663"/>
              </a:cxn>
              <a:cxn ang="0">
                <a:pos x="25" y="2713"/>
              </a:cxn>
            </a:cxnLst>
            <a:rect l="0" t="0" r="r" b="b"/>
            <a:pathLst>
              <a:path w="25" h="2726">
                <a:moveTo>
                  <a:pt x="25" y="12"/>
                </a:moveTo>
                <a:lnTo>
                  <a:pt x="25" y="12"/>
                </a:lnTo>
                <a:cubicBezTo>
                  <a:pt x="25" y="19"/>
                  <a:pt x="19" y="25"/>
                  <a:pt x="12" y="25"/>
                </a:cubicBezTo>
                <a:cubicBezTo>
                  <a:pt x="6" y="25"/>
                  <a:pt x="0" y="19"/>
                  <a:pt x="0" y="12"/>
                </a:cubicBezTo>
                <a:lnTo>
                  <a:pt x="0" y="12"/>
                </a:lnTo>
                <a:cubicBezTo>
                  <a:pt x="0" y="5"/>
                  <a:pt x="6" y="0"/>
                  <a:pt x="12" y="0"/>
                </a:cubicBezTo>
                <a:cubicBezTo>
                  <a:pt x="19" y="0"/>
                  <a:pt x="25" y="5"/>
                  <a:pt x="25" y="12"/>
                </a:cubicBezTo>
                <a:close/>
                <a:moveTo>
                  <a:pt x="25" y="62"/>
                </a:moveTo>
                <a:lnTo>
                  <a:pt x="25" y="62"/>
                </a:lnTo>
                <a:cubicBezTo>
                  <a:pt x="25" y="69"/>
                  <a:pt x="19" y="75"/>
                  <a:pt x="12" y="75"/>
                </a:cubicBezTo>
                <a:cubicBezTo>
                  <a:pt x="6" y="75"/>
                  <a:pt x="0" y="69"/>
                  <a:pt x="0" y="62"/>
                </a:cubicBezTo>
                <a:lnTo>
                  <a:pt x="0" y="62"/>
                </a:lnTo>
                <a:cubicBezTo>
                  <a:pt x="0" y="55"/>
                  <a:pt x="6" y="50"/>
                  <a:pt x="12" y="50"/>
                </a:cubicBezTo>
                <a:cubicBezTo>
                  <a:pt x="19" y="50"/>
                  <a:pt x="25" y="55"/>
                  <a:pt x="25" y="62"/>
                </a:cubicBezTo>
                <a:close/>
                <a:moveTo>
                  <a:pt x="25" y="112"/>
                </a:moveTo>
                <a:lnTo>
                  <a:pt x="25" y="112"/>
                </a:lnTo>
                <a:cubicBezTo>
                  <a:pt x="25" y="119"/>
                  <a:pt x="19" y="125"/>
                  <a:pt x="12" y="125"/>
                </a:cubicBezTo>
                <a:cubicBezTo>
                  <a:pt x="6" y="125"/>
                  <a:pt x="0" y="119"/>
                  <a:pt x="0" y="112"/>
                </a:cubicBezTo>
                <a:lnTo>
                  <a:pt x="0" y="112"/>
                </a:lnTo>
                <a:cubicBezTo>
                  <a:pt x="0" y="105"/>
                  <a:pt x="6" y="100"/>
                  <a:pt x="12" y="100"/>
                </a:cubicBezTo>
                <a:cubicBezTo>
                  <a:pt x="19" y="100"/>
                  <a:pt x="25" y="105"/>
                  <a:pt x="25" y="112"/>
                </a:cubicBezTo>
                <a:close/>
                <a:moveTo>
                  <a:pt x="25" y="162"/>
                </a:moveTo>
                <a:lnTo>
                  <a:pt x="25" y="162"/>
                </a:lnTo>
                <a:cubicBezTo>
                  <a:pt x="25" y="169"/>
                  <a:pt x="19" y="175"/>
                  <a:pt x="12" y="175"/>
                </a:cubicBezTo>
                <a:cubicBezTo>
                  <a:pt x="6" y="175"/>
                  <a:pt x="0" y="169"/>
                  <a:pt x="0" y="162"/>
                </a:cubicBezTo>
                <a:lnTo>
                  <a:pt x="0" y="162"/>
                </a:lnTo>
                <a:cubicBezTo>
                  <a:pt x="0" y="155"/>
                  <a:pt x="6" y="150"/>
                  <a:pt x="12" y="150"/>
                </a:cubicBezTo>
                <a:cubicBezTo>
                  <a:pt x="19" y="150"/>
                  <a:pt x="25" y="155"/>
                  <a:pt x="25" y="162"/>
                </a:cubicBezTo>
                <a:close/>
                <a:moveTo>
                  <a:pt x="25" y="212"/>
                </a:moveTo>
                <a:lnTo>
                  <a:pt x="25" y="212"/>
                </a:lnTo>
                <a:cubicBezTo>
                  <a:pt x="25" y="219"/>
                  <a:pt x="19" y="225"/>
                  <a:pt x="12" y="225"/>
                </a:cubicBezTo>
                <a:cubicBezTo>
                  <a:pt x="6" y="225"/>
                  <a:pt x="0" y="219"/>
                  <a:pt x="0" y="212"/>
                </a:cubicBezTo>
                <a:lnTo>
                  <a:pt x="0" y="212"/>
                </a:lnTo>
                <a:cubicBezTo>
                  <a:pt x="0" y="205"/>
                  <a:pt x="6" y="200"/>
                  <a:pt x="12" y="200"/>
                </a:cubicBezTo>
                <a:cubicBezTo>
                  <a:pt x="19" y="200"/>
                  <a:pt x="25" y="205"/>
                  <a:pt x="25" y="212"/>
                </a:cubicBezTo>
                <a:close/>
                <a:moveTo>
                  <a:pt x="25" y="262"/>
                </a:moveTo>
                <a:lnTo>
                  <a:pt x="25" y="262"/>
                </a:lnTo>
                <a:cubicBezTo>
                  <a:pt x="25" y="269"/>
                  <a:pt x="19" y="275"/>
                  <a:pt x="12" y="275"/>
                </a:cubicBezTo>
                <a:cubicBezTo>
                  <a:pt x="6" y="275"/>
                  <a:pt x="0" y="269"/>
                  <a:pt x="0" y="262"/>
                </a:cubicBezTo>
                <a:lnTo>
                  <a:pt x="0" y="262"/>
                </a:lnTo>
                <a:cubicBezTo>
                  <a:pt x="0" y="255"/>
                  <a:pt x="6" y="250"/>
                  <a:pt x="12" y="250"/>
                </a:cubicBezTo>
                <a:cubicBezTo>
                  <a:pt x="19" y="250"/>
                  <a:pt x="25" y="255"/>
                  <a:pt x="25" y="262"/>
                </a:cubicBezTo>
                <a:close/>
                <a:moveTo>
                  <a:pt x="25" y="312"/>
                </a:moveTo>
                <a:lnTo>
                  <a:pt x="25" y="312"/>
                </a:lnTo>
                <a:cubicBezTo>
                  <a:pt x="25" y="319"/>
                  <a:pt x="19" y="325"/>
                  <a:pt x="12" y="325"/>
                </a:cubicBezTo>
                <a:cubicBezTo>
                  <a:pt x="6" y="325"/>
                  <a:pt x="0" y="319"/>
                  <a:pt x="0" y="312"/>
                </a:cubicBezTo>
                <a:lnTo>
                  <a:pt x="0" y="312"/>
                </a:lnTo>
                <a:cubicBezTo>
                  <a:pt x="0" y="305"/>
                  <a:pt x="6" y="300"/>
                  <a:pt x="12" y="300"/>
                </a:cubicBezTo>
                <a:cubicBezTo>
                  <a:pt x="19" y="300"/>
                  <a:pt x="25" y="305"/>
                  <a:pt x="25" y="312"/>
                </a:cubicBezTo>
                <a:close/>
                <a:moveTo>
                  <a:pt x="25" y="362"/>
                </a:moveTo>
                <a:lnTo>
                  <a:pt x="25" y="362"/>
                </a:lnTo>
                <a:cubicBezTo>
                  <a:pt x="25" y="369"/>
                  <a:pt x="19" y="375"/>
                  <a:pt x="12" y="375"/>
                </a:cubicBezTo>
                <a:cubicBezTo>
                  <a:pt x="6" y="375"/>
                  <a:pt x="0" y="369"/>
                  <a:pt x="0" y="362"/>
                </a:cubicBezTo>
                <a:lnTo>
                  <a:pt x="0" y="362"/>
                </a:lnTo>
                <a:cubicBezTo>
                  <a:pt x="0" y="355"/>
                  <a:pt x="6" y="350"/>
                  <a:pt x="12" y="350"/>
                </a:cubicBezTo>
                <a:cubicBezTo>
                  <a:pt x="19" y="350"/>
                  <a:pt x="25" y="355"/>
                  <a:pt x="25" y="362"/>
                </a:cubicBezTo>
                <a:close/>
                <a:moveTo>
                  <a:pt x="25" y="412"/>
                </a:moveTo>
                <a:lnTo>
                  <a:pt x="25" y="412"/>
                </a:lnTo>
                <a:cubicBezTo>
                  <a:pt x="25" y="419"/>
                  <a:pt x="19" y="425"/>
                  <a:pt x="12" y="425"/>
                </a:cubicBezTo>
                <a:cubicBezTo>
                  <a:pt x="6" y="425"/>
                  <a:pt x="0" y="419"/>
                  <a:pt x="0" y="412"/>
                </a:cubicBezTo>
                <a:lnTo>
                  <a:pt x="0" y="412"/>
                </a:lnTo>
                <a:cubicBezTo>
                  <a:pt x="0" y="405"/>
                  <a:pt x="6" y="400"/>
                  <a:pt x="12" y="400"/>
                </a:cubicBezTo>
                <a:cubicBezTo>
                  <a:pt x="19" y="400"/>
                  <a:pt x="25" y="405"/>
                  <a:pt x="25" y="412"/>
                </a:cubicBezTo>
                <a:close/>
                <a:moveTo>
                  <a:pt x="25" y="462"/>
                </a:moveTo>
                <a:lnTo>
                  <a:pt x="25" y="462"/>
                </a:lnTo>
                <a:cubicBezTo>
                  <a:pt x="25" y="469"/>
                  <a:pt x="19" y="475"/>
                  <a:pt x="12" y="475"/>
                </a:cubicBezTo>
                <a:cubicBezTo>
                  <a:pt x="6" y="475"/>
                  <a:pt x="0" y="469"/>
                  <a:pt x="0" y="462"/>
                </a:cubicBezTo>
                <a:lnTo>
                  <a:pt x="0" y="462"/>
                </a:lnTo>
                <a:cubicBezTo>
                  <a:pt x="0" y="455"/>
                  <a:pt x="6" y="450"/>
                  <a:pt x="12" y="450"/>
                </a:cubicBezTo>
                <a:cubicBezTo>
                  <a:pt x="19" y="450"/>
                  <a:pt x="25" y="455"/>
                  <a:pt x="25" y="462"/>
                </a:cubicBezTo>
                <a:close/>
                <a:moveTo>
                  <a:pt x="25" y="512"/>
                </a:moveTo>
                <a:lnTo>
                  <a:pt x="25" y="512"/>
                </a:lnTo>
                <a:cubicBezTo>
                  <a:pt x="25" y="519"/>
                  <a:pt x="19" y="525"/>
                  <a:pt x="12" y="525"/>
                </a:cubicBezTo>
                <a:cubicBezTo>
                  <a:pt x="6" y="525"/>
                  <a:pt x="0" y="519"/>
                  <a:pt x="0" y="512"/>
                </a:cubicBezTo>
                <a:lnTo>
                  <a:pt x="0" y="512"/>
                </a:lnTo>
                <a:cubicBezTo>
                  <a:pt x="0" y="505"/>
                  <a:pt x="6" y="500"/>
                  <a:pt x="12" y="500"/>
                </a:cubicBezTo>
                <a:cubicBezTo>
                  <a:pt x="19" y="500"/>
                  <a:pt x="25" y="505"/>
                  <a:pt x="25" y="512"/>
                </a:cubicBezTo>
                <a:close/>
                <a:moveTo>
                  <a:pt x="25" y="562"/>
                </a:moveTo>
                <a:lnTo>
                  <a:pt x="25" y="562"/>
                </a:lnTo>
                <a:cubicBezTo>
                  <a:pt x="25" y="569"/>
                  <a:pt x="19" y="575"/>
                  <a:pt x="12" y="575"/>
                </a:cubicBezTo>
                <a:cubicBezTo>
                  <a:pt x="6" y="575"/>
                  <a:pt x="0" y="569"/>
                  <a:pt x="0" y="562"/>
                </a:cubicBezTo>
                <a:lnTo>
                  <a:pt x="0" y="562"/>
                </a:lnTo>
                <a:cubicBezTo>
                  <a:pt x="0" y="556"/>
                  <a:pt x="6" y="550"/>
                  <a:pt x="12" y="550"/>
                </a:cubicBezTo>
                <a:cubicBezTo>
                  <a:pt x="19" y="550"/>
                  <a:pt x="25" y="556"/>
                  <a:pt x="25" y="562"/>
                </a:cubicBezTo>
                <a:close/>
                <a:moveTo>
                  <a:pt x="25" y="612"/>
                </a:moveTo>
                <a:lnTo>
                  <a:pt x="25" y="612"/>
                </a:lnTo>
                <a:cubicBezTo>
                  <a:pt x="25" y="619"/>
                  <a:pt x="19" y="625"/>
                  <a:pt x="12" y="625"/>
                </a:cubicBezTo>
                <a:cubicBezTo>
                  <a:pt x="6" y="625"/>
                  <a:pt x="0" y="619"/>
                  <a:pt x="0" y="612"/>
                </a:cubicBezTo>
                <a:lnTo>
                  <a:pt x="0" y="612"/>
                </a:lnTo>
                <a:cubicBezTo>
                  <a:pt x="0" y="606"/>
                  <a:pt x="6" y="600"/>
                  <a:pt x="12" y="600"/>
                </a:cubicBezTo>
                <a:cubicBezTo>
                  <a:pt x="19" y="600"/>
                  <a:pt x="25" y="606"/>
                  <a:pt x="25" y="612"/>
                </a:cubicBezTo>
                <a:close/>
                <a:moveTo>
                  <a:pt x="25" y="662"/>
                </a:moveTo>
                <a:lnTo>
                  <a:pt x="25" y="662"/>
                </a:lnTo>
                <a:cubicBezTo>
                  <a:pt x="25" y="669"/>
                  <a:pt x="19" y="675"/>
                  <a:pt x="12" y="675"/>
                </a:cubicBezTo>
                <a:cubicBezTo>
                  <a:pt x="6" y="675"/>
                  <a:pt x="0" y="669"/>
                  <a:pt x="0" y="662"/>
                </a:cubicBezTo>
                <a:lnTo>
                  <a:pt x="0" y="662"/>
                </a:lnTo>
                <a:cubicBezTo>
                  <a:pt x="0" y="656"/>
                  <a:pt x="6" y="650"/>
                  <a:pt x="12" y="650"/>
                </a:cubicBezTo>
                <a:cubicBezTo>
                  <a:pt x="19" y="650"/>
                  <a:pt x="25" y="656"/>
                  <a:pt x="25" y="662"/>
                </a:cubicBezTo>
                <a:close/>
                <a:moveTo>
                  <a:pt x="25" y="712"/>
                </a:moveTo>
                <a:lnTo>
                  <a:pt x="25" y="713"/>
                </a:lnTo>
                <a:cubicBezTo>
                  <a:pt x="25" y="719"/>
                  <a:pt x="19" y="725"/>
                  <a:pt x="12" y="725"/>
                </a:cubicBezTo>
                <a:cubicBezTo>
                  <a:pt x="6" y="725"/>
                  <a:pt x="0" y="719"/>
                  <a:pt x="0" y="713"/>
                </a:cubicBezTo>
                <a:lnTo>
                  <a:pt x="0" y="712"/>
                </a:lnTo>
                <a:cubicBezTo>
                  <a:pt x="0" y="706"/>
                  <a:pt x="6" y="700"/>
                  <a:pt x="12" y="700"/>
                </a:cubicBezTo>
                <a:cubicBezTo>
                  <a:pt x="19" y="700"/>
                  <a:pt x="25" y="706"/>
                  <a:pt x="25" y="712"/>
                </a:cubicBezTo>
                <a:close/>
                <a:moveTo>
                  <a:pt x="25" y="763"/>
                </a:moveTo>
                <a:lnTo>
                  <a:pt x="25" y="763"/>
                </a:lnTo>
                <a:cubicBezTo>
                  <a:pt x="25" y="769"/>
                  <a:pt x="19" y="775"/>
                  <a:pt x="12" y="775"/>
                </a:cubicBezTo>
                <a:cubicBezTo>
                  <a:pt x="6" y="775"/>
                  <a:pt x="0" y="769"/>
                  <a:pt x="0" y="763"/>
                </a:cubicBezTo>
                <a:lnTo>
                  <a:pt x="0" y="763"/>
                </a:lnTo>
                <a:cubicBezTo>
                  <a:pt x="0" y="756"/>
                  <a:pt x="6" y="750"/>
                  <a:pt x="12" y="750"/>
                </a:cubicBezTo>
                <a:cubicBezTo>
                  <a:pt x="19" y="750"/>
                  <a:pt x="25" y="756"/>
                  <a:pt x="25" y="763"/>
                </a:cubicBezTo>
                <a:close/>
                <a:moveTo>
                  <a:pt x="25" y="813"/>
                </a:moveTo>
                <a:lnTo>
                  <a:pt x="25" y="813"/>
                </a:lnTo>
                <a:cubicBezTo>
                  <a:pt x="25" y="819"/>
                  <a:pt x="19" y="825"/>
                  <a:pt x="12" y="825"/>
                </a:cubicBezTo>
                <a:cubicBezTo>
                  <a:pt x="6" y="825"/>
                  <a:pt x="0" y="819"/>
                  <a:pt x="0" y="813"/>
                </a:cubicBezTo>
                <a:lnTo>
                  <a:pt x="0" y="813"/>
                </a:lnTo>
                <a:cubicBezTo>
                  <a:pt x="0" y="806"/>
                  <a:pt x="6" y="800"/>
                  <a:pt x="12" y="800"/>
                </a:cubicBezTo>
                <a:cubicBezTo>
                  <a:pt x="19" y="800"/>
                  <a:pt x="25" y="806"/>
                  <a:pt x="25" y="813"/>
                </a:cubicBezTo>
                <a:close/>
                <a:moveTo>
                  <a:pt x="25" y="863"/>
                </a:moveTo>
                <a:lnTo>
                  <a:pt x="25" y="863"/>
                </a:lnTo>
                <a:cubicBezTo>
                  <a:pt x="25" y="869"/>
                  <a:pt x="19" y="875"/>
                  <a:pt x="12" y="875"/>
                </a:cubicBezTo>
                <a:cubicBezTo>
                  <a:pt x="6" y="875"/>
                  <a:pt x="0" y="869"/>
                  <a:pt x="0" y="863"/>
                </a:cubicBezTo>
                <a:lnTo>
                  <a:pt x="0" y="863"/>
                </a:lnTo>
                <a:cubicBezTo>
                  <a:pt x="0" y="856"/>
                  <a:pt x="6" y="850"/>
                  <a:pt x="12" y="850"/>
                </a:cubicBezTo>
                <a:cubicBezTo>
                  <a:pt x="19" y="850"/>
                  <a:pt x="25" y="856"/>
                  <a:pt x="25" y="863"/>
                </a:cubicBezTo>
                <a:close/>
                <a:moveTo>
                  <a:pt x="25" y="913"/>
                </a:moveTo>
                <a:lnTo>
                  <a:pt x="25" y="913"/>
                </a:lnTo>
                <a:cubicBezTo>
                  <a:pt x="25" y="920"/>
                  <a:pt x="19" y="925"/>
                  <a:pt x="12" y="925"/>
                </a:cubicBezTo>
                <a:cubicBezTo>
                  <a:pt x="6" y="925"/>
                  <a:pt x="0" y="920"/>
                  <a:pt x="0" y="913"/>
                </a:cubicBezTo>
                <a:lnTo>
                  <a:pt x="0" y="913"/>
                </a:lnTo>
                <a:cubicBezTo>
                  <a:pt x="0" y="906"/>
                  <a:pt x="6" y="900"/>
                  <a:pt x="12" y="900"/>
                </a:cubicBezTo>
                <a:cubicBezTo>
                  <a:pt x="19" y="900"/>
                  <a:pt x="25" y="906"/>
                  <a:pt x="25" y="913"/>
                </a:cubicBezTo>
                <a:close/>
                <a:moveTo>
                  <a:pt x="25" y="963"/>
                </a:moveTo>
                <a:lnTo>
                  <a:pt x="25" y="963"/>
                </a:lnTo>
                <a:cubicBezTo>
                  <a:pt x="25" y="970"/>
                  <a:pt x="19" y="975"/>
                  <a:pt x="12" y="975"/>
                </a:cubicBezTo>
                <a:cubicBezTo>
                  <a:pt x="6" y="975"/>
                  <a:pt x="0" y="970"/>
                  <a:pt x="0" y="963"/>
                </a:cubicBezTo>
                <a:lnTo>
                  <a:pt x="0" y="963"/>
                </a:lnTo>
                <a:cubicBezTo>
                  <a:pt x="0" y="956"/>
                  <a:pt x="6" y="950"/>
                  <a:pt x="12" y="950"/>
                </a:cubicBezTo>
                <a:cubicBezTo>
                  <a:pt x="19" y="950"/>
                  <a:pt x="25" y="956"/>
                  <a:pt x="25" y="963"/>
                </a:cubicBezTo>
                <a:close/>
                <a:moveTo>
                  <a:pt x="25" y="1013"/>
                </a:moveTo>
                <a:lnTo>
                  <a:pt x="25" y="1013"/>
                </a:lnTo>
                <a:cubicBezTo>
                  <a:pt x="25" y="1020"/>
                  <a:pt x="19" y="1025"/>
                  <a:pt x="12" y="1025"/>
                </a:cubicBezTo>
                <a:cubicBezTo>
                  <a:pt x="6" y="1025"/>
                  <a:pt x="0" y="1020"/>
                  <a:pt x="0" y="1013"/>
                </a:cubicBezTo>
                <a:lnTo>
                  <a:pt x="0" y="1013"/>
                </a:lnTo>
                <a:cubicBezTo>
                  <a:pt x="0" y="1006"/>
                  <a:pt x="6" y="1000"/>
                  <a:pt x="12" y="1000"/>
                </a:cubicBezTo>
                <a:cubicBezTo>
                  <a:pt x="19" y="1000"/>
                  <a:pt x="25" y="1006"/>
                  <a:pt x="25" y="1013"/>
                </a:cubicBezTo>
                <a:close/>
                <a:moveTo>
                  <a:pt x="25" y="1063"/>
                </a:moveTo>
                <a:lnTo>
                  <a:pt x="25" y="1063"/>
                </a:lnTo>
                <a:cubicBezTo>
                  <a:pt x="25" y="1070"/>
                  <a:pt x="19" y="1075"/>
                  <a:pt x="12" y="1075"/>
                </a:cubicBezTo>
                <a:cubicBezTo>
                  <a:pt x="6" y="1075"/>
                  <a:pt x="0" y="1070"/>
                  <a:pt x="0" y="1063"/>
                </a:cubicBezTo>
                <a:lnTo>
                  <a:pt x="0" y="1063"/>
                </a:lnTo>
                <a:cubicBezTo>
                  <a:pt x="0" y="1056"/>
                  <a:pt x="6" y="1050"/>
                  <a:pt x="12" y="1050"/>
                </a:cubicBezTo>
                <a:cubicBezTo>
                  <a:pt x="19" y="1050"/>
                  <a:pt x="25" y="1056"/>
                  <a:pt x="25" y="1063"/>
                </a:cubicBezTo>
                <a:close/>
                <a:moveTo>
                  <a:pt x="25" y="1113"/>
                </a:moveTo>
                <a:lnTo>
                  <a:pt x="25" y="1113"/>
                </a:lnTo>
                <a:cubicBezTo>
                  <a:pt x="25" y="1120"/>
                  <a:pt x="19" y="1125"/>
                  <a:pt x="12" y="1125"/>
                </a:cubicBezTo>
                <a:cubicBezTo>
                  <a:pt x="6" y="1125"/>
                  <a:pt x="0" y="1120"/>
                  <a:pt x="0" y="1113"/>
                </a:cubicBezTo>
                <a:lnTo>
                  <a:pt x="0" y="1113"/>
                </a:lnTo>
                <a:cubicBezTo>
                  <a:pt x="0" y="1106"/>
                  <a:pt x="6" y="1100"/>
                  <a:pt x="12" y="1100"/>
                </a:cubicBezTo>
                <a:cubicBezTo>
                  <a:pt x="19" y="1100"/>
                  <a:pt x="25" y="1106"/>
                  <a:pt x="25" y="1113"/>
                </a:cubicBezTo>
                <a:close/>
                <a:moveTo>
                  <a:pt x="25" y="1163"/>
                </a:moveTo>
                <a:lnTo>
                  <a:pt x="25" y="1163"/>
                </a:lnTo>
                <a:cubicBezTo>
                  <a:pt x="25" y="1170"/>
                  <a:pt x="19" y="1175"/>
                  <a:pt x="12" y="1175"/>
                </a:cubicBezTo>
                <a:cubicBezTo>
                  <a:pt x="6" y="1175"/>
                  <a:pt x="0" y="1170"/>
                  <a:pt x="0" y="1163"/>
                </a:cubicBezTo>
                <a:lnTo>
                  <a:pt x="0" y="1163"/>
                </a:lnTo>
                <a:cubicBezTo>
                  <a:pt x="0" y="1156"/>
                  <a:pt x="6" y="1150"/>
                  <a:pt x="12" y="1150"/>
                </a:cubicBezTo>
                <a:cubicBezTo>
                  <a:pt x="19" y="1150"/>
                  <a:pt x="25" y="1156"/>
                  <a:pt x="25" y="1163"/>
                </a:cubicBezTo>
                <a:close/>
                <a:moveTo>
                  <a:pt x="25" y="1213"/>
                </a:moveTo>
                <a:lnTo>
                  <a:pt x="25" y="1213"/>
                </a:lnTo>
                <a:cubicBezTo>
                  <a:pt x="25" y="1220"/>
                  <a:pt x="19" y="1225"/>
                  <a:pt x="12" y="1225"/>
                </a:cubicBezTo>
                <a:cubicBezTo>
                  <a:pt x="6" y="1225"/>
                  <a:pt x="0" y="1220"/>
                  <a:pt x="0" y="1213"/>
                </a:cubicBezTo>
                <a:lnTo>
                  <a:pt x="0" y="1213"/>
                </a:lnTo>
                <a:cubicBezTo>
                  <a:pt x="0" y="1206"/>
                  <a:pt x="6" y="1200"/>
                  <a:pt x="12" y="1200"/>
                </a:cubicBezTo>
                <a:cubicBezTo>
                  <a:pt x="19" y="1200"/>
                  <a:pt x="25" y="1206"/>
                  <a:pt x="25" y="1213"/>
                </a:cubicBezTo>
                <a:close/>
                <a:moveTo>
                  <a:pt x="25" y="1263"/>
                </a:moveTo>
                <a:lnTo>
                  <a:pt x="25" y="1263"/>
                </a:lnTo>
                <a:cubicBezTo>
                  <a:pt x="25" y="1270"/>
                  <a:pt x="19" y="1275"/>
                  <a:pt x="12" y="1275"/>
                </a:cubicBezTo>
                <a:cubicBezTo>
                  <a:pt x="6" y="1275"/>
                  <a:pt x="0" y="1270"/>
                  <a:pt x="0" y="1263"/>
                </a:cubicBezTo>
                <a:lnTo>
                  <a:pt x="0" y="1263"/>
                </a:lnTo>
                <a:cubicBezTo>
                  <a:pt x="0" y="1256"/>
                  <a:pt x="6" y="1250"/>
                  <a:pt x="12" y="1250"/>
                </a:cubicBezTo>
                <a:cubicBezTo>
                  <a:pt x="19" y="1250"/>
                  <a:pt x="25" y="1256"/>
                  <a:pt x="25" y="1263"/>
                </a:cubicBezTo>
                <a:close/>
                <a:moveTo>
                  <a:pt x="25" y="1313"/>
                </a:moveTo>
                <a:lnTo>
                  <a:pt x="25" y="1313"/>
                </a:lnTo>
                <a:cubicBezTo>
                  <a:pt x="25" y="1320"/>
                  <a:pt x="19" y="1325"/>
                  <a:pt x="12" y="1325"/>
                </a:cubicBezTo>
                <a:cubicBezTo>
                  <a:pt x="6" y="1325"/>
                  <a:pt x="0" y="1320"/>
                  <a:pt x="0" y="1313"/>
                </a:cubicBezTo>
                <a:lnTo>
                  <a:pt x="0" y="1313"/>
                </a:lnTo>
                <a:cubicBezTo>
                  <a:pt x="0" y="1306"/>
                  <a:pt x="6" y="1300"/>
                  <a:pt x="12" y="1300"/>
                </a:cubicBezTo>
                <a:cubicBezTo>
                  <a:pt x="19" y="1300"/>
                  <a:pt x="25" y="1306"/>
                  <a:pt x="25" y="1313"/>
                </a:cubicBezTo>
                <a:close/>
                <a:moveTo>
                  <a:pt x="25" y="1363"/>
                </a:moveTo>
                <a:lnTo>
                  <a:pt x="25" y="1363"/>
                </a:lnTo>
                <a:cubicBezTo>
                  <a:pt x="25" y="1370"/>
                  <a:pt x="19" y="1375"/>
                  <a:pt x="12" y="1375"/>
                </a:cubicBezTo>
                <a:cubicBezTo>
                  <a:pt x="6" y="1375"/>
                  <a:pt x="0" y="1370"/>
                  <a:pt x="0" y="1363"/>
                </a:cubicBezTo>
                <a:lnTo>
                  <a:pt x="0" y="1363"/>
                </a:lnTo>
                <a:cubicBezTo>
                  <a:pt x="0" y="1356"/>
                  <a:pt x="6" y="1350"/>
                  <a:pt x="12" y="1350"/>
                </a:cubicBezTo>
                <a:cubicBezTo>
                  <a:pt x="19" y="1350"/>
                  <a:pt x="25" y="1356"/>
                  <a:pt x="25" y="1363"/>
                </a:cubicBezTo>
                <a:close/>
                <a:moveTo>
                  <a:pt x="25" y="1413"/>
                </a:moveTo>
                <a:lnTo>
                  <a:pt x="25" y="1413"/>
                </a:lnTo>
                <a:cubicBezTo>
                  <a:pt x="25" y="1420"/>
                  <a:pt x="19" y="1425"/>
                  <a:pt x="12" y="1425"/>
                </a:cubicBezTo>
                <a:cubicBezTo>
                  <a:pt x="6" y="1425"/>
                  <a:pt x="0" y="1420"/>
                  <a:pt x="0" y="1413"/>
                </a:cubicBezTo>
                <a:lnTo>
                  <a:pt x="0" y="1413"/>
                </a:lnTo>
                <a:cubicBezTo>
                  <a:pt x="0" y="1406"/>
                  <a:pt x="6" y="1400"/>
                  <a:pt x="12" y="1400"/>
                </a:cubicBezTo>
                <a:cubicBezTo>
                  <a:pt x="19" y="1400"/>
                  <a:pt x="25" y="1406"/>
                  <a:pt x="25" y="1413"/>
                </a:cubicBezTo>
                <a:close/>
                <a:moveTo>
                  <a:pt x="25" y="1463"/>
                </a:moveTo>
                <a:lnTo>
                  <a:pt x="25" y="1463"/>
                </a:lnTo>
                <a:cubicBezTo>
                  <a:pt x="25" y="1470"/>
                  <a:pt x="19" y="1475"/>
                  <a:pt x="12" y="1475"/>
                </a:cubicBezTo>
                <a:cubicBezTo>
                  <a:pt x="6" y="1475"/>
                  <a:pt x="0" y="1470"/>
                  <a:pt x="0" y="1463"/>
                </a:cubicBezTo>
                <a:lnTo>
                  <a:pt x="0" y="1463"/>
                </a:lnTo>
                <a:cubicBezTo>
                  <a:pt x="0" y="1456"/>
                  <a:pt x="6" y="1450"/>
                  <a:pt x="12" y="1450"/>
                </a:cubicBezTo>
                <a:cubicBezTo>
                  <a:pt x="19" y="1450"/>
                  <a:pt x="25" y="1456"/>
                  <a:pt x="25" y="1463"/>
                </a:cubicBezTo>
                <a:close/>
                <a:moveTo>
                  <a:pt x="25" y="1513"/>
                </a:moveTo>
                <a:lnTo>
                  <a:pt x="25" y="1513"/>
                </a:lnTo>
                <a:cubicBezTo>
                  <a:pt x="25" y="1520"/>
                  <a:pt x="19" y="1525"/>
                  <a:pt x="12" y="1525"/>
                </a:cubicBezTo>
                <a:cubicBezTo>
                  <a:pt x="6" y="1525"/>
                  <a:pt x="0" y="1520"/>
                  <a:pt x="0" y="1513"/>
                </a:cubicBezTo>
                <a:lnTo>
                  <a:pt x="0" y="1513"/>
                </a:lnTo>
                <a:cubicBezTo>
                  <a:pt x="0" y="1506"/>
                  <a:pt x="6" y="1500"/>
                  <a:pt x="12" y="1500"/>
                </a:cubicBezTo>
                <a:cubicBezTo>
                  <a:pt x="19" y="1500"/>
                  <a:pt x="25" y="1506"/>
                  <a:pt x="25" y="1513"/>
                </a:cubicBezTo>
                <a:close/>
                <a:moveTo>
                  <a:pt x="25" y="1563"/>
                </a:moveTo>
                <a:lnTo>
                  <a:pt x="25" y="1563"/>
                </a:lnTo>
                <a:cubicBezTo>
                  <a:pt x="25" y="1570"/>
                  <a:pt x="19" y="1575"/>
                  <a:pt x="12" y="1575"/>
                </a:cubicBezTo>
                <a:cubicBezTo>
                  <a:pt x="6" y="1575"/>
                  <a:pt x="0" y="1570"/>
                  <a:pt x="0" y="1563"/>
                </a:cubicBezTo>
                <a:lnTo>
                  <a:pt x="0" y="1563"/>
                </a:lnTo>
                <a:cubicBezTo>
                  <a:pt x="0" y="1556"/>
                  <a:pt x="6" y="1550"/>
                  <a:pt x="12" y="1550"/>
                </a:cubicBezTo>
                <a:cubicBezTo>
                  <a:pt x="19" y="1550"/>
                  <a:pt x="25" y="1556"/>
                  <a:pt x="25" y="1563"/>
                </a:cubicBezTo>
                <a:close/>
                <a:moveTo>
                  <a:pt x="25" y="1613"/>
                </a:moveTo>
                <a:lnTo>
                  <a:pt x="25" y="1613"/>
                </a:lnTo>
                <a:cubicBezTo>
                  <a:pt x="25" y="1620"/>
                  <a:pt x="19" y="1625"/>
                  <a:pt x="12" y="1625"/>
                </a:cubicBezTo>
                <a:cubicBezTo>
                  <a:pt x="6" y="1625"/>
                  <a:pt x="0" y="1620"/>
                  <a:pt x="0" y="1613"/>
                </a:cubicBezTo>
                <a:lnTo>
                  <a:pt x="0" y="1613"/>
                </a:lnTo>
                <a:cubicBezTo>
                  <a:pt x="0" y="1606"/>
                  <a:pt x="6" y="1600"/>
                  <a:pt x="12" y="1600"/>
                </a:cubicBezTo>
                <a:cubicBezTo>
                  <a:pt x="19" y="1600"/>
                  <a:pt x="25" y="1606"/>
                  <a:pt x="25" y="1613"/>
                </a:cubicBezTo>
                <a:close/>
                <a:moveTo>
                  <a:pt x="25" y="1663"/>
                </a:moveTo>
                <a:lnTo>
                  <a:pt x="25" y="1663"/>
                </a:lnTo>
                <a:cubicBezTo>
                  <a:pt x="25" y="1670"/>
                  <a:pt x="19" y="1675"/>
                  <a:pt x="12" y="1675"/>
                </a:cubicBezTo>
                <a:cubicBezTo>
                  <a:pt x="6" y="1675"/>
                  <a:pt x="0" y="1670"/>
                  <a:pt x="0" y="1663"/>
                </a:cubicBezTo>
                <a:lnTo>
                  <a:pt x="0" y="1663"/>
                </a:lnTo>
                <a:cubicBezTo>
                  <a:pt x="0" y="1656"/>
                  <a:pt x="6" y="1650"/>
                  <a:pt x="12" y="1650"/>
                </a:cubicBezTo>
                <a:cubicBezTo>
                  <a:pt x="19" y="1650"/>
                  <a:pt x="25" y="1656"/>
                  <a:pt x="25" y="1663"/>
                </a:cubicBezTo>
                <a:close/>
                <a:moveTo>
                  <a:pt x="25" y="1713"/>
                </a:moveTo>
                <a:lnTo>
                  <a:pt x="25" y="1713"/>
                </a:lnTo>
                <a:cubicBezTo>
                  <a:pt x="25" y="1720"/>
                  <a:pt x="19" y="1726"/>
                  <a:pt x="12" y="1726"/>
                </a:cubicBezTo>
                <a:cubicBezTo>
                  <a:pt x="6" y="1726"/>
                  <a:pt x="0" y="1720"/>
                  <a:pt x="0" y="1713"/>
                </a:cubicBezTo>
                <a:lnTo>
                  <a:pt x="0" y="1713"/>
                </a:lnTo>
                <a:cubicBezTo>
                  <a:pt x="0" y="1706"/>
                  <a:pt x="6" y="1700"/>
                  <a:pt x="12" y="1700"/>
                </a:cubicBezTo>
                <a:cubicBezTo>
                  <a:pt x="19" y="1700"/>
                  <a:pt x="25" y="1706"/>
                  <a:pt x="25" y="1713"/>
                </a:cubicBezTo>
                <a:close/>
                <a:moveTo>
                  <a:pt x="25" y="1763"/>
                </a:moveTo>
                <a:lnTo>
                  <a:pt x="25" y="1763"/>
                </a:lnTo>
                <a:cubicBezTo>
                  <a:pt x="25" y="1770"/>
                  <a:pt x="19" y="1776"/>
                  <a:pt x="12" y="1776"/>
                </a:cubicBezTo>
                <a:cubicBezTo>
                  <a:pt x="6" y="1776"/>
                  <a:pt x="0" y="1770"/>
                  <a:pt x="0" y="1763"/>
                </a:cubicBezTo>
                <a:lnTo>
                  <a:pt x="0" y="1763"/>
                </a:lnTo>
                <a:cubicBezTo>
                  <a:pt x="0" y="1756"/>
                  <a:pt x="6" y="1751"/>
                  <a:pt x="12" y="1751"/>
                </a:cubicBezTo>
                <a:cubicBezTo>
                  <a:pt x="19" y="1751"/>
                  <a:pt x="25" y="1756"/>
                  <a:pt x="25" y="1763"/>
                </a:cubicBezTo>
                <a:close/>
                <a:moveTo>
                  <a:pt x="25" y="1813"/>
                </a:moveTo>
                <a:lnTo>
                  <a:pt x="25" y="1813"/>
                </a:lnTo>
                <a:cubicBezTo>
                  <a:pt x="25" y="1820"/>
                  <a:pt x="19" y="1826"/>
                  <a:pt x="12" y="1826"/>
                </a:cubicBezTo>
                <a:cubicBezTo>
                  <a:pt x="6" y="1826"/>
                  <a:pt x="0" y="1820"/>
                  <a:pt x="0" y="1813"/>
                </a:cubicBezTo>
                <a:lnTo>
                  <a:pt x="0" y="1813"/>
                </a:lnTo>
                <a:cubicBezTo>
                  <a:pt x="0" y="1806"/>
                  <a:pt x="6" y="1801"/>
                  <a:pt x="12" y="1801"/>
                </a:cubicBezTo>
                <a:cubicBezTo>
                  <a:pt x="19" y="1801"/>
                  <a:pt x="25" y="1806"/>
                  <a:pt x="25" y="1813"/>
                </a:cubicBezTo>
                <a:close/>
                <a:moveTo>
                  <a:pt x="25" y="1863"/>
                </a:moveTo>
                <a:lnTo>
                  <a:pt x="25" y="1863"/>
                </a:lnTo>
                <a:cubicBezTo>
                  <a:pt x="25" y="1870"/>
                  <a:pt x="19" y="1876"/>
                  <a:pt x="12" y="1876"/>
                </a:cubicBezTo>
                <a:cubicBezTo>
                  <a:pt x="6" y="1876"/>
                  <a:pt x="0" y="1870"/>
                  <a:pt x="0" y="1863"/>
                </a:cubicBezTo>
                <a:lnTo>
                  <a:pt x="0" y="1863"/>
                </a:lnTo>
                <a:cubicBezTo>
                  <a:pt x="0" y="1856"/>
                  <a:pt x="6" y="1851"/>
                  <a:pt x="12" y="1851"/>
                </a:cubicBezTo>
                <a:cubicBezTo>
                  <a:pt x="19" y="1851"/>
                  <a:pt x="25" y="1856"/>
                  <a:pt x="25" y="1863"/>
                </a:cubicBezTo>
                <a:close/>
                <a:moveTo>
                  <a:pt x="25" y="1913"/>
                </a:moveTo>
                <a:lnTo>
                  <a:pt x="25" y="1913"/>
                </a:lnTo>
                <a:cubicBezTo>
                  <a:pt x="25" y="1920"/>
                  <a:pt x="19" y="1926"/>
                  <a:pt x="12" y="1926"/>
                </a:cubicBezTo>
                <a:cubicBezTo>
                  <a:pt x="6" y="1926"/>
                  <a:pt x="0" y="1920"/>
                  <a:pt x="0" y="1913"/>
                </a:cubicBezTo>
                <a:lnTo>
                  <a:pt x="0" y="1913"/>
                </a:lnTo>
                <a:cubicBezTo>
                  <a:pt x="0" y="1906"/>
                  <a:pt x="6" y="1901"/>
                  <a:pt x="12" y="1901"/>
                </a:cubicBezTo>
                <a:cubicBezTo>
                  <a:pt x="19" y="1901"/>
                  <a:pt x="25" y="1906"/>
                  <a:pt x="25" y="1913"/>
                </a:cubicBezTo>
                <a:close/>
                <a:moveTo>
                  <a:pt x="25" y="1963"/>
                </a:moveTo>
                <a:lnTo>
                  <a:pt x="25" y="1963"/>
                </a:lnTo>
                <a:cubicBezTo>
                  <a:pt x="25" y="1970"/>
                  <a:pt x="19" y="1976"/>
                  <a:pt x="12" y="1976"/>
                </a:cubicBezTo>
                <a:cubicBezTo>
                  <a:pt x="6" y="1976"/>
                  <a:pt x="0" y="1970"/>
                  <a:pt x="0" y="1963"/>
                </a:cubicBezTo>
                <a:lnTo>
                  <a:pt x="0" y="1963"/>
                </a:lnTo>
                <a:cubicBezTo>
                  <a:pt x="0" y="1956"/>
                  <a:pt x="6" y="1951"/>
                  <a:pt x="12" y="1951"/>
                </a:cubicBezTo>
                <a:cubicBezTo>
                  <a:pt x="19" y="1951"/>
                  <a:pt x="25" y="1956"/>
                  <a:pt x="25" y="1963"/>
                </a:cubicBezTo>
                <a:close/>
                <a:moveTo>
                  <a:pt x="25" y="2013"/>
                </a:moveTo>
                <a:lnTo>
                  <a:pt x="25" y="2013"/>
                </a:lnTo>
                <a:cubicBezTo>
                  <a:pt x="25" y="2020"/>
                  <a:pt x="19" y="2026"/>
                  <a:pt x="12" y="2026"/>
                </a:cubicBezTo>
                <a:cubicBezTo>
                  <a:pt x="6" y="2026"/>
                  <a:pt x="0" y="2020"/>
                  <a:pt x="0" y="2013"/>
                </a:cubicBezTo>
                <a:lnTo>
                  <a:pt x="0" y="2013"/>
                </a:lnTo>
                <a:cubicBezTo>
                  <a:pt x="0" y="2006"/>
                  <a:pt x="6" y="2001"/>
                  <a:pt x="12" y="2001"/>
                </a:cubicBezTo>
                <a:cubicBezTo>
                  <a:pt x="19" y="2001"/>
                  <a:pt x="25" y="2006"/>
                  <a:pt x="25" y="2013"/>
                </a:cubicBezTo>
                <a:close/>
                <a:moveTo>
                  <a:pt x="25" y="2063"/>
                </a:moveTo>
                <a:lnTo>
                  <a:pt x="25" y="2063"/>
                </a:lnTo>
                <a:cubicBezTo>
                  <a:pt x="25" y="2070"/>
                  <a:pt x="19" y="2076"/>
                  <a:pt x="12" y="2076"/>
                </a:cubicBezTo>
                <a:cubicBezTo>
                  <a:pt x="6" y="2076"/>
                  <a:pt x="0" y="2070"/>
                  <a:pt x="0" y="2063"/>
                </a:cubicBezTo>
                <a:lnTo>
                  <a:pt x="0" y="2063"/>
                </a:lnTo>
                <a:cubicBezTo>
                  <a:pt x="0" y="2056"/>
                  <a:pt x="6" y="2051"/>
                  <a:pt x="12" y="2051"/>
                </a:cubicBezTo>
                <a:cubicBezTo>
                  <a:pt x="19" y="2051"/>
                  <a:pt x="25" y="2056"/>
                  <a:pt x="25" y="2063"/>
                </a:cubicBezTo>
                <a:close/>
                <a:moveTo>
                  <a:pt x="25" y="2113"/>
                </a:moveTo>
                <a:lnTo>
                  <a:pt x="25" y="2113"/>
                </a:lnTo>
                <a:cubicBezTo>
                  <a:pt x="25" y="2120"/>
                  <a:pt x="19" y="2126"/>
                  <a:pt x="12" y="2126"/>
                </a:cubicBezTo>
                <a:cubicBezTo>
                  <a:pt x="6" y="2126"/>
                  <a:pt x="0" y="2120"/>
                  <a:pt x="0" y="2113"/>
                </a:cubicBezTo>
                <a:lnTo>
                  <a:pt x="0" y="2113"/>
                </a:lnTo>
                <a:cubicBezTo>
                  <a:pt x="0" y="2106"/>
                  <a:pt x="6" y="2101"/>
                  <a:pt x="12" y="2101"/>
                </a:cubicBezTo>
                <a:cubicBezTo>
                  <a:pt x="19" y="2101"/>
                  <a:pt x="25" y="2106"/>
                  <a:pt x="25" y="2113"/>
                </a:cubicBezTo>
                <a:close/>
                <a:moveTo>
                  <a:pt x="25" y="2163"/>
                </a:moveTo>
                <a:lnTo>
                  <a:pt x="25" y="2163"/>
                </a:lnTo>
                <a:cubicBezTo>
                  <a:pt x="25" y="2170"/>
                  <a:pt x="19" y="2176"/>
                  <a:pt x="12" y="2176"/>
                </a:cubicBezTo>
                <a:cubicBezTo>
                  <a:pt x="6" y="2176"/>
                  <a:pt x="0" y="2170"/>
                  <a:pt x="0" y="2163"/>
                </a:cubicBezTo>
                <a:lnTo>
                  <a:pt x="0" y="2163"/>
                </a:lnTo>
                <a:cubicBezTo>
                  <a:pt x="0" y="2156"/>
                  <a:pt x="6" y="2151"/>
                  <a:pt x="12" y="2151"/>
                </a:cubicBezTo>
                <a:cubicBezTo>
                  <a:pt x="19" y="2151"/>
                  <a:pt x="25" y="2156"/>
                  <a:pt x="25" y="2163"/>
                </a:cubicBezTo>
                <a:close/>
                <a:moveTo>
                  <a:pt x="25" y="2213"/>
                </a:moveTo>
                <a:lnTo>
                  <a:pt x="25" y="2213"/>
                </a:lnTo>
                <a:cubicBezTo>
                  <a:pt x="25" y="2220"/>
                  <a:pt x="19" y="2226"/>
                  <a:pt x="12" y="2226"/>
                </a:cubicBezTo>
                <a:cubicBezTo>
                  <a:pt x="6" y="2226"/>
                  <a:pt x="0" y="2220"/>
                  <a:pt x="0" y="2213"/>
                </a:cubicBezTo>
                <a:lnTo>
                  <a:pt x="0" y="2213"/>
                </a:lnTo>
                <a:cubicBezTo>
                  <a:pt x="0" y="2206"/>
                  <a:pt x="6" y="2201"/>
                  <a:pt x="12" y="2201"/>
                </a:cubicBezTo>
                <a:cubicBezTo>
                  <a:pt x="19" y="2201"/>
                  <a:pt x="25" y="2206"/>
                  <a:pt x="25" y="2213"/>
                </a:cubicBezTo>
                <a:close/>
                <a:moveTo>
                  <a:pt x="25" y="2263"/>
                </a:moveTo>
                <a:lnTo>
                  <a:pt x="25" y="2263"/>
                </a:lnTo>
                <a:cubicBezTo>
                  <a:pt x="25" y="2270"/>
                  <a:pt x="19" y="2276"/>
                  <a:pt x="12" y="2276"/>
                </a:cubicBezTo>
                <a:cubicBezTo>
                  <a:pt x="6" y="2276"/>
                  <a:pt x="0" y="2270"/>
                  <a:pt x="0" y="2263"/>
                </a:cubicBezTo>
                <a:lnTo>
                  <a:pt x="0" y="2263"/>
                </a:lnTo>
                <a:cubicBezTo>
                  <a:pt x="0" y="2256"/>
                  <a:pt x="6" y="2251"/>
                  <a:pt x="12" y="2251"/>
                </a:cubicBezTo>
                <a:cubicBezTo>
                  <a:pt x="19" y="2251"/>
                  <a:pt x="25" y="2256"/>
                  <a:pt x="25" y="2263"/>
                </a:cubicBezTo>
                <a:close/>
                <a:moveTo>
                  <a:pt x="25" y="2313"/>
                </a:moveTo>
                <a:lnTo>
                  <a:pt x="25" y="2313"/>
                </a:lnTo>
                <a:cubicBezTo>
                  <a:pt x="25" y="2320"/>
                  <a:pt x="19" y="2326"/>
                  <a:pt x="12" y="2326"/>
                </a:cubicBezTo>
                <a:cubicBezTo>
                  <a:pt x="6" y="2326"/>
                  <a:pt x="0" y="2320"/>
                  <a:pt x="0" y="2313"/>
                </a:cubicBezTo>
                <a:lnTo>
                  <a:pt x="0" y="2313"/>
                </a:lnTo>
                <a:cubicBezTo>
                  <a:pt x="0" y="2306"/>
                  <a:pt x="6" y="2301"/>
                  <a:pt x="12" y="2301"/>
                </a:cubicBezTo>
                <a:cubicBezTo>
                  <a:pt x="19" y="2301"/>
                  <a:pt x="25" y="2306"/>
                  <a:pt x="25" y="2313"/>
                </a:cubicBezTo>
                <a:close/>
                <a:moveTo>
                  <a:pt x="25" y="2363"/>
                </a:moveTo>
                <a:lnTo>
                  <a:pt x="25" y="2363"/>
                </a:lnTo>
                <a:cubicBezTo>
                  <a:pt x="25" y="2370"/>
                  <a:pt x="19" y="2376"/>
                  <a:pt x="12" y="2376"/>
                </a:cubicBezTo>
                <a:cubicBezTo>
                  <a:pt x="6" y="2376"/>
                  <a:pt x="0" y="2370"/>
                  <a:pt x="0" y="2363"/>
                </a:cubicBezTo>
                <a:lnTo>
                  <a:pt x="0" y="2363"/>
                </a:lnTo>
                <a:cubicBezTo>
                  <a:pt x="0" y="2356"/>
                  <a:pt x="6" y="2351"/>
                  <a:pt x="12" y="2351"/>
                </a:cubicBezTo>
                <a:cubicBezTo>
                  <a:pt x="19" y="2351"/>
                  <a:pt x="25" y="2356"/>
                  <a:pt x="25" y="2363"/>
                </a:cubicBezTo>
                <a:close/>
                <a:moveTo>
                  <a:pt x="25" y="2413"/>
                </a:moveTo>
                <a:lnTo>
                  <a:pt x="25" y="2413"/>
                </a:lnTo>
                <a:cubicBezTo>
                  <a:pt x="25" y="2420"/>
                  <a:pt x="19" y="2426"/>
                  <a:pt x="12" y="2426"/>
                </a:cubicBezTo>
                <a:cubicBezTo>
                  <a:pt x="6" y="2426"/>
                  <a:pt x="0" y="2420"/>
                  <a:pt x="0" y="2413"/>
                </a:cubicBezTo>
                <a:lnTo>
                  <a:pt x="0" y="2413"/>
                </a:lnTo>
                <a:cubicBezTo>
                  <a:pt x="0" y="2406"/>
                  <a:pt x="6" y="2401"/>
                  <a:pt x="12" y="2401"/>
                </a:cubicBezTo>
                <a:cubicBezTo>
                  <a:pt x="19" y="2401"/>
                  <a:pt x="25" y="2406"/>
                  <a:pt x="25" y="2413"/>
                </a:cubicBezTo>
                <a:close/>
                <a:moveTo>
                  <a:pt x="25" y="2463"/>
                </a:moveTo>
                <a:lnTo>
                  <a:pt x="25" y="2463"/>
                </a:lnTo>
                <a:cubicBezTo>
                  <a:pt x="25" y="2470"/>
                  <a:pt x="19" y="2476"/>
                  <a:pt x="12" y="2476"/>
                </a:cubicBezTo>
                <a:cubicBezTo>
                  <a:pt x="6" y="2476"/>
                  <a:pt x="0" y="2470"/>
                  <a:pt x="0" y="2463"/>
                </a:cubicBezTo>
                <a:lnTo>
                  <a:pt x="0" y="2463"/>
                </a:lnTo>
                <a:cubicBezTo>
                  <a:pt x="0" y="2456"/>
                  <a:pt x="6" y="2451"/>
                  <a:pt x="12" y="2451"/>
                </a:cubicBezTo>
                <a:cubicBezTo>
                  <a:pt x="19" y="2451"/>
                  <a:pt x="25" y="2456"/>
                  <a:pt x="25" y="2463"/>
                </a:cubicBezTo>
                <a:close/>
                <a:moveTo>
                  <a:pt x="25" y="2513"/>
                </a:moveTo>
                <a:lnTo>
                  <a:pt x="25" y="2513"/>
                </a:lnTo>
                <a:cubicBezTo>
                  <a:pt x="25" y="2520"/>
                  <a:pt x="19" y="2526"/>
                  <a:pt x="12" y="2526"/>
                </a:cubicBezTo>
                <a:cubicBezTo>
                  <a:pt x="6" y="2526"/>
                  <a:pt x="0" y="2520"/>
                  <a:pt x="0" y="2513"/>
                </a:cubicBezTo>
                <a:lnTo>
                  <a:pt x="0" y="2513"/>
                </a:lnTo>
                <a:cubicBezTo>
                  <a:pt x="0" y="2506"/>
                  <a:pt x="6" y="2501"/>
                  <a:pt x="12" y="2501"/>
                </a:cubicBezTo>
                <a:cubicBezTo>
                  <a:pt x="19" y="2501"/>
                  <a:pt x="25" y="2506"/>
                  <a:pt x="25" y="2513"/>
                </a:cubicBezTo>
                <a:close/>
                <a:moveTo>
                  <a:pt x="25" y="2563"/>
                </a:moveTo>
                <a:lnTo>
                  <a:pt x="25" y="2563"/>
                </a:lnTo>
                <a:cubicBezTo>
                  <a:pt x="25" y="2570"/>
                  <a:pt x="19" y="2576"/>
                  <a:pt x="12" y="2576"/>
                </a:cubicBezTo>
                <a:cubicBezTo>
                  <a:pt x="6" y="2576"/>
                  <a:pt x="0" y="2570"/>
                  <a:pt x="0" y="2563"/>
                </a:cubicBezTo>
                <a:lnTo>
                  <a:pt x="0" y="2563"/>
                </a:lnTo>
                <a:cubicBezTo>
                  <a:pt x="0" y="2557"/>
                  <a:pt x="6" y="2551"/>
                  <a:pt x="12" y="2551"/>
                </a:cubicBezTo>
                <a:cubicBezTo>
                  <a:pt x="19" y="2551"/>
                  <a:pt x="25" y="2557"/>
                  <a:pt x="25" y="2563"/>
                </a:cubicBezTo>
                <a:close/>
                <a:moveTo>
                  <a:pt x="25" y="2613"/>
                </a:moveTo>
                <a:lnTo>
                  <a:pt x="25" y="2613"/>
                </a:lnTo>
                <a:cubicBezTo>
                  <a:pt x="25" y="2620"/>
                  <a:pt x="19" y="2626"/>
                  <a:pt x="12" y="2626"/>
                </a:cubicBezTo>
                <a:cubicBezTo>
                  <a:pt x="6" y="2626"/>
                  <a:pt x="0" y="2620"/>
                  <a:pt x="0" y="2613"/>
                </a:cubicBezTo>
                <a:lnTo>
                  <a:pt x="0" y="2613"/>
                </a:lnTo>
                <a:cubicBezTo>
                  <a:pt x="0" y="2607"/>
                  <a:pt x="6" y="2601"/>
                  <a:pt x="12" y="2601"/>
                </a:cubicBezTo>
                <a:cubicBezTo>
                  <a:pt x="19" y="2601"/>
                  <a:pt x="25" y="2607"/>
                  <a:pt x="25" y="2613"/>
                </a:cubicBezTo>
                <a:close/>
                <a:moveTo>
                  <a:pt x="25" y="2663"/>
                </a:moveTo>
                <a:lnTo>
                  <a:pt x="25" y="2663"/>
                </a:lnTo>
                <a:cubicBezTo>
                  <a:pt x="25" y="2670"/>
                  <a:pt x="19" y="2676"/>
                  <a:pt x="12" y="2676"/>
                </a:cubicBezTo>
                <a:cubicBezTo>
                  <a:pt x="6" y="2676"/>
                  <a:pt x="0" y="2670"/>
                  <a:pt x="0" y="2663"/>
                </a:cubicBezTo>
                <a:lnTo>
                  <a:pt x="0" y="2663"/>
                </a:lnTo>
                <a:cubicBezTo>
                  <a:pt x="0" y="2657"/>
                  <a:pt x="6" y="2651"/>
                  <a:pt x="12" y="2651"/>
                </a:cubicBezTo>
                <a:cubicBezTo>
                  <a:pt x="19" y="2651"/>
                  <a:pt x="25" y="2657"/>
                  <a:pt x="25" y="2663"/>
                </a:cubicBezTo>
                <a:close/>
                <a:moveTo>
                  <a:pt x="25" y="2713"/>
                </a:moveTo>
                <a:lnTo>
                  <a:pt x="25" y="2714"/>
                </a:lnTo>
                <a:cubicBezTo>
                  <a:pt x="25" y="2720"/>
                  <a:pt x="19" y="2726"/>
                  <a:pt x="12" y="2726"/>
                </a:cubicBezTo>
                <a:cubicBezTo>
                  <a:pt x="6" y="2726"/>
                  <a:pt x="0" y="2720"/>
                  <a:pt x="0" y="2714"/>
                </a:cubicBezTo>
                <a:lnTo>
                  <a:pt x="0" y="2713"/>
                </a:lnTo>
                <a:cubicBezTo>
                  <a:pt x="0" y="2707"/>
                  <a:pt x="6" y="2701"/>
                  <a:pt x="12" y="2701"/>
                </a:cubicBezTo>
                <a:cubicBezTo>
                  <a:pt x="19" y="2701"/>
                  <a:pt x="25" y="2707"/>
                  <a:pt x="25" y="2713"/>
                </a:cubicBezTo>
                <a:close/>
              </a:path>
            </a:pathLst>
          </a:custGeom>
          <a:solidFill>
            <a:srgbClr val="000000"/>
          </a:solidFill>
          <a:ln w="1270" cap="flat" cmpd="sng">
            <a:solidFill>
              <a:srgbClr val="808080"/>
            </a:solidFill>
            <a:prstDash val="solid"/>
            <a:bevel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25" name="Rectangle 192"/>
          <p:cNvSpPr>
            <a:spLocks noChangeArrowheads="1"/>
          </p:cNvSpPr>
          <p:nvPr/>
        </p:nvSpPr>
        <p:spPr bwMode="auto">
          <a:xfrm>
            <a:off x="7092950" y="5219700"/>
            <a:ext cx="369888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S2a  </a:t>
            </a:r>
            <a:endParaRPr lang="en-US" altLang="zh-CN" sz="1400"/>
          </a:p>
        </p:txBody>
      </p:sp>
      <p:sp>
        <p:nvSpPr>
          <p:cNvPr id="226" name="Rectangle 193"/>
          <p:cNvSpPr>
            <a:spLocks noChangeArrowheads="1"/>
          </p:cNvSpPr>
          <p:nvPr/>
        </p:nvSpPr>
        <p:spPr bwMode="auto">
          <a:xfrm>
            <a:off x="6332538" y="4381500"/>
            <a:ext cx="5794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Tun Ly</a:t>
            </a:r>
            <a:endParaRPr lang="en-US" altLang="zh-CN" sz="1400"/>
          </a:p>
        </p:txBody>
      </p:sp>
      <p:sp>
        <p:nvSpPr>
          <p:cNvPr id="227" name="Rectangle 195"/>
          <p:cNvSpPr>
            <a:spLocks noChangeArrowheads="1"/>
          </p:cNvSpPr>
          <p:nvPr/>
        </p:nvSpPr>
        <p:spPr bwMode="auto">
          <a:xfrm>
            <a:off x="7510463" y="4419600"/>
            <a:ext cx="5794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Tun Ly</a:t>
            </a:r>
            <a:endParaRPr lang="en-US" altLang="zh-CN" sz="1400"/>
          </a:p>
        </p:txBody>
      </p:sp>
      <p:sp>
        <p:nvSpPr>
          <p:cNvPr id="228" name="Freeform 197"/>
          <p:cNvSpPr>
            <a:spLocks noEditPoints="1"/>
          </p:cNvSpPr>
          <p:nvPr/>
        </p:nvSpPr>
        <p:spPr bwMode="auto">
          <a:xfrm>
            <a:off x="5668963" y="4406900"/>
            <a:ext cx="636587" cy="260350"/>
          </a:xfrm>
          <a:custGeom>
            <a:avLst/>
            <a:gdLst/>
            <a:ahLst/>
            <a:cxnLst>
              <a:cxn ang="0">
                <a:pos x="2944" y="1221"/>
              </a:cxn>
              <a:cxn ang="0">
                <a:pos x="2962" y="1175"/>
              </a:cxn>
              <a:cxn ang="0">
                <a:pos x="3115" y="1263"/>
              </a:cxn>
              <a:cxn ang="0">
                <a:pos x="2758" y="1147"/>
              </a:cxn>
              <a:cxn ang="0">
                <a:pos x="2605" y="1058"/>
              </a:cxn>
              <a:cxn ang="0">
                <a:pos x="2776" y="1100"/>
              </a:cxn>
              <a:cxn ang="0">
                <a:pos x="2758" y="1147"/>
              </a:cxn>
              <a:cxn ang="0">
                <a:pos x="2294" y="961"/>
              </a:cxn>
              <a:cxn ang="0">
                <a:pos x="2312" y="915"/>
              </a:cxn>
              <a:cxn ang="0">
                <a:pos x="2465" y="1003"/>
              </a:cxn>
              <a:cxn ang="0">
                <a:pos x="2108" y="887"/>
              </a:cxn>
              <a:cxn ang="0">
                <a:pos x="1955" y="799"/>
              </a:cxn>
              <a:cxn ang="0">
                <a:pos x="2127" y="840"/>
              </a:cxn>
              <a:cxn ang="0">
                <a:pos x="2108" y="887"/>
              </a:cxn>
              <a:cxn ang="0">
                <a:pos x="1644" y="701"/>
              </a:cxn>
              <a:cxn ang="0">
                <a:pos x="1662" y="655"/>
              </a:cxn>
              <a:cxn ang="0">
                <a:pos x="1815" y="743"/>
              </a:cxn>
              <a:cxn ang="0">
                <a:pos x="1458" y="627"/>
              </a:cxn>
              <a:cxn ang="0">
                <a:pos x="1305" y="539"/>
              </a:cxn>
              <a:cxn ang="0">
                <a:pos x="1477" y="580"/>
              </a:cxn>
              <a:cxn ang="0">
                <a:pos x="1458" y="627"/>
              </a:cxn>
              <a:cxn ang="0">
                <a:pos x="994" y="441"/>
              </a:cxn>
              <a:cxn ang="0">
                <a:pos x="1012" y="395"/>
              </a:cxn>
              <a:cxn ang="0">
                <a:pos x="1166" y="483"/>
              </a:cxn>
              <a:cxn ang="0">
                <a:pos x="808" y="367"/>
              </a:cxn>
              <a:cxn ang="0">
                <a:pos x="655" y="279"/>
              </a:cxn>
              <a:cxn ang="0">
                <a:pos x="827" y="320"/>
              </a:cxn>
              <a:cxn ang="0">
                <a:pos x="808" y="367"/>
              </a:cxn>
              <a:cxn ang="0">
                <a:pos x="344" y="181"/>
              </a:cxn>
              <a:cxn ang="0">
                <a:pos x="362" y="135"/>
              </a:cxn>
              <a:cxn ang="0">
                <a:pos x="516" y="223"/>
              </a:cxn>
              <a:cxn ang="0">
                <a:pos x="158" y="107"/>
              </a:cxn>
              <a:cxn ang="0">
                <a:pos x="5" y="19"/>
              </a:cxn>
              <a:cxn ang="0">
                <a:pos x="177" y="60"/>
              </a:cxn>
              <a:cxn ang="0">
                <a:pos x="158" y="107"/>
              </a:cxn>
            </a:cxnLst>
            <a:rect l="0" t="0" r="r" b="b"/>
            <a:pathLst>
              <a:path w="3120" h="1282">
                <a:moveTo>
                  <a:pt x="3083" y="1277"/>
                </a:moveTo>
                <a:lnTo>
                  <a:pt x="2944" y="1221"/>
                </a:lnTo>
                <a:cubicBezTo>
                  <a:pt x="2931" y="1216"/>
                  <a:pt x="2925" y="1201"/>
                  <a:pt x="2930" y="1188"/>
                </a:cubicBezTo>
                <a:cubicBezTo>
                  <a:pt x="2935" y="1176"/>
                  <a:pt x="2949" y="1169"/>
                  <a:pt x="2962" y="1175"/>
                </a:cubicBezTo>
                <a:lnTo>
                  <a:pt x="3101" y="1230"/>
                </a:lnTo>
                <a:cubicBezTo>
                  <a:pt x="3114" y="1235"/>
                  <a:pt x="3120" y="1250"/>
                  <a:pt x="3115" y="1263"/>
                </a:cubicBezTo>
                <a:cubicBezTo>
                  <a:pt x="3110" y="1276"/>
                  <a:pt x="3096" y="1282"/>
                  <a:pt x="3083" y="1277"/>
                </a:cubicBezTo>
                <a:close/>
                <a:moveTo>
                  <a:pt x="2758" y="1147"/>
                </a:moveTo>
                <a:lnTo>
                  <a:pt x="2619" y="1091"/>
                </a:lnTo>
                <a:cubicBezTo>
                  <a:pt x="2606" y="1086"/>
                  <a:pt x="2600" y="1071"/>
                  <a:pt x="2605" y="1058"/>
                </a:cubicBezTo>
                <a:cubicBezTo>
                  <a:pt x="2610" y="1046"/>
                  <a:pt x="2624" y="1039"/>
                  <a:pt x="2637" y="1045"/>
                </a:cubicBezTo>
                <a:lnTo>
                  <a:pt x="2776" y="1100"/>
                </a:lnTo>
                <a:cubicBezTo>
                  <a:pt x="2789" y="1105"/>
                  <a:pt x="2796" y="1120"/>
                  <a:pt x="2790" y="1133"/>
                </a:cubicBezTo>
                <a:cubicBezTo>
                  <a:pt x="2785" y="1146"/>
                  <a:pt x="2771" y="1152"/>
                  <a:pt x="2758" y="1147"/>
                </a:cubicBezTo>
                <a:close/>
                <a:moveTo>
                  <a:pt x="2433" y="1017"/>
                </a:moveTo>
                <a:lnTo>
                  <a:pt x="2294" y="961"/>
                </a:lnTo>
                <a:cubicBezTo>
                  <a:pt x="2281" y="956"/>
                  <a:pt x="2275" y="941"/>
                  <a:pt x="2280" y="929"/>
                </a:cubicBezTo>
                <a:cubicBezTo>
                  <a:pt x="2285" y="916"/>
                  <a:pt x="2299" y="909"/>
                  <a:pt x="2312" y="915"/>
                </a:cubicBezTo>
                <a:lnTo>
                  <a:pt x="2451" y="970"/>
                </a:lnTo>
                <a:cubicBezTo>
                  <a:pt x="2464" y="975"/>
                  <a:pt x="2471" y="990"/>
                  <a:pt x="2465" y="1003"/>
                </a:cubicBezTo>
                <a:cubicBezTo>
                  <a:pt x="2460" y="1016"/>
                  <a:pt x="2446" y="1022"/>
                  <a:pt x="2433" y="1017"/>
                </a:cubicBezTo>
                <a:close/>
                <a:moveTo>
                  <a:pt x="2108" y="887"/>
                </a:moveTo>
                <a:lnTo>
                  <a:pt x="1969" y="831"/>
                </a:lnTo>
                <a:cubicBezTo>
                  <a:pt x="1956" y="826"/>
                  <a:pt x="1950" y="811"/>
                  <a:pt x="1955" y="799"/>
                </a:cubicBezTo>
                <a:cubicBezTo>
                  <a:pt x="1960" y="786"/>
                  <a:pt x="1974" y="779"/>
                  <a:pt x="1987" y="785"/>
                </a:cubicBezTo>
                <a:lnTo>
                  <a:pt x="2127" y="840"/>
                </a:lnTo>
                <a:cubicBezTo>
                  <a:pt x="2139" y="845"/>
                  <a:pt x="2146" y="860"/>
                  <a:pt x="2140" y="873"/>
                </a:cubicBezTo>
                <a:cubicBezTo>
                  <a:pt x="2135" y="886"/>
                  <a:pt x="2121" y="892"/>
                  <a:pt x="2108" y="887"/>
                </a:cubicBezTo>
                <a:close/>
                <a:moveTo>
                  <a:pt x="1783" y="757"/>
                </a:moveTo>
                <a:lnTo>
                  <a:pt x="1644" y="701"/>
                </a:lnTo>
                <a:cubicBezTo>
                  <a:pt x="1631" y="696"/>
                  <a:pt x="1625" y="681"/>
                  <a:pt x="1630" y="669"/>
                </a:cubicBezTo>
                <a:cubicBezTo>
                  <a:pt x="1635" y="656"/>
                  <a:pt x="1649" y="649"/>
                  <a:pt x="1662" y="655"/>
                </a:cubicBezTo>
                <a:lnTo>
                  <a:pt x="1802" y="710"/>
                </a:lnTo>
                <a:cubicBezTo>
                  <a:pt x="1814" y="715"/>
                  <a:pt x="1821" y="730"/>
                  <a:pt x="1815" y="743"/>
                </a:cubicBezTo>
                <a:cubicBezTo>
                  <a:pt x="1810" y="756"/>
                  <a:pt x="1796" y="762"/>
                  <a:pt x="1783" y="757"/>
                </a:cubicBezTo>
                <a:close/>
                <a:moveTo>
                  <a:pt x="1458" y="627"/>
                </a:moveTo>
                <a:lnTo>
                  <a:pt x="1319" y="571"/>
                </a:lnTo>
                <a:cubicBezTo>
                  <a:pt x="1306" y="566"/>
                  <a:pt x="1300" y="551"/>
                  <a:pt x="1305" y="539"/>
                </a:cubicBezTo>
                <a:cubicBezTo>
                  <a:pt x="1310" y="526"/>
                  <a:pt x="1324" y="519"/>
                  <a:pt x="1337" y="525"/>
                </a:cubicBezTo>
                <a:lnTo>
                  <a:pt x="1477" y="580"/>
                </a:lnTo>
                <a:cubicBezTo>
                  <a:pt x="1489" y="585"/>
                  <a:pt x="1496" y="600"/>
                  <a:pt x="1491" y="613"/>
                </a:cubicBezTo>
                <a:cubicBezTo>
                  <a:pt x="1485" y="626"/>
                  <a:pt x="1471" y="632"/>
                  <a:pt x="1458" y="627"/>
                </a:cubicBezTo>
                <a:close/>
                <a:moveTo>
                  <a:pt x="1133" y="497"/>
                </a:moveTo>
                <a:lnTo>
                  <a:pt x="994" y="441"/>
                </a:lnTo>
                <a:cubicBezTo>
                  <a:pt x="981" y="436"/>
                  <a:pt x="975" y="421"/>
                  <a:pt x="980" y="409"/>
                </a:cubicBezTo>
                <a:cubicBezTo>
                  <a:pt x="985" y="396"/>
                  <a:pt x="1000" y="389"/>
                  <a:pt x="1012" y="395"/>
                </a:cubicBezTo>
                <a:lnTo>
                  <a:pt x="1152" y="450"/>
                </a:lnTo>
                <a:cubicBezTo>
                  <a:pt x="1164" y="455"/>
                  <a:pt x="1171" y="470"/>
                  <a:pt x="1166" y="483"/>
                </a:cubicBezTo>
                <a:cubicBezTo>
                  <a:pt x="1160" y="496"/>
                  <a:pt x="1146" y="502"/>
                  <a:pt x="1133" y="497"/>
                </a:cubicBezTo>
                <a:close/>
                <a:moveTo>
                  <a:pt x="808" y="367"/>
                </a:moveTo>
                <a:lnTo>
                  <a:pt x="669" y="311"/>
                </a:lnTo>
                <a:cubicBezTo>
                  <a:pt x="656" y="306"/>
                  <a:pt x="650" y="291"/>
                  <a:pt x="655" y="279"/>
                </a:cubicBezTo>
                <a:cubicBezTo>
                  <a:pt x="660" y="266"/>
                  <a:pt x="675" y="260"/>
                  <a:pt x="687" y="265"/>
                </a:cubicBezTo>
                <a:lnTo>
                  <a:pt x="827" y="320"/>
                </a:lnTo>
                <a:cubicBezTo>
                  <a:pt x="839" y="325"/>
                  <a:pt x="846" y="340"/>
                  <a:pt x="841" y="353"/>
                </a:cubicBezTo>
                <a:cubicBezTo>
                  <a:pt x="835" y="366"/>
                  <a:pt x="821" y="372"/>
                  <a:pt x="808" y="367"/>
                </a:cubicBezTo>
                <a:close/>
                <a:moveTo>
                  <a:pt x="483" y="237"/>
                </a:moveTo>
                <a:lnTo>
                  <a:pt x="344" y="181"/>
                </a:lnTo>
                <a:cubicBezTo>
                  <a:pt x="331" y="176"/>
                  <a:pt x="325" y="161"/>
                  <a:pt x="330" y="149"/>
                </a:cubicBezTo>
                <a:cubicBezTo>
                  <a:pt x="335" y="136"/>
                  <a:pt x="350" y="130"/>
                  <a:pt x="362" y="135"/>
                </a:cubicBezTo>
                <a:lnTo>
                  <a:pt x="502" y="190"/>
                </a:lnTo>
                <a:cubicBezTo>
                  <a:pt x="515" y="195"/>
                  <a:pt x="521" y="210"/>
                  <a:pt x="516" y="223"/>
                </a:cubicBezTo>
                <a:cubicBezTo>
                  <a:pt x="510" y="236"/>
                  <a:pt x="496" y="242"/>
                  <a:pt x="483" y="237"/>
                </a:cubicBezTo>
                <a:close/>
                <a:moveTo>
                  <a:pt x="158" y="107"/>
                </a:moveTo>
                <a:lnTo>
                  <a:pt x="19" y="51"/>
                </a:lnTo>
                <a:cubicBezTo>
                  <a:pt x="6" y="46"/>
                  <a:pt x="0" y="31"/>
                  <a:pt x="5" y="19"/>
                </a:cubicBezTo>
                <a:cubicBezTo>
                  <a:pt x="10" y="6"/>
                  <a:pt x="25" y="0"/>
                  <a:pt x="37" y="5"/>
                </a:cubicBezTo>
                <a:lnTo>
                  <a:pt x="177" y="60"/>
                </a:lnTo>
                <a:cubicBezTo>
                  <a:pt x="190" y="66"/>
                  <a:pt x="196" y="80"/>
                  <a:pt x="191" y="93"/>
                </a:cubicBezTo>
                <a:cubicBezTo>
                  <a:pt x="186" y="106"/>
                  <a:pt x="171" y="112"/>
                  <a:pt x="158" y="107"/>
                </a:cubicBezTo>
                <a:close/>
              </a:path>
            </a:pathLst>
          </a:custGeom>
          <a:solidFill>
            <a:srgbClr val="000000"/>
          </a:solidFill>
          <a:ln w="127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29" name="Group 198"/>
          <p:cNvGrpSpPr>
            <a:grpSpLocks/>
          </p:cNvGrpSpPr>
          <p:nvPr/>
        </p:nvGrpSpPr>
        <p:grpSpPr bwMode="auto">
          <a:xfrm>
            <a:off x="3409950" y="4953000"/>
            <a:ext cx="660400" cy="263525"/>
            <a:chOff x="3542" y="676"/>
            <a:chExt cx="812" cy="323"/>
          </a:xfrm>
        </p:grpSpPr>
        <p:sp>
          <p:nvSpPr>
            <p:cNvPr id="230" name="Rectangle 199"/>
            <p:cNvSpPr>
              <a:spLocks noChangeArrowheads="1"/>
            </p:cNvSpPr>
            <p:nvPr/>
          </p:nvSpPr>
          <p:spPr bwMode="auto">
            <a:xfrm>
              <a:off x="3542" y="676"/>
              <a:ext cx="812" cy="3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" name="Rectangle 200"/>
            <p:cNvSpPr>
              <a:spLocks noChangeArrowheads="1"/>
            </p:cNvSpPr>
            <p:nvPr/>
          </p:nvSpPr>
          <p:spPr bwMode="auto">
            <a:xfrm>
              <a:off x="3542" y="676"/>
              <a:ext cx="812" cy="32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2" name="Rectangle 201"/>
          <p:cNvSpPr>
            <a:spLocks noChangeArrowheads="1"/>
          </p:cNvSpPr>
          <p:nvPr/>
        </p:nvSpPr>
        <p:spPr bwMode="auto">
          <a:xfrm>
            <a:off x="3559175" y="5003800"/>
            <a:ext cx="3667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233" name="Group 202"/>
          <p:cNvGrpSpPr>
            <a:grpSpLocks/>
          </p:cNvGrpSpPr>
          <p:nvPr/>
        </p:nvGrpSpPr>
        <p:grpSpPr bwMode="auto">
          <a:xfrm>
            <a:off x="3409950" y="4678363"/>
            <a:ext cx="660400" cy="274637"/>
            <a:chOff x="3542" y="339"/>
            <a:chExt cx="812" cy="337"/>
          </a:xfrm>
        </p:grpSpPr>
        <p:sp>
          <p:nvSpPr>
            <p:cNvPr id="234" name="Rectangle 203"/>
            <p:cNvSpPr>
              <a:spLocks noChangeArrowheads="1"/>
            </p:cNvSpPr>
            <p:nvPr/>
          </p:nvSpPr>
          <p:spPr bwMode="auto">
            <a:xfrm>
              <a:off x="3542" y="339"/>
              <a:ext cx="812" cy="33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" name="Rectangle 204"/>
            <p:cNvSpPr>
              <a:spLocks noChangeArrowheads="1"/>
            </p:cNvSpPr>
            <p:nvPr/>
          </p:nvSpPr>
          <p:spPr bwMode="auto">
            <a:xfrm>
              <a:off x="3542" y="339"/>
              <a:ext cx="812" cy="337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6" name="Group 205"/>
          <p:cNvGrpSpPr>
            <a:grpSpLocks/>
          </p:cNvGrpSpPr>
          <p:nvPr/>
        </p:nvGrpSpPr>
        <p:grpSpPr bwMode="auto">
          <a:xfrm>
            <a:off x="3409950" y="4416425"/>
            <a:ext cx="660400" cy="269875"/>
            <a:chOff x="3542" y="19"/>
            <a:chExt cx="812" cy="330"/>
          </a:xfrm>
        </p:grpSpPr>
        <p:sp>
          <p:nvSpPr>
            <p:cNvPr id="237" name="Rectangle 206"/>
            <p:cNvSpPr>
              <a:spLocks noChangeArrowheads="1"/>
            </p:cNvSpPr>
            <p:nvPr/>
          </p:nvSpPr>
          <p:spPr bwMode="auto">
            <a:xfrm>
              <a:off x="3542" y="19"/>
              <a:ext cx="812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" name="Rectangle 207"/>
            <p:cNvSpPr>
              <a:spLocks noChangeArrowheads="1"/>
            </p:cNvSpPr>
            <p:nvPr/>
          </p:nvSpPr>
          <p:spPr bwMode="auto">
            <a:xfrm>
              <a:off x="3542" y="19"/>
              <a:ext cx="812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9" name="Rectangle 208"/>
          <p:cNvSpPr>
            <a:spLocks noChangeArrowheads="1"/>
          </p:cNvSpPr>
          <p:nvPr/>
        </p:nvSpPr>
        <p:spPr bwMode="auto">
          <a:xfrm>
            <a:off x="3527425" y="4451350"/>
            <a:ext cx="5429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GB" altLang="zh-CN" sz="1400"/>
              <a:t>UDP</a:t>
            </a:r>
            <a:endParaRPr lang="en-US" altLang="zh-CN" sz="1400"/>
          </a:p>
        </p:txBody>
      </p:sp>
      <p:sp>
        <p:nvSpPr>
          <p:cNvPr id="240" name="Rectangle 209"/>
          <p:cNvSpPr>
            <a:spLocks noChangeArrowheads="1"/>
          </p:cNvSpPr>
          <p:nvPr/>
        </p:nvSpPr>
        <p:spPr bwMode="auto">
          <a:xfrm>
            <a:off x="704850" y="5394325"/>
            <a:ext cx="2476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UE</a:t>
            </a:r>
            <a:endParaRPr lang="en-US" altLang="zh-CN" sz="1400"/>
          </a:p>
        </p:txBody>
      </p:sp>
      <p:sp>
        <p:nvSpPr>
          <p:cNvPr id="241" name="Rectangle 210"/>
          <p:cNvSpPr>
            <a:spLocks noChangeArrowheads="1"/>
          </p:cNvSpPr>
          <p:nvPr/>
        </p:nvSpPr>
        <p:spPr bwMode="auto">
          <a:xfrm>
            <a:off x="1441450" y="5394325"/>
            <a:ext cx="15763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Trusted Non-3GPP</a:t>
            </a:r>
          </a:p>
          <a:p>
            <a:pPr algn="ctr"/>
            <a:r>
              <a:rPr lang="en-GB" altLang="zh-CN" sz="1400"/>
              <a:t> IP Access (FA)</a:t>
            </a:r>
            <a:endParaRPr lang="en-US" altLang="zh-CN" sz="1400"/>
          </a:p>
        </p:txBody>
      </p:sp>
      <p:sp>
        <p:nvSpPr>
          <p:cNvPr id="242" name="Rectangle 213"/>
          <p:cNvSpPr>
            <a:spLocks noChangeArrowheads="1"/>
          </p:cNvSpPr>
          <p:nvPr/>
        </p:nvSpPr>
        <p:spPr bwMode="auto">
          <a:xfrm>
            <a:off x="3421063" y="5394325"/>
            <a:ext cx="7286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Gateway</a:t>
            </a:r>
            <a:endParaRPr lang="en-US" altLang="zh-CN" sz="1400"/>
          </a:p>
        </p:txBody>
      </p:sp>
      <p:sp>
        <p:nvSpPr>
          <p:cNvPr id="243" name="Rectangle 214"/>
          <p:cNvSpPr>
            <a:spLocks noChangeArrowheads="1"/>
          </p:cNvSpPr>
          <p:nvPr/>
        </p:nvSpPr>
        <p:spPr bwMode="auto">
          <a:xfrm>
            <a:off x="3643313" y="5548313"/>
            <a:ext cx="2571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/>
              <a:t>HA</a:t>
            </a:r>
          </a:p>
        </p:txBody>
      </p:sp>
      <p:sp>
        <p:nvSpPr>
          <p:cNvPr id="244" name="Rectangle 215"/>
          <p:cNvSpPr>
            <a:spLocks noChangeArrowheads="1"/>
          </p:cNvSpPr>
          <p:nvPr/>
        </p:nvSpPr>
        <p:spPr bwMode="auto">
          <a:xfrm>
            <a:off x="2901950" y="5246688"/>
            <a:ext cx="611188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S2a      </a:t>
            </a:r>
            <a:endParaRPr lang="en-US" altLang="zh-CN" sz="1400"/>
          </a:p>
        </p:txBody>
      </p:sp>
      <p:sp>
        <p:nvSpPr>
          <p:cNvPr id="245" name="Line 216"/>
          <p:cNvSpPr>
            <a:spLocks noChangeShapeType="1"/>
          </p:cNvSpPr>
          <p:nvPr/>
        </p:nvSpPr>
        <p:spPr bwMode="auto">
          <a:xfrm>
            <a:off x="2905125" y="4546600"/>
            <a:ext cx="504825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" name="Line 217"/>
          <p:cNvSpPr>
            <a:spLocks noChangeShapeType="1"/>
          </p:cNvSpPr>
          <p:nvPr/>
        </p:nvSpPr>
        <p:spPr bwMode="auto">
          <a:xfrm>
            <a:off x="2905125" y="4808538"/>
            <a:ext cx="504825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7" name="Line 218"/>
          <p:cNvSpPr>
            <a:spLocks noChangeShapeType="1"/>
          </p:cNvSpPr>
          <p:nvPr/>
        </p:nvSpPr>
        <p:spPr bwMode="auto">
          <a:xfrm>
            <a:off x="2905125" y="5076825"/>
            <a:ext cx="504825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8" name="Line 219"/>
          <p:cNvSpPr>
            <a:spLocks noChangeShapeType="1"/>
          </p:cNvSpPr>
          <p:nvPr/>
        </p:nvSpPr>
        <p:spPr bwMode="auto">
          <a:xfrm>
            <a:off x="6969125" y="4538663"/>
            <a:ext cx="504825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9" name="Line 220"/>
          <p:cNvSpPr>
            <a:spLocks noChangeShapeType="1"/>
          </p:cNvSpPr>
          <p:nvPr/>
        </p:nvSpPr>
        <p:spPr bwMode="auto">
          <a:xfrm>
            <a:off x="6969125" y="4800600"/>
            <a:ext cx="504825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0" name="Line 221"/>
          <p:cNvSpPr>
            <a:spLocks noChangeShapeType="1"/>
          </p:cNvSpPr>
          <p:nvPr/>
        </p:nvSpPr>
        <p:spPr bwMode="auto">
          <a:xfrm>
            <a:off x="6969125" y="5070475"/>
            <a:ext cx="504825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1" name="Line 222"/>
          <p:cNvSpPr>
            <a:spLocks noChangeShapeType="1"/>
          </p:cNvSpPr>
          <p:nvPr/>
        </p:nvSpPr>
        <p:spPr bwMode="auto">
          <a:xfrm>
            <a:off x="5272088" y="4270375"/>
            <a:ext cx="2193925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2" name="Line 223"/>
          <p:cNvSpPr>
            <a:spLocks noChangeShapeType="1"/>
          </p:cNvSpPr>
          <p:nvPr/>
        </p:nvSpPr>
        <p:spPr bwMode="auto">
          <a:xfrm flipH="1">
            <a:off x="5264150" y="5086350"/>
            <a:ext cx="374650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3" name="Line 224"/>
          <p:cNvSpPr>
            <a:spLocks noChangeShapeType="1"/>
          </p:cNvSpPr>
          <p:nvPr/>
        </p:nvSpPr>
        <p:spPr bwMode="auto">
          <a:xfrm flipH="1">
            <a:off x="1200150" y="5084763"/>
            <a:ext cx="374650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4" name="Rectangle 225"/>
          <p:cNvSpPr>
            <a:spLocks noChangeArrowheads="1"/>
          </p:cNvSpPr>
          <p:nvPr/>
        </p:nvSpPr>
        <p:spPr bwMode="auto">
          <a:xfrm>
            <a:off x="3573463" y="4733925"/>
            <a:ext cx="293687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/>
            <a:r>
              <a:rPr lang="en-GB" altLang="zh-CN" sz="1400"/>
              <a:t>IPv4</a:t>
            </a:r>
            <a:endParaRPr lang="en-US" altLang="zh-CN" sz="1400"/>
          </a:p>
        </p:txBody>
      </p:sp>
      <p:grpSp>
        <p:nvGrpSpPr>
          <p:cNvPr id="255" name="Group 226"/>
          <p:cNvGrpSpPr>
            <a:grpSpLocks/>
          </p:cNvGrpSpPr>
          <p:nvPr/>
        </p:nvGrpSpPr>
        <p:grpSpPr bwMode="auto">
          <a:xfrm>
            <a:off x="5648325" y="4664075"/>
            <a:ext cx="668338" cy="276225"/>
            <a:chOff x="6883" y="1612"/>
            <a:chExt cx="824" cy="339"/>
          </a:xfrm>
        </p:grpSpPr>
        <p:sp>
          <p:nvSpPr>
            <p:cNvPr id="256" name="Rectangle 227"/>
            <p:cNvSpPr>
              <a:spLocks noChangeArrowheads="1"/>
            </p:cNvSpPr>
            <p:nvPr/>
          </p:nvSpPr>
          <p:spPr bwMode="auto">
            <a:xfrm>
              <a:off x="6883" y="1612"/>
              <a:ext cx="824" cy="33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" name="Rectangle 228"/>
            <p:cNvSpPr>
              <a:spLocks noChangeArrowheads="1"/>
            </p:cNvSpPr>
            <p:nvPr/>
          </p:nvSpPr>
          <p:spPr bwMode="auto">
            <a:xfrm>
              <a:off x="6883" y="1612"/>
              <a:ext cx="824" cy="33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8" name="Rectangle 229"/>
          <p:cNvSpPr>
            <a:spLocks noChangeArrowheads="1"/>
          </p:cNvSpPr>
          <p:nvPr/>
        </p:nvSpPr>
        <p:spPr bwMode="auto">
          <a:xfrm>
            <a:off x="5668963" y="4719638"/>
            <a:ext cx="3651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</a:t>
            </a:r>
            <a:endParaRPr lang="en-US" altLang="zh-CN" sz="1400"/>
          </a:p>
        </p:txBody>
      </p:sp>
      <p:sp>
        <p:nvSpPr>
          <p:cNvPr id="259" name="Rectangle 230"/>
          <p:cNvSpPr>
            <a:spLocks noChangeArrowheads="1"/>
          </p:cNvSpPr>
          <p:nvPr/>
        </p:nvSpPr>
        <p:spPr bwMode="auto">
          <a:xfrm>
            <a:off x="1979613" y="3284538"/>
            <a:ext cx="12795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2000">
                <a:solidFill>
                  <a:srgbClr val="FF0000"/>
                </a:solidFill>
              </a:rPr>
              <a:t>Control Plane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60" name="Rectangle 232"/>
          <p:cNvSpPr>
            <a:spLocks noChangeArrowheads="1"/>
          </p:cNvSpPr>
          <p:nvPr/>
        </p:nvSpPr>
        <p:spPr bwMode="auto">
          <a:xfrm>
            <a:off x="6084888" y="3251200"/>
            <a:ext cx="1181100" cy="609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2000">
                <a:solidFill>
                  <a:srgbClr val="FF0000"/>
                </a:solidFill>
              </a:rPr>
              <a:t>User Plane</a:t>
            </a:r>
            <a:endParaRPr lang="en-US" altLang="zh-CN" sz="2000">
              <a:solidFill>
                <a:srgbClr val="FF0000"/>
              </a:solidFill>
            </a:endParaRPr>
          </a:p>
        </p:txBody>
      </p:sp>
      <p:grpSp>
        <p:nvGrpSpPr>
          <p:cNvPr id="261" name="Group 233"/>
          <p:cNvGrpSpPr>
            <a:grpSpLocks/>
          </p:cNvGrpSpPr>
          <p:nvPr/>
        </p:nvGrpSpPr>
        <p:grpSpPr bwMode="auto">
          <a:xfrm>
            <a:off x="1584325" y="4953000"/>
            <a:ext cx="660400" cy="263525"/>
            <a:chOff x="1295" y="676"/>
            <a:chExt cx="812" cy="323"/>
          </a:xfrm>
        </p:grpSpPr>
        <p:sp>
          <p:nvSpPr>
            <p:cNvPr id="262" name="Rectangle 234"/>
            <p:cNvSpPr>
              <a:spLocks noChangeArrowheads="1"/>
            </p:cNvSpPr>
            <p:nvPr/>
          </p:nvSpPr>
          <p:spPr bwMode="auto">
            <a:xfrm>
              <a:off x="1295" y="676"/>
              <a:ext cx="812" cy="3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" name="Rectangle 235"/>
            <p:cNvSpPr>
              <a:spLocks noChangeArrowheads="1"/>
            </p:cNvSpPr>
            <p:nvPr/>
          </p:nvSpPr>
          <p:spPr bwMode="auto">
            <a:xfrm>
              <a:off x="1295" y="676"/>
              <a:ext cx="812" cy="32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4" name="Rectangle 236"/>
          <p:cNvSpPr>
            <a:spLocks noChangeArrowheads="1"/>
          </p:cNvSpPr>
          <p:nvPr/>
        </p:nvSpPr>
        <p:spPr bwMode="auto">
          <a:xfrm>
            <a:off x="1739900" y="4975225"/>
            <a:ext cx="36671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265" name="Group 237"/>
          <p:cNvGrpSpPr>
            <a:grpSpLocks/>
          </p:cNvGrpSpPr>
          <p:nvPr/>
        </p:nvGrpSpPr>
        <p:grpSpPr bwMode="auto">
          <a:xfrm>
            <a:off x="2244725" y="4953000"/>
            <a:ext cx="660400" cy="263525"/>
            <a:chOff x="2107" y="676"/>
            <a:chExt cx="813" cy="323"/>
          </a:xfrm>
        </p:grpSpPr>
        <p:sp>
          <p:nvSpPr>
            <p:cNvPr id="266" name="Rectangle 238"/>
            <p:cNvSpPr>
              <a:spLocks noChangeArrowheads="1"/>
            </p:cNvSpPr>
            <p:nvPr/>
          </p:nvSpPr>
          <p:spPr bwMode="auto">
            <a:xfrm>
              <a:off x="2107" y="676"/>
              <a:ext cx="813" cy="3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" name="Rectangle 239"/>
            <p:cNvSpPr>
              <a:spLocks noChangeArrowheads="1"/>
            </p:cNvSpPr>
            <p:nvPr/>
          </p:nvSpPr>
          <p:spPr bwMode="auto">
            <a:xfrm>
              <a:off x="2107" y="676"/>
              <a:ext cx="813" cy="32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8" name="Rectangle 240"/>
          <p:cNvSpPr>
            <a:spLocks noChangeArrowheads="1"/>
          </p:cNvSpPr>
          <p:nvPr/>
        </p:nvSpPr>
        <p:spPr bwMode="auto">
          <a:xfrm>
            <a:off x="2390775" y="5003800"/>
            <a:ext cx="3683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269" name="Group 241"/>
          <p:cNvGrpSpPr>
            <a:grpSpLocks/>
          </p:cNvGrpSpPr>
          <p:nvPr/>
        </p:nvGrpSpPr>
        <p:grpSpPr bwMode="auto">
          <a:xfrm>
            <a:off x="2244725" y="4657725"/>
            <a:ext cx="660400" cy="295275"/>
            <a:chOff x="2107" y="315"/>
            <a:chExt cx="813" cy="361"/>
          </a:xfrm>
        </p:grpSpPr>
        <p:sp>
          <p:nvSpPr>
            <p:cNvPr id="270" name="Rectangle 242"/>
            <p:cNvSpPr>
              <a:spLocks noChangeArrowheads="1"/>
            </p:cNvSpPr>
            <p:nvPr/>
          </p:nvSpPr>
          <p:spPr bwMode="auto">
            <a:xfrm>
              <a:off x="2107" y="315"/>
              <a:ext cx="813" cy="36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1" name="Rectangle 243"/>
            <p:cNvSpPr>
              <a:spLocks noChangeArrowheads="1"/>
            </p:cNvSpPr>
            <p:nvPr/>
          </p:nvSpPr>
          <p:spPr bwMode="auto">
            <a:xfrm>
              <a:off x="2107" y="315"/>
              <a:ext cx="813" cy="36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2" name="Group 244"/>
          <p:cNvGrpSpPr>
            <a:grpSpLocks/>
          </p:cNvGrpSpPr>
          <p:nvPr/>
        </p:nvGrpSpPr>
        <p:grpSpPr bwMode="auto">
          <a:xfrm>
            <a:off x="2244725" y="4416425"/>
            <a:ext cx="660400" cy="269875"/>
            <a:chOff x="2107" y="19"/>
            <a:chExt cx="813" cy="330"/>
          </a:xfrm>
        </p:grpSpPr>
        <p:sp>
          <p:nvSpPr>
            <p:cNvPr id="273" name="Rectangle 245"/>
            <p:cNvSpPr>
              <a:spLocks noChangeArrowheads="1"/>
            </p:cNvSpPr>
            <p:nvPr/>
          </p:nvSpPr>
          <p:spPr bwMode="auto">
            <a:xfrm>
              <a:off x="2107" y="19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4" name="Rectangle 246"/>
            <p:cNvSpPr>
              <a:spLocks noChangeArrowheads="1"/>
            </p:cNvSpPr>
            <p:nvPr/>
          </p:nvSpPr>
          <p:spPr bwMode="auto">
            <a:xfrm>
              <a:off x="2107" y="19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5" name="Rectangle 247"/>
          <p:cNvSpPr>
            <a:spLocks noChangeArrowheads="1"/>
          </p:cNvSpPr>
          <p:nvPr/>
        </p:nvSpPr>
        <p:spPr bwMode="auto">
          <a:xfrm>
            <a:off x="2386013" y="4464050"/>
            <a:ext cx="3762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UDP</a:t>
            </a:r>
            <a:endParaRPr lang="en-US" altLang="zh-CN" sz="1400"/>
          </a:p>
        </p:txBody>
      </p:sp>
      <p:sp>
        <p:nvSpPr>
          <p:cNvPr id="276" name="Rectangle 248"/>
          <p:cNvSpPr>
            <a:spLocks noChangeArrowheads="1"/>
          </p:cNvSpPr>
          <p:nvPr/>
        </p:nvSpPr>
        <p:spPr bwMode="auto">
          <a:xfrm>
            <a:off x="2362200" y="4741863"/>
            <a:ext cx="3651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</a:t>
            </a:r>
            <a:endParaRPr lang="en-US" altLang="zh-CN" sz="1400"/>
          </a:p>
        </p:txBody>
      </p:sp>
      <p:sp>
        <p:nvSpPr>
          <p:cNvPr id="277" name="Text Box 249"/>
          <p:cNvSpPr txBox="1">
            <a:spLocks noChangeArrowheads="1"/>
          </p:cNvSpPr>
          <p:nvPr/>
        </p:nvSpPr>
        <p:spPr bwMode="auto">
          <a:xfrm>
            <a:off x="1584325" y="4686300"/>
            <a:ext cx="660400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400"/>
              <a:t>IPv4</a:t>
            </a:r>
            <a:endParaRPr lang="en-US" altLang="zh-CN" sz="1400"/>
          </a:p>
        </p:txBody>
      </p:sp>
      <p:sp>
        <p:nvSpPr>
          <p:cNvPr id="278" name="Text Box 250"/>
          <p:cNvSpPr txBox="1">
            <a:spLocks noChangeArrowheads="1"/>
          </p:cNvSpPr>
          <p:nvPr/>
        </p:nvSpPr>
        <p:spPr bwMode="auto">
          <a:xfrm>
            <a:off x="1584325" y="4416425"/>
            <a:ext cx="660400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400"/>
              <a:t>UDP</a:t>
            </a:r>
            <a:endParaRPr lang="en-US" altLang="zh-CN" sz="1400"/>
          </a:p>
        </p:txBody>
      </p:sp>
      <p:sp>
        <p:nvSpPr>
          <p:cNvPr id="279" name="Text Box 251"/>
          <p:cNvSpPr txBox="1">
            <a:spLocks noChangeArrowheads="1"/>
          </p:cNvSpPr>
          <p:nvPr/>
        </p:nvSpPr>
        <p:spPr bwMode="auto">
          <a:xfrm>
            <a:off x="1584325" y="4146550"/>
            <a:ext cx="660400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4" rIns="9144"/>
          <a:lstStyle/>
          <a:p>
            <a:pPr algn="ctr"/>
            <a:r>
              <a:rPr lang="en-GB" altLang="zh-CN" sz="1400"/>
              <a:t>MIPv4</a:t>
            </a:r>
            <a:endParaRPr lang="en-US" altLang="zh-CN" sz="1400"/>
          </a:p>
        </p:txBody>
      </p:sp>
      <p:sp>
        <p:nvSpPr>
          <p:cNvPr id="280" name="Text Box 252"/>
          <p:cNvSpPr txBox="1">
            <a:spLocks noChangeArrowheads="1"/>
          </p:cNvSpPr>
          <p:nvPr/>
        </p:nvSpPr>
        <p:spPr bwMode="auto">
          <a:xfrm>
            <a:off x="2244725" y="4146550"/>
            <a:ext cx="660400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4" rIns="9144"/>
          <a:lstStyle/>
          <a:p>
            <a:pPr algn="ctr"/>
            <a:r>
              <a:rPr lang="en-GB" altLang="zh-CN" sz="1400"/>
              <a:t>MIPv4</a:t>
            </a:r>
            <a:endParaRPr lang="en-US" altLang="zh-CN" sz="1400"/>
          </a:p>
        </p:txBody>
      </p:sp>
      <p:sp>
        <p:nvSpPr>
          <p:cNvPr id="281" name="Text Box 253"/>
          <p:cNvSpPr txBox="1">
            <a:spLocks noChangeArrowheads="1"/>
          </p:cNvSpPr>
          <p:nvPr/>
        </p:nvSpPr>
        <p:spPr bwMode="auto">
          <a:xfrm>
            <a:off x="539750" y="4687888"/>
            <a:ext cx="660400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400"/>
              <a:t>IPv4</a:t>
            </a:r>
            <a:endParaRPr lang="en-US" altLang="zh-CN" sz="1400"/>
          </a:p>
        </p:txBody>
      </p:sp>
      <p:sp>
        <p:nvSpPr>
          <p:cNvPr id="282" name="Text Box 254"/>
          <p:cNvSpPr txBox="1">
            <a:spLocks noChangeArrowheads="1"/>
          </p:cNvSpPr>
          <p:nvPr/>
        </p:nvSpPr>
        <p:spPr bwMode="auto">
          <a:xfrm>
            <a:off x="539750" y="4419600"/>
            <a:ext cx="660400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400"/>
              <a:t>UDP</a:t>
            </a:r>
            <a:endParaRPr lang="en-US" altLang="zh-CN" sz="1400"/>
          </a:p>
        </p:txBody>
      </p:sp>
      <p:sp>
        <p:nvSpPr>
          <p:cNvPr id="283" name="Text Box 255"/>
          <p:cNvSpPr txBox="1">
            <a:spLocks noChangeArrowheads="1"/>
          </p:cNvSpPr>
          <p:nvPr/>
        </p:nvSpPr>
        <p:spPr bwMode="auto">
          <a:xfrm>
            <a:off x="539750" y="4148138"/>
            <a:ext cx="660400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4" rIns="9144"/>
          <a:lstStyle/>
          <a:p>
            <a:pPr algn="ctr"/>
            <a:r>
              <a:rPr lang="en-GB" altLang="zh-CN" sz="1400"/>
              <a:t>MIPv4</a:t>
            </a:r>
            <a:endParaRPr lang="en-US" altLang="zh-CN" sz="1400"/>
          </a:p>
        </p:txBody>
      </p:sp>
      <p:sp>
        <p:nvSpPr>
          <p:cNvPr id="284" name="Text Box 256"/>
          <p:cNvSpPr txBox="1">
            <a:spLocks noChangeArrowheads="1"/>
          </p:cNvSpPr>
          <p:nvPr/>
        </p:nvSpPr>
        <p:spPr bwMode="auto">
          <a:xfrm>
            <a:off x="539750" y="4953000"/>
            <a:ext cx="660400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285" name="Line 257"/>
          <p:cNvSpPr>
            <a:spLocks noChangeShapeType="1"/>
          </p:cNvSpPr>
          <p:nvPr/>
        </p:nvSpPr>
        <p:spPr bwMode="auto">
          <a:xfrm>
            <a:off x="1200150" y="4802188"/>
            <a:ext cx="3841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" name="Line 258"/>
          <p:cNvSpPr>
            <a:spLocks noChangeShapeType="1"/>
          </p:cNvSpPr>
          <p:nvPr/>
        </p:nvSpPr>
        <p:spPr bwMode="auto">
          <a:xfrm>
            <a:off x="1200150" y="4527550"/>
            <a:ext cx="3841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" name="Line 259"/>
          <p:cNvSpPr>
            <a:spLocks noChangeShapeType="1"/>
          </p:cNvSpPr>
          <p:nvPr/>
        </p:nvSpPr>
        <p:spPr bwMode="auto">
          <a:xfrm>
            <a:off x="1200150" y="4278313"/>
            <a:ext cx="3746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8" name="Text Box 260"/>
          <p:cNvSpPr txBox="1">
            <a:spLocks noChangeArrowheads="1"/>
          </p:cNvSpPr>
          <p:nvPr/>
        </p:nvSpPr>
        <p:spPr bwMode="auto">
          <a:xfrm>
            <a:off x="3409950" y="4148138"/>
            <a:ext cx="660400" cy="263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4" rIns="9144"/>
          <a:lstStyle/>
          <a:p>
            <a:pPr algn="ctr"/>
            <a:r>
              <a:rPr lang="en-GB" altLang="zh-CN" sz="1400"/>
              <a:t>MIPv4</a:t>
            </a:r>
            <a:endParaRPr lang="en-US" altLang="zh-CN" sz="1400"/>
          </a:p>
        </p:txBody>
      </p:sp>
      <p:sp>
        <p:nvSpPr>
          <p:cNvPr id="289" name="Line 261"/>
          <p:cNvSpPr>
            <a:spLocks noChangeShapeType="1"/>
          </p:cNvSpPr>
          <p:nvPr/>
        </p:nvSpPr>
        <p:spPr bwMode="auto">
          <a:xfrm>
            <a:off x="3181350" y="4095750"/>
            <a:ext cx="0" cy="1131888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" name="Line 262"/>
          <p:cNvSpPr>
            <a:spLocks noChangeShapeType="1"/>
          </p:cNvSpPr>
          <p:nvPr/>
        </p:nvSpPr>
        <p:spPr bwMode="auto">
          <a:xfrm>
            <a:off x="2905125" y="4278313"/>
            <a:ext cx="5048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1" name="Rectangle 263"/>
          <p:cNvSpPr>
            <a:spLocks noChangeArrowheads="1"/>
          </p:cNvSpPr>
          <p:nvPr/>
        </p:nvSpPr>
        <p:spPr bwMode="auto">
          <a:xfrm>
            <a:off x="6164263" y="1708150"/>
            <a:ext cx="5794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Tun Ly</a:t>
            </a:r>
            <a:endParaRPr lang="en-US" altLang="zh-CN" sz="1400"/>
          </a:p>
        </p:txBody>
      </p:sp>
      <p:sp>
        <p:nvSpPr>
          <p:cNvPr id="292" name="Line 265"/>
          <p:cNvSpPr>
            <a:spLocks noChangeShapeType="1"/>
          </p:cNvSpPr>
          <p:nvPr/>
        </p:nvSpPr>
        <p:spPr bwMode="auto">
          <a:xfrm>
            <a:off x="0" y="3554413"/>
            <a:ext cx="91440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3" name="Rectangle 267"/>
          <p:cNvSpPr>
            <a:spLocks noChangeArrowheads="1"/>
          </p:cNvSpPr>
          <p:nvPr/>
        </p:nvSpPr>
        <p:spPr bwMode="auto">
          <a:xfrm>
            <a:off x="0" y="3141663"/>
            <a:ext cx="1258888" cy="366712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GB" altLang="ja-JP" b="0" dirty="0">
                <a:solidFill>
                  <a:schemeClr val="bg1"/>
                </a:solidFill>
              </a:rPr>
              <a:t>PMIPv6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94" name="Rectangle 268"/>
          <p:cNvSpPr>
            <a:spLocks noChangeArrowheads="1"/>
          </p:cNvSpPr>
          <p:nvPr/>
        </p:nvSpPr>
        <p:spPr bwMode="auto">
          <a:xfrm>
            <a:off x="-4763" y="3644900"/>
            <a:ext cx="1263651" cy="366713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GB" altLang="zh-CN" b="0" dirty="0">
                <a:solidFill>
                  <a:schemeClr val="bg1"/>
                </a:solidFill>
              </a:rPr>
              <a:t>MIPv4-FA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8248531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525" y="332656"/>
            <a:ext cx="6734175" cy="6000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S2b/S2c</a:t>
            </a:r>
            <a:endParaRPr lang="zh-CN" altLang="en-US" sz="2800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Line 132"/>
          <p:cNvSpPr>
            <a:spLocks noChangeShapeType="1"/>
          </p:cNvSpPr>
          <p:nvPr/>
        </p:nvSpPr>
        <p:spPr bwMode="auto">
          <a:xfrm flipH="1">
            <a:off x="938213" y="2222500"/>
            <a:ext cx="495300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133"/>
          <p:cNvGrpSpPr>
            <a:grpSpLocks/>
          </p:cNvGrpSpPr>
          <p:nvPr/>
        </p:nvGrpSpPr>
        <p:grpSpPr bwMode="auto">
          <a:xfrm>
            <a:off x="5434013" y="1697038"/>
            <a:ext cx="673100" cy="279400"/>
            <a:chOff x="6886" y="1276"/>
            <a:chExt cx="825" cy="342"/>
          </a:xfrm>
        </p:grpSpPr>
        <p:sp>
          <p:nvSpPr>
            <p:cNvPr id="7" name="Rectangle 134"/>
            <p:cNvSpPr>
              <a:spLocks noChangeArrowheads="1"/>
            </p:cNvSpPr>
            <p:nvPr/>
          </p:nvSpPr>
          <p:spPr bwMode="auto">
            <a:xfrm>
              <a:off x="6892" y="1282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35"/>
            <p:cNvSpPr>
              <a:spLocks noEditPoints="1"/>
            </p:cNvSpPr>
            <p:nvPr/>
          </p:nvSpPr>
          <p:spPr bwMode="auto">
            <a:xfrm>
              <a:off x="6886" y="1276"/>
              <a:ext cx="825" cy="342"/>
            </a:xfrm>
            <a:custGeom>
              <a:avLst/>
              <a:gdLst/>
              <a:ahLst/>
              <a:cxnLst>
                <a:cxn ang="0">
                  <a:pos x="768" y="0"/>
                </a:cxn>
                <a:cxn ang="0">
                  <a:pos x="731" y="12"/>
                </a:cxn>
                <a:cxn ang="0">
                  <a:pos x="731" y="0"/>
                </a:cxn>
                <a:cxn ang="0">
                  <a:pos x="593" y="12"/>
                </a:cxn>
                <a:cxn ang="0">
                  <a:pos x="643" y="12"/>
                </a:cxn>
                <a:cxn ang="0">
                  <a:pos x="505" y="0"/>
                </a:cxn>
                <a:cxn ang="0">
                  <a:pos x="467" y="12"/>
                </a:cxn>
                <a:cxn ang="0">
                  <a:pos x="467" y="0"/>
                </a:cxn>
                <a:cxn ang="0">
                  <a:pos x="330" y="12"/>
                </a:cxn>
                <a:cxn ang="0">
                  <a:pos x="380" y="12"/>
                </a:cxn>
                <a:cxn ang="0">
                  <a:pos x="242" y="0"/>
                </a:cxn>
                <a:cxn ang="0">
                  <a:pos x="204" y="12"/>
                </a:cxn>
                <a:cxn ang="0">
                  <a:pos x="204" y="0"/>
                </a:cxn>
                <a:cxn ang="0">
                  <a:pos x="66" y="12"/>
                </a:cxn>
                <a:cxn ang="0">
                  <a:pos x="116" y="12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12" y="71"/>
                </a:cxn>
                <a:cxn ang="0">
                  <a:pos x="0" y="71"/>
                </a:cxn>
                <a:cxn ang="0">
                  <a:pos x="12" y="208"/>
                </a:cxn>
                <a:cxn ang="0">
                  <a:pos x="12" y="158"/>
                </a:cxn>
                <a:cxn ang="0">
                  <a:pos x="0" y="296"/>
                </a:cxn>
                <a:cxn ang="0">
                  <a:pos x="12" y="333"/>
                </a:cxn>
                <a:cxn ang="0">
                  <a:pos x="54" y="330"/>
                </a:cxn>
                <a:cxn ang="0">
                  <a:pos x="0" y="333"/>
                </a:cxn>
                <a:cxn ang="0">
                  <a:pos x="141" y="330"/>
                </a:cxn>
                <a:cxn ang="0">
                  <a:pos x="91" y="330"/>
                </a:cxn>
                <a:cxn ang="0">
                  <a:pos x="229" y="342"/>
                </a:cxn>
                <a:cxn ang="0">
                  <a:pos x="267" y="330"/>
                </a:cxn>
                <a:cxn ang="0">
                  <a:pos x="267" y="342"/>
                </a:cxn>
                <a:cxn ang="0">
                  <a:pos x="405" y="330"/>
                </a:cxn>
                <a:cxn ang="0">
                  <a:pos x="355" y="330"/>
                </a:cxn>
                <a:cxn ang="0">
                  <a:pos x="493" y="342"/>
                </a:cxn>
                <a:cxn ang="0">
                  <a:pos x="530" y="330"/>
                </a:cxn>
                <a:cxn ang="0">
                  <a:pos x="530" y="342"/>
                </a:cxn>
                <a:cxn ang="0">
                  <a:pos x="668" y="330"/>
                </a:cxn>
                <a:cxn ang="0">
                  <a:pos x="618" y="330"/>
                </a:cxn>
                <a:cxn ang="0">
                  <a:pos x="756" y="342"/>
                </a:cxn>
                <a:cxn ang="0">
                  <a:pos x="793" y="330"/>
                </a:cxn>
                <a:cxn ang="0">
                  <a:pos x="812" y="311"/>
                </a:cxn>
                <a:cxn ang="0">
                  <a:pos x="793" y="342"/>
                </a:cxn>
                <a:cxn ang="0">
                  <a:pos x="812" y="223"/>
                </a:cxn>
                <a:cxn ang="0">
                  <a:pos x="812" y="273"/>
                </a:cxn>
                <a:cxn ang="0">
                  <a:pos x="825" y="136"/>
                </a:cxn>
                <a:cxn ang="0">
                  <a:pos x="812" y="98"/>
                </a:cxn>
                <a:cxn ang="0">
                  <a:pos x="825" y="98"/>
                </a:cxn>
                <a:cxn ang="0">
                  <a:pos x="812" y="6"/>
                </a:cxn>
                <a:cxn ang="0">
                  <a:pos x="812" y="11"/>
                </a:cxn>
              </a:cxnLst>
              <a:rect l="0" t="0" r="r" b="b"/>
              <a:pathLst>
                <a:path w="825" h="342">
                  <a:moveTo>
                    <a:pt x="819" y="12"/>
                  </a:moveTo>
                  <a:lnTo>
                    <a:pt x="768" y="12"/>
                  </a:lnTo>
                  <a:lnTo>
                    <a:pt x="768" y="0"/>
                  </a:lnTo>
                  <a:lnTo>
                    <a:pt x="819" y="0"/>
                  </a:lnTo>
                  <a:lnTo>
                    <a:pt x="819" y="12"/>
                  </a:lnTo>
                  <a:close/>
                  <a:moveTo>
                    <a:pt x="731" y="12"/>
                  </a:moveTo>
                  <a:lnTo>
                    <a:pt x="681" y="12"/>
                  </a:lnTo>
                  <a:lnTo>
                    <a:pt x="681" y="0"/>
                  </a:lnTo>
                  <a:lnTo>
                    <a:pt x="731" y="0"/>
                  </a:lnTo>
                  <a:lnTo>
                    <a:pt x="731" y="12"/>
                  </a:lnTo>
                  <a:close/>
                  <a:moveTo>
                    <a:pt x="643" y="12"/>
                  </a:moveTo>
                  <a:lnTo>
                    <a:pt x="593" y="12"/>
                  </a:lnTo>
                  <a:lnTo>
                    <a:pt x="593" y="0"/>
                  </a:lnTo>
                  <a:lnTo>
                    <a:pt x="643" y="0"/>
                  </a:lnTo>
                  <a:lnTo>
                    <a:pt x="643" y="12"/>
                  </a:lnTo>
                  <a:close/>
                  <a:moveTo>
                    <a:pt x="555" y="12"/>
                  </a:moveTo>
                  <a:lnTo>
                    <a:pt x="505" y="12"/>
                  </a:lnTo>
                  <a:lnTo>
                    <a:pt x="505" y="0"/>
                  </a:lnTo>
                  <a:lnTo>
                    <a:pt x="555" y="0"/>
                  </a:lnTo>
                  <a:lnTo>
                    <a:pt x="555" y="12"/>
                  </a:lnTo>
                  <a:close/>
                  <a:moveTo>
                    <a:pt x="467" y="12"/>
                  </a:moveTo>
                  <a:lnTo>
                    <a:pt x="417" y="12"/>
                  </a:lnTo>
                  <a:lnTo>
                    <a:pt x="417" y="0"/>
                  </a:lnTo>
                  <a:lnTo>
                    <a:pt x="467" y="0"/>
                  </a:lnTo>
                  <a:lnTo>
                    <a:pt x="467" y="12"/>
                  </a:lnTo>
                  <a:close/>
                  <a:moveTo>
                    <a:pt x="380" y="12"/>
                  </a:moveTo>
                  <a:lnTo>
                    <a:pt x="330" y="12"/>
                  </a:lnTo>
                  <a:lnTo>
                    <a:pt x="330" y="0"/>
                  </a:lnTo>
                  <a:lnTo>
                    <a:pt x="380" y="0"/>
                  </a:lnTo>
                  <a:lnTo>
                    <a:pt x="380" y="12"/>
                  </a:lnTo>
                  <a:close/>
                  <a:moveTo>
                    <a:pt x="292" y="12"/>
                  </a:moveTo>
                  <a:lnTo>
                    <a:pt x="242" y="12"/>
                  </a:lnTo>
                  <a:lnTo>
                    <a:pt x="242" y="0"/>
                  </a:lnTo>
                  <a:lnTo>
                    <a:pt x="292" y="0"/>
                  </a:lnTo>
                  <a:lnTo>
                    <a:pt x="292" y="12"/>
                  </a:lnTo>
                  <a:close/>
                  <a:moveTo>
                    <a:pt x="204" y="12"/>
                  </a:moveTo>
                  <a:lnTo>
                    <a:pt x="154" y="12"/>
                  </a:lnTo>
                  <a:lnTo>
                    <a:pt x="154" y="0"/>
                  </a:lnTo>
                  <a:lnTo>
                    <a:pt x="204" y="0"/>
                  </a:lnTo>
                  <a:lnTo>
                    <a:pt x="204" y="12"/>
                  </a:lnTo>
                  <a:close/>
                  <a:moveTo>
                    <a:pt x="116" y="12"/>
                  </a:moveTo>
                  <a:lnTo>
                    <a:pt x="66" y="12"/>
                  </a:lnTo>
                  <a:lnTo>
                    <a:pt x="66" y="0"/>
                  </a:lnTo>
                  <a:lnTo>
                    <a:pt x="116" y="0"/>
                  </a:lnTo>
                  <a:lnTo>
                    <a:pt x="116" y="12"/>
                  </a:lnTo>
                  <a:close/>
                  <a:moveTo>
                    <a:pt x="29" y="12"/>
                  </a:moveTo>
                  <a:lnTo>
                    <a:pt x="6" y="12"/>
                  </a:lnTo>
                  <a:lnTo>
                    <a:pt x="12" y="6"/>
                  </a:lnTo>
                  <a:lnTo>
                    <a:pt x="12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12"/>
                  </a:lnTo>
                  <a:close/>
                  <a:moveTo>
                    <a:pt x="12" y="71"/>
                  </a:moveTo>
                  <a:lnTo>
                    <a:pt x="12" y="121"/>
                  </a:lnTo>
                  <a:lnTo>
                    <a:pt x="0" y="121"/>
                  </a:lnTo>
                  <a:lnTo>
                    <a:pt x="0" y="71"/>
                  </a:lnTo>
                  <a:lnTo>
                    <a:pt x="12" y="71"/>
                  </a:lnTo>
                  <a:close/>
                  <a:moveTo>
                    <a:pt x="12" y="158"/>
                  </a:moveTo>
                  <a:lnTo>
                    <a:pt x="12" y="208"/>
                  </a:lnTo>
                  <a:lnTo>
                    <a:pt x="0" y="208"/>
                  </a:lnTo>
                  <a:lnTo>
                    <a:pt x="0" y="158"/>
                  </a:lnTo>
                  <a:lnTo>
                    <a:pt x="12" y="158"/>
                  </a:lnTo>
                  <a:close/>
                  <a:moveTo>
                    <a:pt x="12" y="246"/>
                  </a:moveTo>
                  <a:lnTo>
                    <a:pt x="12" y="296"/>
                  </a:lnTo>
                  <a:lnTo>
                    <a:pt x="0" y="296"/>
                  </a:lnTo>
                  <a:lnTo>
                    <a:pt x="0" y="246"/>
                  </a:lnTo>
                  <a:lnTo>
                    <a:pt x="12" y="246"/>
                  </a:lnTo>
                  <a:close/>
                  <a:moveTo>
                    <a:pt x="12" y="333"/>
                  </a:moveTo>
                  <a:lnTo>
                    <a:pt x="12" y="336"/>
                  </a:lnTo>
                  <a:lnTo>
                    <a:pt x="6" y="330"/>
                  </a:lnTo>
                  <a:lnTo>
                    <a:pt x="54" y="330"/>
                  </a:lnTo>
                  <a:lnTo>
                    <a:pt x="54" y="342"/>
                  </a:lnTo>
                  <a:lnTo>
                    <a:pt x="0" y="342"/>
                  </a:lnTo>
                  <a:lnTo>
                    <a:pt x="0" y="333"/>
                  </a:lnTo>
                  <a:lnTo>
                    <a:pt x="12" y="333"/>
                  </a:lnTo>
                  <a:close/>
                  <a:moveTo>
                    <a:pt x="91" y="330"/>
                  </a:moveTo>
                  <a:lnTo>
                    <a:pt x="141" y="330"/>
                  </a:lnTo>
                  <a:lnTo>
                    <a:pt x="141" y="342"/>
                  </a:lnTo>
                  <a:lnTo>
                    <a:pt x="91" y="342"/>
                  </a:lnTo>
                  <a:lnTo>
                    <a:pt x="91" y="330"/>
                  </a:lnTo>
                  <a:close/>
                  <a:moveTo>
                    <a:pt x="179" y="330"/>
                  </a:moveTo>
                  <a:lnTo>
                    <a:pt x="229" y="330"/>
                  </a:lnTo>
                  <a:lnTo>
                    <a:pt x="229" y="342"/>
                  </a:lnTo>
                  <a:lnTo>
                    <a:pt x="179" y="342"/>
                  </a:lnTo>
                  <a:lnTo>
                    <a:pt x="179" y="330"/>
                  </a:lnTo>
                  <a:close/>
                  <a:moveTo>
                    <a:pt x="267" y="330"/>
                  </a:moveTo>
                  <a:lnTo>
                    <a:pt x="317" y="330"/>
                  </a:lnTo>
                  <a:lnTo>
                    <a:pt x="317" y="342"/>
                  </a:lnTo>
                  <a:lnTo>
                    <a:pt x="267" y="342"/>
                  </a:lnTo>
                  <a:lnTo>
                    <a:pt x="267" y="330"/>
                  </a:lnTo>
                  <a:close/>
                  <a:moveTo>
                    <a:pt x="355" y="330"/>
                  </a:moveTo>
                  <a:lnTo>
                    <a:pt x="405" y="330"/>
                  </a:lnTo>
                  <a:lnTo>
                    <a:pt x="405" y="342"/>
                  </a:lnTo>
                  <a:lnTo>
                    <a:pt x="355" y="342"/>
                  </a:lnTo>
                  <a:lnTo>
                    <a:pt x="355" y="330"/>
                  </a:lnTo>
                  <a:close/>
                  <a:moveTo>
                    <a:pt x="442" y="330"/>
                  </a:moveTo>
                  <a:lnTo>
                    <a:pt x="493" y="330"/>
                  </a:lnTo>
                  <a:lnTo>
                    <a:pt x="493" y="342"/>
                  </a:lnTo>
                  <a:lnTo>
                    <a:pt x="442" y="342"/>
                  </a:lnTo>
                  <a:lnTo>
                    <a:pt x="442" y="330"/>
                  </a:lnTo>
                  <a:close/>
                  <a:moveTo>
                    <a:pt x="530" y="330"/>
                  </a:moveTo>
                  <a:lnTo>
                    <a:pt x="580" y="330"/>
                  </a:lnTo>
                  <a:lnTo>
                    <a:pt x="580" y="342"/>
                  </a:lnTo>
                  <a:lnTo>
                    <a:pt x="530" y="342"/>
                  </a:lnTo>
                  <a:lnTo>
                    <a:pt x="530" y="330"/>
                  </a:lnTo>
                  <a:close/>
                  <a:moveTo>
                    <a:pt x="618" y="330"/>
                  </a:moveTo>
                  <a:lnTo>
                    <a:pt x="668" y="330"/>
                  </a:lnTo>
                  <a:lnTo>
                    <a:pt x="668" y="342"/>
                  </a:lnTo>
                  <a:lnTo>
                    <a:pt x="618" y="342"/>
                  </a:lnTo>
                  <a:lnTo>
                    <a:pt x="618" y="330"/>
                  </a:lnTo>
                  <a:close/>
                  <a:moveTo>
                    <a:pt x="706" y="330"/>
                  </a:moveTo>
                  <a:lnTo>
                    <a:pt x="756" y="330"/>
                  </a:lnTo>
                  <a:lnTo>
                    <a:pt x="756" y="342"/>
                  </a:lnTo>
                  <a:lnTo>
                    <a:pt x="706" y="342"/>
                  </a:lnTo>
                  <a:lnTo>
                    <a:pt x="706" y="330"/>
                  </a:lnTo>
                  <a:close/>
                  <a:moveTo>
                    <a:pt x="793" y="330"/>
                  </a:moveTo>
                  <a:lnTo>
                    <a:pt x="819" y="330"/>
                  </a:lnTo>
                  <a:lnTo>
                    <a:pt x="812" y="336"/>
                  </a:lnTo>
                  <a:lnTo>
                    <a:pt x="812" y="311"/>
                  </a:lnTo>
                  <a:lnTo>
                    <a:pt x="825" y="311"/>
                  </a:lnTo>
                  <a:lnTo>
                    <a:pt x="825" y="342"/>
                  </a:lnTo>
                  <a:lnTo>
                    <a:pt x="793" y="342"/>
                  </a:lnTo>
                  <a:lnTo>
                    <a:pt x="793" y="330"/>
                  </a:lnTo>
                  <a:close/>
                  <a:moveTo>
                    <a:pt x="812" y="273"/>
                  </a:moveTo>
                  <a:lnTo>
                    <a:pt x="812" y="223"/>
                  </a:lnTo>
                  <a:lnTo>
                    <a:pt x="825" y="223"/>
                  </a:lnTo>
                  <a:lnTo>
                    <a:pt x="825" y="273"/>
                  </a:lnTo>
                  <a:lnTo>
                    <a:pt x="812" y="273"/>
                  </a:lnTo>
                  <a:close/>
                  <a:moveTo>
                    <a:pt x="812" y="186"/>
                  </a:moveTo>
                  <a:lnTo>
                    <a:pt x="812" y="136"/>
                  </a:lnTo>
                  <a:lnTo>
                    <a:pt x="825" y="136"/>
                  </a:lnTo>
                  <a:lnTo>
                    <a:pt x="825" y="186"/>
                  </a:lnTo>
                  <a:lnTo>
                    <a:pt x="812" y="186"/>
                  </a:lnTo>
                  <a:close/>
                  <a:moveTo>
                    <a:pt x="812" y="98"/>
                  </a:moveTo>
                  <a:lnTo>
                    <a:pt x="812" y="48"/>
                  </a:lnTo>
                  <a:lnTo>
                    <a:pt x="825" y="48"/>
                  </a:lnTo>
                  <a:lnTo>
                    <a:pt x="825" y="98"/>
                  </a:lnTo>
                  <a:lnTo>
                    <a:pt x="812" y="98"/>
                  </a:lnTo>
                  <a:close/>
                  <a:moveTo>
                    <a:pt x="812" y="11"/>
                  </a:moveTo>
                  <a:lnTo>
                    <a:pt x="812" y="6"/>
                  </a:lnTo>
                  <a:lnTo>
                    <a:pt x="825" y="6"/>
                  </a:lnTo>
                  <a:lnTo>
                    <a:pt x="825" y="11"/>
                  </a:lnTo>
                  <a:lnTo>
                    <a:pt x="812" y="11"/>
                  </a:lnTo>
                  <a:close/>
                </a:path>
              </a:pathLst>
            </a:custGeom>
            <a:solidFill>
              <a:srgbClr val="000000"/>
            </a:solidFill>
            <a:ln w="127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136"/>
          <p:cNvGrpSpPr>
            <a:grpSpLocks/>
          </p:cNvGrpSpPr>
          <p:nvPr/>
        </p:nvGrpSpPr>
        <p:grpSpPr bwMode="auto">
          <a:xfrm>
            <a:off x="4397375" y="2249488"/>
            <a:ext cx="663575" cy="260350"/>
            <a:chOff x="5618" y="1951"/>
            <a:chExt cx="813" cy="319"/>
          </a:xfrm>
        </p:grpSpPr>
        <p:sp>
          <p:nvSpPr>
            <p:cNvPr id="10" name="Rectangle 137"/>
            <p:cNvSpPr>
              <a:spLocks noChangeArrowheads="1"/>
            </p:cNvSpPr>
            <p:nvPr/>
          </p:nvSpPr>
          <p:spPr bwMode="auto">
            <a:xfrm>
              <a:off x="5618" y="1951"/>
              <a:ext cx="813" cy="31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Rectangle 138"/>
            <p:cNvSpPr>
              <a:spLocks noChangeArrowheads="1"/>
            </p:cNvSpPr>
            <p:nvPr/>
          </p:nvSpPr>
          <p:spPr bwMode="auto">
            <a:xfrm>
              <a:off x="5618" y="1951"/>
              <a:ext cx="813" cy="31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Rectangle 139"/>
          <p:cNvSpPr>
            <a:spLocks noChangeArrowheads="1"/>
          </p:cNvSpPr>
          <p:nvPr/>
        </p:nvSpPr>
        <p:spPr bwMode="auto">
          <a:xfrm>
            <a:off x="4500563" y="2328863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13" name="Rectangle 140"/>
          <p:cNvSpPr>
            <a:spLocks noChangeArrowheads="1"/>
          </p:cNvSpPr>
          <p:nvPr/>
        </p:nvSpPr>
        <p:spPr bwMode="auto">
          <a:xfrm>
            <a:off x="4919663" y="2328863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14" name="Group 141"/>
          <p:cNvGrpSpPr>
            <a:grpSpLocks/>
          </p:cNvGrpSpPr>
          <p:nvPr/>
        </p:nvGrpSpPr>
        <p:grpSpPr bwMode="auto">
          <a:xfrm>
            <a:off x="4397375" y="1420813"/>
            <a:ext cx="663575" cy="828675"/>
            <a:chOff x="5618" y="939"/>
            <a:chExt cx="813" cy="1012"/>
          </a:xfrm>
        </p:grpSpPr>
        <p:sp>
          <p:nvSpPr>
            <p:cNvPr id="15" name="Rectangle 142"/>
            <p:cNvSpPr>
              <a:spLocks noChangeArrowheads="1"/>
            </p:cNvSpPr>
            <p:nvPr/>
          </p:nvSpPr>
          <p:spPr bwMode="auto">
            <a:xfrm>
              <a:off x="5618" y="939"/>
              <a:ext cx="813" cy="101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143"/>
            <p:cNvSpPr>
              <a:spLocks noChangeArrowheads="1"/>
            </p:cNvSpPr>
            <p:nvPr/>
          </p:nvSpPr>
          <p:spPr bwMode="auto">
            <a:xfrm>
              <a:off x="5618" y="939"/>
              <a:ext cx="813" cy="1012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" name="Rectangle 144"/>
          <p:cNvSpPr>
            <a:spLocks noChangeArrowheads="1"/>
          </p:cNvSpPr>
          <p:nvPr/>
        </p:nvSpPr>
        <p:spPr bwMode="auto">
          <a:xfrm>
            <a:off x="4421188" y="1517650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18" name="Rectangle 145"/>
          <p:cNvSpPr>
            <a:spLocks noChangeArrowheads="1"/>
          </p:cNvSpPr>
          <p:nvPr/>
        </p:nvSpPr>
        <p:spPr bwMode="auto">
          <a:xfrm>
            <a:off x="4976813" y="151765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19" name="Group 146"/>
          <p:cNvGrpSpPr>
            <a:grpSpLocks/>
          </p:cNvGrpSpPr>
          <p:nvPr/>
        </p:nvGrpSpPr>
        <p:grpSpPr bwMode="auto">
          <a:xfrm>
            <a:off x="5438775" y="2249488"/>
            <a:ext cx="661988" cy="252412"/>
            <a:chOff x="6892" y="1951"/>
            <a:chExt cx="813" cy="309"/>
          </a:xfrm>
        </p:grpSpPr>
        <p:sp>
          <p:nvSpPr>
            <p:cNvPr id="20" name="Rectangle 147"/>
            <p:cNvSpPr>
              <a:spLocks noChangeArrowheads="1"/>
            </p:cNvSpPr>
            <p:nvPr/>
          </p:nvSpPr>
          <p:spPr bwMode="auto">
            <a:xfrm>
              <a:off x="6892" y="1951"/>
              <a:ext cx="813" cy="30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148"/>
            <p:cNvSpPr>
              <a:spLocks noChangeArrowheads="1"/>
            </p:cNvSpPr>
            <p:nvPr/>
          </p:nvSpPr>
          <p:spPr bwMode="auto">
            <a:xfrm>
              <a:off x="6892" y="1951"/>
              <a:ext cx="813" cy="30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Rectangle 149"/>
          <p:cNvSpPr>
            <a:spLocks noChangeArrowheads="1"/>
          </p:cNvSpPr>
          <p:nvPr/>
        </p:nvSpPr>
        <p:spPr bwMode="auto">
          <a:xfrm>
            <a:off x="5545138" y="2287588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23" name="Rectangle 150"/>
          <p:cNvSpPr>
            <a:spLocks noChangeArrowheads="1"/>
          </p:cNvSpPr>
          <p:nvPr/>
        </p:nvSpPr>
        <p:spPr bwMode="auto">
          <a:xfrm>
            <a:off x="5964238" y="2287588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24" name="Group 151"/>
          <p:cNvGrpSpPr>
            <a:grpSpLocks/>
          </p:cNvGrpSpPr>
          <p:nvPr/>
        </p:nvGrpSpPr>
        <p:grpSpPr bwMode="auto">
          <a:xfrm>
            <a:off x="6100763" y="2249488"/>
            <a:ext cx="663575" cy="252412"/>
            <a:chOff x="7705" y="1951"/>
            <a:chExt cx="812" cy="309"/>
          </a:xfrm>
        </p:grpSpPr>
        <p:sp>
          <p:nvSpPr>
            <p:cNvPr id="25" name="Rectangle 152"/>
            <p:cNvSpPr>
              <a:spLocks noChangeArrowheads="1"/>
            </p:cNvSpPr>
            <p:nvPr/>
          </p:nvSpPr>
          <p:spPr bwMode="auto">
            <a:xfrm>
              <a:off x="7705" y="1951"/>
              <a:ext cx="812" cy="30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153"/>
            <p:cNvSpPr>
              <a:spLocks noChangeArrowheads="1"/>
            </p:cNvSpPr>
            <p:nvPr/>
          </p:nvSpPr>
          <p:spPr bwMode="auto">
            <a:xfrm>
              <a:off x="7705" y="1951"/>
              <a:ext cx="812" cy="30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Rectangle 154"/>
          <p:cNvSpPr>
            <a:spLocks noChangeArrowheads="1"/>
          </p:cNvSpPr>
          <p:nvPr/>
        </p:nvSpPr>
        <p:spPr bwMode="auto">
          <a:xfrm>
            <a:off x="6203950" y="2287588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28" name="Rectangle 155"/>
          <p:cNvSpPr>
            <a:spLocks noChangeArrowheads="1"/>
          </p:cNvSpPr>
          <p:nvPr/>
        </p:nvSpPr>
        <p:spPr bwMode="auto">
          <a:xfrm>
            <a:off x="6623050" y="228758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29" name="Group 156"/>
          <p:cNvGrpSpPr>
            <a:grpSpLocks/>
          </p:cNvGrpSpPr>
          <p:nvPr/>
        </p:nvGrpSpPr>
        <p:grpSpPr bwMode="auto">
          <a:xfrm>
            <a:off x="6100763" y="1971675"/>
            <a:ext cx="663575" cy="277813"/>
            <a:chOff x="7705" y="1612"/>
            <a:chExt cx="812" cy="339"/>
          </a:xfrm>
        </p:grpSpPr>
        <p:sp>
          <p:nvSpPr>
            <p:cNvPr id="30" name="Rectangle 157"/>
            <p:cNvSpPr>
              <a:spLocks noChangeArrowheads="1"/>
            </p:cNvSpPr>
            <p:nvPr/>
          </p:nvSpPr>
          <p:spPr bwMode="auto">
            <a:xfrm>
              <a:off x="7705" y="1612"/>
              <a:ext cx="812" cy="33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158"/>
            <p:cNvSpPr>
              <a:spLocks noChangeArrowheads="1"/>
            </p:cNvSpPr>
            <p:nvPr/>
          </p:nvSpPr>
          <p:spPr bwMode="auto">
            <a:xfrm>
              <a:off x="7705" y="1612"/>
              <a:ext cx="812" cy="339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Rectangle 159"/>
          <p:cNvSpPr>
            <a:spLocks noChangeArrowheads="1"/>
          </p:cNvSpPr>
          <p:nvPr/>
        </p:nvSpPr>
        <p:spPr bwMode="auto">
          <a:xfrm>
            <a:off x="6116638" y="2017713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33" name="Rectangle 160"/>
          <p:cNvSpPr>
            <a:spLocks noChangeArrowheads="1"/>
          </p:cNvSpPr>
          <p:nvPr/>
        </p:nvSpPr>
        <p:spPr bwMode="auto">
          <a:xfrm>
            <a:off x="6673850" y="201771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34" name="Group 161"/>
          <p:cNvGrpSpPr>
            <a:grpSpLocks/>
          </p:cNvGrpSpPr>
          <p:nvPr/>
        </p:nvGrpSpPr>
        <p:grpSpPr bwMode="auto">
          <a:xfrm>
            <a:off x="6100763" y="1698625"/>
            <a:ext cx="663575" cy="273050"/>
            <a:chOff x="7705" y="1279"/>
            <a:chExt cx="812" cy="333"/>
          </a:xfrm>
        </p:grpSpPr>
        <p:sp>
          <p:nvSpPr>
            <p:cNvPr id="35" name="Rectangle 162"/>
            <p:cNvSpPr>
              <a:spLocks noChangeArrowheads="1"/>
            </p:cNvSpPr>
            <p:nvPr/>
          </p:nvSpPr>
          <p:spPr bwMode="auto">
            <a:xfrm>
              <a:off x="7705" y="1279"/>
              <a:ext cx="812" cy="3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163"/>
            <p:cNvSpPr>
              <a:spLocks noChangeArrowheads="1"/>
            </p:cNvSpPr>
            <p:nvPr/>
          </p:nvSpPr>
          <p:spPr bwMode="auto">
            <a:xfrm>
              <a:off x="7705" y="1279"/>
              <a:ext cx="812" cy="33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" name="Group 164"/>
          <p:cNvGrpSpPr>
            <a:grpSpLocks/>
          </p:cNvGrpSpPr>
          <p:nvPr/>
        </p:nvGrpSpPr>
        <p:grpSpPr bwMode="auto">
          <a:xfrm>
            <a:off x="7273925" y="2232025"/>
            <a:ext cx="663575" cy="269875"/>
            <a:chOff x="9139" y="1930"/>
            <a:chExt cx="813" cy="330"/>
          </a:xfrm>
        </p:grpSpPr>
        <p:sp>
          <p:nvSpPr>
            <p:cNvPr id="38" name="Rectangle 165"/>
            <p:cNvSpPr>
              <a:spLocks noChangeArrowheads="1"/>
            </p:cNvSpPr>
            <p:nvPr/>
          </p:nvSpPr>
          <p:spPr bwMode="auto">
            <a:xfrm>
              <a:off x="9139" y="1930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Rectangle 166"/>
            <p:cNvSpPr>
              <a:spLocks noChangeArrowheads="1"/>
            </p:cNvSpPr>
            <p:nvPr/>
          </p:nvSpPr>
          <p:spPr bwMode="auto">
            <a:xfrm>
              <a:off x="9139" y="1930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" name="Rectangle 167"/>
          <p:cNvSpPr>
            <a:spLocks noChangeArrowheads="1"/>
          </p:cNvSpPr>
          <p:nvPr/>
        </p:nvSpPr>
        <p:spPr bwMode="auto">
          <a:xfrm>
            <a:off x="7375525" y="2287588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41" name="Rectangle 168"/>
          <p:cNvSpPr>
            <a:spLocks noChangeArrowheads="1"/>
          </p:cNvSpPr>
          <p:nvPr/>
        </p:nvSpPr>
        <p:spPr bwMode="auto">
          <a:xfrm>
            <a:off x="7794625" y="228758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42" name="Group 169"/>
          <p:cNvGrpSpPr>
            <a:grpSpLocks/>
          </p:cNvGrpSpPr>
          <p:nvPr/>
        </p:nvGrpSpPr>
        <p:grpSpPr bwMode="auto">
          <a:xfrm>
            <a:off x="7273925" y="1960563"/>
            <a:ext cx="663575" cy="271462"/>
            <a:chOff x="9139" y="1599"/>
            <a:chExt cx="813" cy="331"/>
          </a:xfrm>
        </p:grpSpPr>
        <p:sp>
          <p:nvSpPr>
            <p:cNvPr id="43" name="Rectangle 170"/>
            <p:cNvSpPr>
              <a:spLocks noChangeArrowheads="1"/>
            </p:cNvSpPr>
            <p:nvPr/>
          </p:nvSpPr>
          <p:spPr bwMode="auto">
            <a:xfrm>
              <a:off x="9139" y="1599"/>
              <a:ext cx="813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171"/>
            <p:cNvSpPr>
              <a:spLocks noChangeArrowheads="1"/>
            </p:cNvSpPr>
            <p:nvPr/>
          </p:nvSpPr>
          <p:spPr bwMode="auto">
            <a:xfrm>
              <a:off x="9139" y="1599"/>
              <a:ext cx="813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" name="Rectangle 172"/>
          <p:cNvSpPr>
            <a:spLocks noChangeArrowheads="1"/>
          </p:cNvSpPr>
          <p:nvPr/>
        </p:nvSpPr>
        <p:spPr bwMode="auto">
          <a:xfrm>
            <a:off x="7313613" y="2017713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46" name="Rectangle 173"/>
          <p:cNvSpPr>
            <a:spLocks noChangeArrowheads="1"/>
          </p:cNvSpPr>
          <p:nvPr/>
        </p:nvSpPr>
        <p:spPr bwMode="auto">
          <a:xfrm>
            <a:off x="7869238" y="2017713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47" name="Group 174"/>
          <p:cNvGrpSpPr>
            <a:grpSpLocks/>
          </p:cNvGrpSpPr>
          <p:nvPr/>
        </p:nvGrpSpPr>
        <p:grpSpPr bwMode="auto">
          <a:xfrm>
            <a:off x="7273925" y="1698625"/>
            <a:ext cx="663575" cy="269875"/>
            <a:chOff x="9139" y="1279"/>
            <a:chExt cx="813" cy="330"/>
          </a:xfrm>
        </p:grpSpPr>
        <p:sp>
          <p:nvSpPr>
            <p:cNvPr id="48" name="Rectangle 175"/>
            <p:cNvSpPr>
              <a:spLocks noChangeArrowheads="1"/>
            </p:cNvSpPr>
            <p:nvPr/>
          </p:nvSpPr>
          <p:spPr bwMode="auto">
            <a:xfrm>
              <a:off x="9139" y="1279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Rectangle 176"/>
            <p:cNvSpPr>
              <a:spLocks noChangeArrowheads="1"/>
            </p:cNvSpPr>
            <p:nvPr/>
          </p:nvSpPr>
          <p:spPr bwMode="auto">
            <a:xfrm>
              <a:off x="9139" y="1279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" name="Group 177"/>
          <p:cNvGrpSpPr>
            <a:grpSpLocks/>
          </p:cNvGrpSpPr>
          <p:nvPr/>
        </p:nvGrpSpPr>
        <p:grpSpPr bwMode="auto">
          <a:xfrm>
            <a:off x="7273925" y="1428750"/>
            <a:ext cx="663575" cy="269875"/>
            <a:chOff x="9139" y="949"/>
            <a:chExt cx="813" cy="330"/>
          </a:xfrm>
        </p:grpSpPr>
        <p:sp>
          <p:nvSpPr>
            <p:cNvPr id="51" name="Rectangle 178"/>
            <p:cNvSpPr>
              <a:spLocks noChangeArrowheads="1"/>
            </p:cNvSpPr>
            <p:nvPr/>
          </p:nvSpPr>
          <p:spPr bwMode="auto">
            <a:xfrm>
              <a:off x="9139" y="949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Rectangle 179"/>
            <p:cNvSpPr>
              <a:spLocks noChangeArrowheads="1"/>
            </p:cNvSpPr>
            <p:nvPr/>
          </p:nvSpPr>
          <p:spPr bwMode="auto">
            <a:xfrm>
              <a:off x="9139" y="949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" name="Rectangle 180"/>
          <p:cNvSpPr>
            <a:spLocks noChangeArrowheads="1"/>
          </p:cNvSpPr>
          <p:nvPr/>
        </p:nvSpPr>
        <p:spPr bwMode="auto">
          <a:xfrm>
            <a:off x="7196138" y="1468438"/>
            <a:ext cx="8239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54" name="Rectangle 181"/>
          <p:cNvSpPr>
            <a:spLocks noChangeArrowheads="1"/>
          </p:cNvSpPr>
          <p:nvPr/>
        </p:nvSpPr>
        <p:spPr bwMode="auto">
          <a:xfrm>
            <a:off x="4576763" y="2717800"/>
            <a:ext cx="2476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UE</a:t>
            </a:r>
            <a:endParaRPr lang="en-US" altLang="zh-CN" sz="1400"/>
          </a:p>
        </p:txBody>
      </p:sp>
      <p:sp>
        <p:nvSpPr>
          <p:cNvPr id="55" name="Rectangle 182"/>
          <p:cNvSpPr>
            <a:spLocks noChangeArrowheads="1"/>
          </p:cNvSpPr>
          <p:nvPr/>
        </p:nvSpPr>
        <p:spPr bwMode="auto">
          <a:xfrm>
            <a:off x="4805363" y="271780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56" name="Rectangle 186"/>
          <p:cNvSpPr>
            <a:spLocks noChangeArrowheads="1"/>
          </p:cNvSpPr>
          <p:nvPr/>
        </p:nvSpPr>
        <p:spPr bwMode="auto">
          <a:xfrm>
            <a:off x="7454900" y="2716213"/>
            <a:ext cx="7286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Gateway</a:t>
            </a:r>
            <a:endParaRPr lang="en-US" altLang="zh-CN" sz="1400"/>
          </a:p>
        </p:txBody>
      </p:sp>
      <p:sp>
        <p:nvSpPr>
          <p:cNvPr id="57" name="Rectangle 187"/>
          <p:cNvSpPr>
            <a:spLocks noChangeArrowheads="1"/>
          </p:cNvSpPr>
          <p:nvPr/>
        </p:nvSpPr>
        <p:spPr bwMode="auto">
          <a:xfrm>
            <a:off x="7954963" y="2716213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58" name="Rectangle 188"/>
          <p:cNvSpPr>
            <a:spLocks noChangeArrowheads="1"/>
          </p:cNvSpPr>
          <p:nvPr/>
        </p:nvSpPr>
        <p:spPr bwMode="auto">
          <a:xfrm>
            <a:off x="7553325" y="2871788"/>
            <a:ext cx="3841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/>
              <a:t>LMA</a:t>
            </a:r>
          </a:p>
        </p:txBody>
      </p:sp>
      <p:sp>
        <p:nvSpPr>
          <p:cNvPr id="59" name="Rectangle 189"/>
          <p:cNvSpPr>
            <a:spLocks noChangeArrowheads="1"/>
          </p:cNvSpPr>
          <p:nvPr/>
        </p:nvSpPr>
        <p:spPr bwMode="auto">
          <a:xfrm>
            <a:off x="7778750" y="287178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60" name="Freeform 190"/>
          <p:cNvSpPr>
            <a:spLocks noEditPoints="1"/>
          </p:cNvSpPr>
          <p:nvPr/>
        </p:nvSpPr>
        <p:spPr bwMode="auto">
          <a:xfrm>
            <a:off x="6970713" y="1412875"/>
            <a:ext cx="9525" cy="1116013"/>
          </a:xfrm>
          <a:custGeom>
            <a:avLst/>
            <a:gdLst/>
            <a:ahLst/>
            <a:cxnLst>
              <a:cxn ang="0">
                <a:pos x="25" y="12"/>
              </a:cxn>
              <a:cxn ang="0">
                <a:pos x="25" y="62"/>
              </a:cxn>
              <a:cxn ang="0">
                <a:pos x="25" y="112"/>
              </a:cxn>
              <a:cxn ang="0">
                <a:pos x="25" y="162"/>
              </a:cxn>
              <a:cxn ang="0">
                <a:pos x="25" y="212"/>
              </a:cxn>
              <a:cxn ang="0">
                <a:pos x="25" y="262"/>
              </a:cxn>
              <a:cxn ang="0">
                <a:pos x="25" y="312"/>
              </a:cxn>
              <a:cxn ang="0">
                <a:pos x="25" y="362"/>
              </a:cxn>
              <a:cxn ang="0">
                <a:pos x="25" y="412"/>
              </a:cxn>
              <a:cxn ang="0">
                <a:pos x="25" y="462"/>
              </a:cxn>
              <a:cxn ang="0">
                <a:pos x="25" y="512"/>
              </a:cxn>
              <a:cxn ang="0">
                <a:pos x="25" y="562"/>
              </a:cxn>
              <a:cxn ang="0">
                <a:pos x="25" y="612"/>
              </a:cxn>
              <a:cxn ang="0">
                <a:pos x="25" y="662"/>
              </a:cxn>
              <a:cxn ang="0">
                <a:pos x="25" y="712"/>
              </a:cxn>
              <a:cxn ang="0">
                <a:pos x="25" y="763"/>
              </a:cxn>
              <a:cxn ang="0">
                <a:pos x="25" y="813"/>
              </a:cxn>
              <a:cxn ang="0">
                <a:pos x="25" y="863"/>
              </a:cxn>
              <a:cxn ang="0">
                <a:pos x="25" y="913"/>
              </a:cxn>
              <a:cxn ang="0">
                <a:pos x="25" y="963"/>
              </a:cxn>
              <a:cxn ang="0">
                <a:pos x="25" y="1013"/>
              </a:cxn>
              <a:cxn ang="0">
                <a:pos x="25" y="1063"/>
              </a:cxn>
              <a:cxn ang="0">
                <a:pos x="25" y="1113"/>
              </a:cxn>
              <a:cxn ang="0">
                <a:pos x="25" y="1163"/>
              </a:cxn>
              <a:cxn ang="0">
                <a:pos x="25" y="1213"/>
              </a:cxn>
              <a:cxn ang="0">
                <a:pos x="25" y="1263"/>
              </a:cxn>
              <a:cxn ang="0">
                <a:pos x="25" y="1313"/>
              </a:cxn>
              <a:cxn ang="0">
                <a:pos x="25" y="1363"/>
              </a:cxn>
              <a:cxn ang="0">
                <a:pos x="25" y="1413"/>
              </a:cxn>
              <a:cxn ang="0">
                <a:pos x="25" y="1463"/>
              </a:cxn>
              <a:cxn ang="0">
                <a:pos x="25" y="1513"/>
              </a:cxn>
              <a:cxn ang="0">
                <a:pos x="25" y="1563"/>
              </a:cxn>
              <a:cxn ang="0">
                <a:pos x="25" y="1613"/>
              </a:cxn>
              <a:cxn ang="0">
                <a:pos x="25" y="1663"/>
              </a:cxn>
              <a:cxn ang="0">
                <a:pos x="25" y="1713"/>
              </a:cxn>
              <a:cxn ang="0">
                <a:pos x="25" y="1763"/>
              </a:cxn>
              <a:cxn ang="0">
                <a:pos x="25" y="1813"/>
              </a:cxn>
              <a:cxn ang="0">
                <a:pos x="25" y="1863"/>
              </a:cxn>
              <a:cxn ang="0">
                <a:pos x="25" y="1913"/>
              </a:cxn>
              <a:cxn ang="0">
                <a:pos x="25" y="1963"/>
              </a:cxn>
              <a:cxn ang="0">
                <a:pos x="25" y="2013"/>
              </a:cxn>
              <a:cxn ang="0">
                <a:pos x="25" y="2063"/>
              </a:cxn>
              <a:cxn ang="0">
                <a:pos x="25" y="2113"/>
              </a:cxn>
              <a:cxn ang="0">
                <a:pos x="25" y="2163"/>
              </a:cxn>
              <a:cxn ang="0">
                <a:pos x="25" y="2213"/>
              </a:cxn>
              <a:cxn ang="0">
                <a:pos x="25" y="2263"/>
              </a:cxn>
              <a:cxn ang="0">
                <a:pos x="25" y="2313"/>
              </a:cxn>
              <a:cxn ang="0">
                <a:pos x="25" y="2363"/>
              </a:cxn>
              <a:cxn ang="0">
                <a:pos x="25" y="2413"/>
              </a:cxn>
              <a:cxn ang="0">
                <a:pos x="25" y="2463"/>
              </a:cxn>
              <a:cxn ang="0">
                <a:pos x="25" y="2513"/>
              </a:cxn>
              <a:cxn ang="0">
                <a:pos x="25" y="2563"/>
              </a:cxn>
              <a:cxn ang="0">
                <a:pos x="25" y="2613"/>
              </a:cxn>
              <a:cxn ang="0">
                <a:pos x="25" y="2663"/>
              </a:cxn>
              <a:cxn ang="0">
                <a:pos x="25" y="2713"/>
              </a:cxn>
            </a:cxnLst>
            <a:rect l="0" t="0" r="r" b="b"/>
            <a:pathLst>
              <a:path w="25" h="2726">
                <a:moveTo>
                  <a:pt x="25" y="12"/>
                </a:moveTo>
                <a:lnTo>
                  <a:pt x="25" y="12"/>
                </a:lnTo>
                <a:cubicBezTo>
                  <a:pt x="25" y="19"/>
                  <a:pt x="19" y="25"/>
                  <a:pt x="12" y="25"/>
                </a:cubicBezTo>
                <a:cubicBezTo>
                  <a:pt x="6" y="25"/>
                  <a:pt x="0" y="19"/>
                  <a:pt x="0" y="12"/>
                </a:cubicBezTo>
                <a:lnTo>
                  <a:pt x="0" y="12"/>
                </a:lnTo>
                <a:cubicBezTo>
                  <a:pt x="0" y="5"/>
                  <a:pt x="6" y="0"/>
                  <a:pt x="12" y="0"/>
                </a:cubicBezTo>
                <a:cubicBezTo>
                  <a:pt x="19" y="0"/>
                  <a:pt x="25" y="5"/>
                  <a:pt x="25" y="12"/>
                </a:cubicBezTo>
                <a:close/>
                <a:moveTo>
                  <a:pt x="25" y="62"/>
                </a:moveTo>
                <a:lnTo>
                  <a:pt x="25" y="62"/>
                </a:lnTo>
                <a:cubicBezTo>
                  <a:pt x="25" y="69"/>
                  <a:pt x="19" y="75"/>
                  <a:pt x="12" y="75"/>
                </a:cubicBezTo>
                <a:cubicBezTo>
                  <a:pt x="6" y="75"/>
                  <a:pt x="0" y="69"/>
                  <a:pt x="0" y="62"/>
                </a:cubicBezTo>
                <a:lnTo>
                  <a:pt x="0" y="62"/>
                </a:lnTo>
                <a:cubicBezTo>
                  <a:pt x="0" y="55"/>
                  <a:pt x="6" y="50"/>
                  <a:pt x="12" y="50"/>
                </a:cubicBezTo>
                <a:cubicBezTo>
                  <a:pt x="19" y="50"/>
                  <a:pt x="25" y="55"/>
                  <a:pt x="25" y="62"/>
                </a:cubicBezTo>
                <a:close/>
                <a:moveTo>
                  <a:pt x="25" y="112"/>
                </a:moveTo>
                <a:lnTo>
                  <a:pt x="25" y="112"/>
                </a:lnTo>
                <a:cubicBezTo>
                  <a:pt x="25" y="119"/>
                  <a:pt x="19" y="125"/>
                  <a:pt x="12" y="125"/>
                </a:cubicBezTo>
                <a:cubicBezTo>
                  <a:pt x="6" y="125"/>
                  <a:pt x="0" y="119"/>
                  <a:pt x="0" y="112"/>
                </a:cubicBezTo>
                <a:lnTo>
                  <a:pt x="0" y="112"/>
                </a:lnTo>
                <a:cubicBezTo>
                  <a:pt x="0" y="105"/>
                  <a:pt x="6" y="100"/>
                  <a:pt x="12" y="100"/>
                </a:cubicBezTo>
                <a:cubicBezTo>
                  <a:pt x="19" y="100"/>
                  <a:pt x="25" y="105"/>
                  <a:pt x="25" y="112"/>
                </a:cubicBezTo>
                <a:close/>
                <a:moveTo>
                  <a:pt x="25" y="162"/>
                </a:moveTo>
                <a:lnTo>
                  <a:pt x="25" y="162"/>
                </a:lnTo>
                <a:cubicBezTo>
                  <a:pt x="25" y="169"/>
                  <a:pt x="19" y="175"/>
                  <a:pt x="12" y="175"/>
                </a:cubicBezTo>
                <a:cubicBezTo>
                  <a:pt x="6" y="175"/>
                  <a:pt x="0" y="169"/>
                  <a:pt x="0" y="162"/>
                </a:cubicBezTo>
                <a:lnTo>
                  <a:pt x="0" y="162"/>
                </a:lnTo>
                <a:cubicBezTo>
                  <a:pt x="0" y="155"/>
                  <a:pt x="6" y="150"/>
                  <a:pt x="12" y="150"/>
                </a:cubicBezTo>
                <a:cubicBezTo>
                  <a:pt x="19" y="150"/>
                  <a:pt x="25" y="155"/>
                  <a:pt x="25" y="162"/>
                </a:cubicBezTo>
                <a:close/>
                <a:moveTo>
                  <a:pt x="25" y="212"/>
                </a:moveTo>
                <a:lnTo>
                  <a:pt x="25" y="212"/>
                </a:lnTo>
                <a:cubicBezTo>
                  <a:pt x="25" y="219"/>
                  <a:pt x="19" y="225"/>
                  <a:pt x="12" y="225"/>
                </a:cubicBezTo>
                <a:cubicBezTo>
                  <a:pt x="6" y="225"/>
                  <a:pt x="0" y="219"/>
                  <a:pt x="0" y="212"/>
                </a:cubicBezTo>
                <a:lnTo>
                  <a:pt x="0" y="212"/>
                </a:lnTo>
                <a:cubicBezTo>
                  <a:pt x="0" y="205"/>
                  <a:pt x="6" y="200"/>
                  <a:pt x="12" y="200"/>
                </a:cubicBezTo>
                <a:cubicBezTo>
                  <a:pt x="19" y="200"/>
                  <a:pt x="25" y="205"/>
                  <a:pt x="25" y="212"/>
                </a:cubicBezTo>
                <a:close/>
                <a:moveTo>
                  <a:pt x="25" y="262"/>
                </a:moveTo>
                <a:lnTo>
                  <a:pt x="25" y="262"/>
                </a:lnTo>
                <a:cubicBezTo>
                  <a:pt x="25" y="269"/>
                  <a:pt x="19" y="275"/>
                  <a:pt x="12" y="275"/>
                </a:cubicBezTo>
                <a:cubicBezTo>
                  <a:pt x="6" y="275"/>
                  <a:pt x="0" y="269"/>
                  <a:pt x="0" y="262"/>
                </a:cubicBezTo>
                <a:lnTo>
                  <a:pt x="0" y="262"/>
                </a:lnTo>
                <a:cubicBezTo>
                  <a:pt x="0" y="255"/>
                  <a:pt x="6" y="250"/>
                  <a:pt x="12" y="250"/>
                </a:cubicBezTo>
                <a:cubicBezTo>
                  <a:pt x="19" y="250"/>
                  <a:pt x="25" y="255"/>
                  <a:pt x="25" y="262"/>
                </a:cubicBezTo>
                <a:close/>
                <a:moveTo>
                  <a:pt x="25" y="312"/>
                </a:moveTo>
                <a:lnTo>
                  <a:pt x="25" y="312"/>
                </a:lnTo>
                <a:cubicBezTo>
                  <a:pt x="25" y="319"/>
                  <a:pt x="19" y="325"/>
                  <a:pt x="12" y="325"/>
                </a:cubicBezTo>
                <a:cubicBezTo>
                  <a:pt x="6" y="325"/>
                  <a:pt x="0" y="319"/>
                  <a:pt x="0" y="312"/>
                </a:cubicBezTo>
                <a:lnTo>
                  <a:pt x="0" y="312"/>
                </a:lnTo>
                <a:cubicBezTo>
                  <a:pt x="0" y="305"/>
                  <a:pt x="6" y="300"/>
                  <a:pt x="12" y="300"/>
                </a:cubicBezTo>
                <a:cubicBezTo>
                  <a:pt x="19" y="300"/>
                  <a:pt x="25" y="305"/>
                  <a:pt x="25" y="312"/>
                </a:cubicBezTo>
                <a:close/>
                <a:moveTo>
                  <a:pt x="25" y="362"/>
                </a:moveTo>
                <a:lnTo>
                  <a:pt x="25" y="362"/>
                </a:lnTo>
                <a:cubicBezTo>
                  <a:pt x="25" y="369"/>
                  <a:pt x="19" y="375"/>
                  <a:pt x="12" y="375"/>
                </a:cubicBezTo>
                <a:cubicBezTo>
                  <a:pt x="6" y="375"/>
                  <a:pt x="0" y="369"/>
                  <a:pt x="0" y="362"/>
                </a:cubicBezTo>
                <a:lnTo>
                  <a:pt x="0" y="362"/>
                </a:lnTo>
                <a:cubicBezTo>
                  <a:pt x="0" y="355"/>
                  <a:pt x="6" y="350"/>
                  <a:pt x="12" y="350"/>
                </a:cubicBezTo>
                <a:cubicBezTo>
                  <a:pt x="19" y="350"/>
                  <a:pt x="25" y="355"/>
                  <a:pt x="25" y="362"/>
                </a:cubicBezTo>
                <a:close/>
                <a:moveTo>
                  <a:pt x="25" y="412"/>
                </a:moveTo>
                <a:lnTo>
                  <a:pt x="25" y="412"/>
                </a:lnTo>
                <a:cubicBezTo>
                  <a:pt x="25" y="419"/>
                  <a:pt x="19" y="425"/>
                  <a:pt x="12" y="425"/>
                </a:cubicBezTo>
                <a:cubicBezTo>
                  <a:pt x="6" y="425"/>
                  <a:pt x="0" y="419"/>
                  <a:pt x="0" y="412"/>
                </a:cubicBezTo>
                <a:lnTo>
                  <a:pt x="0" y="412"/>
                </a:lnTo>
                <a:cubicBezTo>
                  <a:pt x="0" y="405"/>
                  <a:pt x="6" y="400"/>
                  <a:pt x="12" y="400"/>
                </a:cubicBezTo>
                <a:cubicBezTo>
                  <a:pt x="19" y="400"/>
                  <a:pt x="25" y="405"/>
                  <a:pt x="25" y="412"/>
                </a:cubicBezTo>
                <a:close/>
                <a:moveTo>
                  <a:pt x="25" y="462"/>
                </a:moveTo>
                <a:lnTo>
                  <a:pt x="25" y="462"/>
                </a:lnTo>
                <a:cubicBezTo>
                  <a:pt x="25" y="469"/>
                  <a:pt x="19" y="475"/>
                  <a:pt x="12" y="475"/>
                </a:cubicBezTo>
                <a:cubicBezTo>
                  <a:pt x="6" y="475"/>
                  <a:pt x="0" y="469"/>
                  <a:pt x="0" y="462"/>
                </a:cubicBezTo>
                <a:lnTo>
                  <a:pt x="0" y="462"/>
                </a:lnTo>
                <a:cubicBezTo>
                  <a:pt x="0" y="455"/>
                  <a:pt x="6" y="450"/>
                  <a:pt x="12" y="450"/>
                </a:cubicBezTo>
                <a:cubicBezTo>
                  <a:pt x="19" y="450"/>
                  <a:pt x="25" y="455"/>
                  <a:pt x="25" y="462"/>
                </a:cubicBezTo>
                <a:close/>
                <a:moveTo>
                  <a:pt x="25" y="512"/>
                </a:moveTo>
                <a:lnTo>
                  <a:pt x="25" y="512"/>
                </a:lnTo>
                <a:cubicBezTo>
                  <a:pt x="25" y="519"/>
                  <a:pt x="19" y="525"/>
                  <a:pt x="12" y="525"/>
                </a:cubicBezTo>
                <a:cubicBezTo>
                  <a:pt x="6" y="525"/>
                  <a:pt x="0" y="519"/>
                  <a:pt x="0" y="512"/>
                </a:cubicBezTo>
                <a:lnTo>
                  <a:pt x="0" y="512"/>
                </a:lnTo>
                <a:cubicBezTo>
                  <a:pt x="0" y="505"/>
                  <a:pt x="6" y="500"/>
                  <a:pt x="12" y="500"/>
                </a:cubicBezTo>
                <a:cubicBezTo>
                  <a:pt x="19" y="500"/>
                  <a:pt x="25" y="505"/>
                  <a:pt x="25" y="512"/>
                </a:cubicBezTo>
                <a:close/>
                <a:moveTo>
                  <a:pt x="25" y="562"/>
                </a:moveTo>
                <a:lnTo>
                  <a:pt x="25" y="562"/>
                </a:lnTo>
                <a:cubicBezTo>
                  <a:pt x="25" y="569"/>
                  <a:pt x="19" y="575"/>
                  <a:pt x="12" y="575"/>
                </a:cubicBezTo>
                <a:cubicBezTo>
                  <a:pt x="6" y="575"/>
                  <a:pt x="0" y="569"/>
                  <a:pt x="0" y="562"/>
                </a:cubicBezTo>
                <a:lnTo>
                  <a:pt x="0" y="562"/>
                </a:lnTo>
                <a:cubicBezTo>
                  <a:pt x="0" y="556"/>
                  <a:pt x="6" y="550"/>
                  <a:pt x="12" y="550"/>
                </a:cubicBezTo>
                <a:cubicBezTo>
                  <a:pt x="19" y="550"/>
                  <a:pt x="25" y="556"/>
                  <a:pt x="25" y="562"/>
                </a:cubicBezTo>
                <a:close/>
                <a:moveTo>
                  <a:pt x="25" y="612"/>
                </a:moveTo>
                <a:lnTo>
                  <a:pt x="25" y="612"/>
                </a:lnTo>
                <a:cubicBezTo>
                  <a:pt x="25" y="619"/>
                  <a:pt x="19" y="625"/>
                  <a:pt x="12" y="625"/>
                </a:cubicBezTo>
                <a:cubicBezTo>
                  <a:pt x="6" y="625"/>
                  <a:pt x="0" y="619"/>
                  <a:pt x="0" y="612"/>
                </a:cubicBezTo>
                <a:lnTo>
                  <a:pt x="0" y="612"/>
                </a:lnTo>
                <a:cubicBezTo>
                  <a:pt x="0" y="606"/>
                  <a:pt x="6" y="600"/>
                  <a:pt x="12" y="600"/>
                </a:cubicBezTo>
                <a:cubicBezTo>
                  <a:pt x="19" y="600"/>
                  <a:pt x="25" y="606"/>
                  <a:pt x="25" y="612"/>
                </a:cubicBezTo>
                <a:close/>
                <a:moveTo>
                  <a:pt x="25" y="662"/>
                </a:moveTo>
                <a:lnTo>
                  <a:pt x="25" y="662"/>
                </a:lnTo>
                <a:cubicBezTo>
                  <a:pt x="25" y="669"/>
                  <a:pt x="19" y="675"/>
                  <a:pt x="12" y="675"/>
                </a:cubicBezTo>
                <a:cubicBezTo>
                  <a:pt x="6" y="675"/>
                  <a:pt x="0" y="669"/>
                  <a:pt x="0" y="662"/>
                </a:cubicBezTo>
                <a:lnTo>
                  <a:pt x="0" y="662"/>
                </a:lnTo>
                <a:cubicBezTo>
                  <a:pt x="0" y="656"/>
                  <a:pt x="6" y="650"/>
                  <a:pt x="12" y="650"/>
                </a:cubicBezTo>
                <a:cubicBezTo>
                  <a:pt x="19" y="650"/>
                  <a:pt x="25" y="656"/>
                  <a:pt x="25" y="662"/>
                </a:cubicBezTo>
                <a:close/>
                <a:moveTo>
                  <a:pt x="25" y="712"/>
                </a:moveTo>
                <a:lnTo>
                  <a:pt x="25" y="713"/>
                </a:lnTo>
                <a:cubicBezTo>
                  <a:pt x="25" y="719"/>
                  <a:pt x="19" y="725"/>
                  <a:pt x="12" y="725"/>
                </a:cubicBezTo>
                <a:cubicBezTo>
                  <a:pt x="6" y="725"/>
                  <a:pt x="0" y="719"/>
                  <a:pt x="0" y="713"/>
                </a:cubicBezTo>
                <a:lnTo>
                  <a:pt x="0" y="712"/>
                </a:lnTo>
                <a:cubicBezTo>
                  <a:pt x="0" y="706"/>
                  <a:pt x="6" y="700"/>
                  <a:pt x="12" y="700"/>
                </a:cubicBezTo>
                <a:cubicBezTo>
                  <a:pt x="19" y="700"/>
                  <a:pt x="25" y="706"/>
                  <a:pt x="25" y="712"/>
                </a:cubicBezTo>
                <a:close/>
                <a:moveTo>
                  <a:pt x="25" y="763"/>
                </a:moveTo>
                <a:lnTo>
                  <a:pt x="25" y="763"/>
                </a:lnTo>
                <a:cubicBezTo>
                  <a:pt x="25" y="769"/>
                  <a:pt x="19" y="775"/>
                  <a:pt x="12" y="775"/>
                </a:cubicBezTo>
                <a:cubicBezTo>
                  <a:pt x="6" y="775"/>
                  <a:pt x="0" y="769"/>
                  <a:pt x="0" y="763"/>
                </a:cubicBezTo>
                <a:lnTo>
                  <a:pt x="0" y="763"/>
                </a:lnTo>
                <a:cubicBezTo>
                  <a:pt x="0" y="756"/>
                  <a:pt x="6" y="750"/>
                  <a:pt x="12" y="750"/>
                </a:cubicBezTo>
                <a:cubicBezTo>
                  <a:pt x="19" y="750"/>
                  <a:pt x="25" y="756"/>
                  <a:pt x="25" y="763"/>
                </a:cubicBezTo>
                <a:close/>
                <a:moveTo>
                  <a:pt x="25" y="813"/>
                </a:moveTo>
                <a:lnTo>
                  <a:pt x="25" y="813"/>
                </a:lnTo>
                <a:cubicBezTo>
                  <a:pt x="25" y="819"/>
                  <a:pt x="19" y="825"/>
                  <a:pt x="12" y="825"/>
                </a:cubicBezTo>
                <a:cubicBezTo>
                  <a:pt x="6" y="825"/>
                  <a:pt x="0" y="819"/>
                  <a:pt x="0" y="813"/>
                </a:cubicBezTo>
                <a:lnTo>
                  <a:pt x="0" y="813"/>
                </a:lnTo>
                <a:cubicBezTo>
                  <a:pt x="0" y="806"/>
                  <a:pt x="6" y="800"/>
                  <a:pt x="12" y="800"/>
                </a:cubicBezTo>
                <a:cubicBezTo>
                  <a:pt x="19" y="800"/>
                  <a:pt x="25" y="806"/>
                  <a:pt x="25" y="813"/>
                </a:cubicBezTo>
                <a:close/>
                <a:moveTo>
                  <a:pt x="25" y="863"/>
                </a:moveTo>
                <a:lnTo>
                  <a:pt x="25" y="863"/>
                </a:lnTo>
                <a:cubicBezTo>
                  <a:pt x="25" y="869"/>
                  <a:pt x="19" y="875"/>
                  <a:pt x="12" y="875"/>
                </a:cubicBezTo>
                <a:cubicBezTo>
                  <a:pt x="6" y="875"/>
                  <a:pt x="0" y="869"/>
                  <a:pt x="0" y="863"/>
                </a:cubicBezTo>
                <a:lnTo>
                  <a:pt x="0" y="863"/>
                </a:lnTo>
                <a:cubicBezTo>
                  <a:pt x="0" y="856"/>
                  <a:pt x="6" y="850"/>
                  <a:pt x="12" y="850"/>
                </a:cubicBezTo>
                <a:cubicBezTo>
                  <a:pt x="19" y="850"/>
                  <a:pt x="25" y="856"/>
                  <a:pt x="25" y="863"/>
                </a:cubicBezTo>
                <a:close/>
                <a:moveTo>
                  <a:pt x="25" y="913"/>
                </a:moveTo>
                <a:lnTo>
                  <a:pt x="25" y="913"/>
                </a:lnTo>
                <a:cubicBezTo>
                  <a:pt x="25" y="920"/>
                  <a:pt x="19" y="925"/>
                  <a:pt x="12" y="925"/>
                </a:cubicBezTo>
                <a:cubicBezTo>
                  <a:pt x="6" y="925"/>
                  <a:pt x="0" y="920"/>
                  <a:pt x="0" y="913"/>
                </a:cubicBezTo>
                <a:lnTo>
                  <a:pt x="0" y="913"/>
                </a:lnTo>
                <a:cubicBezTo>
                  <a:pt x="0" y="906"/>
                  <a:pt x="6" y="900"/>
                  <a:pt x="12" y="900"/>
                </a:cubicBezTo>
                <a:cubicBezTo>
                  <a:pt x="19" y="900"/>
                  <a:pt x="25" y="906"/>
                  <a:pt x="25" y="913"/>
                </a:cubicBezTo>
                <a:close/>
                <a:moveTo>
                  <a:pt x="25" y="963"/>
                </a:moveTo>
                <a:lnTo>
                  <a:pt x="25" y="963"/>
                </a:lnTo>
                <a:cubicBezTo>
                  <a:pt x="25" y="970"/>
                  <a:pt x="19" y="975"/>
                  <a:pt x="12" y="975"/>
                </a:cubicBezTo>
                <a:cubicBezTo>
                  <a:pt x="6" y="975"/>
                  <a:pt x="0" y="970"/>
                  <a:pt x="0" y="963"/>
                </a:cubicBezTo>
                <a:lnTo>
                  <a:pt x="0" y="963"/>
                </a:lnTo>
                <a:cubicBezTo>
                  <a:pt x="0" y="956"/>
                  <a:pt x="6" y="950"/>
                  <a:pt x="12" y="950"/>
                </a:cubicBezTo>
                <a:cubicBezTo>
                  <a:pt x="19" y="950"/>
                  <a:pt x="25" y="956"/>
                  <a:pt x="25" y="963"/>
                </a:cubicBezTo>
                <a:close/>
                <a:moveTo>
                  <a:pt x="25" y="1013"/>
                </a:moveTo>
                <a:lnTo>
                  <a:pt x="25" y="1013"/>
                </a:lnTo>
                <a:cubicBezTo>
                  <a:pt x="25" y="1020"/>
                  <a:pt x="19" y="1025"/>
                  <a:pt x="12" y="1025"/>
                </a:cubicBezTo>
                <a:cubicBezTo>
                  <a:pt x="6" y="1025"/>
                  <a:pt x="0" y="1020"/>
                  <a:pt x="0" y="1013"/>
                </a:cubicBezTo>
                <a:lnTo>
                  <a:pt x="0" y="1013"/>
                </a:lnTo>
                <a:cubicBezTo>
                  <a:pt x="0" y="1006"/>
                  <a:pt x="6" y="1000"/>
                  <a:pt x="12" y="1000"/>
                </a:cubicBezTo>
                <a:cubicBezTo>
                  <a:pt x="19" y="1000"/>
                  <a:pt x="25" y="1006"/>
                  <a:pt x="25" y="1013"/>
                </a:cubicBezTo>
                <a:close/>
                <a:moveTo>
                  <a:pt x="25" y="1063"/>
                </a:moveTo>
                <a:lnTo>
                  <a:pt x="25" y="1063"/>
                </a:lnTo>
                <a:cubicBezTo>
                  <a:pt x="25" y="1070"/>
                  <a:pt x="19" y="1075"/>
                  <a:pt x="12" y="1075"/>
                </a:cubicBezTo>
                <a:cubicBezTo>
                  <a:pt x="6" y="1075"/>
                  <a:pt x="0" y="1070"/>
                  <a:pt x="0" y="1063"/>
                </a:cubicBezTo>
                <a:lnTo>
                  <a:pt x="0" y="1063"/>
                </a:lnTo>
                <a:cubicBezTo>
                  <a:pt x="0" y="1056"/>
                  <a:pt x="6" y="1050"/>
                  <a:pt x="12" y="1050"/>
                </a:cubicBezTo>
                <a:cubicBezTo>
                  <a:pt x="19" y="1050"/>
                  <a:pt x="25" y="1056"/>
                  <a:pt x="25" y="1063"/>
                </a:cubicBezTo>
                <a:close/>
                <a:moveTo>
                  <a:pt x="25" y="1113"/>
                </a:moveTo>
                <a:lnTo>
                  <a:pt x="25" y="1113"/>
                </a:lnTo>
                <a:cubicBezTo>
                  <a:pt x="25" y="1120"/>
                  <a:pt x="19" y="1125"/>
                  <a:pt x="12" y="1125"/>
                </a:cubicBezTo>
                <a:cubicBezTo>
                  <a:pt x="6" y="1125"/>
                  <a:pt x="0" y="1120"/>
                  <a:pt x="0" y="1113"/>
                </a:cubicBezTo>
                <a:lnTo>
                  <a:pt x="0" y="1113"/>
                </a:lnTo>
                <a:cubicBezTo>
                  <a:pt x="0" y="1106"/>
                  <a:pt x="6" y="1100"/>
                  <a:pt x="12" y="1100"/>
                </a:cubicBezTo>
                <a:cubicBezTo>
                  <a:pt x="19" y="1100"/>
                  <a:pt x="25" y="1106"/>
                  <a:pt x="25" y="1113"/>
                </a:cubicBezTo>
                <a:close/>
                <a:moveTo>
                  <a:pt x="25" y="1163"/>
                </a:moveTo>
                <a:lnTo>
                  <a:pt x="25" y="1163"/>
                </a:lnTo>
                <a:cubicBezTo>
                  <a:pt x="25" y="1170"/>
                  <a:pt x="19" y="1175"/>
                  <a:pt x="12" y="1175"/>
                </a:cubicBezTo>
                <a:cubicBezTo>
                  <a:pt x="6" y="1175"/>
                  <a:pt x="0" y="1170"/>
                  <a:pt x="0" y="1163"/>
                </a:cubicBezTo>
                <a:lnTo>
                  <a:pt x="0" y="1163"/>
                </a:lnTo>
                <a:cubicBezTo>
                  <a:pt x="0" y="1156"/>
                  <a:pt x="6" y="1150"/>
                  <a:pt x="12" y="1150"/>
                </a:cubicBezTo>
                <a:cubicBezTo>
                  <a:pt x="19" y="1150"/>
                  <a:pt x="25" y="1156"/>
                  <a:pt x="25" y="1163"/>
                </a:cubicBezTo>
                <a:close/>
                <a:moveTo>
                  <a:pt x="25" y="1213"/>
                </a:moveTo>
                <a:lnTo>
                  <a:pt x="25" y="1213"/>
                </a:lnTo>
                <a:cubicBezTo>
                  <a:pt x="25" y="1220"/>
                  <a:pt x="19" y="1225"/>
                  <a:pt x="12" y="1225"/>
                </a:cubicBezTo>
                <a:cubicBezTo>
                  <a:pt x="6" y="1225"/>
                  <a:pt x="0" y="1220"/>
                  <a:pt x="0" y="1213"/>
                </a:cubicBezTo>
                <a:lnTo>
                  <a:pt x="0" y="1213"/>
                </a:lnTo>
                <a:cubicBezTo>
                  <a:pt x="0" y="1206"/>
                  <a:pt x="6" y="1200"/>
                  <a:pt x="12" y="1200"/>
                </a:cubicBezTo>
                <a:cubicBezTo>
                  <a:pt x="19" y="1200"/>
                  <a:pt x="25" y="1206"/>
                  <a:pt x="25" y="1213"/>
                </a:cubicBezTo>
                <a:close/>
                <a:moveTo>
                  <a:pt x="25" y="1263"/>
                </a:moveTo>
                <a:lnTo>
                  <a:pt x="25" y="1263"/>
                </a:lnTo>
                <a:cubicBezTo>
                  <a:pt x="25" y="1270"/>
                  <a:pt x="19" y="1275"/>
                  <a:pt x="12" y="1275"/>
                </a:cubicBezTo>
                <a:cubicBezTo>
                  <a:pt x="6" y="1275"/>
                  <a:pt x="0" y="1270"/>
                  <a:pt x="0" y="1263"/>
                </a:cubicBezTo>
                <a:lnTo>
                  <a:pt x="0" y="1263"/>
                </a:lnTo>
                <a:cubicBezTo>
                  <a:pt x="0" y="1256"/>
                  <a:pt x="6" y="1250"/>
                  <a:pt x="12" y="1250"/>
                </a:cubicBezTo>
                <a:cubicBezTo>
                  <a:pt x="19" y="1250"/>
                  <a:pt x="25" y="1256"/>
                  <a:pt x="25" y="1263"/>
                </a:cubicBezTo>
                <a:close/>
                <a:moveTo>
                  <a:pt x="25" y="1313"/>
                </a:moveTo>
                <a:lnTo>
                  <a:pt x="25" y="1313"/>
                </a:lnTo>
                <a:cubicBezTo>
                  <a:pt x="25" y="1320"/>
                  <a:pt x="19" y="1325"/>
                  <a:pt x="12" y="1325"/>
                </a:cubicBezTo>
                <a:cubicBezTo>
                  <a:pt x="6" y="1325"/>
                  <a:pt x="0" y="1320"/>
                  <a:pt x="0" y="1313"/>
                </a:cubicBezTo>
                <a:lnTo>
                  <a:pt x="0" y="1313"/>
                </a:lnTo>
                <a:cubicBezTo>
                  <a:pt x="0" y="1306"/>
                  <a:pt x="6" y="1300"/>
                  <a:pt x="12" y="1300"/>
                </a:cubicBezTo>
                <a:cubicBezTo>
                  <a:pt x="19" y="1300"/>
                  <a:pt x="25" y="1306"/>
                  <a:pt x="25" y="1313"/>
                </a:cubicBezTo>
                <a:close/>
                <a:moveTo>
                  <a:pt x="25" y="1363"/>
                </a:moveTo>
                <a:lnTo>
                  <a:pt x="25" y="1363"/>
                </a:lnTo>
                <a:cubicBezTo>
                  <a:pt x="25" y="1370"/>
                  <a:pt x="19" y="1375"/>
                  <a:pt x="12" y="1375"/>
                </a:cubicBezTo>
                <a:cubicBezTo>
                  <a:pt x="6" y="1375"/>
                  <a:pt x="0" y="1370"/>
                  <a:pt x="0" y="1363"/>
                </a:cubicBezTo>
                <a:lnTo>
                  <a:pt x="0" y="1363"/>
                </a:lnTo>
                <a:cubicBezTo>
                  <a:pt x="0" y="1356"/>
                  <a:pt x="6" y="1350"/>
                  <a:pt x="12" y="1350"/>
                </a:cubicBezTo>
                <a:cubicBezTo>
                  <a:pt x="19" y="1350"/>
                  <a:pt x="25" y="1356"/>
                  <a:pt x="25" y="1363"/>
                </a:cubicBezTo>
                <a:close/>
                <a:moveTo>
                  <a:pt x="25" y="1413"/>
                </a:moveTo>
                <a:lnTo>
                  <a:pt x="25" y="1413"/>
                </a:lnTo>
                <a:cubicBezTo>
                  <a:pt x="25" y="1420"/>
                  <a:pt x="19" y="1425"/>
                  <a:pt x="12" y="1425"/>
                </a:cubicBezTo>
                <a:cubicBezTo>
                  <a:pt x="6" y="1425"/>
                  <a:pt x="0" y="1420"/>
                  <a:pt x="0" y="1413"/>
                </a:cubicBezTo>
                <a:lnTo>
                  <a:pt x="0" y="1413"/>
                </a:lnTo>
                <a:cubicBezTo>
                  <a:pt x="0" y="1406"/>
                  <a:pt x="6" y="1400"/>
                  <a:pt x="12" y="1400"/>
                </a:cubicBezTo>
                <a:cubicBezTo>
                  <a:pt x="19" y="1400"/>
                  <a:pt x="25" y="1406"/>
                  <a:pt x="25" y="1413"/>
                </a:cubicBezTo>
                <a:close/>
                <a:moveTo>
                  <a:pt x="25" y="1463"/>
                </a:moveTo>
                <a:lnTo>
                  <a:pt x="25" y="1463"/>
                </a:lnTo>
                <a:cubicBezTo>
                  <a:pt x="25" y="1470"/>
                  <a:pt x="19" y="1475"/>
                  <a:pt x="12" y="1475"/>
                </a:cubicBezTo>
                <a:cubicBezTo>
                  <a:pt x="6" y="1475"/>
                  <a:pt x="0" y="1470"/>
                  <a:pt x="0" y="1463"/>
                </a:cubicBezTo>
                <a:lnTo>
                  <a:pt x="0" y="1463"/>
                </a:lnTo>
                <a:cubicBezTo>
                  <a:pt x="0" y="1456"/>
                  <a:pt x="6" y="1450"/>
                  <a:pt x="12" y="1450"/>
                </a:cubicBezTo>
                <a:cubicBezTo>
                  <a:pt x="19" y="1450"/>
                  <a:pt x="25" y="1456"/>
                  <a:pt x="25" y="1463"/>
                </a:cubicBezTo>
                <a:close/>
                <a:moveTo>
                  <a:pt x="25" y="1513"/>
                </a:moveTo>
                <a:lnTo>
                  <a:pt x="25" y="1513"/>
                </a:lnTo>
                <a:cubicBezTo>
                  <a:pt x="25" y="1520"/>
                  <a:pt x="19" y="1525"/>
                  <a:pt x="12" y="1525"/>
                </a:cubicBezTo>
                <a:cubicBezTo>
                  <a:pt x="6" y="1525"/>
                  <a:pt x="0" y="1520"/>
                  <a:pt x="0" y="1513"/>
                </a:cubicBezTo>
                <a:lnTo>
                  <a:pt x="0" y="1513"/>
                </a:lnTo>
                <a:cubicBezTo>
                  <a:pt x="0" y="1506"/>
                  <a:pt x="6" y="1500"/>
                  <a:pt x="12" y="1500"/>
                </a:cubicBezTo>
                <a:cubicBezTo>
                  <a:pt x="19" y="1500"/>
                  <a:pt x="25" y="1506"/>
                  <a:pt x="25" y="1513"/>
                </a:cubicBezTo>
                <a:close/>
                <a:moveTo>
                  <a:pt x="25" y="1563"/>
                </a:moveTo>
                <a:lnTo>
                  <a:pt x="25" y="1563"/>
                </a:lnTo>
                <a:cubicBezTo>
                  <a:pt x="25" y="1570"/>
                  <a:pt x="19" y="1575"/>
                  <a:pt x="12" y="1575"/>
                </a:cubicBezTo>
                <a:cubicBezTo>
                  <a:pt x="6" y="1575"/>
                  <a:pt x="0" y="1570"/>
                  <a:pt x="0" y="1563"/>
                </a:cubicBezTo>
                <a:lnTo>
                  <a:pt x="0" y="1563"/>
                </a:lnTo>
                <a:cubicBezTo>
                  <a:pt x="0" y="1556"/>
                  <a:pt x="6" y="1550"/>
                  <a:pt x="12" y="1550"/>
                </a:cubicBezTo>
                <a:cubicBezTo>
                  <a:pt x="19" y="1550"/>
                  <a:pt x="25" y="1556"/>
                  <a:pt x="25" y="1563"/>
                </a:cubicBezTo>
                <a:close/>
                <a:moveTo>
                  <a:pt x="25" y="1613"/>
                </a:moveTo>
                <a:lnTo>
                  <a:pt x="25" y="1613"/>
                </a:lnTo>
                <a:cubicBezTo>
                  <a:pt x="25" y="1620"/>
                  <a:pt x="19" y="1625"/>
                  <a:pt x="12" y="1625"/>
                </a:cubicBezTo>
                <a:cubicBezTo>
                  <a:pt x="6" y="1625"/>
                  <a:pt x="0" y="1620"/>
                  <a:pt x="0" y="1613"/>
                </a:cubicBezTo>
                <a:lnTo>
                  <a:pt x="0" y="1613"/>
                </a:lnTo>
                <a:cubicBezTo>
                  <a:pt x="0" y="1606"/>
                  <a:pt x="6" y="1600"/>
                  <a:pt x="12" y="1600"/>
                </a:cubicBezTo>
                <a:cubicBezTo>
                  <a:pt x="19" y="1600"/>
                  <a:pt x="25" y="1606"/>
                  <a:pt x="25" y="1613"/>
                </a:cubicBezTo>
                <a:close/>
                <a:moveTo>
                  <a:pt x="25" y="1663"/>
                </a:moveTo>
                <a:lnTo>
                  <a:pt x="25" y="1663"/>
                </a:lnTo>
                <a:cubicBezTo>
                  <a:pt x="25" y="1670"/>
                  <a:pt x="19" y="1675"/>
                  <a:pt x="12" y="1675"/>
                </a:cubicBezTo>
                <a:cubicBezTo>
                  <a:pt x="6" y="1675"/>
                  <a:pt x="0" y="1670"/>
                  <a:pt x="0" y="1663"/>
                </a:cubicBezTo>
                <a:lnTo>
                  <a:pt x="0" y="1663"/>
                </a:lnTo>
                <a:cubicBezTo>
                  <a:pt x="0" y="1656"/>
                  <a:pt x="6" y="1650"/>
                  <a:pt x="12" y="1650"/>
                </a:cubicBezTo>
                <a:cubicBezTo>
                  <a:pt x="19" y="1650"/>
                  <a:pt x="25" y="1656"/>
                  <a:pt x="25" y="1663"/>
                </a:cubicBezTo>
                <a:close/>
                <a:moveTo>
                  <a:pt x="25" y="1713"/>
                </a:moveTo>
                <a:lnTo>
                  <a:pt x="25" y="1713"/>
                </a:lnTo>
                <a:cubicBezTo>
                  <a:pt x="25" y="1720"/>
                  <a:pt x="19" y="1726"/>
                  <a:pt x="12" y="1726"/>
                </a:cubicBezTo>
                <a:cubicBezTo>
                  <a:pt x="6" y="1726"/>
                  <a:pt x="0" y="1720"/>
                  <a:pt x="0" y="1713"/>
                </a:cubicBezTo>
                <a:lnTo>
                  <a:pt x="0" y="1713"/>
                </a:lnTo>
                <a:cubicBezTo>
                  <a:pt x="0" y="1706"/>
                  <a:pt x="6" y="1700"/>
                  <a:pt x="12" y="1700"/>
                </a:cubicBezTo>
                <a:cubicBezTo>
                  <a:pt x="19" y="1700"/>
                  <a:pt x="25" y="1706"/>
                  <a:pt x="25" y="1713"/>
                </a:cubicBezTo>
                <a:close/>
                <a:moveTo>
                  <a:pt x="25" y="1763"/>
                </a:moveTo>
                <a:lnTo>
                  <a:pt x="25" y="1763"/>
                </a:lnTo>
                <a:cubicBezTo>
                  <a:pt x="25" y="1770"/>
                  <a:pt x="19" y="1776"/>
                  <a:pt x="12" y="1776"/>
                </a:cubicBezTo>
                <a:cubicBezTo>
                  <a:pt x="6" y="1776"/>
                  <a:pt x="0" y="1770"/>
                  <a:pt x="0" y="1763"/>
                </a:cubicBezTo>
                <a:lnTo>
                  <a:pt x="0" y="1763"/>
                </a:lnTo>
                <a:cubicBezTo>
                  <a:pt x="0" y="1756"/>
                  <a:pt x="6" y="1751"/>
                  <a:pt x="12" y="1751"/>
                </a:cubicBezTo>
                <a:cubicBezTo>
                  <a:pt x="19" y="1751"/>
                  <a:pt x="25" y="1756"/>
                  <a:pt x="25" y="1763"/>
                </a:cubicBezTo>
                <a:close/>
                <a:moveTo>
                  <a:pt x="25" y="1813"/>
                </a:moveTo>
                <a:lnTo>
                  <a:pt x="25" y="1813"/>
                </a:lnTo>
                <a:cubicBezTo>
                  <a:pt x="25" y="1820"/>
                  <a:pt x="19" y="1826"/>
                  <a:pt x="12" y="1826"/>
                </a:cubicBezTo>
                <a:cubicBezTo>
                  <a:pt x="6" y="1826"/>
                  <a:pt x="0" y="1820"/>
                  <a:pt x="0" y="1813"/>
                </a:cubicBezTo>
                <a:lnTo>
                  <a:pt x="0" y="1813"/>
                </a:lnTo>
                <a:cubicBezTo>
                  <a:pt x="0" y="1806"/>
                  <a:pt x="6" y="1801"/>
                  <a:pt x="12" y="1801"/>
                </a:cubicBezTo>
                <a:cubicBezTo>
                  <a:pt x="19" y="1801"/>
                  <a:pt x="25" y="1806"/>
                  <a:pt x="25" y="1813"/>
                </a:cubicBezTo>
                <a:close/>
                <a:moveTo>
                  <a:pt x="25" y="1863"/>
                </a:moveTo>
                <a:lnTo>
                  <a:pt x="25" y="1863"/>
                </a:lnTo>
                <a:cubicBezTo>
                  <a:pt x="25" y="1870"/>
                  <a:pt x="19" y="1876"/>
                  <a:pt x="12" y="1876"/>
                </a:cubicBezTo>
                <a:cubicBezTo>
                  <a:pt x="6" y="1876"/>
                  <a:pt x="0" y="1870"/>
                  <a:pt x="0" y="1863"/>
                </a:cubicBezTo>
                <a:lnTo>
                  <a:pt x="0" y="1863"/>
                </a:lnTo>
                <a:cubicBezTo>
                  <a:pt x="0" y="1856"/>
                  <a:pt x="6" y="1851"/>
                  <a:pt x="12" y="1851"/>
                </a:cubicBezTo>
                <a:cubicBezTo>
                  <a:pt x="19" y="1851"/>
                  <a:pt x="25" y="1856"/>
                  <a:pt x="25" y="1863"/>
                </a:cubicBezTo>
                <a:close/>
                <a:moveTo>
                  <a:pt x="25" y="1913"/>
                </a:moveTo>
                <a:lnTo>
                  <a:pt x="25" y="1913"/>
                </a:lnTo>
                <a:cubicBezTo>
                  <a:pt x="25" y="1920"/>
                  <a:pt x="19" y="1926"/>
                  <a:pt x="12" y="1926"/>
                </a:cubicBezTo>
                <a:cubicBezTo>
                  <a:pt x="6" y="1926"/>
                  <a:pt x="0" y="1920"/>
                  <a:pt x="0" y="1913"/>
                </a:cubicBezTo>
                <a:lnTo>
                  <a:pt x="0" y="1913"/>
                </a:lnTo>
                <a:cubicBezTo>
                  <a:pt x="0" y="1906"/>
                  <a:pt x="6" y="1901"/>
                  <a:pt x="12" y="1901"/>
                </a:cubicBezTo>
                <a:cubicBezTo>
                  <a:pt x="19" y="1901"/>
                  <a:pt x="25" y="1906"/>
                  <a:pt x="25" y="1913"/>
                </a:cubicBezTo>
                <a:close/>
                <a:moveTo>
                  <a:pt x="25" y="1963"/>
                </a:moveTo>
                <a:lnTo>
                  <a:pt x="25" y="1963"/>
                </a:lnTo>
                <a:cubicBezTo>
                  <a:pt x="25" y="1970"/>
                  <a:pt x="19" y="1976"/>
                  <a:pt x="12" y="1976"/>
                </a:cubicBezTo>
                <a:cubicBezTo>
                  <a:pt x="6" y="1976"/>
                  <a:pt x="0" y="1970"/>
                  <a:pt x="0" y="1963"/>
                </a:cubicBezTo>
                <a:lnTo>
                  <a:pt x="0" y="1963"/>
                </a:lnTo>
                <a:cubicBezTo>
                  <a:pt x="0" y="1956"/>
                  <a:pt x="6" y="1951"/>
                  <a:pt x="12" y="1951"/>
                </a:cubicBezTo>
                <a:cubicBezTo>
                  <a:pt x="19" y="1951"/>
                  <a:pt x="25" y="1956"/>
                  <a:pt x="25" y="1963"/>
                </a:cubicBezTo>
                <a:close/>
                <a:moveTo>
                  <a:pt x="25" y="2013"/>
                </a:moveTo>
                <a:lnTo>
                  <a:pt x="25" y="2013"/>
                </a:lnTo>
                <a:cubicBezTo>
                  <a:pt x="25" y="2020"/>
                  <a:pt x="19" y="2026"/>
                  <a:pt x="12" y="2026"/>
                </a:cubicBezTo>
                <a:cubicBezTo>
                  <a:pt x="6" y="2026"/>
                  <a:pt x="0" y="2020"/>
                  <a:pt x="0" y="2013"/>
                </a:cubicBezTo>
                <a:lnTo>
                  <a:pt x="0" y="2013"/>
                </a:lnTo>
                <a:cubicBezTo>
                  <a:pt x="0" y="2006"/>
                  <a:pt x="6" y="2001"/>
                  <a:pt x="12" y="2001"/>
                </a:cubicBezTo>
                <a:cubicBezTo>
                  <a:pt x="19" y="2001"/>
                  <a:pt x="25" y="2006"/>
                  <a:pt x="25" y="2013"/>
                </a:cubicBezTo>
                <a:close/>
                <a:moveTo>
                  <a:pt x="25" y="2063"/>
                </a:moveTo>
                <a:lnTo>
                  <a:pt x="25" y="2063"/>
                </a:lnTo>
                <a:cubicBezTo>
                  <a:pt x="25" y="2070"/>
                  <a:pt x="19" y="2076"/>
                  <a:pt x="12" y="2076"/>
                </a:cubicBezTo>
                <a:cubicBezTo>
                  <a:pt x="6" y="2076"/>
                  <a:pt x="0" y="2070"/>
                  <a:pt x="0" y="2063"/>
                </a:cubicBezTo>
                <a:lnTo>
                  <a:pt x="0" y="2063"/>
                </a:lnTo>
                <a:cubicBezTo>
                  <a:pt x="0" y="2056"/>
                  <a:pt x="6" y="2051"/>
                  <a:pt x="12" y="2051"/>
                </a:cubicBezTo>
                <a:cubicBezTo>
                  <a:pt x="19" y="2051"/>
                  <a:pt x="25" y="2056"/>
                  <a:pt x="25" y="2063"/>
                </a:cubicBezTo>
                <a:close/>
                <a:moveTo>
                  <a:pt x="25" y="2113"/>
                </a:moveTo>
                <a:lnTo>
                  <a:pt x="25" y="2113"/>
                </a:lnTo>
                <a:cubicBezTo>
                  <a:pt x="25" y="2120"/>
                  <a:pt x="19" y="2126"/>
                  <a:pt x="12" y="2126"/>
                </a:cubicBezTo>
                <a:cubicBezTo>
                  <a:pt x="6" y="2126"/>
                  <a:pt x="0" y="2120"/>
                  <a:pt x="0" y="2113"/>
                </a:cubicBezTo>
                <a:lnTo>
                  <a:pt x="0" y="2113"/>
                </a:lnTo>
                <a:cubicBezTo>
                  <a:pt x="0" y="2106"/>
                  <a:pt x="6" y="2101"/>
                  <a:pt x="12" y="2101"/>
                </a:cubicBezTo>
                <a:cubicBezTo>
                  <a:pt x="19" y="2101"/>
                  <a:pt x="25" y="2106"/>
                  <a:pt x="25" y="2113"/>
                </a:cubicBezTo>
                <a:close/>
                <a:moveTo>
                  <a:pt x="25" y="2163"/>
                </a:moveTo>
                <a:lnTo>
                  <a:pt x="25" y="2163"/>
                </a:lnTo>
                <a:cubicBezTo>
                  <a:pt x="25" y="2170"/>
                  <a:pt x="19" y="2176"/>
                  <a:pt x="12" y="2176"/>
                </a:cubicBezTo>
                <a:cubicBezTo>
                  <a:pt x="6" y="2176"/>
                  <a:pt x="0" y="2170"/>
                  <a:pt x="0" y="2163"/>
                </a:cubicBezTo>
                <a:lnTo>
                  <a:pt x="0" y="2163"/>
                </a:lnTo>
                <a:cubicBezTo>
                  <a:pt x="0" y="2156"/>
                  <a:pt x="6" y="2151"/>
                  <a:pt x="12" y="2151"/>
                </a:cubicBezTo>
                <a:cubicBezTo>
                  <a:pt x="19" y="2151"/>
                  <a:pt x="25" y="2156"/>
                  <a:pt x="25" y="2163"/>
                </a:cubicBezTo>
                <a:close/>
                <a:moveTo>
                  <a:pt x="25" y="2213"/>
                </a:moveTo>
                <a:lnTo>
                  <a:pt x="25" y="2213"/>
                </a:lnTo>
                <a:cubicBezTo>
                  <a:pt x="25" y="2220"/>
                  <a:pt x="19" y="2226"/>
                  <a:pt x="12" y="2226"/>
                </a:cubicBezTo>
                <a:cubicBezTo>
                  <a:pt x="6" y="2226"/>
                  <a:pt x="0" y="2220"/>
                  <a:pt x="0" y="2213"/>
                </a:cubicBezTo>
                <a:lnTo>
                  <a:pt x="0" y="2213"/>
                </a:lnTo>
                <a:cubicBezTo>
                  <a:pt x="0" y="2206"/>
                  <a:pt x="6" y="2201"/>
                  <a:pt x="12" y="2201"/>
                </a:cubicBezTo>
                <a:cubicBezTo>
                  <a:pt x="19" y="2201"/>
                  <a:pt x="25" y="2206"/>
                  <a:pt x="25" y="2213"/>
                </a:cubicBezTo>
                <a:close/>
                <a:moveTo>
                  <a:pt x="25" y="2263"/>
                </a:moveTo>
                <a:lnTo>
                  <a:pt x="25" y="2263"/>
                </a:lnTo>
                <a:cubicBezTo>
                  <a:pt x="25" y="2270"/>
                  <a:pt x="19" y="2276"/>
                  <a:pt x="12" y="2276"/>
                </a:cubicBezTo>
                <a:cubicBezTo>
                  <a:pt x="6" y="2276"/>
                  <a:pt x="0" y="2270"/>
                  <a:pt x="0" y="2263"/>
                </a:cubicBezTo>
                <a:lnTo>
                  <a:pt x="0" y="2263"/>
                </a:lnTo>
                <a:cubicBezTo>
                  <a:pt x="0" y="2256"/>
                  <a:pt x="6" y="2251"/>
                  <a:pt x="12" y="2251"/>
                </a:cubicBezTo>
                <a:cubicBezTo>
                  <a:pt x="19" y="2251"/>
                  <a:pt x="25" y="2256"/>
                  <a:pt x="25" y="2263"/>
                </a:cubicBezTo>
                <a:close/>
                <a:moveTo>
                  <a:pt x="25" y="2313"/>
                </a:moveTo>
                <a:lnTo>
                  <a:pt x="25" y="2313"/>
                </a:lnTo>
                <a:cubicBezTo>
                  <a:pt x="25" y="2320"/>
                  <a:pt x="19" y="2326"/>
                  <a:pt x="12" y="2326"/>
                </a:cubicBezTo>
                <a:cubicBezTo>
                  <a:pt x="6" y="2326"/>
                  <a:pt x="0" y="2320"/>
                  <a:pt x="0" y="2313"/>
                </a:cubicBezTo>
                <a:lnTo>
                  <a:pt x="0" y="2313"/>
                </a:lnTo>
                <a:cubicBezTo>
                  <a:pt x="0" y="2306"/>
                  <a:pt x="6" y="2301"/>
                  <a:pt x="12" y="2301"/>
                </a:cubicBezTo>
                <a:cubicBezTo>
                  <a:pt x="19" y="2301"/>
                  <a:pt x="25" y="2306"/>
                  <a:pt x="25" y="2313"/>
                </a:cubicBezTo>
                <a:close/>
                <a:moveTo>
                  <a:pt x="25" y="2363"/>
                </a:moveTo>
                <a:lnTo>
                  <a:pt x="25" y="2363"/>
                </a:lnTo>
                <a:cubicBezTo>
                  <a:pt x="25" y="2370"/>
                  <a:pt x="19" y="2376"/>
                  <a:pt x="12" y="2376"/>
                </a:cubicBezTo>
                <a:cubicBezTo>
                  <a:pt x="6" y="2376"/>
                  <a:pt x="0" y="2370"/>
                  <a:pt x="0" y="2363"/>
                </a:cubicBezTo>
                <a:lnTo>
                  <a:pt x="0" y="2363"/>
                </a:lnTo>
                <a:cubicBezTo>
                  <a:pt x="0" y="2356"/>
                  <a:pt x="6" y="2351"/>
                  <a:pt x="12" y="2351"/>
                </a:cubicBezTo>
                <a:cubicBezTo>
                  <a:pt x="19" y="2351"/>
                  <a:pt x="25" y="2356"/>
                  <a:pt x="25" y="2363"/>
                </a:cubicBezTo>
                <a:close/>
                <a:moveTo>
                  <a:pt x="25" y="2413"/>
                </a:moveTo>
                <a:lnTo>
                  <a:pt x="25" y="2413"/>
                </a:lnTo>
                <a:cubicBezTo>
                  <a:pt x="25" y="2420"/>
                  <a:pt x="19" y="2426"/>
                  <a:pt x="12" y="2426"/>
                </a:cubicBezTo>
                <a:cubicBezTo>
                  <a:pt x="6" y="2426"/>
                  <a:pt x="0" y="2420"/>
                  <a:pt x="0" y="2413"/>
                </a:cubicBezTo>
                <a:lnTo>
                  <a:pt x="0" y="2413"/>
                </a:lnTo>
                <a:cubicBezTo>
                  <a:pt x="0" y="2406"/>
                  <a:pt x="6" y="2401"/>
                  <a:pt x="12" y="2401"/>
                </a:cubicBezTo>
                <a:cubicBezTo>
                  <a:pt x="19" y="2401"/>
                  <a:pt x="25" y="2406"/>
                  <a:pt x="25" y="2413"/>
                </a:cubicBezTo>
                <a:close/>
                <a:moveTo>
                  <a:pt x="25" y="2463"/>
                </a:moveTo>
                <a:lnTo>
                  <a:pt x="25" y="2463"/>
                </a:lnTo>
                <a:cubicBezTo>
                  <a:pt x="25" y="2470"/>
                  <a:pt x="19" y="2476"/>
                  <a:pt x="12" y="2476"/>
                </a:cubicBezTo>
                <a:cubicBezTo>
                  <a:pt x="6" y="2476"/>
                  <a:pt x="0" y="2470"/>
                  <a:pt x="0" y="2463"/>
                </a:cubicBezTo>
                <a:lnTo>
                  <a:pt x="0" y="2463"/>
                </a:lnTo>
                <a:cubicBezTo>
                  <a:pt x="0" y="2456"/>
                  <a:pt x="6" y="2451"/>
                  <a:pt x="12" y="2451"/>
                </a:cubicBezTo>
                <a:cubicBezTo>
                  <a:pt x="19" y="2451"/>
                  <a:pt x="25" y="2456"/>
                  <a:pt x="25" y="2463"/>
                </a:cubicBezTo>
                <a:close/>
                <a:moveTo>
                  <a:pt x="25" y="2513"/>
                </a:moveTo>
                <a:lnTo>
                  <a:pt x="25" y="2513"/>
                </a:lnTo>
                <a:cubicBezTo>
                  <a:pt x="25" y="2520"/>
                  <a:pt x="19" y="2526"/>
                  <a:pt x="12" y="2526"/>
                </a:cubicBezTo>
                <a:cubicBezTo>
                  <a:pt x="6" y="2526"/>
                  <a:pt x="0" y="2520"/>
                  <a:pt x="0" y="2513"/>
                </a:cubicBezTo>
                <a:lnTo>
                  <a:pt x="0" y="2513"/>
                </a:lnTo>
                <a:cubicBezTo>
                  <a:pt x="0" y="2506"/>
                  <a:pt x="6" y="2501"/>
                  <a:pt x="12" y="2501"/>
                </a:cubicBezTo>
                <a:cubicBezTo>
                  <a:pt x="19" y="2501"/>
                  <a:pt x="25" y="2506"/>
                  <a:pt x="25" y="2513"/>
                </a:cubicBezTo>
                <a:close/>
                <a:moveTo>
                  <a:pt x="25" y="2563"/>
                </a:moveTo>
                <a:lnTo>
                  <a:pt x="25" y="2563"/>
                </a:lnTo>
                <a:cubicBezTo>
                  <a:pt x="25" y="2570"/>
                  <a:pt x="19" y="2576"/>
                  <a:pt x="12" y="2576"/>
                </a:cubicBezTo>
                <a:cubicBezTo>
                  <a:pt x="6" y="2576"/>
                  <a:pt x="0" y="2570"/>
                  <a:pt x="0" y="2563"/>
                </a:cubicBezTo>
                <a:lnTo>
                  <a:pt x="0" y="2563"/>
                </a:lnTo>
                <a:cubicBezTo>
                  <a:pt x="0" y="2557"/>
                  <a:pt x="6" y="2551"/>
                  <a:pt x="12" y="2551"/>
                </a:cubicBezTo>
                <a:cubicBezTo>
                  <a:pt x="19" y="2551"/>
                  <a:pt x="25" y="2557"/>
                  <a:pt x="25" y="2563"/>
                </a:cubicBezTo>
                <a:close/>
                <a:moveTo>
                  <a:pt x="25" y="2613"/>
                </a:moveTo>
                <a:lnTo>
                  <a:pt x="25" y="2613"/>
                </a:lnTo>
                <a:cubicBezTo>
                  <a:pt x="25" y="2620"/>
                  <a:pt x="19" y="2626"/>
                  <a:pt x="12" y="2626"/>
                </a:cubicBezTo>
                <a:cubicBezTo>
                  <a:pt x="6" y="2626"/>
                  <a:pt x="0" y="2620"/>
                  <a:pt x="0" y="2613"/>
                </a:cubicBezTo>
                <a:lnTo>
                  <a:pt x="0" y="2613"/>
                </a:lnTo>
                <a:cubicBezTo>
                  <a:pt x="0" y="2607"/>
                  <a:pt x="6" y="2601"/>
                  <a:pt x="12" y="2601"/>
                </a:cubicBezTo>
                <a:cubicBezTo>
                  <a:pt x="19" y="2601"/>
                  <a:pt x="25" y="2607"/>
                  <a:pt x="25" y="2613"/>
                </a:cubicBezTo>
                <a:close/>
                <a:moveTo>
                  <a:pt x="25" y="2663"/>
                </a:moveTo>
                <a:lnTo>
                  <a:pt x="25" y="2663"/>
                </a:lnTo>
                <a:cubicBezTo>
                  <a:pt x="25" y="2670"/>
                  <a:pt x="19" y="2676"/>
                  <a:pt x="12" y="2676"/>
                </a:cubicBezTo>
                <a:cubicBezTo>
                  <a:pt x="6" y="2676"/>
                  <a:pt x="0" y="2670"/>
                  <a:pt x="0" y="2663"/>
                </a:cubicBezTo>
                <a:lnTo>
                  <a:pt x="0" y="2663"/>
                </a:lnTo>
                <a:cubicBezTo>
                  <a:pt x="0" y="2657"/>
                  <a:pt x="6" y="2651"/>
                  <a:pt x="12" y="2651"/>
                </a:cubicBezTo>
                <a:cubicBezTo>
                  <a:pt x="19" y="2651"/>
                  <a:pt x="25" y="2657"/>
                  <a:pt x="25" y="2663"/>
                </a:cubicBezTo>
                <a:close/>
                <a:moveTo>
                  <a:pt x="25" y="2713"/>
                </a:moveTo>
                <a:lnTo>
                  <a:pt x="25" y="2714"/>
                </a:lnTo>
                <a:cubicBezTo>
                  <a:pt x="25" y="2720"/>
                  <a:pt x="19" y="2726"/>
                  <a:pt x="12" y="2726"/>
                </a:cubicBezTo>
                <a:cubicBezTo>
                  <a:pt x="6" y="2726"/>
                  <a:pt x="0" y="2720"/>
                  <a:pt x="0" y="2714"/>
                </a:cubicBezTo>
                <a:lnTo>
                  <a:pt x="0" y="2713"/>
                </a:lnTo>
                <a:cubicBezTo>
                  <a:pt x="0" y="2707"/>
                  <a:pt x="6" y="2701"/>
                  <a:pt x="12" y="2701"/>
                </a:cubicBezTo>
                <a:cubicBezTo>
                  <a:pt x="19" y="2701"/>
                  <a:pt x="25" y="2707"/>
                  <a:pt x="25" y="2713"/>
                </a:cubicBezTo>
                <a:close/>
              </a:path>
            </a:pathLst>
          </a:custGeom>
          <a:solidFill>
            <a:srgbClr val="000000"/>
          </a:solidFill>
          <a:ln w="127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Rectangle 191"/>
          <p:cNvSpPr>
            <a:spLocks noChangeArrowheads="1"/>
          </p:cNvSpPr>
          <p:nvPr/>
        </p:nvSpPr>
        <p:spPr bwMode="auto">
          <a:xfrm>
            <a:off x="6865938" y="2532063"/>
            <a:ext cx="3254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S2b</a:t>
            </a:r>
            <a:endParaRPr lang="en-US" altLang="zh-CN" sz="1400"/>
          </a:p>
        </p:txBody>
      </p:sp>
      <p:sp>
        <p:nvSpPr>
          <p:cNvPr id="62" name="Rectangle 193"/>
          <p:cNvSpPr>
            <a:spLocks noChangeArrowheads="1"/>
          </p:cNvSpPr>
          <p:nvPr/>
        </p:nvSpPr>
        <p:spPr bwMode="auto">
          <a:xfrm>
            <a:off x="6738938" y="169545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63" name="Rectangle 194"/>
          <p:cNvSpPr>
            <a:spLocks noChangeArrowheads="1"/>
          </p:cNvSpPr>
          <p:nvPr/>
        </p:nvSpPr>
        <p:spPr bwMode="auto">
          <a:xfrm>
            <a:off x="7364413" y="1712913"/>
            <a:ext cx="5794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Tun Ly</a:t>
            </a:r>
            <a:endParaRPr lang="en-US" altLang="zh-CN" sz="1400"/>
          </a:p>
        </p:txBody>
      </p:sp>
      <p:sp>
        <p:nvSpPr>
          <p:cNvPr id="64" name="Rectangle 195"/>
          <p:cNvSpPr>
            <a:spLocks noChangeArrowheads="1"/>
          </p:cNvSpPr>
          <p:nvPr/>
        </p:nvSpPr>
        <p:spPr bwMode="auto">
          <a:xfrm>
            <a:off x="7912100" y="171291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65" name="Freeform 196"/>
          <p:cNvSpPr>
            <a:spLocks noEditPoints="1"/>
          </p:cNvSpPr>
          <p:nvPr/>
        </p:nvSpPr>
        <p:spPr bwMode="auto">
          <a:xfrm>
            <a:off x="5467350" y="1712913"/>
            <a:ext cx="639763" cy="263525"/>
          </a:xfrm>
          <a:custGeom>
            <a:avLst/>
            <a:gdLst/>
            <a:ahLst/>
            <a:cxnLst>
              <a:cxn ang="0">
                <a:pos x="2944" y="1221"/>
              </a:cxn>
              <a:cxn ang="0">
                <a:pos x="2962" y="1175"/>
              </a:cxn>
              <a:cxn ang="0">
                <a:pos x="3115" y="1263"/>
              </a:cxn>
              <a:cxn ang="0">
                <a:pos x="2758" y="1147"/>
              </a:cxn>
              <a:cxn ang="0">
                <a:pos x="2605" y="1058"/>
              </a:cxn>
              <a:cxn ang="0">
                <a:pos x="2776" y="1100"/>
              </a:cxn>
              <a:cxn ang="0">
                <a:pos x="2758" y="1147"/>
              </a:cxn>
              <a:cxn ang="0">
                <a:pos x="2294" y="961"/>
              </a:cxn>
              <a:cxn ang="0">
                <a:pos x="2312" y="915"/>
              </a:cxn>
              <a:cxn ang="0">
                <a:pos x="2465" y="1003"/>
              </a:cxn>
              <a:cxn ang="0">
                <a:pos x="2108" y="887"/>
              </a:cxn>
              <a:cxn ang="0">
                <a:pos x="1955" y="799"/>
              </a:cxn>
              <a:cxn ang="0">
                <a:pos x="2127" y="840"/>
              </a:cxn>
              <a:cxn ang="0">
                <a:pos x="2108" y="887"/>
              </a:cxn>
              <a:cxn ang="0">
                <a:pos x="1644" y="701"/>
              </a:cxn>
              <a:cxn ang="0">
                <a:pos x="1662" y="655"/>
              </a:cxn>
              <a:cxn ang="0">
                <a:pos x="1815" y="743"/>
              </a:cxn>
              <a:cxn ang="0">
                <a:pos x="1458" y="627"/>
              </a:cxn>
              <a:cxn ang="0">
                <a:pos x="1305" y="539"/>
              </a:cxn>
              <a:cxn ang="0">
                <a:pos x="1477" y="580"/>
              </a:cxn>
              <a:cxn ang="0">
                <a:pos x="1458" y="627"/>
              </a:cxn>
              <a:cxn ang="0">
                <a:pos x="994" y="441"/>
              </a:cxn>
              <a:cxn ang="0">
                <a:pos x="1012" y="395"/>
              </a:cxn>
              <a:cxn ang="0">
                <a:pos x="1166" y="483"/>
              </a:cxn>
              <a:cxn ang="0">
                <a:pos x="808" y="367"/>
              </a:cxn>
              <a:cxn ang="0">
                <a:pos x="655" y="279"/>
              </a:cxn>
              <a:cxn ang="0">
                <a:pos x="827" y="320"/>
              </a:cxn>
              <a:cxn ang="0">
                <a:pos x="808" y="367"/>
              </a:cxn>
              <a:cxn ang="0">
                <a:pos x="344" y="181"/>
              </a:cxn>
              <a:cxn ang="0">
                <a:pos x="362" y="135"/>
              </a:cxn>
              <a:cxn ang="0">
                <a:pos x="516" y="223"/>
              </a:cxn>
              <a:cxn ang="0">
                <a:pos x="158" y="107"/>
              </a:cxn>
              <a:cxn ang="0">
                <a:pos x="5" y="19"/>
              </a:cxn>
              <a:cxn ang="0">
                <a:pos x="177" y="60"/>
              </a:cxn>
              <a:cxn ang="0">
                <a:pos x="158" y="107"/>
              </a:cxn>
            </a:cxnLst>
            <a:rect l="0" t="0" r="r" b="b"/>
            <a:pathLst>
              <a:path w="3120" h="1282">
                <a:moveTo>
                  <a:pt x="3083" y="1277"/>
                </a:moveTo>
                <a:lnTo>
                  <a:pt x="2944" y="1221"/>
                </a:lnTo>
                <a:cubicBezTo>
                  <a:pt x="2931" y="1216"/>
                  <a:pt x="2925" y="1201"/>
                  <a:pt x="2930" y="1188"/>
                </a:cubicBezTo>
                <a:cubicBezTo>
                  <a:pt x="2935" y="1176"/>
                  <a:pt x="2949" y="1169"/>
                  <a:pt x="2962" y="1175"/>
                </a:cubicBezTo>
                <a:lnTo>
                  <a:pt x="3101" y="1230"/>
                </a:lnTo>
                <a:cubicBezTo>
                  <a:pt x="3114" y="1235"/>
                  <a:pt x="3120" y="1250"/>
                  <a:pt x="3115" y="1263"/>
                </a:cubicBezTo>
                <a:cubicBezTo>
                  <a:pt x="3110" y="1276"/>
                  <a:pt x="3096" y="1282"/>
                  <a:pt x="3083" y="1277"/>
                </a:cubicBezTo>
                <a:close/>
                <a:moveTo>
                  <a:pt x="2758" y="1147"/>
                </a:moveTo>
                <a:lnTo>
                  <a:pt x="2619" y="1091"/>
                </a:lnTo>
                <a:cubicBezTo>
                  <a:pt x="2606" y="1086"/>
                  <a:pt x="2600" y="1071"/>
                  <a:pt x="2605" y="1058"/>
                </a:cubicBezTo>
                <a:cubicBezTo>
                  <a:pt x="2610" y="1046"/>
                  <a:pt x="2624" y="1039"/>
                  <a:pt x="2637" y="1045"/>
                </a:cubicBezTo>
                <a:lnTo>
                  <a:pt x="2776" y="1100"/>
                </a:lnTo>
                <a:cubicBezTo>
                  <a:pt x="2789" y="1105"/>
                  <a:pt x="2796" y="1120"/>
                  <a:pt x="2790" y="1133"/>
                </a:cubicBezTo>
                <a:cubicBezTo>
                  <a:pt x="2785" y="1146"/>
                  <a:pt x="2771" y="1152"/>
                  <a:pt x="2758" y="1147"/>
                </a:cubicBezTo>
                <a:close/>
                <a:moveTo>
                  <a:pt x="2433" y="1017"/>
                </a:moveTo>
                <a:lnTo>
                  <a:pt x="2294" y="961"/>
                </a:lnTo>
                <a:cubicBezTo>
                  <a:pt x="2281" y="956"/>
                  <a:pt x="2275" y="941"/>
                  <a:pt x="2280" y="929"/>
                </a:cubicBezTo>
                <a:cubicBezTo>
                  <a:pt x="2285" y="916"/>
                  <a:pt x="2299" y="909"/>
                  <a:pt x="2312" y="915"/>
                </a:cubicBezTo>
                <a:lnTo>
                  <a:pt x="2451" y="970"/>
                </a:lnTo>
                <a:cubicBezTo>
                  <a:pt x="2464" y="975"/>
                  <a:pt x="2471" y="990"/>
                  <a:pt x="2465" y="1003"/>
                </a:cubicBezTo>
                <a:cubicBezTo>
                  <a:pt x="2460" y="1016"/>
                  <a:pt x="2446" y="1022"/>
                  <a:pt x="2433" y="1017"/>
                </a:cubicBezTo>
                <a:close/>
                <a:moveTo>
                  <a:pt x="2108" y="887"/>
                </a:moveTo>
                <a:lnTo>
                  <a:pt x="1969" y="831"/>
                </a:lnTo>
                <a:cubicBezTo>
                  <a:pt x="1956" y="826"/>
                  <a:pt x="1950" y="811"/>
                  <a:pt x="1955" y="799"/>
                </a:cubicBezTo>
                <a:cubicBezTo>
                  <a:pt x="1960" y="786"/>
                  <a:pt x="1974" y="779"/>
                  <a:pt x="1987" y="785"/>
                </a:cubicBezTo>
                <a:lnTo>
                  <a:pt x="2127" y="840"/>
                </a:lnTo>
                <a:cubicBezTo>
                  <a:pt x="2139" y="845"/>
                  <a:pt x="2146" y="860"/>
                  <a:pt x="2140" y="873"/>
                </a:cubicBezTo>
                <a:cubicBezTo>
                  <a:pt x="2135" y="886"/>
                  <a:pt x="2121" y="892"/>
                  <a:pt x="2108" y="887"/>
                </a:cubicBezTo>
                <a:close/>
                <a:moveTo>
                  <a:pt x="1783" y="757"/>
                </a:moveTo>
                <a:lnTo>
                  <a:pt x="1644" y="701"/>
                </a:lnTo>
                <a:cubicBezTo>
                  <a:pt x="1631" y="696"/>
                  <a:pt x="1625" y="681"/>
                  <a:pt x="1630" y="669"/>
                </a:cubicBezTo>
                <a:cubicBezTo>
                  <a:pt x="1635" y="656"/>
                  <a:pt x="1649" y="649"/>
                  <a:pt x="1662" y="655"/>
                </a:cubicBezTo>
                <a:lnTo>
                  <a:pt x="1802" y="710"/>
                </a:lnTo>
                <a:cubicBezTo>
                  <a:pt x="1814" y="715"/>
                  <a:pt x="1821" y="730"/>
                  <a:pt x="1815" y="743"/>
                </a:cubicBezTo>
                <a:cubicBezTo>
                  <a:pt x="1810" y="756"/>
                  <a:pt x="1796" y="762"/>
                  <a:pt x="1783" y="757"/>
                </a:cubicBezTo>
                <a:close/>
                <a:moveTo>
                  <a:pt x="1458" y="627"/>
                </a:moveTo>
                <a:lnTo>
                  <a:pt x="1319" y="571"/>
                </a:lnTo>
                <a:cubicBezTo>
                  <a:pt x="1306" y="566"/>
                  <a:pt x="1300" y="551"/>
                  <a:pt x="1305" y="539"/>
                </a:cubicBezTo>
                <a:cubicBezTo>
                  <a:pt x="1310" y="526"/>
                  <a:pt x="1324" y="519"/>
                  <a:pt x="1337" y="525"/>
                </a:cubicBezTo>
                <a:lnTo>
                  <a:pt x="1477" y="580"/>
                </a:lnTo>
                <a:cubicBezTo>
                  <a:pt x="1489" y="585"/>
                  <a:pt x="1496" y="600"/>
                  <a:pt x="1491" y="613"/>
                </a:cubicBezTo>
                <a:cubicBezTo>
                  <a:pt x="1485" y="626"/>
                  <a:pt x="1471" y="632"/>
                  <a:pt x="1458" y="627"/>
                </a:cubicBezTo>
                <a:close/>
                <a:moveTo>
                  <a:pt x="1133" y="497"/>
                </a:moveTo>
                <a:lnTo>
                  <a:pt x="994" y="441"/>
                </a:lnTo>
                <a:cubicBezTo>
                  <a:pt x="981" y="436"/>
                  <a:pt x="975" y="421"/>
                  <a:pt x="980" y="409"/>
                </a:cubicBezTo>
                <a:cubicBezTo>
                  <a:pt x="985" y="396"/>
                  <a:pt x="1000" y="389"/>
                  <a:pt x="1012" y="395"/>
                </a:cubicBezTo>
                <a:lnTo>
                  <a:pt x="1152" y="450"/>
                </a:lnTo>
                <a:cubicBezTo>
                  <a:pt x="1164" y="455"/>
                  <a:pt x="1171" y="470"/>
                  <a:pt x="1166" y="483"/>
                </a:cubicBezTo>
                <a:cubicBezTo>
                  <a:pt x="1160" y="496"/>
                  <a:pt x="1146" y="502"/>
                  <a:pt x="1133" y="497"/>
                </a:cubicBezTo>
                <a:close/>
                <a:moveTo>
                  <a:pt x="808" y="367"/>
                </a:moveTo>
                <a:lnTo>
                  <a:pt x="669" y="311"/>
                </a:lnTo>
                <a:cubicBezTo>
                  <a:pt x="656" y="306"/>
                  <a:pt x="650" y="291"/>
                  <a:pt x="655" y="279"/>
                </a:cubicBezTo>
                <a:cubicBezTo>
                  <a:pt x="660" y="266"/>
                  <a:pt x="675" y="260"/>
                  <a:pt x="687" y="265"/>
                </a:cubicBezTo>
                <a:lnTo>
                  <a:pt x="827" y="320"/>
                </a:lnTo>
                <a:cubicBezTo>
                  <a:pt x="839" y="325"/>
                  <a:pt x="846" y="340"/>
                  <a:pt x="841" y="353"/>
                </a:cubicBezTo>
                <a:cubicBezTo>
                  <a:pt x="835" y="366"/>
                  <a:pt x="821" y="372"/>
                  <a:pt x="808" y="367"/>
                </a:cubicBezTo>
                <a:close/>
                <a:moveTo>
                  <a:pt x="483" y="237"/>
                </a:moveTo>
                <a:lnTo>
                  <a:pt x="344" y="181"/>
                </a:lnTo>
                <a:cubicBezTo>
                  <a:pt x="331" y="176"/>
                  <a:pt x="325" y="161"/>
                  <a:pt x="330" y="149"/>
                </a:cubicBezTo>
                <a:cubicBezTo>
                  <a:pt x="335" y="136"/>
                  <a:pt x="350" y="130"/>
                  <a:pt x="362" y="135"/>
                </a:cubicBezTo>
                <a:lnTo>
                  <a:pt x="502" y="190"/>
                </a:lnTo>
                <a:cubicBezTo>
                  <a:pt x="515" y="195"/>
                  <a:pt x="521" y="210"/>
                  <a:pt x="516" y="223"/>
                </a:cubicBezTo>
                <a:cubicBezTo>
                  <a:pt x="510" y="236"/>
                  <a:pt x="496" y="242"/>
                  <a:pt x="483" y="237"/>
                </a:cubicBezTo>
                <a:close/>
                <a:moveTo>
                  <a:pt x="158" y="107"/>
                </a:moveTo>
                <a:lnTo>
                  <a:pt x="19" y="51"/>
                </a:lnTo>
                <a:cubicBezTo>
                  <a:pt x="6" y="46"/>
                  <a:pt x="0" y="31"/>
                  <a:pt x="5" y="19"/>
                </a:cubicBezTo>
                <a:cubicBezTo>
                  <a:pt x="10" y="6"/>
                  <a:pt x="25" y="0"/>
                  <a:pt x="37" y="5"/>
                </a:cubicBezTo>
                <a:lnTo>
                  <a:pt x="177" y="60"/>
                </a:lnTo>
                <a:cubicBezTo>
                  <a:pt x="190" y="66"/>
                  <a:pt x="196" y="80"/>
                  <a:pt x="191" y="93"/>
                </a:cubicBezTo>
                <a:cubicBezTo>
                  <a:pt x="186" y="106"/>
                  <a:pt x="171" y="112"/>
                  <a:pt x="158" y="107"/>
                </a:cubicBezTo>
                <a:close/>
              </a:path>
            </a:pathLst>
          </a:custGeom>
          <a:solidFill>
            <a:srgbClr val="000000"/>
          </a:solidFill>
          <a:ln w="127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" name="Group 197"/>
          <p:cNvGrpSpPr>
            <a:grpSpLocks/>
          </p:cNvGrpSpPr>
          <p:nvPr/>
        </p:nvGrpSpPr>
        <p:grpSpPr bwMode="auto">
          <a:xfrm>
            <a:off x="1233488" y="2089150"/>
            <a:ext cx="871537" cy="265113"/>
            <a:chOff x="1295" y="676"/>
            <a:chExt cx="812" cy="323"/>
          </a:xfrm>
        </p:grpSpPr>
        <p:sp>
          <p:nvSpPr>
            <p:cNvPr id="67" name="Rectangle 198"/>
            <p:cNvSpPr>
              <a:spLocks noChangeArrowheads="1"/>
            </p:cNvSpPr>
            <p:nvPr/>
          </p:nvSpPr>
          <p:spPr bwMode="auto">
            <a:xfrm>
              <a:off x="1295" y="676"/>
              <a:ext cx="812" cy="3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Rectangle 199"/>
            <p:cNvSpPr>
              <a:spLocks noChangeArrowheads="1"/>
            </p:cNvSpPr>
            <p:nvPr/>
          </p:nvSpPr>
          <p:spPr bwMode="auto">
            <a:xfrm>
              <a:off x="1295" y="676"/>
              <a:ext cx="812" cy="32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" name="Rectangle 200"/>
          <p:cNvSpPr>
            <a:spLocks noChangeArrowheads="1"/>
          </p:cNvSpPr>
          <p:nvPr/>
        </p:nvSpPr>
        <p:spPr bwMode="auto">
          <a:xfrm>
            <a:off x="1403350" y="2111375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70" name="Rectangle 201"/>
          <p:cNvSpPr>
            <a:spLocks noChangeArrowheads="1"/>
          </p:cNvSpPr>
          <p:nvPr/>
        </p:nvSpPr>
        <p:spPr bwMode="auto">
          <a:xfrm>
            <a:off x="1960563" y="2111375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71" name="Group 202"/>
          <p:cNvGrpSpPr>
            <a:grpSpLocks/>
          </p:cNvGrpSpPr>
          <p:nvPr/>
        </p:nvGrpSpPr>
        <p:grpSpPr bwMode="auto">
          <a:xfrm>
            <a:off x="1893888" y="2089150"/>
            <a:ext cx="876300" cy="265113"/>
            <a:chOff x="2107" y="676"/>
            <a:chExt cx="813" cy="323"/>
          </a:xfrm>
        </p:grpSpPr>
        <p:sp>
          <p:nvSpPr>
            <p:cNvPr id="72" name="Rectangle 203"/>
            <p:cNvSpPr>
              <a:spLocks noChangeArrowheads="1"/>
            </p:cNvSpPr>
            <p:nvPr/>
          </p:nvSpPr>
          <p:spPr bwMode="auto">
            <a:xfrm>
              <a:off x="2107" y="676"/>
              <a:ext cx="813" cy="3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Rectangle 204"/>
            <p:cNvSpPr>
              <a:spLocks noChangeArrowheads="1"/>
            </p:cNvSpPr>
            <p:nvPr/>
          </p:nvSpPr>
          <p:spPr bwMode="auto">
            <a:xfrm>
              <a:off x="2107" y="676"/>
              <a:ext cx="813" cy="32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4" name="Rectangle 205"/>
          <p:cNvSpPr>
            <a:spLocks noChangeArrowheads="1"/>
          </p:cNvSpPr>
          <p:nvPr/>
        </p:nvSpPr>
        <p:spPr bwMode="auto">
          <a:xfrm>
            <a:off x="2135188" y="2139950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75" name="Rectangle 206"/>
          <p:cNvSpPr>
            <a:spLocks noChangeArrowheads="1"/>
          </p:cNvSpPr>
          <p:nvPr/>
        </p:nvSpPr>
        <p:spPr bwMode="auto">
          <a:xfrm>
            <a:off x="2616200" y="2139950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grpSp>
        <p:nvGrpSpPr>
          <p:cNvPr id="76" name="Group 207"/>
          <p:cNvGrpSpPr>
            <a:grpSpLocks/>
          </p:cNvGrpSpPr>
          <p:nvPr/>
        </p:nvGrpSpPr>
        <p:grpSpPr bwMode="auto">
          <a:xfrm>
            <a:off x="1893888" y="1793875"/>
            <a:ext cx="876300" cy="295275"/>
            <a:chOff x="2107" y="315"/>
            <a:chExt cx="813" cy="361"/>
          </a:xfrm>
        </p:grpSpPr>
        <p:sp>
          <p:nvSpPr>
            <p:cNvPr id="77" name="Rectangle 208"/>
            <p:cNvSpPr>
              <a:spLocks noChangeArrowheads="1"/>
            </p:cNvSpPr>
            <p:nvPr/>
          </p:nvSpPr>
          <p:spPr bwMode="auto">
            <a:xfrm>
              <a:off x="2107" y="315"/>
              <a:ext cx="813" cy="36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209"/>
            <p:cNvSpPr>
              <a:spLocks noChangeArrowheads="1"/>
            </p:cNvSpPr>
            <p:nvPr/>
          </p:nvSpPr>
          <p:spPr bwMode="auto">
            <a:xfrm>
              <a:off x="2107" y="315"/>
              <a:ext cx="813" cy="36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Group 210"/>
          <p:cNvGrpSpPr>
            <a:grpSpLocks/>
          </p:cNvGrpSpPr>
          <p:nvPr/>
        </p:nvGrpSpPr>
        <p:grpSpPr bwMode="auto">
          <a:xfrm>
            <a:off x="1893888" y="1550988"/>
            <a:ext cx="876300" cy="271462"/>
            <a:chOff x="2107" y="19"/>
            <a:chExt cx="813" cy="330"/>
          </a:xfrm>
        </p:grpSpPr>
        <p:sp>
          <p:nvSpPr>
            <p:cNvPr id="80" name="Rectangle 211"/>
            <p:cNvSpPr>
              <a:spLocks noChangeArrowheads="1"/>
            </p:cNvSpPr>
            <p:nvPr/>
          </p:nvSpPr>
          <p:spPr bwMode="auto">
            <a:xfrm>
              <a:off x="2107" y="19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Rectangle 212"/>
            <p:cNvSpPr>
              <a:spLocks noChangeArrowheads="1"/>
            </p:cNvSpPr>
            <p:nvPr/>
          </p:nvSpPr>
          <p:spPr bwMode="auto">
            <a:xfrm>
              <a:off x="2107" y="19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Group 213"/>
          <p:cNvGrpSpPr>
            <a:grpSpLocks/>
          </p:cNvGrpSpPr>
          <p:nvPr/>
        </p:nvGrpSpPr>
        <p:grpSpPr bwMode="auto">
          <a:xfrm>
            <a:off x="3276600" y="2089150"/>
            <a:ext cx="935038" cy="312738"/>
            <a:chOff x="3542" y="676"/>
            <a:chExt cx="812" cy="323"/>
          </a:xfrm>
        </p:grpSpPr>
        <p:sp>
          <p:nvSpPr>
            <p:cNvPr id="83" name="Rectangle 214"/>
            <p:cNvSpPr>
              <a:spLocks noChangeArrowheads="1"/>
            </p:cNvSpPr>
            <p:nvPr/>
          </p:nvSpPr>
          <p:spPr bwMode="auto">
            <a:xfrm>
              <a:off x="3542" y="676"/>
              <a:ext cx="812" cy="3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Rectangle 215"/>
            <p:cNvSpPr>
              <a:spLocks noChangeArrowheads="1"/>
            </p:cNvSpPr>
            <p:nvPr/>
          </p:nvSpPr>
          <p:spPr bwMode="auto">
            <a:xfrm>
              <a:off x="3542" y="676"/>
              <a:ext cx="812" cy="323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5" name="Rectangle 216"/>
          <p:cNvSpPr>
            <a:spLocks noChangeArrowheads="1"/>
          </p:cNvSpPr>
          <p:nvPr/>
        </p:nvSpPr>
        <p:spPr bwMode="auto">
          <a:xfrm>
            <a:off x="3429000" y="2139950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86" name="Group 217"/>
          <p:cNvGrpSpPr>
            <a:grpSpLocks/>
          </p:cNvGrpSpPr>
          <p:nvPr/>
        </p:nvGrpSpPr>
        <p:grpSpPr bwMode="auto">
          <a:xfrm>
            <a:off x="3276600" y="1812925"/>
            <a:ext cx="935038" cy="325438"/>
            <a:chOff x="3542" y="339"/>
            <a:chExt cx="812" cy="337"/>
          </a:xfrm>
        </p:grpSpPr>
        <p:sp>
          <p:nvSpPr>
            <p:cNvPr id="87" name="Rectangle 218"/>
            <p:cNvSpPr>
              <a:spLocks noChangeArrowheads="1"/>
            </p:cNvSpPr>
            <p:nvPr/>
          </p:nvSpPr>
          <p:spPr bwMode="auto">
            <a:xfrm>
              <a:off x="3542" y="339"/>
              <a:ext cx="812" cy="33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Rectangle 219"/>
            <p:cNvSpPr>
              <a:spLocks noChangeArrowheads="1"/>
            </p:cNvSpPr>
            <p:nvPr/>
          </p:nvSpPr>
          <p:spPr bwMode="auto">
            <a:xfrm>
              <a:off x="3542" y="339"/>
              <a:ext cx="812" cy="337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9" name="Group 220"/>
          <p:cNvGrpSpPr>
            <a:grpSpLocks/>
          </p:cNvGrpSpPr>
          <p:nvPr/>
        </p:nvGrpSpPr>
        <p:grpSpPr bwMode="auto">
          <a:xfrm>
            <a:off x="3276600" y="1550988"/>
            <a:ext cx="935038" cy="320675"/>
            <a:chOff x="3542" y="19"/>
            <a:chExt cx="812" cy="330"/>
          </a:xfrm>
        </p:grpSpPr>
        <p:sp>
          <p:nvSpPr>
            <p:cNvPr id="90" name="Rectangle 221"/>
            <p:cNvSpPr>
              <a:spLocks noChangeArrowheads="1"/>
            </p:cNvSpPr>
            <p:nvPr/>
          </p:nvSpPr>
          <p:spPr bwMode="auto">
            <a:xfrm>
              <a:off x="3542" y="19"/>
              <a:ext cx="812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Rectangle 222"/>
            <p:cNvSpPr>
              <a:spLocks noChangeArrowheads="1"/>
            </p:cNvSpPr>
            <p:nvPr/>
          </p:nvSpPr>
          <p:spPr bwMode="auto">
            <a:xfrm>
              <a:off x="3542" y="19"/>
              <a:ext cx="812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" name="Rectangle 223"/>
          <p:cNvSpPr>
            <a:spLocks noChangeArrowheads="1"/>
          </p:cNvSpPr>
          <p:nvPr/>
        </p:nvSpPr>
        <p:spPr bwMode="auto">
          <a:xfrm>
            <a:off x="3348038" y="1609725"/>
            <a:ext cx="7969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PMIPv6</a:t>
            </a:r>
            <a:endParaRPr lang="en-US" altLang="zh-CN" sz="1400"/>
          </a:p>
        </p:txBody>
      </p:sp>
      <p:sp>
        <p:nvSpPr>
          <p:cNvPr id="93" name="Rectangle 224"/>
          <p:cNvSpPr>
            <a:spLocks noChangeArrowheads="1"/>
          </p:cNvSpPr>
          <p:nvPr/>
        </p:nvSpPr>
        <p:spPr bwMode="auto">
          <a:xfrm>
            <a:off x="539750" y="2533650"/>
            <a:ext cx="2476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UE</a:t>
            </a:r>
            <a:endParaRPr lang="en-US" altLang="zh-CN" sz="1400"/>
          </a:p>
        </p:txBody>
      </p:sp>
      <p:sp>
        <p:nvSpPr>
          <p:cNvPr id="94" name="Rectangle 225"/>
          <p:cNvSpPr>
            <a:spLocks noChangeArrowheads="1"/>
          </p:cNvSpPr>
          <p:nvPr/>
        </p:nvSpPr>
        <p:spPr bwMode="auto">
          <a:xfrm>
            <a:off x="787400" y="2533650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95" name="Rectangle 226"/>
          <p:cNvSpPr>
            <a:spLocks noChangeArrowheads="1"/>
          </p:cNvSpPr>
          <p:nvPr/>
        </p:nvSpPr>
        <p:spPr bwMode="auto">
          <a:xfrm>
            <a:off x="1258888" y="2532063"/>
            <a:ext cx="16256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ePDG</a:t>
            </a:r>
          </a:p>
          <a:p>
            <a:pPr algn="ctr"/>
            <a:r>
              <a:rPr lang="en-GB" altLang="zh-CN" sz="1400"/>
              <a:t> MAG</a:t>
            </a:r>
            <a:endParaRPr lang="en-US" altLang="zh-CN" sz="1400"/>
          </a:p>
        </p:txBody>
      </p:sp>
      <p:sp>
        <p:nvSpPr>
          <p:cNvPr id="96" name="Rectangle 227"/>
          <p:cNvSpPr>
            <a:spLocks noChangeArrowheads="1"/>
          </p:cNvSpPr>
          <p:nvPr/>
        </p:nvSpPr>
        <p:spPr bwMode="auto">
          <a:xfrm>
            <a:off x="3044825" y="253206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97" name="Rectangle 228"/>
          <p:cNvSpPr>
            <a:spLocks noChangeArrowheads="1"/>
          </p:cNvSpPr>
          <p:nvPr/>
        </p:nvSpPr>
        <p:spPr bwMode="auto">
          <a:xfrm>
            <a:off x="2289175" y="268763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98" name="Rectangle 229"/>
          <p:cNvSpPr>
            <a:spLocks noChangeArrowheads="1"/>
          </p:cNvSpPr>
          <p:nvPr/>
        </p:nvSpPr>
        <p:spPr bwMode="auto">
          <a:xfrm>
            <a:off x="3290888" y="2532063"/>
            <a:ext cx="7286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Gateway</a:t>
            </a:r>
            <a:endParaRPr lang="en-US" altLang="zh-CN" sz="1400"/>
          </a:p>
        </p:txBody>
      </p:sp>
      <p:sp>
        <p:nvSpPr>
          <p:cNvPr id="99" name="Rectangle 230"/>
          <p:cNvSpPr>
            <a:spLocks noChangeArrowheads="1"/>
          </p:cNvSpPr>
          <p:nvPr/>
        </p:nvSpPr>
        <p:spPr bwMode="auto">
          <a:xfrm>
            <a:off x="3895725" y="253206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00" name="Rectangle 231"/>
          <p:cNvSpPr>
            <a:spLocks noChangeArrowheads="1"/>
          </p:cNvSpPr>
          <p:nvPr/>
        </p:nvSpPr>
        <p:spPr bwMode="auto">
          <a:xfrm>
            <a:off x="3495675" y="2687638"/>
            <a:ext cx="3841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400"/>
              <a:t>LMA</a:t>
            </a:r>
          </a:p>
        </p:txBody>
      </p:sp>
      <p:sp>
        <p:nvSpPr>
          <p:cNvPr id="101" name="Freeform 232"/>
          <p:cNvSpPr>
            <a:spLocks noEditPoints="1"/>
          </p:cNvSpPr>
          <p:nvPr/>
        </p:nvSpPr>
        <p:spPr bwMode="auto">
          <a:xfrm>
            <a:off x="3030538" y="1544638"/>
            <a:ext cx="11112" cy="788987"/>
          </a:xfrm>
          <a:custGeom>
            <a:avLst/>
            <a:gdLst/>
            <a:ahLst/>
            <a:cxnLst>
              <a:cxn ang="0">
                <a:pos x="0" y="50"/>
              </a:cxn>
              <a:cxn ang="0">
                <a:pos x="50" y="301"/>
              </a:cxn>
              <a:cxn ang="0">
                <a:pos x="100" y="451"/>
              </a:cxn>
              <a:cxn ang="0">
                <a:pos x="50" y="401"/>
              </a:cxn>
              <a:cxn ang="0">
                <a:pos x="0" y="651"/>
              </a:cxn>
              <a:cxn ang="0">
                <a:pos x="100" y="851"/>
              </a:cxn>
              <a:cxn ang="0">
                <a:pos x="100" y="851"/>
              </a:cxn>
              <a:cxn ang="0">
                <a:pos x="0" y="1051"/>
              </a:cxn>
              <a:cxn ang="0">
                <a:pos x="50" y="1301"/>
              </a:cxn>
              <a:cxn ang="0">
                <a:pos x="100" y="1451"/>
              </a:cxn>
              <a:cxn ang="0">
                <a:pos x="50" y="1401"/>
              </a:cxn>
              <a:cxn ang="0">
                <a:pos x="0" y="1651"/>
              </a:cxn>
              <a:cxn ang="0">
                <a:pos x="100" y="1851"/>
              </a:cxn>
              <a:cxn ang="0">
                <a:pos x="100" y="1851"/>
              </a:cxn>
              <a:cxn ang="0">
                <a:pos x="0" y="2051"/>
              </a:cxn>
              <a:cxn ang="0">
                <a:pos x="50" y="2302"/>
              </a:cxn>
              <a:cxn ang="0">
                <a:pos x="100" y="2452"/>
              </a:cxn>
              <a:cxn ang="0">
                <a:pos x="50" y="2402"/>
              </a:cxn>
              <a:cxn ang="0">
                <a:pos x="0" y="2652"/>
              </a:cxn>
              <a:cxn ang="0">
                <a:pos x="100" y="2852"/>
              </a:cxn>
              <a:cxn ang="0">
                <a:pos x="100" y="2852"/>
              </a:cxn>
              <a:cxn ang="0">
                <a:pos x="0" y="3052"/>
              </a:cxn>
              <a:cxn ang="0">
                <a:pos x="50" y="3302"/>
              </a:cxn>
              <a:cxn ang="0">
                <a:pos x="100" y="3452"/>
              </a:cxn>
              <a:cxn ang="0">
                <a:pos x="50" y="3402"/>
              </a:cxn>
              <a:cxn ang="0">
                <a:pos x="0" y="3652"/>
              </a:cxn>
              <a:cxn ang="0">
                <a:pos x="100" y="3852"/>
              </a:cxn>
              <a:cxn ang="0">
                <a:pos x="100" y="3852"/>
              </a:cxn>
              <a:cxn ang="0">
                <a:pos x="0" y="4052"/>
              </a:cxn>
              <a:cxn ang="0">
                <a:pos x="50" y="4303"/>
              </a:cxn>
              <a:cxn ang="0">
                <a:pos x="100" y="4453"/>
              </a:cxn>
              <a:cxn ang="0">
                <a:pos x="50" y="4403"/>
              </a:cxn>
              <a:cxn ang="0">
                <a:pos x="0" y="4653"/>
              </a:cxn>
              <a:cxn ang="0">
                <a:pos x="100" y="4853"/>
              </a:cxn>
              <a:cxn ang="0">
                <a:pos x="100" y="4853"/>
              </a:cxn>
              <a:cxn ang="0">
                <a:pos x="0" y="5053"/>
              </a:cxn>
              <a:cxn ang="0">
                <a:pos x="50" y="5303"/>
              </a:cxn>
              <a:cxn ang="0">
                <a:pos x="100" y="5453"/>
              </a:cxn>
              <a:cxn ang="0">
                <a:pos x="50" y="5403"/>
              </a:cxn>
              <a:cxn ang="0">
                <a:pos x="0" y="5653"/>
              </a:cxn>
              <a:cxn ang="0">
                <a:pos x="100" y="5853"/>
              </a:cxn>
              <a:cxn ang="0">
                <a:pos x="100" y="5853"/>
              </a:cxn>
              <a:cxn ang="0">
                <a:pos x="0" y="6053"/>
              </a:cxn>
              <a:cxn ang="0">
                <a:pos x="50" y="6304"/>
              </a:cxn>
              <a:cxn ang="0">
                <a:pos x="100" y="6454"/>
              </a:cxn>
              <a:cxn ang="0">
                <a:pos x="50" y="6404"/>
              </a:cxn>
              <a:cxn ang="0">
                <a:pos x="0" y="6654"/>
              </a:cxn>
              <a:cxn ang="0">
                <a:pos x="100" y="6854"/>
              </a:cxn>
              <a:cxn ang="0">
                <a:pos x="100" y="6854"/>
              </a:cxn>
              <a:cxn ang="0">
                <a:pos x="0" y="7054"/>
              </a:cxn>
              <a:cxn ang="0">
                <a:pos x="50" y="7304"/>
              </a:cxn>
              <a:cxn ang="0">
                <a:pos x="100" y="7454"/>
              </a:cxn>
              <a:cxn ang="0">
                <a:pos x="50" y="7404"/>
              </a:cxn>
              <a:cxn ang="0">
                <a:pos x="0" y="7654"/>
              </a:cxn>
            </a:cxnLst>
            <a:rect l="0" t="0" r="r" b="b"/>
            <a:pathLst>
              <a:path w="100" h="7704">
                <a:moveTo>
                  <a:pt x="100" y="50"/>
                </a:moveTo>
                <a:lnTo>
                  <a:pt x="100" y="51"/>
                </a:lnTo>
                <a:cubicBezTo>
                  <a:pt x="100" y="78"/>
                  <a:pt x="78" y="101"/>
                  <a:pt x="50" y="101"/>
                </a:cubicBezTo>
                <a:cubicBezTo>
                  <a:pt x="23" y="101"/>
                  <a:pt x="0" y="78"/>
                  <a:pt x="0" y="51"/>
                </a:cubicBezTo>
                <a:lnTo>
                  <a:pt x="0" y="50"/>
                </a:lnTo>
                <a:cubicBezTo>
                  <a:pt x="0" y="23"/>
                  <a:pt x="23" y="0"/>
                  <a:pt x="50" y="0"/>
                </a:cubicBezTo>
                <a:cubicBezTo>
                  <a:pt x="78" y="0"/>
                  <a:pt x="100" y="23"/>
                  <a:pt x="100" y="50"/>
                </a:cubicBezTo>
                <a:close/>
                <a:moveTo>
                  <a:pt x="100" y="251"/>
                </a:moveTo>
                <a:lnTo>
                  <a:pt x="100" y="251"/>
                </a:lnTo>
                <a:cubicBezTo>
                  <a:pt x="100" y="278"/>
                  <a:pt x="78" y="301"/>
                  <a:pt x="50" y="301"/>
                </a:cubicBezTo>
                <a:cubicBezTo>
                  <a:pt x="23" y="301"/>
                  <a:pt x="0" y="278"/>
                  <a:pt x="0" y="251"/>
                </a:cubicBezTo>
                <a:lnTo>
                  <a:pt x="0" y="251"/>
                </a:lnTo>
                <a:cubicBezTo>
                  <a:pt x="0" y="223"/>
                  <a:pt x="23" y="201"/>
                  <a:pt x="50" y="201"/>
                </a:cubicBezTo>
                <a:cubicBezTo>
                  <a:pt x="78" y="201"/>
                  <a:pt x="100" y="223"/>
                  <a:pt x="100" y="251"/>
                </a:cubicBezTo>
                <a:close/>
                <a:moveTo>
                  <a:pt x="100" y="451"/>
                </a:moveTo>
                <a:lnTo>
                  <a:pt x="100" y="451"/>
                </a:lnTo>
                <a:cubicBezTo>
                  <a:pt x="100" y="478"/>
                  <a:pt x="78" y="501"/>
                  <a:pt x="50" y="501"/>
                </a:cubicBezTo>
                <a:cubicBezTo>
                  <a:pt x="23" y="501"/>
                  <a:pt x="0" y="478"/>
                  <a:pt x="0" y="451"/>
                </a:cubicBezTo>
                <a:lnTo>
                  <a:pt x="0" y="451"/>
                </a:lnTo>
                <a:cubicBezTo>
                  <a:pt x="0" y="423"/>
                  <a:pt x="23" y="401"/>
                  <a:pt x="50" y="401"/>
                </a:cubicBezTo>
                <a:cubicBezTo>
                  <a:pt x="78" y="401"/>
                  <a:pt x="100" y="423"/>
                  <a:pt x="100" y="451"/>
                </a:cubicBezTo>
                <a:close/>
                <a:moveTo>
                  <a:pt x="100" y="651"/>
                </a:moveTo>
                <a:lnTo>
                  <a:pt x="100" y="651"/>
                </a:lnTo>
                <a:cubicBezTo>
                  <a:pt x="100" y="678"/>
                  <a:pt x="78" y="701"/>
                  <a:pt x="50" y="701"/>
                </a:cubicBezTo>
                <a:cubicBezTo>
                  <a:pt x="23" y="701"/>
                  <a:pt x="0" y="678"/>
                  <a:pt x="0" y="651"/>
                </a:cubicBezTo>
                <a:lnTo>
                  <a:pt x="0" y="651"/>
                </a:lnTo>
                <a:cubicBezTo>
                  <a:pt x="0" y="623"/>
                  <a:pt x="23" y="601"/>
                  <a:pt x="50" y="601"/>
                </a:cubicBezTo>
                <a:cubicBezTo>
                  <a:pt x="78" y="601"/>
                  <a:pt x="100" y="623"/>
                  <a:pt x="100" y="651"/>
                </a:cubicBezTo>
                <a:close/>
                <a:moveTo>
                  <a:pt x="100" y="851"/>
                </a:moveTo>
                <a:lnTo>
                  <a:pt x="100" y="851"/>
                </a:lnTo>
                <a:cubicBezTo>
                  <a:pt x="100" y="879"/>
                  <a:pt x="78" y="901"/>
                  <a:pt x="50" y="901"/>
                </a:cubicBezTo>
                <a:cubicBezTo>
                  <a:pt x="23" y="901"/>
                  <a:pt x="0" y="879"/>
                  <a:pt x="0" y="851"/>
                </a:cubicBezTo>
                <a:lnTo>
                  <a:pt x="0" y="851"/>
                </a:lnTo>
                <a:cubicBezTo>
                  <a:pt x="0" y="823"/>
                  <a:pt x="23" y="801"/>
                  <a:pt x="50" y="801"/>
                </a:cubicBezTo>
                <a:cubicBezTo>
                  <a:pt x="78" y="801"/>
                  <a:pt x="100" y="823"/>
                  <a:pt x="100" y="851"/>
                </a:cubicBezTo>
                <a:close/>
                <a:moveTo>
                  <a:pt x="100" y="1051"/>
                </a:moveTo>
                <a:lnTo>
                  <a:pt x="100" y="1051"/>
                </a:lnTo>
                <a:cubicBezTo>
                  <a:pt x="100" y="1079"/>
                  <a:pt x="78" y="1101"/>
                  <a:pt x="50" y="1101"/>
                </a:cubicBezTo>
                <a:cubicBezTo>
                  <a:pt x="23" y="1101"/>
                  <a:pt x="0" y="1079"/>
                  <a:pt x="0" y="1051"/>
                </a:cubicBezTo>
                <a:lnTo>
                  <a:pt x="0" y="1051"/>
                </a:lnTo>
                <a:cubicBezTo>
                  <a:pt x="0" y="1023"/>
                  <a:pt x="23" y="1001"/>
                  <a:pt x="50" y="1001"/>
                </a:cubicBezTo>
                <a:cubicBezTo>
                  <a:pt x="78" y="1001"/>
                  <a:pt x="100" y="1023"/>
                  <a:pt x="100" y="1051"/>
                </a:cubicBezTo>
                <a:close/>
                <a:moveTo>
                  <a:pt x="100" y="1251"/>
                </a:moveTo>
                <a:lnTo>
                  <a:pt x="100" y="1251"/>
                </a:lnTo>
                <a:cubicBezTo>
                  <a:pt x="100" y="1279"/>
                  <a:pt x="78" y="1301"/>
                  <a:pt x="50" y="1301"/>
                </a:cubicBezTo>
                <a:cubicBezTo>
                  <a:pt x="23" y="1301"/>
                  <a:pt x="0" y="1279"/>
                  <a:pt x="0" y="1251"/>
                </a:cubicBezTo>
                <a:lnTo>
                  <a:pt x="0" y="1251"/>
                </a:lnTo>
                <a:cubicBezTo>
                  <a:pt x="0" y="1223"/>
                  <a:pt x="23" y="1201"/>
                  <a:pt x="50" y="1201"/>
                </a:cubicBezTo>
                <a:cubicBezTo>
                  <a:pt x="78" y="1201"/>
                  <a:pt x="100" y="1223"/>
                  <a:pt x="100" y="1251"/>
                </a:cubicBezTo>
                <a:close/>
                <a:moveTo>
                  <a:pt x="100" y="1451"/>
                </a:moveTo>
                <a:lnTo>
                  <a:pt x="100" y="1451"/>
                </a:lnTo>
                <a:cubicBezTo>
                  <a:pt x="100" y="1479"/>
                  <a:pt x="78" y="1501"/>
                  <a:pt x="50" y="1501"/>
                </a:cubicBezTo>
                <a:cubicBezTo>
                  <a:pt x="23" y="1501"/>
                  <a:pt x="0" y="1479"/>
                  <a:pt x="0" y="1451"/>
                </a:cubicBezTo>
                <a:lnTo>
                  <a:pt x="0" y="1451"/>
                </a:lnTo>
                <a:cubicBezTo>
                  <a:pt x="0" y="1424"/>
                  <a:pt x="23" y="1401"/>
                  <a:pt x="50" y="1401"/>
                </a:cubicBezTo>
                <a:cubicBezTo>
                  <a:pt x="78" y="1401"/>
                  <a:pt x="100" y="1424"/>
                  <a:pt x="100" y="1451"/>
                </a:cubicBezTo>
                <a:close/>
                <a:moveTo>
                  <a:pt x="100" y="1651"/>
                </a:moveTo>
                <a:lnTo>
                  <a:pt x="100" y="1651"/>
                </a:lnTo>
                <a:cubicBezTo>
                  <a:pt x="100" y="1679"/>
                  <a:pt x="78" y="1701"/>
                  <a:pt x="50" y="1701"/>
                </a:cubicBezTo>
                <a:cubicBezTo>
                  <a:pt x="23" y="1701"/>
                  <a:pt x="0" y="1679"/>
                  <a:pt x="0" y="1651"/>
                </a:cubicBezTo>
                <a:lnTo>
                  <a:pt x="0" y="1651"/>
                </a:lnTo>
                <a:cubicBezTo>
                  <a:pt x="0" y="1624"/>
                  <a:pt x="23" y="1601"/>
                  <a:pt x="50" y="1601"/>
                </a:cubicBezTo>
                <a:cubicBezTo>
                  <a:pt x="78" y="1601"/>
                  <a:pt x="100" y="1624"/>
                  <a:pt x="100" y="1651"/>
                </a:cubicBezTo>
                <a:close/>
                <a:moveTo>
                  <a:pt x="100" y="1851"/>
                </a:moveTo>
                <a:lnTo>
                  <a:pt x="100" y="1851"/>
                </a:lnTo>
                <a:cubicBezTo>
                  <a:pt x="100" y="1879"/>
                  <a:pt x="78" y="1901"/>
                  <a:pt x="50" y="1901"/>
                </a:cubicBezTo>
                <a:cubicBezTo>
                  <a:pt x="23" y="1901"/>
                  <a:pt x="0" y="1879"/>
                  <a:pt x="0" y="1851"/>
                </a:cubicBezTo>
                <a:lnTo>
                  <a:pt x="0" y="1851"/>
                </a:lnTo>
                <a:cubicBezTo>
                  <a:pt x="0" y="1824"/>
                  <a:pt x="23" y="1801"/>
                  <a:pt x="50" y="1801"/>
                </a:cubicBezTo>
                <a:cubicBezTo>
                  <a:pt x="78" y="1801"/>
                  <a:pt x="100" y="1824"/>
                  <a:pt x="100" y="1851"/>
                </a:cubicBezTo>
                <a:close/>
                <a:moveTo>
                  <a:pt x="100" y="2051"/>
                </a:moveTo>
                <a:lnTo>
                  <a:pt x="100" y="2052"/>
                </a:lnTo>
                <a:cubicBezTo>
                  <a:pt x="100" y="2079"/>
                  <a:pt x="78" y="2102"/>
                  <a:pt x="50" y="2102"/>
                </a:cubicBezTo>
                <a:cubicBezTo>
                  <a:pt x="23" y="2102"/>
                  <a:pt x="0" y="2079"/>
                  <a:pt x="0" y="2052"/>
                </a:cubicBezTo>
                <a:lnTo>
                  <a:pt x="0" y="2051"/>
                </a:lnTo>
                <a:cubicBezTo>
                  <a:pt x="0" y="2024"/>
                  <a:pt x="23" y="2001"/>
                  <a:pt x="50" y="2001"/>
                </a:cubicBezTo>
                <a:cubicBezTo>
                  <a:pt x="78" y="2001"/>
                  <a:pt x="100" y="2024"/>
                  <a:pt x="100" y="2051"/>
                </a:cubicBezTo>
                <a:close/>
                <a:moveTo>
                  <a:pt x="100" y="2252"/>
                </a:moveTo>
                <a:lnTo>
                  <a:pt x="100" y="2252"/>
                </a:lnTo>
                <a:cubicBezTo>
                  <a:pt x="100" y="2279"/>
                  <a:pt x="78" y="2302"/>
                  <a:pt x="50" y="2302"/>
                </a:cubicBezTo>
                <a:cubicBezTo>
                  <a:pt x="23" y="2302"/>
                  <a:pt x="0" y="2279"/>
                  <a:pt x="0" y="2252"/>
                </a:cubicBezTo>
                <a:lnTo>
                  <a:pt x="0" y="2252"/>
                </a:lnTo>
                <a:cubicBezTo>
                  <a:pt x="0" y="2224"/>
                  <a:pt x="23" y="2202"/>
                  <a:pt x="50" y="2202"/>
                </a:cubicBezTo>
                <a:cubicBezTo>
                  <a:pt x="78" y="2202"/>
                  <a:pt x="100" y="2224"/>
                  <a:pt x="100" y="2252"/>
                </a:cubicBezTo>
                <a:close/>
                <a:moveTo>
                  <a:pt x="100" y="2452"/>
                </a:moveTo>
                <a:lnTo>
                  <a:pt x="100" y="2452"/>
                </a:lnTo>
                <a:cubicBezTo>
                  <a:pt x="100" y="2479"/>
                  <a:pt x="78" y="2502"/>
                  <a:pt x="50" y="2502"/>
                </a:cubicBezTo>
                <a:cubicBezTo>
                  <a:pt x="23" y="2502"/>
                  <a:pt x="0" y="2479"/>
                  <a:pt x="0" y="2452"/>
                </a:cubicBezTo>
                <a:lnTo>
                  <a:pt x="0" y="2452"/>
                </a:lnTo>
                <a:cubicBezTo>
                  <a:pt x="0" y="2424"/>
                  <a:pt x="23" y="2402"/>
                  <a:pt x="50" y="2402"/>
                </a:cubicBezTo>
                <a:cubicBezTo>
                  <a:pt x="78" y="2402"/>
                  <a:pt x="100" y="2424"/>
                  <a:pt x="100" y="2452"/>
                </a:cubicBezTo>
                <a:close/>
                <a:moveTo>
                  <a:pt x="100" y="2652"/>
                </a:moveTo>
                <a:lnTo>
                  <a:pt x="100" y="2652"/>
                </a:lnTo>
                <a:cubicBezTo>
                  <a:pt x="100" y="2679"/>
                  <a:pt x="78" y="2702"/>
                  <a:pt x="50" y="2702"/>
                </a:cubicBezTo>
                <a:cubicBezTo>
                  <a:pt x="23" y="2702"/>
                  <a:pt x="0" y="2679"/>
                  <a:pt x="0" y="2652"/>
                </a:cubicBezTo>
                <a:lnTo>
                  <a:pt x="0" y="2652"/>
                </a:lnTo>
                <a:cubicBezTo>
                  <a:pt x="0" y="2624"/>
                  <a:pt x="23" y="2602"/>
                  <a:pt x="50" y="2602"/>
                </a:cubicBezTo>
                <a:cubicBezTo>
                  <a:pt x="78" y="2602"/>
                  <a:pt x="100" y="2624"/>
                  <a:pt x="100" y="2652"/>
                </a:cubicBezTo>
                <a:close/>
                <a:moveTo>
                  <a:pt x="100" y="2852"/>
                </a:moveTo>
                <a:lnTo>
                  <a:pt x="100" y="2852"/>
                </a:lnTo>
                <a:cubicBezTo>
                  <a:pt x="100" y="2880"/>
                  <a:pt x="78" y="2902"/>
                  <a:pt x="50" y="2902"/>
                </a:cubicBezTo>
                <a:cubicBezTo>
                  <a:pt x="23" y="2902"/>
                  <a:pt x="0" y="2880"/>
                  <a:pt x="0" y="2852"/>
                </a:cubicBezTo>
                <a:lnTo>
                  <a:pt x="0" y="2852"/>
                </a:lnTo>
                <a:cubicBezTo>
                  <a:pt x="0" y="2824"/>
                  <a:pt x="23" y="2802"/>
                  <a:pt x="50" y="2802"/>
                </a:cubicBezTo>
                <a:cubicBezTo>
                  <a:pt x="78" y="2802"/>
                  <a:pt x="100" y="2824"/>
                  <a:pt x="100" y="2852"/>
                </a:cubicBezTo>
                <a:close/>
                <a:moveTo>
                  <a:pt x="100" y="3052"/>
                </a:moveTo>
                <a:lnTo>
                  <a:pt x="100" y="3052"/>
                </a:lnTo>
                <a:cubicBezTo>
                  <a:pt x="100" y="3080"/>
                  <a:pt x="78" y="3102"/>
                  <a:pt x="50" y="3102"/>
                </a:cubicBezTo>
                <a:cubicBezTo>
                  <a:pt x="23" y="3102"/>
                  <a:pt x="0" y="3080"/>
                  <a:pt x="0" y="3052"/>
                </a:cubicBezTo>
                <a:lnTo>
                  <a:pt x="0" y="3052"/>
                </a:lnTo>
                <a:cubicBezTo>
                  <a:pt x="0" y="3024"/>
                  <a:pt x="23" y="3002"/>
                  <a:pt x="50" y="3002"/>
                </a:cubicBezTo>
                <a:cubicBezTo>
                  <a:pt x="78" y="3002"/>
                  <a:pt x="100" y="3024"/>
                  <a:pt x="100" y="3052"/>
                </a:cubicBezTo>
                <a:close/>
                <a:moveTo>
                  <a:pt x="100" y="3252"/>
                </a:moveTo>
                <a:lnTo>
                  <a:pt x="100" y="3252"/>
                </a:lnTo>
                <a:cubicBezTo>
                  <a:pt x="100" y="3280"/>
                  <a:pt x="78" y="3302"/>
                  <a:pt x="50" y="3302"/>
                </a:cubicBezTo>
                <a:cubicBezTo>
                  <a:pt x="23" y="3302"/>
                  <a:pt x="0" y="3280"/>
                  <a:pt x="0" y="3252"/>
                </a:cubicBezTo>
                <a:lnTo>
                  <a:pt x="0" y="3252"/>
                </a:lnTo>
                <a:cubicBezTo>
                  <a:pt x="0" y="3224"/>
                  <a:pt x="23" y="3202"/>
                  <a:pt x="50" y="3202"/>
                </a:cubicBezTo>
                <a:cubicBezTo>
                  <a:pt x="78" y="3202"/>
                  <a:pt x="100" y="3224"/>
                  <a:pt x="100" y="3252"/>
                </a:cubicBezTo>
                <a:close/>
                <a:moveTo>
                  <a:pt x="100" y="3452"/>
                </a:moveTo>
                <a:lnTo>
                  <a:pt x="100" y="3452"/>
                </a:lnTo>
                <a:cubicBezTo>
                  <a:pt x="100" y="3480"/>
                  <a:pt x="78" y="3502"/>
                  <a:pt x="50" y="3502"/>
                </a:cubicBezTo>
                <a:cubicBezTo>
                  <a:pt x="23" y="3502"/>
                  <a:pt x="0" y="3480"/>
                  <a:pt x="0" y="3452"/>
                </a:cubicBezTo>
                <a:lnTo>
                  <a:pt x="0" y="3452"/>
                </a:lnTo>
                <a:cubicBezTo>
                  <a:pt x="0" y="3425"/>
                  <a:pt x="23" y="3402"/>
                  <a:pt x="50" y="3402"/>
                </a:cubicBezTo>
                <a:cubicBezTo>
                  <a:pt x="78" y="3402"/>
                  <a:pt x="100" y="3425"/>
                  <a:pt x="100" y="3452"/>
                </a:cubicBezTo>
                <a:close/>
                <a:moveTo>
                  <a:pt x="100" y="3652"/>
                </a:moveTo>
                <a:lnTo>
                  <a:pt x="100" y="3652"/>
                </a:lnTo>
                <a:cubicBezTo>
                  <a:pt x="100" y="3680"/>
                  <a:pt x="78" y="3702"/>
                  <a:pt x="50" y="3702"/>
                </a:cubicBezTo>
                <a:cubicBezTo>
                  <a:pt x="23" y="3702"/>
                  <a:pt x="0" y="3680"/>
                  <a:pt x="0" y="3652"/>
                </a:cubicBezTo>
                <a:lnTo>
                  <a:pt x="0" y="3652"/>
                </a:lnTo>
                <a:cubicBezTo>
                  <a:pt x="0" y="3625"/>
                  <a:pt x="23" y="3602"/>
                  <a:pt x="50" y="3602"/>
                </a:cubicBezTo>
                <a:cubicBezTo>
                  <a:pt x="78" y="3602"/>
                  <a:pt x="100" y="3625"/>
                  <a:pt x="100" y="3652"/>
                </a:cubicBezTo>
                <a:close/>
                <a:moveTo>
                  <a:pt x="100" y="3852"/>
                </a:moveTo>
                <a:lnTo>
                  <a:pt x="100" y="3852"/>
                </a:lnTo>
                <a:cubicBezTo>
                  <a:pt x="100" y="3880"/>
                  <a:pt x="78" y="3902"/>
                  <a:pt x="50" y="3902"/>
                </a:cubicBezTo>
                <a:cubicBezTo>
                  <a:pt x="23" y="3902"/>
                  <a:pt x="0" y="3880"/>
                  <a:pt x="0" y="3852"/>
                </a:cubicBezTo>
                <a:lnTo>
                  <a:pt x="0" y="3852"/>
                </a:lnTo>
                <a:cubicBezTo>
                  <a:pt x="0" y="3825"/>
                  <a:pt x="23" y="3802"/>
                  <a:pt x="50" y="3802"/>
                </a:cubicBezTo>
                <a:cubicBezTo>
                  <a:pt x="78" y="3802"/>
                  <a:pt x="100" y="3825"/>
                  <a:pt x="100" y="3852"/>
                </a:cubicBezTo>
                <a:close/>
                <a:moveTo>
                  <a:pt x="100" y="4052"/>
                </a:moveTo>
                <a:lnTo>
                  <a:pt x="100" y="4053"/>
                </a:lnTo>
                <a:cubicBezTo>
                  <a:pt x="100" y="4080"/>
                  <a:pt x="78" y="4103"/>
                  <a:pt x="50" y="4103"/>
                </a:cubicBezTo>
                <a:cubicBezTo>
                  <a:pt x="23" y="4103"/>
                  <a:pt x="0" y="4080"/>
                  <a:pt x="0" y="4053"/>
                </a:cubicBezTo>
                <a:lnTo>
                  <a:pt x="0" y="4052"/>
                </a:lnTo>
                <a:cubicBezTo>
                  <a:pt x="0" y="4025"/>
                  <a:pt x="23" y="4002"/>
                  <a:pt x="50" y="4002"/>
                </a:cubicBezTo>
                <a:cubicBezTo>
                  <a:pt x="78" y="4002"/>
                  <a:pt x="100" y="4025"/>
                  <a:pt x="100" y="4052"/>
                </a:cubicBezTo>
                <a:close/>
                <a:moveTo>
                  <a:pt x="100" y="4253"/>
                </a:moveTo>
                <a:lnTo>
                  <a:pt x="100" y="4253"/>
                </a:lnTo>
                <a:cubicBezTo>
                  <a:pt x="100" y="4280"/>
                  <a:pt x="78" y="4303"/>
                  <a:pt x="50" y="4303"/>
                </a:cubicBezTo>
                <a:cubicBezTo>
                  <a:pt x="23" y="4303"/>
                  <a:pt x="0" y="4280"/>
                  <a:pt x="0" y="4253"/>
                </a:cubicBezTo>
                <a:lnTo>
                  <a:pt x="0" y="4253"/>
                </a:lnTo>
                <a:cubicBezTo>
                  <a:pt x="0" y="4225"/>
                  <a:pt x="23" y="4203"/>
                  <a:pt x="50" y="4203"/>
                </a:cubicBezTo>
                <a:cubicBezTo>
                  <a:pt x="78" y="4203"/>
                  <a:pt x="100" y="4225"/>
                  <a:pt x="100" y="4253"/>
                </a:cubicBezTo>
                <a:close/>
                <a:moveTo>
                  <a:pt x="100" y="4453"/>
                </a:moveTo>
                <a:lnTo>
                  <a:pt x="100" y="4453"/>
                </a:lnTo>
                <a:cubicBezTo>
                  <a:pt x="100" y="4480"/>
                  <a:pt x="78" y="4503"/>
                  <a:pt x="50" y="4503"/>
                </a:cubicBezTo>
                <a:cubicBezTo>
                  <a:pt x="23" y="4503"/>
                  <a:pt x="0" y="4480"/>
                  <a:pt x="0" y="4453"/>
                </a:cubicBezTo>
                <a:lnTo>
                  <a:pt x="0" y="4453"/>
                </a:lnTo>
                <a:cubicBezTo>
                  <a:pt x="0" y="4425"/>
                  <a:pt x="23" y="4403"/>
                  <a:pt x="50" y="4403"/>
                </a:cubicBezTo>
                <a:cubicBezTo>
                  <a:pt x="78" y="4403"/>
                  <a:pt x="100" y="4425"/>
                  <a:pt x="100" y="4453"/>
                </a:cubicBezTo>
                <a:close/>
                <a:moveTo>
                  <a:pt x="100" y="4653"/>
                </a:moveTo>
                <a:lnTo>
                  <a:pt x="100" y="4653"/>
                </a:lnTo>
                <a:cubicBezTo>
                  <a:pt x="100" y="4680"/>
                  <a:pt x="78" y="4703"/>
                  <a:pt x="50" y="4703"/>
                </a:cubicBezTo>
                <a:cubicBezTo>
                  <a:pt x="23" y="4703"/>
                  <a:pt x="0" y="4680"/>
                  <a:pt x="0" y="4653"/>
                </a:cubicBezTo>
                <a:lnTo>
                  <a:pt x="0" y="4653"/>
                </a:lnTo>
                <a:cubicBezTo>
                  <a:pt x="0" y="4625"/>
                  <a:pt x="23" y="4603"/>
                  <a:pt x="50" y="4603"/>
                </a:cubicBezTo>
                <a:cubicBezTo>
                  <a:pt x="78" y="4603"/>
                  <a:pt x="100" y="4625"/>
                  <a:pt x="100" y="4653"/>
                </a:cubicBezTo>
                <a:close/>
                <a:moveTo>
                  <a:pt x="100" y="4853"/>
                </a:moveTo>
                <a:lnTo>
                  <a:pt x="100" y="4853"/>
                </a:lnTo>
                <a:cubicBezTo>
                  <a:pt x="100" y="4881"/>
                  <a:pt x="78" y="4903"/>
                  <a:pt x="50" y="4903"/>
                </a:cubicBezTo>
                <a:cubicBezTo>
                  <a:pt x="23" y="4903"/>
                  <a:pt x="0" y="4881"/>
                  <a:pt x="0" y="4853"/>
                </a:cubicBezTo>
                <a:lnTo>
                  <a:pt x="0" y="4853"/>
                </a:lnTo>
                <a:cubicBezTo>
                  <a:pt x="0" y="4825"/>
                  <a:pt x="23" y="4803"/>
                  <a:pt x="50" y="4803"/>
                </a:cubicBezTo>
                <a:cubicBezTo>
                  <a:pt x="78" y="4803"/>
                  <a:pt x="100" y="4825"/>
                  <a:pt x="100" y="4853"/>
                </a:cubicBezTo>
                <a:close/>
                <a:moveTo>
                  <a:pt x="100" y="5053"/>
                </a:moveTo>
                <a:lnTo>
                  <a:pt x="100" y="5053"/>
                </a:lnTo>
                <a:cubicBezTo>
                  <a:pt x="100" y="5081"/>
                  <a:pt x="78" y="5103"/>
                  <a:pt x="50" y="5103"/>
                </a:cubicBezTo>
                <a:cubicBezTo>
                  <a:pt x="23" y="5103"/>
                  <a:pt x="0" y="5081"/>
                  <a:pt x="0" y="5053"/>
                </a:cubicBezTo>
                <a:lnTo>
                  <a:pt x="0" y="5053"/>
                </a:lnTo>
                <a:cubicBezTo>
                  <a:pt x="0" y="5025"/>
                  <a:pt x="23" y="5003"/>
                  <a:pt x="50" y="5003"/>
                </a:cubicBezTo>
                <a:cubicBezTo>
                  <a:pt x="78" y="5003"/>
                  <a:pt x="100" y="5025"/>
                  <a:pt x="100" y="5053"/>
                </a:cubicBezTo>
                <a:close/>
                <a:moveTo>
                  <a:pt x="100" y="5253"/>
                </a:moveTo>
                <a:lnTo>
                  <a:pt x="100" y="5253"/>
                </a:lnTo>
                <a:cubicBezTo>
                  <a:pt x="100" y="5281"/>
                  <a:pt x="78" y="5303"/>
                  <a:pt x="50" y="5303"/>
                </a:cubicBezTo>
                <a:cubicBezTo>
                  <a:pt x="23" y="5303"/>
                  <a:pt x="0" y="5281"/>
                  <a:pt x="0" y="5253"/>
                </a:cubicBezTo>
                <a:lnTo>
                  <a:pt x="0" y="5253"/>
                </a:lnTo>
                <a:cubicBezTo>
                  <a:pt x="0" y="5225"/>
                  <a:pt x="23" y="5203"/>
                  <a:pt x="50" y="5203"/>
                </a:cubicBezTo>
                <a:cubicBezTo>
                  <a:pt x="78" y="5203"/>
                  <a:pt x="100" y="5225"/>
                  <a:pt x="100" y="5253"/>
                </a:cubicBezTo>
                <a:close/>
                <a:moveTo>
                  <a:pt x="100" y="5453"/>
                </a:moveTo>
                <a:lnTo>
                  <a:pt x="100" y="5453"/>
                </a:lnTo>
                <a:cubicBezTo>
                  <a:pt x="100" y="5481"/>
                  <a:pt x="78" y="5503"/>
                  <a:pt x="50" y="5503"/>
                </a:cubicBezTo>
                <a:cubicBezTo>
                  <a:pt x="23" y="5503"/>
                  <a:pt x="0" y="5481"/>
                  <a:pt x="0" y="5453"/>
                </a:cubicBezTo>
                <a:lnTo>
                  <a:pt x="0" y="5453"/>
                </a:lnTo>
                <a:cubicBezTo>
                  <a:pt x="0" y="5426"/>
                  <a:pt x="23" y="5403"/>
                  <a:pt x="50" y="5403"/>
                </a:cubicBezTo>
                <a:cubicBezTo>
                  <a:pt x="78" y="5403"/>
                  <a:pt x="100" y="5426"/>
                  <a:pt x="100" y="5453"/>
                </a:cubicBezTo>
                <a:close/>
                <a:moveTo>
                  <a:pt x="100" y="5653"/>
                </a:moveTo>
                <a:lnTo>
                  <a:pt x="100" y="5653"/>
                </a:lnTo>
                <a:cubicBezTo>
                  <a:pt x="100" y="5681"/>
                  <a:pt x="78" y="5703"/>
                  <a:pt x="50" y="5703"/>
                </a:cubicBezTo>
                <a:cubicBezTo>
                  <a:pt x="23" y="5703"/>
                  <a:pt x="0" y="5681"/>
                  <a:pt x="0" y="5653"/>
                </a:cubicBezTo>
                <a:lnTo>
                  <a:pt x="0" y="5653"/>
                </a:lnTo>
                <a:cubicBezTo>
                  <a:pt x="0" y="5626"/>
                  <a:pt x="23" y="5603"/>
                  <a:pt x="50" y="5603"/>
                </a:cubicBezTo>
                <a:cubicBezTo>
                  <a:pt x="78" y="5603"/>
                  <a:pt x="100" y="5626"/>
                  <a:pt x="100" y="5653"/>
                </a:cubicBezTo>
                <a:close/>
                <a:moveTo>
                  <a:pt x="100" y="5853"/>
                </a:moveTo>
                <a:lnTo>
                  <a:pt x="100" y="5853"/>
                </a:lnTo>
                <a:cubicBezTo>
                  <a:pt x="100" y="5881"/>
                  <a:pt x="78" y="5903"/>
                  <a:pt x="50" y="5903"/>
                </a:cubicBezTo>
                <a:cubicBezTo>
                  <a:pt x="23" y="5903"/>
                  <a:pt x="0" y="5881"/>
                  <a:pt x="0" y="5853"/>
                </a:cubicBezTo>
                <a:lnTo>
                  <a:pt x="0" y="5853"/>
                </a:lnTo>
                <a:cubicBezTo>
                  <a:pt x="0" y="5826"/>
                  <a:pt x="23" y="5803"/>
                  <a:pt x="50" y="5803"/>
                </a:cubicBezTo>
                <a:cubicBezTo>
                  <a:pt x="78" y="5803"/>
                  <a:pt x="100" y="5826"/>
                  <a:pt x="100" y="5853"/>
                </a:cubicBezTo>
                <a:close/>
                <a:moveTo>
                  <a:pt x="100" y="6053"/>
                </a:moveTo>
                <a:lnTo>
                  <a:pt x="100" y="6054"/>
                </a:lnTo>
                <a:cubicBezTo>
                  <a:pt x="100" y="6081"/>
                  <a:pt x="78" y="6104"/>
                  <a:pt x="50" y="6104"/>
                </a:cubicBezTo>
                <a:cubicBezTo>
                  <a:pt x="23" y="6104"/>
                  <a:pt x="0" y="6081"/>
                  <a:pt x="0" y="6054"/>
                </a:cubicBezTo>
                <a:lnTo>
                  <a:pt x="0" y="6053"/>
                </a:lnTo>
                <a:cubicBezTo>
                  <a:pt x="0" y="6026"/>
                  <a:pt x="23" y="6003"/>
                  <a:pt x="50" y="6003"/>
                </a:cubicBezTo>
                <a:cubicBezTo>
                  <a:pt x="78" y="6003"/>
                  <a:pt x="100" y="6026"/>
                  <a:pt x="100" y="6053"/>
                </a:cubicBezTo>
                <a:close/>
                <a:moveTo>
                  <a:pt x="100" y="6254"/>
                </a:moveTo>
                <a:lnTo>
                  <a:pt x="100" y="6254"/>
                </a:lnTo>
                <a:cubicBezTo>
                  <a:pt x="100" y="6281"/>
                  <a:pt x="78" y="6304"/>
                  <a:pt x="50" y="6304"/>
                </a:cubicBezTo>
                <a:cubicBezTo>
                  <a:pt x="23" y="6304"/>
                  <a:pt x="0" y="6281"/>
                  <a:pt x="0" y="6254"/>
                </a:cubicBezTo>
                <a:lnTo>
                  <a:pt x="0" y="6254"/>
                </a:lnTo>
                <a:cubicBezTo>
                  <a:pt x="0" y="6226"/>
                  <a:pt x="23" y="6204"/>
                  <a:pt x="50" y="6204"/>
                </a:cubicBezTo>
                <a:cubicBezTo>
                  <a:pt x="78" y="6204"/>
                  <a:pt x="100" y="6226"/>
                  <a:pt x="100" y="6254"/>
                </a:cubicBezTo>
                <a:close/>
                <a:moveTo>
                  <a:pt x="100" y="6454"/>
                </a:moveTo>
                <a:lnTo>
                  <a:pt x="100" y="6454"/>
                </a:lnTo>
                <a:cubicBezTo>
                  <a:pt x="100" y="6481"/>
                  <a:pt x="78" y="6504"/>
                  <a:pt x="50" y="6504"/>
                </a:cubicBezTo>
                <a:cubicBezTo>
                  <a:pt x="23" y="6504"/>
                  <a:pt x="0" y="6481"/>
                  <a:pt x="0" y="6454"/>
                </a:cubicBezTo>
                <a:lnTo>
                  <a:pt x="0" y="6454"/>
                </a:lnTo>
                <a:cubicBezTo>
                  <a:pt x="0" y="6426"/>
                  <a:pt x="23" y="6404"/>
                  <a:pt x="50" y="6404"/>
                </a:cubicBezTo>
                <a:cubicBezTo>
                  <a:pt x="78" y="6404"/>
                  <a:pt x="100" y="6426"/>
                  <a:pt x="100" y="6454"/>
                </a:cubicBezTo>
                <a:close/>
                <a:moveTo>
                  <a:pt x="100" y="6654"/>
                </a:moveTo>
                <a:lnTo>
                  <a:pt x="100" y="6654"/>
                </a:lnTo>
                <a:cubicBezTo>
                  <a:pt x="100" y="6681"/>
                  <a:pt x="78" y="6704"/>
                  <a:pt x="50" y="6704"/>
                </a:cubicBezTo>
                <a:cubicBezTo>
                  <a:pt x="23" y="6704"/>
                  <a:pt x="0" y="6681"/>
                  <a:pt x="0" y="6654"/>
                </a:cubicBezTo>
                <a:lnTo>
                  <a:pt x="0" y="6654"/>
                </a:lnTo>
                <a:cubicBezTo>
                  <a:pt x="0" y="6626"/>
                  <a:pt x="23" y="6604"/>
                  <a:pt x="50" y="6604"/>
                </a:cubicBezTo>
                <a:cubicBezTo>
                  <a:pt x="78" y="6604"/>
                  <a:pt x="100" y="6626"/>
                  <a:pt x="100" y="6654"/>
                </a:cubicBezTo>
                <a:close/>
                <a:moveTo>
                  <a:pt x="100" y="6854"/>
                </a:moveTo>
                <a:lnTo>
                  <a:pt x="100" y="6854"/>
                </a:lnTo>
                <a:cubicBezTo>
                  <a:pt x="100" y="6882"/>
                  <a:pt x="78" y="6904"/>
                  <a:pt x="50" y="6904"/>
                </a:cubicBezTo>
                <a:cubicBezTo>
                  <a:pt x="23" y="6904"/>
                  <a:pt x="0" y="6882"/>
                  <a:pt x="0" y="6854"/>
                </a:cubicBezTo>
                <a:lnTo>
                  <a:pt x="0" y="6854"/>
                </a:lnTo>
                <a:cubicBezTo>
                  <a:pt x="0" y="6826"/>
                  <a:pt x="23" y="6804"/>
                  <a:pt x="50" y="6804"/>
                </a:cubicBezTo>
                <a:cubicBezTo>
                  <a:pt x="78" y="6804"/>
                  <a:pt x="100" y="6826"/>
                  <a:pt x="100" y="6854"/>
                </a:cubicBezTo>
                <a:close/>
                <a:moveTo>
                  <a:pt x="100" y="7054"/>
                </a:moveTo>
                <a:lnTo>
                  <a:pt x="100" y="7054"/>
                </a:lnTo>
                <a:cubicBezTo>
                  <a:pt x="100" y="7082"/>
                  <a:pt x="78" y="7104"/>
                  <a:pt x="50" y="7104"/>
                </a:cubicBezTo>
                <a:cubicBezTo>
                  <a:pt x="23" y="7104"/>
                  <a:pt x="0" y="7082"/>
                  <a:pt x="0" y="7054"/>
                </a:cubicBezTo>
                <a:lnTo>
                  <a:pt x="0" y="7054"/>
                </a:lnTo>
                <a:cubicBezTo>
                  <a:pt x="0" y="7026"/>
                  <a:pt x="23" y="7004"/>
                  <a:pt x="50" y="7004"/>
                </a:cubicBezTo>
                <a:cubicBezTo>
                  <a:pt x="78" y="7004"/>
                  <a:pt x="100" y="7026"/>
                  <a:pt x="100" y="7054"/>
                </a:cubicBezTo>
                <a:close/>
                <a:moveTo>
                  <a:pt x="100" y="7254"/>
                </a:moveTo>
                <a:lnTo>
                  <a:pt x="100" y="7254"/>
                </a:lnTo>
                <a:cubicBezTo>
                  <a:pt x="100" y="7282"/>
                  <a:pt x="78" y="7304"/>
                  <a:pt x="50" y="7304"/>
                </a:cubicBezTo>
                <a:cubicBezTo>
                  <a:pt x="23" y="7304"/>
                  <a:pt x="0" y="7282"/>
                  <a:pt x="0" y="7254"/>
                </a:cubicBezTo>
                <a:lnTo>
                  <a:pt x="0" y="7254"/>
                </a:lnTo>
                <a:cubicBezTo>
                  <a:pt x="0" y="7226"/>
                  <a:pt x="23" y="7204"/>
                  <a:pt x="50" y="7204"/>
                </a:cubicBezTo>
                <a:cubicBezTo>
                  <a:pt x="78" y="7204"/>
                  <a:pt x="100" y="7226"/>
                  <a:pt x="100" y="7254"/>
                </a:cubicBezTo>
                <a:close/>
                <a:moveTo>
                  <a:pt x="100" y="7454"/>
                </a:moveTo>
                <a:lnTo>
                  <a:pt x="100" y="7454"/>
                </a:lnTo>
                <a:cubicBezTo>
                  <a:pt x="100" y="7482"/>
                  <a:pt x="78" y="7504"/>
                  <a:pt x="50" y="7504"/>
                </a:cubicBezTo>
                <a:cubicBezTo>
                  <a:pt x="23" y="7504"/>
                  <a:pt x="0" y="7482"/>
                  <a:pt x="0" y="7454"/>
                </a:cubicBezTo>
                <a:lnTo>
                  <a:pt x="0" y="7454"/>
                </a:lnTo>
                <a:cubicBezTo>
                  <a:pt x="0" y="7427"/>
                  <a:pt x="23" y="7404"/>
                  <a:pt x="50" y="7404"/>
                </a:cubicBezTo>
                <a:cubicBezTo>
                  <a:pt x="78" y="7404"/>
                  <a:pt x="100" y="7427"/>
                  <a:pt x="100" y="7454"/>
                </a:cubicBezTo>
                <a:close/>
                <a:moveTo>
                  <a:pt x="100" y="7654"/>
                </a:moveTo>
                <a:lnTo>
                  <a:pt x="100" y="7654"/>
                </a:lnTo>
                <a:cubicBezTo>
                  <a:pt x="100" y="7682"/>
                  <a:pt x="78" y="7704"/>
                  <a:pt x="50" y="7704"/>
                </a:cubicBezTo>
                <a:cubicBezTo>
                  <a:pt x="23" y="7704"/>
                  <a:pt x="0" y="7682"/>
                  <a:pt x="0" y="7654"/>
                </a:cubicBezTo>
                <a:lnTo>
                  <a:pt x="0" y="7654"/>
                </a:lnTo>
                <a:cubicBezTo>
                  <a:pt x="0" y="7627"/>
                  <a:pt x="23" y="7604"/>
                  <a:pt x="50" y="7604"/>
                </a:cubicBezTo>
                <a:cubicBezTo>
                  <a:pt x="78" y="7604"/>
                  <a:pt x="100" y="7627"/>
                  <a:pt x="100" y="7654"/>
                </a:cubicBezTo>
                <a:close/>
              </a:path>
            </a:pathLst>
          </a:custGeom>
          <a:solidFill>
            <a:srgbClr val="000000"/>
          </a:solidFill>
          <a:ln w="127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" name="Rectangle 233"/>
          <p:cNvSpPr>
            <a:spLocks noChangeArrowheads="1"/>
          </p:cNvSpPr>
          <p:nvPr/>
        </p:nvSpPr>
        <p:spPr bwMode="auto">
          <a:xfrm>
            <a:off x="2803525" y="2382838"/>
            <a:ext cx="5365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200"/>
              <a:t>S2b      </a:t>
            </a:r>
            <a:endParaRPr lang="en-US" altLang="zh-CN" sz="1200"/>
          </a:p>
        </p:txBody>
      </p:sp>
      <p:grpSp>
        <p:nvGrpSpPr>
          <p:cNvPr id="103" name="Group 234"/>
          <p:cNvGrpSpPr>
            <a:grpSpLocks/>
          </p:cNvGrpSpPr>
          <p:nvPr/>
        </p:nvGrpSpPr>
        <p:grpSpPr bwMode="auto">
          <a:xfrm>
            <a:off x="184150" y="2063750"/>
            <a:ext cx="873125" cy="290513"/>
            <a:chOff x="11" y="645"/>
            <a:chExt cx="812" cy="354"/>
          </a:xfrm>
        </p:grpSpPr>
        <p:sp>
          <p:nvSpPr>
            <p:cNvPr id="104" name="Rectangle 235"/>
            <p:cNvSpPr>
              <a:spLocks noChangeArrowheads="1"/>
            </p:cNvSpPr>
            <p:nvPr/>
          </p:nvSpPr>
          <p:spPr bwMode="auto">
            <a:xfrm>
              <a:off x="11" y="645"/>
              <a:ext cx="812" cy="3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Rectangle 236"/>
            <p:cNvSpPr>
              <a:spLocks noChangeArrowheads="1"/>
            </p:cNvSpPr>
            <p:nvPr/>
          </p:nvSpPr>
          <p:spPr bwMode="auto">
            <a:xfrm>
              <a:off x="11" y="645"/>
              <a:ext cx="812" cy="354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6" name="Rectangle 237"/>
          <p:cNvSpPr>
            <a:spLocks noChangeArrowheads="1"/>
          </p:cNvSpPr>
          <p:nvPr/>
        </p:nvSpPr>
        <p:spPr bwMode="auto">
          <a:xfrm>
            <a:off x="401638" y="2103438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sp>
        <p:nvSpPr>
          <p:cNvPr id="107" name="Line 238"/>
          <p:cNvSpPr>
            <a:spLocks noChangeShapeType="1"/>
          </p:cNvSpPr>
          <p:nvPr/>
        </p:nvSpPr>
        <p:spPr bwMode="auto">
          <a:xfrm>
            <a:off x="2770188" y="1682750"/>
            <a:ext cx="506412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" name="Line 239"/>
          <p:cNvSpPr>
            <a:spLocks noChangeShapeType="1"/>
          </p:cNvSpPr>
          <p:nvPr/>
        </p:nvSpPr>
        <p:spPr bwMode="auto">
          <a:xfrm>
            <a:off x="2770188" y="1944688"/>
            <a:ext cx="506412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" name="Line 240"/>
          <p:cNvSpPr>
            <a:spLocks noChangeShapeType="1"/>
          </p:cNvSpPr>
          <p:nvPr/>
        </p:nvSpPr>
        <p:spPr bwMode="auto">
          <a:xfrm>
            <a:off x="2770188" y="2214563"/>
            <a:ext cx="506412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0" name="Line 241"/>
          <p:cNvSpPr>
            <a:spLocks noChangeShapeType="1"/>
          </p:cNvSpPr>
          <p:nvPr/>
        </p:nvSpPr>
        <p:spPr bwMode="auto">
          <a:xfrm>
            <a:off x="6772275" y="1846263"/>
            <a:ext cx="509588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" name="Line 242"/>
          <p:cNvSpPr>
            <a:spLocks noChangeShapeType="1"/>
          </p:cNvSpPr>
          <p:nvPr/>
        </p:nvSpPr>
        <p:spPr bwMode="auto">
          <a:xfrm>
            <a:off x="6772275" y="2108200"/>
            <a:ext cx="509588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" name="Line 243"/>
          <p:cNvSpPr>
            <a:spLocks noChangeShapeType="1"/>
          </p:cNvSpPr>
          <p:nvPr/>
        </p:nvSpPr>
        <p:spPr bwMode="auto">
          <a:xfrm>
            <a:off x="6772275" y="2379663"/>
            <a:ext cx="509588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" name="Line 244"/>
          <p:cNvSpPr>
            <a:spLocks noChangeShapeType="1"/>
          </p:cNvSpPr>
          <p:nvPr/>
        </p:nvSpPr>
        <p:spPr bwMode="auto">
          <a:xfrm>
            <a:off x="5070475" y="1576388"/>
            <a:ext cx="2203450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4" name="Line 245"/>
          <p:cNvSpPr>
            <a:spLocks noChangeShapeType="1"/>
          </p:cNvSpPr>
          <p:nvPr/>
        </p:nvSpPr>
        <p:spPr bwMode="auto">
          <a:xfrm flipH="1">
            <a:off x="5060950" y="2395538"/>
            <a:ext cx="377825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" name="Rectangle 246"/>
          <p:cNvSpPr>
            <a:spLocks noChangeArrowheads="1"/>
          </p:cNvSpPr>
          <p:nvPr/>
        </p:nvSpPr>
        <p:spPr bwMode="auto">
          <a:xfrm>
            <a:off x="1979613" y="1600200"/>
            <a:ext cx="7921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PMIPv6</a:t>
            </a:r>
            <a:endParaRPr lang="en-US" altLang="zh-CN" sz="1400"/>
          </a:p>
        </p:txBody>
      </p:sp>
      <p:sp>
        <p:nvSpPr>
          <p:cNvPr id="116" name="Rectangle 247"/>
          <p:cNvSpPr>
            <a:spLocks noChangeArrowheads="1"/>
          </p:cNvSpPr>
          <p:nvPr/>
        </p:nvSpPr>
        <p:spPr bwMode="auto">
          <a:xfrm>
            <a:off x="2681288" y="160020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17" name="Rectangle 248"/>
          <p:cNvSpPr>
            <a:spLocks noChangeArrowheads="1"/>
          </p:cNvSpPr>
          <p:nvPr/>
        </p:nvSpPr>
        <p:spPr bwMode="auto">
          <a:xfrm>
            <a:off x="1933575" y="1878013"/>
            <a:ext cx="7794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IPv6/IPv4</a:t>
            </a:r>
            <a:endParaRPr lang="en-US" altLang="zh-CN" sz="1400"/>
          </a:p>
        </p:txBody>
      </p:sp>
      <p:sp>
        <p:nvSpPr>
          <p:cNvPr id="118" name="Rectangle 249"/>
          <p:cNvSpPr>
            <a:spLocks noChangeArrowheads="1"/>
          </p:cNvSpPr>
          <p:nvPr/>
        </p:nvSpPr>
        <p:spPr bwMode="auto">
          <a:xfrm>
            <a:off x="2562225" y="187801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19" name="Rectangle 250"/>
          <p:cNvSpPr>
            <a:spLocks noChangeArrowheads="1"/>
          </p:cNvSpPr>
          <p:nvPr/>
        </p:nvSpPr>
        <p:spPr bwMode="auto">
          <a:xfrm>
            <a:off x="3411538" y="1870075"/>
            <a:ext cx="7302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IPv6IPv4</a:t>
            </a:r>
            <a:endParaRPr lang="en-US" altLang="zh-CN" sz="1400"/>
          </a:p>
        </p:txBody>
      </p:sp>
      <p:sp>
        <p:nvSpPr>
          <p:cNvPr id="120" name="Rectangle 251"/>
          <p:cNvSpPr>
            <a:spLocks noChangeArrowheads="1"/>
          </p:cNvSpPr>
          <p:nvPr/>
        </p:nvSpPr>
        <p:spPr bwMode="auto">
          <a:xfrm>
            <a:off x="3748088" y="1870075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21" name="Rectangle 252"/>
          <p:cNvSpPr>
            <a:spLocks noChangeArrowheads="1"/>
          </p:cNvSpPr>
          <p:nvPr/>
        </p:nvSpPr>
        <p:spPr bwMode="auto">
          <a:xfrm>
            <a:off x="5430838" y="1971675"/>
            <a:ext cx="671512" cy="277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" name="Rectangle 253"/>
          <p:cNvSpPr>
            <a:spLocks noChangeArrowheads="1"/>
          </p:cNvSpPr>
          <p:nvPr/>
        </p:nvSpPr>
        <p:spPr bwMode="auto">
          <a:xfrm>
            <a:off x="5430838" y="1971675"/>
            <a:ext cx="671512" cy="277813"/>
          </a:xfrm>
          <a:prstGeom prst="rect">
            <a:avLst/>
          </a:prstGeom>
          <a:noFill/>
          <a:ln w="8255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" name="Rectangle 254"/>
          <p:cNvSpPr>
            <a:spLocks noChangeArrowheads="1"/>
          </p:cNvSpPr>
          <p:nvPr/>
        </p:nvSpPr>
        <p:spPr bwMode="auto">
          <a:xfrm>
            <a:off x="5427663" y="2027238"/>
            <a:ext cx="6953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124" name="Rectangle 255"/>
          <p:cNvSpPr>
            <a:spLocks noChangeArrowheads="1"/>
          </p:cNvSpPr>
          <p:nvPr/>
        </p:nvSpPr>
        <p:spPr bwMode="auto">
          <a:xfrm>
            <a:off x="6000750" y="2027238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25" name="Rectangle 256"/>
          <p:cNvSpPr>
            <a:spLocks noChangeArrowheads="1"/>
          </p:cNvSpPr>
          <p:nvPr/>
        </p:nvSpPr>
        <p:spPr bwMode="auto">
          <a:xfrm>
            <a:off x="6164263" y="1708150"/>
            <a:ext cx="5794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Tun Ly</a:t>
            </a:r>
            <a:endParaRPr lang="en-US" altLang="zh-CN" sz="1400"/>
          </a:p>
        </p:txBody>
      </p:sp>
      <p:sp>
        <p:nvSpPr>
          <p:cNvPr id="126" name="Rectangle 257"/>
          <p:cNvSpPr>
            <a:spLocks noChangeArrowheads="1"/>
          </p:cNvSpPr>
          <p:nvPr/>
        </p:nvSpPr>
        <p:spPr bwMode="auto">
          <a:xfrm>
            <a:off x="5364163" y="2643188"/>
            <a:ext cx="16256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ePDG</a:t>
            </a:r>
          </a:p>
          <a:p>
            <a:pPr algn="ctr"/>
            <a:r>
              <a:rPr lang="en-GB" altLang="zh-CN" sz="1400"/>
              <a:t> MAG</a:t>
            </a:r>
            <a:endParaRPr lang="en-US" altLang="zh-CN" sz="1400"/>
          </a:p>
        </p:txBody>
      </p:sp>
      <p:sp>
        <p:nvSpPr>
          <p:cNvPr id="127" name="Rectangle 260"/>
          <p:cNvSpPr>
            <a:spLocks noChangeArrowheads="1"/>
          </p:cNvSpPr>
          <p:nvPr/>
        </p:nvSpPr>
        <p:spPr bwMode="auto">
          <a:xfrm>
            <a:off x="423863" y="443230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28" name="Line 261"/>
          <p:cNvSpPr>
            <a:spLocks noChangeShapeType="1"/>
          </p:cNvSpPr>
          <p:nvPr/>
        </p:nvSpPr>
        <p:spPr bwMode="auto">
          <a:xfrm>
            <a:off x="5243513" y="5083175"/>
            <a:ext cx="373062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9" name="Line 262"/>
          <p:cNvSpPr>
            <a:spLocks noChangeShapeType="1"/>
          </p:cNvSpPr>
          <p:nvPr/>
        </p:nvSpPr>
        <p:spPr bwMode="auto">
          <a:xfrm>
            <a:off x="5243513" y="4833938"/>
            <a:ext cx="373062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" name="Line 263"/>
          <p:cNvSpPr>
            <a:spLocks noChangeShapeType="1"/>
          </p:cNvSpPr>
          <p:nvPr/>
        </p:nvSpPr>
        <p:spPr bwMode="auto">
          <a:xfrm>
            <a:off x="1306513" y="5129213"/>
            <a:ext cx="1911350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1" name="Line 264"/>
          <p:cNvSpPr>
            <a:spLocks noChangeShapeType="1"/>
          </p:cNvSpPr>
          <p:nvPr/>
        </p:nvSpPr>
        <p:spPr bwMode="auto">
          <a:xfrm>
            <a:off x="1298575" y="4838700"/>
            <a:ext cx="1909763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2" name="Group 265"/>
          <p:cNvGrpSpPr>
            <a:grpSpLocks/>
          </p:cNvGrpSpPr>
          <p:nvPr/>
        </p:nvGrpSpPr>
        <p:grpSpPr bwMode="auto">
          <a:xfrm>
            <a:off x="7500938" y="4953000"/>
            <a:ext cx="673100" cy="273050"/>
            <a:chOff x="8544" y="1846"/>
            <a:chExt cx="812" cy="330"/>
          </a:xfrm>
        </p:grpSpPr>
        <p:sp>
          <p:nvSpPr>
            <p:cNvPr id="133" name="Rectangle 266"/>
            <p:cNvSpPr>
              <a:spLocks noChangeArrowheads="1"/>
            </p:cNvSpPr>
            <p:nvPr/>
          </p:nvSpPr>
          <p:spPr bwMode="auto">
            <a:xfrm>
              <a:off x="8544" y="1846"/>
              <a:ext cx="812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Rectangle 267"/>
            <p:cNvSpPr>
              <a:spLocks noChangeArrowheads="1"/>
            </p:cNvSpPr>
            <p:nvPr/>
          </p:nvSpPr>
          <p:spPr bwMode="auto">
            <a:xfrm>
              <a:off x="8544" y="1846"/>
              <a:ext cx="812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5" name="Rectangle 268"/>
          <p:cNvSpPr>
            <a:spLocks noChangeArrowheads="1"/>
          </p:cNvSpPr>
          <p:nvPr/>
        </p:nvSpPr>
        <p:spPr bwMode="auto">
          <a:xfrm>
            <a:off x="7607300" y="5011738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136" name="Group 269"/>
          <p:cNvGrpSpPr>
            <a:grpSpLocks/>
          </p:cNvGrpSpPr>
          <p:nvPr/>
        </p:nvGrpSpPr>
        <p:grpSpPr bwMode="auto">
          <a:xfrm>
            <a:off x="7500938" y="4679950"/>
            <a:ext cx="673100" cy="273050"/>
            <a:chOff x="8544" y="1515"/>
            <a:chExt cx="812" cy="331"/>
          </a:xfrm>
        </p:grpSpPr>
        <p:sp>
          <p:nvSpPr>
            <p:cNvPr id="137" name="Rectangle 270"/>
            <p:cNvSpPr>
              <a:spLocks noChangeArrowheads="1"/>
            </p:cNvSpPr>
            <p:nvPr/>
          </p:nvSpPr>
          <p:spPr bwMode="auto">
            <a:xfrm>
              <a:off x="8544" y="1515"/>
              <a:ext cx="812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Rectangle 271"/>
            <p:cNvSpPr>
              <a:spLocks noChangeArrowheads="1"/>
            </p:cNvSpPr>
            <p:nvPr/>
          </p:nvSpPr>
          <p:spPr bwMode="auto">
            <a:xfrm>
              <a:off x="8544" y="1515"/>
              <a:ext cx="812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9" name="Rectangle 272"/>
          <p:cNvSpPr>
            <a:spLocks noChangeArrowheads="1"/>
          </p:cNvSpPr>
          <p:nvPr/>
        </p:nvSpPr>
        <p:spPr bwMode="auto">
          <a:xfrm>
            <a:off x="7543800" y="4737100"/>
            <a:ext cx="611188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grpSp>
        <p:nvGrpSpPr>
          <p:cNvPr id="140" name="Group 273"/>
          <p:cNvGrpSpPr>
            <a:grpSpLocks/>
          </p:cNvGrpSpPr>
          <p:nvPr/>
        </p:nvGrpSpPr>
        <p:grpSpPr bwMode="auto">
          <a:xfrm>
            <a:off x="7500938" y="4414838"/>
            <a:ext cx="673100" cy="273050"/>
            <a:chOff x="8544" y="1194"/>
            <a:chExt cx="812" cy="331"/>
          </a:xfrm>
        </p:grpSpPr>
        <p:sp>
          <p:nvSpPr>
            <p:cNvPr id="141" name="Rectangle 274"/>
            <p:cNvSpPr>
              <a:spLocks noChangeArrowheads="1"/>
            </p:cNvSpPr>
            <p:nvPr/>
          </p:nvSpPr>
          <p:spPr bwMode="auto">
            <a:xfrm>
              <a:off x="8544" y="1194"/>
              <a:ext cx="812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Rectangle 275"/>
            <p:cNvSpPr>
              <a:spLocks noChangeArrowheads="1"/>
            </p:cNvSpPr>
            <p:nvPr/>
          </p:nvSpPr>
          <p:spPr bwMode="auto">
            <a:xfrm>
              <a:off x="8544" y="1194"/>
              <a:ext cx="812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" name="Group 276"/>
          <p:cNvGrpSpPr>
            <a:grpSpLocks/>
          </p:cNvGrpSpPr>
          <p:nvPr/>
        </p:nvGrpSpPr>
        <p:grpSpPr bwMode="auto">
          <a:xfrm>
            <a:off x="7500938" y="4140200"/>
            <a:ext cx="673100" cy="274638"/>
            <a:chOff x="8544" y="863"/>
            <a:chExt cx="812" cy="331"/>
          </a:xfrm>
        </p:grpSpPr>
        <p:sp>
          <p:nvSpPr>
            <p:cNvPr id="144" name="Rectangle 277"/>
            <p:cNvSpPr>
              <a:spLocks noChangeArrowheads="1"/>
            </p:cNvSpPr>
            <p:nvPr/>
          </p:nvSpPr>
          <p:spPr bwMode="auto">
            <a:xfrm>
              <a:off x="8544" y="863"/>
              <a:ext cx="812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Rectangle 278"/>
            <p:cNvSpPr>
              <a:spLocks noChangeArrowheads="1"/>
            </p:cNvSpPr>
            <p:nvPr/>
          </p:nvSpPr>
          <p:spPr bwMode="auto">
            <a:xfrm>
              <a:off x="8544" y="863"/>
              <a:ext cx="812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6" name="Rectangle 279"/>
          <p:cNvSpPr>
            <a:spLocks noChangeArrowheads="1"/>
          </p:cNvSpPr>
          <p:nvPr/>
        </p:nvSpPr>
        <p:spPr bwMode="auto">
          <a:xfrm>
            <a:off x="7542213" y="4179888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147" name="Rectangle 280"/>
          <p:cNvSpPr>
            <a:spLocks noChangeArrowheads="1"/>
          </p:cNvSpPr>
          <p:nvPr/>
        </p:nvSpPr>
        <p:spPr bwMode="auto">
          <a:xfrm>
            <a:off x="5575300" y="5392738"/>
            <a:ext cx="151923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 Access System</a:t>
            </a:r>
          </a:p>
          <a:p>
            <a:pPr algn="ctr"/>
            <a:r>
              <a:rPr lang="en-GB" altLang="zh-CN" sz="1400"/>
              <a:t>router </a:t>
            </a:r>
            <a:endParaRPr lang="en-US" altLang="zh-CN" sz="1400"/>
          </a:p>
        </p:txBody>
      </p:sp>
      <p:sp>
        <p:nvSpPr>
          <p:cNvPr id="148" name="Rectangle 282"/>
          <p:cNvSpPr>
            <a:spLocks noChangeArrowheads="1"/>
          </p:cNvSpPr>
          <p:nvPr/>
        </p:nvSpPr>
        <p:spPr bwMode="auto">
          <a:xfrm>
            <a:off x="6548438" y="563245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49" name="Rectangle 284"/>
          <p:cNvSpPr>
            <a:spLocks noChangeArrowheads="1"/>
          </p:cNvSpPr>
          <p:nvPr/>
        </p:nvSpPr>
        <p:spPr bwMode="auto">
          <a:xfrm>
            <a:off x="7500938" y="5410200"/>
            <a:ext cx="7286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Gateway</a:t>
            </a:r>
            <a:endParaRPr lang="en-US" altLang="zh-CN" sz="1400"/>
          </a:p>
        </p:txBody>
      </p:sp>
      <p:sp>
        <p:nvSpPr>
          <p:cNvPr id="150" name="Rectangle 285"/>
          <p:cNvSpPr>
            <a:spLocks noChangeArrowheads="1"/>
          </p:cNvSpPr>
          <p:nvPr/>
        </p:nvSpPr>
        <p:spPr bwMode="auto">
          <a:xfrm>
            <a:off x="8112125" y="5476875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51" name="Rectangle 286"/>
          <p:cNvSpPr>
            <a:spLocks noChangeArrowheads="1"/>
          </p:cNvSpPr>
          <p:nvPr/>
        </p:nvSpPr>
        <p:spPr bwMode="auto">
          <a:xfrm>
            <a:off x="7739063" y="5632450"/>
            <a:ext cx="2921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HA</a:t>
            </a:r>
            <a:endParaRPr lang="en-US" altLang="zh-CN" sz="1400"/>
          </a:p>
        </p:txBody>
      </p:sp>
      <p:sp>
        <p:nvSpPr>
          <p:cNvPr id="152" name="Freeform 287"/>
          <p:cNvSpPr>
            <a:spLocks noEditPoints="1"/>
          </p:cNvSpPr>
          <p:nvPr/>
        </p:nvSpPr>
        <p:spPr bwMode="auto">
          <a:xfrm>
            <a:off x="7231063" y="4176713"/>
            <a:ext cx="11112" cy="985837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0" y="63"/>
              </a:cxn>
              <a:cxn ang="0">
                <a:pos x="0" y="113"/>
              </a:cxn>
              <a:cxn ang="0">
                <a:pos x="12" y="175"/>
              </a:cxn>
              <a:cxn ang="0">
                <a:pos x="25" y="213"/>
              </a:cxn>
              <a:cxn ang="0">
                <a:pos x="25" y="263"/>
              </a:cxn>
              <a:cxn ang="0">
                <a:pos x="25" y="263"/>
              </a:cxn>
              <a:cxn ang="0">
                <a:pos x="12" y="300"/>
              </a:cxn>
              <a:cxn ang="0">
                <a:pos x="0" y="363"/>
              </a:cxn>
              <a:cxn ang="0">
                <a:pos x="0" y="413"/>
              </a:cxn>
              <a:cxn ang="0">
                <a:pos x="12" y="476"/>
              </a:cxn>
              <a:cxn ang="0">
                <a:pos x="25" y="513"/>
              </a:cxn>
              <a:cxn ang="0">
                <a:pos x="25" y="563"/>
              </a:cxn>
              <a:cxn ang="0">
                <a:pos x="25" y="563"/>
              </a:cxn>
              <a:cxn ang="0">
                <a:pos x="12" y="601"/>
              </a:cxn>
              <a:cxn ang="0">
                <a:pos x="0" y="663"/>
              </a:cxn>
              <a:cxn ang="0">
                <a:pos x="0" y="713"/>
              </a:cxn>
              <a:cxn ang="0">
                <a:pos x="12" y="776"/>
              </a:cxn>
              <a:cxn ang="0">
                <a:pos x="25" y="813"/>
              </a:cxn>
              <a:cxn ang="0">
                <a:pos x="25" y="863"/>
              </a:cxn>
              <a:cxn ang="0">
                <a:pos x="25" y="863"/>
              </a:cxn>
              <a:cxn ang="0">
                <a:pos x="12" y="901"/>
              </a:cxn>
              <a:cxn ang="0">
                <a:pos x="0" y="963"/>
              </a:cxn>
              <a:cxn ang="0">
                <a:pos x="0" y="1013"/>
              </a:cxn>
              <a:cxn ang="0">
                <a:pos x="12" y="1076"/>
              </a:cxn>
              <a:cxn ang="0">
                <a:pos x="25" y="1113"/>
              </a:cxn>
              <a:cxn ang="0">
                <a:pos x="25" y="1163"/>
              </a:cxn>
              <a:cxn ang="0">
                <a:pos x="25" y="1163"/>
              </a:cxn>
              <a:cxn ang="0">
                <a:pos x="12" y="1201"/>
              </a:cxn>
              <a:cxn ang="0">
                <a:pos x="0" y="1263"/>
              </a:cxn>
              <a:cxn ang="0">
                <a:pos x="0" y="1313"/>
              </a:cxn>
              <a:cxn ang="0">
                <a:pos x="12" y="1376"/>
              </a:cxn>
              <a:cxn ang="0">
                <a:pos x="25" y="1414"/>
              </a:cxn>
              <a:cxn ang="0">
                <a:pos x="25" y="1464"/>
              </a:cxn>
              <a:cxn ang="0">
                <a:pos x="25" y="1464"/>
              </a:cxn>
              <a:cxn ang="0">
                <a:pos x="12" y="1501"/>
              </a:cxn>
              <a:cxn ang="0">
                <a:pos x="0" y="1564"/>
              </a:cxn>
              <a:cxn ang="0">
                <a:pos x="0" y="1614"/>
              </a:cxn>
              <a:cxn ang="0">
                <a:pos x="12" y="1676"/>
              </a:cxn>
              <a:cxn ang="0">
                <a:pos x="25" y="1714"/>
              </a:cxn>
              <a:cxn ang="0">
                <a:pos x="25" y="1764"/>
              </a:cxn>
              <a:cxn ang="0">
                <a:pos x="25" y="1764"/>
              </a:cxn>
              <a:cxn ang="0">
                <a:pos x="12" y="1801"/>
              </a:cxn>
              <a:cxn ang="0">
                <a:pos x="0" y="1864"/>
              </a:cxn>
              <a:cxn ang="0">
                <a:pos x="0" y="1914"/>
              </a:cxn>
              <a:cxn ang="0">
                <a:pos x="12" y="1976"/>
              </a:cxn>
              <a:cxn ang="0">
                <a:pos x="25" y="2014"/>
              </a:cxn>
              <a:cxn ang="0">
                <a:pos x="25" y="2064"/>
              </a:cxn>
              <a:cxn ang="0">
                <a:pos x="25" y="2064"/>
              </a:cxn>
              <a:cxn ang="0">
                <a:pos x="12" y="2101"/>
              </a:cxn>
              <a:cxn ang="0">
                <a:pos x="0" y="2164"/>
              </a:cxn>
              <a:cxn ang="0">
                <a:pos x="0" y="2214"/>
              </a:cxn>
              <a:cxn ang="0">
                <a:pos x="12" y="2276"/>
              </a:cxn>
              <a:cxn ang="0">
                <a:pos x="25" y="2314"/>
              </a:cxn>
              <a:cxn ang="0">
                <a:pos x="25" y="2364"/>
              </a:cxn>
              <a:cxn ang="0">
                <a:pos x="25" y="2364"/>
              </a:cxn>
            </a:cxnLst>
            <a:rect l="0" t="0" r="r" b="b"/>
            <a:pathLst>
              <a:path w="25" h="2377">
                <a:moveTo>
                  <a:pt x="25" y="13"/>
                </a:moveTo>
                <a:lnTo>
                  <a:pt x="25" y="13"/>
                </a:lnTo>
                <a:cubicBezTo>
                  <a:pt x="25" y="20"/>
                  <a:pt x="19" y="25"/>
                  <a:pt x="12" y="25"/>
                </a:cubicBezTo>
                <a:cubicBezTo>
                  <a:pt x="6" y="25"/>
                  <a:pt x="0" y="20"/>
                  <a:pt x="0" y="13"/>
                </a:cubicBezTo>
                <a:lnTo>
                  <a:pt x="0" y="13"/>
                </a:lnTo>
                <a:cubicBezTo>
                  <a:pt x="0" y="6"/>
                  <a:pt x="6" y="0"/>
                  <a:pt x="12" y="0"/>
                </a:cubicBezTo>
                <a:cubicBezTo>
                  <a:pt x="19" y="0"/>
                  <a:pt x="25" y="6"/>
                  <a:pt x="25" y="13"/>
                </a:cubicBezTo>
                <a:close/>
                <a:moveTo>
                  <a:pt x="25" y="63"/>
                </a:moveTo>
                <a:lnTo>
                  <a:pt x="25" y="63"/>
                </a:lnTo>
                <a:cubicBezTo>
                  <a:pt x="25" y="70"/>
                  <a:pt x="19" y="75"/>
                  <a:pt x="12" y="75"/>
                </a:cubicBezTo>
                <a:cubicBezTo>
                  <a:pt x="6" y="75"/>
                  <a:pt x="0" y="70"/>
                  <a:pt x="0" y="63"/>
                </a:cubicBezTo>
                <a:lnTo>
                  <a:pt x="0" y="63"/>
                </a:lnTo>
                <a:cubicBezTo>
                  <a:pt x="0" y="56"/>
                  <a:pt x="6" y="50"/>
                  <a:pt x="12" y="50"/>
                </a:cubicBezTo>
                <a:cubicBezTo>
                  <a:pt x="19" y="50"/>
                  <a:pt x="25" y="56"/>
                  <a:pt x="25" y="63"/>
                </a:cubicBezTo>
                <a:close/>
                <a:moveTo>
                  <a:pt x="25" y="113"/>
                </a:moveTo>
                <a:lnTo>
                  <a:pt x="25" y="113"/>
                </a:lnTo>
                <a:cubicBezTo>
                  <a:pt x="25" y="120"/>
                  <a:pt x="19" y="125"/>
                  <a:pt x="12" y="125"/>
                </a:cubicBezTo>
                <a:cubicBezTo>
                  <a:pt x="6" y="125"/>
                  <a:pt x="0" y="120"/>
                  <a:pt x="0" y="113"/>
                </a:cubicBezTo>
                <a:lnTo>
                  <a:pt x="0" y="113"/>
                </a:lnTo>
                <a:cubicBezTo>
                  <a:pt x="0" y="106"/>
                  <a:pt x="6" y="100"/>
                  <a:pt x="12" y="100"/>
                </a:cubicBezTo>
                <a:cubicBezTo>
                  <a:pt x="19" y="100"/>
                  <a:pt x="25" y="106"/>
                  <a:pt x="25" y="113"/>
                </a:cubicBezTo>
                <a:close/>
                <a:moveTo>
                  <a:pt x="25" y="163"/>
                </a:moveTo>
                <a:lnTo>
                  <a:pt x="25" y="163"/>
                </a:lnTo>
                <a:cubicBezTo>
                  <a:pt x="25" y="170"/>
                  <a:pt x="19" y="175"/>
                  <a:pt x="12" y="175"/>
                </a:cubicBezTo>
                <a:cubicBezTo>
                  <a:pt x="6" y="175"/>
                  <a:pt x="0" y="170"/>
                  <a:pt x="0" y="163"/>
                </a:cubicBezTo>
                <a:lnTo>
                  <a:pt x="0" y="163"/>
                </a:lnTo>
                <a:cubicBezTo>
                  <a:pt x="0" y="156"/>
                  <a:pt x="6" y="150"/>
                  <a:pt x="12" y="150"/>
                </a:cubicBezTo>
                <a:cubicBezTo>
                  <a:pt x="19" y="150"/>
                  <a:pt x="25" y="156"/>
                  <a:pt x="25" y="163"/>
                </a:cubicBezTo>
                <a:close/>
                <a:moveTo>
                  <a:pt x="25" y="213"/>
                </a:moveTo>
                <a:lnTo>
                  <a:pt x="25" y="213"/>
                </a:lnTo>
                <a:cubicBezTo>
                  <a:pt x="25" y="220"/>
                  <a:pt x="19" y="225"/>
                  <a:pt x="12" y="225"/>
                </a:cubicBezTo>
                <a:cubicBezTo>
                  <a:pt x="6" y="225"/>
                  <a:pt x="0" y="220"/>
                  <a:pt x="0" y="213"/>
                </a:cubicBezTo>
                <a:lnTo>
                  <a:pt x="0" y="213"/>
                </a:lnTo>
                <a:cubicBezTo>
                  <a:pt x="0" y="206"/>
                  <a:pt x="6" y="200"/>
                  <a:pt x="12" y="200"/>
                </a:cubicBezTo>
                <a:cubicBezTo>
                  <a:pt x="19" y="200"/>
                  <a:pt x="25" y="206"/>
                  <a:pt x="25" y="213"/>
                </a:cubicBezTo>
                <a:close/>
                <a:moveTo>
                  <a:pt x="25" y="263"/>
                </a:moveTo>
                <a:lnTo>
                  <a:pt x="25" y="263"/>
                </a:lnTo>
                <a:cubicBezTo>
                  <a:pt x="25" y="270"/>
                  <a:pt x="19" y="275"/>
                  <a:pt x="12" y="275"/>
                </a:cubicBezTo>
                <a:cubicBezTo>
                  <a:pt x="6" y="275"/>
                  <a:pt x="0" y="270"/>
                  <a:pt x="0" y="263"/>
                </a:cubicBezTo>
                <a:lnTo>
                  <a:pt x="0" y="263"/>
                </a:lnTo>
                <a:cubicBezTo>
                  <a:pt x="0" y="256"/>
                  <a:pt x="6" y="250"/>
                  <a:pt x="12" y="250"/>
                </a:cubicBezTo>
                <a:cubicBezTo>
                  <a:pt x="19" y="250"/>
                  <a:pt x="25" y="256"/>
                  <a:pt x="25" y="263"/>
                </a:cubicBezTo>
                <a:close/>
                <a:moveTo>
                  <a:pt x="25" y="313"/>
                </a:moveTo>
                <a:lnTo>
                  <a:pt x="25" y="313"/>
                </a:lnTo>
                <a:cubicBezTo>
                  <a:pt x="25" y="320"/>
                  <a:pt x="19" y="325"/>
                  <a:pt x="12" y="325"/>
                </a:cubicBezTo>
                <a:cubicBezTo>
                  <a:pt x="6" y="325"/>
                  <a:pt x="0" y="320"/>
                  <a:pt x="0" y="313"/>
                </a:cubicBezTo>
                <a:lnTo>
                  <a:pt x="0" y="313"/>
                </a:lnTo>
                <a:cubicBezTo>
                  <a:pt x="0" y="306"/>
                  <a:pt x="6" y="300"/>
                  <a:pt x="12" y="300"/>
                </a:cubicBezTo>
                <a:cubicBezTo>
                  <a:pt x="19" y="300"/>
                  <a:pt x="25" y="306"/>
                  <a:pt x="25" y="313"/>
                </a:cubicBezTo>
                <a:close/>
                <a:moveTo>
                  <a:pt x="25" y="363"/>
                </a:moveTo>
                <a:lnTo>
                  <a:pt x="25" y="363"/>
                </a:lnTo>
                <a:cubicBezTo>
                  <a:pt x="25" y="370"/>
                  <a:pt x="19" y="376"/>
                  <a:pt x="12" y="376"/>
                </a:cubicBezTo>
                <a:cubicBezTo>
                  <a:pt x="6" y="376"/>
                  <a:pt x="0" y="370"/>
                  <a:pt x="0" y="363"/>
                </a:cubicBezTo>
                <a:lnTo>
                  <a:pt x="0" y="363"/>
                </a:lnTo>
                <a:cubicBezTo>
                  <a:pt x="0" y="356"/>
                  <a:pt x="6" y="350"/>
                  <a:pt x="12" y="350"/>
                </a:cubicBezTo>
                <a:cubicBezTo>
                  <a:pt x="19" y="350"/>
                  <a:pt x="25" y="356"/>
                  <a:pt x="25" y="363"/>
                </a:cubicBezTo>
                <a:close/>
                <a:moveTo>
                  <a:pt x="25" y="413"/>
                </a:moveTo>
                <a:lnTo>
                  <a:pt x="25" y="413"/>
                </a:lnTo>
                <a:cubicBezTo>
                  <a:pt x="25" y="420"/>
                  <a:pt x="19" y="426"/>
                  <a:pt x="12" y="426"/>
                </a:cubicBezTo>
                <a:cubicBezTo>
                  <a:pt x="6" y="426"/>
                  <a:pt x="0" y="420"/>
                  <a:pt x="0" y="413"/>
                </a:cubicBezTo>
                <a:lnTo>
                  <a:pt x="0" y="413"/>
                </a:lnTo>
                <a:cubicBezTo>
                  <a:pt x="0" y="406"/>
                  <a:pt x="6" y="401"/>
                  <a:pt x="12" y="401"/>
                </a:cubicBezTo>
                <a:cubicBezTo>
                  <a:pt x="19" y="401"/>
                  <a:pt x="25" y="406"/>
                  <a:pt x="25" y="413"/>
                </a:cubicBezTo>
                <a:close/>
                <a:moveTo>
                  <a:pt x="25" y="463"/>
                </a:moveTo>
                <a:lnTo>
                  <a:pt x="25" y="463"/>
                </a:lnTo>
                <a:cubicBezTo>
                  <a:pt x="25" y="470"/>
                  <a:pt x="19" y="476"/>
                  <a:pt x="12" y="476"/>
                </a:cubicBezTo>
                <a:cubicBezTo>
                  <a:pt x="6" y="476"/>
                  <a:pt x="0" y="470"/>
                  <a:pt x="0" y="463"/>
                </a:cubicBezTo>
                <a:lnTo>
                  <a:pt x="0" y="463"/>
                </a:lnTo>
                <a:cubicBezTo>
                  <a:pt x="0" y="456"/>
                  <a:pt x="6" y="451"/>
                  <a:pt x="12" y="451"/>
                </a:cubicBezTo>
                <a:cubicBezTo>
                  <a:pt x="19" y="451"/>
                  <a:pt x="25" y="456"/>
                  <a:pt x="25" y="463"/>
                </a:cubicBezTo>
                <a:close/>
                <a:moveTo>
                  <a:pt x="25" y="513"/>
                </a:moveTo>
                <a:lnTo>
                  <a:pt x="25" y="513"/>
                </a:lnTo>
                <a:cubicBezTo>
                  <a:pt x="25" y="520"/>
                  <a:pt x="19" y="526"/>
                  <a:pt x="12" y="526"/>
                </a:cubicBezTo>
                <a:cubicBezTo>
                  <a:pt x="6" y="526"/>
                  <a:pt x="0" y="520"/>
                  <a:pt x="0" y="513"/>
                </a:cubicBezTo>
                <a:lnTo>
                  <a:pt x="0" y="513"/>
                </a:lnTo>
                <a:cubicBezTo>
                  <a:pt x="0" y="506"/>
                  <a:pt x="6" y="501"/>
                  <a:pt x="12" y="501"/>
                </a:cubicBezTo>
                <a:cubicBezTo>
                  <a:pt x="19" y="501"/>
                  <a:pt x="25" y="506"/>
                  <a:pt x="25" y="513"/>
                </a:cubicBezTo>
                <a:close/>
                <a:moveTo>
                  <a:pt x="25" y="563"/>
                </a:moveTo>
                <a:lnTo>
                  <a:pt x="25" y="563"/>
                </a:lnTo>
                <a:cubicBezTo>
                  <a:pt x="25" y="570"/>
                  <a:pt x="19" y="576"/>
                  <a:pt x="12" y="576"/>
                </a:cubicBezTo>
                <a:cubicBezTo>
                  <a:pt x="6" y="576"/>
                  <a:pt x="0" y="570"/>
                  <a:pt x="0" y="563"/>
                </a:cubicBezTo>
                <a:lnTo>
                  <a:pt x="0" y="563"/>
                </a:lnTo>
                <a:cubicBezTo>
                  <a:pt x="0" y="556"/>
                  <a:pt x="6" y="551"/>
                  <a:pt x="12" y="551"/>
                </a:cubicBezTo>
                <a:cubicBezTo>
                  <a:pt x="19" y="551"/>
                  <a:pt x="25" y="556"/>
                  <a:pt x="25" y="563"/>
                </a:cubicBezTo>
                <a:close/>
                <a:moveTo>
                  <a:pt x="25" y="613"/>
                </a:moveTo>
                <a:lnTo>
                  <a:pt x="25" y="613"/>
                </a:lnTo>
                <a:cubicBezTo>
                  <a:pt x="25" y="620"/>
                  <a:pt x="19" y="626"/>
                  <a:pt x="12" y="626"/>
                </a:cubicBezTo>
                <a:cubicBezTo>
                  <a:pt x="6" y="626"/>
                  <a:pt x="0" y="620"/>
                  <a:pt x="0" y="613"/>
                </a:cubicBezTo>
                <a:lnTo>
                  <a:pt x="0" y="613"/>
                </a:lnTo>
                <a:cubicBezTo>
                  <a:pt x="0" y="606"/>
                  <a:pt x="6" y="601"/>
                  <a:pt x="12" y="601"/>
                </a:cubicBezTo>
                <a:cubicBezTo>
                  <a:pt x="19" y="601"/>
                  <a:pt x="25" y="606"/>
                  <a:pt x="25" y="613"/>
                </a:cubicBezTo>
                <a:close/>
                <a:moveTo>
                  <a:pt x="25" y="663"/>
                </a:moveTo>
                <a:lnTo>
                  <a:pt x="25" y="663"/>
                </a:lnTo>
                <a:cubicBezTo>
                  <a:pt x="25" y="670"/>
                  <a:pt x="19" y="676"/>
                  <a:pt x="12" y="676"/>
                </a:cubicBezTo>
                <a:cubicBezTo>
                  <a:pt x="6" y="676"/>
                  <a:pt x="0" y="670"/>
                  <a:pt x="0" y="663"/>
                </a:cubicBezTo>
                <a:lnTo>
                  <a:pt x="0" y="663"/>
                </a:lnTo>
                <a:cubicBezTo>
                  <a:pt x="0" y="656"/>
                  <a:pt x="6" y="651"/>
                  <a:pt x="12" y="651"/>
                </a:cubicBezTo>
                <a:cubicBezTo>
                  <a:pt x="19" y="651"/>
                  <a:pt x="25" y="656"/>
                  <a:pt x="25" y="663"/>
                </a:cubicBezTo>
                <a:close/>
                <a:moveTo>
                  <a:pt x="25" y="713"/>
                </a:moveTo>
                <a:lnTo>
                  <a:pt x="25" y="713"/>
                </a:lnTo>
                <a:cubicBezTo>
                  <a:pt x="25" y="720"/>
                  <a:pt x="19" y="726"/>
                  <a:pt x="12" y="726"/>
                </a:cubicBezTo>
                <a:cubicBezTo>
                  <a:pt x="6" y="726"/>
                  <a:pt x="0" y="720"/>
                  <a:pt x="0" y="713"/>
                </a:cubicBezTo>
                <a:lnTo>
                  <a:pt x="0" y="713"/>
                </a:lnTo>
                <a:cubicBezTo>
                  <a:pt x="0" y="706"/>
                  <a:pt x="6" y="701"/>
                  <a:pt x="12" y="701"/>
                </a:cubicBezTo>
                <a:cubicBezTo>
                  <a:pt x="19" y="701"/>
                  <a:pt x="25" y="706"/>
                  <a:pt x="25" y="713"/>
                </a:cubicBezTo>
                <a:close/>
                <a:moveTo>
                  <a:pt x="25" y="763"/>
                </a:moveTo>
                <a:lnTo>
                  <a:pt x="25" y="763"/>
                </a:lnTo>
                <a:cubicBezTo>
                  <a:pt x="25" y="770"/>
                  <a:pt x="19" y="776"/>
                  <a:pt x="12" y="776"/>
                </a:cubicBezTo>
                <a:cubicBezTo>
                  <a:pt x="6" y="776"/>
                  <a:pt x="0" y="770"/>
                  <a:pt x="0" y="763"/>
                </a:cubicBezTo>
                <a:lnTo>
                  <a:pt x="0" y="763"/>
                </a:lnTo>
                <a:cubicBezTo>
                  <a:pt x="0" y="756"/>
                  <a:pt x="6" y="751"/>
                  <a:pt x="12" y="751"/>
                </a:cubicBezTo>
                <a:cubicBezTo>
                  <a:pt x="19" y="751"/>
                  <a:pt x="25" y="756"/>
                  <a:pt x="25" y="763"/>
                </a:cubicBezTo>
                <a:close/>
                <a:moveTo>
                  <a:pt x="25" y="813"/>
                </a:moveTo>
                <a:lnTo>
                  <a:pt x="25" y="813"/>
                </a:lnTo>
                <a:cubicBezTo>
                  <a:pt x="25" y="820"/>
                  <a:pt x="19" y="826"/>
                  <a:pt x="12" y="826"/>
                </a:cubicBezTo>
                <a:cubicBezTo>
                  <a:pt x="6" y="826"/>
                  <a:pt x="0" y="820"/>
                  <a:pt x="0" y="813"/>
                </a:cubicBezTo>
                <a:lnTo>
                  <a:pt x="0" y="813"/>
                </a:lnTo>
                <a:cubicBezTo>
                  <a:pt x="0" y="806"/>
                  <a:pt x="6" y="801"/>
                  <a:pt x="12" y="801"/>
                </a:cubicBezTo>
                <a:cubicBezTo>
                  <a:pt x="19" y="801"/>
                  <a:pt x="25" y="806"/>
                  <a:pt x="25" y="813"/>
                </a:cubicBezTo>
                <a:close/>
                <a:moveTo>
                  <a:pt x="25" y="863"/>
                </a:moveTo>
                <a:lnTo>
                  <a:pt x="25" y="863"/>
                </a:lnTo>
                <a:cubicBezTo>
                  <a:pt x="25" y="870"/>
                  <a:pt x="19" y="876"/>
                  <a:pt x="12" y="876"/>
                </a:cubicBezTo>
                <a:cubicBezTo>
                  <a:pt x="6" y="876"/>
                  <a:pt x="0" y="870"/>
                  <a:pt x="0" y="863"/>
                </a:cubicBezTo>
                <a:lnTo>
                  <a:pt x="0" y="863"/>
                </a:lnTo>
                <a:cubicBezTo>
                  <a:pt x="0" y="856"/>
                  <a:pt x="6" y="851"/>
                  <a:pt x="12" y="851"/>
                </a:cubicBezTo>
                <a:cubicBezTo>
                  <a:pt x="19" y="851"/>
                  <a:pt x="25" y="856"/>
                  <a:pt x="25" y="863"/>
                </a:cubicBezTo>
                <a:close/>
                <a:moveTo>
                  <a:pt x="25" y="913"/>
                </a:moveTo>
                <a:lnTo>
                  <a:pt x="25" y="913"/>
                </a:lnTo>
                <a:cubicBezTo>
                  <a:pt x="25" y="920"/>
                  <a:pt x="19" y="926"/>
                  <a:pt x="12" y="926"/>
                </a:cubicBezTo>
                <a:cubicBezTo>
                  <a:pt x="6" y="926"/>
                  <a:pt x="0" y="920"/>
                  <a:pt x="0" y="913"/>
                </a:cubicBezTo>
                <a:lnTo>
                  <a:pt x="0" y="913"/>
                </a:lnTo>
                <a:cubicBezTo>
                  <a:pt x="0" y="906"/>
                  <a:pt x="6" y="901"/>
                  <a:pt x="12" y="901"/>
                </a:cubicBezTo>
                <a:cubicBezTo>
                  <a:pt x="19" y="901"/>
                  <a:pt x="25" y="906"/>
                  <a:pt x="25" y="913"/>
                </a:cubicBezTo>
                <a:close/>
                <a:moveTo>
                  <a:pt x="25" y="963"/>
                </a:moveTo>
                <a:lnTo>
                  <a:pt x="25" y="963"/>
                </a:lnTo>
                <a:cubicBezTo>
                  <a:pt x="25" y="970"/>
                  <a:pt x="19" y="976"/>
                  <a:pt x="12" y="976"/>
                </a:cubicBezTo>
                <a:cubicBezTo>
                  <a:pt x="6" y="976"/>
                  <a:pt x="0" y="970"/>
                  <a:pt x="0" y="963"/>
                </a:cubicBezTo>
                <a:lnTo>
                  <a:pt x="0" y="963"/>
                </a:lnTo>
                <a:cubicBezTo>
                  <a:pt x="0" y="956"/>
                  <a:pt x="6" y="951"/>
                  <a:pt x="12" y="951"/>
                </a:cubicBezTo>
                <a:cubicBezTo>
                  <a:pt x="19" y="951"/>
                  <a:pt x="25" y="956"/>
                  <a:pt x="25" y="963"/>
                </a:cubicBezTo>
                <a:close/>
                <a:moveTo>
                  <a:pt x="25" y="1013"/>
                </a:moveTo>
                <a:lnTo>
                  <a:pt x="25" y="1013"/>
                </a:lnTo>
                <a:cubicBezTo>
                  <a:pt x="25" y="1020"/>
                  <a:pt x="19" y="1026"/>
                  <a:pt x="12" y="1026"/>
                </a:cubicBezTo>
                <a:cubicBezTo>
                  <a:pt x="6" y="1026"/>
                  <a:pt x="0" y="1020"/>
                  <a:pt x="0" y="1013"/>
                </a:cubicBezTo>
                <a:lnTo>
                  <a:pt x="0" y="1013"/>
                </a:lnTo>
                <a:cubicBezTo>
                  <a:pt x="0" y="1006"/>
                  <a:pt x="6" y="1001"/>
                  <a:pt x="12" y="1001"/>
                </a:cubicBezTo>
                <a:cubicBezTo>
                  <a:pt x="19" y="1001"/>
                  <a:pt x="25" y="1006"/>
                  <a:pt x="25" y="1013"/>
                </a:cubicBezTo>
                <a:close/>
                <a:moveTo>
                  <a:pt x="25" y="1063"/>
                </a:moveTo>
                <a:lnTo>
                  <a:pt x="25" y="1063"/>
                </a:lnTo>
                <a:cubicBezTo>
                  <a:pt x="25" y="1070"/>
                  <a:pt x="19" y="1076"/>
                  <a:pt x="12" y="1076"/>
                </a:cubicBezTo>
                <a:cubicBezTo>
                  <a:pt x="6" y="1076"/>
                  <a:pt x="0" y="1070"/>
                  <a:pt x="0" y="1063"/>
                </a:cubicBezTo>
                <a:lnTo>
                  <a:pt x="0" y="1063"/>
                </a:lnTo>
                <a:cubicBezTo>
                  <a:pt x="0" y="1056"/>
                  <a:pt x="6" y="1051"/>
                  <a:pt x="12" y="1051"/>
                </a:cubicBezTo>
                <a:cubicBezTo>
                  <a:pt x="19" y="1051"/>
                  <a:pt x="25" y="1056"/>
                  <a:pt x="25" y="1063"/>
                </a:cubicBezTo>
                <a:close/>
                <a:moveTo>
                  <a:pt x="25" y="1113"/>
                </a:moveTo>
                <a:lnTo>
                  <a:pt x="25" y="1113"/>
                </a:lnTo>
                <a:cubicBezTo>
                  <a:pt x="25" y="1120"/>
                  <a:pt x="19" y="1126"/>
                  <a:pt x="12" y="1126"/>
                </a:cubicBezTo>
                <a:cubicBezTo>
                  <a:pt x="6" y="1126"/>
                  <a:pt x="0" y="1120"/>
                  <a:pt x="0" y="1113"/>
                </a:cubicBezTo>
                <a:lnTo>
                  <a:pt x="0" y="1113"/>
                </a:lnTo>
                <a:cubicBezTo>
                  <a:pt x="0" y="1106"/>
                  <a:pt x="6" y="1101"/>
                  <a:pt x="12" y="1101"/>
                </a:cubicBezTo>
                <a:cubicBezTo>
                  <a:pt x="19" y="1101"/>
                  <a:pt x="25" y="1106"/>
                  <a:pt x="25" y="1113"/>
                </a:cubicBezTo>
                <a:close/>
                <a:moveTo>
                  <a:pt x="25" y="1163"/>
                </a:moveTo>
                <a:lnTo>
                  <a:pt x="25" y="1163"/>
                </a:lnTo>
                <a:cubicBezTo>
                  <a:pt x="25" y="1170"/>
                  <a:pt x="19" y="1176"/>
                  <a:pt x="12" y="1176"/>
                </a:cubicBezTo>
                <a:cubicBezTo>
                  <a:pt x="6" y="1176"/>
                  <a:pt x="0" y="1170"/>
                  <a:pt x="0" y="1163"/>
                </a:cubicBezTo>
                <a:lnTo>
                  <a:pt x="0" y="1163"/>
                </a:lnTo>
                <a:cubicBezTo>
                  <a:pt x="0" y="1156"/>
                  <a:pt x="6" y="1151"/>
                  <a:pt x="12" y="1151"/>
                </a:cubicBezTo>
                <a:cubicBezTo>
                  <a:pt x="19" y="1151"/>
                  <a:pt x="25" y="1156"/>
                  <a:pt x="25" y="1163"/>
                </a:cubicBezTo>
                <a:close/>
                <a:moveTo>
                  <a:pt x="25" y="1213"/>
                </a:moveTo>
                <a:lnTo>
                  <a:pt x="25" y="1213"/>
                </a:lnTo>
                <a:cubicBezTo>
                  <a:pt x="25" y="1220"/>
                  <a:pt x="19" y="1226"/>
                  <a:pt x="12" y="1226"/>
                </a:cubicBezTo>
                <a:cubicBezTo>
                  <a:pt x="6" y="1226"/>
                  <a:pt x="0" y="1220"/>
                  <a:pt x="0" y="1213"/>
                </a:cubicBezTo>
                <a:lnTo>
                  <a:pt x="0" y="1213"/>
                </a:lnTo>
                <a:cubicBezTo>
                  <a:pt x="0" y="1206"/>
                  <a:pt x="6" y="1201"/>
                  <a:pt x="12" y="1201"/>
                </a:cubicBezTo>
                <a:cubicBezTo>
                  <a:pt x="19" y="1201"/>
                  <a:pt x="25" y="1206"/>
                  <a:pt x="25" y="1213"/>
                </a:cubicBezTo>
                <a:close/>
                <a:moveTo>
                  <a:pt x="25" y="1263"/>
                </a:moveTo>
                <a:lnTo>
                  <a:pt x="25" y="1263"/>
                </a:lnTo>
                <a:cubicBezTo>
                  <a:pt x="25" y="1270"/>
                  <a:pt x="19" y="1276"/>
                  <a:pt x="12" y="1276"/>
                </a:cubicBezTo>
                <a:cubicBezTo>
                  <a:pt x="6" y="1276"/>
                  <a:pt x="0" y="1270"/>
                  <a:pt x="0" y="1263"/>
                </a:cubicBezTo>
                <a:lnTo>
                  <a:pt x="0" y="1263"/>
                </a:lnTo>
                <a:cubicBezTo>
                  <a:pt x="0" y="1257"/>
                  <a:pt x="6" y="1251"/>
                  <a:pt x="12" y="1251"/>
                </a:cubicBezTo>
                <a:cubicBezTo>
                  <a:pt x="19" y="1251"/>
                  <a:pt x="25" y="1257"/>
                  <a:pt x="25" y="1263"/>
                </a:cubicBezTo>
                <a:close/>
                <a:moveTo>
                  <a:pt x="25" y="1313"/>
                </a:moveTo>
                <a:lnTo>
                  <a:pt x="25" y="1313"/>
                </a:lnTo>
                <a:cubicBezTo>
                  <a:pt x="25" y="1320"/>
                  <a:pt x="19" y="1326"/>
                  <a:pt x="12" y="1326"/>
                </a:cubicBezTo>
                <a:cubicBezTo>
                  <a:pt x="6" y="1326"/>
                  <a:pt x="0" y="1320"/>
                  <a:pt x="0" y="1313"/>
                </a:cubicBezTo>
                <a:lnTo>
                  <a:pt x="0" y="1313"/>
                </a:lnTo>
                <a:cubicBezTo>
                  <a:pt x="0" y="1307"/>
                  <a:pt x="6" y="1301"/>
                  <a:pt x="12" y="1301"/>
                </a:cubicBezTo>
                <a:cubicBezTo>
                  <a:pt x="19" y="1301"/>
                  <a:pt x="25" y="1307"/>
                  <a:pt x="25" y="1313"/>
                </a:cubicBezTo>
                <a:close/>
                <a:moveTo>
                  <a:pt x="25" y="1363"/>
                </a:moveTo>
                <a:lnTo>
                  <a:pt x="25" y="1363"/>
                </a:lnTo>
                <a:cubicBezTo>
                  <a:pt x="25" y="1370"/>
                  <a:pt x="19" y="1376"/>
                  <a:pt x="12" y="1376"/>
                </a:cubicBezTo>
                <a:cubicBezTo>
                  <a:pt x="6" y="1376"/>
                  <a:pt x="0" y="1370"/>
                  <a:pt x="0" y="1363"/>
                </a:cubicBezTo>
                <a:lnTo>
                  <a:pt x="0" y="1363"/>
                </a:lnTo>
                <a:cubicBezTo>
                  <a:pt x="0" y="1357"/>
                  <a:pt x="6" y="1351"/>
                  <a:pt x="12" y="1351"/>
                </a:cubicBezTo>
                <a:cubicBezTo>
                  <a:pt x="19" y="1351"/>
                  <a:pt x="25" y="1357"/>
                  <a:pt x="25" y="1363"/>
                </a:cubicBezTo>
                <a:close/>
                <a:moveTo>
                  <a:pt x="25" y="1413"/>
                </a:moveTo>
                <a:lnTo>
                  <a:pt x="25" y="1414"/>
                </a:lnTo>
                <a:cubicBezTo>
                  <a:pt x="25" y="1420"/>
                  <a:pt x="19" y="1426"/>
                  <a:pt x="12" y="1426"/>
                </a:cubicBezTo>
                <a:cubicBezTo>
                  <a:pt x="6" y="1426"/>
                  <a:pt x="0" y="1420"/>
                  <a:pt x="0" y="1414"/>
                </a:cubicBezTo>
                <a:lnTo>
                  <a:pt x="0" y="1413"/>
                </a:lnTo>
                <a:cubicBezTo>
                  <a:pt x="0" y="1407"/>
                  <a:pt x="6" y="1401"/>
                  <a:pt x="12" y="1401"/>
                </a:cubicBezTo>
                <a:cubicBezTo>
                  <a:pt x="19" y="1401"/>
                  <a:pt x="25" y="1407"/>
                  <a:pt x="25" y="1413"/>
                </a:cubicBezTo>
                <a:close/>
                <a:moveTo>
                  <a:pt x="25" y="1464"/>
                </a:moveTo>
                <a:lnTo>
                  <a:pt x="25" y="1464"/>
                </a:lnTo>
                <a:cubicBezTo>
                  <a:pt x="25" y="1470"/>
                  <a:pt x="19" y="1476"/>
                  <a:pt x="12" y="1476"/>
                </a:cubicBezTo>
                <a:cubicBezTo>
                  <a:pt x="6" y="1476"/>
                  <a:pt x="0" y="1470"/>
                  <a:pt x="0" y="1464"/>
                </a:cubicBezTo>
                <a:lnTo>
                  <a:pt x="0" y="1464"/>
                </a:lnTo>
                <a:cubicBezTo>
                  <a:pt x="0" y="1457"/>
                  <a:pt x="6" y="1451"/>
                  <a:pt x="12" y="1451"/>
                </a:cubicBezTo>
                <a:cubicBezTo>
                  <a:pt x="19" y="1451"/>
                  <a:pt x="25" y="1457"/>
                  <a:pt x="25" y="1464"/>
                </a:cubicBezTo>
                <a:close/>
                <a:moveTo>
                  <a:pt x="25" y="1514"/>
                </a:moveTo>
                <a:lnTo>
                  <a:pt x="25" y="1514"/>
                </a:lnTo>
                <a:cubicBezTo>
                  <a:pt x="25" y="1520"/>
                  <a:pt x="19" y="1526"/>
                  <a:pt x="12" y="1526"/>
                </a:cubicBezTo>
                <a:cubicBezTo>
                  <a:pt x="6" y="1526"/>
                  <a:pt x="0" y="1520"/>
                  <a:pt x="0" y="1514"/>
                </a:cubicBezTo>
                <a:lnTo>
                  <a:pt x="0" y="1514"/>
                </a:lnTo>
                <a:cubicBezTo>
                  <a:pt x="0" y="1507"/>
                  <a:pt x="6" y="1501"/>
                  <a:pt x="12" y="1501"/>
                </a:cubicBezTo>
                <a:cubicBezTo>
                  <a:pt x="19" y="1501"/>
                  <a:pt x="25" y="1507"/>
                  <a:pt x="25" y="1514"/>
                </a:cubicBezTo>
                <a:close/>
                <a:moveTo>
                  <a:pt x="25" y="1564"/>
                </a:moveTo>
                <a:lnTo>
                  <a:pt x="25" y="1564"/>
                </a:lnTo>
                <a:cubicBezTo>
                  <a:pt x="25" y="1571"/>
                  <a:pt x="19" y="1576"/>
                  <a:pt x="12" y="1576"/>
                </a:cubicBezTo>
                <a:cubicBezTo>
                  <a:pt x="6" y="1576"/>
                  <a:pt x="0" y="1571"/>
                  <a:pt x="0" y="1564"/>
                </a:cubicBezTo>
                <a:lnTo>
                  <a:pt x="0" y="1564"/>
                </a:lnTo>
                <a:cubicBezTo>
                  <a:pt x="0" y="1557"/>
                  <a:pt x="6" y="1551"/>
                  <a:pt x="12" y="1551"/>
                </a:cubicBezTo>
                <a:cubicBezTo>
                  <a:pt x="19" y="1551"/>
                  <a:pt x="25" y="1557"/>
                  <a:pt x="25" y="1564"/>
                </a:cubicBezTo>
                <a:close/>
                <a:moveTo>
                  <a:pt x="25" y="1614"/>
                </a:moveTo>
                <a:lnTo>
                  <a:pt x="25" y="1614"/>
                </a:lnTo>
                <a:cubicBezTo>
                  <a:pt x="25" y="1621"/>
                  <a:pt x="19" y="1626"/>
                  <a:pt x="12" y="1626"/>
                </a:cubicBezTo>
                <a:cubicBezTo>
                  <a:pt x="6" y="1626"/>
                  <a:pt x="0" y="1621"/>
                  <a:pt x="0" y="1614"/>
                </a:cubicBezTo>
                <a:lnTo>
                  <a:pt x="0" y="1614"/>
                </a:lnTo>
                <a:cubicBezTo>
                  <a:pt x="0" y="1607"/>
                  <a:pt x="6" y="1601"/>
                  <a:pt x="12" y="1601"/>
                </a:cubicBezTo>
                <a:cubicBezTo>
                  <a:pt x="19" y="1601"/>
                  <a:pt x="25" y="1607"/>
                  <a:pt x="25" y="1614"/>
                </a:cubicBezTo>
                <a:close/>
                <a:moveTo>
                  <a:pt x="25" y="1664"/>
                </a:moveTo>
                <a:lnTo>
                  <a:pt x="25" y="1664"/>
                </a:lnTo>
                <a:cubicBezTo>
                  <a:pt x="25" y="1671"/>
                  <a:pt x="19" y="1676"/>
                  <a:pt x="12" y="1676"/>
                </a:cubicBezTo>
                <a:cubicBezTo>
                  <a:pt x="6" y="1676"/>
                  <a:pt x="0" y="1671"/>
                  <a:pt x="0" y="1664"/>
                </a:cubicBezTo>
                <a:lnTo>
                  <a:pt x="0" y="1664"/>
                </a:lnTo>
                <a:cubicBezTo>
                  <a:pt x="0" y="1657"/>
                  <a:pt x="6" y="1651"/>
                  <a:pt x="12" y="1651"/>
                </a:cubicBezTo>
                <a:cubicBezTo>
                  <a:pt x="19" y="1651"/>
                  <a:pt x="25" y="1657"/>
                  <a:pt x="25" y="1664"/>
                </a:cubicBezTo>
                <a:close/>
                <a:moveTo>
                  <a:pt x="25" y="1714"/>
                </a:moveTo>
                <a:lnTo>
                  <a:pt x="25" y="1714"/>
                </a:lnTo>
                <a:cubicBezTo>
                  <a:pt x="25" y="1721"/>
                  <a:pt x="19" y="1726"/>
                  <a:pt x="12" y="1726"/>
                </a:cubicBezTo>
                <a:cubicBezTo>
                  <a:pt x="6" y="1726"/>
                  <a:pt x="0" y="1721"/>
                  <a:pt x="0" y="1714"/>
                </a:cubicBezTo>
                <a:lnTo>
                  <a:pt x="0" y="1714"/>
                </a:lnTo>
                <a:cubicBezTo>
                  <a:pt x="0" y="1707"/>
                  <a:pt x="6" y="1701"/>
                  <a:pt x="12" y="1701"/>
                </a:cubicBezTo>
                <a:cubicBezTo>
                  <a:pt x="19" y="1701"/>
                  <a:pt x="25" y="1707"/>
                  <a:pt x="25" y="1714"/>
                </a:cubicBezTo>
                <a:close/>
                <a:moveTo>
                  <a:pt x="25" y="1764"/>
                </a:moveTo>
                <a:lnTo>
                  <a:pt x="25" y="1764"/>
                </a:lnTo>
                <a:cubicBezTo>
                  <a:pt x="25" y="1771"/>
                  <a:pt x="19" y="1776"/>
                  <a:pt x="12" y="1776"/>
                </a:cubicBezTo>
                <a:cubicBezTo>
                  <a:pt x="6" y="1776"/>
                  <a:pt x="0" y="1771"/>
                  <a:pt x="0" y="1764"/>
                </a:cubicBezTo>
                <a:lnTo>
                  <a:pt x="0" y="1764"/>
                </a:lnTo>
                <a:cubicBezTo>
                  <a:pt x="0" y="1757"/>
                  <a:pt x="6" y="1751"/>
                  <a:pt x="12" y="1751"/>
                </a:cubicBezTo>
                <a:cubicBezTo>
                  <a:pt x="19" y="1751"/>
                  <a:pt x="25" y="1757"/>
                  <a:pt x="25" y="1764"/>
                </a:cubicBezTo>
                <a:close/>
                <a:moveTo>
                  <a:pt x="25" y="1814"/>
                </a:moveTo>
                <a:lnTo>
                  <a:pt x="25" y="1814"/>
                </a:lnTo>
                <a:cubicBezTo>
                  <a:pt x="25" y="1821"/>
                  <a:pt x="19" y="1826"/>
                  <a:pt x="12" y="1826"/>
                </a:cubicBezTo>
                <a:cubicBezTo>
                  <a:pt x="6" y="1826"/>
                  <a:pt x="0" y="1821"/>
                  <a:pt x="0" y="1814"/>
                </a:cubicBezTo>
                <a:lnTo>
                  <a:pt x="0" y="1814"/>
                </a:lnTo>
                <a:cubicBezTo>
                  <a:pt x="0" y="1807"/>
                  <a:pt x="6" y="1801"/>
                  <a:pt x="12" y="1801"/>
                </a:cubicBezTo>
                <a:cubicBezTo>
                  <a:pt x="19" y="1801"/>
                  <a:pt x="25" y="1807"/>
                  <a:pt x="25" y="1814"/>
                </a:cubicBezTo>
                <a:close/>
                <a:moveTo>
                  <a:pt x="25" y="1864"/>
                </a:moveTo>
                <a:lnTo>
                  <a:pt x="25" y="1864"/>
                </a:lnTo>
                <a:cubicBezTo>
                  <a:pt x="25" y="1871"/>
                  <a:pt x="19" y="1876"/>
                  <a:pt x="12" y="1876"/>
                </a:cubicBezTo>
                <a:cubicBezTo>
                  <a:pt x="6" y="1876"/>
                  <a:pt x="0" y="1871"/>
                  <a:pt x="0" y="1864"/>
                </a:cubicBezTo>
                <a:lnTo>
                  <a:pt x="0" y="1864"/>
                </a:lnTo>
                <a:cubicBezTo>
                  <a:pt x="0" y="1857"/>
                  <a:pt x="6" y="1851"/>
                  <a:pt x="12" y="1851"/>
                </a:cubicBezTo>
                <a:cubicBezTo>
                  <a:pt x="19" y="1851"/>
                  <a:pt x="25" y="1857"/>
                  <a:pt x="25" y="1864"/>
                </a:cubicBezTo>
                <a:close/>
                <a:moveTo>
                  <a:pt x="25" y="1914"/>
                </a:moveTo>
                <a:lnTo>
                  <a:pt x="25" y="1914"/>
                </a:lnTo>
                <a:cubicBezTo>
                  <a:pt x="25" y="1921"/>
                  <a:pt x="19" y="1926"/>
                  <a:pt x="12" y="1926"/>
                </a:cubicBezTo>
                <a:cubicBezTo>
                  <a:pt x="6" y="1926"/>
                  <a:pt x="0" y="1921"/>
                  <a:pt x="0" y="1914"/>
                </a:cubicBezTo>
                <a:lnTo>
                  <a:pt x="0" y="1914"/>
                </a:lnTo>
                <a:cubicBezTo>
                  <a:pt x="0" y="1907"/>
                  <a:pt x="6" y="1901"/>
                  <a:pt x="12" y="1901"/>
                </a:cubicBezTo>
                <a:cubicBezTo>
                  <a:pt x="19" y="1901"/>
                  <a:pt x="25" y="1907"/>
                  <a:pt x="25" y="1914"/>
                </a:cubicBezTo>
                <a:close/>
                <a:moveTo>
                  <a:pt x="25" y="1964"/>
                </a:moveTo>
                <a:lnTo>
                  <a:pt x="25" y="1964"/>
                </a:lnTo>
                <a:cubicBezTo>
                  <a:pt x="25" y="1971"/>
                  <a:pt x="19" y="1976"/>
                  <a:pt x="12" y="1976"/>
                </a:cubicBezTo>
                <a:cubicBezTo>
                  <a:pt x="6" y="1976"/>
                  <a:pt x="0" y="1971"/>
                  <a:pt x="0" y="1964"/>
                </a:cubicBezTo>
                <a:lnTo>
                  <a:pt x="0" y="1964"/>
                </a:lnTo>
                <a:cubicBezTo>
                  <a:pt x="0" y="1957"/>
                  <a:pt x="6" y="1951"/>
                  <a:pt x="12" y="1951"/>
                </a:cubicBezTo>
                <a:cubicBezTo>
                  <a:pt x="19" y="1951"/>
                  <a:pt x="25" y="1957"/>
                  <a:pt x="25" y="1964"/>
                </a:cubicBezTo>
                <a:close/>
                <a:moveTo>
                  <a:pt x="25" y="2014"/>
                </a:moveTo>
                <a:lnTo>
                  <a:pt x="25" y="2014"/>
                </a:lnTo>
                <a:cubicBezTo>
                  <a:pt x="25" y="2021"/>
                  <a:pt x="19" y="2026"/>
                  <a:pt x="12" y="2026"/>
                </a:cubicBezTo>
                <a:cubicBezTo>
                  <a:pt x="6" y="2026"/>
                  <a:pt x="0" y="2021"/>
                  <a:pt x="0" y="2014"/>
                </a:cubicBezTo>
                <a:lnTo>
                  <a:pt x="0" y="2014"/>
                </a:lnTo>
                <a:cubicBezTo>
                  <a:pt x="0" y="2007"/>
                  <a:pt x="6" y="2001"/>
                  <a:pt x="12" y="2001"/>
                </a:cubicBezTo>
                <a:cubicBezTo>
                  <a:pt x="19" y="2001"/>
                  <a:pt x="25" y="2007"/>
                  <a:pt x="25" y="2014"/>
                </a:cubicBezTo>
                <a:close/>
                <a:moveTo>
                  <a:pt x="25" y="2064"/>
                </a:moveTo>
                <a:lnTo>
                  <a:pt x="25" y="2064"/>
                </a:lnTo>
                <a:cubicBezTo>
                  <a:pt x="25" y="2071"/>
                  <a:pt x="19" y="2076"/>
                  <a:pt x="12" y="2076"/>
                </a:cubicBezTo>
                <a:cubicBezTo>
                  <a:pt x="6" y="2076"/>
                  <a:pt x="0" y="2071"/>
                  <a:pt x="0" y="2064"/>
                </a:cubicBezTo>
                <a:lnTo>
                  <a:pt x="0" y="2064"/>
                </a:lnTo>
                <a:cubicBezTo>
                  <a:pt x="0" y="2057"/>
                  <a:pt x="6" y="2051"/>
                  <a:pt x="12" y="2051"/>
                </a:cubicBezTo>
                <a:cubicBezTo>
                  <a:pt x="19" y="2051"/>
                  <a:pt x="25" y="2057"/>
                  <a:pt x="25" y="2064"/>
                </a:cubicBezTo>
                <a:close/>
                <a:moveTo>
                  <a:pt x="25" y="2114"/>
                </a:moveTo>
                <a:lnTo>
                  <a:pt x="25" y="2114"/>
                </a:lnTo>
                <a:cubicBezTo>
                  <a:pt x="25" y="2121"/>
                  <a:pt x="19" y="2126"/>
                  <a:pt x="12" y="2126"/>
                </a:cubicBezTo>
                <a:cubicBezTo>
                  <a:pt x="6" y="2126"/>
                  <a:pt x="0" y="2121"/>
                  <a:pt x="0" y="2114"/>
                </a:cubicBezTo>
                <a:lnTo>
                  <a:pt x="0" y="2114"/>
                </a:lnTo>
                <a:cubicBezTo>
                  <a:pt x="0" y="2107"/>
                  <a:pt x="6" y="2101"/>
                  <a:pt x="12" y="2101"/>
                </a:cubicBezTo>
                <a:cubicBezTo>
                  <a:pt x="19" y="2101"/>
                  <a:pt x="25" y="2107"/>
                  <a:pt x="25" y="2114"/>
                </a:cubicBezTo>
                <a:close/>
                <a:moveTo>
                  <a:pt x="25" y="2164"/>
                </a:moveTo>
                <a:lnTo>
                  <a:pt x="25" y="2164"/>
                </a:lnTo>
                <a:cubicBezTo>
                  <a:pt x="25" y="2171"/>
                  <a:pt x="19" y="2176"/>
                  <a:pt x="12" y="2176"/>
                </a:cubicBezTo>
                <a:cubicBezTo>
                  <a:pt x="6" y="2176"/>
                  <a:pt x="0" y="2171"/>
                  <a:pt x="0" y="2164"/>
                </a:cubicBezTo>
                <a:lnTo>
                  <a:pt x="0" y="2164"/>
                </a:lnTo>
                <a:cubicBezTo>
                  <a:pt x="0" y="2157"/>
                  <a:pt x="6" y="2151"/>
                  <a:pt x="12" y="2151"/>
                </a:cubicBezTo>
                <a:cubicBezTo>
                  <a:pt x="19" y="2151"/>
                  <a:pt x="25" y="2157"/>
                  <a:pt x="25" y="2164"/>
                </a:cubicBezTo>
                <a:close/>
                <a:moveTo>
                  <a:pt x="25" y="2214"/>
                </a:moveTo>
                <a:lnTo>
                  <a:pt x="25" y="2214"/>
                </a:lnTo>
                <a:cubicBezTo>
                  <a:pt x="25" y="2221"/>
                  <a:pt x="19" y="2226"/>
                  <a:pt x="12" y="2226"/>
                </a:cubicBezTo>
                <a:cubicBezTo>
                  <a:pt x="6" y="2226"/>
                  <a:pt x="0" y="2221"/>
                  <a:pt x="0" y="2214"/>
                </a:cubicBezTo>
                <a:lnTo>
                  <a:pt x="0" y="2214"/>
                </a:lnTo>
                <a:cubicBezTo>
                  <a:pt x="0" y="2207"/>
                  <a:pt x="6" y="2201"/>
                  <a:pt x="12" y="2201"/>
                </a:cubicBezTo>
                <a:cubicBezTo>
                  <a:pt x="19" y="2201"/>
                  <a:pt x="25" y="2207"/>
                  <a:pt x="25" y="2214"/>
                </a:cubicBezTo>
                <a:close/>
                <a:moveTo>
                  <a:pt x="25" y="2264"/>
                </a:moveTo>
                <a:lnTo>
                  <a:pt x="25" y="2264"/>
                </a:lnTo>
                <a:cubicBezTo>
                  <a:pt x="25" y="2271"/>
                  <a:pt x="19" y="2276"/>
                  <a:pt x="12" y="2276"/>
                </a:cubicBezTo>
                <a:cubicBezTo>
                  <a:pt x="6" y="2276"/>
                  <a:pt x="0" y="2271"/>
                  <a:pt x="0" y="2264"/>
                </a:cubicBezTo>
                <a:lnTo>
                  <a:pt x="0" y="2264"/>
                </a:lnTo>
                <a:cubicBezTo>
                  <a:pt x="0" y="2257"/>
                  <a:pt x="6" y="2251"/>
                  <a:pt x="12" y="2251"/>
                </a:cubicBezTo>
                <a:cubicBezTo>
                  <a:pt x="19" y="2251"/>
                  <a:pt x="25" y="2257"/>
                  <a:pt x="25" y="2264"/>
                </a:cubicBezTo>
                <a:close/>
                <a:moveTo>
                  <a:pt x="25" y="2314"/>
                </a:moveTo>
                <a:lnTo>
                  <a:pt x="25" y="2314"/>
                </a:lnTo>
                <a:cubicBezTo>
                  <a:pt x="25" y="2321"/>
                  <a:pt x="19" y="2326"/>
                  <a:pt x="12" y="2326"/>
                </a:cubicBezTo>
                <a:cubicBezTo>
                  <a:pt x="6" y="2326"/>
                  <a:pt x="0" y="2321"/>
                  <a:pt x="0" y="2314"/>
                </a:cubicBezTo>
                <a:lnTo>
                  <a:pt x="0" y="2314"/>
                </a:lnTo>
                <a:cubicBezTo>
                  <a:pt x="0" y="2307"/>
                  <a:pt x="6" y="2301"/>
                  <a:pt x="12" y="2301"/>
                </a:cubicBezTo>
                <a:cubicBezTo>
                  <a:pt x="19" y="2301"/>
                  <a:pt x="25" y="2307"/>
                  <a:pt x="25" y="2314"/>
                </a:cubicBezTo>
                <a:close/>
                <a:moveTo>
                  <a:pt x="25" y="2364"/>
                </a:moveTo>
                <a:lnTo>
                  <a:pt x="25" y="2364"/>
                </a:lnTo>
                <a:cubicBezTo>
                  <a:pt x="25" y="2371"/>
                  <a:pt x="19" y="2377"/>
                  <a:pt x="12" y="2377"/>
                </a:cubicBezTo>
                <a:cubicBezTo>
                  <a:pt x="6" y="2377"/>
                  <a:pt x="0" y="2371"/>
                  <a:pt x="0" y="2364"/>
                </a:cubicBezTo>
                <a:lnTo>
                  <a:pt x="0" y="2364"/>
                </a:lnTo>
                <a:cubicBezTo>
                  <a:pt x="0" y="2357"/>
                  <a:pt x="6" y="2351"/>
                  <a:pt x="12" y="2351"/>
                </a:cubicBezTo>
                <a:cubicBezTo>
                  <a:pt x="19" y="2351"/>
                  <a:pt x="25" y="2357"/>
                  <a:pt x="25" y="2364"/>
                </a:cubicBezTo>
                <a:close/>
              </a:path>
            </a:pathLst>
          </a:custGeom>
          <a:solidFill>
            <a:srgbClr val="000000"/>
          </a:solidFill>
          <a:ln w="127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" name="Rectangle 288"/>
          <p:cNvSpPr>
            <a:spLocks noChangeArrowheads="1"/>
          </p:cNvSpPr>
          <p:nvPr/>
        </p:nvSpPr>
        <p:spPr bwMode="auto">
          <a:xfrm>
            <a:off x="7010400" y="5224463"/>
            <a:ext cx="463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S2c   </a:t>
            </a:r>
            <a:endParaRPr lang="en-US" altLang="zh-CN" sz="1400"/>
          </a:p>
        </p:txBody>
      </p:sp>
      <p:sp>
        <p:nvSpPr>
          <p:cNvPr id="154" name="Rectangle 289"/>
          <p:cNvSpPr>
            <a:spLocks noChangeArrowheads="1"/>
          </p:cNvSpPr>
          <p:nvPr/>
        </p:nvSpPr>
        <p:spPr bwMode="auto">
          <a:xfrm>
            <a:off x="7461250" y="5224463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155" name="Rectangle 290"/>
          <p:cNvSpPr>
            <a:spLocks noChangeArrowheads="1"/>
          </p:cNvSpPr>
          <p:nvPr/>
        </p:nvSpPr>
        <p:spPr bwMode="auto">
          <a:xfrm>
            <a:off x="7445375" y="4427538"/>
            <a:ext cx="7985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Tun Ly</a:t>
            </a:r>
            <a:endParaRPr lang="en-US" altLang="zh-CN" sz="1400"/>
          </a:p>
        </p:txBody>
      </p:sp>
      <p:grpSp>
        <p:nvGrpSpPr>
          <p:cNvPr id="156" name="Group 291"/>
          <p:cNvGrpSpPr>
            <a:grpSpLocks/>
          </p:cNvGrpSpPr>
          <p:nvPr/>
        </p:nvGrpSpPr>
        <p:grpSpPr bwMode="auto">
          <a:xfrm>
            <a:off x="5599113" y="4953000"/>
            <a:ext cx="673100" cy="273050"/>
            <a:chOff x="6247" y="1845"/>
            <a:chExt cx="813" cy="331"/>
          </a:xfrm>
        </p:grpSpPr>
        <p:sp>
          <p:nvSpPr>
            <p:cNvPr id="157" name="Rectangle 292"/>
            <p:cNvSpPr>
              <a:spLocks noChangeArrowheads="1"/>
            </p:cNvSpPr>
            <p:nvPr/>
          </p:nvSpPr>
          <p:spPr bwMode="auto">
            <a:xfrm>
              <a:off x="6247" y="1845"/>
              <a:ext cx="813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Rectangle 293"/>
            <p:cNvSpPr>
              <a:spLocks noChangeArrowheads="1"/>
            </p:cNvSpPr>
            <p:nvPr/>
          </p:nvSpPr>
          <p:spPr bwMode="auto">
            <a:xfrm>
              <a:off x="6247" y="1845"/>
              <a:ext cx="813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9" name="Rectangle 294"/>
          <p:cNvSpPr>
            <a:spLocks noChangeArrowheads="1"/>
          </p:cNvSpPr>
          <p:nvPr/>
        </p:nvSpPr>
        <p:spPr bwMode="auto">
          <a:xfrm>
            <a:off x="5705475" y="5011738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160" name="Group 295"/>
          <p:cNvGrpSpPr>
            <a:grpSpLocks/>
          </p:cNvGrpSpPr>
          <p:nvPr/>
        </p:nvGrpSpPr>
        <p:grpSpPr bwMode="auto">
          <a:xfrm>
            <a:off x="5599113" y="4679950"/>
            <a:ext cx="673100" cy="273050"/>
            <a:chOff x="6247" y="1515"/>
            <a:chExt cx="813" cy="330"/>
          </a:xfrm>
        </p:grpSpPr>
        <p:sp>
          <p:nvSpPr>
            <p:cNvPr id="161" name="Rectangle 296"/>
            <p:cNvSpPr>
              <a:spLocks noChangeArrowheads="1"/>
            </p:cNvSpPr>
            <p:nvPr/>
          </p:nvSpPr>
          <p:spPr bwMode="auto">
            <a:xfrm>
              <a:off x="6247" y="1515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" name="Rectangle 297"/>
            <p:cNvSpPr>
              <a:spLocks noChangeArrowheads="1"/>
            </p:cNvSpPr>
            <p:nvPr/>
          </p:nvSpPr>
          <p:spPr bwMode="auto">
            <a:xfrm>
              <a:off x="6247" y="1515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3" name="Rectangle 298"/>
          <p:cNvSpPr>
            <a:spLocks noChangeArrowheads="1"/>
          </p:cNvSpPr>
          <p:nvPr/>
        </p:nvSpPr>
        <p:spPr bwMode="auto">
          <a:xfrm>
            <a:off x="5621338" y="4724400"/>
            <a:ext cx="6540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grpSp>
        <p:nvGrpSpPr>
          <p:cNvPr id="164" name="Group 299"/>
          <p:cNvGrpSpPr>
            <a:grpSpLocks/>
          </p:cNvGrpSpPr>
          <p:nvPr/>
        </p:nvGrpSpPr>
        <p:grpSpPr bwMode="auto">
          <a:xfrm>
            <a:off x="6272213" y="4953000"/>
            <a:ext cx="673100" cy="273050"/>
            <a:chOff x="7060" y="1845"/>
            <a:chExt cx="812" cy="331"/>
          </a:xfrm>
        </p:grpSpPr>
        <p:sp>
          <p:nvSpPr>
            <p:cNvPr id="165" name="Rectangle 300"/>
            <p:cNvSpPr>
              <a:spLocks noChangeArrowheads="1"/>
            </p:cNvSpPr>
            <p:nvPr/>
          </p:nvSpPr>
          <p:spPr bwMode="auto">
            <a:xfrm>
              <a:off x="7060" y="1845"/>
              <a:ext cx="812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" name="Rectangle 301"/>
            <p:cNvSpPr>
              <a:spLocks noChangeArrowheads="1"/>
            </p:cNvSpPr>
            <p:nvPr/>
          </p:nvSpPr>
          <p:spPr bwMode="auto">
            <a:xfrm>
              <a:off x="7060" y="1845"/>
              <a:ext cx="812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7" name="Rectangle 302"/>
          <p:cNvSpPr>
            <a:spLocks noChangeArrowheads="1"/>
          </p:cNvSpPr>
          <p:nvPr/>
        </p:nvSpPr>
        <p:spPr bwMode="auto">
          <a:xfrm>
            <a:off x="6376988" y="5011738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168" name="Group 303"/>
          <p:cNvGrpSpPr>
            <a:grpSpLocks/>
          </p:cNvGrpSpPr>
          <p:nvPr/>
        </p:nvGrpSpPr>
        <p:grpSpPr bwMode="auto">
          <a:xfrm>
            <a:off x="6272213" y="4679950"/>
            <a:ext cx="673100" cy="273050"/>
            <a:chOff x="7060" y="1515"/>
            <a:chExt cx="812" cy="330"/>
          </a:xfrm>
        </p:grpSpPr>
        <p:sp>
          <p:nvSpPr>
            <p:cNvPr id="169" name="Rectangle 304"/>
            <p:cNvSpPr>
              <a:spLocks noChangeArrowheads="1"/>
            </p:cNvSpPr>
            <p:nvPr/>
          </p:nvSpPr>
          <p:spPr bwMode="auto">
            <a:xfrm>
              <a:off x="7060" y="1515"/>
              <a:ext cx="812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" name="Rectangle 305"/>
            <p:cNvSpPr>
              <a:spLocks noChangeArrowheads="1"/>
            </p:cNvSpPr>
            <p:nvPr/>
          </p:nvSpPr>
          <p:spPr bwMode="auto">
            <a:xfrm>
              <a:off x="7060" y="1515"/>
              <a:ext cx="812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1" name="Rectangle 306"/>
          <p:cNvSpPr>
            <a:spLocks noChangeArrowheads="1"/>
          </p:cNvSpPr>
          <p:nvPr/>
        </p:nvSpPr>
        <p:spPr bwMode="auto">
          <a:xfrm>
            <a:off x="6315075" y="4737100"/>
            <a:ext cx="611188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grpSp>
        <p:nvGrpSpPr>
          <p:cNvPr id="172" name="Group 307"/>
          <p:cNvGrpSpPr>
            <a:grpSpLocks/>
          </p:cNvGrpSpPr>
          <p:nvPr/>
        </p:nvGrpSpPr>
        <p:grpSpPr bwMode="auto">
          <a:xfrm>
            <a:off x="4587875" y="4953000"/>
            <a:ext cx="671513" cy="273050"/>
            <a:chOff x="5024" y="1845"/>
            <a:chExt cx="812" cy="331"/>
          </a:xfrm>
        </p:grpSpPr>
        <p:sp>
          <p:nvSpPr>
            <p:cNvPr id="173" name="Rectangle 308"/>
            <p:cNvSpPr>
              <a:spLocks noChangeArrowheads="1"/>
            </p:cNvSpPr>
            <p:nvPr/>
          </p:nvSpPr>
          <p:spPr bwMode="auto">
            <a:xfrm>
              <a:off x="5024" y="1845"/>
              <a:ext cx="812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Rectangle 309"/>
            <p:cNvSpPr>
              <a:spLocks noChangeArrowheads="1"/>
            </p:cNvSpPr>
            <p:nvPr/>
          </p:nvSpPr>
          <p:spPr bwMode="auto">
            <a:xfrm>
              <a:off x="5024" y="1845"/>
              <a:ext cx="812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5" name="Rectangle 310"/>
          <p:cNvSpPr>
            <a:spLocks noChangeArrowheads="1"/>
          </p:cNvSpPr>
          <p:nvPr/>
        </p:nvSpPr>
        <p:spPr bwMode="auto">
          <a:xfrm>
            <a:off x="4691063" y="5011738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176" name="Group 311"/>
          <p:cNvGrpSpPr>
            <a:grpSpLocks/>
          </p:cNvGrpSpPr>
          <p:nvPr/>
        </p:nvGrpSpPr>
        <p:grpSpPr bwMode="auto">
          <a:xfrm>
            <a:off x="4587875" y="4679950"/>
            <a:ext cx="671513" cy="273050"/>
            <a:chOff x="5024" y="1515"/>
            <a:chExt cx="812" cy="330"/>
          </a:xfrm>
        </p:grpSpPr>
        <p:sp>
          <p:nvSpPr>
            <p:cNvPr id="177" name="Rectangle 312"/>
            <p:cNvSpPr>
              <a:spLocks noChangeArrowheads="1"/>
            </p:cNvSpPr>
            <p:nvPr/>
          </p:nvSpPr>
          <p:spPr bwMode="auto">
            <a:xfrm>
              <a:off x="5024" y="1515"/>
              <a:ext cx="812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" name="Rectangle 313"/>
            <p:cNvSpPr>
              <a:spLocks noChangeArrowheads="1"/>
            </p:cNvSpPr>
            <p:nvPr/>
          </p:nvSpPr>
          <p:spPr bwMode="auto">
            <a:xfrm>
              <a:off x="5024" y="1515"/>
              <a:ext cx="812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9" name="Rectangle 314"/>
          <p:cNvSpPr>
            <a:spLocks noChangeArrowheads="1"/>
          </p:cNvSpPr>
          <p:nvPr/>
        </p:nvSpPr>
        <p:spPr bwMode="auto">
          <a:xfrm>
            <a:off x="4618038" y="4737100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grpSp>
        <p:nvGrpSpPr>
          <p:cNvPr id="180" name="Group 315"/>
          <p:cNvGrpSpPr>
            <a:grpSpLocks/>
          </p:cNvGrpSpPr>
          <p:nvPr/>
        </p:nvGrpSpPr>
        <p:grpSpPr bwMode="auto">
          <a:xfrm>
            <a:off x="4587875" y="4414838"/>
            <a:ext cx="671513" cy="273050"/>
            <a:chOff x="5024" y="1194"/>
            <a:chExt cx="812" cy="331"/>
          </a:xfrm>
        </p:grpSpPr>
        <p:sp>
          <p:nvSpPr>
            <p:cNvPr id="181" name="Rectangle 316"/>
            <p:cNvSpPr>
              <a:spLocks noChangeArrowheads="1"/>
            </p:cNvSpPr>
            <p:nvPr/>
          </p:nvSpPr>
          <p:spPr bwMode="auto">
            <a:xfrm>
              <a:off x="5024" y="1194"/>
              <a:ext cx="812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Rectangle 317"/>
            <p:cNvSpPr>
              <a:spLocks noChangeArrowheads="1"/>
            </p:cNvSpPr>
            <p:nvPr/>
          </p:nvSpPr>
          <p:spPr bwMode="auto">
            <a:xfrm>
              <a:off x="5024" y="1194"/>
              <a:ext cx="812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3" name="Group 318"/>
          <p:cNvGrpSpPr>
            <a:grpSpLocks/>
          </p:cNvGrpSpPr>
          <p:nvPr/>
        </p:nvGrpSpPr>
        <p:grpSpPr bwMode="auto">
          <a:xfrm>
            <a:off x="4587875" y="4140200"/>
            <a:ext cx="671513" cy="274638"/>
            <a:chOff x="5024" y="863"/>
            <a:chExt cx="812" cy="331"/>
          </a:xfrm>
        </p:grpSpPr>
        <p:sp>
          <p:nvSpPr>
            <p:cNvPr id="184" name="Rectangle 319"/>
            <p:cNvSpPr>
              <a:spLocks noChangeArrowheads="1"/>
            </p:cNvSpPr>
            <p:nvPr/>
          </p:nvSpPr>
          <p:spPr bwMode="auto">
            <a:xfrm>
              <a:off x="5024" y="863"/>
              <a:ext cx="812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Rectangle 320"/>
            <p:cNvSpPr>
              <a:spLocks noChangeArrowheads="1"/>
            </p:cNvSpPr>
            <p:nvPr/>
          </p:nvSpPr>
          <p:spPr bwMode="auto">
            <a:xfrm>
              <a:off x="5024" y="863"/>
              <a:ext cx="812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" name="Rectangle 321"/>
          <p:cNvSpPr>
            <a:spLocks noChangeArrowheads="1"/>
          </p:cNvSpPr>
          <p:nvPr/>
        </p:nvSpPr>
        <p:spPr bwMode="auto">
          <a:xfrm>
            <a:off x="4602163" y="4205288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IPv4/v6</a:t>
            </a:r>
            <a:endParaRPr lang="en-US" altLang="zh-CN" sz="1400"/>
          </a:p>
        </p:txBody>
      </p:sp>
      <p:sp>
        <p:nvSpPr>
          <p:cNvPr id="187" name="Rectangle 322"/>
          <p:cNvSpPr>
            <a:spLocks noChangeArrowheads="1"/>
          </p:cNvSpPr>
          <p:nvPr/>
        </p:nvSpPr>
        <p:spPr bwMode="auto">
          <a:xfrm>
            <a:off x="4611688" y="4445000"/>
            <a:ext cx="6445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1400"/>
              <a:t>Tun Ly</a:t>
            </a:r>
            <a:endParaRPr lang="en-US" altLang="zh-CN" sz="1400"/>
          </a:p>
        </p:txBody>
      </p:sp>
      <p:grpSp>
        <p:nvGrpSpPr>
          <p:cNvPr id="188" name="Group 323"/>
          <p:cNvGrpSpPr>
            <a:grpSpLocks/>
          </p:cNvGrpSpPr>
          <p:nvPr/>
        </p:nvGrpSpPr>
        <p:grpSpPr bwMode="auto">
          <a:xfrm>
            <a:off x="434975" y="4979988"/>
            <a:ext cx="863600" cy="273050"/>
            <a:chOff x="9" y="662"/>
            <a:chExt cx="1043" cy="331"/>
          </a:xfrm>
        </p:grpSpPr>
        <p:sp>
          <p:nvSpPr>
            <p:cNvPr id="189" name="Rectangle 324"/>
            <p:cNvSpPr>
              <a:spLocks noChangeArrowheads="1"/>
            </p:cNvSpPr>
            <p:nvPr/>
          </p:nvSpPr>
          <p:spPr bwMode="auto">
            <a:xfrm>
              <a:off x="9" y="662"/>
              <a:ext cx="1043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" name="Rectangle 325"/>
            <p:cNvSpPr>
              <a:spLocks noChangeArrowheads="1"/>
            </p:cNvSpPr>
            <p:nvPr/>
          </p:nvSpPr>
          <p:spPr bwMode="auto">
            <a:xfrm>
              <a:off x="9" y="662"/>
              <a:ext cx="1043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1" name="Rectangle 326"/>
          <p:cNvSpPr>
            <a:spLocks noChangeArrowheads="1"/>
          </p:cNvSpPr>
          <p:nvPr/>
        </p:nvSpPr>
        <p:spPr bwMode="auto">
          <a:xfrm>
            <a:off x="615950" y="5033963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192" name="Group 327"/>
          <p:cNvGrpSpPr>
            <a:grpSpLocks/>
          </p:cNvGrpSpPr>
          <p:nvPr/>
        </p:nvGrpSpPr>
        <p:grpSpPr bwMode="auto">
          <a:xfrm>
            <a:off x="434975" y="4706938"/>
            <a:ext cx="863600" cy="273050"/>
            <a:chOff x="9" y="332"/>
            <a:chExt cx="1043" cy="330"/>
          </a:xfrm>
        </p:grpSpPr>
        <p:sp>
          <p:nvSpPr>
            <p:cNvPr id="193" name="Rectangle 328"/>
            <p:cNvSpPr>
              <a:spLocks noChangeArrowheads="1"/>
            </p:cNvSpPr>
            <p:nvPr/>
          </p:nvSpPr>
          <p:spPr bwMode="auto">
            <a:xfrm>
              <a:off x="9" y="332"/>
              <a:ext cx="104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Rectangle 329"/>
            <p:cNvSpPr>
              <a:spLocks noChangeArrowheads="1"/>
            </p:cNvSpPr>
            <p:nvPr/>
          </p:nvSpPr>
          <p:spPr bwMode="auto">
            <a:xfrm>
              <a:off x="9" y="332"/>
              <a:ext cx="104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5" name="Group 330"/>
          <p:cNvGrpSpPr>
            <a:grpSpLocks/>
          </p:cNvGrpSpPr>
          <p:nvPr/>
        </p:nvGrpSpPr>
        <p:grpSpPr bwMode="auto">
          <a:xfrm>
            <a:off x="434975" y="4440238"/>
            <a:ext cx="863600" cy="274637"/>
            <a:chOff x="9" y="11"/>
            <a:chExt cx="1043" cy="331"/>
          </a:xfrm>
        </p:grpSpPr>
        <p:sp>
          <p:nvSpPr>
            <p:cNvPr id="196" name="Rectangle 331"/>
            <p:cNvSpPr>
              <a:spLocks noChangeArrowheads="1"/>
            </p:cNvSpPr>
            <p:nvPr/>
          </p:nvSpPr>
          <p:spPr bwMode="auto">
            <a:xfrm>
              <a:off x="9" y="11"/>
              <a:ext cx="1043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" name="Rectangle 332"/>
            <p:cNvSpPr>
              <a:spLocks noChangeArrowheads="1"/>
            </p:cNvSpPr>
            <p:nvPr/>
          </p:nvSpPr>
          <p:spPr bwMode="auto">
            <a:xfrm>
              <a:off x="9" y="11"/>
              <a:ext cx="1043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8" name="Rectangle 333"/>
          <p:cNvSpPr>
            <a:spLocks noChangeArrowheads="1"/>
          </p:cNvSpPr>
          <p:nvPr/>
        </p:nvSpPr>
        <p:spPr bwMode="auto">
          <a:xfrm>
            <a:off x="501650" y="4497388"/>
            <a:ext cx="7604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DSMIPv6</a:t>
            </a:r>
            <a:endParaRPr lang="en-US" altLang="zh-CN" sz="1400"/>
          </a:p>
        </p:txBody>
      </p:sp>
      <p:grpSp>
        <p:nvGrpSpPr>
          <p:cNvPr id="199" name="Group 335"/>
          <p:cNvGrpSpPr>
            <a:grpSpLocks/>
          </p:cNvGrpSpPr>
          <p:nvPr/>
        </p:nvGrpSpPr>
        <p:grpSpPr bwMode="auto">
          <a:xfrm>
            <a:off x="1490663" y="4979988"/>
            <a:ext cx="671512" cy="273050"/>
            <a:chOff x="1283" y="662"/>
            <a:chExt cx="812" cy="331"/>
          </a:xfrm>
        </p:grpSpPr>
        <p:sp>
          <p:nvSpPr>
            <p:cNvPr id="200" name="Rectangle 336"/>
            <p:cNvSpPr>
              <a:spLocks noChangeArrowheads="1"/>
            </p:cNvSpPr>
            <p:nvPr/>
          </p:nvSpPr>
          <p:spPr bwMode="auto">
            <a:xfrm>
              <a:off x="1283" y="662"/>
              <a:ext cx="812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Rectangle 337"/>
            <p:cNvSpPr>
              <a:spLocks noChangeArrowheads="1"/>
            </p:cNvSpPr>
            <p:nvPr/>
          </p:nvSpPr>
          <p:spPr bwMode="auto">
            <a:xfrm>
              <a:off x="1283" y="662"/>
              <a:ext cx="812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2" name="Rectangle 338"/>
          <p:cNvSpPr>
            <a:spLocks noChangeArrowheads="1"/>
          </p:cNvSpPr>
          <p:nvPr/>
        </p:nvSpPr>
        <p:spPr bwMode="auto">
          <a:xfrm>
            <a:off x="1595438" y="5033963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203" name="Group 339"/>
          <p:cNvGrpSpPr>
            <a:grpSpLocks/>
          </p:cNvGrpSpPr>
          <p:nvPr/>
        </p:nvGrpSpPr>
        <p:grpSpPr bwMode="auto">
          <a:xfrm>
            <a:off x="1490663" y="4706938"/>
            <a:ext cx="671512" cy="273050"/>
            <a:chOff x="1283" y="332"/>
            <a:chExt cx="812" cy="330"/>
          </a:xfrm>
        </p:grpSpPr>
        <p:sp>
          <p:nvSpPr>
            <p:cNvPr id="204" name="Rectangle 340"/>
            <p:cNvSpPr>
              <a:spLocks noChangeArrowheads="1"/>
            </p:cNvSpPr>
            <p:nvPr/>
          </p:nvSpPr>
          <p:spPr bwMode="auto">
            <a:xfrm>
              <a:off x="1283" y="332"/>
              <a:ext cx="812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Rectangle 341"/>
            <p:cNvSpPr>
              <a:spLocks noChangeArrowheads="1"/>
            </p:cNvSpPr>
            <p:nvPr/>
          </p:nvSpPr>
          <p:spPr bwMode="auto">
            <a:xfrm>
              <a:off x="1283" y="332"/>
              <a:ext cx="812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6" name="Rectangle 342"/>
          <p:cNvSpPr>
            <a:spLocks noChangeArrowheads="1"/>
          </p:cNvSpPr>
          <p:nvPr/>
        </p:nvSpPr>
        <p:spPr bwMode="auto">
          <a:xfrm>
            <a:off x="1506538" y="4764088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IPv6/v4</a:t>
            </a:r>
            <a:endParaRPr lang="en-US" altLang="zh-CN" sz="1400"/>
          </a:p>
        </p:txBody>
      </p:sp>
      <p:grpSp>
        <p:nvGrpSpPr>
          <p:cNvPr id="207" name="Group 343"/>
          <p:cNvGrpSpPr>
            <a:grpSpLocks/>
          </p:cNvGrpSpPr>
          <p:nvPr/>
        </p:nvGrpSpPr>
        <p:grpSpPr bwMode="auto">
          <a:xfrm>
            <a:off x="2162175" y="4979988"/>
            <a:ext cx="673100" cy="273050"/>
            <a:chOff x="2095" y="662"/>
            <a:chExt cx="813" cy="331"/>
          </a:xfrm>
        </p:grpSpPr>
        <p:sp>
          <p:nvSpPr>
            <p:cNvPr id="208" name="Rectangle 344"/>
            <p:cNvSpPr>
              <a:spLocks noChangeArrowheads="1"/>
            </p:cNvSpPr>
            <p:nvPr/>
          </p:nvSpPr>
          <p:spPr bwMode="auto">
            <a:xfrm>
              <a:off x="2095" y="662"/>
              <a:ext cx="813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Rectangle 345"/>
            <p:cNvSpPr>
              <a:spLocks noChangeArrowheads="1"/>
            </p:cNvSpPr>
            <p:nvPr/>
          </p:nvSpPr>
          <p:spPr bwMode="auto">
            <a:xfrm>
              <a:off x="2095" y="662"/>
              <a:ext cx="813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0" name="Rectangle 346"/>
          <p:cNvSpPr>
            <a:spLocks noChangeArrowheads="1"/>
          </p:cNvSpPr>
          <p:nvPr/>
        </p:nvSpPr>
        <p:spPr bwMode="auto">
          <a:xfrm>
            <a:off x="2268538" y="5033963"/>
            <a:ext cx="4619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211" name="Group 347"/>
          <p:cNvGrpSpPr>
            <a:grpSpLocks/>
          </p:cNvGrpSpPr>
          <p:nvPr/>
        </p:nvGrpSpPr>
        <p:grpSpPr bwMode="auto">
          <a:xfrm>
            <a:off x="2162175" y="4706938"/>
            <a:ext cx="673100" cy="273050"/>
            <a:chOff x="2095" y="332"/>
            <a:chExt cx="813" cy="330"/>
          </a:xfrm>
        </p:grpSpPr>
        <p:sp>
          <p:nvSpPr>
            <p:cNvPr id="212" name="Rectangle 348"/>
            <p:cNvSpPr>
              <a:spLocks noChangeArrowheads="1"/>
            </p:cNvSpPr>
            <p:nvPr/>
          </p:nvSpPr>
          <p:spPr bwMode="auto">
            <a:xfrm>
              <a:off x="2095" y="332"/>
              <a:ext cx="81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3" name="Rectangle 349"/>
            <p:cNvSpPr>
              <a:spLocks noChangeArrowheads="1"/>
            </p:cNvSpPr>
            <p:nvPr/>
          </p:nvSpPr>
          <p:spPr bwMode="auto">
            <a:xfrm>
              <a:off x="2095" y="332"/>
              <a:ext cx="81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4" name="Rectangle 350"/>
          <p:cNvSpPr>
            <a:spLocks noChangeArrowheads="1"/>
          </p:cNvSpPr>
          <p:nvPr/>
        </p:nvSpPr>
        <p:spPr bwMode="auto">
          <a:xfrm>
            <a:off x="2176463" y="4764088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IPv6/v4</a:t>
            </a:r>
            <a:endParaRPr lang="en-US" altLang="zh-CN" sz="1400"/>
          </a:p>
        </p:txBody>
      </p:sp>
      <p:grpSp>
        <p:nvGrpSpPr>
          <p:cNvPr id="215" name="Group 351"/>
          <p:cNvGrpSpPr>
            <a:grpSpLocks/>
          </p:cNvGrpSpPr>
          <p:nvPr/>
        </p:nvGrpSpPr>
        <p:grpSpPr bwMode="auto">
          <a:xfrm>
            <a:off x="3208338" y="4979988"/>
            <a:ext cx="871537" cy="273050"/>
            <a:chOff x="3359" y="662"/>
            <a:chExt cx="1053" cy="331"/>
          </a:xfrm>
        </p:grpSpPr>
        <p:sp>
          <p:nvSpPr>
            <p:cNvPr id="216" name="Rectangle 352"/>
            <p:cNvSpPr>
              <a:spLocks noChangeArrowheads="1"/>
            </p:cNvSpPr>
            <p:nvPr/>
          </p:nvSpPr>
          <p:spPr bwMode="auto">
            <a:xfrm>
              <a:off x="3359" y="662"/>
              <a:ext cx="1053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" name="Rectangle 353"/>
            <p:cNvSpPr>
              <a:spLocks noChangeArrowheads="1"/>
            </p:cNvSpPr>
            <p:nvPr/>
          </p:nvSpPr>
          <p:spPr bwMode="auto">
            <a:xfrm>
              <a:off x="3359" y="662"/>
              <a:ext cx="1053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8" name="Rectangle 354"/>
          <p:cNvSpPr>
            <a:spLocks noChangeArrowheads="1"/>
          </p:cNvSpPr>
          <p:nvPr/>
        </p:nvSpPr>
        <p:spPr bwMode="auto">
          <a:xfrm>
            <a:off x="3429000" y="5033963"/>
            <a:ext cx="4619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L2/L1</a:t>
            </a:r>
            <a:endParaRPr lang="en-US" altLang="zh-CN" sz="1400"/>
          </a:p>
        </p:txBody>
      </p:sp>
      <p:grpSp>
        <p:nvGrpSpPr>
          <p:cNvPr id="219" name="Group 355"/>
          <p:cNvGrpSpPr>
            <a:grpSpLocks/>
          </p:cNvGrpSpPr>
          <p:nvPr/>
        </p:nvGrpSpPr>
        <p:grpSpPr bwMode="auto">
          <a:xfrm>
            <a:off x="3208338" y="4706938"/>
            <a:ext cx="871537" cy="273050"/>
            <a:chOff x="3359" y="332"/>
            <a:chExt cx="1053" cy="330"/>
          </a:xfrm>
        </p:grpSpPr>
        <p:sp>
          <p:nvSpPr>
            <p:cNvPr id="220" name="Rectangle 356"/>
            <p:cNvSpPr>
              <a:spLocks noChangeArrowheads="1"/>
            </p:cNvSpPr>
            <p:nvPr/>
          </p:nvSpPr>
          <p:spPr bwMode="auto">
            <a:xfrm>
              <a:off x="3359" y="332"/>
              <a:ext cx="1053" cy="3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1" name="Rectangle 357"/>
            <p:cNvSpPr>
              <a:spLocks noChangeArrowheads="1"/>
            </p:cNvSpPr>
            <p:nvPr/>
          </p:nvSpPr>
          <p:spPr bwMode="auto">
            <a:xfrm>
              <a:off x="3359" y="332"/>
              <a:ext cx="1053" cy="330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2" name="Group 358"/>
          <p:cNvGrpSpPr>
            <a:grpSpLocks/>
          </p:cNvGrpSpPr>
          <p:nvPr/>
        </p:nvGrpSpPr>
        <p:grpSpPr bwMode="auto">
          <a:xfrm>
            <a:off x="3208338" y="4440238"/>
            <a:ext cx="871537" cy="274637"/>
            <a:chOff x="3359" y="11"/>
            <a:chExt cx="1053" cy="331"/>
          </a:xfrm>
        </p:grpSpPr>
        <p:sp>
          <p:nvSpPr>
            <p:cNvPr id="223" name="Rectangle 359"/>
            <p:cNvSpPr>
              <a:spLocks noChangeArrowheads="1"/>
            </p:cNvSpPr>
            <p:nvPr/>
          </p:nvSpPr>
          <p:spPr bwMode="auto">
            <a:xfrm>
              <a:off x="3359" y="11"/>
              <a:ext cx="1053" cy="3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4" name="Rectangle 360"/>
            <p:cNvSpPr>
              <a:spLocks noChangeArrowheads="1"/>
            </p:cNvSpPr>
            <p:nvPr/>
          </p:nvSpPr>
          <p:spPr bwMode="auto">
            <a:xfrm>
              <a:off x="3359" y="11"/>
              <a:ext cx="1053" cy="331"/>
            </a:xfrm>
            <a:prstGeom prst="rect">
              <a:avLst/>
            </a:prstGeom>
            <a:noFill/>
            <a:ln w="825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" name="Rectangle 361"/>
          <p:cNvSpPr>
            <a:spLocks noChangeArrowheads="1"/>
          </p:cNvSpPr>
          <p:nvPr/>
        </p:nvSpPr>
        <p:spPr bwMode="auto">
          <a:xfrm>
            <a:off x="3278188" y="4497388"/>
            <a:ext cx="7604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DSMIPv6</a:t>
            </a:r>
            <a:endParaRPr lang="en-US" altLang="zh-CN" sz="1400"/>
          </a:p>
        </p:txBody>
      </p:sp>
      <p:sp>
        <p:nvSpPr>
          <p:cNvPr id="226" name="Rectangle 365"/>
          <p:cNvSpPr>
            <a:spLocks noChangeArrowheads="1"/>
          </p:cNvSpPr>
          <p:nvPr/>
        </p:nvSpPr>
        <p:spPr bwMode="auto">
          <a:xfrm>
            <a:off x="3267075" y="5376863"/>
            <a:ext cx="7286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Gateway</a:t>
            </a:r>
            <a:endParaRPr lang="en-US" altLang="zh-CN" sz="1400"/>
          </a:p>
        </p:txBody>
      </p:sp>
      <p:sp>
        <p:nvSpPr>
          <p:cNvPr id="227" name="Rectangle 366"/>
          <p:cNvSpPr>
            <a:spLocks noChangeArrowheads="1"/>
          </p:cNvSpPr>
          <p:nvPr/>
        </p:nvSpPr>
        <p:spPr bwMode="auto">
          <a:xfrm>
            <a:off x="3475038" y="5535613"/>
            <a:ext cx="2571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HA</a:t>
            </a:r>
            <a:endParaRPr lang="en-US" altLang="zh-CN" sz="1400"/>
          </a:p>
        </p:txBody>
      </p:sp>
      <p:sp>
        <p:nvSpPr>
          <p:cNvPr id="228" name="Freeform 367"/>
          <p:cNvSpPr>
            <a:spLocks noEditPoints="1"/>
          </p:cNvSpPr>
          <p:nvPr/>
        </p:nvSpPr>
        <p:spPr bwMode="auto">
          <a:xfrm>
            <a:off x="3036888" y="4476750"/>
            <a:ext cx="11112" cy="777875"/>
          </a:xfrm>
          <a:custGeom>
            <a:avLst/>
            <a:gdLst/>
            <a:ahLst/>
            <a:cxnLst>
              <a:cxn ang="0">
                <a:pos x="0" y="50"/>
              </a:cxn>
              <a:cxn ang="0">
                <a:pos x="50" y="300"/>
              </a:cxn>
              <a:cxn ang="0">
                <a:pos x="100" y="450"/>
              </a:cxn>
              <a:cxn ang="0">
                <a:pos x="50" y="400"/>
              </a:cxn>
              <a:cxn ang="0">
                <a:pos x="0" y="650"/>
              </a:cxn>
              <a:cxn ang="0">
                <a:pos x="100" y="850"/>
              </a:cxn>
              <a:cxn ang="0">
                <a:pos x="100" y="850"/>
              </a:cxn>
              <a:cxn ang="0">
                <a:pos x="0" y="1050"/>
              </a:cxn>
              <a:cxn ang="0">
                <a:pos x="50" y="1301"/>
              </a:cxn>
              <a:cxn ang="0">
                <a:pos x="100" y="1451"/>
              </a:cxn>
              <a:cxn ang="0">
                <a:pos x="50" y="1401"/>
              </a:cxn>
              <a:cxn ang="0">
                <a:pos x="0" y="1651"/>
              </a:cxn>
              <a:cxn ang="0">
                <a:pos x="100" y="1851"/>
              </a:cxn>
              <a:cxn ang="0">
                <a:pos x="100" y="1851"/>
              </a:cxn>
              <a:cxn ang="0">
                <a:pos x="0" y="2051"/>
              </a:cxn>
              <a:cxn ang="0">
                <a:pos x="50" y="2301"/>
              </a:cxn>
              <a:cxn ang="0">
                <a:pos x="100" y="2451"/>
              </a:cxn>
              <a:cxn ang="0">
                <a:pos x="50" y="2401"/>
              </a:cxn>
              <a:cxn ang="0">
                <a:pos x="0" y="2651"/>
              </a:cxn>
              <a:cxn ang="0">
                <a:pos x="100" y="2851"/>
              </a:cxn>
              <a:cxn ang="0">
                <a:pos x="100" y="2851"/>
              </a:cxn>
              <a:cxn ang="0">
                <a:pos x="0" y="3051"/>
              </a:cxn>
              <a:cxn ang="0">
                <a:pos x="50" y="3302"/>
              </a:cxn>
              <a:cxn ang="0">
                <a:pos x="100" y="3452"/>
              </a:cxn>
              <a:cxn ang="0">
                <a:pos x="50" y="3402"/>
              </a:cxn>
              <a:cxn ang="0">
                <a:pos x="0" y="3652"/>
              </a:cxn>
              <a:cxn ang="0">
                <a:pos x="100" y="3852"/>
              </a:cxn>
              <a:cxn ang="0">
                <a:pos x="100" y="3852"/>
              </a:cxn>
              <a:cxn ang="0">
                <a:pos x="0" y="4052"/>
              </a:cxn>
              <a:cxn ang="0">
                <a:pos x="50" y="4302"/>
              </a:cxn>
              <a:cxn ang="0">
                <a:pos x="100" y="4452"/>
              </a:cxn>
              <a:cxn ang="0">
                <a:pos x="50" y="4402"/>
              </a:cxn>
              <a:cxn ang="0">
                <a:pos x="0" y="4652"/>
              </a:cxn>
              <a:cxn ang="0">
                <a:pos x="100" y="4852"/>
              </a:cxn>
              <a:cxn ang="0">
                <a:pos x="100" y="4852"/>
              </a:cxn>
              <a:cxn ang="0">
                <a:pos x="0" y="5052"/>
              </a:cxn>
              <a:cxn ang="0">
                <a:pos x="50" y="5302"/>
              </a:cxn>
              <a:cxn ang="0">
                <a:pos x="100" y="5452"/>
              </a:cxn>
              <a:cxn ang="0">
                <a:pos x="50" y="5402"/>
              </a:cxn>
              <a:cxn ang="0">
                <a:pos x="0" y="5653"/>
              </a:cxn>
              <a:cxn ang="0">
                <a:pos x="100" y="5853"/>
              </a:cxn>
              <a:cxn ang="0">
                <a:pos x="100" y="5853"/>
              </a:cxn>
              <a:cxn ang="0">
                <a:pos x="0" y="6053"/>
              </a:cxn>
              <a:cxn ang="0">
                <a:pos x="50" y="6303"/>
              </a:cxn>
              <a:cxn ang="0">
                <a:pos x="100" y="6453"/>
              </a:cxn>
              <a:cxn ang="0">
                <a:pos x="50" y="6403"/>
              </a:cxn>
              <a:cxn ang="0">
                <a:pos x="0" y="6653"/>
              </a:cxn>
              <a:cxn ang="0">
                <a:pos x="100" y="6853"/>
              </a:cxn>
              <a:cxn ang="0">
                <a:pos x="100" y="6853"/>
              </a:cxn>
              <a:cxn ang="0">
                <a:pos x="0" y="7053"/>
              </a:cxn>
              <a:cxn ang="0">
                <a:pos x="50" y="7304"/>
              </a:cxn>
              <a:cxn ang="0">
                <a:pos x="100" y="7454"/>
              </a:cxn>
              <a:cxn ang="0">
                <a:pos x="50" y="7404"/>
              </a:cxn>
            </a:cxnLst>
            <a:rect l="0" t="0" r="r" b="b"/>
            <a:pathLst>
              <a:path w="100" h="7504">
                <a:moveTo>
                  <a:pt x="100" y="50"/>
                </a:moveTo>
                <a:lnTo>
                  <a:pt x="100" y="50"/>
                </a:lnTo>
                <a:cubicBezTo>
                  <a:pt x="100" y="78"/>
                  <a:pt x="78" y="100"/>
                  <a:pt x="50" y="100"/>
                </a:cubicBezTo>
                <a:cubicBezTo>
                  <a:pt x="23" y="100"/>
                  <a:pt x="0" y="78"/>
                  <a:pt x="0" y="50"/>
                </a:cubicBezTo>
                <a:lnTo>
                  <a:pt x="0" y="50"/>
                </a:lnTo>
                <a:cubicBezTo>
                  <a:pt x="0" y="22"/>
                  <a:pt x="23" y="0"/>
                  <a:pt x="50" y="0"/>
                </a:cubicBezTo>
                <a:cubicBezTo>
                  <a:pt x="78" y="0"/>
                  <a:pt x="100" y="22"/>
                  <a:pt x="100" y="50"/>
                </a:cubicBezTo>
                <a:close/>
                <a:moveTo>
                  <a:pt x="100" y="250"/>
                </a:moveTo>
                <a:lnTo>
                  <a:pt x="100" y="250"/>
                </a:lnTo>
                <a:cubicBezTo>
                  <a:pt x="100" y="278"/>
                  <a:pt x="78" y="300"/>
                  <a:pt x="50" y="300"/>
                </a:cubicBezTo>
                <a:cubicBezTo>
                  <a:pt x="23" y="300"/>
                  <a:pt x="0" y="278"/>
                  <a:pt x="0" y="250"/>
                </a:cubicBezTo>
                <a:lnTo>
                  <a:pt x="0" y="250"/>
                </a:lnTo>
                <a:cubicBezTo>
                  <a:pt x="0" y="222"/>
                  <a:pt x="23" y="200"/>
                  <a:pt x="50" y="200"/>
                </a:cubicBezTo>
                <a:cubicBezTo>
                  <a:pt x="78" y="200"/>
                  <a:pt x="100" y="222"/>
                  <a:pt x="100" y="250"/>
                </a:cubicBezTo>
                <a:close/>
                <a:moveTo>
                  <a:pt x="100" y="450"/>
                </a:moveTo>
                <a:lnTo>
                  <a:pt x="100" y="450"/>
                </a:lnTo>
                <a:cubicBezTo>
                  <a:pt x="100" y="478"/>
                  <a:pt x="78" y="500"/>
                  <a:pt x="50" y="500"/>
                </a:cubicBezTo>
                <a:cubicBezTo>
                  <a:pt x="23" y="500"/>
                  <a:pt x="0" y="478"/>
                  <a:pt x="0" y="450"/>
                </a:cubicBezTo>
                <a:lnTo>
                  <a:pt x="0" y="450"/>
                </a:lnTo>
                <a:cubicBezTo>
                  <a:pt x="0" y="422"/>
                  <a:pt x="23" y="400"/>
                  <a:pt x="50" y="400"/>
                </a:cubicBezTo>
                <a:cubicBezTo>
                  <a:pt x="78" y="400"/>
                  <a:pt x="100" y="422"/>
                  <a:pt x="100" y="450"/>
                </a:cubicBezTo>
                <a:close/>
                <a:moveTo>
                  <a:pt x="100" y="650"/>
                </a:moveTo>
                <a:lnTo>
                  <a:pt x="100" y="650"/>
                </a:lnTo>
                <a:cubicBezTo>
                  <a:pt x="100" y="678"/>
                  <a:pt x="78" y="700"/>
                  <a:pt x="50" y="700"/>
                </a:cubicBezTo>
                <a:cubicBezTo>
                  <a:pt x="23" y="700"/>
                  <a:pt x="0" y="678"/>
                  <a:pt x="0" y="650"/>
                </a:cubicBezTo>
                <a:lnTo>
                  <a:pt x="0" y="650"/>
                </a:lnTo>
                <a:cubicBezTo>
                  <a:pt x="0" y="622"/>
                  <a:pt x="23" y="600"/>
                  <a:pt x="50" y="600"/>
                </a:cubicBezTo>
                <a:cubicBezTo>
                  <a:pt x="78" y="600"/>
                  <a:pt x="100" y="622"/>
                  <a:pt x="100" y="650"/>
                </a:cubicBezTo>
                <a:close/>
                <a:moveTo>
                  <a:pt x="100" y="850"/>
                </a:moveTo>
                <a:lnTo>
                  <a:pt x="100" y="850"/>
                </a:lnTo>
                <a:cubicBezTo>
                  <a:pt x="100" y="878"/>
                  <a:pt x="78" y="900"/>
                  <a:pt x="50" y="900"/>
                </a:cubicBezTo>
                <a:cubicBezTo>
                  <a:pt x="23" y="900"/>
                  <a:pt x="0" y="878"/>
                  <a:pt x="0" y="850"/>
                </a:cubicBezTo>
                <a:lnTo>
                  <a:pt x="0" y="850"/>
                </a:lnTo>
                <a:cubicBezTo>
                  <a:pt x="0" y="823"/>
                  <a:pt x="23" y="800"/>
                  <a:pt x="50" y="800"/>
                </a:cubicBezTo>
                <a:cubicBezTo>
                  <a:pt x="78" y="800"/>
                  <a:pt x="100" y="823"/>
                  <a:pt x="100" y="850"/>
                </a:cubicBezTo>
                <a:close/>
                <a:moveTo>
                  <a:pt x="100" y="1050"/>
                </a:moveTo>
                <a:lnTo>
                  <a:pt x="100" y="1050"/>
                </a:lnTo>
                <a:cubicBezTo>
                  <a:pt x="100" y="1078"/>
                  <a:pt x="78" y="1100"/>
                  <a:pt x="50" y="1100"/>
                </a:cubicBezTo>
                <a:cubicBezTo>
                  <a:pt x="23" y="1100"/>
                  <a:pt x="0" y="1078"/>
                  <a:pt x="0" y="1050"/>
                </a:cubicBezTo>
                <a:lnTo>
                  <a:pt x="0" y="1050"/>
                </a:lnTo>
                <a:cubicBezTo>
                  <a:pt x="0" y="1023"/>
                  <a:pt x="23" y="1000"/>
                  <a:pt x="50" y="1000"/>
                </a:cubicBezTo>
                <a:cubicBezTo>
                  <a:pt x="78" y="1000"/>
                  <a:pt x="100" y="1023"/>
                  <a:pt x="100" y="1050"/>
                </a:cubicBezTo>
                <a:close/>
                <a:moveTo>
                  <a:pt x="100" y="1250"/>
                </a:moveTo>
                <a:lnTo>
                  <a:pt x="100" y="1251"/>
                </a:lnTo>
                <a:cubicBezTo>
                  <a:pt x="100" y="1278"/>
                  <a:pt x="78" y="1301"/>
                  <a:pt x="50" y="1301"/>
                </a:cubicBezTo>
                <a:cubicBezTo>
                  <a:pt x="23" y="1301"/>
                  <a:pt x="0" y="1278"/>
                  <a:pt x="0" y="1251"/>
                </a:cubicBezTo>
                <a:lnTo>
                  <a:pt x="0" y="1250"/>
                </a:lnTo>
                <a:cubicBezTo>
                  <a:pt x="0" y="1223"/>
                  <a:pt x="23" y="1200"/>
                  <a:pt x="50" y="1200"/>
                </a:cubicBezTo>
                <a:cubicBezTo>
                  <a:pt x="78" y="1200"/>
                  <a:pt x="100" y="1223"/>
                  <a:pt x="100" y="1250"/>
                </a:cubicBezTo>
                <a:close/>
                <a:moveTo>
                  <a:pt x="100" y="1451"/>
                </a:moveTo>
                <a:lnTo>
                  <a:pt x="100" y="1451"/>
                </a:lnTo>
                <a:cubicBezTo>
                  <a:pt x="100" y="1478"/>
                  <a:pt x="78" y="1501"/>
                  <a:pt x="50" y="1501"/>
                </a:cubicBezTo>
                <a:cubicBezTo>
                  <a:pt x="23" y="1501"/>
                  <a:pt x="0" y="1478"/>
                  <a:pt x="0" y="1451"/>
                </a:cubicBezTo>
                <a:lnTo>
                  <a:pt x="0" y="1451"/>
                </a:lnTo>
                <a:cubicBezTo>
                  <a:pt x="0" y="1423"/>
                  <a:pt x="23" y="1401"/>
                  <a:pt x="50" y="1401"/>
                </a:cubicBezTo>
                <a:cubicBezTo>
                  <a:pt x="78" y="1401"/>
                  <a:pt x="100" y="1423"/>
                  <a:pt x="100" y="1451"/>
                </a:cubicBezTo>
                <a:close/>
                <a:moveTo>
                  <a:pt x="100" y="1651"/>
                </a:moveTo>
                <a:lnTo>
                  <a:pt x="100" y="1651"/>
                </a:lnTo>
                <a:cubicBezTo>
                  <a:pt x="100" y="1678"/>
                  <a:pt x="78" y="1701"/>
                  <a:pt x="50" y="1701"/>
                </a:cubicBezTo>
                <a:cubicBezTo>
                  <a:pt x="23" y="1701"/>
                  <a:pt x="0" y="1678"/>
                  <a:pt x="0" y="1651"/>
                </a:cubicBezTo>
                <a:lnTo>
                  <a:pt x="0" y="1651"/>
                </a:lnTo>
                <a:cubicBezTo>
                  <a:pt x="0" y="1623"/>
                  <a:pt x="23" y="1601"/>
                  <a:pt x="50" y="1601"/>
                </a:cubicBezTo>
                <a:cubicBezTo>
                  <a:pt x="78" y="1601"/>
                  <a:pt x="100" y="1623"/>
                  <a:pt x="100" y="1651"/>
                </a:cubicBezTo>
                <a:close/>
                <a:moveTo>
                  <a:pt x="100" y="1851"/>
                </a:moveTo>
                <a:lnTo>
                  <a:pt x="100" y="1851"/>
                </a:lnTo>
                <a:cubicBezTo>
                  <a:pt x="100" y="1878"/>
                  <a:pt x="78" y="1901"/>
                  <a:pt x="50" y="1901"/>
                </a:cubicBezTo>
                <a:cubicBezTo>
                  <a:pt x="23" y="1901"/>
                  <a:pt x="0" y="1878"/>
                  <a:pt x="0" y="1851"/>
                </a:cubicBezTo>
                <a:lnTo>
                  <a:pt x="0" y="1851"/>
                </a:lnTo>
                <a:cubicBezTo>
                  <a:pt x="0" y="1823"/>
                  <a:pt x="23" y="1801"/>
                  <a:pt x="50" y="1801"/>
                </a:cubicBezTo>
                <a:cubicBezTo>
                  <a:pt x="78" y="1801"/>
                  <a:pt x="100" y="1823"/>
                  <a:pt x="100" y="1851"/>
                </a:cubicBezTo>
                <a:close/>
                <a:moveTo>
                  <a:pt x="100" y="2051"/>
                </a:moveTo>
                <a:lnTo>
                  <a:pt x="100" y="2051"/>
                </a:lnTo>
                <a:cubicBezTo>
                  <a:pt x="100" y="2079"/>
                  <a:pt x="78" y="2101"/>
                  <a:pt x="50" y="2101"/>
                </a:cubicBezTo>
                <a:cubicBezTo>
                  <a:pt x="23" y="2101"/>
                  <a:pt x="0" y="2079"/>
                  <a:pt x="0" y="2051"/>
                </a:cubicBezTo>
                <a:lnTo>
                  <a:pt x="0" y="2051"/>
                </a:lnTo>
                <a:cubicBezTo>
                  <a:pt x="0" y="2023"/>
                  <a:pt x="23" y="2001"/>
                  <a:pt x="50" y="2001"/>
                </a:cubicBezTo>
                <a:cubicBezTo>
                  <a:pt x="78" y="2001"/>
                  <a:pt x="100" y="2023"/>
                  <a:pt x="100" y="2051"/>
                </a:cubicBezTo>
                <a:close/>
                <a:moveTo>
                  <a:pt x="100" y="2251"/>
                </a:moveTo>
                <a:lnTo>
                  <a:pt x="100" y="2251"/>
                </a:lnTo>
                <a:cubicBezTo>
                  <a:pt x="100" y="2279"/>
                  <a:pt x="78" y="2301"/>
                  <a:pt x="50" y="2301"/>
                </a:cubicBezTo>
                <a:cubicBezTo>
                  <a:pt x="23" y="2301"/>
                  <a:pt x="0" y="2279"/>
                  <a:pt x="0" y="2251"/>
                </a:cubicBezTo>
                <a:lnTo>
                  <a:pt x="0" y="2251"/>
                </a:lnTo>
                <a:cubicBezTo>
                  <a:pt x="0" y="2223"/>
                  <a:pt x="23" y="2201"/>
                  <a:pt x="50" y="2201"/>
                </a:cubicBezTo>
                <a:cubicBezTo>
                  <a:pt x="78" y="2201"/>
                  <a:pt x="100" y="2223"/>
                  <a:pt x="100" y="2251"/>
                </a:cubicBezTo>
                <a:close/>
                <a:moveTo>
                  <a:pt x="100" y="2451"/>
                </a:moveTo>
                <a:lnTo>
                  <a:pt x="100" y="2451"/>
                </a:lnTo>
                <a:cubicBezTo>
                  <a:pt x="100" y="2479"/>
                  <a:pt x="78" y="2501"/>
                  <a:pt x="50" y="2501"/>
                </a:cubicBezTo>
                <a:cubicBezTo>
                  <a:pt x="23" y="2501"/>
                  <a:pt x="0" y="2479"/>
                  <a:pt x="0" y="2451"/>
                </a:cubicBezTo>
                <a:lnTo>
                  <a:pt x="0" y="2451"/>
                </a:lnTo>
                <a:cubicBezTo>
                  <a:pt x="0" y="2423"/>
                  <a:pt x="23" y="2401"/>
                  <a:pt x="50" y="2401"/>
                </a:cubicBezTo>
                <a:cubicBezTo>
                  <a:pt x="78" y="2401"/>
                  <a:pt x="100" y="2423"/>
                  <a:pt x="100" y="2451"/>
                </a:cubicBezTo>
                <a:close/>
                <a:moveTo>
                  <a:pt x="100" y="2651"/>
                </a:moveTo>
                <a:lnTo>
                  <a:pt x="100" y="2651"/>
                </a:lnTo>
                <a:cubicBezTo>
                  <a:pt x="100" y="2679"/>
                  <a:pt x="78" y="2701"/>
                  <a:pt x="50" y="2701"/>
                </a:cubicBezTo>
                <a:cubicBezTo>
                  <a:pt x="23" y="2701"/>
                  <a:pt x="0" y="2679"/>
                  <a:pt x="0" y="2651"/>
                </a:cubicBezTo>
                <a:lnTo>
                  <a:pt x="0" y="2651"/>
                </a:lnTo>
                <a:cubicBezTo>
                  <a:pt x="0" y="2623"/>
                  <a:pt x="23" y="2601"/>
                  <a:pt x="50" y="2601"/>
                </a:cubicBezTo>
                <a:cubicBezTo>
                  <a:pt x="78" y="2601"/>
                  <a:pt x="100" y="2623"/>
                  <a:pt x="100" y="2651"/>
                </a:cubicBezTo>
                <a:close/>
                <a:moveTo>
                  <a:pt x="100" y="2851"/>
                </a:moveTo>
                <a:lnTo>
                  <a:pt x="100" y="2851"/>
                </a:lnTo>
                <a:cubicBezTo>
                  <a:pt x="100" y="2879"/>
                  <a:pt x="78" y="2901"/>
                  <a:pt x="50" y="2901"/>
                </a:cubicBezTo>
                <a:cubicBezTo>
                  <a:pt x="23" y="2901"/>
                  <a:pt x="0" y="2879"/>
                  <a:pt x="0" y="2851"/>
                </a:cubicBezTo>
                <a:lnTo>
                  <a:pt x="0" y="2851"/>
                </a:lnTo>
                <a:cubicBezTo>
                  <a:pt x="0" y="2824"/>
                  <a:pt x="23" y="2801"/>
                  <a:pt x="50" y="2801"/>
                </a:cubicBezTo>
                <a:cubicBezTo>
                  <a:pt x="78" y="2801"/>
                  <a:pt x="100" y="2824"/>
                  <a:pt x="100" y="2851"/>
                </a:cubicBezTo>
                <a:close/>
                <a:moveTo>
                  <a:pt x="100" y="3051"/>
                </a:moveTo>
                <a:lnTo>
                  <a:pt x="100" y="3051"/>
                </a:lnTo>
                <a:cubicBezTo>
                  <a:pt x="100" y="3079"/>
                  <a:pt x="78" y="3101"/>
                  <a:pt x="50" y="3101"/>
                </a:cubicBezTo>
                <a:cubicBezTo>
                  <a:pt x="23" y="3101"/>
                  <a:pt x="0" y="3079"/>
                  <a:pt x="0" y="3051"/>
                </a:cubicBezTo>
                <a:lnTo>
                  <a:pt x="0" y="3051"/>
                </a:lnTo>
                <a:cubicBezTo>
                  <a:pt x="0" y="3024"/>
                  <a:pt x="23" y="3001"/>
                  <a:pt x="50" y="3001"/>
                </a:cubicBezTo>
                <a:cubicBezTo>
                  <a:pt x="78" y="3001"/>
                  <a:pt x="100" y="3024"/>
                  <a:pt x="100" y="3051"/>
                </a:cubicBezTo>
                <a:close/>
                <a:moveTo>
                  <a:pt x="100" y="3251"/>
                </a:moveTo>
                <a:lnTo>
                  <a:pt x="100" y="3252"/>
                </a:lnTo>
                <a:cubicBezTo>
                  <a:pt x="100" y="3279"/>
                  <a:pt x="78" y="3302"/>
                  <a:pt x="50" y="3302"/>
                </a:cubicBezTo>
                <a:cubicBezTo>
                  <a:pt x="23" y="3302"/>
                  <a:pt x="0" y="3279"/>
                  <a:pt x="0" y="3252"/>
                </a:cubicBezTo>
                <a:lnTo>
                  <a:pt x="0" y="3251"/>
                </a:lnTo>
                <a:cubicBezTo>
                  <a:pt x="0" y="3224"/>
                  <a:pt x="23" y="3201"/>
                  <a:pt x="50" y="3201"/>
                </a:cubicBezTo>
                <a:cubicBezTo>
                  <a:pt x="78" y="3201"/>
                  <a:pt x="100" y="3224"/>
                  <a:pt x="100" y="3251"/>
                </a:cubicBezTo>
                <a:close/>
                <a:moveTo>
                  <a:pt x="100" y="3452"/>
                </a:moveTo>
                <a:lnTo>
                  <a:pt x="100" y="3452"/>
                </a:lnTo>
                <a:cubicBezTo>
                  <a:pt x="100" y="3479"/>
                  <a:pt x="78" y="3502"/>
                  <a:pt x="50" y="3502"/>
                </a:cubicBezTo>
                <a:cubicBezTo>
                  <a:pt x="23" y="3502"/>
                  <a:pt x="0" y="3479"/>
                  <a:pt x="0" y="3452"/>
                </a:cubicBezTo>
                <a:lnTo>
                  <a:pt x="0" y="3452"/>
                </a:lnTo>
                <a:cubicBezTo>
                  <a:pt x="0" y="3424"/>
                  <a:pt x="23" y="3402"/>
                  <a:pt x="50" y="3402"/>
                </a:cubicBezTo>
                <a:cubicBezTo>
                  <a:pt x="78" y="3402"/>
                  <a:pt x="100" y="3424"/>
                  <a:pt x="100" y="3452"/>
                </a:cubicBezTo>
                <a:close/>
                <a:moveTo>
                  <a:pt x="100" y="3652"/>
                </a:moveTo>
                <a:lnTo>
                  <a:pt x="100" y="3652"/>
                </a:lnTo>
                <a:cubicBezTo>
                  <a:pt x="100" y="3679"/>
                  <a:pt x="78" y="3702"/>
                  <a:pt x="50" y="3702"/>
                </a:cubicBezTo>
                <a:cubicBezTo>
                  <a:pt x="23" y="3702"/>
                  <a:pt x="0" y="3679"/>
                  <a:pt x="0" y="3652"/>
                </a:cubicBezTo>
                <a:lnTo>
                  <a:pt x="0" y="3652"/>
                </a:lnTo>
                <a:cubicBezTo>
                  <a:pt x="0" y="3624"/>
                  <a:pt x="23" y="3602"/>
                  <a:pt x="50" y="3602"/>
                </a:cubicBezTo>
                <a:cubicBezTo>
                  <a:pt x="78" y="3602"/>
                  <a:pt x="100" y="3624"/>
                  <a:pt x="100" y="3652"/>
                </a:cubicBezTo>
                <a:close/>
                <a:moveTo>
                  <a:pt x="100" y="3852"/>
                </a:moveTo>
                <a:lnTo>
                  <a:pt x="100" y="3852"/>
                </a:lnTo>
                <a:cubicBezTo>
                  <a:pt x="100" y="3879"/>
                  <a:pt x="78" y="3902"/>
                  <a:pt x="50" y="3902"/>
                </a:cubicBezTo>
                <a:cubicBezTo>
                  <a:pt x="23" y="3902"/>
                  <a:pt x="0" y="3879"/>
                  <a:pt x="0" y="3852"/>
                </a:cubicBezTo>
                <a:lnTo>
                  <a:pt x="0" y="3852"/>
                </a:lnTo>
                <a:cubicBezTo>
                  <a:pt x="0" y="3824"/>
                  <a:pt x="23" y="3802"/>
                  <a:pt x="50" y="3802"/>
                </a:cubicBezTo>
                <a:cubicBezTo>
                  <a:pt x="78" y="3802"/>
                  <a:pt x="100" y="3824"/>
                  <a:pt x="100" y="3852"/>
                </a:cubicBezTo>
                <a:close/>
                <a:moveTo>
                  <a:pt x="100" y="4052"/>
                </a:moveTo>
                <a:lnTo>
                  <a:pt x="100" y="4052"/>
                </a:lnTo>
                <a:cubicBezTo>
                  <a:pt x="100" y="4080"/>
                  <a:pt x="78" y="4102"/>
                  <a:pt x="50" y="4102"/>
                </a:cubicBezTo>
                <a:cubicBezTo>
                  <a:pt x="23" y="4102"/>
                  <a:pt x="0" y="4080"/>
                  <a:pt x="0" y="4052"/>
                </a:cubicBezTo>
                <a:lnTo>
                  <a:pt x="0" y="4052"/>
                </a:lnTo>
                <a:cubicBezTo>
                  <a:pt x="0" y="4024"/>
                  <a:pt x="23" y="4002"/>
                  <a:pt x="50" y="4002"/>
                </a:cubicBezTo>
                <a:cubicBezTo>
                  <a:pt x="78" y="4002"/>
                  <a:pt x="100" y="4024"/>
                  <a:pt x="100" y="4052"/>
                </a:cubicBezTo>
                <a:close/>
                <a:moveTo>
                  <a:pt x="100" y="4252"/>
                </a:moveTo>
                <a:lnTo>
                  <a:pt x="100" y="4252"/>
                </a:lnTo>
                <a:cubicBezTo>
                  <a:pt x="100" y="4280"/>
                  <a:pt x="78" y="4302"/>
                  <a:pt x="50" y="4302"/>
                </a:cubicBezTo>
                <a:cubicBezTo>
                  <a:pt x="23" y="4302"/>
                  <a:pt x="0" y="4280"/>
                  <a:pt x="0" y="4252"/>
                </a:cubicBezTo>
                <a:lnTo>
                  <a:pt x="0" y="4252"/>
                </a:lnTo>
                <a:cubicBezTo>
                  <a:pt x="0" y="4224"/>
                  <a:pt x="23" y="4202"/>
                  <a:pt x="50" y="4202"/>
                </a:cubicBezTo>
                <a:cubicBezTo>
                  <a:pt x="78" y="4202"/>
                  <a:pt x="100" y="4224"/>
                  <a:pt x="100" y="4252"/>
                </a:cubicBezTo>
                <a:close/>
                <a:moveTo>
                  <a:pt x="100" y="4452"/>
                </a:moveTo>
                <a:lnTo>
                  <a:pt x="100" y="4452"/>
                </a:lnTo>
                <a:cubicBezTo>
                  <a:pt x="100" y="4480"/>
                  <a:pt x="78" y="4502"/>
                  <a:pt x="50" y="4502"/>
                </a:cubicBezTo>
                <a:cubicBezTo>
                  <a:pt x="23" y="4502"/>
                  <a:pt x="0" y="4480"/>
                  <a:pt x="0" y="4452"/>
                </a:cubicBezTo>
                <a:lnTo>
                  <a:pt x="0" y="4452"/>
                </a:lnTo>
                <a:cubicBezTo>
                  <a:pt x="0" y="4424"/>
                  <a:pt x="23" y="4402"/>
                  <a:pt x="50" y="4402"/>
                </a:cubicBezTo>
                <a:cubicBezTo>
                  <a:pt x="78" y="4402"/>
                  <a:pt x="100" y="4424"/>
                  <a:pt x="100" y="4452"/>
                </a:cubicBezTo>
                <a:close/>
                <a:moveTo>
                  <a:pt x="100" y="4652"/>
                </a:moveTo>
                <a:lnTo>
                  <a:pt x="100" y="4652"/>
                </a:lnTo>
                <a:cubicBezTo>
                  <a:pt x="100" y="4680"/>
                  <a:pt x="78" y="4702"/>
                  <a:pt x="50" y="4702"/>
                </a:cubicBezTo>
                <a:cubicBezTo>
                  <a:pt x="23" y="4702"/>
                  <a:pt x="0" y="4680"/>
                  <a:pt x="0" y="4652"/>
                </a:cubicBezTo>
                <a:lnTo>
                  <a:pt x="0" y="4652"/>
                </a:lnTo>
                <a:cubicBezTo>
                  <a:pt x="0" y="4624"/>
                  <a:pt x="23" y="4602"/>
                  <a:pt x="50" y="4602"/>
                </a:cubicBezTo>
                <a:cubicBezTo>
                  <a:pt x="78" y="4602"/>
                  <a:pt x="100" y="4624"/>
                  <a:pt x="100" y="4652"/>
                </a:cubicBezTo>
                <a:close/>
                <a:moveTo>
                  <a:pt x="100" y="4852"/>
                </a:moveTo>
                <a:lnTo>
                  <a:pt x="100" y="4852"/>
                </a:lnTo>
                <a:cubicBezTo>
                  <a:pt x="100" y="4880"/>
                  <a:pt x="78" y="4902"/>
                  <a:pt x="50" y="4902"/>
                </a:cubicBezTo>
                <a:cubicBezTo>
                  <a:pt x="23" y="4902"/>
                  <a:pt x="0" y="4880"/>
                  <a:pt x="0" y="4852"/>
                </a:cubicBezTo>
                <a:lnTo>
                  <a:pt x="0" y="4852"/>
                </a:lnTo>
                <a:cubicBezTo>
                  <a:pt x="0" y="4825"/>
                  <a:pt x="23" y="4802"/>
                  <a:pt x="50" y="4802"/>
                </a:cubicBezTo>
                <a:cubicBezTo>
                  <a:pt x="78" y="4802"/>
                  <a:pt x="100" y="4825"/>
                  <a:pt x="100" y="4852"/>
                </a:cubicBezTo>
                <a:close/>
                <a:moveTo>
                  <a:pt x="100" y="5052"/>
                </a:moveTo>
                <a:lnTo>
                  <a:pt x="100" y="5052"/>
                </a:lnTo>
                <a:cubicBezTo>
                  <a:pt x="100" y="5080"/>
                  <a:pt x="78" y="5102"/>
                  <a:pt x="50" y="5102"/>
                </a:cubicBezTo>
                <a:cubicBezTo>
                  <a:pt x="23" y="5102"/>
                  <a:pt x="0" y="5080"/>
                  <a:pt x="0" y="5052"/>
                </a:cubicBezTo>
                <a:lnTo>
                  <a:pt x="0" y="5052"/>
                </a:lnTo>
                <a:cubicBezTo>
                  <a:pt x="0" y="5025"/>
                  <a:pt x="23" y="5002"/>
                  <a:pt x="50" y="5002"/>
                </a:cubicBezTo>
                <a:cubicBezTo>
                  <a:pt x="78" y="5002"/>
                  <a:pt x="100" y="5025"/>
                  <a:pt x="100" y="5052"/>
                </a:cubicBezTo>
                <a:close/>
                <a:moveTo>
                  <a:pt x="100" y="5252"/>
                </a:moveTo>
                <a:lnTo>
                  <a:pt x="100" y="5252"/>
                </a:lnTo>
                <a:cubicBezTo>
                  <a:pt x="100" y="5280"/>
                  <a:pt x="78" y="5302"/>
                  <a:pt x="50" y="5302"/>
                </a:cubicBezTo>
                <a:cubicBezTo>
                  <a:pt x="23" y="5302"/>
                  <a:pt x="0" y="5280"/>
                  <a:pt x="0" y="5252"/>
                </a:cubicBezTo>
                <a:lnTo>
                  <a:pt x="0" y="5252"/>
                </a:lnTo>
                <a:cubicBezTo>
                  <a:pt x="0" y="5225"/>
                  <a:pt x="23" y="5202"/>
                  <a:pt x="50" y="5202"/>
                </a:cubicBezTo>
                <a:cubicBezTo>
                  <a:pt x="78" y="5202"/>
                  <a:pt x="100" y="5225"/>
                  <a:pt x="100" y="5252"/>
                </a:cubicBezTo>
                <a:close/>
                <a:moveTo>
                  <a:pt x="100" y="5452"/>
                </a:moveTo>
                <a:lnTo>
                  <a:pt x="100" y="5453"/>
                </a:lnTo>
                <a:cubicBezTo>
                  <a:pt x="100" y="5480"/>
                  <a:pt x="78" y="5503"/>
                  <a:pt x="50" y="5503"/>
                </a:cubicBezTo>
                <a:cubicBezTo>
                  <a:pt x="23" y="5503"/>
                  <a:pt x="0" y="5480"/>
                  <a:pt x="0" y="5453"/>
                </a:cubicBezTo>
                <a:lnTo>
                  <a:pt x="0" y="5452"/>
                </a:lnTo>
                <a:cubicBezTo>
                  <a:pt x="0" y="5425"/>
                  <a:pt x="23" y="5402"/>
                  <a:pt x="50" y="5402"/>
                </a:cubicBezTo>
                <a:cubicBezTo>
                  <a:pt x="78" y="5402"/>
                  <a:pt x="100" y="5425"/>
                  <a:pt x="100" y="5452"/>
                </a:cubicBezTo>
                <a:close/>
                <a:moveTo>
                  <a:pt x="100" y="5653"/>
                </a:moveTo>
                <a:lnTo>
                  <a:pt x="100" y="5653"/>
                </a:lnTo>
                <a:cubicBezTo>
                  <a:pt x="100" y="5680"/>
                  <a:pt x="78" y="5703"/>
                  <a:pt x="50" y="5703"/>
                </a:cubicBezTo>
                <a:cubicBezTo>
                  <a:pt x="23" y="5703"/>
                  <a:pt x="0" y="5680"/>
                  <a:pt x="0" y="5653"/>
                </a:cubicBezTo>
                <a:lnTo>
                  <a:pt x="0" y="5653"/>
                </a:lnTo>
                <a:cubicBezTo>
                  <a:pt x="0" y="5625"/>
                  <a:pt x="23" y="5603"/>
                  <a:pt x="50" y="5603"/>
                </a:cubicBezTo>
                <a:cubicBezTo>
                  <a:pt x="78" y="5603"/>
                  <a:pt x="100" y="5625"/>
                  <a:pt x="100" y="5653"/>
                </a:cubicBezTo>
                <a:close/>
                <a:moveTo>
                  <a:pt x="100" y="5853"/>
                </a:moveTo>
                <a:lnTo>
                  <a:pt x="100" y="5853"/>
                </a:lnTo>
                <a:cubicBezTo>
                  <a:pt x="100" y="5880"/>
                  <a:pt x="78" y="5903"/>
                  <a:pt x="50" y="5903"/>
                </a:cubicBezTo>
                <a:cubicBezTo>
                  <a:pt x="23" y="5903"/>
                  <a:pt x="0" y="5880"/>
                  <a:pt x="0" y="5853"/>
                </a:cubicBezTo>
                <a:lnTo>
                  <a:pt x="0" y="5853"/>
                </a:lnTo>
                <a:cubicBezTo>
                  <a:pt x="0" y="5825"/>
                  <a:pt x="23" y="5803"/>
                  <a:pt x="50" y="5803"/>
                </a:cubicBezTo>
                <a:cubicBezTo>
                  <a:pt x="78" y="5803"/>
                  <a:pt x="100" y="5825"/>
                  <a:pt x="100" y="5853"/>
                </a:cubicBezTo>
                <a:close/>
                <a:moveTo>
                  <a:pt x="100" y="6053"/>
                </a:moveTo>
                <a:lnTo>
                  <a:pt x="100" y="6053"/>
                </a:lnTo>
                <a:cubicBezTo>
                  <a:pt x="100" y="6081"/>
                  <a:pt x="78" y="6103"/>
                  <a:pt x="50" y="6103"/>
                </a:cubicBezTo>
                <a:cubicBezTo>
                  <a:pt x="23" y="6103"/>
                  <a:pt x="0" y="6081"/>
                  <a:pt x="0" y="6053"/>
                </a:cubicBezTo>
                <a:lnTo>
                  <a:pt x="0" y="6053"/>
                </a:lnTo>
                <a:cubicBezTo>
                  <a:pt x="0" y="6025"/>
                  <a:pt x="23" y="6003"/>
                  <a:pt x="50" y="6003"/>
                </a:cubicBezTo>
                <a:cubicBezTo>
                  <a:pt x="78" y="6003"/>
                  <a:pt x="100" y="6025"/>
                  <a:pt x="100" y="6053"/>
                </a:cubicBezTo>
                <a:close/>
                <a:moveTo>
                  <a:pt x="100" y="6253"/>
                </a:moveTo>
                <a:lnTo>
                  <a:pt x="100" y="6253"/>
                </a:lnTo>
                <a:cubicBezTo>
                  <a:pt x="100" y="6281"/>
                  <a:pt x="78" y="6303"/>
                  <a:pt x="50" y="6303"/>
                </a:cubicBezTo>
                <a:cubicBezTo>
                  <a:pt x="23" y="6303"/>
                  <a:pt x="0" y="6281"/>
                  <a:pt x="0" y="6253"/>
                </a:cubicBezTo>
                <a:lnTo>
                  <a:pt x="0" y="6253"/>
                </a:lnTo>
                <a:cubicBezTo>
                  <a:pt x="0" y="6225"/>
                  <a:pt x="23" y="6203"/>
                  <a:pt x="50" y="6203"/>
                </a:cubicBezTo>
                <a:cubicBezTo>
                  <a:pt x="78" y="6203"/>
                  <a:pt x="100" y="6225"/>
                  <a:pt x="100" y="6253"/>
                </a:cubicBezTo>
                <a:close/>
                <a:moveTo>
                  <a:pt x="100" y="6453"/>
                </a:moveTo>
                <a:lnTo>
                  <a:pt x="100" y="6453"/>
                </a:lnTo>
                <a:cubicBezTo>
                  <a:pt x="100" y="6481"/>
                  <a:pt x="78" y="6503"/>
                  <a:pt x="50" y="6503"/>
                </a:cubicBezTo>
                <a:cubicBezTo>
                  <a:pt x="23" y="6503"/>
                  <a:pt x="0" y="6481"/>
                  <a:pt x="0" y="6453"/>
                </a:cubicBezTo>
                <a:lnTo>
                  <a:pt x="0" y="6453"/>
                </a:lnTo>
                <a:cubicBezTo>
                  <a:pt x="0" y="6425"/>
                  <a:pt x="23" y="6403"/>
                  <a:pt x="50" y="6403"/>
                </a:cubicBezTo>
                <a:cubicBezTo>
                  <a:pt x="78" y="6403"/>
                  <a:pt x="100" y="6425"/>
                  <a:pt x="100" y="6453"/>
                </a:cubicBezTo>
                <a:close/>
                <a:moveTo>
                  <a:pt x="100" y="6653"/>
                </a:moveTo>
                <a:lnTo>
                  <a:pt x="100" y="6653"/>
                </a:lnTo>
                <a:cubicBezTo>
                  <a:pt x="100" y="6681"/>
                  <a:pt x="78" y="6703"/>
                  <a:pt x="50" y="6703"/>
                </a:cubicBezTo>
                <a:cubicBezTo>
                  <a:pt x="23" y="6703"/>
                  <a:pt x="0" y="6681"/>
                  <a:pt x="0" y="6653"/>
                </a:cubicBezTo>
                <a:lnTo>
                  <a:pt x="0" y="6653"/>
                </a:lnTo>
                <a:cubicBezTo>
                  <a:pt x="0" y="6625"/>
                  <a:pt x="23" y="6603"/>
                  <a:pt x="50" y="6603"/>
                </a:cubicBezTo>
                <a:cubicBezTo>
                  <a:pt x="78" y="6603"/>
                  <a:pt x="100" y="6625"/>
                  <a:pt x="100" y="6653"/>
                </a:cubicBezTo>
                <a:close/>
                <a:moveTo>
                  <a:pt x="100" y="6853"/>
                </a:moveTo>
                <a:lnTo>
                  <a:pt x="100" y="6853"/>
                </a:lnTo>
                <a:cubicBezTo>
                  <a:pt x="100" y="6881"/>
                  <a:pt x="78" y="6903"/>
                  <a:pt x="50" y="6903"/>
                </a:cubicBezTo>
                <a:cubicBezTo>
                  <a:pt x="23" y="6903"/>
                  <a:pt x="0" y="6881"/>
                  <a:pt x="0" y="6853"/>
                </a:cubicBezTo>
                <a:lnTo>
                  <a:pt x="0" y="6853"/>
                </a:lnTo>
                <a:cubicBezTo>
                  <a:pt x="0" y="6826"/>
                  <a:pt x="23" y="6803"/>
                  <a:pt x="50" y="6803"/>
                </a:cubicBezTo>
                <a:cubicBezTo>
                  <a:pt x="78" y="6803"/>
                  <a:pt x="100" y="6826"/>
                  <a:pt x="100" y="6853"/>
                </a:cubicBezTo>
                <a:close/>
                <a:moveTo>
                  <a:pt x="100" y="7053"/>
                </a:moveTo>
                <a:lnTo>
                  <a:pt x="100" y="7053"/>
                </a:lnTo>
                <a:cubicBezTo>
                  <a:pt x="100" y="7081"/>
                  <a:pt x="78" y="7103"/>
                  <a:pt x="50" y="7103"/>
                </a:cubicBezTo>
                <a:cubicBezTo>
                  <a:pt x="23" y="7103"/>
                  <a:pt x="0" y="7081"/>
                  <a:pt x="0" y="7053"/>
                </a:cubicBezTo>
                <a:lnTo>
                  <a:pt x="0" y="7053"/>
                </a:lnTo>
                <a:cubicBezTo>
                  <a:pt x="0" y="7026"/>
                  <a:pt x="23" y="7003"/>
                  <a:pt x="50" y="7003"/>
                </a:cubicBezTo>
                <a:cubicBezTo>
                  <a:pt x="78" y="7003"/>
                  <a:pt x="100" y="7026"/>
                  <a:pt x="100" y="7053"/>
                </a:cubicBezTo>
                <a:close/>
                <a:moveTo>
                  <a:pt x="100" y="7253"/>
                </a:moveTo>
                <a:lnTo>
                  <a:pt x="100" y="7254"/>
                </a:lnTo>
                <a:cubicBezTo>
                  <a:pt x="100" y="7281"/>
                  <a:pt x="78" y="7304"/>
                  <a:pt x="50" y="7304"/>
                </a:cubicBezTo>
                <a:cubicBezTo>
                  <a:pt x="23" y="7304"/>
                  <a:pt x="0" y="7281"/>
                  <a:pt x="0" y="7254"/>
                </a:cubicBezTo>
                <a:lnTo>
                  <a:pt x="0" y="7253"/>
                </a:lnTo>
                <a:cubicBezTo>
                  <a:pt x="0" y="7226"/>
                  <a:pt x="23" y="7203"/>
                  <a:pt x="50" y="7203"/>
                </a:cubicBezTo>
                <a:cubicBezTo>
                  <a:pt x="78" y="7203"/>
                  <a:pt x="100" y="7226"/>
                  <a:pt x="100" y="7253"/>
                </a:cubicBezTo>
                <a:close/>
                <a:moveTo>
                  <a:pt x="100" y="7454"/>
                </a:moveTo>
                <a:lnTo>
                  <a:pt x="100" y="7454"/>
                </a:lnTo>
                <a:cubicBezTo>
                  <a:pt x="100" y="7481"/>
                  <a:pt x="78" y="7504"/>
                  <a:pt x="50" y="7504"/>
                </a:cubicBezTo>
                <a:cubicBezTo>
                  <a:pt x="23" y="7504"/>
                  <a:pt x="0" y="7481"/>
                  <a:pt x="0" y="7454"/>
                </a:cubicBezTo>
                <a:lnTo>
                  <a:pt x="0" y="7454"/>
                </a:lnTo>
                <a:cubicBezTo>
                  <a:pt x="0" y="7426"/>
                  <a:pt x="23" y="7404"/>
                  <a:pt x="50" y="7404"/>
                </a:cubicBezTo>
                <a:cubicBezTo>
                  <a:pt x="78" y="7404"/>
                  <a:pt x="100" y="7426"/>
                  <a:pt x="100" y="7454"/>
                </a:cubicBezTo>
                <a:close/>
              </a:path>
            </a:pathLst>
          </a:custGeom>
          <a:solidFill>
            <a:srgbClr val="000000"/>
          </a:solidFill>
          <a:ln w="1270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" name="Rectangle 368"/>
          <p:cNvSpPr>
            <a:spLocks noChangeArrowheads="1"/>
          </p:cNvSpPr>
          <p:nvPr/>
        </p:nvSpPr>
        <p:spPr bwMode="auto">
          <a:xfrm>
            <a:off x="2741613" y="5322888"/>
            <a:ext cx="6111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S2c      </a:t>
            </a:r>
            <a:endParaRPr lang="en-US" altLang="zh-CN" sz="1400"/>
          </a:p>
        </p:txBody>
      </p:sp>
      <p:sp>
        <p:nvSpPr>
          <p:cNvPr id="230" name="Rectangle 369"/>
          <p:cNvSpPr>
            <a:spLocks noChangeArrowheads="1"/>
          </p:cNvSpPr>
          <p:nvPr/>
        </p:nvSpPr>
        <p:spPr bwMode="auto">
          <a:xfrm>
            <a:off x="3382963" y="5322888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231" name="Rectangle 370"/>
          <p:cNvSpPr>
            <a:spLocks noChangeArrowheads="1"/>
          </p:cNvSpPr>
          <p:nvPr/>
        </p:nvSpPr>
        <p:spPr bwMode="auto">
          <a:xfrm>
            <a:off x="692150" y="5364163"/>
            <a:ext cx="2476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UE</a:t>
            </a:r>
            <a:endParaRPr lang="en-US" altLang="zh-CN" sz="1400"/>
          </a:p>
        </p:txBody>
      </p:sp>
      <p:sp>
        <p:nvSpPr>
          <p:cNvPr id="232" name="Rectangle 371"/>
          <p:cNvSpPr>
            <a:spLocks noChangeArrowheads="1"/>
          </p:cNvSpPr>
          <p:nvPr/>
        </p:nvSpPr>
        <p:spPr bwMode="auto">
          <a:xfrm>
            <a:off x="896938" y="5364163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233" name="Rectangle 372"/>
          <p:cNvSpPr>
            <a:spLocks noChangeArrowheads="1"/>
          </p:cNvSpPr>
          <p:nvPr/>
        </p:nvSpPr>
        <p:spPr bwMode="auto">
          <a:xfrm>
            <a:off x="4756150" y="5492750"/>
            <a:ext cx="2476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UE</a:t>
            </a:r>
            <a:endParaRPr lang="en-US" altLang="zh-CN" sz="1400"/>
          </a:p>
        </p:txBody>
      </p:sp>
      <p:sp>
        <p:nvSpPr>
          <p:cNvPr id="234" name="Rectangle 373"/>
          <p:cNvSpPr>
            <a:spLocks noChangeArrowheads="1"/>
          </p:cNvSpPr>
          <p:nvPr/>
        </p:nvSpPr>
        <p:spPr bwMode="auto">
          <a:xfrm>
            <a:off x="4960938" y="5492750"/>
            <a:ext cx="49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235" name="Rectangle 374"/>
          <p:cNvSpPr>
            <a:spLocks noChangeArrowheads="1"/>
          </p:cNvSpPr>
          <p:nvPr/>
        </p:nvSpPr>
        <p:spPr bwMode="auto">
          <a:xfrm>
            <a:off x="4870450" y="5648325"/>
            <a:ext cx="492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GB" sz="1400"/>
              <a:t> </a:t>
            </a:r>
            <a:endParaRPr lang="en-US" altLang="zh-CN" sz="1400"/>
          </a:p>
        </p:txBody>
      </p:sp>
      <p:sp>
        <p:nvSpPr>
          <p:cNvPr id="236" name="Line 375"/>
          <p:cNvSpPr>
            <a:spLocks noChangeShapeType="1"/>
          </p:cNvSpPr>
          <p:nvPr/>
        </p:nvSpPr>
        <p:spPr bwMode="auto">
          <a:xfrm>
            <a:off x="1298575" y="4573588"/>
            <a:ext cx="1909763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7" name="Line 376"/>
          <p:cNvSpPr>
            <a:spLocks noChangeShapeType="1"/>
          </p:cNvSpPr>
          <p:nvPr/>
        </p:nvSpPr>
        <p:spPr bwMode="auto">
          <a:xfrm>
            <a:off x="5243513" y="4295775"/>
            <a:ext cx="2241550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8" name="Line 377"/>
          <p:cNvSpPr>
            <a:spLocks noChangeShapeType="1"/>
          </p:cNvSpPr>
          <p:nvPr/>
        </p:nvSpPr>
        <p:spPr bwMode="auto">
          <a:xfrm>
            <a:off x="5284788" y="4545013"/>
            <a:ext cx="2200275" cy="1587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9" name="Rectangle 378"/>
          <p:cNvSpPr>
            <a:spLocks noChangeArrowheads="1"/>
          </p:cNvSpPr>
          <p:nvPr/>
        </p:nvSpPr>
        <p:spPr bwMode="auto">
          <a:xfrm>
            <a:off x="468313" y="4764088"/>
            <a:ext cx="7794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IPv6/IPv4</a:t>
            </a:r>
            <a:endParaRPr lang="en-US" altLang="zh-CN" sz="1400"/>
          </a:p>
        </p:txBody>
      </p:sp>
      <p:sp>
        <p:nvSpPr>
          <p:cNvPr id="240" name="Rectangle 379"/>
          <p:cNvSpPr>
            <a:spLocks noChangeArrowheads="1"/>
          </p:cNvSpPr>
          <p:nvPr/>
        </p:nvSpPr>
        <p:spPr bwMode="auto">
          <a:xfrm>
            <a:off x="3255963" y="4764088"/>
            <a:ext cx="7794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altLang="zh-CN" sz="1400"/>
              <a:t>IPv6/IPv4</a:t>
            </a:r>
            <a:endParaRPr lang="en-US" altLang="zh-CN" sz="1400"/>
          </a:p>
        </p:txBody>
      </p:sp>
      <p:sp>
        <p:nvSpPr>
          <p:cNvPr id="241" name="Line 384"/>
          <p:cNvSpPr>
            <a:spLocks noChangeShapeType="1"/>
          </p:cNvSpPr>
          <p:nvPr/>
        </p:nvSpPr>
        <p:spPr bwMode="auto">
          <a:xfrm>
            <a:off x="6945313" y="5083175"/>
            <a:ext cx="539750" cy="1588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" name="Line 385"/>
          <p:cNvSpPr>
            <a:spLocks noChangeShapeType="1"/>
          </p:cNvSpPr>
          <p:nvPr/>
        </p:nvSpPr>
        <p:spPr bwMode="auto">
          <a:xfrm>
            <a:off x="6945313" y="4835525"/>
            <a:ext cx="539750" cy="0"/>
          </a:xfrm>
          <a:prstGeom prst="line">
            <a:avLst/>
          </a:prstGeom>
          <a:noFill/>
          <a:ln w="825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3" name="Rectangle 387"/>
          <p:cNvSpPr>
            <a:spLocks noChangeArrowheads="1"/>
          </p:cNvSpPr>
          <p:nvPr/>
        </p:nvSpPr>
        <p:spPr bwMode="auto">
          <a:xfrm>
            <a:off x="2411413" y="3251200"/>
            <a:ext cx="12795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2000">
                <a:solidFill>
                  <a:srgbClr val="FF0000"/>
                </a:solidFill>
              </a:rPr>
              <a:t>Control Plane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44" name="Rectangle 388"/>
          <p:cNvSpPr>
            <a:spLocks noChangeArrowheads="1"/>
          </p:cNvSpPr>
          <p:nvPr/>
        </p:nvSpPr>
        <p:spPr bwMode="auto">
          <a:xfrm>
            <a:off x="6084888" y="3251200"/>
            <a:ext cx="1181100" cy="609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/>
            <a:r>
              <a:rPr lang="en-GB" altLang="zh-CN" sz="2000">
                <a:solidFill>
                  <a:srgbClr val="FF0000"/>
                </a:solidFill>
              </a:rPr>
              <a:t>User Plane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45" name="Line 389"/>
          <p:cNvSpPr>
            <a:spLocks noChangeShapeType="1"/>
          </p:cNvSpPr>
          <p:nvPr/>
        </p:nvSpPr>
        <p:spPr bwMode="auto">
          <a:xfrm>
            <a:off x="0" y="3554413"/>
            <a:ext cx="91440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" name="Rectangle 391"/>
          <p:cNvSpPr>
            <a:spLocks noChangeArrowheads="1"/>
          </p:cNvSpPr>
          <p:nvPr/>
        </p:nvSpPr>
        <p:spPr bwMode="auto">
          <a:xfrm>
            <a:off x="0" y="3141663"/>
            <a:ext cx="1763713" cy="366712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GB" altLang="zh-CN" b="0">
                <a:solidFill>
                  <a:schemeClr val="bg1"/>
                </a:solidFill>
              </a:rPr>
              <a:t>S2b: </a:t>
            </a:r>
            <a:r>
              <a:rPr lang="en-GB" altLang="ja-JP" b="0">
                <a:solidFill>
                  <a:schemeClr val="bg1"/>
                </a:solidFill>
              </a:rPr>
              <a:t>PMIPv6</a:t>
            </a:r>
            <a:r>
              <a:rPr lang="en-GB" altLang="ja-JP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7" name="Rectangle 392"/>
          <p:cNvSpPr>
            <a:spLocks noChangeArrowheads="1"/>
          </p:cNvSpPr>
          <p:nvPr/>
        </p:nvSpPr>
        <p:spPr bwMode="auto">
          <a:xfrm>
            <a:off x="-4763" y="3627042"/>
            <a:ext cx="2241526" cy="40011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GB" altLang="zh-CN" b="0" dirty="0">
                <a:solidFill>
                  <a:schemeClr val="bg1"/>
                </a:solidFill>
              </a:rPr>
              <a:t>S2c: DSMIPv6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7241495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 txBox="1">
            <a:spLocks noChangeArrowheads="1"/>
          </p:cNvSpPr>
          <p:nvPr/>
        </p:nvSpPr>
        <p:spPr bwMode="auto">
          <a:xfrm>
            <a:off x="0" y="260648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EPC</a:t>
            </a:r>
            <a:r>
              <a:rPr lang="zh-CN" altLang="en-US" dirty="0"/>
              <a:t>的主要接口说明</a:t>
            </a:r>
            <a:endParaRPr lang="en-US" altLang="zh-CN" dirty="0"/>
          </a:p>
        </p:txBody>
      </p:sp>
      <p:graphicFrame>
        <p:nvGraphicFramePr>
          <p:cNvPr id="3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90354959"/>
              </p:ext>
            </p:extLst>
          </p:nvPr>
        </p:nvGraphicFramePr>
        <p:xfrm>
          <a:off x="144463" y="1147910"/>
          <a:ext cx="8964613" cy="53054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908057"/>
                <a:gridCol w="1287804"/>
                <a:gridCol w="864096"/>
                <a:gridCol w="1656184"/>
                <a:gridCol w="4248472"/>
              </a:tblGrid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接口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协议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协议号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相关实体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接口功能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>
                    <a:solidFill>
                      <a:srgbClr val="FF3300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S1-MME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S1AP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36.413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eNodeB - MME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用于传送会话管理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(SM)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和移动性管理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(MM)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信息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  <a:tr h="5318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S1-U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GTPv1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29.060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eNodeB – S-GW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在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GW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与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eNodeB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设备间建立隧道，传送数据包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S11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GTPv2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29.274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MME – S-GW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采用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GTP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协议，在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MME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和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GW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设备间建立隧道，传送信令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S3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GTPv2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29.274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MME – SGSN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采用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GTP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协议，在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MME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和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SGSN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设备间建立隧道，传送信令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S4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GTPv2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29.274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S-GW – SGSN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采用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GTP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协议，在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S-GW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和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SGSN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设备间建立隧道，传送数据和信令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S6a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Diameter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29.272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MME - HSS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完成用户位置信息的交换和用户签约信息的管理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S10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GTPv2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29.274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MME - MME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采用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GTP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协议，在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MME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设备间建立隧道，传送信令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S12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GTPv1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29.060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S-GW – UTRAN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在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UTRAN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与</a:t>
                      </a:r>
                      <a:r>
                        <a:rPr kumimoji="0" lang="en-US" altLang="zh-CN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GW</a:t>
                      </a:r>
                      <a:r>
                        <a:rPr kumimoji="0" lang="zh-CN" alt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之间建立隧道，传送数据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S2a/2b/2c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PMIPv6/MIPv4/DSMIPV6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RFC5213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P-GW – Trusted Non-3GPP IP </a:t>
                      </a:r>
                      <a:r>
                        <a:rPr kumimoji="0" lang="en-US" altLang="zh-CN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Accesse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用于传送非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3GPP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接入的业务接入信息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S5/S8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GTPv2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29.274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S-GW – P-GW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采用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GTP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协议，在</a:t>
                      </a:r>
                      <a:r>
                        <a:rPr kumimoji="0" lang="en-US" altLang="zh-CN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GW</a:t>
                      </a:r>
                      <a:r>
                        <a:rPr kumimoji="0" lang="zh-CN" alt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设备间建立隧道，传送数据包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b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980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 txBox="1">
            <a:spLocks noChangeArrowheads="1"/>
          </p:cNvSpPr>
          <p:nvPr/>
        </p:nvSpPr>
        <p:spPr bwMode="auto">
          <a:xfrm>
            <a:off x="-31700" y="234950"/>
            <a:ext cx="885825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GTP</a:t>
            </a:r>
            <a:r>
              <a:rPr lang="zh-CN" altLang="en-US" dirty="0"/>
              <a:t>协议</a:t>
            </a:r>
            <a:endParaRPr lang="en-US" altLang="zh-CN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 bwMode="gray">
          <a:xfrm>
            <a:off x="785813" y="2925763"/>
            <a:ext cx="7715250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GTP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GPRS Tunneling Protocol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）是一个高层协议，位于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TCP/IP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UDP/IP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等协议上，提供主机间端到端的通信。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GTP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协议包括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GTP-C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GTP-U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GTP-C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是控制面协议，负责隧道的建立、使用、管理和释放。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GTP-U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是用户面协议，对用户数据进行封装，并在隧道中传输。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GTP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隧道通过隧道标识（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TEID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）实现在路径协议上的复用。这种复用包括不同用户、不同分组协议、不同</a:t>
            </a:r>
            <a:r>
              <a:rPr lang="en-US" altLang="zh-CN" sz="1600" b="1" kern="0" dirty="0" err="1">
                <a:latin typeface="微软雅黑" pitchFamily="34" charset="-122"/>
                <a:ea typeface="微软雅黑" pitchFamily="34" charset="-122"/>
              </a:rPr>
              <a:t>QoS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等级的复用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隧道协议的使用使得通信的网元间可以支持任何类型的用户协议，可以省去不同的网络层协议的转换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隧道协议还有利于在公网中传输时采用网络安全技术，如数据完整性保护、数据加密等。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endParaRPr lang="zh-CN" altLang="en-US" sz="16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7375" y="1071563"/>
            <a:ext cx="1000125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Data Link header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7500" y="1071563"/>
            <a:ext cx="1000125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IP header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57625" y="1071563"/>
            <a:ext cx="1000125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TCP/UDP header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57750" y="1071563"/>
            <a:ext cx="1000125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GTP header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57875" y="1071563"/>
            <a:ext cx="1000125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T-PDU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3000" y="2071688"/>
            <a:ext cx="500063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 err="1">
                <a:solidFill>
                  <a:schemeClr val="tx1"/>
                </a:solidFill>
              </a:rPr>
              <a:t>Ver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3063" y="2071688"/>
            <a:ext cx="214312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PT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71688" y="2071688"/>
            <a:ext cx="214312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57375" y="2071688"/>
            <a:ext cx="214313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6" name="矩形 15"/>
          <p:cNvSpPr/>
          <p:nvPr/>
        </p:nvSpPr>
        <p:spPr>
          <a:xfrm>
            <a:off x="2500313" y="2071688"/>
            <a:ext cx="214312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PN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86000" y="2071688"/>
            <a:ext cx="214313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14625" y="2071688"/>
            <a:ext cx="1357313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Message type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71938" y="2071688"/>
            <a:ext cx="1357312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length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29250" y="2071688"/>
            <a:ext cx="1357313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TEID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86563" y="2071688"/>
            <a:ext cx="1357312" cy="4286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SN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rot="10800000" flipV="1">
            <a:off x="1143000" y="1500188"/>
            <a:ext cx="3714750" cy="57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857875" y="1500188"/>
            <a:ext cx="2286000" cy="57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086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-22234" y="177368"/>
            <a:ext cx="703746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SAE/EPC</a:t>
            </a:r>
            <a:r>
              <a:rPr lang="zh-CN" altLang="en-US" dirty="0" smtClean="0"/>
              <a:t>的主要演进过程</a:t>
            </a:r>
            <a:endParaRPr lang="en-US" altLang="zh-CN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2" y="1006892"/>
            <a:ext cx="8786842" cy="5493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71406" y="6361854"/>
            <a:ext cx="66339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lnSpc>
                <a:spcPct val="120000"/>
              </a:lnSpc>
              <a:buClr>
                <a:schemeClr val="tx2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3GPP R8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之后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EPC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核心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网架构没有变化，主要是特性增强。</a:t>
            </a:r>
          </a:p>
        </p:txBody>
      </p:sp>
    </p:spTree>
    <p:extLst>
      <p:ext uri="{BB962C8B-B14F-4D97-AF65-F5344CB8AC3E}">
        <p14:creationId xmlns:p14="http://schemas.microsoft.com/office/powerpoint/2010/main" xmlns="" val="35874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 txBox="1">
            <a:spLocks noChangeArrowheads="1"/>
          </p:cNvSpPr>
          <p:nvPr/>
        </p:nvSpPr>
        <p:spPr bwMode="auto">
          <a:xfrm>
            <a:off x="24408" y="18864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Diameter </a:t>
            </a:r>
            <a:r>
              <a:rPr lang="zh-CN" altLang="en-US" dirty="0"/>
              <a:t>协议</a:t>
            </a:r>
            <a:endParaRPr lang="en-US" altLang="zh-CN" dirty="0"/>
          </a:p>
        </p:txBody>
      </p:sp>
      <p:sp>
        <p:nvSpPr>
          <p:cNvPr id="3" name="内容占位符 3"/>
          <p:cNvSpPr txBox="1">
            <a:spLocks/>
          </p:cNvSpPr>
          <p:nvPr/>
        </p:nvSpPr>
        <p:spPr bwMode="gray">
          <a:xfrm>
            <a:off x="611560" y="3310334"/>
            <a:ext cx="8208912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1905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 smtClean="0">
                <a:latin typeface="微软雅黑" pitchFamily="34" charset="-122"/>
                <a:ea typeface="微软雅黑" pitchFamily="34" charset="-122"/>
              </a:rPr>
              <a:t>Diameter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协议是一种新型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AAA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的协议，多用于和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HSS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OCS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和其他网元交互的接口上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pPr marL="1905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 smtClean="0">
                <a:latin typeface="微软雅黑" pitchFamily="34" charset="-122"/>
                <a:ea typeface="微软雅黑" pitchFamily="34" charset="-122"/>
              </a:rPr>
              <a:t>Diameter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协议包括基础协议 和应用协议，</a:t>
            </a:r>
            <a:r>
              <a:rPr lang="en-US" altLang="zh-CN" sz="1600" b="1" kern="0" dirty="0" err="1">
                <a:latin typeface="微软雅黑" pitchFamily="34" charset="-122"/>
                <a:ea typeface="微软雅黑" pitchFamily="34" charset="-122"/>
              </a:rPr>
              <a:t>Diamete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基础协议为各种认证、授权和计费业务提供了安全、可靠、易于扩展的框架，而应用协议扩展了基本协议，用以完成特定的接入和应用</a:t>
            </a:r>
            <a:r>
              <a:rPr lang="zh-CN" altLang="en-US" sz="1600" b="1" kern="0" dirty="0" smtClean="0">
                <a:latin typeface="微软雅黑" pitchFamily="34" charset="-122"/>
                <a:ea typeface="微软雅黑" pitchFamily="34" charset="-122"/>
              </a:rPr>
              <a:t>业务</a:t>
            </a:r>
            <a:endParaRPr lang="en-US" altLang="zh-CN" sz="1600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1905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3GPP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Diameter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协议作为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网元间涉及到与用户鉴权、策略、计费管理相关的接口协议，如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S6a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kern="0" dirty="0" err="1">
                <a:latin typeface="微软雅黑" pitchFamily="34" charset="-122"/>
                <a:ea typeface="微软雅黑" pitchFamily="34" charset="-122"/>
              </a:rPr>
              <a:t>Gx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kern="0" dirty="0" err="1">
                <a:latin typeface="微软雅黑" pitchFamily="34" charset="-122"/>
                <a:ea typeface="微软雅黑" pitchFamily="34" charset="-122"/>
              </a:rPr>
              <a:t>Gy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等接口</a:t>
            </a:r>
          </a:p>
          <a:p>
            <a:pPr marL="1905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•Diameter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协议承载在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IP/SCTP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协议之上，具备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的寻址特性，基于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SCTP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偶联保证传输的可靠性</a:t>
            </a:r>
          </a:p>
          <a:p>
            <a:pPr marL="190500" indent="-190500" eaLnBrk="0" hangingPunct="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endParaRPr lang="en-US" altLang="zh-CN" sz="1600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endParaRPr lang="zh-CN" altLang="en-US" sz="1600" b="1" kern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025797"/>
            <a:ext cx="54102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096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4456832"/>
            <a:ext cx="6589713" cy="206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48544"/>
            <a:ext cx="4248150" cy="228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84"/>
          <p:cNvSpPr>
            <a:spLocks noChangeArrowheads="1"/>
          </p:cNvSpPr>
          <p:nvPr/>
        </p:nvSpPr>
        <p:spPr bwMode="auto">
          <a:xfrm>
            <a:off x="6540500" y="2208932"/>
            <a:ext cx="1889125" cy="1455737"/>
          </a:xfrm>
          <a:prstGeom prst="rect">
            <a:avLst/>
          </a:prstGeom>
          <a:solidFill>
            <a:schemeClr val="bg1"/>
          </a:solidFill>
          <a:ln w="12700">
            <a:solidFill>
              <a:srgbClr val="0099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Rectangle 78"/>
          <p:cNvSpPr>
            <a:spLocks noChangeArrowheads="1"/>
          </p:cNvSpPr>
          <p:nvPr/>
        </p:nvSpPr>
        <p:spPr bwMode="auto">
          <a:xfrm>
            <a:off x="6540500" y="1781894"/>
            <a:ext cx="1889125" cy="442913"/>
          </a:xfrm>
          <a:prstGeom prst="rect">
            <a:avLst/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6" name="Rectangle 79"/>
          <p:cNvSpPr>
            <a:spLocks noChangeArrowheads="1"/>
          </p:cNvSpPr>
          <p:nvPr/>
        </p:nvSpPr>
        <p:spPr bwMode="auto">
          <a:xfrm>
            <a:off x="6588125" y="1864444"/>
            <a:ext cx="1787525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762000" eaLnBrk="0" hangingPunct="0">
              <a:lnSpc>
                <a:spcPct val="90000"/>
              </a:lnSpc>
              <a:defRPr/>
            </a:pPr>
            <a:r>
              <a:rPr kumimoji="0" lang="en-US" altLang="zh-CN" sz="1200">
                <a:solidFill>
                  <a:srgbClr val="FFFFFF"/>
                </a:solidFill>
                <a:latin typeface="+mn-ea"/>
                <a:ea typeface="+mn-ea"/>
              </a:rPr>
              <a:t>EUTRAN&amp;UTRAN</a:t>
            </a:r>
            <a:r>
              <a:rPr kumimoji="0" lang="zh-CN" altLang="en-US" sz="1200">
                <a:solidFill>
                  <a:srgbClr val="FFFFFF"/>
                </a:solidFill>
                <a:latin typeface="+mn-ea"/>
                <a:ea typeface="+mn-ea"/>
              </a:rPr>
              <a:t>对比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553200" y="2231157"/>
            <a:ext cx="1906588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eaLnBrk="0" hangingPunct="0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u"/>
              <a:defRPr/>
            </a:pPr>
            <a:r>
              <a:rPr kumimoji="0"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S1-MME</a:t>
            </a:r>
            <a:r>
              <a:rPr kumimoji="0"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明确基于</a:t>
            </a:r>
            <a:r>
              <a:rPr kumimoji="0"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IP</a:t>
            </a:r>
          </a:p>
          <a:p>
            <a:pPr marL="266700" indent="-266700" eaLnBrk="0" hangingPunct="0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u"/>
              <a:defRPr/>
            </a:pPr>
            <a:r>
              <a:rPr kumimoji="0"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S1-MME</a:t>
            </a:r>
            <a:r>
              <a:rPr kumimoji="0"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更简单</a:t>
            </a:r>
            <a:endParaRPr kumimoji="0" lang="zh-CN" altLang="en-GB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标题 8"/>
          <p:cNvSpPr txBox="1">
            <a:spLocks/>
          </p:cNvSpPr>
          <p:nvPr/>
        </p:nvSpPr>
        <p:spPr>
          <a:xfrm>
            <a:off x="0" y="315764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EPC</a:t>
            </a:r>
            <a:r>
              <a:rPr lang="zh-CN" altLang="en-US" dirty="0"/>
              <a:t>控制面协议栈和</a:t>
            </a:r>
            <a:r>
              <a:rPr lang="en-US" altLang="zh-CN" dirty="0"/>
              <a:t>3G</a:t>
            </a:r>
            <a:r>
              <a:rPr lang="zh-CN" altLang="en-US" dirty="0"/>
              <a:t>网络对比</a:t>
            </a:r>
          </a:p>
        </p:txBody>
      </p:sp>
    </p:spTree>
    <p:extLst>
      <p:ext uri="{BB962C8B-B14F-4D97-AF65-F5344CB8AC3E}">
        <p14:creationId xmlns:p14="http://schemas.microsoft.com/office/powerpoint/2010/main" xmlns="" val="163150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938" y="1374056"/>
            <a:ext cx="48768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833093"/>
            <a:ext cx="59436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84"/>
          <p:cNvSpPr>
            <a:spLocks noChangeArrowheads="1"/>
          </p:cNvSpPr>
          <p:nvPr/>
        </p:nvSpPr>
        <p:spPr bwMode="auto">
          <a:xfrm>
            <a:off x="6767513" y="3421931"/>
            <a:ext cx="1889125" cy="1455737"/>
          </a:xfrm>
          <a:prstGeom prst="rect">
            <a:avLst/>
          </a:prstGeom>
          <a:solidFill>
            <a:schemeClr val="bg1"/>
          </a:solidFill>
          <a:ln w="12700">
            <a:solidFill>
              <a:srgbClr val="0099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5" name="Rectangle 78"/>
          <p:cNvSpPr>
            <a:spLocks noChangeArrowheads="1"/>
          </p:cNvSpPr>
          <p:nvPr/>
        </p:nvSpPr>
        <p:spPr bwMode="auto">
          <a:xfrm>
            <a:off x="6767513" y="2994893"/>
            <a:ext cx="1889125" cy="442913"/>
          </a:xfrm>
          <a:prstGeom prst="rect">
            <a:avLst/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6" name="Rectangle 79"/>
          <p:cNvSpPr>
            <a:spLocks noChangeArrowheads="1"/>
          </p:cNvSpPr>
          <p:nvPr/>
        </p:nvSpPr>
        <p:spPr bwMode="auto">
          <a:xfrm>
            <a:off x="6815138" y="3077443"/>
            <a:ext cx="1787525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762000" eaLnBrk="0" hangingPunct="0">
              <a:lnSpc>
                <a:spcPct val="90000"/>
              </a:lnSpc>
              <a:defRPr/>
            </a:pPr>
            <a:r>
              <a:rPr kumimoji="0" lang="en-US" altLang="zh-CN" sz="1200">
                <a:solidFill>
                  <a:srgbClr val="FFFFFF"/>
                </a:solidFill>
                <a:latin typeface="+mn-ea"/>
                <a:ea typeface="+mn-ea"/>
              </a:rPr>
              <a:t>EUTRAN&amp;UTRAN</a:t>
            </a:r>
            <a:r>
              <a:rPr kumimoji="0" lang="zh-CN" altLang="en-US" sz="1200">
                <a:solidFill>
                  <a:srgbClr val="FFFFFF"/>
                </a:solidFill>
                <a:latin typeface="+mn-ea"/>
                <a:ea typeface="+mn-ea"/>
              </a:rPr>
              <a:t>对比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80213" y="3444156"/>
            <a:ext cx="1906587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eaLnBrk="0" hangingPunct="0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u"/>
              <a:defRPr/>
            </a:pPr>
            <a:r>
              <a:rPr kumimoji="0"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S1-U</a:t>
            </a:r>
            <a:r>
              <a:rPr kumimoji="0"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kumimoji="0" lang="en-US" altLang="zh-CN" sz="1200" dirty="0" err="1">
                <a:solidFill>
                  <a:schemeClr val="tx1"/>
                </a:solidFill>
                <a:latin typeface="+mn-ea"/>
                <a:ea typeface="+mn-ea"/>
              </a:rPr>
              <a:t>Iu</a:t>
            </a:r>
            <a:r>
              <a:rPr kumimoji="0"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-PS</a:t>
            </a:r>
            <a:r>
              <a:rPr kumimoji="0"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用户面基本相同</a:t>
            </a:r>
            <a:endParaRPr kumimoji="0" lang="zh-CN" altLang="en-GB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标题 9"/>
          <p:cNvSpPr txBox="1">
            <a:spLocks/>
          </p:cNvSpPr>
          <p:nvPr/>
        </p:nvSpPr>
        <p:spPr>
          <a:xfrm>
            <a:off x="0" y="332655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EPC</a:t>
            </a:r>
            <a:r>
              <a:rPr lang="zh-CN" altLang="en-US" dirty="0"/>
              <a:t>用户面协议栈和</a:t>
            </a:r>
            <a:r>
              <a:rPr lang="en-US" altLang="zh-CN" dirty="0"/>
              <a:t>3G</a:t>
            </a:r>
            <a:r>
              <a:rPr lang="zh-CN" altLang="en-US" dirty="0"/>
              <a:t>网络对比</a:t>
            </a:r>
          </a:p>
        </p:txBody>
      </p:sp>
    </p:spTree>
    <p:extLst>
      <p:ext uri="{BB962C8B-B14F-4D97-AF65-F5344CB8AC3E}">
        <p14:creationId xmlns:p14="http://schemas.microsoft.com/office/powerpoint/2010/main" xmlns="" val="32974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 noChangeAspect="1"/>
          </p:cNvGrpSpPr>
          <p:nvPr/>
        </p:nvGrpSpPr>
        <p:grpSpPr bwMode="auto">
          <a:xfrm>
            <a:off x="980455" y="2664172"/>
            <a:ext cx="3017837" cy="2459038"/>
            <a:chOff x="0" y="0"/>
            <a:chExt cx="2606" cy="2123"/>
          </a:xfrm>
        </p:grpSpPr>
        <p:sp>
          <p:nvSpPr>
            <p:cNvPr id="3" name="AutoShape 10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2606" cy="2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5" y="590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245" y="624"/>
              <a:ext cx="337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SCCP</a:t>
              </a:r>
              <a:endParaRPr lang="en-US" altLang="zh-CN" sz="2000"/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1729" y="590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1968" y="624"/>
              <a:ext cx="337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SCCP</a:t>
              </a:r>
              <a:endParaRPr lang="en-US" altLang="zh-CN" sz="2000"/>
            </a:p>
          </p:txBody>
        </p: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1293" y="10"/>
              <a:ext cx="15" cy="1276"/>
              <a:chOff x="1293" y="10"/>
              <a:chExt cx="15" cy="1276"/>
            </a:xfrm>
          </p:grpSpPr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1293" y="10"/>
                <a:ext cx="15" cy="67"/>
              </a:xfrm>
              <a:custGeom>
                <a:avLst/>
                <a:gdLst>
                  <a:gd name="T0" fmla="*/ 15 w 15"/>
                  <a:gd name="T1" fmla="*/ 4 h 67"/>
                  <a:gd name="T2" fmla="*/ 5 w 15"/>
                  <a:gd name="T3" fmla="*/ 0 h 67"/>
                  <a:gd name="T4" fmla="*/ 5 w 15"/>
                  <a:gd name="T5" fmla="*/ 0 h 67"/>
                  <a:gd name="T6" fmla="*/ 0 w 15"/>
                  <a:gd name="T7" fmla="*/ 4 h 67"/>
                  <a:gd name="T8" fmla="*/ 0 w 15"/>
                  <a:gd name="T9" fmla="*/ 9 h 67"/>
                  <a:gd name="T10" fmla="*/ 0 w 15"/>
                  <a:gd name="T11" fmla="*/ 62 h 67"/>
                  <a:gd name="T12" fmla="*/ 5 w 15"/>
                  <a:gd name="T13" fmla="*/ 67 h 67"/>
                  <a:gd name="T14" fmla="*/ 10 w 15"/>
                  <a:gd name="T15" fmla="*/ 67 h 67"/>
                  <a:gd name="T16" fmla="*/ 15 w 15"/>
                  <a:gd name="T17" fmla="*/ 62 h 67"/>
                  <a:gd name="T18" fmla="*/ 15 w 15"/>
                  <a:gd name="T19" fmla="*/ 57 h 67"/>
                  <a:gd name="T20" fmla="*/ 15 w 15"/>
                  <a:gd name="T21" fmla="*/ 4 h 6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67"/>
                  <a:gd name="T35" fmla="*/ 15 w 15"/>
                  <a:gd name="T36" fmla="*/ 67 h 6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67">
                    <a:moveTo>
                      <a:pt x="15" y="4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62"/>
                    </a:lnTo>
                    <a:lnTo>
                      <a:pt x="5" y="67"/>
                    </a:lnTo>
                    <a:lnTo>
                      <a:pt x="10" y="67"/>
                    </a:lnTo>
                    <a:lnTo>
                      <a:pt x="15" y="62"/>
                    </a:lnTo>
                    <a:lnTo>
                      <a:pt x="15" y="57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1293" y="106"/>
                <a:ext cx="15" cy="72"/>
              </a:xfrm>
              <a:custGeom>
                <a:avLst/>
                <a:gdLst>
                  <a:gd name="T0" fmla="*/ 15 w 15"/>
                  <a:gd name="T1" fmla="*/ 4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4 h 72"/>
                  <a:gd name="T8" fmla="*/ 0 w 15"/>
                  <a:gd name="T9" fmla="*/ 9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4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4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18"/>
              <p:cNvSpPr>
                <a:spLocks/>
              </p:cNvSpPr>
              <p:nvPr/>
            </p:nvSpPr>
            <p:spPr bwMode="auto">
              <a:xfrm>
                <a:off x="1293" y="206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8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8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8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8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19"/>
              <p:cNvSpPr>
                <a:spLocks/>
              </p:cNvSpPr>
              <p:nvPr/>
            </p:nvSpPr>
            <p:spPr bwMode="auto">
              <a:xfrm>
                <a:off x="1293" y="307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20"/>
              <p:cNvSpPr>
                <a:spLocks/>
              </p:cNvSpPr>
              <p:nvPr/>
            </p:nvSpPr>
            <p:spPr bwMode="auto">
              <a:xfrm>
                <a:off x="1293" y="408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21"/>
              <p:cNvSpPr>
                <a:spLocks/>
              </p:cNvSpPr>
              <p:nvPr/>
            </p:nvSpPr>
            <p:spPr bwMode="auto">
              <a:xfrm>
                <a:off x="1293" y="509"/>
                <a:ext cx="15" cy="72"/>
              </a:xfrm>
              <a:custGeom>
                <a:avLst/>
                <a:gdLst>
                  <a:gd name="T0" fmla="*/ 15 w 15"/>
                  <a:gd name="T1" fmla="*/ 4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4 h 72"/>
                  <a:gd name="T8" fmla="*/ 0 w 15"/>
                  <a:gd name="T9" fmla="*/ 9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4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4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22"/>
              <p:cNvSpPr>
                <a:spLocks/>
              </p:cNvSpPr>
              <p:nvPr/>
            </p:nvSpPr>
            <p:spPr bwMode="auto">
              <a:xfrm>
                <a:off x="1293" y="609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8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8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8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8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23"/>
              <p:cNvSpPr>
                <a:spLocks/>
              </p:cNvSpPr>
              <p:nvPr/>
            </p:nvSpPr>
            <p:spPr bwMode="auto">
              <a:xfrm>
                <a:off x="1293" y="710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24"/>
              <p:cNvSpPr>
                <a:spLocks/>
              </p:cNvSpPr>
              <p:nvPr/>
            </p:nvSpPr>
            <p:spPr bwMode="auto">
              <a:xfrm>
                <a:off x="1293" y="811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1293" y="912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9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26"/>
              <p:cNvSpPr>
                <a:spLocks/>
              </p:cNvSpPr>
              <p:nvPr/>
            </p:nvSpPr>
            <p:spPr bwMode="auto">
              <a:xfrm>
                <a:off x="1293" y="1013"/>
                <a:ext cx="15" cy="72"/>
              </a:xfrm>
              <a:custGeom>
                <a:avLst/>
                <a:gdLst>
                  <a:gd name="T0" fmla="*/ 15 w 15"/>
                  <a:gd name="T1" fmla="*/ 4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4 h 72"/>
                  <a:gd name="T8" fmla="*/ 0 w 15"/>
                  <a:gd name="T9" fmla="*/ 9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4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4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27"/>
              <p:cNvSpPr>
                <a:spLocks/>
              </p:cNvSpPr>
              <p:nvPr/>
            </p:nvSpPr>
            <p:spPr bwMode="auto">
              <a:xfrm>
                <a:off x="1293" y="1113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8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8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8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8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1293" y="1214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" name="Rectangle 29"/>
            <p:cNvSpPr>
              <a:spLocks noChangeArrowheads="1"/>
            </p:cNvSpPr>
            <p:nvPr/>
          </p:nvSpPr>
          <p:spPr bwMode="auto">
            <a:xfrm>
              <a:off x="1154" y="1310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10" name="Rectangle 30"/>
            <p:cNvSpPr>
              <a:spLocks noChangeArrowheads="1"/>
            </p:cNvSpPr>
            <p:nvPr/>
          </p:nvSpPr>
          <p:spPr bwMode="auto">
            <a:xfrm>
              <a:off x="1212" y="1332"/>
              <a:ext cx="14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Gr</a:t>
              </a:r>
              <a:endParaRPr lang="en-US" altLang="zh-CN" sz="2000"/>
            </a:p>
          </p:txBody>
        </p:sp>
        <p:sp>
          <p:nvSpPr>
            <p:cNvPr id="11" name="Rectangle 31"/>
            <p:cNvSpPr>
              <a:spLocks noChangeArrowheads="1"/>
            </p:cNvSpPr>
            <p:nvPr/>
          </p:nvSpPr>
          <p:spPr bwMode="auto">
            <a:xfrm>
              <a:off x="5" y="1454"/>
              <a:ext cx="862" cy="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>
              <a:off x="184" y="1484"/>
              <a:ext cx="467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1200">
                  <a:solidFill>
                    <a:srgbClr val="000000"/>
                  </a:solidFill>
                </a:rPr>
                <a:t>SGSN</a:t>
              </a:r>
              <a:endParaRPr lang="en-US" altLang="zh-CN" sz="2000"/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>
              <a:off x="1729" y="1454"/>
              <a:ext cx="863" cy="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>
              <a:off x="1963" y="1484"/>
              <a:ext cx="400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 eaLnBrk="0" hangingPunct="0"/>
              <a:r>
                <a:rPr lang="en-US" altLang="zh-CN" sz="1200">
                  <a:solidFill>
                    <a:srgbClr val="000000"/>
                  </a:solidFill>
                </a:rPr>
                <a:t>HLR</a:t>
              </a:r>
              <a:endParaRPr lang="en-US" altLang="zh-CN" sz="2000"/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>
              <a:off x="5" y="302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>
              <a:off x="236" y="335"/>
              <a:ext cx="352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TCAP</a:t>
              </a:r>
              <a:endParaRPr lang="en-US" altLang="zh-CN" sz="2000"/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>
              <a:off x="5" y="14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>
              <a:off x="268" y="48"/>
              <a:ext cx="299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MAP</a:t>
              </a:r>
              <a:endParaRPr lang="en-US" altLang="zh-CN" sz="2000"/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>
              <a:off x="1729" y="302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>
              <a:off x="1959" y="335"/>
              <a:ext cx="352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TCAP</a:t>
              </a:r>
              <a:endParaRPr lang="en-US" altLang="zh-CN" sz="2000"/>
            </a:p>
          </p:txBody>
        </p:sp>
        <p:sp>
          <p:nvSpPr>
            <p:cNvPr id="21" name="Rectangle 41"/>
            <p:cNvSpPr>
              <a:spLocks noChangeArrowheads="1"/>
            </p:cNvSpPr>
            <p:nvPr/>
          </p:nvSpPr>
          <p:spPr bwMode="auto">
            <a:xfrm>
              <a:off x="1729" y="14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22" name="Rectangle 42"/>
            <p:cNvSpPr>
              <a:spLocks noChangeArrowheads="1"/>
            </p:cNvSpPr>
            <p:nvPr/>
          </p:nvSpPr>
          <p:spPr bwMode="auto">
            <a:xfrm>
              <a:off x="1993" y="48"/>
              <a:ext cx="299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MAP</a:t>
              </a:r>
              <a:endParaRPr lang="en-US" altLang="zh-CN" sz="2000"/>
            </a:p>
          </p:txBody>
        </p:sp>
        <p:sp>
          <p:nvSpPr>
            <p:cNvPr id="23" name="Line 43"/>
            <p:cNvSpPr>
              <a:spLocks noChangeShapeType="1"/>
            </p:cNvSpPr>
            <p:nvPr/>
          </p:nvSpPr>
          <p:spPr bwMode="auto">
            <a:xfrm>
              <a:off x="867" y="1099"/>
              <a:ext cx="86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44"/>
            <p:cNvSpPr>
              <a:spLocks noChangeShapeType="1"/>
            </p:cNvSpPr>
            <p:nvPr/>
          </p:nvSpPr>
          <p:spPr bwMode="auto">
            <a:xfrm>
              <a:off x="867" y="734"/>
              <a:ext cx="86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45"/>
            <p:cNvSpPr>
              <a:spLocks noChangeShapeType="1"/>
            </p:cNvSpPr>
            <p:nvPr/>
          </p:nvSpPr>
          <p:spPr bwMode="auto">
            <a:xfrm>
              <a:off x="867" y="446"/>
              <a:ext cx="86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46"/>
            <p:cNvSpPr>
              <a:spLocks noChangeShapeType="1"/>
            </p:cNvSpPr>
            <p:nvPr/>
          </p:nvSpPr>
          <p:spPr bwMode="auto">
            <a:xfrm>
              <a:off x="867" y="158"/>
              <a:ext cx="86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47"/>
            <p:cNvSpPr>
              <a:spLocks noChangeArrowheads="1"/>
            </p:cNvSpPr>
            <p:nvPr/>
          </p:nvSpPr>
          <p:spPr bwMode="auto">
            <a:xfrm>
              <a:off x="5" y="883"/>
              <a:ext cx="867" cy="432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28" name="Rectangle 48"/>
            <p:cNvSpPr>
              <a:spLocks noChangeArrowheads="1"/>
            </p:cNvSpPr>
            <p:nvPr/>
          </p:nvSpPr>
          <p:spPr bwMode="auto">
            <a:xfrm>
              <a:off x="115" y="921"/>
              <a:ext cx="567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Signalling</a:t>
              </a:r>
              <a:endParaRPr lang="en-US" altLang="zh-CN" sz="2000"/>
            </a:p>
          </p:txBody>
        </p:sp>
        <p:sp>
          <p:nvSpPr>
            <p:cNvPr id="29" name="Rectangle 49"/>
            <p:cNvSpPr>
              <a:spLocks noChangeArrowheads="1"/>
            </p:cNvSpPr>
            <p:nvPr/>
          </p:nvSpPr>
          <p:spPr bwMode="auto">
            <a:xfrm>
              <a:off x="226" y="1103"/>
              <a:ext cx="368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Bearer</a:t>
              </a:r>
              <a:endParaRPr lang="en-US" altLang="zh-CN" sz="2000"/>
            </a:p>
          </p:txBody>
        </p:sp>
        <p:sp>
          <p:nvSpPr>
            <p:cNvPr id="30" name="Rectangle 50"/>
            <p:cNvSpPr>
              <a:spLocks noChangeArrowheads="1"/>
            </p:cNvSpPr>
            <p:nvPr/>
          </p:nvSpPr>
          <p:spPr bwMode="auto">
            <a:xfrm>
              <a:off x="1729" y="883"/>
              <a:ext cx="867" cy="432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1840" y="919"/>
              <a:ext cx="567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Signalling</a:t>
              </a:r>
              <a:endParaRPr lang="en-US" altLang="zh-CN" sz="2000"/>
            </a:p>
          </p:txBody>
        </p:sp>
        <p:sp>
          <p:nvSpPr>
            <p:cNvPr id="32" name="Rectangle 52"/>
            <p:cNvSpPr>
              <a:spLocks noChangeArrowheads="1"/>
            </p:cNvSpPr>
            <p:nvPr/>
          </p:nvSpPr>
          <p:spPr bwMode="auto">
            <a:xfrm>
              <a:off x="1951" y="1099"/>
              <a:ext cx="368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Bearer</a:t>
              </a:r>
              <a:endParaRPr lang="en-US" altLang="zh-CN" sz="2000"/>
            </a:p>
          </p:txBody>
        </p:sp>
      </p:grpSp>
      <p:grpSp>
        <p:nvGrpSpPr>
          <p:cNvPr id="46" name="Group 53"/>
          <p:cNvGrpSpPr>
            <a:grpSpLocks noChangeAspect="1"/>
          </p:cNvGrpSpPr>
          <p:nvPr/>
        </p:nvGrpSpPr>
        <p:grpSpPr bwMode="auto">
          <a:xfrm>
            <a:off x="4882530" y="2592735"/>
            <a:ext cx="3217862" cy="2622550"/>
            <a:chOff x="0" y="0"/>
            <a:chExt cx="2606" cy="2123"/>
          </a:xfrm>
        </p:grpSpPr>
        <p:sp>
          <p:nvSpPr>
            <p:cNvPr id="47" name="AutoShape 54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2606" cy="2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8" name="Rectangle 55"/>
            <p:cNvSpPr>
              <a:spLocks noChangeArrowheads="1"/>
            </p:cNvSpPr>
            <p:nvPr/>
          </p:nvSpPr>
          <p:spPr bwMode="auto">
            <a:xfrm>
              <a:off x="5" y="590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9" name="Rectangle 56"/>
            <p:cNvSpPr>
              <a:spLocks noChangeArrowheads="1"/>
            </p:cNvSpPr>
            <p:nvPr/>
          </p:nvSpPr>
          <p:spPr bwMode="auto">
            <a:xfrm>
              <a:off x="245" y="624"/>
              <a:ext cx="12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IP</a:t>
              </a:r>
              <a:endParaRPr lang="en-US" altLang="zh-CN" sz="2000"/>
            </a:p>
          </p:txBody>
        </p:sp>
        <p:sp>
          <p:nvSpPr>
            <p:cNvPr id="50" name="Rectangle 57"/>
            <p:cNvSpPr>
              <a:spLocks noChangeArrowheads="1"/>
            </p:cNvSpPr>
            <p:nvPr/>
          </p:nvSpPr>
          <p:spPr bwMode="auto">
            <a:xfrm>
              <a:off x="1729" y="590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1" name="Rectangle 58"/>
            <p:cNvSpPr>
              <a:spLocks noChangeArrowheads="1"/>
            </p:cNvSpPr>
            <p:nvPr/>
          </p:nvSpPr>
          <p:spPr bwMode="auto">
            <a:xfrm>
              <a:off x="1968" y="624"/>
              <a:ext cx="12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IP</a:t>
              </a:r>
              <a:endParaRPr lang="en-US" altLang="zh-CN" sz="2000"/>
            </a:p>
          </p:txBody>
        </p:sp>
        <p:grpSp>
          <p:nvGrpSpPr>
            <p:cNvPr id="52" name="Group 59"/>
            <p:cNvGrpSpPr>
              <a:grpSpLocks/>
            </p:cNvGrpSpPr>
            <p:nvPr/>
          </p:nvGrpSpPr>
          <p:grpSpPr bwMode="auto">
            <a:xfrm>
              <a:off x="1293" y="10"/>
              <a:ext cx="15" cy="1276"/>
              <a:chOff x="1293" y="10"/>
              <a:chExt cx="15" cy="1276"/>
            </a:xfrm>
          </p:grpSpPr>
          <p:sp>
            <p:nvSpPr>
              <p:cNvPr id="77" name="Freeform 60"/>
              <p:cNvSpPr>
                <a:spLocks/>
              </p:cNvSpPr>
              <p:nvPr/>
            </p:nvSpPr>
            <p:spPr bwMode="auto">
              <a:xfrm>
                <a:off x="1293" y="10"/>
                <a:ext cx="15" cy="67"/>
              </a:xfrm>
              <a:custGeom>
                <a:avLst/>
                <a:gdLst>
                  <a:gd name="T0" fmla="*/ 15 w 15"/>
                  <a:gd name="T1" fmla="*/ 4 h 67"/>
                  <a:gd name="T2" fmla="*/ 5 w 15"/>
                  <a:gd name="T3" fmla="*/ 0 h 67"/>
                  <a:gd name="T4" fmla="*/ 5 w 15"/>
                  <a:gd name="T5" fmla="*/ 0 h 67"/>
                  <a:gd name="T6" fmla="*/ 0 w 15"/>
                  <a:gd name="T7" fmla="*/ 4 h 67"/>
                  <a:gd name="T8" fmla="*/ 0 w 15"/>
                  <a:gd name="T9" fmla="*/ 9 h 67"/>
                  <a:gd name="T10" fmla="*/ 0 w 15"/>
                  <a:gd name="T11" fmla="*/ 62 h 67"/>
                  <a:gd name="T12" fmla="*/ 5 w 15"/>
                  <a:gd name="T13" fmla="*/ 67 h 67"/>
                  <a:gd name="T14" fmla="*/ 10 w 15"/>
                  <a:gd name="T15" fmla="*/ 67 h 67"/>
                  <a:gd name="T16" fmla="*/ 15 w 15"/>
                  <a:gd name="T17" fmla="*/ 62 h 67"/>
                  <a:gd name="T18" fmla="*/ 15 w 15"/>
                  <a:gd name="T19" fmla="*/ 57 h 67"/>
                  <a:gd name="T20" fmla="*/ 15 w 15"/>
                  <a:gd name="T21" fmla="*/ 4 h 6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67"/>
                  <a:gd name="T35" fmla="*/ 15 w 15"/>
                  <a:gd name="T36" fmla="*/ 67 h 6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67">
                    <a:moveTo>
                      <a:pt x="15" y="4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62"/>
                    </a:lnTo>
                    <a:lnTo>
                      <a:pt x="5" y="67"/>
                    </a:lnTo>
                    <a:lnTo>
                      <a:pt x="10" y="67"/>
                    </a:lnTo>
                    <a:lnTo>
                      <a:pt x="15" y="62"/>
                    </a:lnTo>
                    <a:lnTo>
                      <a:pt x="15" y="57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61"/>
              <p:cNvSpPr>
                <a:spLocks/>
              </p:cNvSpPr>
              <p:nvPr/>
            </p:nvSpPr>
            <p:spPr bwMode="auto">
              <a:xfrm>
                <a:off x="1293" y="106"/>
                <a:ext cx="15" cy="72"/>
              </a:xfrm>
              <a:custGeom>
                <a:avLst/>
                <a:gdLst>
                  <a:gd name="T0" fmla="*/ 15 w 15"/>
                  <a:gd name="T1" fmla="*/ 4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4 h 72"/>
                  <a:gd name="T8" fmla="*/ 0 w 15"/>
                  <a:gd name="T9" fmla="*/ 9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4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4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62"/>
              <p:cNvSpPr>
                <a:spLocks/>
              </p:cNvSpPr>
              <p:nvPr/>
            </p:nvSpPr>
            <p:spPr bwMode="auto">
              <a:xfrm>
                <a:off x="1293" y="206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8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8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8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8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63"/>
              <p:cNvSpPr>
                <a:spLocks/>
              </p:cNvSpPr>
              <p:nvPr/>
            </p:nvSpPr>
            <p:spPr bwMode="auto">
              <a:xfrm>
                <a:off x="1293" y="307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64"/>
              <p:cNvSpPr>
                <a:spLocks/>
              </p:cNvSpPr>
              <p:nvPr/>
            </p:nvSpPr>
            <p:spPr bwMode="auto">
              <a:xfrm>
                <a:off x="1293" y="408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65"/>
              <p:cNvSpPr>
                <a:spLocks/>
              </p:cNvSpPr>
              <p:nvPr/>
            </p:nvSpPr>
            <p:spPr bwMode="auto">
              <a:xfrm>
                <a:off x="1293" y="509"/>
                <a:ext cx="15" cy="72"/>
              </a:xfrm>
              <a:custGeom>
                <a:avLst/>
                <a:gdLst>
                  <a:gd name="T0" fmla="*/ 15 w 15"/>
                  <a:gd name="T1" fmla="*/ 4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4 h 72"/>
                  <a:gd name="T8" fmla="*/ 0 w 15"/>
                  <a:gd name="T9" fmla="*/ 9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4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4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66"/>
              <p:cNvSpPr>
                <a:spLocks/>
              </p:cNvSpPr>
              <p:nvPr/>
            </p:nvSpPr>
            <p:spPr bwMode="auto">
              <a:xfrm>
                <a:off x="1293" y="609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8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8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8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8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67"/>
              <p:cNvSpPr>
                <a:spLocks/>
              </p:cNvSpPr>
              <p:nvPr/>
            </p:nvSpPr>
            <p:spPr bwMode="auto">
              <a:xfrm>
                <a:off x="1293" y="710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68"/>
              <p:cNvSpPr>
                <a:spLocks/>
              </p:cNvSpPr>
              <p:nvPr/>
            </p:nvSpPr>
            <p:spPr bwMode="auto">
              <a:xfrm>
                <a:off x="1293" y="811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69"/>
              <p:cNvSpPr>
                <a:spLocks/>
              </p:cNvSpPr>
              <p:nvPr/>
            </p:nvSpPr>
            <p:spPr bwMode="auto">
              <a:xfrm>
                <a:off x="1293" y="912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9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70"/>
              <p:cNvSpPr>
                <a:spLocks/>
              </p:cNvSpPr>
              <p:nvPr/>
            </p:nvSpPr>
            <p:spPr bwMode="auto">
              <a:xfrm>
                <a:off x="1293" y="1013"/>
                <a:ext cx="15" cy="72"/>
              </a:xfrm>
              <a:custGeom>
                <a:avLst/>
                <a:gdLst>
                  <a:gd name="T0" fmla="*/ 15 w 15"/>
                  <a:gd name="T1" fmla="*/ 4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4 h 72"/>
                  <a:gd name="T8" fmla="*/ 0 w 15"/>
                  <a:gd name="T9" fmla="*/ 9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2 h 72"/>
                  <a:gd name="T20" fmla="*/ 15 w 15"/>
                  <a:gd name="T21" fmla="*/ 4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4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2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71"/>
              <p:cNvSpPr>
                <a:spLocks/>
              </p:cNvSpPr>
              <p:nvPr/>
            </p:nvSpPr>
            <p:spPr bwMode="auto">
              <a:xfrm>
                <a:off x="1293" y="1113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8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8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8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8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72"/>
              <p:cNvSpPr>
                <a:spLocks/>
              </p:cNvSpPr>
              <p:nvPr/>
            </p:nvSpPr>
            <p:spPr bwMode="auto">
              <a:xfrm>
                <a:off x="1293" y="1214"/>
                <a:ext cx="15" cy="72"/>
              </a:xfrm>
              <a:custGeom>
                <a:avLst/>
                <a:gdLst>
                  <a:gd name="T0" fmla="*/ 15 w 15"/>
                  <a:gd name="T1" fmla="*/ 5 h 72"/>
                  <a:gd name="T2" fmla="*/ 10 w 15"/>
                  <a:gd name="T3" fmla="*/ 0 h 72"/>
                  <a:gd name="T4" fmla="*/ 5 w 15"/>
                  <a:gd name="T5" fmla="*/ 0 h 72"/>
                  <a:gd name="T6" fmla="*/ 0 w 15"/>
                  <a:gd name="T7" fmla="*/ 5 h 72"/>
                  <a:gd name="T8" fmla="*/ 0 w 15"/>
                  <a:gd name="T9" fmla="*/ 10 h 72"/>
                  <a:gd name="T10" fmla="*/ 0 w 15"/>
                  <a:gd name="T11" fmla="*/ 67 h 72"/>
                  <a:gd name="T12" fmla="*/ 5 w 15"/>
                  <a:gd name="T13" fmla="*/ 72 h 72"/>
                  <a:gd name="T14" fmla="*/ 10 w 15"/>
                  <a:gd name="T15" fmla="*/ 72 h 72"/>
                  <a:gd name="T16" fmla="*/ 15 w 15"/>
                  <a:gd name="T17" fmla="*/ 67 h 72"/>
                  <a:gd name="T18" fmla="*/ 15 w 15"/>
                  <a:gd name="T19" fmla="*/ 63 h 72"/>
                  <a:gd name="T20" fmla="*/ 15 w 15"/>
                  <a:gd name="T21" fmla="*/ 5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"/>
                  <a:gd name="T34" fmla="*/ 0 h 72"/>
                  <a:gd name="T35" fmla="*/ 15 w 15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" h="72">
                    <a:moveTo>
                      <a:pt x="15" y="5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67"/>
                    </a:lnTo>
                    <a:lnTo>
                      <a:pt x="5" y="72"/>
                    </a:lnTo>
                    <a:lnTo>
                      <a:pt x="10" y="72"/>
                    </a:lnTo>
                    <a:lnTo>
                      <a:pt x="15" y="67"/>
                    </a:lnTo>
                    <a:lnTo>
                      <a:pt x="15" y="63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" name="Rectangle 73"/>
            <p:cNvSpPr>
              <a:spLocks noChangeArrowheads="1"/>
            </p:cNvSpPr>
            <p:nvPr/>
          </p:nvSpPr>
          <p:spPr bwMode="auto">
            <a:xfrm>
              <a:off x="1154" y="1310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4" name="Rectangle 74"/>
            <p:cNvSpPr>
              <a:spLocks noChangeArrowheads="1"/>
            </p:cNvSpPr>
            <p:nvPr/>
          </p:nvSpPr>
          <p:spPr bwMode="auto">
            <a:xfrm>
              <a:off x="1212" y="1332"/>
              <a:ext cx="207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S6a</a:t>
              </a:r>
              <a:endParaRPr lang="en-US" altLang="zh-CN" sz="2000"/>
            </a:p>
          </p:txBody>
        </p:sp>
        <p:sp>
          <p:nvSpPr>
            <p:cNvPr id="55" name="Rectangle 75"/>
            <p:cNvSpPr>
              <a:spLocks noChangeArrowheads="1"/>
            </p:cNvSpPr>
            <p:nvPr/>
          </p:nvSpPr>
          <p:spPr bwMode="auto">
            <a:xfrm>
              <a:off x="5" y="1454"/>
              <a:ext cx="862" cy="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6" name="Rectangle 76"/>
            <p:cNvSpPr>
              <a:spLocks noChangeArrowheads="1"/>
            </p:cNvSpPr>
            <p:nvPr/>
          </p:nvSpPr>
          <p:spPr bwMode="auto">
            <a:xfrm>
              <a:off x="184" y="1484"/>
              <a:ext cx="438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1200">
                  <a:solidFill>
                    <a:srgbClr val="000000"/>
                  </a:solidFill>
                </a:rPr>
                <a:t>MME</a:t>
              </a:r>
              <a:endParaRPr lang="en-US" altLang="zh-CN" sz="2000"/>
            </a:p>
          </p:txBody>
        </p:sp>
        <p:sp>
          <p:nvSpPr>
            <p:cNvPr id="57" name="Rectangle 77"/>
            <p:cNvSpPr>
              <a:spLocks noChangeArrowheads="1"/>
            </p:cNvSpPr>
            <p:nvPr/>
          </p:nvSpPr>
          <p:spPr bwMode="auto">
            <a:xfrm>
              <a:off x="1729" y="1454"/>
              <a:ext cx="863" cy="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8" name="Rectangle 78"/>
            <p:cNvSpPr>
              <a:spLocks noChangeArrowheads="1"/>
            </p:cNvSpPr>
            <p:nvPr/>
          </p:nvSpPr>
          <p:spPr bwMode="auto">
            <a:xfrm>
              <a:off x="1963" y="1484"/>
              <a:ext cx="400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 eaLnBrk="0" hangingPunct="0"/>
              <a:r>
                <a:rPr lang="en-US" altLang="zh-CN" sz="1200">
                  <a:solidFill>
                    <a:srgbClr val="000000"/>
                  </a:solidFill>
                </a:rPr>
                <a:t>HSS</a:t>
              </a:r>
              <a:endParaRPr lang="en-US" altLang="zh-CN" sz="2000"/>
            </a:p>
          </p:txBody>
        </p:sp>
        <p:sp>
          <p:nvSpPr>
            <p:cNvPr id="59" name="Rectangle 79"/>
            <p:cNvSpPr>
              <a:spLocks noChangeArrowheads="1"/>
            </p:cNvSpPr>
            <p:nvPr/>
          </p:nvSpPr>
          <p:spPr bwMode="auto">
            <a:xfrm>
              <a:off x="5" y="302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0" name="Rectangle 80"/>
            <p:cNvSpPr>
              <a:spLocks noChangeArrowheads="1"/>
            </p:cNvSpPr>
            <p:nvPr/>
          </p:nvSpPr>
          <p:spPr bwMode="auto">
            <a:xfrm>
              <a:off x="236" y="335"/>
              <a:ext cx="329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SCTP</a:t>
              </a:r>
              <a:endParaRPr lang="en-US" altLang="zh-CN" sz="2000"/>
            </a:p>
          </p:txBody>
        </p:sp>
        <p:sp>
          <p:nvSpPr>
            <p:cNvPr id="61" name="Rectangle 81"/>
            <p:cNvSpPr>
              <a:spLocks noChangeArrowheads="1"/>
            </p:cNvSpPr>
            <p:nvPr/>
          </p:nvSpPr>
          <p:spPr bwMode="auto">
            <a:xfrm>
              <a:off x="5" y="14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2" name="Rectangle 82"/>
            <p:cNvSpPr>
              <a:spLocks noChangeArrowheads="1"/>
            </p:cNvSpPr>
            <p:nvPr/>
          </p:nvSpPr>
          <p:spPr bwMode="auto">
            <a:xfrm>
              <a:off x="268" y="48"/>
              <a:ext cx="48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diameter</a:t>
              </a:r>
              <a:endParaRPr lang="en-US" altLang="zh-CN" sz="2000"/>
            </a:p>
          </p:txBody>
        </p:sp>
        <p:sp>
          <p:nvSpPr>
            <p:cNvPr id="63" name="Rectangle 83"/>
            <p:cNvSpPr>
              <a:spLocks noChangeArrowheads="1"/>
            </p:cNvSpPr>
            <p:nvPr/>
          </p:nvSpPr>
          <p:spPr bwMode="auto">
            <a:xfrm>
              <a:off x="1729" y="302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4" name="Rectangle 84"/>
            <p:cNvSpPr>
              <a:spLocks noChangeArrowheads="1"/>
            </p:cNvSpPr>
            <p:nvPr/>
          </p:nvSpPr>
          <p:spPr bwMode="auto">
            <a:xfrm>
              <a:off x="1959" y="335"/>
              <a:ext cx="329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SCTP</a:t>
              </a:r>
              <a:endParaRPr lang="en-US" altLang="zh-CN" sz="2000"/>
            </a:p>
          </p:txBody>
        </p:sp>
        <p:sp>
          <p:nvSpPr>
            <p:cNvPr id="65" name="Rectangle 85"/>
            <p:cNvSpPr>
              <a:spLocks noChangeArrowheads="1"/>
            </p:cNvSpPr>
            <p:nvPr/>
          </p:nvSpPr>
          <p:spPr bwMode="auto">
            <a:xfrm>
              <a:off x="1729" y="14"/>
              <a:ext cx="867" cy="29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6" name="Rectangle 86"/>
            <p:cNvSpPr>
              <a:spLocks noChangeArrowheads="1"/>
            </p:cNvSpPr>
            <p:nvPr/>
          </p:nvSpPr>
          <p:spPr bwMode="auto">
            <a:xfrm>
              <a:off x="1993" y="48"/>
              <a:ext cx="48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diameter</a:t>
              </a:r>
              <a:endParaRPr lang="en-US" altLang="zh-CN" sz="2000"/>
            </a:p>
          </p:txBody>
        </p:sp>
        <p:sp>
          <p:nvSpPr>
            <p:cNvPr id="67" name="Line 87"/>
            <p:cNvSpPr>
              <a:spLocks noChangeShapeType="1"/>
            </p:cNvSpPr>
            <p:nvPr/>
          </p:nvSpPr>
          <p:spPr bwMode="auto">
            <a:xfrm>
              <a:off x="867" y="1099"/>
              <a:ext cx="86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88"/>
            <p:cNvSpPr>
              <a:spLocks noChangeShapeType="1"/>
            </p:cNvSpPr>
            <p:nvPr/>
          </p:nvSpPr>
          <p:spPr bwMode="auto">
            <a:xfrm>
              <a:off x="867" y="734"/>
              <a:ext cx="86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89"/>
            <p:cNvSpPr>
              <a:spLocks noChangeShapeType="1"/>
            </p:cNvSpPr>
            <p:nvPr/>
          </p:nvSpPr>
          <p:spPr bwMode="auto">
            <a:xfrm>
              <a:off x="867" y="446"/>
              <a:ext cx="86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90"/>
            <p:cNvSpPr>
              <a:spLocks noChangeShapeType="1"/>
            </p:cNvSpPr>
            <p:nvPr/>
          </p:nvSpPr>
          <p:spPr bwMode="auto">
            <a:xfrm>
              <a:off x="867" y="158"/>
              <a:ext cx="86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Rectangle 91"/>
            <p:cNvSpPr>
              <a:spLocks noChangeArrowheads="1"/>
            </p:cNvSpPr>
            <p:nvPr/>
          </p:nvSpPr>
          <p:spPr bwMode="auto">
            <a:xfrm>
              <a:off x="5" y="883"/>
              <a:ext cx="867" cy="432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72" name="Rectangle 92"/>
            <p:cNvSpPr>
              <a:spLocks noChangeArrowheads="1"/>
            </p:cNvSpPr>
            <p:nvPr/>
          </p:nvSpPr>
          <p:spPr bwMode="auto">
            <a:xfrm>
              <a:off x="115" y="921"/>
              <a:ext cx="15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L1</a:t>
              </a:r>
              <a:endParaRPr lang="en-US" altLang="zh-CN" sz="2000"/>
            </a:p>
          </p:txBody>
        </p:sp>
        <p:sp>
          <p:nvSpPr>
            <p:cNvPr id="73" name="Rectangle 93"/>
            <p:cNvSpPr>
              <a:spLocks noChangeArrowheads="1"/>
            </p:cNvSpPr>
            <p:nvPr/>
          </p:nvSpPr>
          <p:spPr bwMode="auto">
            <a:xfrm>
              <a:off x="226" y="1103"/>
              <a:ext cx="368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Bearer</a:t>
              </a:r>
              <a:endParaRPr lang="en-US" altLang="zh-CN" sz="2000"/>
            </a:p>
          </p:txBody>
        </p:sp>
        <p:sp>
          <p:nvSpPr>
            <p:cNvPr id="74" name="Rectangle 94"/>
            <p:cNvSpPr>
              <a:spLocks noChangeArrowheads="1"/>
            </p:cNvSpPr>
            <p:nvPr/>
          </p:nvSpPr>
          <p:spPr bwMode="auto">
            <a:xfrm>
              <a:off x="1729" y="883"/>
              <a:ext cx="867" cy="432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75" name="Rectangle 95"/>
            <p:cNvSpPr>
              <a:spLocks noChangeArrowheads="1"/>
            </p:cNvSpPr>
            <p:nvPr/>
          </p:nvSpPr>
          <p:spPr bwMode="auto">
            <a:xfrm>
              <a:off x="1840" y="919"/>
              <a:ext cx="1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L1</a:t>
              </a:r>
              <a:endParaRPr lang="en-US" altLang="zh-CN" sz="2000"/>
            </a:p>
          </p:txBody>
        </p:sp>
        <p:sp>
          <p:nvSpPr>
            <p:cNvPr id="76" name="Rectangle 96"/>
            <p:cNvSpPr>
              <a:spLocks noChangeArrowheads="1"/>
            </p:cNvSpPr>
            <p:nvPr/>
          </p:nvSpPr>
          <p:spPr bwMode="auto">
            <a:xfrm>
              <a:off x="1951" y="1099"/>
              <a:ext cx="368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eaLnBrk="0" hangingPunct="0"/>
              <a:r>
                <a:rPr lang="en-US" altLang="zh-CN" sz="900">
                  <a:solidFill>
                    <a:srgbClr val="000000"/>
                  </a:solidFill>
                </a:rPr>
                <a:t>Bearer</a:t>
              </a:r>
              <a:endParaRPr lang="en-US" altLang="zh-CN" sz="2000"/>
            </a:p>
          </p:txBody>
        </p:sp>
      </p:grpSp>
      <p:sp>
        <p:nvSpPr>
          <p:cNvPr id="90" name="Line 97"/>
          <p:cNvSpPr>
            <a:spLocks noChangeShapeType="1"/>
          </p:cNvSpPr>
          <p:nvPr/>
        </p:nvSpPr>
        <p:spPr bwMode="auto">
          <a:xfrm>
            <a:off x="4382467" y="1700560"/>
            <a:ext cx="0" cy="417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91" name="标题 91"/>
          <p:cNvSpPr txBox="1">
            <a:spLocks/>
          </p:cNvSpPr>
          <p:nvPr/>
        </p:nvSpPr>
        <p:spPr>
          <a:xfrm>
            <a:off x="-28720" y="335310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S6a/Gr</a:t>
            </a:r>
            <a:r>
              <a:rPr lang="zh-CN" altLang="en-US" dirty="0"/>
              <a:t>控制面协议对比</a:t>
            </a:r>
          </a:p>
        </p:txBody>
      </p:sp>
    </p:spTree>
    <p:extLst>
      <p:ext uri="{BB962C8B-B14F-4D97-AF65-F5344CB8AC3E}">
        <p14:creationId xmlns:p14="http://schemas.microsoft.com/office/powerpoint/2010/main" xmlns="" val="39531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 txBox="1">
            <a:spLocks noChangeArrowheads="1"/>
          </p:cNvSpPr>
          <p:nvPr/>
        </p:nvSpPr>
        <p:spPr bwMode="auto">
          <a:xfrm>
            <a:off x="-5680" y="352425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LTE</a:t>
            </a:r>
            <a:r>
              <a:rPr lang="zh-CN" altLang="en-US" dirty="0"/>
              <a:t>数据业务</a:t>
            </a:r>
            <a:r>
              <a:rPr lang="zh-CN" altLang="en-US" dirty="0" smtClean="0"/>
              <a:t>流程</a:t>
            </a:r>
            <a:endParaRPr lang="en-US" altLang="zh-CN" dirty="0"/>
          </a:p>
        </p:txBody>
      </p:sp>
      <p:pic>
        <p:nvPicPr>
          <p:cNvPr id="12291" name="Picture 2" descr="C:\Users\pingyan\AppData\Roaming\Tencent\Users\179716483\QQ\WinTemp\RichOle\3T(]FST1KP1CV@6[{Y5S7~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646" y="3847564"/>
            <a:ext cx="4712677" cy="2578100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3" descr="C:\Users\pingyan\AppData\Roaming\Tencent\Users\179716483\QQ\WinTemp\RichOle\E@K2@OG%9]J3IST72]R12A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646" y="1104364"/>
            <a:ext cx="4712677" cy="2603500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7"/>
          <p:cNvSpPr>
            <a:spLocks noChangeArrowheads="1"/>
          </p:cNvSpPr>
          <p:nvPr/>
        </p:nvSpPr>
        <p:spPr bwMode="auto">
          <a:xfrm rot="10800000">
            <a:off x="5142036" y="1128178"/>
            <a:ext cx="3543300" cy="2541587"/>
          </a:xfrm>
          <a:prstGeom prst="chevron">
            <a:avLst>
              <a:gd name="adj" fmla="val 11468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2294" name="Text Box 22"/>
          <p:cNvSpPr txBox="1">
            <a:spLocks noChangeArrowheads="1"/>
          </p:cNvSpPr>
          <p:nvPr/>
        </p:nvSpPr>
        <p:spPr bwMode="gray">
          <a:xfrm>
            <a:off x="5503985" y="1083727"/>
            <a:ext cx="287508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0">
                <a:latin typeface="微软雅黑" pitchFamily="34" charset="-122"/>
              </a:rPr>
              <a:t>用户使用</a:t>
            </a:r>
            <a:r>
              <a:rPr lang="en-US" altLang="zh-CN" sz="1400" b="0">
                <a:latin typeface="微软雅黑" pitchFamily="34" charset="-122"/>
              </a:rPr>
              <a:t>EAP-AKA</a:t>
            </a:r>
            <a:r>
              <a:rPr lang="zh-CN" altLang="en-US" sz="1400" b="0">
                <a:latin typeface="微软雅黑" pitchFamily="34" charset="-122"/>
              </a:rPr>
              <a:t>方式，同时</a:t>
            </a:r>
            <a:r>
              <a:rPr lang="en-US" altLang="zh-CN" sz="1400" b="0">
                <a:latin typeface="微软雅黑" pitchFamily="34" charset="-122"/>
              </a:rPr>
              <a:t>MME</a:t>
            </a:r>
            <a:r>
              <a:rPr lang="zh-CN" altLang="en-US" sz="1400" b="0">
                <a:latin typeface="微软雅黑" pitchFamily="34" charset="-122"/>
              </a:rPr>
              <a:t>、</a:t>
            </a:r>
            <a:r>
              <a:rPr lang="en-US" altLang="zh-CN" sz="1400" b="0">
                <a:latin typeface="微软雅黑" pitchFamily="34" charset="-122"/>
              </a:rPr>
              <a:t>HSS</a:t>
            </a:r>
            <a:r>
              <a:rPr lang="zh-CN" altLang="en-US" sz="1400" b="0">
                <a:latin typeface="微软雅黑" pitchFamily="34" charset="-122"/>
              </a:rPr>
              <a:t>进行接入认证；</a:t>
            </a:r>
            <a:endParaRPr lang="en-US" altLang="zh-CN" sz="1400" b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1400" b="0">
                <a:latin typeface="微软雅黑" pitchFamily="34" charset="-122"/>
              </a:rPr>
              <a:t>MME</a:t>
            </a:r>
            <a:r>
              <a:rPr lang="zh-CN" altLang="en-US" sz="1400" b="0">
                <a:latin typeface="微软雅黑" pitchFamily="34" charset="-122"/>
              </a:rPr>
              <a:t>为用户选择</a:t>
            </a:r>
            <a:r>
              <a:rPr lang="en-US" altLang="zh-CN" sz="1400" b="0">
                <a:latin typeface="微软雅黑" pitchFamily="34" charset="-122"/>
              </a:rPr>
              <a:t>SAE-GW</a:t>
            </a:r>
            <a:r>
              <a:rPr lang="zh-CN" altLang="en-US" sz="1400" b="0">
                <a:latin typeface="微软雅黑" pitchFamily="34" charset="-122"/>
              </a:rPr>
              <a:t>，并指示</a:t>
            </a:r>
            <a:r>
              <a:rPr lang="en-US" altLang="zh-CN" sz="1400" b="0">
                <a:latin typeface="微软雅黑" pitchFamily="34" charset="-122"/>
              </a:rPr>
              <a:t>SAE-GW</a:t>
            </a:r>
            <a:r>
              <a:rPr lang="zh-CN" altLang="en-US" sz="1400" b="0">
                <a:latin typeface="微软雅黑" pitchFamily="34" charset="-122"/>
              </a:rPr>
              <a:t>为用户建立默认承载</a:t>
            </a:r>
            <a:endParaRPr lang="en-US" altLang="zh-CN" sz="1400" b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0">
                <a:latin typeface="微软雅黑" pitchFamily="34" charset="-122"/>
              </a:rPr>
              <a:t>用户数据流通过</a:t>
            </a:r>
            <a:r>
              <a:rPr lang="en-US" altLang="zh-CN" sz="1400" b="0">
                <a:latin typeface="微软雅黑" pitchFamily="34" charset="-122"/>
              </a:rPr>
              <a:t>eNdeB</a:t>
            </a:r>
            <a:r>
              <a:rPr lang="zh-CN" altLang="en-US" sz="1400" b="0">
                <a:latin typeface="微软雅黑" pitchFamily="34" charset="-122"/>
              </a:rPr>
              <a:t>、</a:t>
            </a:r>
            <a:r>
              <a:rPr lang="en-US" altLang="zh-CN" sz="1400" b="0">
                <a:latin typeface="微软雅黑" pitchFamily="34" charset="-122"/>
              </a:rPr>
              <a:t>SAE GW</a:t>
            </a:r>
            <a:r>
              <a:rPr lang="zh-CN" altLang="en-US" sz="1400" b="0">
                <a:latin typeface="微软雅黑" pitchFamily="34" charset="-122"/>
              </a:rPr>
              <a:t>转发到数据业务网</a:t>
            </a:r>
            <a:endParaRPr lang="en-US" altLang="zh-CN" sz="1400" b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1400" b="0">
                <a:latin typeface="微软雅黑" pitchFamily="34" charset="-122"/>
              </a:rPr>
              <a:t>PCRF</a:t>
            </a:r>
            <a:r>
              <a:rPr lang="zh-CN" altLang="en-US" sz="1400" b="0">
                <a:latin typeface="微软雅黑" pitchFamily="34" charset="-122"/>
              </a:rPr>
              <a:t>为用户数据流提供</a:t>
            </a:r>
            <a:r>
              <a:rPr lang="en-US" altLang="zh-CN" sz="1400" b="0">
                <a:latin typeface="微软雅黑" pitchFamily="34" charset="-122"/>
              </a:rPr>
              <a:t>Qos</a:t>
            </a:r>
            <a:r>
              <a:rPr lang="zh-CN" altLang="en-US" sz="1400" b="0">
                <a:latin typeface="微软雅黑" pitchFamily="34" charset="-122"/>
              </a:rPr>
              <a:t>的控制策略</a:t>
            </a: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 rot="10800000">
            <a:off x="5130312" y="3858678"/>
            <a:ext cx="3543300" cy="2541587"/>
          </a:xfrm>
          <a:prstGeom prst="chevron">
            <a:avLst>
              <a:gd name="adj" fmla="val 11468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defTabSz="330200" eaLnBrk="0" hangingPunct="0">
              <a:lnSpc>
                <a:spcPct val="150000"/>
              </a:lnSpc>
              <a:tabLst>
                <a:tab pos="8521700" algn="r"/>
              </a:tabLst>
              <a:defRPr/>
            </a:pPr>
            <a:endParaRPr lang="zh-CN" altLang="en-US" sz="2000" b="0" dirty="0">
              <a:latin typeface="微软雅黑" pitchFamily="34" charset="-122"/>
            </a:endParaRPr>
          </a:p>
        </p:txBody>
      </p:sp>
      <p:sp>
        <p:nvSpPr>
          <p:cNvPr id="12296" name="Text Box 22"/>
          <p:cNvSpPr txBox="1">
            <a:spLocks noChangeArrowheads="1"/>
          </p:cNvSpPr>
          <p:nvPr/>
        </p:nvSpPr>
        <p:spPr bwMode="gray">
          <a:xfrm>
            <a:off x="5527431" y="3775680"/>
            <a:ext cx="287508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defTabSz="330200" eaLnBrk="0" hangingPunct="0"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3302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1700" algn="r"/>
              </a:tabLst>
              <a:defRPr sz="1900" b="1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0" dirty="0">
                <a:latin typeface="微软雅黑" pitchFamily="34" charset="-122"/>
              </a:rPr>
              <a:t>用户通过拜访地网络接入，访问归属地业务，通过漫游地</a:t>
            </a:r>
            <a:r>
              <a:rPr lang="en-US" altLang="zh-CN" sz="1400" b="0" dirty="0">
                <a:latin typeface="微软雅黑" pitchFamily="34" charset="-122"/>
              </a:rPr>
              <a:t>MME</a:t>
            </a:r>
            <a:r>
              <a:rPr lang="zh-CN" altLang="en-US" sz="1400" b="0" dirty="0">
                <a:latin typeface="微软雅黑" pitchFamily="34" charset="-122"/>
              </a:rPr>
              <a:t>以及归属地</a:t>
            </a:r>
            <a:r>
              <a:rPr lang="en-US" altLang="zh-CN" sz="1400" b="0" dirty="0">
                <a:latin typeface="微软雅黑" pitchFamily="34" charset="-122"/>
              </a:rPr>
              <a:t>HSS</a:t>
            </a:r>
            <a:r>
              <a:rPr lang="zh-CN" altLang="en-US" sz="1400" b="0" dirty="0">
                <a:latin typeface="微软雅黑" pitchFamily="34" charset="-122"/>
              </a:rPr>
              <a:t>完成接入认证</a:t>
            </a:r>
            <a:r>
              <a:rPr lang="zh-CN" altLang="en-US" sz="1400" b="0" dirty="0" smtClean="0">
                <a:latin typeface="微软雅黑" pitchFamily="34" charset="-122"/>
              </a:rPr>
              <a:t>；</a:t>
            </a:r>
            <a:r>
              <a:rPr lang="en-US" altLang="zh-CN" sz="1400" b="0" dirty="0" smtClean="0">
                <a:latin typeface="微软雅黑" pitchFamily="34" charset="-122"/>
              </a:rPr>
              <a:t>S-GW</a:t>
            </a:r>
            <a:r>
              <a:rPr lang="zh-CN" altLang="en-US" sz="1400" b="0" dirty="0">
                <a:latin typeface="微软雅黑" pitchFamily="34" charset="-122"/>
              </a:rPr>
              <a:t>为用户建立到归属地</a:t>
            </a:r>
            <a:r>
              <a:rPr lang="en-US" altLang="zh-CN" sz="1400" b="0" dirty="0">
                <a:latin typeface="微软雅黑" pitchFamily="34" charset="-122"/>
              </a:rPr>
              <a:t>P-GW</a:t>
            </a:r>
            <a:r>
              <a:rPr lang="zh-CN" altLang="en-US" sz="1400" b="0" dirty="0">
                <a:latin typeface="微软雅黑" pitchFamily="34" charset="-122"/>
              </a:rPr>
              <a:t>的数据转发隧道</a:t>
            </a:r>
            <a:r>
              <a:rPr lang="zh-CN" altLang="en-US" sz="1400" b="0" dirty="0" smtClean="0">
                <a:latin typeface="微软雅黑" pitchFamily="34" charset="-122"/>
              </a:rPr>
              <a:t>；归属</a:t>
            </a:r>
            <a:r>
              <a:rPr lang="zh-CN" altLang="en-US" sz="1400" b="0" dirty="0">
                <a:latin typeface="微软雅黑" pitchFamily="34" charset="-122"/>
              </a:rPr>
              <a:t>地</a:t>
            </a:r>
            <a:r>
              <a:rPr lang="en-US" altLang="zh-CN" sz="1400" b="0" dirty="0">
                <a:latin typeface="微软雅黑" pitchFamily="34" charset="-122"/>
              </a:rPr>
              <a:t>PCRF</a:t>
            </a:r>
            <a:r>
              <a:rPr lang="zh-CN" altLang="en-US" sz="1400" b="0" dirty="0">
                <a:latin typeface="微软雅黑" pitchFamily="34" charset="-122"/>
              </a:rPr>
              <a:t>为用户数据流提供</a:t>
            </a:r>
            <a:r>
              <a:rPr lang="en-US" altLang="zh-CN" sz="1400" b="0" dirty="0" err="1">
                <a:latin typeface="微软雅黑" pitchFamily="34" charset="-122"/>
              </a:rPr>
              <a:t>Qos</a:t>
            </a:r>
            <a:r>
              <a:rPr lang="zh-CN" altLang="en-US" sz="1400" b="0" dirty="0">
                <a:latin typeface="微软雅黑" pitchFamily="34" charset="-122"/>
              </a:rPr>
              <a:t>的控制</a:t>
            </a:r>
            <a:r>
              <a:rPr lang="zh-CN" altLang="en-US" sz="1400" b="0" dirty="0" smtClean="0">
                <a:latin typeface="微软雅黑" pitchFamily="34" charset="-122"/>
              </a:rPr>
              <a:t>策略</a:t>
            </a:r>
            <a:endParaRPr lang="en-US" altLang="zh-CN" sz="1400" b="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0" dirty="0" smtClean="0">
                <a:latin typeface="微软雅黑" pitchFamily="34" charset="-122"/>
              </a:rPr>
              <a:t>用户通过拜访地接入数据业务网，认证仍需回归属地</a:t>
            </a:r>
            <a:r>
              <a:rPr lang="en-US" altLang="zh-CN" sz="1400" b="0" dirty="0" smtClean="0">
                <a:latin typeface="微软雅黑" pitchFamily="34" charset="-122"/>
              </a:rPr>
              <a:t>HSS</a:t>
            </a:r>
            <a:r>
              <a:rPr lang="zh-CN" altLang="en-US" sz="1400" b="0" dirty="0" smtClean="0">
                <a:latin typeface="微软雅黑" pitchFamily="34" charset="-122"/>
              </a:rPr>
              <a:t>认证。</a:t>
            </a:r>
            <a:endParaRPr lang="en-US" altLang="zh-CN" sz="1400" b="0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197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17" y="3429000"/>
            <a:ext cx="7559532" cy="3021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260648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UE</a:t>
            </a:r>
            <a:r>
              <a:rPr lang="zh-CN" altLang="en-US" dirty="0"/>
              <a:t>附着过程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14324" y="1340768"/>
            <a:ext cx="8524875" cy="4391025"/>
          </a:xfrm>
          <a:prstGeom prst="rect">
            <a:avLst/>
          </a:prstGeom>
        </p:spPr>
        <p:txBody>
          <a:bodyPr/>
          <a:lstStyle>
            <a:lvl1pPr marL="265113" indent="-265113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794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30313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383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UE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发送附着消息给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，进行网络注册，也就是网络附着（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network attachment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marL="266700" lvl="1" indent="-76200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鉴权</a:t>
            </a: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发送创建默认承载消息给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S-GW</a:t>
            </a: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S-GW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把创建默认承载消息转发给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P-GW</a:t>
            </a:r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PDN-GW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为新的会话建立向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PCRF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申请策略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然后安装必要的过滤器（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SDF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24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820" y="4082752"/>
            <a:ext cx="71342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332656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业务请求过程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14325" y="1196752"/>
            <a:ext cx="8524875" cy="4391025"/>
          </a:xfrm>
          <a:prstGeom prst="rect">
            <a:avLst/>
          </a:prstGeom>
        </p:spPr>
        <p:txBody>
          <a:bodyPr/>
          <a:lstStyle>
            <a:lvl1pPr marL="265113" indent="-265113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794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30313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383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支持两种业务请求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lvl="2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发起的业务请求：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发给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，要求业务接入</a:t>
            </a:r>
          </a:p>
          <a:p>
            <a:pPr lvl="3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网络发起的业务请求：当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PDN-GW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接到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数据包时，由网络对注册用户发起业务请求</a:t>
            </a:r>
          </a:p>
          <a:p>
            <a:pPr lvl="3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任一业务请求都可以触发专用承载的建立（取决于业务请求的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QoS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UE can send a request bearer-allocation message to MME after the service request</a:t>
            </a:r>
          </a:p>
          <a:p>
            <a:pPr lvl="2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基于收到的业务请求，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PCRF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可以触发专有承载的建立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182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546" y="4069035"/>
            <a:ext cx="696277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0" y="332656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寻呼过程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14325" y="1196752"/>
            <a:ext cx="8524875" cy="4391025"/>
          </a:xfrm>
          <a:prstGeom prst="rect">
            <a:avLst/>
          </a:prstGeom>
        </p:spPr>
        <p:txBody>
          <a:bodyPr/>
          <a:lstStyle>
            <a:lvl1pPr marL="265113" indent="-265113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794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30313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383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对于处于空闲状态的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，当下行数据到达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EPC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时，数据终结在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S-GW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S-GW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发起寻呼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lvl="2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S-GW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向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发出下行数据通知（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downlink Data notification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lvl="2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S-GW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开始缓存下行数据包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lvl="2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向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注册的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TA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列表内的所有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eNB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发出寻呼消息，要求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eNB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在其覆盖范围内寻呼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UE.</a:t>
            </a:r>
          </a:p>
          <a:p>
            <a:pPr lvl="2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收到寻呼后，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发起业务请求流程（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UE-triggered service-request procedure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重建无线承载和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－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承载，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S-GW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开始清空缓存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34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"/>
          <p:cNvSpPr>
            <a:spLocks noChangeArrowheads="1"/>
          </p:cNvSpPr>
          <p:nvPr/>
        </p:nvSpPr>
        <p:spPr bwMode="auto">
          <a:xfrm>
            <a:off x="685800" y="3046413"/>
            <a:ext cx="3851275" cy="1762125"/>
          </a:xfrm>
          <a:prstGeom prst="ellipse">
            <a:avLst/>
          </a:prstGeom>
          <a:solidFill>
            <a:srgbClr val="FF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36512" y="260648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EPC/SAE</a:t>
            </a:r>
            <a:r>
              <a:rPr lang="zh-CN" altLang="en-US" dirty="0" smtClean="0"/>
              <a:t>网络</a:t>
            </a:r>
            <a:r>
              <a:rPr lang="zh-CN" altLang="en-US" dirty="0"/>
              <a:t>标识</a:t>
            </a:r>
          </a:p>
        </p:txBody>
      </p:sp>
      <p:pic>
        <p:nvPicPr>
          <p:cNvPr id="4" name="Picture 4" descr="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4613" y="5022850"/>
            <a:ext cx="5730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0" y="1639888"/>
            <a:ext cx="479425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1062038" y="3460750"/>
            <a:ext cx="1468437" cy="901700"/>
          </a:xfrm>
          <a:prstGeom prst="ellipse">
            <a:avLst/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529013" y="1727200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MME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2922588" y="2459038"/>
            <a:ext cx="1611312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622800" y="2446338"/>
            <a:ext cx="169862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187575" y="3076575"/>
            <a:ext cx="958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TA List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436688" y="3457575"/>
            <a:ext cx="679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TA 1</a:t>
            </a: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1173163" y="3786188"/>
            <a:ext cx="617537" cy="37306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t">
              <a:defRPr/>
            </a:pPr>
            <a:r>
              <a:rPr lang="en-US" altLang="zh-CN" sz="1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宋体" charset="-122"/>
              </a:rPr>
              <a:t>CELL1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1801813" y="3770313"/>
            <a:ext cx="617537" cy="37306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t">
              <a:defRPr/>
            </a:pPr>
            <a:r>
              <a:rPr lang="en-US" altLang="zh-CN" sz="1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宋体" charset="-122"/>
              </a:rPr>
              <a:t>CELL2</a:t>
            </a:r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2674938" y="3460750"/>
            <a:ext cx="1468437" cy="901700"/>
          </a:xfrm>
          <a:prstGeom prst="ellipse">
            <a:avLst/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049588" y="3457575"/>
            <a:ext cx="679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TA 2</a:t>
            </a: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2786063" y="3786188"/>
            <a:ext cx="617537" cy="37306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t">
              <a:defRPr/>
            </a:pPr>
            <a:r>
              <a:rPr lang="en-US" altLang="zh-CN" sz="1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宋体" charset="-122"/>
              </a:rPr>
              <a:t>CELL3</a:t>
            </a:r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3414713" y="3770313"/>
            <a:ext cx="617537" cy="37306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t">
              <a:defRPr/>
            </a:pPr>
            <a:r>
              <a:rPr lang="en-US" altLang="zh-CN" sz="1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宋体" charset="-122"/>
              </a:rPr>
              <a:t>CELL4</a:t>
            </a: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4625975" y="3057525"/>
            <a:ext cx="3851275" cy="1762125"/>
          </a:xfrm>
          <a:prstGeom prst="ellipse">
            <a:avLst/>
          </a:prstGeom>
          <a:solidFill>
            <a:srgbClr val="FF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5002213" y="3471863"/>
            <a:ext cx="1468437" cy="901700"/>
          </a:xfrm>
          <a:prstGeom prst="ellipse">
            <a:avLst/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127750" y="3087688"/>
            <a:ext cx="958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TA List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5376863" y="3468688"/>
            <a:ext cx="6794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TA 1</a:t>
            </a: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113338" y="3797300"/>
            <a:ext cx="617537" cy="3730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t">
              <a:defRPr/>
            </a:pPr>
            <a:r>
              <a:rPr lang="en-US" altLang="zh-CN" sz="1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宋体" charset="-122"/>
              </a:rPr>
              <a:t>CELL1</a:t>
            </a: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741988" y="3781425"/>
            <a:ext cx="617537" cy="3730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t">
              <a:defRPr/>
            </a:pPr>
            <a:r>
              <a:rPr lang="en-US" altLang="zh-CN" sz="1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宋体" charset="-122"/>
              </a:rPr>
              <a:t>CELL2</a:t>
            </a:r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6615113" y="3471863"/>
            <a:ext cx="1468437" cy="901700"/>
          </a:xfrm>
          <a:prstGeom prst="ellipse">
            <a:avLst/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6989763" y="3468688"/>
            <a:ext cx="6794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TA 2</a:t>
            </a:r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726238" y="3797300"/>
            <a:ext cx="617537" cy="3730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t">
              <a:defRPr/>
            </a:pPr>
            <a:r>
              <a:rPr lang="en-US" altLang="zh-CN" sz="1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宋体" charset="-122"/>
              </a:rPr>
              <a:t>CELL3</a:t>
            </a:r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7354888" y="3781425"/>
            <a:ext cx="617537" cy="3730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t">
              <a:defRPr/>
            </a:pPr>
            <a:r>
              <a:rPr lang="en-US" altLang="zh-CN" sz="1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宋体" charset="-122"/>
              </a:rPr>
              <a:t>CELL4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4854575" y="1689100"/>
            <a:ext cx="3854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MMEI=</a:t>
            </a:r>
            <a:r>
              <a:rPr lang="fr-FR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 MME Group ID+MME Code</a:t>
            </a:r>
            <a:endParaRPr lang="en-US" altLang="zh-CN" b="1" i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3305175" y="4965700"/>
            <a:ext cx="3740150" cy="1190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IMSI</a:t>
            </a:r>
          </a:p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MSISDN</a:t>
            </a:r>
          </a:p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GUTI=GUMMEI+M-TMSI</a:t>
            </a:r>
          </a:p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         =MCC+MNC+MMEI+M-TMSI</a:t>
            </a: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860425" y="2430463"/>
            <a:ext cx="24638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TAI=MCC+MNC+TAC</a:t>
            </a:r>
          </a:p>
        </p:txBody>
      </p:sp>
    </p:spTree>
    <p:extLst>
      <p:ext uri="{BB962C8B-B14F-4D97-AF65-F5344CB8AC3E}">
        <p14:creationId xmlns:p14="http://schemas.microsoft.com/office/powerpoint/2010/main" xmlns="" val="316816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5496" y="308645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GUTI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55650" y="2440136"/>
            <a:ext cx="7704138" cy="4013200"/>
          </a:xfrm>
          <a:prstGeom prst="rect">
            <a:avLst/>
          </a:prstGeom>
        </p:spPr>
        <p:txBody>
          <a:bodyPr/>
          <a:lstStyle>
            <a:lvl1pPr marL="265113" indent="-265113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794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30313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383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95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GUTI 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Globally Unique Temporary ID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GUTI)</a:t>
            </a:r>
          </a:p>
          <a:p>
            <a:pPr lvl="1" eaLnBrk="1" hangingPunct="1">
              <a:lnSpc>
                <a:spcPct val="195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GUTI=GUMMEI+M-TMSI</a:t>
            </a:r>
          </a:p>
          <a:p>
            <a:pPr lvl="1" eaLnBrk="1" hangingPunct="1">
              <a:lnSpc>
                <a:spcPct val="195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GUMMEI=MCC+MNC+MMEI</a:t>
            </a:r>
          </a:p>
          <a:p>
            <a:pPr lvl="1" eaLnBrk="1" hangingPunct="1">
              <a:lnSpc>
                <a:spcPct val="195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MMEI=MMEGI+MMEC</a:t>
            </a:r>
          </a:p>
          <a:p>
            <a:pPr lvl="1" eaLnBrk="1" hangingPunct="1">
              <a:lnSpc>
                <a:spcPct val="195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M-TMSI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类似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UMTS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系统的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TMSI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P-TMSI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两个参数</a:t>
            </a:r>
          </a:p>
          <a:p>
            <a:pPr lvl="1" eaLnBrk="1" hangingPunct="1">
              <a:lnSpc>
                <a:spcPct val="195000"/>
              </a:lnSpc>
            </a:pP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423402" y="1177143"/>
            <a:ext cx="865187" cy="358775"/>
          </a:xfrm>
          <a:prstGeom prst="rect">
            <a:avLst/>
          </a:prstGeom>
          <a:gradFill rotWithShape="0">
            <a:gsLst>
              <a:gs pos="0">
                <a:srgbClr val="84D0FA"/>
              </a:gs>
              <a:gs pos="100000">
                <a:srgbClr val="84D0FA"/>
              </a:gs>
            </a:gsLst>
            <a:lin ang="5400000" scaled="1"/>
          </a:gra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defTabSz="784225" eaLnBrk="0" hangingPunct="0">
              <a:defRPr/>
            </a:pPr>
            <a:r>
              <a:rPr lang="en-US" altLang="zh-CN" sz="2100">
                <a:latin typeface="Arial" charset="0"/>
                <a:ea typeface="MS PGothic" pitchFamily="34" charset="-128"/>
              </a:rPr>
              <a:t>MMC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234614" y="1177143"/>
            <a:ext cx="1298575" cy="358775"/>
          </a:xfrm>
          <a:prstGeom prst="rect">
            <a:avLst/>
          </a:prstGeom>
          <a:gradFill rotWithShape="0">
            <a:gsLst>
              <a:gs pos="0">
                <a:srgbClr val="84D0FA"/>
              </a:gs>
              <a:gs pos="100000">
                <a:srgbClr val="84D0FA"/>
              </a:gs>
            </a:gsLst>
            <a:lin ang="5400000" scaled="1"/>
          </a:gra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defTabSz="784225" eaLnBrk="0" hangingPunct="0">
              <a:defRPr/>
            </a:pPr>
            <a:r>
              <a:rPr lang="en-US" altLang="zh-CN" sz="2100">
                <a:latin typeface="Arial" charset="0"/>
                <a:ea typeface="MS PGothic" pitchFamily="34" charset="-128"/>
              </a:rPr>
              <a:t>MNC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673139" y="1177143"/>
            <a:ext cx="2233613" cy="358775"/>
          </a:xfrm>
          <a:prstGeom prst="rect">
            <a:avLst/>
          </a:prstGeom>
          <a:gradFill rotWithShape="0">
            <a:gsLst>
              <a:gs pos="0">
                <a:srgbClr val="84D0FA"/>
              </a:gs>
              <a:gs pos="100000">
                <a:srgbClr val="84D0FA"/>
              </a:gs>
            </a:gsLst>
            <a:lin ang="5400000" scaled="1"/>
          </a:gra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defTabSz="784225" eaLnBrk="0" hangingPunct="0">
              <a:defRPr/>
            </a:pPr>
            <a:r>
              <a:rPr lang="en-US" altLang="zh-CN" sz="2100">
                <a:latin typeface="Arial" charset="0"/>
                <a:ea typeface="MS PGothic" pitchFamily="34" charset="-128"/>
              </a:rPr>
              <a:t>M-TMSI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809539" y="1177143"/>
            <a:ext cx="865188" cy="358775"/>
          </a:xfrm>
          <a:prstGeom prst="rect">
            <a:avLst/>
          </a:prstGeom>
          <a:gradFill rotWithShape="0">
            <a:gsLst>
              <a:gs pos="0">
                <a:srgbClr val="84D0FA"/>
              </a:gs>
              <a:gs pos="100000">
                <a:srgbClr val="84D0FA"/>
              </a:gs>
            </a:gsLst>
            <a:lin ang="5400000" scaled="1"/>
          </a:gra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defTabSz="784225" eaLnBrk="0" hangingPunct="0">
              <a:defRPr/>
            </a:pPr>
            <a:r>
              <a:rPr lang="en-US" altLang="zh-CN" sz="2100">
                <a:latin typeface="Arial" charset="0"/>
                <a:ea typeface="MS PGothic" pitchFamily="34" charset="-128"/>
              </a:rPr>
              <a:t>MMEC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512552" y="1178731"/>
            <a:ext cx="1298575" cy="358775"/>
          </a:xfrm>
          <a:prstGeom prst="rect">
            <a:avLst/>
          </a:prstGeom>
          <a:gradFill rotWithShape="0">
            <a:gsLst>
              <a:gs pos="0">
                <a:srgbClr val="84D0FA"/>
              </a:gs>
              <a:gs pos="100000">
                <a:srgbClr val="84D0FA"/>
              </a:gs>
            </a:gsLst>
            <a:lin ang="5400000" scaled="1"/>
          </a:gra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defTabSz="784225" eaLnBrk="0" hangingPunct="0">
              <a:defRPr/>
            </a:pPr>
            <a:r>
              <a:rPr lang="en-US" altLang="zh-CN" sz="2100" dirty="0" smtClean="0">
                <a:latin typeface="Arial" charset="0"/>
                <a:ea typeface="MS PGothic" pitchFamily="34" charset="-128"/>
              </a:rPr>
              <a:t>MMEGI</a:t>
            </a:r>
            <a:endParaRPr lang="en-US" altLang="zh-CN" sz="2100" dirty="0">
              <a:latin typeface="Arial" charset="0"/>
              <a:ea typeface="MS PGothic" pitchFamily="34" charset="-128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1424989" y="1537506"/>
            <a:ext cx="0" cy="358775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5673139" y="1896281"/>
            <a:ext cx="2232025" cy="0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433052" y="1608943"/>
            <a:ext cx="10080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400"/>
              <a:t>16bit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2242552" y="1524806"/>
            <a:ext cx="0" cy="358775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4822239" y="1532743"/>
            <a:ext cx="0" cy="358775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3512552" y="1537506"/>
            <a:ext cx="0" cy="358775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5685839" y="1520043"/>
            <a:ext cx="0" cy="358775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7905164" y="1494643"/>
            <a:ext cx="0" cy="358775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>
            <a:off x="4809539" y="1896281"/>
            <a:ext cx="922338" cy="0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3514139" y="1896281"/>
            <a:ext cx="1366838" cy="0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1424989" y="1896281"/>
            <a:ext cx="863600" cy="0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4"/>
          <p:cNvSpPr>
            <a:spLocks noChangeShapeType="1"/>
          </p:cNvSpPr>
          <p:nvPr/>
        </p:nvSpPr>
        <p:spPr bwMode="auto">
          <a:xfrm>
            <a:off x="2288589" y="1896281"/>
            <a:ext cx="1223963" cy="0"/>
          </a:xfrm>
          <a:prstGeom prst="line">
            <a:avLst/>
          </a:prstGeom>
          <a:noFill/>
          <a:ln w="19050">
            <a:solidFill>
              <a:srgbClr val="996600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1424989" y="1608943"/>
            <a:ext cx="10080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400"/>
              <a:t>8bit</a:t>
            </a: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4880977" y="1608943"/>
            <a:ext cx="10080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400"/>
              <a:t>8bit</a:t>
            </a: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3728452" y="1608943"/>
            <a:ext cx="10080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400"/>
              <a:t>16bit</a:t>
            </a: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5960477" y="1608943"/>
            <a:ext cx="10080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400"/>
              <a:t>32bit</a:t>
            </a:r>
          </a:p>
        </p:txBody>
      </p:sp>
    </p:spTree>
    <p:extLst>
      <p:ext uri="{BB962C8B-B14F-4D97-AF65-F5344CB8AC3E}">
        <p14:creationId xmlns:p14="http://schemas.microsoft.com/office/powerpoint/2010/main" xmlns="" val="1991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56228" y="24260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目录</a:t>
            </a:r>
            <a:endParaRPr lang="en-US" altLang="zh-CN" dirty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228850" y="1142984"/>
            <a:ext cx="5035550" cy="685800"/>
            <a:chOff x="1296" y="1200"/>
            <a:chExt cx="2928" cy="432"/>
          </a:xfrm>
        </p:grpSpPr>
        <p:sp>
          <p:nvSpPr>
            <p:cNvPr id="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ea typeface="宋体" pitchFamily="2" charset="-122"/>
                </a:rPr>
                <a:t>SAE/EPC</a:t>
              </a:r>
              <a:r>
                <a:rPr lang="zh-CN" altLang="en-US" sz="2400" dirty="0" smtClean="0">
                  <a:ea typeface="宋体" pitchFamily="2" charset="-122"/>
                </a:rPr>
                <a:t>技术演进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228850" y="1904984"/>
            <a:ext cx="5035550" cy="685800"/>
            <a:chOff x="1296" y="1680"/>
            <a:chExt cx="2928" cy="432"/>
          </a:xfrm>
        </p:grpSpPr>
        <p:sp>
          <p:nvSpPr>
            <p:cNvPr id="13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rgbClr val="FF0000"/>
                  </a:solidFill>
                  <a:ea typeface="宋体" pitchFamily="2" charset="-122"/>
                </a:rPr>
                <a:t>EPC</a:t>
              </a:r>
              <a:r>
                <a:rPr lang="zh-CN" altLang="en-US" sz="2400" dirty="0">
                  <a:solidFill>
                    <a:srgbClr val="FF0000"/>
                  </a:solidFill>
                  <a:ea typeface="宋体" pitchFamily="2" charset="-122"/>
                </a:rPr>
                <a:t>网络架构及主要网元</a:t>
              </a:r>
              <a:endParaRPr lang="en-US" altLang="zh-CN" sz="2400" dirty="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228850" y="3644917"/>
            <a:ext cx="5035550" cy="685800"/>
            <a:chOff x="1296" y="2208"/>
            <a:chExt cx="2928" cy="432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gray">
            <a:xfrm>
              <a:off x="1510" y="2237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gray">
            <a:xfrm>
              <a:off x="1776" y="2256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EPC/SAE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主要接口及流程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gray">
            <a:xfrm rot="1758052">
              <a:off x="1310" y="2223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gray">
            <a:xfrm rot="1758052">
              <a:off x="1296" y="2208"/>
              <a:ext cx="514" cy="4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gray">
            <a:xfrm>
              <a:off x="1449" y="2226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4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222500" y="4457712"/>
            <a:ext cx="5035550" cy="685800"/>
            <a:chOff x="1296" y="1200"/>
            <a:chExt cx="2928" cy="432"/>
          </a:xfrm>
        </p:grpSpPr>
        <p:sp>
          <p:nvSpPr>
            <p:cNvPr id="2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运营商组网策略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5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22500" y="5243530"/>
            <a:ext cx="5035550" cy="685800"/>
            <a:chOff x="1296" y="1680"/>
            <a:chExt cx="2928" cy="432"/>
          </a:xfrm>
        </p:grpSpPr>
        <p:sp>
          <p:nvSpPr>
            <p:cNvPr id="31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LTE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商用情况介绍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2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6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214546" y="2786058"/>
            <a:ext cx="5035550" cy="685800"/>
            <a:chOff x="1296" y="1200"/>
            <a:chExt cx="2928" cy="432"/>
          </a:xfrm>
        </p:grpSpPr>
        <p:sp>
          <p:nvSpPr>
            <p:cNvPr id="3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EPC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关键技术</a:t>
              </a: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3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69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1617" y="2636912"/>
            <a:ext cx="5413553" cy="237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5496" y="360057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TAI</a:t>
            </a:r>
            <a:r>
              <a:rPr lang="zh-CN" altLang="en-US" dirty="0"/>
              <a:t>和</a:t>
            </a:r>
            <a:r>
              <a:rPr lang="en-US" altLang="zh-CN" dirty="0"/>
              <a:t>TA LIST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1176032"/>
            <a:ext cx="8397625" cy="4557224"/>
          </a:xfrm>
          <a:prstGeom prst="rect">
            <a:avLst/>
          </a:prstGeom>
        </p:spPr>
        <p:txBody>
          <a:bodyPr/>
          <a:lstStyle>
            <a:lvl1pPr marL="265113" indent="-265113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794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30313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383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95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TAI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Tracking Area 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TAI)</a:t>
            </a:r>
          </a:p>
          <a:p>
            <a:pPr lvl="1" eaLnBrk="1" hangingPunct="1">
              <a:lnSpc>
                <a:spcPct val="195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表示用户位置信息，类似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2G/3G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位置区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LAI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或路由区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RAI,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一个跟踪区可由一个或多个小区构成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1" eaLnBrk="1" hangingPunct="1">
              <a:lnSpc>
                <a:spcPct val="195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移动用户在检测跟踪区更新或切换的时候，需要使用跟踪区标识符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TAI,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每个跟踪区用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来唯一标识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95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TAI=MCC+MNC+TAC</a:t>
            </a:r>
          </a:p>
          <a:p>
            <a:pPr lvl="1" eaLnBrk="1" hangingPunct="1">
              <a:lnSpc>
                <a:spcPct val="195000"/>
              </a:lnSpc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95000"/>
              </a:lnSpc>
            </a:pP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95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TA LIST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Tracking Area  List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95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是一个包含 多个跟踪区的列表，用户在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attach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完成时，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为用户分配一个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列表，只要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所在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在这个列表之内，就无需发送新的位置更新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95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所注册的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 List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中的所有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都必须由同一个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95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一个列表上最多保存有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xmlns="" val="25093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56228" y="24260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目录</a:t>
            </a:r>
            <a:endParaRPr lang="en-US" altLang="zh-CN" dirty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228850" y="1142984"/>
            <a:ext cx="5035550" cy="685800"/>
            <a:chOff x="1296" y="1200"/>
            <a:chExt cx="2928" cy="432"/>
          </a:xfrm>
        </p:grpSpPr>
        <p:sp>
          <p:nvSpPr>
            <p:cNvPr id="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ea typeface="宋体" pitchFamily="2" charset="-122"/>
                </a:rPr>
                <a:t>SAE/EPC</a:t>
              </a:r>
              <a:r>
                <a:rPr lang="zh-CN" altLang="en-US" sz="2400" dirty="0" smtClean="0">
                  <a:ea typeface="宋体" pitchFamily="2" charset="-122"/>
                </a:rPr>
                <a:t>技术演进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228850" y="1904984"/>
            <a:ext cx="5035550" cy="685800"/>
            <a:chOff x="1296" y="1680"/>
            <a:chExt cx="2928" cy="432"/>
          </a:xfrm>
        </p:grpSpPr>
        <p:sp>
          <p:nvSpPr>
            <p:cNvPr id="13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>
                  <a:ea typeface="宋体" pitchFamily="2" charset="-122"/>
                </a:rPr>
                <a:t>EPC</a:t>
              </a:r>
              <a:r>
                <a:rPr lang="zh-CN" altLang="en-US" sz="2400" dirty="0">
                  <a:ea typeface="宋体" pitchFamily="2" charset="-122"/>
                </a:rPr>
                <a:t>网络架构及主要网元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228850" y="3644917"/>
            <a:ext cx="5035550" cy="685800"/>
            <a:chOff x="1296" y="2208"/>
            <a:chExt cx="2928" cy="432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gray">
            <a:xfrm>
              <a:off x="1510" y="2237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gray">
            <a:xfrm>
              <a:off x="1776" y="2256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 smtClean="0">
                  <a:ea typeface="宋体" pitchFamily="2" charset="-122"/>
                </a:rPr>
                <a:t>EPC/SAE</a:t>
              </a:r>
              <a:r>
                <a:rPr lang="zh-CN" altLang="en-US" sz="2400" dirty="0" smtClean="0">
                  <a:ea typeface="宋体" pitchFamily="2" charset="-122"/>
                </a:rPr>
                <a:t>主要接口及流程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gray">
            <a:xfrm rot="1758052">
              <a:off x="1310" y="2223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gray">
            <a:xfrm rot="1758052">
              <a:off x="1296" y="2208"/>
              <a:ext cx="514" cy="4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gray">
            <a:xfrm>
              <a:off x="1449" y="2226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4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222500" y="4457712"/>
            <a:ext cx="5035550" cy="685800"/>
            <a:chOff x="1296" y="1200"/>
            <a:chExt cx="2928" cy="432"/>
          </a:xfrm>
        </p:grpSpPr>
        <p:sp>
          <p:nvSpPr>
            <p:cNvPr id="2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FF0000"/>
                  </a:solidFill>
                  <a:ea typeface="宋体" pitchFamily="2" charset="-122"/>
                </a:rPr>
                <a:t>运营商组网策略</a:t>
              </a:r>
              <a:endParaRPr lang="en-US" altLang="zh-CN" sz="2400" dirty="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5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22500" y="5243530"/>
            <a:ext cx="5035550" cy="685800"/>
            <a:chOff x="1296" y="1680"/>
            <a:chExt cx="2928" cy="432"/>
          </a:xfrm>
        </p:grpSpPr>
        <p:sp>
          <p:nvSpPr>
            <p:cNvPr id="31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000000"/>
                  </a:solidFill>
                  <a:ea typeface="宋体" pitchFamily="2" charset="-122"/>
                </a:rPr>
                <a:t>LTE</a:t>
              </a:r>
              <a:r>
                <a:rPr lang="zh-CN" altLang="en-US" sz="2400" dirty="0" smtClean="0">
                  <a:solidFill>
                    <a:srgbClr val="000000"/>
                  </a:solidFill>
                  <a:ea typeface="宋体" pitchFamily="2" charset="-122"/>
                </a:rPr>
                <a:t>商用情况介绍</a:t>
              </a:r>
              <a:endParaRPr lang="en-US" altLang="zh-CN" sz="24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2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6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214546" y="2786058"/>
            <a:ext cx="5035550" cy="685800"/>
            <a:chOff x="1296" y="1200"/>
            <a:chExt cx="2928" cy="432"/>
          </a:xfrm>
        </p:grpSpPr>
        <p:sp>
          <p:nvSpPr>
            <p:cNvPr id="3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ea typeface="宋体" pitchFamily="2" charset="-122"/>
                </a:rPr>
                <a:t>EPC</a:t>
              </a:r>
              <a:r>
                <a:rPr lang="zh-CN" altLang="en-US" sz="2400" dirty="0" smtClean="0">
                  <a:ea typeface="宋体" pitchFamily="2" charset="-122"/>
                </a:rPr>
                <a:t>关键技术</a:t>
              </a: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3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69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网络现状分析</a:t>
            </a:r>
            <a:r>
              <a:rPr lang="en-US" altLang="zh-CN" dirty="0" smtClean="0"/>
              <a:t>(</a:t>
            </a:r>
            <a:r>
              <a:rPr lang="zh-CN" altLang="en-US" dirty="0" smtClean="0"/>
              <a:t>移动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3" name="组合 1"/>
          <p:cNvGrpSpPr>
            <a:grpSpLocks/>
          </p:cNvGrpSpPr>
          <p:nvPr/>
        </p:nvGrpSpPr>
        <p:grpSpPr bwMode="auto">
          <a:xfrm>
            <a:off x="34925" y="965200"/>
            <a:ext cx="8640763" cy="5821363"/>
            <a:chOff x="34925" y="964951"/>
            <a:chExt cx="5102225" cy="5821612"/>
          </a:xfrm>
        </p:grpSpPr>
        <p:sp>
          <p:nvSpPr>
            <p:cNvPr id="106" name="Text Box 15"/>
            <p:cNvSpPr txBox="1">
              <a:spLocks noChangeArrowheads="1"/>
            </p:cNvSpPr>
            <p:nvPr/>
          </p:nvSpPr>
          <p:spPr bwMode="auto">
            <a:xfrm>
              <a:off x="1922463" y="4479925"/>
              <a:ext cx="10318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/>
            <a:lstStyle>
              <a:lvl1pPr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1pPr>
              <a:lvl2pPr marL="742950" indent="-28575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2pPr>
              <a:lvl3pPr marL="11430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3pPr>
              <a:lvl4pPr marL="16002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4pPr>
              <a:lvl5pPr marL="20574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333399"/>
                </a:buClr>
                <a:buSzTx/>
                <a:buFontTx/>
                <a:buNone/>
              </a:pPr>
              <a:r>
                <a:rPr lang="zh-CN" altLang="en-US" sz="1800" b="1">
                  <a:solidFill>
                    <a:srgbClr val="C0504D"/>
                  </a:solidFill>
                  <a:latin typeface="微软雅黑" pitchFamily="34" charset="-122"/>
                </a:rPr>
                <a:t>电路域</a:t>
              </a:r>
            </a:p>
          </p:txBody>
        </p:sp>
        <p:sp>
          <p:nvSpPr>
            <p:cNvPr id="107" name="Text Box 16"/>
            <p:cNvSpPr txBox="1">
              <a:spLocks noChangeArrowheads="1"/>
            </p:cNvSpPr>
            <p:nvPr/>
          </p:nvSpPr>
          <p:spPr bwMode="auto">
            <a:xfrm>
              <a:off x="465138" y="4508500"/>
              <a:ext cx="1000125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/>
            <a:lstStyle>
              <a:lvl1pPr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1pPr>
              <a:lvl2pPr marL="742950" indent="-28575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2pPr>
              <a:lvl3pPr marL="11430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3pPr>
              <a:lvl4pPr marL="16002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4pPr>
              <a:lvl5pPr marL="20574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333399"/>
                </a:buClr>
                <a:buSzTx/>
                <a:buFontTx/>
                <a:buNone/>
              </a:pPr>
              <a:r>
                <a:rPr lang="en-US" altLang="zh-CN" b="1">
                  <a:solidFill>
                    <a:srgbClr val="C0504D"/>
                  </a:solidFill>
                  <a:latin typeface="微软雅黑" pitchFamily="34" charset="-122"/>
                </a:rPr>
                <a:t>CM-IMS</a:t>
              </a:r>
              <a:r>
                <a:rPr lang="zh-CN" altLang="en-US" b="1">
                  <a:solidFill>
                    <a:srgbClr val="C0504D"/>
                  </a:solidFill>
                  <a:latin typeface="微软雅黑" pitchFamily="34" charset="-122"/>
                </a:rPr>
                <a:t>域</a:t>
              </a:r>
            </a:p>
          </p:txBody>
        </p:sp>
        <p:sp>
          <p:nvSpPr>
            <p:cNvPr id="108" name="Text Box 17"/>
            <p:cNvSpPr txBox="1">
              <a:spLocks noChangeArrowheads="1"/>
            </p:cNvSpPr>
            <p:nvPr/>
          </p:nvSpPr>
          <p:spPr bwMode="auto">
            <a:xfrm>
              <a:off x="3475038" y="4479925"/>
              <a:ext cx="7651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/>
            <a:lstStyle>
              <a:lvl1pPr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1pPr>
              <a:lvl2pPr marL="742950" indent="-28575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2pPr>
              <a:lvl3pPr marL="11430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3pPr>
              <a:lvl4pPr marL="16002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4pPr>
              <a:lvl5pPr marL="20574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333399"/>
                </a:buClr>
                <a:buSzTx/>
                <a:buFontTx/>
                <a:buNone/>
              </a:pPr>
              <a:r>
                <a:rPr lang="zh-CN" altLang="en-US" sz="1800" b="1">
                  <a:solidFill>
                    <a:srgbClr val="C0504D"/>
                  </a:solidFill>
                  <a:latin typeface="微软雅黑" pitchFamily="34" charset="-122"/>
                </a:rPr>
                <a:t>分组域</a:t>
              </a:r>
            </a:p>
          </p:txBody>
        </p:sp>
        <p:grpSp>
          <p:nvGrpSpPr>
            <p:cNvPr id="4" name="Group 36"/>
            <p:cNvGrpSpPr>
              <a:grpSpLocks/>
            </p:cNvGrpSpPr>
            <p:nvPr/>
          </p:nvGrpSpPr>
          <p:grpSpPr bwMode="auto">
            <a:xfrm>
              <a:off x="1262063" y="2908300"/>
              <a:ext cx="309562" cy="422275"/>
              <a:chOff x="2054" y="1863"/>
              <a:chExt cx="324" cy="289"/>
            </a:xfrm>
          </p:grpSpPr>
          <p:grpSp>
            <p:nvGrpSpPr>
              <p:cNvPr id="5" name="Group 161"/>
              <p:cNvGrpSpPr>
                <a:grpSpLocks noChangeAspect="1"/>
              </p:cNvGrpSpPr>
              <p:nvPr/>
            </p:nvGrpSpPr>
            <p:grpSpPr bwMode="auto">
              <a:xfrm>
                <a:off x="2195" y="1863"/>
                <a:ext cx="85" cy="116"/>
                <a:chOff x="1103" y="1612"/>
                <a:chExt cx="259" cy="399"/>
              </a:xfrm>
            </p:grpSpPr>
            <p:sp>
              <p:nvSpPr>
                <p:cNvPr id="358" name="Freeform 162"/>
                <p:cNvSpPr>
                  <a:spLocks noChangeAspect="1"/>
                </p:cNvSpPr>
                <p:nvPr/>
              </p:nvSpPr>
              <p:spPr bwMode="auto">
                <a:xfrm>
                  <a:off x="1313" y="1647"/>
                  <a:ext cx="49" cy="364"/>
                </a:xfrm>
                <a:custGeom>
                  <a:avLst/>
                  <a:gdLst>
                    <a:gd name="T0" fmla="*/ 2147483647 w 31"/>
                    <a:gd name="T1" fmla="*/ 2147483647 h 229"/>
                    <a:gd name="T2" fmla="*/ 2147483647 w 31"/>
                    <a:gd name="T3" fmla="*/ 2147483647 h 229"/>
                    <a:gd name="T4" fmla="*/ 0 w 31"/>
                    <a:gd name="T5" fmla="*/ 2147483647 h 229"/>
                    <a:gd name="T6" fmla="*/ 2147483647 w 31"/>
                    <a:gd name="T7" fmla="*/ 2147483647 h 229"/>
                    <a:gd name="T8" fmla="*/ 2147483647 w 31"/>
                    <a:gd name="T9" fmla="*/ 2147483647 h 229"/>
                    <a:gd name="T10" fmla="*/ 2147483647 w 31"/>
                    <a:gd name="T11" fmla="*/ 2147483647 h 229"/>
                    <a:gd name="T12" fmla="*/ 2147483647 w 31"/>
                    <a:gd name="T13" fmla="*/ 2147483647 h 229"/>
                    <a:gd name="T14" fmla="*/ 2147483647 w 31"/>
                    <a:gd name="T15" fmla="*/ 2147483647 h 2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"/>
                    <a:gd name="T25" fmla="*/ 0 h 229"/>
                    <a:gd name="T26" fmla="*/ 31 w 31"/>
                    <a:gd name="T27" fmla="*/ 229 h 2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" h="229">
                      <a:moveTo>
                        <a:pt x="30" y="4"/>
                      </a:moveTo>
                      <a:cubicBezTo>
                        <a:pt x="28" y="0"/>
                        <a:pt x="2" y="18"/>
                        <a:pt x="2" y="18"/>
                      </a:cubicBezTo>
                      <a:cubicBezTo>
                        <a:pt x="0" y="226"/>
                        <a:pt x="0" y="226"/>
                        <a:pt x="0" y="226"/>
                      </a:cubicBezTo>
                      <a:cubicBezTo>
                        <a:pt x="0" y="226"/>
                        <a:pt x="0" y="229"/>
                        <a:pt x="6" y="223"/>
                      </a:cubicBezTo>
                      <a:cubicBezTo>
                        <a:pt x="12" y="218"/>
                        <a:pt x="24" y="205"/>
                        <a:pt x="27" y="202"/>
                      </a:cubicBezTo>
                      <a:cubicBezTo>
                        <a:pt x="29" y="199"/>
                        <a:pt x="30" y="197"/>
                        <a:pt x="31" y="19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5"/>
                        <a:pt x="30" y="4"/>
                        <a:pt x="30" y="4"/>
                      </a:cubicBezTo>
                      <a:close/>
                    </a:path>
                  </a:pathLst>
                </a:custGeom>
                <a:solidFill>
                  <a:srgbClr val="E087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63"/>
                <p:cNvSpPr>
                  <a:spLocks noChangeAspect="1"/>
                </p:cNvSpPr>
                <p:nvPr/>
              </p:nvSpPr>
              <p:spPr bwMode="auto">
                <a:xfrm>
                  <a:off x="1103" y="1612"/>
                  <a:ext cx="254" cy="65"/>
                </a:xfrm>
                <a:custGeom>
                  <a:avLst/>
                  <a:gdLst>
                    <a:gd name="T0" fmla="*/ 2147483647 w 160"/>
                    <a:gd name="T1" fmla="*/ 2147483647 h 41"/>
                    <a:gd name="T2" fmla="*/ 2147483647 w 160"/>
                    <a:gd name="T3" fmla="*/ 2147483647 h 41"/>
                    <a:gd name="T4" fmla="*/ 2147483647 w 160"/>
                    <a:gd name="T5" fmla="*/ 2147483647 h 41"/>
                    <a:gd name="T6" fmla="*/ 2147483647 w 160"/>
                    <a:gd name="T7" fmla="*/ 2147483647 h 41"/>
                    <a:gd name="T8" fmla="*/ 2147483647 w 160"/>
                    <a:gd name="T9" fmla="*/ 2147483647 h 41"/>
                    <a:gd name="T10" fmla="*/ 2147483647 w 160"/>
                    <a:gd name="T11" fmla="*/ 2147483647 h 41"/>
                    <a:gd name="T12" fmla="*/ 2147483647 w 160"/>
                    <a:gd name="T13" fmla="*/ 2147483647 h 41"/>
                    <a:gd name="T14" fmla="*/ 2147483647 w 160"/>
                    <a:gd name="T15" fmla="*/ 2147483647 h 41"/>
                    <a:gd name="T16" fmla="*/ 2147483647 w 160"/>
                    <a:gd name="T17" fmla="*/ 2147483647 h 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0"/>
                    <a:gd name="T28" fmla="*/ 0 h 41"/>
                    <a:gd name="T29" fmla="*/ 160 w 160"/>
                    <a:gd name="T30" fmla="*/ 41 h 4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0" h="41">
                      <a:moveTo>
                        <a:pt x="160" y="24"/>
                      </a:moveTo>
                      <a:cubicBezTo>
                        <a:pt x="136" y="41"/>
                        <a:pt x="136" y="41"/>
                        <a:pt x="136" y="41"/>
                      </a:cubicBezTo>
                      <a:cubicBezTo>
                        <a:pt x="59" y="27"/>
                        <a:pt x="11" y="18"/>
                        <a:pt x="5" y="17"/>
                      </a:cubicBezTo>
                      <a:cubicBezTo>
                        <a:pt x="2" y="16"/>
                        <a:pt x="1" y="20"/>
                        <a:pt x="1" y="20"/>
                      </a:cubicBezTo>
                      <a:cubicBezTo>
                        <a:pt x="1" y="20"/>
                        <a:pt x="0" y="17"/>
                        <a:pt x="3" y="15"/>
                      </a:cubicBezTo>
                      <a:cubicBezTo>
                        <a:pt x="5" y="13"/>
                        <a:pt x="18" y="5"/>
                        <a:pt x="23" y="1"/>
                      </a:cubicBezTo>
                      <a:cubicBezTo>
                        <a:pt x="25" y="0"/>
                        <a:pt x="26" y="1"/>
                        <a:pt x="26" y="1"/>
                      </a:cubicBezTo>
                      <a:cubicBezTo>
                        <a:pt x="26" y="1"/>
                        <a:pt x="153" y="22"/>
                        <a:pt x="155" y="22"/>
                      </a:cubicBezTo>
                      <a:cubicBezTo>
                        <a:pt x="160" y="23"/>
                        <a:pt x="160" y="24"/>
                        <a:pt x="160" y="24"/>
                      </a:cubicBezTo>
                      <a:close/>
                    </a:path>
                  </a:pathLst>
                </a:custGeom>
                <a:solidFill>
                  <a:srgbClr val="FAAB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64"/>
                <p:cNvSpPr>
                  <a:spLocks noChangeAspect="1"/>
                </p:cNvSpPr>
                <p:nvPr/>
              </p:nvSpPr>
              <p:spPr bwMode="auto">
                <a:xfrm>
                  <a:off x="1310" y="1648"/>
                  <a:ext cx="52" cy="37"/>
                </a:xfrm>
                <a:custGeom>
                  <a:avLst/>
                  <a:gdLst>
                    <a:gd name="T0" fmla="*/ 0 w 33"/>
                    <a:gd name="T1" fmla="*/ 2147483647 h 23"/>
                    <a:gd name="T2" fmla="*/ 2147483647 w 33"/>
                    <a:gd name="T3" fmla="*/ 0 h 23"/>
                    <a:gd name="T4" fmla="*/ 2147483647 w 33"/>
                    <a:gd name="T5" fmla="*/ 2147483647 h 23"/>
                    <a:gd name="T6" fmla="*/ 2147483647 w 33"/>
                    <a:gd name="T7" fmla="*/ 2147483647 h 23"/>
                    <a:gd name="T8" fmla="*/ 0 w 33"/>
                    <a:gd name="T9" fmla="*/ 2147483647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"/>
                    <a:gd name="T16" fmla="*/ 0 h 23"/>
                    <a:gd name="T17" fmla="*/ 33 w 3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" h="23">
                      <a:moveTo>
                        <a:pt x="0" y="17"/>
                      </a:moveTo>
                      <a:cubicBezTo>
                        <a:pt x="0" y="17"/>
                        <a:pt x="27" y="1"/>
                        <a:pt x="29" y="0"/>
                      </a:cubicBezTo>
                      <a:cubicBezTo>
                        <a:pt x="32" y="1"/>
                        <a:pt x="32" y="3"/>
                        <a:pt x="33" y="5"/>
                      </a:cubicBezTo>
                      <a:cubicBezTo>
                        <a:pt x="5" y="23"/>
                        <a:pt x="5" y="23"/>
                        <a:pt x="5" y="23"/>
                      </a:cubicBez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CBC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65"/>
                <p:cNvSpPr>
                  <a:spLocks noChangeAspect="1"/>
                </p:cNvSpPr>
                <p:nvPr/>
              </p:nvSpPr>
              <p:spPr bwMode="auto">
                <a:xfrm>
                  <a:off x="1103" y="1637"/>
                  <a:ext cx="216" cy="373"/>
                </a:xfrm>
                <a:custGeom>
                  <a:avLst/>
                  <a:gdLst>
                    <a:gd name="T0" fmla="*/ 2147483647 w 136"/>
                    <a:gd name="T1" fmla="*/ 2147483647 h 234"/>
                    <a:gd name="T2" fmla="*/ 2147483647 w 136"/>
                    <a:gd name="T3" fmla="*/ 2147483647 h 234"/>
                    <a:gd name="T4" fmla="*/ 0 w 136"/>
                    <a:gd name="T5" fmla="*/ 2147483647 h 234"/>
                    <a:gd name="T6" fmla="*/ 0 w 136"/>
                    <a:gd name="T7" fmla="*/ 2147483647 h 234"/>
                    <a:gd name="T8" fmla="*/ 2147483647 w 136"/>
                    <a:gd name="T9" fmla="*/ 2147483647 h 234"/>
                    <a:gd name="T10" fmla="*/ 2147483647 w 136"/>
                    <a:gd name="T11" fmla="*/ 2147483647 h 234"/>
                    <a:gd name="T12" fmla="*/ 2147483647 w 136"/>
                    <a:gd name="T13" fmla="*/ 2147483647 h 234"/>
                    <a:gd name="T14" fmla="*/ 2147483647 w 136"/>
                    <a:gd name="T15" fmla="*/ 2147483647 h 234"/>
                    <a:gd name="T16" fmla="*/ 2147483647 w 136"/>
                    <a:gd name="T17" fmla="*/ 2147483647 h 23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36"/>
                    <a:gd name="T28" fmla="*/ 0 h 234"/>
                    <a:gd name="T29" fmla="*/ 136 w 136"/>
                    <a:gd name="T30" fmla="*/ 234 h 23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36" h="234">
                      <a:moveTo>
                        <a:pt x="132" y="24"/>
                      </a:moveTo>
                      <a:cubicBezTo>
                        <a:pt x="59" y="11"/>
                        <a:pt x="11" y="2"/>
                        <a:pt x="5" y="1"/>
                      </a:cubicBezTo>
                      <a:cubicBezTo>
                        <a:pt x="0" y="0"/>
                        <a:pt x="0" y="3"/>
                        <a:pt x="0" y="3"/>
                      </a:cubicBezTo>
                      <a:cubicBezTo>
                        <a:pt x="0" y="3"/>
                        <a:pt x="0" y="188"/>
                        <a:pt x="0" y="196"/>
                      </a:cubicBezTo>
                      <a:cubicBezTo>
                        <a:pt x="0" y="204"/>
                        <a:pt x="1" y="204"/>
                        <a:pt x="5" y="205"/>
                      </a:cubicBezTo>
                      <a:cubicBezTo>
                        <a:pt x="7" y="206"/>
                        <a:pt x="105" y="227"/>
                        <a:pt x="128" y="232"/>
                      </a:cubicBezTo>
                      <a:cubicBezTo>
                        <a:pt x="136" y="234"/>
                        <a:pt x="136" y="229"/>
                        <a:pt x="136" y="227"/>
                      </a:cubicBezTo>
                      <a:cubicBezTo>
                        <a:pt x="136" y="227"/>
                        <a:pt x="136" y="34"/>
                        <a:pt x="136" y="30"/>
                      </a:cubicBezTo>
                      <a:cubicBezTo>
                        <a:pt x="136" y="26"/>
                        <a:pt x="134" y="24"/>
                        <a:pt x="132" y="24"/>
                      </a:cubicBezTo>
                      <a:close/>
                    </a:path>
                  </a:pathLst>
                </a:custGeom>
                <a:solidFill>
                  <a:srgbClr val="FECF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66"/>
                <p:cNvSpPr>
                  <a:spLocks noChangeAspect="1"/>
                </p:cNvSpPr>
                <p:nvPr/>
              </p:nvSpPr>
              <p:spPr bwMode="auto">
                <a:xfrm>
                  <a:off x="1110" y="1643"/>
                  <a:ext cx="203" cy="357"/>
                </a:xfrm>
                <a:custGeom>
                  <a:avLst/>
                  <a:gdLst>
                    <a:gd name="T0" fmla="*/ 2147483647 w 128"/>
                    <a:gd name="T1" fmla="*/ 2147483647 h 224"/>
                    <a:gd name="T2" fmla="*/ 2147483647 w 128"/>
                    <a:gd name="T3" fmla="*/ 2147483647 h 224"/>
                    <a:gd name="T4" fmla="*/ 0 w 128"/>
                    <a:gd name="T5" fmla="*/ 2147483647 h 224"/>
                    <a:gd name="T6" fmla="*/ 0 w 128"/>
                    <a:gd name="T7" fmla="*/ 2147483647 h 224"/>
                    <a:gd name="T8" fmla="*/ 2147483647 w 128"/>
                    <a:gd name="T9" fmla="*/ 2147483647 h 224"/>
                    <a:gd name="T10" fmla="*/ 2147483647 w 128"/>
                    <a:gd name="T11" fmla="*/ 2147483647 h 224"/>
                    <a:gd name="T12" fmla="*/ 2147483647 w 128"/>
                    <a:gd name="T13" fmla="*/ 2147483647 h 224"/>
                    <a:gd name="T14" fmla="*/ 2147483647 w 128"/>
                    <a:gd name="T15" fmla="*/ 2147483647 h 224"/>
                    <a:gd name="T16" fmla="*/ 2147483647 w 128"/>
                    <a:gd name="T17" fmla="*/ 2147483647 h 22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8"/>
                    <a:gd name="T28" fmla="*/ 0 h 224"/>
                    <a:gd name="T29" fmla="*/ 128 w 128"/>
                    <a:gd name="T30" fmla="*/ 224 h 22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8" h="224">
                      <a:moveTo>
                        <a:pt x="123" y="22"/>
                      </a:moveTo>
                      <a:cubicBezTo>
                        <a:pt x="55" y="10"/>
                        <a:pt x="11" y="2"/>
                        <a:pt x="5" y="1"/>
                      </a:cubicBezTo>
                      <a:cubicBezTo>
                        <a:pt x="1" y="0"/>
                        <a:pt x="0" y="4"/>
                        <a:pt x="0" y="4"/>
                      </a:cubicBezTo>
                      <a:cubicBezTo>
                        <a:pt x="0" y="4"/>
                        <a:pt x="0" y="181"/>
                        <a:pt x="0" y="188"/>
                      </a:cubicBezTo>
                      <a:cubicBezTo>
                        <a:pt x="0" y="196"/>
                        <a:pt x="1" y="196"/>
                        <a:pt x="5" y="197"/>
                      </a:cubicBezTo>
                      <a:cubicBezTo>
                        <a:pt x="6" y="197"/>
                        <a:pt x="99" y="217"/>
                        <a:pt x="120" y="222"/>
                      </a:cubicBezTo>
                      <a:cubicBezTo>
                        <a:pt x="128" y="224"/>
                        <a:pt x="126" y="219"/>
                        <a:pt x="127" y="217"/>
                      </a:cubicBezTo>
                      <a:cubicBezTo>
                        <a:pt x="127" y="217"/>
                        <a:pt x="126" y="32"/>
                        <a:pt x="126" y="28"/>
                      </a:cubicBezTo>
                      <a:cubicBezTo>
                        <a:pt x="126" y="25"/>
                        <a:pt x="126" y="23"/>
                        <a:pt x="123" y="22"/>
                      </a:cubicBezTo>
                      <a:close/>
                    </a:path>
                  </a:pathLst>
                </a:custGeom>
                <a:solidFill>
                  <a:srgbClr val="FAA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67"/>
                <p:cNvSpPr>
                  <a:spLocks noChangeAspect="1" noEditPoints="1"/>
                </p:cNvSpPr>
                <p:nvPr/>
              </p:nvSpPr>
              <p:spPr bwMode="auto">
                <a:xfrm>
                  <a:off x="1110" y="1643"/>
                  <a:ext cx="203" cy="355"/>
                </a:xfrm>
                <a:custGeom>
                  <a:avLst/>
                  <a:gdLst>
                    <a:gd name="T0" fmla="*/ 2147483647 w 128"/>
                    <a:gd name="T1" fmla="*/ 2147483647 h 223"/>
                    <a:gd name="T2" fmla="*/ 0 w 128"/>
                    <a:gd name="T3" fmla="*/ 2147483647 h 223"/>
                    <a:gd name="T4" fmla="*/ 0 w 128"/>
                    <a:gd name="T5" fmla="*/ 2147483647 h 223"/>
                    <a:gd name="T6" fmla="*/ 2147483647 w 128"/>
                    <a:gd name="T7" fmla="*/ 2147483647 h 223"/>
                    <a:gd name="T8" fmla="*/ 2147483647 w 128"/>
                    <a:gd name="T9" fmla="*/ 2147483647 h 223"/>
                    <a:gd name="T10" fmla="*/ 2147483647 w 128"/>
                    <a:gd name="T11" fmla="*/ 2147483647 h 223"/>
                    <a:gd name="T12" fmla="*/ 2147483647 w 128"/>
                    <a:gd name="T13" fmla="*/ 2147483647 h 223"/>
                    <a:gd name="T14" fmla="*/ 2147483647 w 128"/>
                    <a:gd name="T15" fmla="*/ 2147483647 h 223"/>
                    <a:gd name="T16" fmla="*/ 2147483647 w 128"/>
                    <a:gd name="T17" fmla="*/ 2147483647 h 223"/>
                    <a:gd name="T18" fmla="*/ 2147483647 w 128"/>
                    <a:gd name="T19" fmla="*/ 2147483647 h 223"/>
                    <a:gd name="T20" fmla="*/ 2147483647 w 128"/>
                    <a:gd name="T21" fmla="*/ 0 h 223"/>
                    <a:gd name="T22" fmla="*/ 2147483647 w 128"/>
                    <a:gd name="T23" fmla="*/ 2147483647 h 223"/>
                    <a:gd name="T24" fmla="*/ 2147483647 w 128"/>
                    <a:gd name="T25" fmla="*/ 2147483647 h 223"/>
                    <a:gd name="T26" fmla="*/ 2147483647 w 128"/>
                    <a:gd name="T27" fmla="*/ 2147483647 h 223"/>
                    <a:gd name="T28" fmla="*/ 2147483647 w 128"/>
                    <a:gd name="T29" fmla="*/ 2147483647 h 223"/>
                    <a:gd name="T30" fmla="*/ 2147483647 w 128"/>
                    <a:gd name="T31" fmla="*/ 2147483647 h 223"/>
                    <a:gd name="T32" fmla="*/ 2147483647 w 128"/>
                    <a:gd name="T33" fmla="*/ 2147483647 h 223"/>
                    <a:gd name="T34" fmla="*/ 2147483647 w 128"/>
                    <a:gd name="T35" fmla="*/ 2147483647 h 223"/>
                    <a:gd name="T36" fmla="*/ 2147483647 w 128"/>
                    <a:gd name="T37" fmla="*/ 2147483647 h 223"/>
                    <a:gd name="T38" fmla="*/ 2147483647 w 128"/>
                    <a:gd name="T39" fmla="*/ 2147483647 h 223"/>
                    <a:gd name="T40" fmla="*/ 2147483647 w 128"/>
                    <a:gd name="T41" fmla="*/ 2147483647 h 223"/>
                    <a:gd name="T42" fmla="*/ 2147483647 w 128"/>
                    <a:gd name="T43" fmla="*/ 2147483647 h 223"/>
                    <a:gd name="T44" fmla="*/ 2147483647 w 128"/>
                    <a:gd name="T45" fmla="*/ 2147483647 h 223"/>
                    <a:gd name="T46" fmla="*/ 2147483647 w 128"/>
                    <a:gd name="T47" fmla="*/ 2147483647 h 22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28"/>
                    <a:gd name="T73" fmla="*/ 0 h 223"/>
                    <a:gd name="T74" fmla="*/ 128 w 128"/>
                    <a:gd name="T75" fmla="*/ 223 h 22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28" h="223">
                      <a:moveTo>
                        <a:pt x="1" y="1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196"/>
                        <a:pt x="1" y="196"/>
                        <a:pt x="4" y="197"/>
                      </a:cubicBezTo>
                      <a:cubicBezTo>
                        <a:pt x="5" y="198"/>
                        <a:pt x="21" y="201"/>
                        <a:pt x="47" y="207"/>
                      </a:cubicBezTo>
                      <a:cubicBezTo>
                        <a:pt x="120" y="223"/>
                        <a:pt x="120" y="223"/>
                        <a:pt x="120" y="223"/>
                      </a:cubicBezTo>
                      <a:cubicBezTo>
                        <a:pt x="121" y="223"/>
                        <a:pt x="124" y="223"/>
                        <a:pt x="125" y="223"/>
                      </a:cubicBezTo>
                      <a:cubicBezTo>
                        <a:pt x="128" y="221"/>
                        <a:pt x="127" y="217"/>
                        <a:pt x="127" y="217"/>
                      </a:cubicBezTo>
                      <a:cubicBezTo>
                        <a:pt x="127" y="28"/>
                        <a:pt x="127" y="28"/>
                        <a:pt x="127" y="28"/>
                      </a:cubicBezTo>
                      <a:cubicBezTo>
                        <a:pt x="127" y="25"/>
                        <a:pt x="127" y="22"/>
                        <a:pt x="124" y="22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2" y="0"/>
                        <a:pt x="1" y="1"/>
                      </a:cubicBezTo>
                      <a:close/>
                      <a:moveTo>
                        <a:pt x="120" y="222"/>
                      </a:moveTo>
                      <a:cubicBezTo>
                        <a:pt x="47" y="206"/>
                        <a:pt x="47" y="206"/>
                        <a:pt x="47" y="206"/>
                      </a:cubicBezTo>
                      <a:cubicBezTo>
                        <a:pt x="25" y="201"/>
                        <a:pt x="6" y="197"/>
                        <a:pt x="5" y="196"/>
                      </a:cubicBezTo>
                      <a:cubicBezTo>
                        <a:pt x="2" y="195"/>
                        <a:pt x="1" y="195"/>
                        <a:pt x="1" y="188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2"/>
                        <a:pt x="2" y="2"/>
                      </a:cubicBez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123" y="23"/>
                        <a:pt x="123" y="23"/>
                        <a:pt x="123" y="23"/>
                      </a:cubicBezTo>
                      <a:cubicBezTo>
                        <a:pt x="126" y="23"/>
                        <a:pt x="126" y="25"/>
                        <a:pt x="126" y="28"/>
                      </a:cubicBezTo>
                      <a:cubicBezTo>
                        <a:pt x="126" y="217"/>
                        <a:pt x="126" y="217"/>
                        <a:pt x="126" y="217"/>
                      </a:cubicBezTo>
                      <a:cubicBezTo>
                        <a:pt x="126" y="217"/>
                        <a:pt x="126" y="221"/>
                        <a:pt x="125" y="222"/>
                      </a:cubicBezTo>
                      <a:cubicBezTo>
                        <a:pt x="124" y="222"/>
                        <a:pt x="121" y="222"/>
                        <a:pt x="120" y="222"/>
                      </a:cubicBezTo>
                      <a:close/>
                    </a:path>
                  </a:pathLst>
                </a:custGeom>
                <a:solidFill>
                  <a:srgbClr val="B661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68"/>
                <p:cNvSpPr>
                  <a:spLocks noChangeAspect="1" noEditPoints="1"/>
                </p:cNvSpPr>
                <p:nvPr/>
              </p:nvSpPr>
              <p:spPr bwMode="auto">
                <a:xfrm>
                  <a:off x="1125" y="1682"/>
                  <a:ext cx="159" cy="297"/>
                </a:xfrm>
                <a:custGeom>
                  <a:avLst/>
                  <a:gdLst>
                    <a:gd name="T0" fmla="*/ 104 w 159"/>
                    <a:gd name="T1" fmla="*/ 0 h 297"/>
                    <a:gd name="T2" fmla="*/ 159 w 159"/>
                    <a:gd name="T3" fmla="*/ 11 h 297"/>
                    <a:gd name="T4" fmla="*/ 159 w 159"/>
                    <a:gd name="T5" fmla="*/ 81 h 297"/>
                    <a:gd name="T6" fmla="*/ 142 w 159"/>
                    <a:gd name="T7" fmla="*/ 76 h 297"/>
                    <a:gd name="T8" fmla="*/ 142 w 159"/>
                    <a:gd name="T9" fmla="*/ 114 h 297"/>
                    <a:gd name="T10" fmla="*/ 159 w 159"/>
                    <a:gd name="T11" fmla="*/ 119 h 297"/>
                    <a:gd name="T12" fmla="*/ 159 w 159"/>
                    <a:gd name="T13" fmla="*/ 189 h 297"/>
                    <a:gd name="T14" fmla="*/ 142 w 159"/>
                    <a:gd name="T15" fmla="*/ 186 h 297"/>
                    <a:gd name="T16" fmla="*/ 142 w 159"/>
                    <a:gd name="T17" fmla="*/ 222 h 297"/>
                    <a:gd name="T18" fmla="*/ 159 w 159"/>
                    <a:gd name="T19" fmla="*/ 227 h 297"/>
                    <a:gd name="T20" fmla="*/ 159 w 159"/>
                    <a:gd name="T21" fmla="*/ 297 h 297"/>
                    <a:gd name="T22" fmla="*/ 104 w 159"/>
                    <a:gd name="T23" fmla="*/ 286 h 297"/>
                    <a:gd name="T24" fmla="*/ 104 w 159"/>
                    <a:gd name="T25" fmla="*/ 262 h 297"/>
                    <a:gd name="T26" fmla="*/ 19 w 159"/>
                    <a:gd name="T27" fmla="*/ 245 h 297"/>
                    <a:gd name="T28" fmla="*/ 19 w 159"/>
                    <a:gd name="T29" fmla="*/ 238 h 297"/>
                    <a:gd name="T30" fmla="*/ 19 w 159"/>
                    <a:gd name="T31" fmla="*/ 227 h 297"/>
                    <a:gd name="T32" fmla="*/ 19 w 159"/>
                    <a:gd name="T33" fmla="*/ 160 h 297"/>
                    <a:gd name="T34" fmla="*/ 0 w 159"/>
                    <a:gd name="T35" fmla="*/ 156 h 297"/>
                    <a:gd name="T36" fmla="*/ 0 w 159"/>
                    <a:gd name="T37" fmla="*/ 86 h 297"/>
                    <a:gd name="T38" fmla="*/ 19 w 159"/>
                    <a:gd name="T39" fmla="*/ 90 h 297"/>
                    <a:gd name="T40" fmla="*/ 19 w 159"/>
                    <a:gd name="T41" fmla="*/ 24 h 297"/>
                    <a:gd name="T42" fmla="*/ 19 w 159"/>
                    <a:gd name="T43" fmla="*/ 4 h 297"/>
                    <a:gd name="T44" fmla="*/ 37 w 159"/>
                    <a:gd name="T45" fmla="*/ 9 h 297"/>
                    <a:gd name="T46" fmla="*/ 104 w 159"/>
                    <a:gd name="T47" fmla="*/ 22 h 297"/>
                    <a:gd name="T48" fmla="*/ 104 w 159"/>
                    <a:gd name="T49" fmla="*/ 0 h 297"/>
                    <a:gd name="T50" fmla="*/ 37 w 159"/>
                    <a:gd name="T51" fmla="*/ 94 h 297"/>
                    <a:gd name="T52" fmla="*/ 56 w 159"/>
                    <a:gd name="T53" fmla="*/ 97 h 297"/>
                    <a:gd name="T54" fmla="*/ 56 w 159"/>
                    <a:gd name="T55" fmla="*/ 167 h 297"/>
                    <a:gd name="T56" fmla="*/ 37 w 159"/>
                    <a:gd name="T57" fmla="*/ 164 h 297"/>
                    <a:gd name="T58" fmla="*/ 37 w 159"/>
                    <a:gd name="T59" fmla="*/ 230 h 297"/>
                    <a:gd name="T60" fmla="*/ 104 w 159"/>
                    <a:gd name="T61" fmla="*/ 245 h 297"/>
                    <a:gd name="T62" fmla="*/ 104 w 159"/>
                    <a:gd name="T63" fmla="*/ 216 h 297"/>
                    <a:gd name="T64" fmla="*/ 123 w 159"/>
                    <a:gd name="T65" fmla="*/ 219 h 297"/>
                    <a:gd name="T66" fmla="*/ 123 w 159"/>
                    <a:gd name="T67" fmla="*/ 181 h 297"/>
                    <a:gd name="T68" fmla="*/ 104 w 159"/>
                    <a:gd name="T69" fmla="*/ 178 h 297"/>
                    <a:gd name="T70" fmla="*/ 104 w 159"/>
                    <a:gd name="T71" fmla="*/ 108 h 297"/>
                    <a:gd name="T72" fmla="*/ 123 w 159"/>
                    <a:gd name="T73" fmla="*/ 111 h 297"/>
                    <a:gd name="T74" fmla="*/ 123 w 159"/>
                    <a:gd name="T75" fmla="*/ 73 h 297"/>
                    <a:gd name="T76" fmla="*/ 104 w 159"/>
                    <a:gd name="T77" fmla="*/ 70 h 297"/>
                    <a:gd name="T78" fmla="*/ 104 w 159"/>
                    <a:gd name="T79" fmla="*/ 41 h 297"/>
                    <a:gd name="T80" fmla="*/ 37 w 159"/>
                    <a:gd name="T81" fmla="*/ 27 h 297"/>
                    <a:gd name="T82" fmla="*/ 37 w 159"/>
                    <a:gd name="T83" fmla="*/ 94 h 29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59"/>
                    <a:gd name="T127" fmla="*/ 0 h 297"/>
                    <a:gd name="T128" fmla="*/ 159 w 159"/>
                    <a:gd name="T129" fmla="*/ 297 h 297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59" h="297">
                      <a:moveTo>
                        <a:pt x="104" y="0"/>
                      </a:moveTo>
                      <a:lnTo>
                        <a:pt x="159" y="11"/>
                      </a:lnTo>
                      <a:lnTo>
                        <a:pt x="159" y="81"/>
                      </a:lnTo>
                      <a:lnTo>
                        <a:pt x="142" y="76"/>
                      </a:lnTo>
                      <a:lnTo>
                        <a:pt x="142" y="114"/>
                      </a:lnTo>
                      <a:lnTo>
                        <a:pt x="159" y="119"/>
                      </a:lnTo>
                      <a:lnTo>
                        <a:pt x="159" y="189"/>
                      </a:lnTo>
                      <a:lnTo>
                        <a:pt x="142" y="186"/>
                      </a:lnTo>
                      <a:lnTo>
                        <a:pt x="142" y="222"/>
                      </a:lnTo>
                      <a:lnTo>
                        <a:pt x="159" y="227"/>
                      </a:lnTo>
                      <a:lnTo>
                        <a:pt x="159" y="297"/>
                      </a:lnTo>
                      <a:lnTo>
                        <a:pt x="104" y="286"/>
                      </a:lnTo>
                      <a:lnTo>
                        <a:pt x="104" y="262"/>
                      </a:lnTo>
                      <a:lnTo>
                        <a:pt x="19" y="245"/>
                      </a:lnTo>
                      <a:lnTo>
                        <a:pt x="19" y="238"/>
                      </a:lnTo>
                      <a:lnTo>
                        <a:pt x="19" y="227"/>
                      </a:lnTo>
                      <a:lnTo>
                        <a:pt x="19" y="160"/>
                      </a:lnTo>
                      <a:lnTo>
                        <a:pt x="0" y="156"/>
                      </a:lnTo>
                      <a:lnTo>
                        <a:pt x="0" y="86"/>
                      </a:lnTo>
                      <a:lnTo>
                        <a:pt x="19" y="90"/>
                      </a:lnTo>
                      <a:lnTo>
                        <a:pt x="19" y="24"/>
                      </a:lnTo>
                      <a:lnTo>
                        <a:pt x="19" y="4"/>
                      </a:lnTo>
                      <a:lnTo>
                        <a:pt x="37" y="9"/>
                      </a:lnTo>
                      <a:lnTo>
                        <a:pt x="104" y="22"/>
                      </a:lnTo>
                      <a:lnTo>
                        <a:pt x="104" y="0"/>
                      </a:lnTo>
                      <a:close/>
                      <a:moveTo>
                        <a:pt x="37" y="94"/>
                      </a:moveTo>
                      <a:lnTo>
                        <a:pt x="56" y="97"/>
                      </a:lnTo>
                      <a:lnTo>
                        <a:pt x="56" y="167"/>
                      </a:lnTo>
                      <a:lnTo>
                        <a:pt x="37" y="164"/>
                      </a:lnTo>
                      <a:lnTo>
                        <a:pt x="37" y="230"/>
                      </a:lnTo>
                      <a:lnTo>
                        <a:pt x="104" y="245"/>
                      </a:lnTo>
                      <a:lnTo>
                        <a:pt x="104" y="216"/>
                      </a:lnTo>
                      <a:lnTo>
                        <a:pt x="123" y="219"/>
                      </a:lnTo>
                      <a:lnTo>
                        <a:pt x="123" y="181"/>
                      </a:lnTo>
                      <a:lnTo>
                        <a:pt x="104" y="178"/>
                      </a:lnTo>
                      <a:lnTo>
                        <a:pt x="104" y="108"/>
                      </a:lnTo>
                      <a:lnTo>
                        <a:pt x="123" y="111"/>
                      </a:lnTo>
                      <a:lnTo>
                        <a:pt x="123" y="73"/>
                      </a:lnTo>
                      <a:lnTo>
                        <a:pt x="104" y="70"/>
                      </a:lnTo>
                      <a:lnTo>
                        <a:pt x="104" y="41"/>
                      </a:lnTo>
                      <a:lnTo>
                        <a:pt x="37" y="27"/>
                      </a:lnTo>
                      <a:lnTo>
                        <a:pt x="37" y="94"/>
                      </a:lnTo>
                      <a:close/>
                    </a:path>
                  </a:pathLst>
                </a:custGeom>
                <a:solidFill>
                  <a:srgbClr val="71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69"/>
                <p:cNvSpPr>
                  <a:spLocks noChangeAspect="1" noEditPoints="1"/>
                </p:cNvSpPr>
                <p:nvPr/>
              </p:nvSpPr>
              <p:spPr bwMode="auto">
                <a:xfrm>
                  <a:off x="1121" y="1674"/>
                  <a:ext cx="158" cy="297"/>
                </a:xfrm>
                <a:custGeom>
                  <a:avLst/>
                  <a:gdLst>
                    <a:gd name="T0" fmla="*/ 103 w 158"/>
                    <a:gd name="T1" fmla="*/ 0 h 297"/>
                    <a:gd name="T2" fmla="*/ 158 w 158"/>
                    <a:gd name="T3" fmla="*/ 11 h 297"/>
                    <a:gd name="T4" fmla="*/ 158 w 158"/>
                    <a:gd name="T5" fmla="*/ 81 h 297"/>
                    <a:gd name="T6" fmla="*/ 141 w 158"/>
                    <a:gd name="T7" fmla="*/ 78 h 297"/>
                    <a:gd name="T8" fmla="*/ 141 w 158"/>
                    <a:gd name="T9" fmla="*/ 116 h 297"/>
                    <a:gd name="T10" fmla="*/ 158 w 158"/>
                    <a:gd name="T11" fmla="*/ 119 h 297"/>
                    <a:gd name="T12" fmla="*/ 158 w 158"/>
                    <a:gd name="T13" fmla="*/ 189 h 297"/>
                    <a:gd name="T14" fmla="*/ 141 w 158"/>
                    <a:gd name="T15" fmla="*/ 186 h 297"/>
                    <a:gd name="T16" fmla="*/ 141 w 158"/>
                    <a:gd name="T17" fmla="*/ 224 h 297"/>
                    <a:gd name="T18" fmla="*/ 158 w 158"/>
                    <a:gd name="T19" fmla="*/ 227 h 297"/>
                    <a:gd name="T20" fmla="*/ 158 w 158"/>
                    <a:gd name="T21" fmla="*/ 297 h 297"/>
                    <a:gd name="T22" fmla="*/ 103 w 158"/>
                    <a:gd name="T23" fmla="*/ 286 h 297"/>
                    <a:gd name="T24" fmla="*/ 103 w 158"/>
                    <a:gd name="T25" fmla="*/ 262 h 297"/>
                    <a:gd name="T26" fmla="*/ 19 w 158"/>
                    <a:gd name="T27" fmla="*/ 245 h 297"/>
                    <a:gd name="T28" fmla="*/ 19 w 158"/>
                    <a:gd name="T29" fmla="*/ 238 h 297"/>
                    <a:gd name="T30" fmla="*/ 19 w 158"/>
                    <a:gd name="T31" fmla="*/ 227 h 297"/>
                    <a:gd name="T32" fmla="*/ 19 w 158"/>
                    <a:gd name="T33" fmla="*/ 160 h 297"/>
                    <a:gd name="T34" fmla="*/ 0 w 158"/>
                    <a:gd name="T35" fmla="*/ 157 h 297"/>
                    <a:gd name="T36" fmla="*/ 0 w 158"/>
                    <a:gd name="T37" fmla="*/ 87 h 297"/>
                    <a:gd name="T38" fmla="*/ 19 w 158"/>
                    <a:gd name="T39" fmla="*/ 90 h 297"/>
                    <a:gd name="T40" fmla="*/ 19 w 158"/>
                    <a:gd name="T41" fmla="*/ 24 h 297"/>
                    <a:gd name="T42" fmla="*/ 19 w 158"/>
                    <a:gd name="T43" fmla="*/ 6 h 297"/>
                    <a:gd name="T44" fmla="*/ 38 w 158"/>
                    <a:gd name="T45" fmla="*/ 9 h 297"/>
                    <a:gd name="T46" fmla="*/ 103 w 158"/>
                    <a:gd name="T47" fmla="*/ 24 h 297"/>
                    <a:gd name="T48" fmla="*/ 103 w 158"/>
                    <a:gd name="T49" fmla="*/ 0 h 297"/>
                    <a:gd name="T50" fmla="*/ 38 w 158"/>
                    <a:gd name="T51" fmla="*/ 94 h 297"/>
                    <a:gd name="T52" fmla="*/ 55 w 158"/>
                    <a:gd name="T53" fmla="*/ 98 h 297"/>
                    <a:gd name="T54" fmla="*/ 55 w 158"/>
                    <a:gd name="T55" fmla="*/ 168 h 297"/>
                    <a:gd name="T56" fmla="*/ 38 w 158"/>
                    <a:gd name="T57" fmla="*/ 164 h 297"/>
                    <a:gd name="T58" fmla="*/ 38 w 158"/>
                    <a:gd name="T59" fmla="*/ 230 h 297"/>
                    <a:gd name="T60" fmla="*/ 103 w 158"/>
                    <a:gd name="T61" fmla="*/ 245 h 297"/>
                    <a:gd name="T62" fmla="*/ 103 w 158"/>
                    <a:gd name="T63" fmla="*/ 216 h 297"/>
                    <a:gd name="T64" fmla="*/ 122 w 158"/>
                    <a:gd name="T65" fmla="*/ 219 h 297"/>
                    <a:gd name="T66" fmla="*/ 122 w 158"/>
                    <a:gd name="T67" fmla="*/ 183 h 297"/>
                    <a:gd name="T68" fmla="*/ 103 w 158"/>
                    <a:gd name="T69" fmla="*/ 178 h 297"/>
                    <a:gd name="T70" fmla="*/ 103 w 158"/>
                    <a:gd name="T71" fmla="*/ 108 h 297"/>
                    <a:gd name="T72" fmla="*/ 122 w 158"/>
                    <a:gd name="T73" fmla="*/ 111 h 297"/>
                    <a:gd name="T74" fmla="*/ 122 w 158"/>
                    <a:gd name="T75" fmla="*/ 73 h 297"/>
                    <a:gd name="T76" fmla="*/ 103 w 158"/>
                    <a:gd name="T77" fmla="*/ 70 h 297"/>
                    <a:gd name="T78" fmla="*/ 103 w 158"/>
                    <a:gd name="T79" fmla="*/ 41 h 297"/>
                    <a:gd name="T80" fmla="*/ 38 w 158"/>
                    <a:gd name="T81" fmla="*/ 27 h 297"/>
                    <a:gd name="T82" fmla="*/ 38 w 158"/>
                    <a:gd name="T83" fmla="*/ 94 h 29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58"/>
                    <a:gd name="T127" fmla="*/ 0 h 297"/>
                    <a:gd name="T128" fmla="*/ 158 w 158"/>
                    <a:gd name="T129" fmla="*/ 297 h 297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58" h="297">
                      <a:moveTo>
                        <a:pt x="103" y="0"/>
                      </a:moveTo>
                      <a:lnTo>
                        <a:pt x="158" y="11"/>
                      </a:lnTo>
                      <a:lnTo>
                        <a:pt x="158" y="81"/>
                      </a:lnTo>
                      <a:lnTo>
                        <a:pt x="141" y="78"/>
                      </a:lnTo>
                      <a:lnTo>
                        <a:pt x="141" y="116"/>
                      </a:lnTo>
                      <a:lnTo>
                        <a:pt x="158" y="119"/>
                      </a:lnTo>
                      <a:lnTo>
                        <a:pt x="158" y="189"/>
                      </a:lnTo>
                      <a:lnTo>
                        <a:pt x="141" y="186"/>
                      </a:lnTo>
                      <a:lnTo>
                        <a:pt x="141" y="224"/>
                      </a:lnTo>
                      <a:lnTo>
                        <a:pt x="158" y="227"/>
                      </a:lnTo>
                      <a:lnTo>
                        <a:pt x="158" y="297"/>
                      </a:lnTo>
                      <a:lnTo>
                        <a:pt x="103" y="286"/>
                      </a:lnTo>
                      <a:lnTo>
                        <a:pt x="103" y="262"/>
                      </a:lnTo>
                      <a:lnTo>
                        <a:pt x="19" y="245"/>
                      </a:lnTo>
                      <a:lnTo>
                        <a:pt x="19" y="238"/>
                      </a:lnTo>
                      <a:lnTo>
                        <a:pt x="19" y="227"/>
                      </a:lnTo>
                      <a:lnTo>
                        <a:pt x="19" y="160"/>
                      </a:lnTo>
                      <a:lnTo>
                        <a:pt x="0" y="157"/>
                      </a:lnTo>
                      <a:lnTo>
                        <a:pt x="0" y="87"/>
                      </a:lnTo>
                      <a:lnTo>
                        <a:pt x="19" y="90"/>
                      </a:lnTo>
                      <a:lnTo>
                        <a:pt x="19" y="24"/>
                      </a:lnTo>
                      <a:lnTo>
                        <a:pt x="19" y="6"/>
                      </a:lnTo>
                      <a:lnTo>
                        <a:pt x="38" y="9"/>
                      </a:lnTo>
                      <a:lnTo>
                        <a:pt x="103" y="24"/>
                      </a:lnTo>
                      <a:lnTo>
                        <a:pt x="103" y="0"/>
                      </a:lnTo>
                      <a:close/>
                      <a:moveTo>
                        <a:pt x="38" y="94"/>
                      </a:moveTo>
                      <a:lnTo>
                        <a:pt x="55" y="98"/>
                      </a:lnTo>
                      <a:lnTo>
                        <a:pt x="55" y="168"/>
                      </a:lnTo>
                      <a:lnTo>
                        <a:pt x="38" y="164"/>
                      </a:lnTo>
                      <a:lnTo>
                        <a:pt x="38" y="230"/>
                      </a:lnTo>
                      <a:lnTo>
                        <a:pt x="103" y="245"/>
                      </a:lnTo>
                      <a:lnTo>
                        <a:pt x="103" y="216"/>
                      </a:lnTo>
                      <a:lnTo>
                        <a:pt x="122" y="219"/>
                      </a:lnTo>
                      <a:lnTo>
                        <a:pt x="122" y="183"/>
                      </a:lnTo>
                      <a:lnTo>
                        <a:pt x="103" y="178"/>
                      </a:lnTo>
                      <a:lnTo>
                        <a:pt x="103" y="108"/>
                      </a:lnTo>
                      <a:lnTo>
                        <a:pt x="122" y="111"/>
                      </a:lnTo>
                      <a:lnTo>
                        <a:pt x="122" y="73"/>
                      </a:lnTo>
                      <a:lnTo>
                        <a:pt x="103" y="70"/>
                      </a:lnTo>
                      <a:lnTo>
                        <a:pt x="103" y="41"/>
                      </a:lnTo>
                      <a:lnTo>
                        <a:pt x="38" y="27"/>
                      </a:lnTo>
                      <a:lnTo>
                        <a:pt x="38" y="9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" name="Group 170"/>
              <p:cNvGrpSpPr>
                <a:grpSpLocks/>
              </p:cNvGrpSpPr>
              <p:nvPr/>
            </p:nvGrpSpPr>
            <p:grpSpPr bwMode="auto">
              <a:xfrm>
                <a:off x="2054" y="1925"/>
                <a:ext cx="324" cy="227"/>
                <a:chOff x="1812" y="1842"/>
                <a:chExt cx="324" cy="227"/>
              </a:xfrm>
            </p:grpSpPr>
            <p:sp>
              <p:nvSpPr>
                <p:cNvPr id="349" name="Rectangle 171"/>
                <p:cNvSpPr>
                  <a:spLocks noChangeArrowheads="1"/>
                </p:cNvSpPr>
                <p:nvPr/>
              </p:nvSpPr>
              <p:spPr bwMode="auto">
                <a:xfrm>
                  <a:off x="1812" y="1963"/>
                  <a:ext cx="324" cy="1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/>
                <a:lstStyle/>
                <a:p>
                  <a:pPr algn="ctr" defTabSz="784225" ea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SzTx/>
                    <a:buFontTx/>
                    <a:buNone/>
                  </a:pPr>
                  <a:r>
                    <a:rPr lang="en-US" altLang="zh-CN" sz="1100">
                      <a:solidFill>
                        <a:srgbClr val="000000"/>
                      </a:solidFill>
                    </a:rPr>
                    <a:t>SCP/AS</a:t>
                  </a:r>
                </a:p>
              </p:txBody>
            </p:sp>
            <p:grpSp>
              <p:nvGrpSpPr>
                <p:cNvPr id="7" name="Group 172"/>
                <p:cNvGrpSpPr>
                  <a:grpSpLocks noChangeAspect="1"/>
                </p:cNvGrpSpPr>
                <p:nvPr/>
              </p:nvGrpSpPr>
              <p:grpSpPr bwMode="auto">
                <a:xfrm>
                  <a:off x="1928" y="1842"/>
                  <a:ext cx="78" cy="121"/>
                  <a:chOff x="470" y="1025"/>
                  <a:chExt cx="407" cy="623"/>
                </a:xfrm>
              </p:grpSpPr>
              <p:sp>
                <p:nvSpPr>
                  <p:cNvPr id="351" name="AutoShape 173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70" y="1025"/>
                    <a:ext cx="407" cy="62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470" y="1070"/>
                    <a:ext cx="337" cy="578"/>
                  </a:xfrm>
                  <a:prstGeom prst="rect">
                    <a:avLst/>
                  </a:prstGeom>
                  <a:solidFill>
                    <a:srgbClr val="7FA6C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>
                      <a:lnSpc>
                        <a:spcPct val="100000"/>
                      </a:lnSpc>
                      <a:spcAft>
                        <a:spcPct val="0"/>
                      </a:spcAft>
                      <a:buClr>
                        <a:srgbClr val="333399"/>
                      </a:buClr>
                      <a:buSzTx/>
                      <a:buFontTx/>
                      <a:buNone/>
                    </a:pPr>
                    <a:endParaRPr lang="zh-CN" altLang="zh-CN" sz="10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53" name="Freeform 175"/>
                  <p:cNvSpPr>
                    <a:spLocks/>
                  </p:cNvSpPr>
                  <p:nvPr/>
                </p:nvSpPr>
                <p:spPr bwMode="auto">
                  <a:xfrm>
                    <a:off x="470" y="1025"/>
                    <a:ext cx="407" cy="623"/>
                  </a:xfrm>
                  <a:custGeom>
                    <a:avLst/>
                    <a:gdLst>
                      <a:gd name="T0" fmla="*/ 0 w 10582"/>
                      <a:gd name="T1" fmla="*/ 0 h 16198"/>
                      <a:gd name="T2" fmla="*/ 0 w 10582"/>
                      <a:gd name="T3" fmla="*/ 0 h 16198"/>
                      <a:gd name="T4" fmla="*/ 0 w 10582"/>
                      <a:gd name="T5" fmla="*/ 0 h 16198"/>
                      <a:gd name="T6" fmla="*/ 0 w 10582"/>
                      <a:gd name="T7" fmla="*/ 0 h 16198"/>
                      <a:gd name="T8" fmla="*/ 0 w 10582"/>
                      <a:gd name="T9" fmla="*/ 0 h 16198"/>
                      <a:gd name="T10" fmla="*/ 0 w 10582"/>
                      <a:gd name="T11" fmla="*/ 0 h 16198"/>
                      <a:gd name="T12" fmla="*/ 0 w 10582"/>
                      <a:gd name="T13" fmla="*/ 0 h 16198"/>
                      <a:gd name="T14" fmla="*/ 0 w 10582"/>
                      <a:gd name="T15" fmla="*/ 0 h 16198"/>
                      <a:gd name="T16" fmla="*/ 0 w 10582"/>
                      <a:gd name="T17" fmla="*/ 0 h 1619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0582"/>
                      <a:gd name="T28" fmla="*/ 0 h 16198"/>
                      <a:gd name="T29" fmla="*/ 10582 w 10582"/>
                      <a:gd name="T30" fmla="*/ 16198 h 16198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0582" h="16198">
                        <a:moveTo>
                          <a:pt x="10582" y="0"/>
                        </a:moveTo>
                        <a:lnTo>
                          <a:pt x="10582" y="15043"/>
                        </a:lnTo>
                        <a:lnTo>
                          <a:pt x="8763" y="16198"/>
                        </a:lnTo>
                        <a:lnTo>
                          <a:pt x="0" y="16198"/>
                        </a:lnTo>
                        <a:lnTo>
                          <a:pt x="0" y="1157"/>
                        </a:lnTo>
                        <a:lnTo>
                          <a:pt x="1817" y="0"/>
                        </a:lnTo>
                        <a:lnTo>
                          <a:pt x="10582" y="0"/>
                        </a:lnTo>
                        <a:close/>
                      </a:path>
                    </a:pathLst>
                  </a:custGeom>
                  <a:solidFill>
                    <a:srgbClr val="7FA6C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176"/>
                  <p:cNvSpPr>
                    <a:spLocks/>
                  </p:cNvSpPr>
                  <p:nvPr/>
                </p:nvSpPr>
                <p:spPr bwMode="auto">
                  <a:xfrm>
                    <a:off x="807" y="1025"/>
                    <a:ext cx="70" cy="623"/>
                  </a:xfrm>
                  <a:custGeom>
                    <a:avLst/>
                    <a:gdLst>
                      <a:gd name="T0" fmla="*/ 0 w 1819"/>
                      <a:gd name="T1" fmla="*/ 0 h 16198"/>
                      <a:gd name="T2" fmla="*/ 0 w 1819"/>
                      <a:gd name="T3" fmla="*/ 0 h 16198"/>
                      <a:gd name="T4" fmla="*/ 0 w 1819"/>
                      <a:gd name="T5" fmla="*/ 0 h 16198"/>
                      <a:gd name="T6" fmla="*/ 0 w 1819"/>
                      <a:gd name="T7" fmla="*/ 0 h 16198"/>
                      <a:gd name="T8" fmla="*/ 0 w 1819"/>
                      <a:gd name="T9" fmla="*/ 0 h 161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19"/>
                      <a:gd name="T16" fmla="*/ 0 h 16198"/>
                      <a:gd name="T17" fmla="*/ 1819 w 1819"/>
                      <a:gd name="T18" fmla="*/ 16198 h 161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19" h="16198">
                        <a:moveTo>
                          <a:pt x="1819" y="0"/>
                        </a:moveTo>
                        <a:lnTo>
                          <a:pt x="0" y="1157"/>
                        </a:lnTo>
                        <a:lnTo>
                          <a:pt x="0" y="16198"/>
                        </a:lnTo>
                        <a:lnTo>
                          <a:pt x="1819" y="15043"/>
                        </a:lnTo>
                        <a:lnTo>
                          <a:pt x="1819" y="0"/>
                        </a:lnTo>
                        <a:close/>
                      </a:path>
                    </a:pathLst>
                  </a:custGeom>
                  <a:solidFill>
                    <a:srgbClr val="00426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177"/>
                  <p:cNvSpPr>
                    <a:spLocks/>
                  </p:cNvSpPr>
                  <p:nvPr/>
                </p:nvSpPr>
                <p:spPr bwMode="auto">
                  <a:xfrm>
                    <a:off x="470" y="1025"/>
                    <a:ext cx="407" cy="45"/>
                  </a:xfrm>
                  <a:custGeom>
                    <a:avLst/>
                    <a:gdLst>
                      <a:gd name="T0" fmla="*/ 0 w 10582"/>
                      <a:gd name="T1" fmla="*/ 0 h 1157"/>
                      <a:gd name="T2" fmla="*/ 0 w 10582"/>
                      <a:gd name="T3" fmla="*/ 0 h 1157"/>
                      <a:gd name="T4" fmla="*/ 0 w 10582"/>
                      <a:gd name="T5" fmla="*/ 0 h 1157"/>
                      <a:gd name="T6" fmla="*/ 0 w 10582"/>
                      <a:gd name="T7" fmla="*/ 0 h 1157"/>
                      <a:gd name="T8" fmla="*/ 0 w 10582"/>
                      <a:gd name="T9" fmla="*/ 0 h 115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582"/>
                      <a:gd name="T16" fmla="*/ 0 h 1157"/>
                      <a:gd name="T17" fmla="*/ 10582 w 10582"/>
                      <a:gd name="T18" fmla="*/ 1157 h 115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582" h="1157">
                        <a:moveTo>
                          <a:pt x="0" y="1157"/>
                        </a:moveTo>
                        <a:lnTo>
                          <a:pt x="8763" y="1157"/>
                        </a:lnTo>
                        <a:lnTo>
                          <a:pt x="10582" y="0"/>
                        </a:lnTo>
                        <a:lnTo>
                          <a:pt x="1817" y="0"/>
                        </a:lnTo>
                        <a:lnTo>
                          <a:pt x="0" y="1157"/>
                        </a:lnTo>
                        <a:close/>
                      </a:path>
                    </a:pathLst>
                  </a:custGeom>
                  <a:solidFill>
                    <a:srgbClr val="4D72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178"/>
                  <p:cNvSpPr>
                    <a:spLocks noEditPoints="1"/>
                  </p:cNvSpPr>
                  <p:nvPr/>
                </p:nvSpPr>
                <p:spPr bwMode="auto">
                  <a:xfrm>
                    <a:off x="498" y="1145"/>
                    <a:ext cx="291" cy="467"/>
                  </a:xfrm>
                  <a:custGeom>
                    <a:avLst/>
                    <a:gdLst>
                      <a:gd name="T0" fmla="*/ 0 w 7566"/>
                      <a:gd name="T1" fmla="*/ 0 h 12138"/>
                      <a:gd name="T2" fmla="*/ 0 w 7566"/>
                      <a:gd name="T3" fmla="*/ 0 h 12138"/>
                      <a:gd name="T4" fmla="*/ 0 w 7566"/>
                      <a:gd name="T5" fmla="*/ 0 h 12138"/>
                      <a:gd name="T6" fmla="*/ 0 w 7566"/>
                      <a:gd name="T7" fmla="*/ 0 h 12138"/>
                      <a:gd name="T8" fmla="*/ 0 w 7566"/>
                      <a:gd name="T9" fmla="*/ 0 h 12138"/>
                      <a:gd name="T10" fmla="*/ 0 w 7566"/>
                      <a:gd name="T11" fmla="*/ 0 h 12138"/>
                      <a:gd name="T12" fmla="*/ 0 w 7566"/>
                      <a:gd name="T13" fmla="*/ 0 h 12138"/>
                      <a:gd name="T14" fmla="*/ 0 w 7566"/>
                      <a:gd name="T15" fmla="*/ 0 h 12138"/>
                      <a:gd name="T16" fmla="*/ 0 w 7566"/>
                      <a:gd name="T17" fmla="*/ 0 h 12138"/>
                      <a:gd name="T18" fmla="*/ 0 w 7566"/>
                      <a:gd name="T19" fmla="*/ 0 h 12138"/>
                      <a:gd name="T20" fmla="*/ 0 w 7566"/>
                      <a:gd name="T21" fmla="*/ 0 h 12138"/>
                      <a:gd name="T22" fmla="*/ 0 w 7566"/>
                      <a:gd name="T23" fmla="*/ 0 h 12138"/>
                      <a:gd name="T24" fmla="*/ 0 w 7566"/>
                      <a:gd name="T25" fmla="*/ 0 h 12138"/>
                      <a:gd name="T26" fmla="*/ 0 w 7566"/>
                      <a:gd name="T27" fmla="*/ 0 h 12138"/>
                      <a:gd name="T28" fmla="*/ 0 w 7566"/>
                      <a:gd name="T29" fmla="*/ 0 h 12138"/>
                      <a:gd name="T30" fmla="*/ 0 w 7566"/>
                      <a:gd name="T31" fmla="*/ 0 h 12138"/>
                      <a:gd name="T32" fmla="*/ 0 w 7566"/>
                      <a:gd name="T33" fmla="*/ 0 h 12138"/>
                      <a:gd name="T34" fmla="*/ 0 w 7566"/>
                      <a:gd name="T35" fmla="*/ 0 h 12138"/>
                      <a:gd name="T36" fmla="*/ 0 w 7566"/>
                      <a:gd name="T37" fmla="*/ 0 h 12138"/>
                      <a:gd name="T38" fmla="*/ 0 w 7566"/>
                      <a:gd name="T39" fmla="*/ 0 h 12138"/>
                      <a:gd name="T40" fmla="*/ 0 w 7566"/>
                      <a:gd name="T41" fmla="*/ 0 h 12138"/>
                      <a:gd name="T42" fmla="*/ 0 w 7566"/>
                      <a:gd name="T43" fmla="*/ 0 h 12138"/>
                      <a:gd name="T44" fmla="*/ 0 w 7566"/>
                      <a:gd name="T45" fmla="*/ 0 h 12138"/>
                      <a:gd name="T46" fmla="*/ 0 w 7566"/>
                      <a:gd name="T47" fmla="*/ 0 h 12138"/>
                      <a:gd name="T48" fmla="*/ 0 w 7566"/>
                      <a:gd name="T49" fmla="*/ 0 h 12138"/>
                      <a:gd name="T50" fmla="*/ 0 w 7566"/>
                      <a:gd name="T51" fmla="*/ 0 h 12138"/>
                      <a:gd name="T52" fmla="*/ 0 w 7566"/>
                      <a:gd name="T53" fmla="*/ 0 h 12138"/>
                      <a:gd name="T54" fmla="*/ 0 w 7566"/>
                      <a:gd name="T55" fmla="*/ 0 h 12138"/>
                      <a:gd name="T56" fmla="*/ 0 w 7566"/>
                      <a:gd name="T57" fmla="*/ 0 h 12138"/>
                      <a:gd name="T58" fmla="*/ 0 w 7566"/>
                      <a:gd name="T59" fmla="*/ 0 h 12138"/>
                      <a:gd name="T60" fmla="*/ 0 w 7566"/>
                      <a:gd name="T61" fmla="*/ 0 h 12138"/>
                      <a:gd name="T62" fmla="*/ 0 w 7566"/>
                      <a:gd name="T63" fmla="*/ 0 h 12138"/>
                      <a:gd name="T64" fmla="*/ 0 w 7566"/>
                      <a:gd name="T65" fmla="*/ 0 h 12138"/>
                      <a:gd name="T66" fmla="*/ 0 w 7566"/>
                      <a:gd name="T67" fmla="*/ 0 h 12138"/>
                      <a:gd name="T68" fmla="*/ 0 w 7566"/>
                      <a:gd name="T69" fmla="*/ 0 h 12138"/>
                      <a:gd name="T70" fmla="*/ 0 w 7566"/>
                      <a:gd name="T71" fmla="*/ 0 h 12138"/>
                      <a:gd name="T72" fmla="*/ 0 w 7566"/>
                      <a:gd name="T73" fmla="*/ 0 h 12138"/>
                      <a:gd name="T74" fmla="*/ 0 w 7566"/>
                      <a:gd name="T75" fmla="*/ 0 h 12138"/>
                      <a:gd name="T76" fmla="*/ 0 w 7566"/>
                      <a:gd name="T77" fmla="*/ 0 h 12138"/>
                      <a:gd name="T78" fmla="*/ 0 w 7566"/>
                      <a:gd name="T79" fmla="*/ 0 h 12138"/>
                      <a:gd name="T80" fmla="*/ 0 w 7566"/>
                      <a:gd name="T81" fmla="*/ 0 h 12138"/>
                      <a:gd name="T82" fmla="*/ 0 w 7566"/>
                      <a:gd name="T83" fmla="*/ 0 h 12138"/>
                      <a:gd name="T84" fmla="*/ 0 w 7566"/>
                      <a:gd name="T85" fmla="*/ 0 h 12138"/>
                      <a:gd name="T86" fmla="*/ 0 w 7566"/>
                      <a:gd name="T87" fmla="*/ 0 h 12138"/>
                      <a:gd name="T88" fmla="*/ 0 w 7566"/>
                      <a:gd name="T89" fmla="*/ 0 h 12138"/>
                      <a:gd name="T90" fmla="*/ 0 w 7566"/>
                      <a:gd name="T91" fmla="*/ 0 h 12138"/>
                      <a:gd name="T92" fmla="*/ 0 w 7566"/>
                      <a:gd name="T93" fmla="*/ 0 h 12138"/>
                      <a:gd name="T94" fmla="*/ 0 w 7566"/>
                      <a:gd name="T95" fmla="*/ 0 h 12138"/>
                      <a:gd name="T96" fmla="*/ 0 w 7566"/>
                      <a:gd name="T97" fmla="*/ 0 h 12138"/>
                      <a:gd name="T98" fmla="*/ 0 w 7566"/>
                      <a:gd name="T99" fmla="*/ 0 h 12138"/>
                      <a:gd name="T100" fmla="*/ 0 w 7566"/>
                      <a:gd name="T101" fmla="*/ 0 h 12138"/>
                      <a:gd name="T102" fmla="*/ 0 w 7566"/>
                      <a:gd name="T103" fmla="*/ 0 h 12138"/>
                      <a:gd name="T104" fmla="*/ 0 w 7566"/>
                      <a:gd name="T105" fmla="*/ 0 h 12138"/>
                      <a:gd name="T106" fmla="*/ 0 w 7566"/>
                      <a:gd name="T107" fmla="*/ 0 h 12138"/>
                      <a:gd name="T108" fmla="*/ 0 w 7566"/>
                      <a:gd name="T109" fmla="*/ 0 h 12138"/>
                      <a:gd name="T110" fmla="*/ 0 w 7566"/>
                      <a:gd name="T111" fmla="*/ 0 h 12138"/>
                      <a:gd name="T112" fmla="*/ 0 w 7566"/>
                      <a:gd name="T113" fmla="*/ 0 h 12138"/>
                      <a:gd name="T114" fmla="*/ 0 w 7566"/>
                      <a:gd name="T115" fmla="*/ 0 h 12138"/>
                      <a:gd name="T116" fmla="*/ 0 w 7566"/>
                      <a:gd name="T117" fmla="*/ 0 h 12138"/>
                      <a:gd name="T118" fmla="*/ 0 w 7566"/>
                      <a:gd name="T119" fmla="*/ 0 h 12138"/>
                      <a:gd name="T120" fmla="*/ 0 w 7566"/>
                      <a:gd name="T121" fmla="*/ 0 h 12138"/>
                      <a:gd name="T122" fmla="*/ 0 w 7566"/>
                      <a:gd name="T123" fmla="*/ 0 h 12138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7566"/>
                      <a:gd name="T187" fmla="*/ 0 h 12138"/>
                      <a:gd name="T188" fmla="*/ 7566 w 7566"/>
                      <a:gd name="T189" fmla="*/ 12138 h 12138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7566" h="12138">
                        <a:moveTo>
                          <a:pt x="4158" y="7083"/>
                        </a:moveTo>
                        <a:lnTo>
                          <a:pt x="4510" y="8007"/>
                        </a:lnTo>
                        <a:lnTo>
                          <a:pt x="4501" y="8007"/>
                        </a:lnTo>
                        <a:lnTo>
                          <a:pt x="4473" y="8007"/>
                        </a:lnTo>
                        <a:lnTo>
                          <a:pt x="4432" y="8007"/>
                        </a:lnTo>
                        <a:lnTo>
                          <a:pt x="4375" y="8007"/>
                        </a:lnTo>
                        <a:lnTo>
                          <a:pt x="4308" y="8007"/>
                        </a:lnTo>
                        <a:lnTo>
                          <a:pt x="4231" y="8007"/>
                        </a:lnTo>
                        <a:lnTo>
                          <a:pt x="4147" y="8007"/>
                        </a:lnTo>
                        <a:lnTo>
                          <a:pt x="4057" y="8007"/>
                        </a:lnTo>
                        <a:lnTo>
                          <a:pt x="3964" y="8007"/>
                        </a:lnTo>
                        <a:lnTo>
                          <a:pt x="3870" y="8007"/>
                        </a:lnTo>
                        <a:lnTo>
                          <a:pt x="3775" y="8007"/>
                        </a:lnTo>
                        <a:lnTo>
                          <a:pt x="3684" y="8007"/>
                        </a:lnTo>
                        <a:lnTo>
                          <a:pt x="3597" y="8007"/>
                        </a:lnTo>
                        <a:lnTo>
                          <a:pt x="3517" y="8007"/>
                        </a:lnTo>
                        <a:lnTo>
                          <a:pt x="3445" y="8007"/>
                        </a:lnTo>
                        <a:lnTo>
                          <a:pt x="3385" y="8007"/>
                        </a:lnTo>
                        <a:lnTo>
                          <a:pt x="3332" y="7984"/>
                        </a:lnTo>
                        <a:lnTo>
                          <a:pt x="3277" y="7953"/>
                        </a:lnTo>
                        <a:lnTo>
                          <a:pt x="3223" y="7914"/>
                        </a:lnTo>
                        <a:lnTo>
                          <a:pt x="3168" y="7867"/>
                        </a:lnTo>
                        <a:lnTo>
                          <a:pt x="3113" y="7814"/>
                        </a:lnTo>
                        <a:lnTo>
                          <a:pt x="3058" y="7752"/>
                        </a:lnTo>
                        <a:lnTo>
                          <a:pt x="3005" y="7683"/>
                        </a:lnTo>
                        <a:lnTo>
                          <a:pt x="2953" y="7607"/>
                        </a:lnTo>
                        <a:lnTo>
                          <a:pt x="2902" y="7524"/>
                        </a:lnTo>
                        <a:lnTo>
                          <a:pt x="2854" y="7435"/>
                        </a:lnTo>
                        <a:lnTo>
                          <a:pt x="2807" y="7339"/>
                        </a:lnTo>
                        <a:lnTo>
                          <a:pt x="2764" y="7236"/>
                        </a:lnTo>
                        <a:lnTo>
                          <a:pt x="2724" y="7128"/>
                        </a:lnTo>
                        <a:lnTo>
                          <a:pt x="2688" y="7013"/>
                        </a:lnTo>
                        <a:lnTo>
                          <a:pt x="2655" y="6892"/>
                        </a:lnTo>
                        <a:lnTo>
                          <a:pt x="2627" y="6767"/>
                        </a:lnTo>
                        <a:lnTo>
                          <a:pt x="2604" y="6635"/>
                        </a:lnTo>
                        <a:lnTo>
                          <a:pt x="2586" y="6498"/>
                        </a:lnTo>
                        <a:lnTo>
                          <a:pt x="2572" y="6356"/>
                        </a:lnTo>
                        <a:lnTo>
                          <a:pt x="2565" y="6209"/>
                        </a:lnTo>
                        <a:lnTo>
                          <a:pt x="2565" y="6057"/>
                        </a:lnTo>
                        <a:lnTo>
                          <a:pt x="2571" y="5900"/>
                        </a:lnTo>
                        <a:lnTo>
                          <a:pt x="2584" y="5739"/>
                        </a:lnTo>
                        <a:lnTo>
                          <a:pt x="2606" y="5574"/>
                        </a:lnTo>
                        <a:lnTo>
                          <a:pt x="2634" y="5405"/>
                        </a:lnTo>
                        <a:lnTo>
                          <a:pt x="2671" y="5232"/>
                        </a:lnTo>
                        <a:lnTo>
                          <a:pt x="2716" y="5055"/>
                        </a:lnTo>
                        <a:lnTo>
                          <a:pt x="2771" y="4875"/>
                        </a:lnTo>
                        <a:lnTo>
                          <a:pt x="2836" y="4690"/>
                        </a:lnTo>
                        <a:lnTo>
                          <a:pt x="2910" y="4503"/>
                        </a:lnTo>
                        <a:lnTo>
                          <a:pt x="2994" y="4314"/>
                        </a:lnTo>
                        <a:lnTo>
                          <a:pt x="3088" y="4120"/>
                        </a:lnTo>
                        <a:lnTo>
                          <a:pt x="3159" y="4077"/>
                        </a:lnTo>
                        <a:lnTo>
                          <a:pt x="3227" y="4036"/>
                        </a:lnTo>
                        <a:lnTo>
                          <a:pt x="3291" y="3999"/>
                        </a:lnTo>
                        <a:lnTo>
                          <a:pt x="3352" y="3965"/>
                        </a:lnTo>
                        <a:lnTo>
                          <a:pt x="3410" y="3933"/>
                        </a:lnTo>
                        <a:lnTo>
                          <a:pt x="3463" y="3905"/>
                        </a:lnTo>
                        <a:lnTo>
                          <a:pt x="3512" y="3879"/>
                        </a:lnTo>
                        <a:lnTo>
                          <a:pt x="3557" y="3857"/>
                        </a:lnTo>
                        <a:lnTo>
                          <a:pt x="3633" y="3821"/>
                        </a:lnTo>
                        <a:lnTo>
                          <a:pt x="3689" y="3795"/>
                        </a:lnTo>
                        <a:lnTo>
                          <a:pt x="3724" y="3780"/>
                        </a:lnTo>
                        <a:lnTo>
                          <a:pt x="3736" y="3776"/>
                        </a:lnTo>
                        <a:lnTo>
                          <a:pt x="4545" y="3830"/>
                        </a:lnTo>
                        <a:lnTo>
                          <a:pt x="4369" y="4781"/>
                        </a:lnTo>
                        <a:lnTo>
                          <a:pt x="3525" y="4809"/>
                        </a:lnTo>
                        <a:lnTo>
                          <a:pt x="3520" y="4827"/>
                        </a:lnTo>
                        <a:lnTo>
                          <a:pt x="3505" y="4881"/>
                        </a:lnTo>
                        <a:lnTo>
                          <a:pt x="3484" y="4965"/>
                        </a:lnTo>
                        <a:lnTo>
                          <a:pt x="3457" y="5075"/>
                        </a:lnTo>
                        <a:lnTo>
                          <a:pt x="3442" y="5140"/>
                        </a:lnTo>
                        <a:lnTo>
                          <a:pt x="3427" y="5209"/>
                        </a:lnTo>
                        <a:lnTo>
                          <a:pt x="3412" y="5283"/>
                        </a:lnTo>
                        <a:lnTo>
                          <a:pt x="3397" y="5361"/>
                        </a:lnTo>
                        <a:lnTo>
                          <a:pt x="3380" y="5443"/>
                        </a:lnTo>
                        <a:lnTo>
                          <a:pt x="3366" y="5529"/>
                        </a:lnTo>
                        <a:lnTo>
                          <a:pt x="3352" y="5616"/>
                        </a:lnTo>
                        <a:lnTo>
                          <a:pt x="3339" y="5706"/>
                        </a:lnTo>
                        <a:lnTo>
                          <a:pt x="3328" y="5798"/>
                        </a:lnTo>
                        <a:lnTo>
                          <a:pt x="3318" y="5891"/>
                        </a:lnTo>
                        <a:lnTo>
                          <a:pt x="3309" y="5985"/>
                        </a:lnTo>
                        <a:lnTo>
                          <a:pt x="3303" y="6079"/>
                        </a:lnTo>
                        <a:lnTo>
                          <a:pt x="3298" y="6174"/>
                        </a:lnTo>
                        <a:lnTo>
                          <a:pt x="3296" y="6267"/>
                        </a:lnTo>
                        <a:lnTo>
                          <a:pt x="3297" y="6359"/>
                        </a:lnTo>
                        <a:lnTo>
                          <a:pt x="3303" y="6449"/>
                        </a:lnTo>
                        <a:lnTo>
                          <a:pt x="3310" y="6537"/>
                        </a:lnTo>
                        <a:lnTo>
                          <a:pt x="3321" y="6622"/>
                        </a:lnTo>
                        <a:lnTo>
                          <a:pt x="3336" y="6705"/>
                        </a:lnTo>
                        <a:lnTo>
                          <a:pt x="3354" y="6783"/>
                        </a:lnTo>
                        <a:lnTo>
                          <a:pt x="3377" y="6857"/>
                        </a:lnTo>
                        <a:lnTo>
                          <a:pt x="3405" y="6927"/>
                        </a:lnTo>
                        <a:lnTo>
                          <a:pt x="3438" y="6992"/>
                        </a:lnTo>
                        <a:lnTo>
                          <a:pt x="3476" y="7050"/>
                        </a:lnTo>
                        <a:lnTo>
                          <a:pt x="4158" y="7083"/>
                        </a:lnTo>
                        <a:close/>
                        <a:moveTo>
                          <a:pt x="3434" y="0"/>
                        </a:moveTo>
                        <a:lnTo>
                          <a:pt x="3569" y="7"/>
                        </a:lnTo>
                        <a:lnTo>
                          <a:pt x="3703" y="28"/>
                        </a:lnTo>
                        <a:lnTo>
                          <a:pt x="3834" y="62"/>
                        </a:lnTo>
                        <a:lnTo>
                          <a:pt x="3965" y="109"/>
                        </a:lnTo>
                        <a:lnTo>
                          <a:pt x="4092" y="170"/>
                        </a:lnTo>
                        <a:lnTo>
                          <a:pt x="4218" y="243"/>
                        </a:lnTo>
                        <a:lnTo>
                          <a:pt x="4342" y="328"/>
                        </a:lnTo>
                        <a:lnTo>
                          <a:pt x="4462" y="424"/>
                        </a:lnTo>
                        <a:lnTo>
                          <a:pt x="4580" y="533"/>
                        </a:lnTo>
                        <a:lnTo>
                          <a:pt x="4695" y="653"/>
                        </a:lnTo>
                        <a:lnTo>
                          <a:pt x="4807" y="783"/>
                        </a:lnTo>
                        <a:lnTo>
                          <a:pt x="4917" y="924"/>
                        </a:lnTo>
                        <a:lnTo>
                          <a:pt x="5023" y="1075"/>
                        </a:lnTo>
                        <a:lnTo>
                          <a:pt x="5125" y="1237"/>
                        </a:lnTo>
                        <a:lnTo>
                          <a:pt x="5225" y="1408"/>
                        </a:lnTo>
                        <a:lnTo>
                          <a:pt x="5320" y="1588"/>
                        </a:lnTo>
                        <a:lnTo>
                          <a:pt x="5411" y="1778"/>
                        </a:lnTo>
                        <a:lnTo>
                          <a:pt x="5499" y="1975"/>
                        </a:lnTo>
                        <a:lnTo>
                          <a:pt x="5582" y="2182"/>
                        </a:lnTo>
                        <a:lnTo>
                          <a:pt x="5661" y="2395"/>
                        </a:lnTo>
                        <a:lnTo>
                          <a:pt x="5736" y="2618"/>
                        </a:lnTo>
                        <a:lnTo>
                          <a:pt x="5806" y="2847"/>
                        </a:lnTo>
                        <a:lnTo>
                          <a:pt x="5871" y="3084"/>
                        </a:lnTo>
                        <a:lnTo>
                          <a:pt x="5932" y="3327"/>
                        </a:lnTo>
                        <a:lnTo>
                          <a:pt x="5987" y="3577"/>
                        </a:lnTo>
                        <a:lnTo>
                          <a:pt x="6037" y="3832"/>
                        </a:lnTo>
                        <a:lnTo>
                          <a:pt x="6081" y="4093"/>
                        </a:lnTo>
                        <a:lnTo>
                          <a:pt x="6121" y="4360"/>
                        </a:lnTo>
                        <a:lnTo>
                          <a:pt x="6155" y="4633"/>
                        </a:lnTo>
                        <a:lnTo>
                          <a:pt x="6184" y="4909"/>
                        </a:lnTo>
                        <a:lnTo>
                          <a:pt x="6205" y="5190"/>
                        </a:lnTo>
                        <a:lnTo>
                          <a:pt x="6221" y="5476"/>
                        </a:lnTo>
                        <a:lnTo>
                          <a:pt x="6759" y="5476"/>
                        </a:lnTo>
                        <a:lnTo>
                          <a:pt x="6759" y="5064"/>
                        </a:lnTo>
                        <a:lnTo>
                          <a:pt x="7163" y="5471"/>
                        </a:lnTo>
                        <a:lnTo>
                          <a:pt x="7566" y="5879"/>
                        </a:lnTo>
                        <a:lnTo>
                          <a:pt x="7163" y="6286"/>
                        </a:lnTo>
                        <a:lnTo>
                          <a:pt x="6759" y="6694"/>
                        </a:lnTo>
                        <a:lnTo>
                          <a:pt x="6759" y="6282"/>
                        </a:lnTo>
                        <a:lnTo>
                          <a:pt x="6233" y="6282"/>
                        </a:lnTo>
                        <a:lnTo>
                          <a:pt x="6224" y="6585"/>
                        </a:lnTo>
                        <a:lnTo>
                          <a:pt x="6210" y="6882"/>
                        </a:lnTo>
                        <a:lnTo>
                          <a:pt x="6188" y="7176"/>
                        </a:lnTo>
                        <a:lnTo>
                          <a:pt x="6159" y="7465"/>
                        </a:lnTo>
                        <a:lnTo>
                          <a:pt x="6125" y="7749"/>
                        </a:lnTo>
                        <a:lnTo>
                          <a:pt x="6084" y="8027"/>
                        </a:lnTo>
                        <a:lnTo>
                          <a:pt x="6038" y="8299"/>
                        </a:lnTo>
                        <a:lnTo>
                          <a:pt x="5986" y="8566"/>
                        </a:lnTo>
                        <a:lnTo>
                          <a:pt x="5929" y="8826"/>
                        </a:lnTo>
                        <a:lnTo>
                          <a:pt x="5865" y="9078"/>
                        </a:lnTo>
                        <a:lnTo>
                          <a:pt x="5796" y="9324"/>
                        </a:lnTo>
                        <a:lnTo>
                          <a:pt x="5723" y="9561"/>
                        </a:lnTo>
                        <a:lnTo>
                          <a:pt x="5644" y="9791"/>
                        </a:lnTo>
                        <a:lnTo>
                          <a:pt x="5561" y="10012"/>
                        </a:lnTo>
                        <a:lnTo>
                          <a:pt x="5473" y="10224"/>
                        </a:lnTo>
                        <a:lnTo>
                          <a:pt x="5381" y="10428"/>
                        </a:lnTo>
                        <a:lnTo>
                          <a:pt x="5283" y="10621"/>
                        </a:lnTo>
                        <a:lnTo>
                          <a:pt x="5182" y="10805"/>
                        </a:lnTo>
                        <a:lnTo>
                          <a:pt x="5078" y="10978"/>
                        </a:lnTo>
                        <a:lnTo>
                          <a:pt x="4969" y="11141"/>
                        </a:lnTo>
                        <a:lnTo>
                          <a:pt x="4857" y="11294"/>
                        </a:lnTo>
                        <a:lnTo>
                          <a:pt x="4742" y="11434"/>
                        </a:lnTo>
                        <a:lnTo>
                          <a:pt x="4623" y="11563"/>
                        </a:lnTo>
                        <a:lnTo>
                          <a:pt x="4501" y="11680"/>
                        </a:lnTo>
                        <a:lnTo>
                          <a:pt x="4376" y="11785"/>
                        </a:lnTo>
                        <a:lnTo>
                          <a:pt x="4248" y="11876"/>
                        </a:lnTo>
                        <a:lnTo>
                          <a:pt x="4118" y="11955"/>
                        </a:lnTo>
                        <a:lnTo>
                          <a:pt x="3986" y="12020"/>
                        </a:lnTo>
                        <a:lnTo>
                          <a:pt x="3850" y="12072"/>
                        </a:lnTo>
                        <a:lnTo>
                          <a:pt x="3714" y="12109"/>
                        </a:lnTo>
                        <a:lnTo>
                          <a:pt x="3575" y="12131"/>
                        </a:lnTo>
                        <a:lnTo>
                          <a:pt x="3434" y="12138"/>
                        </a:lnTo>
                        <a:lnTo>
                          <a:pt x="3293" y="12131"/>
                        </a:lnTo>
                        <a:lnTo>
                          <a:pt x="3155" y="12109"/>
                        </a:lnTo>
                        <a:lnTo>
                          <a:pt x="3017" y="12072"/>
                        </a:lnTo>
                        <a:lnTo>
                          <a:pt x="2882" y="12020"/>
                        </a:lnTo>
                        <a:lnTo>
                          <a:pt x="2750" y="11955"/>
                        </a:lnTo>
                        <a:lnTo>
                          <a:pt x="2619" y="11876"/>
                        </a:lnTo>
                        <a:lnTo>
                          <a:pt x="2491" y="11785"/>
                        </a:lnTo>
                        <a:lnTo>
                          <a:pt x="2367" y="11680"/>
                        </a:lnTo>
                        <a:lnTo>
                          <a:pt x="2245" y="11563"/>
                        </a:lnTo>
                        <a:lnTo>
                          <a:pt x="2126" y="11434"/>
                        </a:lnTo>
                        <a:lnTo>
                          <a:pt x="2010" y="11294"/>
                        </a:lnTo>
                        <a:lnTo>
                          <a:pt x="1899" y="11141"/>
                        </a:lnTo>
                        <a:lnTo>
                          <a:pt x="1790" y="10978"/>
                        </a:lnTo>
                        <a:lnTo>
                          <a:pt x="1685" y="10805"/>
                        </a:lnTo>
                        <a:lnTo>
                          <a:pt x="1584" y="10621"/>
                        </a:lnTo>
                        <a:lnTo>
                          <a:pt x="1488" y="10428"/>
                        </a:lnTo>
                        <a:lnTo>
                          <a:pt x="1396" y="10224"/>
                        </a:lnTo>
                        <a:lnTo>
                          <a:pt x="1307" y="10012"/>
                        </a:lnTo>
                        <a:lnTo>
                          <a:pt x="1223" y="9791"/>
                        </a:lnTo>
                        <a:lnTo>
                          <a:pt x="1145" y="9561"/>
                        </a:lnTo>
                        <a:lnTo>
                          <a:pt x="1071" y="9324"/>
                        </a:lnTo>
                        <a:lnTo>
                          <a:pt x="1003" y="9078"/>
                        </a:lnTo>
                        <a:lnTo>
                          <a:pt x="940" y="8826"/>
                        </a:lnTo>
                        <a:lnTo>
                          <a:pt x="882" y="8566"/>
                        </a:lnTo>
                        <a:lnTo>
                          <a:pt x="829" y="8299"/>
                        </a:lnTo>
                        <a:lnTo>
                          <a:pt x="783" y="8027"/>
                        </a:lnTo>
                        <a:lnTo>
                          <a:pt x="742" y="7749"/>
                        </a:lnTo>
                        <a:lnTo>
                          <a:pt x="708" y="7465"/>
                        </a:lnTo>
                        <a:lnTo>
                          <a:pt x="680" y="7176"/>
                        </a:lnTo>
                        <a:lnTo>
                          <a:pt x="658" y="6882"/>
                        </a:lnTo>
                        <a:lnTo>
                          <a:pt x="643" y="6585"/>
                        </a:lnTo>
                        <a:lnTo>
                          <a:pt x="635" y="6282"/>
                        </a:lnTo>
                        <a:lnTo>
                          <a:pt x="0" y="6282"/>
                        </a:lnTo>
                        <a:lnTo>
                          <a:pt x="0" y="5476"/>
                        </a:lnTo>
                        <a:lnTo>
                          <a:pt x="646" y="5476"/>
                        </a:lnTo>
                        <a:lnTo>
                          <a:pt x="662" y="5190"/>
                        </a:lnTo>
                        <a:lnTo>
                          <a:pt x="685" y="4909"/>
                        </a:lnTo>
                        <a:lnTo>
                          <a:pt x="713" y="4633"/>
                        </a:lnTo>
                        <a:lnTo>
                          <a:pt x="746" y="4360"/>
                        </a:lnTo>
                        <a:lnTo>
                          <a:pt x="786" y="4093"/>
                        </a:lnTo>
                        <a:lnTo>
                          <a:pt x="830" y="3832"/>
                        </a:lnTo>
                        <a:lnTo>
                          <a:pt x="881" y="3577"/>
                        </a:lnTo>
                        <a:lnTo>
                          <a:pt x="937" y="3327"/>
                        </a:lnTo>
                        <a:lnTo>
                          <a:pt x="997" y="3084"/>
                        </a:lnTo>
                        <a:lnTo>
                          <a:pt x="1062" y="2847"/>
                        </a:lnTo>
                        <a:lnTo>
                          <a:pt x="1132" y="2618"/>
                        </a:lnTo>
                        <a:lnTo>
                          <a:pt x="1207" y="2395"/>
                        </a:lnTo>
                        <a:lnTo>
                          <a:pt x="1286" y="2182"/>
                        </a:lnTo>
                        <a:lnTo>
                          <a:pt x="1369" y="1975"/>
                        </a:lnTo>
                        <a:lnTo>
                          <a:pt x="1456" y="1778"/>
                        </a:lnTo>
                        <a:lnTo>
                          <a:pt x="1548" y="1588"/>
                        </a:lnTo>
                        <a:lnTo>
                          <a:pt x="1644" y="1408"/>
                        </a:lnTo>
                        <a:lnTo>
                          <a:pt x="1743" y="1237"/>
                        </a:lnTo>
                        <a:lnTo>
                          <a:pt x="1845" y="1075"/>
                        </a:lnTo>
                        <a:lnTo>
                          <a:pt x="1952" y="924"/>
                        </a:lnTo>
                        <a:lnTo>
                          <a:pt x="2060" y="783"/>
                        </a:lnTo>
                        <a:lnTo>
                          <a:pt x="2172" y="653"/>
                        </a:lnTo>
                        <a:lnTo>
                          <a:pt x="2288" y="533"/>
                        </a:lnTo>
                        <a:lnTo>
                          <a:pt x="2406" y="424"/>
                        </a:lnTo>
                        <a:lnTo>
                          <a:pt x="2527" y="328"/>
                        </a:lnTo>
                        <a:lnTo>
                          <a:pt x="2650" y="243"/>
                        </a:lnTo>
                        <a:lnTo>
                          <a:pt x="2776" y="170"/>
                        </a:lnTo>
                        <a:lnTo>
                          <a:pt x="2904" y="109"/>
                        </a:lnTo>
                        <a:lnTo>
                          <a:pt x="3033" y="62"/>
                        </a:lnTo>
                        <a:lnTo>
                          <a:pt x="3165" y="28"/>
                        </a:lnTo>
                        <a:lnTo>
                          <a:pt x="3298" y="7"/>
                        </a:lnTo>
                        <a:lnTo>
                          <a:pt x="3434" y="0"/>
                        </a:lnTo>
                        <a:close/>
                        <a:moveTo>
                          <a:pt x="2324" y="5879"/>
                        </a:moveTo>
                        <a:lnTo>
                          <a:pt x="1921" y="6286"/>
                        </a:lnTo>
                        <a:lnTo>
                          <a:pt x="1518" y="6694"/>
                        </a:lnTo>
                        <a:lnTo>
                          <a:pt x="1518" y="6282"/>
                        </a:lnTo>
                        <a:lnTo>
                          <a:pt x="1095" y="6282"/>
                        </a:lnTo>
                        <a:lnTo>
                          <a:pt x="1102" y="6553"/>
                        </a:lnTo>
                        <a:lnTo>
                          <a:pt x="1115" y="6821"/>
                        </a:lnTo>
                        <a:lnTo>
                          <a:pt x="1133" y="7086"/>
                        </a:lnTo>
                        <a:lnTo>
                          <a:pt x="1158" y="7346"/>
                        </a:lnTo>
                        <a:lnTo>
                          <a:pt x="1186" y="7601"/>
                        </a:lnTo>
                        <a:lnTo>
                          <a:pt x="1220" y="7851"/>
                        </a:lnTo>
                        <a:lnTo>
                          <a:pt x="1259" y="8096"/>
                        </a:lnTo>
                        <a:lnTo>
                          <a:pt x="1303" y="8335"/>
                        </a:lnTo>
                        <a:lnTo>
                          <a:pt x="1352" y="8569"/>
                        </a:lnTo>
                        <a:lnTo>
                          <a:pt x="1405" y="8796"/>
                        </a:lnTo>
                        <a:lnTo>
                          <a:pt x="1462" y="9016"/>
                        </a:lnTo>
                        <a:lnTo>
                          <a:pt x="1524" y="9230"/>
                        </a:lnTo>
                        <a:lnTo>
                          <a:pt x="1589" y="9435"/>
                        </a:lnTo>
                        <a:lnTo>
                          <a:pt x="1659" y="9634"/>
                        </a:lnTo>
                        <a:lnTo>
                          <a:pt x="1733" y="9825"/>
                        </a:lnTo>
                        <a:lnTo>
                          <a:pt x="1810" y="10007"/>
                        </a:lnTo>
                        <a:lnTo>
                          <a:pt x="1891" y="10181"/>
                        </a:lnTo>
                        <a:lnTo>
                          <a:pt x="1975" y="10347"/>
                        </a:lnTo>
                        <a:lnTo>
                          <a:pt x="2062" y="10502"/>
                        </a:lnTo>
                        <a:lnTo>
                          <a:pt x="2153" y="10649"/>
                        </a:lnTo>
                        <a:lnTo>
                          <a:pt x="2246" y="10786"/>
                        </a:lnTo>
                        <a:lnTo>
                          <a:pt x="2342" y="10911"/>
                        </a:lnTo>
                        <a:lnTo>
                          <a:pt x="2442" y="11028"/>
                        </a:lnTo>
                        <a:lnTo>
                          <a:pt x="2544" y="11133"/>
                        </a:lnTo>
                        <a:lnTo>
                          <a:pt x="2648" y="11226"/>
                        </a:lnTo>
                        <a:lnTo>
                          <a:pt x="2755" y="11309"/>
                        </a:lnTo>
                        <a:lnTo>
                          <a:pt x="2863" y="11380"/>
                        </a:lnTo>
                        <a:lnTo>
                          <a:pt x="2973" y="11438"/>
                        </a:lnTo>
                        <a:lnTo>
                          <a:pt x="3087" y="11484"/>
                        </a:lnTo>
                        <a:lnTo>
                          <a:pt x="3200" y="11518"/>
                        </a:lnTo>
                        <a:lnTo>
                          <a:pt x="3317" y="11538"/>
                        </a:lnTo>
                        <a:lnTo>
                          <a:pt x="3434" y="11544"/>
                        </a:lnTo>
                        <a:lnTo>
                          <a:pt x="3552" y="11538"/>
                        </a:lnTo>
                        <a:lnTo>
                          <a:pt x="3667" y="11518"/>
                        </a:lnTo>
                        <a:lnTo>
                          <a:pt x="3782" y="11484"/>
                        </a:lnTo>
                        <a:lnTo>
                          <a:pt x="3894" y="11438"/>
                        </a:lnTo>
                        <a:lnTo>
                          <a:pt x="4004" y="11380"/>
                        </a:lnTo>
                        <a:lnTo>
                          <a:pt x="4114" y="11309"/>
                        </a:lnTo>
                        <a:lnTo>
                          <a:pt x="4220" y="11226"/>
                        </a:lnTo>
                        <a:lnTo>
                          <a:pt x="4324" y="11133"/>
                        </a:lnTo>
                        <a:lnTo>
                          <a:pt x="4426" y="11028"/>
                        </a:lnTo>
                        <a:lnTo>
                          <a:pt x="4525" y="10911"/>
                        </a:lnTo>
                        <a:lnTo>
                          <a:pt x="4621" y="10786"/>
                        </a:lnTo>
                        <a:lnTo>
                          <a:pt x="4715" y="10649"/>
                        </a:lnTo>
                        <a:lnTo>
                          <a:pt x="4805" y="10502"/>
                        </a:lnTo>
                        <a:lnTo>
                          <a:pt x="4893" y="10347"/>
                        </a:lnTo>
                        <a:lnTo>
                          <a:pt x="4977" y="10181"/>
                        </a:lnTo>
                        <a:lnTo>
                          <a:pt x="5058" y="10007"/>
                        </a:lnTo>
                        <a:lnTo>
                          <a:pt x="5136" y="9825"/>
                        </a:lnTo>
                        <a:lnTo>
                          <a:pt x="5208" y="9634"/>
                        </a:lnTo>
                        <a:lnTo>
                          <a:pt x="5278" y="9435"/>
                        </a:lnTo>
                        <a:lnTo>
                          <a:pt x="5344" y="9230"/>
                        </a:lnTo>
                        <a:lnTo>
                          <a:pt x="5406" y="9016"/>
                        </a:lnTo>
                        <a:lnTo>
                          <a:pt x="5464" y="8796"/>
                        </a:lnTo>
                        <a:lnTo>
                          <a:pt x="5516" y="8569"/>
                        </a:lnTo>
                        <a:lnTo>
                          <a:pt x="5565" y="8335"/>
                        </a:lnTo>
                        <a:lnTo>
                          <a:pt x="5609" y="8096"/>
                        </a:lnTo>
                        <a:lnTo>
                          <a:pt x="5648" y="7851"/>
                        </a:lnTo>
                        <a:lnTo>
                          <a:pt x="5681" y="7601"/>
                        </a:lnTo>
                        <a:lnTo>
                          <a:pt x="5711" y="7346"/>
                        </a:lnTo>
                        <a:lnTo>
                          <a:pt x="5735" y="7086"/>
                        </a:lnTo>
                        <a:lnTo>
                          <a:pt x="5753" y="6821"/>
                        </a:lnTo>
                        <a:lnTo>
                          <a:pt x="5766" y="6553"/>
                        </a:lnTo>
                        <a:lnTo>
                          <a:pt x="5774" y="6282"/>
                        </a:lnTo>
                        <a:lnTo>
                          <a:pt x="5249" y="6282"/>
                        </a:lnTo>
                        <a:lnTo>
                          <a:pt x="5249" y="5476"/>
                        </a:lnTo>
                        <a:lnTo>
                          <a:pt x="5761" y="5476"/>
                        </a:lnTo>
                        <a:lnTo>
                          <a:pt x="5747" y="5221"/>
                        </a:lnTo>
                        <a:lnTo>
                          <a:pt x="5728" y="4970"/>
                        </a:lnTo>
                        <a:lnTo>
                          <a:pt x="5704" y="4723"/>
                        </a:lnTo>
                        <a:lnTo>
                          <a:pt x="5674" y="4480"/>
                        </a:lnTo>
                        <a:lnTo>
                          <a:pt x="5641" y="4242"/>
                        </a:lnTo>
                        <a:lnTo>
                          <a:pt x="5602" y="4009"/>
                        </a:lnTo>
                        <a:lnTo>
                          <a:pt x="5560" y="3780"/>
                        </a:lnTo>
                        <a:lnTo>
                          <a:pt x="5513" y="3558"/>
                        </a:lnTo>
                        <a:lnTo>
                          <a:pt x="5463" y="3341"/>
                        </a:lnTo>
                        <a:lnTo>
                          <a:pt x="5408" y="3130"/>
                        </a:lnTo>
                        <a:lnTo>
                          <a:pt x="5349" y="2926"/>
                        </a:lnTo>
                        <a:lnTo>
                          <a:pt x="5286" y="2728"/>
                        </a:lnTo>
                        <a:lnTo>
                          <a:pt x="5221" y="2537"/>
                        </a:lnTo>
                        <a:lnTo>
                          <a:pt x="5151" y="2353"/>
                        </a:lnTo>
                        <a:lnTo>
                          <a:pt x="5078" y="2177"/>
                        </a:lnTo>
                        <a:lnTo>
                          <a:pt x="5002" y="2009"/>
                        </a:lnTo>
                        <a:lnTo>
                          <a:pt x="4922" y="1848"/>
                        </a:lnTo>
                        <a:lnTo>
                          <a:pt x="4840" y="1696"/>
                        </a:lnTo>
                        <a:lnTo>
                          <a:pt x="4754" y="1552"/>
                        </a:lnTo>
                        <a:lnTo>
                          <a:pt x="4666" y="1417"/>
                        </a:lnTo>
                        <a:lnTo>
                          <a:pt x="4575" y="1291"/>
                        </a:lnTo>
                        <a:lnTo>
                          <a:pt x="4481" y="1175"/>
                        </a:lnTo>
                        <a:lnTo>
                          <a:pt x="4386" y="1069"/>
                        </a:lnTo>
                        <a:lnTo>
                          <a:pt x="4288" y="972"/>
                        </a:lnTo>
                        <a:lnTo>
                          <a:pt x="4188" y="886"/>
                        </a:lnTo>
                        <a:lnTo>
                          <a:pt x="4085" y="810"/>
                        </a:lnTo>
                        <a:lnTo>
                          <a:pt x="3980" y="745"/>
                        </a:lnTo>
                        <a:lnTo>
                          <a:pt x="3875" y="691"/>
                        </a:lnTo>
                        <a:lnTo>
                          <a:pt x="3766" y="650"/>
                        </a:lnTo>
                        <a:lnTo>
                          <a:pt x="3657" y="620"/>
                        </a:lnTo>
                        <a:lnTo>
                          <a:pt x="3547" y="600"/>
                        </a:lnTo>
                        <a:lnTo>
                          <a:pt x="3434" y="594"/>
                        </a:lnTo>
                        <a:lnTo>
                          <a:pt x="3322" y="600"/>
                        </a:lnTo>
                        <a:lnTo>
                          <a:pt x="3210" y="620"/>
                        </a:lnTo>
                        <a:lnTo>
                          <a:pt x="3101" y="650"/>
                        </a:lnTo>
                        <a:lnTo>
                          <a:pt x="2994" y="691"/>
                        </a:lnTo>
                        <a:lnTo>
                          <a:pt x="2887" y="745"/>
                        </a:lnTo>
                        <a:lnTo>
                          <a:pt x="2783" y="810"/>
                        </a:lnTo>
                        <a:lnTo>
                          <a:pt x="2681" y="886"/>
                        </a:lnTo>
                        <a:lnTo>
                          <a:pt x="2580" y="972"/>
                        </a:lnTo>
                        <a:lnTo>
                          <a:pt x="2482" y="1069"/>
                        </a:lnTo>
                        <a:lnTo>
                          <a:pt x="2386" y="1175"/>
                        </a:lnTo>
                        <a:lnTo>
                          <a:pt x="2293" y="1291"/>
                        </a:lnTo>
                        <a:lnTo>
                          <a:pt x="2202" y="1417"/>
                        </a:lnTo>
                        <a:lnTo>
                          <a:pt x="2114" y="1552"/>
                        </a:lnTo>
                        <a:lnTo>
                          <a:pt x="2029" y="1696"/>
                        </a:lnTo>
                        <a:lnTo>
                          <a:pt x="1945" y="1848"/>
                        </a:lnTo>
                        <a:lnTo>
                          <a:pt x="1866" y="2009"/>
                        </a:lnTo>
                        <a:lnTo>
                          <a:pt x="1791" y="2177"/>
                        </a:lnTo>
                        <a:lnTo>
                          <a:pt x="1717" y="2353"/>
                        </a:lnTo>
                        <a:lnTo>
                          <a:pt x="1648" y="2537"/>
                        </a:lnTo>
                        <a:lnTo>
                          <a:pt x="1581" y="2728"/>
                        </a:lnTo>
                        <a:lnTo>
                          <a:pt x="1519" y="2926"/>
                        </a:lnTo>
                        <a:lnTo>
                          <a:pt x="1460" y="3130"/>
                        </a:lnTo>
                        <a:lnTo>
                          <a:pt x="1406" y="3341"/>
                        </a:lnTo>
                        <a:lnTo>
                          <a:pt x="1354" y="3558"/>
                        </a:lnTo>
                        <a:lnTo>
                          <a:pt x="1307" y="3780"/>
                        </a:lnTo>
                        <a:lnTo>
                          <a:pt x="1265" y="4009"/>
                        </a:lnTo>
                        <a:lnTo>
                          <a:pt x="1227" y="4242"/>
                        </a:lnTo>
                        <a:lnTo>
                          <a:pt x="1194" y="4480"/>
                        </a:lnTo>
                        <a:lnTo>
                          <a:pt x="1165" y="4723"/>
                        </a:lnTo>
                        <a:lnTo>
                          <a:pt x="1140" y="4970"/>
                        </a:lnTo>
                        <a:lnTo>
                          <a:pt x="1121" y="5221"/>
                        </a:lnTo>
                        <a:lnTo>
                          <a:pt x="1107" y="5476"/>
                        </a:lnTo>
                        <a:lnTo>
                          <a:pt x="1518" y="5476"/>
                        </a:lnTo>
                        <a:lnTo>
                          <a:pt x="1518" y="5064"/>
                        </a:lnTo>
                        <a:lnTo>
                          <a:pt x="1921" y="5471"/>
                        </a:lnTo>
                        <a:lnTo>
                          <a:pt x="2324" y="5879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Freeform 179"/>
                  <p:cNvSpPr>
                    <a:spLocks noEditPoints="1"/>
                  </p:cNvSpPr>
                  <p:nvPr/>
                </p:nvSpPr>
                <p:spPr bwMode="auto">
                  <a:xfrm>
                    <a:off x="494" y="1137"/>
                    <a:ext cx="291" cy="467"/>
                  </a:xfrm>
                  <a:custGeom>
                    <a:avLst/>
                    <a:gdLst>
                      <a:gd name="T0" fmla="*/ 0 w 7565"/>
                      <a:gd name="T1" fmla="*/ 0 h 12139"/>
                      <a:gd name="T2" fmla="*/ 0 w 7565"/>
                      <a:gd name="T3" fmla="*/ 0 h 12139"/>
                      <a:gd name="T4" fmla="*/ 0 w 7565"/>
                      <a:gd name="T5" fmla="*/ 0 h 12139"/>
                      <a:gd name="T6" fmla="*/ 0 w 7565"/>
                      <a:gd name="T7" fmla="*/ 0 h 12139"/>
                      <a:gd name="T8" fmla="*/ 0 w 7565"/>
                      <a:gd name="T9" fmla="*/ 0 h 12139"/>
                      <a:gd name="T10" fmla="*/ 0 w 7565"/>
                      <a:gd name="T11" fmla="*/ 0 h 12139"/>
                      <a:gd name="T12" fmla="*/ 0 w 7565"/>
                      <a:gd name="T13" fmla="*/ 0 h 12139"/>
                      <a:gd name="T14" fmla="*/ 0 w 7565"/>
                      <a:gd name="T15" fmla="*/ 0 h 12139"/>
                      <a:gd name="T16" fmla="*/ 0 w 7565"/>
                      <a:gd name="T17" fmla="*/ 0 h 12139"/>
                      <a:gd name="T18" fmla="*/ 0 w 7565"/>
                      <a:gd name="T19" fmla="*/ 0 h 12139"/>
                      <a:gd name="T20" fmla="*/ 0 w 7565"/>
                      <a:gd name="T21" fmla="*/ 0 h 12139"/>
                      <a:gd name="T22" fmla="*/ 0 w 7565"/>
                      <a:gd name="T23" fmla="*/ 0 h 12139"/>
                      <a:gd name="T24" fmla="*/ 0 w 7565"/>
                      <a:gd name="T25" fmla="*/ 0 h 12139"/>
                      <a:gd name="T26" fmla="*/ 0 w 7565"/>
                      <a:gd name="T27" fmla="*/ 0 h 12139"/>
                      <a:gd name="T28" fmla="*/ 0 w 7565"/>
                      <a:gd name="T29" fmla="*/ 0 h 12139"/>
                      <a:gd name="T30" fmla="*/ 0 w 7565"/>
                      <a:gd name="T31" fmla="*/ 0 h 12139"/>
                      <a:gd name="T32" fmla="*/ 0 w 7565"/>
                      <a:gd name="T33" fmla="*/ 0 h 12139"/>
                      <a:gd name="T34" fmla="*/ 0 w 7565"/>
                      <a:gd name="T35" fmla="*/ 0 h 12139"/>
                      <a:gd name="T36" fmla="*/ 0 w 7565"/>
                      <a:gd name="T37" fmla="*/ 0 h 12139"/>
                      <a:gd name="T38" fmla="*/ 0 w 7565"/>
                      <a:gd name="T39" fmla="*/ 0 h 12139"/>
                      <a:gd name="T40" fmla="*/ 0 w 7565"/>
                      <a:gd name="T41" fmla="*/ 0 h 12139"/>
                      <a:gd name="T42" fmla="*/ 0 w 7565"/>
                      <a:gd name="T43" fmla="*/ 0 h 12139"/>
                      <a:gd name="T44" fmla="*/ 0 w 7565"/>
                      <a:gd name="T45" fmla="*/ 0 h 12139"/>
                      <a:gd name="T46" fmla="*/ 0 w 7565"/>
                      <a:gd name="T47" fmla="*/ 0 h 12139"/>
                      <a:gd name="T48" fmla="*/ 0 w 7565"/>
                      <a:gd name="T49" fmla="*/ 0 h 12139"/>
                      <a:gd name="T50" fmla="*/ 0 w 7565"/>
                      <a:gd name="T51" fmla="*/ 0 h 12139"/>
                      <a:gd name="T52" fmla="*/ 0 w 7565"/>
                      <a:gd name="T53" fmla="*/ 0 h 12139"/>
                      <a:gd name="T54" fmla="*/ 0 w 7565"/>
                      <a:gd name="T55" fmla="*/ 0 h 12139"/>
                      <a:gd name="T56" fmla="*/ 0 w 7565"/>
                      <a:gd name="T57" fmla="*/ 0 h 12139"/>
                      <a:gd name="T58" fmla="*/ 0 w 7565"/>
                      <a:gd name="T59" fmla="*/ 0 h 12139"/>
                      <a:gd name="T60" fmla="*/ 0 w 7565"/>
                      <a:gd name="T61" fmla="*/ 0 h 12139"/>
                      <a:gd name="T62" fmla="*/ 0 w 7565"/>
                      <a:gd name="T63" fmla="*/ 0 h 12139"/>
                      <a:gd name="T64" fmla="*/ 0 w 7565"/>
                      <a:gd name="T65" fmla="*/ 0 h 12139"/>
                      <a:gd name="T66" fmla="*/ 0 w 7565"/>
                      <a:gd name="T67" fmla="*/ 0 h 12139"/>
                      <a:gd name="T68" fmla="*/ 0 w 7565"/>
                      <a:gd name="T69" fmla="*/ 0 h 12139"/>
                      <a:gd name="T70" fmla="*/ 0 w 7565"/>
                      <a:gd name="T71" fmla="*/ 0 h 12139"/>
                      <a:gd name="T72" fmla="*/ 0 w 7565"/>
                      <a:gd name="T73" fmla="*/ 0 h 12139"/>
                      <a:gd name="T74" fmla="*/ 0 w 7565"/>
                      <a:gd name="T75" fmla="*/ 0 h 12139"/>
                      <a:gd name="T76" fmla="*/ 0 w 7565"/>
                      <a:gd name="T77" fmla="*/ 0 h 12139"/>
                      <a:gd name="T78" fmla="*/ 0 w 7565"/>
                      <a:gd name="T79" fmla="*/ 0 h 12139"/>
                      <a:gd name="T80" fmla="*/ 0 w 7565"/>
                      <a:gd name="T81" fmla="*/ 0 h 12139"/>
                      <a:gd name="T82" fmla="*/ 0 w 7565"/>
                      <a:gd name="T83" fmla="*/ 0 h 12139"/>
                      <a:gd name="T84" fmla="*/ 0 w 7565"/>
                      <a:gd name="T85" fmla="*/ 0 h 12139"/>
                      <a:gd name="T86" fmla="*/ 0 w 7565"/>
                      <a:gd name="T87" fmla="*/ 0 h 12139"/>
                      <a:gd name="T88" fmla="*/ 0 w 7565"/>
                      <a:gd name="T89" fmla="*/ 0 h 12139"/>
                      <a:gd name="T90" fmla="*/ 0 w 7565"/>
                      <a:gd name="T91" fmla="*/ 0 h 12139"/>
                      <a:gd name="T92" fmla="*/ 0 w 7565"/>
                      <a:gd name="T93" fmla="*/ 0 h 12139"/>
                      <a:gd name="T94" fmla="*/ 0 w 7565"/>
                      <a:gd name="T95" fmla="*/ 0 h 12139"/>
                      <a:gd name="T96" fmla="*/ 0 w 7565"/>
                      <a:gd name="T97" fmla="*/ 0 h 12139"/>
                      <a:gd name="T98" fmla="*/ 0 w 7565"/>
                      <a:gd name="T99" fmla="*/ 0 h 12139"/>
                      <a:gd name="T100" fmla="*/ 0 w 7565"/>
                      <a:gd name="T101" fmla="*/ 0 h 12139"/>
                      <a:gd name="T102" fmla="*/ 0 w 7565"/>
                      <a:gd name="T103" fmla="*/ 0 h 12139"/>
                      <a:gd name="T104" fmla="*/ 0 w 7565"/>
                      <a:gd name="T105" fmla="*/ 0 h 12139"/>
                      <a:gd name="T106" fmla="*/ 0 w 7565"/>
                      <a:gd name="T107" fmla="*/ 0 h 12139"/>
                      <a:gd name="T108" fmla="*/ 0 w 7565"/>
                      <a:gd name="T109" fmla="*/ 0 h 12139"/>
                      <a:gd name="T110" fmla="*/ 0 w 7565"/>
                      <a:gd name="T111" fmla="*/ 0 h 12139"/>
                      <a:gd name="T112" fmla="*/ 0 w 7565"/>
                      <a:gd name="T113" fmla="*/ 0 h 12139"/>
                      <a:gd name="T114" fmla="*/ 0 w 7565"/>
                      <a:gd name="T115" fmla="*/ 0 h 12139"/>
                      <a:gd name="T116" fmla="*/ 0 w 7565"/>
                      <a:gd name="T117" fmla="*/ 0 h 12139"/>
                      <a:gd name="T118" fmla="*/ 0 w 7565"/>
                      <a:gd name="T119" fmla="*/ 0 h 12139"/>
                      <a:gd name="T120" fmla="*/ 0 w 7565"/>
                      <a:gd name="T121" fmla="*/ 0 h 12139"/>
                      <a:gd name="T122" fmla="*/ 0 w 7565"/>
                      <a:gd name="T123" fmla="*/ 0 h 12139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7565"/>
                      <a:gd name="T187" fmla="*/ 0 h 12139"/>
                      <a:gd name="T188" fmla="*/ 7565 w 7565"/>
                      <a:gd name="T189" fmla="*/ 12139 h 12139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7565" h="12139">
                        <a:moveTo>
                          <a:pt x="4158" y="7082"/>
                        </a:moveTo>
                        <a:lnTo>
                          <a:pt x="4509" y="8006"/>
                        </a:lnTo>
                        <a:lnTo>
                          <a:pt x="4500" y="8006"/>
                        </a:lnTo>
                        <a:lnTo>
                          <a:pt x="4473" y="8006"/>
                        </a:lnTo>
                        <a:lnTo>
                          <a:pt x="4430" y="8006"/>
                        </a:lnTo>
                        <a:lnTo>
                          <a:pt x="4375" y="8006"/>
                        </a:lnTo>
                        <a:lnTo>
                          <a:pt x="4308" y="8006"/>
                        </a:lnTo>
                        <a:lnTo>
                          <a:pt x="4231" y="8006"/>
                        </a:lnTo>
                        <a:lnTo>
                          <a:pt x="4147" y="8006"/>
                        </a:lnTo>
                        <a:lnTo>
                          <a:pt x="4057" y="8006"/>
                        </a:lnTo>
                        <a:lnTo>
                          <a:pt x="3964" y="8006"/>
                        </a:lnTo>
                        <a:lnTo>
                          <a:pt x="3869" y="8006"/>
                        </a:lnTo>
                        <a:lnTo>
                          <a:pt x="3775" y="8006"/>
                        </a:lnTo>
                        <a:lnTo>
                          <a:pt x="3684" y="8006"/>
                        </a:lnTo>
                        <a:lnTo>
                          <a:pt x="3597" y="8006"/>
                        </a:lnTo>
                        <a:lnTo>
                          <a:pt x="3517" y="8006"/>
                        </a:lnTo>
                        <a:lnTo>
                          <a:pt x="3445" y="8006"/>
                        </a:lnTo>
                        <a:lnTo>
                          <a:pt x="3384" y="8006"/>
                        </a:lnTo>
                        <a:lnTo>
                          <a:pt x="3331" y="7983"/>
                        </a:lnTo>
                        <a:lnTo>
                          <a:pt x="3277" y="7953"/>
                        </a:lnTo>
                        <a:lnTo>
                          <a:pt x="3222" y="7914"/>
                        </a:lnTo>
                        <a:lnTo>
                          <a:pt x="3168" y="7867"/>
                        </a:lnTo>
                        <a:lnTo>
                          <a:pt x="3113" y="7813"/>
                        </a:lnTo>
                        <a:lnTo>
                          <a:pt x="3058" y="7751"/>
                        </a:lnTo>
                        <a:lnTo>
                          <a:pt x="3005" y="7682"/>
                        </a:lnTo>
                        <a:lnTo>
                          <a:pt x="2952" y="7607"/>
                        </a:lnTo>
                        <a:lnTo>
                          <a:pt x="2901" y="7524"/>
                        </a:lnTo>
                        <a:lnTo>
                          <a:pt x="2853" y="7434"/>
                        </a:lnTo>
                        <a:lnTo>
                          <a:pt x="2807" y="7338"/>
                        </a:lnTo>
                        <a:lnTo>
                          <a:pt x="2763" y="7236"/>
                        </a:lnTo>
                        <a:lnTo>
                          <a:pt x="2723" y="7128"/>
                        </a:lnTo>
                        <a:lnTo>
                          <a:pt x="2687" y="7013"/>
                        </a:lnTo>
                        <a:lnTo>
                          <a:pt x="2654" y="6893"/>
                        </a:lnTo>
                        <a:lnTo>
                          <a:pt x="2626" y="6766"/>
                        </a:lnTo>
                        <a:lnTo>
                          <a:pt x="2602" y="6635"/>
                        </a:lnTo>
                        <a:lnTo>
                          <a:pt x="2584" y="6498"/>
                        </a:lnTo>
                        <a:lnTo>
                          <a:pt x="2572" y="6355"/>
                        </a:lnTo>
                        <a:lnTo>
                          <a:pt x="2565" y="6208"/>
                        </a:lnTo>
                        <a:lnTo>
                          <a:pt x="2564" y="6057"/>
                        </a:lnTo>
                        <a:lnTo>
                          <a:pt x="2571" y="5901"/>
                        </a:lnTo>
                        <a:lnTo>
                          <a:pt x="2584" y="5740"/>
                        </a:lnTo>
                        <a:lnTo>
                          <a:pt x="2604" y="5575"/>
                        </a:lnTo>
                        <a:lnTo>
                          <a:pt x="2634" y="5405"/>
                        </a:lnTo>
                        <a:lnTo>
                          <a:pt x="2670" y="5232"/>
                        </a:lnTo>
                        <a:lnTo>
                          <a:pt x="2716" y="5055"/>
                        </a:lnTo>
                        <a:lnTo>
                          <a:pt x="2771" y="4874"/>
                        </a:lnTo>
                        <a:lnTo>
                          <a:pt x="2834" y="4691"/>
                        </a:lnTo>
                        <a:lnTo>
                          <a:pt x="2908" y="4504"/>
                        </a:lnTo>
                        <a:lnTo>
                          <a:pt x="2992" y="4313"/>
                        </a:lnTo>
                        <a:lnTo>
                          <a:pt x="3088" y="4120"/>
                        </a:lnTo>
                        <a:lnTo>
                          <a:pt x="3158" y="4076"/>
                        </a:lnTo>
                        <a:lnTo>
                          <a:pt x="3226" y="4036"/>
                        </a:lnTo>
                        <a:lnTo>
                          <a:pt x="3290" y="3998"/>
                        </a:lnTo>
                        <a:lnTo>
                          <a:pt x="3352" y="3964"/>
                        </a:lnTo>
                        <a:lnTo>
                          <a:pt x="3409" y="3934"/>
                        </a:lnTo>
                        <a:lnTo>
                          <a:pt x="3462" y="3905"/>
                        </a:lnTo>
                        <a:lnTo>
                          <a:pt x="3511" y="3880"/>
                        </a:lnTo>
                        <a:lnTo>
                          <a:pt x="3556" y="3858"/>
                        </a:lnTo>
                        <a:lnTo>
                          <a:pt x="3632" y="3821"/>
                        </a:lnTo>
                        <a:lnTo>
                          <a:pt x="3688" y="3796"/>
                        </a:lnTo>
                        <a:lnTo>
                          <a:pt x="3724" y="3781"/>
                        </a:lnTo>
                        <a:lnTo>
                          <a:pt x="3736" y="3776"/>
                        </a:lnTo>
                        <a:lnTo>
                          <a:pt x="4545" y="3830"/>
                        </a:lnTo>
                        <a:lnTo>
                          <a:pt x="4369" y="4781"/>
                        </a:lnTo>
                        <a:lnTo>
                          <a:pt x="3525" y="4808"/>
                        </a:lnTo>
                        <a:lnTo>
                          <a:pt x="3519" y="4827"/>
                        </a:lnTo>
                        <a:lnTo>
                          <a:pt x="3505" y="4880"/>
                        </a:lnTo>
                        <a:lnTo>
                          <a:pt x="3484" y="4964"/>
                        </a:lnTo>
                        <a:lnTo>
                          <a:pt x="3456" y="5075"/>
                        </a:lnTo>
                        <a:lnTo>
                          <a:pt x="3442" y="5139"/>
                        </a:lnTo>
                        <a:lnTo>
                          <a:pt x="3427" y="5208"/>
                        </a:lnTo>
                        <a:lnTo>
                          <a:pt x="3411" y="5282"/>
                        </a:lnTo>
                        <a:lnTo>
                          <a:pt x="3395" y="5361"/>
                        </a:lnTo>
                        <a:lnTo>
                          <a:pt x="3380" y="5443"/>
                        </a:lnTo>
                        <a:lnTo>
                          <a:pt x="3366" y="5528"/>
                        </a:lnTo>
                        <a:lnTo>
                          <a:pt x="3352" y="5616"/>
                        </a:lnTo>
                        <a:lnTo>
                          <a:pt x="3339" y="5706"/>
                        </a:lnTo>
                        <a:lnTo>
                          <a:pt x="3328" y="5798"/>
                        </a:lnTo>
                        <a:lnTo>
                          <a:pt x="3316" y="5892"/>
                        </a:lnTo>
                        <a:lnTo>
                          <a:pt x="3308" y="5985"/>
                        </a:lnTo>
                        <a:lnTo>
                          <a:pt x="3302" y="6079"/>
                        </a:lnTo>
                        <a:lnTo>
                          <a:pt x="3298" y="6173"/>
                        </a:lnTo>
                        <a:lnTo>
                          <a:pt x="3296" y="6266"/>
                        </a:lnTo>
                        <a:lnTo>
                          <a:pt x="3297" y="6358"/>
                        </a:lnTo>
                        <a:lnTo>
                          <a:pt x="3301" y="6448"/>
                        </a:lnTo>
                        <a:lnTo>
                          <a:pt x="3309" y="6536"/>
                        </a:lnTo>
                        <a:lnTo>
                          <a:pt x="3320" y="6623"/>
                        </a:lnTo>
                        <a:lnTo>
                          <a:pt x="3335" y="6705"/>
                        </a:lnTo>
                        <a:lnTo>
                          <a:pt x="3354" y="6782"/>
                        </a:lnTo>
                        <a:lnTo>
                          <a:pt x="3377" y="6857"/>
                        </a:lnTo>
                        <a:lnTo>
                          <a:pt x="3405" y="6927"/>
                        </a:lnTo>
                        <a:lnTo>
                          <a:pt x="3437" y="6991"/>
                        </a:lnTo>
                        <a:lnTo>
                          <a:pt x="3474" y="7050"/>
                        </a:lnTo>
                        <a:lnTo>
                          <a:pt x="4158" y="7082"/>
                        </a:lnTo>
                        <a:close/>
                        <a:moveTo>
                          <a:pt x="3433" y="0"/>
                        </a:moveTo>
                        <a:lnTo>
                          <a:pt x="3569" y="7"/>
                        </a:lnTo>
                        <a:lnTo>
                          <a:pt x="3702" y="28"/>
                        </a:lnTo>
                        <a:lnTo>
                          <a:pt x="3834" y="62"/>
                        </a:lnTo>
                        <a:lnTo>
                          <a:pt x="3964" y="109"/>
                        </a:lnTo>
                        <a:lnTo>
                          <a:pt x="4091" y="170"/>
                        </a:lnTo>
                        <a:lnTo>
                          <a:pt x="4217" y="243"/>
                        </a:lnTo>
                        <a:lnTo>
                          <a:pt x="4340" y="328"/>
                        </a:lnTo>
                        <a:lnTo>
                          <a:pt x="4461" y="425"/>
                        </a:lnTo>
                        <a:lnTo>
                          <a:pt x="4579" y="533"/>
                        </a:lnTo>
                        <a:lnTo>
                          <a:pt x="4695" y="653"/>
                        </a:lnTo>
                        <a:lnTo>
                          <a:pt x="4807" y="783"/>
                        </a:lnTo>
                        <a:lnTo>
                          <a:pt x="4917" y="924"/>
                        </a:lnTo>
                        <a:lnTo>
                          <a:pt x="5022" y="1076"/>
                        </a:lnTo>
                        <a:lnTo>
                          <a:pt x="5125" y="1237"/>
                        </a:lnTo>
                        <a:lnTo>
                          <a:pt x="5223" y="1408"/>
                        </a:lnTo>
                        <a:lnTo>
                          <a:pt x="5320" y="1588"/>
                        </a:lnTo>
                        <a:lnTo>
                          <a:pt x="5411" y="1777"/>
                        </a:lnTo>
                        <a:lnTo>
                          <a:pt x="5498" y="1975"/>
                        </a:lnTo>
                        <a:lnTo>
                          <a:pt x="5581" y="2181"/>
                        </a:lnTo>
                        <a:lnTo>
                          <a:pt x="5661" y="2396"/>
                        </a:lnTo>
                        <a:lnTo>
                          <a:pt x="5735" y="2618"/>
                        </a:lnTo>
                        <a:lnTo>
                          <a:pt x="5805" y="2847"/>
                        </a:lnTo>
                        <a:lnTo>
                          <a:pt x="5871" y="3083"/>
                        </a:lnTo>
                        <a:lnTo>
                          <a:pt x="5931" y="3326"/>
                        </a:lnTo>
                        <a:lnTo>
                          <a:pt x="5986" y="3576"/>
                        </a:lnTo>
                        <a:lnTo>
                          <a:pt x="6037" y="3831"/>
                        </a:lnTo>
                        <a:lnTo>
                          <a:pt x="6081" y="4094"/>
                        </a:lnTo>
                        <a:lnTo>
                          <a:pt x="6121" y="4360"/>
                        </a:lnTo>
                        <a:lnTo>
                          <a:pt x="6154" y="4632"/>
                        </a:lnTo>
                        <a:lnTo>
                          <a:pt x="6182" y="4909"/>
                        </a:lnTo>
                        <a:lnTo>
                          <a:pt x="6205" y="5190"/>
                        </a:lnTo>
                        <a:lnTo>
                          <a:pt x="6221" y="5476"/>
                        </a:lnTo>
                        <a:lnTo>
                          <a:pt x="6759" y="5476"/>
                        </a:lnTo>
                        <a:lnTo>
                          <a:pt x="6759" y="5063"/>
                        </a:lnTo>
                        <a:lnTo>
                          <a:pt x="7162" y="5471"/>
                        </a:lnTo>
                        <a:lnTo>
                          <a:pt x="7565" y="5878"/>
                        </a:lnTo>
                        <a:lnTo>
                          <a:pt x="7162" y="6286"/>
                        </a:lnTo>
                        <a:lnTo>
                          <a:pt x="6759" y="6693"/>
                        </a:lnTo>
                        <a:lnTo>
                          <a:pt x="6759" y="6281"/>
                        </a:lnTo>
                        <a:lnTo>
                          <a:pt x="6232" y="6281"/>
                        </a:lnTo>
                        <a:lnTo>
                          <a:pt x="6224" y="6584"/>
                        </a:lnTo>
                        <a:lnTo>
                          <a:pt x="6209" y="6882"/>
                        </a:lnTo>
                        <a:lnTo>
                          <a:pt x="6188" y="7176"/>
                        </a:lnTo>
                        <a:lnTo>
                          <a:pt x="6159" y="7465"/>
                        </a:lnTo>
                        <a:lnTo>
                          <a:pt x="6125" y="7749"/>
                        </a:lnTo>
                        <a:lnTo>
                          <a:pt x="6084" y="8028"/>
                        </a:lnTo>
                        <a:lnTo>
                          <a:pt x="6038" y="8300"/>
                        </a:lnTo>
                        <a:lnTo>
                          <a:pt x="5985" y="8566"/>
                        </a:lnTo>
                        <a:lnTo>
                          <a:pt x="5927" y="8825"/>
                        </a:lnTo>
                        <a:lnTo>
                          <a:pt x="5864" y="9079"/>
                        </a:lnTo>
                        <a:lnTo>
                          <a:pt x="5796" y="9324"/>
                        </a:lnTo>
                        <a:lnTo>
                          <a:pt x="5722" y="9561"/>
                        </a:lnTo>
                        <a:lnTo>
                          <a:pt x="5644" y="9790"/>
                        </a:lnTo>
                        <a:lnTo>
                          <a:pt x="5560" y="10012"/>
                        </a:lnTo>
                        <a:lnTo>
                          <a:pt x="5472" y="10225"/>
                        </a:lnTo>
                        <a:lnTo>
                          <a:pt x="5379" y="10427"/>
                        </a:lnTo>
                        <a:lnTo>
                          <a:pt x="5283" y="10621"/>
                        </a:lnTo>
                        <a:lnTo>
                          <a:pt x="5182" y="10805"/>
                        </a:lnTo>
                        <a:lnTo>
                          <a:pt x="5078" y="10979"/>
                        </a:lnTo>
                        <a:lnTo>
                          <a:pt x="4969" y="11142"/>
                        </a:lnTo>
                        <a:lnTo>
                          <a:pt x="4857" y="11294"/>
                        </a:lnTo>
                        <a:lnTo>
                          <a:pt x="4741" y="11434"/>
                        </a:lnTo>
                        <a:lnTo>
                          <a:pt x="4622" y="11563"/>
                        </a:lnTo>
                        <a:lnTo>
                          <a:pt x="4500" y="11680"/>
                        </a:lnTo>
                        <a:lnTo>
                          <a:pt x="4376" y="11785"/>
                        </a:lnTo>
                        <a:lnTo>
                          <a:pt x="4248" y="11877"/>
                        </a:lnTo>
                        <a:lnTo>
                          <a:pt x="4118" y="11955"/>
                        </a:lnTo>
                        <a:lnTo>
                          <a:pt x="3985" y="12021"/>
                        </a:lnTo>
                        <a:lnTo>
                          <a:pt x="3850" y="12071"/>
                        </a:lnTo>
                        <a:lnTo>
                          <a:pt x="3713" y="12109"/>
                        </a:lnTo>
                        <a:lnTo>
                          <a:pt x="3574" y="12131"/>
                        </a:lnTo>
                        <a:lnTo>
                          <a:pt x="3433" y="12139"/>
                        </a:lnTo>
                        <a:lnTo>
                          <a:pt x="3292" y="12131"/>
                        </a:lnTo>
                        <a:lnTo>
                          <a:pt x="3153" y="12109"/>
                        </a:lnTo>
                        <a:lnTo>
                          <a:pt x="3017" y="12071"/>
                        </a:lnTo>
                        <a:lnTo>
                          <a:pt x="2882" y="12021"/>
                        </a:lnTo>
                        <a:lnTo>
                          <a:pt x="2749" y="11955"/>
                        </a:lnTo>
                        <a:lnTo>
                          <a:pt x="2619" y="11877"/>
                        </a:lnTo>
                        <a:lnTo>
                          <a:pt x="2491" y="11785"/>
                        </a:lnTo>
                        <a:lnTo>
                          <a:pt x="2366" y="11680"/>
                        </a:lnTo>
                        <a:lnTo>
                          <a:pt x="2244" y="11563"/>
                        </a:lnTo>
                        <a:lnTo>
                          <a:pt x="2125" y="11434"/>
                        </a:lnTo>
                        <a:lnTo>
                          <a:pt x="2010" y="11294"/>
                        </a:lnTo>
                        <a:lnTo>
                          <a:pt x="1898" y="11142"/>
                        </a:lnTo>
                        <a:lnTo>
                          <a:pt x="1789" y="10979"/>
                        </a:lnTo>
                        <a:lnTo>
                          <a:pt x="1685" y="10805"/>
                        </a:lnTo>
                        <a:lnTo>
                          <a:pt x="1584" y="10621"/>
                        </a:lnTo>
                        <a:lnTo>
                          <a:pt x="1487" y="10427"/>
                        </a:lnTo>
                        <a:lnTo>
                          <a:pt x="1394" y="10225"/>
                        </a:lnTo>
                        <a:lnTo>
                          <a:pt x="1306" y="10012"/>
                        </a:lnTo>
                        <a:lnTo>
                          <a:pt x="1223" y="9790"/>
                        </a:lnTo>
                        <a:lnTo>
                          <a:pt x="1144" y="9561"/>
                        </a:lnTo>
                        <a:lnTo>
                          <a:pt x="1071" y="9324"/>
                        </a:lnTo>
                        <a:lnTo>
                          <a:pt x="1002" y="9079"/>
                        </a:lnTo>
                        <a:lnTo>
                          <a:pt x="939" y="8825"/>
                        </a:lnTo>
                        <a:lnTo>
                          <a:pt x="881" y="8566"/>
                        </a:lnTo>
                        <a:lnTo>
                          <a:pt x="829" y="8300"/>
                        </a:lnTo>
                        <a:lnTo>
                          <a:pt x="783" y="8028"/>
                        </a:lnTo>
                        <a:lnTo>
                          <a:pt x="742" y="7749"/>
                        </a:lnTo>
                        <a:lnTo>
                          <a:pt x="708" y="7465"/>
                        </a:lnTo>
                        <a:lnTo>
                          <a:pt x="679" y="7176"/>
                        </a:lnTo>
                        <a:lnTo>
                          <a:pt x="658" y="6882"/>
                        </a:lnTo>
                        <a:lnTo>
                          <a:pt x="643" y="6584"/>
                        </a:lnTo>
                        <a:lnTo>
                          <a:pt x="635" y="6281"/>
                        </a:lnTo>
                        <a:lnTo>
                          <a:pt x="0" y="6281"/>
                        </a:lnTo>
                        <a:lnTo>
                          <a:pt x="0" y="5476"/>
                        </a:lnTo>
                        <a:lnTo>
                          <a:pt x="646" y="5476"/>
                        </a:lnTo>
                        <a:lnTo>
                          <a:pt x="662" y="5190"/>
                        </a:lnTo>
                        <a:lnTo>
                          <a:pt x="684" y="4909"/>
                        </a:lnTo>
                        <a:lnTo>
                          <a:pt x="712" y="4632"/>
                        </a:lnTo>
                        <a:lnTo>
                          <a:pt x="746" y="4360"/>
                        </a:lnTo>
                        <a:lnTo>
                          <a:pt x="786" y="4094"/>
                        </a:lnTo>
                        <a:lnTo>
                          <a:pt x="830" y="3831"/>
                        </a:lnTo>
                        <a:lnTo>
                          <a:pt x="880" y="3576"/>
                        </a:lnTo>
                        <a:lnTo>
                          <a:pt x="936" y="3326"/>
                        </a:lnTo>
                        <a:lnTo>
                          <a:pt x="996" y="3083"/>
                        </a:lnTo>
                        <a:lnTo>
                          <a:pt x="1061" y="2847"/>
                        </a:lnTo>
                        <a:lnTo>
                          <a:pt x="1131" y="2618"/>
                        </a:lnTo>
                        <a:lnTo>
                          <a:pt x="1206" y="2396"/>
                        </a:lnTo>
                        <a:lnTo>
                          <a:pt x="1285" y="2181"/>
                        </a:lnTo>
                        <a:lnTo>
                          <a:pt x="1369" y="1975"/>
                        </a:lnTo>
                        <a:lnTo>
                          <a:pt x="1456" y="1777"/>
                        </a:lnTo>
                        <a:lnTo>
                          <a:pt x="1547" y="1588"/>
                        </a:lnTo>
                        <a:lnTo>
                          <a:pt x="1642" y="1408"/>
                        </a:lnTo>
                        <a:lnTo>
                          <a:pt x="1742" y="1237"/>
                        </a:lnTo>
                        <a:lnTo>
                          <a:pt x="1844" y="1076"/>
                        </a:lnTo>
                        <a:lnTo>
                          <a:pt x="1950" y="924"/>
                        </a:lnTo>
                        <a:lnTo>
                          <a:pt x="2060" y="783"/>
                        </a:lnTo>
                        <a:lnTo>
                          <a:pt x="2172" y="653"/>
                        </a:lnTo>
                        <a:lnTo>
                          <a:pt x="2288" y="533"/>
                        </a:lnTo>
                        <a:lnTo>
                          <a:pt x="2405" y="425"/>
                        </a:lnTo>
                        <a:lnTo>
                          <a:pt x="2527" y="328"/>
                        </a:lnTo>
                        <a:lnTo>
                          <a:pt x="2649" y="243"/>
                        </a:lnTo>
                        <a:lnTo>
                          <a:pt x="2775" y="170"/>
                        </a:lnTo>
                        <a:lnTo>
                          <a:pt x="2903" y="109"/>
                        </a:lnTo>
                        <a:lnTo>
                          <a:pt x="3033" y="62"/>
                        </a:lnTo>
                        <a:lnTo>
                          <a:pt x="3165" y="28"/>
                        </a:lnTo>
                        <a:lnTo>
                          <a:pt x="3298" y="7"/>
                        </a:lnTo>
                        <a:lnTo>
                          <a:pt x="3433" y="0"/>
                        </a:lnTo>
                        <a:close/>
                        <a:moveTo>
                          <a:pt x="2324" y="5878"/>
                        </a:moveTo>
                        <a:lnTo>
                          <a:pt x="1921" y="6286"/>
                        </a:lnTo>
                        <a:lnTo>
                          <a:pt x="1517" y="6693"/>
                        </a:lnTo>
                        <a:lnTo>
                          <a:pt x="1517" y="6281"/>
                        </a:lnTo>
                        <a:lnTo>
                          <a:pt x="1093" y="6281"/>
                        </a:lnTo>
                        <a:lnTo>
                          <a:pt x="1102" y="6554"/>
                        </a:lnTo>
                        <a:lnTo>
                          <a:pt x="1114" y="6822"/>
                        </a:lnTo>
                        <a:lnTo>
                          <a:pt x="1133" y="7086"/>
                        </a:lnTo>
                        <a:lnTo>
                          <a:pt x="1156" y="7345"/>
                        </a:lnTo>
                        <a:lnTo>
                          <a:pt x="1186" y="7600"/>
                        </a:lnTo>
                        <a:lnTo>
                          <a:pt x="1219" y="7851"/>
                        </a:lnTo>
                        <a:lnTo>
                          <a:pt x="1259" y="8096"/>
                        </a:lnTo>
                        <a:lnTo>
                          <a:pt x="1302" y="8335"/>
                        </a:lnTo>
                        <a:lnTo>
                          <a:pt x="1351" y="8568"/>
                        </a:lnTo>
                        <a:lnTo>
                          <a:pt x="1404" y="8795"/>
                        </a:lnTo>
                        <a:lnTo>
                          <a:pt x="1461" y="9016"/>
                        </a:lnTo>
                        <a:lnTo>
                          <a:pt x="1523" y="9229"/>
                        </a:lnTo>
                        <a:lnTo>
                          <a:pt x="1589" y="9436"/>
                        </a:lnTo>
                        <a:lnTo>
                          <a:pt x="1659" y="9634"/>
                        </a:lnTo>
                        <a:lnTo>
                          <a:pt x="1733" y="9825"/>
                        </a:lnTo>
                        <a:lnTo>
                          <a:pt x="1809" y="10007"/>
                        </a:lnTo>
                        <a:lnTo>
                          <a:pt x="1891" y="10181"/>
                        </a:lnTo>
                        <a:lnTo>
                          <a:pt x="1975" y="10346"/>
                        </a:lnTo>
                        <a:lnTo>
                          <a:pt x="2062" y="10502"/>
                        </a:lnTo>
                        <a:lnTo>
                          <a:pt x="2153" y="10649"/>
                        </a:lnTo>
                        <a:lnTo>
                          <a:pt x="2246" y="10785"/>
                        </a:lnTo>
                        <a:lnTo>
                          <a:pt x="2342" y="10912"/>
                        </a:lnTo>
                        <a:lnTo>
                          <a:pt x="2441" y="11027"/>
                        </a:lnTo>
                        <a:lnTo>
                          <a:pt x="2544" y="11133"/>
                        </a:lnTo>
                        <a:lnTo>
                          <a:pt x="2647" y="11227"/>
                        </a:lnTo>
                        <a:lnTo>
                          <a:pt x="2753" y="11309"/>
                        </a:lnTo>
                        <a:lnTo>
                          <a:pt x="2863" y="11380"/>
                        </a:lnTo>
                        <a:lnTo>
                          <a:pt x="2973" y="11438"/>
                        </a:lnTo>
                        <a:lnTo>
                          <a:pt x="3086" y="11484"/>
                        </a:lnTo>
                        <a:lnTo>
                          <a:pt x="3200" y="11517"/>
                        </a:lnTo>
                        <a:lnTo>
                          <a:pt x="3316" y="11538"/>
                        </a:lnTo>
                        <a:lnTo>
                          <a:pt x="3433" y="11545"/>
                        </a:lnTo>
                        <a:lnTo>
                          <a:pt x="3550" y="11538"/>
                        </a:lnTo>
                        <a:lnTo>
                          <a:pt x="3667" y="11517"/>
                        </a:lnTo>
                        <a:lnTo>
                          <a:pt x="3781" y="11484"/>
                        </a:lnTo>
                        <a:lnTo>
                          <a:pt x="3894" y="11438"/>
                        </a:lnTo>
                        <a:lnTo>
                          <a:pt x="4004" y="11380"/>
                        </a:lnTo>
                        <a:lnTo>
                          <a:pt x="4112" y="11309"/>
                        </a:lnTo>
                        <a:lnTo>
                          <a:pt x="4219" y="11227"/>
                        </a:lnTo>
                        <a:lnTo>
                          <a:pt x="4323" y="11133"/>
                        </a:lnTo>
                        <a:lnTo>
                          <a:pt x="4425" y="11027"/>
                        </a:lnTo>
                        <a:lnTo>
                          <a:pt x="4525" y="10912"/>
                        </a:lnTo>
                        <a:lnTo>
                          <a:pt x="4621" y="10785"/>
                        </a:lnTo>
                        <a:lnTo>
                          <a:pt x="4714" y="10649"/>
                        </a:lnTo>
                        <a:lnTo>
                          <a:pt x="4805" y="10502"/>
                        </a:lnTo>
                        <a:lnTo>
                          <a:pt x="4892" y="10346"/>
                        </a:lnTo>
                        <a:lnTo>
                          <a:pt x="4976" y="10181"/>
                        </a:lnTo>
                        <a:lnTo>
                          <a:pt x="5057" y="10007"/>
                        </a:lnTo>
                        <a:lnTo>
                          <a:pt x="5134" y="9825"/>
                        </a:lnTo>
                        <a:lnTo>
                          <a:pt x="5208" y="9634"/>
                        </a:lnTo>
                        <a:lnTo>
                          <a:pt x="5278" y="9436"/>
                        </a:lnTo>
                        <a:lnTo>
                          <a:pt x="5344" y="9229"/>
                        </a:lnTo>
                        <a:lnTo>
                          <a:pt x="5405" y="9016"/>
                        </a:lnTo>
                        <a:lnTo>
                          <a:pt x="5462" y="8795"/>
                        </a:lnTo>
                        <a:lnTo>
                          <a:pt x="5516" y="8568"/>
                        </a:lnTo>
                        <a:lnTo>
                          <a:pt x="5564" y="8335"/>
                        </a:lnTo>
                        <a:lnTo>
                          <a:pt x="5608" y="8096"/>
                        </a:lnTo>
                        <a:lnTo>
                          <a:pt x="5647" y="7851"/>
                        </a:lnTo>
                        <a:lnTo>
                          <a:pt x="5681" y="7600"/>
                        </a:lnTo>
                        <a:lnTo>
                          <a:pt x="5711" y="7345"/>
                        </a:lnTo>
                        <a:lnTo>
                          <a:pt x="5734" y="7086"/>
                        </a:lnTo>
                        <a:lnTo>
                          <a:pt x="5752" y="6822"/>
                        </a:lnTo>
                        <a:lnTo>
                          <a:pt x="5765" y="6554"/>
                        </a:lnTo>
                        <a:lnTo>
                          <a:pt x="5773" y="6281"/>
                        </a:lnTo>
                        <a:lnTo>
                          <a:pt x="5248" y="6281"/>
                        </a:lnTo>
                        <a:lnTo>
                          <a:pt x="5248" y="5476"/>
                        </a:lnTo>
                        <a:lnTo>
                          <a:pt x="5761" y="5476"/>
                        </a:lnTo>
                        <a:lnTo>
                          <a:pt x="5746" y="5221"/>
                        </a:lnTo>
                        <a:lnTo>
                          <a:pt x="5727" y="4969"/>
                        </a:lnTo>
                        <a:lnTo>
                          <a:pt x="5702" y="4722"/>
                        </a:lnTo>
                        <a:lnTo>
                          <a:pt x="5674" y="4479"/>
                        </a:lnTo>
                        <a:lnTo>
                          <a:pt x="5640" y="4241"/>
                        </a:lnTo>
                        <a:lnTo>
                          <a:pt x="5602" y="4009"/>
                        </a:lnTo>
                        <a:lnTo>
                          <a:pt x="5560" y="3781"/>
                        </a:lnTo>
                        <a:lnTo>
                          <a:pt x="5513" y="3558"/>
                        </a:lnTo>
                        <a:lnTo>
                          <a:pt x="5462" y="3341"/>
                        </a:lnTo>
                        <a:lnTo>
                          <a:pt x="5407" y="3130"/>
                        </a:lnTo>
                        <a:lnTo>
                          <a:pt x="5348" y="2925"/>
                        </a:lnTo>
                        <a:lnTo>
                          <a:pt x="5286" y="2728"/>
                        </a:lnTo>
                        <a:lnTo>
                          <a:pt x="5219" y="2537"/>
                        </a:lnTo>
                        <a:lnTo>
                          <a:pt x="5150" y="2353"/>
                        </a:lnTo>
                        <a:lnTo>
                          <a:pt x="5078" y="2177"/>
                        </a:lnTo>
                        <a:lnTo>
                          <a:pt x="5001" y="2008"/>
                        </a:lnTo>
                        <a:lnTo>
                          <a:pt x="4922" y="1847"/>
                        </a:lnTo>
                        <a:lnTo>
                          <a:pt x="4839" y="1695"/>
                        </a:lnTo>
                        <a:lnTo>
                          <a:pt x="4753" y="1552"/>
                        </a:lnTo>
                        <a:lnTo>
                          <a:pt x="4665" y="1417"/>
                        </a:lnTo>
                        <a:lnTo>
                          <a:pt x="4574" y="1291"/>
                        </a:lnTo>
                        <a:lnTo>
                          <a:pt x="4481" y="1175"/>
                        </a:lnTo>
                        <a:lnTo>
                          <a:pt x="4385" y="1069"/>
                        </a:lnTo>
                        <a:lnTo>
                          <a:pt x="4287" y="971"/>
                        </a:lnTo>
                        <a:lnTo>
                          <a:pt x="4186" y="885"/>
                        </a:lnTo>
                        <a:lnTo>
                          <a:pt x="4084" y="810"/>
                        </a:lnTo>
                        <a:lnTo>
                          <a:pt x="3980" y="746"/>
                        </a:lnTo>
                        <a:lnTo>
                          <a:pt x="3873" y="692"/>
                        </a:lnTo>
                        <a:lnTo>
                          <a:pt x="3766" y="650"/>
                        </a:lnTo>
                        <a:lnTo>
                          <a:pt x="3657" y="619"/>
                        </a:lnTo>
                        <a:lnTo>
                          <a:pt x="3545" y="601"/>
                        </a:lnTo>
                        <a:lnTo>
                          <a:pt x="3433" y="594"/>
                        </a:lnTo>
                        <a:lnTo>
                          <a:pt x="3322" y="601"/>
                        </a:lnTo>
                        <a:lnTo>
                          <a:pt x="3210" y="619"/>
                        </a:lnTo>
                        <a:lnTo>
                          <a:pt x="3101" y="650"/>
                        </a:lnTo>
                        <a:lnTo>
                          <a:pt x="2992" y="692"/>
                        </a:lnTo>
                        <a:lnTo>
                          <a:pt x="2887" y="746"/>
                        </a:lnTo>
                        <a:lnTo>
                          <a:pt x="2783" y="810"/>
                        </a:lnTo>
                        <a:lnTo>
                          <a:pt x="2679" y="885"/>
                        </a:lnTo>
                        <a:lnTo>
                          <a:pt x="2579" y="971"/>
                        </a:lnTo>
                        <a:lnTo>
                          <a:pt x="2481" y="1069"/>
                        </a:lnTo>
                        <a:lnTo>
                          <a:pt x="2386" y="1175"/>
                        </a:lnTo>
                        <a:lnTo>
                          <a:pt x="2293" y="1291"/>
                        </a:lnTo>
                        <a:lnTo>
                          <a:pt x="2201" y="1417"/>
                        </a:lnTo>
                        <a:lnTo>
                          <a:pt x="2113" y="1552"/>
                        </a:lnTo>
                        <a:lnTo>
                          <a:pt x="2027" y="1695"/>
                        </a:lnTo>
                        <a:lnTo>
                          <a:pt x="1945" y="1847"/>
                        </a:lnTo>
                        <a:lnTo>
                          <a:pt x="1866" y="2008"/>
                        </a:lnTo>
                        <a:lnTo>
                          <a:pt x="1789" y="2177"/>
                        </a:lnTo>
                        <a:lnTo>
                          <a:pt x="1716" y="2353"/>
                        </a:lnTo>
                        <a:lnTo>
                          <a:pt x="1646" y="2537"/>
                        </a:lnTo>
                        <a:lnTo>
                          <a:pt x="1581" y="2728"/>
                        </a:lnTo>
                        <a:lnTo>
                          <a:pt x="1518" y="2925"/>
                        </a:lnTo>
                        <a:lnTo>
                          <a:pt x="1459" y="3130"/>
                        </a:lnTo>
                        <a:lnTo>
                          <a:pt x="1404" y="3341"/>
                        </a:lnTo>
                        <a:lnTo>
                          <a:pt x="1354" y="3558"/>
                        </a:lnTo>
                        <a:lnTo>
                          <a:pt x="1307" y="3781"/>
                        </a:lnTo>
                        <a:lnTo>
                          <a:pt x="1265" y="4009"/>
                        </a:lnTo>
                        <a:lnTo>
                          <a:pt x="1226" y="4241"/>
                        </a:lnTo>
                        <a:lnTo>
                          <a:pt x="1193" y="4479"/>
                        </a:lnTo>
                        <a:lnTo>
                          <a:pt x="1163" y="4722"/>
                        </a:lnTo>
                        <a:lnTo>
                          <a:pt x="1140" y="4969"/>
                        </a:lnTo>
                        <a:lnTo>
                          <a:pt x="1120" y="5221"/>
                        </a:lnTo>
                        <a:lnTo>
                          <a:pt x="1106" y="5476"/>
                        </a:lnTo>
                        <a:lnTo>
                          <a:pt x="1517" y="5476"/>
                        </a:lnTo>
                        <a:lnTo>
                          <a:pt x="1517" y="5063"/>
                        </a:lnTo>
                        <a:lnTo>
                          <a:pt x="1921" y="5471"/>
                        </a:lnTo>
                        <a:lnTo>
                          <a:pt x="2324" y="587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aphicFrame>
          <p:nvGraphicFramePr>
            <p:cNvPr id="110" name="Object 38"/>
            <p:cNvGraphicFramePr>
              <a:graphicFrameLocks noChangeAspect="1"/>
            </p:cNvGraphicFramePr>
            <p:nvPr/>
          </p:nvGraphicFramePr>
          <p:xfrm>
            <a:off x="1520825" y="3254375"/>
            <a:ext cx="1462088" cy="1187450"/>
          </p:xfrm>
          <a:graphic>
            <a:graphicData uri="http://schemas.openxmlformats.org/presentationml/2006/ole">
              <p:oleObj spid="_x0000_s67586" name="CorelDRAW" r:id="rId4" imgW="7263384" imgH="4428744" progId="CorelDraw.Graphic.9">
                <p:embed/>
              </p:oleObj>
            </a:graphicData>
          </a:graphic>
        </p:graphicFrame>
        <p:grpSp>
          <p:nvGrpSpPr>
            <p:cNvPr id="8" name="Group 96"/>
            <p:cNvGrpSpPr>
              <a:grpSpLocks/>
            </p:cNvGrpSpPr>
            <p:nvPr/>
          </p:nvGrpSpPr>
          <p:grpSpPr bwMode="auto">
            <a:xfrm>
              <a:off x="1911350" y="3916363"/>
              <a:ext cx="490538" cy="377825"/>
              <a:chOff x="1207" y="2848"/>
              <a:chExt cx="662" cy="333"/>
            </a:xfrm>
          </p:grpSpPr>
          <p:pic>
            <p:nvPicPr>
              <p:cNvPr id="345" name="Picture 97" descr="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0" y="2848"/>
                <a:ext cx="128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6" name="Rectangle 98"/>
              <p:cNvSpPr>
                <a:spLocks noChangeArrowheads="1"/>
              </p:cNvSpPr>
              <p:nvPr/>
            </p:nvSpPr>
            <p:spPr bwMode="auto">
              <a:xfrm>
                <a:off x="1207" y="3044"/>
                <a:ext cx="662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MGW</a:t>
                </a:r>
              </a:p>
            </p:txBody>
          </p:sp>
        </p:grpSp>
        <p:grpSp>
          <p:nvGrpSpPr>
            <p:cNvPr id="9" name="Group 99"/>
            <p:cNvGrpSpPr>
              <a:grpSpLocks/>
            </p:cNvGrpSpPr>
            <p:nvPr/>
          </p:nvGrpSpPr>
          <p:grpSpPr bwMode="auto">
            <a:xfrm>
              <a:off x="1708150" y="3597275"/>
              <a:ext cx="247650" cy="344488"/>
              <a:chOff x="1939" y="2372"/>
              <a:chExt cx="259" cy="235"/>
            </a:xfrm>
          </p:grpSpPr>
          <p:grpSp>
            <p:nvGrpSpPr>
              <p:cNvPr id="10" name="Group 100"/>
              <p:cNvGrpSpPr>
                <a:grpSpLocks noChangeAspect="1"/>
              </p:cNvGrpSpPr>
              <p:nvPr/>
            </p:nvGrpSpPr>
            <p:grpSpPr bwMode="auto">
              <a:xfrm>
                <a:off x="1973" y="2372"/>
                <a:ext cx="152" cy="106"/>
                <a:chOff x="2682" y="700"/>
                <a:chExt cx="654" cy="460"/>
              </a:xfrm>
            </p:grpSpPr>
            <p:sp>
              <p:nvSpPr>
                <p:cNvPr id="336" name="AutoShape 10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82" y="700"/>
                  <a:ext cx="654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7" name="Freeform 102"/>
                <p:cNvSpPr>
                  <a:spLocks/>
                </p:cNvSpPr>
                <p:nvPr/>
              </p:nvSpPr>
              <p:spPr bwMode="auto">
                <a:xfrm>
                  <a:off x="2682" y="700"/>
                  <a:ext cx="654" cy="460"/>
                </a:xfrm>
                <a:custGeom>
                  <a:avLst/>
                  <a:gdLst>
                    <a:gd name="T0" fmla="*/ 0 w 16350"/>
                    <a:gd name="T1" fmla="*/ 0 h 11500"/>
                    <a:gd name="T2" fmla="*/ 0 w 16350"/>
                    <a:gd name="T3" fmla="*/ 0 h 11500"/>
                    <a:gd name="T4" fmla="*/ 0 w 16350"/>
                    <a:gd name="T5" fmla="*/ 0 h 11500"/>
                    <a:gd name="T6" fmla="*/ 0 w 16350"/>
                    <a:gd name="T7" fmla="*/ 0 h 11500"/>
                    <a:gd name="T8" fmla="*/ 0 w 16350"/>
                    <a:gd name="T9" fmla="*/ 0 h 11500"/>
                    <a:gd name="T10" fmla="*/ 0 w 16350"/>
                    <a:gd name="T11" fmla="*/ 0 h 11500"/>
                    <a:gd name="T12" fmla="*/ 0 w 16350"/>
                    <a:gd name="T13" fmla="*/ 0 h 11500"/>
                    <a:gd name="T14" fmla="*/ 0 w 16350"/>
                    <a:gd name="T15" fmla="*/ 0 h 11500"/>
                    <a:gd name="T16" fmla="*/ 0 w 16350"/>
                    <a:gd name="T17" fmla="*/ 0 h 115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350"/>
                    <a:gd name="T28" fmla="*/ 0 h 11500"/>
                    <a:gd name="T29" fmla="*/ 16350 w 16350"/>
                    <a:gd name="T30" fmla="*/ 11500 h 1150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350" h="11500">
                      <a:moveTo>
                        <a:pt x="15447" y="11500"/>
                      </a:moveTo>
                      <a:lnTo>
                        <a:pt x="15447" y="11500"/>
                      </a:lnTo>
                      <a:lnTo>
                        <a:pt x="16350" y="8294"/>
                      </a:lnTo>
                      <a:lnTo>
                        <a:pt x="11700" y="0"/>
                      </a:lnTo>
                      <a:lnTo>
                        <a:pt x="11699" y="0"/>
                      </a:lnTo>
                      <a:lnTo>
                        <a:pt x="5704" y="0"/>
                      </a:lnTo>
                      <a:lnTo>
                        <a:pt x="4776" y="1374"/>
                      </a:lnTo>
                      <a:lnTo>
                        <a:pt x="0" y="11500"/>
                      </a:lnTo>
                      <a:lnTo>
                        <a:pt x="15447" y="1150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8" name="Freeform 103"/>
                <p:cNvSpPr>
                  <a:spLocks/>
                </p:cNvSpPr>
                <p:nvPr/>
              </p:nvSpPr>
              <p:spPr bwMode="auto">
                <a:xfrm>
                  <a:off x="2682" y="755"/>
                  <a:ext cx="618" cy="405"/>
                </a:xfrm>
                <a:custGeom>
                  <a:avLst/>
                  <a:gdLst>
                    <a:gd name="T0" fmla="*/ 0 w 15447"/>
                    <a:gd name="T1" fmla="*/ 0 h 10126"/>
                    <a:gd name="T2" fmla="*/ 0 w 15447"/>
                    <a:gd name="T3" fmla="*/ 0 h 10126"/>
                    <a:gd name="T4" fmla="*/ 0 w 15447"/>
                    <a:gd name="T5" fmla="*/ 0 h 10126"/>
                    <a:gd name="T6" fmla="*/ 0 w 15447"/>
                    <a:gd name="T7" fmla="*/ 0 h 10126"/>
                    <a:gd name="T8" fmla="*/ 0 w 15447"/>
                    <a:gd name="T9" fmla="*/ 0 h 101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447"/>
                    <a:gd name="T16" fmla="*/ 0 h 10126"/>
                    <a:gd name="T17" fmla="*/ 15447 w 15447"/>
                    <a:gd name="T18" fmla="*/ 10126 h 101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447" h="10126">
                      <a:moveTo>
                        <a:pt x="4776" y="0"/>
                      </a:moveTo>
                      <a:lnTo>
                        <a:pt x="10773" y="0"/>
                      </a:lnTo>
                      <a:lnTo>
                        <a:pt x="15447" y="10126"/>
                      </a:lnTo>
                      <a:lnTo>
                        <a:pt x="0" y="10126"/>
                      </a:lnTo>
                      <a:lnTo>
                        <a:pt x="4776" y="0"/>
                      </a:lnTo>
                      <a:close/>
                    </a:path>
                  </a:pathLst>
                </a:cu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9" name="Freeform 104"/>
                <p:cNvSpPr>
                  <a:spLocks/>
                </p:cNvSpPr>
                <p:nvPr/>
              </p:nvSpPr>
              <p:spPr bwMode="auto">
                <a:xfrm>
                  <a:off x="2873" y="700"/>
                  <a:ext cx="277" cy="55"/>
                </a:xfrm>
                <a:custGeom>
                  <a:avLst/>
                  <a:gdLst>
                    <a:gd name="T0" fmla="*/ 0 w 6924"/>
                    <a:gd name="T1" fmla="*/ 0 h 1374"/>
                    <a:gd name="T2" fmla="*/ 0 w 6924"/>
                    <a:gd name="T3" fmla="*/ 0 h 1374"/>
                    <a:gd name="T4" fmla="*/ 0 w 6924"/>
                    <a:gd name="T5" fmla="*/ 0 h 1374"/>
                    <a:gd name="T6" fmla="*/ 0 w 6924"/>
                    <a:gd name="T7" fmla="*/ 0 h 1374"/>
                    <a:gd name="T8" fmla="*/ 0 w 6924"/>
                    <a:gd name="T9" fmla="*/ 0 h 13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24"/>
                    <a:gd name="T16" fmla="*/ 0 h 1374"/>
                    <a:gd name="T17" fmla="*/ 6924 w 6924"/>
                    <a:gd name="T18" fmla="*/ 1374 h 13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24" h="1374">
                      <a:moveTo>
                        <a:pt x="0" y="1374"/>
                      </a:moveTo>
                      <a:lnTo>
                        <a:pt x="5997" y="1374"/>
                      </a:lnTo>
                      <a:lnTo>
                        <a:pt x="6924" y="0"/>
                      </a:lnTo>
                      <a:lnTo>
                        <a:pt x="928" y="0"/>
                      </a:lnTo>
                      <a:lnTo>
                        <a:pt x="0" y="1374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05"/>
                <p:cNvSpPr>
                  <a:spLocks/>
                </p:cNvSpPr>
                <p:nvPr/>
              </p:nvSpPr>
              <p:spPr bwMode="auto">
                <a:xfrm>
                  <a:off x="3113" y="700"/>
                  <a:ext cx="223" cy="460"/>
                </a:xfrm>
                <a:custGeom>
                  <a:avLst/>
                  <a:gdLst>
                    <a:gd name="T0" fmla="*/ 0 w 5577"/>
                    <a:gd name="T1" fmla="*/ 0 h 11500"/>
                    <a:gd name="T2" fmla="*/ 0 w 5577"/>
                    <a:gd name="T3" fmla="*/ 0 h 11500"/>
                    <a:gd name="T4" fmla="*/ 0 w 5577"/>
                    <a:gd name="T5" fmla="*/ 0 h 11500"/>
                    <a:gd name="T6" fmla="*/ 0 w 5577"/>
                    <a:gd name="T7" fmla="*/ 0 h 11500"/>
                    <a:gd name="T8" fmla="*/ 0 w 5577"/>
                    <a:gd name="T9" fmla="*/ 0 h 115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7"/>
                    <a:gd name="T16" fmla="*/ 0 h 11500"/>
                    <a:gd name="T17" fmla="*/ 5577 w 5577"/>
                    <a:gd name="T18" fmla="*/ 11500 h 115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7" h="11500">
                      <a:moveTo>
                        <a:pt x="927" y="0"/>
                      </a:moveTo>
                      <a:lnTo>
                        <a:pt x="0" y="1374"/>
                      </a:lnTo>
                      <a:lnTo>
                        <a:pt x="4674" y="11500"/>
                      </a:lnTo>
                      <a:lnTo>
                        <a:pt x="5577" y="8294"/>
                      </a:lnTo>
                      <a:lnTo>
                        <a:pt x="927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06"/>
                <p:cNvSpPr>
                  <a:spLocks noEditPoints="1"/>
                </p:cNvSpPr>
                <p:nvPr/>
              </p:nvSpPr>
              <p:spPr bwMode="auto">
                <a:xfrm>
                  <a:off x="2809" y="924"/>
                  <a:ext cx="202" cy="205"/>
                </a:xfrm>
                <a:custGeom>
                  <a:avLst/>
                  <a:gdLst>
                    <a:gd name="T0" fmla="*/ 0 w 5055"/>
                    <a:gd name="T1" fmla="*/ 0 h 5121"/>
                    <a:gd name="T2" fmla="*/ 0 w 5055"/>
                    <a:gd name="T3" fmla="*/ 0 h 5121"/>
                    <a:gd name="T4" fmla="*/ 0 w 5055"/>
                    <a:gd name="T5" fmla="*/ 0 h 5121"/>
                    <a:gd name="T6" fmla="*/ 0 w 5055"/>
                    <a:gd name="T7" fmla="*/ 0 h 5121"/>
                    <a:gd name="T8" fmla="*/ 0 w 5055"/>
                    <a:gd name="T9" fmla="*/ 0 h 5121"/>
                    <a:gd name="T10" fmla="*/ 0 w 5055"/>
                    <a:gd name="T11" fmla="*/ 0 h 5121"/>
                    <a:gd name="T12" fmla="*/ 0 w 5055"/>
                    <a:gd name="T13" fmla="*/ 0 h 5121"/>
                    <a:gd name="T14" fmla="*/ 0 w 5055"/>
                    <a:gd name="T15" fmla="*/ 0 h 5121"/>
                    <a:gd name="T16" fmla="*/ 0 w 5055"/>
                    <a:gd name="T17" fmla="*/ 0 h 5121"/>
                    <a:gd name="T18" fmla="*/ 0 w 5055"/>
                    <a:gd name="T19" fmla="*/ 0 h 5121"/>
                    <a:gd name="T20" fmla="*/ 0 w 5055"/>
                    <a:gd name="T21" fmla="*/ 0 h 5121"/>
                    <a:gd name="T22" fmla="*/ 0 w 5055"/>
                    <a:gd name="T23" fmla="*/ 0 h 5121"/>
                    <a:gd name="T24" fmla="*/ 0 w 5055"/>
                    <a:gd name="T25" fmla="*/ 0 h 5121"/>
                    <a:gd name="T26" fmla="*/ 0 w 5055"/>
                    <a:gd name="T27" fmla="*/ 0 h 5121"/>
                    <a:gd name="T28" fmla="*/ 0 w 5055"/>
                    <a:gd name="T29" fmla="*/ 0 h 5121"/>
                    <a:gd name="T30" fmla="*/ 0 w 5055"/>
                    <a:gd name="T31" fmla="*/ 0 h 5121"/>
                    <a:gd name="T32" fmla="*/ 0 w 5055"/>
                    <a:gd name="T33" fmla="*/ 0 h 5121"/>
                    <a:gd name="T34" fmla="*/ 0 w 5055"/>
                    <a:gd name="T35" fmla="*/ 0 h 5121"/>
                    <a:gd name="T36" fmla="*/ 0 w 5055"/>
                    <a:gd name="T37" fmla="*/ 0 h 5121"/>
                    <a:gd name="T38" fmla="*/ 0 w 5055"/>
                    <a:gd name="T39" fmla="*/ 0 h 5121"/>
                    <a:gd name="T40" fmla="*/ 0 w 5055"/>
                    <a:gd name="T41" fmla="*/ 0 h 5121"/>
                    <a:gd name="T42" fmla="*/ 0 w 5055"/>
                    <a:gd name="T43" fmla="*/ 0 h 5121"/>
                    <a:gd name="T44" fmla="*/ 0 w 5055"/>
                    <a:gd name="T45" fmla="*/ 0 h 5121"/>
                    <a:gd name="T46" fmla="*/ 0 w 5055"/>
                    <a:gd name="T47" fmla="*/ 0 h 5121"/>
                    <a:gd name="T48" fmla="*/ 0 w 5055"/>
                    <a:gd name="T49" fmla="*/ 0 h 5121"/>
                    <a:gd name="T50" fmla="*/ 0 w 5055"/>
                    <a:gd name="T51" fmla="*/ 0 h 5121"/>
                    <a:gd name="T52" fmla="*/ 0 w 5055"/>
                    <a:gd name="T53" fmla="*/ 0 h 5121"/>
                    <a:gd name="T54" fmla="*/ 0 w 5055"/>
                    <a:gd name="T55" fmla="*/ 0 h 5121"/>
                    <a:gd name="T56" fmla="*/ 0 w 5055"/>
                    <a:gd name="T57" fmla="*/ 0 h 5121"/>
                    <a:gd name="T58" fmla="*/ 0 w 5055"/>
                    <a:gd name="T59" fmla="*/ 0 h 5121"/>
                    <a:gd name="T60" fmla="*/ 0 w 5055"/>
                    <a:gd name="T61" fmla="*/ 0 h 5121"/>
                    <a:gd name="T62" fmla="*/ 0 w 5055"/>
                    <a:gd name="T63" fmla="*/ 0 h 5121"/>
                    <a:gd name="T64" fmla="*/ 0 w 5055"/>
                    <a:gd name="T65" fmla="*/ 0 h 5121"/>
                    <a:gd name="T66" fmla="*/ 0 w 5055"/>
                    <a:gd name="T67" fmla="*/ 0 h 5121"/>
                    <a:gd name="T68" fmla="*/ 0 w 5055"/>
                    <a:gd name="T69" fmla="*/ 0 h 5121"/>
                    <a:gd name="T70" fmla="*/ 0 w 5055"/>
                    <a:gd name="T71" fmla="*/ 0 h 5121"/>
                    <a:gd name="T72" fmla="*/ 0 w 5055"/>
                    <a:gd name="T73" fmla="*/ 0 h 5121"/>
                    <a:gd name="T74" fmla="*/ 0 w 5055"/>
                    <a:gd name="T75" fmla="*/ 0 h 5121"/>
                    <a:gd name="T76" fmla="*/ 0 w 5055"/>
                    <a:gd name="T77" fmla="*/ 0 h 5121"/>
                    <a:gd name="T78" fmla="*/ 0 w 5055"/>
                    <a:gd name="T79" fmla="*/ 0 h 5121"/>
                    <a:gd name="T80" fmla="*/ 0 w 5055"/>
                    <a:gd name="T81" fmla="*/ 0 h 5121"/>
                    <a:gd name="T82" fmla="*/ 0 w 5055"/>
                    <a:gd name="T83" fmla="*/ 0 h 5121"/>
                    <a:gd name="T84" fmla="*/ 0 w 5055"/>
                    <a:gd name="T85" fmla="*/ 0 h 5121"/>
                    <a:gd name="T86" fmla="*/ 0 w 5055"/>
                    <a:gd name="T87" fmla="*/ 0 h 5121"/>
                    <a:gd name="T88" fmla="*/ 0 w 5055"/>
                    <a:gd name="T89" fmla="*/ 0 h 5121"/>
                    <a:gd name="T90" fmla="*/ 0 w 5055"/>
                    <a:gd name="T91" fmla="*/ 0 h 5121"/>
                    <a:gd name="T92" fmla="*/ 0 w 5055"/>
                    <a:gd name="T93" fmla="*/ 0 h 5121"/>
                    <a:gd name="T94" fmla="*/ 0 w 5055"/>
                    <a:gd name="T95" fmla="*/ 0 h 5121"/>
                    <a:gd name="T96" fmla="*/ 0 w 5055"/>
                    <a:gd name="T97" fmla="*/ 0 h 5121"/>
                    <a:gd name="T98" fmla="*/ 0 w 5055"/>
                    <a:gd name="T99" fmla="*/ 0 h 5121"/>
                    <a:gd name="T100" fmla="*/ 0 w 5055"/>
                    <a:gd name="T101" fmla="*/ 0 h 5121"/>
                    <a:gd name="T102" fmla="*/ 0 w 5055"/>
                    <a:gd name="T103" fmla="*/ 0 h 5121"/>
                    <a:gd name="T104" fmla="*/ 0 w 5055"/>
                    <a:gd name="T105" fmla="*/ 0 h 5121"/>
                    <a:gd name="T106" fmla="*/ 0 w 5055"/>
                    <a:gd name="T107" fmla="*/ 0 h 5121"/>
                    <a:gd name="T108" fmla="*/ 0 w 5055"/>
                    <a:gd name="T109" fmla="*/ 0 h 5121"/>
                    <a:gd name="T110" fmla="*/ 0 w 5055"/>
                    <a:gd name="T111" fmla="*/ 0 h 5121"/>
                    <a:gd name="T112" fmla="*/ 0 w 5055"/>
                    <a:gd name="T113" fmla="*/ 0 h 5121"/>
                    <a:gd name="T114" fmla="*/ 0 w 5055"/>
                    <a:gd name="T115" fmla="*/ 0 h 5121"/>
                    <a:gd name="T116" fmla="*/ 0 w 5055"/>
                    <a:gd name="T117" fmla="*/ 0 h 5121"/>
                    <a:gd name="T118" fmla="*/ 0 w 5055"/>
                    <a:gd name="T119" fmla="*/ 0 h 5121"/>
                    <a:gd name="T120" fmla="*/ 0 w 5055"/>
                    <a:gd name="T121" fmla="*/ 0 h 512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5055"/>
                    <a:gd name="T184" fmla="*/ 0 h 5121"/>
                    <a:gd name="T185" fmla="*/ 5055 w 5055"/>
                    <a:gd name="T186" fmla="*/ 5121 h 512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5055" h="5121">
                      <a:moveTo>
                        <a:pt x="2556" y="584"/>
                      </a:moveTo>
                      <a:lnTo>
                        <a:pt x="2661" y="586"/>
                      </a:lnTo>
                      <a:lnTo>
                        <a:pt x="2764" y="594"/>
                      </a:lnTo>
                      <a:lnTo>
                        <a:pt x="2865" y="606"/>
                      </a:lnTo>
                      <a:lnTo>
                        <a:pt x="2965" y="624"/>
                      </a:lnTo>
                      <a:lnTo>
                        <a:pt x="3063" y="646"/>
                      </a:lnTo>
                      <a:lnTo>
                        <a:pt x="3161" y="672"/>
                      </a:lnTo>
                      <a:lnTo>
                        <a:pt x="3256" y="703"/>
                      </a:lnTo>
                      <a:lnTo>
                        <a:pt x="3348" y="738"/>
                      </a:lnTo>
                      <a:lnTo>
                        <a:pt x="3437" y="778"/>
                      </a:lnTo>
                      <a:lnTo>
                        <a:pt x="3525" y="822"/>
                      </a:lnTo>
                      <a:lnTo>
                        <a:pt x="3611" y="869"/>
                      </a:lnTo>
                      <a:lnTo>
                        <a:pt x="3694" y="920"/>
                      </a:lnTo>
                      <a:lnTo>
                        <a:pt x="3774" y="976"/>
                      </a:lnTo>
                      <a:lnTo>
                        <a:pt x="3851" y="1034"/>
                      </a:lnTo>
                      <a:lnTo>
                        <a:pt x="3925" y="1096"/>
                      </a:lnTo>
                      <a:lnTo>
                        <a:pt x="3996" y="1161"/>
                      </a:lnTo>
                      <a:lnTo>
                        <a:pt x="4064" y="1229"/>
                      </a:lnTo>
                      <a:lnTo>
                        <a:pt x="4128" y="1301"/>
                      </a:lnTo>
                      <a:lnTo>
                        <a:pt x="4189" y="1376"/>
                      </a:lnTo>
                      <a:lnTo>
                        <a:pt x="4246" y="1453"/>
                      </a:lnTo>
                      <a:lnTo>
                        <a:pt x="4299" y="1533"/>
                      </a:lnTo>
                      <a:lnTo>
                        <a:pt x="4348" y="1615"/>
                      </a:lnTo>
                      <a:lnTo>
                        <a:pt x="4393" y="1700"/>
                      </a:lnTo>
                      <a:lnTo>
                        <a:pt x="4434" y="1788"/>
                      </a:lnTo>
                      <a:lnTo>
                        <a:pt x="4471" y="1877"/>
                      </a:lnTo>
                      <a:lnTo>
                        <a:pt x="4503" y="1969"/>
                      </a:lnTo>
                      <a:lnTo>
                        <a:pt x="4531" y="2062"/>
                      </a:lnTo>
                      <a:lnTo>
                        <a:pt x="4553" y="2158"/>
                      </a:lnTo>
                      <a:lnTo>
                        <a:pt x="4572" y="2255"/>
                      </a:lnTo>
                      <a:lnTo>
                        <a:pt x="4585" y="2353"/>
                      </a:lnTo>
                      <a:lnTo>
                        <a:pt x="4592" y="2453"/>
                      </a:lnTo>
                      <a:lnTo>
                        <a:pt x="4595" y="2555"/>
                      </a:lnTo>
                      <a:lnTo>
                        <a:pt x="4592" y="2656"/>
                      </a:lnTo>
                      <a:lnTo>
                        <a:pt x="4585" y="2755"/>
                      </a:lnTo>
                      <a:lnTo>
                        <a:pt x="4572" y="2853"/>
                      </a:lnTo>
                      <a:lnTo>
                        <a:pt x="4553" y="2951"/>
                      </a:lnTo>
                      <a:lnTo>
                        <a:pt x="4531" y="3046"/>
                      </a:lnTo>
                      <a:lnTo>
                        <a:pt x="4503" y="3139"/>
                      </a:lnTo>
                      <a:lnTo>
                        <a:pt x="4471" y="3231"/>
                      </a:lnTo>
                      <a:lnTo>
                        <a:pt x="4434" y="3320"/>
                      </a:lnTo>
                      <a:lnTo>
                        <a:pt x="4393" y="3407"/>
                      </a:lnTo>
                      <a:lnTo>
                        <a:pt x="4348" y="3492"/>
                      </a:lnTo>
                      <a:lnTo>
                        <a:pt x="4299" y="3575"/>
                      </a:lnTo>
                      <a:lnTo>
                        <a:pt x="4246" y="3655"/>
                      </a:lnTo>
                      <a:lnTo>
                        <a:pt x="4189" y="3732"/>
                      </a:lnTo>
                      <a:lnTo>
                        <a:pt x="4128" y="3807"/>
                      </a:lnTo>
                      <a:lnTo>
                        <a:pt x="4064" y="3879"/>
                      </a:lnTo>
                      <a:lnTo>
                        <a:pt x="3996" y="3946"/>
                      </a:lnTo>
                      <a:lnTo>
                        <a:pt x="3925" y="4012"/>
                      </a:lnTo>
                      <a:lnTo>
                        <a:pt x="3851" y="4074"/>
                      </a:lnTo>
                      <a:lnTo>
                        <a:pt x="3774" y="4133"/>
                      </a:lnTo>
                      <a:lnTo>
                        <a:pt x="3694" y="4188"/>
                      </a:lnTo>
                      <a:lnTo>
                        <a:pt x="3611" y="4239"/>
                      </a:lnTo>
                      <a:lnTo>
                        <a:pt x="3525" y="4287"/>
                      </a:lnTo>
                      <a:lnTo>
                        <a:pt x="3437" y="4330"/>
                      </a:lnTo>
                      <a:lnTo>
                        <a:pt x="3348" y="4370"/>
                      </a:lnTo>
                      <a:lnTo>
                        <a:pt x="3256" y="4406"/>
                      </a:lnTo>
                      <a:lnTo>
                        <a:pt x="3161" y="4437"/>
                      </a:lnTo>
                      <a:lnTo>
                        <a:pt x="3063" y="4463"/>
                      </a:lnTo>
                      <a:lnTo>
                        <a:pt x="2965" y="4485"/>
                      </a:lnTo>
                      <a:lnTo>
                        <a:pt x="2865" y="4502"/>
                      </a:lnTo>
                      <a:lnTo>
                        <a:pt x="2764" y="4515"/>
                      </a:lnTo>
                      <a:lnTo>
                        <a:pt x="2661" y="4522"/>
                      </a:lnTo>
                      <a:lnTo>
                        <a:pt x="2556" y="4526"/>
                      </a:lnTo>
                      <a:lnTo>
                        <a:pt x="2451" y="4522"/>
                      </a:lnTo>
                      <a:lnTo>
                        <a:pt x="2348" y="4515"/>
                      </a:lnTo>
                      <a:lnTo>
                        <a:pt x="2246" y="4502"/>
                      </a:lnTo>
                      <a:lnTo>
                        <a:pt x="2146" y="4485"/>
                      </a:lnTo>
                      <a:lnTo>
                        <a:pt x="2048" y="4463"/>
                      </a:lnTo>
                      <a:lnTo>
                        <a:pt x="1951" y="4437"/>
                      </a:lnTo>
                      <a:lnTo>
                        <a:pt x="1856" y="4406"/>
                      </a:lnTo>
                      <a:lnTo>
                        <a:pt x="1764" y="4370"/>
                      </a:lnTo>
                      <a:lnTo>
                        <a:pt x="1673" y="4330"/>
                      </a:lnTo>
                      <a:lnTo>
                        <a:pt x="1585" y="4287"/>
                      </a:lnTo>
                      <a:lnTo>
                        <a:pt x="1500" y="4239"/>
                      </a:lnTo>
                      <a:lnTo>
                        <a:pt x="1417" y="4188"/>
                      </a:lnTo>
                      <a:lnTo>
                        <a:pt x="1338" y="4133"/>
                      </a:lnTo>
                      <a:lnTo>
                        <a:pt x="1260" y="4074"/>
                      </a:lnTo>
                      <a:lnTo>
                        <a:pt x="1186" y="4012"/>
                      </a:lnTo>
                      <a:lnTo>
                        <a:pt x="1115" y="3946"/>
                      </a:lnTo>
                      <a:lnTo>
                        <a:pt x="1047" y="3879"/>
                      </a:lnTo>
                      <a:lnTo>
                        <a:pt x="983" y="3807"/>
                      </a:lnTo>
                      <a:lnTo>
                        <a:pt x="923" y="3732"/>
                      </a:lnTo>
                      <a:lnTo>
                        <a:pt x="865" y="3655"/>
                      </a:lnTo>
                      <a:lnTo>
                        <a:pt x="812" y="3575"/>
                      </a:lnTo>
                      <a:lnTo>
                        <a:pt x="763" y="3492"/>
                      </a:lnTo>
                      <a:lnTo>
                        <a:pt x="718" y="3407"/>
                      </a:lnTo>
                      <a:lnTo>
                        <a:pt x="677" y="3320"/>
                      </a:lnTo>
                      <a:lnTo>
                        <a:pt x="641" y="3231"/>
                      </a:lnTo>
                      <a:lnTo>
                        <a:pt x="609" y="3139"/>
                      </a:lnTo>
                      <a:lnTo>
                        <a:pt x="581" y="3046"/>
                      </a:lnTo>
                      <a:lnTo>
                        <a:pt x="558" y="2951"/>
                      </a:lnTo>
                      <a:lnTo>
                        <a:pt x="540" y="2853"/>
                      </a:lnTo>
                      <a:lnTo>
                        <a:pt x="527" y="2755"/>
                      </a:lnTo>
                      <a:lnTo>
                        <a:pt x="519" y="2656"/>
                      </a:lnTo>
                      <a:lnTo>
                        <a:pt x="517" y="2555"/>
                      </a:lnTo>
                      <a:lnTo>
                        <a:pt x="519" y="2453"/>
                      </a:lnTo>
                      <a:lnTo>
                        <a:pt x="527" y="2353"/>
                      </a:lnTo>
                      <a:lnTo>
                        <a:pt x="540" y="2255"/>
                      </a:lnTo>
                      <a:lnTo>
                        <a:pt x="558" y="2158"/>
                      </a:lnTo>
                      <a:lnTo>
                        <a:pt x="581" y="2062"/>
                      </a:lnTo>
                      <a:lnTo>
                        <a:pt x="609" y="1969"/>
                      </a:lnTo>
                      <a:lnTo>
                        <a:pt x="641" y="1877"/>
                      </a:lnTo>
                      <a:lnTo>
                        <a:pt x="677" y="1788"/>
                      </a:lnTo>
                      <a:lnTo>
                        <a:pt x="718" y="1700"/>
                      </a:lnTo>
                      <a:lnTo>
                        <a:pt x="763" y="1615"/>
                      </a:lnTo>
                      <a:lnTo>
                        <a:pt x="812" y="1533"/>
                      </a:lnTo>
                      <a:lnTo>
                        <a:pt x="865" y="1453"/>
                      </a:lnTo>
                      <a:lnTo>
                        <a:pt x="923" y="1376"/>
                      </a:lnTo>
                      <a:lnTo>
                        <a:pt x="983" y="1301"/>
                      </a:lnTo>
                      <a:lnTo>
                        <a:pt x="1047" y="1229"/>
                      </a:lnTo>
                      <a:lnTo>
                        <a:pt x="1115" y="1161"/>
                      </a:lnTo>
                      <a:lnTo>
                        <a:pt x="1186" y="1096"/>
                      </a:lnTo>
                      <a:lnTo>
                        <a:pt x="1260" y="1034"/>
                      </a:lnTo>
                      <a:lnTo>
                        <a:pt x="1338" y="976"/>
                      </a:lnTo>
                      <a:lnTo>
                        <a:pt x="1417" y="920"/>
                      </a:lnTo>
                      <a:lnTo>
                        <a:pt x="1500" y="869"/>
                      </a:lnTo>
                      <a:lnTo>
                        <a:pt x="1585" y="822"/>
                      </a:lnTo>
                      <a:lnTo>
                        <a:pt x="1673" y="778"/>
                      </a:lnTo>
                      <a:lnTo>
                        <a:pt x="1764" y="738"/>
                      </a:lnTo>
                      <a:lnTo>
                        <a:pt x="1856" y="703"/>
                      </a:lnTo>
                      <a:lnTo>
                        <a:pt x="1951" y="672"/>
                      </a:lnTo>
                      <a:lnTo>
                        <a:pt x="2048" y="646"/>
                      </a:lnTo>
                      <a:lnTo>
                        <a:pt x="2146" y="624"/>
                      </a:lnTo>
                      <a:lnTo>
                        <a:pt x="2246" y="606"/>
                      </a:lnTo>
                      <a:lnTo>
                        <a:pt x="2348" y="594"/>
                      </a:lnTo>
                      <a:lnTo>
                        <a:pt x="2451" y="586"/>
                      </a:lnTo>
                      <a:lnTo>
                        <a:pt x="2556" y="584"/>
                      </a:lnTo>
                      <a:close/>
                      <a:moveTo>
                        <a:pt x="2556" y="1613"/>
                      </a:moveTo>
                      <a:lnTo>
                        <a:pt x="2606" y="1614"/>
                      </a:lnTo>
                      <a:lnTo>
                        <a:pt x="2655" y="1618"/>
                      </a:lnTo>
                      <a:lnTo>
                        <a:pt x="2704" y="1624"/>
                      </a:lnTo>
                      <a:lnTo>
                        <a:pt x="2752" y="1633"/>
                      </a:lnTo>
                      <a:lnTo>
                        <a:pt x="2799" y="1643"/>
                      </a:lnTo>
                      <a:lnTo>
                        <a:pt x="2845" y="1656"/>
                      </a:lnTo>
                      <a:lnTo>
                        <a:pt x="2890" y="1671"/>
                      </a:lnTo>
                      <a:lnTo>
                        <a:pt x="2934" y="1687"/>
                      </a:lnTo>
                      <a:lnTo>
                        <a:pt x="2977" y="1706"/>
                      </a:lnTo>
                      <a:lnTo>
                        <a:pt x="3019" y="1727"/>
                      </a:lnTo>
                      <a:lnTo>
                        <a:pt x="3059" y="1749"/>
                      </a:lnTo>
                      <a:lnTo>
                        <a:pt x="3099" y="1774"/>
                      </a:lnTo>
                      <a:lnTo>
                        <a:pt x="3137" y="1800"/>
                      </a:lnTo>
                      <a:lnTo>
                        <a:pt x="3174" y="1828"/>
                      </a:lnTo>
                      <a:lnTo>
                        <a:pt x="3210" y="1858"/>
                      </a:lnTo>
                      <a:lnTo>
                        <a:pt x="3243" y="1889"/>
                      </a:lnTo>
                      <a:lnTo>
                        <a:pt x="3276" y="1922"/>
                      </a:lnTo>
                      <a:lnTo>
                        <a:pt x="3307" y="1956"/>
                      </a:lnTo>
                      <a:lnTo>
                        <a:pt x="3335" y="1992"/>
                      </a:lnTo>
                      <a:lnTo>
                        <a:pt x="3363" y="2029"/>
                      </a:lnTo>
                      <a:lnTo>
                        <a:pt x="3388" y="2067"/>
                      </a:lnTo>
                      <a:lnTo>
                        <a:pt x="3412" y="2106"/>
                      </a:lnTo>
                      <a:lnTo>
                        <a:pt x="3433" y="2146"/>
                      </a:lnTo>
                      <a:lnTo>
                        <a:pt x="3453" y="2188"/>
                      </a:lnTo>
                      <a:lnTo>
                        <a:pt x="3470" y="2231"/>
                      </a:lnTo>
                      <a:lnTo>
                        <a:pt x="3486" y="2274"/>
                      </a:lnTo>
                      <a:lnTo>
                        <a:pt x="3499" y="2319"/>
                      </a:lnTo>
                      <a:lnTo>
                        <a:pt x="3510" y="2365"/>
                      </a:lnTo>
                      <a:lnTo>
                        <a:pt x="3518" y="2411"/>
                      </a:lnTo>
                      <a:lnTo>
                        <a:pt x="3524" y="2458"/>
                      </a:lnTo>
                      <a:lnTo>
                        <a:pt x="3528" y="2506"/>
                      </a:lnTo>
                      <a:lnTo>
                        <a:pt x="3529" y="2555"/>
                      </a:lnTo>
                      <a:lnTo>
                        <a:pt x="3528" y="2603"/>
                      </a:lnTo>
                      <a:lnTo>
                        <a:pt x="3524" y="2650"/>
                      </a:lnTo>
                      <a:lnTo>
                        <a:pt x="3518" y="2697"/>
                      </a:lnTo>
                      <a:lnTo>
                        <a:pt x="3510" y="2744"/>
                      </a:lnTo>
                      <a:lnTo>
                        <a:pt x="3499" y="2789"/>
                      </a:lnTo>
                      <a:lnTo>
                        <a:pt x="3486" y="2834"/>
                      </a:lnTo>
                      <a:lnTo>
                        <a:pt x="3470" y="2877"/>
                      </a:lnTo>
                      <a:lnTo>
                        <a:pt x="3453" y="2920"/>
                      </a:lnTo>
                      <a:lnTo>
                        <a:pt x="3433" y="2962"/>
                      </a:lnTo>
                      <a:lnTo>
                        <a:pt x="3412" y="3002"/>
                      </a:lnTo>
                      <a:lnTo>
                        <a:pt x="3388" y="3042"/>
                      </a:lnTo>
                      <a:lnTo>
                        <a:pt x="3363" y="3080"/>
                      </a:lnTo>
                      <a:lnTo>
                        <a:pt x="3335" y="3116"/>
                      </a:lnTo>
                      <a:lnTo>
                        <a:pt x="3307" y="3152"/>
                      </a:lnTo>
                      <a:lnTo>
                        <a:pt x="3276" y="3187"/>
                      </a:lnTo>
                      <a:lnTo>
                        <a:pt x="3243" y="3219"/>
                      </a:lnTo>
                      <a:lnTo>
                        <a:pt x="3210" y="3251"/>
                      </a:lnTo>
                      <a:lnTo>
                        <a:pt x="3174" y="3280"/>
                      </a:lnTo>
                      <a:lnTo>
                        <a:pt x="3137" y="3308"/>
                      </a:lnTo>
                      <a:lnTo>
                        <a:pt x="3099" y="3334"/>
                      </a:lnTo>
                      <a:lnTo>
                        <a:pt x="3059" y="3359"/>
                      </a:lnTo>
                      <a:lnTo>
                        <a:pt x="3019" y="3381"/>
                      </a:lnTo>
                      <a:lnTo>
                        <a:pt x="2977" y="3402"/>
                      </a:lnTo>
                      <a:lnTo>
                        <a:pt x="2934" y="3421"/>
                      </a:lnTo>
                      <a:lnTo>
                        <a:pt x="2890" y="3438"/>
                      </a:lnTo>
                      <a:lnTo>
                        <a:pt x="2845" y="3453"/>
                      </a:lnTo>
                      <a:lnTo>
                        <a:pt x="2799" y="3465"/>
                      </a:lnTo>
                      <a:lnTo>
                        <a:pt x="2752" y="3477"/>
                      </a:lnTo>
                      <a:lnTo>
                        <a:pt x="2704" y="3485"/>
                      </a:lnTo>
                      <a:lnTo>
                        <a:pt x="2655" y="3491"/>
                      </a:lnTo>
                      <a:lnTo>
                        <a:pt x="2606" y="3494"/>
                      </a:lnTo>
                      <a:lnTo>
                        <a:pt x="2556" y="3495"/>
                      </a:lnTo>
                      <a:lnTo>
                        <a:pt x="2506" y="3494"/>
                      </a:lnTo>
                      <a:lnTo>
                        <a:pt x="2456" y="3491"/>
                      </a:lnTo>
                      <a:lnTo>
                        <a:pt x="2408" y="3485"/>
                      </a:lnTo>
                      <a:lnTo>
                        <a:pt x="2360" y="3477"/>
                      </a:lnTo>
                      <a:lnTo>
                        <a:pt x="2313" y="3465"/>
                      </a:lnTo>
                      <a:lnTo>
                        <a:pt x="2266" y="3453"/>
                      </a:lnTo>
                      <a:lnTo>
                        <a:pt x="2221" y="3438"/>
                      </a:lnTo>
                      <a:lnTo>
                        <a:pt x="2178" y="3421"/>
                      </a:lnTo>
                      <a:lnTo>
                        <a:pt x="2135" y="3402"/>
                      </a:lnTo>
                      <a:lnTo>
                        <a:pt x="2093" y="3381"/>
                      </a:lnTo>
                      <a:lnTo>
                        <a:pt x="2052" y="3359"/>
                      </a:lnTo>
                      <a:lnTo>
                        <a:pt x="2012" y="3334"/>
                      </a:lnTo>
                      <a:lnTo>
                        <a:pt x="1974" y="3308"/>
                      </a:lnTo>
                      <a:lnTo>
                        <a:pt x="1937" y="3280"/>
                      </a:lnTo>
                      <a:lnTo>
                        <a:pt x="1902" y="3251"/>
                      </a:lnTo>
                      <a:lnTo>
                        <a:pt x="1868" y="3219"/>
                      </a:lnTo>
                      <a:lnTo>
                        <a:pt x="1835" y="3187"/>
                      </a:lnTo>
                      <a:lnTo>
                        <a:pt x="1805" y="3152"/>
                      </a:lnTo>
                      <a:lnTo>
                        <a:pt x="1776" y="3116"/>
                      </a:lnTo>
                      <a:lnTo>
                        <a:pt x="1749" y="3080"/>
                      </a:lnTo>
                      <a:lnTo>
                        <a:pt x="1724" y="3042"/>
                      </a:lnTo>
                      <a:lnTo>
                        <a:pt x="1700" y="3002"/>
                      </a:lnTo>
                      <a:lnTo>
                        <a:pt x="1679" y="2962"/>
                      </a:lnTo>
                      <a:lnTo>
                        <a:pt x="1659" y="2920"/>
                      </a:lnTo>
                      <a:lnTo>
                        <a:pt x="1641" y="2877"/>
                      </a:lnTo>
                      <a:lnTo>
                        <a:pt x="1626" y="2834"/>
                      </a:lnTo>
                      <a:lnTo>
                        <a:pt x="1613" y="2789"/>
                      </a:lnTo>
                      <a:lnTo>
                        <a:pt x="1602" y="2744"/>
                      </a:lnTo>
                      <a:lnTo>
                        <a:pt x="1593" y="2697"/>
                      </a:lnTo>
                      <a:lnTo>
                        <a:pt x="1587" y="2650"/>
                      </a:lnTo>
                      <a:lnTo>
                        <a:pt x="1584" y="2603"/>
                      </a:lnTo>
                      <a:lnTo>
                        <a:pt x="1583" y="2555"/>
                      </a:lnTo>
                      <a:lnTo>
                        <a:pt x="1584" y="2506"/>
                      </a:lnTo>
                      <a:lnTo>
                        <a:pt x="1587" y="2458"/>
                      </a:lnTo>
                      <a:lnTo>
                        <a:pt x="1593" y="2411"/>
                      </a:lnTo>
                      <a:lnTo>
                        <a:pt x="1602" y="2365"/>
                      </a:lnTo>
                      <a:lnTo>
                        <a:pt x="1613" y="2319"/>
                      </a:lnTo>
                      <a:lnTo>
                        <a:pt x="1626" y="2274"/>
                      </a:lnTo>
                      <a:lnTo>
                        <a:pt x="1641" y="2231"/>
                      </a:lnTo>
                      <a:lnTo>
                        <a:pt x="1659" y="2188"/>
                      </a:lnTo>
                      <a:lnTo>
                        <a:pt x="1679" y="2146"/>
                      </a:lnTo>
                      <a:lnTo>
                        <a:pt x="1700" y="2106"/>
                      </a:lnTo>
                      <a:lnTo>
                        <a:pt x="1724" y="2067"/>
                      </a:lnTo>
                      <a:lnTo>
                        <a:pt x="1749" y="2029"/>
                      </a:lnTo>
                      <a:lnTo>
                        <a:pt x="1776" y="1992"/>
                      </a:lnTo>
                      <a:lnTo>
                        <a:pt x="1805" y="1956"/>
                      </a:lnTo>
                      <a:lnTo>
                        <a:pt x="1835" y="1922"/>
                      </a:lnTo>
                      <a:lnTo>
                        <a:pt x="1868" y="1889"/>
                      </a:lnTo>
                      <a:lnTo>
                        <a:pt x="1902" y="1858"/>
                      </a:lnTo>
                      <a:lnTo>
                        <a:pt x="1937" y="1828"/>
                      </a:lnTo>
                      <a:lnTo>
                        <a:pt x="1974" y="1800"/>
                      </a:lnTo>
                      <a:lnTo>
                        <a:pt x="2012" y="1774"/>
                      </a:lnTo>
                      <a:lnTo>
                        <a:pt x="2052" y="1749"/>
                      </a:lnTo>
                      <a:lnTo>
                        <a:pt x="2093" y="1727"/>
                      </a:lnTo>
                      <a:lnTo>
                        <a:pt x="2135" y="1706"/>
                      </a:lnTo>
                      <a:lnTo>
                        <a:pt x="2178" y="1687"/>
                      </a:lnTo>
                      <a:lnTo>
                        <a:pt x="2221" y="1671"/>
                      </a:lnTo>
                      <a:lnTo>
                        <a:pt x="2266" y="1656"/>
                      </a:lnTo>
                      <a:lnTo>
                        <a:pt x="2313" y="1643"/>
                      </a:lnTo>
                      <a:lnTo>
                        <a:pt x="2360" y="1633"/>
                      </a:lnTo>
                      <a:lnTo>
                        <a:pt x="2408" y="1624"/>
                      </a:lnTo>
                      <a:lnTo>
                        <a:pt x="2456" y="1618"/>
                      </a:lnTo>
                      <a:lnTo>
                        <a:pt x="2506" y="1614"/>
                      </a:lnTo>
                      <a:lnTo>
                        <a:pt x="2556" y="1613"/>
                      </a:lnTo>
                      <a:close/>
                      <a:moveTo>
                        <a:pt x="0" y="2154"/>
                      </a:moveTo>
                      <a:lnTo>
                        <a:pt x="0" y="2852"/>
                      </a:lnTo>
                      <a:lnTo>
                        <a:pt x="549" y="2903"/>
                      </a:lnTo>
                      <a:lnTo>
                        <a:pt x="541" y="2860"/>
                      </a:lnTo>
                      <a:lnTo>
                        <a:pt x="534" y="2817"/>
                      </a:lnTo>
                      <a:lnTo>
                        <a:pt x="529" y="2774"/>
                      </a:lnTo>
                      <a:lnTo>
                        <a:pt x="525" y="2731"/>
                      </a:lnTo>
                      <a:lnTo>
                        <a:pt x="521" y="2687"/>
                      </a:lnTo>
                      <a:lnTo>
                        <a:pt x="519" y="2643"/>
                      </a:lnTo>
                      <a:lnTo>
                        <a:pt x="517" y="2599"/>
                      </a:lnTo>
                      <a:lnTo>
                        <a:pt x="517" y="2555"/>
                      </a:lnTo>
                      <a:lnTo>
                        <a:pt x="517" y="2522"/>
                      </a:lnTo>
                      <a:lnTo>
                        <a:pt x="518" y="2490"/>
                      </a:lnTo>
                      <a:lnTo>
                        <a:pt x="519" y="2458"/>
                      </a:lnTo>
                      <a:lnTo>
                        <a:pt x="521" y="2427"/>
                      </a:lnTo>
                      <a:lnTo>
                        <a:pt x="523" y="2395"/>
                      </a:lnTo>
                      <a:lnTo>
                        <a:pt x="526" y="2363"/>
                      </a:lnTo>
                      <a:lnTo>
                        <a:pt x="529" y="2332"/>
                      </a:lnTo>
                      <a:lnTo>
                        <a:pt x="533" y="2301"/>
                      </a:lnTo>
                      <a:lnTo>
                        <a:pt x="537" y="2269"/>
                      </a:lnTo>
                      <a:lnTo>
                        <a:pt x="543" y="2238"/>
                      </a:lnTo>
                      <a:lnTo>
                        <a:pt x="548" y="2208"/>
                      </a:lnTo>
                      <a:lnTo>
                        <a:pt x="554" y="2177"/>
                      </a:lnTo>
                      <a:lnTo>
                        <a:pt x="561" y="2147"/>
                      </a:lnTo>
                      <a:lnTo>
                        <a:pt x="567" y="2117"/>
                      </a:lnTo>
                      <a:lnTo>
                        <a:pt x="575" y="2087"/>
                      </a:lnTo>
                      <a:lnTo>
                        <a:pt x="582" y="2056"/>
                      </a:lnTo>
                      <a:lnTo>
                        <a:pt x="0" y="2154"/>
                      </a:lnTo>
                      <a:close/>
                      <a:moveTo>
                        <a:pt x="853" y="3636"/>
                      </a:moveTo>
                      <a:lnTo>
                        <a:pt x="465" y="4074"/>
                      </a:lnTo>
                      <a:lnTo>
                        <a:pt x="987" y="4598"/>
                      </a:lnTo>
                      <a:lnTo>
                        <a:pt x="1470" y="4222"/>
                      </a:lnTo>
                      <a:lnTo>
                        <a:pt x="1424" y="4193"/>
                      </a:lnTo>
                      <a:lnTo>
                        <a:pt x="1379" y="4162"/>
                      </a:lnTo>
                      <a:lnTo>
                        <a:pt x="1335" y="4132"/>
                      </a:lnTo>
                      <a:lnTo>
                        <a:pt x="1293" y="4100"/>
                      </a:lnTo>
                      <a:lnTo>
                        <a:pt x="1251" y="4066"/>
                      </a:lnTo>
                      <a:lnTo>
                        <a:pt x="1209" y="4032"/>
                      </a:lnTo>
                      <a:lnTo>
                        <a:pt x="1169" y="3996"/>
                      </a:lnTo>
                      <a:lnTo>
                        <a:pt x="1130" y="3961"/>
                      </a:lnTo>
                      <a:lnTo>
                        <a:pt x="1091" y="3923"/>
                      </a:lnTo>
                      <a:lnTo>
                        <a:pt x="1054" y="3885"/>
                      </a:lnTo>
                      <a:lnTo>
                        <a:pt x="1018" y="3846"/>
                      </a:lnTo>
                      <a:lnTo>
                        <a:pt x="983" y="3805"/>
                      </a:lnTo>
                      <a:lnTo>
                        <a:pt x="948" y="3764"/>
                      </a:lnTo>
                      <a:lnTo>
                        <a:pt x="916" y="3722"/>
                      </a:lnTo>
                      <a:lnTo>
                        <a:pt x="884" y="3680"/>
                      </a:lnTo>
                      <a:lnTo>
                        <a:pt x="853" y="3636"/>
                      </a:lnTo>
                      <a:close/>
                      <a:moveTo>
                        <a:pt x="2100" y="4475"/>
                      </a:moveTo>
                      <a:lnTo>
                        <a:pt x="2207" y="5121"/>
                      </a:lnTo>
                      <a:lnTo>
                        <a:pt x="2905" y="5121"/>
                      </a:lnTo>
                      <a:lnTo>
                        <a:pt x="2958" y="4487"/>
                      </a:lnTo>
                      <a:lnTo>
                        <a:pt x="2908" y="4495"/>
                      </a:lnTo>
                      <a:lnTo>
                        <a:pt x="2859" y="4503"/>
                      </a:lnTo>
                      <a:lnTo>
                        <a:pt x="2810" y="4510"/>
                      </a:lnTo>
                      <a:lnTo>
                        <a:pt x="2760" y="4515"/>
                      </a:lnTo>
                      <a:lnTo>
                        <a:pt x="2709" y="4519"/>
                      </a:lnTo>
                      <a:lnTo>
                        <a:pt x="2659" y="4522"/>
                      </a:lnTo>
                      <a:lnTo>
                        <a:pt x="2608" y="4525"/>
                      </a:lnTo>
                      <a:lnTo>
                        <a:pt x="2556" y="4526"/>
                      </a:lnTo>
                      <a:lnTo>
                        <a:pt x="2497" y="4525"/>
                      </a:lnTo>
                      <a:lnTo>
                        <a:pt x="2439" y="4521"/>
                      </a:lnTo>
                      <a:lnTo>
                        <a:pt x="2382" y="4518"/>
                      </a:lnTo>
                      <a:lnTo>
                        <a:pt x="2325" y="4512"/>
                      </a:lnTo>
                      <a:lnTo>
                        <a:pt x="2267" y="4505"/>
                      </a:lnTo>
                      <a:lnTo>
                        <a:pt x="2211" y="4497"/>
                      </a:lnTo>
                      <a:lnTo>
                        <a:pt x="2155" y="4487"/>
                      </a:lnTo>
                      <a:lnTo>
                        <a:pt x="2100" y="4475"/>
                      </a:lnTo>
                      <a:close/>
                      <a:moveTo>
                        <a:pt x="3641" y="4221"/>
                      </a:moveTo>
                      <a:lnTo>
                        <a:pt x="4125" y="4598"/>
                      </a:lnTo>
                      <a:lnTo>
                        <a:pt x="4648" y="4074"/>
                      </a:lnTo>
                      <a:lnTo>
                        <a:pt x="4259" y="3635"/>
                      </a:lnTo>
                      <a:lnTo>
                        <a:pt x="4228" y="3679"/>
                      </a:lnTo>
                      <a:lnTo>
                        <a:pt x="4196" y="3722"/>
                      </a:lnTo>
                      <a:lnTo>
                        <a:pt x="4163" y="3764"/>
                      </a:lnTo>
                      <a:lnTo>
                        <a:pt x="4129" y="3805"/>
                      </a:lnTo>
                      <a:lnTo>
                        <a:pt x="4094" y="3845"/>
                      </a:lnTo>
                      <a:lnTo>
                        <a:pt x="4058" y="3884"/>
                      </a:lnTo>
                      <a:lnTo>
                        <a:pt x="4020" y="3923"/>
                      </a:lnTo>
                      <a:lnTo>
                        <a:pt x="3982" y="3960"/>
                      </a:lnTo>
                      <a:lnTo>
                        <a:pt x="3942" y="3996"/>
                      </a:lnTo>
                      <a:lnTo>
                        <a:pt x="3902" y="4031"/>
                      </a:lnTo>
                      <a:lnTo>
                        <a:pt x="3862" y="4066"/>
                      </a:lnTo>
                      <a:lnTo>
                        <a:pt x="3819" y="4099"/>
                      </a:lnTo>
                      <a:lnTo>
                        <a:pt x="3776" y="4132"/>
                      </a:lnTo>
                      <a:lnTo>
                        <a:pt x="3732" y="4162"/>
                      </a:lnTo>
                      <a:lnTo>
                        <a:pt x="3687" y="4192"/>
                      </a:lnTo>
                      <a:lnTo>
                        <a:pt x="3641" y="4221"/>
                      </a:lnTo>
                      <a:close/>
                      <a:moveTo>
                        <a:pt x="4567" y="2883"/>
                      </a:moveTo>
                      <a:lnTo>
                        <a:pt x="5055" y="2794"/>
                      </a:lnTo>
                      <a:lnTo>
                        <a:pt x="5055" y="2154"/>
                      </a:lnTo>
                      <a:lnTo>
                        <a:pt x="4764" y="2095"/>
                      </a:lnTo>
                      <a:lnTo>
                        <a:pt x="4529" y="2056"/>
                      </a:lnTo>
                      <a:lnTo>
                        <a:pt x="4544" y="2117"/>
                      </a:lnTo>
                      <a:lnTo>
                        <a:pt x="4557" y="2177"/>
                      </a:lnTo>
                      <a:lnTo>
                        <a:pt x="4569" y="2238"/>
                      </a:lnTo>
                      <a:lnTo>
                        <a:pt x="4578" y="2301"/>
                      </a:lnTo>
                      <a:lnTo>
                        <a:pt x="4585" y="2363"/>
                      </a:lnTo>
                      <a:lnTo>
                        <a:pt x="4591" y="2427"/>
                      </a:lnTo>
                      <a:lnTo>
                        <a:pt x="4592" y="2458"/>
                      </a:lnTo>
                      <a:lnTo>
                        <a:pt x="4594" y="2490"/>
                      </a:lnTo>
                      <a:lnTo>
                        <a:pt x="4595" y="2522"/>
                      </a:lnTo>
                      <a:lnTo>
                        <a:pt x="4595" y="2555"/>
                      </a:lnTo>
                      <a:lnTo>
                        <a:pt x="4594" y="2597"/>
                      </a:lnTo>
                      <a:lnTo>
                        <a:pt x="4593" y="2638"/>
                      </a:lnTo>
                      <a:lnTo>
                        <a:pt x="4591" y="2679"/>
                      </a:lnTo>
                      <a:lnTo>
                        <a:pt x="4588" y="2720"/>
                      </a:lnTo>
                      <a:lnTo>
                        <a:pt x="4584" y="2761"/>
                      </a:lnTo>
                      <a:lnTo>
                        <a:pt x="4579" y="2802"/>
                      </a:lnTo>
                      <a:lnTo>
                        <a:pt x="4573" y="2843"/>
                      </a:lnTo>
                      <a:lnTo>
                        <a:pt x="4567" y="2883"/>
                      </a:lnTo>
                      <a:close/>
                      <a:moveTo>
                        <a:pt x="4235" y="1437"/>
                      </a:moveTo>
                      <a:lnTo>
                        <a:pt x="4532" y="990"/>
                      </a:lnTo>
                      <a:lnTo>
                        <a:pt x="4067" y="466"/>
                      </a:lnTo>
                      <a:lnTo>
                        <a:pt x="3613" y="870"/>
                      </a:lnTo>
                      <a:lnTo>
                        <a:pt x="3659" y="898"/>
                      </a:lnTo>
                      <a:lnTo>
                        <a:pt x="3703" y="928"/>
                      </a:lnTo>
                      <a:lnTo>
                        <a:pt x="3748" y="957"/>
                      </a:lnTo>
                      <a:lnTo>
                        <a:pt x="3791" y="988"/>
                      </a:lnTo>
                      <a:lnTo>
                        <a:pt x="3833" y="1020"/>
                      </a:lnTo>
                      <a:lnTo>
                        <a:pt x="3875" y="1053"/>
                      </a:lnTo>
                      <a:lnTo>
                        <a:pt x="3915" y="1087"/>
                      </a:lnTo>
                      <a:lnTo>
                        <a:pt x="3955" y="1123"/>
                      </a:lnTo>
                      <a:lnTo>
                        <a:pt x="3993" y="1159"/>
                      </a:lnTo>
                      <a:lnTo>
                        <a:pt x="4030" y="1196"/>
                      </a:lnTo>
                      <a:lnTo>
                        <a:pt x="4067" y="1234"/>
                      </a:lnTo>
                      <a:lnTo>
                        <a:pt x="4103" y="1272"/>
                      </a:lnTo>
                      <a:lnTo>
                        <a:pt x="4137" y="1312"/>
                      </a:lnTo>
                      <a:lnTo>
                        <a:pt x="4170" y="1353"/>
                      </a:lnTo>
                      <a:lnTo>
                        <a:pt x="4203" y="1395"/>
                      </a:lnTo>
                      <a:lnTo>
                        <a:pt x="4235" y="1437"/>
                      </a:lnTo>
                      <a:close/>
                      <a:moveTo>
                        <a:pt x="2956" y="622"/>
                      </a:moveTo>
                      <a:lnTo>
                        <a:pt x="2905" y="0"/>
                      </a:lnTo>
                      <a:lnTo>
                        <a:pt x="2207" y="0"/>
                      </a:lnTo>
                      <a:lnTo>
                        <a:pt x="2103" y="633"/>
                      </a:lnTo>
                      <a:lnTo>
                        <a:pt x="2157" y="622"/>
                      </a:lnTo>
                      <a:lnTo>
                        <a:pt x="2213" y="611"/>
                      </a:lnTo>
                      <a:lnTo>
                        <a:pt x="2268" y="603"/>
                      </a:lnTo>
                      <a:lnTo>
                        <a:pt x="2326" y="596"/>
                      </a:lnTo>
                      <a:lnTo>
                        <a:pt x="2383" y="591"/>
                      </a:lnTo>
                      <a:lnTo>
                        <a:pt x="2440" y="587"/>
                      </a:lnTo>
                      <a:lnTo>
                        <a:pt x="2497" y="584"/>
                      </a:lnTo>
                      <a:lnTo>
                        <a:pt x="2556" y="584"/>
                      </a:lnTo>
                      <a:lnTo>
                        <a:pt x="2607" y="584"/>
                      </a:lnTo>
                      <a:lnTo>
                        <a:pt x="2658" y="586"/>
                      </a:lnTo>
                      <a:lnTo>
                        <a:pt x="2709" y="589"/>
                      </a:lnTo>
                      <a:lnTo>
                        <a:pt x="2759" y="593"/>
                      </a:lnTo>
                      <a:lnTo>
                        <a:pt x="2809" y="599"/>
                      </a:lnTo>
                      <a:lnTo>
                        <a:pt x="2858" y="605"/>
                      </a:lnTo>
                      <a:lnTo>
                        <a:pt x="2907" y="613"/>
                      </a:lnTo>
                      <a:lnTo>
                        <a:pt x="2956" y="622"/>
                      </a:lnTo>
                      <a:close/>
                      <a:moveTo>
                        <a:pt x="1539" y="847"/>
                      </a:moveTo>
                      <a:lnTo>
                        <a:pt x="1045" y="408"/>
                      </a:lnTo>
                      <a:lnTo>
                        <a:pt x="522" y="932"/>
                      </a:lnTo>
                      <a:lnTo>
                        <a:pt x="895" y="1412"/>
                      </a:lnTo>
                      <a:lnTo>
                        <a:pt x="928" y="1370"/>
                      </a:lnTo>
                      <a:lnTo>
                        <a:pt x="961" y="1328"/>
                      </a:lnTo>
                      <a:lnTo>
                        <a:pt x="996" y="1287"/>
                      </a:lnTo>
                      <a:lnTo>
                        <a:pt x="1032" y="1247"/>
                      </a:lnTo>
                      <a:lnTo>
                        <a:pt x="1069" y="1208"/>
                      </a:lnTo>
                      <a:lnTo>
                        <a:pt x="1107" y="1170"/>
                      </a:lnTo>
                      <a:lnTo>
                        <a:pt x="1145" y="1132"/>
                      </a:lnTo>
                      <a:lnTo>
                        <a:pt x="1185" y="1096"/>
                      </a:lnTo>
                      <a:lnTo>
                        <a:pt x="1226" y="1062"/>
                      </a:lnTo>
                      <a:lnTo>
                        <a:pt x="1268" y="1028"/>
                      </a:lnTo>
                      <a:lnTo>
                        <a:pt x="1311" y="995"/>
                      </a:lnTo>
                      <a:lnTo>
                        <a:pt x="1355" y="963"/>
                      </a:lnTo>
                      <a:lnTo>
                        <a:pt x="1399" y="933"/>
                      </a:lnTo>
                      <a:lnTo>
                        <a:pt x="1445" y="903"/>
                      </a:lnTo>
                      <a:lnTo>
                        <a:pt x="1491" y="874"/>
                      </a:lnTo>
                      <a:lnTo>
                        <a:pt x="1539" y="84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2" name="Freeform 107"/>
                <p:cNvSpPr>
                  <a:spLocks noEditPoints="1"/>
                </p:cNvSpPr>
                <p:nvPr/>
              </p:nvSpPr>
              <p:spPr bwMode="auto">
                <a:xfrm>
                  <a:off x="2799" y="920"/>
                  <a:ext cx="203" cy="204"/>
                </a:xfrm>
                <a:custGeom>
                  <a:avLst/>
                  <a:gdLst>
                    <a:gd name="T0" fmla="*/ 0 w 5055"/>
                    <a:gd name="T1" fmla="*/ 0 h 5121"/>
                    <a:gd name="T2" fmla="*/ 0 w 5055"/>
                    <a:gd name="T3" fmla="*/ 0 h 5121"/>
                    <a:gd name="T4" fmla="*/ 0 w 5055"/>
                    <a:gd name="T5" fmla="*/ 0 h 5121"/>
                    <a:gd name="T6" fmla="*/ 0 w 5055"/>
                    <a:gd name="T7" fmla="*/ 0 h 5121"/>
                    <a:gd name="T8" fmla="*/ 0 w 5055"/>
                    <a:gd name="T9" fmla="*/ 0 h 5121"/>
                    <a:gd name="T10" fmla="*/ 0 w 5055"/>
                    <a:gd name="T11" fmla="*/ 0 h 5121"/>
                    <a:gd name="T12" fmla="*/ 0 w 5055"/>
                    <a:gd name="T13" fmla="*/ 0 h 5121"/>
                    <a:gd name="T14" fmla="*/ 0 w 5055"/>
                    <a:gd name="T15" fmla="*/ 0 h 5121"/>
                    <a:gd name="T16" fmla="*/ 0 w 5055"/>
                    <a:gd name="T17" fmla="*/ 0 h 5121"/>
                    <a:gd name="T18" fmla="*/ 0 w 5055"/>
                    <a:gd name="T19" fmla="*/ 0 h 5121"/>
                    <a:gd name="T20" fmla="*/ 0 w 5055"/>
                    <a:gd name="T21" fmla="*/ 0 h 5121"/>
                    <a:gd name="T22" fmla="*/ 0 w 5055"/>
                    <a:gd name="T23" fmla="*/ 0 h 5121"/>
                    <a:gd name="T24" fmla="*/ 0 w 5055"/>
                    <a:gd name="T25" fmla="*/ 0 h 5121"/>
                    <a:gd name="T26" fmla="*/ 0 w 5055"/>
                    <a:gd name="T27" fmla="*/ 0 h 5121"/>
                    <a:gd name="T28" fmla="*/ 0 w 5055"/>
                    <a:gd name="T29" fmla="*/ 0 h 5121"/>
                    <a:gd name="T30" fmla="*/ 0 w 5055"/>
                    <a:gd name="T31" fmla="*/ 0 h 5121"/>
                    <a:gd name="T32" fmla="*/ 0 w 5055"/>
                    <a:gd name="T33" fmla="*/ 0 h 5121"/>
                    <a:gd name="T34" fmla="*/ 0 w 5055"/>
                    <a:gd name="T35" fmla="*/ 0 h 5121"/>
                    <a:gd name="T36" fmla="*/ 0 w 5055"/>
                    <a:gd name="T37" fmla="*/ 0 h 5121"/>
                    <a:gd name="T38" fmla="*/ 0 w 5055"/>
                    <a:gd name="T39" fmla="*/ 0 h 5121"/>
                    <a:gd name="T40" fmla="*/ 0 w 5055"/>
                    <a:gd name="T41" fmla="*/ 0 h 5121"/>
                    <a:gd name="T42" fmla="*/ 0 w 5055"/>
                    <a:gd name="T43" fmla="*/ 0 h 5121"/>
                    <a:gd name="T44" fmla="*/ 0 w 5055"/>
                    <a:gd name="T45" fmla="*/ 0 h 5121"/>
                    <a:gd name="T46" fmla="*/ 0 w 5055"/>
                    <a:gd name="T47" fmla="*/ 0 h 5121"/>
                    <a:gd name="T48" fmla="*/ 0 w 5055"/>
                    <a:gd name="T49" fmla="*/ 0 h 5121"/>
                    <a:gd name="T50" fmla="*/ 0 w 5055"/>
                    <a:gd name="T51" fmla="*/ 0 h 5121"/>
                    <a:gd name="T52" fmla="*/ 0 w 5055"/>
                    <a:gd name="T53" fmla="*/ 0 h 5121"/>
                    <a:gd name="T54" fmla="*/ 0 w 5055"/>
                    <a:gd name="T55" fmla="*/ 0 h 5121"/>
                    <a:gd name="T56" fmla="*/ 0 w 5055"/>
                    <a:gd name="T57" fmla="*/ 0 h 5121"/>
                    <a:gd name="T58" fmla="*/ 0 w 5055"/>
                    <a:gd name="T59" fmla="*/ 0 h 5121"/>
                    <a:gd name="T60" fmla="*/ 0 w 5055"/>
                    <a:gd name="T61" fmla="*/ 0 h 5121"/>
                    <a:gd name="T62" fmla="*/ 0 w 5055"/>
                    <a:gd name="T63" fmla="*/ 0 h 5121"/>
                    <a:gd name="T64" fmla="*/ 0 w 5055"/>
                    <a:gd name="T65" fmla="*/ 0 h 5121"/>
                    <a:gd name="T66" fmla="*/ 0 w 5055"/>
                    <a:gd name="T67" fmla="*/ 0 h 5121"/>
                    <a:gd name="T68" fmla="*/ 0 w 5055"/>
                    <a:gd name="T69" fmla="*/ 0 h 5121"/>
                    <a:gd name="T70" fmla="*/ 0 w 5055"/>
                    <a:gd name="T71" fmla="*/ 0 h 5121"/>
                    <a:gd name="T72" fmla="*/ 0 w 5055"/>
                    <a:gd name="T73" fmla="*/ 0 h 5121"/>
                    <a:gd name="T74" fmla="*/ 0 w 5055"/>
                    <a:gd name="T75" fmla="*/ 0 h 5121"/>
                    <a:gd name="T76" fmla="*/ 0 w 5055"/>
                    <a:gd name="T77" fmla="*/ 0 h 5121"/>
                    <a:gd name="T78" fmla="*/ 0 w 5055"/>
                    <a:gd name="T79" fmla="*/ 0 h 5121"/>
                    <a:gd name="T80" fmla="*/ 0 w 5055"/>
                    <a:gd name="T81" fmla="*/ 0 h 5121"/>
                    <a:gd name="T82" fmla="*/ 0 w 5055"/>
                    <a:gd name="T83" fmla="*/ 0 h 5121"/>
                    <a:gd name="T84" fmla="*/ 0 w 5055"/>
                    <a:gd name="T85" fmla="*/ 0 h 5121"/>
                    <a:gd name="T86" fmla="*/ 0 w 5055"/>
                    <a:gd name="T87" fmla="*/ 0 h 5121"/>
                    <a:gd name="T88" fmla="*/ 0 w 5055"/>
                    <a:gd name="T89" fmla="*/ 0 h 5121"/>
                    <a:gd name="T90" fmla="*/ 0 w 5055"/>
                    <a:gd name="T91" fmla="*/ 0 h 5121"/>
                    <a:gd name="T92" fmla="*/ 0 w 5055"/>
                    <a:gd name="T93" fmla="*/ 0 h 5121"/>
                    <a:gd name="T94" fmla="*/ 0 w 5055"/>
                    <a:gd name="T95" fmla="*/ 0 h 5121"/>
                    <a:gd name="T96" fmla="*/ 0 w 5055"/>
                    <a:gd name="T97" fmla="*/ 0 h 5121"/>
                    <a:gd name="T98" fmla="*/ 0 w 5055"/>
                    <a:gd name="T99" fmla="*/ 0 h 5121"/>
                    <a:gd name="T100" fmla="*/ 0 w 5055"/>
                    <a:gd name="T101" fmla="*/ 0 h 5121"/>
                    <a:gd name="T102" fmla="*/ 0 w 5055"/>
                    <a:gd name="T103" fmla="*/ 0 h 5121"/>
                    <a:gd name="T104" fmla="*/ 0 w 5055"/>
                    <a:gd name="T105" fmla="*/ 0 h 5121"/>
                    <a:gd name="T106" fmla="*/ 0 w 5055"/>
                    <a:gd name="T107" fmla="*/ 0 h 5121"/>
                    <a:gd name="T108" fmla="*/ 0 w 5055"/>
                    <a:gd name="T109" fmla="*/ 0 h 5121"/>
                    <a:gd name="T110" fmla="*/ 0 w 5055"/>
                    <a:gd name="T111" fmla="*/ 0 h 5121"/>
                    <a:gd name="T112" fmla="*/ 0 w 5055"/>
                    <a:gd name="T113" fmla="*/ 0 h 5121"/>
                    <a:gd name="T114" fmla="*/ 0 w 5055"/>
                    <a:gd name="T115" fmla="*/ 0 h 5121"/>
                    <a:gd name="T116" fmla="*/ 0 w 5055"/>
                    <a:gd name="T117" fmla="*/ 0 h 5121"/>
                    <a:gd name="T118" fmla="*/ 0 w 5055"/>
                    <a:gd name="T119" fmla="*/ 0 h 5121"/>
                    <a:gd name="T120" fmla="*/ 0 w 5055"/>
                    <a:gd name="T121" fmla="*/ 0 h 512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5055"/>
                    <a:gd name="T184" fmla="*/ 0 h 5121"/>
                    <a:gd name="T185" fmla="*/ 5055 w 5055"/>
                    <a:gd name="T186" fmla="*/ 5121 h 512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5055" h="5121">
                      <a:moveTo>
                        <a:pt x="2556" y="582"/>
                      </a:moveTo>
                      <a:lnTo>
                        <a:pt x="2661" y="585"/>
                      </a:lnTo>
                      <a:lnTo>
                        <a:pt x="2764" y="593"/>
                      </a:lnTo>
                      <a:lnTo>
                        <a:pt x="2865" y="606"/>
                      </a:lnTo>
                      <a:lnTo>
                        <a:pt x="2965" y="623"/>
                      </a:lnTo>
                      <a:lnTo>
                        <a:pt x="3063" y="645"/>
                      </a:lnTo>
                      <a:lnTo>
                        <a:pt x="3161" y="671"/>
                      </a:lnTo>
                      <a:lnTo>
                        <a:pt x="3256" y="703"/>
                      </a:lnTo>
                      <a:lnTo>
                        <a:pt x="3348" y="738"/>
                      </a:lnTo>
                      <a:lnTo>
                        <a:pt x="3437" y="778"/>
                      </a:lnTo>
                      <a:lnTo>
                        <a:pt x="3525" y="821"/>
                      </a:lnTo>
                      <a:lnTo>
                        <a:pt x="3611" y="869"/>
                      </a:lnTo>
                      <a:lnTo>
                        <a:pt x="3694" y="920"/>
                      </a:lnTo>
                      <a:lnTo>
                        <a:pt x="3774" y="975"/>
                      </a:lnTo>
                      <a:lnTo>
                        <a:pt x="3851" y="1034"/>
                      </a:lnTo>
                      <a:lnTo>
                        <a:pt x="3925" y="1095"/>
                      </a:lnTo>
                      <a:lnTo>
                        <a:pt x="3996" y="1161"/>
                      </a:lnTo>
                      <a:lnTo>
                        <a:pt x="4064" y="1229"/>
                      </a:lnTo>
                      <a:lnTo>
                        <a:pt x="4128" y="1301"/>
                      </a:lnTo>
                      <a:lnTo>
                        <a:pt x="4189" y="1375"/>
                      </a:lnTo>
                      <a:lnTo>
                        <a:pt x="4246" y="1452"/>
                      </a:lnTo>
                      <a:lnTo>
                        <a:pt x="4299" y="1532"/>
                      </a:lnTo>
                      <a:lnTo>
                        <a:pt x="4348" y="1615"/>
                      </a:lnTo>
                      <a:lnTo>
                        <a:pt x="4393" y="1700"/>
                      </a:lnTo>
                      <a:lnTo>
                        <a:pt x="4434" y="1787"/>
                      </a:lnTo>
                      <a:lnTo>
                        <a:pt x="4471" y="1877"/>
                      </a:lnTo>
                      <a:lnTo>
                        <a:pt x="4503" y="1968"/>
                      </a:lnTo>
                      <a:lnTo>
                        <a:pt x="4531" y="2062"/>
                      </a:lnTo>
                      <a:lnTo>
                        <a:pt x="4553" y="2157"/>
                      </a:lnTo>
                      <a:lnTo>
                        <a:pt x="4572" y="2254"/>
                      </a:lnTo>
                      <a:lnTo>
                        <a:pt x="4585" y="2353"/>
                      </a:lnTo>
                      <a:lnTo>
                        <a:pt x="4592" y="2453"/>
                      </a:lnTo>
                      <a:lnTo>
                        <a:pt x="4595" y="2553"/>
                      </a:lnTo>
                      <a:lnTo>
                        <a:pt x="4592" y="2655"/>
                      </a:lnTo>
                      <a:lnTo>
                        <a:pt x="4585" y="2755"/>
                      </a:lnTo>
                      <a:lnTo>
                        <a:pt x="4572" y="2853"/>
                      </a:lnTo>
                      <a:lnTo>
                        <a:pt x="4553" y="2950"/>
                      </a:lnTo>
                      <a:lnTo>
                        <a:pt x="4531" y="3045"/>
                      </a:lnTo>
                      <a:lnTo>
                        <a:pt x="4503" y="3139"/>
                      </a:lnTo>
                      <a:lnTo>
                        <a:pt x="4471" y="3231"/>
                      </a:lnTo>
                      <a:lnTo>
                        <a:pt x="4434" y="3320"/>
                      </a:lnTo>
                      <a:lnTo>
                        <a:pt x="4393" y="3407"/>
                      </a:lnTo>
                      <a:lnTo>
                        <a:pt x="4348" y="3492"/>
                      </a:lnTo>
                      <a:lnTo>
                        <a:pt x="4299" y="3575"/>
                      </a:lnTo>
                      <a:lnTo>
                        <a:pt x="4246" y="3654"/>
                      </a:lnTo>
                      <a:lnTo>
                        <a:pt x="4189" y="3732"/>
                      </a:lnTo>
                      <a:lnTo>
                        <a:pt x="4128" y="3806"/>
                      </a:lnTo>
                      <a:lnTo>
                        <a:pt x="4064" y="3877"/>
                      </a:lnTo>
                      <a:lnTo>
                        <a:pt x="3996" y="3946"/>
                      </a:lnTo>
                      <a:lnTo>
                        <a:pt x="3925" y="4011"/>
                      </a:lnTo>
                      <a:lnTo>
                        <a:pt x="3851" y="4074"/>
                      </a:lnTo>
                      <a:lnTo>
                        <a:pt x="3774" y="4132"/>
                      </a:lnTo>
                      <a:lnTo>
                        <a:pt x="3694" y="4187"/>
                      </a:lnTo>
                      <a:lnTo>
                        <a:pt x="3611" y="4239"/>
                      </a:lnTo>
                      <a:lnTo>
                        <a:pt x="3525" y="4286"/>
                      </a:lnTo>
                      <a:lnTo>
                        <a:pt x="3437" y="4330"/>
                      </a:lnTo>
                      <a:lnTo>
                        <a:pt x="3348" y="4370"/>
                      </a:lnTo>
                      <a:lnTo>
                        <a:pt x="3256" y="4404"/>
                      </a:lnTo>
                      <a:lnTo>
                        <a:pt x="3161" y="4436"/>
                      </a:lnTo>
                      <a:lnTo>
                        <a:pt x="3063" y="4463"/>
                      </a:lnTo>
                      <a:lnTo>
                        <a:pt x="2965" y="4484"/>
                      </a:lnTo>
                      <a:lnTo>
                        <a:pt x="2865" y="4502"/>
                      </a:lnTo>
                      <a:lnTo>
                        <a:pt x="2764" y="4514"/>
                      </a:lnTo>
                      <a:lnTo>
                        <a:pt x="2661" y="4522"/>
                      </a:lnTo>
                      <a:lnTo>
                        <a:pt x="2556" y="4524"/>
                      </a:lnTo>
                      <a:lnTo>
                        <a:pt x="2451" y="4522"/>
                      </a:lnTo>
                      <a:lnTo>
                        <a:pt x="2348" y="4514"/>
                      </a:lnTo>
                      <a:lnTo>
                        <a:pt x="2246" y="4502"/>
                      </a:lnTo>
                      <a:lnTo>
                        <a:pt x="2146" y="4484"/>
                      </a:lnTo>
                      <a:lnTo>
                        <a:pt x="2048" y="4463"/>
                      </a:lnTo>
                      <a:lnTo>
                        <a:pt x="1951" y="4436"/>
                      </a:lnTo>
                      <a:lnTo>
                        <a:pt x="1856" y="4404"/>
                      </a:lnTo>
                      <a:lnTo>
                        <a:pt x="1764" y="4370"/>
                      </a:lnTo>
                      <a:lnTo>
                        <a:pt x="1673" y="4330"/>
                      </a:lnTo>
                      <a:lnTo>
                        <a:pt x="1585" y="4286"/>
                      </a:lnTo>
                      <a:lnTo>
                        <a:pt x="1500" y="4239"/>
                      </a:lnTo>
                      <a:lnTo>
                        <a:pt x="1417" y="4187"/>
                      </a:lnTo>
                      <a:lnTo>
                        <a:pt x="1336" y="4132"/>
                      </a:lnTo>
                      <a:lnTo>
                        <a:pt x="1260" y="4074"/>
                      </a:lnTo>
                      <a:lnTo>
                        <a:pt x="1186" y="4011"/>
                      </a:lnTo>
                      <a:lnTo>
                        <a:pt x="1115" y="3946"/>
                      </a:lnTo>
                      <a:lnTo>
                        <a:pt x="1047" y="3877"/>
                      </a:lnTo>
                      <a:lnTo>
                        <a:pt x="983" y="3806"/>
                      </a:lnTo>
                      <a:lnTo>
                        <a:pt x="923" y="3732"/>
                      </a:lnTo>
                      <a:lnTo>
                        <a:pt x="865" y="3654"/>
                      </a:lnTo>
                      <a:lnTo>
                        <a:pt x="812" y="3575"/>
                      </a:lnTo>
                      <a:lnTo>
                        <a:pt x="763" y="3492"/>
                      </a:lnTo>
                      <a:lnTo>
                        <a:pt x="718" y="3407"/>
                      </a:lnTo>
                      <a:lnTo>
                        <a:pt x="677" y="3320"/>
                      </a:lnTo>
                      <a:lnTo>
                        <a:pt x="641" y="3231"/>
                      </a:lnTo>
                      <a:lnTo>
                        <a:pt x="609" y="3139"/>
                      </a:lnTo>
                      <a:lnTo>
                        <a:pt x="581" y="3045"/>
                      </a:lnTo>
                      <a:lnTo>
                        <a:pt x="558" y="2950"/>
                      </a:lnTo>
                      <a:lnTo>
                        <a:pt x="540" y="2853"/>
                      </a:lnTo>
                      <a:lnTo>
                        <a:pt x="527" y="2755"/>
                      </a:lnTo>
                      <a:lnTo>
                        <a:pt x="519" y="2655"/>
                      </a:lnTo>
                      <a:lnTo>
                        <a:pt x="517" y="2553"/>
                      </a:lnTo>
                      <a:lnTo>
                        <a:pt x="519" y="2453"/>
                      </a:lnTo>
                      <a:lnTo>
                        <a:pt x="527" y="2353"/>
                      </a:lnTo>
                      <a:lnTo>
                        <a:pt x="540" y="2254"/>
                      </a:lnTo>
                      <a:lnTo>
                        <a:pt x="558" y="2157"/>
                      </a:lnTo>
                      <a:lnTo>
                        <a:pt x="581" y="2062"/>
                      </a:lnTo>
                      <a:lnTo>
                        <a:pt x="609" y="1968"/>
                      </a:lnTo>
                      <a:lnTo>
                        <a:pt x="641" y="1877"/>
                      </a:lnTo>
                      <a:lnTo>
                        <a:pt x="677" y="1787"/>
                      </a:lnTo>
                      <a:lnTo>
                        <a:pt x="718" y="1700"/>
                      </a:lnTo>
                      <a:lnTo>
                        <a:pt x="763" y="1615"/>
                      </a:lnTo>
                      <a:lnTo>
                        <a:pt x="812" y="1532"/>
                      </a:lnTo>
                      <a:lnTo>
                        <a:pt x="865" y="1452"/>
                      </a:lnTo>
                      <a:lnTo>
                        <a:pt x="923" y="1375"/>
                      </a:lnTo>
                      <a:lnTo>
                        <a:pt x="983" y="1301"/>
                      </a:lnTo>
                      <a:lnTo>
                        <a:pt x="1047" y="1229"/>
                      </a:lnTo>
                      <a:lnTo>
                        <a:pt x="1115" y="1161"/>
                      </a:lnTo>
                      <a:lnTo>
                        <a:pt x="1186" y="1095"/>
                      </a:lnTo>
                      <a:lnTo>
                        <a:pt x="1260" y="1034"/>
                      </a:lnTo>
                      <a:lnTo>
                        <a:pt x="1336" y="975"/>
                      </a:lnTo>
                      <a:lnTo>
                        <a:pt x="1417" y="920"/>
                      </a:lnTo>
                      <a:lnTo>
                        <a:pt x="1500" y="869"/>
                      </a:lnTo>
                      <a:lnTo>
                        <a:pt x="1585" y="821"/>
                      </a:lnTo>
                      <a:lnTo>
                        <a:pt x="1673" y="778"/>
                      </a:lnTo>
                      <a:lnTo>
                        <a:pt x="1764" y="738"/>
                      </a:lnTo>
                      <a:lnTo>
                        <a:pt x="1856" y="703"/>
                      </a:lnTo>
                      <a:lnTo>
                        <a:pt x="1951" y="671"/>
                      </a:lnTo>
                      <a:lnTo>
                        <a:pt x="2048" y="645"/>
                      </a:lnTo>
                      <a:lnTo>
                        <a:pt x="2146" y="623"/>
                      </a:lnTo>
                      <a:lnTo>
                        <a:pt x="2246" y="606"/>
                      </a:lnTo>
                      <a:lnTo>
                        <a:pt x="2348" y="593"/>
                      </a:lnTo>
                      <a:lnTo>
                        <a:pt x="2451" y="585"/>
                      </a:lnTo>
                      <a:lnTo>
                        <a:pt x="2556" y="582"/>
                      </a:lnTo>
                      <a:close/>
                      <a:moveTo>
                        <a:pt x="2556" y="1613"/>
                      </a:moveTo>
                      <a:lnTo>
                        <a:pt x="2606" y="1614"/>
                      </a:lnTo>
                      <a:lnTo>
                        <a:pt x="2655" y="1618"/>
                      </a:lnTo>
                      <a:lnTo>
                        <a:pt x="2704" y="1623"/>
                      </a:lnTo>
                      <a:lnTo>
                        <a:pt x="2752" y="1632"/>
                      </a:lnTo>
                      <a:lnTo>
                        <a:pt x="2799" y="1642"/>
                      </a:lnTo>
                      <a:lnTo>
                        <a:pt x="2845" y="1655"/>
                      </a:lnTo>
                      <a:lnTo>
                        <a:pt x="2890" y="1670"/>
                      </a:lnTo>
                      <a:lnTo>
                        <a:pt x="2934" y="1686"/>
                      </a:lnTo>
                      <a:lnTo>
                        <a:pt x="2977" y="1706"/>
                      </a:lnTo>
                      <a:lnTo>
                        <a:pt x="3018" y="1726"/>
                      </a:lnTo>
                      <a:lnTo>
                        <a:pt x="3059" y="1749"/>
                      </a:lnTo>
                      <a:lnTo>
                        <a:pt x="3099" y="1773"/>
                      </a:lnTo>
                      <a:lnTo>
                        <a:pt x="3137" y="1800"/>
                      </a:lnTo>
                      <a:lnTo>
                        <a:pt x="3174" y="1828"/>
                      </a:lnTo>
                      <a:lnTo>
                        <a:pt x="3210" y="1857"/>
                      </a:lnTo>
                      <a:lnTo>
                        <a:pt x="3243" y="1888"/>
                      </a:lnTo>
                      <a:lnTo>
                        <a:pt x="3276" y="1921"/>
                      </a:lnTo>
                      <a:lnTo>
                        <a:pt x="3307" y="1956"/>
                      </a:lnTo>
                      <a:lnTo>
                        <a:pt x="3335" y="1991"/>
                      </a:lnTo>
                      <a:lnTo>
                        <a:pt x="3363" y="2028"/>
                      </a:lnTo>
                      <a:lnTo>
                        <a:pt x="3388" y="2066"/>
                      </a:lnTo>
                      <a:lnTo>
                        <a:pt x="3412" y="2105"/>
                      </a:lnTo>
                      <a:lnTo>
                        <a:pt x="3433" y="2146"/>
                      </a:lnTo>
                      <a:lnTo>
                        <a:pt x="3453" y="2188"/>
                      </a:lnTo>
                      <a:lnTo>
                        <a:pt x="3470" y="2231"/>
                      </a:lnTo>
                      <a:lnTo>
                        <a:pt x="3485" y="2274"/>
                      </a:lnTo>
                      <a:lnTo>
                        <a:pt x="3499" y="2319"/>
                      </a:lnTo>
                      <a:lnTo>
                        <a:pt x="3510" y="2364"/>
                      </a:lnTo>
                      <a:lnTo>
                        <a:pt x="3518" y="2411"/>
                      </a:lnTo>
                      <a:lnTo>
                        <a:pt x="3524" y="2458"/>
                      </a:lnTo>
                      <a:lnTo>
                        <a:pt x="3528" y="2505"/>
                      </a:lnTo>
                      <a:lnTo>
                        <a:pt x="3529" y="2553"/>
                      </a:lnTo>
                      <a:lnTo>
                        <a:pt x="3528" y="2602"/>
                      </a:lnTo>
                      <a:lnTo>
                        <a:pt x="3524" y="2649"/>
                      </a:lnTo>
                      <a:lnTo>
                        <a:pt x="3518" y="2697"/>
                      </a:lnTo>
                      <a:lnTo>
                        <a:pt x="3510" y="2743"/>
                      </a:lnTo>
                      <a:lnTo>
                        <a:pt x="3499" y="2789"/>
                      </a:lnTo>
                      <a:lnTo>
                        <a:pt x="3485" y="2833"/>
                      </a:lnTo>
                      <a:lnTo>
                        <a:pt x="3470" y="2877"/>
                      </a:lnTo>
                      <a:lnTo>
                        <a:pt x="3453" y="2920"/>
                      </a:lnTo>
                      <a:lnTo>
                        <a:pt x="3433" y="2962"/>
                      </a:lnTo>
                      <a:lnTo>
                        <a:pt x="3412" y="3001"/>
                      </a:lnTo>
                      <a:lnTo>
                        <a:pt x="3388" y="3041"/>
                      </a:lnTo>
                      <a:lnTo>
                        <a:pt x="3363" y="3079"/>
                      </a:lnTo>
                      <a:lnTo>
                        <a:pt x="3335" y="3116"/>
                      </a:lnTo>
                      <a:lnTo>
                        <a:pt x="3307" y="3152"/>
                      </a:lnTo>
                      <a:lnTo>
                        <a:pt x="3276" y="3186"/>
                      </a:lnTo>
                      <a:lnTo>
                        <a:pt x="3243" y="3218"/>
                      </a:lnTo>
                      <a:lnTo>
                        <a:pt x="3210" y="3250"/>
                      </a:lnTo>
                      <a:lnTo>
                        <a:pt x="3174" y="3280"/>
                      </a:lnTo>
                      <a:lnTo>
                        <a:pt x="3137" y="3307"/>
                      </a:lnTo>
                      <a:lnTo>
                        <a:pt x="3099" y="3334"/>
                      </a:lnTo>
                      <a:lnTo>
                        <a:pt x="3059" y="3359"/>
                      </a:lnTo>
                      <a:lnTo>
                        <a:pt x="3018" y="3381"/>
                      </a:lnTo>
                      <a:lnTo>
                        <a:pt x="2977" y="3402"/>
                      </a:lnTo>
                      <a:lnTo>
                        <a:pt x="2934" y="3421"/>
                      </a:lnTo>
                      <a:lnTo>
                        <a:pt x="2890" y="3437"/>
                      </a:lnTo>
                      <a:lnTo>
                        <a:pt x="2845" y="3453"/>
                      </a:lnTo>
                      <a:lnTo>
                        <a:pt x="2799" y="3465"/>
                      </a:lnTo>
                      <a:lnTo>
                        <a:pt x="2752" y="3475"/>
                      </a:lnTo>
                      <a:lnTo>
                        <a:pt x="2704" y="3483"/>
                      </a:lnTo>
                      <a:lnTo>
                        <a:pt x="2655" y="3490"/>
                      </a:lnTo>
                      <a:lnTo>
                        <a:pt x="2606" y="3494"/>
                      </a:lnTo>
                      <a:lnTo>
                        <a:pt x="2556" y="3495"/>
                      </a:lnTo>
                      <a:lnTo>
                        <a:pt x="2506" y="3494"/>
                      </a:lnTo>
                      <a:lnTo>
                        <a:pt x="2456" y="3490"/>
                      </a:lnTo>
                      <a:lnTo>
                        <a:pt x="2408" y="3483"/>
                      </a:lnTo>
                      <a:lnTo>
                        <a:pt x="2360" y="3475"/>
                      </a:lnTo>
                      <a:lnTo>
                        <a:pt x="2313" y="3465"/>
                      </a:lnTo>
                      <a:lnTo>
                        <a:pt x="2266" y="3453"/>
                      </a:lnTo>
                      <a:lnTo>
                        <a:pt x="2221" y="3437"/>
                      </a:lnTo>
                      <a:lnTo>
                        <a:pt x="2177" y="3421"/>
                      </a:lnTo>
                      <a:lnTo>
                        <a:pt x="2135" y="3402"/>
                      </a:lnTo>
                      <a:lnTo>
                        <a:pt x="2093" y="3381"/>
                      </a:lnTo>
                      <a:lnTo>
                        <a:pt x="2052" y="3359"/>
                      </a:lnTo>
                      <a:lnTo>
                        <a:pt x="2012" y="3334"/>
                      </a:lnTo>
                      <a:lnTo>
                        <a:pt x="1974" y="3307"/>
                      </a:lnTo>
                      <a:lnTo>
                        <a:pt x="1937" y="3280"/>
                      </a:lnTo>
                      <a:lnTo>
                        <a:pt x="1902" y="3250"/>
                      </a:lnTo>
                      <a:lnTo>
                        <a:pt x="1868" y="3218"/>
                      </a:lnTo>
                      <a:lnTo>
                        <a:pt x="1835" y="3186"/>
                      </a:lnTo>
                      <a:lnTo>
                        <a:pt x="1805" y="3152"/>
                      </a:lnTo>
                      <a:lnTo>
                        <a:pt x="1776" y="3116"/>
                      </a:lnTo>
                      <a:lnTo>
                        <a:pt x="1749" y="3079"/>
                      </a:lnTo>
                      <a:lnTo>
                        <a:pt x="1724" y="3041"/>
                      </a:lnTo>
                      <a:lnTo>
                        <a:pt x="1700" y="3001"/>
                      </a:lnTo>
                      <a:lnTo>
                        <a:pt x="1679" y="2962"/>
                      </a:lnTo>
                      <a:lnTo>
                        <a:pt x="1659" y="2920"/>
                      </a:lnTo>
                      <a:lnTo>
                        <a:pt x="1641" y="2877"/>
                      </a:lnTo>
                      <a:lnTo>
                        <a:pt x="1626" y="2833"/>
                      </a:lnTo>
                      <a:lnTo>
                        <a:pt x="1613" y="2789"/>
                      </a:lnTo>
                      <a:lnTo>
                        <a:pt x="1602" y="2743"/>
                      </a:lnTo>
                      <a:lnTo>
                        <a:pt x="1593" y="2697"/>
                      </a:lnTo>
                      <a:lnTo>
                        <a:pt x="1587" y="2649"/>
                      </a:lnTo>
                      <a:lnTo>
                        <a:pt x="1584" y="2602"/>
                      </a:lnTo>
                      <a:lnTo>
                        <a:pt x="1583" y="2553"/>
                      </a:lnTo>
                      <a:lnTo>
                        <a:pt x="1584" y="2505"/>
                      </a:lnTo>
                      <a:lnTo>
                        <a:pt x="1587" y="2458"/>
                      </a:lnTo>
                      <a:lnTo>
                        <a:pt x="1593" y="2411"/>
                      </a:lnTo>
                      <a:lnTo>
                        <a:pt x="1602" y="2364"/>
                      </a:lnTo>
                      <a:lnTo>
                        <a:pt x="1613" y="2319"/>
                      </a:lnTo>
                      <a:lnTo>
                        <a:pt x="1626" y="2274"/>
                      </a:lnTo>
                      <a:lnTo>
                        <a:pt x="1641" y="2231"/>
                      </a:lnTo>
                      <a:lnTo>
                        <a:pt x="1659" y="2188"/>
                      </a:lnTo>
                      <a:lnTo>
                        <a:pt x="1679" y="2146"/>
                      </a:lnTo>
                      <a:lnTo>
                        <a:pt x="1700" y="2105"/>
                      </a:lnTo>
                      <a:lnTo>
                        <a:pt x="1724" y="2066"/>
                      </a:lnTo>
                      <a:lnTo>
                        <a:pt x="1749" y="2028"/>
                      </a:lnTo>
                      <a:lnTo>
                        <a:pt x="1776" y="1991"/>
                      </a:lnTo>
                      <a:lnTo>
                        <a:pt x="1805" y="1956"/>
                      </a:lnTo>
                      <a:lnTo>
                        <a:pt x="1835" y="1921"/>
                      </a:lnTo>
                      <a:lnTo>
                        <a:pt x="1868" y="1888"/>
                      </a:lnTo>
                      <a:lnTo>
                        <a:pt x="1902" y="1857"/>
                      </a:lnTo>
                      <a:lnTo>
                        <a:pt x="1937" y="1828"/>
                      </a:lnTo>
                      <a:lnTo>
                        <a:pt x="1974" y="1800"/>
                      </a:lnTo>
                      <a:lnTo>
                        <a:pt x="2012" y="1773"/>
                      </a:lnTo>
                      <a:lnTo>
                        <a:pt x="2052" y="1749"/>
                      </a:lnTo>
                      <a:lnTo>
                        <a:pt x="2093" y="1726"/>
                      </a:lnTo>
                      <a:lnTo>
                        <a:pt x="2135" y="1706"/>
                      </a:lnTo>
                      <a:lnTo>
                        <a:pt x="2177" y="1686"/>
                      </a:lnTo>
                      <a:lnTo>
                        <a:pt x="2221" y="1670"/>
                      </a:lnTo>
                      <a:lnTo>
                        <a:pt x="2266" y="1655"/>
                      </a:lnTo>
                      <a:lnTo>
                        <a:pt x="2313" y="1642"/>
                      </a:lnTo>
                      <a:lnTo>
                        <a:pt x="2360" y="1632"/>
                      </a:lnTo>
                      <a:lnTo>
                        <a:pt x="2408" y="1623"/>
                      </a:lnTo>
                      <a:lnTo>
                        <a:pt x="2456" y="1618"/>
                      </a:lnTo>
                      <a:lnTo>
                        <a:pt x="2506" y="1614"/>
                      </a:lnTo>
                      <a:lnTo>
                        <a:pt x="2556" y="1613"/>
                      </a:lnTo>
                      <a:close/>
                      <a:moveTo>
                        <a:pt x="0" y="2153"/>
                      </a:moveTo>
                      <a:lnTo>
                        <a:pt x="0" y="2851"/>
                      </a:lnTo>
                      <a:lnTo>
                        <a:pt x="549" y="2901"/>
                      </a:lnTo>
                      <a:lnTo>
                        <a:pt x="541" y="2859"/>
                      </a:lnTo>
                      <a:lnTo>
                        <a:pt x="534" y="2816"/>
                      </a:lnTo>
                      <a:lnTo>
                        <a:pt x="529" y="2773"/>
                      </a:lnTo>
                      <a:lnTo>
                        <a:pt x="525" y="2729"/>
                      </a:lnTo>
                      <a:lnTo>
                        <a:pt x="521" y="2686"/>
                      </a:lnTo>
                      <a:lnTo>
                        <a:pt x="519" y="2642"/>
                      </a:lnTo>
                      <a:lnTo>
                        <a:pt x="517" y="2598"/>
                      </a:lnTo>
                      <a:lnTo>
                        <a:pt x="517" y="2553"/>
                      </a:lnTo>
                      <a:lnTo>
                        <a:pt x="517" y="2522"/>
                      </a:lnTo>
                      <a:lnTo>
                        <a:pt x="518" y="2490"/>
                      </a:lnTo>
                      <a:lnTo>
                        <a:pt x="519" y="2458"/>
                      </a:lnTo>
                      <a:lnTo>
                        <a:pt x="521" y="2425"/>
                      </a:lnTo>
                      <a:lnTo>
                        <a:pt x="523" y="2395"/>
                      </a:lnTo>
                      <a:lnTo>
                        <a:pt x="526" y="2363"/>
                      </a:lnTo>
                      <a:lnTo>
                        <a:pt x="529" y="2331"/>
                      </a:lnTo>
                      <a:lnTo>
                        <a:pt x="533" y="2300"/>
                      </a:lnTo>
                      <a:lnTo>
                        <a:pt x="537" y="2269"/>
                      </a:lnTo>
                      <a:lnTo>
                        <a:pt x="542" y="2238"/>
                      </a:lnTo>
                      <a:lnTo>
                        <a:pt x="548" y="2207"/>
                      </a:lnTo>
                      <a:lnTo>
                        <a:pt x="554" y="2177"/>
                      </a:lnTo>
                      <a:lnTo>
                        <a:pt x="561" y="2146"/>
                      </a:lnTo>
                      <a:lnTo>
                        <a:pt x="567" y="2116"/>
                      </a:lnTo>
                      <a:lnTo>
                        <a:pt x="575" y="2086"/>
                      </a:lnTo>
                      <a:lnTo>
                        <a:pt x="582" y="2056"/>
                      </a:lnTo>
                      <a:lnTo>
                        <a:pt x="0" y="2153"/>
                      </a:lnTo>
                      <a:close/>
                      <a:moveTo>
                        <a:pt x="853" y="3636"/>
                      </a:moveTo>
                      <a:lnTo>
                        <a:pt x="465" y="4074"/>
                      </a:lnTo>
                      <a:lnTo>
                        <a:pt x="987" y="4597"/>
                      </a:lnTo>
                      <a:lnTo>
                        <a:pt x="1470" y="4220"/>
                      </a:lnTo>
                      <a:lnTo>
                        <a:pt x="1424" y="4192"/>
                      </a:lnTo>
                      <a:lnTo>
                        <a:pt x="1379" y="4162"/>
                      </a:lnTo>
                      <a:lnTo>
                        <a:pt x="1335" y="4131"/>
                      </a:lnTo>
                      <a:lnTo>
                        <a:pt x="1293" y="4098"/>
                      </a:lnTo>
                      <a:lnTo>
                        <a:pt x="1251" y="4066"/>
                      </a:lnTo>
                      <a:lnTo>
                        <a:pt x="1209" y="4032"/>
                      </a:lnTo>
                      <a:lnTo>
                        <a:pt x="1169" y="3996"/>
                      </a:lnTo>
                      <a:lnTo>
                        <a:pt x="1130" y="3960"/>
                      </a:lnTo>
                      <a:lnTo>
                        <a:pt x="1091" y="3922"/>
                      </a:lnTo>
                      <a:lnTo>
                        <a:pt x="1054" y="3885"/>
                      </a:lnTo>
                      <a:lnTo>
                        <a:pt x="1018" y="3845"/>
                      </a:lnTo>
                      <a:lnTo>
                        <a:pt x="983" y="3805"/>
                      </a:lnTo>
                      <a:lnTo>
                        <a:pt x="948" y="3764"/>
                      </a:lnTo>
                      <a:lnTo>
                        <a:pt x="915" y="3722"/>
                      </a:lnTo>
                      <a:lnTo>
                        <a:pt x="884" y="3679"/>
                      </a:lnTo>
                      <a:lnTo>
                        <a:pt x="853" y="3636"/>
                      </a:lnTo>
                      <a:close/>
                      <a:moveTo>
                        <a:pt x="2100" y="4475"/>
                      </a:moveTo>
                      <a:lnTo>
                        <a:pt x="2207" y="5121"/>
                      </a:lnTo>
                      <a:lnTo>
                        <a:pt x="2905" y="5121"/>
                      </a:lnTo>
                      <a:lnTo>
                        <a:pt x="2957" y="4485"/>
                      </a:lnTo>
                      <a:lnTo>
                        <a:pt x="2908" y="4494"/>
                      </a:lnTo>
                      <a:lnTo>
                        <a:pt x="2859" y="4503"/>
                      </a:lnTo>
                      <a:lnTo>
                        <a:pt x="2810" y="4509"/>
                      </a:lnTo>
                      <a:lnTo>
                        <a:pt x="2760" y="4515"/>
                      </a:lnTo>
                      <a:lnTo>
                        <a:pt x="2709" y="4519"/>
                      </a:lnTo>
                      <a:lnTo>
                        <a:pt x="2659" y="4522"/>
                      </a:lnTo>
                      <a:lnTo>
                        <a:pt x="2608" y="4524"/>
                      </a:lnTo>
                      <a:lnTo>
                        <a:pt x="2556" y="4524"/>
                      </a:lnTo>
                      <a:lnTo>
                        <a:pt x="2497" y="4524"/>
                      </a:lnTo>
                      <a:lnTo>
                        <a:pt x="2439" y="4521"/>
                      </a:lnTo>
                      <a:lnTo>
                        <a:pt x="2382" y="4517"/>
                      </a:lnTo>
                      <a:lnTo>
                        <a:pt x="2325" y="4512"/>
                      </a:lnTo>
                      <a:lnTo>
                        <a:pt x="2267" y="4505"/>
                      </a:lnTo>
                      <a:lnTo>
                        <a:pt x="2211" y="4497"/>
                      </a:lnTo>
                      <a:lnTo>
                        <a:pt x="2155" y="4486"/>
                      </a:lnTo>
                      <a:lnTo>
                        <a:pt x="2100" y="4475"/>
                      </a:lnTo>
                      <a:close/>
                      <a:moveTo>
                        <a:pt x="3641" y="4220"/>
                      </a:moveTo>
                      <a:lnTo>
                        <a:pt x="4125" y="4597"/>
                      </a:lnTo>
                      <a:lnTo>
                        <a:pt x="4648" y="4074"/>
                      </a:lnTo>
                      <a:lnTo>
                        <a:pt x="4259" y="3635"/>
                      </a:lnTo>
                      <a:lnTo>
                        <a:pt x="4228" y="3679"/>
                      </a:lnTo>
                      <a:lnTo>
                        <a:pt x="4196" y="3721"/>
                      </a:lnTo>
                      <a:lnTo>
                        <a:pt x="4163" y="3763"/>
                      </a:lnTo>
                      <a:lnTo>
                        <a:pt x="4129" y="3805"/>
                      </a:lnTo>
                      <a:lnTo>
                        <a:pt x="4094" y="3845"/>
                      </a:lnTo>
                      <a:lnTo>
                        <a:pt x="4058" y="3884"/>
                      </a:lnTo>
                      <a:lnTo>
                        <a:pt x="4020" y="3922"/>
                      </a:lnTo>
                      <a:lnTo>
                        <a:pt x="3982" y="3959"/>
                      </a:lnTo>
                      <a:lnTo>
                        <a:pt x="3942" y="3996"/>
                      </a:lnTo>
                      <a:lnTo>
                        <a:pt x="3902" y="4031"/>
                      </a:lnTo>
                      <a:lnTo>
                        <a:pt x="3862" y="4065"/>
                      </a:lnTo>
                      <a:lnTo>
                        <a:pt x="3819" y="4098"/>
                      </a:lnTo>
                      <a:lnTo>
                        <a:pt x="3776" y="4130"/>
                      </a:lnTo>
                      <a:lnTo>
                        <a:pt x="3732" y="4162"/>
                      </a:lnTo>
                      <a:lnTo>
                        <a:pt x="3687" y="4192"/>
                      </a:lnTo>
                      <a:lnTo>
                        <a:pt x="3641" y="4220"/>
                      </a:lnTo>
                      <a:close/>
                      <a:moveTo>
                        <a:pt x="4567" y="2883"/>
                      </a:moveTo>
                      <a:lnTo>
                        <a:pt x="5055" y="2794"/>
                      </a:lnTo>
                      <a:lnTo>
                        <a:pt x="5055" y="2153"/>
                      </a:lnTo>
                      <a:lnTo>
                        <a:pt x="4764" y="2095"/>
                      </a:lnTo>
                      <a:lnTo>
                        <a:pt x="4529" y="2056"/>
                      </a:lnTo>
                      <a:lnTo>
                        <a:pt x="4544" y="2116"/>
                      </a:lnTo>
                      <a:lnTo>
                        <a:pt x="4557" y="2177"/>
                      </a:lnTo>
                      <a:lnTo>
                        <a:pt x="4569" y="2238"/>
                      </a:lnTo>
                      <a:lnTo>
                        <a:pt x="4578" y="2299"/>
                      </a:lnTo>
                      <a:lnTo>
                        <a:pt x="4585" y="2363"/>
                      </a:lnTo>
                      <a:lnTo>
                        <a:pt x="4591" y="2425"/>
                      </a:lnTo>
                      <a:lnTo>
                        <a:pt x="4592" y="2457"/>
                      </a:lnTo>
                      <a:lnTo>
                        <a:pt x="4594" y="2490"/>
                      </a:lnTo>
                      <a:lnTo>
                        <a:pt x="4595" y="2522"/>
                      </a:lnTo>
                      <a:lnTo>
                        <a:pt x="4595" y="2553"/>
                      </a:lnTo>
                      <a:lnTo>
                        <a:pt x="4594" y="2595"/>
                      </a:lnTo>
                      <a:lnTo>
                        <a:pt x="4593" y="2637"/>
                      </a:lnTo>
                      <a:lnTo>
                        <a:pt x="4591" y="2679"/>
                      </a:lnTo>
                      <a:lnTo>
                        <a:pt x="4588" y="2720"/>
                      </a:lnTo>
                      <a:lnTo>
                        <a:pt x="4584" y="2761"/>
                      </a:lnTo>
                      <a:lnTo>
                        <a:pt x="4579" y="2802"/>
                      </a:lnTo>
                      <a:lnTo>
                        <a:pt x="4573" y="2842"/>
                      </a:lnTo>
                      <a:lnTo>
                        <a:pt x="4567" y="2883"/>
                      </a:lnTo>
                      <a:close/>
                      <a:moveTo>
                        <a:pt x="4235" y="1437"/>
                      </a:moveTo>
                      <a:lnTo>
                        <a:pt x="4532" y="990"/>
                      </a:lnTo>
                      <a:lnTo>
                        <a:pt x="4067" y="466"/>
                      </a:lnTo>
                      <a:lnTo>
                        <a:pt x="3613" y="870"/>
                      </a:lnTo>
                      <a:lnTo>
                        <a:pt x="3659" y="898"/>
                      </a:lnTo>
                      <a:lnTo>
                        <a:pt x="3703" y="926"/>
                      </a:lnTo>
                      <a:lnTo>
                        <a:pt x="3748" y="957"/>
                      </a:lnTo>
                      <a:lnTo>
                        <a:pt x="3791" y="988"/>
                      </a:lnTo>
                      <a:lnTo>
                        <a:pt x="3833" y="1019"/>
                      </a:lnTo>
                      <a:lnTo>
                        <a:pt x="3875" y="1053"/>
                      </a:lnTo>
                      <a:lnTo>
                        <a:pt x="3915" y="1087"/>
                      </a:lnTo>
                      <a:lnTo>
                        <a:pt x="3955" y="1122"/>
                      </a:lnTo>
                      <a:lnTo>
                        <a:pt x="3993" y="1158"/>
                      </a:lnTo>
                      <a:lnTo>
                        <a:pt x="4030" y="1195"/>
                      </a:lnTo>
                      <a:lnTo>
                        <a:pt x="4067" y="1233"/>
                      </a:lnTo>
                      <a:lnTo>
                        <a:pt x="4103" y="1272"/>
                      </a:lnTo>
                      <a:lnTo>
                        <a:pt x="4137" y="1312"/>
                      </a:lnTo>
                      <a:lnTo>
                        <a:pt x="4170" y="1353"/>
                      </a:lnTo>
                      <a:lnTo>
                        <a:pt x="4203" y="1394"/>
                      </a:lnTo>
                      <a:lnTo>
                        <a:pt x="4235" y="1437"/>
                      </a:lnTo>
                      <a:close/>
                      <a:moveTo>
                        <a:pt x="2956" y="621"/>
                      </a:moveTo>
                      <a:lnTo>
                        <a:pt x="2905" y="0"/>
                      </a:lnTo>
                      <a:lnTo>
                        <a:pt x="2207" y="0"/>
                      </a:lnTo>
                      <a:lnTo>
                        <a:pt x="2103" y="632"/>
                      </a:lnTo>
                      <a:lnTo>
                        <a:pt x="2157" y="621"/>
                      </a:lnTo>
                      <a:lnTo>
                        <a:pt x="2213" y="611"/>
                      </a:lnTo>
                      <a:lnTo>
                        <a:pt x="2268" y="603"/>
                      </a:lnTo>
                      <a:lnTo>
                        <a:pt x="2326" y="596"/>
                      </a:lnTo>
                      <a:lnTo>
                        <a:pt x="2383" y="590"/>
                      </a:lnTo>
                      <a:lnTo>
                        <a:pt x="2440" y="586"/>
                      </a:lnTo>
                      <a:lnTo>
                        <a:pt x="2497" y="583"/>
                      </a:lnTo>
                      <a:lnTo>
                        <a:pt x="2556" y="582"/>
                      </a:lnTo>
                      <a:lnTo>
                        <a:pt x="2607" y="583"/>
                      </a:lnTo>
                      <a:lnTo>
                        <a:pt x="2658" y="585"/>
                      </a:lnTo>
                      <a:lnTo>
                        <a:pt x="2709" y="588"/>
                      </a:lnTo>
                      <a:lnTo>
                        <a:pt x="2759" y="593"/>
                      </a:lnTo>
                      <a:lnTo>
                        <a:pt x="2809" y="598"/>
                      </a:lnTo>
                      <a:lnTo>
                        <a:pt x="2858" y="605"/>
                      </a:lnTo>
                      <a:lnTo>
                        <a:pt x="2907" y="612"/>
                      </a:lnTo>
                      <a:lnTo>
                        <a:pt x="2956" y="621"/>
                      </a:lnTo>
                      <a:close/>
                      <a:moveTo>
                        <a:pt x="1539" y="846"/>
                      </a:moveTo>
                      <a:lnTo>
                        <a:pt x="1045" y="407"/>
                      </a:lnTo>
                      <a:lnTo>
                        <a:pt x="522" y="931"/>
                      </a:lnTo>
                      <a:lnTo>
                        <a:pt x="895" y="1411"/>
                      </a:lnTo>
                      <a:lnTo>
                        <a:pt x="928" y="1368"/>
                      </a:lnTo>
                      <a:lnTo>
                        <a:pt x="961" y="1327"/>
                      </a:lnTo>
                      <a:lnTo>
                        <a:pt x="996" y="1286"/>
                      </a:lnTo>
                      <a:lnTo>
                        <a:pt x="1032" y="1246"/>
                      </a:lnTo>
                      <a:lnTo>
                        <a:pt x="1069" y="1208"/>
                      </a:lnTo>
                      <a:lnTo>
                        <a:pt x="1107" y="1169"/>
                      </a:lnTo>
                      <a:lnTo>
                        <a:pt x="1145" y="1132"/>
                      </a:lnTo>
                      <a:lnTo>
                        <a:pt x="1185" y="1096"/>
                      </a:lnTo>
                      <a:lnTo>
                        <a:pt x="1226" y="1061"/>
                      </a:lnTo>
                      <a:lnTo>
                        <a:pt x="1268" y="1027"/>
                      </a:lnTo>
                      <a:lnTo>
                        <a:pt x="1311" y="994"/>
                      </a:lnTo>
                      <a:lnTo>
                        <a:pt x="1355" y="962"/>
                      </a:lnTo>
                      <a:lnTo>
                        <a:pt x="1399" y="931"/>
                      </a:lnTo>
                      <a:lnTo>
                        <a:pt x="1445" y="902"/>
                      </a:lnTo>
                      <a:lnTo>
                        <a:pt x="1491" y="874"/>
                      </a:lnTo>
                      <a:lnTo>
                        <a:pt x="1539" y="8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3" name="Freeform 108"/>
                <p:cNvSpPr>
                  <a:spLocks noEditPoints="1"/>
                </p:cNvSpPr>
                <p:nvPr/>
              </p:nvSpPr>
              <p:spPr bwMode="auto">
                <a:xfrm>
                  <a:off x="2990" y="842"/>
                  <a:ext cx="167" cy="169"/>
                </a:xfrm>
                <a:custGeom>
                  <a:avLst/>
                  <a:gdLst>
                    <a:gd name="T0" fmla="*/ 0 w 4181"/>
                    <a:gd name="T1" fmla="*/ 0 h 4235"/>
                    <a:gd name="T2" fmla="*/ 0 w 4181"/>
                    <a:gd name="T3" fmla="*/ 0 h 4235"/>
                    <a:gd name="T4" fmla="*/ 0 w 4181"/>
                    <a:gd name="T5" fmla="*/ 0 h 4235"/>
                    <a:gd name="T6" fmla="*/ 0 w 4181"/>
                    <a:gd name="T7" fmla="*/ 0 h 4235"/>
                    <a:gd name="T8" fmla="*/ 0 w 4181"/>
                    <a:gd name="T9" fmla="*/ 0 h 4235"/>
                    <a:gd name="T10" fmla="*/ 0 w 4181"/>
                    <a:gd name="T11" fmla="*/ 0 h 4235"/>
                    <a:gd name="T12" fmla="*/ 0 w 4181"/>
                    <a:gd name="T13" fmla="*/ 0 h 4235"/>
                    <a:gd name="T14" fmla="*/ 0 w 4181"/>
                    <a:gd name="T15" fmla="*/ 0 h 4235"/>
                    <a:gd name="T16" fmla="*/ 0 w 4181"/>
                    <a:gd name="T17" fmla="*/ 0 h 4235"/>
                    <a:gd name="T18" fmla="*/ 0 w 4181"/>
                    <a:gd name="T19" fmla="*/ 0 h 4235"/>
                    <a:gd name="T20" fmla="*/ 0 w 4181"/>
                    <a:gd name="T21" fmla="*/ 0 h 4235"/>
                    <a:gd name="T22" fmla="*/ 0 w 4181"/>
                    <a:gd name="T23" fmla="*/ 0 h 4235"/>
                    <a:gd name="T24" fmla="*/ 0 w 4181"/>
                    <a:gd name="T25" fmla="*/ 0 h 4235"/>
                    <a:gd name="T26" fmla="*/ 0 w 4181"/>
                    <a:gd name="T27" fmla="*/ 0 h 4235"/>
                    <a:gd name="T28" fmla="*/ 0 w 4181"/>
                    <a:gd name="T29" fmla="*/ 0 h 4235"/>
                    <a:gd name="T30" fmla="*/ 0 w 4181"/>
                    <a:gd name="T31" fmla="*/ 0 h 4235"/>
                    <a:gd name="T32" fmla="*/ 0 w 4181"/>
                    <a:gd name="T33" fmla="*/ 0 h 4235"/>
                    <a:gd name="T34" fmla="*/ 0 w 4181"/>
                    <a:gd name="T35" fmla="*/ 0 h 4235"/>
                    <a:gd name="T36" fmla="*/ 0 w 4181"/>
                    <a:gd name="T37" fmla="*/ 0 h 4235"/>
                    <a:gd name="T38" fmla="*/ 0 w 4181"/>
                    <a:gd name="T39" fmla="*/ 0 h 4235"/>
                    <a:gd name="T40" fmla="*/ 0 w 4181"/>
                    <a:gd name="T41" fmla="*/ 0 h 4235"/>
                    <a:gd name="T42" fmla="*/ 0 w 4181"/>
                    <a:gd name="T43" fmla="*/ 0 h 4235"/>
                    <a:gd name="T44" fmla="*/ 0 w 4181"/>
                    <a:gd name="T45" fmla="*/ 0 h 4235"/>
                    <a:gd name="T46" fmla="*/ 0 w 4181"/>
                    <a:gd name="T47" fmla="*/ 0 h 4235"/>
                    <a:gd name="T48" fmla="*/ 0 w 4181"/>
                    <a:gd name="T49" fmla="*/ 0 h 4235"/>
                    <a:gd name="T50" fmla="*/ 0 w 4181"/>
                    <a:gd name="T51" fmla="*/ 0 h 4235"/>
                    <a:gd name="T52" fmla="*/ 0 w 4181"/>
                    <a:gd name="T53" fmla="*/ 0 h 4235"/>
                    <a:gd name="T54" fmla="*/ 0 w 4181"/>
                    <a:gd name="T55" fmla="*/ 0 h 4235"/>
                    <a:gd name="T56" fmla="*/ 0 w 4181"/>
                    <a:gd name="T57" fmla="*/ 0 h 4235"/>
                    <a:gd name="T58" fmla="*/ 0 w 4181"/>
                    <a:gd name="T59" fmla="*/ 0 h 4235"/>
                    <a:gd name="T60" fmla="*/ 0 w 4181"/>
                    <a:gd name="T61" fmla="*/ 0 h 4235"/>
                    <a:gd name="T62" fmla="*/ 0 w 4181"/>
                    <a:gd name="T63" fmla="*/ 0 h 4235"/>
                    <a:gd name="T64" fmla="*/ 0 w 4181"/>
                    <a:gd name="T65" fmla="*/ 0 h 4235"/>
                    <a:gd name="T66" fmla="*/ 0 w 4181"/>
                    <a:gd name="T67" fmla="*/ 0 h 4235"/>
                    <a:gd name="T68" fmla="*/ 0 w 4181"/>
                    <a:gd name="T69" fmla="*/ 0 h 4235"/>
                    <a:gd name="T70" fmla="*/ 0 w 4181"/>
                    <a:gd name="T71" fmla="*/ 0 h 4235"/>
                    <a:gd name="T72" fmla="*/ 0 w 4181"/>
                    <a:gd name="T73" fmla="*/ 0 h 4235"/>
                    <a:gd name="T74" fmla="*/ 0 w 4181"/>
                    <a:gd name="T75" fmla="*/ 0 h 4235"/>
                    <a:gd name="T76" fmla="*/ 0 w 4181"/>
                    <a:gd name="T77" fmla="*/ 0 h 4235"/>
                    <a:gd name="T78" fmla="*/ 0 w 4181"/>
                    <a:gd name="T79" fmla="*/ 0 h 4235"/>
                    <a:gd name="T80" fmla="*/ 0 w 4181"/>
                    <a:gd name="T81" fmla="*/ 0 h 4235"/>
                    <a:gd name="T82" fmla="*/ 0 w 4181"/>
                    <a:gd name="T83" fmla="*/ 0 h 4235"/>
                    <a:gd name="T84" fmla="*/ 0 w 4181"/>
                    <a:gd name="T85" fmla="*/ 0 h 4235"/>
                    <a:gd name="T86" fmla="*/ 0 w 4181"/>
                    <a:gd name="T87" fmla="*/ 0 h 4235"/>
                    <a:gd name="T88" fmla="*/ 0 w 4181"/>
                    <a:gd name="T89" fmla="*/ 0 h 4235"/>
                    <a:gd name="T90" fmla="*/ 0 w 4181"/>
                    <a:gd name="T91" fmla="*/ 0 h 4235"/>
                    <a:gd name="T92" fmla="*/ 0 w 4181"/>
                    <a:gd name="T93" fmla="*/ 0 h 4235"/>
                    <a:gd name="T94" fmla="*/ 0 w 4181"/>
                    <a:gd name="T95" fmla="*/ 0 h 4235"/>
                    <a:gd name="T96" fmla="*/ 0 w 4181"/>
                    <a:gd name="T97" fmla="*/ 0 h 4235"/>
                    <a:gd name="T98" fmla="*/ 0 w 4181"/>
                    <a:gd name="T99" fmla="*/ 0 h 4235"/>
                    <a:gd name="T100" fmla="*/ 0 w 4181"/>
                    <a:gd name="T101" fmla="*/ 0 h 4235"/>
                    <a:gd name="T102" fmla="*/ 0 w 4181"/>
                    <a:gd name="T103" fmla="*/ 0 h 4235"/>
                    <a:gd name="T104" fmla="*/ 0 w 4181"/>
                    <a:gd name="T105" fmla="*/ 0 h 4235"/>
                    <a:gd name="T106" fmla="*/ 0 w 4181"/>
                    <a:gd name="T107" fmla="*/ 0 h 4235"/>
                    <a:gd name="T108" fmla="*/ 0 w 4181"/>
                    <a:gd name="T109" fmla="*/ 0 h 4235"/>
                    <a:gd name="T110" fmla="*/ 0 w 4181"/>
                    <a:gd name="T111" fmla="*/ 0 h 4235"/>
                    <a:gd name="T112" fmla="*/ 0 w 4181"/>
                    <a:gd name="T113" fmla="*/ 0 h 4235"/>
                    <a:gd name="T114" fmla="*/ 0 w 4181"/>
                    <a:gd name="T115" fmla="*/ 0 h 4235"/>
                    <a:gd name="T116" fmla="*/ 0 w 4181"/>
                    <a:gd name="T117" fmla="*/ 0 h 423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181"/>
                    <a:gd name="T178" fmla="*/ 0 h 4235"/>
                    <a:gd name="T179" fmla="*/ 4181 w 4181"/>
                    <a:gd name="T180" fmla="*/ 4235 h 4235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181" h="4235">
                      <a:moveTo>
                        <a:pt x="2114" y="482"/>
                      </a:moveTo>
                      <a:lnTo>
                        <a:pt x="2201" y="484"/>
                      </a:lnTo>
                      <a:lnTo>
                        <a:pt x="2286" y="490"/>
                      </a:lnTo>
                      <a:lnTo>
                        <a:pt x="2369" y="500"/>
                      </a:lnTo>
                      <a:lnTo>
                        <a:pt x="2453" y="514"/>
                      </a:lnTo>
                      <a:lnTo>
                        <a:pt x="2534" y="533"/>
                      </a:lnTo>
                      <a:lnTo>
                        <a:pt x="2614" y="555"/>
                      </a:lnTo>
                      <a:lnTo>
                        <a:pt x="2692" y="581"/>
                      </a:lnTo>
                      <a:lnTo>
                        <a:pt x="2769" y="610"/>
                      </a:lnTo>
                      <a:lnTo>
                        <a:pt x="2843" y="642"/>
                      </a:lnTo>
                      <a:lnTo>
                        <a:pt x="2916" y="679"/>
                      </a:lnTo>
                      <a:lnTo>
                        <a:pt x="2987" y="718"/>
                      </a:lnTo>
                      <a:lnTo>
                        <a:pt x="3055" y="760"/>
                      </a:lnTo>
                      <a:lnTo>
                        <a:pt x="3121" y="806"/>
                      </a:lnTo>
                      <a:lnTo>
                        <a:pt x="3185" y="854"/>
                      </a:lnTo>
                      <a:lnTo>
                        <a:pt x="3246" y="905"/>
                      </a:lnTo>
                      <a:lnTo>
                        <a:pt x="3305" y="960"/>
                      </a:lnTo>
                      <a:lnTo>
                        <a:pt x="3361" y="1017"/>
                      </a:lnTo>
                      <a:lnTo>
                        <a:pt x="3414" y="1075"/>
                      </a:lnTo>
                      <a:lnTo>
                        <a:pt x="3465" y="1138"/>
                      </a:lnTo>
                      <a:lnTo>
                        <a:pt x="3512" y="1201"/>
                      </a:lnTo>
                      <a:lnTo>
                        <a:pt x="3556" y="1268"/>
                      </a:lnTo>
                      <a:lnTo>
                        <a:pt x="3597" y="1335"/>
                      </a:lnTo>
                      <a:lnTo>
                        <a:pt x="3633" y="1406"/>
                      </a:lnTo>
                      <a:lnTo>
                        <a:pt x="3668" y="1478"/>
                      </a:lnTo>
                      <a:lnTo>
                        <a:pt x="3698" y="1552"/>
                      </a:lnTo>
                      <a:lnTo>
                        <a:pt x="3724" y="1628"/>
                      </a:lnTo>
                      <a:lnTo>
                        <a:pt x="3747" y="1706"/>
                      </a:lnTo>
                      <a:lnTo>
                        <a:pt x="3766" y="1784"/>
                      </a:lnTo>
                      <a:lnTo>
                        <a:pt x="3782" y="1864"/>
                      </a:lnTo>
                      <a:lnTo>
                        <a:pt x="3792" y="1946"/>
                      </a:lnTo>
                      <a:lnTo>
                        <a:pt x="3799" y="2028"/>
                      </a:lnTo>
                      <a:lnTo>
                        <a:pt x="3801" y="2112"/>
                      </a:lnTo>
                      <a:lnTo>
                        <a:pt x="3799" y="2196"/>
                      </a:lnTo>
                      <a:lnTo>
                        <a:pt x="3792" y="2279"/>
                      </a:lnTo>
                      <a:lnTo>
                        <a:pt x="3782" y="2359"/>
                      </a:lnTo>
                      <a:lnTo>
                        <a:pt x="3766" y="2440"/>
                      </a:lnTo>
                      <a:lnTo>
                        <a:pt x="3747" y="2519"/>
                      </a:lnTo>
                      <a:lnTo>
                        <a:pt x="3724" y="2596"/>
                      </a:lnTo>
                      <a:lnTo>
                        <a:pt x="3698" y="2672"/>
                      </a:lnTo>
                      <a:lnTo>
                        <a:pt x="3668" y="2745"/>
                      </a:lnTo>
                      <a:lnTo>
                        <a:pt x="3633" y="2818"/>
                      </a:lnTo>
                      <a:lnTo>
                        <a:pt x="3597" y="2889"/>
                      </a:lnTo>
                      <a:lnTo>
                        <a:pt x="3556" y="2956"/>
                      </a:lnTo>
                      <a:lnTo>
                        <a:pt x="3512" y="3023"/>
                      </a:lnTo>
                      <a:lnTo>
                        <a:pt x="3465" y="3086"/>
                      </a:lnTo>
                      <a:lnTo>
                        <a:pt x="3414" y="3148"/>
                      </a:lnTo>
                      <a:lnTo>
                        <a:pt x="3361" y="3208"/>
                      </a:lnTo>
                      <a:lnTo>
                        <a:pt x="3305" y="3264"/>
                      </a:lnTo>
                      <a:lnTo>
                        <a:pt x="3246" y="3318"/>
                      </a:lnTo>
                      <a:lnTo>
                        <a:pt x="3185" y="3370"/>
                      </a:lnTo>
                      <a:lnTo>
                        <a:pt x="3121" y="3418"/>
                      </a:lnTo>
                      <a:lnTo>
                        <a:pt x="3055" y="3464"/>
                      </a:lnTo>
                      <a:lnTo>
                        <a:pt x="2987" y="3506"/>
                      </a:lnTo>
                      <a:lnTo>
                        <a:pt x="2916" y="3546"/>
                      </a:lnTo>
                      <a:lnTo>
                        <a:pt x="2843" y="3581"/>
                      </a:lnTo>
                      <a:lnTo>
                        <a:pt x="2769" y="3614"/>
                      </a:lnTo>
                      <a:lnTo>
                        <a:pt x="2692" y="3644"/>
                      </a:lnTo>
                      <a:lnTo>
                        <a:pt x="2614" y="3669"/>
                      </a:lnTo>
                      <a:lnTo>
                        <a:pt x="2534" y="3691"/>
                      </a:lnTo>
                      <a:lnTo>
                        <a:pt x="2453" y="3709"/>
                      </a:lnTo>
                      <a:lnTo>
                        <a:pt x="2369" y="3724"/>
                      </a:lnTo>
                      <a:lnTo>
                        <a:pt x="2286" y="3734"/>
                      </a:lnTo>
                      <a:lnTo>
                        <a:pt x="2201" y="3740"/>
                      </a:lnTo>
                      <a:lnTo>
                        <a:pt x="2114" y="3742"/>
                      </a:lnTo>
                      <a:lnTo>
                        <a:pt x="2027" y="3740"/>
                      </a:lnTo>
                      <a:lnTo>
                        <a:pt x="1942" y="3734"/>
                      </a:lnTo>
                      <a:lnTo>
                        <a:pt x="1857" y="3724"/>
                      </a:lnTo>
                      <a:lnTo>
                        <a:pt x="1775" y="3709"/>
                      </a:lnTo>
                      <a:lnTo>
                        <a:pt x="1693" y="3691"/>
                      </a:lnTo>
                      <a:lnTo>
                        <a:pt x="1613" y="3669"/>
                      </a:lnTo>
                      <a:lnTo>
                        <a:pt x="1534" y="3644"/>
                      </a:lnTo>
                      <a:lnTo>
                        <a:pt x="1458" y="3614"/>
                      </a:lnTo>
                      <a:lnTo>
                        <a:pt x="1383" y="3581"/>
                      </a:lnTo>
                      <a:lnTo>
                        <a:pt x="1311" y="3546"/>
                      </a:lnTo>
                      <a:lnTo>
                        <a:pt x="1240" y="3506"/>
                      </a:lnTo>
                      <a:lnTo>
                        <a:pt x="1172" y="3464"/>
                      </a:lnTo>
                      <a:lnTo>
                        <a:pt x="1105" y="3418"/>
                      </a:lnTo>
                      <a:lnTo>
                        <a:pt x="1042" y="3370"/>
                      </a:lnTo>
                      <a:lnTo>
                        <a:pt x="981" y="3318"/>
                      </a:lnTo>
                      <a:lnTo>
                        <a:pt x="922" y="3264"/>
                      </a:lnTo>
                      <a:lnTo>
                        <a:pt x="866" y="3208"/>
                      </a:lnTo>
                      <a:lnTo>
                        <a:pt x="813" y="3148"/>
                      </a:lnTo>
                      <a:lnTo>
                        <a:pt x="763" y="3086"/>
                      </a:lnTo>
                      <a:lnTo>
                        <a:pt x="716" y="3023"/>
                      </a:lnTo>
                      <a:lnTo>
                        <a:pt x="672" y="2956"/>
                      </a:lnTo>
                      <a:lnTo>
                        <a:pt x="631" y="2889"/>
                      </a:lnTo>
                      <a:lnTo>
                        <a:pt x="593" y="2818"/>
                      </a:lnTo>
                      <a:lnTo>
                        <a:pt x="560" y="2745"/>
                      </a:lnTo>
                      <a:lnTo>
                        <a:pt x="530" y="2672"/>
                      </a:lnTo>
                      <a:lnTo>
                        <a:pt x="503" y="2596"/>
                      </a:lnTo>
                      <a:lnTo>
                        <a:pt x="480" y="2519"/>
                      </a:lnTo>
                      <a:lnTo>
                        <a:pt x="461" y="2440"/>
                      </a:lnTo>
                      <a:lnTo>
                        <a:pt x="446" y="2359"/>
                      </a:lnTo>
                      <a:lnTo>
                        <a:pt x="436" y="2279"/>
                      </a:lnTo>
                      <a:lnTo>
                        <a:pt x="429" y="2196"/>
                      </a:lnTo>
                      <a:lnTo>
                        <a:pt x="427" y="2112"/>
                      </a:lnTo>
                      <a:lnTo>
                        <a:pt x="429" y="2028"/>
                      </a:lnTo>
                      <a:lnTo>
                        <a:pt x="436" y="1946"/>
                      </a:lnTo>
                      <a:lnTo>
                        <a:pt x="446" y="1864"/>
                      </a:lnTo>
                      <a:lnTo>
                        <a:pt x="461" y="1784"/>
                      </a:lnTo>
                      <a:lnTo>
                        <a:pt x="480" y="1706"/>
                      </a:lnTo>
                      <a:lnTo>
                        <a:pt x="503" y="1628"/>
                      </a:lnTo>
                      <a:lnTo>
                        <a:pt x="530" y="1552"/>
                      </a:lnTo>
                      <a:lnTo>
                        <a:pt x="560" y="1478"/>
                      </a:lnTo>
                      <a:lnTo>
                        <a:pt x="593" y="1406"/>
                      </a:lnTo>
                      <a:lnTo>
                        <a:pt x="631" y="1335"/>
                      </a:lnTo>
                      <a:lnTo>
                        <a:pt x="672" y="1268"/>
                      </a:lnTo>
                      <a:lnTo>
                        <a:pt x="716" y="1201"/>
                      </a:lnTo>
                      <a:lnTo>
                        <a:pt x="763" y="1138"/>
                      </a:lnTo>
                      <a:lnTo>
                        <a:pt x="813" y="1075"/>
                      </a:lnTo>
                      <a:lnTo>
                        <a:pt x="866" y="1017"/>
                      </a:lnTo>
                      <a:lnTo>
                        <a:pt x="922" y="960"/>
                      </a:lnTo>
                      <a:lnTo>
                        <a:pt x="981" y="905"/>
                      </a:lnTo>
                      <a:lnTo>
                        <a:pt x="1042" y="854"/>
                      </a:lnTo>
                      <a:lnTo>
                        <a:pt x="1105" y="806"/>
                      </a:lnTo>
                      <a:lnTo>
                        <a:pt x="1172" y="760"/>
                      </a:lnTo>
                      <a:lnTo>
                        <a:pt x="1240" y="718"/>
                      </a:lnTo>
                      <a:lnTo>
                        <a:pt x="1311" y="679"/>
                      </a:lnTo>
                      <a:lnTo>
                        <a:pt x="1383" y="642"/>
                      </a:lnTo>
                      <a:lnTo>
                        <a:pt x="1458" y="610"/>
                      </a:lnTo>
                      <a:lnTo>
                        <a:pt x="1534" y="581"/>
                      </a:lnTo>
                      <a:lnTo>
                        <a:pt x="1613" y="555"/>
                      </a:lnTo>
                      <a:lnTo>
                        <a:pt x="1693" y="533"/>
                      </a:lnTo>
                      <a:lnTo>
                        <a:pt x="1775" y="514"/>
                      </a:lnTo>
                      <a:lnTo>
                        <a:pt x="1857" y="500"/>
                      </a:lnTo>
                      <a:lnTo>
                        <a:pt x="1942" y="490"/>
                      </a:lnTo>
                      <a:lnTo>
                        <a:pt x="2027" y="484"/>
                      </a:lnTo>
                      <a:lnTo>
                        <a:pt x="2114" y="482"/>
                      </a:lnTo>
                      <a:close/>
                      <a:moveTo>
                        <a:pt x="2114" y="1333"/>
                      </a:moveTo>
                      <a:lnTo>
                        <a:pt x="2155" y="1335"/>
                      </a:lnTo>
                      <a:lnTo>
                        <a:pt x="2196" y="1337"/>
                      </a:lnTo>
                      <a:lnTo>
                        <a:pt x="2236" y="1342"/>
                      </a:lnTo>
                      <a:lnTo>
                        <a:pt x="2275" y="1349"/>
                      </a:lnTo>
                      <a:lnTo>
                        <a:pt x="2314" y="1359"/>
                      </a:lnTo>
                      <a:lnTo>
                        <a:pt x="2353" y="1369"/>
                      </a:lnTo>
                      <a:lnTo>
                        <a:pt x="2390" y="1381"/>
                      </a:lnTo>
                      <a:lnTo>
                        <a:pt x="2427" y="1395"/>
                      </a:lnTo>
                      <a:lnTo>
                        <a:pt x="2462" y="1411"/>
                      </a:lnTo>
                      <a:lnTo>
                        <a:pt x="2497" y="1428"/>
                      </a:lnTo>
                      <a:lnTo>
                        <a:pt x="2531" y="1447"/>
                      </a:lnTo>
                      <a:lnTo>
                        <a:pt x="2563" y="1467"/>
                      </a:lnTo>
                      <a:lnTo>
                        <a:pt x="2595" y="1489"/>
                      </a:lnTo>
                      <a:lnTo>
                        <a:pt x="2626" y="1511"/>
                      </a:lnTo>
                      <a:lnTo>
                        <a:pt x="2654" y="1536"/>
                      </a:lnTo>
                      <a:lnTo>
                        <a:pt x="2683" y="1562"/>
                      </a:lnTo>
                      <a:lnTo>
                        <a:pt x="2710" y="1589"/>
                      </a:lnTo>
                      <a:lnTo>
                        <a:pt x="2735" y="1618"/>
                      </a:lnTo>
                      <a:lnTo>
                        <a:pt x="2759" y="1646"/>
                      </a:lnTo>
                      <a:lnTo>
                        <a:pt x="2781" y="1677"/>
                      </a:lnTo>
                      <a:lnTo>
                        <a:pt x="2803" y="1709"/>
                      </a:lnTo>
                      <a:lnTo>
                        <a:pt x="2822" y="1741"/>
                      </a:lnTo>
                      <a:lnTo>
                        <a:pt x="2839" y="1775"/>
                      </a:lnTo>
                      <a:lnTo>
                        <a:pt x="2856" y="1809"/>
                      </a:lnTo>
                      <a:lnTo>
                        <a:pt x="2870" y="1845"/>
                      </a:lnTo>
                      <a:lnTo>
                        <a:pt x="2883" y="1881"/>
                      </a:lnTo>
                      <a:lnTo>
                        <a:pt x="2894" y="1917"/>
                      </a:lnTo>
                      <a:lnTo>
                        <a:pt x="2903" y="1955"/>
                      </a:lnTo>
                      <a:lnTo>
                        <a:pt x="2910" y="1994"/>
                      </a:lnTo>
                      <a:lnTo>
                        <a:pt x="2915" y="2033"/>
                      </a:lnTo>
                      <a:lnTo>
                        <a:pt x="2918" y="2072"/>
                      </a:lnTo>
                      <a:lnTo>
                        <a:pt x="2919" y="2112"/>
                      </a:lnTo>
                      <a:lnTo>
                        <a:pt x="2918" y="2152"/>
                      </a:lnTo>
                      <a:lnTo>
                        <a:pt x="2915" y="2192"/>
                      </a:lnTo>
                      <a:lnTo>
                        <a:pt x="2910" y="2231"/>
                      </a:lnTo>
                      <a:lnTo>
                        <a:pt x="2903" y="2268"/>
                      </a:lnTo>
                      <a:lnTo>
                        <a:pt x="2894" y="2306"/>
                      </a:lnTo>
                      <a:lnTo>
                        <a:pt x="2883" y="2343"/>
                      </a:lnTo>
                      <a:lnTo>
                        <a:pt x="2870" y="2379"/>
                      </a:lnTo>
                      <a:lnTo>
                        <a:pt x="2856" y="2415"/>
                      </a:lnTo>
                      <a:lnTo>
                        <a:pt x="2839" y="2450"/>
                      </a:lnTo>
                      <a:lnTo>
                        <a:pt x="2822" y="2482"/>
                      </a:lnTo>
                      <a:lnTo>
                        <a:pt x="2803" y="2515"/>
                      </a:lnTo>
                      <a:lnTo>
                        <a:pt x="2781" y="2547"/>
                      </a:lnTo>
                      <a:lnTo>
                        <a:pt x="2759" y="2577"/>
                      </a:lnTo>
                      <a:lnTo>
                        <a:pt x="2735" y="2607"/>
                      </a:lnTo>
                      <a:lnTo>
                        <a:pt x="2710" y="2635"/>
                      </a:lnTo>
                      <a:lnTo>
                        <a:pt x="2683" y="2662"/>
                      </a:lnTo>
                      <a:lnTo>
                        <a:pt x="2654" y="2688"/>
                      </a:lnTo>
                      <a:lnTo>
                        <a:pt x="2626" y="2713"/>
                      </a:lnTo>
                      <a:lnTo>
                        <a:pt x="2595" y="2736"/>
                      </a:lnTo>
                      <a:lnTo>
                        <a:pt x="2563" y="2758"/>
                      </a:lnTo>
                      <a:lnTo>
                        <a:pt x="2531" y="2778"/>
                      </a:lnTo>
                      <a:lnTo>
                        <a:pt x="2497" y="2796"/>
                      </a:lnTo>
                      <a:lnTo>
                        <a:pt x="2462" y="2814"/>
                      </a:lnTo>
                      <a:lnTo>
                        <a:pt x="2427" y="2829"/>
                      </a:lnTo>
                      <a:lnTo>
                        <a:pt x="2390" y="2844"/>
                      </a:lnTo>
                      <a:lnTo>
                        <a:pt x="2353" y="2856"/>
                      </a:lnTo>
                      <a:lnTo>
                        <a:pt x="2314" y="2866"/>
                      </a:lnTo>
                      <a:lnTo>
                        <a:pt x="2275" y="2874"/>
                      </a:lnTo>
                      <a:lnTo>
                        <a:pt x="2236" y="2881"/>
                      </a:lnTo>
                      <a:lnTo>
                        <a:pt x="2196" y="2887"/>
                      </a:lnTo>
                      <a:lnTo>
                        <a:pt x="2155" y="2890"/>
                      </a:lnTo>
                      <a:lnTo>
                        <a:pt x="2114" y="2891"/>
                      </a:lnTo>
                      <a:lnTo>
                        <a:pt x="2073" y="2890"/>
                      </a:lnTo>
                      <a:lnTo>
                        <a:pt x="2032" y="2887"/>
                      </a:lnTo>
                      <a:lnTo>
                        <a:pt x="1991" y="2881"/>
                      </a:lnTo>
                      <a:lnTo>
                        <a:pt x="1951" y="2874"/>
                      </a:lnTo>
                      <a:lnTo>
                        <a:pt x="1913" y="2866"/>
                      </a:lnTo>
                      <a:lnTo>
                        <a:pt x="1875" y="2856"/>
                      </a:lnTo>
                      <a:lnTo>
                        <a:pt x="1837" y="2844"/>
                      </a:lnTo>
                      <a:lnTo>
                        <a:pt x="1801" y="2829"/>
                      </a:lnTo>
                      <a:lnTo>
                        <a:pt x="1765" y="2814"/>
                      </a:lnTo>
                      <a:lnTo>
                        <a:pt x="1731" y="2796"/>
                      </a:lnTo>
                      <a:lnTo>
                        <a:pt x="1697" y="2778"/>
                      </a:lnTo>
                      <a:lnTo>
                        <a:pt x="1664" y="2758"/>
                      </a:lnTo>
                      <a:lnTo>
                        <a:pt x="1633" y="2736"/>
                      </a:lnTo>
                      <a:lnTo>
                        <a:pt x="1602" y="2713"/>
                      </a:lnTo>
                      <a:lnTo>
                        <a:pt x="1572" y="2688"/>
                      </a:lnTo>
                      <a:lnTo>
                        <a:pt x="1545" y="2662"/>
                      </a:lnTo>
                      <a:lnTo>
                        <a:pt x="1518" y="2635"/>
                      </a:lnTo>
                      <a:lnTo>
                        <a:pt x="1493" y="2607"/>
                      </a:lnTo>
                      <a:lnTo>
                        <a:pt x="1469" y="2577"/>
                      </a:lnTo>
                      <a:lnTo>
                        <a:pt x="1447" y="2547"/>
                      </a:lnTo>
                      <a:lnTo>
                        <a:pt x="1425" y="2515"/>
                      </a:lnTo>
                      <a:lnTo>
                        <a:pt x="1406" y="2482"/>
                      </a:lnTo>
                      <a:lnTo>
                        <a:pt x="1388" y="2450"/>
                      </a:lnTo>
                      <a:lnTo>
                        <a:pt x="1372" y="2415"/>
                      </a:lnTo>
                      <a:lnTo>
                        <a:pt x="1358" y="2379"/>
                      </a:lnTo>
                      <a:lnTo>
                        <a:pt x="1344" y="2343"/>
                      </a:lnTo>
                      <a:lnTo>
                        <a:pt x="1334" y="2306"/>
                      </a:lnTo>
                      <a:lnTo>
                        <a:pt x="1325" y="2268"/>
                      </a:lnTo>
                      <a:lnTo>
                        <a:pt x="1318" y="2231"/>
                      </a:lnTo>
                      <a:lnTo>
                        <a:pt x="1313" y="2192"/>
                      </a:lnTo>
                      <a:lnTo>
                        <a:pt x="1310" y="2152"/>
                      </a:lnTo>
                      <a:lnTo>
                        <a:pt x="1309" y="2112"/>
                      </a:lnTo>
                      <a:lnTo>
                        <a:pt x="1310" y="2072"/>
                      </a:lnTo>
                      <a:lnTo>
                        <a:pt x="1313" y="2033"/>
                      </a:lnTo>
                      <a:lnTo>
                        <a:pt x="1318" y="1994"/>
                      </a:lnTo>
                      <a:lnTo>
                        <a:pt x="1325" y="1955"/>
                      </a:lnTo>
                      <a:lnTo>
                        <a:pt x="1334" y="1917"/>
                      </a:lnTo>
                      <a:lnTo>
                        <a:pt x="1344" y="1881"/>
                      </a:lnTo>
                      <a:lnTo>
                        <a:pt x="1358" y="1845"/>
                      </a:lnTo>
                      <a:lnTo>
                        <a:pt x="1372" y="1809"/>
                      </a:lnTo>
                      <a:lnTo>
                        <a:pt x="1388" y="1775"/>
                      </a:lnTo>
                      <a:lnTo>
                        <a:pt x="1406" y="1741"/>
                      </a:lnTo>
                      <a:lnTo>
                        <a:pt x="1425" y="1709"/>
                      </a:lnTo>
                      <a:lnTo>
                        <a:pt x="1447" y="1677"/>
                      </a:lnTo>
                      <a:lnTo>
                        <a:pt x="1469" y="1646"/>
                      </a:lnTo>
                      <a:lnTo>
                        <a:pt x="1493" y="1618"/>
                      </a:lnTo>
                      <a:lnTo>
                        <a:pt x="1518" y="1589"/>
                      </a:lnTo>
                      <a:lnTo>
                        <a:pt x="1545" y="1562"/>
                      </a:lnTo>
                      <a:lnTo>
                        <a:pt x="1572" y="1536"/>
                      </a:lnTo>
                      <a:lnTo>
                        <a:pt x="1602" y="1511"/>
                      </a:lnTo>
                      <a:lnTo>
                        <a:pt x="1633" y="1489"/>
                      </a:lnTo>
                      <a:lnTo>
                        <a:pt x="1664" y="1467"/>
                      </a:lnTo>
                      <a:lnTo>
                        <a:pt x="1697" y="1447"/>
                      </a:lnTo>
                      <a:lnTo>
                        <a:pt x="1731" y="1428"/>
                      </a:lnTo>
                      <a:lnTo>
                        <a:pt x="1765" y="1411"/>
                      </a:lnTo>
                      <a:lnTo>
                        <a:pt x="1801" y="1395"/>
                      </a:lnTo>
                      <a:lnTo>
                        <a:pt x="1837" y="1381"/>
                      </a:lnTo>
                      <a:lnTo>
                        <a:pt x="1875" y="1369"/>
                      </a:lnTo>
                      <a:lnTo>
                        <a:pt x="1913" y="1359"/>
                      </a:lnTo>
                      <a:lnTo>
                        <a:pt x="1951" y="1349"/>
                      </a:lnTo>
                      <a:lnTo>
                        <a:pt x="1991" y="1342"/>
                      </a:lnTo>
                      <a:lnTo>
                        <a:pt x="2032" y="1337"/>
                      </a:lnTo>
                      <a:lnTo>
                        <a:pt x="2073" y="1335"/>
                      </a:lnTo>
                      <a:lnTo>
                        <a:pt x="2114" y="1333"/>
                      </a:lnTo>
                      <a:close/>
                      <a:moveTo>
                        <a:pt x="0" y="1781"/>
                      </a:moveTo>
                      <a:lnTo>
                        <a:pt x="0" y="2358"/>
                      </a:lnTo>
                      <a:lnTo>
                        <a:pt x="453" y="2399"/>
                      </a:lnTo>
                      <a:lnTo>
                        <a:pt x="447" y="2365"/>
                      </a:lnTo>
                      <a:lnTo>
                        <a:pt x="442" y="2330"/>
                      </a:lnTo>
                      <a:lnTo>
                        <a:pt x="437" y="2294"/>
                      </a:lnTo>
                      <a:lnTo>
                        <a:pt x="434" y="2258"/>
                      </a:lnTo>
                      <a:lnTo>
                        <a:pt x="431" y="2221"/>
                      </a:lnTo>
                      <a:lnTo>
                        <a:pt x="429" y="2186"/>
                      </a:lnTo>
                      <a:lnTo>
                        <a:pt x="428" y="2149"/>
                      </a:lnTo>
                      <a:lnTo>
                        <a:pt x="427" y="2112"/>
                      </a:lnTo>
                      <a:lnTo>
                        <a:pt x="428" y="2059"/>
                      </a:lnTo>
                      <a:lnTo>
                        <a:pt x="431" y="2006"/>
                      </a:lnTo>
                      <a:lnTo>
                        <a:pt x="435" y="1954"/>
                      </a:lnTo>
                      <a:lnTo>
                        <a:pt x="441" y="1902"/>
                      </a:lnTo>
                      <a:lnTo>
                        <a:pt x="448" y="1851"/>
                      </a:lnTo>
                      <a:lnTo>
                        <a:pt x="457" y="1801"/>
                      </a:lnTo>
                      <a:lnTo>
                        <a:pt x="469" y="1750"/>
                      </a:lnTo>
                      <a:lnTo>
                        <a:pt x="482" y="1700"/>
                      </a:lnTo>
                      <a:lnTo>
                        <a:pt x="0" y="1781"/>
                      </a:lnTo>
                      <a:close/>
                      <a:moveTo>
                        <a:pt x="705" y="3007"/>
                      </a:moveTo>
                      <a:lnTo>
                        <a:pt x="384" y="3370"/>
                      </a:lnTo>
                      <a:lnTo>
                        <a:pt x="816" y="3802"/>
                      </a:lnTo>
                      <a:lnTo>
                        <a:pt x="1216" y="3491"/>
                      </a:lnTo>
                      <a:lnTo>
                        <a:pt x="1178" y="3468"/>
                      </a:lnTo>
                      <a:lnTo>
                        <a:pt x="1141" y="3442"/>
                      </a:lnTo>
                      <a:lnTo>
                        <a:pt x="1104" y="3417"/>
                      </a:lnTo>
                      <a:lnTo>
                        <a:pt x="1068" y="3390"/>
                      </a:lnTo>
                      <a:lnTo>
                        <a:pt x="1034" y="3363"/>
                      </a:lnTo>
                      <a:lnTo>
                        <a:pt x="1000" y="3335"/>
                      </a:lnTo>
                      <a:lnTo>
                        <a:pt x="966" y="3305"/>
                      </a:lnTo>
                      <a:lnTo>
                        <a:pt x="934" y="3275"/>
                      </a:lnTo>
                      <a:lnTo>
                        <a:pt x="902" y="3245"/>
                      </a:lnTo>
                      <a:lnTo>
                        <a:pt x="871" y="3213"/>
                      </a:lnTo>
                      <a:lnTo>
                        <a:pt x="842" y="3180"/>
                      </a:lnTo>
                      <a:lnTo>
                        <a:pt x="812" y="3147"/>
                      </a:lnTo>
                      <a:lnTo>
                        <a:pt x="784" y="3114"/>
                      </a:lnTo>
                      <a:lnTo>
                        <a:pt x="757" y="3079"/>
                      </a:lnTo>
                      <a:lnTo>
                        <a:pt x="730" y="3043"/>
                      </a:lnTo>
                      <a:lnTo>
                        <a:pt x="705" y="3007"/>
                      </a:lnTo>
                      <a:close/>
                      <a:moveTo>
                        <a:pt x="1737" y="3701"/>
                      </a:moveTo>
                      <a:lnTo>
                        <a:pt x="1826" y="4235"/>
                      </a:lnTo>
                      <a:lnTo>
                        <a:pt x="2402" y="4235"/>
                      </a:lnTo>
                      <a:lnTo>
                        <a:pt x="2446" y="3710"/>
                      </a:lnTo>
                      <a:lnTo>
                        <a:pt x="2405" y="3717"/>
                      </a:lnTo>
                      <a:lnTo>
                        <a:pt x="2365" y="3725"/>
                      </a:lnTo>
                      <a:lnTo>
                        <a:pt x="2323" y="3730"/>
                      </a:lnTo>
                      <a:lnTo>
                        <a:pt x="2282" y="3734"/>
                      </a:lnTo>
                      <a:lnTo>
                        <a:pt x="2241" y="3738"/>
                      </a:lnTo>
                      <a:lnTo>
                        <a:pt x="2199" y="3740"/>
                      </a:lnTo>
                      <a:lnTo>
                        <a:pt x="2157" y="3742"/>
                      </a:lnTo>
                      <a:lnTo>
                        <a:pt x="2114" y="3742"/>
                      </a:lnTo>
                      <a:lnTo>
                        <a:pt x="2066" y="3742"/>
                      </a:lnTo>
                      <a:lnTo>
                        <a:pt x="2017" y="3740"/>
                      </a:lnTo>
                      <a:lnTo>
                        <a:pt x="1970" y="3737"/>
                      </a:lnTo>
                      <a:lnTo>
                        <a:pt x="1922" y="3732"/>
                      </a:lnTo>
                      <a:lnTo>
                        <a:pt x="1875" y="3726"/>
                      </a:lnTo>
                      <a:lnTo>
                        <a:pt x="1829" y="3719"/>
                      </a:lnTo>
                      <a:lnTo>
                        <a:pt x="1783" y="3710"/>
                      </a:lnTo>
                      <a:lnTo>
                        <a:pt x="1737" y="3701"/>
                      </a:lnTo>
                      <a:close/>
                      <a:moveTo>
                        <a:pt x="3011" y="3490"/>
                      </a:moveTo>
                      <a:lnTo>
                        <a:pt x="3412" y="3802"/>
                      </a:lnTo>
                      <a:lnTo>
                        <a:pt x="3845" y="3370"/>
                      </a:lnTo>
                      <a:lnTo>
                        <a:pt x="3522" y="3006"/>
                      </a:lnTo>
                      <a:lnTo>
                        <a:pt x="3497" y="3042"/>
                      </a:lnTo>
                      <a:lnTo>
                        <a:pt x="3471" y="3078"/>
                      </a:lnTo>
                      <a:lnTo>
                        <a:pt x="3443" y="3113"/>
                      </a:lnTo>
                      <a:lnTo>
                        <a:pt x="3416" y="3146"/>
                      </a:lnTo>
                      <a:lnTo>
                        <a:pt x="3386" y="3180"/>
                      </a:lnTo>
                      <a:lnTo>
                        <a:pt x="3356" y="3212"/>
                      </a:lnTo>
                      <a:lnTo>
                        <a:pt x="3325" y="3244"/>
                      </a:lnTo>
                      <a:lnTo>
                        <a:pt x="3293" y="3274"/>
                      </a:lnTo>
                      <a:lnTo>
                        <a:pt x="3261" y="3305"/>
                      </a:lnTo>
                      <a:lnTo>
                        <a:pt x="3228" y="3334"/>
                      </a:lnTo>
                      <a:lnTo>
                        <a:pt x="3193" y="3362"/>
                      </a:lnTo>
                      <a:lnTo>
                        <a:pt x="3158" y="3390"/>
                      </a:lnTo>
                      <a:lnTo>
                        <a:pt x="3122" y="3417"/>
                      </a:lnTo>
                      <a:lnTo>
                        <a:pt x="3087" y="3442"/>
                      </a:lnTo>
                      <a:lnTo>
                        <a:pt x="3049" y="3467"/>
                      </a:lnTo>
                      <a:lnTo>
                        <a:pt x="3011" y="3490"/>
                      </a:lnTo>
                      <a:close/>
                      <a:moveTo>
                        <a:pt x="3777" y="2384"/>
                      </a:moveTo>
                      <a:lnTo>
                        <a:pt x="4181" y="2310"/>
                      </a:lnTo>
                      <a:lnTo>
                        <a:pt x="4181" y="1781"/>
                      </a:lnTo>
                      <a:lnTo>
                        <a:pt x="3941" y="1732"/>
                      </a:lnTo>
                      <a:lnTo>
                        <a:pt x="3746" y="1700"/>
                      </a:lnTo>
                      <a:lnTo>
                        <a:pt x="3758" y="1750"/>
                      </a:lnTo>
                      <a:lnTo>
                        <a:pt x="3769" y="1800"/>
                      </a:lnTo>
                      <a:lnTo>
                        <a:pt x="3778" y="1851"/>
                      </a:lnTo>
                      <a:lnTo>
                        <a:pt x="3787" y="1902"/>
                      </a:lnTo>
                      <a:lnTo>
                        <a:pt x="3793" y="1954"/>
                      </a:lnTo>
                      <a:lnTo>
                        <a:pt x="3797" y="2006"/>
                      </a:lnTo>
                      <a:lnTo>
                        <a:pt x="3800" y="2059"/>
                      </a:lnTo>
                      <a:lnTo>
                        <a:pt x="3801" y="2112"/>
                      </a:lnTo>
                      <a:lnTo>
                        <a:pt x="3800" y="2147"/>
                      </a:lnTo>
                      <a:lnTo>
                        <a:pt x="3799" y="2181"/>
                      </a:lnTo>
                      <a:lnTo>
                        <a:pt x="3797" y="2215"/>
                      </a:lnTo>
                      <a:lnTo>
                        <a:pt x="3795" y="2250"/>
                      </a:lnTo>
                      <a:lnTo>
                        <a:pt x="3791" y="2284"/>
                      </a:lnTo>
                      <a:lnTo>
                        <a:pt x="3787" y="2318"/>
                      </a:lnTo>
                      <a:lnTo>
                        <a:pt x="3783" y="2350"/>
                      </a:lnTo>
                      <a:lnTo>
                        <a:pt x="3777" y="2384"/>
                      </a:lnTo>
                      <a:close/>
                      <a:moveTo>
                        <a:pt x="3503" y="1188"/>
                      </a:moveTo>
                      <a:lnTo>
                        <a:pt x="3749" y="818"/>
                      </a:lnTo>
                      <a:lnTo>
                        <a:pt x="3364" y="385"/>
                      </a:lnTo>
                      <a:lnTo>
                        <a:pt x="2989" y="719"/>
                      </a:lnTo>
                      <a:lnTo>
                        <a:pt x="3026" y="742"/>
                      </a:lnTo>
                      <a:lnTo>
                        <a:pt x="3063" y="766"/>
                      </a:lnTo>
                      <a:lnTo>
                        <a:pt x="3100" y="791"/>
                      </a:lnTo>
                      <a:lnTo>
                        <a:pt x="3136" y="816"/>
                      </a:lnTo>
                      <a:lnTo>
                        <a:pt x="3170" y="843"/>
                      </a:lnTo>
                      <a:lnTo>
                        <a:pt x="3204" y="871"/>
                      </a:lnTo>
                      <a:lnTo>
                        <a:pt x="3238" y="899"/>
                      </a:lnTo>
                      <a:lnTo>
                        <a:pt x="3271" y="928"/>
                      </a:lnTo>
                      <a:lnTo>
                        <a:pt x="3302" y="958"/>
                      </a:lnTo>
                      <a:lnTo>
                        <a:pt x="3334" y="988"/>
                      </a:lnTo>
                      <a:lnTo>
                        <a:pt x="3364" y="1020"/>
                      </a:lnTo>
                      <a:lnTo>
                        <a:pt x="3393" y="1052"/>
                      </a:lnTo>
                      <a:lnTo>
                        <a:pt x="3422" y="1084"/>
                      </a:lnTo>
                      <a:lnTo>
                        <a:pt x="3449" y="1118"/>
                      </a:lnTo>
                      <a:lnTo>
                        <a:pt x="3476" y="1153"/>
                      </a:lnTo>
                      <a:lnTo>
                        <a:pt x="3503" y="1188"/>
                      </a:lnTo>
                      <a:close/>
                      <a:moveTo>
                        <a:pt x="2445" y="513"/>
                      </a:moveTo>
                      <a:lnTo>
                        <a:pt x="2402" y="0"/>
                      </a:lnTo>
                      <a:lnTo>
                        <a:pt x="1826" y="0"/>
                      </a:lnTo>
                      <a:lnTo>
                        <a:pt x="1739" y="523"/>
                      </a:lnTo>
                      <a:lnTo>
                        <a:pt x="1784" y="513"/>
                      </a:lnTo>
                      <a:lnTo>
                        <a:pt x="1830" y="505"/>
                      </a:lnTo>
                      <a:lnTo>
                        <a:pt x="1877" y="498"/>
                      </a:lnTo>
                      <a:lnTo>
                        <a:pt x="1923" y="492"/>
                      </a:lnTo>
                      <a:lnTo>
                        <a:pt x="1970" y="488"/>
                      </a:lnTo>
                      <a:lnTo>
                        <a:pt x="2018" y="485"/>
                      </a:lnTo>
                      <a:lnTo>
                        <a:pt x="2066" y="483"/>
                      </a:lnTo>
                      <a:lnTo>
                        <a:pt x="2114" y="482"/>
                      </a:lnTo>
                      <a:lnTo>
                        <a:pt x="2156" y="482"/>
                      </a:lnTo>
                      <a:lnTo>
                        <a:pt x="2199" y="484"/>
                      </a:lnTo>
                      <a:lnTo>
                        <a:pt x="2241" y="486"/>
                      </a:lnTo>
                      <a:lnTo>
                        <a:pt x="2281" y="490"/>
                      </a:lnTo>
                      <a:lnTo>
                        <a:pt x="2323" y="494"/>
                      </a:lnTo>
                      <a:lnTo>
                        <a:pt x="2364" y="500"/>
                      </a:lnTo>
                      <a:lnTo>
                        <a:pt x="2405" y="506"/>
                      </a:lnTo>
                      <a:lnTo>
                        <a:pt x="2445" y="513"/>
                      </a:lnTo>
                      <a:close/>
                      <a:moveTo>
                        <a:pt x="1272" y="700"/>
                      </a:moveTo>
                      <a:lnTo>
                        <a:pt x="864" y="336"/>
                      </a:lnTo>
                      <a:lnTo>
                        <a:pt x="432" y="770"/>
                      </a:lnTo>
                      <a:lnTo>
                        <a:pt x="740" y="1167"/>
                      </a:lnTo>
                      <a:lnTo>
                        <a:pt x="767" y="1132"/>
                      </a:lnTo>
                      <a:lnTo>
                        <a:pt x="795" y="1098"/>
                      </a:lnTo>
                      <a:lnTo>
                        <a:pt x="823" y="1064"/>
                      </a:lnTo>
                      <a:lnTo>
                        <a:pt x="853" y="1030"/>
                      </a:lnTo>
                      <a:lnTo>
                        <a:pt x="884" y="998"/>
                      </a:lnTo>
                      <a:lnTo>
                        <a:pt x="915" y="967"/>
                      </a:lnTo>
                      <a:lnTo>
                        <a:pt x="947" y="936"/>
                      </a:lnTo>
                      <a:lnTo>
                        <a:pt x="980" y="906"/>
                      </a:lnTo>
                      <a:lnTo>
                        <a:pt x="1014" y="878"/>
                      </a:lnTo>
                      <a:lnTo>
                        <a:pt x="1048" y="849"/>
                      </a:lnTo>
                      <a:lnTo>
                        <a:pt x="1084" y="822"/>
                      </a:lnTo>
                      <a:lnTo>
                        <a:pt x="1121" y="796"/>
                      </a:lnTo>
                      <a:lnTo>
                        <a:pt x="1157" y="770"/>
                      </a:lnTo>
                      <a:lnTo>
                        <a:pt x="1195" y="746"/>
                      </a:lnTo>
                      <a:lnTo>
                        <a:pt x="1233" y="722"/>
                      </a:lnTo>
                      <a:lnTo>
                        <a:pt x="1272" y="7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4" name="Freeform 109"/>
                <p:cNvSpPr>
                  <a:spLocks noEditPoints="1"/>
                </p:cNvSpPr>
                <p:nvPr/>
              </p:nvSpPr>
              <p:spPr bwMode="auto">
                <a:xfrm>
                  <a:off x="2982" y="838"/>
                  <a:ext cx="167" cy="170"/>
                </a:xfrm>
                <a:custGeom>
                  <a:avLst/>
                  <a:gdLst>
                    <a:gd name="T0" fmla="*/ 0 w 4183"/>
                    <a:gd name="T1" fmla="*/ 0 h 4235"/>
                    <a:gd name="T2" fmla="*/ 0 w 4183"/>
                    <a:gd name="T3" fmla="*/ 0 h 4235"/>
                    <a:gd name="T4" fmla="*/ 0 w 4183"/>
                    <a:gd name="T5" fmla="*/ 0 h 4235"/>
                    <a:gd name="T6" fmla="*/ 0 w 4183"/>
                    <a:gd name="T7" fmla="*/ 0 h 4235"/>
                    <a:gd name="T8" fmla="*/ 0 w 4183"/>
                    <a:gd name="T9" fmla="*/ 0 h 4235"/>
                    <a:gd name="T10" fmla="*/ 0 w 4183"/>
                    <a:gd name="T11" fmla="*/ 0 h 4235"/>
                    <a:gd name="T12" fmla="*/ 0 w 4183"/>
                    <a:gd name="T13" fmla="*/ 0 h 4235"/>
                    <a:gd name="T14" fmla="*/ 0 w 4183"/>
                    <a:gd name="T15" fmla="*/ 0 h 4235"/>
                    <a:gd name="T16" fmla="*/ 0 w 4183"/>
                    <a:gd name="T17" fmla="*/ 0 h 4235"/>
                    <a:gd name="T18" fmla="*/ 0 w 4183"/>
                    <a:gd name="T19" fmla="*/ 0 h 4235"/>
                    <a:gd name="T20" fmla="*/ 0 w 4183"/>
                    <a:gd name="T21" fmla="*/ 0 h 4235"/>
                    <a:gd name="T22" fmla="*/ 0 w 4183"/>
                    <a:gd name="T23" fmla="*/ 0 h 4235"/>
                    <a:gd name="T24" fmla="*/ 0 w 4183"/>
                    <a:gd name="T25" fmla="*/ 0 h 4235"/>
                    <a:gd name="T26" fmla="*/ 0 w 4183"/>
                    <a:gd name="T27" fmla="*/ 0 h 4235"/>
                    <a:gd name="T28" fmla="*/ 0 w 4183"/>
                    <a:gd name="T29" fmla="*/ 0 h 4235"/>
                    <a:gd name="T30" fmla="*/ 0 w 4183"/>
                    <a:gd name="T31" fmla="*/ 0 h 4235"/>
                    <a:gd name="T32" fmla="*/ 0 w 4183"/>
                    <a:gd name="T33" fmla="*/ 0 h 4235"/>
                    <a:gd name="T34" fmla="*/ 0 w 4183"/>
                    <a:gd name="T35" fmla="*/ 0 h 4235"/>
                    <a:gd name="T36" fmla="*/ 0 w 4183"/>
                    <a:gd name="T37" fmla="*/ 0 h 4235"/>
                    <a:gd name="T38" fmla="*/ 0 w 4183"/>
                    <a:gd name="T39" fmla="*/ 0 h 4235"/>
                    <a:gd name="T40" fmla="*/ 0 w 4183"/>
                    <a:gd name="T41" fmla="*/ 0 h 4235"/>
                    <a:gd name="T42" fmla="*/ 0 w 4183"/>
                    <a:gd name="T43" fmla="*/ 0 h 4235"/>
                    <a:gd name="T44" fmla="*/ 0 w 4183"/>
                    <a:gd name="T45" fmla="*/ 0 h 4235"/>
                    <a:gd name="T46" fmla="*/ 0 w 4183"/>
                    <a:gd name="T47" fmla="*/ 0 h 4235"/>
                    <a:gd name="T48" fmla="*/ 0 w 4183"/>
                    <a:gd name="T49" fmla="*/ 0 h 4235"/>
                    <a:gd name="T50" fmla="*/ 0 w 4183"/>
                    <a:gd name="T51" fmla="*/ 0 h 4235"/>
                    <a:gd name="T52" fmla="*/ 0 w 4183"/>
                    <a:gd name="T53" fmla="*/ 0 h 4235"/>
                    <a:gd name="T54" fmla="*/ 0 w 4183"/>
                    <a:gd name="T55" fmla="*/ 0 h 4235"/>
                    <a:gd name="T56" fmla="*/ 0 w 4183"/>
                    <a:gd name="T57" fmla="*/ 0 h 4235"/>
                    <a:gd name="T58" fmla="*/ 0 w 4183"/>
                    <a:gd name="T59" fmla="*/ 0 h 4235"/>
                    <a:gd name="T60" fmla="*/ 0 w 4183"/>
                    <a:gd name="T61" fmla="*/ 0 h 4235"/>
                    <a:gd name="T62" fmla="*/ 0 w 4183"/>
                    <a:gd name="T63" fmla="*/ 0 h 4235"/>
                    <a:gd name="T64" fmla="*/ 0 w 4183"/>
                    <a:gd name="T65" fmla="*/ 0 h 4235"/>
                    <a:gd name="T66" fmla="*/ 0 w 4183"/>
                    <a:gd name="T67" fmla="*/ 0 h 4235"/>
                    <a:gd name="T68" fmla="*/ 0 w 4183"/>
                    <a:gd name="T69" fmla="*/ 0 h 4235"/>
                    <a:gd name="T70" fmla="*/ 0 w 4183"/>
                    <a:gd name="T71" fmla="*/ 0 h 4235"/>
                    <a:gd name="T72" fmla="*/ 0 w 4183"/>
                    <a:gd name="T73" fmla="*/ 0 h 4235"/>
                    <a:gd name="T74" fmla="*/ 0 w 4183"/>
                    <a:gd name="T75" fmla="*/ 0 h 4235"/>
                    <a:gd name="T76" fmla="*/ 0 w 4183"/>
                    <a:gd name="T77" fmla="*/ 0 h 4235"/>
                    <a:gd name="T78" fmla="*/ 0 w 4183"/>
                    <a:gd name="T79" fmla="*/ 0 h 4235"/>
                    <a:gd name="T80" fmla="*/ 0 w 4183"/>
                    <a:gd name="T81" fmla="*/ 0 h 4235"/>
                    <a:gd name="T82" fmla="*/ 0 w 4183"/>
                    <a:gd name="T83" fmla="*/ 0 h 4235"/>
                    <a:gd name="T84" fmla="*/ 0 w 4183"/>
                    <a:gd name="T85" fmla="*/ 0 h 4235"/>
                    <a:gd name="T86" fmla="*/ 0 w 4183"/>
                    <a:gd name="T87" fmla="*/ 0 h 4235"/>
                    <a:gd name="T88" fmla="*/ 0 w 4183"/>
                    <a:gd name="T89" fmla="*/ 0 h 4235"/>
                    <a:gd name="T90" fmla="*/ 0 w 4183"/>
                    <a:gd name="T91" fmla="*/ 0 h 4235"/>
                    <a:gd name="T92" fmla="*/ 0 w 4183"/>
                    <a:gd name="T93" fmla="*/ 0 h 4235"/>
                    <a:gd name="T94" fmla="*/ 0 w 4183"/>
                    <a:gd name="T95" fmla="*/ 0 h 4235"/>
                    <a:gd name="T96" fmla="*/ 0 w 4183"/>
                    <a:gd name="T97" fmla="*/ 0 h 4235"/>
                    <a:gd name="T98" fmla="*/ 0 w 4183"/>
                    <a:gd name="T99" fmla="*/ 0 h 4235"/>
                    <a:gd name="T100" fmla="*/ 0 w 4183"/>
                    <a:gd name="T101" fmla="*/ 0 h 4235"/>
                    <a:gd name="T102" fmla="*/ 0 w 4183"/>
                    <a:gd name="T103" fmla="*/ 0 h 4235"/>
                    <a:gd name="T104" fmla="*/ 0 w 4183"/>
                    <a:gd name="T105" fmla="*/ 0 h 4235"/>
                    <a:gd name="T106" fmla="*/ 0 w 4183"/>
                    <a:gd name="T107" fmla="*/ 0 h 4235"/>
                    <a:gd name="T108" fmla="*/ 0 w 4183"/>
                    <a:gd name="T109" fmla="*/ 0 h 4235"/>
                    <a:gd name="T110" fmla="*/ 0 w 4183"/>
                    <a:gd name="T111" fmla="*/ 0 h 4235"/>
                    <a:gd name="T112" fmla="*/ 0 w 4183"/>
                    <a:gd name="T113" fmla="*/ 0 h 4235"/>
                    <a:gd name="T114" fmla="*/ 0 w 4183"/>
                    <a:gd name="T115" fmla="*/ 0 h 4235"/>
                    <a:gd name="T116" fmla="*/ 0 w 4183"/>
                    <a:gd name="T117" fmla="*/ 0 h 423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183"/>
                    <a:gd name="T178" fmla="*/ 0 h 4235"/>
                    <a:gd name="T179" fmla="*/ 4183 w 4183"/>
                    <a:gd name="T180" fmla="*/ 4235 h 4235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183" h="4235">
                      <a:moveTo>
                        <a:pt x="2116" y="481"/>
                      </a:moveTo>
                      <a:lnTo>
                        <a:pt x="2202" y="484"/>
                      </a:lnTo>
                      <a:lnTo>
                        <a:pt x="2287" y="490"/>
                      </a:lnTo>
                      <a:lnTo>
                        <a:pt x="2371" y="500"/>
                      </a:lnTo>
                      <a:lnTo>
                        <a:pt x="2454" y="515"/>
                      </a:lnTo>
                      <a:lnTo>
                        <a:pt x="2536" y="533"/>
                      </a:lnTo>
                      <a:lnTo>
                        <a:pt x="2615" y="554"/>
                      </a:lnTo>
                      <a:lnTo>
                        <a:pt x="2694" y="580"/>
                      </a:lnTo>
                      <a:lnTo>
                        <a:pt x="2771" y="610"/>
                      </a:lnTo>
                      <a:lnTo>
                        <a:pt x="2845" y="642"/>
                      </a:lnTo>
                      <a:lnTo>
                        <a:pt x="2918" y="678"/>
                      </a:lnTo>
                      <a:lnTo>
                        <a:pt x="2988" y="717"/>
                      </a:lnTo>
                      <a:lnTo>
                        <a:pt x="3057" y="760"/>
                      </a:lnTo>
                      <a:lnTo>
                        <a:pt x="3123" y="805"/>
                      </a:lnTo>
                      <a:lnTo>
                        <a:pt x="3187" y="854"/>
                      </a:lnTo>
                      <a:lnTo>
                        <a:pt x="3248" y="905"/>
                      </a:lnTo>
                      <a:lnTo>
                        <a:pt x="3307" y="959"/>
                      </a:lnTo>
                      <a:lnTo>
                        <a:pt x="3362" y="1016"/>
                      </a:lnTo>
                      <a:lnTo>
                        <a:pt x="3416" y="1075"/>
                      </a:lnTo>
                      <a:lnTo>
                        <a:pt x="3466" y="1137"/>
                      </a:lnTo>
                      <a:lnTo>
                        <a:pt x="3514" y="1200"/>
                      </a:lnTo>
                      <a:lnTo>
                        <a:pt x="3558" y="1267"/>
                      </a:lnTo>
                      <a:lnTo>
                        <a:pt x="3597" y="1335"/>
                      </a:lnTo>
                      <a:lnTo>
                        <a:pt x="3635" y="1405"/>
                      </a:lnTo>
                      <a:lnTo>
                        <a:pt x="3669" y="1477"/>
                      </a:lnTo>
                      <a:lnTo>
                        <a:pt x="3700" y="1551"/>
                      </a:lnTo>
                      <a:lnTo>
                        <a:pt x="3726" y="1627"/>
                      </a:lnTo>
                      <a:lnTo>
                        <a:pt x="3749" y="1705"/>
                      </a:lnTo>
                      <a:lnTo>
                        <a:pt x="3768" y="1783"/>
                      </a:lnTo>
                      <a:lnTo>
                        <a:pt x="3782" y="1863"/>
                      </a:lnTo>
                      <a:lnTo>
                        <a:pt x="3794" y="1945"/>
                      </a:lnTo>
                      <a:lnTo>
                        <a:pt x="3800" y="2028"/>
                      </a:lnTo>
                      <a:lnTo>
                        <a:pt x="3803" y="2112"/>
                      </a:lnTo>
                      <a:lnTo>
                        <a:pt x="3800" y="2195"/>
                      </a:lnTo>
                      <a:lnTo>
                        <a:pt x="3794" y="2278"/>
                      </a:lnTo>
                      <a:lnTo>
                        <a:pt x="3782" y="2360"/>
                      </a:lnTo>
                      <a:lnTo>
                        <a:pt x="3768" y="2439"/>
                      </a:lnTo>
                      <a:lnTo>
                        <a:pt x="3749" y="2518"/>
                      </a:lnTo>
                      <a:lnTo>
                        <a:pt x="3726" y="2596"/>
                      </a:lnTo>
                      <a:lnTo>
                        <a:pt x="3700" y="2672"/>
                      </a:lnTo>
                      <a:lnTo>
                        <a:pt x="3669" y="2745"/>
                      </a:lnTo>
                      <a:lnTo>
                        <a:pt x="3635" y="2817"/>
                      </a:lnTo>
                      <a:lnTo>
                        <a:pt x="3597" y="2888"/>
                      </a:lnTo>
                      <a:lnTo>
                        <a:pt x="3558" y="2956"/>
                      </a:lnTo>
                      <a:lnTo>
                        <a:pt x="3514" y="3022"/>
                      </a:lnTo>
                      <a:lnTo>
                        <a:pt x="3466" y="3086"/>
                      </a:lnTo>
                      <a:lnTo>
                        <a:pt x="3416" y="3147"/>
                      </a:lnTo>
                      <a:lnTo>
                        <a:pt x="3362" y="3207"/>
                      </a:lnTo>
                      <a:lnTo>
                        <a:pt x="3307" y="3263"/>
                      </a:lnTo>
                      <a:lnTo>
                        <a:pt x="3248" y="3317"/>
                      </a:lnTo>
                      <a:lnTo>
                        <a:pt x="3187" y="3369"/>
                      </a:lnTo>
                      <a:lnTo>
                        <a:pt x="3123" y="3418"/>
                      </a:lnTo>
                      <a:lnTo>
                        <a:pt x="3057" y="3463"/>
                      </a:lnTo>
                      <a:lnTo>
                        <a:pt x="2988" y="3506"/>
                      </a:lnTo>
                      <a:lnTo>
                        <a:pt x="2918" y="3545"/>
                      </a:lnTo>
                      <a:lnTo>
                        <a:pt x="2845" y="3580"/>
                      </a:lnTo>
                      <a:lnTo>
                        <a:pt x="2771" y="3613"/>
                      </a:lnTo>
                      <a:lnTo>
                        <a:pt x="2694" y="3643"/>
                      </a:lnTo>
                      <a:lnTo>
                        <a:pt x="2615" y="3668"/>
                      </a:lnTo>
                      <a:lnTo>
                        <a:pt x="2536" y="3691"/>
                      </a:lnTo>
                      <a:lnTo>
                        <a:pt x="2454" y="3708"/>
                      </a:lnTo>
                      <a:lnTo>
                        <a:pt x="2371" y="3724"/>
                      </a:lnTo>
                      <a:lnTo>
                        <a:pt x="2287" y="3734"/>
                      </a:lnTo>
                      <a:lnTo>
                        <a:pt x="2202" y="3740"/>
                      </a:lnTo>
                      <a:lnTo>
                        <a:pt x="2116" y="3742"/>
                      </a:lnTo>
                      <a:lnTo>
                        <a:pt x="2029" y="3740"/>
                      </a:lnTo>
                      <a:lnTo>
                        <a:pt x="1943" y="3734"/>
                      </a:lnTo>
                      <a:lnTo>
                        <a:pt x="1859" y="3724"/>
                      </a:lnTo>
                      <a:lnTo>
                        <a:pt x="1776" y="3708"/>
                      </a:lnTo>
                      <a:lnTo>
                        <a:pt x="1695" y="3691"/>
                      </a:lnTo>
                      <a:lnTo>
                        <a:pt x="1615" y="3668"/>
                      </a:lnTo>
                      <a:lnTo>
                        <a:pt x="1536" y="3643"/>
                      </a:lnTo>
                      <a:lnTo>
                        <a:pt x="1460" y="3613"/>
                      </a:lnTo>
                      <a:lnTo>
                        <a:pt x="1385" y="3580"/>
                      </a:lnTo>
                      <a:lnTo>
                        <a:pt x="1312" y="3545"/>
                      </a:lnTo>
                      <a:lnTo>
                        <a:pt x="1242" y="3506"/>
                      </a:lnTo>
                      <a:lnTo>
                        <a:pt x="1174" y="3463"/>
                      </a:lnTo>
                      <a:lnTo>
                        <a:pt x="1107" y="3418"/>
                      </a:lnTo>
                      <a:lnTo>
                        <a:pt x="1044" y="3369"/>
                      </a:lnTo>
                      <a:lnTo>
                        <a:pt x="982" y="3317"/>
                      </a:lnTo>
                      <a:lnTo>
                        <a:pt x="923" y="3263"/>
                      </a:lnTo>
                      <a:lnTo>
                        <a:pt x="868" y="3207"/>
                      </a:lnTo>
                      <a:lnTo>
                        <a:pt x="815" y="3147"/>
                      </a:lnTo>
                      <a:lnTo>
                        <a:pt x="764" y="3086"/>
                      </a:lnTo>
                      <a:lnTo>
                        <a:pt x="717" y="3022"/>
                      </a:lnTo>
                      <a:lnTo>
                        <a:pt x="673" y="2956"/>
                      </a:lnTo>
                      <a:lnTo>
                        <a:pt x="633" y="2888"/>
                      </a:lnTo>
                      <a:lnTo>
                        <a:pt x="595" y="2817"/>
                      </a:lnTo>
                      <a:lnTo>
                        <a:pt x="561" y="2745"/>
                      </a:lnTo>
                      <a:lnTo>
                        <a:pt x="531" y="2672"/>
                      </a:lnTo>
                      <a:lnTo>
                        <a:pt x="504" y="2596"/>
                      </a:lnTo>
                      <a:lnTo>
                        <a:pt x="482" y="2518"/>
                      </a:lnTo>
                      <a:lnTo>
                        <a:pt x="463" y="2439"/>
                      </a:lnTo>
                      <a:lnTo>
                        <a:pt x="448" y="2360"/>
                      </a:lnTo>
                      <a:lnTo>
                        <a:pt x="437" y="2278"/>
                      </a:lnTo>
                      <a:lnTo>
                        <a:pt x="431" y="2195"/>
                      </a:lnTo>
                      <a:lnTo>
                        <a:pt x="429" y="2112"/>
                      </a:lnTo>
                      <a:lnTo>
                        <a:pt x="431" y="2028"/>
                      </a:lnTo>
                      <a:lnTo>
                        <a:pt x="437" y="1945"/>
                      </a:lnTo>
                      <a:lnTo>
                        <a:pt x="448" y="1863"/>
                      </a:lnTo>
                      <a:lnTo>
                        <a:pt x="463" y="1783"/>
                      </a:lnTo>
                      <a:lnTo>
                        <a:pt x="482" y="1705"/>
                      </a:lnTo>
                      <a:lnTo>
                        <a:pt x="504" y="1627"/>
                      </a:lnTo>
                      <a:lnTo>
                        <a:pt x="531" y="1551"/>
                      </a:lnTo>
                      <a:lnTo>
                        <a:pt x="561" y="1477"/>
                      </a:lnTo>
                      <a:lnTo>
                        <a:pt x="595" y="1405"/>
                      </a:lnTo>
                      <a:lnTo>
                        <a:pt x="633" y="1335"/>
                      </a:lnTo>
                      <a:lnTo>
                        <a:pt x="673" y="1267"/>
                      </a:lnTo>
                      <a:lnTo>
                        <a:pt x="717" y="1200"/>
                      </a:lnTo>
                      <a:lnTo>
                        <a:pt x="764" y="1137"/>
                      </a:lnTo>
                      <a:lnTo>
                        <a:pt x="815" y="1075"/>
                      </a:lnTo>
                      <a:lnTo>
                        <a:pt x="868" y="1016"/>
                      </a:lnTo>
                      <a:lnTo>
                        <a:pt x="923" y="959"/>
                      </a:lnTo>
                      <a:lnTo>
                        <a:pt x="982" y="905"/>
                      </a:lnTo>
                      <a:lnTo>
                        <a:pt x="1044" y="854"/>
                      </a:lnTo>
                      <a:lnTo>
                        <a:pt x="1107" y="805"/>
                      </a:lnTo>
                      <a:lnTo>
                        <a:pt x="1174" y="760"/>
                      </a:lnTo>
                      <a:lnTo>
                        <a:pt x="1242" y="717"/>
                      </a:lnTo>
                      <a:lnTo>
                        <a:pt x="1312" y="678"/>
                      </a:lnTo>
                      <a:lnTo>
                        <a:pt x="1385" y="642"/>
                      </a:lnTo>
                      <a:lnTo>
                        <a:pt x="1460" y="610"/>
                      </a:lnTo>
                      <a:lnTo>
                        <a:pt x="1536" y="580"/>
                      </a:lnTo>
                      <a:lnTo>
                        <a:pt x="1615" y="554"/>
                      </a:lnTo>
                      <a:lnTo>
                        <a:pt x="1695" y="533"/>
                      </a:lnTo>
                      <a:lnTo>
                        <a:pt x="1776" y="515"/>
                      </a:lnTo>
                      <a:lnTo>
                        <a:pt x="1859" y="500"/>
                      </a:lnTo>
                      <a:lnTo>
                        <a:pt x="1943" y="490"/>
                      </a:lnTo>
                      <a:lnTo>
                        <a:pt x="2029" y="484"/>
                      </a:lnTo>
                      <a:lnTo>
                        <a:pt x="2116" y="481"/>
                      </a:lnTo>
                      <a:close/>
                      <a:moveTo>
                        <a:pt x="2116" y="1333"/>
                      </a:moveTo>
                      <a:lnTo>
                        <a:pt x="2157" y="1334"/>
                      </a:lnTo>
                      <a:lnTo>
                        <a:pt x="2197" y="1337"/>
                      </a:lnTo>
                      <a:lnTo>
                        <a:pt x="2237" y="1342"/>
                      </a:lnTo>
                      <a:lnTo>
                        <a:pt x="2277" y="1349"/>
                      </a:lnTo>
                      <a:lnTo>
                        <a:pt x="2316" y="1358"/>
                      </a:lnTo>
                      <a:lnTo>
                        <a:pt x="2354" y="1368"/>
                      </a:lnTo>
                      <a:lnTo>
                        <a:pt x="2392" y="1380"/>
                      </a:lnTo>
                      <a:lnTo>
                        <a:pt x="2428" y="1395"/>
                      </a:lnTo>
                      <a:lnTo>
                        <a:pt x="2464" y="1410"/>
                      </a:lnTo>
                      <a:lnTo>
                        <a:pt x="2499" y="1427"/>
                      </a:lnTo>
                      <a:lnTo>
                        <a:pt x="2532" y="1446"/>
                      </a:lnTo>
                      <a:lnTo>
                        <a:pt x="2565" y="1466"/>
                      </a:lnTo>
                      <a:lnTo>
                        <a:pt x="2596" y="1488"/>
                      </a:lnTo>
                      <a:lnTo>
                        <a:pt x="2627" y="1511"/>
                      </a:lnTo>
                      <a:lnTo>
                        <a:pt x="2656" y="1536"/>
                      </a:lnTo>
                      <a:lnTo>
                        <a:pt x="2684" y="1561"/>
                      </a:lnTo>
                      <a:lnTo>
                        <a:pt x="2710" y="1588"/>
                      </a:lnTo>
                      <a:lnTo>
                        <a:pt x="2736" y="1617"/>
                      </a:lnTo>
                      <a:lnTo>
                        <a:pt x="2760" y="1646"/>
                      </a:lnTo>
                      <a:lnTo>
                        <a:pt x="2783" y="1677"/>
                      </a:lnTo>
                      <a:lnTo>
                        <a:pt x="2803" y="1709"/>
                      </a:lnTo>
                      <a:lnTo>
                        <a:pt x="2823" y="1740"/>
                      </a:lnTo>
                      <a:lnTo>
                        <a:pt x="2841" y="1774"/>
                      </a:lnTo>
                      <a:lnTo>
                        <a:pt x="2858" y="1809"/>
                      </a:lnTo>
                      <a:lnTo>
                        <a:pt x="2872" y="1844"/>
                      </a:lnTo>
                      <a:lnTo>
                        <a:pt x="2884" y="1881"/>
                      </a:lnTo>
                      <a:lnTo>
                        <a:pt x="2895" y="1917"/>
                      </a:lnTo>
                      <a:lnTo>
                        <a:pt x="2905" y="1955"/>
                      </a:lnTo>
                      <a:lnTo>
                        <a:pt x="2912" y="1993"/>
                      </a:lnTo>
                      <a:lnTo>
                        <a:pt x="2917" y="2032"/>
                      </a:lnTo>
                      <a:lnTo>
                        <a:pt x="2920" y="2072"/>
                      </a:lnTo>
                      <a:lnTo>
                        <a:pt x="2921" y="2112"/>
                      </a:lnTo>
                      <a:lnTo>
                        <a:pt x="2920" y="2152"/>
                      </a:lnTo>
                      <a:lnTo>
                        <a:pt x="2917" y="2191"/>
                      </a:lnTo>
                      <a:lnTo>
                        <a:pt x="2912" y="2230"/>
                      </a:lnTo>
                      <a:lnTo>
                        <a:pt x="2905" y="2268"/>
                      </a:lnTo>
                      <a:lnTo>
                        <a:pt x="2895" y="2305"/>
                      </a:lnTo>
                      <a:lnTo>
                        <a:pt x="2884" y="2343"/>
                      </a:lnTo>
                      <a:lnTo>
                        <a:pt x="2872" y="2379"/>
                      </a:lnTo>
                      <a:lnTo>
                        <a:pt x="2858" y="2414"/>
                      </a:lnTo>
                      <a:lnTo>
                        <a:pt x="2841" y="2449"/>
                      </a:lnTo>
                      <a:lnTo>
                        <a:pt x="2823" y="2482"/>
                      </a:lnTo>
                      <a:lnTo>
                        <a:pt x="2803" y="2515"/>
                      </a:lnTo>
                      <a:lnTo>
                        <a:pt x="2783" y="2547"/>
                      </a:lnTo>
                      <a:lnTo>
                        <a:pt x="2760" y="2576"/>
                      </a:lnTo>
                      <a:lnTo>
                        <a:pt x="2736" y="2606"/>
                      </a:lnTo>
                      <a:lnTo>
                        <a:pt x="2710" y="2635"/>
                      </a:lnTo>
                      <a:lnTo>
                        <a:pt x="2684" y="2661"/>
                      </a:lnTo>
                      <a:lnTo>
                        <a:pt x="2656" y="2687"/>
                      </a:lnTo>
                      <a:lnTo>
                        <a:pt x="2627" y="2712"/>
                      </a:lnTo>
                      <a:lnTo>
                        <a:pt x="2596" y="2735"/>
                      </a:lnTo>
                      <a:lnTo>
                        <a:pt x="2565" y="2757"/>
                      </a:lnTo>
                      <a:lnTo>
                        <a:pt x="2532" y="2777"/>
                      </a:lnTo>
                      <a:lnTo>
                        <a:pt x="2499" y="2795"/>
                      </a:lnTo>
                      <a:lnTo>
                        <a:pt x="2464" y="2813"/>
                      </a:lnTo>
                      <a:lnTo>
                        <a:pt x="2428" y="2828"/>
                      </a:lnTo>
                      <a:lnTo>
                        <a:pt x="2392" y="2843"/>
                      </a:lnTo>
                      <a:lnTo>
                        <a:pt x="2354" y="2855"/>
                      </a:lnTo>
                      <a:lnTo>
                        <a:pt x="2316" y="2865"/>
                      </a:lnTo>
                      <a:lnTo>
                        <a:pt x="2277" y="2874"/>
                      </a:lnTo>
                      <a:lnTo>
                        <a:pt x="2237" y="2881"/>
                      </a:lnTo>
                      <a:lnTo>
                        <a:pt x="2197" y="2886"/>
                      </a:lnTo>
                      <a:lnTo>
                        <a:pt x="2157" y="2889"/>
                      </a:lnTo>
                      <a:lnTo>
                        <a:pt x="2116" y="2890"/>
                      </a:lnTo>
                      <a:lnTo>
                        <a:pt x="2074" y="2889"/>
                      </a:lnTo>
                      <a:lnTo>
                        <a:pt x="2033" y="2886"/>
                      </a:lnTo>
                      <a:lnTo>
                        <a:pt x="1993" y="2881"/>
                      </a:lnTo>
                      <a:lnTo>
                        <a:pt x="1953" y="2874"/>
                      </a:lnTo>
                      <a:lnTo>
                        <a:pt x="1914" y="2865"/>
                      </a:lnTo>
                      <a:lnTo>
                        <a:pt x="1877" y="2855"/>
                      </a:lnTo>
                      <a:lnTo>
                        <a:pt x="1839" y="2843"/>
                      </a:lnTo>
                      <a:lnTo>
                        <a:pt x="1802" y="2828"/>
                      </a:lnTo>
                      <a:lnTo>
                        <a:pt x="1766" y="2813"/>
                      </a:lnTo>
                      <a:lnTo>
                        <a:pt x="1731" y="2795"/>
                      </a:lnTo>
                      <a:lnTo>
                        <a:pt x="1698" y="2777"/>
                      </a:lnTo>
                      <a:lnTo>
                        <a:pt x="1665" y="2757"/>
                      </a:lnTo>
                      <a:lnTo>
                        <a:pt x="1634" y="2735"/>
                      </a:lnTo>
                      <a:lnTo>
                        <a:pt x="1604" y="2712"/>
                      </a:lnTo>
                      <a:lnTo>
                        <a:pt x="1574" y="2687"/>
                      </a:lnTo>
                      <a:lnTo>
                        <a:pt x="1547" y="2661"/>
                      </a:lnTo>
                      <a:lnTo>
                        <a:pt x="1520" y="2635"/>
                      </a:lnTo>
                      <a:lnTo>
                        <a:pt x="1494" y="2606"/>
                      </a:lnTo>
                      <a:lnTo>
                        <a:pt x="1470" y="2576"/>
                      </a:lnTo>
                      <a:lnTo>
                        <a:pt x="1447" y="2547"/>
                      </a:lnTo>
                      <a:lnTo>
                        <a:pt x="1427" y="2515"/>
                      </a:lnTo>
                      <a:lnTo>
                        <a:pt x="1408" y="2482"/>
                      </a:lnTo>
                      <a:lnTo>
                        <a:pt x="1389" y="2449"/>
                      </a:lnTo>
                      <a:lnTo>
                        <a:pt x="1374" y="2414"/>
                      </a:lnTo>
                      <a:lnTo>
                        <a:pt x="1358" y="2379"/>
                      </a:lnTo>
                      <a:lnTo>
                        <a:pt x="1346" y="2343"/>
                      </a:lnTo>
                      <a:lnTo>
                        <a:pt x="1335" y="2305"/>
                      </a:lnTo>
                      <a:lnTo>
                        <a:pt x="1327" y="2268"/>
                      </a:lnTo>
                      <a:lnTo>
                        <a:pt x="1319" y="2230"/>
                      </a:lnTo>
                      <a:lnTo>
                        <a:pt x="1315" y="2191"/>
                      </a:lnTo>
                      <a:lnTo>
                        <a:pt x="1311" y="2152"/>
                      </a:lnTo>
                      <a:lnTo>
                        <a:pt x="1310" y="2112"/>
                      </a:lnTo>
                      <a:lnTo>
                        <a:pt x="1311" y="2072"/>
                      </a:lnTo>
                      <a:lnTo>
                        <a:pt x="1315" y="2032"/>
                      </a:lnTo>
                      <a:lnTo>
                        <a:pt x="1319" y="1993"/>
                      </a:lnTo>
                      <a:lnTo>
                        <a:pt x="1327" y="1955"/>
                      </a:lnTo>
                      <a:lnTo>
                        <a:pt x="1335" y="1917"/>
                      </a:lnTo>
                      <a:lnTo>
                        <a:pt x="1346" y="1881"/>
                      </a:lnTo>
                      <a:lnTo>
                        <a:pt x="1358" y="1844"/>
                      </a:lnTo>
                      <a:lnTo>
                        <a:pt x="1374" y="1809"/>
                      </a:lnTo>
                      <a:lnTo>
                        <a:pt x="1389" y="1774"/>
                      </a:lnTo>
                      <a:lnTo>
                        <a:pt x="1408" y="1740"/>
                      </a:lnTo>
                      <a:lnTo>
                        <a:pt x="1427" y="1709"/>
                      </a:lnTo>
                      <a:lnTo>
                        <a:pt x="1447" y="1677"/>
                      </a:lnTo>
                      <a:lnTo>
                        <a:pt x="1470" y="1646"/>
                      </a:lnTo>
                      <a:lnTo>
                        <a:pt x="1494" y="1617"/>
                      </a:lnTo>
                      <a:lnTo>
                        <a:pt x="1520" y="1588"/>
                      </a:lnTo>
                      <a:lnTo>
                        <a:pt x="1547" y="1561"/>
                      </a:lnTo>
                      <a:lnTo>
                        <a:pt x="1574" y="1536"/>
                      </a:lnTo>
                      <a:lnTo>
                        <a:pt x="1604" y="1511"/>
                      </a:lnTo>
                      <a:lnTo>
                        <a:pt x="1634" y="1488"/>
                      </a:lnTo>
                      <a:lnTo>
                        <a:pt x="1665" y="1466"/>
                      </a:lnTo>
                      <a:lnTo>
                        <a:pt x="1698" y="1446"/>
                      </a:lnTo>
                      <a:lnTo>
                        <a:pt x="1731" y="1427"/>
                      </a:lnTo>
                      <a:lnTo>
                        <a:pt x="1766" y="1410"/>
                      </a:lnTo>
                      <a:lnTo>
                        <a:pt x="1802" y="1395"/>
                      </a:lnTo>
                      <a:lnTo>
                        <a:pt x="1839" y="1380"/>
                      </a:lnTo>
                      <a:lnTo>
                        <a:pt x="1877" y="1368"/>
                      </a:lnTo>
                      <a:lnTo>
                        <a:pt x="1914" y="1358"/>
                      </a:lnTo>
                      <a:lnTo>
                        <a:pt x="1953" y="1349"/>
                      </a:lnTo>
                      <a:lnTo>
                        <a:pt x="1993" y="1342"/>
                      </a:lnTo>
                      <a:lnTo>
                        <a:pt x="2033" y="1337"/>
                      </a:lnTo>
                      <a:lnTo>
                        <a:pt x="2074" y="1334"/>
                      </a:lnTo>
                      <a:lnTo>
                        <a:pt x="2116" y="1333"/>
                      </a:lnTo>
                      <a:close/>
                      <a:moveTo>
                        <a:pt x="0" y="1780"/>
                      </a:moveTo>
                      <a:lnTo>
                        <a:pt x="0" y="2357"/>
                      </a:lnTo>
                      <a:lnTo>
                        <a:pt x="455" y="2399"/>
                      </a:lnTo>
                      <a:lnTo>
                        <a:pt x="449" y="2365"/>
                      </a:lnTo>
                      <a:lnTo>
                        <a:pt x="443" y="2329"/>
                      </a:lnTo>
                      <a:lnTo>
                        <a:pt x="439" y="2293"/>
                      </a:lnTo>
                      <a:lnTo>
                        <a:pt x="435" y="2257"/>
                      </a:lnTo>
                      <a:lnTo>
                        <a:pt x="433" y="2221"/>
                      </a:lnTo>
                      <a:lnTo>
                        <a:pt x="431" y="2185"/>
                      </a:lnTo>
                      <a:lnTo>
                        <a:pt x="429" y="2149"/>
                      </a:lnTo>
                      <a:lnTo>
                        <a:pt x="429" y="2112"/>
                      </a:lnTo>
                      <a:lnTo>
                        <a:pt x="430" y="2059"/>
                      </a:lnTo>
                      <a:lnTo>
                        <a:pt x="432" y="2005"/>
                      </a:lnTo>
                      <a:lnTo>
                        <a:pt x="437" y="1953"/>
                      </a:lnTo>
                      <a:lnTo>
                        <a:pt x="443" y="1902"/>
                      </a:lnTo>
                      <a:lnTo>
                        <a:pt x="450" y="1851"/>
                      </a:lnTo>
                      <a:lnTo>
                        <a:pt x="459" y="1800"/>
                      </a:lnTo>
                      <a:lnTo>
                        <a:pt x="470" y="1750"/>
                      </a:lnTo>
                      <a:lnTo>
                        <a:pt x="483" y="1700"/>
                      </a:lnTo>
                      <a:lnTo>
                        <a:pt x="0" y="1780"/>
                      </a:lnTo>
                      <a:close/>
                      <a:moveTo>
                        <a:pt x="707" y="3006"/>
                      </a:moveTo>
                      <a:lnTo>
                        <a:pt x="386" y="3369"/>
                      </a:lnTo>
                      <a:lnTo>
                        <a:pt x="818" y="3802"/>
                      </a:lnTo>
                      <a:lnTo>
                        <a:pt x="1217" y="3490"/>
                      </a:lnTo>
                      <a:lnTo>
                        <a:pt x="1180" y="3467"/>
                      </a:lnTo>
                      <a:lnTo>
                        <a:pt x="1143" y="3442"/>
                      </a:lnTo>
                      <a:lnTo>
                        <a:pt x="1106" y="3417"/>
                      </a:lnTo>
                      <a:lnTo>
                        <a:pt x="1070" y="3390"/>
                      </a:lnTo>
                      <a:lnTo>
                        <a:pt x="1036" y="3362"/>
                      </a:lnTo>
                      <a:lnTo>
                        <a:pt x="1001" y="3334"/>
                      </a:lnTo>
                      <a:lnTo>
                        <a:pt x="968" y="3305"/>
                      </a:lnTo>
                      <a:lnTo>
                        <a:pt x="935" y="3274"/>
                      </a:lnTo>
                      <a:lnTo>
                        <a:pt x="904" y="3244"/>
                      </a:lnTo>
                      <a:lnTo>
                        <a:pt x="873" y="3212"/>
                      </a:lnTo>
                      <a:lnTo>
                        <a:pt x="842" y="3180"/>
                      </a:lnTo>
                      <a:lnTo>
                        <a:pt x="814" y="3146"/>
                      </a:lnTo>
                      <a:lnTo>
                        <a:pt x="785" y="3113"/>
                      </a:lnTo>
                      <a:lnTo>
                        <a:pt x="759" y="3078"/>
                      </a:lnTo>
                      <a:lnTo>
                        <a:pt x="732" y="3043"/>
                      </a:lnTo>
                      <a:lnTo>
                        <a:pt x="707" y="3006"/>
                      </a:lnTo>
                      <a:close/>
                      <a:moveTo>
                        <a:pt x="1739" y="3701"/>
                      </a:moveTo>
                      <a:lnTo>
                        <a:pt x="1828" y="4235"/>
                      </a:lnTo>
                      <a:lnTo>
                        <a:pt x="2404" y="4235"/>
                      </a:lnTo>
                      <a:lnTo>
                        <a:pt x="2448" y="3709"/>
                      </a:lnTo>
                      <a:lnTo>
                        <a:pt x="2407" y="3717"/>
                      </a:lnTo>
                      <a:lnTo>
                        <a:pt x="2366" y="3724"/>
                      </a:lnTo>
                      <a:lnTo>
                        <a:pt x="2325" y="3730"/>
                      </a:lnTo>
                      <a:lnTo>
                        <a:pt x="2284" y="3734"/>
                      </a:lnTo>
                      <a:lnTo>
                        <a:pt x="2242" y="3737"/>
                      </a:lnTo>
                      <a:lnTo>
                        <a:pt x="2201" y="3740"/>
                      </a:lnTo>
                      <a:lnTo>
                        <a:pt x="2158" y="3741"/>
                      </a:lnTo>
                      <a:lnTo>
                        <a:pt x="2116" y="3742"/>
                      </a:lnTo>
                      <a:lnTo>
                        <a:pt x="2067" y="3741"/>
                      </a:lnTo>
                      <a:lnTo>
                        <a:pt x="2019" y="3739"/>
                      </a:lnTo>
                      <a:lnTo>
                        <a:pt x="1971" y="3736"/>
                      </a:lnTo>
                      <a:lnTo>
                        <a:pt x="1924" y="3732"/>
                      </a:lnTo>
                      <a:lnTo>
                        <a:pt x="1877" y="3726"/>
                      </a:lnTo>
                      <a:lnTo>
                        <a:pt x="1830" y="3718"/>
                      </a:lnTo>
                      <a:lnTo>
                        <a:pt x="1784" y="3710"/>
                      </a:lnTo>
                      <a:lnTo>
                        <a:pt x="1739" y="3701"/>
                      </a:lnTo>
                      <a:close/>
                      <a:moveTo>
                        <a:pt x="3013" y="3490"/>
                      </a:moveTo>
                      <a:lnTo>
                        <a:pt x="3413" y="3802"/>
                      </a:lnTo>
                      <a:lnTo>
                        <a:pt x="3846" y="3369"/>
                      </a:lnTo>
                      <a:lnTo>
                        <a:pt x="3524" y="3006"/>
                      </a:lnTo>
                      <a:lnTo>
                        <a:pt x="3498" y="3042"/>
                      </a:lnTo>
                      <a:lnTo>
                        <a:pt x="3472" y="3078"/>
                      </a:lnTo>
                      <a:lnTo>
                        <a:pt x="3445" y="3112"/>
                      </a:lnTo>
                      <a:lnTo>
                        <a:pt x="3417" y="3146"/>
                      </a:lnTo>
                      <a:lnTo>
                        <a:pt x="3388" y="3179"/>
                      </a:lnTo>
                      <a:lnTo>
                        <a:pt x="3357" y="3212"/>
                      </a:lnTo>
                      <a:lnTo>
                        <a:pt x="3327" y="3244"/>
                      </a:lnTo>
                      <a:lnTo>
                        <a:pt x="3295" y="3274"/>
                      </a:lnTo>
                      <a:lnTo>
                        <a:pt x="3262" y="3304"/>
                      </a:lnTo>
                      <a:lnTo>
                        <a:pt x="3230" y="3334"/>
                      </a:lnTo>
                      <a:lnTo>
                        <a:pt x="3195" y="3362"/>
                      </a:lnTo>
                      <a:lnTo>
                        <a:pt x="3160" y="3389"/>
                      </a:lnTo>
                      <a:lnTo>
                        <a:pt x="3124" y="3416"/>
                      </a:lnTo>
                      <a:lnTo>
                        <a:pt x="3089" y="3441"/>
                      </a:lnTo>
                      <a:lnTo>
                        <a:pt x="3051" y="3467"/>
                      </a:lnTo>
                      <a:lnTo>
                        <a:pt x="3013" y="3490"/>
                      </a:lnTo>
                      <a:close/>
                      <a:moveTo>
                        <a:pt x="3778" y="2383"/>
                      </a:moveTo>
                      <a:lnTo>
                        <a:pt x="4183" y="2309"/>
                      </a:lnTo>
                      <a:lnTo>
                        <a:pt x="4183" y="1780"/>
                      </a:lnTo>
                      <a:lnTo>
                        <a:pt x="3942" y="1732"/>
                      </a:lnTo>
                      <a:lnTo>
                        <a:pt x="3748" y="1700"/>
                      </a:lnTo>
                      <a:lnTo>
                        <a:pt x="3760" y="1750"/>
                      </a:lnTo>
                      <a:lnTo>
                        <a:pt x="3771" y="1800"/>
                      </a:lnTo>
                      <a:lnTo>
                        <a:pt x="3780" y="1850"/>
                      </a:lnTo>
                      <a:lnTo>
                        <a:pt x="3789" y="1901"/>
                      </a:lnTo>
                      <a:lnTo>
                        <a:pt x="3795" y="1953"/>
                      </a:lnTo>
                      <a:lnTo>
                        <a:pt x="3799" y="2005"/>
                      </a:lnTo>
                      <a:lnTo>
                        <a:pt x="3802" y="2059"/>
                      </a:lnTo>
                      <a:lnTo>
                        <a:pt x="3803" y="2112"/>
                      </a:lnTo>
                      <a:lnTo>
                        <a:pt x="3802" y="2147"/>
                      </a:lnTo>
                      <a:lnTo>
                        <a:pt x="3801" y="2180"/>
                      </a:lnTo>
                      <a:lnTo>
                        <a:pt x="3799" y="2215"/>
                      </a:lnTo>
                      <a:lnTo>
                        <a:pt x="3797" y="2249"/>
                      </a:lnTo>
                      <a:lnTo>
                        <a:pt x="3793" y="2283"/>
                      </a:lnTo>
                      <a:lnTo>
                        <a:pt x="3789" y="2317"/>
                      </a:lnTo>
                      <a:lnTo>
                        <a:pt x="3784" y="2350"/>
                      </a:lnTo>
                      <a:lnTo>
                        <a:pt x="3778" y="2383"/>
                      </a:lnTo>
                      <a:close/>
                      <a:moveTo>
                        <a:pt x="3503" y="1188"/>
                      </a:moveTo>
                      <a:lnTo>
                        <a:pt x="3750" y="817"/>
                      </a:lnTo>
                      <a:lnTo>
                        <a:pt x="3365" y="385"/>
                      </a:lnTo>
                      <a:lnTo>
                        <a:pt x="2990" y="718"/>
                      </a:lnTo>
                      <a:lnTo>
                        <a:pt x="3027" y="742"/>
                      </a:lnTo>
                      <a:lnTo>
                        <a:pt x="3065" y="765"/>
                      </a:lnTo>
                      <a:lnTo>
                        <a:pt x="3101" y="790"/>
                      </a:lnTo>
                      <a:lnTo>
                        <a:pt x="3137" y="816"/>
                      </a:lnTo>
                      <a:lnTo>
                        <a:pt x="3172" y="843"/>
                      </a:lnTo>
                      <a:lnTo>
                        <a:pt x="3206" y="870"/>
                      </a:lnTo>
                      <a:lnTo>
                        <a:pt x="3240" y="898"/>
                      </a:lnTo>
                      <a:lnTo>
                        <a:pt x="3272" y="927"/>
                      </a:lnTo>
                      <a:lnTo>
                        <a:pt x="3304" y="958"/>
                      </a:lnTo>
                      <a:lnTo>
                        <a:pt x="3336" y="987"/>
                      </a:lnTo>
                      <a:lnTo>
                        <a:pt x="3365" y="1019"/>
                      </a:lnTo>
                      <a:lnTo>
                        <a:pt x="3395" y="1052"/>
                      </a:lnTo>
                      <a:lnTo>
                        <a:pt x="3424" y="1084"/>
                      </a:lnTo>
                      <a:lnTo>
                        <a:pt x="3451" y="1118"/>
                      </a:lnTo>
                      <a:lnTo>
                        <a:pt x="3478" y="1152"/>
                      </a:lnTo>
                      <a:lnTo>
                        <a:pt x="3503" y="1188"/>
                      </a:lnTo>
                      <a:close/>
                      <a:moveTo>
                        <a:pt x="2447" y="513"/>
                      </a:moveTo>
                      <a:lnTo>
                        <a:pt x="2404" y="0"/>
                      </a:lnTo>
                      <a:lnTo>
                        <a:pt x="1828" y="0"/>
                      </a:lnTo>
                      <a:lnTo>
                        <a:pt x="1741" y="522"/>
                      </a:lnTo>
                      <a:lnTo>
                        <a:pt x="1786" y="512"/>
                      </a:lnTo>
                      <a:lnTo>
                        <a:pt x="1832" y="504"/>
                      </a:lnTo>
                      <a:lnTo>
                        <a:pt x="1878" y="497"/>
                      </a:lnTo>
                      <a:lnTo>
                        <a:pt x="1925" y="492"/>
                      </a:lnTo>
                      <a:lnTo>
                        <a:pt x="1972" y="487"/>
                      </a:lnTo>
                      <a:lnTo>
                        <a:pt x="2020" y="484"/>
                      </a:lnTo>
                      <a:lnTo>
                        <a:pt x="2068" y="482"/>
                      </a:lnTo>
                      <a:lnTo>
                        <a:pt x="2116" y="481"/>
                      </a:lnTo>
                      <a:lnTo>
                        <a:pt x="2158" y="482"/>
                      </a:lnTo>
                      <a:lnTo>
                        <a:pt x="2199" y="483"/>
                      </a:lnTo>
                      <a:lnTo>
                        <a:pt x="2241" y="486"/>
                      </a:lnTo>
                      <a:lnTo>
                        <a:pt x="2283" y="489"/>
                      </a:lnTo>
                      <a:lnTo>
                        <a:pt x="2324" y="494"/>
                      </a:lnTo>
                      <a:lnTo>
                        <a:pt x="2366" y="499"/>
                      </a:lnTo>
                      <a:lnTo>
                        <a:pt x="2406" y="505"/>
                      </a:lnTo>
                      <a:lnTo>
                        <a:pt x="2447" y="513"/>
                      </a:lnTo>
                      <a:close/>
                      <a:moveTo>
                        <a:pt x="1274" y="700"/>
                      </a:moveTo>
                      <a:lnTo>
                        <a:pt x="866" y="336"/>
                      </a:lnTo>
                      <a:lnTo>
                        <a:pt x="434" y="769"/>
                      </a:lnTo>
                      <a:lnTo>
                        <a:pt x="741" y="1166"/>
                      </a:lnTo>
                      <a:lnTo>
                        <a:pt x="769" y="1132"/>
                      </a:lnTo>
                      <a:lnTo>
                        <a:pt x="796" y="1097"/>
                      </a:lnTo>
                      <a:lnTo>
                        <a:pt x="825" y="1063"/>
                      </a:lnTo>
                      <a:lnTo>
                        <a:pt x="855" y="1030"/>
                      </a:lnTo>
                      <a:lnTo>
                        <a:pt x="885" y="998"/>
                      </a:lnTo>
                      <a:lnTo>
                        <a:pt x="916" y="966"/>
                      </a:lnTo>
                      <a:lnTo>
                        <a:pt x="949" y="935"/>
                      </a:lnTo>
                      <a:lnTo>
                        <a:pt x="981" y="905"/>
                      </a:lnTo>
                      <a:lnTo>
                        <a:pt x="1015" y="877"/>
                      </a:lnTo>
                      <a:lnTo>
                        <a:pt x="1050" y="849"/>
                      </a:lnTo>
                      <a:lnTo>
                        <a:pt x="1086" y="821"/>
                      </a:lnTo>
                      <a:lnTo>
                        <a:pt x="1121" y="795"/>
                      </a:lnTo>
                      <a:lnTo>
                        <a:pt x="1158" y="769"/>
                      </a:lnTo>
                      <a:lnTo>
                        <a:pt x="1196" y="746"/>
                      </a:lnTo>
                      <a:lnTo>
                        <a:pt x="1235" y="722"/>
                      </a:lnTo>
                      <a:lnTo>
                        <a:pt x="1274" y="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35" name="Rectangle 110"/>
              <p:cNvSpPr>
                <a:spLocks noChangeArrowheads="1"/>
              </p:cNvSpPr>
              <p:nvPr/>
            </p:nvSpPr>
            <p:spPr bwMode="auto">
              <a:xfrm>
                <a:off x="1939" y="2501"/>
                <a:ext cx="25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GMSS</a:t>
                </a:r>
              </a:p>
            </p:txBody>
          </p:sp>
        </p:grpSp>
        <p:grpSp>
          <p:nvGrpSpPr>
            <p:cNvPr id="11" name="Group 147"/>
            <p:cNvGrpSpPr>
              <a:grpSpLocks/>
            </p:cNvGrpSpPr>
            <p:nvPr/>
          </p:nvGrpSpPr>
          <p:grpSpPr bwMode="auto">
            <a:xfrm>
              <a:off x="2882900" y="3271838"/>
              <a:ext cx="168275" cy="331787"/>
              <a:chOff x="1517" y="1842"/>
              <a:chExt cx="177" cy="227"/>
            </a:xfrm>
          </p:grpSpPr>
          <p:sp>
            <p:nvSpPr>
              <p:cNvPr id="321" name="Rectangle 148"/>
              <p:cNvSpPr>
                <a:spLocks noChangeArrowheads="1"/>
              </p:cNvSpPr>
              <p:nvPr/>
            </p:nvSpPr>
            <p:spPr bwMode="auto">
              <a:xfrm>
                <a:off x="1517" y="1963"/>
                <a:ext cx="17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HLR</a:t>
                </a:r>
              </a:p>
            </p:txBody>
          </p:sp>
          <p:grpSp>
            <p:nvGrpSpPr>
              <p:cNvPr id="12" name="Group 149"/>
              <p:cNvGrpSpPr>
                <a:grpSpLocks noChangeAspect="1"/>
              </p:cNvGrpSpPr>
              <p:nvPr/>
            </p:nvGrpSpPr>
            <p:grpSpPr bwMode="auto">
              <a:xfrm>
                <a:off x="1555" y="1842"/>
                <a:ext cx="100" cy="128"/>
                <a:chOff x="2500" y="2120"/>
                <a:chExt cx="411" cy="522"/>
              </a:xfrm>
            </p:grpSpPr>
            <p:sp>
              <p:nvSpPr>
                <p:cNvPr id="323" name="AutoShape 15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00" y="2120"/>
                  <a:ext cx="411" cy="5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4" name="Freeform 151"/>
                <p:cNvSpPr>
                  <a:spLocks/>
                </p:cNvSpPr>
                <p:nvPr/>
              </p:nvSpPr>
              <p:spPr bwMode="auto">
                <a:xfrm>
                  <a:off x="2500" y="2120"/>
                  <a:ext cx="411" cy="522"/>
                </a:xfrm>
                <a:custGeom>
                  <a:avLst/>
                  <a:gdLst>
                    <a:gd name="T0" fmla="*/ 0 w 12741"/>
                    <a:gd name="T1" fmla="*/ 0 h 16182"/>
                    <a:gd name="T2" fmla="*/ 0 w 12741"/>
                    <a:gd name="T3" fmla="*/ 0 h 16182"/>
                    <a:gd name="T4" fmla="*/ 0 w 12741"/>
                    <a:gd name="T5" fmla="*/ 0 h 16182"/>
                    <a:gd name="T6" fmla="*/ 0 w 12741"/>
                    <a:gd name="T7" fmla="*/ 0 h 16182"/>
                    <a:gd name="T8" fmla="*/ 0 w 12741"/>
                    <a:gd name="T9" fmla="*/ 0 h 16182"/>
                    <a:gd name="T10" fmla="*/ 0 w 12741"/>
                    <a:gd name="T11" fmla="*/ 0 h 16182"/>
                    <a:gd name="T12" fmla="*/ 0 w 12741"/>
                    <a:gd name="T13" fmla="*/ 0 h 16182"/>
                    <a:gd name="T14" fmla="*/ 0 w 12741"/>
                    <a:gd name="T15" fmla="*/ 0 h 16182"/>
                    <a:gd name="T16" fmla="*/ 0 w 12741"/>
                    <a:gd name="T17" fmla="*/ 0 h 16182"/>
                    <a:gd name="T18" fmla="*/ 0 w 12741"/>
                    <a:gd name="T19" fmla="*/ 0 h 16182"/>
                    <a:gd name="T20" fmla="*/ 0 w 12741"/>
                    <a:gd name="T21" fmla="*/ 0 h 16182"/>
                    <a:gd name="T22" fmla="*/ 0 w 12741"/>
                    <a:gd name="T23" fmla="*/ 0 h 16182"/>
                    <a:gd name="T24" fmla="*/ 0 w 12741"/>
                    <a:gd name="T25" fmla="*/ 0 h 16182"/>
                    <a:gd name="T26" fmla="*/ 0 w 12741"/>
                    <a:gd name="T27" fmla="*/ 0 h 16182"/>
                    <a:gd name="T28" fmla="*/ 0 w 12741"/>
                    <a:gd name="T29" fmla="*/ 0 h 16182"/>
                    <a:gd name="T30" fmla="*/ 0 w 12741"/>
                    <a:gd name="T31" fmla="*/ 0 h 16182"/>
                    <a:gd name="T32" fmla="*/ 0 w 12741"/>
                    <a:gd name="T33" fmla="*/ 0 h 16182"/>
                    <a:gd name="T34" fmla="*/ 0 w 12741"/>
                    <a:gd name="T35" fmla="*/ 0 h 16182"/>
                    <a:gd name="T36" fmla="*/ 0 w 12741"/>
                    <a:gd name="T37" fmla="*/ 0 h 16182"/>
                    <a:gd name="T38" fmla="*/ 0 w 12741"/>
                    <a:gd name="T39" fmla="*/ 0 h 16182"/>
                    <a:gd name="T40" fmla="*/ 0 w 12741"/>
                    <a:gd name="T41" fmla="*/ 0 h 16182"/>
                    <a:gd name="T42" fmla="*/ 0 w 12741"/>
                    <a:gd name="T43" fmla="*/ 0 h 16182"/>
                    <a:gd name="T44" fmla="*/ 0 w 12741"/>
                    <a:gd name="T45" fmla="*/ 0 h 16182"/>
                    <a:gd name="T46" fmla="*/ 0 w 12741"/>
                    <a:gd name="T47" fmla="*/ 0 h 16182"/>
                    <a:gd name="T48" fmla="*/ 0 w 12741"/>
                    <a:gd name="T49" fmla="*/ 0 h 16182"/>
                    <a:gd name="T50" fmla="*/ 0 w 12741"/>
                    <a:gd name="T51" fmla="*/ 0 h 16182"/>
                    <a:gd name="T52" fmla="*/ 0 w 12741"/>
                    <a:gd name="T53" fmla="*/ 0 h 16182"/>
                    <a:gd name="T54" fmla="*/ 0 w 12741"/>
                    <a:gd name="T55" fmla="*/ 0 h 16182"/>
                    <a:gd name="T56" fmla="*/ 0 w 12741"/>
                    <a:gd name="T57" fmla="*/ 0 h 16182"/>
                    <a:gd name="T58" fmla="*/ 0 w 12741"/>
                    <a:gd name="T59" fmla="*/ 0 h 16182"/>
                    <a:gd name="T60" fmla="*/ 0 w 12741"/>
                    <a:gd name="T61" fmla="*/ 0 h 16182"/>
                    <a:gd name="T62" fmla="*/ 0 w 12741"/>
                    <a:gd name="T63" fmla="*/ 0 h 16182"/>
                    <a:gd name="T64" fmla="*/ 0 w 12741"/>
                    <a:gd name="T65" fmla="*/ 0 h 16182"/>
                    <a:gd name="T66" fmla="*/ 0 w 12741"/>
                    <a:gd name="T67" fmla="*/ 0 h 16182"/>
                    <a:gd name="T68" fmla="*/ 0 w 12741"/>
                    <a:gd name="T69" fmla="*/ 0 h 16182"/>
                    <a:gd name="T70" fmla="*/ 0 w 12741"/>
                    <a:gd name="T71" fmla="*/ 0 h 16182"/>
                    <a:gd name="T72" fmla="*/ 0 w 12741"/>
                    <a:gd name="T73" fmla="*/ 0 h 16182"/>
                    <a:gd name="T74" fmla="*/ 0 w 12741"/>
                    <a:gd name="T75" fmla="*/ 0 h 16182"/>
                    <a:gd name="T76" fmla="*/ 0 w 12741"/>
                    <a:gd name="T77" fmla="*/ 0 h 16182"/>
                    <a:gd name="T78" fmla="*/ 0 w 12741"/>
                    <a:gd name="T79" fmla="*/ 0 h 16182"/>
                    <a:gd name="T80" fmla="*/ 0 w 12741"/>
                    <a:gd name="T81" fmla="*/ 0 h 16182"/>
                    <a:gd name="T82" fmla="*/ 0 w 12741"/>
                    <a:gd name="T83" fmla="*/ 0 h 16182"/>
                    <a:gd name="T84" fmla="*/ 0 w 12741"/>
                    <a:gd name="T85" fmla="*/ 0 h 16182"/>
                    <a:gd name="T86" fmla="*/ 0 w 12741"/>
                    <a:gd name="T87" fmla="*/ 0 h 16182"/>
                    <a:gd name="T88" fmla="*/ 0 w 12741"/>
                    <a:gd name="T89" fmla="*/ 0 h 16182"/>
                    <a:gd name="T90" fmla="*/ 0 w 12741"/>
                    <a:gd name="T91" fmla="*/ 0 h 16182"/>
                    <a:gd name="T92" fmla="*/ 0 w 12741"/>
                    <a:gd name="T93" fmla="*/ 0 h 16182"/>
                    <a:gd name="T94" fmla="*/ 0 w 12741"/>
                    <a:gd name="T95" fmla="*/ 0 h 16182"/>
                    <a:gd name="T96" fmla="*/ 0 w 12741"/>
                    <a:gd name="T97" fmla="*/ 0 h 16182"/>
                    <a:gd name="T98" fmla="*/ 0 w 12741"/>
                    <a:gd name="T99" fmla="*/ 0 h 16182"/>
                    <a:gd name="T100" fmla="*/ 0 w 12741"/>
                    <a:gd name="T101" fmla="*/ 0 h 16182"/>
                    <a:gd name="T102" fmla="*/ 0 w 12741"/>
                    <a:gd name="T103" fmla="*/ 0 h 16182"/>
                    <a:gd name="T104" fmla="*/ 0 w 12741"/>
                    <a:gd name="T105" fmla="*/ 0 h 16182"/>
                    <a:gd name="T106" fmla="*/ 0 w 12741"/>
                    <a:gd name="T107" fmla="*/ 0 h 16182"/>
                    <a:gd name="T108" fmla="*/ 0 w 12741"/>
                    <a:gd name="T109" fmla="*/ 0 h 16182"/>
                    <a:gd name="T110" fmla="*/ 0 w 12741"/>
                    <a:gd name="T111" fmla="*/ 0 h 16182"/>
                    <a:gd name="T112" fmla="*/ 0 w 12741"/>
                    <a:gd name="T113" fmla="*/ 0 h 16182"/>
                    <a:gd name="T114" fmla="*/ 0 w 12741"/>
                    <a:gd name="T115" fmla="*/ 0 h 16182"/>
                    <a:gd name="T116" fmla="*/ 0 w 12741"/>
                    <a:gd name="T117" fmla="*/ 0 h 1618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12741"/>
                    <a:gd name="T178" fmla="*/ 0 h 16182"/>
                    <a:gd name="T179" fmla="*/ 12741 w 12741"/>
                    <a:gd name="T180" fmla="*/ 16182 h 1618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12741" h="16182">
                      <a:moveTo>
                        <a:pt x="12738" y="11970"/>
                      </a:moveTo>
                      <a:lnTo>
                        <a:pt x="12738" y="12101"/>
                      </a:lnTo>
                      <a:lnTo>
                        <a:pt x="12738" y="12233"/>
                      </a:lnTo>
                      <a:lnTo>
                        <a:pt x="12738" y="12365"/>
                      </a:lnTo>
                      <a:lnTo>
                        <a:pt x="12739" y="12497"/>
                      </a:lnTo>
                      <a:lnTo>
                        <a:pt x="12739" y="12629"/>
                      </a:lnTo>
                      <a:lnTo>
                        <a:pt x="12739" y="12761"/>
                      </a:lnTo>
                      <a:lnTo>
                        <a:pt x="12739" y="12892"/>
                      </a:lnTo>
                      <a:lnTo>
                        <a:pt x="12740" y="13023"/>
                      </a:lnTo>
                      <a:lnTo>
                        <a:pt x="12740" y="13155"/>
                      </a:lnTo>
                      <a:lnTo>
                        <a:pt x="12740" y="13286"/>
                      </a:lnTo>
                      <a:lnTo>
                        <a:pt x="12740" y="13418"/>
                      </a:lnTo>
                      <a:lnTo>
                        <a:pt x="12741" y="13549"/>
                      </a:lnTo>
                      <a:lnTo>
                        <a:pt x="12741" y="13680"/>
                      </a:lnTo>
                      <a:lnTo>
                        <a:pt x="12741" y="13811"/>
                      </a:lnTo>
                      <a:lnTo>
                        <a:pt x="12741" y="13942"/>
                      </a:lnTo>
                      <a:lnTo>
                        <a:pt x="12741" y="14072"/>
                      </a:lnTo>
                      <a:lnTo>
                        <a:pt x="12733" y="14172"/>
                      </a:lnTo>
                      <a:lnTo>
                        <a:pt x="12708" y="14273"/>
                      </a:lnTo>
                      <a:lnTo>
                        <a:pt x="12667" y="14372"/>
                      </a:lnTo>
                      <a:lnTo>
                        <a:pt x="12611" y="14471"/>
                      </a:lnTo>
                      <a:lnTo>
                        <a:pt x="12541" y="14568"/>
                      </a:lnTo>
                      <a:lnTo>
                        <a:pt x="12454" y="14665"/>
                      </a:lnTo>
                      <a:lnTo>
                        <a:pt x="12354" y="14760"/>
                      </a:lnTo>
                      <a:lnTo>
                        <a:pt x="12240" y="14854"/>
                      </a:lnTo>
                      <a:lnTo>
                        <a:pt x="12112" y="14946"/>
                      </a:lnTo>
                      <a:lnTo>
                        <a:pt x="11972" y="15036"/>
                      </a:lnTo>
                      <a:lnTo>
                        <a:pt x="11819" y="15125"/>
                      </a:lnTo>
                      <a:lnTo>
                        <a:pt x="11653" y="15211"/>
                      </a:lnTo>
                      <a:lnTo>
                        <a:pt x="11476" y="15295"/>
                      </a:lnTo>
                      <a:lnTo>
                        <a:pt x="11286" y="15376"/>
                      </a:lnTo>
                      <a:lnTo>
                        <a:pt x="11086" y="15454"/>
                      </a:lnTo>
                      <a:lnTo>
                        <a:pt x="10875" y="15529"/>
                      </a:lnTo>
                      <a:lnTo>
                        <a:pt x="10653" y="15601"/>
                      </a:lnTo>
                      <a:lnTo>
                        <a:pt x="10423" y="15670"/>
                      </a:lnTo>
                      <a:lnTo>
                        <a:pt x="10182" y="15736"/>
                      </a:lnTo>
                      <a:lnTo>
                        <a:pt x="9933" y="15797"/>
                      </a:lnTo>
                      <a:lnTo>
                        <a:pt x="9673" y="15855"/>
                      </a:lnTo>
                      <a:lnTo>
                        <a:pt x="9407" y="15909"/>
                      </a:lnTo>
                      <a:lnTo>
                        <a:pt x="9132" y="15958"/>
                      </a:lnTo>
                      <a:lnTo>
                        <a:pt x="8850" y="16003"/>
                      </a:lnTo>
                      <a:lnTo>
                        <a:pt x="8561" y="16043"/>
                      </a:lnTo>
                      <a:lnTo>
                        <a:pt x="8265" y="16079"/>
                      </a:lnTo>
                      <a:lnTo>
                        <a:pt x="7962" y="16110"/>
                      </a:lnTo>
                      <a:lnTo>
                        <a:pt x="7655" y="16135"/>
                      </a:lnTo>
                      <a:lnTo>
                        <a:pt x="7341" y="16156"/>
                      </a:lnTo>
                      <a:lnTo>
                        <a:pt x="7022" y="16170"/>
                      </a:lnTo>
                      <a:lnTo>
                        <a:pt x="6698" y="16179"/>
                      </a:lnTo>
                      <a:lnTo>
                        <a:pt x="6370" y="16182"/>
                      </a:lnTo>
                      <a:lnTo>
                        <a:pt x="6043" y="16179"/>
                      </a:lnTo>
                      <a:lnTo>
                        <a:pt x="5719" y="16170"/>
                      </a:lnTo>
                      <a:lnTo>
                        <a:pt x="5400" y="16156"/>
                      </a:lnTo>
                      <a:lnTo>
                        <a:pt x="5086" y="16135"/>
                      </a:lnTo>
                      <a:lnTo>
                        <a:pt x="4779" y="16110"/>
                      </a:lnTo>
                      <a:lnTo>
                        <a:pt x="4476" y="16079"/>
                      </a:lnTo>
                      <a:lnTo>
                        <a:pt x="4180" y="16043"/>
                      </a:lnTo>
                      <a:lnTo>
                        <a:pt x="3891" y="16003"/>
                      </a:lnTo>
                      <a:lnTo>
                        <a:pt x="3608" y="15958"/>
                      </a:lnTo>
                      <a:lnTo>
                        <a:pt x="3334" y="15909"/>
                      </a:lnTo>
                      <a:lnTo>
                        <a:pt x="3067" y="15855"/>
                      </a:lnTo>
                      <a:lnTo>
                        <a:pt x="2808" y="15797"/>
                      </a:lnTo>
                      <a:lnTo>
                        <a:pt x="2558" y="15736"/>
                      </a:lnTo>
                      <a:lnTo>
                        <a:pt x="2318" y="15670"/>
                      </a:lnTo>
                      <a:lnTo>
                        <a:pt x="2087" y="15601"/>
                      </a:lnTo>
                      <a:lnTo>
                        <a:pt x="1866" y="15529"/>
                      </a:lnTo>
                      <a:lnTo>
                        <a:pt x="1655" y="15454"/>
                      </a:lnTo>
                      <a:lnTo>
                        <a:pt x="1455" y="15376"/>
                      </a:lnTo>
                      <a:lnTo>
                        <a:pt x="1265" y="15295"/>
                      </a:lnTo>
                      <a:lnTo>
                        <a:pt x="1088" y="15211"/>
                      </a:lnTo>
                      <a:lnTo>
                        <a:pt x="922" y="15125"/>
                      </a:lnTo>
                      <a:lnTo>
                        <a:pt x="768" y="15036"/>
                      </a:lnTo>
                      <a:lnTo>
                        <a:pt x="628" y="14946"/>
                      </a:lnTo>
                      <a:lnTo>
                        <a:pt x="500" y="14854"/>
                      </a:lnTo>
                      <a:lnTo>
                        <a:pt x="387" y="14760"/>
                      </a:lnTo>
                      <a:lnTo>
                        <a:pt x="287" y="14665"/>
                      </a:lnTo>
                      <a:lnTo>
                        <a:pt x="200" y="14568"/>
                      </a:lnTo>
                      <a:lnTo>
                        <a:pt x="130" y="14471"/>
                      </a:lnTo>
                      <a:lnTo>
                        <a:pt x="73" y="14372"/>
                      </a:lnTo>
                      <a:lnTo>
                        <a:pt x="32" y="14273"/>
                      </a:lnTo>
                      <a:lnTo>
                        <a:pt x="8" y="14172"/>
                      </a:lnTo>
                      <a:lnTo>
                        <a:pt x="0" y="14072"/>
                      </a:lnTo>
                      <a:lnTo>
                        <a:pt x="0" y="13942"/>
                      </a:lnTo>
                      <a:lnTo>
                        <a:pt x="0" y="13811"/>
                      </a:lnTo>
                      <a:lnTo>
                        <a:pt x="0" y="13681"/>
                      </a:lnTo>
                      <a:lnTo>
                        <a:pt x="0" y="13549"/>
                      </a:lnTo>
                      <a:lnTo>
                        <a:pt x="0" y="13419"/>
                      </a:lnTo>
                      <a:lnTo>
                        <a:pt x="0" y="13287"/>
                      </a:lnTo>
                      <a:lnTo>
                        <a:pt x="0" y="13156"/>
                      </a:lnTo>
                      <a:lnTo>
                        <a:pt x="1" y="13023"/>
                      </a:lnTo>
                      <a:lnTo>
                        <a:pt x="1" y="12892"/>
                      </a:lnTo>
                      <a:lnTo>
                        <a:pt x="1" y="12761"/>
                      </a:lnTo>
                      <a:lnTo>
                        <a:pt x="1" y="12628"/>
                      </a:lnTo>
                      <a:lnTo>
                        <a:pt x="1" y="12497"/>
                      </a:lnTo>
                      <a:lnTo>
                        <a:pt x="1" y="12364"/>
                      </a:lnTo>
                      <a:lnTo>
                        <a:pt x="1" y="12233"/>
                      </a:lnTo>
                      <a:lnTo>
                        <a:pt x="1" y="12100"/>
                      </a:lnTo>
                      <a:lnTo>
                        <a:pt x="2" y="11969"/>
                      </a:lnTo>
                      <a:lnTo>
                        <a:pt x="1" y="11968"/>
                      </a:lnTo>
                      <a:lnTo>
                        <a:pt x="0" y="11968"/>
                      </a:lnTo>
                      <a:lnTo>
                        <a:pt x="0" y="11458"/>
                      </a:lnTo>
                      <a:lnTo>
                        <a:pt x="0" y="11457"/>
                      </a:lnTo>
                      <a:lnTo>
                        <a:pt x="0" y="11456"/>
                      </a:lnTo>
                      <a:lnTo>
                        <a:pt x="0" y="11455"/>
                      </a:lnTo>
                      <a:lnTo>
                        <a:pt x="0" y="11454"/>
                      </a:lnTo>
                      <a:lnTo>
                        <a:pt x="0" y="11448"/>
                      </a:lnTo>
                      <a:lnTo>
                        <a:pt x="0" y="11443"/>
                      </a:lnTo>
                      <a:lnTo>
                        <a:pt x="0" y="11438"/>
                      </a:lnTo>
                      <a:lnTo>
                        <a:pt x="0" y="11433"/>
                      </a:lnTo>
                      <a:lnTo>
                        <a:pt x="0" y="10747"/>
                      </a:lnTo>
                      <a:lnTo>
                        <a:pt x="0" y="10742"/>
                      </a:lnTo>
                      <a:lnTo>
                        <a:pt x="0" y="10737"/>
                      </a:lnTo>
                      <a:lnTo>
                        <a:pt x="0" y="10653"/>
                      </a:lnTo>
                      <a:lnTo>
                        <a:pt x="0" y="10569"/>
                      </a:lnTo>
                      <a:lnTo>
                        <a:pt x="0" y="10485"/>
                      </a:lnTo>
                      <a:lnTo>
                        <a:pt x="0" y="10401"/>
                      </a:lnTo>
                      <a:lnTo>
                        <a:pt x="0" y="10316"/>
                      </a:lnTo>
                      <a:lnTo>
                        <a:pt x="0" y="10231"/>
                      </a:lnTo>
                      <a:lnTo>
                        <a:pt x="0" y="10147"/>
                      </a:lnTo>
                      <a:lnTo>
                        <a:pt x="0" y="10062"/>
                      </a:lnTo>
                      <a:lnTo>
                        <a:pt x="0" y="9833"/>
                      </a:lnTo>
                      <a:lnTo>
                        <a:pt x="1" y="9833"/>
                      </a:lnTo>
                      <a:lnTo>
                        <a:pt x="1" y="9776"/>
                      </a:lnTo>
                      <a:lnTo>
                        <a:pt x="1" y="9720"/>
                      </a:lnTo>
                      <a:lnTo>
                        <a:pt x="1" y="9664"/>
                      </a:lnTo>
                      <a:lnTo>
                        <a:pt x="1" y="9608"/>
                      </a:lnTo>
                      <a:lnTo>
                        <a:pt x="1" y="9551"/>
                      </a:lnTo>
                      <a:lnTo>
                        <a:pt x="1" y="9495"/>
                      </a:lnTo>
                      <a:lnTo>
                        <a:pt x="1" y="9439"/>
                      </a:lnTo>
                      <a:lnTo>
                        <a:pt x="1" y="9383"/>
                      </a:lnTo>
                      <a:lnTo>
                        <a:pt x="1" y="9326"/>
                      </a:lnTo>
                      <a:lnTo>
                        <a:pt x="1" y="9270"/>
                      </a:lnTo>
                      <a:lnTo>
                        <a:pt x="1" y="9214"/>
                      </a:lnTo>
                      <a:lnTo>
                        <a:pt x="1" y="9157"/>
                      </a:lnTo>
                      <a:lnTo>
                        <a:pt x="1" y="9101"/>
                      </a:lnTo>
                      <a:lnTo>
                        <a:pt x="1" y="9045"/>
                      </a:lnTo>
                      <a:lnTo>
                        <a:pt x="1" y="8988"/>
                      </a:lnTo>
                      <a:lnTo>
                        <a:pt x="2" y="8931"/>
                      </a:lnTo>
                      <a:lnTo>
                        <a:pt x="1" y="8931"/>
                      </a:lnTo>
                      <a:lnTo>
                        <a:pt x="0" y="8931"/>
                      </a:lnTo>
                      <a:lnTo>
                        <a:pt x="0" y="7711"/>
                      </a:lnTo>
                      <a:lnTo>
                        <a:pt x="0" y="7706"/>
                      </a:lnTo>
                      <a:lnTo>
                        <a:pt x="0" y="7701"/>
                      </a:lnTo>
                      <a:lnTo>
                        <a:pt x="0" y="7617"/>
                      </a:lnTo>
                      <a:lnTo>
                        <a:pt x="0" y="7533"/>
                      </a:lnTo>
                      <a:lnTo>
                        <a:pt x="0" y="7449"/>
                      </a:lnTo>
                      <a:lnTo>
                        <a:pt x="0" y="7364"/>
                      </a:lnTo>
                      <a:lnTo>
                        <a:pt x="0" y="7280"/>
                      </a:lnTo>
                      <a:lnTo>
                        <a:pt x="0" y="7195"/>
                      </a:lnTo>
                      <a:lnTo>
                        <a:pt x="0" y="7110"/>
                      </a:lnTo>
                      <a:lnTo>
                        <a:pt x="0" y="7026"/>
                      </a:lnTo>
                      <a:lnTo>
                        <a:pt x="0" y="6796"/>
                      </a:lnTo>
                      <a:lnTo>
                        <a:pt x="1" y="6796"/>
                      </a:lnTo>
                      <a:lnTo>
                        <a:pt x="1" y="6736"/>
                      </a:lnTo>
                      <a:lnTo>
                        <a:pt x="1" y="6674"/>
                      </a:lnTo>
                      <a:lnTo>
                        <a:pt x="1" y="6613"/>
                      </a:lnTo>
                      <a:lnTo>
                        <a:pt x="1" y="6553"/>
                      </a:lnTo>
                      <a:lnTo>
                        <a:pt x="1" y="6492"/>
                      </a:lnTo>
                      <a:lnTo>
                        <a:pt x="1" y="6431"/>
                      </a:lnTo>
                      <a:lnTo>
                        <a:pt x="1" y="6370"/>
                      </a:lnTo>
                      <a:lnTo>
                        <a:pt x="1" y="6309"/>
                      </a:lnTo>
                      <a:lnTo>
                        <a:pt x="1" y="6248"/>
                      </a:lnTo>
                      <a:lnTo>
                        <a:pt x="1" y="6188"/>
                      </a:lnTo>
                      <a:lnTo>
                        <a:pt x="1" y="6126"/>
                      </a:lnTo>
                      <a:lnTo>
                        <a:pt x="1" y="6065"/>
                      </a:lnTo>
                      <a:lnTo>
                        <a:pt x="1" y="6005"/>
                      </a:lnTo>
                      <a:lnTo>
                        <a:pt x="1" y="5944"/>
                      </a:lnTo>
                      <a:lnTo>
                        <a:pt x="1" y="5883"/>
                      </a:lnTo>
                      <a:lnTo>
                        <a:pt x="2" y="5821"/>
                      </a:lnTo>
                      <a:lnTo>
                        <a:pt x="1" y="5821"/>
                      </a:lnTo>
                      <a:lnTo>
                        <a:pt x="0" y="5820"/>
                      </a:lnTo>
                      <a:lnTo>
                        <a:pt x="0" y="4601"/>
                      </a:lnTo>
                      <a:lnTo>
                        <a:pt x="0" y="4596"/>
                      </a:lnTo>
                      <a:lnTo>
                        <a:pt x="0" y="4591"/>
                      </a:lnTo>
                      <a:lnTo>
                        <a:pt x="0" y="4507"/>
                      </a:lnTo>
                      <a:lnTo>
                        <a:pt x="0" y="4423"/>
                      </a:lnTo>
                      <a:lnTo>
                        <a:pt x="0" y="4338"/>
                      </a:lnTo>
                      <a:lnTo>
                        <a:pt x="0" y="4254"/>
                      </a:lnTo>
                      <a:lnTo>
                        <a:pt x="0" y="4169"/>
                      </a:lnTo>
                      <a:lnTo>
                        <a:pt x="0" y="4085"/>
                      </a:lnTo>
                      <a:lnTo>
                        <a:pt x="0" y="4000"/>
                      </a:lnTo>
                      <a:lnTo>
                        <a:pt x="0" y="3915"/>
                      </a:lnTo>
                      <a:lnTo>
                        <a:pt x="0" y="3685"/>
                      </a:lnTo>
                      <a:lnTo>
                        <a:pt x="1" y="3685"/>
                      </a:lnTo>
                      <a:lnTo>
                        <a:pt x="1" y="3579"/>
                      </a:lnTo>
                      <a:lnTo>
                        <a:pt x="1" y="3473"/>
                      </a:lnTo>
                      <a:lnTo>
                        <a:pt x="1" y="3367"/>
                      </a:lnTo>
                      <a:lnTo>
                        <a:pt x="1" y="3260"/>
                      </a:lnTo>
                      <a:lnTo>
                        <a:pt x="1" y="3153"/>
                      </a:lnTo>
                      <a:lnTo>
                        <a:pt x="1" y="3046"/>
                      </a:lnTo>
                      <a:lnTo>
                        <a:pt x="1" y="2940"/>
                      </a:lnTo>
                      <a:lnTo>
                        <a:pt x="1" y="2833"/>
                      </a:lnTo>
                      <a:lnTo>
                        <a:pt x="1" y="2727"/>
                      </a:lnTo>
                      <a:lnTo>
                        <a:pt x="1" y="2619"/>
                      </a:lnTo>
                      <a:lnTo>
                        <a:pt x="1" y="2513"/>
                      </a:lnTo>
                      <a:lnTo>
                        <a:pt x="1" y="2407"/>
                      </a:lnTo>
                      <a:lnTo>
                        <a:pt x="1" y="2300"/>
                      </a:lnTo>
                      <a:lnTo>
                        <a:pt x="2" y="2194"/>
                      </a:lnTo>
                      <a:lnTo>
                        <a:pt x="2" y="2087"/>
                      </a:lnTo>
                      <a:lnTo>
                        <a:pt x="2" y="1981"/>
                      </a:lnTo>
                      <a:lnTo>
                        <a:pt x="1" y="1971"/>
                      </a:lnTo>
                      <a:lnTo>
                        <a:pt x="0" y="1961"/>
                      </a:lnTo>
                      <a:lnTo>
                        <a:pt x="0" y="1952"/>
                      </a:lnTo>
                      <a:lnTo>
                        <a:pt x="0" y="1942"/>
                      </a:lnTo>
                      <a:lnTo>
                        <a:pt x="8" y="1842"/>
                      </a:lnTo>
                      <a:lnTo>
                        <a:pt x="32" y="1743"/>
                      </a:lnTo>
                      <a:lnTo>
                        <a:pt x="73" y="1646"/>
                      </a:lnTo>
                      <a:lnTo>
                        <a:pt x="130" y="1550"/>
                      </a:lnTo>
                      <a:lnTo>
                        <a:pt x="200" y="1456"/>
                      </a:lnTo>
                      <a:lnTo>
                        <a:pt x="287" y="1364"/>
                      </a:lnTo>
                      <a:lnTo>
                        <a:pt x="387" y="1274"/>
                      </a:lnTo>
                      <a:lnTo>
                        <a:pt x="500" y="1185"/>
                      </a:lnTo>
                      <a:lnTo>
                        <a:pt x="628" y="1099"/>
                      </a:lnTo>
                      <a:lnTo>
                        <a:pt x="768" y="1016"/>
                      </a:lnTo>
                      <a:lnTo>
                        <a:pt x="922" y="935"/>
                      </a:lnTo>
                      <a:lnTo>
                        <a:pt x="1088" y="856"/>
                      </a:lnTo>
                      <a:lnTo>
                        <a:pt x="1265" y="780"/>
                      </a:lnTo>
                      <a:lnTo>
                        <a:pt x="1455" y="707"/>
                      </a:lnTo>
                      <a:lnTo>
                        <a:pt x="1655" y="636"/>
                      </a:lnTo>
                      <a:lnTo>
                        <a:pt x="1866" y="568"/>
                      </a:lnTo>
                      <a:lnTo>
                        <a:pt x="2087" y="505"/>
                      </a:lnTo>
                      <a:lnTo>
                        <a:pt x="2318" y="443"/>
                      </a:lnTo>
                      <a:lnTo>
                        <a:pt x="2558" y="386"/>
                      </a:lnTo>
                      <a:lnTo>
                        <a:pt x="2808" y="332"/>
                      </a:lnTo>
                      <a:lnTo>
                        <a:pt x="3067" y="281"/>
                      </a:lnTo>
                      <a:lnTo>
                        <a:pt x="3334" y="235"/>
                      </a:lnTo>
                      <a:lnTo>
                        <a:pt x="3608" y="191"/>
                      </a:lnTo>
                      <a:lnTo>
                        <a:pt x="3891" y="153"/>
                      </a:lnTo>
                      <a:lnTo>
                        <a:pt x="4180" y="118"/>
                      </a:lnTo>
                      <a:lnTo>
                        <a:pt x="4476" y="87"/>
                      </a:lnTo>
                      <a:lnTo>
                        <a:pt x="4779" y="62"/>
                      </a:lnTo>
                      <a:lnTo>
                        <a:pt x="5086" y="39"/>
                      </a:lnTo>
                      <a:lnTo>
                        <a:pt x="5400" y="22"/>
                      </a:lnTo>
                      <a:lnTo>
                        <a:pt x="5719" y="10"/>
                      </a:lnTo>
                      <a:lnTo>
                        <a:pt x="6043" y="3"/>
                      </a:lnTo>
                      <a:lnTo>
                        <a:pt x="6370" y="0"/>
                      </a:lnTo>
                      <a:lnTo>
                        <a:pt x="6698" y="3"/>
                      </a:lnTo>
                      <a:lnTo>
                        <a:pt x="7022" y="10"/>
                      </a:lnTo>
                      <a:lnTo>
                        <a:pt x="7341" y="22"/>
                      </a:lnTo>
                      <a:lnTo>
                        <a:pt x="7655" y="39"/>
                      </a:lnTo>
                      <a:lnTo>
                        <a:pt x="7962" y="62"/>
                      </a:lnTo>
                      <a:lnTo>
                        <a:pt x="8265" y="87"/>
                      </a:lnTo>
                      <a:lnTo>
                        <a:pt x="8561" y="118"/>
                      </a:lnTo>
                      <a:lnTo>
                        <a:pt x="8850" y="153"/>
                      </a:lnTo>
                      <a:lnTo>
                        <a:pt x="9132" y="191"/>
                      </a:lnTo>
                      <a:lnTo>
                        <a:pt x="9407" y="235"/>
                      </a:lnTo>
                      <a:lnTo>
                        <a:pt x="9673" y="281"/>
                      </a:lnTo>
                      <a:lnTo>
                        <a:pt x="9933" y="332"/>
                      </a:lnTo>
                      <a:lnTo>
                        <a:pt x="10182" y="386"/>
                      </a:lnTo>
                      <a:lnTo>
                        <a:pt x="10423" y="443"/>
                      </a:lnTo>
                      <a:lnTo>
                        <a:pt x="10653" y="505"/>
                      </a:lnTo>
                      <a:lnTo>
                        <a:pt x="10875" y="568"/>
                      </a:lnTo>
                      <a:lnTo>
                        <a:pt x="11086" y="636"/>
                      </a:lnTo>
                      <a:lnTo>
                        <a:pt x="11286" y="707"/>
                      </a:lnTo>
                      <a:lnTo>
                        <a:pt x="11476" y="780"/>
                      </a:lnTo>
                      <a:lnTo>
                        <a:pt x="11653" y="856"/>
                      </a:lnTo>
                      <a:lnTo>
                        <a:pt x="11819" y="935"/>
                      </a:lnTo>
                      <a:lnTo>
                        <a:pt x="11972" y="1016"/>
                      </a:lnTo>
                      <a:lnTo>
                        <a:pt x="12112" y="1099"/>
                      </a:lnTo>
                      <a:lnTo>
                        <a:pt x="12240" y="1185"/>
                      </a:lnTo>
                      <a:lnTo>
                        <a:pt x="12354" y="1274"/>
                      </a:lnTo>
                      <a:lnTo>
                        <a:pt x="12454" y="1364"/>
                      </a:lnTo>
                      <a:lnTo>
                        <a:pt x="12541" y="1456"/>
                      </a:lnTo>
                      <a:lnTo>
                        <a:pt x="12611" y="1550"/>
                      </a:lnTo>
                      <a:lnTo>
                        <a:pt x="12667" y="1646"/>
                      </a:lnTo>
                      <a:lnTo>
                        <a:pt x="12708" y="1743"/>
                      </a:lnTo>
                      <a:lnTo>
                        <a:pt x="12733" y="1842"/>
                      </a:lnTo>
                      <a:lnTo>
                        <a:pt x="12741" y="1942"/>
                      </a:lnTo>
                      <a:lnTo>
                        <a:pt x="12741" y="1956"/>
                      </a:lnTo>
                      <a:lnTo>
                        <a:pt x="12740" y="1971"/>
                      </a:lnTo>
                      <a:lnTo>
                        <a:pt x="12739" y="1985"/>
                      </a:lnTo>
                      <a:lnTo>
                        <a:pt x="12738" y="2000"/>
                      </a:lnTo>
                      <a:lnTo>
                        <a:pt x="12738" y="2106"/>
                      </a:lnTo>
                      <a:lnTo>
                        <a:pt x="12738" y="2211"/>
                      </a:lnTo>
                      <a:lnTo>
                        <a:pt x="12738" y="2316"/>
                      </a:lnTo>
                      <a:lnTo>
                        <a:pt x="12738" y="2421"/>
                      </a:lnTo>
                      <a:lnTo>
                        <a:pt x="12738" y="2526"/>
                      </a:lnTo>
                      <a:lnTo>
                        <a:pt x="12738" y="2632"/>
                      </a:lnTo>
                      <a:lnTo>
                        <a:pt x="12738" y="2737"/>
                      </a:lnTo>
                      <a:lnTo>
                        <a:pt x="12738" y="2842"/>
                      </a:lnTo>
                      <a:lnTo>
                        <a:pt x="12738" y="2948"/>
                      </a:lnTo>
                      <a:lnTo>
                        <a:pt x="12739" y="3053"/>
                      </a:lnTo>
                      <a:lnTo>
                        <a:pt x="12739" y="3159"/>
                      </a:lnTo>
                      <a:lnTo>
                        <a:pt x="12739" y="3264"/>
                      </a:lnTo>
                      <a:lnTo>
                        <a:pt x="12739" y="3370"/>
                      </a:lnTo>
                      <a:lnTo>
                        <a:pt x="12739" y="3475"/>
                      </a:lnTo>
                      <a:lnTo>
                        <a:pt x="12740" y="3580"/>
                      </a:lnTo>
                      <a:lnTo>
                        <a:pt x="12740" y="3685"/>
                      </a:lnTo>
                      <a:lnTo>
                        <a:pt x="12740" y="3778"/>
                      </a:lnTo>
                      <a:lnTo>
                        <a:pt x="12740" y="3820"/>
                      </a:lnTo>
                      <a:lnTo>
                        <a:pt x="12740" y="3869"/>
                      </a:lnTo>
                      <a:lnTo>
                        <a:pt x="12740" y="3916"/>
                      </a:lnTo>
                      <a:lnTo>
                        <a:pt x="12740" y="3965"/>
                      </a:lnTo>
                      <a:lnTo>
                        <a:pt x="12740" y="4013"/>
                      </a:lnTo>
                      <a:lnTo>
                        <a:pt x="12740" y="4062"/>
                      </a:lnTo>
                      <a:lnTo>
                        <a:pt x="12740" y="4109"/>
                      </a:lnTo>
                      <a:lnTo>
                        <a:pt x="12740" y="4158"/>
                      </a:lnTo>
                      <a:lnTo>
                        <a:pt x="12741" y="4206"/>
                      </a:lnTo>
                      <a:lnTo>
                        <a:pt x="12741" y="4254"/>
                      </a:lnTo>
                      <a:lnTo>
                        <a:pt x="12741" y="4302"/>
                      </a:lnTo>
                      <a:lnTo>
                        <a:pt x="12741" y="4351"/>
                      </a:lnTo>
                      <a:lnTo>
                        <a:pt x="12741" y="4398"/>
                      </a:lnTo>
                      <a:lnTo>
                        <a:pt x="12741" y="4447"/>
                      </a:lnTo>
                      <a:lnTo>
                        <a:pt x="12741" y="4495"/>
                      </a:lnTo>
                      <a:lnTo>
                        <a:pt x="12741" y="4543"/>
                      </a:lnTo>
                      <a:lnTo>
                        <a:pt x="12741" y="4591"/>
                      </a:lnTo>
                      <a:lnTo>
                        <a:pt x="12741" y="4602"/>
                      </a:lnTo>
                      <a:lnTo>
                        <a:pt x="12740" y="4612"/>
                      </a:lnTo>
                      <a:lnTo>
                        <a:pt x="12740" y="5821"/>
                      </a:lnTo>
                      <a:lnTo>
                        <a:pt x="12739" y="5821"/>
                      </a:lnTo>
                      <a:lnTo>
                        <a:pt x="12738" y="5822"/>
                      </a:lnTo>
                      <a:lnTo>
                        <a:pt x="12738" y="5884"/>
                      </a:lnTo>
                      <a:lnTo>
                        <a:pt x="12738" y="5945"/>
                      </a:lnTo>
                      <a:lnTo>
                        <a:pt x="12738" y="6006"/>
                      </a:lnTo>
                      <a:lnTo>
                        <a:pt x="12738" y="6066"/>
                      </a:lnTo>
                      <a:lnTo>
                        <a:pt x="12738" y="6127"/>
                      </a:lnTo>
                      <a:lnTo>
                        <a:pt x="12739" y="6188"/>
                      </a:lnTo>
                      <a:lnTo>
                        <a:pt x="12739" y="6248"/>
                      </a:lnTo>
                      <a:lnTo>
                        <a:pt x="12739" y="6310"/>
                      </a:lnTo>
                      <a:lnTo>
                        <a:pt x="12739" y="6371"/>
                      </a:lnTo>
                      <a:lnTo>
                        <a:pt x="12739" y="6431"/>
                      </a:lnTo>
                      <a:lnTo>
                        <a:pt x="12739" y="6492"/>
                      </a:lnTo>
                      <a:lnTo>
                        <a:pt x="12739" y="6553"/>
                      </a:lnTo>
                      <a:lnTo>
                        <a:pt x="12739" y="6613"/>
                      </a:lnTo>
                      <a:lnTo>
                        <a:pt x="12740" y="6674"/>
                      </a:lnTo>
                      <a:lnTo>
                        <a:pt x="12740" y="6735"/>
                      </a:lnTo>
                      <a:lnTo>
                        <a:pt x="12740" y="6795"/>
                      </a:lnTo>
                      <a:lnTo>
                        <a:pt x="12740" y="6889"/>
                      </a:lnTo>
                      <a:lnTo>
                        <a:pt x="12740" y="6930"/>
                      </a:lnTo>
                      <a:lnTo>
                        <a:pt x="12740" y="6978"/>
                      </a:lnTo>
                      <a:lnTo>
                        <a:pt x="12740" y="7027"/>
                      </a:lnTo>
                      <a:lnTo>
                        <a:pt x="12740" y="7076"/>
                      </a:lnTo>
                      <a:lnTo>
                        <a:pt x="12740" y="7123"/>
                      </a:lnTo>
                      <a:lnTo>
                        <a:pt x="12740" y="7172"/>
                      </a:lnTo>
                      <a:lnTo>
                        <a:pt x="12740" y="7220"/>
                      </a:lnTo>
                      <a:lnTo>
                        <a:pt x="12740" y="7269"/>
                      </a:lnTo>
                      <a:lnTo>
                        <a:pt x="12741" y="7316"/>
                      </a:lnTo>
                      <a:lnTo>
                        <a:pt x="12741" y="7365"/>
                      </a:lnTo>
                      <a:lnTo>
                        <a:pt x="12741" y="7412"/>
                      </a:lnTo>
                      <a:lnTo>
                        <a:pt x="12741" y="7461"/>
                      </a:lnTo>
                      <a:lnTo>
                        <a:pt x="12741" y="7508"/>
                      </a:lnTo>
                      <a:lnTo>
                        <a:pt x="12741" y="7557"/>
                      </a:lnTo>
                      <a:lnTo>
                        <a:pt x="12741" y="7605"/>
                      </a:lnTo>
                      <a:lnTo>
                        <a:pt x="12741" y="7653"/>
                      </a:lnTo>
                      <a:lnTo>
                        <a:pt x="12741" y="7701"/>
                      </a:lnTo>
                      <a:lnTo>
                        <a:pt x="12741" y="7712"/>
                      </a:lnTo>
                      <a:lnTo>
                        <a:pt x="12740" y="7723"/>
                      </a:lnTo>
                      <a:lnTo>
                        <a:pt x="12740" y="8931"/>
                      </a:lnTo>
                      <a:lnTo>
                        <a:pt x="12739" y="8932"/>
                      </a:lnTo>
                      <a:lnTo>
                        <a:pt x="12738" y="8933"/>
                      </a:lnTo>
                      <a:lnTo>
                        <a:pt x="12738" y="8989"/>
                      </a:lnTo>
                      <a:lnTo>
                        <a:pt x="12738" y="9046"/>
                      </a:lnTo>
                      <a:lnTo>
                        <a:pt x="12738" y="9102"/>
                      </a:lnTo>
                      <a:lnTo>
                        <a:pt x="12739" y="9158"/>
                      </a:lnTo>
                      <a:lnTo>
                        <a:pt x="12739" y="9215"/>
                      </a:lnTo>
                      <a:lnTo>
                        <a:pt x="12739" y="9270"/>
                      </a:lnTo>
                      <a:lnTo>
                        <a:pt x="12739" y="9327"/>
                      </a:lnTo>
                      <a:lnTo>
                        <a:pt x="12739" y="9383"/>
                      </a:lnTo>
                      <a:lnTo>
                        <a:pt x="12739" y="9439"/>
                      </a:lnTo>
                      <a:lnTo>
                        <a:pt x="12739" y="9495"/>
                      </a:lnTo>
                      <a:lnTo>
                        <a:pt x="12739" y="9551"/>
                      </a:lnTo>
                      <a:lnTo>
                        <a:pt x="12739" y="9608"/>
                      </a:lnTo>
                      <a:lnTo>
                        <a:pt x="12739" y="9664"/>
                      </a:lnTo>
                      <a:lnTo>
                        <a:pt x="12740" y="9719"/>
                      </a:lnTo>
                      <a:lnTo>
                        <a:pt x="12740" y="9776"/>
                      </a:lnTo>
                      <a:lnTo>
                        <a:pt x="12740" y="9832"/>
                      </a:lnTo>
                      <a:lnTo>
                        <a:pt x="12740" y="9833"/>
                      </a:lnTo>
                      <a:lnTo>
                        <a:pt x="12740" y="9926"/>
                      </a:lnTo>
                      <a:lnTo>
                        <a:pt x="12740" y="9966"/>
                      </a:lnTo>
                      <a:lnTo>
                        <a:pt x="12740" y="10015"/>
                      </a:lnTo>
                      <a:lnTo>
                        <a:pt x="12740" y="10063"/>
                      </a:lnTo>
                      <a:lnTo>
                        <a:pt x="12740" y="10112"/>
                      </a:lnTo>
                      <a:lnTo>
                        <a:pt x="12740" y="10159"/>
                      </a:lnTo>
                      <a:lnTo>
                        <a:pt x="12740" y="10208"/>
                      </a:lnTo>
                      <a:lnTo>
                        <a:pt x="12740" y="10256"/>
                      </a:lnTo>
                      <a:lnTo>
                        <a:pt x="12740" y="10305"/>
                      </a:lnTo>
                      <a:lnTo>
                        <a:pt x="12741" y="10352"/>
                      </a:lnTo>
                      <a:lnTo>
                        <a:pt x="12741" y="10401"/>
                      </a:lnTo>
                      <a:lnTo>
                        <a:pt x="12741" y="10450"/>
                      </a:lnTo>
                      <a:lnTo>
                        <a:pt x="12741" y="10497"/>
                      </a:lnTo>
                      <a:lnTo>
                        <a:pt x="12741" y="10546"/>
                      </a:lnTo>
                      <a:lnTo>
                        <a:pt x="12741" y="10593"/>
                      </a:lnTo>
                      <a:lnTo>
                        <a:pt x="12741" y="10642"/>
                      </a:lnTo>
                      <a:lnTo>
                        <a:pt x="12741" y="10689"/>
                      </a:lnTo>
                      <a:lnTo>
                        <a:pt x="12741" y="10737"/>
                      </a:lnTo>
                      <a:lnTo>
                        <a:pt x="12741" y="10748"/>
                      </a:lnTo>
                      <a:lnTo>
                        <a:pt x="12740" y="10759"/>
                      </a:lnTo>
                      <a:lnTo>
                        <a:pt x="12740" y="11420"/>
                      </a:lnTo>
                      <a:lnTo>
                        <a:pt x="12741" y="11432"/>
                      </a:lnTo>
                      <a:lnTo>
                        <a:pt x="12741" y="11443"/>
                      </a:lnTo>
                      <a:lnTo>
                        <a:pt x="12741" y="11454"/>
                      </a:lnTo>
                      <a:lnTo>
                        <a:pt x="12740" y="11466"/>
                      </a:lnTo>
                      <a:lnTo>
                        <a:pt x="12740" y="11467"/>
                      </a:lnTo>
                      <a:lnTo>
                        <a:pt x="12740" y="11468"/>
                      </a:lnTo>
                      <a:lnTo>
                        <a:pt x="12740" y="11469"/>
                      </a:lnTo>
                      <a:lnTo>
                        <a:pt x="12740" y="11968"/>
                      </a:lnTo>
                      <a:lnTo>
                        <a:pt x="12739" y="11969"/>
                      </a:lnTo>
                      <a:lnTo>
                        <a:pt x="12738" y="1197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5" name="Freeform 152"/>
                <p:cNvSpPr>
                  <a:spLocks/>
                </p:cNvSpPr>
                <p:nvPr/>
              </p:nvSpPr>
              <p:spPr bwMode="auto">
                <a:xfrm>
                  <a:off x="2500" y="2490"/>
                  <a:ext cx="411" cy="152"/>
                </a:xfrm>
                <a:custGeom>
                  <a:avLst/>
                  <a:gdLst>
                    <a:gd name="T0" fmla="*/ 0 w 12741"/>
                    <a:gd name="T1" fmla="*/ 0 h 4719"/>
                    <a:gd name="T2" fmla="*/ 0 w 12741"/>
                    <a:gd name="T3" fmla="*/ 0 h 4719"/>
                    <a:gd name="T4" fmla="*/ 0 w 12741"/>
                    <a:gd name="T5" fmla="*/ 0 h 4719"/>
                    <a:gd name="T6" fmla="*/ 0 w 12741"/>
                    <a:gd name="T7" fmla="*/ 0 h 4719"/>
                    <a:gd name="T8" fmla="*/ 0 w 12741"/>
                    <a:gd name="T9" fmla="*/ 0 h 4719"/>
                    <a:gd name="T10" fmla="*/ 0 w 12741"/>
                    <a:gd name="T11" fmla="*/ 0 h 4719"/>
                    <a:gd name="T12" fmla="*/ 0 w 12741"/>
                    <a:gd name="T13" fmla="*/ 0 h 4719"/>
                    <a:gd name="T14" fmla="*/ 0 w 12741"/>
                    <a:gd name="T15" fmla="*/ 0 h 4719"/>
                    <a:gd name="T16" fmla="*/ 0 w 12741"/>
                    <a:gd name="T17" fmla="*/ 0 h 4719"/>
                    <a:gd name="T18" fmla="*/ 0 w 12741"/>
                    <a:gd name="T19" fmla="*/ 0 h 4719"/>
                    <a:gd name="T20" fmla="*/ 0 w 12741"/>
                    <a:gd name="T21" fmla="*/ 0 h 4719"/>
                    <a:gd name="T22" fmla="*/ 0 w 12741"/>
                    <a:gd name="T23" fmla="*/ 0 h 4719"/>
                    <a:gd name="T24" fmla="*/ 0 w 12741"/>
                    <a:gd name="T25" fmla="*/ 0 h 4719"/>
                    <a:gd name="T26" fmla="*/ 0 w 12741"/>
                    <a:gd name="T27" fmla="*/ 0 h 4719"/>
                    <a:gd name="T28" fmla="*/ 0 w 12741"/>
                    <a:gd name="T29" fmla="*/ 0 h 4719"/>
                    <a:gd name="T30" fmla="*/ 0 w 12741"/>
                    <a:gd name="T31" fmla="*/ 0 h 4719"/>
                    <a:gd name="T32" fmla="*/ 0 w 12741"/>
                    <a:gd name="T33" fmla="*/ 0 h 4719"/>
                    <a:gd name="T34" fmla="*/ 0 w 12741"/>
                    <a:gd name="T35" fmla="*/ 0 h 4719"/>
                    <a:gd name="T36" fmla="*/ 0 w 12741"/>
                    <a:gd name="T37" fmla="*/ 0 h 4719"/>
                    <a:gd name="T38" fmla="*/ 0 w 12741"/>
                    <a:gd name="T39" fmla="*/ 0 h 4719"/>
                    <a:gd name="T40" fmla="*/ 0 w 12741"/>
                    <a:gd name="T41" fmla="*/ 0 h 4719"/>
                    <a:gd name="T42" fmla="*/ 0 w 12741"/>
                    <a:gd name="T43" fmla="*/ 0 h 4719"/>
                    <a:gd name="T44" fmla="*/ 0 w 12741"/>
                    <a:gd name="T45" fmla="*/ 0 h 4719"/>
                    <a:gd name="T46" fmla="*/ 0 w 12741"/>
                    <a:gd name="T47" fmla="*/ 0 h 4719"/>
                    <a:gd name="T48" fmla="*/ 0 w 12741"/>
                    <a:gd name="T49" fmla="*/ 0 h 4719"/>
                    <a:gd name="T50" fmla="*/ 0 w 12741"/>
                    <a:gd name="T51" fmla="*/ 0 h 4719"/>
                    <a:gd name="T52" fmla="*/ 0 w 12741"/>
                    <a:gd name="T53" fmla="*/ 0 h 4719"/>
                    <a:gd name="T54" fmla="*/ 0 w 12741"/>
                    <a:gd name="T55" fmla="*/ 0 h 4719"/>
                    <a:gd name="T56" fmla="*/ 0 w 12741"/>
                    <a:gd name="T57" fmla="*/ 0 h 4719"/>
                    <a:gd name="T58" fmla="*/ 0 w 12741"/>
                    <a:gd name="T59" fmla="*/ 0 h 4719"/>
                    <a:gd name="T60" fmla="*/ 0 w 12741"/>
                    <a:gd name="T61" fmla="*/ 0 h 4719"/>
                    <a:gd name="T62" fmla="*/ 0 w 12741"/>
                    <a:gd name="T63" fmla="*/ 0 h 4719"/>
                    <a:gd name="T64" fmla="*/ 0 w 12741"/>
                    <a:gd name="T65" fmla="*/ 0 h 4719"/>
                    <a:gd name="T66" fmla="*/ 0 w 12741"/>
                    <a:gd name="T67" fmla="*/ 0 h 4719"/>
                    <a:gd name="T68" fmla="*/ 0 w 12741"/>
                    <a:gd name="T69" fmla="*/ 0 h 4719"/>
                    <a:gd name="T70" fmla="*/ 0 w 12741"/>
                    <a:gd name="T71" fmla="*/ 0 h 4719"/>
                    <a:gd name="T72" fmla="*/ 0 w 12741"/>
                    <a:gd name="T73" fmla="*/ 0 h 4719"/>
                    <a:gd name="T74" fmla="*/ 0 w 12741"/>
                    <a:gd name="T75" fmla="*/ 0 h 4719"/>
                    <a:gd name="T76" fmla="*/ 0 w 12741"/>
                    <a:gd name="T77" fmla="*/ 0 h 4719"/>
                    <a:gd name="T78" fmla="*/ 0 w 12741"/>
                    <a:gd name="T79" fmla="*/ 0 h 4719"/>
                    <a:gd name="T80" fmla="*/ 0 w 12741"/>
                    <a:gd name="T81" fmla="*/ 0 h 4719"/>
                    <a:gd name="T82" fmla="*/ 0 w 12741"/>
                    <a:gd name="T83" fmla="*/ 0 h 4719"/>
                    <a:gd name="T84" fmla="*/ 0 w 12741"/>
                    <a:gd name="T85" fmla="*/ 0 h 4719"/>
                    <a:gd name="T86" fmla="*/ 0 w 12741"/>
                    <a:gd name="T87" fmla="*/ 0 h 4719"/>
                    <a:gd name="T88" fmla="*/ 0 w 12741"/>
                    <a:gd name="T89" fmla="*/ 0 h 4719"/>
                    <a:gd name="T90" fmla="*/ 0 w 12741"/>
                    <a:gd name="T91" fmla="*/ 0 h 4719"/>
                    <a:gd name="T92" fmla="*/ 0 w 12741"/>
                    <a:gd name="T93" fmla="*/ 0 h 4719"/>
                    <a:gd name="T94" fmla="*/ 0 w 12741"/>
                    <a:gd name="T95" fmla="*/ 0 h 4719"/>
                    <a:gd name="T96" fmla="*/ 0 w 12741"/>
                    <a:gd name="T97" fmla="*/ 0 h 471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2741"/>
                    <a:gd name="T148" fmla="*/ 0 h 4719"/>
                    <a:gd name="T149" fmla="*/ 12741 w 12741"/>
                    <a:gd name="T150" fmla="*/ 4719 h 471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2741" h="4719">
                      <a:moveTo>
                        <a:pt x="2" y="0"/>
                      </a:moveTo>
                      <a:lnTo>
                        <a:pt x="12738" y="0"/>
                      </a:lnTo>
                      <a:lnTo>
                        <a:pt x="12738" y="163"/>
                      </a:lnTo>
                      <a:lnTo>
                        <a:pt x="12738" y="326"/>
                      </a:lnTo>
                      <a:lnTo>
                        <a:pt x="12738" y="489"/>
                      </a:lnTo>
                      <a:lnTo>
                        <a:pt x="12738" y="652"/>
                      </a:lnTo>
                      <a:lnTo>
                        <a:pt x="12738" y="816"/>
                      </a:lnTo>
                      <a:lnTo>
                        <a:pt x="12739" y="980"/>
                      </a:lnTo>
                      <a:lnTo>
                        <a:pt x="12739" y="1143"/>
                      </a:lnTo>
                      <a:lnTo>
                        <a:pt x="12739" y="1307"/>
                      </a:lnTo>
                      <a:lnTo>
                        <a:pt x="12740" y="1470"/>
                      </a:lnTo>
                      <a:lnTo>
                        <a:pt x="12740" y="1633"/>
                      </a:lnTo>
                      <a:lnTo>
                        <a:pt x="12740" y="1797"/>
                      </a:lnTo>
                      <a:lnTo>
                        <a:pt x="12740" y="1960"/>
                      </a:lnTo>
                      <a:lnTo>
                        <a:pt x="12741" y="2123"/>
                      </a:lnTo>
                      <a:lnTo>
                        <a:pt x="12741" y="2285"/>
                      </a:lnTo>
                      <a:lnTo>
                        <a:pt x="12741" y="2447"/>
                      </a:lnTo>
                      <a:lnTo>
                        <a:pt x="12741" y="2609"/>
                      </a:lnTo>
                      <a:lnTo>
                        <a:pt x="12733" y="2709"/>
                      </a:lnTo>
                      <a:lnTo>
                        <a:pt x="12708" y="2810"/>
                      </a:lnTo>
                      <a:lnTo>
                        <a:pt x="12667" y="2909"/>
                      </a:lnTo>
                      <a:lnTo>
                        <a:pt x="12611" y="3008"/>
                      </a:lnTo>
                      <a:lnTo>
                        <a:pt x="12541" y="3105"/>
                      </a:lnTo>
                      <a:lnTo>
                        <a:pt x="12454" y="3202"/>
                      </a:lnTo>
                      <a:lnTo>
                        <a:pt x="12354" y="3297"/>
                      </a:lnTo>
                      <a:lnTo>
                        <a:pt x="12240" y="3391"/>
                      </a:lnTo>
                      <a:lnTo>
                        <a:pt x="12112" y="3483"/>
                      </a:lnTo>
                      <a:lnTo>
                        <a:pt x="11972" y="3573"/>
                      </a:lnTo>
                      <a:lnTo>
                        <a:pt x="11819" y="3662"/>
                      </a:lnTo>
                      <a:lnTo>
                        <a:pt x="11653" y="3748"/>
                      </a:lnTo>
                      <a:lnTo>
                        <a:pt x="11476" y="3832"/>
                      </a:lnTo>
                      <a:lnTo>
                        <a:pt x="11286" y="3913"/>
                      </a:lnTo>
                      <a:lnTo>
                        <a:pt x="11086" y="3991"/>
                      </a:lnTo>
                      <a:lnTo>
                        <a:pt x="10875" y="4066"/>
                      </a:lnTo>
                      <a:lnTo>
                        <a:pt x="10653" y="4138"/>
                      </a:lnTo>
                      <a:lnTo>
                        <a:pt x="10423" y="4207"/>
                      </a:lnTo>
                      <a:lnTo>
                        <a:pt x="10182" y="4273"/>
                      </a:lnTo>
                      <a:lnTo>
                        <a:pt x="9933" y="4334"/>
                      </a:lnTo>
                      <a:lnTo>
                        <a:pt x="9673" y="4392"/>
                      </a:lnTo>
                      <a:lnTo>
                        <a:pt x="9407" y="4446"/>
                      </a:lnTo>
                      <a:lnTo>
                        <a:pt x="9132" y="4495"/>
                      </a:lnTo>
                      <a:lnTo>
                        <a:pt x="8850" y="4540"/>
                      </a:lnTo>
                      <a:lnTo>
                        <a:pt x="8561" y="4580"/>
                      </a:lnTo>
                      <a:lnTo>
                        <a:pt x="8265" y="4616"/>
                      </a:lnTo>
                      <a:lnTo>
                        <a:pt x="7962" y="4647"/>
                      </a:lnTo>
                      <a:lnTo>
                        <a:pt x="7655" y="4672"/>
                      </a:lnTo>
                      <a:lnTo>
                        <a:pt x="7341" y="4693"/>
                      </a:lnTo>
                      <a:lnTo>
                        <a:pt x="7022" y="4707"/>
                      </a:lnTo>
                      <a:lnTo>
                        <a:pt x="6698" y="4716"/>
                      </a:lnTo>
                      <a:lnTo>
                        <a:pt x="6370" y="4719"/>
                      </a:lnTo>
                      <a:lnTo>
                        <a:pt x="6043" y="4716"/>
                      </a:lnTo>
                      <a:lnTo>
                        <a:pt x="5719" y="4707"/>
                      </a:lnTo>
                      <a:lnTo>
                        <a:pt x="5400" y="4693"/>
                      </a:lnTo>
                      <a:lnTo>
                        <a:pt x="5086" y="4672"/>
                      </a:lnTo>
                      <a:lnTo>
                        <a:pt x="4779" y="4647"/>
                      </a:lnTo>
                      <a:lnTo>
                        <a:pt x="4476" y="4616"/>
                      </a:lnTo>
                      <a:lnTo>
                        <a:pt x="4180" y="4580"/>
                      </a:lnTo>
                      <a:lnTo>
                        <a:pt x="3891" y="4540"/>
                      </a:lnTo>
                      <a:lnTo>
                        <a:pt x="3608" y="4495"/>
                      </a:lnTo>
                      <a:lnTo>
                        <a:pt x="3334" y="4446"/>
                      </a:lnTo>
                      <a:lnTo>
                        <a:pt x="3067" y="4392"/>
                      </a:lnTo>
                      <a:lnTo>
                        <a:pt x="2808" y="4334"/>
                      </a:lnTo>
                      <a:lnTo>
                        <a:pt x="2558" y="4273"/>
                      </a:lnTo>
                      <a:lnTo>
                        <a:pt x="2318" y="4207"/>
                      </a:lnTo>
                      <a:lnTo>
                        <a:pt x="2087" y="4138"/>
                      </a:lnTo>
                      <a:lnTo>
                        <a:pt x="1866" y="4066"/>
                      </a:lnTo>
                      <a:lnTo>
                        <a:pt x="1655" y="3991"/>
                      </a:lnTo>
                      <a:lnTo>
                        <a:pt x="1455" y="3913"/>
                      </a:lnTo>
                      <a:lnTo>
                        <a:pt x="1265" y="3832"/>
                      </a:lnTo>
                      <a:lnTo>
                        <a:pt x="1088" y="3748"/>
                      </a:lnTo>
                      <a:lnTo>
                        <a:pt x="922" y="3662"/>
                      </a:lnTo>
                      <a:lnTo>
                        <a:pt x="768" y="3573"/>
                      </a:lnTo>
                      <a:lnTo>
                        <a:pt x="628" y="3483"/>
                      </a:lnTo>
                      <a:lnTo>
                        <a:pt x="500" y="3391"/>
                      </a:lnTo>
                      <a:lnTo>
                        <a:pt x="387" y="3297"/>
                      </a:lnTo>
                      <a:lnTo>
                        <a:pt x="287" y="3202"/>
                      </a:lnTo>
                      <a:lnTo>
                        <a:pt x="200" y="3105"/>
                      </a:lnTo>
                      <a:lnTo>
                        <a:pt x="130" y="3008"/>
                      </a:lnTo>
                      <a:lnTo>
                        <a:pt x="73" y="2909"/>
                      </a:lnTo>
                      <a:lnTo>
                        <a:pt x="32" y="2810"/>
                      </a:lnTo>
                      <a:lnTo>
                        <a:pt x="8" y="2709"/>
                      </a:lnTo>
                      <a:lnTo>
                        <a:pt x="0" y="2609"/>
                      </a:lnTo>
                      <a:lnTo>
                        <a:pt x="0" y="2447"/>
                      </a:lnTo>
                      <a:lnTo>
                        <a:pt x="0" y="2286"/>
                      </a:lnTo>
                      <a:lnTo>
                        <a:pt x="0" y="2123"/>
                      </a:lnTo>
                      <a:lnTo>
                        <a:pt x="0" y="1961"/>
                      </a:lnTo>
                      <a:lnTo>
                        <a:pt x="0" y="1797"/>
                      </a:lnTo>
                      <a:lnTo>
                        <a:pt x="0" y="1634"/>
                      </a:lnTo>
                      <a:lnTo>
                        <a:pt x="1" y="1470"/>
                      </a:lnTo>
                      <a:lnTo>
                        <a:pt x="1" y="1308"/>
                      </a:lnTo>
                      <a:lnTo>
                        <a:pt x="1" y="1144"/>
                      </a:lnTo>
                      <a:lnTo>
                        <a:pt x="1" y="980"/>
                      </a:lnTo>
                      <a:lnTo>
                        <a:pt x="1" y="816"/>
                      </a:lnTo>
                      <a:lnTo>
                        <a:pt x="1" y="652"/>
                      </a:lnTo>
                      <a:lnTo>
                        <a:pt x="1" y="489"/>
                      </a:lnTo>
                      <a:lnTo>
                        <a:pt x="2" y="326"/>
                      </a:lnTo>
                      <a:lnTo>
                        <a:pt x="2" y="16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6" name="Freeform 153"/>
                <p:cNvSpPr>
                  <a:spLocks/>
                </p:cNvSpPr>
                <p:nvPr/>
              </p:nvSpPr>
              <p:spPr bwMode="auto">
                <a:xfrm>
                  <a:off x="2500" y="2426"/>
                  <a:ext cx="411" cy="126"/>
                </a:xfrm>
                <a:custGeom>
                  <a:avLst/>
                  <a:gdLst>
                    <a:gd name="T0" fmla="*/ 0 w 12741"/>
                    <a:gd name="T1" fmla="*/ 0 h 3883"/>
                    <a:gd name="T2" fmla="*/ 0 w 12741"/>
                    <a:gd name="T3" fmla="*/ 0 h 3883"/>
                    <a:gd name="T4" fmla="*/ 0 w 12741"/>
                    <a:gd name="T5" fmla="*/ 0 h 3883"/>
                    <a:gd name="T6" fmla="*/ 0 w 12741"/>
                    <a:gd name="T7" fmla="*/ 0 h 3883"/>
                    <a:gd name="T8" fmla="*/ 0 w 12741"/>
                    <a:gd name="T9" fmla="*/ 0 h 3883"/>
                    <a:gd name="T10" fmla="*/ 0 w 12741"/>
                    <a:gd name="T11" fmla="*/ 0 h 3883"/>
                    <a:gd name="T12" fmla="*/ 0 w 12741"/>
                    <a:gd name="T13" fmla="*/ 0 h 3883"/>
                    <a:gd name="T14" fmla="*/ 0 w 12741"/>
                    <a:gd name="T15" fmla="*/ 0 h 3883"/>
                    <a:gd name="T16" fmla="*/ 0 w 12741"/>
                    <a:gd name="T17" fmla="*/ 0 h 3883"/>
                    <a:gd name="T18" fmla="*/ 0 w 12741"/>
                    <a:gd name="T19" fmla="*/ 0 h 3883"/>
                    <a:gd name="T20" fmla="*/ 0 w 12741"/>
                    <a:gd name="T21" fmla="*/ 0 h 3883"/>
                    <a:gd name="T22" fmla="*/ 0 w 12741"/>
                    <a:gd name="T23" fmla="*/ 0 h 3883"/>
                    <a:gd name="T24" fmla="*/ 0 w 12741"/>
                    <a:gd name="T25" fmla="*/ 0 h 3883"/>
                    <a:gd name="T26" fmla="*/ 0 w 12741"/>
                    <a:gd name="T27" fmla="*/ 0 h 3883"/>
                    <a:gd name="T28" fmla="*/ 0 w 12741"/>
                    <a:gd name="T29" fmla="*/ 0 h 3883"/>
                    <a:gd name="T30" fmla="*/ 0 w 12741"/>
                    <a:gd name="T31" fmla="*/ 0 h 3883"/>
                    <a:gd name="T32" fmla="*/ 0 w 12741"/>
                    <a:gd name="T33" fmla="*/ 0 h 3883"/>
                    <a:gd name="T34" fmla="*/ 0 w 12741"/>
                    <a:gd name="T35" fmla="*/ 0 h 3883"/>
                    <a:gd name="T36" fmla="*/ 0 w 12741"/>
                    <a:gd name="T37" fmla="*/ 0 h 3883"/>
                    <a:gd name="T38" fmla="*/ 0 w 12741"/>
                    <a:gd name="T39" fmla="*/ 0 h 3883"/>
                    <a:gd name="T40" fmla="*/ 0 w 12741"/>
                    <a:gd name="T41" fmla="*/ 0 h 3883"/>
                    <a:gd name="T42" fmla="*/ 0 w 12741"/>
                    <a:gd name="T43" fmla="*/ 0 h 3883"/>
                    <a:gd name="T44" fmla="*/ 0 w 12741"/>
                    <a:gd name="T45" fmla="*/ 0 h 3883"/>
                    <a:gd name="T46" fmla="*/ 0 w 12741"/>
                    <a:gd name="T47" fmla="*/ 0 h 3883"/>
                    <a:gd name="T48" fmla="*/ 0 w 12741"/>
                    <a:gd name="T49" fmla="*/ 0 h 3883"/>
                    <a:gd name="T50" fmla="*/ 0 w 12741"/>
                    <a:gd name="T51" fmla="*/ 0 h 3883"/>
                    <a:gd name="T52" fmla="*/ 0 w 12741"/>
                    <a:gd name="T53" fmla="*/ 0 h 3883"/>
                    <a:gd name="T54" fmla="*/ 0 w 12741"/>
                    <a:gd name="T55" fmla="*/ 0 h 3883"/>
                    <a:gd name="T56" fmla="*/ 0 w 12741"/>
                    <a:gd name="T57" fmla="*/ 0 h 3883"/>
                    <a:gd name="T58" fmla="*/ 0 w 12741"/>
                    <a:gd name="T59" fmla="*/ 0 h 3883"/>
                    <a:gd name="T60" fmla="*/ 0 w 12741"/>
                    <a:gd name="T61" fmla="*/ 0 h 3883"/>
                    <a:gd name="T62" fmla="*/ 0 w 12741"/>
                    <a:gd name="T63" fmla="*/ 0 h 3883"/>
                    <a:gd name="T64" fmla="*/ 0 w 12741"/>
                    <a:gd name="T65" fmla="*/ 0 h 3883"/>
                    <a:gd name="T66" fmla="*/ 0 w 12741"/>
                    <a:gd name="T67" fmla="*/ 0 h 3883"/>
                    <a:gd name="T68" fmla="*/ 0 w 12741"/>
                    <a:gd name="T69" fmla="*/ 0 h 3883"/>
                    <a:gd name="T70" fmla="*/ 0 w 12741"/>
                    <a:gd name="T71" fmla="*/ 0 h 3883"/>
                    <a:gd name="T72" fmla="*/ 0 w 12741"/>
                    <a:gd name="T73" fmla="*/ 0 h 3883"/>
                    <a:gd name="T74" fmla="*/ 0 w 12741"/>
                    <a:gd name="T75" fmla="*/ 0 h 3883"/>
                    <a:gd name="T76" fmla="*/ 0 w 12741"/>
                    <a:gd name="T77" fmla="*/ 0 h 3883"/>
                    <a:gd name="T78" fmla="*/ 0 w 12741"/>
                    <a:gd name="T79" fmla="*/ 0 h 3883"/>
                    <a:gd name="T80" fmla="*/ 0 w 12741"/>
                    <a:gd name="T81" fmla="*/ 0 h 3883"/>
                    <a:gd name="T82" fmla="*/ 0 w 12741"/>
                    <a:gd name="T83" fmla="*/ 0 h 3883"/>
                    <a:gd name="T84" fmla="*/ 0 w 12741"/>
                    <a:gd name="T85" fmla="*/ 0 h 3883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1"/>
                    <a:gd name="T130" fmla="*/ 0 h 3883"/>
                    <a:gd name="T131" fmla="*/ 12741 w 12741"/>
                    <a:gd name="T132" fmla="*/ 3883 h 3883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1" h="3883">
                      <a:moveTo>
                        <a:pt x="6370" y="0"/>
                      </a:moveTo>
                      <a:lnTo>
                        <a:pt x="6698" y="2"/>
                      </a:lnTo>
                      <a:lnTo>
                        <a:pt x="7022" y="10"/>
                      </a:lnTo>
                      <a:lnTo>
                        <a:pt x="7341" y="22"/>
                      </a:lnTo>
                      <a:lnTo>
                        <a:pt x="7655" y="39"/>
                      </a:lnTo>
                      <a:lnTo>
                        <a:pt x="7962" y="61"/>
                      </a:lnTo>
                      <a:lnTo>
                        <a:pt x="8265" y="87"/>
                      </a:lnTo>
                      <a:lnTo>
                        <a:pt x="8561" y="118"/>
                      </a:lnTo>
                      <a:lnTo>
                        <a:pt x="8850" y="153"/>
                      </a:lnTo>
                      <a:lnTo>
                        <a:pt x="9132" y="191"/>
                      </a:lnTo>
                      <a:lnTo>
                        <a:pt x="9407" y="234"/>
                      </a:lnTo>
                      <a:lnTo>
                        <a:pt x="9673" y="281"/>
                      </a:lnTo>
                      <a:lnTo>
                        <a:pt x="9933" y="332"/>
                      </a:lnTo>
                      <a:lnTo>
                        <a:pt x="10182" y="385"/>
                      </a:lnTo>
                      <a:lnTo>
                        <a:pt x="10423" y="443"/>
                      </a:lnTo>
                      <a:lnTo>
                        <a:pt x="10653" y="505"/>
                      </a:lnTo>
                      <a:lnTo>
                        <a:pt x="10875" y="568"/>
                      </a:lnTo>
                      <a:lnTo>
                        <a:pt x="11086" y="636"/>
                      </a:lnTo>
                      <a:lnTo>
                        <a:pt x="11286" y="707"/>
                      </a:lnTo>
                      <a:lnTo>
                        <a:pt x="11476" y="780"/>
                      </a:lnTo>
                      <a:lnTo>
                        <a:pt x="11653" y="855"/>
                      </a:lnTo>
                      <a:lnTo>
                        <a:pt x="11819" y="934"/>
                      </a:lnTo>
                      <a:lnTo>
                        <a:pt x="11972" y="1016"/>
                      </a:lnTo>
                      <a:lnTo>
                        <a:pt x="12112" y="1099"/>
                      </a:lnTo>
                      <a:lnTo>
                        <a:pt x="12240" y="1185"/>
                      </a:lnTo>
                      <a:lnTo>
                        <a:pt x="12354" y="1274"/>
                      </a:lnTo>
                      <a:lnTo>
                        <a:pt x="12454" y="1364"/>
                      </a:lnTo>
                      <a:lnTo>
                        <a:pt x="12541" y="1456"/>
                      </a:lnTo>
                      <a:lnTo>
                        <a:pt x="12611" y="1550"/>
                      </a:lnTo>
                      <a:lnTo>
                        <a:pt x="12667" y="1645"/>
                      </a:lnTo>
                      <a:lnTo>
                        <a:pt x="12708" y="1742"/>
                      </a:lnTo>
                      <a:lnTo>
                        <a:pt x="12733" y="1842"/>
                      </a:lnTo>
                      <a:lnTo>
                        <a:pt x="12741" y="1942"/>
                      </a:lnTo>
                      <a:lnTo>
                        <a:pt x="12733" y="2041"/>
                      </a:lnTo>
                      <a:lnTo>
                        <a:pt x="12708" y="2140"/>
                      </a:lnTo>
                      <a:lnTo>
                        <a:pt x="12667" y="2237"/>
                      </a:lnTo>
                      <a:lnTo>
                        <a:pt x="12611" y="2333"/>
                      </a:lnTo>
                      <a:lnTo>
                        <a:pt x="12541" y="2426"/>
                      </a:lnTo>
                      <a:lnTo>
                        <a:pt x="12454" y="2518"/>
                      </a:lnTo>
                      <a:lnTo>
                        <a:pt x="12354" y="2609"/>
                      </a:lnTo>
                      <a:lnTo>
                        <a:pt x="12240" y="2697"/>
                      </a:lnTo>
                      <a:lnTo>
                        <a:pt x="12112" y="2783"/>
                      </a:lnTo>
                      <a:lnTo>
                        <a:pt x="11972" y="2867"/>
                      </a:lnTo>
                      <a:lnTo>
                        <a:pt x="11819" y="2948"/>
                      </a:lnTo>
                      <a:lnTo>
                        <a:pt x="11653" y="3027"/>
                      </a:lnTo>
                      <a:lnTo>
                        <a:pt x="11476" y="3103"/>
                      </a:lnTo>
                      <a:lnTo>
                        <a:pt x="11286" y="3177"/>
                      </a:lnTo>
                      <a:lnTo>
                        <a:pt x="11086" y="3246"/>
                      </a:lnTo>
                      <a:lnTo>
                        <a:pt x="10875" y="3314"/>
                      </a:lnTo>
                      <a:lnTo>
                        <a:pt x="10653" y="3379"/>
                      </a:lnTo>
                      <a:lnTo>
                        <a:pt x="10423" y="3440"/>
                      </a:lnTo>
                      <a:lnTo>
                        <a:pt x="10182" y="3497"/>
                      </a:lnTo>
                      <a:lnTo>
                        <a:pt x="9933" y="3551"/>
                      </a:lnTo>
                      <a:lnTo>
                        <a:pt x="9673" y="3601"/>
                      </a:lnTo>
                      <a:lnTo>
                        <a:pt x="9407" y="3649"/>
                      </a:lnTo>
                      <a:lnTo>
                        <a:pt x="9132" y="3691"/>
                      </a:lnTo>
                      <a:lnTo>
                        <a:pt x="8850" y="3730"/>
                      </a:lnTo>
                      <a:lnTo>
                        <a:pt x="8561" y="3765"/>
                      </a:lnTo>
                      <a:lnTo>
                        <a:pt x="8265" y="3796"/>
                      </a:lnTo>
                      <a:lnTo>
                        <a:pt x="7962" y="3822"/>
                      </a:lnTo>
                      <a:lnTo>
                        <a:pt x="7655" y="3843"/>
                      </a:lnTo>
                      <a:lnTo>
                        <a:pt x="7341" y="3860"/>
                      </a:lnTo>
                      <a:lnTo>
                        <a:pt x="7022" y="3872"/>
                      </a:lnTo>
                      <a:lnTo>
                        <a:pt x="6698" y="3881"/>
                      </a:lnTo>
                      <a:lnTo>
                        <a:pt x="6370" y="3883"/>
                      </a:lnTo>
                      <a:lnTo>
                        <a:pt x="6043" y="3881"/>
                      </a:lnTo>
                      <a:lnTo>
                        <a:pt x="5719" y="3872"/>
                      </a:lnTo>
                      <a:lnTo>
                        <a:pt x="5400" y="3860"/>
                      </a:lnTo>
                      <a:lnTo>
                        <a:pt x="5086" y="3843"/>
                      </a:lnTo>
                      <a:lnTo>
                        <a:pt x="4779" y="3822"/>
                      </a:lnTo>
                      <a:lnTo>
                        <a:pt x="4476" y="3796"/>
                      </a:lnTo>
                      <a:lnTo>
                        <a:pt x="4180" y="3765"/>
                      </a:lnTo>
                      <a:lnTo>
                        <a:pt x="3891" y="3730"/>
                      </a:lnTo>
                      <a:lnTo>
                        <a:pt x="3608" y="3691"/>
                      </a:lnTo>
                      <a:lnTo>
                        <a:pt x="3334" y="3649"/>
                      </a:lnTo>
                      <a:lnTo>
                        <a:pt x="3067" y="3601"/>
                      </a:lnTo>
                      <a:lnTo>
                        <a:pt x="2808" y="3551"/>
                      </a:lnTo>
                      <a:lnTo>
                        <a:pt x="2558" y="3497"/>
                      </a:lnTo>
                      <a:lnTo>
                        <a:pt x="2318" y="3440"/>
                      </a:lnTo>
                      <a:lnTo>
                        <a:pt x="2087" y="3379"/>
                      </a:lnTo>
                      <a:lnTo>
                        <a:pt x="1866" y="3314"/>
                      </a:lnTo>
                      <a:lnTo>
                        <a:pt x="1655" y="3246"/>
                      </a:lnTo>
                      <a:lnTo>
                        <a:pt x="1455" y="3177"/>
                      </a:lnTo>
                      <a:lnTo>
                        <a:pt x="1265" y="3103"/>
                      </a:lnTo>
                      <a:lnTo>
                        <a:pt x="1088" y="3027"/>
                      </a:lnTo>
                      <a:lnTo>
                        <a:pt x="922" y="2948"/>
                      </a:lnTo>
                      <a:lnTo>
                        <a:pt x="768" y="2867"/>
                      </a:lnTo>
                      <a:lnTo>
                        <a:pt x="628" y="2783"/>
                      </a:lnTo>
                      <a:lnTo>
                        <a:pt x="500" y="2697"/>
                      </a:lnTo>
                      <a:lnTo>
                        <a:pt x="387" y="2609"/>
                      </a:lnTo>
                      <a:lnTo>
                        <a:pt x="287" y="2518"/>
                      </a:lnTo>
                      <a:lnTo>
                        <a:pt x="200" y="2426"/>
                      </a:lnTo>
                      <a:lnTo>
                        <a:pt x="130" y="2333"/>
                      </a:lnTo>
                      <a:lnTo>
                        <a:pt x="73" y="2237"/>
                      </a:lnTo>
                      <a:lnTo>
                        <a:pt x="32" y="2140"/>
                      </a:lnTo>
                      <a:lnTo>
                        <a:pt x="8" y="2041"/>
                      </a:lnTo>
                      <a:lnTo>
                        <a:pt x="0" y="1942"/>
                      </a:lnTo>
                      <a:lnTo>
                        <a:pt x="8" y="1842"/>
                      </a:lnTo>
                      <a:lnTo>
                        <a:pt x="32" y="1742"/>
                      </a:lnTo>
                      <a:lnTo>
                        <a:pt x="73" y="1645"/>
                      </a:lnTo>
                      <a:lnTo>
                        <a:pt x="130" y="1550"/>
                      </a:lnTo>
                      <a:lnTo>
                        <a:pt x="200" y="1456"/>
                      </a:lnTo>
                      <a:lnTo>
                        <a:pt x="287" y="1364"/>
                      </a:lnTo>
                      <a:lnTo>
                        <a:pt x="387" y="1274"/>
                      </a:lnTo>
                      <a:lnTo>
                        <a:pt x="500" y="1185"/>
                      </a:lnTo>
                      <a:lnTo>
                        <a:pt x="628" y="1099"/>
                      </a:lnTo>
                      <a:lnTo>
                        <a:pt x="768" y="1016"/>
                      </a:lnTo>
                      <a:lnTo>
                        <a:pt x="922" y="934"/>
                      </a:lnTo>
                      <a:lnTo>
                        <a:pt x="1088" y="855"/>
                      </a:lnTo>
                      <a:lnTo>
                        <a:pt x="1265" y="780"/>
                      </a:lnTo>
                      <a:lnTo>
                        <a:pt x="1455" y="707"/>
                      </a:lnTo>
                      <a:lnTo>
                        <a:pt x="1655" y="636"/>
                      </a:lnTo>
                      <a:lnTo>
                        <a:pt x="1866" y="568"/>
                      </a:lnTo>
                      <a:lnTo>
                        <a:pt x="2087" y="505"/>
                      </a:lnTo>
                      <a:lnTo>
                        <a:pt x="2318" y="443"/>
                      </a:lnTo>
                      <a:lnTo>
                        <a:pt x="2558" y="385"/>
                      </a:lnTo>
                      <a:lnTo>
                        <a:pt x="2808" y="332"/>
                      </a:lnTo>
                      <a:lnTo>
                        <a:pt x="3067" y="281"/>
                      </a:lnTo>
                      <a:lnTo>
                        <a:pt x="3334" y="234"/>
                      </a:lnTo>
                      <a:lnTo>
                        <a:pt x="3608" y="191"/>
                      </a:lnTo>
                      <a:lnTo>
                        <a:pt x="3891" y="153"/>
                      </a:lnTo>
                      <a:lnTo>
                        <a:pt x="4180" y="118"/>
                      </a:lnTo>
                      <a:lnTo>
                        <a:pt x="4476" y="87"/>
                      </a:lnTo>
                      <a:lnTo>
                        <a:pt x="4779" y="61"/>
                      </a:lnTo>
                      <a:lnTo>
                        <a:pt x="5086" y="39"/>
                      </a:lnTo>
                      <a:lnTo>
                        <a:pt x="5400" y="22"/>
                      </a:lnTo>
                      <a:lnTo>
                        <a:pt x="5719" y="10"/>
                      </a:lnTo>
                      <a:lnTo>
                        <a:pt x="6043" y="2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7" name="Freeform 154"/>
                <p:cNvSpPr>
                  <a:spLocks/>
                </p:cNvSpPr>
                <p:nvPr/>
              </p:nvSpPr>
              <p:spPr bwMode="auto">
                <a:xfrm>
                  <a:off x="2500" y="2385"/>
                  <a:ext cx="411" cy="173"/>
                </a:xfrm>
                <a:custGeom>
                  <a:avLst/>
                  <a:gdLst>
                    <a:gd name="T0" fmla="*/ 0 w 12740"/>
                    <a:gd name="T1" fmla="*/ 0 h 5384"/>
                    <a:gd name="T2" fmla="*/ 0 w 12740"/>
                    <a:gd name="T3" fmla="*/ 0 h 5384"/>
                    <a:gd name="T4" fmla="*/ 0 w 12740"/>
                    <a:gd name="T5" fmla="*/ 0 h 5384"/>
                    <a:gd name="T6" fmla="*/ 0 w 12740"/>
                    <a:gd name="T7" fmla="*/ 0 h 5384"/>
                    <a:gd name="T8" fmla="*/ 0 w 12740"/>
                    <a:gd name="T9" fmla="*/ 0 h 5384"/>
                    <a:gd name="T10" fmla="*/ 0 w 12740"/>
                    <a:gd name="T11" fmla="*/ 0 h 5384"/>
                    <a:gd name="T12" fmla="*/ 0 w 12740"/>
                    <a:gd name="T13" fmla="*/ 0 h 5384"/>
                    <a:gd name="T14" fmla="*/ 0 w 12740"/>
                    <a:gd name="T15" fmla="*/ 0 h 5384"/>
                    <a:gd name="T16" fmla="*/ 0 w 12740"/>
                    <a:gd name="T17" fmla="*/ 0 h 5384"/>
                    <a:gd name="T18" fmla="*/ 0 w 12740"/>
                    <a:gd name="T19" fmla="*/ 0 h 5384"/>
                    <a:gd name="T20" fmla="*/ 0 w 12740"/>
                    <a:gd name="T21" fmla="*/ 0 h 5384"/>
                    <a:gd name="T22" fmla="*/ 0 w 12740"/>
                    <a:gd name="T23" fmla="*/ 0 h 5384"/>
                    <a:gd name="T24" fmla="*/ 0 w 12740"/>
                    <a:gd name="T25" fmla="*/ 0 h 5384"/>
                    <a:gd name="T26" fmla="*/ 0 w 12740"/>
                    <a:gd name="T27" fmla="*/ 0 h 5384"/>
                    <a:gd name="T28" fmla="*/ 0 w 12740"/>
                    <a:gd name="T29" fmla="*/ 0 h 5384"/>
                    <a:gd name="T30" fmla="*/ 0 w 12740"/>
                    <a:gd name="T31" fmla="*/ 0 h 5384"/>
                    <a:gd name="T32" fmla="*/ 0 w 12740"/>
                    <a:gd name="T33" fmla="*/ 0 h 5384"/>
                    <a:gd name="T34" fmla="*/ 0 w 12740"/>
                    <a:gd name="T35" fmla="*/ 0 h 5384"/>
                    <a:gd name="T36" fmla="*/ 0 w 12740"/>
                    <a:gd name="T37" fmla="*/ 0 h 5384"/>
                    <a:gd name="T38" fmla="*/ 0 w 12740"/>
                    <a:gd name="T39" fmla="*/ 0 h 5384"/>
                    <a:gd name="T40" fmla="*/ 0 w 12740"/>
                    <a:gd name="T41" fmla="*/ 0 h 5384"/>
                    <a:gd name="T42" fmla="*/ 0 w 12740"/>
                    <a:gd name="T43" fmla="*/ 0 h 5384"/>
                    <a:gd name="T44" fmla="*/ 0 w 12740"/>
                    <a:gd name="T45" fmla="*/ 0 h 5384"/>
                    <a:gd name="T46" fmla="*/ 0 w 12740"/>
                    <a:gd name="T47" fmla="*/ 0 h 5384"/>
                    <a:gd name="T48" fmla="*/ 0 w 12740"/>
                    <a:gd name="T49" fmla="*/ 0 h 5384"/>
                    <a:gd name="T50" fmla="*/ 0 w 12740"/>
                    <a:gd name="T51" fmla="*/ 0 h 5384"/>
                    <a:gd name="T52" fmla="*/ 0 w 12740"/>
                    <a:gd name="T53" fmla="*/ 0 h 5384"/>
                    <a:gd name="T54" fmla="*/ 0 w 12740"/>
                    <a:gd name="T55" fmla="*/ 0 h 5384"/>
                    <a:gd name="T56" fmla="*/ 0 w 12740"/>
                    <a:gd name="T57" fmla="*/ 0 h 5384"/>
                    <a:gd name="T58" fmla="*/ 0 w 12740"/>
                    <a:gd name="T59" fmla="*/ 0 h 5384"/>
                    <a:gd name="T60" fmla="*/ 0 w 12740"/>
                    <a:gd name="T61" fmla="*/ 0 h 5384"/>
                    <a:gd name="T62" fmla="*/ 0 w 12740"/>
                    <a:gd name="T63" fmla="*/ 0 h 5384"/>
                    <a:gd name="T64" fmla="*/ 0 w 12740"/>
                    <a:gd name="T65" fmla="*/ 0 h 5384"/>
                    <a:gd name="T66" fmla="*/ 0 w 12740"/>
                    <a:gd name="T67" fmla="*/ 0 h 5384"/>
                    <a:gd name="T68" fmla="*/ 0 w 12740"/>
                    <a:gd name="T69" fmla="*/ 0 h 5384"/>
                    <a:gd name="T70" fmla="*/ 0 w 12740"/>
                    <a:gd name="T71" fmla="*/ 0 h 5384"/>
                    <a:gd name="T72" fmla="*/ 0 w 12740"/>
                    <a:gd name="T73" fmla="*/ 0 h 5384"/>
                    <a:gd name="T74" fmla="*/ 0 w 12740"/>
                    <a:gd name="T75" fmla="*/ 0 h 5384"/>
                    <a:gd name="T76" fmla="*/ 0 w 12740"/>
                    <a:gd name="T77" fmla="*/ 0 h 5384"/>
                    <a:gd name="T78" fmla="*/ 0 w 12740"/>
                    <a:gd name="T79" fmla="*/ 0 h 5384"/>
                    <a:gd name="T80" fmla="*/ 0 w 12740"/>
                    <a:gd name="T81" fmla="*/ 0 h 5384"/>
                    <a:gd name="T82" fmla="*/ 0 w 12740"/>
                    <a:gd name="T83" fmla="*/ 0 h 5384"/>
                    <a:gd name="T84" fmla="*/ 0 w 12740"/>
                    <a:gd name="T85" fmla="*/ 0 h 538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0"/>
                    <a:gd name="T130" fmla="*/ 0 h 5384"/>
                    <a:gd name="T131" fmla="*/ 12740 w 12740"/>
                    <a:gd name="T132" fmla="*/ 5384 h 5384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0" h="5384">
                      <a:moveTo>
                        <a:pt x="6370" y="0"/>
                      </a:moveTo>
                      <a:lnTo>
                        <a:pt x="6636" y="2"/>
                      </a:lnTo>
                      <a:lnTo>
                        <a:pt x="6900" y="8"/>
                      </a:lnTo>
                      <a:lnTo>
                        <a:pt x="7162" y="18"/>
                      </a:lnTo>
                      <a:lnTo>
                        <a:pt x="7420" y="31"/>
                      </a:lnTo>
                      <a:lnTo>
                        <a:pt x="7675" y="48"/>
                      </a:lnTo>
                      <a:lnTo>
                        <a:pt x="7927" y="68"/>
                      </a:lnTo>
                      <a:lnTo>
                        <a:pt x="8175" y="92"/>
                      </a:lnTo>
                      <a:lnTo>
                        <a:pt x="8420" y="120"/>
                      </a:lnTo>
                      <a:lnTo>
                        <a:pt x="8661" y="150"/>
                      </a:lnTo>
                      <a:lnTo>
                        <a:pt x="8898" y="184"/>
                      </a:lnTo>
                      <a:lnTo>
                        <a:pt x="9131" y="222"/>
                      </a:lnTo>
                      <a:lnTo>
                        <a:pt x="9359" y="262"/>
                      </a:lnTo>
                      <a:lnTo>
                        <a:pt x="9583" y="306"/>
                      </a:lnTo>
                      <a:lnTo>
                        <a:pt x="9802" y="352"/>
                      </a:lnTo>
                      <a:lnTo>
                        <a:pt x="10017" y="402"/>
                      </a:lnTo>
                      <a:lnTo>
                        <a:pt x="10226" y="453"/>
                      </a:lnTo>
                      <a:lnTo>
                        <a:pt x="10430" y="509"/>
                      </a:lnTo>
                      <a:lnTo>
                        <a:pt x="10628" y="567"/>
                      </a:lnTo>
                      <a:lnTo>
                        <a:pt x="10821" y="627"/>
                      </a:lnTo>
                      <a:lnTo>
                        <a:pt x="11009" y="690"/>
                      </a:lnTo>
                      <a:lnTo>
                        <a:pt x="11190" y="756"/>
                      </a:lnTo>
                      <a:lnTo>
                        <a:pt x="11365" y="825"/>
                      </a:lnTo>
                      <a:lnTo>
                        <a:pt x="11534" y="894"/>
                      </a:lnTo>
                      <a:lnTo>
                        <a:pt x="11696" y="967"/>
                      </a:lnTo>
                      <a:lnTo>
                        <a:pt x="11852" y="1042"/>
                      </a:lnTo>
                      <a:lnTo>
                        <a:pt x="12001" y="1120"/>
                      </a:lnTo>
                      <a:lnTo>
                        <a:pt x="12143" y="1199"/>
                      </a:lnTo>
                      <a:lnTo>
                        <a:pt x="12277" y="1280"/>
                      </a:lnTo>
                      <a:lnTo>
                        <a:pt x="12405" y="1364"/>
                      </a:lnTo>
                      <a:lnTo>
                        <a:pt x="12524" y="1449"/>
                      </a:lnTo>
                      <a:lnTo>
                        <a:pt x="12636" y="1536"/>
                      </a:lnTo>
                      <a:lnTo>
                        <a:pt x="12740" y="1625"/>
                      </a:lnTo>
                      <a:lnTo>
                        <a:pt x="12740" y="3760"/>
                      </a:lnTo>
                      <a:lnTo>
                        <a:pt x="12636" y="3849"/>
                      </a:lnTo>
                      <a:lnTo>
                        <a:pt x="12524" y="3936"/>
                      </a:lnTo>
                      <a:lnTo>
                        <a:pt x="12405" y="4021"/>
                      </a:lnTo>
                      <a:lnTo>
                        <a:pt x="12277" y="4103"/>
                      </a:lnTo>
                      <a:lnTo>
                        <a:pt x="12143" y="4185"/>
                      </a:lnTo>
                      <a:lnTo>
                        <a:pt x="12001" y="4264"/>
                      </a:lnTo>
                      <a:lnTo>
                        <a:pt x="11852" y="4342"/>
                      </a:lnTo>
                      <a:lnTo>
                        <a:pt x="11696" y="4417"/>
                      </a:lnTo>
                      <a:lnTo>
                        <a:pt x="11534" y="4490"/>
                      </a:lnTo>
                      <a:lnTo>
                        <a:pt x="11365" y="4560"/>
                      </a:lnTo>
                      <a:lnTo>
                        <a:pt x="11190" y="4628"/>
                      </a:lnTo>
                      <a:lnTo>
                        <a:pt x="11009" y="4693"/>
                      </a:lnTo>
                      <a:lnTo>
                        <a:pt x="10821" y="4757"/>
                      </a:lnTo>
                      <a:lnTo>
                        <a:pt x="10628" y="4817"/>
                      </a:lnTo>
                      <a:lnTo>
                        <a:pt x="10430" y="4875"/>
                      </a:lnTo>
                      <a:lnTo>
                        <a:pt x="10226" y="4930"/>
                      </a:lnTo>
                      <a:lnTo>
                        <a:pt x="10017" y="4982"/>
                      </a:lnTo>
                      <a:lnTo>
                        <a:pt x="9802" y="5032"/>
                      </a:lnTo>
                      <a:lnTo>
                        <a:pt x="9583" y="5078"/>
                      </a:lnTo>
                      <a:lnTo>
                        <a:pt x="9359" y="5122"/>
                      </a:lnTo>
                      <a:lnTo>
                        <a:pt x="9131" y="5162"/>
                      </a:lnTo>
                      <a:lnTo>
                        <a:pt x="8898" y="5200"/>
                      </a:lnTo>
                      <a:lnTo>
                        <a:pt x="8661" y="5234"/>
                      </a:lnTo>
                      <a:lnTo>
                        <a:pt x="8420" y="5265"/>
                      </a:lnTo>
                      <a:lnTo>
                        <a:pt x="8175" y="5292"/>
                      </a:lnTo>
                      <a:lnTo>
                        <a:pt x="7927" y="5316"/>
                      </a:lnTo>
                      <a:lnTo>
                        <a:pt x="7675" y="5336"/>
                      </a:lnTo>
                      <a:lnTo>
                        <a:pt x="7420" y="5354"/>
                      </a:lnTo>
                      <a:lnTo>
                        <a:pt x="7162" y="5367"/>
                      </a:lnTo>
                      <a:lnTo>
                        <a:pt x="6900" y="5376"/>
                      </a:lnTo>
                      <a:lnTo>
                        <a:pt x="6636" y="5382"/>
                      </a:lnTo>
                      <a:lnTo>
                        <a:pt x="6370" y="5384"/>
                      </a:lnTo>
                      <a:lnTo>
                        <a:pt x="6104" y="5382"/>
                      </a:lnTo>
                      <a:lnTo>
                        <a:pt x="5841" y="5376"/>
                      </a:lnTo>
                      <a:lnTo>
                        <a:pt x="5579" y="5367"/>
                      </a:lnTo>
                      <a:lnTo>
                        <a:pt x="5321" y="5354"/>
                      </a:lnTo>
                      <a:lnTo>
                        <a:pt x="5066" y="5336"/>
                      </a:lnTo>
                      <a:lnTo>
                        <a:pt x="4814" y="5316"/>
                      </a:lnTo>
                      <a:lnTo>
                        <a:pt x="4566" y="5292"/>
                      </a:lnTo>
                      <a:lnTo>
                        <a:pt x="4321" y="5265"/>
                      </a:lnTo>
                      <a:lnTo>
                        <a:pt x="4080" y="5234"/>
                      </a:lnTo>
                      <a:lnTo>
                        <a:pt x="3843" y="5200"/>
                      </a:lnTo>
                      <a:lnTo>
                        <a:pt x="3610" y="5162"/>
                      </a:lnTo>
                      <a:lnTo>
                        <a:pt x="3381" y="5122"/>
                      </a:lnTo>
                      <a:lnTo>
                        <a:pt x="3158" y="5078"/>
                      </a:lnTo>
                      <a:lnTo>
                        <a:pt x="2938" y="5032"/>
                      </a:lnTo>
                      <a:lnTo>
                        <a:pt x="2723" y="4982"/>
                      </a:lnTo>
                      <a:lnTo>
                        <a:pt x="2515" y="4930"/>
                      </a:lnTo>
                      <a:lnTo>
                        <a:pt x="2310" y="4875"/>
                      </a:lnTo>
                      <a:lnTo>
                        <a:pt x="2112" y="4817"/>
                      </a:lnTo>
                      <a:lnTo>
                        <a:pt x="1918" y="4757"/>
                      </a:lnTo>
                      <a:lnTo>
                        <a:pt x="1731" y="4693"/>
                      </a:lnTo>
                      <a:lnTo>
                        <a:pt x="1550" y="4628"/>
                      </a:lnTo>
                      <a:lnTo>
                        <a:pt x="1375" y="4560"/>
                      </a:lnTo>
                      <a:lnTo>
                        <a:pt x="1206" y="4489"/>
                      </a:lnTo>
                      <a:lnTo>
                        <a:pt x="1044" y="4416"/>
                      </a:lnTo>
                      <a:lnTo>
                        <a:pt x="888" y="4341"/>
                      </a:lnTo>
                      <a:lnTo>
                        <a:pt x="739" y="4264"/>
                      </a:lnTo>
                      <a:lnTo>
                        <a:pt x="597" y="4185"/>
                      </a:lnTo>
                      <a:lnTo>
                        <a:pt x="463" y="4103"/>
                      </a:lnTo>
                      <a:lnTo>
                        <a:pt x="335" y="4021"/>
                      </a:lnTo>
                      <a:lnTo>
                        <a:pt x="216" y="3936"/>
                      </a:lnTo>
                      <a:lnTo>
                        <a:pt x="104" y="3849"/>
                      </a:lnTo>
                      <a:lnTo>
                        <a:pt x="0" y="3760"/>
                      </a:lnTo>
                      <a:lnTo>
                        <a:pt x="0" y="1625"/>
                      </a:lnTo>
                      <a:lnTo>
                        <a:pt x="104" y="1536"/>
                      </a:lnTo>
                      <a:lnTo>
                        <a:pt x="216" y="1449"/>
                      </a:lnTo>
                      <a:lnTo>
                        <a:pt x="335" y="1364"/>
                      </a:lnTo>
                      <a:lnTo>
                        <a:pt x="463" y="1281"/>
                      </a:lnTo>
                      <a:lnTo>
                        <a:pt x="597" y="1199"/>
                      </a:lnTo>
                      <a:lnTo>
                        <a:pt x="739" y="1120"/>
                      </a:lnTo>
                      <a:lnTo>
                        <a:pt x="888" y="1043"/>
                      </a:lnTo>
                      <a:lnTo>
                        <a:pt x="1044" y="967"/>
                      </a:lnTo>
                      <a:lnTo>
                        <a:pt x="1206" y="895"/>
                      </a:lnTo>
                      <a:lnTo>
                        <a:pt x="1375" y="825"/>
                      </a:lnTo>
                      <a:lnTo>
                        <a:pt x="1550" y="757"/>
                      </a:lnTo>
                      <a:lnTo>
                        <a:pt x="1731" y="691"/>
                      </a:lnTo>
                      <a:lnTo>
                        <a:pt x="1918" y="627"/>
                      </a:lnTo>
                      <a:lnTo>
                        <a:pt x="2112" y="567"/>
                      </a:lnTo>
                      <a:lnTo>
                        <a:pt x="2310" y="509"/>
                      </a:lnTo>
                      <a:lnTo>
                        <a:pt x="2515" y="454"/>
                      </a:lnTo>
                      <a:lnTo>
                        <a:pt x="2723" y="402"/>
                      </a:lnTo>
                      <a:lnTo>
                        <a:pt x="2938" y="352"/>
                      </a:lnTo>
                      <a:lnTo>
                        <a:pt x="3158" y="306"/>
                      </a:lnTo>
                      <a:lnTo>
                        <a:pt x="3381" y="262"/>
                      </a:lnTo>
                      <a:lnTo>
                        <a:pt x="3610" y="222"/>
                      </a:lnTo>
                      <a:lnTo>
                        <a:pt x="3843" y="184"/>
                      </a:lnTo>
                      <a:lnTo>
                        <a:pt x="4080" y="150"/>
                      </a:lnTo>
                      <a:lnTo>
                        <a:pt x="4321" y="120"/>
                      </a:lnTo>
                      <a:lnTo>
                        <a:pt x="4566" y="92"/>
                      </a:lnTo>
                      <a:lnTo>
                        <a:pt x="4814" y="68"/>
                      </a:lnTo>
                      <a:lnTo>
                        <a:pt x="5066" y="48"/>
                      </a:lnTo>
                      <a:lnTo>
                        <a:pt x="5321" y="31"/>
                      </a:lnTo>
                      <a:lnTo>
                        <a:pt x="5579" y="18"/>
                      </a:lnTo>
                      <a:lnTo>
                        <a:pt x="5841" y="8"/>
                      </a:lnTo>
                      <a:lnTo>
                        <a:pt x="6104" y="2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" name="Freeform 155"/>
                <p:cNvSpPr>
                  <a:spLocks/>
                </p:cNvSpPr>
                <p:nvPr/>
              </p:nvSpPr>
              <p:spPr bwMode="auto">
                <a:xfrm>
                  <a:off x="2500" y="2382"/>
                  <a:ext cx="411" cy="152"/>
                </a:xfrm>
                <a:custGeom>
                  <a:avLst/>
                  <a:gdLst>
                    <a:gd name="T0" fmla="*/ 0 w 12741"/>
                    <a:gd name="T1" fmla="*/ 0 h 4719"/>
                    <a:gd name="T2" fmla="*/ 0 w 12741"/>
                    <a:gd name="T3" fmla="*/ 0 h 4719"/>
                    <a:gd name="T4" fmla="*/ 0 w 12741"/>
                    <a:gd name="T5" fmla="*/ 0 h 4719"/>
                    <a:gd name="T6" fmla="*/ 0 w 12741"/>
                    <a:gd name="T7" fmla="*/ 0 h 4719"/>
                    <a:gd name="T8" fmla="*/ 0 w 12741"/>
                    <a:gd name="T9" fmla="*/ 0 h 4719"/>
                    <a:gd name="T10" fmla="*/ 0 w 12741"/>
                    <a:gd name="T11" fmla="*/ 0 h 4719"/>
                    <a:gd name="T12" fmla="*/ 0 w 12741"/>
                    <a:gd name="T13" fmla="*/ 0 h 4719"/>
                    <a:gd name="T14" fmla="*/ 0 w 12741"/>
                    <a:gd name="T15" fmla="*/ 0 h 4719"/>
                    <a:gd name="T16" fmla="*/ 0 w 12741"/>
                    <a:gd name="T17" fmla="*/ 0 h 4719"/>
                    <a:gd name="T18" fmla="*/ 0 w 12741"/>
                    <a:gd name="T19" fmla="*/ 0 h 4719"/>
                    <a:gd name="T20" fmla="*/ 0 w 12741"/>
                    <a:gd name="T21" fmla="*/ 0 h 4719"/>
                    <a:gd name="T22" fmla="*/ 0 w 12741"/>
                    <a:gd name="T23" fmla="*/ 0 h 4719"/>
                    <a:gd name="T24" fmla="*/ 0 w 12741"/>
                    <a:gd name="T25" fmla="*/ 0 h 4719"/>
                    <a:gd name="T26" fmla="*/ 0 w 12741"/>
                    <a:gd name="T27" fmla="*/ 0 h 4719"/>
                    <a:gd name="T28" fmla="*/ 0 w 12741"/>
                    <a:gd name="T29" fmla="*/ 0 h 4719"/>
                    <a:gd name="T30" fmla="*/ 0 w 12741"/>
                    <a:gd name="T31" fmla="*/ 0 h 4719"/>
                    <a:gd name="T32" fmla="*/ 0 w 12741"/>
                    <a:gd name="T33" fmla="*/ 0 h 4719"/>
                    <a:gd name="T34" fmla="*/ 0 w 12741"/>
                    <a:gd name="T35" fmla="*/ 0 h 4719"/>
                    <a:gd name="T36" fmla="*/ 0 w 12741"/>
                    <a:gd name="T37" fmla="*/ 0 h 4719"/>
                    <a:gd name="T38" fmla="*/ 0 w 12741"/>
                    <a:gd name="T39" fmla="*/ 0 h 4719"/>
                    <a:gd name="T40" fmla="*/ 0 w 12741"/>
                    <a:gd name="T41" fmla="*/ 0 h 4719"/>
                    <a:gd name="T42" fmla="*/ 0 w 12741"/>
                    <a:gd name="T43" fmla="*/ 0 h 4719"/>
                    <a:gd name="T44" fmla="*/ 0 w 12741"/>
                    <a:gd name="T45" fmla="*/ 0 h 4719"/>
                    <a:gd name="T46" fmla="*/ 0 w 12741"/>
                    <a:gd name="T47" fmla="*/ 0 h 4719"/>
                    <a:gd name="T48" fmla="*/ 0 w 12741"/>
                    <a:gd name="T49" fmla="*/ 0 h 4719"/>
                    <a:gd name="T50" fmla="*/ 0 w 12741"/>
                    <a:gd name="T51" fmla="*/ 0 h 4719"/>
                    <a:gd name="T52" fmla="*/ 0 w 12741"/>
                    <a:gd name="T53" fmla="*/ 0 h 4719"/>
                    <a:gd name="T54" fmla="*/ 0 w 12741"/>
                    <a:gd name="T55" fmla="*/ 0 h 4719"/>
                    <a:gd name="T56" fmla="*/ 0 w 12741"/>
                    <a:gd name="T57" fmla="*/ 0 h 4719"/>
                    <a:gd name="T58" fmla="*/ 0 w 12741"/>
                    <a:gd name="T59" fmla="*/ 0 h 4719"/>
                    <a:gd name="T60" fmla="*/ 0 w 12741"/>
                    <a:gd name="T61" fmla="*/ 0 h 4719"/>
                    <a:gd name="T62" fmla="*/ 0 w 12741"/>
                    <a:gd name="T63" fmla="*/ 0 h 4719"/>
                    <a:gd name="T64" fmla="*/ 0 w 12741"/>
                    <a:gd name="T65" fmla="*/ 0 h 4719"/>
                    <a:gd name="T66" fmla="*/ 0 w 12741"/>
                    <a:gd name="T67" fmla="*/ 0 h 4719"/>
                    <a:gd name="T68" fmla="*/ 0 w 12741"/>
                    <a:gd name="T69" fmla="*/ 0 h 4719"/>
                    <a:gd name="T70" fmla="*/ 0 w 12741"/>
                    <a:gd name="T71" fmla="*/ 0 h 4719"/>
                    <a:gd name="T72" fmla="*/ 0 w 12741"/>
                    <a:gd name="T73" fmla="*/ 0 h 4719"/>
                    <a:gd name="T74" fmla="*/ 0 w 12741"/>
                    <a:gd name="T75" fmla="*/ 0 h 4719"/>
                    <a:gd name="T76" fmla="*/ 0 w 12741"/>
                    <a:gd name="T77" fmla="*/ 0 h 4719"/>
                    <a:gd name="T78" fmla="*/ 0 w 12741"/>
                    <a:gd name="T79" fmla="*/ 0 h 4719"/>
                    <a:gd name="T80" fmla="*/ 0 w 12741"/>
                    <a:gd name="T81" fmla="*/ 0 h 4719"/>
                    <a:gd name="T82" fmla="*/ 0 w 12741"/>
                    <a:gd name="T83" fmla="*/ 0 h 4719"/>
                    <a:gd name="T84" fmla="*/ 0 w 12741"/>
                    <a:gd name="T85" fmla="*/ 0 h 4719"/>
                    <a:gd name="T86" fmla="*/ 0 w 12741"/>
                    <a:gd name="T87" fmla="*/ 0 h 4719"/>
                    <a:gd name="T88" fmla="*/ 0 w 12741"/>
                    <a:gd name="T89" fmla="*/ 0 h 4719"/>
                    <a:gd name="T90" fmla="*/ 0 w 12741"/>
                    <a:gd name="T91" fmla="*/ 0 h 4719"/>
                    <a:gd name="T92" fmla="*/ 0 w 12741"/>
                    <a:gd name="T93" fmla="*/ 0 h 4719"/>
                    <a:gd name="T94" fmla="*/ 0 w 12741"/>
                    <a:gd name="T95" fmla="*/ 0 h 4719"/>
                    <a:gd name="T96" fmla="*/ 0 w 12741"/>
                    <a:gd name="T97" fmla="*/ 0 h 471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2741"/>
                    <a:gd name="T148" fmla="*/ 0 h 4719"/>
                    <a:gd name="T149" fmla="*/ 12741 w 12741"/>
                    <a:gd name="T150" fmla="*/ 4719 h 471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2741" h="4719">
                      <a:moveTo>
                        <a:pt x="2" y="0"/>
                      </a:moveTo>
                      <a:lnTo>
                        <a:pt x="12738" y="0"/>
                      </a:lnTo>
                      <a:lnTo>
                        <a:pt x="12738" y="163"/>
                      </a:lnTo>
                      <a:lnTo>
                        <a:pt x="12738" y="326"/>
                      </a:lnTo>
                      <a:lnTo>
                        <a:pt x="12738" y="490"/>
                      </a:lnTo>
                      <a:lnTo>
                        <a:pt x="12738" y="653"/>
                      </a:lnTo>
                      <a:lnTo>
                        <a:pt x="12738" y="817"/>
                      </a:lnTo>
                      <a:lnTo>
                        <a:pt x="12739" y="980"/>
                      </a:lnTo>
                      <a:lnTo>
                        <a:pt x="12739" y="1143"/>
                      </a:lnTo>
                      <a:lnTo>
                        <a:pt x="12739" y="1307"/>
                      </a:lnTo>
                      <a:lnTo>
                        <a:pt x="12740" y="1471"/>
                      </a:lnTo>
                      <a:lnTo>
                        <a:pt x="12740" y="1634"/>
                      </a:lnTo>
                      <a:lnTo>
                        <a:pt x="12740" y="1798"/>
                      </a:lnTo>
                      <a:lnTo>
                        <a:pt x="12740" y="1960"/>
                      </a:lnTo>
                      <a:lnTo>
                        <a:pt x="12741" y="2123"/>
                      </a:lnTo>
                      <a:lnTo>
                        <a:pt x="12741" y="2285"/>
                      </a:lnTo>
                      <a:lnTo>
                        <a:pt x="12741" y="2448"/>
                      </a:lnTo>
                      <a:lnTo>
                        <a:pt x="12741" y="2609"/>
                      </a:lnTo>
                      <a:lnTo>
                        <a:pt x="12733" y="2710"/>
                      </a:lnTo>
                      <a:lnTo>
                        <a:pt x="12708" y="2810"/>
                      </a:lnTo>
                      <a:lnTo>
                        <a:pt x="12667" y="2909"/>
                      </a:lnTo>
                      <a:lnTo>
                        <a:pt x="12611" y="3008"/>
                      </a:lnTo>
                      <a:lnTo>
                        <a:pt x="12541" y="3105"/>
                      </a:lnTo>
                      <a:lnTo>
                        <a:pt x="12454" y="3202"/>
                      </a:lnTo>
                      <a:lnTo>
                        <a:pt x="12354" y="3298"/>
                      </a:lnTo>
                      <a:lnTo>
                        <a:pt x="12240" y="3392"/>
                      </a:lnTo>
                      <a:lnTo>
                        <a:pt x="12112" y="3484"/>
                      </a:lnTo>
                      <a:lnTo>
                        <a:pt x="11972" y="3574"/>
                      </a:lnTo>
                      <a:lnTo>
                        <a:pt x="11819" y="3663"/>
                      </a:lnTo>
                      <a:lnTo>
                        <a:pt x="11653" y="3749"/>
                      </a:lnTo>
                      <a:lnTo>
                        <a:pt x="11476" y="3832"/>
                      </a:lnTo>
                      <a:lnTo>
                        <a:pt x="11286" y="3912"/>
                      </a:lnTo>
                      <a:lnTo>
                        <a:pt x="11086" y="3991"/>
                      </a:lnTo>
                      <a:lnTo>
                        <a:pt x="10875" y="4066"/>
                      </a:lnTo>
                      <a:lnTo>
                        <a:pt x="10653" y="4139"/>
                      </a:lnTo>
                      <a:lnTo>
                        <a:pt x="10423" y="4208"/>
                      </a:lnTo>
                      <a:lnTo>
                        <a:pt x="10182" y="4272"/>
                      </a:lnTo>
                      <a:lnTo>
                        <a:pt x="9933" y="4334"/>
                      </a:lnTo>
                      <a:lnTo>
                        <a:pt x="9673" y="4393"/>
                      </a:lnTo>
                      <a:lnTo>
                        <a:pt x="9407" y="4446"/>
                      </a:lnTo>
                      <a:lnTo>
                        <a:pt x="9132" y="4496"/>
                      </a:lnTo>
                      <a:lnTo>
                        <a:pt x="8850" y="4540"/>
                      </a:lnTo>
                      <a:lnTo>
                        <a:pt x="8561" y="4581"/>
                      </a:lnTo>
                      <a:lnTo>
                        <a:pt x="8265" y="4616"/>
                      </a:lnTo>
                      <a:lnTo>
                        <a:pt x="7962" y="4648"/>
                      </a:lnTo>
                      <a:lnTo>
                        <a:pt x="7655" y="4673"/>
                      </a:lnTo>
                      <a:lnTo>
                        <a:pt x="7341" y="4693"/>
                      </a:lnTo>
                      <a:lnTo>
                        <a:pt x="7022" y="4707"/>
                      </a:lnTo>
                      <a:lnTo>
                        <a:pt x="6698" y="4716"/>
                      </a:lnTo>
                      <a:lnTo>
                        <a:pt x="6370" y="4719"/>
                      </a:lnTo>
                      <a:lnTo>
                        <a:pt x="6043" y="4716"/>
                      </a:lnTo>
                      <a:lnTo>
                        <a:pt x="5719" y="4707"/>
                      </a:lnTo>
                      <a:lnTo>
                        <a:pt x="5400" y="4693"/>
                      </a:lnTo>
                      <a:lnTo>
                        <a:pt x="5086" y="4673"/>
                      </a:lnTo>
                      <a:lnTo>
                        <a:pt x="4779" y="4648"/>
                      </a:lnTo>
                      <a:lnTo>
                        <a:pt x="4476" y="4616"/>
                      </a:lnTo>
                      <a:lnTo>
                        <a:pt x="4180" y="4581"/>
                      </a:lnTo>
                      <a:lnTo>
                        <a:pt x="3891" y="4540"/>
                      </a:lnTo>
                      <a:lnTo>
                        <a:pt x="3608" y="4496"/>
                      </a:lnTo>
                      <a:lnTo>
                        <a:pt x="3334" y="4446"/>
                      </a:lnTo>
                      <a:lnTo>
                        <a:pt x="3067" y="4393"/>
                      </a:lnTo>
                      <a:lnTo>
                        <a:pt x="2808" y="4334"/>
                      </a:lnTo>
                      <a:lnTo>
                        <a:pt x="2558" y="4272"/>
                      </a:lnTo>
                      <a:lnTo>
                        <a:pt x="2318" y="4208"/>
                      </a:lnTo>
                      <a:lnTo>
                        <a:pt x="2087" y="4139"/>
                      </a:lnTo>
                      <a:lnTo>
                        <a:pt x="1866" y="4066"/>
                      </a:lnTo>
                      <a:lnTo>
                        <a:pt x="1655" y="3991"/>
                      </a:lnTo>
                      <a:lnTo>
                        <a:pt x="1455" y="3912"/>
                      </a:lnTo>
                      <a:lnTo>
                        <a:pt x="1265" y="3832"/>
                      </a:lnTo>
                      <a:lnTo>
                        <a:pt x="1088" y="3749"/>
                      </a:lnTo>
                      <a:lnTo>
                        <a:pt x="922" y="3663"/>
                      </a:lnTo>
                      <a:lnTo>
                        <a:pt x="768" y="3574"/>
                      </a:lnTo>
                      <a:lnTo>
                        <a:pt x="628" y="3484"/>
                      </a:lnTo>
                      <a:lnTo>
                        <a:pt x="500" y="3392"/>
                      </a:lnTo>
                      <a:lnTo>
                        <a:pt x="387" y="3298"/>
                      </a:lnTo>
                      <a:lnTo>
                        <a:pt x="287" y="3202"/>
                      </a:lnTo>
                      <a:lnTo>
                        <a:pt x="200" y="3105"/>
                      </a:lnTo>
                      <a:lnTo>
                        <a:pt x="130" y="3008"/>
                      </a:lnTo>
                      <a:lnTo>
                        <a:pt x="73" y="2909"/>
                      </a:lnTo>
                      <a:lnTo>
                        <a:pt x="32" y="2810"/>
                      </a:lnTo>
                      <a:lnTo>
                        <a:pt x="8" y="2710"/>
                      </a:lnTo>
                      <a:lnTo>
                        <a:pt x="0" y="2609"/>
                      </a:lnTo>
                      <a:lnTo>
                        <a:pt x="0" y="2448"/>
                      </a:lnTo>
                      <a:lnTo>
                        <a:pt x="0" y="2286"/>
                      </a:lnTo>
                      <a:lnTo>
                        <a:pt x="0" y="2123"/>
                      </a:lnTo>
                      <a:lnTo>
                        <a:pt x="0" y="1961"/>
                      </a:lnTo>
                      <a:lnTo>
                        <a:pt x="0" y="1798"/>
                      </a:lnTo>
                      <a:lnTo>
                        <a:pt x="0" y="1635"/>
                      </a:lnTo>
                      <a:lnTo>
                        <a:pt x="1" y="1471"/>
                      </a:lnTo>
                      <a:lnTo>
                        <a:pt x="1" y="1308"/>
                      </a:lnTo>
                      <a:lnTo>
                        <a:pt x="1" y="1144"/>
                      </a:lnTo>
                      <a:lnTo>
                        <a:pt x="1" y="980"/>
                      </a:lnTo>
                      <a:lnTo>
                        <a:pt x="1" y="817"/>
                      </a:lnTo>
                      <a:lnTo>
                        <a:pt x="1" y="653"/>
                      </a:lnTo>
                      <a:lnTo>
                        <a:pt x="1" y="490"/>
                      </a:lnTo>
                      <a:lnTo>
                        <a:pt x="2" y="326"/>
                      </a:lnTo>
                      <a:lnTo>
                        <a:pt x="2" y="16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9" name="Freeform 156"/>
                <p:cNvSpPr>
                  <a:spLocks/>
                </p:cNvSpPr>
                <p:nvPr/>
              </p:nvSpPr>
              <p:spPr bwMode="auto">
                <a:xfrm>
                  <a:off x="2500" y="2287"/>
                  <a:ext cx="411" cy="174"/>
                </a:xfrm>
                <a:custGeom>
                  <a:avLst/>
                  <a:gdLst>
                    <a:gd name="T0" fmla="*/ 0 w 12740"/>
                    <a:gd name="T1" fmla="*/ 0 h 5384"/>
                    <a:gd name="T2" fmla="*/ 0 w 12740"/>
                    <a:gd name="T3" fmla="*/ 0 h 5384"/>
                    <a:gd name="T4" fmla="*/ 0 w 12740"/>
                    <a:gd name="T5" fmla="*/ 0 h 5384"/>
                    <a:gd name="T6" fmla="*/ 0 w 12740"/>
                    <a:gd name="T7" fmla="*/ 0 h 5384"/>
                    <a:gd name="T8" fmla="*/ 0 w 12740"/>
                    <a:gd name="T9" fmla="*/ 0 h 5384"/>
                    <a:gd name="T10" fmla="*/ 0 w 12740"/>
                    <a:gd name="T11" fmla="*/ 0 h 5384"/>
                    <a:gd name="T12" fmla="*/ 0 w 12740"/>
                    <a:gd name="T13" fmla="*/ 0 h 5384"/>
                    <a:gd name="T14" fmla="*/ 0 w 12740"/>
                    <a:gd name="T15" fmla="*/ 0 h 5384"/>
                    <a:gd name="T16" fmla="*/ 0 w 12740"/>
                    <a:gd name="T17" fmla="*/ 0 h 5384"/>
                    <a:gd name="T18" fmla="*/ 0 w 12740"/>
                    <a:gd name="T19" fmla="*/ 0 h 5384"/>
                    <a:gd name="T20" fmla="*/ 0 w 12740"/>
                    <a:gd name="T21" fmla="*/ 0 h 5384"/>
                    <a:gd name="T22" fmla="*/ 0 w 12740"/>
                    <a:gd name="T23" fmla="*/ 0 h 5384"/>
                    <a:gd name="T24" fmla="*/ 0 w 12740"/>
                    <a:gd name="T25" fmla="*/ 0 h 5384"/>
                    <a:gd name="T26" fmla="*/ 0 w 12740"/>
                    <a:gd name="T27" fmla="*/ 0 h 5384"/>
                    <a:gd name="T28" fmla="*/ 0 w 12740"/>
                    <a:gd name="T29" fmla="*/ 0 h 5384"/>
                    <a:gd name="T30" fmla="*/ 0 w 12740"/>
                    <a:gd name="T31" fmla="*/ 0 h 5384"/>
                    <a:gd name="T32" fmla="*/ 0 w 12740"/>
                    <a:gd name="T33" fmla="*/ 0 h 5384"/>
                    <a:gd name="T34" fmla="*/ 0 w 12740"/>
                    <a:gd name="T35" fmla="*/ 0 h 5384"/>
                    <a:gd name="T36" fmla="*/ 0 w 12740"/>
                    <a:gd name="T37" fmla="*/ 0 h 5384"/>
                    <a:gd name="T38" fmla="*/ 0 w 12740"/>
                    <a:gd name="T39" fmla="*/ 0 h 5384"/>
                    <a:gd name="T40" fmla="*/ 0 w 12740"/>
                    <a:gd name="T41" fmla="*/ 0 h 5384"/>
                    <a:gd name="T42" fmla="*/ 0 w 12740"/>
                    <a:gd name="T43" fmla="*/ 0 h 5384"/>
                    <a:gd name="T44" fmla="*/ 0 w 12740"/>
                    <a:gd name="T45" fmla="*/ 0 h 5384"/>
                    <a:gd name="T46" fmla="*/ 0 w 12740"/>
                    <a:gd name="T47" fmla="*/ 0 h 5384"/>
                    <a:gd name="T48" fmla="*/ 0 w 12740"/>
                    <a:gd name="T49" fmla="*/ 0 h 5384"/>
                    <a:gd name="T50" fmla="*/ 0 w 12740"/>
                    <a:gd name="T51" fmla="*/ 0 h 5384"/>
                    <a:gd name="T52" fmla="*/ 0 w 12740"/>
                    <a:gd name="T53" fmla="*/ 0 h 5384"/>
                    <a:gd name="T54" fmla="*/ 0 w 12740"/>
                    <a:gd name="T55" fmla="*/ 0 h 5384"/>
                    <a:gd name="T56" fmla="*/ 0 w 12740"/>
                    <a:gd name="T57" fmla="*/ 0 h 5384"/>
                    <a:gd name="T58" fmla="*/ 0 w 12740"/>
                    <a:gd name="T59" fmla="*/ 0 h 5384"/>
                    <a:gd name="T60" fmla="*/ 0 w 12740"/>
                    <a:gd name="T61" fmla="*/ 0 h 5384"/>
                    <a:gd name="T62" fmla="*/ 0 w 12740"/>
                    <a:gd name="T63" fmla="*/ 0 h 5384"/>
                    <a:gd name="T64" fmla="*/ 0 w 12740"/>
                    <a:gd name="T65" fmla="*/ 0 h 5384"/>
                    <a:gd name="T66" fmla="*/ 0 w 12740"/>
                    <a:gd name="T67" fmla="*/ 0 h 5384"/>
                    <a:gd name="T68" fmla="*/ 0 w 12740"/>
                    <a:gd name="T69" fmla="*/ 0 h 5384"/>
                    <a:gd name="T70" fmla="*/ 0 w 12740"/>
                    <a:gd name="T71" fmla="*/ 0 h 5384"/>
                    <a:gd name="T72" fmla="*/ 0 w 12740"/>
                    <a:gd name="T73" fmla="*/ 0 h 5384"/>
                    <a:gd name="T74" fmla="*/ 0 w 12740"/>
                    <a:gd name="T75" fmla="*/ 0 h 5384"/>
                    <a:gd name="T76" fmla="*/ 0 w 12740"/>
                    <a:gd name="T77" fmla="*/ 0 h 5384"/>
                    <a:gd name="T78" fmla="*/ 0 w 12740"/>
                    <a:gd name="T79" fmla="*/ 0 h 5384"/>
                    <a:gd name="T80" fmla="*/ 0 w 12740"/>
                    <a:gd name="T81" fmla="*/ 0 h 5384"/>
                    <a:gd name="T82" fmla="*/ 0 w 12740"/>
                    <a:gd name="T83" fmla="*/ 0 h 5384"/>
                    <a:gd name="T84" fmla="*/ 0 w 12740"/>
                    <a:gd name="T85" fmla="*/ 0 h 538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0"/>
                    <a:gd name="T130" fmla="*/ 0 h 5384"/>
                    <a:gd name="T131" fmla="*/ 12740 w 12740"/>
                    <a:gd name="T132" fmla="*/ 5384 h 5384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0" h="5384">
                      <a:moveTo>
                        <a:pt x="6370" y="0"/>
                      </a:moveTo>
                      <a:lnTo>
                        <a:pt x="6636" y="2"/>
                      </a:lnTo>
                      <a:lnTo>
                        <a:pt x="6900" y="7"/>
                      </a:lnTo>
                      <a:lnTo>
                        <a:pt x="7162" y="17"/>
                      </a:lnTo>
                      <a:lnTo>
                        <a:pt x="7420" y="31"/>
                      </a:lnTo>
                      <a:lnTo>
                        <a:pt x="7675" y="48"/>
                      </a:lnTo>
                      <a:lnTo>
                        <a:pt x="7927" y="68"/>
                      </a:lnTo>
                      <a:lnTo>
                        <a:pt x="8175" y="92"/>
                      </a:lnTo>
                      <a:lnTo>
                        <a:pt x="8420" y="120"/>
                      </a:lnTo>
                      <a:lnTo>
                        <a:pt x="8661" y="150"/>
                      </a:lnTo>
                      <a:lnTo>
                        <a:pt x="8898" y="184"/>
                      </a:lnTo>
                      <a:lnTo>
                        <a:pt x="9131" y="222"/>
                      </a:lnTo>
                      <a:lnTo>
                        <a:pt x="9359" y="262"/>
                      </a:lnTo>
                      <a:lnTo>
                        <a:pt x="9583" y="306"/>
                      </a:lnTo>
                      <a:lnTo>
                        <a:pt x="9802" y="352"/>
                      </a:lnTo>
                      <a:lnTo>
                        <a:pt x="10017" y="402"/>
                      </a:lnTo>
                      <a:lnTo>
                        <a:pt x="10226" y="453"/>
                      </a:lnTo>
                      <a:lnTo>
                        <a:pt x="10430" y="509"/>
                      </a:lnTo>
                      <a:lnTo>
                        <a:pt x="10628" y="567"/>
                      </a:lnTo>
                      <a:lnTo>
                        <a:pt x="10821" y="627"/>
                      </a:lnTo>
                      <a:lnTo>
                        <a:pt x="11009" y="690"/>
                      </a:lnTo>
                      <a:lnTo>
                        <a:pt x="11190" y="756"/>
                      </a:lnTo>
                      <a:lnTo>
                        <a:pt x="11365" y="823"/>
                      </a:lnTo>
                      <a:lnTo>
                        <a:pt x="11534" y="894"/>
                      </a:lnTo>
                      <a:lnTo>
                        <a:pt x="11696" y="967"/>
                      </a:lnTo>
                      <a:lnTo>
                        <a:pt x="11852" y="1042"/>
                      </a:lnTo>
                      <a:lnTo>
                        <a:pt x="12001" y="1119"/>
                      </a:lnTo>
                      <a:lnTo>
                        <a:pt x="12143" y="1199"/>
                      </a:lnTo>
                      <a:lnTo>
                        <a:pt x="12277" y="1280"/>
                      </a:lnTo>
                      <a:lnTo>
                        <a:pt x="12405" y="1364"/>
                      </a:lnTo>
                      <a:lnTo>
                        <a:pt x="12524" y="1448"/>
                      </a:lnTo>
                      <a:lnTo>
                        <a:pt x="12636" y="1535"/>
                      </a:lnTo>
                      <a:lnTo>
                        <a:pt x="12740" y="1623"/>
                      </a:lnTo>
                      <a:lnTo>
                        <a:pt x="12740" y="3759"/>
                      </a:lnTo>
                      <a:lnTo>
                        <a:pt x="12636" y="3848"/>
                      </a:lnTo>
                      <a:lnTo>
                        <a:pt x="12524" y="3935"/>
                      </a:lnTo>
                      <a:lnTo>
                        <a:pt x="12405" y="4020"/>
                      </a:lnTo>
                      <a:lnTo>
                        <a:pt x="12277" y="4103"/>
                      </a:lnTo>
                      <a:lnTo>
                        <a:pt x="12143" y="4185"/>
                      </a:lnTo>
                      <a:lnTo>
                        <a:pt x="12001" y="4264"/>
                      </a:lnTo>
                      <a:lnTo>
                        <a:pt x="11852" y="4341"/>
                      </a:lnTo>
                      <a:lnTo>
                        <a:pt x="11696" y="4416"/>
                      </a:lnTo>
                      <a:lnTo>
                        <a:pt x="11534" y="4490"/>
                      </a:lnTo>
                      <a:lnTo>
                        <a:pt x="11365" y="4559"/>
                      </a:lnTo>
                      <a:lnTo>
                        <a:pt x="11190" y="4628"/>
                      </a:lnTo>
                      <a:lnTo>
                        <a:pt x="11009" y="4693"/>
                      </a:lnTo>
                      <a:lnTo>
                        <a:pt x="10821" y="4757"/>
                      </a:lnTo>
                      <a:lnTo>
                        <a:pt x="10628" y="4817"/>
                      </a:lnTo>
                      <a:lnTo>
                        <a:pt x="10430" y="4875"/>
                      </a:lnTo>
                      <a:lnTo>
                        <a:pt x="10226" y="4930"/>
                      </a:lnTo>
                      <a:lnTo>
                        <a:pt x="10017" y="4982"/>
                      </a:lnTo>
                      <a:lnTo>
                        <a:pt x="9802" y="5032"/>
                      </a:lnTo>
                      <a:lnTo>
                        <a:pt x="9583" y="5078"/>
                      </a:lnTo>
                      <a:lnTo>
                        <a:pt x="9359" y="5122"/>
                      </a:lnTo>
                      <a:lnTo>
                        <a:pt x="9131" y="5162"/>
                      </a:lnTo>
                      <a:lnTo>
                        <a:pt x="8898" y="5200"/>
                      </a:lnTo>
                      <a:lnTo>
                        <a:pt x="8661" y="5234"/>
                      </a:lnTo>
                      <a:lnTo>
                        <a:pt x="8420" y="5264"/>
                      </a:lnTo>
                      <a:lnTo>
                        <a:pt x="8175" y="5292"/>
                      </a:lnTo>
                      <a:lnTo>
                        <a:pt x="7927" y="5316"/>
                      </a:lnTo>
                      <a:lnTo>
                        <a:pt x="7675" y="5336"/>
                      </a:lnTo>
                      <a:lnTo>
                        <a:pt x="7420" y="5353"/>
                      </a:lnTo>
                      <a:lnTo>
                        <a:pt x="7162" y="5367"/>
                      </a:lnTo>
                      <a:lnTo>
                        <a:pt x="6900" y="5376"/>
                      </a:lnTo>
                      <a:lnTo>
                        <a:pt x="6636" y="5382"/>
                      </a:lnTo>
                      <a:lnTo>
                        <a:pt x="6370" y="5384"/>
                      </a:lnTo>
                      <a:lnTo>
                        <a:pt x="6104" y="5382"/>
                      </a:lnTo>
                      <a:lnTo>
                        <a:pt x="5841" y="5376"/>
                      </a:lnTo>
                      <a:lnTo>
                        <a:pt x="5579" y="5367"/>
                      </a:lnTo>
                      <a:lnTo>
                        <a:pt x="5321" y="5353"/>
                      </a:lnTo>
                      <a:lnTo>
                        <a:pt x="5066" y="5336"/>
                      </a:lnTo>
                      <a:lnTo>
                        <a:pt x="4814" y="5316"/>
                      </a:lnTo>
                      <a:lnTo>
                        <a:pt x="4566" y="5292"/>
                      </a:lnTo>
                      <a:lnTo>
                        <a:pt x="4321" y="5264"/>
                      </a:lnTo>
                      <a:lnTo>
                        <a:pt x="4080" y="5233"/>
                      </a:lnTo>
                      <a:lnTo>
                        <a:pt x="3843" y="5200"/>
                      </a:lnTo>
                      <a:lnTo>
                        <a:pt x="3610" y="5162"/>
                      </a:lnTo>
                      <a:lnTo>
                        <a:pt x="3381" y="5122"/>
                      </a:lnTo>
                      <a:lnTo>
                        <a:pt x="3158" y="5078"/>
                      </a:lnTo>
                      <a:lnTo>
                        <a:pt x="2938" y="5032"/>
                      </a:lnTo>
                      <a:lnTo>
                        <a:pt x="2723" y="4982"/>
                      </a:lnTo>
                      <a:lnTo>
                        <a:pt x="2515" y="4930"/>
                      </a:lnTo>
                      <a:lnTo>
                        <a:pt x="2310" y="4875"/>
                      </a:lnTo>
                      <a:lnTo>
                        <a:pt x="2112" y="4816"/>
                      </a:lnTo>
                      <a:lnTo>
                        <a:pt x="1918" y="4757"/>
                      </a:lnTo>
                      <a:lnTo>
                        <a:pt x="1731" y="4693"/>
                      </a:lnTo>
                      <a:lnTo>
                        <a:pt x="1550" y="4627"/>
                      </a:lnTo>
                      <a:lnTo>
                        <a:pt x="1375" y="4559"/>
                      </a:lnTo>
                      <a:lnTo>
                        <a:pt x="1206" y="4489"/>
                      </a:lnTo>
                      <a:lnTo>
                        <a:pt x="1044" y="4416"/>
                      </a:lnTo>
                      <a:lnTo>
                        <a:pt x="888" y="4341"/>
                      </a:lnTo>
                      <a:lnTo>
                        <a:pt x="739" y="4264"/>
                      </a:lnTo>
                      <a:lnTo>
                        <a:pt x="597" y="4184"/>
                      </a:lnTo>
                      <a:lnTo>
                        <a:pt x="463" y="4103"/>
                      </a:lnTo>
                      <a:lnTo>
                        <a:pt x="335" y="4020"/>
                      </a:lnTo>
                      <a:lnTo>
                        <a:pt x="216" y="3934"/>
                      </a:lnTo>
                      <a:lnTo>
                        <a:pt x="104" y="3847"/>
                      </a:lnTo>
                      <a:lnTo>
                        <a:pt x="0" y="3759"/>
                      </a:lnTo>
                      <a:lnTo>
                        <a:pt x="0" y="1624"/>
                      </a:lnTo>
                      <a:lnTo>
                        <a:pt x="104" y="1535"/>
                      </a:lnTo>
                      <a:lnTo>
                        <a:pt x="216" y="1448"/>
                      </a:lnTo>
                      <a:lnTo>
                        <a:pt x="335" y="1364"/>
                      </a:lnTo>
                      <a:lnTo>
                        <a:pt x="463" y="1281"/>
                      </a:lnTo>
                      <a:lnTo>
                        <a:pt x="597" y="1199"/>
                      </a:lnTo>
                      <a:lnTo>
                        <a:pt x="739" y="1120"/>
                      </a:lnTo>
                      <a:lnTo>
                        <a:pt x="888" y="1043"/>
                      </a:lnTo>
                      <a:lnTo>
                        <a:pt x="1044" y="967"/>
                      </a:lnTo>
                      <a:lnTo>
                        <a:pt x="1206" y="894"/>
                      </a:lnTo>
                      <a:lnTo>
                        <a:pt x="1375" y="824"/>
                      </a:lnTo>
                      <a:lnTo>
                        <a:pt x="1550" y="756"/>
                      </a:lnTo>
                      <a:lnTo>
                        <a:pt x="1731" y="690"/>
                      </a:lnTo>
                      <a:lnTo>
                        <a:pt x="1918" y="627"/>
                      </a:lnTo>
                      <a:lnTo>
                        <a:pt x="2112" y="567"/>
                      </a:lnTo>
                      <a:lnTo>
                        <a:pt x="2310" y="509"/>
                      </a:lnTo>
                      <a:lnTo>
                        <a:pt x="2515" y="453"/>
                      </a:lnTo>
                      <a:lnTo>
                        <a:pt x="2723" y="402"/>
                      </a:lnTo>
                      <a:lnTo>
                        <a:pt x="2938" y="352"/>
                      </a:lnTo>
                      <a:lnTo>
                        <a:pt x="3158" y="306"/>
                      </a:lnTo>
                      <a:lnTo>
                        <a:pt x="3381" y="262"/>
                      </a:lnTo>
                      <a:lnTo>
                        <a:pt x="3610" y="222"/>
                      </a:lnTo>
                      <a:lnTo>
                        <a:pt x="3843" y="184"/>
                      </a:lnTo>
                      <a:lnTo>
                        <a:pt x="4080" y="150"/>
                      </a:lnTo>
                      <a:lnTo>
                        <a:pt x="4321" y="120"/>
                      </a:lnTo>
                      <a:lnTo>
                        <a:pt x="4566" y="92"/>
                      </a:lnTo>
                      <a:lnTo>
                        <a:pt x="4814" y="68"/>
                      </a:lnTo>
                      <a:lnTo>
                        <a:pt x="5066" y="48"/>
                      </a:lnTo>
                      <a:lnTo>
                        <a:pt x="5321" y="31"/>
                      </a:lnTo>
                      <a:lnTo>
                        <a:pt x="5579" y="17"/>
                      </a:lnTo>
                      <a:lnTo>
                        <a:pt x="5841" y="7"/>
                      </a:lnTo>
                      <a:lnTo>
                        <a:pt x="6104" y="2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0" name="Freeform 157"/>
                <p:cNvSpPr>
                  <a:spLocks/>
                </p:cNvSpPr>
                <p:nvPr/>
              </p:nvSpPr>
              <p:spPr bwMode="auto">
                <a:xfrm>
                  <a:off x="2500" y="2284"/>
                  <a:ext cx="411" cy="152"/>
                </a:xfrm>
                <a:custGeom>
                  <a:avLst/>
                  <a:gdLst>
                    <a:gd name="T0" fmla="*/ 0 w 12741"/>
                    <a:gd name="T1" fmla="*/ 0 h 4720"/>
                    <a:gd name="T2" fmla="*/ 0 w 12741"/>
                    <a:gd name="T3" fmla="*/ 0 h 4720"/>
                    <a:gd name="T4" fmla="*/ 0 w 12741"/>
                    <a:gd name="T5" fmla="*/ 0 h 4720"/>
                    <a:gd name="T6" fmla="*/ 0 w 12741"/>
                    <a:gd name="T7" fmla="*/ 0 h 4720"/>
                    <a:gd name="T8" fmla="*/ 0 w 12741"/>
                    <a:gd name="T9" fmla="*/ 0 h 4720"/>
                    <a:gd name="T10" fmla="*/ 0 w 12741"/>
                    <a:gd name="T11" fmla="*/ 0 h 4720"/>
                    <a:gd name="T12" fmla="*/ 0 w 12741"/>
                    <a:gd name="T13" fmla="*/ 0 h 4720"/>
                    <a:gd name="T14" fmla="*/ 0 w 12741"/>
                    <a:gd name="T15" fmla="*/ 0 h 4720"/>
                    <a:gd name="T16" fmla="*/ 0 w 12741"/>
                    <a:gd name="T17" fmla="*/ 0 h 4720"/>
                    <a:gd name="T18" fmla="*/ 0 w 12741"/>
                    <a:gd name="T19" fmla="*/ 0 h 4720"/>
                    <a:gd name="T20" fmla="*/ 0 w 12741"/>
                    <a:gd name="T21" fmla="*/ 0 h 4720"/>
                    <a:gd name="T22" fmla="*/ 0 w 12741"/>
                    <a:gd name="T23" fmla="*/ 0 h 4720"/>
                    <a:gd name="T24" fmla="*/ 0 w 12741"/>
                    <a:gd name="T25" fmla="*/ 0 h 4720"/>
                    <a:gd name="T26" fmla="*/ 0 w 12741"/>
                    <a:gd name="T27" fmla="*/ 0 h 4720"/>
                    <a:gd name="T28" fmla="*/ 0 w 12741"/>
                    <a:gd name="T29" fmla="*/ 0 h 4720"/>
                    <a:gd name="T30" fmla="*/ 0 w 12741"/>
                    <a:gd name="T31" fmla="*/ 0 h 4720"/>
                    <a:gd name="T32" fmla="*/ 0 w 12741"/>
                    <a:gd name="T33" fmla="*/ 0 h 4720"/>
                    <a:gd name="T34" fmla="*/ 0 w 12741"/>
                    <a:gd name="T35" fmla="*/ 0 h 4720"/>
                    <a:gd name="T36" fmla="*/ 0 w 12741"/>
                    <a:gd name="T37" fmla="*/ 0 h 4720"/>
                    <a:gd name="T38" fmla="*/ 0 w 12741"/>
                    <a:gd name="T39" fmla="*/ 0 h 4720"/>
                    <a:gd name="T40" fmla="*/ 0 w 12741"/>
                    <a:gd name="T41" fmla="*/ 0 h 4720"/>
                    <a:gd name="T42" fmla="*/ 0 w 12741"/>
                    <a:gd name="T43" fmla="*/ 0 h 4720"/>
                    <a:gd name="T44" fmla="*/ 0 w 12741"/>
                    <a:gd name="T45" fmla="*/ 0 h 4720"/>
                    <a:gd name="T46" fmla="*/ 0 w 12741"/>
                    <a:gd name="T47" fmla="*/ 0 h 4720"/>
                    <a:gd name="T48" fmla="*/ 0 w 12741"/>
                    <a:gd name="T49" fmla="*/ 0 h 4720"/>
                    <a:gd name="T50" fmla="*/ 0 w 12741"/>
                    <a:gd name="T51" fmla="*/ 0 h 4720"/>
                    <a:gd name="T52" fmla="*/ 0 w 12741"/>
                    <a:gd name="T53" fmla="*/ 0 h 4720"/>
                    <a:gd name="T54" fmla="*/ 0 w 12741"/>
                    <a:gd name="T55" fmla="*/ 0 h 4720"/>
                    <a:gd name="T56" fmla="*/ 0 w 12741"/>
                    <a:gd name="T57" fmla="*/ 0 h 4720"/>
                    <a:gd name="T58" fmla="*/ 0 w 12741"/>
                    <a:gd name="T59" fmla="*/ 0 h 4720"/>
                    <a:gd name="T60" fmla="*/ 0 w 12741"/>
                    <a:gd name="T61" fmla="*/ 0 h 4720"/>
                    <a:gd name="T62" fmla="*/ 0 w 12741"/>
                    <a:gd name="T63" fmla="*/ 0 h 4720"/>
                    <a:gd name="T64" fmla="*/ 0 w 12741"/>
                    <a:gd name="T65" fmla="*/ 0 h 4720"/>
                    <a:gd name="T66" fmla="*/ 0 w 12741"/>
                    <a:gd name="T67" fmla="*/ 0 h 4720"/>
                    <a:gd name="T68" fmla="*/ 0 w 12741"/>
                    <a:gd name="T69" fmla="*/ 0 h 4720"/>
                    <a:gd name="T70" fmla="*/ 0 w 12741"/>
                    <a:gd name="T71" fmla="*/ 0 h 4720"/>
                    <a:gd name="T72" fmla="*/ 0 w 12741"/>
                    <a:gd name="T73" fmla="*/ 0 h 4720"/>
                    <a:gd name="T74" fmla="*/ 0 w 12741"/>
                    <a:gd name="T75" fmla="*/ 0 h 4720"/>
                    <a:gd name="T76" fmla="*/ 0 w 12741"/>
                    <a:gd name="T77" fmla="*/ 0 h 4720"/>
                    <a:gd name="T78" fmla="*/ 0 w 12741"/>
                    <a:gd name="T79" fmla="*/ 0 h 4720"/>
                    <a:gd name="T80" fmla="*/ 0 w 12741"/>
                    <a:gd name="T81" fmla="*/ 0 h 4720"/>
                    <a:gd name="T82" fmla="*/ 0 w 12741"/>
                    <a:gd name="T83" fmla="*/ 0 h 4720"/>
                    <a:gd name="T84" fmla="*/ 0 w 12741"/>
                    <a:gd name="T85" fmla="*/ 0 h 4720"/>
                    <a:gd name="T86" fmla="*/ 0 w 12741"/>
                    <a:gd name="T87" fmla="*/ 0 h 4720"/>
                    <a:gd name="T88" fmla="*/ 0 w 12741"/>
                    <a:gd name="T89" fmla="*/ 0 h 4720"/>
                    <a:gd name="T90" fmla="*/ 0 w 12741"/>
                    <a:gd name="T91" fmla="*/ 0 h 4720"/>
                    <a:gd name="T92" fmla="*/ 0 w 12741"/>
                    <a:gd name="T93" fmla="*/ 0 h 4720"/>
                    <a:gd name="T94" fmla="*/ 0 w 12741"/>
                    <a:gd name="T95" fmla="*/ 0 h 4720"/>
                    <a:gd name="T96" fmla="*/ 0 w 12741"/>
                    <a:gd name="T97" fmla="*/ 0 h 472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2741"/>
                    <a:gd name="T148" fmla="*/ 0 h 4720"/>
                    <a:gd name="T149" fmla="*/ 12741 w 12741"/>
                    <a:gd name="T150" fmla="*/ 4720 h 4720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2741" h="4720">
                      <a:moveTo>
                        <a:pt x="2" y="0"/>
                      </a:moveTo>
                      <a:lnTo>
                        <a:pt x="12738" y="0"/>
                      </a:lnTo>
                      <a:lnTo>
                        <a:pt x="12738" y="164"/>
                      </a:lnTo>
                      <a:lnTo>
                        <a:pt x="12738" y="327"/>
                      </a:lnTo>
                      <a:lnTo>
                        <a:pt x="12738" y="490"/>
                      </a:lnTo>
                      <a:lnTo>
                        <a:pt x="12738" y="654"/>
                      </a:lnTo>
                      <a:lnTo>
                        <a:pt x="12738" y="817"/>
                      </a:lnTo>
                      <a:lnTo>
                        <a:pt x="12739" y="981"/>
                      </a:lnTo>
                      <a:lnTo>
                        <a:pt x="12739" y="1144"/>
                      </a:lnTo>
                      <a:lnTo>
                        <a:pt x="12739" y="1308"/>
                      </a:lnTo>
                      <a:lnTo>
                        <a:pt x="12740" y="1472"/>
                      </a:lnTo>
                      <a:lnTo>
                        <a:pt x="12740" y="1635"/>
                      </a:lnTo>
                      <a:lnTo>
                        <a:pt x="12740" y="1798"/>
                      </a:lnTo>
                      <a:lnTo>
                        <a:pt x="12740" y="1961"/>
                      </a:lnTo>
                      <a:lnTo>
                        <a:pt x="12741" y="2124"/>
                      </a:lnTo>
                      <a:lnTo>
                        <a:pt x="12741" y="2286"/>
                      </a:lnTo>
                      <a:lnTo>
                        <a:pt x="12741" y="2448"/>
                      </a:lnTo>
                      <a:lnTo>
                        <a:pt x="12741" y="2610"/>
                      </a:lnTo>
                      <a:lnTo>
                        <a:pt x="12733" y="2711"/>
                      </a:lnTo>
                      <a:lnTo>
                        <a:pt x="12708" y="2811"/>
                      </a:lnTo>
                      <a:lnTo>
                        <a:pt x="12667" y="2910"/>
                      </a:lnTo>
                      <a:lnTo>
                        <a:pt x="12611" y="3008"/>
                      </a:lnTo>
                      <a:lnTo>
                        <a:pt x="12541" y="3106"/>
                      </a:lnTo>
                      <a:lnTo>
                        <a:pt x="12454" y="3203"/>
                      </a:lnTo>
                      <a:lnTo>
                        <a:pt x="12354" y="3298"/>
                      </a:lnTo>
                      <a:lnTo>
                        <a:pt x="12240" y="3392"/>
                      </a:lnTo>
                      <a:lnTo>
                        <a:pt x="12112" y="3484"/>
                      </a:lnTo>
                      <a:lnTo>
                        <a:pt x="11972" y="3574"/>
                      </a:lnTo>
                      <a:lnTo>
                        <a:pt x="11819" y="3662"/>
                      </a:lnTo>
                      <a:lnTo>
                        <a:pt x="11653" y="3748"/>
                      </a:lnTo>
                      <a:lnTo>
                        <a:pt x="11476" y="3832"/>
                      </a:lnTo>
                      <a:lnTo>
                        <a:pt x="11286" y="3913"/>
                      </a:lnTo>
                      <a:lnTo>
                        <a:pt x="11086" y="3992"/>
                      </a:lnTo>
                      <a:lnTo>
                        <a:pt x="10875" y="4067"/>
                      </a:lnTo>
                      <a:lnTo>
                        <a:pt x="10653" y="4140"/>
                      </a:lnTo>
                      <a:lnTo>
                        <a:pt x="10423" y="4209"/>
                      </a:lnTo>
                      <a:lnTo>
                        <a:pt x="10182" y="4273"/>
                      </a:lnTo>
                      <a:lnTo>
                        <a:pt x="9933" y="4335"/>
                      </a:lnTo>
                      <a:lnTo>
                        <a:pt x="9673" y="4393"/>
                      </a:lnTo>
                      <a:lnTo>
                        <a:pt x="9407" y="4446"/>
                      </a:lnTo>
                      <a:lnTo>
                        <a:pt x="9132" y="4496"/>
                      </a:lnTo>
                      <a:lnTo>
                        <a:pt x="8850" y="4541"/>
                      </a:lnTo>
                      <a:lnTo>
                        <a:pt x="8561" y="4582"/>
                      </a:lnTo>
                      <a:lnTo>
                        <a:pt x="8265" y="4617"/>
                      </a:lnTo>
                      <a:lnTo>
                        <a:pt x="7962" y="4648"/>
                      </a:lnTo>
                      <a:lnTo>
                        <a:pt x="7655" y="4674"/>
                      </a:lnTo>
                      <a:lnTo>
                        <a:pt x="7341" y="4694"/>
                      </a:lnTo>
                      <a:lnTo>
                        <a:pt x="7022" y="4708"/>
                      </a:lnTo>
                      <a:lnTo>
                        <a:pt x="6698" y="4717"/>
                      </a:lnTo>
                      <a:lnTo>
                        <a:pt x="6370" y="4720"/>
                      </a:lnTo>
                      <a:lnTo>
                        <a:pt x="6043" y="4717"/>
                      </a:lnTo>
                      <a:lnTo>
                        <a:pt x="5719" y="4708"/>
                      </a:lnTo>
                      <a:lnTo>
                        <a:pt x="5400" y="4694"/>
                      </a:lnTo>
                      <a:lnTo>
                        <a:pt x="5086" y="4674"/>
                      </a:lnTo>
                      <a:lnTo>
                        <a:pt x="4779" y="4648"/>
                      </a:lnTo>
                      <a:lnTo>
                        <a:pt x="4476" y="4617"/>
                      </a:lnTo>
                      <a:lnTo>
                        <a:pt x="4180" y="4582"/>
                      </a:lnTo>
                      <a:lnTo>
                        <a:pt x="3891" y="4541"/>
                      </a:lnTo>
                      <a:lnTo>
                        <a:pt x="3608" y="4496"/>
                      </a:lnTo>
                      <a:lnTo>
                        <a:pt x="3334" y="4446"/>
                      </a:lnTo>
                      <a:lnTo>
                        <a:pt x="3067" y="4393"/>
                      </a:lnTo>
                      <a:lnTo>
                        <a:pt x="2808" y="4335"/>
                      </a:lnTo>
                      <a:lnTo>
                        <a:pt x="2558" y="4273"/>
                      </a:lnTo>
                      <a:lnTo>
                        <a:pt x="2318" y="4209"/>
                      </a:lnTo>
                      <a:lnTo>
                        <a:pt x="2087" y="4140"/>
                      </a:lnTo>
                      <a:lnTo>
                        <a:pt x="1866" y="4067"/>
                      </a:lnTo>
                      <a:lnTo>
                        <a:pt x="1655" y="3992"/>
                      </a:lnTo>
                      <a:lnTo>
                        <a:pt x="1455" y="3913"/>
                      </a:lnTo>
                      <a:lnTo>
                        <a:pt x="1265" y="3832"/>
                      </a:lnTo>
                      <a:lnTo>
                        <a:pt x="1088" y="3748"/>
                      </a:lnTo>
                      <a:lnTo>
                        <a:pt x="922" y="3662"/>
                      </a:lnTo>
                      <a:lnTo>
                        <a:pt x="768" y="3574"/>
                      </a:lnTo>
                      <a:lnTo>
                        <a:pt x="628" y="3484"/>
                      </a:lnTo>
                      <a:lnTo>
                        <a:pt x="500" y="3392"/>
                      </a:lnTo>
                      <a:lnTo>
                        <a:pt x="387" y="3298"/>
                      </a:lnTo>
                      <a:lnTo>
                        <a:pt x="287" y="3203"/>
                      </a:lnTo>
                      <a:lnTo>
                        <a:pt x="200" y="3106"/>
                      </a:lnTo>
                      <a:lnTo>
                        <a:pt x="130" y="3008"/>
                      </a:lnTo>
                      <a:lnTo>
                        <a:pt x="73" y="2910"/>
                      </a:lnTo>
                      <a:lnTo>
                        <a:pt x="32" y="2811"/>
                      </a:lnTo>
                      <a:lnTo>
                        <a:pt x="8" y="2711"/>
                      </a:lnTo>
                      <a:lnTo>
                        <a:pt x="0" y="2610"/>
                      </a:lnTo>
                      <a:lnTo>
                        <a:pt x="0" y="2449"/>
                      </a:lnTo>
                      <a:lnTo>
                        <a:pt x="0" y="2287"/>
                      </a:lnTo>
                      <a:lnTo>
                        <a:pt x="0" y="2124"/>
                      </a:lnTo>
                      <a:lnTo>
                        <a:pt x="0" y="1961"/>
                      </a:lnTo>
                      <a:lnTo>
                        <a:pt x="0" y="1798"/>
                      </a:lnTo>
                      <a:lnTo>
                        <a:pt x="0" y="1636"/>
                      </a:lnTo>
                      <a:lnTo>
                        <a:pt x="1" y="1472"/>
                      </a:lnTo>
                      <a:lnTo>
                        <a:pt x="1" y="1308"/>
                      </a:lnTo>
                      <a:lnTo>
                        <a:pt x="1" y="1145"/>
                      </a:lnTo>
                      <a:lnTo>
                        <a:pt x="1" y="981"/>
                      </a:lnTo>
                      <a:lnTo>
                        <a:pt x="1" y="817"/>
                      </a:lnTo>
                      <a:lnTo>
                        <a:pt x="1" y="654"/>
                      </a:lnTo>
                      <a:lnTo>
                        <a:pt x="1" y="491"/>
                      </a:lnTo>
                      <a:lnTo>
                        <a:pt x="2" y="327"/>
                      </a:lnTo>
                      <a:lnTo>
                        <a:pt x="2" y="164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1" name="Freeform 158"/>
                <p:cNvSpPr>
                  <a:spLocks/>
                </p:cNvSpPr>
                <p:nvPr/>
              </p:nvSpPr>
              <p:spPr bwMode="auto">
                <a:xfrm>
                  <a:off x="2500" y="2186"/>
                  <a:ext cx="411" cy="174"/>
                </a:xfrm>
                <a:custGeom>
                  <a:avLst/>
                  <a:gdLst>
                    <a:gd name="T0" fmla="*/ 0 w 12740"/>
                    <a:gd name="T1" fmla="*/ 0 h 5384"/>
                    <a:gd name="T2" fmla="*/ 0 w 12740"/>
                    <a:gd name="T3" fmla="*/ 0 h 5384"/>
                    <a:gd name="T4" fmla="*/ 0 w 12740"/>
                    <a:gd name="T5" fmla="*/ 0 h 5384"/>
                    <a:gd name="T6" fmla="*/ 0 w 12740"/>
                    <a:gd name="T7" fmla="*/ 0 h 5384"/>
                    <a:gd name="T8" fmla="*/ 0 w 12740"/>
                    <a:gd name="T9" fmla="*/ 0 h 5384"/>
                    <a:gd name="T10" fmla="*/ 0 w 12740"/>
                    <a:gd name="T11" fmla="*/ 0 h 5384"/>
                    <a:gd name="T12" fmla="*/ 0 w 12740"/>
                    <a:gd name="T13" fmla="*/ 0 h 5384"/>
                    <a:gd name="T14" fmla="*/ 0 w 12740"/>
                    <a:gd name="T15" fmla="*/ 0 h 5384"/>
                    <a:gd name="T16" fmla="*/ 0 w 12740"/>
                    <a:gd name="T17" fmla="*/ 0 h 5384"/>
                    <a:gd name="T18" fmla="*/ 0 w 12740"/>
                    <a:gd name="T19" fmla="*/ 0 h 5384"/>
                    <a:gd name="T20" fmla="*/ 0 w 12740"/>
                    <a:gd name="T21" fmla="*/ 0 h 5384"/>
                    <a:gd name="T22" fmla="*/ 0 w 12740"/>
                    <a:gd name="T23" fmla="*/ 0 h 5384"/>
                    <a:gd name="T24" fmla="*/ 0 w 12740"/>
                    <a:gd name="T25" fmla="*/ 0 h 5384"/>
                    <a:gd name="T26" fmla="*/ 0 w 12740"/>
                    <a:gd name="T27" fmla="*/ 0 h 5384"/>
                    <a:gd name="T28" fmla="*/ 0 w 12740"/>
                    <a:gd name="T29" fmla="*/ 0 h 5384"/>
                    <a:gd name="T30" fmla="*/ 0 w 12740"/>
                    <a:gd name="T31" fmla="*/ 0 h 5384"/>
                    <a:gd name="T32" fmla="*/ 0 w 12740"/>
                    <a:gd name="T33" fmla="*/ 0 h 5384"/>
                    <a:gd name="T34" fmla="*/ 0 w 12740"/>
                    <a:gd name="T35" fmla="*/ 0 h 5384"/>
                    <a:gd name="T36" fmla="*/ 0 w 12740"/>
                    <a:gd name="T37" fmla="*/ 0 h 5384"/>
                    <a:gd name="T38" fmla="*/ 0 w 12740"/>
                    <a:gd name="T39" fmla="*/ 0 h 5384"/>
                    <a:gd name="T40" fmla="*/ 0 w 12740"/>
                    <a:gd name="T41" fmla="*/ 0 h 5384"/>
                    <a:gd name="T42" fmla="*/ 0 w 12740"/>
                    <a:gd name="T43" fmla="*/ 0 h 5384"/>
                    <a:gd name="T44" fmla="*/ 0 w 12740"/>
                    <a:gd name="T45" fmla="*/ 0 h 5384"/>
                    <a:gd name="T46" fmla="*/ 0 w 12740"/>
                    <a:gd name="T47" fmla="*/ 0 h 5384"/>
                    <a:gd name="T48" fmla="*/ 0 w 12740"/>
                    <a:gd name="T49" fmla="*/ 0 h 5384"/>
                    <a:gd name="T50" fmla="*/ 0 w 12740"/>
                    <a:gd name="T51" fmla="*/ 0 h 5384"/>
                    <a:gd name="T52" fmla="*/ 0 w 12740"/>
                    <a:gd name="T53" fmla="*/ 0 h 5384"/>
                    <a:gd name="T54" fmla="*/ 0 w 12740"/>
                    <a:gd name="T55" fmla="*/ 0 h 5384"/>
                    <a:gd name="T56" fmla="*/ 0 w 12740"/>
                    <a:gd name="T57" fmla="*/ 0 h 5384"/>
                    <a:gd name="T58" fmla="*/ 0 w 12740"/>
                    <a:gd name="T59" fmla="*/ 0 h 5384"/>
                    <a:gd name="T60" fmla="*/ 0 w 12740"/>
                    <a:gd name="T61" fmla="*/ 0 h 5384"/>
                    <a:gd name="T62" fmla="*/ 0 w 12740"/>
                    <a:gd name="T63" fmla="*/ 0 h 5384"/>
                    <a:gd name="T64" fmla="*/ 0 w 12740"/>
                    <a:gd name="T65" fmla="*/ 0 h 5384"/>
                    <a:gd name="T66" fmla="*/ 0 w 12740"/>
                    <a:gd name="T67" fmla="*/ 0 h 5384"/>
                    <a:gd name="T68" fmla="*/ 0 w 12740"/>
                    <a:gd name="T69" fmla="*/ 0 h 5384"/>
                    <a:gd name="T70" fmla="*/ 0 w 12740"/>
                    <a:gd name="T71" fmla="*/ 0 h 5384"/>
                    <a:gd name="T72" fmla="*/ 0 w 12740"/>
                    <a:gd name="T73" fmla="*/ 0 h 5384"/>
                    <a:gd name="T74" fmla="*/ 0 w 12740"/>
                    <a:gd name="T75" fmla="*/ 0 h 5384"/>
                    <a:gd name="T76" fmla="*/ 0 w 12740"/>
                    <a:gd name="T77" fmla="*/ 0 h 5384"/>
                    <a:gd name="T78" fmla="*/ 0 w 12740"/>
                    <a:gd name="T79" fmla="*/ 0 h 5384"/>
                    <a:gd name="T80" fmla="*/ 0 w 12740"/>
                    <a:gd name="T81" fmla="*/ 0 h 5384"/>
                    <a:gd name="T82" fmla="*/ 0 w 12740"/>
                    <a:gd name="T83" fmla="*/ 0 h 5384"/>
                    <a:gd name="T84" fmla="*/ 0 w 12740"/>
                    <a:gd name="T85" fmla="*/ 0 h 538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0"/>
                    <a:gd name="T130" fmla="*/ 0 h 5384"/>
                    <a:gd name="T131" fmla="*/ 12740 w 12740"/>
                    <a:gd name="T132" fmla="*/ 5384 h 5384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0" h="5384">
                      <a:moveTo>
                        <a:pt x="6370" y="0"/>
                      </a:moveTo>
                      <a:lnTo>
                        <a:pt x="6636" y="2"/>
                      </a:lnTo>
                      <a:lnTo>
                        <a:pt x="6900" y="8"/>
                      </a:lnTo>
                      <a:lnTo>
                        <a:pt x="7162" y="18"/>
                      </a:lnTo>
                      <a:lnTo>
                        <a:pt x="7420" y="32"/>
                      </a:lnTo>
                      <a:lnTo>
                        <a:pt x="7675" y="48"/>
                      </a:lnTo>
                      <a:lnTo>
                        <a:pt x="7927" y="69"/>
                      </a:lnTo>
                      <a:lnTo>
                        <a:pt x="8175" y="92"/>
                      </a:lnTo>
                      <a:lnTo>
                        <a:pt x="8420" y="120"/>
                      </a:lnTo>
                      <a:lnTo>
                        <a:pt x="8661" y="151"/>
                      </a:lnTo>
                      <a:lnTo>
                        <a:pt x="8898" y="185"/>
                      </a:lnTo>
                      <a:lnTo>
                        <a:pt x="9131" y="222"/>
                      </a:lnTo>
                      <a:lnTo>
                        <a:pt x="9359" y="262"/>
                      </a:lnTo>
                      <a:lnTo>
                        <a:pt x="9583" y="306"/>
                      </a:lnTo>
                      <a:lnTo>
                        <a:pt x="9802" y="352"/>
                      </a:lnTo>
                      <a:lnTo>
                        <a:pt x="10017" y="402"/>
                      </a:lnTo>
                      <a:lnTo>
                        <a:pt x="10226" y="454"/>
                      </a:lnTo>
                      <a:lnTo>
                        <a:pt x="10430" y="509"/>
                      </a:lnTo>
                      <a:lnTo>
                        <a:pt x="10628" y="568"/>
                      </a:lnTo>
                      <a:lnTo>
                        <a:pt x="10821" y="628"/>
                      </a:lnTo>
                      <a:lnTo>
                        <a:pt x="11009" y="691"/>
                      </a:lnTo>
                      <a:lnTo>
                        <a:pt x="11190" y="757"/>
                      </a:lnTo>
                      <a:lnTo>
                        <a:pt x="11365" y="824"/>
                      </a:lnTo>
                      <a:lnTo>
                        <a:pt x="11534" y="895"/>
                      </a:lnTo>
                      <a:lnTo>
                        <a:pt x="11696" y="968"/>
                      </a:lnTo>
                      <a:lnTo>
                        <a:pt x="11852" y="1043"/>
                      </a:lnTo>
                      <a:lnTo>
                        <a:pt x="12001" y="1120"/>
                      </a:lnTo>
                      <a:lnTo>
                        <a:pt x="12143" y="1199"/>
                      </a:lnTo>
                      <a:lnTo>
                        <a:pt x="12277" y="1281"/>
                      </a:lnTo>
                      <a:lnTo>
                        <a:pt x="12405" y="1364"/>
                      </a:lnTo>
                      <a:lnTo>
                        <a:pt x="12524" y="1448"/>
                      </a:lnTo>
                      <a:lnTo>
                        <a:pt x="12636" y="1535"/>
                      </a:lnTo>
                      <a:lnTo>
                        <a:pt x="12740" y="1624"/>
                      </a:lnTo>
                      <a:lnTo>
                        <a:pt x="12740" y="3760"/>
                      </a:lnTo>
                      <a:lnTo>
                        <a:pt x="12636" y="3848"/>
                      </a:lnTo>
                      <a:lnTo>
                        <a:pt x="12524" y="3935"/>
                      </a:lnTo>
                      <a:lnTo>
                        <a:pt x="12405" y="4021"/>
                      </a:lnTo>
                      <a:lnTo>
                        <a:pt x="12277" y="4104"/>
                      </a:lnTo>
                      <a:lnTo>
                        <a:pt x="12143" y="4185"/>
                      </a:lnTo>
                      <a:lnTo>
                        <a:pt x="12001" y="4265"/>
                      </a:lnTo>
                      <a:lnTo>
                        <a:pt x="11852" y="4342"/>
                      </a:lnTo>
                      <a:lnTo>
                        <a:pt x="11696" y="4417"/>
                      </a:lnTo>
                      <a:lnTo>
                        <a:pt x="11534" y="4490"/>
                      </a:lnTo>
                      <a:lnTo>
                        <a:pt x="11365" y="4560"/>
                      </a:lnTo>
                      <a:lnTo>
                        <a:pt x="11190" y="4628"/>
                      </a:lnTo>
                      <a:lnTo>
                        <a:pt x="11009" y="4694"/>
                      </a:lnTo>
                      <a:lnTo>
                        <a:pt x="10821" y="4757"/>
                      </a:lnTo>
                      <a:lnTo>
                        <a:pt x="10628" y="4817"/>
                      </a:lnTo>
                      <a:lnTo>
                        <a:pt x="10430" y="4875"/>
                      </a:lnTo>
                      <a:lnTo>
                        <a:pt x="10226" y="4931"/>
                      </a:lnTo>
                      <a:lnTo>
                        <a:pt x="10017" y="4983"/>
                      </a:lnTo>
                      <a:lnTo>
                        <a:pt x="9802" y="5033"/>
                      </a:lnTo>
                      <a:lnTo>
                        <a:pt x="9583" y="5079"/>
                      </a:lnTo>
                      <a:lnTo>
                        <a:pt x="9359" y="5123"/>
                      </a:lnTo>
                      <a:lnTo>
                        <a:pt x="9131" y="5163"/>
                      </a:lnTo>
                      <a:lnTo>
                        <a:pt x="8898" y="5200"/>
                      </a:lnTo>
                      <a:lnTo>
                        <a:pt x="8661" y="5234"/>
                      </a:lnTo>
                      <a:lnTo>
                        <a:pt x="8420" y="5264"/>
                      </a:lnTo>
                      <a:lnTo>
                        <a:pt x="8175" y="5293"/>
                      </a:lnTo>
                      <a:lnTo>
                        <a:pt x="7927" y="5316"/>
                      </a:lnTo>
                      <a:lnTo>
                        <a:pt x="7675" y="5337"/>
                      </a:lnTo>
                      <a:lnTo>
                        <a:pt x="7420" y="5353"/>
                      </a:lnTo>
                      <a:lnTo>
                        <a:pt x="7162" y="5367"/>
                      </a:lnTo>
                      <a:lnTo>
                        <a:pt x="6900" y="5377"/>
                      </a:lnTo>
                      <a:lnTo>
                        <a:pt x="6636" y="5383"/>
                      </a:lnTo>
                      <a:lnTo>
                        <a:pt x="6370" y="5384"/>
                      </a:lnTo>
                      <a:lnTo>
                        <a:pt x="6104" y="5383"/>
                      </a:lnTo>
                      <a:lnTo>
                        <a:pt x="5841" y="5377"/>
                      </a:lnTo>
                      <a:lnTo>
                        <a:pt x="5579" y="5367"/>
                      </a:lnTo>
                      <a:lnTo>
                        <a:pt x="5321" y="5353"/>
                      </a:lnTo>
                      <a:lnTo>
                        <a:pt x="5066" y="5337"/>
                      </a:lnTo>
                      <a:lnTo>
                        <a:pt x="4814" y="5316"/>
                      </a:lnTo>
                      <a:lnTo>
                        <a:pt x="4566" y="5293"/>
                      </a:lnTo>
                      <a:lnTo>
                        <a:pt x="4321" y="5264"/>
                      </a:lnTo>
                      <a:lnTo>
                        <a:pt x="4080" y="5234"/>
                      </a:lnTo>
                      <a:lnTo>
                        <a:pt x="3843" y="5200"/>
                      </a:lnTo>
                      <a:lnTo>
                        <a:pt x="3610" y="5163"/>
                      </a:lnTo>
                      <a:lnTo>
                        <a:pt x="3381" y="5122"/>
                      </a:lnTo>
                      <a:lnTo>
                        <a:pt x="3158" y="5079"/>
                      </a:lnTo>
                      <a:lnTo>
                        <a:pt x="2938" y="5032"/>
                      </a:lnTo>
                      <a:lnTo>
                        <a:pt x="2723" y="4983"/>
                      </a:lnTo>
                      <a:lnTo>
                        <a:pt x="2515" y="4931"/>
                      </a:lnTo>
                      <a:lnTo>
                        <a:pt x="2310" y="4875"/>
                      </a:lnTo>
                      <a:lnTo>
                        <a:pt x="2112" y="4817"/>
                      </a:lnTo>
                      <a:lnTo>
                        <a:pt x="1918" y="4757"/>
                      </a:lnTo>
                      <a:lnTo>
                        <a:pt x="1731" y="4694"/>
                      </a:lnTo>
                      <a:lnTo>
                        <a:pt x="1550" y="4628"/>
                      </a:lnTo>
                      <a:lnTo>
                        <a:pt x="1375" y="4560"/>
                      </a:lnTo>
                      <a:lnTo>
                        <a:pt x="1206" y="4490"/>
                      </a:lnTo>
                      <a:lnTo>
                        <a:pt x="1044" y="4417"/>
                      </a:lnTo>
                      <a:lnTo>
                        <a:pt x="888" y="4342"/>
                      </a:lnTo>
                      <a:lnTo>
                        <a:pt x="739" y="4264"/>
                      </a:lnTo>
                      <a:lnTo>
                        <a:pt x="597" y="4185"/>
                      </a:lnTo>
                      <a:lnTo>
                        <a:pt x="463" y="4104"/>
                      </a:lnTo>
                      <a:lnTo>
                        <a:pt x="335" y="4020"/>
                      </a:lnTo>
                      <a:lnTo>
                        <a:pt x="216" y="3935"/>
                      </a:lnTo>
                      <a:lnTo>
                        <a:pt x="104" y="3848"/>
                      </a:lnTo>
                      <a:lnTo>
                        <a:pt x="0" y="3759"/>
                      </a:lnTo>
                      <a:lnTo>
                        <a:pt x="0" y="1624"/>
                      </a:lnTo>
                      <a:lnTo>
                        <a:pt x="104" y="1536"/>
                      </a:lnTo>
                      <a:lnTo>
                        <a:pt x="216" y="1449"/>
                      </a:lnTo>
                      <a:lnTo>
                        <a:pt x="335" y="1365"/>
                      </a:lnTo>
                      <a:lnTo>
                        <a:pt x="463" y="1281"/>
                      </a:lnTo>
                      <a:lnTo>
                        <a:pt x="597" y="1200"/>
                      </a:lnTo>
                      <a:lnTo>
                        <a:pt x="739" y="1120"/>
                      </a:lnTo>
                      <a:lnTo>
                        <a:pt x="888" y="1043"/>
                      </a:lnTo>
                      <a:lnTo>
                        <a:pt x="1044" y="968"/>
                      </a:lnTo>
                      <a:lnTo>
                        <a:pt x="1206" y="895"/>
                      </a:lnTo>
                      <a:lnTo>
                        <a:pt x="1375" y="824"/>
                      </a:lnTo>
                      <a:lnTo>
                        <a:pt x="1550" y="757"/>
                      </a:lnTo>
                      <a:lnTo>
                        <a:pt x="1731" y="691"/>
                      </a:lnTo>
                      <a:lnTo>
                        <a:pt x="1918" y="628"/>
                      </a:lnTo>
                      <a:lnTo>
                        <a:pt x="2112" y="568"/>
                      </a:lnTo>
                      <a:lnTo>
                        <a:pt x="2310" y="510"/>
                      </a:lnTo>
                      <a:lnTo>
                        <a:pt x="2515" y="454"/>
                      </a:lnTo>
                      <a:lnTo>
                        <a:pt x="2723" y="402"/>
                      </a:lnTo>
                      <a:lnTo>
                        <a:pt x="2938" y="352"/>
                      </a:lnTo>
                      <a:lnTo>
                        <a:pt x="3158" y="307"/>
                      </a:lnTo>
                      <a:lnTo>
                        <a:pt x="3381" y="262"/>
                      </a:lnTo>
                      <a:lnTo>
                        <a:pt x="3610" y="223"/>
                      </a:lnTo>
                      <a:lnTo>
                        <a:pt x="3843" y="185"/>
                      </a:lnTo>
                      <a:lnTo>
                        <a:pt x="4080" y="151"/>
                      </a:lnTo>
                      <a:lnTo>
                        <a:pt x="4321" y="120"/>
                      </a:lnTo>
                      <a:lnTo>
                        <a:pt x="4566" y="92"/>
                      </a:lnTo>
                      <a:lnTo>
                        <a:pt x="4814" y="69"/>
                      </a:lnTo>
                      <a:lnTo>
                        <a:pt x="5066" y="48"/>
                      </a:lnTo>
                      <a:lnTo>
                        <a:pt x="5321" y="32"/>
                      </a:lnTo>
                      <a:lnTo>
                        <a:pt x="5579" y="18"/>
                      </a:lnTo>
                      <a:lnTo>
                        <a:pt x="5841" y="8"/>
                      </a:lnTo>
                      <a:lnTo>
                        <a:pt x="6104" y="2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2" name="Freeform 159"/>
                <p:cNvSpPr>
                  <a:spLocks/>
                </p:cNvSpPr>
                <p:nvPr/>
              </p:nvSpPr>
              <p:spPr bwMode="auto">
                <a:xfrm>
                  <a:off x="2500" y="2184"/>
                  <a:ext cx="411" cy="152"/>
                </a:xfrm>
                <a:custGeom>
                  <a:avLst/>
                  <a:gdLst>
                    <a:gd name="T0" fmla="*/ 0 w 12741"/>
                    <a:gd name="T1" fmla="*/ 0 h 4719"/>
                    <a:gd name="T2" fmla="*/ 0 w 12741"/>
                    <a:gd name="T3" fmla="*/ 0 h 4719"/>
                    <a:gd name="T4" fmla="*/ 0 w 12741"/>
                    <a:gd name="T5" fmla="*/ 0 h 4719"/>
                    <a:gd name="T6" fmla="*/ 0 w 12741"/>
                    <a:gd name="T7" fmla="*/ 0 h 4719"/>
                    <a:gd name="T8" fmla="*/ 0 w 12741"/>
                    <a:gd name="T9" fmla="*/ 0 h 4719"/>
                    <a:gd name="T10" fmla="*/ 0 w 12741"/>
                    <a:gd name="T11" fmla="*/ 0 h 4719"/>
                    <a:gd name="T12" fmla="*/ 0 w 12741"/>
                    <a:gd name="T13" fmla="*/ 0 h 4719"/>
                    <a:gd name="T14" fmla="*/ 0 w 12741"/>
                    <a:gd name="T15" fmla="*/ 0 h 4719"/>
                    <a:gd name="T16" fmla="*/ 0 w 12741"/>
                    <a:gd name="T17" fmla="*/ 0 h 4719"/>
                    <a:gd name="T18" fmla="*/ 0 w 12741"/>
                    <a:gd name="T19" fmla="*/ 0 h 4719"/>
                    <a:gd name="T20" fmla="*/ 0 w 12741"/>
                    <a:gd name="T21" fmla="*/ 0 h 4719"/>
                    <a:gd name="T22" fmla="*/ 0 w 12741"/>
                    <a:gd name="T23" fmla="*/ 0 h 4719"/>
                    <a:gd name="T24" fmla="*/ 0 w 12741"/>
                    <a:gd name="T25" fmla="*/ 0 h 4719"/>
                    <a:gd name="T26" fmla="*/ 0 w 12741"/>
                    <a:gd name="T27" fmla="*/ 0 h 4719"/>
                    <a:gd name="T28" fmla="*/ 0 w 12741"/>
                    <a:gd name="T29" fmla="*/ 0 h 4719"/>
                    <a:gd name="T30" fmla="*/ 0 w 12741"/>
                    <a:gd name="T31" fmla="*/ 0 h 4719"/>
                    <a:gd name="T32" fmla="*/ 0 w 12741"/>
                    <a:gd name="T33" fmla="*/ 0 h 4719"/>
                    <a:gd name="T34" fmla="*/ 0 w 12741"/>
                    <a:gd name="T35" fmla="*/ 0 h 4719"/>
                    <a:gd name="T36" fmla="*/ 0 w 12741"/>
                    <a:gd name="T37" fmla="*/ 0 h 4719"/>
                    <a:gd name="T38" fmla="*/ 0 w 12741"/>
                    <a:gd name="T39" fmla="*/ 0 h 4719"/>
                    <a:gd name="T40" fmla="*/ 0 w 12741"/>
                    <a:gd name="T41" fmla="*/ 0 h 4719"/>
                    <a:gd name="T42" fmla="*/ 0 w 12741"/>
                    <a:gd name="T43" fmla="*/ 0 h 4719"/>
                    <a:gd name="T44" fmla="*/ 0 w 12741"/>
                    <a:gd name="T45" fmla="*/ 0 h 4719"/>
                    <a:gd name="T46" fmla="*/ 0 w 12741"/>
                    <a:gd name="T47" fmla="*/ 0 h 4719"/>
                    <a:gd name="T48" fmla="*/ 0 w 12741"/>
                    <a:gd name="T49" fmla="*/ 0 h 4719"/>
                    <a:gd name="T50" fmla="*/ 0 w 12741"/>
                    <a:gd name="T51" fmla="*/ 0 h 4719"/>
                    <a:gd name="T52" fmla="*/ 0 w 12741"/>
                    <a:gd name="T53" fmla="*/ 0 h 4719"/>
                    <a:gd name="T54" fmla="*/ 0 w 12741"/>
                    <a:gd name="T55" fmla="*/ 0 h 4719"/>
                    <a:gd name="T56" fmla="*/ 0 w 12741"/>
                    <a:gd name="T57" fmla="*/ 0 h 4719"/>
                    <a:gd name="T58" fmla="*/ 0 w 12741"/>
                    <a:gd name="T59" fmla="*/ 0 h 4719"/>
                    <a:gd name="T60" fmla="*/ 0 w 12741"/>
                    <a:gd name="T61" fmla="*/ 0 h 4719"/>
                    <a:gd name="T62" fmla="*/ 0 w 12741"/>
                    <a:gd name="T63" fmla="*/ 0 h 4719"/>
                    <a:gd name="T64" fmla="*/ 0 w 12741"/>
                    <a:gd name="T65" fmla="*/ 0 h 4719"/>
                    <a:gd name="T66" fmla="*/ 0 w 12741"/>
                    <a:gd name="T67" fmla="*/ 0 h 4719"/>
                    <a:gd name="T68" fmla="*/ 0 w 12741"/>
                    <a:gd name="T69" fmla="*/ 0 h 4719"/>
                    <a:gd name="T70" fmla="*/ 0 w 12741"/>
                    <a:gd name="T71" fmla="*/ 0 h 4719"/>
                    <a:gd name="T72" fmla="*/ 0 w 12741"/>
                    <a:gd name="T73" fmla="*/ 0 h 4719"/>
                    <a:gd name="T74" fmla="*/ 0 w 12741"/>
                    <a:gd name="T75" fmla="*/ 0 h 4719"/>
                    <a:gd name="T76" fmla="*/ 0 w 12741"/>
                    <a:gd name="T77" fmla="*/ 0 h 4719"/>
                    <a:gd name="T78" fmla="*/ 0 w 12741"/>
                    <a:gd name="T79" fmla="*/ 0 h 4719"/>
                    <a:gd name="T80" fmla="*/ 0 w 12741"/>
                    <a:gd name="T81" fmla="*/ 0 h 4719"/>
                    <a:gd name="T82" fmla="*/ 0 w 12741"/>
                    <a:gd name="T83" fmla="*/ 0 h 4719"/>
                    <a:gd name="T84" fmla="*/ 0 w 12741"/>
                    <a:gd name="T85" fmla="*/ 0 h 4719"/>
                    <a:gd name="T86" fmla="*/ 0 w 12741"/>
                    <a:gd name="T87" fmla="*/ 0 h 4719"/>
                    <a:gd name="T88" fmla="*/ 0 w 12741"/>
                    <a:gd name="T89" fmla="*/ 0 h 4719"/>
                    <a:gd name="T90" fmla="*/ 0 w 12741"/>
                    <a:gd name="T91" fmla="*/ 0 h 4719"/>
                    <a:gd name="T92" fmla="*/ 0 w 12741"/>
                    <a:gd name="T93" fmla="*/ 0 h 4719"/>
                    <a:gd name="T94" fmla="*/ 0 w 12741"/>
                    <a:gd name="T95" fmla="*/ 0 h 4719"/>
                    <a:gd name="T96" fmla="*/ 0 w 12741"/>
                    <a:gd name="T97" fmla="*/ 0 h 471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2741"/>
                    <a:gd name="T148" fmla="*/ 0 h 4719"/>
                    <a:gd name="T149" fmla="*/ 12741 w 12741"/>
                    <a:gd name="T150" fmla="*/ 4719 h 471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2741" h="4719">
                      <a:moveTo>
                        <a:pt x="2" y="0"/>
                      </a:moveTo>
                      <a:lnTo>
                        <a:pt x="12738" y="0"/>
                      </a:lnTo>
                      <a:lnTo>
                        <a:pt x="12738" y="163"/>
                      </a:lnTo>
                      <a:lnTo>
                        <a:pt x="12738" y="327"/>
                      </a:lnTo>
                      <a:lnTo>
                        <a:pt x="12738" y="490"/>
                      </a:lnTo>
                      <a:lnTo>
                        <a:pt x="12738" y="654"/>
                      </a:lnTo>
                      <a:lnTo>
                        <a:pt x="12738" y="816"/>
                      </a:lnTo>
                      <a:lnTo>
                        <a:pt x="12739" y="980"/>
                      </a:lnTo>
                      <a:lnTo>
                        <a:pt x="12739" y="1144"/>
                      </a:lnTo>
                      <a:lnTo>
                        <a:pt x="12739" y="1308"/>
                      </a:lnTo>
                      <a:lnTo>
                        <a:pt x="12740" y="1471"/>
                      </a:lnTo>
                      <a:lnTo>
                        <a:pt x="12740" y="1635"/>
                      </a:lnTo>
                      <a:lnTo>
                        <a:pt x="12740" y="1797"/>
                      </a:lnTo>
                      <a:lnTo>
                        <a:pt x="12740" y="1960"/>
                      </a:lnTo>
                      <a:lnTo>
                        <a:pt x="12741" y="2123"/>
                      </a:lnTo>
                      <a:lnTo>
                        <a:pt x="12741" y="2286"/>
                      </a:lnTo>
                      <a:lnTo>
                        <a:pt x="12741" y="2448"/>
                      </a:lnTo>
                      <a:lnTo>
                        <a:pt x="12741" y="2610"/>
                      </a:lnTo>
                      <a:lnTo>
                        <a:pt x="12733" y="2710"/>
                      </a:lnTo>
                      <a:lnTo>
                        <a:pt x="12708" y="2810"/>
                      </a:lnTo>
                      <a:lnTo>
                        <a:pt x="12667" y="2910"/>
                      </a:lnTo>
                      <a:lnTo>
                        <a:pt x="12611" y="3008"/>
                      </a:lnTo>
                      <a:lnTo>
                        <a:pt x="12541" y="3106"/>
                      </a:lnTo>
                      <a:lnTo>
                        <a:pt x="12454" y="3202"/>
                      </a:lnTo>
                      <a:lnTo>
                        <a:pt x="12354" y="3298"/>
                      </a:lnTo>
                      <a:lnTo>
                        <a:pt x="12240" y="3391"/>
                      </a:lnTo>
                      <a:lnTo>
                        <a:pt x="12112" y="3483"/>
                      </a:lnTo>
                      <a:lnTo>
                        <a:pt x="11972" y="3574"/>
                      </a:lnTo>
                      <a:lnTo>
                        <a:pt x="11819" y="3662"/>
                      </a:lnTo>
                      <a:lnTo>
                        <a:pt x="11653" y="3748"/>
                      </a:lnTo>
                      <a:lnTo>
                        <a:pt x="11476" y="3832"/>
                      </a:lnTo>
                      <a:lnTo>
                        <a:pt x="11286" y="3913"/>
                      </a:lnTo>
                      <a:lnTo>
                        <a:pt x="11086" y="3991"/>
                      </a:lnTo>
                      <a:lnTo>
                        <a:pt x="10875" y="4067"/>
                      </a:lnTo>
                      <a:lnTo>
                        <a:pt x="10653" y="4139"/>
                      </a:lnTo>
                      <a:lnTo>
                        <a:pt x="10423" y="4208"/>
                      </a:lnTo>
                      <a:lnTo>
                        <a:pt x="10182" y="4273"/>
                      </a:lnTo>
                      <a:lnTo>
                        <a:pt x="9933" y="4335"/>
                      </a:lnTo>
                      <a:lnTo>
                        <a:pt x="9673" y="4393"/>
                      </a:lnTo>
                      <a:lnTo>
                        <a:pt x="9407" y="4446"/>
                      </a:lnTo>
                      <a:lnTo>
                        <a:pt x="9132" y="4496"/>
                      </a:lnTo>
                      <a:lnTo>
                        <a:pt x="8850" y="4540"/>
                      </a:lnTo>
                      <a:lnTo>
                        <a:pt x="8561" y="4582"/>
                      </a:lnTo>
                      <a:lnTo>
                        <a:pt x="8265" y="4617"/>
                      </a:lnTo>
                      <a:lnTo>
                        <a:pt x="7962" y="4648"/>
                      </a:lnTo>
                      <a:lnTo>
                        <a:pt x="7655" y="4673"/>
                      </a:lnTo>
                      <a:lnTo>
                        <a:pt x="7341" y="4693"/>
                      </a:lnTo>
                      <a:lnTo>
                        <a:pt x="7022" y="4708"/>
                      </a:lnTo>
                      <a:lnTo>
                        <a:pt x="6698" y="4716"/>
                      </a:lnTo>
                      <a:lnTo>
                        <a:pt x="6370" y="4719"/>
                      </a:lnTo>
                      <a:lnTo>
                        <a:pt x="6043" y="4716"/>
                      </a:lnTo>
                      <a:lnTo>
                        <a:pt x="5719" y="4708"/>
                      </a:lnTo>
                      <a:lnTo>
                        <a:pt x="5400" y="4693"/>
                      </a:lnTo>
                      <a:lnTo>
                        <a:pt x="5086" y="4673"/>
                      </a:lnTo>
                      <a:lnTo>
                        <a:pt x="4779" y="4648"/>
                      </a:lnTo>
                      <a:lnTo>
                        <a:pt x="4476" y="4617"/>
                      </a:lnTo>
                      <a:lnTo>
                        <a:pt x="4180" y="4582"/>
                      </a:lnTo>
                      <a:lnTo>
                        <a:pt x="3891" y="4540"/>
                      </a:lnTo>
                      <a:lnTo>
                        <a:pt x="3608" y="4496"/>
                      </a:lnTo>
                      <a:lnTo>
                        <a:pt x="3334" y="4446"/>
                      </a:lnTo>
                      <a:lnTo>
                        <a:pt x="3067" y="4393"/>
                      </a:lnTo>
                      <a:lnTo>
                        <a:pt x="2808" y="4335"/>
                      </a:lnTo>
                      <a:lnTo>
                        <a:pt x="2558" y="4273"/>
                      </a:lnTo>
                      <a:lnTo>
                        <a:pt x="2318" y="4208"/>
                      </a:lnTo>
                      <a:lnTo>
                        <a:pt x="2087" y="4139"/>
                      </a:lnTo>
                      <a:lnTo>
                        <a:pt x="1866" y="4067"/>
                      </a:lnTo>
                      <a:lnTo>
                        <a:pt x="1655" y="3991"/>
                      </a:lnTo>
                      <a:lnTo>
                        <a:pt x="1455" y="3913"/>
                      </a:lnTo>
                      <a:lnTo>
                        <a:pt x="1265" y="3832"/>
                      </a:lnTo>
                      <a:lnTo>
                        <a:pt x="1088" y="3748"/>
                      </a:lnTo>
                      <a:lnTo>
                        <a:pt x="922" y="3662"/>
                      </a:lnTo>
                      <a:lnTo>
                        <a:pt x="768" y="3574"/>
                      </a:lnTo>
                      <a:lnTo>
                        <a:pt x="628" y="3483"/>
                      </a:lnTo>
                      <a:lnTo>
                        <a:pt x="500" y="3391"/>
                      </a:lnTo>
                      <a:lnTo>
                        <a:pt x="387" y="3298"/>
                      </a:lnTo>
                      <a:lnTo>
                        <a:pt x="287" y="3202"/>
                      </a:lnTo>
                      <a:lnTo>
                        <a:pt x="200" y="3106"/>
                      </a:lnTo>
                      <a:lnTo>
                        <a:pt x="130" y="3008"/>
                      </a:lnTo>
                      <a:lnTo>
                        <a:pt x="73" y="2910"/>
                      </a:lnTo>
                      <a:lnTo>
                        <a:pt x="32" y="2810"/>
                      </a:lnTo>
                      <a:lnTo>
                        <a:pt x="8" y="2710"/>
                      </a:lnTo>
                      <a:lnTo>
                        <a:pt x="0" y="2610"/>
                      </a:lnTo>
                      <a:lnTo>
                        <a:pt x="0" y="2448"/>
                      </a:lnTo>
                      <a:lnTo>
                        <a:pt x="0" y="2286"/>
                      </a:lnTo>
                      <a:lnTo>
                        <a:pt x="0" y="2124"/>
                      </a:lnTo>
                      <a:lnTo>
                        <a:pt x="0" y="1961"/>
                      </a:lnTo>
                      <a:lnTo>
                        <a:pt x="0" y="1799"/>
                      </a:lnTo>
                      <a:lnTo>
                        <a:pt x="0" y="1636"/>
                      </a:lnTo>
                      <a:lnTo>
                        <a:pt x="1" y="1472"/>
                      </a:lnTo>
                      <a:lnTo>
                        <a:pt x="1" y="1308"/>
                      </a:lnTo>
                      <a:lnTo>
                        <a:pt x="1" y="1144"/>
                      </a:lnTo>
                      <a:lnTo>
                        <a:pt x="1" y="981"/>
                      </a:lnTo>
                      <a:lnTo>
                        <a:pt x="1" y="817"/>
                      </a:lnTo>
                      <a:lnTo>
                        <a:pt x="1" y="654"/>
                      </a:lnTo>
                      <a:lnTo>
                        <a:pt x="1" y="490"/>
                      </a:lnTo>
                      <a:lnTo>
                        <a:pt x="2" y="327"/>
                      </a:lnTo>
                      <a:lnTo>
                        <a:pt x="2" y="16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3" name="Freeform 160"/>
                <p:cNvSpPr>
                  <a:spLocks/>
                </p:cNvSpPr>
                <p:nvPr/>
              </p:nvSpPr>
              <p:spPr bwMode="auto">
                <a:xfrm>
                  <a:off x="2500" y="2120"/>
                  <a:ext cx="411" cy="125"/>
                </a:xfrm>
                <a:custGeom>
                  <a:avLst/>
                  <a:gdLst>
                    <a:gd name="T0" fmla="*/ 0 w 12741"/>
                    <a:gd name="T1" fmla="*/ 0 h 3883"/>
                    <a:gd name="T2" fmla="*/ 0 w 12741"/>
                    <a:gd name="T3" fmla="*/ 0 h 3883"/>
                    <a:gd name="T4" fmla="*/ 0 w 12741"/>
                    <a:gd name="T5" fmla="*/ 0 h 3883"/>
                    <a:gd name="T6" fmla="*/ 0 w 12741"/>
                    <a:gd name="T7" fmla="*/ 0 h 3883"/>
                    <a:gd name="T8" fmla="*/ 0 w 12741"/>
                    <a:gd name="T9" fmla="*/ 0 h 3883"/>
                    <a:gd name="T10" fmla="*/ 0 w 12741"/>
                    <a:gd name="T11" fmla="*/ 0 h 3883"/>
                    <a:gd name="T12" fmla="*/ 0 w 12741"/>
                    <a:gd name="T13" fmla="*/ 0 h 3883"/>
                    <a:gd name="T14" fmla="*/ 0 w 12741"/>
                    <a:gd name="T15" fmla="*/ 0 h 3883"/>
                    <a:gd name="T16" fmla="*/ 0 w 12741"/>
                    <a:gd name="T17" fmla="*/ 0 h 3883"/>
                    <a:gd name="T18" fmla="*/ 0 w 12741"/>
                    <a:gd name="T19" fmla="*/ 0 h 3883"/>
                    <a:gd name="T20" fmla="*/ 0 w 12741"/>
                    <a:gd name="T21" fmla="*/ 0 h 3883"/>
                    <a:gd name="T22" fmla="*/ 0 w 12741"/>
                    <a:gd name="T23" fmla="*/ 0 h 3883"/>
                    <a:gd name="T24" fmla="*/ 0 w 12741"/>
                    <a:gd name="T25" fmla="*/ 0 h 3883"/>
                    <a:gd name="T26" fmla="*/ 0 w 12741"/>
                    <a:gd name="T27" fmla="*/ 0 h 3883"/>
                    <a:gd name="T28" fmla="*/ 0 w 12741"/>
                    <a:gd name="T29" fmla="*/ 0 h 3883"/>
                    <a:gd name="T30" fmla="*/ 0 w 12741"/>
                    <a:gd name="T31" fmla="*/ 0 h 3883"/>
                    <a:gd name="T32" fmla="*/ 0 w 12741"/>
                    <a:gd name="T33" fmla="*/ 0 h 3883"/>
                    <a:gd name="T34" fmla="*/ 0 w 12741"/>
                    <a:gd name="T35" fmla="*/ 0 h 3883"/>
                    <a:gd name="T36" fmla="*/ 0 w 12741"/>
                    <a:gd name="T37" fmla="*/ 0 h 3883"/>
                    <a:gd name="T38" fmla="*/ 0 w 12741"/>
                    <a:gd name="T39" fmla="*/ 0 h 3883"/>
                    <a:gd name="T40" fmla="*/ 0 w 12741"/>
                    <a:gd name="T41" fmla="*/ 0 h 3883"/>
                    <a:gd name="T42" fmla="*/ 0 w 12741"/>
                    <a:gd name="T43" fmla="*/ 0 h 3883"/>
                    <a:gd name="T44" fmla="*/ 0 w 12741"/>
                    <a:gd name="T45" fmla="*/ 0 h 3883"/>
                    <a:gd name="T46" fmla="*/ 0 w 12741"/>
                    <a:gd name="T47" fmla="*/ 0 h 3883"/>
                    <a:gd name="T48" fmla="*/ 0 w 12741"/>
                    <a:gd name="T49" fmla="*/ 0 h 3883"/>
                    <a:gd name="T50" fmla="*/ 0 w 12741"/>
                    <a:gd name="T51" fmla="*/ 0 h 3883"/>
                    <a:gd name="T52" fmla="*/ 0 w 12741"/>
                    <a:gd name="T53" fmla="*/ 0 h 3883"/>
                    <a:gd name="T54" fmla="*/ 0 w 12741"/>
                    <a:gd name="T55" fmla="*/ 0 h 3883"/>
                    <a:gd name="T56" fmla="*/ 0 w 12741"/>
                    <a:gd name="T57" fmla="*/ 0 h 3883"/>
                    <a:gd name="T58" fmla="*/ 0 w 12741"/>
                    <a:gd name="T59" fmla="*/ 0 h 3883"/>
                    <a:gd name="T60" fmla="*/ 0 w 12741"/>
                    <a:gd name="T61" fmla="*/ 0 h 3883"/>
                    <a:gd name="T62" fmla="*/ 0 w 12741"/>
                    <a:gd name="T63" fmla="*/ 0 h 3883"/>
                    <a:gd name="T64" fmla="*/ 0 w 12741"/>
                    <a:gd name="T65" fmla="*/ 0 h 3883"/>
                    <a:gd name="T66" fmla="*/ 0 w 12741"/>
                    <a:gd name="T67" fmla="*/ 0 h 3883"/>
                    <a:gd name="T68" fmla="*/ 0 w 12741"/>
                    <a:gd name="T69" fmla="*/ 0 h 3883"/>
                    <a:gd name="T70" fmla="*/ 0 w 12741"/>
                    <a:gd name="T71" fmla="*/ 0 h 3883"/>
                    <a:gd name="T72" fmla="*/ 0 w 12741"/>
                    <a:gd name="T73" fmla="*/ 0 h 3883"/>
                    <a:gd name="T74" fmla="*/ 0 w 12741"/>
                    <a:gd name="T75" fmla="*/ 0 h 3883"/>
                    <a:gd name="T76" fmla="*/ 0 w 12741"/>
                    <a:gd name="T77" fmla="*/ 0 h 3883"/>
                    <a:gd name="T78" fmla="*/ 0 w 12741"/>
                    <a:gd name="T79" fmla="*/ 0 h 3883"/>
                    <a:gd name="T80" fmla="*/ 0 w 12741"/>
                    <a:gd name="T81" fmla="*/ 0 h 3883"/>
                    <a:gd name="T82" fmla="*/ 0 w 12741"/>
                    <a:gd name="T83" fmla="*/ 0 h 3883"/>
                    <a:gd name="T84" fmla="*/ 0 w 12741"/>
                    <a:gd name="T85" fmla="*/ 0 h 3883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1"/>
                    <a:gd name="T130" fmla="*/ 0 h 3883"/>
                    <a:gd name="T131" fmla="*/ 12741 w 12741"/>
                    <a:gd name="T132" fmla="*/ 3883 h 3883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1" h="3883">
                      <a:moveTo>
                        <a:pt x="6370" y="0"/>
                      </a:moveTo>
                      <a:lnTo>
                        <a:pt x="6698" y="3"/>
                      </a:lnTo>
                      <a:lnTo>
                        <a:pt x="7022" y="10"/>
                      </a:lnTo>
                      <a:lnTo>
                        <a:pt x="7341" y="22"/>
                      </a:lnTo>
                      <a:lnTo>
                        <a:pt x="7655" y="39"/>
                      </a:lnTo>
                      <a:lnTo>
                        <a:pt x="7962" y="62"/>
                      </a:lnTo>
                      <a:lnTo>
                        <a:pt x="8265" y="87"/>
                      </a:lnTo>
                      <a:lnTo>
                        <a:pt x="8561" y="118"/>
                      </a:lnTo>
                      <a:lnTo>
                        <a:pt x="8850" y="153"/>
                      </a:lnTo>
                      <a:lnTo>
                        <a:pt x="9132" y="191"/>
                      </a:lnTo>
                      <a:lnTo>
                        <a:pt x="9407" y="235"/>
                      </a:lnTo>
                      <a:lnTo>
                        <a:pt x="9673" y="281"/>
                      </a:lnTo>
                      <a:lnTo>
                        <a:pt x="9933" y="332"/>
                      </a:lnTo>
                      <a:lnTo>
                        <a:pt x="10182" y="386"/>
                      </a:lnTo>
                      <a:lnTo>
                        <a:pt x="10423" y="443"/>
                      </a:lnTo>
                      <a:lnTo>
                        <a:pt x="10653" y="505"/>
                      </a:lnTo>
                      <a:lnTo>
                        <a:pt x="10875" y="568"/>
                      </a:lnTo>
                      <a:lnTo>
                        <a:pt x="11086" y="636"/>
                      </a:lnTo>
                      <a:lnTo>
                        <a:pt x="11286" y="707"/>
                      </a:lnTo>
                      <a:lnTo>
                        <a:pt x="11476" y="780"/>
                      </a:lnTo>
                      <a:lnTo>
                        <a:pt x="11653" y="856"/>
                      </a:lnTo>
                      <a:lnTo>
                        <a:pt x="11819" y="935"/>
                      </a:lnTo>
                      <a:lnTo>
                        <a:pt x="11972" y="1016"/>
                      </a:lnTo>
                      <a:lnTo>
                        <a:pt x="12112" y="1099"/>
                      </a:lnTo>
                      <a:lnTo>
                        <a:pt x="12240" y="1185"/>
                      </a:lnTo>
                      <a:lnTo>
                        <a:pt x="12354" y="1274"/>
                      </a:lnTo>
                      <a:lnTo>
                        <a:pt x="12454" y="1364"/>
                      </a:lnTo>
                      <a:lnTo>
                        <a:pt x="12541" y="1456"/>
                      </a:lnTo>
                      <a:lnTo>
                        <a:pt x="12611" y="1550"/>
                      </a:lnTo>
                      <a:lnTo>
                        <a:pt x="12667" y="1646"/>
                      </a:lnTo>
                      <a:lnTo>
                        <a:pt x="12708" y="1743"/>
                      </a:lnTo>
                      <a:lnTo>
                        <a:pt x="12733" y="1842"/>
                      </a:lnTo>
                      <a:lnTo>
                        <a:pt x="12741" y="1942"/>
                      </a:lnTo>
                      <a:lnTo>
                        <a:pt x="12733" y="2041"/>
                      </a:lnTo>
                      <a:lnTo>
                        <a:pt x="12708" y="2140"/>
                      </a:lnTo>
                      <a:lnTo>
                        <a:pt x="12667" y="2237"/>
                      </a:lnTo>
                      <a:lnTo>
                        <a:pt x="12611" y="2333"/>
                      </a:lnTo>
                      <a:lnTo>
                        <a:pt x="12541" y="2426"/>
                      </a:lnTo>
                      <a:lnTo>
                        <a:pt x="12454" y="2519"/>
                      </a:lnTo>
                      <a:lnTo>
                        <a:pt x="12354" y="2609"/>
                      </a:lnTo>
                      <a:lnTo>
                        <a:pt x="12240" y="2697"/>
                      </a:lnTo>
                      <a:lnTo>
                        <a:pt x="12112" y="2783"/>
                      </a:lnTo>
                      <a:lnTo>
                        <a:pt x="11972" y="2867"/>
                      </a:lnTo>
                      <a:lnTo>
                        <a:pt x="11819" y="2948"/>
                      </a:lnTo>
                      <a:lnTo>
                        <a:pt x="11653" y="3027"/>
                      </a:lnTo>
                      <a:lnTo>
                        <a:pt x="11476" y="3103"/>
                      </a:lnTo>
                      <a:lnTo>
                        <a:pt x="11286" y="3177"/>
                      </a:lnTo>
                      <a:lnTo>
                        <a:pt x="11086" y="3247"/>
                      </a:lnTo>
                      <a:lnTo>
                        <a:pt x="10875" y="3314"/>
                      </a:lnTo>
                      <a:lnTo>
                        <a:pt x="10653" y="3379"/>
                      </a:lnTo>
                      <a:lnTo>
                        <a:pt x="10423" y="3440"/>
                      </a:lnTo>
                      <a:lnTo>
                        <a:pt x="10182" y="3497"/>
                      </a:lnTo>
                      <a:lnTo>
                        <a:pt x="9933" y="3551"/>
                      </a:lnTo>
                      <a:lnTo>
                        <a:pt x="9673" y="3602"/>
                      </a:lnTo>
                      <a:lnTo>
                        <a:pt x="9407" y="3649"/>
                      </a:lnTo>
                      <a:lnTo>
                        <a:pt x="9132" y="3692"/>
                      </a:lnTo>
                      <a:lnTo>
                        <a:pt x="8850" y="3730"/>
                      </a:lnTo>
                      <a:lnTo>
                        <a:pt x="8561" y="3765"/>
                      </a:lnTo>
                      <a:lnTo>
                        <a:pt x="8265" y="3796"/>
                      </a:lnTo>
                      <a:lnTo>
                        <a:pt x="7962" y="3822"/>
                      </a:lnTo>
                      <a:lnTo>
                        <a:pt x="7655" y="3843"/>
                      </a:lnTo>
                      <a:lnTo>
                        <a:pt x="7341" y="3860"/>
                      </a:lnTo>
                      <a:lnTo>
                        <a:pt x="7022" y="3873"/>
                      </a:lnTo>
                      <a:lnTo>
                        <a:pt x="6698" y="3881"/>
                      </a:lnTo>
                      <a:lnTo>
                        <a:pt x="6370" y="3883"/>
                      </a:lnTo>
                      <a:lnTo>
                        <a:pt x="6043" y="3881"/>
                      </a:lnTo>
                      <a:lnTo>
                        <a:pt x="5719" y="3873"/>
                      </a:lnTo>
                      <a:lnTo>
                        <a:pt x="5400" y="3860"/>
                      </a:lnTo>
                      <a:lnTo>
                        <a:pt x="5086" y="3843"/>
                      </a:lnTo>
                      <a:lnTo>
                        <a:pt x="4779" y="3822"/>
                      </a:lnTo>
                      <a:lnTo>
                        <a:pt x="4476" y="3796"/>
                      </a:lnTo>
                      <a:lnTo>
                        <a:pt x="4180" y="3765"/>
                      </a:lnTo>
                      <a:lnTo>
                        <a:pt x="3891" y="3730"/>
                      </a:lnTo>
                      <a:lnTo>
                        <a:pt x="3608" y="3692"/>
                      </a:lnTo>
                      <a:lnTo>
                        <a:pt x="3334" y="3649"/>
                      </a:lnTo>
                      <a:lnTo>
                        <a:pt x="3067" y="3602"/>
                      </a:lnTo>
                      <a:lnTo>
                        <a:pt x="2808" y="3551"/>
                      </a:lnTo>
                      <a:lnTo>
                        <a:pt x="2558" y="3497"/>
                      </a:lnTo>
                      <a:lnTo>
                        <a:pt x="2318" y="3440"/>
                      </a:lnTo>
                      <a:lnTo>
                        <a:pt x="2087" y="3379"/>
                      </a:lnTo>
                      <a:lnTo>
                        <a:pt x="1866" y="3314"/>
                      </a:lnTo>
                      <a:lnTo>
                        <a:pt x="1655" y="3247"/>
                      </a:lnTo>
                      <a:lnTo>
                        <a:pt x="1455" y="3177"/>
                      </a:lnTo>
                      <a:lnTo>
                        <a:pt x="1265" y="3103"/>
                      </a:lnTo>
                      <a:lnTo>
                        <a:pt x="1088" y="3027"/>
                      </a:lnTo>
                      <a:lnTo>
                        <a:pt x="922" y="2948"/>
                      </a:lnTo>
                      <a:lnTo>
                        <a:pt x="768" y="2867"/>
                      </a:lnTo>
                      <a:lnTo>
                        <a:pt x="628" y="2783"/>
                      </a:lnTo>
                      <a:lnTo>
                        <a:pt x="500" y="2697"/>
                      </a:lnTo>
                      <a:lnTo>
                        <a:pt x="387" y="2609"/>
                      </a:lnTo>
                      <a:lnTo>
                        <a:pt x="287" y="2519"/>
                      </a:lnTo>
                      <a:lnTo>
                        <a:pt x="200" y="2426"/>
                      </a:lnTo>
                      <a:lnTo>
                        <a:pt x="130" y="2333"/>
                      </a:lnTo>
                      <a:lnTo>
                        <a:pt x="73" y="2237"/>
                      </a:lnTo>
                      <a:lnTo>
                        <a:pt x="32" y="2140"/>
                      </a:lnTo>
                      <a:lnTo>
                        <a:pt x="8" y="2041"/>
                      </a:lnTo>
                      <a:lnTo>
                        <a:pt x="0" y="1942"/>
                      </a:lnTo>
                      <a:lnTo>
                        <a:pt x="8" y="1842"/>
                      </a:lnTo>
                      <a:lnTo>
                        <a:pt x="32" y="1743"/>
                      </a:lnTo>
                      <a:lnTo>
                        <a:pt x="73" y="1646"/>
                      </a:lnTo>
                      <a:lnTo>
                        <a:pt x="130" y="1550"/>
                      </a:lnTo>
                      <a:lnTo>
                        <a:pt x="200" y="1456"/>
                      </a:lnTo>
                      <a:lnTo>
                        <a:pt x="287" y="1364"/>
                      </a:lnTo>
                      <a:lnTo>
                        <a:pt x="387" y="1274"/>
                      </a:lnTo>
                      <a:lnTo>
                        <a:pt x="500" y="1185"/>
                      </a:lnTo>
                      <a:lnTo>
                        <a:pt x="628" y="1099"/>
                      </a:lnTo>
                      <a:lnTo>
                        <a:pt x="768" y="1016"/>
                      </a:lnTo>
                      <a:lnTo>
                        <a:pt x="922" y="935"/>
                      </a:lnTo>
                      <a:lnTo>
                        <a:pt x="1088" y="856"/>
                      </a:lnTo>
                      <a:lnTo>
                        <a:pt x="1265" y="780"/>
                      </a:lnTo>
                      <a:lnTo>
                        <a:pt x="1455" y="707"/>
                      </a:lnTo>
                      <a:lnTo>
                        <a:pt x="1655" y="636"/>
                      </a:lnTo>
                      <a:lnTo>
                        <a:pt x="1866" y="568"/>
                      </a:lnTo>
                      <a:lnTo>
                        <a:pt x="2087" y="505"/>
                      </a:lnTo>
                      <a:lnTo>
                        <a:pt x="2318" y="443"/>
                      </a:lnTo>
                      <a:lnTo>
                        <a:pt x="2558" y="386"/>
                      </a:lnTo>
                      <a:lnTo>
                        <a:pt x="2808" y="332"/>
                      </a:lnTo>
                      <a:lnTo>
                        <a:pt x="3067" y="281"/>
                      </a:lnTo>
                      <a:lnTo>
                        <a:pt x="3334" y="235"/>
                      </a:lnTo>
                      <a:lnTo>
                        <a:pt x="3608" y="191"/>
                      </a:lnTo>
                      <a:lnTo>
                        <a:pt x="3891" y="153"/>
                      </a:lnTo>
                      <a:lnTo>
                        <a:pt x="4180" y="118"/>
                      </a:lnTo>
                      <a:lnTo>
                        <a:pt x="4476" y="87"/>
                      </a:lnTo>
                      <a:lnTo>
                        <a:pt x="4779" y="62"/>
                      </a:lnTo>
                      <a:lnTo>
                        <a:pt x="5086" y="39"/>
                      </a:lnTo>
                      <a:lnTo>
                        <a:pt x="5400" y="22"/>
                      </a:lnTo>
                      <a:lnTo>
                        <a:pt x="5719" y="10"/>
                      </a:lnTo>
                      <a:lnTo>
                        <a:pt x="6043" y="3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Group 180"/>
            <p:cNvGrpSpPr>
              <a:grpSpLocks/>
            </p:cNvGrpSpPr>
            <p:nvPr/>
          </p:nvGrpSpPr>
          <p:grpSpPr bwMode="auto">
            <a:xfrm>
              <a:off x="2222500" y="3552825"/>
              <a:ext cx="652463" cy="376238"/>
              <a:chOff x="611" y="2326"/>
              <a:chExt cx="680" cy="258"/>
            </a:xfrm>
          </p:grpSpPr>
          <p:grpSp>
            <p:nvGrpSpPr>
              <p:cNvPr id="14" name="Group 181"/>
              <p:cNvGrpSpPr>
                <a:grpSpLocks noChangeAspect="1"/>
              </p:cNvGrpSpPr>
              <p:nvPr/>
            </p:nvGrpSpPr>
            <p:grpSpPr bwMode="auto">
              <a:xfrm>
                <a:off x="923" y="2326"/>
                <a:ext cx="159" cy="137"/>
                <a:chOff x="3569" y="3294"/>
                <a:chExt cx="736" cy="635"/>
              </a:xfrm>
            </p:grpSpPr>
            <p:sp>
              <p:nvSpPr>
                <p:cNvPr id="314" name="AutoShape 18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9" y="3294"/>
                  <a:ext cx="736" cy="6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5" name="Freeform 183"/>
                <p:cNvSpPr>
                  <a:spLocks/>
                </p:cNvSpPr>
                <p:nvPr/>
              </p:nvSpPr>
              <p:spPr bwMode="auto">
                <a:xfrm>
                  <a:off x="3569" y="3379"/>
                  <a:ext cx="651" cy="550"/>
                </a:xfrm>
                <a:custGeom>
                  <a:avLst/>
                  <a:gdLst>
                    <a:gd name="T0" fmla="*/ 0 w 14320"/>
                    <a:gd name="T1" fmla="*/ 0 h 12100"/>
                    <a:gd name="T2" fmla="*/ 0 w 14320"/>
                    <a:gd name="T3" fmla="*/ 0 h 12100"/>
                    <a:gd name="T4" fmla="*/ 0 w 14320"/>
                    <a:gd name="T5" fmla="*/ 0 h 12100"/>
                    <a:gd name="T6" fmla="*/ 0 w 14320"/>
                    <a:gd name="T7" fmla="*/ 0 h 121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20"/>
                    <a:gd name="T13" fmla="*/ 0 h 12100"/>
                    <a:gd name="T14" fmla="*/ 14320 w 14320"/>
                    <a:gd name="T15" fmla="*/ 12100 h 121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20" h="12100">
                      <a:moveTo>
                        <a:pt x="14320" y="12100"/>
                      </a:moveTo>
                      <a:lnTo>
                        <a:pt x="6774" y="0"/>
                      </a:lnTo>
                      <a:lnTo>
                        <a:pt x="0" y="12100"/>
                      </a:lnTo>
                      <a:lnTo>
                        <a:pt x="14320" y="12100"/>
                      </a:lnTo>
                      <a:close/>
                    </a:path>
                  </a:pathLst>
                </a:cu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6" name="Freeform 184"/>
                <p:cNvSpPr>
                  <a:spLocks/>
                </p:cNvSpPr>
                <p:nvPr/>
              </p:nvSpPr>
              <p:spPr bwMode="auto">
                <a:xfrm>
                  <a:off x="3877" y="3294"/>
                  <a:ext cx="428" cy="635"/>
                </a:xfrm>
                <a:custGeom>
                  <a:avLst/>
                  <a:gdLst>
                    <a:gd name="T0" fmla="*/ 0 w 9418"/>
                    <a:gd name="T1" fmla="*/ 0 h 13970"/>
                    <a:gd name="T2" fmla="*/ 0 w 9418"/>
                    <a:gd name="T3" fmla="*/ 0 h 13970"/>
                    <a:gd name="T4" fmla="*/ 0 w 9418"/>
                    <a:gd name="T5" fmla="*/ 0 h 13970"/>
                    <a:gd name="T6" fmla="*/ 0 w 9418"/>
                    <a:gd name="T7" fmla="*/ 0 h 13970"/>
                    <a:gd name="T8" fmla="*/ 0 w 9418"/>
                    <a:gd name="T9" fmla="*/ 0 h 139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18"/>
                    <a:gd name="T16" fmla="*/ 0 h 13970"/>
                    <a:gd name="T17" fmla="*/ 9418 w 9418"/>
                    <a:gd name="T18" fmla="*/ 13970 h 139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18" h="13970">
                      <a:moveTo>
                        <a:pt x="0" y="1870"/>
                      </a:moveTo>
                      <a:lnTo>
                        <a:pt x="1873" y="0"/>
                      </a:lnTo>
                      <a:lnTo>
                        <a:pt x="9418" y="12100"/>
                      </a:lnTo>
                      <a:lnTo>
                        <a:pt x="7546" y="13970"/>
                      </a:lnTo>
                      <a:lnTo>
                        <a:pt x="0" y="187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" name="Freeform 185"/>
                <p:cNvSpPr>
                  <a:spLocks noEditPoints="1"/>
                </p:cNvSpPr>
                <p:nvPr/>
              </p:nvSpPr>
              <p:spPr bwMode="auto">
                <a:xfrm>
                  <a:off x="3688" y="3708"/>
                  <a:ext cx="203" cy="204"/>
                </a:xfrm>
                <a:custGeom>
                  <a:avLst/>
                  <a:gdLst>
                    <a:gd name="T0" fmla="*/ 0 w 4451"/>
                    <a:gd name="T1" fmla="*/ 0 h 4496"/>
                    <a:gd name="T2" fmla="*/ 0 w 4451"/>
                    <a:gd name="T3" fmla="*/ 0 h 4496"/>
                    <a:gd name="T4" fmla="*/ 0 w 4451"/>
                    <a:gd name="T5" fmla="*/ 0 h 4496"/>
                    <a:gd name="T6" fmla="*/ 0 w 4451"/>
                    <a:gd name="T7" fmla="*/ 0 h 4496"/>
                    <a:gd name="T8" fmla="*/ 0 w 4451"/>
                    <a:gd name="T9" fmla="*/ 0 h 4496"/>
                    <a:gd name="T10" fmla="*/ 0 w 4451"/>
                    <a:gd name="T11" fmla="*/ 0 h 4496"/>
                    <a:gd name="T12" fmla="*/ 0 w 4451"/>
                    <a:gd name="T13" fmla="*/ 0 h 4496"/>
                    <a:gd name="T14" fmla="*/ 0 w 4451"/>
                    <a:gd name="T15" fmla="*/ 0 h 4496"/>
                    <a:gd name="T16" fmla="*/ 0 w 4451"/>
                    <a:gd name="T17" fmla="*/ 0 h 4496"/>
                    <a:gd name="T18" fmla="*/ 0 w 4451"/>
                    <a:gd name="T19" fmla="*/ 0 h 4496"/>
                    <a:gd name="T20" fmla="*/ 0 w 4451"/>
                    <a:gd name="T21" fmla="*/ 0 h 4496"/>
                    <a:gd name="T22" fmla="*/ 0 w 4451"/>
                    <a:gd name="T23" fmla="*/ 0 h 4496"/>
                    <a:gd name="T24" fmla="*/ 0 w 4451"/>
                    <a:gd name="T25" fmla="*/ 0 h 4496"/>
                    <a:gd name="T26" fmla="*/ 0 w 4451"/>
                    <a:gd name="T27" fmla="*/ 0 h 4496"/>
                    <a:gd name="T28" fmla="*/ 0 w 4451"/>
                    <a:gd name="T29" fmla="*/ 0 h 4496"/>
                    <a:gd name="T30" fmla="*/ 0 w 4451"/>
                    <a:gd name="T31" fmla="*/ 0 h 4496"/>
                    <a:gd name="T32" fmla="*/ 0 w 4451"/>
                    <a:gd name="T33" fmla="*/ 0 h 4496"/>
                    <a:gd name="T34" fmla="*/ 0 w 4451"/>
                    <a:gd name="T35" fmla="*/ 0 h 4496"/>
                    <a:gd name="T36" fmla="*/ 0 w 4451"/>
                    <a:gd name="T37" fmla="*/ 0 h 4496"/>
                    <a:gd name="T38" fmla="*/ 0 w 4451"/>
                    <a:gd name="T39" fmla="*/ 0 h 4496"/>
                    <a:gd name="T40" fmla="*/ 0 w 4451"/>
                    <a:gd name="T41" fmla="*/ 0 h 4496"/>
                    <a:gd name="T42" fmla="*/ 0 w 4451"/>
                    <a:gd name="T43" fmla="*/ 0 h 4496"/>
                    <a:gd name="T44" fmla="*/ 0 w 4451"/>
                    <a:gd name="T45" fmla="*/ 0 h 4496"/>
                    <a:gd name="T46" fmla="*/ 0 w 4451"/>
                    <a:gd name="T47" fmla="*/ 0 h 4496"/>
                    <a:gd name="T48" fmla="*/ 0 w 4451"/>
                    <a:gd name="T49" fmla="*/ 0 h 4496"/>
                    <a:gd name="T50" fmla="*/ 0 w 4451"/>
                    <a:gd name="T51" fmla="*/ 0 h 4496"/>
                    <a:gd name="T52" fmla="*/ 0 w 4451"/>
                    <a:gd name="T53" fmla="*/ 0 h 4496"/>
                    <a:gd name="T54" fmla="*/ 0 w 4451"/>
                    <a:gd name="T55" fmla="*/ 0 h 4496"/>
                    <a:gd name="T56" fmla="*/ 0 w 4451"/>
                    <a:gd name="T57" fmla="*/ 0 h 4496"/>
                    <a:gd name="T58" fmla="*/ 0 w 4451"/>
                    <a:gd name="T59" fmla="*/ 0 h 4496"/>
                    <a:gd name="T60" fmla="*/ 0 w 4451"/>
                    <a:gd name="T61" fmla="*/ 0 h 4496"/>
                    <a:gd name="T62" fmla="*/ 0 w 4451"/>
                    <a:gd name="T63" fmla="*/ 0 h 4496"/>
                    <a:gd name="T64" fmla="*/ 0 w 4451"/>
                    <a:gd name="T65" fmla="*/ 0 h 4496"/>
                    <a:gd name="T66" fmla="*/ 0 w 4451"/>
                    <a:gd name="T67" fmla="*/ 0 h 4496"/>
                    <a:gd name="T68" fmla="*/ 0 w 4451"/>
                    <a:gd name="T69" fmla="*/ 0 h 4496"/>
                    <a:gd name="T70" fmla="*/ 0 w 4451"/>
                    <a:gd name="T71" fmla="*/ 0 h 4496"/>
                    <a:gd name="T72" fmla="*/ 0 w 4451"/>
                    <a:gd name="T73" fmla="*/ 0 h 4496"/>
                    <a:gd name="T74" fmla="*/ 0 w 4451"/>
                    <a:gd name="T75" fmla="*/ 0 h 4496"/>
                    <a:gd name="T76" fmla="*/ 0 w 4451"/>
                    <a:gd name="T77" fmla="*/ 0 h 4496"/>
                    <a:gd name="T78" fmla="*/ 0 w 4451"/>
                    <a:gd name="T79" fmla="*/ 0 h 4496"/>
                    <a:gd name="T80" fmla="*/ 0 w 4451"/>
                    <a:gd name="T81" fmla="*/ 0 h 4496"/>
                    <a:gd name="T82" fmla="*/ 0 w 4451"/>
                    <a:gd name="T83" fmla="*/ 0 h 4496"/>
                    <a:gd name="T84" fmla="*/ 0 w 4451"/>
                    <a:gd name="T85" fmla="*/ 0 h 4496"/>
                    <a:gd name="T86" fmla="*/ 0 w 4451"/>
                    <a:gd name="T87" fmla="*/ 0 h 4496"/>
                    <a:gd name="T88" fmla="*/ 0 w 4451"/>
                    <a:gd name="T89" fmla="*/ 0 h 4496"/>
                    <a:gd name="T90" fmla="*/ 0 w 4451"/>
                    <a:gd name="T91" fmla="*/ 0 h 4496"/>
                    <a:gd name="T92" fmla="*/ 0 w 4451"/>
                    <a:gd name="T93" fmla="*/ 0 h 4496"/>
                    <a:gd name="T94" fmla="*/ 0 w 4451"/>
                    <a:gd name="T95" fmla="*/ 0 h 4496"/>
                    <a:gd name="T96" fmla="*/ 0 w 4451"/>
                    <a:gd name="T97" fmla="*/ 0 h 4496"/>
                    <a:gd name="T98" fmla="*/ 0 w 4451"/>
                    <a:gd name="T99" fmla="*/ 0 h 4496"/>
                    <a:gd name="T100" fmla="*/ 0 w 4451"/>
                    <a:gd name="T101" fmla="*/ 0 h 4496"/>
                    <a:gd name="T102" fmla="*/ 0 w 4451"/>
                    <a:gd name="T103" fmla="*/ 0 h 4496"/>
                    <a:gd name="T104" fmla="*/ 0 w 4451"/>
                    <a:gd name="T105" fmla="*/ 0 h 4496"/>
                    <a:gd name="T106" fmla="*/ 0 w 4451"/>
                    <a:gd name="T107" fmla="*/ 0 h 4496"/>
                    <a:gd name="T108" fmla="*/ 0 w 4451"/>
                    <a:gd name="T109" fmla="*/ 0 h 4496"/>
                    <a:gd name="T110" fmla="*/ 0 w 4451"/>
                    <a:gd name="T111" fmla="*/ 0 h 4496"/>
                    <a:gd name="T112" fmla="*/ 0 w 4451"/>
                    <a:gd name="T113" fmla="*/ 0 h 4496"/>
                    <a:gd name="T114" fmla="*/ 0 w 4451"/>
                    <a:gd name="T115" fmla="*/ 0 h 4496"/>
                    <a:gd name="T116" fmla="*/ 0 w 4451"/>
                    <a:gd name="T117" fmla="*/ 0 h 449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451"/>
                    <a:gd name="T178" fmla="*/ 0 h 4496"/>
                    <a:gd name="T179" fmla="*/ 4451 w 4451"/>
                    <a:gd name="T180" fmla="*/ 4496 h 449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451" h="4496">
                      <a:moveTo>
                        <a:pt x="2251" y="511"/>
                      </a:moveTo>
                      <a:lnTo>
                        <a:pt x="2343" y="514"/>
                      </a:lnTo>
                      <a:lnTo>
                        <a:pt x="2434" y="520"/>
                      </a:lnTo>
                      <a:lnTo>
                        <a:pt x="2523" y="531"/>
                      </a:lnTo>
                      <a:lnTo>
                        <a:pt x="2612" y="547"/>
                      </a:lnTo>
                      <a:lnTo>
                        <a:pt x="2698" y="566"/>
                      </a:lnTo>
                      <a:lnTo>
                        <a:pt x="2783" y="589"/>
                      </a:lnTo>
                      <a:lnTo>
                        <a:pt x="2867" y="616"/>
                      </a:lnTo>
                      <a:lnTo>
                        <a:pt x="2948" y="648"/>
                      </a:lnTo>
                      <a:lnTo>
                        <a:pt x="3028" y="682"/>
                      </a:lnTo>
                      <a:lnTo>
                        <a:pt x="3105" y="720"/>
                      </a:lnTo>
                      <a:lnTo>
                        <a:pt x="3180" y="763"/>
                      </a:lnTo>
                      <a:lnTo>
                        <a:pt x="3253" y="807"/>
                      </a:lnTo>
                      <a:lnTo>
                        <a:pt x="3324" y="856"/>
                      </a:lnTo>
                      <a:lnTo>
                        <a:pt x="3391" y="907"/>
                      </a:lnTo>
                      <a:lnTo>
                        <a:pt x="3456" y="962"/>
                      </a:lnTo>
                      <a:lnTo>
                        <a:pt x="3519" y="1019"/>
                      </a:lnTo>
                      <a:lnTo>
                        <a:pt x="3579" y="1079"/>
                      </a:lnTo>
                      <a:lnTo>
                        <a:pt x="3635" y="1142"/>
                      </a:lnTo>
                      <a:lnTo>
                        <a:pt x="3689" y="1208"/>
                      </a:lnTo>
                      <a:lnTo>
                        <a:pt x="3738" y="1275"/>
                      </a:lnTo>
                      <a:lnTo>
                        <a:pt x="3785" y="1345"/>
                      </a:lnTo>
                      <a:lnTo>
                        <a:pt x="3829" y="1418"/>
                      </a:lnTo>
                      <a:lnTo>
                        <a:pt x="3869" y="1493"/>
                      </a:lnTo>
                      <a:lnTo>
                        <a:pt x="3904" y="1569"/>
                      </a:lnTo>
                      <a:lnTo>
                        <a:pt x="3937" y="1647"/>
                      </a:lnTo>
                      <a:lnTo>
                        <a:pt x="3965" y="1728"/>
                      </a:lnTo>
                      <a:lnTo>
                        <a:pt x="3989" y="1810"/>
                      </a:lnTo>
                      <a:lnTo>
                        <a:pt x="4010" y="1894"/>
                      </a:lnTo>
                      <a:lnTo>
                        <a:pt x="4026" y="1979"/>
                      </a:lnTo>
                      <a:lnTo>
                        <a:pt x="4037" y="2066"/>
                      </a:lnTo>
                      <a:lnTo>
                        <a:pt x="4044" y="2153"/>
                      </a:lnTo>
                      <a:lnTo>
                        <a:pt x="4046" y="2242"/>
                      </a:lnTo>
                      <a:lnTo>
                        <a:pt x="4044" y="2330"/>
                      </a:lnTo>
                      <a:lnTo>
                        <a:pt x="4037" y="2418"/>
                      </a:lnTo>
                      <a:lnTo>
                        <a:pt x="4026" y="2505"/>
                      </a:lnTo>
                      <a:lnTo>
                        <a:pt x="4010" y="2590"/>
                      </a:lnTo>
                      <a:lnTo>
                        <a:pt x="3989" y="2674"/>
                      </a:lnTo>
                      <a:lnTo>
                        <a:pt x="3965" y="2756"/>
                      </a:lnTo>
                      <a:lnTo>
                        <a:pt x="3937" y="2836"/>
                      </a:lnTo>
                      <a:lnTo>
                        <a:pt x="3904" y="2914"/>
                      </a:lnTo>
                      <a:lnTo>
                        <a:pt x="3869" y="2991"/>
                      </a:lnTo>
                      <a:lnTo>
                        <a:pt x="3829" y="3066"/>
                      </a:lnTo>
                      <a:lnTo>
                        <a:pt x="3785" y="3138"/>
                      </a:lnTo>
                      <a:lnTo>
                        <a:pt x="3738" y="3209"/>
                      </a:lnTo>
                      <a:lnTo>
                        <a:pt x="3689" y="3276"/>
                      </a:lnTo>
                      <a:lnTo>
                        <a:pt x="3635" y="3342"/>
                      </a:lnTo>
                      <a:lnTo>
                        <a:pt x="3579" y="3405"/>
                      </a:lnTo>
                      <a:lnTo>
                        <a:pt x="3519" y="3464"/>
                      </a:lnTo>
                      <a:lnTo>
                        <a:pt x="3456" y="3522"/>
                      </a:lnTo>
                      <a:lnTo>
                        <a:pt x="3391" y="3576"/>
                      </a:lnTo>
                      <a:lnTo>
                        <a:pt x="3324" y="3628"/>
                      </a:lnTo>
                      <a:lnTo>
                        <a:pt x="3253" y="3677"/>
                      </a:lnTo>
                      <a:lnTo>
                        <a:pt x="3180" y="3721"/>
                      </a:lnTo>
                      <a:lnTo>
                        <a:pt x="3105" y="3763"/>
                      </a:lnTo>
                      <a:lnTo>
                        <a:pt x="3028" y="3802"/>
                      </a:lnTo>
                      <a:lnTo>
                        <a:pt x="2948" y="3836"/>
                      </a:lnTo>
                      <a:lnTo>
                        <a:pt x="2867" y="3868"/>
                      </a:lnTo>
                      <a:lnTo>
                        <a:pt x="2783" y="3895"/>
                      </a:lnTo>
                      <a:lnTo>
                        <a:pt x="2698" y="3918"/>
                      </a:lnTo>
                      <a:lnTo>
                        <a:pt x="2612" y="3937"/>
                      </a:lnTo>
                      <a:lnTo>
                        <a:pt x="2523" y="3952"/>
                      </a:lnTo>
                      <a:lnTo>
                        <a:pt x="2434" y="3964"/>
                      </a:lnTo>
                      <a:lnTo>
                        <a:pt x="2343" y="3971"/>
                      </a:lnTo>
                      <a:lnTo>
                        <a:pt x="2251" y="3973"/>
                      </a:lnTo>
                      <a:lnTo>
                        <a:pt x="2159" y="3971"/>
                      </a:lnTo>
                      <a:lnTo>
                        <a:pt x="2068" y="3964"/>
                      </a:lnTo>
                      <a:lnTo>
                        <a:pt x="1979" y="3952"/>
                      </a:lnTo>
                      <a:lnTo>
                        <a:pt x="1890" y="3937"/>
                      </a:lnTo>
                      <a:lnTo>
                        <a:pt x="1804" y="3918"/>
                      </a:lnTo>
                      <a:lnTo>
                        <a:pt x="1719" y="3895"/>
                      </a:lnTo>
                      <a:lnTo>
                        <a:pt x="1635" y="3868"/>
                      </a:lnTo>
                      <a:lnTo>
                        <a:pt x="1554" y="3836"/>
                      </a:lnTo>
                      <a:lnTo>
                        <a:pt x="1474" y="3802"/>
                      </a:lnTo>
                      <a:lnTo>
                        <a:pt x="1397" y="3763"/>
                      </a:lnTo>
                      <a:lnTo>
                        <a:pt x="1321" y="3721"/>
                      </a:lnTo>
                      <a:lnTo>
                        <a:pt x="1248" y="3677"/>
                      </a:lnTo>
                      <a:lnTo>
                        <a:pt x="1178" y="3628"/>
                      </a:lnTo>
                      <a:lnTo>
                        <a:pt x="1110" y="3576"/>
                      </a:lnTo>
                      <a:lnTo>
                        <a:pt x="1045" y="3522"/>
                      </a:lnTo>
                      <a:lnTo>
                        <a:pt x="983" y="3464"/>
                      </a:lnTo>
                      <a:lnTo>
                        <a:pt x="923" y="3405"/>
                      </a:lnTo>
                      <a:lnTo>
                        <a:pt x="866" y="3342"/>
                      </a:lnTo>
                      <a:lnTo>
                        <a:pt x="813" y="3276"/>
                      </a:lnTo>
                      <a:lnTo>
                        <a:pt x="763" y="3209"/>
                      </a:lnTo>
                      <a:lnTo>
                        <a:pt x="717" y="3138"/>
                      </a:lnTo>
                      <a:lnTo>
                        <a:pt x="673" y="3066"/>
                      </a:lnTo>
                      <a:lnTo>
                        <a:pt x="634" y="2991"/>
                      </a:lnTo>
                      <a:lnTo>
                        <a:pt x="597" y="2914"/>
                      </a:lnTo>
                      <a:lnTo>
                        <a:pt x="565" y="2836"/>
                      </a:lnTo>
                      <a:lnTo>
                        <a:pt x="537" y="2756"/>
                      </a:lnTo>
                      <a:lnTo>
                        <a:pt x="512" y="2674"/>
                      </a:lnTo>
                      <a:lnTo>
                        <a:pt x="492" y="2590"/>
                      </a:lnTo>
                      <a:lnTo>
                        <a:pt x="477" y="2505"/>
                      </a:lnTo>
                      <a:lnTo>
                        <a:pt x="465" y="2418"/>
                      </a:lnTo>
                      <a:lnTo>
                        <a:pt x="459" y="2330"/>
                      </a:lnTo>
                      <a:lnTo>
                        <a:pt x="456" y="2242"/>
                      </a:lnTo>
                      <a:lnTo>
                        <a:pt x="459" y="2153"/>
                      </a:lnTo>
                      <a:lnTo>
                        <a:pt x="465" y="2066"/>
                      </a:lnTo>
                      <a:lnTo>
                        <a:pt x="477" y="1979"/>
                      </a:lnTo>
                      <a:lnTo>
                        <a:pt x="492" y="1894"/>
                      </a:lnTo>
                      <a:lnTo>
                        <a:pt x="512" y="1810"/>
                      </a:lnTo>
                      <a:lnTo>
                        <a:pt x="537" y="1728"/>
                      </a:lnTo>
                      <a:lnTo>
                        <a:pt x="565" y="1647"/>
                      </a:lnTo>
                      <a:lnTo>
                        <a:pt x="597" y="1569"/>
                      </a:lnTo>
                      <a:lnTo>
                        <a:pt x="634" y="1493"/>
                      </a:lnTo>
                      <a:lnTo>
                        <a:pt x="673" y="1418"/>
                      </a:lnTo>
                      <a:lnTo>
                        <a:pt x="717" y="1345"/>
                      </a:lnTo>
                      <a:lnTo>
                        <a:pt x="763" y="1275"/>
                      </a:lnTo>
                      <a:lnTo>
                        <a:pt x="813" y="1208"/>
                      </a:lnTo>
                      <a:lnTo>
                        <a:pt x="866" y="1142"/>
                      </a:lnTo>
                      <a:lnTo>
                        <a:pt x="923" y="1079"/>
                      </a:lnTo>
                      <a:lnTo>
                        <a:pt x="983" y="1019"/>
                      </a:lnTo>
                      <a:lnTo>
                        <a:pt x="1045" y="962"/>
                      </a:lnTo>
                      <a:lnTo>
                        <a:pt x="1110" y="907"/>
                      </a:lnTo>
                      <a:lnTo>
                        <a:pt x="1178" y="856"/>
                      </a:lnTo>
                      <a:lnTo>
                        <a:pt x="1248" y="807"/>
                      </a:lnTo>
                      <a:lnTo>
                        <a:pt x="1321" y="763"/>
                      </a:lnTo>
                      <a:lnTo>
                        <a:pt x="1397" y="720"/>
                      </a:lnTo>
                      <a:lnTo>
                        <a:pt x="1474" y="682"/>
                      </a:lnTo>
                      <a:lnTo>
                        <a:pt x="1554" y="648"/>
                      </a:lnTo>
                      <a:lnTo>
                        <a:pt x="1635" y="616"/>
                      </a:lnTo>
                      <a:lnTo>
                        <a:pt x="1719" y="589"/>
                      </a:lnTo>
                      <a:lnTo>
                        <a:pt x="1804" y="566"/>
                      </a:lnTo>
                      <a:lnTo>
                        <a:pt x="1890" y="547"/>
                      </a:lnTo>
                      <a:lnTo>
                        <a:pt x="1979" y="531"/>
                      </a:lnTo>
                      <a:lnTo>
                        <a:pt x="2068" y="520"/>
                      </a:lnTo>
                      <a:lnTo>
                        <a:pt x="2159" y="514"/>
                      </a:lnTo>
                      <a:lnTo>
                        <a:pt x="2251" y="511"/>
                      </a:lnTo>
                      <a:close/>
                      <a:moveTo>
                        <a:pt x="2251" y="1416"/>
                      </a:moveTo>
                      <a:lnTo>
                        <a:pt x="2295" y="1417"/>
                      </a:lnTo>
                      <a:lnTo>
                        <a:pt x="2338" y="1420"/>
                      </a:lnTo>
                      <a:lnTo>
                        <a:pt x="2381" y="1425"/>
                      </a:lnTo>
                      <a:lnTo>
                        <a:pt x="2423" y="1433"/>
                      </a:lnTo>
                      <a:lnTo>
                        <a:pt x="2464" y="1442"/>
                      </a:lnTo>
                      <a:lnTo>
                        <a:pt x="2505" y="1453"/>
                      </a:lnTo>
                      <a:lnTo>
                        <a:pt x="2545" y="1466"/>
                      </a:lnTo>
                      <a:lnTo>
                        <a:pt x="2584" y="1480"/>
                      </a:lnTo>
                      <a:lnTo>
                        <a:pt x="2622" y="1498"/>
                      </a:lnTo>
                      <a:lnTo>
                        <a:pt x="2659" y="1516"/>
                      </a:lnTo>
                      <a:lnTo>
                        <a:pt x="2695" y="1536"/>
                      </a:lnTo>
                      <a:lnTo>
                        <a:pt x="2730" y="1557"/>
                      </a:lnTo>
                      <a:lnTo>
                        <a:pt x="2763" y="1580"/>
                      </a:lnTo>
                      <a:lnTo>
                        <a:pt x="2795" y="1605"/>
                      </a:lnTo>
                      <a:lnTo>
                        <a:pt x="2827" y="1631"/>
                      </a:lnTo>
                      <a:lnTo>
                        <a:pt x="2856" y="1658"/>
                      </a:lnTo>
                      <a:lnTo>
                        <a:pt x="2885" y="1687"/>
                      </a:lnTo>
                      <a:lnTo>
                        <a:pt x="2912" y="1717"/>
                      </a:lnTo>
                      <a:lnTo>
                        <a:pt x="2937" y="1748"/>
                      </a:lnTo>
                      <a:lnTo>
                        <a:pt x="2961" y="1781"/>
                      </a:lnTo>
                      <a:lnTo>
                        <a:pt x="2984" y="1814"/>
                      </a:lnTo>
                      <a:lnTo>
                        <a:pt x="3005" y="1848"/>
                      </a:lnTo>
                      <a:lnTo>
                        <a:pt x="3023" y="1884"/>
                      </a:lnTo>
                      <a:lnTo>
                        <a:pt x="3040" y="1921"/>
                      </a:lnTo>
                      <a:lnTo>
                        <a:pt x="3056" y="1958"/>
                      </a:lnTo>
                      <a:lnTo>
                        <a:pt x="3070" y="1997"/>
                      </a:lnTo>
                      <a:lnTo>
                        <a:pt x="3081" y="2035"/>
                      </a:lnTo>
                      <a:lnTo>
                        <a:pt x="3091" y="2076"/>
                      </a:lnTo>
                      <a:lnTo>
                        <a:pt x="3098" y="2116"/>
                      </a:lnTo>
                      <a:lnTo>
                        <a:pt x="3104" y="2158"/>
                      </a:lnTo>
                      <a:lnTo>
                        <a:pt x="3107" y="2200"/>
                      </a:lnTo>
                      <a:lnTo>
                        <a:pt x="3108" y="2242"/>
                      </a:lnTo>
                      <a:lnTo>
                        <a:pt x="3107" y="2285"/>
                      </a:lnTo>
                      <a:lnTo>
                        <a:pt x="3104" y="2326"/>
                      </a:lnTo>
                      <a:lnTo>
                        <a:pt x="3098" y="2368"/>
                      </a:lnTo>
                      <a:lnTo>
                        <a:pt x="3091" y="2408"/>
                      </a:lnTo>
                      <a:lnTo>
                        <a:pt x="3081" y="2448"/>
                      </a:lnTo>
                      <a:lnTo>
                        <a:pt x="3070" y="2487"/>
                      </a:lnTo>
                      <a:lnTo>
                        <a:pt x="3056" y="2525"/>
                      </a:lnTo>
                      <a:lnTo>
                        <a:pt x="3040" y="2563"/>
                      </a:lnTo>
                      <a:lnTo>
                        <a:pt x="3023" y="2599"/>
                      </a:lnTo>
                      <a:lnTo>
                        <a:pt x="3005" y="2636"/>
                      </a:lnTo>
                      <a:lnTo>
                        <a:pt x="2984" y="2670"/>
                      </a:lnTo>
                      <a:lnTo>
                        <a:pt x="2961" y="2703"/>
                      </a:lnTo>
                      <a:lnTo>
                        <a:pt x="2937" y="2736"/>
                      </a:lnTo>
                      <a:lnTo>
                        <a:pt x="2912" y="2767"/>
                      </a:lnTo>
                      <a:lnTo>
                        <a:pt x="2885" y="2797"/>
                      </a:lnTo>
                      <a:lnTo>
                        <a:pt x="2856" y="2826"/>
                      </a:lnTo>
                      <a:lnTo>
                        <a:pt x="2827" y="2853"/>
                      </a:lnTo>
                      <a:lnTo>
                        <a:pt x="2795" y="2879"/>
                      </a:lnTo>
                      <a:lnTo>
                        <a:pt x="2763" y="2903"/>
                      </a:lnTo>
                      <a:lnTo>
                        <a:pt x="2730" y="2927"/>
                      </a:lnTo>
                      <a:lnTo>
                        <a:pt x="2695" y="2949"/>
                      </a:lnTo>
                      <a:lnTo>
                        <a:pt x="2659" y="2968"/>
                      </a:lnTo>
                      <a:lnTo>
                        <a:pt x="2622" y="2986"/>
                      </a:lnTo>
                      <a:lnTo>
                        <a:pt x="2584" y="3003"/>
                      </a:lnTo>
                      <a:lnTo>
                        <a:pt x="2545" y="3018"/>
                      </a:lnTo>
                      <a:lnTo>
                        <a:pt x="2505" y="3031"/>
                      </a:lnTo>
                      <a:lnTo>
                        <a:pt x="2464" y="3042"/>
                      </a:lnTo>
                      <a:lnTo>
                        <a:pt x="2423" y="3051"/>
                      </a:lnTo>
                      <a:lnTo>
                        <a:pt x="2381" y="3059"/>
                      </a:lnTo>
                      <a:lnTo>
                        <a:pt x="2338" y="3064"/>
                      </a:lnTo>
                      <a:lnTo>
                        <a:pt x="2295" y="3067"/>
                      </a:lnTo>
                      <a:lnTo>
                        <a:pt x="2251" y="3068"/>
                      </a:lnTo>
                      <a:lnTo>
                        <a:pt x="2207" y="3067"/>
                      </a:lnTo>
                      <a:lnTo>
                        <a:pt x="2164" y="3064"/>
                      </a:lnTo>
                      <a:lnTo>
                        <a:pt x="2121" y="3059"/>
                      </a:lnTo>
                      <a:lnTo>
                        <a:pt x="2079" y="3051"/>
                      </a:lnTo>
                      <a:lnTo>
                        <a:pt x="2037" y="3042"/>
                      </a:lnTo>
                      <a:lnTo>
                        <a:pt x="1997" y="3031"/>
                      </a:lnTo>
                      <a:lnTo>
                        <a:pt x="1956" y="3018"/>
                      </a:lnTo>
                      <a:lnTo>
                        <a:pt x="1918" y="3003"/>
                      </a:lnTo>
                      <a:lnTo>
                        <a:pt x="1879" y="2986"/>
                      </a:lnTo>
                      <a:lnTo>
                        <a:pt x="1843" y="2968"/>
                      </a:lnTo>
                      <a:lnTo>
                        <a:pt x="1807" y="2949"/>
                      </a:lnTo>
                      <a:lnTo>
                        <a:pt x="1772" y="2927"/>
                      </a:lnTo>
                      <a:lnTo>
                        <a:pt x="1739" y="2903"/>
                      </a:lnTo>
                      <a:lnTo>
                        <a:pt x="1706" y="2879"/>
                      </a:lnTo>
                      <a:lnTo>
                        <a:pt x="1675" y="2853"/>
                      </a:lnTo>
                      <a:lnTo>
                        <a:pt x="1646" y="2826"/>
                      </a:lnTo>
                      <a:lnTo>
                        <a:pt x="1617" y="2797"/>
                      </a:lnTo>
                      <a:lnTo>
                        <a:pt x="1590" y="2767"/>
                      </a:lnTo>
                      <a:lnTo>
                        <a:pt x="1565" y="2736"/>
                      </a:lnTo>
                      <a:lnTo>
                        <a:pt x="1540" y="2703"/>
                      </a:lnTo>
                      <a:lnTo>
                        <a:pt x="1518" y="2670"/>
                      </a:lnTo>
                      <a:lnTo>
                        <a:pt x="1498" y="2636"/>
                      </a:lnTo>
                      <a:lnTo>
                        <a:pt x="1479" y="2599"/>
                      </a:lnTo>
                      <a:lnTo>
                        <a:pt x="1461" y="2563"/>
                      </a:lnTo>
                      <a:lnTo>
                        <a:pt x="1446" y="2525"/>
                      </a:lnTo>
                      <a:lnTo>
                        <a:pt x="1432" y="2487"/>
                      </a:lnTo>
                      <a:lnTo>
                        <a:pt x="1421" y="2448"/>
                      </a:lnTo>
                      <a:lnTo>
                        <a:pt x="1411" y="2408"/>
                      </a:lnTo>
                      <a:lnTo>
                        <a:pt x="1404" y="2368"/>
                      </a:lnTo>
                      <a:lnTo>
                        <a:pt x="1399" y="2326"/>
                      </a:lnTo>
                      <a:lnTo>
                        <a:pt x="1395" y="2285"/>
                      </a:lnTo>
                      <a:lnTo>
                        <a:pt x="1394" y="2242"/>
                      </a:lnTo>
                      <a:lnTo>
                        <a:pt x="1395" y="2200"/>
                      </a:lnTo>
                      <a:lnTo>
                        <a:pt x="1399" y="2158"/>
                      </a:lnTo>
                      <a:lnTo>
                        <a:pt x="1404" y="2116"/>
                      </a:lnTo>
                      <a:lnTo>
                        <a:pt x="1411" y="2076"/>
                      </a:lnTo>
                      <a:lnTo>
                        <a:pt x="1421" y="2035"/>
                      </a:lnTo>
                      <a:lnTo>
                        <a:pt x="1432" y="1997"/>
                      </a:lnTo>
                      <a:lnTo>
                        <a:pt x="1446" y="1958"/>
                      </a:lnTo>
                      <a:lnTo>
                        <a:pt x="1461" y="1921"/>
                      </a:lnTo>
                      <a:lnTo>
                        <a:pt x="1479" y="1884"/>
                      </a:lnTo>
                      <a:lnTo>
                        <a:pt x="1498" y="1848"/>
                      </a:lnTo>
                      <a:lnTo>
                        <a:pt x="1518" y="1814"/>
                      </a:lnTo>
                      <a:lnTo>
                        <a:pt x="1540" y="1781"/>
                      </a:lnTo>
                      <a:lnTo>
                        <a:pt x="1565" y="1748"/>
                      </a:lnTo>
                      <a:lnTo>
                        <a:pt x="1590" y="1717"/>
                      </a:lnTo>
                      <a:lnTo>
                        <a:pt x="1617" y="1687"/>
                      </a:lnTo>
                      <a:lnTo>
                        <a:pt x="1646" y="1658"/>
                      </a:lnTo>
                      <a:lnTo>
                        <a:pt x="1675" y="1631"/>
                      </a:lnTo>
                      <a:lnTo>
                        <a:pt x="1706" y="1605"/>
                      </a:lnTo>
                      <a:lnTo>
                        <a:pt x="1739" y="1580"/>
                      </a:lnTo>
                      <a:lnTo>
                        <a:pt x="1772" y="1557"/>
                      </a:lnTo>
                      <a:lnTo>
                        <a:pt x="1807" y="1536"/>
                      </a:lnTo>
                      <a:lnTo>
                        <a:pt x="1843" y="1516"/>
                      </a:lnTo>
                      <a:lnTo>
                        <a:pt x="1879" y="1498"/>
                      </a:lnTo>
                      <a:lnTo>
                        <a:pt x="1918" y="1480"/>
                      </a:lnTo>
                      <a:lnTo>
                        <a:pt x="1956" y="1466"/>
                      </a:lnTo>
                      <a:lnTo>
                        <a:pt x="1997" y="1453"/>
                      </a:lnTo>
                      <a:lnTo>
                        <a:pt x="2037" y="1442"/>
                      </a:lnTo>
                      <a:lnTo>
                        <a:pt x="2079" y="1433"/>
                      </a:lnTo>
                      <a:lnTo>
                        <a:pt x="2121" y="1425"/>
                      </a:lnTo>
                      <a:lnTo>
                        <a:pt x="2164" y="1420"/>
                      </a:lnTo>
                      <a:lnTo>
                        <a:pt x="2207" y="1417"/>
                      </a:lnTo>
                      <a:lnTo>
                        <a:pt x="2251" y="1416"/>
                      </a:lnTo>
                      <a:close/>
                      <a:moveTo>
                        <a:pt x="0" y="1891"/>
                      </a:moveTo>
                      <a:lnTo>
                        <a:pt x="0" y="2503"/>
                      </a:lnTo>
                      <a:lnTo>
                        <a:pt x="484" y="2548"/>
                      </a:lnTo>
                      <a:lnTo>
                        <a:pt x="477" y="2510"/>
                      </a:lnTo>
                      <a:lnTo>
                        <a:pt x="472" y="2473"/>
                      </a:lnTo>
                      <a:lnTo>
                        <a:pt x="467" y="2434"/>
                      </a:lnTo>
                      <a:lnTo>
                        <a:pt x="463" y="2396"/>
                      </a:lnTo>
                      <a:lnTo>
                        <a:pt x="460" y="2359"/>
                      </a:lnTo>
                      <a:lnTo>
                        <a:pt x="458" y="2319"/>
                      </a:lnTo>
                      <a:lnTo>
                        <a:pt x="457" y="2281"/>
                      </a:lnTo>
                      <a:lnTo>
                        <a:pt x="456" y="2242"/>
                      </a:lnTo>
                      <a:lnTo>
                        <a:pt x="457" y="2186"/>
                      </a:lnTo>
                      <a:lnTo>
                        <a:pt x="460" y="2129"/>
                      </a:lnTo>
                      <a:lnTo>
                        <a:pt x="464" y="2075"/>
                      </a:lnTo>
                      <a:lnTo>
                        <a:pt x="471" y="2019"/>
                      </a:lnTo>
                      <a:lnTo>
                        <a:pt x="479" y="1964"/>
                      </a:lnTo>
                      <a:lnTo>
                        <a:pt x="489" y="1911"/>
                      </a:lnTo>
                      <a:lnTo>
                        <a:pt x="500" y="1857"/>
                      </a:lnTo>
                      <a:lnTo>
                        <a:pt x="514" y="1805"/>
                      </a:lnTo>
                      <a:lnTo>
                        <a:pt x="0" y="1891"/>
                      </a:lnTo>
                      <a:close/>
                      <a:moveTo>
                        <a:pt x="752" y="3191"/>
                      </a:moveTo>
                      <a:lnTo>
                        <a:pt x="410" y="3576"/>
                      </a:lnTo>
                      <a:lnTo>
                        <a:pt x="870" y="4036"/>
                      </a:lnTo>
                      <a:lnTo>
                        <a:pt x="1296" y="3706"/>
                      </a:lnTo>
                      <a:lnTo>
                        <a:pt x="1255" y="3681"/>
                      </a:lnTo>
                      <a:lnTo>
                        <a:pt x="1216" y="3654"/>
                      </a:lnTo>
                      <a:lnTo>
                        <a:pt x="1177" y="3627"/>
                      </a:lnTo>
                      <a:lnTo>
                        <a:pt x="1139" y="3599"/>
                      </a:lnTo>
                      <a:lnTo>
                        <a:pt x="1102" y="3569"/>
                      </a:lnTo>
                      <a:lnTo>
                        <a:pt x="1066" y="3539"/>
                      </a:lnTo>
                      <a:lnTo>
                        <a:pt x="1030" y="3509"/>
                      </a:lnTo>
                      <a:lnTo>
                        <a:pt x="995" y="3476"/>
                      </a:lnTo>
                      <a:lnTo>
                        <a:pt x="962" y="3444"/>
                      </a:lnTo>
                      <a:lnTo>
                        <a:pt x="929" y="3411"/>
                      </a:lnTo>
                      <a:lnTo>
                        <a:pt x="897" y="3376"/>
                      </a:lnTo>
                      <a:lnTo>
                        <a:pt x="866" y="3341"/>
                      </a:lnTo>
                      <a:lnTo>
                        <a:pt x="836" y="3305"/>
                      </a:lnTo>
                      <a:lnTo>
                        <a:pt x="807" y="3268"/>
                      </a:lnTo>
                      <a:lnTo>
                        <a:pt x="778" y="3230"/>
                      </a:lnTo>
                      <a:lnTo>
                        <a:pt x="752" y="3191"/>
                      </a:lnTo>
                      <a:close/>
                      <a:moveTo>
                        <a:pt x="1850" y="3928"/>
                      </a:moveTo>
                      <a:lnTo>
                        <a:pt x="1944" y="4496"/>
                      </a:lnTo>
                      <a:lnTo>
                        <a:pt x="2558" y="4496"/>
                      </a:lnTo>
                      <a:lnTo>
                        <a:pt x="2605" y="3938"/>
                      </a:lnTo>
                      <a:lnTo>
                        <a:pt x="2562" y="3946"/>
                      </a:lnTo>
                      <a:lnTo>
                        <a:pt x="2518" y="3953"/>
                      </a:lnTo>
                      <a:lnTo>
                        <a:pt x="2474" y="3958"/>
                      </a:lnTo>
                      <a:lnTo>
                        <a:pt x="2430" y="3964"/>
                      </a:lnTo>
                      <a:lnTo>
                        <a:pt x="2386" y="3968"/>
                      </a:lnTo>
                      <a:lnTo>
                        <a:pt x="2341" y="3971"/>
                      </a:lnTo>
                      <a:lnTo>
                        <a:pt x="2296" y="3972"/>
                      </a:lnTo>
                      <a:lnTo>
                        <a:pt x="2251" y="3973"/>
                      </a:lnTo>
                      <a:lnTo>
                        <a:pt x="2199" y="3972"/>
                      </a:lnTo>
                      <a:lnTo>
                        <a:pt x="2149" y="3970"/>
                      </a:lnTo>
                      <a:lnTo>
                        <a:pt x="2097" y="3966"/>
                      </a:lnTo>
                      <a:lnTo>
                        <a:pt x="2047" y="3962"/>
                      </a:lnTo>
                      <a:lnTo>
                        <a:pt x="1997" y="3955"/>
                      </a:lnTo>
                      <a:lnTo>
                        <a:pt x="1947" y="3947"/>
                      </a:lnTo>
                      <a:lnTo>
                        <a:pt x="1899" y="3938"/>
                      </a:lnTo>
                      <a:lnTo>
                        <a:pt x="1850" y="3928"/>
                      </a:lnTo>
                      <a:close/>
                      <a:moveTo>
                        <a:pt x="3206" y="3705"/>
                      </a:moveTo>
                      <a:lnTo>
                        <a:pt x="3632" y="4036"/>
                      </a:lnTo>
                      <a:lnTo>
                        <a:pt x="4093" y="3576"/>
                      </a:lnTo>
                      <a:lnTo>
                        <a:pt x="3751" y="3191"/>
                      </a:lnTo>
                      <a:lnTo>
                        <a:pt x="3723" y="3230"/>
                      </a:lnTo>
                      <a:lnTo>
                        <a:pt x="3695" y="3267"/>
                      </a:lnTo>
                      <a:lnTo>
                        <a:pt x="3666" y="3304"/>
                      </a:lnTo>
                      <a:lnTo>
                        <a:pt x="3636" y="3340"/>
                      </a:lnTo>
                      <a:lnTo>
                        <a:pt x="3605" y="3375"/>
                      </a:lnTo>
                      <a:lnTo>
                        <a:pt x="3574" y="3410"/>
                      </a:lnTo>
                      <a:lnTo>
                        <a:pt x="3540" y="3443"/>
                      </a:lnTo>
                      <a:lnTo>
                        <a:pt x="3507" y="3476"/>
                      </a:lnTo>
                      <a:lnTo>
                        <a:pt x="3472" y="3508"/>
                      </a:lnTo>
                      <a:lnTo>
                        <a:pt x="3437" y="3539"/>
                      </a:lnTo>
                      <a:lnTo>
                        <a:pt x="3400" y="3569"/>
                      </a:lnTo>
                      <a:lnTo>
                        <a:pt x="3363" y="3598"/>
                      </a:lnTo>
                      <a:lnTo>
                        <a:pt x="3325" y="3626"/>
                      </a:lnTo>
                      <a:lnTo>
                        <a:pt x="3286" y="3653"/>
                      </a:lnTo>
                      <a:lnTo>
                        <a:pt x="3247" y="3680"/>
                      </a:lnTo>
                      <a:lnTo>
                        <a:pt x="3206" y="3705"/>
                      </a:lnTo>
                      <a:close/>
                      <a:moveTo>
                        <a:pt x="4021" y="2530"/>
                      </a:moveTo>
                      <a:lnTo>
                        <a:pt x="4451" y="2453"/>
                      </a:lnTo>
                      <a:lnTo>
                        <a:pt x="4451" y="1891"/>
                      </a:lnTo>
                      <a:lnTo>
                        <a:pt x="4195" y="1839"/>
                      </a:lnTo>
                      <a:lnTo>
                        <a:pt x="3988" y="1805"/>
                      </a:lnTo>
                      <a:lnTo>
                        <a:pt x="4002" y="1857"/>
                      </a:lnTo>
                      <a:lnTo>
                        <a:pt x="4013" y="1911"/>
                      </a:lnTo>
                      <a:lnTo>
                        <a:pt x="4023" y="1964"/>
                      </a:lnTo>
                      <a:lnTo>
                        <a:pt x="4031" y="2019"/>
                      </a:lnTo>
                      <a:lnTo>
                        <a:pt x="4038" y="2074"/>
                      </a:lnTo>
                      <a:lnTo>
                        <a:pt x="4043" y="2129"/>
                      </a:lnTo>
                      <a:lnTo>
                        <a:pt x="4045" y="2186"/>
                      </a:lnTo>
                      <a:lnTo>
                        <a:pt x="4046" y="2242"/>
                      </a:lnTo>
                      <a:lnTo>
                        <a:pt x="4046" y="2279"/>
                      </a:lnTo>
                      <a:lnTo>
                        <a:pt x="4045" y="2315"/>
                      </a:lnTo>
                      <a:lnTo>
                        <a:pt x="4043" y="2352"/>
                      </a:lnTo>
                      <a:lnTo>
                        <a:pt x="4040" y="2388"/>
                      </a:lnTo>
                      <a:lnTo>
                        <a:pt x="4036" y="2424"/>
                      </a:lnTo>
                      <a:lnTo>
                        <a:pt x="4032" y="2460"/>
                      </a:lnTo>
                      <a:lnTo>
                        <a:pt x="4027" y="2495"/>
                      </a:lnTo>
                      <a:lnTo>
                        <a:pt x="4021" y="2530"/>
                      </a:lnTo>
                      <a:close/>
                      <a:moveTo>
                        <a:pt x="3728" y="1261"/>
                      </a:moveTo>
                      <a:lnTo>
                        <a:pt x="3990" y="869"/>
                      </a:lnTo>
                      <a:lnTo>
                        <a:pt x="3582" y="409"/>
                      </a:lnTo>
                      <a:lnTo>
                        <a:pt x="3182" y="764"/>
                      </a:lnTo>
                      <a:lnTo>
                        <a:pt x="3222" y="788"/>
                      </a:lnTo>
                      <a:lnTo>
                        <a:pt x="3262" y="813"/>
                      </a:lnTo>
                      <a:lnTo>
                        <a:pt x="3300" y="840"/>
                      </a:lnTo>
                      <a:lnTo>
                        <a:pt x="3339" y="867"/>
                      </a:lnTo>
                      <a:lnTo>
                        <a:pt x="3375" y="895"/>
                      </a:lnTo>
                      <a:lnTo>
                        <a:pt x="3412" y="925"/>
                      </a:lnTo>
                      <a:lnTo>
                        <a:pt x="3448" y="954"/>
                      </a:lnTo>
                      <a:lnTo>
                        <a:pt x="3482" y="985"/>
                      </a:lnTo>
                      <a:lnTo>
                        <a:pt x="3516" y="1017"/>
                      </a:lnTo>
                      <a:lnTo>
                        <a:pt x="3549" y="1049"/>
                      </a:lnTo>
                      <a:lnTo>
                        <a:pt x="3582" y="1082"/>
                      </a:lnTo>
                      <a:lnTo>
                        <a:pt x="3613" y="1117"/>
                      </a:lnTo>
                      <a:lnTo>
                        <a:pt x="3643" y="1152"/>
                      </a:lnTo>
                      <a:lnTo>
                        <a:pt x="3673" y="1187"/>
                      </a:lnTo>
                      <a:lnTo>
                        <a:pt x="3701" y="1224"/>
                      </a:lnTo>
                      <a:lnTo>
                        <a:pt x="3728" y="1261"/>
                      </a:lnTo>
                      <a:close/>
                      <a:moveTo>
                        <a:pt x="2604" y="546"/>
                      </a:moveTo>
                      <a:lnTo>
                        <a:pt x="2558" y="0"/>
                      </a:lnTo>
                      <a:lnTo>
                        <a:pt x="1944" y="0"/>
                      </a:lnTo>
                      <a:lnTo>
                        <a:pt x="1852" y="555"/>
                      </a:lnTo>
                      <a:lnTo>
                        <a:pt x="1901" y="545"/>
                      </a:lnTo>
                      <a:lnTo>
                        <a:pt x="1949" y="536"/>
                      </a:lnTo>
                      <a:lnTo>
                        <a:pt x="1999" y="528"/>
                      </a:lnTo>
                      <a:lnTo>
                        <a:pt x="2048" y="522"/>
                      </a:lnTo>
                      <a:lnTo>
                        <a:pt x="2098" y="518"/>
                      </a:lnTo>
                      <a:lnTo>
                        <a:pt x="2149" y="514"/>
                      </a:lnTo>
                      <a:lnTo>
                        <a:pt x="2200" y="512"/>
                      </a:lnTo>
                      <a:lnTo>
                        <a:pt x="2251" y="511"/>
                      </a:lnTo>
                      <a:lnTo>
                        <a:pt x="2296" y="512"/>
                      </a:lnTo>
                      <a:lnTo>
                        <a:pt x="2341" y="514"/>
                      </a:lnTo>
                      <a:lnTo>
                        <a:pt x="2385" y="516"/>
                      </a:lnTo>
                      <a:lnTo>
                        <a:pt x="2430" y="520"/>
                      </a:lnTo>
                      <a:lnTo>
                        <a:pt x="2473" y="525"/>
                      </a:lnTo>
                      <a:lnTo>
                        <a:pt x="2517" y="530"/>
                      </a:lnTo>
                      <a:lnTo>
                        <a:pt x="2561" y="537"/>
                      </a:lnTo>
                      <a:lnTo>
                        <a:pt x="2604" y="546"/>
                      </a:lnTo>
                      <a:close/>
                      <a:moveTo>
                        <a:pt x="1355" y="743"/>
                      </a:moveTo>
                      <a:lnTo>
                        <a:pt x="921" y="358"/>
                      </a:lnTo>
                      <a:lnTo>
                        <a:pt x="461" y="817"/>
                      </a:lnTo>
                      <a:lnTo>
                        <a:pt x="790" y="1239"/>
                      </a:lnTo>
                      <a:lnTo>
                        <a:pt x="818" y="1201"/>
                      </a:lnTo>
                      <a:lnTo>
                        <a:pt x="847" y="1165"/>
                      </a:lnTo>
                      <a:lnTo>
                        <a:pt x="878" y="1129"/>
                      </a:lnTo>
                      <a:lnTo>
                        <a:pt x="909" y="1094"/>
                      </a:lnTo>
                      <a:lnTo>
                        <a:pt x="941" y="1060"/>
                      </a:lnTo>
                      <a:lnTo>
                        <a:pt x="975" y="1027"/>
                      </a:lnTo>
                      <a:lnTo>
                        <a:pt x="1009" y="993"/>
                      </a:lnTo>
                      <a:lnTo>
                        <a:pt x="1045" y="962"/>
                      </a:lnTo>
                      <a:lnTo>
                        <a:pt x="1080" y="932"/>
                      </a:lnTo>
                      <a:lnTo>
                        <a:pt x="1117" y="901"/>
                      </a:lnTo>
                      <a:lnTo>
                        <a:pt x="1155" y="873"/>
                      </a:lnTo>
                      <a:lnTo>
                        <a:pt x="1193" y="845"/>
                      </a:lnTo>
                      <a:lnTo>
                        <a:pt x="1233" y="817"/>
                      </a:lnTo>
                      <a:lnTo>
                        <a:pt x="1273" y="792"/>
                      </a:lnTo>
                      <a:lnTo>
                        <a:pt x="1314" y="767"/>
                      </a:lnTo>
                      <a:lnTo>
                        <a:pt x="1355" y="743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" name="Freeform 186"/>
                <p:cNvSpPr>
                  <a:spLocks noEditPoints="1"/>
                </p:cNvSpPr>
                <p:nvPr/>
              </p:nvSpPr>
              <p:spPr bwMode="auto">
                <a:xfrm>
                  <a:off x="3679" y="3704"/>
                  <a:ext cx="202" cy="204"/>
                </a:xfrm>
                <a:custGeom>
                  <a:avLst/>
                  <a:gdLst>
                    <a:gd name="T0" fmla="*/ 0 w 4450"/>
                    <a:gd name="T1" fmla="*/ 0 h 4496"/>
                    <a:gd name="T2" fmla="*/ 0 w 4450"/>
                    <a:gd name="T3" fmla="*/ 0 h 4496"/>
                    <a:gd name="T4" fmla="*/ 0 w 4450"/>
                    <a:gd name="T5" fmla="*/ 0 h 4496"/>
                    <a:gd name="T6" fmla="*/ 0 w 4450"/>
                    <a:gd name="T7" fmla="*/ 0 h 4496"/>
                    <a:gd name="T8" fmla="*/ 0 w 4450"/>
                    <a:gd name="T9" fmla="*/ 0 h 4496"/>
                    <a:gd name="T10" fmla="*/ 0 w 4450"/>
                    <a:gd name="T11" fmla="*/ 0 h 4496"/>
                    <a:gd name="T12" fmla="*/ 0 w 4450"/>
                    <a:gd name="T13" fmla="*/ 0 h 4496"/>
                    <a:gd name="T14" fmla="*/ 0 w 4450"/>
                    <a:gd name="T15" fmla="*/ 0 h 4496"/>
                    <a:gd name="T16" fmla="*/ 0 w 4450"/>
                    <a:gd name="T17" fmla="*/ 0 h 4496"/>
                    <a:gd name="T18" fmla="*/ 0 w 4450"/>
                    <a:gd name="T19" fmla="*/ 0 h 4496"/>
                    <a:gd name="T20" fmla="*/ 0 w 4450"/>
                    <a:gd name="T21" fmla="*/ 0 h 4496"/>
                    <a:gd name="T22" fmla="*/ 0 w 4450"/>
                    <a:gd name="T23" fmla="*/ 0 h 4496"/>
                    <a:gd name="T24" fmla="*/ 0 w 4450"/>
                    <a:gd name="T25" fmla="*/ 0 h 4496"/>
                    <a:gd name="T26" fmla="*/ 0 w 4450"/>
                    <a:gd name="T27" fmla="*/ 0 h 4496"/>
                    <a:gd name="T28" fmla="*/ 0 w 4450"/>
                    <a:gd name="T29" fmla="*/ 0 h 4496"/>
                    <a:gd name="T30" fmla="*/ 0 w 4450"/>
                    <a:gd name="T31" fmla="*/ 0 h 4496"/>
                    <a:gd name="T32" fmla="*/ 0 w 4450"/>
                    <a:gd name="T33" fmla="*/ 0 h 4496"/>
                    <a:gd name="T34" fmla="*/ 0 w 4450"/>
                    <a:gd name="T35" fmla="*/ 0 h 4496"/>
                    <a:gd name="T36" fmla="*/ 0 w 4450"/>
                    <a:gd name="T37" fmla="*/ 0 h 4496"/>
                    <a:gd name="T38" fmla="*/ 0 w 4450"/>
                    <a:gd name="T39" fmla="*/ 0 h 4496"/>
                    <a:gd name="T40" fmla="*/ 0 w 4450"/>
                    <a:gd name="T41" fmla="*/ 0 h 4496"/>
                    <a:gd name="T42" fmla="*/ 0 w 4450"/>
                    <a:gd name="T43" fmla="*/ 0 h 4496"/>
                    <a:gd name="T44" fmla="*/ 0 w 4450"/>
                    <a:gd name="T45" fmla="*/ 0 h 4496"/>
                    <a:gd name="T46" fmla="*/ 0 w 4450"/>
                    <a:gd name="T47" fmla="*/ 0 h 4496"/>
                    <a:gd name="T48" fmla="*/ 0 w 4450"/>
                    <a:gd name="T49" fmla="*/ 0 h 4496"/>
                    <a:gd name="T50" fmla="*/ 0 w 4450"/>
                    <a:gd name="T51" fmla="*/ 0 h 4496"/>
                    <a:gd name="T52" fmla="*/ 0 w 4450"/>
                    <a:gd name="T53" fmla="*/ 0 h 4496"/>
                    <a:gd name="T54" fmla="*/ 0 w 4450"/>
                    <a:gd name="T55" fmla="*/ 0 h 4496"/>
                    <a:gd name="T56" fmla="*/ 0 w 4450"/>
                    <a:gd name="T57" fmla="*/ 0 h 4496"/>
                    <a:gd name="T58" fmla="*/ 0 w 4450"/>
                    <a:gd name="T59" fmla="*/ 0 h 4496"/>
                    <a:gd name="T60" fmla="*/ 0 w 4450"/>
                    <a:gd name="T61" fmla="*/ 0 h 4496"/>
                    <a:gd name="T62" fmla="*/ 0 w 4450"/>
                    <a:gd name="T63" fmla="*/ 0 h 4496"/>
                    <a:gd name="T64" fmla="*/ 0 w 4450"/>
                    <a:gd name="T65" fmla="*/ 0 h 4496"/>
                    <a:gd name="T66" fmla="*/ 0 w 4450"/>
                    <a:gd name="T67" fmla="*/ 0 h 4496"/>
                    <a:gd name="T68" fmla="*/ 0 w 4450"/>
                    <a:gd name="T69" fmla="*/ 0 h 4496"/>
                    <a:gd name="T70" fmla="*/ 0 w 4450"/>
                    <a:gd name="T71" fmla="*/ 0 h 4496"/>
                    <a:gd name="T72" fmla="*/ 0 w 4450"/>
                    <a:gd name="T73" fmla="*/ 0 h 4496"/>
                    <a:gd name="T74" fmla="*/ 0 w 4450"/>
                    <a:gd name="T75" fmla="*/ 0 h 4496"/>
                    <a:gd name="T76" fmla="*/ 0 w 4450"/>
                    <a:gd name="T77" fmla="*/ 0 h 4496"/>
                    <a:gd name="T78" fmla="*/ 0 w 4450"/>
                    <a:gd name="T79" fmla="*/ 0 h 4496"/>
                    <a:gd name="T80" fmla="*/ 0 w 4450"/>
                    <a:gd name="T81" fmla="*/ 0 h 4496"/>
                    <a:gd name="T82" fmla="*/ 0 w 4450"/>
                    <a:gd name="T83" fmla="*/ 0 h 4496"/>
                    <a:gd name="T84" fmla="*/ 0 w 4450"/>
                    <a:gd name="T85" fmla="*/ 0 h 4496"/>
                    <a:gd name="T86" fmla="*/ 0 w 4450"/>
                    <a:gd name="T87" fmla="*/ 0 h 4496"/>
                    <a:gd name="T88" fmla="*/ 0 w 4450"/>
                    <a:gd name="T89" fmla="*/ 0 h 4496"/>
                    <a:gd name="T90" fmla="*/ 0 w 4450"/>
                    <a:gd name="T91" fmla="*/ 0 h 4496"/>
                    <a:gd name="T92" fmla="*/ 0 w 4450"/>
                    <a:gd name="T93" fmla="*/ 0 h 4496"/>
                    <a:gd name="T94" fmla="*/ 0 w 4450"/>
                    <a:gd name="T95" fmla="*/ 0 h 4496"/>
                    <a:gd name="T96" fmla="*/ 0 w 4450"/>
                    <a:gd name="T97" fmla="*/ 0 h 4496"/>
                    <a:gd name="T98" fmla="*/ 0 w 4450"/>
                    <a:gd name="T99" fmla="*/ 0 h 4496"/>
                    <a:gd name="T100" fmla="*/ 0 w 4450"/>
                    <a:gd name="T101" fmla="*/ 0 h 4496"/>
                    <a:gd name="T102" fmla="*/ 0 w 4450"/>
                    <a:gd name="T103" fmla="*/ 0 h 4496"/>
                    <a:gd name="T104" fmla="*/ 0 w 4450"/>
                    <a:gd name="T105" fmla="*/ 0 h 4496"/>
                    <a:gd name="T106" fmla="*/ 0 w 4450"/>
                    <a:gd name="T107" fmla="*/ 0 h 4496"/>
                    <a:gd name="T108" fmla="*/ 0 w 4450"/>
                    <a:gd name="T109" fmla="*/ 0 h 4496"/>
                    <a:gd name="T110" fmla="*/ 0 w 4450"/>
                    <a:gd name="T111" fmla="*/ 0 h 4496"/>
                    <a:gd name="T112" fmla="*/ 0 w 4450"/>
                    <a:gd name="T113" fmla="*/ 0 h 4496"/>
                    <a:gd name="T114" fmla="*/ 0 w 4450"/>
                    <a:gd name="T115" fmla="*/ 0 h 4496"/>
                    <a:gd name="T116" fmla="*/ 0 w 4450"/>
                    <a:gd name="T117" fmla="*/ 0 h 449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450"/>
                    <a:gd name="T178" fmla="*/ 0 h 4496"/>
                    <a:gd name="T179" fmla="*/ 4450 w 4450"/>
                    <a:gd name="T180" fmla="*/ 4496 h 449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450" h="4496">
                      <a:moveTo>
                        <a:pt x="2250" y="511"/>
                      </a:moveTo>
                      <a:lnTo>
                        <a:pt x="2342" y="514"/>
                      </a:lnTo>
                      <a:lnTo>
                        <a:pt x="2433" y="520"/>
                      </a:lnTo>
                      <a:lnTo>
                        <a:pt x="2523" y="531"/>
                      </a:lnTo>
                      <a:lnTo>
                        <a:pt x="2611" y="547"/>
                      </a:lnTo>
                      <a:lnTo>
                        <a:pt x="2698" y="567"/>
                      </a:lnTo>
                      <a:lnTo>
                        <a:pt x="2783" y="590"/>
                      </a:lnTo>
                      <a:lnTo>
                        <a:pt x="2866" y="617"/>
                      </a:lnTo>
                      <a:lnTo>
                        <a:pt x="2948" y="648"/>
                      </a:lnTo>
                      <a:lnTo>
                        <a:pt x="3027" y="683"/>
                      </a:lnTo>
                      <a:lnTo>
                        <a:pt x="3105" y="720"/>
                      </a:lnTo>
                      <a:lnTo>
                        <a:pt x="3179" y="763"/>
                      </a:lnTo>
                      <a:lnTo>
                        <a:pt x="3252" y="807"/>
                      </a:lnTo>
                      <a:lnTo>
                        <a:pt x="3322" y="856"/>
                      </a:lnTo>
                      <a:lnTo>
                        <a:pt x="3391" y="907"/>
                      </a:lnTo>
                      <a:lnTo>
                        <a:pt x="3456" y="962"/>
                      </a:lnTo>
                      <a:lnTo>
                        <a:pt x="3518" y="1019"/>
                      </a:lnTo>
                      <a:lnTo>
                        <a:pt x="3577" y="1079"/>
                      </a:lnTo>
                      <a:lnTo>
                        <a:pt x="3634" y="1142"/>
                      </a:lnTo>
                      <a:lnTo>
                        <a:pt x="3687" y="1208"/>
                      </a:lnTo>
                      <a:lnTo>
                        <a:pt x="3738" y="1275"/>
                      </a:lnTo>
                      <a:lnTo>
                        <a:pt x="3785" y="1345"/>
                      </a:lnTo>
                      <a:lnTo>
                        <a:pt x="3828" y="1418"/>
                      </a:lnTo>
                      <a:lnTo>
                        <a:pt x="3868" y="1493"/>
                      </a:lnTo>
                      <a:lnTo>
                        <a:pt x="3904" y="1569"/>
                      </a:lnTo>
                      <a:lnTo>
                        <a:pt x="3936" y="1647"/>
                      </a:lnTo>
                      <a:lnTo>
                        <a:pt x="3965" y="1728"/>
                      </a:lnTo>
                      <a:lnTo>
                        <a:pt x="3989" y="1810"/>
                      </a:lnTo>
                      <a:lnTo>
                        <a:pt x="4009" y="1894"/>
                      </a:lnTo>
                      <a:lnTo>
                        <a:pt x="4024" y="1979"/>
                      </a:lnTo>
                      <a:lnTo>
                        <a:pt x="4037" y="2066"/>
                      </a:lnTo>
                      <a:lnTo>
                        <a:pt x="4043" y="2154"/>
                      </a:lnTo>
                      <a:lnTo>
                        <a:pt x="4046" y="2242"/>
                      </a:lnTo>
                      <a:lnTo>
                        <a:pt x="4043" y="2331"/>
                      </a:lnTo>
                      <a:lnTo>
                        <a:pt x="4037" y="2418"/>
                      </a:lnTo>
                      <a:lnTo>
                        <a:pt x="4024" y="2505"/>
                      </a:lnTo>
                      <a:lnTo>
                        <a:pt x="4009" y="2590"/>
                      </a:lnTo>
                      <a:lnTo>
                        <a:pt x="3989" y="2674"/>
                      </a:lnTo>
                      <a:lnTo>
                        <a:pt x="3965" y="2756"/>
                      </a:lnTo>
                      <a:lnTo>
                        <a:pt x="3936" y="2836"/>
                      </a:lnTo>
                      <a:lnTo>
                        <a:pt x="3904" y="2915"/>
                      </a:lnTo>
                      <a:lnTo>
                        <a:pt x="3868" y="2991"/>
                      </a:lnTo>
                      <a:lnTo>
                        <a:pt x="3828" y="3066"/>
                      </a:lnTo>
                      <a:lnTo>
                        <a:pt x="3785" y="3138"/>
                      </a:lnTo>
                      <a:lnTo>
                        <a:pt x="3738" y="3209"/>
                      </a:lnTo>
                      <a:lnTo>
                        <a:pt x="3687" y="3276"/>
                      </a:lnTo>
                      <a:lnTo>
                        <a:pt x="3634" y="3342"/>
                      </a:lnTo>
                      <a:lnTo>
                        <a:pt x="3577" y="3405"/>
                      </a:lnTo>
                      <a:lnTo>
                        <a:pt x="3518" y="3464"/>
                      </a:lnTo>
                      <a:lnTo>
                        <a:pt x="3456" y="3522"/>
                      </a:lnTo>
                      <a:lnTo>
                        <a:pt x="3391" y="3576"/>
                      </a:lnTo>
                      <a:lnTo>
                        <a:pt x="3322" y="3628"/>
                      </a:lnTo>
                      <a:lnTo>
                        <a:pt x="3252" y="3677"/>
                      </a:lnTo>
                      <a:lnTo>
                        <a:pt x="3179" y="3721"/>
                      </a:lnTo>
                      <a:lnTo>
                        <a:pt x="3105" y="3763"/>
                      </a:lnTo>
                      <a:lnTo>
                        <a:pt x="3027" y="3802"/>
                      </a:lnTo>
                      <a:lnTo>
                        <a:pt x="2948" y="3836"/>
                      </a:lnTo>
                      <a:lnTo>
                        <a:pt x="2866" y="3868"/>
                      </a:lnTo>
                      <a:lnTo>
                        <a:pt x="2783" y="3895"/>
                      </a:lnTo>
                      <a:lnTo>
                        <a:pt x="2698" y="3918"/>
                      </a:lnTo>
                      <a:lnTo>
                        <a:pt x="2611" y="3937"/>
                      </a:lnTo>
                      <a:lnTo>
                        <a:pt x="2523" y="3952"/>
                      </a:lnTo>
                      <a:lnTo>
                        <a:pt x="2433" y="3964"/>
                      </a:lnTo>
                      <a:lnTo>
                        <a:pt x="2342" y="3971"/>
                      </a:lnTo>
                      <a:lnTo>
                        <a:pt x="2250" y="3973"/>
                      </a:lnTo>
                      <a:lnTo>
                        <a:pt x="2158" y="3971"/>
                      </a:lnTo>
                      <a:lnTo>
                        <a:pt x="2067" y="3964"/>
                      </a:lnTo>
                      <a:lnTo>
                        <a:pt x="1977" y="3952"/>
                      </a:lnTo>
                      <a:lnTo>
                        <a:pt x="1889" y="3937"/>
                      </a:lnTo>
                      <a:lnTo>
                        <a:pt x="1802" y="3918"/>
                      </a:lnTo>
                      <a:lnTo>
                        <a:pt x="1717" y="3895"/>
                      </a:lnTo>
                      <a:lnTo>
                        <a:pt x="1634" y="3868"/>
                      </a:lnTo>
                      <a:lnTo>
                        <a:pt x="1552" y="3836"/>
                      </a:lnTo>
                      <a:lnTo>
                        <a:pt x="1473" y="3802"/>
                      </a:lnTo>
                      <a:lnTo>
                        <a:pt x="1395" y="3763"/>
                      </a:lnTo>
                      <a:lnTo>
                        <a:pt x="1320" y="3721"/>
                      </a:lnTo>
                      <a:lnTo>
                        <a:pt x="1248" y="3677"/>
                      </a:lnTo>
                      <a:lnTo>
                        <a:pt x="1177" y="3628"/>
                      </a:lnTo>
                      <a:lnTo>
                        <a:pt x="1109" y="3576"/>
                      </a:lnTo>
                      <a:lnTo>
                        <a:pt x="1044" y="3522"/>
                      </a:lnTo>
                      <a:lnTo>
                        <a:pt x="981" y="3464"/>
                      </a:lnTo>
                      <a:lnTo>
                        <a:pt x="922" y="3405"/>
                      </a:lnTo>
                      <a:lnTo>
                        <a:pt x="866" y="3342"/>
                      </a:lnTo>
                      <a:lnTo>
                        <a:pt x="812" y="3276"/>
                      </a:lnTo>
                      <a:lnTo>
                        <a:pt x="762" y="3209"/>
                      </a:lnTo>
                      <a:lnTo>
                        <a:pt x="715" y="3138"/>
                      </a:lnTo>
                      <a:lnTo>
                        <a:pt x="672" y="3066"/>
                      </a:lnTo>
                      <a:lnTo>
                        <a:pt x="632" y="2991"/>
                      </a:lnTo>
                      <a:lnTo>
                        <a:pt x="597" y="2915"/>
                      </a:lnTo>
                      <a:lnTo>
                        <a:pt x="564" y="2836"/>
                      </a:lnTo>
                      <a:lnTo>
                        <a:pt x="536" y="2756"/>
                      </a:lnTo>
                      <a:lnTo>
                        <a:pt x="512" y="2674"/>
                      </a:lnTo>
                      <a:lnTo>
                        <a:pt x="492" y="2590"/>
                      </a:lnTo>
                      <a:lnTo>
                        <a:pt x="475" y="2505"/>
                      </a:lnTo>
                      <a:lnTo>
                        <a:pt x="464" y="2418"/>
                      </a:lnTo>
                      <a:lnTo>
                        <a:pt x="457" y="2331"/>
                      </a:lnTo>
                      <a:lnTo>
                        <a:pt x="455" y="2242"/>
                      </a:lnTo>
                      <a:lnTo>
                        <a:pt x="457" y="2154"/>
                      </a:lnTo>
                      <a:lnTo>
                        <a:pt x="464" y="2066"/>
                      </a:lnTo>
                      <a:lnTo>
                        <a:pt x="475" y="1979"/>
                      </a:lnTo>
                      <a:lnTo>
                        <a:pt x="492" y="1894"/>
                      </a:lnTo>
                      <a:lnTo>
                        <a:pt x="512" y="1810"/>
                      </a:lnTo>
                      <a:lnTo>
                        <a:pt x="536" y="1728"/>
                      </a:lnTo>
                      <a:lnTo>
                        <a:pt x="564" y="1647"/>
                      </a:lnTo>
                      <a:lnTo>
                        <a:pt x="597" y="1569"/>
                      </a:lnTo>
                      <a:lnTo>
                        <a:pt x="632" y="1493"/>
                      </a:lnTo>
                      <a:lnTo>
                        <a:pt x="672" y="1418"/>
                      </a:lnTo>
                      <a:lnTo>
                        <a:pt x="715" y="1345"/>
                      </a:lnTo>
                      <a:lnTo>
                        <a:pt x="762" y="1275"/>
                      </a:lnTo>
                      <a:lnTo>
                        <a:pt x="812" y="1208"/>
                      </a:lnTo>
                      <a:lnTo>
                        <a:pt x="866" y="1142"/>
                      </a:lnTo>
                      <a:lnTo>
                        <a:pt x="922" y="1079"/>
                      </a:lnTo>
                      <a:lnTo>
                        <a:pt x="981" y="1019"/>
                      </a:lnTo>
                      <a:lnTo>
                        <a:pt x="1044" y="962"/>
                      </a:lnTo>
                      <a:lnTo>
                        <a:pt x="1109" y="907"/>
                      </a:lnTo>
                      <a:lnTo>
                        <a:pt x="1177" y="856"/>
                      </a:lnTo>
                      <a:lnTo>
                        <a:pt x="1248" y="807"/>
                      </a:lnTo>
                      <a:lnTo>
                        <a:pt x="1320" y="763"/>
                      </a:lnTo>
                      <a:lnTo>
                        <a:pt x="1395" y="720"/>
                      </a:lnTo>
                      <a:lnTo>
                        <a:pt x="1473" y="683"/>
                      </a:lnTo>
                      <a:lnTo>
                        <a:pt x="1552" y="648"/>
                      </a:lnTo>
                      <a:lnTo>
                        <a:pt x="1634" y="617"/>
                      </a:lnTo>
                      <a:lnTo>
                        <a:pt x="1717" y="590"/>
                      </a:lnTo>
                      <a:lnTo>
                        <a:pt x="1802" y="567"/>
                      </a:lnTo>
                      <a:lnTo>
                        <a:pt x="1889" y="547"/>
                      </a:lnTo>
                      <a:lnTo>
                        <a:pt x="1977" y="531"/>
                      </a:lnTo>
                      <a:lnTo>
                        <a:pt x="2067" y="520"/>
                      </a:lnTo>
                      <a:lnTo>
                        <a:pt x="2158" y="514"/>
                      </a:lnTo>
                      <a:lnTo>
                        <a:pt x="2250" y="511"/>
                      </a:lnTo>
                      <a:close/>
                      <a:moveTo>
                        <a:pt x="2250" y="1416"/>
                      </a:moveTo>
                      <a:lnTo>
                        <a:pt x="2294" y="1417"/>
                      </a:lnTo>
                      <a:lnTo>
                        <a:pt x="2337" y="1420"/>
                      </a:lnTo>
                      <a:lnTo>
                        <a:pt x="2380" y="1426"/>
                      </a:lnTo>
                      <a:lnTo>
                        <a:pt x="2422" y="1433"/>
                      </a:lnTo>
                      <a:lnTo>
                        <a:pt x="2464" y="1442"/>
                      </a:lnTo>
                      <a:lnTo>
                        <a:pt x="2504" y="1453"/>
                      </a:lnTo>
                      <a:lnTo>
                        <a:pt x="2544" y="1466"/>
                      </a:lnTo>
                      <a:lnTo>
                        <a:pt x="2583" y="1480"/>
                      </a:lnTo>
                      <a:lnTo>
                        <a:pt x="2621" y="1498"/>
                      </a:lnTo>
                      <a:lnTo>
                        <a:pt x="2658" y="1516"/>
                      </a:lnTo>
                      <a:lnTo>
                        <a:pt x="2694" y="1536"/>
                      </a:lnTo>
                      <a:lnTo>
                        <a:pt x="2728" y="1557"/>
                      </a:lnTo>
                      <a:lnTo>
                        <a:pt x="2762" y="1580"/>
                      </a:lnTo>
                      <a:lnTo>
                        <a:pt x="2795" y="1605"/>
                      </a:lnTo>
                      <a:lnTo>
                        <a:pt x="2826" y="1631"/>
                      </a:lnTo>
                      <a:lnTo>
                        <a:pt x="2856" y="1658"/>
                      </a:lnTo>
                      <a:lnTo>
                        <a:pt x="2884" y="1687"/>
                      </a:lnTo>
                      <a:lnTo>
                        <a:pt x="2911" y="1717"/>
                      </a:lnTo>
                      <a:lnTo>
                        <a:pt x="2937" y="1748"/>
                      </a:lnTo>
                      <a:lnTo>
                        <a:pt x="2961" y="1781"/>
                      </a:lnTo>
                      <a:lnTo>
                        <a:pt x="2983" y="1814"/>
                      </a:lnTo>
                      <a:lnTo>
                        <a:pt x="3003" y="1848"/>
                      </a:lnTo>
                      <a:lnTo>
                        <a:pt x="3023" y="1885"/>
                      </a:lnTo>
                      <a:lnTo>
                        <a:pt x="3040" y="1921"/>
                      </a:lnTo>
                      <a:lnTo>
                        <a:pt x="3055" y="1958"/>
                      </a:lnTo>
                      <a:lnTo>
                        <a:pt x="3069" y="1997"/>
                      </a:lnTo>
                      <a:lnTo>
                        <a:pt x="3080" y="2036"/>
                      </a:lnTo>
                      <a:lnTo>
                        <a:pt x="3090" y="2076"/>
                      </a:lnTo>
                      <a:lnTo>
                        <a:pt x="3097" y="2116"/>
                      </a:lnTo>
                      <a:lnTo>
                        <a:pt x="3102" y="2158"/>
                      </a:lnTo>
                      <a:lnTo>
                        <a:pt x="3107" y="2200"/>
                      </a:lnTo>
                      <a:lnTo>
                        <a:pt x="3108" y="2242"/>
                      </a:lnTo>
                      <a:lnTo>
                        <a:pt x="3107" y="2285"/>
                      </a:lnTo>
                      <a:lnTo>
                        <a:pt x="3102" y="2326"/>
                      </a:lnTo>
                      <a:lnTo>
                        <a:pt x="3097" y="2368"/>
                      </a:lnTo>
                      <a:lnTo>
                        <a:pt x="3090" y="2408"/>
                      </a:lnTo>
                      <a:lnTo>
                        <a:pt x="3080" y="2449"/>
                      </a:lnTo>
                      <a:lnTo>
                        <a:pt x="3069" y="2487"/>
                      </a:lnTo>
                      <a:lnTo>
                        <a:pt x="3055" y="2525"/>
                      </a:lnTo>
                      <a:lnTo>
                        <a:pt x="3040" y="2563"/>
                      </a:lnTo>
                      <a:lnTo>
                        <a:pt x="3023" y="2600"/>
                      </a:lnTo>
                      <a:lnTo>
                        <a:pt x="3003" y="2636"/>
                      </a:lnTo>
                      <a:lnTo>
                        <a:pt x="2983" y="2670"/>
                      </a:lnTo>
                      <a:lnTo>
                        <a:pt x="2961" y="2703"/>
                      </a:lnTo>
                      <a:lnTo>
                        <a:pt x="2937" y="2736"/>
                      </a:lnTo>
                      <a:lnTo>
                        <a:pt x="2911" y="2767"/>
                      </a:lnTo>
                      <a:lnTo>
                        <a:pt x="2884" y="2797"/>
                      </a:lnTo>
                      <a:lnTo>
                        <a:pt x="2856" y="2826"/>
                      </a:lnTo>
                      <a:lnTo>
                        <a:pt x="2826" y="2853"/>
                      </a:lnTo>
                      <a:lnTo>
                        <a:pt x="2795" y="2879"/>
                      </a:lnTo>
                      <a:lnTo>
                        <a:pt x="2762" y="2904"/>
                      </a:lnTo>
                      <a:lnTo>
                        <a:pt x="2728" y="2927"/>
                      </a:lnTo>
                      <a:lnTo>
                        <a:pt x="2694" y="2949"/>
                      </a:lnTo>
                      <a:lnTo>
                        <a:pt x="2658" y="2968"/>
                      </a:lnTo>
                      <a:lnTo>
                        <a:pt x="2621" y="2986"/>
                      </a:lnTo>
                      <a:lnTo>
                        <a:pt x="2583" y="3003"/>
                      </a:lnTo>
                      <a:lnTo>
                        <a:pt x="2544" y="3019"/>
                      </a:lnTo>
                      <a:lnTo>
                        <a:pt x="2504" y="3031"/>
                      </a:lnTo>
                      <a:lnTo>
                        <a:pt x="2464" y="3042"/>
                      </a:lnTo>
                      <a:lnTo>
                        <a:pt x="2422" y="3052"/>
                      </a:lnTo>
                      <a:lnTo>
                        <a:pt x="2380" y="3059"/>
                      </a:lnTo>
                      <a:lnTo>
                        <a:pt x="2337" y="3064"/>
                      </a:lnTo>
                      <a:lnTo>
                        <a:pt x="2294" y="3067"/>
                      </a:lnTo>
                      <a:lnTo>
                        <a:pt x="2250" y="3068"/>
                      </a:lnTo>
                      <a:lnTo>
                        <a:pt x="2206" y="3067"/>
                      </a:lnTo>
                      <a:lnTo>
                        <a:pt x="2162" y="3064"/>
                      </a:lnTo>
                      <a:lnTo>
                        <a:pt x="2120" y="3059"/>
                      </a:lnTo>
                      <a:lnTo>
                        <a:pt x="2077" y="3052"/>
                      </a:lnTo>
                      <a:lnTo>
                        <a:pt x="2036" y="3042"/>
                      </a:lnTo>
                      <a:lnTo>
                        <a:pt x="1995" y="3031"/>
                      </a:lnTo>
                      <a:lnTo>
                        <a:pt x="1956" y="3019"/>
                      </a:lnTo>
                      <a:lnTo>
                        <a:pt x="1917" y="3003"/>
                      </a:lnTo>
                      <a:lnTo>
                        <a:pt x="1879" y="2986"/>
                      </a:lnTo>
                      <a:lnTo>
                        <a:pt x="1843" y="2968"/>
                      </a:lnTo>
                      <a:lnTo>
                        <a:pt x="1806" y="2949"/>
                      </a:lnTo>
                      <a:lnTo>
                        <a:pt x="1772" y="2927"/>
                      </a:lnTo>
                      <a:lnTo>
                        <a:pt x="1737" y="2904"/>
                      </a:lnTo>
                      <a:lnTo>
                        <a:pt x="1705" y="2879"/>
                      </a:lnTo>
                      <a:lnTo>
                        <a:pt x="1675" y="2853"/>
                      </a:lnTo>
                      <a:lnTo>
                        <a:pt x="1644" y="2826"/>
                      </a:lnTo>
                      <a:lnTo>
                        <a:pt x="1616" y="2797"/>
                      </a:lnTo>
                      <a:lnTo>
                        <a:pt x="1589" y="2767"/>
                      </a:lnTo>
                      <a:lnTo>
                        <a:pt x="1563" y="2736"/>
                      </a:lnTo>
                      <a:lnTo>
                        <a:pt x="1540" y="2703"/>
                      </a:lnTo>
                      <a:lnTo>
                        <a:pt x="1518" y="2670"/>
                      </a:lnTo>
                      <a:lnTo>
                        <a:pt x="1496" y="2636"/>
                      </a:lnTo>
                      <a:lnTo>
                        <a:pt x="1477" y="2600"/>
                      </a:lnTo>
                      <a:lnTo>
                        <a:pt x="1460" y="2563"/>
                      </a:lnTo>
                      <a:lnTo>
                        <a:pt x="1445" y="2525"/>
                      </a:lnTo>
                      <a:lnTo>
                        <a:pt x="1432" y="2487"/>
                      </a:lnTo>
                      <a:lnTo>
                        <a:pt x="1420" y="2449"/>
                      </a:lnTo>
                      <a:lnTo>
                        <a:pt x="1410" y="2408"/>
                      </a:lnTo>
                      <a:lnTo>
                        <a:pt x="1402" y="2368"/>
                      </a:lnTo>
                      <a:lnTo>
                        <a:pt x="1397" y="2326"/>
                      </a:lnTo>
                      <a:lnTo>
                        <a:pt x="1394" y="2285"/>
                      </a:lnTo>
                      <a:lnTo>
                        <a:pt x="1393" y="2242"/>
                      </a:lnTo>
                      <a:lnTo>
                        <a:pt x="1394" y="2200"/>
                      </a:lnTo>
                      <a:lnTo>
                        <a:pt x="1397" y="2158"/>
                      </a:lnTo>
                      <a:lnTo>
                        <a:pt x="1402" y="2116"/>
                      </a:lnTo>
                      <a:lnTo>
                        <a:pt x="1410" y="2076"/>
                      </a:lnTo>
                      <a:lnTo>
                        <a:pt x="1420" y="2036"/>
                      </a:lnTo>
                      <a:lnTo>
                        <a:pt x="1432" y="1997"/>
                      </a:lnTo>
                      <a:lnTo>
                        <a:pt x="1445" y="1958"/>
                      </a:lnTo>
                      <a:lnTo>
                        <a:pt x="1460" y="1921"/>
                      </a:lnTo>
                      <a:lnTo>
                        <a:pt x="1477" y="1885"/>
                      </a:lnTo>
                      <a:lnTo>
                        <a:pt x="1496" y="1848"/>
                      </a:lnTo>
                      <a:lnTo>
                        <a:pt x="1518" y="1814"/>
                      </a:lnTo>
                      <a:lnTo>
                        <a:pt x="1540" y="1781"/>
                      </a:lnTo>
                      <a:lnTo>
                        <a:pt x="1563" y="1748"/>
                      </a:lnTo>
                      <a:lnTo>
                        <a:pt x="1589" y="1717"/>
                      </a:lnTo>
                      <a:lnTo>
                        <a:pt x="1616" y="1687"/>
                      </a:lnTo>
                      <a:lnTo>
                        <a:pt x="1644" y="1658"/>
                      </a:lnTo>
                      <a:lnTo>
                        <a:pt x="1675" y="1631"/>
                      </a:lnTo>
                      <a:lnTo>
                        <a:pt x="1705" y="1605"/>
                      </a:lnTo>
                      <a:lnTo>
                        <a:pt x="1737" y="1580"/>
                      </a:lnTo>
                      <a:lnTo>
                        <a:pt x="1772" y="1557"/>
                      </a:lnTo>
                      <a:lnTo>
                        <a:pt x="1806" y="1536"/>
                      </a:lnTo>
                      <a:lnTo>
                        <a:pt x="1843" y="1516"/>
                      </a:lnTo>
                      <a:lnTo>
                        <a:pt x="1879" y="1498"/>
                      </a:lnTo>
                      <a:lnTo>
                        <a:pt x="1917" y="1480"/>
                      </a:lnTo>
                      <a:lnTo>
                        <a:pt x="1956" y="1466"/>
                      </a:lnTo>
                      <a:lnTo>
                        <a:pt x="1995" y="1453"/>
                      </a:lnTo>
                      <a:lnTo>
                        <a:pt x="2036" y="1442"/>
                      </a:lnTo>
                      <a:lnTo>
                        <a:pt x="2077" y="1433"/>
                      </a:lnTo>
                      <a:lnTo>
                        <a:pt x="2120" y="1426"/>
                      </a:lnTo>
                      <a:lnTo>
                        <a:pt x="2162" y="1420"/>
                      </a:lnTo>
                      <a:lnTo>
                        <a:pt x="2206" y="1417"/>
                      </a:lnTo>
                      <a:lnTo>
                        <a:pt x="2250" y="1416"/>
                      </a:lnTo>
                      <a:close/>
                      <a:moveTo>
                        <a:pt x="0" y="1891"/>
                      </a:moveTo>
                      <a:lnTo>
                        <a:pt x="0" y="2503"/>
                      </a:lnTo>
                      <a:lnTo>
                        <a:pt x="483" y="2548"/>
                      </a:lnTo>
                      <a:lnTo>
                        <a:pt x="476" y="2510"/>
                      </a:lnTo>
                      <a:lnTo>
                        <a:pt x="470" y="2473"/>
                      </a:lnTo>
                      <a:lnTo>
                        <a:pt x="466" y="2434"/>
                      </a:lnTo>
                      <a:lnTo>
                        <a:pt x="462" y="2397"/>
                      </a:lnTo>
                      <a:lnTo>
                        <a:pt x="459" y="2359"/>
                      </a:lnTo>
                      <a:lnTo>
                        <a:pt x="456" y="2320"/>
                      </a:lnTo>
                      <a:lnTo>
                        <a:pt x="455" y="2281"/>
                      </a:lnTo>
                      <a:lnTo>
                        <a:pt x="455" y="2242"/>
                      </a:lnTo>
                      <a:lnTo>
                        <a:pt x="456" y="2186"/>
                      </a:lnTo>
                      <a:lnTo>
                        <a:pt x="458" y="2130"/>
                      </a:lnTo>
                      <a:lnTo>
                        <a:pt x="463" y="2075"/>
                      </a:lnTo>
                      <a:lnTo>
                        <a:pt x="469" y="2019"/>
                      </a:lnTo>
                      <a:lnTo>
                        <a:pt x="477" y="1965"/>
                      </a:lnTo>
                      <a:lnTo>
                        <a:pt x="487" y="1911"/>
                      </a:lnTo>
                      <a:lnTo>
                        <a:pt x="500" y="1857"/>
                      </a:lnTo>
                      <a:lnTo>
                        <a:pt x="513" y="1805"/>
                      </a:lnTo>
                      <a:lnTo>
                        <a:pt x="0" y="1891"/>
                      </a:lnTo>
                      <a:close/>
                      <a:moveTo>
                        <a:pt x="751" y="3192"/>
                      </a:moveTo>
                      <a:lnTo>
                        <a:pt x="409" y="3576"/>
                      </a:lnTo>
                      <a:lnTo>
                        <a:pt x="869" y="4036"/>
                      </a:lnTo>
                      <a:lnTo>
                        <a:pt x="1295" y="3706"/>
                      </a:lnTo>
                      <a:lnTo>
                        <a:pt x="1255" y="3681"/>
                      </a:lnTo>
                      <a:lnTo>
                        <a:pt x="1215" y="3654"/>
                      </a:lnTo>
                      <a:lnTo>
                        <a:pt x="1176" y="3627"/>
                      </a:lnTo>
                      <a:lnTo>
                        <a:pt x="1138" y="3599"/>
                      </a:lnTo>
                      <a:lnTo>
                        <a:pt x="1101" y="3569"/>
                      </a:lnTo>
                      <a:lnTo>
                        <a:pt x="1064" y="3539"/>
                      </a:lnTo>
                      <a:lnTo>
                        <a:pt x="1029" y="3509"/>
                      </a:lnTo>
                      <a:lnTo>
                        <a:pt x="995" y="3476"/>
                      </a:lnTo>
                      <a:lnTo>
                        <a:pt x="961" y="3444"/>
                      </a:lnTo>
                      <a:lnTo>
                        <a:pt x="928" y="3411"/>
                      </a:lnTo>
                      <a:lnTo>
                        <a:pt x="896" y="3376"/>
                      </a:lnTo>
                      <a:lnTo>
                        <a:pt x="865" y="3341"/>
                      </a:lnTo>
                      <a:lnTo>
                        <a:pt x="835" y="3305"/>
                      </a:lnTo>
                      <a:lnTo>
                        <a:pt x="806" y="3268"/>
                      </a:lnTo>
                      <a:lnTo>
                        <a:pt x="778" y="3230"/>
                      </a:lnTo>
                      <a:lnTo>
                        <a:pt x="751" y="3192"/>
                      </a:lnTo>
                      <a:close/>
                      <a:moveTo>
                        <a:pt x="1849" y="3928"/>
                      </a:moveTo>
                      <a:lnTo>
                        <a:pt x="1944" y="4496"/>
                      </a:lnTo>
                      <a:lnTo>
                        <a:pt x="2557" y="4496"/>
                      </a:lnTo>
                      <a:lnTo>
                        <a:pt x="2604" y="3938"/>
                      </a:lnTo>
                      <a:lnTo>
                        <a:pt x="2561" y="3946"/>
                      </a:lnTo>
                      <a:lnTo>
                        <a:pt x="2518" y="3953"/>
                      </a:lnTo>
                      <a:lnTo>
                        <a:pt x="2473" y="3960"/>
                      </a:lnTo>
                      <a:lnTo>
                        <a:pt x="2430" y="3964"/>
                      </a:lnTo>
                      <a:lnTo>
                        <a:pt x="2385" y="3968"/>
                      </a:lnTo>
                      <a:lnTo>
                        <a:pt x="2340" y="3971"/>
                      </a:lnTo>
                      <a:lnTo>
                        <a:pt x="2295" y="3972"/>
                      </a:lnTo>
                      <a:lnTo>
                        <a:pt x="2250" y="3973"/>
                      </a:lnTo>
                      <a:lnTo>
                        <a:pt x="2199" y="3972"/>
                      </a:lnTo>
                      <a:lnTo>
                        <a:pt x="2147" y="3970"/>
                      </a:lnTo>
                      <a:lnTo>
                        <a:pt x="2097" y="3967"/>
                      </a:lnTo>
                      <a:lnTo>
                        <a:pt x="2046" y="3962"/>
                      </a:lnTo>
                      <a:lnTo>
                        <a:pt x="1996" y="3955"/>
                      </a:lnTo>
                      <a:lnTo>
                        <a:pt x="1947" y="3947"/>
                      </a:lnTo>
                      <a:lnTo>
                        <a:pt x="1897" y="3939"/>
                      </a:lnTo>
                      <a:lnTo>
                        <a:pt x="1849" y="3928"/>
                      </a:lnTo>
                      <a:close/>
                      <a:moveTo>
                        <a:pt x="3206" y="3705"/>
                      </a:moveTo>
                      <a:lnTo>
                        <a:pt x="3632" y="4036"/>
                      </a:lnTo>
                      <a:lnTo>
                        <a:pt x="4092" y="3576"/>
                      </a:lnTo>
                      <a:lnTo>
                        <a:pt x="3749" y="3191"/>
                      </a:lnTo>
                      <a:lnTo>
                        <a:pt x="3722" y="3230"/>
                      </a:lnTo>
                      <a:lnTo>
                        <a:pt x="3695" y="3267"/>
                      </a:lnTo>
                      <a:lnTo>
                        <a:pt x="3665" y="3304"/>
                      </a:lnTo>
                      <a:lnTo>
                        <a:pt x="3635" y="3340"/>
                      </a:lnTo>
                      <a:lnTo>
                        <a:pt x="3604" y="3375"/>
                      </a:lnTo>
                      <a:lnTo>
                        <a:pt x="3572" y="3410"/>
                      </a:lnTo>
                      <a:lnTo>
                        <a:pt x="3540" y="3443"/>
                      </a:lnTo>
                      <a:lnTo>
                        <a:pt x="3505" y="3476"/>
                      </a:lnTo>
                      <a:lnTo>
                        <a:pt x="3471" y="3508"/>
                      </a:lnTo>
                      <a:lnTo>
                        <a:pt x="3435" y="3539"/>
                      </a:lnTo>
                      <a:lnTo>
                        <a:pt x="3399" y="3569"/>
                      </a:lnTo>
                      <a:lnTo>
                        <a:pt x="3362" y="3599"/>
                      </a:lnTo>
                      <a:lnTo>
                        <a:pt x="3324" y="3627"/>
                      </a:lnTo>
                      <a:lnTo>
                        <a:pt x="3286" y="3653"/>
                      </a:lnTo>
                      <a:lnTo>
                        <a:pt x="3246" y="3680"/>
                      </a:lnTo>
                      <a:lnTo>
                        <a:pt x="3206" y="3705"/>
                      </a:lnTo>
                      <a:close/>
                      <a:moveTo>
                        <a:pt x="4020" y="2530"/>
                      </a:moveTo>
                      <a:lnTo>
                        <a:pt x="4450" y="2453"/>
                      </a:lnTo>
                      <a:lnTo>
                        <a:pt x="4450" y="1891"/>
                      </a:lnTo>
                      <a:lnTo>
                        <a:pt x="4194" y="1839"/>
                      </a:lnTo>
                      <a:lnTo>
                        <a:pt x="3987" y="1805"/>
                      </a:lnTo>
                      <a:lnTo>
                        <a:pt x="4000" y="1857"/>
                      </a:lnTo>
                      <a:lnTo>
                        <a:pt x="4012" y="1911"/>
                      </a:lnTo>
                      <a:lnTo>
                        <a:pt x="4022" y="1965"/>
                      </a:lnTo>
                      <a:lnTo>
                        <a:pt x="4031" y="2019"/>
                      </a:lnTo>
                      <a:lnTo>
                        <a:pt x="4037" y="2075"/>
                      </a:lnTo>
                      <a:lnTo>
                        <a:pt x="4042" y="2129"/>
                      </a:lnTo>
                      <a:lnTo>
                        <a:pt x="4045" y="2186"/>
                      </a:lnTo>
                      <a:lnTo>
                        <a:pt x="4046" y="2242"/>
                      </a:lnTo>
                      <a:lnTo>
                        <a:pt x="4045" y="2279"/>
                      </a:lnTo>
                      <a:lnTo>
                        <a:pt x="4044" y="2315"/>
                      </a:lnTo>
                      <a:lnTo>
                        <a:pt x="4042" y="2352"/>
                      </a:lnTo>
                      <a:lnTo>
                        <a:pt x="4039" y="2388"/>
                      </a:lnTo>
                      <a:lnTo>
                        <a:pt x="4036" y="2424"/>
                      </a:lnTo>
                      <a:lnTo>
                        <a:pt x="4032" y="2460"/>
                      </a:lnTo>
                      <a:lnTo>
                        <a:pt x="4025" y="2495"/>
                      </a:lnTo>
                      <a:lnTo>
                        <a:pt x="4020" y="2530"/>
                      </a:lnTo>
                      <a:close/>
                      <a:moveTo>
                        <a:pt x="3728" y="1261"/>
                      </a:moveTo>
                      <a:lnTo>
                        <a:pt x="3990" y="869"/>
                      </a:lnTo>
                      <a:lnTo>
                        <a:pt x="3580" y="409"/>
                      </a:lnTo>
                      <a:lnTo>
                        <a:pt x="3181" y="764"/>
                      </a:lnTo>
                      <a:lnTo>
                        <a:pt x="3221" y="788"/>
                      </a:lnTo>
                      <a:lnTo>
                        <a:pt x="3260" y="813"/>
                      </a:lnTo>
                      <a:lnTo>
                        <a:pt x="3299" y="840"/>
                      </a:lnTo>
                      <a:lnTo>
                        <a:pt x="3337" y="867"/>
                      </a:lnTo>
                      <a:lnTo>
                        <a:pt x="3375" y="895"/>
                      </a:lnTo>
                      <a:lnTo>
                        <a:pt x="3411" y="925"/>
                      </a:lnTo>
                      <a:lnTo>
                        <a:pt x="3447" y="954"/>
                      </a:lnTo>
                      <a:lnTo>
                        <a:pt x="3482" y="985"/>
                      </a:lnTo>
                      <a:lnTo>
                        <a:pt x="3515" y="1017"/>
                      </a:lnTo>
                      <a:lnTo>
                        <a:pt x="3549" y="1049"/>
                      </a:lnTo>
                      <a:lnTo>
                        <a:pt x="3580" y="1082"/>
                      </a:lnTo>
                      <a:lnTo>
                        <a:pt x="3612" y="1117"/>
                      </a:lnTo>
                      <a:lnTo>
                        <a:pt x="3642" y="1152"/>
                      </a:lnTo>
                      <a:lnTo>
                        <a:pt x="3671" y="1187"/>
                      </a:lnTo>
                      <a:lnTo>
                        <a:pt x="3701" y="1224"/>
                      </a:lnTo>
                      <a:lnTo>
                        <a:pt x="3728" y="1261"/>
                      </a:lnTo>
                      <a:close/>
                      <a:moveTo>
                        <a:pt x="2603" y="546"/>
                      </a:moveTo>
                      <a:lnTo>
                        <a:pt x="2557" y="0"/>
                      </a:lnTo>
                      <a:lnTo>
                        <a:pt x="1944" y="0"/>
                      </a:lnTo>
                      <a:lnTo>
                        <a:pt x="1851" y="555"/>
                      </a:lnTo>
                      <a:lnTo>
                        <a:pt x="1899" y="546"/>
                      </a:lnTo>
                      <a:lnTo>
                        <a:pt x="1948" y="536"/>
                      </a:lnTo>
                      <a:lnTo>
                        <a:pt x="1997" y="529"/>
                      </a:lnTo>
                      <a:lnTo>
                        <a:pt x="2047" y="522"/>
                      </a:lnTo>
                      <a:lnTo>
                        <a:pt x="2098" y="518"/>
                      </a:lnTo>
                      <a:lnTo>
                        <a:pt x="2148" y="514"/>
                      </a:lnTo>
                      <a:lnTo>
                        <a:pt x="2199" y="512"/>
                      </a:lnTo>
                      <a:lnTo>
                        <a:pt x="2250" y="511"/>
                      </a:lnTo>
                      <a:lnTo>
                        <a:pt x="2295" y="512"/>
                      </a:lnTo>
                      <a:lnTo>
                        <a:pt x="2340" y="514"/>
                      </a:lnTo>
                      <a:lnTo>
                        <a:pt x="2385" y="516"/>
                      </a:lnTo>
                      <a:lnTo>
                        <a:pt x="2429" y="520"/>
                      </a:lnTo>
                      <a:lnTo>
                        <a:pt x="2473" y="525"/>
                      </a:lnTo>
                      <a:lnTo>
                        <a:pt x="2517" y="530"/>
                      </a:lnTo>
                      <a:lnTo>
                        <a:pt x="2560" y="538"/>
                      </a:lnTo>
                      <a:lnTo>
                        <a:pt x="2603" y="546"/>
                      </a:lnTo>
                      <a:close/>
                      <a:moveTo>
                        <a:pt x="1355" y="743"/>
                      </a:moveTo>
                      <a:lnTo>
                        <a:pt x="921" y="358"/>
                      </a:lnTo>
                      <a:lnTo>
                        <a:pt x="460" y="817"/>
                      </a:lnTo>
                      <a:lnTo>
                        <a:pt x="788" y="1239"/>
                      </a:lnTo>
                      <a:lnTo>
                        <a:pt x="816" y="1201"/>
                      </a:lnTo>
                      <a:lnTo>
                        <a:pt x="846" y="1165"/>
                      </a:lnTo>
                      <a:lnTo>
                        <a:pt x="877" y="1129"/>
                      </a:lnTo>
                      <a:lnTo>
                        <a:pt x="908" y="1094"/>
                      </a:lnTo>
                      <a:lnTo>
                        <a:pt x="941" y="1060"/>
                      </a:lnTo>
                      <a:lnTo>
                        <a:pt x="974" y="1027"/>
                      </a:lnTo>
                      <a:lnTo>
                        <a:pt x="1009" y="994"/>
                      </a:lnTo>
                      <a:lnTo>
                        <a:pt x="1043" y="962"/>
                      </a:lnTo>
                      <a:lnTo>
                        <a:pt x="1080" y="932"/>
                      </a:lnTo>
                      <a:lnTo>
                        <a:pt x="1116" y="901"/>
                      </a:lnTo>
                      <a:lnTo>
                        <a:pt x="1154" y="873"/>
                      </a:lnTo>
                      <a:lnTo>
                        <a:pt x="1193" y="845"/>
                      </a:lnTo>
                      <a:lnTo>
                        <a:pt x="1232" y="818"/>
                      </a:lnTo>
                      <a:lnTo>
                        <a:pt x="1272" y="792"/>
                      </a:lnTo>
                      <a:lnTo>
                        <a:pt x="1313" y="767"/>
                      </a:lnTo>
                      <a:lnTo>
                        <a:pt x="1355" y="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" name="Freeform 187"/>
                <p:cNvSpPr>
                  <a:spLocks noEditPoints="1"/>
                </p:cNvSpPr>
                <p:nvPr/>
              </p:nvSpPr>
              <p:spPr bwMode="auto">
                <a:xfrm>
                  <a:off x="3869" y="3626"/>
                  <a:ext cx="168" cy="169"/>
                </a:xfrm>
                <a:custGeom>
                  <a:avLst/>
                  <a:gdLst>
                    <a:gd name="T0" fmla="*/ 0 w 3683"/>
                    <a:gd name="T1" fmla="*/ 0 h 3719"/>
                    <a:gd name="T2" fmla="*/ 0 w 3683"/>
                    <a:gd name="T3" fmla="*/ 0 h 3719"/>
                    <a:gd name="T4" fmla="*/ 0 w 3683"/>
                    <a:gd name="T5" fmla="*/ 0 h 3719"/>
                    <a:gd name="T6" fmla="*/ 0 w 3683"/>
                    <a:gd name="T7" fmla="*/ 0 h 3719"/>
                    <a:gd name="T8" fmla="*/ 0 w 3683"/>
                    <a:gd name="T9" fmla="*/ 0 h 3719"/>
                    <a:gd name="T10" fmla="*/ 0 w 3683"/>
                    <a:gd name="T11" fmla="*/ 0 h 3719"/>
                    <a:gd name="T12" fmla="*/ 0 w 3683"/>
                    <a:gd name="T13" fmla="*/ 0 h 3719"/>
                    <a:gd name="T14" fmla="*/ 0 w 3683"/>
                    <a:gd name="T15" fmla="*/ 0 h 3719"/>
                    <a:gd name="T16" fmla="*/ 0 w 3683"/>
                    <a:gd name="T17" fmla="*/ 0 h 3719"/>
                    <a:gd name="T18" fmla="*/ 0 w 3683"/>
                    <a:gd name="T19" fmla="*/ 0 h 3719"/>
                    <a:gd name="T20" fmla="*/ 0 w 3683"/>
                    <a:gd name="T21" fmla="*/ 0 h 3719"/>
                    <a:gd name="T22" fmla="*/ 0 w 3683"/>
                    <a:gd name="T23" fmla="*/ 0 h 3719"/>
                    <a:gd name="T24" fmla="*/ 0 w 3683"/>
                    <a:gd name="T25" fmla="*/ 0 h 3719"/>
                    <a:gd name="T26" fmla="*/ 0 w 3683"/>
                    <a:gd name="T27" fmla="*/ 0 h 3719"/>
                    <a:gd name="T28" fmla="*/ 0 w 3683"/>
                    <a:gd name="T29" fmla="*/ 0 h 3719"/>
                    <a:gd name="T30" fmla="*/ 0 w 3683"/>
                    <a:gd name="T31" fmla="*/ 0 h 3719"/>
                    <a:gd name="T32" fmla="*/ 0 w 3683"/>
                    <a:gd name="T33" fmla="*/ 0 h 3719"/>
                    <a:gd name="T34" fmla="*/ 0 w 3683"/>
                    <a:gd name="T35" fmla="*/ 0 h 3719"/>
                    <a:gd name="T36" fmla="*/ 0 w 3683"/>
                    <a:gd name="T37" fmla="*/ 0 h 3719"/>
                    <a:gd name="T38" fmla="*/ 0 w 3683"/>
                    <a:gd name="T39" fmla="*/ 0 h 3719"/>
                    <a:gd name="T40" fmla="*/ 0 w 3683"/>
                    <a:gd name="T41" fmla="*/ 0 h 3719"/>
                    <a:gd name="T42" fmla="*/ 0 w 3683"/>
                    <a:gd name="T43" fmla="*/ 0 h 3719"/>
                    <a:gd name="T44" fmla="*/ 0 w 3683"/>
                    <a:gd name="T45" fmla="*/ 0 h 3719"/>
                    <a:gd name="T46" fmla="*/ 0 w 3683"/>
                    <a:gd name="T47" fmla="*/ 0 h 3719"/>
                    <a:gd name="T48" fmla="*/ 0 w 3683"/>
                    <a:gd name="T49" fmla="*/ 0 h 3719"/>
                    <a:gd name="T50" fmla="*/ 0 w 3683"/>
                    <a:gd name="T51" fmla="*/ 0 h 3719"/>
                    <a:gd name="T52" fmla="*/ 0 w 3683"/>
                    <a:gd name="T53" fmla="*/ 0 h 3719"/>
                    <a:gd name="T54" fmla="*/ 0 w 3683"/>
                    <a:gd name="T55" fmla="*/ 0 h 3719"/>
                    <a:gd name="T56" fmla="*/ 0 w 3683"/>
                    <a:gd name="T57" fmla="*/ 0 h 3719"/>
                    <a:gd name="T58" fmla="*/ 0 w 3683"/>
                    <a:gd name="T59" fmla="*/ 0 h 3719"/>
                    <a:gd name="T60" fmla="*/ 0 w 3683"/>
                    <a:gd name="T61" fmla="*/ 0 h 3719"/>
                    <a:gd name="T62" fmla="*/ 0 w 3683"/>
                    <a:gd name="T63" fmla="*/ 0 h 3719"/>
                    <a:gd name="T64" fmla="*/ 0 w 3683"/>
                    <a:gd name="T65" fmla="*/ 0 h 3719"/>
                    <a:gd name="T66" fmla="*/ 0 w 3683"/>
                    <a:gd name="T67" fmla="*/ 0 h 3719"/>
                    <a:gd name="T68" fmla="*/ 0 w 3683"/>
                    <a:gd name="T69" fmla="*/ 0 h 3719"/>
                    <a:gd name="T70" fmla="*/ 0 w 3683"/>
                    <a:gd name="T71" fmla="*/ 0 h 3719"/>
                    <a:gd name="T72" fmla="*/ 0 w 3683"/>
                    <a:gd name="T73" fmla="*/ 0 h 3719"/>
                    <a:gd name="T74" fmla="*/ 0 w 3683"/>
                    <a:gd name="T75" fmla="*/ 0 h 3719"/>
                    <a:gd name="T76" fmla="*/ 0 w 3683"/>
                    <a:gd name="T77" fmla="*/ 0 h 3719"/>
                    <a:gd name="T78" fmla="*/ 0 w 3683"/>
                    <a:gd name="T79" fmla="*/ 0 h 3719"/>
                    <a:gd name="T80" fmla="*/ 0 w 3683"/>
                    <a:gd name="T81" fmla="*/ 0 h 3719"/>
                    <a:gd name="T82" fmla="*/ 0 w 3683"/>
                    <a:gd name="T83" fmla="*/ 0 h 3719"/>
                    <a:gd name="T84" fmla="*/ 0 w 3683"/>
                    <a:gd name="T85" fmla="*/ 0 h 3719"/>
                    <a:gd name="T86" fmla="*/ 0 w 3683"/>
                    <a:gd name="T87" fmla="*/ 0 h 3719"/>
                    <a:gd name="T88" fmla="*/ 0 w 3683"/>
                    <a:gd name="T89" fmla="*/ 0 h 3719"/>
                    <a:gd name="T90" fmla="*/ 0 w 3683"/>
                    <a:gd name="T91" fmla="*/ 0 h 3719"/>
                    <a:gd name="T92" fmla="*/ 0 w 3683"/>
                    <a:gd name="T93" fmla="*/ 0 h 3719"/>
                    <a:gd name="T94" fmla="*/ 0 w 3683"/>
                    <a:gd name="T95" fmla="*/ 0 h 3719"/>
                    <a:gd name="T96" fmla="*/ 0 w 3683"/>
                    <a:gd name="T97" fmla="*/ 0 h 3719"/>
                    <a:gd name="T98" fmla="*/ 0 w 3683"/>
                    <a:gd name="T99" fmla="*/ 0 h 3719"/>
                    <a:gd name="T100" fmla="*/ 0 w 3683"/>
                    <a:gd name="T101" fmla="*/ 0 h 3719"/>
                    <a:gd name="T102" fmla="*/ 0 w 3683"/>
                    <a:gd name="T103" fmla="*/ 0 h 3719"/>
                    <a:gd name="T104" fmla="*/ 0 w 3683"/>
                    <a:gd name="T105" fmla="*/ 0 h 3719"/>
                    <a:gd name="T106" fmla="*/ 0 w 3683"/>
                    <a:gd name="T107" fmla="*/ 0 h 3719"/>
                    <a:gd name="T108" fmla="*/ 0 w 3683"/>
                    <a:gd name="T109" fmla="*/ 0 h 3719"/>
                    <a:gd name="T110" fmla="*/ 0 w 3683"/>
                    <a:gd name="T111" fmla="*/ 0 h 3719"/>
                    <a:gd name="T112" fmla="*/ 0 w 3683"/>
                    <a:gd name="T113" fmla="*/ 0 h 3719"/>
                    <a:gd name="T114" fmla="*/ 0 w 3683"/>
                    <a:gd name="T115" fmla="*/ 0 h 3719"/>
                    <a:gd name="T116" fmla="*/ 0 w 3683"/>
                    <a:gd name="T117" fmla="*/ 0 h 3719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683"/>
                    <a:gd name="T178" fmla="*/ 0 h 3719"/>
                    <a:gd name="T179" fmla="*/ 3683 w 3683"/>
                    <a:gd name="T180" fmla="*/ 3719 h 3719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683" h="3719">
                      <a:moveTo>
                        <a:pt x="1862" y="423"/>
                      </a:moveTo>
                      <a:lnTo>
                        <a:pt x="1938" y="425"/>
                      </a:lnTo>
                      <a:lnTo>
                        <a:pt x="2014" y="430"/>
                      </a:lnTo>
                      <a:lnTo>
                        <a:pt x="2088" y="439"/>
                      </a:lnTo>
                      <a:lnTo>
                        <a:pt x="2161" y="453"/>
                      </a:lnTo>
                      <a:lnTo>
                        <a:pt x="2233" y="469"/>
                      </a:lnTo>
                      <a:lnTo>
                        <a:pt x="2303" y="488"/>
                      </a:lnTo>
                      <a:lnTo>
                        <a:pt x="2371" y="510"/>
                      </a:lnTo>
                      <a:lnTo>
                        <a:pt x="2439" y="537"/>
                      </a:lnTo>
                      <a:lnTo>
                        <a:pt x="2505" y="565"/>
                      </a:lnTo>
                      <a:lnTo>
                        <a:pt x="2569" y="596"/>
                      </a:lnTo>
                      <a:lnTo>
                        <a:pt x="2632" y="631"/>
                      </a:lnTo>
                      <a:lnTo>
                        <a:pt x="2691" y="668"/>
                      </a:lnTo>
                      <a:lnTo>
                        <a:pt x="2750" y="708"/>
                      </a:lnTo>
                      <a:lnTo>
                        <a:pt x="2806" y="751"/>
                      </a:lnTo>
                      <a:lnTo>
                        <a:pt x="2859" y="795"/>
                      </a:lnTo>
                      <a:lnTo>
                        <a:pt x="2912" y="843"/>
                      </a:lnTo>
                      <a:lnTo>
                        <a:pt x="2960" y="893"/>
                      </a:lnTo>
                      <a:lnTo>
                        <a:pt x="3007" y="945"/>
                      </a:lnTo>
                      <a:lnTo>
                        <a:pt x="3051" y="998"/>
                      </a:lnTo>
                      <a:lnTo>
                        <a:pt x="3093" y="1055"/>
                      </a:lnTo>
                      <a:lnTo>
                        <a:pt x="3131" y="1114"/>
                      </a:lnTo>
                      <a:lnTo>
                        <a:pt x="3168" y="1173"/>
                      </a:lnTo>
                      <a:lnTo>
                        <a:pt x="3200" y="1235"/>
                      </a:lnTo>
                      <a:lnTo>
                        <a:pt x="3231" y="1299"/>
                      </a:lnTo>
                      <a:lnTo>
                        <a:pt x="3257" y="1363"/>
                      </a:lnTo>
                      <a:lnTo>
                        <a:pt x="3280" y="1430"/>
                      </a:lnTo>
                      <a:lnTo>
                        <a:pt x="3300" y="1498"/>
                      </a:lnTo>
                      <a:lnTo>
                        <a:pt x="3318" y="1566"/>
                      </a:lnTo>
                      <a:lnTo>
                        <a:pt x="3331" y="1637"/>
                      </a:lnTo>
                      <a:lnTo>
                        <a:pt x="3340" y="1709"/>
                      </a:lnTo>
                      <a:lnTo>
                        <a:pt x="3346" y="1782"/>
                      </a:lnTo>
                      <a:lnTo>
                        <a:pt x="3348" y="1854"/>
                      </a:lnTo>
                      <a:lnTo>
                        <a:pt x="3346" y="1928"/>
                      </a:lnTo>
                      <a:lnTo>
                        <a:pt x="3340" y="2001"/>
                      </a:lnTo>
                      <a:lnTo>
                        <a:pt x="3331" y="2073"/>
                      </a:lnTo>
                      <a:lnTo>
                        <a:pt x="3318" y="2142"/>
                      </a:lnTo>
                      <a:lnTo>
                        <a:pt x="3300" y="2212"/>
                      </a:lnTo>
                      <a:lnTo>
                        <a:pt x="3280" y="2280"/>
                      </a:lnTo>
                      <a:lnTo>
                        <a:pt x="3257" y="2347"/>
                      </a:lnTo>
                      <a:lnTo>
                        <a:pt x="3231" y="2411"/>
                      </a:lnTo>
                      <a:lnTo>
                        <a:pt x="3200" y="2475"/>
                      </a:lnTo>
                      <a:lnTo>
                        <a:pt x="3168" y="2537"/>
                      </a:lnTo>
                      <a:lnTo>
                        <a:pt x="3131" y="2596"/>
                      </a:lnTo>
                      <a:lnTo>
                        <a:pt x="3093" y="2654"/>
                      </a:lnTo>
                      <a:lnTo>
                        <a:pt x="3051" y="2710"/>
                      </a:lnTo>
                      <a:lnTo>
                        <a:pt x="3007" y="2764"/>
                      </a:lnTo>
                      <a:lnTo>
                        <a:pt x="2960" y="2817"/>
                      </a:lnTo>
                      <a:lnTo>
                        <a:pt x="2912" y="2866"/>
                      </a:lnTo>
                      <a:lnTo>
                        <a:pt x="2859" y="2914"/>
                      </a:lnTo>
                      <a:lnTo>
                        <a:pt x="2806" y="2959"/>
                      </a:lnTo>
                      <a:lnTo>
                        <a:pt x="2750" y="3001"/>
                      </a:lnTo>
                      <a:lnTo>
                        <a:pt x="2691" y="3041"/>
                      </a:lnTo>
                      <a:lnTo>
                        <a:pt x="2632" y="3078"/>
                      </a:lnTo>
                      <a:lnTo>
                        <a:pt x="2569" y="3113"/>
                      </a:lnTo>
                      <a:lnTo>
                        <a:pt x="2505" y="3145"/>
                      </a:lnTo>
                      <a:lnTo>
                        <a:pt x="2439" y="3173"/>
                      </a:lnTo>
                      <a:lnTo>
                        <a:pt x="2371" y="3200"/>
                      </a:lnTo>
                      <a:lnTo>
                        <a:pt x="2303" y="3222"/>
                      </a:lnTo>
                      <a:lnTo>
                        <a:pt x="2233" y="3241"/>
                      </a:lnTo>
                      <a:lnTo>
                        <a:pt x="2161" y="3257"/>
                      </a:lnTo>
                      <a:lnTo>
                        <a:pt x="2088" y="3269"/>
                      </a:lnTo>
                      <a:lnTo>
                        <a:pt x="2014" y="3278"/>
                      </a:lnTo>
                      <a:lnTo>
                        <a:pt x="1938" y="3284"/>
                      </a:lnTo>
                      <a:lnTo>
                        <a:pt x="1862" y="3286"/>
                      </a:lnTo>
                      <a:lnTo>
                        <a:pt x="1786" y="3284"/>
                      </a:lnTo>
                      <a:lnTo>
                        <a:pt x="1711" y="3278"/>
                      </a:lnTo>
                      <a:lnTo>
                        <a:pt x="1637" y="3269"/>
                      </a:lnTo>
                      <a:lnTo>
                        <a:pt x="1564" y="3257"/>
                      </a:lnTo>
                      <a:lnTo>
                        <a:pt x="1492" y="3241"/>
                      </a:lnTo>
                      <a:lnTo>
                        <a:pt x="1422" y="3222"/>
                      </a:lnTo>
                      <a:lnTo>
                        <a:pt x="1352" y="3200"/>
                      </a:lnTo>
                      <a:lnTo>
                        <a:pt x="1286" y="3173"/>
                      </a:lnTo>
                      <a:lnTo>
                        <a:pt x="1220" y="3145"/>
                      </a:lnTo>
                      <a:lnTo>
                        <a:pt x="1156" y="3113"/>
                      </a:lnTo>
                      <a:lnTo>
                        <a:pt x="1093" y="3078"/>
                      </a:lnTo>
                      <a:lnTo>
                        <a:pt x="1034" y="3041"/>
                      </a:lnTo>
                      <a:lnTo>
                        <a:pt x="975" y="3001"/>
                      </a:lnTo>
                      <a:lnTo>
                        <a:pt x="919" y="2959"/>
                      </a:lnTo>
                      <a:lnTo>
                        <a:pt x="865" y="2914"/>
                      </a:lnTo>
                      <a:lnTo>
                        <a:pt x="813" y="2866"/>
                      </a:lnTo>
                      <a:lnTo>
                        <a:pt x="764" y="2817"/>
                      </a:lnTo>
                      <a:lnTo>
                        <a:pt x="717" y="2764"/>
                      </a:lnTo>
                      <a:lnTo>
                        <a:pt x="673" y="2710"/>
                      </a:lnTo>
                      <a:lnTo>
                        <a:pt x="632" y="2654"/>
                      </a:lnTo>
                      <a:lnTo>
                        <a:pt x="593" y="2596"/>
                      </a:lnTo>
                      <a:lnTo>
                        <a:pt x="557" y="2537"/>
                      </a:lnTo>
                      <a:lnTo>
                        <a:pt x="525" y="2475"/>
                      </a:lnTo>
                      <a:lnTo>
                        <a:pt x="494" y="2411"/>
                      </a:lnTo>
                      <a:lnTo>
                        <a:pt x="468" y="2347"/>
                      </a:lnTo>
                      <a:lnTo>
                        <a:pt x="445" y="2280"/>
                      </a:lnTo>
                      <a:lnTo>
                        <a:pt x="424" y="2212"/>
                      </a:lnTo>
                      <a:lnTo>
                        <a:pt x="408" y="2142"/>
                      </a:lnTo>
                      <a:lnTo>
                        <a:pt x="395" y="2073"/>
                      </a:lnTo>
                      <a:lnTo>
                        <a:pt x="385" y="2001"/>
                      </a:lnTo>
                      <a:lnTo>
                        <a:pt x="380" y="1928"/>
                      </a:lnTo>
                      <a:lnTo>
                        <a:pt x="378" y="1854"/>
                      </a:lnTo>
                      <a:lnTo>
                        <a:pt x="380" y="1782"/>
                      </a:lnTo>
                      <a:lnTo>
                        <a:pt x="385" y="1709"/>
                      </a:lnTo>
                      <a:lnTo>
                        <a:pt x="395" y="1637"/>
                      </a:lnTo>
                      <a:lnTo>
                        <a:pt x="408" y="1566"/>
                      </a:lnTo>
                      <a:lnTo>
                        <a:pt x="424" y="1498"/>
                      </a:lnTo>
                      <a:lnTo>
                        <a:pt x="445" y="1430"/>
                      </a:lnTo>
                      <a:lnTo>
                        <a:pt x="468" y="1363"/>
                      </a:lnTo>
                      <a:lnTo>
                        <a:pt x="494" y="1299"/>
                      </a:lnTo>
                      <a:lnTo>
                        <a:pt x="525" y="1235"/>
                      </a:lnTo>
                      <a:lnTo>
                        <a:pt x="557" y="1173"/>
                      </a:lnTo>
                      <a:lnTo>
                        <a:pt x="593" y="1114"/>
                      </a:lnTo>
                      <a:lnTo>
                        <a:pt x="632" y="1055"/>
                      </a:lnTo>
                      <a:lnTo>
                        <a:pt x="673" y="998"/>
                      </a:lnTo>
                      <a:lnTo>
                        <a:pt x="717" y="945"/>
                      </a:lnTo>
                      <a:lnTo>
                        <a:pt x="764" y="893"/>
                      </a:lnTo>
                      <a:lnTo>
                        <a:pt x="813" y="843"/>
                      </a:lnTo>
                      <a:lnTo>
                        <a:pt x="865" y="795"/>
                      </a:lnTo>
                      <a:lnTo>
                        <a:pt x="919" y="751"/>
                      </a:lnTo>
                      <a:lnTo>
                        <a:pt x="975" y="708"/>
                      </a:lnTo>
                      <a:lnTo>
                        <a:pt x="1034" y="668"/>
                      </a:lnTo>
                      <a:lnTo>
                        <a:pt x="1093" y="631"/>
                      </a:lnTo>
                      <a:lnTo>
                        <a:pt x="1156" y="596"/>
                      </a:lnTo>
                      <a:lnTo>
                        <a:pt x="1220" y="565"/>
                      </a:lnTo>
                      <a:lnTo>
                        <a:pt x="1286" y="537"/>
                      </a:lnTo>
                      <a:lnTo>
                        <a:pt x="1352" y="510"/>
                      </a:lnTo>
                      <a:lnTo>
                        <a:pt x="1422" y="488"/>
                      </a:lnTo>
                      <a:lnTo>
                        <a:pt x="1492" y="469"/>
                      </a:lnTo>
                      <a:lnTo>
                        <a:pt x="1564" y="453"/>
                      </a:lnTo>
                      <a:lnTo>
                        <a:pt x="1637" y="439"/>
                      </a:lnTo>
                      <a:lnTo>
                        <a:pt x="1711" y="430"/>
                      </a:lnTo>
                      <a:lnTo>
                        <a:pt x="1786" y="425"/>
                      </a:lnTo>
                      <a:lnTo>
                        <a:pt x="1862" y="423"/>
                      </a:lnTo>
                      <a:close/>
                      <a:moveTo>
                        <a:pt x="1862" y="1171"/>
                      </a:moveTo>
                      <a:lnTo>
                        <a:pt x="1899" y="1172"/>
                      </a:lnTo>
                      <a:lnTo>
                        <a:pt x="1935" y="1175"/>
                      </a:lnTo>
                      <a:lnTo>
                        <a:pt x="1970" y="1179"/>
                      </a:lnTo>
                      <a:lnTo>
                        <a:pt x="2005" y="1185"/>
                      </a:lnTo>
                      <a:lnTo>
                        <a:pt x="2039" y="1193"/>
                      </a:lnTo>
                      <a:lnTo>
                        <a:pt x="2073" y="1203"/>
                      </a:lnTo>
                      <a:lnTo>
                        <a:pt x="2105" y="1213"/>
                      </a:lnTo>
                      <a:lnTo>
                        <a:pt x="2138" y="1225"/>
                      </a:lnTo>
                      <a:lnTo>
                        <a:pt x="2169" y="1239"/>
                      </a:lnTo>
                      <a:lnTo>
                        <a:pt x="2199" y="1254"/>
                      </a:lnTo>
                      <a:lnTo>
                        <a:pt x="2230" y="1270"/>
                      </a:lnTo>
                      <a:lnTo>
                        <a:pt x="2258" y="1288"/>
                      </a:lnTo>
                      <a:lnTo>
                        <a:pt x="2286" y="1308"/>
                      </a:lnTo>
                      <a:lnTo>
                        <a:pt x="2313" y="1328"/>
                      </a:lnTo>
                      <a:lnTo>
                        <a:pt x="2339" y="1349"/>
                      </a:lnTo>
                      <a:lnTo>
                        <a:pt x="2363" y="1371"/>
                      </a:lnTo>
                      <a:lnTo>
                        <a:pt x="2387" y="1396"/>
                      </a:lnTo>
                      <a:lnTo>
                        <a:pt x="2409" y="1421"/>
                      </a:lnTo>
                      <a:lnTo>
                        <a:pt x="2430" y="1446"/>
                      </a:lnTo>
                      <a:lnTo>
                        <a:pt x="2450" y="1473"/>
                      </a:lnTo>
                      <a:lnTo>
                        <a:pt x="2469" y="1501"/>
                      </a:lnTo>
                      <a:lnTo>
                        <a:pt x="2486" y="1529"/>
                      </a:lnTo>
                      <a:lnTo>
                        <a:pt x="2501" y="1559"/>
                      </a:lnTo>
                      <a:lnTo>
                        <a:pt x="2516" y="1589"/>
                      </a:lnTo>
                      <a:lnTo>
                        <a:pt x="2528" y="1620"/>
                      </a:lnTo>
                      <a:lnTo>
                        <a:pt x="2539" y="1652"/>
                      </a:lnTo>
                      <a:lnTo>
                        <a:pt x="2550" y="1685"/>
                      </a:lnTo>
                      <a:lnTo>
                        <a:pt x="2558" y="1717"/>
                      </a:lnTo>
                      <a:lnTo>
                        <a:pt x="2564" y="1751"/>
                      </a:lnTo>
                      <a:lnTo>
                        <a:pt x="2568" y="1785"/>
                      </a:lnTo>
                      <a:lnTo>
                        <a:pt x="2571" y="1820"/>
                      </a:lnTo>
                      <a:lnTo>
                        <a:pt x="2572" y="1854"/>
                      </a:lnTo>
                      <a:lnTo>
                        <a:pt x="2571" y="1890"/>
                      </a:lnTo>
                      <a:lnTo>
                        <a:pt x="2568" y="1924"/>
                      </a:lnTo>
                      <a:lnTo>
                        <a:pt x="2564" y="1958"/>
                      </a:lnTo>
                      <a:lnTo>
                        <a:pt x="2558" y="1992"/>
                      </a:lnTo>
                      <a:lnTo>
                        <a:pt x="2550" y="2025"/>
                      </a:lnTo>
                      <a:lnTo>
                        <a:pt x="2539" y="2058"/>
                      </a:lnTo>
                      <a:lnTo>
                        <a:pt x="2528" y="2090"/>
                      </a:lnTo>
                      <a:lnTo>
                        <a:pt x="2516" y="2120"/>
                      </a:lnTo>
                      <a:lnTo>
                        <a:pt x="2501" y="2150"/>
                      </a:lnTo>
                      <a:lnTo>
                        <a:pt x="2486" y="2180"/>
                      </a:lnTo>
                      <a:lnTo>
                        <a:pt x="2469" y="2209"/>
                      </a:lnTo>
                      <a:lnTo>
                        <a:pt x="2450" y="2236"/>
                      </a:lnTo>
                      <a:lnTo>
                        <a:pt x="2430" y="2264"/>
                      </a:lnTo>
                      <a:lnTo>
                        <a:pt x="2409" y="2289"/>
                      </a:lnTo>
                      <a:lnTo>
                        <a:pt x="2387" y="2314"/>
                      </a:lnTo>
                      <a:lnTo>
                        <a:pt x="2363" y="2337"/>
                      </a:lnTo>
                      <a:lnTo>
                        <a:pt x="2339" y="2361"/>
                      </a:lnTo>
                      <a:lnTo>
                        <a:pt x="2313" y="2382"/>
                      </a:lnTo>
                      <a:lnTo>
                        <a:pt x="2286" y="2402"/>
                      </a:lnTo>
                      <a:lnTo>
                        <a:pt x="2258" y="2421"/>
                      </a:lnTo>
                      <a:lnTo>
                        <a:pt x="2230" y="2440"/>
                      </a:lnTo>
                      <a:lnTo>
                        <a:pt x="2199" y="2456"/>
                      </a:lnTo>
                      <a:lnTo>
                        <a:pt x="2169" y="2471"/>
                      </a:lnTo>
                      <a:lnTo>
                        <a:pt x="2138" y="2484"/>
                      </a:lnTo>
                      <a:lnTo>
                        <a:pt x="2105" y="2497"/>
                      </a:lnTo>
                      <a:lnTo>
                        <a:pt x="2073" y="2507"/>
                      </a:lnTo>
                      <a:lnTo>
                        <a:pt x="2039" y="2516"/>
                      </a:lnTo>
                      <a:lnTo>
                        <a:pt x="2005" y="2524"/>
                      </a:lnTo>
                      <a:lnTo>
                        <a:pt x="1970" y="2530"/>
                      </a:lnTo>
                      <a:lnTo>
                        <a:pt x="1935" y="2535"/>
                      </a:lnTo>
                      <a:lnTo>
                        <a:pt x="1899" y="2538"/>
                      </a:lnTo>
                      <a:lnTo>
                        <a:pt x="1862" y="2539"/>
                      </a:lnTo>
                      <a:lnTo>
                        <a:pt x="1826" y="2538"/>
                      </a:lnTo>
                      <a:lnTo>
                        <a:pt x="1791" y="2535"/>
                      </a:lnTo>
                      <a:lnTo>
                        <a:pt x="1755" y="2530"/>
                      </a:lnTo>
                      <a:lnTo>
                        <a:pt x="1720" y="2524"/>
                      </a:lnTo>
                      <a:lnTo>
                        <a:pt x="1685" y="2516"/>
                      </a:lnTo>
                      <a:lnTo>
                        <a:pt x="1652" y="2507"/>
                      </a:lnTo>
                      <a:lnTo>
                        <a:pt x="1620" y="2497"/>
                      </a:lnTo>
                      <a:lnTo>
                        <a:pt x="1587" y="2484"/>
                      </a:lnTo>
                      <a:lnTo>
                        <a:pt x="1556" y="2471"/>
                      </a:lnTo>
                      <a:lnTo>
                        <a:pt x="1525" y="2456"/>
                      </a:lnTo>
                      <a:lnTo>
                        <a:pt x="1495" y="2440"/>
                      </a:lnTo>
                      <a:lnTo>
                        <a:pt x="1467" y="2421"/>
                      </a:lnTo>
                      <a:lnTo>
                        <a:pt x="1438" y="2402"/>
                      </a:lnTo>
                      <a:lnTo>
                        <a:pt x="1412" y="2382"/>
                      </a:lnTo>
                      <a:lnTo>
                        <a:pt x="1386" y="2361"/>
                      </a:lnTo>
                      <a:lnTo>
                        <a:pt x="1361" y="2337"/>
                      </a:lnTo>
                      <a:lnTo>
                        <a:pt x="1338" y="2314"/>
                      </a:lnTo>
                      <a:lnTo>
                        <a:pt x="1316" y="2289"/>
                      </a:lnTo>
                      <a:lnTo>
                        <a:pt x="1295" y="2264"/>
                      </a:lnTo>
                      <a:lnTo>
                        <a:pt x="1274" y="2236"/>
                      </a:lnTo>
                      <a:lnTo>
                        <a:pt x="1256" y="2209"/>
                      </a:lnTo>
                      <a:lnTo>
                        <a:pt x="1239" y="2180"/>
                      </a:lnTo>
                      <a:lnTo>
                        <a:pt x="1224" y="2150"/>
                      </a:lnTo>
                      <a:lnTo>
                        <a:pt x="1210" y="2120"/>
                      </a:lnTo>
                      <a:lnTo>
                        <a:pt x="1196" y="2090"/>
                      </a:lnTo>
                      <a:lnTo>
                        <a:pt x="1185" y="2058"/>
                      </a:lnTo>
                      <a:lnTo>
                        <a:pt x="1176" y="2025"/>
                      </a:lnTo>
                      <a:lnTo>
                        <a:pt x="1168" y="1992"/>
                      </a:lnTo>
                      <a:lnTo>
                        <a:pt x="1161" y="1958"/>
                      </a:lnTo>
                      <a:lnTo>
                        <a:pt x="1157" y="1924"/>
                      </a:lnTo>
                      <a:lnTo>
                        <a:pt x="1154" y="1890"/>
                      </a:lnTo>
                      <a:lnTo>
                        <a:pt x="1153" y="1854"/>
                      </a:lnTo>
                      <a:lnTo>
                        <a:pt x="1154" y="1820"/>
                      </a:lnTo>
                      <a:lnTo>
                        <a:pt x="1157" y="1785"/>
                      </a:lnTo>
                      <a:lnTo>
                        <a:pt x="1161" y="1751"/>
                      </a:lnTo>
                      <a:lnTo>
                        <a:pt x="1168" y="1717"/>
                      </a:lnTo>
                      <a:lnTo>
                        <a:pt x="1176" y="1685"/>
                      </a:lnTo>
                      <a:lnTo>
                        <a:pt x="1185" y="1652"/>
                      </a:lnTo>
                      <a:lnTo>
                        <a:pt x="1196" y="1620"/>
                      </a:lnTo>
                      <a:lnTo>
                        <a:pt x="1210" y="1589"/>
                      </a:lnTo>
                      <a:lnTo>
                        <a:pt x="1224" y="1559"/>
                      </a:lnTo>
                      <a:lnTo>
                        <a:pt x="1239" y="1529"/>
                      </a:lnTo>
                      <a:lnTo>
                        <a:pt x="1256" y="1501"/>
                      </a:lnTo>
                      <a:lnTo>
                        <a:pt x="1274" y="1473"/>
                      </a:lnTo>
                      <a:lnTo>
                        <a:pt x="1295" y="1446"/>
                      </a:lnTo>
                      <a:lnTo>
                        <a:pt x="1316" y="1421"/>
                      </a:lnTo>
                      <a:lnTo>
                        <a:pt x="1338" y="1396"/>
                      </a:lnTo>
                      <a:lnTo>
                        <a:pt x="1361" y="1371"/>
                      </a:lnTo>
                      <a:lnTo>
                        <a:pt x="1386" y="1349"/>
                      </a:lnTo>
                      <a:lnTo>
                        <a:pt x="1412" y="1328"/>
                      </a:lnTo>
                      <a:lnTo>
                        <a:pt x="1438" y="1308"/>
                      </a:lnTo>
                      <a:lnTo>
                        <a:pt x="1467" y="1288"/>
                      </a:lnTo>
                      <a:lnTo>
                        <a:pt x="1495" y="1270"/>
                      </a:lnTo>
                      <a:lnTo>
                        <a:pt x="1525" y="1254"/>
                      </a:lnTo>
                      <a:lnTo>
                        <a:pt x="1556" y="1239"/>
                      </a:lnTo>
                      <a:lnTo>
                        <a:pt x="1587" y="1225"/>
                      </a:lnTo>
                      <a:lnTo>
                        <a:pt x="1620" y="1213"/>
                      </a:lnTo>
                      <a:lnTo>
                        <a:pt x="1652" y="1203"/>
                      </a:lnTo>
                      <a:lnTo>
                        <a:pt x="1685" y="1193"/>
                      </a:lnTo>
                      <a:lnTo>
                        <a:pt x="1720" y="1185"/>
                      </a:lnTo>
                      <a:lnTo>
                        <a:pt x="1755" y="1179"/>
                      </a:lnTo>
                      <a:lnTo>
                        <a:pt x="1791" y="1175"/>
                      </a:lnTo>
                      <a:lnTo>
                        <a:pt x="1826" y="1172"/>
                      </a:lnTo>
                      <a:lnTo>
                        <a:pt x="1862" y="1171"/>
                      </a:lnTo>
                      <a:close/>
                      <a:moveTo>
                        <a:pt x="0" y="1564"/>
                      </a:moveTo>
                      <a:lnTo>
                        <a:pt x="0" y="2071"/>
                      </a:lnTo>
                      <a:lnTo>
                        <a:pt x="401" y="2107"/>
                      </a:lnTo>
                      <a:lnTo>
                        <a:pt x="395" y="2077"/>
                      </a:lnTo>
                      <a:lnTo>
                        <a:pt x="391" y="2045"/>
                      </a:lnTo>
                      <a:lnTo>
                        <a:pt x="387" y="2014"/>
                      </a:lnTo>
                      <a:lnTo>
                        <a:pt x="383" y="1983"/>
                      </a:lnTo>
                      <a:lnTo>
                        <a:pt x="381" y="1951"/>
                      </a:lnTo>
                      <a:lnTo>
                        <a:pt x="379" y="1919"/>
                      </a:lnTo>
                      <a:lnTo>
                        <a:pt x="378" y="1887"/>
                      </a:lnTo>
                      <a:lnTo>
                        <a:pt x="378" y="1854"/>
                      </a:lnTo>
                      <a:lnTo>
                        <a:pt x="378" y="1808"/>
                      </a:lnTo>
                      <a:lnTo>
                        <a:pt x="381" y="1762"/>
                      </a:lnTo>
                      <a:lnTo>
                        <a:pt x="384" y="1716"/>
                      </a:lnTo>
                      <a:lnTo>
                        <a:pt x="390" y="1670"/>
                      </a:lnTo>
                      <a:lnTo>
                        <a:pt x="396" y="1626"/>
                      </a:lnTo>
                      <a:lnTo>
                        <a:pt x="405" y="1582"/>
                      </a:lnTo>
                      <a:lnTo>
                        <a:pt x="414" y="1537"/>
                      </a:lnTo>
                      <a:lnTo>
                        <a:pt x="425" y="1494"/>
                      </a:lnTo>
                      <a:lnTo>
                        <a:pt x="0" y="1564"/>
                      </a:lnTo>
                      <a:close/>
                      <a:moveTo>
                        <a:pt x="623" y="2641"/>
                      </a:moveTo>
                      <a:lnTo>
                        <a:pt x="339" y="2959"/>
                      </a:lnTo>
                      <a:lnTo>
                        <a:pt x="720" y="3339"/>
                      </a:lnTo>
                      <a:lnTo>
                        <a:pt x="1072" y="3065"/>
                      </a:lnTo>
                      <a:lnTo>
                        <a:pt x="1039" y="3045"/>
                      </a:lnTo>
                      <a:lnTo>
                        <a:pt x="1006" y="3023"/>
                      </a:lnTo>
                      <a:lnTo>
                        <a:pt x="974" y="3000"/>
                      </a:lnTo>
                      <a:lnTo>
                        <a:pt x="942" y="2977"/>
                      </a:lnTo>
                      <a:lnTo>
                        <a:pt x="912" y="2953"/>
                      </a:lnTo>
                      <a:lnTo>
                        <a:pt x="882" y="2928"/>
                      </a:lnTo>
                      <a:lnTo>
                        <a:pt x="852" y="2902"/>
                      </a:lnTo>
                      <a:lnTo>
                        <a:pt x="824" y="2876"/>
                      </a:lnTo>
                      <a:lnTo>
                        <a:pt x="796" y="2849"/>
                      </a:lnTo>
                      <a:lnTo>
                        <a:pt x="768" y="2822"/>
                      </a:lnTo>
                      <a:lnTo>
                        <a:pt x="742" y="2793"/>
                      </a:lnTo>
                      <a:lnTo>
                        <a:pt x="717" y="2764"/>
                      </a:lnTo>
                      <a:lnTo>
                        <a:pt x="691" y="2734"/>
                      </a:lnTo>
                      <a:lnTo>
                        <a:pt x="668" y="2703"/>
                      </a:lnTo>
                      <a:lnTo>
                        <a:pt x="645" y="2672"/>
                      </a:lnTo>
                      <a:lnTo>
                        <a:pt x="623" y="2641"/>
                      </a:lnTo>
                      <a:close/>
                      <a:moveTo>
                        <a:pt x="1530" y="3250"/>
                      </a:moveTo>
                      <a:lnTo>
                        <a:pt x="1608" y="3719"/>
                      </a:lnTo>
                      <a:lnTo>
                        <a:pt x="2116" y="3719"/>
                      </a:lnTo>
                      <a:lnTo>
                        <a:pt x="2155" y="3258"/>
                      </a:lnTo>
                      <a:lnTo>
                        <a:pt x="2119" y="3264"/>
                      </a:lnTo>
                      <a:lnTo>
                        <a:pt x="2084" y="3270"/>
                      </a:lnTo>
                      <a:lnTo>
                        <a:pt x="2048" y="3275"/>
                      </a:lnTo>
                      <a:lnTo>
                        <a:pt x="2011" y="3279"/>
                      </a:lnTo>
                      <a:lnTo>
                        <a:pt x="1974" y="3282"/>
                      </a:lnTo>
                      <a:lnTo>
                        <a:pt x="1937" y="3284"/>
                      </a:lnTo>
                      <a:lnTo>
                        <a:pt x="1900" y="3285"/>
                      </a:lnTo>
                      <a:lnTo>
                        <a:pt x="1862" y="3286"/>
                      </a:lnTo>
                      <a:lnTo>
                        <a:pt x="1820" y="3285"/>
                      </a:lnTo>
                      <a:lnTo>
                        <a:pt x="1777" y="3283"/>
                      </a:lnTo>
                      <a:lnTo>
                        <a:pt x="1736" y="3281"/>
                      </a:lnTo>
                      <a:lnTo>
                        <a:pt x="1693" y="3277"/>
                      </a:lnTo>
                      <a:lnTo>
                        <a:pt x="1652" y="3272"/>
                      </a:lnTo>
                      <a:lnTo>
                        <a:pt x="1611" y="3265"/>
                      </a:lnTo>
                      <a:lnTo>
                        <a:pt x="1571" y="3258"/>
                      </a:lnTo>
                      <a:lnTo>
                        <a:pt x="1530" y="3250"/>
                      </a:lnTo>
                      <a:close/>
                      <a:moveTo>
                        <a:pt x="2653" y="3065"/>
                      </a:moveTo>
                      <a:lnTo>
                        <a:pt x="3005" y="3339"/>
                      </a:lnTo>
                      <a:lnTo>
                        <a:pt x="3386" y="2959"/>
                      </a:lnTo>
                      <a:lnTo>
                        <a:pt x="3103" y="2640"/>
                      </a:lnTo>
                      <a:lnTo>
                        <a:pt x="3081" y="2672"/>
                      </a:lnTo>
                      <a:lnTo>
                        <a:pt x="3058" y="2703"/>
                      </a:lnTo>
                      <a:lnTo>
                        <a:pt x="3033" y="2734"/>
                      </a:lnTo>
                      <a:lnTo>
                        <a:pt x="3008" y="2763"/>
                      </a:lnTo>
                      <a:lnTo>
                        <a:pt x="2983" y="2792"/>
                      </a:lnTo>
                      <a:lnTo>
                        <a:pt x="2956" y="2821"/>
                      </a:lnTo>
                      <a:lnTo>
                        <a:pt x="2929" y="2849"/>
                      </a:lnTo>
                      <a:lnTo>
                        <a:pt x="2901" y="2875"/>
                      </a:lnTo>
                      <a:lnTo>
                        <a:pt x="2872" y="2902"/>
                      </a:lnTo>
                      <a:lnTo>
                        <a:pt x="2843" y="2928"/>
                      </a:lnTo>
                      <a:lnTo>
                        <a:pt x="2813" y="2953"/>
                      </a:lnTo>
                      <a:lnTo>
                        <a:pt x="2782" y="2976"/>
                      </a:lnTo>
                      <a:lnTo>
                        <a:pt x="2751" y="3000"/>
                      </a:lnTo>
                      <a:lnTo>
                        <a:pt x="2719" y="3023"/>
                      </a:lnTo>
                      <a:lnTo>
                        <a:pt x="2686" y="3044"/>
                      </a:lnTo>
                      <a:lnTo>
                        <a:pt x="2653" y="3065"/>
                      </a:lnTo>
                      <a:close/>
                      <a:moveTo>
                        <a:pt x="3327" y="2094"/>
                      </a:moveTo>
                      <a:lnTo>
                        <a:pt x="3683" y="2029"/>
                      </a:lnTo>
                      <a:lnTo>
                        <a:pt x="3683" y="1564"/>
                      </a:lnTo>
                      <a:lnTo>
                        <a:pt x="3470" y="1522"/>
                      </a:lnTo>
                      <a:lnTo>
                        <a:pt x="3299" y="1494"/>
                      </a:lnTo>
                      <a:lnTo>
                        <a:pt x="3311" y="1537"/>
                      </a:lnTo>
                      <a:lnTo>
                        <a:pt x="3321" y="1580"/>
                      </a:lnTo>
                      <a:lnTo>
                        <a:pt x="3329" y="1626"/>
                      </a:lnTo>
                      <a:lnTo>
                        <a:pt x="3335" y="1670"/>
                      </a:lnTo>
                      <a:lnTo>
                        <a:pt x="3341" y="1716"/>
                      </a:lnTo>
                      <a:lnTo>
                        <a:pt x="3345" y="1761"/>
                      </a:lnTo>
                      <a:lnTo>
                        <a:pt x="3347" y="1808"/>
                      </a:lnTo>
                      <a:lnTo>
                        <a:pt x="3348" y="1854"/>
                      </a:lnTo>
                      <a:lnTo>
                        <a:pt x="3347" y="1886"/>
                      </a:lnTo>
                      <a:lnTo>
                        <a:pt x="3346" y="1915"/>
                      </a:lnTo>
                      <a:lnTo>
                        <a:pt x="3345" y="1945"/>
                      </a:lnTo>
                      <a:lnTo>
                        <a:pt x="3342" y="1976"/>
                      </a:lnTo>
                      <a:lnTo>
                        <a:pt x="3339" y="2005"/>
                      </a:lnTo>
                      <a:lnTo>
                        <a:pt x="3336" y="2035"/>
                      </a:lnTo>
                      <a:lnTo>
                        <a:pt x="3332" y="2065"/>
                      </a:lnTo>
                      <a:lnTo>
                        <a:pt x="3327" y="2094"/>
                      </a:lnTo>
                      <a:close/>
                      <a:moveTo>
                        <a:pt x="3085" y="1044"/>
                      </a:moveTo>
                      <a:lnTo>
                        <a:pt x="3301" y="718"/>
                      </a:lnTo>
                      <a:lnTo>
                        <a:pt x="2963" y="338"/>
                      </a:lnTo>
                      <a:lnTo>
                        <a:pt x="2633" y="632"/>
                      </a:lnTo>
                      <a:lnTo>
                        <a:pt x="2666" y="652"/>
                      </a:lnTo>
                      <a:lnTo>
                        <a:pt x="2698" y="673"/>
                      </a:lnTo>
                      <a:lnTo>
                        <a:pt x="2731" y="695"/>
                      </a:lnTo>
                      <a:lnTo>
                        <a:pt x="2762" y="717"/>
                      </a:lnTo>
                      <a:lnTo>
                        <a:pt x="2792" y="741"/>
                      </a:lnTo>
                      <a:lnTo>
                        <a:pt x="2823" y="765"/>
                      </a:lnTo>
                      <a:lnTo>
                        <a:pt x="2852" y="789"/>
                      </a:lnTo>
                      <a:lnTo>
                        <a:pt x="2881" y="814"/>
                      </a:lnTo>
                      <a:lnTo>
                        <a:pt x="2909" y="842"/>
                      </a:lnTo>
                      <a:lnTo>
                        <a:pt x="2936" y="868"/>
                      </a:lnTo>
                      <a:lnTo>
                        <a:pt x="2963" y="895"/>
                      </a:lnTo>
                      <a:lnTo>
                        <a:pt x="2989" y="924"/>
                      </a:lnTo>
                      <a:lnTo>
                        <a:pt x="3014" y="953"/>
                      </a:lnTo>
                      <a:lnTo>
                        <a:pt x="3038" y="982"/>
                      </a:lnTo>
                      <a:lnTo>
                        <a:pt x="3062" y="1013"/>
                      </a:lnTo>
                      <a:lnTo>
                        <a:pt x="3085" y="1044"/>
                      </a:lnTo>
                      <a:close/>
                      <a:moveTo>
                        <a:pt x="2154" y="452"/>
                      </a:moveTo>
                      <a:lnTo>
                        <a:pt x="2116" y="0"/>
                      </a:lnTo>
                      <a:lnTo>
                        <a:pt x="1608" y="0"/>
                      </a:lnTo>
                      <a:lnTo>
                        <a:pt x="1532" y="459"/>
                      </a:lnTo>
                      <a:lnTo>
                        <a:pt x="1572" y="451"/>
                      </a:lnTo>
                      <a:lnTo>
                        <a:pt x="1612" y="444"/>
                      </a:lnTo>
                      <a:lnTo>
                        <a:pt x="1654" y="437"/>
                      </a:lnTo>
                      <a:lnTo>
                        <a:pt x="1694" y="432"/>
                      </a:lnTo>
                      <a:lnTo>
                        <a:pt x="1736" y="428"/>
                      </a:lnTo>
                      <a:lnTo>
                        <a:pt x="1778" y="425"/>
                      </a:lnTo>
                      <a:lnTo>
                        <a:pt x="1820" y="424"/>
                      </a:lnTo>
                      <a:lnTo>
                        <a:pt x="1862" y="423"/>
                      </a:lnTo>
                      <a:lnTo>
                        <a:pt x="1900" y="423"/>
                      </a:lnTo>
                      <a:lnTo>
                        <a:pt x="1937" y="425"/>
                      </a:lnTo>
                      <a:lnTo>
                        <a:pt x="1974" y="427"/>
                      </a:lnTo>
                      <a:lnTo>
                        <a:pt x="2010" y="430"/>
                      </a:lnTo>
                      <a:lnTo>
                        <a:pt x="2047" y="434"/>
                      </a:lnTo>
                      <a:lnTo>
                        <a:pt x="2083" y="439"/>
                      </a:lnTo>
                      <a:lnTo>
                        <a:pt x="2118" y="445"/>
                      </a:lnTo>
                      <a:lnTo>
                        <a:pt x="2154" y="452"/>
                      </a:lnTo>
                      <a:close/>
                      <a:moveTo>
                        <a:pt x="1122" y="614"/>
                      </a:moveTo>
                      <a:lnTo>
                        <a:pt x="762" y="296"/>
                      </a:lnTo>
                      <a:lnTo>
                        <a:pt x="382" y="677"/>
                      </a:lnTo>
                      <a:lnTo>
                        <a:pt x="653" y="1025"/>
                      </a:lnTo>
                      <a:lnTo>
                        <a:pt x="676" y="994"/>
                      </a:lnTo>
                      <a:lnTo>
                        <a:pt x="702" y="964"/>
                      </a:lnTo>
                      <a:lnTo>
                        <a:pt x="726" y="935"/>
                      </a:lnTo>
                      <a:lnTo>
                        <a:pt x="752" y="905"/>
                      </a:lnTo>
                      <a:lnTo>
                        <a:pt x="780" y="877"/>
                      </a:lnTo>
                      <a:lnTo>
                        <a:pt x="807" y="849"/>
                      </a:lnTo>
                      <a:lnTo>
                        <a:pt x="835" y="823"/>
                      </a:lnTo>
                      <a:lnTo>
                        <a:pt x="865" y="796"/>
                      </a:lnTo>
                      <a:lnTo>
                        <a:pt x="894" y="771"/>
                      </a:lnTo>
                      <a:lnTo>
                        <a:pt x="924" y="746"/>
                      </a:lnTo>
                      <a:lnTo>
                        <a:pt x="956" y="722"/>
                      </a:lnTo>
                      <a:lnTo>
                        <a:pt x="988" y="699"/>
                      </a:lnTo>
                      <a:lnTo>
                        <a:pt x="1020" y="677"/>
                      </a:lnTo>
                      <a:lnTo>
                        <a:pt x="1054" y="655"/>
                      </a:lnTo>
                      <a:lnTo>
                        <a:pt x="1087" y="635"/>
                      </a:lnTo>
                      <a:lnTo>
                        <a:pt x="1122" y="61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" name="Freeform 188"/>
                <p:cNvSpPr>
                  <a:spLocks noEditPoints="1"/>
                </p:cNvSpPr>
                <p:nvPr/>
              </p:nvSpPr>
              <p:spPr bwMode="auto">
                <a:xfrm>
                  <a:off x="3861" y="3623"/>
                  <a:ext cx="168" cy="169"/>
                </a:xfrm>
                <a:custGeom>
                  <a:avLst/>
                  <a:gdLst>
                    <a:gd name="T0" fmla="*/ 0 w 3682"/>
                    <a:gd name="T1" fmla="*/ 0 h 3719"/>
                    <a:gd name="T2" fmla="*/ 0 w 3682"/>
                    <a:gd name="T3" fmla="*/ 0 h 3719"/>
                    <a:gd name="T4" fmla="*/ 0 w 3682"/>
                    <a:gd name="T5" fmla="*/ 0 h 3719"/>
                    <a:gd name="T6" fmla="*/ 0 w 3682"/>
                    <a:gd name="T7" fmla="*/ 0 h 3719"/>
                    <a:gd name="T8" fmla="*/ 0 w 3682"/>
                    <a:gd name="T9" fmla="*/ 0 h 3719"/>
                    <a:gd name="T10" fmla="*/ 0 w 3682"/>
                    <a:gd name="T11" fmla="*/ 0 h 3719"/>
                    <a:gd name="T12" fmla="*/ 0 w 3682"/>
                    <a:gd name="T13" fmla="*/ 0 h 3719"/>
                    <a:gd name="T14" fmla="*/ 0 w 3682"/>
                    <a:gd name="T15" fmla="*/ 0 h 3719"/>
                    <a:gd name="T16" fmla="*/ 0 w 3682"/>
                    <a:gd name="T17" fmla="*/ 0 h 3719"/>
                    <a:gd name="T18" fmla="*/ 0 w 3682"/>
                    <a:gd name="T19" fmla="*/ 0 h 3719"/>
                    <a:gd name="T20" fmla="*/ 0 w 3682"/>
                    <a:gd name="T21" fmla="*/ 0 h 3719"/>
                    <a:gd name="T22" fmla="*/ 0 w 3682"/>
                    <a:gd name="T23" fmla="*/ 0 h 3719"/>
                    <a:gd name="T24" fmla="*/ 0 w 3682"/>
                    <a:gd name="T25" fmla="*/ 0 h 3719"/>
                    <a:gd name="T26" fmla="*/ 0 w 3682"/>
                    <a:gd name="T27" fmla="*/ 0 h 3719"/>
                    <a:gd name="T28" fmla="*/ 0 w 3682"/>
                    <a:gd name="T29" fmla="*/ 0 h 3719"/>
                    <a:gd name="T30" fmla="*/ 0 w 3682"/>
                    <a:gd name="T31" fmla="*/ 0 h 3719"/>
                    <a:gd name="T32" fmla="*/ 0 w 3682"/>
                    <a:gd name="T33" fmla="*/ 0 h 3719"/>
                    <a:gd name="T34" fmla="*/ 0 w 3682"/>
                    <a:gd name="T35" fmla="*/ 0 h 3719"/>
                    <a:gd name="T36" fmla="*/ 0 w 3682"/>
                    <a:gd name="T37" fmla="*/ 0 h 3719"/>
                    <a:gd name="T38" fmla="*/ 0 w 3682"/>
                    <a:gd name="T39" fmla="*/ 0 h 3719"/>
                    <a:gd name="T40" fmla="*/ 0 w 3682"/>
                    <a:gd name="T41" fmla="*/ 0 h 3719"/>
                    <a:gd name="T42" fmla="*/ 0 w 3682"/>
                    <a:gd name="T43" fmla="*/ 0 h 3719"/>
                    <a:gd name="T44" fmla="*/ 0 w 3682"/>
                    <a:gd name="T45" fmla="*/ 0 h 3719"/>
                    <a:gd name="T46" fmla="*/ 0 w 3682"/>
                    <a:gd name="T47" fmla="*/ 0 h 3719"/>
                    <a:gd name="T48" fmla="*/ 0 w 3682"/>
                    <a:gd name="T49" fmla="*/ 0 h 3719"/>
                    <a:gd name="T50" fmla="*/ 0 w 3682"/>
                    <a:gd name="T51" fmla="*/ 0 h 3719"/>
                    <a:gd name="T52" fmla="*/ 0 w 3682"/>
                    <a:gd name="T53" fmla="*/ 0 h 3719"/>
                    <a:gd name="T54" fmla="*/ 0 w 3682"/>
                    <a:gd name="T55" fmla="*/ 0 h 3719"/>
                    <a:gd name="T56" fmla="*/ 0 w 3682"/>
                    <a:gd name="T57" fmla="*/ 0 h 3719"/>
                    <a:gd name="T58" fmla="*/ 0 w 3682"/>
                    <a:gd name="T59" fmla="*/ 0 h 3719"/>
                    <a:gd name="T60" fmla="*/ 0 w 3682"/>
                    <a:gd name="T61" fmla="*/ 0 h 3719"/>
                    <a:gd name="T62" fmla="*/ 0 w 3682"/>
                    <a:gd name="T63" fmla="*/ 0 h 3719"/>
                    <a:gd name="T64" fmla="*/ 0 w 3682"/>
                    <a:gd name="T65" fmla="*/ 0 h 3719"/>
                    <a:gd name="T66" fmla="*/ 0 w 3682"/>
                    <a:gd name="T67" fmla="*/ 0 h 3719"/>
                    <a:gd name="T68" fmla="*/ 0 w 3682"/>
                    <a:gd name="T69" fmla="*/ 0 h 3719"/>
                    <a:gd name="T70" fmla="*/ 0 w 3682"/>
                    <a:gd name="T71" fmla="*/ 0 h 3719"/>
                    <a:gd name="T72" fmla="*/ 0 w 3682"/>
                    <a:gd name="T73" fmla="*/ 0 h 3719"/>
                    <a:gd name="T74" fmla="*/ 0 w 3682"/>
                    <a:gd name="T75" fmla="*/ 0 h 3719"/>
                    <a:gd name="T76" fmla="*/ 0 w 3682"/>
                    <a:gd name="T77" fmla="*/ 0 h 3719"/>
                    <a:gd name="T78" fmla="*/ 0 w 3682"/>
                    <a:gd name="T79" fmla="*/ 0 h 3719"/>
                    <a:gd name="T80" fmla="*/ 0 w 3682"/>
                    <a:gd name="T81" fmla="*/ 0 h 3719"/>
                    <a:gd name="T82" fmla="*/ 0 w 3682"/>
                    <a:gd name="T83" fmla="*/ 0 h 3719"/>
                    <a:gd name="T84" fmla="*/ 0 w 3682"/>
                    <a:gd name="T85" fmla="*/ 0 h 3719"/>
                    <a:gd name="T86" fmla="*/ 0 w 3682"/>
                    <a:gd name="T87" fmla="*/ 0 h 3719"/>
                    <a:gd name="T88" fmla="*/ 0 w 3682"/>
                    <a:gd name="T89" fmla="*/ 0 h 3719"/>
                    <a:gd name="T90" fmla="*/ 0 w 3682"/>
                    <a:gd name="T91" fmla="*/ 0 h 3719"/>
                    <a:gd name="T92" fmla="*/ 0 w 3682"/>
                    <a:gd name="T93" fmla="*/ 0 h 3719"/>
                    <a:gd name="T94" fmla="*/ 0 w 3682"/>
                    <a:gd name="T95" fmla="*/ 0 h 3719"/>
                    <a:gd name="T96" fmla="*/ 0 w 3682"/>
                    <a:gd name="T97" fmla="*/ 0 h 3719"/>
                    <a:gd name="T98" fmla="*/ 0 w 3682"/>
                    <a:gd name="T99" fmla="*/ 0 h 3719"/>
                    <a:gd name="T100" fmla="*/ 0 w 3682"/>
                    <a:gd name="T101" fmla="*/ 0 h 3719"/>
                    <a:gd name="T102" fmla="*/ 0 w 3682"/>
                    <a:gd name="T103" fmla="*/ 0 h 3719"/>
                    <a:gd name="T104" fmla="*/ 0 w 3682"/>
                    <a:gd name="T105" fmla="*/ 0 h 3719"/>
                    <a:gd name="T106" fmla="*/ 0 w 3682"/>
                    <a:gd name="T107" fmla="*/ 0 h 3719"/>
                    <a:gd name="T108" fmla="*/ 0 w 3682"/>
                    <a:gd name="T109" fmla="*/ 0 h 3719"/>
                    <a:gd name="T110" fmla="*/ 0 w 3682"/>
                    <a:gd name="T111" fmla="*/ 0 h 3719"/>
                    <a:gd name="T112" fmla="*/ 0 w 3682"/>
                    <a:gd name="T113" fmla="*/ 0 h 3719"/>
                    <a:gd name="T114" fmla="*/ 0 w 3682"/>
                    <a:gd name="T115" fmla="*/ 0 h 3719"/>
                    <a:gd name="T116" fmla="*/ 0 w 3682"/>
                    <a:gd name="T117" fmla="*/ 0 h 3719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682"/>
                    <a:gd name="T178" fmla="*/ 0 h 3719"/>
                    <a:gd name="T179" fmla="*/ 3682 w 3682"/>
                    <a:gd name="T180" fmla="*/ 3719 h 3719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682" h="3719">
                      <a:moveTo>
                        <a:pt x="1862" y="424"/>
                      </a:moveTo>
                      <a:lnTo>
                        <a:pt x="1938" y="426"/>
                      </a:lnTo>
                      <a:lnTo>
                        <a:pt x="2014" y="431"/>
                      </a:lnTo>
                      <a:lnTo>
                        <a:pt x="2088" y="440"/>
                      </a:lnTo>
                      <a:lnTo>
                        <a:pt x="2161" y="453"/>
                      </a:lnTo>
                      <a:lnTo>
                        <a:pt x="2233" y="469"/>
                      </a:lnTo>
                      <a:lnTo>
                        <a:pt x="2303" y="488"/>
                      </a:lnTo>
                      <a:lnTo>
                        <a:pt x="2371" y="510"/>
                      </a:lnTo>
                      <a:lnTo>
                        <a:pt x="2439" y="536"/>
                      </a:lnTo>
                      <a:lnTo>
                        <a:pt x="2505" y="565"/>
                      </a:lnTo>
                      <a:lnTo>
                        <a:pt x="2569" y="596"/>
                      </a:lnTo>
                      <a:lnTo>
                        <a:pt x="2630" y="631"/>
                      </a:lnTo>
                      <a:lnTo>
                        <a:pt x="2691" y="668"/>
                      </a:lnTo>
                      <a:lnTo>
                        <a:pt x="2750" y="709"/>
                      </a:lnTo>
                      <a:lnTo>
                        <a:pt x="2806" y="751"/>
                      </a:lnTo>
                      <a:lnTo>
                        <a:pt x="2859" y="795"/>
                      </a:lnTo>
                      <a:lnTo>
                        <a:pt x="2911" y="843"/>
                      </a:lnTo>
                      <a:lnTo>
                        <a:pt x="2960" y="892"/>
                      </a:lnTo>
                      <a:lnTo>
                        <a:pt x="3007" y="945"/>
                      </a:lnTo>
                      <a:lnTo>
                        <a:pt x="3051" y="999"/>
                      </a:lnTo>
                      <a:lnTo>
                        <a:pt x="3093" y="1055"/>
                      </a:lnTo>
                      <a:lnTo>
                        <a:pt x="3131" y="1113"/>
                      </a:lnTo>
                      <a:lnTo>
                        <a:pt x="3168" y="1173"/>
                      </a:lnTo>
                      <a:lnTo>
                        <a:pt x="3200" y="1235"/>
                      </a:lnTo>
                      <a:lnTo>
                        <a:pt x="3231" y="1298"/>
                      </a:lnTo>
                      <a:lnTo>
                        <a:pt x="3257" y="1363"/>
                      </a:lnTo>
                      <a:lnTo>
                        <a:pt x="3280" y="1430"/>
                      </a:lnTo>
                      <a:lnTo>
                        <a:pt x="3300" y="1498"/>
                      </a:lnTo>
                      <a:lnTo>
                        <a:pt x="3318" y="1567"/>
                      </a:lnTo>
                      <a:lnTo>
                        <a:pt x="3330" y="1637"/>
                      </a:lnTo>
                      <a:lnTo>
                        <a:pt x="3340" y="1709"/>
                      </a:lnTo>
                      <a:lnTo>
                        <a:pt x="3346" y="1781"/>
                      </a:lnTo>
                      <a:lnTo>
                        <a:pt x="3348" y="1855"/>
                      </a:lnTo>
                      <a:lnTo>
                        <a:pt x="3346" y="1928"/>
                      </a:lnTo>
                      <a:lnTo>
                        <a:pt x="3340" y="2001"/>
                      </a:lnTo>
                      <a:lnTo>
                        <a:pt x="3330" y="2072"/>
                      </a:lnTo>
                      <a:lnTo>
                        <a:pt x="3318" y="2143"/>
                      </a:lnTo>
                      <a:lnTo>
                        <a:pt x="3300" y="2211"/>
                      </a:lnTo>
                      <a:lnTo>
                        <a:pt x="3280" y="2280"/>
                      </a:lnTo>
                      <a:lnTo>
                        <a:pt x="3257" y="2346"/>
                      </a:lnTo>
                      <a:lnTo>
                        <a:pt x="3231" y="2411"/>
                      </a:lnTo>
                      <a:lnTo>
                        <a:pt x="3200" y="2474"/>
                      </a:lnTo>
                      <a:lnTo>
                        <a:pt x="3168" y="2536"/>
                      </a:lnTo>
                      <a:lnTo>
                        <a:pt x="3131" y="2596"/>
                      </a:lnTo>
                      <a:lnTo>
                        <a:pt x="3093" y="2654"/>
                      </a:lnTo>
                      <a:lnTo>
                        <a:pt x="3051" y="2711"/>
                      </a:lnTo>
                      <a:lnTo>
                        <a:pt x="3007" y="2764"/>
                      </a:lnTo>
                      <a:lnTo>
                        <a:pt x="2960" y="2817"/>
                      </a:lnTo>
                      <a:lnTo>
                        <a:pt x="2911" y="2866"/>
                      </a:lnTo>
                      <a:lnTo>
                        <a:pt x="2859" y="2914"/>
                      </a:lnTo>
                      <a:lnTo>
                        <a:pt x="2806" y="2959"/>
                      </a:lnTo>
                      <a:lnTo>
                        <a:pt x="2750" y="3002"/>
                      </a:lnTo>
                      <a:lnTo>
                        <a:pt x="2691" y="3041"/>
                      </a:lnTo>
                      <a:lnTo>
                        <a:pt x="2630" y="3078"/>
                      </a:lnTo>
                      <a:lnTo>
                        <a:pt x="2569" y="3113"/>
                      </a:lnTo>
                      <a:lnTo>
                        <a:pt x="2505" y="3145"/>
                      </a:lnTo>
                      <a:lnTo>
                        <a:pt x="2439" y="3173"/>
                      </a:lnTo>
                      <a:lnTo>
                        <a:pt x="2371" y="3200"/>
                      </a:lnTo>
                      <a:lnTo>
                        <a:pt x="2303" y="3222"/>
                      </a:lnTo>
                      <a:lnTo>
                        <a:pt x="2233" y="3241"/>
                      </a:lnTo>
                      <a:lnTo>
                        <a:pt x="2161" y="3257"/>
                      </a:lnTo>
                      <a:lnTo>
                        <a:pt x="2088" y="3269"/>
                      </a:lnTo>
                      <a:lnTo>
                        <a:pt x="2014" y="3279"/>
                      </a:lnTo>
                      <a:lnTo>
                        <a:pt x="1938" y="3285"/>
                      </a:lnTo>
                      <a:lnTo>
                        <a:pt x="1862" y="3287"/>
                      </a:lnTo>
                      <a:lnTo>
                        <a:pt x="1786" y="3285"/>
                      </a:lnTo>
                      <a:lnTo>
                        <a:pt x="1711" y="3279"/>
                      </a:lnTo>
                      <a:lnTo>
                        <a:pt x="1637" y="3269"/>
                      </a:lnTo>
                      <a:lnTo>
                        <a:pt x="1564" y="3257"/>
                      </a:lnTo>
                      <a:lnTo>
                        <a:pt x="1492" y="3241"/>
                      </a:lnTo>
                      <a:lnTo>
                        <a:pt x="1421" y="3222"/>
                      </a:lnTo>
                      <a:lnTo>
                        <a:pt x="1352" y="3200"/>
                      </a:lnTo>
                      <a:lnTo>
                        <a:pt x="1286" y="3173"/>
                      </a:lnTo>
                      <a:lnTo>
                        <a:pt x="1220" y="3145"/>
                      </a:lnTo>
                      <a:lnTo>
                        <a:pt x="1155" y="3113"/>
                      </a:lnTo>
                      <a:lnTo>
                        <a:pt x="1093" y="3078"/>
                      </a:lnTo>
                      <a:lnTo>
                        <a:pt x="1033" y="3041"/>
                      </a:lnTo>
                      <a:lnTo>
                        <a:pt x="975" y="3002"/>
                      </a:lnTo>
                      <a:lnTo>
                        <a:pt x="918" y="2959"/>
                      </a:lnTo>
                      <a:lnTo>
                        <a:pt x="865" y="2914"/>
                      </a:lnTo>
                      <a:lnTo>
                        <a:pt x="813" y="2866"/>
                      </a:lnTo>
                      <a:lnTo>
                        <a:pt x="763" y="2817"/>
                      </a:lnTo>
                      <a:lnTo>
                        <a:pt x="717" y="2764"/>
                      </a:lnTo>
                      <a:lnTo>
                        <a:pt x="673" y="2711"/>
                      </a:lnTo>
                      <a:lnTo>
                        <a:pt x="632" y="2654"/>
                      </a:lnTo>
                      <a:lnTo>
                        <a:pt x="592" y="2596"/>
                      </a:lnTo>
                      <a:lnTo>
                        <a:pt x="557" y="2536"/>
                      </a:lnTo>
                      <a:lnTo>
                        <a:pt x="524" y="2474"/>
                      </a:lnTo>
                      <a:lnTo>
                        <a:pt x="494" y="2411"/>
                      </a:lnTo>
                      <a:lnTo>
                        <a:pt x="468" y="2346"/>
                      </a:lnTo>
                      <a:lnTo>
                        <a:pt x="445" y="2280"/>
                      </a:lnTo>
                      <a:lnTo>
                        <a:pt x="424" y="2211"/>
                      </a:lnTo>
                      <a:lnTo>
                        <a:pt x="407" y="2143"/>
                      </a:lnTo>
                      <a:lnTo>
                        <a:pt x="394" y="2072"/>
                      </a:lnTo>
                      <a:lnTo>
                        <a:pt x="385" y="2001"/>
                      </a:lnTo>
                      <a:lnTo>
                        <a:pt x="379" y="1928"/>
                      </a:lnTo>
                      <a:lnTo>
                        <a:pt x="378" y="1855"/>
                      </a:lnTo>
                      <a:lnTo>
                        <a:pt x="379" y="1781"/>
                      </a:lnTo>
                      <a:lnTo>
                        <a:pt x="385" y="1709"/>
                      </a:lnTo>
                      <a:lnTo>
                        <a:pt x="394" y="1637"/>
                      </a:lnTo>
                      <a:lnTo>
                        <a:pt x="407" y="1567"/>
                      </a:lnTo>
                      <a:lnTo>
                        <a:pt x="424" y="1498"/>
                      </a:lnTo>
                      <a:lnTo>
                        <a:pt x="445" y="1430"/>
                      </a:lnTo>
                      <a:lnTo>
                        <a:pt x="468" y="1363"/>
                      </a:lnTo>
                      <a:lnTo>
                        <a:pt x="494" y="1298"/>
                      </a:lnTo>
                      <a:lnTo>
                        <a:pt x="524" y="1235"/>
                      </a:lnTo>
                      <a:lnTo>
                        <a:pt x="557" y="1173"/>
                      </a:lnTo>
                      <a:lnTo>
                        <a:pt x="592" y="1113"/>
                      </a:lnTo>
                      <a:lnTo>
                        <a:pt x="632" y="1055"/>
                      </a:lnTo>
                      <a:lnTo>
                        <a:pt x="673" y="999"/>
                      </a:lnTo>
                      <a:lnTo>
                        <a:pt x="717" y="945"/>
                      </a:lnTo>
                      <a:lnTo>
                        <a:pt x="763" y="892"/>
                      </a:lnTo>
                      <a:lnTo>
                        <a:pt x="813" y="843"/>
                      </a:lnTo>
                      <a:lnTo>
                        <a:pt x="865" y="795"/>
                      </a:lnTo>
                      <a:lnTo>
                        <a:pt x="918" y="751"/>
                      </a:lnTo>
                      <a:lnTo>
                        <a:pt x="975" y="709"/>
                      </a:lnTo>
                      <a:lnTo>
                        <a:pt x="1033" y="668"/>
                      </a:lnTo>
                      <a:lnTo>
                        <a:pt x="1093" y="631"/>
                      </a:lnTo>
                      <a:lnTo>
                        <a:pt x="1155" y="596"/>
                      </a:lnTo>
                      <a:lnTo>
                        <a:pt x="1220" y="565"/>
                      </a:lnTo>
                      <a:lnTo>
                        <a:pt x="1286" y="536"/>
                      </a:lnTo>
                      <a:lnTo>
                        <a:pt x="1352" y="510"/>
                      </a:lnTo>
                      <a:lnTo>
                        <a:pt x="1421" y="488"/>
                      </a:lnTo>
                      <a:lnTo>
                        <a:pt x="1492" y="469"/>
                      </a:lnTo>
                      <a:lnTo>
                        <a:pt x="1564" y="453"/>
                      </a:lnTo>
                      <a:lnTo>
                        <a:pt x="1637" y="440"/>
                      </a:lnTo>
                      <a:lnTo>
                        <a:pt x="1711" y="431"/>
                      </a:lnTo>
                      <a:lnTo>
                        <a:pt x="1786" y="426"/>
                      </a:lnTo>
                      <a:lnTo>
                        <a:pt x="1862" y="424"/>
                      </a:lnTo>
                      <a:close/>
                      <a:moveTo>
                        <a:pt x="1862" y="1171"/>
                      </a:moveTo>
                      <a:lnTo>
                        <a:pt x="1899" y="1172"/>
                      </a:lnTo>
                      <a:lnTo>
                        <a:pt x="1934" y="1174"/>
                      </a:lnTo>
                      <a:lnTo>
                        <a:pt x="1970" y="1179"/>
                      </a:lnTo>
                      <a:lnTo>
                        <a:pt x="2005" y="1186"/>
                      </a:lnTo>
                      <a:lnTo>
                        <a:pt x="2039" y="1193"/>
                      </a:lnTo>
                      <a:lnTo>
                        <a:pt x="2073" y="1202"/>
                      </a:lnTo>
                      <a:lnTo>
                        <a:pt x="2105" y="1213"/>
                      </a:lnTo>
                      <a:lnTo>
                        <a:pt x="2138" y="1225"/>
                      </a:lnTo>
                      <a:lnTo>
                        <a:pt x="2169" y="1239"/>
                      </a:lnTo>
                      <a:lnTo>
                        <a:pt x="2199" y="1254"/>
                      </a:lnTo>
                      <a:lnTo>
                        <a:pt x="2230" y="1270"/>
                      </a:lnTo>
                      <a:lnTo>
                        <a:pt x="2258" y="1289"/>
                      </a:lnTo>
                      <a:lnTo>
                        <a:pt x="2285" y="1308"/>
                      </a:lnTo>
                      <a:lnTo>
                        <a:pt x="2313" y="1328"/>
                      </a:lnTo>
                      <a:lnTo>
                        <a:pt x="2338" y="1349"/>
                      </a:lnTo>
                      <a:lnTo>
                        <a:pt x="2363" y="1371"/>
                      </a:lnTo>
                      <a:lnTo>
                        <a:pt x="2387" y="1396"/>
                      </a:lnTo>
                      <a:lnTo>
                        <a:pt x="2409" y="1420"/>
                      </a:lnTo>
                      <a:lnTo>
                        <a:pt x="2430" y="1446"/>
                      </a:lnTo>
                      <a:lnTo>
                        <a:pt x="2450" y="1473"/>
                      </a:lnTo>
                      <a:lnTo>
                        <a:pt x="2469" y="1501"/>
                      </a:lnTo>
                      <a:lnTo>
                        <a:pt x="2486" y="1529"/>
                      </a:lnTo>
                      <a:lnTo>
                        <a:pt x="2501" y="1558"/>
                      </a:lnTo>
                      <a:lnTo>
                        <a:pt x="2515" y="1589"/>
                      </a:lnTo>
                      <a:lnTo>
                        <a:pt x="2528" y="1620"/>
                      </a:lnTo>
                      <a:lnTo>
                        <a:pt x="2539" y="1651"/>
                      </a:lnTo>
                      <a:lnTo>
                        <a:pt x="2550" y="1685"/>
                      </a:lnTo>
                      <a:lnTo>
                        <a:pt x="2557" y="1717"/>
                      </a:lnTo>
                      <a:lnTo>
                        <a:pt x="2564" y="1750"/>
                      </a:lnTo>
                      <a:lnTo>
                        <a:pt x="2568" y="1785"/>
                      </a:lnTo>
                      <a:lnTo>
                        <a:pt x="2571" y="1819"/>
                      </a:lnTo>
                      <a:lnTo>
                        <a:pt x="2572" y="1855"/>
                      </a:lnTo>
                      <a:lnTo>
                        <a:pt x="2571" y="1890"/>
                      </a:lnTo>
                      <a:lnTo>
                        <a:pt x="2568" y="1924"/>
                      </a:lnTo>
                      <a:lnTo>
                        <a:pt x="2564" y="1959"/>
                      </a:lnTo>
                      <a:lnTo>
                        <a:pt x="2557" y="1992"/>
                      </a:lnTo>
                      <a:lnTo>
                        <a:pt x="2550" y="2025"/>
                      </a:lnTo>
                      <a:lnTo>
                        <a:pt x="2539" y="2058"/>
                      </a:lnTo>
                      <a:lnTo>
                        <a:pt x="2528" y="2089"/>
                      </a:lnTo>
                      <a:lnTo>
                        <a:pt x="2515" y="2120"/>
                      </a:lnTo>
                      <a:lnTo>
                        <a:pt x="2501" y="2151"/>
                      </a:lnTo>
                      <a:lnTo>
                        <a:pt x="2486" y="2180"/>
                      </a:lnTo>
                      <a:lnTo>
                        <a:pt x="2469" y="2209"/>
                      </a:lnTo>
                      <a:lnTo>
                        <a:pt x="2450" y="2237"/>
                      </a:lnTo>
                      <a:lnTo>
                        <a:pt x="2430" y="2264"/>
                      </a:lnTo>
                      <a:lnTo>
                        <a:pt x="2409" y="2289"/>
                      </a:lnTo>
                      <a:lnTo>
                        <a:pt x="2387" y="2314"/>
                      </a:lnTo>
                      <a:lnTo>
                        <a:pt x="2363" y="2338"/>
                      </a:lnTo>
                      <a:lnTo>
                        <a:pt x="2338" y="2361"/>
                      </a:lnTo>
                      <a:lnTo>
                        <a:pt x="2313" y="2382"/>
                      </a:lnTo>
                      <a:lnTo>
                        <a:pt x="2285" y="2402"/>
                      </a:lnTo>
                      <a:lnTo>
                        <a:pt x="2258" y="2422"/>
                      </a:lnTo>
                      <a:lnTo>
                        <a:pt x="2230" y="2439"/>
                      </a:lnTo>
                      <a:lnTo>
                        <a:pt x="2199" y="2456"/>
                      </a:lnTo>
                      <a:lnTo>
                        <a:pt x="2169" y="2471"/>
                      </a:lnTo>
                      <a:lnTo>
                        <a:pt x="2138" y="2484"/>
                      </a:lnTo>
                      <a:lnTo>
                        <a:pt x="2105" y="2496"/>
                      </a:lnTo>
                      <a:lnTo>
                        <a:pt x="2073" y="2507"/>
                      </a:lnTo>
                      <a:lnTo>
                        <a:pt x="2039" y="2517"/>
                      </a:lnTo>
                      <a:lnTo>
                        <a:pt x="2005" y="2525"/>
                      </a:lnTo>
                      <a:lnTo>
                        <a:pt x="1970" y="2531"/>
                      </a:lnTo>
                      <a:lnTo>
                        <a:pt x="1934" y="2535"/>
                      </a:lnTo>
                      <a:lnTo>
                        <a:pt x="1899" y="2538"/>
                      </a:lnTo>
                      <a:lnTo>
                        <a:pt x="1862" y="2538"/>
                      </a:lnTo>
                      <a:lnTo>
                        <a:pt x="1826" y="2538"/>
                      </a:lnTo>
                      <a:lnTo>
                        <a:pt x="1789" y="2535"/>
                      </a:lnTo>
                      <a:lnTo>
                        <a:pt x="1754" y="2531"/>
                      </a:lnTo>
                      <a:lnTo>
                        <a:pt x="1720" y="2525"/>
                      </a:lnTo>
                      <a:lnTo>
                        <a:pt x="1685" y="2517"/>
                      </a:lnTo>
                      <a:lnTo>
                        <a:pt x="1652" y="2507"/>
                      </a:lnTo>
                      <a:lnTo>
                        <a:pt x="1618" y="2496"/>
                      </a:lnTo>
                      <a:lnTo>
                        <a:pt x="1587" y="2484"/>
                      </a:lnTo>
                      <a:lnTo>
                        <a:pt x="1556" y="2471"/>
                      </a:lnTo>
                      <a:lnTo>
                        <a:pt x="1524" y="2456"/>
                      </a:lnTo>
                      <a:lnTo>
                        <a:pt x="1495" y="2439"/>
                      </a:lnTo>
                      <a:lnTo>
                        <a:pt x="1467" y="2422"/>
                      </a:lnTo>
                      <a:lnTo>
                        <a:pt x="1438" y="2402"/>
                      </a:lnTo>
                      <a:lnTo>
                        <a:pt x="1412" y="2382"/>
                      </a:lnTo>
                      <a:lnTo>
                        <a:pt x="1386" y="2361"/>
                      </a:lnTo>
                      <a:lnTo>
                        <a:pt x="1361" y="2338"/>
                      </a:lnTo>
                      <a:lnTo>
                        <a:pt x="1338" y="2314"/>
                      </a:lnTo>
                      <a:lnTo>
                        <a:pt x="1316" y="2289"/>
                      </a:lnTo>
                      <a:lnTo>
                        <a:pt x="1295" y="2264"/>
                      </a:lnTo>
                      <a:lnTo>
                        <a:pt x="1274" y="2237"/>
                      </a:lnTo>
                      <a:lnTo>
                        <a:pt x="1256" y="2209"/>
                      </a:lnTo>
                      <a:lnTo>
                        <a:pt x="1239" y="2180"/>
                      </a:lnTo>
                      <a:lnTo>
                        <a:pt x="1223" y="2151"/>
                      </a:lnTo>
                      <a:lnTo>
                        <a:pt x="1209" y="2120"/>
                      </a:lnTo>
                      <a:lnTo>
                        <a:pt x="1196" y="2089"/>
                      </a:lnTo>
                      <a:lnTo>
                        <a:pt x="1185" y="2058"/>
                      </a:lnTo>
                      <a:lnTo>
                        <a:pt x="1175" y="2025"/>
                      </a:lnTo>
                      <a:lnTo>
                        <a:pt x="1168" y="1992"/>
                      </a:lnTo>
                      <a:lnTo>
                        <a:pt x="1161" y="1959"/>
                      </a:lnTo>
                      <a:lnTo>
                        <a:pt x="1157" y="1924"/>
                      </a:lnTo>
                      <a:lnTo>
                        <a:pt x="1154" y="1890"/>
                      </a:lnTo>
                      <a:lnTo>
                        <a:pt x="1153" y="1855"/>
                      </a:lnTo>
                      <a:lnTo>
                        <a:pt x="1154" y="1819"/>
                      </a:lnTo>
                      <a:lnTo>
                        <a:pt x="1157" y="1785"/>
                      </a:lnTo>
                      <a:lnTo>
                        <a:pt x="1161" y="1750"/>
                      </a:lnTo>
                      <a:lnTo>
                        <a:pt x="1168" y="1717"/>
                      </a:lnTo>
                      <a:lnTo>
                        <a:pt x="1175" y="1685"/>
                      </a:lnTo>
                      <a:lnTo>
                        <a:pt x="1185" y="1651"/>
                      </a:lnTo>
                      <a:lnTo>
                        <a:pt x="1196" y="1620"/>
                      </a:lnTo>
                      <a:lnTo>
                        <a:pt x="1209" y="1589"/>
                      </a:lnTo>
                      <a:lnTo>
                        <a:pt x="1223" y="1558"/>
                      </a:lnTo>
                      <a:lnTo>
                        <a:pt x="1239" y="1529"/>
                      </a:lnTo>
                      <a:lnTo>
                        <a:pt x="1256" y="1501"/>
                      </a:lnTo>
                      <a:lnTo>
                        <a:pt x="1274" y="1473"/>
                      </a:lnTo>
                      <a:lnTo>
                        <a:pt x="1295" y="1446"/>
                      </a:lnTo>
                      <a:lnTo>
                        <a:pt x="1316" y="1420"/>
                      </a:lnTo>
                      <a:lnTo>
                        <a:pt x="1338" y="1396"/>
                      </a:lnTo>
                      <a:lnTo>
                        <a:pt x="1361" y="1371"/>
                      </a:lnTo>
                      <a:lnTo>
                        <a:pt x="1386" y="1349"/>
                      </a:lnTo>
                      <a:lnTo>
                        <a:pt x="1412" y="1328"/>
                      </a:lnTo>
                      <a:lnTo>
                        <a:pt x="1438" y="1308"/>
                      </a:lnTo>
                      <a:lnTo>
                        <a:pt x="1467" y="1289"/>
                      </a:lnTo>
                      <a:lnTo>
                        <a:pt x="1495" y="1270"/>
                      </a:lnTo>
                      <a:lnTo>
                        <a:pt x="1524" y="1254"/>
                      </a:lnTo>
                      <a:lnTo>
                        <a:pt x="1556" y="1239"/>
                      </a:lnTo>
                      <a:lnTo>
                        <a:pt x="1587" y="1225"/>
                      </a:lnTo>
                      <a:lnTo>
                        <a:pt x="1618" y="1213"/>
                      </a:lnTo>
                      <a:lnTo>
                        <a:pt x="1652" y="1202"/>
                      </a:lnTo>
                      <a:lnTo>
                        <a:pt x="1685" y="1193"/>
                      </a:lnTo>
                      <a:lnTo>
                        <a:pt x="1720" y="1186"/>
                      </a:lnTo>
                      <a:lnTo>
                        <a:pt x="1754" y="1179"/>
                      </a:lnTo>
                      <a:lnTo>
                        <a:pt x="1789" y="1174"/>
                      </a:lnTo>
                      <a:lnTo>
                        <a:pt x="1826" y="1172"/>
                      </a:lnTo>
                      <a:lnTo>
                        <a:pt x="1862" y="1171"/>
                      </a:lnTo>
                      <a:close/>
                      <a:moveTo>
                        <a:pt x="0" y="1564"/>
                      </a:moveTo>
                      <a:lnTo>
                        <a:pt x="0" y="2071"/>
                      </a:lnTo>
                      <a:lnTo>
                        <a:pt x="400" y="2107"/>
                      </a:lnTo>
                      <a:lnTo>
                        <a:pt x="395" y="2077"/>
                      </a:lnTo>
                      <a:lnTo>
                        <a:pt x="390" y="2046"/>
                      </a:lnTo>
                      <a:lnTo>
                        <a:pt x="387" y="2014"/>
                      </a:lnTo>
                      <a:lnTo>
                        <a:pt x="383" y="1983"/>
                      </a:lnTo>
                      <a:lnTo>
                        <a:pt x="381" y="1951"/>
                      </a:lnTo>
                      <a:lnTo>
                        <a:pt x="379" y="1919"/>
                      </a:lnTo>
                      <a:lnTo>
                        <a:pt x="378" y="1887"/>
                      </a:lnTo>
                      <a:lnTo>
                        <a:pt x="378" y="1855"/>
                      </a:lnTo>
                      <a:lnTo>
                        <a:pt x="378" y="1808"/>
                      </a:lnTo>
                      <a:lnTo>
                        <a:pt x="381" y="1762"/>
                      </a:lnTo>
                      <a:lnTo>
                        <a:pt x="384" y="1716"/>
                      </a:lnTo>
                      <a:lnTo>
                        <a:pt x="390" y="1671"/>
                      </a:lnTo>
                      <a:lnTo>
                        <a:pt x="396" y="1625"/>
                      </a:lnTo>
                      <a:lnTo>
                        <a:pt x="404" y="1581"/>
                      </a:lnTo>
                      <a:lnTo>
                        <a:pt x="414" y="1537"/>
                      </a:lnTo>
                      <a:lnTo>
                        <a:pt x="425" y="1494"/>
                      </a:lnTo>
                      <a:lnTo>
                        <a:pt x="0" y="1564"/>
                      </a:lnTo>
                      <a:close/>
                      <a:moveTo>
                        <a:pt x="623" y="2641"/>
                      </a:moveTo>
                      <a:lnTo>
                        <a:pt x="339" y="2958"/>
                      </a:lnTo>
                      <a:lnTo>
                        <a:pt x="720" y="3339"/>
                      </a:lnTo>
                      <a:lnTo>
                        <a:pt x="1072" y="3065"/>
                      </a:lnTo>
                      <a:lnTo>
                        <a:pt x="1039" y="3045"/>
                      </a:lnTo>
                      <a:lnTo>
                        <a:pt x="1006" y="3023"/>
                      </a:lnTo>
                      <a:lnTo>
                        <a:pt x="974" y="3001"/>
                      </a:lnTo>
                      <a:lnTo>
                        <a:pt x="942" y="2977"/>
                      </a:lnTo>
                      <a:lnTo>
                        <a:pt x="912" y="2953"/>
                      </a:lnTo>
                      <a:lnTo>
                        <a:pt x="882" y="2928"/>
                      </a:lnTo>
                      <a:lnTo>
                        <a:pt x="852" y="2903"/>
                      </a:lnTo>
                      <a:lnTo>
                        <a:pt x="824" y="2876"/>
                      </a:lnTo>
                      <a:lnTo>
                        <a:pt x="796" y="2849"/>
                      </a:lnTo>
                      <a:lnTo>
                        <a:pt x="768" y="2822"/>
                      </a:lnTo>
                      <a:lnTo>
                        <a:pt x="742" y="2792"/>
                      </a:lnTo>
                      <a:lnTo>
                        <a:pt x="717" y="2763"/>
                      </a:lnTo>
                      <a:lnTo>
                        <a:pt x="691" y="2734"/>
                      </a:lnTo>
                      <a:lnTo>
                        <a:pt x="667" y="2704"/>
                      </a:lnTo>
                      <a:lnTo>
                        <a:pt x="645" y="2672"/>
                      </a:lnTo>
                      <a:lnTo>
                        <a:pt x="623" y="2641"/>
                      </a:lnTo>
                      <a:close/>
                      <a:moveTo>
                        <a:pt x="1530" y="3250"/>
                      </a:moveTo>
                      <a:lnTo>
                        <a:pt x="1608" y="3719"/>
                      </a:lnTo>
                      <a:lnTo>
                        <a:pt x="2116" y="3719"/>
                      </a:lnTo>
                      <a:lnTo>
                        <a:pt x="2155" y="3258"/>
                      </a:lnTo>
                      <a:lnTo>
                        <a:pt x="2119" y="3264"/>
                      </a:lnTo>
                      <a:lnTo>
                        <a:pt x="2083" y="3270"/>
                      </a:lnTo>
                      <a:lnTo>
                        <a:pt x="2048" y="3276"/>
                      </a:lnTo>
                      <a:lnTo>
                        <a:pt x="2011" y="3280"/>
                      </a:lnTo>
                      <a:lnTo>
                        <a:pt x="1974" y="3283"/>
                      </a:lnTo>
                      <a:lnTo>
                        <a:pt x="1937" y="3285"/>
                      </a:lnTo>
                      <a:lnTo>
                        <a:pt x="1900" y="3286"/>
                      </a:lnTo>
                      <a:lnTo>
                        <a:pt x="1862" y="3287"/>
                      </a:lnTo>
                      <a:lnTo>
                        <a:pt x="1820" y="3286"/>
                      </a:lnTo>
                      <a:lnTo>
                        <a:pt x="1777" y="3284"/>
                      </a:lnTo>
                      <a:lnTo>
                        <a:pt x="1735" y="3282"/>
                      </a:lnTo>
                      <a:lnTo>
                        <a:pt x="1693" y="3277"/>
                      </a:lnTo>
                      <a:lnTo>
                        <a:pt x="1652" y="3271"/>
                      </a:lnTo>
                      <a:lnTo>
                        <a:pt x="1611" y="3265"/>
                      </a:lnTo>
                      <a:lnTo>
                        <a:pt x="1571" y="3258"/>
                      </a:lnTo>
                      <a:lnTo>
                        <a:pt x="1530" y="3250"/>
                      </a:lnTo>
                      <a:close/>
                      <a:moveTo>
                        <a:pt x="2653" y="3065"/>
                      </a:moveTo>
                      <a:lnTo>
                        <a:pt x="3005" y="3339"/>
                      </a:lnTo>
                      <a:lnTo>
                        <a:pt x="3386" y="2958"/>
                      </a:lnTo>
                      <a:lnTo>
                        <a:pt x="3102" y="2640"/>
                      </a:lnTo>
                      <a:lnTo>
                        <a:pt x="3080" y="2672"/>
                      </a:lnTo>
                      <a:lnTo>
                        <a:pt x="3057" y="2703"/>
                      </a:lnTo>
                      <a:lnTo>
                        <a:pt x="3033" y="2734"/>
                      </a:lnTo>
                      <a:lnTo>
                        <a:pt x="3008" y="2763"/>
                      </a:lnTo>
                      <a:lnTo>
                        <a:pt x="2983" y="2792"/>
                      </a:lnTo>
                      <a:lnTo>
                        <a:pt x="2956" y="2821"/>
                      </a:lnTo>
                      <a:lnTo>
                        <a:pt x="2929" y="2849"/>
                      </a:lnTo>
                      <a:lnTo>
                        <a:pt x="2901" y="2875"/>
                      </a:lnTo>
                      <a:lnTo>
                        <a:pt x="2872" y="2902"/>
                      </a:lnTo>
                      <a:lnTo>
                        <a:pt x="2843" y="2928"/>
                      </a:lnTo>
                      <a:lnTo>
                        <a:pt x="2813" y="2952"/>
                      </a:lnTo>
                      <a:lnTo>
                        <a:pt x="2782" y="2976"/>
                      </a:lnTo>
                      <a:lnTo>
                        <a:pt x="2751" y="3000"/>
                      </a:lnTo>
                      <a:lnTo>
                        <a:pt x="2719" y="3023"/>
                      </a:lnTo>
                      <a:lnTo>
                        <a:pt x="2686" y="3044"/>
                      </a:lnTo>
                      <a:lnTo>
                        <a:pt x="2653" y="3065"/>
                      </a:lnTo>
                      <a:close/>
                      <a:moveTo>
                        <a:pt x="3327" y="2093"/>
                      </a:moveTo>
                      <a:lnTo>
                        <a:pt x="3682" y="2028"/>
                      </a:lnTo>
                      <a:lnTo>
                        <a:pt x="3682" y="1564"/>
                      </a:lnTo>
                      <a:lnTo>
                        <a:pt x="3470" y="1522"/>
                      </a:lnTo>
                      <a:lnTo>
                        <a:pt x="3299" y="1493"/>
                      </a:lnTo>
                      <a:lnTo>
                        <a:pt x="3311" y="1537"/>
                      </a:lnTo>
                      <a:lnTo>
                        <a:pt x="3320" y="1581"/>
                      </a:lnTo>
                      <a:lnTo>
                        <a:pt x="3329" y="1625"/>
                      </a:lnTo>
                      <a:lnTo>
                        <a:pt x="3335" y="1671"/>
                      </a:lnTo>
                      <a:lnTo>
                        <a:pt x="3341" y="1716"/>
                      </a:lnTo>
                      <a:lnTo>
                        <a:pt x="3344" y="1762"/>
                      </a:lnTo>
                      <a:lnTo>
                        <a:pt x="3347" y="1808"/>
                      </a:lnTo>
                      <a:lnTo>
                        <a:pt x="3348" y="1855"/>
                      </a:lnTo>
                      <a:lnTo>
                        <a:pt x="3347" y="1885"/>
                      </a:lnTo>
                      <a:lnTo>
                        <a:pt x="3346" y="1915"/>
                      </a:lnTo>
                      <a:lnTo>
                        <a:pt x="3344" y="1946"/>
                      </a:lnTo>
                      <a:lnTo>
                        <a:pt x="3342" y="1976"/>
                      </a:lnTo>
                      <a:lnTo>
                        <a:pt x="3339" y="2005"/>
                      </a:lnTo>
                      <a:lnTo>
                        <a:pt x="3336" y="2034"/>
                      </a:lnTo>
                      <a:lnTo>
                        <a:pt x="3332" y="2065"/>
                      </a:lnTo>
                      <a:lnTo>
                        <a:pt x="3327" y="2093"/>
                      </a:lnTo>
                      <a:close/>
                      <a:moveTo>
                        <a:pt x="3085" y="1043"/>
                      </a:moveTo>
                      <a:lnTo>
                        <a:pt x="3301" y="719"/>
                      </a:lnTo>
                      <a:lnTo>
                        <a:pt x="2962" y="339"/>
                      </a:lnTo>
                      <a:lnTo>
                        <a:pt x="2632" y="632"/>
                      </a:lnTo>
                      <a:lnTo>
                        <a:pt x="2666" y="652"/>
                      </a:lnTo>
                      <a:lnTo>
                        <a:pt x="2698" y="673"/>
                      </a:lnTo>
                      <a:lnTo>
                        <a:pt x="2731" y="694"/>
                      </a:lnTo>
                      <a:lnTo>
                        <a:pt x="2762" y="718"/>
                      </a:lnTo>
                      <a:lnTo>
                        <a:pt x="2792" y="741"/>
                      </a:lnTo>
                      <a:lnTo>
                        <a:pt x="2823" y="765"/>
                      </a:lnTo>
                      <a:lnTo>
                        <a:pt x="2852" y="789"/>
                      </a:lnTo>
                      <a:lnTo>
                        <a:pt x="2881" y="815"/>
                      </a:lnTo>
                      <a:lnTo>
                        <a:pt x="2909" y="841"/>
                      </a:lnTo>
                      <a:lnTo>
                        <a:pt x="2936" y="868"/>
                      </a:lnTo>
                      <a:lnTo>
                        <a:pt x="2963" y="895"/>
                      </a:lnTo>
                      <a:lnTo>
                        <a:pt x="2989" y="924"/>
                      </a:lnTo>
                      <a:lnTo>
                        <a:pt x="3014" y="953"/>
                      </a:lnTo>
                      <a:lnTo>
                        <a:pt x="3038" y="982"/>
                      </a:lnTo>
                      <a:lnTo>
                        <a:pt x="3062" y="1013"/>
                      </a:lnTo>
                      <a:lnTo>
                        <a:pt x="3085" y="1043"/>
                      </a:lnTo>
                      <a:close/>
                      <a:moveTo>
                        <a:pt x="2154" y="452"/>
                      </a:moveTo>
                      <a:lnTo>
                        <a:pt x="2116" y="0"/>
                      </a:lnTo>
                      <a:lnTo>
                        <a:pt x="1608" y="0"/>
                      </a:lnTo>
                      <a:lnTo>
                        <a:pt x="1532" y="459"/>
                      </a:lnTo>
                      <a:lnTo>
                        <a:pt x="1572" y="451"/>
                      </a:lnTo>
                      <a:lnTo>
                        <a:pt x="1612" y="444"/>
                      </a:lnTo>
                      <a:lnTo>
                        <a:pt x="1653" y="438"/>
                      </a:lnTo>
                      <a:lnTo>
                        <a:pt x="1694" y="433"/>
                      </a:lnTo>
                      <a:lnTo>
                        <a:pt x="1736" y="429"/>
                      </a:lnTo>
                      <a:lnTo>
                        <a:pt x="1778" y="426"/>
                      </a:lnTo>
                      <a:lnTo>
                        <a:pt x="1820" y="424"/>
                      </a:lnTo>
                      <a:lnTo>
                        <a:pt x="1862" y="424"/>
                      </a:lnTo>
                      <a:lnTo>
                        <a:pt x="1900" y="424"/>
                      </a:lnTo>
                      <a:lnTo>
                        <a:pt x="1937" y="426"/>
                      </a:lnTo>
                      <a:lnTo>
                        <a:pt x="1974" y="428"/>
                      </a:lnTo>
                      <a:lnTo>
                        <a:pt x="2010" y="431"/>
                      </a:lnTo>
                      <a:lnTo>
                        <a:pt x="2047" y="435"/>
                      </a:lnTo>
                      <a:lnTo>
                        <a:pt x="2083" y="440"/>
                      </a:lnTo>
                      <a:lnTo>
                        <a:pt x="2118" y="445"/>
                      </a:lnTo>
                      <a:lnTo>
                        <a:pt x="2154" y="452"/>
                      </a:lnTo>
                      <a:close/>
                      <a:moveTo>
                        <a:pt x="1122" y="615"/>
                      </a:moveTo>
                      <a:lnTo>
                        <a:pt x="762" y="296"/>
                      </a:lnTo>
                      <a:lnTo>
                        <a:pt x="382" y="676"/>
                      </a:lnTo>
                      <a:lnTo>
                        <a:pt x="653" y="1025"/>
                      </a:lnTo>
                      <a:lnTo>
                        <a:pt x="676" y="995"/>
                      </a:lnTo>
                      <a:lnTo>
                        <a:pt x="701" y="964"/>
                      </a:lnTo>
                      <a:lnTo>
                        <a:pt x="726" y="934"/>
                      </a:lnTo>
                      <a:lnTo>
                        <a:pt x="752" y="906"/>
                      </a:lnTo>
                      <a:lnTo>
                        <a:pt x="780" y="877"/>
                      </a:lnTo>
                      <a:lnTo>
                        <a:pt x="807" y="849"/>
                      </a:lnTo>
                      <a:lnTo>
                        <a:pt x="835" y="823"/>
                      </a:lnTo>
                      <a:lnTo>
                        <a:pt x="865" y="796"/>
                      </a:lnTo>
                      <a:lnTo>
                        <a:pt x="894" y="771"/>
                      </a:lnTo>
                      <a:lnTo>
                        <a:pt x="924" y="746"/>
                      </a:lnTo>
                      <a:lnTo>
                        <a:pt x="956" y="723"/>
                      </a:lnTo>
                      <a:lnTo>
                        <a:pt x="988" y="699"/>
                      </a:lnTo>
                      <a:lnTo>
                        <a:pt x="1020" y="677"/>
                      </a:lnTo>
                      <a:lnTo>
                        <a:pt x="1053" y="655"/>
                      </a:lnTo>
                      <a:lnTo>
                        <a:pt x="1087" y="635"/>
                      </a:lnTo>
                      <a:lnTo>
                        <a:pt x="1122" y="6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189"/>
              <p:cNvGrpSpPr>
                <a:grpSpLocks noChangeAspect="1"/>
              </p:cNvGrpSpPr>
              <p:nvPr/>
            </p:nvGrpSpPr>
            <p:grpSpPr bwMode="auto">
              <a:xfrm>
                <a:off x="886" y="2326"/>
                <a:ext cx="158" cy="137"/>
                <a:chOff x="3569" y="3294"/>
                <a:chExt cx="736" cy="635"/>
              </a:xfrm>
            </p:grpSpPr>
            <p:sp>
              <p:nvSpPr>
                <p:cNvPr id="307" name="AutoShape 19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9" y="3294"/>
                  <a:ext cx="736" cy="6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8" name="Freeform 191"/>
                <p:cNvSpPr>
                  <a:spLocks/>
                </p:cNvSpPr>
                <p:nvPr/>
              </p:nvSpPr>
              <p:spPr bwMode="auto">
                <a:xfrm>
                  <a:off x="3569" y="3379"/>
                  <a:ext cx="651" cy="550"/>
                </a:xfrm>
                <a:custGeom>
                  <a:avLst/>
                  <a:gdLst>
                    <a:gd name="T0" fmla="*/ 0 w 14320"/>
                    <a:gd name="T1" fmla="*/ 0 h 12100"/>
                    <a:gd name="T2" fmla="*/ 0 w 14320"/>
                    <a:gd name="T3" fmla="*/ 0 h 12100"/>
                    <a:gd name="T4" fmla="*/ 0 w 14320"/>
                    <a:gd name="T5" fmla="*/ 0 h 12100"/>
                    <a:gd name="T6" fmla="*/ 0 w 14320"/>
                    <a:gd name="T7" fmla="*/ 0 h 121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20"/>
                    <a:gd name="T13" fmla="*/ 0 h 12100"/>
                    <a:gd name="T14" fmla="*/ 14320 w 14320"/>
                    <a:gd name="T15" fmla="*/ 12100 h 121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20" h="12100">
                      <a:moveTo>
                        <a:pt x="14320" y="12100"/>
                      </a:moveTo>
                      <a:lnTo>
                        <a:pt x="6774" y="0"/>
                      </a:lnTo>
                      <a:lnTo>
                        <a:pt x="0" y="12100"/>
                      </a:lnTo>
                      <a:lnTo>
                        <a:pt x="14320" y="12100"/>
                      </a:lnTo>
                      <a:close/>
                    </a:path>
                  </a:pathLst>
                </a:cu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9" name="Freeform 192"/>
                <p:cNvSpPr>
                  <a:spLocks/>
                </p:cNvSpPr>
                <p:nvPr/>
              </p:nvSpPr>
              <p:spPr bwMode="auto">
                <a:xfrm>
                  <a:off x="3877" y="3294"/>
                  <a:ext cx="428" cy="635"/>
                </a:xfrm>
                <a:custGeom>
                  <a:avLst/>
                  <a:gdLst>
                    <a:gd name="T0" fmla="*/ 0 w 9418"/>
                    <a:gd name="T1" fmla="*/ 0 h 13970"/>
                    <a:gd name="T2" fmla="*/ 0 w 9418"/>
                    <a:gd name="T3" fmla="*/ 0 h 13970"/>
                    <a:gd name="T4" fmla="*/ 0 w 9418"/>
                    <a:gd name="T5" fmla="*/ 0 h 13970"/>
                    <a:gd name="T6" fmla="*/ 0 w 9418"/>
                    <a:gd name="T7" fmla="*/ 0 h 13970"/>
                    <a:gd name="T8" fmla="*/ 0 w 9418"/>
                    <a:gd name="T9" fmla="*/ 0 h 139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18"/>
                    <a:gd name="T16" fmla="*/ 0 h 13970"/>
                    <a:gd name="T17" fmla="*/ 9418 w 9418"/>
                    <a:gd name="T18" fmla="*/ 13970 h 139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18" h="13970">
                      <a:moveTo>
                        <a:pt x="0" y="1870"/>
                      </a:moveTo>
                      <a:lnTo>
                        <a:pt x="1873" y="0"/>
                      </a:lnTo>
                      <a:lnTo>
                        <a:pt x="9418" y="12100"/>
                      </a:lnTo>
                      <a:lnTo>
                        <a:pt x="7546" y="13970"/>
                      </a:lnTo>
                      <a:lnTo>
                        <a:pt x="0" y="187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" name="Freeform 193"/>
                <p:cNvSpPr>
                  <a:spLocks noEditPoints="1"/>
                </p:cNvSpPr>
                <p:nvPr/>
              </p:nvSpPr>
              <p:spPr bwMode="auto">
                <a:xfrm>
                  <a:off x="3688" y="3708"/>
                  <a:ext cx="203" cy="204"/>
                </a:xfrm>
                <a:custGeom>
                  <a:avLst/>
                  <a:gdLst>
                    <a:gd name="T0" fmla="*/ 0 w 4451"/>
                    <a:gd name="T1" fmla="*/ 0 h 4496"/>
                    <a:gd name="T2" fmla="*/ 0 w 4451"/>
                    <a:gd name="T3" fmla="*/ 0 h 4496"/>
                    <a:gd name="T4" fmla="*/ 0 w 4451"/>
                    <a:gd name="T5" fmla="*/ 0 h 4496"/>
                    <a:gd name="T6" fmla="*/ 0 w 4451"/>
                    <a:gd name="T7" fmla="*/ 0 h 4496"/>
                    <a:gd name="T8" fmla="*/ 0 w 4451"/>
                    <a:gd name="T9" fmla="*/ 0 h 4496"/>
                    <a:gd name="T10" fmla="*/ 0 w 4451"/>
                    <a:gd name="T11" fmla="*/ 0 h 4496"/>
                    <a:gd name="T12" fmla="*/ 0 w 4451"/>
                    <a:gd name="T13" fmla="*/ 0 h 4496"/>
                    <a:gd name="T14" fmla="*/ 0 w 4451"/>
                    <a:gd name="T15" fmla="*/ 0 h 4496"/>
                    <a:gd name="T16" fmla="*/ 0 w 4451"/>
                    <a:gd name="T17" fmla="*/ 0 h 4496"/>
                    <a:gd name="T18" fmla="*/ 0 w 4451"/>
                    <a:gd name="T19" fmla="*/ 0 h 4496"/>
                    <a:gd name="T20" fmla="*/ 0 w 4451"/>
                    <a:gd name="T21" fmla="*/ 0 h 4496"/>
                    <a:gd name="T22" fmla="*/ 0 w 4451"/>
                    <a:gd name="T23" fmla="*/ 0 h 4496"/>
                    <a:gd name="T24" fmla="*/ 0 w 4451"/>
                    <a:gd name="T25" fmla="*/ 0 h 4496"/>
                    <a:gd name="T26" fmla="*/ 0 w 4451"/>
                    <a:gd name="T27" fmla="*/ 0 h 4496"/>
                    <a:gd name="T28" fmla="*/ 0 w 4451"/>
                    <a:gd name="T29" fmla="*/ 0 h 4496"/>
                    <a:gd name="T30" fmla="*/ 0 w 4451"/>
                    <a:gd name="T31" fmla="*/ 0 h 4496"/>
                    <a:gd name="T32" fmla="*/ 0 w 4451"/>
                    <a:gd name="T33" fmla="*/ 0 h 4496"/>
                    <a:gd name="T34" fmla="*/ 0 w 4451"/>
                    <a:gd name="T35" fmla="*/ 0 h 4496"/>
                    <a:gd name="T36" fmla="*/ 0 w 4451"/>
                    <a:gd name="T37" fmla="*/ 0 h 4496"/>
                    <a:gd name="T38" fmla="*/ 0 w 4451"/>
                    <a:gd name="T39" fmla="*/ 0 h 4496"/>
                    <a:gd name="T40" fmla="*/ 0 w 4451"/>
                    <a:gd name="T41" fmla="*/ 0 h 4496"/>
                    <a:gd name="T42" fmla="*/ 0 w 4451"/>
                    <a:gd name="T43" fmla="*/ 0 h 4496"/>
                    <a:gd name="T44" fmla="*/ 0 w 4451"/>
                    <a:gd name="T45" fmla="*/ 0 h 4496"/>
                    <a:gd name="T46" fmla="*/ 0 w 4451"/>
                    <a:gd name="T47" fmla="*/ 0 h 4496"/>
                    <a:gd name="T48" fmla="*/ 0 w 4451"/>
                    <a:gd name="T49" fmla="*/ 0 h 4496"/>
                    <a:gd name="T50" fmla="*/ 0 w 4451"/>
                    <a:gd name="T51" fmla="*/ 0 h 4496"/>
                    <a:gd name="T52" fmla="*/ 0 w 4451"/>
                    <a:gd name="T53" fmla="*/ 0 h 4496"/>
                    <a:gd name="T54" fmla="*/ 0 w 4451"/>
                    <a:gd name="T55" fmla="*/ 0 h 4496"/>
                    <a:gd name="T56" fmla="*/ 0 w 4451"/>
                    <a:gd name="T57" fmla="*/ 0 h 4496"/>
                    <a:gd name="T58" fmla="*/ 0 w 4451"/>
                    <a:gd name="T59" fmla="*/ 0 h 4496"/>
                    <a:gd name="T60" fmla="*/ 0 w 4451"/>
                    <a:gd name="T61" fmla="*/ 0 h 4496"/>
                    <a:gd name="T62" fmla="*/ 0 w 4451"/>
                    <a:gd name="T63" fmla="*/ 0 h 4496"/>
                    <a:gd name="T64" fmla="*/ 0 w 4451"/>
                    <a:gd name="T65" fmla="*/ 0 h 4496"/>
                    <a:gd name="T66" fmla="*/ 0 w 4451"/>
                    <a:gd name="T67" fmla="*/ 0 h 4496"/>
                    <a:gd name="T68" fmla="*/ 0 w 4451"/>
                    <a:gd name="T69" fmla="*/ 0 h 4496"/>
                    <a:gd name="T70" fmla="*/ 0 w 4451"/>
                    <a:gd name="T71" fmla="*/ 0 h 4496"/>
                    <a:gd name="T72" fmla="*/ 0 w 4451"/>
                    <a:gd name="T73" fmla="*/ 0 h 4496"/>
                    <a:gd name="T74" fmla="*/ 0 w 4451"/>
                    <a:gd name="T75" fmla="*/ 0 h 4496"/>
                    <a:gd name="T76" fmla="*/ 0 w 4451"/>
                    <a:gd name="T77" fmla="*/ 0 h 4496"/>
                    <a:gd name="T78" fmla="*/ 0 w 4451"/>
                    <a:gd name="T79" fmla="*/ 0 h 4496"/>
                    <a:gd name="T80" fmla="*/ 0 w 4451"/>
                    <a:gd name="T81" fmla="*/ 0 h 4496"/>
                    <a:gd name="T82" fmla="*/ 0 w 4451"/>
                    <a:gd name="T83" fmla="*/ 0 h 4496"/>
                    <a:gd name="T84" fmla="*/ 0 w 4451"/>
                    <a:gd name="T85" fmla="*/ 0 h 4496"/>
                    <a:gd name="T86" fmla="*/ 0 w 4451"/>
                    <a:gd name="T87" fmla="*/ 0 h 4496"/>
                    <a:gd name="T88" fmla="*/ 0 w 4451"/>
                    <a:gd name="T89" fmla="*/ 0 h 4496"/>
                    <a:gd name="T90" fmla="*/ 0 w 4451"/>
                    <a:gd name="T91" fmla="*/ 0 h 4496"/>
                    <a:gd name="T92" fmla="*/ 0 w 4451"/>
                    <a:gd name="T93" fmla="*/ 0 h 4496"/>
                    <a:gd name="T94" fmla="*/ 0 w 4451"/>
                    <a:gd name="T95" fmla="*/ 0 h 4496"/>
                    <a:gd name="T96" fmla="*/ 0 w 4451"/>
                    <a:gd name="T97" fmla="*/ 0 h 4496"/>
                    <a:gd name="T98" fmla="*/ 0 w 4451"/>
                    <a:gd name="T99" fmla="*/ 0 h 4496"/>
                    <a:gd name="T100" fmla="*/ 0 w 4451"/>
                    <a:gd name="T101" fmla="*/ 0 h 4496"/>
                    <a:gd name="T102" fmla="*/ 0 w 4451"/>
                    <a:gd name="T103" fmla="*/ 0 h 4496"/>
                    <a:gd name="T104" fmla="*/ 0 w 4451"/>
                    <a:gd name="T105" fmla="*/ 0 h 4496"/>
                    <a:gd name="T106" fmla="*/ 0 w 4451"/>
                    <a:gd name="T107" fmla="*/ 0 h 4496"/>
                    <a:gd name="T108" fmla="*/ 0 w 4451"/>
                    <a:gd name="T109" fmla="*/ 0 h 4496"/>
                    <a:gd name="T110" fmla="*/ 0 w 4451"/>
                    <a:gd name="T111" fmla="*/ 0 h 4496"/>
                    <a:gd name="T112" fmla="*/ 0 w 4451"/>
                    <a:gd name="T113" fmla="*/ 0 h 4496"/>
                    <a:gd name="T114" fmla="*/ 0 w 4451"/>
                    <a:gd name="T115" fmla="*/ 0 h 4496"/>
                    <a:gd name="T116" fmla="*/ 0 w 4451"/>
                    <a:gd name="T117" fmla="*/ 0 h 449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451"/>
                    <a:gd name="T178" fmla="*/ 0 h 4496"/>
                    <a:gd name="T179" fmla="*/ 4451 w 4451"/>
                    <a:gd name="T180" fmla="*/ 4496 h 449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451" h="4496">
                      <a:moveTo>
                        <a:pt x="2251" y="511"/>
                      </a:moveTo>
                      <a:lnTo>
                        <a:pt x="2343" y="514"/>
                      </a:lnTo>
                      <a:lnTo>
                        <a:pt x="2434" y="520"/>
                      </a:lnTo>
                      <a:lnTo>
                        <a:pt x="2523" y="531"/>
                      </a:lnTo>
                      <a:lnTo>
                        <a:pt x="2612" y="547"/>
                      </a:lnTo>
                      <a:lnTo>
                        <a:pt x="2698" y="566"/>
                      </a:lnTo>
                      <a:lnTo>
                        <a:pt x="2783" y="589"/>
                      </a:lnTo>
                      <a:lnTo>
                        <a:pt x="2867" y="616"/>
                      </a:lnTo>
                      <a:lnTo>
                        <a:pt x="2948" y="648"/>
                      </a:lnTo>
                      <a:lnTo>
                        <a:pt x="3028" y="682"/>
                      </a:lnTo>
                      <a:lnTo>
                        <a:pt x="3105" y="720"/>
                      </a:lnTo>
                      <a:lnTo>
                        <a:pt x="3180" y="763"/>
                      </a:lnTo>
                      <a:lnTo>
                        <a:pt x="3253" y="807"/>
                      </a:lnTo>
                      <a:lnTo>
                        <a:pt x="3324" y="856"/>
                      </a:lnTo>
                      <a:lnTo>
                        <a:pt x="3391" y="907"/>
                      </a:lnTo>
                      <a:lnTo>
                        <a:pt x="3456" y="962"/>
                      </a:lnTo>
                      <a:lnTo>
                        <a:pt x="3519" y="1019"/>
                      </a:lnTo>
                      <a:lnTo>
                        <a:pt x="3579" y="1079"/>
                      </a:lnTo>
                      <a:lnTo>
                        <a:pt x="3635" y="1142"/>
                      </a:lnTo>
                      <a:lnTo>
                        <a:pt x="3689" y="1208"/>
                      </a:lnTo>
                      <a:lnTo>
                        <a:pt x="3738" y="1275"/>
                      </a:lnTo>
                      <a:lnTo>
                        <a:pt x="3785" y="1345"/>
                      </a:lnTo>
                      <a:lnTo>
                        <a:pt x="3829" y="1418"/>
                      </a:lnTo>
                      <a:lnTo>
                        <a:pt x="3869" y="1493"/>
                      </a:lnTo>
                      <a:lnTo>
                        <a:pt x="3904" y="1569"/>
                      </a:lnTo>
                      <a:lnTo>
                        <a:pt x="3937" y="1647"/>
                      </a:lnTo>
                      <a:lnTo>
                        <a:pt x="3965" y="1728"/>
                      </a:lnTo>
                      <a:lnTo>
                        <a:pt x="3989" y="1810"/>
                      </a:lnTo>
                      <a:lnTo>
                        <a:pt x="4010" y="1894"/>
                      </a:lnTo>
                      <a:lnTo>
                        <a:pt x="4026" y="1979"/>
                      </a:lnTo>
                      <a:lnTo>
                        <a:pt x="4037" y="2066"/>
                      </a:lnTo>
                      <a:lnTo>
                        <a:pt x="4044" y="2153"/>
                      </a:lnTo>
                      <a:lnTo>
                        <a:pt x="4046" y="2242"/>
                      </a:lnTo>
                      <a:lnTo>
                        <a:pt x="4044" y="2330"/>
                      </a:lnTo>
                      <a:lnTo>
                        <a:pt x="4037" y="2418"/>
                      </a:lnTo>
                      <a:lnTo>
                        <a:pt x="4026" y="2505"/>
                      </a:lnTo>
                      <a:lnTo>
                        <a:pt x="4010" y="2590"/>
                      </a:lnTo>
                      <a:lnTo>
                        <a:pt x="3989" y="2674"/>
                      </a:lnTo>
                      <a:lnTo>
                        <a:pt x="3965" y="2756"/>
                      </a:lnTo>
                      <a:lnTo>
                        <a:pt x="3937" y="2836"/>
                      </a:lnTo>
                      <a:lnTo>
                        <a:pt x="3904" y="2914"/>
                      </a:lnTo>
                      <a:lnTo>
                        <a:pt x="3869" y="2991"/>
                      </a:lnTo>
                      <a:lnTo>
                        <a:pt x="3829" y="3066"/>
                      </a:lnTo>
                      <a:lnTo>
                        <a:pt x="3785" y="3138"/>
                      </a:lnTo>
                      <a:lnTo>
                        <a:pt x="3738" y="3209"/>
                      </a:lnTo>
                      <a:lnTo>
                        <a:pt x="3689" y="3276"/>
                      </a:lnTo>
                      <a:lnTo>
                        <a:pt x="3635" y="3342"/>
                      </a:lnTo>
                      <a:lnTo>
                        <a:pt x="3579" y="3405"/>
                      </a:lnTo>
                      <a:lnTo>
                        <a:pt x="3519" y="3464"/>
                      </a:lnTo>
                      <a:lnTo>
                        <a:pt x="3456" y="3522"/>
                      </a:lnTo>
                      <a:lnTo>
                        <a:pt x="3391" y="3576"/>
                      </a:lnTo>
                      <a:lnTo>
                        <a:pt x="3324" y="3628"/>
                      </a:lnTo>
                      <a:lnTo>
                        <a:pt x="3253" y="3677"/>
                      </a:lnTo>
                      <a:lnTo>
                        <a:pt x="3180" y="3721"/>
                      </a:lnTo>
                      <a:lnTo>
                        <a:pt x="3105" y="3763"/>
                      </a:lnTo>
                      <a:lnTo>
                        <a:pt x="3028" y="3802"/>
                      </a:lnTo>
                      <a:lnTo>
                        <a:pt x="2948" y="3836"/>
                      </a:lnTo>
                      <a:lnTo>
                        <a:pt x="2867" y="3868"/>
                      </a:lnTo>
                      <a:lnTo>
                        <a:pt x="2783" y="3895"/>
                      </a:lnTo>
                      <a:lnTo>
                        <a:pt x="2698" y="3918"/>
                      </a:lnTo>
                      <a:lnTo>
                        <a:pt x="2612" y="3937"/>
                      </a:lnTo>
                      <a:lnTo>
                        <a:pt x="2523" y="3952"/>
                      </a:lnTo>
                      <a:lnTo>
                        <a:pt x="2434" y="3964"/>
                      </a:lnTo>
                      <a:lnTo>
                        <a:pt x="2343" y="3971"/>
                      </a:lnTo>
                      <a:lnTo>
                        <a:pt x="2251" y="3973"/>
                      </a:lnTo>
                      <a:lnTo>
                        <a:pt x="2159" y="3971"/>
                      </a:lnTo>
                      <a:lnTo>
                        <a:pt x="2068" y="3964"/>
                      </a:lnTo>
                      <a:lnTo>
                        <a:pt x="1979" y="3952"/>
                      </a:lnTo>
                      <a:lnTo>
                        <a:pt x="1890" y="3937"/>
                      </a:lnTo>
                      <a:lnTo>
                        <a:pt x="1804" y="3918"/>
                      </a:lnTo>
                      <a:lnTo>
                        <a:pt x="1719" y="3895"/>
                      </a:lnTo>
                      <a:lnTo>
                        <a:pt x="1635" y="3868"/>
                      </a:lnTo>
                      <a:lnTo>
                        <a:pt x="1554" y="3836"/>
                      </a:lnTo>
                      <a:lnTo>
                        <a:pt x="1474" y="3802"/>
                      </a:lnTo>
                      <a:lnTo>
                        <a:pt x="1397" y="3763"/>
                      </a:lnTo>
                      <a:lnTo>
                        <a:pt x="1321" y="3721"/>
                      </a:lnTo>
                      <a:lnTo>
                        <a:pt x="1248" y="3677"/>
                      </a:lnTo>
                      <a:lnTo>
                        <a:pt x="1178" y="3628"/>
                      </a:lnTo>
                      <a:lnTo>
                        <a:pt x="1110" y="3576"/>
                      </a:lnTo>
                      <a:lnTo>
                        <a:pt x="1045" y="3522"/>
                      </a:lnTo>
                      <a:lnTo>
                        <a:pt x="983" y="3464"/>
                      </a:lnTo>
                      <a:lnTo>
                        <a:pt x="923" y="3405"/>
                      </a:lnTo>
                      <a:lnTo>
                        <a:pt x="866" y="3342"/>
                      </a:lnTo>
                      <a:lnTo>
                        <a:pt x="813" y="3276"/>
                      </a:lnTo>
                      <a:lnTo>
                        <a:pt x="763" y="3209"/>
                      </a:lnTo>
                      <a:lnTo>
                        <a:pt x="717" y="3138"/>
                      </a:lnTo>
                      <a:lnTo>
                        <a:pt x="673" y="3066"/>
                      </a:lnTo>
                      <a:lnTo>
                        <a:pt x="634" y="2991"/>
                      </a:lnTo>
                      <a:lnTo>
                        <a:pt x="597" y="2914"/>
                      </a:lnTo>
                      <a:lnTo>
                        <a:pt x="565" y="2836"/>
                      </a:lnTo>
                      <a:lnTo>
                        <a:pt x="537" y="2756"/>
                      </a:lnTo>
                      <a:lnTo>
                        <a:pt x="512" y="2674"/>
                      </a:lnTo>
                      <a:lnTo>
                        <a:pt x="492" y="2590"/>
                      </a:lnTo>
                      <a:lnTo>
                        <a:pt x="477" y="2505"/>
                      </a:lnTo>
                      <a:lnTo>
                        <a:pt x="465" y="2418"/>
                      </a:lnTo>
                      <a:lnTo>
                        <a:pt x="459" y="2330"/>
                      </a:lnTo>
                      <a:lnTo>
                        <a:pt x="456" y="2242"/>
                      </a:lnTo>
                      <a:lnTo>
                        <a:pt x="459" y="2153"/>
                      </a:lnTo>
                      <a:lnTo>
                        <a:pt x="465" y="2066"/>
                      </a:lnTo>
                      <a:lnTo>
                        <a:pt x="477" y="1979"/>
                      </a:lnTo>
                      <a:lnTo>
                        <a:pt x="492" y="1894"/>
                      </a:lnTo>
                      <a:lnTo>
                        <a:pt x="512" y="1810"/>
                      </a:lnTo>
                      <a:lnTo>
                        <a:pt x="537" y="1728"/>
                      </a:lnTo>
                      <a:lnTo>
                        <a:pt x="565" y="1647"/>
                      </a:lnTo>
                      <a:lnTo>
                        <a:pt x="597" y="1569"/>
                      </a:lnTo>
                      <a:lnTo>
                        <a:pt x="634" y="1493"/>
                      </a:lnTo>
                      <a:lnTo>
                        <a:pt x="673" y="1418"/>
                      </a:lnTo>
                      <a:lnTo>
                        <a:pt x="717" y="1345"/>
                      </a:lnTo>
                      <a:lnTo>
                        <a:pt x="763" y="1275"/>
                      </a:lnTo>
                      <a:lnTo>
                        <a:pt x="813" y="1208"/>
                      </a:lnTo>
                      <a:lnTo>
                        <a:pt x="866" y="1142"/>
                      </a:lnTo>
                      <a:lnTo>
                        <a:pt x="923" y="1079"/>
                      </a:lnTo>
                      <a:lnTo>
                        <a:pt x="983" y="1019"/>
                      </a:lnTo>
                      <a:lnTo>
                        <a:pt x="1045" y="962"/>
                      </a:lnTo>
                      <a:lnTo>
                        <a:pt x="1110" y="907"/>
                      </a:lnTo>
                      <a:lnTo>
                        <a:pt x="1178" y="856"/>
                      </a:lnTo>
                      <a:lnTo>
                        <a:pt x="1248" y="807"/>
                      </a:lnTo>
                      <a:lnTo>
                        <a:pt x="1321" y="763"/>
                      </a:lnTo>
                      <a:lnTo>
                        <a:pt x="1397" y="720"/>
                      </a:lnTo>
                      <a:lnTo>
                        <a:pt x="1474" y="682"/>
                      </a:lnTo>
                      <a:lnTo>
                        <a:pt x="1554" y="648"/>
                      </a:lnTo>
                      <a:lnTo>
                        <a:pt x="1635" y="616"/>
                      </a:lnTo>
                      <a:lnTo>
                        <a:pt x="1719" y="589"/>
                      </a:lnTo>
                      <a:lnTo>
                        <a:pt x="1804" y="566"/>
                      </a:lnTo>
                      <a:lnTo>
                        <a:pt x="1890" y="547"/>
                      </a:lnTo>
                      <a:lnTo>
                        <a:pt x="1979" y="531"/>
                      </a:lnTo>
                      <a:lnTo>
                        <a:pt x="2068" y="520"/>
                      </a:lnTo>
                      <a:lnTo>
                        <a:pt x="2159" y="514"/>
                      </a:lnTo>
                      <a:lnTo>
                        <a:pt x="2251" y="511"/>
                      </a:lnTo>
                      <a:close/>
                      <a:moveTo>
                        <a:pt x="2251" y="1416"/>
                      </a:moveTo>
                      <a:lnTo>
                        <a:pt x="2295" y="1417"/>
                      </a:lnTo>
                      <a:lnTo>
                        <a:pt x="2338" y="1420"/>
                      </a:lnTo>
                      <a:lnTo>
                        <a:pt x="2381" y="1425"/>
                      </a:lnTo>
                      <a:lnTo>
                        <a:pt x="2423" y="1433"/>
                      </a:lnTo>
                      <a:lnTo>
                        <a:pt x="2464" y="1442"/>
                      </a:lnTo>
                      <a:lnTo>
                        <a:pt x="2505" y="1453"/>
                      </a:lnTo>
                      <a:lnTo>
                        <a:pt x="2545" y="1466"/>
                      </a:lnTo>
                      <a:lnTo>
                        <a:pt x="2584" y="1480"/>
                      </a:lnTo>
                      <a:lnTo>
                        <a:pt x="2622" y="1498"/>
                      </a:lnTo>
                      <a:lnTo>
                        <a:pt x="2659" y="1516"/>
                      </a:lnTo>
                      <a:lnTo>
                        <a:pt x="2695" y="1536"/>
                      </a:lnTo>
                      <a:lnTo>
                        <a:pt x="2730" y="1557"/>
                      </a:lnTo>
                      <a:lnTo>
                        <a:pt x="2763" y="1580"/>
                      </a:lnTo>
                      <a:lnTo>
                        <a:pt x="2795" y="1605"/>
                      </a:lnTo>
                      <a:lnTo>
                        <a:pt x="2827" y="1631"/>
                      </a:lnTo>
                      <a:lnTo>
                        <a:pt x="2856" y="1658"/>
                      </a:lnTo>
                      <a:lnTo>
                        <a:pt x="2885" y="1687"/>
                      </a:lnTo>
                      <a:lnTo>
                        <a:pt x="2912" y="1717"/>
                      </a:lnTo>
                      <a:lnTo>
                        <a:pt x="2937" y="1748"/>
                      </a:lnTo>
                      <a:lnTo>
                        <a:pt x="2961" y="1781"/>
                      </a:lnTo>
                      <a:lnTo>
                        <a:pt x="2984" y="1814"/>
                      </a:lnTo>
                      <a:lnTo>
                        <a:pt x="3005" y="1848"/>
                      </a:lnTo>
                      <a:lnTo>
                        <a:pt x="3023" y="1884"/>
                      </a:lnTo>
                      <a:lnTo>
                        <a:pt x="3040" y="1921"/>
                      </a:lnTo>
                      <a:lnTo>
                        <a:pt x="3056" y="1958"/>
                      </a:lnTo>
                      <a:lnTo>
                        <a:pt x="3070" y="1997"/>
                      </a:lnTo>
                      <a:lnTo>
                        <a:pt x="3081" y="2035"/>
                      </a:lnTo>
                      <a:lnTo>
                        <a:pt x="3091" y="2076"/>
                      </a:lnTo>
                      <a:lnTo>
                        <a:pt x="3098" y="2116"/>
                      </a:lnTo>
                      <a:lnTo>
                        <a:pt x="3104" y="2158"/>
                      </a:lnTo>
                      <a:lnTo>
                        <a:pt x="3107" y="2200"/>
                      </a:lnTo>
                      <a:lnTo>
                        <a:pt x="3108" y="2242"/>
                      </a:lnTo>
                      <a:lnTo>
                        <a:pt x="3107" y="2285"/>
                      </a:lnTo>
                      <a:lnTo>
                        <a:pt x="3104" y="2326"/>
                      </a:lnTo>
                      <a:lnTo>
                        <a:pt x="3098" y="2368"/>
                      </a:lnTo>
                      <a:lnTo>
                        <a:pt x="3091" y="2408"/>
                      </a:lnTo>
                      <a:lnTo>
                        <a:pt x="3081" y="2448"/>
                      </a:lnTo>
                      <a:lnTo>
                        <a:pt x="3070" y="2487"/>
                      </a:lnTo>
                      <a:lnTo>
                        <a:pt x="3056" y="2525"/>
                      </a:lnTo>
                      <a:lnTo>
                        <a:pt x="3040" y="2563"/>
                      </a:lnTo>
                      <a:lnTo>
                        <a:pt x="3023" y="2599"/>
                      </a:lnTo>
                      <a:lnTo>
                        <a:pt x="3005" y="2636"/>
                      </a:lnTo>
                      <a:lnTo>
                        <a:pt x="2984" y="2670"/>
                      </a:lnTo>
                      <a:lnTo>
                        <a:pt x="2961" y="2703"/>
                      </a:lnTo>
                      <a:lnTo>
                        <a:pt x="2937" y="2736"/>
                      </a:lnTo>
                      <a:lnTo>
                        <a:pt x="2912" y="2767"/>
                      </a:lnTo>
                      <a:lnTo>
                        <a:pt x="2885" y="2797"/>
                      </a:lnTo>
                      <a:lnTo>
                        <a:pt x="2856" y="2826"/>
                      </a:lnTo>
                      <a:lnTo>
                        <a:pt x="2827" y="2853"/>
                      </a:lnTo>
                      <a:lnTo>
                        <a:pt x="2795" y="2879"/>
                      </a:lnTo>
                      <a:lnTo>
                        <a:pt x="2763" y="2903"/>
                      </a:lnTo>
                      <a:lnTo>
                        <a:pt x="2730" y="2927"/>
                      </a:lnTo>
                      <a:lnTo>
                        <a:pt x="2695" y="2949"/>
                      </a:lnTo>
                      <a:lnTo>
                        <a:pt x="2659" y="2968"/>
                      </a:lnTo>
                      <a:lnTo>
                        <a:pt x="2622" y="2986"/>
                      </a:lnTo>
                      <a:lnTo>
                        <a:pt x="2584" y="3003"/>
                      </a:lnTo>
                      <a:lnTo>
                        <a:pt x="2545" y="3018"/>
                      </a:lnTo>
                      <a:lnTo>
                        <a:pt x="2505" y="3031"/>
                      </a:lnTo>
                      <a:lnTo>
                        <a:pt x="2464" y="3042"/>
                      </a:lnTo>
                      <a:lnTo>
                        <a:pt x="2423" y="3051"/>
                      </a:lnTo>
                      <a:lnTo>
                        <a:pt x="2381" y="3059"/>
                      </a:lnTo>
                      <a:lnTo>
                        <a:pt x="2338" y="3064"/>
                      </a:lnTo>
                      <a:lnTo>
                        <a:pt x="2295" y="3067"/>
                      </a:lnTo>
                      <a:lnTo>
                        <a:pt x="2251" y="3068"/>
                      </a:lnTo>
                      <a:lnTo>
                        <a:pt x="2207" y="3067"/>
                      </a:lnTo>
                      <a:lnTo>
                        <a:pt x="2164" y="3064"/>
                      </a:lnTo>
                      <a:lnTo>
                        <a:pt x="2121" y="3059"/>
                      </a:lnTo>
                      <a:lnTo>
                        <a:pt x="2079" y="3051"/>
                      </a:lnTo>
                      <a:lnTo>
                        <a:pt x="2037" y="3042"/>
                      </a:lnTo>
                      <a:lnTo>
                        <a:pt x="1997" y="3031"/>
                      </a:lnTo>
                      <a:lnTo>
                        <a:pt x="1956" y="3018"/>
                      </a:lnTo>
                      <a:lnTo>
                        <a:pt x="1918" y="3003"/>
                      </a:lnTo>
                      <a:lnTo>
                        <a:pt x="1879" y="2986"/>
                      </a:lnTo>
                      <a:lnTo>
                        <a:pt x="1843" y="2968"/>
                      </a:lnTo>
                      <a:lnTo>
                        <a:pt x="1807" y="2949"/>
                      </a:lnTo>
                      <a:lnTo>
                        <a:pt x="1772" y="2927"/>
                      </a:lnTo>
                      <a:lnTo>
                        <a:pt x="1739" y="2903"/>
                      </a:lnTo>
                      <a:lnTo>
                        <a:pt x="1706" y="2879"/>
                      </a:lnTo>
                      <a:lnTo>
                        <a:pt x="1675" y="2853"/>
                      </a:lnTo>
                      <a:lnTo>
                        <a:pt x="1646" y="2826"/>
                      </a:lnTo>
                      <a:lnTo>
                        <a:pt x="1617" y="2797"/>
                      </a:lnTo>
                      <a:lnTo>
                        <a:pt x="1590" y="2767"/>
                      </a:lnTo>
                      <a:lnTo>
                        <a:pt x="1565" y="2736"/>
                      </a:lnTo>
                      <a:lnTo>
                        <a:pt x="1540" y="2703"/>
                      </a:lnTo>
                      <a:lnTo>
                        <a:pt x="1518" y="2670"/>
                      </a:lnTo>
                      <a:lnTo>
                        <a:pt x="1498" y="2636"/>
                      </a:lnTo>
                      <a:lnTo>
                        <a:pt x="1479" y="2599"/>
                      </a:lnTo>
                      <a:lnTo>
                        <a:pt x="1461" y="2563"/>
                      </a:lnTo>
                      <a:lnTo>
                        <a:pt x="1446" y="2525"/>
                      </a:lnTo>
                      <a:lnTo>
                        <a:pt x="1432" y="2487"/>
                      </a:lnTo>
                      <a:lnTo>
                        <a:pt x="1421" y="2448"/>
                      </a:lnTo>
                      <a:lnTo>
                        <a:pt x="1411" y="2408"/>
                      </a:lnTo>
                      <a:lnTo>
                        <a:pt x="1404" y="2368"/>
                      </a:lnTo>
                      <a:lnTo>
                        <a:pt x="1399" y="2326"/>
                      </a:lnTo>
                      <a:lnTo>
                        <a:pt x="1395" y="2285"/>
                      </a:lnTo>
                      <a:lnTo>
                        <a:pt x="1394" y="2242"/>
                      </a:lnTo>
                      <a:lnTo>
                        <a:pt x="1395" y="2200"/>
                      </a:lnTo>
                      <a:lnTo>
                        <a:pt x="1399" y="2158"/>
                      </a:lnTo>
                      <a:lnTo>
                        <a:pt x="1404" y="2116"/>
                      </a:lnTo>
                      <a:lnTo>
                        <a:pt x="1411" y="2076"/>
                      </a:lnTo>
                      <a:lnTo>
                        <a:pt x="1421" y="2035"/>
                      </a:lnTo>
                      <a:lnTo>
                        <a:pt x="1432" y="1997"/>
                      </a:lnTo>
                      <a:lnTo>
                        <a:pt x="1446" y="1958"/>
                      </a:lnTo>
                      <a:lnTo>
                        <a:pt x="1461" y="1921"/>
                      </a:lnTo>
                      <a:lnTo>
                        <a:pt x="1479" y="1884"/>
                      </a:lnTo>
                      <a:lnTo>
                        <a:pt x="1498" y="1848"/>
                      </a:lnTo>
                      <a:lnTo>
                        <a:pt x="1518" y="1814"/>
                      </a:lnTo>
                      <a:lnTo>
                        <a:pt x="1540" y="1781"/>
                      </a:lnTo>
                      <a:lnTo>
                        <a:pt x="1565" y="1748"/>
                      </a:lnTo>
                      <a:lnTo>
                        <a:pt x="1590" y="1717"/>
                      </a:lnTo>
                      <a:lnTo>
                        <a:pt x="1617" y="1687"/>
                      </a:lnTo>
                      <a:lnTo>
                        <a:pt x="1646" y="1658"/>
                      </a:lnTo>
                      <a:lnTo>
                        <a:pt x="1675" y="1631"/>
                      </a:lnTo>
                      <a:lnTo>
                        <a:pt x="1706" y="1605"/>
                      </a:lnTo>
                      <a:lnTo>
                        <a:pt x="1739" y="1580"/>
                      </a:lnTo>
                      <a:lnTo>
                        <a:pt x="1772" y="1557"/>
                      </a:lnTo>
                      <a:lnTo>
                        <a:pt x="1807" y="1536"/>
                      </a:lnTo>
                      <a:lnTo>
                        <a:pt x="1843" y="1516"/>
                      </a:lnTo>
                      <a:lnTo>
                        <a:pt x="1879" y="1498"/>
                      </a:lnTo>
                      <a:lnTo>
                        <a:pt x="1918" y="1480"/>
                      </a:lnTo>
                      <a:lnTo>
                        <a:pt x="1956" y="1466"/>
                      </a:lnTo>
                      <a:lnTo>
                        <a:pt x="1997" y="1453"/>
                      </a:lnTo>
                      <a:lnTo>
                        <a:pt x="2037" y="1442"/>
                      </a:lnTo>
                      <a:lnTo>
                        <a:pt x="2079" y="1433"/>
                      </a:lnTo>
                      <a:lnTo>
                        <a:pt x="2121" y="1425"/>
                      </a:lnTo>
                      <a:lnTo>
                        <a:pt x="2164" y="1420"/>
                      </a:lnTo>
                      <a:lnTo>
                        <a:pt x="2207" y="1417"/>
                      </a:lnTo>
                      <a:lnTo>
                        <a:pt x="2251" y="1416"/>
                      </a:lnTo>
                      <a:close/>
                      <a:moveTo>
                        <a:pt x="0" y="1891"/>
                      </a:moveTo>
                      <a:lnTo>
                        <a:pt x="0" y="2503"/>
                      </a:lnTo>
                      <a:lnTo>
                        <a:pt x="484" y="2548"/>
                      </a:lnTo>
                      <a:lnTo>
                        <a:pt x="477" y="2510"/>
                      </a:lnTo>
                      <a:lnTo>
                        <a:pt x="472" y="2473"/>
                      </a:lnTo>
                      <a:lnTo>
                        <a:pt x="467" y="2434"/>
                      </a:lnTo>
                      <a:lnTo>
                        <a:pt x="463" y="2396"/>
                      </a:lnTo>
                      <a:lnTo>
                        <a:pt x="460" y="2359"/>
                      </a:lnTo>
                      <a:lnTo>
                        <a:pt x="458" y="2319"/>
                      </a:lnTo>
                      <a:lnTo>
                        <a:pt x="457" y="2281"/>
                      </a:lnTo>
                      <a:lnTo>
                        <a:pt x="456" y="2242"/>
                      </a:lnTo>
                      <a:lnTo>
                        <a:pt x="457" y="2186"/>
                      </a:lnTo>
                      <a:lnTo>
                        <a:pt x="460" y="2129"/>
                      </a:lnTo>
                      <a:lnTo>
                        <a:pt x="464" y="2075"/>
                      </a:lnTo>
                      <a:lnTo>
                        <a:pt x="471" y="2019"/>
                      </a:lnTo>
                      <a:lnTo>
                        <a:pt x="479" y="1964"/>
                      </a:lnTo>
                      <a:lnTo>
                        <a:pt x="489" y="1911"/>
                      </a:lnTo>
                      <a:lnTo>
                        <a:pt x="500" y="1857"/>
                      </a:lnTo>
                      <a:lnTo>
                        <a:pt x="514" y="1805"/>
                      </a:lnTo>
                      <a:lnTo>
                        <a:pt x="0" y="1891"/>
                      </a:lnTo>
                      <a:close/>
                      <a:moveTo>
                        <a:pt x="752" y="3191"/>
                      </a:moveTo>
                      <a:lnTo>
                        <a:pt x="410" y="3576"/>
                      </a:lnTo>
                      <a:lnTo>
                        <a:pt x="870" y="4036"/>
                      </a:lnTo>
                      <a:lnTo>
                        <a:pt x="1296" y="3706"/>
                      </a:lnTo>
                      <a:lnTo>
                        <a:pt x="1255" y="3681"/>
                      </a:lnTo>
                      <a:lnTo>
                        <a:pt x="1216" y="3654"/>
                      </a:lnTo>
                      <a:lnTo>
                        <a:pt x="1177" y="3627"/>
                      </a:lnTo>
                      <a:lnTo>
                        <a:pt x="1139" y="3599"/>
                      </a:lnTo>
                      <a:lnTo>
                        <a:pt x="1102" y="3569"/>
                      </a:lnTo>
                      <a:lnTo>
                        <a:pt x="1066" y="3539"/>
                      </a:lnTo>
                      <a:lnTo>
                        <a:pt x="1030" y="3509"/>
                      </a:lnTo>
                      <a:lnTo>
                        <a:pt x="995" y="3476"/>
                      </a:lnTo>
                      <a:lnTo>
                        <a:pt x="962" y="3444"/>
                      </a:lnTo>
                      <a:lnTo>
                        <a:pt x="929" y="3411"/>
                      </a:lnTo>
                      <a:lnTo>
                        <a:pt x="897" y="3376"/>
                      </a:lnTo>
                      <a:lnTo>
                        <a:pt x="866" y="3341"/>
                      </a:lnTo>
                      <a:lnTo>
                        <a:pt x="836" y="3305"/>
                      </a:lnTo>
                      <a:lnTo>
                        <a:pt x="807" y="3268"/>
                      </a:lnTo>
                      <a:lnTo>
                        <a:pt x="778" y="3230"/>
                      </a:lnTo>
                      <a:lnTo>
                        <a:pt x="752" y="3191"/>
                      </a:lnTo>
                      <a:close/>
                      <a:moveTo>
                        <a:pt x="1850" y="3928"/>
                      </a:moveTo>
                      <a:lnTo>
                        <a:pt x="1944" y="4496"/>
                      </a:lnTo>
                      <a:lnTo>
                        <a:pt x="2558" y="4496"/>
                      </a:lnTo>
                      <a:lnTo>
                        <a:pt x="2605" y="3938"/>
                      </a:lnTo>
                      <a:lnTo>
                        <a:pt x="2562" y="3946"/>
                      </a:lnTo>
                      <a:lnTo>
                        <a:pt x="2518" y="3953"/>
                      </a:lnTo>
                      <a:lnTo>
                        <a:pt x="2474" y="3958"/>
                      </a:lnTo>
                      <a:lnTo>
                        <a:pt x="2430" y="3964"/>
                      </a:lnTo>
                      <a:lnTo>
                        <a:pt x="2386" y="3968"/>
                      </a:lnTo>
                      <a:lnTo>
                        <a:pt x="2341" y="3971"/>
                      </a:lnTo>
                      <a:lnTo>
                        <a:pt x="2296" y="3972"/>
                      </a:lnTo>
                      <a:lnTo>
                        <a:pt x="2251" y="3973"/>
                      </a:lnTo>
                      <a:lnTo>
                        <a:pt x="2199" y="3972"/>
                      </a:lnTo>
                      <a:lnTo>
                        <a:pt x="2149" y="3970"/>
                      </a:lnTo>
                      <a:lnTo>
                        <a:pt x="2097" y="3966"/>
                      </a:lnTo>
                      <a:lnTo>
                        <a:pt x="2047" y="3962"/>
                      </a:lnTo>
                      <a:lnTo>
                        <a:pt x="1997" y="3955"/>
                      </a:lnTo>
                      <a:lnTo>
                        <a:pt x="1947" y="3947"/>
                      </a:lnTo>
                      <a:lnTo>
                        <a:pt x="1899" y="3938"/>
                      </a:lnTo>
                      <a:lnTo>
                        <a:pt x="1850" y="3928"/>
                      </a:lnTo>
                      <a:close/>
                      <a:moveTo>
                        <a:pt x="3206" y="3705"/>
                      </a:moveTo>
                      <a:lnTo>
                        <a:pt x="3632" y="4036"/>
                      </a:lnTo>
                      <a:lnTo>
                        <a:pt x="4093" y="3576"/>
                      </a:lnTo>
                      <a:lnTo>
                        <a:pt x="3751" y="3191"/>
                      </a:lnTo>
                      <a:lnTo>
                        <a:pt x="3723" y="3230"/>
                      </a:lnTo>
                      <a:lnTo>
                        <a:pt x="3695" y="3267"/>
                      </a:lnTo>
                      <a:lnTo>
                        <a:pt x="3666" y="3304"/>
                      </a:lnTo>
                      <a:lnTo>
                        <a:pt x="3636" y="3340"/>
                      </a:lnTo>
                      <a:lnTo>
                        <a:pt x="3605" y="3375"/>
                      </a:lnTo>
                      <a:lnTo>
                        <a:pt x="3574" y="3410"/>
                      </a:lnTo>
                      <a:lnTo>
                        <a:pt x="3540" y="3443"/>
                      </a:lnTo>
                      <a:lnTo>
                        <a:pt x="3507" y="3476"/>
                      </a:lnTo>
                      <a:lnTo>
                        <a:pt x="3472" y="3508"/>
                      </a:lnTo>
                      <a:lnTo>
                        <a:pt x="3437" y="3539"/>
                      </a:lnTo>
                      <a:lnTo>
                        <a:pt x="3400" y="3569"/>
                      </a:lnTo>
                      <a:lnTo>
                        <a:pt x="3363" y="3598"/>
                      </a:lnTo>
                      <a:lnTo>
                        <a:pt x="3325" y="3626"/>
                      </a:lnTo>
                      <a:lnTo>
                        <a:pt x="3286" y="3653"/>
                      </a:lnTo>
                      <a:lnTo>
                        <a:pt x="3247" y="3680"/>
                      </a:lnTo>
                      <a:lnTo>
                        <a:pt x="3206" y="3705"/>
                      </a:lnTo>
                      <a:close/>
                      <a:moveTo>
                        <a:pt x="4021" y="2530"/>
                      </a:moveTo>
                      <a:lnTo>
                        <a:pt x="4451" y="2453"/>
                      </a:lnTo>
                      <a:lnTo>
                        <a:pt x="4451" y="1891"/>
                      </a:lnTo>
                      <a:lnTo>
                        <a:pt x="4195" y="1839"/>
                      </a:lnTo>
                      <a:lnTo>
                        <a:pt x="3988" y="1805"/>
                      </a:lnTo>
                      <a:lnTo>
                        <a:pt x="4002" y="1857"/>
                      </a:lnTo>
                      <a:lnTo>
                        <a:pt x="4013" y="1911"/>
                      </a:lnTo>
                      <a:lnTo>
                        <a:pt x="4023" y="1964"/>
                      </a:lnTo>
                      <a:lnTo>
                        <a:pt x="4031" y="2019"/>
                      </a:lnTo>
                      <a:lnTo>
                        <a:pt x="4038" y="2074"/>
                      </a:lnTo>
                      <a:lnTo>
                        <a:pt x="4043" y="2129"/>
                      </a:lnTo>
                      <a:lnTo>
                        <a:pt x="4045" y="2186"/>
                      </a:lnTo>
                      <a:lnTo>
                        <a:pt x="4046" y="2242"/>
                      </a:lnTo>
                      <a:lnTo>
                        <a:pt x="4046" y="2279"/>
                      </a:lnTo>
                      <a:lnTo>
                        <a:pt x="4045" y="2315"/>
                      </a:lnTo>
                      <a:lnTo>
                        <a:pt x="4043" y="2352"/>
                      </a:lnTo>
                      <a:lnTo>
                        <a:pt x="4040" y="2388"/>
                      </a:lnTo>
                      <a:lnTo>
                        <a:pt x="4036" y="2424"/>
                      </a:lnTo>
                      <a:lnTo>
                        <a:pt x="4032" y="2460"/>
                      </a:lnTo>
                      <a:lnTo>
                        <a:pt x="4027" y="2495"/>
                      </a:lnTo>
                      <a:lnTo>
                        <a:pt x="4021" y="2530"/>
                      </a:lnTo>
                      <a:close/>
                      <a:moveTo>
                        <a:pt x="3728" y="1261"/>
                      </a:moveTo>
                      <a:lnTo>
                        <a:pt x="3990" y="869"/>
                      </a:lnTo>
                      <a:lnTo>
                        <a:pt x="3582" y="409"/>
                      </a:lnTo>
                      <a:lnTo>
                        <a:pt x="3182" y="764"/>
                      </a:lnTo>
                      <a:lnTo>
                        <a:pt x="3222" y="788"/>
                      </a:lnTo>
                      <a:lnTo>
                        <a:pt x="3262" y="813"/>
                      </a:lnTo>
                      <a:lnTo>
                        <a:pt x="3300" y="840"/>
                      </a:lnTo>
                      <a:lnTo>
                        <a:pt x="3339" y="867"/>
                      </a:lnTo>
                      <a:lnTo>
                        <a:pt x="3375" y="895"/>
                      </a:lnTo>
                      <a:lnTo>
                        <a:pt x="3412" y="925"/>
                      </a:lnTo>
                      <a:lnTo>
                        <a:pt x="3448" y="954"/>
                      </a:lnTo>
                      <a:lnTo>
                        <a:pt x="3482" y="985"/>
                      </a:lnTo>
                      <a:lnTo>
                        <a:pt x="3516" y="1017"/>
                      </a:lnTo>
                      <a:lnTo>
                        <a:pt x="3549" y="1049"/>
                      </a:lnTo>
                      <a:lnTo>
                        <a:pt x="3582" y="1082"/>
                      </a:lnTo>
                      <a:lnTo>
                        <a:pt x="3613" y="1117"/>
                      </a:lnTo>
                      <a:lnTo>
                        <a:pt x="3643" y="1152"/>
                      </a:lnTo>
                      <a:lnTo>
                        <a:pt x="3673" y="1187"/>
                      </a:lnTo>
                      <a:lnTo>
                        <a:pt x="3701" y="1224"/>
                      </a:lnTo>
                      <a:lnTo>
                        <a:pt x="3728" y="1261"/>
                      </a:lnTo>
                      <a:close/>
                      <a:moveTo>
                        <a:pt x="2604" y="546"/>
                      </a:moveTo>
                      <a:lnTo>
                        <a:pt x="2558" y="0"/>
                      </a:lnTo>
                      <a:lnTo>
                        <a:pt x="1944" y="0"/>
                      </a:lnTo>
                      <a:lnTo>
                        <a:pt x="1852" y="555"/>
                      </a:lnTo>
                      <a:lnTo>
                        <a:pt x="1901" y="545"/>
                      </a:lnTo>
                      <a:lnTo>
                        <a:pt x="1949" y="536"/>
                      </a:lnTo>
                      <a:lnTo>
                        <a:pt x="1999" y="528"/>
                      </a:lnTo>
                      <a:lnTo>
                        <a:pt x="2048" y="522"/>
                      </a:lnTo>
                      <a:lnTo>
                        <a:pt x="2098" y="518"/>
                      </a:lnTo>
                      <a:lnTo>
                        <a:pt x="2149" y="514"/>
                      </a:lnTo>
                      <a:lnTo>
                        <a:pt x="2200" y="512"/>
                      </a:lnTo>
                      <a:lnTo>
                        <a:pt x="2251" y="511"/>
                      </a:lnTo>
                      <a:lnTo>
                        <a:pt x="2296" y="512"/>
                      </a:lnTo>
                      <a:lnTo>
                        <a:pt x="2341" y="514"/>
                      </a:lnTo>
                      <a:lnTo>
                        <a:pt x="2385" y="516"/>
                      </a:lnTo>
                      <a:lnTo>
                        <a:pt x="2430" y="520"/>
                      </a:lnTo>
                      <a:lnTo>
                        <a:pt x="2473" y="525"/>
                      </a:lnTo>
                      <a:lnTo>
                        <a:pt x="2517" y="530"/>
                      </a:lnTo>
                      <a:lnTo>
                        <a:pt x="2561" y="537"/>
                      </a:lnTo>
                      <a:lnTo>
                        <a:pt x="2604" y="546"/>
                      </a:lnTo>
                      <a:close/>
                      <a:moveTo>
                        <a:pt x="1355" y="743"/>
                      </a:moveTo>
                      <a:lnTo>
                        <a:pt x="921" y="358"/>
                      </a:lnTo>
                      <a:lnTo>
                        <a:pt x="461" y="817"/>
                      </a:lnTo>
                      <a:lnTo>
                        <a:pt x="790" y="1239"/>
                      </a:lnTo>
                      <a:lnTo>
                        <a:pt x="818" y="1201"/>
                      </a:lnTo>
                      <a:lnTo>
                        <a:pt x="847" y="1165"/>
                      </a:lnTo>
                      <a:lnTo>
                        <a:pt x="878" y="1129"/>
                      </a:lnTo>
                      <a:lnTo>
                        <a:pt x="909" y="1094"/>
                      </a:lnTo>
                      <a:lnTo>
                        <a:pt x="941" y="1060"/>
                      </a:lnTo>
                      <a:lnTo>
                        <a:pt x="975" y="1027"/>
                      </a:lnTo>
                      <a:lnTo>
                        <a:pt x="1009" y="993"/>
                      </a:lnTo>
                      <a:lnTo>
                        <a:pt x="1045" y="962"/>
                      </a:lnTo>
                      <a:lnTo>
                        <a:pt x="1080" y="932"/>
                      </a:lnTo>
                      <a:lnTo>
                        <a:pt x="1117" y="901"/>
                      </a:lnTo>
                      <a:lnTo>
                        <a:pt x="1155" y="873"/>
                      </a:lnTo>
                      <a:lnTo>
                        <a:pt x="1193" y="845"/>
                      </a:lnTo>
                      <a:lnTo>
                        <a:pt x="1233" y="817"/>
                      </a:lnTo>
                      <a:lnTo>
                        <a:pt x="1273" y="792"/>
                      </a:lnTo>
                      <a:lnTo>
                        <a:pt x="1314" y="767"/>
                      </a:lnTo>
                      <a:lnTo>
                        <a:pt x="1355" y="743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" name="Freeform 194"/>
                <p:cNvSpPr>
                  <a:spLocks noEditPoints="1"/>
                </p:cNvSpPr>
                <p:nvPr/>
              </p:nvSpPr>
              <p:spPr bwMode="auto">
                <a:xfrm>
                  <a:off x="3679" y="3704"/>
                  <a:ext cx="202" cy="204"/>
                </a:xfrm>
                <a:custGeom>
                  <a:avLst/>
                  <a:gdLst>
                    <a:gd name="T0" fmla="*/ 0 w 4450"/>
                    <a:gd name="T1" fmla="*/ 0 h 4496"/>
                    <a:gd name="T2" fmla="*/ 0 w 4450"/>
                    <a:gd name="T3" fmla="*/ 0 h 4496"/>
                    <a:gd name="T4" fmla="*/ 0 w 4450"/>
                    <a:gd name="T5" fmla="*/ 0 h 4496"/>
                    <a:gd name="T6" fmla="*/ 0 w 4450"/>
                    <a:gd name="T7" fmla="*/ 0 h 4496"/>
                    <a:gd name="T8" fmla="*/ 0 w 4450"/>
                    <a:gd name="T9" fmla="*/ 0 h 4496"/>
                    <a:gd name="T10" fmla="*/ 0 w 4450"/>
                    <a:gd name="T11" fmla="*/ 0 h 4496"/>
                    <a:gd name="T12" fmla="*/ 0 w 4450"/>
                    <a:gd name="T13" fmla="*/ 0 h 4496"/>
                    <a:gd name="T14" fmla="*/ 0 w 4450"/>
                    <a:gd name="T15" fmla="*/ 0 h 4496"/>
                    <a:gd name="T16" fmla="*/ 0 w 4450"/>
                    <a:gd name="T17" fmla="*/ 0 h 4496"/>
                    <a:gd name="T18" fmla="*/ 0 w 4450"/>
                    <a:gd name="T19" fmla="*/ 0 h 4496"/>
                    <a:gd name="T20" fmla="*/ 0 w 4450"/>
                    <a:gd name="T21" fmla="*/ 0 h 4496"/>
                    <a:gd name="T22" fmla="*/ 0 w 4450"/>
                    <a:gd name="T23" fmla="*/ 0 h 4496"/>
                    <a:gd name="T24" fmla="*/ 0 w 4450"/>
                    <a:gd name="T25" fmla="*/ 0 h 4496"/>
                    <a:gd name="T26" fmla="*/ 0 w 4450"/>
                    <a:gd name="T27" fmla="*/ 0 h 4496"/>
                    <a:gd name="T28" fmla="*/ 0 w 4450"/>
                    <a:gd name="T29" fmla="*/ 0 h 4496"/>
                    <a:gd name="T30" fmla="*/ 0 w 4450"/>
                    <a:gd name="T31" fmla="*/ 0 h 4496"/>
                    <a:gd name="T32" fmla="*/ 0 w 4450"/>
                    <a:gd name="T33" fmla="*/ 0 h 4496"/>
                    <a:gd name="T34" fmla="*/ 0 w 4450"/>
                    <a:gd name="T35" fmla="*/ 0 h 4496"/>
                    <a:gd name="T36" fmla="*/ 0 w 4450"/>
                    <a:gd name="T37" fmla="*/ 0 h 4496"/>
                    <a:gd name="T38" fmla="*/ 0 w 4450"/>
                    <a:gd name="T39" fmla="*/ 0 h 4496"/>
                    <a:gd name="T40" fmla="*/ 0 w 4450"/>
                    <a:gd name="T41" fmla="*/ 0 h 4496"/>
                    <a:gd name="T42" fmla="*/ 0 w 4450"/>
                    <a:gd name="T43" fmla="*/ 0 h 4496"/>
                    <a:gd name="T44" fmla="*/ 0 w 4450"/>
                    <a:gd name="T45" fmla="*/ 0 h 4496"/>
                    <a:gd name="T46" fmla="*/ 0 w 4450"/>
                    <a:gd name="T47" fmla="*/ 0 h 4496"/>
                    <a:gd name="T48" fmla="*/ 0 w 4450"/>
                    <a:gd name="T49" fmla="*/ 0 h 4496"/>
                    <a:gd name="T50" fmla="*/ 0 w 4450"/>
                    <a:gd name="T51" fmla="*/ 0 h 4496"/>
                    <a:gd name="T52" fmla="*/ 0 w 4450"/>
                    <a:gd name="T53" fmla="*/ 0 h 4496"/>
                    <a:gd name="T54" fmla="*/ 0 w 4450"/>
                    <a:gd name="T55" fmla="*/ 0 h 4496"/>
                    <a:gd name="T56" fmla="*/ 0 w 4450"/>
                    <a:gd name="T57" fmla="*/ 0 h 4496"/>
                    <a:gd name="T58" fmla="*/ 0 w 4450"/>
                    <a:gd name="T59" fmla="*/ 0 h 4496"/>
                    <a:gd name="T60" fmla="*/ 0 w 4450"/>
                    <a:gd name="T61" fmla="*/ 0 h 4496"/>
                    <a:gd name="T62" fmla="*/ 0 w 4450"/>
                    <a:gd name="T63" fmla="*/ 0 h 4496"/>
                    <a:gd name="T64" fmla="*/ 0 w 4450"/>
                    <a:gd name="T65" fmla="*/ 0 h 4496"/>
                    <a:gd name="T66" fmla="*/ 0 w 4450"/>
                    <a:gd name="T67" fmla="*/ 0 h 4496"/>
                    <a:gd name="T68" fmla="*/ 0 w 4450"/>
                    <a:gd name="T69" fmla="*/ 0 h 4496"/>
                    <a:gd name="T70" fmla="*/ 0 w 4450"/>
                    <a:gd name="T71" fmla="*/ 0 h 4496"/>
                    <a:gd name="T72" fmla="*/ 0 w 4450"/>
                    <a:gd name="T73" fmla="*/ 0 h 4496"/>
                    <a:gd name="T74" fmla="*/ 0 w 4450"/>
                    <a:gd name="T75" fmla="*/ 0 h 4496"/>
                    <a:gd name="T76" fmla="*/ 0 w 4450"/>
                    <a:gd name="T77" fmla="*/ 0 h 4496"/>
                    <a:gd name="T78" fmla="*/ 0 w 4450"/>
                    <a:gd name="T79" fmla="*/ 0 h 4496"/>
                    <a:gd name="T80" fmla="*/ 0 w 4450"/>
                    <a:gd name="T81" fmla="*/ 0 h 4496"/>
                    <a:gd name="T82" fmla="*/ 0 w 4450"/>
                    <a:gd name="T83" fmla="*/ 0 h 4496"/>
                    <a:gd name="T84" fmla="*/ 0 w 4450"/>
                    <a:gd name="T85" fmla="*/ 0 h 4496"/>
                    <a:gd name="T86" fmla="*/ 0 w 4450"/>
                    <a:gd name="T87" fmla="*/ 0 h 4496"/>
                    <a:gd name="T88" fmla="*/ 0 w 4450"/>
                    <a:gd name="T89" fmla="*/ 0 h 4496"/>
                    <a:gd name="T90" fmla="*/ 0 w 4450"/>
                    <a:gd name="T91" fmla="*/ 0 h 4496"/>
                    <a:gd name="T92" fmla="*/ 0 w 4450"/>
                    <a:gd name="T93" fmla="*/ 0 h 4496"/>
                    <a:gd name="T94" fmla="*/ 0 w 4450"/>
                    <a:gd name="T95" fmla="*/ 0 h 4496"/>
                    <a:gd name="T96" fmla="*/ 0 w 4450"/>
                    <a:gd name="T97" fmla="*/ 0 h 4496"/>
                    <a:gd name="T98" fmla="*/ 0 w 4450"/>
                    <a:gd name="T99" fmla="*/ 0 h 4496"/>
                    <a:gd name="T100" fmla="*/ 0 w 4450"/>
                    <a:gd name="T101" fmla="*/ 0 h 4496"/>
                    <a:gd name="T102" fmla="*/ 0 w 4450"/>
                    <a:gd name="T103" fmla="*/ 0 h 4496"/>
                    <a:gd name="T104" fmla="*/ 0 w 4450"/>
                    <a:gd name="T105" fmla="*/ 0 h 4496"/>
                    <a:gd name="T106" fmla="*/ 0 w 4450"/>
                    <a:gd name="T107" fmla="*/ 0 h 4496"/>
                    <a:gd name="T108" fmla="*/ 0 w 4450"/>
                    <a:gd name="T109" fmla="*/ 0 h 4496"/>
                    <a:gd name="T110" fmla="*/ 0 w 4450"/>
                    <a:gd name="T111" fmla="*/ 0 h 4496"/>
                    <a:gd name="T112" fmla="*/ 0 w 4450"/>
                    <a:gd name="T113" fmla="*/ 0 h 4496"/>
                    <a:gd name="T114" fmla="*/ 0 w 4450"/>
                    <a:gd name="T115" fmla="*/ 0 h 4496"/>
                    <a:gd name="T116" fmla="*/ 0 w 4450"/>
                    <a:gd name="T117" fmla="*/ 0 h 449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450"/>
                    <a:gd name="T178" fmla="*/ 0 h 4496"/>
                    <a:gd name="T179" fmla="*/ 4450 w 4450"/>
                    <a:gd name="T180" fmla="*/ 4496 h 449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450" h="4496">
                      <a:moveTo>
                        <a:pt x="2250" y="511"/>
                      </a:moveTo>
                      <a:lnTo>
                        <a:pt x="2342" y="514"/>
                      </a:lnTo>
                      <a:lnTo>
                        <a:pt x="2433" y="520"/>
                      </a:lnTo>
                      <a:lnTo>
                        <a:pt x="2523" y="531"/>
                      </a:lnTo>
                      <a:lnTo>
                        <a:pt x="2611" y="547"/>
                      </a:lnTo>
                      <a:lnTo>
                        <a:pt x="2698" y="567"/>
                      </a:lnTo>
                      <a:lnTo>
                        <a:pt x="2783" y="590"/>
                      </a:lnTo>
                      <a:lnTo>
                        <a:pt x="2866" y="617"/>
                      </a:lnTo>
                      <a:lnTo>
                        <a:pt x="2948" y="648"/>
                      </a:lnTo>
                      <a:lnTo>
                        <a:pt x="3027" y="683"/>
                      </a:lnTo>
                      <a:lnTo>
                        <a:pt x="3105" y="720"/>
                      </a:lnTo>
                      <a:lnTo>
                        <a:pt x="3179" y="763"/>
                      </a:lnTo>
                      <a:lnTo>
                        <a:pt x="3252" y="807"/>
                      </a:lnTo>
                      <a:lnTo>
                        <a:pt x="3322" y="856"/>
                      </a:lnTo>
                      <a:lnTo>
                        <a:pt x="3391" y="907"/>
                      </a:lnTo>
                      <a:lnTo>
                        <a:pt x="3456" y="962"/>
                      </a:lnTo>
                      <a:lnTo>
                        <a:pt x="3518" y="1019"/>
                      </a:lnTo>
                      <a:lnTo>
                        <a:pt x="3577" y="1079"/>
                      </a:lnTo>
                      <a:lnTo>
                        <a:pt x="3634" y="1142"/>
                      </a:lnTo>
                      <a:lnTo>
                        <a:pt x="3687" y="1208"/>
                      </a:lnTo>
                      <a:lnTo>
                        <a:pt x="3738" y="1275"/>
                      </a:lnTo>
                      <a:lnTo>
                        <a:pt x="3785" y="1345"/>
                      </a:lnTo>
                      <a:lnTo>
                        <a:pt x="3828" y="1418"/>
                      </a:lnTo>
                      <a:lnTo>
                        <a:pt x="3868" y="1493"/>
                      </a:lnTo>
                      <a:lnTo>
                        <a:pt x="3904" y="1569"/>
                      </a:lnTo>
                      <a:lnTo>
                        <a:pt x="3936" y="1647"/>
                      </a:lnTo>
                      <a:lnTo>
                        <a:pt x="3965" y="1728"/>
                      </a:lnTo>
                      <a:lnTo>
                        <a:pt x="3989" y="1810"/>
                      </a:lnTo>
                      <a:lnTo>
                        <a:pt x="4009" y="1894"/>
                      </a:lnTo>
                      <a:lnTo>
                        <a:pt x="4024" y="1979"/>
                      </a:lnTo>
                      <a:lnTo>
                        <a:pt x="4037" y="2066"/>
                      </a:lnTo>
                      <a:lnTo>
                        <a:pt x="4043" y="2154"/>
                      </a:lnTo>
                      <a:lnTo>
                        <a:pt x="4046" y="2242"/>
                      </a:lnTo>
                      <a:lnTo>
                        <a:pt x="4043" y="2331"/>
                      </a:lnTo>
                      <a:lnTo>
                        <a:pt x="4037" y="2418"/>
                      </a:lnTo>
                      <a:lnTo>
                        <a:pt x="4024" y="2505"/>
                      </a:lnTo>
                      <a:lnTo>
                        <a:pt x="4009" y="2590"/>
                      </a:lnTo>
                      <a:lnTo>
                        <a:pt x="3989" y="2674"/>
                      </a:lnTo>
                      <a:lnTo>
                        <a:pt x="3965" y="2756"/>
                      </a:lnTo>
                      <a:lnTo>
                        <a:pt x="3936" y="2836"/>
                      </a:lnTo>
                      <a:lnTo>
                        <a:pt x="3904" y="2915"/>
                      </a:lnTo>
                      <a:lnTo>
                        <a:pt x="3868" y="2991"/>
                      </a:lnTo>
                      <a:lnTo>
                        <a:pt x="3828" y="3066"/>
                      </a:lnTo>
                      <a:lnTo>
                        <a:pt x="3785" y="3138"/>
                      </a:lnTo>
                      <a:lnTo>
                        <a:pt x="3738" y="3209"/>
                      </a:lnTo>
                      <a:lnTo>
                        <a:pt x="3687" y="3276"/>
                      </a:lnTo>
                      <a:lnTo>
                        <a:pt x="3634" y="3342"/>
                      </a:lnTo>
                      <a:lnTo>
                        <a:pt x="3577" y="3405"/>
                      </a:lnTo>
                      <a:lnTo>
                        <a:pt x="3518" y="3464"/>
                      </a:lnTo>
                      <a:lnTo>
                        <a:pt x="3456" y="3522"/>
                      </a:lnTo>
                      <a:lnTo>
                        <a:pt x="3391" y="3576"/>
                      </a:lnTo>
                      <a:lnTo>
                        <a:pt x="3322" y="3628"/>
                      </a:lnTo>
                      <a:lnTo>
                        <a:pt x="3252" y="3677"/>
                      </a:lnTo>
                      <a:lnTo>
                        <a:pt x="3179" y="3721"/>
                      </a:lnTo>
                      <a:lnTo>
                        <a:pt x="3105" y="3763"/>
                      </a:lnTo>
                      <a:lnTo>
                        <a:pt x="3027" y="3802"/>
                      </a:lnTo>
                      <a:lnTo>
                        <a:pt x="2948" y="3836"/>
                      </a:lnTo>
                      <a:lnTo>
                        <a:pt x="2866" y="3868"/>
                      </a:lnTo>
                      <a:lnTo>
                        <a:pt x="2783" y="3895"/>
                      </a:lnTo>
                      <a:lnTo>
                        <a:pt x="2698" y="3918"/>
                      </a:lnTo>
                      <a:lnTo>
                        <a:pt x="2611" y="3937"/>
                      </a:lnTo>
                      <a:lnTo>
                        <a:pt x="2523" y="3952"/>
                      </a:lnTo>
                      <a:lnTo>
                        <a:pt x="2433" y="3964"/>
                      </a:lnTo>
                      <a:lnTo>
                        <a:pt x="2342" y="3971"/>
                      </a:lnTo>
                      <a:lnTo>
                        <a:pt x="2250" y="3973"/>
                      </a:lnTo>
                      <a:lnTo>
                        <a:pt x="2158" y="3971"/>
                      </a:lnTo>
                      <a:lnTo>
                        <a:pt x="2067" y="3964"/>
                      </a:lnTo>
                      <a:lnTo>
                        <a:pt x="1977" y="3952"/>
                      </a:lnTo>
                      <a:lnTo>
                        <a:pt x="1889" y="3937"/>
                      </a:lnTo>
                      <a:lnTo>
                        <a:pt x="1802" y="3918"/>
                      </a:lnTo>
                      <a:lnTo>
                        <a:pt x="1717" y="3895"/>
                      </a:lnTo>
                      <a:lnTo>
                        <a:pt x="1634" y="3868"/>
                      </a:lnTo>
                      <a:lnTo>
                        <a:pt x="1552" y="3836"/>
                      </a:lnTo>
                      <a:lnTo>
                        <a:pt x="1473" y="3802"/>
                      </a:lnTo>
                      <a:lnTo>
                        <a:pt x="1395" y="3763"/>
                      </a:lnTo>
                      <a:lnTo>
                        <a:pt x="1320" y="3721"/>
                      </a:lnTo>
                      <a:lnTo>
                        <a:pt x="1248" y="3677"/>
                      </a:lnTo>
                      <a:lnTo>
                        <a:pt x="1177" y="3628"/>
                      </a:lnTo>
                      <a:lnTo>
                        <a:pt x="1109" y="3576"/>
                      </a:lnTo>
                      <a:lnTo>
                        <a:pt x="1044" y="3522"/>
                      </a:lnTo>
                      <a:lnTo>
                        <a:pt x="981" y="3464"/>
                      </a:lnTo>
                      <a:lnTo>
                        <a:pt x="922" y="3405"/>
                      </a:lnTo>
                      <a:lnTo>
                        <a:pt x="866" y="3342"/>
                      </a:lnTo>
                      <a:lnTo>
                        <a:pt x="812" y="3276"/>
                      </a:lnTo>
                      <a:lnTo>
                        <a:pt x="762" y="3209"/>
                      </a:lnTo>
                      <a:lnTo>
                        <a:pt x="715" y="3138"/>
                      </a:lnTo>
                      <a:lnTo>
                        <a:pt x="672" y="3066"/>
                      </a:lnTo>
                      <a:lnTo>
                        <a:pt x="632" y="2991"/>
                      </a:lnTo>
                      <a:lnTo>
                        <a:pt x="597" y="2915"/>
                      </a:lnTo>
                      <a:lnTo>
                        <a:pt x="564" y="2836"/>
                      </a:lnTo>
                      <a:lnTo>
                        <a:pt x="536" y="2756"/>
                      </a:lnTo>
                      <a:lnTo>
                        <a:pt x="512" y="2674"/>
                      </a:lnTo>
                      <a:lnTo>
                        <a:pt x="492" y="2590"/>
                      </a:lnTo>
                      <a:lnTo>
                        <a:pt x="475" y="2505"/>
                      </a:lnTo>
                      <a:lnTo>
                        <a:pt x="464" y="2418"/>
                      </a:lnTo>
                      <a:lnTo>
                        <a:pt x="457" y="2331"/>
                      </a:lnTo>
                      <a:lnTo>
                        <a:pt x="455" y="2242"/>
                      </a:lnTo>
                      <a:lnTo>
                        <a:pt x="457" y="2154"/>
                      </a:lnTo>
                      <a:lnTo>
                        <a:pt x="464" y="2066"/>
                      </a:lnTo>
                      <a:lnTo>
                        <a:pt x="475" y="1979"/>
                      </a:lnTo>
                      <a:lnTo>
                        <a:pt x="492" y="1894"/>
                      </a:lnTo>
                      <a:lnTo>
                        <a:pt x="512" y="1810"/>
                      </a:lnTo>
                      <a:lnTo>
                        <a:pt x="536" y="1728"/>
                      </a:lnTo>
                      <a:lnTo>
                        <a:pt x="564" y="1647"/>
                      </a:lnTo>
                      <a:lnTo>
                        <a:pt x="597" y="1569"/>
                      </a:lnTo>
                      <a:lnTo>
                        <a:pt x="632" y="1493"/>
                      </a:lnTo>
                      <a:lnTo>
                        <a:pt x="672" y="1418"/>
                      </a:lnTo>
                      <a:lnTo>
                        <a:pt x="715" y="1345"/>
                      </a:lnTo>
                      <a:lnTo>
                        <a:pt x="762" y="1275"/>
                      </a:lnTo>
                      <a:lnTo>
                        <a:pt x="812" y="1208"/>
                      </a:lnTo>
                      <a:lnTo>
                        <a:pt x="866" y="1142"/>
                      </a:lnTo>
                      <a:lnTo>
                        <a:pt x="922" y="1079"/>
                      </a:lnTo>
                      <a:lnTo>
                        <a:pt x="981" y="1019"/>
                      </a:lnTo>
                      <a:lnTo>
                        <a:pt x="1044" y="962"/>
                      </a:lnTo>
                      <a:lnTo>
                        <a:pt x="1109" y="907"/>
                      </a:lnTo>
                      <a:lnTo>
                        <a:pt x="1177" y="856"/>
                      </a:lnTo>
                      <a:lnTo>
                        <a:pt x="1248" y="807"/>
                      </a:lnTo>
                      <a:lnTo>
                        <a:pt x="1320" y="763"/>
                      </a:lnTo>
                      <a:lnTo>
                        <a:pt x="1395" y="720"/>
                      </a:lnTo>
                      <a:lnTo>
                        <a:pt x="1473" y="683"/>
                      </a:lnTo>
                      <a:lnTo>
                        <a:pt x="1552" y="648"/>
                      </a:lnTo>
                      <a:lnTo>
                        <a:pt x="1634" y="617"/>
                      </a:lnTo>
                      <a:lnTo>
                        <a:pt x="1717" y="590"/>
                      </a:lnTo>
                      <a:lnTo>
                        <a:pt x="1802" y="567"/>
                      </a:lnTo>
                      <a:lnTo>
                        <a:pt x="1889" y="547"/>
                      </a:lnTo>
                      <a:lnTo>
                        <a:pt x="1977" y="531"/>
                      </a:lnTo>
                      <a:lnTo>
                        <a:pt x="2067" y="520"/>
                      </a:lnTo>
                      <a:lnTo>
                        <a:pt x="2158" y="514"/>
                      </a:lnTo>
                      <a:lnTo>
                        <a:pt x="2250" y="511"/>
                      </a:lnTo>
                      <a:close/>
                      <a:moveTo>
                        <a:pt x="2250" y="1416"/>
                      </a:moveTo>
                      <a:lnTo>
                        <a:pt x="2294" y="1417"/>
                      </a:lnTo>
                      <a:lnTo>
                        <a:pt x="2337" y="1420"/>
                      </a:lnTo>
                      <a:lnTo>
                        <a:pt x="2380" y="1426"/>
                      </a:lnTo>
                      <a:lnTo>
                        <a:pt x="2422" y="1433"/>
                      </a:lnTo>
                      <a:lnTo>
                        <a:pt x="2464" y="1442"/>
                      </a:lnTo>
                      <a:lnTo>
                        <a:pt x="2504" y="1453"/>
                      </a:lnTo>
                      <a:lnTo>
                        <a:pt x="2544" y="1466"/>
                      </a:lnTo>
                      <a:lnTo>
                        <a:pt x="2583" y="1480"/>
                      </a:lnTo>
                      <a:lnTo>
                        <a:pt x="2621" y="1498"/>
                      </a:lnTo>
                      <a:lnTo>
                        <a:pt x="2658" y="1516"/>
                      </a:lnTo>
                      <a:lnTo>
                        <a:pt x="2694" y="1536"/>
                      </a:lnTo>
                      <a:lnTo>
                        <a:pt x="2728" y="1557"/>
                      </a:lnTo>
                      <a:lnTo>
                        <a:pt x="2762" y="1580"/>
                      </a:lnTo>
                      <a:lnTo>
                        <a:pt x="2795" y="1605"/>
                      </a:lnTo>
                      <a:lnTo>
                        <a:pt x="2826" y="1631"/>
                      </a:lnTo>
                      <a:lnTo>
                        <a:pt x="2856" y="1658"/>
                      </a:lnTo>
                      <a:lnTo>
                        <a:pt x="2884" y="1687"/>
                      </a:lnTo>
                      <a:lnTo>
                        <a:pt x="2911" y="1717"/>
                      </a:lnTo>
                      <a:lnTo>
                        <a:pt x="2937" y="1748"/>
                      </a:lnTo>
                      <a:lnTo>
                        <a:pt x="2961" y="1781"/>
                      </a:lnTo>
                      <a:lnTo>
                        <a:pt x="2983" y="1814"/>
                      </a:lnTo>
                      <a:lnTo>
                        <a:pt x="3003" y="1848"/>
                      </a:lnTo>
                      <a:lnTo>
                        <a:pt x="3023" y="1885"/>
                      </a:lnTo>
                      <a:lnTo>
                        <a:pt x="3040" y="1921"/>
                      </a:lnTo>
                      <a:lnTo>
                        <a:pt x="3055" y="1958"/>
                      </a:lnTo>
                      <a:lnTo>
                        <a:pt x="3069" y="1997"/>
                      </a:lnTo>
                      <a:lnTo>
                        <a:pt x="3080" y="2036"/>
                      </a:lnTo>
                      <a:lnTo>
                        <a:pt x="3090" y="2076"/>
                      </a:lnTo>
                      <a:lnTo>
                        <a:pt x="3097" y="2116"/>
                      </a:lnTo>
                      <a:lnTo>
                        <a:pt x="3102" y="2158"/>
                      </a:lnTo>
                      <a:lnTo>
                        <a:pt x="3107" y="2200"/>
                      </a:lnTo>
                      <a:lnTo>
                        <a:pt x="3108" y="2242"/>
                      </a:lnTo>
                      <a:lnTo>
                        <a:pt x="3107" y="2285"/>
                      </a:lnTo>
                      <a:lnTo>
                        <a:pt x="3102" y="2326"/>
                      </a:lnTo>
                      <a:lnTo>
                        <a:pt x="3097" y="2368"/>
                      </a:lnTo>
                      <a:lnTo>
                        <a:pt x="3090" y="2408"/>
                      </a:lnTo>
                      <a:lnTo>
                        <a:pt x="3080" y="2449"/>
                      </a:lnTo>
                      <a:lnTo>
                        <a:pt x="3069" y="2487"/>
                      </a:lnTo>
                      <a:lnTo>
                        <a:pt x="3055" y="2525"/>
                      </a:lnTo>
                      <a:lnTo>
                        <a:pt x="3040" y="2563"/>
                      </a:lnTo>
                      <a:lnTo>
                        <a:pt x="3023" y="2600"/>
                      </a:lnTo>
                      <a:lnTo>
                        <a:pt x="3003" y="2636"/>
                      </a:lnTo>
                      <a:lnTo>
                        <a:pt x="2983" y="2670"/>
                      </a:lnTo>
                      <a:lnTo>
                        <a:pt x="2961" y="2703"/>
                      </a:lnTo>
                      <a:lnTo>
                        <a:pt x="2937" y="2736"/>
                      </a:lnTo>
                      <a:lnTo>
                        <a:pt x="2911" y="2767"/>
                      </a:lnTo>
                      <a:lnTo>
                        <a:pt x="2884" y="2797"/>
                      </a:lnTo>
                      <a:lnTo>
                        <a:pt x="2856" y="2826"/>
                      </a:lnTo>
                      <a:lnTo>
                        <a:pt x="2826" y="2853"/>
                      </a:lnTo>
                      <a:lnTo>
                        <a:pt x="2795" y="2879"/>
                      </a:lnTo>
                      <a:lnTo>
                        <a:pt x="2762" y="2904"/>
                      </a:lnTo>
                      <a:lnTo>
                        <a:pt x="2728" y="2927"/>
                      </a:lnTo>
                      <a:lnTo>
                        <a:pt x="2694" y="2949"/>
                      </a:lnTo>
                      <a:lnTo>
                        <a:pt x="2658" y="2968"/>
                      </a:lnTo>
                      <a:lnTo>
                        <a:pt x="2621" y="2986"/>
                      </a:lnTo>
                      <a:lnTo>
                        <a:pt x="2583" y="3003"/>
                      </a:lnTo>
                      <a:lnTo>
                        <a:pt x="2544" y="3019"/>
                      </a:lnTo>
                      <a:lnTo>
                        <a:pt x="2504" y="3031"/>
                      </a:lnTo>
                      <a:lnTo>
                        <a:pt x="2464" y="3042"/>
                      </a:lnTo>
                      <a:lnTo>
                        <a:pt x="2422" y="3052"/>
                      </a:lnTo>
                      <a:lnTo>
                        <a:pt x="2380" y="3059"/>
                      </a:lnTo>
                      <a:lnTo>
                        <a:pt x="2337" y="3064"/>
                      </a:lnTo>
                      <a:lnTo>
                        <a:pt x="2294" y="3067"/>
                      </a:lnTo>
                      <a:lnTo>
                        <a:pt x="2250" y="3068"/>
                      </a:lnTo>
                      <a:lnTo>
                        <a:pt x="2206" y="3067"/>
                      </a:lnTo>
                      <a:lnTo>
                        <a:pt x="2162" y="3064"/>
                      </a:lnTo>
                      <a:lnTo>
                        <a:pt x="2120" y="3059"/>
                      </a:lnTo>
                      <a:lnTo>
                        <a:pt x="2077" y="3052"/>
                      </a:lnTo>
                      <a:lnTo>
                        <a:pt x="2036" y="3042"/>
                      </a:lnTo>
                      <a:lnTo>
                        <a:pt x="1995" y="3031"/>
                      </a:lnTo>
                      <a:lnTo>
                        <a:pt x="1956" y="3019"/>
                      </a:lnTo>
                      <a:lnTo>
                        <a:pt x="1917" y="3003"/>
                      </a:lnTo>
                      <a:lnTo>
                        <a:pt x="1879" y="2986"/>
                      </a:lnTo>
                      <a:lnTo>
                        <a:pt x="1843" y="2968"/>
                      </a:lnTo>
                      <a:lnTo>
                        <a:pt x="1806" y="2949"/>
                      </a:lnTo>
                      <a:lnTo>
                        <a:pt x="1772" y="2927"/>
                      </a:lnTo>
                      <a:lnTo>
                        <a:pt x="1737" y="2904"/>
                      </a:lnTo>
                      <a:lnTo>
                        <a:pt x="1705" y="2879"/>
                      </a:lnTo>
                      <a:lnTo>
                        <a:pt x="1675" y="2853"/>
                      </a:lnTo>
                      <a:lnTo>
                        <a:pt x="1644" y="2826"/>
                      </a:lnTo>
                      <a:lnTo>
                        <a:pt x="1616" y="2797"/>
                      </a:lnTo>
                      <a:lnTo>
                        <a:pt x="1589" y="2767"/>
                      </a:lnTo>
                      <a:lnTo>
                        <a:pt x="1563" y="2736"/>
                      </a:lnTo>
                      <a:lnTo>
                        <a:pt x="1540" y="2703"/>
                      </a:lnTo>
                      <a:lnTo>
                        <a:pt x="1518" y="2670"/>
                      </a:lnTo>
                      <a:lnTo>
                        <a:pt x="1496" y="2636"/>
                      </a:lnTo>
                      <a:lnTo>
                        <a:pt x="1477" y="2600"/>
                      </a:lnTo>
                      <a:lnTo>
                        <a:pt x="1460" y="2563"/>
                      </a:lnTo>
                      <a:lnTo>
                        <a:pt x="1445" y="2525"/>
                      </a:lnTo>
                      <a:lnTo>
                        <a:pt x="1432" y="2487"/>
                      </a:lnTo>
                      <a:lnTo>
                        <a:pt x="1420" y="2449"/>
                      </a:lnTo>
                      <a:lnTo>
                        <a:pt x="1410" y="2408"/>
                      </a:lnTo>
                      <a:lnTo>
                        <a:pt x="1402" y="2368"/>
                      </a:lnTo>
                      <a:lnTo>
                        <a:pt x="1397" y="2326"/>
                      </a:lnTo>
                      <a:lnTo>
                        <a:pt x="1394" y="2285"/>
                      </a:lnTo>
                      <a:lnTo>
                        <a:pt x="1393" y="2242"/>
                      </a:lnTo>
                      <a:lnTo>
                        <a:pt x="1394" y="2200"/>
                      </a:lnTo>
                      <a:lnTo>
                        <a:pt x="1397" y="2158"/>
                      </a:lnTo>
                      <a:lnTo>
                        <a:pt x="1402" y="2116"/>
                      </a:lnTo>
                      <a:lnTo>
                        <a:pt x="1410" y="2076"/>
                      </a:lnTo>
                      <a:lnTo>
                        <a:pt x="1420" y="2036"/>
                      </a:lnTo>
                      <a:lnTo>
                        <a:pt x="1432" y="1997"/>
                      </a:lnTo>
                      <a:lnTo>
                        <a:pt x="1445" y="1958"/>
                      </a:lnTo>
                      <a:lnTo>
                        <a:pt x="1460" y="1921"/>
                      </a:lnTo>
                      <a:lnTo>
                        <a:pt x="1477" y="1885"/>
                      </a:lnTo>
                      <a:lnTo>
                        <a:pt x="1496" y="1848"/>
                      </a:lnTo>
                      <a:lnTo>
                        <a:pt x="1518" y="1814"/>
                      </a:lnTo>
                      <a:lnTo>
                        <a:pt x="1540" y="1781"/>
                      </a:lnTo>
                      <a:lnTo>
                        <a:pt x="1563" y="1748"/>
                      </a:lnTo>
                      <a:lnTo>
                        <a:pt x="1589" y="1717"/>
                      </a:lnTo>
                      <a:lnTo>
                        <a:pt x="1616" y="1687"/>
                      </a:lnTo>
                      <a:lnTo>
                        <a:pt x="1644" y="1658"/>
                      </a:lnTo>
                      <a:lnTo>
                        <a:pt x="1675" y="1631"/>
                      </a:lnTo>
                      <a:lnTo>
                        <a:pt x="1705" y="1605"/>
                      </a:lnTo>
                      <a:lnTo>
                        <a:pt x="1737" y="1580"/>
                      </a:lnTo>
                      <a:lnTo>
                        <a:pt x="1772" y="1557"/>
                      </a:lnTo>
                      <a:lnTo>
                        <a:pt x="1806" y="1536"/>
                      </a:lnTo>
                      <a:lnTo>
                        <a:pt x="1843" y="1516"/>
                      </a:lnTo>
                      <a:lnTo>
                        <a:pt x="1879" y="1498"/>
                      </a:lnTo>
                      <a:lnTo>
                        <a:pt x="1917" y="1480"/>
                      </a:lnTo>
                      <a:lnTo>
                        <a:pt x="1956" y="1466"/>
                      </a:lnTo>
                      <a:lnTo>
                        <a:pt x="1995" y="1453"/>
                      </a:lnTo>
                      <a:lnTo>
                        <a:pt x="2036" y="1442"/>
                      </a:lnTo>
                      <a:lnTo>
                        <a:pt x="2077" y="1433"/>
                      </a:lnTo>
                      <a:lnTo>
                        <a:pt x="2120" y="1426"/>
                      </a:lnTo>
                      <a:lnTo>
                        <a:pt x="2162" y="1420"/>
                      </a:lnTo>
                      <a:lnTo>
                        <a:pt x="2206" y="1417"/>
                      </a:lnTo>
                      <a:lnTo>
                        <a:pt x="2250" y="1416"/>
                      </a:lnTo>
                      <a:close/>
                      <a:moveTo>
                        <a:pt x="0" y="1891"/>
                      </a:moveTo>
                      <a:lnTo>
                        <a:pt x="0" y="2503"/>
                      </a:lnTo>
                      <a:lnTo>
                        <a:pt x="483" y="2548"/>
                      </a:lnTo>
                      <a:lnTo>
                        <a:pt x="476" y="2510"/>
                      </a:lnTo>
                      <a:lnTo>
                        <a:pt x="470" y="2473"/>
                      </a:lnTo>
                      <a:lnTo>
                        <a:pt x="466" y="2434"/>
                      </a:lnTo>
                      <a:lnTo>
                        <a:pt x="462" y="2397"/>
                      </a:lnTo>
                      <a:lnTo>
                        <a:pt x="459" y="2359"/>
                      </a:lnTo>
                      <a:lnTo>
                        <a:pt x="456" y="2320"/>
                      </a:lnTo>
                      <a:lnTo>
                        <a:pt x="455" y="2281"/>
                      </a:lnTo>
                      <a:lnTo>
                        <a:pt x="455" y="2242"/>
                      </a:lnTo>
                      <a:lnTo>
                        <a:pt x="456" y="2186"/>
                      </a:lnTo>
                      <a:lnTo>
                        <a:pt x="458" y="2130"/>
                      </a:lnTo>
                      <a:lnTo>
                        <a:pt x="463" y="2075"/>
                      </a:lnTo>
                      <a:lnTo>
                        <a:pt x="469" y="2019"/>
                      </a:lnTo>
                      <a:lnTo>
                        <a:pt x="477" y="1965"/>
                      </a:lnTo>
                      <a:lnTo>
                        <a:pt x="487" y="1911"/>
                      </a:lnTo>
                      <a:lnTo>
                        <a:pt x="500" y="1857"/>
                      </a:lnTo>
                      <a:lnTo>
                        <a:pt x="513" y="1805"/>
                      </a:lnTo>
                      <a:lnTo>
                        <a:pt x="0" y="1891"/>
                      </a:lnTo>
                      <a:close/>
                      <a:moveTo>
                        <a:pt x="751" y="3192"/>
                      </a:moveTo>
                      <a:lnTo>
                        <a:pt x="409" y="3576"/>
                      </a:lnTo>
                      <a:lnTo>
                        <a:pt x="869" y="4036"/>
                      </a:lnTo>
                      <a:lnTo>
                        <a:pt x="1295" y="3706"/>
                      </a:lnTo>
                      <a:lnTo>
                        <a:pt x="1255" y="3681"/>
                      </a:lnTo>
                      <a:lnTo>
                        <a:pt x="1215" y="3654"/>
                      </a:lnTo>
                      <a:lnTo>
                        <a:pt x="1176" y="3627"/>
                      </a:lnTo>
                      <a:lnTo>
                        <a:pt x="1138" y="3599"/>
                      </a:lnTo>
                      <a:lnTo>
                        <a:pt x="1101" y="3569"/>
                      </a:lnTo>
                      <a:lnTo>
                        <a:pt x="1064" y="3539"/>
                      </a:lnTo>
                      <a:lnTo>
                        <a:pt x="1029" y="3509"/>
                      </a:lnTo>
                      <a:lnTo>
                        <a:pt x="995" y="3476"/>
                      </a:lnTo>
                      <a:lnTo>
                        <a:pt x="961" y="3444"/>
                      </a:lnTo>
                      <a:lnTo>
                        <a:pt x="928" y="3411"/>
                      </a:lnTo>
                      <a:lnTo>
                        <a:pt x="896" y="3376"/>
                      </a:lnTo>
                      <a:lnTo>
                        <a:pt x="865" y="3341"/>
                      </a:lnTo>
                      <a:lnTo>
                        <a:pt x="835" y="3305"/>
                      </a:lnTo>
                      <a:lnTo>
                        <a:pt x="806" y="3268"/>
                      </a:lnTo>
                      <a:lnTo>
                        <a:pt x="778" y="3230"/>
                      </a:lnTo>
                      <a:lnTo>
                        <a:pt x="751" y="3192"/>
                      </a:lnTo>
                      <a:close/>
                      <a:moveTo>
                        <a:pt x="1849" y="3928"/>
                      </a:moveTo>
                      <a:lnTo>
                        <a:pt x="1944" y="4496"/>
                      </a:lnTo>
                      <a:lnTo>
                        <a:pt x="2557" y="4496"/>
                      </a:lnTo>
                      <a:lnTo>
                        <a:pt x="2604" y="3938"/>
                      </a:lnTo>
                      <a:lnTo>
                        <a:pt x="2561" y="3946"/>
                      </a:lnTo>
                      <a:lnTo>
                        <a:pt x="2518" y="3953"/>
                      </a:lnTo>
                      <a:lnTo>
                        <a:pt x="2473" y="3960"/>
                      </a:lnTo>
                      <a:lnTo>
                        <a:pt x="2430" y="3964"/>
                      </a:lnTo>
                      <a:lnTo>
                        <a:pt x="2385" y="3968"/>
                      </a:lnTo>
                      <a:lnTo>
                        <a:pt x="2340" y="3971"/>
                      </a:lnTo>
                      <a:lnTo>
                        <a:pt x="2295" y="3972"/>
                      </a:lnTo>
                      <a:lnTo>
                        <a:pt x="2250" y="3973"/>
                      </a:lnTo>
                      <a:lnTo>
                        <a:pt x="2199" y="3972"/>
                      </a:lnTo>
                      <a:lnTo>
                        <a:pt x="2147" y="3970"/>
                      </a:lnTo>
                      <a:lnTo>
                        <a:pt x="2097" y="3967"/>
                      </a:lnTo>
                      <a:lnTo>
                        <a:pt x="2046" y="3962"/>
                      </a:lnTo>
                      <a:lnTo>
                        <a:pt x="1996" y="3955"/>
                      </a:lnTo>
                      <a:lnTo>
                        <a:pt x="1947" y="3947"/>
                      </a:lnTo>
                      <a:lnTo>
                        <a:pt x="1897" y="3939"/>
                      </a:lnTo>
                      <a:lnTo>
                        <a:pt x="1849" y="3928"/>
                      </a:lnTo>
                      <a:close/>
                      <a:moveTo>
                        <a:pt x="3206" y="3705"/>
                      </a:moveTo>
                      <a:lnTo>
                        <a:pt x="3632" y="4036"/>
                      </a:lnTo>
                      <a:lnTo>
                        <a:pt x="4092" y="3576"/>
                      </a:lnTo>
                      <a:lnTo>
                        <a:pt x="3749" y="3191"/>
                      </a:lnTo>
                      <a:lnTo>
                        <a:pt x="3722" y="3230"/>
                      </a:lnTo>
                      <a:lnTo>
                        <a:pt x="3695" y="3267"/>
                      </a:lnTo>
                      <a:lnTo>
                        <a:pt x="3665" y="3304"/>
                      </a:lnTo>
                      <a:lnTo>
                        <a:pt x="3635" y="3340"/>
                      </a:lnTo>
                      <a:lnTo>
                        <a:pt x="3604" y="3375"/>
                      </a:lnTo>
                      <a:lnTo>
                        <a:pt x="3572" y="3410"/>
                      </a:lnTo>
                      <a:lnTo>
                        <a:pt x="3540" y="3443"/>
                      </a:lnTo>
                      <a:lnTo>
                        <a:pt x="3505" y="3476"/>
                      </a:lnTo>
                      <a:lnTo>
                        <a:pt x="3471" y="3508"/>
                      </a:lnTo>
                      <a:lnTo>
                        <a:pt x="3435" y="3539"/>
                      </a:lnTo>
                      <a:lnTo>
                        <a:pt x="3399" y="3569"/>
                      </a:lnTo>
                      <a:lnTo>
                        <a:pt x="3362" y="3599"/>
                      </a:lnTo>
                      <a:lnTo>
                        <a:pt x="3324" y="3627"/>
                      </a:lnTo>
                      <a:lnTo>
                        <a:pt x="3286" y="3653"/>
                      </a:lnTo>
                      <a:lnTo>
                        <a:pt x="3246" y="3680"/>
                      </a:lnTo>
                      <a:lnTo>
                        <a:pt x="3206" y="3705"/>
                      </a:lnTo>
                      <a:close/>
                      <a:moveTo>
                        <a:pt x="4020" y="2530"/>
                      </a:moveTo>
                      <a:lnTo>
                        <a:pt x="4450" y="2453"/>
                      </a:lnTo>
                      <a:lnTo>
                        <a:pt x="4450" y="1891"/>
                      </a:lnTo>
                      <a:lnTo>
                        <a:pt x="4194" y="1839"/>
                      </a:lnTo>
                      <a:lnTo>
                        <a:pt x="3987" y="1805"/>
                      </a:lnTo>
                      <a:lnTo>
                        <a:pt x="4000" y="1857"/>
                      </a:lnTo>
                      <a:lnTo>
                        <a:pt x="4012" y="1911"/>
                      </a:lnTo>
                      <a:lnTo>
                        <a:pt x="4022" y="1965"/>
                      </a:lnTo>
                      <a:lnTo>
                        <a:pt x="4031" y="2019"/>
                      </a:lnTo>
                      <a:lnTo>
                        <a:pt x="4037" y="2075"/>
                      </a:lnTo>
                      <a:lnTo>
                        <a:pt x="4042" y="2129"/>
                      </a:lnTo>
                      <a:lnTo>
                        <a:pt x="4045" y="2186"/>
                      </a:lnTo>
                      <a:lnTo>
                        <a:pt x="4046" y="2242"/>
                      </a:lnTo>
                      <a:lnTo>
                        <a:pt x="4045" y="2279"/>
                      </a:lnTo>
                      <a:lnTo>
                        <a:pt x="4044" y="2315"/>
                      </a:lnTo>
                      <a:lnTo>
                        <a:pt x="4042" y="2352"/>
                      </a:lnTo>
                      <a:lnTo>
                        <a:pt x="4039" y="2388"/>
                      </a:lnTo>
                      <a:lnTo>
                        <a:pt x="4036" y="2424"/>
                      </a:lnTo>
                      <a:lnTo>
                        <a:pt x="4032" y="2460"/>
                      </a:lnTo>
                      <a:lnTo>
                        <a:pt x="4025" y="2495"/>
                      </a:lnTo>
                      <a:lnTo>
                        <a:pt x="4020" y="2530"/>
                      </a:lnTo>
                      <a:close/>
                      <a:moveTo>
                        <a:pt x="3728" y="1261"/>
                      </a:moveTo>
                      <a:lnTo>
                        <a:pt x="3990" y="869"/>
                      </a:lnTo>
                      <a:lnTo>
                        <a:pt x="3580" y="409"/>
                      </a:lnTo>
                      <a:lnTo>
                        <a:pt x="3181" y="764"/>
                      </a:lnTo>
                      <a:lnTo>
                        <a:pt x="3221" y="788"/>
                      </a:lnTo>
                      <a:lnTo>
                        <a:pt x="3260" y="813"/>
                      </a:lnTo>
                      <a:lnTo>
                        <a:pt x="3299" y="840"/>
                      </a:lnTo>
                      <a:lnTo>
                        <a:pt x="3337" y="867"/>
                      </a:lnTo>
                      <a:lnTo>
                        <a:pt x="3375" y="895"/>
                      </a:lnTo>
                      <a:lnTo>
                        <a:pt x="3411" y="925"/>
                      </a:lnTo>
                      <a:lnTo>
                        <a:pt x="3447" y="954"/>
                      </a:lnTo>
                      <a:lnTo>
                        <a:pt x="3482" y="985"/>
                      </a:lnTo>
                      <a:lnTo>
                        <a:pt x="3515" y="1017"/>
                      </a:lnTo>
                      <a:lnTo>
                        <a:pt x="3549" y="1049"/>
                      </a:lnTo>
                      <a:lnTo>
                        <a:pt x="3580" y="1082"/>
                      </a:lnTo>
                      <a:lnTo>
                        <a:pt x="3612" y="1117"/>
                      </a:lnTo>
                      <a:lnTo>
                        <a:pt x="3642" y="1152"/>
                      </a:lnTo>
                      <a:lnTo>
                        <a:pt x="3671" y="1187"/>
                      </a:lnTo>
                      <a:lnTo>
                        <a:pt x="3701" y="1224"/>
                      </a:lnTo>
                      <a:lnTo>
                        <a:pt x="3728" y="1261"/>
                      </a:lnTo>
                      <a:close/>
                      <a:moveTo>
                        <a:pt x="2603" y="546"/>
                      </a:moveTo>
                      <a:lnTo>
                        <a:pt x="2557" y="0"/>
                      </a:lnTo>
                      <a:lnTo>
                        <a:pt x="1944" y="0"/>
                      </a:lnTo>
                      <a:lnTo>
                        <a:pt x="1851" y="555"/>
                      </a:lnTo>
                      <a:lnTo>
                        <a:pt x="1899" y="546"/>
                      </a:lnTo>
                      <a:lnTo>
                        <a:pt x="1948" y="536"/>
                      </a:lnTo>
                      <a:lnTo>
                        <a:pt x="1997" y="529"/>
                      </a:lnTo>
                      <a:lnTo>
                        <a:pt x="2047" y="522"/>
                      </a:lnTo>
                      <a:lnTo>
                        <a:pt x="2098" y="518"/>
                      </a:lnTo>
                      <a:lnTo>
                        <a:pt x="2148" y="514"/>
                      </a:lnTo>
                      <a:lnTo>
                        <a:pt x="2199" y="512"/>
                      </a:lnTo>
                      <a:lnTo>
                        <a:pt x="2250" y="511"/>
                      </a:lnTo>
                      <a:lnTo>
                        <a:pt x="2295" y="512"/>
                      </a:lnTo>
                      <a:lnTo>
                        <a:pt x="2340" y="514"/>
                      </a:lnTo>
                      <a:lnTo>
                        <a:pt x="2385" y="516"/>
                      </a:lnTo>
                      <a:lnTo>
                        <a:pt x="2429" y="520"/>
                      </a:lnTo>
                      <a:lnTo>
                        <a:pt x="2473" y="525"/>
                      </a:lnTo>
                      <a:lnTo>
                        <a:pt x="2517" y="530"/>
                      </a:lnTo>
                      <a:lnTo>
                        <a:pt x="2560" y="538"/>
                      </a:lnTo>
                      <a:lnTo>
                        <a:pt x="2603" y="546"/>
                      </a:lnTo>
                      <a:close/>
                      <a:moveTo>
                        <a:pt x="1355" y="743"/>
                      </a:moveTo>
                      <a:lnTo>
                        <a:pt x="921" y="358"/>
                      </a:lnTo>
                      <a:lnTo>
                        <a:pt x="460" y="817"/>
                      </a:lnTo>
                      <a:lnTo>
                        <a:pt x="788" y="1239"/>
                      </a:lnTo>
                      <a:lnTo>
                        <a:pt x="816" y="1201"/>
                      </a:lnTo>
                      <a:lnTo>
                        <a:pt x="846" y="1165"/>
                      </a:lnTo>
                      <a:lnTo>
                        <a:pt x="877" y="1129"/>
                      </a:lnTo>
                      <a:lnTo>
                        <a:pt x="908" y="1094"/>
                      </a:lnTo>
                      <a:lnTo>
                        <a:pt x="941" y="1060"/>
                      </a:lnTo>
                      <a:lnTo>
                        <a:pt x="974" y="1027"/>
                      </a:lnTo>
                      <a:lnTo>
                        <a:pt x="1009" y="994"/>
                      </a:lnTo>
                      <a:lnTo>
                        <a:pt x="1043" y="962"/>
                      </a:lnTo>
                      <a:lnTo>
                        <a:pt x="1080" y="932"/>
                      </a:lnTo>
                      <a:lnTo>
                        <a:pt x="1116" y="901"/>
                      </a:lnTo>
                      <a:lnTo>
                        <a:pt x="1154" y="873"/>
                      </a:lnTo>
                      <a:lnTo>
                        <a:pt x="1193" y="845"/>
                      </a:lnTo>
                      <a:lnTo>
                        <a:pt x="1232" y="818"/>
                      </a:lnTo>
                      <a:lnTo>
                        <a:pt x="1272" y="792"/>
                      </a:lnTo>
                      <a:lnTo>
                        <a:pt x="1313" y="767"/>
                      </a:lnTo>
                      <a:lnTo>
                        <a:pt x="1355" y="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" name="Freeform 195"/>
                <p:cNvSpPr>
                  <a:spLocks noEditPoints="1"/>
                </p:cNvSpPr>
                <p:nvPr/>
              </p:nvSpPr>
              <p:spPr bwMode="auto">
                <a:xfrm>
                  <a:off x="3869" y="3626"/>
                  <a:ext cx="168" cy="169"/>
                </a:xfrm>
                <a:custGeom>
                  <a:avLst/>
                  <a:gdLst>
                    <a:gd name="T0" fmla="*/ 0 w 3683"/>
                    <a:gd name="T1" fmla="*/ 0 h 3719"/>
                    <a:gd name="T2" fmla="*/ 0 w 3683"/>
                    <a:gd name="T3" fmla="*/ 0 h 3719"/>
                    <a:gd name="T4" fmla="*/ 0 w 3683"/>
                    <a:gd name="T5" fmla="*/ 0 h 3719"/>
                    <a:gd name="T6" fmla="*/ 0 w 3683"/>
                    <a:gd name="T7" fmla="*/ 0 h 3719"/>
                    <a:gd name="T8" fmla="*/ 0 w 3683"/>
                    <a:gd name="T9" fmla="*/ 0 h 3719"/>
                    <a:gd name="T10" fmla="*/ 0 w 3683"/>
                    <a:gd name="T11" fmla="*/ 0 h 3719"/>
                    <a:gd name="T12" fmla="*/ 0 w 3683"/>
                    <a:gd name="T13" fmla="*/ 0 h 3719"/>
                    <a:gd name="T14" fmla="*/ 0 w 3683"/>
                    <a:gd name="T15" fmla="*/ 0 h 3719"/>
                    <a:gd name="T16" fmla="*/ 0 w 3683"/>
                    <a:gd name="T17" fmla="*/ 0 h 3719"/>
                    <a:gd name="T18" fmla="*/ 0 w 3683"/>
                    <a:gd name="T19" fmla="*/ 0 h 3719"/>
                    <a:gd name="T20" fmla="*/ 0 w 3683"/>
                    <a:gd name="T21" fmla="*/ 0 h 3719"/>
                    <a:gd name="T22" fmla="*/ 0 w 3683"/>
                    <a:gd name="T23" fmla="*/ 0 h 3719"/>
                    <a:gd name="T24" fmla="*/ 0 w 3683"/>
                    <a:gd name="T25" fmla="*/ 0 h 3719"/>
                    <a:gd name="T26" fmla="*/ 0 w 3683"/>
                    <a:gd name="T27" fmla="*/ 0 h 3719"/>
                    <a:gd name="T28" fmla="*/ 0 w 3683"/>
                    <a:gd name="T29" fmla="*/ 0 h 3719"/>
                    <a:gd name="T30" fmla="*/ 0 w 3683"/>
                    <a:gd name="T31" fmla="*/ 0 h 3719"/>
                    <a:gd name="T32" fmla="*/ 0 w 3683"/>
                    <a:gd name="T33" fmla="*/ 0 h 3719"/>
                    <a:gd name="T34" fmla="*/ 0 w 3683"/>
                    <a:gd name="T35" fmla="*/ 0 h 3719"/>
                    <a:gd name="T36" fmla="*/ 0 w 3683"/>
                    <a:gd name="T37" fmla="*/ 0 h 3719"/>
                    <a:gd name="T38" fmla="*/ 0 w 3683"/>
                    <a:gd name="T39" fmla="*/ 0 h 3719"/>
                    <a:gd name="T40" fmla="*/ 0 w 3683"/>
                    <a:gd name="T41" fmla="*/ 0 h 3719"/>
                    <a:gd name="T42" fmla="*/ 0 w 3683"/>
                    <a:gd name="T43" fmla="*/ 0 h 3719"/>
                    <a:gd name="T44" fmla="*/ 0 w 3683"/>
                    <a:gd name="T45" fmla="*/ 0 h 3719"/>
                    <a:gd name="T46" fmla="*/ 0 w 3683"/>
                    <a:gd name="T47" fmla="*/ 0 h 3719"/>
                    <a:gd name="T48" fmla="*/ 0 w 3683"/>
                    <a:gd name="T49" fmla="*/ 0 h 3719"/>
                    <a:gd name="T50" fmla="*/ 0 w 3683"/>
                    <a:gd name="T51" fmla="*/ 0 h 3719"/>
                    <a:gd name="T52" fmla="*/ 0 w 3683"/>
                    <a:gd name="T53" fmla="*/ 0 h 3719"/>
                    <a:gd name="T54" fmla="*/ 0 w 3683"/>
                    <a:gd name="T55" fmla="*/ 0 h 3719"/>
                    <a:gd name="T56" fmla="*/ 0 w 3683"/>
                    <a:gd name="T57" fmla="*/ 0 h 3719"/>
                    <a:gd name="T58" fmla="*/ 0 w 3683"/>
                    <a:gd name="T59" fmla="*/ 0 h 3719"/>
                    <a:gd name="T60" fmla="*/ 0 w 3683"/>
                    <a:gd name="T61" fmla="*/ 0 h 3719"/>
                    <a:gd name="T62" fmla="*/ 0 w 3683"/>
                    <a:gd name="T63" fmla="*/ 0 h 3719"/>
                    <a:gd name="T64" fmla="*/ 0 w 3683"/>
                    <a:gd name="T65" fmla="*/ 0 h 3719"/>
                    <a:gd name="T66" fmla="*/ 0 w 3683"/>
                    <a:gd name="T67" fmla="*/ 0 h 3719"/>
                    <a:gd name="T68" fmla="*/ 0 w 3683"/>
                    <a:gd name="T69" fmla="*/ 0 h 3719"/>
                    <a:gd name="T70" fmla="*/ 0 w 3683"/>
                    <a:gd name="T71" fmla="*/ 0 h 3719"/>
                    <a:gd name="T72" fmla="*/ 0 w 3683"/>
                    <a:gd name="T73" fmla="*/ 0 h 3719"/>
                    <a:gd name="T74" fmla="*/ 0 w 3683"/>
                    <a:gd name="T75" fmla="*/ 0 h 3719"/>
                    <a:gd name="T76" fmla="*/ 0 w 3683"/>
                    <a:gd name="T77" fmla="*/ 0 h 3719"/>
                    <a:gd name="T78" fmla="*/ 0 w 3683"/>
                    <a:gd name="T79" fmla="*/ 0 h 3719"/>
                    <a:gd name="T80" fmla="*/ 0 w 3683"/>
                    <a:gd name="T81" fmla="*/ 0 h 3719"/>
                    <a:gd name="T82" fmla="*/ 0 w 3683"/>
                    <a:gd name="T83" fmla="*/ 0 h 3719"/>
                    <a:gd name="T84" fmla="*/ 0 w 3683"/>
                    <a:gd name="T85" fmla="*/ 0 h 3719"/>
                    <a:gd name="T86" fmla="*/ 0 w 3683"/>
                    <a:gd name="T87" fmla="*/ 0 h 3719"/>
                    <a:gd name="T88" fmla="*/ 0 w 3683"/>
                    <a:gd name="T89" fmla="*/ 0 h 3719"/>
                    <a:gd name="T90" fmla="*/ 0 w 3683"/>
                    <a:gd name="T91" fmla="*/ 0 h 3719"/>
                    <a:gd name="T92" fmla="*/ 0 w 3683"/>
                    <a:gd name="T93" fmla="*/ 0 h 3719"/>
                    <a:gd name="T94" fmla="*/ 0 w 3683"/>
                    <a:gd name="T95" fmla="*/ 0 h 3719"/>
                    <a:gd name="T96" fmla="*/ 0 w 3683"/>
                    <a:gd name="T97" fmla="*/ 0 h 3719"/>
                    <a:gd name="T98" fmla="*/ 0 w 3683"/>
                    <a:gd name="T99" fmla="*/ 0 h 3719"/>
                    <a:gd name="T100" fmla="*/ 0 w 3683"/>
                    <a:gd name="T101" fmla="*/ 0 h 3719"/>
                    <a:gd name="T102" fmla="*/ 0 w 3683"/>
                    <a:gd name="T103" fmla="*/ 0 h 3719"/>
                    <a:gd name="T104" fmla="*/ 0 w 3683"/>
                    <a:gd name="T105" fmla="*/ 0 h 3719"/>
                    <a:gd name="T106" fmla="*/ 0 w 3683"/>
                    <a:gd name="T107" fmla="*/ 0 h 3719"/>
                    <a:gd name="T108" fmla="*/ 0 w 3683"/>
                    <a:gd name="T109" fmla="*/ 0 h 3719"/>
                    <a:gd name="T110" fmla="*/ 0 w 3683"/>
                    <a:gd name="T111" fmla="*/ 0 h 3719"/>
                    <a:gd name="T112" fmla="*/ 0 w 3683"/>
                    <a:gd name="T113" fmla="*/ 0 h 3719"/>
                    <a:gd name="T114" fmla="*/ 0 w 3683"/>
                    <a:gd name="T115" fmla="*/ 0 h 3719"/>
                    <a:gd name="T116" fmla="*/ 0 w 3683"/>
                    <a:gd name="T117" fmla="*/ 0 h 3719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683"/>
                    <a:gd name="T178" fmla="*/ 0 h 3719"/>
                    <a:gd name="T179" fmla="*/ 3683 w 3683"/>
                    <a:gd name="T180" fmla="*/ 3719 h 3719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683" h="3719">
                      <a:moveTo>
                        <a:pt x="1862" y="423"/>
                      </a:moveTo>
                      <a:lnTo>
                        <a:pt x="1938" y="425"/>
                      </a:lnTo>
                      <a:lnTo>
                        <a:pt x="2014" y="430"/>
                      </a:lnTo>
                      <a:lnTo>
                        <a:pt x="2088" y="439"/>
                      </a:lnTo>
                      <a:lnTo>
                        <a:pt x="2161" y="453"/>
                      </a:lnTo>
                      <a:lnTo>
                        <a:pt x="2233" y="469"/>
                      </a:lnTo>
                      <a:lnTo>
                        <a:pt x="2303" y="488"/>
                      </a:lnTo>
                      <a:lnTo>
                        <a:pt x="2371" y="510"/>
                      </a:lnTo>
                      <a:lnTo>
                        <a:pt x="2439" y="537"/>
                      </a:lnTo>
                      <a:lnTo>
                        <a:pt x="2505" y="565"/>
                      </a:lnTo>
                      <a:lnTo>
                        <a:pt x="2569" y="596"/>
                      </a:lnTo>
                      <a:lnTo>
                        <a:pt x="2632" y="631"/>
                      </a:lnTo>
                      <a:lnTo>
                        <a:pt x="2691" y="668"/>
                      </a:lnTo>
                      <a:lnTo>
                        <a:pt x="2750" y="708"/>
                      </a:lnTo>
                      <a:lnTo>
                        <a:pt x="2806" y="751"/>
                      </a:lnTo>
                      <a:lnTo>
                        <a:pt x="2859" y="795"/>
                      </a:lnTo>
                      <a:lnTo>
                        <a:pt x="2912" y="843"/>
                      </a:lnTo>
                      <a:lnTo>
                        <a:pt x="2960" y="893"/>
                      </a:lnTo>
                      <a:lnTo>
                        <a:pt x="3007" y="945"/>
                      </a:lnTo>
                      <a:lnTo>
                        <a:pt x="3051" y="998"/>
                      </a:lnTo>
                      <a:lnTo>
                        <a:pt x="3093" y="1055"/>
                      </a:lnTo>
                      <a:lnTo>
                        <a:pt x="3131" y="1114"/>
                      </a:lnTo>
                      <a:lnTo>
                        <a:pt x="3168" y="1173"/>
                      </a:lnTo>
                      <a:lnTo>
                        <a:pt x="3200" y="1235"/>
                      </a:lnTo>
                      <a:lnTo>
                        <a:pt x="3231" y="1299"/>
                      </a:lnTo>
                      <a:lnTo>
                        <a:pt x="3257" y="1363"/>
                      </a:lnTo>
                      <a:lnTo>
                        <a:pt x="3280" y="1430"/>
                      </a:lnTo>
                      <a:lnTo>
                        <a:pt x="3300" y="1498"/>
                      </a:lnTo>
                      <a:lnTo>
                        <a:pt x="3318" y="1566"/>
                      </a:lnTo>
                      <a:lnTo>
                        <a:pt x="3331" y="1637"/>
                      </a:lnTo>
                      <a:lnTo>
                        <a:pt x="3340" y="1709"/>
                      </a:lnTo>
                      <a:lnTo>
                        <a:pt x="3346" y="1782"/>
                      </a:lnTo>
                      <a:lnTo>
                        <a:pt x="3348" y="1854"/>
                      </a:lnTo>
                      <a:lnTo>
                        <a:pt x="3346" y="1928"/>
                      </a:lnTo>
                      <a:lnTo>
                        <a:pt x="3340" y="2001"/>
                      </a:lnTo>
                      <a:lnTo>
                        <a:pt x="3331" y="2073"/>
                      </a:lnTo>
                      <a:lnTo>
                        <a:pt x="3318" y="2142"/>
                      </a:lnTo>
                      <a:lnTo>
                        <a:pt x="3300" y="2212"/>
                      </a:lnTo>
                      <a:lnTo>
                        <a:pt x="3280" y="2280"/>
                      </a:lnTo>
                      <a:lnTo>
                        <a:pt x="3257" y="2347"/>
                      </a:lnTo>
                      <a:lnTo>
                        <a:pt x="3231" y="2411"/>
                      </a:lnTo>
                      <a:lnTo>
                        <a:pt x="3200" y="2475"/>
                      </a:lnTo>
                      <a:lnTo>
                        <a:pt x="3168" y="2537"/>
                      </a:lnTo>
                      <a:lnTo>
                        <a:pt x="3131" y="2596"/>
                      </a:lnTo>
                      <a:lnTo>
                        <a:pt x="3093" y="2654"/>
                      </a:lnTo>
                      <a:lnTo>
                        <a:pt x="3051" y="2710"/>
                      </a:lnTo>
                      <a:lnTo>
                        <a:pt x="3007" y="2764"/>
                      </a:lnTo>
                      <a:lnTo>
                        <a:pt x="2960" y="2817"/>
                      </a:lnTo>
                      <a:lnTo>
                        <a:pt x="2912" y="2866"/>
                      </a:lnTo>
                      <a:lnTo>
                        <a:pt x="2859" y="2914"/>
                      </a:lnTo>
                      <a:lnTo>
                        <a:pt x="2806" y="2959"/>
                      </a:lnTo>
                      <a:lnTo>
                        <a:pt x="2750" y="3001"/>
                      </a:lnTo>
                      <a:lnTo>
                        <a:pt x="2691" y="3041"/>
                      </a:lnTo>
                      <a:lnTo>
                        <a:pt x="2632" y="3078"/>
                      </a:lnTo>
                      <a:lnTo>
                        <a:pt x="2569" y="3113"/>
                      </a:lnTo>
                      <a:lnTo>
                        <a:pt x="2505" y="3145"/>
                      </a:lnTo>
                      <a:lnTo>
                        <a:pt x="2439" y="3173"/>
                      </a:lnTo>
                      <a:lnTo>
                        <a:pt x="2371" y="3200"/>
                      </a:lnTo>
                      <a:lnTo>
                        <a:pt x="2303" y="3222"/>
                      </a:lnTo>
                      <a:lnTo>
                        <a:pt x="2233" y="3241"/>
                      </a:lnTo>
                      <a:lnTo>
                        <a:pt x="2161" y="3257"/>
                      </a:lnTo>
                      <a:lnTo>
                        <a:pt x="2088" y="3269"/>
                      </a:lnTo>
                      <a:lnTo>
                        <a:pt x="2014" y="3278"/>
                      </a:lnTo>
                      <a:lnTo>
                        <a:pt x="1938" y="3284"/>
                      </a:lnTo>
                      <a:lnTo>
                        <a:pt x="1862" y="3286"/>
                      </a:lnTo>
                      <a:lnTo>
                        <a:pt x="1786" y="3284"/>
                      </a:lnTo>
                      <a:lnTo>
                        <a:pt x="1711" y="3278"/>
                      </a:lnTo>
                      <a:lnTo>
                        <a:pt x="1637" y="3269"/>
                      </a:lnTo>
                      <a:lnTo>
                        <a:pt x="1564" y="3257"/>
                      </a:lnTo>
                      <a:lnTo>
                        <a:pt x="1492" y="3241"/>
                      </a:lnTo>
                      <a:lnTo>
                        <a:pt x="1422" y="3222"/>
                      </a:lnTo>
                      <a:lnTo>
                        <a:pt x="1352" y="3200"/>
                      </a:lnTo>
                      <a:lnTo>
                        <a:pt x="1286" y="3173"/>
                      </a:lnTo>
                      <a:lnTo>
                        <a:pt x="1220" y="3145"/>
                      </a:lnTo>
                      <a:lnTo>
                        <a:pt x="1156" y="3113"/>
                      </a:lnTo>
                      <a:lnTo>
                        <a:pt x="1093" y="3078"/>
                      </a:lnTo>
                      <a:lnTo>
                        <a:pt x="1034" y="3041"/>
                      </a:lnTo>
                      <a:lnTo>
                        <a:pt x="975" y="3001"/>
                      </a:lnTo>
                      <a:lnTo>
                        <a:pt x="919" y="2959"/>
                      </a:lnTo>
                      <a:lnTo>
                        <a:pt x="865" y="2914"/>
                      </a:lnTo>
                      <a:lnTo>
                        <a:pt x="813" y="2866"/>
                      </a:lnTo>
                      <a:lnTo>
                        <a:pt x="764" y="2817"/>
                      </a:lnTo>
                      <a:lnTo>
                        <a:pt x="717" y="2764"/>
                      </a:lnTo>
                      <a:lnTo>
                        <a:pt x="673" y="2710"/>
                      </a:lnTo>
                      <a:lnTo>
                        <a:pt x="632" y="2654"/>
                      </a:lnTo>
                      <a:lnTo>
                        <a:pt x="593" y="2596"/>
                      </a:lnTo>
                      <a:lnTo>
                        <a:pt x="557" y="2537"/>
                      </a:lnTo>
                      <a:lnTo>
                        <a:pt x="525" y="2475"/>
                      </a:lnTo>
                      <a:lnTo>
                        <a:pt x="494" y="2411"/>
                      </a:lnTo>
                      <a:lnTo>
                        <a:pt x="468" y="2347"/>
                      </a:lnTo>
                      <a:lnTo>
                        <a:pt x="445" y="2280"/>
                      </a:lnTo>
                      <a:lnTo>
                        <a:pt x="424" y="2212"/>
                      </a:lnTo>
                      <a:lnTo>
                        <a:pt x="408" y="2142"/>
                      </a:lnTo>
                      <a:lnTo>
                        <a:pt x="395" y="2073"/>
                      </a:lnTo>
                      <a:lnTo>
                        <a:pt x="385" y="2001"/>
                      </a:lnTo>
                      <a:lnTo>
                        <a:pt x="380" y="1928"/>
                      </a:lnTo>
                      <a:lnTo>
                        <a:pt x="378" y="1854"/>
                      </a:lnTo>
                      <a:lnTo>
                        <a:pt x="380" y="1782"/>
                      </a:lnTo>
                      <a:lnTo>
                        <a:pt x="385" y="1709"/>
                      </a:lnTo>
                      <a:lnTo>
                        <a:pt x="395" y="1637"/>
                      </a:lnTo>
                      <a:lnTo>
                        <a:pt x="408" y="1566"/>
                      </a:lnTo>
                      <a:lnTo>
                        <a:pt x="424" y="1498"/>
                      </a:lnTo>
                      <a:lnTo>
                        <a:pt x="445" y="1430"/>
                      </a:lnTo>
                      <a:lnTo>
                        <a:pt x="468" y="1363"/>
                      </a:lnTo>
                      <a:lnTo>
                        <a:pt x="494" y="1299"/>
                      </a:lnTo>
                      <a:lnTo>
                        <a:pt x="525" y="1235"/>
                      </a:lnTo>
                      <a:lnTo>
                        <a:pt x="557" y="1173"/>
                      </a:lnTo>
                      <a:lnTo>
                        <a:pt x="593" y="1114"/>
                      </a:lnTo>
                      <a:lnTo>
                        <a:pt x="632" y="1055"/>
                      </a:lnTo>
                      <a:lnTo>
                        <a:pt x="673" y="998"/>
                      </a:lnTo>
                      <a:lnTo>
                        <a:pt x="717" y="945"/>
                      </a:lnTo>
                      <a:lnTo>
                        <a:pt x="764" y="893"/>
                      </a:lnTo>
                      <a:lnTo>
                        <a:pt x="813" y="843"/>
                      </a:lnTo>
                      <a:lnTo>
                        <a:pt x="865" y="795"/>
                      </a:lnTo>
                      <a:lnTo>
                        <a:pt x="919" y="751"/>
                      </a:lnTo>
                      <a:lnTo>
                        <a:pt x="975" y="708"/>
                      </a:lnTo>
                      <a:lnTo>
                        <a:pt x="1034" y="668"/>
                      </a:lnTo>
                      <a:lnTo>
                        <a:pt x="1093" y="631"/>
                      </a:lnTo>
                      <a:lnTo>
                        <a:pt x="1156" y="596"/>
                      </a:lnTo>
                      <a:lnTo>
                        <a:pt x="1220" y="565"/>
                      </a:lnTo>
                      <a:lnTo>
                        <a:pt x="1286" y="537"/>
                      </a:lnTo>
                      <a:lnTo>
                        <a:pt x="1352" y="510"/>
                      </a:lnTo>
                      <a:lnTo>
                        <a:pt x="1422" y="488"/>
                      </a:lnTo>
                      <a:lnTo>
                        <a:pt x="1492" y="469"/>
                      </a:lnTo>
                      <a:lnTo>
                        <a:pt x="1564" y="453"/>
                      </a:lnTo>
                      <a:lnTo>
                        <a:pt x="1637" y="439"/>
                      </a:lnTo>
                      <a:lnTo>
                        <a:pt x="1711" y="430"/>
                      </a:lnTo>
                      <a:lnTo>
                        <a:pt x="1786" y="425"/>
                      </a:lnTo>
                      <a:lnTo>
                        <a:pt x="1862" y="423"/>
                      </a:lnTo>
                      <a:close/>
                      <a:moveTo>
                        <a:pt x="1862" y="1171"/>
                      </a:moveTo>
                      <a:lnTo>
                        <a:pt x="1899" y="1172"/>
                      </a:lnTo>
                      <a:lnTo>
                        <a:pt x="1935" y="1175"/>
                      </a:lnTo>
                      <a:lnTo>
                        <a:pt x="1970" y="1179"/>
                      </a:lnTo>
                      <a:lnTo>
                        <a:pt x="2005" y="1185"/>
                      </a:lnTo>
                      <a:lnTo>
                        <a:pt x="2039" y="1193"/>
                      </a:lnTo>
                      <a:lnTo>
                        <a:pt x="2073" y="1203"/>
                      </a:lnTo>
                      <a:lnTo>
                        <a:pt x="2105" y="1213"/>
                      </a:lnTo>
                      <a:lnTo>
                        <a:pt x="2138" y="1225"/>
                      </a:lnTo>
                      <a:lnTo>
                        <a:pt x="2169" y="1239"/>
                      </a:lnTo>
                      <a:lnTo>
                        <a:pt x="2199" y="1254"/>
                      </a:lnTo>
                      <a:lnTo>
                        <a:pt x="2230" y="1270"/>
                      </a:lnTo>
                      <a:lnTo>
                        <a:pt x="2258" y="1288"/>
                      </a:lnTo>
                      <a:lnTo>
                        <a:pt x="2286" y="1308"/>
                      </a:lnTo>
                      <a:lnTo>
                        <a:pt x="2313" y="1328"/>
                      </a:lnTo>
                      <a:lnTo>
                        <a:pt x="2339" y="1349"/>
                      </a:lnTo>
                      <a:lnTo>
                        <a:pt x="2363" y="1371"/>
                      </a:lnTo>
                      <a:lnTo>
                        <a:pt x="2387" y="1396"/>
                      </a:lnTo>
                      <a:lnTo>
                        <a:pt x="2409" y="1421"/>
                      </a:lnTo>
                      <a:lnTo>
                        <a:pt x="2430" y="1446"/>
                      </a:lnTo>
                      <a:lnTo>
                        <a:pt x="2450" y="1473"/>
                      </a:lnTo>
                      <a:lnTo>
                        <a:pt x="2469" y="1501"/>
                      </a:lnTo>
                      <a:lnTo>
                        <a:pt x="2486" y="1529"/>
                      </a:lnTo>
                      <a:lnTo>
                        <a:pt x="2501" y="1559"/>
                      </a:lnTo>
                      <a:lnTo>
                        <a:pt x="2516" y="1589"/>
                      </a:lnTo>
                      <a:lnTo>
                        <a:pt x="2528" y="1620"/>
                      </a:lnTo>
                      <a:lnTo>
                        <a:pt x="2539" y="1652"/>
                      </a:lnTo>
                      <a:lnTo>
                        <a:pt x="2550" y="1685"/>
                      </a:lnTo>
                      <a:lnTo>
                        <a:pt x="2558" y="1717"/>
                      </a:lnTo>
                      <a:lnTo>
                        <a:pt x="2564" y="1751"/>
                      </a:lnTo>
                      <a:lnTo>
                        <a:pt x="2568" y="1785"/>
                      </a:lnTo>
                      <a:lnTo>
                        <a:pt x="2571" y="1820"/>
                      </a:lnTo>
                      <a:lnTo>
                        <a:pt x="2572" y="1854"/>
                      </a:lnTo>
                      <a:lnTo>
                        <a:pt x="2571" y="1890"/>
                      </a:lnTo>
                      <a:lnTo>
                        <a:pt x="2568" y="1924"/>
                      </a:lnTo>
                      <a:lnTo>
                        <a:pt x="2564" y="1958"/>
                      </a:lnTo>
                      <a:lnTo>
                        <a:pt x="2558" y="1992"/>
                      </a:lnTo>
                      <a:lnTo>
                        <a:pt x="2550" y="2025"/>
                      </a:lnTo>
                      <a:lnTo>
                        <a:pt x="2539" y="2058"/>
                      </a:lnTo>
                      <a:lnTo>
                        <a:pt x="2528" y="2090"/>
                      </a:lnTo>
                      <a:lnTo>
                        <a:pt x="2516" y="2120"/>
                      </a:lnTo>
                      <a:lnTo>
                        <a:pt x="2501" y="2150"/>
                      </a:lnTo>
                      <a:lnTo>
                        <a:pt x="2486" y="2180"/>
                      </a:lnTo>
                      <a:lnTo>
                        <a:pt x="2469" y="2209"/>
                      </a:lnTo>
                      <a:lnTo>
                        <a:pt x="2450" y="2236"/>
                      </a:lnTo>
                      <a:lnTo>
                        <a:pt x="2430" y="2264"/>
                      </a:lnTo>
                      <a:lnTo>
                        <a:pt x="2409" y="2289"/>
                      </a:lnTo>
                      <a:lnTo>
                        <a:pt x="2387" y="2314"/>
                      </a:lnTo>
                      <a:lnTo>
                        <a:pt x="2363" y="2337"/>
                      </a:lnTo>
                      <a:lnTo>
                        <a:pt x="2339" y="2361"/>
                      </a:lnTo>
                      <a:lnTo>
                        <a:pt x="2313" y="2382"/>
                      </a:lnTo>
                      <a:lnTo>
                        <a:pt x="2286" y="2402"/>
                      </a:lnTo>
                      <a:lnTo>
                        <a:pt x="2258" y="2421"/>
                      </a:lnTo>
                      <a:lnTo>
                        <a:pt x="2230" y="2440"/>
                      </a:lnTo>
                      <a:lnTo>
                        <a:pt x="2199" y="2456"/>
                      </a:lnTo>
                      <a:lnTo>
                        <a:pt x="2169" y="2471"/>
                      </a:lnTo>
                      <a:lnTo>
                        <a:pt x="2138" y="2484"/>
                      </a:lnTo>
                      <a:lnTo>
                        <a:pt x="2105" y="2497"/>
                      </a:lnTo>
                      <a:lnTo>
                        <a:pt x="2073" y="2507"/>
                      </a:lnTo>
                      <a:lnTo>
                        <a:pt x="2039" y="2516"/>
                      </a:lnTo>
                      <a:lnTo>
                        <a:pt x="2005" y="2524"/>
                      </a:lnTo>
                      <a:lnTo>
                        <a:pt x="1970" y="2530"/>
                      </a:lnTo>
                      <a:lnTo>
                        <a:pt x="1935" y="2535"/>
                      </a:lnTo>
                      <a:lnTo>
                        <a:pt x="1899" y="2538"/>
                      </a:lnTo>
                      <a:lnTo>
                        <a:pt x="1862" y="2539"/>
                      </a:lnTo>
                      <a:lnTo>
                        <a:pt x="1826" y="2538"/>
                      </a:lnTo>
                      <a:lnTo>
                        <a:pt x="1791" y="2535"/>
                      </a:lnTo>
                      <a:lnTo>
                        <a:pt x="1755" y="2530"/>
                      </a:lnTo>
                      <a:lnTo>
                        <a:pt x="1720" y="2524"/>
                      </a:lnTo>
                      <a:lnTo>
                        <a:pt x="1685" y="2516"/>
                      </a:lnTo>
                      <a:lnTo>
                        <a:pt x="1652" y="2507"/>
                      </a:lnTo>
                      <a:lnTo>
                        <a:pt x="1620" y="2497"/>
                      </a:lnTo>
                      <a:lnTo>
                        <a:pt x="1587" y="2484"/>
                      </a:lnTo>
                      <a:lnTo>
                        <a:pt x="1556" y="2471"/>
                      </a:lnTo>
                      <a:lnTo>
                        <a:pt x="1525" y="2456"/>
                      </a:lnTo>
                      <a:lnTo>
                        <a:pt x="1495" y="2440"/>
                      </a:lnTo>
                      <a:lnTo>
                        <a:pt x="1467" y="2421"/>
                      </a:lnTo>
                      <a:lnTo>
                        <a:pt x="1438" y="2402"/>
                      </a:lnTo>
                      <a:lnTo>
                        <a:pt x="1412" y="2382"/>
                      </a:lnTo>
                      <a:lnTo>
                        <a:pt x="1386" y="2361"/>
                      </a:lnTo>
                      <a:lnTo>
                        <a:pt x="1361" y="2337"/>
                      </a:lnTo>
                      <a:lnTo>
                        <a:pt x="1338" y="2314"/>
                      </a:lnTo>
                      <a:lnTo>
                        <a:pt x="1316" y="2289"/>
                      </a:lnTo>
                      <a:lnTo>
                        <a:pt x="1295" y="2264"/>
                      </a:lnTo>
                      <a:lnTo>
                        <a:pt x="1274" y="2236"/>
                      </a:lnTo>
                      <a:lnTo>
                        <a:pt x="1256" y="2209"/>
                      </a:lnTo>
                      <a:lnTo>
                        <a:pt x="1239" y="2180"/>
                      </a:lnTo>
                      <a:lnTo>
                        <a:pt x="1224" y="2150"/>
                      </a:lnTo>
                      <a:lnTo>
                        <a:pt x="1210" y="2120"/>
                      </a:lnTo>
                      <a:lnTo>
                        <a:pt x="1196" y="2090"/>
                      </a:lnTo>
                      <a:lnTo>
                        <a:pt x="1185" y="2058"/>
                      </a:lnTo>
                      <a:lnTo>
                        <a:pt x="1176" y="2025"/>
                      </a:lnTo>
                      <a:lnTo>
                        <a:pt x="1168" y="1992"/>
                      </a:lnTo>
                      <a:lnTo>
                        <a:pt x="1161" y="1958"/>
                      </a:lnTo>
                      <a:lnTo>
                        <a:pt x="1157" y="1924"/>
                      </a:lnTo>
                      <a:lnTo>
                        <a:pt x="1154" y="1890"/>
                      </a:lnTo>
                      <a:lnTo>
                        <a:pt x="1153" y="1854"/>
                      </a:lnTo>
                      <a:lnTo>
                        <a:pt x="1154" y="1820"/>
                      </a:lnTo>
                      <a:lnTo>
                        <a:pt x="1157" y="1785"/>
                      </a:lnTo>
                      <a:lnTo>
                        <a:pt x="1161" y="1751"/>
                      </a:lnTo>
                      <a:lnTo>
                        <a:pt x="1168" y="1717"/>
                      </a:lnTo>
                      <a:lnTo>
                        <a:pt x="1176" y="1685"/>
                      </a:lnTo>
                      <a:lnTo>
                        <a:pt x="1185" y="1652"/>
                      </a:lnTo>
                      <a:lnTo>
                        <a:pt x="1196" y="1620"/>
                      </a:lnTo>
                      <a:lnTo>
                        <a:pt x="1210" y="1589"/>
                      </a:lnTo>
                      <a:lnTo>
                        <a:pt x="1224" y="1559"/>
                      </a:lnTo>
                      <a:lnTo>
                        <a:pt x="1239" y="1529"/>
                      </a:lnTo>
                      <a:lnTo>
                        <a:pt x="1256" y="1501"/>
                      </a:lnTo>
                      <a:lnTo>
                        <a:pt x="1274" y="1473"/>
                      </a:lnTo>
                      <a:lnTo>
                        <a:pt x="1295" y="1446"/>
                      </a:lnTo>
                      <a:lnTo>
                        <a:pt x="1316" y="1421"/>
                      </a:lnTo>
                      <a:lnTo>
                        <a:pt x="1338" y="1396"/>
                      </a:lnTo>
                      <a:lnTo>
                        <a:pt x="1361" y="1371"/>
                      </a:lnTo>
                      <a:lnTo>
                        <a:pt x="1386" y="1349"/>
                      </a:lnTo>
                      <a:lnTo>
                        <a:pt x="1412" y="1328"/>
                      </a:lnTo>
                      <a:lnTo>
                        <a:pt x="1438" y="1308"/>
                      </a:lnTo>
                      <a:lnTo>
                        <a:pt x="1467" y="1288"/>
                      </a:lnTo>
                      <a:lnTo>
                        <a:pt x="1495" y="1270"/>
                      </a:lnTo>
                      <a:lnTo>
                        <a:pt x="1525" y="1254"/>
                      </a:lnTo>
                      <a:lnTo>
                        <a:pt x="1556" y="1239"/>
                      </a:lnTo>
                      <a:lnTo>
                        <a:pt x="1587" y="1225"/>
                      </a:lnTo>
                      <a:lnTo>
                        <a:pt x="1620" y="1213"/>
                      </a:lnTo>
                      <a:lnTo>
                        <a:pt x="1652" y="1203"/>
                      </a:lnTo>
                      <a:lnTo>
                        <a:pt x="1685" y="1193"/>
                      </a:lnTo>
                      <a:lnTo>
                        <a:pt x="1720" y="1185"/>
                      </a:lnTo>
                      <a:lnTo>
                        <a:pt x="1755" y="1179"/>
                      </a:lnTo>
                      <a:lnTo>
                        <a:pt x="1791" y="1175"/>
                      </a:lnTo>
                      <a:lnTo>
                        <a:pt x="1826" y="1172"/>
                      </a:lnTo>
                      <a:lnTo>
                        <a:pt x="1862" y="1171"/>
                      </a:lnTo>
                      <a:close/>
                      <a:moveTo>
                        <a:pt x="0" y="1564"/>
                      </a:moveTo>
                      <a:lnTo>
                        <a:pt x="0" y="2071"/>
                      </a:lnTo>
                      <a:lnTo>
                        <a:pt x="401" y="2107"/>
                      </a:lnTo>
                      <a:lnTo>
                        <a:pt x="395" y="2077"/>
                      </a:lnTo>
                      <a:lnTo>
                        <a:pt x="391" y="2045"/>
                      </a:lnTo>
                      <a:lnTo>
                        <a:pt x="387" y="2014"/>
                      </a:lnTo>
                      <a:lnTo>
                        <a:pt x="383" y="1983"/>
                      </a:lnTo>
                      <a:lnTo>
                        <a:pt x="381" y="1951"/>
                      </a:lnTo>
                      <a:lnTo>
                        <a:pt x="379" y="1919"/>
                      </a:lnTo>
                      <a:lnTo>
                        <a:pt x="378" y="1887"/>
                      </a:lnTo>
                      <a:lnTo>
                        <a:pt x="378" y="1854"/>
                      </a:lnTo>
                      <a:lnTo>
                        <a:pt x="378" y="1808"/>
                      </a:lnTo>
                      <a:lnTo>
                        <a:pt x="381" y="1762"/>
                      </a:lnTo>
                      <a:lnTo>
                        <a:pt x="384" y="1716"/>
                      </a:lnTo>
                      <a:lnTo>
                        <a:pt x="390" y="1670"/>
                      </a:lnTo>
                      <a:lnTo>
                        <a:pt x="396" y="1626"/>
                      </a:lnTo>
                      <a:lnTo>
                        <a:pt x="405" y="1582"/>
                      </a:lnTo>
                      <a:lnTo>
                        <a:pt x="414" y="1537"/>
                      </a:lnTo>
                      <a:lnTo>
                        <a:pt x="425" y="1494"/>
                      </a:lnTo>
                      <a:lnTo>
                        <a:pt x="0" y="1564"/>
                      </a:lnTo>
                      <a:close/>
                      <a:moveTo>
                        <a:pt x="623" y="2641"/>
                      </a:moveTo>
                      <a:lnTo>
                        <a:pt x="339" y="2959"/>
                      </a:lnTo>
                      <a:lnTo>
                        <a:pt x="720" y="3339"/>
                      </a:lnTo>
                      <a:lnTo>
                        <a:pt x="1072" y="3065"/>
                      </a:lnTo>
                      <a:lnTo>
                        <a:pt x="1039" y="3045"/>
                      </a:lnTo>
                      <a:lnTo>
                        <a:pt x="1006" y="3023"/>
                      </a:lnTo>
                      <a:lnTo>
                        <a:pt x="974" y="3000"/>
                      </a:lnTo>
                      <a:lnTo>
                        <a:pt x="942" y="2977"/>
                      </a:lnTo>
                      <a:lnTo>
                        <a:pt x="912" y="2953"/>
                      </a:lnTo>
                      <a:lnTo>
                        <a:pt x="882" y="2928"/>
                      </a:lnTo>
                      <a:lnTo>
                        <a:pt x="852" y="2902"/>
                      </a:lnTo>
                      <a:lnTo>
                        <a:pt x="824" y="2876"/>
                      </a:lnTo>
                      <a:lnTo>
                        <a:pt x="796" y="2849"/>
                      </a:lnTo>
                      <a:lnTo>
                        <a:pt x="768" y="2822"/>
                      </a:lnTo>
                      <a:lnTo>
                        <a:pt x="742" y="2793"/>
                      </a:lnTo>
                      <a:lnTo>
                        <a:pt x="717" y="2764"/>
                      </a:lnTo>
                      <a:lnTo>
                        <a:pt x="691" y="2734"/>
                      </a:lnTo>
                      <a:lnTo>
                        <a:pt x="668" y="2703"/>
                      </a:lnTo>
                      <a:lnTo>
                        <a:pt x="645" y="2672"/>
                      </a:lnTo>
                      <a:lnTo>
                        <a:pt x="623" y="2641"/>
                      </a:lnTo>
                      <a:close/>
                      <a:moveTo>
                        <a:pt x="1530" y="3250"/>
                      </a:moveTo>
                      <a:lnTo>
                        <a:pt x="1608" y="3719"/>
                      </a:lnTo>
                      <a:lnTo>
                        <a:pt x="2116" y="3719"/>
                      </a:lnTo>
                      <a:lnTo>
                        <a:pt x="2155" y="3258"/>
                      </a:lnTo>
                      <a:lnTo>
                        <a:pt x="2119" y="3264"/>
                      </a:lnTo>
                      <a:lnTo>
                        <a:pt x="2084" y="3270"/>
                      </a:lnTo>
                      <a:lnTo>
                        <a:pt x="2048" y="3275"/>
                      </a:lnTo>
                      <a:lnTo>
                        <a:pt x="2011" y="3279"/>
                      </a:lnTo>
                      <a:lnTo>
                        <a:pt x="1974" y="3282"/>
                      </a:lnTo>
                      <a:lnTo>
                        <a:pt x="1937" y="3284"/>
                      </a:lnTo>
                      <a:lnTo>
                        <a:pt x="1900" y="3285"/>
                      </a:lnTo>
                      <a:lnTo>
                        <a:pt x="1862" y="3286"/>
                      </a:lnTo>
                      <a:lnTo>
                        <a:pt x="1820" y="3285"/>
                      </a:lnTo>
                      <a:lnTo>
                        <a:pt x="1777" y="3283"/>
                      </a:lnTo>
                      <a:lnTo>
                        <a:pt x="1736" y="3281"/>
                      </a:lnTo>
                      <a:lnTo>
                        <a:pt x="1693" y="3277"/>
                      </a:lnTo>
                      <a:lnTo>
                        <a:pt x="1652" y="3272"/>
                      </a:lnTo>
                      <a:lnTo>
                        <a:pt x="1611" y="3265"/>
                      </a:lnTo>
                      <a:lnTo>
                        <a:pt x="1571" y="3258"/>
                      </a:lnTo>
                      <a:lnTo>
                        <a:pt x="1530" y="3250"/>
                      </a:lnTo>
                      <a:close/>
                      <a:moveTo>
                        <a:pt x="2653" y="3065"/>
                      </a:moveTo>
                      <a:lnTo>
                        <a:pt x="3005" y="3339"/>
                      </a:lnTo>
                      <a:lnTo>
                        <a:pt x="3386" y="2959"/>
                      </a:lnTo>
                      <a:lnTo>
                        <a:pt x="3103" y="2640"/>
                      </a:lnTo>
                      <a:lnTo>
                        <a:pt x="3081" y="2672"/>
                      </a:lnTo>
                      <a:lnTo>
                        <a:pt x="3058" y="2703"/>
                      </a:lnTo>
                      <a:lnTo>
                        <a:pt x="3033" y="2734"/>
                      </a:lnTo>
                      <a:lnTo>
                        <a:pt x="3008" y="2763"/>
                      </a:lnTo>
                      <a:lnTo>
                        <a:pt x="2983" y="2792"/>
                      </a:lnTo>
                      <a:lnTo>
                        <a:pt x="2956" y="2821"/>
                      </a:lnTo>
                      <a:lnTo>
                        <a:pt x="2929" y="2849"/>
                      </a:lnTo>
                      <a:lnTo>
                        <a:pt x="2901" y="2875"/>
                      </a:lnTo>
                      <a:lnTo>
                        <a:pt x="2872" y="2902"/>
                      </a:lnTo>
                      <a:lnTo>
                        <a:pt x="2843" y="2928"/>
                      </a:lnTo>
                      <a:lnTo>
                        <a:pt x="2813" y="2953"/>
                      </a:lnTo>
                      <a:lnTo>
                        <a:pt x="2782" y="2976"/>
                      </a:lnTo>
                      <a:lnTo>
                        <a:pt x="2751" y="3000"/>
                      </a:lnTo>
                      <a:lnTo>
                        <a:pt x="2719" y="3023"/>
                      </a:lnTo>
                      <a:lnTo>
                        <a:pt x="2686" y="3044"/>
                      </a:lnTo>
                      <a:lnTo>
                        <a:pt x="2653" y="3065"/>
                      </a:lnTo>
                      <a:close/>
                      <a:moveTo>
                        <a:pt x="3327" y="2094"/>
                      </a:moveTo>
                      <a:lnTo>
                        <a:pt x="3683" y="2029"/>
                      </a:lnTo>
                      <a:lnTo>
                        <a:pt x="3683" y="1564"/>
                      </a:lnTo>
                      <a:lnTo>
                        <a:pt x="3470" y="1522"/>
                      </a:lnTo>
                      <a:lnTo>
                        <a:pt x="3299" y="1494"/>
                      </a:lnTo>
                      <a:lnTo>
                        <a:pt x="3311" y="1537"/>
                      </a:lnTo>
                      <a:lnTo>
                        <a:pt x="3321" y="1580"/>
                      </a:lnTo>
                      <a:lnTo>
                        <a:pt x="3329" y="1626"/>
                      </a:lnTo>
                      <a:lnTo>
                        <a:pt x="3335" y="1670"/>
                      </a:lnTo>
                      <a:lnTo>
                        <a:pt x="3341" y="1716"/>
                      </a:lnTo>
                      <a:lnTo>
                        <a:pt x="3345" y="1761"/>
                      </a:lnTo>
                      <a:lnTo>
                        <a:pt x="3347" y="1808"/>
                      </a:lnTo>
                      <a:lnTo>
                        <a:pt x="3348" y="1854"/>
                      </a:lnTo>
                      <a:lnTo>
                        <a:pt x="3347" y="1886"/>
                      </a:lnTo>
                      <a:lnTo>
                        <a:pt x="3346" y="1915"/>
                      </a:lnTo>
                      <a:lnTo>
                        <a:pt x="3345" y="1945"/>
                      </a:lnTo>
                      <a:lnTo>
                        <a:pt x="3342" y="1976"/>
                      </a:lnTo>
                      <a:lnTo>
                        <a:pt x="3339" y="2005"/>
                      </a:lnTo>
                      <a:lnTo>
                        <a:pt x="3336" y="2035"/>
                      </a:lnTo>
                      <a:lnTo>
                        <a:pt x="3332" y="2065"/>
                      </a:lnTo>
                      <a:lnTo>
                        <a:pt x="3327" y="2094"/>
                      </a:lnTo>
                      <a:close/>
                      <a:moveTo>
                        <a:pt x="3085" y="1044"/>
                      </a:moveTo>
                      <a:lnTo>
                        <a:pt x="3301" y="718"/>
                      </a:lnTo>
                      <a:lnTo>
                        <a:pt x="2963" y="338"/>
                      </a:lnTo>
                      <a:lnTo>
                        <a:pt x="2633" y="632"/>
                      </a:lnTo>
                      <a:lnTo>
                        <a:pt x="2666" y="652"/>
                      </a:lnTo>
                      <a:lnTo>
                        <a:pt x="2698" y="673"/>
                      </a:lnTo>
                      <a:lnTo>
                        <a:pt x="2731" y="695"/>
                      </a:lnTo>
                      <a:lnTo>
                        <a:pt x="2762" y="717"/>
                      </a:lnTo>
                      <a:lnTo>
                        <a:pt x="2792" y="741"/>
                      </a:lnTo>
                      <a:lnTo>
                        <a:pt x="2823" y="765"/>
                      </a:lnTo>
                      <a:lnTo>
                        <a:pt x="2852" y="789"/>
                      </a:lnTo>
                      <a:lnTo>
                        <a:pt x="2881" y="814"/>
                      </a:lnTo>
                      <a:lnTo>
                        <a:pt x="2909" y="842"/>
                      </a:lnTo>
                      <a:lnTo>
                        <a:pt x="2936" y="868"/>
                      </a:lnTo>
                      <a:lnTo>
                        <a:pt x="2963" y="895"/>
                      </a:lnTo>
                      <a:lnTo>
                        <a:pt x="2989" y="924"/>
                      </a:lnTo>
                      <a:lnTo>
                        <a:pt x="3014" y="953"/>
                      </a:lnTo>
                      <a:lnTo>
                        <a:pt x="3038" y="982"/>
                      </a:lnTo>
                      <a:lnTo>
                        <a:pt x="3062" y="1013"/>
                      </a:lnTo>
                      <a:lnTo>
                        <a:pt x="3085" y="1044"/>
                      </a:lnTo>
                      <a:close/>
                      <a:moveTo>
                        <a:pt x="2154" y="452"/>
                      </a:moveTo>
                      <a:lnTo>
                        <a:pt x="2116" y="0"/>
                      </a:lnTo>
                      <a:lnTo>
                        <a:pt x="1608" y="0"/>
                      </a:lnTo>
                      <a:lnTo>
                        <a:pt x="1532" y="459"/>
                      </a:lnTo>
                      <a:lnTo>
                        <a:pt x="1572" y="451"/>
                      </a:lnTo>
                      <a:lnTo>
                        <a:pt x="1612" y="444"/>
                      </a:lnTo>
                      <a:lnTo>
                        <a:pt x="1654" y="437"/>
                      </a:lnTo>
                      <a:lnTo>
                        <a:pt x="1694" y="432"/>
                      </a:lnTo>
                      <a:lnTo>
                        <a:pt x="1736" y="428"/>
                      </a:lnTo>
                      <a:lnTo>
                        <a:pt x="1778" y="425"/>
                      </a:lnTo>
                      <a:lnTo>
                        <a:pt x="1820" y="424"/>
                      </a:lnTo>
                      <a:lnTo>
                        <a:pt x="1862" y="423"/>
                      </a:lnTo>
                      <a:lnTo>
                        <a:pt x="1900" y="423"/>
                      </a:lnTo>
                      <a:lnTo>
                        <a:pt x="1937" y="425"/>
                      </a:lnTo>
                      <a:lnTo>
                        <a:pt x="1974" y="427"/>
                      </a:lnTo>
                      <a:lnTo>
                        <a:pt x="2010" y="430"/>
                      </a:lnTo>
                      <a:lnTo>
                        <a:pt x="2047" y="434"/>
                      </a:lnTo>
                      <a:lnTo>
                        <a:pt x="2083" y="439"/>
                      </a:lnTo>
                      <a:lnTo>
                        <a:pt x="2118" y="445"/>
                      </a:lnTo>
                      <a:lnTo>
                        <a:pt x="2154" y="452"/>
                      </a:lnTo>
                      <a:close/>
                      <a:moveTo>
                        <a:pt x="1122" y="614"/>
                      </a:moveTo>
                      <a:lnTo>
                        <a:pt x="762" y="296"/>
                      </a:lnTo>
                      <a:lnTo>
                        <a:pt x="382" y="677"/>
                      </a:lnTo>
                      <a:lnTo>
                        <a:pt x="653" y="1025"/>
                      </a:lnTo>
                      <a:lnTo>
                        <a:pt x="676" y="994"/>
                      </a:lnTo>
                      <a:lnTo>
                        <a:pt x="702" y="964"/>
                      </a:lnTo>
                      <a:lnTo>
                        <a:pt x="726" y="935"/>
                      </a:lnTo>
                      <a:lnTo>
                        <a:pt x="752" y="905"/>
                      </a:lnTo>
                      <a:lnTo>
                        <a:pt x="780" y="877"/>
                      </a:lnTo>
                      <a:lnTo>
                        <a:pt x="807" y="849"/>
                      </a:lnTo>
                      <a:lnTo>
                        <a:pt x="835" y="823"/>
                      </a:lnTo>
                      <a:lnTo>
                        <a:pt x="865" y="796"/>
                      </a:lnTo>
                      <a:lnTo>
                        <a:pt x="894" y="771"/>
                      </a:lnTo>
                      <a:lnTo>
                        <a:pt x="924" y="746"/>
                      </a:lnTo>
                      <a:lnTo>
                        <a:pt x="956" y="722"/>
                      </a:lnTo>
                      <a:lnTo>
                        <a:pt x="988" y="699"/>
                      </a:lnTo>
                      <a:lnTo>
                        <a:pt x="1020" y="677"/>
                      </a:lnTo>
                      <a:lnTo>
                        <a:pt x="1054" y="655"/>
                      </a:lnTo>
                      <a:lnTo>
                        <a:pt x="1087" y="635"/>
                      </a:lnTo>
                      <a:lnTo>
                        <a:pt x="1122" y="61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" name="Freeform 196"/>
                <p:cNvSpPr>
                  <a:spLocks noEditPoints="1"/>
                </p:cNvSpPr>
                <p:nvPr/>
              </p:nvSpPr>
              <p:spPr bwMode="auto">
                <a:xfrm>
                  <a:off x="3861" y="3623"/>
                  <a:ext cx="168" cy="169"/>
                </a:xfrm>
                <a:custGeom>
                  <a:avLst/>
                  <a:gdLst>
                    <a:gd name="T0" fmla="*/ 0 w 3682"/>
                    <a:gd name="T1" fmla="*/ 0 h 3719"/>
                    <a:gd name="T2" fmla="*/ 0 w 3682"/>
                    <a:gd name="T3" fmla="*/ 0 h 3719"/>
                    <a:gd name="T4" fmla="*/ 0 w 3682"/>
                    <a:gd name="T5" fmla="*/ 0 h 3719"/>
                    <a:gd name="T6" fmla="*/ 0 w 3682"/>
                    <a:gd name="T7" fmla="*/ 0 h 3719"/>
                    <a:gd name="T8" fmla="*/ 0 w 3682"/>
                    <a:gd name="T9" fmla="*/ 0 h 3719"/>
                    <a:gd name="T10" fmla="*/ 0 w 3682"/>
                    <a:gd name="T11" fmla="*/ 0 h 3719"/>
                    <a:gd name="T12" fmla="*/ 0 w 3682"/>
                    <a:gd name="T13" fmla="*/ 0 h 3719"/>
                    <a:gd name="T14" fmla="*/ 0 w 3682"/>
                    <a:gd name="T15" fmla="*/ 0 h 3719"/>
                    <a:gd name="T16" fmla="*/ 0 w 3682"/>
                    <a:gd name="T17" fmla="*/ 0 h 3719"/>
                    <a:gd name="T18" fmla="*/ 0 w 3682"/>
                    <a:gd name="T19" fmla="*/ 0 h 3719"/>
                    <a:gd name="T20" fmla="*/ 0 w 3682"/>
                    <a:gd name="T21" fmla="*/ 0 h 3719"/>
                    <a:gd name="T22" fmla="*/ 0 w 3682"/>
                    <a:gd name="T23" fmla="*/ 0 h 3719"/>
                    <a:gd name="T24" fmla="*/ 0 w 3682"/>
                    <a:gd name="T25" fmla="*/ 0 h 3719"/>
                    <a:gd name="T26" fmla="*/ 0 w 3682"/>
                    <a:gd name="T27" fmla="*/ 0 h 3719"/>
                    <a:gd name="T28" fmla="*/ 0 w 3682"/>
                    <a:gd name="T29" fmla="*/ 0 h 3719"/>
                    <a:gd name="T30" fmla="*/ 0 w 3682"/>
                    <a:gd name="T31" fmla="*/ 0 h 3719"/>
                    <a:gd name="T32" fmla="*/ 0 w 3682"/>
                    <a:gd name="T33" fmla="*/ 0 h 3719"/>
                    <a:gd name="T34" fmla="*/ 0 w 3682"/>
                    <a:gd name="T35" fmla="*/ 0 h 3719"/>
                    <a:gd name="T36" fmla="*/ 0 w 3682"/>
                    <a:gd name="T37" fmla="*/ 0 h 3719"/>
                    <a:gd name="T38" fmla="*/ 0 w 3682"/>
                    <a:gd name="T39" fmla="*/ 0 h 3719"/>
                    <a:gd name="T40" fmla="*/ 0 w 3682"/>
                    <a:gd name="T41" fmla="*/ 0 h 3719"/>
                    <a:gd name="T42" fmla="*/ 0 w 3682"/>
                    <a:gd name="T43" fmla="*/ 0 h 3719"/>
                    <a:gd name="T44" fmla="*/ 0 w 3682"/>
                    <a:gd name="T45" fmla="*/ 0 h 3719"/>
                    <a:gd name="T46" fmla="*/ 0 w 3682"/>
                    <a:gd name="T47" fmla="*/ 0 h 3719"/>
                    <a:gd name="T48" fmla="*/ 0 w 3682"/>
                    <a:gd name="T49" fmla="*/ 0 h 3719"/>
                    <a:gd name="T50" fmla="*/ 0 w 3682"/>
                    <a:gd name="T51" fmla="*/ 0 h 3719"/>
                    <a:gd name="T52" fmla="*/ 0 w 3682"/>
                    <a:gd name="T53" fmla="*/ 0 h 3719"/>
                    <a:gd name="T54" fmla="*/ 0 w 3682"/>
                    <a:gd name="T55" fmla="*/ 0 h 3719"/>
                    <a:gd name="T56" fmla="*/ 0 w 3682"/>
                    <a:gd name="T57" fmla="*/ 0 h 3719"/>
                    <a:gd name="T58" fmla="*/ 0 w 3682"/>
                    <a:gd name="T59" fmla="*/ 0 h 3719"/>
                    <a:gd name="T60" fmla="*/ 0 w 3682"/>
                    <a:gd name="T61" fmla="*/ 0 h 3719"/>
                    <a:gd name="T62" fmla="*/ 0 w 3682"/>
                    <a:gd name="T63" fmla="*/ 0 h 3719"/>
                    <a:gd name="T64" fmla="*/ 0 w 3682"/>
                    <a:gd name="T65" fmla="*/ 0 h 3719"/>
                    <a:gd name="T66" fmla="*/ 0 w 3682"/>
                    <a:gd name="T67" fmla="*/ 0 h 3719"/>
                    <a:gd name="T68" fmla="*/ 0 w 3682"/>
                    <a:gd name="T69" fmla="*/ 0 h 3719"/>
                    <a:gd name="T70" fmla="*/ 0 w 3682"/>
                    <a:gd name="T71" fmla="*/ 0 h 3719"/>
                    <a:gd name="T72" fmla="*/ 0 w 3682"/>
                    <a:gd name="T73" fmla="*/ 0 h 3719"/>
                    <a:gd name="T74" fmla="*/ 0 w 3682"/>
                    <a:gd name="T75" fmla="*/ 0 h 3719"/>
                    <a:gd name="T76" fmla="*/ 0 w 3682"/>
                    <a:gd name="T77" fmla="*/ 0 h 3719"/>
                    <a:gd name="T78" fmla="*/ 0 w 3682"/>
                    <a:gd name="T79" fmla="*/ 0 h 3719"/>
                    <a:gd name="T80" fmla="*/ 0 w 3682"/>
                    <a:gd name="T81" fmla="*/ 0 h 3719"/>
                    <a:gd name="T82" fmla="*/ 0 w 3682"/>
                    <a:gd name="T83" fmla="*/ 0 h 3719"/>
                    <a:gd name="T84" fmla="*/ 0 w 3682"/>
                    <a:gd name="T85" fmla="*/ 0 h 3719"/>
                    <a:gd name="T86" fmla="*/ 0 w 3682"/>
                    <a:gd name="T87" fmla="*/ 0 h 3719"/>
                    <a:gd name="T88" fmla="*/ 0 w 3682"/>
                    <a:gd name="T89" fmla="*/ 0 h 3719"/>
                    <a:gd name="T90" fmla="*/ 0 w 3682"/>
                    <a:gd name="T91" fmla="*/ 0 h 3719"/>
                    <a:gd name="T92" fmla="*/ 0 w 3682"/>
                    <a:gd name="T93" fmla="*/ 0 h 3719"/>
                    <a:gd name="T94" fmla="*/ 0 w 3682"/>
                    <a:gd name="T95" fmla="*/ 0 h 3719"/>
                    <a:gd name="T96" fmla="*/ 0 w 3682"/>
                    <a:gd name="T97" fmla="*/ 0 h 3719"/>
                    <a:gd name="T98" fmla="*/ 0 w 3682"/>
                    <a:gd name="T99" fmla="*/ 0 h 3719"/>
                    <a:gd name="T100" fmla="*/ 0 w 3682"/>
                    <a:gd name="T101" fmla="*/ 0 h 3719"/>
                    <a:gd name="T102" fmla="*/ 0 w 3682"/>
                    <a:gd name="T103" fmla="*/ 0 h 3719"/>
                    <a:gd name="T104" fmla="*/ 0 w 3682"/>
                    <a:gd name="T105" fmla="*/ 0 h 3719"/>
                    <a:gd name="T106" fmla="*/ 0 w 3682"/>
                    <a:gd name="T107" fmla="*/ 0 h 3719"/>
                    <a:gd name="T108" fmla="*/ 0 w 3682"/>
                    <a:gd name="T109" fmla="*/ 0 h 3719"/>
                    <a:gd name="T110" fmla="*/ 0 w 3682"/>
                    <a:gd name="T111" fmla="*/ 0 h 3719"/>
                    <a:gd name="T112" fmla="*/ 0 w 3682"/>
                    <a:gd name="T113" fmla="*/ 0 h 3719"/>
                    <a:gd name="T114" fmla="*/ 0 w 3682"/>
                    <a:gd name="T115" fmla="*/ 0 h 3719"/>
                    <a:gd name="T116" fmla="*/ 0 w 3682"/>
                    <a:gd name="T117" fmla="*/ 0 h 3719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682"/>
                    <a:gd name="T178" fmla="*/ 0 h 3719"/>
                    <a:gd name="T179" fmla="*/ 3682 w 3682"/>
                    <a:gd name="T180" fmla="*/ 3719 h 3719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682" h="3719">
                      <a:moveTo>
                        <a:pt x="1862" y="424"/>
                      </a:moveTo>
                      <a:lnTo>
                        <a:pt x="1938" y="426"/>
                      </a:lnTo>
                      <a:lnTo>
                        <a:pt x="2014" y="431"/>
                      </a:lnTo>
                      <a:lnTo>
                        <a:pt x="2088" y="440"/>
                      </a:lnTo>
                      <a:lnTo>
                        <a:pt x="2161" y="453"/>
                      </a:lnTo>
                      <a:lnTo>
                        <a:pt x="2233" y="469"/>
                      </a:lnTo>
                      <a:lnTo>
                        <a:pt x="2303" y="488"/>
                      </a:lnTo>
                      <a:lnTo>
                        <a:pt x="2371" y="510"/>
                      </a:lnTo>
                      <a:lnTo>
                        <a:pt x="2439" y="536"/>
                      </a:lnTo>
                      <a:lnTo>
                        <a:pt x="2505" y="565"/>
                      </a:lnTo>
                      <a:lnTo>
                        <a:pt x="2569" y="596"/>
                      </a:lnTo>
                      <a:lnTo>
                        <a:pt x="2630" y="631"/>
                      </a:lnTo>
                      <a:lnTo>
                        <a:pt x="2691" y="668"/>
                      </a:lnTo>
                      <a:lnTo>
                        <a:pt x="2750" y="709"/>
                      </a:lnTo>
                      <a:lnTo>
                        <a:pt x="2806" y="751"/>
                      </a:lnTo>
                      <a:lnTo>
                        <a:pt x="2859" y="795"/>
                      </a:lnTo>
                      <a:lnTo>
                        <a:pt x="2911" y="843"/>
                      </a:lnTo>
                      <a:lnTo>
                        <a:pt x="2960" y="892"/>
                      </a:lnTo>
                      <a:lnTo>
                        <a:pt x="3007" y="945"/>
                      </a:lnTo>
                      <a:lnTo>
                        <a:pt x="3051" y="999"/>
                      </a:lnTo>
                      <a:lnTo>
                        <a:pt x="3093" y="1055"/>
                      </a:lnTo>
                      <a:lnTo>
                        <a:pt x="3131" y="1113"/>
                      </a:lnTo>
                      <a:lnTo>
                        <a:pt x="3168" y="1173"/>
                      </a:lnTo>
                      <a:lnTo>
                        <a:pt x="3200" y="1235"/>
                      </a:lnTo>
                      <a:lnTo>
                        <a:pt x="3231" y="1298"/>
                      </a:lnTo>
                      <a:lnTo>
                        <a:pt x="3257" y="1363"/>
                      </a:lnTo>
                      <a:lnTo>
                        <a:pt x="3280" y="1430"/>
                      </a:lnTo>
                      <a:lnTo>
                        <a:pt x="3300" y="1498"/>
                      </a:lnTo>
                      <a:lnTo>
                        <a:pt x="3318" y="1567"/>
                      </a:lnTo>
                      <a:lnTo>
                        <a:pt x="3330" y="1637"/>
                      </a:lnTo>
                      <a:lnTo>
                        <a:pt x="3340" y="1709"/>
                      </a:lnTo>
                      <a:lnTo>
                        <a:pt x="3346" y="1781"/>
                      </a:lnTo>
                      <a:lnTo>
                        <a:pt x="3348" y="1855"/>
                      </a:lnTo>
                      <a:lnTo>
                        <a:pt x="3346" y="1928"/>
                      </a:lnTo>
                      <a:lnTo>
                        <a:pt x="3340" y="2001"/>
                      </a:lnTo>
                      <a:lnTo>
                        <a:pt x="3330" y="2072"/>
                      </a:lnTo>
                      <a:lnTo>
                        <a:pt x="3318" y="2143"/>
                      </a:lnTo>
                      <a:lnTo>
                        <a:pt x="3300" y="2211"/>
                      </a:lnTo>
                      <a:lnTo>
                        <a:pt x="3280" y="2280"/>
                      </a:lnTo>
                      <a:lnTo>
                        <a:pt x="3257" y="2346"/>
                      </a:lnTo>
                      <a:lnTo>
                        <a:pt x="3231" y="2411"/>
                      </a:lnTo>
                      <a:lnTo>
                        <a:pt x="3200" y="2474"/>
                      </a:lnTo>
                      <a:lnTo>
                        <a:pt x="3168" y="2536"/>
                      </a:lnTo>
                      <a:lnTo>
                        <a:pt x="3131" y="2596"/>
                      </a:lnTo>
                      <a:lnTo>
                        <a:pt x="3093" y="2654"/>
                      </a:lnTo>
                      <a:lnTo>
                        <a:pt x="3051" y="2711"/>
                      </a:lnTo>
                      <a:lnTo>
                        <a:pt x="3007" y="2764"/>
                      </a:lnTo>
                      <a:lnTo>
                        <a:pt x="2960" y="2817"/>
                      </a:lnTo>
                      <a:lnTo>
                        <a:pt x="2911" y="2866"/>
                      </a:lnTo>
                      <a:lnTo>
                        <a:pt x="2859" y="2914"/>
                      </a:lnTo>
                      <a:lnTo>
                        <a:pt x="2806" y="2959"/>
                      </a:lnTo>
                      <a:lnTo>
                        <a:pt x="2750" y="3002"/>
                      </a:lnTo>
                      <a:lnTo>
                        <a:pt x="2691" y="3041"/>
                      </a:lnTo>
                      <a:lnTo>
                        <a:pt x="2630" y="3078"/>
                      </a:lnTo>
                      <a:lnTo>
                        <a:pt x="2569" y="3113"/>
                      </a:lnTo>
                      <a:lnTo>
                        <a:pt x="2505" y="3145"/>
                      </a:lnTo>
                      <a:lnTo>
                        <a:pt x="2439" y="3173"/>
                      </a:lnTo>
                      <a:lnTo>
                        <a:pt x="2371" y="3200"/>
                      </a:lnTo>
                      <a:lnTo>
                        <a:pt x="2303" y="3222"/>
                      </a:lnTo>
                      <a:lnTo>
                        <a:pt x="2233" y="3241"/>
                      </a:lnTo>
                      <a:lnTo>
                        <a:pt x="2161" y="3257"/>
                      </a:lnTo>
                      <a:lnTo>
                        <a:pt x="2088" y="3269"/>
                      </a:lnTo>
                      <a:lnTo>
                        <a:pt x="2014" y="3279"/>
                      </a:lnTo>
                      <a:lnTo>
                        <a:pt x="1938" y="3285"/>
                      </a:lnTo>
                      <a:lnTo>
                        <a:pt x="1862" y="3287"/>
                      </a:lnTo>
                      <a:lnTo>
                        <a:pt x="1786" y="3285"/>
                      </a:lnTo>
                      <a:lnTo>
                        <a:pt x="1711" y="3279"/>
                      </a:lnTo>
                      <a:lnTo>
                        <a:pt x="1637" y="3269"/>
                      </a:lnTo>
                      <a:lnTo>
                        <a:pt x="1564" y="3257"/>
                      </a:lnTo>
                      <a:lnTo>
                        <a:pt x="1492" y="3241"/>
                      </a:lnTo>
                      <a:lnTo>
                        <a:pt x="1421" y="3222"/>
                      </a:lnTo>
                      <a:lnTo>
                        <a:pt x="1352" y="3200"/>
                      </a:lnTo>
                      <a:lnTo>
                        <a:pt x="1286" y="3173"/>
                      </a:lnTo>
                      <a:lnTo>
                        <a:pt x="1220" y="3145"/>
                      </a:lnTo>
                      <a:lnTo>
                        <a:pt x="1155" y="3113"/>
                      </a:lnTo>
                      <a:lnTo>
                        <a:pt x="1093" y="3078"/>
                      </a:lnTo>
                      <a:lnTo>
                        <a:pt x="1033" y="3041"/>
                      </a:lnTo>
                      <a:lnTo>
                        <a:pt x="975" y="3002"/>
                      </a:lnTo>
                      <a:lnTo>
                        <a:pt x="918" y="2959"/>
                      </a:lnTo>
                      <a:lnTo>
                        <a:pt x="865" y="2914"/>
                      </a:lnTo>
                      <a:lnTo>
                        <a:pt x="813" y="2866"/>
                      </a:lnTo>
                      <a:lnTo>
                        <a:pt x="763" y="2817"/>
                      </a:lnTo>
                      <a:lnTo>
                        <a:pt x="717" y="2764"/>
                      </a:lnTo>
                      <a:lnTo>
                        <a:pt x="673" y="2711"/>
                      </a:lnTo>
                      <a:lnTo>
                        <a:pt x="632" y="2654"/>
                      </a:lnTo>
                      <a:lnTo>
                        <a:pt x="592" y="2596"/>
                      </a:lnTo>
                      <a:lnTo>
                        <a:pt x="557" y="2536"/>
                      </a:lnTo>
                      <a:lnTo>
                        <a:pt x="524" y="2474"/>
                      </a:lnTo>
                      <a:lnTo>
                        <a:pt x="494" y="2411"/>
                      </a:lnTo>
                      <a:lnTo>
                        <a:pt x="468" y="2346"/>
                      </a:lnTo>
                      <a:lnTo>
                        <a:pt x="445" y="2280"/>
                      </a:lnTo>
                      <a:lnTo>
                        <a:pt x="424" y="2211"/>
                      </a:lnTo>
                      <a:lnTo>
                        <a:pt x="407" y="2143"/>
                      </a:lnTo>
                      <a:lnTo>
                        <a:pt x="394" y="2072"/>
                      </a:lnTo>
                      <a:lnTo>
                        <a:pt x="385" y="2001"/>
                      </a:lnTo>
                      <a:lnTo>
                        <a:pt x="379" y="1928"/>
                      </a:lnTo>
                      <a:lnTo>
                        <a:pt x="378" y="1855"/>
                      </a:lnTo>
                      <a:lnTo>
                        <a:pt x="379" y="1781"/>
                      </a:lnTo>
                      <a:lnTo>
                        <a:pt x="385" y="1709"/>
                      </a:lnTo>
                      <a:lnTo>
                        <a:pt x="394" y="1637"/>
                      </a:lnTo>
                      <a:lnTo>
                        <a:pt x="407" y="1567"/>
                      </a:lnTo>
                      <a:lnTo>
                        <a:pt x="424" y="1498"/>
                      </a:lnTo>
                      <a:lnTo>
                        <a:pt x="445" y="1430"/>
                      </a:lnTo>
                      <a:lnTo>
                        <a:pt x="468" y="1363"/>
                      </a:lnTo>
                      <a:lnTo>
                        <a:pt x="494" y="1298"/>
                      </a:lnTo>
                      <a:lnTo>
                        <a:pt x="524" y="1235"/>
                      </a:lnTo>
                      <a:lnTo>
                        <a:pt x="557" y="1173"/>
                      </a:lnTo>
                      <a:lnTo>
                        <a:pt x="592" y="1113"/>
                      </a:lnTo>
                      <a:lnTo>
                        <a:pt x="632" y="1055"/>
                      </a:lnTo>
                      <a:lnTo>
                        <a:pt x="673" y="999"/>
                      </a:lnTo>
                      <a:lnTo>
                        <a:pt x="717" y="945"/>
                      </a:lnTo>
                      <a:lnTo>
                        <a:pt x="763" y="892"/>
                      </a:lnTo>
                      <a:lnTo>
                        <a:pt x="813" y="843"/>
                      </a:lnTo>
                      <a:lnTo>
                        <a:pt x="865" y="795"/>
                      </a:lnTo>
                      <a:lnTo>
                        <a:pt x="918" y="751"/>
                      </a:lnTo>
                      <a:lnTo>
                        <a:pt x="975" y="709"/>
                      </a:lnTo>
                      <a:lnTo>
                        <a:pt x="1033" y="668"/>
                      </a:lnTo>
                      <a:lnTo>
                        <a:pt x="1093" y="631"/>
                      </a:lnTo>
                      <a:lnTo>
                        <a:pt x="1155" y="596"/>
                      </a:lnTo>
                      <a:lnTo>
                        <a:pt x="1220" y="565"/>
                      </a:lnTo>
                      <a:lnTo>
                        <a:pt x="1286" y="536"/>
                      </a:lnTo>
                      <a:lnTo>
                        <a:pt x="1352" y="510"/>
                      </a:lnTo>
                      <a:lnTo>
                        <a:pt x="1421" y="488"/>
                      </a:lnTo>
                      <a:lnTo>
                        <a:pt x="1492" y="469"/>
                      </a:lnTo>
                      <a:lnTo>
                        <a:pt x="1564" y="453"/>
                      </a:lnTo>
                      <a:lnTo>
                        <a:pt x="1637" y="440"/>
                      </a:lnTo>
                      <a:lnTo>
                        <a:pt x="1711" y="431"/>
                      </a:lnTo>
                      <a:lnTo>
                        <a:pt x="1786" y="426"/>
                      </a:lnTo>
                      <a:lnTo>
                        <a:pt x="1862" y="424"/>
                      </a:lnTo>
                      <a:close/>
                      <a:moveTo>
                        <a:pt x="1862" y="1171"/>
                      </a:moveTo>
                      <a:lnTo>
                        <a:pt x="1899" y="1172"/>
                      </a:lnTo>
                      <a:lnTo>
                        <a:pt x="1934" y="1174"/>
                      </a:lnTo>
                      <a:lnTo>
                        <a:pt x="1970" y="1179"/>
                      </a:lnTo>
                      <a:lnTo>
                        <a:pt x="2005" y="1186"/>
                      </a:lnTo>
                      <a:lnTo>
                        <a:pt x="2039" y="1193"/>
                      </a:lnTo>
                      <a:lnTo>
                        <a:pt x="2073" y="1202"/>
                      </a:lnTo>
                      <a:lnTo>
                        <a:pt x="2105" y="1213"/>
                      </a:lnTo>
                      <a:lnTo>
                        <a:pt x="2138" y="1225"/>
                      </a:lnTo>
                      <a:lnTo>
                        <a:pt x="2169" y="1239"/>
                      </a:lnTo>
                      <a:lnTo>
                        <a:pt x="2199" y="1254"/>
                      </a:lnTo>
                      <a:lnTo>
                        <a:pt x="2230" y="1270"/>
                      </a:lnTo>
                      <a:lnTo>
                        <a:pt x="2258" y="1289"/>
                      </a:lnTo>
                      <a:lnTo>
                        <a:pt x="2285" y="1308"/>
                      </a:lnTo>
                      <a:lnTo>
                        <a:pt x="2313" y="1328"/>
                      </a:lnTo>
                      <a:lnTo>
                        <a:pt x="2338" y="1349"/>
                      </a:lnTo>
                      <a:lnTo>
                        <a:pt x="2363" y="1371"/>
                      </a:lnTo>
                      <a:lnTo>
                        <a:pt x="2387" y="1396"/>
                      </a:lnTo>
                      <a:lnTo>
                        <a:pt x="2409" y="1420"/>
                      </a:lnTo>
                      <a:lnTo>
                        <a:pt x="2430" y="1446"/>
                      </a:lnTo>
                      <a:lnTo>
                        <a:pt x="2450" y="1473"/>
                      </a:lnTo>
                      <a:lnTo>
                        <a:pt x="2469" y="1501"/>
                      </a:lnTo>
                      <a:lnTo>
                        <a:pt x="2486" y="1529"/>
                      </a:lnTo>
                      <a:lnTo>
                        <a:pt x="2501" y="1558"/>
                      </a:lnTo>
                      <a:lnTo>
                        <a:pt x="2515" y="1589"/>
                      </a:lnTo>
                      <a:lnTo>
                        <a:pt x="2528" y="1620"/>
                      </a:lnTo>
                      <a:lnTo>
                        <a:pt x="2539" y="1651"/>
                      </a:lnTo>
                      <a:lnTo>
                        <a:pt x="2550" y="1685"/>
                      </a:lnTo>
                      <a:lnTo>
                        <a:pt x="2557" y="1717"/>
                      </a:lnTo>
                      <a:lnTo>
                        <a:pt x="2564" y="1750"/>
                      </a:lnTo>
                      <a:lnTo>
                        <a:pt x="2568" y="1785"/>
                      </a:lnTo>
                      <a:lnTo>
                        <a:pt x="2571" y="1819"/>
                      </a:lnTo>
                      <a:lnTo>
                        <a:pt x="2572" y="1855"/>
                      </a:lnTo>
                      <a:lnTo>
                        <a:pt x="2571" y="1890"/>
                      </a:lnTo>
                      <a:lnTo>
                        <a:pt x="2568" y="1924"/>
                      </a:lnTo>
                      <a:lnTo>
                        <a:pt x="2564" y="1959"/>
                      </a:lnTo>
                      <a:lnTo>
                        <a:pt x="2557" y="1992"/>
                      </a:lnTo>
                      <a:lnTo>
                        <a:pt x="2550" y="2025"/>
                      </a:lnTo>
                      <a:lnTo>
                        <a:pt x="2539" y="2058"/>
                      </a:lnTo>
                      <a:lnTo>
                        <a:pt x="2528" y="2089"/>
                      </a:lnTo>
                      <a:lnTo>
                        <a:pt x="2515" y="2120"/>
                      </a:lnTo>
                      <a:lnTo>
                        <a:pt x="2501" y="2151"/>
                      </a:lnTo>
                      <a:lnTo>
                        <a:pt x="2486" y="2180"/>
                      </a:lnTo>
                      <a:lnTo>
                        <a:pt x="2469" y="2209"/>
                      </a:lnTo>
                      <a:lnTo>
                        <a:pt x="2450" y="2237"/>
                      </a:lnTo>
                      <a:lnTo>
                        <a:pt x="2430" y="2264"/>
                      </a:lnTo>
                      <a:lnTo>
                        <a:pt x="2409" y="2289"/>
                      </a:lnTo>
                      <a:lnTo>
                        <a:pt x="2387" y="2314"/>
                      </a:lnTo>
                      <a:lnTo>
                        <a:pt x="2363" y="2338"/>
                      </a:lnTo>
                      <a:lnTo>
                        <a:pt x="2338" y="2361"/>
                      </a:lnTo>
                      <a:lnTo>
                        <a:pt x="2313" y="2382"/>
                      </a:lnTo>
                      <a:lnTo>
                        <a:pt x="2285" y="2402"/>
                      </a:lnTo>
                      <a:lnTo>
                        <a:pt x="2258" y="2422"/>
                      </a:lnTo>
                      <a:lnTo>
                        <a:pt x="2230" y="2439"/>
                      </a:lnTo>
                      <a:lnTo>
                        <a:pt x="2199" y="2456"/>
                      </a:lnTo>
                      <a:lnTo>
                        <a:pt x="2169" y="2471"/>
                      </a:lnTo>
                      <a:lnTo>
                        <a:pt x="2138" y="2484"/>
                      </a:lnTo>
                      <a:lnTo>
                        <a:pt x="2105" y="2496"/>
                      </a:lnTo>
                      <a:lnTo>
                        <a:pt x="2073" y="2507"/>
                      </a:lnTo>
                      <a:lnTo>
                        <a:pt x="2039" y="2517"/>
                      </a:lnTo>
                      <a:lnTo>
                        <a:pt x="2005" y="2525"/>
                      </a:lnTo>
                      <a:lnTo>
                        <a:pt x="1970" y="2531"/>
                      </a:lnTo>
                      <a:lnTo>
                        <a:pt x="1934" y="2535"/>
                      </a:lnTo>
                      <a:lnTo>
                        <a:pt x="1899" y="2538"/>
                      </a:lnTo>
                      <a:lnTo>
                        <a:pt x="1862" y="2538"/>
                      </a:lnTo>
                      <a:lnTo>
                        <a:pt x="1826" y="2538"/>
                      </a:lnTo>
                      <a:lnTo>
                        <a:pt x="1789" y="2535"/>
                      </a:lnTo>
                      <a:lnTo>
                        <a:pt x="1754" y="2531"/>
                      </a:lnTo>
                      <a:lnTo>
                        <a:pt x="1720" y="2525"/>
                      </a:lnTo>
                      <a:lnTo>
                        <a:pt x="1685" y="2517"/>
                      </a:lnTo>
                      <a:lnTo>
                        <a:pt x="1652" y="2507"/>
                      </a:lnTo>
                      <a:lnTo>
                        <a:pt x="1618" y="2496"/>
                      </a:lnTo>
                      <a:lnTo>
                        <a:pt x="1587" y="2484"/>
                      </a:lnTo>
                      <a:lnTo>
                        <a:pt x="1556" y="2471"/>
                      </a:lnTo>
                      <a:lnTo>
                        <a:pt x="1524" y="2456"/>
                      </a:lnTo>
                      <a:lnTo>
                        <a:pt x="1495" y="2439"/>
                      </a:lnTo>
                      <a:lnTo>
                        <a:pt x="1467" y="2422"/>
                      </a:lnTo>
                      <a:lnTo>
                        <a:pt x="1438" y="2402"/>
                      </a:lnTo>
                      <a:lnTo>
                        <a:pt x="1412" y="2382"/>
                      </a:lnTo>
                      <a:lnTo>
                        <a:pt x="1386" y="2361"/>
                      </a:lnTo>
                      <a:lnTo>
                        <a:pt x="1361" y="2338"/>
                      </a:lnTo>
                      <a:lnTo>
                        <a:pt x="1338" y="2314"/>
                      </a:lnTo>
                      <a:lnTo>
                        <a:pt x="1316" y="2289"/>
                      </a:lnTo>
                      <a:lnTo>
                        <a:pt x="1295" y="2264"/>
                      </a:lnTo>
                      <a:lnTo>
                        <a:pt x="1274" y="2237"/>
                      </a:lnTo>
                      <a:lnTo>
                        <a:pt x="1256" y="2209"/>
                      </a:lnTo>
                      <a:lnTo>
                        <a:pt x="1239" y="2180"/>
                      </a:lnTo>
                      <a:lnTo>
                        <a:pt x="1223" y="2151"/>
                      </a:lnTo>
                      <a:lnTo>
                        <a:pt x="1209" y="2120"/>
                      </a:lnTo>
                      <a:lnTo>
                        <a:pt x="1196" y="2089"/>
                      </a:lnTo>
                      <a:lnTo>
                        <a:pt x="1185" y="2058"/>
                      </a:lnTo>
                      <a:lnTo>
                        <a:pt x="1175" y="2025"/>
                      </a:lnTo>
                      <a:lnTo>
                        <a:pt x="1168" y="1992"/>
                      </a:lnTo>
                      <a:lnTo>
                        <a:pt x="1161" y="1959"/>
                      </a:lnTo>
                      <a:lnTo>
                        <a:pt x="1157" y="1924"/>
                      </a:lnTo>
                      <a:lnTo>
                        <a:pt x="1154" y="1890"/>
                      </a:lnTo>
                      <a:lnTo>
                        <a:pt x="1153" y="1855"/>
                      </a:lnTo>
                      <a:lnTo>
                        <a:pt x="1154" y="1819"/>
                      </a:lnTo>
                      <a:lnTo>
                        <a:pt x="1157" y="1785"/>
                      </a:lnTo>
                      <a:lnTo>
                        <a:pt x="1161" y="1750"/>
                      </a:lnTo>
                      <a:lnTo>
                        <a:pt x="1168" y="1717"/>
                      </a:lnTo>
                      <a:lnTo>
                        <a:pt x="1175" y="1685"/>
                      </a:lnTo>
                      <a:lnTo>
                        <a:pt x="1185" y="1651"/>
                      </a:lnTo>
                      <a:lnTo>
                        <a:pt x="1196" y="1620"/>
                      </a:lnTo>
                      <a:lnTo>
                        <a:pt x="1209" y="1589"/>
                      </a:lnTo>
                      <a:lnTo>
                        <a:pt x="1223" y="1558"/>
                      </a:lnTo>
                      <a:lnTo>
                        <a:pt x="1239" y="1529"/>
                      </a:lnTo>
                      <a:lnTo>
                        <a:pt x="1256" y="1501"/>
                      </a:lnTo>
                      <a:lnTo>
                        <a:pt x="1274" y="1473"/>
                      </a:lnTo>
                      <a:lnTo>
                        <a:pt x="1295" y="1446"/>
                      </a:lnTo>
                      <a:lnTo>
                        <a:pt x="1316" y="1420"/>
                      </a:lnTo>
                      <a:lnTo>
                        <a:pt x="1338" y="1396"/>
                      </a:lnTo>
                      <a:lnTo>
                        <a:pt x="1361" y="1371"/>
                      </a:lnTo>
                      <a:lnTo>
                        <a:pt x="1386" y="1349"/>
                      </a:lnTo>
                      <a:lnTo>
                        <a:pt x="1412" y="1328"/>
                      </a:lnTo>
                      <a:lnTo>
                        <a:pt x="1438" y="1308"/>
                      </a:lnTo>
                      <a:lnTo>
                        <a:pt x="1467" y="1289"/>
                      </a:lnTo>
                      <a:lnTo>
                        <a:pt x="1495" y="1270"/>
                      </a:lnTo>
                      <a:lnTo>
                        <a:pt x="1524" y="1254"/>
                      </a:lnTo>
                      <a:lnTo>
                        <a:pt x="1556" y="1239"/>
                      </a:lnTo>
                      <a:lnTo>
                        <a:pt x="1587" y="1225"/>
                      </a:lnTo>
                      <a:lnTo>
                        <a:pt x="1618" y="1213"/>
                      </a:lnTo>
                      <a:lnTo>
                        <a:pt x="1652" y="1202"/>
                      </a:lnTo>
                      <a:lnTo>
                        <a:pt x="1685" y="1193"/>
                      </a:lnTo>
                      <a:lnTo>
                        <a:pt x="1720" y="1186"/>
                      </a:lnTo>
                      <a:lnTo>
                        <a:pt x="1754" y="1179"/>
                      </a:lnTo>
                      <a:lnTo>
                        <a:pt x="1789" y="1174"/>
                      </a:lnTo>
                      <a:lnTo>
                        <a:pt x="1826" y="1172"/>
                      </a:lnTo>
                      <a:lnTo>
                        <a:pt x="1862" y="1171"/>
                      </a:lnTo>
                      <a:close/>
                      <a:moveTo>
                        <a:pt x="0" y="1564"/>
                      </a:moveTo>
                      <a:lnTo>
                        <a:pt x="0" y="2071"/>
                      </a:lnTo>
                      <a:lnTo>
                        <a:pt x="400" y="2107"/>
                      </a:lnTo>
                      <a:lnTo>
                        <a:pt x="395" y="2077"/>
                      </a:lnTo>
                      <a:lnTo>
                        <a:pt x="390" y="2046"/>
                      </a:lnTo>
                      <a:lnTo>
                        <a:pt x="387" y="2014"/>
                      </a:lnTo>
                      <a:lnTo>
                        <a:pt x="383" y="1983"/>
                      </a:lnTo>
                      <a:lnTo>
                        <a:pt x="381" y="1951"/>
                      </a:lnTo>
                      <a:lnTo>
                        <a:pt x="379" y="1919"/>
                      </a:lnTo>
                      <a:lnTo>
                        <a:pt x="378" y="1887"/>
                      </a:lnTo>
                      <a:lnTo>
                        <a:pt x="378" y="1855"/>
                      </a:lnTo>
                      <a:lnTo>
                        <a:pt x="378" y="1808"/>
                      </a:lnTo>
                      <a:lnTo>
                        <a:pt x="381" y="1762"/>
                      </a:lnTo>
                      <a:lnTo>
                        <a:pt x="384" y="1716"/>
                      </a:lnTo>
                      <a:lnTo>
                        <a:pt x="390" y="1671"/>
                      </a:lnTo>
                      <a:lnTo>
                        <a:pt x="396" y="1625"/>
                      </a:lnTo>
                      <a:lnTo>
                        <a:pt x="404" y="1581"/>
                      </a:lnTo>
                      <a:lnTo>
                        <a:pt x="414" y="1537"/>
                      </a:lnTo>
                      <a:lnTo>
                        <a:pt x="425" y="1494"/>
                      </a:lnTo>
                      <a:lnTo>
                        <a:pt x="0" y="1564"/>
                      </a:lnTo>
                      <a:close/>
                      <a:moveTo>
                        <a:pt x="623" y="2641"/>
                      </a:moveTo>
                      <a:lnTo>
                        <a:pt x="339" y="2958"/>
                      </a:lnTo>
                      <a:lnTo>
                        <a:pt x="720" y="3339"/>
                      </a:lnTo>
                      <a:lnTo>
                        <a:pt x="1072" y="3065"/>
                      </a:lnTo>
                      <a:lnTo>
                        <a:pt x="1039" y="3045"/>
                      </a:lnTo>
                      <a:lnTo>
                        <a:pt x="1006" y="3023"/>
                      </a:lnTo>
                      <a:lnTo>
                        <a:pt x="974" y="3001"/>
                      </a:lnTo>
                      <a:lnTo>
                        <a:pt x="942" y="2977"/>
                      </a:lnTo>
                      <a:lnTo>
                        <a:pt x="912" y="2953"/>
                      </a:lnTo>
                      <a:lnTo>
                        <a:pt x="882" y="2928"/>
                      </a:lnTo>
                      <a:lnTo>
                        <a:pt x="852" y="2903"/>
                      </a:lnTo>
                      <a:lnTo>
                        <a:pt x="824" y="2876"/>
                      </a:lnTo>
                      <a:lnTo>
                        <a:pt x="796" y="2849"/>
                      </a:lnTo>
                      <a:lnTo>
                        <a:pt x="768" y="2822"/>
                      </a:lnTo>
                      <a:lnTo>
                        <a:pt x="742" y="2792"/>
                      </a:lnTo>
                      <a:lnTo>
                        <a:pt x="717" y="2763"/>
                      </a:lnTo>
                      <a:lnTo>
                        <a:pt x="691" y="2734"/>
                      </a:lnTo>
                      <a:lnTo>
                        <a:pt x="667" y="2704"/>
                      </a:lnTo>
                      <a:lnTo>
                        <a:pt x="645" y="2672"/>
                      </a:lnTo>
                      <a:lnTo>
                        <a:pt x="623" y="2641"/>
                      </a:lnTo>
                      <a:close/>
                      <a:moveTo>
                        <a:pt x="1530" y="3250"/>
                      </a:moveTo>
                      <a:lnTo>
                        <a:pt x="1608" y="3719"/>
                      </a:lnTo>
                      <a:lnTo>
                        <a:pt x="2116" y="3719"/>
                      </a:lnTo>
                      <a:lnTo>
                        <a:pt x="2155" y="3258"/>
                      </a:lnTo>
                      <a:lnTo>
                        <a:pt x="2119" y="3264"/>
                      </a:lnTo>
                      <a:lnTo>
                        <a:pt x="2083" y="3270"/>
                      </a:lnTo>
                      <a:lnTo>
                        <a:pt x="2048" y="3276"/>
                      </a:lnTo>
                      <a:lnTo>
                        <a:pt x="2011" y="3280"/>
                      </a:lnTo>
                      <a:lnTo>
                        <a:pt x="1974" y="3283"/>
                      </a:lnTo>
                      <a:lnTo>
                        <a:pt x="1937" y="3285"/>
                      </a:lnTo>
                      <a:lnTo>
                        <a:pt x="1900" y="3286"/>
                      </a:lnTo>
                      <a:lnTo>
                        <a:pt x="1862" y="3287"/>
                      </a:lnTo>
                      <a:lnTo>
                        <a:pt x="1820" y="3286"/>
                      </a:lnTo>
                      <a:lnTo>
                        <a:pt x="1777" y="3284"/>
                      </a:lnTo>
                      <a:lnTo>
                        <a:pt x="1735" y="3282"/>
                      </a:lnTo>
                      <a:lnTo>
                        <a:pt x="1693" y="3277"/>
                      </a:lnTo>
                      <a:lnTo>
                        <a:pt x="1652" y="3271"/>
                      </a:lnTo>
                      <a:lnTo>
                        <a:pt x="1611" y="3265"/>
                      </a:lnTo>
                      <a:lnTo>
                        <a:pt x="1571" y="3258"/>
                      </a:lnTo>
                      <a:lnTo>
                        <a:pt x="1530" y="3250"/>
                      </a:lnTo>
                      <a:close/>
                      <a:moveTo>
                        <a:pt x="2653" y="3065"/>
                      </a:moveTo>
                      <a:lnTo>
                        <a:pt x="3005" y="3339"/>
                      </a:lnTo>
                      <a:lnTo>
                        <a:pt x="3386" y="2958"/>
                      </a:lnTo>
                      <a:lnTo>
                        <a:pt x="3102" y="2640"/>
                      </a:lnTo>
                      <a:lnTo>
                        <a:pt x="3080" y="2672"/>
                      </a:lnTo>
                      <a:lnTo>
                        <a:pt x="3057" y="2703"/>
                      </a:lnTo>
                      <a:lnTo>
                        <a:pt x="3033" y="2734"/>
                      </a:lnTo>
                      <a:lnTo>
                        <a:pt x="3008" y="2763"/>
                      </a:lnTo>
                      <a:lnTo>
                        <a:pt x="2983" y="2792"/>
                      </a:lnTo>
                      <a:lnTo>
                        <a:pt x="2956" y="2821"/>
                      </a:lnTo>
                      <a:lnTo>
                        <a:pt x="2929" y="2849"/>
                      </a:lnTo>
                      <a:lnTo>
                        <a:pt x="2901" y="2875"/>
                      </a:lnTo>
                      <a:lnTo>
                        <a:pt x="2872" y="2902"/>
                      </a:lnTo>
                      <a:lnTo>
                        <a:pt x="2843" y="2928"/>
                      </a:lnTo>
                      <a:lnTo>
                        <a:pt x="2813" y="2952"/>
                      </a:lnTo>
                      <a:lnTo>
                        <a:pt x="2782" y="2976"/>
                      </a:lnTo>
                      <a:lnTo>
                        <a:pt x="2751" y="3000"/>
                      </a:lnTo>
                      <a:lnTo>
                        <a:pt x="2719" y="3023"/>
                      </a:lnTo>
                      <a:lnTo>
                        <a:pt x="2686" y="3044"/>
                      </a:lnTo>
                      <a:lnTo>
                        <a:pt x="2653" y="3065"/>
                      </a:lnTo>
                      <a:close/>
                      <a:moveTo>
                        <a:pt x="3327" y="2093"/>
                      </a:moveTo>
                      <a:lnTo>
                        <a:pt x="3682" y="2028"/>
                      </a:lnTo>
                      <a:lnTo>
                        <a:pt x="3682" y="1564"/>
                      </a:lnTo>
                      <a:lnTo>
                        <a:pt x="3470" y="1522"/>
                      </a:lnTo>
                      <a:lnTo>
                        <a:pt x="3299" y="1493"/>
                      </a:lnTo>
                      <a:lnTo>
                        <a:pt x="3311" y="1537"/>
                      </a:lnTo>
                      <a:lnTo>
                        <a:pt x="3320" y="1581"/>
                      </a:lnTo>
                      <a:lnTo>
                        <a:pt x="3329" y="1625"/>
                      </a:lnTo>
                      <a:lnTo>
                        <a:pt x="3335" y="1671"/>
                      </a:lnTo>
                      <a:lnTo>
                        <a:pt x="3341" y="1716"/>
                      </a:lnTo>
                      <a:lnTo>
                        <a:pt x="3344" y="1762"/>
                      </a:lnTo>
                      <a:lnTo>
                        <a:pt x="3347" y="1808"/>
                      </a:lnTo>
                      <a:lnTo>
                        <a:pt x="3348" y="1855"/>
                      </a:lnTo>
                      <a:lnTo>
                        <a:pt x="3347" y="1885"/>
                      </a:lnTo>
                      <a:lnTo>
                        <a:pt x="3346" y="1915"/>
                      </a:lnTo>
                      <a:lnTo>
                        <a:pt x="3344" y="1946"/>
                      </a:lnTo>
                      <a:lnTo>
                        <a:pt x="3342" y="1976"/>
                      </a:lnTo>
                      <a:lnTo>
                        <a:pt x="3339" y="2005"/>
                      </a:lnTo>
                      <a:lnTo>
                        <a:pt x="3336" y="2034"/>
                      </a:lnTo>
                      <a:lnTo>
                        <a:pt x="3332" y="2065"/>
                      </a:lnTo>
                      <a:lnTo>
                        <a:pt x="3327" y="2093"/>
                      </a:lnTo>
                      <a:close/>
                      <a:moveTo>
                        <a:pt x="3085" y="1043"/>
                      </a:moveTo>
                      <a:lnTo>
                        <a:pt x="3301" y="719"/>
                      </a:lnTo>
                      <a:lnTo>
                        <a:pt x="2962" y="339"/>
                      </a:lnTo>
                      <a:lnTo>
                        <a:pt x="2632" y="632"/>
                      </a:lnTo>
                      <a:lnTo>
                        <a:pt x="2666" y="652"/>
                      </a:lnTo>
                      <a:lnTo>
                        <a:pt x="2698" y="673"/>
                      </a:lnTo>
                      <a:lnTo>
                        <a:pt x="2731" y="694"/>
                      </a:lnTo>
                      <a:lnTo>
                        <a:pt x="2762" y="718"/>
                      </a:lnTo>
                      <a:lnTo>
                        <a:pt x="2792" y="741"/>
                      </a:lnTo>
                      <a:lnTo>
                        <a:pt x="2823" y="765"/>
                      </a:lnTo>
                      <a:lnTo>
                        <a:pt x="2852" y="789"/>
                      </a:lnTo>
                      <a:lnTo>
                        <a:pt x="2881" y="815"/>
                      </a:lnTo>
                      <a:lnTo>
                        <a:pt x="2909" y="841"/>
                      </a:lnTo>
                      <a:lnTo>
                        <a:pt x="2936" y="868"/>
                      </a:lnTo>
                      <a:lnTo>
                        <a:pt x="2963" y="895"/>
                      </a:lnTo>
                      <a:lnTo>
                        <a:pt x="2989" y="924"/>
                      </a:lnTo>
                      <a:lnTo>
                        <a:pt x="3014" y="953"/>
                      </a:lnTo>
                      <a:lnTo>
                        <a:pt x="3038" y="982"/>
                      </a:lnTo>
                      <a:lnTo>
                        <a:pt x="3062" y="1013"/>
                      </a:lnTo>
                      <a:lnTo>
                        <a:pt x="3085" y="1043"/>
                      </a:lnTo>
                      <a:close/>
                      <a:moveTo>
                        <a:pt x="2154" y="452"/>
                      </a:moveTo>
                      <a:lnTo>
                        <a:pt x="2116" y="0"/>
                      </a:lnTo>
                      <a:lnTo>
                        <a:pt x="1608" y="0"/>
                      </a:lnTo>
                      <a:lnTo>
                        <a:pt x="1532" y="459"/>
                      </a:lnTo>
                      <a:lnTo>
                        <a:pt x="1572" y="451"/>
                      </a:lnTo>
                      <a:lnTo>
                        <a:pt x="1612" y="444"/>
                      </a:lnTo>
                      <a:lnTo>
                        <a:pt x="1653" y="438"/>
                      </a:lnTo>
                      <a:lnTo>
                        <a:pt x="1694" y="433"/>
                      </a:lnTo>
                      <a:lnTo>
                        <a:pt x="1736" y="429"/>
                      </a:lnTo>
                      <a:lnTo>
                        <a:pt x="1778" y="426"/>
                      </a:lnTo>
                      <a:lnTo>
                        <a:pt x="1820" y="424"/>
                      </a:lnTo>
                      <a:lnTo>
                        <a:pt x="1862" y="424"/>
                      </a:lnTo>
                      <a:lnTo>
                        <a:pt x="1900" y="424"/>
                      </a:lnTo>
                      <a:lnTo>
                        <a:pt x="1937" y="426"/>
                      </a:lnTo>
                      <a:lnTo>
                        <a:pt x="1974" y="428"/>
                      </a:lnTo>
                      <a:lnTo>
                        <a:pt x="2010" y="431"/>
                      </a:lnTo>
                      <a:lnTo>
                        <a:pt x="2047" y="435"/>
                      </a:lnTo>
                      <a:lnTo>
                        <a:pt x="2083" y="440"/>
                      </a:lnTo>
                      <a:lnTo>
                        <a:pt x="2118" y="445"/>
                      </a:lnTo>
                      <a:lnTo>
                        <a:pt x="2154" y="452"/>
                      </a:lnTo>
                      <a:close/>
                      <a:moveTo>
                        <a:pt x="1122" y="615"/>
                      </a:moveTo>
                      <a:lnTo>
                        <a:pt x="762" y="296"/>
                      </a:lnTo>
                      <a:lnTo>
                        <a:pt x="382" y="676"/>
                      </a:lnTo>
                      <a:lnTo>
                        <a:pt x="653" y="1025"/>
                      </a:lnTo>
                      <a:lnTo>
                        <a:pt x="676" y="995"/>
                      </a:lnTo>
                      <a:lnTo>
                        <a:pt x="701" y="964"/>
                      </a:lnTo>
                      <a:lnTo>
                        <a:pt x="726" y="934"/>
                      </a:lnTo>
                      <a:lnTo>
                        <a:pt x="752" y="906"/>
                      </a:lnTo>
                      <a:lnTo>
                        <a:pt x="780" y="877"/>
                      </a:lnTo>
                      <a:lnTo>
                        <a:pt x="807" y="849"/>
                      </a:lnTo>
                      <a:lnTo>
                        <a:pt x="835" y="823"/>
                      </a:lnTo>
                      <a:lnTo>
                        <a:pt x="865" y="796"/>
                      </a:lnTo>
                      <a:lnTo>
                        <a:pt x="894" y="771"/>
                      </a:lnTo>
                      <a:lnTo>
                        <a:pt x="924" y="746"/>
                      </a:lnTo>
                      <a:lnTo>
                        <a:pt x="956" y="723"/>
                      </a:lnTo>
                      <a:lnTo>
                        <a:pt x="988" y="699"/>
                      </a:lnTo>
                      <a:lnTo>
                        <a:pt x="1020" y="677"/>
                      </a:lnTo>
                      <a:lnTo>
                        <a:pt x="1053" y="655"/>
                      </a:lnTo>
                      <a:lnTo>
                        <a:pt x="1087" y="635"/>
                      </a:lnTo>
                      <a:lnTo>
                        <a:pt x="1122" y="6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197"/>
              <p:cNvGrpSpPr>
                <a:grpSpLocks noChangeAspect="1"/>
              </p:cNvGrpSpPr>
              <p:nvPr/>
            </p:nvGrpSpPr>
            <p:grpSpPr bwMode="auto">
              <a:xfrm>
                <a:off x="836" y="2326"/>
                <a:ext cx="159" cy="137"/>
                <a:chOff x="3569" y="3294"/>
                <a:chExt cx="736" cy="635"/>
              </a:xfrm>
            </p:grpSpPr>
            <p:sp>
              <p:nvSpPr>
                <p:cNvPr id="300" name="AutoShape 19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9" y="3294"/>
                  <a:ext cx="736" cy="6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" name="Freeform 199"/>
                <p:cNvSpPr>
                  <a:spLocks/>
                </p:cNvSpPr>
                <p:nvPr/>
              </p:nvSpPr>
              <p:spPr bwMode="auto">
                <a:xfrm>
                  <a:off x="3569" y="3379"/>
                  <a:ext cx="651" cy="550"/>
                </a:xfrm>
                <a:custGeom>
                  <a:avLst/>
                  <a:gdLst>
                    <a:gd name="T0" fmla="*/ 0 w 14320"/>
                    <a:gd name="T1" fmla="*/ 0 h 12100"/>
                    <a:gd name="T2" fmla="*/ 0 w 14320"/>
                    <a:gd name="T3" fmla="*/ 0 h 12100"/>
                    <a:gd name="T4" fmla="*/ 0 w 14320"/>
                    <a:gd name="T5" fmla="*/ 0 h 12100"/>
                    <a:gd name="T6" fmla="*/ 0 w 14320"/>
                    <a:gd name="T7" fmla="*/ 0 h 121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20"/>
                    <a:gd name="T13" fmla="*/ 0 h 12100"/>
                    <a:gd name="T14" fmla="*/ 14320 w 14320"/>
                    <a:gd name="T15" fmla="*/ 12100 h 121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20" h="12100">
                      <a:moveTo>
                        <a:pt x="14320" y="12100"/>
                      </a:moveTo>
                      <a:lnTo>
                        <a:pt x="6774" y="0"/>
                      </a:lnTo>
                      <a:lnTo>
                        <a:pt x="0" y="12100"/>
                      </a:lnTo>
                      <a:lnTo>
                        <a:pt x="14320" y="12100"/>
                      </a:lnTo>
                      <a:close/>
                    </a:path>
                  </a:pathLst>
                </a:cu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2" name="Freeform 200"/>
                <p:cNvSpPr>
                  <a:spLocks/>
                </p:cNvSpPr>
                <p:nvPr/>
              </p:nvSpPr>
              <p:spPr bwMode="auto">
                <a:xfrm>
                  <a:off x="3877" y="3294"/>
                  <a:ext cx="428" cy="635"/>
                </a:xfrm>
                <a:custGeom>
                  <a:avLst/>
                  <a:gdLst>
                    <a:gd name="T0" fmla="*/ 0 w 9418"/>
                    <a:gd name="T1" fmla="*/ 0 h 13970"/>
                    <a:gd name="T2" fmla="*/ 0 w 9418"/>
                    <a:gd name="T3" fmla="*/ 0 h 13970"/>
                    <a:gd name="T4" fmla="*/ 0 w 9418"/>
                    <a:gd name="T5" fmla="*/ 0 h 13970"/>
                    <a:gd name="T6" fmla="*/ 0 w 9418"/>
                    <a:gd name="T7" fmla="*/ 0 h 13970"/>
                    <a:gd name="T8" fmla="*/ 0 w 9418"/>
                    <a:gd name="T9" fmla="*/ 0 h 139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18"/>
                    <a:gd name="T16" fmla="*/ 0 h 13970"/>
                    <a:gd name="T17" fmla="*/ 9418 w 9418"/>
                    <a:gd name="T18" fmla="*/ 13970 h 139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18" h="13970">
                      <a:moveTo>
                        <a:pt x="0" y="1870"/>
                      </a:moveTo>
                      <a:lnTo>
                        <a:pt x="1873" y="0"/>
                      </a:lnTo>
                      <a:lnTo>
                        <a:pt x="9418" y="12100"/>
                      </a:lnTo>
                      <a:lnTo>
                        <a:pt x="7546" y="13970"/>
                      </a:lnTo>
                      <a:lnTo>
                        <a:pt x="0" y="187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3" name="Freeform 201"/>
                <p:cNvSpPr>
                  <a:spLocks noEditPoints="1"/>
                </p:cNvSpPr>
                <p:nvPr/>
              </p:nvSpPr>
              <p:spPr bwMode="auto">
                <a:xfrm>
                  <a:off x="3688" y="3708"/>
                  <a:ext cx="203" cy="204"/>
                </a:xfrm>
                <a:custGeom>
                  <a:avLst/>
                  <a:gdLst>
                    <a:gd name="T0" fmla="*/ 0 w 4451"/>
                    <a:gd name="T1" fmla="*/ 0 h 4496"/>
                    <a:gd name="T2" fmla="*/ 0 w 4451"/>
                    <a:gd name="T3" fmla="*/ 0 h 4496"/>
                    <a:gd name="T4" fmla="*/ 0 w 4451"/>
                    <a:gd name="T5" fmla="*/ 0 h 4496"/>
                    <a:gd name="T6" fmla="*/ 0 w 4451"/>
                    <a:gd name="T7" fmla="*/ 0 h 4496"/>
                    <a:gd name="T8" fmla="*/ 0 w 4451"/>
                    <a:gd name="T9" fmla="*/ 0 h 4496"/>
                    <a:gd name="T10" fmla="*/ 0 w 4451"/>
                    <a:gd name="T11" fmla="*/ 0 h 4496"/>
                    <a:gd name="T12" fmla="*/ 0 w 4451"/>
                    <a:gd name="T13" fmla="*/ 0 h 4496"/>
                    <a:gd name="T14" fmla="*/ 0 w 4451"/>
                    <a:gd name="T15" fmla="*/ 0 h 4496"/>
                    <a:gd name="T16" fmla="*/ 0 w 4451"/>
                    <a:gd name="T17" fmla="*/ 0 h 4496"/>
                    <a:gd name="T18" fmla="*/ 0 w 4451"/>
                    <a:gd name="T19" fmla="*/ 0 h 4496"/>
                    <a:gd name="T20" fmla="*/ 0 w 4451"/>
                    <a:gd name="T21" fmla="*/ 0 h 4496"/>
                    <a:gd name="T22" fmla="*/ 0 w 4451"/>
                    <a:gd name="T23" fmla="*/ 0 h 4496"/>
                    <a:gd name="T24" fmla="*/ 0 w 4451"/>
                    <a:gd name="T25" fmla="*/ 0 h 4496"/>
                    <a:gd name="T26" fmla="*/ 0 w 4451"/>
                    <a:gd name="T27" fmla="*/ 0 h 4496"/>
                    <a:gd name="T28" fmla="*/ 0 w 4451"/>
                    <a:gd name="T29" fmla="*/ 0 h 4496"/>
                    <a:gd name="T30" fmla="*/ 0 w 4451"/>
                    <a:gd name="T31" fmla="*/ 0 h 4496"/>
                    <a:gd name="T32" fmla="*/ 0 w 4451"/>
                    <a:gd name="T33" fmla="*/ 0 h 4496"/>
                    <a:gd name="T34" fmla="*/ 0 w 4451"/>
                    <a:gd name="T35" fmla="*/ 0 h 4496"/>
                    <a:gd name="T36" fmla="*/ 0 w 4451"/>
                    <a:gd name="T37" fmla="*/ 0 h 4496"/>
                    <a:gd name="T38" fmla="*/ 0 w 4451"/>
                    <a:gd name="T39" fmla="*/ 0 h 4496"/>
                    <a:gd name="T40" fmla="*/ 0 w 4451"/>
                    <a:gd name="T41" fmla="*/ 0 h 4496"/>
                    <a:gd name="T42" fmla="*/ 0 w 4451"/>
                    <a:gd name="T43" fmla="*/ 0 h 4496"/>
                    <a:gd name="T44" fmla="*/ 0 w 4451"/>
                    <a:gd name="T45" fmla="*/ 0 h 4496"/>
                    <a:gd name="T46" fmla="*/ 0 w 4451"/>
                    <a:gd name="T47" fmla="*/ 0 h 4496"/>
                    <a:gd name="T48" fmla="*/ 0 w 4451"/>
                    <a:gd name="T49" fmla="*/ 0 h 4496"/>
                    <a:gd name="T50" fmla="*/ 0 w 4451"/>
                    <a:gd name="T51" fmla="*/ 0 h 4496"/>
                    <a:gd name="T52" fmla="*/ 0 w 4451"/>
                    <a:gd name="T53" fmla="*/ 0 h 4496"/>
                    <a:gd name="T54" fmla="*/ 0 w 4451"/>
                    <a:gd name="T55" fmla="*/ 0 h 4496"/>
                    <a:gd name="T56" fmla="*/ 0 w 4451"/>
                    <a:gd name="T57" fmla="*/ 0 h 4496"/>
                    <a:gd name="T58" fmla="*/ 0 w 4451"/>
                    <a:gd name="T59" fmla="*/ 0 h 4496"/>
                    <a:gd name="T60" fmla="*/ 0 w 4451"/>
                    <a:gd name="T61" fmla="*/ 0 h 4496"/>
                    <a:gd name="T62" fmla="*/ 0 w 4451"/>
                    <a:gd name="T63" fmla="*/ 0 h 4496"/>
                    <a:gd name="T64" fmla="*/ 0 w 4451"/>
                    <a:gd name="T65" fmla="*/ 0 h 4496"/>
                    <a:gd name="T66" fmla="*/ 0 w 4451"/>
                    <a:gd name="T67" fmla="*/ 0 h 4496"/>
                    <a:gd name="T68" fmla="*/ 0 w 4451"/>
                    <a:gd name="T69" fmla="*/ 0 h 4496"/>
                    <a:gd name="T70" fmla="*/ 0 w 4451"/>
                    <a:gd name="T71" fmla="*/ 0 h 4496"/>
                    <a:gd name="T72" fmla="*/ 0 w 4451"/>
                    <a:gd name="T73" fmla="*/ 0 h 4496"/>
                    <a:gd name="T74" fmla="*/ 0 w 4451"/>
                    <a:gd name="T75" fmla="*/ 0 h 4496"/>
                    <a:gd name="T76" fmla="*/ 0 w 4451"/>
                    <a:gd name="T77" fmla="*/ 0 h 4496"/>
                    <a:gd name="T78" fmla="*/ 0 w 4451"/>
                    <a:gd name="T79" fmla="*/ 0 h 4496"/>
                    <a:gd name="T80" fmla="*/ 0 w 4451"/>
                    <a:gd name="T81" fmla="*/ 0 h 4496"/>
                    <a:gd name="T82" fmla="*/ 0 w 4451"/>
                    <a:gd name="T83" fmla="*/ 0 h 4496"/>
                    <a:gd name="T84" fmla="*/ 0 w 4451"/>
                    <a:gd name="T85" fmla="*/ 0 h 4496"/>
                    <a:gd name="T86" fmla="*/ 0 w 4451"/>
                    <a:gd name="T87" fmla="*/ 0 h 4496"/>
                    <a:gd name="T88" fmla="*/ 0 w 4451"/>
                    <a:gd name="T89" fmla="*/ 0 h 4496"/>
                    <a:gd name="T90" fmla="*/ 0 w 4451"/>
                    <a:gd name="T91" fmla="*/ 0 h 4496"/>
                    <a:gd name="T92" fmla="*/ 0 w 4451"/>
                    <a:gd name="T93" fmla="*/ 0 h 4496"/>
                    <a:gd name="T94" fmla="*/ 0 w 4451"/>
                    <a:gd name="T95" fmla="*/ 0 h 4496"/>
                    <a:gd name="T96" fmla="*/ 0 w 4451"/>
                    <a:gd name="T97" fmla="*/ 0 h 4496"/>
                    <a:gd name="T98" fmla="*/ 0 w 4451"/>
                    <a:gd name="T99" fmla="*/ 0 h 4496"/>
                    <a:gd name="T100" fmla="*/ 0 w 4451"/>
                    <a:gd name="T101" fmla="*/ 0 h 4496"/>
                    <a:gd name="T102" fmla="*/ 0 w 4451"/>
                    <a:gd name="T103" fmla="*/ 0 h 4496"/>
                    <a:gd name="T104" fmla="*/ 0 w 4451"/>
                    <a:gd name="T105" fmla="*/ 0 h 4496"/>
                    <a:gd name="T106" fmla="*/ 0 w 4451"/>
                    <a:gd name="T107" fmla="*/ 0 h 4496"/>
                    <a:gd name="T108" fmla="*/ 0 w 4451"/>
                    <a:gd name="T109" fmla="*/ 0 h 4496"/>
                    <a:gd name="T110" fmla="*/ 0 w 4451"/>
                    <a:gd name="T111" fmla="*/ 0 h 4496"/>
                    <a:gd name="T112" fmla="*/ 0 w 4451"/>
                    <a:gd name="T113" fmla="*/ 0 h 4496"/>
                    <a:gd name="T114" fmla="*/ 0 w 4451"/>
                    <a:gd name="T115" fmla="*/ 0 h 4496"/>
                    <a:gd name="T116" fmla="*/ 0 w 4451"/>
                    <a:gd name="T117" fmla="*/ 0 h 449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451"/>
                    <a:gd name="T178" fmla="*/ 0 h 4496"/>
                    <a:gd name="T179" fmla="*/ 4451 w 4451"/>
                    <a:gd name="T180" fmla="*/ 4496 h 449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451" h="4496">
                      <a:moveTo>
                        <a:pt x="2251" y="511"/>
                      </a:moveTo>
                      <a:lnTo>
                        <a:pt x="2343" y="514"/>
                      </a:lnTo>
                      <a:lnTo>
                        <a:pt x="2434" y="520"/>
                      </a:lnTo>
                      <a:lnTo>
                        <a:pt x="2523" y="531"/>
                      </a:lnTo>
                      <a:lnTo>
                        <a:pt x="2612" y="547"/>
                      </a:lnTo>
                      <a:lnTo>
                        <a:pt x="2698" y="566"/>
                      </a:lnTo>
                      <a:lnTo>
                        <a:pt x="2783" y="589"/>
                      </a:lnTo>
                      <a:lnTo>
                        <a:pt x="2867" y="616"/>
                      </a:lnTo>
                      <a:lnTo>
                        <a:pt x="2948" y="648"/>
                      </a:lnTo>
                      <a:lnTo>
                        <a:pt x="3028" y="682"/>
                      </a:lnTo>
                      <a:lnTo>
                        <a:pt x="3105" y="720"/>
                      </a:lnTo>
                      <a:lnTo>
                        <a:pt x="3180" y="763"/>
                      </a:lnTo>
                      <a:lnTo>
                        <a:pt x="3253" y="807"/>
                      </a:lnTo>
                      <a:lnTo>
                        <a:pt x="3324" y="856"/>
                      </a:lnTo>
                      <a:lnTo>
                        <a:pt x="3391" y="907"/>
                      </a:lnTo>
                      <a:lnTo>
                        <a:pt x="3456" y="962"/>
                      </a:lnTo>
                      <a:lnTo>
                        <a:pt x="3519" y="1019"/>
                      </a:lnTo>
                      <a:lnTo>
                        <a:pt x="3579" y="1079"/>
                      </a:lnTo>
                      <a:lnTo>
                        <a:pt x="3635" y="1142"/>
                      </a:lnTo>
                      <a:lnTo>
                        <a:pt x="3689" y="1208"/>
                      </a:lnTo>
                      <a:lnTo>
                        <a:pt x="3738" y="1275"/>
                      </a:lnTo>
                      <a:lnTo>
                        <a:pt x="3785" y="1345"/>
                      </a:lnTo>
                      <a:lnTo>
                        <a:pt x="3829" y="1418"/>
                      </a:lnTo>
                      <a:lnTo>
                        <a:pt x="3869" y="1493"/>
                      </a:lnTo>
                      <a:lnTo>
                        <a:pt x="3904" y="1569"/>
                      </a:lnTo>
                      <a:lnTo>
                        <a:pt x="3937" y="1647"/>
                      </a:lnTo>
                      <a:lnTo>
                        <a:pt x="3965" y="1728"/>
                      </a:lnTo>
                      <a:lnTo>
                        <a:pt x="3989" y="1810"/>
                      </a:lnTo>
                      <a:lnTo>
                        <a:pt x="4010" y="1894"/>
                      </a:lnTo>
                      <a:lnTo>
                        <a:pt x="4026" y="1979"/>
                      </a:lnTo>
                      <a:lnTo>
                        <a:pt x="4037" y="2066"/>
                      </a:lnTo>
                      <a:lnTo>
                        <a:pt x="4044" y="2153"/>
                      </a:lnTo>
                      <a:lnTo>
                        <a:pt x="4046" y="2242"/>
                      </a:lnTo>
                      <a:lnTo>
                        <a:pt x="4044" y="2330"/>
                      </a:lnTo>
                      <a:lnTo>
                        <a:pt x="4037" y="2418"/>
                      </a:lnTo>
                      <a:lnTo>
                        <a:pt x="4026" y="2505"/>
                      </a:lnTo>
                      <a:lnTo>
                        <a:pt x="4010" y="2590"/>
                      </a:lnTo>
                      <a:lnTo>
                        <a:pt x="3989" y="2674"/>
                      </a:lnTo>
                      <a:lnTo>
                        <a:pt x="3965" y="2756"/>
                      </a:lnTo>
                      <a:lnTo>
                        <a:pt x="3937" y="2836"/>
                      </a:lnTo>
                      <a:lnTo>
                        <a:pt x="3904" y="2914"/>
                      </a:lnTo>
                      <a:lnTo>
                        <a:pt x="3869" y="2991"/>
                      </a:lnTo>
                      <a:lnTo>
                        <a:pt x="3829" y="3066"/>
                      </a:lnTo>
                      <a:lnTo>
                        <a:pt x="3785" y="3138"/>
                      </a:lnTo>
                      <a:lnTo>
                        <a:pt x="3738" y="3209"/>
                      </a:lnTo>
                      <a:lnTo>
                        <a:pt x="3689" y="3276"/>
                      </a:lnTo>
                      <a:lnTo>
                        <a:pt x="3635" y="3342"/>
                      </a:lnTo>
                      <a:lnTo>
                        <a:pt x="3579" y="3405"/>
                      </a:lnTo>
                      <a:lnTo>
                        <a:pt x="3519" y="3464"/>
                      </a:lnTo>
                      <a:lnTo>
                        <a:pt x="3456" y="3522"/>
                      </a:lnTo>
                      <a:lnTo>
                        <a:pt x="3391" y="3576"/>
                      </a:lnTo>
                      <a:lnTo>
                        <a:pt x="3324" y="3628"/>
                      </a:lnTo>
                      <a:lnTo>
                        <a:pt x="3253" y="3677"/>
                      </a:lnTo>
                      <a:lnTo>
                        <a:pt x="3180" y="3721"/>
                      </a:lnTo>
                      <a:lnTo>
                        <a:pt x="3105" y="3763"/>
                      </a:lnTo>
                      <a:lnTo>
                        <a:pt x="3028" y="3802"/>
                      </a:lnTo>
                      <a:lnTo>
                        <a:pt x="2948" y="3836"/>
                      </a:lnTo>
                      <a:lnTo>
                        <a:pt x="2867" y="3868"/>
                      </a:lnTo>
                      <a:lnTo>
                        <a:pt x="2783" y="3895"/>
                      </a:lnTo>
                      <a:lnTo>
                        <a:pt x="2698" y="3918"/>
                      </a:lnTo>
                      <a:lnTo>
                        <a:pt x="2612" y="3937"/>
                      </a:lnTo>
                      <a:lnTo>
                        <a:pt x="2523" y="3952"/>
                      </a:lnTo>
                      <a:lnTo>
                        <a:pt x="2434" y="3964"/>
                      </a:lnTo>
                      <a:lnTo>
                        <a:pt x="2343" y="3971"/>
                      </a:lnTo>
                      <a:lnTo>
                        <a:pt x="2251" y="3973"/>
                      </a:lnTo>
                      <a:lnTo>
                        <a:pt x="2159" y="3971"/>
                      </a:lnTo>
                      <a:lnTo>
                        <a:pt x="2068" y="3964"/>
                      </a:lnTo>
                      <a:lnTo>
                        <a:pt x="1979" y="3952"/>
                      </a:lnTo>
                      <a:lnTo>
                        <a:pt x="1890" y="3937"/>
                      </a:lnTo>
                      <a:lnTo>
                        <a:pt x="1804" y="3918"/>
                      </a:lnTo>
                      <a:lnTo>
                        <a:pt x="1719" y="3895"/>
                      </a:lnTo>
                      <a:lnTo>
                        <a:pt x="1635" y="3868"/>
                      </a:lnTo>
                      <a:lnTo>
                        <a:pt x="1554" y="3836"/>
                      </a:lnTo>
                      <a:lnTo>
                        <a:pt x="1474" y="3802"/>
                      </a:lnTo>
                      <a:lnTo>
                        <a:pt x="1397" y="3763"/>
                      </a:lnTo>
                      <a:lnTo>
                        <a:pt x="1321" y="3721"/>
                      </a:lnTo>
                      <a:lnTo>
                        <a:pt x="1248" y="3677"/>
                      </a:lnTo>
                      <a:lnTo>
                        <a:pt x="1178" y="3628"/>
                      </a:lnTo>
                      <a:lnTo>
                        <a:pt x="1110" y="3576"/>
                      </a:lnTo>
                      <a:lnTo>
                        <a:pt x="1045" y="3522"/>
                      </a:lnTo>
                      <a:lnTo>
                        <a:pt x="983" y="3464"/>
                      </a:lnTo>
                      <a:lnTo>
                        <a:pt x="923" y="3405"/>
                      </a:lnTo>
                      <a:lnTo>
                        <a:pt x="866" y="3342"/>
                      </a:lnTo>
                      <a:lnTo>
                        <a:pt x="813" y="3276"/>
                      </a:lnTo>
                      <a:lnTo>
                        <a:pt x="763" y="3209"/>
                      </a:lnTo>
                      <a:lnTo>
                        <a:pt x="717" y="3138"/>
                      </a:lnTo>
                      <a:lnTo>
                        <a:pt x="673" y="3066"/>
                      </a:lnTo>
                      <a:lnTo>
                        <a:pt x="634" y="2991"/>
                      </a:lnTo>
                      <a:lnTo>
                        <a:pt x="597" y="2914"/>
                      </a:lnTo>
                      <a:lnTo>
                        <a:pt x="565" y="2836"/>
                      </a:lnTo>
                      <a:lnTo>
                        <a:pt x="537" y="2756"/>
                      </a:lnTo>
                      <a:lnTo>
                        <a:pt x="512" y="2674"/>
                      </a:lnTo>
                      <a:lnTo>
                        <a:pt x="492" y="2590"/>
                      </a:lnTo>
                      <a:lnTo>
                        <a:pt x="477" y="2505"/>
                      </a:lnTo>
                      <a:lnTo>
                        <a:pt x="465" y="2418"/>
                      </a:lnTo>
                      <a:lnTo>
                        <a:pt x="459" y="2330"/>
                      </a:lnTo>
                      <a:lnTo>
                        <a:pt x="456" y="2242"/>
                      </a:lnTo>
                      <a:lnTo>
                        <a:pt x="459" y="2153"/>
                      </a:lnTo>
                      <a:lnTo>
                        <a:pt x="465" y="2066"/>
                      </a:lnTo>
                      <a:lnTo>
                        <a:pt x="477" y="1979"/>
                      </a:lnTo>
                      <a:lnTo>
                        <a:pt x="492" y="1894"/>
                      </a:lnTo>
                      <a:lnTo>
                        <a:pt x="512" y="1810"/>
                      </a:lnTo>
                      <a:lnTo>
                        <a:pt x="537" y="1728"/>
                      </a:lnTo>
                      <a:lnTo>
                        <a:pt x="565" y="1647"/>
                      </a:lnTo>
                      <a:lnTo>
                        <a:pt x="597" y="1569"/>
                      </a:lnTo>
                      <a:lnTo>
                        <a:pt x="634" y="1493"/>
                      </a:lnTo>
                      <a:lnTo>
                        <a:pt x="673" y="1418"/>
                      </a:lnTo>
                      <a:lnTo>
                        <a:pt x="717" y="1345"/>
                      </a:lnTo>
                      <a:lnTo>
                        <a:pt x="763" y="1275"/>
                      </a:lnTo>
                      <a:lnTo>
                        <a:pt x="813" y="1208"/>
                      </a:lnTo>
                      <a:lnTo>
                        <a:pt x="866" y="1142"/>
                      </a:lnTo>
                      <a:lnTo>
                        <a:pt x="923" y="1079"/>
                      </a:lnTo>
                      <a:lnTo>
                        <a:pt x="983" y="1019"/>
                      </a:lnTo>
                      <a:lnTo>
                        <a:pt x="1045" y="962"/>
                      </a:lnTo>
                      <a:lnTo>
                        <a:pt x="1110" y="907"/>
                      </a:lnTo>
                      <a:lnTo>
                        <a:pt x="1178" y="856"/>
                      </a:lnTo>
                      <a:lnTo>
                        <a:pt x="1248" y="807"/>
                      </a:lnTo>
                      <a:lnTo>
                        <a:pt x="1321" y="763"/>
                      </a:lnTo>
                      <a:lnTo>
                        <a:pt x="1397" y="720"/>
                      </a:lnTo>
                      <a:lnTo>
                        <a:pt x="1474" y="682"/>
                      </a:lnTo>
                      <a:lnTo>
                        <a:pt x="1554" y="648"/>
                      </a:lnTo>
                      <a:lnTo>
                        <a:pt x="1635" y="616"/>
                      </a:lnTo>
                      <a:lnTo>
                        <a:pt x="1719" y="589"/>
                      </a:lnTo>
                      <a:lnTo>
                        <a:pt x="1804" y="566"/>
                      </a:lnTo>
                      <a:lnTo>
                        <a:pt x="1890" y="547"/>
                      </a:lnTo>
                      <a:lnTo>
                        <a:pt x="1979" y="531"/>
                      </a:lnTo>
                      <a:lnTo>
                        <a:pt x="2068" y="520"/>
                      </a:lnTo>
                      <a:lnTo>
                        <a:pt x="2159" y="514"/>
                      </a:lnTo>
                      <a:lnTo>
                        <a:pt x="2251" y="511"/>
                      </a:lnTo>
                      <a:close/>
                      <a:moveTo>
                        <a:pt x="2251" y="1416"/>
                      </a:moveTo>
                      <a:lnTo>
                        <a:pt x="2295" y="1417"/>
                      </a:lnTo>
                      <a:lnTo>
                        <a:pt x="2338" y="1420"/>
                      </a:lnTo>
                      <a:lnTo>
                        <a:pt x="2381" y="1425"/>
                      </a:lnTo>
                      <a:lnTo>
                        <a:pt x="2423" y="1433"/>
                      </a:lnTo>
                      <a:lnTo>
                        <a:pt x="2464" y="1442"/>
                      </a:lnTo>
                      <a:lnTo>
                        <a:pt x="2505" y="1453"/>
                      </a:lnTo>
                      <a:lnTo>
                        <a:pt x="2545" y="1466"/>
                      </a:lnTo>
                      <a:lnTo>
                        <a:pt x="2584" y="1480"/>
                      </a:lnTo>
                      <a:lnTo>
                        <a:pt x="2622" y="1498"/>
                      </a:lnTo>
                      <a:lnTo>
                        <a:pt x="2659" y="1516"/>
                      </a:lnTo>
                      <a:lnTo>
                        <a:pt x="2695" y="1536"/>
                      </a:lnTo>
                      <a:lnTo>
                        <a:pt x="2730" y="1557"/>
                      </a:lnTo>
                      <a:lnTo>
                        <a:pt x="2763" y="1580"/>
                      </a:lnTo>
                      <a:lnTo>
                        <a:pt x="2795" y="1605"/>
                      </a:lnTo>
                      <a:lnTo>
                        <a:pt x="2827" y="1631"/>
                      </a:lnTo>
                      <a:lnTo>
                        <a:pt x="2856" y="1658"/>
                      </a:lnTo>
                      <a:lnTo>
                        <a:pt x="2885" y="1687"/>
                      </a:lnTo>
                      <a:lnTo>
                        <a:pt x="2912" y="1717"/>
                      </a:lnTo>
                      <a:lnTo>
                        <a:pt x="2937" y="1748"/>
                      </a:lnTo>
                      <a:lnTo>
                        <a:pt x="2961" y="1781"/>
                      </a:lnTo>
                      <a:lnTo>
                        <a:pt x="2984" y="1814"/>
                      </a:lnTo>
                      <a:lnTo>
                        <a:pt x="3005" y="1848"/>
                      </a:lnTo>
                      <a:lnTo>
                        <a:pt x="3023" y="1884"/>
                      </a:lnTo>
                      <a:lnTo>
                        <a:pt x="3040" y="1921"/>
                      </a:lnTo>
                      <a:lnTo>
                        <a:pt x="3056" y="1958"/>
                      </a:lnTo>
                      <a:lnTo>
                        <a:pt x="3070" y="1997"/>
                      </a:lnTo>
                      <a:lnTo>
                        <a:pt x="3081" y="2035"/>
                      </a:lnTo>
                      <a:lnTo>
                        <a:pt x="3091" y="2076"/>
                      </a:lnTo>
                      <a:lnTo>
                        <a:pt x="3098" y="2116"/>
                      </a:lnTo>
                      <a:lnTo>
                        <a:pt x="3104" y="2158"/>
                      </a:lnTo>
                      <a:lnTo>
                        <a:pt x="3107" y="2200"/>
                      </a:lnTo>
                      <a:lnTo>
                        <a:pt x="3108" y="2242"/>
                      </a:lnTo>
                      <a:lnTo>
                        <a:pt x="3107" y="2285"/>
                      </a:lnTo>
                      <a:lnTo>
                        <a:pt x="3104" y="2326"/>
                      </a:lnTo>
                      <a:lnTo>
                        <a:pt x="3098" y="2368"/>
                      </a:lnTo>
                      <a:lnTo>
                        <a:pt x="3091" y="2408"/>
                      </a:lnTo>
                      <a:lnTo>
                        <a:pt x="3081" y="2448"/>
                      </a:lnTo>
                      <a:lnTo>
                        <a:pt x="3070" y="2487"/>
                      </a:lnTo>
                      <a:lnTo>
                        <a:pt x="3056" y="2525"/>
                      </a:lnTo>
                      <a:lnTo>
                        <a:pt x="3040" y="2563"/>
                      </a:lnTo>
                      <a:lnTo>
                        <a:pt x="3023" y="2599"/>
                      </a:lnTo>
                      <a:lnTo>
                        <a:pt x="3005" y="2636"/>
                      </a:lnTo>
                      <a:lnTo>
                        <a:pt x="2984" y="2670"/>
                      </a:lnTo>
                      <a:lnTo>
                        <a:pt x="2961" y="2703"/>
                      </a:lnTo>
                      <a:lnTo>
                        <a:pt x="2937" y="2736"/>
                      </a:lnTo>
                      <a:lnTo>
                        <a:pt x="2912" y="2767"/>
                      </a:lnTo>
                      <a:lnTo>
                        <a:pt x="2885" y="2797"/>
                      </a:lnTo>
                      <a:lnTo>
                        <a:pt x="2856" y="2826"/>
                      </a:lnTo>
                      <a:lnTo>
                        <a:pt x="2827" y="2853"/>
                      </a:lnTo>
                      <a:lnTo>
                        <a:pt x="2795" y="2879"/>
                      </a:lnTo>
                      <a:lnTo>
                        <a:pt x="2763" y="2903"/>
                      </a:lnTo>
                      <a:lnTo>
                        <a:pt x="2730" y="2927"/>
                      </a:lnTo>
                      <a:lnTo>
                        <a:pt x="2695" y="2949"/>
                      </a:lnTo>
                      <a:lnTo>
                        <a:pt x="2659" y="2968"/>
                      </a:lnTo>
                      <a:lnTo>
                        <a:pt x="2622" y="2986"/>
                      </a:lnTo>
                      <a:lnTo>
                        <a:pt x="2584" y="3003"/>
                      </a:lnTo>
                      <a:lnTo>
                        <a:pt x="2545" y="3018"/>
                      </a:lnTo>
                      <a:lnTo>
                        <a:pt x="2505" y="3031"/>
                      </a:lnTo>
                      <a:lnTo>
                        <a:pt x="2464" y="3042"/>
                      </a:lnTo>
                      <a:lnTo>
                        <a:pt x="2423" y="3051"/>
                      </a:lnTo>
                      <a:lnTo>
                        <a:pt x="2381" y="3059"/>
                      </a:lnTo>
                      <a:lnTo>
                        <a:pt x="2338" y="3064"/>
                      </a:lnTo>
                      <a:lnTo>
                        <a:pt x="2295" y="3067"/>
                      </a:lnTo>
                      <a:lnTo>
                        <a:pt x="2251" y="3068"/>
                      </a:lnTo>
                      <a:lnTo>
                        <a:pt x="2207" y="3067"/>
                      </a:lnTo>
                      <a:lnTo>
                        <a:pt x="2164" y="3064"/>
                      </a:lnTo>
                      <a:lnTo>
                        <a:pt x="2121" y="3059"/>
                      </a:lnTo>
                      <a:lnTo>
                        <a:pt x="2079" y="3051"/>
                      </a:lnTo>
                      <a:lnTo>
                        <a:pt x="2037" y="3042"/>
                      </a:lnTo>
                      <a:lnTo>
                        <a:pt x="1997" y="3031"/>
                      </a:lnTo>
                      <a:lnTo>
                        <a:pt x="1956" y="3018"/>
                      </a:lnTo>
                      <a:lnTo>
                        <a:pt x="1918" y="3003"/>
                      </a:lnTo>
                      <a:lnTo>
                        <a:pt x="1879" y="2986"/>
                      </a:lnTo>
                      <a:lnTo>
                        <a:pt x="1843" y="2968"/>
                      </a:lnTo>
                      <a:lnTo>
                        <a:pt x="1807" y="2949"/>
                      </a:lnTo>
                      <a:lnTo>
                        <a:pt x="1772" y="2927"/>
                      </a:lnTo>
                      <a:lnTo>
                        <a:pt x="1739" y="2903"/>
                      </a:lnTo>
                      <a:lnTo>
                        <a:pt x="1706" y="2879"/>
                      </a:lnTo>
                      <a:lnTo>
                        <a:pt x="1675" y="2853"/>
                      </a:lnTo>
                      <a:lnTo>
                        <a:pt x="1646" y="2826"/>
                      </a:lnTo>
                      <a:lnTo>
                        <a:pt x="1617" y="2797"/>
                      </a:lnTo>
                      <a:lnTo>
                        <a:pt x="1590" y="2767"/>
                      </a:lnTo>
                      <a:lnTo>
                        <a:pt x="1565" y="2736"/>
                      </a:lnTo>
                      <a:lnTo>
                        <a:pt x="1540" y="2703"/>
                      </a:lnTo>
                      <a:lnTo>
                        <a:pt x="1518" y="2670"/>
                      </a:lnTo>
                      <a:lnTo>
                        <a:pt x="1498" y="2636"/>
                      </a:lnTo>
                      <a:lnTo>
                        <a:pt x="1479" y="2599"/>
                      </a:lnTo>
                      <a:lnTo>
                        <a:pt x="1461" y="2563"/>
                      </a:lnTo>
                      <a:lnTo>
                        <a:pt x="1446" y="2525"/>
                      </a:lnTo>
                      <a:lnTo>
                        <a:pt x="1432" y="2487"/>
                      </a:lnTo>
                      <a:lnTo>
                        <a:pt x="1421" y="2448"/>
                      </a:lnTo>
                      <a:lnTo>
                        <a:pt x="1411" y="2408"/>
                      </a:lnTo>
                      <a:lnTo>
                        <a:pt x="1404" y="2368"/>
                      </a:lnTo>
                      <a:lnTo>
                        <a:pt x="1399" y="2326"/>
                      </a:lnTo>
                      <a:lnTo>
                        <a:pt x="1395" y="2285"/>
                      </a:lnTo>
                      <a:lnTo>
                        <a:pt x="1394" y="2242"/>
                      </a:lnTo>
                      <a:lnTo>
                        <a:pt x="1395" y="2200"/>
                      </a:lnTo>
                      <a:lnTo>
                        <a:pt x="1399" y="2158"/>
                      </a:lnTo>
                      <a:lnTo>
                        <a:pt x="1404" y="2116"/>
                      </a:lnTo>
                      <a:lnTo>
                        <a:pt x="1411" y="2076"/>
                      </a:lnTo>
                      <a:lnTo>
                        <a:pt x="1421" y="2035"/>
                      </a:lnTo>
                      <a:lnTo>
                        <a:pt x="1432" y="1997"/>
                      </a:lnTo>
                      <a:lnTo>
                        <a:pt x="1446" y="1958"/>
                      </a:lnTo>
                      <a:lnTo>
                        <a:pt x="1461" y="1921"/>
                      </a:lnTo>
                      <a:lnTo>
                        <a:pt x="1479" y="1884"/>
                      </a:lnTo>
                      <a:lnTo>
                        <a:pt x="1498" y="1848"/>
                      </a:lnTo>
                      <a:lnTo>
                        <a:pt x="1518" y="1814"/>
                      </a:lnTo>
                      <a:lnTo>
                        <a:pt x="1540" y="1781"/>
                      </a:lnTo>
                      <a:lnTo>
                        <a:pt x="1565" y="1748"/>
                      </a:lnTo>
                      <a:lnTo>
                        <a:pt x="1590" y="1717"/>
                      </a:lnTo>
                      <a:lnTo>
                        <a:pt x="1617" y="1687"/>
                      </a:lnTo>
                      <a:lnTo>
                        <a:pt x="1646" y="1658"/>
                      </a:lnTo>
                      <a:lnTo>
                        <a:pt x="1675" y="1631"/>
                      </a:lnTo>
                      <a:lnTo>
                        <a:pt x="1706" y="1605"/>
                      </a:lnTo>
                      <a:lnTo>
                        <a:pt x="1739" y="1580"/>
                      </a:lnTo>
                      <a:lnTo>
                        <a:pt x="1772" y="1557"/>
                      </a:lnTo>
                      <a:lnTo>
                        <a:pt x="1807" y="1536"/>
                      </a:lnTo>
                      <a:lnTo>
                        <a:pt x="1843" y="1516"/>
                      </a:lnTo>
                      <a:lnTo>
                        <a:pt x="1879" y="1498"/>
                      </a:lnTo>
                      <a:lnTo>
                        <a:pt x="1918" y="1480"/>
                      </a:lnTo>
                      <a:lnTo>
                        <a:pt x="1956" y="1466"/>
                      </a:lnTo>
                      <a:lnTo>
                        <a:pt x="1997" y="1453"/>
                      </a:lnTo>
                      <a:lnTo>
                        <a:pt x="2037" y="1442"/>
                      </a:lnTo>
                      <a:lnTo>
                        <a:pt x="2079" y="1433"/>
                      </a:lnTo>
                      <a:lnTo>
                        <a:pt x="2121" y="1425"/>
                      </a:lnTo>
                      <a:lnTo>
                        <a:pt x="2164" y="1420"/>
                      </a:lnTo>
                      <a:lnTo>
                        <a:pt x="2207" y="1417"/>
                      </a:lnTo>
                      <a:lnTo>
                        <a:pt x="2251" y="1416"/>
                      </a:lnTo>
                      <a:close/>
                      <a:moveTo>
                        <a:pt x="0" y="1891"/>
                      </a:moveTo>
                      <a:lnTo>
                        <a:pt x="0" y="2503"/>
                      </a:lnTo>
                      <a:lnTo>
                        <a:pt x="484" y="2548"/>
                      </a:lnTo>
                      <a:lnTo>
                        <a:pt x="477" y="2510"/>
                      </a:lnTo>
                      <a:lnTo>
                        <a:pt x="472" y="2473"/>
                      </a:lnTo>
                      <a:lnTo>
                        <a:pt x="467" y="2434"/>
                      </a:lnTo>
                      <a:lnTo>
                        <a:pt x="463" y="2396"/>
                      </a:lnTo>
                      <a:lnTo>
                        <a:pt x="460" y="2359"/>
                      </a:lnTo>
                      <a:lnTo>
                        <a:pt x="458" y="2319"/>
                      </a:lnTo>
                      <a:lnTo>
                        <a:pt x="457" y="2281"/>
                      </a:lnTo>
                      <a:lnTo>
                        <a:pt x="456" y="2242"/>
                      </a:lnTo>
                      <a:lnTo>
                        <a:pt x="457" y="2186"/>
                      </a:lnTo>
                      <a:lnTo>
                        <a:pt x="460" y="2129"/>
                      </a:lnTo>
                      <a:lnTo>
                        <a:pt x="464" y="2075"/>
                      </a:lnTo>
                      <a:lnTo>
                        <a:pt x="471" y="2019"/>
                      </a:lnTo>
                      <a:lnTo>
                        <a:pt x="479" y="1964"/>
                      </a:lnTo>
                      <a:lnTo>
                        <a:pt x="489" y="1911"/>
                      </a:lnTo>
                      <a:lnTo>
                        <a:pt x="500" y="1857"/>
                      </a:lnTo>
                      <a:lnTo>
                        <a:pt x="514" y="1805"/>
                      </a:lnTo>
                      <a:lnTo>
                        <a:pt x="0" y="1891"/>
                      </a:lnTo>
                      <a:close/>
                      <a:moveTo>
                        <a:pt x="752" y="3191"/>
                      </a:moveTo>
                      <a:lnTo>
                        <a:pt x="410" y="3576"/>
                      </a:lnTo>
                      <a:lnTo>
                        <a:pt x="870" y="4036"/>
                      </a:lnTo>
                      <a:lnTo>
                        <a:pt x="1296" y="3706"/>
                      </a:lnTo>
                      <a:lnTo>
                        <a:pt x="1255" y="3681"/>
                      </a:lnTo>
                      <a:lnTo>
                        <a:pt x="1216" y="3654"/>
                      </a:lnTo>
                      <a:lnTo>
                        <a:pt x="1177" y="3627"/>
                      </a:lnTo>
                      <a:lnTo>
                        <a:pt x="1139" y="3599"/>
                      </a:lnTo>
                      <a:lnTo>
                        <a:pt x="1102" y="3569"/>
                      </a:lnTo>
                      <a:lnTo>
                        <a:pt x="1066" y="3539"/>
                      </a:lnTo>
                      <a:lnTo>
                        <a:pt x="1030" y="3509"/>
                      </a:lnTo>
                      <a:lnTo>
                        <a:pt x="995" y="3476"/>
                      </a:lnTo>
                      <a:lnTo>
                        <a:pt x="962" y="3444"/>
                      </a:lnTo>
                      <a:lnTo>
                        <a:pt x="929" y="3411"/>
                      </a:lnTo>
                      <a:lnTo>
                        <a:pt x="897" y="3376"/>
                      </a:lnTo>
                      <a:lnTo>
                        <a:pt x="866" y="3341"/>
                      </a:lnTo>
                      <a:lnTo>
                        <a:pt x="836" y="3305"/>
                      </a:lnTo>
                      <a:lnTo>
                        <a:pt x="807" y="3268"/>
                      </a:lnTo>
                      <a:lnTo>
                        <a:pt x="778" y="3230"/>
                      </a:lnTo>
                      <a:lnTo>
                        <a:pt x="752" y="3191"/>
                      </a:lnTo>
                      <a:close/>
                      <a:moveTo>
                        <a:pt x="1850" y="3928"/>
                      </a:moveTo>
                      <a:lnTo>
                        <a:pt x="1944" y="4496"/>
                      </a:lnTo>
                      <a:lnTo>
                        <a:pt x="2558" y="4496"/>
                      </a:lnTo>
                      <a:lnTo>
                        <a:pt x="2605" y="3938"/>
                      </a:lnTo>
                      <a:lnTo>
                        <a:pt x="2562" y="3946"/>
                      </a:lnTo>
                      <a:lnTo>
                        <a:pt x="2518" y="3953"/>
                      </a:lnTo>
                      <a:lnTo>
                        <a:pt x="2474" y="3958"/>
                      </a:lnTo>
                      <a:lnTo>
                        <a:pt x="2430" y="3964"/>
                      </a:lnTo>
                      <a:lnTo>
                        <a:pt x="2386" y="3968"/>
                      </a:lnTo>
                      <a:lnTo>
                        <a:pt x="2341" y="3971"/>
                      </a:lnTo>
                      <a:lnTo>
                        <a:pt x="2296" y="3972"/>
                      </a:lnTo>
                      <a:lnTo>
                        <a:pt x="2251" y="3973"/>
                      </a:lnTo>
                      <a:lnTo>
                        <a:pt x="2199" y="3972"/>
                      </a:lnTo>
                      <a:lnTo>
                        <a:pt x="2149" y="3970"/>
                      </a:lnTo>
                      <a:lnTo>
                        <a:pt x="2097" y="3966"/>
                      </a:lnTo>
                      <a:lnTo>
                        <a:pt x="2047" y="3962"/>
                      </a:lnTo>
                      <a:lnTo>
                        <a:pt x="1997" y="3955"/>
                      </a:lnTo>
                      <a:lnTo>
                        <a:pt x="1947" y="3947"/>
                      </a:lnTo>
                      <a:lnTo>
                        <a:pt x="1899" y="3938"/>
                      </a:lnTo>
                      <a:lnTo>
                        <a:pt x="1850" y="3928"/>
                      </a:lnTo>
                      <a:close/>
                      <a:moveTo>
                        <a:pt x="3206" y="3705"/>
                      </a:moveTo>
                      <a:lnTo>
                        <a:pt x="3632" y="4036"/>
                      </a:lnTo>
                      <a:lnTo>
                        <a:pt x="4093" y="3576"/>
                      </a:lnTo>
                      <a:lnTo>
                        <a:pt x="3751" y="3191"/>
                      </a:lnTo>
                      <a:lnTo>
                        <a:pt x="3723" y="3230"/>
                      </a:lnTo>
                      <a:lnTo>
                        <a:pt x="3695" y="3267"/>
                      </a:lnTo>
                      <a:lnTo>
                        <a:pt x="3666" y="3304"/>
                      </a:lnTo>
                      <a:lnTo>
                        <a:pt x="3636" y="3340"/>
                      </a:lnTo>
                      <a:lnTo>
                        <a:pt x="3605" y="3375"/>
                      </a:lnTo>
                      <a:lnTo>
                        <a:pt x="3574" y="3410"/>
                      </a:lnTo>
                      <a:lnTo>
                        <a:pt x="3540" y="3443"/>
                      </a:lnTo>
                      <a:lnTo>
                        <a:pt x="3507" y="3476"/>
                      </a:lnTo>
                      <a:lnTo>
                        <a:pt x="3472" y="3508"/>
                      </a:lnTo>
                      <a:lnTo>
                        <a:pt x="3437" y="3539"/>
                      </a:lnTo>
                      <a:lnTo>
                        <a:pt x="3400" y="3569"/>
                      </a:lnTo>
                      <a:lnTo>
                        <a:pt x="3363" y="3598"/>
                      </a:lnTo>
                      <a:lnTo>
                        <a:pt x="3325" y="3626"/>
                      </a:lnTo>
                      <a:lnTo>
                        <a:pt x="3286" y="3653"/>
                      </a:lnTo>
                      <a:lnTo>
                        <a:pt x="3247" y="3680"/>
                      </a:lnTo>
                      <a:lnTo>
                        <a:pt x="3206" y="3705"/>
                      </a:lnTo>
                      <a:close/>
                      <a:moveTo>
                        <a:pt x="4021" y="2530"/>
                      </a:moveTo>
                      <a:lnTo>
                        <a:pt x="4451" y="2453"/>
                      </a:lnTo>
                      <a:lnTo>
                        <a:pt x="4451" y="1891"/>
                      </a:lnTo>
                      <a:lnTo>
                        <a:pt x="4195" y="1839"/>
                      </a:lnTo>
                      <a:lnTo>
                        <a:pt x="3988" y="1805"/>
                      </a:lnTo>
                      <a:lnTo>
                        <a:pt x="4002" y="1857"/>
                      </a:lnTo>
                      <a:lnTo>
                        <a:pt x="4013" y="1911"/>
                      </a:lnTo>
                      <a:lnTo>
                        <a:pt x="4023" y="1964"/>
                      </a:lnTo>
                      <a:lnTo>
                        <a:pt x="4031" y="2019"/>
                      </a:lnTo>
                      <a:lnTo>
                        <a:pt x="4038" y="2074"/>
                      </a:lnTo>
                      <a:lnTo>
                        <a:pt x="4043" y="2129"/>
                      </a:lnTo>
                      <a:lnTo>
                        <a:pt x="4045" y="2186"/>
                      </a:lnTo>
                      <a:lnTo>
                        <a:pt x="4046" y="2242"/>
                      </a:lnTo>
                      <a:lnTo>
                        <a:pt x="4046" y="2279"/>
                      </a:lnTo>
                      <a:lnTo>
                        <a:pt x="4045" y="2315"/>
                      </a:lnTo>
                      <a:lnTo>
                        <a:pt x="4043" y="2352"/>
                      </a:lnTo>
                      <a:lnTo>
                        <a:pt x="4040" y="2388"/>
                      </a:lnTo>
                      <a:lnTo>
                        <a:pt x="4036" y="2424"/>
                      </a:lnTo>
                      <a:lnTo>
                        <a:pt x="4032" y="2460"/>
                      </a:lnTo>
                      <a:lnTo>
                        <a:pt x="4027" y="2495"/>
                      </a:lnTo>
                      <a:lnTo>
                        <a:pt x="4021" y="2530"/>
                      </a:lnTo>
                      <a:close/>
                      <a:moveTo>
                        <a:pt x="3728" y="1261"/>
                      </a:moveTo>
                      <a:lnTo>
                        <a:pt x="3990" y="869"/>
                      </a:lnTo>
                      <a:lnTo>
                        <a:pt x="3582" y="409"/>
                      </a:lnTo>
                      <a:lnTo>
                        <a:pt x="3182" y="764"/>
                      </a:lnTo>
                      <a:lnTo>
                        <a:pt x="3222" y="788"/>
                      </a:lnTo>
                      <a:lnTo>
                        <a:pt x="3262" y="813"/>
                      </a:lnTo>
                      <a:lnTo>
                        <a:pt x="3300" y="840"/>
                      </a:lnTo>
                      <a:lnTo>
                        <a:pt x="3339" y="867"/>
                      </a:lnTo>
                      <a:lnTo>
                        <a:pt x="3375" y="895"/>
                      </a:lnTo>
                      <a:lnTo>
                        <a:pt x="3412" y="925"/>
                      </a:lnTo>
                      <a:lnTo>
                        <a:pt x="3448" y="954"/>
                      </a:lnTo>
                      <a:lnTo>
                        <a:pt x="3482" y="985"/>
                      </a:lnTo>
                      <a:lnTo>
                        <a:pt x="3516" y="1017"/>
                      </a:lnTo>
                      <a:lnTo>
                        <a:pt x="3549" y="1049"/>
                      </a:lnTo>
                      <a:lnTo>
                        <a:pt x="3582" y="1082"/>
                      </a:lnTo>
                      <a:lnTo>
                        <a:pt x="3613" y="1117"/>
                      </a:lnTo>
                      <a:lnTo>
                        <a:pt x="3643" y="1152"/>
                      </a:lnTo>
                      <a:lnTo>
                        <a:pt x="3673" y="1187"/>
                      </a:lnTo>
                      <a:lnTo>
                        <a:pt x="3701" y="1224"/>
                      </a:lnTo>
                      <a:lnTo>
                        <a:pt x="3728" y="1261"/>
                      </a:lnTo>
                      <a:close/>
                      <a:moveTo>
                        <a:pt x="2604" y="546"/>
                      </a:moveTo>
                      <a:lnTo>
                        <a:pt x="2558" y="0"/>
                      </a:lnTo>
                      <a:lnTo>
                        <a:pt x="1944" y="0"/>
                      </a:lnTo>
                      <a:lnTo>
                        <a:pt x="1852" y="555"/>
                      </a:lnTo>
                      <a:lnTo>
                        <a:pt x="1901" y="545"/>
                      </a:lnTo>
                      <a:lnTo>
                        <a:pt x="1949" y="536"/>
                      </a:lnTo>
                      <a:lnTo>
                        <a:pt x="1999" y="528"/>
                      </a:lnTo>
                      <a:lnTo>
                        <a:pt x="2048" y="522"/>
                      </a:lnTo>
                      <a:lnTo>
                        <a:pt x="2098" y="518"/>
                      </a:lnTo>
                      <a:lnTo>
                        <a:pt x="2149" y="514"/>
                      </a:lnTo>
                      <a:lnTo>
                        <a:pt x="2200" y="512"/>
                      </a:lnTo>
                      <a:lnTo>
                        <a:pt x="2251" y="511"/>
                      </a:lnTo>
                      <a:lnTo>
                        <a:pt x="2296" y="512"/>
                      </a:lnTo>
                      <a:lnTo>
                        <a:pt x="2341" y="514"/>
                      </a:lnTo>
                      <a:lnTo>
                        <a:pt x="2385" y="516"/>
                      </a:lnTo>
                      <a:lnTo>
                        <a:pt x="2430" y="520"/>
                      </a:lnTo>
                      <a:lnTo>
                        <a:pt x="2473" y="525"/>
                      </a:lnTo>
                      <a:lnTo>
                        <a:pt x="2517" y="530"/>
                      </a:lnTo>
                      <a:lnTo>
                        <a:pt x="2561" y="537"/>
                      </a:lnTo>
                      <a:lnTo>
                        <a:pt x="2604" y="546"/>
                      </a:lnTo>
                      <a:close/>
                      <a:moveTo>
                        <a:pt x="1355" y="743"/>
                      </a:moveTo>
                      <a:lnTo>
                        <a:pt x="921" y="358"/>
                      </a:lnTo>
                      <a:lnTo>
                        <a:pt x="461" y="817"/>
                      </a:lnTo>
                      <a:lnTo>
                        <a:pt x="790" y="1239"/>
                      </a:lnTo>
                      <a:lnTo>
                        <a:pt x="818" y="1201"/>
                      </a:lnTo>
                      <a:lnTo>
                        <a:pt x="847" y="1165"/>
                      </a:lnTo>
                      <a:lnTo>
                        <a:pt x="878" y="1129"/>
                      </a:lnTo>
                      <a:lnTo>
                        <a:pt x="909" y="1094"/>
                      </a:lnTo>
                      <a:lnTo>
                        <a:pt x="941" y="1060"/>
                      </a:lnTo>
                      <a:lnTo>
                        <a:pt x="975" y="1027"/>
                      </a:lnTo>
                      <a:lnTo>
                        <a:pt x="1009" y="993"/>
                      </a:lnTo>
                      <a:lnTo>
                        <a:pt x="1045" y="962"/>
                      </a:lnTo>
                      <a:lnTo>
                        <a:pt x="1080" y="932"/>
                      </a:lnTo>
                      <a:lnTo>
                        <a:pt x="1117" y="901"/>
                      </a:lnTo>
                      <a:lnTo>
                        <a:pt x="1155" y="873"/>
                      </a:lnTo>
                      <a:lnTo>
                        <a:pt x="1193" y="845"/>
                      </a:lnTo>
                      <a:lnTo>
                        <a:pt x="1233" y="817"/>
                      </a:lnTo>
                      <a:lnTo>
                        <a:pt x="1273" y="792"/>
                      </a:lnTo>
                      <a:lnTo>
                        <a:pt x="1314" y="767"/>
                      </a:lnTo>
                      <a:lnTo>
                        <a:pt x="1355" y="743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4" name="Freeform 202"/>
                <p:cNvSpPr>
                  <a:spLocks noEditPoints="1"/>
                </p:cNvSpPr>
                <p:nvPr/>
              </p:nvSpPr>
              <p:spPr bwMode="auto">
                <a:xfrm>
                  <a:off x="3679" y="3704"/>
                  <a:ext cx="202" cy="204"/>
                </a:xfrm>
                <a:custGeom>
                  <a:avLst/>
                  <a:gdLst>
                    <a:gd name="T0" fmla="*/ 0 w 4450"/>
                    <a:gd name="T1" fmla="*/ 0 h 4496"/>
                    <a:gd name="T2" fmla="*/ 0 w 4450"/>
                    <a:gd name="T3" fmla="*/ 0 h 4496"/>
                    <a:gd name="T4" fmla="*/ 0 w 4450"/>
                    <a:gd name="T5" fmla="*/ 0 h 4496"/>
                    <a:gd name="T6" fmla="*/ 0 w 4450"/>
                    <a:gd name="T7" fmla="*/ 0 h 4496"/>
                    <a:gd name="T8" fmla="*/ 0 w 4450"/>
                    <a:gd name="T9" fmla="*/ 0 h 4496"/>
                    <a:gd name="T10" fmla="*/ 0 w 4450"/>
                    <a:gd name="T11" fmla="*/ 0 h 4496"/>
                    <a:gd name="T12" fmla="*/ 0 w 4450"/>
                    <a:gd name="T13" fmla="*/ 0 h 4496"/>
                    <a:gd name="T14" fmla="*/ 0 w 4450"/>
                    <a:gd name="T15" fmla="*/ 0 h 4496"/>
                    <a:gd name="T16" fmla="*/ 0 w 4450"/>
                    <a:gd name="T17" fmla="*/ 0 h 4496"/>
                    <a:gd name="T18" fmla="*/ 0 w 4450"/>
                    <a:gd name="T19" fmla="*/ 0 h 4496"/>
                    <a:gd name="T20" fmla="*/ 0 w 4450"/>
                    <a:gd name="T21" fmla="*/ 0 h 4496"/>
                    <a:gd name="T22" fmla="*/ 0 w 4450"/>
                    <a:gd name="T23" fmla="*/ 0 h 4496"/>
                    <a:gd name="T24" fmla="*/ 0 w 4450"/>
                    <a:gd name="T25" fmla="*/ 0 h 4496"/>
                    <a:gd name="T26" fmla="*/ 0 w 4450"/>
                    <a:gd name="T27" fmla="*/ 0 h 4496"/>
                    <a:gd name="T28" fmla="*/ 0 w 4450"/>
                    <a:gd name="T29" fmla="*/ 0 h 4496"/>
                    <a:gd name="T30" fmla="*/ 0 w 4450"/>
                    <a:gd name="T31" fmla="*/ 0 h 4496"/>
                    <a:gd name="T32" fmla="*/ 0 w 4450"/>
                    <a:gd name="T33" fmla="*/ 0 h 4496"/>
                    <a:gd name="T34" fmla="*/ 0 w 4450"/>
                    <a:gd name="T35" fmla="*/ 0 h 4496"/>
                    <a:gd name="T36" fmla="*/ 0 w 4450"/>
                    <a:gd name="T37" fmla="*/ 0 h 4496"/>
                    <a:gd name="T38" fmla="*/ 0 w 4450"/>
                    <a:gd name="T39" fmla="*/ 0 h 4496"/>
                    <a:gd name="T40" fmla="*/ 0 w 4450"/>
                    <a:gd name="T41" fmla="*/ 0 h 4496"/>
                    <a:gd name="T42" fmla="*/ 0 w 4450"/>
                    <a:gd name="T43" fmla="*/ 0 h 4496"/>
                    <a:gd name="T44" fmla="*/ 0 w 4450"/>
                    <a:gd name="T45" fmla="*/ 0 h 4496"/>
                    <a:gd name="T46" fmla="*/ 0 w 4450"/>
                    <a:gd name="T47" fmla="*/ 0 h 4496"/>
                    <a:gd name="T48" fmla="*/ 0 w 4450"/>
                    <a:gd name="T49" fmla="*/ 0 h 4496"/>
                    <a:gd name="T50" fmla="*/ 0 w 4450"/>
                    <a:gd name="T51" fmla="*/ 0 h 4496"/>
                    <a:gd name="T52" fmla="*/ 0 w 4450"/>
                    <a:gd name="T53" fmla="*/ 0 h 4496"/>
                    <a:gd name="T54" fmla="*/ 0 w 4450"/>
                    <a:gd name="T55" fmla="*/ 0 h 4496"/>
                    <a:gd name="T56" fmla="*/ 0 w 4450"/>
                    <a:gd name="T57" fmla="*/ 0 h 4496"/>
                    <a:gd name="T58" fmla="*/ 0 w 4450"/>
                    <a:gd name="T59" fmla="*/ 0 h 4496"/>
                    <a:gd name="T60" fmla="*/ 0 w 4450"/>
                    <a:gd name="T61" fmla="*/ 0 h 4496"/>
                    <a:gd name="T62" fmla="*/ 0 w 4450"/>
                    <a:gd name="T63" fmla="*/ 0 h 4496"/>
                    <a:gd name="T64" fmla="*/ 0 w 4450"/>
                    <a:gd name="T65" fmla="*/ 0 h 4496"/>
                    <a:gd name="T66" fmla="*/ 0 w 4450"/>
                    <a:gd name="T67" fmla="*/ 0 h 4496"/>
                    <a:gd name="T68" fmla="*/ 0 w 4450"/>
                    <a:gd name="T69" fmla="*/ 0 h 4496"/>
                    <a:gd name="T70" fmla="*/ 0 w 4450"/>
                    <a:gd name="T71" fmla="*/ 0 h 4496"/>
                    <a:gd name="T72" fmla="*/ 0 w 4450"/>
                    <a:gd name="T73" fmla="*/ 0 h 4496"/>
                    <a:gd name="T74" fmla="*/ 0 w 4450"/>
                    <a:gd name="T75" fmla="*/ 0 h 4496"/>
                    <a:gd name="T76" fmla="*/ 0 w 4450"/>
                    <a:gd name="T77" fmla="*/ 0 h 4496"/>
                    <a:gd name="T78" fmla="*/ 0 w 4450"/>
                    <a:gd name="T79" fmla="*/ 0 h 4496"/>
                    <a:gd name="T80" fmla="*/ 0 w 4450"/>
                    <a:gd name="T81" fmla="*/ 0 h 4496"/>
                    <a:gd name="T82" fmla="*/ 0 w 4450"/>
                    <a:gd name="T83" fmla="*/ 0 h 4496"/>
                    <a:gd name="T84" fmla="*/ 0 w 4450"/>
                    <a:gd name="T85" fmla="*/ 0 h 4496"/>
                    <a:gd name="T86" fmla="*/ 0 w 4450"/>
                    <a:gd name="T87" fmla="*/ 0 h 4496"/>
                    <a:gd name="T88" fmla="*/ 0 w 4450"/>
                    <a:gd name="T89" fmla="*/ 0 h 4496"/>
                    <a:gd name="T90" fmla="*/ 0 w 4450"/>
                    <a:gd name="T91" fmla="*/ 0 h 4496"/>
                    <a:gd name="T92" fmla="*/ 0 w 4450"/>
                    <a:gd name="T93" fmla="*/ 0 h 4496"/>
                    <a:gd name="T94" fmla="*/ 0 w 4450"/>
                    <a:gd name="T95" fmla="*/ 0 h 4496"/>
                    <a:gd name="T96" fmla="*/ 0 w 4450"/>
                    <a:gd name="T97" fmla="*/ 0 h 4496"/>
                    <a:gd name="T98" fmla="*/ 0 w 4450"/>
                    <a:gd name="T99" fmla="*/ 0 h 4496"/>
                    <a:gd name="T100" fmla="*/ 0 w 4450"/>
                    <a:gd name="T101" fmla="*/ 0 h 4496"/>
                    <a:gd name="T102" fmla="*/ 0 w 4450"/>
                    <a:gd name="T103" fmla="*/ 0 h 4496"/>
                    <a:gd name="T104" fmla="*/ 0 w 4450"/>
                    <a:gd name="T105" fmla="*/ 0 h 4496"/>
                    <a:gd name="T106" fmla="*/ 0 w 4450"/>
                    <a:gd name="T107" fmla="*/ 0 h 4496"/>
                    <a:gd name="T108" fmla="*/ 0 w 4450"/>
                    <a:gd name="T109" fmla="*/ 0 h 4496"/>
                    <a:gd name="T110" fmla="*/ 0 w 4450"/>
                    <a:gd name="T111" fmla="*/ 0 h 4496"/>
                    <a:gd name="T112" fmla="*/ 0 w 4450"/>
                    <a:gd name="T113" fmla="*/ 0 h 4496"/>
                    <a:gd name="T114" fmla="*/ 0 w 4450"/>
                    <a:gd name="T115" fmla="*/ 0 h 4496"/>
                    <a:gd name="T116" fmla="*/ 0 w 4450"/>
                    <a:gd name="T117" fmla="*/ 0 h 449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450"/>
                    <a:gd name="T178" fmla="*/ 0 h 4496"/>
                    <a:gd name="T179" fmla="*/ 4450 w 4450"/>
                    <a:gd name="T180" fmla="*/ 4496 h 449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450" h="4496">
                      <a:moveTo>
                        <a:pt x="2250" y="511"/>
                      </a:moveTo>
                      <a:lnTo>
                        <a:pt x="2342" y="514"/>
                      </a:lnTo>
                      <a:lnTo>
                        <a:pt x="2433" y="520"/>
                      </a:lnTo>
                      <a:lnTo>
                        <a:pt x="2523" y="531"/>
                      </a:lnTo>
                      <a:lnTo>
                        <a:pt x="2611" y="547"/>
                      </a:lnTo>
                      <a:lnTo>
                        <a:pt x="2698" y="567"/>
                      </a:lnTo>
                      <a:lnTo>
                        <a:pt x="2783" y="590"/>
                      </a:lnTo>
                      <a:lnTo>
                        <a:pt x="2866" y="617"/>
                      </a:lnTo>
                      <a:lnTo>
                        <a:pt x="2948" y="648"/>
                      </a:lnTo>
                      <a:lnTo>
                        <a:pt x="3027" y="683"/>
                      </a:lnTo>
                      <a:lnTo>
                        <a:pt x="3105" y="720"/>
                      </a:lnTo>
                      <a:lnTo>
                        <a:pt x="3179" y="763"/>
                      </a:lnTo>
                      <a:lnTo>
                        <a:pt x="3252" y="807"/>
                      </a:lnTo>
                      <a:lnTo>
                        <a:pt x="3322" y="856"/>
                      </a:lnTo>
                      <a:lnTo>
                        <a:pt x="3391" y="907"/>
                      </a:lnTo>
                      <a:lnTo>
                        <a:pt x="3456" y="962"/>
                      </a:lnTo>
                      <a:lnTo>
                        <a:pt x="3518" y="1019"/>
                      </a:lnTo>
                      <a:lnTo>
                        <a:pt x="3577" y="1079"/>
                      </a:lnTo>
                      <a:lnTo>
                        <a:pt x="3634" y="1142"/>
                      </a:lnTo>
                      <a:lnTo>
                        <a:pt x="3687" y="1208"/>
                      </a:lnTo>
                      <a:lnTo>
                        <a:pt x="3738" y="1275"/>
                      </a:lnTo>
                      <a:lnTo>
                        <a:pt x="3785" y="1345"/>
                      </a:lnTo>
                      <a:lnTo>
                        <a:pt x="3828" y="1418"/>
                      </a:lnTo>
                      <a:lnTo>
                        <a:pt x="3868" y="1493"/>
                      </a:lnTo>
                      <a:lnTo>
                        <a:pt x="3904" y="1569"/>
                      </a:lnTo>
                      <a:lnTo>
                        <a:pt x="3936" y="1647"/>
                      </a:lnTo>
                      <a:lnTo>
                        <a:pt x="3965" y="1728"/>
                      </a:lnTo>
                      <a:lnTo>
                        <a:pt x="3989" y="1810"/>
                      </a:lnTo>
                      <a:lnTo>
                        <a:pt x="4009" y="1894"/>
                      </a:lnTo>
                      <a:lnTo>
                        <a:pt x="4024" y="1979"/>
                      </a:lnTo>
                      <a:lnTo>
                        <a:pt x="4037" y="2066"/>
                      </a:lnTo>
                      <a:lnTo>
                        <a:pt x="4043" y="2154"/>
                      </a:lnTo>
                      <a:lnTo>
                        <a:pt x="4046" y="2242"/>
                      </a:lnTo>
                      <a:lnTo>
                        <a:pt x="4043" y="2331"/>
                      </a:lnTo>
                      <a:lnTo>
                        <a:pt x="4037" y="2418"/>
                      </a:lnTo>
                      <a:lnTo>
                        <a:pt x="4024" y="2505"/>
                      </a:lnTo>
                      <a:lnTo>
                        <a:pt x="4009" y="2590"/>
                      </a:lnTo>
                      <a:lnTo>
                        <a:pt x="3989" y="2674"/>
                      </a:lnTo>
                      <a:lnTo>
                        <a:pt x="3965" y="2756"/>
                      </a:lnTo>
                      <a:lnTo>
                        <a:pt x="3936" y="2836"/>
                      </a:lnTo>
                      <a:lnTo>
                        <a:pt x="3904" y="2915"/>
                      </a:lnTo>
                      <a:lnTo>
                        <a:pt x="3868" y="2991"/>
                      </a:lnTo>
                      <a:lnTo>
                        <a:pt x="3828" y="3066"/>
                      </a:lnTo>
                      <a:lnTo>
                        <a:pt x="3785" y="3138"/>
                      </a:lnTo>
                      <a:lnTo>
                        <a:pt x="3738" y="3209"/>
                      </a:lnTo>
                      <a:lnTo>
                        <a:pt x="3687" y="3276"/>
                      </a:lnTo>
                      <a:lnTo>
                        <a:pt x="3634" y="3342"/>
                      </a:lnTo>
                      <a:lnTo>
                        <a:pt x="3577" y="3405"/>
                      </a:lnTo>
                      <a:lnTo>
                        <a:pt x="3518" y="3464"/>
                      </a:lnTo>
                      <a:lnTo>
                        <a:pt x="3456" y="3522"/>
                      </a:lnTo>
                      <a:lnTo>
                        <a:pt x="3391" y="3576"/>
                      </a:lnTo>
                      <a:lnTo>
                        <a:pt x="3322" y="3628"/>
                      </a:lnTo>
                      <a:lnTo>
                        <a:pt x="3252" y="3677"/>
                      </a:lnTo>
                      <a:lnTo>
                        <a:pt x="3179" y="3721"/>
                      </a:lnTo>
                      <a:lnTo>
                        <a:pt x="3105" y="3763"/>
                      </a:lnTo>
                      <a:lnTo>
                        <a:pt x="3027" y="3802"/>
                      </a:lnTo>
                      <a:lnTo>
                        <a:pt x="2948" y="3836"/>
                      </a:lnTo>
                      <a:lnTo>
                        <a:pt x="2866" y="3868"/>
                      </a:lnTo>
                      <a:lnTo>
                        <a:pt x="2783" y="3895"/>
                      </a:lnTo>
                      <a:lnTo>
                        <a:pt x="2698" y="3918"/>
                      </a:lnTo>
                      <a:lnTo>
                        <a:pt x="2611" y="3937"/>
                      </a:lnTo>
                      <a:lnTo>
                        <a:pt x="2523" y="3952"/>
                      </a:lnTo>
                      <a:lnTo>
                        <a:pt x="2433" y="3964"/>
                      </a:lnTo>
                      <a:lnTo>
                        <a:pt x="2342" y="3971"/>
                      </a:lnTo>
                      <a:lnTo>
                        <a:pt x="2250" y="3973"/>
                      </a:lnTo>
                      <a:lnTo>
                        <a:pt x="2158" y="3971"/>
                      </a:lnTo>
                      <a:lnTo>
                        <a:pt x="2067" y="3964"/>
                      </a:lnTo>
                      <a:lnTo>
                        <a:pt x="1977" y="3952"/>
                      </a:lnTo>
                      <a:lnTo>
                        <a:pt x="1889" y="3937"/>
                      </a:lnTo>
                      <a:lnTo>
                        <a:pt x="1802" y="3918"/>
                      </a:lnTo>
                      <a:lnTo>
                        <a:pt x="1717" y="3895"/>
                      </a:lnTo>
                      <a:lnTo>
                        <a:pt x="1634" y="3868"/>
                      </a:lnTo>
                      <a:lnTo>
                        <a:pt x="1552" y="3836"/>
                      </a:lnTo>
                      <a:lnTo>
                        <a:pt x="1473" y="3802"/>
                      </a:lnTo>
                      <a:lnTo>
                        <a:pt x="1395" y="3763"/>
                      </a:lnTo>
                      <a:lnTo>
                        <a:pt x="1320" y="3721"/>
                      </a:lnTo>
                      <a:lnTo>
                        <a:pt x="1248" y="3677"/>
                      </a:lnTo>
                      <a:lnTo>
                        <a:pt x="1177" y="3628"/>
                      </a:lnTo>
                      <a:lnTo>
                        <a:pt x="1109" y="3576"/>
                      </a:lnTo>
                      <a:lnTo>
                        <a:pt x="1044" y="3522"/>
                      </a:lnTo>
                      <a:lnTo>
                        <a:pt x="981" y="3464"/>
                      </a:lnTo>
                      <a:lnTo>
                        <a:pt x="922" y="3405"/>
                      </a:lnTo>
                      <a:lnTo>
                        <a:pt x="866" y="3342"/>
                      </a:lnTo>
                      <a:lnTo>
                        <a:pt x="812" y="3276"/>
                      </a:lnTo>
                      <a:lnTo>
                        <a:pt x="762" y="3209"/>
                      </a:lnTo>
                      <a:lnTo>
                        <a:pt x="715" y="3138"/>
                      </a:lnTo>
                      <a:lnTo>
                        <a:pt x="672" y="3066"/>
                      </a:lnTo>
                      <a:lnTo>
                        <a:pt x="632" y="2991"/>
                      </a:lnTo>
                      <a:lnTo>
                        <a:pt x="597" y="2915"/>
                      </a:lnTo>
                      <a:lnTo>
                        <a:pt x="564" y="2836"/>
                      </a:lnTo>
                      <a:lnTo>
                        <a:pt x="536" y="2756"/>
                      </a:lnTo>
                      <a:lnTo>
                        <a:pt x="512" y="2674"/>
                      </a:lnTo>
                      <a:lnTo>
                        <a:pt x="492" y="2590"/>
                      </a:lnTo>
                      <a:lnTo>
                        <a:pt x="475" y="2505"/>
                      </a:lnTo>
                      <a:lnTo>
                        <a:pt x="464" y="2418"/>
                      </a:lnTo>
                      <a:lnTo>
                        <a:pt x="457" y="2331"/>
                      </a:lnTo>
                      <a:lnTo>
                        <a:pt x="455" y="2242"/>
                      </a:lnTo>
                      <a:lnTo>
                        <a:pt x="457" y="2154"/>
                      </a:lnTo>
                      <a:lnTo>
                        <a:pt x="464" y="2066"/>
                      </a:lnTo>
                      <a:lnTo>
                        <a:pt x="475" y="1979"/>
                      </a:lnTo>
                      <a:lnTo>
                        <a:pt x="492" y="1894"/>
                      </a:lnTo>
                      <a:lnTo>
                        <a:pt x="512" y="1810"/>
                      </a:lnTo>
                      <a:lnTo>
                        <a:pt x="536" y="1728"/>
                      </a:lnTo>
                      <a:lnTo>
                        <a:pt x="564" y="1647"/>
                      </a:lnTo>
                      <a:lnTo>
                        <a:pt x="597" y="1569"/>
                      </a:lnTo>
                      <a:lnTo>
                        <a:pt x="632" y="1493"/>
                      </a:lnTo>
                      <a:lnTo>
                        <a:pt x="672" y="1418"/>
                      </a:lnTo>
                      <a:lnTo>
                        <a:pt x="715" y="1345"/>
                      </a:lnTo>
                      <a:lnTo>
                        <a:pt x="762" y="1275"/>
                      </a:lnTo>
                      <a:lnTo>
                        <a:pt x="812" y="1208"/>
                      </a:lnTo>
                      <a:lnTo>
                        <a:pt x="866" y="1142"/>
                      </a:lnTo>
                      <a:lnTo>
                        <a:pt x="922" y="1079"/>
                      </a:lnTo>
                      <a:lnTo>
                        <a:pt x="981" y="1019"/>
                      </a:lnTo>
                      <a:lnTo>
                        <a:pt x="1044" y="962"/>
                      </a:lnTo>
                      <a:lnTo>
                        <a:pt x="1109" y="907"/>
                      </a:lnTo>
                      <a:lnTo>
                        <a:pt x="1177" y="856"/>
                      </a:lnTo>
                      <a:lnTo>
                        <a:pt x="1248" y="807"/>
                      </a:lnTo>
                      <a:lnTo>
                        <a:pt x="1320" y="763"/>
                      </a:lnTo>
                      <a:lnTo>
                        <a:pt x="1395" y="720"/>
                      </a:lnTo>
                      <a:lnTo>
                        <a:pt x="1473" y="683"/>
                      </a:lnTo>
                      <a:lnTo>
                        <a:pt x="1552" y="648"/>
                      </a:lnTo>
                      <a:lnTo>
                        <a:pt x="1634" y="617"/>
                      </a:lnTo>
                      <a:lnTo>
                        <a:pt x="1717" y="590"/>
                      </a:lnTo>
                      <a:lnTo>
                        <a:pt x="1802" y="567"/>
                      </a:lnTo>
                      <a:lnTo>
                        <a:pt x="1889" y="547"/>
                      </a:lnTo>
                      <a:lnTo>
                        <a:pt x="1977" y="531"/>
                      </a:lnTo>
                      <a:lnTo>
                        <a:pt x="2067" y="520"/>
                      </a:lnTo>
                      <a:lnTo>
                        <a:pt x="2158" y="514"/>
                      </a:lnTo>
                      <a:lnTo>
                        <a:pt x="2250" y="511"/>
                      </a:lnTo>
                      <a:close/>
                      <a:moveTo>
                        <a:pt x="2250" y="1416"/>
                      </a:moveTo>
                      <a:lnTo>
                        <a:pt x="2294" y="1417"/>
                      </a:lnTo>
                      <a:lnTo>
                        <a:pt x="2337" y="1420"/>
                      </a:lnTo>
                      <a:lnTo>
                        <a:pt x="2380" y="1426"/>
                      </a:lnTo>
                      <a:lnTo>
                        <a:pt x="2422" y="1433"/>
                      </a:lnTo>
                      <a:lnTo>
                        <a:pt x="2464" y="1442"/>
                      </a:lnTo>
                      <a:lnTo>
                        <a:pt x="2504" y="1453"/>
                      </a:lnTo>
                      <a:lnTo>
                        <a:pt x="2544" y="1466"/>
                      </a:lnTo>
                      <a:lnTo>
                        <a:pt x="2583" y="1480"/>
                      </a:lnTo>
                      <a:lnTo>
                        <a:pt x="2621" y="1498"/>
                      </a:lnTo>
                      <a:lnTo>
                        <a:pt x="2658" y="1516"/>
                      </a:lnTo>
                      <a:lnTo>
                        <a:pt x="2694" y="1536"/>
                      </a:lnTo>
                      <a:lnTo>
                        <a:pt x="2728" y="1557"/>
                      </a:lnTo>
                      <a:lnTo>
                        <a:pt x="2762" y="1580"/>
                      </a:lnTo>
                      <a:lnTo>
                        <a:pt x="2795" y="1605"/>
                      </a:lnTo>
                      <a:lnTo>
                        <a:pt x="2826" y="1631"/>
                      </a:lnTo>
                      <a:lnTo>
                        <a:pt x="2856" y="1658"/>
                      </a:lnTo>
                      <a:lnTo>
                        <a:pt x="2884" y="1687"/>
                      </a:lnTo>
                      <a:lnTo>
                        <a:pt x="2911" y="1717"/>
                      </a:lnTo>
                      <a:lnTo>
                        <a:pt x="2937" y="1748"/>
                      </a:lnTo>
                      <a:lnTo>
                        <a:pt x="2961" y="1781"/>
                      </a:lnTo>
                      <a:lnTo>
                        <a:pt x="2983" y="1814"/>
                      </a:lnTo>
                      <a:lnTo>
                        <a:pt x="3003" y="1848"/>
                      </a:lnTo>
                      <a:lnTo>
                        <a:pt x="3023" y="1885"/>
                      </a:lnTo>
                      <a:lnTo>
                        <a:pt x="3040" y="1921"/>
                      </a:lnTo>
                      <a:lnTo>
                        <a:pt x="3055" y="1958"/>
                      </a:lnTo>
                      <a:lnTo>
                        <a:pt x="3069" y="1997"/>
                      </a:lnTo>
                      <a:lnTo>
                        <a:pt x="3080" y="2036"/>
                      </a:lnTo>
                      <a:lnTo>
                        <a:pt x="3090" y="2076"/>
                      </a:lnTo>
                      <a:lnTo>
                        <a:pt x="3097" y="2116"/>
                      </a:lnTo>
                      <a:lnTo>
                        <a:pt x="3102" y="2158"/>
                      </a:lnTo>
                      <a:lnTo>
                        <a:pt x="3107" y="2200"/>
                      </a:lnTo>
                      <a:lnTo>
                        <a:pt x="3108" y="2242"/>
                      </a:lnTo>
                      <a:lnTo>
                        <a:pt x="3107" y="2285"/>
                      </a:lnTo>
                      <a:lnTo>
                        <a:pt x="3102" y="2326"/>
                      </a:lnTo>
                      <a:lnTo>
                        <a:pt x="3097" y="2368"/>
                      </a:lnTo>
                      <a:lnTo>
                        <a:pt x="3090" y="2408"/>
                      </a:lnTo>
                      <a:lnTo>
                        <a:pt x="3080" y="2449"/>
                      </a:lnTo>
                      <a:lnTo>
                        <a:pt x="3069" y="2487"/>
                      </a:lnTo>
                      <a:lnTo>
                        <a:pt x="3055" y="2525"/>
                      </a:lnTo>
                      <a:lnTo>
                        <a:pt x="3040" y="2563"/>
                      </a:lnTo>
                      <a:lnTo>
                        <a:pt x="3023" y="2600"/>
                      </a:lnTo>
                      <a:lnTo>
                        <a:pt x="3003" y="2636"/>
                      </a:lnTo>
                      <a:lnTo>
                        <a:pt x="2983" y="2670"/>
                      </a:lnTo>
                      <a:lnTo>
                        <a:pt x="2961" y="2703"/>
                      </a:lnTo>
                      <a:lnTo>
                        <a:pt x="2937" y="2736"/>
                      </a:lnTo>
                      <a:lnTo>
                        <a:pt x="2911" y="2767"/>
                      </a:lnTo>
                      <a:lnTo>
                        <a:pt x="2884" y="2797"/>
                      </a:lnTo>
                      <a:lnTo>
                        <a:pt x="2856" y="2826"/>
                      </a:lnTo>
                      <a:lnTo>
                        <a:pt x="2826" y="2853"/>
                      </a:lnTo>
                      <a:lnTo>
                        <a:pt x="2795" y="2879"/>
                      </a:lnTo>
                      <a:lnTo>
                        <a:pt x="2762" y="2904"/>
                      </a:lnTo>
                      <a:lnTo>
                        <a:pt x="2728" y="2927"/>
                      </a:lnTo>
                      <a:lnTo>
                        <a:pt x="2694" y="2949"/>
                      </a:lnTo>
                      <a:lnTo>
                        <a:pt x="2658" y="2968"/>
                      </a:lnTo>
                      <a:lnTo>
                        <a:pt x="2621" y="2986"/>
                      </a:lnTo>
                      <a:lnTo>
                        <a:pt x="2583" y="3003"/>
                      </a:lnTo>
                      <a:lnTo>
                        <a:pt x="2544" y="3019"/>
                      </a:lnTo>
                      <a:lnTo>
                        <a:pt x="2504" y="3031"/>
                      </a:lnTo>
                      <a:lnTo>
                        <a:pt x="2464" y="3042"/>
                      </a:lnTo>
                      <a:lnTo>
                        <a:pt x="2422" y="3052"/>
                      </a:lnTo>
                      <a:lnTo>
                        <a:pt x="2380" y="3059"/>
                      </a:lnTo>
                      <a:lnTo>
                        <a:pt x="2337" y="3064"/>
                      </a:lnTo>
                      <a:lnTo>
                        <a:pt x="2294" y="3067"/>
                      </a:lnTo>
                      <a:lnTo>
                        <a:pt x="2250" y="3068"/>
                      </a:lnTo>
                      <a:lnTo>
                        <a:pt x="2206" y="3067"/>
                      </a:lnTo>
                      <a:lnTo>
                        <a:pt x="2162" y="3064"/>
                      </a:lnTo>
                      <a:lnTo>
                        <a:pt x="2120" y="3059"/>
                      </a:lnTo>
                      <a:lnTo>
                        <a:pt x="2077" y="3052"/>
                      </a:lnTo>
                      <a:lnTo>
                        <a:pt x="2036" y="3042"/>
                      </a:lnTo>
                      <a:lnTo>
                        <a:pt x="1995" y="3031"/>
                      </a:lnTo>
                      <a:lnTo>
                        <a:pt x="1956" y="3019"/>
                      </a:lnTo>
                      <a:lnTo>
                        <a:pt x="1917" y="3003"/>
                      </a:lnTo>
                      <a:lnTo>
                        <a:pt x="1879" y="2986"/>
                      </a:lnTo>
                      <a:lnTo>
                        <a:pt x="1843" y="2968"/>
                      </a:lnTo>
                      <a:lnTo>
                        <a:pt x="1806" y="2949"/>
                      </a:lnTo>
                      <a:lnTo>
                        <a:pt x="1772" y="2927"/>
                      </a:lnTo>
                      <a:lnTo>
                        <a:pt x="1737" y="2904"/>
                      </a:lnTo>
                      <a:lnTo>
                        <a:pt x="1705" y="2879"/>
                      </a:lnTo>
                      <a:lnTo>
                        <a:pt x="1675" y="2853"/>
                      </a:lnTo>
                      <a:lnTo>
                        <a:pt x="1644" y="2826"/>
                      </a:lnTo>
                      <a:lnTo>
                        <a:pt x="1616" y="2797"/>
                      </a:lnTo>
                      <a:lnTo>
                        <a:pt x="1589" y="2767"/>
                      </a:lnTo>
                      <a:lnTo>
                        <a:pt x="1563" y="2736"/>
                      </a:lnTo>
                      <a:lnTo>
                        <a:pt x="1540" y="2703"/>
                      </a:lnTo>
                      <a:lnTo>
                        <a:pt x="1518" y="2670"/>
                      </a:lnTo>
                      <a:lnTo>
                        <a:pt x="1496" y="2636"/>
                      </a:lnTo>
                      <a:lnTo>
                        <a:pt x="1477" y="2600"/>
                      </a:lnTo>
                      <a:lnTo>
                        <a:pt x="1460" y="2563"/>
                      </a:lnTo>
                      <a:lnTo>
                        <a:pt x="1445" y="2525"/>
                      </a:lnTo>
                      <a:lnTo>
                        <a:pt x="1432" y="2487"/>
                      </a:lnTo>
                      <a:lnTo>
                        <a:pt x="1420" y="2449"/>
                      </a:lnTo>
                      <a:lnTo>
                        <a:pt x="1410" y="2408"/>
                      </a:lnTo>
                      <a:lnTo>
                        <a:pt x="1402" y="2368"/>
                      </a:lnTo>
                      <a:lnTo>
                        <a:pt x="1397" y="2326"/>
                      </a:lnTo>
                      <a:lnTo>
                        <a:pt x="1394" y="2285"/>
                      </a:lnTo>
                      <a:lnTo>
                        <a:pt x="1393" y="2242"/>
                      </a:lnTo>
                      <a:lnTo>
                        <a:pt x="1394" y="2200"/>
                      </a:lnTo>
                      <a:lnTo>
                        <a:pt x="1397" y="2158"/>
                      </a:lnTo>
                      <a:lnTo>
                        <a:pt x="1402" y="2116"/>
                      </a:lnTo>
                      <a:lnTo>
                        <a:pt x="1410" y="2076"/>
                      </a:lnTo>
                      <a:lnTo>
                        <a:pt x="1420" y="2036"/>
                      </a:lnTo>
                      <a:lnTo>
                        <a:pt x="1432" y="1997"/>
                      </a:lnTo>
                      <a:lnTo>
                        <a:pt x="1445" y="1958"/>
                      </a:lnTo>
                      <a:lnTo>
                        <a:pt x="1460" y="1921"/>
                      </a:lnTo>
                      <a:lnTo>
                        <a:pt x="1477" y="1885"/>
                      </a:lnTo>
                      <a:lnTo>
                        <a:pt x="1496" y="1848"/>
                      </a:lnTo>
                      <a:lnTo>
                        <a:pt x="1518" y="1814"/>
                      </a:lnTo>
                      <a:lnTo>
                        <a:pt x="1540" y="1781"/>
                      </a:lnTo>
                      <a:lnTo>
                        <a:pt x="1563" y="1748"/>
                      </a:lnTo>
                      <a:lnTo>
                        <a:pt x="1589" y="1717"/>
                      </a:lnTo>
                      <a:lnTo>
                        <a:pt x="1616" y="1687"/>
                      </a:lnTo>
                      <a:lnTo>
                        <a:pt x="1644" y="1658"/>
                      </a:lnTo>
                      <a:lnTo>
                        <a:pt x="1675" y="1631"/>
                      </a:lnTo>
                      <a:lnTo>
                        <a:pt x="1705" y="1605"/>
                      </a:lnTo>
                      <a:lnTo>
                        <a:pt x="1737" y="1580"/>
                      </a:lnTo>
                      <a:lnTo>
                        <a:pt x="1772" y="1557"/>
                      </a:lnTo>
                      <a:lnTo>
                        <a:pt x="1806" y="1536"/>
                      </a:lnTo>
                      <a:lnTo>
                        <a:pt x="1843" y="1516"/>
                      </a:lnTo>
                      <a:lnTo>
                        <a:pt x="1879" y="1498"/>
                      </a:lnTo>
                      <a:lnTo>
                        <a:pt x="1917" y="1480"/>
                      </a:lnTo>
                      <a:lnTo>
                        <a:pt x="1956" y="1466"/>
                      </a:lnTo>
                      <a:lnTo>
                        <a:pt x="1995" y="1453"/>
                      </a:lnTo>
                      <a:lnTo>
                        <a:pt x="2036" y="1442"/>
                      </a:lnTo>
                      <a:lnTo>
                        <a:pt x="2077" y="1433"/>
                      </a:lnTo>
                      <a:lnTo>
                        <a:pt x="2120" y="1426"/>
                      </a:lnTo>
                      <a:lnTo>
                        <a:pt x="2162" y="1420"/>
                      </a:lnTo>
                      <a:lnTo>
                        <a:pt x="2206" y="1417"/>
                      </a:lnTo>
                      <a:lnTo>
                        <a:pt x="2250" y="1416"/>
                      </a:lnTo>
                      <a:close/>
                      <a:moveTo>
                        <a:pt x="0" y="1891"/>
                      </a:moveTo>
                      <a:lnTo>
                        <a:pt x="0" y="2503"/>
                      </a:lnTo>
                      <a:lnTo>
                        <a:pt x="483" y="2548"/>
                      </a:lnTo>
                      <a:lnTo>
                        <a:pt x="476" y="2510"/>
                      </a:lnTo>
                      <a:lnTo>
                        <a:pt x="470" y="2473"/>
                      </a:lnTo>
                      <a:lnTo>
                        <a:pt x="466" y="2434"/>
                      </a:lnTo>
                      <a:lnTo>
                        <a:pt x="462" y="2397"/>
                      </a:lnTo>
                      <a:lnTo>
                        <a:pt x="459" y="2359"/>
                      </a:lnTo>
                      <a:lnTo>
                        <a:pt x="456" y="2320"/>
                      </a:lnTo>
                      <a:lnTo>
                        <a:pt x="455" y="2281"/>
                      </a:lnTo>
                      <a:lnTo>
                        <a:pt x="455" y="2242"/>
                      </a:lnTo>
                      <a:lnTo>
                        <a:pt x="456" y="2186"/>
                      </a:lnTo>
                      <a:lnTo>
                        <a:pt x="458" y="2130"/>
                      </a:lnTo>
                      <a:lnTo>
                        <a:pt x="463" y="2075"/>
                      </a:lnTo>
                      <a:lnTo>
                        <a:pt x="469" y="2019"/>
                      </a:lnTo>
                      <a:lnTo>
                        <a:pt x="477" y="1965"/>
                      </a:lnTo>
                      <a:lnTo>
                        <a:pt x="487" y="1911"/>
                      </a:lnTo>
                      <a:lnTo>
                        <a:pt x="500" y="1857"/>
                      </a:lnTo>
                      <a:lnTo>
                        <a:pt x="513" y="1805"/>
                      </a:lnTo>
                      <a:lnTo>
                        <a:pt x="0" y="1891"/>
                      </a:lnTo>
                      <a:close/>
                      <a:moveTo>
                        <a:pt x="751" y="3192"/>
                      </a:moveTo>
                      <a:lnTo>
                        <a:pt x="409" y="3576"/>
                      </a:lnTo>
                      <a:lnTo>
                        <a:pt x="869" y="4036"/>
                      </a:lnTo>
                      <a:lnTo>
                        <a:pt x="1295" y="3706"/>
                      </a:lnTo>
                      <a:lnTo>
                        <a:pt x="1255" y="3681"/>
                      </a:lnTo>
                      <a:lnTo>
                        <a:pt x="1215" y="3654"/>
                      </a:lnTo>
                      <a:lnTo>
                        <a:pt x="1176" y="3627"/>
                      </a:lnTo>
                      <a:lnTo>
                        <a:pt x="1138" y="3599"/>
                      </a:lnTo>
                      <a:lnTo>
                        <a:pt x="1101" y="3569"/>
                      </a:lnTo>
                      <a:lnTo>
                        <a:pt x="1064" y="3539"/>
                      </a:lnTo>
                      <a:lnTo>
                        <a:pt x="1029" y="3509"/>
                      </a:lnTo>
                      <a:lnTo>
                        <a:pt x="995" y="3476"/>
                      </a:lnTo>
                      <a:lnTo>
                        <a:pt x="961" y="3444"/>
                      </a:lnTo>
                      <a:lnTo>
                        <a:pt x="928" y="3411"/>
                      </a:lnTo>
                      <a:lnTo>
                        <a:pt x="896" y="3376"/>
                      </a:lnTo>
                      <a:lnTo>
                        <a:pt x="865" y="3341"/>
                      </a:lnTo>
                      <a:lnTo>
                        <a:pt x="835" y="3305"/>
                      </a:lnTo>
                      <a:lnTo>
                        <a:pt x="806" y="3268"/>
                      </a:lnTo>
                      <a:lnTo>
                        <a:pt x="778" y="3230"/>
                      </a:lnTo>
                      <a:lnTo>
                        <a:pt x="751" y="3192"/>
                      </a:lnTo>
                      <a:close/>
                      <a:moveTo>
                        <a:pt x="1849" y="3928"/>
                      </a:moveTo>
                      <a:lnTo>
                        <a:pt x="1944" y="4496"/>
                      </a:lnTo>
                      <a:lnTo>
                        <a:pt x="2557" y="4496"/>
                      </a:lnTo>
                      <a:lnTo>
                        <a:pt x="2604" y="3938"/>
                      </a:lnTo>
                      <a:lnTo>
                        <a:pt x="2561" y="3946"/>
                      </a:lnTo>
                      <a:lnTo>
                        <a:pt x="2518" y="3953"/>
                      </a:lnTo>
                      <a:lnTo>
                        <a:pt x="2473" y="3960"/>
                      </a:lnTo>
                      <a:lnTo>
                        <a:pt x="2430" y="3964"/>
                      </a:lnTo>
                      <a:lnTo>
                        <a:pt x="2385" y="3968"/>
                      </a:lnTo>
                      <a:lnTo>
                        <a:pt x="2340" y="3971"/>
                      </a:lnTo>
                      <a:lnTo>
                        <a:pt x="2295" y="3972"/>
                      </a:lnTo>
                      <a:lnTo>
                        <a:pt x="2250" y="3973"/>
                      </a:lnTo>
                      <a:lnTo>
                        <a:pt x="2199" y="3972"/>
                      </a:lnTo>
                      <a:lnTo>
                        <a:pt x="2147" y="3970"/>
                      </a:lnTo>
                      <a:lnTo>
                        <a:pt x="2097" y="3967"/>
                      </a:lnTo>
                      <a:lnTo>
                        <a:pt x="2046" y="3962"/>
                      </a:lnTo>
                      <a:lnTo>
                        <a:pt x="1996" y="3955"/>
                      </a:lnTo>
                      <a:lnTo>
                        <a:pt x="1947" y="3947"/>
                      </a:lnTo>
                      <a:lnTo>
                        <a:pt x="1897" y="3939"/>
                      </a:lnTo>
                      <a:lnTo>
                        <a:pt x="1849" y="3928"/>
                      </a:lnTo>
                      <a:close/>
                      <a:moveTo>
                        <a:pt x="3206" y="3705"/>
                      </a:moveTo>
                      <a:lnTo>
                        <a:pt x="3632" y="4036"/>
                      </a:lnTo>
                      <a:lnTo>
                        <a:pt x="4092" y="3576"/>
                      </a:lnTo>
                      <a:lnTo>
                        <a:pt x="3749" y="3191"/>
                      </a:lnTo>
                      <a:lnTo>
                        <a:pt x="3722" y="3230"/>
                      </a:lnTo>
                      <a:lnTo>
                        <a:pt x="3695" y="3267"/>
                      </a:lnTo>
                      <a:lnTo>
                        <a:pt x="3665" y="3304"/>
                      </a:lnTo>
                      <a:lnTo>
                        <a:pt x="3635" y="3340"/>
                      </a:lnTo>
                      <a:lnTo>
                        <a:pt x="3604" y="3375"/>
                      </a:lnTo>
                      <a:lnTo>
                        <a:pt x="3572" y="3410"/>
                      </a:lnTo>
                      <a:lnTo>
                        <a:pt x="3540" y="3443"/>
                      </a:lnTo>
                      <a:lnTo>
                        <a:pt x="3505" y="3476"/>
                      </a:lnTo>
                      <a:lnTo>
                        <a:pt x="3471" y="3508"/>
                      </a:lnTo>
                      <a:lnTo>
                        <a:pt x="3435" y="3539"/>
                      </a:lnTo>
                      <a:lnTo>
                        <a:pt x="3399" y="3569"/>
                      </a:lnTo>
                      <a:lnTo>
                        <a:pt x="3362" y="3599"/>
                      </a:lnTo>
                      <a:lnTo>
                        <a:pt x="3324" y="3627"/>
                      </a:lnTo>
                      <a:lnTo>
                        <a:pt x="3286" y="3653"/>
                      </a:lnTo>
                      <a:lnTo>
                        <a:pt x="3246" y="3680"/>
                      </a:lnTo>
                      <a:lnTo>
                        <a:pt x="3206" y="3705"/>
                      </a:lnTo>
                      <a:close/>
                      <a:moveTo>
                        <a:pt x="4020" y="2530"/>
                      </a:moveTo>
                      <a:lnTo>
                        <a:pt x="4450" y="2453"/>
                      </a:lnTo>
                      <a:lnTo>
                        <a:pt x="4450" y="1891"/>
                      </a:lnTo>
                      <a:lnTo>
                        <a:pt x="4194" y="1839"/>
                      </a:lnTo>
                      <a:lnTo>
                        <a:pt x="3987" y="1805"/>
                      </a:lnTo>
                      <a:lnTo>
                        <a:pt x="4000" y="1857"/>
                      </a:lnTo>
                      <a:lnTo>
                        <a:pt x="4012" y="1911"/>
                      </a:lnTo>
                      <a:lnTo>
                        <a:pt x="4022" y="1965"/>
                      </a:lnTo>
                      <a:lnTo>
                        <a:pt x="4031" y="2019"/>
                      </a:lnTo>
                      <a:lnTo>
                        <a:pt x="4037" y="2075"/>
                      </a:lnTo>
                      <a:lnTo>
                        <a:pt x="4042" y="2129"/>
                      </a:lnTo>
                      <a:lnTo>
                        <a:pt x="4045" y="2186"/>
                      </a:lnTo>
                      <a:lnTo>
                        <a:pt x="4046" y="2242"/>
                      </a:lnTo>
                      <a:lnTo>
                        <a:pt x="4045" y="2279"/>
                      </a:lnTo>
                      <a:lnTo>
                        <a:pt x="4044" y="2315"/>
                      </a:lnTo>
                      <a:lnTo>
                        <a:pt x="4042" y="2352"/>
                      </a:lnTo>
                      <a:lnTo>
                        <a:pt x="4039" y="2388"/>
                      </a:lnTo>
                      <a:lnTo>
                        <a:pt x="4036" y="2424"/>
                      </a:lnTo>
                      <a:lnTo>
                        <a:pt x="4032" y="2460"/>
                      </a:lnTo>
                      <a:lnTo>
                        <a:pt x="4025" y="2495"/>
                      </a:lnTo>
                      <a:lnTo>
                        <a:pt x="4020" y="2530"/>
                      </a:lnTo>
                      <a:close/>
                      <a:moveTo>
                        <a:pt x="3728" y="1261"/>
                      </a:moveTo>
                      <a:lnTo>
                        <a:pt x="3990" y="869"/>
                      </a:lnTo>
                      <a:lnTo>
                        <a:pt x="3580" y="409"/>
                      </a:lnTo>
                      <a:lnTo>
                        <a:pt x="3181" y="764"/>
                      </a:lnTo>
                      <a:lnTo>
                        <a:pt x="3221" y="788"/>
                      </a:lnTo>
                      <a:lnTo>
                        <a:pt x="3260" y="813"/>
                      </a:lnTo>
                      <a:lnTo>
                        <a:pt x="3299" y="840"/>
                      </a:lnTo>
                      <a:lnTo>
                        <a:pt x="3337" y="867"/>
                      </a:lnTo>
                      <a:lnTo>
                        <a:pt x="3375" y="895"/>
                      </a:lnTo>
                      <a:lnTo>
                        <a:pt x="3411" y="925"/>
                      </a:lnTo>
                      <a:lnTo>
                        <a:pt x="3447" y="954"/>
                      </a:lnTo>
                      <a:lnTo>
                        <a:pt x="3482" y="985"/>
                      </a:lnTo>
                      <a:lnTo>
                        <a:pt x="3515" y="1017"/>
                      </a:lnTo>
                      <a:lnTo>
                        <a:pt x="3549" y="1049"/>
                      </a:lnTo>
                      <a:lnTo>
                        <a:pt x="3580" y="1082"/>
                      </a:lnTo>
                      <a:lnTo>
                        <a:pt x="3612" y="1117"/>
                      </a:lnTo>
                      <a:lnTo>
                        <a:pt x="3642" y="1152"/>
                      </a:lnTo>
                      <a:lnTo>
                        <a:pt x="3671" y="1187"/>
                      </a:lnTo>
                      <a:lnTo>
                        <a:pt x="3701" y="1224"/>
                      </a:lnTo>
                      <a:lnTo>
                        <a:pt x="3728" y="1261"/>
                      </a:lnTo>
                      <a:close/>
                      <a:moveTo>
                        <a:pt x="2603" y="546"/>
                      </a:moveTo>
                      <a:lnTo>
                        <a:pt x="2557" y="0"/>
                      </a:lnTo>
                      <a:lnTo>
                        <a:pt x="1944" y="0"/>
                      </a:lnTo>
                      <a:lnTo>
                        <a:pt x="1851" y="555"/>
                      </a:lnTo>
                      <a:lnTo>
                        <a:pt x="1899" y="546"/>
                      </a:lnTo>
                      <a:lnTo>
                        <a:pt x="1948" y="536"/>
                      </a:lnTo>
                      <a:lnTo>
                        <a:pt x="1997" y="529"/>
                      </a:lnTo>
                      <a:lnTo>
                        <a:pt x="2047" y="522"/>
                      </a:lnTo>
                      <a:lnTo>
                        <a:pt x="2098" y="518"/>
                      </a:lnTo>
                      <a:lnTo>
                        <a:pt x="2148" y="514"/>
                      </a:lnTo>
                      <a:lnTo>
                        <a:pt x="2199" y="512"/>
                      </a:lnTo>
                      <a:lnTo>
                        <a:pt x="2250" y="511"/>
                      </a:lnTo>
                      <a:lnTo>
                        <a:pt x="2295" y="512"/>
                      </a:lnTo>
                      <a:lnTo>
                        <a:pt x="2340" y="514"/>
                      </a:lnTo>
                      <a:lnTo>
                        <a:pt x="2385" y="516"/>
                      </a:lnTo>
                      <a:lnTo>
                        <a:pt x="2429" y="520"/>
                      </a:lnTo>
                      <a:lnTo>
                        <a:pt x="2473" y="525"/>
                      </a:lnTo>
                      <a:lnTo>
                        <a:pt x="2517" y="530"/>
                      </a:lnTo>
                      <a:lnTo>
                        <a:pt x="2560" y="538"/>
                      </a:lnTo>
                      <a:lnTo>
                        <a:pt x="2603" y="546"/>
                      </a:lnTo>
                      <a:close/>
                      <a:moveTo>
                        <a:pt x="1355" y="743"/>
                      </a:moveTo>
                      <a:lnTo>
                        <a:pt x="921" y="358"/>
                      </a:lnTo>
                      <a:lnTo>
                        <a:pt x="460" y="817"/>
                      </a:lnTo>
                      <a:lnTo>
                        <a:pt x="788" y="1239"/>
                      </a:lnTo>
                      <a:lnTo>
                        <a:pt x="816" y="1201"/>
                      </a:lnTo>
                      <a:lnTo>
                        <a:pt x="846" y="1165"/>
                      </a:lnTo>
                      <a:lnTo>
                        <a:pt x="877" y="1129"/>
                      </a:lnTo>
                      <a:lnTo>
                        <a:pt x="908" y="1094"/>
                      </a:lnTo>
                      <a:lnTo>
                        <a:pt x="941" y="1060"/>
                      </a:lnTo>
                      <a:lnTo>
                        <a:pt x="974" y="1027"/>
                      </a:lnTo>
                      <a:lnTo>
                        <a:pt x="1009" y="994"/>
                      </a:lnTo>
                      <a:lnTo>
                        <a:pt x="1043" y="962"/>
                      </a:lnTo>
                      <a:lnTo>
                        <a:pt x="1080" y="932"/>
                      </a:lnTo>
                      <a:lnTo>
                        <a:pt x="1116" y="901"/>
                      </a:lnTo>
                      <a:lnTo>
                        <a:pt x="1154" y="873"/>
                      </a:lnTo>
                      <a:lnTo>
                        <a:pt x="1193" y="845"/>
                      </a:lnTo>
                      <a:lnTo>
                        <a:pt x="1232" y="818"/>
                      </a:lnTo>
                      <a:lnTo>
                        <a:pt x="1272" y="792"/>
                      </a:lnTo>
                      <a:lnTo>
                        <a:pt x="1313" y="767"/>
                      </a:lnTo>
                      <a:lnTo>
                        <a:pt x="1355" y="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5" name="Freeform 203"/>
                <p:cNvSpPr>
                  <a:spLocks noEditPoints="1"/>
                </p:cNvSpPr>
                <p:nvPr/>
              </p:nvSpPr>
              <p:spPr bwMode="auto">
                <a:xfrm>
                  <a:off x="3869" y="3626"/>
                  <a:ext cx="168" cy="169"/>
                </a:xfrm>
                <a:custGeom>
                  <a:avLst/>
                  <a:gdLst>
                    <a:gd name="T0" fmla="*/ 0 w 3683"/>
                    <a:gd name="T1" fmla="*/ 0 h 3719"/>
                    <a:gd name="T2" fmla="*/ 0 w 3683"/>
                    <a:gd name="T3" fmla="*/ 0 h 3719"/>
                    <a:gd name="T4" fmla="*/ 0 w 3683"/>
                    <a:gd name="T5" fmla="*/ 0 h 3719"/>
                    <a:gd name="T6" fmla="*/ 0 w 3683"/>
                    <a:gd name="T7" fmla="*/ 0 h 3719"/>
                    <a:gd name="T8" fmla="*/ 0 w 3683"/>
                    <a:gd name="T9" fmla="*/ 0 h 3719"/>
                    <a:gd name="T10" fmla="*/ 0 w 3683"/>
                    <a:gd name="T11" fmla="*/ 0 h 3719"/>
                    <a:gd name="T12" fmla="*/ 0 w 3683"/>
                    <a:gd name="T13" fmla="*/ 0 h 3719"/>
                    <a:gd name="T14" fmla="*/ 0 w 3683"/>
                    <a:gd name="T15" fmla="*/ 0 h 3719"/>
                    <a:gd name="T16" fmla="*/ 0 w 3683"/>
                    <a:gd name="T17" fmla="*/ 0 h 3719"/>
                    <a:gd name="T18" fmla="*/ 0 w 3683"/>
                    <a:gd name="T19" fmla="*/ 0 h 3719"/>
                    <a:gd name="T20" fmla="*/ 0 w 3683"/>
                    <a:gd name="T21" fmla="*/ 0 h 3719"/>
                    <a:gd name="T22" fmla="*/ 0 w 3683"/>
                    <a:gd name="T23" fmla="*/ 0 h 3719"/>
                    <a:gd name="T24" fmla="*/ 0 w 3683"/>
                    <a:gd name="T25" fmla="*/ 0 h 3719"/>
                    <a:gd name="T26" fmla="*/ 0 w 3683"/>
                    <a:gd name="T27" fmla="*/ 0 h 3719"/>
                    <a:gd name="T28" fmla="*/ 0 w 3683"/>
                    <a:gd name="T29" fmla="*/ 0 h 3719"/>
                    <a:gd name="T30" fmla="*/ 0 w 3683"/>
                    <a:gd name="T31" fmla="*/ 0 h 3719"/>
                    <a:gd name="T32" fmla="*/ 0 w 3683"/>
                    <a:gd name="T33" fmla="*/ 0 h 3719"/>
                    <a:gd name="T34" fmla="*/ 0 w 3683"/>
                    <a:gd name="T35" fmla="*/ 0 h 3719"/>
                    <a:gd name="T36" fmla="*/ 0 w 3683"/>
                    <a:gd name="T37" fmla="*/ 0 h 3719"/>
                    <a:gd name="T38" fmla="*/ 0 w 3683"/>
                    <a:gd name="T39" fmla="*/ 0 h 3719"/>
                    <a:gd name="T40" fmla="*/ 0 w 3683"/>
                    <a:gd name="T41" fmla="*/ 0 h 3719"/>
                    <a:gd name="T42" fmla="*/ 0 w 3683"/>
                    <a:gd name="T43" fmla="*/ 0 h 3719"/>
                    <a:gd name="T44" fmla="*/ 0 w 3683"/>
                    <a:gd name="T45" fmla="*/ 0 h 3719"/>
                    <a:gd name="T46" fmla="*/ 0 w 3683"/>
                    <a:gd name="T47" fmla="*/ 0 h 3719"/>
                    <a:gd name="T48" fmla="*/ 0 w 3683"/>
                    <a:gd name="T49" fmla="*/ 0 h 3719"/>
                    <a:gd name="T50" fmla="*/ 0 w 3683"/>
                    <a:gd name="T51" fmla="*/ 0 h 3719"/>
                    <a:gd name="T52" fmla="*/ 0 w 3683"/>
                    <a:gd name="T53" fmla="*/ 0 h 3719"/>
                    <a:gd name="T54" fmla="*/ 0 w 3683"/>
                    <a:gd name="T55" fmla="*/ 0 h 3719"/>
                    <a:gd name="T56" fmla="*/ 0 w 3683"/>
                    <a:gd name="T57" fmla="*/ 0 h 3719"/>
                    <a:gd name="T58" fmla="*/ 0 w 3683"/>
                    <a:gd name="T59" fmla="*/ 0 h 3719"/>
                    <a:gd name="T60" fmla="*/ 0 w 3683"/>
                    <a:gd name="T61" fmla="*/ 0 h 3719"/>
                    <a:gd name="T62" fmla="*/ 0 w 3683"/>
                    <a:gd name="T63" fmla="*/ 0 h 3719"/>
                    <a:gd name="T64" fmla="*/ 0 w 3683"/>
                    <a:gd name="T65" fmla="*/ 0 h 3719"/>
                    <a:gd name="T66" fmla="*/ 0 w 3683"/>
                    <a:gd name="T67" fmla="*/ 0 h 3719"/>
                    <a:gd name="T68" fmla="*/ 0 w 3683"/>
                    <a:gd name="T69" fmla="*/ 0 h 3719"/>
                    <a:gd name="T70" fmla="*/ 0 w 3683"/>
                    <a:gd name="T71" fmla="*/ 0 h 3719"/>
                    <a:gd name="T72" fmla="*/ 0 w 3683"/>
                    <a:gd name="T73" fmla="*/ 0 h 3719"/>
                    <a:gd name="T74" fmla="*/ 0 w 3683"/>
                    <a:gd name="T75" fmla="*/ 0 h 3719"/>
                    <a:gd name="T76" fmla="*/ 0 w 3683"/>
                    <a:gd name="T77" fmla="*/ 0 h 3719"/>
                    <a:gd name="T78" fmla="*/ 0 w 3683"/>
                    <a:gd name="T79" fmla="*/ 0 h 3719"/>
                    <a:gd name="T80" fmla="*/ 0 w 3683"/>
                    <a:gd name="T81" fmla="*/ 0 h 3719"/>
                    <a:gd name="T82" fmla="*/ 0 w 3683"/>
                    <a:gd name="T83" fmla="*/ 0 h 3719"/>
                    <a:gd name="T84" fmla="*/ 0 w 3683"/>
                    <a:gd name="T85" fmla="*/ 0 h 3719"/>
                    <a:gd name="T86" fmla="*/ 0 w 3683"/>
                    <a:gd name="T87" fmla="*/ 0 h 3719"/>
                    <a:gd name="T88" fmla="*/ 0 w 3683"/>
                    <a:gd name="T89" fmla="*/ 0 h 3719"/>
                    <a:gd name="T90" fmla="*/ 0 w 3683"/>
                    <a:gd name="T91" fmla="*/ 0 h 3719"/>
                    <a:gd name="T92" fmla="*/ 0 w 3683"/>
                    <a:gd name="T93" fmla="*/ 0 h 3719"/>
                    <a:gd name="T94" fmla="*/ 0 w 3683"/>
                    <a:gd name="T95" fmla="*/ 0 h 3719"/>
                    <a:gd name="T96" fmla="*/ 0 w 3683"/>
                    <a:gd name="T97" fmla="*/ 0 h 3719"/>
                    <a:gd name="T98" fmla="*/ 0 w 3683"/>
                    <a:gd name="T99" fmla="*/ 0 h 3719"/>
                    <a:gd name="T100" fmla="*/ 0 w 3683"/>
                    <a:gd name="T101" fmla="*/ 0 h 3719"/>
                    <a:gd name="T102" fmla="*/ 0 w 3683"/>
                    <a:gd name="T103" fmla="*/ 0 h 3719"/>
                    <a:gd name="T104" fmla="*/ 0 w 3683"/>
                    <a:gd name="T105" fmla="*/ 0 h 3719"/>
                    <a:gd name="T106" fmla="*/ 0 w 3683"/>
                    <a:gd name="T107" fmla="*/ 0 h 3719"/>
                    <a:gd name="T108" fmla="*/ 0 w 3683"/>
                    <a:gd name="T109" fmla="*/ 0 h 3719"/>
                    <a:gd name="T110" fmla="*/ 0 w 3683"/>
                    <a:gd name="T111" fmla="*/ 0 h 3719"/>
                    <a:gd name="T112" fmla="*/ 0 w 3683"/>
                    <a:gd name="T113" fmla="*/ 0 h 3719"/>
                    <a:gd name="T114" fmla="*/ 0 w 3683"/>
                    <a:gd name="T115" fmla="*/ 0 h 3719"/>
                    <a:gd name="T116" fmla="*/ 0 w 3683"/>
                    <a:gd name="T117" fmla="*/ 0 h 3719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683"/>
                    <a:gd name="T178" fmla="*/ 0 h 3719"/>
                    <a:gd name="T179" fmla="*/ 3683 w 3683"/>
                    <a:gd name="T180" fmla="*/ 3719 h 3719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683" h="3719">
                      <a:moveTo>
                        <a:pt x="1862" y="423"/>
                      </a:moveTo>
                      <a:lnTo>
                        <a:pt x="1938" y="425"/>
                      </a:lnTo>
                      <a:lnTo>
                        <a:pt x="2014" y="430"/>
                      </a:lnTo>
                      <a:lnTo>
                        <a:pt x="2088" y="439"/>
                      </a:lnTo>
                      <a:lnTo>
                        <a:pt x="2161" y="453"/>
                      </a:lnTo>
                      <a:lnTo>
                        <a:pt x="2233" y="469"/>
                      </a:lnTo>
                      <a:lnTo>
                        <a:pt x="2303" y="488"/>
                      </a:lnTo>
                      <a:lnTo>
                        <a:pt x="2371" y="510"/>
                      </a:lnTo>
                      <a:lnTo>
                        <a:pt x="2439" y="537"/>
                      </a:lnTo>
                      <a:lnTo>
                        <a:pt x="2505" y="565"/>
                      </a:lnTo>
                      <a:lnTo>
                        <a:pt x="2569" y="596"/>
                      </a:lnTo>
                      <a:lnTo>
                        <a:pt x="2632" y="631"/>
                      </a:lnTo>
                      <a:lnTo>
                        <a:pt x="2691" y="668"/>
                      </a:lnTo>
                      <a:lnTo>
                        <a:pt x="2750" y="708"/>
                      </a:lnTo>
                      <a:lnTo>
                        <a:pt x="2806" y="751"/>
                      </a:lnTo>
                      <a:lnTo>
                        <a:pt x="2859" y="795"/>
                      </a:lnTo>
                      <a:lnTo>
                        <a:pt x="2912" y="843"/>
                      </a:lnTo>
                      <a:lnTo>
                        <a:pt x="2960" y="893"/>
                      </a:lnTo>
                      <a:lnTo>
                        <a:pt x="3007" y="945"/>
                      </a:lnTo>
                      <a:lnTo>
                        <a:pt x="3051" y="998"/>
                      </a:lnTo>
                      <a:lnTo>
                        <a:pt x="3093" y="1055"/>
                      </a:lnTo>
                      <a:lnTo>
                        <a:pt x="3131" y="1114"/>
                      </a:lnTo>
                      <a:lnTo>
                        <a:pt x="3168" y="1173"/>
                      </a:lnTo>
                      <a:lnTo>
                        <a:pt x="3200" y="1235"/>
                      </a:lnTo>
                      <a:lnTo>
                        <a:pt x="3231" y="1299"/>
                      </a:lnTo>
                      <a:lnTo>
                        <a:pt x="3257" y="1363"/>
                      </a:lnTo>
                      <a:lnTo>
                        <a:pt x="3280" y="1430"/>
                      </a:lnTo>
                      <a:lnTo>
                        <a:pt x="3300" y="1498"/>
                      </a:lnTo>
                      <a:lnTo>
                        <a:pt x="3318" y="1566"/>
                      </a:lnTo>
                      <a:lnTo>
                        <a:pt x="3331" y="1637"/>
                      </a:lnTo>
                      <a:lnTo>
                        <a:pt x="3340" y="1709"/>
                      </a:lnTo>
                      <a:lnTo>
                        <a:pt x="3346" y="1782"/>
                      </a:lnTo>
                      <a:lnTo>
                        <a:pt x="3348" y="1854"/>
                      </a:lnTo>
                      <a:lnTo>
                        <a:pt x="3346" y="1928"/>
                      </a:lnTo>
                      <a:lnTo>
                        <a:pt x="3340" y="2001"/>
                      </a:lnTo>
                      <a:lnTo>
                        <a:pt x="3331" y="2073"/>
                      </a:lnTo>
                      <a:lnTo>
                        <a:pt x="3318" y="2142"/>
                      </a:lnTo>
                      <a:lnTo>
                        <a:pt x="3300" y="2212"/>
                      </a:lnTo>
                      <a:lnTo>
                        <a:pt x="3280" y="2280"/>
                      </a:lnTo>
                      <a:lnTo>
                        <a:pt x="3257" y="2347"/>
                      </a:lnTo>
                      <a:lnTo>
                        <a:pt x="3231" y="2411"/>
                      </a:lnTo>
                      <a:lnTo>
                        <a:pt x="3200" y="2475"/>
                      </a:lnTo>
                      <a:lnTo>
                        <a:pt x="3168" y="2537"/>
                      </a:lnTo>
                      <a:lnTo>
                        <a:pt x="3131" y="2596"/>
                      </a:lnTo>
                      <a:lnTo>
                        <a:pt x="3093" y="2654"/>
                      </a:lnTo>
                      <a:lnTo>
                        <a:pt x="3051" y="2710"/>
                      </a:lnTo>
                      <a:lnTo>
                        <a:pt x="3007" y="2764"/>
                      </a:lnTo>
                      <a:lnTo>
                        <a:pt x="2960" y="2817"/>
                      </a:lnTo>
                      <a:lnTo>
                        <a:pt x="2912" y="2866"/>
                      </a:lnTo>
                      <a:lnTo>
                        <a:pt x="2859" y="2914"/>
                      </a:lnTo>
                      <a:lnTo>
                        <a:pt x="2806" y="2959"/>
                      </a:lnTo>
                      <a:lnTo>
                        <a:pt x="2750" y="3001"/>
                      </a:lnTo>
                      <a:lnTo>
                        <a:pt x="2691" y="3041"/>
                      </a:lnTo>
                      <a:lnTo>
                        <a:pt x="2632" y="3078"/>
                      </a:lnTo>
                      <a:lnTo>
                        <a:pt x="2569" y="3113"/>
                      </a:lnTo>
                      <a:lnTo>
                        <a:pt x="2505" y="3145"/>
                      </a:lnTo>
                      <a:lnTo>
                        <a:pt x="2439" y="3173"/>
                      </a:lnTo>
                      <a:lnTo>
                        <a:pt x="2371" y="3200"/>
                      </a:lnTo>
                      <a:lnTo>
                        <a:pt x="2303" y="3222"/>
                      </a:lnTo>
                      <a:lnTo>
                        <a:pt x="2233" y="3241"/>
                      </a:lnTo>
                      <a:lnTo>
                        <a:pt x="2161" y="3257"/>
                      </a:lnTo>
                      <a:lnTo>
                        <a:pt x="2088" y="3269"/>
                      </a:lnTo>
                      <a:lnTo>
                        <a:pt x="2014" y="3278"/>
                      </a:lnTo>
                      <a:lnTo>
                        <a:pt x="1938" y="3284"/>
                      </a:lnTo>
                      <a:lnTo>
                        <a:pt x="1862" y="3286"/>
                      </a:lnTo>
                      <a:lnTo>
                        <a:pt x="1786" y="3284"/>
                      </a:lnTo>
                      <a:lnTo>
                        <a:pt x="1711" y="3278"/>
                      </a:lnTo>
                      <a:lnTo>
                        <a:pt x="1637" y="3269"/>
                      </a:lnTo>
                      <a:lnTo>
                        <a:pt x="1564" y="3257"/>
                      </a:lnTo>
                      <a:lnTo>
                        <a:pt x="1492" y="3241"/>
                      </a:lnTo>
                      <a:lnTo>
                        <a:pt x="1422" y="3222"/>
                      </a:lnTo>
                      <a:lnTo>
                        <a:pt x="1352" y="3200"/>
                      </a:lnTo>
                      <a:lnTo>
                        <a:pt x="1286" y="3173"/>
                      </a:lnTo>
                      <a:lnTo>
                        <a:pt x="1220" y="3145"/>
                      </a:lnTo>
                      <a:lnTo>
                        <a:pt x="1156" y="3113"/>
                      </a:lnTo>
                      <a:lnTo>
                        <a:pt x="1093" y="3078"/>
                      </a:lnTo>
                      <a:lnTo>
                        <a:pt x="1034" y="3041"/>
                      </a:lnTo>
                      <a:lnTo>
                        <a:pt x="975" y="3001"/>
                      </a:lnTo>
                      <a:lnTo>
                        <a:pt x="919" y="2959"/>
                      </a:lnTo>
                      <a:lnTo>
                        <a:pt x="865" y="2914"/>
                      </a:lnTo>
                      <a:lnTo>
                        <a:pt x="813" y="2866"/>
                      </a:lnTo>
                      <a:lnTo>
                        <a:pt x="764" y="2817"/>
                      </a:lnTo>
                      <a:lnTo>
                        <a:pt x="717" y="2764"/>
                      </a:lnTo>
                      <a:lnTo>
                        <a:pt x="673" y="2710"/>
                      </a:lnTo>
                      <a:lnTo>
                        <a:pt x="632" y="2654"/>
                      </a:lnTo>
                      <a:lnTo>
                        <a:pt x="593" y="2596"/>
                      </a:lnTo>
                      <a:lnTo>
                        <a:pt x="557" y="2537"/>
                      </a:lnTo>
                      <a:lnTo>
                        <a:pt x="525" y="2475"/>
                      </a:lnTo>
                      <a:lnTo>
                        <a:pt x="494" y="2411"/>
                      </a:lnTo>
                      <a:lnTo>
                        <a:pt x="468" y="2347"/>
                      </a:lnTo>
                      <a:lnTo>
                        <a:pt x="445" y="2280"/>
                      </a:lnTo>
                      <a:lnTo>
                        <a:pt x="424" y="2212"/>
                      </a:lnTo>
                      <a:lnTo>
                        <a:pt x="408" y="2142"/>
                      </a:lnTo>
                      <a:lnTo>
                        <a:pt x="395" y="2073"/>
                      </a:lnTo>
                      <a:lnTo>
                        <a:pt x="385" y="2001"/>
                      </a:lnTo>
                      <a:lnTo>
                        <a:pt x="380" y="1928"/>
                      </a:lnTo>
                      <a:lnTo>
                        <a:pt x="378" y="1854"/>
                      </a:lnTo>
                      <a:lnTo>
                        <a:pt x="380" y="1782"/>
                      </a:lnTo>
                      <a:lnTo>
                        <a:pt x="385" y="1709"/>
                      </a:lnTo>
                      <a:lnTo>
                        <a:pt x="395" y="1637"/>
                      </a:lnTo>
                      <a:lnTo>
                        <a:pt x="408" y="1566"/>
                      </a:lnTo>
                      <a:lnTo>
                        <a:pt x="424" y="1498"/>
                      </a:lnTo>
                      <a:lnTo>
                        <a:pt x="445" y="1430"/>
                      </a:lnTo>
                      <a:lnTo>
                        <a:pt x="468" y="1363"/>
                      </a:lnTo>
                      <a:lnTo>
                        <a:pt x="494" y="1299"/>
                      </a:lnTo>
                      <a:lnTo>
                        <a:pt x="525" y="1235"/>
                      </a:lnTo>
                      <a:lnTo>
                        <a:pt x="557" y="1173"/>
                      </a:lnTo>
                      <a:lnTo>
                        <a:pt x="593" y="1114"/>
                      </a:lnTo>
                      <a:lnTo>
                        <a:pt x="632" y="1055"/>
                      </a:lnTo>
                      <a:lnTo>
                        <a:pt x="673" y="998"/>
                      </a:lnTo>
                      <a:lnTo>
                        <a:pt x="717" y="945"/>
                      </a:lnTo>
                      <a:lnTo>
                        <a:pt x="764" y="893"/>
                      </a:lnTo>
                      <a:lnTo>
                        <a:pt x="813" y="843"/>
                      </a:lnTo>
                      <a:lnTo>
                        <a:pt x="865" y="795"/>
                      </a:lnTo>
                      <a:lnTo>
                        <a:pt x="919" y="751"/>
                      </a:lnTo>
                      <a:lnTo>
                        <a:pt x="975" y="708"/>
                      </a:lnTo>
                      <a:lnTo>
                        <a:pt x="1034" y="668"/>
                      </a:lnTo>
                      <a:lnTo>
                        <a:pt x="1093" y="631"/>
                      </a:lnTo>
                      <a:lnTo>
                        <a:pt x="1156" y="596"/>
                      </a:lnTo>
                      <a:lnTo>
                        <a:pt x="1220" y="565"/>
                      </a:lnTo>
                      <a:lnTo>
                        <a:pt x="1286" y="537"/>
                      </a:lnTo>
                      <a:lnTo>
                        <a:pt x="1352" y="510"/>
                      </a:lnTo>
                      <a:lnTo>
                        <a:pt x="1422" y="488"/>
                      </a:lnTo>
                      <a:lnTo>
                        <a:pt x="1492" y="469"/>
                      </a:lnTo>
                      <a:lnTo>
                        <a:pt x="1564" y="453"/>
                      </a:lnTo>
                      <a:lnTo>
                        <a:pt x="1637" y="439"/>
                      </a:lnTo>
                      <a:lnTo>
                        <a:pt x="1711" y="430"/>
                      </a:lnTo>
                      <a:lnTo>
                        <a:pt x="1786" y="425"/>
                      </a:lnTo>
                      <a:lnTo>
                        <a:pt x="1862" y="423"/>
                      </a:lnTo>
                      <a:close/>
                      <a:moveTo>
                        <a:pt x="1862" y="1171"/>
                      </a:moveTo>
                      <a:lnTo>
                        <a:pt x="1899" y="1172"/>
                      </a:lnTo>
                      <a:lnTo>
                        <a:pt x="1935" y="1175"/>
                      </a:lnTo>
                      <a:lnTo>
                        <a:pt x="1970" y="1179"/>
                      </a:lnTo>
                      <a:lnTo>
                        <a:pt x="2005" y="1185"/>
                      </a:lnTo>
                      <a:lnTo>
                        <a:pt x="2039" y="1193"/>
                      </a:lnTo>
                      <a:lnTo>
                        <a:pt x="2073" y="1203"/>
                      </a:lnTo>
                      <a:lnTo>
                        <a:pt x="2105" y="1213"/>
                      </a:lnTo>
                      <a:lnTo>
                        <a:pt x="2138" y="1225"/>
                      </a:lnTo>
                      <a:lnTo>
                        <a:pt x="2169" y="1239"/>
                      </a:lnTo>
                      <a:lnTo>
                        <a:pt x="2199" y="1254"/>
                      </a:lnTo>
                      <a:lnTo>
                        <a:pt x="2230" y="1270"/>
                      </a:lnTo>
                      <a:lnTo>
                        <a:pt x="2258" y="1288"/>
                      </a:lnTo>
                      <a:lnTo>
                        <a:pt x="2286" y="1308"/>
                      </a:lnTo>
                      <a:lnTo>
                        <a:pt x="2313" y="1328"/>
                      </a:lnTo>
                      <a:lnTo>
                        <a:pt x="2339" y="1349"/>
                      </a:lnTo>
                      <a:lnTo>
                        <a:pt x="2363" y="1371"/>
                      </a:lnTo>
                      <a:lnTo>
                        <a:pt x="2387" y="1396"/>
                      </a:lnTo>
                      <a:lnTo>
                        <a:pt x="2409" y="1421"/>
                      </a:lnTo>
                      <a:lnTo>
                        <a:pt x="2430" y="1446"/>
                      </a:lnTo>
                      <a:lnTo>
                        <a:pt x="2450" y="1473"/>
                      </a:lnTo>
                      <a:lnTo>
                        <a:pt x="2469" y="1501"/>
                      </a:lnTo>
                      <a:lnTo>
                        <a:pt x="2486" y="1529"/>
                      </a:lnTo>
                      <a:lnTo>
                        <a:pt x="2501" y="1559"/>
                      </a:lnTo>
                      <a:lnTo>
                        <a:pt x="2516" y="1589"/>
                      </a:lnTo>
                      <a:lnTo>
                        <a:pt x="2528" y="1620"/>
                      </a:lnTo>
                      <a:lnTo>
                        <a:pt x="2539" y="1652"/>
                      </a:lnTo>
                      <a:lnTo>
                        <a:pt x="2550" y="1685"/>
                      </a:lnTo>
                      <a:lnTo>
                        <a:pt x="2558" y="1717"/>
                      </a:lnTo>
                      <a:lnTo>
                        <a:pt x="2564" y="1751"/>
                      </a:lnTo>
                      <a:lnTo>
                        <a:pt x="2568" y="1785"/>
                      </a:lnTo>
                      <a:lnTo>
                        <a:pt x="2571" y="1820"/>
                      </a:lnTo>
                      <a:lnTo>
                        <a:pt x="2572" y="1854"/>
                      </a:lnTo>
                      <a:lnTo>
                        <a:pt x="2571" y="1890"/>
                      </a:lnTo>
                      <a:lnTo>
                        <a:pt x="2568" y="1924"/>
                      </a:lnTo>
                      <a:lnTo>
                        <a:pt x="2564" y="1958"/>
                      </a:lnTo>
                      <a:lnTo>
                        <a:pt x="2558" y="1992"/>
                      </a:lnTo>
                      <a:lnTo>
                        <a:pt x="2550" y="2025"/>
                      </a:lnTo>
                      <a:lnTo>
                        <a:pt x="2539" y="2058"/>
                      </a:lnTo>
                      <a:lnTo>
                        <a:pt x="2528" y="2090"/>
                      </a:lnTo>
                      <a:lnTo>
                        <a:pt x="2516" y="2120"/>
                      </a:lnTo>
                      <a:lnTo>
                        <a:pt x="2501" y="2150"/>
                      </a:lnTo>
                      <a:lnTo>
                        <a:pt x="2486" y="2180"/>
                      </a:lnTo>
                      <a:lnTo>
                        <a:pt x="2469" y="2209"/>
                      </a:lnTo>
                      <a:lnTo>
                        <a:pt x="2450" y="2236"/>
                      </a:lnTo>
                      <a:lnTo>
                        <a:pt x="2430" y="2264"/>
                      </a:lnTo>
                      <a:lnTo>
                        <a:pt x="2409" y="2289"/>
                      </a:lnTo>
                      <a:lnTo>
                        <a:pt x="2387" y="2314"/>
                      </a:lnTo>
                      <a:lnTo>
                        <a:pt x="2363" y="2337"/>
                      </a:lnTo>
                      <a:lnTo>
                        <a:pt x="2339" y="2361"/>
                      </a:lnTo>
                      <a:lnTo>
                        <a:pt x="2313" y="2382"/>
                      </a:lnTo>
                      <a:lnTo>
                        <a:pt x="2286" y="2402"/>
                      </a:lnTo>
                      <a:lnTo>
                        <a:pt x="2258" y="2421"/>
                      </a:lnTo>
                      <a:lnTo>
                        <a:pt x="2230" y="2440"/>
                      </a:lnTo>
                      <a:lnTo>
                        <a:pt x="2199" y="2456"/>
                      </a:lnTo>
                      <a:lnTo>
                        <a:pt x="2169" y="2471"/>
                      </a:lnTo>
                      <a:lnTo>
                        <a:pt x="2138" y="2484"/>
                      </a:lnTo>
                      <a:lnTo>
                        <a:pt x="2105" y="2497"/>
                      </a:lnTo>
                      <a:lnTo>
                        <a:pt x="2073" y="2507"/>
                      </a:lnTo>
                      <a:lnTo>
                        <a:pt x="2039" y="2516"/>
                      </a:lnTo>
                      <a:lnTo>
                        <a:pt x="2005" y="2524"/>
                      </a:lnTo>
                      <a:lnTo>
                        <a:pt x="1970" y="2530"/>
                      </a:lnTo>
                      <a:lnTo>
                        <a:pt x="1935" y="2535"/>
                      </a:lnTo>
                      <a:lnTo>
                        <a:pt x="1899" y="2538"/>
                      </a:lnTo>
                      <a:lnTo>
                        <a:pt x="1862" y="2539"/>
                      </a:lnTo>
                      <a:lnTo>
                        <a:pt x="1826" y="2538"/>
                      </a:lnTo>
                      <a:lnTo>
                        <a:pt x="1791" y="2535"/>
                      </a:lnTo>
                      <a:lnTo>
                        <a:pt x="1755" y="2530"/>
                      </a:lnTo>
                      <a:lnTo>
                        <a:pt x="1720" y="2524"/>
                      </a:lnTo>
                      <a:lnTo>
                        <a:pt x="1685" y="2516"/>
                      </a:lnTo>
                      <a:lnTo>
                        <a:pt x="1652" y="2507"/>
                      </a:lnTo>
                      <a:lnTo>
                        <a:pt x="1620" y="2497"/>
                      </a:lnTo>
                      <a:lnTo>
                        <a:pt x="1587" y="2484"/>
                      </a:lnTo>
                      <a:lnTo>
                        <a:pt x="1556" y="2471"/>
                      </a:lnTo>
                      <a:lnTo>
                        <a:pt x="1525" y="2456"/>
                      </a:lnTo>
                      <a:lnTo>
                        <a:pt x="1495" y="2440"/>
                      </a:lnTo>
                      <a:lnTo>
                        <a:pt x="1467" y="2421"/>
                      </a:lnTo>
                      <a:lnTo>
                        <a:pt x="1438" y="2402"/>
                      </a:lnTo>
                      <a:lnTo>
                        <a:pt x="1412" y="2382"/>
                      </a:lnTo>
                      <a:lnTo>
                        <a:pt x="1386" y="2361"/>
                      </a:lnTo>
                      <a:lnTo>
                        <a:pt x="1361" y="2337"/>
                      </a:lnTo>
                      <a:lnTo>
                        <a:pt x="1338" y="2314"/>
                      </a:lnTo>
                      <a:lnTo>
                        <a:pt x="1316" y="2289"/>
                      </a:lnTo>
                      <a:lnTo>
                        <a:pt x="1295" y="2264"/>
                      </a:lnTo>
                      <a:lnTo>
                        <a:pt x="1274" y="2236"/>
                      </a:lnTo>
                      <a:lnTo>
                        <a:pt x="1256" y="2209"/>
                      </a:lnTo>
                      <a:lnTo>
                        <a:pt x="1239" y="2180"/>
                      </a:lnTo>
                      <a:lnTo>
                        <a:pt x="1224" y="2150"/>
                      </a:lnTo>
                      <a:lnTo>
                        <a:pt x="1210" y="2120"/>
                      </a:lnTo>
                      <a:lnTo>
                        <a:pt x="1196" y="2090"/>
                      </a:lnTo>
                      <a:lnTo>
                        <a:pt x="1185" y="2058"/>
                      </a:lnTo>
                      <a:lnTo>
                        <a:pt x="1176" y="2025"/>
                      </a:lnTo>
                      <a:lnTo>
                        <a:pt x="1168" y="1992"/>
                      </a:lnTo>
                      <a:lnTo>
                        <a:pt x="1161" y="1958"/>
                      </a:lnTo>
                      <a:lnTo>
                        <a:pt x="1157" y="1924"/>
                      </a:lnTo>
                      <a:lnTo>
                        <a:pt x="1154" y="1890"/>
                      </a:lnTo>
                      <a:lnTo>
                        <a:pt x="1153" y="1854"/>
                      </a:lnTo>
                      <a:lnTo>
                        <a:pt x="1154" y="1820"/>
                      </a:lnTo>
                      <a:lnTo>
                        <a:pt x="1157" y="1785"/>
                      </a:lnTo>
                      <a:lnTo>
                        <a:pt x="1161" y="1751"/>
                      </a:lnTo>
                      <a:lnTo>
                        <a:pt x="1168" y="1717"/>
                      </a:lnTo>
                      <a:lnTo>
                        <a:pt x="1176" y="1685"/>
                      </a:lnTo>
                      <a:lnTo>
                        <a:pt x="1185" y="1652"/>
                      </a:lnTo>
                      <a:lnTo>
                        <a:pt x="1196" y="1620"/>
                      </a:lnTo>
                      <a:lnTo>
                        <a:pt x="1210" y="1589"/>
                      </a:lnTo>
                      <a:lnTo>
                        <a:pt x="1224" y="1559"/>
                      </a:lnTo>
                      <a:lnTo>
                        <a:pt x="1239" y="1529"/>
                      </a:lnTo>
                      <a:lnTo>
                        <a:pt x="1256" y="1501"/>
                      </a:lnTo>
                      <a:lnTo>
                        <a:pt x="1274" y="1473"/>
                      </a:lnTo>
                      <a:lnTo>
                        <a:pt x="1295" y="1446"/>
                      </a:lnTo>
                      <a:lnTo>
                        <a:pt x="1316" y="1421"/>
                      </a:lnTo>
                      <a:lnTo>
                        <a:pt x="1338" y="1396"/>
                      </a:lnTo>
                      <a:lnTo>
                        <a:pt x="1361" y="1371"/>
                      </a:lnTo>
                      <a:lnTo>
                        <a:pt x="1386" y="1349"/>
                      </a:lnTo>
                      <a:lnTo>
                        <a:pt x="1412" y="1328"/>
                      </a:lnTo>
                      <a:lnTo>
                        <a:pt x="1438" y="1308"/>
                      </a:lnTo>
                      <a:lnTo>
                        <a:pt x="1467" y="1288"/>
                      </a:lnTo>
                      <a:lnTo>
                        <a:pt x="1495" y="1270"/>
                      </a:lnTo>
                      <a:lnTo>
                        <a:pt x="1525" y="1254"/>
                      </a:lnTo>
                      <a:lnTo>
                        <a:pt x="1556" y="1239"/>
                      </a:lnTo>
                      <a:lnTo>
                        <a:pt x="1587" y="1225"/>
                      </a:lnTo>
                      <a:lnTo>
                        <a:pt x="1620" y="1213"/>
                      </a:lnTo>
                      <a:lnTo>
                        <a:pt x="1652" y="1203"/>
                      </a:lnTo>
                      <a:lnTo>
                        <a:pt x="1685" y="1193"/>
                      </a:lnTo>
                      <a:lnTo>
                        <a:pt x="1720" y="1185"/>
                      </a:lnTo>
                      <a:lnTo>
                        <a:pt x="1755" y="1179"/>
                      </a:lnTo>
                      <a:lnTo>
                        <a:pt x="1791" y="1175"/>
                      </a:lnTo>
                      <a:lnTo>
                        <a:pt x="1826" y="1172"/>
                      </a:lnTo>
                      <a:lnTo>
                        <a:pt x="1862" y="1171"/>
                      </a:lnTo>
                      <a:close/>
                      <a:moveTo>
                        <a:pt x="0" y="1564"/>
                      </a:moveTo>
                      <a:lnTo>
                        <a:pt x="0" y="2071"/>
                      </a:lnTo>
                      <a:lnTo>
                        <a:pt x="401" y="2107"/>
                      </a:lnTo>
                      <a:lnTo>
                        <a:pt x="395" y="2077"/>
                      </a:lnTo>
                      <a:lnTo>
                        <a:pt x="391" y="2045"/>
                      </a:lnTo>
                      <a:lnTo>
                        <a:pt x="387" y="2014"/>
                      </a:lnTo>
                      <a:lnTo>
                        <a:pt x="383" y="1983"/>
                      </a:lnTo>
                      <a:lnTo>
                        <a:pt x="381" y="1951"/>
                      </a:lnTo>
                      <a:lnTo>
                        <a:pt x="379" y="1919"/>
                      </a:lnTo>
                      <a:lnTo>
                        <a:pt x="378" y="1887"/>
                      </a:lnTo>
                      <a:lnTo>
                        <a:pt x="378" y="1854"/>
                      </a:lnTo>
                      <a:lnTo>
                        <a:pt x="378" y="1808"/>
                      </a:lnTo>
                      <a:lnTo>
                        <a:pt x="381" y="1762"/>
                      </a:lnTo>
                      <a:lnTo>
                        <a:pt x="384" y="1716"/>
                      </a:lnTo>
                      <a:lnTo>
                        <a:pt x="390" y="1670"/>
                      </a:lnTo>
                      <a:lnTo>
                        <a:pt x="396" y="1626"/>
                      </a:lnTo>
                      <a:lnTo>
                        <a:pt x="405" y="1582"/>
                      </a:lnTo>
                      <a:lnTo>
                        <a:pt x="414" y="1537"/>
                      </a:lnTo>
                      <a:lnTo>
                        <a:pt x="425" y="1494"/>
                      </a:lnTo>
                      <a:lnTo>
                        <a:pt x="0" y="1564"/>
                      </a:lnTo>
                      <a:close/>
                      <a:moveTo>
                        <a:pt x="623" y="2641"/>
                      </a:moveTo>
                      <a:lnTo>
                        <a:pt x="339" y="2959"/>
                      </a:lnTo>
                      <a:lnTo>
                        <a:pt x="720" y="3339"/>
                      </a:lnTo>
                      <a:lnTo>
                        <a:pt x="1072" y="3065"/>
                      </a:lnTo>
                      <a:lnTo>
                        <a:pt x="1039" y="3045"/>
                      </a:lnTo>
                      <a:lnTo>
                        <a:pt x="1006" y="3023"/>
                      </a:lnTo>
                      <a:lnTo>
                        <a:pt x="974" y="3000"/>
                      </a:lnTo>
                      <a:lnTo>
                        <a:pt x="942" y="2977"/>
                      </a:lnTo>
                      <a:lnTo>
                        <a:pt x="912" y="2953"/>
                      </a:lnTo>
                      <a:lnTo>
                        <a:pt x="882" y="2928"/>
                      </a:lnTo>
                      <a:lnTo>
                        <a:pt x="852" y="2902"/>
                      </a:lnTo>
                      <a:lnTo>
                        <a:pt x="824" y="2876"/>
                      </a:lnTo>
                      <a:lnTo>
                        <a:pt x="796" y="2849"/>
                      </a:lnTo>
                      <a:lnTo>
                        <a:pt x="768" y="2822"/>
                      </a:lnTo>
                      <a:lnTo>
                        <a:pt x="742" y="2793"/>
                      </a:lnTo>
                      <a:lnTo>
                        <a:pt x="717" y="2764"/>
                      </a:lnTo>
                      <a:lnTo>
                        <a:pt x="691" y="2734"/>
                      </a:lnTo>
                      <a:lnTo>
                        <a:pt x="668" y="2703"/>
                      </a:lnTo>
                      <a:lnTo>
                        <a:pt x="645" y="2672"/>
                      </a:lnTo>
                      <a:lnTo>
                        <a:pt x="623" y="2641"/>
                      </a:lnTo>
                      <a:close/>
                      <a:moveTo>
                        <a:pt x="1530" y="3250"/>
                      </a:moveTo>
                      <a:lnTo>
                        <a:pt x="1608" y="3719"/>
                      </a:lnTo>
                      <a:lnTo>
                        <a:pt x="2116" y="3719"/>
                      </a:lnTo>
                      <a:lnTo>
                        <a:pt x="2155" y="3258"/>
                      </a:lnTo>
                      <a:lnTo>
                        <a:pt x="2119" y="3264"/>
                      </a:lnTo>
                      <a:lnTo>
                        <a:pt x="2084" y="3270"/>
                      </a:lnTo>
                      <a:lnTo>
                        <a:pt x="2048" y="3275"/>
                      </a:lnTo>
                      <a:lnTo>
                        <a:pt x="2011" y="3279"/>
                      </a:lnTo>
                      <a:lnTo>
                        <a:pt x="1974" y="3282"/>
                      </a:lnTo>
                      <a:lnTo>
                        <a:pt x="1937" y="3284"/>
                      </a:lnTo>
                      <a:lnTo>
                        <a:pt x="1900" y="3285"/>
                      </a:lnTo>
                      <a:lnTo>
                        <a:pt x="1862" y="3286"/>
                      </a:lnTo>
                      <a:lnTo>
                        <a:pt x="1820" y="3285"/>
                      </a:lnTo>
                      <a:lnTo>
                        <a:pt x="1777" y="3283"/>
                      </a:lnTo>
                      <a:lnTo>
                        <a:pt x="1736" y="3281"/>
                      </a:lnTo>
                      <a:lnTo>
                        <a:pt x="1693" y="3277"/>
                      </a:lnTo>
                      <a:lnTo>
                        <a:pt x="1652" y="3272"/>
                      </a:lnTo>
                      <a:lnTo>
                        <a:pt x="1611" y="3265"/>
                      </a:lnTo>
                      <a:lnTo>
                        <a:pt x="1571" y="3258"/>
                      </a:lnTo>
                      <a:lnTo>
                        <a:pt x="1530" y="3250"/>
                      </a:lnTo>
                      <a:close/>
                      <a:moveTo>
                        <a:pt x="2653" y="3065"/>
                      </a:moveTo>
                      <a:lnTo>
                        <a:pt x="3005" y="3339"/>
                      </a:lnTo>
                      <a:lnTo>
                        <a:pt x="3386" y="2959"/>
                      </a:lnTo>
                      <a:lnTo>
                        <a:pt x="3103" y="2640"/>
                      </a:lnTo>
                      <a:lnTo>
                        <a:pt x="3081" y="2672"/>
                      </a:lnTo>
                      <a:lnTo>
                        <a:pt x="3058" y="2703"/>
                      </a:lnTo>
                      <a:lnTo>
                        <a:pt x="3033" y="2734"/>
                      </a:lnTo>
                      <a:lnTo>
                        <a:pt x="3008" y="2763"/>
                      </a:lnTo>
                      <a:lnTo>
                        <a:pt x="2983" y="2792"/>
                      </a:lnTo>
                      <a:lnTo>
                        <a:pt x="2956" y="2821"/>
                      </a:lnTo>
                      <a:lnTo>
                        <a:pt x="2929" y="2849"/>
                      </a:lnTo>
                      <a:lnTo>
                        <a:pt x="2901" y="2875"/>
                      </a:lnTo>
                      <a:lnTo>
                        <a:pt x="2872" y="2902"/>
                      </a:lnTo>
                      <a:lnTo>
                        <a:pt x="2843" y="2928"/>
                      </a:lnTo>
                      <a:lnTo>
                        <a:pt x="2813" y="2953"/>
                      </a:lnTo>
                      <a:lnTo>
                        <a:pt x="2782" y="2976"/>
                      </a:lnTo>
                      <a:lnTo>
                        <a:pt x="2751" y="3000"/>
                      </a:lnTo>
                      <a:lnTo>
                        <a:pt x="2719" y="3023"/>
                      </a:lnTo>
                      <a:lnTo>
                        <a:pt x="2686" y="3044"/>
                      </a:lnTo>
                      <a:lnTo>
                        <a:pt x="2653" y="3065"/>
                      </a:lnTo>
                      <a:close/>
                      <a:moveTo>
                        <a:pt x="3327" y="2094"/>
                      </a:moveTo>
                      <a:lnTo>
                        <a:pt x="3683" y="2029"/>
                      </a:lnTo>
                      <a:lnTo>
                        <a:pt x="3683" y="1564"/>
                      </a:lnTo>
                      <a:lnTo>
                        <a:pt x="3470" y="1522"/>
                      </a:lnTo>
                      <a:lnTo>
                        <a:pt x="3299" y="1494"/>
                      </a:lnTo>
                      <a:lnTo>
                        <a:pt x="3311" y="1537"/>
                      </a:lnTo>
                      <a:lnTo>
                        <a:pt x="3321" y="1580"/>
                      </a:lnTo>
                      <a:lnTo>
                        <a:pt x="3329" y="1626"/>
                      </a:lnTo>
                      <a:lnTo>
                        <a:pt x="3335" y="1670"/>
                      </a:lnTo>
                      <a:lnTo>
                        <a:pt x="3341" y="1716"/>
                      </a:lnTo>
                      <a:lnTo>
                        <a:pt x="3345" y="1761"/>
                      </a:lnTo>
                      <a:lnTo>
                        <a:pt x="3347" y="1808"/>
                      </a:lnTo>
                      <a:lnTo>
                        <a:pt x="3348" y="1854"/>
                      </a:lnTo>
                      <a:lnTo>
                        <a:pt x="3347" y="1886"/>
                      </a:lnTo>
                      <a:lnTo>
                        <a:pt x="3346" y="1915"/>
                      </a:lnTo>
                      <a:lnTo>
                        <a:pt x="3345" y="1945"/>
                      </a:lnTo>
                      <a:lnTo>
                        <a:pt x="3342" y="1976"/>
                      </a:lnTo>
                      <a:lnTo>
                        <a:pt x="3339" y="2005"/>
                      </a:lnTo>
                      <a:lnTo>
                        <a:pt x="3336" y="2035"/>
                      </a:lnTo>
                      <a:lnTo>
                        <a:pt x="3332" y="2065"/>
                      </a:lnTo>
                      <a:lnTo>
                        <a:pt x="3327" y="2094"/>
                      </a:lnTo>
                      <a:close/>
                      <a:moveTo>
                        <a:pt x="3085" y="1044"/>
                      </a:moveTo>
                      <a:lnTo>
                        <a:pt x="3301" y="718"/>
                      </a:lnTo>
                      <a:lnTo>
                        <a:pt x="2963" y="338"/>
                      </a:lnTo>
                      <a:lnTo>
                        <a:pt x="2633" y="632"/>
                      </a:lnTo>
                      <a:lnTo>
                        <a:pt x="2666" y="652"/>
                      </a:lnTo>
                      <a:lnTo>
                        <a:pt x="2698" y="673"/>
                      </a:lnTo>
                      <a:lnTo>
                        <a:pt x="2731" y="695"/>
                      </a:lnTo>
                      <a:lnTo>
                        <a:pt x="2762" y="717"/>
                      </a:lnTo>
                      <a:lnTo>
                        <a:pt x="2792" y="741"/>
                      </a:lnTo>
                      <a:lnTo>
                        <a:pt x="2823" y="765"/>
                      </a:lnTo>
                      <a:lnTo>
                        <a:pt x="2852" y="789"/>
                      </a:lnTo>
                      <a:lnTo>
                        <a:pt x="2881" y="814"/>
                      </a:lnTo>
                      <a:lnTo>
                        <a:pt x="2909" y="842"/>
                      </a:lnTo>
                      <a:lnTo>
                        <a:pt x="2936" y="868"/>
                      </a:lnTo>
                      <a:lnTo>
                        <a:pt x="2963" y="895"/>
                      </a:lnTo>
                      <a:lnTo>
                        <a:pt x="2989" y="924"/>
                      </a:lnTo>
                      <a:lnTo>
                        <a:pt x="3014" y="953"/>
                      </a:lnTo>
                      <a:lnTo>
                        <a:pt x="3038" y="982"/>
                      </a:lnTo>
                      <a:lnTo>
                        <a:pt x="3062" y="1013"/>
                      </a:lnTo>
                      <a:lnTo>
                        <a:pt x="3085" y="1044"/>
                      </a:lnTo>
                      <a:close/>
                      <a:moveTo>
                        <a:pt x="2154" y="452"/>
                      </a:moveTo>
                      <a:lnTo>
                        <a:pt x="2116" y="0"/>
                      </a:lnTo>
                      <a:lnTo>
                        <a:pt x="1608" y="0"/>
                      </a:lnTo>
                      <a:lnTo>
                        <a:pt x="1532" y="459"/>
                      </a:lnTo>
                      <a:lnTo>
                        <a:pt x="1572" y="451"/>
                      </a:lnTo>
                      <a:lnTo>
                        <a:pt x="1612" y="444"/>
                      </a:lnTo>
                      <a:lnTo>
                        <a:pt x="1654" y="437"/>
                      </a:lnTo>
                      <a:lnTo>
                        <a:pt x="1694" y="432"/>
                      </a:lnTo>
                      <a:lnTo>
                        <a:pt x="1736" y="428"/>
                      </a:lnTo>
                      <a:lnTo>
                        <a:pt x="1778" y="425"/>
                      </a:lnTo>
                      <a:lnTo>
                        <a:pt x="1820" y="424"/>
                      </a:lnTo>
                      <a:lnTo>
                        <a:pt x="1862" y="423"/>
                      </a:lnTo>
                      <a:lnTo>
                        <a:pt x="1900" y="423"/>
                      </a:lnTo>
                      <a:lnTo>
                        <a:pt x="1937" y="425"/>
                      </a:lnTo>
                      <a:lnTo>
                        <a:pt x="1974" y="427"/>
                      </a:lnTo>
                      <a:lnTo>
                        <a:pt x="2010" y="430"/>
                      </a:lnTo>
                      <a:lnTo>
                        <a:pt x="2047" y="434"/>
                      </a:lnTo>
                      <a:lnTo>
                        <a:pt x="2083" y="439"/>
                      </a:lnTo>
                      <a:lnTo>
                        <a:pt x="2118" y="445"/>
                      </a:lnTo>
                      <a:lnTo>
                        <a:pt x="2154" y="452"/>
                      </a:lnTo>
                      <a:close/>
                      <a:moveTo>
                        <a:pt x="1122" y="614"/>
                      </a:moveTo>
                      <a:lnTo>
                        <a:pt x="762" y="296"/>
                      </a:lnTo>
                      <a:lnTo>
                        <a:pt x="382" y="677"/>
                      </a:lnTo>
                      <a:lnTo>
                        <a:pt x="653" y="1025"/>
                      </a:lnTo>
                      <a:lnTo>
                        <a:pt x="676" y="994"/>
                      </a:lnTo>
                      <a:lnTo>
                        <a:pt x="702" y="964"/>
                      </a:lnTo>
                      <a:lnTo>
                        <a:pt x="726" y="935"/>
                      </a:lnTo>
                      <a:lnTo>
                        <a:pt x="752" y="905"/>
                      </a:lnTo>
                      <a:lnTo>
                        <a:pt x="780" y="877"/>
                      </a:lnTo>
                      <a:lnTo>
                        <a:pt x="807" y="849"/>
                      </a:lnTo>
                      <a:lnTo>
                        <a:pt x="835" y="823"/>
                      </a:lnTo>
                      <a:lnTo>
                        <a:pt x="865" y="796"/>
                      </a:lnTo>
                      <a:lnTo>
                        <a:pt x="894" y="771"/>
                      </a:lnTo>
                      <a:lnTo>
                        <a:pt x="924" y="746"/>
                      </a:lnTo>
                      <a:lnTo>
                        <a:pt x="956" y="722"/>
                      </a:lnTo>
                      <a:lnTo>
                        <a:pt x="988" y="699"/>
                      </a:lnTo>
                      <a:lnTo>
                        <a:pt x="1020" y="677"/>
                      </a:lnTo>
                      <a:lnTo>
                        <a:pt x="1054" y="655"/>
                      </a:lnTo>
                      <a:lnTo>
                        <a:pt x="1087" y="635"/>
                      </a:lnTo>
                      <a:lnTo>
                        <a:pt x="1122" y="61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6" name="Freeform 204"/>
                <p:cNvSpPr>
                  <a:spLocks noEditPoints="1"/>
                </p:cNvSpPr>
                <p:nvPr/>
              </p:nvSpPr>
              <p:spPr bwMode="auto">
                <a:xfrm>
                  <a:off x="3861" y="3623"/>
                  <a:ext cx="168" cy="169"/>
                </a:xfrm>
                <a:custGeom>
                  <a:avLst/>
                  <a:gdLst>
                    <a:gd name="T0" fmla="*/ 0 w 3682"/>
                    <a:gd name="T1" fmla="*/ 0 h 3719"/>
                    <a:gd name="T2" fmla="*/ 0 w 3682"/>
                    <a:gd name="T3" fmla="*/ 0 h 3719"/>
                    <a:gd name="T4" fmla="*/ 0 w 3682"/>
                    <a:gd name="T5" fmla="*/ 0 h 3719"/>
                    <a:gd name="T6" fmla="*/ 0 w 3682"/>
                    <a:gd name="T7" fmla="*/ 0 h 3719"/>
                    <a:gd name="T8" fmla="*/ 0 w 3682"/>
                    <a:gd name="T9" fmla="*/ 0 h 3719"/>
                    <a:gd name="T10" fmla="*/ 0 w 3682"/>
                    <a:gd name="T11" fmla="*/ 0 h 3719"/>
                    <a:gd name="T12" fmla="*/ 0 w 3682"/>
                    <a:gd name="T13" fmla="*/ 0 h 3719"/>
                    <a:gd name="T14" fmla="*/ 0 w 3682"/>
                    <a:gd name="T15" fmla="*/ 0 h 3719"/>
                    <a:gd name="T16" fmla="*/ 0 w 3682"/>
                    <a:gd name="T17" fmla="*/ 0 h 3719"/>
                    <a:gd name="T18" fmla="*/ 0 w 3682"/>
                    <a:gd name="T19" fmla="*/ 0 h 3719"/>
                    <a:gd name="T20" fmla="*/ 0 w 3682"/>
                    <a:gd name="T21" fmla="*/ 0 h 3719"/>
                    <a:gd name="T22" fmla="*/ 0 w 3682"/>
                    <a:gd name="T23" fmla="*/ 0 h 3719"/>
                    <a:gd name="T24" fmla="*/ 0 w 3682"/>
                    <a:gd name="T25" fmla="*/ 0 h 3719"/>
                    <a:gd name="T26" fmla="*/ 0 w 3682"/>
                    <a:gd name="T27" fmla="*/ 0 h 3719"/>
                    <a:gd name="T28" fmla="*/ 0 w 3682"/>
                    <a:gd name="T29" fmla="*/ 0 h 3719"/>
                    <a:gd name="T30" fmla="*/ 0 w 3682"/>
                    <a:gd name="T31" fmla="*/ 0 h 3719"/>
                    <a:gd name="T32" fmla="*/ 0 w 3682"/>
                    <a:gd name="T33" fmla="*/ 0 h 3719"/>
                    <a:gd name="T34" fmla="*/ 0 w 3682"/>
                    <a:gd name="T35" fmla="*/ 0 h 3719"/>
                    <a:gd name="T36" fmla="*/ 0 w 3682"/>
                    <a:gd name="T37" fmla="*/ 0 h 3719"/>
                    <a:gd name="T38" fmla="*/ 0 w 3682"/>
                    <a:gd name="T39" fmla="*/ 0 h 3719"/>
                    <a:gd name="T40" fmla="*/ 0 w 3682"/>
                    <a:gd name="T41" fmla="*/ 0 h 3719"/>
                    <a:gd name="T42" fmla="*/ 0 w 3682"/>
                    <a:gd name="T43" fmla="*/ 0 h 3719"/>
                    <a:gd name="T44" fmla="*/ 0 w 3682"/>
                    <a:gd name="T45" fmla="*/ 0 h 3719"/>
                    <a:gd name="T46" fmla="*/ 0 w 3682"/>
                    <a:gd name="T47" fmla="*/ 0 h 3719"/>
                    <a:gd name="T48" fmla="*/ 0 w 3682"/>
                    <a:gd name="T49" fmla="*/ 0 h 3719"/>
                    <a:gd name="T50" fmla="*/ 0 w 3682"/>
                    <a:gd name="T51" fmla="*/ 0 h 3719"/>
                    <a:gd name="T52" fmla="*/ 0 w 3682"/>
                    <a:gd name="T53" fmla="*/ 0 h 3719"/>
                    <a:gd name="T54" fmla="*/ 0 w 3682"/>
                    <a:gd name="T55" fmla="*/ 0 h 3719"/>
                    <a:gd name="T56" fmla="*/ 0 w 3682"/>
                    <a:gd name="T57" fmla="*/ 0 h 3719"/>
                    <a:gd name="T58" fmla="*/ 0 w 3682"/>
                    <a:gd name="T59" fmla="*/ 0 h 3719"/>
                    <a:gd name="T60" fmla="*/ 0 w 3682"/>
                    <a:gd name="T61" fmla="*/ 0 h 3719"/>
                    <a:gd name="T62" fmla="*/ 0 w 3682"/>
                    <a:gd name="T63" fmla="*/ 0 h 3719"/>
                    <a:gd name="T64" fmla="*/ 0 w 3682"/>
                    <a:gd name="T65" fmla="*/ 0 h 3719"/>
                    <a:gd name="T66" fmla="*/ 0 w 3682"/>
                    <a:gd name="T67" fmla="*/ 0 h 3719"/>
                    <a:gd name="T68" fmla="*/ 0 w 3682"/>
                    <a:gd name="T69" fmla="*/ 0 h 3719"/>
                    <a:gd name="T70" fmla="*/ 0 w 3682"/>
                    <a:gd name="T71" fmla="*/ 0 h 3719"/>
                    <a:gd name="T72" fmla="*/ 0 w 3682"/>
                    <a:gd name="T73" fmla="*/ 0 h 3719"/>
                    <a:gd name="T74" fmla="*/ 0 w 3682"/>
                    <a:gd name="T75" fmla="*/ 0 h 3719"/>
                    <a:gd name="T76" fmla="*/ 0 w 3682"/>
                    <a:gd name="T77" fmla="*/ 0 h 3719"/>
                    <a:gd name="T78" fmla="*/ 0 w 3682"/>
                    <a:gd name="T79" fmla="*/ 0 h 3719"/>
                    <a:gd name="T80" fmla="*/ 0 w 3682"/>
                    <a:gd name="T81" fmla="*/ 0 h 3719"/>
                    <a:gd name="T82" fmla="*/ 0 w 3682"/>
                    <a:gd name="T83" fmla="*/ 0 h 3719"/>
                    <a:gd name="T84" fmla="*/ 0 w 3682"/>
                    <a:gd name="T85" fmla="*/ 0 h 3719"/>
                    <a:gd name="T86" fmla="*/ 0 w 3682"/>
                    <a:gd name="T87" fmla="*/ 0 h 3719"/>
                    <a:gd name="T88" fmla="*/ 0 w 3682"/>
                    <a:gd name="T89" fmla="*/ 0 h 3719"/>
                    <a:gd name="T90" fmla="*/ 0 w 3682"/>
                    <a:gd name="T91" fmla="*/ 0 h 3719"/>
                    <a:gd name="T92" fmla="*/ 0 w 3682"/>
                    <a:gd name="T93" fmla="*/ 0 h 3719"/>
                    <a:gd name="T94" fmla="*/ 0 w 3682"/>
                    <a:gd name="T95" fmla="*/ 0 h 3719"/>
                    <a:gd name="T96" fmla="*/ 0 w 3682"/>
                    <a:gd name="T97" fmla="*/ 0 h 3719"/>
                    <a:gd name="T98" fmla="*/ 0 w 3682"/>
                    <a:gd name="T99" fmla="*/ 0 h 3719"/>
                    <a:gd name="T100" fmla="*/ 0 w 3682"/>
                    <a:gd name="T101" fmla="*/ 0 h 3719"/>
                    <a:gd name="T102" fmla="*/ 0 w 3682"/>
                    <a:gd name="T103" fmla="*/ 0 h 3719"/>
                    <a:gd name="T104" fmla="*/ 0 w 3682"/>
                    <a:gd name="T105" fmla="*/ 0 h 3719"/>
                    <a:gd name="T106" fmla="*/ 0 w 3682"/>
                    <a:gd name="T107" fmla="*/ 0 h 3719"/>
                    <a:gd name="T108" fmla="*/ 0 w 3682"/>
                    <a:gd name="T109" fmla="*/ 0 h 3719"/>
                    <a:gd name="T110" fmla="*/ 0 w 3682"/>
                    <a:gd name="T111" fmla="*/ 0 h 3719"/>
                    <a:gd name="T112" fmla="*/ 0 w 3682"/>
                    <a:gd name="T113" fmla="*/ 0 h 3719"/>
                    <a:gd name="T114" fmla="*/ 0 w 3682"/>
                    <a:gd name="T115" fmla="*/ 0 h 3719"/>
                    <a:gd name="T116" fmla="*/ 0 w 3682"/>
                    <a:gd name="T117" fmla="*/ 0 h 3719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682"/>
                    <a:gd name="T178" fmla="*/ 0 h 3719"/>
                    <a:gd name="T179" fmla="*/ 3682 w 3682"/>
                    <a:gd name="T180" fmla="*/ 3719 h 3719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682" h="3719">
                      <a:moveTo>
                        <a:pt x="1862" y="424"/>
                      </a:moveTo>
                      <a:lnTo>
                        <a:pt x="1938" y="426"/>
                      </a:lnTo>
                      <a:lnTo>
                        <a:pt x="2014" y="431"/>
                      </a:lnTo>
                      <a:lnTo>
                        <a:pt x="2088" y="440"/>
                      </a:lnTo>
                      <a:lnTo>
                        <a:pt x="2161" y="453"/>
                      </a:lnTo>
                      <a:lnTo>
                        <a:pt x="2233" y="469"/>
                      </a:lnTo>
                      <a:lnTo>
                        <a:pt x="2303" y="488"/>
                      </a:lnTo>
                      <a:lnTo>
                        <a:pt x="2371" y="510"/>
                      </a:lnTo>
                      <a:lnTo>
                        <a:pt x="2439" y="536"/>
                      </a:lnTo>
                      <a:lnTo>
                        <a:pt x="2505" y="565"/>
                      </a:lnTo>
                      <a:lnTo>
                        <a:pt x="2569" y="596"/>
                      </a:lnTo>
                      <a:lnTo>
                        <a:pt x="2630" y="631"/>
                      </a:lnTo>
                      <a:lnTo>
                        <a:pt x="2691" y="668"/>
                      </a:lnTo>
                      <a:lnTo>
                        <a:pt x="2750" y="709"/>
                      </a:lnTo>
                      <a:lnTo>
                        <a:pt x="2806" y="751"/>
                      </a:lnTo>
                      <a:lnTo>
                        <a:pt x="2859" y="795"/>
                      </a:lnTo>
                      <a:lnTo>
                        <a:pt x="2911" y="843"/>
                      </a:lnTo>
                      <a:lnTo>
                        <a:pt x="2960" y="892"/>
                      </a:lnTo>
                      <a:lnTo>
                        <a:pt x="3007" y="945"/>
                      </a:lnTo>
                      <a:lnTo>
                        <a:pt x="3051" y="999"/>
                      </a:lnTo>
                      <a:lnTo>
                        <a:pt x="3093" y="1055"/>
                      </a:lnTo>
                      <a:lnTo>
                        <a:pt x="3131" y="1113"/>
                      </a:lnTo>
                      <a:lnTo>
                        <a:pt x="3168" y="1173"/>
                      </a:lnTo>
                      <a:lnTo>
                        <a:pt x="3200" y="1235"/>
                      </a:lnTo>
                      <a:lnTo>
                        <a:pt x="3231" y="1298"/>
                      </a:lnTo>
                      <a:lnTo>
                        <a:pt x="3257" y="1363"/>
                      </a:lnTo>
                      <a:lnTo>
                        <a:pt x="3280" y="1430"/>
                      </a:lnTo>
                      <a:lnTo>
                        <a:pt x="3300" y="1498"/>
                      </a:lnTo>
                      <a:lnTo>
                        <a:pt x="3318" y="1567"/>
                      </a:lnTo>
                      <a:lnTo>
                        <a:pt x="3330" y="1637"/>
                      </a:lnTo>
                      <a:lnTo>
                        <a:pt x="3340" y="1709"/>
                      </a:lnTo>
                      <a:lnTo>
                        <a:pt x="3346" y="1781"/>
                      </a:lnTo>
                      <a:lnTo>
                        <a:pt x="3348" y="1855"/>
                      </a:lnTo>
                      <a:lnTo>
                        <a:pt x="3346" y="1928"/>
                      </a:lnTo>
                      <a:lnTo>
                        <a:pt x="3340" y="2001"/>
                      </a:lnTo>
                      <a:lnTo>
                        <a:pt x="3330" y="2072"/>
                      </a:lnTo>
                      <a:lnTo>
                        <a:pt x="3318" y="2143"/>
                      </a:lnTo>
                      <a:lnTo>
                        <a:pt x="3300" y="2211"/>
                      </a:lnTo>
                      <a:lnTo>
                        <a:pt x="3280" y="2280"/>
                      </a:lnTo>
                      <a:lnTo>
                        <a:pt x="3257" y="2346"/>
                      </a:lnTo>
                      <a:lnTo>
                        <a:pt x="3231" y="2411"/>
                      </a:lnTo>
                      <a:lnTo>
                        <a:pt x="3200" y="2474"/>
                      </a:lnTo>
                      <a:lnTo>
                        <a:pt x="3168" y="2536"/>
                      </a:lnTo>
                      <a:lnTo>
                        <a:pt x="3131" y="2596"/>
                      </a:lnTo>
                      <a:lnTo>
                        <a:pt x="3093" y="2654"/>
                      </a:lnTo>
                      <a:lnTo>
                        <a:pt x="3051" y="2711"/>
                      </a:lnTo>
                      <a:lnTo>
                        <a:pt x="3007" y="2764"/>
                      </a:lnTo>
                      <a:lnTo>
                        <a:pt x="2960" y="2817"/>
                      </a:lnTo>
                      <a:lnTo>
                        <a:pt x="2911" y="2866"/>
                      </a:lnTo>
                      <a:lnTo>
                        <a:pt x="2859" y="2914"/>
                      </a:lnTo>
                      <a:lnTo>
                        <a:pt x="2806" y="2959"/>
                      </a:lnTo>
                      <a:lnTo>
                        <a:pt x="2750" y="3002"/>
                      </a:lnTo>
                      <a:lnTo>
                        <a:pt x="2691" y="3041"/>
                      </a:lnTo>
                      <a:lnTo>
                        <a:pt x="2630" y="3078"/>
                      </a:lnTo>
                      <a:lnTo>
                        <a:pt x="2569" y="3113"/>
                      </a:lnTo>
                      <a:lnTo>
                        <a:pt x="2505" y="3145"/>
                      </a:lnTo>
                      <a:lnTo>
                        <a:pt x="2439" y="3173"/>
                      </a:lnTo>
                      <a:lnTo>
                        <a:pt x="2371" y="3200"/>
                      </a:lnTo>
                      <a:lnTo>
                        <a:pt x="2303" y="3222"/>
                      </a:lnTo>
                      <a:lnTo>
                        <a:pt x="2233" y="3241"/>
                      </a:lnTo>
                      <a:lnTo>
                        <a:pt x="2161" y="3257"/>
                      </a:lnTo>
                      <a:lnTo>
                        <a:pt x="2088" y="3269"/>
                      </a:lnTo>
                      <a:lnTo>
                        <a:pt x="2014" y="3279"/>
                      </a:lnTo>
                      <a:lnTo>
                        <a:pt x="1938" y="3285"/>
                      </a:lnTo>
                      <a:lnTo>
                        <a:pt x="1862" y="3287"/>
                      </a:lnTo>
                      <a:lnTo>
                        <a:pt x="1786" y="3285"/>
                      </a:lnTo>
                      <a:lnTo>
                        <a:pt x="1711" y="3279"/>
                      </a:lnTo>
                      <a:lnTo>
                        <a:pt x="1637" y="3269"/>
                      </a:lnTo>
                      <a:lnTo>
                        <a:pt x="1564" y="3257"/>
                      </a:lnTo>
                      <a:lnTo>
                        <a:pt x="1492" y="3241"/>
                      </a:lnTo>
                      <a:lnTo>
                        <a:pt x="1421" y="3222"/>
                      </a:lnTo>
                      <a:lnTo>
                        <a:pt x="1352" y="3200"/>
                      </a:lnTo>
                      <a:lnTo>
                        <a:pt x="1286" y="3173"/>
                      </a:lnTo>
                      <a:lnTo>
                        <a:pt x="1220" y="3145"/>
                      </a:lnTo>
                      <a:lnTo>
                        <a:pt x="1155" y="3113"/>
                      </a:lnTo>
                      <a:lnTo>
                        <a:pt x="1093" y="3078"/>
                      </a:lnTo>
                      <a:lnTo>
                        <a:pt x="1033" y="3041"/>
                      </a:lnTo>
                      <a:lnTo>
                        <a:pt x="975" y="3002"/>
                      </a:lnTo>
                      <a:lnTo>
                        <a:pt x="918" y="2959"/>
                      </a:lnTo>
                      <a:lnTo>
                        <a:pt x="865" y="2914"/>
                      </a:lnTo>
                      <a:lnTo>
                        <a:pt x="813" y="2866"/>
                      </a:lnTo>
                      <a:lnTo>
                        <a:pt x="763" y="2817"/>
                      </a:lnTo>
                      <a:lnTo>
                        <a:pt x="717" y="2764"/>
                      </a:lnTo>
                      <a:lnTo>
                        <a:pt x="673" y="2711"/>
                      </a:lnTo>
                      <a:lnTo>
                        <a:pt x="632" y="2654"/>
                      </a:lnTo>
                      <a:lnTo>
                        <a:pt x="592" y="2596"/>
                      </a:lnTo>
                      <a:lnTo>
                        <a:pt x="557" y="2536"/>
                      </a:lnTo>
                      <a:lnTo>
                        <a:pt x="524" y="2474"/>
                      </a:lnTo>
                      <a:lnTo>
                        <a:pt x="494" y="2411"/>
                      </a:lnTo>
                      <a:lnTo>
                        <a:pt x="468" y="2346"/>
                      </a:lnTo>
                      <a:lnTo>
                        <a:pt x="445" y="2280"/>
                      </a:lnTo>
                      <a:lnTo>
                        <a:pt x="424" y="2211"/>
                      </a:lnTo>
                      <a:lnTo>
                        <a:pt x="407" y="2143"/>
                      </a:lnTo>
                      <a:lnTo>
                        <a:pt x="394" y="2072"/>
                      </a:lnTo>
                      <a:lnTo>
                        <a:pt x="385" y="2001"/>
                      </a:lnTo>
                      <a:lnTo>
                        <a:pt x="379" y="1928"/>
                      </a:lnTo>
                      <a:lnTo>
                        <a:pt x="378" y="1855"/>
                      </a:lnTo>
                      <a:lnTo>
                        <a:pt x="379" y="1781"/>
                      </a:lnTo>
                      <a:lnTo>
                        <a:pt x="385" y="1709"/>
                      </a:lnTo>
                      <a:lnTo>
                        <a:pt x="394" y="1637"/>
                      </a:lnTo>
                      <a:lnTo>
                        <a:pt x="407" y="1567"/>
                      </a:lnTo>
                      <a:lnTo>
                        <a:pt x="424" y="1498"/>
                      </a:lnTo>
                      <a:lnTo>
                        <a:pt x="445" y="1430"/>
                      </a:lnTo>
                      <a:lnTo>
                        <a:pt x="468" y="1363"/>
                      </a:lnTo>
                      <a:lnTo>
                        <a:pt x="494" y="1298"/>
                      </a:lnTo>
                      <a:lnTo>
                        <a:pt x="524" y="1235"/>
                      </a:lnTo>
                      <a:lnTo>
                        <a:pt x="557" y="1173"/>
                      </a:lnTo>
                      <a:lnTo>
                        <a:pt x="592" y="1113"/>
                      </a:lnTo>
                      <a:lnTo>
                        <a:pt x="632" y="1055"/>
                      </a:lnTo>
                      <a:lnTo>
                        <a:pt x="673" y="999"/>
                      </a:lnTo>
                      <a:lnTo>
                        <a:pt x="717" y="945"/>
                      </a:lnTo>
                      <a:lnTo>
                        <a:pt x="763" y="892"/>
                      </a:lnTo>
                      <a:lnTo>
                        <a:pt x="813" y="843"/>
                      </a:lnTo>
                      <a:lnTo>
                        <a:pt x="865" y="795"/>
                      </a:lnTo>
                      <a:lnTo>
                        <a:pt x="918" y="751"/>
                      </a:lnTo>
                      <a:lnTo>
                        <a:pt x="975" y="709"/>
                      </a:lnTo>
                      <a:lnTo>
                        <a:pt x="1033" y="668"/>
                      </a:lnTo>
                      <a:lnTo>
                        <a:pt x="1093" y="631"/>
                      </a:lnTo>
                      <a:lnTo>
                        <a:pt x="1155" y="596"/>
                      </a:lnTo>
                      <a:lnTo>
                        <a:pt x="1220" y="565"/>
                      </a:lnTo>
                      <a:lnTo>
                        <a:pt x="1286" y="536"/>
                      </a:lnTo>
                      <a:lnTo>
                        <a:pt x="1352" y="510"/>
                      </a:lnTo>
                      <a:lnTo>
                        <a:pt x="1421" y="488"/>
                      </a:lnTo>
                      <a:lnTo>
                        <a:pt x="1492" y="469"/>
                      </a:lnTo>
                      <a:lnTo>
                        <a:pt x="1564" y="453"/>
                      </a:lnTo>
                      <a:lnTo>
                        <a:pt x="1637" y="440"/>
                      </a:lnTo>
                      <a:lnTo>
                        <a:pt x="1711" y="431"/>
                      </a:lnTo>
                      <a:lnTo>
                        <a:pt x="1786" y="426"/>
                      </a:lnTo>
                      <a:lnTo>
                        <a:pt x="1862" y="424"/>
                      </a:lnTo>
                      <a:close/>
                      <a:moveTo>
                        <a:pt x="1862" y="1171"/>
                      </a:moveTo>
                      <a:lnTo>
                        <a:pt x="1899" y="1172"/>
                      </a:lnTo>
                      <a:lnTo>
                        <a:pt x="1934" y="1174"/>
                      </a:lnTo>
                      <a:lnTo>
                        <a:pt x="1970" y="1179"/>
                      </a:lnTo>
                      <a:lnTo>
                        <a:pt x="2005" y="1186"/>
                      </a:lnTo>
                      <a:lnTo>
                        <a:pt x="2039" y="1193"/>
                      </a:lnTo>
                      <a:lnTo>
                        <a:pt x="2073" y="1202"/>
                      </a:lnTo>
                      <a:lnTo>
                        <a:pt x="2105" y="1213"/>
                      </a:lnTo>
                      <a:lnTo>
                        <a:pt x="2138" y="1225"/>
                      </a:lnTo>
                      <a:lnTo>
                        <a:pt x="2169" y="1239"/>
                      </a:lnTo>
                      <a:lnTo>
                        <a:pt x="2199" y="1254"/>
                      </a:lnTo>
                      <a:lnTo>
                        <a:pt x="2230" y="1270"/>
                      </a:lnTo>
                      <a:lnTo>
                        <a:pt x="2258" y="1289"/>
                      </a:lnTo>
                      <a:lnTo>
                        <a:pt x="2285" y="1308"/>
                      </a:lnTo>
                      <a:lnTo>
                        <a:pt x="2313" y="1328"/>
                      </a:lnTo>
                      <a:lnTo>
                        <a:pt x="2338" y="1349"/>
                      </a:lnTo>
                      <a:lnTo>
                        <a:pt x="2363" y="1371"/>
                      </a:lnTo>
                      <a:lnTo>
                        <a:pt x="2387" y="1396"/>
                      </a:lnTo>
                      <a:lnTo>
                        <a:pt x="2409" y="1420"/>
                      </a:lnTo>
                      <a:lnTo>
                        <a:pt x="2430" y="1446"/>
                      </a:lnTo>
                      <a:lnTo>
                        <a:pt x="2450" y="1473"/>
                      </a:lnTo>
                      <a:lnTo>
                        <a:pt x="2469" y="1501"/>
                      </a:lnTo>
                      <a:lnTo>
                        <a:pt x="2486" y="1529"/>
                      </a:lnTo>
                      <a:lnTo>
                        <a:pt x="2501" y="1558"/>
                      </a:lnTo>
                      <a:lnTo>
                        <a:pt x="2515" y="1589"/>
                      </a:lnTo>
                      <a:lnTo>
                        <a:pt x="2528" y="1620"/>
                      </a:lnTo>
                      <a:lnTo>
                        <a:pt x="2539" y="1651"/>
                      </a:lnTo>
                      <a:lnTo>
                        <a:pt x="2550" y="1685"/>
                      </a:lnTo>
                      <a:lnTo>
                        <a:pt x="2557" y="1717"/>
                      </a:lnTo>
                      <a:lnTo>
                        <a:pt x="2564" y="1750"/>
                      </a:lnTo>
                      <a:lnTo>
                        <a:pt x="2568" y="1785"/>
                      </a:lnTo>
                      <a:lnTo>
                        <a:pt x="2571" y="1819"/>
                      </a:lnTo>
                      <a:lnTo>
                        <a:pt x="2572" y="1855"/>
                      </a:lnTo>
                      <a:lnTo>
                        <a:pt x="2571" y="1890"/>
                      </a:lnTo>
                      <a:lnTo>
                        <a:pt x="2568" y="1924"/>
                      </a:lnTo>
                      <a:lnTo>
                        <a:pt x="2564" y="1959"/>
                      </a:lnTo>
                      <a:lnTo>
                        <a:pt x="2557" y="1992"/>
                      </a:lnTo>
                      <a:lnTo>
                        <a:pt x="2550" y="2025"/>
                      </a:lnTo>
                      <a:lnTo>
                        <a:pt x="2539" y="2058"/>
                      </a:lnTo>
                      <a:lnTo>
                        <a:pt x="2528" y="2089"/>
                      </a:lnTo>
                      <a:lnTo>
                        <a:pt x="2515" y="2120"/>
                      </a:lnTo>
                      <a:lnTo>
                        <a:pt x="2501" y="2151"/>
                      </a:lnTo>
                      <a:lnTo>
                        <a:pt x="2486" y="2180"/>
                      </a:lnTo>
                      <a:lnTo>
                        <a:pt x="2469" y="2209"/>
                      </a:lnTo>
                      <a:lnTo>
                        <a:pt x="2450" y="2237"/>
                      </a:lnTo>
                      <a:lnTo>
                        <a:pt x="2430" y="2264"/>
                      </a:lnTo>
                      <a:lnTo>
                        <a:pt x="2409" y="2289"/>
                      </a:lnTo>
                      <a:lnTo>
                        <a:pt x="2387" y="2314"/>
                      </a:lnTo>
                      <a:lnTo>
                        <a:pt x="2363" y="2338"/>
                      </a:lnTo>
                      <a:lnTo>
                        <a:pt x="2338" y="2361"/>
                      </a:lnTo>
                      <a:lnTo>
                        <a:pt x="2313" y="2382"/>
                      </a:lnTo>
                      <a:lnTo>
                        <a:pt x="2285" y="2402"/>
                      </a:lnTo>
                      <a:lnTo>
                        <a:pt x="2258" y="2422"/>
                      </a:lnTo>
                      <a:lnTo>
                        <a:pt x="2230" y="2439"/>
                      </a:lnTo>
                      <a:lnTo>
                        <a:pt x="2199" y="2456"/>
                      </a:lnTo>
                      <a:lnTo>
                        <a:pt x="2169" y="2471"/>
                      </a:lnTo>
                      <a:lnTo>
                        <a:pt x="2138" y="2484"/>
                      </a:lnTo>
                      <a:lnTo>
                        <a:pt x="2105" y="2496"/>
                      </a:lnTo>
                      <a:lnTo>
                        <a:pt x="2073" y="2507"/>
                      </a:lnTo>
                      <a:lnTo>
                        <a:pt x="2039" y="2517"/>
                      </a:lnTo>
                      <a:lnTo>
                        <a:pt x="2005" y="2525"/>
                      </a:lnTo>
                      <a:lnTo>
                        <a:pt x="1970" y="2531"/>
                      </a:lnTo>
                      <a:lnTo>
                        <a:pt x="1934" y="2535"/>
                      </a:lnTo>
                      <a:lnTo>
                        <a:pt x="1899" y="2538"/>
                      </a:lnTo>
                      <a:lnTo>
                        <a:pt x="1862" y="2538"/>
                      </a:lnTo>
                      <a:lnTo>
                        <a:pt x="1826" y="2538"/>
                      </a:lnTo>
                      <a:lnTo>
                        <a:pt x="1789" y="2535"/>
                      </a:lnTo>
                      <a:lnTo>
                        <a:pt x="1754" y="2531"/>
                      </a:lnTo>
                      <a:lnTo>
                        <a:pt x="1720" y="2525"/>
                      </a:lnTo>
                      <a:lnTo>
                        <a:pt x="1685" y="2517"/>
                      </a:lnTo>
                      <a:lnTo>
                        <a:pt x="1652" y="2507"/>
                      </a:lnTo>
                      <a:lnTo>
                        <a:pt x="1618" y="2496"/>
                      </a:lnTo>
                      <a:lnTo>
                        <a:pt x="1587" y="2484"/>
                      </a:lnTo>
                      <a:lnTo>
                        <a:pt x="1556" y="2471"/>
                      </a:lnTo>
                      <a:lnTo>
                        <a:pt x="1524" y="2456"/>
                      </a:lnTo>
                      <a:lnTo>
                        <a:pt x="1495" y="2439"/>
                      </a:lnTo>
                      <a:lnTo>
                        <a:pt x="1467" y="2422"/>
                      </a:lnTo>
                      <a:lnTo>
                        <a:pt x="1438" y="2402"/>
                      </a:lnTo>
                      <a:lnTo>
                        <a:pt x="1412" y="2382"/>
                      </a:lnTo>
                      <a:lnTo>
                        <a:pt x="1386" y="2361"/>
                      </a:lnTo>
                      <a:lnTo>
                        <a:pt x="1361" y="2338"/>
                      </a:lnTo>
                      <a:lnTo>
                        <a:pt x="1338" y="2314"/>
                      </a:lnTo>
                      <a:lnTo>
                        <a:pt x="1316" y="2289"/>
                      </a:lnTo>
                      <a:lnTo>
                        <a:pt x="1295" y="2264"/>
                      </a:lnTo>
                      <a:lnTo>
                        <a:pt x="1274" y="2237"/>
                      </a:lnTo>
                      <a:lnTo>
                        <a:pt x="1256" y="2209"/>
                      </a:lnTo>
                      <a:lnTo>
                        <a:pt x="1239" y="2180"/>
                      </a:lnTo>
                      <a:lnTo>
                        <a:pt x="1223" y="2151"/>
                      </a:lnTo>
                      <a:lnTo>
                        <a:pt x="1209" y="2120"/>
                      </a:lnTo>
                      <a:lnTo>
                        <a:pt x="1196" y="2089"/>
                      </a:lnTo>
                      <a:lnTo>
                        <a:pt x="1185" y="2058"/>
                      </a:lnTo>
                      <a:lnTo>
                        <a:pt x="1175" y="2025"/>
                      </a:lnTo>
                      <a:lnTo>
                        <a:pt x="1168" y="1992"/>
                      </a:lnTo>
                      <a:lnTo>
                        <a:pt x="1161" y="1959"/>
                      </a:lnTo>
                      <a:lnTo>
                        <a:pt x="1157" y="1924"/>
                      </a:lnTo>
                      <a:lnTo>
                        <a:pt x="1154" y="1890"/>
                      </a:lnTo>
                      <a:lnTo>
                        <a:pt x="1153" y="1855"/>
                      </a:lnTo>
                      <a:lnTo>
                        <a:pt x="1154" y="1819"/>
                      </a:lnTo>
                      <a:lnTo>
                        <a:pt x="1157" y="1785"/>
                      </a:lnTo>
                      <a:lnTo>
                        <a:pt x="1161" y="1750"/>
                      </a:lnTo>
                      <a:lnTo>
                        <a:pt x="1168" y="1717"/>
                      </a:lnTo>
                      <a:lnTo>
                        <a:pt x="1175" y="1685"/>
                      </a:lnTo>
                      <a:lnTo>
                        <a:pt x="1185" y="1651"/>
                      </a:lnTo>
                      <a:lnTo>
                        <a:pt x="1196" y="1620"/>
                      </a:lnTo>
                      <a:lnTo>
                        <a:pt x="1209" y="1589"/>
                      </a:lnTo>
                      <a:lnTo>
                        <a:pt x="1223" y="1558"/>
                      </a:lnTo>
                      <a:lnTo>
                        <a:pt x="1239" y="1529"/>
                      </a:lnTo>
                      <a:lnTo>
                        <a:pt x="1256" y="1501"/>
                      </a:lnTo>
                      <a:lnTo>
                        <a:pt x="1274" y="1473"/>
                      </a:lnTo>
                      <a:lnTo>
                        <a:pt x="1295" y="1446"/>
                      </a:lnTo>
                      <a:lnTo>
                        <a:pt x="1316" y="1420"/>
                      </a:lnTo>
                      <a:lnTo>
                        <a:pt x="1338" y="1396"/>
                      </a:lnTo>
                      <a:lnTo>
                        <a:pt x="1361" y="1371"/>
                      </a:lnTo>
                      <a:lnTo>
                        <a:pt x="1386" y="1349"/>
                      </a:lnTo>
                      <a:lnTo>
                        <a:pt x="1412" y="1328"/>
                      </a:lnTo>
                      <a:lnTo>
                        <a:pt x="1438" y="1308"/>
                      </a:lnTo>
                      <a:lnTo>
                        <a:pt x="1467" y="1289"/>
                      </a:lnTo>
                      <a:lnTo>
                        <a:pt x="1495" y="1270"/>
                      </a:lnTo>
                      <a:lnTo>
                        <a:pt x="1524" y="1254"/>
                      </a:lnTo>
                      <a:lnTo>
                        <a:pt x="1556" y="1239"/>
                      </a:lnTo>
                      <a:lnTo>
                        <a:pt x="1587" y="1225"/>
                      </a:lnTo>
                      <a:lnTo>
                        <a:pt x="1618" y="1213"/>
                      </a:lnTo>
                      <a:lnTo>
                        <a:pt x="1652" y="1202"/>
                      </a:lnTo>
                      <a:lnTo>
                        <a:pt x="1685" y="1193"/>
                      </a:lnTo>
                      <a:lnTo>
                        <a:pt x="1720" y="1186"/>
                      </a:lnTo>
                      <a:lnTo>
                        <a:pt x="1754" y="1179"/>
                      </a:lnTo>
                      <a:lnTo>
                        <a:pt x="1789" y="1174"/>
                      </a:lnTo>
                      <a:lnTo>
                        <a:pt x="1826" y="1172"/>
                      </a:lnTo>
                      <a:lnTo>
                        <a:pt x="1862" y="1171"/>
                      </a:lnTo>
                      <a:close/>
                      <a:moveTo>
                        <a:pt x="0" y="1564"/>
                      </a:moveTo>
                      <a:lnTo>
                        <a:pt x="0" y="2071"/>
                      </a:lnTo>
                      <a:lnTo>
                        <a:pt x="400" y="2107"/>
                      </a:lnTo>
                      <a:lnTo>
                        <a:pt x="395" y="2077"/>
                      </a:lnTo>
                      <a:lnTo>
                        <a:pt x="390" y="2046"/>
                      </a:lnTo>
                      <a:lnTo>
                        <a:pt x="387" y="2014"/>
                      </a:lnTo>
                      <a:lnTo>
                        <a:pt x="383" y="1983"/>
                      </a:lnTo>
                      <a:lnTo>
                        <a:pt x="381" y="1951"/>
                      </a:lnTo>
                      <a:lnTo>
                        <a:pt x="379" y="1919"/>
                      </a:lnTo>
                      <a:lnTo>
                        <a:pt x="378" y="1887"/>
                      </a:lnTo>
                      <a:lnTo>
                        <a:pt x="378" y="1855"/>
                      </a:lnTo>
                      <a:lnTo>
                        <a:pt x="378" y="1808"/>
                      </a:lnTo>
                      <a:lnTo>
                        <a:pt x="381" y="1762"/>
                      </a:lnTo>
                      <a:lnTo>
                        <a:pt x="384" y="1716"/>
                      </a:lnTo>
                      <a:lnTo>
                        <a:pt x="390" y="1671"/>
                      </a:lnTo>
                      <a:lnTo>
                        <a:pt x="396" y="1625"/>
                      </a:lnTo>
                      <a:lnTo>
                        <a:pt x="404" y="1581"/>
                      </a:lnTo>
                      <a:lnTo>
                        <a:pt x="414" y="1537"/>
                      </a:lnTo>
                      <a:lnTo>
                        <a:pt x="425" y="1494"/>
                      </a:lnTo>
                      <a:lnTo>
                        <a:pt x="0" y="1564"/>
                      </a:lnTo>
                      <a:close/>
                      <a:moveTo>
                        <a:pt x="623" y="2641"/>
                      </a:moveTo>
                      <a:lnTo>
                        <a:pt x="339" y="2958"/>
                      </a:lnTo>
                      <a:lnTo>
                        <a:pt x="720" y="3339"/>
                      </a:lnTo>
                      <a:lnTo>
                        <a:pt x="1072" y="3065"/>
                      </a:lnTo>
                      <a:lnTo>
                        <a:pt x="1039" y="3045"/>
                      </a:lnTo>
                      <a:lnTo>
                        <a:pt x="1006" y="3023"/>
                      </a:lnTo>
                      <a:lnTo>
                        <a:pt x="974" y="3001"/>
                      </a:lnTo>
                      <a:lnTo>
                        <a:pt x="942" y="2977"/>
                      </a:lnTo>
                      <a:lnTo>
                        <a:pt x="912" y="2953"/>
                      </a:lnTo>
                      <a:lnTo>
                        <a:pt x="882" y="2928"/>
                      </a:lnTo>
                      <a:lnTo>
                        <a:pt x="852" y="2903"/>
                      </a:lnTo>
                      <a:lnTo>
                        <a:pt x="824" y="2876"/>
                      </a:lnTo>
                      <a:lnTo>
                        <a:pt x="796" y="2849"/>
                      </a:lnTo>
                      <a:lnTo>
                        <a:pt x="768" y="2822"/>
                      </a:lnTo>
                      <a:lnTo>
                        <a:pt x="742" y="2792"/>
                      </a:lnTo>
                      <a:lnTo>
                        <a:pt x="717" y="2763"/>
                      </a:lnTo>
                      <a:lnTo>
                        <a:pt x="691" y="2734"/>
                      </a:lnTo>
                      <a:lnTo>
                        <a:pt x="667" y="2704"/>
                      </a:lnTo>
                      <a:lnTo>
                        <a:pt x="645" y="2672"/>
                      </a:lnTo>
                      <a:lnTo>
                        <a:pt x="623" y="2641"/>
                      </a:lnTo>
                      <a:close/>
                      <a:moveTo>
                        <a:pt x="1530" y="3250"/>
                      </a:moveTo>
                      <a:lnTo>
                        <a:pt x="1608" y="3719"/>
                      </a:lnTo>
                      <a:lnTo>
                        <a:pt x="2116" y="3719"/>
                      </a:lnTo>
                      <a:lnTo>
                        <a:pt x="2155" y="3258"/>
                      </a:lnTo>
                      <a:lnTo>
                        <a:pt x="2119" y="3264"/>
                      </a:lnTo>
                      <a:lnTo>
                        <a:pt x="2083" y="3270"/>
                      </a:lnTo>
                      <a:lnTo>
                        <a:pt x="2048" y="3276"/>
                      </a:lnTo>
                      <a:lnTo>
                        <a:pt x="2011" y="3280"/>
                      </a:lnTo>
                      <a:lnTo>
                        <a:pt x="1974" y="3283"/>
                      </a:lnTo>
                      <a:lnTo>
                        <a:pt x="1937" y="3285"/>
                      </a:lnTo>
                      <a:lnTo>
                        <a:pt x="1900" y="3286"/>
                      </a:lnTo>
                      <a:lnTo>
                        <a:pt x="1862" y="3287"/>
                      </a:lnTo>
                      <a:lnTo>
                        <a:pt x="1820" y="3286"/>
                      </a:lnTo>
                      <a:lnTo>
                        <a:pt x="1777" y="3284"/>
                      </a:lnTo>
                      <a:lnTo>
                        <a:pt x="1735" y="3282"/>
                      </a:lnTo>
                      <a:lnTo>
                        <a:pt x="1693" y="3277"/>
                      </a:lnTo>
                      <a:lnTo>
                        <a:pt x="1652" y="3271"/>
                      </a:lnTo>
                      <a:lnTo>
                        <a:pt x="1611" y="3265"/>
                      </a:lnTo>
                      <a:lnTo>
                        <a:pt x="1571" y="3258"/>
                      </a:lnTo>
                      <a:lnTo>
                        <a:pt x="1530" y="3250"/>
                      </a:lnTo>
                      <a:close/>
                      <a:moveTo>
                        <a:pt x="2653" y="3065"/>
                      </a:moveTo>
                      <a:lnTo>
                        <a:pt x="3005" y="3339"/>
                      </a:lnTo>
                      <a:lnTo>
                        <a:pt x="3386" y="2958"/>
                      </a:lnTo>
                      <a:lnTo>
                        <a:pt x="3102" y="2640"/>
                      </a:lnTo>
                      <a:lnTo>
                        <a:pt x="3080" y="2672"/>
                      </a:lnTo>
                      <a:lnTo>
                        <a:pt x="3057" y="2703"/>
                      </a:lnTo>
                      <a:lnTo>
                        <a:pt x="3033" y="2734"/>
                      </a:lnTo>
                      <a:lnTo>
                        <a:pt x="3008" y="2763"/>
                      </a:lnTo>
                      <a:lnTo>
                        <a:pt x="2983" y="2792"/>
                      </a:lnTo>
                      <a:lnTo>
                        <a:pt x="2956" y="2821"/>
                      </a:lnTo>
                      <a:lnTo>
                        <a:pt x="2929" y="2849"/>
                      </a:lnTo>
                      <a:lnTo>
                        <a:pt x="2901" y="2875"/>
                      </a:lnTo>
                      <a:lnTo>
                        <a:pt x="2872" y="2902"/>
                      </a:lnTo>
                      <a:lnTo>
                        <a:pt x="2843" y="2928"/>
                      </a:lnTo>
                      <a:lnTo>
                        <a:pt x="2813" y="2952"/>
                      </a:lnTo>
                      <a:lnTo>
                        <a:pt x="2782" y="2976"/>
                      </a:lnTo>
                      <a:lnTo>
                        <a:pt x="2751" y="3000"/>
                      </a:lnTo>
                      <a:lnTo>
                        <a:pt x="2719" y="3023"/>
                      </a:lnTo>
                      <a:lnTo>
                        <a:pt x="2686" y="3044"/>
                      </a:lnTo>
                      <a:lnTo>
                        <a:pt x="2653" y="3065"/>
                      </a:lnTo>
                      <a:close/>
                      <a:moveTo>
                        <a:pt x="3327" y="2093"/>
                      </a:moveTo>
                      <a:lnTo>
                        <a:pt x="3682" y="2028"/>
                      </a:lnTo>
                      <a:lnTo>
                        <a:pt x="3682" y="1564"/>
                      </a:lnTo>
                      <a:lnTo>
                        <a:pt x="3470" y="1522"/>
                      </a:lnTo>
                      <a:lnTo>
                        <a:pt x="3299" y="1493"/>
                      </a:lnTo>
                      <a:lnTo>
                        <a:pt x="3311" y="1537"/>
                      </a:lnTo>
                      <a:lnTo>
                        <a:pt x="3320" y="1581"/>
                      </a:lnTo>
                      <a:lnTo>
                        <a:pt x="3329" y="1625"/>
                      </a:lnTo>
                      <a:lnTo>
                        <a:pt x="3335" y="1671"/>
                      </a:lnTo>
                      <a:lnTo>
                        <a:pt x="3341" y="1716"/>
                      </a:lnTo>
                      <a:lnTo>
                        <a:pt x="3344" y="1762"/>
                      </a:lnTo>
                      <a:lnTo>
                        <a:pt x="3347" y="1808"/>
                      </a:lnTo>
                      <a:lnTo>
                        <a:pt x="3348" y="1855"/>
                      </a:lnTo>
                      <a:lnTo>
                        <a:pt x="3347" y="1885"/>
                      </a:lnTo>
                      <a:lnTo>
                        <a:pt x="3346" y="1915"/>
                      </a:lnTo>
                      <a:lnTo>
                        <a:pt x="3344" y="1946"/>
                      </a:lnTo>
                      <a:lnTo>
                        <a:pt x="3342" y="1976"/>
                      </a:lnTo>
                      <a:lnTo>
                        <a:pt x="3339" y="2005"/>
                      </a:lnTo>
                      <a:lnTo>
                        <a:pt x="3336" y="2034"/>
                      </a:lnTo>
                      <a:lnTo>
                        <a:pt x="3332" y="2065"/>
                      </a:lnTo>
                      <a:lnTo>
                        <a:pt x="3327" y="2093"/>
                      </a:lnTo>
                      <a:close/>
                      <a:moveTo>
                        <a:pt x="3085" y="1043"/>
                      </a:moveTo>
                      <a:lnTo>
                        <a:pt x="3301" y="719"/>
                      </a:lnTo>
                      <a:lnTo>
                        <a:pt x="2962" y="339"/>
                      </a:lnTo>
                      <a:lnTo>
                        <a:pt x="2632" y="632"/>
                      </a:lnTo>
                      <a:lnTo>
                        <a:pt x="2666" y="652"/>
                      </a:lnTo>
                      <a:lnTo>
                        <a:pt x="2698" y="673"/>
                      </a:lnTo>
                      <a:lnTo>
                        <a:pt x="2731" y="694"/>
                      </a:lnTo>
                      <a:lnTo>
                        <a:pt x="2762" y="718"/>
                      </a:lnTo>
                      <a:lnTo>
                        <a:pt x="2792" y="741"/>
                      </a:lnTo>
                      <a:lnTo>
                        <a:pt x="2823" y="765"/>
                      </a:lnTo>
                      <a:lnTo>
                        <a:pt x="2852" y="789"/>
                      </a:lnTo>
                      <a:lnTo>
                        <a:pt x="2881" y="815"/>
                      </a:lnTo>
                      <a:lnTo>
                        <a:pt x="2909" y="841"/>
                      </a:lnTo>
                      <a:lnTo>
                        <a:pt x="2936" y="868"/>
                      </a:lnTo>
                      <a:lnTo>
                        <a:pt x="2963" y="895"/>
                      </a:lnTo>
                      <a:lnTo>
                        <a:pt x="2989" y="924"/>
                      </a:lnTo>
                      <a:lnTo>
                        <a:pt x="3014" y="953"/>
                      </a:lnTo>
                      <a:lnTo>
                        <a:pt x="3038" y="982"/>
                      </a:lnTo>
                      <a:lnTo>
                        <a:pt x="3062" y="1013"/>
                      </a:lnTo>
                      <a:lnTo>
                        <a:pt x="3085" y="1043"/>
                      </a:lnTo>
                      <a:close/>
                      <a:moveTo>
                        <a:pt x="2154" y="452"/>
                      </a:moveTo>
                      <a:lnTo>
                        <a:pt x="2116" y="0"/>
                      </a:lnTo>
                      <a:lnTo>
                        <a:pt x="1608" y="0"/>
                      </a:lnTo>
                      <a:lnTo>
                        <a:pt x="1532" y="459"/>
                      </a:lnTo>
                      <a:lnTo>
                        <a:pt x="1572" y="451"/>
                      </a:lnTo>
                      <a:lnTo>
                        <a:pt x="1612" y="444"/>
                      </a:lnTo>
                      <a:lnTo>
                        <a:pt x="1653" y="438"/>
                      </a:lnTo>
                      <a:lnTo>
                        <a:pt x="1694" y="433"/>
                      </a:lnTo>
                      <a:lnTo>
                        <a:pt x="1736" y="429"/>
                      </a:lnTo>
                      <a:lnTo>
                        <a:pt x="1778" y="426"/>
                      </a:lnTo>
                      <a:lnTo>
                        <a:pt x="1820" y="424"/>
                      </a:lnTo>
                      <a:lnTo>
                        <a:pt x="1862" y="424"/>
                      </a:lnTo>
                      <a:lnTo>
                        <a:pt x="1900" y="424"/>
                      </a:lnTo>
                      <a:lnTo>
                        <a:pt x="1937" y="426"/>
                      </a:lnTo>
                      <a:lnTo>
                        <a:pt x="1974" y="428"/>
                      </a:lnTo>
                      <a:lnTo>
                        <a:pt x="2010" y="431"/>
                      </a:lnTo>
                      <a:lnTo>
                        <a:pt x="2047" y="435"/>
                      </a:lnTo>
                      <a:lnTo>
                        <a:pt x="2083" y="440"/>
                      </a:lnTo>
                      <a:lnTo>
                        <a:pt x="2118" y="445"/>
                      </a:lnTo>
                      <a:lnTo>
                        <a:pt x="2154" y="452"/>
                      </a:lnTo>
                      <a:close/>
                      <a:moveTo>
                        <a:pt x="1122" y="615"/>
                      </a:moveTo>
                      <a:lnTo>
                        <a:pt x="762" y="296"/>
                      </a:lnTo>
                      <a:lnTo>
                        <a:pt x="382" y="676"/>
                      </a:lnTo>
                      <a:lnTo>
                        <a:pt x="653" y="1025"/>
                      </a:lnTo>
                      <a:lnTo>
                        <a:pt x="676" y="995"/>
                      </a:lnTo>
                      <a:lnTo>
                        <a:pt x="701" y="964"/>
                      </a:lnTo>
                      <a:lnTo>
                        <a:pt x="726" y="934"/>
                      </a:lnTo>
                      <a:lnTo>
                        <a:pt x="752" y="906"/>
                      </a:lnTo>
                      <a:lnTo>
                        <a:pt x="780" y="877"/>
                      </a:lnTo>
                      <a:lnTo>
                        <a:pt x="807" y="849"/>
                      </a:lnTo>
                      <a:lnTo>
                        <a:pt x="835" y="823"/>
                      </a:lnTo>
                      <a:lnTo>
                        <a:pt x="865" y="796"/>
                      </a:lnTo>
                      <a:lnTo>
                        <a:pt x="894" y="771"/>
                      </a:lnTo>
                      <a:lnTo>
                        <a:pt x="924" y="746"/>
                      </a:lnTo>
                      <a:lnTo>
                        <a:pt x="956" y="723"/>
                      </a:lnTo>
                      <a:lnTo>
                        <a:pt x="988" y="699"/>
                      </a:lnTo>
                      <a:lnTo>
                        <a:pt x="1020" y="677"/>
                      </a:lnTo>
                      <a:lnTo>
                        <a:pt x="1053" y="655"/>
                      </a:lnTo>
                      <a:lnTo>
                        <a:pt x="1087" y="635"/>
                      </a:lnTo>
                      <a:lnTo>
                        <a:pt x="1122" y="6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9" name="Rectangle 205"/>
              <p:cNvSpPr>
                <a:spLocks noChangeArrowheads="1"/>
              </p:cNvSpPr>
              <p:nvPr/>
            </p:nvSpPr>
            <p:spPr bwMode="auto">
              <a:xfrm>
                <a:off x="611" y="2478"/>
                <a:ext cx="680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MSC Pool</a:t>
                </a:r>
              </a:p>
            </p:txBody>
          </p:sp>
        </p:grpSp>
        <p:sp>
          <p:nvSpPr>
            <p:cNvPr id="115" name="AutoShape 208"/>
            <p:cNvSpPr>
              <a:spLocks noChangeAspect="1" noChangeArrowheads="1" noTextEdit="1"/>
            </p:cNvSpPr>
            <p:nvPr/>
          </p:nvSpPr>
          <p:spPr bwMode="auto">
            <a:xfrm>
              <a:off x="2116138" y="3341688"/>
              <a:ext cx="163512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" name="Group 230"/>
            <p:cNvGrpSpPr>
              <a:grpSpLocks/>
            </p:cNvGrpSpPr>
            <p:nvPr/>
          </p:nvGrpSpPr>
          <p:grpSpPr bwMode="auto">
            <a:xfrm>
              <a:off x="2011363" y="2827338"/>
              <a:ext cx="360362" cy="306387"/>
              <a:chOff x="1790" y="2096"/>
              <a:chExt cx="377" cy="209"/>
            </a:xfrm>
          </p:grpSpPr>
          <p:sp>
            <p:nvSpPr>
              <p:cNvPr id="285" name="Rectangle 231"/>
              <p:cNvSpPr>
                <a:spLocks noChangeArrowheads="1"/>
              </p:cNvSpPr>
              <p:nvPr/>
            </p:nvSpPr>
            <p:spPr bwMode="auto">
              <a:xfrm>
                <a:off x="1790" y="2199"/>
                <a:ext cx="377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</a:rPr>
                  <a:t>省内</a:t>
                </a:r>
                <a:r>
                  <a:rPr lang="en-US" altLang="zh-CN" sz="1100">
                    <a:solidFill>
                      <a:srgbClr val="000000"/>
                    </a:solidFill>
                  </a:rPr>
                  <a:t>CMN</a:t>
                </a:r>
              </a:p>
            </p:txBody>
          </p:sp>
          <p:grpSp>
            <p:nvGrpSpPr>
              <p:cNvPr id="18" name="Group 232"/>
              <p:cNvGrpSpPr>
                <a:grpSpLocks noChangeAspect="1"/>
              </p:cNvGrpSpPr>
              <p:nvPr/>
            </p:nvGrpSpPr>
            <p:grpSpPr bwMode="auto">
              <a:xfrm>
                <a:off x="1906" y="2096"/>
                <a:ext cx="152" cy="106"/>
                <a:chOff x="2682" y="700"/>
                <a:chExt cx="654" cy="460"/>
              </a:xfrm>
            </p:grpSpPr>
            <p:sp>
              <p:nvSpPr>
                <p:cNvPr id="287" name="AutoShape 23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82" y="700"/>
                  <a:ext cx="654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" name="Freeform 234"/>
                <p:cNvSpPr>
                  <a:spLocks/>
                </p:cNvSpPr>
                <p:nvPr/>
              </p:nvSpPr>
              <p:spPr bwMode="auto">
                <a:xfrm>
                  <a:off x="2682" y="700"/>
                  <a:ext cx="654" cy="460"/>
                </a:xfrm>
                <a:custGeom>
                  <a:avLst/>
                  <a:gdLst>
                    <a:gd name="T0" fmla="*/ 0 w 16350"/>
                    <a:gd name="T1" fmla="*/ 0 h 11500"/>
                    <a:gd name="T2" fmla="*/ 0 w 16350"/>
                    <a:gd name="T3" fmla="*/ 0 h 11500"/>
                    <a:gd name="T4" fmla="*/ 0 w 16350"/>
                    <a:gd name="T5" fmla="*/ 0 h 11500"/>
                    <a:gd name="T6" fmla="*/ 0 w 16350"/>
                    <a:gd name="T7" fmla="*/ 0 h 11500"/>
                    <a:gd name="T8" fmla="*/ 0 w 16350"/>
                    <a:gd name="T9" fmla="*/ 0 h 11500"/>
                    <a:gd name="T10" fmla="*/ 0 w 16350"/>
                    <a:gd name="T11" fmla="*/ 0 h 11500"/>
                    <a:gd name="T12" fmla="*/ 0 w 16350"/>
                    <a:gd name="T13" fmla="*/ 0 h 11500"/>
                    <a:gd name="T14" fmla="*/ 0 w 16350"/>
                    <a:gd name="T15" fmla="*/ 0 h 11500"/>
                    <a:gd name="T16" fmla="*/ 0 w 16350"/>
                    <a:gd name="T17" fmla="*/ 0 h 115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350"/>
                    <a:gd name="T28" fmla="*/ 0 h 11500"/>
                    <a:gd name="T29" fmla="*/ 16350 w 16350"/>
                    <a:gd name="T30" fmla="*/ 11500 h 1150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350" h="11500">
                      <a:moveTo>
                        <a:pt x="15447" y="11500"/>
                      </a:moveTo>
                      <a:lnTo>
                        <a:pt x="15447" y="11500"/>
                      </a:lnTo>
                      <a:lnTo>
                        <a:pt x="16350" y="8294"/>
                      </a:lnTo>
                      <a:lnTo>
                        <a:pt x="11700" y="0"/>
                      </a:lnTo>
                      <a:lnTo>
                        <a:pt x="11699" y="0"/>
                      </a:lnTo>
                      <a:lnTo>
                        <a:pt x="5704" y="0"/>
                      </a:lnTo>
                      <a:lnTo>
                        <a:pt x="4776" y="1374"/>
                      </a:lnTo>
                      <a:lnTo>
                        <a:pt x="0" y="11500"/>
                      </a:lnTo>
                      <a:lnTo>
                        <a:pt x="15447" y="1150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9" name="Freeform 235"/>
                <p:cNvSpPr>
                  <a:spLocks/>
                </p:cNvSpPr>
                <p:nvPr/>
              </p:nvSpPr>
              <p:spPr bwMode="auto">
                <a:xfrm>
                  <a:off x="2682" y="755"/>
                  <a:ext cx="618" cy="405"/>
                </a:xfrm>
                <a:custGeom>
                  <a:avLst/>
                  <a:gdLst>
                    <a:gd name="T0" fmla="*/ 0 w 15447"/>
                    <a:gd name="T1" fmla="*/ 0 h 10126"/>
                    <a:gd name="T2" fmla="*/ 0 w 15447"/>
                    <a:gd name="T3" fmla="*/ 0 h 10126"/>
                    <a:gd name="T4" fmla="*/ 0 w 15447"/>
                    <a:gd name="T5" fmla="*/ 0 h 10126"/>
                    <a:gd name="T6" fmla="*/ 0 w 15447"/>
                    <a:gd name="T7" fmla="*/ 0 h 10126"/>
                    <a:gd name="T8" fmla="*/ 0 w 15447"/>
                    <a:gd name="T9" fmla="*/ 0 h 101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447"/>
                    <a:gd name="T16" fmla="*/ 0 h 10126"/>
                    <a:gd name="T17" fmla="*/ 15447 w 15447"/>
                    <a:gd name="T18" fmla="*/ 10126 h 101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447" h="10126">
                      <a:moveTo>
                        <a:pt x="4776" y="0"/>
                      </a:moveTo>
                      <a:lnTo>
                        <a:pt x="10773" y="0"/>
                      </a:lnTo>
                      <a:lnTo>
                        <a:pt x="15447" y="10126"/>
                      </a:lnTo>
                      <a:lnTo>
                        <a:pt x="0" y="10126"/>
                      </a:lnTo>
                      <a:lnTo>
                        <a:pt x="4776" y="0"/>
                      </a:lnTo>
                      <a:close/>
                    </a:path>
                  </a:pathLst>
                </a:cu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0" name="Freeform 236"/>
                <p:cNvSpPr>
                  <a:spLocks/>
                </p:cNvSpPr>
                <p:nvPr/>
              </p:nvSpPr>
              <p:spPr bwMode="auto">
                <a:xfrm>
                  <a:off x="2873" y="700"/>
                  <a:ext cx="277" cy="55"/>
                </a:xfrm>
                <a:custGeom>
                  <a:avLst/>
                  <a:gdLst>
                    <a:gd name="T0" fmla="*/ 0 w 6924"/>
                    <a:gd name="T1" fmla="*/ 0 h 1374"/>
                    <a:gd name="T2" fmla="*/ 0 w 6924"/>
                    <a:gd name="T3" fmla="*/ 0 h 1374"/>
                    <a:gd name="T4" fmla="*/ 0 w 6924"/>
                    <a:gd name="T5" fmla="*/ 0 h 1374"/>
                    <a:gd name="T6" fmla="*/ 0 w 6924"/>
                    <a:gd name="T7" fmla="*/ 0 h 1374"/>
                    <a:gd name="T8" fmla="*/ 0 w 6924"/>
                    <a:gd name="T9" fmla="*/ 0 h 13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24"/>
                    <a:gd name="T16" fmla="*/ 0 h 1374"/>
                    <a:gd name="T17" fmla="*/ 6924 w 6924"/>
                    <a:gd name="T18" fmla="*/ 1374 h 13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24" h="1374">
                      <a:moveTo>
                        <a:pt x="0" y="1374"/>
                      </a:moveTo>
                      <a:lnTo>
                        <a:pt x="5997" y="1374"/>
                      </a:lnTo>
                      <a:lnTo>
                        <a:pt x="6924" y="0"/>
                      </a:lnTo>
                      <a:lnTo>
                        <a:pt x="928" y="0"/>
                      </a:lnTo>
                      <a:lnTo>
                        <a:pt x="0" y="1374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1" name="Freeform 237"/>
                <p:cNvSpPr>
                  <a:spLocks/>
                </p:cNvSpPr>
                <p:nvPr/>
              </p:nvSpPr>
              <p:spPr bwMode="auto">
                <a:xfrm>
                  <a:off x="3113" y="700"/>
                  <a:ext cx="223" cy="460"/>
                </a:xfrm>
                <a:custGeom>
                  <a:avLst/>
                  <a:gdLst>
                    <a:gd name="T0" fmla="*/ 0 w 5577"/>
                    <a:gd name="T1" fmla="*/ 0 h 11500"/>
                    <a:gd name="T2" fmla="*/ 0 w 5577"/>
                    <a:gd name="T3" fmla="*/ 0 h 11500"/>
                    <a:gd name="T4" fmla="*/ 0 w 5577"/>
                    <a:gd name="T5" fmla="*/ 0 h 11500"/>
                    <a:gd name="T6" fmla="*/ 0 w 5577"/>
                    <a:gd name="T7" fmla="*/ 0 h 11500"/>
                    <a:gd name="T8" fmla="*/ 0 w 5577"/>
                    <a:gd name="T9" fmla="*/ 0 h 115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7"/>
                    <a:gd name="T16" fmla="*/ 0 h 11500"/>
                    <a:gd name="T17" fmla="*/ 5577 w 5577"/>
                    <a:gd name="T18" fmla="*/ 11500 h 115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7" h="11500">
                      <a:moveTo>
                        <a:pt x="927" y="0"/>
                      </a:moveTo>
                      <a:lnTo>
                        <a:pt x="0" y="1374"/>
                      </a:lnTo>
                      <a:lnTo>
                        <a:pt x="4674" y="11500"/>
                      </a:lnTo>
                      <a:lnTo>
                        <a:pt x="5577" y="8294"/>
                      </a:lnTo>
                      <a:lnTo>
                        <a:pt x="927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2" name="Freeform 238"/>
                <p:cNvSpPr>
                  <a:spLocks noEditPoints="1"/>
                </p:cNvSpPr>
                <p:nvPr/>
              </p:nvSpPr>
              <p:spPr bwMode="auto">
                <a:xfrm>
                  <a:off x="2809" y="924"/>
                  <a:ext cx="202" cy="205"/>
                </a:xfrm>
                <a:custGeom>
                  <a:avLst/>
                  <a:gdLst>
                    <a:gd name="T0" fmla="*/ 0 w 5055"/>
                    <a:gd name="T1" fmla="*/ 0 h 5121"/>
                    <a:gd name="T2" fmla="*/ 0 w 5055"/>
                    <a:gd name="T3" fmla="*/ 0 h 5121"/>
                    <a:gd name="T4" fmla="*/ 0 w 5055"/>
                    <a:gd name="T5" fmla="*/ 0 h 5121"/>
                    <a:gd name="T6" fmla="*/ 0 w 5055"/>
                    <a:gd name="T7" fmla="*/ 0 h 5121"/>
                    <a:gd name="T8" fmla="*/ 0 w 5055"/>
                    <a:gd name="T9" fmla="*/ 0 h 5121"/>
                    <a:gd name="T10" fmla="*/ 0 w 5055"/>
                    <a:gd name="T11" fmla="*/ 0 h 5121"/>
                    <a:gd name="T12" fmla="*/ 0 w 5055"/>
                    <a:gd name="T13" fmla="*/ 0 h 5121"/>
                    <a:gd name="T14" fmla="*/ 0 w 5055"/>
                    <a:gd name="T15" fmla="*/ 0 h 5121"/>
                    <a:gd name="T16" fmla="*/ 0 w 5055"/>
                    <a:gd name="T17" fmla="*/ 0 h 5121"/>
                    <a:gd name="T18" fmla="*/ 0 w 5055"/>
                    <a:gd name="T19" fmla="*/ 0 h 5121"/>
                    <a:gd name="T20" fmla="*/ 0 w 5055"/>
                    <a:gd name="T21" fmla="*/ 0 h 5121"/>
                    <a:gd name="T22" fmla="*/ 0 w 5055"/>
                    <a:gd name="T23" fmla="*/ 0 h 5121"/>
                    <a:gd name="T24" fmla="*/ 0 w 5055"/>
                    <a:gd name="T25" fmla="*/ 0 h 5121"/>
                    <a:gd name="T26" fmla="*/ 0 w 5055"/>
                    <a:gd name="T27" fmla="*/ 0 h 5121"/>
                    <a:gd name="T28" fmla="*/ 0 w 5055"/>
                    <a:gd name="T29" fmla="*/ 0 h 5121"/>
                    <a:gd name="T30" fmla="*/ 0 w 5055"/>
                    <a:gd name="T31" fmla="*/ 0 h 5121"/>
                    <a:gd name="T32" fmla="*/ 0 w 5055"/>
                    <a:gd name="T33" fmla="*/ 0 h 5121"/>
                    <a:gd name="T34" fmla="*/ 0 w 5055"/>
                    <a:gd name="T35" fmla="*/ 0 h 5121"/>
                    <a:gd name="T36" fmla="*/ 0 w 5055"/>
                    <a:gd name="T37" fmla="*/ 0 h 5121"/>
                    <a:gd name="T38" fmla="*/ 0 w 5055"/>
                    <a:gd name="T39" fmla="*/ 0 h 5121"/>
                    <a:gd name="T40" fmla="*/ 0 w 5055"/>
                    <a:gd name="T41" fmla="*/ 0 h 5121"/>
                    <a:gd name="T42" fmla="*/ 0 w 5055"/>
                    <a:gd name="T43" fmla="*/ 0 h 5121"/>
                    <a:gd name="T44" fmla="*/ 0 w 5055"/>
                    <a:gd name="T45" fmla="*/ 0 h 5121"/>
                    <a:gd name="T46" fmla="*/ 0 w 5055"/>
                    <a:gd name="T47" fmla="*/ 0 h 5121"/>
                    <a:gd name="T48" fmla="*/ 0 w 5055"/>
                    <a:gd name="T49" fmla="*/ 0 h 5121"/>
                    <a:gd name="T50" fmla="*/ 0 w 5055"/>
                    <a:gd name="T51" fmla="*/ 0 h 5121"/>
                    <a:gd name="T52" fmla="*/ 0 w 5055"/>
                    <a:gd name="T53" fmla="*/ 0 h 5121"/>
                    <a:gd name="T54" fmla="*/ 0 w 5055"/>
                    <a:gd name="T55" fmla="*/ 0 h 5121"/>
                    <a:gd name="T56" fmla="*/ 0 w 5055"/>
                    <a:gd name="T57" fmla="*/ 0 h 5121"/>
                    <a:gd name="T58" fmla="*/ 0 w 5055"/>
                    <a:gd name="T59" fmla="*/ 0 h 5121"/>
                    <a:gd name="T60" fmla="*/ 0 w 5055"/>
                    <a:gd name="T61" fmla="*/ 0 h 5121"/>
                    <a:gd name="T62" fmla="*/ 0 w 5055"/>
                    <a:gd name="T63" fmla="*/ 0 h 5121"/>
                    <a:gd name="T64" fmla="*/ 0 w 5055"/>
                    <a:gd name="T65" fmla="*/ 0 h 5121"/>
                    <a:gd name="T66" fmla="*/ 0 w 5055"/>
                    <a:gd name="T67" fmla="*/ 0 h 5121"/>
                    <a:gd name="T68" fmla="*/ 0 w 5055"/>
                    <a:gd name="T69" fmla="*/ 0 h 5121"/>
                    <a:gd name="T70" fmla="*/ 0 w 5055"/>
                    <a:gd name="T71" fmla="*/ 0 h 5121"/>
                    <a:gd name="T72" fmla="*/ 0 w 5055"/>
                    <a:gd name="T73" fmla="*/ 0 h 5121"/>
                    <a:gd name="T74" fmla="*/ 0 w 5055"/>
                    <a:gd name="T75" fmla="*/ 0 h 5121"/>
                    <a:gd name="T76" fmla="*/ 0 w 5055"/>
                    <a:gd name="T77" fmla="*/ 0 h 5121"/>
                    <a:gd name="T78" fmla="*/ 0 w 5055"/>
                    <a:gd name="T79" fmla="*/ 0 h 5121"/>
                    <a:gd name="T80" fmla="*/ 0 w 5055"/>
                    <a:gd name="T81" fmla="*/ 0 h 5121"/>
                    <a:gd name="T82" fmla="*/ 0 w 5055"/>
                    <a:gd name="T83" fmla="*/ 0 h 5121"/>
                    <a:gd name="T84" fmla="*/ 0 w 5055"/>
                    <a:gd name="T85" fmla="*/ 0 h 5121"/>
                    <a:gd name="T86" fmla="*/ 0 w 5055"/>
                    <a:gd name="T87" fmla="*/ 0 h 5121"/>
                    <a:gd name="T88" fmla="*/ 0 w 5055"/>
                    <a:gd name="T89" fmla="*/ 0 h 5121"/>
                    <a:gd name="T90" fmla="*/ 0 w 5055"/>
                    <a:gd name="T91" fmla="*/ 0 h 5121"/>
                    <a:gd name="T92" fmla="*/ 0 w 5055"/>
                    <a:gd name="T93" fmla="*/ 0 h 5121"/>
                    <a:gd name="T94" fmla="*/ 0 w 5055"/>
                    <a:gd name="T95" fmla="*/ 0 h 5121"/>
                    <a:gd name="T96" fmla="*/ 0 w 5055"/>
                    <a:gd name="T97" fmla="*/ 0 h 5121"/>
                    <a:gd name="T98" fmla="*/ 0 w 5055"/>
                    <a:gd name="T99" fmla="*/ 0 h 5121"/>
                    <a:gd name="T100" fmla="*/ 0 w 5055"/>
                    <a:gd name="T101" fmla="*/ 0 h 5121"/>
                    <a:gd name="T102" fmla="*/ 0 w 5055"/>
                    <a:gd name="T103" fmla="*/ 0 h 5121"/>
                    <a:gd name="T104" fmla="*/ 0 w 5055"/>
                    <a:gd name="T105" fmla="*/ 0 h 5121"/>
                    <a:gd name="T106" fmla="*/ 0 w 5055"/>
                    <a:gd name="T107" fmla="*/ 0 h 5121"/>
                    <a:gd name="T108" fmla="*/ 0 w 5055"/>
                    <a:gd name="T109" fmla="*/ 0 h 5121"/>
                    <a:gd name="T110" fmla="*/ 0 w 5055"/>
                    <a:gd name="T111" fmla="*/ 0 h 5121"/>
                    <a:gd name="T112" fmla="*/ 0 w 5055"/>
                    <a:gd name="T113" fmla="*/ 0 h 5121"/>
                    <a:gd name="T114" fmla="*/ 0 w 5055"/>
                    <a:gd name="T115" fmla="*/ 0 h 5121"/>
                    <a:gd name="T116" fmla="*/ 0 w 5055"/>
                    <a:gd name="T117" fmla="*/ 0 h 5121"/>
                    <a:gd name="T118" fmla="*/ 0 w 5055"/>
                    <a:gd name="T119" fmla="*/ 0 h 5121"/>
                    <a:gd name="T120" fmla="*/ 0 w 5055"/>
                    <a:gd name="T121" fmla="*/ 0 h 512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5055"/>
                    <a:gd name="T184" fmla="*/ 0 h 5121"/>
                    <a:gd name="T185" fmla="*/ 5055 w 5055"/>
                    <a:gd name="T186" fmla="*/ 5121 h 512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5055" h="5121">
                      <a:moveTo>
                        <a:pt x="2556" y="584"/>
                      </a:moveTo>
                      <a:lnTo>
                        <a:pt x="2661" y="586"/>
                      </a:lnTo>
                      <a:lnTo>
                        <a:pt x="2764" y="594"/>
                      </a:lnTo>
                      <a:lnTo>
                        <a:pt x="2865" y="606"/>
                      </a:lnTo>
                      <a:lnTo>
                        <a:pt x="2965" y="624"/>
                      </a:lnTo>
                      <a:lnTo>
                        <a:pt x="3063" y="646"/>
                      </a:lnTo>
                      <a:lnTo>
                        <a:pt x="3161" y="672"/>
                      </a:lnTo>
                      <a:lnTo>
                        <a:pt x="3256" y="703"/>
                      </a:lnTo>
                      <a:lnTo>
                        <a:pt x="3348" y="738"/>
                      </a:lnTo>
                      <a:lnTo>
                        <a:pt x="3437" y="778"/>
                      </a:lnTo>
                      <a:lnTo>
                        <a:pt x="3525" y="822"/>
                      </a:lnTo>
                      <a:lnTo>
                        <a:pt x="3611" y="869"/>
                      </a:lnTo>
                      <a:lnTo>
                        <a:pt x="3694" y="920"/>
                      </a:lnTo>
                      <a:lnTo>
                        <a:pt x="3774" y="976"/>
                      </a:lnTo>
                      <a:lnTo>
                        <a:pt x="3851" y="1034"/>
                      </a:lnTo>
                      <a:lnTo>
                        <a:pt x="3925" y="1096"/>
                      </a:lnTo>
                      <a:lnTo>
                        <a:pt x="3996" y="1161"/>
                      </a:lnTo>
                      <a:lnTo>
                        <a:pt x="4064" y="1229"/>
                      </a:lnTo>
                      <a:lnTo>
                        <a:pt x="4128" y="1301"/>
                      </a:lnTo>
                      <a:lnTo>
                        <a:pt x="4189" y="1376"/>
                      </a:lnTo>
                      <a:lnTo>
                        <a:pt x="4246" y="1453"/>
                      </a:lnTo>
                      <a:lnTo>
                        <a:pt x="4299" y="1533"/>
                      </a:lnTo>
                      <a:lnTo>
                        <a:pt x="4348" y="1615"/>
                      </a:lnTo>
                      <a:lnTo>
                        <a:pt x="4393" y="1700"/>
                      </a:lnTo>
                      <a:lnTo>
                        <a:pt x="4434" y="1788"/>
                      </a:lnTo>
                      <a:lnTo>
                        <a:pt x="4471" y="1877"/>
                      </a:lnTo>
                      <a:lnTo>
                        <a:pt x="4503" y="1969"/>
                      </a:lnTo>
                      <a:lnTo>
                        <a:pt x="4531" y="2062"/>
                      </a:lnTo>
                      <a:lnTo>
                        <a:pt x="4553" y="2158"/>
                      </a:lnTo>
                      <a:lnTo>
                        <a:pt x="4572" y="2255"/>
                      </a:lnTo>
                      <a:lnTo>
                        <a:pt x="4585" y="2353"/>
                      </a:lnTo>
                      <a:lnTo>
                        <a:pt x="4592" y="2453"/>
                      </a:lnTo>
                      <a:lnTo>
                        <a:pt x="4595" y="2555"/>
                      </a:lnTo>
                      <a:lnTo>
                        <a:pt x="4592" y="2656"/>
                      </a:lnTo>
                      <a:lnTo>
                        <a:pt x="4585" y="2755"/>
                      </a:lnTo>
                      <a:lnTo>
                        <a:pt x="4572" y="2853"/>
                      </a:lnTo>
                      <a:lnTo>
                        <a:pt x="4553" y="2951"/>
                      </a:lnTo>
                      <a:lnTo>
                        <a:pt x="4531" y="3046"/>
                      </a:lnTo>
                      <a:lnTo>
                        <a:pt x="4503" y="3139"/>
                      </a:lnTo>
                      <a:lnTo>
                        <a:pt x="4471" y="3231"/>
                      </a:lnTo>
                      <a:lnTo>
                        <a:pt x="4434" y="3320"/>
                      </a:lnTo>
                      <a:lnTo>
                        <a:pt x="4393" y="3407"/>
                      </a:lnTo>
                      <a:lnTo>
                        <a:pt x="4348" y="3492"/>
                      </a:lnTo>
                      <a:lnTo>
                        <a:pt x="4299" y="3575"/>
                      </a:lnTo>
                      <a:lnTo>
                        <a:pt x="4246" y="3655"/>
                      </a:lnTo>
                      <a:lnTo>
                        <a:pt x="4189" y="3732"/>
                      </a:lnTo>
                      <a:lnTo>
                        <a:pt x="4128" y="3807"/>
                      </a:lnTo>
                      <a:lnTo>
                        <a:pt x="4064" y="3879"/>
                      </a:lnTo>
                      <a:lnTo>
                        <a:pt x="3996" y="3946"/>
                      </a:lnTo>
                      <a:lnTo>
                        <a:pt x="3925" y="4012"/>
                      </a:lnTo>
                      <a:lnTo>
                        <a:pt x="3851" y="4074"/>
                      </a:lnTo>
                      <a:lnTo>
                        <a:pt x="3774" y="4133"/>
                      </a:lnTo>
                      <a:lnTo>
                        <a:pt x="3694" y="4188"/>
                      </a:lnTo>
                      <a:lnTo>
                        <a:pt x="3611" y="4239"/>
                      </a:lnTo>
                      <a:lnTo>
                        <a:pt x="3525" y="4287"/>
                      </a:lnTo>
                      <a:lnTo>
                        <a:pt x="3437" y="4330"/>
                      </a:lnTo>
                      <a:lnTo>
                        <a:pt x="3348" y="4370"/>
                      </a:lnTo>
                      <a:lnTo>
                        <a:pt x="3256" y="4406"/>
                      </a:lnTo>
                      <a:lnTo>
                        <a:pt x="3161" y="4437"/>
                      </a:lnTo>
                      <a:lnTo>
                        <a:pt x="3063" y="4463"/>
                      </a:lnTo>
                      <a:lnTo>
                        <a:pt x="2965" y="4485"/>
                      </a:lnTo>
                      <a:lnTo>
                        <a:pt x="2865" y="4502"/>
                      </a:lnTo>
                      <a:lnTo>
                        <a:pt x="2764" y="4515"/>
                      </a:lnTo>
                      <a:lnTo>
                        <a:pt x="2661" y="4522"/>
                      </a:lnTo>
                      <a:lnTo>
                        <a:pt x="2556" y="4526"/>
                      </a:lnTo>
                      <a:lnTo>
                        <a:pt x="2451" y="4522"/>
                      </a:lnTo>
                      <a:lnTo>
                        <a:pt x="2348" y="4515"/>
                      </a:lnTo>
                      <a:lnTo>
                        <a:pt x="2246" y="4502"/>
                      </a:lnTo>
                      <a:lnTo>
                        <a:pt x="2146" y="4485"/>
                      </a:lnTo>
                      <a:lnTo>
                        <a:pt x="2048" y="4463"/>
                      </a:lnTo>
                      <a:lnTo>
                        <a:pt x="1951" y="4437"/>
                      </a:lnTo>
                      <a:lnTo>
                        <a:pt x="1856" y="4406"/>
                      </a:lnTo>
                      <a:lnTo>
                        <a:pt x="1764" y="4370"/>
                      </a:lnTo>
                      <a:lnTo>
                        <a:pt x="1673" y="4330"/>
                      </a:lnTo>
                      <a:lnTo>
                        <a:pt x="1585" y="4287"/>
                      </a:lnTo>
                      <a:lnTo>
                        <a:pt x="1500" y="4239"/>
                      </a:lnTo>
                      <a:lnTo>
                        <a:pt x="1417" y="4188"/>
                      </a:lnTo>
                      <a:lnTo>
                        <a:pt x="1338" y="4133"/>
                      </a:lnTo>
                      <a:lnTo>
                        <a:pt x="1260" y="4074"/>
                      </a:lnTo>
                      <a:lnTo>
                        <a:pt x="1186" y="4012"/>
                      </a:lnTo>
                      <a:lnTo>
                        <a:pt x="1115" y="3946"/>
                      </a:lnTo>
                      <a:lnTo>
                        <a:pt x="1047" y="3879"/>
                      </a:lnTo>
                      <a:lnTo>
                        <a:pt x="983" y="3807"/>
                      </a:lnTo>
                      <a:lnTo>
                        <a:pt x="923" y="3732"/>
                      </a:lnTo>
                      <a:lnTo>
                        <a:pt x="865" y="3655"/>
                      </a:lnTo>
                      <a:lnTo>
                        <a:pt x="812" y="3575"/>
                      </a:lnTo>
                      <a:lnTo>
                        <a:pt x="763" y="3492"/>
                      </a:lnTo>
                      <a:lnTo>
                        <a:pt x="718" y="3407"/>
                      </a:lnTo>
                      <a:lnTo>
                        <a:pt x="677" y="3320"/>
                      </a:lnTo>
                      <a:lnTo>
                        <a:pt x="641" y="3231"/>
                      </a:lnTo>
                      <a:lnTo>
                        <a:pt x="609" y="3139"/>
                      </a:lnTo>
                      <a:lnTo>
                        <a:pt x="581" y="3046"/>
                      </a:lnTo>
                      <a:lnTo>
                        <a:pt x="558" y="2951"/>
                      </a:lnTo>
                      <a:lnTo>
                        <a:pt x="540" y="2853"/>
                      </a:lnTo>
                      <a:lnTo>
                        <a:pt x="527" y="2755"/>
                      </a:lnTo>
                      <a:lnTo>
                        <a:pt x="519" y="2656"/>
                      </a:lnTo>
                      <a:lnTo>
                        <a:pt x="517" y="2555"/>
                      </a:lnTo>
                      <a:lnTo>
                        <a:pt x="519" y="2453"/>
                      </a:lnTo>
                      <a:lnTo>
                        <a:pt x="527" y="2353"/>
                      </a:lnTo>
                      <a:lnTo>
                        <a:pt x="540" y="2255"/>
                      </a:lnTo>
                      <a:lnTo>
                        <a:pt x="558" y="2158"/>
                      </a:lnTo>
                      <a:lnTo>
                        <a:pt x="581" y="2062"/>
                      </a:lnTo>
                      <a:lnTo>
                        <a:pt x="609" y="1969"/>
                      </a:lnTo>
                      <a:lnTo>
                        <a:pt x="641" y="1877"/>
                      </a:lnTo>
                      <a:lnTo>
                        <a:pt x="677" y="1788"/>
                      </a:lnTo>
                      <a:lnTo>
                        <a:pt x="718" y="1700"/>
                      </a:lnTo>
                      <a:lnTo>
                        <a:pt x="763" y="1615"/>
                      </a:lnTo>
                      <a:lnTo>
                        <a:pt x="812" y="1533"/>
                      </a:lnTo>
                      <a:lnTo>
                        <a:pt x="865" y="1453"/>
                      </a:lnTo>
                      <a:lnTo>
                        <a:pt x="923" y="1376"/>
                      </a:lnTo>
                      <a:lnTo>
                        <a:pt x="983" y="1301"/>
                      </a:lnTo>
                      <a:lnTo>
                        <a:pt x="1047" y="1229"/>
                      </a:lnTo>
                      <a:lnTo>
                        <a:pt x="1115" y="1161"/>
                      </a:lnTo>
                      <a:lnTo>
                        <a:pt x="1186" y="1096"/>
                      </a:lnTo>
                      <a:lnTo>
                        <a:pt x="1260" y="1034"/>
                      </a:lnTo>
                      <a:lnTo>
                        <a:pt x="1338" y="976"/>
                      </a:lnTo>
                      <a:lnTo>
                        <a:pt x="1417" y="920"/>
                      </a:lnTo>
                      <a:lnTo>
                        <a:pt x="1500" y="869"/>
                      </a:lnTo>
                      <a:lnTo>
                        <a:pt x="1585" y="822"/>
                      </a:lnTo>
                      <a:lnTo>
                        <a:pt x="1673" y="778"/>
                      </a:lnTo>
                      <a:lnTo>
                        <a:pt x="1764" y="738"/>
                      </a:lnTo>
                      <a:lnTo>
                        <a:pt x="1856" y="703"/>
                      </a:lnTo>
                      <a:lnTo>
                        <a:pt x="1951" y="672"/>
                      </a:lnTo>
                      <a:lnTo>
                        <a:pt x="2048" y="646"/>
                      </a:lnTo>
                      <a:lnTo>
                        <a:pt x="2146" y="624"/>
                      </a:lnTo>
                      <a:lnTo>
                        <a:pt x="2246" y="606"/>
                      </a:lnTo>
                      <a:lnTo>
                        <a:pt x="2348" y="594"/>
                      </a:lnTo>
                      <a:lnTo>
                        <a:pt x="2451" y="586"/>
                      </a:lnTo>
                      <a:lnTo>
                        <a:pt x="2556" y="584"/>
                      </a:lnTo>
                      <a:close/>
                      <a:moveTo>
                        <a:pt x="2556" y="1613"/>
                      </a:moveTo>
                      <a:lnTo>
                        <a:pt x="2606" y="1614"/>
                      </a:lnTo>
                      <a:lnTo>
                        <a:pt x="2655" y="1618"/>
                      </a:lnTo>
                      <a:lnTo>
                        <a:pt x="2704" y="1624"/>
                      </a:lnTo>
                      <a:lnTo>
                        <a:pt x="2752" y="1633"/>
                      </a:lnTo>
                      <a:lnTo>
                        <a:pt x="2799" y="1643"/>
                      </a:lnTo>
                      <a:lnTo>
                        <a:pt x="2845" y="1656"/>
                      </a:lnTo>
                      <a:lnTo>
                        <a:pt x="2890" y="1671"/>
                      </a:lnTo>
                      <a:lnTo>
                        <a:pt x="2934" y="1687"/>
                      </a:lnTo>
                      <a:lnTo>
                        <a:pt x="2977" y="1706"/>
                      </a:lnTo>
                      <a:lnTo>
                        <a:pt x="3019" y="1727"/>
                      </a:lnTo>
                      <a:lnTo>
                        <a:pt x="3059" y="1749"/>
                      </a:lnTo>
                      <a:lnTo>
                        <a:pt x="3099" y="1774"/>
                      </a:lnTo>
                      <a:lnTo>
                        <a:pt x="3137" y="1800"/>
                      </a:lnTo>
                      <a:lnTo>
                        <a:pt x="3174" y="1828"/>
                      </a:lnTo>
                      <a:lnTo>
                        <a:pt x="3210" y="1858"/>
                      </a:lnTo>
                      <a:lnTo>
                        <a:pt x="3243" y="1889"/>
                      </a:lnTo>
                      <a:lnTo>
                        <a:pt x="3276" y="1922"/>
                      </a:lnTo>
                      <a:lnTo>
                        <a:pt x="3307" y="1956"/>
                      </a:lnTo>
                      <a:lnTo>
                        <a:pt x="3335" y="1992"/>
                      </a:lnTo>
                      <a:lnTo>
                        <a:pt x="3363" y="2029"/>
                      </a:lnTo>
                      <a:lnTo>
                        <a:pt x="3388" y="2067"/>
                      </a:lnTo>
                      <a:lnTo>
                        <a:pt x="3412" y="2106"/>
                      </a:lnTo>
                      <a:lnTo>
                        <a:pt x="3433" y="2146"/>
                      </a:lnTo>
                      <a:lnTo>
                        <a:pt x="3453" y="2188"/>
                      </a:lnTo>
                      <a:lnTo>
                        <a:pt x="3470" y="2231"/>
                      </a:lnTo>
                      <a:lnTo>
                        <a:pt x="3486" y="2274"/>
                      </a:lnTo>
                      <a:lnTo>
                        <a:pt x="3499" y="2319"/>
                      </a:lnTo>
                      <a:lnTo>
                        <a:pt x="3510" y="2365"/>
                      </a:lnTo>
                      <a:lnTo>
                        <a:pt x="3518" y="2411"/>
                      </a:lnTo>
                      <a:lnTo>
                        <a:pt x="3524" y="2458"/>
                      </a:lnTo>
                      <a:lnTo>
                        <a:pt x="3528" y="2506"/>
                      </a:lnTo>
                      <a:lnTo>
                        <a:pt x="3529" y="2555"/>
                      </a:lnTo>
                      <a:lnTo>
                        <a:pt x="3528" y="2603"/>
                      </a:lnTo>
                      <a:lnTo>
                        <a:pt x="3524" y="2650"/>
                      </a:lnTo>
                      <a:lnTo>
                        <a:pt x="3518" y="2697"/>
                      </a:lnTo>
                      <a:lnTo>
                        <a:pt x="3510" y="2744"/>
                      </a:lnTo>
                      <a:lnTo>
                        <a:pt x="3499" y="2789"/>
                      </a:lnTo>
                      <a:lnTo>
                        <a:pt x="3486" y="2834"/>
                      </a:lnTo>
                      <a:lnTo>
                        <a:pt x="3470" y="2877"/>
                      </a:lnTo>
                      <a:lnTo>
                        <a:pt x="3453" y="2920"/>
                      </a:lnTo>
                      <a:lnTo>
                        <a:pt x="3433" y="2962"/>
                      </a:lnTo>
                      <a:lnTo>
                        <a:pt x="3412" y="3002"/>
                      </a:lnTo>
                      <a:lnTo>
                        <a:pt x="3388" y="3042"/>
                      </a:lnTo>
                      <a:lnTo>
                        <a:pt x="3363" y="3080"/>
                      </a:lnTo>
                      <a:lnTo>
                        <a:pt x="3335" y="3116"/>
                      </a:lnTo>
                      <a:lnTo>
                        <a:pt x="3307" y="3152"/>
                      </a:lnTo>
                      <a:lnTo>
                        <a:pt x="3276" y="3187"/>
                      </a:lnTo>
                      <a:lnTo>
                        <a:pt x="3243" y="3219"/>
                      </a:lnTo>
                      <a:lnTo>
                        <a:pt x="3210" y="3251"/>
                      </a:lnTo>
                      <a:lnTo>
                        <a:pt x="3174" y="3280"/>
                      </a:lnTo>
                      <a:lnTo>
                        <a:pt x="3137" y="3308"/>
                      </a:lnTo>
                      <a:lnTo>
                        <a:pt x="3099" y="3334"/>
                      </a:lnTo>
                      <a:lnTo>
                        <a:pt x="3059" y="3359"/>
                      </a:lnTo>
                      <a:lnTo>
                        <a:pt x="3019" y="3381"/>
                      </a:lnTo>
                      <a:lnTo>
                        <a:pt x="2977" y="3402"/>
                      </a:lnTo>
                      <a:lnTo>
                        <a:pt x="2934" y="3421"/>
                      </a:lnTo>
                      <a:lnTo>
                        <a:pt x="2890" y="3438"/>
                      </a:lnTo>
                      <a:lnTo>
                        <a:pt x="2845" y="3453"/>
                      </a:lnTo>
                      <a:lnTo>
                        <a:pt x="2799" y="3465"/>
                      </a:lnTo>
                      <a:lnTo>
                        <a:pt x="2752" y="3477"/>
                      </a:lnTo>
                      <a:lnTo>
                        <a:pt x="2704" y="3485"/>
                      </a:lnTo>
                      <a:lnTo>
                        <a:pt x="2655" y="3491"/>
                      </a:lnTo>
                      <a:lnTo>
                        <a:pt x="2606" y="3494"/>
                      </a:lnTo>
                      <a:lnTo>
                        <a:pt x="2556" y="3495"/>
                      </a:lnTo>
                      <a:lnTo>
                        <a:pt x="2506" y="3494"/>
                      </a:lnTo>
                      <a:lnTo>
                        <a:pt x="2456" y="3491"/>
                      </a:lnTo>
                      <a:lnTo>
                        <a:pt x="2408" y="3485"/>
                      </a:lnTo>
                      <a:lnTo>
                        <a:pt x="2360" y="3477"/>
                      </a:lnTo>
                      <a:lnTo>
                        <a:pt x="2313" y="3465"/>
                      </a:lnTo>
                      <a:lnTo>
                        <a:pt x="2266" y="3453"/>
                      </a:lnTo>
                      <a:lnTo>
                        <a:pt x="2221" y="3438"/>
                      </a:lnTo>
                      <a:lnTo>
                        <a:pt x="2178" y="3421"/>
                      </a:lnTo>
                      <a:lnTo>
                        <a:pt x="2135" y="3402"/>
                      </a:lnTo>
                      <a:lnTo>
                        <a:pt x="2093" y="3381"/>
                      </a:lnTo>
                      <a:lnTo>
                        <a:pt x="2052" y="3359"/>
                      </a:lnTo>
                      <a:lnTo>
                        <a:pt x="2012" y="3334"/>
                      </a:lnTo>
                      <a:lnTo>
                        <a:pt x="1974" y="3308"/>
                      </a:lnTo>
                      <a:lnTo>
                        <a:pt x="1937" y="3280"/>
                      </a:lnTo>
                      <a:lnTo>
                        <a:pt x="1902" y="3251"/>
                      </a:lnTo>
                      <a:lnTo>
                        <a:pt x="1868" y="3219"/>
                      </a:lnTo>
                      <a:lnTo>
                        <a:pt x="1835" y="3187"/>
                      </a:lnTo>
                      <a:lnTo>
                        <a:pt x="1805" y="3152"/>
                      </a:lnTo>
                      <a:lnTo>
                        <a:pt x="1776" y="3116"/>
                      </a:lnTo>
                      <a:lnTo>
                        <a:pt x="1749" y="3080"/>
                      </a:lnTo>
                      <a:lnTo>
                        <a:pt x="1724" y="3042"/>
                      </a:lnTo>
                      <a:lnTo>
                        <a:pt x="1700" y="3002"/>
                      </a:lnTo>
                      <a:lnTo>
                        <a:pt x="1679" y="2962"/>
                      </a:lnTo>
                      <a:lnTo>
                        <a:pt x="1659" y="2920"/>
                      </a:lnTo>
                      <a:lnTo>
                        <a:pt x="1641" y="2877"/>
                      </a:lnTo>
                      <a:lnTo>
                        <a:pt x="1626" y="2834"/>
                      </a:lnTo>
                      <a:lnTo>
                        <a:pt x="1613" y="2789"/>
                      </a:lnTo>
                      <a:lnTo>
                        <a:pt x="1602" y="2744"/>
                      </a:lnTo>
                      <a:lnTo>
                        <a:pt x="1593" y="2697"/>
                      </a:lnTo>
                      <a:lnTo>
                        <a:pt x="1587" y="2650"/>
                      </a:lnTo>
                      <a:lnTo>
                        <a:pt x="1584" y="2603"/>
                      </a:lnTo>
                      <a:lnTo>
                        <a:pt x="1583" y="2555"/>
                      </a:lnTo>
                      <a:lnTo>
                        <a:pt x="1584" y="2506"/>
                      </a:lnTo>
                      <a:lnTo>
                        <a:pt x="1587" y="2458"/>
                      </a:lnTo>
                      <a:lnTo>
                        <a:pt x="1593" y="2411"/>
                      </a:lnTo>
                      <a:lnTo>
                        <a:pt x="1602" y="2365"/>
                      </a:lnTo>
                      <a:lnTo>
                        <a:pt x="1613" y="2319"/>
                      </a:lnTo>
                      <a:lnTo>
                        <a:pt x="1626" y="2274"/>
                      </a:lnTo>
                      <a:lnTo>
                        <a:pt x="1641" y="2231"/>
                      </a:lnTo>
                      <a:lnTo>
                        <a:pt x="1659" y="2188"/>
                      </a:lnTo>
                      <a:lnTo>
                        <a:pt x="1679" y="2146"/>
                      </a:lnTo>
                      <a:lnTo>
                        <a:pt x="1700" y="2106"/>
                      </a:lnTo>
                      <a:lnTo>
                        <a:pt x="1724" y="2067"/>
                      </a:lnTo>
                      <a:lnTo>
                        <a:pt x="1749" y="2029"/>
                      </a:lnTo>
                      <a:lnTo>
                        <a:pt x="1776" y="1992"/>
                      </a:lnTo>
                      <a:lnTo>
                        <a:pt x="1805" y="1956"/>
                      </a:lnTo>
                      <a:lnTo>
                        <a:pt x="1835" y="1922"/>
                      </a:lnTo>
                      <a:lnTo>
                        <a:pt x="1868" y="1889"/>
                      </a:lnTo>
                      <a:lnTo>
                        <a:pt x="1902" y="1858"/>
                      </a:lnTo>
                      <a:lnTo>
                        <a:pt x="1937" y="1828"/>
                      </a:lnTo>
                      <a:lnTo>
                        <a:pt x="1974" y="1800"/>
                      </a:lnTo>
                      <a:lnTo>
                        <a:pt x="2012" y="1774"/>
                      </a:lnTo>
                      <a:lnTo>
                        <a:pt x="2052" y="1749"/>
                      </a:lnTo>
                      <a:lnTo>
                        <a:pt x="2093" y="1727"/>
                      </a:lnTo>
                      <a:lnTo>
                        <a:pt x="2135" y="1706"/>
                      </a:lnTo>
                      <a:lnTo>
                        <a:pt x="2178" y="1687"/>
                      </a:lnTo>
                      <a:lnTo>
                        <a:pt x="2221" y="1671"/>
                      </a:lnTo>
                      <a:lnTo>
                        <a:pt x="2266" y="1656"/>
                      </a:lnTo>
                      <a:lnTo>
                        <a:pt x="2313" y="1643"/>
                      </a:lnTo>
                      <a:lnTo>
                        <a:pt x="2360" y="1633"/>
                      </a:lnTo>
                      <a:lnTo>
                        <a:pt x="2408" y="1624"/>
                      </a:lnTo>
                      <a:lnTo>
                        <a:pt x="2456" y="1618"/>
                      </a:lnTo>
                      <a:lnTo>
                        <a:pt x="2506" y="1614"/>
                      </a:lnTo>
                      <a:lnTo>
                        <a:pt x="2556" y="1613"/>
                      </a:lnTo>
                      <a:close/>
                      <a:moveTo>
                        <a:pt x="0" y="2154"/>
                      </a:moveTo>
                      <a:lnTo>
                        <a:pt x="0" y="2852"/>
                      </a:lnTo>
                      <a:lnTo>
                        <a:pt x="549" y="2903"/>
                      </a:lnTo>
                      <a:lnTo>
                        <a:pt x="541" y="2860"/>
                      </a:lnTo>
                      <a:lnTo>
                        <a:pt x="534" y="2817"/>
                      </a:lnTo>
                      <a:lnTo>
                        <a:pt x="529" y="2774"/>
                      </a:lnTo>
                      <a:lnTo>
                        <a:pt x="525" y="2731"/>
                      </a:lnTo>
                      <a:lnTo>
                        <a:pt x="521" y="2687"/>
                      </a:lnTo>
                      <a:lnTo>
                        <a:pt x="519" y="2643"/>
                      </a:lnTo>
                      <a:lnTo>
                        <a:pt x="517" y="2599"/>
                      </a:lnTo>
                      <a:lnTo>
                        <a:pt x="517" y="2555"/>
                      </a:lnTo>
                      <a:lnTo>
                        <a:pt x="517" y="2522"/>
                      </a:lnTo>
                      <a:lnTo>
                        <a:pt x="518" y="2490"/>
                      </a:lnTo>
                      <a:lnTo>
                        <a:pt x="519" y="2458"/>
                      </a:lnTo>
                      <a:lnTo>
                        <a:pt x="521" y="2427"/>
                      </a:lnTo>
                      <a:lnTo>
                        <a:pt x="523" y="2395"/>
                      </a:lnTo>
                      <a:lnTo>
                        <a:pt x="526" y="2363"/>
                      </a:lnTo>
                      <a:lnTo>
                        <a:pt x="529" y="2332"/>
                      </a:lnTo>
                      <a:lnTo>
                        <a:pt x="533" y="2301"/>
                      </a:lnTo>
                      <a:lnTo>
                        <a:pt x="537" y="2269"/>
                      </a:lnTo>
                      <a:lnTo>
                        <a:pt x="543" y="2238"/>
                      </a:lnTo>
                      <a:lnTo>
                        <a:pt x="548" y="2208"/>
                      </a:lnTo>
                      <a:lnTo>
                        <a:pt x="554" y="2177"/>
                      </a:lnTo>
                      <a:lnTo>
                        <a:pt x="561" y="2147"/>
                      </a:lnTo>
                      <a:lnTo>
                        <a:pt x="567" y="2117"/>
                      </a:lnTo>
                      <a:lnTo>
                        <a:pt x="575" y="2087"/>
                      </a:lnTo>
                      <a:lnTo>
                        <a:pt x="582" y="2056"/>
                      </a:lnTo>
                      <a:lnTo>
                        <a:pt x="0" y="2154"/>
                      </a:lnTo>
                      <a:close/>
                      <a:moveTo>
                        <a:pt x="853" y="3636"/>
                      </a:moveTo>
                      <a:lnTo>
                        <a:pt x="465" y="4074"/>
                      </a:lnTo>
                      <a:lnTo>
                        <a:pt x="987" y="4598"/>
                      </a:lnTo>
                      <a:lnTo>
                        <a:pt x="1470" y="4222"/>
                      </a:lnTo>
                      <a:lnTo>
                        <a:pt x="1424" y="4193"/>
                      </a:lnTo>
                      <a:lnTo>
                        <a:pt x="1379" y="4162"/>
                      </a:lnTo>
                      <a:lnTo>
                        <a:pt x="1335" y="4132"/>
                      </a:lnTo>
                      <a:lnTo>
                        <a:pt x="1293" y="4100"/>
                      </a:lnTo>
                      <a:lnTo>
                        <a:pt x="1251" y="4066"/>
                      </a:lnTo>
                      <a:lnTo>
                        <a:pt x="1209" y="4032"/>
                      </a:lnTo>
                      <a:lnTo>
                        <a:pt x="1169" y="3996"/>
                      </a:lnTo>
                      <a:lnTo>
                        <a:pt x="1130" y="3961"/>
                      </a:lnTo>
                      <a:lnTo>
                        <a:pt x="1091" y="3923"/>
                      </a:lnTo>
                      <a:lnTo>
                        <a:pt x="1054" y="3885"/>
                      </a:lnTo>
                      <a:lnTo>
                        <a:pt x="1018" y="3846"/>
                      </a:lnTo>
                      <a:lnTo>
                        <a:pt x="983" y="3805"/>
                      </a:lnTo>
                      <a:lnTo>
                        <a:pt x="948" y="3764"/>
                      </a:lnTo>
                      <a:lnTo>
                        <a:pt x="916" y="3722"/>
                      </a:lnTo>
                      <a:lnTo>
                        <a:pt x="884" y="3680"/>
                      </a:lnTo>
                      <a:lnTo>
                        <a:pt x="853" y="3636"/>
                      </a:lnTo>
                      <a:close/>
                      <a:moveTo>
                        <a:pt x="2100" y="4475"/>
                      </a:moveTo>
                      <a:lnTo>
                        <a:pt x="2207" y="5121"/>
                      </a:lnTo>
                      <a:lnTo>
                        <a:pt x="2905" y="5121"/>
                      </a:lnTo>
                      <a:lnTo>
                        <a:pt x="2958" y="4487"/>
                      </a:lnTo>
                      <a:lnTo>
                        <a:pt x="2908" y="4495"/>
                      </a:lnTo>
                      <a:lnTo>
                        <a:pt x="2859" y="4503"/>
                      </a:lnTo>
                      <a:lnTo>
                        <a:pt x="2810" y="4510"/>
                      </a:lnTo>
                      <a:lnTo>
                        <a:pt x="2760" y="4515"/>
                      </a:lnTo>
                      <a:lnTo>
                        <a:pt x="2709" y="4519"/>
                      </a:lnTo>
                      <a:lnTo>
                        <a:pt x="2659" y="4522"/>
                      </a:lnTo>
                      <a:lnTo>
                        <a:pt x="2608" y="4525"/>
                      </a:lnTo>
                      <a:lnTo>
                        <a:pt x="2556" y="4526"/>
                      </a:lnTo>
                      <a:lnTo>
                        <a:pt x="2497" y="4525"/>
                      </a:lnTo>
                      <a:lnTo>
                        <a:pt x="2439" y="4521"/>
                      </a:lnTo>
                      <a:lnTo>
                        <a:pt x="2382" y="4518"/>
                      </a:lnTo>
                      <a:lnTo>
                        <a:pt x="2325" y="4512"/>
                      </a:lnTo>
                      <a:lnTo>
                        <a:pt x="2267" y="4505"/>
                      </a:lnTo>
                      <a:lnTo>
                        <a:pt x="2211" y="4497"/>
                      </a:lnTo>
                      <a:lnTo>
                        <a:pt x="2155" y="4487"/>
                      </a:lnTo>
                      <a:lnTo>
                        <a:pt x="2100" y="4475"/>
                      </a:lnTo>
                      <a:close/>
                      <a:moveTo>
                        <a:pt x="3641" y="4221"/>
                      </a:moveTo>
                      <a:lnTo>
                        <a:pt x="4125" y="4598"/>
                      </a:lnTo>
                      <a:lnTo>
                        <a:pt x="4648" y="4074"/>
                      </a:lnTo>
                      <a:lnTo>
                        <a:pt x="4259" y="3635"/>
                      </a:lnTo>
                      <a:lnTo>
                        <a:pt x="4228" y="3679"/>
                      </a:lnTo>
                      <a:lnTo>
                        <a:pt x="4196" y="3722"/>
                      </a:lnTo>
                      <a:lnTo>
                        <a:pt x="4163" y="3764"/>
                      </a:lnTo>
                      <a:lnTo>
                        <a:pt x="4129" y="3805"/>
                      </a:lnTo>
                      <a:lnTo>
                        <a:pt x="4094" y="3845"/>
                      </a:lnTo>
                      <a:lnTo>
                        <a:pt x="4058" y="3884"/>
                      </a:lnTo>
                      <a:lnTo>
                        <a:pt x="4020" y="3923"/>
                      </a:lnTo>
                      <a:lnTo>
                        <a:pt x="3982" y="3960"/>
                      </a:lnTo>
                      <a:lnTo>
                        <a:pt x="3942" y="3996"/>
                      </a:lnTo>
                      <a:lnTo>
                        <a:pt x="3902" y="4031"/>
                      </a:lnTo>
                      <a:lnTo>
                        <a:pt x="3862" y="4066"/>
                      </a:lnTo>
                      <a:lnTo>
                        <a:pt x="3819" y="4099"/>
                      </a:lnTo>
                      <a:lnTo>
                        <a:pt x="3776" y="4132"/>
                      </a:lnTo>
                      <a:lnTo>
                        <a:pt x="3732" y="4162"/>
                      </a:lnTo>
                      <a:lnTo>
                        <a:pt x="3687" y="4192"/>
                      </a:lnTo>
                      <a:lnTo>
                        <a:pt x="3641" y="4221"/>
                      </a:lnTo>
                      <a:close/>
                      <a:moveTo>
                        <a:pt x="4567" y="2883"/>
                      </a:moveTo>
                      <a:lnTo>
                        <a:pt x="5055" y="2794"/>
                      </a:lnTo>
                      <a:lnTo>
                        <a:pt x="5055" y="2154"/>
                      </a:lnTo>
                      <a:lnTo>
                        <a:pt x="4764" y="2095"/>
                      </a:lnTo>
                      <a:lnTo>
                        <a:pt x="4529" y="2056"/>
                      </a:lnTo>
                      <a:lnTo>
                        <a:pt x="4544" y="2117"/>
                      </a:lnTo>
                      <a:lnTo>
                        <a:pt x="4557" y="2177"/>
                      </a:lnTo>
                      <a:lnTo>
                        <a:pt x="4569" y="2238"/>
                      </a:lnTo>
                      <a:lnTo>
                        <a:pt x="4578" y="2301"/>
                      </a:lnTo>
                      <a:lnTo>
                        <a:pt x="4585" y="2363"/>
                      </a:lnTo>
                      <a:lnTo>
                        <a:pt x="4591" y="2427"/>
                      </a:lnTo>
                      <a:lnTo>
                        <a:pt x="4592" y="2458"/>
                      </a:lnTo>
                      <a:lnTo>
                        <a:pt x="4594" y="2490"/>
                      </a:lnTo>
                      <a:lnTo>
                        <a:pt x="4595" y="2522"/>
                      </a:lnTo>
                      <a:lnTo>
                        <a:pt x="4595" y="2555"/>
                      </a:lnTo>
                      <a:lnTo>
                        <a:pt x="4594" y="2597"/>
                      </a:lnTo>
                      <a:lnTo>
                        <a:pt x="4593" y="2638"/>
                      </a:lnTo>
                      <a:lnTo>
                        <a:pt x="4591" y="2679"/>
                      </a:lnTo>
                      <a:lnTo>
                        <a:pt x="4588" y="2720"/>
                      </a:lnTo>
                      <a:lnTo>
                        <a:pt x="4584" y="2761"/>
                      </a:lnTo>
                      <a:lnTo>
                        <a:pt x="4579" y="2802"/>
                      </a:lnTo>
                      <a:lnTo>
                        <a:pt x="4573" y="2843"/>
                      </a:lnTo>
                      <a:lnTo>
                        <a:pt x="4567" y="2883"/>
                      </a:lnTo>
                      <a:close/>
                      <a:moveTo>
                        <a:pt x="4235" y="1437"/>
                      </a:moveTo>
                      <a:lnTo>
                        <a:pt x="4532" y="990"/>
                      </a:lnTo>
                      <a:lnTo>
                        <a:pt x="4067" y="466"/>
                      </a:lnTo>
                      <a:lnTo>
                        <a:pt x="3613" y="870"/>
                      </a:lnTo>
                      <a:lnTo>
                        <a:pt x="3659" y="898"/>
                      </a:lnTo>
                      <a:lnTo>
                        <a:pt x="3703" y="928"/>
                      </a:lnTo>
                      <a:lnTo>
                        <a:pt x="3748" y="957"/>
                      </a:lnTo>
                      <a:lnTo>
                        <a:pt x="3791" y="988"/>
                      </a:lnTo>
                      <a:lnTo>
                        <a:pt x="3833" y="1020"/>
                      </a:lnTo>
                      <a:lnTo>
                        <a:pt x="3875" y="1053"/>
                      </a:lnTo>
                      <a:lnTo>
                        <a:pt x="3915" y="1087"/>
                      </a:lnTo>
                      <a:lnTo>
                        <a:pt x="3955" y="1123"/>
                      </a:lnTo>
                      <a:lnTo>
                        <a:pt x="3993" y="1159"/>
                      </a:lnTo>
                      <a:lnTo>
                        <a:pt x="4030" y="1196"/>
                      </a:lnTo>
                      <a:lnTo>
                        <a:pt x="4067" y="1234"/>
                      </a:lnTo>
                      <a:lnTo>
                        <a:pt x="4103" y="1272"/>
                      </a:lnTo>
                      <a:lnTo>
                        <a:pt x="4137" y="1312"/>
                      </a:lnTo>
                      <a:lnTo>
                        <a:pt x="4170" y="1353"/>
                      </a:lnTo>
                      <a:lnTo>
                        <a:pt x="4203" y="1395"/>
                      </a:lnTo>
                      <a:lnTo>
                        <a:pt x="4235" y="1437"/>
                      </a:lnTo>
                      <a:close/>
                      <a:moveTo>
                        <a:pt x="2956" y="622"/>
                      </a:moveTo>
                      <a:lnTo>
                        <a:pt x="2905" y="0"/>
                      </a:lnTo>
                      <a:lnTo>
                        <a:pt x="2207" y="0"/>
                      </a:lnTo>
                      <a:lnTo>
                        <a:pt x="2103" y="633"/>
                      </a:lnTo>
                      <a:lnTo>
                        <a:pt x="2157" y="622"/>
                      </a:lnTo>
                      <a:lnTo>
                        <a:pt x="2213" y="611"/>
                      </a:lnTo>
                      <a:lnTo>
                        <a:pt x="2268" y="603"/>
                      </a:lnTo>
                      <a:lnTo>
                        <a:pt x="2326" y="596"/>
                      </a:lnTo>
                      <a:lnTo>
                        <a:pt x="2383" y="591"/>
                      </a:lnTo>
                      <a:lnTo>
                        <a:pt x="2440" y="587"/>
                      </a:lnTo>
                      <a:lnTo>
                        <a:pt x="2497" y="584"/>
                      </a:lnTo>
                      <a:lnTo>
                        <a:pt x="2556" y="584"/>
                      </a:lnTo>
                      <a:lnTo>
                        <a:pt x="2607" y="584"/>
                      </a:lnTo>
                      <a:lnTo>
                        <a:pt x="2658" y="586"/>
                      </a:lnTo>
                      <a:lnTo>
                        <a:pt x="2709" y="589"/>
                      </a:lnTo>
                      <a:lnTo>
                        <a:pt x="2759" y="593"/>
                      </a:lnTo>
                      <a:lnTo>
                        <a:pt x="2809" y="599"/>
                      </a:lnTo>
                      <a:lnTo>
                        <a:pt x="2858" y="605"/>
                      </a:lnTo>
                      <a:lnTo>
                        <a:pt x="2907" y="613"/>
                      </a:lnTo>
                      <a:lnTo>
                        <a:pt x="2956" y="622"/>
                      </a:lnTo>
                      <a:close/>
                      <a:moveTo>
                        <a:pt x="1539" y="847"/>
                      </a:moveTo>
                      <a:lnTo>
                        <a:pt x="1045" y="408"/>
                      </a:lnTo>
                      <a:lnTo>
                        <a:pt x="522" y="932"/>
                      </a:lnTo>
                      <a:lnTo>
                        <a:pt x="895" y="1412"/>
                      </a:lnTo>
                      <a:lnTo>
                        <a:pt x="928" y="1370"/>
                      </a:lnTo>
                      <a:lnTo>
                        <a:pt x="961" y="1328"/>
                      </a:lnTo>
                      <a:lnTo>
                        <a:pt x="996" y="1287"/>
                      </a:lnTo>
                      <a:lnTo>
                        <a:pt x="1032" y="1247"/>
                      </a:lnTo>
                      <a:lnTo>
                        <a:pt x="1069" y="1208"/>
                      </a:lnTo>
                      <a:lnTo>
                        <a:pt x="1107" y="1170"/>
                      </a:lnTo>
                      <a:lnTo>
                        <a:pt x="1145" y="1132"/>
                      </a:lnTo>
                      <a:lnTo>
                        <a:pt x="1185" y="1096"/>
                      </a:lnTo>
                      <a:lnTo>
                        <a:pt x="1226" y="1062"/>
                      </a:lnTo>
                      <a:lnTo>
                        <a:pt x="1268" y="1028"/>
                      </a:lnTo>
                      <a:lnTo>
                        <a:pt x="1311" y="995"/>
                      </a:lnTo>
                      <a:lnTo>
                        <a:pt x="1355" y="963"/>
                      </a:lnTo>
                      <a:lnTo>
                        <a:pt x="1399" y="933"/>
                      </a:lnTo>
                      <a:lnTo>
                        <a:pt x="1445" y="903"/>
                      </a:lnTo>
                      <a:lnTo>
                        <a:pt x="1491" y="874"/>
                      </a:lnTo>
                      <a:lnTo>
                        <a:pt x="1539" y="84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3" name="Freeform 239"/>
                <p:cNvSpPr>
                  <a:spLocks noEditPoints="1"/>
                </p:cNvSpPr>
                <p:nvPr/>
              </p:nvSpPr>
              <p:spPr bwMode="auto">
                <a:xfrm>
                  <a:off x="2799" y="920"/>
                  <a:ext cx="203" cy="204"/>
                </a:xfrm>
                <a:custGeom>
                  <a:avLst/>
                  <a:gdLst>
                    <a:gd name="T0" fmla="*/ 0 w 5055"/>
                    <a:gd name="T1" fmla="*/ 0 h 5121"/>
                    <a:gd name="T2" fmla="*/ 0 w 5055"/>
                    <a:gd name="T3" fmla="*/ 0 h 5121"/>
                    <a:gd name="T4" fmla="*/ 0 w 5055"/>
                    <a:gd name="T5" fmla="*/ 0 h 5121"/>
                    <a:gd name="T6" fmla="*/ 0 w 5055"/>
                    <a:gd name="T7" fmla="*/ 0 h 5121"/>
                    <a:gd name="T8" fmla="*/ 0 w 5055"/>
                    <a:gd name="T9" fmla="*/ 0 h 5121"/>
                    <a:gd name="T10" fmla="*/ 0 w 5055"/>
                    <a:gd name="T11" fmla="*/ 0 h 5121"/>
                    <a:gd name="T12" fmla="*/ 0 w 5055"/>
                    <a:gd name="T13" fmla="*/ 0 h 5121"/>
                    <a:gd name="T14" fmla="*/ 0 w 5055"/>
                    <a:gd name="T15" fmla="*/ 0 h 5121"/>
                    <a:gd name="T16" fmla="*/ 0 w 5055"/>
                    <a:gd name="T17" fmla="*/ 0 h 5121"/>
                    <a:gd name="T18" fmla="*/ 0 w 5055"/>
                    <a:gd name="T19" fmla="*/ 0 h 5121"/>
                    <a:gd name="T20" fmla="*/ 0 w 5055"/>
                    <a:gd name="T21" fmla="*/ 0 h 5121"/>
                    <a:gd name="T22" fmla="*/ 0 w 5055"/>
                    <a:gd name="T23" fmla="*/ 0 h 5121"/>
                    <a:gd name="T24" fmla="*/ 0 w 5055"/>
                    <a:gd name="T25" fmla="*/ 0 h 5121"/>
                    <a:gd name="T26" fmla="*/ 0 w 5055"/>
                    <a:gd name="T27" fmla="*/ 0 h 5121"/>
                    <a:gd name="T28" fmla="*/ 0 w 5055"/>
                    <a:gd name="T29" fmla="*/ 0 h 5121"/>
                    <a:gd name="T30" fmla="*/ 0 w 5055"/>
                    <a:gd name="T31" fmla="*/ 0 h 5121"/>
                    <a:gd name="T32" fmla="*/ 0 w 5055"/>
                    <a:gd name="T33" fmla="*/ 0 h 5121"/>
                    <a:gd name="T34" fmla="*/ 0 w 5055"/>
                    <a:gd name="T35" fmla="*/ 0 h 5121"/>
                    <a:gd name="T36" fmla="*/ 0 w 5055"/>
                    <a:gd name="T37" fmla="*/ 0 h 5121"/>
                    <a:gd name="T38" fmla="*/ 0 w 5055"/>
                    <a:gd name="T39" fmla="*/ 0 h 5121"/>
                    <a:gd name="T40" fmla="*/ 0 w 5055"/>
                    <a:gd name="T41" fmla="*/ 0 h 5121"/>
                    <a:gd name="T42" fmla="*/ 0 w 5055"/>
                    <a:gd name="T43" fmla="*/ 0 h 5121"/>
                    <a:gd name="T44" fmla="*/ 0 w 5055"/>
                    <a:gd name="T45" fmla="*/ 0 h 5121"/>
                    <a:gd name="T46" fmla="*/ 0 w 5055"/>
                    <a:gd name="T47" fmla="*/ 0 h 5121"/>
                    <a:gd name="T48" fmla="*/ 0 w 5055"/>
                    <a:gd name="T49" fmla="*/ 0 h 5121"/>
                    <a:gd name="T50" fmla="*/ 0 w 5055"/>
                    <a:gd name="T51" fmla="*/ 0 h 5121"/>
                    <a:gd name="T52" fmla="*/ 0 w 5055"/>
                    <a:gd name="T53" fmla="*/ 0 h 5121"/>
                    <a:gd name="T54" fmla="*/ 0 w 5055"/>
                    <a:gd name="T55" fmla="*/ 0 h 5121"/>
                    <a:gd name="T56" fmla="*/ 0 w 5055"/>
                    <a:gd name="T57" fmla="*/ 0 h 5121"/>
                    <a:gd name="T58" fmla="*/ 0 w 5055"/>
                    <a:gd name="T59" fmla="*/ 0 h 5121"/>
                    <a:gd name="T60" fmla="*/ 0 w 5055"/>
                    <a:gd name="T61" fmla="*/ 0 h 5121"/>
                    <a:gd name="T62" fmla="*/ 0 w 5055"/>
                    <a:gd name="T63" fmla="*/ 0 h 5121"/>
                    <a:gd name="T64" fmla="*/ 0 w 5055"/>
                    <a:gd name="T65" fmla="*/ 0 h 5121"/>
                    <a:gd name="T66" fmla="*/ 0 w 5055"/>
                    <a:gd name="T67" fmla="*/ 0 h 5121"/>
                    <a:gd name="T68" fmla="*/ 0 w 5055"/>
                    <a:gd name="T69" fmla="*/ 0 h 5121"/>
                    <a:gd name="T70" fmla="*/ 0 w 5055"/>
                    <a:gd name="T71" fmla="*/ 0 h 5121"/>
                    <a:gd name="T72" fmla="*/ 0 w 5055"/>
                    <a:gd name="T73" fmla="*/ 0 h 5121"/>
                    <a:gd name="T74" fmla="*/ 0 w 5055"/>
                    <a:gd name="T75" fmla="*/ 0 h 5121"/>
                    <a:gd name="T76" fmla="*/ 0 w 5055"/>
                    <a:gd name="T77" fmla="*/ 0 h 5121"/>
                    <a:gd name="T78" fmla="*/ 0 w 5055"/>
                    <a:gd name="T79" fmla="*/ 0 h 5121"/>
                    <a:gd name="T80" fmla="*/ 0 w 5055"/>
                    <a:gd name="T81" fmla="*/ 0 h 5121"/>
                    <a:gd name="T82" fmla="*/ 0 w 5055"/>
                    <a:gd name="T83" fmla="*/ 0 h 5121"/>
                    <a:gd name="T84" fmla="*/ 0 w 5055"/>
                    <a:gd name="T85" fmla="*/ 0 h 5121"/>
                    <a:gd name="T86" fmla="*/ 0 w 5055"/>
                    <a:gd name="T87" fmla="*/ 0 h 5121"/>
                    <a:gd name="T88" fmla="*/ 0 w 5055"/>
                    <a:gd name="T89" fmla="*/ 0 h 5121"/>
                    <a:gd name="T90" fmla="*/ 0 w 5055"/>
                    <a:gd name="T91" fmla="*/ 0 h 5121"/>
                    <a:gd name="T92" fmla="*/ 0 w 5055"/>
                    <a:gd name="T93" fmla="*/ 0 h 5121"/>
                    <a:gd name="T94" fmla="*/ 0 w 5055"/>
                    <a:gd name="T95" fmla="*/ 0 h 5121"/>
                    <a:gd name="T96" fmla="*/ 0 w 5055"/>
                    <a:gd name="T97" fmla="*/ 0 h 5121"/>
                    <a:gd name="T98" fmla="*/ 0 w 5055"/>
                    <a:gd name="T99" fmla="*/ 0 h 5121"/>
                    <a:gd name="T100" fmla="*/ 0 w 5055"/>
                    <a:gd name="T101" fmla="*/ 0 h 5121"/>
                    <a:gd name="T102" fmla="*/ 0 w 5055"/>
                    <a:gd name="T103" fmla="*/ 0 h 5121"/>
                    <a:gd name="T104" fmla="*/ 0 w 5055"/>
                    <a:gd name="T105" fmla="*/ 0 h 5121"/>
                    <a:gd name="T106" fmla="*/ 0 w 5055"/>
                    <a:gd name="T107" fmla="*/ 0 h 5121"/>
                    <a:gd name="T108" fmla="*/ 0 w 5055"/>
                    <a:gd name="T109" fmla="*/ 0 h 5121"/>
                    <a:gd name="T110" fmla="*/ 0 w 5055"/>
                    <a:gd name="T111" fmla="*/ 0 h 5121"/>
                    <a:gd name="T112" fmla="*/ 0 w 5055"/>
                    <a:gd name="T113" fmla="*/ 0 h 5121"/>
                    <a:gd name="T114" fmla="*/ 0 w 5055"/>
                    <a:gd name="T115" fmla="*/ 0 h 5121"/>
                    <a:gd name="T116" fmla="*/ 0 w 5055"/>
                    <a:gd name="T117" fmla="*/ 0 h 5121"/>
                    <a:gd name="T118" fmla="*/ 0 w 5055"/>
                    <a:gd name="T119" fmla="*/ 0 h 5121"/>
                    <a:gd name="T120" fmla="*/ 0 w 5055"/>
                    <a:gd name="T121" fmla="*/ 0 h 512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5055"/>
                    <a:gd name="T184" fmla="*/ 0 h 5121"/>
                    <a:gd name="T185" fmla="*/ 5055 w 5055"/>
                    <a:gd name="T186" fmla="*/ 5121 h 512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5055" h="5121">
                      <a:moveTo>
                        <a:pt x="2556" y="582"/>
                      </a:moveTo>
                      <a:lnTo>
                        <a:pt x="2661" y="585"/>
                      </a:lnTo>
                      <a:lnTo>
                        <a:pt x="2764" y="593"/>
                      </a:lnTo>
                      <a:lnTo>
                        <a:pt x="2865" y="606"/>
                      </a:lnTo>
                      <a:lnTo>
                        <a:pt x="2965" y="623"/>
                      </a:lnTo>
                      <a:lnTo>
                        <a:pt x="3063" y="645"/>
                      </a:lnTo>
                      <a:lnTo>
                        <a:pt x="3161" y="671"/>
                      </a:lnTo>
                      <a:lnTo>
                        <a:pt x="3256" y="703"/>
                      </a:lnTo>
                      <a:lnTo>
                        <a:pt x="3348" y="738"/>
                      </a:lnTo>
                      <a:lnTo>
                        <a:pt x="3437" y="778"/>
                      </a:lnTo>
                      <a:lnTo>
                        <a:pt x="3525" y="821"/>
                      </a:lnTo>
                      <a:lnTo>
                        <a:pt x="3611" y="869"/>
                      </a:lnTo>
                      <a:lnTo>
                        <a:pt x="3694" y="920"/>
                      </a:lnTo>
                      <a:lnTo>
                        <a:pt x="3774" y="975"/>
                      </a:lnTo>
                      <a:lnTo>
                        <a:pt x="3851" y="1034"/>
                      </a:lnTo>
                      <a:lnTo>
                        <a:pt x="3925" y="1095"/>
                      </a:lnTo>
                      <a:lnTo>
                        <a:pt x="3996" y="1161"/>
                      </a:lnTo>
                      <a:lnTo>
                        <a:pt x="4064" y="1229"/>
                      </a:lnTo>
                      <a:lnTo>
                        <a:pt x="4128" y="1301"/>
                      </a:lnTo>
                      <a:lnTo>
                        <a:pt x="4189" y="1375"/>
                      </a:lnTo>
                      <a:lnTo>
                        <a:pt x="4246" y="1452"/>
                      </a:lnTo>
                      <a:lnTo>
                        <a:pt x="4299" y="1532"/>
                      </a:lnTo>
                      <a:lnTo>
                        <a:pt x="4348" y="1615"/>
                      </a:lnTo>
                      <a:lnTo>
                        <a:pt x="4393" y="1700"/>
                      </a:lnTo>
                      <a:lnTo>
                        <a:pt x="4434" y="1787"/>
                      </a:lnTo>
                      <a:lnTo>
                        <a:pt x="4471" y="1877"/>
                      </a:lnTo>
                      <a:lnTo>
                        <a:pt x="4503" y="1968"/>
                      </a:lnTo>
                      <a:lnTo>
                        <a:pt x="4531" y="2062"/>
                      </a:lnTo>
                      <a:lnTo>
                        <a:pt x="4553" y="2157"/>
                      </a:lnTo>
                      <a:lnTo>
                        <a:pt x="4572" y="2254"/>
                      </a:lnTo>
                      <a:lnTo>
                        <a:pt x="4585" y="2353"/>
                      </a:lnTo>
                      <a:lnTo>
                        <a:pt x="4592" y="2453"/>
                      </a:lnTo>
                      <a:lnTo>
                        <a:pt x="4595" y="2553"/>
                      </a:lnTo>
                      <a:lnTo>
                        <a:pt x="4592" y="2655"/>
                      </a:lnTo>
                      <a:lnTo>
                        <a:pt x="4585" y="2755"/>
                      </a:lnTo>
                      <a:lnTo>
                        <a:pt x="4572" y="2853"/>
                      </a:lnTo>
                      <a:lnTo>
                        <a:pt x="4553" y="2950"/>
                      </a:lnTo>
                      <a:lnTo>
                        <a:pt x="4531" y="3045"/>
                      </a:lnTo>
                      <a:lnTo>
                        <a:pt x="4503" y="3139"/>
                      </a:lnTo>
                      <a:lnTo>
                        <a:pt x="4471" y="3231"/>
                      </a:lnTo>
                      <a:lnTo>
                        <a:pt x="4434" y="3320"/>
                      </a:lnTo>
                      <a:lnTo>
                        <a:pt x="4393" y="3407"/>
                      </a:lnTo>
                      <a:lnTo>
                        <a:pt x="4348" y="3492"/>
                      </a:lnTo>
                      <a:lnTo>
                        <a:pt x="4299" y="3575"/>
                      </a:lnTo>
                      <a:lnTo>
                        <a:pt x="4246" y="3654"/>
                      </a:lnTo>
                      <a:lnTo>
                        <a:pt x="4189" y="3732"/>
                      </a:lnTo>
                      <a:lnTo>
                        <a:pt x="4128" y="3806"/>
                      </a:lnTo>
                      <a:lnTo>
                        <a:pt x="4064" y="3877"/>
                      </a:lnTo>
                      <a:lnTo>
                        <a:pt x="3996" y="3946"/>
                      </a:lnTo>
                      <a:lnTo>
                        <a:pt x="3925" y="4011"/>
                      </a:lnTo>
                      <a:lnTo>
                        <a:pt x="3851" y="4074"/>
                      </a:lnTo>
                      <a:lnTo>
                        <a:pt x="3774" y="4132"/>
                      </a:lnTo>
                      <a:lnTo>
                        <a:pt x="3694" y="4187"/>
                      </a:lnTo>
                      <a:lnTo>
                        <a:pt x="3611" y="4239"/>
                      </a:lnTo>
                      <a:lnTo>
                        <a:pt x="3525" y="4286"/>
                      </a:lnTo>
                      <a:lnTo>
                        <a:pt x="3437" y="4330"/>
                      </a:lnTo>
                      <a:lnTo>
                        <a:pt x="3348" y="4370"/>
                      </a:lnTo>
                      <a:lnTo>
                        <a:pt x="3256" y="4404"/>
                      </a:lnTo>
                      <a:lnTo>
                        <a:pt x="3161" y="4436"/>
                      </a:lnTo>
                      <a:lnTo>
                        <a:pt x="3063" y="4463"/>
                      </a:lnTo>
                      <a:lnTo>
                        <a:pt x="2965" y="4484"/>
                      </a:lnTo>
                      <a:lnTo>
                        <a:pt x="2865" y="4502"/>
                      </a:lnTo>
                      <a:lnTo>
                        <a:pt x="2764" y="4514"/>
                      </a:lnTo>
                      <a:lnTo>
                        <a:pt x="2661" y="4522"/>
                      </a:lnTo>
                      <a:lnTo>
                        <a:pt x="2556" y="4524"/>
                      </a:lnTo>
                      <a:lnTo>
                        <a:pt x="2451" y="4522"/>
                      </a:lnTo>
                      <a:lnTo>
                        <a:pt x="2348" y="4514"/>
                      </a:lnTo>
                      <a:lnTo>
                        <a:pt x="2246" y="4502"/>
                      </a:lnTo>
                      <a:lnTo>
                        <a:pt x="2146" y="4484"/>
                      </a:lnTo>
                      <a:lnTo>
                        <a:pt x="2048" y="4463"/>
                      </a:lnTo>
                      <a:lnTo>
                        <a:pt x="1951" y="4436"/>
                      </a:lnTo>
                      <a:lnTo>
                        <a:pt x="1856" y="4404"/>
                      </a:lnTo>
                      <a:lnTo>
                        <a:pt x="1764" y="4370"/>
                      </a:lnTo>
                      <a:lnTo>
                        <a:pt x="1673" y="4330"/>
                      </a:lnTo>
                      <a:lnTo>
                        <a:pt x="1585" y="4286"/>
                      </a:lnTo>
                      <a:lnTo>
                        <a:pt x="1500" y="4239"/>
                      </a:lnTo>
                      <a:lnTo>
                        <a:pt x="1417" y="4187"/>
                      </a:lnTo>
                      <a:lnTo>
                        <a:pt x="1336" y="4132"/>
                      </a:lnTo>
                      <a:lnTo>
                        <a:pt x="1260" y="4074"/>
                      </a:lnTo>
                      <a:lnTo>
                        <a:pt x="1186" y="4011"/>
                      </a:lnTo>
                      <a:lnTo>
                        <a:pt x="1115" y="3946"/>
                      </a:lnTo>
                      <a:lnTo>
                        <a:pt x="1047" y="3877"/>
                      </a:lnTo>
                      <a:lnTo>
                        <a:pt x="983" y="3806"/>
                      </a:lnTo>
                      <a:lnTo>
                        <a:pt x="923" y="3732"/>
                      </a:lnTo>
                      <a:lnTo>
                        <a:pt x="865" y="3654"/>
                      </a:lnTo>
                      <a:lnTo>
                        <a:pt x="812" y="3575"/>
                      </a:lnTo>
                      <a:lnTo>
                        <a:pt x="763" y="3492"/>
                      </a:lnTo>
                      <a:lnTo>
                        <a:pt x="718" y="3407"/>
                      </a:lnTo>
                      <a:lnTo>
                        <a:pt x="677" y="3320"/>
                      </a:lnTo>
                      <a:lnTo>
                        <a:pt x="641" y="3231"/>
                      </a:lnTo>
                      <a:lnTo>
                        <a:pt x="609" y="3139"/>
                      </a:lnTo>
                      <a:lnTo>
                        <a:pt x="581" y="3045"/>
                      </a:lnTo>
                      <a:lnTo>
                        <a:pt x="558" y="2950"/>
                      </a:lnTo>
                      <a:lnTo>
                        <a:pt x="540" y="2853"/>
                      </a:lnTo>
                      <a:lnTo>
                        <a:pt x="527" y="2755"/>
                      </a:lnTo>
                      <a:lnTo>
                        <a:pt x="519" y="2655"/>
                      </a:lnTo>
                      <a:lnTo>
                        <a:pt x="517" y="2553"/>
                      </a:lnTo>
                      <a:lnTo>
                        <a:pt x="519" y="2453"/>
                      </a:lnTo>
                      <a:lnTo>
                        <a:pt x="527" y="2353"/>
                      </a:lnTo>
                      <a:lnTo>
                        <a:pt x="540" y="2254"/>
                      </a:lnTo>
                      <a:lnTo>
                        <a:pt x="558" y="2157"/>
                      </a:lnTo>
                      <a:lnTo>
                        <a:pt x="581" y="2062"/>
                      </a:lnTo>
                      <a:lnTo>
                        <a:pt x="609" y="1968"/>
                      </a:lnTo>
                      <a:lnTo>
                        <a:pt x="641" y="1877"/>
                      </a:lnTo>
                      <a:lnTo>
                        <a:pt x="677" y="1787"/>
                      </a:lnTo>
                      <a:lnTo>
                        <a:pt x="718" y="1700"/>
                      </a:lnTo>
                      <a:lnTo>
                        <a:pt x="763" y="1615"/>
                      </a:lnTo>
                      <a:lnTo>
                        <a:pt x="812" y="1532"/>
                      </a:lnTo>
                      <a:lnTo>
                        <a:pt x="865" y="1452"/>
                      </a:lnTo>
                      <a:lnTo>
                        <a:pt x="923" y="1375"/>
                      </a:lnTo>
                      <a:lnTo>
                        <a:pt x="983" y="1301"/>
                      </a:lnTo>
                      <a:lnTo>
                        <a:pt x="1047" y="1229"/>
                      </a:lnTo>
                      <a:lnTo>
                        <a:pt x="1115" y="1161"/>
                      </a:lnTo>
                      <a:lnTo>
                        <a:pt x="1186" y="1095"/>
                      </a:lnTo>
                      <a:lnTo>
                        <a:pt x="1260" y="1034"/>
                      </a:lnTo>
                      <a:lnTo>
                        <a:pt x="1336" y="975"/>
                      </a:lnTo>
                      <a:lnTo>
                        <a:pt x="1417" y="920"/>
                      </a:lnTo>
                      <a:lnTo>
                        <a:pt x="1500" y="869"/>
                      </a:lnTo>
                      <a:lnTo>
                        <a:pt x="1585" y="821"/>
                      </a:lnTo>
                      <a:lnTo>
                        <a:pt x="1673" y="778"/>
                      </a:lnTo>
                      <a:lnTo>
                        <a:pt x="1764" y="738"/>
                      </a:lnTo>
                      <a:lnTo>
                        <a:pt x="1856" y="703"/>
                      </a:lnTo>
                      <a:lnTo>
                        <a:pt x="1951" y="671"/>
                      </a:lnTo>
                      <a:lnTo>
                        <a:pt x="2048" y="645"/>
                      </a:lnTo>
                      <a:lnTo>
                        <a:pt x="2146" y="623"/>
                      </a:lnTo>
                      <a:lnTo>
                        <a:pt x="2246" y="606"/>
                      </a:lnTo>
                      <a:lnTo>
                        <a:pt x="2348" y="593"/>
                      </a:lnTo>
                      <a:lnTo>
                        <a:pt x="2451" y="585"/>
                      </a:lnTo>
                      <a:lnTo>
                        <a:pt x="2556" y="582"/>
                      </a:lnTo>
                      <a:close/>
                      <a:moveTo>
                        <a:pt x="2556" y="1613"/>
                      </a:moveTo>
                      <a:lnTo>
                        <a:pt x="2606" y="1614"/>
                      </a:lnTo>
                      <a:lnTo>
                        <a:pt x="2655" y="1618"/>
                      </a:lnTo>
                      <a:lnTo>
                        <a:pt x="2704" y="1623"/>
                      </a:lnTo>
                      <a:lnTo>
                        <a:pt x="2752" y="1632"/>
                      </a:lnTo>
                      <a:lnTo>
                        <a:pt x="2799" y="1642"/>
                      </a:lnTo>
                      <a:lnTo>
                        <a:pt x="2845" y="1655"/>
                      </a:lnTo>
                      <a:lnTo>
                        <a:pt x="2890" y="1670"/>
                      </a:lnTo>
                      <a:lnTo>
                        <a:pt x="2934" y="1686"/>
                      </a:lnTo>
                      <a:lnTo>
                        <a:pt x="2977" y="1706"/>
                      </a:lnTo>
                      <a:lnTo>
                        <a:pt x="3018" y="1726"/>
                      </a:lnTo>
                      <a:lnTo>
                        <a:pt x="3059" y="1749"/>
                      </a:lnTo>
                      <a:lnTo>
                        <a:pt x="3099" y="1773"/>
                      </a:lnTo>
                      <a:lnTo>
                        <a:pt x="3137" y="1800"/>
                      </a:lnTo>
                      <a:lnTo>
                        <a:pt x="3174" y="1828"/>
                      </a:lnTo>
                      <a:lnTo>
                        <a:pt x="3210" y="1857"/>
                      </a:lnTo>
                      <a:lnTo>
                        <a:pt x="3243" y="1888"/>
                      </a:lnTo>
                      <a:lnTo>
                        <a:pt x="3276" y="1921"/>
                      </a:lnTo>
                      <a:lnTo>
                        <a:pt x="3307" y="1956"/>
                      </a:lnTo>
                      <a:lnTo>
                        <a:pt x="3335" y="1991"/>
                      </a:lnTo>
                      <a:lnTo>
                        <a:pt x="3363" y="2028"/>
                      </a:lnTo>
                      <a:lnTo>
                        <a:pt x="3388" y="2066"/>
                      </a:lnTo>
                      <a:lnTo>
                        <a:pt x="3412" y="2105"/>
                      </a:lnTo>
                      <a:lnTo>
                        <a:pt x="3433" y="2146"/>
                      </a:lnTo>
                      <a:lnTo>
                        <a:pt x="3453" y="2188"/>
                      </a:lnTo>
                      <a:lnTo>
                        <a:pt x="3470" y="2231"/>
                      </a:lnTo>
                      <a:lnTo>
                        <a:pt x="3485" y="2274"/>
                      </a:lnTo>
                      <a:lnTo>
                        <a:pt x="3499" y="2319"/>
                      </a:lnTo>
                      <a:lnTo>
                        <a:pt x="3510" y="2364"/>
                      </a:lnTo>
                      <a:lnTo>
                        <a:pt x="3518" y="2411"/>
                      </a:lnTo>
                      <a:lnTo>
                        <a:pt x="3524" y="2458"/>
                      </a:lnTo>
                      <a:lnTo>
                        <a:pt x="3528" y="2505"/>
                      </a:lnTo>
                      <a:lnTo>
                        <a:pt x="3529" y="2553"/>
                      </a:lnTo>
                      <a:lnTo>
                        <a:pt x="3528" y="2602"/>
                      </a:lnTo>
                      <a:lnTo>
                        <a:pt x="3524" y="2649"/>
                      </a:lnTo>
                      <a:lnTo>
                        <a:pt x="3518" y="2697"/>
                      </a:lnTo>
                      <a:lnTo>
                        <a:pt x="3510" y="2743"/>
                      </a:lnTo>
                      <a:lnTo>
                        <a:pt x="3499" y="2789"/>
                      </a:lnTo>
                      <a:lnTo>
                        <a:pt x="3485" y="2833"/>
                      </a:lnTo>
                      <a:lnTo>
                        <a:pt x="3470" y="2877"/>
                      </a:lnTo>
                      <a:lnTo>
                        <a:pt x="3453" y="2920"/>
                      </a:lnTo>
                      <a:lnTo>
                        <a:pt x="3433" y="2962"/>
                      </a:lnTo>
                      <a:lnTo>
                        <a:pt x="3412" y="3001"/>
                      </a:lnTo>
                      <a:lnTo>
                        <a:pt x="3388" y="3041"/>
                      </a:lnTo>
                      <a:lnTo>
                        <a:pt x="3363" y="3079"/>
                      </a:lnTo>
                      <a:lnTo>
                        <a:pt x="3335" y="3116"/>
                      </a:lnTo>
                      <a:lnTo>
                        <a:pt x="3307" y="3152"/>
                      </a:lnTo>
                      <a:lnTo>
                        <a:pt x="3276" y="3186"/>
                      </a:lnTo>
                      <a:lnTo>
                        <a:pt x="3243" y="3218"/>
                      </a:lnTo>
                      <a:lnTo>
                        <a:pt x="3210" y="3250"/>
                      </a:lnTo>
                      <a:lnTo>
                        <a:pt x="3174" y="3280"/>
                      </a:lnTo>
                      <a:lnTo>
                        <a:pt x="3137" y="3307"/>
                      </a:lnTo>
                      <a:lnTo>
                        <a:pt x="3099" y="3334"/>
                      </a:lnTo>
                      <a:lnTo>
                        <a:pt x="3059" y="3359"/>
                      </a:lnTo>
                      <a:lnTo>
                        <a:pt x="3018" y="3381"/>
                      </a:lnTo>
                      <a:lnTo>
                        <a:pt x="2977" y="3402"/>
                      </a:lnTo>
                      <a:lnTo>
                        <a:pt x="2934" y="3421"/>
                      </a:lnTo>
                      <a:lnTo>
                        <a:pt x="2890" y="3437"/>
                      </a:lnTo>
                      <a:lnTo>
                        <a:pt x="2845" y="3453"/>
                      </a:lnTo>
                      <a:lnTo>
                        <a:pt x="2799" y="3465"/>
                      </a:lnTo>
                      <a:lnTo>
                        <a:pt x="2752" y="3475"/>
                      </a:lnTo>
                      <a:lnTo>
                        <a:pt x="2704" y="3483"/>
                      </a:lnTo>
                      <a:lnTo>
                        <a:pt x="2655" y="3490"/>
                      </a:lnTo>
                      <a:lnTo>
                        <a:pt x="2606" y="3494"/>
                      </a:lnTo>
                      <a:lnTo>
                        <a:pt x="2556" y="3495"/>
                      </a:lnTo>
                      <a:lnTo>
                        <a:pt x="2506" y="3494"/>
                      </a:lnTo>
                      <a:lnTo>
                        <a:pt x="2456" y="3490"/>
                      </a:lnTo>
                      <a:lnTo>
                        <a:pt x="2408" y="3483"/>
                      </a:lnTo>
                      <a:lnTo>
                        <a:pt x="2360" y="3475"/>
                      </a:lnTo>
                      <a:lnTo>
                        <a:pt x="2313" y="3465"/>
                      </a:lnTo>
                      <a:lnTo>
                        <a:pt x="2266" y="3453"/>
                      </a:lnTo>
                      <a:lnTo>
                        <a:pt x="2221" y="3437"/>
                      </a:lnTo>
                      <a:lnTo>
                        <a:pt x="2177" y="3421"/>
                      </a:lnTo>
                      <a:lnTo>
                        <a:pt x="2135" y="3402"/>
                      </a:lnTo>
                      <a:lnTo>
                        <a:pt x="2093" y="3381"/>
                      </a:lnTo>
                      <a:lnTo>
                        <a:pt x="2052" y="3359"/>
                      </a:lnTo>
                      <a:lnTo>
                        <a:pt x="2012" y="3334"/>
                      </a:lnTo>
                      <a:lnTo>
                        <a:pt x="1974" y="3307"/>
                      </a:lnTo>
                      <a:lnTo>
                        <a:pt x="1937" y="3280"/>
                      </a:lnTo>
                      <a:lnTo>
                        <a:pt x="1902" y="3250"/>
                      </a:lnTo>
                      <a:lnTo>
                        <a:pt x="1868" y="3218"/>
                      </a:lnTo>
                      <a:lnTo>
                        <a:pt x="1835" y="3186"/>
                      </a:lnTo>
                      <a:lnTo>
                        <a:pt x="1805" y="3152"/>
                      </a:lnTo>
                      <a:lnTo>
                        <a:pt x="1776" y="3116"/>
                      </a:lnTo>
                      <a:lnTo>
                        <a:pt x="1749" y="3079"/>
                      </a:lnTo>
                      <a:lnTo>
                        <a:pt x="1724" y="3041"/>
                      </a:lnTo>
                      <a:lnTo>
                        <a:pt x="1700" y="3001"/>
                      </a:lnTo>
                      <a:lnTo>
                        <a:pt x="1679" y="2962"/>
                      </a:lnTo>
                      <a:lnTo>
                        <a:pt x="1659" y="2920"/>
                      </a:lnTo>
                      <a:lnTo>
                        <a:pt x="1641" y="2877"/>
                      </a:lnTo>
                      <a:lnTo>
                        <a:pt x="1626" y="2833"/>
                      </a:lnTo>
                      <a:lnTo>
                        <a:pt x="1613" y="2789"/>
                      </a:lnTo>
                      <a:lnTo>
                        <a:pt x="1602" y="2743"/>
                      </a:lnTo>
                      <a:lnTo>
                        <a:pt x="1593" y="2697"/>
                      </a:lnTo>
                      <a:lnTo>
                        <a:pt x="1587" y="2649"/>
                      </a:lnTo>
                      <a:lnTo>
                        <a:pt x="1584" y="2602"/>
                      </a:lnTo>
                      <a:lnTo>
                        <a:pt x="1583" y="2553"/>
                      </a:lnTo>
                      <a:lnTo>
                        <a:pt x="1584" y="2505"/>
                      </a:lnTo>
                      <a:lnTo>
                        <a:pt x="1587" y="2458"/>
                      </a:lnTo>
                      <a:lnTo>
                        <a:pt x="1593" y="2411"/>
                      </a:lnTo>
                      <a:lnTo>
                        <a:pt x="1602" y="2364"/>
                      </a:lnTo>
                      <a:lnTo>
                        <a:pt x="1613" y="2319"/>
                      </a:lnTo>
                      <a:lnTo>
                        <a:pt x="1626" y="2274"/>
                      </a:lnTo>
                      <a:lnTo>
                        <a:pt x="1641" y="2231"/>
                      </a:lnTo>
                      <a:lnTo>
                        <a:pt x="1659" y="2188"/>
                      </a:lnTo>
                      <a:lnTo>
                        <a:pt x="1679" y="2146"/>
                      </a:lnTo>
                      <a:lnTo>
                        <a:pt x="1700" y="2105"/>
                      </a:lnTo>
                      <a:lnTo>
                        <a:pt x="1724" y="2066"/>
                      </a:lnTo>
                      <a:lnTo>
                        <a:pt x="1749" y="2028"/>
                      </a:lnTo>
                      <a:lnTo>
                        <a:pt x="1776" y="1991"/>
                      </a:lnTo>
                      <a:lnTo>
                        <a:pt x="1805" y="1956"/>
                      </a:lnTo>
                      <a:lnTo>
                        <a:pt x="1835" y="1921"/>
                      </a:lnTo>
                      <a:lnTo>
                        <a:pt x="1868" y="1888"/>
                      </a:lnTo>
                      <a:lnTo>
                        <a:pt x="1902" y="1857"/>
                      </a:lnTo>
                      <a:lnTo>
                        <a:pt x="1937" y="1828"/>
                      </a:lnTo>
                      <a:lnTo>
                        <a:pt x="1974" y="1800"/>
                      </a:lnTo>
                      <a:lnTo>
                        <a:pt x="2012" y="1773"/>
                      </a:lnTo>
                      <a:lnTo>
                        <a:pt x="2052" y="1749"/>
                      </a:lnTo>
                      <a:lnTo>
                        <a:pt x="2093" y="1726"/>
                      </a:lnTo>
                      <a:lnTo>
                        <a:pt x="2135" y="1706"/>
                      </a:lnTo>
                      <a:lnTo>
                        <a:pt x="2177" y="1686"/>
                      </a:lnTo>
                      <a:lnTo>
                        <a:pt x="2221" y="1670"/>
                      </a:lnTo>
                      <a:lnTo>
                        <a:pt x="2266" y="1655"/>
                      </a:lnTo>
                      <a:lnTo>
                        <a:pt x="2313" y="1642"/>
                      </a:lnTo>
                      <a:lnTo>
                        <a:pt x="2360" y="1632"/>
                      </a:lnTo>
                      <a:lnTo>
                        <a:pt x="2408" y="1623"/>
                      </a:lnTo>
                      <a:lnTo>
                        <a:pt x="2456" y="1618"/>
                      </a:lnTo>
                      <a:lnTo>
                        <a:pt x="2506" y="1614"/>
                      </a:lnTo>
                      <a:lnTo>
                        <a:pt x="2556" y="1613"/>
                      </a:lnTo>
                      <a:close/>
                      <a:moveTo>
                        <a:pt x="0" y="2153"/>
                      </a:moveTo>
                      <a:lnTo>
                        <a:pt x="0" y="2851"/>
                      </a:lnTo>
                      <a:lnTo>
                        <a:pt x="549" y="2901"/>
                      </a:lnTo>
                      <a:lnTo>
                        <a:pt x="541" y="2859"/>
                      </a:lnTo>
                      <a:lnTo>
                        <a:pt x="534" y="2816"/>
                      </a:lnTo>
                      <a:lnTo>
                        <a:pt x="529" y="2773"/>
                      </a:lnTo>
                      <a:lnTo>
                        <a:pt x="525" y="2729"/>
                      </a:lnTo>
                      <a:lnTo>
                        <a:pt x="521" y="2686"/>
                      </a:lnTo>
                      <a:lnTo>
                        <a:pt x="519" y="2642"/>
                      </a:lnTo>
                      <a:lnTo>
                        <a:pt x="517" y="2598"/>
                      </a:lnTo>
                      <a:lnTo>
                        <a:pt x="517" y="2553"/>
                      </a:lnTo>
                      <a:lnTo>
                        <a:pt x="517" y="2522"/>
                      </a:lnTo>
                      <a:lnTo>
                        <a:pt x="518" y="2490"/>
                      </a:lnTo>
                      <a:lnTo>
                        <a:pt x="519" y="2458"/>
                      </a:lnTo>
                      <a:lnTo>
                        <a:pt x="521" y="2425"/>
                      </a:lnTo>
                      <a:lnTo>
                        <a:pt x="523" y="2395"/>
                      </a:lnTo>
                      <a:lnTo>
                        <a:pt x="526" y="2363"/>
                      </a:lnTo>
                      <a:lnTo>
                        <a:pt x="529" y="2331"/>
                      </a:lnTo>
                      <a:lnTo>
                        <a:pt x="533" y="2300"/>
                      </a:lnTo>
                      <a:lnTo>
                        <a:pt x="537" y="2269"/>
                      </a:lnTo>
                      <a:lnTo>
                        <a:pt x="542" y="2238"/>
                      </a:lnTo>
                      <a:lnTo>
                        <a:pt x="548" y="2207"/>
                      </a:lnTo>
                      <a:lnTo>
                        <a:pt x="554" y="2177"/>
                      </a:lnTo>
                      <a:lnTo>
                        <a:pt x="561" y="2146"/>
                      </a:lnTo>
                      <a:lnTo>
                        <a:pt x="567" y="2116"/>
                      </a:lnTo>
                      <a:lnTo>
                        <a:pt x="575" y="2086"/>
                      </a:lnTo>
                      <a:lnTo>
                        <a:pt x="582" y="2056"/>
                      </a:lnTo>
                      <a:lnTo>
                        <a:pt x="0" y="2153"/>
                      </a:lnTo>
                      <a:close/>
                      <a:moveTo>
                        <a:pt x="853" y="3636"/>
                      </a:moveTo>
                      <a:lnTo>
                        <a:pt x="465" y="4074"/>
                      </a:lnTo>
                      <a:lnTo>
                        <a:pt x="987" y="4597"/>
                      </a:lnTo>
                      <a:lnTo>
                        <a:pt x="1470" y="4220"/>
                      </a:lnTo>
                      <a:lnTo>
                        <a:pt x="1424" y="4192"/>
                      </a:lnTo>
                      <a:lnTo>
                        <a:pt x="1379" y="4162"/>
                      </a:lnTo>
                      <a:lnTo>
                        <a:pt x="1335" y="4131"/>
                      </a:lnTo>
                      <a:lnTo>
                        <a:pt x="1293" y="4098"/>
                      </a:lnTo>
                      <a:lnTo>
                        <a:pt x="1251" y="4066"/>
                      </a:lnTo>
                      <a:lnTo>
                        <a:pt x="1209" y="4032"/>
                      </a:lnTo>
                      <a:lnTo>
                        <a:pt x="1169" y="3996"/>
                      </a:lnTo>
                      <a:lnTo>
                        <a:pt x="1130" y="3960"/>
                      </a:lnTo>
                      <a:lnTo>
                        <a:pt x="1091" y="3922"/>
                      </a:lnTo>
                      <a:lnTo>
                        <a:pt x="1054" y="3885"/>
                      </a:lnTo>
                      <a:lnTo>
                        <a:pt x="1018" y="3845"/>
                      </a:lnTo>
                      <a:lnTo>
                        <a:pt x="983" y="3805"/>
                      </a:lnTo>
                      <a:lnTo>
                        <a:pt x="948" y="3764"/>
                      </a:lnTo>
                      <a:lnTo>
                        <a:pt x="915" y="3722"/>
                      </a:lnTo>
                      <a:lnTo>
                        <a:pt x="884" y="3679"/>
                      </a:lnTo>
                      <a:lnTo>
                        <a:pt x="853" y="3636"/>
                      </a:lnTo>
                      <a:close/>
                      <a:moveTo>
                        <a:pt x="2100" y="4475"/>
                      </a:moveTo>
                      <a:lnTo>
                        <a:pt x="2207" y="5121"/>
                      </a:lnTo>
                      <a:lnTo>
                        <a:pt x="2905" y="5121"/>
                      </a:lnTo>
                      <a:lnTo>
                        <a:pt x="2957" y="4485"/>
                      </a:lnTo>
                      <a:lnTo>
                        <a:pt x="2908" y="4494"/>
                      </a:lnTo>
                      <a:lnTo>
                        <a:pt x="2859" y="4503"/>
                      </a:lnTo>
                      <a:lnTo>
                        <a:pt x="2810" y="4509"/>
                      </a:lnTo>
                      <a:lnTo>
                        <a:pt x="2760" y="4515"/>
                      </a:lnTo>
                      <a:lnTo>
                        <a:pt x="2709" y="4519"/>
                      </a:lnTo>
                      <a:lnTo>
                        <a:pt x="2659" y="4522"/>
                      </a:lnTo>
                      <a:lnTo>
                        <a:pt x="2608" y="4524"/>
                      </a:lnTo>
                      <a:lnTo>
                        <a:pt x="2556" y="4524"/>
                      </a:lnTo>
                      <a:lnTo>
                        <a:pt x="2497" y="4524"/>
                      </a:lnTo>
                      <a:lnTo>
                        <a:pt x="2439" y="4521"/>
                      </a:lnTo>
                      <a:lnTo>
                        <a:pt x="2382" y="4517"/>
                      </a:lnTo>
                      <a:lnTo>
                        <a:pt x="2325" y="4512"/>
                      </a:lnTo>
                      <a:lnTo>
                        <a:pt x="2267" y="4505"/>
                      </a:lnTo>
                      <a:lnTo>
                        <a:pt x="2211" y="4497"/>
                      </a:lnTo>
                      <a:lnTo>
                        <a:pt x="2155" y="4486"/>
                      </a:lnTo>
                      <a:lnTo>
                        <a:pt x="2100" y="4475"/>
                      </a:lnTo>
                      <a:close/>
                      <a:moveTo>
                        <a:pt x="3641" y="4220"/>
                      </a:moveTo>
                      <a:lnTo>
                        <a:pt x="4125" y="4597"/>
                      </a:lnTo>
                      <a:lnTo>
                        <a:pt x="4648" y="4074"/>
                      </a:lnTo>
                      <a:lnTo>
                        <a:pt x="4259" y="3635"/>
                      </a:lnTo>
                      <a:lnTo>
                        <a:pt x="4228" y="3679"/>
                      </a:lnTo>
                      <a:lnTo>
                        <a:pt x="4196" y="3721"/>
                      </a:lnTo>
                      <a:lnTo>
                        <a:pt x="4163" y="3763"/>
                      </a:lnTo>
                      <a:lnTo>
                        <a:pt x="4129" y="3805"/>
                      </a:lnTo>
                      <a:lnTo>
                        <a:pt x="4094" y="3845"/>
                      </a:lnTo>
                      <a:lnTo>
                        <a:pt x="4058" y="3884"/>
                      </a:lnTo>
                      <a:lnTo>
                        <a:pt x="4020" y="3922"/>
                      </a:lnTo>
                      <a:lnTo>
                        <a:pt x="3982" y="3959"/>
                      </a:lnTo>
                      <a:lnTo>
                        <a:pt x="3942" y="3996"/>
                      </a:lnTo>
                      <a:lnTo>
                        <a:pt x="3902" y="4031"/>
                      </a:lnTo>
                      <a:lnTo>
                        <a:pt x="3862" y="4065"/>
                      </a:lnTo>
                      <a:lnTo>
                        <a:pt x="3819" y="4098"/>
                      </a:lnTo>
                      <a:lnTo>
                        <a:pt x="3776" y="4130"/>
                      </a:lnTo>
                      <a:lnTo>
                        <a:pt x="3732" y="4162"/>
                      </a:lnTo>
                      <a:lnTo>
                        <a:pt x="3687" y="4192"/>
                      </a:lnTo>
                      <a:lnTo>
                        <a:pt x="3641" y="4220"/>
                      </a:lnTo>
                      <a:close/>
                      <a:moveTo>
                        <a:pt x="4567" y="2883"/>
                      </a:moveTo>
                      <a:lnTo>
                        <a:pt x="5055" y="2794"/>
                      </a:lnTo>
                      <a:lnTo>
                        <a:pt x="5055" y="2153"/>
                      </a:lnTo>
                      <a:lnTo>
                        <a:pt x="4764" y="2095"/>
                      </a:lnTo>
                      <a:lnTo>
                        <a:pt x="4529" y="2056"/>
                      </a:lnTo>
                      <a:lnTo>
                        <a:pt x="4544" y="2116"/>
                      </a:lnTo>
                      <a:lnTo>
                        <a:pt x="4557" y="2177"/>
                      </a:lnTo>
                      <a:lnTo>
                        <a:pt x="4569" y="2238"/>
                      </a:lnTo>
                      <a:lnTo>
                        <a:pt x="4578" y="2299"/>
                      </a:lnTo>
                      <a:lnTo>
                        <a:pt x="4585" y="2363"/>
                      </a:lnTo>
                      <a:lnTo>
                        <a:pt x="4591" y="2425"/>
                      </a:lnTo>
                      <a:lnTo>
                        <a:pt x="4592" y="2457"/>
                      </a:lnTo>
                      <a:lnTo>
                        <a:pt x="4594" y="2490"/>
                      </a:lnTo>
                      <a:lnTo>
                        <a:pt x="4595" y="2522"/>
                      </a:lnTo>
                      <a:lnTo>
                        <a:pt x="4595" y="2553"/>
                      </a:lnTo>
                      <a:lnTo>
                        <a:pt x="4594" y="2595"/>
                      </a:lnTo>
                      <a:lnTo>
                        <a:pt x="4593" y="2637"/>
                      </a:lnTo>
                      <a:lnTo>
                        <a:pt x="4591" y="2679"/>
                      </a:lnTo>
                      <a:lnTo>
                        <a:pt x="4588" y="2720"/>
                      </a:lnTo>
                      <a:lnTo>
                        <a:pt x="4584" y="2761"/>
                      </a:lnTo>
                      <a:lnTo>
                        <a:pt x="4579" y="2802"/>
                      </a:lnTo>
                      <a:lnTo>
                        <a:pt x="4573" y="2842"/>
                      </a:lnTo>
                      <a:lnTo>
                        <a:pt x="4567" y="2883"/>
                      </a:lnTo>
                      <a:close/>
                      <a:moveTo>
                        <a:pt x="4235" y="1437"/>
                      </a:moveTo>
                      <a:lnTo>
                        <a:pt x="4532" y="990"/>
                      </a:lnTo>
                      <a:lnTo>
                        <a:pt x="4067" y="466"/>
                      </a:lnTo>
                      <a:lnTo>
                        <a:pt x="3613" y="870"/>
                      </a:lnTo>
                      <a:lnTo>
                        <a:pt x="3659" y="898"/>
                      </a:lnTo>
                      <a:lnTo>
                        <a:pt x="3703" y="926"/>
                      </a:lnTo>
                      <a:lnTo>
                        <a:pt x="3748" y="957"/>
                      </a:lnTo>
                      <a:lnTo>
                        <a:pt x="3791" y="988"/>
                      </a:lnTo>
                      <a:lnTo>
                        <a:pt x="3833" y="1019"/>
                      </a:lnTo>
                      <a:lnTo>
                        <a:pt x="3875" y="1053"/>
                      </a:lnTo>
                      <a:lnTo>
                        <a:pt x="3915" y="1087"/>
                      </a:lnTo>
                      <a:lnTo>
                        <a:pt x="3955" y="1122"/>
                      </a:lnTo>
                      <a:lnTo>
                        <a:pt x="3993" y="1158"/>
                      </a:lnTo>
                      <a:lnTo>
                        <a:pt x="4030" y="1195"/>
                      </a:lnTo>
                      <a:lnTo>
                        <a:pt x="4067" y="1233"/>
                      </a:lnTo>
                      <a:lnTo>
                        <a:pt x="4103" y="1272"/>
                      </a:lnTo>
                      <a:lnTo>
                        <a:pt x="4137" y="1312"/>
                      </a:lnTo>
                      <a:lnTo>
                        <a:pt x="4170" y="1353"/>
                      </a:lnTo>
                      <a:lnTo>
                        <a:pt x="4203" y="1394"/>
                      </a:lnTo>
                      <a:lnTo>
                        <a:pt x="4235" y="1437"/>
                      </a:lnTo>
                      <a:close/>
                      <a:moveTo>
                        <a:pt x="2956" y="621"/>
                      </a:moveTo>
                      <a:lnTo>
                        <a:pt x="2905" y="0"/>
                      </a:lnTo>
                      <a:lnTo>
                        <a:pt x="2207" y="0"/>
                      </a:lnTo>
                      <a:lnTo>
                        <a:pt x="2103" y="632"/>
                      </a:lnTo>
                      <a:lnTo>
                        <a:pt x="2157" y="621"/>
                      </a:lnTo>
                      <a:lnTo>
                        <a:pt x="2213" y="611"/>
                      </a:lnTo>
                      <a:lnTo>
                        <a:pt x="2268" y="603"/>
                      </a:lnTo>
                      <a:lnTo>
                        <a:pt x="2326" y="596"/>
                      </a:lnTo>
                      <a:lnTo>
                        <a:pt x="2383" y="590"/>
                      </a:lnTo>
                      <a:lnTo>
                        <a:pt x="2440" y="586"/>
                      </a:lnTo>
                      <a:lnTo>
                        <a:pt x="2497" y="583"/>
                      </a:lnTo>
                      <a:lnTo>
                        <a:pt x="2556" y="582"/>
                      </a:lnTo>
                      <a:lnTo>
                        <a:pt x="2607" y="583"/>
                      </a:lnTo>
                      <a:lnTo>
                        <a:pt x="2658" y="585"/>
                      </a:lnTo>
                      <a:lnTo>
                        <a:pt x="2709" y="588"/>
                      </a:lnTo>
                      <a:lnTo>
                        <a:pt x="2759" y="593"/>
                      </a:lnTo>
                      <a:lnTo>
                        <a:pt x="2809" y="598"/>
                      </a:lnTo>
                      <a:lnTo>
                        <a:pt x="2858" y="605"/>
                      </a:lnTo>
                      <a:lnTo>
                        <a:pt x="2907" y="612"/>
                      </a:lnTo>
                      <a:lnTo>
                        <a:pt x="2956" y="621"/>
                      </a:lnTo>
                      <a:close/>
                      <a:moveTo>
                        <a:pt x="1539" y="846"/>
                      </a:moveTo>
                      <a:lnTo>
                        <a:pt x="1045" y="407"/>
                      </a:lnTo>
                      <a:lnTo>
                        <a:pt x="522" y="931"/>
                      </a:lnTo>
                      <a:lnTo>
                        <a:pt x="895" y="1411"/>
                      </a:lnTo>
                      <a:lnTo>
                        <a:pt x="928" y="1368"/>
                      </a:lnTo>
                      <a:lnTo>
                        <a:pt x="961" y="1327"/>
                      </a:lnTo>
                      <a:lnTo>
                        <a:pt x="996" y="1286"/>
                      </a:lnTo>
                      <a:lnTo>
                        <a:pt x="1032" y="1246"/>
                      </a:lnTo>
                      <a:lnTo>
                        <a:pt x="1069" y="1208"/>
                      </a:lnTo>
                      <a:lnTo>
                        <a:pt x="1107" y="1169"/>
                      </a:lnTo>
                      <a:lnTo>
                        <a:pt x="1145" y="1132"/>
                      </a:lnTo>
                      <a:lnTo>
                        <a:pt x="1185" y="1096"/>
                      </a:lnTo>
                      <a:lnTo>
                        <a:pt x="1226" y="1061"/>
                      </a:lnTo>
                      <a:lnTo>
                        <a:pt x="1268" y="1027"/>
                      </a:lnTo>
                      <a:lnTo>
                        <a:pt x="1311" y="994"/>
                      </a:lnTo>
                      <a:lnTo>
                        <a:pt x="1355" y="962"/>
                      </a:lnTo>
                      <a:lnTo>
                        <a:pt x="1399" y="931"/>
                      </a:lnTo>
                      <a:lnTo>
                        <a:pt x="1445" y="902"/>
                      </a:lnTo>
                      <a:lnTo>
                        <a:pt x="1491" y="874"/>
                      </a:lnTo>
                      <a:lnTo>
                        <a:pt x="1539" y="8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4" name="Freeform 240"/>
                <p:cNvSpPr>
                  <a:spLocks noEditPoints="1"/>
                </p:cNvSpPr>
                <p:nvPr/>
              </p:nvSpPr>
              <p:spPr bwMode="auto">
                <a:xfrm>
                  <a:off x="2990" y="842"/>
                  <a:ext cx="167" cy="169"/>
                </a:xfrm>
                <a:custGeom>
                  <a:avLst/>
                  <a:gdLst>
                    <a:gd name="T0" fmla="*/ 0 w 4181"/>
                    <a:gd name="T1" fmla="*/ 0 h 4235"/>
                    <a:gd name="T2" fmla="*/ 0 w 4181"/>
                    <a:gd name="T3" fmla="*/ 0 h 4235"/>
                    <a:gd name="T4" fmla="*/ 0 w 4181"/>
                    <a:gd name="T5" fmla="*/ 0 h 4235"/>
                    <a:gd name="T6" fmla="*/ 0 w 4181"/>
                    <a:gd name="T7" fmla="*/ 0 h 4235"/>
                    <a:gd name="T8" fmla="*/ 0 w 4181"/>
                    <a:gd name="T9" fmla="*/ 0 h 4235"/>
                    <a:gd name="T10" fmla="*/ 0 w 4181"/>
                    <a:gd name="T11" fmla="*/ 0 h 4235"/>
                    <a:gd name="T12" fmla="*/ 0 w 4181"/>
                    <a:gd name="T13" fmla="*/ 0 h 4235"/>
                    <a:gd name="T14" fmla="*/ 0 w 4181"/>
                    <a:gd name="T15" fmla="*/ 0 h 4235"/>
                    <a:gd name="T16" fmla="*/ 0 w 4181"/>
                    <a:gd name="T17" fmla="*/ 0 h 4235"/>
                    <a:gd name="T18" fmla="*/ 0 w 4181"/>
                    <a:gd name="T19" fmla="*/ 0 h 4235"/>
                    <a:gd name="T20" fmla="*/ 0 w 4181"/>
                    <a:gd name="T21" fmla="*/ 0 h 4235"/>
                    <a:gd name="T22" fmla="*/ 0 w 4181"/>
                    <a:gd name="T23" fmla="*/ 0 h 4235"/>
                    <a:gd name="T24" fmla="*/ 0 w 4181"/>
                    <a:gd name="T25" fmla="*/ 0 h 4235"/>
                    <a:gd name="T26" fmla="*/ 0 w 4181"/>
                    <a:gd name="T27" fmla="*/ 0 h 4235"/>
                    <a:gd name="T28" fmla="*/ 0 w 4181"/>
                    <a:gd name="T29" fmla="*/ 0 h 4235"/>
                    <a:gd name="T30" fmla="*/ 0 w 4181"/>
                    <a:gd name="T31" fmla="*/ 0 h 4235"/>
                    <a:gd name="T32" fmla="*/ 0 w 4181"/>
                    <a:gd name="T33" fmla="*/ 0 h 4235"/>
                    <a:gd name="T34" fmla="*/ 0 w 4181"/>
                    <a:gd name="T35" fmla="*/ 0 h 4235"/>
                    <a:gd name="T36" fmla="*/ 0 w 4181"/>
                    <a:gd name="T37" fmla="*/ 0 h 4235"/>
                    <a:gd name="T38" fmla="*/ 0 w 4181"/>
                    <a:gd name="T39" fmla="*/ 0 h 4235"/>
                    <a:gd name="T40" fmla="*/ 0 w 4181"/>
                    <a:gd name="T41" fmla="*/ 0 h 4235"/>
                    <a:gd name="T42" fmla="*/ 0 w 4181"/>
                    <a:gd name="T43" fmla="*/ 0 h 4235"/>
                    <a:gd name="T44" fmla="*/ 0 w 4181"/>
                    <a:gd name="T45" fmla="*/ 0 h 4235"/>
                    <a:gd name="T46" fmla="*/ 0 w 4181"/>
                    <a:gd name="T47" fmla="*/ 0 h 4235"/>
                    <a:gd name="T48" fmla="*/ 0 w 4181"/>
                    <a:gd name="T49" fmla="*/ 0 h 4235"/>
                    <a:gd name="T50" fmla="*/ 0 w 4181"/>
                    <a:gd name="T51" fmla="*/ 0 h 4235"/>
                    <a:gd name="T52" fmla="*/ 0 w 4181"/>
                    <a:gd name="T53" fmla="*/ 0 h 4235"/>
                    <a:gd name="T54" fmla="*/ 0 w 4181"/>
                    <a:gd name="T55" fmla="*/ 0 h 4235"/>
                    <a:gd name="T56" fmla="*/ 0 w 4181"/>
                    <a:gd name="T57" fmla="*/ 0 h 4235"/>
                    <a:gd name="T58" fmla="*/ 0 w 4181"/>
                    <a:gd name="T59" fmla="*/ 0 h 4235"/>
                    <a:gd name="T60" fmla="*/ 0 w 4181"/>
                    <a:gd name="T61" fmla="*/ 0 h 4235"/>
                    <a:gd name="T62" fmla="*/ 0 w 4181"/>
                    <a:gd name="T63" fmla="*/ 0 h 4235"/>
                    <a:gd name="T64" fmla="*/ 0 w 4181"/>
                    <a:gd name="T65" fmla="*/ 0 h 4235"/>
                    <a:gd name="T66" fmla="*/ 0 w 4181"/>
                    <a:gd name="T67" fmla="*/ 0 h 4235"/>
                    <a:gd name="T68" fmla="*/ 0 w 4181"/>
                    <a:gd name="T69" fmla="*/ 0 h 4235"/>
                    <a:gd name="T70" fmla="*/ 0 w 4181"/>
                    <a:gd name="T71" fmla="*/ 0 h 4235"/>
                    <a:gd name="T72" fmla="*/ 0 w 4181"/>
                    <a:gd name="T73" fmla="*/ 0 h 4235"/>
                    <a:gd name="T74" fmla="*/ 0 w 4181"/>
                    <a:gd name="T75" fmla="*/ 0 h 4235"/>
                    <a:gd name="T76" fmla="*/ 0 w 4181"/>
                    <a:gd name="T77" fmla="*/ 0 h 4235"/>
                    <a:gd name="T78" fmla="*/ 0 w 4181"/>
                    <a:gd name="T79" fmla="*/ 0 h 4235"/>
                    <a:gd name="T80" fmla="*/ 0 w 4181"/>
                    <a:gd name="T81" fmla="*/ 0 h 4235"/>
                    <a:gd name="T82" fmla="*/ 0 w 4181"/>
                    <a:gd name="T83" fmla="*/ 0 h 4235"/>
                    <a:gd name="T84" fmla="*/ 0 w 4181"/>
                    <a:gd name="T85" fmla="*/ 0 h 4235"/>
                    <a:gd name="T86" fmla="*/ 0 w 4181"/>
                    <a:gd name="T87" fmla="*/ 0 h 4235"/>
                    <a:gd name="T88" fmla="*/ 0 w 4181"/>
                    <a:gd name="T89" fmla="*/ 0 h 4235"/>
                    <a:gd name="T90" fmla="*/ 0 w 4181"/>
                    <a:gd name="T91" fmla="*/ 0 h 4235"/>
                    <a:gd name="T92" fmla="*/ 0 w 4181"/>
                    <a:gd name="T93" fmla="*/ 0 h 4235"/>
                    <a:gd name="T94" fmla="*/ 0 w 4181"/>
                    <a:gd name="T95" fmla="*/ 0 h 4235"/>
                    <a:gd name="T96" fmla="*/ 0 w 4181"/>
                    <a:gd name="T97" fmla="*/ 0 h 4235"/>
                    <a:gd name="T98" fmla="*/ 0 w 4181"/>
                    <a:gd name="T99" fmla="*/ 0 h 4235"/>
                    <a:gd name="T100" fmla="*/ 0 w 4181"/>
                    <a:gd name="T101" fmla="*/ 0 h 4235"/>
                    <a:gd name="T102" fmla="*/ 0 w 4181"/>
                    <a:gd name="T103" fmla="*/ 0 h 4235"/>
                    <a:gd name="T104" fmla="*/ 0 w 4181"/>
                    <a:gd name="T105" fmla="*/ 0 h 4235"/>
                    <a:gd name="T106" fmla="*/ 0 w 4181"/>
                    <a:gd name="T107" fmla="*/ 0 h 4235"/>
                    <a:gd name="T108" fmla="*/ 0 w 4181"/>
                    <a:gd name="T109" fmla="*/ 0 h 4235"/>
                    <a:gd name="T110" fmla="*/ 0 w 4181"/>
                    <a:gd name="T111" fmla="*/ 0 h 4235"/>
                    <a:gd name="T112" fmla="*/ 0 w 4181"/>
                    <a:gd name="T113" fmla="*/ 0 h 4235"/>
                    <a:gd name="T114" fmla="*/ 0 w 4181"/>
                    <a:gd name="T115" fmla="*/ 0 h 4235"/>
                    <a:gd name="T116" fmla="*/ 0 w 4181"/>
                    <a:gd name="T117" fmla="*/ 0 h 423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181"/>
                    <a:gd name="T178" fmla="*/ 0 h 4235"/>
                    <a:gd name="T179" fmla="*/ 4181 w 4181"/>
                    <a:gd name="T180" fmla="*/ 4235 h 4235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181" h="4235">
                      <a:moveTo>
                        <a:pt x="2114" y="482"/>
                      </a:moveTo>
                      <a:lnTo>
                        <a:pt x="2201" y="484"/>
                      </a:lnTo>
                      <a:lnTo>
                        <a:pt x="2286" y="490"/>
                      </a:lnTo>
                      <a:lnTo>
                        <a:pt x="2369" y="500"/>
                      </a:lnTo>
                      <a:lnTo>
                        <a:pt x="2453" y="514"/>
                      </a:lnTo>
                      <a:lnTo>
                        <a:pt x="2534" y="533"/>
                      </a:lnTo>
                      <a:lnTo>
                        <a:pt x="2614" y="555"/>
                      </a:lnTo>
                      <a:lnTo>
                        <a:pt x="2692" y="581"/>
                      </a:lnTo>
                      <a:lnTo>
                        <a:pt x="2769" y="610"/>
                      </a:lnTo>
                      <a:lnTo>
                        <a:pt x="2843" y="642"/>
                      </a:lnTo>
                      <a:lnTo>
                        <a:pt x="2916" y="679"/>
                      </a:lnTo>
                      <a:lnTo>
                        <a:pt x="2987" y="718"/>
                      </a:lnTo>
                      <a:lnTo>
                        <a:pt x="3055" y="760"/>
                      </a:lnTo>
                      <a:lnTo>
                        <a:pt x="3121" y="806"/>
                      </a:lnTo>
                      <a:lnTo>
                        <a:pt x="3185" y="854"/>
                      </a:lnTo>
                      <a:lnTo>
                        <a:pt x="3246" y="905"/>
                      </a:lnTo>
                      <a:lnTo>
                        <a:pt x="3305" y="960"/>
                      </a:lnTo>
                      <a:lnTo>
                        <a:pt x="3361" y="1017"/>
                      </a:lnTo>
                      <a:lnTo>
                        <a:pt x="3414" y="1075"/>
                      </a:lnTo>
                      <a:lnTo>
                        <a:pt x="3465" y="1138"/>
                      </a:lnTo>
                      <a:lnTo>
                        <a:pt x="3512" y="1201"/>
                      </a:lnTo>
                      <a:lnTo>
                        <a:pt x="3556" y="1268"/>
                      </a:lnTo>
                      <a:lnTo>
                        <a:pt x="3597" y="1335"/>
                      </a:lnTo>
                      <a:lnTo>
                        <a:pt x="3633" y="1406"/>
                      </a:lnTo>
                      <a:lnTo>
                        <a:pt x="3668" y="1478"/>
                      </a:lnTo>
                      <a:lnTo>
                        <a:pt x="3698" y="1552"/>
                      </a:lnTo>
                      <a:lnTo>
                        <a:pt x="3724" y="1628"/>
                      </a:lnTo>
                      <a:lnTo>
                        <a:pt x="3747" y="1706"/>
                      </a:lnTo>
                      <a:lnTo>
                        <a:pt x="3766" y="1784"/>
                      </a:lnTo>
                      <a:lnTo>
                        <a:pt x="3782" y="1864"/>
                      </a:lnTo>
                      <a:lnTo>
                        <a:pt x="3792" y="1946"/>
                      </a:lnTo>
                      <a:lnTo>
                        <a:pt x="3799" y="2028"/>
                      </a:lnTo>
                      <a:lnTo>
                        <a:pt x="3801" y="2112"/>
                      </a:lnTo>
                      <a:lnTo>
                        <a:pt x="3799" y="2196"/>
                      </a:lnTo>
                      <a:lnTo>
                        <a:pt x="3792" y="2279"/>
                      </a:lnTo>
                      <a:lnTo>
                        <a:pt x="3782" y="2359"/>
                      </a:lnTo>
                      <a:lnTo>
                        <a:pt x="3766" y="2440"/>
                      </a:lnTo>
                      <a:lnTo>
                        <a:pt x="3747" y="2519"/>
                      </a:lnTo>
                      <a:lnTo>
                        <a:pt x="3724" y="2596"/>
                      </a:lnTo>
                      <a:lnTo>
                        <a:pt x="3698" y="2672"/>
                      </a:lnTo>
                      <a:lnTo>
                        <a:pt x="3668" y="2745"/>
                      </a:lnTo>
                      <a:lnTo>
                        <a:pt x="3633" y="2818"/>
                      </a:lnTo>
                      <a:lnTo>
                        <a:pt x="3597" y="2889"/>
                      </a:lnTo>
                      <a:lnTo>
                        <a:pt x="3556" y="2956"/>
                      </a:lnTo>
                      <a:lnTo>
                        <a:pt x="3512" y="3023"/>
                      </a:lnTo>
                      <a:lnTo>
                        <a:pt x="3465" y="3086"/>
                      </a:lnTo>
                      <a:lnTo>
                        <a:pt x="3414" y="3148"/>
                      </a:lnTo>
                      <a:lnTo>
                        <a:pt x="3361" y="3208"/>
                      </a:lnTo>
                      <a:lnTo>
                        <a:pt x="3305" y="3264"/>
                      </a:lnTo>
                      <a:lnTo>
                        <a:pt x="3246" y="3318"/>
                      </a:lnTo>
                      <a:lnTo>
                        <a:pt x="3185" y="3370"/>
                      </a:lnTo>
                      <a:lnTo>
                        <a:pt x="3121" y="3418"/>
                      </a:lnTo>
                      <a:lnTo>
                        <a:pt x="3055" y="3464"/>
                      </a:lnTo>
                      <a:lnTo>
                        <a:pt x="2987" y="3506"/>
                      </a:lnTo>
                      <a:lnTo>
                        <a:pt x="2916" y="3546"/>
                      </a:lnTo>
                      <a:lnTo>
                        <a:pt x="2843" y="3581"/>
                      </a:lnTo>
                      <a:lnTo>
                        <a:pt x="2769" y="3614"/>
                      </a:lnTo>
                      <a:lnTo>
                        <a:pt x="2692" y="3644"/>
                      </a:lnTo>
                      <a:lnTo>
                        <a:pt x="2614" y="3669"/>
                      </a:lnTo>
                      <a:lnTo>
                        <a:pt x="2534" y="3691"/>
                      </a:lnTo>
                      <a:lnTo>
                        <a:pt x="2453" y="3709"/>
                      </a:lnTo>
                      <a:lnTo>
                        <a:pt x="2369" y="3724"/>
                      </a:lnTo>
                      <a:lnTo>
                        <a:pt x="2286" y="3734"/>
                      </a:lnTo>
                      <a:lnTo>
                        <a:pt x="2201" y="3740"/>
                      </a:lnTo>
                      <a:lnTo>
                        <a:pt x="2114" y="3742"/>
                      </a:lnTo>
                      <a:lnTo>
                        <a:pt x="2027" y="3740"/>
                      </a:lnTo>
                      <a:lnTo>
                        <a:pt x="1942" y="3734"/>
                      </a:lnTo>
                      <a:lnTo>
                        <a:pt x="1857" y="3724"/>
                      </a:lnTo>
                      <a:lnTo>
                        <a:pt x="1775" y="3709"/>
                      </a:lnTo>
                      <a:lnTo>
                        <a:pt x="1693" y="3691"/>
                      </a:lnTo>
                      <a:lnTo>
                        <a:pt x="1613" y="3669"/>
                      </a:lnTo>
                      <a:lnTo>
                        <a:pt x="1534" y="3644"/>
                      </a:lnTo>
                      <a:lnTo>
                        <a:pt x="1458" y="3614"/>
                      </a:lnTo>
                      <a:lnTo>
                        <a:pt x="1383" y="3581"/>
                      </a:lnTo>
                      <a:lnTo>
                        <a:pt x="1311" y="3546"/>
                      </a:lnTo>
                      <a:lnTo>
                        <a:pt x="1240" y="3506"/>
                      </a:lnTo>
                      <a:lnTo>
                        <a:pt x="1172" y="3464"/>
                      </a:lnTo>
                      <a:lnTo>
                        <a:pt x="1105" y="3418"/>
                      </a:lnTo>
                      <a:lnTo>
                        <a:pt x="1042" y="3370"/>
                      </a:lnTo>
                      <a:lnTo>
                        <a:pt x="981" y="3318"/>
                      </a:lnTo>
                      <a:lnTo>
                        <a:pt x="922" y="3264"/>
                      </a:lnTo>
                      <a:lnTo>
                        <a:pt x="866" y="3208"/>
                      </a:lnTo>
                      <a:lnTo>
                        <a:pt x="813" y="3148"/>
                      </a:lnTo>
                      <a:lnTo>
                        <a:pt x="763" y="3086"/>
                      </a:lnTo>
                      <a:lnTo>
                        <a:pt x="716" y="3023"/>
                      </a:lnTo>
                      <a:lnTo>
                        <a:pt x="672" y="2956"/>
                      </a:lnTo>
                      <a:lnTo>
                        <a:pt x="631" y="2889"/>
                      </a:lnTo>
                      <a:lnTo>
                        <a:pt x="593" y="2818"/>
                      </a:lnTo>
                      <a:lnTo>
                        <a:pt x="560" y="2745"/>
                      </a:lnTo>
                      <a:lnTo>
                        <a:pt x="530" y="2672"/>
                      </a:lnTo>
                      <a:lnTo>
                        <a:pt x="503" y="2596"/>
                      </a:lnTo>
                      <a:lnTo>
                        <a:pt x="480" y="2519"/>
                      </a:lnTo>
                      <a:lnTo>
                        <a:pt x="461" y="2440"/>
                      </a:lnTo>
                      <a:lnTo>
                        <a:pt x="446" y="2359"/>
                      </a:lnTo>
                      <a:lnTo>
                        <a:pt x="436" y="2279"/>
                      </a:lnTo>
                      <a:lnTo>
                        <a:pt x="429" y="2196"/>
                      </a:lnTo>
                      <a:lnTo>
                        <a:pt x="427" y="2112"/>
                      </a:lnTo>
                      <a:lnTo>
                        <a:pt x="429" y="2028"/>
                      </a:lnTo>
                      <a:lnTo>
                        <a:pt x="436" y="1946"/>
                      </a:lnTo>
                      <a:lnTo>
                        <a:pt x="446" y="1864"/>
                      </a:lnTo>
                      <a:lnTo>
                        <a:pt x="461" y="1784"/>
                      </a:lnTo>
                      <a:lnTo>
                        <a:pt x="480" y="1706"/>
                      </a:lnTo>
                      <a:lnTo>
                        <a:pt x="503" y="1628"/>
                      </a:lnTo>
                      <a:lnTo>
                        <a:pt x="530" y="1552"/>
                      </a:lnTo>
                      <a:lnTo>
                        <a:pt x="560" y="1478"/>
                      </a:lnTo>
                      <a:lnTo>
                        <a:pt x="593" y="1406"/>
                      </a:lnTo>
                      <a:lnTo>
                        <a:pt x="631" y="1335"/>
                      </a:lnTo>
                      <a:lnTo>
                        <a:pt x="672" y="1268"/>
                      </a:lnTo>
                      <a:lnTo>
                        <a:pt x="716" y="1201"/>
                      </a:lnTo>
                      <a:lnTo>
                        <a:pt x="763" y="1138"/>
                      </a:lnTo>
                      <a:lnTo>
                        <a:pt x="813" y="1075"/>
                      </a:lnTo>
                      <a:lnTo>
                        <a:pt x="866" y="1017"/>
                      </a:lnTo>
                      <a:lnTo>
                        <a:pt x="922" y="960"/>
                      </a:lnTo>
                      <a:lnTo>
                        <a:pt x="981" y="905"/>
                      </a:lnTo>
                      <a:lnTo>
                        <a:pt x="1042" y="854"/>
                      </a:lnTo>
                      <a:lnTo>
                        <a:pt x="1105" y="806"/>
                      </a:lnTo>
                      <a:lnTo>
                        <a:pt x="1172" y="760"/>
                      </a:lnTo>
                      <a:lnTo>
                        <a:pt x="1240" y="718"/>
                      </a:lnTo>
                      <a:lnTo>
                        <a:pt x="1311" y="679"/>
                      </a:lnTo>
                      <a:lnTo>
                        <a:pt x="1383" y="642"/>
                      </a:lnTo>
                      <a:lnTo>
                        <a:pt x="1458" y="610"/>
                      </a:lnTo>
                      <a:lnTo>
                        <a:pt x="1534" y="581"/>
                      </a:lnTo>
                      <a:lnTo>
                        <a:pt x="1613" y="555"/>
                      </a:lnTo>
                      <a:lnTo>
                        <a:pt x="1693" y="533"/>
                      </a:lnTo>
                      <a:lnTo>
                        <a:pt x="1775" y="514"/>
                      </a:lnTo>
                      <a:lnTo>
                        <a:pt x="1857" y="500"/>
                      </a:lnTo>
                      <a:lnTo>
                        <a:pt x="1942" y="490"/>
                      </a:lnTo>
                      <a:lnTo>
                        <a:pt x="2027" y="484"/>
                      </a:lnTo>
                      <a:lnTo>
                        <a:pt x="2114" y="482"/>
                      </a:lnTo>
                      <a:close/>
                      <a:moveTo>
                        <a:pt x="2114" y="1333"/>
                      </a:moveTo>
                      <a:lnTo>
                        <a:pt x="2155" y="1335"/>
                      </a:lnTo>
                      <a:lnTo>
                        <a:pt x="2196" y="1337"/>
                      </a:lnTo>
                      <a:lnTo>
                        <a:pt x="2236" y="1342"/>
                      </a:lnTo>
                      <a:lnTo>
                        <a:pt x="2275" y="1349"/>
                      </a:lnTo>
                      <a:lnTo>
                        <a:pt x="2314" y="1359"/>
                      </a:lnTo>
                      <a:lnTo>
                        <a:pt x="2353" y="1369"/>
                      </a:lnTo>
                      <a:lnTo>
                        <a:pt x="2390" y="1381"/>
                      </a:lnTo>
                      <a:lnTo>
                        <a:pt x="2427" y="1395"/>
                      </a:lnTo>
                      <a:lnTo>
                        <a:pt x="2462" y="1411"/>
                      </a:lnTo>
                      <a:lnTo>
                        <a:pt x="2497" y="1428"/>
                      </a:lnTo>
                      <a:lnTo>
                        <a:pt x="2531" y="1447"/>
                      </a:lnTo>
                      <a:lnTo>
                        <a:pt x="2563" y="1467"/>
                      </a:lnTo>
                      <a:lnTo>
                        <a:pt x="2595" y="1489"/>
                      </a:lnTo>
                      <a:lnTo>
                        <a:pt x="2626" y="1511"/>
                      </a:lnTo>
                      <a:lnTo>
                        <a:pt x="2654" y="1536"/>
                      </a:lnTo>
                      <a:lnTo>
                        <a:pt x="2683" y="1562"/>
                      </a:lnTo>
                      <a:lnTo>
                        <a:pt x="2710" y="1589"/>
                      </a:lnTo>
                      <a:lnTo>
                        <a:pt x="2735" y="1618"/>
                      </a:lnTo>
                      <a:lnTo>
                        <a:pt x="2759" y="1646"/>
                      </a:lnTo>
                      <a:lnTo>
                        <a:pt x="2781" y="1677"/>
                      </a:lnTo>
                      <a:lnTo>
                        <a:pt x="2803" y="1709"/>
                      </a:lnTo>
                      <a:lnTo>
                        <a:pt x="2822" y="1741"/>
                      </a:lnTo>
                      <a:lnTo>
                        <a:pt x="2839" y="1775"/>
                      </a:lnTo>
                      <a:lnTo>
                        <a:pt x="2856" y="1809"/>
                      </a:lnTo>
                      <a:lnTo>
                        <a:pt x="2870" y="1845"/>
                      </a:lnTo>
                      <a:lnTo>
                        <a:pt x="2883" y="1881"/>
                      </a:lnTo>
                      <a:lnTo>
                        <a:pt x="2894" y="1917"/>
                      </a:lnTo>
                      <a:lnTo>
                        <a:pt x="2903" y="1955"/>
                      </a:lnTo>
                      <a:lnTo>
                        <a:pt x="2910" y="1994"/>
                      </a:lnTo>
                      <a:lnTo>
                        <a:pt x="2915" y="2033"/>
                      </a:lnTo>
                      <a:lnTo>
                        <a:pt x="2918" y="2072"/>
                      </a:lnTo>
                      <a:lnTo>
                        <a:pt x="2919" y="2112"/>
                      </a:lnTo>
                      <a:lnTo>
                        <a:pt x="2918" y="2152"/>
                      </a:lnTo>
                      <a:lnTo>
                        <a:pt x="2915" y="2192"/>
                      </a:lnTo>
                      <a:lnTo>
                        <a:pt x="2910" y="2231"/>
                      </a:lnTo>
                      <a:lnTo>
                        <a:pt x="2903" y="2268"/>
                      </a:lnTo>
                      <a:lnTo>
                        <a:pt x="2894" y="2306"/>
                      </a:lnTo>
                      <a:lnTo>
                        <a:pt x="2883" y="2343"/>
                      </a:lnTo>
                      <a:lnTo>
                        <a:pt x="2870" y="2379"/>
                      </a:lnTo>
                      <a:lnTo>
                        <a:pt x="2856" y="2415"/>
                      </a:lnTo>
                      <a:lnTo>
                        <a:pt x="2839" y="2450"/>
                      </a:lnTo>
                      <a:lnTo>
                        <a:pt x="2822" y="2482"/>
                      </a:lnTo>
                      <a:lnTo>
                        <a:pt x="2803" y="2515"/>
                      </a:lnTo>
                      <a:lnTo>
                        <a:pt x="2781" y="2547"/>
                      </a:lnTo>
                      <a:lnTo>
                        <a:pt x="2759" y="2577"/>
                      </a:lnTo>
                      <a:lnTo>
                        <a:pt x="2735" y="2607"/>
                      </a:lnTo>
                      <a:lnTo>
                        <a:pt x="2710" y="2635"/>
                      </a:lnTo>
                      <a:lnTo>
                        <a:pt x="2683" y="2662"/>
                      </a:lnTo>
                      <a:lnTo>
                        <a:pt x="2654" y="2688"/>
                      </a:lnTo>
                      <a:lnTo>
                        <a:pt x="2626" y="2713"/>
                      </a:lnTo>
                      <a:lnTo>
                        <a:pt x="2595" y="2736"/>
                      </a:lnTo>
                      <a:lnTo>
                        <a:pt x="2563" y="2758"/>
                      </a:lnTo>
                      <a:lnTo>
                        <a:pt x="2531" y="2778"/>
                      </a:lnTo>
                      <a:lnTo>
                        <a:pt x="2497" y="2796"/>
                      </a:lnTo>
                      <a:lnTo>
                        <a:pt x="2462" y="2814"/>
                      </a:lnTo>
                      <a:lnTo>
                        <a:pt x="2427" y="2829"/>
                      </a:lnTo>
                      <a:lnTo>
                        <a:pt x="2390" y="2844"/>
                      </a:lnTo>
                      <a:lnTo>
                        <a:pt x="2353" y="2856"/>
                      </a:lnTo>
                      <a:lnTo>
                        <a:pt x="2314" y="2866"/>
                      </a:lnTo>
                      <a:lnTo>
                        <a:pt x="2275" y="2874"/>
                      </a:lnTo>
                      <a:lnTo>
                        <a:pt x="2236" y="2881"/>
                      </a:lnTo>
                      <a:lnTo>
                        <a:pt x="2196" y="2887"/>
                      </a:lnTo>
                      <a:lnTo>
                        <a:pt x="2155" y="2890"/>
                      </a:lnTo>
                      <a:lnTo>
                        <a:pt x="2114" y="2891"/>
                      </a:lnTo>
                      <a:lnTo>
                        <a:pt x="2073" y="2890"/>
                      </a:lnTo>
                      <a:lnTo>
                        <a:pt x="2032" y="2887"/>
                      </a:lnTo>
                      <a:lnTo>
                        <a:pt x="1991" y="2881"/>
                      </a:lnTo>
                      <a:lnTo>
                        <a:pt x="1951" y="2874"/>
                      </a:lnTo>
                      <a:lnTo>
                        <a:pt x="1913" y="2866"/>
                      </a:lnTo>
                      <a:lnTo>
                        <a:pt x="1875" y="2856"/>
                      </a:lnTo>
                      <a:lnTo>
                        <a:pt x="1837" y="2844"/>
                      </a:lnTo>
                      <a:lnTo>
                        <a:pt x="1801" y="2829"/>
                      </a:lnTo>
                      <a:lnTo>
                        <a:pt x="1765" y="2814"/>
                      </a:lnTo>
                      <a:lnTo>
                        <a:pt x="1731" y="2796"/>
                      </a:lnTo>
                      <a:lnTo>
                        <a:pt x="1697" y="2778"/>
                      </a:lnTo>
                      <a:lnTo>
                        <a:pt x="1664" y="2758"/>
                      </a:lnTo>
                      <a:lnTo>
                        <a:pt x="1633" y="2736"/>
                      </a:lnTo>
                      <a:lnTo>
                        <a:pt x="1602" y="2713"/>
                      </a:lnTo>
                      <a:lnTo>
                        <a:pt x="1572" y="2688"/>
                      </a:lnTo>
                      <a:lnTo>
                        <a:pt x="1545" y="2662"/>
                      </a:lnTo>
                      <a:lnTo>
                        <a:pt x="1518" y="2635"/>
                      </a:lnTo>
                      <a:lnTo>
                        <a:pt x="1493" y="2607"/>
                      </a:lnTo>
                      <a:lnTo>
                        <a:pt x="1469" y="2577"/>
                      </a:lnTo>
                      <a:lnTo>
                        <a:pt x="1447" y="2547"/>
                      </a:lnTo>
                      <a:lnTo>
                        <a:pt x="1425" y="2515"/>
                      </a:lnTo>
                      <a:lnTo>
                        <a:pt x="1406" y="2482"/>
                      </a:lnTo>
                      <a:lnTo>
                        <a:pt x="1388" y="2450"/>
                      </a:lnTo>
                      <a:lnTo>
                        <a:pt x="1372" y="2415"/>
                      </a:lnTo>
                      <a:lnTo>
                        <a:pt x="1358" y="2379"/>
                      </a:lnTo>
                      <a:lnTo>
                        <a:pt x="1344" y="2343"/>
                      </a:lnTo>
                      <a:lnTo>
                        <a:pt x="1334" y="2306"/>
                      </a:lnTo>
                      <a:lnTo>
                        <a:pt x="1325" y="2268"/>
                      </a:lnTo>
                      <a:lnTo>
                        <a:pt x="1318" y="2231"/>
                      </a:lnTo>
                      <a:lnTo>
                        <a:pt x="1313" y="2192"/>
                      </a:lnTo>
                      <a:lnTo>
                        <a:pt x="1310" y="2152"/>
                      </a:lnTo>
                      <a:lnTo>
                        <a:pt x="1309" y="2112"/>
                      </a:lnTo>
                      <a:lnTo>
                        <a:pt x="1310" y="2072"/>
                      </a:lnTo>
                      <a:lnTo>
                        <a:pt x="1313" y="2033"/>
                      </a:lnTo>
                      <a:lnTo>
                        <a:pt x="1318" y="1994"/>
                      </a:lnTo>
                      <a:lnTo>
                        <a:pt x="1325" y="1955"/>
                      </a:lnTo>
                      <a:lnTo>
                        <a:pt x="1334" y="1917"/>
                      </a:lnTo>
                      <a:lnTo>
                        <a:pt x="1344" y="1881"/>
                      </a:lnTo>
                      <a:lnTo>
                        <a:pt x="1358" y="1845"/>
                      </a:lnTo>
                      <a:lnTo>
                        <a:pt x="1372" y="1809"/>
                      </a:lnTo>
                      <a:lnTo>
                        <a:pt x="1388" y="1775"/>
                      </a:lnTo>
                      <a:lnTo>
                        <a:pt x="1406" y="1741"/>
                      </a:lnTo>
                      <a:lnTo>
                        <a:pt x="1425" y="1709"/>
                      </a:lnTo>
                      <a:lnTo>
                        <a:pt x="1447" y="1677"/>
                      </a:lnTo>
                      <a:lnTo>
                        <a:pt x="1469" y="1646"/>
                      </a:lnTo>
                      <a:lnTo>
                        <a:pt x="1493" y="1618"/>
                      </a:lnTo>
                      <a:lnTo>
                        <a:pt x="1518" y="1589"/>
                      </a:lnTo>
                      <a:lnTo>
                        <a:pt x="1545" y="1562"/>
                      </a:lnTo>
                      <a:lnTo>
                        <a:pt x="1572" y="1536"/>
                      </a:lnTo>
                      <a:lnTo>
                        <a:pt x="1602" y="1511"/>
                      </a:lnTo>
                      <a:lnTo>
                        <a:pt x="1633" y="1489"/>
                      </a:lnTo>
                      <a:lnTo>
                        <a:pt x="1664" y="1467"/>
                      </a:lnTo>
                      <a:lnTo>
                        <a:pt x="1697" y="1447"/>
                      </a:lnTo>
                      <a:lnTo>
                        <a:pt x="1731" y="1428"/>
                      </a:lnTo>
                      <a:lnTo>
                        <a:pt x="1765" y="1411"/>
                      </a:lnTo>
                      <a:lnTo>
                        <a:pt x="1801" y="1395"/>
                      </a:lnTo>
                      <a:lnTo>
                        <a:pt x="1837" y="1381"/>
                      </a:lnTo>
                      <a:lnTo>
                        <a:pt x="1875" y="1369"/>
                      </a:lnTo>
                      <a:lnTo>
                        <a:pt x="1913" y="1359"/>
                      </a:lnTo>
                      <a:lnTo>
                        <a:pt x="1951" y="1349"/>
                      </a:lnTo>
                      <a:lnTo>
                        <a:pt x="1991" y="1342"/>
                      </a:lnTo>
                      <a:lnTo>
                        <a:pt x="2032" y="1337"/>
                      </a:lnTo>
                      <a:lnTo>
                        <a:pt x="2073" y="1335"/>
                      </a:lnTo>
                      <a:lnTo>
                        <a:pt x="2114" y="1333"/>
                      </a:lnTo>
                      <a:close/>
                      <a:moveTo>
                        <a:pt x="0" y="1781"/>
                      </a:moveTo>
                      <a:lnTo>
                        <a:pt x="0" y="2358"/>
                      </a:lnTo>
                      <a:lnTo>
                        <a:pt x="453" y="2399"/>
                      </a:lnTo>
                      <a:lnTo>
                        <a:pt x="447" y="2365"/>
                      </a:lnTo>
                      <a:lnTo>
                        <a:pt x="442" y="2330"/>
                      </a:lnTo>
                      <a:lnTo>
                        <a:pt x="437" y="2294"/>
                      </a:lnTo>
                      <a:lnTo>
                        <a:pt x="434" y="2258"/>
                      </a:lnTo>
                      <a:lnTo>
                        <a:pt x="431" y="2221"/>
                      </a:lnTo>
                      <a:lnTo>
                        <a:pt x="429" y="2186"/>
                      </a:lnTo>
                      <a:lnTo>
                        <a:pt x="428" y="2149"/>
                      </a:lnTo>
                      <a:lnTo>
                        <a:pt x="427" y="2112"/>
                      </a:lnTo>
                      <a:lnTo>
                        <a:pt x="428" y="2059"/>
                      </a:lnTo>
                      <a:lnTo>
                        <a:pt x="431" y="2006"/>
                      </a:lnTo>
                      <a:lnTo>
                        <a:pt x="435" y="1954"/>
                      </a:lnTo>
                      <a:lnTo>
                        <a:pt x="441" y="1902"/>
                      </a:lnTo>
                      <a:lnTo>
                        <a:pt x="448" y="1851"/>
                      </a:lnTo>
                      <a:lnTo>
                        <a:pt x="457" y="1801"/>
                      </a:lnTo>
                      <a:lnTo>
                        <a:pt x="469" y="1750"/>
                      </a:lnTo>
                      <a:lnTo>
                        <a:pt x="482" y="1700"/>
                      </a:lnTo>
                      <a:lnTo>
                        <a:pt x="0" y="1781"/>
                      </a:lnTo>
                      <a:close/>
                      <a:moveTo>
                        <a:pt x="705" y="3007"/>
                      </a:moveTo>
                      <a:lnTo>
                        <a:pt x="384" y="3370"/>
                      </a:lnTo>
                      <a:lnTo>
                        <a:pt x="816" y="3802"/>
                      </a:lnTo>
                      <a:lnTo>
                        <a:pt x="1216" y="3491"/>
                      </a:lnTo>
                      <a:lnTo>
                        <a:pt x="1178" y="3468"/>
                      </a:lnTo>
                      <a:lnTo>
                        <a:pt x="1141" y="3442"/>
                      </a:lnTo>
                      <a:lnTo>
                        <a:pt x="1104" y="3417"/>
                      </a:lnTo>
                      <a:lnTo>
                        <a:pt x="1068" y="3390"/>
                      </a:lnTo>
                      <a:lnTo>
                        <a:pt x="1034" y="3363"/>
                      </a:lnTo>
                      <a:lnTo>
                        <a:pt x="1000" y="3335"/>
                      </a:lnTo>
                      <a:lnTo>
                        <a:pt x="966" y="3305"/>
                      </a:lnTo>
                      <a:lnTo>
                        <a:pt x="934" y="3275"/>
                      </a:lnTo>
                      <a:lnTo>
                        <a:pt x="902" y="3245"/>
                      </a:lnTo>
                      <a:lnTo>
                        <a:pt x="871" y="3213"/>
                      </a:lnTo>
                      <a:lnTo>
                        <a:pt x="842" y="3180"/>
                      </a:lnTo>
                      <a:lnTo>
                        <a:pt x="812" y="3147"/>
                      </a:lnTo>
                      <a:lnTo>
                        <a:pt x="784" y="3114"/>
                      </a:lnTo>
                      <a:lnTo>
                        <a:pt x="757" y="3079"/>
                      </a:lnTo>
                      <a:lnTo>
                        <a:pt x="730" y="3043"/>
                      </a:lnTo>
                      <a:lnTo>
                        <a:pt x="705" y="3007"/>
                      </a:lnTo>
                      <a:close/>
                      <a:moveTo>
                        <a:pt x="1737" y="3701"/>
                      </a:moveTo>
                      <a:lnTo>
                        <a:pt x="1826" y="4235"/>
                      </a:lnTo>
                      <a:lnTo>
                        <a:pt x="2402" y="4235"/>
                      </a:lnTo>
                      <a:lnTo>
                        <a:pt x="2446" y="3710"/>
                      </a:lnTo>
                      <a:lnTo>
                        <a:pt x="2405" y="3717"/>
                      </a:lnTo>
                      <a:lnTo>
                        <a:pt x="2365" y="3725"/>
                      </a:lnTo>
                      <a:lnTo>
                        <a:pt x="2323" y="3730"/>
                      </a:lnTo>
                      <a:lnTo>
                        <a:pt x="2282" y="3734"/>
                      </a:lnTo>
                      <a:lnTo>
                        <a:pt x="2241" y="3738"/>
                      </a:lnTo>
                      <a:lnTo>
                        <a:pt x="2199" y="3740"/>
                      </a:lnTo>
                      <a:lnTo>
                        <a:pt x="2157" y="3742"/>
                      </a:lnTo>
                      <a:lnTo>
                        <a:pt x="2114" y="3742"/>
                      </a:lnTo>
                      <a:lnTo>
                        <a:pt x="2066" y="3742"/>
                      </a:lnTo>
                      <a:lnTo>
                        <a:pt x="2017" y="3740"/>
                      </a:lnTo>
                      <a:lnTo>
                        <a:pt x="1970" y="3737"/>
                      </a:lnTo>
                      <a:lnTo>
                        <a:pt x="1922" y="3732"/>
                      </a:lnTo>
                      <a:lnTo>
                        <a:pt x="1875" y="3726"/>
                      </a:lnTo>
                      <a:lnTo>
                        <a:pt x="1829" y="3719"/>
                      </a:lnTo>
                      <a:lnTo>
                        <a:pt x="1783" y="3710"/>
                      </a:lnTo>
                      <a:lnTo>
                        <a:pt x="1737" y="3701"/>
                      </a:lnTo>
                      <a:close/>
                      <a:moveTo>
                        <a:pt x="3011" y="3490"/>
                      </a:moveTo>
                      <a:lnTo>
                        <a:pt x="3412" y="3802"/>
                      </a:lnTo>
                      <a:lnTo>
                        <a:pt x="3845" y="3370"/>
                      </a:lnTo>
                      <a:lnTo>
                        <a:pt x="3522" y="3006"/>
                      </a:lnTo>
                      <a:lnTo>
                        <a:pt x="3497" y="3042"/>
                      </a:lnTo>
                      <a:lnTo>
                        <a:pt x="3471" y="3078"/>
                      </a:lnTo>
                      <a:lnTo>
                        <a:pt x="3443" y="3113"/>
                      </a:lnTo>
                      <a:lnTo>
                        <a:pt x="3416" y="3146"/>
                      </a:lnTo>
                      <a:lnTo>
                        <a:pt x="3386" y="3180"/>
                      </a:lnTo>
                      <a:lnTo>
                        <a:pt x="3356" y="3212"/>
                      </a:lnTo>
                      <a:lnTo>
                        <a:pt x="3325" y="3244"/>
                      </a:lnTo>
                      <a:lnTo>
                        <a:pt x="3293" y="3274"/>
                      </a:lnTo>
                      <a:lnTo>
                        <a:pt x="3261" y="3305"/>
                      </a:lnTo>
                      <a:lnTo>
                        <a:pt x="3228" y="3334"/>
                      </a:lnTo>
                      <a:lnTo>
                        <a:pt x="3193" y="3362"/>
                      </a:lnTo>
                      <a:lnTo>
                        <a:pt x="3158" y="3390"/>
                      </a:lnTo>
                      <a:lnTo>
                        <a:pt x="3122" y="3417"/>
                      </a:lnTo>
                      <a:lnTo>
                        <a:pt x="3087" y="3442"/>
                      </a:lnTo>
                      <a:lnTo>
                        <a:pt x="3049" y="3467"/>
                      </a:lnTo>
                      <a:lnTo>
                        <a:pt x="3011" y="3490"/>
                      </a:lnTo>
                      <a:close/>
                      <a:moveTo>
                        <a:pt x="3777" y="2384"/>
                      </a:moveTo>
                      <a:lnTo>
                        <a:pt x="4181" y="2310"/>
                      </a:lnTo>
                      <a:lnTo>
                        <a:pt x="4181" y="1781"/>
                      </a:lnTo>
                      <a:lnTo>
                        <a:pt x="3941" y="1732"/>
                      </a:lnTo>
                      <a:lnTo>
                        <a:pt x="3746" y="1700"/>
                      </a:lnTo>
                      <a:lnTo>
                        <a:pt x="3758" y="1750"/>
                      </a:lnTo>
                      <a:lnTo>
                        <a:pt x="3769" y="1800"/>
                      </a:lnTo>
                      <a:lnTo>
                        <a:pt x="3778" y="1851"/>
                      </a:lnTo>
                      <a:lnTo>
                        <a:pt x="3787" y="1902"/>
                      </a:lnTo>
                      <a:lnTo>
                        <a:pt x="3793" y="1954"/>
                      </a:lnTo>
                      <a:lnTo>
                        <a:pt x="3797" y="2006"/>
                      </a:lnTo>
                      <a:lnTo>
                        <a:pt x="3800" y="2059"/>
                      </a:lnTo>
                      <a:lnTo>
                        <a:pt x="3801" y="2112"/>
                      </a:lnTo>
                      <a:lnTo>
                        <a:pt x="3800" y="2147"/>
                      </a:lnTo>
                      <a:lnTo>
                        <a:pt x="3799" y="2181"/>
                      </a:lnTo>
                      <a:lnTo>
                        <a:pt x="3797" y="2215"/>
                      </a:lnTo>
                      <a:lnTo>
                        <a:pt x="3795" y="2250"/>
                      </a:lnTo>
                      <a:lnTo>
                        <a:pt x="3791" y="2284"/>
                      </a:lnTo>
                      <a:lnTo>
                        <a:pt x="3787" y="2318"/>
                      </a:lnTo>
                      <a:lnTo>
                        <a:pt x="3783" y="2350"/>
                      </a:lnTo>
                      <a:lnTo>
                        <a:pt x="3777" y="2384"/>
                      </a:lnTo>
                      <a:close/>
                      <a:moveTo>
                        <a:pt x="3503" y="1188"/>
                      </a:moveTo>
                      <a:lnTo>
                        <a:pt x="3749" y="818"/>
                      </a:lnTo>
                      <a:lnTo>
                        <a:pt x="3364" y="385"/>
                      </a:lnTo>
                      <a:lnTo>
                        <a:pt x="2989" y="719"/>
                      </a:lnTo>
                      <a:lnTo>
                        <a:pt x="3026" y="742"/>
                      </a:lnTo>
                      <a:lnTo>
                        <a:pt x="3063" y="766"/>
                      </a:lnTo>
                      <a:lnTo>
                        <a:pt x="3100" y="791"/>
                      </a:lnTo>
                      <a:lnTo>
                        <a:pt x="3136" y="816"/>
                      </a:lnTo>
                      <a:lnTo>
                        <a:pt x="3170" y="843"/>
                      </a:lnTo>
                      <a:lnTo>
                        <a:pt x="3204" y="871"/>
                      </a:lnTo>
                      <a:lnTo>
                        <a:pt x="3238" y="899"/>
                      </a:lnTo>
                      <a:lnTo>
                        <a:pt x="3271" y="928"/>
                      </a:lnTo>
                      <a:lnTo>
                        <a:pt x="3302" y="958"/>
                      </a:lnTo>
                      <a:lnTo>
                        <a:pt x="3334" y="988"/>
                      </a:lnTo>
                      <a:lnTo>
                        <a:pt x="3364" y="1020"/>
                      </a:lnTo>
                      <a:lnTo>
                        <a:pt x="3393" y="1052"/>
                      </a:lnTo>
                      <a:lnTo>
                        <a:pt x="3422" y="1084"/>
                      </a:lnTo>
                      <a:lnTo>
                        <a:pt x="3449" y="1118"/>
                      </a:lnTo>
                      <a:lnTo>
                        <a:pt x="3476" y="1153"/>
                      </a:lnTo>
                      <a:lnTo>
                        <a:pt x="3503" y="1188"/>
                      </a:lnTo>
                      <a:close/>
                      <a:moveTo>
                        <a:pt x="2445" y="513"/>
                      </a:moveTo>
                      <a:lnTo>
                        <a:pt x="2402" y="0"/>
                      </a:lnTo>
                      <a:lnTo>
                        <a:pt x="1826" y="0"/>
                      </a:lnTo>
                      <a:lnTo>
                        <a:pt x="1739" y="523"/>
                      </a:lnTo>
                      <a:lnTo>
                        <a:pt x="1784" y="513"/>
                      </a:lnTo>
                      <a:lnTo>
                        <a:pt x="1830" y="505"/>
                      </a:lnTo>
                      <a:lnTo>
                        <a:pt x="1877" y="498"/>
                      </a:lnTo>
                      <a:lnTo>
                        <a:pt x="1923" y="492"/>
                      </a:lnTo>
                      <a:lnTo>
                        <a:pt x="1970" y="488"/>
                      </a:lnTo>
                      <a:lnTo>
                        <a:pt x="2018" y="485"/>
                      </a:lnTo>
                      <a:lnTo>
                        <a:pt x="2066" y="483"/>
                      </a:lnTo>
                      <a:lnTo>
                        <a:pt x="2114" y="482"/>
                      </a:lnTo>
                      <a:lnTo>
                        <a:pt x="2156" y="482"/>
                      </a:lnTo>
                      <a:lnTo>
                        <a:pt x="2199" y="484"/>
                      </a:lnTo>
                      <a:lnTo>
                        <a:pt x="2241" y="486"/>
                      </a:lnTo>
                      <a:lnTo>
                        <a:pt x="2281" y="490"/>
                      </a:lnTo>
                      <a:lnTo>
                        <a:pt x="2323" y="494"/>
                      </a:lnTo>
                      <a:lnTo>
                        <a:pt x="2364" y="500"/>
                      </a:lnTo>
                      <a:lnTo>
                        <a:pt x="2405" y="506"/>
                      </a:lnTo>
                      <a:lnTo>
                        <a:pt x="2445" y="513"/>
                      </a:lnTo>
                      <a:close/>
                      <a:moveTo>
                        <a:pt x="1272" y="700"/>
                      </a:moveTo>
                      <a:lnTo>
                        <a:pt x="864" y="336"/>
                      </a:lnTo>
                      <a:lnTo>
                        <a:pt x="432" y="770"/>
                      </a:lnTo>
                      <a:lnTo>
                        <a:pt x="740" y="1167"/>
                      </a:lnTo>
                      <a:lnTo>
                        <a:pt x="767" y="1132"/>
                      </a:lnTo>
                      <a:lnTo>
                        <a:pt x="795" y="1098"/>
                      </a:lnTo>
                      <a:lnTo>
                        <a:pt x="823" y="1064"/>
                      </a:lnTo>
                      <a:lnTo>
                        <a:pt x="853" y="1030"/>
                      </a:lnTo>
                      <a:lnTo>
                        <a:pt x="884" y="998"/>
                      </a:lnTo>
                      <a:lnTo>
                        <a:pt x="915" y="967"/>
                      </a:lnTo>
                      <a:lnTo>
                        <a:pt x="947" y="936"/>
                      </a:lnTo>
                      <a:lnTo>
                        <a:pt x="980" y="906"/>
                      </a:lnTo>
                      <a:lnTo>
                        <a:pt x="1014" y="878"/>
                      </a:lnTo>
                      <a:lnTo>
                        <a:pt x="1048" y="849"/>
                      </a:lnTo>
                      <a:lnTo>
                        <a:pt x="1084" y="822"/>
                      </a:lnTo>
                      <a:lnTo>
                        <a:pt x="1121" y="796"/>
                      </a:lnTo>
                      <a:lnTo>
                        <a:pt x="1157" y="770"/>
                      </a:lnTo>
                      <a:lnTo>
                        <a:pt x="1195" y="746"/>
                      </a:lnTo>
                      <a:lnTo>
                        <a:pt x="1233" y="722"/>
                      </a:lnTo>
                      <a:lnTo>
                        <a:pt x="1272" y="7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5" name="Freeform 241"/>
                <p:cNvSpPr>
                  <a:spLocks noEditPoints="1"/>
                </p:cNvSpPr>
                <p:nvPr/>
              </p:nvSpPr>
              <p:spPr bwMode="auto">
                <a:xfrm>
                  <a:off x="2982" y="838"/>
                  <a:ext cx="167" cy="170"/>
                </a:xfrm>
                <a:custGeom>
                  <a:avLst/>
                  <a:gdLst>
                    <a:gd name="T0" fmla="*/ 0 w 4183"/>
                    <a:gd name="T1" fmla="*/ 0 h 4235"/>
                    <a:gd name="T2" fmla="*/ 0 w 4183"/>
                    <a:gd name="T3" fmla="*/ 0 h 4235"/>
                    <a:gd name="T4" fmla="*/ 0 w 4183"/>
                    <a:gd name="T5" fmla="*/ 0 h 4235"/>
                    <a:gd name="T6" fmla="*/ 0 w 4183"/>
                    <a:gd name="T7" fmla="*/ 0 h 4235"/>
                    <a:gd name="T8" fmla="*/ 0 w 4183"/>
                    <a:gd name="T9" fmla="*/ 0 h 4235"/>
                    <a:gd name="T10" fmla="*/ 0 w 4183"/>
                    <a:gd name="T11" fmla="*/ 0 h 4235"/>
                    <a:gd name="T12" fmla="*/ 0 w 4183"/>
                    <a:gd name="T13" fmla="*/ 0 h 4235"/>
                    <a:gd name="T14" fmla="*/ 0 w 4183"/>
                    <a:gd name="T15" fmla="*/ 0 h 4235"/>
                    <a:gd name="T16" fmla="*/ 0 w 4183"/>
                    <a:gd name="T17" fmla="*/ 0 h 4235"/>
                    <a:gd name="T18" fmla="*/ 0 w 4183"/>
                    <a:gd name="T19" fmla="*/ 0 h 4235"/>
                    <a:gd name="T20" fmla="*/ 0 w 4183"/>
                    <a:gd name="T21" fmla="*/ 0 h 4235"/>
                    <a:gd name="T22" fmla="*/ 0 w 4183"/>
                    <a:gd name="T23" fmla="*/ 0 h 4235"/>
                    <a:gd name="T24" fmla="*/ 0 w 4183"/>
                    <a:gd name="T25" fmla="*/ 0 h 4235"/>
                    <a:gd name="T26" fmla="*/ 0 w 4183"/>
                    <a:gd name="T27" fmla="*/ 0 h 4235"/>
                    <a:gd name="T28" fmla="*/ 0 w 4183"/>
                    <a:gd name="T29" fmla="*/ 0 h 4235"/>
                    <a:gd name="T30" fmla="*/ 0 w 4183"/>
                    <a:gd name="T31" fmla="*/ 0 h 4235"/>
                    <a:gd name="T32" fmla="*/ 0 w 4183"/>
                    <a:gd name="T33" fmla="*/ 0 h 4235"/>
                    <a:gd name="T34" fmla="*/ 0 w 4183"/>
                    <a:gd name="T35" fmla="*/ 0 h 4235"/>
                    <a:gd name="T36" fmla="*/ 0 w 4183"/>
                    <a:gd name="T37" fmla="*/ 0 h 4235"/>
                    <a:gd name="T38" fmla="*/ 0 w 4183"/>
                    <a:gd name="T39" fmla="*/ 0 h 4235"/>
                    <a:gd name="T40" fmla="*/ 0 w 4183"/>
                    <a:gd name="T41" fmla="*/ 0 h 4235"/>
                    <a:gd name="T42" fmla="*/ 0 w 4183"/>
                    <a:gd name="T43" fmla="*/ 0 h 4235"/>
                    <a:gd name="T44" fmla="*/ 0 w 4183"/>
                    <a:gd name="T45" fmla="*/ 0 h 4235"/>
                    <a:gd name="T46" fmla="*/ 0 w 4183"/>
                    <a:gd name="T47" fmla="*/ 0 h 4235"/>
                    <a:gd name="T48" fmla="*/ 0 w 4183"/>
                    <a:gd name="T49" fmla="*/ 0 h 4235"/>
                    <a:gd name="T50" fmla="*/ 0 w 4183"/>
                    <a:gd name="T51" fmla="*/ 0 h 4235"/>
                    <a:gd name="T52" fmla="*/ 0 w 4183"/>
                    <a:gd name="T53" fmla="*/ 0 h 4235"/>
                    <a:gd name="T54" fmla="*/ 0 w 4183"/>
                    <a:gd name="T55" fmla="*/ 0 h 4235"/>
                    <a:gd name="T56" fmla="*/ 0 w 4183"/>
                    <a:gd name="T57" fmla="*/ 0 h 4235"/>
                    <a:gd name="T58" fmla="*/ 0 w 4183"/>
                    <a:gd name="T59" fmla="*/ 0 h 4235"/>
                    <a:gd name="T60" fmla="*/ 0 w 4183"/>
                    <a:gd name="T61" fmla="*/ 0 h 4235"/>
                    <a:gd name="T62" fmla="*/ 0 w 4183"/>
                    <a:gd name="T63" fmla="*/ 0 h 4235"/>
                    <a:gd name="T64" fmla="*/ 0 w 4183"/>
                    <a:gd name="T65" fmla="*/ 0 h 4235"/>
                    <a:gd name="T66" fmla="*/ 0 w 4183"/>
                    <a:gd name="T67" fmla="*/ 0 h 4235"/>
                    <a:gd name="T68" fmla="*/ 0 w 4183"/>
                    <a:gd name="T69" fmla="*/ 0 h 4235"/>
                    <a:gd name="T70" fmla="*/ 0 w 4183"/>
                    <a:gd name="T71" fmla="*/ 0 h 4235"/>
                    <a:gd name="T72" fmla="*/ 0 w 4183"/>
                    <a:gd name="T73" fmla="*/ 0 h 4235"/>
                    <a:gd name="T74" fmla="*/ 0 w 4183"/>
                    <a:gd name="T75" fmla="*/ 0 h 4235"/>
                    <a:gd name="T76" fmla="*/ 0 w 4183"/>
                    <a:gd name="T77" fmla="*/ 0 h 4235"/>
                    <a:gd name="T78" fmla="*/ 0 w 4183"/>
                    <a:gd name="T79" fmla="*/ 0 h 4235"/>
                    <a:gd name="T80" fmla="*/ 0 w 4183"/>
                    <a:gd name="T81" fmla="*/ 0 h 4235"/>
                    <a:gd name="T82" fmla="*/ 0 w 4183"/>
                    <a:gd name="T83" fmla="*/ 0 h 4235"/>
                    <a:gd name="T84" fmla="*/ 0 w 4183"/>
                    <a:gd name="T85" fmla="*/ 0 h 4235"/>
                    <a:gd name="T86" fmla="*/ 0 w 4183"/>
                    <a:gd name="T87" fmla="*/ 0 h 4235"/>
                    <a:gd name="T88" fmla="*/ 0 w 4183"/>
                    <a:gd name="T89" fmla="*/ 0 h 4235"/>
                    <a:gd name="T90" fmla="*/ 0 w 4183"/>
                    <a:gd name="T91" fmla="*/ 0 h 4235"/>
                    <a:gd name="T92" fmla="*/ 0 w 4183"/>
                    <a:gd name="T93" fmla="*/ 0 h 4235"/>
                    <a:gd name="T94" fmla="*/ 0 w 4183"/>
                    <a:gd name="T95" fmla="*/ 0 h 4235"/>
                    <a:gd name="T96" fmla="*/ 0 w 4183"/>
                    <a:gd name="T97" fmla="*/ 0 h 4235"/>
                    <a:gd name="T98" fmla="*/ 0 w 4183"/>
                    <a:gd name="T99" fmla="*/ 0 h 4235"/>
                    <a:gd name="T100" fmla="*/ 0 w 4183"/>
                    <a:gd name="T101" fmla="*/ 0 h 4235"/>
                    <a:gd name="T102" fmla="*/ 0 w 4183"/>
                    <a:gd name="T103" fmla="*/ 0 h 4235"/>
                    <a:gd name="T104" fmla="*/ 0 w 4183"/>
                    <a:gd name="T105" fmla="*/ 0 h 4235"/>
                    <a:gd name="T106" fmla="*/ 0 w 4183"/>
                    <a:gd name="T107" fmla="*/ 0 h 4235"/>
                    <a:gd name="T108" fmla="*/ 0 w 4183"/>
                    <a:gd name="T109" fmla="*/ 0 h 4235"/>
                    <a:gd name="T110" fmla="*/ 0 w 4183"/>
                    <a:gd name="T111" fmla="*/ 0 h 4235"/>
                    <a:gd name="T112" fmla="*/ 0 w 4183"/>
                    <a:gd name="T113" fmla="*/ 0 h 4235"/>
                    <a:gd name="T114" fmla="*/ 0 w 4183"/>
                    <a:gd name="T115" fmla="*/ 0 h 4235"/>
                    <a:gd name="T116" fmla="*/ 0 w 4183"/>
                    <a:gd name="T117" fmla="*/ 0 h 423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183"/>
                    <a:gd name="T178" fmla="*/ 0 h 4235"/>
                    <a:gd name="T179" fmla="*/ 4183 w 4183"/>
                    <a:gd name="T180" fmla="*/ 4235 h 4235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183" h="4235">
                      <a:moveTo>
                        <a:pt x="2116" y="481"/>
                      </a:moveTo>
                      <a:lnTo>
                        <a:pt x="2202" y="484"/>
                      </a:lnTo>
                      <a:lnTo>
                        <a:pt x="2287" y="490"/>
                      </a:lnTo>
                      <a:lnTo>
                        <a:pt x="2371" y="500"/>
                      </a:lnTo>
                      <a:lnTo>
                        <a:pt x="2454" y="515"/>
                      </a:lnTo>
                      <a:lnTo>
                        <a:pt x="2536" y="533"/>
                      </a:lnTo>
                      <a:lnTo>
                        <a:pt x="2615" y="554"/>
                      </a:lnTo>
                      <a:lnTo>
                        <a:pt x="2694" y="580"/>
                      </a:lnTo>
                      <a:lnTo>
                        <a:pt x="2771" y="610"/>
                      </a:lnTo>
                      <a:lnTo>
                        <a:pt x="2845" y="642"/>
                      </a:lnTo>
                      <a:lnTo>
                        <a:pt x="2918" y="678"/>
                      </a:lnTo>
                      <a:lnTo>
                        <a:pt x="2988" y="717"/>
                      </a:lnTo>
                      <a:lnTo>
                        <a:pt x="3057" y="760"/>
                      </a:lnTo>
                      <a:lnTo>
                        <a:pt x="3123" y="805"/>
                      </a:lnTo>
                      <a:lnTo>
                        <a:pt x="3187" y="854"/>
                      </a:lnTo>
                      <a:lnTo>
                        <a:pt x="3248" y="905"/>
                      </a:lnTo>
                      <a:lnTo>
                        <a:pt x="3307" y="959"/>
                      </a:lnTo>
                      <a:lnTo>
                        <a:pt x="3362" y="1016"/>
                      </a:lnTo>
                      <a:lnTo>
                        <a:pt x="3416" y="1075"/>
                      </a:lnTo>
                      <a:lnTo>
                        <a:pt x="3466" y="1137"/>
                      </a:lnTo>
                      <a:lnTo>
                        <a:pt x="3514" y="1200"/>
                      </a:lnTo>
                      <a:lnTo>
                        <a:pt x="3558" y="1267"/>
                      </a:lnTo>
                      <a:lnTo>
                        <a:pt x="3597" y="1335"/>
                      </a:lnTo>
                      <a:lnTo>
                        <a:pt x="3635" y="1405"/>
                      </a:lnTo>
                      <a:lnTo>
                        <a:pt x="3669" y="1477"/>
                      </a:lnTo>
                      <a:lnTo>
                        <a:pt x="3700" y="1551"/>
                      </a:lnTo>
                      <a:lnTo>
                        <a:pt x="3726" y="1627"/>
                      </a:lnTo>
                      <a:lnTo>
                        <a:pt x="3749" y="1705"/>
                      </a:lnTo>
                      <a:lnTo>
                        <a:pt x="3768" y="1783"/>
                      </a:lnTo>
                      <a:lnTo>
                        <a:pt x="3782" y="1863"/>
                      </a:lnTo>
                      <a:lnTo>
                        <a:pt x="3794" y="1945"/>
                      </a:lnTo>
                      <a:lnTo>
                        <a:pt x="3800" y="2028"/>
                      </a:lnTo>
                      <a:lnTo>
                        <a:pt x="3803" y="2112"/>
                      </a:lnTo>
                      <a:lnTo>
                        <a:pt x="3800" y="2195"/>
                      </a:lnTo>
                      <a:lnTo>
                        <a:pt x="3794" y="2278"/>
                      </a:lnTo>
                      <a:lnTo>
                        <a:pt x="3782" y="2360"/>
                      </a:lnTo>
                      <a:lnTo>
                        <a:pt x="3768" y="2439"/>
                      </a:lnTo>
                      <a:lnTo>
                        <a:pt x="3749" y="2518"/>
                      </a:lnTo>
                      <a:lnTo>
                        <a:pt x="3726" y="2596"/>
                      </a:lnTo>
                      <a:lnTo>
                        <a:pt x="3700" y="2672"/>
                      </a:lnTo>
                      <a:lnTo>
                        <a:pt x="3669" y="2745"/>
                      </a:lnTo>
                      <a:lnTo>
                        <a:pt x="3635" y="2817"/>
                      </a:lnTo>
                      <a:lnTo>
                        <a:pt x="3597" y="2888"/>
                      </a:lnTo>
                      <a:lnTo>
                        <a:pt x="3558" y="2956"/>
                      </a:lnTo>
                      <a:lnTo>
                        <a:pt x="3514" y="3022"/>
                      </a:lnTo>
                      <a:lnTo>
                        <a:pt x="3466" y="3086"/>
                      </a:lnTo>
                      <a:lnTo>
                        <a:pt x="3416" y="3147"/>
                      </a:lnTo>
                      <a:lnTo>
                        <a:pt x="3362" y="3207"/>
                      </a:lnTo>
                      <a:lnTo>
                        <a:pt x="3307" y="3263"/>
                      </a:lnTo>
                      <a:lnTo>
                        <a:pt x="3248" y="3317"/>
                      </a:lnTo>
                      <a:lnTo>
                        <a:pt x="3187" y="3369"/>
                      </a:lnTo>
                      <a:lnTo>
                        <a:pt x="3123" y="3418"/>
                      </a:lnTo>
                      <a:lnTo>
                        <a:pt x="3057" y="3463"/>
                      </a:lnTo>
                      <a:lnTo>
                        <a:pt x="2988" y="3506"/>
                      </a:lnTo>
                      <a:lnTo>
                        <a:pt x="2918" y="3545"/>
                      </a:lnTo>
                      <a:lnTo>
                        <a:pt x="2845" y="3580"/>
                      </a:lnTo>
                      <a:lnTo>
                        <a:pt x="2771" y="3613"/>
                      </a:lnTo>
                      <a:lnTo>
                        <a:pt x="2694" y="3643"/>
                      </a:lnTo>
                      <a:lnTo>
                        <a:pt x="2615" y="3668"/>
                      </a:lnTo>
                      <a:lnTo>
                        <a:pt x="2536" y="3691"/>
                      </a:lnTo>
                      <a:lnTo>
                        <a:pt x="2454" y="3708"/>
                      </a:lnTo>
                      <a:lnTo>
                        <a:pt x="2371" y="3724"/>
                      </a:lnTo>
                      <a:lnTo>
                        <a:pt x="2287" y="3734"/>
                      </a:lnTo>
                      <a:lnTo>
                        <a:pt x="2202" y="3740"/>
                      </a:lnTo>
                      <a:lnTo>
                        <a:pt x="2116" y="3742"/>
                      </a:lnTo>
                      <a:lnTo>
                        <a:pt x="2029" y="3740"/>
                      </a:lnTo>
                      <a:lnTo>
                        <a:pt x="1943" y="3734"/>
                      </a:lnTo>
                      <a:lnTo>
                        <a:pt x="1859" y="3724"/>
                      </a:lnTo>
                      <a:lnTo>
                        <a:pt x="1776" y="3708"/>
                      </a:lnTo>
                      <a:lnTo>
                        <a:pt x="1695" y="3691"/>
                      </a:lnTo>
                      <a:lnTo>
                        <a:pt x="1615" y="3668"/>
                      </a:lnTo>
                      <a:lnTo>
                        <a:pt x="1536" y="3643"/>
                      </a:lnTo>
                      <a:lnTo>
                        <a:pt x="1460" y="3613"/>
                      </a:lnTo>
                      <a:lnTo>
                        <a:pt x="1385" y="3580"/>
                      </a:lnTo>
                      <a:lnTo>
                        <a:pt x="1312" y="3545"/>
                      </a:lnTo>
                      <a:lnTo>
                        <a:pt x="1242" y="3506"/>
                      </a:lnTo>
                      <a:lnTo>
                        <a:pt x="1174" y="3463"/>
                      </a:lnTo>
                      <a:lnTo>
                        <a:pt x="1107" y="3418"/>
                      </a:lnTo>
                      <a:lnTo>
                        <a:pt x="1044" y="3369"/>
                      </a:lnTo>
                      <a:lnTo>
                        <a:pt x="982" y="3317"/>
                      </a:lnTo>
                      <a:lnTo>
                        <a:pt x="923" y="3263"/>
                      </a:lnTo>
                      <a:lnTo>
                        <a:pt x="868" y="3207"/>
                      </a:lnTo>
                      <a:lnTo>
                        <a:pt x="815" y="3147"/>
                      </a:lnTo>
                      <a:lnTo>
                        <a:pt x="764" y="3086"/>
                      </a:lnTo>
                      <a:lnTo>
                        <a:pt x="717" y="3022"/>
                      </a:lnTo>
                      <a:lnTo>
                        <a:pt x="673" y="2956"/>
                      </a:lnTo>
                      <a:lnTo>
                        <a:pt x="633" y="2888"/>
                      </a:lnTo>
                      <a:lnTo>
                        <a:pt x="595" y="2817"/>
                      </a:lnTo>
                      <a:lnTo>
                        <a:pt x="561" y="2745"/>
                      </a:lnTo>
                      <a:lnTo>
                        <a:pt x="531" y="2672"/>
                      </a:lnTo>
                      <a:lnTo>
                        <a:pt x="504" y="2596"/>
                      </a:lnTo>
                      <a:lnTo>
                        <a:pt x="482" y="2518"/>
                      </a:lnTo>
                      <a:lnTo>
                        <a:pt x="463" y="2439"/>
                      </a:lnTo>
                      <a:lnTo>
                        <a:pt x="448" y="2360"/>
                      </a:lnTo>
                      <a:lnTo>
                        <a:pt x="437" y="2278"/>
                      </a:lnTo>
                      <a:lnTo>
                        <a:pt x="431" y="2195"/>
                      </a:lnTo>
                      <a:lnTo>
                        <a:pt x="429" y="2112"/>
                      </a:lnTo>
                      <a:lnTo>
                        <a:pt x="431" y="2028"/>
                      </a:lnTo>
                      <a:lnTo>
                        <a:pt x="437" y="1945"/>
                      </a:lnTo>
                      <a:lnTo>
                        <a:pt x="448" y="1863"/>
                      </a:lnTo>
                      <a:lnTo>
                        <a:pt x="463" y="1783"/>
                      </a:lnTo>
                      <a:lnTo>
                        <a:pt x="482" y="1705"/>
                      </a:lnTo>
                      <a:lnTo>
                        <a:pt x="504" y="1627"/>
                      </a:lnTo>
                      <a:lnTo>
                        <a:pt x="531" y="1551"/>
                      </a:lnTo>
                      <a:lnTo>
                        <a:pt x="561" y="1477"/>
                      </a:lnTo>
                      <a:lnTo>
                        <a:pt x="595" y="1405"/>
                      </a:lnTo>
                      <a:lnTo>
                        <a:pt x="633" y="1335"/>
                      </a:lnTo>
                      <a:lnTo>
                        <a:pt x="673" y="1267"/>
                      </a:lnTo>
                      <a:lnTo>
                        <a:pt x="717" y="1200"/>
                      </a:lnTo>
                      <a:lnTo>
                        <a:pt x="764" y="1137"/>
                      </a:lnTo>
                      <a:lnTo>
                        <a:pt x="815" y="1075"/>
                      </a:lnTo>
                      <a:lnTo>
                        <a:pt x="868" y="1016"/>
                      </a:lnTo>
                      <a:lnTo>
                        <a:pt x="923" y="959"/>
                      </a:lnTo>
                      <a:lnTo>
                        <a:pt x="982" y="905"/>
                      </a:lnTo>
                      <a:lnTo>
                        <a:pt x="1044" y="854"/>
                      </a:lnTo>
                      <a:lnTo>
                        <a:pt x="1107" y="805"/>
                      </a:lnTo>
                      <a:lnTo>
                        <a:pt x="1174" y="760"/>
                      </a:lnTo>
                      <a:lnTo>
                        <a:pt x="1242" y="717"/>
                      </a:lnTo>
                      <a:lnTo>
                        <a:pt x="1312" y="678"/>
                      </a:lnTo>
                      <a:lnTo>
                        <a:pt x="1385" y="642"/>
                      </a:lnTo>
                      <a:lnTo>
                        <a:pt x="1460" y="610"/>
                      </a:lnTo>
                      <a:lnTo>
                        <a:pt x="1536" y="580"/>
                      </a:lnTo>
                      <a:lnTo>
                        <a:pt x="1615" y="554"/>
                      </a:lnTo>
                      <a:lnTo>
                        <a:pt x="1695" y="533"/>
                      </a:lnTo>
                      <a:lnTo>
                        <a:pt x="1776" y="515"/>
                      </a:lnTo>
                      <a:lnTo>
                        <a:pt x="1859" y="500"/>
                      </a:lnTo>
                      <a:lnTo>
                        <a:pt x="1943" y="490"/>
                      </a:lnTo>
                      <a:lnTo>
                        <a:pt x="2029" y="484"/>
                      </a:lnTo>
                      <a:lnTo>
                        <a:pt x="2116" y="481"/>
                      </a:lnTo>
                      <a:close/>
                      <a:moveTo>
                        <a:pt x="2116" y="1333"/>
                      </a:moveTo>
                      <a:lnTo>
                        <a:pt x="2157" y="1334"/>
                      </a:lnTo>
                      <a:lnTo>
                        <a:pt x="2197" y="1337"/>
                      </a:lnTo>
                      <a:lnTo>
                        <a:pt x="2237" y="1342"/>
                      </a:lnTo>
                      <a:lnTo>
                        <a:pt x="2277" y="1349"/>
                      </a:lnTo>
                      <a:lnTo>
                        <a:pt x="2316" y="1358"/>
                      </a:lnTo>
                      <a:lnTo>
                        <a:pt x="2354" y="1368"/>
                      </a:lnTo>
                      <a:lnTo>
                        <a:pt x="2392" y="1380"/>
                      </a:lnTo>
                      <a:lnTo>
                        <a:pt x="2428" y="1395"/>
                      </a:lnTo>
                      <a:lnTo>
                        <a:pt x="2464" y="1410"/>
                      </a:lnTo>
                      <a:lnTo>
                        <a:pt x="2499" y="1427"/>
                      </a:lnTo>
                      <a:lnTo>
                        <a:pt x="2532" y="1446"/>
                      </a:lnTo>
                      <a:lnTo>
                        <a:pt x="2565" y="1466"/>
                      </a:lnTo>
                      <a:lnTo>
                        <a:pt x="2596" y="1488"/>
                      </a:lnTo>
                      <a:lnTo>
                        <a:pt x="2627" y="1511"/>
                      </a:lnTo>
                      <a:lnTo>
                        <a:pt x="2656" y="1536"/>
                      </a:lnTo>
                      <a:lnTo>
                        <a:pt x="2684" y="1561"/>
                      </a:lnTo>
                      <a:lnTo>
                        <a:pt x="2710" y="1588"/>
                      </a:lnTo>
                      <a:lnTo>
                        <a:pt x="2736" y="1617"/>
                      </a:lnTo>
                      <a:lnTo>
                        <a:pt x="2760" y="1646"/>
                      </a:lnTo>
                      <a:lnTo>
                        <a:pt x="2783" y="1677"/>
                      </a:lnTo>
                      <a:lnTo>
                        <a:pt x="2803" y="1709"/>
                      </a:lnTo>
                      <a:lnTo>
                        <a:pt x="2823" y="1740"/>
                      </a:lnTo>
                      <a:lnTo>
                        <a:pt x="2841" y="1774"/>
                      </a:lnTo>
                      <a:lnTo>
                        <a:pt x="2858" y="1809"/>
                      </a:lnTo>
                      <a:lnTo>
                        <a:pt x="2872" y="1844"/>
                      </a:lnTo>
                      <a:lnTo>
                        <a:pt x="2884" y="1881"/>
                      </a:lnTo>
                      <a:lnTo>
                        <a:pt x="2895" y="1917"/>
                      </a:lnTo>
                      <a:lnTo>
                        <a:pt x="2905" y="1955"/>
                      </a:lnTo>
                      <a:lnTo>
                        <a:pt x="2912" y="1993"/>
                      </a:lnTo>
                      <a:lnTo>
                        <a:pt x="2917" y="2032"/>
                      </a:lnTo>
                      <a:lnTo>
                        <a:pt x="2920" y="2072"/>
                      </a:lnTo>
                      <a:lnTo>
                        <a:pt x="2921" y="2112"/>
                      </a:lnTo>
                      <a:lnTo>
                        <a:pt x="2920" y="2152"/>
                      </a:lnTo>
                      <a:lnTo>
                        <a:pt x="2917" y="2191"/>
                      </a:lnTo>
                      <a:lnTo>
                        <a:pt x="2912" y="2230"/>
                      </a:lnTo>
                      <a:lnTo>
                        <a:pt x="2905" y="2268"/>
                      </a:lnTo>
                      <a:lnTo>
                        <a:pt x="2895" y="2305"/>
                      </a:lnTo>
                      <a:lnTo>
                        <a:pt x="2884" y="2343"/>
                      </a:lnTo>
                      <a:lnTo>
                        <a:pt x="2872" y="2379"/>
                      </a:lnTo>
                      <a:lnTo>
                        <a:pt x="2858" y="2414"/>
                      </a:lnTo>
                      <a:lnTo>
                        <a:pt x="2841" y="2449"/>
                      </a:lnTo>
                      <a:lnTo>
                        <a:pt x="2823" y="2482"/>
                      </a:lnTo>
                      <a:lnTo>
                        <a:pt x="2803" y="2515"/>
                      </a:lnTo>
                      <a:lnTo>
                        <a:pt x="2783" y="2547"/>
                      </a:lnTo>
                      <a:lnTo>
                        <a:pt x="2760" y="2576"/>
                      </a:lnTo>
                      <a:lnTo>
                        <a:pt x="2736" y="2606"/>
                      </a:lnTo>
                      <a:lnTo>
                        <a:pt x="2710" y="2635"/>
                      </a:lnTo>
                      <a:lnTo>
                        <a:pt x="2684" y="2661"/>
                      </a:lnTo>
                      <a:lnTo>
                        <a:pt x="2656" y="2687"/>
                      </a:lnTo>
                      <a:lnTo>
                        <a:pt x="2627" y="2712"/>
                      </a:lnTo>
                      <a:lnTo>
                        <a:pt x="2596" y="2735"/>
                      </a:lnTo>
                      <a:lnTo>
                        <a:pt x="2565" y="2757"/>
                      </a:lnTo>
                      <a:lnTo>
                        <a:pt x="2532" y="2777"/>
                      </a:lnTo>
                      <a:lnTo>
                        <a:pt x="2499" y="2795"/>
                      </a:lnTo>
                      <a:lnTo>
                        <a:pt x="2464" y="2813"/>
                      </a:lnTo>
                      <a:lnTo>
                        <a:pt x="2428" y="2828"/>
                      </a:lnTo>
                      <a:lnTo>
                        <a:pt x="2392" y="2843"/>
                      </a:lnTo>
                      <a:lnTo>
                        <a:pt x="2354" y="2855"/>
                      </a:lnTo>
                      <a:lnTo>
                        <a:pt x="2316" y="2865"/>
                      </a:lnTo>
                      <a:lnTo>
                        <a:pt x="2277" y="2874"/>
                      </a:lnTo>
                      <a:lnTo>
                        <a:pt x="2237" y="2881"/>
                      </a:lnTo>
                      <a:lnTo>
                        <a:pt x="2197" y="2886"/>
                      </a:lnTo>
                      <a:lnTo>
                        <a:pt x="2157" y="2889"/>
                      </a:lnTo>
                      <a:lnTo>
                        <a:pt x="2116" y="2890"/>
                      </a:lnTo>
                      <a:lnTo>
                        <a:pt x="2074" y="2889"/>
                      </a:lnTo>
                      <a:lnTo>
                        <a:pt x="2033" y="2886"/>
                      </a:lnTo>
                      <a:lnTo>
                        <a:pt x="1993" y="2881"/>
                      </a:lnTo>
                      <a:lnTo>
                        <a:pt x="1953" y="2874"/>
                      </a:lnTo>
                      <a:lnTo>
                        <a:pt x="1914" y="2865"/>
                      </a:lnTo>
                      <a:lnTo>
                        <a:pt x="1877" y="2855"/>
                      </a:lnTo>
                      <a:lnTo>
                        <a:pt x="1839" y="2843"/>
                      </a:lnTo>
                      <a:lnTo>
                        <a:pt x="1802" y="2828"/>
                      </a:lnTo>
                      <a:lnTo>
                        <a:pt x="1766" y="2813"/>
                      </a:lnTo>
                      <a:lnTo>
                        <a:pt x="1731" y="2795"/>
                      </a:lnTo>
                      <a:lnTo>
                        <a:pt x="1698" y="2777"/>
                      </a:lnTo>
                      <a:lnTo>
                        <a:pt x="1665" y="2757"/>
                      </a:lnTo>
                      <a:lnTo>
                        <a:pt x="1634" y="2735"/>
                      </a:lnTo>
                      <a:lnTo>
                        <a:pt x="1604" y="2712"/>
                      </a:lnTo>
                      <a:lnTo>
                        <a:pt x="1574" y="2687"/>
                      </a:lnTo>
                      <a:lnTo>
                        <a:pt x="1547" y="2661"/>
                      </a:lnTo>
                      <a:lnTo>
                        <a:pt x="1520" y="2635"/>
                      </a:lnTo>
                      <a:lnTo>
                        <a:pt x="1494" y="2606"/>
                      </a:lnTo>
                      <a:lnTo>
                        <a:pt x="1470" y="2576"/>
                      </a:lnTo>
                      <a:lnTo>
                        <a:pt x="1447" y="2547"/>
                      </a:lnTo>
                      <a:lnTo>
                        <a:pt x="1427" y="2515"/>
                      </a:lnTo>
                      <a:lnTo>
                        <a:pt x="1408" y="2482"/>
                      </a:lnTo>
                      <a:lnTo>
                        <a:pt x="1389" y="2449"/>
                      </a:lnTo>
                      <a:lnTo>
                        <a:pt x="1374" y="2414"/>
                      </a:lnTo>
                      <a:lnTo>
                        <a:pt x="1358" y="2379"/>
                      </a:lnTo>
                      <a:lnTo>
                        <a:pt x="1346" y="2343"/>
                      </a:lnTo>
                      <a:lnTo>
                        <a:pt x="1335" y="2305"/>
                      </a:lnTo>
                      <a:lnTo>
                        <a:pt x="1327" y="2268"/>
                      </a:lnTo>
                      <a:lnTo>
                        <a:pt x="1319" y="2230"/>
                      </a:lnTo>
                      <a:lnTo>
                        <a:pt x="1315" y="2191"/>
                      </a:lnTo>
                      <a:lnTo>
                        <a:pt x="1311" y="2152"/>
                      </a:lnTo>
                      <a:lnTo>
                        <a:pt x="1310" y="2112"/>
                      </a:lnTo>
                      <a:lnTo>
                        <a:pt x="1311" y="2072"/>
                      </a:lnTo>
                      <a:lnTo>
                        <a:pt x="1315" y="2032"/>
                      </a:lnTo>
                      <a:lnTo>
                        <a:pt x="1319" y="1993"/>
                      </a:lnTo>
                      <a:lnTo>
                        <a:pt x="1327" y="1955"/>
                      </a:lnTo>
                      <a:lnTo>
                        <a:pt x="1335" y="1917"/>
                      </a:lnTo>
                      <a:lnTo>
                        <a:pt x="1346" y="1881"/>
                      </a:lnTo>
                      <a:lnTo>
                        <a:pt x="1358" y="1844"/>
                      </a:lnTo>
                      <a:lnTo>
                        <a:pt x="1374" y="1809"/>
                      </a:lnTo>
                      <a:lnTo>
                        <a:pt x="1389" y="1774"/>
                      </a:lnTo>
                      <a:lnTo>
                        <a:pt x="1408" y="1740"/>
                      </a:lnTo>
                      <a:lnTo>
                        <a:pt x="1427" y="1709"/>
                      </a:lnTo>
                      <a:lnTo>
                        <a:pt x="1447" y="1677"/>
                      </a:lnTo>
                      <a:lnTo>
                        <a:pt x="1470" y="1646"/>
                      </a:lnTo>
                      <a:lnTo>
                        <a:pt x="1494" y="1617"/>
                      </a:lnTo>
                      <a:lnTo>
                        <a:pt x="1520" y="1588"/>
                      </a:lnTo>
                      <a:lnTo>
                        <a:pt x="1547" y="1561"/>
                      </a:lnTo>
                      <a:lnTo>
                        <a:pt x="1574" y="1536"/>
                      </a:lnTo>
                      <a:lnTo>
                        <a:pt x="1604" y="1511"/>
                      </a:lnTo>
                      <a:lnTo>
                        <a:pt x="1634" y="1488"/>
                      </a:lnTo>
                      <a:lnTo>
                        <a:pt x="1665" y="1466"/>
                      </a:lnTo>
                      <a:lnTo>
                        <a:pt x="1698" y="1446"/>
                      </a:lnTo>
                      <a:lnTo>
                        <a:pt x="1731" y="1427"/>
                      </a:lnTo>
                      <a:lnTo>
                        <a:pt x="1766" y="1410"/>
                      </a:lnTo>
                      <a:lnTo>
                        <a:pt x="1802" y="1395"/>
                      </a:lnTo>
                      <a:lnTo>
                        <a:pt x="1839" y="1380"/>
                      </a:lnTo>
                      <a:lnTo>
                        <a:pt x="1877" y="1368"/>
                      </a:lnTo>
                      <a:lnTo>
                        <a:pt x="1914" y="1358"/>
                      </a:lnTo>
                      <a:lnTo>
                        <a:pt x="1953" y="1349"/>
                      </a:lnTo>
                      <a:lnTo>
                        <a:pt x="1993" y="1342"/>
                      </a:lnTo>
                      <a:lnTo>
                        <a:pt x="2033" y="1337"/>
                      </a:lnTo>
                      <a:lnTo>
                        <a:pt x="2074" y="1334"/>
                      </a:lnTo>
                      <a:lnTo>
                        <a:pt x="2116" y="1333"/>
                      </a:lnTo>
                      <a:close/>
                      <a:moveTo>
                        <a:pt x="0" y="1780"/>
                      </a:moveTo>
                      <a:lnTo>
                        <a:pt x="0" y="2357"/>
                      </a:lnTo>
                      <a:lnTo>
                        <a:pt x="455" y="2399"/>
                      </a:lnTo>
                      <a:lnTo>
                        <a:pt x="449" y="2365"/>
                      </a:lnTo>
                      <a:lnTo>
                        <a:pt x="443" y="2329"/>
                      </a:lnTo>
                      <a:lnTo>
                        <a:pt x="439" y="2293"/>
                      </a:lnTo>
                      <a:lnTo>
                        <a:pt x="435" y="2257"/>
                      </a:lnTo>
                      <a:lnTo>
                        <a:pt x="433" y="2221"/>
                      </a:lnTo>
                      <a:lnTo>
                        <a:pt x="431" y="2185"/>
                      </a:lnTo>
                      <a:lnTo>
                        <a:pt x="429" y="2149"/>
                      </a:lnTo>
                      <a:lnTo>
                        <a:pt x="429" y="2112"/>
                      </a:lnTo>
                      <a:lnTo>
                        <a:pt x="430" y="2059"/>
                      </a:lnTo>
                      <a:lnTo>
                        <a:pt x="432" y="2005"/>
                      </a:lnTo>
                      <a:lnTo>
                        <a:pt x="437" y="1953"/>
                      </a:lnTo>
                      <a:lnTo>
                        <a:pt x="443" y="1902"/>
                      </a:lnTo>
                      <a:lnTo>
                        <a:pt x="450" y="1851"/>
                      </a:lnTo>
                      <a:lnTo>
                        <a:pt x="459" y="1800"/>
                      </a:lnTo>
                      <a:lnTo>
                        <a:pt x="470" y="1750"/>
                      </a:lnTo>
                      <a:lnTo>
                        <a:pt x="483" y="1700"/>
                      </a:lnTo>
                      <a:lnTo>
                        <a:pt x="0" y="1780"/>
                      </a:lnTo>
                      <a:close/>
                      <a:moveTo>
                        <a:pt x="707" y="3006"/>
                      </a:moveTo>
                      <a:lnTo>
                        <a:pt x="386" y="3369"/>
                      </a:lnTo>
                      <a:lnTo>
                        <a:pt x="818" y="3802"/>
                      </a:lnTo>
                      <a:lnTo>
                        <a:pt x="1217" y="3490"/>
                      </a:lnTo>
                      <a:lnTo>
                        <a:pt x="1180" y="3467"/>
                      </a:lnTo>
                      <a:lnTo>
                        <a:pt x="1143" y="3442"/>
                      </a:lnTo>
                      <a:lnTo>
                        <a:pt x="1106" y="3417"/>
                      </a:lnTo>
                      <a:lnTo>
                        <a:pt x="1070" y="3390"/>
                      </a:lnTo>
                      <a:lnTo>
                        <a:pt x="1036" y="3362"/>
                      </a:lnTo>
                      <a:lnTo>
                        <a:pt x="1001" y="3334"/>
                      </a:lnTo>
                      <a:lnTo>
                        <a:pt x="968" y="3305"/>
                      </a:lnTo>
                      <a:lnTo>
                        <a:pt x="935" y="3274"/>
                      </a:lnTo>
                      <a:lnTo>
                        <a:pt x="904" y="3244"/>
                      </a:lnTo>
                      <a:lnTo>
                        <a:pt x="873" y="3212"/>
                      </a:lnTo>
                      <a:lnTo>
                        <a:pt x="842" y="3180"/>
                      </a:lnTo>
                      <a:lnTo>
                        <a:pt x="814" y="3146"/>
                      </a:lnTo>
                      <a:lnTo>
                        <a:pt x="785" y="3113"/>
                      </a:lnTo>
                      <a:lnTo>
                        <a:pt x="759" y="3078"/>
                      </a:lnTo>
                      <a:lnTo>
                        <a:pt x="732" y="3043"/>
                      </a:lnTo>
                      <a:lnTo>
                        <a:pt x="707" y="3006"/>
                      </a:lnTo>
                      <a:close/>
                      <a:moveTo>
                        <a:pt x="1739" y="3701"/>
                      </a:moveTo>
                      <a:lnTo>
                        <a:pt x="1828" y="4235"/>
                      </a:lnTo>
                      <a:lnTo>
                        <a:pt x="2404" y="4235"/>
                      </a:lnTo>
                      <a:lnTo>
                        <a:pt x="2448" y="3709"/>
                      </a:lnTo>
                      <a:lnTo>
                        <a:pt x="2407" y="3717"/>
                      </a:lnTo>
                      <a:lnTo>
                        <a:pt x="2366" y="3724"/>
                      </a:lnTo>
                      <a:lnTo>
                        <a:pt x="2325" y="3730"/>
                      </a:lnTo>
                      <a:lnTo>
                        <a:pt x="2284" y="3734"/>
                      </a:lnTo>
                      <a:lnTo>
                        <a:pt x="2242" y="3737"/>
                      </a:lnTo>
                      <a:lnTo>
                        <a:pt x="2201" y="3740"/>
                      </a:lnTo>
                      <a:lnTo>
                        <a:pt x="2158" y="3741"/>
                      </a:lnTo>
                      <a:lnTo>
                        <a:pt x="2116" y="3742"/>
                      </a:lnTo>
                      <a:lnTo>
                        <a:pt x="2067" y="3741"/>
                      </a:lnTo>
                      <a:lnTo>
                        <a:pt x="2019" y="3739"/>
                      </a:lnTo>
                      <a:lnTo>
                        <a:pt x="1971" y="3736"/>
                      </a:lnTo>
                      <a:lnTo>
                        <a:pt x="1924" y="3732"/>
                      </a:lnTo>
                      <a:lnTo>
                        <a:pt x="1877" y="3726"/>
                      </a:lnTo>
                      <a:lnTo>
                        <a:pt x="1830" y="3718"/>
                      </a:lnTo>
                      <a:lnTo>
                        <a:pt x="1784" y="3710"/>
                      </a:lnTo>
                      <a:lnTo>
                        <a:pt x="1739" y="3701"/>
                      </a:lnTo>
                      <a:close/>
                      <a:moveTo>
                        <a:pt x="3013" y="3490"/>
                      </a:moveTo>
                      <a:lnTo>
                        <a:pt x="3413" y="3802"/>
                      </a:lnTo>
                      <a:lnTo>
                        <a:pt x="3846" y="3369"/>
                      </a:lnTo>
                      <a:lnTo>
                        <a:pt x="3524" y="3006"/>
                      </a:lnTo>
                      <a:lnTo>
                        <a:pt x="3498" y="3042"/>
                      </a:lnTo>
                      <a:lnTo>
                        <a:pt x="3472" y="3078"/>
                      </a:lnTo>
                      <a:lnTo>
                        <a:pt x="3445" y="3112"/>
                      </a:lnTo>
                      <a:lnTo>
                        <a:pt x="3417" y="3146"/>
                      </a:lnTo>
                      <a:lnTo>
                        <a:pt x="3388" y="3179"/>
                      </a:lnTo>
                      <a:lnTo>
                        <a:pt x="3357" y="3212"/>
                      </a:lnTo>
                      <a:lnTo>
                        <a:pt x="3327" y="3244"/>
                      </a:lnTo>
                      <a:lnTo>
                        <a:pt x="3295" y="3274"/>
                      </a:lnTo>
                      <a:lnTo>
                        <a:pt x="3262" y="3304"/>
                      </a:lnTo>
                      <a:lnTo>
                        <a:pt x="3230" y="3334"/>
                      </a:lnTo>
                      <a:lnTo>
                        <a:pt x="3195" y="3362"/>
                      </a:lnTo>
                      <a:lnTo>
                        <a:pt x="3160" y="3389"/>
                      </a:lnTo>
                      <a:lnTo>
                        <a:pt x="3124" y="3416"/>
                      </a:lnTo>
                      <a:lnTo>
                        <a:pt x="3089" y="3441"/>
                      </a:lnTo>
                      <a:lnTo>
                        <a:pt x="3051" y="3467"/>
                      </a:lnTo>
                      <a:lnTo>
                        <a:pt x="3013" y="3490"/>
                      </a:lnTo>
                      <a:close/>
                      <a:moveTo>
                        <a:pt x="3778" y="2383"/>
                      </a:moveTo>
                      <a:lnTo>
                        <a:pt x="4183" y="2309"/>
                      </a:lnTo>
                      <a:lnTo>
                        <a:pt x="4183" y="1780"/>
                      </a:lnTo>
                      <a:lnTo>
                        <a:pt x="3942" y="1732"/>
                      </a:lnTo>
                      <a:lnTo>
                        <a:pt x="3748" y="1700"/>
                      </a:lnTo>
                      <a:lnTo>
                        <a:pt x="3760" y="1750"/>
                      </a:lnTo>
                      <a:lnTo>
                        <a:pt x="3771" y="1800"/>
                      </a:lnTo>
                      <a:lnTo>
                        <a:pt x="3780" y="1850"/>
                      </a:lnTo>
                      <a:lnTo>
                        <a:pt x="3789" y="1901"/>
                      </a:lnTo>
                      <a:lnTo>
                        <a:pt x="3795" y="1953"/>
                      </a:lnTo>
                      <a:lnTo>
                        <a:pt x="3799" y="2005"/>
                      </a:lnTo>
                      <a:lnTo>
                        <a:pt x="3802" y="2059"/>
                      </a:lnTo>
                      <a:lnTo>
                        <a:pt x="3803" y="2112"/>
                      </a:lnTo>
                      <a:lnTo>
                        <a:pt x="3802" y="2147"/>
                      </a:lnTo>
                      <a:lnTo>
                        <a:pt x="3801" y="2180"/>
                      </a:lnTo>
                      <a:lnTo>
                        <a:pt x="3799" y="2215"/>
                      </a:lnTo>
                      <a:lnTo>
                        <a:pt x="3797" y="2249"/>
                      </a:lnTo>
                      <a:lnTo>
                        <a:pt x="3793" y="2283"/>
                      </a:lnTo>
                      <a:lnTo>
                        <a:pt x="3789" y="2317"/>
                      </a:lnTo>
                      <a:lnTo>
                        <a:pt x="3784" y="2350"/>
                      </a:lnTo>
                      <a:lnTo>
                        <a:pt x="3778" y="2383"/>
                      </a:lnTo>
                      <a:close/>
                      <a:moveTo>
                        <a:pt x="3503" y="1188"/>
                      </a:moveTo>
                      <a:lnTo>
                        <a:pt x="3750" y="817"/>
                      </a:lnTo>
                      <a:lnTo>
                        <a:pt x="3365" y="385"/>
                      </a:lnTo>
                      <a:lnTo>
                        <a:pt x="2990" y="718"/>
                      </a:lnTo>
                      <a:lnTo>
                        <a:pt x="3027" y="742"/>
                      </a:lnTo>
                      <a:lnTo>
                        <a:pt x="3065" y="765"/>
                      </a:lnTo>
                      <a:lnTo>
                        <a:pt x="3101" y="790"/>
                      </a:lnTo>
                      <a:lnTo>
                        <a:pt x="3137" y="816"/>
                      </a:lnTo>
                      <a:lnTo>
                        <a:pt x="3172" y="843"/>
                      </a:lnTo>
                      <a:lnTo>
                        <a:pt x="3206" y="870"/>
                      </a:lnTo>
                      <a:lnTo>
                        <a:pt x="3240" y="898"/>
                      </a:lnTo>
                      <a:lnTo>
                        <a:pt x="3272" y="927"/>
                      </a:lnTo>
                      <a:lnTo>
                        <a:pt x="3304" y="958"/>
                      </a:lnTo>
                      <a:lnTo>
                        <a:pt x="3336" y="987"/>
                      </a:lnTo>
                      <a:lnTo>
                        <a:pt x="3365" y="1019"/>
                      </a:lnTo>
                      <a:lnTo>
                        <a:pt x="3395" y="1052"/>
                      </a:lnTo>
                      <a:lnTo>
                        <a:pt x="3424" y="1084"/>
                      </a:lnTo>
                      <a:lnTo>
                        <a:pt x="3451" y="1118"/>
                      </a:lnTo>
                      <a:lnTo>
                        <a:pt x="3478" y="1152"/>
                      </a:lnTo>
                      <a:lnTo>
                        <a:pt x="3503" y="1188"/>
                      </a:lnTo>
                      <a:close/>
                      <a:moveTo>
                        <a:pt x="2447" y="513"/>
                      </a:moveTo>
                      <a:lnTo>
                        <a:pt x="2404" y="0"/>
                      </a:lnTo>
                      <a:lnTo>
                        <a:pt x="1828" y="0"/>
                      </a:lnTo>
                      <a:lnTo>
                        <a:pt x="1741" y="522"/>
                      </a:lnTo>
                      <a:lnTo>
                        <a:pt x="1786" y="512"/>
                      </a:lnTo>
                      <a:lnTo>
                        <a:pt x="1832" y="504"/>
                      </a:lnTo>
                      <a:lnTo>
                        <a:pt x="1878" y="497"/>
                      </a:lnTo>
                      <a:lnTo>
                        <a:pt x="1925" y="492"/>
                      </a:lnTo>
                      <a:lnTo>
                        <a:pt x="1972" y="487"/>
                      </a:lnTo>
                      <a:lnTo>
                        <a:pt x="2020" y="484"/>
                      </a:lnTo>
                      <a:lnTo>
                        <a:pt x="2068" y="482"/>
                      </a:lnTo>
                      <a:lnTo>
                        <a:pt x="2116" y="481"/>
                      </a:lnTo>
                      <a:lnTo>
                        <a:pt x="2158" y="482"/>
                      </a:lnTo>
                      <a:lnTo>
                        <a:pt x="2199" y="483"/>
                      </a:lnTo>
                      <a:lnTo>
                        <a:pt x="2241" y="486"/>
                      </a:lnTo>
                      <a:lnTo>
                        <a:pt x="2283" y="489"/>
                      </a:lnTo>
                      <a:lnTo>
                        <a:pt x="2324" y="494"/>
                      </a:lnTo>
                      <a:lnTo>
                        <a:pt x="2366" y="499"/>
                      </a:lnTo>
                      <a:lnTo>
                        <a:pt x="2406" y="505"/>
                      </a:lnTo>
                      <a:lnTo>
                        <a:pt x="2447" y="513"/>
                      </a:lnTo>
                      <a:close/>
                      <a:moveTo>
                        <a:pt x="1274" y="700"/>
                      </a:moveTo>
                      <a:lnTo>
                        <a:pt x="866" y="336"/>
                      </a:lnTo>
                      <a:lnTo>
                        <a:pt x="434" y="769"/>
                      </a:lnTo>
                      <a:lnTo>
                        <a:pt x="741" y="1166"/>
                      </a:lnTo>
                      <a:lnTo>
                        <a:pt x="769" y="1132"/>
                      </a:lnTo>
                      <a:lnTo>
                        <a:pt x="796" y="1097"/>
                      </a:lnTo>
                      <a:lnTo>
                        <a:pt x="825" y="1063"/>
                      </a:lnTo>
                      <a:lnTo>
                        <a:pt x="855" y="1030"/>
                      </a:lnTo>
                      <a:lnTo>
                        <a:pt x="885" y="998"/>
                      </a:lnTo>
                      <a:lnTo>
                        <a:pt x="916" y="966"/>
                      </a:lnTo>
                      <a:lnTo>
                        <a:pt x="949" y="935"/>
                      </a:lnTo>
                      <a:lnTo>
                        <a:pt x="981" y="905"/>
                      </a:lnTo>
                      <a:lnTo>
                        <a:pt x="1015" y="877"/>
                      </a:lnTo>
                      <a:lnTo>
                        <a:pt x="1050" y="849"/>
                      </a:lnTo>
                      <a:lnTo>
                        <a:pt x="1086" y="821"/>
                      </a:lnTo>
                      <a:lnTo>
                        <a:pt x="1121" y="795"/>
                      </a:lnTo>
                      <a:lnTo>
                        <a:pt x="1158" y="769"/>
                      </a:lnTo>
                      <a:lnTo>
                        <a:pt x="1196" y="746"/>
                      </a:lnTo>
                      <a:lnTo>
                        <a:pt x="1235" y="722"/>
                      </a:lnTo>
                      <a:lnTo>
                        <a:pt x="1274" y="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7" name="Line 317"/>
            <p:cNvSpPr>
              <a:spLocks noChangeShapeType="1"/>
            </p:cNvSpPr>
            <p:nvPr/>
          </p:nvSpPr>
          <p:spPr bwMode="auto">
            <a:xfrm flipH="1">
              <a:off x="2335213" y="2701925"/>
              <a:ext cx="546100" cy="60483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anchor="ctr"/>
            <a:lstStyle/>
            <a:p>
              <a:endParaRPr lang="zh-CN" altLang="en-US"/>
            </a:p>
          </p:txBody>
        </p:sp>
        <p:sp>
          <p:nvSpPr>
            <p:cNvPr id="118" name="Line 317"/>
            <p:cNvSpPr>
              <a:spLocks noChangeShapeType="1"/>
            </p:cNvSpPr>
            <p:nvPr/>
          </p:nvSpPr>
          <p:spPr bwMode="auto">
            <a:xfrm flipH="1">
              <a:off x="2201863" y="3128963"/>
              <a:ext cx="0" cy="16986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anchor="ctr"/>
            <a:lstStyle/>
            <a:p>
              <a:endParaRPr lang="zh-CN" altLang="en-US"/>
            </a:p>
          </p:txBody>
        </p:sp>
        <p:sp>
          <p:nvSpPr>
            <p:cNvPr id="119" name="Line 317"/>
            <p:cNvSpPr>
              <a:spLocks noChangeShapeType="1"/>
            </p:cNvSpPr>
            <p:nvPr/>
          </p:nvSpPr>
          <p:spPr bwMode="auto">
            <a:xfrm flipH="1">
              <a:off x="912813" y="3656013"/>
              <a:ext cx="406400" cy="793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anchor="ctr"/>
            <a:lstStyle/>
            <a:p>
              <a:endParaRPr lang="zh-CN" altLang="en-US"/>
            </a:p>
          </p:txBody>
        </p:sp>
        <p:sp>
          <p:nvSpPr>
            <p:cNvPr id="120" name="AutoShape 20"/>
            <p:cNvSpPr>
              <a:spLocks noChangeAspect="1" noChangeArrowheads="1"/>
            </p:cNvSpPr>
            <p:nvPr/>
          </p:nvSpPr>
          <p:spPr bwMode="auto">
            <a:xfrm>
              <a:off x="763588" y="4354513"/>
              <a:ext cx="236537" cy="153987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>
              <a:prstShdw prst="shdw17" dist="17961" dir="2700000">
                <a:srgbClr val="993D00"/>
              </a:prst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r>
                <a:rPr lang="en-GB" altLang="zh-CN" sz="1100">
                  <a:solidFill>
                    <a:srgbClr val="000000"/>
                  </a:solidFill>
                </a:rPr>
                <a:t>SBC/P-CSCF</a:t>
              </a:r>
            </a:p>
          </p:txBody>
        </p:sp>
        <p:graphicFrame>
          <p:nvGraphicFramePr>
            <p:cNvPr id="121" name="Object 21"/>
            <p:cNvGraphicFramePr>
              <a:graphicFrameLocks noChangeAspect="1"/>
            </p:cNvGraphicFramePr>
            <p:nvPr/>
          </p:nvGraphicFramePr>
          <p:xfrm>
            <a:off x="739775" y="4176713"/>
            <a:ext cx="252413" cy="114300"/>
          </p:xfrm>
          <a:graphic>
            <a:graphicData uri="http://schemas.openxmlformats.org/presentationml/2006/ole">
              <p:oleObj spid="_x0000_s67587" name="CorelDRAW" r:id="rId6" imgW="1956960" imgH="2782800" progId="CorelDraw.Graphic.9">
                <p:embed/>
              </p:oleObj>
            </a:graphicData>
          </a:graphic>
        </p:graphicFrame>
        <p:pic>
          <p:nvPicPr>
            <p:cNvPr id="122" name="Picture 72" descr="Cloud_BLK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10101"/>
                </a:clrFrom>
                <a:clrTo>
                  <a:srgbClr val="01010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63" y="3463925"/>
              <a:ext cx="8763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Text Box 73"/>
            <p:cNvSpPr txBox="1">
              <a:spLocks noChangeArrowheads="1"/>
            </p:cNvSpPr>
            <p:nvPr/>
          </p:nvSpPr>
          <p:spPr bwMode="auto">
            <a:xfrm>
              <a:off x="479425" y="3795713"/>
              <a:ext cx="825500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423" tIns="41711" rIns="83423" bIns="41711"/>
            <a:lstStyle>
              <a:lvl1pPr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1pPr>
              <a:lvl2pPr marL="742950" indent="-28575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2pPr>
              <a:lvl3pPr marL="1143000" indent="-22860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3pPr>
              <a:lvl4pPr marL="1600200" indent="-22860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4pPr>
              <a:lvl5pPr marL="2057400" indent="-22860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5pPr>
              <a:lvl6pPr marL="25146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6pPr>
              <a:lvl7pPr marL="29718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7pPr>
              <a:lvl8pPr marL="34290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8pPr>
              <a:lvl9pPr marL="38862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  <a:latin typeface="微软雅黑" pitchFamily="34" charset="-122"/>
                </a:rPr>
                <a:t>CSCF</a:t>
              </a:r>
            </a:p>
          </p:txBody>
        </p:sp>
        <p:grpSp>
          <p:nvGrpSpPr>
            <p:cNvPr id="19" name="Group 74"/>
            <p:cNvGrpSpPr>
              <a:grpSpLocks noChangeAspect="1"/>
            </p:cNvGrpSpPr>
            <p:nvPr/>
          </p:nvGrpSpPr>
          <p:grpSpPr bwMode="auto">
            <a:xfrm>
              <a:off x="782638" y="3581400"/>
              <a:ext cx="246062" cy="280988"/>
              <a:chOff x="1376" y="2370"/>
              <a:chExt cx="614" cy="495"/>
            </a:xfrm>
          </p:grpSpPr>
          <p:sp>
            <p:nvSpPr>
              <p:cNvPr id="278" name="Freeform 75"/>
              <p:cNvSpPr>
                <a:spLocks noChangeAspect="1"/>
              </p:cNvSpPr>
              <p:nvPr/>
            </p:nvSpPr>
            <p:spPr bwMode="auto">
              <a:xfrm>
                <a:off x="1742" y="2406"/>
                <a:ext cx="248" cy="459"/>
              </a:xfrm>
              <a:custGeom>
                <a:avLst/>
                <a:gdLst>
                  <a:gd name="T0" fmla="*/ 0 w 248"/>
                  <a:gd name="T1" fmla="*/ 48 h 459"/>
                  <a:gd name="T2" fmla="*/ 174 w 248"/>
                  <a:gd name="T3" fmla="*/ 459 h 459"/>
                  <a:gd name="T4" fmla="*/ 248 w 248"/>
                  <a:gd name="T5" fmla="*/ 387 h 459"/>
                  <a:gd name="T6" fmla="*/ 66 w 248"/>
                  <a:gd name="T7" fmla="*/ 0 h 459"/>
                  <a:gd name="T8" fmla="*/ 0 w 248"/>
                  <a:gd name="T9" fmla="*/ 48 h 4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8"/>
                  <a:gd name="T16" fmla="*/ 0 h 459"/>
                  <a:gd name="T17" fmla="*/ 248 w 248"/>
                  <a:gd name="T18" fmla="*/ 459 h 4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8" h="459">
                    <a:moveTo>
                      <a:pt x="0" y="48"/>
                    </a:moveTo>
                    <a:lnTo>
                      <a:pt x="174" y="459"/>
                    </a:lnTo>
                    <a:lnTo>
                      <a:pt x="248" y="387"/>
                    </a:lnTo>
                    <a:lnTo>
                      <a:pt x="66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E48E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9" name="Freeform 76"/>
              <p:cNvSpPr>
                <a:spLocks noChangeAspect="1"/>
              </p:cNvSpPr>
              <p:nvPr/>
            </p:nvSpPr>
            <p:spPr bwMode="auto">
              <a:xfrm>
                <a:off x="1384" y="2414"/>
                <a:ext cx="524" cy="441"/>
              </a:xfrm>
              <a:custGeom>
                <a:avLst/>
                <a:gdLst>
                  <a:gd name="T0" fmla="*/ 136 w 524"/>
                  <a:gd name="T1" fmla="*/ 0 h 441"/>
                  <a:gd name="T2" fmla="*/ 358 w 524"/>
                  <a:gd name="T3" fmla="*/ 42 h 441"/>
                  <a:gd name="T4" fmla="*/ 524 w 524"/>
                  <a:gd name="T5" fmla="*/ 441 h 441"/>
                  <a:gd name="T6" fmla="*/ 0 w 524"/>
                  <a:gd name="T7" fmla="*/ 323 h 441"/>
                  <a:gd name="T8" fmla="*/ 136 w 524"/>
                  <a:gd name="T9" fmla="*/ 0 h 4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4"/>
                  <a:gd name="T16" fmla="*/ 0 h 441"/>
                  <a:gd name="T17" fmla="*/ 524 w 524"/>
                  <a:gd name="T18" fmla="*/ 441 h 4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4" h="441">
                    <a:moveTo>
                      <a:pt x="136" y="0"/>
                    </a:moveTo>
                    <a:lnTo>
                      <a:pt x="358" y="42"/>
                    </a:lnTo>
                    <a:lnTo>
                      <a:pt x="524" y="441"/>
                    </a:lnTo>
                    <a:lnTo>
                      <a:pt x="0" y="32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6A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0" name="Freeform 77"/>
              <p:cNvSpPr>
                <a:spLocks noChangeAspect="1"/>
              </p:cNvSpPr>
              <p:nvPr/>
            </p:nvSpPr>
            <p:spPr bwMode="auto">
              <a:xfrm>
                <a:off x="1516" y="2370"/>
                <a:ext cx="292" cy="86"/>
              </a:xfrm>
              <a:custGeom>
                <a:avLst/>
                <a:gdLst>
                  <a:gd name="T0" fmla="*/ 224 w 292"/>
                  <a:gd name="T1" fmla="*/ 86 h 86"/>
                  <a:gd name="T2" fmla="*/ 292 w 292"/>
                  <a:gd name="T3" fmla="*/ 36 h 86"/>
                  <a:gd name="T4" fmla="*/ 70 w 292"/>
                  <a:gd name="T5" fmla="*/ 0 h 86"/>
                  <a:gd name="T6" fmla="*/ 0 w 292"/>
                  <a:gd name="T7" fmla="*/ 38 h 86"/>
                  <a:gd name="T8" fmla="*/ 224 w 292"/>
                  <a:gd name="T9" fmla="*/ 86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2"/>
                  <a:gd name="T16" fmla="*/ 0 h 86"/>
                  <a:gd name="T17" fmla="*/ 292 w 292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2" h="86">
                    <a:moveTo>
                      <a:pt x="224" y="86"/>
                    </a:moveTo>
                    <a:lnTo>
                      <a:pt x="292" y="36"/>
                    </a:lnTo>
                    <a:lnTo>
                      <a:pt x="70" y="0"/>
                    </a:lnTo>
                    <a:lnTo>
                      <a:pt x="0" y="38"/>
                    </a:lnTo>
                    <a:lnTo>
                      <a:pt x="224" y="86"/>
                    </a:lnTo>
                    <a:close/>
                  </a:path>
                </a:pathLst>
              </a:custGeom>
              <a:solidFill>
                <a:srgbClr val="F7B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1" name="Freeform 78"/>
              <p:cNvSpPr>
                <a:spLocks noChangeAspect="1" noEditPoints="1"/>
              </p:cNvSpPr>
              <p:nvPr/>
            </p:nvSpPr>
            <p:spPr bwMode="auto">
              <a:xfrm>
                <a:off x="1460" y="2522"/>
                <a:ext cx="336" cy="231"/>
              </a:xfrm>
              <a:custGeom>
                <a:avLst/>
                <a:gdLst>
                  <a:gd name="T0" fmla="*/ 2147483647 w 168"/>
                  <a:gd name="T1" fmla="*/ 2147483647 h 115"/>
                  <a:gd name="T2" fmla="*/ 2147483647 w 168"/>
                  <a:gd name="T3" fmla="*/ 2147483647 h 115"/>
                  <a:gd name="T4" fmla="*/ 2147483647 w 168"/>
                  <a:gd name="T5" fmla="*/ 2147483647 h 115"/>
                  <a:gd name="T6" fmla="*/ 2147483647 w 168"/>
                  <a:gd name="T7" fmla="*/ 2147483647 h 115"/>
                  <a:gd name="T8" fmla="*/ 2147483647 w 168"/>
                  <a:gd name="T9" fmla="*/ 2147483647 h 115"/>
                  <a:gd name="T10" fmla="*/ 2147483647 w 168"/>
                  <a:gd name="T11" fmla="*/ 2147483647 h 115"/>
                  <a:gd name="T12" fmla="*/ 2147483647 w 168"/>
                  <a:gd name="T13" fmla="*/ 2147483647 h 115"/>
                  <a:gd name="T14" fmla="*/ 2147483647 w 168"/>
                  <a:gd name="T15" fmla="*/ 2147483647 h 115"/>
                  <a:gd name="T16" fmla="*/ 2147483647 w 168"/>
                  <a:gd name="T17" fmla="*/ 2147483647 h 115"/>
                  <a:gd name="T18" fmla="*/ 2147483647 w 168"/>
                  <a:gd name="T19" fmla="*/ 2147483647 h 115"/>
                  <a:gd name="T20" fmla="*/ 2147483647 w 168"/>
                  <a:gd name="T21" fmla="*/ 2147483647 h 115"/>
                  <a:gd name="T22" fmla="*/ 0 w 168"/>
                  <a:gd name="T23" fmla="*/ 2147483647 h 115"/>
                  <a:gd name="T24" fmla="*/ 2147483647 w 168"/>
                  <a:gd name="T25" fmla="*/ 2147483647 h 115"/>
                  <a:gd name="T26" fmla="*/ 2147483647 w 168"/>
                  <a:gd name="T27" fmla="*/ 2147483647 h 115"/>
                  <a:gd name="T28" fmla="*/ 2147483647 w 168"/>
                  <a:gd name="T29" fmla="*/ 2147483647 h 115"/>
                  <a:gd name="T30" fmla="*/ 2147483647 w 168"/>
                  <a:gd name="T31" fmla="*/ 2147483647 h 115"/>
                  <a:gd name="T32" fmla="*/ 2147483647 w 168"/>
                  <a:gd name="T33" fmla="*/ 2147483647 h 115"/>
                  <a:gd name="T34" fmla="*/ 2147483647 w 168"/>
                  <a:gd name="T35" fmla="*/ 2147483647 h 115"/>
                  <a:gd name="T36" fmla="*/ 2147483647 w 168"/>
                  <a:gd name="T37" fmla="*/ 2147483647 h 115"/>
                  <a:gd name="T38" fmla="*/ 2147483647 w 168"/>
                  <a:gd name="T39" fmla="*/ 2147483647 h 115"/>
                  <a:gd name="T40" fmla="*/ 2147483647 w 168"/>
                  <a:gd name="T41" fmla="*/ 2147483647 h 115"/>
                  <a:gd name="T42" fmla="*/ 2147483647 w 168"/>
                  <a:gd name="T43" fmla="*/ 2147483647 h 115"/>
                  <a:gd name="T44" fmla="*/ 2147483647 w 168"/>
                  <a:gd name="T45" fmla="*/ 2147483647 h 115"/>
                  <a:gd name="T46" fmla="*/ 2147483647 w 168"/>
                  <a:gd name="T47" fmla="*/ 2147483647 h 115"/>
                  <a:gd name="T48" fmla="*/ 2147483647 w 168"/>
                  <a:gd name="T49" fmla="*/ 2147483647 h 115"/>
                  <a:gd name="T50" fmla="*/ 2147483647 w 168"/>
                  <a:gd name="T51" fmla="*/ 2147483647 h 115"/>
                  <a:gd name="T52" fmla="*/ 2147483647 w 168"/>
                  <a:gd name="T53" fmla="*/ 2147483647 h 115"/>
                  <a:gd name="T54" fmla="*/ 2147483647 w 168"/>
                  <a:gd name="T55" fmla="*/ 2147483647 h 115"/>
                  <a:gd name="T56" fmla="*/ 2147483647 w 168"/>
                  <a:gd name="T57" fmla="*/ 2147483647 h 115"/>
                  <a:gd name="T58" fmla="*/ 2147483647 w 168"/>
                  <a:gd name="T59" fmla="*/ 2147483647 h 115"/>
                  <a:gd name="T60" fmla="*/ 2147483647 w 168"/>
                  <a:gd name="T61" fmla="*/ 2147483647 h 115"/>
                  <a:gd name="T62" fmla="*/ 2147483647 w 168"/>
                  <a:gd name="T63" fmla="*/ 2147483647 h 115"/>
                  <a:gd name="T64" fmla="*/ 2147483647 w 168"/>
                  <a:gd name="T65" fmla="*/ 2147483647 h 115"/>
                  <a:gd name="T66" fmla="*/ 2147483647 w 168"/>
                  <a:gd name="T67" fmla="*/ 2147483647 h 115"/>
                  <a:gd name="T68" fmla="*/ 2147483647 w 168"/>
                  <a:gd name="T69" fmla="*/ 2147483647 h 115"/>
                  <a:gd name="T70" fmla="*/ 2147483647 w 168"/>
                  <a:gd name="T71" fmla="*/ 2147483647 h 115"/>
                  <a:gd name="T72" fmla="*/ 2147483647 w 168"/>
                  <a:gd name="T73" fmla="*/ 2147483647 h 115"/>
                  <a:gd name="T74" fmla="*/ 2147483647 w 168"/>
                  <a:gd name="T75" fmla="*/ 2147483647 h 115"/>
                  <a:gd name="T76" fmla="*/ 2147483647 w 168"/>
                  <a:gd name="T77" fmla="*/ 2147483647 h 115"/>
                  <a:gd name="T78" fmla="*/ 2147483647 w 168"/>
                  <a:gd name="T79" fmla="*/ 2147483647 h 115"/>
                  <a:gd name="T80" fmla="*/ 2147483647 w 168"/>
                  <a:gd name="T81" fmla="*/ 2147483647 h 115"/>
                  <a:gd name="T82" fmla="*/ 2147483647 w 168"/>
                  <a:gd name="T83" fmla="*/ 2147483647 h 115"/>
                  <a:gd name="T84" fmla="*/ 2147483647 w 168"/>
                  <a:gd name="T85" fmla="*/ 2147483647 h 115"/>
                  <a:gd name="T86" fmla="*/ 2147483647 w 168"/>
                  <a:gd name="T87" fmla="*/ 2147483647 h 115"/>
                  <a:gd name="T88" fmla="*/ 2147483647 w 168"/>
                  <a:gd name="T89" fmla="*/ 2147483647 h 115"/>
                  <a:gd name="T90" fmla="*/ 2147483647 w 168"/>
                  <a:gd name="T91" fmla="*/ 2147483647 h 115"/>
                  <a:gd name="T92" fmla="*/ 2147483647 w 168"/>
                  <a:gd name="T93" fmla="*/ 2147483647 h 115"/>
                  <a:gd name="T94" fmla="*/ 2147483647 w 168"/>
                  <a:gd name="T95" fmla="*/ 2147483647 h 115"/>
                  <a:gd name="T96" fmla="*/ 2147483647 w 168"/>
                  <a:gd name="T97" fmla="*/ 2147483647 h 115"/>
                  <a:gd name="T98" fmla="*/ 2147483647 w 168"/>
                  <a:gd name="T99" fmla="*/ 2147483647 h 115"/>
                  <a:gd name="T100" fmla="*/ 2147483647 w 168"/>
                  <a:gd name="T101" fmla="*/ 2147483647 h 115"/>
                  <a:gd name="T102" fmla="*/ 2147483647 w 168"/>
                  <a:gd name="T103" fmla="*/ 2147483647 h 115"/>
                  <a:gd name="T104" fmla="*/ 2147483647 w 168"/>
                  <a:gd name="T105" fmla="*/ 2147483647 h 115"/>
                  <a:gd name="T106" fmla="*/ 2147483647 w 168"/>
                  <a:gd name="T107" fmla="*/ 2147483647 h 11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68"/>
                  <a:gd name="T163" fmla="*/ 0 h 115"/>
                  <a:gd name="T164" fmla="*/ 168 w 168"/>
                  <a:gd name="T165" fmla="*/ 115 h 11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68" h="115">
                    <a:moveTo>
                      <a:pt x="88" y="66"/>
                    </a:moveTo>
                    <a:cubicBezTo>
                      <a:pt x="88" y="67"/>
                      <a:pt x="88" y="67"/>
                      <a:pt x="88" y="67"/>
                    </a:cubicBezTo>
                    <a:cubicBezTo>
                      <a:pt x="87" y="62"/>
                      <a:pt x="85" y="58"/>
                      <a:pt x="82" y="53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7" y="37"/>
                      <a:pt x="62" y="34"/>
                      <a:pt x="57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7" y="28"/>
                      <a:pt x="33" y="28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5" y="39"/>
                      <a:pt x="13" y="43"/>
                      <a:pt x="12" y="47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2" y="67"/>
                      <a:pt x="14" y="72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20" y="95"/>
                      <a:pt x="20" y="95"/>
                      <a:pt x="20" y="95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32" y="94"/>
                      <a:pt x="37" y="97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3" y="111"/>
                      <a:pt x="43" y="111"/>
                      <a:pt x="43" y="111"/>
                    </a:cubicBezTo>
                    <a:cubicBezTo>
                      <a:pt x="57" y="115"/>
                      <a:pt x="57" y="115"/>
                      <a:pt x="57" y="115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62" y="104"/>
                      <a:pt x="67" y="103"/>
                      <a:pt x="71" y="102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90" y="104"/>
                      <a:pt x="90" y="104"/>
                      <a:pt x="90" y="10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6" y="91"/>
                      <a:pt x="88" y="86"/>
                      <a:pt x="89" y="81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92" y="68"/>
                      <a:pt x="92" y="68"/>
                      <a:pt x="92" y="68"/>
                    </a:cubicBezTo>
                    <a:lnTo>
                      <a:pt x="88" y="66"/>
                    </a:lnTo>
                    <a:close/>
                    <a:moveTo>
                      <a:pt x="50" y="83"/>
                    </a:moveTo>
                    <a:cubicBezTo>
                      <a:pt x="39" y="80"/>
                      <a:pt x="31" y="70"/>
                      <a:pt x="31" y="61"/>
                    </a:cubicBezTo>
                    <a:cubicBezTo>
                      <a:pt x="31" y="51"/>
                      <a:pt x="39" y="45"/>
                      <a:pt x="50" y="48"/>
                    </a:cubicBezTo>
                    <a:cubicBezTo>
                      <a:pt x="60" y="51"/>
                      <a:pt x="69" y="61"/>
                      <a:pt x="69" y="71"/>
                    </a:cubicBezTo>
                    <a:cubicBezTo>
                      <a:pt x="69" y="80"/>
                      <a:pt x="60" y="86"/>
                      <a:pt x="50" y="83"/>
                    </a:cubicBezTo>
                    <a:close/>
                    <a:moveTo>
                      <a:pt x="168" y="54"/>
                    </a:moveTo>
                    <a:cubicBezTo>
                      <a:pt x="168" y="45"/>
                      <a:pt x="168" y="45"/>
                      <a:pt x="168" y="45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2"/>
                      <a:pt x="160" y="42"/>
                      <a:pt x="160" y="42"/>
                    </a:cubicBezTo>
                    <a:cubicBezTo>
                      <a:pt x="159" y="38"/>
                      <a:pt x="157" y="33"/>
                      <a:pt x="155" y="29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45" y="19"/>
                      <a:pt x="145" y="19"/>
                      <a:pt x="145" y="19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42" y="17"/>
                      <a:pt x="138" y="14"/>
                      <a:pt x="134" y="12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18" y="9"/>
                      <a:pt x="114" y="9"/>
                      <a:pt x="111" y="10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3" y="15"/>
                      <a:pt x="103" y="15"/>
                    </a:cubicBezTo>
                    <a:cubicBezTo>
                      <a:pt x="100" y="18"/>
                      <a:pt x="98" y="21"/>
                      <a:pt x="97" y="25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7" y="41"/>
                      <a:pt x="99" y="46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11" y="61"/>
                      <a:pt x="111" y="61"/>
                      <a:pt x="111" y="61"/>
                    </a:cubicBezTo>
                    <a:cubicBezTo>
                      <a:pt x="111" y="61"/>
                      <a:pt x="111" y="61"/>
                      <a:pt x="111" y="61"/>
                    </a:cubicBezTo>
                    <a:cubicBezTo>
                      <a:pt x="114" y="64"/>
                      <a:pt x="118" y="66"/>
                      <a:pt x="122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3" y="78"/>
                      <a:pt x="123" y="78"/>
                      <a:pt x="123" y="78"/>
                    </a:cubicBezTo>
                    <a:cubicBezTo>
                      <a:pt x="134" y="81"/>
                      <a:pt x="134" y="81"/>
                      <a:pt x="134" y="81"/>
                    </a:cubicBezTo>
                    <a:cubicBezTo>
                      <a:pt x="135" y="72"/>
                      <a:pt x="135" y="72"/>
                      <a:pt x="135" y="72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9" y="72"/>
                      <a:pt x="143" y="71"/>
                      <a:pt x="146" y="70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54" y="78"/>
                      <a:pt x="154" y="78"/>
                      <a:pt x="154" y="78"/>
                    </a:cubicBezTo>
                    <a:cubicBezTo>
                      <a:pt x="162" y="72"/>
                      <a:pt x="162" y="72"/>
                      <a:pt x="162" y="72"/>
                    </a:cubicBezTo>
                    <a:cubicBezTo>
                      <a:pt x="156" y="64"/>
                      <a:pt x="156" y="64"/>
                      <a:pt x="156" y="64"/>
                    </a:cubicBezTo>
                    <a:cubicBezTo>
                      <a:pt x="156" y="64"/>
                      <a:pt x="156" y="64"/>
                      <a:pt x="156" y="64"/>
                    </a:cubicBezTo>
                    <a:cubicBezTo>
                      <a:pt x="158" y="61"/>
                      <a:pt x="160" y="58"/>
                      <a:pt x="161" y="54"/>
                    </a:cubicBezTo>
                    <a:cubicBezTo>
                      <a:pt x="161" y="54"/>
                      <a:pt x="161" y="54"/>
                      <a:pt x="161" y="54"/>
                    </a:cubicBezTo>
                    <a:lnTo>
                      <a:pt x="168" y="54"/>
                    </a:lnTo>
                    <a:close/>
                    <a:moveTo>
                      <a:pt x="128" y="55"/>
                    </a:moveTo>
                    <a:cubicBezTo>
                      <a:pt x="120" y="52"/>
                      <a:pt x="113" y="44"/>
                      <a:pt x="113" y="36"/>
                    </a:cubicBezTo>
                    <a:cubicBezTo>
                      <a:pt x="113" y="28"/>
                      <a:pt x="120" y="24"/>
                      <a:pt x="128" y="26"/>
                    </a:cubicBezTo>
                    <a:cubicBezTo>
                      <a:pt x="137" y="28"/>
                      <a:pt x="144" y="36"/>
                      <a:pt x="144" y="44"/>
                    </a:cubicBezTo>
                    <a:cubicBezTo>
                      <a:pt x="144" y="52"/>
                      <a:pt x="137" y="57"/>
                      <a:pt x="128" y="55"/>
                    </a:cubicBezTo>
                    <a:close/>
                  </a:path>
                </a:pathLst>
              </a:custGeom>
              <a:solidFill>
                <a:srgbClr val="74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2" name="Freeform 79"/>
              <p:cNvSpPr>
                <a:spLocks noChangeAspect="1" noEditPoints="1"/>
              </p:cNvSpPr>
              <p:nvPr/>
            </p:nvSpPr>
            <p:spPr bwMode="auto">
              <a:xfrm>
                <a:off x="1388" y="2418"/>
                <a:ext cx="516" cy="433"/>
              </a:xfrm>
              <a:custGeom>
                <a:avLst/>
                <a:gdLst>
                  <a:gd name="T0" fmla="*/ 8 w 516"/>
                  <a:gd name="T1" fmla="*/ 317 h 433"/>
                  <a:gd name="T2" fmla="*/ 138 w 516"/>
                  <a:gd name="T3" fmla="*/ 6 h 433"/>
                  <a:gd name="T4" fmla="*/ 134 w 516"/>
                  <a:gd name="T5" fmla="*/ 6 h 433"/>
                  <a:gd name="T6" fmla="*/ 348 w 516"/>
                  <a:gd name="T7" fmla="*/ 46 h 433"/>
                  <a:gd name="T8" fmla="*/ 346 w 516"/>
                  <a:gd name="T9" fmla="*/ 46 h 433"/>
                  <a:gd name="T10" fmla="*/ 508 w 516"/>
                  <a:gd name="T11" fmla="*/ 429 h 433"/>
                  <a:gd name="T12" fmla="*/ 510 w 516"/>
                  <a:gd name="T13" fmla="*/ 425 h 433"/>
                  <a:gd name="T14" fmla="*/ 6 w 516"/>
                  <a:gd name="T15" fmla="*/ 313 h 433"/>
                  <a:gd name="T16" fmla="*/ 8 w 516"/>
                  <a:gd name="T17" fmla="*/ 317 h 433"/>
                  <a:gd name="T18" fmla="*/ 514 w 516"/>
                  <a:gd name="T19" fmla="*/ 425 h 433"/>
                  <a:gd name="T20" fmla="*/ 352 w 516"/>
                  <a:gd name="T21" fmla="*/ 42 h 433"/>
                  <a:gd name="T22" fmla="*/ 352 w 516"/>
                  <a:gd name="T23" fmla="*/ 40 h 433"/>
                  <a:gd name="T24" fmla="*/ 350 w 516"/>
                  <a:gd name="T25" fmla="*/ 40 h 433"/>
                  <a:gd name="T26" fmla="*/ 136 w 516"/>
                  <a:gd name="T27" fmla="*/ 0 h 433"/>
                  <a:gd name="T28" fmla="*/ 132 w 516"/>
                  <a:gd name="T29" fmla="*/ 0 h 433"/>
                  <a:gd name="T30" fmla="*/ 132 w 516"/>
                  <a:gd name="T31" fmla="*/ 2 h 433"/>
                  <a:gd name="T32" fmla="*/ 2 w 516"/>
                  <a:gd name="T33" fmla="*/ 313 h 433"/>
                  <a:gd name="T34" fmla="*/ 0 w 516"/>
                  <a:gd name="T35" fmla="*/ 319 h 433"/>
                  <a:gd name="T36" fmla="*/ 4 w 516"/>
                  <a:gd name="T37" fmla="*/ 319 h 433"/>
                  <a:gd name="T38" fmla="*/ 508 w 516"/>
                  <a:gd name="T39" fmla="*/ 431 h 433"/>
                  <a:gd name="T40" fmla="*/ 516 w 516"/>
                  <a:gd name="T41" fmla="*/ 433 h 433"/>
                  <a:gd name="T42" fmla="*/ 514 w 516"/>
                  <a:gd name="T43" fmla="*/ 425 h 43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516"/>
                  <a:gd name="T67" fmla="*/ 0 h 433"/>
                  <a:gd name="T68" fmla="*/ 516 w 516"/>
                  <a:gd name="T69" fmla="*/ 433 h 43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516" h="433">
                    <a:moveTo>
                      <a:pt x="8" y="317"/>
                    </a:moveTo>
                    <a:lnTo>
                      <a:pt x="138" y="6"/>
                    </a:lnTo>
                    <a:lnTo>
                      <a:pt x="134" y="6"/>
                    </a:lnTo>
                    <a:lnTo>
                      <a:pt x="348" y="46"/>
                    </a:lnTo>
                    <a:lnTo>
                      <a:pt x="346" y="46"/>
                    </a:lnTo>
                    <a:lnTo>
                      <a:pt x="508" y="429"/>
                    </a:lnTo>
                    <a:lnTo>
                      <a:pt x="510" y="425"/>
                    </a:lnTo>
                    <a:lnTo>
                      <a:pt x="6" y="313"/>
                    </a:lnTo>
                    <a:lnTo>
                      <a:pt x="8" y="317"/>
                    </a:lnTo>
                    <a:close/>
                    <a:moveTo>
                      <a:pt x="514" y="425"/>
                    </a:moveTo>
                    <a:lnTo>
                      <a:pt x="352" y="42"/>
                    </a:lnTo>
                    <a:lnTo>
                      <a:pt x="352" y="40"/>
                    </a:lnTo>
                    <a:lnTo>
                      <a:pt x="350" y="40"/>
                    </a:lnTo>
                    <a:lnTo>
                      <a:pt x="136" y="0"/>
                    </a:lnTo>
                    <a:lnTo>
                      <a:pt x="132" y="0"/>
                    </a:lnTo>
                    <a:lnTo>
                      <a:pt x="132" y="2"/>
                    </a:lnTo>
                    <a:lnTo>
                      <a:pt x="2" y="313"/>
                    </a:lnTo>
                    <a:lnTo>
                      <a:pt x="0" y="319"/>
                    </a:lnTo>
                    <a:lnTo>
                      <a:pt x="4" y="319"/>
                    </a:lnTo>
                    <a:lnTo>
                      <a:pt x="508" y="431"/>
                    </a:lnTo>
                    <a:lnTo>
                      <a:pt x="516" y="433"/>
                    </a:lnTo>
                    <a:lnTo>
                      <a:pt x="514" y="425"/>
                    </a:lnTo>
                    <a:close/>
                  </a:path>
                </a:pathLst>
              </a:custGeom>
              <a:solidFill>
                <a:srgbClr val="BE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3" name="Freeform 80"/>
              <p:cNvSpPr>
                <a:spLocks noChangeAspect="1" noEditPoints="1"/>
              </p:cNvSpPr>
              <p:nvPr/>
            </p:nvSpPr>
            <p:spPr bwMode="auto">
              <a:xfrm>
                <a:off x="1376" y="2408"/>
                <a:ext cx="542" cy="455"/>
              </a:xfrm>
              <a:custGeom>
                <a:avLst/>
                <a:gdLst>
                  <a:gd name="T0" fmla="*/ 2147483647 w 271"/>
                  <a:gd name="T1" fmla="*/ 2147483647 h 227"/>
                  <a:gd name="T2" fmla="*/ 0 w 271"/>
                  <a:gd name="T3" fmla="*/ 2147483647 h 227"/>
                  <a:gd name="T4" fmla="*/ 2147483647 w 271"/>
                  <a:gd name="T5" fmla="*/ 2147483647 h 227"/>
                  <a:gd name="T6" fmla="*/ 2147483647 w 271"/>
                  <a:gd name="T7" fmla="*/ 2147483647 h 227"/>
                  <a:gd name="T8" fmla="*/ 2147483647 w 271"/>
                  <a:gd name="T9" fmla="*/ 0 h 227"/>
                  <a:gd name="T10" fmla="*/ 2147483647 w 271"/>
                  <a:gd name="T11" fmla="*/ 2147483647 h 227"/>
                  <a:gd name="T12" fmla="*/ 2147483647 w 271"/>
                  <a:gd name="T13" fmla="*/ 2147483647 h 227"/>
                  <a:gd name="T14" fmla="*/ 2147483647 w 271"/>
                  <a:gd name="T15" fmla="*/ 2147483647 h 227"/>
                  <a:gd name="T16" fmla="*/ 2147483647 w 271"/>
                  <a:gd name="T17" fmla="*/ 2147483647 h 227"/>
                  <a:gd name="T18" fmla="*/ 2147483647 w 271"/>
                  <a:gd name="T19" fmla="*/ 2147483647 h 227"/>
                  <a:gd name="T20" fmla="*/ 2147483647 w 271"/>
                  <a:gd name="T21" fmla="*/ 2147483647 h 22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71"/>
                  <a:gd name="T34" fmla="*/ 0 h 227"/>
                  <a:gd name="T35" fmla="*/ 271 w 271"/>
                  <a:gd name="T36" fmla="*/ 227 h 22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71" h="227">
                    <a:moveTo>
                      <a:pt x="69" y="2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271" y="227"/>
                      <a:pt x="271" y="227"/>
                      <a:pt x="271" y="227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69" y="2"/>
                    </a:lnTo>
                    <a:close/>
                    <a:moveTo>
                      <a:pt x="74" y="7"/>
                    </a:moveTo>
                    <a:cubicBezTo>
                      <a:pt x="78" y="8"/>
                      <a:pt x="178" y="26"/>
                      <a:pt x="181" y="27"/>
                    </a:cubicBezTo>
                    <a:cubicBezTo>
                      <a:pt x="182" y="30"/>
                      <a:pt x="256" y="208"/>
                      <a:pt x="261" y="218"/>
                    </a:cubicBezTo>
                    <a:cubicBezTo>
                      <a:pt x="250" y="216"/>
                      <a:pt x="15" y="164"/>
                      <a:pt x="8" y="162"/>
                    </a:cubicBezTo>
                    <a:cubicBezTo>
                      <a:pt x="11" y="155"/>
                      <a:pt x="72" y="11"/>
                      <a:pt x="74" y="7"/>
                    </a:cubicBezTo>
                    <a:close/>
                  </a:path>
                </a:pathLst>
              </a:custGeom>
              <a:solidFill>
                <a:srgbClr val="FCD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4" name="Freeform 81"/>
              <p:cNvSpPr>
                <a:spLocks noChangeAspect="1" noEditPoints="1"/>
              </p:cNvSpPr>
              <p:nvPr/>
            </p:nvSpPr>
            <p:spPr bwMode="auto">
              <a:xfrm>
                <a:off x="1452" y="2512"/>
                <a:ext cx="336" cy="231"/>
              </a:xfrm>
              <a:custGeom>
                <a:avLst/>
                <a:gdLst>
                  <a:gd name="T0" fmla="*/ 2147483647 w 168"/>
                  <a:gd name="T1" fmla="*/ 2147483647 h 115"/>
                  <a:gd name="T2" fmla="*/ 2147483647 w 168"/>
                  <a:gd name="T3" fmla="*/ 2147483647 h 115"/>
                  <a:gd name="T4" fmla="*/ 2147483647 w 168"/>
                  <a:gd name="T5" fmla="*/ 2147483647 h 115"/>
                  <a:gd name="T6" fmla="*/ 2147483647 w 168"/>
                  <a:gd name="T7" fmla="*/ 2147483647 h 115"/>
                  <a:gd name="T8" fmla="*/ 2147483647 w 168"/>
                  <a:gd name="T9" fmla="*/ 2147483647 h 115"/>
                  <a:gd name="T10" fmla="*/ 2147483647 w 168"/>
                  <a:gd name="T11" fmla="*/ 2147483647 h 115"/>
                  <a:gd name="T12" fmla="*/ 2147483647 w 168"/>
                  <a:gd name="T13" fmla="*/ 2147483647 h 115"/>
                  <a:gd name="T14" fmla="*/ 2147483647 w 168"/>
                  <a:gd name="T15" fmla="*/ 2147483647 h 115"/>
                  <a:gd name="T16" fmla="*/ 2147483647 w 168"/>
                  <a:gd name="T17" fmla="*/ 2147483647 h 115"/>
                  <a:gd name="T18" fmla="*/ 2147483647 w 168"/>
                  <a:gd name="T19" fmla="*/ 2147483647 h 115"/>
                  <a:gd name="T20" fmla="*/ 2147483647 w 168"/>
                  <a:gd name="T21" fmla="*/ 2147483647 h 115"/>
                  <a:gd name="T22" fmla="*/ 0 w 168"/>
                  <a:gd name="T23" fmla="*/ 2147483647 h 115"/>
                  <a:gd name="T24" fmla="*/ 2147483647 w 168"/>
                  <a:gd name="T25" fmla="*/ 2147483647 h 115"/>
                  <a:gd name="T26" fmla="*/ 2147483647 w 168"/>
                  <a:gd name="T27" fmla="*/ 2147483647 h 115"/>
                  <a:gd name="T28" fmla="*/ 2147483647 w 168"/>
                  <a:gd name="T29" fmla="*/ 2147483647 h 115"/>
                  <a:gd name="T30" fmla="*/ 2147483647 w 168"/>
                  <a:gd name="T31" fmla="*/ 2147483647 h 115"/>
                  <a:gd name="T32" fmla="*/ 2147483647 w 168"/>
                  <a:gd name="T33" fmla="*/ 2147483647 h 115"/>
                  <a:gd name="T34" fmla="*/ 2147483647 w 168"/>
                  <a:gd name="T35" fmla="*/ 2147483647 h 115"/>
                  <a:gd name="T36" fmla="*/ 2147483647 w 168"/>
                  <a:gd name="T37" fmla="*/ 2147483647 h 115"/>
                  <a:gd name="T38" fmla="*/ 2147483647 w 168"/>
                  <a:gd name="T39" fmla="*/ 2147483647 h 115"/>
                  <a:gd name="T40" fmla="*/ 2147483647 w 168"/>
                  <a:gd name="T41" fmla="*/ 2147483647 h 115"/>
                  <a:gd name="T42" fmla="*/ 2147483647 w 168"/>
                  <a:gd name="T43" fmla="*/ 2147483647 h 115"/>
                  <a:gd name="T44" fmla="*/ 2147483647 w 168"/>
                  <a:gd name="T45" fmla="*/ 2147483647 h 115"/>
                  <a:gd name="T46" fmla="*/ 2147483647 w 168"/>
                  <a:gd name="T47" fmla="*/ 2147483647 h 115"/>
                  <a:gd name="T48" fmla="*/ 2147483647 w 168"/>
                  <a:gd name="T49" fmla="*/ 2147483647 h 115"/>
                  <a:gd name="T50" fmla="*/ 2147483647 w 168"/>
                  <a:gd name="T51" fmla="*/ 2147483647 h 115"/>
                  <a:gd name="T52" fmla="*/ 2147483647 w 168"/>
                  <a:gd name="T53" fmla="*/ 2147483647 h 115"/>
                  <a:gd name="T54" fmla="*/ 2147483647 w 168"/>
                  <a:gd name="T55" fmla="*/ 2147483647 h 115"/>
                  <a:gd name="T56" fmla="*/ 2147483647 w 168"/>
                  <a:gd name="T57" fmla="*/ 2147483647 h 115"/>
                  <a:gd name="T58" fmla="*/ 2147483647 w 168"/>
                  <a:gd name="T59" fmla="*/ 2147483647 h 115"/>
                  <a:gd name="T60" fmla="*/ 2147483647 w 168"/>
                  <a:gd name="T61" fmla="*/ 2147483647 h 115"/>
                  <a:gd name="T62" fmla="*/ 2147483647 w 168"/>
                  <a:gd name="T63" fmla="*/ 2147483647 h 115"/>
                  <a:gd name="T64" fmla="*/ 2147483647 w 168"/>
                  <a:gd name="T65" fmla="*/ 2147483647 h 115"/>
                  <a:gd name="T66" fmla="*/ 2147483647 w 168"/>
                  <a:gd name="T67" fmla="*/ 2147483647 h 115"/>
                  <a:gd name="T68" fmla="*/ 2147483647 w 168"/>
                  <a:gd name="T69" fmla="*/ 2147483647 h 115"/>
                  <a:gd name="T70" fmla="*/ 2147483647 w 168"/>
                  <a:gd name="T71" fmla="*/ 2147483647 h 115"/>
                  <a:gd name="T72" fmla="*/ 2147483647 w 168"/>
                  <a:gd name="T73" fmla="*/ 2147483647 h 115"/>
                  <a:gd name="T74" fmla="*/ 2147483647 w 168"/>
                  <a:gd name="T75" fmla="*/ 2147483647 h 115"/>
                  <a:gd name="T76" fmla="*/ 2147483647 w 168"/>
                  <a:gd name="T77" fmla="*/ 2147483647 h 115"/>
                  <a:gd name="T78" fmla="*/ 2147483647 w 168"/>
                  <a:gd name="T79" fmla="*/ 2147483647 h 115"/>
                  <a:gd name="T80" fmla="*/ 2147483647 w 168"/>
                  <a:gd name="T81" fmla="*/ 2147483647 h 115"/>
                  <a:gd name="T82" fmla="*/ 2147483647 w 168"/>
                  <a:gd name="T83" fmla="*/ 2147483647 h 115"/>
                  <a:gd name="T84" fmla="*/ 2147483647 w 168"/>
                  <a:gd name="T85" fmla="*/ 2147483647 h 115"/>
                  <a:gd name="T86" fmla="*/ 2147483647 w 168"/>
                  <a:gd name="T87" fmla="*/ 2147483647 h 115"/>
                  <a:gd name="T88" fmla="*/ 2147483647 w 168"/>
                  <a:gd name="T89" fmla="*/ 2147483647 h 115"/>
                  <a:gd name="T90" fmla="*/ 2147483647 w 168"/>
                  <a:gd name="T91" fmla="*/ 2147483647 h 115"/>
                  <a:gd name="T92" fmla="*/ 2147483647 w 168"/>
                  <a:gd name="T93" fmla="*/ 2147483647 h 115"/>
                  <a:gd name="T94" fmla="*/ 2147483647 w 168"/>
                  <a:gd name="T95" fmla="*/ 2147483647 h 115"/>
                  <a:gd name="T96" fmla="*/ 2147483647 w 168"/>
                  <a:gd name="T97" fmla="*/ 2147483647 h 115"/>
                  <a:gd name="T98" fmla="*/ 2147483647 w 168"/>
                  <a:gd name="T99" fmla="*/ 2147483647 h 115"/>
                  <a:gd name="T100" fmla="*/ 2147483647 w 168"/>
                  <a:gd name="T101" fmla="*/ 2147483647 h 115"/>
                  <a:gd name="T102" fmla="*/ 2147483647 w 168"/>
                  <a:gd name="T103" fmla="*/ 2147483647 h 115"/>
                  <a:gd name="T104" fmla="*/ 2147483647 w 168"/>
                  <a:gd name="T105" fmla="*/ 2147483647 h 115"/>
                  <a:gd name="T106" fmla="*/ 2147483647 w 168"/>
                  <a:gd name="T107" fmla="*/ 2147483647 h 11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68"/>
                  <a:gd name="T163" fmla="*/ 0 h 115"/>
                  <a:gd name="T164" fmla="*/ 168 w 168"/>
                  <a:gd name="T165" fmla="*/ 115 h 11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68" h="115">
                    <a:moveTo>
                      <a:pt x="87" y="67"/>
                    </a:moveTo>
                    <a:cubicBezTo>
                      <a:pt x="88" y="68"/>
                      <a:pt x="88" y="68"/>
                      <a:pt x="88" y="68"/>
                    </a:cubicBezTo>
                    <a:cubicBezTo>
                      <a:pt x="86" y="63"/>
                      <a:pt x="84" y="58"/>
                      <a:pt x="82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66" y="37"/>
                      <a:pt x="62" y="35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7" y="28"/>
                      <a:pt x="33" y="29"/>
                      <a:pt x="29" y="30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4" y="39"/>
                      <a:pt x="12" y="43"/>
                      <a:pt x="11" y="48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7"/>
                      <a:pt x="13" y="72"/>
                      <a:pt x="16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32" y="94"/>
                      <a:pt x="36" y="97"/>
                      <a:pt x="41" y="99"/>
                    </a:cubicBezTo>
                    <a:cubicBezTo>
                      <a:pt x="40" y="99"/>
                      <a:pt x="40" y="99"/>
                      <a:pt x="40" y="99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56" y="115"/>
                      <a:pt x="56" y="115"/>
                      <a:pt x="56" y="115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62" y="104"/>
                      <a:pt x="66" y="104"/>
                      <a:pt x="70" y="102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90" y="105"/>
                      <a:pt x="90" y="105"/>
                      <a:pt x="90" y="10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5" y="91"/>
                      <a:pt x="87" y="87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92" y="69"/>
                      <a:pt x="92" y="69"/>
                      <a:pt x="92" y="69"/>
                    </a:cubicBezTo>
                    <a:lnTo>
                      <a:pt x="87" y="67"/>
                    </a:lnTo>
                    <a:close/>
                    <a:moveTo>
                      <a:pt x="49" y="83"/>
                    </a:moveTo>
                    <a:cubicBezTo>
                      <a:pt x="39" y="81"/>
                      <a:pt x="30" y="71"/>
                      <a:pt x="30" y="61"/>
                    </a:cubicBezTo>
                    <a:cubicBezTo>
                      <a:pt x="30" y="52"/>
                      <a:pt x="39" y="46"/>
                      <a:pt x="49" y="49"/>
                    </a:cubicBezTo>
                    <a:cubicBezTo>
                      <a:pt x="60" y="51"/>
                      <a:pt x="68" y="61"/>
                      <a:pt x="68" y="71"/>
                    </a:cubicBezTo>
                    <a:cubicBezTo>
                      <a:pt x="68" y="81"/>
                      <a:pt x="60" y="86"/>
                      <a:pt x="49" y="83"/>
                    </a:cubicBezTo>
                    <a:close/>
                    <a:moveTo>
                      <a:pt x="168" y="55"/>
                    </a:moveTo>
                    <a:cubicBezTo>
                      <a:pt x="168" y="45"/>
                      <a:pt x="168" y="45"/>
                      <a:pt x="168" y="45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60" y="42"/>
                      <a:pt x="160" y="42"/>
                      <a:pt x="160" y="42"/>
                    </a:cubicBezTo>
                    <a:cubicBezTo>
                      <a:pt x="159" y="38"/>
                      <a:pt x="157" y="34"/>
                      <a:pt x="154" y="30"/>
                    </a:cubicBezTo>
                    <a:cubicBezTo>
                      <a:pt x="154" y="30"/>
                      <a:pt x="155" y="30"/>
                      <a:pt x="155" y="31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45" y="20"/>
                      <a:pt x="145" y="20"/>
                      <a:pt x="145" y="20"/>
                    </a:cubicBezTo>
                    <a:cubicBezTo>
                      <a:pt x="145" y="20"/>
                      <a:pt x="145" y="20"/>
                      <a:pt x="145" y="20"/>
                    </a:cubicBezTo>
                    <a:cubicBezTo>
                      <a:pt x="142" y="17"/>
                      <a:pt x="138" y="15"/>
                      <a:pt x="134" y="13"/>
                    </a:cubicBezTo>
                    <a:cubicBezTo>
                      <a:pt x="134" y="13"/>
                      <a:pt x="134" y="13"/>
                      <a:pt x="134" y="13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17" y="9"/>
                      <a:pt x="114" y="10"/>
                      <a:pt x="111" y="1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2" y="16"/>
                      <a:pt x="102" y="16"/>
                      <a:pt x="103" y="15"/>
                    </a:cubicBezTo>
                    <a:cubicBezTo>
                      <a:pt x="100" y="18"/>
                      <a:pt x="97" y="22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7" y="42"/>
                      <a:pt x="98" y="46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0" y="61"/>
                      <a:pt x="110" y="61"/>
                      <a:pt x="110" y="61"/>
                    </a:cubicBezTo>
                    <a:cubicBezTo>
                      <a:pt x="113" y="64"/>
                      <a:pt x="117" y="67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4" y="81"/>
                      <a:pt x="134" y="81"/>
                      <a:pt x="134" y="81"/>
                    </a:cubicBezTo>
                    <a:cubicBezTo>
                      <a:pt x="134" y="72"/>
                      <a:pt x="134" y="72"/>
                      <a:pt x="134" y="72"/>
                    </a:cubicBezTo>
                    <a:cubicBezTo>
                      <a:pt x="134" y="72"/>
                      <a:pt x="134" y="72"/>
                      <a:pt x="134" y="72"/>
                    </a:cubicBezTo>
                    <a:cubicBezTo>
                      <a:pt x="138" y="72"/>
                      <a:pt x="142" y="72"/>
                      <a:pt x="146" y="71"/>
                    </a:cubicBezTo>
                    <a:cubicBezTo>
                      <a:pt x="145" y="71"/>
                      <a:pt x="145" y="71"/>
                      <a:pt x="145" y="71"/>
                    </a:cubicBezTo>
                    <a:cubicBezTo>
                      <a:pt x="153" y="79"/>
                      <a:pt x="153" y="79"/>
                      <a:pt x="153" y="79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55" y="65"/>
                      <a:pt x="155" y="65"/>
                      <a:pt x="155" y="65"/>
                    </a:cubicBezTo>
                    <a:cubicBezTo>
                      <a:pt x="158" y="62"/>
                      <a:pt x="159" y="58"/>
                      <a:pt x="160" y="54"/>
                    </a:cubicBezTo>
                    <a:cubicBezTo>
                      <a:pt x="160" y="54"/>
                      <a:pt x="160" y="54"/>
                      <a:pt x="160" y="54"/>
                    </a:cubicBezTo>
                    <a:lnTo>
                      <a:pt x="168" y="55"/>
                    </a:lnTo>
                    <a:close/>
                    <a:moveTo>
                      <a:pt x="128" y="55"/>
                    </a:moveTo>
                    <a:cubicBezTo>
                      <a:pt x="119" y="53"/>
                      <a:pt x="112" y="45"/>
                      <a:pt x="112" y="37"/>
                    </a:cubicBezTo>
                    <a:cubicBezTo>
                      <a:pt x="112" y="29"/>
                      <a:pt x="119" y="24"/>
                      <a:pt x="128" y="26"/>
                    </a:cubicBezTo>
                    <a:cubicBezTo>
                      <a:pt x="137" y="29"/>
                      <a:pt x="144" y="37"/>
                      <a:pt x="144" y="45"/>
                    </a:cubicBezTo>
                    <a:cubicBezTo>
                      <a:pt x="144" y="53"/>
                      <a:pt x="137" y="57"/>
                      <a:pt x="128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326"/>
            <p:cNvGrpSpPr>
              <a:grpSpLocks/>
            </p:cNvGrpSpPr>
            <p:nvPr/>
          </p:nvGrpSpPr>
          <p:grpSpPr bwMode="auto">
            <a:xfrm>
              <a:off x="1174750" y="3463925"/>
              <a:ext cx="173038" cy="265113"/>
              <a:chOff x="1470" y="913"/>
              <a:chExt cx="271" cy="264"/>
            </a:xfrm>
          </p:grpSpPr>
          <p:sp>
            <p:nvSpPr>
              <p:cNvPr id="274" name="Freeform 327"/>
              <p:cNvSpPr>
                <a:spLocks noChangeAspect="1"/>
              </p:cNvSpPr>
              <p:nvPr/>
            </p:nvSpPr>
            <p:spPr bwMode="auto">
              <a:xfrm>
                <a:off x="1470" y="938"/>
                <a:ext cx="237" cy="238"/>
              </a:xfrm>
              <a:custGeom>
                <a:avLst/>
                <a:gdLst>
                  <a:gd name="T0" fmla="*/ 1 w 470"/>
                  <a:gd name="T1" fmla="*/ 0 h 458"/>
                  <a:gd name="T2" fmla="*/ 0 w 470"/>
                  <a:gd name="T3" fmla="*/ 1 h 458"/>
                  <a:gd name="T4" fmla="*/ 1 w 470"/>
                  <a:gd name="T5" fmla="*/ 1 h 458"/>
                  <a:gd name="T6" fmla="*/ 1 w 470"/>
                  <a:gd name="T7" fmla="*/ 0 h 45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0"/>
                  <a:gd name="T13" fmla="*/ 0 h 458"/>
                  <a:gd name="T14" fmla="*/ 470 w 470"/>
                  <a:gd name="T15" fmla="*/ 458 h 45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0" h="458">
                    <a:moveTo>
                      <a:pt x="212" y="0"/>
                    </a:moveTo>
                    <a:lnTo>
                      <a:pt x="0" y="354"/>
                    </a:lnTo>
                    <a:lnTo>
                      <a:pt x="470" y="458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6A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5" name="Freeform 328"/>
              <p:cNvSpPr>
                <a:spLocks noChangeAspect="1"/>
              </p:cNvSpPr>
              <p:nvPr/>
            </p:nvSpPr>
            <p:spPr bwMode="auto">
              <a:xfrm>
                <a:off x="1577" y="913"/>
                <a:ext cx="164" cy="264"/>
              </a:xfrm>
              <a:custGeom>
                <a:avLst/>
                <a:gdLst>
                  <a:gd name="T0" fmla="*/ 0 w 326"/>
                  <a:gd name="T1" fmla="*/ 1 h 508"/>
                  <a:gd name="T2" fmla="*/ 1 w 326"/>
                  <a:gd name="T3" fmla="*/ 0 h 508"/>
                  <a:gd name="T4" fmla="*/ 1 w 326"/>
                  <a:gd name="T5" fmla="*/ 1 h 508"/>
                  <a:gd name="T6" fmla="*/ 1 w 326"/>
                  <a:gd name="T7" fmla="*/ 1 h 508"/>
                  <a:gd name="T8" fmla="*/ 0 w 326"/>
                  <a:gd name="T9" fmla="*/ 1 h 5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6"/>
                  <a:gd name="T16" fmla="*/ 0 h 508"/>
                  <a:gd name="T17" fmla="*/ 326 w 326"/>
                  <a:gd name="T18" fmla="*/ 508 h 5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6" h="508">
                    <a:moveTo>
                      <a:pt x="0" y="48"/>
                    </a:moveTo>
                    <a:lnTo>
                      <a:pt x="66" y="0"/>
                    </a:lnTo>
                    <a:lnTo>
                      <a:pt x="326" y="448"/>
                    </a:lnTo>
                    <a:lnTo>
                      <a:pt x="258" y="50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E48E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" name="Freeform 329"/>
              <p:cNvSpPr>
                <a:spLocks noChangeAspect="1" noEditPoints="1"/>
              </p:cNvSpPr>
              <p:nvPr/>
            </p:nvSpPr>
            <p:spPr bwMode="auto">
              <a:xfrm>
                <a:off x="1509" y="1037"/>
                <a:ext cx="137" cy="96"/>
              </a:xfrm>
              <a:custGeom>
                <a:avLst/>
                <a:gdLst>
                  <a:gd name="T0" fmla="*/ 124 w 136"/>
                  <a:gd name="T1" fmla="*/ 294 h 93"/>
                  <a:gd name="T2" fmla="*/ 66 w 136"/>
                  <a:gd name="T3" fmla="*/ 235 h 93"/>
                  <a:gd name="T4" fmla="*/ 63 w 136"/>
                  <a:gd name="T5" fmla="*/ 141 h 93"/>
                  <a:gd name="T6" fmla="*/ 57 w 136"/>
                  <a:gd name="T7" fmla="*/ 166 h 93"/>
                  <a:gd name="T8" fmla="*/ 46 w 136"/>
                  <a:gd name="T9" fmla="*/ 133 h 93"/>
                  <a:gd name="T10" fmla="*/ 34 w 136"/>
                  <a:gd name="T11" fmla="*/ 14 h 93"/>
                  <a:gd name="T12" fmla="*/ 33 w 136"/>
                  <a:gd name="T13" fmla="*/ 121 h 93"/>
                  <a:gd name="T14" fmla="*/ 24 w 136"/>
                  <a:gd name="T15" fmla="*/ 125 h 93"/>
                  <a:gd name="T16" fmla="*/ 8 w 136"/>
                  <a:gd name="T17" fmla="*/ 113 h 93"/>
                  <a:gd name="T18" fmla="*/ 14 w 136"/>
                  <a:gd name="T19" fmla="*/ 146 h 93"/>
                  <a:gd name="T20" fmla="*/ 9 w 136"/>
                  <a:gd name="T21" fmla="*/ 195 h 93"/>
                  <a:gd name="T22" fmla="*/ 0 w 136"/>
                  <a:gd name="T23" fmla="*/ 259 h 93"/>
                  <a:gd name="T24" fmla="*/ 8 w 136"/>
                  <a:gd name="T25" fmla="*/ 270 h 93"/>
                  <a:gd name="T26" fmla="*/ 13 w 136"/>
                  <a:gd name="T27" fmla="*/ 327 h 93"/>
                  <a:gd name="T28" fmla="*/ 15 w 136"/>
                  <a:gd name="T29" fmla="*/ 416 h 93"/>
                  <a:gd name="T30" fmla="*/ 23 w 136"/>
                  <a:gd name="T31" fmla="*/ 396 h 93"/>
                  <a:gd name="T32" fmla="*/ 33 w 136"/>
                  <a:gd name="T33" fmla="*/ 435 h 93"/>
                  <a:gd name="T34" fmla="*/ 45 w 136"/>
                  <a:gd name="T35" fmla="*/ 495 h 93"/>
                  <a:gd name="T36" fmla="*/ 57 w 136"/>
                  <a:gd name="T37" fmla="*/ 449 h 93"/>
                  <a:gd name="T38" fmla="*/ 64 w 136"/>
                  <a:gd name="T39" fmla="*/ 480 h 93"/>
                  <a:gd name="T40" fmla="*/ 66 w 136"/>
                  <a:gd name="T41" fmla="*/ 409 h 93"/>
                  <a:gd name="T42" fmla="*/ 124 w 136"/>
                  <a:gd name="T43" fmla="*/ 349 h 93"/>
                  <a:gd name="T44" fmla="*/ 132 w 136"/>
                  <a:gd name="T45" fmla="*/ 355 h 93"/>
                  <a:gd name="T46" fmla="*/ 127 w 136"/>
                  <a:gd name="T47" fmla="*/ 297 h 93"/>
                  <a:gd name="T48" fmla="*/ 40 w 136"/>
                  <a:gd name="T49" fmla="*/ 355 h 93"/>
                  <a:gd name="T50" fmla="*/ 40 w 136"/>
                  <a:gd name="T51" fmla="*/ 201 h 93"/>
                  <a:gd name="T52" fmla="*/ 40 w 136"/>
                  <a:gd name="T53" fmla="*/ 355 h 93"/>
                  <a:gd name="T54" fmla="*/ 189 w 136"/>
                  <a:gd name="T55" fmla="*/ 183 h 93"/>
                  <a:gd name="T56" fmla="*/ 182 w 136"/>
                  <a:gd name="T57" fmla="*/ 166 h 93"/>
                  <a:gd name="T58" fmla="*/ 177 w 136"/>
                  <a:gd name="T59" fmla="*/ 125 h 93"/>
                  <a:gd name="T60" fmla="*/ 182 w 136"/>
                  <a:gd name="T61" fmla="*/ 109 h 93"/>
                  <a:gd name="T62" fmla="*/ 170 w 136"/>
                  <a:gd name="T63" fmla="*/ 97 h 93"/>
                  <a:gd name="T64" fmla="*/ 161 w 136"/>
                  <a:gd name="T65" fmla="*/ 10 h 93"/>
                  <a:gd name="T66" fmla="*/ 161 w 136"/>
                  <a:gd name="T67" fmla="*/ 3 h 93"/>
                  <a:gd name="T68" fmla="*/ 151 w 136"/>
                  <a:gd name="T69" fmla="*/ 8 h 93"/>
                  <a:gd name="T70" fmla="*/ 143 w 136"/>
                  <a:gd name="T71" fmla="*/ 9 h 93"/>
                  <a:gd name="T72" fmla="*/ 137 w 136"/>
                  <a:gd name="T73" fmla="*/ 1 h 93"/>
                  <a:gd name="T74" fmla="*/ 135 w 136"/>
                  <a:gd name="T75" fmla="*/ 13 h 93"/>
                  <a:gd name="T76" fmla="*/ 131 w 136"/>
                  <a:gd name="T77" fmla="*/ 113 h 93"/>
                  <a:gd name="T78" fmla="*/ 123 w 136"/>
                  <a:gd name="T79" fmla="*/ 106 h 93"/>
                  <a:gd name="T80" fmla="*/ 130 w 136"/>
                  <a:gd name="T81" fmla="*/ 151 h 93"/>
                  <a:gd name="T82" fmla="*/ 134 w 136"/>
                  <a:gd name="T83" fmla="*/ 214 h 93"/>
                  <a:gd name="T84" fmla="*/ 129 w 136"/>
                  <a:gd name="T85" fmla="*/ 243 h 93"/>
                  <a:gd name="T86" fmla="*/ 142 w 136"/>
                  <a:gd name="T87" fmla="*/ 270 h 93"/>
                  <a:gd name="T88" fmla="*/ 151 w 136"/>
                  <a:gd name="T89" fmla="*/ 294 h 93"/>
                  <a:gd name="T90" fmla="*/ 152 w 136"/>
                  <a:gd name="T91" fmla="*/ 333 h 93"/>
                  <a:gd name="T92" fmla="*/ 162 w 136"/>
                  <a:gd name="T93" fmla="*/ 307 h 93"/>
                  <a:gd name="T94" fmla="*/ 171 w 136"/>
                  <a:gd name="T95" fmla="*/ 303 h 93"/>
                  <a:gd name="T96" fmla="*/ 177 w 136"/>
                  <a:gd name="T97" fmla="*/ 333 h 93"/>
                  <a:gd name="T98" fmla="*/ 178 w 136"/>
                  <a:gd name="T99" fmla="*/ 279 h 93"/>
                  <a:gd name="T100" fmla="*/ 182 w 136"/>
                  <a:gd name="T101" fmla="*/ 235 h 93"/>
                  <a:gd name="T102" fmla="*/ 189 w 136"/>
                  <a:gd name="T103" fmla="*/ 235 h 93"/>
                  <a:gd name="T104" fmla="*/ 144 w 136"/>
                  <a:gd name="T105" fmla="*/ 151 h 93"/>
                  <a:gd name="T106" fmla="*/ 169 w 136"/>
                  <a:gd name="T107" fmla="*/ 183 h 9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36"/>
                  <a:gd name="T163" fmla="*/ 0 h 93"/>
                  <a:gd name="T164" fmla="*/ 136 w 136"/>
                  <a:gd name="T165" fmla="*/ 93 h 93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36" h="93">
                    <a:moveTo>
                      <a:pt x="71" y="54"/>
                    </a:moveTo>
                    <a:cubicBezTo>
                      <a:pt x="71" y="55"/>
                      <a:pt x="71" y="55"/>
                      <a:pt x="71" y="55"/>
                    </a:cubicBezTo>
                    <a:cubicBezTo>
                      <a:pt x="70" y="51"/>
                      <a:pt x="68" y="47"/>
                      <a:pt x="66" y="43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3" y="30"/>
                      <a:pt x="50" y="28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0" y="23"/>
                      <a:pt x="26" y="23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2" y="32"/>
                      <a:pt x="10" y="35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9" y="54"/>
                      <a:pt x="11" y="58"/>
                      <a:pt x="13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6" y="76"/>
                      <a:pt x="29" y="78"/>
                      <a:pt x="33" y="80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50" y="84"/>
                      <a:pt x="54" y="84"/>
                      <a:pt x="57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64" y="90"/>
                      <a:pt x="64" y="90"/>
                      <a:pt x="64" y="90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9" y="74"/>
                      <a:pt x="70" y="70"/>
                      <a:pt x="71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4" y="56"/>
                      <a:pt x="74" y="56"/>
                      <a:pt x="74" y="56"/>
                    </a:cubicBezTo>
                    <a:lnTo>
                      <a:pt x="71" y="54"/>
                    </a:lnTo>
                    <a:close/>
                    <a:moveTo>
                      <a:pt x="40" y="67"/>
                    </a:moveTo>
                    <a:cubicBezTo>
                      <a:pt x="31" y="65"/>
                      <a:pt x="25" y="57"/>
                      <a:pt x="25" y="49"/>
                    </a:cubicBezTo>
                    <a:cubicBezTo>
                      <a:pt x="25" y="42"/>
                      <a:pt x="31" y="37"/>
                      <a:pt x="40" y="39"/>
                    </a:cubicBezTo>
                    <a:cubicBezTo>
                      <a:pt x="48" y="41"/>
                      <a:pt x="55" y="50"/>
                      <a:pt x="55" y="57"/>
                    </a:cubicBezTo>
                    <a:cubicBezTo>
                      <a:pt x="55" y="65"/>
                      <a:pt x="48" y="70"/>
                      <a:pt x="40" y="67"/>
                    </a:cubicBezTo>
                    <a:close/>
                    <a:moveTo>
                      <a:pt x="136" y="44"/>
                    </a:moveTo>
                    <a:cubicBezTo>
                      <a:pt x="136" y="36"/>
                      <a:pt x="136" y="36"/>
                      <a:pt x="136" y="36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8" y="31"/>
                      <a:pt x="127" y="27"/>
                      <a:pt x="124" y="24"/>
                    </a:cubicBezTo>
                    <a:cubicBezTo>
                      <a:pt x="125" y="25"/>
                      <a:pt x="125" y="25"/>
                      <a:pt x="125" y="25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5" y="14"/>
                      <a:pt x="111" y="12"/>
                      <a:pt x="108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5" y="7"/>
                      <a:pt x="92" y="8"/>
                      <a:pt x="90" y="9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0" y="15"/>
                      <a:pt x="79" y="17"/>
                      <a:pt x="78" y="21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8" y="34"/>
                      <a:pt x="79" y="37"/>
                      <a:pt x="81" y="41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92" y="52"/>
                      <a:pt x="95" y="54"/>
                      <a:pt x="98" y="55"/>
                    </a:cubicBezTo>
                    <a:cubicBezTo>
                      <a:pt x="97" y="55"/>
                      <a:pt x="97" y="55"/>
                      <a:pt x="97" y="55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11" y="58"/>
                      <a:pt x="115" y="58"/>
                      <a:pt x="118" y="57"/>
                    </a:cubicBezTo>
                    <a:cubicBezTo>
                      <a:pt x="117" y="57"/>
                      <a:pt x="117" y="57"/>
                      <a:pt x="117" y="57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25" y="52"/>
                      <a:pt x="125" y="52"/>
                      <a:pt x="125" y="52"/>
                    </a:cubicBezTo>
                    <a:cubicBezTo>
                      <a:pt x="125" y="52"/>
                      <a:pt x="125" y="52"/>
                      <a:pt x="125" y="52"/>
                    </a:cubicBezTo>
                    <a:cubicBezTo>
                      <a:pt x="127" y="50"/>
                      <a:pt x="129" y="47"/>
                      <a:pt x="129" y="44"/>
                    </a:cubicBezTo>
                    <a:cubicBezTo>
                      <a:pt x="129" y="44"/>
                      <a:pt x="129" y="44"/>
                      <a:pt x="129" y="44"/>
                    </a:cubicBezTo>
                    <a:lnTo>
                      <a:pt x="136" y="44"/>
                    </a:lnTo>
                    <a:close/>
                    <a:moveTo>
                      <a:pt x="103" y="44"/>
                    </a:moveTo>
                    <a:cubicBezTo>
                      <a:pt x="96" y="43"/>
                      <a:pt x="91" y="36"/>
                      <a:pt x="91" y="30"/>
                    </a:cubicBezTo>
                    <a:cubicBezTo>
                      <a:pt x="91" y="23"/>
                      <a:pt x="96" y="19"/>
                      <a:pt x="103" y="21"/>
                    </a:cubicBezTo>
                    <a:cubicBezTo>
                      <a:pt x="110" y="23"/>
                      <a:pt x="116" y="30"/>
                      <a:pt x="116" y="36"/>
                    </a:cubicBezTo>
                    <a:cubicBezTo>
                      <a:pt x="116" y="43"/>
                      <a:pt x="110" y="46"/>
                      <a:pt x="103" y="44"/>
                    </a:cubicBezTo>
                    <a:close/>
                  </a:path>
                </a:pathLst>
              </a:custGeom>
              <a:solidFill>
                <a:srgbClr val="74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" name="Freeform 330"/>
              <p:cNvSpPr>
                <a:spLocks noChangeAspect="1" noEditPoints="1"/>
              </p:cNvSpPr>
              <p:nvPr/>
            </p:nvSpPr>
            <p:spPr bwMode="auto">
              <a:xfrm>
                <a:off x="1504" y="1033"/>
                <a:ext cx="137" cy="96"/>
              </a:xfrm>
              <a:custGeom>
                <a:avLst/>
                <a:gdLst>
                  <a:gd name="T0" fmla="*/ 124 w 136"/>
                  <a:gd name="T1" fmla="*/ 288 h 93"/>
                  <a:gd name="T2" fmla="*/ 66 w 136"/>
                  <a:gd name="T3" fmla="*/ 228 h 93"/>
                  <a:gd name="T4" fmla="*/ 64 w 136"/>
                  <a:gd name="T5" fmla="*/ 141 h 93"/>
                  <a:gd name="T6" fmla="*/ 57 w 136"/>
                  <a:gd name="T7" fmla="*/ 161 h 93"/>
                  <a:gd name="T8" fmla="*/ 46 w 136"/>
                  <a:gd name="T9" fmla="*/ 133 h 93"/>
                  <a:gd name="T10" fmla="*/ 35 w 136"/>
                  <a:gd name="T11" fmla="*/ 13 h 93"/>
                  <a:gd name="T12" fmla="*/ 33 w 136"/>
                  <a:gd name="T13" fmla="*/ 117 h 93"/>
                  <a:gd name="T14" fmla="*/ 24 w 136"/>
                  <a:gd name="T15" fmla="*/ 121 h 93"/>
                  <a:gd name="T16" fmla="*/ 8 w 136"/>
                  <a:gd name="T17" fmla="*/ 109 h 93"/>
                  <a:gd name="T18" fmla="*/ 15 w 136"/>
                  <a:gd name="T19" fmla="*/ 146 h 93"/>
                  <a:gd name="T20" fmla="*/ 9 w 136"/>
                  <a:gd name="T21" fmla="*/ 189 h 93"/>
                  <a:gd name="T22" fmla="*/ 0 w 136"/>
                  <a:gd name="T23" fmla="*/ 259 h 93"/>
                  <a:gd name="T24" fmla="*/ 9 w 136"/>
                  <a:gd name="T25" fmla="*/ 267 h 93"/>
                  <a:gd name="T26" fmla="*/ 14 w 136"/>
                  <a:gd name="T27" fmla="*/ 327 h 93"/>
                  <a:gd name="T28" fmla="*/ 16 w 136"/>
                  <a:gd name="T29" fmla="*/ 416 h 93"/>
                  <a:gd name="T30" fmla="*/ 23 w 136"/>
                  <a:gd name="T31" fmla="*/ 390 h 93"/>
                  <a:gd name="T32" fmla="*/ 33 w 136"/>
                  <a:gd name="T33" fmla="*/ 435 h 93"/>
                  <a:gd name="T34" fmla="*/ 46 w 136"/>
                  <a:gd name="T35" fmla="*/ 495 h 93"/>
                  <a:gd name="T36" fmla="*/ 57 w 136"/>
                  <a:gd name="T37" fmla="*/ 443 h 93"/>
                  <a:gd name="T38" fmla="*/ 65 w 136"/>
                  <a:gd name="T39" fmla="*/ 480 h 93"/>
                  <a:gd name="T40" fmla="*/ 67 w 136"/>
                  <a:gd name="T41" fmla="*/ 409 h 93"/>
                  <a:gd name="T42" fmla="*/ 125 w 136"/>
                  <a:gd name="T43" fmla="*/ 349 h 93"/>
                  <a:gd name="T44" fmla="*/ 132 w 136"/>
                  <a:gd name="T45" fmla="*/ 355 h 93"/>
                  <a:gd name="T46" fmla="*/ 128 w 136"/>
                  <a:gd name="T47" fmla="*/ 294 h 93"/>
                  <a:gd name="T48" fmla="*/ 40 w 136"/>
                  <a:gd name="T49" fmla="*/ 355 h 93"/>
                  <a:gd name="T50" fmla="*/ 40 w 136"/>
                  <a:gd name="T51" fmla="*/ 201 h 93"/>
                  <a:gd name="T52" fmla="*/ 40 w 136"/>
                  <a:gd name="T53" fmla="*/ 355 h 93"/>
                  <a:gd name="T54" fmla="*/ 189 w 136"/>
                  <a:gd name="T55" fmla="*/ 183 h 93"/>
                  <a:gd name="T56" fmla="*/ 182 w 136"/>
                  <a:gd name="T57" fmla="*/ 166 h 93"/>
                  <a:gd name="T58" fmla="*/ 178 w 136"/>
                  <a:gd name="T59" fmla="*/ 121 h 93"/>
                  <a:gd name="T60" fmla="*/ 182 w 136"/>
                  <a:gd name="T61" fmla="*/ 109 h 93"/>
                  <a:gd name="T62" fmla="*/ 170 w 136"/>
                  <a:gd name="T63" fmla="*/ 15 h 93"/>
                  <a:gd name="T64" fmla="*/ 161 w 136"/>
                  <a:gd name="T65" fmla="*/ 10 h 93"/>
                  <a:gd name="T66" fmla="*/ 161 w 136"/>
                  <a:gd name="T67" fmla="*/ 2 h 93"/>
                  <a:gd name="T68" fmla="*/ 151 w 136"/>
                  <a:gd name="T69" fmla="*/ 7 h 93"/>
                  <a:gd name="T70" fmla="*/ 143 w 136"/>
                  <a:gd name="T71" fmla="*/ 8 h 93"/>
                  <a:gd name="T72" fmla="*/ 137 w 136"/>
                  <a:gd name="T73" fmla="*/ 1 h 93"/>
                  <a:gd name="T74" fmla="*/ 135 w 136"/>
                  <a:gd name="T75" fmla="*/ 13 h 93"/>
                  <a:gd name="T76" fmla="*/ 131 w 136"/>
                  <a:gd name="T77" fmla="*/ 109 h 93"/>
                  <a:gd name="T78" fmla="*/ 124 w 136"/>
                  <a:gd name="T79" fmla="*/ 106 h 93"/>
                  <a:gd name="T80" fmla="*/ 131 w 136"/>
                  <a:gd name="T81" fmla="*/ 151 h 93"/>
                  <a:gd name="T82" fmla="*/ 135 w 136"/>
                  <a:gd name="T83" fmla="*/ 207 h 93"/>
                  <a:gd name="T84" fmla="*/ 130 w 136"/>
                  <a:gd name="T85" fmla="*/ 235 h 93"/>
                  <a:gd name="T86" fmla="*/ 143 w 136"/>
                  <a:gd name="T87" fmla="*/ 267 h 93"/>
                  <a:gd name="T88" fmla="*/ 151 w 136"/>
                  <a:gd name="T89" fmla="*/ 294 h 93"/>
                  <a:gd name="T90" fmla="*/ 152 w 136"/>
                  <a:gd name="T91" fmla="*/ 333 h 93"/>
                  <a:gd name="T92" fmla="*/ 162 w 136"/>
                  <a:gd name="T93" fmla="*/ 307 h 93"/>
                  <a:gd name="T94" fmla="*/ 171 w 136"/>
                  <a:gd name="T95" fmla="*/ 297 h 93"/>
                  <a:gd name="T96" fmla="*/ 177 w 136"/>
                  <a:gd name="T97" fmla="*/ 333 h 93"/>
                  <a:gd name="T98" fmla="*/ 179 w 136"/>
                  <a:gd name="T99" fmla="*/ 276 h 93"/>
                  <a:gd name="T100" fmla="*/ 183 w 136"/>
                  <a:gd name="T101" fmla="*/ 228 h 93"/>
                  <a:gd name="T102" fmla="*/ 189 w 136"/>
                  <a:gd name="T103" fmla="*/ 235 h 93"/>
                  <a:gd name="T104" fmla="*/ 144 w 136"/>
                  <a:gd name="T105" fmla="*/ 146 h 93"/>
                  <a:gd name="T106" fmla="*/ 169 w 136"/>
                  <a:gd name="T107" fmla="*/ 183 h 9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36"/>
                  <a:gd name="T163" fmla="*/ 0 h 93"/>
                  <a:gd name="T164" fmla="*/ 136 w 136"/>
                  <a:gd name="T165" fmla="*/ 93 h 93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36" h="93">
                    <a:moveTo>
                      <a:pt x="71" y="53"/>
                    </a:moveTo>
                    <a:cubicBezTo>
                      <a:pt x="71" y="54"/>
                      <a:pt x="71" y="54"/>
                      <a:pt x="71" y="54"/>
                    </a:cubicBezTo>
                    <a:cubicBezTo>
                      <a:pt x="70" y="50"/>
                      <a:pt x="69" y="46"/>
                      <a:pt x="66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4" y="30"/>
                      <a:pt x="50" y="27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0" y="22"/>
                      <a:pt x="27" y="22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31"/>
                      <a:pt x="10" y="34"/>
                      <a:pt x="9" y="38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4"/>
                      <a:pt x="11" y="58"/>
                      <a:pt x="14" y="62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6" y="76"/>
                      <a:pt x="30" y="78"/>
                      <a:pt x="33" y="80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46" y="93"/>
                      <a:pt x="46" y="93"/>
                      <a:pt x="46" y="9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50" y="84"/>
                      <a:pt x="54" y="83"/>
                      <a:pt x="57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9" y="73"/>
                      <a:pt x="71" y="70"/>
                      <a:pt x="72" y="66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75" y="55"/>
                      <a:pt x="75" y="55"/>
                      <a:pt x="75" y="55"/>
                    </a:cubicBezTo>
                    <a:lnTo>
                      <a:pt x="71" y="53"/>
                    </a:lnTo>
                    <a:close/>
                    <a:moveTo>
                      <a:pt x="40" y="67"/>
                    </a:moveTo>
                    <a:cubicBezTo>
                      <a:pt x="32" y="65"/>
                      <a:pt x="25" y="57"/>
                      <a:pt x="25" y="49"/>
                    </a:cubicBezTo>
                    <a:cubicBezTo>
                      <a:pt x="25" y="41"/>
                      <a:pt x="32" y="37"/>
                      <a:pt x="40" y="39"/>
                    </a:cubicBezTo>
                    <a:cubicBezTo>
                      <a:pt x="49" y="41"/>
                      <a:pt x="55" y="49"/>
                      <a:pt x="55" y="57"/>
                    </a:cubicBezTo>
                    <a:cubicBezTo>
                      <a:pt x="55" y="65"/>
                      <a:pt x="49" y="69"/>
                      <a:pt x="40" y="67"/>
                    </a:cubicBezTo>
                    <a:close/>
                    <a:moveTo>
                      <a:pt x="136" y="44"/>
                    </a:moveTo>
                    <a:cubicBezTo>
                      <a:pt x="136" y="36"/>
                      <a:pt x="136" y="36"/>
                      <a:pt x="136" y="36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30"/>
                      <a:pt x="127" y="27"/>
                      <a:pt x="125" y="23"/>
                    </a:cubicBezTo>
                    <a:cubicBezTo>
                      <a:pt x="125" y="24"/>
                      <a:pt x="125" y="24"/>
                      <a:pt x="125" y="24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5" y="13"/>
                      <a:pt x="112" y="11"/>
                      <a:pt x="108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7"/>
                      <a:pt x="92" y="7"/>
                      <a:pt x="90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4"/>
                      <a:pt x="79" y="17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9" y="33"/>
                      <a:pt x="80" y="37"/>
                      <a:pt x="82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2" y="51"/>
                      <a:pt x="95" y="53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12" y="58"/>
                      <a:pt x="115" y="57"/>
                      <a:pt x="118" y="56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31" y="58"/>
                      <a:pt x="131" y="58"/>
                      <a:pt x="131" y="58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2"/>
                      <a:pt x="126" y="52"/>
                      <a:pt x="126" y="52"/>
                    </a:cubicBezTo>
                    <a:cubicBezTo>
                      <a:pt x="128" y="49"/>
                      <a:pt x="129" y="46"/>
                      <a:pt x="130" y="43"/>
                    </a:cubicBezTo>
                    <a:cubicBezTo>
                      <a:pt x="130" y="43"/>
                      <a:pt x="130" y="43"/>
                      <a:pt x="130" y="43"/>
                    </a:cubicBezTo>
                    <a:lnTo>
                      <a:pt x="136" y="44"/>
                    </a:lnTo>
                    <a:close/>
                    <a:moveTo>
                      <a:pt x="104" y="44"/>
                    </a:moveTo>
                    <a:cubicBezTo>
                      <a:pt x="97" y="42"/>
                      <a:pt x="91" y="35"/>
                      <a:pt x="91" y="29"/>
                    </a:cubicBezTo>
                    <a:cubicBezTo>
                      <a:pt x="91" y="23"/>
                      <a:pt x="97" y="19"/>
                      <a:pt x="104" y="21"/>
                    </a:cubicBezTo>
                    <a:cubicBezTo>
                      <a:pt x="111" y="23"/>
                      <a:pt x="116" y="29"/>
                      <a:pt x="116" y="36"/>
                    </a:cubicBezTo>
                    <a:cubicBezTo>
                      <a:pt x="116" y="42"/>
                      <a:pt x="111" y="46"/>
                      <a:pt x="104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6" name="Text Box 337"/>
            <p:cNvSpPr txBox="1">
              <a:spLocks noChangeArrowheads="1"/>
            </p:cNvSpPr>
            <p:nvPr/>
          </p:nvSpPr>
          <p:spPr bwMode="auto">
            <a:xfrm>
              <a:off x="1012825" y="3367088"/>
              <a:ext cx="290513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423" tIns="41711" rIns="83423" bIns="41711"/>
            <a:lstStyle>
              <a:lvl1pPr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1pPr>
              <a:lvl2pPr marL="742950" indent="-28575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2pPr>
              <a:lvl3pPr marL="1143000" indent="-22860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3pPr>
              <a:lvl4pPr marL="1600200" indent="-22860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4pPr>
              <a:lvl5pPr marL="2057400" indent="-22860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5pPr>
              <a:lvl6pPr marL="25146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6pPr>
              <a:lvl7pPr marL="29718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7pPr>
              <a:lvl8pPr marL="34290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8pPr>
              <a:lvl9pPr marL="38862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  <a:latin typeface="微软雅黑" pitchFamily="34" charset="-122"/>
                </a:rPr>
                <a:t>VIG</a:t>
              </a:r>
            </a:p>
          </p:txBody>
        </p:sp>
        <p:grpSp>
          <p:nvGrpSpPr>
            <p:cNvPr id="21" name="Group 257"/>
            <p:cNvGrpSpPr>
              <a:grpSpLocks/>
            </p:cNvGrpSpPr>
            <p:nvPr/>
          </p:nvGrpSpPr>
          <p:grpSpPr bwMode="auto">
            <a:xfrm>
              <a:off x="782638" y="2901950"/>
              <a:ext cx="477837" cy="430213"/>
              <a:chOff x="1973" y="1921"/>
              <a:chExt cx="499" cy="295"/>
            </a:xfrm>
          </p:grpSpPr>
          <p:grpSp>
            <p:nvGrpSpPr>
              <p:cNvPr id="22" name="Group 52"/>
              <p:cNvGrpSpPr>
                <a:grpSpLocks noChangeAspect="1"/>
              </p:cNvGrpSpPr>
              <p:nvPr/>
            </p:nvGrpSpPr>
            <p:grpSpPr bwMode="auto">
              <a:xfrm>
                <a:off x="2038" y="1921"/>
                <a:ext cx="111" cy="151"/>
                <a:chOff x="1103" y="1612"/>
                <a:chExt cx="259" cy="399"/>
              </a:xfrm>
            </p:grpSpPr>
            <p:sp>
              <p:nvSpPr>
                <p:cNvPr id="266" name="Freeform 53"/>
                <p:cNvSpPr>
                  <a:spLocks noChangeAspect="1"/>
                </p:cNvSpPr>
                <p:nvPr/>
              </p:nvSpPr>
              <p:spPr bwMode="auto">
                <a:xfrm>
                  <a:off x="1313" y="1647"/>
                  <a:ext cx="49" cy="364"/>
                </a:xfrm>
                <a:custGeom>
                  <a:avLst/>
                  <a:gdLst>
                    <a:gd name="T0" fmla="*/ 2147483647 w 31"/>
                    <a:gd name="T1" fmla="*/ 2147483647 h 229"/>
                    <a:gd name="T2" fmla="*/ 2147483647 w 31"/>
                    <a:gd name="T3" fmla="*/ 2147483647 h 229"/>
                    <a:gd name="T4" fmla="*/ 0 w 31"/>
                    <a:gd name="T5" fmla="*/ 2147483647 h 229"/>
                    <a:gd name="T6" fmla="*/ 2147483647 w 31"/>
                    <a:gd name="T7" fmla="*/ 2147483647 h 229"/>
                    <a:gd name="T8" fmla="*/ 2147483647 w 31"/>
                    <a:gd name="T9" fmla="*/ 2147483647 h 229"/>
                    <a:gd name="T10" fmla="*/ 2147483647 w 31"/>
                    <a:gd name="T11" fmla="*/ 2147483647 h 229"/>
                    <a:gd name="T12" fmla="*/ 2147483647 w 31"/>
                    <a:gd name="T13" fmla="*/ 2147483647 h 229"/>
                    <a:gd name="T14" fmla="*/ 2147483647 w 31"/>
                    <a:gd name="T15" fmla="*/ 2147483647 h 2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"/>
                    <a:gd name="T25" fmla="*/ 0 h 229"/>
                    <a:gd name="T26" fmla="*/ 31 w 31"/>
                    <a:gd name="T27" fmla="*/ 229 h 2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" h="229">
                      <a:moveTo>
                        <a:pt x="30" y="4"/>
                      </a:moveTo>
                      <a:cubicBezTo>
                        <a:pt x="28" y="0"/>
                        <a:pt x="2" y="18"/>
                        <a:pt x="2" y="18"/>
                      </a:cubicBezTo>
                      <a:cubicBezTo>
                        <a:pt x="0" y="226"/>
                        <a:pt x="0" y="226"/>
                        <a:pt x="0" y="226"/>
                      </a:cubicBezTo>
                      <a:cubicBezTo>
                        <a:pt x="0" y="226"/>
                        <a:pt x="0" y="229"/>
                        <a:pt x="6" y="223"/>
                      </a:cubicBezTo>
                      <a:cubicBezTo>
                        <a:pt x="12" y="218"/>
                        <a:pt x="24" y="205"/>
                        <a:pt x="27" y="202"/>
                      </a:cubicBezTo>
                      <a:cubicBezTo>
                        <a:pt x="29" y="199"/>
                        <a:pt x="30" y="197"/>
                        <a:pt x="31" y="19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5"/>
                        <a:pt x="30" y="4"/>
                        <a:pt x="30" y="4"/>
                      </a:cubicBezTo>
                      <a:close/>
                    </a:path>
                  </a:pathLst>
                </a:custGeom>
                <a:solidFill>
                  <a:srgbClr val="E087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7" name="Freeform 54"/>
                <p:cNvSpPr>
                  <a:spLocks noChangeAspect="1"/>
                </p:cNvSpPr>
                <p:nvPr/>
              </p:nvSpPr>
              <p:spPr bwMode="auto">
                <a:xfrm>
                  <a:off x="1103" y="1612"/>
                  <a:ext cx="254" cy="65"/>
                </a:xfrm>
                <a:custGeom>
                  <a:avLst/>
                  <a:gdLst>
                    <a:gd name="T0" fmla="*/ 2147483647 w 160"/>
                    <a:gd name="T1" fmla="*/ 2147483647 h 41"/>
                    <a:gd name="T2" fmla="*/ 2147483647 w 160"/>
                    <a:gd name="T3" fmla="*/ 2147483647 h 41"/>
                    <a:gd name="T4" fmla="*/ 2147483647 w 160"/>
                    <a:gd name="T5" fmla="*/ 2147483647 h 41"/>
                    <a:gd name="T6" fmla="*/ 2147483647 w 160"/>
                    <a:gd name="T7" fmla="*/ 2147483647 h 41"/>
                    <a:gd name="T8" fmla="*/ 2147483647 w 160"/>
                    <a:gd name="T9" fmla="*/ 2147483647 h 41"/>
                    <a:gd name="T10" fmla="*/ 2147483647 w 160"/>
                    <a:gd name="T11" fmla="*/ 2147483647 h 41"/>
                    <a:gd name="T12" fmla="*/ 2147483647 w 160"/>
                    <a:gd name="T13" fmla="*/ 2147483647 h 41"/>
                    <a:gd name="T14" fmla="*/ 2147483647 w 160"/>
                    <a:gd name="T15" fmla="*/ 2147483647 h 41"/>
                    <a:gd name="T16" fmla="*/ 2147483647 w 160"/>
                    <a:gd name="T17" fmla="*/ 2147483647 h 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0"/>
                    <a:gd name="T28" fmla="*/ 0 h 41"/>
                    <a:gd name="T29" fmla="*/ 160 w 160"/>
                    <a:gd name="T30" fmla="*/ 41 h 4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0" h="41">
                      <a:moveTo>
                        <a:pt x="160" y="24"/>
                      </a:moveTo>
                      <a:cubicBezTo>
                        <a:pt x="136" y="41"/>
                        <a:pt x="136" y="41"/>
                        <a:pt x="136" y="41"/>
                      </a:cubicBezTo>
                      <a:cubicBezTo>
                        <a:pt x="59" y="27"/>
                        <a:pt x="11" y="18"/>
                        <a:pt x="5" y="17"/>
                      </a:cubicBezTo>
                      <a:cubicBezTo>
                        <a:pt x="2" y="16"/>
                        <a:pt x="1" y="20"/>
                        <a:pt x="1" y="20"/>
                      </a:cubicBezTo>
                      <a:cubicBezTo>
                        <a:pt x="1" y="20"/>
                        <a:pt x="0" y="17"/>
                        <a:pt x="3" y="15"/>
                      </a:cubicBezTo>
                      <a:cubicBezTo>
                        <a:pt x="5" y="13"/>
                        <a:pt x="18" y="5"/>
                        <a:pt x="23" y="1"/>
                      </a:cubicBezTo>
                      <a:cubicBezTo>
                        <a:pt x="25" y="0"/>
                        <a:pt x="26" y="1"/>
                        <a:pt x="26" y="1"/>
                      </a:cubicBezTo>
                      <a:cubicBezTo>
                        <a:pt x="26" y="1"/>
                        <a:pt x="153" y="22"/>
                        <a:pt x="155" y="22"/>
                      </a:cubicBezTo>
                      <a:cubicBezTo>
                        <a:pt x="160" y="23"/>
                        <a:pt x="160" y="24"/>
                        <a:pt x="160" y="24"/>
                      </a:cubicBezTo>
                      <a:close/>
                    </a:path>
                  </a:pathLst>
                </a:custGeom>
                <a:solidFill>
                  <a:srgbClr val="FAAB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8" name="Freeform 55"/>
                <p:cNvSpPr>
                  <a:spLocks noChangeAspect="1"/>
                </p:cNvSpPr>
                <p:nvPr/>
              </p:nvSpPr>
              <p:spPr bwMode="auto">
                <a:xfrm>
                  <a:off x="1310" y="1648"/>
                  <a:ext cx="52" cy="37"/>
                </a:xfrm>
                <a:custGeom>
                  <a:avLst/>
                  <a:gdLst>
                    <a:gd name="T0" fmla="*/ 0 w 33"/>
                    <a:gd name="T1" fmla="*/ 2147483647 h 23"/>
                    <a:gd name="T2" fmla="*/ 2147483647 w 33"/>
                    <a:gd name="T3" fmla="*/ 0 h 23"/>
                    <a:gd name="T4" fmla="*/ 2147483647 w 33"/>
                    <a:gd name="T5" fmla="*/ 2147483647 h 23"/>
                    <a:gd name="T6" fmla="*/ 2147483647 w 33"/>
                    <a:gd name="T7" fmla="*/ 2147483647 h 23"/>
                    <a:gd name="T8" fmla="*/ 0 w 33"/>
                    <a:gd name="T9" fmla="*/ 2147483647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"/>
                    <a:gd name="T16" fmla="*/ 0 h 23"/>
                    <a:gd name="T17" fmla="*/ 33 w 3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" h="23">
                      <a:moveTo>
                        <a:pt x="0" y="17"/>
                      </a:moveTo>
                      <a:cubicBezTo>
                        <a:pt x="0" y="17"/>
                        <a:pt x="27" y="1"/>
                        <a:pt x="29" y="0"/>
                      </a:cubicBezTo>
                      <a:cubicBezTo>
                        <a:pt x="32" y="1"/>
                        <a:pt x="32" y="3"/>
                        <a:pt x="33" y="5"/>
                      </a:cubicBezTo>
                      <a:cubicBezTo>
                        <a:pt x="5" y="23"/>
                        <a:pt x="5" y="23"/>
                        <a:pt x="5" y="23"/>
                      </a:cubicBez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CBC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9" name="Freeform 56"/>
                <p:cNvSpPr>
                  <a:spLocks noChangeAspect="1"/>
                </p:cNvSpPr>
                <p:nvPr/>
              </p:nvSpPr>
              <p:spPr bwMode="auto">
                <a:xfrm>
                  <a:off x="1103" y="1637"/>
                  <a:ext cx="216" cy="373"/>
                </a:xfrm>
                <a:custGeom>
                  <a:avLst/>
                  <a:gdLst>
                    <a:gd name="T0" fmla="*/ 2147483647 w 136"/>
                    <a:gd name="T1" fmla="*/ 2147483647 h 234"/>
                    <a:gd name="T2" fmla="*/ 2147483647 w 136"/>
                    <a:gd name="T3" fmla="*/ 2147483647 h 234"/>
                    <a:gd name="T4" fmla="*/ 0 w 136"/>
                    <a:gd name="T5" fmla="*/ 2147483647 h 234"/>
                    <a:gd name="T6" fmla="*/ 0 w 136"/>
                    <a:gd name="T7" fmla="*/ 2147483647 h 234"/>
                    <a:gd name="T8" fmla="*/ 2147483647 w 136"/>
                    <a:gd name="T9" fmla="*/ 2147483647 h 234"/>
                    <a:gd name="T10" fmla="*/ 2147483647 w 136"/>
                    <a:gd name="T11" fmla="*/ 2147483647 h 234"/>
                    <a:gd name="T12" fmla="*/ 2147483647 w 136"/>
                    <a:gd name="T13" fmla="*/ 2147483647 h 234"/>
                    <a:gd name="T14" fmla="*/ 2147483647 w 136"/>
                    <a:gd name="T15" fmla="*/ 2147483647 h 234"/>
                    <a:gd name="T16" fmla="*/ 2147483647 w 136"/>
                    <a:gd name="T17" fmla="*/ 2147483647 h 23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36"/>
                    <a:gd name="T28" fmla="*/ 0 h 234"/>
                    <a:gd name="T29" fmla="*/ 136 w 136"/>
                    <a:gd name="T30" fmla="*/ 234 h 23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36" h="234">
                      <a:moveTo>
                        <a:pt x="132" y="24"/>
                      </a:moveTo>
                      <a:cubicBezTo>
                        <a:pt x="59" y="11"/>
                        <a:pt x="11" y="2"/>
                        <a:pt x="5" y="1"/>
                      </a:cubicBezTo>
                      <a:cubicBezTo>
                        <a:pt x="0" y="0"/>
                        <a:pt x="0" y="3"/>
                        <a:pt x="0" y="3"/>
                      </a:cubicBezTo>
                      <a:cubicBezTo>
                        <a:pt x="0" y="3"/>
                        <a:pt x="0" y="188"/>
                        <a:pt x="0" y="196"/>
                      </a:cubicBezTo>
                      <a:cubicBezTo>
                        <a:pt x="0" y="204"/>
                        <a:pt x="1" y="204"/>
                        <a:pt x="5" y="205"/>
                      </a:cubicBezTo>
                      <a:cubicBezTo>
                        <a:pt x="7" y="206"/>
                        <a:pt x="105" y="227"/>
                        <a:pt x="128" y="232"/>
                      </a:cubicBezTo>
                      <a:cubicBezTo>
                        <a:pt x="136" y="234"/>
                        <a:pt x="136" y="229"/>
                        <a:pt x="136" y="227"/>
                      </a:cubicBezTo>
                      <a:cubicBezTo>
                        <a:pt x="136" y="227"/>
                        <a:pt x="136" y="34"/>
                        <a:pt x="136" y="30"/>
                      </a:cubicBezTo>
                      <a:cubicBezTo>
                        <a:pt x="136" y="26"/>
                        <a:pt x="134" y="24"/>
                        <a:pt x="132" y="24"/>
                      </a:cubicBezTo>
                      <a:close/>
                    </a:path>
                  </a:pathLst>
                </a:custGeom>
                <a:solidFill>
                  <a:srgbClr val="FECF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0" name="Freeform 57"/>
                <p:cNvSpPr>
                  <a:spLocks noChangeAspect="1"/>
                </p:cNvSpPr>
                <p:nvPr/>
              </p:nvSpPr>
              <p:spPr bwMode="auto">
                <a:xfrm>
                  <a:off x="1110" y="1643"/>
                  <a:ext cx="203" cy="357"/>
                </a:xfrm>
                <a:custGeom>
                  <a:avLst/>
                  <a:gdLst>
                    <a:gd name="T0" fmla="*/ 2147483647 w 128"/>
                    <a:gd name="T1" fmla="*/ 2147483647 h 224"/>
                    <a:gd name="T2" fmla="*/ 2147483647 w 128"/>
                    <a:gd name="T3" fmla="*/ 2147483647 h 224"/>
                    <a:gd name="T4" fmla="*/ 0 w 128"/>
                    <a:gd name="T5" fmla="*/ 2147483647 h 224"/>
                    <a:gd name="T6" fmla="*/ 0 w 128"/>
                    <a:gd name="T7" fmla="*/ 2147483647 h 224"/>
                    <a:gd name="T8" fmla="*/ 2147483647 w 128"/>
                    <a:gd name="T9" fmla="*/ 2147483647 h 224"/>
                    <a:gd name="T10" fmla="*/ 2147483647 w 128"/>
                    <a:gd name="T11" fmla="*/ 2147483647 h 224"/>
                    <a:gd name="T12" fmla="*/ 2147483647 w 128"/>
                    <a:gd name="T13" fmla="*/ 2147483647 h 224"/>
                    <a:gd name="T14" fmla="*/ 2147483647 w 128"/>
                    <a:gd name="T15" fmla="*/ 2147483647 h 224"/>
                    <a:gd name="T16" fmla="*/ 2147483647 w 128"/>
                    <a:gd name="T17" fmla="*/ 2147483647 h 22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8"/>
                    <a:gd name="T28" fmla="*/ 0 h 224"/>
                    <a:gd name="T29" fmla="*/ 128 w 128"/>
                    <a:gd name="T30" fmla="*/ 224 h 22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8" h="224">
                      <a:moveTo>
                        <a:pt x="123" y="22"/>
                      </a:moveTo>
                      <a:cubicBezTo>
                        <a:pt x="55" y="10"/>
                        <a:pt x="11" y="2"/>
                        <a:pt x="5" y="1"/>
                      </a:cubicBezTo>
                      <a:cubicBezTo>
                        <a:pt x="1" y="0"/>
                        <a:pt x="0" y="4"/>
                        <a:pt x="0" y="4"/>
                      </a:cubicBezTo>
                      <a:cubicBezTo>
                        <a:pt x="0" y="4"/>
                        <a:pt x="0" y="181"/>
                        <a:pt x="0" y="188"/>
                      </a:cubicBezTo>
                      <a:cubicBezTo>
                        <a:pt x="0" y="196"/>
                        <a:pt x="1" y="196"/>
                        <a:pt x="5" y="197"/>
                      </a:cubicBezTo>
                      <a:cubicBezTo>
                        <a:pt x="6" y="197"/>
                        <a:pt x="99" y="217"/>
                        <a:pt x="120" y="222"/>
                      </a:cubicBezTo>
                      <a:cubicBezTo>
                        <a:pt x="128" y="224"/>
                        <a:pt x="126" y="219"/>
                        <a:pt x="127" y="217"/>
                      </a:cubicBezTo>
                      <a:cubicBezTo>
                        <a:pt x="127" y="217"/>
                        <a:pt x="126" y="32"/>
                        <a:pt x="126" y="28"/>
                      </a:cubicBezTo>
                      <a:cubicBezTo>
                        <a:pt x="126" y="25"/>
                        <a:pt x="126" y="23"/>
                        <a:pt x="123" y="22"/>
                      </a:cubicBezTo>
                      <a:close/>
                    </a:path>
                  </a:pathLst>
                </a:custGeom>
                <a:solidFill>
                  <a:srgbClr val="FAA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1" name="Freeform 58"/>
                <p:cNvSpPr>
                  <a:spLocks noChangeAspect="1" noEditPoints="1"/>
                </p:cNvSpPr>
                <p:nvPr/>
              </p:nvSpPr>
              <p:spPr bwMode="auto">
                <a:xfrm>
                  <a:off x="1110" y="1643"/>
                  <a:ext cx="203" cy="355"/>
                </a:xfrm>
                <a:custGeom>
                  <a:avLst/>
                  <a:gdLst>
                    <a:gd name="T0" fmla="*/ 2147483647 w 128"/>
                    <a:gd name="T1" fmla="*/ 2147483647 h 223"/>
                    <a:gd name="T2" fmla="*/ 0 w 128"/>
                    <a:gd name="T3" fmla="*/ 2147483647 h 223"/>
                    <a:gd name="T4" fmla="*/ 0 w 128"/>
                    <a:gd name="T5" fmla="*/ 2147483647 h 223"/>
                    <a:gd name="T6" fmla="*/ 2147483647 w 128"/>
                    <a:gd name="T7" fmla="*/ 2147483647 h 223"/>
                    <a:gd name="T8" fmla="*/ 2147483647 w 128"/>
                    <a:gd name="T9" fmla="*/ 2147483647 h 223"/>
                    <a:gd name="T10" fmla="*/ 2147483647 w 128"/>
                    <a:gd name="T11" fmla="*/ 2147483647 h 223"/>
                    <a:gd name="T12" fmla="*/ 2147483647 w 128"/>
                    <a:gd name="T13" fmla="*/ 2147483647 h 223"/>
                    <a:gd name="T14" fmla="*/ 2147483647 w 128"/>
                    <a:gd name="T15" fmla="*/ 2147483647 h 223"/>
                    <a:gd name="T16" fmla="*/ 2147483647 w 128"/>
                    <a:gd name="T17" fmla="*/ 2147483647 h 223"/>
                    <a:gd name="T18" fmla="*/ 2147483647 w 128"/>
                    <a:gd name="T19" fmla="*/ 2147483647 h 223"/>
                    <a:gd name="T20" fmla="*/ 2147483647 w 128"/>
                    <a:gd name="T21" fmla="*/ 0 h 223"/>
                    <a:gd name="T22" fmla="*/ 2147483647 w 128"/>
                    <a:gd name="T23" fmla="*/ 2147483647 h 223"/>
                    <a:gd name="T24" fmla="*/ 2147483647 w 128"/>
                    <a:gd name="T25" fmla="*/ 2147483647 h 223"/>
                    <a:gd name="T26" fmla="*/ 2147483647 w 128"/>
                    <a:gd name="T27" fmla="*/ 2147483647 h 223"/>
                    <a:gd name="T28" fmla="*/ 2147483647 w 128"/>
                    <a:gd name="T29" fmla="*/ 2147483647 h 223"/>
                    <a:gd name="T30" fmla="*/ 2147483647 w 128"/>
                    <a:gd name="T31" fmla="*/ 2147483647 h 223"/>
                    <a:gd name="T32" fmla="*/ 2147483647 w 128"/>
                    <a:gd name="T33" fmla="*/ 2147483647 h 223"/>
                    <a:gd name="T34" fmla="*/ 2147483647 w 128"/>
                    <a:gd name="T35" fmla="*/ 2147483647 h 223"/>
                    <a:gd name="T36" fmla="*/ 2147483647 w 128"/>
                    <a:gd name="T37" fmla="*/ 2147483647 h 223"/>
                    <a:gd name="T38" fmla="*/ 2147483647 w 128"/>
                    <a:gd name="T39" fmla="*/ 2147483647 h 223"/>
                    <a:gd name="T40" fmla="*/ 2147483647 w 128"/>
                    <a:gd name="T41" fmla="*/ 2147483647 h 223"/>
                    <a:gd name="T42" fmla="*/ 2147483647 w 128"/>
                    <a:gd name="T43" fmla="*/ 2147483647 h 223"/>
                    <a:gd name="T44" fmla="*/ 2147483647 w 128"/>
                    <a:gd name="T45" fmla="*/ 2147483647 h 223"/>
                    <a:gd name="T46" fmla="*/ 2147483647 w 128"/>
                    <a:gd name="T47" fmla="*/ 2147483647 h 22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28"/>
                    <a:gd name="T73" fmla="*/ 0 h 223"/>
                    <a:gd name="T74" fmla="*/ 128 w 128"/>
                    <a:gd name="T75" fmla="*/ 223 h 22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28" h="223">
                      <a:moveTo>
                        <a:pt x="1" y="1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196"/>
                        <a:pt x="1" y="196"/>
                        <a:pt x="4" y="197"/>
                      </a:cubicBezTo>
                      <a:cubicBezTo>
                        <a:pt x="5" y="198"/>
                        <a:pt x="21" y="201"/>
                        <a:pt x="47" y="207"/>
                      </a:cubicBezTo>
                      <a:cubicBezTo>
                        <a:pt x="120" y="223"/>
                        <a:pt x="120" y="223"/>
                        <a:pt x="120" y="223"/>
                      </a:cubicBezTo>
                      <a:cubicBezTo>
                        <a:pt x="121" y="223"/>
                        <a:pt x="124" y="223"/>
                        <a:pt x="125" y="223"/>
                      </a:cubicBezTo>
                      <a:cubicBezTo>
                        <a:pt x="128" y="221"/>
                        <a:pt x="127" y="217"/>
                        <a:pt x="127" y="217"/>
                      </a:cubicBezTo>
                      <a:cubicBezTo>
                        <a:pt x="127" y="28"/>
                        <a:pt x="127" y="28"/>
                        <a:pt x="127" y="28"/>
                      </a:cubicBezTo>
                      <a:cubicBezTo>
                        <a:pt x="127" y="25"/>
                        <a:pt x="127" y="22"/>
                        <a:pt x="124" y="22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2" y="0"/>
                        <a:pt x="1" y="1"/>
                      </a:cubicBezTo>
                      <a:close/>
                      <a:moveTo>
                        <a:pt x="120" y="222"/>
                      </a:moveTo>
                      <a:cubicBezTo>
                        <a:pt x="47" y="206"/>
                        <a:pt x="47" y="206"/>
                        <a:pt x="47" y="206"/>
                      </a:cubicBezTo>
                      <a:cubicBezTo>
                        <a:pt x="25" y="201"/>
                        <a:pt x="6" y="197"/>
                        <a:pt x="5" y="196"/>
                      </a:cubicBezTo>
                      <a:cubicBezTo>
                        <a:pt x="2" y="195"/>
                        <a:pt x="1" y="195"/>
                        <a:pt x="1" y="188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2"/>
                        <a:pt x="2" y="2"/>
                      </a:cubicBez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123" y="23"/>
                        <a:pt x="123" y="23"/>
                        <a:pt x="123" y="23"/>
                      </a:cubicBezTo>
                      <a:cubicBezTo>
                        <a:pt x="126" y="23"/>
                        <a:pt x="126" y="25"/>
                        <a:pt x="126" y="28"/>
                      </a:cubicBezTo>
                      <a:cubicBezTo>
                        <a:pt x="126" y="217"/>
                        <a:pt x="126" y="217"/>
                        <a:pt x="126" y="217"/>
                      </a:cubicBezTo>
                      <a:cubicBezTo>
                        <a:pt x="126" y="217"/>
                        <a:pt x="126" y="221"/>
                        <a:pt x="125" y="222"/>
                      </a:cubicBezTo>
                      <a:cubicBezTo>
                        <a:pt x="124" y="222"/>
                        <a:pt x="121" y="222"/>
                        <a:pt x="120" y="222"/>
                      </a:cubicBezTo>
                      <a:close/>
                    </a:path>
                  </a:pathLst>
                </a:custGeom>
                <a:solidFill>
                  <a:srgbClr val="B661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2" name="Freeform 59"/>
                <p:cNvSpPr>
                  <a:spLocks noChangeAspect="1" noEditPoints="1"/>
                </p:cNvSpPr>
                <p:nvPr/>
              </p:nvSpPr>
              <p:spPr bwMode="auto">
                <a:xfrm>
                  <a:off x="1125" y="1682"/>
                  <a:ext cx="159" cy="297"/>
                </a:xfrm>
                <a:custGeom>
                  <a:avLst/>
                  <a:gdLst>
                    <a:gd name="T0" fmla="*/ 104 w 159"/>
                    <a:gd name="T1" fmla="*/ 0 h 297"/>
                    <a:gd name="T2" fmla="*/ 159 w 159"/>
                    <a:gd name="T3" fmla="*/ 11 h 297"/>
                    <a:gd name="T4" fmla="*/ 159 w 159"/>
                    <a:gd name="T5" fmla="*/ 81 h 297"/>
                    <a:gd name="T6" fmla="*/ 142 w 159"/>
                    <a:gd name="T7" fmla="*/ 76 h 297"/>
                    <a:gd name="T8" fmla="*/ 142 w 159"/>
                    <a:gd name="T9" fmla="*/ 114 h 297"/>
                    <a:gd name="T10" fmla="*/ 159 w 159"/>
                    <a:gd name="T11" fmla="*/ 119 h 297"/>
                    <a:gd name="T12" fmla="*/ 159 w 159"/>
                    <a:gd name="T13" fmla="*/ 189 h 297"/>
                    <a:gd name="T14" fmla="*/ 142 w 159"/>
                    <a:gd name="T15" fmla="*/ 186 h 297"/>
                    <a:gd name="T16" fmla="*/ 142 w 159"/>
                    <a:gd name="T17" fmla="*/ 222 h 297"/>
                    <a:gd name="T18" fmla="*/ 159 w 159"/>
                    <a:gd name="T19" fmla="*/ 227 h 297"/>
                    <a:gd name="T20" fmla="*/ 159 w 159"/>
                    <a:gd name="T21" fmla="*/ 297 h 297"/>
                    <a:gd name="T22" fmla="*/ 104 w 159"/>
                    <a:gd name="T23" fmla="*/ 286 h 297"/>
                    <a:gd name="T24" fmla="*/ 104 w 159"/>
                    <a:gd name="T25" fmla="*/ 262 h 297"/>
                    <a:gd name="T26" fmla="*/ 19 w 159"/>
                    <a:gd name="T27" fmla="*/ 245 h 297"/>
                    <a:gd name="T28" fmla="*/ 19 w 159"/>
                    <a:gd name="T29" fmla="*/ 238 h 297"/>
                    <a:gd name="T30" fmla="*/ 19 w 159"/>
                    <a:gd name="T31" fmla="*/ 227 h 297"/>
                    <a:gd name="T32" fmla="*/ 19 w 159"/>
                    <a:gd name="T33" fmla="*/ 160 h 297"/>
                    <a:gd name="T34" fmla="*/ 0 w 159"/>
                    <a:gd name="T35" fmla="*/ 156 h 297"/>
                    <a:gd name="T36" fmla="*/ 0 w 159"/>
                    <a:gd name="T37" fmla="*/ 86 h 297"/>
                    <a:gd name="T38" fmla="*/ 19 w 159"/>
                    <a:gd name="T39" fmla="*/ 90 h 297"/>
                    <a:gd name="T40" fmla="*/ 19 w 159"/>
                    <a:gd name="T41" fmla="*/ 24 h 297"/>
                    <a:gd name="T42" fmla="*/ 19 w 159"/>
                    <a:gd name="T43" fmla="*/ 4 h 297"/>
                    <a:gd name="T44" fmla="*/ 37 w 159"/>
                    <a:gd name="T45" fmla="*/ 9 h 297"/>
                    <a:gd name="T46" fmla="*/ 104 w 159"/>
                    <a:gd name="T47" fmla="*/ 22 h 297"/>
                    <a:gd name="T48" fmla="*/ 104 w 159"/>
                    <a:gd name="T49" fmla="*/ 0 h 297"/>
                    <a:gd name="T50" fmla="*/ 37 w 159"/>
                    <a:gd name="T51" fmla="*/ 94 h 297"/>
                    <a:gd name="T52" fmla="*/ 56 w 159"/>
                    <a:gd name="T53" fmla="*/ 97 h 297"/>
                    <a:gd name="T54" fmla="*/ 56 w 159"/>
                    <a:gd name="T55" fmla="*/ 167 h 297"/>
                    <a:gd name="T56" fmla="*/ 37 w 159"/>
                    <a:gd name="T57" fmla="*/ 164 h 297"/>
                    <a:gd name="T58" fmla="*/ 37 w 159"/>
                    <a:gd name="T59" fmla="*/ 230 h 297"/>
                    <a:gd name="T60" fmla="*/ 104 w 159"/>
                    <a:gd name="T61" fmla="*/ 245 h 297"/>
                    <a:gd name="T62" fmla="*/ 104 w 159"/>
                    <a:gd name="T63" fmla="*/ 216 h 297"/>
                    <a:gd name="T64" fmla="*/ 123 w 159"/>
                    <a:gd name="T65" fmla="*/ 219 h 297"/>
                    <a:gd name="T66" fmla="*/ 123 w 159"/>
                    <a:gd name="T67" fmla="*/ 181 h 297"/>
                    <a:gd name="T68" fmla="*/ 104 w 159"/>
                    <a:gd name="T69" fmla="*/ 178 h 297"/>
                    <a:gd name="T70" fmla="*/ 104 w 159"/>
                    <a:gd name="T71" fmla="*/ 108 h 297"/>
                    <a:gd name="T72" fmla="*/ 123 w 159"/>
                    <a:gd name="T73" fmla="*/ 111 h 297"/>
                    <a:gd name="T74" fmla="*/ 123 w 159"/>
                    <a:gd name="T75" fmla="*/ 73 h 297"/>
                    <a:gd name="T76" fmla="*/ 104 w 159"/>
                    <a:gd name="T77" fmla="*/ 70 h 297"/>
                    <a:gd name="T78" fmla="*/ 104 w 159"/>
                    <a:gd name="T79" fmla="*/ 41 h 297"/>
                    <a:gd name="T80" fmla="*/ 37 w 159"/>
                    <a:gd name="T81" fmla="*/ 27 h 297"/>
                    <a:gd name="T82" fmla="*/ 37 w 159"/>
                    <a:gd name="T83" fmla="*/ 94 h 29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59"/>
                    <a:gd name="T127" fmla="*/ 0 h 297"/>
                    <a:gd name="T128" fmla="*/ 159 w 159"/>
                    <a:gd name="T129" fmla="*/ 297 h 297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59" h="297">
                      <a:moveTo>
                        <a:pt x="104" y="0"/>
                      </a:moveTo>
                      <a:lnTo>
                        <a:pt x="159" y="11"/>
                      </a:lnTo>
                      <a:lnTo>
                        <a:pt x="159" y="81"/>
                      </a:lnTo>
                      <a:lnTo>
                        <a:pt x="142" y="76"/>
                      </a:lnTo>
                      <a:lnTo>
                        <a:pt x="142" y="114"/>
                      </a:lnTo>
                      <a:lnTo>
                        <a:pt x="159" y="119"/>
                      </a:lnTo>
                      <a:lnTo>
                        <a:pt x="159" y="189"/>
                      </a:lnTo>
                      <a:lnTo>
                        <a:pt x="142" y="186"/>
                      </a:lnTo>
                      <a:lnTo>
                        <a:pt x="142" y="222"/>
                      </a:lnTo>
                      <a:lnTo>
                        <a:pt x="159" y="227"/>
                      </a:lnTo>
                      <a:lnTo>
                        <a:pt x="159" y="297"/>
                      </a:lnTo>
                      <a:lnTo>
                        <a:pt x="104" y="286"/>
                      </a:lnTo>
                      <a:lnTo>
                        <a:pt x="104" y="262"/>
                      </a:lnTo>
                      <a:lnTo>
                        <a:pt x="19" y="245"/>
                      </a:lnTo>
                      <a:lnTo>
                        <a:pt x="19" y="238"/>
                      </a:lnTo>
                      <a:lnTo>
                        <a:pt x="19" y="227"/>
                      </a:lnTo>
                      <a:lnTo>
                        <a:pt x="19" y="160"/>
                      </a:lnTo>
                      <a:lnTo>
                        <a:pt x="0" y="156"/>
                      </a:lnTo>
                      <a:lnTo>
                        <a:pt x="0" y="86"/>
                      </a:lnTo>
                      <a:lnTo>
                        <a:pt x="19" y="90"/>
                      </a:lnTo>
                      <a:lnTo>
                        <a:pt x="19" y="24"/>
                      </a:lnTo>
                      <a:lnTo>
                        <a:pt x="19" y="4"/>
                      </a:lnTo>
                      <a:lnTo>
                        <a:pt x="37" y="9"/>
                      </a:lnTo>
                      <a:lnTo>
                        <a:pt x="104" y="22"/>
                      </a:lnTo>
                      <a:lnTo>
                        <a:pt x="104" y="0"/>
                      </a:lnTo>
                      <a:close/>
                      <a:moveTo>
                        <a:pt x="37" y="94"/>
                      </a:moveTo>
                      <a:lnTo>
                        <a:pt x="56" y="97"/>
                      </a:lnTo>
                      <a:lnTo>
                        <a:pt x="56" y="167"/>
                      </a:lnTo>
                      <a:lnTo>
                        <a:pt x="37" y="164"/>
                      </a:lnTo>
                      <a:lnTo>
                        <a:pt x="37" y="230"/>
                      </a:lnTo>
                      <a:lnTo>
                        <a:pt x="104" y="245"/>
                      </a:lnTo>
                      <a:lnTo>
                        <a:pt x="104" y="216"/>
                      </a:lnTo>
                      <a:lnTo>
                        <a:pt x="123" y="219"/>
                      </a:lnTo>
                      <a:lnTo>
                        <a:pt x="123" y="181"/>
                      </a:lnTo>
                      <a:lnTo>
                        <a:pt x="104" y="178"/>
                      </a:lnTo>
                      <a:lnTo>
                        <a:pt x="104" y="108"/>
                      </a:lnTo>
                      <a:lnTo>
                        <a:pt x="123" y="111"/>
                      </a:lnTo>
                      <a:lnTo>
                        <a:pt x="123" y="73"/>
                      </a:lnTo>
                      <a:lnTo>
                        <a:pt x="104" y="70"/>
                      </a:lnTo>
                      <a:lnTo>
                        <a:pt x="104" y="41"/>
                      </a:lnTo>
                      <a:lnTo>
                        <a:pt x="37" y="27"/>
                      </a:lnTo>
                      <a:lnTo>
                        <a:pt x="37" y="94"/>
                      </a:lnTo>
                      <a:close/>
                    </a:path>
                  </a:pathLst>
                </a:custGeom>
                <a:solidFill>
                  <a:srgbClr val="71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3" name="Freeform 60"/>
                <p:cNvSpPr>
                  <a:spLocks noChangeAspect="1" noEditPoints="1"/>
                </p:cNvSpPr>
                <p:nvPr/>
              </p:nvSpPr>
              <p:spPr bwMode="auto">
                <a:xfrm>
                  <a:off x="1121" y="1674"/>
                  <a:ext cx="158" cy="297"/>
                </a:xfrm>
                <a:custGeom>
                  <a:avLst/>
                  <a:gdLst>
                    <a:gd name="T0" fmla="*/ 103 w 158"/>
                    <a:gd name="T1" fmla="*/ 0 h 297"/>
                    <a:gd name="T2" fmla="*/ 158 w 158"/>
                    <a:gd name="T3" fmla="*/ 11 h 297"/>
                    <a:gd name="T4" fmla="*/ 158 w 158"/>
                    <a:gd name="T5" fmla="*/ 81 h 297"/>
                    <a:gd name="T6" fmla="*/ 141 w 158"/>
                    <a:gd name="T7" fmla="*/ 78 h 297"/>
                    <a:gd name="T8" fmla="*/ 141 w 158"/>
                    <a:gd name="T9" fmla="*/ 116 h 297"/>
                    <a:gd name="T10" fmla="*/ 158 w 158"/>
                    <a:gd name="T11" fmla="*/ 119 h 297"/>
                    <a:gd name="T12" fmla="*/ 158 w 158"/>
                    <a:gd name="T13" fmla="*/ 189 h 297"/>
                    <a:gd name="T14" fmla="*/ 141 w 158"/>
                    <a:gd name="T15" fmla="*/ 186 h 297"/>
                    <a:gd name="T16" fmla="*/ 141 w 158"/>
                    <a:gd name="T17" fmla="*/ 224 h 297"/>
                    <a:gd name="T18" fmla="*/ 158 w 158"/>
                    <a:gd name="T19" fmla="*/ 227 h 297"/>
                    <a:gd name="T20" fmla="*/ 158 w 158"/>
                    <a:gd name="T21" fmla="*/ 297 h 297"/>
                    <a:gd name="T22" fmla="*/ 103 w 158"/>
                    <a:gd name="T23" fmla="*/ 286 h 297"/>
                    <a:gd name="T24" fmla="*/ 103 w 158"/>
                    <a:gd name="T25" fmla="*/ 262 h 297"/>
                    <a:gd name="T26" fmla="*/ 19 w 158"/>
                    <a:gd name="T27" fmla="*/ 245 h 297"/>
                    <a:gd name="T28" fmla="*/ 19 w 158"/>
                    <a:gd name="T29" fmla="*/ 238 h 297"/>
                    <a:gd name="T30" fmla="*/ 19 w 158"/>
                    <a:gd name="T31" fmla="*/ 227 h 297"/>
                    <a:gd name="T32" fmla="*/ 19 w 158"/>
                    <a:gd name="T33" fmla="*/ 160 h 297"/>
                    <a:gd name="T34" fmla="*/ 0 w 158"/>
                    <a:gd name="T35" fmla="*/ 157 h 297"/>
                    <a:gd name="T36" fmla="*/ 0 w 158"/>
                    <a:gd name="T37" fmla="*/ 87 h 297"/>
                    <a:gd name="T38" fmla="*/ 19 w 158"/>
                    <a:gd name="T39" fmla="*/ 90 h 297"/>
                    <a:gd name="T40" fmla="*/ 19 w 158"/>
                    <a:gd name="T41" fmla="*/ 24 h 297"/>
                    <a:gd name="T42" fmla="*/ 19 w 158"/>
                    <a:gd name="T43" fmla="*/ 6 h 297"/>
                    <a:gd name="T44" fmla="*/ 38 w 158"/>
                    <a:gd name="T45" fmla="*/ 9 h 297"/>
                    <a:gd name="T46" fmla="*/ 103 w 158"/>
                    <a:gd name="T47" fmla="*/ 24 h 297"/>
                    <a:gd name="T48" fmla="*/ 103 w 158"/>
                    <a:gd name="T49" fmla="*/ 0 h 297"/>
                    <a:gd name="T50" fmla="*/ 38 w 158"/>
                    <a:gd name="T51" fmla="*/ 94 h 297"/>
                    <a:gd name="T52" fmla="*/ 55 w 158"/>
                    <a:gd name="T53" fmla="*/ 98 h 297"/>
                    <a:gd name="T54" fmla="*/ 55 w 158"/>
                    <a:gd name="T55" fmla="*/ 168 h 297"/>
                    <a:gd name="T56" fmla="*/ 38 w 158"/>
                    <a:gd name="T57" fmla="*/ 164 h 297"/>
                    <a:gd name="T58" fmla="*/ 38 w 158"/>
                    <a:gd name="T59" fmla="*/ 230 h 297"/>
                    <a:gd name="T60" fmla="*/ 103 w 158"/>
                    <a:gd name="T61" fmla="*/ 245 h 297"/>
                    <a:gd name="T62" fmla="*/ 103 w 158"/>
                    <a:gd name="T63" fmla="*/ 216 h 297"/>
                    <a:gd name="T64" fmla="*/ 122 w 158"/>
                    <a:gd name="T65" fmla="*/ 219 h 297"/>
                    <a:gd name="T66" fmla="*/ 122 w 158"/>
                    <a:gd name="T67" fmla="*/ 183 h 297"/>
                    <a:gd name="T68" fmla="*/ 103 w 158"/>
                    <a:gd name="T69" fmla="*/ 178 h 297"/>
                    <a:gd name="T70" fmla="*/ 103 w 158"/>
                    <a:gd name="T71" fmla="*/ 108 h 297"/>
                    <a:gd name="T72" fmla="*/ 122 w 158"/>
                    <a:gd name="T73" fmla="*/ 111 h 297"/>
                    <a:gd name="T74" fmla="*/ 122 w 158"/>
                    <a:gd name="T75" fmla="*/ 73 h 297"/>
                    <a:gd name="T76" fmla="*/ 103 w 158"/>
                    <a:gd name="T77" fmla="*/ 70 h 297"/>
                    <a:gd name="T78" fmla="*/ 103 w 158"/>
                    <a:gd name="T79" fmla="*/ 41 h 297"/>
                    <a:gd name="T80" fmla="*/ 38 w 158"/>
                    <a:gd name="T81" fmla="*/ 27 h 297"/>
                    <a:gd name="T82" fmla="*/ 38 w 158"/>
                    <a:gd name="T83" fmla="*/ 94 h 29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58"/>
                    <a:gd name="T127" fmla="*/ 0 h 297"/>
                    <a:gd name="T128" fmla="*/ 158 w 158"/>
                    <a:gd name="T129" fmla="*/ 297 h 297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58" h="297">
                      <a:moveTo>
                        <a:pt x="103" y="0"/>
                      </a:moveTo>
                      <a:lnTo>
                        <a:pt x="158" y="11"/>
                      </a:lnTo>
                      <a:lnTo>
                        <a:pt x="158" y="81"/>
                      </a:lnTo>
                      <a:lnTo>
                        <a:pt x="141" y="78"/>
                      </a:lnTo>
                      <a:lnTo>
                        <a:pt x="141" y="116"/>
                      </a:lnTo>
                      <a:lnTo>
                        <a:pt x="158" y="119"/>
                      </a:lnTo>
                      <a:lnTo>
                        <a:pt x="158" y="189"/>
                      </a:lnTo>
                      <a:lnTo>
                        <a:pt x="141" y="186"/>
                      </a:lnTo>
                      <a:lnTo>
                        <a:pt x="141" y="224"/>
                      </a:lnTo>
                      <a:lnTo>
                        <a:pt x="158" y="227"/>
                      </a:lnTo>
                      <a:lnTo>
                        <a:pt x="158" y="297"/>
                      </a:lnTo>
                      <a:lnTo>
                        <a:pt x="103" y="286"/>
                      </a:lnTo>
                      <a:lnTo>
                        <a:pt x="103" y="262"/>
                      </a:lnTo>
                      <a:lnTo>
                        <a:pt x="19" y="245"/>
                      </a:lnTo>
                      <a:lnTo>
                        <a:pt x="19" y="238"/>
                      </a:lnTo>
                      <a:lnTo>
                        <a:pt x="19" y="227"/>
                      </a:lnTo>
                      <a:lnTo>
                        <a:pt x="19" y="160"/>
                      </a:lnTo>
                      <a:lnTo>
                        <a:pt x="0" y="157"/>
                      </a:lnTo>
                      <a:lnTo>
                        <a:pt x="0" y="87"/>
                      </a:lnTo>
                      <a:lnTo>
                        <a:pt x="19" y="90"/>
                      </a:lnTo>
                      <a:lnTo>
                        <a:pt x="19" y="24"/>
                      </a:lnTo>
                      <a:lnTo>
                        <a:pt x="19" y="6"/>
                      </a:lnTo>
                      <a:lnTo>
                        <a:pt x="38" y="9"/>
                      </a:lnTo>
                      <a:lnTo>
                        <a:pt x="103" y="24"/>
                      </a:lnTo>
                      <a:lnTo>
                        <a:pt x="103" y="0"/>
                      </a:lnTo>
                      <a:close/>
                      <a:moveTo>
                        <a:pt x="38" y="94"/>
                      </a:moveTo>
                      <a:lnTo>
                        <a:pt x="55" y="98"/>
                      </a:lnTo>
                      <a:lnTo>
                        <a:pt x="55" y="168"/>
                      </a:lnTo>
                      <a:lnTo>
                        <a:pt x="38" y="164"/>
                      </a:lnTo>
                      <a:lnTo>
                        <a:pt x="38" y="230"/>
                      </a:lnTo>
                      <a:lnTo>
                        <a:pt x="103" y="245"/>
                      </a:lnTo>
                      <a:lnTo>
                        <a:pt x="103" y="216"/>
                      </a:lnTo>
                      <a:lnTo>
                        <a:pt x="122" y="219"/>
                      </a:lnTo>
                      <a:lnTo>
                        <a:pt x="122" y="183"/>
                      </a:lnTo>
                      <a:lnTo>
                        <a:pt x="103" y="178"/>
                      </a:lnTo>
                      <a:lnTo>
                        <a:pt x="103" y="108"/>
                      </a:lnTo>
                      <a:lnTo>
                        <a:pt x="122" y="111"/>
                      </a:lnTo>
                      <a:lnTo>
                        <a:pt x="122" y="73"/>
                      </a:lnTo>
                      <a:lnTo>
                        <a:pt x="103" y="70"/>
                      </a:lnTo>
                      <a:lnTo>
                        <a:pt x="103" y="41"/>
                      </a:lnTo>
                      <a:lnTo>
                        <a:pt x="38" y="27"/>
                      </a:lnTo>
                      <a:lnTo>
                        <a:pt x="38" y="9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5" name="Text Box 62"/>
              <p:cNvSpPr txBox="1">
                <a:spLocks noChangeArrowheads="1"/>
              </p:cNvSpPr>
              <p:nvPr/>
            </p:nvSpPr>
            <p:spPr bwMode="auto">
              <a:xfrm>
                <a:off x="1973" y="2058"/>
                <a:ext cx="499" cy="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3423" tIns="41711" rIns="83423" bIns="41711"/>
              <a:lstStyle>
                <a:lvl1pPr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1pPr>
                <a:lvl2pPr marL="742950" indent="-28575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2pPr>
                <a:lvl3pPr marL="11430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3pPr>
                <a:lvl4pPr marL="16002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4pPr>
                <a:lvl5pPr marL="20574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5pPr>
                <a:lvl6pPr marL="25146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6pPr>
                <a:lvl7pPr marL="29718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7pPr>
                <a:lvl8pPr marL="34290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8pPr>
                <a:lvl9pPr marL="38862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9pPr>
              </a:lstStyle>
              <a:p>
                <a:pPr eaLnBrk="0" hangingPunct="0">
                  <a:lnSpc>
                    <a:spcPct val="100000"/>
                  </a:lnSpc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  <a:latin typeface="微软雅黑" pitchFamily="34" charset="-122"/>
                  </a:rPr>
                  <a:t>AS</a:t>
                </a:r>
              </a:p>
            </p:txBody>
          </p:sp>
        </p:grpSp>
        <p:grpSp>
          <p:nvGrpSpPr>
            <p:cNvPr id="23" name="Group 147"/>
            <p:cNvGrpSpPr>
              <a:grpSpLocks/>
            </p:cNvGrpSpPr>
            <p:nvPr/>
          </p:nvGrpSpPr>
          <p:grpSpPr bwMode="auto">
            <a:xfrm>
              <a:off x="565150" y="3398838"/>
              <a:ext cx="176213" cy="333375"/>
              <a:chOff x="1515" y="1842"/>
              <a:chExt cx="184" cy="228"/>
            </a:xfrm>
          </p:grpSpPr>
          <p:sp>
            <p:nvSpPr>
              <p:cNvPr id="251" name="Rectangle 148"/>
              <p:cNvSpPr>
                <a:spLocks noChangeArrowheads="1"/>
              </p:cNvSpPr>
              <p:nvPr/>
            </p:nvSpPr>
            <p:spPr bwMode="auto">
              <a:xfrm>
                <a:off x="1515" y="1963"/>
                <a:ext cx="18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HSS</a:t>
                </a:r>
              </a:p>
            </p:txBody>
          </p:sp>
          <p:grpSp>
            <p:nvGrpSpPr>
              <p:cNvPr id="24" name="Group 149"/>
              <p:cNvGrpSpPr>
                <a:grpSpLocks noChangeAspect="1"/>
              </p:cNvGrpSpPr>
              <p:nvPr/>
            </p:nvGrpSpPr>
            <p:grpSpPr bwMode="auto">
              <a:xfrm>
                <a:off x="1555" y="1842"/>
                <a:ext cx="100" cy="128"/>
                <a:chOff x="2500" y="2120"/>
                <a:chExt cx="411" cy="522"/>
              </a:xfrm>
            </p:grpSpPr>
            <p:sp>
              <p:nvSpPr>
                <p:cNvPr id="253" name="AutoShape 15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00" y="2120"/>
                  <a:ext cx="411" cy="5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4" name="Freeform 151"/>
                <p:cNvSpPr>
                  <a:spLocks/>
                </p:cNvSpPr>
                <p:nvPr/>
              </p:nvSpPr>
              <p:spPr bwMode="auto">
                <a:xfrm>
                  <a:off x="2500" y="2120"/>
                  <a:ext cx="411" cy="522"/>
                </a:xfrm>
                <a:custGeom>
                  <a:avLst/>
                  <a:gdLst>
                    <a:gd name="T0" fmla="*/ 0 w 12741"/>
                    <a:gd name="T1" fmla="*/ 0 h 16182"/>
                    <a:gd name="T2" fmla="*/ 0 w 12741"/>
                    <a:gd name="T3" fmla="*/ 0 h 16182"/>
                    <a:gd name="T4" fmla="*/ 0 w 12741"/>
                    <a:gd name="T5" fmla="*/ 0 h 16182"/>
                    <a:gd name="T6" fmla="*/ 0 w 12741"/>
                    <a:gd name="T7" fmla="*/ 0 h 16182"/>
                    <a:gd name="T8" fmla="*/ 0 w 12741"/>
                    <a:gd name="T9" fmla="*/ 0 h 16182"/>
                    <a:gd name="T10" fmla="*/ 0 w 12741"/>
                    <a:gd name="T11" fmla="*/ 0 h 16182"/>
                    <a:gd name="T12" fmla="*/ 0 w 12741"/>
                    <a:gd name="T13" fmla="*/ 0 h 16182"/>
                    <a:gd name="T14" fmla="*/ 0 w 12741"/>
                    <a:gd name="T15" fmla="*/ 0 h 16182"/>
                    <a:gd name="T16" fmla="*/ 0 w 12741"/>
                    <a:gd name="T17" fmla="*/ 0 h 16182"/>
                    <a:gd name="T18" fmla="*/ 0 w 12741"/>
                    <a:gd name="T19" fmla="*/ 0 h 16182"/>
                    <a:gd name="T20" fmla="*/ 0 w 12741"/>
                    <a:gd name="T21" fmla="*/ 0 h 16182"/>
                    <a:gd name="T22" fmla="*/ 0 w 12741"/>
                    <a:gd name="T23" fmla="*/ 0 h 16182"/>
                    <a:gd name="T24" fmla="*/ 0 w 12741"/>
                    <a:gd name="T25" fmla="*/ 0 h 16182"/>
                    <a:gd name="T26" fmla="*/ 0 w 12741"/>
                    <a:gd name="T27" fmla="*/ 0 h 16182"/>
                    <a:gd name="T28" fmla="*/ 0 w 12741"/>
                    <a:gd name="T29" fmla="*/ 0 h 16182"/>
                    <a:gd name="T30" fmla="*/ 0 w 12741"/>
                    <a:gd name="T31" fmla="*/ 0 h 16182"/>
                    <a:gd name="T32" fmla="*/ 0 w 12741"/>
                    <a:gd name="T33" fmla="*/ 0 h 16182"/>
                    <a:gd name="T34" fmla="*/ 0 w 12741"/>
                    <a:gd name="T35" fmla="*/ 0 h 16182"/>
                    <a:gd name="T36" fmla="*/ 0 w 12741"/>
                    <a:gd name="T37" fmla="*/ 0 h 16182"/>
                    <a:gd name="T38" fmla="*/ 0 w 12741"/>
                    <a:gd name="T39" fmla="*/ 0 h 16182"/>
                    <a:gd name="T40" fmla="*/ 0 w 12741"/>
                    <a:gd name="T41" fmla="*/ 0 h 16182"/>
                    <a:gd name="T42" fmla="*/ 0 w 12741"/>
                    <a:gd name="T43" fmla="*/ 0 h 16182"/>
                    <a:gd name="T44" fmla="*/ 0 w 12741"/>
                    <a:gd name="T45" fmla="*/ 0 h 16182"/>
                    <a:gd name="T46" fmla="*/ 0 w 12741"/>
                    <a:gd name="T47" fmla="*/ 0 h 16182"/>
                    <a:gd name="T48" fmla="*/ 0 w 12741"/>
                    <a:gd name="T49" fmla="*/ 0 h 16182"/>
                    <a:gd name="T50" fmla="*/ 0 w 12741"/>
                    <a:gd name="T51" fmla="*/ 0 h 16182"/>
                    <a:gd name="T52" fmla="*/ 0 w 12741"/>
                    <a:gd name="T53" fmla="*/ 0 h 16182"/>
                    <a:gd name="T54" fmla="*/ 0 w 12741"/>
                    <a:gd name="T55" fmla="*/ 0 h 16182"/>
                    <a:gd name="T56" fmla="*/ 0 w 12741"/>
                    <a:gd name="T57" fmla="*/ 0 h 16182"/>
                    <a:gd name="T58" fmla="*/ 0 w 12741"/>
                    <a:gd name="T59" fmla="*/ 0 h 16182"/>
                    <a:gd name="T60" fmla="*/ 0 w 12741"/>
                    <a:gd name="T61" fmla="*/ 0 h 16182"/>
                    <a:gd name="T62" fmla="*/ 0 w 12741"/>
                    <a:gd name="T63" fmla="*/ 0 h 16182"/>
                    <a:gd name="T64" fmla="*/ 0 w 12741"/>
                    <a:gd name="T65" fmla="*/ 0 h 16182"/>
                    <a:gd name="T66" fmla="*/ 0 w 12741"/>
                    <a:gd name="T67" fmla="*/ 0 h 16182"/>
                    <a:gd name="T68" fmla="*/ 0 w 12741"/>
                    <a:gd name="T69" fmla="*/ 0 h 16182"/>
                    <a:gd name="T70" fmla="*/ 0 w 12741"/>
                    <a:gd name="T71" fmla="*/ 0 h 16182"/>
                    <a:gd name="T72" fmla="*/ 0 w 12741"/>
                    <a:gd name="T73" fmla="*/ 0 h 16182"/>
                    <a:gd name="T74" fmla="*/ 0 w 12741"/>
                    <a:gd name="T75" fmla="*/ 0 h 16182"/>
                    <a:gd name="T76" fmla="*/ 0 w 12741"/>
                    <a:gd name="T77" fmla="*/ 0 h 16182"/>
                    <a:gd name="T78" fmla="*/ 0 w 12741"/>
                    <a:gd name="T79" fmla="*/ 0 h 16182"/>
                    <a:gd name="T80" fmla="*/ 0 w 12741"/>
                    <a:gd name="T81" fmla="*/ 0 h 16182"/>
                    <a:gd name="T82" fmla="*/ 0 w 12741"/>
                    <a:gd name="T83" fmla="*/ 0 h 16182"/>
                    <a:gd name="T84" fmla="*/ 0 w 12741"/>
                    <a:gd name="T85" fmla="*/ 0 h 16182"/>
                    <a:gd name="T86" fmla="*/ 0 w 12741"/>
                    <a:gd name="T87" fmla="*/ 0 h 16182"/>
                    <a:gd name="T88" fmla="*/ 0 w 12741"/>
                    <a:gd name="T89" fmla="*/ 0 h 16182"/>
                    <a:gd name="T90" fmla="*/ 0 w 12741"/>
                    <a:gd name="T91" fmla="*/ 0 h 16182"/>
                    <a:gd name="T92" fmla="*/ 0 w 12741"/>
                    <a:gd name="T93" fmla="*/ 0 h 16182"/>
                    <a:gd name="T94" fmla="*/ 0 w 12741"/>
                    <a:gd name="T95" fmla="*/ 0 h 16182"/>
                    <a:gd name="T96" fmla="*/ 0 w 12741"/>
                    <a:gd name="T97" fmla="*/ 0 h 16182"/>
                    <a:gd name="T98" fmla="*/ 0 w 12741"/>
                    <a:gd name="T99" fmla="*/ 0 h 16182"/>
                    <a:gd name="T100" fmla="*/ 0 w 12741"/>
                    <a:gd name="T101" fmla="*/ 0 h 16182"/>
                    <a:gd name="T102" fmla="*/ 0 w 12741"/>
                    <a:gd name="T103" fmla="*/ 0 h 16182"/>
                    <a:gd name="T104" fmla="*/ 0 w 12741"/>
                    <a:gd name="T105" fmla="*/ 0 h 16182"/>
                    <a:gd name="T106" fmla="*/ 0 w 12741"/>
                    <a:gd name="T107" fmla="*/ 0 h 16182"/>
                    <a:gd name="T108" fmla="*/ 0 w 12741"/>
                    <a:gd name="T109" fmla="*/ 0 h 16182"/>
                    <a:gd name="T110" fmla="*/ 0 w 12741"/>
                    <a:gd name="T111" fmla="*/ 0 h 16182"/>
                    <a:gd name="T112" fmla="*/ 0 w 12741"/>
                    <a:gd name="T113" fmla="*/ 0 h 16182"/>
                    <a:gd name="T114" fmla="*/ 0 w 12741"/>
                    <a:gd name="T115" fmla="*/ 0 h 16182"/>
                    <a:gd name="T116" fmla="*/ 0 w 12741"/>
                    <a:gd name="T117" fmla="*/ 0 h 1618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12741"/>
                    <a:gd name="T178" fmla="*/ 0 h 16182"/>
                    <a:gd name="T179" fmla="*/ 12741 w 12741"/>
                    <a:gd name="T180" fmla="*/ 16182 h 1618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12741" h="16182">
                      <a:moveTo>
                        <a:pt x="12738" y="11970"/>
                      </a:moveTo>
                      <a:lnTo>
                        <a:pt x="12738" y="12101"/>
                      </a:lnTo>
                      <a:lnTo>
                        <a:pt x="12738" y="12233"/>
                      </a:lnTo>
                      <a:lnTo>
                        <a:pt x="12738" y="12365"/>
                      </a:lnTo>
                      <a:lnTo>
                        <a:pt x="12739" y="12497"/>
                      </a:lnTo>
                      <a:lnTo>
                        <a:pt x="12739" y="12629"/>
                      </a:lnTo>
                      <a:lnTo>
                        <a:pt x="12739" y="12761"/>
                      </a:lnTo>
                      <a:lnTo>
                        <a:pt x="12739" y="12892"/>
                      </a:lnTo>
                      <a:lnTo>
                        <a:pt x="12740" y="13023"/>
                      </a:lnTo>
                      <a:lnTo>
                        <a:pt x="12740" y="13155"/>
                      </a:lnTo>
                      <a:lnTo>
                        <a:pt x="12740" y="13286"/>
                      </a:lnTo>
                      <a:lnTo>
                        <a:pt x="12740" y="13418"/>
                      </a:lnTo>
                      <a:lnTo>
                        <a:pt x="12741" y="13549"/>
                      </a:lnTo>
                      <a:lnTo>
                        <a:pt x="12741" y="13680"/>
                      </a:lnTo>
                      <a:lnTo>
                        <a:pt x="12741" y="13811"/>
                      </a:lnTo>
                      <a:lnTo>
                        <a:pt x="12741" y="13942"/>
                      </a:lnTo>
                      <a:lnTo>
                        <a:pt x="12741" y="14072"/>
                      </a:lnTo>
                      <a:lnTo>
                        <a:pt x="12733" y="14172"/>
                      </a:lnTo>
                      <a:lnTo>
                        <a:pt x="12708" y="14273"/>
                      </a:lnTo>
                      <a:lnTo>
                        <a:pt x="12667" y="14372"/>
                      </a:lnTo>
                      <a:lnTo>
                        <a:pt x="12611" y="14471"/>
                      </a:lnTo>
                      <a:lnTo>
                        <a:pt x="12541" y="14568"/>
                      </a:lnTo>
                      <a:lnTo>
                        <a:pt x="12454" y="14665"/>
                      </a:lnTo>
                      <a:lnTo>
                        <a:pt x="12354" y="14760"/>
                      </a:lnTo>
                      <a:lnTo>
                        <a:pt x="12240" y="14854"/>
                      </a:lnTo>
                      <a:lnTo>
                        <a:pt x="12112" y="14946"/>
                      </a:lnTo>
                      <a:lnTo>
                        <a:pt x="11972" y="15036"/>
                      </a:lnTo>
                      <a:lnTo>
                        <a:pt x="11819" y="15125"/>
                      </a:lnTo>
                      <a:lnTo>
                        <a:pt x="11653" y="15211"/>
                      </a:lnTo>
                      <a:lnTo>
                        <a:pt x="11476" y="15295"/>
                      </a:lnTo>
                      <a:lnTo>
                        <a:pt x="11286" y="15376"/>
                      </a:lnTo>
                      <a:lnTo>
                        <a:pt x="11086" y="15454"/>
                      </a:lnTo>
                      <a:lnTo>
                        <a:pt x="10875" y="15529"/>
                      </a:lnTo>
                      <a:lnTo>
                        <a:pt x="10653" y="15601"/>
                      </a:lnTo>
                      <a:lnTo>
                        <a:pt x="10423" y="15670"/>
                      </a:lnTo>
                      <a:lnTo>
                        <a:pt x="10182" y="15736"/>
                      </a:lnTo>
                      <a:lnTo>
                        <a:pt x="9933" y="15797"/>
                      </a:lnTo>
                      <a:lnTo>
                        <a:pt x="9673" y="15855"/>
                      </a:lnTo>
                      <a:lnTo>
                        <a:pt x="9407" y="15909"/>
                      </a:lnTo>
                      <a:lnTo>
                        <a:pt x="9132" y="15958"/>
                      </a:lnTo>
                      <a:lnTo>
                        <a:pt x="8850" y="16003"/>
                      </a:lnTo>
                      <a:lnTo>
                        <a:pt x="8561" y="16043"/>
                      </a:lnTo>
                      <a:lnTo>
                        <a:pt x="8265" y="16079"/>
                      </a:lnTo>
                      <a:lnTo>
                        <a:pt x="7962" y="16110"/>
                      </a:lnTo>
                      <a:lnTo>
                        <a:pt x="7655" y="16135"/>
                      </a:lnTo>
                      <a:lnTo>
                        <a:pt x="7341" y="16156"/>
                      </a:lnTo>
                      <a:lnTo>
                        <a:pt x="7022" y="16170"/>
                      </a:lnTo>
                      <a:lnTo>
                        <a:pt x="6698" y="16179"/>
                      </a:lnTo>
                      <a:lnTo>
                        <a:pt x="6370" y="16182"/>
                      </a:lnTo>
                      <a:lnTo>
                        <a:pt x="6043" y="16179"/>
                      </a:lnTo>
                      <a:lnTo>
                        <a:pt x="5719" y="16170"/>
                      </a:lnTo>
                      <a:lnTo>
                        <a:pt x="5400" y="16156"/>
                      </a:lnTo>
                      <a:lnTo>
                        <a:pt x="5086" y="16135"/>
                      </a:lnTo>
                      <a:lnTo>
                        <a:pt x="4779" y="16110"/>
                      </a:lnTo>
                      <a:lnTo>
                        <a:pt x="4476" y="16079"/>
                      </a:lnTo>
                      <a:lnTo>
                        <a:pt x="4180" y="16043"/>
                      </a:lnTo>
                      <a:lnTo>
                        <a:pt x="3891" y="16003"/>
                      </a:lnTo>
                      <a:lnTo>
                        <a:pt x="3608" y="15958"/>
                      </a:lnTo>
                      <a:lnTo>
                        <a:pt x="3334" y="15909"/>
                      </a:lnTo>
                      <a:lnTo>
                        <a:pt x="3067" y="15855"/>
                      </a:lnTo>
                      <a:lnTo>
                        <a:pt x="2808" y="15797"/>
                      </a:lnTo>
                      <a:lnTo>
                        <a:pt x="2558" y="15736"/>
                      </a:lnTo>
                      <a:lnTo>
                        <a:pt x="2318" y="15670"/>
                      </a:lnTo>
                      <a:lnTo>
                        <a:pt x="2087" y="15601"/>
                      </a:lnTo>
                      <a:lnTo>
                        <a:pt x="1866" y="15529"/>
                      </a:lnTo>
                      <a:lnTo>
                        <a:pt x="1655" y="15454"/>
                      </a:lnTo>
                      <a:lnTo>
                        <a:pt x="1455" y="15376"/>
                      </a:lnTo>
                      <a:lnTo>
                        <a:pt x="1265" y="15295"/>
                      </a:lnTo>
                      <a:lnTo>
                        <a:pt x="1088" y="15211"/>
                      </a:lnTo>
                      <a:lnTo>
                        <a:pt x="922" y="15125"/>
                      </a:lnTo>
                      <a:lnTo>
                        <a:pt x="768" y="15036"/>
                      </a:lnTo>
                      <a:lnTo>
                        <a:pt x="628" y="14946"/>
                      </a:lnTo>
                      <a:lnTo>
                        <a:pt x="500" y="14854"/>
                      </a:lnTo>
                      <a:lnTo>
                        <a:pt x="387" y="14760"/>
                      </a:lnTo>
                      <a:lnTo>
                        <a:pt x="287" y="14665"/>
                      </a:lnTo>
                      <a:lnTo>
                        <a:pt x="200" y="14568"/>
                      </a:lnTo>
                      <a:lnTo>
                        <a:pt x="130" y="14471"/>
                      </a:lnTo>
                      <a:lnTo>
                        <a:pt x="73" y="14372"/>
                      </a:lnTo>
                      <a:lnTo>
                        <a:pt x="32" y="14273"/>
                      </a:lnTo>
                      <a:lnTo>
                        <a:pt x="8" y="14172"/>
                      </a:lnTo>
                      <a:lnTo>
                        <a:pt x="0" y="14072"/>
                      </a:lnTo>
                      <a:lnTo>
                        <a:pt x="0" y="13942"/>
                      </a:lnTo>
                      <a:lnTo>
                        <a:pt x="0" y="13811"/>
                      </a:lnTo>
                      <a:lnTo>
                        <a:pt x="0" y="13681"/>
                      </a:lnTo>
                      <a:lnTo>
                        <a:pt x="0" y="13549"/>
                      </a:lnTo>
                      <a:lnTo>
                        <a:pt x="0" y="13419"/>
                      </a:lnTo>
                      <a:lnTo>
                        <a:pt x="0" y="13287"/>
                      </a:lnTo>
                      <a:lnTo>
                        <a:pt x="0" y="13156"/>
                      </a:lnTo>
                      <a:lnTo>
                        <a:pt x="1" y="13023"/>
                      </a:lnTo>
                      <a:lnTo>
                        <a:pt x="1" y="12892"/>
                      </a:lnTo>
                      <a:lnTo>
                        <a:pt x="1" y="12761"/>
                      </a:lnTo>
                      <a:lnTo>
                        <a:pt x="1" y="12628"/>
                      </a:lnTo>
                      <a:lnTo>
                        <a:pt x="1" y="12497"/>
                      </a:lnTo>
                      <a:lnTo>
                        <a:pt x="1" y="12364"/>
                      </a:lnTo>
                      <a:lnTo>
                        <a:pt x="1" y="12233"/>
                      </a:lnTo>
                      <a:lnTo>
                        <a:pt x="1" y="12100"/>
                      </a:lnTo>
                      <a:lnTo>
                        <a:pt x="2" y="11969"/>
                      </a:lnTo>
                      <a:lnTo>
                        <a:pt x="1" y="11968"/>
                      </a:lnTo>
                      <a:lnTo>
                        <a:pt x="0" y="11968"/>
                      </a:lnTo>
                      <a:lnTo>
                        <a:pt x="0" y="11458"/>
                      </a:lnTo>
                      <a:lnTo>
                        <a:pt x="0" y="11457"/>
                      </a:lnTo>
                      <a:lnTo>
                        <a:pt x="0" y="11456"/>
                      </a:lnTo>
                      <a:lnTo>
                        <a:pt x="0" y="11455"/>
                      </a:lnTo>
                      <a:lnTo>
                        <a:pt x="0" y="11454"/>
                      </a:lnTo>
                      <a:lnTo>
                        <a:pt x="0" y="11448"/>
                      </a:lnTo>
                      <a:lnTo>
                        <a:pt x="0" y="11443"/>
                      </a:lnTo>
                      <a:lnTo>
                        <a:pt x="0" y="11438"/>
                      </a:lnTo>
                      <a:lnTo>
                        <a:pt x="0" y="11433"/>
                      </a:lnTo>
                      <a:lnTo>
                        <a:pt x="0" y="10747"/>
                      </a:lnTo>
                      <a:lnTo>
                        <a:pt x="0" y="10742"/>
                      </a:lnTo>
                      <a:lnTo>
                        <a:pt x="0" y="10737"/>
                      </a:lnTo>
                      <a:lnTo>
                        <a:pt x="0" y="10653"/>
                      </a:lnTo>
                      <a:lnTo>
                        <a:pt x="0" y="10569"/>
                      </a:lnTo>
                      <a:lnTo>
                        <a:pt x="0" y="10485"/>
                      </a:lnTo>
                      <a:lnTo>
                        <a:pt x="0" y="10401"/>
                      </a:lnTo>
                      <a:lnTo>
                        <a:pt x="0" y="10316"/>
                      </a:lnTo>
                      <a:lnTo>
                        <a:pt x="0" y="10231"/>
                      </a:lnTo>
                      <a:lnTo>
                        <a:pt x="0" y="10147"/>
                      </a:lnTo>
                      <a:lnTo>
                        <a:pt x="0" y="10062"/>
                      </a:lnTo>
                      <a:lnTo>
                        <a:pt x="0" y="9833"/>
                      </a:lnTo>
                      <a:lnTo>
                        <a:pt x="1" y="9833"/>
                      </a:lnTo>
                      <a:lnTo>
                        <a:pt x="1" y="9776"/>
                      </a:lnTo>
                      <a:lnTo>
                        <a:pt x="1" y="9720"/>
                      </a:lnTo>
                      <a:lnTo>
                        <a:pt x="1" y="9664"/>
                      </a:lnTo>
                      <a:lnTo>
                        <a:pt x="1" y="9608"/>
                      </a:lnTo>
                      <a:lnTo>
                        <a:pt x="1" y="9551"/>
                      </a:lnTo>
                      <a:lnTo>
                        <a:pt x="1" y="9495"/>
                      </a:lnTo>
                      <a:lnTo>
                        <a:pt x="1" y="9439"/>
                      </a:lnTo>
                      <a:lnTo>
                        <a:pt x="1" y="9383"/>
                      </a:lnTo>
                      <a:lnTo>
                        <a:pt x="1" y="9326"/>
                      </a:lnTo>
                      <a:lnTo>
                        <a:pt x="1" y="9270"/>
                      </a:lnTo>
                      <a:lnTo>
                        <a:pt x="1" y="9214"/>
                      </a:lnTo>
                      <a:lnTo>
                        <a:pt x="1" y="9157"/>
                      </a:lnTo>
                      <a:lnTo>
                        <a:pt x="1" y="9101"/>
                      </a:lnTo>
                      <a:lnTo>
                        <a:pt x="1" y="9045"/>
                      </a:lnTo>
                      <a:lnTo>
                        <a:pt x="1" y="8988"/>
                      </a:lnTo>
                      <a:lnTo>
                        <a:pt x="2" y="8931"/>
                      </a:lnTo>
                      <a:lnTo>
                        <a:pt x="1" y="8931"/>
                      </a:lnTo>
                      <a:lnTo>
                        <a:pt x="0" y="8931"/>
                      </a:lnTo>
                      <a:lnTo>
                        <a:pt x="0" y="7711"/>
                      </a:lnTo>
                      <a:lnTo>
                        <a:pt x="0" y="7706"/>
                      </a:lnTo>
                      <a:lnTo>
                        <a:pt x="0" y="7701"/>
                      </a:lnTo>
                      <a:lnTo>
                        <a:pt x="0" y="7617"/>
                      </a:lnTo>
                      <a:lnTo>
                        <a:pt x="0" y="7533"/>
                      </a:lnTo>
                      <a:lnTo>
                        <a:pt x="0" y="7449"/>
                      </a:lnTo>
                      <a:lnTo>
                        <a:pt x="0" y="7364"/>
                      </a:lnTo>
                      <a:lnTo>
                        <a:pt x="0" y="7280"/>
                      </a:lnTo>
                      <a:lnTo>
                        <a:pt x="0" y="7195"/>
                      </a:lnTo>
                      <a:lnTo>
                        <a:pt x="0" y="7110"/>
                      </a:lnTo>
                      <a:lnTo>
                        <a:pt x="0" y="7026"/>
                      </a:lnTo>
                      <a:lnTo>
                        <a:pt x="0" y="6796"/>
                      </a:lnTo>
                      <a:lnTo>
                        <a:pt x="1" y="6796"/>
                      </a:lnTo>
                      <a:lnTo>
                        <a:pt x="1" y="6736"/>
                      </a:lnTo>
                      <a:lnTo>
                        <a:pt x="1" y="6674"/>
                      </a:lnTo>
                      <a:lnTo>
                        <a:pt x="1" y="6613"/>
                      </a:lnTo>
                      <a:lnTo>
                        <a:pt x="1" y="6553"/>
                      </a:lnTo>
                      <a:lnTo>
                        <a:pt x="1" y="6492"/>
                      </a:lnTo>
                      <a:lnTo>
                        <a:pt x="1" y="6431"/>
                      </a:lnTo>
                      <a:lnTo>
                        <a:pt x="1" y="6370"/>
                      </a:lnTo>
                      <a:lnTo>
                        <a:pt x="1" y="6309"/>
                      </a:lnTo>
                      <a:lnTo>
                        <a:pt x="1" y="6248"/>
                      </a:lnTo>
                      <a:lnTo>
                        <a:pt x="1" y="6188"/>
                      </a:lnTo>
                      <a:lnTo>
                        <a:pt x="1" y="6126"/>
                      </a:lnTo>
                      <a:lnTo>
                        <a:pt x="1" y="6065"/>
                      </a:lnTo>
                      <a:lnTo>
                        <a:pt x="1" y="6005"/>
                      </a:lnTo>
                      <a:lnTo>
                        <a:pt x="1" y="5944"/>
                      </a:lnTo>
                      <a:lnTo>
                        <a:pt x="1" y="5883"/>
                      </a:lnTo>
                      <a:lnTo>
                        <a:pt x="2" y="5821"/>
                      </a:lnTo>
                      <a:lnTo>
                        <a:pt x="1" y="5821"/>
                      </a:lnTo>
                      <a:lnTo>
                        <a:pt x="0" y="5820"/>
                      </a:lnTo>
                      <a:lnTo>
                        <a:pt x="0" y="4601"/>
                      </a:lnTo>
                      <a:lnTo>
                        <a:pt x="0" y="4596"/>
                      </a:lnTo>
                      <a:lnTo>
                        <a:pt x="0" y="4591"/>
                      </a:lnTo>
                      <a:lnTo>
                        <a:pt x="0" y="4507"/>
                      </a:lnTo>
                      <a:lnTo>
                        <a:pt x="0" y="4423"/>
                      </a:lnTo>
                      <a:lnTo>
                        <a:pt x="0" y="4338"/>
                      </a:lnTo>
                      <a:lnTo>
                        <a:pt x="0" y="4254"/>
                      </a:lnTo>
                      <a:lnTo>
                        <a:pt x="0" y="4169"/>
                      </a:lnTo>
                      <a:lnTo>
                        <a:pt x="0" y="4085"/>
                      </a:lnTo>
                      <a:lnTo>
                        <a:pt x="0" y="4000"/>
                      </a:lnTo>
                      <a:lnTo>
                        <a:pt x="0" y="3915"/>
                      </a:lnTo>
                      <a:lnTo>
                        <a:pt x="0" y="3685"/>
                      </a:lnTo>
                      <a:lnTo>
                        <a:pt x="1" y="3685"/>
                      </a:lnTo>
                      <a:lnTo>
                        <a:pt x="1" y="3579"/>
                      </a:lnTo>
                      <a:lnTo>
                        <a:pt x="1" y="3473"/>
                      </a:lnTo>
                      <a:lnTo>
                        <a:pt x="1" y="3367"/>
                      </a:lnTo>
                      <a:lnTo>
                        <a:pt x="1" y="3260"/>
                      </a:lnTo>
                      <a:lnTo>
                        <a:pt x="1" y="3153"/>
                      </a:lnTo>
                      <a:lnTo>
                        <a:pt x="1" y="3046"/>
                      </a:lnTo>
                      <a:lnTo>
                        <a:pt x="1" y="2940"/>
                      </a:lnTo>
                      <a:lnTo>
                        <a:pt x="1" y="2833"/>
                      </a:lnTo>
                      <a:lnTo>
                        <a:pt x="1" y="2727"/>
                      </a:lnTo>
                      <a:lnTo>
                        <a:pt x="1" y="2619"/>
                      </a:lnTo>
                      <a:lnTo>
                        <a:pt x="1" y="2513"/>
                      </a:lnTo>
                      <a:lnTo>
                        <a:pt x="1" y="2407"/>
                      </a:lnTo>
                      <a:lnTo>
                        <a:pt x="1" y="2300"/>
                      </a:lnTo>
                      <a:lnTo>
                        <a:pt x="2" y="2194"/>
                      </a:lnTo>
                      <a:lnTo>
                        <a:pt x="2" y="2087"/>
                      </a:lnTo>
                      <a:lnTo>
                        <a:pt x="2" y="1981"/>
                      </a:lnTo>
                      <a:lnTo>
                        <a:pt x="1" y="1971"/>
                      </a:lnTo>
                      <a:lnTo>
                        <a:pt x="0" y="1961"/>
                      </a:lnTo>
                      <a:lnTo>
                        <a:pt x="0" y="1952"/>
                      </a:lnTo>
                      <a:lnTo>
                        <a:pt x="0" y="1942"/>
                      </a:lnTo>
                      <a:lnTo>
                        <a:pt x="8" y="1842"/>
                      </a:lnTo>
                      <a:lnTo>
                        <a:pt x="32" y="1743"/>
                      </a:lnTo>
                      <a:lnTo>
                        <a:pt x="73" y="1646"/>
                      </a:lnTo>
                      <a:lnTo>
                        <a:pt x="130" y="1550"/>
                      </a:lnTo>
                      <a:lnTo>
                        <a:pt x="200" y="1456"/>
                      </a:lnTo>
                      <a:lnTo>
                        <a:pt x="287" y="1364"/>
                      </a:lnTo>
                      <a:lnTo>
                        <a:pt x="387" y="1274"/>
                      </a:lnTo>
                      <a:lnTo>
                        <a:pt x="500" y="1185"/>
                      </a:lnTo>
                      <a:lnTo>
                        <a:pt x="628" y="1099"/>
                      </a:lnTo>
                      <a:lnTo>
                        <a:pt x="768" y="1016"/>
                      </a:lnTo>
                      <a:lnTo>
                        <a:pt x="922" y="935"/>
                      </a:lnTo>
                      <a:lnTo>
                        <a:pt x="1088" y="856"/>
                      </a:lnTo>
                      <a:lnTo>
                        <a:pt x="1265" y="780"/>
                      </a:lnTo>
                      <a:lnTo>
                        <a:pt x="1455" y="707"/>
                      </a:lnTo>
                      <a:lnTo>
                        <a:pt x="1655" y="636"/>
                      </a:lnTo>
                      <a:lnTo>
                        <a:pt x="1866" y="568"/>
                      </a:lnTo>
                      <a:lnTo>
                        <a:pt x="2087" y="505"/>
                      </a:lnTo>
                      <a:lnTo>
                        <a:pt x="2318" y="443"/>
                      </a:lnTo>
                      <a:lnTo>
                        <a:pt x="2558" y="386"/>
                      </a:lnTo>
                      <a:lnTo>
                        <a:pt x="2808" y="332"/>
                      </a:lnTo>
                      <a:lnTo>
                        <a:pt x="3067" y="281"/>
                      </a:lnTo>
                      <a:lnTo>
                        <a:pt x="3334" y="235"/>
                      </a:lnTo>
                      <a:lnTo>
                        <a:pt x="3608" y="191"/>
                      </a:lnTo>
                      <a:lnTo>
                        <a:pt x="3891" y="153"/>
                      </a:lnTo>
                      <a:lnTo>
                        <a:pt x="4180" y="118"/>
                      </a:lnTo>
                      <a:lnTo>
                        <a:pt x="4476" y="87"/>
                      </a:lnTo>
                      <a:lnTo>
                        <a:pt x="4779" y="62"/>
                      </a:lnTo>
                      <a:lnTo>
                        <a:pt x="5086" y="39"/>
                      </a:lnTo>
                      <a:lnTo>
                        <a:pt x="5400" y="22"/>
                      </a:lnTo>
                      <a:lnTo>
                        <a:pt x="5719" y="10"/>
                      </a:lnTo>
                      <a:lnTo>
                        <a:pt x="6043" y="3"/>
                      </a:lnTo>
                      <a:lnTo>
                        <a:pt x="6370" y="0"/>
                      </a:lnTo>
                      <a:lnTo>
                        <a:pt x="6698" y="3"/>
                      </a:lnTo>
                      <a:lnTo>
                        <a:pt x="7022" y="10"/>
                      </a:lnTo>
                      <a:lnTo>
                        <a:pt x="7341" y="22"/>
                      </a:lnTo>
                      <a:lnTo>
                        <a:pt x="7655" y="39"/>
                      </a:lnTo>
                      <a:lnTo>
                        <a:pt x="7962" y="62"/>
                      </a:lnTo>
                      <a:lnTo>
                        <a:pt x="8265" y="87"/>
                      </a:lnTo>
                      <a:lnTo>
                        <a:pt x="8561" y="118"/>
                      </a:lnTo>
                      <a:lnTo>
                        <a:pt x="8850" y="153"/>
                      </a:lnTo>
                      <a:lnTo>
                        <a:pt x="9132" y="191"/>
                      </a:lnTo>
                      <a:lnTo>
                        <a:pt x="9407" y="235"/>
                      </a:lnTo>
                      <a:lnTo>
                        <a:pt x="9673" y="281"/>
                      </a:lnTo>
                      <a:lnTo>
                        <a:pt x="9933" y="332"/>
                      </a:lnTo>
                      <a:lnTo>
                        <a:pt x="10182" y="386"/>
                      </a:lnTo>
                      <a:lnTo>
                        <a:pt x="10423" y="443"/>
                      </a:lnTo>
                      <a:lnTo>
                        <a:pt x="10653" y="505"/>
                      </a:lnTo>
                      <a:lnTo>
                        <a:pt x="10875" y="568"/>
                      </a:lnTo>
                      <a:lnTo>
                        <a:pt x="11086" y="636"/>
                      </a:lnTo>
                      <a:lnTo>
                        <a:pt x="11286" y="707"/>
                      </a:lnTo>
                      <a:lnTo>
                        <a:pt x="11476" y="780"/>
                      </a:lnTo>
                      <a:lnTo>
                        <a:pt x="11653" y="856"/>
                      </a:lnTo>
                      <a:lnTo>
                        <a:pt x="11819" y="935"/>
                      </a:lnTo>
                      <a:lnTo>
                        <a:pt x="11972" y="1016"/>
                      </a:lnTo>
                      <a:lnTo>
                        <a:pt x="12112" y="1099"/>
                      </a:lnTo>
                      <a:lnTo>
                        <a:pt x="12240" y="1185"/>
                      </a:lnTo>
                      <a:lnTo>
                        <a:pt x="12354" y="1274"/>
                      </a:lnTo>
                      <a:lnTo>
                        <a:pt x="12454" y="1364"/>
                      </a:lnTo>
                      <a:lnTo>
                        <a:pt x="12541" y="1456"/>
                      </a:lnTo>
                      <a:lnTo>
                        <a:pt x="12611" y="1550"/>
                      </a:lnTo>
                      <a:lnTo>
                        <a:pt x="12667" y="1646"/>
                      </a:lnTo>
                      <a:lnTo>
                        <a:pt x="12708" y="1743"/>
                      </a:lnTo>
                      <a:lnTo>
                        <a:pt x="12733" y="1842"/>
                      </a:lnTo>
                      <a:lnTo>
                        <a:pt x="12741" y="1942"/>
                      </a:lnTo>
                      <a:lnTo>
                        <a:pt x="12741" y="1956"/>
                      </a:lnTo>
                      <a:lnTo>
                        <a:pt x="12740" y="1971"/>
                      </a:lnTo>
                      <a:lnTo>
                        <a:pt x="12739" y="1985"/>
                      </a:lnTo>
                      <a:lnTo>
                        <a:pt x="12738" y="2000"/>
                      </a:lnTo>
                      <a:lnTo>
                        <a:pt x="12738" y="2106"/>
                      </a:lnTo>
                      <a:lnTo>
                        <a:pt x="12738" y="2211"/>
                      </a:lnTo>
                      <a:lnTo>
                        <a:pt x="12738" y="2316"/>
                      </a:lnTo>
                      <a:lnTo>
                        <a:pt x="12738" y="2421"/>
                      </a:lnTo>
                      <a:lnTo>
                        <a:pt x="12738" y="2526"/>
                      </a:lnTo>
                      <a:lnTo>
                        <a:pt x="12738" y="2632"/>
                      </a:lnTo>
                      <a:lnTo>
                        <a:pt x="12738" y="2737"/>
                      </a:lnTo>
                      <a:lnTo>
                        <a:pt x="12738" y="2842"/>
                      </a:lnTo>
                      <a:lnTo>
                        <a:pt x="12738" y="2948"/>
                      </a:lnTo>
                      <a:lnTo>
                        <a:pt x="12739" y="3053"/>
                      </a:lnTo>
                      <a:lnTo>
                        <a:pt x="12739" y="3159"/>
                      </a:lnTo>
                      <a:lnTo>
                        <a:pt x="12739" y="3264"/>
                      </a:lnTo>
                      <a:lnTo>
                        <a:pt x="12739" y="3370"/>
                      </a:lnTo>
                      <a:lnTo>
                        <a:pt x="12739" y="3475"/>
                      </a:lnTo>
                      <a:lnTo>
                        <a:pt x="12740" y="3580"/>
                      </a:lnTo>
                      <a:lnTo>
                        <a:pt x="12740" y="3685"/>
                      </a:lnTo>
                      <a:lnTo>
                        <a:pt x="12740" y="3778"/>
                      </a:lnTo>
                      <a:lnTo>
                        <a:pt x="12740" y="3820"/>
                      </a:lnTo>
                      <a:lnTo>
                        <a:pt x="12740" y="3869"/>
                      </a:lnTo>
                      <a:lnTo>
                        <a:pt x="12740" y="3916"/>
                      </a:lnTo>
                      <a:lnTo>
                        <a:pt x="12740" y="3965"/>
                      </a:lnTo>
                      <a:lnTo>
                        <a:pt x="12740" y="4013"/>
                      </a:lnTo>
                      <a:lnTo>
                        <a:pt x="12740" y="4062"/>
                      </a:lnTo>
                      <a:lnTo>
                        <a:pt x="12740" y="4109"/>
                      </a:lnTo>
                      <a:lnTo>
                        <a:pt x="12740" y="4158"/>
                      </a:lnTo>
                      <a:lnTo>
                        <a:pt x="12741" y="4206"/>
                      </a:lnTo>
                      <a:lnTo>
                        <a:pt x="12741" y="4254"/>
                      </a:lnTo>
                      <a:lnTo>
                        <a:pt x="12741" y="4302"/>
                      </a:lnTo>
                      <a:lnTo>
                        <a:pt x="12741" y="4351"/>
                      </a:lnTo>
                      <a:lnTo>
                        <a:pt x="12741" y="4398"/>
                      </a:lnTo>
                      <a:lnTo>
                        <a:pt x="12741" y="4447"/>
                      </a:lnTo>
                      <a:lnTo>
                        <a:pt x="12741" y="4495"/>
                      </a:lnTo>
                      <a:lnTo>
                        <a:pt x="12741" y="4543"/>
                      </a:lnTo>
                      <a:lnTo>
                        <a:pt x="12741" y="4591"/>
                      </a:lnTo>
                      <a:lnTo>
                        <a:pt x="12741" y="4602"/>
                      </a:lnTo>
                      <a:lnTo>
                        <a:pt x="12740" y="4612"/>
                      </a:lnTo>
                      <a:lnTo>
                        <a:pt x="12740" y="5821"/>
                      </a:lnTo>
                      <a:lnTo>
                        <a:pt x="12739" y="5821"/>
                      </a:lnTo>
                      <a:lnTo>
                        <a:pt x="12738" y="5822"/>
                      </a:lnTo>
                      <a:lnTo>
                        <a:pt x="12738" y="5884"/>
                      </a:lnTo>
                      <a:lnTo>
                        <a:pt x="12738" y="5945"/>
                      </a:lnTo>
                      <a:lnTo>
                        <a:pt x="12738" y="6006"/>
                      </a:lnTo>
                      <a:lnTo>
                        <a:pt x="12738" y="6066"/>
                      </a:lnTo>
                      <a:lnTo>
                        <a:pt x="12738" y="6127"/>
                      </a:lnTo>
                      <a:lnTo>
                        <a:pt x="12739" y="6188"/>
                      </a:lnTo>
                      <a:lnTo>
                        <a:pt x="12739" y="6248"/>
                      </a:lnTo>
                      <a:lnTo>
                        <a:pt x="12739" y="6310"/>
                      </a:lnTo>
                      <a:lnTo>
                        <a:pt x="12739" y="6371"/>
                      </a:lnTo>
                      <a:lnTo>
                        <a:pt x="12739" y="6431"/>
                      </a:lnTo>
                      <a:lnTo>
                        <a:pt x="12739" y="6492"/>
                      </a:lnTo>
                      <a:lnTo>
                        <a:pt x="12739" y="6553"/>
                      </a:lnTo>
                      <a:lnTo>
                        <a:pt x="12739" y="6613"/>
                      </a:lnTo>
                      <a:lnTo>
                        <a:pt x="12740" y="6674"/>
                      </a:lnTo>
                      <a:lnTo>
                        <a:pt x="12740" y="6735"/>
                      </a:lnTo>
                      <a:lnTo>
                        <a:pt x="12740" y="6795"/>
                      </a:lnTo>
                      <a:lnTo>
                        <a:pt x="12740" y="6889"/>
                      </a:lnTo>
                      <a:lnTo>
                        <a:pt x="12740" y="6930"/>
                      </a:lnTo>
                      <a:lnTo>
                        <a:pt x="12740" y="6978"/>
                      </a:lnTo>
                      <a:lnTo>
                        <a:pt x="12740" y="7027"/>
                      </a:lnTo>
                      <a:lnTo>
                        <a:pt x="12740" y="7076"/>
                      </a:lnTo>
                      <a:lnTo>
                        <a:pt x="12740" y="7123"/>
                      </a:lnTo>
                      <a:lnTo>
                        <a:pt x="12740" y="7172"/>
                      </a:lnTo>
                      <a:lnTo>
                        <a:pt x="12740" y="7220"/>
                      </a:lnTo>
                      <a:lnTo>
                        <a:pt x="12740" y="7269"/>
                      </a:lnTo>
                      <a:lnTo>
                        <a:pt x="12741" y="7316"/>
                      </a:lnTo>
                      <a:lnTo>
                        <a:pt x="12741" y="7365"/>
                      </a:lnTo>
                      <a:lnTo>
                        <a:pt x="12741" y="7412"/>
                      </a:lnTo>
                      <a:lnTo>
                        <a:pt x="12741" y="7461"/>
                      </a:lnTo>
                      <a:lnTo>
                        <a:pt x="12741" y="7508"/>
                      </a:lnTo>
                      <a:lnTo>
                        <a:pt x="12741" y="7557"/>
                      </a:lnTo>
                      <a:lnTo>
                        <a:pt x="12741" y="7605"/>
                      </a:lnTo>
                      <a:lnTo>
                        <a:pt x="12741" y="7653"/>
                      </a:lnTo>
                      <a:lnTo>
                        <a:pt x="12741" y="7701"/>
                      </a:lnTo>
                      <a:lnTo>
                        <a:pt x="12741" y="7712"/>
                      </a:lnTo>
                      <a:lnTo>
                        <a:pt x="12740" y="7723"/>
                      </a:lnTo>
                      <a:lnTo>
                        <a:pt x="12740" y="8931"/>
                      </a:lnTo>
                      <a:lnTo>
                        <a:pt x="12739" y="8932"/>
                      </a:lnTo>
                      <a:lnTo>
                        <a:pt x="12738" y="8933"/>
                      </a:lnTo>
                      <a:lnTo>
                        <a:pt x="12738" y="8989"/>
                      </a:lnTo>
                      <a:lnTo>
                        <a:pt x="12738" y="9046"/>
                      </a:lnTo>
                      <a:lnTo>
                        <a:pt x="12738" y="9102"/>
                      </a:lnTo>
                      <a:lnTo>
                        <a:pt x="12739" y="9158"/>
                      </a:lnTo>
                      <a:lnTo>
                        <a:pt x="12739" y="9215"/>
                      </a:lnTo>
                      <a:lnTo>
                        <a:pt x="12739" y="9270"/>
                      </a:lnTo>
                      <a:lnTo>
                        <a:pt x="12739" y="9327"/>
                      </a:lnTo>
                      <a:lnTo>
                        <a:pt x="12739" y="9383"/>
                      </a:lnTo>
                      <a:lnTo>
                        <a:pt x="12739" y="9439"/>
                      </a:lnTo>
                      <a:lnTo>
                        <a:pt x="12739" y="9495"/>
                      </a:lnTo>
                      <a:lnTo>
                        <a:pt x="12739" y="9551"/>
                      </a:lnTo>
                      <a:lnTo>
                        <a:pt x="12739" y="9608"/>
                      </a:lnTo>
                      <a:lnTo>
                        <a:pt x="12739" y="9664"/>
                      </a:lnTo>
                      <a:lnTo>
                        <a:pt x="12740" y="9719"/>
                      </a:lnTo>
                      <a:lnTo>
                        <a:pt x="12740" y="9776"/>
                      </a:lnTo>
                      <a:lnTo>
                        <a:pt x="12740" y="9832"/>
                      </a:lnTo>
                      <a:lnTo>
                        <a:pt x="12740" y="9833"/>
                      </a:lnTo>
                      <a:lnTo>
                        <a:pt x="12740" y="9926"/>
                      </a:lnTo>
                      <a:lnTo>
                        <a:pt x="12740" y="9966"/>
                      </a:lnTo>
                      <a:lnTo>
                        <a:pt x="12740" y="10015"/>
                      </a:lnTo>
                      <a:lnTo>
                        <a:pt x="12740" y="10063"/>
                      </a:lnTo>
                      <a:lnTo>
                        <a:pt x="12740" y="10112"/>
                      </a:lnTo>
                      <a:lnTo>
                        <a:pt x="12740" y="10159"/>
                      </a:lnTo>
                      <a:lnTo>
                        <a:pt x="12740" y="10208"/>
                      </a:lnTo>
                      <a:lnTo>
                        <a:pt x="12740" y="10256"/>
                      </a:lnTo>
                      <a:lnTo>
                        <a:pt x="12740" y="10305"/>
                      </a:lnTo>
                      <a:lnTo>
                        <a:pt x="12741" y="10352"/>
                      </a:lnTo>
                      <a:lnTo>
                        <a:pt x="12741" y="10401"/>
                      </a:lnTo>
                      <a:lnTo>
                        <a:pt x="12741" y="10450"/>
                      </a:lnTo>
                      <a:lnTo>
                        <a:pt x="12741" y="10497"/>
                      </a:lnTo>
                      <a:lnTo>
                        <a:pt x="12741" y="10546"/>
                      </a:lnTo>
                      <a:lnTo>
                        <a:pt x="12741" y="10593"/>
                      </a:lnTo>
                      <a:lnTo>
                        <a:pt x="12741" y="10642"/>
                      </a:lnTo>
                      <a:lnTo>
                        <a:pt x="12741" y="10689"/>
                      </a:lnTo>
                      <a:lnTo>
                        <a:pt x="12741" y="10737"/>
                      </a:lnTo>
                      <a:lnTo>
                        <a:pt x="12741" y="10748"/>
                      </a:lnTo>
                      <a:lnTo>
                        <a:pt x="12740" y="10759"/>
                      </a:lnTo>
                      <a:lnTo>
                        <a:pt x="12740" y="11420"/>
                      </a:lnTo>
                      <a:lnTo>
                        <a:pt x="12741" y="11432"/>
                      </a:lnTo>
                      <a:lnTo>
                        <a:pt x="12741" y="11443"/>
                      </a:lnTo>
                      <a:lnTo>
                        <a:pt x="12741" y="11454"/>
                      </a:lnTo>
                      <a:lnTo>
                        <a:pt x="12740" y="11466"/>
                      </a:lnTo>
                      <a:lnTo>
                        <a:pt x="12740" y="11467"/>
                      </a:lnTo>
                      <a:lnTo>
                        <a:pt x="12740" y="11468"/>
                      </a:lnTo>
                      <a:lnTo>
                        <a:pt x="12740" y="11469"/>
                      </a:lnTo>
                      <a:lnTo>
                        <a:pt x="12740" y="11968"/>
                      </a:lnTo>
                      <a:lnTo>
                        <a:pt x="12739" y="11969"/>
                      </a:lnTo>
                      <a:lnTo>
                        <a:pt x="12738" y="1197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5" name="Freeform 152"/>
                <p:cNvSpPr>
                  <a:spLocks/>
                </p:cNvSpPr>
                <p:nvPr/>
              </p:nvSpPr>
              <p:spPr bwMode="auto">
                <a:xfrm>
                  <a:off x="2500" y="2490"/>
                  <a:ext cx="411" cy="152"/>
                </a:xfrm>
                <a:custGeom>
                  <a:avLst/>
                  <a:gdLst>
                    <a:gd name="T0" fmla="*/ 0 w 12741"/>
                    <a:gd name="T1" fmla="*/ 0 h 4719"/>
                    <a:gd name="T2" fmla="*/ 0 w 12741"/>
                    <a:gd name="T3" fmla="*/ 0 h 4719"/>
                    <a:gd name="T4" fmla="*/ 0 w 12741"/>
                    <a:gd name="T5" fmla="*/ 0 h 4719"/>
                    <a:gd name="T6" fmla="*/ 0 w 12741"/>
                    <a:gd name="T7" fmla="*/ 0 h 4719"/>
                    <a:gd name="T8" fmla="*/ 0 w 12741"/>
                    <a:gd name="T9" fmla="*/ 0 h 4719"/>
                    <a:gd name="T10" fmla="*/ 0 w 12741"/>
                    <a:gd name="T11" fmla="*/ 0 h 4719"/>
                    <a:gd name="T12" fmla="*/ 0 w 12741"/>
                    <a:gd name="T13" fmla="*/ 0 h 4719"/>
                    <a:gd name="T14" fmla="*/ 0 w 12741"/>
                    <a:gd name="T15" fmla="*/ 0 h 4719"/>
                    <a:gd name="T16" fmla="*/ 0 w 12741"/>
                    <a:gd name="T17" fmla="*/ 0 h 4719"/>
                    <a:gd name="T18" fmla="*/ 0 w 12741"/>
                    <a:gd name="T19" fmla="*/ 0 h 4719"/>
                    <a:gd name="T20" fmla="*/ 0 w 12741"/>
                    <a:gd name="T21" fmla="*/ 0 h 4719"/>
                    <a:gd name="T22" fmla="*/ 0 w 12741"/>
                    <a:gd name="T23" fmla="*/ 0 h 4719"/>
                    <a:gd name="T24" fmla="*/ 0 w 12741"/>
                    <a:gd name="T25" fmla="*/ 0 h 4719"/>
                    <a:gd name="T26" fmla="*/ 0 w 12741"/>
                    <a:gd name="T27" fmla="*/ 0 h 4719"/>
                    <a:gd name="T28" fmla="*/ 0 w 12741"/>
                    <a:gd name="T29" fmla="*/ 0 h 4719"/>
                    <a:gd name="T30" fmla="*/ 0 w 12741"/>
                    <a:gd name="T31" fmla="*/ 0 h 4719"/>
                    <a:gd name="T32" fmla="*/ 0 w 12741"/>
                    <a:gd name="T33" fmla="*/ 0 h 4719"/>
                    <a:gd name="T34" fmla="*/ 0 w 12741"/>
                    <a:gd name="T35" fmla="*/ 0 h 4719"/>
                    <a:gd name="T36" fmla="*/ 0 w 12741"/>
                    <a:gd name="T37" fmla="*/ 0 h 4719"/>
                    <a:gd name="T38" fmla="*/ 0 w 12741"/>
                    <a:gd name="T39" fmla="*/ 0 h 4719"/>
                    <a:gd name="T40" fmla="*/ 0 w 12741"/>
                    <a:gd name="T41" fmla="*/ 0 h 4719"/>
                    <a:gd name="T42" fmla="*/ 0 w 12741"/>
                    <a:gd name="T43" fmla="*/ 0 h 4719"/>
                    <a:gd name="T44" fmla="*/ 0 w 12741"/>
                    <a:gd name="T45" fmla="*/ 0 h 4719"/>
                    <a:gd name="T46" fmla="*/ 0 w 12741"/>
                    <a:gd name="T47" fmla="*/ 0 h 4719"/>
                    <a:gd name="T48" fmla="*/ 0 w 12741"/>
                    <a:gd name="T49" fmla="*/ 0 h 4719"/>
                    <a:gd name="T50" fmla="*/ 0 w 12741"/>
                    <a:gd name="T51" fmla="*/ 0 h 4719"/>
                    <a:gd name="T52" fmla="*/ 0 w 12741"/>
                    <a:gd name="T53" fmla="*/ 0 h 4719"/>
                    <a:gd name="T54" fmla="*/ 0 w 12741"/>
                    <a:gd name="T55" fmla="*/ 0 h 4719"/>
                    <a:gd name="T56" fmla="*/ 0 w 12741"/>
                    <a:gd name="T57" fmla="*/ 0 h 4719"/>
                    <a:gd name="T58" fmla="*/ 0 w 12741"/>
                    <a:gd name="T59" fmla="*/ 0 h 4719"/>
                    <a:gd name="T60" fmla="*/ 0 w 12741"/>
                    <a:gd name="T61" fmla="*/ 0 h 4719"/>
                    <a:gd name="T62" fmla="*/ 0 w 12741"/>
                    <a:gd name="T63" fmla="*/ 0 h 4719"/>
                    <a:gd name="T64" fmla="*/ 0 w 12741"/>
                    <a:gd name="T65" fmla="*/ 0 h 4719"/>
                    <a:gd name="T66" fmla="*/ 0 w 12741"/>
                    <a:gd name="T67" fmla="*/ 0 h 4719"/>
                    <a:gd name="T68" fmla="*/ 0 w 12741"/>
                    <a:gd name="T69" fmla="*/ 0 h 4719"/>
                    <a:gd name="T70" fmla="*/ 0 w 12741"/>
                    <a:gd name="T71" fmla="*/ 0 h 4719"/>
                    <a:gd name="T72" fmla="*/ 0 w 12741"/>
                    <a:gd name="T73" fmla="*/ 0 h 4719"/>
                    <a:gd name="T74" fmla="*/ 0 w 12741"/>
                    <a:gd name="T75" fmla="*/ 0 h 4719"/>
                    <a:gd name="T76" fmla="*/ 0 w 12741"/>
                    <a:gd name="T77" fmla="*/ 0 h 4719"/>
                    <a:gd name="T78" fmla="*/ 0 w 12741"/>
                    <a:gd name="T79" fmla="*/ 0 h 4719"/>
                    <a:gd name="T80" fmla="*/ 0 w 12741"/>
                    <a:gd name="T81" fmla="*/ 0 h 4719"/>
                    <a:gd name="T82" fmla="*/ 0 w 12741"/>
                    <a:gd name="T83" fmla="*/ 0 h 4719"/>
                    <a:gd name="T84" fmla="*/ 0 w 12741"/>
                    <a:gd name="T85" fmla="*/ 0 h 4719"/>
                    <a:gd name="T86" fmla="*/ 0 w 12741"/>
                    <a:gd name="T87" fmla="*/ 0 h 4719"/>
                    <a:gd name="T88" fmla="*/ 0 w 12741"/>
                    <a:gd name="T89" fmla="*/ 0 h 4719"/>
                    <a:gd name="T90" fmla="*/ 0 w 12741"/>
                    <a:gd name="T91" fmla="*/ 0 h 4719"/>
                    <a:gd name="T92" fmla="*/ 0 w 12741"/>
                    <a:gd name="T93" fmla="*/ 0 h 4719"/>
                    <a:gd name="T94" fmla="*/ 0 w 12741"/>
                    <a:gd name="T95" fmla="*/ 0 h 4719"/>
                    <a:gd name="T96" fmla="*/ 0 w 12741"/>
                    <a:gd name="T97" fmla="*/ 0 h 471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2741"/>
                    <a:gd name="T148" fmla="*/ 0 h 4719"/>
                    <a:gd name="T149" fmla="*/ 12741 w 12741"/>
                    <a:gd name="T150" fmla="*/ 4719 h 471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2741" h="4719">
                      <a:moveTo>
                        <a:pt x="2" y="0"/>
                      </a:moveTo>
                      <a:lnTo>
                        <a:pt x="12738" y="0"/>
                      </a:lnTo>
                      <a:lnTo>
                        <a:pt x="12738" y="163"/>
                      </a:lnTo>
                      <a:lnTo>
                        <a:pt x="12738" y="326"/>
                      </a:lnTo>
                      <a:lnTo>
                        <a:pt x="12738" y="489"/>
                      </a:lnTo>
                      <a:lnTo>
                        <a:pt x="12738" y="652"/>
                      </a:lnTo>
                      <a:lnTo>
                        <a:pt x="12738" y="816"/>
                      </a:lnTo>
                      <a:lnTo>
                        <a:pt x="12739" y="980"/>
                      </a:lnTo>
                      <a:lnTo>
                        <a:pt x="12739" y="1143"/>
                      </a:lnTo>
                      <a:lnTo>
                        <a:pt x="12739" y="1307"/>
                      </a:lnTo>
                      <a:lnTo>
                        <a:pt x="12740" y="1470"/>
                      </a:lnTo>
                      <a:lnTo>
                        <a:pt x="12740" y="1633"/>
                      </a:lnTo>
                      <a:lnTo>
                        <a:pt x="12740" y="1797"/>
                      </a:lnTo>
                      <a:lnTo>
                        <a:pt x="12740" y="1960"/>
                      </a:lnTo>
                      <a:lnTo>
                        <a:pt x="12741" y="2123"/>
                      </a:lnTo>
                      <a:lnTo>
                        <a:pt x="12741" y="2285"/>
                      </a:lnTo>
                      <a:lnTo>
                        <a:pt x="12741" y="2447"/>
                      </a:lnTo>
                      <a:lnTo>
                        <a:pt x="12741" y="2609"/>
                      </a:lnTo>
                      <a:lnTo>
                        <a:pt x="12733" y="2709"/>
                      </a:lnTo>
                      <a:lnTo>
                        <a:pt x="12708" y="2810"/>
                      </a:lnTo>
                      <a:lnTo>
                        <a:pt x="12667" y="2909"/>
                      </a:lnTo>
                      <a:lnTo>
                        <a:pt x="12611" y="3008"/>
                      </a:lnTo>
                      <a:lnTo>
                        <a:pt x="12541" y="3105"/>
                      </a:lnTo>
                      <a:lnTo>
                        <a:pt x="12454" y="3202"/>
                      </a:lnTo>
                      <a:lnTo>
                        <a:pt x="12354" y="3297"/>
                      </a:lnTo>
                      <a:lnTo>
                        <a:pt x="12240" y="3391"/>
                      </a:lnTo>
                      <a:lnTo>
                        <a:pt x="12112" y="3483"/>
                      </a:lnTo>
                      <a:lnTo>
                        <a:pt x="11972" y="3573"/>
                      </a:lnTo>
                      <a:lnTo>
                        <a:pt x="11819" y="3662"/>
                      </a:lnTo>
                      <a:lnTo>
                        <a:pt x="11653" y="3748"/>
                      </a:lnTo>
                      <a:lnTo>
                        <a:pt x="11476" y="3832"/>
                      </a:lnTo>
                      <a:lnTo>
                        <a:pt x="11286" y="3913"/>
                      </a:lnTo>
                      <a:lnTo>
                        <a:pt x="11086" y="3991"/>
                      </a:lnTo>
                      <a:lnTo>
                        <a:pt x="10875" y="4066"/>
                      </a:lnTo>
                      <a:lnTo>
                        <a:pt x="10653" y="4138"/>
                      </a:lnTo>
                      <a:lnTo>
                        <a:pt x="10423" y="4207"/>
                      </a:lnTo>
                      <a:lnTo>
                        <a:pt x="10182" y="4273"/>
                      </a:lnTo>
                      <a:lnTo>
                        <a:pt x="9933" y="4334"/>
                      </a:lnTo>
                      <a:lnTo>
                        <a:pt x="9673" y="4392"/>
                      </a:lnTo>
                      <a:lnTo>
                        <a:pt x="9407" y="4446"/>
                      </a:lnTo>
                      <a:lnTo>
                        <a:pt x="9132" y="4495"/>
                      </a:lnTo>
                      <a:lnTo>
                        <a:pt x="8850" y="4540"/>
                      </a:lnTo>
                      <a:lnTo>
                        <a:pt x="8561" y="4580"/>
                      </a:lnTo>
                      <a:lnTo>
                        <a:pt x="8265" y="4616"/>
                      </a:lnTo>
                      <a:lnTo>
                        <a:pt x="7962" y="4647"/>
                      </a:lnTo>
                      <a:lnTo>
                        <a:pt x="7655" y="4672"/>
                      </a:lnTo>
                      <a:lnTo>
                        <a:pt x="7341" y="4693"/>
                      </a:lnTo>
                      <a:lnTo>
                        <a:pt x="7022" y="4707"/>
                      </a:lnTo>
                      <a:lnTo>
                        <a:pt x="6698" y="4716"/>
                      </a:lnTo>
                      <a:lnTo>
                        <a:pt x="6370" y="4719"/>
                      </a:lnTo>
                      <a:lnTo>
                        <a:pt x="6043" y="4716"/>
                      </a:lnTo>
                      <a:lnTo>
                        <a:pt x="5719" y="4707"/>
                      </a:lnTo>
                      <a:lnTo>
                        <a:pt x="5400" y="4693"/>
                      </a:lnTo>
                      <a:lnTo>
                        <a:pt x="5086" y="4672"/>
                      </a:lnTo>
                      <a:lnTo>
                        <a:pt x="4779" y="4647"/>
                      </a:lnTo>
                      <a:lnTo>
                        <a:pt x="4476" y="4616"/>
                      </a:lnTo>
                      <a:lnTo>
                        <a:pt x="4180" y="4580"/>
                      </a:lnTo>
                      <a:lnTo>
                        <a:pt x="3891" y="4540"/>
                      </a:lnTo>
                      <a:lnTo>
                        <a:pt x="3608" y="4495"/>
                      </a:lnTo>
                      <a:lnTo>
                        <a:pt x="3334" y="4446"/>
                      </a:lnTo>
                      <a:lnTo>
                        <a:pt x="3067" y="4392"/>
                      </a:lnTo>
                      <a:lnTo>
                        <a:pt x="2808" y="4334"/>
                      </a:lnTo>
                      <a:lnTo>
                        <a:pt x="2558" y="4273"/>
                      </a:lnTo>
                      <a:lnTo>
                        <a:pt x="2318" y="4207"/>
                      </a:lnTo>
                      <a:lnTo>
                        <a:pt x="2087" y="4138"/>
                      </a:lnTo>
                      <a:lnTo>
                        <a:pt x="1866" y="4066"/>
                      </a:lnTo>
                      <a:lnTo>
                        <a:pt x="1655" y="3991"/>
                      </a:lnTo>
                      <a:lnTo>
                        <a:pt x="1455" y="3913"/>
                      </a:lnTo>
                      <a:lnTo>
                        <a:pt x="1265" y="3832"/>
                      </a:lnTo>
                      <a:lnTo>
                        <a:pt x="1088" y="3748"/>
                      </a:lnTo>
                      <a:lnTo>
                        <a:pt x="922" y="3662"/>
                      </a:lnTo>
                      <a:lnTo>
                        <a:pt x="768" y="3573"/>
                      </a:lnTo>
                      <a:lnTo>
                        <a:pt x="628" y="3483"/>
                      </a:lnTo>
                      <a:lnTo>
                        <a:pt x="500" y="3391"/>
                      </a:lnTo>
                      <a:lnTo>
                        <a:pt x="387" y="3297"/>
                      </a:lnTo>
                      <a:lnTo>
                        <a:pt x="287" y="3202"/>
                      </a:lnTo>
                      <a:lnTo>
                        <a:pt x="200" y="3105"/>
                      </a:lnTo>
                      <a:lnTo>
                        <a:pt x="130" y="3008"/>
                      </a:lnTo>
                      <a:lnTo>
                        <a:pt x="73" y="2909"/>
                      </a:lnTo>
                      <a:lnTo>
                        <a:pt x="32" y="2810"/>
                      </a:lnTo>
                      <a:lnTo>
                        <a:pt x="8" y="2709"/>
                      </a:lnTo>
                      <a:lnTo>
                        <a:pt x="0" y="2609"/>
                      </a:lnTo>
                      <a:lnTo>
                        <a:pt x="0" y="2447"/>
                      </a:lnTo>
                      <a:lnTo>
                        <a:pt x="0" y="2286"/>
                      </a:lnTo>
                      <a:lnTo>
                        <a:pt x="0" y="2123"/>
                      </a:lnTo>
                      <a:lnTo>
                        <a:pt x="0" y="1961"/>
                      </a:lnTo>
                      <a:lnTo>
                        <a:pt x="0" y="1797"/>
                      </a:lnTo>
                      <a:lnTo>
                        <a:pt x="0" y="1634"/>
                      </a:lnTo>
                      <a:lnTo>
                        <a:pt x="1" y="1470"/>
                      </a:lnTo>
                      <a:lnTo>
                        <a:pt x="1" y="1308"/>
                      </a:lnTo>
                      <a:lnTo>
                        <a:pt x="1" y="1144"/>
                      </a:lnTo>
                      <a:lnTo>
                        <a:pt x="1" y="980"/>
                      </a:lnTo>
                      <a:lnTo>
                        <a:pt x="1" y="816"/>
                      </a:lnTo>
                      <a:lnTo>
                        <a:pt x="1" y="652"/>
                      </a:lnTo>
                      <a:lnTo>
                        <a:pt x="1" y="489"/>
                      </a:lnTo>
                      <a:lnTo>
                        <a:pt x="2" y="326"/>
                      </a:lnTo>
                      <a:lnTo>
                        <a:pt x="2" y="16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" name="Freeform 153"/>
                <p:cNvSpPr>
                  <a:spLocks/>
                </p:cNvSpPr>
                <p:nvPr/>
              </p:nvSpPr>
              <p:spPr bwMode="auto">
                <a:xfrm>
                  <a:off x="2500" y="2426"/>
                  <a:ext cx="411" cy="126"/>
                </a:xfrm>
                <a:custGeom>
                  <a:avLst/>
                  <a:gdLst>
                    <a:gd name="T0" fmla="*/ 0 w 12741"/>
                    <a:gd name="T1" fmla="*/ 0 h 3883"/>
                    <a:gd name="T2" fmla="*/ 0 w 12741"/>
                    <a:gd name="T3" fmla="*/ 0 h 3883"/>
                    <a:gd name="T4" fmla="*/ 0 w 12741"/>
                    <a:gd name="T5" fmla="*/ 0 h 3883"/>
                    <a:gd name="T6" fmla="*/ 0 w 12741"/>
                    <a:gd name="T7" fmla="*/ 0 h 3883"/>
                    <a:gd name="T8" fmla="*/ 0 w 12741"/>
                    <a:gd name="T9" fmla="*/ 0 h 3883"/>
                    <a:gd name="T10" fmla="*/ 0 w 12741"/>
                    <a:gd name="T11" fmla="*/ 0 h 3883"/>
                    <a:gd name="T12" fmla="*/ 0 w 12741"/>
                    <a:gd name="T13" fmla="*/ 0 h 3883"/>
                    <a:gd name="T14" fmla="*/ 0 w 12741"/>
                    <a:gd name="T15" fmla="*/ 0 h 3883"/>
                    <a:gd name="T16" fmla="*/ 0 w 12741"/>
                    <a:gd name="T17" fmla="*/ 0 h 3883"/>
                    <a:gd name="T18" fmla="*/ 0 w 12741"/>
                    <a:gd name="T19" fmla="*/ 0 h 3883"/>
                    <a:gd name="T20" fmla="*/ 0 w 12741"/>
                    <a:gd name="T21" fmla="*/ 0 h 3883"/>
                    <a:gd name="T22" fmla="*/ 0 w 12741"/>
                    <a:gd name="T23" fmla="*/ 0 h 3883"/>
                    <a:gd name="T24" fmla="*/ 0 w 12741"/>
                    <a:gd name="T25" fmla="*/ 0 h 3883"/>
                    <a:gd name="T26" fmla="*/ 0 w 12741"/>
                    <a:gd name="T27" fmla="*/ 0 h 3883"/>
                    <a:gd name="T28" fmla="*/ 0 w 12741"/>
                    <a:gd name="T29" fmla="*/ 0 h 3883"/>
                    <a:gd name="T30" fmla="*/ 0 w 12741"/>
                    <a:gd name="T31" fmla="*/ 0 h 3883"/>
                    <a:gd name="T32" fmla="*/ 0 w 12741"/>
                    <a:gd name="T33" fmla="*/ 0 h 3883"/>
                    <a:gd name="T34" fmla="*/ 0 w 12741"/>
                    <a:gd name="T35" fmla="*/ 0 h 3883"/>
                    <a:gd name="T36" fmla="*/ 0 w 12741"/>
                    <a:gd name="T37" fmla="*/ 0 h 3883"/>
                    <a:gd name="T38" fmla="*/ 0 w 12741"/>
                    <a:gd name="T39" fmla="*/ 0 h 3883"/>
                    <a:gd name="T40" fmla="*/ 0 w 12741"/>
                    <a:gd name="T41" fmla="*/ 0 h 3883"/>
                    <a:gd name="T42" fmla="*/ 0 w 12741"/>
                    <a:gd name="T43" fmla="*/ 0 h 3883"/>
                    <a:gd name="T44" fmla="*/ 0 w 12741"/>
                    <a:gd name="T45" fmla="*/ 0 h 3883"/>
                    <a:gd name="T46" fmla="*/ 0 w 12741"/>
                    <a:gd name="T47" fmla="*/ 0 h 3883"/>
                    <a:gd name="T48" fmla="*/ 0 w 12741"/>
                    <a:gd name="T49" fmla="*/ 0 h 3883"/>
                    <a:gd name="T50" fmla="*/ 0 w 12741"/>
                    <a:gd name="T51" fmla="*/ 0 h 3883"/>
                    <a:gd name="T52" fmla="*/ 0 w 12741"/>
                    <a:gd name="T53" fmla="*/ 0 h 3883"/>
                    <a:gd name="T54" fmla="*/ 0 w 12741"/>
                    <a:gd name="T55" fmla="*/ 0 h 3883"/>
                    <a:gd name="T56" fmla="*/ 0 w 12741"/>
                    <a:gd name="T57" fmla="*/ 0 h 3883"/>
                    <a:gd name="T58" fmla="*/ 0 w 12741"/>
                    <a:gd name="T59" fmla="*/ 0 h 3883"/>
                    <a:gd name="T60" fmla="*/ 0 w 12741"/>
                    <a:gd name="T61" fmla="*/ 0 h 3883"/>
                    <a:gd name="T62" fmla="*/ 0 w 12741"/>
                    <a:gd name="T63" fmla="*/ 0 h 3883"/>
                    <a:gd name="T64" fmla="*/ 0 w 12741"/>
                    <a:gd name="T65" fmla="*/ 0 h 3883"/>
                    <a:gd name="T66" fmla="*/ 0 w 12741"/>
                    <a:gd name="T67" fmla="*/ 0 h 3883"/>
                    <a:gd name="T68" fmla="*/ 0 w 12741"/>
                    <a:gd name="T69" fmla="*/ 0 h 3883"/>
                    <a:gd name="T70" fmla="*/ 0 w 12741"/>
                    <a:gd name="T71" fmla="*/ 0 h 3883"/>
                    <a:gd name="T72" fmla="*/ 0 w 12741"/>
                    <a:gd name="T73" fmla="*/ 0 h 3883"/>
                    <a:gd name="T74" fmla="*/ 0 w 12741"/>
                    <a:gd name="T75" fmla="*/ 0 h 3883"/>
                    <a:gd name="T76" fmla="*/ 0 w 12741"/>
                    <a:gd name="T77" fmla="*/ 0 h 3883"/>
                    <a:gd name="T78" fmla="*/ 0 w 12741"/>
                    <a:gd name="T79" fmla="*/ 0 h 3883"/>
                    <a:gd name="T80" fmla="*/ 0 w 12741"/>
                    <a:gd name="T81" fmla="*/ 0 h 3883"/>
                    <a:gd name="T82" fmla="*/ 0 w 12741"/>
                    <a:gd name="T83" fmla="*/ 0 h 3883"/>
                    <a:gd name="T84" fmla="*/ 0 w 12741"/>
                    <a:gd name="T85" fmla="*/ 0 h 3883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1"/>
                    <a:gd name="T130" fmla="*/ 0 h 3883"/>
                    <a:gd name="T131" fmla="*/ 12741 w 12741"/>
                    <a:gd name="T132" fmla="*/ 3883 h 3883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1" h="3883">
                      <a:moveTo>
                        <a:pt x="6370" y="0"/>
                      </a:moveTo>
                      <a:lnTo>
                        <a:pt x="6698" y="2"/>
                      </a:lnTo>
                      <a:lnTo>
                        <a:pt x="7022" y="10"/>
                      </a:lnTo>
                      <a:lnTo>
                        <a:pt x="7341" y="22"/>
                      </a:lnTo>
                      <a:lnTo>
                        <a:pt x="7655" y="39"/>
                      </a:lnTo>
                      <a:lnTo>
                        <a:pt x="7962" y="61"/>
                      </a:lnTo>
                      <a:lnTo>
                        <a:pt x="8265" y="87"/>
                      </a:lnTo>
                      <a:lnTo>
                        <a:pt x="8561" y="118"/>
                      </a:lnTo>
                      <a:lnTo>
                        <a:pt x="8850" y="153"/>
                      </a:lnTo>
                      <a:lnTo>
                        <a:pt x="9132" y="191"/>
                      </a:lnTo>
                      <a:lnTo>
                        <a:pt x="9407" y="234"/>
                      </a:lnTo>
                      <a:lnTo>
                        <a:pt x="9673" y="281"/>
                      </a:lnTo>
                      <a:lnTo>
                        <a:pt x="9933" y="332"/>
                      </a:lnTo>
                      <a:lnTo>
                        <a:pt x="10182" y="385"/>
                      </a:lnTo>
                      <a:lnTo>
                        <a:pt x="10423" y="443"/>
                      </a:lnTo>
                      <a:lnTo>
                        <a:pt x="10653" y="505"/>
                      </a:lnTo>
                      <a:lnTo>
                        <a:pt x="10875" y="568"/>
                      </a:lnTo>
                      <a:lnTo>
                        <a:pt x="11086" y="636"/>
                      </a:lnTo>
                      <a:lnTo>
                        <a:pt x="11286" y="707"/>
                      </a:lnTo>
                      <a:lnTo>
                        <a:pt x="11476" y="780"/>
                      </a:lnTo>
                      <a:lnTo>
                        <a:pt x="11653" y="855"/>
                      </a:lnTo>
                      <a:lnTo>
                        <a:pt x="11819" y="934"/>
                      </a:lnTo>
                      <a:lnTo>
                        <a:pt x="11972" y="1016"/>
                      </a:lnTo>
                      <a:lnTo>
                        <a:pt x="12112" y="1099"/>
                      </a:lnTo>
                      <a:lnTo>
                        <a:pt x="12240" y="1185"/>
                      </a:lnTo>
                      <a:lnTo>
                        <a:pt x="12354" y="1274"/>
                      </a:lnTo>
                      <a:lnTo>
                        <a:pt x="12454" y="1364"/>
                      </a:lnTo>
                      <a:lnTo>
                        <a:pt x="12541" y="1456"/>
                      </a:lnTo>
                      <a:lnTo>
                        <a:pt x="12611" y="1550"/>
                      </a:lnTo>
                      <a:lnTo>
                        <a:pt x="12667" y="1645"/>
                      </a:lnTo>
                      <a:lnTo>
                        <a:pt x="12708" y="1742"/>
                      </a:lnTo>
                      <a:lnTo>
                        <a:pt x="12733" y="1842"/>
                      </a:lnTo>
                      <a:lnTo>
                        <a:pt x="12741" y="1942"/>
                      </a:lnTo>
                      <a:lnTo>
                        <a:pt x="12733" y="2041"/>
                      </a:lnTo>
                      <a:lnTo>
                        <a:pt x="12708" y="2140"/>
                      </a:lnTo>
                      <a:lnTo>
                        <a:pt x="12667" y="2237"/>
                      </a:lnTo>
                      <a:lnTo>
                        <a:pt x="12611" y="2333"/>
                      </a:lnTo>
                      <a:lnTo>
                        <a:pt x="12541" y="2426"/>
                      </a:lnTo>
                      <a:lnTo>
                        <a:pt x="12454" y="2518"/>
                      </a:lnTo>
                      <a:lnTo>
                        <a:pt x="12354" y="2609"/>
                      </a:lnTo>
                      <a:lnTo>
                        <a:pt x="12240" y="2697"/>
                      </a:lnTo>
                      <a:lnTo>
                        <a:pt x="12112" y="2783"/>
                      </a:lnTo>
                      <a:lnTo>
                        <a:pt x="11972" y="2867"/>
                      </a:lnTo>
                      <a:lnTo>
                        <a:pt x="11819" y="2948"/>
                      </a:lnTo>
                      <a:lnTo>
                        <a:pt x="11653" y="3027"/>
                      </a:lnTo>
                      <a:lnTo>
                        <a:pt x="11476" y="3103"/>
                      </a:lnTo>
                      <a:lnTo>
                        <a:pt x="11286" y="3177"/>
                      </a:lnTo>
                      <a:lnTo>
                        <a:pt x="11086" y="3246"/>
                      </a:lnTo>
                      <a:lnTo>
                        <a:pt x="10875" y="3314"/>
                      </a:lnTo>
                      <a:lnTo>
                        <a:pt x="10653" y="3379"/>
                      </a:lnTo>
                      <a:lnTo>
                        <a:pt x="10423" y="3440"/>
                      </a:lnTo>
                      <a:lnTo>
                        <a:pt x="10182" y="3497"/>
                      </a:lnTo>
                      <a:lnTo>
                        <a:pt x="9933" y="3551"/>
                      </a:lnTo>
                      <a:lnTo>
                        <a:pt x="9673" y="3601"/>
                      </a:lnTo>
                      <a:lnTo>
                        <a:pt x="9407" y="3649"/>
                      </a:lnTo>
                      <a:lnTo>
                        <a:pt x="9132" y="3691"/>
                      </a:lnTo>
                      <a:lnTo>
                        <a:pt x="8850" y="3730"/>
                      </a:lnTo>
                      <a:lnTo>
                        <a:pt x="8561" y="3765"/>
                      </a:lnTo>
                      <a:lnTo>
                        <a:pt x="8265" y="3796"/>
                      </a:lnTo>
                      <a:lnTo>
                        <a:pt x="7962" y="3822"/>
                      </a:lnTo>
                      <a:lnTo>
                        <a:pt x="7655" y="3843"/>
                      </a:lnTo>
                      <a:lnTo>
                        <a:pt x="7341" y="3860"/>
                      </a:lnTo>
                      <a:lnTo>
                        <a:pt x="7022" y="3872"/>
                      </a:lnTo>
                      <a:lnTo>
                        <a:pt x="6698" y="3881"/>
                      </a:lnTo>
                      <a:lnTo>
                        <a:pt x="6370" y="3883"/>
                      </a:lnTo>
                      <a:lnTo>
                        <a:pt x="6043" y="3881"/>
                      </a:lnTo>
                      <a:lnTo>
                        <a:pt x="5719" y="3872"/>
                      </a:lnTo>
                      <a:lnTo>
                        <a:pt x="5400" y="3860"/>
                      </a:lnTo>
                      <a:lnTo>
                        <a:pt x="5086" y="3843"/>
                      </a:lnTo>
                      <a:lnTo>
                        <a:pt x="4779" y="3822"/>
                      </a:lnTo>
                      <a:lnTo>
                        <a:pt x="4476" y="3796"/>
                      </a:lnTo>
                      <a:lnTo>
                        <a:pt x="4180" y="3765"/>
                      </a:lnTo>
                      <a:lnTo>
                        <a:pt x="3891" y="3730"/>
                      </a:lnTo>
                      <a:lnTo>
                        <a:pt x="3608" y="3691"/>
                      </a:lnTo>
                      <a:lnTo>
                        <a:pt x="3334" y="3649"/>
                      </a:lnTo>
                      <a:lnTo>
                        <a:pt x="3067" y="3601"/>
                      </a:lnTo>
                      <a:lnTo>
                        <a:pt x="2808" y="3551"/>
                      </a:lnTo>
                      <a:lnTo>
                        <a:pt x="2558" y="3497"/>
                      </a:lnTo>
                      <a:lnTo>
                        <a:pt x="2318" y="3440"/>
                      </a:lnTo>
                      <a:lnTo>
                        <a:pt x="2087" y="3379"/>
                      </a:lnTo>
                      <a:lnTo>
                        <a:pt x="1866" y="3314"/>
                      </a:lnTo>
                      <a:lnTo>
                        <a:pt x="1655" y="3246"/>
                      </a:lnTo>
                      <a:lnTo>
                        <a:pt x="1455" y="3177"/>
                      </a:lnTo>
                      <a:lnTo>
                        <a:pt x="1265" y="3103"/>
                      </a:lnTo>
                      <a:lnTo>
                        <a:pt x="1088" y="3027"/>
                      </a:lnTo>
                      <a:lnTo>
                        <a:pt x="922" y="2948"/>
                      </a:lnTo>
                      <a:lnTo>
                        <a:pt x="768" y="2867"/>
                      </a:lnTo>
                      <a:lnTo>
                        <a:pt x="628" y="2783"/>
                      </a:lnTo>
                      <a:lnTo>
                        <a:pt x="500" y="2697"/>
                      </a:lnTo>
                      <a:lnTo>
                        <a:pt x="387" y="2609"/>
                      </a:lnTo>
                      <a:lnTo>
                        <a:pt x="287" y="2518"/>
                      </a:lnTo>
                      <a:lnTo>
                        <a:pt x="200" y="2426"/>
                      </a:lnTo>
                      <a:lnTo>
                        <a:pt x="130" y="2333"/>
                      </a:lnTo>
                      <a:lnTo>
                        <a:pt x="73" y="2237"/>
                      </a:lnTo>
                      <a:lnTo>
                        <a:pt x="32" y="2140"/>
                      </a:lnTo>
                      <a:lnTo>
                        <a:pt x="8" y="2041"/>
                      </a:lnTo>
                      <a:lnTo>
                        <a:pt x="0" y="1942"/>
                      </a:lnTo>
                      <a:lnTo>
                        <a:pt x="8" y="1842"/>
                      </a:lnTo>
                      <a:lnTo>
                        <a:pt x="32" y="1742"/>
                      </a:lnTo>
                      <a:lnTo>
                        <a:pt x="73" y="1645"/>
                      </a:lnTo>
                      <a:lnTo>
                        <a:pt x="130" y="1550"/>
                      </a:lnTo>
                      <a:lnTo>
                        <a:pt x="200" y="1456"/>
                      </a:lnTo>
                      <a:lnTo>
                        <a:pt x="287" y="1364"/>
                      </a:lnTo>
                      <a:lnTo>
                        <a:pt x="387" y="1274"/>
                      </a:lnTo>
                      <a:lnTo>
                        <a:pt x="500" y="1185"/>
                      </a:lnTo>
                      <a:lnTo>
                        <a:pt x="628" y="1099"/>
                      </a:lnTo>
                      <a:lnTo>
                        <a:pt x="768" y="1016"/>
                      </a:lnTo>
                      <a:lnTo>
                        <a:pt x="922" y="934"/>
                      </a:lnTo>
                      <a:lnTo>
                        <a:pt x="1088" y="855"/>
                      </a:lnTo>
                      <a:lnTo>
                        <a:pt x="1265" y="780"/>
                      </a:lnTo>
                      <a:lnTo>
                        <a:pt x="1455" y="707"/>
                      </a:lnTo>
                      <a:lnTo>
                        <a:pt x="1655" y="636"/>
                      </a:lnTo>
                      <a:lnTo>
                        <a:pt x="1866" y="568"/>
                      </a:lnTo>
                      <a:lnTo>
                        <a:pt x="2087" y="505"/>
                      </a:lnTo>
                      <a:lnTo>
                        <a:pt x="2318" y="443"/>
                      </a:lnTo>
                      <a:lnTo>
                        <a:pt x="2558" y="385"/>
                      </a:lnTo>
                      <a:lnTo>
                        <a:pt x="2808" y="332"/>
                      </a:lnTo>
                      <a:lnTo>
                        <a:pt x="3067" y="281"/>
                      </a:lnTo>
                      <a:lnTo>
                        <a:pt x="3334" y="234"/>
                      </a:lnTo>
                      <a:lnTo>
                        <a:pt x="3608" y="191"/>
                      </a:lnTo>
                      <a:lnTo>
                        <a:pt x="3891" y="153"/>
                      </a:lnTo>
                      <a:lnTo>
                        <a:pt x="4180" y="118"/>
                      </a:lnTo>
                      <a:lnTo>
                        <a:pt x="4476" y="87"/>
                      </a:lnTo>
                      <a:lnTo>
                        <a:pt x="4779" y="61"/>
                      </a:lnTo>
                      <a:lnTo>
                        <a:pt x="5086" y="39"/>
                      </a:lnTo>
                      <a:lnTo>
                        <a:pt x="5400" y="22"/>
                      </a:lnTo>
                      <a:lnTo>
                        <a:pt x="5719" y="10"/>
                      </a:lnTo>
                      <a:lnTo>
                        <a:pt x="6043" y="2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" name="Freeform 154"/>
                <p:cNvSpPr>
                  <a:spLocks/>
                </p:cNvSpPr>
                <p:nvPr/>
              </p:nvSpPr>
              <p:spPr bwMode="auto">
                <a:xfrm>
                  <a:off x="2500" y="2385"/>
                  <a:ext cx="411" cy="173"/>
                </a:xfrm>
                <a:custGeom>
                  <a:avLst/>
                  <a:gdLst>
                    <a:gd name="T0" fmla="*/ 0 w 12740"/>
                    <a:gd name="T1" fmla="*/ 0 h 5384"/>
                    <a:gd name="T2" fmla="*/ 0 w 12740"/>
                    <a:gd name="T3" fmla="*/ 0 h 5384"/>
                    <a:gd name="T4" fmla="*/ 0 w 12740"/>
                    <a:gd name="T5" fmla="*/ 0 h 5384"/>
                    <a:gd name="T6" fmla="*/ 0 w 12740"/>
                    <a:gd name="T7" fmla="*/ 0 h 5384"/>
                    <a:gd name="T8" fmla="*/ 0 w 12740"/>
                    <a:gd name="T9" fmla="*/ 0 h 5384"/>
                    <a:gd name="T10" fmla="*/ 0 w 12740"/>
                    <a:gd name="T11" fmla="*/ 0 h 5384"/>
                    <a:gd name="T12" fmla="*/ 0 w 12740"/>
                    <a:gd name="T13" fmla="*/ 0 h 5384"/>
                    <a:gd name="T14" fmla="*/ 0 w 12740"/>
                    <a:gd name="T15" fmla="*/ 0 h 5384"/>
                    <a:gd name="T16" fmla="*/ 0 w 12740"/>
                    <a:gd name="T17" fmla="*/ 0 h 5384"/>
                    <a:gd name="T18" fmla="*/ 0 w 12740"/>
                    <a:gd name="T19" fmla="*/ 0 h 5384"/>
                    <a:gd name="T20" fmla="*/ 0 w 12740"/>
                    <a:gd name="T21" fmla="*/ 0 h 5384"/>
                    <a:gd name="T22" fmla="*/ 0 w 12740"/>
                    <a:gd name="T23" fmla="*/ 0 h 5384"/>
                    <a:gd name="T24" fmla="*/ 0 w 12740"/>
                    <a:gd name="T25" fmla="*/ 0 h 5384"/>
                    <a:gd name="T26" fmla="*/ 0 w 12740"/>
                    <a:gd name="T27" fmla="*/ 0 h 5384"/>
                    <a:gd name="T28" fmla="*/ 0 w 12740"/>
                    <a:gd name="T29" fmla="*/ 0 h 5384"/>
                    <a:gd name="T30" fmla="*/ 0 w 12740"/>
                    <a:gd name="T31" fmla="*/ 0 h 5384"/>
                    <a:gd name="T32" fmla="*/ 0 w 12740"/>
                    <a:gd name="T33" fmla="*/ 0 h 5384"/>
                    <a:gd name="T34" fmla="*/ 0 w 12740"/>
                    <a:gd name="T35" fmla="*/ 0 h 5384"/>
                    <a:gd name="T36" fmla="*/ 0 w 12740"/>
                    <a:gd name="T37" fmla="*/ 0 h 5384"/>
                    <a:gd name="T38" fmla="*/ 0 w 12740"/>
                    <a:gd name="T39" fmla="*/ 0 h 5384"/>
                    <a:gd name="T40" fmla="*/ 0 w 12740"/>
                    <a:gd name="T41" fmla="*/ 0 h 5384"/>
                    <a:gd name="T42" fmla="*/ 0 w 12740"/>
                    <a:gd name="T43" fmla="*/ 0 h 5384"/>
                    <a:gd name="T44" fmla="*/ 0 w 12740"/>
                    <a:gd name="T45" fmla="*/ 0 h 5384"/>
                    <a:gd name="T46" fmla="*/ 0 w 12740"/>
                    <a:gd name="T47" fmla="*/ 0 h 5384"/>
                    <a:gd name="T48" fmla="*/ 0 w 12740"/>
                    <a:gd name="T49" fmla="*/ 0 h 5384"/>
                    <a:gd name="T50" fmla="*/ 0 w 12740"/>
                    <a:gd name="T51" fmla="*/ 0 h 5384"/>
                    <a:gd name="T52" fmla="*/ 0 w 12740"/>
                    <a:gd name="T53" fmla="*/ 0 h 5384"/>
                    <a:gd name="T54" fmla="*/ 0 w 12740"/>
                    <a:gd name="T55" fmla="*/ 0 h 5384"/>
                    <a:gd name="T56" fmla="*/ 0 w 12740"/>
                    <a:gd name="T57" fmla="*/ 0 h 5384"/>
                    <a:gd name="T58" fmla="*/ 0 w 12740"/>
                    <a:gd name="T59" fmla="*/ 0 h 5384"/>
                    <a:gd name="T60" fmla="*/ 0 w 12740"/>
                    <a:gd name="T61" fmla="*/ 0 h 5384"/>
                    <a:gd name="T62" fmla="*/ 0 w 12740"/>
                    <a:gd name="T63" fmla="*/ 0 h 5384"/>
                    <a:gd name="T64" fmla="*/ 0 w 12740"/>
                    <a:gd name="T65" fmla="*/ 0 h 5384"/>
                    <a:gd name="T66" fmla="*/ 0 w 12740"/>
                    <a:gd name="T67" fmla="*/ 0 h 5384"/>
                    <a:gd name="T68" fmla="*/ 0 w 12740"/>
                    <a:gd name="T69" fmla="*/ 0 h 5384"/>
                    <a:gd name="T70" fmla="*/ 0 w 12740"/>
                    <a:gd name="T71" fmla="*/ 0 h 5384"/>
                    <a:gd name="T72" fmla="*/ 0 w 12740"/>
                    <a:gd name="T73" fmla="*/ 0 h 5384"/>
                    <a:gd name="T74" fmla="*/ 0 w 12740"/>
                    <a:gd name="T75" fmla="*/ 0 h 5384"/>
                    <a:gd name="T76" fmla="*/ 0 w 12740"/>
                    <a:gd name="T77" fmla="*/ 0 h 5384"/>
                    <a:gd name="T78" fmla="*/ 0 w 12740"/>
                    <a:gd name="T79" fmla="*/ 0 h 5384"/>
                    <a:gd name="T80" fmla="*/ 0 w 12740"/>
                    <a:gd name="T81" fmla="*/ 0 h 5384"/>
                    <a:gd name="T82" fmla="*/ 0 w 12740"/>
                    <a:gd name="T83" fmla="*/ 0 h 5384"/>
                    <a:gd name="T84" fmla="*/ 0 w 12740"/>
                    <a:gd name="T85" fmla="*/ 0 h 538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0"/>
                    <a:gd name="T130" fmla="*/ 0 h 5384"/>
                    <a:gd name="T131" fmla="*/ 12740 w 12740"/>
                    <a:gd name="T132" fmla="*/ 5384 h 5384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0" h="5384">
                      <a:moveTo>
                        <a:pt x="6370" y="0"/>
                      </a:moveTo>
                      <a:lnTo>
                        <a:pt x="6636" y="2"/>
                      </a:lnTo>
                      <a:lnTo>
                        <a:pt x="6900" y="8"/>
                      </a:lnTo>
                      <a:lnTo>
                        <a:pt x="7162" y="18"/>
                      </a:lnTo>
                      <a:lnTo>
                        <a:pt x="7420" y="31"/>
                      </a:lnTo>
                      <a:lnTo>
                        <a:pt x="7675" y="48"/>
                      </a:lnTo>
                      <a:lnTo>
                        <a:pt x="7927" y="68"/>
                      </a:lnTo>
                      <a:lnTo>
                        <a:pt x="8175" y="92"/>
                      </a:lnTo>
                      <a:lnTo>
                        <a:pt x="8420" y="120"/>
                      </a:lnTo>
                      <a:lnTo>
                        <a:pt x="8661" y="150"/>
                      </a:lnTo>
                      <a:lnTo>
                        <a:pt x="8898" y="184"/>
                      </a:lnTo>
                      <a:lnTo>
                        <a:pt x="9131" y="222"/>
                      </a:lnTo>
                      <a:lnTo>
                        <a:pt x="9359" y="262"/>
                      </a:lnTo>
                      <a:lnTo>
                        <a:pt x="9583" y="306"/>
                      </a:lnTo>
                      <a:lnTo>
                        <a:pt x="9802" y="352"/>
                      </a:lnTo>
                      <a:lnTo>
                        <a:pt x="10017" y="402"/>
                      </a:lnTo>
                      <a:lnTo>
                        <a:pt x="10226" y="453"/>
                      </a:lnTo>
                      <a:lnTo>
                        <a:pt x="10430" y="509"/>
                      </a:lnTo>
                      <a:lnTo>
                        <a:pt x="10628" y="567"/>
                      </a:lnTo>
                      <a:lnTo>
                        <a:pt x="10821" y="627"/>
                      </a:lnTo>
                      <a:lnTo>
                        <a:pt x="11009" y="690"/>
                      </a:lnTo>
                      <a:lnTo>
                        <a:pt x="11190" y="756"/>
                      </a:lnTo>
                      <a:lnTo>
                        <a:pt x="11365" y="825"/>
                      </a:lnTo>
                      <a:lnTo>
                        <a:pt x="11534" y="894"/>
                      </a:lnTo>
                      <a:lnTo>
                        <a:pt x="11696" y="967"/>
                      </a:lnTo>
                      <a:lnTo>
                        <a:pt x="11852" y="1042"/>
                      </a:lnTo>
                      <a:lnTo>
                        <a:pt x="12001" y="1120"/>
                      </a:lnTo>
                      <a:lnTo>
                        <a:pt x="12143" y="1199"/>
                      </a:lnTo>
                      <a:lnTo>
                        <a:pt x="12277" y="1280"/>
                      </a:lnTo>
                      <a:lnTo>
                        <a:pt x="12405" y="1364"/>
                      </a:lnTo>
                      <a:lnTo>
                        <a:pt x="12524" y="1449"/>
                      </a:lnTo>
                      <a:lnTo>
                        <a:pt x="12636" y="1536"/>
                      </a:lnTo>
                      <a:lnTo>
                        <a:pt x="12740" y="1625"/>
                      </a:lnTo>
                      <a:lnTo>
                        <a:pt x="12740" y="3760"/>
                      </a:lnTo>
                      <a:lnTo>
                        <a:pt x="12636" y="3849"/>
                      </a:lnTo>
                      <a:lnTo>
                        <a:pt x="12524" y="3936"/>
                      </a:lnTo>
                      <a:lnTo>
                        <a:pt x="12405" y="4021"/>
                      </a:lnTo>
                      <a:lnTo>
                        <a:pt x="12277" y="4103"/>
                      </a:lnTo>
                      <a:lnTo>
                        <a:pt x="12143" y="4185"/>
                      </a:lnTo>
                      <a:lnTo>
                        <a:pt x="12001" y="4264"/>
                      </a:lnTo>
                      <a:lnTo>
                        <a:pt x="11852" y="4342"/>
                      </a:lnTo>
                      <a:lnTo>
                        <a:pt x="11696" y="4417"/>
                      </a:lnTo>
                      <a:lnTo>
                        <a:pt x="11534" y="4490"/>
                      </a:lnTo>
                      <a:lnTo>
                        <a:pt x="11365" y="4560"/>
                      </a:lnTo>
                      <a:lnTo>
                        <a:pt x="11190" y="4628"/>
                      </a:lnTo>
                      <a:lnTo>
                        <a:pt x="11009" y="4693"/>
                      </a:lnTo>
                      <a:lnTo>
                        <a:pt x="10821" y="4757"/>
                      </a:lnTo>
                      <a:lnTo>
                        <a:pt x="10628" y="4817"/>
                      </a:lnTo>
                      <a:lnTo>
                        <a:pt x="10430" y="4875"/>
                      </a:lnTo>
                      <a:lnTo>
                        <a:pt x="10226" y="4930"/>
                      </a:lnTo>
                      <a:lnTo>
                        <a:pt x="10017" y="4982"/>
                      </a:lnTo>
                      <a:lnTo>
                        <a:pt x="9802" y="5032"/>
                      </a:lnTo>
                      <a:lnTo>
                        <a:pt x="9583" y="5078"/>
                      </a:lnTo>
                      <a:lnTo>
                        <a:pt x="9359" y="5122"/>
                      </a:lnTo>
                      <a:lnTo>
                        <a:pt x="9131" y="5162"/>
                      </a:lnTo>
                      <a:lnTo>
                        <a:pt x="8898" y="5200"/>
                      </a:lnTo>
                      <a:lnTo>
                        <a:pt x="8661" y="5234"/>
                      </a:lnTo>
                      <a:lnTo>
                        <a:pt x="8420" y="5265"/>
                      </a:lnTo>
                      <a:lnTo>
                        <a:pt x="8175" y="5292"/>
                      </a:lnTo>
                      <a:lnTo>
                        <a:pt x="7927" y="5316"/>
                      </a:lnTo>
                      <a:lnTo>
                        <a:pt x="7675" y="5336"/>
                      </a:lnTo>
                      <a:lnTo>
                        <a:pt x="7420" y="5354"/>
                      </a:lnTo>
                      <a:lnTo>
                        <a:pt x="7162" y="5367"/>
                      </a:lnTo>
                      <a:lnTo>
                        <a:pt x="6900" y="5376"/>
                      </a:lnTo>
                      <a:lnTo>
                        <a:pt x="6636" y="5382"/>
                      </a:lnTo>
                      <a:lnTo>
                        <a:pt x="6370" y="5384"/>
                      </a:lnTo>
                      <a:lnTo>
                        <a:pt x="6104" y="5382"/>
                      </a:lnTo>
                      <a:lnTo>
                        <a:pt x="5841" y="5376"/>
                      </a:lnTo>
                      <a:lnTo>
                        <a:pt x="5579" y="5367"/>
                      </a:lnTo>
                      <a:lnTo>
                        <a:pt x="5321" y="5354"/>
                      </a:lnTo>
                      <a:lnTo>
                        <a:pt x="5066" y="5336"/>
                      </a:lnTo>
                      <a:lnTo>
                        <a:pt x="4814" y="5316"/>
                      </a:lnTo>
                      <a:lnTo>
                        <a:pt x="4566" y="5292"/>
                      </a:lnTo>
                      <a:lnTo>
                        <a:pt x="4321" y="5265"/>
                      </a:lnTo>
                      <a:lnTo>
                        <a:pt x="4080" y="5234"/>
                      </a:lnTo>
                      <a:lnTo>
                        <a:pt x="3843" y="5200"/>
                      </a:lnTo>
                      <a:lnTo>
                        <a:pt x="3610" y="5162"/>
                      </a:lnTo>
                      <a:lnTo>
                        <a:pt x="3381" y="5122"/>
                      </a:lnTo>
                      <a:lnTo>
                        <a:pt x="3158" y="5078"/>
                      </a:lnTo>
                      <a:lnTo>
                        <a:pt x="2938" y="5032"/>
                      </a:lnTo>
                      <a:lnTo>
                        <a:pt x="2723" y="4982"/>
                      </a:lnTo>
                      <a:lnTo>
                        <a:pt x="2515" y="4930"/>
                      </a:lnTo>
                      <a:lnTo>
                        <a:pt x="2310" y="4875"/>
                      </a:lnTo>
                      <a:lnTo>
                        <a:pt x="2112" y="4817"/>
                      </a:lnTo>
                      <a:lnTo>
                        <a:pt x="1918" y="4757"/>
                      </a:lnTo>
                      <a:lnTo>
                        <a:pt x="1731" y="4693"/>
                      </a:lnTo>
                      <a:lnTo>
                        <a:pt x="1550" y="4628"/>
                      </a:lnTo>
                      <a:lnTo>
                        <a:pt x="1375" y="4560"/>
                      </a:lnTo>
                      <a:lnTo>
                        <a:pt x="1206" y="4489"/>
                      </a:lnTo>
                      <a:lnTo>
                        <a:pt x="1044" y="4416"/>
                      </a:lnTo>
                      <a:lnTo>
                        <a:pt x="888" y="4341"/>
                      </a:lnTo>
                      <a:lnTo>
                        <a:pt x="739" y="4264"/>
                      </a:lnTo>
                      <a:lnTo>
                        <a:pt x="597" y="4185"/>
                      </a:lnTo>
                      <a:lnTo>
                        <a:pt x="463" y="4103"/>
                      </a:lnTo>
                      <a:lnTo>
                        <a:pt x="335" y="4021"/>
                      </a:lnTo>
                      <a:lnTo>
                        <a:pt x="216" y="3936"/>
                      </a:lnTo>
                      <a:lnTo>
                        <a:pt x="104" y="3849"/>
                      </a:lnTo>
                      <a:lnTo>
                        <a:pt x="0" y="3760"/>
                      </a:lnTo>
                      <a:lnTo>
                        <a:pt x="0" y="1625"/>
                      </a:lnTo>
                      <a:lnTo>
                        <a:pt x="104" y="1536"/>
                      </a:lnTo>
                      <a:lnTo>
                        <a:pt x="216" y="1449"/>
                      </a:lnTo>
                      <a:lnTo>
                        <a:pt x="335" y="1364"/>
                      </a:lnTo>
                      <a:lnTo>
                        <a:pt x="463" y="1281"/>
                      </a:lnTo>
                      <a:lnTo>
                        <a:pt x="597" y="1199"/>
                      </a:lnTo>
                      <a:lnTo>
                        <a:pt x="739" y="1120"/>
                      </a:lnTo>
                      <a:lnTo>
                        <a:pt x="888" y="1043"/>
                      </a:lnTo>
                      <a:lnTo>
                        <a:pt x="1044" y="967"/>
                      </a:lnTo>
                      <a:lnTo>
                        <a:pt x="1206" y="895"/>
                      </a:lnTo>
                      <a:lnTo>
                        <a:pt x="1375" y="825"/>
                      </a:lnTo>
                      <a:lnTo>
                        <a:pt x="1550" y="757"/>
                      </a:lnTo>
                      <a:lnTo>
                        <a:pt x="1731" y="691"/>
                      </a:lnTo>
                      <a:lnTo>
                        <a:pt x="1918" y="627"/>
                      </a:lnTo>
                      <a:lnTo>
                        <a:pt x="2112" y="567"/>
                      </a:lnTo>
                      <a:lnTo>
                        <a:pt x="2310" y="509"/>
                      </a:lnTo>
                      <a:lnTo>
                        <a:pt x="2515" y="454"/>
                      </a:lnTo>
                      <a:lnTo>
                        <a:pt x="2723" y="402"/>
                      </a:lnTo>
                      <a:lnTo>
                        <a:pt x="2938" y="352"/>
                      </a:lnTo>
                      <a:lnTo>
                        <a:pt x="3158" y="306"/>
                      </a:lnTo>
                      <a:lnTo>
                        <a:pt x="3381" y="262"/>
                      </a:lnTo>
                      <a:lnTo>
                        <a:pt x="3610" y="222"/>
                      </a:lnTo>
                      <a:lnTo>
                        <a:pt x="3843" y="184"/>
                      </a:lnTo>
                      <a:lnTo>
                        <a:pt x="4080" y="150"/>
                      </a:lnTo>
                      <a:lnTo>
                        <a:pt x="4321" y="120"/>
                      </a:lnTo>
                      <a:lnTo>
                        <a:pt x="4566" y="92"/>
                      </a:lnTo>
                      <a:lnTo>
                        <a:pt x="4814" y="68"/>
                      </a:lnTo>
                      <a:lnTo>
                        <a:pt x="5066" y="48"/>
                      </a:lnTo>
                      <a:lnTo>
                        <a:pt x="5321" y="31"/>
                      </a:lnTo>
                      <a:lnTo>
                        <a:pt x="5579" y="18"/>
                      </a:lnTo>
                      <a:lnTo>
                        <a:pt x="5841" y="8"/>
                      </a:lnTo>
                      <a:lnTo>
                        <a:pt x="6104" y="2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8" name="Freeform 155"/>
                <p:cNvSpPr>
                  <a:spLocks/>
                </p:cNvSpPr>
                <p:nvPr/>
              </p:nvSpPr>
              <p:spPr bwMode="auto">
                <a:xfrm>
                  <a:off x="2500" y="2382"/>
                  <a:ext cx="411" cy="152"/>
                </a:xfrm>
                <a:custGeom>
                  <a:avLst/>
                  <a:gdLst>
                    <a:gd name="T0" fmla="*/ 0 w 12741"/>
                    <a:gd name="T1" fmla="*/ 0 h 4719"/>
                    <a:gd name="T2" fmla="*/ 0 w 12741"/>
                    <a:gd name="T3" fmla="*/ 0 h 4719"/>
                    <a:gd name="T4" fmla="*/ 0 w 12741"/>
                    <a:gd name="T5" fmla="*/ 0 h 4719"/>
                    <a:gd name="T6" fmla="*/ 0 w 12741"/>
                    <a:gd name="T7" fmla="*/ 0 h 4719"/>
                    <a:gd name="T8" fmla="*/ 0 w 12741"/>
                    <a:gd name="T9" fmla="*/ 0 h 4719"/>
                    <a:gd name="T10" fmla="*/ 0 w 12741"/>
                    <a:gd name="T11" fmla="*/ 0 h 4719"/>
                    <a:gd name="T12" fmla="*/ 0 w 12741"/>
                    <a:gd name="T13" fmla="*/ 0 h 4719"/>
                    <a:gd name="T14" fmla="*/ 0 w 12741"/>
                    <a:gd name="T15" fmla="*/ 0 h 4719"/>
                    <a:gd name="T16" fmla="*/ 0 w 12741"/>
                    <a:gd name="T17" fmla="*/ 0 h 4719"/>
                    <a:gd name="T18" fmla="*/ 0 w 12741"/>
                    <a:gd name="T19" fmla="*/ 0 h 4719"/>
                    <a:gd name="T20" fmla="*/ 0 w 12741"/>
                    <a:gd name="T21" fmla="*/ 0 h 4719"/>
                    <a:gd name="T22" fmla="*/ 0 w 12741"/>
                    <a:gd name="T23" fmla="*/ 0 h 4719"/>
                    <a:gd name="T24" fmla="*/ 0 w 12741"/>
                    <a:gd name="T25" fmla="*/ 0 h 4719"/>
                    <a:gd name="T26" fmla="*/ 0 w 12741"/>
                    <a:gd name="T27" fmla="*/ 0 h 4719"/>
                    <a:gd name="T28" fmla="*/ 0 w 12741"/>
                    <a:gd name="T29" fmla="*/ 0 h 4719"/>
                    <a:gd name="T30" fmla="*/ 0 w 12741"/>
                    <a:gd name="T31" fmla="*/ 0 h 4719"/>
                    <a:gd name="T32" fmla="*/ 0 w 12741"/>
                    <a:gd name="T33" fmla="*/ 0 h 4719"/>
                    <a:gd name="T34" fmla="*/ 0 w 12741"/>
                    <a:gd name="T35" fmla="*/ 0 h 4719"/>
                    <a:gd name="T36" fmla="*/ 0 w 12741"/>
                    <a:gd name="T37" fmla="*/ 0 h 4719"/>
                    <a:gd name="T38" fmla="*/ 0 w 12741"/>
                    <a:gd name="T39" fmla="*/ 0 h 4719"/>
                    <a:gd name="T40" fmla="*/ 0 w 12741"/>
                    <a:gd name="T41" fmla="*/ 0 h 4719"/>
                    <a:gd name="T42" fmla="*/ 0 w 12741"/>
                    <a:gd name="T43" fmla="*/ 0 h 4719"/>
                    <a:gd name="T44" fmla="*/ 0 w 12741"/>
                    <a:gd name="T45" fmla="*/ 0 h 4719"/>
                    <a:gd name="T46" fmla="*/ 0 w 12741"/>
                    <a:gd name="T47" fmla="*/ 0 h 4719"/>
                    <a:gd name="T48" fmla="*/ 0 w 12741"/>
                    <a:gd name="T49" fmla="*/ 0 h 4719"/>
                    <a:gd name="T50" fmla="*/ 0 w 12741"/>
                    <a:gd name="T51" fmla="*/ 0 h 4719"/>
                    <a:gd name="T52" fmla="*/ 0 w 12741"/>
                    <a:gd name="T53" fmla="*/ 0 h 4719"/>
                    <a:gd name="T54" fmla="*/ 0 w 12741"/>
                    <a:gd name="T55" fmla="*/ 0 h 4719"/>
                    <a:gd name="T56" fmla="*/ 0 w 12741"/>
                    <a:gd name="T57" fmla="*/ 0 h 4719"/>
                    <a:gd name="T58" fmla="*/ 0 w 12741"/>
                    <a:gd name="T59" fmla="*/ 0 h 4719"/>
                    <a:gd name="T60" fmla="*/ 0 w 12741"/>
                    <a:gd name="T61" fmla="*/ 0 h 4719"/>
                    <a:gd name="T62" fmla="*/ 0 w 12741"/>
                    <a:gd name="T63" fmla="*/ 0 h 4719"/>
                    <a:gd name="T64" fmla="*/ 0 w 12741"/>
                    <a:gd name="T65" fmla="*/ 0 h 4719"/>
                    <a:gd name="T66" fmla="*/ 0 w 12741"/>
                    <a:gd name="T67" fmla="*/ 0 h 4719"/>
                    <a:gd name="T68" fmla="*/ 0 w 12741"/>
                    <a:gd name="T69" fmla="*/ 0 h 4719"/>
                    <a:gd name="T70" fmla="*/ 0 w 12741"/>
                    <a:gd name="T71" fmla="*/ 0 h 4719"/>
                    <a:gd name="T72" fmla="*/ 0 w 12741"/>
                    <a:gd name="T73" fmla="*/ 0 h 4719"/>
                    <a:gd name="T74" fmla="*/ 0 w 12741"/>
                    <a:gd name="T75" fmla="*/ 0 h 4719"/>
                    <a:gd name="T76" fmla="*/ 0 w 12741"/>
                    <a:gd name="T77" fmla="*/ 0 h 4719"/>
                    <a:gd name="T78" fmla="*/ 0 w 12741"/>
                    <a:gd name="T79" fmla="*/ 0 h 4719"/>
                    <a:gd name="T80" fmla="*/ 0 w 12741"/>
                    <a:gd name="T81" fmla="*/ 0 h 4719"/>
                    <a:gd name="T82" fmla="*/ 0 w 12741"/>
                    <a:gd name="T83" fmla="*/ 0 h 4719"/>
                    <a:gd name="T84" fmla="*/ 0 w 12741"/>
                    <a:gd name="T85" fmla="*/ 0 h 4719"/>
                    <a:gd name="T86" fmla="*/ 0 w 12741"/>
                    <a:gd name="T87" fmla="*/ 0 h 4719"/>
                    <a:gd name="T88" fmla="*/ 0 w 12741"/>
                    <a:gd name="T89" fmla="*/ 0 h 4719"/>
                    <a:gd name="T90" fmla="*/ 0 w 12741"/>
                    <a:gd name="T91" fmla="*/ 0 h 4719"/>
                    <a:gd name="T92" fmla="*/ 0 w 12741"/>
                    <a:gd name="T93" fmla="*/ 0 h 4719"/>
                    <a:gd name="T94" fmla="*/ 0 w 12741"/>
                    <a:gd name="T95" fmla="*/ 0 h 4719"/>
                    <a:gd name="T96" fmla="*/ 0 w 12741"/>
                    <a:gd name="T97" fmla="*/ 0 h 471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2741"/>
                    <a:gd name="T148" fmla="*/ 0 h 4719"/>
                    <a:gd name="T149" fmla="*/ 12741 w 12741"/>
                    <a:gd name="T150" fmla="*/ 4719 h 471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2741" h="4719">
                      <a:moveTo>
                        <a:pt x="2" y="0"/>
                      </a:moveTo>
                      <a:lnTo>
                        <a:pt x="12738" y="0"/>
                      </a:lnTo>
                      <a:lnTo>
                        <a:pt x="12738" y="163"/>
                      </a:lnTo>
                      <a:lnTo>
                        <a:pt x="12738" y="326"/>
                      </a:lnTo>
                      <a:lnTo>
                        <a:pt x="12738" y="490"/>
                      </a:lnTo>
                      <a:lnTo>
                        <a:pt x="12738" y="653"/>
                      </a:lnTo>
                      <a:lnTo>
                        <a:pt x="12738" y="817"/>
                      </a:lnTo>
                      <a:lnTo>
                        <a:pt x="12739" y="980"/>
                      </a:lnTo>
                      <a:lnTo>
                        <a:pt x="12739" y="1143"/>
                      </a:lnTo>
                      <a:lnTo>
                        <a:pt x="12739" y="1307"/>
                      </a:lnTo>
                      <a:lnTo>
                        <a:pt x="12740" y="1471"/>
                      </a:lnTo>
                      <a:lnTo>
                        <a:pt x="12740" y="1634"/>
                      </a:lnTo>
                      <a:lnTo>
                        <a:pt x="12740" y="1798"/>
                      </a:lnTo>
                      <a:lnTo>
                        <a:pt x="12740" y="1960"/>
                      </a:lnTo>
                      <a:lnTo>
                        <a:pt x="12741" y="2123"/>
                      </a:lnTo>
                      <a:lnTo>
                        <a:pt x="12741" y="2285"/>
                      </a:lnTo>
                      <a:lnTo>
                        <a:pt x="12741" y="2448"/>
                      </a:lnTo>
                      <a:lnTo>
                        <a:pt x="12741" y="2609"/>
                      </a:lnTo>
                      <a:lnTo>
                        <a:pt x="12733" y="2710"/>
                      </a:lnTo>
                      <a:lnTo>
                        <a:pt x="12708" y="2810"/>
                      </a:lnTo>
                      <a:lnTo>
                        <a:pt x="12667" y="2909"/>
                      </a:lnTo>
                      <a:lnTo>
                        <a:pt x="12611" y="3008"/>
                      </a:lnTo>
                      <a:lnTo>
                        <a:pt x="12541" y="3105"/>
                      </a:lnTo>
                      <a:lnTo>
                        <a:pt x="12454" y="3202"/>
                      </a:lnTo>
                      <a:lnTo>
                        <a:pt x="12354" y="3298"/>
                      </a:lnTo>
                      <a:lnTo>
                        <a:pt x="12240" y="3392"/>
                      </a:lnTo>
                      <a:lnTo>
                        <a:pt x="12112" y="3484"/>
                      </a:lnTo>
                      <a:lnTo>
                        <a:pt x="11972" y="3574"/>
                      </a:lnTo>
                      <a:lnTo>
                        <a:pt x="11819" y="3663"/>
                      </a:lnTo>
                      <a:lnTo>
                        <a:pt x="11653" y="3749"/>
                      </a:lnTo>
                      <a:lnTo>
                        <a:pt x="11476" y="3832"/>
                      </a:lnTo>
                      <a:lnTo>
                        <a:pt x="11286" y="3912"/>
                      </a:lnTo>
                      <a:lnTo>
                        <a:pt x="11086" y="3991"/>
                      </a:lnTo>
                      <a:lnTo>
                        <a:pt x="10875" y="4066"/>
                      </a:lnTo>
                      <a:lnTo>
                        <a:pt x="10653" y="4139"/>
                      </a:lnTo>
                      <a:lnTo>
                        <a:pt x="10423" y="4208"/>
                      </a:lnTo>
                      <a:lnTo>
                        <a:pt x="10182" y="4272"/>
                      </a:lnTo>
                      <a:lnTo>
                        <a:pt x="9933" y="4334"/>
                      </a:lnTo>
                      <a:lnTo>
                        <a:pt x="9673" y="4393"/>
                      </a:lnTo>
                      <a:lnTo>
                        <a:pt x="9407" y="4446"/>
                      </a:lnTo>
                      <a:lnTo>
                        <a:pt x="9132" y="4496"/>
                      </a:lnTo>
                      <a:lnTo>
                        <a:pt x="8850" y="4540"/>
                      </a:lnTo>
                      <a:lnTo>
                        <a:pt x="8561" y="4581"/>
                      </a:lnTo>
                      <a:lnTo>
                        <a:pt x="8265" y="4616"/>
                      </a:lnTo>
                      <a:lnTo>
                        <a:pt x="7962" y="4648"/>
                      </a:lnTo>
                      <a:lnTo>
                        <a:pt x="7655" y="4673"/>
                      </a:lnTo>
                      <a:lnTo>
                        <a:pt x="7341" y="4693"/>
                      </a:lnTo>
                      <a:lnTo>
                        <a:pt x="7022" y="4707"/>
                      </a:lnTo>
                      <a:lnTo>
                        <a:pt x="6698" y="4716"/>
                      </a:lnTo>
                      <a:lnTo>
                        <a:pt x="6370" y="4719"/>
                      </a:lnTo>
                      <a:lnTo>
                        <a:pt x="6043" y="4716"/>
                      </a:lnTo>
                      <a:lnTo>
                        <a:pt x="5719" y="4707"/>
                      </a:lnTo>
                      <a:lnTo>
                        <a:pt x="5400" y="4693"/>
                      </a:lnTo>
                      <a:lnTo>
                        <a:pt x="5086" y="4673"/>
                      </a:lnTo>
                      <a:lnTo>
                        <a:pt x="4779" y="4648"/>
                      </a:lnTo>
                      <a:lnTo>
                        <a:pt x="4476" y="4616"/>
                      </a:lnTo>
                      <a:lnTo>
                        <a:pt x="4180" y="4581"/>
                      </a:lnTo>
                      <a:lnTo>
                        <a:pt x="3891" y="4540"/>
                      </a:lnTo>
                      <a:lnTo>
                        <a:pt x="3608" y="4496"/>
                      </a:lnTo>
                      <a:lnTo>
                        <a:pt x="3334" y="4446"/>
                      </a:lnTo>
                      <a:lnTo>
                        <a:pt x="3067" y="4393"/>
                      </a:lnTo>
                      <a:lnTo>
                        <a:pt x="2808" y="4334"/>
                      </a:lnTo>
                      <a:lnTo>
                        <a:pt x="2558" y="4272"/>
                      </a:lnTo>
                      <a:lnTo>
                        <a:pt x="2318" y="4208"/>
                      </a:lnTo>
                      <a:lnTo>
                        <a:pt x="2087" y="4139"/>
                      </a:lnTo>
                      <a:lnTo>
                        <a:pt x="1866" y="4066"/>
                      </a:lnTo>
                      <a:lnTo>
                        <a:pt x="1655" y="3991"/>
                      </a:lnTo>
                      <a:lnTo>
                        <a:pt x="1455" y="3912"/>
                      </a:lnTo>
                      <a:lnTo>
                        <a:pt x="1265" y="3832"/>
                      </a:lnTo>
                      <a:lnTo>
                        <a:pt x="1088" y="3749"/>
                      </a:lnTo>
                      <a:lnTo>
                        <a:pt x="922" y="3663"/>
                      </a:lnTo>
                      <a:lnTo>
                        <a:pt x="768" y="3574"/>
                      </a:lnTo>
                      <a:lnTo>
                        <a:pt x="628" y="3484"/>
                      </a:lnTo>
                      <a:lnTo>
                        <a:pt x="500" y="3392"/>
                      </a:lnTo>
                      <a:lnTo>
                        <a:pt x="387" y="3298"/>
                      </a:lnTo>
                      <a:lnTo>
                        <a:pt x="287" y="3202"/>
                      </a:lnTo>
                      <a:lnTo>
                        <a:pt x="200" y="3105"/>
                      </a:lnTo>
                      <a:lnTo>
                        <a:pt x="130" y="3008"/>
                      </a:lnTo>
                      <a:lnTo>
                        <a:pt x="73" y="2909"/>
                      </a:lnTo>
                      <a:lnTo>
                        <a:pt x="32" y="2810"/>
                      </a:lnTo>
                      <a:lnTo>
                        <a:pt x="8" y="2710"/>
                      </a:lnTo>
                      <a:lnTo>
                        <a:pt x="0" y="2609"/>
                      </a:lnTo>
                      <a:lnTo>
                        <a:pt x="0" y="2448"/>
                      </a:lnTo>
                      <a:lnTo>
                        <a:pt x="0" y="2286"/>
                      </a:lnTo>
                      <a:lnTo>
                        <a:pt x="0" y="2123"/>
                      </a:lnTo>
                      <a:lnTo>
                        <a:pt x="0" y="1961"/>
                      </a:lnTo>
                      <a:lnTo>
                        <a:pt x="0" y="1798"/>
                      </a:lnTo>
                      <a:lnTo>
                        <a:pt x="0" y="1635"/>
                      </a:lnTo>
                      <a:lnTo>
                        <a:pt x="1" y="1471"/>
                      </a:lnTo>
                      <a:lnTo>
                        <a:pt x="1" y="1308"/>
                      </a:lnTo>
                      <a:lnTo>
                        <a:pt x="1" y="1144"/>
                      </a:lnTo>
                      <a:lnTo>
                        <a:pt x="1" y="980"/>
                      </a:lnTo>
                      <a:lnTo>
                        <a:pt x="1" y="817"/>
                      </a:lnTo>
                      <a:lnTo>
                        <a:pt x="1" y="653"/>
                      </a:lnTo>
                      <a:lnTo>
                        <a:pt x="1" y="490"/>
                      </a:lnTo>
                      <a:lnTo>
                        <a:pt x="2" y="326"/>
                      </a:lnTo>
                      <a:lnTo>
                        <a:pt x="2" y="16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9" name="Freeform 156"/>
                <p:cNvSpPr>
                  <a:spLocks/>
                </p:cNvSpPr>
                <p:nvPr/>
              </p:nvSpPr>
              <p:spPr bwMode="auto">
                <a:xfrm>
                  <a:off x="2500" y="2287"/>
                  <a:ext cx="411" cy="174"/>
                </a:xfrm>
                <a:custGeom>
                  <a:avLst/>
                  <a:gdLst>
                    <a:gd name="T0" fmla="*/ 0 w 12740"/>
                    <a:gd name="T1" fmla="*/ 0 h 5384"/>
                    <a:gd name="T2" fmla="*/ 0 w 12740"/>
                    <a:gd name="T3" fmla="*/ 0 h 5384"/>
                    <a:gd name="T4" fmla="*/ 0 w 12740"/>
                    <a:gd name="T5" fmla="*/ 0 h 5384"/>
                    <a:gd name="T6" fmla="*/ 0 w 12740"/>
                    <a:gd name="T7" fmla="*/ 0 h 5384"/>
                    <a:gd name="T8" fmla="*/ 0 w 12740"/>
                    <a:gd name="T9" fmla="*/ 0 h 5384"/>
                    <a:gd name="T10" fmla="*/ 0 w 12740"/>
                    <a:gd name="T11" fmla="*/ 0 h 5384"/>
                    <a:gd name="T12" fmla="*/ 0 w 12740"/>
                    <a:gd name="T13" fmla="*/ 0 h 5384"/>
                    <a:gd name="T14" fmla="*/ 0 w 12740"/>
                    <a:gd name="T15" fmla="*/ 0 h 5384"/>
                    <a:gd name="T16" fmla="*/ 0 w 12740"/>
                    <a:gd name="T17" fmla="*/ 0 h 5384"/>
                    <a:gd name="T18" fmla="*/ 0 w 12740"/>
                    <a:gd name="T19" fmla="*/ 0 h 5384"/>
                    <a:gd name="T20" fmla="*/ 0 w 12740"/>
                    <a:gd name="T21" fmla="*/ 0 h 5384"/>
                    <a:gd name="T22" fmla="*/ 0 w 12740"/>
                    <a:gd name="T23" fmla="*/ 0 h 5384"/>
                    <a:gd name="T24" fmla="*/ 0 w 12740"/>
                    <a:gd name="T25" fmla="*/ 0 h 5384"/>
                    <a:gd name="T26" fmla="*/ 0 w 12740"/>
                    <a:gd name="T27" fmla="*/ 0 h 5384"/>
                    <a:gd name="T28" fmla="*/ 0 w 12740"/>
                    <a:gd name="T29" fmla="*/ 0 h 5384"/>
                    <a:gd name="T30" fmla="*/ 0 w 12740"/>
                    <a:gd name="T31" fmla="*/ 0 h 5384"/>
                    <a:gd name="T32" fmla="*/ 0 w 12740"/>
                    <a:gd name="T33" fmla="*/ 0 h 5384"/>
                    <a:gd name="T34" fmla="*/ 0 w 12740"/>
                    <a:gd name="T35" fmla="*/ 0 h 5384"/>
                    <a:gd name="T36" fmla="*/ 0 w 12740"/>
                    <a:gd name="T37" fmla="*/ 0 h 5384"/>
                    <a:gd name="T38" fmla="*/ 0 w 12740"/>
                    <a:gd name="T39" fmla="*/ 0 h 5384"/>
                    <a:gd name="T40" fmla="*/ 0 w 12740"/>
                    <a:gd name="T41" fmla="*/ 0 h 5384"/>
                    <a:gd name="T42" fmla="*/ 0 w 12740"/>
                    <a:gd name="T43" fmla="*/ 0 h 5384"/>
                    <a:gd name="T44" fmla="*/ 0 w 12740"/>
                    <a:gd name="T45" fmla="*/ 0 h 5384"/>
                    <a:gd name="T46" fmla="*/ 0 w 12740"/>
                    <a:gd name="T47" fmla="*/ 0 h 5384"/>
                    <a:gd name="T48" fmla="*/ 0 w 12740"/>
                    <a:gd name="T49" fmla="*/ 0 h 5384"/>
                    <a:gd name="T50" fmla="*/ 0 w 12740"/>
                    <a:gd name="T51" fmla="*/ 0 h 5384"/>
                    <a:gd name="T52" fmla="*/ 0 w 12740"/>
                    <a:gd name="T53" fmla="*/ 0 h 5384"/>
                    <a:gd name="T54" fmla="*/ 0 w 12740"/>
                    <a:gd name="T55" fmla="*/ 0 h 5384"/>
                    <a:gd name="T56" fmla="*/ 0 w 12740"/>
                    <a:gd name="T57" fmla="*/ 0 h 5384"/>
                    <a:gd name="T58" fmla="*/ 0 w 12740"/>
                    <a:gd name="T59" fmla="*/ 0 h 5384"/>
                    <a:gd name="T60" fmla="*/ 0 w 12740"/>
                    <a:gd name="T61" fmla="*/ 0 h 5384"/>
                    <a:gd name="T62" fmla="*/ 0 w 12740"/>
                    <a:gd name="T63" fmla="*/ 0 h 5384"/>
                    <a:gd name="T64" fmla="*/ 0 w 12740"/>
                    <a:gd name="T65" fmla="*/ 0 h 5384"/>
                    <a:gd name="T66" fmla="*/ 0 w 12740"/>
                    <a:gd name="T67" fmla="*/ 0 h 5384"/>
                    <a:gd name="T68" fmla="*/ 0 w 12740"/>
                    <a:gd name="T69" fmla="*/ 0 h 5384"/>
                    <a:gd name="T70" fmla="*/ 0 w 12740"/>
                    <a:gd name="T71" fmla="*/ 0 h 5384"/>
                    <a:gd name="T72" fmla="*/ 0 w 12740"/>
                    <a:gd name="T73" fmla="*/ 0 h 5384"/>
                    <a:gd name="T74" fmla="*/ 0 w 12740"/>
                    <a:gd name="T75" fmla="*/ 0 h 5384"/>
                    <a:gd name="T76" fmla="*/ 0 w 12740"/>
                    <a:gd name="T77" fmla="*/ 0 h 5384"/>
                    <a:gd name="T78" fmla="*/ 0 w 12740"/>
                    <a:gd name="T79" fmla="*/ 0 h 5384"/>
                    <a:gd name="T80" fmla="*/ 0 w 12740"/>
                    <a:gd name="T81" fmla="*/ 0 h 5384"/>
                    <a:gd name="T82" fmla="*/ 0 w 12740"/>
                    <a:gd name="T83" fmla="*/ 0 h 5384"/>
                    <a:gd name="T84" fmla="*/ 0 w 12740"/>
                    <a:gd name="T85" fmla="*/ 0 h 538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0"/>
                    <a:gd name="T130" fmla="*/ 0 h 5384"/>
                    <a:gd name="T131" fmla="*/ 12740 w 12740"/>
                    <a:gd name="T132" fmla="*/ 5384 h 5384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0" h="5384">
                      <a:moveTo>
                        <a:pt x="6370" y="0"/>
                      </a:moveTo>
                      <a:lnTo>
                        <a:pt x="6636" y="2"/>
                      </a:lnTo>
                      <a:lnTo>
                        <a:pt x="6900" y="7"/>
                      </a:lnTo>
                      <a:lnTo>
                        <a:pt x="7162" y="17"/>
                      </a:lnTo>
                      <a:lnTo>
                        <a:pt x="7420" y="31"/>
                      </a:lnTo>
                      <a:lnTo>
                        <a:pt x="7675" y="48"/>
                      </a:lnTo>
                      <a:lnTo>
                        <a:pt x="7927" y="68"/>
                      </a:lnTo>
                      <a:lnTo>
                        <a:pt x="8175" y="92"/>
                      </a:lnTo>
                      <a:lnTo>
                        <a:pt x="8420" y="120"/>
                      </a:lnTo>
                      <a:lnTo>
                        <a:pt x="8661" y="150"/>
                      </a:lnTo>
                      <a:lnTo>
                        <a:pt x="8898" y="184"/>
                      </a:lnTo>
                      <a:lnTo>
                        <a:pt x="9131" y="222"/>
                      </a:lnTo>
                      <a:lnTo>
                        <a:pt x="9359" y="262"/>
                      </a:lnTo>
                      <a:lnTo>
                        <a:pt x="9583" y="306"/>
                      </a:lnTo>
                      <a:lnTo>
                        <a:pt x="9802" y="352"/>
                      </a:lnTo>
                      <a:lnTo>
                        <a:pt x="10017" y="402"/>
                      </a:lnTo>
                      <a:lnTo>
                        <a:pt x="10226" y="453"/>
                      </a:lnTo>
                      <a:lnTo>
                        <a:pt x="10430" y="509"/>
                      </a:lnTo>
                      <a:lnTo>
                        <a:pt x="10628" y="567"/>
                      </a:lnTo>
                      <a:lnTo>
                        <a:pt x="10821" y="627"/>
                      </a:lnTo>
                      <a:lnTo>
                        <a:pt x="11009" y="690"/>
                      </a:lnTo>
                      <a:lnTo>
                        <a:pt x="11190" y="756"/>
                      </a:lnTo>
                      <a:lnTo>
                        <a:pt x="11365" y="823"/>
                      </a:lnTo>
                      <a:lnTo>
                        <a:pt x="11534" y="894"/>
                      </a:lnTo>
                      <a:lnTo>
                        <a:pt x="11696" y="967"/>
                      </a:lnTo>
                      <a:lnTo>
                        <a:pt x="11852" y="1042"/>
                      </a:lnTo>
                      <a:lnTo>
                        <a:pt x="12001" y="1119"/>
                      </a:lnTo>
                      <a:lnTo>
                        <a:pt x="12143" y="1199"/>
                      </a:lnTo>
                      <a:lnTo>
                        <a:pt x="12277" y="1280"/>
                      </a:lnTo>
                      <a:lnTo>
                        <a:pt x="12405" y="1364"/>
                      </a:lnTo>
                      <a:lnTo>
                        <a:pt x="12524" y="1448"/>
                      </a:lnTo>
                      <a:lnTo>
                        <a:pt x="12636" y="1535"/>
                      </a:lnTo>
                      <a:lnTo>
                        <a:pt x="12740" y="1623"/>
                      </a:lnTo>
                      <a:lnTo>
                        <a:pt x="12740" y="3759"/>
                      </a:lnTo>
                      <a:lnTo>
                        <a:pt x="12636" y="3848"/>
                      </a:lnTo>
                      <a:lnTo>
                        <a:pt x="12524" y="3935"/>
                      </a:lnTo>
                      <a:lnTo>
                        <a:pt x="12405" y="4020"/>
                      </a:lnTo>
                      <a:lnTo>
                        <a:pt x="12277" y="4103"/>
                      </a:lnTo>
                      <a:lnTo>
                        <a:pt x="12143" y="4185"/>
                      </a:lnTo>
                      <a:lnTo>
                        <a:pt x="12001" y="4264"/>
                      </a:lnTo>
                      <a:lnTo>
                        <a:pt x="11852" y="4341"/>
                      </a:lnTo>
                      <a:lnTo>
                        <a:pt x="11696" y="4416"/>
                      </a:lnTo>
                      <a:lnTo>
                        <a:pt x="11534" y="4490"/>
                      </a:lnTo>
                      <a:lnTo>
                        <a:pt x="11365" y="4559"/>
                      </a:lnTo>
                      <a:lnTo>
                        <a:pt x="11190" y="4628"/>
                      </a:lnTo>
                      <a:lnTo>
                        <a:pt x="11009" y="4693"/>
                      </a:lnTo>
                      <a:lnTo>
                        <a:pt x="10821" y="4757"/>
                      </a:lnTo>
                      <a:lnTo>
                        <a:pt x="10628" y="4817"/>
                      </a:lnTo>
                      <a:lnTo>
                        <a:pt x="10430" y="4875"/>
                      </a:lnTo>
                      <a:lnTo>
                        <a:pt x="10226" y="4930"/>
                      </a:lnTo>
                      <a:lnTo>
                        <a:pt x="10017" y="4982"/>
                      </a:lnTo>
                      <a:lnTo>
                        <a:pt x="9802" y="5032"/>
                      </a:lnTo>
                      <a:lnTo>
                        <a:pt x="9583" y="5078"/>
                      </a:lnTo>
                      <a:lnTo>
                        <a:pt x="9359" y="5122"/>
                      </a:lnTo>
                      <a:lnTo>
                        <a:pt x="9131" y="5162"/>
                      </a:lnTo>
                      <a:lnTo>
                        <a:pt x="8898" y="5200"/>
                      </a:lnTo>
                      <a:lnTo>
                        <a:pt x="8661" y="5234"/>
                      </a:lnTo>
                      <a:lnTo>
                        <a:pt x="8420" y="5264"/>
                      </a:lnTo>
                      <a:lnTo>
                        <a:pt x="8175" y="5292"/>
                      </a:lnTo>
                      <a:lnTo>
                        <a:pt x="7927" y="5316"/>
                      </a:lnTo>
                      <a:lnTo>
                        <a:pt x="7675" y="5336"/>
                      </a:lnTo>
                      <a:lnTo>
                        <a:pt x="7420" y="5353"/>
                      </a:lnTo>
                      <a:lnTo>
                        <a:pt x="7162" y="5367"/>
                      </a:lnTo>
                      <a:lnTo>
                        <a:pt x="6900" y="5376"/>
                      </a:lnTo>
                      <a:lnTo>
                        <a:pt x="6636" y="5382"/>
                      </a:lnTo>
                      <a:lnTo>
                        <a:pt x="6370" y="5384"/>
                      </a:lnTo>
                      <a:lnTo>
                        <a:pt x="6104" y="5382"/>
                      </a:lnTo>
                      <a:lnTo>
                        <a:pt x="5841" y="5376"/>
                      </a:lnTo>
                      <a:lnTo>
                        <a:pt x="5579" y="5367"/>
                      </a:lnTo>
                      <a:lnTo>
                        <a:pt x="5321" y="5353"/>
                      </a:lnTo>
                      <a:lnTo>
                        <a:pt x="5066" y="5336"/>
                      </a:lnTo>
                      <a:lnTo>
                        <a:pt x="4814" y="5316"/>
                      </a:lnTo>
                      <a:lnTo>
                        <a:pt x="4566" y="5292"/>
                      </a:lnTo>
                      <a:lnTo>
                        <a:pt x="4321" y="5264"/>
                      </a:lnTo>
                      <a:lnTo>
                        <a:pt x="4080" y="5233"/>
                      </a:lnTo>
                      <a:lnTo>
                        <a:pt x="3843" y="5200"/>
                      </a:lnTo>
                      <a:lnTo>
                        <a:pt x="3610" y="5162"/>
                      </a:lnTo>
                      <a:lnTo>
                        <a:pt x="3381" y="5122"/>
                      </a:lnTo>
                      <a:lnTo>
                        <a:pt x="3158" y="5078"/>
                      </a:lnTo>
                      <a:lnTo>
                        <a:pt x="2938" y="5032"/>
                      </a:lnTo>
                      <a:lnTo>
                        <a:pt x="2723" y="4982"/>
                      </a:lnTo>
                      <a:lnTo>
                        <a:pt x="2515" y="4930"/>
                      </a:lnTo>
                      <a:lnTo>
                        <a:pt x="2310" y="4875"/>
                      </a:lnTo>
                      <a:lnTo>
                        <a:pt x="2112" y="4816"/>
                      </a:lnTo>
                      <a:lnTo>
                        <a:pt x="1918" y="4757"/>
                      </a:lnTo>
                      <a:lnTo>
                        <a:pt x="1731" y="4693"/>
                      </a:lnTo>
                      <a:lnTo>
                        <a:pt x="1550" y="4627"/>
                      </a:lnTo>
                      <a:lnTo>
                        <a:pt x="1375" y="4559"/>
                      </a:lnTo>
                      <a:lnTo>
                        <a:pt x="1206" y="4489"/>
                      </a:lnTo>
                      <a:lnTo>
                        <a:pt x="1044" y="4416"/>
                      </a:lnTo>
                      <a:lnTo>
                        <a:pt x="888" y="4341"/>
                      </a:lnTo>
                      <a:lnTo>
                        <a:pt x="739" y="4264"/>
                      </a:lnTo>
                      <a:lnTo>
                        <a:pt x="597" y="4184"/>
                      </a:lnTo>
                      <a:lnTo>
                        <a:pt x="463" y="4103"/>
                      </a:lnTo>
                      <a:lnTo>
                        <a:pt x="335" y="4020"/>
                      </a:lnTo>
                      <a:lnTo>
                        <a:pt x="216" y="3934"/>
                      </a:lnTo>
                      <a:lnTo>
                        <a:pt x="104" y="3847"/>
                      </a:lnTo>
                      <a:lnTo>
                        <a:pt x="0" y="3759"/>
                      </a:lnTo>
                      <a:lnTo>
                        <a:pt x="0" y="1624"/>
                      </a:lnTo>
                      <a:lnTo>
                        <a:pt x="104" y="1535"/>
                      </a:lnTo>
                      <a:lnTo>
                        <a:pt x="216" y="1448"/>
                      </a:lnTo>
                      <a:lnTo>
                        <a:pt x="335" y="1364"/>
                      </a:lnTo>
                      <a:lnTo>
                        <a:pt x="463" y="1281"/>
                      </a:lnTo>
                      <a:lnTo>
                        <a:pt x="597" y="1199"/>
                      </a:lnTo>
                      <a:lnTo>
                        <a:pt x="739" y="1120"/>
                      </a:lnTo>
                      <a:lnTo>
                        <a:pt x="888" y="1043"/>
                      </a:lnTo>
                      <a:lnTo>
                        <a:pt x="1044" y="967"/>
                      </a:lnTo>
                      <a:lnTo>
                        <a:pt x="1206" y="894"/>
                      </a:lnTo>
                      <a:lnTo>
                        <a:pt x="1375" y="824"/>
                      </a:lnTo>
                      <a:lnTo>
                        <a:pt x="1550" y="756"/>
                      </a:lnTo>
                      <a:lnTo>
                        <a:pt x="1731" y="690"/>
                      </a:lnTo>
                      <a:lnTo>
                        <a:pt x="1918" y="627"/>
                      </a:lnTo>
                      <a:lnTo>
                        <a:pt x="2112" y="567"/>
                      </a:lnTo>
                      <a:lnTo>
                        <a:pt x="2310" y="509"/>
                      </a:lnTo>
                      <a:lnTo>
                        <a:pt x="2515" y="453"/>
                      </a:lnTo>
                      <a:lnTo>
                        <a:pt x="2723" y="402"/>
                      </a:lnTo>
                      <a:lnTo>
                        <a:pt x="2938" y="352"/>
                      </a:lnTo>
                      <a:lnTo>
                        <a:pt x="3158" y="306"/>
                      </a:lnTo>
                      <a:lnTo>
                        <a:pt x="3381" y="262"/>
                      </a:lnTo>
                      <a:lnTo>
                        <a:pt x="3610" y="222"/>
                      </a:lnTo>
                      <a:lnTo>
                        <a:pt x="3843" y="184"/>
                      </a:lnTo>
                      <a:lnTo>
                        <a:pt x="4080" y="150"/>
                      </a:lnTo>
                      <a:lnTo>
                        <a:pt x="4321" y="120"/>
                      </a:lnTo>
                      <a:lnTo>
                        <a:pt x="4566" y="92"/>
                      </a:lnTo>
                      <a:lnTo>
                        <a:pt x="4814" y="68"/>
                      </a:lnTo>
                      <a:lnTo>
                        <a:pt x="5066" y="48"/>
                      </a:lnTo>
                      <a:lnTo>
                        <a:pt x="5321" y="31"/>
                      </a:lnTo>
                      <a:lnTo>
                        <a:pt x="5579" y="17"/>
                      </a:lnTo>
                      <a:lnTo>
                        <a:pt x="5841" y="7"/>
                      </a:lnTo>
                      <a:lnTo>
                        <a:pt x="6104" y="2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0" name="Freeform 157"/>
                <p:cNvSpPr>
                  <a:spLocks/>
                </p:cNvSpPr>
                <p:nvPr/>
              </p:nvSpPr>
              <p:spPr bwMode="auto">
                <a:xfrm>
                  <a:off x="2500" y="2284"/>
                  <a:ext cx="411" cy="152"/>
                </a:xfrm>
                <a:custGeom>
                  <a:avLst/>
                  <a:gdLst>
                    <a:gd name="T0" fmla="*/ 0 w 12741"/>
                    <a:gd name="T1" fmla="*/ 0 h 4720"/>
                    <a:gd name="T2" fmla="*/ 0 w 12741"/>
                    <a:gd name="T3" fmla="*/ 0 h 4720"/>
                    <a:gd name="T4" fmla="*/ 0 w 12741"/>
                    <a:gd name="T5" fmla="*/ 0 h 4720"/>
                    <a:gd name="T6" fmla="*/ 0 w 12741"/>
                    <a:gd name="T7" fmla="*/ 0 h 4720"/>
                    <a:gd name="T8" fmla="*/ 0 w 12741"/>
                    <a:gd name="T9" fmla="*/ 0 h 4720"/>
                    <a:gd name="T10" fmla="*/ 0 w 12741"/>
                    <a:gd name="T11" fmla="*/ 0 h 4720"/>
                    <a:gd name="T12" fmla="*/ 0 w 12741"/>
                    <a:gd name="T13" fmla="*/ 0 h 4720"/>
                    <a:gd name="T14" fmla="*/ 0 w 12741"/>
                    <a:gd name="T15" fmla="*/ 0 h 4720"/>
                    <a:gd name="T16" fmla="*/ 0 w 12741"/>
                    <a:gd name="T17" fmla="*/ 0 h 4720"/>
                    <a:gd name="T18" fmla="*/ 0 w 12741"/>
                    <a:gd name="T19" fmla="*/ 0 h 4720"/>
                    <a:gd name="T20" fmla="*/ 0 w 12741"/>
                    <a:gd name="T21" fmla="*/ 0 h 4720"/>
                    <a:gd name="T22" fmla="*/ 0 w 12741"/>
                    <a:gd name="T23" fmla="*/ 0 h 4720"/>
                    <a:gd name="T24" fmla="*/ 0 w 12741"/>
                    <a:gd name="T25" fmla="*/ 0 h 4720"/>
                    <a:gd name="T26" fmla="*/ 0 w 12741"/>
                    <a:gd name="T27" fmla="*/ 0 h 4720"/>
                    <a:gd name="T28" fmla="*/ 0 w 12741"/>
                    <a:gd name="T29" fmla="*/ 0 h 4720"/>
                    <a:gd name="T30" fmla="*/ 0 w 12741"/>
                    <a:gd name="T31" fmla="*/ 0 h 4720"/>
                    <a:gd name="T32" fmla="*/ 0 w 12741"/>
                    <a:gd name="T33" fmla="*/ 0 h 4720"/>
                    <a:gd name="T34" fmla="*/ 0 w 12741"/>
                    <a:gd name="T35" fmla="*/ 0 h 4720"/>
                    <a:gd name="T36" fmla="*/ 0 w 12741"/>
                    <a:gd name="T37" fmla="*/ 0 h 4720"/>
                    <a:gd name="T38" fmla="*/ 0 w 12741"/>
                    <a:gd name="T39" fmla="*/ 0 h 4720"/>
                    <a:gd name="T40" fmla="*/ 0 w 12741"/>
                    <a:gd name="T41" fmla="*/ 0 h 4720"/>
                    <a:gd name="T42" fmla="*/ 0 w 12741"/>
                    <a:gd name="T43" fmla="*/ 0 h 4720"/>
                    <a:gd name="T44" fmla="*/ 0 w 12741"/>
                    <a:gd name="T45" fmla="*/ 0 h 4720"/>
                    <a:gd name="T46" fmla="*/ 0 w 12741"/>
                    <a:gd name="T47" fmla="*/ 0 h 4720"/>
                    <a:gd name="T48" fmla="*/ 0 w 12741"/>
                    <a:gd name="T49" fmla="*/ 0 h 4720"/>
                    <a:gd name="T50" fmla="*/ 0 w 12741"/>
                    <a:gd name="T51" fmla="*/ 0 h 4720"/>
                    <a:gd name="T52" fmla="*/ 0 w 12741"/>
                    <a:gd name="T53" fmla="*/ 0 h 4720"/>
                    <a:gd name="T54" fmla="*/ 0 w 12741"/>
                    <a:gd name="T55" fmla="*/ 0 h 4720"/>
                    <a:gd name="T56" fmla="*/ 0 w 12741"/>
                    <a:gd name="T57" fmla="*/ 0 h 4720"/>
                    <a:gd name="T58" fmla="*/ 0 w 12741"/>
                    <a:gd name="T59" fmla="*/ 0 h 4720"/>
                    <a:gd name="T60" fmla="*/ 0 w 12741"/>
                    <a:gd name="T61" fmla="*/ 0 h 4720"/>
                    <a:gd name="T62" fmla="*/ 0 w 12741"/>
                    <a:gd name="T63" fmla="*/ 0 h 4720"/>
                    <a:gd name="T64" fmla="*/ 0 w 12741"/>
                    <a:gd name="T65" fmla="*/ 0 h 4720"/>
                    <a:gd name="T66" fmla="*/ 0 w 12741"/>
                    <a:gd name="T67" fmla="*/ 0 h 4720"/>
                    <a:gd name="T68" fmla="*/ 0 w 12741"/>
                    <a:gd name="T69" fmla="*/ 0 h 4720"/>
                    <a:gd name="T70" fmla="*/ 0 w 12741"/>
                    <a:gd name="T71" fmla="*/ 0 h 4720"/>
                    <a:gd name="T72" fmla="*/ 0 w 12741"/>
                    <a:gd name="T73" fmla="*/ 0 h 4720"/>
                    <a:gd name="T74" fmla="*/ 0 w 12741"/>
                    <a:gd name="T75" fmla="*/ 0 h 4720"/>
                    <a:gd name="T76" fmla="*/ 0 w 12741"/>
                    <a:gd name="T77" fmla="*/ 0 h 4720"/>
                    <a:gd name="T78" fmla="*/ 0 w 12741"/>
                    <a:gd name="T79" fmla="*/ 0 h 4720"/>
                    <a:gd name="T80" fmla="*/ 0 w 12741"/>
                    <a:gd name="T81" fmla="*/ 0 h 4720"/>
                    <a:gd name="T82" fmla="*/ 0 w 12741"/>
                    <a:gd name="T83" fmla="*/ 0 h 4720"/>
                    <a:gd name="T84" fmla="*/ 0 w 12741"/>
                    <a:gd name="T85" fmla="*/ 0 h 4720"/>
                    <a:gd name="T86" fmla="*/ 0 w 12741"/>
                    <a:gd name="T87" fmla="*/ 0 h 4720"/>
                    <a:gd name="T88" fmla="*/ 0 w 12741"/>
                    <a:gd name="T89" fmla="*/ 0 h 4720"/>
                    <a:gd name="T90" fmla="*/ 0 w 12741"/>
                    <a:gd name="T91" fmla="*/ 0 h 4720"/>
                    <a:gd name="T92" fmla="*/ 0 w 12741"/>
                    <a:gd name="T93" fmla="*/ 0 h 4720"/>
                    <a:gd name="T94" fmla="*/ 0 w 12741"/>
                    <a:gd name="T95" fmla="*/ 0 h 4720"/>
                    <a:gd name="T96" fmla="*/ 0 w 12741"/>
                    <a:gd name="T97" fmla="*/ 0 h 472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2741"/>
                    <a:gd name="T148" fmla="*/ 0 h 4720"/>
                    <a:gd name="T149" fmla="*/ 12741 w 12741"/>
                    <a:gd name="T150" fmla="*/ 4720 h 4720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2741" h="4720">
                      <a:moveTo>
                        <a:pt x="2" y="0"/>
                      </a:moveTo>
                      <a:lnTo>
                        <a:pt x="12738" y="0"/>
                      </a:lnTo>
                      <a:lnTo>
                        <a:pt x="12738" y="164"/>
                      </a:lnTo>
                      <a:lnTo>
                        <a:pt x="12738" y="327"/>
                      </a:lnTo>
                      <a:lnTo>
                        <a:pt x="12738" y="490"/>
                      </a:lnTo>
                      <a:lnTo>
                        <a:pt x="12738" y="654"/>
                      </a:lnTo>
                      <a:lnTo>
                        <a:pt x="12738" y="817"/>
                      </a:lnTo>
                      <a:lnTo>
                        <a:pt x="12739" y="981"/>
                      </a:lnTo>
                      <a:lnTo>
                        <a:pt x="12739" y="1144"/>
                      </a:lnTo>
                      <a:lnTo>
                        <a:pt x="12739" y="1308"/>
                      </a:lnTo>
                      <a:lnTo>
                        <a:pt x="12740" y="1472"/>
                      </a:lnTo>
                      <a:lnTo>
                        <a:pt x="12740" y="1635"/>
                      </a:lnTo>
                      <a:lnTo>
                        <a:pt x="12740" y="1798"/>
                      </a:lnTo>
                      <a:lnTo>
                        <a:pt x="12740" y="1961"/>
                      </a:lnTo>
                      <a:lnTo>
                        <a:pt x="12741" y="2124"/>
                      </a:lnTo>
                      <a:lnTo>
                        <a:pt x="12741" y="2286"/>
                      </a:lnTo>
                      <a:lnTo>
                        <a:pt x="12741" y="2448"/>
                      </a:lnTo>
                      <a:lnTo>
                        <a:pt x="12741" y="2610"/>
                      </a:lnTo>
                      <a:lnTo>
                        <a:pt x="12733" y="2711"/>
                      </a:lnTo>
                      <a:lnTo>
                        <a:pt x="12708" y="2811"/>
                      </a:lnTo>
                      <a:lnTo>
                        <a:pt x="12667" y="2910"/>
                      </a:lnTo>
                      <a:lnTo>
                        <a:pt x="12611" y="3008"/>
                      </a:lnTo>
                      <a:lnTo>
                        <a:pt x="12541" y="3106"/>
                      </a:lnTo>
                      <a:lnTo>
                        <a:pt x="12454" y="3203"/>
                      </a:lnTo>
                      <a:lnTo>
                        <a:pt x="12354" y="3298"/>
                      </a:lnTo>
                      <a:lnTo>
                        <a:pt x="12240" y="3392"/>
                      </a:lnTo>
                      <a:lnTo>
                        <a:pt x="12112" y="3484"/>
                      </a:lnTo>
                      <a:lnTo>
                        <a:pt x="11972" y="3574"/>
                      </a:lnTo>
                      <a:lnTo>
                        <a:pt x="11819" y="3662"/>
                      </a:lnTo>
                      <a:lnTo>
                        <a:pt x="11653" y="3748"/>
                      </a:lnTo>
                      <a:lnTo>
                        <a:pt x="11476" y="3832"/>
                      </a:lnTo>
                      <a:lnTo>
                        <a:pt x="11286" y="3913"/>
                      </a:lnTo>
                      <a:lnTo>
                        <a:pt x="11086" y="3992"/>
                      </a:lnTo>
                      <a:lnTo>
                        <a:pt x="10875" y="4067"/>
                      </a:lnTo>
                      <a:lnTo>
                        <a:pt x="10653" y="4140"/>
                      </a:lnTo>
                      <a:lnTo>
                        <a:pt x="10423" y="4209"/>
                      </a:lnTo>
                      <a:lnTo>
                        <a:pt x="10182" y="4273"/>
                      </a:lnTo>
                      <a:lnTo>
                        <a:pt x="9933" y="4335"/>
                      </a:lnTo>
                      <a:lnTo>
                        <a:pt x="9673" y="4393"/>
                      </a:lnTo>
                      <a:lnTo>
                        <a:pt x="9407" y="4446"/>
                      </a:lnTo>
                      <a:lnTo>
                        <a:pt x="9132" y="4496"/>
                      </a:lnTo>
                      <a:lnTo>
                        <a:pt x="8850" y="4541"/>
                      </a:lnTo>
                      <a:lnTo>
                        <a:pt x="8561" y="4582"/>
                      </a:lnTo>
                      <a:lnTo>
                        <a:pt x="8265" y="4617"/>
                      </a:lnTo>
                      <a:lnTo>
                        <a:pt x="7962" y="4648"/>
                      </a:lnTo>
                      <a:lnTo>
                        <a:pt x="7655" y="4674"/>
                      </a:lnTo>
                      <a:lnTo>
                        <a:pt x="7341" y="4694"/>
                      </a:lnTo>
                      <a:lnTo>
                        <a:pt x="7022" y="4708"/>
                      </a:lnTo>
                      <a:lnTo>
                        <a:pt x="6698" y="4717"/>
                      </a:lnTo>
                      <a:lnTo>
                        <a:pt x="6370" y="4720"/>
                      </a:lnTo>
                      <a:lnTo>
                        <a:pt x="6043" y="4717"/>
                      </a:lnTo>
                      <a:lnTo>
                        <a:pt x="5719" y="4708"/>
                      </a:lnTo>
                      <a:lnTo>
                        <a:pt x="5400" y="4694"/>
                      </a:lnTo>
                      <a:lnTo>
                        <a:pt x="5086" y="4674"/>
                      </a:lnTo>
                      <a:lnTo>
                        <a:pt x="4779" y="4648"/>
                      </a:lnTo>
                      <a:lnTo>
                        <a:pt x="4476" y="4617"/>
                      </a:lnTo>
                      <a:lnTo>
                        <a:pt x="4180" y="4582"/>
                      </a:lnTo>
                      <a:lnTo>
                        <a:pt x="3891" y="4541"/>
                      </a:lnTo>
                      <a:lnTo>
                        <a:pt x="3608" y="4496"/>
                      </a:lnTo>
                      <a:lnTo>
                        <a:pt x="3334" y="4446"/>
                      </a:lnTo>
                      <a:lnTo>
                        <a:pt x="3067" y="4393"/>
                      </a:lnTo>
                      <a:lnTo>
                        <a:pt x="2808" y="4335"/>
                      </a:lnTo>
                      <a:lnTo>
                        <a:pt x="2558" y="4273"/>
                      </a:lnTo>
                      <a:lnTo>
                        <a:pt x="2318" y="4209"/>
                      </a:lnTo>
                      <a:lnTo>
                        <a:pt x="2087" y="4140"/>
                      </a:lnTo>
                      <a:lnTo>
                        <a:pt x="1866" y="4067"/>
                      </a:lnTo>
                      <a:lnTo>
                        <a:pt x="1655" y="3992"/>
                      </a:lnTo>
                      <a:lnTo>
                        <a:pt x="1455" y="3913"/>
                      </a:lnTo>
                      <a:lnTo>
                        <a:pt x="1265" y="3832"/>
                      </a:lnTo>
                      <a:lnTo>
                        <a:pt x="1088" y="3748"/>
                      </a:lnTo>
                      <a:lnTo>
                        <a:pt x="922" y="3662"/>
                      </a:lnTo>
                      <a:lnTo>
                        <a:pt x="768" y="3574"/>
                      </a:lnTo>
                      <a:lnTo>
                        <a:pt x="628" y="3484"/>
                      </a:lnTo>
                      <a:lnTo>
                        <a:pt x="500" y="3392"/>
                      </a:lnTo>
                      <a:lnTo>
                        <a:pt x="387" y="3298"/>
                      </a:lnTo>
                      <a:lnTo>
                        <a:pt x="287" y="3203"/>
                      </a:lnTo>
                      <a:lnTo>
                        <a:pt x="200" y="3106"/>
                      </a:lnTo>
                      <a:lnTo>
                        <a:pt x="130" y="3008"/>
                      </a:lnTo>
                      <a:lnTo>
                        <a:pt x="73" y="2910"/>
                      </a:lnTo>
                      <a:lnTo>
                        <a:pt x="32" y="2811"/>
                      </a:lnTo>
                      <a:lnTo>
                        <a:pt x="8" y="2711"/>
                      </a:lnTo>
                      <a:lnTo>
                        <a:pt x="0" y="2610"/>
                      </a:lnTo>
                      <a:lnTo>
                        <a:pt x="0" y="2449"/>
                      </a:lnTo>
                      <a:lnTo>
                        <a:pt x="0" y="2287"/>
                      </a:lnTo>
                      <a:lnTo>
                        <a:pt x="0" y="2124"/>
                      </a:lnTo>
                      <a:lnTo>
                        <a:pt x="0" y="1961"/>
                      </a:lnTo>
                      <a:lnTo>
                        <a:pt x="0" y="1798"/>
                      </a:lnTo>
                      <a:lnTo>
                        <a:pt x="0" y="1636"/>
                      </a:lnTo>
                      <a:lnTo>
                        <a:pt x="1" y="1472"/>
                      </a:lnTo>
                      <a:lnTo>
                        <a:pt x="1" y="1308"/>
                      </a:lnTo>
                      <a:lnTo>
                        <a:pt x="1" y="1145"/>
                      </a:lnTo>
                      <a:lnTo>
                        <a:pt x="1" y="981"/>
                      </a:lnTo>
                      <a:lnTo>
                        <a:pt x="1" y="817"/>
                      </a:lnTo>
                      <a:lnTo>
                        <a:pt x="1" y="654"/>
                      </a:lnTo>
                      <a:lnTo>
                        <a:pt x="1" y="491"/>
                      </a:lnTo>
                      <a:lnTo>
                        <a:pt x="2" y="327"/>
                      </a:lnTo>
                      <a:lnTo>
                        <a:pt x="2" y="164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1" name="Freeform 158"/>
                <p:cNvSpPr>
                  <a:spLocks/>
                </p:cNvSpPr>
                <p:nvPr/>
              </p:nvSpPr>
              <p:spPr bwMode="auto">
                <a:xfrm>
                  <a:off x="2500" y="2186"/>
                  <a:ext cx="411" cy="174"/>
                </a:xfrm>
                <a:custGeom>
                  <a:avLst/>
                  <a:gdLst>
                    <a:gd name="T0" fmla="*/ 0 w 12740"/>
                    <a:gd name="T1" fmla="*/ 0 h 5384"/>
                    <a:gd name="T2" fmla="*/ 0 w 12740"/>
                    <a:gd name="T3" fmla="*/ 0 h 5384"/>
                    <a:gd name="T4" fmla="*/ 0 w 12740"/>
                    <a:gd name="T5" fmla="*/ 0 h 5384"/>
                    <a:gd name="T6" fmla="*/ 0 w 12740"/>
                    <a:gd name="T7" fmla="*/ 0 h 5384"/>
                    <a:gd name="T8" fmla="*/ 0 w 12740"/>
                    <a:gd name="T9" fmla="*/ 0 h 5384"/>
                    <a:gd name="T10" fmla="*/ 0 w 12740"/>
                    <a:gd name="T11" fmla="*/ 0 h 5384"/>
                    <a:gd name="T12" fmla="*/ 0 w 12740"/>
                    <a:gd name="T13" fmla="*/ 0 h 5384"/>
                    <a:gd name="T14" fmla="*/ 0 w 12740"/>
                    <a:gd name="T15" fmla="*/ 0 h 5384"/>
                    <a:gd name="T16" fmla="*/ 0 w 12740"/>
                    <a:gd name="T17" fmla="*/ 0 h 5384"/>
                    <a:gd name="T18" fmla="*/ 0 w 12740"/>
                    <a:gd name="T19" fmla="*/ 0 h 5384"/>
                    <a:gd name="T20" fmla="*/ 0 w 12740"/>
                    <a:gd name="T21" fmla="*/ 0 h 5384"/>
                    <a:gd name="T22" fmla="*/ 0 w 12740"/>
                    <a:gd name="T23" fmla="*/ 0 h 5384"/>
                    <a:gd name="T24" fmla="*/ 0 w 12740"/>
                    <a:gd name="T25" fmla="*/ 0 h 5384"/>
                    <a:gd name="T26" fmla="*/ 0 w 12740"/>
                    <a:gd name="T27" fmla="*/ 0 h 5384"/>
                    <a:gd name="T28" fmla="*/ 0 w 12740"/>
                    <a:gd name="T29" fmla="*/ 0 h 5384"/>
                    <a:gd name="T30" fmla="*/ 0 w 12740"/>
                    <a:gd name="T31" fmla="*/ 0 h 5384"/>
                    <a:gd name="T32" fmla="*/ 0 w 12740"/>
                    <a:gd name="T33" fmla="*/ 0 h 5384"/>
                    <a:gd name="T34" fmla="*/ 0 w 12740"/>
                    <a:gd name="T35" fmla="*/ 0 h 5384"/>
                    <a:gd name="T36" fmla="*/ 0 w 12740"/>
                    <a:gd name="T37" fmla="*/ 0 h 5384"/>
                    <a:gd name="T38" fmla="*/ 0 w 12740"/>
                    <a:gd name="T39" fmla="*/ 0 h 5384"/>
                    <a:gd name="T40" fmla="*/ 0 w 12740"/>
                    <a:gd name="T41" fmla="*/ 0 h 5384"/>
                    <a:gd name="T42" fmla="*/ 0 w 12740"/>
                    <a:gd name="T43" fmla="*/ 0 h 5384"/>
                    <a:gd name="T44" fmla="*/ 0 w 12740"/>
                    <a:gd name="T45" fmla="*/ 0 h 5384"/>
                    <a:gd name="T46" fmla="*/ 0 w 12740"/>
                    <a:gd name="T47" fmla="*/ 0 h 5384"/>
                    <a:gd name="T48" fmla="*/ 0 w 12740"/>
                    <a:gd name="T49" fmla="*/ 0 h 5384"/>
                    <a:gd name="T50" fmla="*/ 0 w 12740"/>
                    <a:gd name="T51" fmla="*/ 0 h 5384"/>
                    <a:gd name="T52" fmla="*/ 0 w 12740"/>
                    <a:gd name="T53" fmla="*/ 0 h 5384"/>
                    <a:gd name="T54" fmla="*/ 0 w 12740"/>
                    <a:gd name="T55" fmla="*/ 0 h 5384"/>
                    <a:gd name="T56" fmla="*/ 0 w 12740"/>
                    <a:gd name="T57" fmla="*/ 0 h 5384"/>
                    <a:gd name="T58" fmla="*/ 0 w 12740"/>
                    <a:gd name="T59" fmla="*/ 0 h 5384"/>
                    <a:gd name="T60" fmla="*/ 0 w 12740"/>
                    <a:gd name="T61" fmla="*/ 0 h 5384"/>
                    <a:gd name="T62" fmla="*/ 0 w 12740"/>
                    <a:gd name="T63" fmla="*/ 0 h 5384"/>
                    <a:gd name="T64" fmla="*/ 0 w 12740"/>
                    <a:gd name="T65" fmla="*/ 0 h 5384"/>
                    <a:gd name="T66" fmla="*/ 0 w 12740"/>
                    <a:gd name="T67" fmla="*/ 0 h 5384"/>
                    <a:gd name="T68" fmla="*/ 0 w 12740"/>
                    <a:gd name="T69" fmla="*/ 0 h 5384"/>
                    <a:gd name="T70" fmla="*/ 0 w 12740"/>
                    <a:gd name="T71" fmla="*/ 0 h 5384"/>
                    <a:gd name="T72" fmla="*/ 0 w 12740"/>
                    <a:gd name="T73" fmla="*/ 0 h 5384"/>
                    <a:gd name="T74" fmla="*/ 0 w 12740"/>
                    <a:gd name="T75" fmla="*/ 0 h 5384"/>
                    <a:gd name="T76" fmla="*/ 0 w 12740"/>
                    <a:gd name="T77" fmla="*/ 0 h 5384"/>
                    <a:gd name="T78" fmla="*/ 0 w 12740"/>
                    <a:gd name="T79" fmla="*/ 0 h 5384"/>
                    <a:gd name="T80" fmla="*/ 0 w 12740"/>
                    <a:gd name="T81" fmla="*/ 0 h 5384"/>
                    <a:gd name="T82" fmla="*/ 0 w 12740"/>
                    <a:gd name="T83" fmla="*/ 0 h 5384"/>
                    <a:gd name="T84" fmla="*/ 0 w 12740"/>
                    <a:gd name="T85" fmla="*/ 0 h 538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0"/>
                    <a:gd name="T130" fmla="*/ 0 h 5384"/>
                    <a:gd name="T131" fmla="*/ 12740 w 12740"/>
                    <a:gd name="T132" fmla="*/ 5384 h 5384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0" h="5384">
                      <a:moveTo>
                        <a:pt x="6370" y="0"/>
                      </a:moveTo>
                      <a:lnTo>
                        <a:pt x="6636" y="2"/>
                      </a:lnTo>
                      <a:lnTo>
                        <a:pt x="6900" y="8"/>
                      </a:lnTo>
                      <a:lnTo>
                        <a:pt x="7162" y="18"/>
                      </a:lnTo>
                      <a:lnTo>
                        <a:pt x="7420" y="32"/>
                      </a:lnTo>
                      <a:lnTo>
                        <a:pt x="7675" y="48"/>
                      </a:lnTo>
                      <a:lnTo>
                        <a:pt x="7927" y="69"/>
                      </a:lnTo>
                      <a:lnTo>
                        <a:pt x="8175" y="92"/>
                      </a:lnTo>
                      <a:lnTo>
                        <a:pt x="8420" y="120"/>
                      </a:lnTo>
                      <a:lnTo>
                        <a:pt x="8661" y="151"/>
                      </a:lnTo>
                      <a:lnTo>
                        <a:pt x="8898" y="185"/>
                      </a:lnTo>
                      <a:lnTo>
                        <a:pt x="9131" y="222"/>
                      </a:lnTo>
                      <a:lnTo>
                        <a:pt x="9359" y="262"/>
                      </a:lnTo>
                      <a:lnTo>
                        <a:pt x="9583" y="306"/>
                      </a:lnTo>
                      <a:lnTo>
                        <a:pt x="9802" y="352"/>
                      </a:lnTo>
                      <a:lnTo>
                        <a:pt x="10017" y="402"/>
                      </a:lnTo>
                      <a:lnTo>
                        <a:pt x="10226" y="454"/>
                      </a:lnTo>
                      <a:lnTo>
                        <a:pt x="10430" y="509"/>
                      </a:lnTo>
                      <a:lnTo>
                        <a:pt x="10628" y="568"/>
                      </a:lnTo>
                      <a:lnTo>
                        <a:pt x="10821" y="628"/>
                      </a:lnTo>
                      <a:lnTo>
                        <a:pt x="11009" y="691"/>
                      </a:lnTo>
                      <a:lnTo>
                        <a:pt x="11190" y="757"/>
                      </a:lnTo>
                      <a:lnTo>
                        <a:pt x="11365" y="824"/>
                      </a:lnTo>
                      <a:lnTo>
                        <a:pt x="11534" y="895"/>
                      </a:lnTo>
                      <a:lnTo>
                        <a:pt x="11696" y="968"/>
                      </a:lnTo>
                      <a:lnTo>
                        <a:pt x="11852" y="1043"/>
                      </a:lnTo>
                      <a:lnTo>
                        <a:pt x="12001" y="1120"/>
                      </a:lnTo>
                      <a:lnTo>
                        <a:pt x="12143" y="1199"/>
                      </a:lnTo>
                      <a:lnTo>
                        <a:pt x="12277" y="1281"/>
                      </a:lnTo>
                      <a:lnTo>
                        <a:pt x="12405" y="1364"/>
                      </a:lnTo>
                      <a:lnTo>
                        <a:pt x="12524" y="1448"/>
                      </a:lnTo>
                      <a:lnTo>
                        <a:pt x="12636" y="1535"/>
                      </a:lnTo>
                      <a:lnTo>
                        <a:pt x="12740" y="1624"/>
                      </a:lnTo>
                      <a:lnTo>
                        <a:pt x="12740" y="3760"/>
                      </a:lnTo>
                      <a:lnTo>
                        <a:pt x="12636" y="3848"/>
                      </a:lnTo>
                      <a:lnTo>
                        <a:pt x="12524" y="3935"/>
                      </a:lnTo>
                      <a:lnTo>
                        <a:pt x="12405" y="4021"/>
                      </a:lnTo>
                      <a:lnTo>
                        <a:pt x="12277" y="4104"/>
                      </a:lnTo>
                      <a:lnTo>
                        <a:pt x="12143" y="4185"/>
                      </a:lnTo>
                      <a:lnTo>
                        <a:pt x="12001" y="4265"/>
                      </a:lnTo>
                      <a:lnTo>
                        <a:pt x="11852" y="4342"/>
                      </a:lnTo>
                      <a:lnTo>
                        <a:pt x="11696" y="4417"/>
                      </a:lnTo>
                      <a:lnTo>
                        <a:pt x="11534" y="4490"/>
                      </a:lnTo>
                      <a:lnTo>
                        <a:pt x="11365" y="4560"/>
                      </a:lnTo>
                      <a:lnTo>
                        <a:pt x="11190" y="4628"/>
                      </a:lnTo>
                      <a:lnTo>
                        <a:pt x="11009" y="4694"/>
                      </a:lnTo>
                      <a:lnTo>
                        <a:pt x="10821" y="4757"/>
                      </a:lnTo>
                      <a:lnTo>
                        <a:pt x="10628" y="4817"/>
                      </a:lnTo>
                      <a:lnTo>
                        <a:pt x="10430" y="4875"/>
                      </a:lnTo>
                      <a:lnTo>
                        <a:pt x="10226" y="4931"/>
                      </a:lnTo>
                      <a:lnTo>
                        <a:pt x="10017" y="4983"/>
                      </a:lnTo>
                      <a:lnTo>
                        <a:pt x="9802" y="5033"/>
                      </a:lnTo>
                      <a:lnTo>
                        <a:pt x="9583" y="5079"/>
                      </a:lnTo>
                      <a:lnTo>
                        <a:pt x="9359" y="5123"/>
                      </a:lnTo>
                      <a:lnTo>
                        <a:pt x="9131" y="5163"/>
                      </a:lnTo>
                      <a:lnTo>
                        <a:pt x="8898" y="5200"/>
                      </a:lnTo>
                      <a:lnTo>
                        <a:pt x="8661" y="5234"/>
                      </a:lnTo>
                      <a:lnTo>
                        <a:pt x="8420" y="5264"/>
                      </a:lnTo>
                      <a:lnTo>
                        <a:pt x="8175" y="5293"/>
                      </a:lnTo>
                      <a:lnTo>
                        <a:pt x="7927" y="5316"/>
                      </a:lnTo>
                      <a:lnTo>
                        <a:pt x="7675" y="5337"/>
                      </a:lnTo>
                      <a:lnTo>
                        <a:pt x="7420" y="5353"/>
                      </a:lnTo>
                      <a:lnTo>
                        <a:pt x="7162" y="5367"/>
                      </a:lnTo>
                      <a:lnTo>
                        <a:pt x="6900" y="5377"/>
                      </a:lnTo>
                      <a:lnTo>
                        <a:pt x="6636" y="5383"/>
                      </a:lnTo>
                      <a:lnTo>
                        <a:pt x="6370" y="5384"/>
                      </a:lnTo>
                      <a:lnTo>
                        <a:pt x="6104" y="5383"/>
                      </a:lnTo>
                      <a:lnTo>
                        <a:pt x="5841" y="5377"/>
                      </a:lnTo>
                      <a:lnTo>
                        <a:pt x="5579" y="5367"/>
                      </a:lnTo>
                      <a:lnTo>
                        <a:pt x="5321" y="5353"/>
                      </a:lnTo>
                      <a:lnTo>
                        <a:pt x="5066" y="5337"/>
                      </a:lnTo>
                      <a:lnTo>
                        <a:pt x="4814" y="5316"/>
                      </a:lnTo>
                      <a:lnTo>
                        <a:pt x="4566" y="5293"/>
                      </a:lnTo>
                      <a:lnTo>
                        <a:pt x="4321" y="5264"/>
                      </a:lnTo>
                      <a:lnTo>
                        <a:pt x="4080" y="5234"/>
                      </a:lnTo>
                      <a:lnTo>
                        <a:pt x="3843" y="5200"/>
                      </a:lnTo>
                      <a:lnTo>
                        <a:pt x="3610" y="5163"/>
                      </a:lnTo>
                      <a:lnTo>
                        <a:pt x="3381" y="5122"/>
                      </a:lnTo>
                      <a:lnTo>
                        <a:pt x="3158" y="5079"/>
                      </a:lnTo>
                      <a:lnTo>
                        <a:pt x="2938" y="5032"/>
                      </a:lnTo>
                      <a:lnTo>
                        <a:pt x="2723" y="4983"/>
                      </a:lnTo>
                      <a:lnTo>
                        <a:pt x="2515" y="4931"/>
                      </a:lnTo>
                      <a:lnTo>
                        <a:pt x="2310" y="4875"/>
                      </a:lnTo>
                      <a:lnTo>
                        <a:pt x="2112" y="4817"/>
                      </a:lnTo>
                      <a:lnTo>
                        <a:pt x="1918" y="4757"/>
                      </a:lnTo>
                      <a:lnTo>
                        <a:pt x="1731" y="4694"/>
                      </a:lnTo>
                      <a:lnTo>
                        <a:pt x="1550" y="4628"/>
                      </a:lnTo>
                      <a:lnTo>
                        <a:pt x="1375" y="4560"/>
                      </a:lnTo>
                      <a:lnTo>
                        <a:pt x="1206" y="4490"/>
                      </a:lnTo>
                      <a:lnTo>
                        <a:pt x="1044" y="4417"/>
                      </a:lnTo>
                      <a:lnTo>
                        <a:pt x="888" y="4342"/>
                      </a:lnTo>
                      <a:lnTo>
                        <a:pt x="739" y="4264"/>
                      </a:lnTo>
                      <a:lnTo>
                        <a:pt x="597" y="4185"/>
                      </a:lnTo>
                      <a:lnTo>
                        <a:pt x="463" y="4104"/>
                      </a:lnTo>
                      <a:lnTo>
                        <a:pt x="335" y="4020"/>
                      </a:lnTo>
                      <a:lnTo>
                        <a:pt x="216" y="3935"/>
                      </a:lnTo>
                      <a:lnTo>
                        <a:pt x="104" y="3848"/>
                      </a:lnTo>
                      <a:lnTo>
                        <a:pt x="0" y="3759"/>
                      </a:lnTo>
                      <a:lnTo>
                        <a:pt x="0" y="1624"/>
                      </a:lnTo>
                      <a:lnTo>
                        <a:pt x="104" y="1536"/>
                      </a:lnTo>
                      <a:lnTo>
                        <a:pt x="216" y="1449"/>
                      </a:lnTo>
                      <a:lnTo>
                        <a:pt x="335" y="1365"/>
                      </a:lnTo>
                      <a:lnTo>
                        <a:pt x="463" y="1281"/>
                      </a:lnTo>
                      <a:lnTo>
                        <a:pt x="597" y="1200"/>
                      </a:lnTo>
                      <a:lnTo>
                        <a:pt x="739" y="1120"/>
                      </a:lnTo>
                      <a:lnTo>
                        <a:pt x="888" y="1043"/>
                      </a:lnTo>
                      <a:lnTo>
                        <a:pt x="1044" y="968"/>
                      </a:lnTo>
                      <a:lnTo>
                        <a:pt x="1206" y="895"/>
                      </a:lnTo>
                      <a:lnTo>
                        <a:pt x="1375" y="824"/>
                      </a:lnTo>
                      <a:lnTo>
                        <a:pt x="1550" y="757"/>
                      </a:lnTo>
                      <a:lnTo>
                        <a:pt x="1731" y="691"/>
                      </a:lnTo>
                      <a:lnTo>
                        <a:pt x="1918" y="628"/>
                      </a:lnTo>
                      <a:lnTo>
                        <a:pt x="2112" y="568"/>
                      </a:lnTo>
                      <a:lnTo>
                        <a:pt x="2310" y="510"/>
                      </a:lnTo>
                      <a:lnTo>
                        <a:pt x="2515" y="454"/>
                      </a:lnTo>
                      <a:lnTo>
                        <a:pt x="2723" y="402"/>
                      </a:lnTo>
                      <a:lnTo>
                        <a:pt x="2938" y="352"/>
                      </a:lnTo>
                      <a:lnTo>
                        <a:pt x="3158" y="307"/>
                      </a:lnTo>
                      <a:lnTo>
                        <a:pt x="3381" y="262"/>
                      </a:lnTo>
                      <a:lnTo>
                        <a:pt x="3610" y="223"/>
                      </a:lnTo>
                      <a:lnTo>
                        <a:pt x="3843" y="185"/>
                      </a:lnTo>
                      <a:lnTo>
                        <a:pt x="4080" y="151"/>
                      </a:lnTo>
                      <a:lnTo>
                        <a:pt x="4321" y="120"/>
                      </a:lnTo>
                      <a:lnTo>
                        <a:pt x="4566" y="92"/>
                      </a:lnTo>
                      <a:lnTo>
                        <a:pt x="4814" y="69"/>
                      </a:lnTo>
                      <a:lnTo>
                        <a:pt x="5066" y="48"/>
                      </a:lnTo>
                      <a:lnTo>
                        <a:pt x="5321" y="32"/>
                      </a:lnTo>
                      <a:lnTo>
                        <a:pt x="5579" y="18"/>
                      </a:lnTo>
                      <a:lnTo>
                        <a:pt x="5841" y="8"/>
                      </a:lnTo>
                      <a:lnTo>
                        <a:pt x="6104" y="2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2" name="Freeform 159"/>
                <p:cNvSpPr>
                  <a:spLocks/>
                </p:cNvSpPr>
                <p:nvPr/>
              </p:nvSpPr>
              <p:spPr bwMode="auto">
                <a:xfrm>
                  <a:off x="2500" y="2184"/>
                  <a:ext cx="411" cy="152"/>
                </a:xfrm>
                <a:custGeom>
                  <a:avLst/>
                  <a:gdLst>
                    <a:gd name="T0" fmla="*/ 0 w 12741"/>
                    <a:gd name="T1" fmla="*/ 0 h 4719"/>
                    <a:gd name="T2" fmla="*/ 0 w 12741"/>
                    <a:gd name="T3" fmla="*/ 0 h 4719"/>
                    <a:gd name="T4" fmla="*/ 0 w 12741"/>
                    <a:gd name="T5" fmla="*/ 0 h 4719"/>
                    <a:gd name="T6" fmla="*/ 0 w 12741"/>
                    <a:gd name="T7" fmla="*/ 0 h 4719"/>
                    <a:gd name="T8" fmla="*/ 0 w 12741"/>
                    <a:gd name="T9" fmla="*/ 0 h 4719"/>
                    <a:gd name="T10" fmla="*/ 0 w 12741"/>
                    <a:gd name="T11" fmla="*/ 0 h 4719"/>
                    <a:gd name="T12" fmla="*/ 0 w 12741"/>
                    <a:gd name="T13" fmla="*/ 0 h 4719"/>
                    <a:gd name="T14" fmla="*/ 0 w 12741"/>
                    <a:gd name="T15" fmla="*/ 0 h 4719"/>
                    <a:gd name="T16" fmla="*/ 0 w 12741"/>
                    <a:gd name="T17" fmla="*/ 0 h 4719"/>
                    <a:gd name="T18" fmla="*/ 0 w 12741"/>
                    <a:gd name="T19" fmla="*/ 0 h 4719"/>
                    <a:gd name="T20" fmla="*/ 0 w 12741"/>
                    <a:gd name="T21" fmla="*/ 0 h 4719"/>
                    <a:gd name="T22" fmla="*/ 0 w 12741"/>
                    <a:gd name="T23" fmla="*/ 0 h 4719"/>
                    <a:gd name="T24" fmla="*/ 0 w 12741"/>
                    <a:gd name="T25" fmla="*/ 0 h 4719"/>
                    <a:gd name="T26" fmla="*/ 0 w 12741"/>
                    <a:gd name="T27" fmla="*/ 0 h 4719"/>
                    <a:gd name="T28" fmla="*/ 0 w 12741"/>
                    <a:gd name="T29" fmla="*/ 0 h 4719"/>
                    <a:gd name="T30" fmla="*/ 0 w 12741"/>
                    <a:gd name="T31" fmla="*/ 0 h 4719"/>
                    <a:gd name="T32" fmla="*/ 0 w 12741"/>
                    <a:gd name="T33" fmla="*/ 0 h 4719"/>
                    <a:gd name="T34" fmla="*/ 0 w 12741"/>
                    <a:gd name="T35" fmla="*/ 0 h 4719"/>
                    <a:gd name="T36" fmla="*/ 0 w 12741"/>
                    <a:gd name="T37" fmla="*/ 0 h 4719"/>
                    <a:gd name="T38" fmla="*/ 0 w 12741"/>
                    <a:gd name="T39" fmla="*/ 0 h 4719"/>
                    <a:gd name="T40" fmla="*/ 0 w 12741"/>
                    <a:gd name="T41" fmla="*/ 0 h 4719"/>
                    <a:gd name="T42" fmla="*/ 0 w 12741"/>
                    <a:gd name="T43" fmla="*/ 0 h 4719"/>
                    <a:gd name="T44" fmla="*/ 0 w 12741"/>
                    <a:gd name="T45" fmla="*/ 0 h 4719"/>
                    <a:gd name="T46" fmla="*/ 0 w 12741"/>
                    <a:gd name="T47" fmla="*/ 0 h 4719"/>
                    <a:gd name="T48" fmla="*/ 0 w 12741"/>
                    <a:gd name="T49" fmla="*/ 0 h 4719"/>
                    <a:gd name="T50" fmla="*/ 0 w 12741"/>
                    <a:gd name="T51" fmla="*/ 0 h 4719"/>
                    <a:gd name="T52" fmla="*/ 0 w 12741"/>
                    <a:gd name="T53" fmla="*/ 0 h 4719"/>
                    <a:gd name="T54" fmla="*/ 0 w 12741"/>
                    <a:gd name="T55" fmla="*/ 0 h 4719"/>
                    <a:gd name="T56" fmla="*/ 0 w 12741"/>
                    <a:gd name="T57" fmla="*/ 0 h 4719"/>
                    <a:gd name="T58" fmla="*/ 0 w 12741"/>
                    <a:gd name="T59" fmla="*/ 0 h 4719"/>
                    <a:gd name="T60" fmla="*/ 0 w 12741"/>
                    <a:gd name="T61" fmla="*/ 0 h 4719"/>
                    <a:gd name="T62" fmla="*/ 0 w 12741"/>
                    <a:gd name="T63" fmla="*/ 0 h 4719"/>
                    <a:gd name="T64" fmla="*/ 0 w 12741"/>
                    <a:gd name="T65" fmla="*/ 0 h 4719"/>
                    <a:gd name="T66" fmla="*/ 0 w 12741"/>
                    <a:gd name="T67" fmla="*/ 0 h 4719"/>
                    <a:gd name="T68" fmla="*/ 0 w 12741"/>
                    <a:gd name="T69" fmla="*/ 0 h 4719"/>
                    <a:gd name="T70" fmla="*/ 0 w 12741"/>
                    <a:gd name="T71" fmla="*/ 0 h 4719"/>
                    <a:gd name="T72" fmla="*/ 0 w 12741"/>
                    <a:gd name="T73" fmla="*/ 0 h 4719"/>
                    <a:gd name="T74" fmla="*/ 0 w 12741"/>
                    <a:gd name="T75" fmla="*/ 0 h 4719"/>
                    <a:gd name="T76" fmla="*/ 0 w 12741"/>
                    <a:gd name="T77" fmla="*/ 0 h 4719"/>
                    <a:gd name="T78" fmla="*/ 0 w 12741"/>
                    <a:gd name="T79" fmla="*/ 0 h 4719"/>
                    <a:gd name="T80" fmla="*/ 0 w 12741"/>
                    <a:gd name="T81" fmla="*/ 0 h 4719"/>
                    <a:gd name="T82" fmla="*/ 0 w 12741"/>
                    <a:gd name="T83" fmla="*/ 0 h 4719"/>
                    <a:gd name="T84" fmla="*/ 0 w 12741"/>
                    <a:gd name="T85" fmla="*/ 0 h 4719"/>
                    <a:gd name="T86" fmla="*/ 0 w 12741"/>
                    <a:gd name="T87" fmla="*/ 0 h 4719"/>
                    <a:gd name="T88" fmla="*/ 0 w 12741"/>
                    <a:gd name="T89" fmla="*/ 0 h 4719"/>
                    <a:gd name="T90" fmla="*/ 0 w 12741"/>
                    <a:gd name="T91" fmla="*/ 0 h 4719"/>
                    <a:gd name="T92" fmla="*/ 0 w 12741"/>
                    <a:gd name="T93" fmla="*/ 0 h 4719"/>
                    <a:gd name="T94" fmla="*/ 0 w 12741"/>
                    <a:gd name="T95" fmla="*/ 0 h 4719"/>
                    <a:gd name="T96" fmla="*/ 0 w 12741"/>
                    <a:gd name="T97" fmla="*/ 0 h 471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2741"/>
                    <a:gd name="T148" fmla="*/ 0 h 4719"/>
                    <a:gd name="T149" fmla="*/ 12741 w 12741"/>
                    <a:gd name="T150" fmla="*/ 4719 h 471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2741" h="4719">
                      <a:moveTo>
                        <a:pt x="2" y="0"/>
                      </a:moveTo>
                      <a:lnTo>
                        <a:pt x="12738" y="0"/>
                      </a:lnTo>
                      <a:lnTo>
                        <a:pt x="12738" y="163"/>
                      </a:lnTo>
                      <a:lnTo>
                        <a:pt x="12738" y="327"/>
                      </a:lnTo>
                      <a:lnTo>
                        <a:pt x="12738" y="490"/>
                      </a:lnTo>
                      <a:lnTo>
                        <a:pt x="12738" y="654"/>
                      </a:lnTo>
                      <a:lnTo>
                        <a:pt x="12738" y="816"/>
                      </a:lnTo>
                      <a:lnTo>
                        <a:pt x="12739" y="980"/>
                      </a:lnTo>
                      <a:lnTo>
                        <a:pt x="12739" y="1144"/>
                      </a:lnTo>
                      <a:lnTo>
                        <a:pt x="12739" y="1308"/>
                      </a:lnTo>
                      <a:lnTo>
                        <a:pt x="12740" y="1471"/>
                      </a:lnTo>
                      <a:lnTo>
                        <a:pt x="12740" y="1635"/>
                      </a:lnTo>
                      <a:lnTo>
                        <a:pt x="12740" y="1797"/>
                      </a:lnTo>
                      <a:lnTo>
                        <a:pt x="12740" y="1960"/>
                      </a:lnTo>
                      <a:lnTo>
                        <a:pt x="12741" y="2123"/>
                      </a:lnTo>
                      <a:lnTo>
                        <a:pt x="12741" y="2286"/>
                      </a:lnTo>
                      <a:lnTo>
                        <a:pt x="12741" y="2448"/>
                      </a:lnTo>
                      <a:lnTo>
                        <a:pt x="12741" y="2610"/>
                      </a:lnTo>
                      <a:lnTo>
                        <a:pt x="12733" y="2710"/>
                      </a:lnTo>
                      <a:lnTo>
                        <a:pt x="12708" y="2810"/>
                      </a:lnTo>
                      <a:lnTo>
                        <a:pt x="12667" y="2910"/>
                      </a:lnTo>
                      <a:lnTo>
                        <a:pt x="12611" y="3008"/>
                      </a:lnTo>
                      <a:lnTo>
                        <a:pt x="12541" y="3106"/>
                      </a:lnTo>
                      <a:lnTo>
                        <a:pt x="12454" y="3202"/>
                      </a:lnTo>
                      <a:lnTo>
                        <a:pt x="12354" y="3298"/>
                      </a:lnTo>
                      <a:lnTo>
                        <a:pt x="12240" y="3391"/>
                      </a:lnTo>
                      <a:lnTo>
                        <a:pt x="12112" y="3483"/>
                      </a:lnTo>
                      <a:lnTo>
                        <a:pt x="11972" y="3574"/>
                      </a:lnTo>
                      <a:lnTo>
                        <a:pt x="11819" y="3662"/>
                      </a:lnTo>
                      <a:lnTo>
                        <a:pt x="11653" y="3748"/>
                      </a:lnTo>
                      <a:lnTo>
                        <a:pt x="11476" y="3832"/>
                      </a:lnTo>
                      <a:lnTo>
                        <a:pt x="11286" y="3913"/>
                      </a:lnTo>
                      <a:lnTo>
                        <a:pt x="11086" y="3991"/>
                      </a:lnTo>
                      <a:lnTo>
                        <a:pt x="10875" y="4067"/>
                      </a:lnTo>
                      <a:lnTo>
                        <a:pt x="10653" y="4139"/>
                      </a:lnTo>
                      <a:lnTo>
                        <a:pt x="10423" y="4208"/>
                      </a:lnTo>
                      <a:lnTo>
                        <a:pt x="10182" y="4273"/>
                      </a:lnTo>
                      <a:lnTo>
                        <a:pt x="9933" y="4335"/>
                      </a:lnTo>
                      <a:lnTo>
                        <a:pt x="9673" y="4393"/>
                      </a:lnTo>
                      <a:lnTo>
                        <a:pt x="9407" y="4446"/>
                      </a:lnTo>
                      <a:lnTo>
                        <a:pt x="9132" y="4496"/>
                      </a:lnTo>
                      <a:lnTo>
                        <a:pt x="8850" y="4540"/>
                      </a:lnTo>
                      <a:lnTo>
                        <a:pt x="8561" y="4582"/>
                      </a:lnTo>
                      <a:lnTo>
                        <a:pt x="8265" y="4617"/>
                      </a:lnTo>
                      <a:lnTo>
                        <a:pt x="7962" y="4648"/>
                      </a:lnTo>
                      <a:lnTo>
                        <a:pt x="7655" y="4673"/>
                      </a:lnTo>
                      <a:lnTo>
                        <a:pt x="7341" y="4693"/>
                      </a:lnTo>
                      <a:lnTo>
                        <a:pt x="7022" y="4708"/>
                      </a:lnTo>
                      <a:lnTo>
                        <a:pt x="6698" y="4716"/>
                      </a:lnTo>
                      <a:lnTo>
                        <a:pt x="6370" y="4719"/>
                      </a:lnTo>
                      <a:lnTo>
                        <a:pt x="6043" y="4716"/>
                      </a:lnTo>
                      <a:lnTo>
                        <a:pt x="5719" y="4708"/>
                      </a:lnTo>
                      <a:lnTo>
                        <a:pt x="5400" y="4693"/>
                      </a:lnTo>
                      <a:lnTo>
                        <a:pt x="5086" y="4673"/>
                      </a:lnTo>
                      <a:lnTo>
                        <a:pt x="4779" y="4648"/>
                      </a:lnTo>
                      <a:lnTo>
                        <a:pt x="4476" y="4617"/>
                      </a:lnTo>
                      <a:lnTo>
                        <a:pt x="4180" y="4582"/>
                      </a:lnTo>
                      <a:lnTo>
                        <a:pt x="3891" y="4540"/>
                      </a:lnTo>
                      <a:lnTo>
                        <a:pt x="3608" y="4496"/>
                      </a:lnTo>
                      <a:lnTo>
                        <a:pt x="3334" y="4446"/>
                      </a:lnTo>
                      <a:lnTo>
                        <a:pt x="3067" y="4393"/>
                      </a:lnTo>
                      <a:lnTo>
                        <a:pt x="2808" y="4335"/>
                      </a:lnTo>
                      <a:lnTo>
                        <a:pt x="2558" y="4273"/>
                      </a:lnTo>
                      <a:lnTo>
                        <a:pt x="2318" y="4208"/>
                      </a:lnTo>
                      <a:lnTo>
                        <a:pt x="2087" y="4139"/>
                      </a:lnTo>
                      <a:lnTo>
                        <a:pt x="1866" y="4067"/>
                      </a:lnTo>
                      <a:lnTo>
                        <a:pt x="1655" y="3991"/>
                      </a:lnTo>
                      <a:lnTo>
                        <a:pt x="1455" y="3913"/>
                      </a:lnTo>
                      <a:lnTo>
                        <a:pt x="1265" y="3832"/>
                      </a:lnTo>
                      <a:lnTo>
                        <a:pt x="1088" y="3748"/>
                      </a:lnTo>
                      <a:lnTo>
                        <a:pt x="922" y="3662"/>
                      </a:lnTo>
                      <a:lnTo>
                        <a:pt x="768" y="3574"/>
                      </a:lnTo>
                      <a:lnTo>
                        <a:pt x="628" y="3483"/>
                      </a:lnTo>
                      <a:lnTo>
                        <a:pt x="500" y="3391"/>
                      </a:lnTo>
                      <a:lnTo>
                        <a:pt x="387" y="3298"/>
                      </a:lnTo>
                      <a:lnTo>
                        <a:pt x="287" y="3202"/>
                      </a:lnTo>
                      <a:lnTo>
                        <a:pt x="200" y="3106"/>
                      </a:lnTo>
                      <a:lnTo>
                        <a:pt x="130" y="3008"/>
                      </a:lnTo>
                      <a:lnTo>
                        <a:pt x="73" y="2910"/>
                      </a:lnTo>
                      <a:lnTo>
                        <a:pt x="32" y="2810"/>
                      </a:lnTo>
                      <a:lnTo>
                        <a:pt x="8" y="2710"/>
                      </a:lnTo>
                      <a:lnTo>
                        <a:pt x="0" y="2610"/>
                      </a:lnTo>
                      <a:lnTo>
                        <a:pt x="0" y="2448"/>
                      </a:lnTo>
                      <a:lnTo>
                        <a:pt x="0" y="2286"/>
                      </a:lnTo>
                      <a:lnTo>
                        <a:pt x="0" y="2124"/>
                      </a:lnTo>
                      <a:lnTo>
                        <a:pt x="0" y="1961"/>
                      </a:lnTo>
                      <a:lnTo>
                        <a:pt x="0" y="1799"/>
                      </a:lnTo>
                      <a:lnTo>
                        <a:pt x="0" y="1636"/>
                      </a:lnTo>
                      <a:lnTo>
                        <a:pt x="1" y="1472"/>
                      </a:lnTo>
                      <a:lnTo>
                        <a:pt x="1" y="1308"/>
                      </a:lnTo>
                      <a:lnTo>
                        <a:pt x="1" y="1144"/>
                      </a:lnTo>
                      <a:lnTo>
                        <a:pt x="1" y="981"/>
                      </a:lnTo>
                      <a:lnTo>
                        <a:pt x="1" y="817"/>
                      </a:lnTo>
                      <a:lnTo>
                        <a:pt x="1" y="654"/>
                      </a:lnTo>
                      <a:lnTo>
                        <a:pt x="1" y="490"/>
                      </a:lnTo>
                      <a:lnTo>
                        <a:pt x="2" y="327"/>
                      </a:lnTo>
                      <a:lnTo>
                        <a:pt x="2" y="16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3" name="Freeform 160"/>
                <p:cNvSpPr>
                  <a:spLocks/>
                </p:cNvSpPr>
                <p:nvPr/>
              </p:nvSpPr>
              <p:spPr bwMode="auto">
                <a:xfrm>
                  <a:off x="2500" y="2120"/>
                  <a:ext cx="411" cy="125"/>
                </a:xfrm>
                <a:custGeom>
                  <a:avLst/>
                  <a:gdLst>
                    <a:gd name="T0" fmla="*/ 0 w 12741"/>
                    <a:gd name="T1" fmla="*/ 0 h 3883"/>
                    <a:gd name="T2" fmla="*/ 0 w 12741"/>
                    <a:gd name="T3" fmla="*/ 0 h 3883"/>
                    <a:gd name="T4" fmla="*/ 0 w 12741"/>
                    <a:gd name="T5" fmla="*/ 0 h 3883"/>
                    <a:gd name="T6" fmla="*/ 0 w 12741"/>
                    <a:gd name="T7" fmla="*/ 0 h 3883"/>
                    <a:gd name="T8" fmla="*/ 0 w 12741"/>
                    <a:gd name="T9" fmla="*/ 0 h 3883"/>
                    <a:gd name="T10" fmla="*/ 0 w 12741"/>
                    <a:gd name="T11" fmla="*/ 0 h 3883"/>
                    <a:gd name="T12" fmla="*/ 0 w 12741"/>
                    <a:gd name="T13" fmla="*/ 0 h 3883"/>
                    <a:gd name="T14" fmla="*/ 0 w 12741"/>
                    <a:gd name="T15" fmla="*/ 0 h 3883"/>
                    <a:gd name="T16" fmla="*/ 0 w 12741"/>
                    <a:gd name="T17" fmla="*/ 0 h 3883"/>
                    <a:gd name="T18" fmla="*/ 0 w 12741"/>
                    <a:gd name="T19" fmla="*/ 0 h 3883"/>
                    <a:gd name="T20" fmla="*/ 0 w 12741"/>
                    <a:gd name="T21" fmla="*/ 0 h 3883"/>
                    <a:gd name="T22" fmla="*/ 0 w 12741"/>
                    <a:gd name="T23" fmla="*/ 0 h 3883"/>
                    <a:gd name="T24" fmla="*/ 0 w 12741"/>
                    <a:gd name="T25" fmla="*/ 0 h 3883"/>
                    <a:gd name="T26" fmla="*/ 0 w 12741"/>
                    <a:gd name="T27" fmla="*/ 0 h 3883"/>
                    <a:gd name="T28" fmla="*/ 0 w 12741"/>
                    <a:gd name="T29" fmla="*/ 0 h 3883"/>
                    <a:gd name="T30" fmla="*/ 0 w 12741"/>
                    <a:gd name="T31" fmla="*/ 0 h 3883"/>
                    <a:gd name="T32" fmla="*/ 0 w 12741"/>
                    <a:gd name="T33" fmla="*/ 0 h 3883"/>
                    <a:gd name="T34" fmla="*/ 0 w 12741"/>
                    <a:gd name="T35" fmla="*/ 0 h 3883"/>
                    <a:gd name="T36" fmla="*/ 0 w 12741"/>
                    <a:gd name="T37" fmla="*/ 0 h 3883"/>
                    <a:gd name="T38" fmla="*/ 0 w 12741"/>
                    <a:gd name="T39" fmla="*/ 0 h 3883"/>
                    <a:gd name="T40" fmla="*/ 0 w 12741"/>
                    <a:gd name="T41" fmla="*/ 0 h 3883"/>
                    <a:gd name="T42" fmla="*/ 0 w 12741"/>
                    <a:gd name="T43" fmla="*/ 0 h 3883"/>
                    <a:gd name="T44" fmla="*/ 0 w 12741"/>
                    <a:gd name="T45" fmla="*/ 0 h 3883"/>
                    <a:gd name="T46" fmla="*/ 0 w 12741"/>
                    <a:gd name="T47" fmla="*/ 0 h 3883"/>
                    <a:gd name="T48" fmla="*/ 0 w 12741"/>
                    <a:gd name="T49" fmla="*/ 0 h 3883"/>
                    <a:gd name="T50" fmla="*/ 0 w 12741"/>
                    <a:gd name="T51" fmla="*/ 0 h 3883"/>
                    <a:gd name="T52" fmla="*/ 0 w 12741"/>
                    <a:gd name="T53" fmla="*/ 0 h 3883"/>
                    <a:gd name="T54" fmla="*/ 0 w 12741"/>
                    <a:gd name="T55" fmla="*/ 0 h 3883"/>
                    <a:gd name="T56" fmla="*/ 0 w 12741"/>
                    <a:gd name="T57" fmla="*/ 0 h 3883"/>
                    <a:gd name="T58" fmla="*/ 0 w 12741"/>
                    <a:gd name="T59" fmla="*/ 0 h 3883"/>
                    <a:gd name="T60" fmla="*/ 0 w 12741"/>
                    <a:gd name="T61" fmla="*/ 0 h 3883"/>
                    <a:gd name="T62" fmla="*/ 0 w 12741"/>
                    <a:gd name="T63" fmla="*/ 0 h 3883"/>
                    <a:gd name="T64" fmla="*/ 0 w 12741"/>
                    <a:gd name="T65" fmla="*/ 0 h 3883"/>
                    <a:gd name="T66" fmla="*/ 0 w 12741"/>
                    <a:gd name="T67" fmla="*/ 0 h 3883"/>
                    <a:gd name="T68" fmla="*/ 0 w 12741"/>
                    <a:gd name="T69" fmla="*/ 0 h 3883"/>
                    <a:gd name="T70" fmla="*/ 0 w 12741"/>
                    <a:gd name="T71" fmla="*/ 0 h 3883"/>
                    <a:gd name="T72" fmla="*/ 0 w 12741"/>
                    <a:gd name="T73" fmla="*/ 0 h 3883"/>
                    <a:gd name="T74" fmla="*/ 0 w 12741"/>
                    <a:gd name="T75" fmla="*/ 0 h 3883"/>
                    <a:gd name="T76" fmla="*/ 0 w 12741"/>
                    <a:gd name="T77" fmla="*/ 0 h 3883"/>
                    <a:gd name="T78" fmla="*/ 0 w 12741"/>
                    <a:gd name="T79" fmla="*/ 0 h 3883"/>
                    <a:gd name="T80" fmla="*/ 0 w 12741"/>
                    <a:gd name="T81" fmla="*/ 0 h 3883"/>
                    <a:gd name="T82" fmla="*/ 0 w 12741"/>
                    <a:gd name="T83" fmla="*/ 0 h 3883"/>
                    <a:gd name="T84" fmla="*/ 0 w 12741"/>
                    <a:gd name="T85" fmla="*/ 0 h 3883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41"/>
                    <a:gd name="T130" fmla="*/ 0 h 3883"/>
                    <a:gd name="T131" fmla="*/ 12741 w 12741"/>
                    <a:gd name="T132" fmla="*/ 3883 h 3883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41" h="3883">
                      <a:moveTo>
                        <a:pt x="6370" y="0"/>
                      </a:moveTo>
                      <a:lnTo>
                        <a:pt x="6698" y="3"/>
                      </a:lnTo>
                      <a:lnTo>
                        <a:pt x="7022" y="10"/>
                      </a:lnTo>
                      <a:lnTo>
                        <a:pt x="7341" y="22"/>
                      </a:lnTo>
                      <a:lnTo>
                        <a:pt x="7655" y="39"/>
                      </a:lnTo>
                      <a:lnTo>
                        <a:pt x="7962" y="62"/>
                      </a:lnTo>
                      <a:lnTo>
                        <a:pt x="8265" y="87"/>
                      </a:lnTo>
                      <a:lnTo>
                        <a:pt x="8561" y="118"/>
                      </a:lnTo>
                      <a:lnTo>
                        <a:pt x="8850" y="153"/>
                      </a:lnTo>
                      <a:lnTo>
                        <a:pt x="9132" y="191"/>
                      </a:lnTo>
                      <a:lnTo>
                        <a:pt x="9407" y="235"/>
                      </a:lnTo>
                      <a:lnTo>
                        <a:pt x="9673" y="281"/>
                      </a:lnTo>
                      <a:lnTo>
                        <a:pt x="9933" y="332"/>
                      </a:lnTo>
                      <a:lnTo>
                        <a:pt x="10182" y="386"/>
                      </a:lnTo>
                      <a:lnTo>
                        <a:pt x="10423" y="443"/>
                      </a:lnTo>
                      <a:lnTo>
                        <a:pt x="10653" y="505"/>
                      </a:lnTo>
                      <a:lnTo>
                        <a:pt x="10875" y="568"/>
                      </a:lnTo>
                      <a:lnTo>
                        <a:pt x="11086" y="636"/>
                      </a:lnTo>
                      <a:lnTo>
                        <a:pt x="11286" y="707"/>
                      </a:lnTo>
                      <a:lnTo>
                        <a:pt x="11476" y="780"/>
                      </a:lnTo>
                      <a:lnTo>
                        <a:pt x="11653" y="856"/>
                      </a:lnTo>
                      <a:lnTo>
                        <a:pt x="11819" y="935"/>
                      </a:lnTo>
                      <a:lnTo>
                        <a:pt x="11972" y="1016"/>
                      </a:lnTo>
                      <a:lnTo>
                        <a:pt x="12112" y="1099"/>
                      </a:lnTo>
                      <a:lnTo>
                        <a:pt x="12240" y="1185"/>
                      </a:lnTo>
                      <a:lnTo>
                        <a:pt x="12354" y="1274"/>
                      </a:lnTo>
                      <a:lnTo>
                        <a:pt x="12454" y="1364"/>
                      </a:lnTo>
                      <a:lnTo>
                        <a:pt x="12541" y="1456"/>
                      </a:lnTo>
                      <a:lnTo>
                        <a:pt x="12611" y="1550"/>
                      </a:lnTo>
                      <a:lnTo>
                        <a:pt x="12667" y="1646"/>
                      </a:lnTo>
                      <a:lnTo>
                        <a:pt x="12708" y="1743"/>
                      </a:lnTo>
                      <a:lnTo>
                        <a:pt x="12733" y="1842"/>
                      </a:lnTo>
                      <a:lnTo>
                        <a:pt x="12741" y="1942"/>
                      </a:lnTo>
                      <a:lnTo>
                        <a:pt x="12733" y="2041"/>
                      </a:lnTo>
                      <a:lnTo>
                        <a:pt x="12708" y="2140"/>
                      </a:lnTo>
                      <a:lnTo>
                        <a:pt x="12667" y="2237"/>
                      </a:lnTo>
                      <a:lnTo>
                        <a:pt x="12611" y="2333"/>
                      </a:lnTo>
                      <a:lnTo>
                        <a:pt x="12541" y="2426"/>
                      </a:lnTo>
                      <a:lnTo>
                        <a:pt x="12454" y="2519"/>
                      </a:lnTo>
                      <a:lnTo>
                        <a:pt x="12354" y="2609"/>
                      </a:lnTo>
                      <a:lnTo>
                        <a:pt x="12240" y="2697"/>
                      </a:lnTo>
                      <a:lnTo>
                        <a:pt x="12112" y="2783"/>
                      </a:lnTo>
                      <a:lnTo>
                        <a:pt x="11972" y="2867"/>
                      </a:lnTo>
                      <a:lnTo>
                        <a:pt x="11819" y="2948"/>
                      </a:lnTo>
                      <a:lnTo>
                        <a:pt x="11653" y="3027"/>
                      </a:lnTo>
                      <a:lnTo>
                        <a:pt x="11476" y="3103"/>
                      </a:lnTo>
                      <a:lnTo>
                        <a:pt x="11286" y="3177"/>
                      </a:lnTo>
                      <a:lnTo>
                        <a:pt x="11086" y="3247"/>
                      </a:lnTo>
                      <a:lnTo>
                        <a:pt x="10875" y="3314"/>
                      </a:lnTo>
                      <a:lnTo>
                        <a:pt x="10653" y="3379"/>
                      </a:lnTo>
                      <a:lnTo>
                        <a:pt x="10423" y="3440"/>
                      </a:lnTo>
                      <a:lnTo>
                        <a:pt x="10182" y="3497"/>
                      </a:lnTo>
                      <a:lnTo>
                        <a:pt x="9933" y="3551"/>
                      </a:lnTo>
                      <a:lnTo>
                        <a:pt x="9673" y="3602"/>
                      </a:lnTo>
                      <a:lnTo>
                        <a:pt x="9407" y="3649"/>
                      </a:lnTo>
                      <a:lnTo>
                        <a:pt x="9132" y="3692"/>
                      </a:lnTo>
                      <a:lnTo>
                        <a:pt x="8850" y="3730"/>
                      </a:lnTo>
                      <a:lnTo>
                        <a:pt x="8561" y="3765"/>
                      </a:lnTo>
                      <a:lnTo>
                        <a:pt x="8265" y="3796"/>
                      </a:lnTo>
                      <a:lnTo>
                        <a:pt x="7962" y="3822"/>
                      </a:lnTo>
                      <a:lnTo>
                        <a:pt x="7655" y="3843"/>
                      </a:lnTo>
                      <a:lnTo>
                        <a:pt x="7341" y="3860"/>
                      </a:lnTo>
                      <a:lnTo>
                        <a:pt x="7022" y="3873"/>
                      </a:lnTo>
                      <a:lnTo>
                        <a:pt x="6698" y="3881"/>
                      </a:lnTo>
                      <a:lnTo>
                        <a:pt x="6370" y="3883"/>
                      </a:lnTo>
                      <a:lnTo>
                        <a:pt x="6043" y="3881"/>
                      </a:lnTo>
                      <a:lnTo>
                        <a:pt x="5719" y="3873"/>
                      </a:lnTo>
                      <a:lnTo>
                        <a:pt x="5400" y="3860"/>
                      </a:lnTo>
                      <a:lnTo>
                        <a:pt x="5086" y="3843"/>
                      </a:lnTo>
                      <a:lnTo>
                        <a:pt x="4779" y="3822"/>
                      </a:lnTo>
                      <a:lnTo>
                        <a:pt x="4476" y="3796"/>
                      </a:lnTo>
                      <a:lnTo>
                        <a:pt x="4180" y="3765"/>
                      </a:lnTo>
                      <a:lnTo>
                        <a:pt x="3891" y="3730"/>
                      </a:lnTo>
                      <a:lnTo>
                        <a:pt x="3608" y="3692"/>
                      </a:lnTo>
                      <a:lnTo>
                        <a:pt x="3334" y="3649"/>
                      </a:lnTo>
                      <a:lnTo>
                        <a:pt x="3067" y="3602"/>
                      </a:lnTo>
                      <a:lnTo>
                        <a:pt x="2808" y="3551"/>
                      </a:lnTo>
                      <a:lnTo>
                        <a:pt x="2558" y="3497"/>
                      </a:lnTo>
                      <a:lnTo>
                        <a:pt x="2318" y="3440"/>
                      </a:lnTo>
                      <a:lnTo>
                        <a:pt x="2087" y="3379"/>
                      </a:lnTo>
                      <a:lnTo>
                        <a:pt x="1866" y="3314"/>
                      </a:lnTo>
                      <a:lnTo>
                        <a:pt x="1655" y="3247"/>
                      </a:lnTo>
                      <a:lnTo>
                        <a:pt x="1455" y="3177"/>
                      </a:lnTo>
                      <a:lnTo>
                        <a:pt x="1265" y="3103"/>
                      </a:lnTo>
                      <a:lnTo>
                        <a:pt x="1088" y="3027"/>
                      </a:lnTo>
                      <a:lnTo>
                        <a:pt x="922" y="2948"/>
                      </a:lnTo>
                      <a:lnTo>
                        <a:pt x="768" y="2867"/>
                      </a:lnTo>
                      <a:lnTo>
                        <a:pt x="628" y="2783"/>
                      </a:lnTo>
                      <a:lnTo>
                        <a:pt x="500" y="2697"/>
                      </a:lnTo>
                      <a:lnTo>
                        <a:pt x="387" y="2609"/>
                      </a:lnTo>
                      <a:lnTo>
                        <a:pt x="287" y="2519"/>
                      </a:lnTo>
                      <a:lnTo>
                        <a:pt x="200" y="2426"/>
                      </a:lnTo>
                      <a:lnTo>
                        <a:pt x="130" y="2333"/>
                      </a:lnTo>
                      <a:lnTo>
                        <a:pt x="73" y="2237"/>
                      </a:lnTo>
                      <a:lnTo>
                        <a:pt x="32" y="2140"/>
                      </a:lnTo>
                      <a:lnTo>
                        <a:pt x="8" y="2041"/>
                      </a:lnTo>
                      <a:lnTo>
                        <a:pt x="0" y="1942"/>
                      </a:lnTo>
                      <a:lnTo>
                        <a:pt x="8" y="1842"/>
                      </a:lnTo>
                      <a:lnTo>
                        <a:pt x="32" y="1743"/>
                      </a:lnTo>
                      <a:lnTo>
                        <a:pt x="73" y="1646"/>
                      </a:lnTo>
                      <a:lnTo>
                        <a:pt x="130" y="1550"/>
                      </a:lnTo>
                      <a:lnTo>
                        <a:pt x="200" y="1456"/>
                      </a:lnTo>
                      <a:lnTo>
                        <a:pt x="287" y="1364"/>
                      </a:lnTo>
                      <a:lnTo>
                        <a:pt x="387" y="1274"/>
                      </a:lnTo>
                      <a:lnTo>
                        <a:pt x="500" y="1185"/>
                      </a:lnTo>
                      <a:lnTo>
                        <a:pt x="628" y="1099"/>
                      </a:lnTo>
                      <a:lnTo>
                        <a:pt x="768" y="1016"/>
                      </a:lnTo>
                      <a:lnTo>
                        <a:pt x="922" y="935"/>
                      </a:lnTo>
                      <a:lnTo>
                        <a:pt x="1088" y="856"/>
                      </a:lnTo>
                      <a:lnTo>
                        <a:pt x="1265" y="780"/>
                      </a:lnTo>
                      <a:lnTo>
                        <a:pt x="1455" y="707"/>
                      </a:lnTo>
                      <a:lnTo>
                        <a:pt x="1655" y="636"/>
                      </a:lnTo>
                      <a:lnTo>
                        <a:pt x="1866" y="568"/>
                      </a:lnTo>
                      <a:lnTo>
                        <a:pt x="2087" y="505"/>
                      </a:lnTo>
                      <a:lnTo>
                        <a:pt x="2318" y="443"/>
                      </a:lnTo>
                      <a:lnTo>
                        <a:pt x="2558" y="386"/>
                      </a:lnTo>
                      <a:lnTo>
                        <a:pt x="2808" y="332"/>
                      </a:lnTo>
                      <a:lnTo>
                        <a:pt x="3067" y="281"/>
                      </a:lnTo>
                      <a:lnTo>
                        <a:pt x="3334" y="235"/>
                      </a:lnTo>
                      <a:lnTo>
                        <a:pt x="3608" y="191"/>
                      </a:lnTo>
                      <a:lnTo>
                        <a:pt x="3891" y="153"/>
                      </a:lnTo>
                      <a:lnTo>
                        <a:pt x="4180" y="118"/>
                      </a:lnTo>
                      <a:lnTo>
                        <a:pt x="4476" y="87"/>
                      </a:lnTo>
                      <a:lnTo>
                        <a:pt x="4779" y="62"/>
                      </a:lnTo>
                      <a:lnTo>
                        <a:pt x="5086" y="39"/>
                      </a:lnTo>
                      <a:lnTo>
                        <a:pt x="5400" y="22"/>
                      </a:lnTo>
                      <a:lnTo>
                        <a:pt x="5719" y="10"/>
                      </a:lnTo>
                      <a:lnTo>
                        <a:pt x="6043" y="3"/>
                      </a:lnTo>
                      <a:lnTo>
                        <a:pt x="6370" y="0"/>
                      </a:lnTo>
                      <a:close/>
                    </a:path>
                  </a:pathLst>
                </a:cu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9" name="Line 317"/>
            <p:cNvSpPr>
              <a:spLocks noChangeShapeType="1"/>
            </p:cNvSpPr>
            <p:nvPr/>
          </p:nvSpPr>
          <p:spPr bwMode="auto">
            <a:xfrm flipH="1">
              <a:off x="841375" y="3957638"/>
              <a:ext cx="28575" cy="28416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anchor="ctr"/>
            <a:lstStyle/>
            <a:p>
              <a:endParaRPr lang="zh-CN" altLang="en-US"/>
            </a:p>
          </p:txBody>
        </p:sp>
        <p:grpSp>
          <p:nvGrpSpPr>
            <p:cNvPr id="25" name="Group 308"/>
            <p:cNvGrpSpPr>
              <a:grpSpLocks/>
            </p:cNvGrpSpPr>
            <p:nvPr/>
          </p:nvGrpSpPr>
          <p:grpSpPr bwMode="auto">
            <a:xfrm>
              <a:off x="1000125" y="3795713"/>
              <a:ext cx="619125" cy="596900"/>
              <a:chOff x="2109" y="2523"/>
              <a:chExt cx="647" cy="408"/>
            </a:xfrm>
          </p:grpSpPr>
          <p:grpSp>
            <p:nvGrpSpPr>
              <p:cNvPr id="26" name="Group 331"/>
              <p:cNvGrpSpPr>
                <a:grpSpLocks/>
              </p:cNvGrpSpPr>
              <p:nvPr/>
            </p:nvGrpSpPr>
            <p:grpSpPr bwMode="auto">
              <a:xfrm>
                <a:off x="2291" y="2523"/>
                <a:ext cx="181" cy="181"/>
                <a:chOff x="1470" y="913"/>
                <a:chExt cx="271" cy="264"/>
              </a:xfrm>
            </p:grpSpPr>
            <p:sp>
              <p:nvSpPr>
                <p:cNvPr id="247" name="Freeform 332"/>
                <p:cNvSpPr>
                  <a:spLocks noChangeAspect="1"/>
                </p:cNvSpPr>
                <p:nvPr/>
              </p:nvSpPr>
              <p:spPr bwMode="auto">
                <a:xfrm>
                  <a:off x="1470" y="938"/>
                  <a:ext cx="237" cy="238"/>
                </a:xfrm>
                <a:custGeom>
                  <a:avLst/>
                  <a:gdLst>
                    <a:gd name="T0" fmla="*/ 1 w 470"/>
                    <a:gd name="T1" fmla="*/ 0 h 458"/>
                    <a:gd name="T2" fmla="*/ 0 w 470"/>
                    <a:gd name="T3" fmla="*/ 1 h 458"/>
                    <a:gd name="T4" fmla="*/ 1 w 470"/>
                    <a:gd name="T5" fmla="*/ 1 h 458"/>
                    <a:gd name="T6" fmla="*/ 1 w 470"/>
                    <a:gd name="T7" fmla="*/ 0 h 45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0"/>
                    <a:gd name="T13" fmla="*/ 0 h 458"/>
                    <a:gd name="T14" fmla="*/ 470 w 470"/>
                    <a:gd name="T15" fmla="*/ 458 h 45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0" h="458">
                      <a:moveTo>
                        <a:pt x="212" y="0"/>
                      </a:moveTo>
                      <a:lnTo>
                        <a:pt x="0" y="354"/>
                      </a:lnTo>
                      <a:lnTo>
                        <a:pt x="470" y="458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F6AD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" name="Freeform 333"/>
                <p:cNvSpPr>
                  <a:spLocks noChangeAspect="1"/>
                </p:cNvSpPr>
                <p:nvPr/>
              </p:nvSpPr>
              <p:spPr bwMode="auto">
                <a:xfrm>
                  <a:off x="1577" y="913"/>
                  <a:ext cx="164" cy="264"/>
                </a:xfrm>
                <a:custGeom>
                  <a:avLst/>
                  <a:gdLst>
                    <a:gd name="T0" fmla="*/ 0 w 326"/>
                    <a:gd name="T1" fmla="*/ 1 h 508"/>
                    <a:gd name="T2" fmla="*/ 1 w 326"/>
                    <a:gd name="T3" fmla="*/ 0 h 508"/>
                    <a:gd name="T4" fmla="*/ 1 w 326"/>
                    <a:gd name="T5" fmla="*/ 1 h 508"/>
                    <a:gd name="T6" fmla="*/ 1 w 326"/>
                    <a:gd name="T7" fmla="*/ 1 h 508"/>
                    <a:gd name="T8" fmla="*/ 0 w 326"/>
                    <a:gd name="T9" fmla="*/ 1 h 5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6"/>
                    <a:gd name="T16" fmla="*/ 0 h 508"/>
                    <a:gd name="T17" fmla="*/ 326 w 326"/>
                    <a:gd name="T18" fmla="*/ 508 h 5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6" h="508">
                      <a:moveTo>
                        <a:pt x="0" y="48"/>
                      </a:moveTo>
                      <a:lnTo>
                        <a:pt x="66" y="0"/>
                      </a:lnTo>
                      <a:lnTo>
                        <a:pt x="326" y="448"/>
                      </a:lnTo>
                      <a:lnTo>
                        <a:pt x="258" y="508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rgbClr val="E48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9" name="Freeform 334"/>
                <p:cNvSpPr>
                  <a:spLocks noChangeAspect="1" noEditPoints="1"/>
                </p:cNvSpPr>
                <p:nvPr/>
              </p:nvSpPr>
              <p:spPr bwMode="auto">
                <a:xfrm>
                  <a:off x="1509" y="1037"/>
                  <a:ext cx="137" cy="96"/>
                </a:xfrm>
                <a:custGeom>
                  <a:avLst/>
                  <a:gdLst>
                    <a:gd name="T0" fmla="*/ 124 w 136"/>
                    <a:gd name="T1" fmla="*/ 294 h 93"/>
                    <a:gd name="T2" fmla="*/ 66 w 136"/>
                    <a:gd name="T3" fmla="*/ 235 h 93"/>
                    <a:gd name="T4" fmla="*/ 63 w 136"/>
                    <a:gd name="T5" fmla="*/ 141 h 93"/>
                    <a:gd name="T6" fmla="*/ 57 w 136"/>
                    <a:gd name="T7" fmla="*/ 166 h 93"/>
                    <a:gd name="T8" fmla="*/ 46 w 136"/>
                    <a:gd name="T9" fmla="*/ 133 h 93"/>
                    <a:gd name="T10" fmla="*/ 34 w 136"/>
                    <a:gd name="T11" fmla="*/ 14 h 93"/>
                    <a:gd name="T12" fmla="*/ 33 w 136"/>
                    <a:gd name="T13" fmla="*/ 121 h 93"/>
                    <a:gd name="T14" fmla="*/ 24 w 136"/>
                    <a:gd name="T15" fmla="*/ 125 h 93"/>
                    <a:gd name="T16" fmla="*/ 8 w 136"/>
                    <a:gd name="T17" fmla="*/ 113 h 93"/>
                    <a:gd name="T18" fmla="*/ 14 w 136"/>
                    <a:gd name="T19" fmla="*/ 146 h 93"/>
                    <a:gd name="T20" fmla="*/ 9 w 136"/>
                    <a:gd name="T21" fmla="*/ 195 h 93"/>
                    <a:gd name="T22" fmla="*/ 0 w 136"/>
                    <a:gd name="T23" fmla="*/ 259 h 93"/>
                    <a:gd name="T24" fmla="*/ 8 w 136"/>
                    <a:gd name="T25" fmla="*/ 270 h 93"/>
                    <a:gd name="T26" fmla="*/ 13 w 136"/>
                    <a:gd name="T27" fmla="*/ 327 h 93"/>
                    <a:gd name="T28" fmla="*/ 15 w 136"/>
                    <a:gd name="T29" fmla="*/ 416 h 93"/>
                    <a:gd name="T30" fmla="*/ 23 w 136"/>
                    <a:gd name="T31" fmla="*/ 396 h 93"/>
                    <a:gd name="T32" fmla="*/ 33 w 136"/>
                    <a:gd name="T33" fmla="*/ 435 h 93"/>
                    <a:gd name="T34" fmla="*/ 45 w 136"/>
                    <a:gd name="T35" fmla="*/ 495 h 93"/>
                    <a:gd name="T36" fmla="*/ 57 w 136"/>
                    <a:gd name="T37" fmla="*/ 449 h 93"/>
                    <a:gd name="T38" fmla="*/ 64 w 136"/>
                    <a:gd name="T39" fmla="*/ 480 h 93"/>
                    <a:gd name="T40" fmla="*/ 66 w 136"/>
                    <a:gd name="T41" fmla="*/ 409 h 93"/>
                    <a:gd name="T42" fmla="*/ 124 w 136"/>
                    <a:gd name="T43" fmla="*/ 349 h 93"/>
                    <a:gd name="T44" fmla="*/ 132 w 136"/>
                    <a:gd name="T45" fmla="*/ 355 h 93"/>
                    <a:gd name="T46" fmla="*/ 127 w 136"/>
                    <a:gd name="T47" fmla="*/ 297 h 93"/>
                    <a:gd name="T48" fmla="*/ 40 w 136"/>
                    <a:gd name="T49" fmla="*/ 355 h 93"/>
                    <a:gd name="T50" fmla="*/ 40 w 136"/>
                    <a:gd name="T51" fmla="*/ 201 h 93"/>
                    <a:gd name="T52" fmla="*/ 40 w 136"/>
                    <a:gd name="T53" fmla="*/ 355 h 93"/>
                    <a:gd name="T54" fmla="*/ 189 w 136"/>
                    <a:gd name="T55" fmla="*/ 183 h 93"/>
                    <a:gd name="T56" fmla="*/ 182 w 136"/>
                    <a:gd name="T57" fmla="*/ 166 h 93"/>
                    <a:gd name="T58" fmla="*/ 177 w 136"/>
                    <a:gd name="T59" fmla="*/ 125 h 93"/>
                    <a:gd name="T60" fmla="*/ 182 w 136"/>
                    <a:gd name="T61" fmla="*/ 109 h 93"/>
                    <a:gd name="T62" fmla="*/ 170 w 136"/>
                    <a:gd name="T63" fmla="*/ 97 h 93"/>
                    <a:gd name="T64" fmla="*/ 161 w 136"/>
                    <a:gd name="T65" fmla="*/ 10 h 93"/>
                    <a:gd name="T66" fmla="*/ 161 w 136"/>
                    <a:gd name="T67" fmla="*/ 3 h 93"/>
                    <a:gd name="T68" fmla="*/ 151 w 136"/>
                    <a:gd name="T69" fmla="*/ 8 h 93"/>
                    <a:gd name="T70" fmla="*/ 143 w 136"/>
                    <a:gd name="T71" fmla="*/ 9 h 93"/>
                    <a:gd name="T72" fmla="*/ 137 w 136"/>
                    <a:gd name="T73" fmla="*/ 1 h 93"/>
                    <a:gd name="T74" fmla="*/ 135 w 136"/>
                    <a:gd name="T75" fmla="*/ 13 h 93"/>
                    <a:gd name="T76" fmla="*/ 131 w 136"/>
                    <a:gd name="T77" fmla="*/ 113 h 93"/>
                    <a:gd name="T78" fmla="*/ 123 w 136"/>
                    <a:gd name="T79" fmla="*/ 106 h 93"/>
                    <a:gd name="T80" fmla="*/ 130 w 136"/>
                    <a:gd name="T81" fmla="*/ 151 h 93"/>
                    <a:gd name="T82" fmla="*/ 134 w 136"/>
                    <a:gd name="T83" fmla="*/ 214 h 93"/>
                    <a:gd name="T84" fmla="*/ 129 w 136"/>
                    <a:gd name="T85" fmla="*/ 243 h 93"/>
                    <a:gd name="T86" fmla="*/ 142 w 136"/>
                    <a:gd name="T87" fmla="*/ 270 h 93"/>
                    <a:gd name="T88" fmla="*/ 151 w 136"/>
                    <a:gd name="T89" fmla="*/ 294 h 93"/>
                    <a:gd name="T90" fmla="*/ 152 w 136"/>
                    <a:gd name="T91" fmla="*/ 333 h 93"/>
                    <a:gd name="T92" fmla="*/ 162 w 136"/>
                    <a:gd name="T93" fmla="*/ 307 h 93"/>
                    <a:gd name="T94" fmla="*/ 171 w 136"/>
                    <a:gd name="T95" fmla="*/ 303 h 93"/>
                    <a:gd name="T96" fmla="*/ 177 w 136"/>
                    <a:gd name="T97" fmla="*/ 333 h 93"/>
                    <a:gd name="T98" fmla="*/ 178 w 136"/>
                    <a:gd name="T99" fmla="*/ 279 h 93"/>
                    <a:gd name="T100" fmla="*/ 182 w 136"/>
                    <a:gd name="T101" fmla="*/ 235 h 93"/>
                    <a:gd name="T102" fmla="*/ 189 w 136"/>
                    <a:gd name="T103" fmla="*/ 235 h 93"/>
                    <a:gd name="T104" fmla="*/ 144 w 136"/>
                    <a:gd name="T105" fmla="*/ 151 h 93"/>
                    <a:gd name="T106" fmla="*/ 169 w 136"/>
                    <a:gd name="T107" fmla="*/ 183 h 93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36"/>
                    <a:gd name="T163" fmla="*/ 0 h 93"/>
                    <a:gd name="T164" fmla="*/ 136 w 136"/>
                    <a:gd name="T165" fmla="*/ 93 h 93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36" h="93">
                      <a:moveTo>
                        <a:pt x="71" y="54"/>
                      </a:moveTo>
                      <a:cubicBezTo>
                        <a:pt x="71" y="55"/>
                        <a:pt x="71" y="55"/>
                        <a:pt x="71" y="55"/>
                      </a:cubicBezTo>
                      <a:cubicBezTo>
                        <a:pt x="70" y="51"/>
                        <a:pt x="68" y="47"/>
                        <a:pt x="66" y="43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71" y="38"/>
                        <a:pt x="71" y="38"/>
                        <a:pt x="71" y="38"/>
                      </a:cubicBezTo>
                      <a:cubicBezTo>
                        <a:pt x="63" y="28"/>
                        <a:pt x="63" y="28"/>
                        <a:pt x="63" y="28"/>
                      </a:cubicBezTo>
                      <a:cubicBezTo>
                        <a:pt x="56" y="33"/>
                        <a:pt x="56" y="33"/>
                        <a:pt x="56" y="33"/>
                      </a:cubicBezTo>
                      <a:cubicBezTo>
                        <a:pt x="57" y="33"/>
                        <a:pt x="57" y="33"/>
                        <a:pt x="57" y="33"/>
                      </a:cubicBezTo>
                      <a:cubicBezTo>
                        <a:pt x="53" y="30"/>
                        <a:pt x="50" y="28"/>
                        <a:pt x="46" y="26"/>
                      </a:cubicBezTo>
                      <a:cubicBezTo>
                        <a:pt x="46" y="26"/>
                        <a:pt x="46" y="26"/>
                        <a:pt x="46" y="26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0" y="23"/>
                        <a:pt x="26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2" y="32"/>
                        <a:pt x="10" y="35"/>
                        <a:pt x="9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9" y="54"/>
                        <a:pt x="11" y="58"/>
                        <a:pt x="13" y="62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7" y="67"/>
                        <a:pt x="7" y="67"/>
                        <a:pt x="7" y="6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cubicBezTo>
                        <a:pt x="23" y="74"/>
                        <a:pt x="23" y="74"/>
                        <a:pt x="23" y="74"/>
                      </a:cubicBezTo>
                      <a:cubicBezTo>
                        <a:pt x="23" y="74"/>
                        <a:pt x="23" y="74"/>
                        <a:pt x="23" y="74"/>
                      </a:cubicBezTo>
                      <a:cubicBezTo>
                        <a:pt x="26" y="76"/>
                        <a:pt x="29" y="78"/>
                        <a:pt x="33" y="80"/>
                      </a:cubicBezTo>
                      <a:cubicBezTo>
                        <a:pt x="33" y="80"/>
                        <a:pt x="33" y="80"/>
                        <a:pt x="33" y="80"/>
                      </a:cubicBezTo>
                      <a:cubicBezTo>
                        <a:pt x="34" y="90"/>
                        <a:pt x="34" y="90"/>
                        <a:pt x="34" y="90"/>
                      </a:cubicBezTo>
                      <a:cubicBezTo>
                        <a:pt x="45" y="93"/>
                        <a:pt x="45" y="93"/>
                        <a:pt x="45" y="93"/>
                      </a:cubicBezTo>
                      <a:cubicBezTo>
                        <a:pt x="46" y="84"/>
                        <a:pt x="46" y="84"/>
                        <a:pt x="46" y="84"/>
                      </a:cubicBezTo>
                      <a:cubicBezTo>
                        <a:pt x="50" y="84"/>
                        <a:pt x="54" y="84"/>
                        <a:pt x="57" y="83"/>
                      </a:cubicBezTo>
                      <a:cubicBezTo>
                        <a:pt x="57" y="83"/>
                        <a:pt x="57" y="83"/>
                        <a:pt x="57" y="83"/>
                      </a:cubicBezTo>
                      <a:cubicBezTo>
                        <a:pt x="64" y="90"/>
                        <a:pt x="64" y="90"/>
                        <a:pt x="64" y="90"/>
                      </a:cubicBezTo>
                      <a:cubicBezTo>
                        <a:pt x="72" y="85"/>
                        <a:pt x="72" y="85"/>
                        <a:pt x="72" y="85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69" y="74"/>
                        <a:pt x="70" y="70"/>
                        <a:pt x="71" y="66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79" y="58"/>
                        <a:pt x="79" y="58"/>
                        <a:pt x="79" y="58"/>
                      </a:cubicBezTo>
                      <a:cubicBezTo>
                        <a:pt x="74" y="56"/>
                        <a:pt x="74" y="56"/>
                        <a:pt x="74" y="56"/>
                      </a:cubicBezTo>
                      <a:lnTo>
                        <a:pt x="71" y="54"/>
                      </a:lnTo>
                      <a:close/>
                      <a:moveTo>
                        <a:pt x="40" y="67"/>
                      </a:moveTo>
                      <a:cubicBezTo>
                        <a:pt x="31" y="65"/>
                        <a:pt x="25" y="57"/>
                        <a:pt x="25" y="49"/>
                      </a:cubicBezTo>
                      <a:cubicBezTo>
                        <a:pt x="25" y="42"/>
                        <a:pt x="31" y="37"/>
                        <a:pt x="40" y="39"/>
                      </a:cubicBezTo>
                      <a:cubicBezTo>
                        <a:pt x="48" y="41"/>
                        <a:pt x="55" y="50"/>
                        <a:pt x="55" y="57"/>
                      </a:cubicBezTo>
                      <a:cubicBezTo>
                        <a:pt x="55" y="65"/>
                        <a:pt x="48" y="70"/>
                        <a:pt x="40" y="67"/>
                      </a:cubicBezTo>
                      <a:close/>
                      <a:moveTo>
                        <a:pt x="136" y="44"/>
                      </a:moveTo>
                      <a:cubicBezTo>
                        <a:pt x="136" y="36"/>
                        <a:pt x="136" y="36"/>
                        <a:pt x="136" y="36"/>
                      </a:cubicBezTo>
                      <a:cubicBezTo>
                        <a:pt x="132" y="35"/>
                        <a:pt x="132" y="35"/>
                        <a:pt x="132" y="35"/>
                      </a:cubicBezTo>
                      <a:cubicBezTo>
                        <a:pt x="129" y="33"/>
                        <a:pt x="129" y="33"/>
                        <a:pt x="129" y="33"/>
                      </a:cubicBezTo>
                      <a:cubicBezTo>
                        <a:pt x="129" y="34"/>
                        <a:pt x="129" y="34"/>
                        <a:pt x="129" y="34"/>
                      </a:cubicBezTo>
                      <a:cubicBezTo>
                        <a:pt x="128" y="31"/>
                        <a:pt x="127" y="27"/>
                        <a:pt x="124" y="24"/>
                      </a:cubicBezTo>
                      <a:cubicBezTo>
                        <a:pt x="125" y="25"/>
                        <a:pt x="125" y="25"/>
                        <a:pt x="125" y="25"/>
                      </a:cubicBezTo>
                      <a:cubicBezTo>
                        <a:pt x="129" y="20"/>
                        <a:pt x="129" y="20"/>
                        <a:pt x="129" y="20"/>
                      </a:cubicBezTo>
                      <a:cubicBezTo>
                        <a:pt x="123" y="12"/>
                        <a:pt x="123" y="12"/>
                        <a:pt x="123" y="12"/>
                      </a:cubicBezTo>
                      <a:cubicBezTo>
                        <a:pt x="117" y="16"/>
                        <a:pt x="117" y="16"/>
                        <a:pt x="117" y="16"/>
                      </a:cubicBezTo>
                      <a:cubicBezTo>
                        <a:pt x="117" y="16"/>
                        <a:pt x="117" y="16"/>
                        <a:pt x="117" y="16"/>
                      </a:cubicBezTo>
                      <a:cubicBezTo>
                        <a:pt x="115" y="14"/>
                        <a:pt x="111" y="12"/>
                        <a:pt x="108" y="10"/>
                      </a:cubicBezTo>
                      <a:cubicBezTo>
                        <a:pt x="109" y="10"/>
                        <a:pt x="109" y="10"/>
                        <a:pt x="109" y="10"/>
                      </a:cubicBezTo>
                      <a:cubicBezTo>
                        <a:pt x="108" y="3"/>
                        <a:pt x="108" y="3"/>
                        <a:pt x="108" y="3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5" y="7"/>
                        <a:pt x="92" y="8"/>
                        <a:pt x="90" y="9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4" y="1"/>
                        <a:pt x="84" y="1"/>
                        <a:pt x="84" y="1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82" y="13"/>
                        <a:pt x="82" y="13"/>
                        <a:pt x="82" y="13"/>
                      </a:cubicBezTo>
                      <a:cubicBezTo>
                        <a:pt x="83" y="12"/>
                        <a:pt x="83" y="12"/>
                        <a:pt x="83" y="12"/>
                      </a:cubicBezTo>
                      <a:cubicBezTo>
                        <a:pt x="80" y="15"/>
                        <a:pt x="79" y="17"/>
                        <a:pt x="78" y="21"/>
                      </a:cubicBezTo>
                      <a:cubicBezTo>
                        <a:pt x="78" y="20"/>
                        <a:pt x="78" y="20"/>
                        <a:pt x="78" y="20"/>
                      </a:cubicBezTo>
                      <a:cubicBezTo>
                        <a:pt x="70" y="19"/>
                        <a:pt x="70" y="19"/>
                        <a:pt x="70" y="19"/>
                      </a:cubicBezTo>
                      <a:cubicBezTo>
                        <a:pt x="70" y="28"/>
                        <a:pt x="70" y="28"/>
                        <a:pt x="70" y="28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8" y="34"/>
                        <a:pt x="79" y="37"/>
                        <a:pt x="81" y="41"/>
                      </a:cubicBezTo>
                      <a:cubicBezTo>
                        <a:pt x="81" y="40"/>
                        <a:pt x="81" y="40"/>
                        <a:pt x="81" y="40"/>
                      </a:cubicBezTo>
                      <a:cubicBezTo>
                        <a:pt x="76" y="45"/>
                        <a:pt x="76" y="45"/>
                        <a:pt x="76" y="45"/>
                      </a:cubicBezTo>
                      <a:cubicBezTo>
                        <a:pt x="83" y="53"/>
                        <a:pt x="83" y="53"/>
                        <a:pt x="83" y="53"/>
                      </a:cubicBezTo>
                      <a:cubicBezTo>
                        <a:pt x="89" y="50"/>
                        <a:pt x="89" y="50"/>
                        <a:pt x="89" y="50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92" y="52"/>
                        <a:pt x="95" y="54"/>
                        <a:pt x="98" y="55"/>
                      </a:cubicBezTo>
                      <a:cubicBezTo>
                        <a:pt x="97" y="55"/>
                        <a:pt x="97" y="55"/>
                        <a:pt x="97" y="55"/>
                      </a:cubicBezTo>
                      <a:cubicBezTo>
                        <a:pt x="99" y="63"/>
                        <a:pt x="99" y="63"/>
                        <a:pt x="99" y="63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9" y="58"/>
                        <a:pt x="109" y="58"/>
                        <a:pt x="109" y="58"/>
                      </a:cubicBezTo>
                      <a:cubicBezTo>
                        <a:pt x="108" y="58"/>
                        <a:pt x="108" y="58"/>
                        <a:pt x="108" y="58"/>
                      </a:cubicBezTo>
                      <a:cubicBezTo>
                        <a:pt x="111" y="58"/>
                        <a:pt x="115" y="58"/>
                        <a:pt x="118" y="57"/>
                      </a:cubicBezTo>
                      <a:cubicBezTo>
                        <a:pt x="117" y="57"/>
                        <a:pt x="117" y="57"/>
                        <a:pt x="117" y="57"/>
                      </a:cubicBezTo>
                      <a:cubicBezTo>
                        <a:pt x="124" y="63"/>
                        <a:pt x="124" y="63"/>
                        <a:pt x="124" y="63"/>
                      </a:cubicBezTo>
                      <a:cubicBezTo>
                        <a:pt x="130" y="59"/>
                        <a:pt x="130" y="59"/>
                        <a:pt x="130" y="59"/>
                      </a:cubicBezTo>
                      <a:cubicBezTo>
                        <a:pt x="125" y="52"/>
                        <a:pt x="125" y="52"/>
                        <a:pt x="125" y="52"/>
                      </a:cubicBezTo>
                      <a:cubicBezTo>
                        <a:pt x="125" y="52"/>
                        <a:pt x="125" y="52"/>
                        <a:pt x="125" y="52"/>
                      </a:cubicBezTo>
                      <a:cubicBezTo>
                        <a:pt x="127" y="50"/>
                        <a:pt x="129" y="47"/>
                        <a:pt x="129" y="44"/>
                      </a:cubicBezTo>
                      <a:cubicBezTo>
                        <a:pt x="129" y="44"/>
                        <a:pt x="129" y="44"/>
                        <a:pt x="129" y="44"/>
                      </a:cubicBezTo>
                      <a:lnTo>
                        <a:pt x="136" y="44"/>
                      </a:lnTo>
                      <a:close/>
                      <a:moveTo>
                        <a:pt x="103" y="44"/>
                      </a:moveTo>
                      <a:cubicBezTo>
                        <a:pt x="96" y="43"/>
                        <a:pt x="91" y="36"/>
                        <a:pt x="91" y="30"/>
                      </a:cubicBezTo>
                      <a:cubicBezTo>
                        <a:pt x="91" y="23"/>
                        <a:pt x="96" y="19"/>
                        <a:pt x="103" y="21"/>
                      </a:cubicBezTo>
                      <a:cubicBezTo>
                        <a:pt x="110" y="23"/>
                        <a:pt x="116" y="30"/>
                        <a:pt x="116" y="36"/>
                      </a:cubicBezTo>
                      <a:cubicBezTo>
                        <a:pt x="116" y="43"/>
                        <a:pt x="110" y="46"/>
                        <a:pt x="103" y="44"/>
                      </a:cubicBezTo>
                      <a:close/>
                    </a:path>
                  </a:pathLst>
                </a:custGeom>
                <a:solidFill>
                  <a:srgbClr val="741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0" name="Freeform 335"/>
                <p:cNvSpPr>
                  <a:spLocks noChangeAspect="1" noEditPoints="1"/>
                </p:cNvSpPr>
                <p:nvPr/>
              </p:nvSpPr>
              <p:spPr bwMode="auto">
                <a:xfrm>
                  <a:off x="1504" y="1033"/>
                  <a:ext cx="137" cy="96"/>
                </a:xfrm>
                <a:custGeom>
                  <a:avLst/>
                  <a:gdLst>
                    <a:gd name="T0" fmla="*/ 124 w 136"/>
                    <a:gd name="T1" fmla="*/ 288 h 93"/>
                    <a:gd name="T2" fmla="*/ 66 w 136"/>
                    <a:gd name="T3" fmla="*/ 228 h 93"/>
                    <a:gd name="T4" fmla="*/ 64 w 136"/>
                    <a:gd name="T5" fmla="*/ 141 h 93"/>
                    <a:gd name="T6" fmla="*/ 57 w 136"/>
                    <a:gd name="T7" fmla="*/ 161 h 93"/>
                    <a:gd name="T8" fmla="*/ 46 w 136"/>
                    <a:gd name="T9" fmla="*/ 133 h 93"/>
                    <a:gd name="T10" fmla="*/ 35 w 136"/>
                    <a:gd name="T11" fmla="*/ 13 h 93"/>
                    <a:gd name="T12" fmla="*/ 33 w 136"/>
                    <a:gd name="T13" fmla="*/ 117 h 93"/>
                    <a:gd name="T14" fmla="*/ 24 w 136"/>
                    <a:gd name="T15" fmla="*/ 121 h 93"/>
                    <a:gd name="T16" fmla="*/ 8 w 136"/>
                    <a:gd name="T17" fmla="*/ 109 h 93"/>
                    <a:gd name="T18" fmla="*/ 15 w 136"/>
                    <a:gd name="T19" fmla="*/ 146 h 93"/>
                    <a:gd name="T20" fmla="*/ 9 w 136"/>
                    <a:gd name="T21" fmla="*/ 189 h 93"/>
                    <a:gd name="T22" fmla="*/ 0 w 136"/>
                    <a:gd name="T23" fmla="*/ 259 h 93"/>
                    <a:gd name="T24" fmla="*/ 9 w 136"/>
                    <a:gd name="T25" fmla="*/ 267 h 93"/>
                    <a:gd name="T26" fmla="*/ 14 w 136"/>
                    <a:gd name="T27" fmla="*/ 327 h 93"/>
                    <a:gd name="T28" fmla="*/ 16 w 136"/>
                    <a:gd name="T29" fmla="*/ 416 h 93"/>
                    <a:gd name="T30" fmla="*/ 23 w 136"/>
                    <a:gd name="T31" fmla="*/ 390 h 93"/>
                    <a:gd name="T32" fmla="*/ 33 w 136"/>
                    <a:gd name="T33" fmla="*/ 435 h 93"/>
                    <a:gd name="T34" fmla="*/ 46 w 136"/>
                    <a:gd name="T35" fmla="*/ 495 h 93"/>
                    <a:gd name="T36" fmla="*/ 57 w 136"/>
                    <a:gd name="T37" fmla="*/ 443 h 93"/>
                    <a:gd name="T38" fmla="*/ 65 w 136"/>
                    <a:gd name="T39" fmla="*/ 480 h 93"/>
                    <a:gd name="T40" fmla="*/ 67 w 136"/>
                    <a:gd name="T41" fmla="*/ 409 h 93"/>
                    <a:gd name="T42" fmla="*/ 125 w 136"/>
                    <a:gd name="T43" fmla="*/ 349 h 93"/>
                    <a:gd name="T44" fmla="*/ 132 w 136"/>
                    <a:gd name="T45" fmla="*/ 355 h 93"/>
                    <a:gd name="T46" fmla="*/ 128 w 136"/>
                    <a:gd name="T47" fmla="*/ 294 h 93"/>
                    <a:gd name="T48" fmla="*/ 40 w 136"/>
                    <a:gd name="T49" fmla="*/ 355 h 93"/>
                    <a:gd name="T50" fmla="*/ 40 w 136"/>
                    <a:gd name="T51" fmla="*/ 201 h 93"/>
                    <a:gd name="T52" fmla="*/ 40 w 136"/>
                    <a:gd name="T53" fmla="*/ 355 h 93"/>
                    <a:gd name="T54" fmla="*/ 189 w 136"/>
                    <a:gd name="T55" fmla="*/ 183 h 93"/>
                    <a:gd name="T56" fmla="*/ 182 w 136"/>
                    <a:gd name="T57" fmla="*/ 166 h 93"/>
                    <a:gd name="T58" fmla="*/ 178 w 136"/>
                    <a:gd name="T59" fmla="*/ 121 h 93"/>
                    <a:gd name="T60" fmla="*/ 182 w 136"/>
                    <a:gd name="T61" fmla="*/ 109 h 93"/>
                    <a:gd name="T62" fmla="*/ 170 w 136"/>
                    <a:gd name="T63" fmla="*/ 15 h 93"/>
                    <a:gd name="T64" fmla="*/ 161 w 136"/>
                    <a:gd name="T65" fmla="*/ 10 h 93"/>
                    <a:gd name="T66" fmla="*/ 161 w 136"/>
                    <a:gd name="T67" fmla="*/ 2 h 93"/>
                    <a:gd name="T68" fmla="*/ 151 w 136"/>
                    <a:gd name="T69" fmla="*/ 7 h 93"/>
                    <a:gd name="T70" fmla="*/ 143 w 136"/>
                    <a:gd name="T71" fmla="*/ 8 h 93"/>
                    <a:gd name="T72" fmla="*/ 137 w 136"/>
                    <a:gd name="T73" fmla="*/ 1 h 93"/>
                    <a:gd name="T74" fmla="*/ 135 w 136"/>
                    <a:gd name="T75" fmla="*/ 13 h 93"/>
                    <a:gd name="T76" fmla="*/ 131 w 136"/>
                    <a:gd name="T77" fmla="*/ 109 h 93"/>
                    <a:gd name="T78" fmla="*/ 124 w 136"/>
                    <a:gd name="T79" fmla="*/ 106 h 93"/>
                    <a:gd name="T80" fmla="*/ 131 w 136"/>
                    <a:gd name="T81" fmla="*/ 151 h 93"/>
                    <a:gd name="T82" fmla="*/ 135 w 136"/>
                    <a:gd name="T83" fmla="*/ 207 h 93"/>
                    <a:gd name="T84" fmla="*/ 130 w 136"/>
                    <a:gd name="T85" fmla="*/ 235 h 93"/>
                    <a:gd name="T86" fmla="*/ 143 w 136"/>
                    <a:gd name="T87" fmla="*/ 267 h 93"/>
                    <a:gd name="T88" fmla="*/ 151 w 136"/>
                    <a:gd name="T89" fmla="*/ 294 h 93"/>
                    <a:gd name="T90" fmla="*/ 152 w 136"/>
                    <a:gd name="T91" fmla="*/ 333 h 93"/>
                    <a:gd name="T92" fmla="*/ 162 w 136"/>
                    <a:gd name="T93" fmla="*/ 307 h 93"/>
                    <a:gd name="T94" fmla="*/ 171 w 136"/>
                    <a:gd name="T95" fmla="*/ 297 h 93"/>
                    <a:gd name="T96" fmla="*/ 177 w 136"/>
                    <a:gd name="T97" fmla="*/ 333 h 93"/>
                    <a:gd name="T98" fmla="*/ 179 w 136"/>
                    <a:gd name="T99" fmla="*/ 276 h 93"/>
                    <a:gd name="T100" fmla="*/ 183 w 136"/>
                    <a:gd name="T101" fmla="*/ 228 h 93"/>
                    <a:gd name="T102" fmla="*/ 189 w 136"/>
                    <a:gd name="T103" fmla="*/ 235 h 93"/>
                    <a:gd name="T104" fmla="*/ 144 w 136"/>
                    <a:gd name="T105" fmla="*/ 146 h 93"/>
                    <a:gd name="T106" fmla="*/ 169 w 136"/>
                    <a:gd name="T107" fmla="*/ 183 h 93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36"/>
                    <a:gd name="T163" fmla="*/ 0 h 93"/>
                    <a:gd name="T164" fmla="*/ 136 w 136"/>
                    <a:gd name="T165" fmla="*/ 93 h 93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36" h="93">
                      <a:moveTo>
                        <a:pt x="71" y="53"/>
                      </a:move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70" y="50"/>
                        <a:pt x="69" y="46"/>
                        <a:pt x="66" y="43"/>
                      </a:cubicBezTo>
                      <a:cubicBezTo>
                        <a:pt x="66" y="43"/>
                        <a:pt x="66" y="43"/>
                        <a:pt x="66" y="43"/>
                      </a:cubicBezTo>
                      <a:cubicBezTo>
                        <a:pt x="71" y="38"/>
                        <a:pt x="71" y="38"/>
                        <a:pt x="71" y="38"/>
                      </a:cubicBezTo>
                      <a:cubicBezTo>
                        <a:pt x="64" y="28"/>
                        <a:pt x="64" y="28"/>
                        <a:pt x="64" y="28"/>
                      </a:cubicBezTo>
                      <a:cubicBezTo>
                        <a:pt x="57" y="32"/>
                        <a:pt x="57" y="32"/>
                        <a:pt x="57" y="32"/>
                      </a:cubicBezTo>
                      <a:cubicBezTo>
                        <a:pt x="57" y="32"/>
                        <a:pt x="57" y="32"/>
                        <a:pt x="57" y="32"/>
                      </a:cubicBezTo>
                      <a:cubicBezTo>
                        <a:pt x="54" y="30"/>
                        <a:pt x="50" y="27"/>
                        <a:pt x="46" y="26"/>
                      </a:cubicBezTo>
                      <a:cubicBezTo>
                        <a:pt x="46" y="26"/>
                        <a:pt x="46" y="26"/>
                        <a:pt x="46" y="26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0" y="22"/>
                        <a:pt x="27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2" y="31"/>
                        <a:pt x="10" y="34"/>
                        <a:pt x="9" y="38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9" y="50"/>
                        <a:pt x="9" y="50"/>
                        <a:pt x="9" y="50"/>
                      </a:cubicBezTo>
                      <a:cubicBezTo>
                        <a:pt x="9" y="49"/>
                        <a:pt x="9" y="49"/>
                        <a:pt x="9" y="49"/>
                      </a:cubicBezTo>
                      <a:cubicBezTo>
                        <a:pt x="10" y="54"/>
                        <a:pt x="11" y="58"/>
                        <a:pt x="14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8" y="67"/>
                        <a:pt x="8" y="67"/>
                        <a:pt x="8" y="67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3" y="73"/>
                        <a:pt x="23" y="73"/>
                        <a:pt x="23" y="73"/>
                      </a:cubicBezTo>
                      <a:cubicBezTo>
                        <a:pt x="23" y="73"/>
                        <a:pt x="23" y="73"/>
                        <a:pt x="23" y="73"/>
                      </a:cubicBezTo>
                      <a:cubicBezTo>
                        <a:pt x="26" y="76"/>
                        <a:pt x="30" y="78"/>
                        <a:pt x="33" y="80"/>
                      </a:cubicBezTo>
                      <a:cubicBezTo>
                        <a:pt x="33" y="80"/>
                        <a:pt x="33" y="80"/>
                        <a:pt x="33" y="80"/>
                      </a:cubicBezTo>
                      <a:cubicBezTo>
                        <a:pt x="35" y="90"/>
                        <a:pt x="35" y="90"/>
                        <a:pt x="35" y="90"/>
                      </a:cubicBezTo>
                      <a:cubicBezTo>
                        <a:pt x="46" y="93"/>
                        <a:pt x="46" y="93"/>
                        <a:pt x="46" y="93"/>
                      </a:cubicBezTo>
                      <a:cubicBezTo>
                        <a:pt x="46" y="83"/>
                        <a:pt x="46" y="83"/>
                        <a:pt x="46" y="83"/>
                      </a:cubicBezTo>
                      <a:cubicBezTo>
                        <a:pt x="50" y="84"/>
                        <a:pt x="54" y="83"/>
                        <a:pt x="57" y="82"/>
                      </a:cubicBezTo>
                      <a:cubicBezTo>
                        <a:pt x="57" y="82"/>
                        <a:pt x="57" y="82"/>
                        <a:pt x="57" y="82"/>
                      </a:cubicBezTo>
                      <a:cubicBezTo>
                        <a:pt x="65" y="90"/>
                        <a:pt x="65" y="90"/>
                        <a:pt x="65" y="90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67" y="76"/>
                        <a:pt x="67" y="76"/>
                        <a:pt x="67" y="76"/>
                      </a:cubicBezTo>
                      <a:cubicBezTo>
                        <a:pt x="67" y="76"/>
                        <a:pt x="67" y="76"/>
                        <a:pt x="67" y="76"/>
                      </a:cubicBezTo>
                      <a:cubicBezTo>
                        <a:pt x="69" y="73"/>
                        <a:pt x="71" y="70"/>
                        <a:pt x="72" y="66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79" y="57"/>
                        <a:pt x="79" y="57"/>
                        <a:pt x="79" y="57"/>
                      </a:cubicBezTo>
                      <a:cubicBezTo>
                        <a:pt x="75" y="55"/>
                        <a:pt x="75" y="55"/>
                        <a:pt x="75" y="55"/>
                      </a:cubicBezTo>
                      <a:lnTo>
                        <a:pt x="71" y="53"/>
                      </a:lnTo>
                      <a:close/>
                      <a:moveTo>
                        <a:pt x="40" y="67"/>
                      </a:moveTo>
                      <a:cubicBezTo>
                        <a:pt x="32" y="65"/>
                        <a:pt x="25" y="57"/>
                        <a:pt x="25" y="49"/>
                      </a:cubicBezTo>
                      <a:cubicBezTo>
                        <a:pt x="25" y="41"/>
                        <a:pt x="32" y="37"/>
                        <a:pt x="40" y="39"/>
                      </a:cubicBezTo>
                      <a:cubicBezTo>
                        <a:pt x="49" y="41"/>
                        <a:pt x="55" y="49"/>
                        <a:pt x="55" y="57"/>
                      </a:cubicBezTo>
                      <a:cubicBezTo>
                        <a:pt x="55" y="65"/>
                        <a:pt x="49" y="69"/>
                        <a:pt x="40" y="67"/>
                      </a:cubicBezTo>
                      <a:close/>
                      <a:moveTo>
                        <a:pt x="136" y="44"/>
                      </a:moveTo>
                      <a:cubicBezTo>
                        <a:pt x="136" y="36"/>
                        <a:pt x="136" y="36"/>
                        <a:pt x="136" y="36"/>
                      </a:cubicBezTo>
                      <a:cubicBezTo>
                        <a:pt x="132" y="34"/>
                        <a:pt x="132" y="34"/>
                        <a:pt x="132" y="34"/>
                      </a:cubicBezTo>
                      <a:cubicBezTo>
                        <a:pt x="129" y="33"/>
                        <a:pt x="129" y="33"/>
                        <a:pt x="129" y="33"/>
                      </a:cubicBezTo>
                      <a:cubicBezTo>
                        <a:pt x="129" y="34"/>
                        <a:pt x="129" y="34"/>
                        <a:pt x="129" y="34"/>
                      </a:cubicBezTo>
                      <a:cubicBezTo>
                        <a:pt x="129" y="30"/>
                        <a:pt x="127" y="27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9" y="20"/>
                        <a:pt x="129" y="20"/>
                        <a:pt x="129" y="20"/>
                      </a:cubicBezTo>
                      <a:cubicBezTo>
                        <a:pt x="123" y="12"/>
                        <a:pt x="123" y="12"/>
                        <a:pt x="123" y="12"/>
                      </a:cubicBezTo>
                      <a:cubicBezTo>
                        <a:pt x="117" y="15"/>
                        <a:pt x="117" y="15"/>
                        <a:pt x="117" y="15"/>
                      </a:cubicBezTo>
                      <a:cubicBezTo>
                        <a:pt x="118" y="16"/>
                        <a:pt x="118" y="16"/>
                        <a:pt x="118" y="16"/>
                      </a:cubicBezTo>
                      <a:cubicBezTo>
                        <a:pt x="115" y="13"/>
                        <a:pt x="112" y="11"/>
                        <a:pt x="108" y="10"/>
                      </a:cubicBezTo>
                      <a:cubicBezTo>
                        <a:pt x="109" y="10"/>
                        <a:pt x="109" y="10"/>
                        <a:pt x="109" y="10"/>
                      </a:cubicBezTo>
                      <a:cubicBezTo>
                        <a:pt x="108" y="2"/>
                        <a:pt x="108" y="2"/>
                        <a:pt x="108" y="2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95" y="7"/>
                        <a:pt x="92" y="7"/>
                        <a:pt x="90" y="8"/>
                      </a:cubicBezTo>
                      <a:cubicBezTo>
                        <a:pt x="91" y="8"/>
                        <a:pt x="91" y="8"/>
                        <a:pt x="91" y="8"/>
                      </a:cubicBezTo>
                      <a:cubicBezTo>
                        <a:pt x="84" y="1"/>
                        <a:pt x="84" y="1"/>
                        <a:pt x="84" y="1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82" y="13"/>
                        <a:pt x="82" y="13"/>
                        <a:pt x="82" y="13"/>
                      </a:cubicBezTo>
                      <a:cubicBezTo>
                        <a:pt x="83" y="12"/>
                        <a:pt x="83" y="12"/>
                        <a:pt x="83" y="12"/>
                      </a:cubicBezTo>
                      <a:cubicBezTo>
                        <a:pt x="81" y="14"/>
                        <a:pt x="79" y="17"/>
                        <a:pt x="78" y="20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1" y="19"/>
                        <a:pt x="71" y="19"/>
                        <a:pt x="71" y="19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9" y="33"/>
                        <a:pt x="80" y="37"/>
                        <a:pt x="82" y="40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84" y="52"/>
                        <a:pt x="84" y="52"/>
                        <a:pt x="84" y="52"/>
                      </a:cubicBezTo>
                      <a:cubicBezTo>
                        <a:pt x="90" y="49"/>
                        <a:pt x="90" y="49"/>
                        <a:pt x="90" y="49"/>
                      </a:cubicBezTo>
                      <a:cubicBezTo>
                        <a:pt x="90" y="49"/>
                        <a:pt x="90" y="49"/>
                        <a:pt x="90" y="49"/>
                      </a:cubicBezTo>
                      <a:cubicBezTo>
                        <a:pt x="92" y="51"/>
                        <a:pt x="95" y="53"/>
                        <a:pt x="98" y="55"/>
                      </a:cubicBezTo>
                      <a:cubicBezTo>
                        <a:pt x="98" y="55"/>
                        <a:pt x="98" y="55"/>
                        <a:pt x="98" y="55"/>
                      </a:cubicBezTo>
                      <a:cubicBezTo>
                        <a:pt x="99" y="63"/>
                        <a:pt x="99" y="63"/>
                        <a:pt x="99" y="63"/>
                      </a:cubicBezTo>
                      <a:cubicBezTo>
                        <a:pt x="108" y="65"/>
                        <a:pt x="108" y="65"/>
                        <a:pt x="108" y="65"/>
                      </a:cubicBezTo>
                      <a:cubicBezTo>
                        <a:pt x="109" y="58"/>
                        <a:pt x="109" y="58"/>
                        <a:pt x="109" y="58"/>
                      </a:cubicBezTo>
                      <a:cubicBezTo>
                        <a:pt x="108" y="57"/>
                        <a:pt x="108" y="57"/>
                        <a:pt x="108" y="57"/>
                      </a:cubicBezTo>
                      <a:cubicBezTo>
                        <a:pt x="112" y="58"/>
                        <a:pt x="115" y="57"/>
                        <a:pt x="118" y="56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24" y="63"/>
                        <a:pt x="124" y="63"/>
                        <a:pt x="124" y="63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26" y="51"/>
                        <a:pt x="126" y="51"/>
                        <a:pt x="126" y="51"/>
                      </a:cubicBezTo>
                      <a:cubicBezTo>
                        <a:pt x="126" y="52"/>
                        <a:pt x="126" y="52"/>
                        <a:pt x="126" y="52"/>
                      </a:cubicBezTo>
                      <a:cubicBezTo>
                        <a:pt x="128" y="49"/>
                        <a:pt x="129" y="46"/>
                        <a:pt x="130" y="43"/>
                      </a:cubicBezTo>
                      <a:cubicBezTo>
                        <a:pt x="130" y="43"/>
                        <a:pt x="130" y="43"/>
                        <a:pt x="130" y="43"/>
                      </a:cubicBezTo>
                      <a:lnTo>
                        <a:pt x="136" y="44"/>
                      </a:lnTo>
                      <a:close/>
                      <a:moveTo>
                        <a:pt x="104" y="44"/>
                      </a:moveTo>
                      <a:cubicBezTo>
                        <a:pt x="97" y="42"/>
                        <a:pt x="91" y="35"/>
                        <a:pt x="91" y="29"/>
                      </a:cubicBezTo>
                      <a:cubicBezTo>
                        <a:pt x="91" y="23"/>
                        <a:pt x="97" y="19"/>
                        <a:pt x="104" y="21"/>
                      </a:cubicBezTo>
                      <a:cubicBezTo>
                        <a:pt x="111" y="23"/>
                        <a:pt x="116" y="29"/>
                        <a:pt x="116" y="36"/>
                      </a:cubicBezTo>
                      <a:cubicBezTo>
                        <a:pt x="116" y="42"/>
                        <a:pt x="111" y="46"/>
                        <a:pt x="104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46" name="Text Box 337"/>
              <p:cNvSpPr txBox="1">
                <a:spLocks noChangeArrowheads="1"/>
              </p:cNvSpPr>
              <p:nvPr/>
            </p:nvSpPr>
            <p:spPr bwMode="auto">
              <a:xfrm>
                <a:off x="2109" y="2720"/>
                <a:ext cx="647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3423" tIns="41711" rIns="83423" bIns="41711"/>
              <a:lstStyle>
                <a:lvl1pPr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1pPr>
                <a:lvl2pPr marL="742950" indent="-28575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2pPr>
                <a:lvl3pPr marL="11430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3pPr>
                <a:lvl4pPr marL="16002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4pPr>
                <a:lvl5pPr marL="20574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5pPr>
                <a:lvl6pPr marL="25146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6pPr>
                <a:lvl7pPr marL="29718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7pPr>
                <a:lvl8pPr marL="34290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8pPr>
                <a:lvl9pPr marL="38862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9pPr>
              </a:lstStyle>
              <a:p>
                <a:pPr algn="ctr" eaLnBrk="0" hangingPunct="0">
                  <a:lnSpc>
                    <a:spcPct val="50000"/>
                  </a:lnSpc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  <a:latin typeface="微软雅黑" pitchFamily="34" charset="-122"/>
                  </a:rPr>
                  <a:t>MGCF</a:t>
                </a:r>
              </a:p>
              <a:p>
                <a:pPr algn="ctr" eaLnBrk="0" hangingPunct="0">
                  <a:lnSpc>
                    <a:spcPct val="50000"/>
                  </a:lnSpc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  <a:latin typeface="微软雅黑" pitchFamily="34" charset="-122"/>
                  </a:rPr>
                  <a:t>/IM-MGW</a:t>
                </a:r>
              </a:p>
            </p:txBody>
          </p:sp>
        </p:grpSp>
        <p:sp>
          <p:nvSpPr>
            <p:cNvPr id="131" name="Line 317"/>
            <p:cNvSpPr>
              <a:spLocks noChangeShapeType="1"/>
            </p:cNvSpPr>
            <p:nvPr/>
          </p:nvSpPr>
          <p:spPr bwMode="auto">
            <a:xfrm flipH="1" flipV="1">
              <a:off x="1260475" y="3684588"/>
              <a:ext cx="0" cy="1381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anchor="ctr"/>
            <a:lstStyle/>
            <a:p>
              <a:endParaRPr lang="zh-CN" altLang="en-US"/>
            </a:p>
          </p:txBody>
        </p:sp>
        <p:sp>
          <p:nvSpPr>
            <p:cNvPr id="132" name="Line 317"/>
            <p:cNvSpPr>
              <a:spLocks noChangeShapeType="1"/>
            </p:cNvSpPr>
            <p:nvPr/>
          </p:nvSpPr>
          <p:spPr bwMode="auto">
            <a:xfrm flipV="1">
              <a:off x="1287463" y="3629025"/>
              <a:ext cx="481012" cy="32543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anchor="ctr"/>
            <a:lstStyle/>
            <a:p>
              <a:endParaRPr lang="zh-CN" altLang="en-US"/>
            </a:p>
          </p:txBody>
        </p:sp>
        <p:sp>
          <p:nvSpPr>
            <p:cNvPr id="133" name="Line 317"/>
            <p:cNvSpPr>
              <a:spLocks noChangeShapeType="1"/>
            </p:cNvSpPr>
            <p:nvPr/>
          </p:nvSpPr>
          <p:spPr bwMode="auto">
            <a:xfrm>
              <a:off x="1316038" y="3565525"/>
              <a:ext cx="452437" cy="55563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anchor="ctr"/>
            <a:lstStyle/>
            <a:p>
              <a:endParaRPr lang="zh-CN" altLang="en-US"/>
            </a:p>
          </p:txBody>
        </p:sp>
        <p:sp>
          <p:nvSpPr>
            <p:cNvPr id="134" name="Line 317"/>
            <p:cNvSpPr>
              <a:spLocks noChangeShapeType="1"/>
            </p:cNvSpPr>
            <p:nvPr/>
          </p:nvSpPr>
          <p:spPr bwMode="auto">
            <a:xfrm flipH="1">
              <a:off x="882650" y="3289300"/>
              <a:ext cx="0" cy="309563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anchor="ctr"/>
            <a:lstStyle/>
            <a:p>
              <a:endParaRPr lang="zh-CN" altLang="en-US"/>
            </a:p>
          </p:txBody>
        </p:sp>
        <p:sp>
          <p:nvSpPr>
            <p:cNvPr id="135" name="Rectangle 347"/>
            <p:cNvSpPr>
              <a:spLocks noChangeArrowheads="1"/>
            </p:cNvSpPr>
            <p:nvPr/>
          </p:nvSpPr>
          <p:spPr bwMode="auto">
            <a:xfrm>
              <a:off x="522369" y="3295501"/>
              <a:ext cx="260595" cy="46357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7" dist="17961" dir="2700000">
                <a:schemeClr val="accent2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6" name="Rectangle 348"/>
            <p:cNvSpPr>
              <a:spLocks noChangeArrowheads="1"/>
            </p:cNvSpPr>
            <p:nvPr/>
          </p:nvSpPr>
          <p:spPr bwMode="auto">
            <a:xfrm>
              <a:off x="2824604" y="3139919"/>
              <a:ext cx="259658" cy="46357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7" dist="17961" dir="2700000">
                <a:schemeClr val="accent2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925" y="4868781"/>
              <a:ext cx="1373280" cy="191778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indent="-28575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存在省内试点系统和集采系统两套</a:t>
              </a:r>
              <a:r>
                <a:rPr lang="en-US" altLang="zh-CN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IMS</a:t>
              </a: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网络。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二期工程核心网引入双厂家分片组网，目前还在施工阶段。</a:t>
              </a:r>
              <a:endPara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465385" y="4868781"/>
              <a:ext cx="1586067" cy="191778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indent="-28575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MSC Server 2011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年完成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POOL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组网。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接口正在试点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IP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化，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BSC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双联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MGW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实现容灾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3252992" y="4868781"/>
              <a:ext cx="1884158" cy="191778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177800" indent="-1778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Gb over IP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还未完成部署。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7800" indent="-1778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SGSN POOL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仍未部署。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7800" indent="-1778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PCC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功能尚待完善。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7800" indent="-1778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单用户数据流量的不断增长，导致设备容量下降。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7800" indent="-1778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面临与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EPC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WLAN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、物联网的融合，网络趋向复杂。</a:t>
              </a:r>
            </a:p>
          </p:txBody>
        </p:sp>
        <p:sp>
          <p:nvSpPr>
            <p:cNvPr id="140" name="Text Box 16"/>
            <p:cNvSpPr txBox="1">
              <a:spLocks noChangeArrowheads="1"/>
            </p:cNvSpPr>
            <p:nvPr/>
          </p:nvSpPr>
          <p:spPr bwMode="auto">
            <a:xfrm>
              <a:off x="3765550" y="1411288"/>
              <a:ext cx="815975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/>
            <a:lstStyle>
              <a:lvl1pPr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1pPr>
              <a:lvl2pPr marL="742950" indent="-28575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2pPr>
              <a:lvl3pPr marL="11430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3pPr>
              <a:lvl4pPr marL="16002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4pPr>
              <a:lvl5pPr marL="20574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333399"/>
                </a:buClr>
                <a:buSzTx/>
                <a:buFontTx/>
                <a:buNone/>
              </a:pPr>
              <a:r>
                <a:rPr lang="zh-CN" altLang="en-US" b="1">
                  <a:solidFill>
                    <a:srgbClr val="C0504D"/>
                  </a:solidFill>
                  <a:latin typeface="微软雅黑" pitchFamily="34" charset="-122"/>
                </a:rPr>
                <a:t>信令网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3596078" y="1769848"/>
              <a:ext cx="1541072" cy="130180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177800" indent="-1778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信令网正在进行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IP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化试点。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7800" indent="-1778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TDM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电路和端口利用率低。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7800" indent="-1778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组网复杂，结构需要优化。</a:t>
              </a:r>
            </a:p>
          </p:txBody>
        </p:sp>
        <p:sp>
          <p:nvSpPr>
            <p:cNvPr id="142" name="Text Box 16"/>
            <p:cNvSpPr txBox="1">
              <a:spLocks noChangeArrowheads="1"/>
            </p:cNvSpPr>
            <p:nvPr/>
          </p:nvSpPr>
          <p:spPr bwMode="auto">
            <a:xfrm>
              <a:off x="744538" y="1403350"/>
              <a:ext cx="1266825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/>
            <a:lstStyle>
              <a:lvl1pPr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1pPr>
              <a:lvl2pPr marL="742950" indent="-28575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2pPr>
              <a:lvl3pPr marL="11430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3pPr>
              <a:lvl4pPr marL="16002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4pPr>
              <a:lvl5pPr marL="20574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333399"/>
                </a:buClr>
                <a:buSzTx/>
                <a:buFontTx/>
                <a:buNone/>
              </a:pPr>
              <a:r>
                <a:rPr lang="zh-CN" altLang="en-US" b="1">
                  <a:solidFill>
                    <a:srgbClr val="C0504D"/>
                  </a:solidFill>
                  <a:latin typeface="微软雅黑" pitchFamily="34" charset="-122"/>
                </a:rPr>
                <a:t>用户数据管理</a:t>
              </a:r>
            </a:p>
          </p:txBody>
        </p:sp>
        <p:sp>
          <p:nvSpPr>
            <p:cNvPr id="143" name="矩形 142"/>
            <p:cNvSpPr/>
            <p:nvPr/>
          </p:nvSpPr>
          <p:spPr>
            <a:xfrm>
              <a:off x="465188" y="1717458"/>
              <a:ext cx="2058513" cy="100810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indent="-28575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en-US" altLang="zh-CN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HLR</a:t>
              </a: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分散各地市，</a:t>
              </a:r>
              <a:r>
                <a:rPr lang="en-US" altLang="zh-CN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1+1</a:t>
              </a: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备份。</a:t>
              </a:r>
              <a:endPara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en-US" altLang="zh-CN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HLR</a:t>
              </a: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与</a:t>
              </a:r>
              <a:r>
                <a:rPr lang="en-US" altLang="zh-CN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HSS</a:t>
              </a: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分别独立设置。</a:t>
              </a:r>
              <a:endPara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itchFamily="2" charset="2"/>
                <a:buChar char="p"/>
              </a:pP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尚未引入分布式架构。</a:t>
              </a:r>
            </a:p>
          </p:txBody>
        </p:sp>
        <p:graphicFrame>
          <p:nvGraphicFramePr>
            <p:cNvPr id="144" name="Object 3"/>
            <p:cNvGraphicFramePr>
              <a:graphicFrameLocks noChangeAspect="1"/>
            </p:cNvGraphicFramePr>
            <p:nvPr/>
          </p:nvGraphicFramePr>
          <p:xfrm>
            <a:off x="2481263" y="1563688"/>
            <a:ext cx="1162050" cy="1162050"/>
          </p:xfrm>
          <a:graphic>
            <a:graphicData uri="http://schemas.openxmlformats.org/presentationml/2006/ole">
              <p:oleObj spid="_x0000_s67588" name="CorelDRAW" r:id="rId8" imgW="7263384" imgH="4428744" progId="CorelDraw.Graphic.9">
                <p:embed/>
              </p:oleObj>
            </a:graphicData>
          </a:graphic>
        </p:graphicFrame>
        <p:sp>
          <p:nvSpPr>
            <p:cNvPr id="145" name="椭圆 144"/>
            <p:cNvSpPr/>
            <p:nvPr/>
          </p:nvSpPr>
          <p:spPr>
            <a:xfrm>
              <a:off x="2728990" y="1930192"/>
              <a:ext cx="686171" cy="244485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Group 121"/>
            <p:cNvGrpSpPr>
              <a:grpSpLocks/>
            </p:cNvGrpSpPr>
            <p:nvPr/>
          </p:nvGrpSpPr>
          <p:grpSpPr bwMode="auto">
            <a:xfrm>
              <a:off x="2773363" y="1868488"/>
              <a:ext cx="163512" cy="306387"/>
              <a:chOff x="1560" y="2096"/>
              <a:chExt cx="172" cy="209"/>
            </a:xfrm>
          </p:grpSpPr>
          <p:grpSp>
            <p:nvGrpSpPr>
              <p:cNvPr id="28" name="Group 122"/>
              <p:cNvGrpSpPr>
                <a:grpSpLocks noChangeAspect="1"/>
              </p:cNvGrpSpPr>
              <p:nvPr/>
            </p:nvGrpSpPr>
            <p:grpSpPr bwMode="auto">
              <a:xfrm>
                <a:off x="1584" y="2096"/>
                <a:ext cx="116" cy="106"/>
                <a:chOff x="1170" y="2833"/>
                <a:chExt cx="502" cy="460"/>
              </a:xfrm>
            </p:grpSpPr>
            <p:sp>
              <p:nvSpPr>
                <p:cNvPr id="232" name="AutoShape 1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170" y="2833"/>
                  <a:ext cx="502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3" name="Rectangle 124"/>
                <p:cNvSpPr>
                  <a:spLocks noChangeArrowheads="1"/>
                </p:cNvSpPr>
                <p:nvPr/>
              </p:nvSpPr>
              <p:spPr bwMode="auto">
                <a:xfrm>
                  <a:off x="1170" y="2895"/>
                  <a:ext cx="418" cy="398"/>
                </a:xfrm>
                <a:prstGeom prst="rect">
                  <a:avLst/>
                </a:pr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99"/>
                    </a:buClr>
                    <a:buSzTx/>
                    <a:buFontTx/>
                    <a:buNone/>
                  </a:pPr>
                  <a:endParaRPr lang="zh-CN" altLang="zh-CN" sz="10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Rectangle 125"/>
                <p:cNvSpPr>
                  <a:spLocks noChangeArrowheads="1"/>
                </p:cNvSpPr>
                <p:nvPr/>
              </p:nvSpPr>
              <p:spPr bwMode="auto">
                <a:xfrm>
                  <a:off x="1170" y="2895"/>
                  <a:ext cx="418" cy="398"/>
                </a:xfrm>
                <a:prstGeom prst="rect">
                  <a:avLst/>
                </a:pr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99"/>
                    </a:buClr>
                    <a:buSzTx/>
                    <a:buFontTx/>
                    <a:buNone/>
                  </a:pPr>
                  <a:endParaRPr lang="zh-CN" altLang="zh-CN" sz="10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5" name="Freeform 126"/>
                <p:cNvSpPr>
                  <a:spLocks/>
                </p:cNvSpPr>
                <p:nvPr/>
              </p:nvSpPr>
              <p:spPr bwMode="auto">
                <a:xfrm>
                  <a:off x="1588" y="2833"/>
                  <a:ext cx="84" cy="460"/>
                </a:xfrm>
                <a:custGeom>
                  <a:avLst/>
                  <a:gdLst>
                    <a:gd name="T0" fmla="*/ 0 w 2682"/>
                    <a:gd name="T1" fmla="*/ 0 h 14720"/>
                    <a:gd name="T2" fmla="*/ 0 w 2682"/>
                    <a:gd name="T3" fmla="*/ 0 h 14720"/>
                    <a:gd name="T4" fmla="*/ 0 w 2682"/>
                    <a:gd name="T5" fmla="*/ 0 h 14720"/>
                    <a:gd name="T6" fmla="*/ 0 w 2682"/>
                    <a:gd name="T7" fmla="*/ 0 h 14720"/>
                    <a:gd name="T8" fmla="*/ 0 w 2682"/>
                    <a:gd name="T9" fmla="*/ 0 h 14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82"/>
                    <a:gd name="T16" fmla="*/ 0 h 14720"/>
                    <a:gd name="T17" fmla="*/ 2682 w 2682"/>
                    <a:gd name="T18" fmla="*/ 14720 h 14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82" h="14720">
                      <a:moveTo>
                        <a:pt x="2662" y="0"/>
                      </a:moveTo>
                      <a:lnTo>
                        <a:pt x="0" y="1999"/>
                      </a:lnTo>
                      <a:lnTo>
                        <a:pt x="0" y="14720"/>
                      </a:lnTo>
                      <a:lnTo>
                        <a:pt x="2682" y="12709"/>
                      </a:lnTo>
                      <a:lnTo>
                        <a:pt x="2662" y="0"/>
                      </a:lnTo>
                      <a:close/>
                    </a:path>
                  </a:pathLst>
                </a:custGeom>
                <a:solidFill>
                  <a:srgbClr val="325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" name="Freeform 127"/>
                <p:cNvSpPr>
                  <a:spLocks/>
                </p:cNvSpPr>
                <p:nvPr/>
              </p:nvSpPr>
              <p:spPr bwMode="auto">
                <a:xfrm>
                  <a:off x="1588" y="2833"/>
                  <a:ext cx="84" cy="460"/>
                </a:xfrm>
                <a:custGeom>
                  <a:avLst/>
                  <a:gdLst>
                    <a:gd name="T0" fmla="*/ 0 w 2682"/>
                    <a:gd name="T1" fmla="*/ 0 h 14720"/>
                    <a:gd name="T2" fmla="*/ 0 w 2682"/>
                    <a:gd name="T3" fmla="*/ 0 h 14720"/>
                    <a:gd name="T4" fmla="*/ 0 w 2682"/>
                    <a:gd name="T5" fmla="*/ 0 h 14720"/>
                    <a:gd name="T6" fmla="*/ 0 w 2682"/>
                    <a:gd name="T7" fmla="*/ 0 h 14720"/>
                    <a:gd name="T8" fmla="*/ 0 w 2682"/>
                    <a:gd name="T9" fmla="*/ 0 h 14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82"/>
                    <a:gd name="T16" fmla="*/ 0 h 14720"/>
                    <a:gd name="T17" fmla="*/ 2682 w 2682"/>
                    <a:gd name="T18" fmla="*/ 14720 h 14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82" h="14720">
                      <a:moveTo>
                        <a:pt x="2662" y="0"/>
                      </a:moveTo>
                      <a:lnTo>
                        <a:pt x="0" y="1999"/>
                      </a:lnTo>
                      <a:lnTo>
                        <a:pt x="0" y="14720"/>
                      </a:lnTo>
                      <a:lnTo>
                        <a:pt x="2682" y="12709"/>
                      </a:lnTo>
                      <a:lnTo>
                        <a:pt x="2662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7" name="Freeform 128"/>
                <p:cNvSpPr>
                  <a:spLocks/>
                </p:cNvSpPr>
                <p:nvPr/>
              </p:nvSpPr>
              <p:spPr bwMode="auto">
                <a:xfrm>
                  <a:off x="1170" y="2833"/>
                  <a:ext cx="501" cy="62"/>
                </a:xfrm>
                <a:custGeom>
                  <a:avLst/>
                  <a:gdLst>
                    <a:gd name="T0" fmla="*/ 0 w 16044"/>
                    <a:gd name="T1" fmla="*/ 0 h 1999"/>
                    <a:gd name="T2" fmla="*/ 0 w 16044"/>
                    <a:gd name="T3" fmla="*/ 0 h 1999"/>
                    <a:gd name="T4" fmla="*/ 0 w 16044"/>
                    <a:gd name="T5" fmla="*/ 0 h 1999"/>
                    <a:gd name="T6" fmla="*/ 0 w 16044"/>
                    <a:gd name="T7" fmla="*/ 0 h 1999"/>
                    <a:gd name="T8" fmla="*/ 0 w 16044"/>
                    <a:gd name="T9" fmla="*/ 0 h 19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44"/>
                    <a:gd name="T16" fmla="*/ 0 h 1999"/>
                    <a:gd name="T17" fmla="*/ 16044 w 16044"/>
                    <a:gd name="T18" fmla="*/ 1999 h 19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44" h="1999">
                      <a:moveTo>
                        <a:pt x="0" y="1999"/>
                      </a:moveTo>
                      <a:lnTo>
                        <a:pt x="13382" y="1999"/>
                      </a:lnTo>
                      <a:lnTo>
                        <a:pt x="16044" y="0"/>
                      </a:lnTo>
                      <a:lnTo>
                        <a:pt x="2670" y="27"/>
                      </a:lnTo>
                      <a:lnTo>
                        <a:pt x="0" y="1999"/>
                      </a:lnTo>
                      <a:close/>
                    </a:path>
                  </a:pathLst>
                </a:custGeom>
                <a:solidFill>
                  <a:srgbClr val="5781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" name="Freeform 129"/>
                <p:cNvSpPr>
                  <a:spLocks/>
                </p:cNvSpPr>
                <p:nvPr/>
              </p:nvSpPr>
              <p:spPr bwMode="auto">
                <a:xfrm>
                  <a:off x="1170" y="2833"/>
                  <a:ext cx="501" cy="62"/>
                </a:xfrm>
                <a:custGeom>
                  <a:avLst/>
                  <a:gdLst>
                    <a:gd name="T0" fmla="*/ 0 w 16044"/>
                    <a:gd name="T1" fmla="*/ 0 h 1999"/>
                    <a:gd name="T2" fmla="*/ 0 w 16044"/>
                    <a:gd name="T3" fmla="*/ 0 h 1999"/>
                    <a:gd name="T4" fmla="*/ 0 w 16044"/>
                    <a:gd name="T5" fmla="*/ 0 h 1999"/>
                    <a:gd name="T6" fmla="*/ 0 w 16044"/>
                    <a:gd name="T7" fmla="*/ 0 h 1999"/>
                    <a:gd name="T8" fmla="*/ 0 w 16044"/>
                    <a:gd name="T9" fmla="*/ 0 h 19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44"/>
                    <a:gd name="T16" fmla="*/ 0 h 1999"/>
                    <a:gd name="T17" fmla="*/ 16044 w 16044"/>
                    <a:gd name="T18" fmla="*/ 1999 h 19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44" h="1999">
                      <a:moveTo>
                        <a:pt x="0" y="1999"/>
                      </a:moveTo>
                      <a:lnTo>
                        <a:pt x="13382" y="1999"/>
                      </a:lnTo>
                      <a:lnTo>
                        <a:pt x="16044" y="0"/>
                      </a:lnTo>
                      <a:lnTo>
                        <a:pt x="2670" y="27"/>
                      </a:lnTo>
                      <a:lnTo>
                        <a:pt x="0" y="1999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9" name="Freeform 130"/>
                <p:cNvSpPr>
                  <a:spLocks noEditPoints="1"/>
                </p:cNvSpPr>
                <p:nvPr/>
              </p:nvSpPr>
              <p:spPr bwMode="auto">
                <a:xfrm>
                  <a:off x="1218" y="2935"/>
                  <a:ext cx="340" cy="340"/>
                </a:xfrm>
                <a:custGeom>
                  <a:avLst/>
                  <a:gdLst>
                    <a:gd name="T0" fmla="*/ 0 w 10864"/>
                    <a:gd name="T1" fmla="*/ 0 h 10855"/>
                    <a:gd name="T2" fmla="*/ 0 w 10864"/>
                    <a:gd name="T3" fmla="*/ 0 h 10855"/>
                    <a:gd name="T4" fmla="*/ 0 w 10864"/>
                    <a:gd name="T5" fmla="*/ 0 h 10855"/>
                    <a:gd name="T6" fmla="*/ 0 w 10864"/>
                    <a:gd name="T7" fmla="*/ 0 h 10855"/>
                    <a:gd name="T8" fmla="*/ 0 w 10864"/>
                    <a:gd name="T9" fmla="*/ 0 h 10855"/>
                    <a:gd name="T10" fmla="*/ 0 w 10864"/>
                    <a:gd name="T11" fmla="*/ 0 h 10855"/>
                    <a:gd name="T12" fmla="*/ 0 w 10864"/>
                    <a:gd name="T13" fmla="*/ 0 h 10855"/>
                    <a:gd name="T14" fmla="*/ 0 w 10864"/>
                    <a:gd name="T15" fmla="*/ 0 h 10855"/>
                    <a:gd name="T16" fmla="*/ 0 w 10864"/>
                    <a:gd name="T17" fmla="*/ 0 h 10855"/>
                    <a:gd name="T18" fmla="*/ 0 w 10864"/>
                    <a:gd name="T19" fmla="*/ 0 h 10855"/>
                    <a:gd name="T20" fmla="*/ 0 w 10864"/>
                    <a:gd name="T21" fmla="*/ 0 h 10855"/>
                    <a:gd name="T22" fmla="*/ 0 w 10864"/>
                    <a:gd name="T23" fmla="*/ 0 h 10855"/>
                    <a:gd name="T24" fmla="*/ 0 w 10864"/>
                    <a:gd name="T25" fmla="*/ 0 h 10855"/>
                    <a:gd name="T26" fmla="*/ 0 w 10864"/>
                    <a:gd name="T27" fmla="*/ 0 h 10855"/>
                    <a:gd name="T28" fmla="*/ 0 w 10864"/>
                    <a:gd name="T29" fmla="*/ 0 h 10855"/>
                    <a:gd name="T30" fmla="*/ 0 w 10864"/>
                    <a:gd name="T31" fmla="*/ 0 h 10855"/>
                    <a:gd name="T32" fmla="*/ 0 w 10864"/>
                    <a:gd name="T33" fmla="*/ 0 h 10855"/>
                    <a:gd name="T34" fmla="*/ 0 w 10864"/>
                    <a:gd name="T35" fmla="*/ 0 h 10855"/>
                    <a:gd name="T36" fmla="*/ 0 w 10864"/>
                    <a:gd name="T37" fmla="*/ 0 h 10855"/>
                    <a:gd name="T38" fmla="*/ 0 w 10864"/>
                    <a:gd name="T39" fmla="*/ 0 h 10855"/>
                    <a:gd name="T40" fmla="*/ 0 w 10864"/>
                    <a:gd name="T41" fmla="*/ 0 h 10855"/>
                    <a:gd name="T42" fmla="*/ 0 w 10864"/>
                    <a:gd name="T43" fmla="*/ 0 h 10855"/>
                    <a:gd name="T44" fmla="*/ 0 w 10864"/>
                    <a:gd name="T45" fmla="*/ 0 h 10855"/>
                    <a:gd name="T46" fmla="*/ 0 w 10864"/>
                    <a:gd name="T47" fmla="*/ 0 h 10855"/>
                    <a:gd name="T48" fmla="*/ 0 w 10864"/>
                    <a:gd name="T49" fmla="*/ 0 h 10855"/>
                    <a:gd name="T50" fmla="*/ 0 w 10864"/>
                    <a:gd name="T51" fmla="*/ 0 h 10855"/>
                    <a:gd name="T52" fmla="*/ 0 w 10864"/>
                    <a:gd name="T53" fmla="*/ 0 h 10855"/>
                    <a:gd name="T54" fmla="*/ 0 w 10864"/>
                    <a:gd name="T55" fmla="*/ 0 h 10855"/>
                    <a:gd name="T56" fmla="*/ 0 w 10864"/>
                    <a:gd name="T57" fmla="*/ 0 h 10855"/>
                    <a:gd name="T58" fmla="*/ 0 w 10864"/>
                    <a:gd name="T59" fmla="*/ 0 h 10855"/>
                    <a:gd name="T60" fmla="*/ 0 w 10864"/>
                    <a:gd name="T61" fmla="*/ 0 h 10855"/>
                    <a:gd name="T62" fmla="*/ 0 w 10864"/>
                    <a:gd name="T63" fmla="*/ 0 h 10855"/>
                    <a:gd name="T64" fmla="*/ 0 w 10864"/>
                    <a:gd name="T65" fmla="*/ 0 h 10855"/>
                    <a:gd name="T66" fmla="*/ 0 w 10864"/>
                    <a:gd name="T67" fmla="*/ 0 h 10855"/>
                    <a:gd name="T68" fmla="*/ 0 w 10864"/>
                    <a:gd name="T69" fmla="*/ 0 h 10855"/>
                    <a:gd name="T70" fmla="*/ 0 w 10864"/>
                    <a:gd name="T71" fmla="*/ 0 h 10855"/>
                    <a:gd name="T72" fmla="*/ 0 w 10864"/>
                    <a:gd name="T73" fmla="*/ 0 h 10855"/>
                    <a:gd name="T74" fmla="*/ 0 w 10864"/>
                    <a:gd name="T75" fmla="*/ 0 h 10855"/>
                    <a:gd name="T76" fmla="*/ 0 w 10864"/>
                    <a:gd name="T77" fmla="*/ 0 h 10855"/>
                    <a:gd name="T78" fmla="*/ 0 w 10864"/>
                    <a:gd name="T79" fmla="*/ 0 h 10855"/>
                    <a:gd name="T80" fmla="*/ 0 w 10864"/>
                    <a:gd name="T81" fmla="*/ 0 h 10855"/>
                    <a:gd name="T82" fmla="*/ 0 w 10864"/>
                    <a:gd name="T83" fmla="*/ 0 h 10855"/>
                    <a:gd name="T84" fmla="*/ 0 w 10864"/>
                    <a:gd name="T85" fmla="*/ 0 h 10855"/>
                    <a:gd name="T86" fmla="*/ 0 w 10864"/>
                    <a:gd name="T87" fmla="*/ 0 h 10855"/>
                    <a:gd name="T88" fmla="*/ 0 w 10864"/>
                    <a:gd name="T89" fmla="*/ 0 h 10855"/>
                    <a:gd name="T90" fmla="*/ 0 w 10864"/>
                    <a:gd name="T91" fmla="*/ 0 h 10855"/>
                    <a:gd name="T92" fmla="*/ 0 w 10864"/>
                    <a:gd name="T93" fmla="*/ 0 h 10855"/>
                    <a:gd name="T94" fmla="*/ 0 w 10864"/>
                    <a:gd name="T95" fmla="*/ 0 h 10855"/>
                    <a:gd name="T96" fmla="*/ 0 w 10864"/>
                    <a:gd name="T97" fmla="*/ 0 h 10855"/>
                    <a:gd name="T98" fmla="*/ 0 w 10864"/>
                    <a:gd name="T99" fmla="*/ 0 h 10855"/>
                    <a:gd name="T100" fmla="*/ 0 w 10864"/>
                    <a:gd name="T101" fmla="*/ 0 h 1085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864"/>
                    <a:gd name="T154" fmla="*/ 0 h 10855"/>
                    <a:gd name="T155" fmla="*/ 10864 w 10864"/>
                    <a:gd name="T156" fmla="*/ 10855 h 1085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864" h="10855">
                      <a:moveTo>
                        <a:pt x="5432" y="0"/>
                      </a:moveTo>
                      <a:lnTo>
                        <a:pt x="5711" y="8"/>
                      </a:lnTo>
                      <a:lnTo>
                        <a:pt x="5986" y="28"/>
                      </a:lnTo>
                      <a:lnTo>
                        <a:pt x="6257" y="63"/>
                      </a:lnTo>
                      <a:lnTo>
                        <a:pt x="6524" y="111"/>
                      </a:lnTo>
                      <a:lnTo>
                        <a:pt x="6786" y="172"/>
                      </a:lnTo>
                      <a:lnTo>
                        <a:pt x="7044" y="245"/>
                      </a:lnTo>
                      <a:lnTo>
                        <a:pt x="7296" y="331"/>
                      </a:lnTo>
                      <a:lnTo>
                        <a:pt x="7543" y="428"/>
                      </a:lnTo>
                      <a:lnTo>
                        <a:pt x="7783" y="537"/>
                      </a:lnTo>
                      <a:lnTo>
                        <a:pt x="8017" y="657"/>
                      </a:lnTo>
                      <a:lnTo>
                        <a:pt x="8245" y="788"/>
                      </a:lnTo>
                      <a:lnTo>
                        <a:pt x="8465" y="930"/>
                      </a:lnTo>
                      <a:lnTo>
                        <a:pt x="8679" y="1081"/>
                      </a:lnTo>
                      <a:lnTo>
                        <a:pt x="8884" y="1243"/>
                      </a:lnTo>
                      <a:lnTo>
                        <a:pt x="9081" y="1413"/>
                      </a:lnTo>
                      <a:lnTo>
                        <a:pt x="9270" y="1593"/>
                      </a:lnTo>
                      <a:lnTo>
                        <a:pt x="9450" y="1781"/>
                      </a:lnTo>
                      <a:lnTo>
                        <a:pt x="9620" y="1979"/>
                      </a:lnTo>
                      <a:lnTo>
                        <a:pt x="9782" y="2184"/>
                      </a:lnTo>
                      <a:lnTo>
                        <a:pt x="9934" y="2397"/>
                      </a:lnTo>
                      <a:lnTo>
                        <a:pt x="10075" y="2617"/>
                      </a:lnTo>
                      <a:lnTo>
                        <a:pt x="10207" y="2845"/>
                      </a:lnTo>
                      <a:lnTo>
                        <a:pt x="10327" y="3078"/>
                      </a:lnTo>
                      <a:lnTo>
                        <a:pt x="10436" y="3318"/>
                      </a:lnTo>
                      <a:lnTo>
                        <a:pt x="10533" y="3565"/>
                      </a:lnTo>
                      <a:lnTo>
                        <a:pt x="10619" y="3817"/>
                      </a:lnTo>
                      <a:lnTo>
                        <a:pt x="10693" y="4074"/>
                      </a:lnTo>
                      <a:lnTo>
                        <a:pt x="10753" y="4336"/>
                      </a:lnTo>
                      <a:lnTo>
                        <a:pt x="10801" y="4603"/>
                      </a:lnTo>
                      <a:lnTo>
                        <a:pt x="10835" y="4874"/>
                      </a:lnTo>
                      <a:lnTo>
                        <a:pt x="10856" y="5149"/>
                      </a:lnTo>
                      <a:lnTo>
                        <a:pt x="10864" y="5428"/>
                      </a:lnTo>
                      <a:lnTo>
                        <a:pt x="10856" y="5706"/>
                      </a:lnTo>
                      <a:lnTo>
                        <a:pt x="10835" y="5981"/>
                      </a:lnTo>
                      <a:lnTo>
                        <a:pt x="10801" y="6252"/>
                      </a:lnTo>
                      <a:lnTo>
                        <a:pt x="10753" y="6519"/>
                      </a:lnTo>
                      <a:lnTo>
                        <a:pt x="10693" y="6782"/>
                      </a:lnTo>
                      <a:lnTo>
                        <a:pt x="10619" y="7039"/>
                      </a:lnTo>
                      <a:lnTo>
                        <a:pt x="10533" y="7290"/>
                      </a:lnTo>
                      <a:lnTo>
                        <a:pt x="10436" y="7537"/>
                      </a:lnTo>
                      <a:lnTo>
                        <a:pt x="10327" y="7777"/>
                      </a:lnTo>
                      <a:lnTo>
                        <a:pt x="10207" y="8011"/>
                      </a:lnTo>
                      <a:lnTo>
                        <a:pt x="10075" y="8238"/>
                      </a:lnTo>
                      <a:lnTo>
                        <a:pt x="9934" y="8459"/>
                      </a:lnTo>
                      <a:lnTo>
                        <a:pt x="9782" y="8672"/>
                      </a:lnTo>
                      <a:lnTo>
                        <a:pt x="9620" y="8876"/>
                      </a:lnTo>
                      <a:lnTo>
                        <a:pt x="9450" y="9074"/>
                      </a:lnTo>
                      <a:lnTo>
                        <a:pt x="9270" y="9262"/>
                      </a:lnTo>
                      <a:lnTo>
                        <a:pt x="9081" y="9442"/>
                      </a:lnTo>
                      <a:lnTo>
                        <a:pt x="8884" y="9613"/>
                      </a:lnTo>
                      <a:lnTo>
                        <a:pt x="8679" y="9774"/>
                      </a:lnTo>
                      <a:lnTo>
                        <a:pt x="8465" y="9925"/>
                      </a:lnTo>
                      <a:lnTo>
                        <a:pt x="8245" y="10068"/>
                      </a:lnTo>
                      <a:lnTo>
                        <a:pt x="8017" y="10198"/>
                      </a:lnTo>
                      <a:lnTo>
                        <a:pt x="7783" y="10319"/>
                      </a:lnTo>
                      <a:lnTo>
                        <a:pt x="7543" y="10427"/>
                      </a:lnTo>
                      <a:lnTo>
                        <a:pt x="7296" y="10524"/>
                      </a:lnTo>
                      <a:lnTo>
                        <a:pt x="7044" y="10610"/>
                      </a:lnTo>
                      <a:lnTo>
                        <a:pt x="6786" y="10684"/>
                      </a:lnTo>
                      <a:lnTo>
                        <a:pt x="6524" y="10744"/>
                      </a:lnTo>
                      <a:lnTo>
                        <a:pt x="6257" y="10792"/>
                      </a:lnTo>
                      <a:lnTo>
                        <a:pt x="5986" y="10827"/>
                      </a:lnTo>
                      <a:lnTo>
                        <a:pt x="5711" y="10848"/>
                      </a:lnTo>
                      <a:lnTo>
                        <a:pt x="5432" y="10855"/>
                      </a:lnTo>
                      <a:lnTo>
                        <a:pt x="5153" y="10848"/>
                      </a:lnTo>
                      <a:lnTo>
                        <a:pt x="4878" y="10827"/>
                      </a:lnTo>
                      <a:lnTo>
                        <a:pt x="4607" y="10792"/>
                      </a:lnTo>
                      <a:lnTo>
                        <a:pt x="4339" y="10744"/>
                      </a:lnTo>
                      <a:lnTo>
                        <a:pt x="4076" y="10684"/>
                      </a:lnTo>
                      <a:lnTo>
                        <a:pt x="3819" y="10610"/>
                      </a:lnTo>
                      <a:lnTo>
                        <a:pt x="3567" y="10524"/>
                      </a:lnTo>
                      <a:lnTo>
                        <a:pt x="3320" y="10427"/>
                      </a:lnTo>
                      <a:lnTo>
                        <a:pt x="3080" y="10319"/>
                      </a:lnTo>
                      <a:lnTo>
                        <a:pt x="2846" y="10198"/>
                      </a:lnTo>
                      <a:lnTo>
                        <a:pt x="2619" y="10068"/>
                      </a:lnTo>
                      <a:lnTo>
                        <a:pt x="2398" y="9925"/>
                      </a:lnTo>
                      <a:lnTo>
                        <a:pt x="2185" y="9774"/>
                      </a:lnTo>
                      <a:lnTo>
                        <a:pt x="1980" y="9613"/>
                      </a:lnTo>
                      <a:lnTo>
                        <a:pt x="1782" y="9442"/>
                      </a:lnTo>
                      <a:lnTo>
                        <a:pt x="1593" y="9262"/>
                      </a:lnTo>
                      <a:lnTo>
                        <a:pt x="1414" y="9074"/>
                      </a:lnTo>
                      <a:lnTo>
                        <a:pt x="1243" y="8876"/>
                      </a:lnTo>
                      <a:lnTo>
                        <a:pt x="1081" y="8672"/>
                      </a:lnTo>
                      <a:lnTo>
                        <a:pt x="930" y="8459"/>
                      </a:lnTo>
                      <a:lnTo>
                        <a:pt x="787" y="8238"/>
                      </a:lnTo>
                      <a:lnTo>
                        <a:pt x="657" y="8011"/>
                      </a:lnTo>
                      <a:lnTo>
                        <a:pt x="536" y="7777"/>
                      </a:lnTo>
                      <a:lnTo>
                        <a:pt x="428" y="7537"/>
                      </a:lnTo>
                      <a:lnTo>
                        <a:pt x="330" y="7290"/>
                      </a:lnTo>
                      <a:lnTo>
                        <a:pt x="244" y="7039"/>
                      </a:lnTo>
                      <a:lnTo>
                        <a:pt x="171" y="6782"/>
                      </a:lnTo>
                      <a:lnTo>
                        <a:pt x="111" y="6519"/>
                      </a:lnTo>
                      <a:lnTo>
                        <a:pt x="62" y="6252"/>
                      </a:lnTo>
                      <a:lnTo>
                        <a:pt x="27" y="5981"/>
                      </a:lnTo>
                      <a:lnTo>
                        <a:pt x="7" y="5706"/>
                      </a:lnTo>
                      <a:lnTo>
                        <a:pt x="0" y="5428"/>
                      </a:lnTo>
                      <a:lnTo>
                        <a:pt x="7" y="5149"/>
                      </a:lnTo>
                      <a:lnTo>
                        <a:pt x="27" y="4874"/>
                      </a:lnTo>
                      <a:lnTo>
                        <a:pt x="62" y="4603"/>
                      </a:lnTo>
                      <a:lnTo>
                        <a:pt x="111" y="4336"/>
                      </a:lnTo>
                      <a:lnTo>
                        <a:pt x="171" y="4074"/>
                      </a:lnTo>
                      <a:lnTo>
                        <a:pt x="244" y="3817"/>
                      </a:lnTo>
                      <a:lnTo>
                        <a:pt x="330" y="3565"/>
                      </a:lnTo>
                      <a:lnTo>
                        <a:pt x="428" y="3318"/>
                      </a:lnTo>
                      <a:lnTo>
                        <a:pt x="536" y="3078"/>
                      </a:lnTo>
                      <a:lnTo>
                        <a:pt x="657" y="2845"/>
                      </a:lnTo>
                      <a:lnTo>
                        <a:pt x="787" y="2617"/>
                      </a:lnTo>
                      <a:lnTo>
                        <a:pt x="930" y="2397"/>
                      </a:lnTo>
                      <a:lnTo>
                        <a:pt x="1081" y="2184"/>
                      </a:lnTo>
                      <a:lnTo>
                        <a:pt x="1243" y="1979"/>
                      </a:lnTo>
                      <a:lnTo>
                        <a:pt x="1414" y="1781"/>
                      </a:lnTo>
                      <a:lnTo>
                        <a:pt x="1593" y="1593"/>
                      </a:lnTo>
                      <a:lnTo>
                        <a:pt x="1782" y="1413"/>
                      </a:lnTo>
                      <a:lnTo>
                        <a:pt x="1980" y="1243"/>
                      </a:lnTo>
                      <a:lnTo>
                        <a:pt x="2185" y="1081"/>
                      </a:lnTo>
                      <a:lnTo>
                        <a:pt x="2398" y="930"/>
                      </a:lnTo>
                      <a:lnTo>
                        <a:pt x="2619" y="788"/>
                      </a:lnTo>
                      <a:lnTo>
                        <a:pt x="2846" y="657"/>
                      </a:lnTo>
                      <a:lnTo>
                        <a:pt x="3080" y="537"/>
                      </a:lnTo>
                      <a:lnTo>
                        <a:pt x="3320" y="428"/>
                      </a:lnTo>
                      <a:lnTo>
                        <a:pt x="3567" y="331"/>
                      </a:lnTo>
                      <a:lnTo>
                        <a:pt x="3819" y="245"/>
                      </a:lnTo>
                      <a:lnTo>
                        <a:pt x="4076" y="172"/>
                      </a:lnTo>
                      <a:lnTo>
                        <a:pt x="4339" y="111"/>
                      </a:lnTo>
                      <a:lnTo>
                        <a:pt x="4607" y="63"/>
                      </a:lnTo>
                      <a:lnTo>
                        <a:pt x="4878" y="28"/>
                      </a:lnTo>
                      <a:lnTo>
                        <a:pt x="5153" y="8"/>
                      </a:lnTo>
                      <a:lnTo>
                        <a:pt x="5432" y="0"/>
                      </a:lnTo>
                      <a:close/>
                      <a:moveTo>
                        <a:pt x="5432" y="1221"/>
                      </a:moveTo>
                      <a:lnTo>
                        <a:pt x="5648" y="1227"/>
                      </a:lnTo>
                      <a:lnTo>
                        <a:pt x="5862" y="1243"/>
                      </a:lnTo>
                      <a:lnTo>
                        <a:pt x="6071" y="1270"/>
                      </a:lnTo>
                      <a:lnTo>
                        <a:pt x="6278" y="1307"/>
                      </a:lnTo>
                      <a:lnTo>
                        <a:pt x="6482" y="1354"/>
                      </a:lnTo>
                      <a:lnTo>
                        <a:pt x="6682" y="1410"/>
                      </a:lnTo>
                      <a:lnTo>
                        <a:pt x="6877" y="1477"/>
                      </a:lnTo>
                      <a:lnTo>
                        <a:pt x="7068" y="1553"/>
                      </a:lnTo>
                      <a:lnTo>
                        <a:pt x="7254" y="1637"/>
                      </a:lnTo>
                      <a:lnTo>
                        <a:pt x="7436" y="1730"/>
                      </a:lnTo>
                      <a:lnTo>
                        <a:pt x="7612" y="1832"/>
                      </a:lnTo>
                      <a:lnTo>
                        <a:pt x="7783" y="1941"/>
                      </a:lnTo>
                      <a:lnTo>
                        <a:pt x="7948" y="2058"/>
                      </a:lnTo>
                      <a:lnTo>
                        <a:pt x="8107" y="2184"/>
                      </a:lnTo>
                      <a:lnTo>
                        <a:pt x="8260" y="2316"/>
                      </a:lnTo>
                      <a:lnTo>
                        <a:pt x="8407" y="2456"/>
                      </a:lnTo>
                      <a:lnTo>
                        <a:pt x="8546" y="2602"/>
                      </a:lnTo>
                      <a:lnTo>
                        <a:pt x="8679" y="2754"/>
                      </a:lnTo>
                      <a:lnTo>
                        <a:pt x="8804" y="2914"/>
                      </a:lnTo>
                      <a:lnTo>
                        <a:pt x="8922" y="3078"/>
                      </a:lnTo>
                      <a:lnTo>
                        <a:pt x="9031" y="3249"/>
                      </a:lnTo>
                      <a:lnTo>
                        <a:pt x="9133" y="3425"/>
                      </a:lnTo>
                      <a:lnTo>
                        <a:pt x="9226" y="3607"/>
                      </a:lnTo>
                      <a:lnTo>
                        <a:pt x="9310" y="3793"/>
                      </a:lnTo>
                      <a:lnTo>
                        <a:pt x="9387" y="3984"/>
                      </a:lnTo>
                      <a:lnTo>
                        <a:pt x="9453" y="4179"/>
                      </a:lnTo>
                      <a:lnTo>
                        <a:pt x="9509" y="4378"/>
                      </a:lnTo>
                      <a:lnTo>
                        <a:pt x="9556" y="4582"/>
                      </a:lnTo>
                      <a:lnTo>
                        <a:pt x="9593" y="4789"/>
                      </a:lnTo>
                      <a:lnTo>
                        <a:pt x="9620" y="4998"/>
                      </a:lnTo>
                      <a:lnTo>
                        <a:pt x="9637" y="5212"/>
                      </a:lnTo>
                      <a:lnTo>
                        <a:pt x="9643" y="5428"/>
                      </a:lnTo>
                      <a:lnTo>
                        <a:pt x="9637" y="5643"/>
                      </a:lnTo>
                      <a:lnTo>
                        <a:pt x="9620" y="5857"/>
                      </a:lnTo>
                      <a:lnTo>
                        <a:pt x="9593" y="6067"/>
                      </a:lnTo>
                      <a:lnTo>
                        <a:pt x="9556" y="6273"/>
                      </a:lnTo>
                      <a:lnTo>
                        <a:pt x="9509" y="6477"/>
                      </a:lnTo>
                      <a:lnTo>
                        <a:pt x="9453" y="6676"/>
                      </a:lnTo>
                      <a:lnTo>
                        <a:pt x="9387" y="6872"/>
                      </a:lnTo>
                      <a:lnTo>
                        <a:pt x="9310" y="7063"/>
                      </a:lnTo>
                      <a:lnTo>
                        <a:pt x="9226" y="7249"/>
                      </a:lnTo>
                      <a:lnTo>
                        <a:pt x="9133" y="7430"/>
                      </a:lnTo>
                      <a:lnTo>
                        <a:pt x="9031" y="7606"/>
                      </a:lnTo>
                      <a:lnTo>
                        <a:pt x="8922" y="7777"/>
                      </a:lnTo>
                      <a:lnTo>
                        <a:pt x="8804" y="7942"/>
                      </a:lnTo>
                      <a:lnTo>
                        <a:pt x="8679" y="8101"/>
                      </a:lnTo>
                      <a:lnTo>
                        <a:pt x="8546" y="8254"/>
                      </a:lnTo>
                      <a:lnTo>
                        <a:pt x="8407" y="8400"/>
                      </a:lnTo>
                      <a:lnTo>
                        <a:pt x="8260" y="8539"/>
                      </a:lnTo>
                      <a:lnTo>
                        <a:pt x="8107" y="8672"/>
                      </a:lnTo>
                      <a:lnTo>
                        <a:pt x="7948" y="8797"/>
                      </a:lnTo>
                      <a:lnTo>
                        <a:pt x="7783" y="8914"/>
                      </a:lnTo>
                      <a:lnTo>
                        <a:pt x="7612" y="9025"/>
                      </a:lnTo>
                      <a:lnTo>
                        <a:pt x="7436" y="9126"/>
                      </a:lnTo>
                      <a:lnTo>
                        <a:pt x="7254" y="9219"/>
                      </a:lnTo>
                      <a:lnTo>
                        <a:pt x="7068" y="9303"/>
                      </a:lnTo>
                      <a:lnTo>
                        <a:pt x="6877" y="9379"/>
                      </a:lnTo>
                      <a:lnTo>
                        <a:pt x="6682" y="9445"/>
                      </a:lnTo>
                      <a:lnTo>
                        <a:pt x="6482" y="9502"/>
                      </a:lnTo>
                      <a:lnTo>
                        <a:pt x="6278" y="9549"/>
                      </a:lnTo>
                      <a:lnTo>
                        <a:pt x="6071" y="9586"/>
                      </a:lnTo>
                      <a:lnTo>
                        <a:pt x="5862" y="9612"/>
                      </a:lnTo>
                      <a:lnTo>
                        <a:pt x="5648" y="9629"/>
                      </a:lnTo>
                      <a:lnTo>
                        <a:pt x="5432" y="9634"/>
                      </a:lnTo>
                      <a:lnTo>
                        <a:pt x="5216" y="9629"/>
                      </a:lnTo>
                      <a:lnTo>
                        <a:pt x="5002" y="9612"/>
                      </a:lnTo>
                      <a:lnTo>
                        <a:pt x="4792" y="9586"/>
                      </a:lnTo>
                      <a:lnTo>
                        <a:pt x="4585" y="9549"/>
                      </a:lnTo>
                      <a:lnTo>
                        <a:pt x="4382" y="9502"/>
                      </a:lnTo>
                      <a:lnTo>
                        <a:pt x="4182" y="9445"/>
                      </a:lnTo>
                      <a:lnTo>
                        <a:pt x="3986" y="9379"/>
                      </a:lnTo>
                      <a:lnTo>
                        <a:pt x="3795" y="9303"/>
                      </a:lnTo>
                      <a:lnTo>
                        <a:pt x="3609" y="9219"/>
                      </a:lnTo>
                      <a:lnTo>
                        <a:pt x="3428" y="9126"/>
                      </a:lnTo>
                      <a:lnTo>
                        <a:pt x="3251" y="9025"/>
                      </a:lnTo>
                      <a:lnTo>
                        <a:pt x="3080" y="8914"/>
                      </a:lnTo>
                      <a:lnTo>
                        <a:pt x="2915" y="8797"/>
                      </a:lnTo>
                      <a:lnTo>
                        <a:pt x="2756" y="8672"/>
                      </a:lnTo>
                      <a:lnTo>
                        <a:pt x="2604" y="8539"/>
                      </a:lnTo>
                      <a:lnTo>
                        <a:pt x="2457" y="8400"/>
                      </a:lnTo>
                      <a:lnTo>
                        <a:pt x="2317" y="8254"/>
                      </a:lnTo>
                      <a:lnTo>
                        <a:pt x="2185" y="8101"/>
                      </a:lnTo>
                      <a:lnTo>
                        <a:pt x="2059" y="7942"/>
                      </a:lnTo>
                      <a:lnTo>
                        <a:pt x="1942" y="7777"/>
                      </a:lnTo>
                      <a:lnTo>
                        <a:pt x="1832" y="7606"/>
                      </a:lnTo>
                      <a:lnTo>
                        <a:pt x="1730" y="7430"/>
                      </a:lnTo>
                      <a:lnTo>
                        <a:pt x="1638" y="7249"/>
                      </a:lnTo>
                      <a:lnTo>
                        <a:pt x="1552" y="7063"/>
                      </a:lnTo>
                      <a:lnTo>
                        <a:pt x="1477" y="6872"/>
                      </a:lnTo>
                      <a:lnTo>
                        <a:pt x="1411" y="6676"/>
                      </a:lnTo>
                      <a:lnTo>
                        <a:pt x="1354" y="6477"/>
                      </a:lnTo>
                      <a:lnTo>
                        <a:pt x="1306" y="6273"/>
                      </a:lnTo>
                      <a:lnTo>
                        <a:pt x="1269" y="6067"/>
                      </a:lnTo>
                      <a:lnTo>
                        <a:pt x="1243" y="5857"/>
                      </a:lnTo>
                      <a:lnTo>
                        <a:pt x="1226" y="5643"/>
                      </a:lnTo>
                      <a:lnTo>
                        <a:pt x="1221" y="5428"/>
                      </a:lnTo>
                      <a:lnTo>
                        <a:pt x="1226" y="5212"/>
                      </a:lnTo>
                      <a:lnTo>
                        <a:pt x="1243" y="4998"/>
                      </a:lnTo>
                      <a:lnTo>
                        <a:pt x="1269" y="4789"/>
                      </a:lnTo>
                      <a:lnTo>
                        <a:pt x="1306" y="4582"/>
                      </a:lnTo>
                      <a:lnTo>
                        <a:pt x="1354" y="4378"/>
                      </a:lnTo>
                      <a:lnTo>
                        <a:pt x="1411" y="4179"/>
                      </a:lnTo>
                      <a:lnTo>
                        <a:pt x="1477" y="3984"/>
                      </a:lnTo>
                      <a:lnTo>
                        <a:pt x="1552" y="3793"/>
                      </a:lnTo>
                      <a:lnTo>
                        <a:pt x="1638" y="3607"/>
                      </a:lnTo>
                      <a:lnTo>
                        <a:pt x="1730" y="3425"/>
                      </a:lnTo>
                      <a:lnTo>
                        <a:pt x="1832" y="3249"/>
                      </a:lnTo>
                      <a:lnTo>
                        <a:pt x="1942" y="3078"/>
                      </a:lnTo>
                      <a:lnTo>
                        <a:pt x="2059" y="2914"/>
                      </a:lnTo>
                      <a:lnTo>
                        <a:pt x="2185" y="2754"/>
                      </a:lnTo>
                      <a:lnTo>
                        <a:pt x="2317" y="2602"/>
                      </a:lnTo>
                      <a:lnTo>
                        <a:pt x="2457" y="2456"/>
                      </a:lnTo>
                      <a:lnTo>
                        <a:pt x="2604" y="2316"/>
                      </a:lnTo>
                      <a:lnTo>
                        <a:pt x="2756" y="2184"/>
                      </a:lnTo>
                      <a:lnTo>
                        <a:pt x="2915" y="2058"/>
                      </a:lnTo>
                      <a:lnTo>
                        <a:pt x="3080" y="1941"/>
                      </a:lnTo>
                      <a:lnTo>
                        <a:pt x="3251" y="1832"/>
                      </a:lnTo>
                      <a:lnTo>
                        <a:pt x="3428" y="1730"/>
                      </a:lnTo>
                      <a:lnTo>
                        <a:pt x="3609" y="1637"/>
                      </a:lnTo>
                      <a:lnTo>
                        <a:pt x="3795" y="1553"/>
                      </a:lnTo>
                      <a:lnTo>
                        <a:pt x="3986" y="1477"/>
                      </a:lnTo>
                      <a:lnTo>
                        <a:pt x="4182" y="1410"/>
                      </a:lnTo>
                      <a:lnTo>
                        <a:pt x="4382" y="1354"/>
                      </a:lnTo>
                      <a:lnTo>
                        <a:pt x="4585" y="1307"/>
                      </a:lnTo>
                      <a:lnTo>
                        <a:pt x="4792" y="1270"/>
                      </a:lnTo>
                      <a:lnTo>
                        <a:pt x="5002" y="1243"/>
                      </a:lnTo>
                      <a:lnTo>
                        <a:pt x="5216" y="1227"/>
                      </a:lnTo>
                      <a:lnTo>
                        <a:pt x="5432" y="122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0" name="Freeform 131"/>
                <p:cNvSpPr>
                  <a:spLocks/>
                </p:cNvSpPr>
                <p:nvPr/>
              </p:nvSpPr>
              <p:spPr bwMode="auto">
                <a:xfrm>
                  <a:off x="1294" y="3018"/>
                  <a:ext cx="172" cy="100"/>
                </a:xfrm>
                <a:custGeom>
                  <a:avLst/>
                  <a:gdLst>
                    <a:gd name="T0" fmla="*/ 0 w 5504"/>
                    <a:gd name="T1" fmla="*/ 0 h 3188"/>
                    <a:gd name="T2" fmla="*/ 0 w 5504"/>
                    <a:gd name="T3" fmla="*/ 0 h 3188"/>
                    <a:gd name="T4" fmla="*/ 0 w 5504"/>
                    <a:gd name="T5" fmla="*/ 0 h 3188"/>
                    <a:gd name="T6" fmla="*/ 0 w 5504"/>
                    <a:gd name="T7" fmla="*/ 0 h 3188"/>
                    <a:gd name="T8" fmla="*/ 0 w 5504"/>
                    <a:gd name="T9" fmla="*/ 0 h 3188"/>
                    <a:gd name="T10" fmla="*/ 0 w 5504"/>
                    <a:gd name="T11" fmla="*/ 0 h 3188"/>
                    <a:gd name="T12" fmla="*/ 0 w 5504"/>
                    <a:gd name="T13" fmla="*/ 0 h 3188"/>
                    <a:gd name="T14" fmla="*/ 0 w 5504"/>
                    <a:gd name="T15" fmla="*/ 0 h 3188"/>
                    <a:gd name="T16" fmla="*/ 0 w 5504"/>
                    <a:gd name="T17" fmla="*/ 0 h 3188"/>
                    <a:gd name="T18" fmla="*/ 0 w 5504"/>
                    <a:gd name="T19" fmla="*/ 0 h 31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8"/>
                    <a:gd name="T32" fmla="*/ 5504 w 5504"/>
                    <a:gd name="T33" fmla="*/ 3188 h 31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8">
                      <a:moveTo>
                        <a:pt x="0" y="1140"/>
                      </a:moveTo>
                      <a:lnTo>
                        <a:pt x="3618" y="1140"/>
                      </a:lnTo>
                      <a:lnTo>
                        <a:pt x="3618" y="0"/>
                      </a:lnTo>
                      <a:lnTo>
                        <a:pt x="4561" y="797"/>
                      </a:lnTo>
                      <a:lnTo>
                        <a:pt x="5504" y="1594"/>
                      </a:lnTo>
                      <a:lnTo>
                        <a:pt x="4561" y="2391"/>
                      </a:lnTo>
                      <a:lnTo>
                        <a:pt x="3618" y="3188"/>
                      </a:lnTo>
                      <a:lnTo>
                        <a:pt x="3618" y="2096"/>
                      </a:lnTo>
                      <a:lnTo>
                        <a:pt x="0" y="2096"/>
                      </a:lnTo>
                      <a:lnTo>
                        <a:pt x="0" y="114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1" name="Freeform 132"/>
                <p:cNvSpPr>
                  <a:spLocks/>
                </p:cNvSpPr>
                <p:nvPr/>
              </p:nvSpPr>
              <p:spPr bwMode="auto">
                <a:xfrm>
                  <a:off x="1294" y="3100"/>
                  <a:ext cx="172" cy="100"/>
                </a:xfrm>
                <a:custGeom>
                  <a:avLst/>
                  <a:gdLst>
                    <a:gd name="T0" fmla="*/ 0 w 5504"/>
                    <a:gd name="T1" fmla="*/ 0 h 3189"/>
                    <a:gd name="T2" fmla="*/ 0 w 5504"/>
                    <a:gd name="T3" fmla="*/ 0 h 3189"/>
                    <a:gd name="T4" fmla="*/ 0 w 5504"/>
                    <a:gd name="T5" fmla="*/ 0 h 3189"/>
                    <a:gd name="T6" fmla="*/ 0 w 5504"/>
                    <a:gd name="T7" fmla="*/ 0 h 3189"/>
                    <a:gd name="T8" fmla="*/ 0 w 5504"/>
                    <a:gd name="T9" fmla="*/ 0 h 3189"/>
                    <a:gd name="T10" fmla="*/ 0 w 5504"/>
                    <a:gd name="T11" fmla="*/ 0 h 3189"/>
                    <a:gd name="T12" fmla="*/ 0 w 5504"/>
                    <a:gd name="T13" fmla="*/ 0 h 3189"/>
                    <a:gd name="T14" fmla="*/ 0 w 5504"/>
                    <a:gd name="T15" fmla="*/ 0 h 3189"/>
                    <a:gd name="T16" fmla="*/ 0 w 5504"/>
                    <a:gd name="T17" fmla="*/ 0 h 3189"/>
                    <a:gd name="T18" fmla="*/ 0 w 5504"/>
                    <a:gd name="T19" fmla="*/ 0 h 31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9"/>
                    <a:gd name="T32" fmla="*/ 5504 w 5504"/>
                    <a:gd name="T33" fmla="*/ 3189 h 31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9">
                      <a:moveTo>
                        <a:pt x="5504" y="1140"/>
                      </a:moveTo>
                      <a:lnTo>
                        <a:pt x="1885" y="1140"/>
                      </a:lnTo>
                      <a:lnTo>
                        <a:pt x="1885" y="0"/>
                      </a:lnTo>
                      <a:lnTo>
                        <a:pt x="943" y="798"/>
                      </a:lnTo>
                      <a:lnTo>
                        <a:pt x="0" y="1594"/>
                      </a:lnTo>
                      <a:lnTo>
                        <a:pt x="943" y="2391"/>
                      </a:lnTo>
                      <a:lnTo>
                        <a:pt x="1885" y="3189"/>
                      </a:lnTo>
                      <a:lnTo>
                        <a:pt x="1885" y="2097"/>
                      </a:lnTo>
                      <a:lnTo>
                        <a:pt x="5504" y="2097"/>
                      </a:lnTo>
                      <a:lnTo>
                        <a:pt x="5504" y="114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" name="Freeform 133"/>
                <p:cNvSpPr>
                  <a:spLocks noEditPoints="1"/>
                </p:cNvSpPr>
                <p:nvPr/>
              </p:nvSpPr>
              <p:spPr bwMode="auto">
                <a:xfrm>
                  <a:off x="1211" y="2924"/>
                  <a:ext cx="339" cy="340"/>
                </a:xfrm>
                <a:custGeom>
                  <a:avLst/>
                  <a:gdLst>
                    <a:gd name="T0" fmla="*/ 0 w 10864"/>
                    <a:gd name="T1" fmla="*/ 0 h 10855"/>
                    <a:gd name="T2" fmla="*/ 0 w 10864"/>
                    <a:gd name="T3" fmla="*/ 0 h 10855"/>
                    <a:gd name="T4" fmla="*/ 0 w 10864"/>
                    <a:gd name="T5" fmla="*/ 0 h 10855"/>
                    <a:gd name="T6" fmla="*/ 0 w 10864"/>
                    <a:gd name="T7" fmla="*/ 0 h 10855"/>
                    <a:gd name="T8" fmla="*/ 0 w 10864"/>
                    <a:gd name="T9" fmla="*/ 0 h 10855"/>
                    <a:gd name="T10" fmla="*/ 0 w 10864"/>
                    <a:gd name="T11" fmla="*/ 0 h 10855"/>
                    <a:gd name="T12" fmla="*/ 0 w 10864"/>
                    <a:gd name="T13" fmla="*/ 0 h 10855"/>
                    <a:gd name="T14" fmla="*/ 0 w 10864"/>
                    <a:gd name="T15" fmla="*/ 0 h 10855"/>
                    <a:gd name="T16" fmla="*/ 0 w 10864"/>
                    <a:gd name="T17" fmla="*/ 0 h 10855"/>
                    <a:gd name="T18" fmla="*/ 0 w 10864"/>
                    <a:gd name="T19" fmla="*/ 0 h 10855"/>
                    <a:gd name="T20" fmla="*/ 0 w 10864"/>
                    <a:gd name="T21" fmla="*/ 0 h 10855"/>
                    <a:gd name="T22" fmla="*/ 0 w 10864"/>
                    <a:gd name="T23" fmla="*/ 0 h 10855"/>
                    <a:gd name="T24" fmla="*/ 0 w 10864"/>
                    <a:gd name="T25" fmla="*/ 0 h 10855"/>
                    <a:gd name="T26" fmla="*/ 0 w 10864"/>
                    <a:gd name="T27" fmla="*/ 0 h 10855"/>
                    <a:gd name="T28" fmla="*/ 0 w 10864"/>
                    <a:gd name="T29" fmla="*/ 0 h 10855"/>
                    <a:gd name="T30" fmla="*/ 0 w 10864"/>
                    <a:gd name="T31" fmla="*/ 0 h 10855"/>
                    <a:gd name="T32" fmla="*/ 0 w 10864"/>
                    <a:gd name="T33" fmla="*/ 0 h 10855"/>
                    <a:gd name="T34" fmla="*/ 0 w 10864"/>
                    <a:gd name="T35" fmla="*/ 0 h 10855"/>
                    <a:gd name="T36" fmla="*/ 0 w 10864"/>
                    <a:gd name="T37" fmla="*/ 0 h 10855"/>
                    <a:gd name="T38" fmla="*/ 0 w 10864"/>
                    <a:gd name="T39" fmla="*/ 0 h 10855"/>
                    <a:gd name="T40" fmla="*/ 0 w 10864"/>
                    <a:gd name="T41" fmla="*/ 0 h 10855"/>
                    <a:gd name="T42" fmla="*/ 0 w 10864"/>
                    <a:gd name="T43" fmla="*/ 0 h 10855"/>
                    <a:gd name="T44" fmla="*/ 0 w 10864"/>
                    <a:gd name="T45" fmla="*/ 0 h 10855"/>
                    <a:gd name="T46" fmla="*/ 0 w 10864"/>
                    <a:gd name="T47" fmla="*/ 0 h 10855"/>
                    <a:gd name="T48" fmla="*/ 0 w 10864"/>
                    <a:gd name="T49" fmla="*/ 0 h 10855"/>
                    <a:gd name="T50" fmla="*/ 0 w 10864"/>
                    <a:gd name="T51" fmla="*/ 0 h 10855"/>
                    <a:gd name="T52" fmla="*/ 0 w 10864"/>
                    <a:gd name="T53" fmla="*/ 0 h 10855"/>
                    <a:gd name="T54" fmla="*/ 0 w 10864"/>
                    <a:gd name="T55" fmla="*/ 0 h 10855"/>
                    <a:gd name="T56" fmla="*/ 0 w 10864"/>
                    <a:gd name="T57" fmla="*/ 0 h 10855"/>
                    <a:gd name="T58" fmla="*/ 0 w 10864"/>
                    <a:gd name="T59" fmla="*/ 0 h 10855"/>
                    <a:gd name="T60" fmla="*/ 0 w 10864"/>
                    <a:gd name="T61" fmla="*/ 0 h 10855"/>
                    <a:gd name="T62" fmla="*/ 0 w 10864"/>
                    <a:gd name="T63" fmla="*/ 0 h 10855"/>
                    <a:gd name="T64" fmla="*/ 0 w 10864"/>
                    <a:gd name="T65" fmla="*/ 0 h 10855"/>
                    <a:gd name="T66" fmla="*/ 0 w 10864"/>
                    <a:gd name="T67" fmla="*/ 0 h 10855"/>
                    <a:gd name="T68" fmla="*/ 0 w 10864"/>
                    <a:gd name="T69" fmla="*/ 0 h 10855"/>
                    <a:gd name="T70" fmla="*/ 0 w 10864"/>
                    <a:gd name="T71" fmla="*/ 0 h 10855"/>
                    <a:gd name="T72" fmla="*/ 0 w 10864"/>
                    <a:gd name="T73" fmla="*/ 0 h 10855"/>
                    <a:gd name="T74" fmla="*/ 0 w 10864"/>
                    <a:gd name="T75" fmla="*/ 0 h 10855"/>
                    <a:gd name="T76" fmla="*/ 0 w 10864"/>
                    <a:gd name="T77" fmla="*/ 0 h 10855"/>
                    <a:gd name="T78" fmla="*/ 0 w 10864"/>
                    <a:gd name="T79" fmla="*/ 0 h 10855"/>
                    <a:gd name="T80" fmla="*/ 0 w 10864"/>
                    <a:gd name="T81" fmla="*/ 0 h 10855"/>
                    <a:gd name="T82" fmla="*/ 0 w 10864"/>
                    <a:gd name="T83" fmla="*/ 0 h 10855"/>
                    <a:gd name="T84" fmla="*/ 0 w 10864"/>
                    <a:gd name="T85" fmla="*/ 0 h 10855"/>
                    <a:gd name="T86" fmla="*/ 0 w 10864"/>
                    <a:gd name="T87" fmla="*/ 0 h 10855"/>
                    <a:gd name="T88" fmla="*/ 0 w 10864"/>
                    <a:gd name="T89" fmla="*/ 0 h 10855"/>
                    <a:gd name="T90" fmla="*/ 0 w 10864"/>
                    <a:gd name="T91" fmla="*/ 0 h 10855"/>
                    <a:gd name="T92" fmla="*/ 0 w 10864"/>
                    <a:gd name="T93" fmla="*/ 0 h 10855"/>
                    <a:gd name="T94" fmla="*/ 0 w 10864"/>
                    <a:gd name="T95" fmla="*/ 0 h 10855"/>
                    <a:gd name="T96" fmla="*/ 0 w 10864"/>
                    <a:gd name="T97" fmla="*/ 0 h 10855"/>
                    <a:gd name="T98" fmla="*/ 0 w 10864"/>
                    <a:gd name="T99" fmla="*/ 0 h 10855"/>
                    <a:gd name="T100" fmla="*/ 0 w 10864"/>
                    <a:gd name="T101" fmla="*/ 0 h 1085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864"/>
                    <a:gd name="T154" fmla="*/ 0 h 10855"/>
                    <a:gd name="T155" fmla="*/ 10864 w 10864"/>
                    <a:gd name="T156" fmla="*/ 10855 h 1085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864" h="10855">
                      <a:moveTo>
                        <a:pt x="5433" y="0"/>
                      </a:moveTo>
                      <a:lnTo>
                        <a:pt x="5711" y="8"/>
                      </a:lnTo>
                      <a:lnTo>
                        <a:pt x="5987" y="29"/>
                      </a:lnTo>
                      <a:lnTo>
                        <a:pt x="6258" y="63"/>
                      </a:lnTo>
                      <a:lnTo>
                        <a:pt x="6525" y="111"/>
                      </a:lnTo>
                      <a:lnTo>
                        <a:pt x="6787" y="171"/>
                      </a:lnTo>
                      <a:lnTo>
                        <a:pt x="7044" y="245"/>
                      </a:lnTo>
                      <a:lnTo>
                        <a:pt x="7297" y="331"/>
                      </a:lnTo>
                      <a:lnTo>
                        <a:pt x="7543" y="428"/>
                      </a:lnTo>
                      <a:lnTo>
                        <a:pt x="7784" y="537"/>
                      </a:lnTo>
                      <a:lnTo>
                        <a:pt x="8018" y="657"/>
                      </a:lnTo>
                      <a:lnTo>
                        <a:pt x="8246" y="788"/>
                      </a:lnTo>
                      <a:lnTo>
                        <a:pt x="8466" y="930"/>
                      </a:lnTo>
                      <a:lnTo>
                        <a:pt x="8679" y="1081"/>
                      </a:lnTo>
                      <a:lnTo>
                        <a:pt x="8885" y="1243"/>
                      </a:lnTo>
                      <a:lnTo>
                        <a:pt x="9081" y="1413"/>
                      </a:lnTo>
                      <a:lnTo>
                        <a:pt x="9270" y="1593"/>
                      </a:lnTo>
                      <a:lnTo>
                        <a:pt x="9451" y="1781"/>
                      </a:lnTo>
                      <a:lnTo>
                        <a:pt x="9622" y="1979"/>
                      </a:lnTo>
                      <a:lnTo>
                        <a:pt x="9783" y="2184"/>
                      </a:lnTo>
                      <a:lnTo>
                        <a:pt x="9935" y="2397"/>
                      </a:lnTo>
                      <a:lnTo>
                        <a:pt x="10076" y="2617"/>
                      </a:lnTo>
                      <a:lnTo>
                        <a:pt x="10207" y="2845"/>
                      </a:lnTo>
                      <a:lnTo>
                        <a:pt x="10327" y="3078"/>
                      </a:lnTo>
                      <a:lnTo>
                        <a:pt x="10437" y="3318"/>
                      </a:lnTo>
                      <a:lnTo>
                        <a:pt x="10534" y="3565"/>
                      </a:lnTo>
                      <a:lnTo>
                        <a:pt x="10620" y="3817"/>
                      </a:lnTo>
                      <a:lnTo>
                        <a:pt x="10693" y="4074"/>
                      </a:lnTo>
                      <a:lnTo>
                        <a:pt x="10754" y="4336"/>
                      </a:lnTo>
                      <a:lnTo>
                        <a:pt x="10802" y="4603"/>
                      </a:lnTo>
                      <a:lnTo>
                        <a:pt x="10836" y="4874"/>
                      </a:lnTo>
                      <a:lnTo>
                        <a:pt x="10857" y="5149"/>
                      </a:lnTo>
                      <a:lnTo>
                        <a:pt x="10864" y="5428"/>
                      </a:lnTo>
                      <a:lnTo>
                        <a:pt x="10857" y="5706"/>
                      </a:lnTo>
                      <a:lnTo>
                        <a:pt x="10836" y="5981"/>
                      </a:lnTo>
                      <a:lnTo>
                        <a:pt x="10802" y="6252"/>
                      </a:lnTo>
                      <a:lnTo>
                        <a:pt x="10754" y="6519"/>
                      </a:lnTo>
                      <a:lnTo>
                        <a:pt x="10693" y="6782"/>
                      </a:lnTo>
                      <a:lnTo>
                        <a:pt x="10620" y="7038"/>
                      </a:lnTo>
                      <a:lnTo>
                        <a:pt x="10534" y="7290"/>
                      </a:lnTo>
                      <a:lnTo>
                        <a:pt x="10437" y="7537"/>
                      </a:lnTo>
                      <a:lnTo>
                        <a:pt x="10327" y="7777"/>
                      </a:lnTo>
                      <a:lnTo>
                        <a:pt x="10207" y="8011"/>
                      </a:lnTo>
                      <a:lnTo>
                        <a:pt x="10076" y="8238"/>
                      </a:lnTo>
                      <a:lnTo>
                        <a:pt x="9935" y="8459"/>
                      </a:lnTo>
                      <a:lnTo>
                        <a:pt x="9783" y="8671"/>
                      </a:lnTo>
                      <a:lnTo>
                        <a:pt x="9622" y="8876"/>
                      </a:lnTo>
                      <a:lnTo>
                        <a:pt x="9451" y="9074"/>
                      </a:lnTo>
                      <a:lnTo>
                        <a:pt x="9270" y="9262"/>
                      </a:lnTo>
                      <a:lnTo>
                        <a:pt x="9081" y="9442"/>
                      </a:lnTo>
                      <a:lnTo>
                        <a:pt x="8885" y="9613"/>
                      </a:lnTo>
                      <a:lnTo>
                        <a:pt x="8679" y="9774"/>
                      </a:lnTo>
                      <a:lnTo>
                        <a:pt x="8466" y="9926"/>
                      </a:lnTo>
                      <a:lnTo>
                        <a:pt x="8246" y="10068"/>
                      </a:lnTo>
                      <a:lnTo>
                        <a:pt x="8018" y="10198"/>
                      </a:lnTo>
                      <a:lnTo>
                        <a:pt x="7784" y="10318"/>
                      </a:lnTo>
                      <a:lnTo>
                        <a:pt x="7543" y="10427"/>
                      </a:lnTo>
                      <a:lnTo>
                        <a:pt x="7297" y="10524"/>
                      </a:lnTo>
                      <a:lnTo>
                        <a:pt x="7044" y="10610"/>
                      </a:lnTo>
                      <a:lnTo>
                        <a:pt x="6787" y="10684"/>
                      </a:lnTo>
                      <a:lnTo>
                        <a:pt x="6525" y="10744"/>
                      </a:lnTo>
                      <a:lnTo>
                        <a:pt x="6258" y="10792"/>
                      </a:lnTo>
                      <a:lnTo>
                        <a:pt x="5987" y="10827"/>
                      </a:lnTo>
                      <a:lnTo>
                        <a:pt x="5711" y="10848"/>
                      </a:lnTo>
                      <a:lnTo>
                        <a:pt x="5433" y="10855"/>
                      </a:lnTo>
                      <a:lnTo>
                        <a:pt x="5154" y="10848"/>
                      </a:lnTo>
                      <a:lnTo>
                        <a:pt x="4879" y="10827"/>
                      </a:lnTo>
                      <a:lnTo>
                        <a:pt x="4607" y="10792"/>
                      </a:lnTo>
                      <a:lnTo>
                        <a:pt x="4340" y="10744"/>
                      </a:lnTo>
                      <a:lnTo>
                        <a:pt x="4077" y="10684"/>
                      </a:lnTo>
                      <a:lnTo>
                        <a:pt x="3820" y="10610"/>
                      </a:lnTo>
                      <a:lnTo>
                        <a:pt x="3568" y="10524"/>
                      </a:lnTo>
                      <a:lnTo>
                        <a:pt x="3321" y="10427"/>
                      </a:lnTo>
                      <a:lnTo>
                        <a:pt x="3080" y="10318"/>
                      </a:lnTo>
                      <a:lnTo>
                        <a:pt x="2847" y="10198"/>
                      </a:lnTo>
                      <a:lnTo>
                        <a:pt x="2620" y="10068"/>
                      </a:lnTo>
                      <a:lnTo>
                        <a:pt x="2399" y="9926"/>
                      </a:lnTo>
                      <a:lnTo>
                        <a:pt x="2186" y="9774"/>
                      </a:lnTo>
                      <a:lnTo>
                        <a:pt x="1980" y="9613"/>
                      </a:lnTo>
                      <a:lnTo>
                        <a:pt x="1783" y="9442"/>
                      </a:lnTo>
                      <a:lnTo>
                        <a:pt x="1595" y="9262"/>
                      </a:lnTo>
                      <a:lnTo>
                        <a:pt x="1414" y="9074"/>
                      </a:lnTo>
                      <a:lnTo>
                        <a:pt x="1243" y="8876"/>
                      </a:lnTo>
                      <a:lnTo>
                        <a:pt x="1082" y="8671"/>
                      </a:lnTo>
                      <a:lnTo>
                        <a:pt x="930" y="8459"/>
                      </a:lnTo>
                      <a:lnTo>
                        <a:pt x="788" y="8238"/>
                      </a:lnTo>
                      <a:lnTo>
                        <a:pt x="658" y="8011"/>
                      </a:lnTo>
                      <a:lnTo>
                        <a:pt x="537" y="7777"/>
                      </a:lnTo>
                      <a:lnTo>
                        <a:pt x="429" y="7537"/>
                      </a:lnTo>
                      <a:lnTo>
                        <a:pt x="331" y="7290"/>
                      </a:lnTo>
                      <a:lnTo>
                        <a:pt x="245" y="7038"/>
                      </a:lnTo>
                      <a:lnTo>
                        <a:pt x="172" y="6782"/>
                      </a:lnTo>
                      <a:lnTo>
                        <a:pt x="111" y="6519"/>
                      </a:lnTo>
                      <a:lnTo>
                        <a:pt x="63" y="6252"/>
                      </a:lnTo>
                      <a:lnTo>
                        <a:pt x="28" y="5981"/>
                      </a:lnTo>
                      <a:lnTo>
                        <a:pt x="7" y="5706"/>
                      </a:lnTo>
                      <a:lnTo>
                        <a:pt x="0" y="5428"/>
                      </a:lnTo>
                      <a:lnTo>
                        <a:pt x="7" y="5149"/>
                      </a:lnTo>
                      <a:lnTo>
                        <a:pt x="28" y="4874"/>
                      </a:lnTo>
                      <a:lnTo>
                        <a:pt x="63" y="4603"/>
                      </a:lnTo>
                      <a:lnTo>
                        <a:pt x="111" y="4336"/>
                      </a:lnTo>
                      <a:lnTo>
                        <a:pt x="172" y="4074"/>
                      </a:lnTo>
                      <a:lnTo>
                        <a:pt x="245" y="3817"/>
                      </a:lnTo>
                      <a:lnTo>
                        <a:pt x="331" y="3565"/>
                      </a:lnTo>
                      <a:lnTo>
                        <a:pt x="429" y="3318"/>
                      </a:lnTo>
                      <a:lnTo>
                        <a:pt x="537" y="3078"/>
                      </a:lnTo>
                      <a:lnTo>
                        <a:pt x="658" y="2845"/>
                      </a:lnTo>
                      <a:lnTo>
                        <a:pt x="788" y="2617"/>
                      </a:lnTo>
                      <a:lnTo>
                        <a:pt x="930" y="2397"/>
                      </a:lnTo>
                      <a:lnTo>
                        <a:pt x="1082" y="2184"/>
                      </a:lnTo>
                      <a:lnTo>
                        <a:pt x="1243" y="1979"/>
                      </a:lnTo>
                      <a:lnTo>
                        <a:pt x="1414" y="1781"/>
                      </a:lnTo>
                      <a:lnTo>
                        <a:pt x="1595" y="1593"/>
                      </a:lnTo>
                      <a:lnTo>
                        <a:pt x="1783" y="1413"/>
                      </a:lnTo>
                      <a:lnTo>
                        <a:pt x="1980" y="1243"/>
                      </a:lnTo>
                      <a:lnTo>
                        <a:pt x="2186" y="1081"/>
                      </a:lnTo>
                      <a:lnTo>
                        <a:pt x="2399" y="930"/>
                      </a:lnTo>
                      <a:lnTo>
                        <a:pt x="2620" y="788"/>
                      </a:lnTo>
                      <a:lnTo>
                        <a:pt x="2847" y="657"/>
                      </a:lnTo>
                      <a:lnTo>
                        <a:pt x="3080" y="537"/>
                      </a:lnTo>
                      <a:lnTo>
                        <a:pt x="3321" y="428"/>
                      </a:lnTo>
                      <a:lnTo>
                        <a:pt x="3568" y="331"/>
                      </a:lnTo>
                      <a:lnTo>
                        <a:pt x="3820" y="245"/>
                      </a:lnTo>
                      <a:lnTo>
                        <a:pt x="4077" y="171"/>
                      </a:lnTo>
                      <a:lnTo>
                        <a:pt x="4340" y="111"/>
                      </a:lnTo>
                      <a:lnTo>
                        <a:pt x="4607" y="63"/>
                      </a:lnTo>
                      <a:lnTo>
                        <a:pt x="4879" y="29"/>
                      </a:lnTo>
                      <a:lnTo>
                        <a:pt x="5154" y="8"/>
                      </a:lnTo>
                      <a:lnTo>
                        <a:pt x="5433" y="0"/>
                      </a:lnTo>
                      <a:close/>
                      <a:moveTo>
                        <a:pt x="5433" y="1221"/>
                      </a:moveTo>
                      <a:lnTo>
                        <a:pt x="5649" y="1227"/>
                      </a:lnTo>
                      <a:lnTo>
                        <a:pt x="5862" y="1243"/>
                      </a:lnTo>
                      <a:lnTo>
                        <a:pt x="6072" y="1270"/>
                      </a:lnTo>
                      <a:lnTo>
                        <a:pt x="6279" y="1307"/>
                      </a:lnTo>
                      <a:lnTo>
                        <a:pt x="6483" y="1354"/>
                      </a:lnTo>
                      <a:lnTo>
                        <a:pt x="6682" y="1410"/>
                      </a:lnTo>
                      <a:lnTo>
                        <a:pt x="6878" y="1476"/>
                      </a:lnTo>
                      <a:lnTo>
                        <a:pt x="7068" y="1553"/>
                      </a:lnTo>
                      <a:lnTo>
                        <a:pt x="7255" y="1637"/>
                      </a:lnTo>
                      <a:lnTo>
                        <a:pt x="7437" y="1730"/>
                      </a:lnTo>
                      <a:lnTo>
                        <a:pt x="7613" y="1832"/>
                      </a:lnTo>
                      <a:lnTo>
                        <a:pt x="7784" y="1941"/>
                      </a:lnTo>
                      <a:lnTo>
                        <a:pt x="7949" y="2058"/>
                      </a:lnTo>
                      <a:lnTo>
                        <a:pt x="8109" y="2184"/>
                      </a:lnTo>
                      <a:lnTo>
                        <a:pt x="8261" y="2316"/>
                      </a:lnTo>
                      <a:lnTo>
                        <a:pt x="8408" y="2455"/>
                      </a:lnTo>
                      <a:lnTo>
                        <a:pt x="8547" y="2602"/>
                      </a:lnTo>
                      <a:lnTo>
                        <a:pt x="8680" y="2754"/>
                      </a:lnTo>
                      <a:lnTo>
                        <a:pt x="8804" y="2914"/>
                      </a:lnTo>
                      <a:lnTo>
                        <a:pt x="8923" y="3078"/>
                      </a:lnTo>
                      <a:lnTo>
                        <a:pt x="9032" y="3249"/>
                      </a:lnTo>
                      <a:lnTo>
                        <a:pt x="9134" y="3425"/>
                      </a:lnTo>
                      <a:lnTo>
                        <a:pt x="9227" y="3607"/>
                      </a:lnTo>
                      <a:lnTo>
                        <a:pt x="9311" y="3793"/>
                      </a:lnTo>
                      <a:lnTo>
                        <a:pt x="9387" y="3984"/>
                      </a:lnTo>
                      <a:lnTo>
                        <a:pt x="9453" y="4179"/>
                      </a:lnTo>
                      <a:lnTo>
                        <a:pt x="9510" y="4378"/>
                      </a:lnTo>
                      <a:lnTo>
                        <a:pt x="9557" y="4582"/>
                      </a:lnTo>
                      <a:lnTo>
                        <a:pt x="9594" y="4789"/>
                      </a:lnTo>
                      <a:lnTo>
                        <a:pt x="9622" y="4998"/>
                      </a:lnTo>
                      <a:lnTo>
                        <a:pt x="9638" y="5212"/>
                      </a:lnTo>
                      <a:lnTo>
                        <a:pt x="9644" y="5428"/>
                      </a:lnTo>
                      <a:lnTo>
                        <a:pt x="9638" y="5643"/>
                      </a:lnTo>
                      <a:lnTo>
                        <a:pt x="9622" y="5857"/>
                      </a:lnTo>
                      <a:lnTo>
                        <a:pt x="9594" y="6066"/>
                      </a:lnTo>
                      <a:lnTo>
                        <a:pt x="9557" y="6274"/>
                      </a:lnTo>
                      <a:lnTo>
                        <a:pt x="9510" y="6477"/>
                      </a:lnTo>
                      <a:lnTo>
                        <a:pt x="9453" y="6676"/>
                      </a:lnTo>
                      <a:lnTo>
                        <a:pt x="9387" y="6872"/>
                      </a:lnTo>
                      <a:lnTo>
                        <a:pt x="9311" y="7063"/>
                      </a:lnTo>
                      <a:lnTo>
                        <a:pt x="9227" y="7249"/>
                      </a:lnTo>
                      <a:lnTo>
                        <a:pt x="9134" y="7431"/>
                      </a:lnTo>
                      <a:lnTo>
                        <a:pt x="9032" y="7606"/>
                      </a:lnTo>
                      <a:lnTo>
                        <a:pt x="8923" y="7777"/>
                      </a:lnTo>
                      <a:lnTo>
                        <a:pt x="8804" y="7942"/>
                      </a:lnTo>
                      <a:lnTo>
                        <a:pt x="8680" y="8101"/>
                      </a:lnTo>
                      <a:lnTo>
                        <a:pt x="8547" y="8254"/>
                      </a:lnTo>
                      <a:lnTo>
                        <a:pt x="8408" y="8400"/>
                      </a:lnTo>
                      <a:lnTo>
                        <a:pt x="8261" y="8539"/>
                      </a:lnTo>
                      <a:lnTo>
                        <a:pt x="8109" y="8671"/>
                      </a:lnTo>
                      <a:lnTo>
                        <a:pt x="7949" y="8797"/>
                      </a:lnTo>
                      <a:lnTo>
                        <a:pt x="7784" y="8914"/>
                      </a:lnTo>
                      <a:lnTo>
                        <a:pt x="7613" y="9025"/>
                      </a:lnTo>
                      <a:lnTo>
                        <a:pt x="7437" y="9126"/>
                      </a:lnTo>
                      <a:lnTo>
                        <a:pt x="7255" y="9219"/>
                      </a:lnTo>
                      <a:lnTo>
                        <a:pt x="7068" y="9303"/>
                      </a:lnTo>
                      <a:lnTo>
                        <a:pt x="6878" y="9379"/>
                      </a:lnTo>
                      <a:lnTo>
                        <a:pt x="6682" y="9445"/>
                      </a:lnTo>
                      <a:lnTo>
                        <a:pt x="6483" y="9502"/>
                      </a:lnTo>
                      <a:lnTo>
                        <a:pt x="6279" y="9549"/>
                      </a:lnTo>
                      <a:lnTo>
                        <a:pt x="6072" y="9586"/>
                      </a:lnTo>
                      <a:lnTo>
                        <a:pt x="5862" y="9612"/>
                      </a:lnTo>
                      <a:lnTo>
                        <a:pt x="5649" y="9629"/>
                      </a:lnTo>
                      <a:lnTo>
                        <a:pt x="5433" y="9634"/>
                      </a:lnTo>
                      <a:lnTo>
                        <a:pt x="5216" y="9629"/>
                      </a:lnTo>
                      <a:lnTo>
                        <a:pt x="5003" y="9612"/>
                      </a:lnTo>
                      <a:lnTo>
                        <a:pt x="4792" y="9586"/>
                      </a:lnTo>
                      <a:lnTo>
                        <a:pt x="4585" y="9549"/>
                      </a:lnTo>
                      <a:lnTo>
                        <a:pt x="4383" y="9502"/>
                      </a:lnTo>
                      <a:lnTo>
                        <a:pt x="4183" y="9445"/>
                      </a:lnTo>
                      <a:lnTo>
                        <a:pt x="3987" y="9379"/>
                      </a:lnTo>
                      <a:lnTo>
                        <a:pt x="3796" y="9303"/>
                      </a:lnTo>
                      <a:lnTo>
                        <a:pt x="3610" y="9219"/>
                      </a:lnTo>
                      <a:lnTo>
                        <a:pt x="3428" y="9126"/>
                      </a:lnTo>
                      <a:lnTo>
                        <a:pt x="3252" y="9025"/>
                      </a:lnTo>
                      <a:lnTo>
                        <a:pt x="3081" y="8914"/>
                      </a:lnTo>
                      <a:lnTo>
                        <a:pt x="2916" y="8797"/>
                      </a:lnTo>
                      <a:lnTo>
                        <a:pt x="2756" y="8671"/>
                      </a:lnTo>
                      <a:lnTo>
                        <a:pt x="2604" y="8539"/>
                      </a:lnTo>
                      <a:lnTo>
                        <a:pt x="2458" y="8400"/>
                      </a:lnTo>
                      <a:lnTo>
                        <a:pt x="2317" y="8254"/>
                      </a:lnTo>
                      <a:lnTo>
                        <a:pt x="2185" y="8101"/>
                      </a:lnTo>
                      <a:lnTo>
                        <a:pt x="2060" y="7942"/>
                      </a:lnTo>
                      <a:lnTo>
                        <a:pt x="1943" y="7777"/>
                      </a:lnTo>
                      <a:lnTo>
                        <a:pt x="1833" y="7606"/>
                      </a:lnTo>
                      <a:lnTo>
                        <a:pt x="1731" y="7431"/>
                      </a:lnTo>
                      <a:lnTo>
                        <a:pt x="1638" y="7249"/>
                      </a:lnTo>
                      <a:lnTo>
                        <a:pt x="1553" y="7063"/>
                      </a:lnTo>
                      <a:lnTo>
                        <a:pt x="1478" y="6872"/>
                      </a:lnTo>
                      <a:lnTo>
                        <a:pt x="1412" y="6676"/>
                      </a:lnTo>
                      <a:lnTo>
                        <a:pt x="1355" y="6477"/>
                      </a:lnTo>
                      <a:lnTo>
                        <a:pt x="1307" y="6274"/>
                      </a:lnTo>
                      <a:lnTo>
                        <a:pt x="1270" y="6066"/>
                      </a:lnTo>
                      <a:lnTo>
                        <a:pt x="1243" y="5857"/>
                      </a:lnTo>
                      <a:lnTo>
                        <a:pt x="1227" y="5643"/>
                      </a:lnTo>
                      <a:lnTo>
                        <a:pt x="1222" y="5428"/>
                      </a:lnTo>
                      <a:lnTo>
                        <a:pt x="1227" y="5212"/>
                      </a:lnTo>
                      <a:lnTo>
                        <a:pt x="1243" y="4998"/>
                      </a:lnTo>
                      <a:lnTo>
                        <a:pt x="1270" y="4789"/>
                      </a:lnTo>
                      <a:lnTo>
                        <a:pt x="1307" y="4582"/>
                      </a:lnTo>
                      <a:lnTo>
                        <a:pt x="1355" y="4378"/>
                      </a:lnTo>
                      <a:lnTo>
                        <a:pt x="1412" y="4179"/>
                      </a:lnTo>
                      <a:lnTo>
                        <a:pt x="1478" y="3984"/>
                      </a:lnTo>
                      <a:lnTo>
                        <a:pt x="1553" y="3793"/>
                      </a:lnTo>
                      <a:lnTo>
                        <a:pt x="1638" y="3607"/>
                      </a:lnTo>
                      <a:lnTo>
                        <a:pt x="1731" y="3425"/>
                      </a:lnTo>
                      <a:lnTo>
                        <a:pt x="1833" y="3249"/>
                      </a:lnTo>
                      <a:lnTo>
                        <a:pt x="1943" y="3078"/>
                      </a:lnTo>
                      <a:lnTo>
                        <a:pt x="2060" y="2914"/>
                      </a:lnTo>
                      <a:lnTo>
                        <a:pt x="2185" y="2754"/>
                      </a:lnTo>
                      <a:lnTo>
                        <a:pt x="2317" y="2602"/>
                      </a:lnTo>
                      <a:lnTo>
                        <a:pt x="2458" y="2455"/>
                      </a:lnTo>
                      <a:lnTo>
                        <a:pt x="2604" y="2316"/>
                      </a:lnTo>
                      <a:lnTo>
                        <a:pt x="2756" y="2184"/>
                      </a:lnTo>
                      <a:lnTo>
                        <a:pt x="2916" y="2058"/>
                      </a:lnTo>
                      <a:lnTo>
                        <a:pt x="3081" y="1941"/>
                      </a:lnTo>
                      <a:lnTo>
                        <a:pt x="3252" y="1832"/>
                      </a:lnTo>
                      <a:lnTo>
                        <a:pt x="3428" y="1730"/>
                      </a:lnTo>
                      <a:lnTo>
                        <a:pt x="3610" y="1637"/>
                      </a:lnTo>
                      <a:lnTo>
                        <a:pt x="3796" y="1553"/>
                      </a:lnTo>
                      <a:lnTo>
                        <a:pt x="3987" y="1476"/>
                      </a:lnTo>
                      <a:lnTo>
                        <a:pt x="4183" y="1410"/>
                      </a:lnTo>
                      <a:lnTo>
                        <a:pt x="4383" y="1354"/>
                      </a:lnTo>
                      <a:lnTo>
                        <a:pt x="4585" y="1307"/>
                      </a:lnTo>
                      <a:lnTo>
                        <a:pt x="4792" y="1270"/>
                      </a:lnTo>
                      <a:lnTo>
                        <a:pt x="5003" y="1243"/>
                      </a:lnTo>
                      <a:lnTo>
                        <a:pt x="5216" y="1227"/>
                      </a:lnTo>
                      <a:lnTo>
                        <a:pt x="5433" y="1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3" name="Freeform 134"/>
                <p:cNvSpPr>
                  <a:spLocks/>
                </p:cNvSpPr>
                <p:nvPr/>
              </p:nvSpPr>
              <p:spPr bwMode="auto">
                <a:xfrm>
                  <a:off x="1287" y="3007"/>
                  <a:ext cx="172" cy="100"/>
                </a:xfrm>
                <a:custGeom>
                  <a:avLst/>
                  <a:gdLst>
                    <a:gd name="T0" fmla="*/ 0 w 5504"/>
                    <a:gd name="T1" fmla="*/ 0 h 3188"/>
                    <a:gd name="T2" fmla="*/ 0 w 5504"/>
                    <a:gd name="T3" fmla="*/ 0 h 3188"/>
                    <a:gd name="T4" fmla="*/ 0 w 5504"/>
                    <a:gd name="T5" fmla="*/ 0 h 3188"/>
                    <a:gd name="T6" fmla="*/ 0 w 5504"/>
                    <a:gd name="T7" fmla="*/ 0 h 3188"/>
                    <a:gd name="T8" fmla="*/ 0 w 5504"/>
                    <a:gd name="T9" fmla="*/ 0 h 3188"/>
                    <a:gd name="T10" fmla="*/ 0 w 5504"/>
                    <a:gd name="T11" fmla="*/ 0 h 3188"/>
                    <a:gd name="T12" fmla="*/ 0 w 5504"/>
                    <a:gd name="T13" fmla="*/ 0 h 3188"/>
                    <a:gd name="T14" fmla="*/ 0 w 5504"/>
                    <a:gd name="T15" fmla="*/ 0 h 3188"/>
                    <a:gd name="T16" fmla="*/ 0 w 5504"/>
                    <a:gd name="T17" fmla="*/ 0 h 3188"/>
                    <a:gd name="T18" fmla="*/ 0 w 5504"/>
                    <a:gd name="T19" fmla="*/ 0 h 31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8"/>
                    <a:gd name="T32" fmla="*/ 5504 w 5504"/>
                    <a:gd name="T33" fmla="*/ 3188 h 31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8">
                      <a:moveTo>
                        <a:pt x="0" y="1140"/>
                      </a:moveTo>
                      <a:lnTo>
                        <a:pt x="3618" y="1140"/>
                      </a:lnTo>
                      <a:lnTo>
                        <a:pt x="3618" y="0"/>
                      </a:lnTo>
                      <a:lnTo>
                        <a:pt x="4561" y="796"/>
                      </a:lnTo>
                      <a:lnTo>
                        <a:pt x="5504" y="1594"/>
                      </a:lnTo>
                      <a:lnTo>
                        <a:pt x="4561" y="2391"/>
                      </a:lnTo>
                      <a:lnTo>
                        <a:pt x="3618" y="3188"/>
                      </a:lnTo>
                      <a:lnTo>
                        <a:pt x="3618" y="2095"/>
                      </a:lnTo>
                      <a:lnTo>
                        <a:pt x="0" y="2095"/>
                      </a:lnTo>
                      <a:lnTo>
                        <a:pt x="0" y="11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4" name="Freeform 135"/>
                <p:cNvSpPr>
                  <a:spLocks/>
                </p:cNvSpPr>
                <p:nvPr/>
              </p:nvSpPr>
              <p:spPr bwMode="auto">
                <a:xfrm>
                  <a:off x="1287" y="3089"/>
                  <a:ext cx="172" cy="100"/>
                </a:xfrm>
                <a:custGeom>
                  <a:avLst/>
                  <a:gdLst>
                    <a:gd name="T0" fmla="*/ 0 w 5504"/>
                    <a:gd name="T1" fmla="*/ 0 h 3189"/>
                    <a:gd name="T2" fmla="*/ 0 w 5504"/>
                    <a:gd name="T3" fmla="*/ 0 h 3189"/>
                    <a:gd name="T4" fmla="*/ 0 w 5504"/>
                    <a:gd name="T5" fmla="*/ 0 h 3189"/>
                    <a:gd name="T6" fmla="*/ 0 w 5504"/>
                    <a:gd name="T7" fmla="*/ 0 h 3189"/>
                    <a:gd name="T8" fmla="*/ 0 w 5504"/>
                    <a:gd name="T9" fmla="*/ 0 h 3189"/>
                    <a:gd name="T10" fmla="*/ 0 w 5504"/>
                    <a:gd name="T11" fmla="*/ 0 h 3189"/>
                    <a:gd name="T12" fmla="*/ 0 w 5504"/>
                    <a:gd name="T13" fmla="*/ 0 h 3189"/>
                    <a:gd name="T14" fmla="*/ 0 w 5504"/>
                    <a:gd name="T15" fmla="*/ 0 h 3189"/>
                    <a:gd name="T16" fmla="*/ 0 w 5504"/>
                    <a:gd name="T17" fmla="*/ 0 h 3189"/>
                    <a:gd name="T18" fmla="*/ 0 w 5504"/>
                    <a:gd name="T19" fmla="*/ 0 h 31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9"/>
                    <a:gd name="T32" fmla="*/ 5504 w 5504"/>
                    <a:gd name="T33" fmla="*/ 3189 h 31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9">
                      <a:moveTo>
                        <a:pt x="5504" y="1140"/>
                      </a:moveTo>
                      <a:lnTo>
                        <a:pt x="1884" y="1140"/>
                      </a:lnTo>
                      <a:lnTo>
                        <a:pt x="1884" y="0"/>
                      </a:lnTo>
                      <a:lnTo>
                        <a:pt x="942" y="797"/>
                      </a:lnTo>
                      <a:lnTo>
                        <a:pt x="0" y="1595"/>
                      </a:lnTo>
                      <a:lnTo>
                        <a:pt x="942" y="2391"/>
                      </a:lnTo>
                      <a:lnTo>
                        <a:pt x="1884" y="3189"/>
                      </a:lnTo>
                      <a:lnTo>
                        <a:pt x="1884" y="2096"/>
                      </a:lnTo>
                      <a:lnTo>
                        <a:pt x="5504" y="2096"/>
                      </a:lnTo>
                      <a:lnTo>
                        <a:pt x="5504" y="11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31" name="Rectangle 136"/>
              <p:cNvSpPr>
                <a:spLocks noChangeArrowheads="1"/>
              </p:cNvSpPr>
              <p:nvPr/>
            </p:nvSpPr>
            <p:spPr bwMode="auto">
              <a:xfrm>
                <a:off x="1560" y="2199"/>
                <a:ext cx="17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STP</a:t>
                </a:r>
              </a:p>
            </p:txBody>
          </p:sp>
        </p:grpSp>
        <p:grpSp>
          <p:nvGrpSpPr>
            <p:cNvPr id="29" name="Group 121"/>
            <p:cNvGrpSpPr>
              <a:grpSpLocks/>
            </p:cNvGrpSpPr>
            <p:nvPr/>
          </p:nvGrpSpPr>
          <p:grpSpPr bwMode="auto">
            <a:xfrm>
              <a:off x="3219450" y="1843088"/>
              <a:ext cx="165100" cy="306387"/>
              <a:chOff x="1560" y="2096"/>
              <a:chExt cx="172" cy="209"/>
            </a:xfrm>
          </p:grpSpPr>
          <p:grpSp>
            <p:nvGrpSpPr>
              <p:cNvPr id="30" name="Group 122"/>
              <p:cNvGrpSpPr>
                <a:grpSpLocks noChangeAspect="1"/>
              </p:cNvGrpSpPr>
              <p:nvPr/>
            </p:nvGrpSpPr>
            <p:grpSpPr bwMode="auto">
              <a:xfrm>
                <a:off x="1584" y="2096"/>
                <a:ext cx="116" cy="106"/>
                <a:chOff x="1170" y="2833"/>
                <a:chExt cx="502" cy="460"/>
              </a:xfrm>
            </p:grpSpPr>
            <p:sp>
              <p:nvSpPr>
                <p:cNvPr id="217" name="AutoShape 1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170" y="2833"/>
                  <a:ext cx="502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8" name="Rectangle 124"/>
                <p:cNvSpPr>
                  <a:spLocks noChangeArrowheads="1"/>
                </p:cNvSpPr>
                <p:nvPr/>
              </p:nvSpPr>
              <p:spPr bwMode="auto">
                <a:xfrm>
                  <a:off x="1170" y="2895"/>
                  <a:ext cx="418" cy="398"/>
                </a:xfrm>
                <a:prstGeom prst="rect">
                  <a:avLst/>
                </a:pr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99"/>
                    </a:buClr>
                    <a:buSzTx/>
                    <a:buFontTx/>
                    <a:buNone/>
                  </a:pPr>
                  <a:endParaRPr lang="zh-CN" altLang="zh-CN" sz="10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9" name="Rectangle 125"/>
                <p:cNvSpPr>
                  <a:spLocks noChangeArrowheads="1"/>
                </p:cNvSpPr>
                <p:nvPr/>
              </p:nvSpPr>
              <p:spPr bwMode="auto">
                <a:xfrm>
                  <a:off x="1170" y="2895"/>
                  <a:ext cx="418" cy="398"/>
                </a:xfrm>
                <a:prstGeom prst="rect">
                  <a:avLst/>
                </a:pr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99"/>
                    </a:buClr>
                    <a:buSzTx/>
                    <a:buFontTx/>
                    <a:buNone/>
                  </a:pPr>
                  <a:endParaRPr lang="zh-CN" altLang="zh-CN" sz="10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0" name="Freeform 126"/>
                <p:cNvSpPr>
                  <a:spLocks/>
                </p:cNvSpPr>
                <p:nvPr/>
              </p:nvSpPr>
              <p:spPr bwMode="auto">
                <a:xfrm>
                  <a:off x="1588" y="2833"/>
                  <a:ext cx="84" cy="460"/>
                </a:xfrm>
                <a:custGeom>
                  <a:avLst/>
                  <a:gdLst>
                    <a:gd name="T0" fmla="*/ 0 w 2682"/>
                    <a:gd name="T1" fmla="*/ 0 h 14720"/>
                    <a:gd name="T2" fmla="*/ 0 w 2682"/>
                    <a:gd name="T3" fmla="*/ 0 h 14720"/>
                    <a:gd name="T4" fmla="*/ 0 w 2682"/>
                    <a:gd name="T5" fmla="*/ 0 h 14720"/>
                    <a:gd name="T6" fmla="*/ 0 w 2682"/>
                    <a:gd name="T7" fmla="*/ 0 h 14720"/>
                    <a:gd name="T8" fmla="*/ 0 w 2682"/>
                    <a:gd name="T9" fmla="*/ 0 h 14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82"/>
                    <a:gd name="T16" fmla="*/ 0 h 14720"/>
                    <a:gd name="T17" fmla="*/ 2682 w 2682"/>
                    <a:gd name="T18" fmla="*/ 14720 h 14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82" h="14720">
                      <a:moveTo>
                        <a:pt x="2662" y="0"/>
                      </a:moveTo>
                      <a:lnTo>
                        <a:pt x="0" y="1999"/>
                      </a:lnTo>
                      <a:lnTo>
                        <a:pt x="0" y="14720"/>
                      </a:lnTo>
                      <a:lnTo>
                        <a:pt x="2682" y="12709"/>
                      </a:lnTo>
                      <a:lnTo>
                        <a:pt x="2662" y="0"/>
                      </a:lnTo>
                      <a:close/>
                    </a:path>
                  </a:pathLst>
                </a:custGeom>
                <a:solidFill>
                  <a:srgbClr val="325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1" name="Freeform 127"/>
                <p:cNvSpPr>
                  <a:spLocks/>
                </p:cNvSpPr>
                <p:nvPr/>
              </p:nvSpPr>
              <p:spPr bwMode="auto">
                <a:xfrm>
                  <a:off x="1588" y="2833"/>
                  <a:ext cx="84" cy="460"/>
                </a:xfrm>
                <a:custGeom>
                  <a:avLst/>
                  <a:gdLst>
                    <a:gd name="T0" fmla="*/ 0 w 2682"/>
                    <a:gd name="T1" fmla="*/ 0 h 14720"/>
                    <a:gd name="T2" fmla="*/ 0 w 2682"/>
                    <a:gd name="T3" fmla="*/ 0 h 14720"/>
                    <a:gd name="T4" fmla="*/ 0 w 2682"/>
                    <a:gd name="T5" fmla="*/ 0 h 14720"/>
                    <a:gd name="T6" fmla="*/ 0 w 2682"/>
                    <a:gd name="T7" fmla="*/ 0 h 14720"/>
                    <a:gd name="T8" fmla="*/ 0 w 2682"/>
                    <a:gd name="T9" fmla="*/ 0 h 14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82"/>
                    <a:gd name="T16" fmla="*/ 0 h 14720"/>
                    <a:gd name="T17" fmla="*/ 2682 w 2682"/>
                    <a:gd name="T18" fmla="*/ 14720 h 14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82" h="14720">
                      <a:moveTo>
                        <a:pt x="2662" y="0"/>
                      </a:moveTo>
                      <a:lnTo>
                        <a:pt x="0" y="1999"/>
                      </a:lnTo>
                      <a:lnTo>
                        <a:pt x="0" y="14720"/>
                      </a:lnTo>
                      <a:lnTo>
                        <a:pt x="2682" y="12709"/>
                      </a:lnTo>
                      <a:lnTo>
                        <a:pt x="2662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2" name="Freeform 128"/>
                <p:cNvSpPr>
                  <a:spLocks/>
                </p:cNvSpPr>
                <p:nvPr/>
              </p:nvSpPr>
              <p:spPr bwMode="auto">
                <a:xfrm>
                  <a:off x="1170" y="2833"/>
                  <a:ext cx="501" cy="62"/>
                </a:xfrm>
                <a:custGeom>
                  <a:avLst/>
                  <a:gdLst>
                    <a:gd name="T0" fmla="*/ 0 w 16044"/>
                    <a:gd name="T1" fmla="*/ 0 h 1999"/>
                    <a:gd name="T2" fmla="*/ 0 w 16044"/>
                    <a:gd name="T3" fmla="*/ 0 h 1999"/>
                    <a:gd name="T4" fmla="*/ 0 w 16044"/>
                    <a:gd name="T5" fmla="*/ 0 h 1999"/>
                    <a:gd name="T6" fmla="*/ 0 w 16044"/>
                    <a:gd name="T7" fmla="*/ 0 h 1999"/>
                    <a:gd name="T8" fmla="*/ 0 w 16044"/>
                    <a:gd name="T9" fmla="*/ 0 h 19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44"/>
                    <a:gd name="T16" fmla="*/ 0 h 1999"/>
                    <a:gd name="T17" fmla="*/ 16044 w 16044"/>
                    <a:gd name="T18" fmla="*/ 1999 h 19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44" h="1999">
                      <a:moveTo>
                        <a:pt x="0" y="1999"/>
                      </a:moveTo>
                      <a:lnTo>
                        <a:pt x="13382" y="1999"/>
                      </a:lnTo>
                      <a:lnTo>
                        <a:pt x="16044" y="0"/>
                      </a:lnTo>
                      <a:lnTo>
                        <a:pt x="2670" y="27"/>
                      </a:lnTo>
                      <a:lnTo>
                        <a:pt x="0" y="1999"/>
                      </a:lnTo>
                      <a:close/>
                    </a:path>
                  </a:pathLst>
                </a:custGeom>
                <a:solidFill>
                  <a:srgbClr val="5781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3" name="Freeform 129"/>
                <p:cNvSpPr>
                  <a:spLocks/>
                </p:cNvSpPr>
                <p:nvPr/>
              </p:nvSpPr>
              <p:spPr bwMode="auto">
                <a:xfrm>
                  <a:off x="1170" y="2833"/>
                  <a:ext cx="501" cy="62"/>
                </a:xfrm>
                <a:custGeom>
                  <a:avLst/>
                  <a:gdLst>
                    <a:gd name="T0" fmla="*/ 0 w 16044"/>
                    <a:gd name="T1" fmla="*/ 0 h 1999"/>
                    <a:gd name="T2" fmla="*/ 0 w 16044"/>
                    <a:gd name="T3" fmla="*/ 0 h 1999"/>
                    <a:gd name="T4" fmla="*/ 0 w 16044"/>
                    <a:gd name="T5" fmla="*/ 0 h 1999"/>
                    <a:gd name="T6" fmla="*/ 0 w 16044"/>
                    <a:gd name="T7" fmla="*/ 0 h 1999"/>
                    <a:gd name="T8" fmla="*/ 0 w 16044"/>
                    <a:gd name="T9" fmla="*/ 0 h 19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44"/>
                    <a:gd name="T16" fmla="*/ 0 h 1999"/>
                    <a:gd name="T17" fmla="*/ 16044 w 16044"/>
                    <a:gd name="T18" fmla="*/ 1999 h 19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44" h="1999">
                      <a:moveTo>
                        <a:pt x="0" y="1999"/>
                      </a:moveTo>
                      <a:lnTo>
                        <a:pt x="13382" y="1999"/>
                      </a:lnTo>
                      <a:lnTo>
                        <a:pt x="16044" y="0"/>
                      </a:lnTo>
                      <a:lnTo>
                        <a:pt x="2670" y="27"/>
                      </a:lnTo>
                      <a:lnTo>
                        <a:pt x="0" y="1999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4" name="Freeform 130"/>
                <p:cNvSpPr>
                  <a:spLocks noEditPoints="1"/>
                </p:cNvSpPr>
                <p:nvPr/>
              </p:nvSpPr>
              <p:spPr bwMode="auto">
                <a:xfrm>
                  <a:off x="1218" y="2935"/>
                  <a:ext cx="340" cy="340"/>
                </a:xfrm>
                <a:custGeom>
                  <a:avLst/>
                  <a:gdLst>
                    <a:gd name="T0" fmla="*/ 0 w 10864"/>
                    <a:gd name="T1" fmla="*/ 0 h 10855"/>
                    <a:gd name="T2" fmla="*/ 0 w 10864"/>
                    <a:gd name="T3" fmla="*/ 0 h 10855"/>
                    <a:gd name="T4" fmla="*/ 0 w 10864"/>
                    <a:gd name="T5" fmla="*/ 0 h 10855"/>
                    <a:gd name="T6" fmla="*/ 0 w 10864"/>
                    <a:gd name="T7" fmla="*/ 0 h 10855"/>
                    <a:gd name="T8" fmla="*/ 0 w 10864"/>
                    <a:gd name="T9" fmla="*/ 0 h 10855"/>
                    <a:gd name="T10" fmla="*/ 0 w 10864"/>
                    <a:gd name="T11" fmla="*/ 0 h 10855"/>
                    <a:gd name="T12" fmla="*/ 0 w 10864"/>
                    <a:gd name="T13" fmla="*/ 0 h 10855"/>
                    <a:gd name="T14" fmla="*/ 0 w 10864"/>
                    <a:gd name="T15" fmla="*/ 0 h 10855"/>
                    <a:gd name="T16" fmla="*/ 0 w 10864"/>
                    <a:gd name="T17" fmla="*/ 0 h 10855"/>
                    <a:gd name="T18" fmla="*/ 0 w 10864"/>
                    <a:gd name="T19" fmla="*/ 0 h 10855"/>
                    <a:gd name="T20" fmla="*/ 0 w 10864"/>
                    <a:gd name="T21" fmla="*/ 0 h 10855"/>
                    <a:gd name="T22" fmla="*/ 0 w 10864"/>
                    <a:gd name="T23" fmla="*/ 0 h 10855"/>
                    <a:gd name="T24" fmla="*/ 0 w 10864"/>
                    <a:gd name="T25" fmla="*/ 0 h 10855"/>
                    <a:gd name="T26" fmla="*/ 0 w 10864"/>
                    <a:gd name="T27" fmla="*/ 0 h 10855"/>
                    <a:gd name="T28" fmla="*/ 0 w 10864"/>
                    <a:gd name="T29" fmla="*/ 0 h 10855"/>
                    <a:gd name="T30" fmla="*/ 0 w 10864"/>
                    <a:gd name="T31" fmla="*/ 0 h 10855"/>
                    <a:gd name="T32" fmla="*/ 0 w 10864"/>
                    <a:gd name="T33" fmla="*/ 0 h 10855"/>
                    <a:gd name="T34" fmla="*/ 0 w 10864"/>
                    <a:gd name="T35" fmla="*/ 0 h 10855"/>
                    <a:gd name="T36" fmla="*/ 0 w 10864"/>
                    <a:gd name="T37" fmla="*/ 0 h 10855"/>
                    <a:gd name="T38" fmla="*/ 0 w 10864"/>
                    <a:gd name="T39" fmla="*/ 0 h 10855"/>
                    <a:gd name="T40" fmla="*/ 0 w 10864"/>
                    <a:gd name="T41" fmla="*/ 0 h 10855"/>
                    <a:gd name="T42" fmla="*/ 0 w 10864"/>
                    <a:gd name="T43" fmla="*/ 0 h 10855"/>
                    <a:gd name="T44" fmla="*/ 0 w 10864"/>
                    <a:gd name="T45" fmla="*/ 0 h 10855"/>
                    <a:gd name="T46" fmla="*/ 0 w 10864"/>
                    <a:gd name="T47" fmla="*/ 0 h 10855"/>
                    <a:gd name="T48" fmla="*/ 0 w 10864"/>
                    <a:gd name="T49" fmla="*/ 0 h 10855"/>
                    <a:gd name="T50" fmla="*/ 0 w 10864"/>
                    <a:gd name="T51" fmla="*/ 0 h 10855"/>
                    <a:gd name="T52" fmla="*/ 0 w 10864"/>
                    <a:gd name="T53" fmla="*/ 0 h 10855"/>
                    <a:gd name="T54" fmla="*/ 0 w 10864"/>
                    <a:gd name="T55" fmla="*/ 0 h 10855"/>
                    <a:gd name="T56" fmla="*/ 0 w 10864"/>
                    <a:gd name="T57" fmla="*/ 0 h 10855"/>
                    <a:gd name="T58" fmla="*/ 0 w 10864"/>
                    <a:gd name="T59" fmla="*/ 0 h 10855"/>
                    <a:gd name="T60" fmla="*/ 0 w 10864"/>
                    <a:gd name="T61" fmla="*/ 0 h 10855"/>
                    <a:gd name="T62" fmla="*/ 0 w 10864"/>
                    <a:gd name="T63" fmla="*/ 0 h 10855"/>
                    <a:gd name="T64" fmla="*/ 0 w 10864"/>
                    <a:gd name="T65" fmla="*/ 0 h 10855"/>
                    <a:gd name="T66" fmla="*/ 0 w 10864"/>
                    <a:gd name="T67" fmla="*/ 0 h 10855"/>
                    <a:gd name="T68" fmla="*/ 0 w 10864"/>
                    <a:gd name="T69" fmla="*/ 0 h 10855"/>
                    <a:gd name="T70" fmla="*/ 0 w 10864"/>
                    <a:gd name="T71" fmla="*/ 0 h 10855"/>
                    <a:gd name="T72" fmla="*/ 0 w 10864"/>
                    <a:gd name="T73" fmla="*/ 0 h 10855"/>
                    <a:gd name="T74" fmla="*/ 0 w 10864"/>
                    <a:gd name="T75" fmla="*/ 0 h 10855"/>
                    <a:gd name="T76" fmla="*/ 0 w 10864"/>
                    <a:gd name="T77" fmla="*/ 0 h 10855"/>
                    <a:gd name="T78" fmla="*/ 0 w 10864"/>
                    <a:gd name="T79" fmla="*/ 0 h 10855"/>
                    <a:gd name="T80" fmla="*/ 0 w 10864"/>
                    <a:gd name="T81" fmla="*/ 0 h 10855"/>
                    <a:gd name="T82" fmla="*/ 0 w 10864"/>
                    <a:gd name="T83" fmla="*/ 0 h 10855"/>
                    <a:gd name="T84" fmla="*/ 0 w 10864"/>
                    <a:gd name="T85" fmla="*/ 0 h 10855"/>
                    <a:gd name="T86" fmla="*/ 0 w 10864"/>
                    <a:gd name="T87" fmla="*/ 0 h 10855"/>
                    <a:gd name="T88" fmla="*/ 0 w 10864"/>
                    <a:gd name="T89" fmla="*/ 0 h 10855"/>
                    <a:gd name="T90" fmla="*/ 0 w 10864"/>
                    <a:gd name="T91" fmla="*/ 0 h 10855"/>
                    <a:gd name="T92" fmla="*/ 0 w 10864"/>
                    <a:gd name="T93" fmla="*/ 0 h 10855"/>
                    <a:gd name="T94" fmla="*/ 0 w 10864"/>
                    <a:gd name="T95" fmla="*/ 0 h 10855"/>
                    <a:gd name="T96" fmla="*/ 0 w 10864"/>
                    <a:gd name="T97" fmla="*/ 0 h 10855"/>
                    <a:gd name="T98" fmla="*/ 0 w 10864"/>
                    <a:gd name="T99" fmla="*/ 0 h 10855"/>
                    <a:gd name="T100" fmla="*/ 0 w 10864"/>
                    <a:gd name="T101" fmla="*/ 0 h 1085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864"/>
                    <a:gd name="T154" fmla="*/ 0 h 10855"/>
                    <a:gd name="T155" fmla="*/ 10864 w 10864"/>
                    <a:gd name="T156" fmla="*/ 10855 h 1085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864" h="10855">
                      <a:moveTo>
                        <a:pt x="5432" y="0"/>
                      </a:moveTo>
                      <a:lnTo>
                        <a:pt x="5711" y="8"/>
                      </a:lnTo>
                      <a:lnTo>
                        <a:pt x="5986" y="28"/>
                      </a:lnTo>
                      <a:lnTo>
                        <a:pt x="6257" y="63"/>
                      </a:lnTo>
                      <a:lnTo>
                        <a:pt x="6524" y="111"/>
                      </a:lnTo>
                      <a:lnTo>
                        <a:pt x="6786" y="172"/>
                      </a:lnTo>
                      <a:lnTo>
                        <a:pt x="7044" y="245"/>
                      </a:lnTo>
                      <a:lnTo>
                        <a:pt x="7296" y="331"/>
                      </a:lnTo>
                      <a:lnTo>
                        <a:pt x="7543" y="428"/>
                      </a:lnTo>
                      <a:lnTo>
                        <a:pt x="7783" y="537"/>
                      </a:lnTo>
                      <a:lnTo>
                        <a:pt x="8017" y="657"/>
                      </a:lnTo>
                      <a:lnTo>
                        <a:pt x="8245" y="788"/>
                      </a:lnTo>
                      <a:lnTo>
                        <a:pt x="8465" y="930"/>
                      </a:lnTo>
                      <a:lnTo>
                        <a:pt x="8679" y="1081"/>
                      </a:lnTo>
                      <a:lnTo>
                        <a:pt x="8884" y="1243"/>
                      </a:lnTo>
                      <a:lnTo>
                        <a:pt x="9081" y="1413"/>
                      </a:lnTo>
                      <a:lnTo>
                        <a:pt x="9270" y="1593"/>
                      </a:lnTo>
                      <a:lnTo>
                        <a:pt x="9450" y="1781"/>
                      </a:lnTo>
                      <a:lnTo>
                        <a:pt x="9620" y="1979"/>
                      </a:lnTo>
                      <a:lnTo>
                        <a:pt x="9782" y="2184"/>
                      </a:lnTo>
                      <a:lnTo>
                        <a:pt x="9934" y="2397"/>
                      </a:lnTo>
                      <a:lnTo>
                        <a:pt x="10075" y="2617"/>
                      </a:lnTo>
                      <a:lnTo>
                        <a:pt x="10207" y="2845"/>
                      </a:lnTo>
                      <a:lnTo>
                        <a:pt x="10327" y="3078"/>
                      </a:lnTo>
                      <a:lnTo>
                        <a:pt x="10436" y="3318"/>
                      </a:lnTo>
                      <a:lnTo>
                        <a:pt x="10533" y="3565"/>
                      </a:lnTo>
                      <a:lnTo>
                        <a:pt x="10619" y="3817"/>
                      </a:lnTo>
                      <a:lnTo>
                        <a:pt x="10693" y="4074"/>
                      </a:lnTo>
                      <a:lnTo>
                        <a:pt x="10753" y="4336"/>
                      </a:lnTo>
                      <a:lnTo>
                        <a:pt x="10801" y="4603"/>
                      </a:lnTo>
                      <a:lnTo>
                        <a:pt x="10835" y="4874"/>
                      </a:lnTo>
                      <a:lnTo>
                        <a:pt x="10856" y="5149"/>
                      </a:lnTo>
                      <a:lnTo>
                        <a:pt x="10864" y="5428"/>
                      </a:lnTo>
                      <a:lnTo>
                        <a:pt x="10856" y="5706"/>
                      </a:lnTo>
                      <a:lnTo>
                        <a:pt x="10835" y="5981"/>
                      </a:lnTo>
                      <a:lnTo>
                        <a:pt x="10801" y="6252"/>
                      </a:lnTo>
                      <a:lnTo>
                        <a:pt x="10753" y="6519"/>
                      </a:lnTo>
                      <a:lnTo>
                        <a:pt x="10693" y="6782"/>
                      </a:lnTo>
                      <a:lnTo>
                        <a:pt x="10619" y="7039"/>
                      </a:lnTo>
                      <a:lnTo>
                        <a:pt x="10533" y="7290"/>
                      </a:lnTo>
                      <a:lnTo>
                        <a:pt x="10436" y="7537"/>
                      </a:lnTo>
                      <a:lnTo>
                        <a:pt x="10327" y="7777"/>
                      </a:lnTo>
                      <a:lnTo>
                        <a:pt x="10207" y="8011"/>
                      </a:lnTo>
                      <a:lnTo>
                        <a:pt x="10075" y="8238"/>
                      </a:lnTo>
                      <a:lnTo>
                        <a:pt x="9934" y="8459"/>
                      </a:lnTo>
                      <a:lnTo>
                        <a:pt x="9782" y="8672"/>
                      </a:lnTo>
                      <a:lnTo>
                        <a:pt x="9620" y="8876"/>
                      </a:lnTo>
                      <a:lnTo>
                        <a:pt x="9450" y="9074"/>
                      </a:lnTo>
                      <a:lnTo>
                        <a:pt x="9270" y="9262"/>
                      </a:lnTo>
                      <a:lnTo>
                        <a:pt x="9081" y="9442"/>
                      </a:lnTo>
                      <a:lnTo>
                        <a:pt x="8884" y="9613"/>
                      </a:lnTo>
                      <a:lnTo>
                        <a:pt x="8679" y="9774"/>
                      </a:lnTo>
                      <a:lnTo>
                        <a:pt x="8465" y="9925"/>
                      </a:lnTo>
                      <a:lnTo>
                        <a:pt x="8245" y="10068"/>
                      </a:lnTo>
                      <a:lnTo>
                        <a:pt x="8017" y="10198"/>
                      </a:lnTo>
                      <a:lnTo>
                        <a:pt x="7783" y="10319"/>
                      </a:lnTo>
                      <a:lnTo>
                        <a:pt x="7543" y="10427"/>
                      </a:lnTo>
                      <a:lnTo>
                        <a:pt x="7296" y="10524"/>
                      </a:lnTo>
                      <a:lnTo>
                        <a:pt x="7044" y="10610"/>
                      </a:lnTo>
                      <a:lnTo>
                        <a:pt x="6786" y="10684"/>
                      </a:lnTo>
                      <a:lnTo>
                        <a:pt x="6524" y="10744"/>
                      </a:lnTo>
                      <a:lnTo>
                        <a:pt x="6257" y="10792"/>
                      </a:lnTo>
                      <a:lnTo>
                        <a:pt x="5986" y="10827"/>
                      </a:lnTo>
                      <a:lnTo>
                        <a:pt x="5711" y="10848"/>
                      </a:lnTo>
                      <a:lnTo>
                        <a:pt x="5432" y="10855"/>
                      </a:lnTo>
                      <a:lnTo>
                        <a:pt x="5153" y="10848"/>
                      </a:lnTo>
                      <a:lnTo>
                        <a:pt x="4878" y="10827"/>
                      </a:lnTo>
                      <a:lnTo>
                        <a:pt x="4607" y="10792"/>
                      </a:lnTo>
                      <a:lnTo>
                        <a:pt x="4339" y="10744"/>
                      </a:lnTo>
                      <a:lnTo>
                        <a:pt x="4076" y="10684"/>
                      </a:lnTo>
                      <a:lnTo>
                        <a:pt x="3819" y="10610"/>
                      </a:lnTo>
                      <a:lnTo>
                        <a:pt x="3567" y="10524"/>
                      </a:lnTo>
                      <a:lnTo>
                        <a:pt x="3320" y="10427"/>
                      </a:lnTo>
                      <a:lnTo>
                        <a:pt x="3080" y="10319"/>
                      </a:lnTo>
                      <a:lnTo>
                        <a:pt x="2846" y="10198"/>
                      </a:lnTo>
                      <a:lnTo>
                        <a:pt x="2619" y="10068"/>
                      </a:lnTo>
                      <a:lnTo>
                        <a:pt x="2398" y="9925"/>
                      </a:lnTo>
                      <a:lnTo>
                        <a:pt x="2185" y="9774"/>
                      </a:lnTo>
                      <a:lnTo>
                        <a:pt x="1980" y="9613"/>
                      </a:lnTo>
                      <a:lnTo>
                        <a:pt x="1782" y="9442"/>
                      </a:lnTo>
                      <a:lnTo>
                        <a:pt x="1593" y="9262"/>
                      </a:lnTo>
                      <a:lnTo>
                        <a:pt x="1414" y="9074"/>
                      </a:lnTo>
                      <a:lnTo>
                        <a:pt x="1243" y="8876"/>
                      </a:lnTo>
                      <a:lnTo>
                        <a:pt x="1081" y="8672"/>
                      </a:lnTo>
                      <a:lnTo>
                        <a:pt x="930" y="8459"/>
                      </a:lnTo>
                      <a:lnTo>
                        <a:pt x="787" y="8238"/>
                      </a:lnTo>
                      <a:lnTo>
                        <a:pt x="657" y="8011"/>
                      </a:lnTo>
                      <a:lnTo>
                        <a:pt x="536" y="7777"/>
                      </a:lnTo>
                      <a:lnTo>
                        <a:pt x="428" y="7537"/>
                      </a:lnTo>
                      <a:lnTo>
                        <a:pt x="330" y="7290"/>
                      </a:lnTo>
                      <a:lnTo>
                        <a:pt x="244" y="7039"/>
                      </a:lnTo>
                      <a:lnTo>
                        <a:pt x="171" y="6782"/>
                      </a:lnTo>
                      <a:lnTo>
                        <a:pt x="111" y="6519"/>
                      </a:lnTo>
                      <a:lnTo>
                        <a:pt x="62" y="6252"/>
                      </a:lnTo>
                      <a:lnTo>
                        <a:pt x="27" y="5981"/>
                      </a:lnTo>
                      <a:lnTo>
                        <a:pt x="7" y="5706"/>
                      </a:lnTo>
                      <a:lnTo>
                        <a:pt x="0" y="5428"/>
                      </a:lnTo>
                      <a:lnTo>
                        <a:pt x="7" y="5149"/>
                      </a:lnTo>
                      <a:lnTo>
                        <a:pt x="27" y="4874"/>
                      </a:lnTo>
                      <a:lnTo>
                        <a:pt x="62" y="4603"/>
                      </a:lnTo>
                      <a:lnTo>
                        <a:pt x="111" y="4336"/>
                      </a:lnTo>
                      <a:lnTo>
                        <a:pt x="171" y="4074"/>
                      </a:lnTo>
                      <a:lnTo>
                        <a:pt x="244" y="3817"/>
                      </a:lnTo>
                      <a:lnTo>
                        <a:pt x="330" y="3565"/>
                      </a:lnTo>
                      <a:lnTo>
                        <a:pt x="428" y="3318"/>
                      </a:lnTo>
                      <a:lnTo>
                        <a:pt x="536" y="3078"/>
                      </a:lnTo>
                      <a:lnTo>
                        <a:pt x="657" y="2845"/>
                      </a:lnTo>
                      <a:lnTo>
                        <a:pt x="787" y="2617"/>
                      </a:lnTo>
                      <a:lnTo>
                        <a:pt x="930" y="2397"/>
                      </a:lnTo>
                      <a:lnTo>
                        <a:pt x="1081" y="2184"/>
                      </a:lnTo>
                      <a:lnTo>
                        <a:pt x="1243" y="1979"/>
                      </a:lnTo>
                      <a:lnTo>
                        <a:pt x="1414" y="1781"/>
                      </a:lnTo>
                      <a:lnTo>
                        <a:pt x="1593" y="1593"/>
                      </a:lnTo>
                      <a:lnTo>
                        <a:pt x="1782" y="1413"/>
                      </a:lnTo>
                      <a:lnTo>
                        <a:pt x="1980" y="1243"/>
                      </a:lnTo>
                      <a:lnTo>
                        <a:pt x="2185" y="1081"/>
                      </a:lnTo>
                      <a:lnTo>
                        <a:pt x="2398" y="930"/>
                      </a:lnTo>
                      <a:lnTo>
                        <a:pt x="2619" y="788"/>
                      </a:lnTo>
                      <a:lnTo>
                        <a:pt x="2846" y="657"/>
                      </a:lnTo>
                      <a:lnTo>
                        <a:pt x="3080" y="537"/>
                      </a:lnTo>
                      <a:lnTo>
                        <a:pt x="3320" y="428"/>
                      </a:lnTo>
                      <a:lnTo>
                        <a:pt x="3567" y="331"/>
                      </a:lnTo>
                      <a:lnTo>
                        <a:pt x="3819" y="245"/>
                      </a:lnTo>
                      <a:lnTo>
                        <a:pt x="4076" y="172"/>
                      </a:lnTo>
                      <a:lnTo>
                        <a:pt x="4339" y="111"/>
                      </a:lnTo>
                      <a:lnTo>
                        <a:pt x="4607" y="63"/>
                      </a:lnTo>
                      <a:lnTo>
                        <a:pt x="4878" y="28"/>
                      </a:lnTo>
                      <a:lnTo>
                        <a:pt x="5153" y="8"/>
                      </a:lnTo>
                      <a:lnTo>
                        <a:pt x="5432" y="0"/>
                      </a:lnTo>
                      <a:close/>
                      <a:moveTo>
                        <a:pt x="5432" y="1221"/>
                      </a:moveTo>
                      <a:lnTo>
                        <a:pt x="5648" y="1227"/>
                      </a:lnTo>
                      <a:lnTo>
                        <a:pt x="5862" y="1243"/>
                      </a:lnTo>
                      <a:lnTo>
                        <a:pt x="6071" y="1270"/>
                      </a:lnTo>
                      <a:lnTo>
                        <a:pt x="6278" y="1307"/>
                      </a:lnTo>
                      <a:lnTo>
                        <a:pt x="6482" y="1354"/>
                      </a:lnTo>
                      <a:lnTo>
                        <a:pt x="6682" y="1410"/>
                      </a:lnTo>
                      <a:lnTo>
                        <a:pt x="6877" y="1477"/>
                      </a:lnTo>
                      <a:lnTo>
                        <a:pt x="7068" y="1553"/>
                      </a:lnTo>
                      <a:lnTo>
                        <a:pt x="7254" y="1637"/>
                      </a:lnTo>
                      <a:lnTo>
                        <a:pt x="7436" y="1730"/>
                      </a:lnTo>
                      <a:lnTo>
                        <a:pt x="7612" y="1832"/>
                      </a:lnTo>
                      <a:lnTo>
                        <a:pt x="7783" y="1941"/>
                      </a:lnTo>
                      <a:lnTo>
                        <a:pt x="7948" y="2058"/>
                      </a:lnTo>
                      <a:lnTo>
                        <a:pt x="8107" y="2184"/>
                      </a:lnTo>
                      <a:lnTo>
                        <a:pt x="8260" y="2316"/>
                      </a:lnTo>
                      <a:lnTo>
                        <a:pt x="8407" y="2456"/>
                      </a:lnTo>
                      <a:lnTo>
                        <a:pt x="8546" y="2602"/>
                      </a:lnTo>
                      <a:lnTo>
                        <a:pt x="8679" y="2754"/>
                      </a:lnTo>
                      <a:lnTo>
                        <a:pt x="8804" y="2914"/>
                      </a:lnTo>
                      <a:lnTo>
                        <a:pt x="8922" y="3078"/>
                      </a:lnTo>
                      <a:lnTo>
                        <a:pt x="9031" y="3249"/>
                      </a:lnTo>
                      <a:lnTo>
                        <a:pt x="9133" y="3425"/>
                      </a:lnTo>
                      <a:lnTo>
                        <a:pt x="9226" y="3607"/>
                      </a:lnTo>
                      <a:lnTo>
                        <a:pt x="9310" y="3793"/>
                      </a:lnTo>
                      <a:lnTo>
                        <a:pt x="9387" y="3984"/>
                      </a:lnTo>
                      <a:lnTo>
                        <a:pt x="9453" y="4179"/>
                      </a:lnTo>
                      <a:lnTo>
                        <a:pt x="9509" y="4378"/>
                      </a:lnTo>
                      <a:lnTo>
                        <a:pt x="9556" y="4582"/>
                      </a:lnTo>
                      <a:lnTo>
                        <a:pt x="9593" y="4789"/>
                      </a:lnTo>
                      <a:lnTo>
                        <a:pt x="9620" y="4998"/>
                      </a:lnTo>
                      <a:lnTo>
                        <a:pt x="9637" y="5212"/>
                      </a:lnTo>
                      <a:lnTo>
                        <a:pt x="9643" y="5428"/>
                      </a:lnTo>
                      <a:lnTo>
                        <a:pt x="9637" y="5643"/>
                      </a:lnTo>
                      <a:lnTo>
                        <a:pt x="9620" y="5857"/>
                      </a:lnTo>
                      <a:lnTo>
                        <a:pt x="9593" y="6067"/>
                      </a:lnTo>
                      <a:lnTo>
                        <a:pt x="9556" y="6273"/>
                      </a:lnTo>
                      <a:lnTo>
                        <a:pt x="9509" y="6477"/>
                      </a:lnTo>
                      <a:lnTo>
                        <a:pt x="9453" y="6676"/>
                      </a:lnTo>
                      <a:lnTo>
                        <a:pt x="9387" y="6872"/>
                      </a:lnTo>
                      <a:lnTo>
                        <a:pt x="9310" y="7063"/>
                      </a:lnTo>
                      <a:lnTo>
                        <a:pt x="9226" y="7249"/>
                      </a:lnTo>
                      <a:lnTo>
                        <a:pt x="9133" y="7430"/>
                      </a:lnTo>
                      <a:lnTo>
                        <a:pt x="9031" y="7606"/>
                      </a:lnTo>
                      <a:lnTo>
                        <a:pt x="8922" y="7777"/>
                      </a:lnTo>
                      <a:lnTo>
                        <a:pt x="8804" y="7942"/>
                      </a:lnTo>
                      <a:lnTo>
                        <a:pt x="8679" y="8101"/>
                      </a:lnTo>
                      <a:lnTo>
                        <a:pt x="8546" y="8254"/>
                      </a:lnTo>
                      <a:lnTo>
                        <a:pt x="8407" y="8400"/>
                      </a:lnTo>
                      <a:lnTo>
                        <a:pt x="8260" y="8539"/>
                      </a:lnTo>
                      <a:lnTo>
                        <a:pt x="8107" y="8672"/>
                      </a:lnTo>
                      <a:lnTo>
                        <a:pt x="7948" y="8797"/>
                      </a:lnTo>
                      <a:lnTo>
                        <a:pt x="7783" y="8914"/>
                      </a:lnTo>
                      <a:lnTo>
                        <a:pt x="7612" y="9025"/>
                      </a:lnTo>
                      <a:lnTo>
                        <a:pt x="7436" y="9126"/>
                      </a:lnTo>
                      <a:lnTo>
                        <a:pt x="7254" y="9219"/>
                      </a:lnTo>
                      <a:lnTo>
                        <a:pt x="7068" y="9303"/>
                      </a:lnTo>
                      <a:lnTo>
                        <a:pt x="6877" y="9379"/>
                      </a:lnTo>
                      <a:lnTo>
                        <a:pt x="6682" y="9445"/>
                      </a:lnTo>
                      <a:lnTo>
                        <a:pt x="6482" y="9502"/>
                      </a:lnTo>
                      <a:lnTo>
                        <a:pt x="6278" y="9549"/>
                      </a:lnTo>
                      <a:lnTo>
                        <a:pt x="6071" y="9586"/>
                      </a:lnTo>
                      <a:lnTo>
                        <a:pt x="5862" y="9612"/>
                      </a:lnTo>
                      <a:lnTo>
                        <a:pt x="5648" y="9629"/>
                      </a:lnTo>
                      <a:lnTo>
                        <a:pt x="5432" y="9634"/>
                      </a:lnTo>
                      <a:lnTo>
                        <a:pt x="5216" y="9629"/>
                      </a:lnTo>
                      <a:lnTo>
                        <a:pt x="5002" y="9612"/>
                      </a:lnTo>
                      <a:lnTo>
                        <a:pt x="4792" y="9586"/>
                      </a:lnTo>
                      <a:lnTo>
                        <a:pt x="4585" y="9549"/>
                      </a:lnTo>
                      <a:lnTo>
                        <a:pt x="4382" y="9502"/>
                      </a:lnTo>
                      <a:lnTo>
                        <a:pt x="4182" y="9445"/>
                      </a:lnTo>
                      <a:lnTo>
                        <a:pt x="3986" y="9379"/>
                      </a:lnTo>
                      <a:lnTo>
                        <a:pt x="3795" y="9303"/>
                      </a:lnTo>
                      <a:lnTo>
                        <a:pt x="3609" y="9219"/>
                      </a:lnTo>
                      <a:lnTo>
                        <a:pt x="3428" y="9126"/>
                      </a:lnTo>
                      <a:lnTo>
                        <a:pt x="3251" y="9025"/>
                      </a:lnTo>
                      <a:lnTo>
                        <a:pt x="3080" y="8914"/>
                      </a:lnTo>
                      <a:lnTo>
                        <a:pt x="2915" y="8797"/>
                      </a:lnTo>
                      <a:lnTo>
                        <a:pt x="2756" y="8672"/>
                      </a:lnTo>
                      <a:lnTo>
                        <a:pt x="2604" y="8539"/>
                      </a:lnTo>
                      <a:lnTo>
                        <a:pt x="2457" y="8400"/>
                      </a:lnTo>
                      <a:lnTo>
                        <a:pt x="2317" y="8254"/>
                      </a:lnTo>
                      <a:lnTo>
                        <a:pt x="2185" y="8101"/>
                      </a:lnTo>
                      <a:lnTo>
                        <a:pt x="2059" y="7942"/>
                      </a:lnTo>
                      <a:lnTo>
                        <a:pt x="1942" y="7777"/>
                      </a:lnTo>
                      <a:lnTo>
                        <a:pt x="1832" y="7606"/>
                      </a:lnTo>
                      <a:lnTo>
                        <a:pt x="1730" y="7430"/>
                      </a:lnTo>
                      <a:lnTo>
                        <a:pt x="1638" y="7249"/>
                      </a:lnTo>
                      <a:lnTo>
                        <a:pt x="1552" y="7063"/>
                      </a:lnTo>
                      <a:lnTo>
                        <a:pt x="1477" y="6872"/>
                      </a:lnTo>
                      <a:lnTo>
                        <a:pt x="1411" y="6676"/>
                      </a:lnTo>
                      <a:lnTo>
                        <a:pt x="1354" y="6477"/>
                      </a:lnTo>
                      <a:lnTo>
                        <a:pt x="1306" y="6273"/>
                      </a:lnTo>
                      <a:lnTo>
                        <a:pt x="1269" y="6067"/>
                      </a:lnTo>
                      <a:lnTo>
                        <a:pt x="1243" y="5857"/>
                      </a:lnTo>
                      <a:lnTo>
                        <a:pt x="1226" y="5643"/>
                      </a:lnTo>
                      <a:lnTo>
                        <a:pt x="1221" y="5428"/>
                      </a:lnTo>
                      <a:lnTo>
                        <a:pt x="1226" y="5212"/>
                      </a:lnTo>
                      <a:lnTo>
                        <a:pt x="1243" y="4998"/>
                      </a:lnTo>
                      <a:lnTo>
                        <a:pt x="1269" y="4789"/>
                      </a:lnTo>
                      <a:lnTo>
                        <a:pt x="1306" y="4582"/>
                      </a:lnTo>
                      <a:lnTo>
                        <a:pt x="1354" y="4378"/>
                      </a:lnTo>
                      <a:lnTo>
                        <a:pt x="1411" y="4179"/>
                      </a:lnTo>
                      <a:lnTo>
                        <a:pt x="1477" y="3984"/>
                      </a:lnTo>
                      <a:lnTo>
                        <a:pt x="1552" y="3793"/>
                      </a:lnTo>
                      <a:lnTo>
                        <a:pt x="1638" y="3607"/>
                      </a:lnTo>
                      <a:lnTo>
                        <a:pt x="1730" y="3425"/>
                      </a:lnTo>
                      <a:lnTo>
                        <a:pt x="1832" y="3249"/>
                      </a:lnTo>
                      <a:lnTo>
                        <a:pt x="1942" y="3078"/>
                      </a:lnTo>
                      <a:lnTo>
                        <a:pt x="2059" y="2914"/>
                      </a:lnTo>
                      <a:lnTo>
                        <a:pt x="2185" y="2754"/>
                      </a:lnTo>
                      <a:lnTo>
                        <a:pt x="2317" y="2602"/>
                      </a:lnTo>
                      <a:lnTo>
                        <a:pt x="2457" y="2456"/>
                      </a:lnTo>
                      <a:lnTo>
                        <a:pt x="2604" y="2316"/>
                      </a:lnTo>
                      <a:lnTo>
                        <a:pt x="2756" y="2184"/>
                      </a:lnTo>
                      <a:lnTo>
                        <a:pt x="2915" y="2058"/>
                      </a:lnTo>
                      <a:lnTo>
                        <a:pt x="3080" y="1941"/>
                      </a:lnTo>
                      <a:lnTo>
                        <a:pt x="3251" y="1832"/>
                      </a:lnTo>
                      <a:lnTo>
                        <a:pt x="3428" y="1730"/>
                      </a:lnTo>
                      <a:lnTo>
                        <a:pt x="3609" y="1637"/>
                      </a:lnTo>
                      <a:lnTo>
                        <a:pt x="3795" y="1553"/>
                      </a:lnTo>
                      <a:lnTo>
                        <a:pt x="3986" y="1477"/>
                      </a:lnTo>
                      <a:lnTo>
                        <a:pt x="4182" y="1410"/>
                      </a:lnTo>
                      <a:lnTo>
                        <a:pt x="4382" y="1354"/>
                      </a:lnTo>
                      <a:lnTo>
                        <a:pt x="4585" y="1307"/>
                      </a:lnTo>
                      <a:lnTo>
                        <a:pt x="4792" y="1270"/>
                      </a:lnTo>
                      <a:lnTo>
                        <a:pt x="5002" y="1243"/>
                      </a:lnTo>
                      <a:lnTo>
                        <a:pt x="5216" y="1227"/>
                      </a:lnTo>
                      <a:lnTo>
                        <a:pt x="5432" y="122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5" name="Freeform 131"/>
                <p:cNvSpPr>
                  <a:spLocks/>
                </p:cNvSpPr>
                <p:nvPr/>
              </p:nvSpPr>
              <p:spPr bwMode="auto">
                <a:xfrm>
                  <a:off x="1294" y="3018"/>
                  <a:ext cx="172" cy="100"/>
                </a:xfrm>
                <a:custGeom>
                  <a:avLst/>
                  <a:gdLst>
                    <a:gd name="T0" fmla="*/ 0 w 5504"/>
                    <a:gd name="T1" fmla="*/ 0 h 3188"/>
                    <a:gd name="T2" fmla="*/ 0 w 5504"/>
                    <a:gd name="T3" fmla="*/ 0 h 3188"/>
                    <a:gd name="T4" fmla="*/ 0 w 5504"/>
                    <a:gd name="T5" fmla="*/ 0 h 3188"/>
                    <a:gd name="T6" fmla="*/ 0 w 5504"/>
                    <a:gd name="T7" fmla="*/ 0 h 3188"/>
                    <a:gd name="T8" fmla="*/ 0 w 5504"/>
                    <a:gd name="T9" fmla="*/ 0 h 3188"/>
                    <a:gd name="T10" fmla="*/ 0 w 5504"/>
                    <a:gd name="T11" fmla="*/ 0 h 3188"/>
                    <a:gd name="T12" fmla="*/ 0 w 5504"/>
                    <a:gd name="T13" fmla="*/ 0 h 3188"/>
                    <a:gd name="T14" fmla="*/ 0 w 5504"/>
                    <a:gd name="T15" fmla="*/ 0 h 3188"/>
                    <a:gd name="T16" fmla="*/ 0 w 5504"/>
                    <a:gd name="T17" fmla="*/ 0 h 3188"/>
                    <a:gd name="T18" fmla="*/ 0 w 5504"/>
                    <a:gd name="T19" fmla="*/ 0 h 31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8"/>
                    <a:gd name="T32" fmla="*/ 5504 w 5504"/>
                    <a:gd name="T33" fmla="*/ 3188 h 31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8">
                      <a:moveTo>
                        <a:pt x="0" y="1140"/>
                      </a:moveTo>
                      <a:lnTo>
                        <a:pt x="3618" y="1140"/>
                      </a:lnTo>
                      <a:lnTo>
                        <a:pt x="3618" y="0"/>
                      </a:lnTo>
                      <a:lnTo>
                        <a:pt x="4561" y="797"/>
                      </a:lnTo>
                      <a:lnTo>
                        <a:pt x="5504" y="1594"/>
                      </a:lnTo>
                      <a:lnTo>
                        <a:pt x="4561" y="2391"/>
                      </a:lnTo>
                      <a:lnTo>
                        <a:pt x="3618" y="3188"/>
                      </a:lnTo>
                      <a:lnTo>
                        <a:pt x="3618" y="2096"/>
                      </a:lnTo>
                      <a:lnTo>
                        <a:pt x="0" y="2096"/>
                      </a:lnTo>
                      <a:lnTo>
                        <a:pt x="0" y="114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" name="Freeform 132"/>
                <p:cNvSpPr>
                  <a:spLocks/>
                </p:cNvSpPr>
                <p:nvPr/>
              </p:nvSpPr>
              <p:spPr bwMode="auto">
                <a:xfrm>
                  <a:off x="1294" y="3100"/>
                  <a:ext cx="172" cy="100"/>
                </a:xfrm>
                <a:custGeom>
                  <a:avLst/>
                  <a:gdLst>
                    <a:gd name="T0" fmla="*/ 0 w 5504"/>
                    <a:gd name="T1" fmla="*/ 0 h 3189"/>
                    <a:gd name="T2" fmla="*/ 0 w 5504"/>
                    <a:gd name="T3" fmla="*/ 0 h 3189"/>
                    <a:gd name="T4" fmla="*/ 0 w 5504"/>
                    <a:gd name="T5" fmla="*/ 0 h 3189"/>
                    <a:gd name="T6" fmla="*/ 0 w 5504"/>
                    <a:gd name="T7" fmla="*/ 0 h 3189"/>
                    <a:gd name="T8" fmla="*/ 0 w 5504"/>
                    <a:gd name="T9" fmla="*/ 0 h 3189"/>
                    <a:gd name="T10" fmla="*/ 0 w 5504"/>
                    <a:gd name="T11" fmla="*/ 0 h 3189"/>
                    <a:gd name="T12" fmla="*/ 0 w 5504"/>
                    <a:gd name="T13" fmla="*/ 0 h 3189"/>
                    <a:gd name="T14" fmla="*/ 0 w 5504"/>
                    <a:gd name="T15" fmla="*/ 0 h 3189"/>
                    <a:gd name="T16" fmla="*/ 0 w 5504"/>
                    <a:gd name="T17" fmla="*/ 0 h 3189"/>
                    <a:gd name="T18" fmla="*/ 0 w 5504"/>
                    <a:gd name="T19" fmla="*/ 0 h 31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9"/>
                    <a:gd name="T32" fmla="*/ 5504 w 5504"/>
                    <a:gd name="T33" fmla="*/ 3189 h 31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9">
                      <a:moveTo>
                        <a:pt x="5504" y="1140"/>
                      </a:moveTo>
                      <a:lnTo>
                        <a:pt x="1885" y="1140"/>
                      </a:lnTo>
                      <a:lnTo>
                        <a:pt x="1885" y="0"/>
                      </a:lnTo>
                      <a:lnTo>
                        <a:pt x="943" y="798"/>
                      </a:lnTo>
                      <a:lnTo>
                        <a:pt x="0" y="1594"/>
                      </a:lnTo>
                      <a:lnTo>
                        <a:pt x="943" y="2391"/>
                      </a:lnTo>
                      <a:lnTo>
                        <a:pt x="1885" y="3189"/>
                      </a:lnTo>
                      <a:lnTo>
                        <a:pt x="1885" y="2097"/>
                      </a:lnTo>
                      <a:lnTo>
                        <a:pt x="5504" y="2097"/>
                      </a:lnTo>
                      <a:lnTo>
                        <a:pt x="5504" y="114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7" name="Freeform 133"/>
                <p:cNvSpPr>
                  <a:spLocks noEditPoints="1"/>
                </p:cNvSpPr>
                <p:nvPr/>
              </p:nvSpPr>
              <p:spPr bwMode="auto">
                <a:xfrm>
                  <a:off x="1211" y="2924"/>
                  <a:ext cx="339" cy="340"/>
                </a:xfrm>
                <a:custGeom>
                  <a:avLst/>
                  <a:gdLst>
                    <a:gd name="T0" fmla="*/ 0 w 10864"/>
                    <a:gd name="T1" fmla="*/ 0 h 10855"/>
                    <a:gd name="T2" fmla="*/ 0 w 10864"/>
                    <a:gd name="T3" fmla="*/ 0 h 10855"/>
                    <a:gd name="T4" fmla="*/ 0 w 10864"/>
                    <a:gd name="T5" fmla="*/ 0 h 10855"/>
                    <a:gd name="T6" fmla="*/ 0 w 10864"/>
                    <a:gd name="T7" fmla="*/ 0 h 10855"/>
                    <a:gd name="T8" fmla="*/ 0 w 10864"/>
                    <a:gd name="T9" fmla="*/ 0 h 10855"/>
                    <a:gd name="T10" fmla="*/ 0 w 10864"/>
                    <a:gd name="T11" fmla="*/ 0 h 10855"/>
                    <a:gd name="T12" fmla="*/ 0 w 10864"/>
                    <a:gd name="T13" fmla="*/ 0 h 10855"/>
                    <a:gd name="T14" fmla="*/ 0 w 10864"/>
                    <a:gd name="T15" fmla="*/ 0 h 10855"/>
                    <a:gd name="T16" fmla="*/ 0 w 10864"/>
                    <a:gd name="T17" fmla="*/ 0 h 10855"/>
                    <a:gd name="T18" fmla="*/ 0 w 10864"/>
                    <a:gd name="T19" fmla="*/ 0 h 10855"/>
                    <a:gd name="T20" fmla="*/ 0 w 10864"/>
                    <a:gd name="T21" fmla="*/ 0 h 10855"/>
                    <a:gd name="T22" fmla="*/ 0 w 10864"/>
                    <a:gd name="T23" fmla="*/ 0 h 10855"/>
                    <a:gd name="T24" fmla="*/ 0 w 10864"/>
                    <a:gd name="T25" fmla="*/ 0 h 10855"/>
                    <a:gd name="T26" fmla="*/ 0 w 10864"/>
                    <a:gd name="T27" fmla="*/ 0 h 10855"/>
                    <a:gd name="T28" fmla="*/ 0 w 10864"/>
                    <a:gd name="T29" fmla="*/ 0 h 10855"/>
                    <a:gd name="T30" fmla="*/ 0 w 10864"/>
                    <a:gd name="T31" fmla="*/ 0 h 10855"/>
                    <a:gd name="T32" fmla="*/ 0 w 10864"/>
                    <a:gd name="T33" fmla="*/ 0 h 10855"/>
                    <a:gd name="T34" fmla="*/ 0 w 10864"/>
                    <a:gd name="T35" fmla="*/ 0 h 10855"/>
                    <a:gd name="T36" fmla="*/ 0 w 10864"/>
                    <a:gd name="T37" fmla="*/ 0 h 10855"/>
                    <a:gd name="T38" fmla="*/ 0 w 10864"/>
                    <a:gd name="T39" fmla="*/ 0 h 10855"/>
                    <a:gd name="T40" fmla="*/ 0 w 10864"/>
                    <a:gd name="T41" fmla="*/ 0 h 10855"/>
                    <a:gd name="T42" fmla="*/ 0 w 10864"/>
                    <a:gd name="T43" fmla="*/ 0 h 10855"/>
                    <a:gd name="T44" fmla="*/ 0 w 10864"/>
                    <a:gd name="T45" fmla="*/ 0 h 10855"/>
                    <a:gd name="T46" fmla="*/ 0 w 10864"/>
                    <a:gd name="T47" fmla="*/ 0 h 10855"/>
                    <a:gd name="T48" fmla="*/ 0 w 10864"/>
                    <a:gd name="T49" fmla="*/ 0 h 10855"/>
                    <a:gd name="T50" fmla="*/ 0 w 10864"/>
                    <a:gd name="T51" fmla="*/ 0 h 10855"/>
                    <a:gd name="T52" fmla="*/ 0 w 10864"/>
                    <a:gd name="T53" fmla="*/ 0 h 10855"/>
                    <a:gd name="T54" fmla="*/ 0 w 10864"/>
                    <a:gd name="T55" fmla="*/ 0 h 10855"/>
                    <a:gd name="T56" fmla="*/ 0 w 10864"/>
                    <a:gd name="T57" fmla="*/ 0 h 10855"/>
                    <a:gd name="T58" fmla="*/ 0 w 10864"/>
                    <a:gd name="T59" fmla="*/ 0 h 10855"/>
                    <a:gd name="T60" fmla="*/ 0 w 10864"/>
                    <a:gd name="T61" fmla="*/ 0 h 10855"/>
                    <a:gd name="T62" fmla="*/ 0 w 10864"/>
                    <a:gd name="T63" fmla="*/ 0 h 10855"/>
                    <a:gd name="T64" fmla="*/ 0 w 10864"/>
                    <a:gd name="T65" fmla="*/ 0 h 10855"/>
                    <a:gd name="T66" fmla="*/ 0 w 10864"/>
                    <a:gd name="T67" fmla="*/ 0 h 10855"/>
                    <a:gd name="T68" fmla="*/ 0 w 10864"/>
                    <a:gd name="T69" fmla="*/ 0 h 10855"/>
                    <a:gd name="T70" fmla="*/ 0 w 10864"/>
                    <a:gd name="T71" fmla="*/ 0 h 10855"/>
                    <a:gd name="T72" fmla="*/ 0 w 10864"/>
                    <a:gd name="T73" fmla="*/ 0 h 10855"/>
                    <a:gd name="T74" fmla="*/ 0 w 10864"/>
                    <a:gd name="T75" fmla="*/ 0 h 10855"/>
                    <a:gd name="T76" fmla="*/ 0 w 10864"/>
                    <a:gd name="T77" fmla="*/ 0 h 10855"/>
                    <a:gd name="T78" fmla="*/ 0 w 10864"/>
                    <a:gd name="T79" fmla="*/ 0 h 10855"/>
                    <a:gd name="T80" fmla="*/ 0 w 10864"/>
                    <a:gd name="T81" fmla="*/ 0 h 10855"/>
                    <a:gd name="T82" fmla="*/ 0 w 10864"/>
                    <a:gd name="T83" fmla="*/ 0 h 10855"/>
                    <a:gd name="T84" fmla="*/ 0 w 10864"/>
                    <a:gd name="T85" fmla="*/ 0 h 10855"/>
                    <a:gd name="T86" fmla="*/ 0 w 10864"/>
                    <a:gd name="T87" fmla="*/ 0 h 10855"/>
                    <a:gd name="T88" fmla="*/ 0 w 10864"/>
                    <a:gd name="T89" fmla="*/ 0 h 10855"/>
                    <a:gd name="T90" fmla="*/ 0 w 10864"/>
                    <a:gd name="T91" fmla="*/ 0 h 10855"/>
                    <a:gd name="T92" fmla="*/ 0 w 10864"/>
                    <a:gd name="T93" fmla="*/ 0 h 10855"/>
                    <a:gd name="T94" fmla="*/ 0 w 10864"/>
                    <a:gd name="T95" fmla="*/ 0 h 10855"/>
                    <a:gd name="T96" fmla="*/ 0 w 10864"/>
                    <a:gd name="T97" fmla="*/ 0 h 10855"/>
                    <a:gd name="T98" fmla="*/ 0 w 10864"/>
                    <a:gd name="T99" fmla="*/ 0 h 10855"/>
                    <a:gd name="T100" fmla="*/ 0 w 10864"/>
                    <a:gd name="T101" fmla="*/ 0 h 1085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864"/>
                    <a:gd name="T154" fmla="*/ 0 h 10855"/>
                    <a:gd name="T155" fmla="*/ 10864 w 10864"/>
                    <a:gd name="T156" fmla="*/ 10855 h 1085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864" h="10855">
                      <a:moveTo>
                        <a:pt x="5433" y="0"/>
                      </a:moveTo>
                      <a:lnTo>
                        <a:pt x="5711" y="8"/>
                      </a:lnTo>
                      <a:lnTo>
                        <a:pt x="5987" y="29"/>
                      </a:lnTo>
                      <a:lnTo>
                        <a:pt x="6258" y="63"/>
                      </a:lnTo>
                      <a:lnTo>
                        <a:pt x="6525" y="111"/>
                      </a:lnTo>
                      <a:lnTo>
                        <a:pt x="6787" y="171"/>
                      </a:lnTo>
                      <a:lnTo>
                        <a:pt x="7044" y="245"/>
                      </a:lnTo>
                      <a:lnTo>
                        <a:pt x="7297" y="331"/>
                      </a:lnTo>
                      <a:lnTo>
                        <a:pt x="7543" y="428"/>
                      </a:lnTo>
                      <a:lnTo>
                        <a:pt x="7784" y="537"/>
                      </a:lnTo>
                      <a:lnTo>
                        <a:pt x="8018" y="657"/>
                      </a:lnTo>
                      <a:lnTo>
                        <a:pt x="8246" y="788"/>
                      </a:lnTo>
                      <a:lnTo>
                        <a:pt x="8466" y="930"/>
                      </a:lnTo>
                      <a:lnTo>
                        <a:pt x="8679" y="1081"/>
                      </a:lnTo>
                      <a:lnTo>
                        <a:pt x="8885" y="1243"/>
                      </a:lnTo>
                      <a:lnTo>
                        <a:pt x="9081" y="1413"/>
                      </a:lnTo>
                      <a:lnTo>
                        <a:pt x="9270" y="1593"/>
                      </a:lnTo>
                      <a:lnTo>
                        <a:pt x="9451" y="1781"/>
                      </a:lnTo>
                      <a:lnTo>
                        <a:pt x="9622" y="1979"/>
                      </a:lnTo>
                      <a:lnTo>
                        <a:pt x="9783" y="2184"/>
                      </a:lnTo>
                      <a:lnTo>
                        <a:pt x="9935" y="2397"/>
                      </a:lnTo>
                      <a:lnTo>
                        <a:pt x="10076" y="2617"/>
                      </a:lnTo>
                      <a:lnTo>
                        <a:pt x="10207" y="2845"/>
                      </a:lnTo>
                      <a:lnTo>
                        <a:pt x="10327" y="3078"/>
                      </a:lnTo>
                      <a:lnTo>
                        <a:pt x="10437" y="3318"/>
                      </a:lnTo>
                      <a:lnTo>
                        <a:pt x="10534" y="3565"/>
                      </a:lnTo>
                      <a:lnTo>
                        <a:pt x="10620" y="3817"/>
                      </a:lnTo>
                      <a:lnTo>
                        <a:pt x="10693" y="4074"/>
                      </a:lnTo>
                      <a:lnTo>
                        <a:pt x="10754" y="4336"/>
                      </a:lnTo>
                      <a:lnTo>
                        <a:pt x="10802" y="4603"/>
                      </a:lnTo>
                      <a:lnTo>
                        <a:pt x="10836" y="4874"/>
                      </a:lnTo>
                      <a:lnTo>
                        <a:pt x="10857" y="5149"/>
                      </a:lnTo>
                      <a:lnTo>
                        <a:pt x="10864" y="5428"/>
                      </a:lnTo>
                      <a:lnTo>
                        <a:pt x="10857" y="5706"/>
                      </a:lnTo>
                      <a:lnTo>
                        <a:pt x="10836" y="5981"/>
                      </a:lnTo>
                      <a:lnTo>
                        <a:pt x="10802" y="6252"/>
                      </a:lnTo>
                      <a:lnTo>
                        <a:pt x="10754" y="6519"/>
                      </a:lnTo>
                      <a:lnTo>
                        <a:pt x="10693" y="6782"/>
                      </a:lnTo>
                      <a:lnTo>
                        <a:pt x="10620" y="7038"/>
                      </a:lnTo>
                      <a:lnTo>
                        <a:pt x="10534" y="7290"/>
                      </a:lnTo>
                      <a:lnTo>
                        <a:pt x="10437" y="7537"/>
                      </a:lnTo>
                      <a:lnTo>
                        <a:pt x="10327" y="7777"/>
                      </a:lnTo>
                      <a:lnTo>
                        <a:pt x="10207" y="8011"/>
                      </a:lnTo>
                      <a:lnTo>
                        <a:pt x="10076" y="8238"/>
                      </a:lnTo>
                      <a:lnTo>
                        <a:pt x="9935" y="8459"/>
                      </a:lnTo>
                      <a:lnTo>
                        <a:pt x="9783" y="8671"/>
                      </a:lnTo>
                      <a:lnTo>
                        <a:pt x="9622" y="8876"/>
                      </a:lnTo>
                      <a:lnTo>
                        <a:pt x="9451" y="9074"/>
                      </a:lnTo>
                      <a:lnTo>
                        <a:pt x="9270" y="9262"/>
                      </a:lnTo>
                      <a:lnTo>
                        <a:pt x="9081" y="9442"/>
                      </a:lnTo>
                      <a:lnTo>
                        <a:pt x="8885" y="9613"/>
                      </a:lnTo>
                      <a:lnTo>
                        <a:pt x="8679" y="9774"/>
                      </a:lnTo>
                      <a:lnTo>
                        <a:pt x="8466" y="9926"/>
                      </a:lnTo>
                      <a:lnTo>
                        <a:pt x="8246" y="10068"/>
                      </a:lnTo>
                      <a:lnTo>
                        <a:pt x="8018" y="10198"/>
                      </a:lnTo>
                      <a:lnTo>
                        <a:pt x="7784" y="10318"/>
                      </a:lnTo>
                      <a:lnTo>
                        <a:pt x="7543" y="10427"/>
                      </a:lnTo>
                      <a:lnTo>
                        <a:pt x="7297" y="10524"/>
                      </a:lnTo>
                      <a:lnTo>
                        <a:pt x="7044" y="10610"/>
                      </a:lnTo>
                      <a:lnTo>
                        <a:pt x="6787" y="10684"/>
                      </a:lnTo>
                      <a:lnTo>
                        <a:pt x="6525" y="10744"/>
                      </a:lnTo>
                      <a:lnTo>
                        <a:pt x="6258" y="10792"/>
                      </a:lnTo>
                      <a:lnTo>
                        <a:pt x="5987" y="10827"/>
                      </a:lnTo>
                      <a:lnTo>
                        <a:pt x="5711" y="10848"/>
                      </a:lnTo>
                      <a:lnTo>
                        <a:pt x="5433" y="10855"/>
                      </a:lnTo>
                      <a:lnTo>
                        <a:pt x="5154" y="10848"/>
                      </a:lnTo>
                      <a:lnTo>
                        <a:pt x="4879" y="10827"/>
                      </a:lnTo>
                      <a:lnTo>
                        <a:pt x="4607" y="10792"/>
                      </a:lnTo>
                      <a:lnTo>
                        <a:pt x="4340" y="10744"/>
                      </a:lnTo>
                      <a:lnTo>
                        <a:pt x="4077" y="10684"/>
                      </a:lnTo>
                      <a:lnTo>
                        <a:pt x="3820" y="10610"/>
                      </a:lnTo>
                      <a:lnTo>
                        <a:pt x="3568" y="10524"/>
                      </a:lnTo>
                      <a:lnTo>
                        <a:pt x="3321" y="10427"/>
                      </a:lnTo>
                      <a:lnTo>
                        <a:pt x="3080" y="10318"/>
                      </a:lnTo>
                      <a:lnTo>
                        <a:pt x="2847" y="10198"/>
                      </a:lnTo>
                      <a:lnTo>
                        <a:pt x="2620" y="10068"/>
                      </a:lnTo>
                      <a:lnTo>
                        <a:pt x="2399" y="9926"/>
                      </a:lnTo>
                      <a:lnTo>
                        <a:pt x="2186" y="9774"/>
                      </a:lnTo>
                      <a:lnTo>
                        <a:pt x="1980" y="9613"/>
                      </a:lnTo>
                      <a:lnTo>
                        <a:pt x="1783" y="9442"/>
                      </a:lnTo>
                      <a:lnTo>
                        <a:pt x="1595" y="9262"/>
                      </a:lnTo>
                      <a:lnTo>
                        <a:pt x="1414" y="9074"/>
                      </a:lnTo>
                      <a:lnTo>
                        <a:pt x="1243" y="8876"/>
                      </a:lnTo>
                      <a:lnTo>
                        <a:pt x="1082" y="8671"/>
                      </a:lnTo>
                      <a:lnTo>
                        <a:pt x="930" y="8459"/>
                      </a:lnTo>
                      <a:lnTo>
                        <a:pt x="788" y="8238"/>
                      </a:lnTo>
                      <a:lnTo>
                        <a:pt x="658" y="8011"/>
                      </a:lnTo>
                      <a:lnTo>
                        <a:pt x="537" y="7777"/>
                      </a:lnTo>
                      <a:lnTo>
                        <a:pt x="429" y="7537"/>
                      </a:lnTo>
                      <a:lnTo>
                        <a:pt x="331" y="7290"/>
                      </a:lnTo>
                      <a:lnTo>
                        <a:pt x="245" y="7038"/>
                      </a:lnTo>
                      <a:lnTo>
                        <a:pt x="172" y="6782"/>
                      </a:lnTo>
                      <a:lnTo>
                        <a:pt x="111" y="6519"/>
                      </a:lnTo>
                      <a:lnTo>
                        <a:pt x="63" y="6252"/>
                      </a:lnTo>
                      <a:lnTo>
                        <a:pt x="28" y="5981"/>
                      </a:lnTo>
                      <a:lnTo>
                        <a:pt x="7" y="5706"/>
                      </a:lnTo>
                      <a:lnTo>
                        <a:pt x="0" y="5428"/>
                      </a:lnTo>
                      <a:lnTo>
                        <a:pt x="7" y="5149"/>
                      </a:lnTo>
                      <a:lnTo>
                        <a:pt x="28" y="4874"/>
                      </a:lnTo>
                      <a:lnTo>
                        <a:pt x="63" y="4603"/>
                      </a:lnTo>
                      <a:lnTo>
                        <a:pt x="111" y="4336"/>
                      </a:lnTo>
                      <a:lnTo>
                        <a:pt x="172" y="4074"/>
                      </a:lnTo>
                      <a:lnTo>
                        <a:pt x="245" y="3817"/>
                      </a:lnTo>
                      <a:lnTo>
                        <a:pt x="331" y="3565"/>
                      </a:lnTo>
                      <a:lnTo>
                        <a:pt x="429" y="3318"/>
                      </a:lnTo>
                      <a:lnTo>
                        <a:pt x="537" y="3078"/>
                      </a:lnTo>
                      <a:lnTo>
                        <a:pt x="658" y="2845"/>
                      </a:lnTo>
                      <a:lnTo>
                        <a:pt x="788" y="2617"/>
                      </a:lnTo>
                      <a:lnTo>
                        <a:pt x="930" y="2397"/>
                      </a:lnTo>
                      <a:lnTo>
                        <a:pt x="1082" y="2184"/>
                      </a:lnTo>
                      <a:lnTo>
                        <a:pt x="1243" y="1979"/>
                      </a:lnTo>
                      <a:lnTo>
                        <a:pt x="1414" y="1781"/>
                      </a:lnTo>
                      <a:lnTo>
                        <a:pt x="1595" y="1593"/>
                      </a:lnTo>
                      <a:lnTo>
                        <a:pt x="1783" y="1413"/>
                      </a:lnTo>
                      <a:lnTo>
                        <a:pt x="1980" y="1243"/>
                      </a:lnTo>
                      <a:lnTo>
                        <a:pt x="2186" y="1081"/>
                      </a:lnTo>
                      <a:lnTo>
                        <a:pt x="2399" y="930"/>
                      </a:lnTo>
                      <a:lnTo>
                        <a:pt x="2620" y="788"/>
                      </a:lnTo>
                      <a:lnTo>
                        <a:pt x="2847" y="657"/>
                      </a:lnTo>
                      <a:lnTo>
                        <a:pt x="3080" y="537"/>
                      </a:lnTo>
                      <a:lnTo>
                        <a:pt x="3321" y="428"/>
                      </a:lnTo>
                      <a:lnTo>
                        <a:pt x="3568" y="331"/>
                      </a:lnTo>
                      <a:lnTo>
                        <a:pt x="3820" y="245"/>
                      </a:lnTo>
                      <a:lnTo>
                        <a:pt x="4077" y="171"/>
                      </a:lnTo>
                      <a:lnTo>
                        <a:pt x="4340" y="111"/>
                      </a:lnTo>
                      <a:lnTo>
                        <a:pt x="4607" y="63"/>
                      </a:lnTo>
                      <a:lnTo>
                        <a:pt x="4879" y="29"/>
                      </a:lnTo>
                      <a:lnTo>
                        <a:pt x="5154" y="8"/>
                      </a:lnTo>
                      <a:lnTo>
                        <a:pt x="5433" y="0"/>
                      </a:lnTo>
                      <a:close/>
                      <a:moveTo>
                        <a:pt x="5433" y="1221"/>
                      </a:moveTo>
                      <a:lnTo>
                        <a:pt x="5649" y="1227"/>
                      </a:lnTo>
                      <a:lnTo>
                        <a:pt x="5862" y="1243"/>
                      </a:lnTo>
                      <a:lnTo>
                        <a:pt x="6072" y="1270"/>
                      </a:lnTo>
                      <a:lnTo>
                        <a:pt x="6279" y="1307"/>
                      </a:lnTo>
                      <a:lnTo>
                        <a:pt x="6483" y="1354"/>
                      </a:lnTo>
                      <a:lnTo>
                        <a:pt x="6682" y="1410"/>
                      </a:lnTo>
                      <a:lnTo>
                        <a:pt x="6878" y="1476"/>
                      </a:lnTo>
                      <a:lnTo>
                        <a:pt x="7068" y="1553"/>
                      </a:lnTo>
                      <a:lnTo>
                        <a:pt x="7255" y="1637"/>
                      </a:lnTo>
                      <a:lnTo>
                        <a:pt x="7437" y="1730"/>
                      </a:lnTo>
                      <a:lnTo>
                        <a:pt x="7613" y="1832"/>
                      </a:lnTo>
                      <a:lnTo>
                        <a:pt x="7784" y="1941"/>
                      </a:lnTo>
                      <a:lnTo>
                        <a:pt x="7949" y="2058"/>
                      </a:lnTo>
                      <a:lnTo>
                        <a:pt x="8109" y="2184"/>
                      </a:lnTo>
                      <a:lnTo>
                        <a:pt x="8261" y="2316"/>
                      </a:lnTo>
                      <a:lnTo>
                        <a:pt x="8408" y="2455"/>
                      </a:lnTo>
                      <a:lnTo>
                        <a:pt x="8547" y="2602"/>
                      </a:lnTo>
                      <a:lnTo>
                        <a:pt x="8680" y="2754"/>
                      </a:lnTo>
                      <a:lnTo>
                        <a:pt x="8804" y="2914"/>
                      </a:lnTo>
                      <a:lnTo>
                        <a:pt x="8923" y="3078"/>
                      </a:lnTo>
                      <a:lnTo>
                        <a:pt x="9032" y="3249"/>
                      </a:lnTo>
                      <a:lnTo>
                        <a:pt x="9134" y="3425"/>
                      </a:lnTo>
                      <a:lnTo>
                        <a:pt x="9227" y="3607"/>
                      </a:lnTo>
                      <a:lnTo>
                        <a:pt x="9311" y="3793"/>
                      </a:lnTo>
                      <a:lnTo>
                        <a:pt x="9387" y="3984"/>
                      </a:lnTo>
                      <a:lnTo>
                        <a:pt x="9453" y="4179"/>
                      </a:lnTo>
                      <a:lnTo>
                        <a:pt x="9510" y="4378"/>
                      </a:lnTo>
                      <a:lnTo>
                        <a:pt x="9557" y="4582"/>
                      </a:lnTo>
                      <a:lnTo>
                        <a:pt x="9594" y="4789"/>
                      </a:lnTo>
                      <a:lnTo>
                        <a:pt x="9622" y="4998"/>
                      </a:lnTo>
                      <a:lnTo>
                        <a:pt x="9638" y="5212"/>
                      </a:lnTo>
                      <a:lnTo>
                        <a:pt x="9644" y="5428"/>
                      </a:lnTo>
                      <a:lnTo>
                        <a:pt x="9638" y="5643"/>
                      </a:lnTo>
                      <a:lnTo>
                        <a:pt x="9622" y="5857"/>
                      </a:lnTo>
                      <a:lnTo>
                        <a:pt x="9594" y="6066"/>
                      </a:lnTo>
                      <a:lnTo>
                        <a:pt x="9557" y="6274"/>
                      </a:lnTo>
                      <a:lnTo>
                        <a:pt x="9510" y="6477"/>
                      </a:lnTo>
                      <a:lnTo>
                        <a:pt x="9453" y="6676"/>
                      </a:lnTo>
                      <a:lnTo>
                        <a:pt x="9387" y="6872"/>
                      </a:lnTo>
                      <a:lnTo>
                        <a:pt x="9311" y="7063"/>
                      </a:lnTo>
                      <a:lnTo>
                        <a:pt x="9227" y="7249"/>
                      </a:lnTo>
                      <a:lnTo>
                        <a:pt x="9134" y="7431"/>
                      </a:lnTo>
                      <a:lnTo>
                        <a:pt x="9032" y="7606"/>
                      </a:lnTo>
                      <a:lnTo>
                        <a:pt x="8923" y="7777"/>
                      </a:lnTo>
                      <a:lnTo>
                        <a:pt x="8804" y="7942"/>
                      </a:lnTo>
                      <a:lnTo>
                        <a:pt x="8680" y="8101"/>
                      </a:lnTo>
                      <a:lnTo>
                        <a:pt x="8547" y="8254"/>
                      </a:lnTo>
                      <a:lnTo>
                        <a:pt x="8408" y="8400"/>
                      </a:lnTo>
                      <a:lnTo>
                        <a:pt x="8261" y="8539"/>
                      </a:lnTo>
                      <a:lnTo>
                        <a:pt x="8109" y="8671"/>
                      </a:lnTo>
                      <a:lnTo>
                        <a:pt x="7949" y="8797"/>
                      </a:lnTo>
                      <a:lnTo>
                        <a:pt x="7784" y="8914"/>
                      </a:lnTo>
                      <a:lnTo>
                        <a:pt x="7613" y="9025"/>
                      </a:lnTo>
                      <a:lnTo>
                        <a:pt x="7437" y="9126"/>
                      </a:lnTo>
                      <a:lnTo>
                        <a:pt x="7255" y="9219"/>
                      </a:lnTo>
                      <a:lnTo>
                        <a:pt x="7068" y="9303"/>
                      </a:lnTo>
                      <a:lnTo>
                        <a:pt x="6878" y="9379"/>
                      </a:lnTo>
                      <a:lnTo>
                        <a:pt x="6682" y="9445"/>
                      </a:lnTo>
                      <a:lnTo>
                        <a:pt x="6483" y="9502"/>
                      </a:lnTo>
                      <a:lnTo>
                        <a:pt x="6279" y="9549"/>
                      </a:lnTo>
                      <a:lnTo>
                        <a:pt x="6072" y="9586"/>
                      </a:lnTo>
                      <a:lnTo>
                        <a:pt x="5862" y="9612"/>
                      </a:lnTo>
                      <a:lnTo>
                        <a:pt x="5649" y="9629"/>
                      </a:lnTo>
                      <a:lnTo>
                        <a:pt x="5433" y="9634"/>
                      </a:lnTo>
                      <a:lnTo>
                        <a:pt x="5216" y="9629"/>
                      </a:lnTo>
                      <a:lnTo>
                        <a:pt x="5003" y="9612"/>
                      </a:lnTo>
                      <a:lnTo>
                        <a:pt x="4792" y="9586"/>
                      </a:lnTo>
                      <a:lnTo>
                        <a:pt x="4585" y="9549"/>
                      </a:lnTo>
                      <a:lnTo>
                        <a:pt x="4383" y="9502"/>
                      </a:lnTo>
                      <a:lnTo>
                        <a:pt x="4183" y="9445"/>
                      </a:lnTo>
                      <a:lnTo>
                        <a:pt x="3987" y="9379"/>
                      </a:lnTo>
                      <a:lnTo>
                        <a:pt x="3796" y="9303"/>
                      </a:lnTo>
                      <a:lnTo>
                        <a:pt x="3610" y="9219"/>
                      </a:lnTo>
                      <a:lnTo>
                        <a:pt x="3428" y="9126"/>
                      </a:lnTo>
                      <a:lnTo>
                        <a:pt x="3252" y="9025"/>
                      </a:lnTo>
                      <a:lnTo>
                        <a:pt x="3081" y="8914"/>
                      </a:lnTo>
                      <a:lnTo>
                        <a:pt x="2916" y="8797"/>
                      </a:lnTo>
                      <a:lnTo>
                        <a:pt x="2756" y="8671"/>
                      </a:lnTo>
                      <a:lnTo>
                        <a:pt x="2604" y="8539"/>
                      </a:lnTo>
                      <a:lnTo>
                        <a:pt x="2458" y="8400"/>
                      </a:lnTo>
                      <a:lnTo>
                        <a:pt x="2317" y="8254"/>
                      </a:lnTo>
                      <a:lnTo>
                        <a:pt x="2185" y="8101"/>
                      </a:lnTo>
                      <a:lnTo>
                        <a:pt x="2060" y="7942"/>
                      </a:lnTo>
                      <a:lnTo>
                        <a:pt x="1943" y="7777"/>
                      </a:lnTo>
                      <a:lnTo>
                        <a:pt x="1833" y="7606"/>
                      </a:lnTo>
                      <a:lnTo>
                        <a:pt x="1731" y="7431"/>
                      </a:lnTo>
                      <a:lnTo>
                        <a:pt x="1638" y="7249"/>
                      </a:lnTo>
                      <a:lnTo>
                        <a:pt x="1553" y="7063"/>
                      </a:lnTo>
                      <a:lnTo>
                        <a:pt x="1478" y="6872"/>
                      </a:lnTo>
                      <a:lnTo>
                        <a:pt x="1412" y="6676"/>
                      </a:lnTo>
                      <a:lnTo>
                        <a:pt x="1355" y="6477"/>
                      </a:lnTo>
                      <a:lnTo>
                        <a:pt x="1307" y="6274"/>
                      </a:lnTo>
                      <a:lnTo>
                        <a:pt x="1270" y="6066"/>
                      </a:lnTo>
                      <a:lnTo>
                        <a:pt x="1243" y="5857"/>
                      </a:lnTo>
                      <a:lnTo>
                        <a:pt x="1227" y="5643"/>
                      </a:lnTo>
                      <a:lnTo>
                        <a:pt x="1222" y="5428"/>
                      </a:lnTo>
                      <a:lnTo>
                        <a:pt x="1227" y="5212"/>
                      </a:lnTo>
                      <a:lnTo>
                        <a:pt x="1243" y="4998"/>
                      </a:lnTo>
                      <a:lnTo>
                        <a:pt x="1270" y="4789"/>
                      </a:lnTo>
                      <a:lnTo>
                        <a:pt x="1307" y="4582"/>
                      </a:lnTo>
                      <a:lnTo>
                        <a:pt x="1355" y="4378"/>
                      </a:lnTo>
                      <a:lnTo>
                        <a:pt x="1412" y="4179"/>
                      </a:lnTo>
                      <a:lnTo>
                        <a:pt x="1478" y="3984"/>
                      </a:lnTo>
                      <a:lnTo>
                        <a:pt x="1553" y="3793"/>
                      </a:lnTo>
                      <a:lnTo>
                        <a:pt x="1638" y="3607"/>
                      </a:lnTo>
                      <a:lnTo>
                        <a:pt x="1731" y="3425"/>
                      </a:lnTo>
                      <a:lnTo>
                        <a:pt x="1833" y="3249"/>
                      </a:lnTo>
                      <a:lnTo>
                        <a:pt x="1943" y="3078"/>
                      </a:lnTo>
                      <a:lnTo>
                        <a:pt x="2060" y="2914"/>
                      </a:lnTo>
                      <a:lnTo>
                        <a:pt x="2185" y="2754"/>
                      </a:lnTo>
                      <a:lnTo>
                        <a:pt x="2317" y="2602"/>
                      </a:lnTo>
                      <a:lnTo>
                        <a:pt x="2458" y="2455"/>
                      </a:lnTo>
                      <a:lnTo>
                        <a:pt x="2604" y="2316"/>
                      </a:lnTo>
                      <a:lnTo>
                        <a:pt x="2756" y="2184"/>
                      </a:lnTo>
                      <a:lnTo>
                        <a:pt x="2916" y="2058"/>
                      </a:lnTo>
                      <a:lnTo>
                        <a:pt x="3081" y="1941"/>
                      </a:lnTo>
                      <a:lnTo>
                        <a:pt x="3252" y="1832"/>
                      </a:lnTo>
                      <a:lnTo>
                        <a:pt x="3428" y="1730"/>
                      </a:lnTo>
                      <a:lnTo>
                        <a:pt x="3610" y="1637"/>
                      </a:lnTo>
                      <a:lnTo>
                        <a:pt x="3796" y="1553"/>
                      </a:lnTo>
                      <a:lnTo>
                        <a:pt x="3987" y="1476"/>
                      </a:lnTo>
                      <a:lnTo>
                        <a:pt x="4183" y="1410"/>
                      </a:lnTo>
                      <a:lnTo>
                        <a:pt x="4383" y="1354"/>
                      </a:lnTo>
                      <a:lnTo>
                        <a:pt x="4585" y="1307"/>
                      </a:lnTo>
                      <a:lnTo>
                        <a:pt x="4792" y="1270"/>
                      </a:lnTo>
                      <a:lnTo>
                        <a:pt x="5003" y="1243"/>
                      </a:lnTo>
                      <a:lnTo>
                        <a:pt x="5216" y="1227"/>
                      </a:lnTo>
                      <a:lnTo>
                        <a:pt x="5433" y="1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8" name="Freeform 134"/>
                <p:cNvSpPr>
                  <a:spLocks/>
                </p:cNvSpPr>
                <p:nvPr/>
              </p:nvSpPr>
              <p:spPr bwMode="auto">
                <a:xfrm>
                  <a:off x="1287" y="3007"/>
                  <a:ext cx="172" cy="100"/>
                </a:xfrm>
                <a:custGeom>
                  <a:avLst/>
                  <a:gdLst>
                    <a:gd name="T0" fmla="*/ 0 w 5504"/>
                    <a:gd name="T1" fmla="*/ 0 h 3188"/>
                    <a:gd name="T2" fmla="*/ 0 w 5504"/>
                    <a:gd name="T3" fmla="*/ 0 h 3188"/>
                    <a:gd name="T4" fmla="*/ 0 w 5504"/>
                    <a:gd name="T5" fmla="*/ 0 h 3188"/>
                    <a:gd name="T6" fmla="*/ 0 w 5504"/>
                    <a:gd name="T7" fmla="*/ 0 h 3188"/>
                    <a:gd name="T8" fmla="*/ 0 w 5504"/>
                    <a:gd name="T9" fmla="*/ 0 h 3188"/>
                    <a:gd name="T10" fmla="*/ 0 w 5504"/>
                    <a:gd name="T11" fmla="*/ 0 h 3188"/>
                    <a:gd name="T12" fmla="*/ 0 w 5504"/>
                    <a:gd name="T13" fmla="*/ 0 h 3188"/>
                    <a:gd name="T14" fmla="*/ 0 w 5504"/>
                    <a:gd name="T15" fmla="*/ 0 h 3188"/>
                    <a:gd name="T16" fmla="*/ 0 w 5504"/>
                    <a:gd name="T17" fmla="*/ 0 h 3188"/>
                    <a:gd name="T18" fmla="*/ 0 w 5504"/>
                    <a:gd name="T19" fmla="*/ 0 h 31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8"/>
                    <a:gd name="T32" fmla="*/ 5504 w 5504"/>
                    <a:gd name="T33" fmla="*/ 3188 h 31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8">
                      <a:moveTo>
                        <a:pt x="0" y="1140"/>
                      </a:moveTo>
                      <a:lnTo>
                        <a:pt x="3618" y="1140"/>
                      </a:lnTo>
                      <a:lnTo>
                        <a:pt x="3618" y="0"/>
                      </a:lnTo>
                      <a:lnTo>
                        <a:pt x="4561" y="796"/>
                      </a:lnTo>
                      <a:lnTo>
                        <a:pt x="5504" y="1594"/>
                      </a:lnTo>
                      <a:lnTo>
                        <a:pt x="4561" y="2391"/>
                      </a:lnTo>
                      <a:lnTo>
                        <a:pt x="3618" y="3188"/>
                      </a:lnTo>
                      <a:lnTo>
                        <a:pt x="3618" y="2095"/>
                      </a:lnTo>
                      <a:lnTo>
                        <a:pt x="0" y="2095"/>
                      </a:lnTo>
                      <a:lnTo>
                        <a:pt x="0" y="11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9" name="Freeform 135"/>
                <p:cNvSpPr>
                  <a:spLocks/>
                </p:cNvSpPr>
                <p:nvPr/>
              </p:nvSpPr>
              <p:spPr bwMode="auto">
                <a:xfrm>
                  <a:off x="1287" y="3089"/>
                  <a:ext cx="172" cy="100"/>
                </a:xfrm>
                <a:custGeom>
                  <a:avLst/>
                  <a:gdLst>
                    <a:gd name="T0" fmla="*/ 0 w 5504"/>
                    <a:gd name="T1" fmla="*/ 0 h 3189"/>
                    <a:gd name="T2" fmla="*/ 0 w 5504"/>
                    <a:gd name="T3" fmla="*/ 0 h 3189"/>
                    <a:gd name="T4" fmla="*/ 0 w 5504"/>
                    <a:gd name="T5" fmla="*/ 0 h 3189"/>
                    <a:gd name="T6" fmla="*/ 0 w 5504"/>
                    <a:gd name="T7" fmla="*/ 0 h 3189"/>
                    <a:gd name="T8" fmla="*/ 0 w 5504"/>
                    <a:gd name="T9" fmla="*/ 0 h 3189"/>
                    <a:gd name="T10" fmla="*/ 0 w 5504"/>
                    <a:gd name="T11" fmla="*/ 0 h 3189"/>
                    <a:gd name="T12" fmla="*/ 0 w 5504"/>
                    <a:gd name="T13" fmla="*/ 0 h 3189"/>
                    <a:gd name="T14" fmla="*/ 0 w 5504"/>
                    <a:gd name="T15" fmla="*/ 0 h 3189"/>
                    <a:gd name="T16" fmla="*/ 0 w 5504"/>
                    <a:gd name="T17" fmla="*/ 0 h 3189"/>
                    <a:gd name="T18" fmla="*/ 0 w 5504"/>
                    <a:gd name="T19" fmla="*/ 0 h 31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9"/>
                    <a:gd name="T32" fmla="*/ 5504 w 5504"/>
                    <a:gd name="T33" fmla="*/ 3189 h 31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9">
                      <a:moveTo>
                        <a:pt x="5504" y="1140"/>
                      </a:moveTo>
                      <a:lnTo>
                        <a:pt x="1884" y="1140"/>
                      </a:lnTo>
                      <a:lnTo>
                        <a:pt x="1884" y="0"/>
                      </a:lnTo>
                      <a:lnTo>
                        <a:pt x="942" y="797"/>
                      </a:lnTo>
                      <a:lnTo>
                        <a:pt x="0" y="1595"/>
                      </a:lnTo>
                      <a:lnTo>
                        <a:pt x="942" y="2391"/>
                      </a:lnTo>
                      <a:lnTo>
                        <a:pt x="1884" y="3189"/>
                      </a:lnTo>
                      <a:lnTo>
                        <a:pt x="1884" y="2096"/>
                      </a:lnTo>
                      <a:lnTo>
                        <a:pt x="5504" y="2096"/>
                      </a:lnTo>
                      <a:lnTo>
                        <a:pt x="5504" y="11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16" name="Rectangle 136"/>
              <p:cNvSpPr>
                <a:spLocks noChangeArrowheads="1"/>
              </p:cNvSpPr>
              <p:nvPr/>
            </p:nvSpPr>
            <p:spPr bwMode="auto">
              <a:xfrm>
                <a:off x="1560" y="2199"/>
                <a:ext cx="17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STP</a:t>
                </a:r>
              </a:p>
            </p:txBody>
          </p:sp>
        </p:grpSp>
        <p:sp>
          <p:nvSpPr>
            <p:cNvPr id="148" name="椭圆 147"/>
            <p:cNvSpPr/>
            <p:nvPr/>
          </p:nvSpPr>
          <p:spPr>
            <a:xfrm>
              <a:off x="2698993" y="2242944"/>
              <a:ext cx="736790" cy="27623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1" name="Group 121"/>
            <p:cNvGrpSpPr>
              <a:grpSpLocks/>
            </p:cNvGrpSpPr>
            <p:nvPr/>
          </p:nvGrpSpPr>
          <p:grpSpPr bwMode="auto">
            <a:xfrm>
              <a:off x="2741613" y="2212975"/>
              <a:ext cx="165100" cy="306388"/>
              <a:chOff x="1560" y="2096"/>
              <a:chExt cx="172" cy="209"/>
            </a:xfrm>
          </p:grpSpPr>
          <p:grpSp>
            <p:nvGrpSpPr>
              <p:cNvPr id="230" name="Group 122"/>
              <p:cNvGrpSpPr>
                <a:grpSpLocks noChangeAspect="1"/>
              </p:cNvGrpSpPr>
              <p:nvPr/>
            </p:nvGrpSpPr>
            <p:grpSpPr bwMode="auto">
              <a:xfrm>
                <a:off x="1584" y="2096"/>
                <a:ext cx="116" cy="106"/>
                <a:chOff x="1170" y="2833"/>
                <a:chExt cx="502" cy="460"/>
              </a:xfrm>
            </p:grpSpPr>
            <p:sp>
              <p:nvSpPr>
                <p:cNvPr id="202" name="AutoShape 1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170" y="2833"/>
                  <a:ext cx="502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3" name="Rectangle 124"/>
                <p:cNvSpPr>
                  <a:spLocks noChangeArrowheads="1"/>
                </p:cNvSpPr>
                <p:nvPr/>
              </p:nvSpPr>
              <p:spPr bwMode="auto">
                <a:xfrm>
                  <a:off x="1170" y="2895"/>
                  <a:ext cx="418" cy="398"/>
                </a:xfrm>
                <a:prstGeom prst="rect">
                  <a:avLst/>
                </a:pr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99"/>
                    </a:buClr>
                    <a:buSzTx/>
                    <a:buFontTx/>
                    <a:buNone/>
                  </a:pPr>
                  <a:endParaRPr lang="zh-CN" altLang="zh-CN" sz="10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125"/>
                <p:cNvSpPr>
                  <a:spLocks noChangeArrowheads="1"/>
                </p:cNvSpPr>
                <p:nvPr/>
              </p:nvSpPr>
              <p:spPr bwMode="auto">
                <a:xfrm>
                  <a:off x="1170" y="2895"/>
                  <a:ext cx="418" cy="398"/>
                </a:xfrm>
                <a:prstGeom prst="rect">
                  <a:avLst/>
                </a:pr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99"/>
                    </a:buClr>
                    <a:buSzTx/>
                    <a:buFontTx/>
                    <a:buNone/>
                  </a:pPr>
                  <a:endParaRPr lang="zh-CN" altLang="zh-CN" sz="10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" name="Freeform 126"/>
                <p:cNvSpPr>
                  <a:spLocks/>
                </p:cNvSpPr>
                <p:nvPr/>
              </p:nvSpPr>
              <p:spPr bwMode="auto">
                <a:xfrm>
                  <a:off x="1588" y="2833"/>
                  <a:ext cx="84" cy="460"/>
                </a:xfrm>
                <a:custGeom>
                  <a:avLst/>
                  <a:gdLst>
                    <a:gd name="T0" fmla="*/ 0 w 2682"/>
                    <a:gd name="T1" fmla="*/ 0 h 14720"/>
                    <a:gd name="T2" fmla="*/ 0 w 2682"/>
                    <a:gd name="T3" fmla="*/ 0 h 14720"/>
                    <a:gd name="T4" fmla="*/ 0 w 2682"/>
                    <a:gd name="T5" fmla="*/ 0 h 14720"/>
                    <a:gd name="T6" fmla="*/ 0 w 2682"/>
                    <a:gd name="T7" fmla="*/ 0 h 14720"/>
                    <a:gd name="T8" fmla="*/ 0 w 2682"/>
                    <a:gd name="T9" fmla="*/ 0 h 14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82"/>
                    <a:gd name="T16" fmla="*/ 0 h 14720"/>
                    <a:gd name="T17" fmla="*/ 2682 w 2682"/>
                    <a:gd name="T18" fmla="*/ 14720 h 14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82" h="14720">
                      <a:moveTo>
                        <a:pt x="2662" y="0"/>
                      </a:moveTo>
                      <a:lnTo>
                        <a:pt x="0" y="1999"/>
                      </a:lnTo>
                      <a:lnTo>
                        <a:pt x="0" y="14720"/>
                      </a:lnTo>
                      <a:lnTo>
                        <a:pt x="2682" y="12709"/>
                      </a:lnTo>
                      <a:lnTo>
                        <a:pt x="2662" y="0"/>
                      </a:lnTo>
                      <a:close/>
                    </a:path>
                  </a:pathLst>
                </a:custGeom>
                <a:solidFill>
                  <a:srgbClr val="325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" name="Freeform 127"/>
                <p:cNvSpPr>
                  <a:spLocks/>
                </p:cNvSpPr>
                <p:nvPr/>
              </p:nvSpPr>
              <p:spPr bwMode="auto">
                <a:xfrm>
                  <a:off x="1588" y="2833"/>
                  <a:ext cx="84" cy="460"/>
                </a:xfrm>
                <a:custGeom>
                  <a:avLst/>
                  <a:gdLst>
                    <a:gd name="T0" fmla="*/ 0 w 2682"/>
                    <a:gd name="T1" fmla="*/ 0 h 14720"/>
                    <a:gd name="T2" fmla="*/ 0 w 2682"/>
                    <a:gd name="T3" fmla="*/ 0 h 14720"/>
                    <a:gd name="T4" fmla="*/ 0 w 2682"/>
                    <a:gd name="T5" fmla="*/ 0 h 14720"/>
                    <a:gd name="T6" fmla="*/ 0 w 2682"/>
                    <a:gd name="T7" fmla="*/ 0 h 14720"/>
                    <a:gd name="T8" fmla="*/ 0 w 2682"/>
                    <a:gd name="T9" fmla="*/ 0 h 14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82"/>
                    <a:gd name="T16" fmla="*/ 0 h 14720"/>
                    <a:gd name="T17" fmla="*/ 2682 w 2682"/>
                    <a:gd name="T18" fmla="*/ 14720 h 14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82" h="14720">
                      <a:moveTo>
                        <a:pt x="2662" y="0"/>
                      </a:moveTo>
                      <a:lnTo>
                        <a:pt x="0" y="1999"/>
                      </a:lnTo>
                      <a:lnTo>
                        <a:pt x="0" y="14720"/>
                      </a:lnTo>
                      <a:lnTo>
                        <a:pt x="2682" y="12709"/>
                      </a:lnTo>
                      <a:lnTo>
                        <a:pt x="2662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" name="Freeform 128"/>
                <p:cNvSpPr>
                  <a:spLocks/>
                </p:cNvSpPr>
                <p:nvPr/>
              </p:nvSpPr>
              <p:spPr bwMode="auto">
                <a:xfrm>
                  <a:off x="1170" y="2833"/>
                  <a:ext cx="501" cy="62"/>
                </a:xfrm>
                <a:custGeom>
                  <a:avLst/>
                  <a:gdLst>
                    <a:gd name="T0" fmla="*/ 0 w 16044"/>
                    <a:gd name="T1" fmla="*/ 0 h 1999"/>
                    <a:gd name="T2" fmla="*/ 0 w 16044"/>
                    <a:gd name="T3" fmla="*/ 0 h 1999"/>
                    <a:gd name="T4" fmla="*/ 0 w 16044"/>
                    <a:gd name="T5" fmla="*/ 0 h 1999"/>
                    <a:gd name="T6" fmla="*/ 0 w 16044"/>
                    <a:gd name="T7" fmla="*/ 0 h 1999"/>
                    <a:gd name="T8" fmla="*/ 0 w 16044"/>
                    <a:gd name="T9" fmla="*/ 0 h 19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44"/>
                    <a:gd name="T16" fmla="*/ 0 h 1999"/>
                    <a:gd name="T17" fmla="*/ 16044 w 16044"/>
                    <a:gd name="T18" fmla="*/ 1999 h 19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44" h="1999">
                      <a:moveTo>
                        <a:pt x="0" y="1999"/>
                      </a:moveTo>
                      <a:lnTo>
                        <a:pt x="13382" y="1999"/>
                      </a:lnTo>
                      <a:lnTo>
                        <a:pt x="16044" y="0"/>
                      </a:lnTo>
                      <a:lnTo>
                        <a:pt x="2670" y="27"/>
                      </a:lnTo>
                      <a:lnTo>
                        <a:pt x="0" y="1999"/>
                      </a:lnTo>
                      <a:close/>
                    </a:path>
                  </a:pathLst>
                </a:custGeom>
                <a:solidFill>
                  <a:srgbClr val="5781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" name="Freeform 129"/>
                <p:cNvSpPr>
                  <a:spLocks/>
                </p:cNvSpPr>
                <p:nvPr/>
              </p:nvSpPr>
              <p:spPr bwMode="auto">
                <a:xfrm>
                  <a:off x="1170" y="2833"/>
                  <a:ext cx="501" cy="62"/>
                </a:xfrm>
                <a:custGeom>
                  <a:avLst/>
                  <a:gdLst>
                    <a:gd name="T0" fmla="*/ 0 w 16044"/>
                    <a:gd name="T1" fmla="*/ 0 h 1999"/>
                    <a:gd name="T2" fmla="*/ 0 w 16044"/>
                    <a:gd name="T3" fmla="*/ 0 h 1999"/>
                    <a:gd name="T4" fmla="*/ 0 w 16044"/>
                    <a:gd name="T5" fmla="*/ 0 h 1999"/>
                    <a:gd name="T6" fmla="*/ 0 w 16044"/>
                    <a:gd name="T7" fmla="*/ 0 h 1999"/>
                    <a:gd name="T8" fmla="*/ 0 w 16044"/>
                    <a:gd name="T9" fmla="*/ 0 h 19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44"/>
                    <a:gd name="T16" fmla="*/ 0 h 1999"/>
                    <a:gd name="T17" fmla="*/ 16044 w 16044"/>
                    <a:gd name="T18" fmla="*/ 1999 h 19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44" h="1999">
                      <a:moveTo>
                        <a:pt x="0" y="1999"/>
                      </a:moveTo>
                      <a:lnTo>
                        <a:pt x="13382" y="1999"/>
                      </a:lnTo>
                      <a:lnTo>
                        <a:pt x="16044" y="0"/>
                      </a:lnTo>
                      <a:lnTo>
                        <a:pt x="2670" y="27"/>
                      </a:lnTo>
                      <a:lnTo>
                        <a:pt x="0" y="1999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30"/>
                <p:cNvSpPr>
                  <a:spLocks noEditPoints="1"/>
                </p:cNvSpPr>
                <p:nvPr/>
              </p:nvSpPr>
              <p:spPr bwMode="auto">
                <a:xfrm>
                  <a:off x="1218" y="2935"/>
                  <a:ext cx="340" cy="340"/>
                </a:xfrm>
                <a:custGeom>
                  <a:avLst/>
                  <a:gdLst>
                    <a:gd name="T0" fmla="*/ 0 w 10864"/>
                    <a:gd name="T1" fmla="*/ 0 h 10855"/>
                    <a:gd name="T2" fmla="*/ 0 w 10864"/>
                    <a:gd name="T3" fmla="*/ 0 h 10855"/>
                    <a:gd name="T4" fmla="*/ 0 w 10864"/>
                    <a:gd name="T5" fmla="*/ 0 h 10855"/>
                    <a:gd name="T6" fmla="*/ 0 w 10864"/>
                    <a:gd name="T7" fmla="*/ 0 h 10855"/>
                    <a:gd name="T8" fmla="*/ 0 w 10864"/>
                    <a:gd name="T9" fmla="*/ 0 h 10855"/>
                    <a:gd name="T10" fmla="*/ 0 w 10864"/>
                    <a:gd name="T11" fmla="*/ 0 h 10855"/>
                    <a:gd name="T12" fmla="*/ 0 w 10864"/>
                    <a:gd name="T13" fmla="*/ 0 h 10855"/>
                    <a:gd name="T14" fmla="*/ 0 w 10864"/>
                    <a:gd name="T15" fmla="*/ 0 h 10855"/>
                    <a:gd name="T16" fmla="*/ 0 w 10864"/>
                    <a:gd name="T17" fmla="*/ 0 h 10855"/>
                    <a:gd name="T18" fmla="*/ 0 w 10864"/>
                    <a:gd name="T19" fmla="*/ 0 h 10855"/>
                    <a:gd name="T20" fmla="*/ 0 w 10864"/>
                    <a:gd name="T21" fmla="*/ 0 h 10855"/>
                    <a:gd name="T22" fmla="*/ 0 w 10864"/>
                    <a:gd name="T23" fmla="*/ 0 h 10855"/>
                    <a:gd name="T24" fmla="*/ 0 w 10864"/>
                    <a:gd name="T25" fmla="*/ 0 h 10855"/>
                    <a:gd name="T26" fmla="*/ 0 w 10864"/>
                    <a:gd name="T27" fmla="*/ 0 h 10855"/>
                    <a:gd name="T28" fmla="*/ 0 w 10864"/>
                    <a:gd name="T29" fmla="*/ 0 h 10855"/>
                    <a:gd name="T30" fmla="*/ 0 w 10864"/>
                    <a:gd name="T31" fmla="*/ 0 h 10855"/>
                    <a:gd name="T32" fmla="*/ 0 w 10864"/>
                    <a:gd name="T33" fmla="*/ 0 h 10855"/>
                    <a:gd name="T34" fmla="*/ 0 w 10864"/>
                    <a:gd name="T35" fmla="*/ 0 h 10855"/>
                    <a:gd name="T36" fmla="*/ 0 w 10864"/>
                    <a:gd name="T37" fmla="*/ 0 h 10855"/>
                    <a:gd name="T38" fmla="*/ 0 w 10864"/>
                    <a:gd name="T39" fmla="*/ 0 h 10855"/>
                    <a:gd name="T40" fmla="*/ 0 w 10864"/>
                    <a:gd name="T41" fmla="*/ 0 h 10855"/>
                    <a:gd name="T42" fmla="*/ 0 w 10864"/>
                    <a:gd name="T43" fmla="*/ 0 h 10855"/>
                    <a:gd name="T44" fmla="*/ 0 w 10864"/>
                    <a:gd name="T45" fmla="*/ 0 h 10855"/>
                    <a:gd name="T46" fmla="*/ 0 w 10864"/>
                    <a:gd name="T47" fmla="*/ 0 h 10855"/>
                    <a:gd name="T48" fmla="*/ 0 w 10864"/>
                    <a:gd name="T49" fmla="*/ 0 h 10855"/>
                    <a:gd name="T50" fmla="*/ 0 w 10864"/>
                    <a:gd name="T51" fmla="*/ 0 h 10855"/>
                    <a:gd name="T52" fmla="*/ 0 w 10864"/>
                    <a:gd name="T53" fmla="*/ 0 h 10855"/>
                    <a:gd name="T54" fmla="*/ 0 w 10864"/>
                    <a:gd name="T55" fmla="*/ 0 h 10855"/>
                    <a:gd name="T56" fmla="*/ 0 w 10864"/>
                    <a:gd name="T57" fmla="*/ 0 h 10855"/>
                    <a:gd name="T58" fmla="*/ 0 w 10864"/>
                    <a:gd name="T59" fmla="*/ 0 h 10855"/>
                    <a:gd name="T60" fmla="*/ 0 w 10864"/>
                    <a:gd name="T61" fmla="*/ 0 h 10855"/>
                    <a:gd name="T62" fmla="*/ 0 w 10864"/>
                    <a:gd name="T63" fmla="*/ 0 h 10855"/>
                    <a:gd name="T64" fmla="*/ 0 w 10864"/>
                    <a:gd name="T65" fmla="*/ 0 h 10855"/>
                    <a:gd name="T66" fmla="*/ 0 w 10864"/>
                    <a:gd name="T67" fmla="*/ 0 h 10855"/>
                    <a:gd name="T68" fmla="*/ 0 w 10864"/>
                    <a:gd name="T69" fmla="*/ 0 h 10855"/>
                    <a:gd name="T70" fmla="*/ 0 w 10864"/>
                    <a:gd name="T71" fmla="*/ 0 h 10855"/>
                    <a:gd name="T72" fmla="*/ 0 w 10864"/>
                    <a:gd name="T73" fmla="*/ 0 h 10855"/>
                    <a:gd name="T74" fmla="*/ 0 w 10864"/>
                    <a:gd name="T75" fmla="*/ 0 h 10855"/>
                    <a:gd name="T76" fmla="*/ 0 w 10864"/>
                    <a:gd name="T77" fmla="*/ 0 h 10855"/>
                    <a:gd name="T78" fmla="*/ 0 w 10864"/>
                    <a:gd name="T79" fmla="*/ 0 h 10855"/>
                    <a:gd name="T80" fmla="*/ 0 w 10864"/>
                    <a:gd name="T81" fmla="*/ 0 h 10855"/>
                    <a:gd name="T82" fmla="*/ 0 w 10864"/>
                    <a:gd name="T83" fmla="*/ 0 h 10855"/>
                    <a:gd name="T84" fmla="*/ 0 w 10864"/>
                    <a:gd name="T85" fmla="*/ 0 h 10855"/>
                    <a:gd name="T86" fmla="*/ 0 w 10864"/>
                    <a:gd name="T87" fmla="*/ 0 h 10855"/>
                    <a:gd name="T88" fmla="*/ 0 w 10864"/>
                    <a:gd name="T89" fmla="*/ 0 h 10855"/>
                    <a:gd name="T90" fmla="*/ 0 w 10864"/>
                    <a:gd name="T91" fmla="*/ 0 h 10855"/>
                    <a:gd name="T92" fmla="*/ 0 w 10864"/>
                    <a:gd name="T93" fmla="*/ 0 h 10855"/>
                    <a:gd name="T94" fmla="*/ 0 w 10864"/>
                    <a:gd name="T95" fmla="*/ 0 h 10855"/>
                    <a:gd name="T96" fmla="*/ 0 w 10864"/>
                    <a:gd name="T97" fmla="*/ 0 h 10855"/>
                    <a:gd name="T98" fmla="*/ 0 w 10864"/>
                    <a:gd name="T99" fmla="*/ 0 h 10855"/>
                    <a:gd name="T100" fmla="*/ 0 w 10864"/>
                    <a:gd name="T101" fmla="*/ 0 h 1085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864"/>
                    <a:gd name="T154" fmla="*/ 0 h 10855"/>
                    <a:gd name="T155" fmla="*/ 10864 w 10864"/>
                    <a:gd name="T156" fmla="*/ 10855 h 1085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864" h="10855">
                      <a:moveTo>
                        <a:pt x="5432" y="0"/>
                      </a:moveTo>
                      <a:lnTo>
                        <a:pt x="5711" y="8"/>
                      </a:lnTo>
                      <a:lnTo>
                        <a:pt x="5986" y="28"/>
                      </a:lnTo>
                      <a:lnTo>
                        <a:pt x="6257" y="63"/>
                      </a:lnTo>
                      <a:lnTo>
                        <a:pt x="6524" y="111"/>
                      </a:lnTo>
                      <a:lnTo>
                        <a:pt x="6786" y="172"/>
                      </a:lnTo>
                      <a:lnTo>
                        <a:pt x="7044" y="245"/>
                      </a:lnTo>
                      <a:lnTo>
                        <a:pt x="7296" y="331"/>
                      </a:lnTo>
                      <a:lnTo>
                        <a:pt x="7543" y="428"/>
                      </a:lnTo>
                      <a:lnTo>
                        <a:pt x="7783" y="537"/>
                      </a:lnTo>
                      <a:lnTo>
                        <a:pt x="8017" y="657"/>
                      </a:lnTo>
                      <a:lnTo>
                        <a:pt x="8245" y="788"/>
                      </a:lnTo>
                      <a:lnTo>
                        <a:pt x="8465" y="930"/>
                      </a:lnTo>
                      <a:lnTo>
                        <a:pt x="8679" y="1081"/>
                      </a:lnTo>
                      <a:lnTo>
                        <a:pt x="8884" y="1243"/>
                      </a:lnTo>
                      <a:lnTo>
                        <a:pt x="9081" y="1413"/>
                      </a:lnTo>
                      <a:lnTo>
                        <a:pt x="9270" y="1593"/>
                      </a:lnTo>
                      <a:lnTo>
                        <a:pt x="9450" y="1781"/>
                      </a:lnTo>
                      <a:lnTo>
                        <a:pt x="9620" y="1979"/>
                      </a:lnTo>
                      <a:lnTo>
                        <a:pt x="9782" y="2184"/>
                      </a:lnTo>
                      <a:lnTo>
                        <a:pt x="9934" y="2397"/>
                      </a:lnTo>
                      <a:lnTo>
                        <a:pt x="10075" y="2617"/>
                      </a:lnTo>
                      <a:lnTo>
                        <a:pt x="10207" y="2845"/>
                      </a:lnTo>
                      <a:lnTo>
                        <a:pt x="10327" y="3078"/>
                      </a:lnTo>
                      <a:lnTo>
                        <a:pt x="10436" y="3318"/>
                      </a:lnTo>
                      <a:lnTo>
                        <a:pt x="10533" y="3565"/>
                      </a:lnTo>
                      <a:lnTo>
                        <a:pt x="10619" y="3817"/>
                      </a:lnTo>
                      <a:lnTo>
                        <a:pt x="10693" y="4074"/>
                      </a:lnTo>
                      <a:lnTo>
                        <a:pt x="10753" y="4336"/>
                      </a:lnTo>
                      <a:lnTo>
                        <a:pt x="10801" y="4603"/>
                      </a:lnTo>
                      <a:lnTo>
                        <a:pt x="10835" y="4874"/>
                      </a:lnTo>
                      <a:lnTo>
                        <a:pt x="10856" y="5149"/>
                      </a:lnTo>
                      <a:lnTo>
                        <a:pt x="10864" y="5428"/>
                      </a:lnTo>
                      <a:lnTo>
                        <a:pt x="10856" y="5706"/>
                      </a:lnTo>
                      <a:lnTo>
                        <a:pt x="10835" y="5981"/>
                      </a:lnTo>
                      <a:lnTo>
                        <a:pt x="10801" y="6252"/>
                      </a:lnTo>
                      <a:lnTo>
                        <a:pt x="10753" y="6519"/>
                      </a:lnTo>
                      <a:lnTo>
                        <a:pt x="10693" y="6782"/>
                      </a:lnTo>
                      <a:lnTo>
                        <a:pt x="10619" y="7039"/>
                      </a:lnTo>
                      <a:lnTo>
                        <a:pt x="10533" y="7290"/>
                      </a:lnTo>
                      <a:lnTo>
                        <a:pt x="10436" y="7537"/>
                      </a:lnTo>
                      <a:lnTo>
                        <a:pt x="10327" y="7777"/>
                      </a:lnTo>
                      <a:lnTo>
                        <a:pt x="10207" y="8011"/>
                      </a:lnTo>
                      <a:lnTo>
                        <a:pt x="10075" y="8238"/>
                      </a:lnTo>
                      <a:lnTo>
                        <a:pt x="9934" y="8459"/>
                      </a:lnTo>
                      <a:lnTo>
                        <a:pt x="9782" y="8672"/>
                      </a:lnTo>
                      <a:lnTo>
                        <a:pt x="9620" y="8876"/>
                      </a:lnTo>
                      <a:lnTo>
                        <a:pt x="9450" y="9074"/>
                      </a:lnTo>
                      <a:lnTo>
                        <a:pt x="9270" y="9262"/>
                      </a:lnTo>
                      <a:lnTo>
                        <a:pt x="9081" y="9442"/>
                      </a:lnTo>
                      <a:lnTo>
                        <a:pt x="8884" y="9613"/>
                      </a:lnTo>
                      <a:lnTo>
                        <a:pt x="8679" y="9774"/>
                      </a:lnTo>
                      <a:lnTo>
                        <a:pt x="8465" y="9925"/>
                      </a:lnTo>
                      <a:lnTo>
                        <a:pt x="8245" y="10068"/>
                      </a:lnTo>
                      <a:lnTo>
                        <a:pt x="8017" y="10198"/>
                      </a:lnTo>
                      <a:lnTo>
                        <a:pt x="7783" y="10319"/>
                      </a:lnTo>
                      <a:lnTo>
                        <a:pt x="7543" y="10427"/>
                      </a:lnTo>
                      <a:lnTo>
                        <a:pt x="7296" y="10524"/>
                      </a:lnTo>
                      <a:lnTo>
                        <a:pt x="7044" y="10610"/>
                      </a:lnTo>
                      <a:lnTo>
                        <a:pt x="6786" y="10684"/>
                      </a:lnTo>
                      <a:lnTo>
                        <a:pt x="6524" y="10744"/>
                      </a:lnTo>
                      <a:lnTo>
                        <a:pt x="6257" y="10792"/>
                      </a:lnTo>
                      <a:lnTo>
                        <a:pt x="5986" y="10827"/>
                      </a:lnTo>
                      <a:lnTo>
                        <a:pt x="5711" y="10848"/>
                      </a:lnTo>
                      <a:lnTo>
                        <a:pt x="5432" y="10855"/>
                      </a:lnTo>
                      <a:lnTo>
                        <a:pt x="5153" y="10848"/>
                      </a:lnTo>
                      <a:lnTo>
                        <a:pt x="4878" y="10827"/>
                      </a:lnTo>
                      <a:lnTo>
                        <a:pt x="4607" y="10792"/>
                      </a:lnTo>
                      <a:lnTo>
                        <a:pt x="4339" y="10744"/>
                      </a:lnTo>
                      <a:lnTo>
                        <a:pt x="4076" y="10684"/>
                      </a:lnTo>
                      <a:lnTo>
                        <a:pt x="3819" y="10610"/>
                      </a:lnTo>
                      <a:lnTo>
                        <a:pt x="3567" y="10524"/>
                      </a:lnTo>
                      <a:lnTo>
                        <a:pt x="3320" y="10427"/>
                      </a:lnTo>
                      <a:lnTo>
                        <a:pt x="3080" y="10319"/>
                      </a:lnTo>
                      <a:lnTo>
                        <a:pt x="2846" y="10198"/>
                      </a:lnTo>
                      <a:lnTo>
                        <a:pt x="2619" y="10068"/>
                      </a:lnTo>
                      <a:lnTo>
                        <a:pt x="2398" y="9925"/>
                      </a:lnTo>
                      <a:lnTo>
                        <a:pt x="2185" y="9774"/>
                      </a:lnTo>
                      <a:lnTo>
                        <a:pt x="1980" y="9613"/>
                      </a:lnTo>
                      <a:lnTo>
                        <a:pt x="1782" y="9442"/>
                      </a:lnTo>
                      <a:lnTo>
                        <a:pt x="1593" y="9262"/>
                      </a:lnTo>
                      <a:lnTo>
                        <a:pt x="1414" y="9074"/>
                      </a:lnTo>
                      <a:lnTo>
                        <a:pt x="1243" y="8876"/>
                      </a:lnTo>
                      <a:lnTo>
                        <a:pt x="1081" y="8672"/>
                      </a:lnTo>
                      <a:lnTo>
                        <a:pt x="930" y="8459"/>
                      </a:lnTo>
                      <a:lnTo>
                        <a:pt x="787" y="8238"/>
                      </a:lnTo>
                      <a:lnTo>
                        <a:pt x="657" y="8011"/>
                      </a:lnTo>
                      <a:lnTo>
                        <a:pt x="536" y="7777"/>
                      </a:lnTo>
                      <a:lnTo>
                        <a:pt x="428" y="7537"/>
                      </a:lnTo>
                      <a:lnTo>
                        <a:pt x="330" y="7290"/>
                      </a:lnTo>
                      <a:lnTo>
                        <a:pt x="244" y="7039"/>
                      </a:lnTo>
                      <a:lnTo>
                        <a:pt x="171" y="6782"/>
                      </a:lnTo>
                      <a:lnTo>
                        <a:pt x="111" y="6519"/>
                      </a:lnTo>
                      <a:lnTo>
                        <a:pt x="62" y="6252"/>
                      </a:lnTo>
                      <a:lnTo>
                        <a:pt x="27" y="5981"/>
                      </a:lnTo>
                      <a:lnTo>
                        <a:pt x="7" y="5706"/>
                      </a:lnTo>
                      <a:lnTo>
                        <a:pt x="0" y="5428"/>
                      </a:lnTo>
                      <a:lnTo>
                        <a:pt x="7" y="5149"/>
                      </a:lnTo>
                      <a:lnTo>
                        <a:pt x="27" y="4874"/>
                      </a:lnTo>
                      <a:lnTo>
                        <a:pt x="62" y="4603"/>
                      </a:lnTo>
                      <a:lnTo>
                        <a:pt x="111" y="4336"/>
                      </a:lnTo>
                      <a:lnTo>
                        <a:pt x="171" y="4074"/>
                      </a:lnTo>
                      <a:lnTo>
                        <a:pt x="244" y="3817"/>
                      </a:lnTo>
                      <a:lnTo>
                        <a:pt x="330" y="3565"/>
                      </a:lnTo>
                      <a:lnTo>
                        <a:pt x="428" y="3318"/>
                      </a:lnTo>
                      <a:lnTo>
                        <a:pt x="536" y="3078"/>
                      </a:lnTo>
                      <a:lnTo>
                        <a:pt x="657" y="2845"/>
                      </a:lnTo>
                      <a:lnTo>
                        <a:pt x="787" y="2617"/>
                      </a:lnTo>
                      <a:lnTo>
                        <a:pt x="930" y="2397"/>
                      </a:lnTo>
                      <a:lnTo>
                        <a:pt x="1081" y="2184"/>
                      </a:lnTo>
                      <a:lnTo>
                        <a:pt x="1243" y="1979"/>
                      </a:lnTo>
                      <a:lnTo>
                        <a:pt x="1414" y="1781"/>
                      </a:lnTo>
                      <a:lnTo>
                        <a:pt x="1593" y="1593"/>
                      </a:lnTo>
                      <a:lnTo>
                        <a:pt x="1782" y="1413"/>
                      </a:lnTo>
                      <a:lnTo>
                        <a:pt x="1980" y="1243"/>
                      </a:lnTo>
                      <a:lnTo>
                        <a:pt x="2185" y="1081"/>
                      </a:lnTo>
                      <a:lnTo>
                        <a:pt x="2398" y="930"/>
                      </a:lnTo>
                      <a:lnTo>
                        <a:pt x="2619" y="788"/>
                      </a:lnTo>
                      <a:lnTo>
                        <a:pt x="2846" y="657"/>
                      </a:lnTo>
                      <a:lnTo>
                        <a:pt x="3080" y="537"/>
                      </a:lnTo>
                      <a:lnTo>
                        <a:pt x="3320" y="428"/>
                      </a:lnTo>
                      <a:lnTo>
                        <a:pt x="3567" y="331"/>
                      </a:lnTo>
                      <a:lnTo>
                        <a:pt x="3819" y="245"/>
                      </a:lnTo>
                      <a:lnTo>
                        <a:pt x="4076" y="172"/>
                      </a:lnTo>
                      <a:lnTo>
                        <a:pt x="4339" y="111"/>
                      </a:lnTo>
                      <a:lnTo>
                        <a:pt x="4607" y="63"/>
                      </a:lnTo>
                      <a:lnTo>
                        <a:pt x="4878" y="28"/>
                      </a:lnTo>
                      <a:lnTo>
                        <a:pt x="5153" y="8"/>
                      </a:lnTo>
                      <a:lnTo>
                        <a:pt x="5432" y="0"/>
                      </a:lnTo>
                      <a:close/>
                      <a:moveTo>
                        <a:pt x="5432" y="1221"/>
                      </a:moveTo>
                      <a:lnTo>
                        <a:pt x="5648" y="1227"/>
                      </a:lnTo>
                      <a:lnTo>
                        <a:pt x="5862" y="1243"/>
                      </a:lnTo>
                      <a:lnTo>
                        <a:pt x="6071" y="1270"/>
                      </a:lnTo>
                      <a:lnTo>
                        <a:pt x="6278" y="1307"/>
                      </a:lnTo>
                      <a:lnTo>
                        <a:pt x="6482" y="1354"/>
                      </a:lnTo>
                      <a:lnTo>
                        <a:pt x="6682" y="1410"/>
                      </a:lnTo>
                      <a:lnTo>
                        <a:pt x="6877" y="1477"/>
                      </a:lnTo>
                      <a:lnTo>
                        <a:pt x="7068" y="1553"/>
                      </a:lnTo>
                      <a:lnTo>
                        <a:pt x="7254" y="1637"/>
                      </a:lnTo>
                      <a:lnTo>
                        <a:pt x="7436" y="1730"/>
                      </a:lnTo>
                      <a:lnTo>
                        <a:pt x="7612" y="1832"/>
                      </a:lnTo>
                      <a:lnTo>
                        <a:pt x="7783" y="1941"/>
                      </a:lnTo>
                      <a:lnTo>
                        <a:pt x="7948" y="2058"/>
                      </a:lnTo>
                      <a:lnTo>
                        <a:pt x="8107" y="2184"/>
                      </a:lnTo>
                      <a:lnTo>
                        <a:pt x="8260" y="2316"/>
                      </a:lnTo>
                      <a:lnTo>
                        <a:pt x="8407" y="2456"/>
                      </a:lnTo>
                      <a:lnTo>
                        <a:pt x="8546" y="2602"/>
                      </a:lnTo>
                      <a:lnTo>
                        <a:pt x="8679" y="2754"/>
                      </a:lnTo>
                      <a:lnTo>
                        <a:pt x="8804" y="2914"/>
                      </a:lnTo>
                      <a:lnTo>
                        <a:pt x="8922" y="3078"/>
                      </a:lnTo>
                      <a:lnTo>
                        <a:pt x="9031" y="3249"/>
                      </a:lnTo>
                      <a:lnTo>
                        <a:pt x="9133" y="3425"/>
                      </a:lnTo>
                      <a:lnTo>
                        <a:pt x="9226" y="3607"/>
                      </a:lnTo>
                      <a:lnTo>
                        <a:pt x="9310" y="3793"/>
                      </a:lnTo>
                      <a:lnTo>
                        <a:pt x="9387" y="3984"/>
                      </a:lnTo>
                      <a:lnTo>
                        <a:pt x="9453" y="4179"/>
                      </a:lnTo>
                      <a:lnTo>
                        <a:pt x="9509" y="4378"/>
                      </a:lnTo>
                      <a:lnTo>
                        <a:pt x="9556" y="4582"/>
                      </a:lnTo>
                      <a:lnTo>
                        <a:pt x="9593" y="4789"/>
                      </a:lnTo>
                      <a:lnTo>
                        <a:pt x="9620" y="4998"/>
                      </a:lnTo>
                      <a:lnTo>
                        <a:pt x="9637" y="5212"/>
                      </a:lnTo>
                      <a:lnTo>
                        <a:pt x="9643" y="5428"/>
                      </a:lnTo>
                      <a:lnTo>
                        <a:pt x="9637" y="5643"/>
                      </a:lnTo>
                      <a:lnTo>
                        <a:pt x="9620" y="5857"/>
                      </a:lnTo>
                      <a:lnTo>
                        <a:pt x="9593" y="6067"/>
                      </a:lnTo>
                      <a:lnTo>
                        <a:pt x="9556" y="6273"/>
                      </a:lnTo>
                      <a:lnTo>
                        <a:pt x="9509" y="6477"/>
                      </a:lnTo>
                      <a:lnTo>
                        <a:pt x="9453" y="6676"/>
                      </a:lnTo>
                      <a:lnTo>
                        <a:pt x="9387" y="6872"/>
                      </a:lnTo>
                      <a:lnTo>
                        <a:pt x="9310" y="7063"/>
                      </a:lnTo>
                      <a:lnTo>
                        <a:pt x="9226" y="7249"/>
                      </a:lnTo>
                      <a:lnTo>
                        <a:pt x="9133" y="7430"/>
                      </a:lnTo>
                      <a:lnTo>
                        <a:pt x="9031" y="7606"/>
                      </a:lnTo>
                      <a:lnTo>
                        <a:pt x="8922" y="7777"/>
                      </a:lnTo>
                      <a:lnTo>
                        <a:pt x="8804" y="7942"/>
                      </a:lnTo>
                      <a:lnTo>
                        <a:pt x="8679" y="8101"/>
                      </a:lnTo>
                      <a:lnTo>
                        <a:pt x="8546" y="8254"/>
                      </a:lnTo>
                      <a:lnTo>
                        <a:pt x="8407" y="8400"/>
                      </a:lnTo>
                      <a:lnTo>
                        <a:pt x="8260" y="8539"/>
                      </a:lnTo>
                      <a:lnTo>
                        <a:pt x="8107" y="8672"/>
                      </a:lnTo>
                      <a:lnTo>
                        <a:pt x="7948" y="8797"/>
                      </a:lnTo>
                      <a:lnTo>
                        <a:pt x="7783" y="8914"/>
                      </a:lnTo>
                      <a:lnTo>
                        <a:pt x="7612" y="9025"/>
                      </a:lnTo>
                      <a:lnTo>
                        <a:pt x="7436" y="9126"/>
                      </a:lnTo>
                      <a:lnTo>
                        <a:pt x="7254" y="9219"/>
                      </a:lnTo>
                      <a:lnTo>
                        <a:pt x="7068" y="9303"/>
                      </a:lnTo>
                      <a:lnTo>
                        <a:pt x="6877" y="9379"/>
                      </a:lnTo>
                      <a:lnTo>
                        <a:pt x="6682" y="9445"/>
                      </a:lnTo>
                      <a:lnTo>
                        <a:pt x="6482" y="9502"/>
                      </a:lnTo>
                      <a:lnTo>
                        <a:pt x="6278" y="9549"/>
                      </a:lnTo>
                      <a:lnTo>
                        <a:pt x="6071" y="9586"/>
                      </a:lnTo>
                      <a:lnTo>
                        <a:pt x="5862" y="9612"/>
                      </a:lnTo>
                      <a:lnTo>
                        <a:pt x="5648" y="9629"/>
                      </a:lnTo>
                      <a:lnTo>
                        <a:pt x="5432" y="9634"/>
                      </a:lnTo>
                      <a:lnTo>
                        <a:pt x="5216" y="9629"/>
                      </a:lnTo>
                      <a:lnTo>
                        <a:pt x="5002" y="9612"/>
                      </a:lnTo>
                      <a:lnTo>
                        <a:pt x="4792" y="9586"/>
                      </a:lnTo>
                      <a:lnTo>
                        <a:pt x="4585" y="9549"/>
                      </a:lnTo>
                      <a:lnTo>
                        <a:pt x="4382" y="9502"/>
                      </a:lnTo>
                      <a:lnTo>
                        <a:pt x="4182" y="9445"/>
                      </a:lnTo>
                      <a:lnTo>
                        <a:pt x="3986" y="9379"/>
                      </a:lnTo>
                      <a:lnTo>
                        <a:pt x="3795" y="9303"/>
                      </a:lnTo>
                      <a:lnTo>
                        <a:pt x="3609" y="9219"/>
                      </a:lnTo>
                      <a:lnTo>
                        <a:pt x="3428" y="9126"/>
                      </a:lnTo>
                      <a:lnTo>
                        <a:pt x="3251" y="9025"/>
                      </a:lnTo>
                      <a:lnTo>
                        <a:pt x="3080" y="8914"/>
                      </a:lnTo>
                      <a:lnTo>
                        <a:pt x="2915" y="8797"/>
                      </a:lnTo>
                      <a:lnTo>
                        <a:pt x="2756" y="8672"/>
                      </a:lnTo>
                      <a:lnTo>
                        <a:pt x="2604" y="8539"/>
                      </a:lnTo>
                      <a:lnTo>
                        <a:pt x="2457" y="8400"/>
                      </a:lnTo>
                      <a:lnTo>
                        <a:pt x="2317" y="8254"/>
                      </a:lnTo>
                      <a:lnTo>
                        <a:pt x="2185" y="8101"/>
                      </a:lnTo>
                      <a:lnTo>
                        <a:pt x="2059" y="7942"/>
                      </a:lnTo>
                      <a:lnTo>
                        <a:pt x="1942" y="7777"/>
                      </a:lnTo>
                      <a:lnTo>
                        <a:pt x="1832" y="7606"/>
                      </a:lnTo>
                      <a:lnTo>
                        <a:pt x="1730" y="7430"/>
                      </a:lnTo>
                      <a:lnTo>
                        <a:pt x="1638" y="7249"/>
                      </a:lnTo>
                      <a:lnTo>
                        <a:pt x="1552" y="7063"/>
                      </a:lnTo>
                      <a:lnTo>
                        <a:pt x="1477" y="6872"/>
                      </a:lnTo>
                      <a:lnTo>
                        <a:pt x="1411" y="6676"/>
                      </a:lnTo>
                      <a:lnTo>
                        <a:pt x="1354" y="6477"/>
                      </a:lnTo>
                      <a:lnTo>
                        <a:pt x="1306" y="6273"/>
                      </a:lnTo>
                      <a:lnTo>
                        <a:pt x="1269" y="6067"/>
                      </a:lnTo>
                      <a:lnTo>
                        <a:pt x="1243" y="5857"/>
                      </a:lnTo>
                      <a:lnTo>
                        <a:pt x="1226" y="5643"/>
                      </a:lnTo>
                      <a:lnTo>
                        <a:pt x="1221" y="5428"/>
                      </a:lnTo>
                      <a:lnTo>
                        <a:pt x="1226" y="5212"/>
                      </a:lnTo>
                      <a:lnTo>
                        <a:pt x="1243" y="4998"/>
                      </a:lnTo>
                      <a:lnTo>
                        <a:pt x="1269" y="4789"/>
                      </a:lnTo>
                      <a:lnTo>
                        <a:pt x="1306" y="4582"/>
                      </a:lnTo>
                      <a:lnTo>
                        <a:pt x="1354" y="4378"/>
                      </a:lnTo>
                      <a:lnTo>
                        <a:pt x="1411" y="4179"/>
                      </a:lnTo>
                      <a:lnTo>
                        <a:pt x="1477" y="3984"/>
                      </a:lnTo>
                      <a:lnTo>
                        <a:pt x="1552" y="3793"/>
                      </a:lnTo>
                      <a:lnTo>
                        <a:pt x="1638" y="3607"/>
                      </a:lnTo>
                      <a:lnTo>
                        <a:pt x="1730" y="3425"/>
                      </a:lnTo>
                      <a:lnTo>
                        <a:pt x="1832" y="3249"/>
                      </a:lnTo>
                      <a:lnTo>
                        <a:pt x="1942" y="3078"/>
                      </a:lnTo>
                      <a:lnTo>
                        <a:pt x="2059" y="2914"/>
                      </a:lnTo>
                      <a:lnTo>
                        <a:pt x="2185" y="2754"/>
                      </a:lnTo>
                      <a:lnTo>
                        <a:pt x="2317" y="2602"/>
                      </a:lnTo>
                      <a:lnTo>
                        <a:pt x="2457" y="2456"/>
                      </a:lnTo>
                      <a:lnTo>
                        <a:pt x="2604" y="2316"/>
                      </a:lnTo>
                      <a:lnTo>
                        <a:pt x="2756" y="2184"/>
                      </a:lnTo>
                      <a:lnTo>
                        <a:pt x="2915" y="2058"/>
                      </a:lnTo>
                      <a:lnTo>
                        <a:pt x="3080" y="1941"/>
                      </a:lnTo>
                      <a:lnTo>
                        <a:pt x="3251" y="1832"/>
                      </a:lnTo>
                      <a:lnTo>
                        <a:pt x="3428" y="1730"/>
                      </a:lnTo>
                      <a:lnTo>
                        <a:pt x="3609" y="1637"/>
                      </a:lnTo>
                      <a:lnTo>
                        <a:pt x="3795" y="1553"/>
                      </a:lnTo>
                      <a:lnTo>
                        <a:pt x="3986" y="1477"/>
                      </a:lnTo>
                      <a:lnTo>
                        <a:pt x="4182" y="1410"/>
                      </a:lnTo>
                      <a:lnTo>
                        <a:pt x="4382" y="1354"/>
                      </a:lnTo>
                      <a:lnTo>
                        <a:pt x="4585" y="1307"/>
                      </a:lnTo>
                      <a:lnTo>
                        <a:pt x="4792" y="1270"/>
                      </a:lnTo>
                      <a:lnTo>
                        <a:pt x="5002" y="1243"/>
                      </a:lnTo>
                      <a:lnTo>
                        <a:pt x="5216" y="1227"/>
                      </a:lnTo>
                      <a:lnTo>
                        <a:pt x="5432" y="122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31"/>
                <p:cNvSpPr>
                  <a:spLocks/>
                </p:cNvSpPr>
                <p:nvPr/>
              </p:nvSpPr>
              <p:spPr bwMode="auto">
                <a:xfrm>
                  <a:off x="1294" y="3018"/>
                  <a:ext cx="172" cy="100"/>
                </a:xfrm>
                <a:custGeom>
                  <a:avLst/>
                  <a:gdLst>
                    <a:gd name="T0" fmla="*/ 0 w 5504"/>
                    <a:gd name="T1" fmla="*/ 0 h 3188"/>
                    <a:gd name="T2" fmla="*/ 0 w 5504"/>
                    <a:gd name="T3" fmla="*/ 0 h 3188"/>
                    <a:gd name="T4" fmla="*/ 0 w 5504"/>
                    <a:gd name="T5" fmla="*/ 0 h 3188"/>
                    <a:gd name="T6" fmla="*/ 0 w 5504"/>
                    <a:gd name="T7" fmla="*/ 0 h 3188"/>
                    <a:gd name="T8" fmla="*/ 0 w 5504"/>
                    <a:gd name="T9" fmla="*/ 0 h 3188"/>
                    <a:gd name="T10" fmla="*/ 0 w 5504"/>
                    <a:gd name="T11" fmla="*/ 0 h 3188"/>
                    <a:gd name="T12" fmla="*/ 0 w 5504"/>
                    <a:gd name="T13" fmla="*/ 0 h 3188"/>
                    <a:gd name="T14" fmla="*/ 0 w 5504"/>
                    <a:gd name="T15" fmla="*/ 0 h 3188"/>
                    <a:gd name="T16" fmla="*/ 0 w 5504"/>
                    <a:gd name="T17" fmla="*/ 0 h 3188"/>
                    <a:gd name="T18" fmla="*/ 0 w 5504"/>
                    <a:gd name="T19" fmla="*/ 0 h 31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8"/>
                    <a:gd name="T32" fmla="*/ 5504 w 5504"/>
                    <a:gd name="T33" fmla="*/ 3188 h 31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8">
                      <a:moveTo>
                        <a:pt x="0" y="1140"/>
                      </a:moveTo>
                      <a:lnTo>
                        <a:pt x="3618" y="1140"/>
                      </a:lnTo>
                      <a:lnTo>
                        <a:pt x="3618" y="0"/>
                      </a:lnTo>
                      <a:lnTo>
                        <a:pt x="4561" y="797"/>
                      </a:lnTo>
                      <a:lnTo>
                        <a:pt x="5504" y="1594"/>
                      </a:lnTo>
                      <a:lnTo>
                        <a:pt x="4561" y="2391"/>
                      </a:lnTo>
                      <a:lnTo>
                        <a:pt x="3618" y="3188"/>
                      </a:lnTo>
                      <a:lnTo>
                        <a:pt x="3618" y="2096"/>
                      </a:lnTo>
                      <a:lnTo>
                        <a:pt x="0" y="2096"/>
                      </a:lnTo>
                      <a:lnTo>
                        <a:pt x="0" y="114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32"/>
                <p:cNvSpPr>
                  <a:spLocks/>
                </p:cNvSpPr>
                <p:nvPr/>
              </p:nvSpPr>
              <p:spPr bwMode="auto">
                <a:xfrm>
                  <a:off x="1294" y="3100"/>
                  <a:ext cx="172" cy="100"/>
                </a:xfrm>
                <a:custGeom>
                  <a:avLst/>
                  <a:gdLst>
                    <a:gd name="T0" fmla="*/ 0 w 5504"/>
                    <a:gd name="T1" fmla="*/ 0 h 3189"/>
                    <a:gd name="T2" fmla="*/ 0 w 5504"/>
                    <a:gd name="T3" fmla="*/ 0 h 3189"/>
                    <a:gd name="T4" fmla="*/ 0 w 5504"/>
                    <a:gd name="T5" fmla="*/ 0 h 3189"/>
                    <a:gd name="T6" fmla="*/ 0 w 5504"/>
                    <a:gd name="T7" fmla="*/ 0 h 3189"/>
                    <a:gd name="T8" fmla="*/ 0 w 5504"/>
                    <a:gd name="T9" fmla="*/ 0 h 3189"/>
                    <a:gd name="T10" fmla="*/ 0 w 5504"/>
                    <a:gd name="T11" fmla="*/ 0 h 3189"/>
                    <a:gd name="T12" fmla="*/ 0 w 5504"/>
                    <a:gd name="T13" fmla="*/ 0 h 3189"/>
                    <a:gd name="T14" fmla="*/ 0 w 5504"/>
                    <a:gd name="T15" fmla="*/ 0 h 3189"/>
                    <a:gd name="T16" fmla="*/ 0 w 5504"/>
                    <a:gd name="T17" fmla="*/ 0 h 3189"/>
                    <a:gd name="T18" fmla="*/ 0 w 5504"/>
                    <a:gd name="T19" fmla="*/ 0 h 31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9"/>
                    <a:gd name="T32" fmla="*/ 5504 w 5504"/>
                    <a:gd name="T33" fmla="*/ 3189 h 31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9">
                      <a:moveTo>
                        <a:pt x="5504" y="1140"/>
                      </a:moveTo>
                      <a:lnTo>
                        <a:pt x="1885" y="1140"/>
                      </a:lnTo>
                      <a:lnTo>
                        <a:pt x="1885" y="0"/>
                      </a:lnTo>
                      <a:lnTo>
                        <a:pt x="943" y="798"/>
                      </a:lnTo>
                      <a:lnTo>
                        <a:pt x="0" y="1594"/>
                      </a:lnTo>
                      <a:lnTo>
                        <a:pt x="943" y="2391"/>
                      </a:lnTo>
                      <a:lnTo>
                        <a:pt x="1885" y="3189"/>
                      </a:lnTo>
                      <a:lnTo>
                        <a:pt x="1885" y="2097"/>
                      </a:lnTo>
                      <a:lnTo>
                        <a:pt x="5504" y="2097"/>
                      </a:lnTo>
                      <a:lnTo>
                        <a:pt x="5504" y="114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2" name="Freeform 133"/>
                <p:cNvSpPr>
                  <a:spLocks noEditPoints="1"/>
                </p:cNvSpPr>
                <p:nvPr/>
              </p:nvSpPr>
              <p:spPr bwMode="auto">
                <a:xfrm>
                  <a:off x="1211" y="2924"/>
                  <a:ext cx="339" cy="340"/>
                </a:xfrm>
                <a:custGeom>
                  <a:avLst/>
                  <a:gdLst>
                    <a:gd name="T0" fmla="*/ 0 w 10864"/>
                    <a:gd name="T1" fmla="*/ 0 h 10855"/>
                    <a:gd name="T2" fmla="*/ 0 w 10864"/>
                    <a:gd name="T3" fmla="*/ 0 h 10855"/>
                    <a:gd name="T4" fmla="*/ 0 w 10864"/>
                    <a:gd name="T5" fmla="*/ 0 h 10855"/>
                    <a:gd name="T6" fmla="*/ 0 w 10864"/>
                    <a:gd name="T7" fmla="*/ 0 h 10855"/>
                    <a:gd name="T8" fmla="*/ 0 w 10864"/>
                    <a:gd name="T9" fmla="*/ 0 h 10855"/>
                    <a:gd name="T10" fmla="*/ 0 w 10864"/>
                    <a:gd name="T11" fmla="*/ 0 h 10855"/>
                    <a:gd name="T12" fmla="*/ 0 w 10864"/>
                    <a:gd name="T13" fmla="*/ 0 h 10855"/>
                    <a:gd name="T14" fmla="*/ 0 w 10864"/>
                    <a:gd name="T15" fmla="*/ 0 h 10855"/>
                    <a:gd name="T16" fmla="*/ 0 w 10864"/>
                    <a:gd name="T17" fmla="*/ 0 h 10855"/>
                    <a:gd name="T18" fmla="*/ 0 w 10864"/>
                    <a:gd name="T19" fmla="*/ 0 h 10855"/>
                    <a:gd name="T20" fmla="*/ 0 w 10864"/>
                    <a:gd name="T21" fmla="*/ 0 h 10855"/>
                    <a:gd name="T22" fmla="*/ 0 w 10864"/>
                    <a:gd name="T23" fmla="*/ 0 h 10855"/>
                    <a:gd name="T24" fmla="*/ 0 w 10864"/>
                    <a:gd name="T25" fmla="*/ 0 h 10855"/>
                    <a:gd name="T26" fmla="*/ 0 w 10864"/>
                    <a:gd name="T27" fmla="*/ 0 h 10855"/>
                    <a:gd name="T28" fmla="*/ 0 w 10864"/>
                    <a:gd name="T29" fmla="*/ 0 h 10855"/>
                    <a:gd name="T30" fmla="*/ 0 w 10864"/>
                    <a:gd name="T31" fmla="*/ 0 h 10855"/>
                    <a:gd name="T32" fmla="*/ 0 w 10864"/>
                    <a:gd name="T33" fmla="*/ 0 h 10855"/>
                    <a:gd name="T34" fmla="*/ 0 w 10864"/>
                    <a:gd name="T35" fmla="*/ 0 h 10855"/>
                    <a:gd name="T36" fmla="*/ 0 w 10864"/>
                    <a:gd name="T37" fmla="*/ 0 h 10855"/>
                    <a:gd name="T38" fmla="*/ 0 w 10864"/>
                    <a:gd name="T39" fmla="*/ 0 h 10855"/>
                    <a:gd name="T40" fmla="*/ 0 w 10864"/>
                    <a:gd name="T41" fmla="*/ 0 h 10855"/>
                    <a:gd name="T42" fmla="*/ 0 w 10864"/>
                    <a:gd name="T43" fmla="*/ 0 h 10855"/>
                    <a:gd name="T44" fmla="*/ 0 w 10864"/>
                    <a:gd name="T45" fmla="*/ 0 h 10855"/>
                    <a:gd name="T46" fmla="*/ 0 w 10864"/>
                    <a:gd name="T47" fmla="*/ 0 h 10855"/>
                    <a:gd name="T48" fmla="*/ 0 w 10864"/>
                    <a:gd name="T49" fmla="*/ 0 h 10855"/>
                    <a:gd name="T50" fmla="*/ 0 w 10864"/>
                    <a:gd name="T51" fmla="*/ 0 h 10855"/>
                    <a:gd name="T52" fmla="*/ 0 w 10864"/>
                    <a:gd name="T53" fmla="*/ 0 h 10855"/>
                    <a:gd name="T54" fmla="*/ 0 w 10864"/>
                    <a:gd name="T55" fmla="*/ 0 h 10855"/>
                    <a:gd name="T56" fmla="*/ 0 w 10864"/>
                    <a:gd name="T57" fmla="*/ 0 h 10855"/>
                    <a:gd name="T58" fmla="*/ 0 w 10864"/>
                    <a:gd name="T59" fmla="*/ 0 h 10855"/>
                    <a:gd name="T60" fmla="*/ 0 w 10864"/>
                    <a:gd name="T61" fmla="*/ 0 h 10855"/>
                    <a:gd name="T62" fmla="*/ 0 w 10864"/>
                    <a:gd name="T63" fmla="*/ 0 h 10855"/>
                    <a:gd name="T64" fmla="*/ 0 w 10864"/>
                    <a:gd name="T65" fmla="*/ 0 h 10855"/>
                    <a:gd name="T66" fmla="*/ 0 w 10864"/>
                    <a:gd name="T67" fmla="*/ 0 h 10855"/>
                    <a:gd name="T68" fmla="*/ 0 w 10864"/>
                    <a:gd name="T69" fmla="*/ 0 h 10855"/>
                    <a:gd name="T70" fmla="*/ 0 w 10864"/>
                    <a:gd name="T71" fmla="*/ 0 h 10855"/>
                    <a:gd name="T72" fmla="*/ 0 w 10864"/>
                    <a:gd name="T73" fmla="*/ 0 h 10855"/>
                    <a:gd name="T74" fmla="*/ 0 w 10864"/>
                    <a:gd name="T75" fmla="*/ 0 h 10855"/>
                    <a:gd name="T76" fmla="*/ 0 w 10864"/>
                    <a:gd name="T77" fmla="*/ 0 h 10855"/>
                    <a:gd name="T78" fmla="*/ 0 w 10864"/>
                    <a:gd name="T79" fmla="*/ 0 h 10855"/>
                    <a:gd name="T80" fmla="*/ 0 w 10864"/>
                    <a:gd name="T81" fmla="*/ 0 h 10855"/>
                    <a:gd name="T82" fmla="*/ 0 w 10864"/>
                    <a:gd name="T83" fmla="*/ 0 h 10855"/>
                    <a:gd name="T84" fmla="*/ 0 w 10864"/>
                    <a:gd name="T85" fmla="*/ 0 h 10855"/>
                    <a:gd name="T86" fmla="*/ 0 w 10864"/>
                    <a:gd name="T87" fmla="*/ 0 h 10855"/>
                    <a:gd name="T88" fmla="*/ 0 w 10864"/>
                    <a:gd name="T89" fmla="*/ 0 h 10855"/>
                    <a:gd name="T90" fmla="*/ 0 w 10864"/>
                    <a:gd name="T91" fmla="*/ 0 h 10855"/>
                    <a:gd name="T92" fmla="*/ 0 w 10864"/>
                    <a:gd name="T93" fmla="*/ 0 h 10855"/>
                    <a:gd name="T94" fmla="*/ 0 w 10864"/>
                    <a:gd name="T95" fmla="*/ 0 h 10855"/>
                    <a:gd name="T96" fmla="*/ 0 w 10864"/>
                    <a:gd name="T97" fmla="*/ 0 h 10855"/>
                    <a:gd name="T98" fmla="*/ 0 w 10864"/>
                    <a:gd name="T99" fmla="*/ 0 h 10855"/>
                    <a:gd name="T100" fmla="*/ 0 w 10864"/>
                    <a:gd name="T101" fmla="*/ 0 h 1085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864"/>
                    <a:gd name="T154" fmla="*/ 0 h 10855"/>
                    <a:gd name="T155" fmla="*/ 10864 w 10864"/>
                    <a:gd name="T156" fmla="*/ 10855 h 1085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864" h="10855">
                      <a:moveTo>
                        <a:pt x="5433" y="0"/>
                      </a:moveTo>
                      <a:lnTo>
                        <a:pt x="5711" y="8"/>
                      </a:lnTo>
                      <a:lnTo>
                        <a:pt x="5987" y="29"/>
                      </a:lnTo>
                      <a:lnTo>
                        <a:pt x="6258" y="63"/>
                      </a:lnTo>
                      <a:lnTo>
                        <a:pt x="6525" y="111"/>
                      </a:lnTo>
                      <a:lnTo>
                        <a:pt x="6787" y="171"/>
                      </a:lnTo>
                      <a:lnTo>
                        <a:pt x="7044" y="245"/>
                      </a:lnTo>
                      <a:lnTo>
                        <a:pt x="7297" y="331"/>
                      </a:lnTo>
                      <a:lnTo>
                        <a:pt x="7543" y="428"/>
                      </a:lnTo>
                      <a:lnTo>
                        <a:pt x="7784" y="537"/>
                      </a:lnTo>
                      <a:lnTo>
                        <a:pt x="8018" y="657"/>
                      </a:lnTo>
                      <a:lnTo>
                        <a:pt x="8246" y="788"/>
                      </a:lnTo>
                      <a:lnTo>
                        <a:pt x="8466" y="930"/>
                      </a:lnTo>
                      <a:lnTo>
                        <a:pt x="8679" y="1081"/>
                      </a:lnTo>
                      <a:lnTo>
                        <a:pt x="8885" y="1243"/>
                      </a:lnTo>
                      <a:lnTo>
                        <a:pt x="9081" y="1413"/>
                      </a:lnTo>
                      <a:lnTo>
                        <a:pt x="9270" y="1593"/>
                      </a:lnTo>
                      <a:lnTo>
                        <a:pt x="9451" y="1781"/>
                      </a:lnTo>
                      <a:lnTo>
                        <a:pt x="9622" y="1979"/>
                      </a:lnTo>
                      <a:lnTo>
                        <a:pt x="9783" y="2184"/>
                      </a:lnTo>
                      <a:lnTo>
                        <a:pt x="9935" y="2397"/>
                      </a:lnTo>
                      <a:lnTo>
                        <a:pt x="10076" y="2617"/>
                      </a:lnTo>
                      <a:lnTo>
                        <a:pt x="10207" y="2845"/>
                      </a:lnTo>
                      <a:lnTo>
                        <a:pt x="10327" y="3078"/>
                      </a:lnTo>
                      <a:lnTo>
                        <a:pt x="10437" y="3318"/>
                      </a:lnTo>
                      <a:lnTo>
                        <a:pt x="10534" y="3565"/>
                      </a:lnTo>
                      <a:lnTo>
                        <a:pt x="10620" y="3817"/>
                      </a:lnTo>
                      <a:lnTo>
                        <a:pt x="10693" y="4074"/>
                      </a:lnTo>
                      <a:lnTo>
                        <a:pt x="10754" y="4336"/>
                      </a:lnTo>
                      <a:lnTo>
                        <a:pt x="10802" y="4603"/>
                      </a:lnTo>
                      <a:lnTo>
                        <a:pt x="10836" y="4874"/>
                      </a:lnTo>
                      <a:lnTo>
                        <a:pt x="10857" y="5149"/>
                      </a:lnTo>
                      <a:lnTo>
                        <a:pt x="10864" y="5428"/>
                      </a:lnTo>
                      <a:lnTo>
                        <a:pt x="10857" y="5706"/>
                      </a:lnTo>
                      <a:lnTo>
                        <a:pt x="10836" y="5981"/>
                      </a:lnTo>
                      <a:lnTo>
                        <a:pt x="10802" y="6252"/>
                      </a:lnTo>
                      <a:lnTo>
                        <a:pt x="10754" y="6519"/>
                      </a:lnTo>
                      <a:lnTo>
                        <a:pt x="10693" y="6782"/>
                      </a:lnTo>
                      <a:lnTo>
                        <a:pt x="10620" y="7038"/>
                      </a:lnTo>
                      <a:lnTo>
                        <a:pt x="10534" y="7290"/>
                      </a:lnTo>
                      <a:lnTo>
                        <a:pt x="10437" y="7537"/>
                      </a:lnTo>
                      <a:lnTo>
                        <a:pt x="10327" y="7777"/>
                      </a:lnTo>
                      <a:lnTo>
                        <a:pt x="10207" y="8011"/>
                      </a:lnTo>
                      <a:lnTo>
                        <a:pt x="10076" y="8238"/>
                      </a:lnTo>
                      <a:lnTo>
                        <a:pt x="9935" y="8459"/>
                      </a:lnTo>
                      <a:lnTo>
                        <a:pt x="9783" y="8671"/>
                      </a:lnTo>
                      <a:lnTo>
                        <a:pt x="9622" y="8876"/>
                      </a:lnTo>
                      <a:lnTo>
                        <a:pt x="9451" y="9074"/>
                      </a:lnTo>
                      <a:lnTo>
                        <a:pt x="9270" y="9262"/>
                      </a:lnTo>
                      <a:lnTo>
                        <a:pt x="9081" y="9442"/>
                      </a:lnTo>
                      <a:lnTo>
                        <a:pt x="8885" y="9613"/>
                      </a:lnTo>
                      <a:lnTo>
                        <a:pt x="8679" y="9774"/>
                      </a:lnTo>
                      <a:lnTo>
                        <a:pt x="8466" y="9926"/>
                      </a:lnTo>
                      <a:lnTo>
                        <a:pt x="8246" y="10068"/>
                      </a:lnTo>
                      <a:lnTo>
                        <a:pt x="8018" y="10198"/>
                      </a:lnTo>
                      <a:lnTo>
                        <a:pt x="7784" y="10318"/>
                      </a:lnTo>
                      <a:lnTo>
                        <a:pt x="7543" y="10427"/>
                      </a:lnTo>
                      <a:lnTo>
                        <a:pt x="7297" y="10524"/>
                      </a:lnTo>
                      <a:lnTo>
                        <a:pt x="7044" y="10610"/>
                      </a:lnTo>
                      <a:lnTo>
                        <a:pt x="6787" y="10684"/>
                      </a:lnTo>
                      <a:lnTo>
                        <a:pt x="6525" y="10744"/>
                      </a:lnTo>
                      <a:lnTo>
                        <a:pt x="6258" y="10792"/>
                      </a:lnTo>
                      <a:lnTo>
                        <a:pt x="5987" y="10827"/>
                      </a:lnTo>
                      <a:lnTo>
                        <a:pt x="5711" y="10848"/>
                      </a:lnTo>
                      <a:lnTo>
                        <a:pt x="5433" y="10855"/>
                      </a:lnTo>
                      <a:lnTo>
                        <a:pt x="5154" y="10848"/>
                      </a:lnTo>
                      <a:lnTo>
                        <a:pt x="4879" y="10827"/>
                      </a:lnTo>
                      <a:lnTo>
                        <a:pt x="4607" y="10792"/>
                      </a:lnTo>
                      <a:lnTo>
                        <a:pt x="4340" y="10744"/>
                      </a:lnTo>
                      <a:lnTo>
                        <a:pt x="4077" y="10684"/>
                      </a:lnTo>
                      <a:lnTo>
                        <a:pt x="3820" y="10610"/>
                      </a:lnTo>
                      <a:lnTo>
                        <a:pt x="3568" y="10524"/>
                      </a:lnTo>
                      <a:lnTo>
                        <a:pt x="3321" y="10427"/>
                      </a:lnTo>
                      <a:lnTo>
                        <a:pt x="3080" y="10318"/>
                      </a:lnTo>
                      <a:lnTo>
                        <a:pt x="2847" y="10198"/>
                      </a:lnTo>
                      <a:lnTo>
                        <a:pt x="2620" y="10068"/>
                      </a:lnTo>
                      <a:lnTo>
                        <a:pt x="2399" y="9926"/>
                      </a:lnTo>
                      <a:lnTo>
                        <a:pt x="2186" y="9774"/>
                      </a:lnTo>
                      <a:lnTo>
                        <a:pt x="1980" y="9613"/>
                      </a:lnTo>
                      <a:lnTo>
                        <a:pt x="1783" y="9442"/>
                      </a:lnTo>
                      <a:lnTo>
                        <a:pt x="1595" y="9262"/>
                      </a:lnTo>
                      <a:lnTo>
                        <a:pt x="1414" y="9074"/>
                      </a:lnTo>
                      <a:lnTo>
                        <a:pt x="1243" y="8876"/>
                      </a:lnTo>
                      <a:lnTo>
                        <a:pt x="1082" y="8671"/>
                      </a:lnTo>
                      <a:lnTo>
                        <a:pt x="930" y="8459"/>
                      </a:lnTo>
                      <a:lnTo>
                        <a:pt x="788" y="8238"/>
                      </a:lnTo>
                      <a:lnTo>
                        <a:pt x="658" y="8011"/>
                      </a:lnTo>
                      <a:lnTo>
                        <a:pt x="537" y="7777"/>
                      </a:lnTo>
                      <a:lnTo>
                        <a:pt x="429" y="7537"/>
                      </a:lnTo>
                      <a:lnTo>
                        <a:pt x="331" y="7290"/>
                      </a:lnTo>
                      <a:lnTo>
                        <a:pt x="245" y="7038"/>
                      </a:lnTo>
                      <a:lnTo>
                        <a:pt x="172" y="6782"/>
                      </a:lnTo>
                      <a:lnTo>
                        <a:pt x="111" y="6519"/>
                      </a:lnTo>
                      <a:lnTo>
                        <a:pt x="63" y="6252"/>
                      </a:lnTo>
                      <a:lnTo>
                        <a:pt x="28" y="5981"/>
                      </a:lnTo>
                      <a:lnTo>
                        <a:pt x="7" y="5706"/>
                      </a:lnTo>
                      <a:lnTo>
                        <a:pt x="0" y="5428"/>
                      </a:lnTo>
                      <a:lnTo>
                        <a:pt x="7" y="5149"/>
                      </a:lnTo>
                      <a:lnTo>
                        <a:pt x="28" y="4874"/>
                      </a:lnTo>
                      <a:lnTo>
                        <a:pt x="63" y="4603"/>
                      </a:lnTo>
                      <a:lnTo>
                        <a:pt x="111" y="4336"/>
                      </a:lnTo>
                      <a:lnTo>
                        <a:pt x="172" y="4074"/>
                      </a:lnTo>
                      <a:lnTo>
                        <a:pt x="245" y="3817"/>
                      </a:lnTo>
                      <a:lnTo>
                        <a:pt x="331" y="3565"/>
                      </a:lnTo>
                      <a:lnTo>
                        <a:pt x="429" y="3318"/>
                      </a:lnTo>
                      <a:lnTo>
                        <a:pt x="537" y="3078"/>
                      </a:lnTo>
                      <a:lnTo>
                        <a:pt x="658" y="2845"/>
                      </a:lnTo>
                      <a:lnTo>
                        <a:pt x="788" y="2617"/>
                      </a:lnTo>
                      <a:lnTo>
                        <a:pt x="930" y="2397"/>
                      </a:lnTo>
                      <a:lnTo>
                        <a:pt x="1082" y="2184"/>
                      </a:lnTo>
                      <a:lnTo>
                        <a:pt x="1243" y="1979"/>
                      </a:lnTo>
                      <a:lnTo>
                        <a:pt x="1414" y="1781"/>
                      </a:lnTo>
                      <a:lnTo>
                        <a:pt x="1595" y="1593"/>
                      </a:lnTo>
                      <a:lnTo>
                        <a:pt x="1783" y="1413"/>
                      </a:lnTo>
                      <a:lnTo>
                        <a:pt x="1980" y="1243"/>
                      </a:lnTo>
                      <a:lnTo>
                        <a:pt x="2186" y="1081"/>
                      </a:lnTo>
                      <a:lnTo>
                        <a:pt x="2399" y="930"/>
                      </a:lnTo>
                      <a:lnTo>
                        <a:pt x="2620" y="788"/>
                      </a:lnTo>
                      <a:lnTo>
                        <a:pt x="2847" y="657"/>
                      </a:lnTo>
                      <a:lnTo>
                        <a:pt x="3080" y="537"/>
                      </a:lnTo>
                      <a:lnTo>
                        <a:pt x="3321" y="428"/>
                      </a:lnTo>
                      <a:lnTo>
                        <a:pt x="3568" y="331"/>
                      </a:lnTo>
                      <a:lnTo>
                        <a:pt x="3820" y="245"/>
                      </a:lnTo>
                      <a:lnTo>
                        <a:pt x="4077" y="171"/>
                      </a:lnTo>
                      <a:lnTo>
                        <a:pt x="4340" y="111"/>
                      </a:lnTo>
                      <a:lnTo>
                        <a:pt x="4607" y="63"/>
                      </a:lnTo>
                      <a:lnTo>
                        <a:pt x="4879" y="29"/>
                      </a:lnTo>
                      <a:lnTo>
                        <a:pt x="5154" y="8"/>
                      </a:lnTo>
                      <a:lnTo>
                        <a:pt x="5433" y="0"/>
                      </a:lnTo>
                      <a:close/>
                      <a:moveTo>
                        <a:pt x="5433" y="1221"/>
                      </a:moveTo>
                      <a:lnTo>
                        <a:pt x="5649" y="1227"/>
                      </a:lnTo>
                      <a:lnTo>
                        <a:pt x="5862" y="1243"/>
                      </a:lnTo>
                      <a:lnTo>
                        <a:pt x="6072" y="1270"/>
                      </a:lnTo>
                      <a:lnTo>
                        <a:pt x="6279" y="1307"/>
                      </a:lnTo>
                      <a:lnTo>
                        <a:pt x="6483" y="1354"/>
                      </a:lnTo>
                      <a:lnTo>
                        <a:pt x="6682" y="1410"/>
                      </a:lnTo>
                      <a:lnTo>
                        <a:pt x="6878" y="1476"/>
                      </a:lnTo>
                      <a:lnTo>
                        <a:pt x="7068" y="1553"/>
                      </a:lnTo>
                      <a:lnTo>
                        <a:pt x="7255" y="1637"/>
                      </a:lnTo>
                      <a:lnTo>
                        <a:pt x="7437" y="1730"/>
                      </a:lnTo>
                      <a:lnTo>
                        <a:pt x="7613" y="1832"/>
                      </a:lnTo>
                      <a:lnTo>
                        <a:pt x="7784" y="1941"/>
                      </a:lnTo>
                      <a:lnTo>
                        <a:pt x="7949" y="2058"/>
                      </a:lnTo>
                      <a:lnTo>
                        <a:pt x="8109" y="2184"/>
                      </a:lnTo>
                      <a:lnTo>
                        <a:pt x="8261" y="2316"/>
                      </a:lnTo>
                      <a:lnTo>
                        <a:pt x="8408" y="2455"/>
                      </a:lnTo>
                      <a:lnTo>
                        <a:pt x="8547" y="2602"/>
                      </a:lnTo>
                      <a:lnTo>
                        <a:pt x="8680" y="2754"/>
                      </a:lnTo>
                      <a:lnTo>
                        <a:pt x="8804" y="2914"/>
                      </a:lnTo>
                      <a:lnTo>
                        <a:pt x="8923" y="3078"/>
                      </a:lnTo>
                      <a:lnTo>
                        <a:pt x="9032" y="3249"/>
                      </a:lnTo>
                      <a:lnTo>
                        <a:pt x="9134" y="3425"/>
                      </a:lnTo>
                      <a:lnTo>
                        <a:pt x="9227" y="3607"/>
                      </a:lnTo>
                      <a:lnTo>
                        <a:pt x="9311" y="3793"/>
                      </a:lnTo>
                      <a:lnTo>
                        <a:pt x="9387" y="3984"/>
                      </a:lnTo>
                      <a:lnTo>
                        <a:pt x="9453" y="4179"/>
                      </a:lnTo>
                      <a:lnTo>
                        <a:pt x="9510" y="4378"/>
                      </a:lnTo>
                      <a:lnTo>
                        <a:pt x="9557" y="4582"/>
                      </a:lnTo>
                      <a:lnTo>
                        <a:pt x="9594" y="4789"/>
                      </a:lnTo>
                      <a:lnTo>
                        <a:pt x="9622" y="4998"/>
                      </a:lnTo>
                      <a:lnTo>
                        <a:pt x="9638" y="5212"/>
                      </a:lnTo>
                      <a:lnTo>
                        <a:pt x="9644" y="5428"/>
                      </a:lnTo>
                      <a:lnTo>
                        <a:pt x="9638" y="5643"/>
                      </a:lnTo>
                      <a:lnTo>
                        <a:pt x="9622" y="5857"/>
                      </a:lnTo>
                      <a:lnTo>
                        <a:pt x="9594" y="6066"/>
                      </a:lnTo>
                      <a:lnTo>
                        <a:pt x="9557" y="6274"/>
                      </a:lnTo>
                      <a:lnTo>
                        <a:pt x="9510" y="6477"/>
                      </a:lnTo>
                      <a:lnTo>
                        <a:pt x="9453" y="6676"/>
                      </a:lnTo>
                      <a:lnTo>
                        <a:pt x="9387" y="6872"/>
                      </a:lnTo>
                      <a:lnTo>
                        <a:pt x="9311" y="7063"/>
                      </a:lnTo>
                      <a:lnTo>
                        <a:pt x="9227" y="7249"/>
                      </a:lnTo>
                      <a:lnTo>
                        <a:pt x="9134" y="7431"/>
                      </a:lnTo>
                      <a:lnTo>
                        <a:pt x="9032" y="7606"/>
                      </a:lnTo>
                      <a:lnTo>
                        <a:pt x="8923" y="7777"/>
                      </a:lnTo>
                      <a:lnTo>
                        <a:pt x="8804" y="7942"/>
                      </a:lnTo>
                      <a:lnTo>
                        <a:pt x="8680" y="8101"/>
                      </a:lnTo>
                      <a:lnTo>
                        <a:pt x="8547" y="8254"/>
                      </a:lnTo>
                      <a:lnTo>
                        <a:pt x="8408" y="8400"/>
                      </a:lnTo>
                      <a:lnTo>
                        <a:pt x="8261" y="8539"/>
                      </a:lnTo>
                      <a:lnTo>
                        <a:pt x="8109" y="8671"/>
                      </a:lnTo>
                      <a:lnTo>
                        <a:pt x="7949" y="8797"/>
                      </a:lnTo>
                      <a:lnTo>
                        <a:pt x="7784" y="8914"/>
                      </a:lnTo>
                      <a:lnTo>
                        <a:pt x="7613" y="9025"/>
                      </a:lnTo>
                      <a:lnTo>
                        <a:pt x="7437" y="9126"/>
                      </a:lnTo>
                      <a:lnTo>
                        <a:pt x="7255" y="9219"/>
                      </a:lnTo>
                      <a:lnTo>
                        <a:pt x="7068" y="9303"/>
                      </a:lnTo>
                      <a:lnTo>
                        <a:pt x="6878" y="9379"/>
                      </a:lnTo>
                      <a:lnTo>
                        <a:pt x="6682" y="9445"/>
                      </a:lnTo>
                      <a:lnTo>
                        <a:pt x="6483" y="9502"/>
                      </a:lnTo>
                      <a:lnTo>
                        <a:pt x="6279" y="9549"/>
                      </a:lnTo>
                      <a:lnTo>
                        <a:pt x="6072" y="9586"/>
                      </a:lnTo>
                      <a:lnTo>
                        <a:pt x="5862" y="9612"/>
                      </a:lnTo>
                      <a:lnTo>
                        <a:pt x="5649" y="9629"/>
                      </a:lnTo>
                      <a:lnTo>
                        <a:pt x="5433" y="9634"/>
                      </a:lnTo>
                      <a:lnTo>
                        <a:pt x="5216" y="9629"/>
                      </a:lnTo>
                      <a:lnTo>
                        <a:pt x="5003" y="9612"/>
                      </a:lnTo>
                      <a:lnTo>
                        <a:pt x="4792" y="9586"/>
                      </a:lnTo>
                      <a:lnTo>
                        <a:pt x="4585" y="9549"/>
                      </a:lnTo>
                      <a:lnTo>
                        <a:pt x="4383" y="9502"/>
                      </a:lnTo>
                      <a:lnTo>
                        <a:pt x="4183" y="9445"/>
                      </a:lnTo>
                      <a:lnTo>
                        <a:pt x="3987" y="9379"/>
                      </a:lnTo>
                      <a:lnTo>
                        <a:pt x="3796" y="9303"/>
                      </a:lnTo>
                      <a:lnTo>
                        <a:pt x="3610" y="9219"/>
                      </a:lnTo>
                      <a:lnTo>
                        <a:pt x="3428" y="9126"/>
                      </a:lnTo>
                      <a:lnTo>
                        <a:pt x="3252" y="9025"/>
                      </a:lnTo>
                      <a:lnTo>
                        <a:pt x="3081" y="8914"/>
                      </a:lnTo>
                      <a:lnTo>
                        <a:pt x="2916" y="8797"/>
                      </a:lnTo>
                      <a:lnTo>
                        <a:pt x="2756" y="8671"/>
                      </a:lnTo>
                      <a:lnTo>
                        <a:pt x="2604" y="8539"/>
                      </a:lnTo>
                      <a:lnTo>
                        <a:pt x="2458" y="8400"/>
                      </a:lnTo>
                      <a:lnTo>
                        <a:pt x="2317" y="8254"/>
                      </a:lnTo>
                      <a:lnTo>
                        <a:pt x="2185" y="8101"/>
                      </a:lnTo>
                      <a:lnTo>
                        <a:pt x="2060" y="7942"/>
                      </a:lnTo>
                      <a:lnTo>
                        <a:pt x="1943" y="7777"/>
                      </a:lnTo>
                      <a:lnTo>
                        <a:pt x="1833" y="7606"/>
                      </a:lnTo>
                      <a:lnTo>
                        <a:pt x="1731" y="7431"/>
                      </a:lnTo>
                      <a:lnTo>
                        <a:pt x="1638" y="7249"/>
                      </a:lnTo>
                      <a:lnTo>
                        <a:pt x="1553" y="7063"/>
                      </a:lnTo>
                      <a:lnTo>
                        <a:pt x="1478" y="6872"/>
                      </a:lnTo>
                      <a:lnTo>
                        <a:pt x="1412" y="6676"/>
                      </a:lnTo>
                      <a:lnTo>
                        <a:pt x="1355" y="6477"/>
                      </a:lnTo>
                      <a:lnTo>
                        <a:pt x="1307" y="6274"/>
                      </a:lnTo>
                      <a:lnTo>
                        <a:pt x="1270" y="6066"/>
                      </a:lnTo>
                      <a:lnTo>
                        <a:pt x="1243" y="5857"/>
                      </a:lnTo>
                      <a:lnTo>
                        <a:pt x="1227" y="5643"/>
                      </a:lnTo>
                      <a:lnTo>
                        <a:pt x="1222" y="5428"/>
                      </a:lnTo>
                      <a:lnTo>
                        <a:pt x="1227" y="5212"/>
                      </a:lnTo>
                      <a:lnTo>
                        <a:pt x="1243" y="4998"/>
                      </a:lnTo>
                      <a:lnTo>
                        <a:pt x="1270" y="4789"/>
                      </a:lnTo>
                      <a:lnTo>
                        <a:pt x="1307" y="4582"/>
                      </a:lnTo>
                      <a:lnTo>
                        <a:pt x="1355" y="4378"/>
                      </a:lnTo>
                      <a:lnTo>
                        <a:pt x="1412" y="4179"/>
                      </a:lnTo>
                      <a:lnTo>
                        <a:pt x="1478" y="3984"/>
                      </a:lnTo>
                      <a:lnTo>
                        <a:pt x="1553" y="3793"/>
                      </a:lnTo>
                      <a:lnTo>
                        <a:pt x="1638" y="3607"/>
                      </a:lnTo>
                      <a:lnTo>
                        <a:pt x="1731" y="3425"/>
                      </a:lnTo>
                      <a:lnTo>
                        <a:pt x="1833" y="3249"/>
                      </a:lnTo>
                      <a:lnTo>
                        <a:pt x="1943" y="3078"/>
                      </a:lnTo>
                      <a:lnTo>
                        <a:pt x="2060" y="2914"/>
                      </a:lnTo>
                      <a:lnTo>
                        <a:pt x="2185" y="2754"/>
                      </a:lnTo>
                      <a:lnTo>
                        <a:pt x="2317" y="2602"/>
                      </a:lnTo>
                      <a:lnTo>
                        <a:pt x="2458" y="2455"/>
                      </a:lnTo>
                      <a:lnTo>
                        <a:pt x="2604" y="2316"/>
                      </a:lnTo>
                      <a:lnTo>
                        <a:pt x="2756" y="2184"/>
                      </a:lnTo>
                      <a:lnTo>
                        <a:pt x="2916" y="2058"/>
                      </a:lnTo>
                      <a:lnTo>
                        <a:pt x="3081" y="1941"/>
                      </a:lnTo>
                      <a:lnTo>
                        <a:pt x="3252" y="1832"/>
                      </a:lnTo>
                      <a:lnTo>
                        <a:pt x="3428" y="1730"/>
                      </a:lnTo>
                      <a:lnTo>
                        <a:pt x="3610" y="1637"/>
                      </a:lnTo>
                      <a:lnTo>
                        <a:pt x="3796" y="1553"/>
                      </a:lnTo>
                      <a:lnTo>
                        <a:pt x="3987" y="1476"/>
                      </a:lnTo>
                      <a:lnTo>
                        <a:pt x="4183" y="1410"/>
                      </a:lnTo>
                      <a:lnTo>
                        <a:pt x="4383" y="1354"/>
                      </a:lnTo>
                      <a:lnTo>
                        <a:pt x="4585" y="1307"/>
                      </a:lnTo>
                      <a:lnTo>
                        <a:pt x="4792" y="1270"/>
                      </a:lnTo>
                      <a:lnTo>
                        <a:pt x="5003" y="1243"/>
                      </a:lnTo>
                      <a:lnTo>
                        <a:pt x="5216" y="1227"/>
                      </a:lnTo>
                      <a:lnTo>
                        <a:pt x="5433" y="1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34"/>
                <p:cNvSpPr>
                  <a:spLocks/>
                </p:cNvSpPr>
                <p:nvPr/>
              </p:nvSpPr>
              <p:spPr bwMode="auto">
                <a:xfrm>
                  <a:off x="1287" y="3007"/>
                  <a:ext cx="172" cy="100"/>
                </a:xfrm>
                <a:custGeom>
                  <a:avLst/>
                  <a:gdLst>
                    <a:gd name="T0" fmla="*/ 0 w 5504"/>
                    <a:gd name="T1" fmla="*/ 0 h 3188"/>
                    <a:gd name="T2" fmla="*/ 0 w 5504"/>
                    <a:gd name="T3" fmla="*/ 0 h 3188"/>
                    <a:gd name="T4" fmla="*/ 0 w 5504"/>
                    <a:gd name="T5" fmla="*/ 0 h 3188"/>
                    <a:gd name="T6" fmla="*/ 0 w 5504"/>
                    <a:gd name="T7" fmla="*/ 0 h 3188"/>
                    <a:gd name="T8" fmla="*/ 0 w 5504"/>
                    <a:gd name="T9" fmla="*/ 0 h 3188"/>
                    <a:gd name="T10" fmla="*/ 0 w 5504"/>
                    <a:gd name="T11" fmla="*/ 0 h 3188"/>
                    <a:gd name="T12" fmla="*/ 0 w 5504"/>
                    <a:gd name="T13" fmla="*/ 0 h 3188"/>
                    <a:gd name="T14" fmla="*/ 0 w 5504"/>
                    <a:gd name="T15" fmla="*/ 0 h 3188"/>
                    <a:gd name="T16" fmla="*/ 0 w 5504"/>
                    <a:gd name="T17" fmla="*/ 0 h 3188"/>
                    <a:gd name="T18" fmla="*/ 0 w 5504"/>
                    <a:gd name="T19" fmla="*/ 0 h 31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8"/>
                    <a:gd name="T32" fmla="*/ 5504 w 5504"/>
                    <a:gd name="T33" fmla="*/ 3188 h 31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8">
                      <a:moveTo>
                        <a:pt x="0" y="1140"/>
                      </a:moveTo>
                      <a:lnTo>
                        <a:pt x="3618" y="1140"/>
                      </a:lnTo>
                      <a:lnTo>
                        <a:pt x="3618" y="0"/>
                      </a:lnTo>
                      <a:lnTo>
                        <a:pt x="4561" y="796"/>
                      </a:lnTo>
                      <a:lnTo>
                        <a:pt x="5504" y="1594"/>
                      </a:lnTo>
                      <a:lnTo>
                        <a:pt x="4561" y="2391"/>
                      </a:lnTo>
                      <a:lnTo>
                        <a:pt x="3618" y="3188"/>
                      </a:lnTo>
                      <a:lnTo>
                        <a:pt x="3618" y="2095"/>
                      </a:lnTo>
                      <a:lnTo>
                        <a:pt x="0" y="2095"/>
                      </a:lnTo>
                      <a:lnTo>
                        <a:pt x="0" y="11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4" name="Freeform 135"/>
                <p:cNvSpPr>
                  <a:spLocks/>
                </p:cNvSpPr>
                <p:nvPr/>
              </p:nvSpPr>
              <p:spPr bwMode="auto">
                <a:xfrm>
                  <a:off x="1287" y="3089"/>
                  <a:ext cx="172" cy="100"/>
                </a:xfrm>
                <a:custGeom>
                  <a:avLst/>
                  <a:gdLst>
                    <a:gd name="T0" fmla="*/ 0 w 5504"/>
                    <a:gd name="T1" fmla="*/ 0 h 3189"/>
                    <a:gd name="T2" fmla="*/ 0 w 5504"/>
                    <a:gd name="T3" fmla="*/ 0 h 3189"/>
                    <a:gd name="T4" fmla="*/ 0 w 5504"/>
                    <a:gd name="T5" fmla="*/ 0 h 3189"/>
                    <a:gd name="T6" fmla="*/ 0 w 5504"/>
                    <a:gd name="T7" fmla="*/ 0 h 3189"/>
                    <a:gd name="T8" fmla="*/ 0 w 5504"/>
                    <a:gd name="T9" fmla="*/ 0 h 3189"/>
                    <a:gd name="T10" fmla="*/ 0 w 5504"/>
                    <a:gd name="T11" fmla="*/ 0 h 3189"/>
                    <a:gd name="T12" fmla="*/ 0 w 5504"/>
                    <a:gd name="T13" fmla="*/ 0 h 3189"/>
                    <a:gd name="T14" fmla="*/ 0 w 5504"/>
                    <a:gd name="T15" fmla="*/ 0 h 3189"/>
                    <a:gd name="T16" fmla="*/ 0 w 5504"/>
                    <a:gd name="T17" fmla="*/ 0 h 3189"/>
                    <a:gd name="T18" fmla="*/ 0 w 5504"/>
                    <a:gd name="T19" fmla="*/ 0 h 31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9"/>
                    <a:gd name="T32" fmla="*/ 5504 w 5504"/>
                    <a:gd name="T33" fmla="*/ 3189 h 31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9">
                      <a:moveTo>
                        <a:pt x="5504" y="1140"/>
                      </a:moveTo>
                      <a:lnTo>
                        <a:pt x="1884" y="1140"/>
                      </a:lnTo>
                      <a:lnTo>
                        <a:pt x="1884" y="0"/>
                      </a:lnTo>
                      <a:lnTo>
                        <a:pt x="942" y="797"/>
                      </a:lnTo>
                      <a:lnTo>
                        <a:pt x="0" y="1595"/>
                      </a:lnTo>
                      <a:lnTo>
                        <a:pt x="942" y="2391"/>
                      </a:lnTo>
                      <a:lnTo>
                        <a:pt x="1884" y="3189"/>
                      </a:lnTo>
                      <a:lnTo>
                        <a:pt x="1884" y="2096"/>
                      </a:lnTo>
                      <a:lnTo>
                        <a:pt x="5504" y="2096"/>
                      </a:lnTo>
                      <a:lnTo>
                        <a:pt x="5504" y="11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1" name="Rectangle 136"/>
              <p:cNvSpPr>
                <a:spLocks noChangeArrowheads="1"/>
              </p:cNvSpPr>
              <p:nvPr/>
            </p:nvSpPr>
            <p:spPr bwMode="auto">
              <a:xfrm>
                <a:off x="1560" y="2199"/>
                <a:ext cx="17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STP</a:t>
                </a:r>
              </a:p>
            </p:txBody>
          </p:sp>
        </p:grpSp>
        <p:grpSp>
          <p:nvGrpSpPr>
            <p:cNvPr id="245" name="Group 121"/>
            <p:cNvGrpSpPr>
              <a:grpSpLocks/>
            </p:cNvGrpSpPr>
            <p:nvPr/>
          </p:nvGrpSpPr>
          <p:grpSpPr bwMode="auto">
            <a:xfrm>
              <a:off x="3219450" y="2220913"/>
              <a:ext cx="165100" cy="306387"/>
              <a:chOff x="1560" y="2096"/>
              <a:chExt cx="172" cy="209"/>
            </a:xfrm>
          </p:grpSpPr>
          <p:grpSp>
            <p:nvGrpSpPr>
              <p:cNvPr id="252" name="Group 122"/>
              <p:cNvGrpSpPr>
                <a:grpSpLocks noChangeAspect="1"/>
              </p:cNvGrpSpPr>
              <p:nvPr/>
            </p:nvGrpSpPr>
            <p:grpSpPr bwMode="auto">
              <a:xfrm>
                <a:off x="1584" y="2096"/>
                <a:ext cx="116" cy="106"/>
                <a:chOff x="1170" y="2833"/>
                <a:chExt cx="502" cy="460"/>
              </a:xfrm>
            </p:grpSpPr>
            <p:sp>
              <p:nvSpPr>
                <p:cNvPr id="187" name="AutoShape 1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170" y="2833"/>
                  <a:ext cx="502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8" name="Rectangle 124"/>
                <p:cNvSpPr>
                  <a:spLocks noChangeArrowheads="1"/>
                </p:cNvSpPr>
                <p:nvPr/>
              </p:nvSpPr>
              <p:spPr bwMode="auto">
                <a:xfrm>
                  <a:off x="1170" y="2895"/>
                  <a:ext cx="418" cy="398"/>
                </a:xfrm>
                <a:prstGeom prst="rect">
                  <a:avLst/>
                </a:pr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99"/>
                    </a:buClr>
                    <a:buSzTx/>
                    <a:buFontTx/>
                    <a:buNone/>
                  </a:pPr>
                  <a:endParaRPr lang="zh-CN" altLang="zh-CN" sz="10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Rectangle 125"/>
                <p:cNvSpPr>
                  <a:spLocks noChangeArrowheads="1"/>
                </p:cNvSpPr>
                <p:nvPr/>
              </p:nvSpPr>
              <p:spPr bwMode="auto">
                <a:xfrm>
                  <a:off x="1170" y="2895"/>
                  <a:ext cx="418" cy="398"/>
                </a:xfrm>
                <a:prstGeom prst="rect">
                  <a:avLst/>
                </a:pr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99"/>
                    </a:buClr>
                    <a:buSzTx/>
                    <a:buFontTx/>
                    <a:buNone/>
                  </a:pPr>
                  <a:endParaRPr lang="zh-CN" altLang="zh-CN" sz="10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Freeform 126"/>
                <p:cNvSpPr>
                  <a:spLocks/>
                </p:cNvSpPr>
                <p:nvPr/>
              </p:nvSpPr>
              <p:spPr bwMode="auto">
                <a:xfrm>
                  <a:off x="1588" y="2833"/>
                  <a:ext cx="84" cy="460"/>
                </a:xfrm>
                <a:custGeom>
                  <a:avLst/>
                  <a:gdLst>
                    <a:gd name="T0" fmla="*/ 0 w 2682"/>
                    <a:gd name="T1" fmla="*/ 0 h 14720"/>
                    <a:gd name="T2" fmla="*/ 0 w 2682"/>
                    <a:gd name="T3" fmla="*/ 0 h 14720"/>
                    <a:gd name="T4" fmla="*/ 0 w 2682"/>
                    <a:gd name="T5" fmla="*/ 0 h 14720"/>
                    <a:gd name="T6" fmla="*/ 0 w 2682"/>
                    <a:gd name="T7" fmla="*/ 0 h 14720"/>
                    <a:gd name="T8" fmla="*/ 0 w 2682"/>
                    <a:gd name="T9" fmla="*/ 0 h 14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82"/>
                    <a:gd name="T16" fmla="*/ 0 h 14720"/>
                    <a:gd name="T17" fmla="*/ 2682 w 2682"/>
                    <a:gd name="T18" fmla="*/ 14720 h 14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82" h="14720">
                      <a:moveTo>
                        <a:pt x="2662" y="0"/>
                      </a:moveTo>
                      <a:lnTo>
                        <a:pt x="0" y="1999"/>
                      </a:lnTo>
                      <a:lnTo>
                        <a:pt x="0" y="14720"/>
                      </a:lnTo>
                      <a:lnTo>
                        <a:pt x="2682" y="12709"/>
                      </a:lnTo>
                      <a:lnTo>
                        <a:pt x="2662" y="0"/>
                      </a:lnTo>
                      <a:close/>
                    </a:path>
                  </a:pathLst>
                </a:custGeom>
                <a:solidFill>
                  <a:srgbClr val="325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1" name="Freeform 127"/>
                <p:cNvSpPr>
                  <a:spLocks/>
                </p:cNvSpPr>
                <p:nvPr/>
              </p:nvSpPr>
              <p:spPr bwMode="auto">
                <a:xfrm>
                  <a:off x="1588" y="2833"/>
                  <a:ext cx="84" cy="460"/>
                </a:xfrm>
                <a:custGeom>
                  <a:avLst/>
                  <a:gdLst>
                    <a:gd name="T0" fmla="*/ 0 w 2682"/>
                    <a:gd name="T1" fmla="*/ 0 h 14720"/>
                    <a:gd name="T2" fmla="*/ 0 w 2682"/>
                    <a:gd name="T3" fmla="*/ 0 h 14720"/>
                    <a:gd name="T4" fmla="*/ 0 w 2682"/>
                    <a:gd name="T5" fmla="*/ 0 h 14720"/>
                    <a:gd name="T6" fmla="*/ 0 w 2682"/>
                    <a:gd name="T7" fmla="*/ 0 h 14720"/>
                    <a:gd name="T8" fmla="*/ 0 w 2682"/>
                    <a:gd name="T9" fmla="*/ 0 h 147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82"/>
                    <a:gd name="T16" fmla="*/ 0 h 14720"/>
                    <a:gd name="T17" fmla="*/ 2682 w 2682"/>
                    <a:gd name="T18" fmla="*/ 14720 h 147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82" h="14720">
                      <a:moveTo>
                        <a:pt x="2662" y="0"/>
                      </a:moveTo>
                      <a:lnTo>
                        <a:pt x="0" y="1999"/>
                      </a:lnTo>
                      <a:lnTo>
                        <a:pt x="0" y="14720"/>
                      </a:lnTo>
                      <a:lnTo>
                        <a:pt x="2682" y="12709"/>
                      </a:lnTo>
                      <a:lnTo>
                        <a:pt x="2662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2" name="Freeform 128"/>
                <p:cNvSpPr>
                  <a:spLocks/>
                </p:cNvSpPr>
                <p:nvPr/>
              </p:nvSpPr>
              <p:spPr bwMode="auto">
                <a:xfrm>
                  <a:off x="1170" y="2833"/>
                  <a:ext cx="501" cy="62"/>
                </a:xfrm>
                <a:custGeom>
                  <a:avLst/>
                  <a:gdLst>
                    <a:gd name="T0" fmla="*/ 0 w 16044"/>
                    <a:gd name="T1" fmla="*/ 0 h 1999"/>
                    <a:gd name="T2" fmla="*/ 0 w 16044"/>
                    <a:gd name="T3" fmla="*/ 0 h 1999"/>
                    <a:gd name="T4" fmla="*/ 0 w 16044"/>
                    <a:gd name="T5" fmla="*/ 0 h 1999"/>
                    <a:gd name="T6" fmla="*/ 0 w 16044"/>
                    <a:gd name="T7" fmla="*/ 0 h 1999"/>
                    <a:gd name="T8" fmla="*/ 0 w 16044"/>
                    <a:gd name="T9" fmla="*/ 0 h 19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44"/>
                    <a:gd name="T16" fmla="*/ 0 h 1999"/>
                    <a:gd name="T17" fmla="*/ 16044 w 16044"/>
                    <a:gd name="T18" fmla="*/ 1999 h 19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44" h="1999">
                      <a:moveTo>
                        <a:pt x="0" y="1999"/>
                      </a:moveTo>
                      <a:lnTo>
                        <a:pt x="13382" y="1999"/>
                      </a:lnTo>
                      <a:lnTo>
                        <a:pt x="16044" y="0"/>
                      </a:lnTo>
                      <a:lnTo>
                        <a:pt x="2670" y="27"/>
                      </a:lnTo>
                      <a:lnTo>
                        <a:pt x="0" y="1999"/>
                      </a:lnTo>
                      <a:close/>
                    </a:path>
                  </a:pathLst>
                </a:custGeom>
                <a:solidFill>
                  <a:srgbClr val="5781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3" name="Freeform 129"/>
                <p:cNvSpPr>
                  <a:spLocks/>
                </p:cNvSpPr>
                <p:nvPr/>
              </p:nvSpPr>
              <p:spPr bwMode="auto">
                <a:xfrm>
                  <a:off x="1170" y="2833"/>
                  <a:ext cx="501" cy="62"/>
                </a:xfrm>
                <a:custGeom>
                  <a:avLst/>
                  <a:gdLst>
                    <a:gd name="T0" fmla="*/ 0 w 16044"/>
                    <a:gd name="T1" fmla="*/ 0 h 1999"/>
                    <a:gd name="T2" fmla="*/ 0 w 16044"/>
                    <a:gd name="T3" fmla="*/ 0 h 1999"/>
                    <a:gd name="T4" fmla="*/ 0 w 16044"/>
                    <a:gd name="T5" fmla="*/ 0 h 1999"/>
                    <a:gd name="T6" fmla="*/ 0 w 16044"/>
                    <a:gd name="T7" fmla="*/ 0 h 1999"/>
                    <a:gd name="T8" fmla="*/ 0 w 16044"/>
                    <a:gd name="T9" fmla="*/ 0 h 19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44"/>
                    <a:gd name="T16" fmla="*/ 0 h 1999"/>
                    <a:gd name="T17" fmla="*/ 16044 w 16044"/>
                    <a:gd name="T18" fmla="*/ 1999 h 19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44" h="1999">
                      <a:moveTo>
                        <a:pt x="0" y="1999"/>
                      </a:moveTo>
                      <a:lnTo>
                        <a:pt x="13382" y="1999"/>
                      </a:lnTo>
                      <a:lnTo>
                        <a:pt x="16044" y="0"/>
                      </a:lnTo>
                      <a:lnTo>
                        <a:pt x="2670" y="27"/>
                      </a:lnTo>
                      <a:lnTo>
                        <a:pt x="0" y="1999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4" name="Freeform 130"/>
                <p:cNvSpPr>
                  <a:spLocks noEditPoints="1"/>
                </p:cNvSpPr>
                <p:nvPr/>
              </p:nvSpPr>
              <p:spPr bwMode="auto">
                <a:xfrm>
                  <a:off x="1218" y="2935"/>
                  <a:ext cx="340" cy="340"/>
                </a:xfrm>
                <a:custGeom>
                  <a:avLst/>
                  <a:gdLst>
                    <a:gd name="T0" fmla="*/ 0 w 10864"/>
                    <a:gd name="T1" fmla="*/ 0 h 10855"/>
                    <a:gd name="T2" fmla="*/ 0 w 10864"/>
                    <a:gd name="T3" fmla="*/ 0 h 10855"/>
                    <a:gd name="T4" fmla="*/ 0 w 10864"/>
                    <a:gd name="T5" fmla="*/ 0 h 10855"/>
                    <a:gd name="T6" fmla="*/ 0 w 10864"/>
                    <a:gd name="T7" fmla="*/ 0 h 10855"/>
                    <a:gd name="T8" fmla="*/ 0 w 10864"/>
                    <a:gd name="T9" fmla="*/ 0 h 10855"/>
                    <a:gd name="T10" fmla="*/ 0 w 10864"/>
                    <a:gd name="T11" fmla="*/ 0 h 10855"/>
                    <a:gd name="T12" fmla="*/ 0 w 10864"/>
                    <a:gd name="T13" fmla="*/ 0 h 10855"/>
                    <a:gd name="T14" fmla="*/ 0 w 10864"/>
                    <a:gd name="T15" fmla="*/ 0 h 10855"/>
                    <a:gd name="T16" fmla="*/ 0 w 10864"/>
                    <a:gd name="T17" fmla="*/ 0 h 10855"/>
                    <a:gd name="T18" fmla="*/ 0 w 10864"/>
                    <a:gd name="T19" fmla="*/ 0 h 10855"/>
                    <a:gd name="T20" fmla="*/ 0 w 10864"/>
                    <a:gd name="T21" fmla="*/ 0 h 10855"/>
                    <a:gd name="T22" fmla="*/ 0 w 10864"/>
                    <a:gd name="T23" fmla="*/ 0 h 10855"/>
                    <a:gd name="T24" fmla="*/ 0 w 10864"/>
                    <a:gd name="T25" fmla="*/ 0 h 10855"/>
                    <a:gd name="T26" fmla="*/ 0 w 10864"/>
                    <a:gd name="T27" fmla="*/ 0 h 10855"/>
                    <a:gd name="T28" fmla="*/ 0 w 10864"/>
                    <a:gd name="T29" fmla="*/ 0 h 10855"/>
                    <a:gd name="T30" fmla="*/ 0 w 10864"/>
                    <a:gd name="T31" fmla="*/ 0 h 10855"/>
                    <a:gd name="T32" fmla="*/ 0 w 10864"/>
                    <a:gd name="T33" fmla="*/ 0 h 10855"/>
                    <a:gd name="T34" fmla="*/ 0 w 10864"/>
                    <a:gd name="T35" fmla="*/ 0 h 10855"/>
                    <a:gd name="T36" fmla="*/ 0 w 10864"/>
                    <a:gd name="T37" fmla="*/ 0 h 10855"/>
                    <a:gd name="T38" fmla="*/ 0 w 10864"/>
                    <a:gd name="T39" fmla="*/ 0 h 10855"/>
                    <a:gd name="T40" fmla="*/ 0 w 10864"/>
                    <a:gd name="T41" fmla="*/ 0 h 10855"/>
                    <a:gd name="T42" fmla="*/ 0 w 10864"/>
                    <a:gd name="T43" fmla="*/ 0 h 10855"/>
                    <a:gd name="T44" fmla="*/ 0 w 10864"/>
                    <a:gd name="T45" fmla="*/ 0 h 10855"/>
                    <a:gd name="T46" fmla="*/ 0 w 10864"/>
                    <a:gd name="T47" fmla="*/ 0 h 10855"/>
                    <a:gd name="T48" fmla="*/ 0 w 10864"/>
                    <a:gd name="T49" fmla="*/ 0 h 10855"/>
                    <a:gd name="T50" fmla="*/ 0 w 10864"/>
                    <a:gd name="T51" fmla="*/ 0 h 10855"/>
                    <a:gd name="T52" fmla="*/ 0 w 10864"/>
                    <a:gd name="T53" fmla="*/ 0 h 10855"/>
                    <a:gd name="T54" fmla="*/ 0 w 10864"/>
                    <a:gd name="T55" fmla="*/ 0 h 10855"/>
                    <a:gd name="T56" fmla="*/ 0 w 10864"/>
                    <a:gd name="T57" fmla="*/ 0 h 10855"/>
                    <a:gd name="T58" fmla="*/ 0 w 10864"/>
                    <a:gd name="T59" fmla="*/ 0 h 10855"/>
                    <a:gd name="T60" fmla="*/ 0 w 10864"/>
                    <a:gd name="T61" fmla="*/ 0 h 10855"/>
                    <a:gd name="T62" fmla="*/ 0 w 10864"/>
                    <a:gd name="T63" fmla="*/ 0 h 10855"/>
                    <a:gd name="T64" fmla="*/ 0 w 10864"/>
                    <a:gd name="T65" fmla="*/ 0 h 10855"/>
                    <a:gd name="T66" fmla="*/ 0 w 10864"/>
                    <a:gd name="T67" fmla="*/ 0 h 10855"/>
                    <a:gd name="T68" fmla="*/ 0 w 10864"/>
                    <a:gd name="T69" fmla="*/ 0 h 10855"/>
                    <a:gd name="T70" fmla="*/ 0 w 10864"/>
                    <a:gd name="T71" fmla="*/ 0 h 10855"/>
                    <a:gd name="T72" fmla="*/ 0 w 10864"/>
                    <a:gd name="T73" fmla="*/ 0 h 10855"/>
                    <a:gd name="T74" fmla="*/ 0 w 10864"/>
                    <a:gd name="T75" fmla="*/ 0 h 10855"/>
                    <a:gd name="T76" fmla="*/ 0 w 10864"/>
                    <a:gd name="T77" fmla="*/ 0 h 10855"/>
                    <a:gd name="T78" fmla="*/ 0 w 10864"/>
                    <a:gd name="T79" fmla="*/ 0 h 10855"/>
                    <a:gd name="T80" fmla="*/ 0 w 10864"/>
                    <a:gd name="T81" fmla="*/ 0 h 10855"/>
                    <a:gd name="T82" fmla="*/ 0 w 10864"/>
                    <a:gd name="T83" fmla="*/ 0 h 10855"/>
                    <a:gd name="T84" fmla="*/ 0 w 10864"/>
                    <a:gd name="T85" fmla="*/ 0 h 10855"/>
                    <a:gd name="T86" fmla="*/ 0 w 10864"/>
                    <a:gd name="T87" fmla="*/ 0 h 10855"/>
                    <a:gd name="T88" fmla="*/ 0 w 10864"/>
                    <a:gd name="T89" fmla="*/ 0 h 10855"/>
                    <a:gd name="T90" fmla="*/ 0 w 10864"/>
                    <a:gd name="T91" fmla="*/ 0 h 10855"/>
                    <a:gd name="T92" fmla="*/ 0 w 10864"/>
                    <a:gd name="T93" fmla="*/ 0 h 10855"/>
                    <a:gd name="T94" fmla="*/ 0 w 10864"/>
                    <a:gd name="T95" fmla="*/ 0 h 10855"/>
                    <a:gd name="T96" fmla="*/ 0 w 10864"/>
                    <a:gd name="T97" fmla="*/ 0 h 10855"/>
                    <a:gd name="T98" fmla="*/ 0 w 10864"/>
                    <a:gd name="T99" fmla="*/ 0 h 10855"/>
                    <a:gd name="T100" fmla="*/ 0 w 10864"/>
                    <a:gd name="T101" fmla="*/ 0 h 1085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864"/>
                    <a:gd name="T154" fmla="*/ 0 h 10855"/>
                    <a:gd name="T155" fmla="*/ 10864 w 10864"/>
                    <a:gd name="T156" fmla="*/ 10855 h 1085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864" h="10855">
                      <a:moveTo>
                        <a:pt x="5432" y="0"/>
                      </a:moveTo>
                      <a:lnTo>
                        <a:pt x="5711" y="8"/>
                      </a:lnTo>
                      <a:lnTo>
                        <a:pt x="5986" y="28"/>
                      </a:lnTo>
                      <a:lnTo>
                        <a:pt x="6257" y="63"/>
                      </a:lnTo>
                      <a:lnTo>
                        <a:pt x="6524" y="111"/>
                      </a:lnTo>
                      <a:lnTo>
                        <a:pt x="6786" y="172"/>
                      </a:lnTo>
                      <a:lnTo>
                        <a:pt x="7044" y="245"/>
                      </a:lnTo>
                      <a:lnTo>
                        <a:pt x="7296" y="331"/>
                      </a:lnTo>
                      <a:lnTo>
                        <a:pt x="7543" y="428"/>
                      </a:lnTo>
                      <a:lnTo>
                        <a:pt x="7783" y="537"/>
                      </a:lnTo>
                      <a:lnTo>
                        <a:pt x="8017" y="657"/>
                      </a:lnTo>
                      <a:lnTo>
                        <a:pt x="8245" y="788"/>
                      </a:lnTo>
                      <a:lnTo>
                        <a:pt x="8465" y="930"/>
                      </a:lnTo>
                      <a:lnTo>
                        <a:pt x="8679" y="1081"/>
                      </a:lnTo>
                      <a:lnTo>
                        <a:pt x="8884" y="1243"/>
                      </a:lnTo>
                      <a:lnTo>
                        <a:pt x="9081" y="1413"/>
                      </a:lnTo>
                      <a:lnTo>
                        <a:pt x="9270" y="1593"/>
                      </a:lnTo>
                      <a:lnTo>
                        <a:pt x="9450" y="1781"/>
                      </a:lnTo>
                      <a:lnTo>
                        <a:pt x="9620" y="1979"/>
                      </a:lnTo>
                      <a:lnTo>
                        <a:pt x="9782" y="2184"/>
                      </a:lnTo>
                      <a:lnTo>
                        <a:pt x="9934" y="2397"/>
                      </a:lnTo>
                      <a:lnTo>
                        <a:pt x="10075" y="2617"/>
                      </a:lnTo>
                      <a:lnTo>
                        <a:pt x="10207" y="2845"/>
                      </a:lnTo>
                      <a:lnTo>
                        <a:pt x="10327" y="3078"/>
                      </a:lnTo>
                      <a:lnTo>
                        <a:pt x="10436" y="3318"/>
                      </a:lnTo>
                      <a:lnTo>
                        <a:pt x="10533" y="3565"/>
                      </a:lnTo>
                      <a:lnTo>
                        <a:pt x="10619" y="3817"/>
                      </a:lnTo>
                      <a:lnTo>
                        <a:pt x="10693" y="4074"/>
                      </a:lnTo>
                      <a:lnTo>
                        <a:pt x="10753" y="4336"/>
                      </a:lnTo>
                      <a:lnTo>
                        <a:pt x="10801" y="4603"/>
                      </a:lnTo>
                      <a:lnTo>
                        <a:pt x="10835" y="4874"/>
                      </a:lnTo>
                      <a:lnTo>
                        <a:pt x="10856" y="5149"/>
                      </a:lnTo>
                      <a:lnTo>
                        <a:pt x="10864" y="5428"/>
                      </a:lnTo>
                      <a:lnTo>
                        <a:pt x="10856" y="5706"/>
                      </a:lnTo>
                      <a:lnTo>
                        <a:pt x="10835" y="5981"/>
                      </a:lnTo>
                      <a:lnTo>
                        <a:pt x="10801" y="6252"/>
                      </a:lnTo>
                      <a:lnTo>
                        <a:pt x="10753" y="6519"/>
                      </a:lnTo>
                      <a:lnTo>
                        <a:pt x="10693" y="6782"/>
                      </a:lnTo>
                      <a:lnTo>
                        <a:pt x="10619" y="7039"/>
                      </a:lnTo>
                      <a:lnTo>
                        <a:pt x="10533" y="7290"/>
                      </a:lnTo>
                      <a:lnTo>
                        <a:pt x="10436" y="7537"/>
                      </a:lnTo>
                      <a:lnTo>
                        <a:pt x="10327" y="7777"/>
                      </a:lnTo>
                      <a:lnTo>
                        <a:pt x="10207" y="8011"/>
                      </a:lnTo>
                      <a:lnTo>
                        <a:pt x="10075" y="8238"/>
                      </a:lnTo>
                      <a:lnTo>
                        <a:pt x="9934" y="8459"/>
                      </a:lnTo>
                      <a:lnTo>
                        <a:pt x="9782" y="8672"/>
                      </a:lnTo>
                      <a:lnTo>
                        <a:pt x="9620" y="8876"/>
                      </a:lnTo>
                      <a:lnTo>
                        <a:pt x="9450" y="9074"/>
                      </a:lnTo>
                      <a:lnTo>
                        <a:pt x="9270" y="9262"/>
                      </a:lnTo>
                      <a:lnTo>
                        <a:pt x="9081" y="9442"/>
                      </a:lnTo>
                      <a:lnTo>
                        <a:pt x="8884" y="9613"/>
                      </a:lnTo>
                      <a:lnTo>
                        <a:pt x="8679" y="9774"/>
                      </a:lnTo>
                      <a:lnTo>
                        <a:pt x="8465" y="9925"/>
                      </a:lnTo>
                      <a:lnTo>
                        <a:pt x="8245" y="10068"/>
                      </a:lnTo>
                      <a:lnTo>
                        <a:pt x="8017" y="10198"/>
                      </a:lnTo>
                      <a:lnTo>
                        <a:pt x="7783" y="10319"/>
                      </a:lnTo>
                      <a:lnTo>
                        <a:pt x="7543" y="10427"/>
                      </a:lnTo>
                      <a:lnTo>
                        <a:pt x="7296" y="10524"/>
                      </a:lnTo>
                      <a:lnTo>
                        <a:pt x="7044" y="10610"/>
                      </a:lnTo>
                      <a:lnTo>
                        <a:pt x="6786" y="10684"/>
                      </a:lnTo>
                      <a:lnTo>
                        <a:pt x="6524" y="10744"/>
                      </a:lnTo>
                      <a:lnTo>
                        <a:pt x="6257" y="10792"/>
                      </a:lnTo>
                      <a:lnTo>
                        <a:pt x="5986" y="10827"/>
                      </a:lnTo>
                      <a:lnTo>
                        <a:pt x="5711" y="10848"/>
                      </a:lnTo>
                      <a:lnTo>
                        <a:pt x="5432" y="10855"/>
                      </a:lnTo>
                      <a:lnTo>
                        <a:pt x="5153" y="10848"/>
                      </a:lnTo>
                      <a:lnTo>
                        <a:pt x="4878" y="10827"/>
                      </a:lnTo>
                      <a:lnTo>
                        <a:pt x="4607" y="10792"/>
                      </a:lnTo>
                      <a:lnTo>
                        <a:pt x="4339" y="10744"/>
                      </a:lnTo>
                      <a:lnTo>
                        <a:pt x="4076" y="10684"/>
                      </a:lnTo>
                      <a:lnTo>
                        <a:pt x="3819" y="10610"/>
                      </a:lnTo>
                      <a:lnTo>
                        <a:pt x="3567" y="10524"/>
                      </a:lnTo>
                      <a:lnTo>
                        <a:pt x="3320" y="10427"/>
                      </a:lnTo>
                      <a:lnTo>
                        <a:pt x="3080" y="10319"/>
                      </a:lnTo>
                      <a:lnTo>
                        <a:pt x="2846" y="10198"/>
                      </a:lnTo>
                      <a:lnTo>
                        <a:pt x="2619" y="10068"/>
                      </a:lnTo>
                      <a:lnTo>
                        <a:pt x="2398" y="9925"/>
                      </a:lnTo>
                      <a:lnTo>
                        <a:pt x="2185" y="9774"/>
                      </a:lnTo>
                      <a:lnTo>
                        <a:pt x="1980" y="9613"/>
                      </a:lnTo>
                      <a:lnTo>
                        <a:pt x="1782" y="9442"/>
                      </a:lnTo>
                      <a:lnTo>
                        <a:pt x="1593" y="9262"/>
                      </a:lnTo>
                      <a:lnTo>
                        <a:pt x="1414" y="9074"/>
                      </a:lnTo>
                      <a:lnTo>
                        <a:pt x="1243" y="8876"/>
                      </a:lnTo>
                      <a:lnTo>
                        <a:pt x="1081" y="8672"/>
                      </a:lnTo>
                      <a:lnTo>
                        <a:pt x="930" y="8459"/>
                      </a:lnTo>
                      <a:lnTo>
                        <a:pt x="787" y="8238"/>
                      </a:lnTo>
                      <a:lnTo>
                        <a:pt x="657" y="8011"/>
                      </a:lnTo>
                      <a:lnTo>
                        <a:pt x="536" y="7777"/>
                      </a:lnTo>
                      <a:lnTo>
                        <a:pt x="428" y="7537"/>
                      </a:lnTo>
                      <a:lnTo>
                        <a:pt x="330" y="7290"/>
                      </a:lnTo>
                      <a:lnTo>
                        <a:pt x="244" y="7039"/>
                      </a:lnTo>
                      <a:lnTo>
                        <a:pt x="171" y="6782"/>
                      </a:lnTo>
                      <a:lnTo>
                        <a:pt x="111" y="6519"/>
                      </a:lnTo>
                      <a:lnTo>
                        <a:pt x="62" y="6252"/>
                      </a:lnTo>
                      <a:lnTo>
                        <a:pt x="27" y="5981"/>
                      </a:lnTo>
                      <a:lnTo>
                        <a:pt x="7" y="5706"/>
                      </a:lnTo>
                      <a:lnTo>
                        <a:pt x="0" y="5428"/>
                      </a:lnTo>
                      <a:lnTo>
                        <a:pt x="7" y="5149"/>
                      </a:lnTo>
                      <a:lnTo>
                        <a:pt x="27" y="4874"/>
                      </a:lnTo>
                      <a:lnTo>
                        <a:pt x="62" y="4603"/>
                      </a:lnTo>
                      <a:lnTo>
                        <a:pt x="111" y="4336"/>
                      </a:lnTo>
                      <a:lnTo>
                        <a:pt x="171" y="4074"/>
                      </a:lnTo>
                      <a:lnTo>
                        <a:pt x="244" y="3817"/>
                      </a:lnTo>
                      <a:lnTo>
                        <a:pt x="330" y="3565"/>
                      </a:lnTo>
                      <a:lnTo>
                        <a:pt x="428" y="3318"/>
                      </a:lnTo>
                      <a:lnTo>
                        <a:pt x="536" y="3078"/>
                      </a:lnTo>
                      <a:lnTo>
                        <a:pt x="657" y="2845"/>
                      </a:lnTo>
                      <a:lnTo>
                        <a:pt x="787" y="2617"/>
                      </a:lnTo>
                      <a:lnTo>
                        <a:pt x="930" y="2397"/>
                      </a:lnTo>
                      <a:lnTo>
                        <a:pt x="1081" y="2184"/>
                      </a:lnTo>
                      <a:lnTo>
                        <a:pt x="1243" y="1979"/>
                      </a:lnTo>
                      <a:lnTo>
                        <a:pt x="1414" y="1781"/>
                      </a:lnTo>
                      <a:lnTo>
                        <a:pt x="1593" y="1593"/>
                      </a:lnTo>
                      <a:lnTo>
                        <a:pt x="1782" y="1413"/>
                      </a:lnTo>
                      <a:lnTo>
                        <a:pt x="1980" y="1243"/>
                      </a:lnTo>
                      <a:lnTo>
                        <a:pt x="2185" y="1081"/>
                      </a:lnTo>
                      <a:lnTo>
                        <a:pt x="2398" y="930"/>
                      </a:lnTo>
                      <a:lnTo>
                        <a:pt x="2619" y="788"/>
                      </a:lnTo>
                      <a:lnTo>
                        <a:pt x="2846" y="657"/>
                      </a:lnTo>
                      <a:lnTo>
                        <a:pt x="3080" y="537"/>
                      </a:lnTo>
                      <a:lnTo>
                        <a:pt x="3320" y="428"/>
                      </a:lnTo>
                      <a:lnTo>
                        <a:pt x="3567" y="331"/>
                      </a:lnTo>
                      <a:lnTo>
                        <a:pt x="3819" y="245"/>
                      </a:lnTo>
                      <a:lnTo>
                        <a:pt x="4076" y="172"/>
                      </a:lnTo>
                      <a:lnTo>
                        <a:pt x="4339" y="111"/>
                      </a:lnTo>
                      <a:lnTo>
                        <a:pt x="4607" y="63"/>
                      </a:lnTo>
                      <a:lnTo>
                        <a:pt x="4878" y="28"/>
                      </a:lnTo>
                      <a:lnTo>
                        <a:pt x="5153" y="8"/>
                      </a:lnTo>
                      <a:lnTo>
                        <a:pt x="5432" y="0"/>
                      </a:lnTo>
                      <a:close/>
                      <a:moveTo>
                        <a:pt x="5432" y="1221"/>
                      </a:moveTo>
                      <a:lnTo>
                        <a:pt x="5648" y="1227"/>
                      </a:lnTo>
                      <a:lnTo>
                        <a:pt x="5862" y="1243"/>
                      </a:lnTo>
                      <a:lnTo>
                        <a:pt x="6071" y="1270"/>
                      </a:lnTo>
                      <a:lnTo>
                        <a:pt x="6278" y="1307"/>
                      </a:lnTo>
                      <a:lnTo>
                        <a:pt x="6482" y="1354"/>
                      </a:lnTo>
                      <a:lnTo>
                        <a:pt x="6682" y="1410"/>
                      </a:lnTo>
                      <a:lnTo>
                        <a:pt x="6877" y="1477"/>
                      </a:lnTo>
                      <a:lnTo>
                        <a:pt x="7068" y="1553"/>
                      </a:lnTo>
                      <a:lnTo>
                        <a:pt x="7254" y="1637"/>
                      </a:lnTo>
                      <a:lnTo>
                        <a:pt x="7436" y="1730"/>
                      </a:lnTo>
                      <a:lnTo>
                        <a:pt x="7612" y="1832"/>
                      </a:lnTo>
                      <a:lnTo>
                        <a:pt x="7783" y="1941"/>
                      </a:lnTo>
                      <a:lnTo>
                        <a:pt x="7948" y="2058"/>
                      </a:lnTo>
                      <a:lnTo>
                        <a:pt x="8107" y="2184"/>
                      </a:lnTo>
                      <a:lnTo>
                        <a:pt x="8260" y="2316"/>
                      </a:lnTo>
                      <a:lnTo>
                        <a:pt x="8407" y="2456"/>
                      </a:lnTo>
                      <a:lnTo>
                        <a:pt x="8546" y="2602"/>
                      </a:lnTo>
                      <a:lnTo>
                        <a:pt x="8679" y="2754"/>
                      </a:lnTo>
                      <a:lnTo>
                        <a:pt x="8804" y="2914"/>
                      </a:lnTo>
                      <a:lnTo>
                        <a:pt x="8922" y="3078"/>
                      </a:lnTo>
                      <a:lnTo>
                        <a:pt x="9031" y="3249"/>
                      </a:lnTo>
                      <a:lnTo>
                        <a:pt x="9133" y="3425"/>
                      </a:lnTo>
                      <a:lnTo>
                        <a:pt x="9226" y="3607"/>
                      </a:lnTo>
                      <a:lnTo>
                        <a:pt x="9310" y="3793"/>
                      </a:lnTo>
                      <a:lnTo>
                        <a:pt x="9387" y="3984"/>
                      </a:lnTo>
                      <a:lnTo>
                        <a:pt x="9453" y="4179"/>
                      </a:lnTo>
                      <a:lnTo>
                        <a:pt x="9509" y="4378"/>
                      </a:lnTo>
                      <a:lnTo>
                        <a:pt x="9556" y="4582"/>
                      </a:lnTo>
                      <a:lnTo>
                        <a:pt x="9593" y="4789"/>
                      </a:lnTo>
                      <a:lnTo>
                        <a:pt x="9620" y="4998"/>
                      </a:lnTo>
                      <a:lnTo>
                        <a:pt x="9637" y="5212"/>
                      </a:lnTo>
                      <a:lnTo>
                        <a:pt x="9643" y="5428"/>
                      </a:lnTo>
                      <a:lnTo>
                        <a:pt x="9637" y="5643"/>
                      </a:lnTo>
                      <a:lnTo>
                        <a:pt x="9620" y="5857"/>
                      </a:lnTo>
                      <a:lnTo>
                        <a:pt x="9593" y="6067"/>
                      </a:lnTo>
                      <a:lnTo>
                        <a:pt x="9556" y="6273"/>
                      </a:lnTo>
                      <a:lnTo>
                        <a:pt x="9509" y="6477"/>
                      </a:lnTo>
                      <a:lnTo>
                        <a:pt x="9453" y="6676"/>
                      </a:lnTo>
                      <a:lnTo>
                        <a:pt x="9387" y="6872"/>
                      </a:lnTo>
                      <a:lnTo>
                        <a:pt x="9310" y="7063"/>
                      </a:lnTo>
                      <a:lnTo>
                        <a:pt x="9226" y="7249"/>
                      </a:lnTo>
                      <a:lnTo>
                        <a:pt x="9133" y="7430"/>
                      </a:lnTo>
                      <a:lnTo>
                        <a:pt x="9031" y="7606"/>
                      </a:lnTo>
                      <a:lnTo>
                        <a:pt x="8922" y="7777"/>
                      </a:lnTo>
                      <a:lnTo>
                        <a:pt x="8804" y="7942"/>
                      </a:lnTo>
                      <a:lnTo>
                        <a:pt x="8679" y="8101"/>
                      </a:lnTo>
                      <a:lnTo>
                        <a:pt x="8546" y="8254"/>
                      </a:lnTo>
                      <a:lnTo>
                        <a:pt x="8407" y="8400"/>
                      </a:lnTo>
                      <a:lnTo>
                        <a:pt x="8260" y="8539"/>
                      </a:lnTo>
                      <a:lnTo>
                        <a:pt x="8107" y="8672"/>
                      </a:lnTo>
                      <a:lnTo>
                        <a:pt x="7948" y="8797"/>
                      </a:lnTo>
                      <a:lnTo>
                        <a:pt x="7783" y="8914"/>
                      </a:lnTo>
                      <a:lnTo>
                        <a:pt x="7612" y="9025"/>
                      </a:lnTo>
                      <a:lnTo>
                        <a:pt x="7436" y="9126"/>
                      </a:lnTo>
                      <a:lnTo>
                        <a:pt x="7254" y="9219"/>
                      </a:lnTo>
                      <a:lnTo>
                        <a:pt x="7068" y="9303"/>
                      </a:lnTo>
                      <a:lnTo>
                        <a:pt x="6877" y="9379"/>
                      </a:lnTo>
                      <a:lnTo>
                        <a:pt x="6682" y="9445"/>
                      </a:lnTo>
                      <a:lnTo>
                        <a:pt x="6482" y="9502"/>
                      </a:lnTo>
                      <a:lnTo>
                        <a:pt x="6278" y="9549"/>
                      </a:lnTo>
                      <a:lnTo>
                        <a:pt x="6071" y="9586"/>
                      </a:lnTo>
                      <a:lnTo>
                        <a:pt x="5862" y="9612"/>
                      </a:lnTo>
                      <a:lnTo>
                        <a:pt x="5648" y="9629"/>
                      </a:lnTo>
                      <a:lnTo>
                        <a:pt x="5432" y="9634"/>
                      </a:lnTo>
                      <a:lnTo>
                        <a:pt x="5216" y="9629"/>
                      </a:lnTo>
                      <a:lnTo>
                        <a:pt x="5002" y="9612"/>
                      </a:lnTo>
                      <a:lnTo>
                        <a:pt x="4792" y="9586"/>
                      </a:lnTo>
                      <a:lnTo>
                        <a:pt x="4585" y="9549"/>
                      </a:lnTo>
                      <a:lnTo>
                        <a:pt x="4382" y="9502"/>
                      </a:lnTo>
                      <a:lnTo>
                        <a:pt x="4182" y="9445"/>
                      </a:lnTo>
                      <a:lnTo>
                        <a:pt x="3986" y="9379"/>
                      </a:lnTo>
                      <a:lnTo>
                        <a:pt x="3795" y="9303"/>
                      </a:lnTo>
                      <a:lnTo>
                        <a:pt x="3609" y="9219"/>
                      </a:lnTo>
                      <a:lnTo>
                        <a:pt x="3428" y="9126"/>
                      </a:lnTo>
                      <a:lnTo>
                        <a:pt x="3251" y="9025"/>
                      </a:lnTo>
                      <a:lnTo>
                        <a:pt x="3080" y="8914"/>
                      </a:lnTo>
                      <a:lnTo>
                        <a:pt x="2915" y="8797"/>
                      </a:lnTo>
                      <a:lnTo>
                        <a:pt x="2756" y="8672"/>
                      </a:lnTo>
                      <a:lnTo>
                        <a:pt x="2604" y="8539"/>
                      </a:lnTo>
                      <a:lnTo>
                        <a:pt x="2457" y="8400"/>
                      </a:lnTo>
                      <a:lnTo>
                        <a:pt x="2317" y="8254"/>
                      </a:lnTo>
                      <a:lnTo>
                        <a:pt x="2185" y="8101"/>
                      </a:lnTo>
                      <a:lnTo>
                        <a:pt x="2059" y="7942"/>
                      </a:lnTo>
                      <a:lnTo>
                        <a:pt x="1942" y="7777"/>
                      </a:lnTo>
                      <a:lnTo>
                        <a:pt x="1832" y="7606"/>
                      </a:lnTo>
                      <a:lnTo>
                        <a:pt x="1730" y="7430"/>
                      </a:lnTo>
                      <a:lnTo>
                        <a:pt x="1638" y="7249"/>
                      </a:lnTo>
                      <a:lnTo>
                        <a:pt x="1552" y="7063"/>
                      </a:lnTo>
                      <a:lnTo>
                        <a:pt x="1477" y="6872"/>
                      </a:lnTo>
                      <a:lnTo>
                        <a:pt x="1411" y="6676"/>
                      </a:lnTo>
                      <a:lnTo>
                        <a:pt x="1354" y="6477"/>
                      </a:lnTo>
                      <a:lnTo>
                        <a:pt x="1306" y="6273"/>
                      </a:lnTo>
                      <a:lnTo>
                        <a:pt x="1269" y="6067"/>
                      </a:lnTo>
                      <a:lnTo>
                        <a:pt x="1243" y="5857"/>
                      </a:lnTo>
                      <a:lnTo>
                        <a:pt x="1226" y="5643"/>
                      </a:lnTo>
                      <a:lnTo>
                        <a:pt x="1221" y="5428"/>
                      </a:lnTo>
                      <a:lnTo>
                        <a:pt x="1226" y="5212"/>
                      </a:lnTo>
                      <a:lnTo>
                        <a:pt x="1243" y="4998"/>
                      </a:lnTo>
                      <a:lnTo>
                        <a:pt x="1269" y="4789"/>
                      </a:lnTo>
                      <a:lnTo>
                        <a:pt x="1306" y="4582"/>
                      </a:lnTo>
                      <a:lnTo>
                        <a:pt x="1354" y="4378"/>
                      </a:lnTo>
                      <a:lnTo>
                        <a:pt x="1411" y="4179"/>
                      </a:lnTo>
                      <a:lnTo>
                        <a:pt x="1477" y="3984"/>
                      </a:lnTo>
                      <a:lnTo>
                        <a:pt x="1552" y="3793"/>
                      </a:lnTo>
                      <a:lnTo>
                        <a:pt x="1638" y="3607"/>
                      </a:lnTo>
                      <a:lnTo>
                        <a:pt x="1730" y="3425"/>
                      </a:lnTo>
                      <a:lnTo>
                        <a:pt x="1832" y="3249"/>
                      </a:lnTo>
                      <a:lnTo>
                        <a:pt x="1942" y="3078"/>
                      </a:lnTo>
                      <a:lnTo>
                        <a:pt x="2059" y="2914"/>
                      </a:lnTo>
                      <a:lnTo>
                        <a:pt x="2185" y="2754"/>
                      </a:lnTo>
                      <a:lnTo>
                        <a:pt x="2317" y="2602"/>
                      </a:lnTo>
                      <a:lnTo>
                        <a:pt x="2457" y="2456"/>
                      </a:lnTo>
                      <a:lnTo>
                        <a:pt x="2604" y="2316"/>
                      </a:lnTo>
                      <a:lnTo>
                        <a:pt x="2756" y="2184"/>
                      </a:lnTo>
                      <a:lnTo>
                        <a:pt x="2915" y="2058"/>
                      </a:lnTo>
                      <a:lnTo>
                        <a:pt x="3080" y="1941"/>
                      </a:lnTo>
                      <a:lnTo>
                        <a:pt x="3251" y="1832"/>
                      </a:lnTo>
                      <a:lnTo>
                        <a:pt x="3428" y="1730"/>
                      </a:lnTo>
                      <a:lnTo>
                        <a:pt x="3609" y="1637"/>
                      </a:lnTo>
                      <a:lnTo>
                        <a:pt x="3795" y="1553"/>
                      </a:lnTo>
                      <a:lnTo>
                        <a:pt x="3986" y="1477"/>
                      </a:lnTo>
                      <a:lnTo>
                        <a:pt x="4182" y="1410"/>
                      </a:lnTo>
                      <a:lnTo>
                        <a:pt x="4382" y="1354"/>
                      </a:lnTo>
                      <a:lnTo>
                        <a:pt x="4585" y="1307"/>
                      </a:lnTo>
                      <a:lnTo>
                        <a:pt x="4792" y="1270"/>
                      </a:lnTo>
                      <a:lnTo>
                        <a:pt x="5002" y="1243"/>
                      </a:lnTo>
                      <a:lnTo>
                        <a:pt x="5216" y="1227"/>
                      </a:lnTo>
                      <a:lnTo>
                        <a:pt x="5432" y="122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" name="Freeform 131"/>
                <p:cNvSpPr>
                  <a:spLocks/>
                </p:cNvSpPr>
                <p:nvPr/>
              </p:nvSpPr>
              <p:spPr bwMode="auto">
                <a:xfrm>
                  <a:off x="1294" y="3018"/>
                  <a:ext cx="172" cy="100"/>
                </a:xfrm>
                <a:custGeom>
                  <a:avLst/>
                  <a:gdLst>
                    <a:gd name="T0" fmla="*/ 0 w 5504"/>
                    <a:gd name="T1" fmla="*/ 0 h 3188"/>
                    <a:gd name="T2" fmla="*/ 0 w 5504"/>
                    <a:gd name="T3" fmla="*/ 0 h 3188"/>
                    <a:gd name="T4" fmla="*/ 0 w 5504"/>
                    <a:gd name="T5" fmla="*/ 0 h 3188"/>
                    <a:gd name="T6" fmla="*/ 0 w 5504"/>
                    <a:gd name="T7" fmla="*/ 0 h 3188"/>
                    <a:gd name="T8" fmla="*/ 0 w 5504"/>
                    <a:gd name="T9" fmla="*/ 0 h 3188"/>
                    <a:gd name="T10" fmla="*/ 0 w 5504"/>
                    <a:gd name="T11" fmla="*/ 0 h 3188"/>
                    <a:gd name="T12" fmla="*/ 0 w 5504"/>
                    <a:gd name="T13" fmla="*/ 0 h 3188"/>
                    <a:gd name="T14" fmla="*/ 0 w 5504"/>
                    <a:gd name="T15" fmla="*/ 0 h 3188"/>
                    <a:gd name="T16" fmla="*/ 0 w 5504"/>
                    <a:gd name="T17" fmla="*/ 0 h 3188"/>
                    <a:gd name="T18" fmla="*/ 0 w 5504"/>
                    <a:gd name="T19" fmla="*/ 0 h 31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8"/>
                    <a:gd name="T32" fmla="*/ 5504 w 5504"/>
                    <a:gd name="T33" fmla="*/ 3188 h 31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8">
                      <a:moveTo>
                        <a:pt x="0" y="1140"/>
                      </a:moveTo>
                      <a:lnTo>
                        <a:pt x="3618" y="1140"/>
                      </a:lnTo>
                      <a:lnTo>
                        <a:pt x="3618" y="0"/>
                      </a:lnTo>
                      <a:lnTo>
                        <a:pt x="4561" y="797"/>
                      </a:lnTo>
                      <a:lnTo>
                        <a:pt x="5504" y="1594"/>
                      </a:lnTo>
                      <a:lnTo>
                        <a:pt x="4561" y="2391"/>
                      </a:lnTo>
                      <a:lnTo>
                        <a:pt x="3618" y="3188"/>
                      </a:lnTo>
                      <a:lnTo>
                        <a:pt x="3618" y="2096"/>
                      </a:lnTo>
                      <a:lnTo>
                        <a:pt x="0" y="2096"/>
                      </a:lnTo>
                      <a:lnTo>
                        <a:pt x="0" y="114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6" name="Freeform 132"/>
                <p:cNvSpPr>
                  <a:spLocks/>
                </p:cNvSpPr>
                <p:nvPr/>
              </p:nvSpPr>
              <p:spPr bwMode="auto">
                <a:xfrm>
                  <a:off x="1294" y="3100"/>
                  <a:ext cx="172" cy="100"/>
                </a:xfrm>
                <a:custGeom>
                  <a:avLst/>
                  <a:gdLst>
                    <a:gd name="T0" fmla="*/ 0 w 5504"/>
                    <a:gd name="T1" fmla="*/ 0 h 3189"/>
                    <a:gd name="T2" fmla="*/ 0 w 5504"/>
                    <a:gd name="T3" fmla="*/ 0 h 3189"/>
                    <a:gd name="T4" fmla="*/ 0 w 5504"/>
                    <a:gd name="T5" fmla="*/ 0 h 3189"/>
                    <a:gd name="T6" fmla="*/ 0 w 5504"/>
                    <a:gd name="T7" fmla="*/ 0 h 3189"/>
                    <a:gd name="T8" fmla="*/ 0 w 5504"/>
                    <a:gd name="T9" fmla="*/ 0 h 3189"/>
                    <a:gd name="T10" fmla="*/ 0 w 5504"/>
                    <a:gd name="T11" fmla="*/ 0 h 3189"/>
                    <a:gd name="T12" fmla="*/ 0 w 5504"/>
                    <a:gd name="T13" fmla="*/ 0 h 3189"/>
                    <a:gd name="T14" fmla="*/ 0 w 5504"/>
                    <a:gd name="T15" fmla="*/ 0 h 3189"/>
                    <a:gd name="T16" fmla="*/ 0 w 5504"/>
                    <a:gd name="T17" fmla="*/ 0 h 3189"/>
                    <a:gd name="T18" fmla="*/ 0 w 5504"/>
                    <a:gd name="T19" fmla="*/ 0 h 31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9"/>
                    <a:gd name="T32" fmla="*/ 5504 w 5504"/>
                    <a:gd name="T33" fmla="*/ 3189 h 31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9">
                      <a:moveTo>
                        <a:pt x="5504" y="1140"/>
                      </a:moveTo>
                      <a:lnTo>
                        <a:pt x="1885" y="1140"/>
                      </a:lnTo>
                      <a:lnTo>
                        <a:pt x="1885" y="0"/>
                      </a:lnTo>
                      <a:lnTo>
                        <a:pt x="943" y="798"/>
                      </a:lnTo>
                      <a:lnTo>
                        <a:pt x="0" y="1594"/>
                      </a:lnTo>
                      <a:lnTo>
                        <a:pt x="943" y="2391"/>
                      </a:lnTo>
                      <a:lnTo>
                        <a:pt x="1885" y="3189"/>
                      </a:lnTo>
                      <a:lnTo>
                        <a:pt x="1885" y="2097"/>
                      </a:lnTo>
                      <a:lnTo>
                        <a:pt x="5504" y="2097"/>
                      </a:lnTo>
                      <a:lnTo>
                        <a:pt x="5504" y="114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" name="Freeform 133"/>
                <p:cNvSpPr>
                  <a:spLocks noEditPoints="1"/>
                </p:cNvSpPr>
                <p:nvPr/>
              </p:nvSpPr>
              <p:spPr bwMode="auto">
                <a:xfrm>
                  <a:off x="1211" y="2924"/>
                  <a:ext cx="339" cy="340"/>
                </a:xfrm>
                <a:custGeom>
                  <a:avLst/>
                  <a:gdLst>
                    <a:gd name="T0" fmla="*/ 0 w 10864"/>
                    <a:gd name="T1" fmla="*/ 0 h 10855"/>
                    <a:gd name="T2" fmla="*/ 0 w 10864"/>
                    <a:gd name="T3" fmla="*/ 0 h 10855"/>
                    <a:gd name="T4" fmla="*/ 0 w 10864"/>
                    <a:gd name="T5" fmla="*/ 0 h 10855"/>
                    <a:gd name="T6" fmla="*/ 0 w 10864"/>
                    <a:gd name="T7" fmla="*/ 0 h 10855"/>
                    <a:gd name="T8" fmla="*/ 0 w 10864"/>
                    <a:gd name="T9" fmla="*/ 0 h 10855"/>
                    <a:gd name="T10" fmla="*/ 0 w 10864"/>
                    <a:gd name="T11" fmla="*/ 0 h 10855"/>
                    <a:gd name="T12" fmla="*/ 0 w 10864"/>
                    <a:gd name="T13" fmla="*/ 0 h 10855"/>
                    <a:gd name="T14" fmla="*/ 0 w 10864"/>
                    <a:gd name="T15" fmla="*/ 0 h 10855"/>
                    <a:gd name="T16" fmla="*/ 0 w 10864"/>
                    <a:gd name="T17" fmla="*/ 0 h 10855"/>
                    <a:gd name="T18" fmla="*/ 0 w 10864"/>
                    <a:gd name="T19" fmla="*/ 0 h 10855"/>
                    <a:gd name="T20" fmla="*/ 0 w 10864"/>
                    <a:gd name="T21" fmla="*/ 0 h 10855"/>
                    <a:gd name="T22" fmla="*/ 0 w 10864"/>
                    <a:gd name="T23" fmla="*/ 0 h 10855"/>
                    <a:gd name="T24" fmla="*/ 0 w 10864"/>
                    <a:gd name="T25" fmla="*/ 0 h 10855"/>
                    <a:gd name="T26" fmla="*/ 0 w 10864"/>
                    <a:gd name="T27" fmla="*/ 0 h 10855"/>
                    <a:gd name="T28" fmla="*/ 0 w 10864"/>
                    <a:gd name="T29" fmla="*/ 0 h 10855"/>
                    <a:gd name="T30" fmla="*/ 0 w 10864"/>
                    <a:gd name="T31" fmla="*/ 0 h 10855"/>
                    <a:gd name="T32" fmla="*/ 0 w 10864"/>
                    <a:gd name="T33" fmla="*/ 0 h 10855"/>
                    <a:gd name="T34" fmla="*/ 0 w 10864"/>
                    <a:gd name="T35" fmla="*/ 0 h 10855"/>
                    <a:gd name="T36" fmla="*/ 0 w 10864"/>
                    <a:gd name="T37" fmla="*/ 0 h 10855"/>
                    <a:gd name="T38" fmla="*/ 0 w 10864"/>
                    <a:gd name="T39" fmla="*/ 0 h 10855"/>
                    <a:gd name="T40" fmla="*/ 0 w 10864"/>
                    <a:gd name="T41" fmla="*/ 0 h 10855"/>
                    <a:gd name="T42" fmla="*/ 0 w 10864"/>
                    <a:gd name="T43" fmla="*/ 0 h 10855"/>
                    <a:gd name="T44" fmla="*/ 0 w 10864"/>
                    <a:gd name="T45" fmla="*/ 0 h 10855"/>
                    <a:gd name="T46" fmla="*/ 0 w 10864"/>
                    <a:gd name="T47" fmla="*/ 0 h 10855"/>
                    <a:gd name="T48" fmla="*/ 0 w 10864"/>
                    <a:gd name="T49" fmla="*/ 0 h 10855"/>
                    <a:gd name="T50" fmla="*/ 0 w 10864"/>
                    <a:gd name="T51" fmla="*/ 0 h 10855"/>
                    <a:gd name="T52" fmla="*/ 0 w 10864"/>
                    <a:gd name="T53" fmla="*/ 0 h 10855"/>
                    <a:gd name="T54" fmla="*/ 0 w 10864"/>
                    <a:gd name="T55" fmla="*/ 0 h 10855"/>
                    <a:gd name="T56" fmla="*/ 0 w 10864"/>
                    <a:gd name="T57" fmla="*/ 0 h 10855"/>
                    <a:gd name="T58" fmla="*/ 0 w 10864"/>
                    <a:gd name="T59" fmla="*/ 0 h 10855"/>
                    <a:gd name="T60" fmla="*/ 0 w 10864"/>
                    <a:gd name="T61" fmla="*/ 0 h 10855"/>
                    <a:gd name="T62" fmla="*/ 0 w 10864"/>
                    <a:gd name="T63" fmla="*/ 0 h 10855"/>
                    <a:gd name="T64" fmla="*/ 0 w 10864"/>
                    <a:gd name="T65" fmla="*/ 0 h 10855"/>
                    <a:gd name="T66" fmla="*/ 0 w 10864"/>
                    <a:gd name="T67" fmla="*/ 0 h 10855"/>
                    <a:gd name="T68" fmla="*/ 0 w 10864"/>
                    <a:gd name="T69" fmla="*/ 0 h 10855"/>
                    <a:gd name="T70" fmla="*/ 0 w 10864"/>
                    <a:gd name="T71" fmla="*/ 0 h 10855"/>
                    <a:gd name="T72" fmla="*/ 0 w 10864"/>
                    <a:gd name="T73" fmla="*/ 0 h 10855"/>
                    <a:gd name="T74" fmla="*/ 0 w 10864"/>
                    <a:gd name="T75" fmla="*/ 0 h 10855"/>
                    <a:gd name="T76" fmla="*/ 0 w 10864"/>
                    <a:gd name="T77" fmla="*/ 0 h 10855"/>
                    <a:gd name="T78" fmla="*/ 0 w 10864"/>
                    <a:gd name="T79" fmla="*/ 0 h 10855"/>
                    <a:gd name="T80" fmla="*/ 0 w 10864"/>
                    <a:gd name="T81" fmla="*/ 0 h 10855"/>
                    <a:gd name="T82" fmla="*/ 0 w 10864"/>
                    <a:gd name="T83" fmla="*/ 0 h 10855"/>
                    <a:gd name="T84" fmla="*/ 0 w 10864"/>
                    <a:gd name="T85" fmla="*/ 0 h 10855"/>
                    <a:gd name="T86" fmla="*/ 0 w 10864"/>
                    <a:gd name="T87" fmla="*/ 0 h 10855"/>
                    <a:gd name="T88" fmla="*/ 0 w 10864"/>
                    <a:gd name="T89" fmla="*/ 0 h 10855"/>
                    <a:gd name="T90" fmla="*/ 0 w 10864"/>
                    <a:gd name="T91" fmla="*/ 0 h 10855"/>
                    <a:gd name="T92" fmla="*/ 0 w 10864"/>
                    <a:gd name="T93" fmla="*/ 0 h 10855"/>
                    <a:gd name="T94" fmla="*/ 0 w 10864"/>
                    <a:gd name="T95" fmla="*/ 0 h 10855"/>
                    <a:gd name="T96" fmla="*/ 0 w 10864"/>
                    <a:gd name="T97" fmla="*/ 0 h 10855"/>
                    <a:gd name="T98" fmla="*/ 0 w 10864"/>
                    <a:gd name="T99" fmla="*/ 0 h 10855"/>
                    <a:gd name="T100" fmla="*/ 0 w 10864"/>
                    <a:gd name="T101" fmla="*/ 0 h 1085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864"/>
                    <a:gd name="T154" fmla="*/ 0 h 10855"/>
                    <a:gd name="T155" fmla="*/ 10864 w 10864"/>
                    <a:gd name="T156" fmla="*/ 10855 h 1085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864" h="10855">
                      <a:moveTo>
                        <a:pt x="5433" y="0"/>
                      </a:moveTo>
                      <a:lnTo>
                        <a:pt x="5711" y="8"/>
                      </a:lnTo>
                      <a:lnTo>
                        <a:pt x="5987" y="29"/>
                      </a:lnTo>
                      <a:lnTo>
                        <a:pt x="6258" y="63"/>
                      </a:lnTo>
                      <a:lnTo>
                        <a:pt x="6525" y="111"/>
                      </a:lnTo>
                      <a:lnTo>
                        <a:pt x="6787" y="171"/>
                      </a:lnTo>
                      <a:lnTo>
                        <a:pt x="7044" y="245"/>
                      </a:lnTo>
                      <a:lnTo>
                        <a:pt x="7297" y="331"/>
                      </a:lnTo>
                      <a:lnTo>
                        <a:pt x="7543" y="428"/>
                      </a:lnTo>
                      <a:lnTo>
                        <a:pt x="7784" y="537"/>
                      </a:lnTo>
                      <a:lnTo>
                        <a:pt x="8018" y="657"/>
                      </a:lnTo>
                      <a:lnTo>
                        <a:pt x="8246" y="788"/>
                      </a:lnTo>
                      <a:lnTo>
                        <a:pt x="8466" y="930"/>
                      </a:lnTo>
                      <a:lnTo>
                        <a:pt x="8679" y="1081"/>
                      </a:lnTo>
                      <a:lnTo>
                        <a:pt x="8885" y="1243"/>
                      </a:lnTo>
                      <a:lnTo>
                        <a:pt x="9081" y="1413"/>
                      </a:lnTo>
                      <a:lnTo>
                        <a:pt x="9270" y="1593"/>
                      </a:lnTo>
                      <a:lnTo>
                        <a:pt x="9451" y="1781"/>
                      </a:lnTo>
                      <a:lnTo>
                        <a:pt x="9622" y="1979"/>
                      </a:lnTo>
                      <a:lnTo>
                        <a:pt x="9783" y="2184"/>
                      </a:lnTo>
                      <a:lnTo>
                        <a:pt x="9935" y="2397"/>
                      </a:lnTo>
                      <a:lnTo>
                        <a:pt x="10076" y="2617"/>
                      </a:lnTo>
                      <a:lnTo>
                        <a:pt x="10207" y="2845"/>
                      </a:lnTo>
                      <a:lnTo>
                        <a:pt x="10327" y="3078"/>
                      </a:lnTo>
                      <a:lnTo>
                        <a:pt x="10437" y="3318"/>
                      </a:lnTo>
                      <a:lnTo>
                        <a:pt x="10534" y="3565"/>
                      </a:lnTo>
                      <a:lnTo>
                        <a:pt x="10620" y="3817"/>
                      </a:lnTo>
                      <a:lnTo>
                        <a:pt x="10693" y="4074"/>
                      </a:lnTo>
                      <a:lnTo>
                        <a:pt x="10754" y="4336"/>
                      </a:lnTo>
                      <a:lnTo>
                        <a:pt x="10802" y="4603"/>
                      </a:lnTo>
                      <a:lnTo>
                        <a:pt x="10836" y="4874"/>
                      </a:lnTo>
                      <a:lnTo>
                        <a:pt x="10857" y="5149"/>
                      </a:lnTo>
                      <a:lnTo>
                        <a:pt x="10864" y="5428"/>
                      </a:lnTo>
                      <a:lnTo>
                        <a:pt x="10857" y="5706"/>
                      </a:lnTo>
                      <a:lnTo>
                        <a:pt x="10836" y="5981"/>
                      </a:lnTo>
                      <a:lnTo>
                        <a:pt x="10802" y="6252"/>
                      </a:lnTo>
                      <a:lnTo>
                        <a:pt x="10754" y="6519"/>
                      </a:lnTo>
                      <a:lnTo>
                        <a:pt x="10693" y="6782"/>
                      </a:lnTo>
                      <a:lnTo>
                        <a:pt x="10620" y="7038"/>
                      </a:lnTo>
                      <a:lnTo>
                        <a:pt x="10534" y="7290"/>
                      </a:lnTo>
                      <a:lnTo>
                        <a:pt x="10437" y="7537"/>
                      </a:lnTo>
                      <a:lnTo>
                        <a:pt x="10327" y="7777"/>
                      </a:lnTo>
                      <a:lnTo>
                        <a:pt x="10207" y="8011"/>
                      </a:lnTo>
                      <a:lnTo>
                        <a:pt x="10076" y="8238"/>
                      </a:lnTo>
                      <a:lnTo>
                        <a:pt x="9935" y="8459"/>
                      </a:lnTo>
                      <a:lnTo>
                        <a:pt x="9783" y="8671"/>
                      </a:lnTo>
                      <a:lnTo>
                        <a:pt x="9622" y="8876"/>
                      </a:lnTo>
                      <a:lnTo>
                        <a:pt x="9451" y="9074"/>
                      </a:lnTo>
                      <a:lnTo>
                        <a:pt x="9270" y="9262"/>
                      </a:lnTo>
                      <a:lnTo>
                        <a:pt x="9081" y="9442"/>
                      </a:lnTo>
                      <a:lnTo>
                        <a:pt x="8885" y="9613"/>
                      </a:lnTo>
                      <a:lnTo>
                        <a:pt x="8679" y="9774"/>
                      </a:lnTo>
                      <a:lnTo>
                        <a:pt x="8466" y="9926"/>
                      </a:lnTo>
                      <a:lnTo>
                        <a:pt x="8246" y="10068"/>
                      </a:lnTo>
                      <a:lnTo>
                        <a:pt x="8018" y="10198"/>
                      </a:lnTo>
                      <a:lnTo>
                        <a:pt x="7784" y="10318"/>
                      </a:lnTo>
                      <a:lnTo>
                        <a:pt x="7543" y="10427"/>
                      </a:lnTo>
                      <a:lnTo>
                        <a:pt x="7297" y="10524"/>
                      </a:lnTo>
                      <a:lnTo>
                        <a:pt x="7044" y="10610"/>
                      </a:lnTo>
                      <a:lnTo>
                        <a:pt x="6787" y="10684"/>
                      </a:lnTo>
                      <a:lnTo>
                        <a:pt x="6525" y="10744"/>
                      </a:lnTo>
                      <a:lnTo>
                        <a:pt x="6258" y="10792"/>
                      </a:lnTo>
                      <a:lnTo>
                        <a:pt x="5987" y="10827"/>
                      </a:lnTo>
                      <a:lnTo>
                        <a:pt x="5711" y="10848"/>
                      </a:lnTo>
                      <a:lnTo>
                        <a:pt x="5433" y="10855"/>
                      </a:lnTo>
                      <a:lnTo>
                        <a:pt x="5154" y="10848"/>
                      </a:lnTo>
                      <a:lnTo>
                        <a:pt x="4879" y="10827"/>
                      </a:lnTo>
                      <a:lnTo>
                        <a:pt x="4607" y="10792"/>
                      </a:lnTo>
                      <a:lnTo>
                        <a:pt x="4340" y="10744"/>
                      </a:lnTo>
                      <a:lnTo>
                        <a:pt x="4077" y="10684"/>
                      </a:lnTo>
                      <a:lnTo>
                        <a:pt x="3820" y="10610"/>
                      </a:lnTo>
                      <a:lnTo>
                        <a:pt x="3568" y="10524"/>
                      </a:lnTo>
                      <a:lnTo>
                        <a:pt x="3321" y="10427"/>
                      </a:lnTo>
                      <a:lnTo>
                        <a:pt x="3080" y="10318"/>
                      </a:lnTo>
                      <a:lnTo>
                        <a:pt x="2847" y="10198"/>
                      </a:lnTo>
                      <a:lnTo>
                        <a:pt x="2620" y="10068"/>
                      </a:lnTo>
                      <a:lnTo>
                        <a:pt x="2399" y="9926"/>
                      </a:lnTo>
                      <a:lnTo>
                        <a:pt x="2186" y="9774"/>
                      </a:lnTo>
                      <a:lnTo>
                        <a:pt x="1980" y="9613"/>
                      </a:lnTo>
                      <a:lnTo>
                        <a:pt x="1783" y="9442"/>
                      </a:lnTo>
                      <a:lnTo>
                        <a:pt x="1595" y="9262"/>
                      </a:lnTo>
                      <a:lnTo>
                        <a:pt x="1414" y="9074"/>
                      </a:lnTo>
                      <a:lnTo>
                        <a:pt x="1243" y="8876"/>
                      </a:lnTo>
                      <a:lnTo>
                        <a:pt x="1082" y="8671"/>
                      </a:lnTo>
                      <a:lnTo>
                        <a:pt x="930" y="8459"/>
                      </a:lnTo>
                      <a:lnTo>
                        <a:pt x="788" y="8238"/>
                      </a:lnTo>
                      <a:lnTo>
                        <a:pt x="658" y="8011"/>
                      </a:lnTo>
                      <a:lnTo>
                        <a:pt x="537" y="7777"/>
                      </a:lnTo>
                      <a:lnTo>
                        <a:pt x="429" y="7537"/>
                      </a:lnTo>
                      <a:lnTo>
                        <a:pt x="331" y="7290"/>
                      </a:lnTo>
                      <a:lnTo>
                        <a:pt x="245" y="7038"/>
                      </a:lnTo>
                      <a:lnTo>
                        <a:pt x="172" y="6782"/>
                      </a:lnTo>
                      <a:lnTo>
                        <a:pt x="111" y="6519"/>
                      </a:lnTo>
                      <a:lnTo>
                        <a:pt x="63" y="6252"/>
                      </a:lnTo>
                      <a:lnTo>
                        <a:pt x="28" y="5981"/>
                      </a:lnTo>
                      <a:lnTo>
                        <a:pt x="7" y="5706"/>
                      </a:lnTo>
                      <a:lnTo>
                        <a:pt x="0" y="5428"/>
                      </a:lnTo>
                      <a:lnTo>
                        <a:pt x="7" y="5149"/>
                      </a:lnTo>
                      <a:lnTo>
                        <a:pt x="28" y="4874"/>
                      </a:lnTo>
                      <a:lnTo>
                        <a:pt x="63" y="4603"/>
                      </a:lnTo>
                      <a:lnTo>
                        <a:pt x="111" y="4336"/>
                      </a:lnTo>
                      <a:lnTo>
                        <a:pt x="172" y="4074"/>
                      </a:lnTo>
                      <a:lnTo>
                        <a:pt x="245" y="3817"/>
                      </a:lnTo>
                      <a:lnTo>
                        <a:pt x="331" y="3565"/>
                      </a:lnTo>
                      <a:lnTo>
                        <a:pt x="429" y="3318"/>
                      </a:lnTo>
                      <a:lnTo>
                        <a:pt x="537" y="3078"/>
                      </a:lnTo>
                      <a:lnTo>
                        <a:pt x="658" y="2845"/>
                      </a:lnTo>
                      <a:lnTo>
                        <a:pt x="788" y="2617"/>
                      </a:lnTo>
                      <a:lnTo>
                        <a:pt x="930" y="2397"/>
                      </a:lnTo>
                      <a:lnTo>
                        <a:pt x="1082" y="2184"/>
                      </a:lnTo>
                      <a:lnTo>
                        <a:pt x="1243" y="1979"/>
                      </a:lnTo>
                      <a:lnTo>
                        <a:pt x="1414" y="1781"/>
                      </a:lnTo>
                      <a:lnTo>
                        <a:pt x="1595" y="1593"/>
                      </a:lnTo>
                      <a:lnTo>
                        <a:pt x="1783" y="1413"/>
                      </a:lnTo>
                      <a:lnTo>
                        <a:pt x="1980" y="1243"/>
                      </a:lnTo>
                      <a:lnTo>
                        <a:pt x="2186" y="1081"/>
                      </a:lnTo>
                      <a:lnTo>
                        <a:pt x="2399" y="930"/>
                      </a:lnTo>
                      <a:lnTo>
                        <a:pt x="2620" y="788"/>
                      </a:lnTo>
                      <a:lnTo>
                        <a:pt x="2847" y="657"/>
                      </a:lnTo>
                      <a:lnTo>
                        <a:pt x="3080" y="537"/>
                      </a:lnTo>
                      <a:lnTo>
                        <a:pt x="3321" y="428"/>
                      </a:lnTo>
                      <a:lnTo>
                        <a:pt x="3568" y="331"/>
                      </a:lnTo>
                      <a:lnTo>
                        <a:pt x="3820" y="245"/>
                      </a:lnTo>
                      <a:lnTo>
                        <a:pt x="4077" y="171"/>
                      </a:lnTo>
                      <a:lnTo>
                        <a:pt x="4340" y="111"/>
                      </a:lnTo>
                      <a:lnTo>
                        <a:pt x="4607" y="63"/>
                      </a:lnTo>
                      <a:lnTo>
                        <a:pt x="4879" y="29"/>
                      </a:lnTo>
                      <a:lnTo>
                        <a:pt x="5154" y="8"/>
                      </a:lnTo>
                      <a:lnTo>
                        <a:pt x="5433" y="0"/>
                      </a:lnTo>
                      <a:close/>
                      <a:moveTo>
                        <a:pt x="5433" y="1221"/>
                      </a:moveTo>
                      <a:lnTo>
                        <a:pt x="5649" y="1227"/>
                      </a:lnTo>
                      <a:lnTo>
                        <a:pt x="5862" y="1243"/>
                      </a:lnTo>
                      <a:lnTo>
                        <a:pt x="6072" y="1270"/>
                      </a:lnTo>
                      <a:lnTo>
                        <a:pt x="6279" y="1307"/>
                      </a:lnTo>
                      <a:lnTo>
                        <a:pt x="6483" y="1354"/>
                      </a:lnTo>
                      <a:lnTo>
                        <a:pt x="6682" y="1410"/>
                      </a:lnTo>
                      <a:lnTo>
                        <a:pt x="6878" y="1476"/>
                      </a:lnTo>
                      <a:lnTo>
                        <a:pt x="7068" y="1553"/>
                      </a:lnTo>
                      <a:lnTo>
                        <a:pt x="7255" y="1637"/>
                      </a:lnTo>
                      <a:lnTo>
                        <a:pt x="7437" y="1730"/>
                      </a:lnTo>
                      <a:lnTo>
                        <a:pt x="7613" y="1832"/>
                      </a:lnTo>
                      <a:lnTo>
                        <a:pt x="7784" y="1941"/>
                      </a:lnTo>
                      <a:lnTo>
                        <a:pt x="7949" y="2058"/>
                      </a:lnTo>
                      <a:lnTo>
                        <a:pt x="8109" y="2184"/>
                      </a:lnTo>
                      <a:lnTo>
                        <a:pt x="8261" y="2316"/>
                      </a:lnTo>
                      <a:lnTo>
                        <a:pt x="8408" y="2455"/>
                      </a:lnTo>
                      <a:lnTo>
                        <a:pt x="8547" y="2602"/>
                      </a:lnTo>
                      <a:lnTo>
                        <a:pt x="8680" y="2754"/>
                      </a:lnTo>
                      <a:lnTo>
                        <a:pt x="8804" y="2914"/>
                      </a:lnTo>
                      <a:lnTo>
                        <a:pt x="8923" y="3078"/>
                      </a:lnTo>
                      <a:lnTo>
                        <a:pt x="9032" y="3249"/>
                      </a:lnTo>
                      <a:lnTo>
                        <a:pt x="9134" y="3425"/>
                      </a:lnTo>
                      <a:lnTo>
                        <a:pt x="9227" y="3607"/>
                      </a:lnTo>
                      <a:lnTo>
                        <a:pt x="9311" y="3793"/>
                      </a:lnTo>
                      <a:lnTo>
                        <a:pt x="9387" y="3984"/>
                      </a:lnTo>
                      <a:lnTo>
                        <a:pt x="9453" y="4179"/>
                      </a:lnTo>
                      <a:lnTo>
                        <a:pt x="9510" y="4378"/>
                      </a:lnTo>
                      <a:lnTo>
                        <a:pt x="9557" y="4582"/>
                      </a:lnTo>
                      <a:lnTo>
                        <a:pt x="9594" y="4789"/>
                      </a:lnTo>
                      <a:lnTo>
                        <a:pt x="9622" y="4998"/>
                      </a:lnTo>
                      <a:lnTo>
                        <a:pt x="9638" y="5212"/>
                      </a:lnTo>
                      <a:lnTo>
                        <a:pt x="9644" y="5428"/>
                      </a:lnTo>
                      <a:lnTo>
                        <a:pt x="9638" y="5643"/>
                      </a:lnTo>
                      <a:lnTo>
                        <a:pt x="9622" y="5857"/>
                      </a:lnTo>
                      <a:lnTo>
                        <a:pt x="9594" y="6066"/>
                      </a:lnTo>
                      <a:lnTo>
                        <a:pt x="9557" y="6274"/>
                      </a:lnTo>
                      <a:lnTo>
                        <a:pt x="9510" y="6477"/>
                      </a:lnTo>
                      <a:lnTo>
                        <a:pt x="9453" y="6676"/>
                      </a:lnTo>
                      <a:lnTo>
                        <a:pt x="9387" y="6872"/>
                      </a:lnTo>
                      <a:lnTo>
                        <a:pt x="9311" y="7063"/>
                      </a:lnTo>
                      <a:lnTo>
                        <a:pt x="9227" y="7249"/>
                      </a:lnTo>
                      <a:lnTo>
                        <a:pt x="9134" y="7431"/>
                      </a:lnTo>
                      <a:lnTo>
                        <a:pt x="9032" y="7606"/>
                      </a:lnTo>
                      <a:lnTo>
                        <a:pt x="8923" y="7777"/>
                      </a:lnTo>
                      <a:lnTo>
                        <a:pt x="8804" y="7942"/>
                      </a:lnTo>
                      <a:lnTo>
                        <a:pt x="8680" y="8101"/>
                      </a:lnTo>
                      <a:lnTo>
                        <a:pt x="8547" y="8254"/>
                      </a:lnTo>
                      <a:lnTo>
                        <a:pt x="8408" y="8400"/>
                      </a:lnTo>
                      <a:lnTo>
                        <a:pt x="8261" y="8539"/>
                      </a:lnTo>
                      <a:lnTo>
                        <a:pt x="8109" y="8671"/>
                      </a:lnTo>
                      <a:lnTo>
                        <a:pt x="7949" y="8797"/>
                      </a:lnTo>
                      <a:lnTo>
                        <a:pt x="7784" y="8914"/>
                      </a:lnTo>
                      <a:lnTo>
                        <a:pt x="7613" y="9025"/>
                      </a:lnTo>
                      <a:lnTo>
                        <a:pt x="7437" y="9126"/>
                      </a:lnTo>
                      <a:lnTo>
                        <a:pt x="7255" y="9219"/>
                      </a:lnTo>
                      <a:lnTo>
                        <a:pt x="7068" y="9303"/>
                      </a:lnTo>
                      <a:lnTo>
                        <a:pt x="6878" y="9379"/>
                      </a:lnTo>
                      <a:lnTo>
                        <a:pt x="6682" y="9445"/>
                      </a:lnTo>
                      <a:lnTo>
                        <a:pt x="6483" y="9502"/>
                      </a:lnTo>
                      <a:lnTo>
                        <a:pt x="6279" y="9549"/>
                      </a:lnTo>
                      <a:lnTo>
                        <a:pt x="6072" y="9586"/>
                      </a:lnTo>
                      <a:lnTo>
                        <a:pt x="5862" y="9612"/>
                      </a:lnTo>
                      <a:lnTo>
                        <a:pt x="5649" y="9629"/>
                      </a:lnTo>
                      <a:lnTo>
                        <a:pt x="5433" y="9634"/>
                      </a:lnTo>
                      <a:lnTo>
                        <a:pt x="5216" y="9629"/>
                      </a:lnTo>
                      <a:lnTo>
                        <a:pt x="5003" y="9612"/>
                      </a:lnTo>
                      <a:lnTo>
                        <a:pt x="4792" y="9586"/>
                      </a:lnTo>
                      <a:lnTo>
                        <a:pt x="4585" y="9549"/>
                      </a:lnTo>
                      <a:lnTo>
                        <a:pt x="4383" y="9502"/>
                      </a:lnTo>
                      <a:lnTo>
                        <a:pt x="4183" y="9445"/>
                      </a:lnTo>
                      <a:lnTo>
                        <a:pt x="3987" y="9379"/>
                      </a:lnTo>
                      <a:lnTo>
                        <a:pt x="3796" y="9303"/>
                      </a:lnTo>
                      <a:lnTo>
                        <a:pt x="3610" y="9219"/>
                      </a:lnTo>
                      <a:lnTo>
                        <a:pt x="3428" y="9126"/>
                      </a:lnTo>
                      <a:lnTo>
                        <a:pt x="3252" y="9025"/>
                      </a:lnTo>
                      <a:lnTo>
                        <a:pt x="3081" y="8914"/>
                      </a:lnTo>
                      <a:lnTo>
                        <a:pt x="2916" y="8797"/>
                      </a:lnTo>
                      <a:lnTo>
                        <a:pt x="2756" y="8671"/>
                      </a:lnTo>
                      <a:lnTo>
                        <a:pt x="2604" y="8539"/>
                      </a:lnTo>
                      <a:lnTo>
                        <a:pt x="2458" y="8400"/>
                      </a:lnTo>
                      <a:lnTo>
                        <a:pt x="2317" y="8254"/>
                      </a:lnTo>
                      <a:lnTo>
                        <a:pt x="2185" y="8101"/>
                      </a:lnTo>
                      <a:lnTo>
                        <a:pt x="2060" y="7942"/>
                      </a:lnTo>
                      <a:lnTo>
                        <a:pt x="1943" y="7777"/>
                      </a:lnTo>
                      <a:lnTo>
                        <a:pt x="1833" y="7606"/>
                      </a:lnTo>
                      <a:lnTo>
                        <a:pt x="1731" y="7431"/>
                      </a:lnTo>
                      <a:lnTo>
                        <a:pt x="1638" y="7249"/>
                      </a:lnTo>
                      <a:lnTo>
                        <a:pt x="1553" y="7063"/>
                      </a:lnTo>
                      <a:lnTo>
                        <a:pt x="1478" y="6872"/>
                      </a:lnTo>
                      <a:lnTo>
                        <a:pt x="1412" y="6676"/>
                      </a:lnTo>
                      <a:lnTo>
                        <a:pt x="1355" y="6477"/>
                      </a:lnTo>
                      <a:lnTo>
                        <a:pt x="1307" y="6274"/>
                      </a:lnTo>
                      <a:lnTo>
                        <a:pt x="1270" y="6066"/>
                      </a:lnTo>
                      <a:lnTo>
                        <a:pt x="1243" y="5857"/>
                      </a:lnTo>
                      <a:lnTo>
                        <a:pt x="1227" y="5643"/>
                      </a:lnTo>
                      <a:lnTo>
                        <a:pt x="1222" y="5428"/>
                      </a:lnTo>
                      <a:lnTo>
                        <a:pt x="1227" y="5212"/>
                      </a:lnTo>
                      <a:lnTo>
                        <a:pt x="1243" y="4998"/>
                      </a:lnTo>
                      <a:lnTo>
                        <a:pt x="1270" y="4789"/>
                      </a:lnTo>
                      <a:lnTo>
                        <a:pt x="1307" y="4582"/>
                      </a:lnTo>
                      <a:lnTo>
                        <a:pt x="1355" y="4378"/>
                      </a:lnTo>
                      <a:lnTo>
                        <a:pt x="1412" y="4179"/>
                      </a:lnTo>
                      <a:lnTo>
                        <a:pt x="1478" y="3984"/>
                      </a:lnTo>
                      <a:lnTo>
                        <a:pt x="1553" y="3793"/>
                      </a:lnTo>
                      <a:lnTo>
                        <a:pt x="1638" y="3607"/>
                      </a:lnTo>
                      <a:lnTo>
                        <a:pt x="1731" y="3425"/>
                      </a:lnTo>
                      <a:lnTo>
                        <a:pt x="1833" y="3249"/>
                      </a:lnTo>
                      <a:lnTo>
                        <a:pt x="1943" y="3078"/>
                      </a:lnTo>
                      <a:lnTo>
                        <a:pt x="2060" y="2914"/>
                      </a:lnTo>
                      <a:lnTo>
                        <a:pt x="2185" y="2754"/>
                      </a:lnTo>
                      <a:lnTo>
                        <a:pt x="2317" y="2602"/>
                      </a:lnTo>
                      <a:lnTo>
                        <a:pt x="2458" y="2455"/>
                      </a:lnTo>
                      <a:lnTo>
                        <a:pt x="2604" y="2316"/>
                      </a:lnTo>
                      <a:lnTo>
                        <a:pt x="2756" y="2184"/>
                      </a:lnTo>
                      <a:lnTo>
                        <a:pt x="2916" y="2058"/>
                      </a:lnTo>
                      <a:lnTo>
                        <a:pt x="3081" y="1941"/>
                      </a:lnTo>
                      <a:lnTo>
                        <a:pt x="3252" y="1832"/>
                      </a:lnTo>
                      <a:lnTo>
                        <a:pt x="3428" y="1730"/>
                      </a:lnTo>
                      <a:lnTo>
                        <a:pt x="3610" y="1637"/>
                      </a:lnTo>
                      <a:lnTo>
                        <a:pt x="3796" y="1553"/>
                      </a:lnTo>
                      <a:lnTo>
                        <a:pt x="3987" y="1476"/>
                      </a:lnTo>
                      <a:lnTo>
                        <a:pt x="4183" y="1410"/>
                      </a:lnTo>
                      <a:lnTo>
                        <a:pt x="4383" y="1354"/>
                      </a:lnTo>
                      <a:lnTo>
                        <a:pt x="4585" y="1307"/>
                      </a:lnTo>
                      <a:lnTo>
                        <a:pt x="4792" y="1270"/>
                      </a:lnTo>
                      <a:lnTo>
                        <a:pt x="5003" y="1243"/>
                      </a:lnTo>
                      <a:lnTo>
                        <a:pt x="5216" y="1227"/>
                      </a:lnTo>
                      <a:lnTo>
                        <a:pt x="5433" y="1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" name="Freeform 134"/>
                <p:cNvSpPr>
                  <a:spLocks/>
                </p:cNvSpPr>
                <p:nvPr/>
              </p:nvSpPr>
              <p:spPr bwMode="auto">
                <a:xfrm>
                  <a:off x="1287" y="3007"/>
                  <a:ext cx="172" cy="100"/>
                </a:xfrm>
                <a:custGeom>
                  <a:avLst/>
                  <a:gdLst>
                    <a:gd name="T0" fmla="*/ 0 w 5504"/>
                    <a:gd name="T1" fmla="*/ 0 h 3188"/>
                    <a:gd name="T2" fmla="*/ 0 w 5504"/>
                    <a:gd name="T3" fmla="*/ 0 h 3188"/>
                    <a:gd name="T4" fmla="*/ 0 w 5504"/>
                    <a:gd name="T5" fmla="*/ 0 h 3188"/>
                    <a:gd name="T6" fmla="*/ 0 w 5504"/>
                    <a:gd name="T7" fmla="*/ 0 h 3188"/>
                    <a:gd name="T8" fmla="*/ 0 w 5504"/>
                    <a:gd name="T9" fmla="*/ 0 h 3188"/>
                    <a:gd name="T10" fmla="*/ 0 w 5504"/>
                    <a:gd name="T11" fmla="*/ 0 h 3188"/>
                    <a:gd name="T12" fmla="*/ 0 w 5504"/>
                    <a:gd name="T13" fmla="*/ 0 h 3188"/>
                    <a:gd name="T14" fmla="*/ 0 w 5504"/>
                    <a:gd name="T15" fmla="*/ 0 h 3188"/>
                    <a:gd name="T16" fmla="*/ 0 w 5504"/>
                    <a:gd name="T17" fmla="*/ 0 h 3188"/>
                    <a:gd name="T18" fmla="*/ 0 w 5504"/>
                    <a:gd name="T19" fmla="*/ 0 h 31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8"/>
                    <a:gd name="T32" fmla="*/ 5504 w 5504"/>
                    <a:gd name="T33" fmla="*/ 3188 h 31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8">
                      <a:moveTo>
                        <a:pt x="0" y="1140"/>
                      </a:moveTo>
                      <a:lnTo>
                        <a:pt x="3618" y="1140"/>
                      </a:lnTo>
                      <a:lnTo>
                        <a:pt x="3618" y="0"/>
                      </a:lnTo>
                      <a:lnTo>
                        <a:pt x="4561" y="796"/>
                      </a:lnTo>
                      <a:lnTo>
                        <a:pt x="5504" y="1594"/>
                      </a:lnTo>
                      <a:lnTo>
                        <a:pt x="4561" y="2391"/>
                      </a:lnTo>
                      <a:lnTo>
                        <a:pt x="3618" y="3188"/>
                      </a:lnTo>
                      <a:lnTo>
                        <a:pt x="3618" y="2095"/>
                      </a:lnTo>
                      <a:lnTo>
                        <a:pt x="0" y="2095"/>
                      </a:lnTo>
                      <a:lnTo>
                        <a:pt x="0" y="11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9" name="Freeform 135"/>
                <p:cNvSpPr>
                  <a:spLocks/>
                </p:cNvSpPr>
                <p:nvPr/>
              </p:nvSpPr>
              <p:spPr bwMode="auto">
                <a:xfrm>
                  <a:off x="1287" y="3089"/>
                  <a:ext cx="172" cy="100"/>
                </a:xfrm>
                <a:custGeom>
                  <a:avLst/>
                  <a:gdLst>
                    <a:gd name="T0" fmla="*/ 0 w 5504"/>
                    <a:gd name="T1" fmla="*/ 0 h 3189"/>
                    <a:gd name="T2" fmla="*/ 0 w 5504"/>
                    <a:gd name="T3" fmla="*/ 0 h 3189"/>
                    <a:gd name="T4" fmla="*/ 0 w 5504"/>
                    <a:gd name="T5" fmla="*/ 0 h 3189"/>
                    <a:gd name="T6" fmla="*/ 0 w 5504"/>
                    <a:gd name="T7" fmla="*/ 0 h 3189"/>
                    <a:gd name="T8" fmla="*/ 0 w 5504"/>
                    <a:gd name="T9" fmla="*/ 0 h 3189"/>
                    <a:gd name="T10" fmla="*/ 0 w 5504"/>
                    <a:gd name="T11" fmla="*/ 0 h 3189"/>
                    <a:gd name="T12" fmla="*/ 0 w 5504"/>
                    <a:gd name="T13" fmla="*/ 0 h 3189"/>
                    <a:gd name="T14" fmla="*/ 0 w 5504"/>
                    <a:gd name="T15" fmla="*/ 0 h 3189"/>
                    <a:gd name="T16" fmla="*/ 0 w 5504"/>
                    <a:gd name="T17" fmla="*/ 0 h 3189"/>
                    <a:gd name="T18" fmla="*/ 0 w 5504"/>
                    <a:gd name="T19" fmla="*/ 0 h 31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504"/>
                    <a:gd name="T31" fmla="*/ 0 h 3189"/>
                    <a:gd name="T32" fmla="*/ 5504 w 5504"/>
                    <a:gd name="T33" fmla="*/ 3189 h 31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504" h="3189">
                      <a:moveTo>
                        <a:pt x="5504" y="1140"/>
                      </a:moveTo>
                      <a:lnTo>
                        <a:pt x="1884" y="1140"/>
                      </a:lnTo>
                      <a:lnTo>
                        <a:pt x="1884" y="0"/>
                      </a:lnTo>
                      <a:lnTo>
                        <a:pt x="942" y="797"/>
                      </a:lnTo>
                      <a:lnTo>
                        <a:pt x="0" y="1595"/>
                      </a:lnTo>
                      <a:lnTo>
                        <a:pt x="942" y="2391"/>
                      </a:lnTo>
                      <a:lnTo>
                        <a:pt x="1884" y="3189"/>
                      </a:lnTo>
                      <a:lnTo>
                        <a:pt x="1884" y="2096"/>
                      </a:lnTo>
                      <a:lnTo>
                        <a:pt x="5504" y="2096"/>
                      </a:lnTo>
                      <a:lnTo>
                        <a:pt x="5504" y="11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86" name="Rectangle 136"/>
              <p:cNvSpPr>
                <a:spLocks noChangeArrowheads="1"/>
              </p:cNvSpPr>
              <p:nvPr/>
            </p:nvSpPr>
            <p:spPr bwMode="auto">
              <a:xfrm>
                <a:off x="1560" y="2199"/>
                <a:ext cx="17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STP</a:t>
                </a:r>
              </a:p>
            </p:txBody>
          </p:sp>
        </p:grpSp>
        <p:cxnSp>
          <p:nvCxnSpPr>
            <p:cNvPr id="151" name="直接连接符 150"/>
            <p:cNvCxnSpPr>
              <a:stCxn id="244" idx="0"/>
            </p:cNvCxnSpPr>
            <p:nvPr/>
          </p:nvCxnSpPr>
          <p:spPr>
            <a:xfrm>
              <a:off x="2820854" y="1954006"/>
              <a:ext cx="6562" cy="346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3298924" y="1933367"/>
              <a:ext cx="6562" cy="346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V="1">
              <a:off x="2508703" y="3311376"/>
              <a:ext cx="284967" cy="177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233"/>
            <p:cNvCxnSpPr>
              <a:cxnSpLocks noChangeShapeType="1"/>
              <a:stCxn id="136" idx="0"/>
            </p:cNvCxnSpPr>
            <p:nvPr/>
          </p:nvCxnSpPr>
          <p:spPr bwMode="auto">
            <a:xfrm flipV="1">
              <a:off x="2954338" y="2527300"/>
              <a:ext cx="117475" cy="6127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aphicFrame>
          <p:nvGraphicFramePr>
            <p:cNvPr id="155" name="Object 4"/>
            <p:cNvGraphicFramePr>
              <a:graphicFrameLocks noChangeAspect="1"/>
            </p:cNvGraphicFramePr>
            <p:nvPr/>
          </p:nvGraphicFramePr>
          <p:xfrm>
            <a:off x="3122613" y="3089275"/>
            <a:ext cx="1566862" cy="1339850"/>
          </p:xfrm>
          <a:graphic>
            <a:graphicData uri="http://schemas.openxmlformats.org/presentationml/2006/ole">
              <p:oleObj spid="_x0000_s67589" name="CorelDRAW" r:id="rId9" imgW="7263384" imgH="4428744" progId="CorelDraw.Graphic.9">
                <p:embed/>
              </p:oleObj>
            </a:graphicData>
          </a:graphic>
        </p:graphicFrame>
        <p:sp>
          <p:nvSpPr>
            <p:cNvPr id="156" name="Line 317"/>
            <p:cNvSpPr>
              <a:spLocks noChangeShapeType="1"/>
            </p:cNvSpPr>
            <p:nvPr/>
          </p:nvSpPr>
          <p:spPr bwMode="auto">
            <a:xfrm flipH="1" flipV="1">
              <a:off x="3302000" y="2636838"/>
              <a:ext cx="150813" cy="125253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anchor="ctr"/>
            <a:lstStyle/>
            <a:p>
              <a:endParaRPr lang="zh-CN" altLang="en-US"/>
            </a:p>
          </p:txBody>
        </p:sp>
        <p:grpSp>
          <p:nvGrpSpPr>
            <p:cNvPr id="264" name="Group 167"/>
            <p:cNvGrpSpPr>
              <a:grpSpLocks/>
            </p:cNvGrpSpPr>
            <p:nvPr/>
          </p:nvGrpSpPr>
          <p:grpSpPr bwMode="auto">
            <a:xfrm>
              <a:off x="3171825" y="3748088"/>
              <a:ext cx="582613" cy="695325"/>
              <a:chOff x="4332" y="2103"/>
              <a:chExt cx="566" cy="420"/>
            </a:xfrm>
          </p:grpSpPr>
          <p:sp>
            <p:nvSpPr>
              <p:cNvPr id="180" name="Text Box 372"/>
              <p:cNvSpPr txBox="1">
                <a:spLocks noChangeArrowheads="1"/>
              </p:cNvSpPr>
              <p:nvPr/>
            </p:nvSpPr>
            <p:spPr bwMode="auto">
              <a:xfrm>
                <a:off x="4332" y="2354"/>
                <a:ext cx="566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3423" tIns="41711" rIns="83423" bIns="41711"/>
              <a:lstStyle>
                <a:lvl1pPr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1pPr>
                <a:lvl2pPr marL="742950" indent="-28575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2pPr>
                <a:lvl3pPr marL="11430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3pPr>
                <a:lvl4pPr marL="16002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4pPr>
                <a:lvl5pPr marL="20574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5pPr>
                <a:lvl6pPr marL="25146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6pPr>
                <a:lvl7pPr marL="29718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7pPr>
                <a:lvl8pPr marL="34290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8pPr>
                <a:lvl9pPr marL="38862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9pPr>
              </a:lstStyle>
              <a:p>
                <a:pPr algn="ctr" eaLnBrk="0" hangingPunct="0">
                  <a:lnSpc>
                    <a:spcPct val="50000"/>
                  </a:lnSpc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  <a:latin typeface="微软雅黑" pitchFamily="34" charset="-122"/>
                  </a:rPr>
                  <a:t>SGSN</a:t>
                </a:r>
              </a:p>
            </p:txBody>
          </p:sp>
          <p:grpSp>
            <p:nvGrpSpPr>
              <p:cNvPr id="286" name="Group 373"/>
              <p:cNvGrpSpPr>
                <a:grpSpLocks/>
              </p:cNvGrpSpPr>
              <p:nvPr/>
            </p:nvGrpSpPr>
            <p:grpSpPr bwMode="auto">
              <a:xfrm>
                <a:off x="4487" y="2103"/>
                <a:ext cx="181" cy="181"/>
                <a:chOff x="624" y="1096"/>
                <a:chExt cx="384" cy="341"/>
              </a:xfrm>
            </p:grpSpPr>
            <p:sp>
              <p:nvSpPr>
                <p:cNvPr id="182" name="Freeform 374"/>
                <p:cNvSpPr>
                  <a:spLocks/>
                </p:cNvSpPr>
                <p:nvPr/>
              </p:nvSpPr>
              <p:spPr bwMode="auto">
                <a:xfrm>
                  <a:off x="796" y="1096"/>
                  <a:ext cx="212" cy="341"/>
                </a:xfrm>
                <a:custGeom>
                  <a:avLst/>
                  <a:gdLst>
                    <a:gd name="T0" fmla="*/ 22 w 212"/>
                    <a:gd name="T1" fmla="*/ 0 h 341"/>
                    <a:gd name="T2" fmla="*/ 212 w 212"/>
                    <a:gd name="T3" fmla="*/ 298 h 341"/>
                    <a:gd name="T4" fmla="*/ 169 w 212"/>
                    <a:gd name="T5" fmla="*/ 341 h 341"/>
                    <a:gd name="T6" fmla="*/ 0 w 212"/>
                    <a:gd name="T7" fmla="*/ 244 h 341"/>
                    <a:gd name="T8" fmla="*/ 22 w 212"/>
                    <a:gd name="T9" fmla="*/ 0 h 3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2"/>
                    <a:gd name="T16" fmla="*/ 0 h 341"/>
                    <a:gd name="T17" fmla="*/ 212 w 212"/>
                    <a:gd name="T18" fmla="*/ 341 h 34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2" h="341">
                      <a:moveTo>
                        <a:pt x="22" y="0"/>
                      </a:moveTo>
                      <a:lnTo>
                        <a:pt x="212" y="298"/>
                      </a:lnTo>
                      <a:lnTo>
                        <a:pt x="169" y="341"/>
                      </a:lnTo>
                      <a:lnTo>
                        <a:pt x="0" y="244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3" name="Freeform 375"/>
                <p:cNvSpPr>
                  <a:spLocks/>
                </p:cNvSpPr>
                <p:nvPr/>
              </p:nvSpPr>
              <p:spPr bwMode="auto">
                <a:xfrm>
                  <a:off x="624" y="1096"/>
                  <a:ext cx="341" cy="341"/>
                </a:xfrm>
                <a:custGeom>
                  <a:avLst/>
                  <a:gdLst>
                    <a:gd name="T0" fmla="*/ 0 w 14336"/>
                    <a:gd name="T1" fmla="*/ 0 h 14322"/>
                    <a:gd name="T2" fmla="*/ 0 w 14336"/>
                    <a:gd name="T3" fmla="*/ 0 h 14322"/>
                    <a:gd name="T4" fmla="*/ 0 w 14336"/>
                    <a:gd name="T5" fmla="*/ 0 h 14322"/>
                    <a:gd name="T6" fmla="*/ 0 w 14336"/>
                    <a:gd name="T7" fmla="*/ 0 h 1432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36"/>
                    <a:gd name="T13" fmla="*/ 0 h 14322"/>
                    <a:gd name="T14" fmla="*/ 14336 w 14336"/>
                    <a:gd name="T15" fmla="*/ 14322 h 1432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36" h="14322">
                      <a:moveTo>
                        <a:pt x="8137" y="0"/>
                      </a:moveTo>
                      <a:lnTo>
                        <a:pt x="14336" y="14322"/>
                      </a:lnTo>
                      <a:lnTo>
                        <a:pt x="0" y="14322"/>
                      </a:lnTo>
                      <a:lnTo>
                        <a:pt x="8137" y="0"/>
                      </a:lnTo>
                      <a:close/>
                    </a:path>
                  </a:pathLst>
                </a:custGeom>
                <a:solidFill>
                  <a:srgbClr val="FF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" name="Freeform 376"/>
                <p:cNvSpPr>
                  <a:spLocks/>
                </p:cNvSpPr>
                <p:nvPr/>
              </p:nvSpPr>
              <p:spPr bwMode="auto">
                <a:xfrm>
                  <a:off x="731" y="1174"/>
                  <a:ext cx="145" cy="258"/>
                </a:xfrm>
                <a:custGeom>
                  <a:avLst/>
                  <a:gdLst>
                    <a:gd name="T0" fmla="*/ 0 w 6051"/>
                    <a:gd name="T1" fmla="*/ 0 h 10551"/>
                    <a:gd name="T2" fmla="*/ 0 w 6051"/>
                    <a:gd name="T3" fmla="*/ 0 h 10551"/>
                    <a:gd name="T4" fmla="*/ 0 w 6051"/>
                    <a:gd name="T5" fmla="*/ 0 h 10551"/>
                    <a:gd name="T6" fmla="*/ 0 w 6051"/>
                    <a:gd name="T7" fmla="*/ 0 h 10551"/>
                    <a:gd name="T8" fmla="*/ 0 w 6051"/>
                    <a:gd name="T9" fmla="*/ 0 h 10551"/>
                    <a:gd name="T10" fmla="*/ 0 w 6051"/>
                    <a:gd name="T11" fmla="*/ 0 h 10551"/>
                    <a:gd name="T12" fmla="*/ 0 w 6051"/>
                    <a:gd name="T13" fmla="*/ 0 h 10551"/>
                    <a:gd name="T14" fmla="*/ 0 w 6051"/>
                    <a:gd name="T15" fmla="*/ 0 h 10551"/>
                    <a:gd name="T16" fmla="*/ 0 w 6051"/>
                    <a:gd name="T17" fmla="*/ 0 h 10551"/>
                    <a:gd name="T18" fmla="*/ 0 w 6051"/>
                    <a:gd name="T19" fmla="*/ 0 h 10551"/>
                    <a:gd name="T20" fmla="*/ 0 w 6051"/>
                    <a:gd name="T21" fmla="*/ 0 h 10551"/>
                    <a:gd name="T22" fmla="*/ 0 w 6051"/>
                    <a:gd name="T23" fmla="*/ 0 h 10551"/>
                    <a:gd name="T24" fmla="*/ 0 w 6051"/>
                    <a:gd name="T25" fmla="*/ 0 h 10551"/>
                    <a:gd name="T26" fmla="*/ 0 w 6051"/>
                    <a:gd name="T27" fmla="*/ 0 h 10551"/>
                    <a:gd name="T28" fmla="*/ 0 w 6051"/>
                    <a:gd name="T29" fmla="*/ 0 h 10551"/>
                    <a:gd name="T30" fmla="*/ 0 w 6051"/>
                    <a:gd name="T31" fmla="*/ 0 h 10551"/>
                    <a:gd name="T32" fmla="*/ 0 w 6051"/>
                    <a:gd name="T33" fmla="*/ 0 h 10551"/>
                    <a:gd name="T34" fmla="*/ 0 w 6051"/>
                    <a:gd name="T35" fmla="*/ 0 h 10551"/>
                    <a:gd name="T36" fmla="*/ 0 w 6051"/>
                    <a:gd name="T37" fmla="*/ 0 h 10551"/>
                    <a:gd name="T38" fmla="*/ 0 w 6051"/>
                    <a:gd name="T39" fmla="*/ 0 h 10551"/>
                    <a:gd name="T40" fmla="*/ 0 w 6051"/>
                    <a:gd name="T41" fmla="*/ 0 h 10551"/>
                    <a:gd name="T42" fmla="*/ 0 w 6051"/>
                    <a:gd name="T43" fmla="*/ 0 h 10551"/>
                    <a:gd name="T44" fmla="*/ 0 w 6051"/>
                    <a:gd name="T45" fmla="*/ 0 h 10551"/>
                    <a:gd name="T46" fmla="*/ 0 w 6051"/>
                    <a:gd name="T47" fmla="*/ 0 h 10551"/>
                    <a:gd name="T48" fmla="*/ 0 w 6051"/>
                    <a:gd name="T49" fmla="*/ 0 h 10551"/>
                    <a:gd name="T50" fmla="*/ 0 w 6051"/>
                    <a:gd name="T51" fmla="*/ 0 h 10551"/>
                    <a:gd name="T52" fmla="*/ 0 w 6051"/>
                    <a:gd name="T53" fmla="*/ 0 h 10551"/>
                    <a:gd name="T54" fmla="*/ 0 w 6051"/>
                    <a:gd name="T55" fmla="*/ 0 h 10551"/>
                    <a:gd name="T56" fmla="*/ 0 w 6051"/>
                    <a:gd name="T57" fmla="*/ 0 h 10551"/>
                    <a:gd name="T58" fmla="*/ 0 w 6051"/>
                    <a:gd name="T59" fmla="*/ 0 h 10551"/>
                    <a:gd name="T60" fmla="*/ 0 w 6051"/>
                    <a:gd name="T61" fmla="*/ 0 h 10551"/>
                    <a:gd name="T62" fmla="*/ 0 w 6051"/>
                    <a:gd name="T63" fmla="*/ 0 h 10551"/>
                    <a:gd name="T64" fmla="*/ 0 w 6051"/>
                    <a:gd name="T65" fmla="*/ 0 h 10551"/>
                    <a:gd name="T66" fmla="*/ 0 w 6051"/>
                    <a:gd name="T67" fmla="*/ 0 h 10551"/>
                    <a:gd name="T68" fmla="*/ 0 w 6051"/>
                    <a:gd name="T69" fmla="*/ 0 h 10551"/>
                    <a:gd name="T70" fmla="*/ 0 w 6051"/>
                    <a:gd name="T71" fmla="*/ 0 h 10551"/>
                    <a:gd name="T72" fmla="*/ 0 w 6051"/>
                    <a:gd name="T73" fmla="*/ 0 h 10551"/>
                    <a:gd name="T74" fmla="*/ 0 w 6051"/>
                    <a:gd name="T75" fmla="*/ 0 h 10551"/>
                    <a:gd name="T76" fmla="*/ 0 w 6051"/>
                    <a:gd name="T77" fmla="*/ 0 h 10551"/>
                    <a:gd name="T78" fmla="*/ 0 w 6051"/>
                    <a:gd name="T79" fmla="*/ 0 h 10551"/>
                    <a:gd name="T80" fmla="*/ 0 w 6051"/>
                    <a:gd name="T81" fmla="*/ 0 h 10551"/>
                    <a:gd name="T82" fmla="*/ 0 w 6051"/>
                    <a:gd name="T83" fmla="*/ 0 h 10551"/>
                    <a:gd name="T84" fmla="*/ 0 w 6051"/>
                    <a:gd name="T85" fmla="*/ 0 h 10551"/>
                    <a:gd name="T86" fmla="*/ 0 w 6051"/>
                    <a:gd name="T87" fmla="*/ 0 h 10551"/>
                    <a:gd name="T88" fmla="*/ 0 w 6051"/>
                    <a:gd name="T89" fmla="*/ 0 h 10551"/>
                    <a:gd name="T90" fmla="*/ 0 w 6051"/>
                    <a:gd name="T91" fmla="*/ 0 h 10551"/>
                    <a:gd name="T92" fmla="*/ 0 w 6051"/>
                    <a:gd name="T93" fmla="*/ 0 h 10551"/>
                    <a:gd name="T94" fmla="*/ 0 w 6051"/>
                    <a:gd name="T95" fmla="*/ 0 h 10551"/>
                    <a:gd name="T96" fmla="*/ 0 w 6051"/>
                    <a:gd name="T97" fmla="*/ 0 h 10551"/>
                    <a:gd name="T98" fmla="*/ 0 w 6051"/>
                    <a:gd name="T99" fmla="*/ 0 h 10551"/>
                    <a:gd name="T100" fmla="*/ 0 w 6051"/>
                    <a:gd name="T101" fmla="*/ 0 h 10551"/>
                    <a:gd name="T102" fmla="*/ 0 w 6051"/>
                    <a:gd name="T103" fmla="*/ 0 h 10551"/>
                    <a:gd name="T104" fmla="*/ 0 w 6051"/>
                    <a:gd name="T105" fmla="*/ 0 h 10551"/>
                    <a:gd name="T106" fmla="*/ 0 w 6051"/>
                    <a:gd name="T107" fmla="*/ 0 h 10551"/>
                    <a:gd name="T108" fmla="*/ 0 w 6051"/>
                    <a:gd name="T109" fmla="*/ 0 h 10551"/>
                    <a:gd name="T110" fmla="*/ 0 w 6051"/>
                    <a:gd name="T111" fmla="*/ 0 h 10551"/>
                    <a:gd name="T112" fmla="*/ 0 w 6051"/>
                    <a:gd name="T113" fmla="*/ 0 h 10551"/>
                    <a:gd name="T114" fmla="*/ 0 w 6051"/>
                    <a:gd name="T115" fmla="*/ 0 h 10551"/>
                    <a:gd name="T116" fmla="*/ 0 w 6051"/>
                    <a:gd name="T117" fmla="*/ 0 h 10551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6051" h="10551">
                      <a:moveTo>
                        <a:pt x="3443" y="1056"/>
                      </a:moveTo>
                      <a:lnTo>
                        <a:pt x="3439" y="1056"/>
                      </a:lnTo>
                      <a:lnTo>
                        <a:pt x="3434" y="1056"/>
                      </a:lnTo>
                      <a:lnTo>
                        <a:pt x="3430" y="1056"/>
                      </a:lnTo>
                      <a:lnTo>
                        <a:pt x="3425" y="1055"/>
                      </a:lnTo>
                      <a:lnTo>
                        <a:pt x="3421" y="1055"/>
                      </a:lnTo>
                      <a:lnTo>
                        <a:pt x="3417" y="1055"/>
                      </a:lnTo>
                      <a:lnTo>
                        <a:pt x="3412" y="1055"/>
                      </a:lnTo>
                      <a:lnTo>
                        <a:pt x="3408" y="1055"/>
                      </a:lnTo>
                      <a:lnTo>
                        <a:pt x="3265" y="1058"/>
                      </a:lnTo>
                      <a:lnTo>
                        <a:pt x="3123" y="1068"/>
                      </a:lnTo>
                      <a:lnTo>
                        <a:pt x="2983" y="1083"/>
                      </a:lnTo>
                      <a:lnTo>
                        <a:pt x="2845" y="1103"/>
                      </a:lnTo>
                      <a:lnTo>
                        <a:pt x="2709" y="1129"/>
                      </a:lnTo>
                      <a:lnTo>
                        <a:pt x="2574" y="1161"/>
                      </a:lnTo>
                      <a:lnTo>
                        <a:pt x="2442" y="1198"/>
                      </a:lnTo>
                      <a:lnTo>
                        <a:pt x="2312" y="1241"/>
                      </a:lnTo>
                      <a:lnTo>
                        <a:pt x="2184" y="1288"/>
                      </a:lnTo>
                      <a:lnTo>
                        <a:pt x="2060" y="1341"/>
                      </a:lnTo>
                      <a:lnTo>
                        <a:pt x="1938" y="1399"/>
                      </a:lnTo>
                      <a:lnTo>
                        <a:pt x="1819" y="1462"/>
                      </a:lnTo>
                      <a:lnTo>
                        <a:pt x="1704" y="1530"/>
                      </a:lnTo>
                      <a:lnTo>
                        <a:pt x="1592" y="1602"/>
                      </a:lnTo>
                      <a:lnTo>
                        <a:pt x="1484" y="1680"/>
                      </a:lnTo>
                      <a:lnTo>
                        <a:pt x="1380" y="1761"/>
                      </a:lnTo>
                      <a:lnTo>
                        <a:pt x="1280" y="1848"/>
                      </a:lnTo>
                      <a:lnTo>
                        <a:pt x="1184" y="1939"/>
                      </a:lnTo>
                      <a:lnTo>
                        <a:pt x="1092" y="2033"/>
                      </a:lnTo>
                      <a:lnTo>
                        <a:pt x="1006" y="2132"/>
                      </a:lnTo>
                      <a:lnTo>
                        <a:pt x="923" y="2236"/>
                      </a:lnTo>
                      <a:lnTo>
                        <a:pt x="846" y="2342"/>
                      </a:lnTo>
                      <a:lnTo>
                        <a:pt x="775" y="2453"/>
                      </a:lnTo>
                      <a:lnTo>
                        <a:pt x="708" y="2568"/>
                      </a:lnTo>
                      <a:lnTo>
                        <a:pt x="648" y="2687"/>
                      </a:lnTo>
                      <a:lnTo>
                        <a:pt x="592" y="2809"/>
                      </a:lnTo>
                      <a:lnTo>
                        <a:pt x="543" y="2935"/>
                      </a:lnTo>
                      <a:lnTo>
                        <a:pt x="501" y="3063"/>
                      </a:lnTo>
                      <a:lnTo>
                        <a:pt x="463" y="3195"/>
                      </a:lnTo>
                      <a:lnTo>
                        <a:pt x="434" y="3331"/>
                      </a:lnTo>
                      <a:lnTo>
                        <a:pt x="410" y="3469"/>
                      </a:lnTo>
                      <a:lnTo>
                        <a:pt x="394" y="3611"/>
                      </a:lnTo>
                      <a:lnTo>
                        <a:pt x="387" y="3707"/>
                      </a:lnTo>
                      <a:lnTo>
                        <a:pt x="382" y="3802"/>
                      </a:lnTo>
                      <a:lnTo>
                        <a:pt x="379" y="3894"/>
                      </a:lnTo>
                      <a:lnTo>
                        <a:pt x="380" y="3986"/>
                      </a:lnTo>
                      <a:lnTo>
                        <a:pt x="382" y="4076"/>
                      </a:lnTo>
                      <a:lnTo>
                        <a:pt x="387" y="4163"/>
                      </a:lnTo>
                      <a:lnTo>
                        <a:pt x="395" y="4250"/>
                      </a:lnTo>
                      <a:lnTo>
                        <a:pt x="405" y="4335"/>
                      </a:lnTo>
                      <a:lnTo>
                        <a:pt x="418" y="4418"/>
                      </a:lnTo>
                      <a:lnTo>
                        <a:pt x="433" y="4500"/>
                      </a:lnTo>
                      <a:lnTo>
                        <a:pt x="451" y="4579"/>
                      </a:lnTo>
                      <a:lnTo>
                        <a:pt x="472" y="4657"/>
                      </a:lnTo>
                      <a:lnTo>
                        <a:pt x="496" y="4732"/>
                      </a:lnTo>
                      <a:lnTo>
                        <a:pt x="522" y="4806"/>
                      </a:lnTo>
                      <a:lnTo>
                        <a:pt x="550" y="4877"/>
                      </a:lnTo>
                      <a:lnTo>
                        <a:pt x="581" y="4947"/>
                      </a:lnTo>
                      <a:lnTo>
                        <a:pt x="616" y="5014"/>
                      </a:lnTo>
                      <a:lnTo>
                        <a:pt x="652" y="5080"/>
                      </a:lnTo>
                      <a:lnTo>
                        <a:pt x="691" y="5143"/>
                      </a:lnTo>
                      <a:lnTo>
                        <a:pt x="734" y="5203"/>
                      </a:lnTo>
                      <a:lnTo>
                        <a:pt x="778" y="5262"/>
                      </a:lnTo>
                      <a:lnTo>
                        <a:pt x="825" y="5318"/>
                      </a:lnTo>
                      <a:lnTo>
                        <a:pt x="876" y="5372"/>
                      </a:lnTo>
                      <a:lnTo>
                        <a:pt x="929" y="5423"/>
                      </a:lnTo>
                      <a:lnTo>
                        <a:pt x="985" y="5472"/>
                      </a:lnTo>
                      <a:lnTo>
                        <a:pt x="1043" y="5519"/>
                      </a:lnTo>
                      <a:lnTo>
                        <a:pt x="1104" y="5563"/>
                      </a:lnTo>
                      <a:lnTo>
                        <a:pt x="1169" y="5603"/>
                      </a:lnTo>
                      <a:lnTo>
                        <a:pt x="1236" y="5642"/>
                      </a:lnTo>
                      <a:lnTo>
                        <a:pt x="1305" y="5678"/>
                      </a:lnTo>
                      <a:lnTo>
                        <a:pt x="1378" y="5711"/>
                      </a:lnTo>
                      <a:lnTo>
                        <a:pt x="1453" y="5741"/>
                      </a:lnTo>
                      <a:lnTo>
                        <a:pt x="1373" y="5771"/>
                      </a:lnTo>
                      <a:lnTo>
                        <a:pt x="1294" y="5805"/>
                      </a:lnTo>
                      <a:lnTo>
                        <a:pt x="1217" y="5841"/>
                      </a:lnTo>
                      <a:lnTo>
                        <a:pt x="1144" y="5879"/>
                      </a:lnTo>
                      <a:lnTo>
                        <a:pt x="1072" y="5920"/>
                      </a:lnTo>
                      <a:lnTo>
                        <a:pt x="1003" y="5964"/>
                      </a:lnTo>
                      <a:lnTo>
                        <a:pt x="936" y="6010"/>
                      </a:lnTo>
                      <a:lnTo>
                        <a:pt x="872" y="6059"/>
                      </a:lnTo>
                      <a:lnTo>
                        <a:pt x="809" y="6111"/>
                      </a:lnTo>
                      <a:lnTo>
                        <a:pt x="750" y="6164"/>
                      </a:lnTo>
                      <a:lnTo>
                        <a:pt x="691" y="6221"/>
                      </a:lnTo>
                      <a:lnTo>
                        <a:pt x="637" y="6279"/>
                      </a:lnTo>
                      <a:lnTo>
                        <a:pt x="583" y="6340"/>
                      </a:lnTo>
                      <a:lnTo>
                        <a:pt x="533" y="6403"/>
                      </a:lnTo>
                      <a:lnTo>
                        <a:pt x="485" y="6468"/>
                      </a:lnTo>
                      <a:lnTo>
                        <a:pt x="438" y="6536"/>
                      </a:lnTo>
                      <a:lnTo>
                        <a:pt x="394" y="6605"/>
                      </a:lnTo>
                      <a:lnTo>
                        <a:pt x="352" y="6677"/>
                      </a:lnTo>
                      <a:lnTo>
                        <a:pt x="313" y="6750"/>
                      </a:lnTo>
                      <a:lnTo>
                        <a:pt x="277" y="6826"/>
                      </a:lnTo>
                      <a:lnTo>
                        <a:pt x="242" y="6904"/>
                      </a:lnTo>
                      <a:lnTo>
                        <a:pt x="209" y="6983"/>
                      </a:lnTo>
                      <a:lnTo>
                        <a:pt x="179" y="7064"/>
                      </a:lnTo>
                      <a:lnTo>
                        <a:pt x="151" y="7148"/>
                      </a:lnTo>
                      <a:lnTo>
                        <a:pt x="126" y="7233"/>
                      </a:lnTo>
                      <a:lnTo>
                        <a:pt x="103" y="7319"/>
                      </a:lnTo>
                      <a:lnTo>
                        <a:pt x="81" y="7407"/>
                      </a:lnTo>
                      <a:lnTo>
                        <a:pt x="62" y="7496"/>
                      </a:lnTo>
                      <a:lnTo>
                        <a:pt x="46" y="7588"/>
                      </a:lnTo>
                      <a:lnTo>
                        <a:pt x="32" y="7681"/>
                      </a:lnTo>
                      <a:lnTo>
                        <a:pt x="20" y="7775"/>
                      </a:lnTo>
                      <a:lnTo>
                        <a:pt x="10" y="7871"/>
                      </a:lnTo>
                      <a:lnTo>
                        <a:pt x="1" y="8013"/>
                      </a:lnTo>
                      <a:lnTo>
                        <a:pt x="0" y="8152"/>
                      </a:lnTo>
                      <a:lnTo>
                        <a:pt x="7" y="8290"/>
                      </a:lnTo>
                      <a:lnTo>
                        <a:pt x="22" y="8424"/>
                      </a:lnTo>
                      <a:lnTo>
                        <a:pt x="44" y="8556"/>
                      </a:lnTo>
                      <a:lnTo>
                        <a:pt x="73" y="8685"/>
                      </a:lnTo>
                      <a:lnTo>
                        <a:pt x="111" y="8811"/>
                      </a:lnTo>
                      <a:lnTo>
                        <a:pt x="153" y="8933"/>
                      </a:lnTo>
                      <a:lnTo>
                        <a:pt x="203" y="9052"/>
                      </a:lnTo>
                      <a:lnTo>
                        <a:pt x="260" y="9168"/>
                      </a:lnTo>
                      <a:lnTo>
                        <a:pt x="321" y="9281"/>
                      </a:lnTo>
                      <a:lnTo>
                        <a:pt x="390" y="9390"/>
                      </a:lnTo>
                      <a:lnTo>
                        <a:pt x="464" y="9494"/>
                      </a:lnTo>
                      <a:lnTo>
                        <a:pt x="544" y="9595"/>
                      </a:lnTo>
                      <a:lnTo>
                        <a:pt x="629" y="9691"/>
                      </a:lnTo>
                      <a:lnTo>
                        <a:pt x="718" y="9783"/>
                      </a:lnTo>
                      <a:lnTo>
                        <a:pt x="813" y="9871"/>
                      </a:lnTo>
                      <a:lnTo>
                        <a:pt x="913" y="9954"/>
                      </a:lnTo>
                      <a:lnTo>
                        <a:pt x="1017" y="10032"/>
                      </a:lnTo>
                      <a:lnTo>
                        <a:pt x="1125" y="10106"/>
                      </a:lnTo>
                      <a:lnTo>
                        <a:pt x="1237" y="10174"/>
                      </a:lnTo>
                      <a:lnTo>
                        <a:pt x="1352" y="10237"/>
                      </a:lnTo>
                      <a:lnTo>
                        <a:pt x="1472" y="10295"/>
                      </a:lnTo>
                      <a:lnTo>
                        <a:pt x="1595" y="10347"/>
                      </a:lnTo>
                      <a:lnTo>
                        <a:pt x="1721" y="10394"/>
                      </a:lnTo>
                      <a:lnTo>
                        <a:pt x="1850" y="10435"/>
                      </a:lnTo>
                      <a:lnTo>
                        <a:pt x="1982" y="10470"/>
                      </a:lnTo>
                      <a:lnTo>
                        <a:pt x="2116" y="10498"/>
                      </a:lnTo>
                      <a:lnTo>
                        <a:pt x="2254" y="10522"/>
                      </a:lnTo>
                      <a:lnTo>
                        <a:pt x="2393" y="10538"/>
                      </a:lnTo>
                      <a:lnTo>
                        <a:pt x="2533" y="10548"/>
                      </a:lnTo>
                      <a:lnTo>
                        <a:pt x="2675" y="10551"/>
                      </a:lnTo>
                      <a:lnTo>
                        <a:pt x="2748" y="10550"/>
                      </a:lnTo>
                      <a:lnTo>
                        <a:pt x="2820" y="10547"/>
                      </a:lnTo>
                      <a:lnTo>
                        <a:pt x="2894" y="10543"/>
                      </a:lnTo>
                      <a:lnTo>
                        <a:pt x="2966" y="10536"/>
                      </a:lnTo>
                      <a:lnTo>
                        <a:pt x="3040" y="10528"/>
                      </a:lnTo>
                      <a:lnTo>
                        <a:pt x="3112" y="10518"/>
                      </a:lnTo>
                      <a:lnTo>
                        <a:pt x="3186" y="10506"/>
                      </a:lnTo>
                      <a:lnTo>
                        <a:pt x="3259" y="10493"/>
                      </a:lnTo>
                      <a:lnTo>
                        <a:pt x="3332" y="10478"/>
                      </a:lnTo>
                      <a:lnTo>
                        <a:pt x="3405" y="10461"/>
                      </a:lnTo>
                      <a:lnTo>
                        <a:pt x="3477" y="10443"/>
                      </a:lnTo>
                      <a:lnTo>
                        <a:pt x="3549" y="10423"/>
                      </a:lnTo>
                      <a:lnTo>
                        <a:pt x="3621" y="10402"/>
                      </a:lnTo>
                      <a:lnTo>
                        <a:pt x="3693" y="10379"/>
                      </a:lnTo>
                      <a:lnTo>
                        <a:pt x="3764" y="10353"/>
                      </a:lnTo>
                      <a:lnTo>
                        <a:pt x="3835" y="10327"/>
                      </a:lnTo>
                      <a:lnTo>
                        <a:pt x="3905" y="10299"/>
                      </a:lnTo>
                      <a:lnTo>
                        <a:pt x="3974" y="10270"/>
                      </a:lnTo>
                      <a:lnTo>
                        <a:pt x="4044" y="10239"/>
                      </a:lnTo>
                      <a:lnTo>
                        <a:pt x="4111" y="10206"/>
                      </a:lnTo>
                      <a:lnTo>
                        <a:pt x="4179" y="10172"/>
                      </a:lnTo>
                      <a:lnTo>
                        <a:pt x="4246" y="10137"/>
                      </a:lnTo>
                      <a:lnTo>
                        <a:pt x="4312" y="10100"/>
                      </a:lnTo>
                      <a:lnTo>
                        <a:pt x="4377" y="10060"/>
                      </a:lnTo>
                      <a:lnTo>
                        <a:pt x="4441" y="10020"/>
                      </a:lnTo>
                      <a:lnTo>
                        <a:pt x="4504" y="9979"/>
                      </a:lnTo>
                      <a:lnTo>
                        <a:pt x="4566" y="9936"/>
                      </a:lnTo>
                      <a:lnTo>
                        <a:pt x="4627" y="9891"/>
                      </a:lnTo>
                      <a:lnTo>
                        <a:pt x="4687" y="9846"/>
                      </a:lnTo>
                      <a:lnTo>
                        <a:pt x="4745" y="9799"/>
                      </a:lnTo>
                      <a:lnTo>
                        <a:pt x="4803" y="9750"/>
                      </a:lnTo>
                      <a:lnTo>
                        <a:pt x="4859" y="9700"/>
                      </a:lnTo>
                      <a:lnTo>
                        <a:pt x="5202" y="9443"/>
                      </a:lnTo>
                      <a:lnTo>
                        <a:pt x="5848" y="10153"/>
                      </a:lnTo>
                      <a:lnTo>
                        <a:pt x="5849" y="10140"/>
                      </a:lnTo>
                      <a:lnTo>
                        <a:pt x="5855" y="10147"/>
                      </a:lnTo>
                      <a:lnTo>
                        <a:pt x="6051" y="7979"/>
                      </a:lnTo>
                      <a:lnTo>
                        <a:pt x="3882" y="7979"/>
                      </a:lnTo>
                      <a:lnTo>
                        <a:pt x="3887" y="7985"/>
                      </a:lnTo>
                      <a:lnTo>
                        <a:pt x="3873" y="7985"/>
                      </a:lnTo>
                      <a:lnTo>
                        <a:pt x="4590" y="8771"/>
                      </a:lnTo>
                      <a:lnTo>
                        <a:pt x="4228" y="9054"/>
                      </a:lnTo>
                      <a:lnTo>
                        <a:pt x="4187" y="9090"/>
                      </a:lnTo>
                      <a:lnTo>
                        <a:pt x="4145" y="9124"/>
                      </a:lnTo>
                      <a:lnTo>
                        <a:pt x="4100" y="9157"/>
                      </a:lnTo>
                      <a:lnTo>
                        <a:pt x="4055" y="9189"/>
                      </a:lnTo>
                      <a:lnTo>
                        <a:pt x="4010" y="9220"/>
                      </a:lnTo>
                      <a:lnTo>
                        <a:pt x="3962" y="9251"/>
                      </a:lnTo>
                      <a:lnTo>
                        <a:pt x="3914" y="9280"/>
                      </a:lnTo>
                      <a:lnTo>
                        <a:pt x="3864" y="9308"/>
                      </a:lnTo>
                      <a:lnTo>
                        <a:pt x="3814" y="9334"/>
                      </a:lnTo>
                      <a:lnTo>
                        <a:pt x="3764" y="9360"/>
                      </a:lnTo>
                      <a:lnTo>
                        <a:pt x="3712" y="9385"/>
                      </a:lnTo>
                      <a:lnTo>
                        <a:pt x="3660" y="9408"/>
                      </a:lnTo>
                      <a:lnTo>
                        <a:pt x="3607" y="9431"/>
                      </a:lnTo>
                      <a:lnTo>
                        <a:pt x="3554" y="9452"/>
                      </a:lnTo>
                      <a:lnTo>
                        <a:pt x="3500" y="9471"/>
                      </a:lnTo>
                      <a:lnTo>
                        <a:pt x="3446" y="9490"/>
                      </a:lnTo>
                      <a:lnTo>
                        <a:pt x="3392" y="9508"/>
                      </a:lnTo>
                      <a:lnTo>
                        <a:pt x="3337" y="9525"/>
                      </a:lnTo>
                      <a:lnTo>
                        <a:pt x="3283" y="9540"/>
                      </a:lnTo>
                      <a:lnTo>
                        <a:pt x="3228" y="9554"/>
                      </a:lnTo>
                      <a:lnTo>
                        <a:pt x="3174" y="9567"/>
                      </a:lnTo>
                      <a:lnTo>
                        <a:pt x="3119" y="9579"/>
                      </a:lnTo>
                      <a:lnTo>
                        <a:pt x="3066" y="9589"/>
                      </a:lnTo>
                      <a:lnTo>
                        <a:pt x="3012" y="9599"/>
                      </a:lnTo>
                      <a:lnTo>
                        <a:pt x="2958" y="9607"/>
                      </a:lnTo>
                      <a:lnTo>
                        <a:pt x="2906" y="9614"/>
                      </a:lnTo>
                      <a:lnTo>
                        <a:pt x="2852" y="9619"/>
                      </a:lnTo>
                      <a:lnTo>
                        <a:pt x="2801" y="9623"/>
                      </a:lnTo>
                      <a:lnTo>
                        <a:pt x="2750" y="9627"/>
                      </a:lnTo>
                      <a:lnTo>
                        <a:pt x="2699" y="9628"/>
                      </a:lnTo>
                      <a:lnTo>
                        <a:pt x="2649" y="9629"/>
                      </a:lnTo>
                      <a:lnTo>
                        <a:pt x="2600" y="9628"/>
                      </a:lnTo>
                      <a:lnTo>
                        <a:pt x="2512" y="9620"/>
                      </a:lnTo>
                      <a:lnTo>
                        <a:pt x="2425" y="9607"/>
                      </a:lnTo>
                      <a:lnTo>
                        <a:pt x="2337" y="9590"/>
                      </a:lnTo>
                      <a:lnTo>
                        <a:pt x="2252" y="9570"/>
                      </a:lnTo>
                      <a:lnTo>
                        <a:pt x="2167" y="9546"/>
                      </a:lnTo>
                      <a:lnTo>
                        <a:pt x="2083" y="9518"/>
                      </a:lnTo>
                      <a:lnTo>
                        <a:pt x="2001" y="9485"/>
                      </a:lnTo>
                      <a:lnTo>
                        <a:pt x="1919" y="9450"/>
                      </a:lnTo>
                      <a:lnTo>
                        <a:pt x="1840" y="9412"/>
                      </a:lnTo>
                      <a:lnTo>
                        <a:pt x="1763" y="9370"/>
                      </a:lnTo>
                      <a:lnTo>
                        <a:pt x="1687" y="9325"/>
                      </a:lnTo>
                      <a:lnTo>
                        <a:pt x="1614" y="9277"/>
                      </a:lnTo>
                      <a:lnTo>
                        <a:pt x="1542" y="9226"/>
                      </a:lnTo>
                      <a:lnTo>
                        <a:pt x="1473" y="9171"/>
                      </a:lnTo>
                      <a:lnTo>
                        <a:pt x="1408" y="9115"/>
                      </a:lnTo>
                      <a:lnTo>
                        <a:pt x="1344" y="9054"/>
                      </a:lnTo>
                      <a:lnTo>
                        <a:pt x="1285" y="8993"/>
                      </a:lnTo>
                      <a:lnTo>
                        <a:pt x="1227" y="8928"/>
                      </a:lnTo>
                      <a:lnTo>
                        <a:pt x="1174" y="8861"/>
                      </a:lnTo>
                      <a:lnTo>
                        <a:pt x="1125" y="8791"/>
                      </a:lnTo>
                      <a:lnTo>
                        <a:pt x="1077" y="8720"/>
                      </a:lnTo>
                      <a:lnTo>
                        <a:pt x="1035" y="8646"/>
                      </a:lnTo>
                      <a:lnTo>
                        <a:pt x="997" y="8571"/>
                      </a:lnTo>
                      <a:lnTo>
                        <a:pt x="962" y="8493"/>
                      </a:lnTo>
                      <a:lnTo>
                        <a:pt x="932" y="8414"/>
                      </a:lnTo>
                      <a:lnTo>
                        <a:pt x="907" y="8332"/>
                      </a:lnTo>
                      <a:lnTo>
                        <a:pt x="886" y="8250"/>
                      </a:lnTo>
                      <a:lnTo>
                        <a:pt x="871" y="8166"/>
                      </a:lnTo>
                      <a:lnTo>
                        <a:pt x="860" y="8081"/>
                      </a:lnTo>
                      <a:lnTo>
                        <a:pt x="853" y="7994"/>
                      </a:lnTo>
                      <a:lnTo>
                        <a:pt x="853" y="7905"/>
                      </a:lnTo>
                      <a:lnTo>
                        <a:pt x="859" y="7817"/>
                      </a:lnTo>
                      <a:lnTo>
                        <a:pt x="869" y="7730"/>
                      </a:lnTo>
                      <a:lnTo>
                        <a:pt x="882" y="7645"/>
                      </a:lnTo>
                      <a:lnTo>
                        <a:pt x="897" y="7563"/>
                      </a:lnTo>
                      <a:lnTo>
                        <a:pt x="916" y="7483"/>
                      </a:lnTo>
                      <a:lnTo>
                        <a:pt x="938" y="7406"/>
                      </a:lnTo>
                      <a:lnTo>
                        <a:pt x="962" y="7330"/>
                      </a:lnTo>
                      <a:lnTo>
                        <a:pt x="991" y="7257"/>
                      </a:lnTo>
                      <a:lnTo>
                        <a:pt x="1020" y="7186"/>
                      </a:lnTo>
                      <a:lnTo>
                        <a:pt x="1052" y="7118"/>
                      </a:lnTo>
                      <a:lnTo>
                        <a:pt x="1087" y="7052"/>
                      </a:lnTo>
                      <a:lnTo>
                        <a:pt x="1125" y="6989"/>
                      </a:lnTo>
                      <a:lnTo>
                        <a:pt x="1164" y="6928"/>
                      </a:lnTo>
                      <a:lnTo>
                        <a:pt x="1205" y="6870"/>
                      </a:lnTo>
                      <a:lnTo>
                        <a:pt x="1249" y="6815"/>
                      </a:lnTo>
                      <a:lnTo>
                        <a:pt x="1293" y="6762"/>
                      </a:lnTo>
                      <a:lnTo>
                        <a:pt x="1340" y="6712"/>
                      </a:lnTo>
                      <a:lnTo>
                        <a:pt x="1389" y="6665"/>
                      </a:lnTo>
                      <a:lnTo>
                        <a:pt x="1438" y="6619"/>
                      </a:lnTo>
                      <a:lnTo>
                        <a:pt x="1490" y="6577"/>
                      </a:lnTo>
                      <a:lnTo>
                        <a:pt x="1542" y="6539"/>
                      </a:lnTo>
                      <a:lnTo>
                        <a:pt x="1595" y="6502"/>
                      </a:lnTo>
                      <a:lnTo>
                        <a:pt x="1650" y="6468"/>
                      </a:lnTo>
                      <a:lnTo>
                        <a:pt x="1705" y="6438"/>
                      </a:lnTo>
                      <a:lnTo>
                        <a:pt x="1762" y="6411"/>
                      </a:lnTo>
                      <a:lnTo>
                        <a:pt x="1819" y="6386"/>
                      </a:lnTo>
                      <a:lnTo>
                        <a:pt x="1877" y="6365"/>
                      </a:lnTo>
                      <a:lnTo>
                        <a:pt x="1935" y="6346"/>
                      </a:lnTo>
                      <a:lnTo>
                        <a:pt x="1994" y="6331"/>
                      </a:lnTo>
                      <a:lnTo>
                        <a:pt x="2053" y="6319"/>
                      </a:lnTo>
                      <a:lnTo>
                        <a:pt x="2111" y="6310"/>
                      </a:lnTo>
                      <a:lnTo>
                        <a:pt x="2171" y="6304"/>
                      </a:lnTo>
                      <a:lnTo>
                        <a:pt x="2230" y="6301"/>
                      </a:lnTo>
                      <a:lnTo>
                        <a:pt x="4051" y="6274"/>
                      </a:lnTo>
                      <a:lnTo>
                        <a:pt x="4146" y="5220"/>
                      </a:lnTo>
                      <a:lnTo>
                        <a:pt x="2329" y="5201"/>
                      </a:lnTo>
                      <a:lnTo>
                        <a:pt x="2272" y="5199"/>
                      </a:lnTo>
                      <a:lnTo>
                        <a:pt x="2214" y="5194"/>
                      </a:lnTo>
                      <a:lnTo>
                        <a:pt x="2157" y="5186"/>
                      </a:lnTo>
                      <a:lnTo>
                        <a:pt x="2100" y="5175"/>
                      </a:lnTo>
                      <a:lnTo>
                        <a:pt x="2045" y="5160"/>
                      </a:lnTo>
                      <a:lnTo>
                        <a:pt x="1990" y="5143"/>
                      </a:lnTo>
                      <a:lnTo>
                        <a:pt x="1936" y="5122"/>
                      </a:lnTo>
                      <a:lnTo>
                        <a:pt x="1884" y="5099"/>
                      </a:lnTo>
                      <a:lnTo>
                        <a:pt x="1832" y="5072"/>
                      </a:lnTo>
                      <a:lnTo>
                        <a:pt x="1782" y="5042"/>
                      </a:lnTo>
                      <a:lnTo>
                        <a:pt x="1733" y="5009"/>
                      </a:lnTo>
                      <a:lnTo>
                        <a:pt x="1686" y="4974"/>
                      </a:lnTo>
                      <a:lnTo>
                        <a:pt x="1641" y="4936"/>
                      </a:lnTo>
                      <a:lnTo>
                        <a:pt x="1597" y="4894"/>
                      </a:lnTo>
                      <a:lnTo>
                        <a:pt x="1555" y="4849"/>
                      </a:lnTo>
                      <a:lnTo>
                        <a:pt x="1516" y="4803"/>
                      </a:lnTo>
                      <a:lnTo>
                        <a:pt x="1477" y="4752"/>
                      </a:lnTo>
                      <a:lnTo>
                        <a:pt x="1442" y="4699"/>
                      </a:lnTo>
                      <a:lnTo>
                        <a:pt x="1408" y="4644"/>
                      </a:lnTo>
                      <a:lnTo>
                        <a:pt x="1378" y="4585"/>
                      </a:lnTo>
                      <a:lnTo>
                        <a:pt x="1349" y="4524"/>
                      </a:lnTo>
                      <a:lnTo>
                        <a:pt x="1323" y="4459"/>
                      </a:lnTo>
                      <a:lnTo>
                        <a:pt x="1300" y="4392"/>
                      </a:lnTo>
                      <a:lnTo>
                        <a:pt x="1280" y="4322"/>
                      </a:lnTo>
                      <a:lnTo>
                        <a:pt x="1263" y="4250"/>
                      </a:lnTo>
                      <a:lnTo>
                        <a:pt x="1249" y="4174"/>
                      </a:lnTo>
                      <a:lnTo>
                        <a:pt x="1238" y="4097"/>
                      </a:lnTo>
                      <a:lnTo>
                        <a:pt x="1229" y="4015"/>
                      </a:lnTo>
                      <a:lnTo>
                        <a:pt x="1225" y="3933"/>
                      </a:lnTo>
                      <a:lnTo>
                        <a:pt x="1224" y="3846"/>
                      </a:lnTo>
                      <a:lnTo>
                        <a:pt x="1226" y="3757"/>
                      </a:lnTo>
                      <a:lnTo>
                        <a:pt x="1233" y="3666"/>
                      </a:lnTo>
                      <a:lnTo>
                        <a:pt x="1244" y="3577"/>
                      </a:lnTo>
                      <a:lnTo>
                        <a:pt x="1259" y="3490"/>
                      </a:lnTo>
                      <a:lnTo>
                        <a:pt x="1278" y="3405"/>
                      </a:lnTo>
                      <a:lnTo>
                        <a:pt x="1302" y="3321"/>
                      </a:lnTo>
                      <a:lnTo>
                        <a:pt x="1330" y="3241"/>
                      </a:lnTo>
                      <a:lnTo>
                        <a:pt x="1363" y="3161"/>
                      </a:lnTo>
                      <a:lnTo>
                        <a:pt x="1398" y="3084"/>
                      </a:lnTo>
                      <a:lnTo>
                        <a:pt x="1438" y="3009"/>
                      </a:lnTo>
                      <a:lnTo>
                        <a:pt x="1481" y="2936"/>
                      </a:lnTo>
                      <a:lnTo>
                        <a:pt x="1528" y="2865"/>
                      </a:lnTo>
                      <a:lnTo>
                        <a:pt x="1578" y="2797"/>
                      </a:lnTo>
                      <a:lnTo>
                        <a:pt x="1632" y="2730"/>
                      </a:lnTo>
                      <a:lnTo>
                        <a:pt x="1688" y="2667"/>
                      </a:lnTo>
                      <a:lnTo>
                        <a:pt x="1748" y="2605"/>
                      </a:lnTo>
                      <a:lnTo>
                        <a:pt x="1810" y="2546"/>
                      </a:lnTo>
                      <a:lnTo>
                        <a:pt x="1875" y="2489"/>
                      </a:lnTo>
                      <a:lnTo>
                        <a:pt x="1942" y="2436"/>
                      </a:lnTo>
                      <a:lnTo>
                        <a:pt x="2012" y="2385"/>
                      </a:lnTo>
                      <a:lnTo>
                        <a:pt x="2084" y="2336"/>
                      </a:lnTo>
                      <a:lnTo>
                        <a:pt x="2159" y="2291"/>
                      </a:lnTo>
                      <a:lnTo>
                        <a:pt x="2234" y="2248"/>
                      </a:lnTo>
                      <a:lnTo>
                        <a:pt x="2313" y="2209"/>
                      </a:lnTo>
                      <a:lnTo>
                        <a:pt x="2393" y="2171"/>
                      </a:lnTo>
                      <a:lnTo>
                        <a:pt x="2474" y="2137"/>
                      </a:lnTo>
                      <a:lnTo>
                        <a:pt x="2557" y="2106"/>
                      </a:lnTo>
                      <a:lnTo>
                        <a:pt x="2641" y="2079"/>
                      </a:lnTo>
                      <a:lnTo>
                        <a:pt x="2726" y="2053"/>
                      </a:lnTo>
                      <a:lnTo>
                        <a:pt x="2813" y="2031"/>
                      </a:lnTo>
                      <a:lnTo>
                        <a:pt x="2900" y="2013"/>
                      </a:lnTo>
                      <a:lnTo>
                        <a:pt x="2987" y="1998"/>
                      </a:lnTo>
                      <a:lnTo>
                        <a:pt x="3076" y="1987"/>
                      </a:lnTo>
                      <a:lnTo>
                        <a:pt x="3166" y="1978"/>
                      </a:lnTo>
                      <a:lnTo>
                        <a:pt x="3190" y="1978"/>
                      </a:lnTo>
                      <a:lnTo>
                        <a:pt x="3214" y="1978"/>
                      </a:lnTo>
                      <a:lnTo>
                        <a:pt x="3238" y="1978"/>
                      </a:lnTo>
                      <a:lnTo>
                        <a:pt x="3263" y="1978"/>
                      </a:lnTo>
                      <a:lnTo>
                        <a:pt x="3287" y="1979"/>
                      </a:lnTo>
                      <a:lnTo>
                        <a:pt x="3311" y="1980"/>
                      </a:lnTo>
                      <a:lnTo>
                        <a:pt x="3335" y="1981"/>
                      </a:lnTo>
                      <a:lnTo>
                        <a:pt x="3359" y="1983"/>
                      </a:lnTo>
                      <a:lnTo>
                        <a:pt x="3262" y="3066"/>
                      </a:lnTo>
                      <a:lnTo>
                        <a:pt x="4935" y="1533"/>
                      </a:lnTo>
                      <a:lnTo>
                        <a:pt x="3539" y="0"/>
                      </a:lnTo>
                      <a:lnTo>
                        <a:pt x="3443" y="10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dist="17961" dir="2700000" algn="ctr" rotWithShape="0">
                    <a:schemeClr val="tx1"/>
                  </a:outerShdw>
                </a:effectLst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6" name="Group 301"/>
            <p:cNvGrpSpPr>
              <a:grpSpLocks/>
            </p:cNvGrpSpPr>
            <p:nvPr/>
          </p:nvGrpSpPr>
          <p:grpSpPr bwMode="auto">
            <a:xfrm>
              <a:off x="3968750" y="3843338"/>
              <a:ext cx="612775" cy="671512"/>
              <a:chOff x="4332" y="2103"/>
              <a:chExt cx="482" cy="420"/>
            </a:xfrm>
          </p:grpSpPr>
          <p:sp>
            <p:nvSpPr>
              <p:cNvPr id="175" name="Text Box 372"/>
              <p:cNvSpPr txBox="1">
                <a:spLocks noChangeArrowheads="1"/>
              </p:cNvSpPr>
              <p:nvPr/>
            </p:nvSpPr>
            <p:spPr bwMode="auto">
              <a:xfrm>
                <a:off x="4332" y="2312"/>
                <a:ext cx="48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3423" tIns="41711" rIns="83423" bIns="41711"/>
              <a:lstStyle>
                <a:lvl1pPr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1pPr>
                <a:lvl2pPr marL="742950" indent="-28575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2pPr>
                <a:lvl3pPr marL="11430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3pPr>
                <a:lvl4pPr marL="16002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4pPr>
                <a:lvl5pPr marL="2057400" indent="-228600" defTabSz="784225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5pPr>
                <a:lvl6pPr marL="25146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6pPr>
                <a:lvl7pPr marL="29718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7pPr>
                <a:lvl8pPr marL="34290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8pPr>
                <a:lvl9pPr marL="3886200" indent="-228600" defTabSz="7842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  <a:ea typeface="微软雅黑" pitchFamily="34" charset="-122"/>
                  </a:defRPr>
                </a:lvl9pPr>
              </a:lstStyle>
              <a:p>
                <a:pPr algn="ctr" eaLnBrk="0" hangingPunct="0">
                  <a:lnSpc>
                    <a:spcPct val="50000"/>
                  </a:lnSpc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  <a:latin typeface="微软雅黑" pitchFamily="34" charset="-122"/>
                  </a:rPr>
                  <a:t>GGSN</a:t>
                </a:r>
              </a:p>
            </p:txBody>
          </p:sp>
          <p:grpSp>
            <p:nvGrpSpPr>
              <p:cNvPr id="297" name="Group 373"/>
              <p:cNvGrpSpPr>
                <a:grpSpLocks/>
              </p:cNvGrpSpPr>
              <p:nvPr/>
            </p:nvGrpSpPr>
            <p:grpSpPr bwMode="auto">
              <a:xfrm>
                <a:off x="4487" y="2103"/>
                <a:ext cx="181" cy="181"/>
                <a:chOff x="624" y="1096"/>
                <a:chExt cx="384" cy="341"/>
              </a:xfrm>
            </p:grpSpPr>
            <p:sp>
              <p:nvSpPr>
                <p:cNvPr id="177" name="Freeform 374"/>
                <p:cNvSpPr>
                  <a:spLocks/>
                </p:cNvSpPr>
                <p:nvPr/>
              </p:nvSpPr>
              <p:spPr bwMode="auto">
                <a:xfrm>
                  <a:off x="796" y="1096"/>
                  <a:ext cx="212" cy="341"/>
                </a:xfrm>
                <a:custGeom>
                  <a:avLst/>
                  <a:gdLst>
                    <a:gd name="T0" fmla="*/ 22 w 212"/>
                    <a:gd name="T1" fmla="*/ 0 h 341"/>
                    <a:gd name="T2" fmla="*/ 212 w 212"/>
                    <a:gd name="T3" fmla="*/ 298 h 341"/>
                    <a:gd name="T4" fmla="*/ 169 w 212"/>
                    <a:gd name="T5" fmla="*/ 341 h 341"/>
                    <a:gd name="T6" fmla="*/ 0 w 212"/>
                    <a:gd name="T7" fmla="*/ 244 h 341"/>
                    <a:gd name="T8" fmla="*/ 22 w 212"/>
                    <a:gd name="T9" fmla="*/ 0 h 3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2"/>
                    <a:gd name="T16" fmla="*/ 0 h 341"/>
                    <a:gd name="T17" fmla="*/ 212 w 212"/>
                    <a:gd name="T18" fmla="*/ 341 h 34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2" h="341">
                      <a:moveTo>
                        <a:pt x="22" y="0"/>
                      </a:moveTo>
                      <a:lnTo>
                        <a:pt x="212" y="298"/>
                      </a:lnTo>
                      <a:lnTo>
                        <a:pt x="169" y="341"/>
                      </a:lnTo>
                      <a:lnTo>
                        <a:pt x="0" y="244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8" name="Freeform 375"/>
                <p:cNvSpPr>
                  <a:spLocks/>
                </p:cNvSpPr>
                <p:nvPr/>
              </p:nvSpPr>
              <p:spPr bwMode="auto">
                <a:xfrm>
                  <a:off x="624" y="1096"/>
                  <a:ext cx="341" cy="341"/>
                </a:xfrm>
                <a:custGeom>
                  <a:avLst/>
                  <a:gdLst>
                    <a:gd name="T0" fmla="*/ 0 w 14336"/>
                    <a:gd name="T1" fmla="*/ 0 h 14322"/>
                    <a:gd name="T2" fmla="*/ 0 w 14336"/>
                    <a:gd name="T3" fmla="*/ 0 h 14322"/>
                    <a:gd name="T4" fmla="*/ 0 w 14336"/>
                    <a:gd name="T5" fmla="*/ 0 h 14322"/>
                    <a:gd name="T6" fmla="*/ 0 w 14336"/>
                    <a:gd name="T7" fmla="*/ 0 h 1432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36"/>
                    <a:gd name="T13" fmla="*/ 0 h 14322"/>
                    <a:gd name="T14" fmla="*/ 14336 w 14336"/>
                    <a:gd name="T15" fmla="*/ 14322 h 1432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36" h="14322">
                      <a:moveTo>
                        <a:pt x="8137" y="0"/>
                      </a:moveTo>
                      <a:lnTo>
                        <a:pt x="14336" y="14322"/>
                      </a:lnTo>
                      <a:lnTo>
                        <a:pt x="0" y="14322"/>
                      </a:lnTo>
                      <a:lnTo>
                        <a:pt x="8137" y="0"/>
                      </a:lnTo>
                      <a:close/>
                    </a:path>
                  </a:pathLst>
                </a:custGeom>
                <a:solidFill>
                  <a:srgbClr val="FF9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9" name="Freeform 376"/>
                <p:cNvSpPr>
                  <a:spLocks/>
                </p:cNvSpPr>
                <p:nvPr/>
              </p:nvSpPr>
              <p:spPr bwMode="auto">
                <a:xfrm>
                  <a:off x="734" y="1167"/>
                  <a:ext cx="144" cy="217"/>
                </a:xfrm>
                <a:custGeom>
                  <a:avLst/>
                  <a:gdLst>
                    <a:gd name="T0" fmla="*/ 0 w 6051"/>
                    <a:gd name="T1" fmla="*/ 0 h 10551"/>
                    <a:gd name="T2" fmla="*/ 0 w 6051"/>
                    <a:gd name="T3" fmla="*/ 0 h 10551"/>
                    <a:gd name="T4" fmla="*/ 0 w 6051"/>
                    <a:gd name="T5" fmla="*/ 0 h 10551"/>
                    <a:gd name="T6" fmla="*/ 0 w 6051"/>
                    <a:gd name="T7" fmla="*/ 0 h 10551"/>
                    <a:gd name="T8" fmla="*/ 0 w 6051"/>
                    <a:gd name="T9" fmla="*/ 0 h 10551"/>
                    <a:gd name="T10" fmla="*/ 0 w 6051"/>
                    <a:gd name="T11" fmla="*/ 0 h 10551"/>
                    <a:gd name="T12" fmla="*/ 0 w 6051"/>
                    <a:gd name="T13" fmla="*/ 0 h 10551"/>
                    <a:gd name="T14" fmla="*/ 0 w 6051"/>
                    <a:gd name="T15" fmla="*/ 0 h 10551"/>
                    <a:gd name="T16" fmla="*/ 0 w 6051"/>
                    <a:gd name="T17" fmla="*/ 0 h 10551"/>
                    <a:gd name="T18" fmla="*/ 0 w 6051"/>
                    <a:gd name="T19" fmla="*/ 0 h 10551"/>
                    <a:gd name="T20" fmla="*/ 0 w 6051"/>
                    <a:gd name="T21" fmla="*/ 0 h 10551"/>
                    <a:gd name="T22" fmla="*/ 0 w 6051"/>
                    <a:gd name="T23" fmla="*/ 0 h 10551"/>
                    <a:gd name="T24" fmla="*/ 0 w 6051"/>
                    <a:gd name="T25" fmla="*/ 0 h 10551"/>
                    <a:gd name="T26" fmla="*/ 0 w 6051"/>
                    <a:gd name="T27" fmla="*/ 0 h 10551"/>
                    <a:gd name="T28" fmla="*/ 0 w 6051"/>
                    <a:gd name="T29" fmla="*/ 0 h 10551"/>
                    <a:gd name="T30" fmla="*/ 0 w 6051"/>
                    <a:gd name="T31" fmla="*/ 0 h 10551"/>
                    <a:gd name="T32" fmla="*/ 0 w 6051"/>
                    <a:gd name="T33" fmla="*/ 0 h 10551"/>
                    <a:gd name="T34" fmla="*/ 0 w 6051"/>
                    <a:gd name="T35" fmla="*/ 0 h 10551"/>
                    <a:gd name="T36" fmla="*/ 0 w 6051"/>
                    <a:gd name="T37" fmla="*/ 0 h 10551"/>
                    <a:gd name="T38" fmla="*/ 0 w 6051"/>
                    <a:gd name="T39" fmla="*/ 0 h 10551"/>
                    <a:gd name="T40" fmla="*/ 0 w 6051"/>
                    <a:gd name="T41" fmla="*/ 0 h 10551"/>
                    <a:gd name="T42" fmla="*/ 0 w 6051"/>
                    <a:gd name="T43" fmla="*/ 0 h 10551"/>
                    <a:gd name="T44" fmla="*/ 0 w 6051"/>
                    <a:gd name="T45" fmla="*/ 0 h 10551"/>
                    <a:gd name="T46" fmla="*/ 0 w 6051"/>
                    <a:gd name="T47" fmla="*/ 0 h 10551"/>
                    <a:gd name="T48" fmla="*/ 0 w 6051"/>
                    <a:gd name="T49" fmla="*/ 0 h 10551"/>
                    <a:gd name="T50" fmla="*/ 0 w 6051"/>
                    <a:gd name="T51" fmla="*/ 0 h 10551"/>
                    <a:gd name="T52" fmla="*/ 0 w 6051"/>
                    <a:gd name="T53" fmla="*/ 0 h 10551"/>
                    <a:gd name="T54" fmla="*/ 0 w 6051"/>
                    <a:gd name="T55" fmla="*/ 0 h 10551"/>
                    <a:gd name="T56" fmla="*/ 0 w 6051"/>
                    <a:gd name="T57" fmla="*/ 0 h 10551"/>
                    <a:gd name="T58" fmla="*/ 0 w 6051"/>
                    <a:gd name="T59" fmla="*/ 0 h 10551"/>
                    <a:gd name="T60" fmla="*/ 0 w 6051"/>
                    <a:gd name="T61" fmla="*/ 0 h 10551"/>
                    <a:gd name="T62" fmla="*/ 0 w 6051"/>
                    <a:gd name="T63" fmla="*/ 0 h 10551"/>
                    <a:gd name="T64" fmla="*/ 0 w 6051"/>
                    <a:gd name="T65" fmla="*/ 0 h 10551"/>
                    <a:gd name="T66" fmla="*/ 0 w 6051"/>
                    <a:gd name="T67" fmla="*/ 0 h 10551"/>
                    <a:gd name="T68" fmla="*/ 0 w 6051"/>
                    <a:gd name="T69" fmla="*/ 0 h 10551"/>
                    <a:gd name="T70" fmla="*/ 0 w 6051"/>
                    <a:gd name="T71" fmla="*/ 0 h 10551"/>
                    <a:gd name="T72" fmla="*/ 0 w 6051"/>
                    <a:gd name="T73" fmla="*/ 0 h 10551"/>
                    <a:gd name="T74" fmla="*/ 0 w 6051"/>
                    <a:gd name="T75" fmla="*/ 0 h 10551"/>
                    <a:gd name="T76" fmla="*/ 0 w 6051"/>
                    <a:gd name="T77" fmla="*/ 0 h 10551"/>
                    <a:gd name="T78" fmla="*/ 0 w 6051"/>
                    <a:gd name="T79" fmla="*/ 0 h 10551"/>
                    <a:gd name="T80" fmla="*/ 0 w 6051"/>
                    <a:gd name="T81" fmla="*/ 0 h 10551"/>
                    <a:gd name="T82" fmla="*/ 0 w 6051"/>
                    <a:gd name="T83" fmla="*/ 0 h 10551"/>
                    <a:gd name="T84" fmla="*/ 0 w 6051"/>
                    <a:gd name="T85" fmla="*/ 0 h 10551"/>
                    <a:gd name="T86" fmla="*/ 0 w 6051"/>
                    <a:gd name="T87" fmla="*/ 0 h 10551"/>
                    <a:gd name="T88" fmla="*/ 0 w 6051"/>
                    <a:gd name="T89" fmla="*/ 0 h 10551"/>
                    <a:gd name="T90" fmla="*/ 0 w 6051"/>
                    <a:gd name="T91" fmla="*/ 0 h 10551"/>
                    <a:gd name="T92" fmla="*/ 0 w 6051"/>
                    <a:gd name="T93" fmla="*/ 0 h 10551"/>
                    <a:gd name="T94" fmla="*/ 0 w 6051"/>
                    <a:gd name="T95" fmla="*/ 0 h 10551"/>
                    <a:gd name="T96" fmla="*/ 0 w 6051"/>
                    <a:gd name="T97" fmla="*/ 0 h 10551"/>
                    <a:gd name="T98" fmla="*/ 0 w 6051"/>
                    <a:gd name="T99" fmla="*/ 0 h 10551"/>
                    <a:gd name="T100" fmla="*/ 0 w 6051"/>
                    <a:gd name="T101" fmla="*/ 0 h 10551"/>
                    <a:gd name="T102" fmla="*/ 0 w 6051"/>
                    <a:gd name="T103" fmla="*/ 0 h 10551"/>
                    <a:gd name="T104" fmla="*/ 0 w 6051"/>
                    <a:gd name="T105" fmla="*/ 0 h 10551"/>
                    <a:gd name="T106" fmla="*/ 0 w 6051"/>
                    <a:gd name="T107" fmla="*/ 0 h 10551"/>
                    <a:gd name="T108" fmla="*/ 0 w 6051"/>
                    <a:gd name="T109" fmla="*/ 0 h 10551"/>
                    <a:gd name="T110" fmla="*/ 0 w 6051"/>
                    <a:gd name="T111" fmla="*/ 0 h 10551"/>
                    <a:gd name="T112" fmla="*/ 0 w 6051"/>
                    <a:gd name="T113" fmla="*/ 0 h 10551"/>
                    <a:gd name="T114" fmla="*/ 0 w 6051"/>
                    <a:gd name="T115" fmla="*/ 0 h 10551"/>
                    <a:gd name="T116" fmla="*/ 0 w 6051"/>
                    <a:gd name="T117" fmla="*/ 0 h 10551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6051" h="10551">
                      <a:moveTo>
                        <a:pt x="3443" y="1056"/>
                      </a:moveTo>
                      <a:lnTo>
                        <a:pt x="3439" y="1056"/>
                      </a:lnTo>
                      <a:lnTo>
                        <a:pt x="3434" y="1056"/>
                      </a:lnTo>
                      <a:lnTo>
                        <a:pt x="3430" y="1056"/>
                      </a:lnTo>
                      <a:lnTo>
                        <a:pt x="3425" y="1055"/>
                      </a:lnTo>
                      <a:lnTo>
                        <a:pt x="3421" y="1055"/>
                      </a:lnTo>
                      <a:lnTo>
                        <a:pt x="3417" y="1055"/>
                      </a:lnTo>
                      <a:lnTo>
                        <a:pt x="3412" y="1055"/>
                      </a:lnTo>
                      <a:lnTo>
                        <a:pt x="3408" y="1055"/>
                      </a:lnTo>
                      <a:lnTo>
                        <a:pt x="3265" y="1058"/>
                      </a:lnTo>
                      <a:lnTo>
                        <a:pt x="3123" y="1068"/>
                      </a:lnTo>
                      <a:lnTo>
                        <a:pt x="2983" y="1083"/>
                      </a:lnTo>
                      <a:lnTo>
                        <a:pt x="2845" y="1103"/>
                      </a:lnTo>
                      <a:lnTo>
                        <a:pt x="2709" y="1129"/>
                      </a:lnTo>
                      <a:lnTo>
                        <a:pt x="2574" y="1161"/>
                      </a:lnTo>
                      <a:lnTo>
                        <a:pt x="2442" y="1198"/>
                      </a:lnTo>
                      <a:lnTo>
                        <a:pt x="2312" y="1241"/>
                      </a:lnTo>
                      <a:lnTo>
                        <a:pt x="2184" y="1288"/>
                      </a:lnTo>
                      <a:lnTo>
                        <a:pt x="2060" y="1341"/>
                      </a:lnTo>
                      <a:lnTo>
                        <a:pt x="1938" y="1399"/>
                      </a:lnTo>
                      <a:lnTo>
                        <a:pt x="1819" y="1462"/>
                      </a:lnTo>
                      <a:lnTo>
                        <a:pt x="1704" y="1530"/>
                      </a:lnTo>
                      <a:lnTo>
                        <a:pt x="1592" y="1602"/>
                      </a:lnTo>
                      <a:lnTo>
                        <a:pt x="1484" y="1680"/>
                      </a:lnTo>
                      <a:lnTo>
                        <a:pt x="1380" y="1761"/>
                      </a:lnTo>
                      <a:lnTo>
                        <a:pt x="1280" y="1848"/>
                      </a:lnTo>
                      <a:lnTo>
                        <a:pt x="1184" y="1939"/>
                      </a:lnTo>
                      <a:lnTo>
                        <a:pt x="1092" y="2033"/>
                      </a:lnTo>
                      <a:lnTo>
                        <a:pt x="1006" y="2132"/>
                      </a:lnTo>
                      <a:lnTo>
                        <a:pt x="923" y="2236"/>
                      </a:lnTo>
                      <a:lnTo>
                        <a:pt x="846" y="2342"/>
                      </a:lnTo>
                      <a:lnTo>
                        <a:pt x="775" y="2453"/>
                      </a:lnTo>
                      <a:lnTo>
                        <a:pt x="708" y="2568"/>
                      </a:lnTo>
                      <a:lnTo>
                        <a:pt x="648" y="2687"/>
                      </a:lnTo>
                      <a:lnTo>
                        <a:pt x="592" y="2809"/>
                      </a:lnTo>
                      <a:lnTo>
                        <a:pt x="543" y="2935"/>
                      </a:lnTo>
                      <a:lnTo>
                        <a:pt x="501" y="3063"/>
                      </a:lnTo>
                      <a:lnTo>
                        <a:pt x="463" y="3195"/>
                      </a:lnTo>
                      <a:lnTo>
                        <a:pt x="434" y="3331"/>
                      </a:lnTo>
                      <a:lnTo>
                        <a:pt x="410" y="3469"/>
                      </a:lnTo>
                      <a:lnTo>
                        <a:pt x="394" y="3611"/>
                      </a:lnTo>
                      <a:lnTo>
                        <a:pt x="387" y="3707"/>
                      </a:lnTo>
                      <a:lnTo>
                        <a:pt x="382" y="3802"/>
                      </a:lnTo>
                      <a:lnTo>
                        <a:pt x="379" y="3894"/>
                      </a:lnTo>
                      <a:lnTo>
                        <a:pt x="380" y="3986"/>
                      </a:lnTo>
                      <a:lnTo>
                        <a:pt x="382" y="4076"/>
                      </a:lnTo>
                      <a:lnTo>
                        <a:pt x="387" y="4163"/>
                      </a:lnTo>
                      <a:lnTo>
                        <a:pt x="395" y="4250"/>
                      </a:lnTo>
                      <a:lnTo>
                        <a:pt x="405" y="4335"/>
                      </a:lnTo>
                      <a:lnTo>
                        <a:pt x="418" y="4418"/>
                      </a:lnTo>
                      <a:lnTo>
                        <a:pt x="433" y="4500"/>
                      </a:lnTo>
                      <a:lnTo>
                        <a:pt x="451" y="4579"/>
                      </a:lnTo>
                      <a:lnTo>
                        <a:pt x="472" y="4657"/>
                      </a:lnTo>
                      <a:lnTo>
                        <a:pt x="496" y="4732"/>
                      </a:lnTo>
                      <a:lnTo>
                        <a:pt x="522" y="4806"/>
                      </a:lnTo>
                      <a:lnTo>
                        <a:pt x="550" y="4877"/>
                      </a:lnTo>
                      <a:lnTo>
                        <a:pt x="581" y="4947"/>
                      </a:lnTo>
                      <a:lnTo>
                        <a:pt x="616" y="5014"/>
                      </a:lnTo>
                      <a:lnTo>
                        <a:pt x="652" y="5080"/>
                      </a:lnTo>
                      <a:lnTo>
                        <a:pt x="691" y="5143"/>
                      </a:lnTo>
                      <a:lnTo>
                        <a:pt x="734" y="5203"/>
                      </a:lnTo>
                      <a:lnTo>
                        <a:pt x="778" y="5262"/>
                      </a:lnTo>
                      <a:lnTo>
                        <a:pt x="825" y="5318"/>
                      </a:lnTo>
                      <a:lnTo>
                        <a:pt x="876" y="5372"/>
                      </a:lnTo>
                      <a:lnTo>
                        <a:pt x="929" y="5423"/>
                      </a:lnTo>
                      <a:lnTo>
                        <a:pt x="985" y="5472"/>
                      </a:lnTo>
                      <a:lnTo>
                        <a:pt x="1043" y="5519"/>
                      </a:lnTo>
                      <a:lnTo>
                        <a:pt x="1104" y="5563"/>
                      </a:lnTo>
                      <a:lnTo>
                        <a:pt x="1169" y="5603"/>
                      </a:lnTo>
                      <a:lnTo>
                        <a:pt x="1236" y="5642"/>
                      </a:lnTo>
                      <a:lnTo>
                        <a:pt x="1305" y="5678"/>
                      </a:lnTo>
                      <a:lnTo>
                        <a:pt x="1378" y="5711"/>
                      </a:lnTo>
                      <a:lnTo>
                        <a:pt x="1453" y="5741"/>
                      </a:lnTo>
                      <a:lnTo>
                        <a:pt x="1373" y="5771"/>
                      </a:lnTo>
                      <a:lnTo>
                        <a:pt x="1294" y="5805"/>
                      </a:lnTo>
                      <a:lnTo>
                        <a:pt x="1217" y="5841"/>
                      </a:lnTo>
                      <a:lnTo>
                        <a:pt x="1144" y="5879"/>
                      </a:lnTo>
                      <a:lnTo>
                        <a:pt x="1072" y="5920"/>
                      </a:lnTo>
                      <a:lnTo>
                        <a:pt x="1003" y="5964"/>
                      </a:lnTo>
                      <a:lnTo>
                        <a:pt x="936" y="6010"/>
                      </a:lnTo>
                      <a:lnTo>
                        <a:pt x="872" y="6059"/>
                      </a:lnTo>
                      <a:lnTo>
                        <a:pt x="809" y="6111"/>
                      </a:lnTo>
                      <a:lnTo>
                        <a:pt x="750" y="6164"/>
                      </a:lnTo>
                      <a:lnTo>
                        <a:pt x="691" y="6221"/>
                      </a:lnTo>
                      <a:lnTo>
                        <a:pt x="637" y="6279"/>
                      </a:lnTo>
                      <a:lnTo>
                        <a:pt x="583" y="6340"/>
                      </a:lnTo>
                      <a:lnTo>
                        <a:pt x="533" y="6403"/>
                      </a:lnTo>
                      <a:lnTo>
                        <a:pt x="485" y="6468"/>
                      </a:lnTo>
                      <a:lnTo>
                        <a:pt x="438" y="6536"/>
                      </a:lnTo>
                      <a:lnTo>
                        <a:pt x="394" y="6605"/>
                      </a:lnTo>
                      <a:lnTo>
                        <a:pt x="352" y="6677"/>
                      </a:lnTo>
                      <a:lnTo>
                        <a:pt x="313" y="6750"/>
                      </a:lnTo>
                      <a:lnTo>
                        <a:pt x="277" y="6826"/>
                      </a:lnTo>
                      <a:lnTo>
                        <a:pt x="242" y="6904"/>
                      </a:lnTo>
                      <a:lnTo>
                        <a:pt x="209" y="6983"/>
                      </a:lnTo>
                      <a:lnTo>
                        <a:pt x="179" y="7064"/>
                      </a:lnTo>
                      <a:lnTo>
                        <a:pt x="151" y="7148"/>
                      </a:lnTo>
                      <a:lnTo>
                        <a:pt x="126" y="7233"/>
                      </a:lnTo>
                      <a:lnTo>
                        <a:pt x="103" y="7319"/>
                      </a:lnTo>
                      <a:lnTo>
                        <a:pt x="81" y="7407"/>
                      </a:lnTo>
                      <a:lnTo>
                        <a:pt x="62" y="7496"/>
                      </a:lnTo>
                      <a:lnTo>
                        <a:pt x="46" y="7588"/>
                      </a:lnTo>
                      <a:lnTo>
                        <a:pt x="32" y="7681"/>
                      </a:lnTo>
                      <a:lnTo>
                        <a:pt x="20" y="7775"/>
                      </a:lnTo>
                      <a:lnTo>
                        <a:pt x="10" y="7871"/>
                      </a:lnTo>
                      <a:lnTo>
                        <a:pt x="1" y="8013"/>
                      </a:lnTo>
                      <a:lnTo>
                        <a:pt x="0" y="8152"/>
                      </a:lnTo>
                      <a:lnTo>
                        <a:pt x="7" y="8290"/>
                      </a:lnTo>
                      <a:lnTo>
                        <a:pt x="22" y="8424"/>
                      </a:lnTo>
                      <a:lnTo>
                        <a:pt x="44" y="8556"/>
                      </a:lnTo>
                      <a:lnTo>
                        <a:pt x="73" y="8685"/>
                      </a:lnTo>
                      <a:lnTo>
                        <a:pt x="111" y="8811"/>
                      </a:lnTo>
                      <a:lnTo>
                        <a:pt x="153" y="8933"/>
                      </a:lnTo>
                      <a:lnTo>
                        <a:pt x="203" y="9052"/>
                      </a:lnTo>
                      <a:lnTo>
                        <a:pt x="260" y="9168"/>
                      </a:lnTo>
                      <a:lnTo>
                        <a:pt x="321" y="9281"/>
                      </a:lnTo>
                      <a:lnTo>
                        <a:pt x="390" y="9390"/>
                      </a:lnTo>
                      <a:lnTo>
                        <a:pt x="464" y="9494"/>
                      </a:lnTo>
                      <a:lnTo>
                        <a:pt x="544" y="9595"/>
                      </a:lnTo>
                      <a:lnTo>
                        <a:pt x="629" y="9691"/>
                      </a:lnTo>
                      <a:lnTo>
                        <a:pt x="718" y="9783"/>
                      </a:lnTo>
                      <a:lnTo>
                        <a:pt x="813" y="9871"/>
                      </a:lnTo>
                      <a:lnTo>
                        <a:pt x="913" y="9954"/>
                      </a:lnTo>
                      <a:lnTo>
                        <a:pt x="1017" y="10032"/>
                      </a:lnTo>
                      <a:lnTo>
                        <a:pt x="1125" y="10106"/>
                      </a:lnTo>
                      <a:lnTo>
                        <a:pt x="1237" y="10174"/>
                      </a:lnTo>
                      <a:lnTo>
                        <a:pt x="1352" y="10237"/>
                      </a:lnTo>
                      <a:lnTo>
                        <a:pt x="1472" y="10295"/>
                      </a:lnTo>
                      <a:lnTo>
                        <a:pt x="1595" y="10347"/>
                      </a:lnTo>
                      <a:lnTo>
                        <a:pt x="1721" y="10394"/>
                      </a:lnTo>
                      <a:lnTo>
                        <a:pt x="1850" y="10435"/>
                      </a:lnTo>
                      <a:lnTo>
                        <a:pt x="1982" y="10470"/>
                      </a:lnTo>
                      <a:lnTo>
                        <a:pt x="2116" y="10498"/>
                      </a:lnTo>
                      <a:lnTo>
                        <a:pt x="2254" y="10522"/>
                      </a:lnTo>
                      <a:lnTo>
                        <a:pt x="2393" y="10538"/>
                      </a:lnTo>
                      <a:lnTo>
                        <a:pt x="2533" y="10548"/>
                      </a:lnTo>
                      <a:lnTo>
                        <a:pt x="2675" y="10551"/>
                      </a:lnTo>
                      <a:lnTo>
                        <a:pt x="2748" y="10550"/>
                      </a:lnTo>
                      <a:lnTo>
                        <a:pt x="2820" y="10547"/>
                      </a:lnTo>
                      <a:lnTo>
                        <a:pt x="2894" y="10543"/>
                      </a:lnTo>
                      <a:lnTo>
                        <a:pt x="2966" y="10536"/>
                      </a:lnTo>
                      <a:lnTo>
                        <a:pt x="3040" y="10528"/>
                      </a:lnTo>
                      <a:lnTo>
                        <a:pt x="3112" y="10518"/>
                      </a:lnTo>
                      <a:lnTo>
                        <a:pt x="3186" y="10506"/>
                      </a:lnTo>
                      <a:lnTo>
                        <a:pt x="3259" y="10493"/>
                      </a:lnTo>
                      <a:lnTo>
                        <a:pt x="3332" y="10478"/>
                      </a:lnTo>
                      <a:lnTo>
                        <a:pt x="3405" y="10461"/>
                      </a:lnTo>
                      <a:lnTo>
                        <a:pt x="3477" y="10443"/>
                      </a:lnTo>
                      <a:lnTo>
                        <a:pt x="3549" y="10423"/>
                      </a:lnTo>
                      <a:lnTo>
                        <a:pt x="3621" y="10402"/>
                      </a:lnTo>
                      <a:lnTo>
                        <a:pt x="3693" y="10379"/>
                      </a:lnTo>
                      <a:lnTo>
                        <a:pt x="3764" y="10353"/>
                      </a:lnTo>
                      <a:lnTo>
                        <a:pt x="3835" y="10327"/>
                      </a:lnTo>
                      <a:lnTo>
                        <a:pt x="3905" y="10299"/>
                      </a:lnTo>
                      <a:lnTo>
                        <a:pt x="3974" y="10270"/>
                      </a:lnTo>
                      <a:lnTo>
                        <a:pt x="4044" y="10239"/>
                      </a:lnTo>
                      <a:lnTo>
                        <a:pt x="4111" y="10206"/>
                      </a:lnTo>
                      <a:lnTo>
                        <a:pt x="4179" y="10172"/>
                      </a:lnTo>
                      <a:lnTo>
                        <a:pt x="4246" y="10137"/>
                      </a:lnTo>
                      <a:lnTo>
                        <a:pt x="4312" y="10100"/>
                      </a:lnTo>
                      <a:lnTo>
                        <a:pt x="4377" y="10060"/>
                      </a:lnTo>
                      <a:lnTo>
                        <a:pt x="4441" y="10020"/>
                      </a:lnTo>
                      <a:lnTo>
                        <a:pt x="4504" y="9979"/>
                      </a:lnTo>
                      <a:lnTo>
                        <a:pt x="4566" y="9936"/>
                      </a:lnTo>
                      <a:lnTo>
                        <a:pt x="4627" y="9891"/>
                      </a:lnTo>
                      <a:lnTo>
                        <a:pt x="4687" y="9846"/>
                      </a:lnTo>
                      <a:lnTo>
                        <a:pt x="4745" y="9799"/>
                      </a:lnTo>
                      <a:lnTo>
                        <a:pt x="4803" y="9750"/>
                      </a:lnTo>
                      <a:lnTo>
                        <a:pt x="4859" y="9700"/>
                      </a:lnTo>
                      <a:lnTo>
                        <a:pt x="5202" y="9443"/>
                      </a:lnTo>
                      <a:lnTo>
                        <a:pt x="5848" y="10153"/>
                      </a:lnTo>
                      <a:lnTo>
                        <a:pt x="5849" y="10140"/>
                      </a:lnTo>
                      <a:lnTo>
                        <a:pt x="5855" y="10147"/>
                      </a:lnTo>
                      <a:lnTo>
                        <a:pt x="6051" y="7979"/>
                      </a:lnTo>
                      <a:lnTo>
                        <a:pt x="3882" y="7979"/>
                      </a:lnTo>
                      <a:lnTo>
                        <a:pt x="3887" y="7985"/>
                      </a:lnTo>
                      <a:lnTo>
                        <a:pt x="3873" y="7985"/>
                      </a:lnTo>
                      <a:lnTo>
                        <a:pt x="4590" y="8771"/>
                      </a:lnTo>
                      <a:lnTo>
                        <a:pt x="4228" y="9054"/>
                      </a:lnTo>
                      <a:lnTo>
                        <a:pt x="4187" y="9090"/>
                      </a:lnTo>
                      <a:lnTo>
                        <a:pt x="4145" y="9124"/>
                      </a:lnTo>
                      <a:lnTo>
                        <a:pt x="4100" y="9157"/>
                      </a:lnTo>
                      <a:lnTo>
                        <a:pt x="4055" y="9189"/>
                      </a:lnTo>
                      <a:lnTo>
                        <a:pt x="4010" y="9220"/>
                      </a:lnTo>
                      <a:lnTo>
                        <a:pt x="3962" y="9251"/>
                      </a:lnTo>
                      <a:lnTo>
                        <a:pt x="3914" y="9280"/>
                      </a:lnTo>
                      <a:lnTo>
                        <a:pt x="3864" y="9308"/>
                      </a:lnTo>
                      <a:lnTo>
                        <a:pt x="3814" y="9334"/>
                      </a:lnTo>
                      <a:lnTo>
                        <a:pt x="3764" y="9360"/>
                      </a:lnTo>
                      <a:lnTo>
                        <a:pt x="3712" y="9385"/>
                      </a:lnTo>
                      <a:lnTo>
                        <a:pt x="3660" y="9408"/>
                      </a:lnTo>
                      <a:lnTo>
                        <a:pt x="3607" y="9431"/>
                      </a:lnTo>
                      <a:lnTo>
                        <a:pt x="3554" y="9452"/>
                      </a:lnTo>
                      <a:lnTo>
                        <a:pt x="3500" y="9471"/>
                      </a:lnTo>
                      <a:lnTo>
                        <a:pt x="3446" y="9490"/>
                      </a:lnTo>
                      <a:lnTo>
                        <a:pt x="3392" y="9508"/>
                      </a:lnTo>
                      <a:lnTo>
                        <a:pt x="3337" y="9525"/>
                      </a:lnTo>
                      <a:lnTo>
                        <a:pt x="3283" y="9540"/>
                      </a:lnTo>
                      <a:lnTo>
                        <a:pt x="3228" y="9554"/>
                      </a:lnTo>
                      <a:lnTo>
                        <a:pt x="3174" y="9567"/>
                      </a:lnTo>
                      <a:lnTo>
                        <a:pt x="3119" y="9579"/>
                      </a:lnTo>
                      <a:lnTo>
                        <a:pt x="3066" y="9589"/>
                      </a:lnTo>
                      <a:lnTo>
                        <a:pt x="3012" y="9599"/>
                      </a:lnTo>
                      <a:lnTo>
                        <a:pt x="2958" y="9607"/>
                      </a:lnTo>
                      <a:lnTo>
                        <a:pt x="2906" y="9614"/>
                      </a:lnTo>
                      <a:lnTo>
                        <a:pt x="2852" y="9619"/>
                      </a:lnTo>
                      <a:lnTo>
                        <a:pt x="2801" y="9623"/>
                      </a:lnTo>
                      <a:lnTo>
                        <a:pt x="2750" y="9627"/>
                      </a:lnTo>
                      <a:lnTo>
                        <a:pt x="2699" y="9628"/>
                      </a:lnTo>
                      <a:lnTo>
                        <a:pt x="2649" y="9629"/>
                      </a:lnTo>
                      <a:lnTo>
                        <a:pt x="2600" y="9628"/>
                      </a:lnTo>
                      <a:lnTo>
                        <a:pt x="2512" y="9620"/>
                      </a:lnTo>
                      <a:lnTo>
                        <a:pt x="2425" y="9607"/>
                      </a:lnTo>
                      <a:lnTo>
                        <a:pt x="2337" y="9590"/>
                      </a:lnTo>
                      <a:lnTo>
                        <a:pt x="2252" y="9570"/>
                      </a:lnTo>
                      <a:lnTo>
                        <a:pt x="2167" y="9546"/>
                      </a:lnTo>
                      <a:lnTo>
                        <a:pt x="2083" y="9518"/>
                      </a:lnTo>
                      <a:lnTo>
                        <a:pt x="2001" y="9485"/>
                      </a:lnTo>
                      <a:lnTo>
                        <a:pt x="1919" y="9450"/>
                      </a:lnTo>
                      <a:lnTo>
                        <a:pt x="1840" y="9412"/>
                      </a:lnTo>
                      <a:lnTo>
                        <a:pt x="1763" y="9370"/>
                      </a:lnTo>
                      <a:lnTo>
                        <a:pt x="1687" y="9325"/>
                      </a:lnTo>
                      <a:lnTo>
                        <a:pt x="1614" y="9277"/>
                      </a:lnTo>
                      <a:lnTo>
                        <a:pt x="1542" y="9226"/>
                      </a:lnTo>
                      <a:lnTo>
                        <a:pt x="1473" y="9171"/>
                      </a:lnTo>
                      <a:lnTo>
                        <a:pt x="1408" y="9115"/>
                      </a:lnTo>
                      <a:lnTo>
                        <a:pt x="1344" y="9054"/>
                      </a:lnTo>
                      <a:lnTo>
                        <a:pt x="1285" y="8993"/>
                      </a:lnTo>
                      <a:lnTo>
                        <a:pt x="1227" y="8928"/>
                      </a:lnTo>
                      <a:lnTo>
                        <a:pt x="1174" y="8861"/>
                      </a:lnTo>
                      <a:lnTo>
                        <a:pt x="1125" y="8791"/>
                      </a:lnTo>
                      <a:lnTo>
                        <a:pt x="1077" y="8720"/>
                      </a:lnTo>
                      <a:lnTo>
                        <a:pt x="1035" y="8646"/>
                      </a:lnTo>
                      <a:lnTo>
                        <a:pt x="997" y="8571"/>
                      </a:lnTo>
                      <a:lnTo>
                        <a:pt x="962" y="8493"/>
                      </a:lnTo>
                      <a:lnTo>
                        <a:pt x="932" y="8414"/>
                      </a:lnTo>
                      <a:lnTo>
                        <a:pt x="907" y="8332"/>
                      </a:lnTo>
                      <a:lnTo>
                        <a:pt x="886" y="8250"/>
                      </a:lnTo>
                      <a:lnTo>
                        <a:pt x="871" y="8166"/>
                      </a:lnTo>
                      <a:lnTo>
                        <a:pt x="860" y="8081"/>
                      </a:lnTo>
                      <a:lnTo>
                        <a:pt x="853" y="7994"/>
                      </a:lnTo>
                      <a:lnTo>
                        <a:pt x="853" y="7905"/>
                      </a:lnTo>
                      <a:lnTo>
                        <a:pt x="859" y="7817"/>
                      </a:lnTo>
                      <a:lnTo>
                        <a:pt x="869" y="7730"/>
                      </a:lnTo>
                      <a:lnTo>
                        <a:pt x="882" y="7645"/>
                      </a:lnTo>
                      <a:lnTo>
                        <a:pt x="897" y="7563"/>
                      </a:lnTo>
                      <a:lnTo>
                        <a:pt x="916" y="7483"/>
                      </a:lnTo>
                      <a:lnTo>
                        <a:pt x="938" y="7406"/>
                      </a:lnTo>
                      <a:lnTo>
                        <a:pt x="962" y="7330"/>
                      </a:lnTo>
                      <a:lnTo>
                        <a:pt x="991" y="7257"/>
                      </a:lnTo>
                      <a:lnTo>
                        <a:pt x="1020" y="7186"/>
                      </a:lnTo>
                      <a:lnTo>
                        <a:pt x="1052" y="7118"/>
                      </a:lnTo>
                      <a:lnTo>
                        <a:pt x="1087" y="7052"/>
                      </a:lnTo>
                      <a:lnTo>
                        <a:pt x="1125" y="6989"/>
                      </a:lnTo>
                      <a:lnTo>
                        <a:pt x="1164" y="6928"/>
                      </a:lnTo>
                      <a:lnTo>
                        <a:pt x="1205" y="6870"/>
                      </a:lnTo>
                      <a:lnTo>
                        <a:pt x="1249" y="6815"/>
                      </a:lnTo>
                      <a:lnTo>
                        <a:pt x="1293" y="6762"/>
                      </a:lnTo>
                      <a:lnTo>
                        <a:pt x="1340" y="6712"/>
                      </a:lnTo>
                      <a:lnTo>
                        <a:pt x="1389" y="6665"/>
                      </a:lnTo>
                      <a:lnTo>
                        <a:pt x="1438" y="6619"/>
                      </a:lnTo>
                      <a:lnTo>
                        <a:pt x="1490" y="6577"/>
                      </a:lnTo>
                      <a:lnTo>
                        <a:pt x="1542" y="6539"/>
                      </a:lnTo>
                      <a:lnTo>
                        <a:pt x="1595" y="6502"/>
                      </a:lnTo>
                      <a:lnTo>
                        <a:pt x="1650" y="6468"/>
                      </a:lnTo>
                      <a:lnTo>
                        <a:pt x="1705" y="6438"/>
                      </a:lnTo>
                      <a:lnTo>
                        <a:pt x="1762" y="6411"/>
                      </a:lnTo>
                      <a:lnTo>
                        <a:pt x="1819" y="6386"/>
                      </a:lnTo>
                      <a:lnTo>
                        <a:pt x="1877" y="6365"/>
                      </a:lnTo>
                      <a:lnTo>
                        <a:pt x="1935" y="6346"/>
                      </a:lnTo>
                      <a:lnTo>
                        <a:pt x="1994" y="6331"/>
                      </a:lnTo>
                      <a:lnTo>
                        <a:pt x="2053" y="6319"/>
                      </a:lnTo>
                      <a:lnTo>
                        <a:pt x="2111" y="6310"/>
                      </a:lnTo>
                      <a:lnTo>
                        <a:pt x="2171" y="6304"/>
                      </a:lnTo>
                      <a:lnTo>
                        <a:pt x="2230" y="6301"/>
                      </a:lnTo>
                      <a:lnTo>
                        <a:pt x="4051" y="6274"/>
                      </a:lnTo>
                      <a:lnTo>
                        <a:pt x="4146" y="5220"/>
                      </a:lnTo>
                      <a:lnTo>
                        <a:pt x="2329" y="5201"/>
                      </a:lnTo>
                      <a:lnTo>
                        <a:pt x="2272" y="5199"/>
                      </a:lnTo>
                      <a:lnTo>
                        <a:pt x="2214" y="5194"/>
                      </a:lnTo>
                      <a:lnTo>
                        <a:pt x="2157" y="5186"/>
                      </a:lnTo>
                      <a:lnTo>
                        <a:pt x="2100" y="5175"/>
                      </a:lnTo>
                      <a:lnTo>
                        <a:pt x="2045" y="5160"/>
                      </a:lnTo>
                      <a:lnTo>
                        <a:pt x="1990" y="5143"/>
                      </a:lnTo>
                      <a:lnTo>
                        <a:pt x="1936" y="5122"/>
                      </a:lnTo>
                      <a:lnTo>
                        <a:pt x="1884" y="5099"/>
                      </a:lnTo>
                      <a:lnTo>
                        <a:pt x="1832" y="5072"/>
                      </a:lnTo>
                      <a:lnTo>
                        <a:pt x="1782" y="5042"/>
                      </a:lnTo>
                      <a:lnTo>
                        <a:pt x="1733" y="5009"/>
                      </a:lnTo>
                      <a:lnTo>
                        <a:pt x="1686" y="4974"/>
                      </a:lnTo>
                      <a:lnTo>
                        <a:pt x="1641" y="4936"/>
                      </a:lnTo>
                      <a:lnTo>
                        <a:pt x="1597" y="4894"/>
                      </a:lnTo>
                      <a:lnTo>
                        <a:pt x="1555" y="4849"/>
                      </a:lnTo>
                      <a:lnTo>
                        <a:pt x="1516" y="4803"/>
                      </a:lnTo>
                      <a:lnTo>
                        <a:pt x="1477" y="4752"/>
                      </a:lnTo>
                      <a:lnTo>
                        <a:pt x="1442" y="4699"/>
                      </a:lnTo>
                      <a:lnTo>
                        <a:pt x="1408" y="4644"/>
                      </a:lnTo>
                      <a:lnTo>
                        <a:pt x="1378" y="4585"/>
                      </a:lnTo>
                      <a:lnTo>
                        <a:pt x="1349" y="4524"/>
                      </a:lnTo>
                      <a:lnTo>
                        <a:pt x="1323" y="4459"/>
                      </a:lnTo>
                      <a:lnTo>
                        <a:pt x="1300" y="4392"/>
                      </a:lnTo>
                      <a:lnTo>
                        <a:pt x="1280" y="4322"/>
                      </a:lnTo>
                      <a:lnTo>
                        <a:pt x="1263" y="4250"/>
                      </a:lnTo>
                      <a:lnTo>
                        <a:pt x="1249" y="4174"/>
                      </a:lnTo>
                      <a:lnTo>
                        <a:pt x="1238" y="4097"/>
                      </a:lnTo>
                      <a:lnTo>
                        <a:pt x="1229" y="4015"/>
                      </a:lnTo>
                      <a:lnTo>
                        <a:pt x="1225" y="3933"/>
                      </a:lnTo>
                      <a:lnTo>
                        <a:pt x="1224" y="3846"/>
                      </a:lnTo>
                      <a:lnTo>
                        <a:pt x="1226" y="3757"/>
                      </a:lnTo>
                      <a:lnTo>
                        <a:pt x="1233" y="3666"/>
                      </a:lnTo>
                      <a:lnTo>
                        <a:pt x="1244" y="3577"/>
                      </a:lnTo>
                      <a:lnTo>
                        <a:pt x="1259" y="3490"/>
                      </a:lnTo>
                      <a:lnTo>
                        <a:pt x="1278" y="3405"/>
                      </a:lnTo>
                      <a:lnTo>
                        <a:pt x="1302" y="3321"/>
                      </a:lnTo>
                      <a:lnTo>
                        <a:pt x="1330" y="3241"/>
                      </a:lnTo>
                      <a:lnTo>
                        <a:pt x="1363" y="3161"/>
                      </a:lnTo>
                      <a:lnTo>
                        <a:pt x="1398" y="3084"/>
                      </a:lnTo>
                      <a:lnTo>
                        <a:pt x="1438" y="3009"/>
                      </a:lnTo>
                      <a:lnTo>
                        <a:pt x="1481" y="2936"/>
                      </a:lnTo>
                      <a:lnTo>
                        <a:pt x="1528" y="2865"/>
                      </a:lnTo>
                      <a:lnTo>
                        <a:pt x="1578" y="2797"/>
                      </a:lnTo>
                      <a:lnTo>
                        <a:pt x="1632" y="2730"/>
                      </a:lnTo>
                      <a:lnTo>
                        <a:pt x="1688" y="2667"/>
                      </a:lnTo>
                      <a:lnTo>
                        <a:pt x="1748" y="2605"/>
                      </a:lnTo>
                      <a:lnTo>
                        <a:pt x="1810" y="2546"/>
                      </a:lnTo>
                      <a:lnTo>
                        <a:pt x="1875" y="2489"/>
                      </a:lnTo>
                      <a:lnTo>
                        <a:pt x="1942" y="2436"/>
                      </a:lnTo>
                      <a:lnTo>
                        <a:pt x="2012" y="2385"/>
                      </a:lnTo>
                      <a:lnTo>
                        <a:pt x="2084" y="2336"/>
                      </a:lnTo>
                      <a:lnTo>
                        <a:pt x="2159" y="2291"/>
                      </a:lnTo>
                      <a:lnTo>
                        <a:pt x="2234" y="2248"/>
                      </a:lnTo>
                      <a:lnTo>
                        <a:pt x="2313" y="2209"/>
                      </a:lnTo>
                      <a:lnTo>
                        <a:pt x="2393" y="2171"/>
                      </a:lnTo>
                      <a:lnTo>
                        <a:pt x="2474" y="2137"/>
                      </a:lnTo>
                      <a:lnTo>
                        <a:pt x="2557" y="2106"/>
                      </a:lnTo>
                      <a:lnTo>
                        <a:pt x="2641" y="2079"/>
                      </a:lnTo>
                      <a:lnTo>
                        <a:pt x="2726" y="2053"/>
                      </a:lnTo>
                      <a:lnTo>
                        <a:pt x="2813" y="2031"/>
                      </a:lnTo>
                      <a:lnTo>
                        <a:pt x="2900" y="2013"/>
                      </a:lnTo>
                      <a:lnTo>
                        <a:pt x="2987" y="1998"/>
                      </a:lnTo>
                      <a:lnTo>
                        <a:pt x="3076" y="1987"/>
                      </a:lnTo>
                      <a:lnTo>
                        <a:pt x="3166" y="1978"/>
                      </a:lnTo>
                      <a:lnTo>
                        <a:pt x="3190" y="1978"/>
                      </a:lnTo>
                      <a:lnTo>
                        <a:pt x="3214" y="1978"/>
                      </a:lnTo>
                      <a:lnTo>
                        <a:pt x="3238" y="1978"/>
                      </a:lnTo>
                      <a:lnTo>
                        <a:pt x="3263" y="1978"/>
                      </a:lnTo>
                      <a:lnTo>
                        <a:pt x="3287" y="1979"/>
                      </a:lnTo>
                      <a:lnTo>
                        <a:pt x="3311" y="1980"/>
                      </a:lnTo>
                      <a:lnTo>
                        <a:pt x="3335" y="1981"/>
                      </a:lnTo>
                      <a:lnTo>
                        <a:pt x="3359" y="1983"/>
                      </a:lnTo>
                      <a:lnTo>
                        <a:pt x="3262" y="3066"/>
                      </a:lnTo>
                      <a:lnTo>
                        <a:pt x="4935" y="1533"/>
                      </a:lnTo>
                      <a:lnTo>
                        <a:pt x="3539" y="0"/>
                      </a:lnTo>
                      <a:lnTo>
                        <a:pt x="3443" y="10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dist="17961" dir="2700000" algn="ctr" rotWithShape="0">
                    <a:schemeClr val="tx1"/>
                  </a:outerShdw>
                </a:effectLst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8" name="Group 99"/>
            <p:cNvGrpSpPr>
              <a:grpSpLocks/>
            </p:cNvGrpSpPr>
            <p:nvPr/>
          </p:nvGrpSpPr>
          <p:grpSpPr bwMode="auto">
            <a:xfrm>
              <a:off x="3595688" y="3590925"/>
              <a:ext cx="230187" cy="492125"/>
              <a:chOff x="1973" y="2372"/>
              <a:chExt cx="161" cy="235"/>
            </a:xfrm>
          </p:grpSpPr>
          <p:grpSp>
            <p:nvGrpSpPr>
              <p:cNvPr id="96" name="Group 100"/>
              <p:cNvGrpSpPr>
                <a:grpSpLocks noChangeAspect="1"/>
              </p:cNvGrpSpPr>
              <p:nvPr/>
            </p:nvGrpSpPr>
            <p:grpSpPr bwMode="auto">
              <a:xfrm>
                <a:off x="1973" y="2372"/>
                <a:ext cx="152" cy="106"/>
                <a:chOff x="2682" y="700"/>
                <a:chExt cx="654" cy="460"/>
              </a:xfrm>
            </p:grpSpPr>
            <p:sp>
              <p:nvSpPr>
                <p:cNvPr id="166" name="AutoShape 10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82" y="700"/>
                  <a:ext cx="654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7" name="Freeform 102"/>
                <p:cNvSpPr>
                  <a:spLocks/>
                </p:cNvSpPr>
                <p:nvPr/>
              </p:nvSpPr>
              <p:spPr bwMode="auto">
                <a:xfrm>
                  <a:off x="2682" y="700"/>
                  <a:ext cx="654" cy="460"/>
                </a:xfrm>
                <a:custGeom>
                  <a:avLst/>
                  <a:gdLst>
                    <a:gd name="T0" fmla="*/ 0 w 16350"/>
                    <a:gd name="T1" fmla="*/ 0 h 11500"/>
                    <a:gd name="T2" fmla="*/ 0 w 16350"/>
                    <a:gd name="T3" fmla="*/ 0 h 11500"/>
                    <a:gd name="T4" fmla="*/ 0 w 16350"/>
                    <a:gd name="T5" fmla="*/ 0 h 11500"/>
                    <a:gd name="T6" fmla="*/ 0 w 16350"/>
                    <a:gd name="T7" fmla="*/ 0 h 11500"/>
                    <a:gd name="T8" fmla="*/ 0 w 16350"/>
                    <a:gd name="T9" fmla="*/ 0 h 11500"/>
                    <a:gd name="T10" fmla="*/ 0 w 16350"/>
                    <a:gd name="T11" fmla="*/ 0 h 11500"/>
                    <a:gd name="T12" fmla="*/ 0 w 16350"/>
                    <a:gd name="T13" fmla="*/ 0 h 11500"/>
                    <a:gd name="T14" fmla="*/ 0 w 16350"/>
                    <a:gd name="T15" fmla="*/ 0 h 11500"/>
                    <a:gd name="T16" fmla="*/ 0 w 16350"/>
                    <a:gd name="T17" fmla="*/ 0 h 115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350"/>
                    <a:gd name="T28" fmla="*/ 0 h 11500"/>
                    <a:gd name="T29" fmla="*/ 16350 w 16350"/>
                    <a:gd name="T30" fmla="*/ 11500 h 1150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350" h="11500">
                      <a:moveTo>
                        <a:pt x="15447" y="11500"/>
                      </a:moveTo>
                      <a:lnTo>
                        <a:pt x="15447" y="11500"/>
                      </a:lnTo>
                      <a:lnTo>
                        <a:pt x="16350" y="8294"/>
                      </a:lnTo>
                      <a:lnTo>
                        <a:pt x="11700" y="0"/>
                      </a:lnTo>
                      <a:lnTo>
                        <a:pt x="11699" y="0"/>
                      </a:lnTo>
                      <a:lnTo>
                        <a:pt x="5704" y="0"/>
                      </a:lnTo>
                      <a:lnTo>
                        <a:pt x="4776" y="1374"/>
                      </a:lnTo>
                      <a:lnTo>
                        <a:pt x="0" y="11500"/>
                      </a:lnTo>
                      <a:lnTo>
                        <a:pt x="15447" y="11500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8" name="Freeform 103"/>
                <p:cNvSpPr>
                  <a:spLocks/>
                </p:cNvSpPr>
                <p:nvPr/>
              </p:nvSpPr>
              <p:spPr bwMode="auto">
                <a:xfrm>
                  <a:off x="2682" y="755"/>
                  <a:ext cx="618" cy="405"/>
                </a:xfrm>
                <a:custGeom>
                  <a:avLst/>
                  <a:gdLst>
                    <a:gd name="T0" fmla="*/ 0 w 15447"/>
                    <a:gd name="T1" fmla="*/ 0 h 10126"/>
                    <a:gd name="T2" fmla="*/ 0 w 15447"/>
                    <a:gd name="T3" fmla="*/ 0 h 10126"/>
                    <a:gd name="T4" fmla="*/ 0 w 15447"/>
                    <a:gd name="T5" fmla="*/ 0 h 10126"/>
                    <a:gd name="T6" fmla="*/ 0 w 15447"/>
                    <a:gd name="T7" fmla="*/ 0 h 10126"/>
                    <a:gd name="T8" fmla="*/ 0 w 15447"/>
                    <a:gd name="T9" fmla="*/ 0 h 101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447"/>
                    <a:gd name="T16" fmla="*/ 0 h 10126"/>
                    <a:gd name="T17" fmla="*/ 15447 w 15447"/>
                    <a:gd name="T18" fmla="*/ 10126 h 101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447" h="10126">
                      <a:moveTo>
                        <a:pt x="4776" y="0"/>
                      </a:moveTo>
                      <a:lnTo>
                        <a:pt x="10773" y="0"/>
                      </a:lnTo>
                      <a:lnTo>
                        <a:pt x="15447" y="10126"/>
                      </a:lnTo>
                      <a:lnTo>
                        <a:pt x="0" y="10126"/>
                      </a:lnTo>
                      <a:lnTo>
                        <a:pt x="4776" y="0"/>
                      </a:lnTo>
                      <a:close/>
                    </a:path>
                  </a:pathLst>
                </a:custGeom>
                <a:solidFill>
                  <a:srgbClr val="7FA6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9" name="Freeform 104"/>
                <p:cNvSpPr>
                  <a:spLocks/>
                </p:cNvSpPr>
                <p:nvPr/>
              </p:nvSpPr>
              <p:spPr bwMode="auto">
                <a:xfrm>
                  <a:off x="2873" y="700"/>
                  <a:ext cx="277" cy="55"/>
                </a:xfrm>
                <a:custGeom>
                  <a:avLst/>
                  <a:gdLst>
                    <a:gd name="T0" fmla="*/ 0 w 6924"/>
                    <a:gd name="T1" fmla="*/ 0 h 1374"/>
                    <a:gd name="T2" fmla="*/ 0 w 6924"/>
                    <a:gd name="T3" fmla="*/ 0 h 1374"/>
                    <a:gd name="T4" fmla="*/ 0 w 6924"/>
                    <a:gd name="T5" fmla="*/ 0 h 1374"/>
                    <a:gd name="T6" fmla="*/ 0 w 6924"/>
                    <a:gd name="T7" fmla="*/ 0 h 1374"/>
                    <a:gd name="T8" fmla="*/ 0 w 6924"/>
                    <a:gd name="T9" fmla="*/ 0 h 13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24"/>
                    <a:gd name="T16" fmla="*/ 0 h 1374"/>
                    <a:gd name="T17" fmla="*/ 6924 w 6924"/>
                    <a:gd name="T18" fmla="*/ 1374 h 13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24" h="1374">
                      <a:moveTo>
                        <a:pt x="0" y="1374"/>
                      </a:moveTo>
                      <a:lnTo>
                        <a:pt x="5997" y="1374"/>
                      </a:lnTo>
                      <a:lnTo>
                        <a:pt x="6924" y="0"/>
                      </a:lnTo>
                      <a:lnTo>
                        <a:pt x="928" y="0"/>
                      </a:lnTo>
                      <a:lnTo>
                        <a:pt x="0" y="1374"/>
                      </a:lnTo>
                      <a:close/>
                    </a:path>
                  </a:pathLst>
                </a:custGeom>
                <a:solidFill>
                  <a:srgbClr val="4D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" name="Freeform 105"/>
                <p:cNvSpPr>
                  <a:spLocks/>
                </p:cNvSpPr>
                <p:nvPr/>
              </p:nvSpPr>
              <p:spPr bwMode="auto">
                <a:xfrm>
                  <a:off x="3113" y="700"/>
                  <a:ext cx="223" cy="460"/>
                </a:xfrm>
                <a:custGeom>
                  <a:avLst/>
                  <a:gdLst>
                    <a:gd name="T0" fmla="*/ 0 w 5577"/>
                    <a:gd name="T1" fmla="*/ 0 h 11500"/>
                    <a:gd name="T2" fmla="*/ 0 w 5577"/>
                    <a:gd name="T3" fmla="*/ 0 h 11500"/>
                    <a:gd name="T4" fmla="*/ 0 w 5577"/>
                    <a:gd name="T5" fmla="*/ 0 h 11500"/>
                    <a:gd name="T6" fmla="*/ 0 w 5577"/>
                    <a:gd name="T7" fmla="*/ 0 h 11500"/>
                    <a:gd name="T8" fmla="*/ 0 w 5577"/>
                    <a:gd name="T9" fmla="*/ 0 h 115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577"/>
                    <a:gd name="T16" fmla="*/ 0 h 11500"/>
                    <a:gd name="T17" fmla="*/ 5577 w 5577"/>
                    <a:gd name="T18" fmla="*/ 11500 h 115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577" h="11500">
                      <a:moveTo>
                        <a:pt x="927" y="0"/>
                      </a:moveTo>
                      <a:lnTo>
                        <a:pt x="0" y="1374"/>
                      </a:lnTo>
                      <a:lnTo>
                        <a:pt x="4674" y="11500"/>
                      </a:lnTo>
                      <a:lnTo>
                        <a:pt x="5577" y="8294"/>
                      </a:lnTo>
                      <a:lnTo>
                        <a:pt x="927" y="0"/>
                      </a:lnTo>
                      <a:close/>
                    </a:path>
                  </a:pathLst>
                </a:custGeom>
                <a:solidFill>
                  <a:srgbClr val="0042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06"/>
                <p:cNvSpPr>
                  <a:spLocks noEditPoints="1"/>
                </p:cNvSpPr>
                <p:nvPr/>
              </p:nvSpPr>
              <p:spPr bwMode="auto">
                <a:xfrm>
                  <a:off x="2809" y="924"/>
                  <a:ext cx="202" cy="205"/>
                </a:xfrm>
                <a:custGeom>
                  <a:avLst/>
                  <a:gdLst>
                    <a:gd name="T0" fmla="*/ 0 w 5055"/>
                    <a:gd name="T1" fmla="*/ 0 h 5121"/>
                    <a:gd name="T2" fmla="*/ 0 w 5055"/>
                    <a:gd name="T3" fmla="*/ 0 h 5121"/>
                    <a:gd name="T4" fmla="*/ 0 w 5055"/>
                    <a:gd name="T5" fmla="*/ 0 h 5121"/>
                    <a:gd name="T6" fmla="*/ 0 w 5055"/>
                    <a:gd name="T7" fmla="*/ 0 h 5121"/>
                    <a:gd name="T8" fmla="*/ 0 w 5055"/>
                    <a:gd name="T9" fmla="*/ 0 h 5121"/>
                    <a:gd name="T10" fmla="*/ 0 w 5055"/>
                    <a:gd name="T11" fmla="*/ 0 h 5121"/>
                    <a:gd name="T12" fmla="*/ 0 w 5055"/>
                    <a:gd name="T13" fmla="*/ 0 h 5121"/>
                    <a:gd name="T14" fmla="*/ 0 w 5055"/>
                    <a:gd name="T15" fmla="*/ 0 h 5121"/>
                    <a:gd name="T16" fmla="*/ 0 w 5055"/>
                    <a:gd name="T17" fmla="*/ 0 h 5121"/>
                    <a:gd name="T18" fmla="*/ 0 w 5055"/>
                    <a:gd name="T19" fmla="*/ 0 h 5121"/>
                    <a:gd name="T20" fmla="*/ 0 w 5055"/>
                    <a:gd name="T21" fmla="*/ 0 h 5121"/>
                    <a:gd name="T22" fmla="*/ 0 w 5055"/>
                    <a:gd name="T23" fmla="*/ 0 h 5121"/>
                    <a:gd name="T24" fmla="*/ 0 w 5055"/>
                    <a:gd name="T25" fmla="*/ 0 h 5121"/>
                    <a:gd name="T26" fmla="*/ 0 w 5055"/>
                    <a:gd name="T27" fmla="*/ 0 h 5121"/>
                    <a:gd name="T28" fmla="*/ 0 w 5055"/>
                    <a:gd name="T29" fmla="*/ 0 h 5121"/>
                    <a:gd name="T30" fmla="*/ 0 w 5055"/>
                    <a:gd name="T31" fmla="*/ 0 h 5121"/>
                    <a:gd name="T32" fmla="*/ 0 w 5055"/>
                    <a:gd name="T33" fmla="*/ 0 h 5121"/>
                    <a:gd name="T34" fmla="*/ 0 w 5055"/>
                    <a:gd name="T35" fmla="*/ 0 h 5121"/>
                    <a:gd name="T36" fmla="*/ 0 w 5055"/>
                    <a:gd name="T37" fmla="*/ 0 h 5121"/>
                    <a:gd name="T38" fmla="*/ 0 w 5055"/>
                    <a:gd name="T39" fmla="*/ 0 h 5121"/>
                    <a:gd name="T40" fmla="*/ 0 w 5055"/>
                    <a:gd name="T41" fmla="*/ 0 h 5121"/>
                    <a:gd name="T42" fmla="*/ 0 w 5055"/>
                    <a:gd name="T43" fmla="*/ 0 h 5121"/>
                    <a:gd name="T44" fmla="*/ 0 w 5055"/>
                    <a:gd name="T45" fmla="*/ 0 h 5121"/>
                    <a:gd name="T46" fmla="*/ 0 w 5055"/>
                    <a:gd name="T47" fmla="*/ 0 h 5121"/>
                    <a:gd name="T48" fmla="*/ 0 w 5055"/>
                    <a:gd name="T49" fmla="*/ 0 h 5121"/>
                    <a:gd name="T50" fmla="*/ 0 w 5055"/>
                    <a:gd name="T51" fmla="*/ 0 h 5121"/>
                    <a:gd name="T52" fmla="*/ 0 w 5055"/>
                    <a:gd name="T53" fmla="*/ 0 h 5121"/>
                    <a:gd name="T54" fmla="*/ 0 w 5055"/>
                    <a:gd name="T55" fmla="*/ 0 h 5121"/>
                    <a:gd name="T56" fmla="*/ 0 w 5055"/>
                    <a:gd name="T57" fmla="*/ 0 h 5121"/>
                    <a:gd name="T58" fmla="*/ 0 w 5055"/>
                    <a:gd name="T59" fmla="*/ 0 h 5121"/>
                    <a:gd name="T60" fmla="*/ 0 w 5055"/>
                    <a:gd name="T61" fmla="*/ 0 h 5121"/>
                    <a:gd name="T62" fmla="*/ 0 w 5055"/>
                    <a:gd name="T63" fmla="*/ 0 h 5121"/>
                    <a:gd name="T64" fmla="*/ 0 w 5055"/>
                    <a:gd name="T65" fmla="*/ 0 h 5121"/>
                    <a:gd name="T66" fmla="*/ 0 w 5055"/>
                    <a:gd name="T67" fmla="*/ 0 h 5121"/>
                    <a:gd name="T68" fmla="*/ 0 w 5055"/>
                    <a:gd name="T69" fmla="*/ 0 h 5121"/>
                    <a:gd name="T70" fmla="*/ 0 w 5055"/>
                    <a:gd name="T71" fmla="*/ 0 h 5121"/>
                    <a:gd name="T72" fmla="*/ 0 w 5055"/>
                    <a:gd name="T73" fmla="*/ 0 h 5121"/>
                    <a:gd name="T74" fmla="*/ 0 w 5055"/>
                    <a:gd name="T75" fmla="*/ 0 h 5121"/>
                    <a:gd name="T76" fmla="*/ 0 w 5055"/>
                    <a:gd name="T77" fmla="*/ 0 h 5121"/>
                    <a:gd name="T78" fmla="*/ 0 w 5055"/>
                    <a:gd name="T79" fmla="*/ 0 h 5121"/>
                    <a:gd name="T80" fmla="*/ 0 w 5055"/>
                    <a:gd name="T81" fmla="*/ 0 h 5121"/>
                    <a:gd name="T82" fmla="*/ 0 w 5055"/>
                    <a:gd name="T83" fmla="*/ 0 h 5121"/>
                    <a:gd name="T84" fmla="*/ 0 w 5055"/>
                    <a:gd name="T85" fmla="*/ 0 h 5121"/>
                    <a:gd name="T86" fmla="*/ 0 w 5055"/>
                    <a:gd name="T87" fmla="*/ 0 h 5121"/>
                    <a:gd name="T88" fmla="*/ 0 w 5055"/>
                    <a:gd name="T89" fmla="*/ 0 h 5121"/>
                    <a:gd name="T90" fmla="*/ 0 w 5055"/>
                    <a:gd name="T91" fmla="*/ 0 h 5121"/>
                    <a:gd name="T92" fmla="*/ 0 w 5055"/>
                    <a:gd name="T93" fmla="*/ 0 h 5121"/>
                    <a:gd name="T94" fmla="*/ 0 w 5055"/>
                    <a:gd name="T95" fmla="*/ 0 h 5121"/>
                    <a:gd name="T96" fmla="*/ 0 w 5055"/>
                    <a:gd name="T97" fmla="*/ 0 h 5121"/>
                    <a:gd name="T98" fmla="*/ 0 w 5055"/>
                    <a:gd name="T99" fmla="*/ 0 h 5121"/>
                    <a:gd name="T100" fmla="*/ 0 w 5055"/>
                    <a:gd name="T101" fmla="*/ 0 h 5121"/>
                    <a:gd name="T102" fmla="*/ 0 w 5055"/>
                    <a:gd name="T103" fmla="*/ 0 h 5121"/>
                    <a:gd name="T104" fmla="*/ 0 w 5055"/>
                    <a:gd name="T105" fmla="*/ 0 h 5121"/>
                    <a:gd name="T106" fmla="*/ 0 w 5055"/>
                    <a:gd name="T107" fmla="*/ 0 h 5121"/>
                    <a:gd name="T108" fmla="*/ 0 w 5055"/>
                    <a:gd name="T109" fmla="*/ 0 h 5121"/>
                    <a:gd name="T110" fmla="*/ 0 w 5055"/>
                    <a:gd name="T111" fmla="*/ 0 h 5121"/>
                    <a:gd name="T112" fmla="*/ 0 w 5055"/>
                    <a:gd name="T113" fmla="*/ 0 h 5121"/>
                    <a:gd name="T114" fmla="*/ 0 w 5055"/>
                    <a:gd name="T115" fmla="*/ 0 h 5121"/>
                    <a:gd name="T116" fmla="*/ 0 w 5055"/>
                    <a:gd name="T117" fmla="*/ 0 h 5121"/>
                    <a:gd name="T118" fmla="*/ 0 w 5055"/>
                    <a:gd name="T119" fmla="*/ 0 h 5121"/>
                    <a:gd name="T120" fmla="*/ 0 w 5055"/>
                    <a:gd name="T121" fmla="*/ 0 h 512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5055"/>
                    <a:gd name="T184" fmla="*/ 0 h 5121"/>
                    <a:gd name="T185" fmla="*/ 5055 w 5055"/>
                    <a:gd name="T186" fmla="*/ 5121 h 512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5055" h="5121">
                      <a:moveTo>
                        <a:pt x="2556" y="584"/>
                      </a:moveTo>
                      <a:lnTo>
                        <a:pt x="2661" y="586"/>
                      </a:lnTo>
                      <a:lnTo>
                        <a:pt x="2764" y="594"/>
                      </a:lnTo>
                      <a:lnTo>
                        <a:pt x="2865" y="606"/>
                      </a:lnTo>
                      <a:lnTo>
                        <a:pt x="2965" y="624"/>
                      </a:lnTo>
                      <a:lnTo>
                        <a:pt x="3063" y="646"/>
                      </a:lnTo>
                      <a:lnTo>
                        <a:pt x="3161" y="672"/>
                      </a:lnTo>
                      <a:lnTo>
                        <a:pt x="3256" y="703"/>
                      </a:lnTo>
                      <a:lnTo>
                        <a:pt x="3348" y="738"/>
                      </a:lnTo>
                      <a:lnTo>
                        <a:pt x="3437" y="778"/>
                      </a:lnTo>
                      <a:lnTo>
                        <a:pt x="3525" y="822"/>
                      </a:lnTo>
                      <a:lnTo>
                        <a:pt x="3611" y="869"/>
                      </a:lnTo>
                      <a:lnTo>
                        <a:pt x="3694" y="920"/>
                      </a:lnTo>
                      <a:lnTo>
                        <a:pt x="3774" y="976"/>
                      </a:lnTo>
                      <a:lnTo>
                        <a:pt x="3851" y="1034"/>
                      </a:lnTo>
                      <a:lnTo>
                        <a:pt x="3925" y="1096"/>
                      </a:lnTo>
                      <a:lnTo>
                        <a:pt x="3996" y="1161"/>
                      </a:lnTo>
                      <a:lnTo>
                        <a:pt x="4064" y="1229"/>
                      </a:lnTo>
                      <a:lnTo>
                        <a:pt x="4128" y="1301"/>
                      </a:lnTo>
                      <a:lnTo>
                        <a:pt x="4189" y="1376"/>
                      </a:lnTo>
                      <a:lnTo>
                        <a:pt x="4246" y="1453"/>
                      </a:lnTo>
                      <a:lnTo>
                        <a:pt x="4299" y="1533"/>
                      </a:lnTo>
                      <a:lnTo>
                        <a:pt x="4348" y="1615"/>
                      </a:lnTo>
                      <a:lnTo>
                        <a:pt x="4393" y="1700"/>
                      </a:lnTo>
                      <a:lnTo>
                        <a:pt x="4434" y="1788"/>
                      </a:lnTo>
                      <a:lnTo>
                        <a:pt x="4471" y="1877"/>
                      </a:lnTo>
                      <a:lnTo>
                        <a:pt x="4503" y="1969"/>
                      </a:lnTo>
                      <a:lnTo>
                        <a:pt x="4531" y="2062"/>
                      </a:lnTo>
                      <a:lnTo>
                        <a:pt x="4553" y="2158"/>
                      </a:lnTo>
                      <a:lnTo>
                        <a:pt x="4572" y="2255"/>
                      </a:lnTo>
                      <a:lnTo>
                        <a:pt x="4585" y="2353"/>
                      </a:lnTo>
                      <a:lnTo>
                        <a:pt x="4592" y="2453"/>
                      </a:lnTo>
                      <a:lnTo>
                        <a:pt x="4595" y="2555"/>
                      </a:lnTo>
                      <a:lnTo>
                        <a:pt x="4592" y="2656"/>
                      </a:lnTo>
                      <a:lnTo>
                        <a:pt x="4585" y="2755"/>
                      </a:lnTo>
                      <a:lnTo>
                        <a:pt x="4572" y="2853"/>
                      </a:lnTo>
                      <a:lnTo>
                        <a:pt x="4553" y="2951"/>
                      </a:lnTo>
                      <a:lnTo>
                        <a:pt x="4531" y="3046"/>
                      </a:lnTo>
                      <a:lnTo>
                        <a:pt x="4503" y="3139"/>
                      </a:lnTo>
                      <a:lnTo>
                        <a:pt x="4471" y="3231"/>
                      </a:lnTo>
                      <a:lnTo>
                        <a:pt x="4434" y="3320"/>
                      </a:lnTo>
                      <a:lnTo>
                        <a:pt x="4393" y="3407"/>
                      </a:lnTo>
                      <a:lnTo>
                        <a:pt x="4348" y="3492"/>
                      </a:lnTo>
                      <a:lnTo>
                        <a:pt x="4299" y="3575"/>
                      </a:lnTo>
                      <a:lnTo>
                        <a:pt x="4246" y="3655"/>
                      </a:lnTo>
                      <a:lnTo>
                        <a:pt x="4189" y="3732"/>
                      </a:lnTo>
                      <a:lnTo>
                        <a:pt x="4128" y="3807"/>
                      </a:lnTo>
                      <a:lnTo>
                        <a:pt x="4064" y="3879"/>
                      </a:lnTo>
                      <a:lnTo>
                        <a:pt x="3996" y="3946"/>
                      </a:lnTo>
                      <a:lnTo>
                        <a:pt x="3925" y="4012"/>
                      </a:lnTo>
                      <a:lnTo>
                        <a:pt x="3851" y="4074"/>
                      </a:lnTo>
                      <a:lnTo>
                        <a:pt x="3774" y="4133"/>
                      </a:lnTo>
                      <a:lnTo>
                        <a:pt x="3694" y="4188"/>
                      </a:lnTo>
                      <a:lnTo>
                        <a:pt x="3611" y="4239"/>
                      </a:lnTo>
                      <a:lnTo>
                        <a:pt x="3525" y="4287"/>
                      </a:lnTo>
                      <a:lnTo>
                        <a:pt x="3437" y="4330"/>
                      </a:lnTo>
                      <a:lnTo>
                        <a:pt x="3348" y="4370"/>
                      </a:lnTo>
                      <a:lnTo>
                        <a:pt x="3256" y="4406"/>
                      </a:lnTo>
                      <a:lnTo>
                        <a:pt x="3161" y="4437"/>
                      </a:lnTo>
                      <a:lnTo>
                        <a:pt x="3063" y="4463"/>
                      </a:lnTo>
                      <a:lnTo>
                        <a:pt x="2965" y="4485"/>
                      </a:lnTo>
                      <a:lnTo>
                        <a:pt x="2865" y="4502"/>
                      </a:lnTo>
                      <a:lnTo>
                        <a:pt x="2764" y="4515"/>
                      </a:lnTo>
                      <a:lnTo>
                        <a:pt x="2661" y="4522"/>
                      </a:lnTo>
                      <a:lnTo>
                        <a:pt x="2556" y="4526"/>
                      </a:lnTo>
                      <a:lnTo>
                        <a:pt x="2451" y="4522"/>
                      </a:lnTo>
                      <a:lnTo>
                        <a:pt x="2348" y="4515"/>
                      </a:lnTo>
                      <a:lnTo>
                        <a:pt x="2246" y="4502"/>
                      </a:lnTo>
                      <a:lnTo>
                        <a:pt x="2146" y="4485"/>
                      </a:lnTo>
                      <a:lnTo>
                        <a:pt x="2048" y="4463"/>
                      </a:lnTo>
                      <a:lnTo>
                        <a:pt x="1951" y="4437"/>
                      </a:lnTo>
                      <a:lnTo>
                        <a:pt x="1856" y="4406"/>
                      </a:lnTo>
                      <a:lnTo>
                        <a:pt x="1764" y="4370"/>
                      </a:lnTo>
                      <a:lnTo>
                        <a:pt x="1673" y="4330"/>
                      </a:lnTo>
                      <a:lnTo>
                        <a:pt x="1585" y="4287"/>
                      </a:lnTo>
                      <a:lnTo>
                        <a:pt x="1500" y="4239"/>
                      </a:lnTo>
                      <a:lnTo>
                        <a:pt x="1417" y="4188"/>
                      </a:lnTo>
                      <a:lnTo>
                        <a:pt x="1338" y="4133"/>
                      </a:lnTo>
                      <a:lnTo>
                        <a:pt x="1260" y="4074"/>
                      </a:lnTo>
                      <a:lnTo>
                        <a:pt x="1186" y="4012"/>
                      </a:lnTo>
                      <a:lnTo>
                        <a:pt x="1115" y="3946"/>
                      </a:lnTo>
                      <a:lnTo>
                        <a:pt x="1047" y="3879"/>
                      </a:lnTo>
                      <a:lnTo>
                        <a:pt x="983" y="3807"/>
                      </a:lnTo>
                      <a:lnTo>
                        <a:pt x="923" y="3732"/>
                      </a:lnTo>
                      <a:lnTo>
                        <a:pt x="865" y="3655"/>
                      </a:lnTo>
                      <a:lnTo>
                        <a:pt x="812" y="3575"/>
                      </a:lnTo>
                      <a:lnTo>
                        <a:pt x="763" y="3492"/>
                      </a:lnTo>
                      <a:lnTo>
                        <a:pt x="718" y="3407"/>
                      </a:lnTo>
                      <a:lnTo>
                        <a:pt x="677" y="3320"/>
                      </a:lnTo>
                      <a:lnTo>
                        <a:pt x="641" y="3231"/>
                      </a:lnTo>
                      <a:lnTo>
                        <a:pt x="609" y="3139"/>
                      </a:lnTo>
                      <a:lnTo>
                        <a:pt x="581" y="3046"/>
                      </a:lnTo>
                      <a:lnTo>
                        <a:pt x="558" y="2951"/>
                      </a:lnTo>
                      <a:lnTo>
                        <a:pt x="540" y="2853"/>
                      </a:lnTo>
                      <a:lnTo>
                        <a:pt x="527" y="2755"/>
                      </a:lnTo>
                      <a:lnTo>
                        <a:pt x="519" y="2656"/>
                      </a:lnTo>
                      <a:lnTo>
                        <a:pt x="517" y="2555"/>
                      </a:lnTo>
                      <a:lnTo>
                        <a:pt x="519" y="2453"/>
                      </a:lnTo>
                      <a:lnTo>
                        <a:pt x="527" y="2353"/>
                      </a:lnTo>
                      <a:lnTo>
                        <a:pt x="540" y="2255"/>
                      </a:lnTo>
                      <a:lnTo>
                        <a:pt x="558" y="2158"/>
                      </a:lnTo>
                      <a:lnTo>
                        <a:pt x="581" y="2062"/>
                      </a:lnTo>
                      <a:lnTo>
                        <a:pt x="609" y="1969"/>
                      </a:lnTo>
                      <a:lnTo>
                        <a:pt x="641" y="1877"/>
                      </a:lnTo>
                      <a:lnTo>
                        <a:pt x="677" y="1788"/>
                      </a:lnTo>
                      <a:lnTo>
                        <a:pt x="718" y="1700"/>
                      </a:lnTo>
                      <a:lnTo>
                        <a:pt x="763" y="1615"/>
                      </a:lnTo>
                      <a:lnTo>
                        <a:pt x="812" y="1533"/>
                      </a:lnTo>
                      <a:lnTo>
                        <a:pt x="865" y="1453"/>
                      </a:lnTo>
                      <a:lnTo>
                        <a:pt x="923" y="1376"/>
                      </a:lnTo>
                      <a:lnTo>
                        <a:pt x="983" y="1301"/>
                      </a:lnTo>
                      <a:lnTo>
                        <a:pt x="1047" y="1229"/>
                      </a:lnTo>
                      <a:lnTo>
                        <a:pt x="1115" y="1161"/>
                      </a:lnTo>
                      <a:lnTo>
                        <a:pt x="1186" y="1096"/>
                      </a:lnTo>
                      <a:lnTo>
                        <a:pt x="1260" y="1034"/>
                      </a:lnTo>
                      <a:lnTo>
                        <a:pt x="1338" y="976"/>
                      </a:lnTo>
                      <a:lnTo>
                        <a:pt x="1417" y="920"/>
                      </a:lnTo>
                      <a:lnTo>
                        <a:pt x="1500" y="869"/>
                      </a:lnTo>
                      <a:lnTo>
                        <a:pt x="1585" y="822"/>
                      </a:lnTo>
                      <a:lnTo>
                        <a:pt x="1673" y="778"/>
                      </a:lnTo>
                      <a:lnTo>
                        <a:pt x="1764" y="738"/>
                      </a:lnTo>
                      <a:lnTo>
                        <a:pt x="1856" y="703"/>
                      </a:lnTo>
                      <a:lnTo>
                        <a:pt x="1951" y="672"/>
                      </a:lnTo>
                      <a:lnTo>
                        <a:pt x="2048" y="646"/>
                      </a:lnTo>
                      <a:lnTo>
                        <a:pt x="2146" y="624"/>
                      </a:lnTo>
                      <a:lnTo>
                        <a:pt x="2246" y="606"/>
                      </a:lnTo>
                      <a:lnTo>
                        <a:pt x="2348" y="594"/>
                      </a:lnTo>
                      <a:lnTo>
                        <a:pt x="2451" y="586"/>
                      </a:lnTo>
                      <a:lnTo>
                        <a:pt x="2556" y="584"/>
                      </a:lnTo>
                      <a:close/>
                      <a:moveTo>
                        <a:pt x="2556" y="1613"/>
                      </a:moveTo>
                      <a:lnTo>
                        <a:pt x="2606" y="1614"/>
                      </a:lnTo>
                      <a:lnTo>
                        <a:pt x="2655" y="1618"/>
                      </a:lnTo>
                      <a:lnTo>
                        <a:pt x="2704" y="1624"/>
                      </a:lnTo>
                      <a:lnTo>
                        <a:pt x="2752" y="1633"/>
                      </a:lnTo>
                      <a:lnTo>
                        <a:pt x="2799" y="1643"/>
                      </a:lnTo>
                      <a:lnTo>
                        <a:pt x="2845" y="1656"/>
                      </a:lnTo>
                      <a:lnTo>
                        <a:pt x="2890" y="1671"/>
                      </a:lnTo>
                      <a:lnTo>
                        <a:pt x="2934" y="1687"/>
                      </a:lnTo>
                      <a:lnTo>
                        <a:pt x="2977" y="1706"/>
                      </a:lnTo>
                      <a:lnTo>
                        <a:pt x="3019" y="1727"/>
                      </a:lnTo>
                      <a:lnTo>
                        <a:pt x="3059" y="1749"/>
                      </a:lnTo>
                      <a:lnTo>
                        <a:pt x="3099" y="1774"/>
                      </a:lnTo>
                      <a:lnTo>
                        <a:pt x="3137" y="1800"/>
                      </a:lnTo>
                      <a:lnTo>
                        <a:pt x="3174" y="1828"/>
                      </a:lnTo>
                      <a:lnTo>
                        <a:pt x="3210" y="1858"/>
                      </a:lnTo>
                      <a:lnTo>
                        <a:pt x="3243" y="1889"/>
                      </a:lnTo>
                      <a:lnTo>
                        <a:pt x="3276" y="1922"/>
                      </a:lnTo>
                      <a:lnTo>
                        <a:pt x="3307" y="1956"/>
                      </a:lnTo>
                      <a:lnTo>
                        <a:pt x="3335" y="1992"/>
                      </a:lnTo>
                      <a:lnTo>
                        <a:pt x="3363" y="2029"/>
                      </a:lnTo>
                      <a:lnTo>
                        <a:pt x="3388" y="2067"/>
                      </a:lnTo>
                      <a:lnTo>
                        <a:pt x="3412" y="2106"/>
                      </a:lnTo>
                      <a:lnTo>
                        <a:pt x="3433" y="2146"/>
                      </a:lnTo>
                      <a:lnTo>
                        <a:pt x="3453" y="2188"/>
                      </a:lnTo>
                      <a:lnTo>
                        <a:pt x="3470" y="2231"/>
                      </a:lnTo>
                      <a:lnTo>
                        <a:pt x="3486" y="2274"/>
                      </a:lnTo>
                      <a:lnTo>
                        <a:pt x="3499" y="2319"/>
                      </a:lnTo>
                      <a:lnTo>
                        <a:pt x="3510" y="2365"/>
                      </a:lnTo>
                      <a:lnTo>
                        <a:pt x="3518" y="2411"/>
                      </a:lnTo>
                      <a:lnTo>
                        <a:pt x="3524" y="2458"/>
                      </a:lnTo>
                      <a:lnTo>
                        <a:pt x="3528" y="2506"/>
                      </a:lnTo>
                      <a:lnTo>
                        <a:pt x="3529" y="2555"/>
                      </a:lnTo>
                      <a:lnTo>
                        <a:pt x="3528" y="2603"/>
                      </a:lnTo>
                      <a:lnTo>
                        <a:pt x="3524" y="2650"/>
                      </a:lnTo>
                      <a:lnTo>
                        <a:pt x="3518" y="2697"/>
                      </a:lnTo>
                      <a:lnTo>
                        <a:pt x="3510" y="2744"/>
                      </a:lnTo>
                      <a:lnTo>
                        <a:pt x="3499" y="2789"/>
                      </a:lnTo>
                      <a:lnTo>
                        <a:pt x="3486" y="2834"/>
                      </a:lnTo>
                      <a:lnTo>
                        <a:pt x="3470" y="2877"/>
                      </a:lnTo>
                      <a:lnTo>
                        <a:pt x="3453" y="2920"/>
                      </a:lnTo>
                      <a:lnTo>
                        <a:pt x="3433" y="2962"/>
                      </a:lnTo>
                      <a:lnTo>
                        <a:pt x="3412" y="3002"/>
                      </a:lnTo>
                      <a:lnTo>
                        <a:pt x="3388" y="3042"/>
                      </a:lnTo>
                      <a:lnTo>
                        <a:pt x="3363" y="3080"/>
                      </a:lnTo>
                      <a:lnTo>
                        <a:pt x="3335" y="3116"/>
                      </a:lnTo>
                      <a:lnTo>
                        <a:pt x="3307" y="3152"/>
                      </a:lnTo>
                      <a:lnTo>
                        <a:pt x="3276" y="3187"/>
                      </a:lnTo>
                      <a:lnTo>
                        <a:pt x="3243" y="3219"/>
                      </a:lnTo>
                      <a:lnTo>
                        <a:pt x="3210" y="3251"/>
                      </a:lnTo>
                      <a:lnTo>
                        <a:pt x="3174" y="3280"/>
                      </a:lnTo>
                      <a:lnTo>
                        <a:pt x="3137" y="3308"/>
                      </a:lnTo>
                      <a:lnTo>
                        <a:pt x="3099" y="3334"/>
                      </a:lnTo>
                      <a:lnTo>
                        <a:pt x="3059" y="3359"/>
                      </a:lnTo>
                      <a:lnTo>
                        <a:pt x="3019" y="3381"/>
                      </a:lnTo>
                      <a:lnTo>
                        <a:pt x="2977" y="3402"/>
                      </a:lnTo>
                      <a:lnTo>
                        <a:pt x="2934" y="3421"/>
                      </a:lnTo>
                      <a:lnTo>
                        <a:pt x="2890" y="3438"/>
                      </a:lnTo>
                      <a:lnTo>
                        <a:pt x="2845" y="3453"/>
                      </a:lnTo>
                      <a:lnTo>
                        <a:pt x="2799" y="3465"/>
                      </a:lnTo>
                      <a:lnTo>
                        <a:pt x="2752" y="3477"/>
                      </a:lnTo>
                      <a:lnTo>
                        <a:pt x="2704" y="3485"/>
                      </a:lnTo>
                      <a:lnTo>
                        <a:pt x="2655" y="3491"/>
                      </a:lnTo>
                      <a:lnTo>
                        <a:pt x="2606" y="3494"/>
                      </a:lnTo>
                      <a:lnTo>
                        <a:pt x="2556" y="3495"/>
                      </a:lnTo>
                      <a:lnTo>
                        <a:pt x="2506" y="3494"/>
                      </a:lnTo>
                      <a:lnTo>
                        <a:pt x="2456" y="3491"/>
                      </a:lnTo>
                      <a:lnTo>
                        <a:pt x="2408" y="3485"/>
                      </a:lnTo>
                      <a:lnTo>
                        <a:pt x="2360" y="3477"/>
                      </a:lnTo>
                      <a:lnTo>
                        <a:pt x="2313" y="3465"/>
                      </a:lnTo>
                      <a:lnTo>
                        <a:pt x="2266" y="3453"/>
                      </a:lnTo>
                      <a:lnTo>
                        <a:pt x="2221" y="3438"/>
                      </a:lnTo>
                      <a:lnTo>
                        <a:pt x="2178" y="3421"/>
                      </a:lnTo>
                      <a:lnTo>
                        <a:pt x="2135" y="3402"/>
                      </a:lnTo>
                      <a:lnTo>
                        <a:pt x="2093" y="3381"/>
                      </a:lnTo>
                      <a:lnTo>
                        <a:pt x="2052" y="3359"/>
                      </a:lnTo>
                      <a:lnTo>
                        <a:pt x="2012" y="3334"/>
                      </a:lnTo>
                      <a:lnTo>
                        <a:pt x="1974" y="3308"/>
                      </a:lnTo>
                      <a:lnTo>
                        <a:pt x="1937" y="3280"/>
                      </a:lnTo>
                      <a:lnTo>
                        <a:pt x="1902" y="3251"/>
                      </a:lnTo>
                      <a:lnTo>
                        <a:pt x="1868" y="3219"/>
                      </a:lnTo>
                      <a:lnTo>
                        <a:pt x="1835" y="3187"/>
                      </a:lnTo>
                      <a:lnTo>
                        <a:pt x="1805" y="3152"/>
                      </a:lnTo>
                      <a:lnTo>
                        <a:pt x="1776" y="3116"/>
                      </a:lnTo>
                      <a:lnTo>
                        <a:pt x="1749" y="3080"/>
                      </a:lnTo>
                      <a:lnTo>
                        <a:pt x="1724" y="3042"/>
                      </a:lnTo>
                      <a:lnTo>
                        <a:pt x="1700" y="3002"/>
                      </a:lnTo>
                      <a:lnTo>
                        <a:pt x="1679" y="2962"/>
                      </a:lnTo>
                      <a:lnTo>
                        <a:pt x="1659" y="2920"/>
                      </a:lnTo>
                      <a:lnTo>
                        <a:pt x="1641" y="2877"/>
                      </a:lnTo>
                      <a:lnTo>
                        <a:pt x="1626" y="2834"/>
                      </a:lnTo>
                      <a:lnTo>
                        <a:pt x="1613" y="2789"/>
                      </a:lnTo>
                      <a:lnTo>
                        <a:pt x="1602" y="2744"/>
                      </a:lnTo>
                      <a:lnTo>
                        <a:pt x="1593" y="2697"/>
                      </a:lnTo>
                      <a:lnTo>
                        <a:pt x="1587" y="2650"/>
                      </a:lnTo>
                      <a:lnTo>
                        <a:pt x="1584" y="2603"/>
                      </a:lnTo>
                      <a:lnTo>
                        <a:pt x="1583" y="2555"/>
                      </a:lnTo>
                      <a:lnTo>
                        <a:pt x="1584" y="2506"/>
                      </a:lnTo>
                      <a:lnTo>
                        <a:pt x="1587" y="2458"/>
                      </a:lnTo>
                      <a:lnTo>
                        <a:pt x="1593" y="2411"/>
                      </a:lnTo>
                      <a:lnTo>
                        <a:pt x="1602" y="2365"/>
                      </a:lnTo>
                      <a:lnTo>
                        <a:pt x="1613" y="2319"/>
                      </a:lnTo>
                      <a:lnTo>
                        <a:pt x="1626" y="2274"/>
                      </a:lnTo>
                      <a:lnTo>
                        <a:pt x="1641" y="2231"/>
                      </a:lnTo>
                      <a:lnTo>
                        <a:pt x="1659" y="2188"/>
                      </a:lnTo>
                      <a:lnTo>
                        <a:pt x="1679" y="2146"/>
                      </a:lnTo>
                      <a:lnTo>
                        <a:pt x="1700" y="2106"/>
                      </a:lnTo>
                      <a:lnTo>
                        <a:pt x="1724" y="2067"/>
                      </a:lnTo>
                      <a:lnTo>
                        <a:pt x="1749" y="2029"/>
                      </a:lnTo>
                      <a:lnTo>
                        <a:pt x="1776" y="1992"/>
                      </a:lnTo>
                      <a:lnTo>
                        <a:pt x="1805" y="1956"/>
                      </a:lnTo>
                      <a:lnTo>
                        <a:pt x="1835" y="1922"/>
                      </a:lnTo>
                      <a:lnTo>
                        <a:pt x="1868" y="1889"/>
                      </a:lnTo>
                      <a:lnTo>
                        <a:pt x="1902" y="1858"/>
                      </a:lnTo>
                      <a:lnTo>
                        <a:pt x="1937" y="1828"/>
                      </a:lnTo>
                      <a:lnTo>
                        <a:pt x="1974" y="1800"/>
                      </a:lnTo>
                      <a:lnTo>
                        <a:pt x="2012" y="1774"/>
                      </a:lnTo>
                      <a:lnTo>
                        <a:pt x="2052" y="1749"/>
                      </a:lnTo>
                      <a:lnTo>
                        <a:pt x="2093" y="1727"/>
                      </a:lnTo>
                      <a:lnTo>
                        <a:pt x="2135" y="1706"/>
                      </a:lnTo>
                      <a:lnTo>
                        <a:pt x="2178" y="1687"/>
                      </a:lnTo>
                      <a:lnTo>
                        <a:pt x="2221" y="1671"/>
                      </a:lnTo>
                      <a:lnTo>
                        <a:pt x="2266" y="1656"/>
                      </a:lnTo>
                      <a:lnTo>
                        <a:pt x="2313" y="1643"/>
                      </a:lnTo>
                      <a:lnTo>
                        <a:pt x="2360" y="1633"/>
                      </a:lnTo>
                      <a:lnTo>
                        <a:pt x="2408" y="1624"/>
                      </a:lnTo>
                      <a:lnTo>
                        <a:pt x="2456" y="1618"/>
                      </a:lnTo>
                      <a:lnTo>
                        <a:pt x="2506" y="1614"/>
                      </a:lnTo>
                      <a:lnTo>
                        <a:pt x="2556" y="1613"/>
                      </a:lnTo>
                      <a:close/>
                      <a:moveTo>
                        <a:pt x="0" y="2154"/>
                      </a:moveTo>
                      <a:lnTo>
                        <a:pt x="0" y="2852"/>
                      </a:lnTo>
                      <a:lnTo>
                        <a:pt x="549" y="2903"/>
                      </a:lnTo>
                      <a:lnTo>
                        <a:pt x="541" y="2860"/>
                      </a:lnTo>
                      <a:lnTo>
                        <a:pt x="534" y="2817"/>
                      </a:lnTo>
                      <a:lnTo>
                        <a:pt x="529" y="2774"/>
                      </a:lnTo>
                      <a:lnTo>
                        <a:pt x="525" y="2731"/>
                      </a:lnTo>
                      <a:lnTo>
                        <a:pt x="521" y="2687"/>
                      </a:lnTo>
                      <a:lnTo>
                        <a:pt x="519" y="2643"/>
                      </a:lnTo>
                      <a:lnTo>
                        <a:pt x="517" y="2599"/>
                      </a:lnTo>
                      <a:lnTo>
                        <a:pt x="517" y="2555"/>
                      </a:lnTo>
                      <a:lnTo>
                        <a:pt x="517" y="2522"/>
                      </a:lnTo>
                      <a:lnTo>
                        <a:pt x="518" y="2490"/>
                      </a:lnTo>
                      <a:lnTo>
                        <a:pt x="519" y="2458"/>
                      </a:lnTo>
                      <a:lnTo>
                        <a:pt x="521" y="2427"/>
                      </a:lnTo>
                      <a:lnTo>
                        <a:pt x="523" y="2395"/>
                      </a:lnTo>
                      <a:lnTo>
                        <a:pt x="526" y="2363"/>
                      </a:lnTo>
                      <a:lnTo>
                        <a:pt x="529" y="2332"/>
                      </a:lnTo>
                      <a:lnTo>
                        <a:pt x="533" y="2301"/>
                      </a:lnTo>
                      <a:lnTo>
                        <a:pt x="537" y="2269"/>
                      </a:lnTo>
                      <a:lnTo>
                        <a:pt x="543" y="2238"/>
                      </a:lnTo>
                      <a:lnTo>
                        <a:pt x="548" y="2208"/>
                      </a:lnTo>
                      <a:lnTo>
                        <a:pt x="554" y="2177"/>
                      </a:lnTo>
                      <a:lnTo>
                        <a:pt x="561" y="2147"/>
                      </a:lnTo>
                      <a:lnTo>
                        <a:pt x="567" y="2117"/>
                      </a:lnTo>
                      <a:lnTo>
                        <a:pt x="575" y="2087"/>
                      </a:lnTo>
                      <a:lnTo>
                        <a:pt x="582" y="2056"/>
                      </a:lnTo>
                      <a:lnTo>
                        <a:pt x="0" y="2154"/>
                      </a:lnTo>
                      <a:close/>
                      <a:moveTo>
                        <a:pt x="853" y="3636"/>
                      </a:moveTo>
                      <a:lnTo>
                        <a:pt x="465" y="4074"/>
                      </a:lnTo>
                      <a:lnTo>
                        <a:pt x="987" y="4598"/>
                      </a:lnTo>
                      <a:lnTo>
                        <a:pt x="1470" y="4222"/>
                      </a:lnTo>
                      <a:lnTo>
                        <a:pt x="1424" y="4193"/>
                      </a:lnTo>
                      <a:lnTo>
                        <a:pt x="1379" y="4162"/>
                      </a:lnTo>
                      <a:lnTo>
                        <a:pt x="1335" y="4132"/>
                      </a:lnTo>
                      <a:lnTo>
                        <a:pt x="1293" y="4100"/>
                      </a:lnTo>
                      <a:lnTo>
                        <a:pt x="1251" y="4066"/>
                      </a:lnTo>
                      <a:lnTo>
                        <a:pt x="1209" y="4032"/>
                      </a:lnTo>
                      <a:lnTo>
                        <a:pt x="1169" y="3996"/>
                      </a:lnTo>
                      <a:lnTo>
                        <a:pt x="1130" y="3961"/>
                      </a:lnTo>
                      <a:lnTo>
                        <a:pt x="1091" y="3923"/>
                      </a:lnTo>
                      <a:lnTo>
                        <a:pt x="1054" y="3885"/>
                      </a:lnTo>
                      <a:lnTo>
                        <a:pt x="1018" y="3846"/>
                      </a:lnTo>
                      <a:lnTo>
                        <a:pt x="983" y="3805"/>
                      </a:lnTo>
                      <a:lnTo>
                        <a:pt x="948" y="3764"/>
                      </a:lnTo>
                      <a:lnTo>
                        <a:pt x="916" y="3722"/>
                      </a:lnTo>
                      <a:lnTo>
                        <a:pt x="884" y="3680"/>
                      </a:lnTo>
                      <a:lnTo>
                        <a:pt x="853" y="3636"/>
                      </a:lnTo>
                      <a:close/>
                      <a:moveTo>
                        <a:pt x="2100" y="4475"/>
                      </a:moveTo>
                      <a:lnTo>
                        <a:pt x="2207" y="5121"/>
                      </a:lnTo>
                      <a:lnTo>
                        <a:pt x="2905" y="5121"/>
                      </a:lnTo>
                      <a:lnTo>
                        <a:pt x="2958" y="4487"/>
                      </a:lnTo>
                      <a:lnTo>
                        <a:pt x="2908" y="4495"/>
                      </a:lnTo>
                      <a:lnTo>
                        <a:pt x="2859" y="4503"/>
                      </a:lnTo>
                      <a:lnTo>
                        <a:pt x="2810" y="4510"/>
                      </a:lnTo>
                      <a:lnTo>
                        <a:pt x="2760" y="4515"/>
                      </a:lnTo>
                      <a:lnTo>
                        <a:pt x="2709" y="4519"/>
                      </a:lnTo>
                      <a:lnTo>
                        <a:pt x="2659" y="4522"/>
                      </a:lnTo>
                      <a:lnTo>
                        <a:pt x="2608" y="4525"/>
                      </a:lnTo>
                      <a:lnTo>
                        <a:pt x="2556" y="4526"/>
                      </a:lnTo>
                      <a:lnTo>
                        <a:pt x="2497" y="4525"/>
                      </a:lnTo>
                      <a:lnTo>
                        <a:pt x="2439" y="4521"/>
                      </a:lnTo>
                      <a:lnTo>
                        <a:pt x="2382" y="4518"/>
                      </a:lnTo>
                      <a:lnTo>
                        <a:pt x="2325" y="4512"/>
                      </a:lnTo>
                      <a:lnTo>
                        <a:pt x="2267" y="4505"/>
                      </a:lnTo>
                      <a:lnTo>
                        <a:pt x="2211" y="4497"/>
                      </a:lnTo>
                      <a:lnTo>
                        <a:pt x="2155" y="4487"/>
                      </a:lnTo>
                      <a:lnTo>
                        <a:pt x="2100" y="4475"/>
                      </a:lnTo>
                      <a:close/>
                      <a:moveTo>
                        <a:pt x="3641" y="4221"/>
                      </a:moveTo>
                      <a:lnTo>
                        <a:pt x="4125" y="4598"/>
                      </a:lnTo>
                      <a:lnTo>
                        <a:pt x="4648" y="4074"/>
                      </a:lnTo>
                      <a:lnTo>
                        <a:pt x="4259" y="3635"/>
                      </a:lnTo>
                      <a:lnTo>
                        <a:pt x="4228" y="3679"/>
                      </a:lnTo>
                      <a:lnTo>
                        <a:pt x="4196" y="3722"/>
                      </a:lnTo>
                      <a:lnTo>
                        <a:pt x="4163" y="3764"/>
                      </a:lnTo>
                      <a:lnTo>
                        <a:pt x="4129" y="3805"/>
                      </a:lnTo>
                      <a:lnTo>
                        <a:pt x="4094" y="3845"/>
                      </a:lnTo>
                      <a:lnTo>
                        <a:pt x="4058" y="3884"/>
                      </a:lnTo>
                      <a:lnTo>
                        <a:pt x="4020" y="3923"/>
                      </a:lnTo>
                      <a:lnTo>
                        <a:pt x="3982" y="3960"/>
                      </a:lnTo>
                      <a:lnTo>
                        <a:pt x="3942" y="3996"/>
                      </a:lnTo>
                      <a:lnTo>
                        <a:pt x="3902" y="4031"/>
                      </a:lnTo>
                      <a:lnTo>
                        <a:pt x="3862" y="4066"/>
                      </a:lnTo>
                      <a:lnTo>
                        <a:pt x="3819" y="4099"/>
                      </a:lnTo>
                      <a:lnTo>
                        <a:pt x="3776" y="4132"/>
                      </a:lnTo>
                      <a:lnTo>
                        <a:pt x="3732" y="4162"/>
                      </a:lnTo>
                      <a:lnTo>
                        <a:pt x="3687" y="4192"/>
                      </a:lnTo>
                      <a:lnTo>
                        <a:pt x="3641" y="4221"/>
                      </a:lnTo>
                      <a:close/>
                      <a:moveTo>
                        <a:pt x="4567" y="2883"/>
                      </a:moveTo>
                      <a:lnTo>
                        <a:pt x="5055" y="2794"/>
                      </a:lnTo>
                      <a:lnTo>
                        <a:pt x="5055" y="2154"/>
                      </a:lnTo>
                      <a:lnTo>
                        <a:pt x="4764" y="2095"/>
                      </a:lnTo>
                      <a:lnTo>
                        <a:pt x="4529" y="2056"/>
                      </a:lnTo>
                      <a:lnTo>
                        <a:pt x="4544" y="2117"/>
                      </a:lnTo>
                      <a:lnTo>
                        <a:pt x="4557" y="2177"/>
                      </a:lnTo>
                      <a:lnTo>
                        <a:pt x="4569" y="2238"/>
                      </a:lnTo>
                      <a:lnTo>
                        <a:pt x="4578" y="2301"/>
                      </a:lnTo>
                      <a:lnTo>
                        <a:pt x="4585" y="2363"/>
                      </a:lnTo>
                      <a:lnTo>
                        <a:pt x="4591" y="2427"/>
                      </a:lnTo>
                      <a:lnTo>
                        <a:pt x="4592" y="2458"/>
                      </a:lnTo>
                      <a:lnTo>
                        <a:pt x="4594" y="2490"/>
                      </a:lnTo>
                      <a:lnTo>
                        <a:pt x="4595" y="2522"/>
                      </a:lnTo>
                      <a:lnTo>
                        <a:pt x="4595" y="2555"/>
                      </a:lnTo>
                      <a:lnTo>
                        <a:pt x="4594" y="2597"/>
                      </a:lnTo>
                      <a:lnTo>
                        <a:pt x="4593" y="2638"/>
                      </a:lnTo>
                      <a:lnTo>
                        <a:pt x="4591" y="2679"/>
                      </a:lnTo>
                      <a:lnTo>
                        <a:pt x="4588" y="2720"/>
                      </a:lnTo>
                      <a:lnTo>
                        <a:pt x="4584" y="2761"/>
                      </a:lnTo>
                      <a:lnTo>
                        <a:pt x="4579" y="2802"/>
                      </a:lnTo>
                      <a:lnTo>
                        <a:pt x="4573" y="2843"/>
                      </a:lnTo>
                      <a:lnTo>
                        <a:pt x="4567" y="2883"/>
                      </a:lnTo>
                      <a:close/>
                      <a:moveTo>
                        <a:pt x="4235" y="1437"/>
                      </a:moveTo>
                      <a:lnTo>
                        <a:pt x="4532" y="990"/>
                      </a:lnTo>
                      <a:lnTo>
                        <a:pt x="4067" y="466"/>
                      </a:lnTo>
                      <a:lnTo>
                        <a:pt x="3613" y="870"/>
                      </a:lnTo>
                      <a:lnTo>
                        <a:pt x="3659" y="898"/>
                      </a:lnTo>
                      <a:lnTo>
                        <a:pt x="3703" y="928"/>
                      </a:lnTo>
                      <a:lnTo>
                        <a:pt x="3748" y="957"/>
                      </a:lnTo>
                      <a:lnTo>
                        <a:pt x="3791" y="988"/>
                      </a:lnTo>
                      <a:lnTo>
                        <a:pt x="3833" y="1020"/>
                      </a:lnTo>
                      <a:lnTo>
                        <a:pt x="3875" y="1053"/>
                      </a:lnTo>
                      <a:lnTo>
                        <a:pt x="3915" y="1087"/>
                      </a:lnTo>
                      <a:lnTo>
                        <a:pt x="3955" y="1123"/>
                      </a:lnTo>
                      <a:lnTo>
                        <a:pt x="3993" y="1159"/>
                      </a:lnTo>
                      <a:lnTo>
                        <a:pt x="4030" y="1196"/>
                      </a:lnTo>
                      <a:lnTo>
                        <a:pt x="4067" y="1234"/>
                      </a:lnTo>
                      <a:lnTo>
                        <a:pt x="4103" y="1272"/>
                      </a:lnTo>
                      <a:lnTo>
                        <a:pt x="4137" y="1312"/>
                      </a:lnTo>
                      <a:lnTo>
                        <a:pt x="4170" y="1353"/>
                      </a:lnTo>
                      <a:lnTo>
                        <a:pt x="4203" y="1395"/>
                      </a:lnTo>
                      <a:lnTo>
                        <a:pt x="4235" y="1437"/>
                      </a:lnTo>
                      <a:close/>
                      <a:moveTo>
                        <a:pt x="2956" y="622"/>
                      </a:moveTo>
                      <a:lnTo>
                        <a:pt x="2905" y="0"/>
                      </a:lnTo>
                      <a:lnTo>
                        <a:pt x="2207" y="0"/>
                      </a:lnTo>
                      <a:lnTo>
                        <a:pt x="2103" y="633"/>
                      </a:lnTo>
                      <a:lnTo>
                        <a:pt x="2157" y="622"/>
                      </a:lnTo>
                      <a:lnTo>
                        <a:pt x="2213" y="611"/>
                      </a:lnTo>
                      <a:lnTo>
                        <a:pt x="2268" y="603"/>
                      </a:lnTo>
                      <a:lnTo>
                        <a:pt x="2326" y="596"/>
                      </a:lnTo>
                      <a:lnTo>
                        <a:pt x="2383" y="591"/>
                      </a:lnTo>
                      <a:lnTo>
                        <a:pt x="2440" y="587"/>
                      </a:lnTo>
                      <a:lnTo>
                        <a:pt x="2497" y="584"/>
                      </a:lnTo>
                      <a:lnTo>
                        <a:pt x="2556" y="584"/>
                      </a:lnTo>
                      <a:lnTo>
                        <a:pt x="2607" y="584"/>
                      </a:lnTo>
                      <a:lnTo>
                        <a:pt x="2658" y="586"/>
                      </a:lnTo>
                      <a:lnTo>
                        <a:pt x="2709" y="589"/>
                      </a:lnTo>
                      <a:lnTo>
                        <a:pt x="2759" y="593"/>
                      </a:lnTo>
                      <a:lnTo>
                        <a:pt x="2809" y="599"/>
                      </a:lnTo>
                      <a:lnTo>
                        <a:pt x="2858" y="605"/>
                      </a:lnTo>
                      <a:lnTo>
                        <a:pt x="2907" y="613"/>
                      </a:lnTo>
                      <a:lnTo>
                        <a:pt x="2956" y="622"/>
                      </a:lnTo>
                      <a:close/>
                      <a:moveTo>
                        <a:pt x="1539" y="847"/>
                      </a:moveTo>
                      <a:lnTo>
                        <a:pt x="1045" y="408"/>
                      </a:lnTo>
                      <a:lnTo>
                        <a:pt x="522" y="932"/>
                      </a:lnTo>
                      <a:lnTo>
                        <a:pt x="895" y="1412"/>
                      </a:lnTo>
                      <a:lnTo>
                        <a:pt x="928" y="1370"/>
                      </a:lnTo>
                      <a:lnTo>
                        <a:pt x="961" y="1328"/>
                      </a:lnTo>
                      <a:lnTo>
                        <a:pt x="996" y="1287"/>
                      </a:lnTo>
                      <a:lnTo>
                        <a:pt x="1032" y="1247"/>
                      </a:lnTo>
                      <a:lnTo>
                        <a:pt x="1069" y="1208"/>
                      </a:lnTo>
                      <a:lnTo>
                        <a:pt x="1107" y="1170"/>
                      </a:lnTo>
                      <a:lnTo>
                        <a:pt x="1145" y="1132"/>
                      </a:lnTo>
                      <a:lnTo>
                        <a:pt x="1185" y="1096"/>
                      </a:lnTo>
                      <a:lnTo>
                        <a:pt x="1226" y="1062"/>
                      </a:lnTo>
                      <a:lnTo>
                        <a:pt x="1268" y="1028"/>
                      </a:lnTo>
                      <a:lnTo>
                        <a:pt x="1311" y="995"/>
                      </a:lnTo>
                      <a:lnTo>
                        <a:pt x="1355" y="963"/>
                      </a:lnTo>
                      <a:lnTo>
                        <a:pt x="1399" y="933"/>
                      </a:lnTo>
                      <a:lnTo>
                        <a:pt x="1445" y="903"/>
                      </a:lnTo>
                      <a:lnTo>
                        <a:pt x="1491" y="874"/>
                      </a:lnTo>
                      <a:lnTo>
                        <a:pt x="1539" y="84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07"/>
                <p:cNvSpPr>
                  <a:spLocks noEditPoints="1"/>
                </p:cNvSpPr>
                <p:nvPr/>
              </p:nvSpPr>
              <p:spPr bwMode="auto">
                <a:xfrm>
                  <a:off x="2799" y="920"/>
                  <a:ext cx="203" cy="204"/>
                </a:xfrm>
                <a:custGeom>
                  <a:avLst/>
                  <a:gdLst>
                    <a:gd name="T0" fmla="*/ 0 w 5055"/>
                    <a:gd name="T1" fmla="*/ 0 h 5121"/>
                    <a:gd name="T2" fmla="*/ 0 w 5055"/>
                    <a:gd name="T3" fmla="*/ 0 h 5121"/>
                    <a:gd name="T4" fmla="*/ 0 w 5055"/>
                    <a:gd name="T5" fmla="*/ 0 h 5121"/>
                    <a:gd name="T6" fmla="*/ 0 w 5055"/>
                    <a:gd name="T7" fmla="*/ 0 h 5121"/>
                    <a:gd name="T8" fmla="*/ 0 w 5055"/>
                    <a:gd name="T9" fmla="*/ 0 h 5121"/>
                    <a:gd name="T10" fmla="*/ 0 w 5055"/>
                    <a:gd name="T11" fmla="*/ 0 h 5121"/>
                    <a:gd name="T12" fmla="*/ 0 w 5055"/>
                    <a:gd name="T13" fmla="*/ 0 h 5121"/>
                    <a:gd name="T14" fmla="*/ 0 w 5055"/>
                    <a:gd name="T15" fmla="*/ 0 h 5121"/>
                    <a:gd name="T16" fmla="*/ 0 w 5055"/>
                    <a:gd name="T17" fmla="*/ 0 h 5121"/>
                    <a:gd name="T18" fmla="*/ 0 w 5055"/>
                    <a:gd name="T19" fmla="*/ 0 h 5121"/>
                    <a:gd name="T20" fmla="*/ 0 w 5055"/>
                    <a:gd name="T21" fmla="*/ 0 h 5121"/>
                    <a:gd name="T22" fmla="*/ 0 w 5055"/>
                    <a:gd name="T23" fmla="*/ 0 h 5121"/>
                    <a:gd name="T24" fmla="*/ 0 w 5055"/>
                    <a:gd name="T25" fmla="*/ 0 h 5121"/>
                    <a:gd name="T26" fmla="*/ 0 w 5055"/>
                    <a:gd name="T27" fmla="*/ 0 h 5121"/>
                    <a:gd name="T28" fmla="*/ 0 w 5055"/>
                    <a:gd name="T29" fmla="*/ 0 h 5121"/>
                    <a:gd name="T30" fmla="*/ 0 w 5055"/>
                    <a:gd name="T31" fmla="*/ 0 h 5121"/>
                    <a:gd name="T32" fmla="*/ 0 w 5055"/>
                    <a:gd name="T33" fmla="*/ 0 h 5121"/>
                    <a:gd name="T34" fmla="*/ 0 w 5055"/>
                    <a:gd name="T35" fmla="*/ 0 h 5121"/>
                    <a:gd name="T36" fmla="*/ 0 w 5055"/>
                    <a:gd name="T37" fmla="*/ 0 h 5121"/>
                    <a:gd name="T38" fmla="*/ 0 w 5055"/>
                    <a:gd name="T39" fmla="*/ 0 h 5121"/>
                    <a:gd name="T40" fmla="*/ 0 w 5055"/>
                    <a:gd name="T41" fmla="*/ 0 h 5121"/>
                    <a:gd name="T42" fmla="*/ 0 w 5055"/>
                    <a:gd name="T43" fmla="*/ 0 h 5121"/>
                    <a:gd name="T44" fmla="*/ 0 w 5055"/>
                    <a:gd name="T45" fmla="*/ 0 h 5121"/>
                    <a:gd name="T46" fmla="*/ 0 w 5055"/>
                    <a:gd name="T47" fmla="*/ 0 h 5121"/>
                    <a:gd name="T48" fmla="*/ 0 w 5055"/>
                    <a:gd name="T49" fmla="*/ 0 h 5121"/>
                    <a:gd name="T50" fmla="*/ 0 w 5055"/>
                    <a:gd name="T51" fmla="*/ 0 h 5121"/>
                    <a:gd name="T52" fmla="*/ 0 w 5055"/>
                    <a:gd name="T53" fmla="*/ 0 h 5121"/>
                    <a:gd name="T54" fmla="*/ 0 w 5055"/>
                    <a:gd name="T55" fmla="*/ 0 h 5121"/>
                    <a:gd name="T56" fmla="*/ 0 w 5055"/>
                    <a:gd name="T57" fmla="*/ 0 h 5121"/>
                    <a:gd name="T58" fmla="*/ 0 w 5055"/>
                    <a:gd name="T59" fmla="*/ 0 h 5121"/>
                    <a:gd name="T60" fmla="*/ 0 w 5055"/>
                    <a:gd name="T61" fmla="*/ 0 h 5121"/>
                    <a:gd name="T62" fmla="*/ 0 w 5055"/>
                    <a:gd name="T63" fmla="*/ 0 h 5121"/>
                    <a:gd name="T64" fmla="*/ 0 w 5055"/>
                    <a:gd name="T65" fmla="*/ 0 h 5121"/>
                    <a:gd name="T66" fmla="*/ 0 w 5055"/>
                    <a:gd name="T67" fmla="*/ 0 h 5121"/>
                    <a:gd name="T68" fmla="*/ 0 w 5055"/>
                    <a:gd name="T69" fmla="*/ 0 h 5121"/>
                    <a:gd name="T70" fmla="*/ 0 w 5055"/>
                    <a:gd name="T71" fmla="*/ 0 h 5121"/>
                    <a:gd name="T72" fmla="*/ 0 w 5055"/>
                    <a:gd name="T73" fmla="*/ 0 h 5121"/>
                    <a:gd name="T74" fmla="*/ 0 w 5055"/>
                    <a:gd name="T75" fmla="*/ 0 h 5121"/>
                    <a:gd name="T76" fmla="*/ 0 w 5055"/>
                    <a:gd name="T77" fmla="*/ 0 h 5121"/>
                    <a:gd name="T78" fmla="*/ 0 w 5055"/>
                    <a:gd name="T79" fmla="*/ 0 h 5121"/>
                    <a:gd name="T80" fmla="*/ 0 w 5055"/>
                    <a:gd name="T81" fmla="*/ 0 h 5121"/>
                    <a:gd name="T82" fmla="*/ 0 w 5055"/>
                    <a:gd name="T83" fmla="*/ 0 h 5121"/>
                    <a:gd name="T84" fmla="*/ 0 w 5055"/>
                    <a:gd name="T85" fmla="*/ 0 h 5121"/>
                    <a:gd name="T86" fmla="*/ 0 w 5055"/>
                    <a:gd name="T87" fmla="*/ 0 h 5121"/>
                    <a:gd name="T88" fmla="*/ 0 w 5055"/>
                    <a:gd name="T89" fmla="*/ 0 h 5121"/>
                    <a:gd name="T90" fmla="*/ 0 w 5055"/>
                    <a:gd name="T91" fmla="*/ 0 h 5121"/>
                    <a:gd name="T92" fmla="*/ 0 w 5055"/>
                    <a:gd name="T93" fmla="*/ 0 h 5121"/>
                    <a:gd name="T94" fmla="*/ 0 w 5055"/>
                    <a:gd name="T95" fmla="*/ 0 h 5121"/>
                    <a:gd name="T96" fmla="*/ 0 w 5055"/>
                    <a:gd name="T97" fmla="*/ 0 h 5121"/>
                    <a:gd name="T98" fmla="*/ 0 w 5055"/>
                    <a:gd name="T99" fmla="*/ 0 h 5121"/>
                    <a:gd name="T100" fmla="*/ 0 w 5055"/>
                    <a:gd name="T101" fmla="*/ 0 h 5121"/>
                    <a:gd name="T102" fmla="*/ 0 w 5055"/>
                    <a:gd name="T103" fmla="*/ 0 h 5121"/>
                    <a:gd name="T104" fmla="*/ 0 w 5055"/>
                    <a:gd name="T105" fmla="*/ 0 h 5121"/>
                    <a:gd name="T106" fmla="*/ 0 w 5055"/>
                    <a:gd name="T107" fmla="*/ 0 h 5121"/>
                    <a:gd name="T108" fmla="*/ 0 w 5055"/>
                    <a:gd name="T109" fmla="*/ 0 h 5121"/>
                    <a:gd name="T110" fmla="*/ 0 w 5055"/>
                    <a:gd name="T111" fmla="*/ 0 h 5121"/>
                    <a:gd name="T112" fmla="*/ 0 w 5055"/>
                    <a:gd name="T113" fmla="*/ 0 h 5121"/>
                    <a:gd name="T114" fmla="*/ 0 w 5055"/>
                    <a:gd name="T115" fmla="*/ 0 h 5121"/>
                    <a:gd name="T116" fmla="*/ 0 w 5055"/>
                    <a:gd name="T117" fmla="*/ 0 h 5121"/>
                    <a:gd name="T118" fmla="*/ 0 w 5055"/>
                    <a:gd name="T119" fmla="*/ 0 h 5121"/>
                    <a:gd name="T120" fmla="*/ 0 w 5055"/>
                    <a:gd name="T121" fmla="*/ 0 h 512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5055"/>
                    <a:gd name="T184" fmla="*/ 0 h 5121"/>
                    <a:gd name="T185" fmla="*/ 5055 w 5055"/>
                    <a:gd name="T186" fmla="*/ 5121 h 512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5055" h="5121">
                      <a:moveTo>
                        <a:pt x="2556" y="582"/>
                      </a:moveTo>
                      <a:lnTo>
                        <a:pt x="2661" y="585"/>
                      </a:lnTo>
                      <a:lnTo>
                        <a:pt x="2764" y="593"/>
                      </a:lnTo>
                      <a:lnTo>
                        <a:pt x="2865" y="606"/>
                      </a:lnTo>
                      <a:lnTo>
                        <a:pt x="2965" y="623"/>
                      </a:lnTo>
                      <a:lnTo>
                        <a:pt x="3063" y="645"/>
                      </a:lnTo>
                      <a:lnTo>
                        <a:pt x="3161" y="671"/>
                      </a:lnTo>
                      <a:lnTo>
                        <a:pt x="3256" y="703"/>
                      </a:lnTo>
                      <a:lnTo>
                        <a:pt x="3348" y="738"/>
                      </a:lnTo>
                      <a:lnTo>
                        <a:pt x="3437" y="778"/>
                      </a:lnTo>
                      <a:lnTo>
                        <a:pt x="3525" y="821"/>
                      </a:lnTo>
                      <a:lnTo>
                        <a:pt x="3611" y="869"/>
                      </a:lnTo>
                      <a:lnTo>
                        <a:pt x="3694" y="920"/>
                      </a:lnTo>
                      <a:lnTo>
                        <a:pt x="3774" y="975"/>
                      </a:lnTo>
                      <a:lnTo>
                        <a:pt x="3851" y="1034"/>
                      </a:lnTo>
                      <a:lnTo>
                        <a:pt x="3925" y="1095"/>
                      </a:lnTo>
                      <a:lnTo>
                        <a:pt x="3996" y="1161"/>
                      </a:lnTo>
                      <a:lnTo>
                        <a:pt x="4064" y="1229"/>
                      </a:lnTo>
                      <a:lnTo>
                        <a:pt x="4128" y="1301"/>
                      </a:lnTo>
                      <a:lnTo>
                        <a:pt x="4189" y="1375"/>
                      </a:lnTo>
                      <a:lnTo>
                        <a:pt x="4246" y="1452"/>
                      </a:lnTo>
                      <a:lnTo>
                        <a:pt x="4299" y="1532"/>
                      </a:lnTo>
                      <a:lnTo>
                        <a:pt x="4348" y="1615"/>
                      </a:lnTo>
                      <a:lnTo>
                        <a:pt x="4393" y="1700"/>
                      </a:lnTo>
                      <a:lnTo>
                        <a:pt x="4434" y="1787"/>
                      </a:lnTo>
                      <a:lnTo>
                        <a:pt x="4471" y="1877"/>
                      </a:lnTo>
                      <a:lnTo>
                        <a:pt x="4503" y="1968"/>
                      </a:lnTo>
                      <a:lnTo>
                        <a:pt x="4531" y="2062"/>
                      </a:lnTo>
                      <a:lnTo>
                        <a:pt x="4553" y="2157"/>
                      </a:lnTo>
                      <a:lnTo>
                        <a:pt x="4572" y="2254"/>
                      </a:lnTo>
                      <a:lnTo>
                        <a:pt x="4585" y="2353"/>
                      </a:lnTo>
                      <a:lnTo>
                        <a:pt x="4592" y="2453"/>
                      </a:lnTo>
                      <a:lnTo>
                        <a:pt x="4595" y="2553"/>
                      </a:lnTo>
                      <a:lnTo>
                        <a:pt x="4592" y="2655"/>
                      </a:lnTo>
                      <a:lnTo>
                        <a:pt x="4585" y="2755"/>
                      </a:lnTo>
                      <a:lnTo>
                        <a:pt x="4572" y="2853"/>
                      </a:lnTo>
                      <a:lnTo>
                        <a:pt x="4553" y="2950"/>
                      </a:lnTo>
                      <a:lnTo>
                        <a:pt x="4531" y="3045"/>
                      </a:lnTo>
                      <a:lnTo>
                        <a:pt x="4503" y="3139"/>
                      </a:lnTo>
                      <a:lnTo>
                        <a:pt x="4471" y="3231"/>
                      </a:lnTo>
                      <a:lnTo>
                        <a:pt x="4434" y="3320"/>
                      </a:lnTo>
                      <a:lnTo>
                        <a:pt x="4393" y="3407"/>
                      </a:lnTo>
                      <a:lnTo>
                        <a:pt x="4348" y="3492"/>
                      </a:lnTo>
                      <a:lnTo>
                        <a:pt x="4299" y="3575"/>
                      </a:lnTo>
                      <a:lnTo>
                        <a:pt x="4246" y="3654"/>
                      </a:lnTo>
                      <a:lnTo>
                        <a:pt x="4189" y="3732"/>
                      </a:lnTo>
                      <a:lnTo>
                        <a:pt x="4128" y="3806"/>
                      </a:lnTo>
                      <a:lnTo>
                        <a:pt x="4064" y="3877"/>
                      </a:lnTo>
                      <a:lnTo>
                        <a:pt x="3996" y="3946"/>
                      </a:lnTo>
                      <a:lnTo>
                        <a:pt x="3925" y="4011"/>
                      </a:lnTo>
                      <a:lnTo>
                        <a:pt x="3851" y="4074"/>
                      </a:lnTo>
                      <a:lnTo>
                        <a:pt x="3774" y="4132"/>
                      </a:lnTo>
                      <a:lnTo>
                        <a:pt x="3694" y="4187"/>
                      </a:lnTo>
                      <a:lnTo>
                        <a:pt x="3611" y="4239"/>
                      </a:lnTo>
                      <a:lnTo>
                        <a:pt x="3525" y="4286"/>
                      </a:lnTo>
                      <a:lnTo>
                        <a:pt x="3437" y="4330"/>
                      </a:lnTo>
                      <a:lnTo>
                        <a:pt x="3348" y="4370"/>
                      </a:lnTo>
                      <a:lnTo>
                        <a:pt x="3256" y="4404"/>
                      </a:lnTo>
                      <a:lnTo>
                        <a:pt x="3161" y="4436"/>
                      </a:lnTo>
                      <a:lnTo>
                        <a:pt x="3063" y="4463"/>
                      </a:lnTo>
                      <a:lnTo>
                        <a:pt x="2965" y="4484"/>
                      </a:lnTo>
                      <a:lnTo>
                        <a:pt x="2865" y="4502"/>
                      </a:lnTo>
                      <a:lnTo>
                        <a:pt x="2764" y="4514"/>
                      </a:lnTo>
                      <a:lnTo>
                        <a:pt x="2661" y="4522"/>
                      </a:lnTo>
                      <a:lnTo>
                        <a:pt x="2556" y="4524"/>
                      </a:lnTo>
                      <a:lnTo>
                        <a:pt x="2451" y="4522"/>
                      </a:lnTo>
                      <a:lnTo>
                        <a:pt x="2348" y="4514"/>
                      </a:lnTo>
                      <a:lnTo>
                        <a:pt x="2246" y="4502"/>
                      </a:lnTo>
                      <a:lnTo>
                        <a:pt x="2146" y="4484"/>
                      </a:lnTo>
                      <a:lnTo>
                        <a:pt x="2048" y="4463"/>
                      </a:lnTo>
                      <a:lnTo>
                        <a:pt x="1951" y="4436"/>
                      </a:lnTo>
                      <a:lnTo>
                        <a:pt x="1856" y="4404"/>
                      </a:lnTo>
                      <a:lnTo>
                        <a:pt x="1764" y="4370"/>
                      </a:lnTo>
                      <a:lnTo>
                        <a:pt x="1673" y="4330"/>
                      </a:lnTo>
                      <a:lnTo>
                        <a:pt x="1585" y="4286"/>
                      </a:lnTo>
                      <a:lnTo>
                        <a:pt x="1500" y="4239"/>
                      </a:lnTo>
                      <a:lnTo>
                        <a:pt x="1417" y="4187"/>
                      </a:lnTo>
                      <a:lnTo>
                        <a:pt x="1336" y="4132"/>
                      </a:lnTo>
                      <a:lnTo>
                        <a:pt x="1260" y="4074"/>
                      </a:lnTo>
                      <a:lnTo>
                        <a:pt x="1186" y="4011"/>
                      </a:lnTo>
                      <a:lnTo>
                        <a:pt x="1115" y="3946"/>
                      </a:lnTo>
                      <a:lnTo>
                        <a:pt x="1047" y="3877"/>
                      </a:lnTo>
                      <a:lnTo>
                        <a:pt x="983" y="3806"/>
                      </a:lnTo>
                      <a:lnTo>
                        <a:pt x="923" y="3732"/>
                      </a:lnTo>
                      <a:lnTo>
                        <a:pt x="865" y="3654"/>
                      </a:lnTo>
                      <a:lnTo>
                        <a:pt x="812" y="3575"/>
                      </a:lnTo>
                      <a:lnTo>
                        <a:pt x="763" y="3492"/>
                      </a:lnTo>
                      <a:lnTo>
                        <a:pt x="718" y="3407"/>
                      </a:lnTo>
                      <a:lnTo>
                        <a:pt x="677" y="3320"/>
                      </a:lnTo>
                      <a:lnTo>
                        <a:pt x="641" y="3231"/>
                      </a:lnTo>
                      <a:lnTo>
                        <a:pt x="609" y="3139"/>
                      </a:lnTo>
                      <a:lnTo>
                        <a:pt x="581" y="3045"/>
                      </a:lnTo>
                      <a:lnTo>
                        <a:pt x="558" y="2950"/>
                      </a:lnTo>
                      <a:lnTo>
                        <a:pt x="540" y="2853"/>
                      </a:lnTo>
                      <a:lnTo>
                        <a:pt x="527" y="2755"/>
                      </a:lnTo>
                      <a:lnTo>
                        <a:pt x="519" y="2655"/>
                      </a:lnTo>
                      <a:lnTo>
                        <a:pt x="517" y="2553"/>
                      </a:lnTo>
                      <a:lnTo>
                        <a:pt x="519" y="2453"/>
                      </a:lnTo>
                      <a:lnTo>
                        <a:pt x="527" y="2353"/>
                      </a:lnTo>
                      <a:lnTo>
                        <a:pt x="540" y="2254"/>
                      </a:lnTo>
                      <a:lnTo>
                        <a:pt x="558" y="2157"/>
                      </a:lnTo>
                      <a:lnTo>
                        <a:pt x="581" y="2062"/>
                      </a:lnTo>
                      <a:lnTo>
                        <a:pt x="609" y="1968"/>
                      </a:lnTo>
                      <a:lnTo>
                        <a:pt x="641" y="1877"/>
                      </a:lnTo>
                      <a:lnTo>
                        <a:pt x="677" y="1787"/>
                      </a:lnTo>
                      <a:lnTo>
                        <a:pt x="718" y="1700"/>
                      </a:lnTo>
                      <a:lnTo>
                        <a:pt x="763" y="1615"/>
                      </a:lnTo>
                      <a:lnTo>
                        <a:pt x="812" y="1532"/>
                      </a:lnTo>
                      <a:lnTo>
                        <a:pt x="865" y="1452"/>
                      </a:lnTo>
                      <a:lnTo>
                        <a:pt x="923" y="1375"/>
                      </a:lnTo>
                      <a:lnTo>
                        <a:pt x="983" y="1301"/>
                      </a:lnTo>
                      <a:lnTo>
                        <a:pt x="1047" y="1229"/>
                      </a:lnTo>
                      <a:lnTo>
                        <a:pt x="1115" y="1161"/>
                      </a:lnTo>
                      <a:lnTo>
                        <a:pt x="1186" y="1095"/>
                      </a:lnTo>
                      <a:lnTo>
                        <a:pt x="1260" y="1034"/>
                      </a:lnTo>
                      <a:lnTo>
                        <a:pt x="1336" y="975"/>
                      </a:lnTo>
                      <a:lnTo>
                        <a:pt x="1417" y="920"/>
                      </a:lnTo>
                      <a:lnTo>
                        <a:pt x="1500" y="869"/>
                      </a:lnTo>
                      <a:lnTo>
                        <a:pt x="1585" y="821"/>
                      </a:lnTo>
                      <a:lnTo>
                        <a:pt x="1673" y="778"/>
                      </a:lnTo>
                      <a:lnTo>
                        <a:pt x="1764" y="738"/>
                      </a:lnTo>
                      <a:lnTo>
                        <a:pt x="1856" y="703"/>
                      </a:lnTo>
                      <a:lnTo>
                        <a:pt x="1951" y="671"/>
                      </a:lnTo>
                      <a:lnTo>
                        <a:pt x="2048" y="645"/>
                      </a:lnTo>
                      <a:lnTo>
                        <a:pt x="2146" y="623"/>
                      </a:lnTo>
                      <a:lnTo>
                        <a:pt x="2246" y="606"/>
                      </a:lnTo>
                      <a:lnTo>
                        <a:pt x="2348" y="593"/>
                      </a:lnTo>
                      <a:lnTo>
                        <a:pt x="2451" y="585"/>
                      </a:lnTo>
                      <a:lnTo>
                        <a:pt x="2556" y="582"/>
                      </a:lnTo>
                      <a:close/>
                      <a:moveTo>
                        <a:pt x="2556" y="1613"/>
                      </a:moveTo>
                      <a:lnTo>
                        <a:pt x="2606" y="1614"/>
                      </a:lnTo>
                      <a:lnTo>
                        <a:pt x="2655" y="1618"/>
                      </a:lnTo>
                      <a:lnTo>
                        <a:pt x="2704" y="1623"/>
                      </a:lnTo>
                      <a:lnTo>
                        <a:pt x="2752" y="1632"/>
                      </a:lnTo>
                      <a:lnTo>
                        <a:pt x="2799" y="1642"/>
                      </a:lnTo>
                      <a:lnTo>
                        <a:pt x="2845" y="1655"/>
                      </a:lnTo>
                      <a:lnTo>
                        <a:pt x="2890" y="1670"/>
                      </a:lnTo>
                      <a:lnTo>
                        <a:pt x="2934" y="1686"/>
                      </a:lnTo>
                      <a:lnTo>
                        <a:pt x="2977" y="1706"/>
                      </a:lnTo>
                      <a:lnTo>
                        <a:pt x="3018" y="1726"/>
                      </a:lnTo>
                      <a:lnTo>
                        <a:pt x="3059" y="1749"/>
                      </a:lnTo>
                      <a:lnTo>
                        <a:pt x="3099" y="1773"/>
                      </a:lnTo>
                      <a:lnTo>
                        <a:pt x="3137" y="1800"/>
                      </a:lnTo>
                      <a:lnTo>
                        <a:pt x="3174" y="1828"/>
                      </a:lnTo>
                      <a:lnTo>
                        <a:pt x="3210" y="1857"/>
                      </a:lnTo>
                      <a:lnTo>
                        <a:pt x="3243" y="1888"/>
                      </a:lnTo>
                      <a:lnTo>
                        <a:pt x="3276" y="1921"/>
                      </a:lnTo>
                      <a:lnTo>
                        <a:pt x="3307" y="1956"/>
                      </a:lnTo>
                      <a:lnTo>
                        <a:pt x="3335" y="1991"/>
                      </a:lnTo>
                      <a:lnTo>
                        <a:pt x="3363" y="2028"/>
                      </a:lnTo>
                      <a:lnTo>
                        <a:pt x="3388" y="2066"/>
                      </a:lnTo>
                      <a:lnTo>
                        <a:pt x="3412" y="2105"/>
                      </a:lnTo>
                      <a:lnTo>
                        <a:pt x="3433" y="2146"/>
                      </a:lnTo>
                      <a:lnTo>
                        <a:pt x="3453" y="2188"/>
                      </a:lnTo>
                      <a:lnTo>
                        <a:pt x="3470" y="2231"/>
                      </a:lnTo>
                      <a:lnTo>
                        <a:pt x="3485" y="2274"/>
                      </a:lnTo>
                      <a:lnTo>
                        <a:pt x="3499" y="2319"/>
                      </a:lnTo>
                      <a:lnTo>
                        <a:pt x="3510" y="2364"/>
                      </a:lnTo>
                      <a:lnTo>
                        <a:pt x="3518" y="2411"/>
                      </a:lnTo>
                      <a:lnTo>
                        <a:pt x="3524" y="2458"/>
                      </a:lnTo>
                      <a:lnTo>
                        <a:pt x="3528" y="2505"/>
                      </a:lnTo>
                      <a:lnTo>
                        <a:pt x="3529" y="2553"/>
                      </a:lnTo>
                      <a:lnTo>
                        <a:pt x="3528" y="2602"/>
                      </a:lnTo>
                      <a:lnTo>
                        <a:pt x="3524" y="2649"/>
                      </a:lnTo>
                      <a:lnTo>
                        <a:pt x="3518" y="2697"/>
                      </a:lnTo>
                      <a:lnTo>
                        <a:pt x="3510" y="2743"/>
                      </a:lnTo>
                      <a:lnTo>
                        <a:pt x="3499" y="2789"/>
                      </a:lnTo>
                      <a:lnTo>
                        <a:pt x="3485" y="2833"/>
                      </a:lnTo>
                      <a:lnTo>
                        <a:pt x="3470" y="2877"/>
                      </a:lnTo>
                      <a:lnTo>
                        <a:pt x="3453" y="2920"/>
                      </a:lnTo>
                      <a:lnTo>
                        <a:pt x="3433" y="2962"/>
                      </a:lnTo>
                      <a:lnTo>
                        <a:pt x="3412" y="3001"/>
                      </a:lnTo>
                      <a:lnTo>
                        <a:pt x="3388" y="3041"/>
                      </a:lnTo>
                      <a:lnTo>
                        <a:pt x="3363" y="3079"/>
                      </a:lnTo>
                      <a:lnTo>
                        <a:pt x="3335" y="3116"/>
                      </a:lnTo>
                      <a:lnTo>
                        <a:pt x="3307" y="3152"/>
                      </a:lnTo>
                      <a:lnTo>
                        <a:pt x="3276" y="3186"/>
                      </a:lnTo>
                      <a:lnTo>
                        <a:pt x="3243" y="3218"/>
                      </a:lnTo>
                      <a:lnTo>
                        <a:pt x="3210" y="3250"/>
                      </a:lnTo>
                      <a:lnTo>
                        <a:pt x="3174" y="3280"/>
                      </a:lnTo>
                      <a:lnTo>
                        <a:pt x="3137" y="3307"/>
                      </a:lnTo>
                      <a:lnTo>
                        <a:pt x="3099" y="3334"/>
                      </a:lnTo>
                      <a:lnTo>
                        <a:pt x="3059" y="3359"/>
                      </a:lnTo>
                      <a:lnTo>
                        <a:pt x="3018" y="3381"/>
                      </a:lnTo>
                      <a:lnTo>
                        <a:pt x="2977" y="3402"/>
                      </a:lnTo>
                      <a:lnTo>
                        <a:pt x="2934" y="3421"/>
                      </a:lnTo>
                      <a:lnTo>
                        <a:pt x="2890" y="3437"/>
                      </a:lnTo>
                      <a:lnTo>
                        <a:pt x="2845" y="3453"/>
                      </a:lnTo>
                      <a:lnTo>
                        <a:pt x="2799" y="3465"/>
                      </a:lnTo>
                      <a:lnTo>
                        <a:pt x="2752" y="3475"/>
                      </a:lnTo>
                      <a:lnTo>
                        <a:pt x="2704" y="3483"/>
                      </a:lnTo>
                      <a:lnTo>
                        <a:pt x="2655" y="3490"/>
                      </a:lnTo>
                      <a:lnTo>
                        <a:pt x="2606" y="3494"/>
                      </a:lnTo>
                      <a:lnTo>
                        <a:pt x="2556" y="3495"/>
                      </a:lnTo>
                      <a:lnTo>
                        <a:pt x="2506" y="3494"/>
                      </a:lnTo>
                      <a:lnTo>
                        <a:pt x="2456" y="3490"/>
                      </a:lnTo>
                      <a:lnTo>
                        <a:pt x="2408" y="3483"/>
                      </a:lnTo>
                      <a:lnTo>
                        <a:pt x="2360" y="3475"/>
                      </a:lnTo>
                      <a:lnTo>
                        <a:pt x="2313" y="3465"/>
                      </a:lnTo>
                      <a:lnTo>
                        <a:pt x="2266" y="3453"/>
                      </a:lnTo>
                      <a:lnTo>
                        <a:pt x="2221" y="3437"/>
                      </a:lnTo>
                      <a:lnTo>
                        <a:pt x="2177" y="3421"/>
                      </a:lnTo>
                      <a:lnTo>
                        <a:pt x="2135" y="3402"/>
                      </a:lnTo>
                      <a:lnTo>
                        <a:pt x="2093" y="3381"/>
                      </a:lnTo>
                      <a:lnTo>
                        <a:pt x="2052" y="3359"/>
                      </a:lnTo>
                      <a:lnTo>
                        <a:pt x="2012" y="3334"/>
                      </a:lnTo>
                      <a:lnTo>
                        <a:pt x="1974" y="3307"/>
                      </a:lnTo>
                      <a:lnTo>
                        <a:pt x="1937" y="3280"/>
                      </a:lnTo>
                      <a:lnTo>
                        <a:pt x="1902" y="3250"/>
                      </a:lnTo>
                      <a:lnTo>
                        <a:pt x="1868" y="3218"/>
                      </a:lnTo>
                      <a:lnTo>
                        <a:pt x="1835" y="3186"/>
                      </a:lnTo>
                      <a:lnTo>
                        <a:pt x="1805" y="3152"/>
                      </a:lnTo>
                      <a:lnTo>
                        <a:pt x="1776" y="3116"/>
                      </a:lnTo>
                      <a:lnTo>
                        <a:pt x="1749" y="3079"/>
                      </a:lnTo>
                      <a:lnTo>
                        <a:pt x="1724" y="3041"/>
                      </a:lnTo>
                      <a:lnTo>
                        <a:pt x="1700" y="3001"/>
                      </a:lnTo>
                      <a:lnTo>
                        <a:pt x="1679" y="2962"/>
                      </a:lnTo>
                      <a:lnTo>
                        <a:pt x="1659" y="2920"/>
                      </a:lnTo>
                      <a:lnTo>
                        <a:pt x="1641" y="2877"/>
                      </a:lnTo>
                      <a:lnTo>
                        <a:pt x="1626" y="2833"/>
                      </a:lnTo>
                      <a:lnTo>
                        <a:pt x="1613" y="2789"/>
                      </a:lnTo>
                      <a:lnTo>
                        <a:pt x="1602" y="2743"/>
                      </a:lnTo>
                      <a:lnTo>
                        <a:pt x="1593" y="2697"/>
                      </a:lnTo>
                      <a:lnTo>
                        <a:pt x="1587" y="2649"/>
                      </a:lnTo>
                      <a:lnTo>
                        <a:pt x="1584" y="2602"/>
                      </a:lnTo>
                      <a:lnTo>
                        <a:pt x="1583" y="2553"/>
                      </a:lnTo>
                      <a:lnTo>
                        <a:pt x="1584" y="2505"/>
                      </a:lnTo>
                      <a:lnTo>
                        <a:pt x="1587" y="2458"/>
                      </a:lnTo>
                      <a:lnTo>
                        <a:pt x="1593" y="2411"/>
                      </a:lnTo>
                      <a:lnTo>
                        <a:pt x="1602" y="2364"/>
                      </a:lnTo>
                      <a:lnTo>
                        <a:pt x="1613" y="2319"/>
                      </a:lnTo>
                      <a:lnTo>
                        <a:pt x="1626" y="2274"/>
                      </a:lnTo>
                      <a:lnTo>
                        <a:pt x="1641" y="2231"/>
                      </a:lnTo>
                      <a:lnTo>
                        <a:pt x="1659" y="2188"/>
                      </a:lnTo>
                      <a:lnTo>
                        <a:pt x="1679" y="2146"/>
                      </a:lnTo>
                      <a:lnTo>
                        <a:pt x="1700" y="2105"/>
                      </a:lnTo>
                      <a:lnTo>
                        <a:pt x="1724" y="2066"/>
                      </a:lnTo>
                      <a:lnTo>
                        <a:pt x="1749" y="2028"/>
                      </a:lnTo>
                      <a:lnTo>
                        <a:pt x="1776" y="1991"/>
                      </a:lnTo>
                      <a:lnTo>
                        <a:pt x="1805" y="1956"/>
                      </a:lnTo>
                      <a:lnTo>
                        <a:pt x="1835" y="1921"/>
                      </a:lnTo>
                      <a:lnTo>
                        <a:pt x="1868" y="1888"/>
                      </a:lnTo>
                      <a:lnTo>
                        <a:pt x="1902" y="1857"/>
                      </a:lnTo>
                      <a:lnTo>
                        <a:pt x="1937" y="1828"/>
                      </a:lnTo>
                      <a:lnTo>
                        <a:pt x="1974" y="1800"/>
                      </a:lnTo>
                      <a:lnTo>
                        <a:pt x="2012" y="1773"/>
                      </a:lnTo>
                      <a:lnTo>
                        <a:pt x="2052" y="1749"/>
                      </a:lnTo>
                      <a:lnTo>
                        <a:pt x="2093" y="1726"/>
                      </a:lnTo>
                      <a:lnTo>
                        <a:pt x="2135" y="1706"/>
                      </a:lnTo>
                      <a:lnTo>
                        <a:pt x="2177" y="1686"/>
                      </a:lnTo>
                      <a:lnTo>
                        <a:pt x="2221" y="1670"/>
                      </a:lnTo>
                      <a:lnTo>
                        <a:pt x="2266" y="1655"/>
                      </a:lnTo>
                      <a:lnTo>
                        <a:pt x="2313" y="1642"/>
                      </a:lnTo>
                      <a:lnTo>
                        <a:pt x="2360" y="1632"/>
                      </a:lnTo>
                      <a:lnTo>
                        <a:pt x="2408" y="1623"/>
                      </a:lnTo>
                      <a:lnTo>
                        <a:pt x="2456" y="1618"/>
                      </a:lnTo>
                      <a:lnTo>
                        <a:pt x="2506" y="1614"/>
                      </a:lnTo>
                      <a:lnTo>
                        <a:pt x="2556" y="1613"/>
                      </a:lnTo>
                      <a:close/>
                      <a:moveTo>
                        <a:pt x="0" y="2153"/>
                      </a:moveTo>
                      <a:lnTo>
                        <a:pt x="0" y="2851"/>
                      </a:lnTo>
                      <a:lnTo>
                        <a:pt x="549" y="2901"/>
                      </a:lnTo>
                      <a:lnTo>
                        <a:pt x="541" y="2859"/>
                      </a:lnTo>
                      <a:lnTo>
                        <a:pt x="534" y="2816"/>
                      </a:lnTo>
                      <a:lnTo>
                        <a:pt x="529" y="2773"/>
                      </a:lnTo>
                      <a:lnTo>
                        <a:pt x="525" y="2729"/>
                      </a:lnTo>
                      <a:lnTo>
                        <a:pt x="521" y="2686"/>
                      </a:lnTo>
                      <a:lnTo>
                        <a:pt x="519" y="2642"/>
                      </a:lnTo>
                      <a:lnTo>
                        <a:pt x="517" y="2598"/>
                      </a:lnTo>
                      <a:lnTo>
                        <a:pt x="517" y="2553"/>
                      </a:lnTo>
                      <a:lnTo>
                        <a:pt x="517" y="2522"/>
                      </a:lnTo>
                      <a:lnTo>
                        <a:pt x="518" y="2490"/>
                      </a:lnTo>
                      <a:lnTo>
                        <a:pt x="519" y="2458"/>
                      </a:lnTo>
                      <a:lnTo>
                        <a:pt x="521" y="2425"/>
                      </a:lnTo>
                      <a:lnTo>
                        <a:pt x="523" y="2395"/>
                      </a:lnTo>
                      <a:lnTo>
                        <a:pt x="526" y="2363"/>
                      </a:lnTo>
                      <a:lnTo>
                        <a:pt x="529" y="2331"/>
                      </a:lnTo>
                      <a:lnTo>
                        <a:pt x="533" y="2300"/>
                      </a:lnTo>
                      <a:lnTo>
                        <a:pt x="537" y="2269"/>
                      </a:lnTo>
                      <a:lnTo>
                        <a:pt x="542" y="2238"/>
                      </a:lnTo>
                      <a:lnTo>
                        <a:pt x="548" y="2207"/>
                      </a:lnTo>
                      <a:lnTo>
                        <a:pt x="554" y="2177"/>
                      </a:lnTo>
                      <a:lnTo>
                        <a:pt x="561" y="2146"/>
                      </a:lnTo>
                      <a:lnTo>
                        <a:pt x="567" y="2116"/>
                      </a:lnTo>
                      <a:lnTo>
                        <a:pt x="575" y="2086"/>
                      </a:lnTo>
                      <a:lnTo>
                        <a:pt x="582" y="2056"/>
                      </a:lnTo>
                      <a:lnTo>
                        <a:pt x="0" y="2153"/>
                      </a:lnTo>
                      <a:close/>
                      <a:moveTo>
                        <a:pt x="853" y="3636"/>
                      </a:moveTo>
                      <a:lnTo>
                        <a:pt x="465" y="4074"/>
                      </a:lnTo>
                      <a:lnTo>
                        <a:pt x="987" y="4597"/>
                      </a:lnTo>
                      <a:lnTo>
                        <a:pt x="1470" y="4220"/>
                      </a:lnTo>
                      <a:lnTo>
                        <a:pt x="1424" y="4192"/>
                      </a:lnTo>
                      <a:lnTo>
                        <a:pt x="1379" y="4162"/>
                      </a:lnTo>
                      <a:lnTo>
                        <a:pt x="1335" y="4131"/>
                      </a:lnTo>
                      <a:lnTo>
                        <a:pt x="1293" y="4098"/>
                      </a:lnTo>
                      <a:lnTo>
                        <a:pt x="1251" y="4066"/>
                      </a:lnTo>
                      <a:lnTo>
                        <a:pt x="1209" y="4032"/>
                      </a:lnTo>
                      <a:lnTo>
                        <a:pt x="1169" y="3996"/>
                      </a:lnTo>
                      <a:lnTo>
                        <a:pt x="1130" y="3960"/>
                      </a:lnTo>
                      <a:lnTo>
                        <a:pt x="1091" y="3922"/>
                      </a:lnTo>
                      <a:lnTo>
                        <a:pt x="1054" y="3885"/>
                      </a:lnTo>
                      <a:lnTo>
                        <a:pt x="1018" y="3845"/>
                      </a:lnTo>
                      <a:lnTo>
                        <a:pt x="983" y="3805"/>
                      </a:lnTo>
                      <a:lnTo>
                        <a:pt x="948" y="3764"/>
                      </a:lnTo>
                      <a:lnTo>
                        <a:pt x="915" y="3722"/>
                      </a:lnTo>
                      <a:lnTo>
                        <a:pt x="884" y="3679"/>
                      </a:lnTo>
                      <a:lnTo>
                        <a:pt x="853" y="3636"/>
                      </a:lnTo>
                      <a:close/>
                      <a:moveTo>
                        <a:pt x="2100" y="4475"/>
                      </a:moveTo>
                      <a:lnTo>
                        <a:pt x="2207" y="5121"/>
                      </a:lnTo>
                      <a:lnTo>
                        <a:pt x="2905" y="5121"/>
                      </a:lnTo>
                      <a:lnTo>
                        <a:pt x="2957" y="4485"/>
                      </a:lnTo>
                      <a:lnTo>
                        <a:pt x="2908" y="4494"/>
                      </a:lnTo>
                      <a:lnTo>
                        <a:pt x="2859" y="4503"/>
                      </a:lnTo>
                      <a:lnTo>
                        <a:pt x="2810" y="4509"/>
                      </a:lnTo>
                      <a:lnTo>
                        <a:pt x="2760" y="4515"/>
                      </a:lnTo>
                      <a:lnTo>
                        <a:pt x="2709" y="4519"/>
                      </a:lnTo>
                      <a:lnTo>
                        <a:pt x="2659" y="4522"/>
                      </a:lnTo>
                      <a:lnTo>
                        <a:pt x="2608" y="4524"/>
                      </a:lnTo>
                      <a:lnTo>
                        <a:pt x="2556" y="4524"/>
                      </a:lnTo>
                      <a:lnTo>
                        <a:pt x="2497" y="4524"/>
                      </a:lnTo>
                      <a:lnTo>
                        <a:pt x="2439" y="4521"/>
                      </a:lnTo>
                      <a:lnTo>
                        <a:pt x="2382" y="4517"/>
                      </a:lnTo>
                      <a:lnTo>
                        <a:pt x="2325" y="4512"/>
                      </a:lnTo>
                      <a:lnTo>
                        <a:pt x="2267" y="4505"/>
                      </a:lnTo>
                      <a:lnTo>
                        <a:pt x="2211" y="4497"/>
                      </a:lnTo>
                      <a:lnTo>
                        <a:pt x="2155" y="4486"/>
                      </a:lnTo>
                      <a:lnTo>
                        <a:pt x="2100" y="4475"/>
                      </a:lnTo>
                      <a:close/>
                      <a:moveTo>
                        <a:pt x="3641" y="4220"/>
                      </a:moveTo>
                      <a:lnTo>
                        <a:pt x="4125" y="4597"/>
                      </a:lnTo>
                      <a:lnTo>
                        <a:pt x="4648" y="4074"/>
                      </a:lnTo>
                      <a:lnTo>
                        <a:pt x="4259" y="3635"/>
                      </a:lnTo>
                      <a:lnTo>
                        <a:pt x="4228" y="3679"/>
                      </a:lnTo>
                      <a:lnTo>
                        <a:pt x="4196" y="3721"/>
                      </a:lnTo>
                      <a:lnTo>
                        <a:pt x="4163" y="3763"/>
                      </a:lnTo>
                      <a:lnTo>
                        <a:pt x="4129" y="3805"/>
                      </a:lnTo>
                      <a:lnTo>
                        <a:pt x="4094" y="3845"/>
                      </a:lnTo>
                      <a:lnTo>
                        <a:pt x="4058" y="3884"/>
                      </a:lnTo>
                      <a:lnTo>
                        <a:pt x="4020" y="3922"/>
                      </a:lnTo>
                      <a:lnTo>
                        <a:pt x="3982" y="3959"/>
                      </a:lnTo>
                      <a:lnTo>
                        <a:pt x="3942" y="3996"/>
                      </a:lnTo>
                      <a:lnTo>
                        <a:pt x="3902" y="4031"/>
                      </a:lnTo>
                      <a:lnTo>
                        <a:pt x="3862" y="4065"/>
                      </a:lnTo>
                      <a:lnTo>
                        <a:pt x="3819" y="4098"/>
                      </a:lnTo>
                      <a:lnTo>
                        <a:pt x="3776" y="4130"/>
                      </a:lnTo>
                      <a:lnTo>
                        <a:pt x="3732" y="4162"/>
                      </a:lnTo>
                      <a:lnTo>
                        <a:pt x="3687" y="4192"/>
                      </a:lnTo>
                      <a:lnTo>
                        <a:pt x="3641" y="4220"/>
                      </a:lnTo>
                      <a:close/>
                      <a:moveTo>
                        <a:pt x="4567" y="2883"/>
                      </a:moveTo>
                      <a:lnTo>
                        <a:pt x="5055" y="2794"/>
                      </a:lnTo>
                      <a:lnTo>
                        <a:pt x="5055" y="2153"/>
                      </a:lnTo>
                      <a:lnTo>
                        <a:pt x="4764" y="2095"/>
                      </a:lnTo>
                      <a:lnTo>
                        <a:pt x="4529" y="2056"/>
                      </a:lnTo>
                      <a:lnTo>
                        <a:pt x="4544" y="2116"/>
                      </a:lnTo>
                      <a:lnTo>
                        <a:pt x="4557" y="2177"/>
                      </a:lnTo>
                      <a:lnTo>
                        <a:pt x="4569" y="2238"/>
                      </a:lnTo>
                      <a:lnTo>
                        <a:pt x="4578" y="2299"/>
                      </a:lnTo>
                      <a:lnTo>
                        <a:pt x="4585" y="2363"/>
                      </a:lnTo>
                      <a:lnTo>
                        <a:pt x="4591" y="2425"/>
                      </a:lnTo>
                      <a:lnTo>
                        <a:pt x="4592" y="2457"/>
                      </a:lnTo>
                      <a:lnTo>
                        <a:pt x="4594" y="2490"/>
                      </a:lnTo>
                      <a:lnTo>
                        <a:pt x="4595" y="2522"/>
                      </a:lnTo>
                      <a:lnTo>
                        <a:pt x="4595" y="2553"/>
                      </a:lnTo>
                      <a:lnTo>
                        <a:pt x="4594" y="2595"/>
                      </a:lnTo>
                      <a:lnTo>
                        <a:pt x="4593" y="2637"/>
                      </a:lnTo>
                      <a:lnTo>
                        <a:pt x="4591" y="2679"/>
                      </a:lnTo>
                      <a:lnTo>
                        <a:pt x="4588" y="2720"/>
                      </a:lnTo>
                      <a:lnTo>
                        <a:pt x="4584" y="2761"/>
                      </a:lnTo>
                      <a:lnTo>
                        <a:pt x="4579" y="2802"/>
                      </a:lnTo>
                      <a:lnTo>
                        <a:pt x="4573" y="2842"/>
                      </a:lnTo>
                      <a:lnTo>
                        <a:pt x="4567" y="2883"/>
                      </a:lnTo>
                      <a:close/>
                      <a:moveTo>
                        <a:pt x="4235" y="1437"/>
                      </a:moveTo>
                      <a:lnTo>
                        <a:pt x="4532" y="990"/>
                      </a:lnTo>
                      <a:lnTo>
                        <a:pt x="4067" y="466"/>
                      </a:lnTo>
                      <a:lnTo>
                        <a:pt x="3613" y="870"/>
                      </a:lnTo>
                      <a:lnTo>
                        <a:pt x="3659" y="898"/>
                      </a:lnTo>
                      <a:lnTo>
                        <a:pt x="3703" y="926"/>
                      </a:lnTo>
                      <a:lnTo>
                        <a:pt x="3748" y="957"/>
                      </a:lnTo>
                      <a:lnTo>
                        <a:pt x="3791" y="988"/>
                      </a:lnTo>
                      <a:lnTo>
                        <a:pt x="3833" y="1019"/>
                      </a:lnTo>
                      <a:lnTo>
                        <a:pt x="3875" y="1053"/>
                      </a:lnTo>
                      <a:lnTo>
                        <a:pt x="3915" y="1087"/>
                      </a:lnTo>
                      <a:lnTo>
                        <a:pt x="3955" y="1122"/>
                      </a:lnTo>
                      <a:lnTo>
                        <a:pt x="3993" y="1158"/>
                      </a:lnTo>
                      <a:lnTo>
                        <a:pt x="4030" y="1195"/>
                      </a:lnTo>
                      <a:lnTo>
                        <a:pt x="4067" y="1233"/>
                      </a:lnTo>
                      <a:lnTo>
                        <a:pt x="4103" y="1272"/>
                      </a:lnTo>
                      <a:lnTo>
                        <a:pt x="4137" y="1312"/>
                      </a:lnTo>
                      <a:lnTo>
                        <a:pt x="4170" y="1353"/>
                      </a:lnTo>
                      <a:lnTo>
                        <a:pt x="4203" y="1394"/>
                      </a:lnTo>
                      <a:lnTo>
                        <a:pt x="4235" y="1437"/>
                      </a:lnTo>
                      <a:close/>
                      <a:moveTo>
                        <a:pt x="2956" y="621"/>
                      </a:moveTo>
                      <a:lnTo>
                        <a:pt x="2905" y="0"/>
                      </a:lnTo>
                      <a:lnTo>
                        <a:pt x="2207" y="0"/>
                      </a:lnTo>
                      <a:lnTo>
                        <a:pt x="2103" y="632"/>
                      </a:lnTo>
                      <a:lnTo>
                        <a:pt x="2157" y="621"/>
                      </a:lnTo>
                      <a:lnTo>
                        <a:pt x="2213" y="611"/>
                      </a:lnTo>
                      <a:lnTo>
                        <a:pt x="2268" y="603"/>
                      </a:lnTo>
                      <a:lnTo>
                        <a:pt x="2326" y="596"/>
                      </a:lnTo>
                      <a:lnTo>
                        <a:pt x="2383" y="590"/>
                      </a:lnTo>
                      <a:lnTo>
                        <a:pt x="2440" y="586"/>
                      </a:lnTo>
                      <a:lnTo>
                        <a:pt x="2497" y="583"/>
                      </a:lnTo>
                      <a:lnTo>
                        <a:pt x="2556" y="582"/>
                      </a:lnTo>
                      <a:lnTo>
                        <a:pt x="2607" y="583"/>
                      </a:lnTo>
                      <a:lnTo>
                        <a:pt x="2658" y="585"/>
                      </a:lnTo>
                      <a:lnTo>
                        <a:pt x="2709" y="588"/>
                      </a:lnTo>
                      <a:lnTo>
                        <a:pt x="2759" y="593"/>
                      </a:lnTo>
                      <a:lnTo>
                        <a:pt x="2809" y="598"/>
                      </a:lnTo>
                      <a:lnTo>
                        <a:pt x="2858" y="605"/>
                      </a:lnTo>
                      <a:lnTo>
                        <a:pt x="2907" y="612"/>
                      </a:lnTo>
                      <a:lnTo>
                        <a:pt x="2956" y="621"/>
                      </a:lnTo>
                      <a:close/>
                      <a:moveTo>
                        <a:pt x="1539" y="846"/>
                      </a:moveTo>
                      <a:lnTo>
                        <a:pt x="1045" y="407"/>
                      </a:lnTo>
                      <a:lnTo>
                        <a:pt x="522" y="931"/>
                      </a:lnTo>
                      <a:lnTo>
                        <a:pt x="895" y="1411"/>
                      </a:lnTo>
                      <a:lnTo>
                        <a:pt x="928" y="1368"/>
                      </a:lnTo>
                      <a:lnTo>
                        <a:pt x="961" y="1327"/>
                      </a:lnTo>
                      <a:lnTo>
                        <a:pt x="996" y="1286"/>
                      </a:lnTo>
                      <a:lnTo>
                        <a:pt x="1032" y="1246"/>
                      </a:lnTo>
                      <a:lnTo>
                        <a:pt x="1069" y="1208"/>
                      </a:lnTo>
                      <a:lnTo>
                        <a:pt x="1107" y="1169"/>
                      </a:lnTo>
                      <a:lnTo>
                        <a:pt x="1145" y="1132"/>
                      </a:lnTo>
                      <a:lnTo>
                        <a:pt x="1185" y="1096"/>
                      </a:lnTo>
                      <a:lnTo>
                        <a:pt x="1226" y="1061"/>
                      </a:lnTo>
                      <a:lnTo>
                        <a:pt x="1268" y="1027"/>
                      </a:lnTo>
                      <a:lnTo>
                        <a:pt x="1311" y="994"/>
                      </a:lnTo>
                      <a:lnTo>
                        <a:pt x="1355" y="962"/>
                      </a:lnTo>
                      <a:lnTo>
                        <a:pt x="1399" y="931"/>
                      </a:lnTo>
                      <a:lnTo>
                        <a:pt x="1445" y="902"/>
                      </a:lnTo>
                      <a:lnTo>
                        <a:pt x="1491" y="874"/>
                      </a:lnTo>
                      <a:lnTo>
                        <a:pt x="1539" y="8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08"/>
                <p:cNvSpPr>
                  <a:spLocks noEditPoints="1"/>
                </p:cNvSpPr>
                <p:nvPr/>
              </p:nvSpPr>
              <p:spPr bwMode="auto">
                <a:xfrm>
                  <a:off x="2990" y="842"/>
                  <a:ext cx="167" cy="169"/>
                </a:xfrm>
                <a:custGeom>
                  <a:avLst/>
                  <a:gdLst>
                    <a:gd name="T0" fmla="*/ 0 w 4181"/>
                    <a:gd name="T1" fmla="*/ 0 h 4235"/>
                    <a:gd name="T2" fmla="*/ 0 w 4181"/>
                    <a:gd name="T3" fmla="*/ 0 h 4235"/>
                    <a:gd name="T4" fmla="*/ 0 w 4181"/>
                    <a:gd name="T5" fmla="*/ 0 h 4235"/>
                    <a:gd name="T6" fmla="*/ 0 w 4181"/>
                    <a:gd name="T7" fmla="*/ 0 h 4235"/>
                    <a:gd name="T8" fmla="*/ 0 w 4181"/>
                    <a:gd name="T9" fmla="*/ 0 h 4235"/>
                    <a:gd name="T10" fmla="*/ 0 w 4181"/>
                    <a:gd name="T11" fmla="*/ 0 h 4235"/>
                    <a:gd name="T12" fmla="*/ 0 w 4181"/>
                    <a:gd name="T13" fmla="*/ 0 h 4235"/>
                    <a:gd name="T14" fmla="*/ 0 w 4181"/>
                    <a:gd name="T15" fmla="*/ 0 h 4235"/>
                    <a:gd name="T16" fmla="*/ 0 w 4181"/>
                    <a:gd name="T17" fmla="*/ 0 h 4235"/>
                    <a:gd name="T18" fmla="*/ 0 w 4181"/>
                    <a:gd name="T19" fmla="*/ 0 h 4235"/>
                    <a:gd name="T20" fmla="*/ 0 w 4181"/>
                    <a:gd name="T21" fmla="*/ 0 h 4235"/>
                    <a:gd name="T22" fmla="*/ 0 w 4181"/>
                    <a:gd name="T23" fmla="*/ 0 h 4235"/>
                    <a:gd name="T24" fmla="*/ 0 w 4181"/>
                    <a:gd name="T25" fmla="*/ 0 h 4235"/>
                    <a:gd name="T26" fmla="*/ 0 w 4181"/>
                    <a:gd name="T27" fmla="*/ 0 h 4235"/>
                    <a:gd name="T28" fmla="*/ 0 w 4181"/>
                    <a:gd name="T29" fmla="*/ 0 h 4235"/>
                    <a:gd name="T30" fmla="*/ 0 w 4181"/>
                    <a:gd name="T31" fmla="*/ 0 h 4235"/>
                    <a:gd name="T32" fmla="*/ 0 w 4181"/>
                    <a:gd name="T33" fmla="*/ 0 h 4235"/>
                    <a:gd name="T34" fmla="*/ 0 w 4181"/>
                    <a:gd name="T35" fmla="*/ 0 h 4235"/>
                    <a:gd name="T36" fmla="*/ 0 w 4181"/>
                    <a:gd name="T37" fmla="*/ 0 h 4235"/>
                    <a:gd name="T38" fmla="*/ 0 w 4181"/>
                    <a:gd name="T39" fmla="*/ 0 h 4235"/>
                    <a:gd name="T40" fmla="*/ 0 w 4181"/>
                    <a:gd name="T41" fmla="*/ 0 h 4235"/>
                    <a:gd name="T42" fmla="*/ 0 w 4181"/>
                    <a:gd name="T43" fmla="*/ 0 h 4235"/>
                    <a:gd name="T44" fmla="*/ 0 w 4181"/>
                    <a:gd name="T45" fmla="*/ 0 h 4235"/>
                    <a:gd name="T46" fmla="*/ 0 w 4181"/>
                    <a:gd name="T47" fmla="*/ 0 h 4235"/>
                    <a:gd name="T48" fmla="*/ 0 w 4181"/>
                    <a:gd name="T49" fmla="*/ 0 h 4235"/>
                    <a:gd name="T50" fmla="*/ 0 w 4181"/>
                    <a:gd name="T51" fmla="*/ 0 h 4235"/>
                    <a:gd name="T52" fmla="*/ 0 w 4181"/>
                    <a:gd name="T53" fmla="*/ 0 h 4235"/>
                    <a:gd name="T54" fmla="*/ 0 w 4181"/>
                    <a:gd name="T55" fmla="*/ 0 h 4235"/>
                    <a:gd name="T56" fmla="*/ 0 w 4181"/>
                    <a:gd name="T57" fmla="*/ 0 h 4235"/>
                    <a:gd name="T58" fmla="*/ 0 w 4181"/>
                    <a:gd name="T59" fmla="*/ 0 h 4235"/>
                    <a:gd name="T60" fmla="*/ 0 w 4181"/>
                    <a:gd name="T61" fmla="*/ 0 h 4235"/>
                    <a:gd name="T62" fmla="*/ 0 w 4181"/>
                    <a:gd name="T63" fmla="*/ 0 h 4235"/>
                    <a:gd name="T64" fmla="*/ 0 w 4181"/>
                    <a:gd name="T65" fmla="*/ 0 h 4235"/>
                    <a:gd name="T66" fmla="*/ 0 w 4181"/>
                    <a:gd name="T67" fmla="*/ 0 h 4235"/>
                    <a:gd name="T68" fmla="*/ 0 w 4181"/>
                    <a:gd name="T69" fmla="*/ 0 h 4235"/>
                    <a:gd name="T70" fmla="*/ 0 w 4181"/>
                    <a:gd name="T71" fmla="*/ 0 h 4235"/>
                    <a:gd name="T72" fmla="*/ 0 w 4181"/>
                    <a:gd name="T73" fmla="*/ 0 h 4235"/>
                    <a:gd name="T74" fmla="*/ 0 w 4181"/>
                    <a:gd name="T75" fmla="*/ 0 h 4235"/>
                    <a:gd name="T76" fmla="*/ 0 w 4181"/>
                    <a:gd name="T77" fmla="*/ 0 h 4235"/>
                    <a:gd name="T78" fmla="*/ 0 w 4181"/>
                    <a:gd name="T79" fmla="*/ 0 h 4235"/>
                    <a:gd name="T80" fmla="*/ 0 w 4181"/>
                    <a:gd name="T81" fmla="*/ 0 h 4235"/>
                    <a:gd name="T82" fmla="*/ 0 w 4181"/>
                    <a:gd name="T83" fmla="*/ 0 h 4235"/>
                    <a:gd name="T84" fmla="*/ 0 w 4181"/>
                    <a:gd name="T85" fmla="*/ 0 h 4235"/>
                    <a:gd name="T86" fmla="*/ 0 w 4181"/>
                    <a:gd name="T87" fmla="*/ 0 h 4235"/>
                    <a:gd name="T88" fmla="*/ 0 w 4181"/>
                    <a:gd name="T89" fmla="*/ 0 h 4235"/>
                    <a:gd name="T90" fmla="*/ 0 w 4181"/>
                    <a:gd name="T91" fmla="*/ 0 h 4235"/>
                    <a:gd name="T92" fmla="*/ 0 w 4181"/>
                    <a:gd name="T93" fmla="*/ 0 h 4235"/>
                    <a:gd name="T94" fmla="*/ 0 w 4181"/>
                    <a:gd name="T95" fmla="*/ 0 h 4235"/>
                    <a:gd name="T96" fmla="*/ 0 w 4181"/>
                    <a:gd name="T97" fmla="*/ 0 h 4235"/>
                    <a:gd name="T98" fmla="*/ 0 w 4181"/>
                    <a:gd name="T99" fmla="*/ 0 h 4235"/>
                    <a:gd name="T100" fmla="*/ 0 w 4181"/>
                    <a:gd name="T101" fmla="*/ 0 h 4235"/>
                    <a:gd name="T102" fmla="*/ 0 w 4181"/>
                    <a:gd name="T103" fmla="*/ 0 h 4235"/>
                    <a:gd name="T104" fmla="*/ 0 w 4181"/>
                    <a:gd name="T105" fmla="*/ 0 h 4235"/>
                    <a:gd name="T106" fmla="*/ 0 w 4181"/>
                    <a:gd name="T107" fmla="*/ 0 h 4235"/>
                    <a:gd name="T108" fmla="*/ 0 w 4181"/>
                    <a:gd name="T109" fmla="*/ 0 h 4235"/>
                    <a:gd name="T110" fmla="*/ 0 w 4181"/>
                    <a:gd name="T111" fmla="*/ 0 h 4235"/>
                    <a:gd name="T112" fmla="*/ 0 w 4181"/>
                    <a:gd name="T113" fmla="*/ 0 h 4235"/>
                    <a:gd name="T114" fmla="*/ 0 w 4181"/>
                    <a:gd name="T115" fmla="*/ 0 h 4235"/>
                    <a:gd name="T116" fmla="*/ 0 w 4181"/>
                    <a:gd name="T117" fmla="*/ 0 h 423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181"/>
                    <a:gd name="T178" fmla="*/ 0 h 4235"/>
                    <a:gd name="T179" fmla="*/ 4181 w 4181"/>
                    <a:gd name="T180" fmla="*/ 4235 h 4235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181" h="4235">
                      <a:moveTo>
                        <a:pt x="2114" y="482"/>
                      </a:moveTo>
                      <a:lnTo>
                        <a:pt x="2201" y="484"/>
                      </a:lnTo>
                      <a:lnTo>
                        <a:pt x="2286" y="490"/>
                      </a:lnTo>
                      <a:lnTo>
                        <a:pt x="2369" y="500"/>
                      </a:lnTo>
                      <a:lnTo>
                        <a:pt x="2453" y="514"/>
                      </a:lnTo>
                      <a:lnTo>
                        <a:pt x="2534" y="533"/>
                      </a:lnTo>
                      <a:lnTo>
                        <a:pt x="2614" y="555"/>
                      </a:lnTo>
                      <a:lnTo>
                        <a:pt x="2692" y="581"/>
                      </a:lnTo>
                      <a:lnTo>
                        <a:pt x="2769" y="610"/>
                      </a:lnTo>
                      <a:lnTo>
                        <a:pt x="2843" y="642"/>
                      </a:lnTo>
                      <a:lnTo>
                        <a:pt x="2916" y="679"/>
                      </a:lnTo>
                      <a:lnTo>
                        <a:pt x="2987" y="718"/>
                      </a:lnTo>
                      <a:lnTo>
                        <a:pt x="3055" y="760"/>
                      </a:lnTo>
                      <a:lnTo>
                        <a:pt x="3121" y="806"/>
                      </a:lnTo>
                      <a:lnTo>
                        <a:pt x="3185" y="854"/>
                      </a:lnTo>
                      <a:lnTo>
                        <a:pt x="3246" y="905"/>
                      </a:lnTo>
                      <a:lnTo>
                        <a:pt x="3305" y="960"/>
                      </a:lnTo>
                      <a:lnTo>
                        <a:pt x="3361" y="1017"/>
                      </a:lnTo>
                      <a:lnTo>
                        <a:pt x="3414" y="1075"/>
                      </a:lnTo>
                      <a:lnTo>
                        <a:pt x="3465" y="1138"/>
                      </a:lnTo>
                      <a:lnTo>
                        <a:pt x="3512" y="1201"/>
                      </a:lnTo>
                      <a:lnTo>
                        <a:pt x="3556" y="1268"/>
                      </a:lnTo>
                      <a:lnTo>
                        <a:pt x="3597" y="1335"/>
                      </a:lnTo>
                      <a:lnTo>
                        <a:pt x="3633" y="1406"/>
                      </a:lnTo>
                      <a:lnTo>
                        <a:pt x="3668" y="1478"/>
                      </a:lnTo>
                      <a:lnTo>
                        <a:pt x="3698" y="1552"/>
                      </a:lnTo>
                      <a:lnTo>
                        <a:pt x="3724" y="1628"/>
                      </a:lnTo>
                      <a:lnTo>
                        <a:pt x="3747" y="1706"/>
                      </a:lnTo>
                      <a:lnTo>
                        <a:pt x="3766" y="1784"/>
                      </a:lnTo>
                      <a:lnTo>
                        <a:pt x="3782" y="1864"/>
                      </a:lnTo>
                      <a:lnTo>
                        <a:pt x="3792" y="1946"/>
                      </a:lnTo>
                      <a:lnTo>
                        <a:pt x="3799" y="2028"/>
                      </a:lnTo>
                      <a:lnTo>
                        <a:pt x="3801" y="2112"/>
                      </a:lnTo>
                      <a:lnTo>
                        <a:pt x="3799" y="2196"/>
                      </a:lnTo>
                      <a:lnTo>
                        <a:pt x="3792" y="2279"/>
                      </a:lnTo>
                      <a:lnTo>
                        <a:pt x="3782" y="2359"/>
                      </a:lnTo>
                      <a:lnTo>
                        <a:pt x="3766" y="2440"/>
                      </a:lnTo>
                      <a:lnTo>
                        <a:pt x="3747" y="2519"/>
                      </a:lnTo>
                      <a:lnTo>
                        <a:pt x="3724" y="2596"/>
                      </a:lnTo>
                      <a:lnTo>
                        <a:pt x="3698" y="2672"/>
                      </a:lnTo>
                      <a:lnTo>
                        <a:pt x="3668" y="2745"/>
                      </a:lnTo>
                      <a:lnTo>
                        <a:pt x="3633" y="2818"/>
                      </a:lnTo>
                      <a:lnTo>
                        <a:pt x="3597" y="2889"/>
                      </a:lnTo>
                      <a:lnTo>
                        <a:pt x="3556" y="2956"/>
                      </a:lnTo>
                      <a:lnTo>
                        <a:pt x="3512" y="3023"/>
                      </a:lnTo>
                      <a:lnTo>
                        <a:pt x="3465" y="3086"/>
                      </a:lnTo>
                      <a:lnTo>
                        <a:pt x="3414" y="3148"/>
                      </a:lnTo>
                      <a:lnTo>
                        <a:pt x="3361" y="3208"/>
                      </a:lnTo>
                      <a:lnTo>
                        <a:pt x="3305" y="3264"/>
                      </a:lnTo>
                      <a:lnTo>
                        <a:pt x="3246" y="3318"/>
                      </a:lnTo>
                      <a:lnTo>
                        <a:pt x="3185" y="3370"/>
                      </a:lnTo>
                      <a:lnTo>
                        <a:pt x="3121" y="3418"/>
                      </a:lnTo>
                      <a:lnTo>
                        <a:pt x="3055" y="3464"/>
                      </a:lnTo>
                      <a:lnTo>
                        <a:pt x="2987" y="3506"/>
                      </a:lnTo>
                      <a:lnTo>
                        <a:pt x="2916" y="3546"/>
                      </a:lnTo>
                      <a:lnTo>
                        <a:pt x="2843" y="3581"/>
                      </a:lnTo>
                      <a:lnTo>
                        <a:pt x="2769" y="3614"/>
                      </a:lnTo>
                      <a:lnTo>
                        <a:pt x="2692" y="3644"/>
                      </a:lnTo>
                      <a:lnTo>
                        <a:pt x="2614" y="3669"/>
                      </a:lnTo>
                      <a:lnTo>
                        <a:pt x="2534" y="3691"/>
                      </a:lnTo>
                      <a:lnTo>
                        <a:pt x="2453" y="3709"/>
                      </a:lnTo>
                      <a:lnTo>
                        <a:pt x="2369" y="3724"/>
                      </a:lnTo>
                      <a:lnTo>
                        <a:pt x="2286" y="3734"/>
                      </a:lnTo>
                      <a:lnTo>
                        <a:pt x="2201" y="3740"/>
                      </a:lnTo>
                      <a:lnTo>
                        <a:pt x="2114" y="3742"/>
                      </a:lnTo>
                      <a:lnTo>
                        <a:pt x="2027" y="3740"/>
                      </a:lnTo>
                      <a:lnTo>
                        <a:pt x="1942" y="3734"/>
                      </a:lnTo>
                      <a:lnTo>
                        <a:pt x="1857" y="3724"/>
                      </a:lnTo>
                      <a:lnTo>
                        <a:pt x="1775" y="3709"/>
                      </a:lnTo>
                      <a:lnTo>
                        <a:pt x="1693" y="3691"/>
                      </a:lnTo>
                      <a:lnTo>
                        <a:pt x="1613" y="3669"/>
                      </a:lnTo>
                      <a:lnTo>
                        <a:pt x="1534" y="3644"/>
                      </a:lnTo>
                      <a:lnTo>
                        <a:pt x="1458" y="3614"/>
                      </a:lnTo>
                      <a:lnTo>
                        <a:pt x="1383" y="3581"/>
                      </a:lnTo>
                      <a:lnTo>
                        <a:pt x="1311" y="3546"/>
                      </a:lnTo>
                      <a:lnTo>
                        <a:pt x="1240" y="3506"/>
                      </a:lnTo>
                      <a:lnTo>
                        <a:pt x="1172" y="3464"/>
                      </a:lnTo>
                      <a:lnTo>
                        <a:pt x="1105" y="3418"/>
                      </a:lnTo>
                      <a:lnTo>
                        <a:pt x="1042" y="3370"/>
                      </a:lnTo>
                      <a:lnTo>
                        <a:pt x="981" y="3318"/>
                      </a:lnTo>
                      <a:lnTo>
                        <a:pt x="922" y="3264"/>
                      </a:lnTo>
                      <a:lnTo>
                        <a:pt x="866" y="3208"/>
                      </a:lnTo>
                      <a:lnTo>
                        <a:pt x="813" y="3148"/>
                      </a:lnTo>
                      <a:lnTo>
                        <a:pt x="763" y="3086"/>
                      </a:lnTo>
                      <a:lnTo>
                        <a:pt x="716" y="3023"/>
                      </a:lnTo>
                      <a:lnTo>
                        <a:pt x="672" y="2956"/>
                      </a:lnTo>
                      <a:lnTo>
                        <a:pt x="631" y="2889"/>
                      </a:lnTo>
                      <a:lnTo>
                        <a:pt x="593" y="2818"/>
                      </a:lnTo>
                      <a:lnTo>
                        <a:pt x="560" y="2745"/>
                      </a:lnTo>
                      <a:lnTo>
                        <a:pt x="530" y="2672"/>
                      </a:lnTo>
                      <a:lnTo>
                        <a:pt x="503" y="2596"/>
                      </a:lnTo>
                      <a:lnTo>
                        <a:pt x="480" y="2519"/>
                      </a:lnTo>
                      <a:lnTo>
                        <a:pt x="461" y="2440"/>
                      </a:lnTo>
                      <a:lnTo>
                        <a:pt x="446" y="2359"/>
                      </a:lnTo>
                      <a:lnTo>
                        <a:pt x="436" y="2279"/>
                      </a:lnTo>
                      <a:lnTo>
                        <a:pt x="429" y="2196"/>
                      </a:lnTo>
                      <a:lnTo>
                        <a:pt x="427" y="2112"/>
                      </a:lnTo>
                      <a:lnTo>
                        <a:pt x="429" y="2028"/>
                      </a:lnTo>
                      <a:lnTo>
                        <a:pt x="436" y="1946"/>
                      </a:lnTo>
                      <a:lnTo>
                        <a:pt x="446" y="1864"/>
                      </a:lnTo>
                      <a:lnTo>
                        <a:pt x="461" y="1784"/>
                      </a:lnTo>
                      <a:lnTo>
                        <a:pt x="480" y="1706"/>
                      </a:lnTo>
                      <a:lnTo>
                        <a:pt x="503" y="1628"/>
                      </a:lnTo>
                      <a:lnTo>
                        <a:pt x="530" y="1552"/>
                      </a:lnTo>
                      <a:lnTo>
                        <a:pt x="560" y="1478"/>
                      </a:lnTo>
                      <a:lnTo>
                        <a:pt x="593" y="1406"/>
                      </a:lnTo>
                      <a:lnTo>
                        <a:pt x="631" y="1335"/>
                      </a:lnTo>
                      <a:lnTo>
                        <a:pt x="672" y="1268"/>
                      </a:lnTo>
                      <a:lnTo>
                        <a:pt x="716" y="1201"/>
                      </a:lnTo>
                      <a:lnTo>
                        <a:pt x="763" y="1138"/>
                      </a:lnTo>
                      <a:lnTo>
                        <a:pt x="813" y="1075"/>
                      </a:lnTo>
                      <a:lnTo>
                        <a:pt x="866" y="1017"/>
                      </a:lnTo>
                      <a:lnTo>
                        <a:pt x="922" y="960"/>
                      </a:lnTo>
                      <a:lnTo>
                        <a:pt x="981" y="905"/>
                      </a:lnTo>
                      <a:lnTo>
                        <a:pt x="1042" y="854"/>
                      </a:lnTo>
                      <a:lnTo>
                        <a:pt x="1105" y="806"/>
                      </a:lnTo>
                      <a:lnTo>
                        <a:pt x="1172" y="760"/>
                      </a:lnTo>
                      <a:lnTo>
                        <a:pt x="1240" y="718"/>
                      </a:lnTo>
                      <a:lnTo>
                        <a:pt x="1311" y="679"/>
                      </a:lnTo>
                      <a:lnTo>
                        <a:pt x="1383" y="642"/>
                      </a:lnTo>
                      <a:lnTo>
                        <a:pt x="1458" y="610"/>
                      </a:lnTo>
                      <a:lnTo>
                        <a:pt x="1534" y="581"/>
                      </a:lnTo>
                      <a:lnTo>
                        <a:pt x="1613" y="555"/>
                      </a:lnTo>
                      <a:lnTo>
                        <a:pt x="1693" y="533"/>
                      </a:lnTo>
                      <a:lnTo>
                        <a:pt x="1775" y="514"/>
                      </a:lnTo>
                      <a:lnTo>
                        <a:pt x="1857" y="500"/>
                      </a:lnTo>
                      <a:lnTo>
                        <a:pt x="1942" y="490"/>
                      </a:lnTo>
                      <a:lnTo>
                        <a:pt x="2027" y="484"/>
                      </a:lnTo>
                      <a:lnTo>
                        <a:pt x="2114" y="482"/>
                      </a:lnTo>
                      <a:close/>
                      <a:moveTo>
                        <a:pt x="2114" y="1333"/>
                      </a:moveTo>
                      <a:lnTo>
                        <a:pt x="2155" y="1335"/>
                      </a:lnTo>
                      <a:lnTo>
                        <a:pt x="2196" y="1337"/>
                      </a:lnTo>
                      <a:lnTo>
                        <a:pt x="2236" y="1342"/>
                      </a:lnTo>
                      <a:lnTo>
                        <a:pt x="2275" y="1349"/>
                      </a:lnTo>
                      <a:lnTo>
                        <a:pt x="2314" y="1359"/>
                      </a:lnTo>
                      <a:lnTo>
                        <a:pt x="2353" y="1369"/>
                      </a:lnTo>
                      <a:lnTo>
                        <a:pt x="2390" y="1381"/>
                      </a:lnTo>
                      <a:lnTo>
                        <a:pt x="2427" y="1395"/>
                      </a:lnTo>
                      <a:lnTo>
                        <a:pt x="2462" y="1411"/>
                      </a:lnTo>
                      <a:lnTo>
                        <a:pt x="2497" y="1428"/>
                      </a:lnTo>
                      <a:lnTo>
                        <a:pt x="2531" y="1447"/>
                      </a:lnTo>
                      <a:lnTo>
                        <a:pt x="2563" y="1467"/>
                      </a:lnTo>
                      <a:lnTo>
                        <a:pt x="2595" y="1489"/>
                      </a:lnTo>
                      <a:lnTo>
                        <a:pt x="2626" y="1511"/>
                      </a:lnTo>
                      <a:lnTo>
                        <a:pt x="2654" y="1536"/>
                      </a:lnTo>
                      <a:lnTo>
                        <a:pt x="2683" y="1562"/>
                      </a:lnTo>
                      <a:lnTo>
                        <a:pt x="2710" y="1589"/>
                      </a:lnTo>
                      <a:lnTo>
                        <a:pt x="2735" y="1618"/>
                      </a:lnTo>
                      <a:lnTo>
                        <a:pt x="2759" y="1646"/>
                      </a:lnTo>
                      <a:lnTo>
                        <a:pt x="2781" y="1677"/>
                      </a:lnTo>
                      <a:lnTo>
                        <a:pt x="2803" y="1709"/>
                      </a:lnTo>
                      <a:lnTo>
                        <a:pt x="2822" y="1741"/>
                      </a:lnTo>
                      <a:lnTo>
                        <a:pt x="2839" y="1775"/>
                      </a:lnTo>
                      <a:lnTo>
                        <a:pt x="2856" y="1809"/>
                      </a:lnTo>
                      <a:lnTo>
                        <a:pt x="2870" y="1845"/>
                      </a:lnTo>
                      <a:lnTo>
                        <a:pt x="2883" y="1881"/>
                      </a:lnTo>
                      <a:lnTo>
                        <a:pt x="2894" y="1917"/>
                      </a:lnTo>
                      <a:lnTo>
                        <a:pt x="2903" y="1955"/>
                      </a:lnTo>
                      <a:lnTo>
                        <a:pt x="2910" y="1994"/>
                      </a:lnTo>
                      <a:lnTo>
                        <a:pt x="2915" y="2033"/>
                      </a:lnTo>
                      <a:lnTo>
                        <a:pt x="2918" y="2072"/>
                      </a:lnTo>
                      <a:lnTo>
                        <a:pt x="2919" y="2112"/>
                      </a:lnTo>
                      <a:lnTo>
                        <a:pt x="2918" y="2152"/>
                      </a:lnTo>
                      <a:lnTo>
                        <a:pt x="2915" y="2192"/>
                      </a:lnTo>
                      <a:lnTo>
                        <a:pt x="2910" y="2231"/>
                      </a:lnTo>
                      <a:lnTo>
                        <a:pt x="2903" y="2268"/>
                      </a:lnTo>
                      <a:lnTo>
                        <a:pt x="2894" y="2306"/>
                      </a:lnTo>
                      <a:lnTo>
                        <a:pt x="2883" y="2343"/>
                      </a:lnTo>
                      <a:lnTo>
                        <a:pt x="2870" y="2379"/>
                      </a:lnTo>
                      <a:lnTo>
                        <a:pt x="2856" y="2415"/>
                      </a:lnTo>
                      <a:lnTo>
                        <a:pt x="2839" y="2450"/>
                      </a:lnTo>
                      <a:lnTo>
                        <a:pt x="2822" y="2482"/>
                      </a:lnTo>
                      <a:lnTo>
                        <a:pt x="2803" y="2515"/>
                      </a:lnTo>
                      <a:lnTo>
                        <a:pt x="2781" y="2547"/>
                      </a:lnTo>
                      <a:lnTo>
                        <a:pt x="2759" y="2577"/>
                      </a:lnTo>
                      <a:lnTo>
                        <a:pt x="2735" y="2607"/>
                      </a:lnTo>
                      <a:lnTo>
                        <a:pt x="2710" y="2635"/>
                      </a:lnTo>
                      <a:lnTo>
                        <a:pt x="2683" y="2662"/>
                      </a:lnTo>
                      <a:lnTo>
                        <a:pt x="2654" y="2688"/>
                      </a:lnTo>
                      <a:lnTo>
                        <a:pt x="2626" y="2713"/>
                      </a:lnTo>
                      <a:lnTo>
                        <a:pt x="2595" y="2736"/>
                      </a:lnTo>
                      <a:lnTo>
                        <a:pt x="2563" y="2758"/>
                      </a:lnTo>
                      <a:lnTo>
                        <a:pt x="2531" y="2778"/>
                      </a:lnTo>
                      <a:lnTo>
                        <a:pt x="2497" y="2796"/>
                      </a:lnTo>
                      <a:lnTo>
                        <a:pt x="2462" y="2814"/>
                      </a:lnTo>
                      <a:lnTo>
                        <a:pt x="2427" y="2829"/>
                      </a:lnTo>
                      <a:lnTo>
                        <a:pt x="2390" y="2844"/>
                      </a:lnTo>
                      <a:lnTo>
                        <a:pt x="2353" y="2856"/>
                      </a:lnTo>
                      <a:lnTo>
                        <a:pt x="2314" y="2866"/>
                      </a:lnTo>
                      <a:lnTo>
                        <a:pt x="2275" y="2874"/>
                      </a:lnTo>
                      <a:lnTo>
                        <a:pt x="2236" y="2881"/>
                      </a:lnTo>
                      <a:lnTo>
                        <a:pt x="2196" y="2887"/>
                      </a:lnTo>
                      <a:lnTo>
                        <a:pt x="2155" y="2890"/>
                      </a:lnTo>
                      <a:lnTo>
                        <a:pt x="2114" y="2891"/>
                      </a:lnTo>
                      <a:lnTo>
                        <a:pt x="2073" y="2890"/>
                      </a:lnTo>
                      <a:lnTo>
                        <a:pt x="2032" y="2887"/>
                      </a:lnTo>
                      <a:lnTo>
                        <a:pt x="1991" y="2881"/>
                      </a:lnTo>
                      <a:lnTo>
                        <a:pt x="1951" y="2874"/>
                      </a:lnTo>
                      <a:lnTo>
                        <a:pt x="1913" y="2866"/>
                      </a:lnTo>
                      <a:lnTo>
                        <a:pt x="1875" y="2856"/>
                      </a:lnTo>
                      <a:lnTo>
                        <a:pt x="1837" y="2844"/>
                      </a:lnTo>
                      <a:lnTo>
                        <a:pt x="1801" y="2829"/>
                      </a:lnTo>
                      <a:lnTo>
                        <a:pt x="1765" y="2814"/>
                      </a:lnTo>
                      <a:lnTo>
                        <a:pt x="1731" y="2796"/>
                      </a:lnTo>
                      <a:lnTo>
                        <a:pt x="1697" y="2778"/>
                      </a:lnTo>
                      <a:lnTo>
                        <a:pt x="1664" y="2758"/>
                      </a:lnTo>
                      <a:lnTo>
                        <a:pt x="1633" y="2736"/>
                      </a:lnTo>
                      <a:lnTo>
                        <a:pt x="1602" y="2713"/>
                      </a:lnTo>
                      <a:lnTo>
                        <a:pt x="1572" y="2688"/>
                      </a:lnTo>
                      <a:lnTo>
                        <a:pt x="1545" y="2662"/>
                      </a:lnTo>
                      <a:lnTo>
                        <a:pt x="1518" y="2635"/>
                      </a:lnTo>
                      <a:lnTo>
                        <a:pt x="1493" y="2607"/>
                      </a:lnTo>
                      <a:lnTo>
                        <a:pt x="1469" y="2577"/>
                      </a:lnTo>
                      <a:lnTo>
                        <a:pt x="1447" y="2547"/>
                      </a:lnTo>
                      <a:lnTo>
                        <a:pt x="1425" y="2515"/>
                      </a:lnTo>
                      <a:lnTo>
                        <a:pt x="1406" y="2482"/>
                      </a:lnTo>
                      <a:lnTo>
                        <a:pt x="1388" y="2450"/>
                      </a:lnTo>
                      <a:lnTo>
                        <a:pt x="1372" y="2415"/>
                      </a:lnTo>
                      <a:lnTo>
                        <a:pt x="1358" y="2379"/>
                      </a:lnTo>
                      <a:lnTo>
                        <a:pt x="1344" y="2343"/>
                      </a:lnTo>
                      <a:lnTo>
                        <a:pt x="1334" y="2306"/>
                      </a:lnTo>
                      <a:lnTo>
                        <a:pt x="1325" y="2268"/>
                      </a:lnTo>
                      <a:lnTo>
                        <a:pt x="1318" y="2231"/>
                      </a:lnTo>
                      <a:lnTo>
                        <a:pt x="1313" y="2192"/>
                      </a:lnTo>
                      <a:lnTo>
                        <a:pt x="1310" y="2152"/>
                      </a:lnTo>
                      <a:lnTo>
                        <a:pt x="1309" y="2112"/>
                      </a:lnTo>
                      <a:lnTo>
                        <a:pt x="1310" y="2072"/>
                      </a:lnTo>
                      <a:lnTo>
                        <a:pt x="1313" y="2033"/>
                      </a:lnTo>
                      <a:lnTo>
                        <a:pt x="1318" y="1994"/>
                      </a:lnTo>
                      <a:lnTo>
                        <a:pt x="1325" y="1955"/>
                      </a:lnTo>
                      <a:lnTo>
                        <a:pt x="1334" y="1917"/>
                      </a:lnTo>
                      <a:lnTo>
                        <a:pt x="1344" y="1881"/>
                      </a:lnTo>
                      <a:lnTo>
                        <a:pt x="1358" y="1845"/>
                      </a:lnTo>
                      <a:lnTo>
                        <a:pt x="1372" y="1809"/>
                      </a:lnTo>
                      <a:lnTo>
                        <a:pt x="1388" y="1775"/>
                      </a:lnTo>
                      <a:lnTo>
                        <a:pt x="1406" y="1741"/>
                      </a:lnTo>
                      <a:lnTo>
                        <a:pt x="1425" y="1709"/>
                      </a:lnTo>
                      <a:lnTo>
                        <a:pt x="1447" y="1677"/>
                      </a:lnTo>
                      <a:lnTo>
                        <a:pt x="1469" y="1646"/>
                      </a:lnTo>
                      <a:lnTo>
                        <a:pt x="1493" y="1618"/>
                      </a:lnTo>
                      <a:lnTo>
                        <a:pt x="1518" y="1589"/>
                      </a:lnTo>
                      <a:lnTo>
                        <a:pt x="1545" y="1562"/>
                      </a:lnTo>
                      <a:lnTo>
                        <a:pt x="1572" y="1536"/>
                      </a:lnTo>
                      <a:lnTo>
                        <a:pt x="1602" y="1511"/>
                      </a:lnTo>
                      <a:lnTo>
                        <a:pt x="1633" y="1489"/>
                      </a:lnTo>
                      <a:lnTo>
                        <a:pt x="1664" y="1467"/>
                      </a:lnTo>
                      <a:lnTo>
                        <a:pt x="1697" y="1447"/>
                      </a:lnTo>
                      <a:lnTo>
                        <a:pt x="1731" y="1428"/>
                      </a:lnTo>
                      <a:lnTo>
                        <a:pt x="1765" y="1411"/>
                      </a:lnTo>
                      <a:lnTo>
                        <a:pt x="1801" y="1395"/>
                      </a:lnTo>
                      <a:lnTo>
                        <a:pt x="1837" y="1381"/>
                      </a:lnTo>
                      <a:lnTo>
                        <a:pt x="1875" y="1369"/>
                      </a:lnTo>
                      <a:lnTo>
                        <a:pt x="1913" y="1359"/>
                      </a:lnTo>
                      <a:lnTo>
                        <a:pt x="1951" y="1349"/>
                      </a:lnTo>
                      <a:lnTo>
                        <a:pt x="1991" y="1342"/>
                      </a:lnTo>
                      <a:lnTo>
                        <a:pt x="2032" y="1337"/>
                      </a:lnTo>
                      <a:lnTo>
                        <a:pt x="2073" y="1335"/>
                      </a:lnTo>
                      <a:lnTo>
                        <a:pt x="2114" y="1333"/>
                      </a:lnTo>
                      <a:close/>
                      <a:moveTo>
                        <a:pt x="0" y="1781"/>
                      </a:moveTo>
                      <a:lnTo>
                        <a:pt x="0" y="2358"/>
                      </a:lnTo>
                      <a:lnTo>
                        <a:pt x="453" y="2399"/>
                      </a:lnTo>
                      <a:lnTo>
                        <a:pt x="447" y="2365"/>
                      </a:lnTo>
                      <a:lnTo>
                        <a:pt x="442" y="2330"/>
                      </a:lnTo>
                      <a:lnTo>
                        <a:pt x="437" y="2294"/>
                      </a:lnTo>
                      <a:lnTo>
                        <a:pt x="434" y="2258"/>
                      </a:lnTo>
                      <a:lnTo>
                        <a:pt x="431" y="2221"/>
                      </a:lnTo>
                      <a:lnTo>
                        <a:pt x="429" y="2186"/>
                      </a:lnTo>
                      <a:lnTo>
                        <a:pt x="428" y="2149"/>
                      </a:lnTo>
                      <a:lnTo>
                        <a:pt x="427" y="2112"/>
                      </a:lnTo>
                      <a:lnTo>
                        <a:pt x="428" y="2059"/>
                      </a:lnTo>
                      <a:lnTo>
                        <a:pt x="431" y="2006"/>
                      </a:lnTo>
                      <a:lnTo>
                        <a:pt x="435" y="1954"/>
                      </a:lnTo>
                      <a:lnTo>
                        <a:pt x="441" y="1902"/>
                      </a:lnTo>
                      <a:lnTo>
                        <a:pt x="448" y="1851"/>
                      </a:lnTo>
                      <a:lnTo>
                        <a:pt x="457" y="1801"/>
                      </a:lnTo>
                      <a:lnTo>
                        <a:pt x="469" y="1750"/>
                      </a:lnTo>
                      <a:lnTo>
                        <a:pt x="482" y="1700"/>
                      </a:lnTo>
                      <a:lnTo>
                        <a:pt x="0" y="1781"/>
                      </a:lnTo>
                      <a:close/>
                      <a:moveTo>
                        <a:pt x="705" y="3007"/>
                      </a:moveTo>
                      <a:lnTo>
                        <a:pt x="384" y="3370"/>
                      </a:lnTo>
                      <a:lnTo>
                        <a:pt x="816" y="3802"/>
                      </a:lnTo>
                      <a:lnTo>
                        <a:pt x="1216" y="3491"/>
                      </a:lnTo>
                      <a:lnTo>
                        <a:pt x="1178" y="3468"/>
                      </a:lnTo>
                      <a:lnTo>
                        <a:pt x="1141" y="3442"/>
                      </a:lnTo>
                      <a:lnTo>
                        <a:pt x="1104" y="3417"/>
                      </a:lnTo>
                      <a:lnTo>
                        <a:pt x="1068" y="3390"/>
                      </a:lnTo>
                      <a:lnTo>
                        <a:pt x="1034" y="3363"/>
                      </a:lnTo>
                      <a:lnTo>
                        <a:pt x="1000" y="3335"/>
                      </a:lnTo>
                      <a:lnTo>
                        <a:pt x="966" y="3305"/>
                      </a:lnTo>
                      <a:lnTo>
                        <a:pt x="934" y="3275"/>
                      </a:lnTo>
                      <a:lnTo>
                        <a:pt x="902" y="3245"/>
                      </a:lnTo>
                      <a:lnTo>
                        <a:pt x="871" y="3213"/>
                      </a:lnTo>
                      <a:lnTo>
                        <a:pt x="842" y="3180"/>
                      </a:lnTo>
                      <a:lnTo>
                        <a:pt x="812" y="3147"/>
                      </a:lnTo>
                      <a:lnTo>
                        <a:pt x="784" y="3114"/>
                      </a:lnTo>
                      <a:lnTo>
                        <a:pt x="757" y="3079"/>
                      </a:lnTo>
                      <a:lnTo>
                        <a:pt x="730" y="3043"/>
                      </a:lnTo>
                      <a:lnTo>
                        <a:pt x="705" y="3007"/>
                      </a:lnTo>
                      <a:close/>
                      <a:moveTo>
                        <a:pt x="1737" y="3701"/>
                      </a:moveTo>
                      <a:lnTo>
                        <a:pt x="1826" y="4235"/>
                      </a:lnTo>
                      <a:lnTo>
                        <a:pt x="2402" y="4235"/>
                      </a:lnTo>
                      <a:lnTo>
                        <a:pt x="2446" y="3710"/>
                      </a:lnTo>
                      <a:lnTo>
                        <a:pt x="2405" y="3717"/>
                      </a:lnTo>
                      <a:lnTo>
                        <a:pt x="2365" y="3725"/>
                      </a:lnTo>
                      <a:lnTo>
                        <a:pt x="2323" y="3730"/>
                      </a:lnTo>
                      <a:lnTo>
                        <a:pt x="2282" y="3734"/>
                      </a:lnTo>
                      <a:lnTo>
                        <a:pt x="2241" y="3738"/>
                      </a:lnTo>
                      <a:lnTo>
                        <a:pt x="2199" y="3740"/>
                      </a:lnTo>
                      <a:lnTo>
                        <a:pt x="2157" y="3742"/>
                      </a:lnTo>
                      <a:lnTo>
                        <a:pt x="2114" y="3742"/>
                      </a:lnTo>
                      <a:lnTo>
                        <a:pt x="2066" y="3742"/>
                      </a:lnTo>
                      <a:lnTo>
                        <a:pt x="2017" y="3740"/>
                      </a:lnTo>
                      <a:lnTo>
                        <a:pt x="1970" y="3737"/>
                      </a:lnTo>
                      <a:lnTo>
                        <a:pt x="1922" y="3732"/>
                      </a:lnTo>
                      <a:lnTo>
                        <a:pt x="1875" y="3726"/>
                      </a:lnTo>
                      <a:lnTo>
                        <a:pt x="1829" y="3719"/>
                      </a:lnTo>
                      <a:lnTo>
                        <a:pt x="1783" y="3710"/>
                      </a:lnTo>
                      <a:lnTo>
                        <a:pt x="1737" y="3701"/>
                      </a:lnTo>
                      <a:close/>
                      <a:moveTo>
                        <a:pt x="3011" y="3490"/>
                      </a:moveTo>
                      <a:lnTo>
                        <a:pt x="3412" y="3802"/>
                      </a:lnTo>
                      <a:lnTo>
                        <a:pt x="3845" y="3370"/>
                      </a:lnTo>
                      <a:lnTo>
                        <a:pt x="3522" y="3006"/>
                      </a:lnTo>
                      <a:lnTo>
                        <a:pt x="3497" y="3042"/>
                      </a:lnTo>
                      <a:lnTo>
                        <a:pt x="3471" y="3078"/>
                      </a:lnTo>
                      <a:lnTo>
                        <a:pt x="3443" y="3113"/>
                      </a:lnTo>
                      <a:lnTo>
                        <a:pt x="3416" y="3146"/>
                      </a:lnTo>
                      <a:lnTo>
                        <a:pt x="3386" y="3180"/>
                      </a:lnTo>
                      <a:lnTo>
                        <a:pt x="3356" y="3212"/>
                      </a:lnTo>
                      <a:lnTo>
                        <a:pt x="3325" y="3244"/>
                      </a:lnTo>
                      <a:lnTo>
                        <a:pt x="3293" y="3274"/>
                      </a:lnTo>
                      <a:lnTo>
                        <a:pt x="3261" y="3305"/>
                      </a:lnTo>
                      <a:lnTo>
                        <a:pt x="3228" y="3334"/>
                      </a:lnTo>
                      <a:lnTo>
                        <a:pt x="3193" y="3362"/>
                      </a:lnTo>
                      <a:lnTo>
                        <a:pt x="3158" y="3390"/>
                      </a:lnTo>
                      <a:lnTo>
                        <a:pt x="3122" y="3417"/>
                      </a:lnTo>
                      <a:lnTo>
                        <a:pt x="3087" y="3442"/>
                      </a:lnTo>
                      <a:lnTo>
                        <a:pt x="3049" y="3467"/>
                      </a:lnTo>
                      <a:lnTo>
                        <a:pt x="3011" y="3490"/>
                      </a:lnTo>
                      <a:close/>
                      <a:moveTo>
                        <a:pt x="3777" y="2384"/>
                      </a:moveTo>
                      <a:lnTo>
                        <a:pt x="4181" y="2310"/>
                      </a:lnTo>
                      <a:lnTo>
                        <a:pt x="4181" y="1781"/>
                      </a:lnTo>
                      <a:lnTo>
                        <a:pt x="3941" y="1732"/>
                      </a:lnTo>
                      <a:lnTo>
                        <a:pt x="3746" y="1700"/>
                      </a:lnTo>
                      <a:lnTo>
                        <a:pt x="3758" y="1750"/>
                      </a:lnTo>
                      <a:lnTo>
                        <a:pt x="3769" y="1800"/>
                      </a:lnTo>
                      <a:lnTo>
                        <a:pt x="3778" y="1851"/>
                      </a:lnTo>
                      <a:lnTo>
                        <a:pt x="3787" y="1902"/>
                      </a:lnTo>
                      <a:lnTo>
                        <a:pt x="3793" y="1954"/>
                      </a:lnTo>
                      <a:lnTo>
                        <a:pt x="3797" y="2006"/>
                      </a:lnTo>
                      <a:lnTo>
                        <a:pt x="3800" y="2059"/>
                      </a:lnTo>
                      <a:lnTo>
                        <a:pt x="3801" y="2112"/>
                      </a:lnTo>
                      <a:lnTo>
                        <a:pt x="3800" y="2147"/>
                      </a:lnTo>
                      <a:lnTo>
                        <a:pt x="3799" y="2181"/>
                      </a:lnTo>
                      <a:lnTo>
                        <a:pt x="3797" y="2215"/>
                      </a:lnTo>
                      <a:lnTo>
                        <a:pt x="3795" y="2250"/>
                      </a:lnTo>
                      <a:lnTo>
                        <a:pt x="3791" y="2284"/>
                      </a:lnTo>
                      <a:lnTo>
                        <a:pt x="3787" y="2318"/>
                      </a:lnTo>
                      <a:lnTo>
                        <a:pt x="3783" y="2350"/>
                      </a:lnTo>
                      <a:lnTo>
                        <a:pt x="3777" y="2384"/>
                      </a:lnTo>
                      <a:close/>
                      <a:moveTo>
                        <a:pt x="3503" y="1188"/>
                      </a:moveTo>
                      <a:lnTo>
                        <a:pt x="3749" y="818"/>
                      </a:lnTo>
                      <a:lnTo>
                        <a:pt x="3364" y="385"/>
                      </a:lnTo>
                      <a:lnTo>
                        <a:pt x="2989" y="719"/>
                      </a:lnTo>
                      <a:lnTo>
                        <a:pt x="3026" y="742"/>
                      </a:lnTo>
                      <a:lnTo>
                        <a:pt x="3063" y="766"/>
                      </a:lnTo>
                      <a:lnTo>
                        <a:pt x="3100" y="791"/>
                      </a:lnTo>
                      <a:lnTo>
                        <a:pt x="3136" y="816"/>
                      </a:lnTo>
                      <a:lnTo>
                        <a:pt x="3170" y="843"/>
                      </a:lnTo>
                      <a:lnTo>
                        <a:pt x="3204" y="871"/>
                      </a:lnTo>
                      <a:lnTo>
                        <a:pt x="3238" y="899"/>
                      </a:lnTo>
                      <a:lnTo>
                        <a:pt x="3271" y="928"/>
                      </a:lnTo>
                      <a:lnTo>
                        <a:pt x="3302" y="958"/>
                      </a:lnTo>
                      <a:lnTo>
                        <a:pt x="3334" y="988"/>
                      </a:lnTo>
                      <a:lnTo>
                        <a:pt x="3364" y="1020"/>
                      </a:lnTo>
                      <a:lnTo>
                        <a:pt x="3393" y="1052"/>
                      </a:lnTo>
                      <a:lnTo>
                        <a:pt x="3422" y="1084"/>
                      </a:lnTo>
                      <a:lnTo>
                        <a:pt x="3449" y="1118"/>
                      </a:lnTo>
                      <a:lnTo>
                        <a:pt x="3476" y="1153"/>
                      </a:lnTo>
                      <a:lnTo>
                        <a:pt x="3503" y="1188"/>
                      </a:lnTo>
                      <a:close/>
                      <a:moveTo>
                        <a:pt x="2445" y="513"/>
                      </a:moveTo>
                      <a:lnTo>
                        <a:pt x="2402" y="0"/>
                      </a:lnTo>
                      <a:lnTo>
                        <a:pt x="1826" y="0"/>
                      </a:lnTo>
                      <a:lnTo>
                        <a:pt x="1739" y="523"/>
                      </a:lnTo>
                      <a:lnTo>
                        <a:pt x="1784" y="513"/>
                      </a:lnTo>
                      <a:lnTo>
                        <a:pt x="1830" y="505"/>
                      </a:lnTo>
                      <a:lnTo>
                        <a:pt x="1877" y="498"/>
                      </a:lnTo>
                      <a:lnTo>
                        <a:pt x="1923" y="492"/>
                      </a:lnTo>
                      <a:lnTo>
                        <a:pt x="1970" y="488"/>
                      </a:lnTo>
                      <a:lnTo>
                        <a:pt x="2018" y="485"/>
                      </a:lnTo>
                      <a:lnTo>
                        <a:pt x="2066" y="483"/>
                      </a:lnTo>
                      <a:lnTo>
                        <a:pt x="2114" y="482"/>
                      </a:lnTo>
                      <a:lnTo>
                        <a:pt x="2156" y="482"/>
                      </a:lnTo>
                      <a:lnTo>
                        <a:pt x="2199" y="484"/>
                      </a:lnTo>
                      <a:lnTo>
                        <a:pt x="2241" y="486"/>
                      </a:lnTo>
                      <a:lnTo>
                        <a:pt x="2281" y="490"/>
                      </a:lnTo>
                      <a:lnTo>
                        <a:pt x="2323" y="494"/>
                      </a:lnTo>
                      <a:lnTo>
                        <a:pt x="2364" y="500"/>
                      </a:lnTo>
                      <a:lnTo>
                        <a:pt x="2405" y="506"/>
                      </a:lnTo>
                      <a:lnTo>
                        <a:pt x="2445" y="513"/>
                      </a:lnTo>
                      <a:close/>
                      <a:moveTo>
                        <a:pt x="1272" y="700"/>
                      </a:moveTo>
                      <a:lnTo>
                        <a:pt x="864" y="336"/>
                      </a:lnTo>
                      <a:lnTo>
                        <a:pt x="432" y="770"/>
                      </a:lnTo>
                      <a:lnTo>
                        <a:pt x="740" y="1167"/>
                      </a:lnTo>
                      <a:lnTo>
                        <a:pt x="767" y="1132"/>
                      </a:lnTo>
                      <a:lnTo>
                        <a:pt x="795" y="1098"/>
                      </a:lnTo>
                      <a:lnTo>
                        <a:pt x="823" y="1064"/>
                      </a:lnTo>
                      <a:lnTo>
                        <a:pt x="853" y="1030"/>
                      </a:lnTo>
                      <a:lnTo>
                        <a:pt x="884" y="998"/>
                      </a:lnTo>
                      <a:lnTo>
                        <a:pt x="915" y="967"/>
                      </a:lnTo>
                      <a:lnTo>
                        <a:pt x="947" y="936"/>
                      </a:lnTo>
                      <a:lnTo>
                        <a:pt x="980" y="906"/>
                      </a:lnTo>
                      <a:lnTo>
                        <a:pt x="1014" y="878"/>
                      </a:lnTo>
                      <a:lnTo>
                        <a:pt x="1048" y="849"/>
                      </a:lnTo>
                      <a:lnTo>
                        <a:pt x="1084" y="822"/>
                      </a:lnTo>
                      <a:lnTo>
                        <a:pt x="1121" y="796"/>
                      </a:lnTo>
                      <a:lnTo>
                        <a:pt x="1157" y="770"/>
                      </a:lnTo>
                      <a:lnTo>
                        <a:pt x="1195" y="746"/>
                      </a:lnTo>
                      <a:lnTo>
                        <a:pt x="1233" y="722"/>
                      </a:lnTo>
                      <a:lnTo>
                        <a:pt x="1272" y="7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09"/>
                <p:cNvSpPr>
                  <a:spLocks noEditPoints="1"/>
                </p:cNvSpPr>
                <p:nvPr/>
              </p:nvSpPr>
              <p:spPr bwMode="auto">
                <a:xfrm>
                  <a:off x="2982" y="838"/>
                  <a:ext cx="167" cy="170"/>
                </a:xfrm>
                <a:custGeom>
                  <a:avLst/>
                  <a:gdLst>
                    <a:gd name="T0" fmla="*/ 0 w 4183"/>
                    <a:gd name="T1" fmla="*/ 0 h 4235"/>
                    <a:gd name="T2" fmla="*/ 0 w 4183"/>
                    <a:gd name="T3" fmla="*/ 0 h 4235"/>
                    <a:gd name="T4" fmla="*/ 0 w 4183"/>
                    <a:gd name="T5" fmla="*/ 0 h 4235"/>
                    <a:gd name="T6" fmla="*/ 0 w 4183"/>
                    <a:gd name="T7" fmla="*/ 0 h 4235"/>
                    <a:gd name="T8" fmla="*/ 0 w 4183"/>
                    <a:gd name="T9" fmla="*/ 0 h 4235"/>
                    <a:gd name="T10" fmla="*/ 0 w 4183"/>
                    <a:gd name="T11" fmla="*/ 0 h 4235"/>
                    <a:gd name="T12" fmla="*/ 0 w 4183"/>
                    <a:gd name="T13" fmla="*/ 0 h 4235"/>
                    <a:gd name="T14" fmla="*/ 0 w 4183"/>
                    <a:gd name="T15" fmla="*/ 0 h 4235"/>
                    <a:gd name="T16" fmla="*/ 0 w 4183"/>
                    <a:gd name="T17" fmla="*/ 0 h 4235"/>
                    <a:gd name="T18" fmla="*/ 0 w 4183"/>
                    <a:gd name="T19" fmla="*/ 0 h 4235"/>
                    <a:gd name="T20" fmla="*/ 0 w 4183"/>
                    <a:gd name="T21" fmla="*/ 0 h 4235"/>
                    <a:gd name="T22" fmla="*/ 0 w 4183"/>
                    <a:gd name="T23" fmla="*/ 0 h 4235"/>
                    <a:gd name="T24" fmla="*/ 0 w 4183"/>
                    <a:gd name="T25" fmla="*/ 0 h 4235"/>
                    <a:gd name="T26" fmla="*/ 0 w 4183"/>
                    <a:gd name="T27" fmla="*/ 0 h 4235"/>
                    <a:gd name="T28" fmla="*/ 0 w 4183"/>
                    <a:gd name="T29" fmla="*/ 0 h 4235"/>
                    <a:gd name="T30" fmla="*/ 0 w 4183"/>
                    <a:gd name="T31" fmla="*/ 0 h 4235"/>
                    <a:gd name="T32" fmla="*/ 0 w 4183"/>
                    <a:gd name="T33" fmla="*/ 0 h 4235"/>
                    <a:gd name="T34" fmla="*/ 0 w 4183"/>
                    <a:gd name="T35" fmla="*/ 0 h 4235"/>
                    <a:gd name="T36" fmla="*/ 0 w 4183"/>
                    <a:gd name="T37" fmla="*/ 0 h 4235"/>
                    <a:gd name="T38" fmla="*/ 0 w 4183"/>
                    <a:gd name="T39" fmla="*/ 0 h 4235"/>
                    <a:gd name="T40" fmla="*/ 0 w 4183"/>
                    <a:gd name="T41" fmla="*/ 0 h 4235"/>
                    <a:gd name="T42" fmla="*/ 0 w 4183"/>
                    <a:gd name="T43" fmla="*/ 0 h 4235"/>
                    <a:gd name="T44" fmla="*/ 0 w 4183"/>
                    <a:gd name="T45" fmla="*/ 0 h 4235"/>
                    <a:gd name="T46" fmla="*/ 0 w 4183"/>
                    <a:gd name="T47" fmla="*/ 0 h 4235"/>
                    <a:gd name="T48" fmla="*/ 0 w 4183"/>
                    <a:gd name="T49" fmla="*/ 0 h 4235"/>
                    <a:gd name="T50" fmla="*/ 0 w 4183"/>
                    <a:gd name="T51" fmla="*/ 0 h 4235"/>
                    <a:gd name="T52" fmla="*/ 0 w 4183"/>
                    <a:gd name="T53" fmla="*/ 0 h 4235"/>
                    <a:gd name="T54" fmla="*/ 0 w 4183"/>
                    <a:gd name="T55" fmla="*/ 0 h 4235"/>
                    <a:gd name="T56" fmla="*/ 0 w 4183"/>
                    <a:gd name="T57" fmla="*/ 0 h 4235"/>
                    <a:gd name="T58" fmla="*/ 0 w 4183"/>
                    <a:gd name="T59" fmla="*/ 0 h 4235"/>
                    <a:gd name="T60" fmla="*/ 0 w 4183"/>
                    <a:gd name="T61" fmla="*/ 0 h 4235"/>
                    <a:gd name="T62" fmla="*/ 0 w 4183"/>
                    <a:gd name="T63" fmla="*/ 0 h 4235"/>
                    <a:gd name="T64" fmla="*/ 0 w 4183"/>
                    <a:gd name="T65" fmla="*/ 0 h 4235"/>
                    <a:gd name="T66" fmla="*/ 0 w 4183"/>
                    <a:gd name="T67" fmla="*/ 0 h 4235"/>
                    <a:gd name="T68" fmla="*/ 0 w 4183"/>
                    <a:gd name="T69" fmla="*/ 0 h 4235"/>
                    <a:gd name="T70" fmla="*/ 0 w 4183"/>
                    <a:gd name="T71" fmla="*/ 0 h 4235"/>
                    <a:gd name="T72" fmla="*/ 0 w 4183"/>
                    <a:gd name="T73" fmla="*/ 0 h 4235"/>
                    <a:gd name="T74" fmla="*/ 0 w 4183"/>
                    <a:gd name="T75" fmla="*/ 0 h 4235"/>
                    <a:gd name="T76" fmla="*/ 0 w 4183"/>
                    <a:gd name="T77" fmla="*/ 0 h 4235"/>
                    <a:gd name="T78" fmla="*/ 0 w 4183"/>
                    <a:gd name="T79" fmla="*/ 0 h 4235"/>
                    <a:gd name="T80" fmla="*/ 0 w 4183"/>
                    <a:gd name="T81" fmla="*/ 0 h 4235"/>
                    <a:gd name="T82" fmla="*/ 0 w 4183"/>
                    <a:gd name="T83" fmla="*/ 0 h 4235"/>
                    <a:gd name="T84" fmla="*/ 0 w 4183"/>
                    <a:gd name="T85" fmla="*/ 0 h 4235"/>
                    <a:gd name="T86" fmla="*/ 0 w 4183"/>
                    <a:gd name="T87" fmla="*/ 0 h 4235"/>
                    <a:gd name="T88" fmla="*/ 0 w 4183"/>
                    <a:gd name="T89" fmla="*/ 0 h 4235"/>
                    <a:gd name="T90" fmla="*/ 0 w 4183"/>
                    <a:gd name="T91" fmla="*/ 0 h 4235"/>
                    <a:gd name="T92" fmla="*/ 0 w 4183"/>
                    <a:gd name="T93" fmla="*/ 0 h 4235"/>
                    <a:gd name="T94" fmla="*/ 0 w 4183"/>
                    <a:gd name="T95" fmla="*/ 0 h 4235"/>
                    <a:gd name="T96" fmla="*/ 0 w 4183"/>
                    <a:gd name="T97" fmla="*/ 0 h 4235"/>
                    <a:gd name="T98" fmla="*/ 0 w 4183"/>
                    <a:gd name="T99" fmla="*/ 0 h 4235"/>
                    <a:gd name="T100" fmla="*/ 0 w 4183"/>
                    <a:gd name="T101" fmla="*/ 0 h 4235"/>
                    <a:gd name="T102" fmla="*/ 0 w 4183"/>
                    <a:gd name="T103" fmla="*/ 0 h 4235"/>
                    <a:gd name="T104" fmla="*/ 0 w 4183"/>
                    <a:gd name="T105" fmla="*/ 0 h 4235"/>
                    <a:gd name="T106" fmla="*/ 0 w 4183"/>
                    <a:gd name="T107" fmla="*/ 0 h 4235"/>
                    <a:gd name="T108" fmla="*/ 0 w 4183"/>
                    <a:gd name="T109" fmla="*/ 0 h 4235"/>
                    <a:gd name="T110" fmla="*/ 0 w 4183"/>
                    <a:gd name="T111" fmla="*/ 0 h 4235"/>
                    <a:gd name="T112" fmla="*/ 0 w 4183"/>
                    <a:gd name="T113" fmla="*/ 0 h 4235"/>
                    <a:gd name="T114" fmla="*/ 0 w 4183"/>
                    <a:gd name="T115" fmla="*/ 0 h 4235"/>
                    <a:gd name="T116" fmla="*/ 0 w 4183"/>
                    <a:gd name="T117" fmla="*/ 0 h 423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183"/>
                    <a:gd name="T178" fmla="*/ 0 h 4235"/>
                    <a:gd name="T179" fmla="*/ 4183 w 4183"/>
                    <a:gd name="T180" fmla="*/ 4235 h 4235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183" h="4235">
                      <a:moveTo>
                        <a:pt x="2116" y="481"/>
                      </a:moveTo>
                      <a:lnTo>
                        <a:pt x="2202" y="484"/>
                      </a:lnTo>
                      <a:lnTo>
                        <a:pt x="2287" y="490"/>
                      </a:lnTo>
                      <a:lnTo>
                        <a:pt x="2371" y="500"/>
                      </a:lnTo>
                      <a:lnTo>
                        <a:pt x="2454" y="515"/>
                      </a:lnTo>
                      <a:lnTo>
                        <a:pt x="2536" y="533"/>
                      </a:lnTo>
                      <a:lnTo>
                        <a:pt x="2615" y="554"/>
                      </a:lnTo>
                      <a:lnTo>
                        <a:pt x="2694" y="580"/>
                      </a:lnTo>
                      <a:lnTo>
                        <a:pt x="2771" y="610"/>
                      </a:lnTo>
                      <a:lnTo>
                        <a:pt x="2845" y="642"/>
                      </a:lnTo>
                      <a:lnTo>
                        <a:pt x="2918" y="678"/>
                      </a:lnTo>
                      <a:lnTo>
                        <a:pt x="2988" y="717"/>
                      </a:lnTo>
                      <a:lnTo>
                        <a:pt x="3057" y="760"/>
                      </a:lnTo>
                      <a:lnTo>
                        <a:pt x="3123" y="805"/>
                      </a:lnTo>
                      <a:lnTo>
                        <a:pt x="3187" y="854"/>
                      </a:lnTo>
                      <a:lnTo>
                        <a:pt x="3248" y="905"/>
                      </a:lnTo>
                      <a:lnTo>
                        <a:pt x="3307" y="959"/>
                      </a:lnTo>
                      <a:lnTo>
                        <a:pt x="3362" y="1016"/>
                      </a:lnTo>
                      <a:lnTo>
                        <a:pt x="3416" y="1075"/>
                      </a:lnTo>
                      <a:lnTo>
                        <a:pt x="3466" y="1137"/>
                      </a:lnTo>
                      <a:lnTo>
                        <a:pt x="3514" y="1200"/>
                      </a:lnTo>
                      <a:lnTo>
                        <a:pt x="3558" y="1267"/>
                      </a:lnTo>
                      <a:lnTo>
                        <a:pt x="3597" y="1335"/>
                      </a:lnTo>
                      <a:lnTo>
                        <a:pt x="3635" y="1405"/>
                      </a:lnTo>
                      <a:lnTo>
                        <a:pt x="3669" y="1477"/>
                      </a:lnTo>
                      <a:lnTo>
                        <a:pt x="3700" y="1551"/>
                      </a:lnTo>
                      <a:lnTo>
                        <a:pt x="3726" y="1627"/>
                      </a:lnTo>
                      <a:lnTo>
                        <a:pt x="3749" y="1705"/>
                      </a:lnTo>
                      <a:lnTo>
                        <a:pt x="3768" y="1783"/>
                      </a:lnTo>
                      <a:lnTo>
                        <a:pt x="3782" y="1863"/>
                      </a:lnTo>
                      <a:lnTo>
                        <a:pt x="3794" y="1945"/>
                      </a:lnTo>
                      <a:lnTo>
                        <a:pt x="3800" y="2028"/>
                      </a:lnTo>
                      <a:lnTo>
                        <a:pt x="3803" y="2112"/>
                      </a:lnTo>
                      <a:lnTo>
                        <a:pt x="3800" y="2195"/>
                      </a:lnTo>
                      <a:lnTo>
                        <a:pt x="3794" y="2278"/>
                      </a:lnTo>
                      <a:lnTo>
                        <a:pt x="3782" y="2360"/>
                      </a:lnTo>
                      <a:lnTo>
                        <a:pt x="3768" y="2439"/>
                      </a:lnTo>
                      <a:lnTo>
                        <a:pt x="3749" y="2518"/>
                      </a:lnTo>
                      <a:lnTo>
                        <a:pt x="3726" y="2596"/>
                      </a:lnTo>
                      <a:lnTo>
                        <a:pt x="3700" y="2672"/>
                      </a:lnTo>
                      <a:lnTo>
                        <a:pt x="3669" y="2745"/>
                      </a:lnTo>
                      <a:lnTo>
                        <a:pt x="3635" y="2817"/>
                      </a:lnTo>
                      <a:lnTo>
                        <a:pt x="3597" y="2888"/>
                      </a:lnTo>
                      <a:lnTo>
                        <a:pt x="3558" y="2956"/>
                      </a:lnTo>
                      <a:lnTo>
                        <a:pt x="3514" y="3022"/>
                      </a:lnTo>
                      <a:lnTo>
                        <a:pt x="3466" y="3086"/>
                      </a:lnTo>
                      <a:lnTo>
                        <a:pt x="3416" y="3147"/>
                      </a:lnTo>
                      <a:lnTo>
                        <a:pt x="3362" y="3207"/>
                      </a:lnTo>
                      <a:lnTo>
                        <a:pt x="3307" y="3263"/>
                      </a:lnTo>
                      <a:lnTo>
                        <a:pt x="3248" y="3317"/>
                      </a:lnTo>
                      <a:lnTo>
                        <a:pt x="3187" y="3369"/>
                      </a:lnTo>
                      <a:lnTo>
                        <a:pt x="3123" y="3418"/>
                      </a:lnTo>
                      <a:lnTo>
                        <a:pt x="3057" y="3463"/>
                      </a:lnTo>
                      <a:lnTo>
                        <a:pt x="2988" y="3506"/>
                      </a:lnTo>
                      <a:lnTo>
                        <a:pt x="2918" y="3545"/>
                      </a:lnTo>
                      <a:lnTo>
                        <a:pt x="2845" y="3580"/>
                      </a:lnTo>
                      <a:lnTo>
                        <a:pt x="2771" y="3613"/>
                      </a:lnTo>
                      <a:lnTo>
                        <a:pt x="2694" y="3643"/>
                      </a:lnTo>
                      <a:lnTo>
                        <a:pt x="2615" y="3668"/>
                      </a:lnTo>
                      <a:lnTo>
                        <a:pt x="2536" y="3691"/>
                      </a:lnTo>
                      <a:lnTo>
                        <a:pt x="2454" y="3708"/>
                      </a:lnTo>
                      <a:lnTo>
                        <a:pt x="2371" y="3724"/>
                      </a:lnTo>
                      <a:lnTo>
                        <a:pt x="2287" y="3734"/>
                      </a:lnTo>
                      <a:lnTo>
                        <a:pt x="2202" y="3740"/>
                      </a:lnTo>
                      <a:lnTo>
                        <a:pt x="2116" y="3742"/>
                      </a:lnTo>
                      <a:lnTo>
                        <a:pt x="2029" y="3740"/>
                      </a:lnTo>
                      <a:lnTo>
                        <a:pt x="1943" y="3734"/>
                      </a:lnTo>
                      <a:lnTo>
                        <a:pt x="1859" y="3724"/>
                      </a:lnTo>
                      <a:lnTo>
                        <a:pt x="1776" y="3708"/>
                      </a:lnTo>
                      <a:lnTo>
                        <a:pt x="1695" y="3691"/>
                      </a:lnTo>
                      <a:lnTo>
                        <a:pt x="1615" y="3668"/>
                      </a:lnTo>
                      <a:lnTo>
                        <a:pt x="1536" y="3643"/>
                      </a:lnTo>
                      <a:lnTo>
                        <a:pt x="1460" y="3613"/>
                      </a:lnTo>
                      <a:lnTo>
                        <a:pt x="1385" y="3580"/>
                      </a:lnTo>
                      <a:lnTo>
                        <a:pt x="1312" y="3545"/>
                      </a:lnTo>
                      <a:lnTo>
                        <a:pt x="1242" y="3506"/>
                      </a:lnTo>
                      <a:lnTo>
                        <a:pt x="1174" y="3463"/>
                      </a:lnTo>
                      <a:lnTo>
                        <a:pt x="1107" y="3418"/>
                      </a:lnTo>
                      <a:lnTo>
                        <a:pt x="1044" y="3369"/>
                      </a:lnTo>
                      <a:lnTo>
                        <a:pt x="982" y="3317"/>
                      </a:lnTo>
                      <a:lnTo>
                        <a:pt x="923" y="3263"/>
                      </a:lnTo>
                      <a:lnTo>
                        <a:pt x="868" y="3207"/>
                      </a:lnTo>
                      <a:lnTo>
                        <a:pt x="815" y="3147"/>
                      </a:lnTo>
                      <a:lnTo>
                        <a:pt x="764" y="3086"/>
                      </a:lnTo>
                      <a:lnTo>
                        <a:pt x="717" y="3022"/>
                      </a:lnTo>
                      <a:lnTo>
                        <a:pt x="673" y="2956"/>
                      </a:lnTo>
                      <a:lnTo>
                        <a:pt x="633" y="2888"/>
                      </a:lnTo>
                      <a:lnTo>
                        <a:pt x="595" y="2817"/>
                      </a:lnTo>
                      <a:lnTo>
                        <a:pt x="561" y="2745"/>
                      </a:lnTo>
                      <a:lnTo>
                        <a:pt x="531" y="2672"/>
                      </a:lnTo>
                      <a:lnTo>
                        <a:pt x="504" y="2596"/>
                      </a:lnTo>
                      <a:lnTo>
                        <a:pt x="482" y="2518"/>
                      </a:lnTo>
                      <a:lnTo>
                        <a:pt x="463" y="2439"/>
                      </a:lnTo>
                      <a:lnTo>
                        <a:pt x="448" y="2360"/>
                      </a:lnTo>
                      <a:lnTo>
                        <a:pt x="437" y="2278"/>
                      </a:lnTo>
                      <a:lnTo>
                        <a:pt x="431" y="2195"/>
                      </a:lnTo>
                      <a:lnTo>
                        <a:pt x="429" y="2112"/>
                      </a:lnTo>
                      <a:lnTo>
                        <a:pt x="431" y="2028"/>
                      </a:lnTo>
                      <a:lnTo>
                        <a:pt x="437" y="1945"/>
                      </a:lnTo>
                      <a:lnTo>
                        <a:pt x="448" y="1863"/>
                      </a:lnTo>
                      <a:lnTo>
                        <a:pt x="463" y="1783"/>
                      </a:lnTo>
                      <a:lnTo>
                        <a:pt x="482" y="1705"/>
                      </a:lnTo>
                      <a:lnTo>
                        <a:pt x="504" y="1627"/>
                      </a:lnTo>
                      <a:lnTo>
                        <a:pt x="531" y="1551"/>
                      </a:lnTo>
                      <a:lnTo>
                        <a:pt x="561" y="1477"/>
                      </a:lnTo>
                      <a:lnTo>
                        <a:pt x="595" y="1405"/>
                      </a:lnTo>
                      <a:lnTo>
                        <a:pt x="633" y="1335"/>
                      </a:lnTo>
                      <a:lnTo>
                        <a:pt x="673" y="1267"/>
                      </a:lnTo>
                      <a:lnTo>
                        <a:pt x="717" y="1200"/>
                      </a:lnTo>
                      <a:lnTo>
                        <a:pt x="764" y="1137"/>
                      </a:lnTo>
                      <a:lnTo>
                        <a:pt x="815" y="1075"/>
                      </a:lnTo>
                      <a:lnTo>
                        <a:pt x="868" y="1016"/>
                      </a:lnTo>
                      <a:lnTo>
                        <a:pt x="923" y="959"/>
                      </a:lnTo>
                      <a:lnTo>
                        <a:pt x="982" y="905"/>
                      </a:lnTo>
                      <a:lnTo>
                        <a:pt x="1044" y="854"/>
                      </a:lnTo>
                      <a:lnTo>
                        <a:pt x="1107" y="805"/>
                      </a:lnTo>
                      <a:lnTo>
                        <a:pt x="1174" y="760"/>
                      </a:lnTo>
                      <a:lnTo>
                        <a:pt x="1242" y="717"/>
                      </a:lnTo>
                      <a:lnTo>
                        <a:pt x="1312" y="678"/>
                      </a:lnTo>
                      <a:lnTo>
                        <a:pt x="1385" y="642"/>
                      </a:lnTo>
                      <a:lnTo>
                        <a:pt x="1460" y="610"/>
                      </a:lnTo>
                      <a:lnTo>
                        <a:pt x="1536" y="580"/>
                      </a:lnTo>
                      <a:lnTo>
                        <a:pt x="1615" y="554"/>
                      </a:lnTo>
                      <a:lnTo>
                        <a:pt x="1695" y="533"/>
                      </a:lnTo>
                      <a:lnTo>
                        <a:pt x="1776" y="515"/>
                      </a:lnTo>
                      <a:lnTo>
                        <a:pt x="1859" y="500"/>
                      </a:lnTo>
                      <a:lnTo>
                        <a:pt x="1943" y="490"/>
                      </a:lnTo>
                      <a:lnTo>
                        <a:pt x="2029" y="484"/>
                      </a:lnTo>
                      <a:lnTo>
                        <a:pt x="2116" y="481"/>
                      </a:lnTo>
                      <a:close/>
                      <a:moveTo>
                        <a:pt x="2116" y="1333"/>
                      </a:moveTo>
                      <a:lnTo>
                        <a:pt x="2157" y="1334"/>
                      </a:lnTo>
                      <a:lnTo>
                        <a:pt x="2197" y="1337"/>
                      </a:lnTo>
                      <a:lnTo>
                        <a:pt x="2237" y="1342"/>
                      </a:lnTo>
                      <a:lnTo>
                        <a:pt x="2277" y="1349"/>
                      </a:lnTo>
                      <a:lnTo>
                        <a:pt x="2316" y="1358"/>
                      </a:lnTo>
                      <a:lnTo>
                        <a:pt x="2354" y="1368"/>
                      </a:lnTo>
                      <a:lnTo>
                        <a:pt x="2392" y="1380"/>
                      </a:lnTo>
                      <a:lnTo>
                        <a:pt x="2428" y="1395"/>
                      </a:lnTo>
                      <a:lnTo>
                        <a:pt x="2464" y="1410"/>
                      </a:lnTo>
                      <a:lnTo>
                        <a:pt x="2499" y="1427"/>
                      </a:lnTo>
                      <a:lnTo>
                        <a:pt x="2532" y="1446"/>
                      </a:lnTo>
                      <a:lnTo>
                        <a:pt x="2565" y="1466"/>
                      </a:lnTo>
                      <a:lnTo>
                        <a:pt x="2596" y="1488"/>
                      </a:lnTo>
                      <a:lnTo>
                        <a:pt x="2627" y="1511"/>
                      </a:lnTo>
                      <a:lnTo>
                        <a:pt x="2656" y="1536"/>
                      </a:lnTo>
                      <a:lnTo>
                        <a:pt x="2684" y="1561"/>
                      </a:lnTo>
                      <a:lnTo>
                        <a:pt x="2710" y="1588"/>
                      </a:lnTo>
                      <a:lnTo>
                        <a:pt x="2736" y="1617"/>
                      </a:lnTo>
                      <a:lnTo>
                        <a:pt x="2760" y="1646"/>
                      </a:lnTo>
                      <a:lnTo>
                        <a:pt x="2783" y="1677"/>
                      </a:lnTo>
                      <a:lnTo>
                        <a:pt x="2803" y="1709"/>
                      </a:lnTo>
                      <a:lnTo>
                        <a:pt x="2823" y="1740"/>
                      </a:lnTo>
                      <a:lnTo>
                        <a:pt x="2841" y="1774"/>
                      </a:lnTo>
                      <a:lnTo>
                        <a:pt x="2858" y="1809"/>
                      </a:lnTo>
                      <a:lnTo>
                        <a:pt x="2872" y="1844"/>
                      </a:lnTo>
                      <a:lnTo>
                        <a:pt x="2884" y="1881"/>
                      </a:lnTo>
                      <a:lnTo>
                        <a:pt x="2895" y="1917"/>
                      </a:lnTo>
                      <a:lnTo>
                        <a:pt x="2905" y="1955"/>
                      </a:lnTo>
                      <a:lnTo>
                        <a:pt x="2912" y="1993"/>
                      </a:lnTo>
                      <a:lnTo>
                        <a:pt x="2917" y="2032"/>
                      </a:lnTo>
                      <a:lnTo>
                        <a:pt x="2920" y="2072"/>
                      </a:lnTo>
                      <a:lnTo>
                        <a:pt x="2921" y="2112"/>
                      </a:lnTo>
                      <a:lnTo>
                        <a:pt x="2920" y="2152"/>
                      </a:lnTo>
                      <a:lnTo>
                        <a:pt x="2917" y="2191"/>
                      </a:lnTo>
                      <a:lnTo>
                        <a:pt x="2912" y="2230"/>
                      </a:lnTo>
                      <a:lnTo>
                        <a:pt x="2905" y="2268"/>
                      </a:lnTo>
                      <a:lnTo>
                        <a:pt x="2895" y="2305"/>
                      </a:lnTo>
                      <a:lnTo>
                        <a:pt x="2884" y="2343"/>
                      </a:lnTo>
                      <a:lnTo>
                        <a:pt x="2872" y="2379"/>
                      </a:lnTo>
                      <a:lnTo>
                        <a:pt x="2858" y="2414"/>
                      </a:lnTo>
                      <a:lnTo>
                        <a:pt x="2841" y="2449"/>
                      </a:lnTo>
                      <a:lnTo>
                        <a:pt x="2823" y="2482"/>
                      </a:lnTo>
                      <a:lnTo>
                        <a:pt x="2803" y="2515"/>
                      </a:lnTo>
                      <a:lnTo>
                        <a:pt x="2783" y="2547"/>
                      </a:lnTo>
                      <a:lnTo>
                        <a:pt x="2760" y="2576"/>
                      </a:lnTo>
                      <a:lnTo>
                        <a:pt x="2736" y="2606"/>
                      </a:lnTo>
                      <a:lnTo>
                        <a:pt x="2710" y="2635"/>
                      </a:lnTo>
                      <a:lnTo>
                        <a:pt x="2684" y="2661"/>
                      </a:lnTo>
                      <a:lnTo>
                        <a:pt x="2656" y="2687"/>
                      </a:lnTo>
                      <a:lnTo>
                        <a:pt x="2627" y="2712"/>
                      </a:lnTo>
                      <a:lnTo>
                        <a:pt x="2596" y="2735"/>
                      </a:lnTo>
                      <a:lnTo>
                        <a:pt x="2565" y="2757"/>
                      </a:lnTo>
                      <a:lnTo>
                        <a:pt x="2532" y="2777"/>
                      </a:lnTo>
                      <a:lnTo>
                        <a:pt x="2499" y="2795"/>
                      </a:lnTo>
                      <a:lnTo>
                        <a:pt x="2464" y="2813"/>
                      </a:lnTo>
                      <a:lnTo>
                        <a:pt x="2428" y="2828"/>
                      </a:lnTo>
                      <a:lnTo>
                        <a:pt x="2392" y="2843"/>
                      </a:lnTo>
                      <a:lnTo>
                        <a:pt x="2354" y="2855"/>
                      </a:lnTo>
                      <a:lnTo>
                        <a:pt x="2316" y="2865"/>
                      </a:lnTo>
                      <a:lnTo>
                        <a:pt x="2277" y="2874"/>
                      </a:lnTo>
                      <a:lnTo>
                        <a:pt x="2237" y="2881"/>
                      </a:lnTo>
                      <a:lnTo>
                        <a:pt x="2197" y="2886"/>
                      </a:lnTo>
                      <a:lnTo>
                        <a:pt x="2157" y="2889"/>
                      </a:lnTo>
                      <a:lnTo>
                        <a:pt x="2116" y="2890"/>
                      </a:lnTo>
                      <a:lnTo>
                        <a:pt x="2074" y="2889"/>
                      </a:lnTo>
                      <a:lnTo>
                        <a:pt x="2033" y="2886"/>
                      </a:lnTo>
                      <a:lnTo>
                        <a:pt x="1993" y="2881"/>
                      </a:lnTo>
                      <a:lnTo>
                        <a:pt x="1953" y="2874"/>
                      </a:lnTo>
                      <a:lnTo>
                        <a:pt x="1914" y="2865"/>
                      </a:lnTo>
                      <a:lnTo>
                        <a:pt x="1877" y="2855"/>
                      </a:lnTo>
                      <a:lnTo>
                        <a:pt x="1839" y="2843"/>
                      </a:lnTo>
                      <a:lnTo>
                        <a:pt x="1802" y="2828"/>
                      </a:lnTo>
                      <a:lnTo>
                        <a:pt x="1766" y="2813"/>
                      </a:lnTo>
                      <a:lnTo>
                        <a:pt x="1731" y="2795"/>
                      </a:lnTo>
                      <a:lnTo>
                        <a:pt x="1698" y="2777"/>
                      </a:lnTo>
                      <a:lnTo>
                        <a:pt x="1665" y="2757"/>
                      </a:lnTo>
                      <a:lnTo>
                        <a:pt x="1634" y="2735"/>
                      </a:lnTo>
                      <a:lnTo>
                        <a:pt x="1604" y="2712"/>
                      </a:lnTo>
                      <a:lnTo>
                        <a:pt x="1574" y="2687"/>
                      </a:lnTo>
                      <a:lnTo>
                        <a:pt x="1547" y="2661"/>
                      </a:lnTo>
                      <a:lnTo>
                        <a:pt x="1520" y="2635"/>
                      </a:lnTo>
                      <a:lnTo>
                        <a:pt x="1494" y="2606"/>
                      </a:lnTo>
                      <a:lnTo>
                        <a:pt x="1470" y="2576"/>
                      </a:lnTo>
                      <a:lnTo>
                        <a:pt x="1447" y="2547"/>
                      </a:lnTo>
                      <a:lnTo>
                        <a:pt x="1427" y="2515"/>
                      </a:lnTo>
                      <a:lnTo>
                        <a:pt x="1408" y="2482"/>
                      </a:lnTo>
                      <a:lnTo>
                        <a:pt x="1389" y="2449"/>
                      </a:lnTo>
                      <a:lnTo>
                        <a:pt x="1374" y="2414"/>
                      </a:lnTo>
                      <a:lnTo>
                        <a:pt x="1358" y="2379"/>
                      </a:lnTo>
                      <a:lnTo>
                        <a:pt x="1346" y="2343"/>
                      </a:lnTo>
                      <a:lnTo>
                        <a:pt x="1335" y="2305"/>
                      </a:lnTo>
                      <a:lnTo>
                        <a:pt x="1327" y="2268"/>
                      </a:lnTo>
                      <a:lnTo>
                        <a:pt x="1319" y="2230"/>
                      </a:lnTo>
                      <a:lnTo>
                        <a:pt x="1315" y="2191"/>
                      </a:lnTo>
                      <a:lnTo>
                        <a:pt x="1311" y="2152"/>
                      </a:lnTo>
                      <a:lnTo>
                        <a:pt x="1310" y="2112"/>
                      </a:lnTo>
                      <a:lnTo>
                        <a:pt x="1311" y="2072"/>
                      </a:lnTo>
                      <a:lnTo>
                        <a:pt x="1315" y="2032"/>
                      </a:lnTo>
                      <a:lnTo>
                        <a:pt x="1319" y="1993"/>
                      </a:lnTo>
                      <a:lnTo>
                        <a:pt x="1327" y="1955"/>
                      </a:lnTo>
                      <a:lnTo>
                        <a:pt x="1335" y="1917"/>
                      </a:lnTo>
                      <a:lnTo>
                        <a:pt x="1346" y="1881"/>
                      </a:lnTo>
                      <a:lnTo>
                        <a:pt x="1358" y="1844"/>
                      </a:lnTo>
                      <a:lnTo>
                        <a:pt x="1374" y="1809"/>
                      </a:lnTo>
                      <a:lnTo>
                        <a:pt x="1389" y="1774"/>
                      </a:lnTo>
                      <a:lnTo>
                        <a:pt x="1408" y="1740"/>
                      </a:lnTo>
                      <a:lnTo>
                        <a:pt x="1427" y="1709"/>
                      </a:lnTo>
                      <a:lnTo>
                        <a:pt x="1447" y="1677"/>
                      </a:lnTo>
                      <a:lnTo>
                        <a:pt x="1470" y="1646"/>
                      </a:lnTo>
                      <a:lnTo>
                        <a:pt x="1494" y="1617"/>
                      </a:lnTo>
                      <a:lnTo>
                        <a:pt x="1520" y="1588"/>
                      </a:lnTo>
                      <a:lnTo>
                        <a:pt x="1547" y="1561"/>
                      </a:lnTo>
                      <a:lnTo>
                        <a:pt x="1574" y="1536"/>
                      </a:lnTo>
                      <a:lnTo>
                        <a:pt x="1604" y="1511"/>
                      </a:lnTo>
                      <a:lnTo>
                        <a:pt x="1634" y="1488"/>
                      </a:lnTo>
                      <a:lnTo>
                        <a:pt x="1665" y="1466"/>
                      </a:lnTo>
                      <a:lnTo>
                        <a:pt x="1698" y="1446"/>
                      </a:lnTo>
                      <a:lnTo>
                        <a:pt x="1731" y="1427"/>
                      </a:lnTo>
                      <a:lnTo>
                        <a:pt x="1766" y="1410"/>
                      </a:lnTo>
                      <a:lnTo>
                        <a:pt x="1802" y="1395"/>
                      </a:lnTo>
                      <a:lnTo>
                        <a:pt x="1839" y="1380"/>
                      </a:lnTo>
                      <a:lnTo>
                        <a:pt x="1877" y="1368"/>
                      </a:lnTo>
                      <a:lnTo>
                        <a:pt x="1914" y="1358"/>
                      </a:lnTo>
                      <a:lnTo>
                        <a:pt x="1953" y="1349"/>
                      </a:lnTo>
                      <a:lnTo>
                        <a:pt x="1993" y="1342"/>
                      </a:lnTo>
                      <a:lnTo>
                        <a:pt x="2033" y="1337"/>
                      </a:lnTo>
                      <a:lnTo>
                        <a:pt x="2074" y="1334"/>
                      </a:lnTo>
                      <a:lnTo>
                        <a:pt x="2116" y="1333"/>
                      </a:lnTo>
                      <a:close/>
                      <a:moveTo>
                        <a:pt x="0" y="1780"/>
                      </a:moveTo>
                      <a:lnTo>
                        <a:pt x="0" y="2357"/>
                      </a:lnTo>
                      <a:lnTo>
                        <a:pt x="455" y="2399"/>
                      </a:lnTo>
                      <a:lnTo>
                        <a:pt x="449" y="2365"/>
                      </a:lnTo>
                      <a:lnTo>
                        <a:pt x="443" y="2329"/>
                      </a:lnTo>
                      <a:lnTo>
                        <a:pt x="439" y="2293"/>
                      </a:lnTo>
                      <a:lnTo>
                        <a:pt x="435" y="2257"/>
                      </a:lnTo>
                      <a:lnTo>
                        <a:pt x="433" y="2221"/>
                      </a:lnTo>
                      <a:lnTo>
                        <a:pt x="431" y="2185"/>
                      </a:lnTo>
                      <a:lnTo>
                        <a:pt x="429" y="2149"/>
                      </a:lnTo>
                      <a:lnTo>
                        <a:pt x="429" y="2112"/>
                      </a:lnTo>
                      <a:lnTo>
                        <a:pt x="430" y="2059"/>
                      </a:lnTo>
                      <a:lnTo>
                        <a:pt x="432" y="2005"/>
                      </a:lnTo>
                      <a:lnTo>
                        <a:pt x="437" y="1953"/>
                      </a:lnTo>
                      <a:lnTo>
                        <a:pt x="443" y="1902"/>
                      </a:lnTo>
                      <a:lnTo>
                        <a:pt x="450" y="1851"/>
                      </a:lnTo>
                      <a:lnTo>
                        <a:pt x="459" y="1800"/>
                      </a:lnTo>
                      <a:lnTo>
                        <a:pt x="470" y="1750"/>
                      </a:lnTo>
                      <a:lnTo>
                        <a:pt x="483" y="1700"/>
                      </a:lnTo>
                      <a:lnTo>
                        <a:pt x="0" y="1780"/>
                      </a:lnTo>
                      <a:close/>
                      <a:moveTo>
                        <a:pt x="707" y="3006"/>
                      </a:moveTo>
                      <a:lnTo>
                        <a:pt x="386" y="3369"/>
                      </a:lnTo>
                      <a:lnTo>
                        <a:pt x="818" y="3802"/>
                      </a:lnTo>
                      <a:lnTo>
                        <a:pt x="1217" y="3490"/>
                      </a:lnTo>
                      <a:lnTo>
                        <a:pt x="1180" y="3467"/>
                      </a:lnTo>
                      <a:lnTo>
                        <a:pt x="1143" y="3442"/>
                      </a:lnTo>
                      <a:lnTo>
                        <a:pt x="1106" y="3417"/>
                      </a:lnTo>
                      <a:lnTo>
                        <a:pt x="1070" y="3390"/>
                      </a:lnTo>
                      <a:lnTo>
                        <a:pt x="1036" y="3362"/>
                      </a:lnTo>
                      <a:lnTo>
                        <a:pt x="1001" y="3334"/>
                      </a:lnTo>
                      <a:lnTo>
                        <a:pt x="968" y="3305"/>
                      </a:lnTo>
                      <a:lnTo>
                        <a:pt x="935" y="3274"/>
                      </a:lnTo>
                      <a:lnTo>
                        <a:pt x="904" y="3244"/>
                      </a:lnTo>
                      <a:lnTo>
                        <a:pt x="873" y="3212"/>
                      </a:lnTo>
                      <a:lnTo>
                        <a:pt x="842" y="3180"/>
                      </a:lnTo>
                      <a:lnTo>
                        <a:pt x="814" y="3146"/>
                      </a:lnTo>
                      <a:lnTo>
                        <a:pt x="785" y="3113"/>
                      </a:lnTo>
                      <a:lnTo>
                        <a:pt x="759" y="3078"/>
                      </a:lnTo>
                      <a:lnTo>
                        <a:pt x="732" y="3043"/>
                      </a:lnTo>
                      <a:lnTo>
                        <a:pt x="707" y="3006"/>
                      </a:lnTo>
                      <a:close/>
                      <a:moveTo>
                        <a:pt x="1739" y="3701"/>
                      </a:moveTo>
                      <a:lnTo>
                        <a:pt x="1828" y="4235"/>
                      </a:lnTo>
                      <a:lnTo>
                        <a:pt x="2404" y="4235"/>
                      </a:lnTo>
                      <a:lnTo>
                        <a:pt x="2448" y="3709"/>
                      </a:lnTo>
                      <a:lnTo>
                        <a:pt x="2407" y="3717"/>
                      </a:lnTo>
                      <a:lnTo>
                        <a:pt x="2366" y="3724"/>
                      </a:lnTo>
                      <a:lnTo>
                        <a:pt x="2325" y="3730"/>
                      </a:lnTo>
                      <a:lnTo>
                        <a:pt x="2284" y="3734"/>
                      </a:lnTo>
                      <a:lnTo>
                        <a:pt x="2242" y="3737"/>
                      </a:lnTo>
                      <a:lnTo>
                        <a:pt x="2201" y="3740"/>
                      </a:lnTo>
                      <a:lnTo>
                        <a:pt x="2158" y="3741"/>
                      </a:lnTo>
                      <a:lnTo>
                        <a:pt x="2116" y="3742"/>
                      </a:lnTo>
                      <a:lnTo>
                        <a:pt x="2067" y="3741"/>
                      </a:lnTo>
                      <a:lnTo>
                        <a:pt x="2019" y="3739"/>
                      </a:lnTo>
                      <a:lnTo>
                        <a:pt x="1971" y="3736"/>
                      </a:lnTo>
                      <a:lnTo>
                        <a:pt x="1924" y="3732"/>
                      </a:lnTo>
                      <a:lnTo>
                        <a:pt x="1877" y="3726"/>
                      </a:lnTo>
                      <a:lnTo>
                        <a:pt x="1830" y="3718"/>
                      </a:lnTo>
                      <a:lnTo>
                        <a:pt x="1784" y="3710"/>
                      </a:lnTo>
                      <a:lnTo>
                        <a:pt x="1739" y="3701"/>
                      </a:lnTo>
                      <a:close/>
                      <a:moveTo>
                        <a:pt x="3013" y="3490"/>
                      </a:moveTo>
                      <a:lnTo>
                        <a:pt x="3413" y="3802"/>
                      </a:lnTo>
                      <a:lnTo>
                        <a:pt x="3846" y="3369"/>
                      </a:lnTo>
                      <a:lnTo>
                        <a:pt x="3524" y="3006"/>
                      </a:lnTo>
                      <a:lnTo>
                        <a:pt x="3498" y="3042"/>
                      </a:lnTo>
                      <a:lnTo>
                        <a:pt x="3472" y="3078"/>
                      </a:lnTo>
                      <a:lnTo>
                        <a:pt x="3445" y="3112"/>
                      </a:lnTo>
                      <a:lnTo>
                        <a:pt x="3417" y="3146"/>
                      </a:lnTo>
                      <a:lnTo>
                        <a:pt x="3388" y="3179"/>
                      </a:lnTo>
                      <a:lnTo>
                        <a:pt x="3357" y="3212"/>
                      </a:lnTo>
                      <a:lnTo>
                        <a:pt x="3327" y="3244"/>
                      </a:lnTo>
                      <a:lnTo>
                        <a:pt x="3295" y="3274"/>
                      </a:lnTo>
                      <a:lnTo>
                        <a:pt x="3262" y="3304"/>
                      </a:lnTo>
                      <a:lnTo>
                        <a:pt x="3230" y="3334"/>
                      </a:lnTo>
                      <a:lnTo>
                        <a:pt x="3195" y="3362"/>
                      </a:lnTo>
                      <a:lnTo>
                        <a:pt x="3160" y="3389"/>
                      </a:lnTo>
                      <a:lnTo>
                        <a:pt x="3124" y="3416"/>
                      </a:lnTo>
                      <a:lnTo>
                        <a:pt x="3089" y="3441"/>
                      </a:lnTo>
                      <a:lnTo>
                        <a:pt x="3051" y="3467"/>
                      </a:lnTo>
                      <a:lnTo>
                        <a:pt x="3013" y="3490"/>
                      </a:lnTo>
                      <a:close/>
                      <a:moveTo>
                        <a:pt x="3778" y="2383"/>
                      </a:moveTo>
                      <a:lnTo>
                        <a:pt x="4183" y="2309"/>
                      </a:lnTo>
                      <a:lnTo>
                        <a:pt x="4183" y="1780"/>
                      </a:lnTo>
                      <a:lnTo>
                        <a:pt x="3942" y="1732"/>
                      </a:lnTo>
                      <a:lnTo>
                        <a:pt x="3748" y="1700"/>
                      </a:lnTo>
                      <a:lnTo>
                        <a:pt x="3760" y="1750"/>
                      </a:lnTo>
                      <a:lnTo>
                        <a:pt x="3771" y="1800"/>
                      </a:lnTo>
                      <a:lnTo>
                        <a:pt x="3780" y="1850"/>
                      </a:lnTo>
                      <a:lnTo>
                        <a:pt x="3789" y="1901"/>
                      </a:lnTo>
                      <a:lnTo>
                        <a:pt x="3795" y="1953"/>
                      </a:lnTo>
                      <a:lnTo>
                        <a:pt x="3799" y="2005"/>
                      </a:lnTo>
                      <a:lnTo>
                        <a:pt x="3802" y="2059"/>
                      </a:lnTo>
                      <a:lnTo>
                        <a:pt x="3803" y="2112"/>
                      </a:lnTo>
                      <a:lnTo>
                        <a:pt x="3802" y="2147"/>
                      </a:lnTo>
                      <a:lnTo>
                        <a:pt x="3801" y="2180"/>
                      </a:lnTo>
                      <a:lnTo>
                        <a:pt x="3799" y="2215"/>
                      </a:lnTo>
                      <a:lnTo>
                        <a:pt x="3797" y="2249"/>
                      </a:lnTo>
                      <a:lnTo>
                        <a:pt x="3793" y="2283"/>
                      </a:lnTo>
                      <a:lnTo>
                        <a:pt x="3789" y="2317"/>
                      </a:lnTo>
                      <a:lnTo>
                        <a:pt x="3784" y="2350"/>
                      </a:lnTo>
                      <a:lnTo>
                        <a:pt x="3778" y="2383"/>
                      </a:lnTo>
                      <a:close/>
                      <a:moveTo>
                        <a:pt x="3503" y="1188"/>
                      </a:moveTo>
                      <a:lnTo>
                        <a:pt x="3750" y="817"/>
                      </a:lnTo>
                      <a:lnTo>
                        <a:pt x="3365" y="385"/>
                      </a:lnTo>
                      <a:lnTo>
                        <a:pt x="2990" y="718"/>
                      </a:lnTo>
                      <a:lnTo>
                        <a:pt x="3027" y="742"/>
                      </a:lnTo>
                      <a:lnTo>
                        <a:pt x="3065" y="765"/>
                      </a:lnTo>
                      <a:lnTo>
                        <a:pt x="3101" y="790"/>
                      </a:lnTo>
                      <a:lnTo>
                        <a:pt x="3137" y="816"/>
                      </a:lnTo>
                      <a:lnTo>
                        <a:pt x="3172" y="843"/>
                      </a:lnTo>
                      <a:lnTo>
                        <a:pt x="3206" y="870"/>
                      </a:lnTo>
                      <a:lnTo>
                        <a:pt x="3240" y="898"/>
                      </a:lnTo>
                      <a:lnTo>
                        <a:pt x="3272" y="927"/>
                      </a:lnTo>
                      <a:lnTo>
                        <a:pt x="3304" y="958"/>
                      </a:lnTo>
                      <a:lnTo>
                        <a:pt x="3336" y="987"/>
                      </a:lnTo>
                      <a:lnTo>
                        <a:pt x="3365" y="1019"/>
                      </a:lnTo>
                      <a:lnTo>
                        <a:pt x="3395" y="1052"/>
                      </a:lnTo>
                      <a:lnTo>
                        <a:pt x="3424" y="1084"/>
                      </a:lnTo>
                      <a:lnTo>
                        <a:pt x="3451" y="1118"/>
                      </a:lnTo>
                      <a:lnTo>
                        <a:pt x="3478" y="1152"/>
                      </a:lnTo>
                      <a:lnTo>
                        <a:pt x="3503" y="1188"/>
                      </a:lnTo>
                      <a:close/>
                      <a:moveTo>
                        <a:pt x="2447" y="513"/>
                      </a:moveTo>
                      <a:lnTo>
                        <a:pt x="2404" y="0"/>
                      </a:lnTo>
                      <a:lnTo>
                        <a:pt x="1828" y="0"/>
                      </a:lnTo>
                      <a:lnTo>
                        <a:pt x="1741" y="522"/>
                      </a:lnTo>
                      <a:lnTo>
                        <a:pt x="1786" y="512"/>
                      </a:lnTo>
                      <a:lnTo>
                        <a:pt x="1832" y="504"/>
                      </a:lnTo>
                      <a:lnTo>
                        <a:pt x="1878" y="497"/>
                      </a:lnTo>
                      <a:lnTo>
                        <a:pt x="1925" y="492"/>
                      </a:lnTo>
                      <a:lnTo>
                        <a:pt x="1972" y="487"/>
                      </a:lnTo>
                      <a:lnTo>
                        <a:pt x="2020" y="484"/>
                      </a:lnTo>
                      <a:lnTo>
                        <a:pt x="2068" y="482"/>
                      </a:lnTo>
                      <a:lnTo>
                        <a:pt x="2116" y="481"/>
                      </a:lnTo>
                      <a:lnTo>
                        <a:pt x="2158" y="482"/>
                      </a:lnTo>
                      <a:lnTo>
                        <a:pt x="2199" y="483"/>
                      </a:lnTo>
                      <a:lnTo>
                        <a:pt x="2241" y="486"/>
                      </a:lnTo>
                      <a:lnTo>
                        <a:pt x="2283" y="489"/>
                      </a:lnTo>
                      <a:lnTo>
                        <a:pt x="2324" y="494"/>
                      </a:lnTo>
                      <a:lnTo>
                        <a:pt x="2366" y="499"/>
                      </a:lnTo>
                      <a:lnTo>
                        <a:pt x="2406" y="505"/>
                      </a:lnTo>
                      <a:lnTo>
                        <a:pt x="2447" y="513"/>
                      </a:lnTo>
                      <a:close/>
                      <a:moveTo>
                        <a:pt x="1274" y="700"/>
                      </a:moveTo>
                      <a:lnTo>
                        <a:pt x="866" y="336"/>
                      </a:lnTo>
                      <a:lnTo>
                        <a:pt x="434" y="769"/>
                      </a:lnTo>
                      <a:lnTo>
                        <a:pt x="741" y="1166"/>
                      </a:lnTo>
                      <a:lnTo>
                        <a:pt x="769" y="1132"/>
                      </a:lnTo>
                      <a:lnTo>
                        <a:pt x="796" y="1097"/>
                      </a:lnTo>
                      <a:lnTo>
                        <a:pt x="825" y="1063"/>
                      </a:lnTo>
                      <a:lnTo>
                        <a:pt x="855" y="1030"/>
                      </a:lnTo>
                      <a:lnTo>
                        <a:pt x="885" y="998"/>
                      </a:lnTo>
                      <a:lnTo>
                        <a:pt x="916" y="966"/>
                      </a:lnTo>
                      <a:lnTo>
                        <a:pt x="949" y="935"/>
                      </a:lnTo>
                      <a:lnTo>
                        <a:pt x="981" y="905"/>
                      </a:lnTo>
                      <a:lnTo>
                        <a:pt x="1015" y="877"/>
                      </a:lnTo>
                      <a:lnTo>
                        <a:pt x="1050" y="849"/>
                      </a:lnTo>
                      <a:lnTo>
                        <a:pt x="1086" y="821"/>
                      </a:lnTo>
                      <a:lnTo>
                        <a:pt x="1121" y="795"/>
                      </a:lnTo>
                      <a:lnTo>
                        <a:pt x="1158" y="769"/>
                      </a:lnTo>
                      <a:lnTo>
                        <a:pt x="1196" y="746"/>
                      </a:lnTo>
                      <a:lnTo>
                        <a:pt x="1235" y="722"/>
                      </a:lnTo>
                      <a:lnTo>
                        <a:pt x="1274" y="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65" name="Rectangle 110"/>
              <p:cNvSpPr>
                <a:spLocks noChangeArrowheads="1"/>
              </p:cNvSpPr>
              <p:nvPr/>
            </p:nvSpPr>
            <p:spPr bwMode="auto">
              <a:xfrm>
                <a:off x="2002" y="2501"/>
                <a:ext cx="13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 defTabSz="784225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CG</a:t>
                </a:r>
              </a:p>
            </p:txBody>
          </p:sp>
        </p:grpSp>
        <p:sp>
          <p:nvSpPr>
            <p:cNvPr id="160" name="Text Box 372"/>
            <p:cNvSpPr txBox="1">
              <a:spLocks noChangeArrowheads="1"/>
            </p:cNvSpPr>
            <p:nvPr/>
          </p:nvSpPr>
          <p:spPr bwMode="auto">
            <a:xfrm>
              <a:off x="3467100" y="3267075"/>
              <a:ext cx="417513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423" tIns="41711" rIns="83423" bIns="41711"/>
            <a:lstStyle>
              <a:lvl1pPr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1pPr>
              <a:lvl2pPr marL="742950" indent="-28575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2pPr>
              <a:lvl3pPr marL="1143000" indent="-22860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3pPr>
              <a:lvl4pPr marL="1600200" indent="-22860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4pPr>
              <a:lvl5pPr marL="2057400" indent="-228600" defTabSz="784225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5pPr>
              <a:lvl6pPr marL="25146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6pPr>
              <a:lvl7pPr marL="29718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7pPr>
              <a:lvl8pPr marL="34290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8pPr>
              <a:lvl9pPr marL="3886200" indent="-228600" defTabSz="784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微软雅黑" pitchFamily="34" charset="-122"/>
                </a:rPr>
                <a:t>PCRF</a:t>
              </a:r>
            </a:p>
          </p:txBody>
        </p:sp>
        <p:pic>
          <p:nvPicPr>
            <p:cNvPr id="161" name="Picture 17" descr="图片12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5688" y="2833688"/>
              <a:ext cx="222250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225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006655" y="3428856"/>
              <a:ext cx="148108" cy="438169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/>
          </p:spPr>
        </p:pic>
        <p:sp>
          <p:nvSpPr>
            <p:cNvPr id="163" name="圆角矩形 162"/>
            <p:cNvSpPr/>
            <p:nvPr/>
          </p:nvSpPr>
          <p:spPr>
            <a:xfrm>
              <a:off x="1155479" y="964951"/>
              <a:ext cx="2748359" cy="423125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1pPr>
              <a:lvl2pPr marL="742950" indent="-28575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2pPr>
              <a:lvl3pPr marL="11430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3pPr>
              <a:lvl4pPr marL="16002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4pPr>
              <a:lvl5pPr marL="2057400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</a:defRPr>
              </a:lvl9pPr>
            </a:lstStyle>
            <a:p>
              <a:pPr algn="ctr">
                <a:lnSpc>
                  <a:spcPct val="100000"/>
                </a:lnSpc>
                <a:buSzTx/>
                <a:buFontTx/>
                <a:buNone/>
              </a:pPr>
              <a:r>
                <a:rPr lang="zh-CN" altLang="en-US" sz="2400" b="1">
                  <a:solidFill>
                    <a:srgbClr val="FFFFFF"/>
                  </a:solidFill>
                  <a:latin typeface="微软雅黑" pitchFamily="34" charset="-122"/>
                </a:rPr>
                <a:t>网络结构现状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9225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04664"/>
            <a:ext cx="8229134" cy="359551"/>
          </a:xfrm>
        </p:spPr>
        <p:txBody>
          <a:bodyPr/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+mn-ea"/>
                <a:ea typeface="+mn-ea"/>
              </a:rPr>
              <a:t>GPRS</a:t>
            </a:r>
            <a:r>
              <a:rPr lang="zh-CN" altLang="en-US" sz="2800" dirty="0" smtClean="0">
                <a:solidFill>
                  <a:schemeClr val="bg1"/>
                </a:solidFill>
                <a:latin typeface="+mn-ea"/>
                <a:ea typeface="+mn-ea"/>
              </a:rPr>
              <a:t>向</a:t>
            </a:r>
            <a:r>
              <a:rPr lang="en-US" altLang="zh-CN" sz="2800" dirty="0" smtClean="0">
                <a:solidFill>
                  <a:schemeClr val="bg1"/>
                </a:solidFill>
                <a:latin typeface="+mn-ea"/>
                <a:ea typeface="+mn-ea"/>
              </a:rPr>
              <a:t>EPC</a:t>
            </a:r>
            <a:r>
              <a:rPr lang="zh-CN" altLang="en-US" sz="2800" dirty="0" smtClean="0">
                <a:solidFill>
                  <a:schemeClr val="bg1"/>
                </a:solidFill>
                <a:latin typeface="+mn-ea"/>
                <a:ea typeface="+mn-ea"/>
              </a:rPr>
              <a:t>演进</a:t>
            </a:r>
            <a:r>
              <a:rPr lang="en-US" altLang="zh-CN" sz="2800" dirty="0" smtClean="0">
                <a:solidFill>
                  <a:srgbClr val="FFFFCC"/>
                </a:solidFill>
              </a:rPr>
              <a:t>(</a:t>
            </a:r>
            <a:r>
              <a:rPr lang="zh-CN" altLang="en-US" sz="2800" dirty="0" smtClean="0">
                <a:solidFill>
                  <a:srgbClr val="FFFFCC"/>
                </a:solidFill>
              </a:rPr>
              <a:t>移动</a:t>
            </a:r>
            <a:r>
              <a:rPr lang="en-US" altLang="zh-CN" sz="2800" dirty="0" smtClean="0">
                <a:solidFill>
                  <a:srgbClr val="FFFFCC"/>
                </a:solidFill>
              </a:rPr>
              <a:t>)</a:t>
            </a:r>
            <a:endParaRPr lang="zh-CN" altLang="en-US" sz="2800" dirty="0" smtClean="0">
              <a:solidFill>
                <a:srgbClr val="FFFFCC"/>
              </a:solidFill>
              <a:latin typeface="+mn-ea"/>
              <a:ea typeface="+mn-ea"/>
            </a:endParaRP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449388"/>
            <a:ext cx="8397875" cy="4643437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7585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 txBox="1">
            <a:spLocks noChangeArrowheads="1"/>
          </p:cNvSpPr>
          <p:nvPr/>
        </p:nvSpPr>
        <p:spPr bwMode="black">
          <a:xfrm>
            <a:off x="611188" y="333375"/>
            <a:ext cx="7129462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</a:rPr>
              <a:t>EPC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</a:rPr>
              <a:t>核心网建设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</a:rPr>
              <a:t>原则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</a:rPr>
              <a:t>(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</a:rPr>
              <a:t>移动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</a:rPr>
              <a:t>)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55650" y="3127375"/>
            <a:ext cx="7380288" cy="760413"/>
          </a:xfrm>
          <a:prstGeom prst="roundRect">
            <a:avLst/>
          </a:prstGeom>
          <a:ln w="127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zh-CN" dirty="0">
                <a:solidFill>
                  <a:schemeClr val="tx1"/>
                </a:solidFill>
                <a:latin typeface="+mj-lt"/>
              </a:rPr>
              <a:t>不影响现有</a:t>
            </a:r>
            <a:r>
              <a:rPr lang="en-US" altLang="zh-CN" dirty="0">
                <a:solidFill>
                  <a:schemeClr val="tx1"/>
                </a:solidFill>
                <a:latin typeface="+mj-lt"/>
              </a:rPr>
              <a:t>2G/TD</a:t>
            </a:r>
            <a:r>
              <a:rPr lang="zh-CN" altLang="zh-CN" dirty="0">
                <a:solidFill>
                  <a:schemeClr val="tx1"/>
                </a:solidFill>
                <a:latin typeface="+mj-lt"/>
              </a:rPr>
              <a:t>核心网的正常运行，充分保证核心网的安全稳定和现网用户业务的正常使用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0575" y="1577975"/>
            <a:ext cx="7380288" cy="828675"/>
          </a:xfrm>
          <a:prstGeom prst="roundRect">
            <a:avLst/>
          </a:prstGeom>
          <a:ln w="127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zh-CN" dirty="0">
                <a:solidFill>
                  <a:schemeClr val="tx1"/>
                </a:solidFill>
                <a:latin typeface="+mj-lt"/>
              </a:rPr>
              <a:t>以</a:t>
            </a:r>
            <a:r>
              <a:rPr lang="en-US" altLang="zh-CN" dirty="0">
                <a:solidFill>
                  <a:schemeClr val="tx1"/>
                </a:solidFill>
                <a:latin typeface="+mj-lt"/>
              </a:rPr>
              <a:t>TD-LTE</a:t>
            </a:r>
            <a:r>
              <a:rPr lang="zh-CN" altLang="zh-CN" dirty="0">
                <a:solidFill>
                  <a:schemeClr val="tx1"/>
                </a:solidFill>
                <a:latin typeface="+mj-lt"/>
              </a:rPr>
              <a:t>用户预测和无线覆盖为基础，在满足业务需求、保障网络安全和符合网络演进的前提下，按需进行核心网网络建设，提高投资效益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55650" y="5697538"/>
            <a:ext cx="7416800" cy="827087"/>
          </a:xfrm>
          <a:prstGeom prst="roundRect">
            <a:avLst/>
          </a:prstGeom>
          <a:ln w="127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tx1"/>
                </a:solidFill>
                <a:latin typeface="+mj-lt"/>
              </a:rPr>
              <a:t>MME</a:t>
            </a:r>
            <a:r>
              <a:rPr lang="zh-CN" altLang="zh-CN" dirty="0">
                <a:solidFill>
                  <a:schemeClr val="tx1"/>
                </a:solidFill>
                <a:latin typeface="+mj-lt"/>
              </a:rPr>
              <a:t>以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区域中心</a:t>
            </a:r>
            <a:r>
              <a:rPr lang="zh-CN" altLang="zh-CN" dirty="0">
                <a:solidFill>
                  <a:schemeClr val="tx1"/>
                </a:solidFill>
                <a:latin typeface="+mj-lt"/>
              </a:rPr>
              <a:t>为单位集中设置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+mj-lt"/>
              </a:rPr>
              <a:t>SAE-GW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以区域中心</a:t>
            </a:r>
            <a:r>
              <a:rPr lang="zh-CN" altLang="zh-CN" dirty="0">
                <a:solidFill>
                  <a:schemeClr val="tx1"/>
                </a:solidFill>
                <a:latin typeface="+mj-lt"/>
              </a:rPr>
              <a:t>为单位集中设置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或分散至各个本地网部署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55650" y="4567238"/>
            <a:ext cx="7380288" cy="468312"/>
          </a:xfrm>
          <a:prstGeom prst="roundRect">
            <a:avLst/>
          </a:prstGeom>
          <a:ln w="127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tx1"/>
                </a:solidFill>
                <a:latin typeface="+mj-lt"/>
              </a:rPr>
              <a:t>LTE</a:t>
            </a:r>
            <a:r>
              <a:rPr lang="zh-CN" altLang="zh-CN" dirty="0">
                <a:solidFill>
                  <a:schemeClr val="tx1"/>
                </a:solidFill>
                <a:latin typeface="+mj-lt"/>
              </a:rPr>
              <a:t>核心网元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需具备</a:t>
            </a:r>
            <a:r>
              <a:rPr lang="zh-CN" altLang="zh-CN" dirty="0">
                <a:solidFill>
                  <a:schemeClr val="tx1"/>
                </a:solidFill>
                <a:latin typeface="+mj-lt"/>
              </a:rPr>
              <a:t>与</a:t>
            </a:r>
            <a:r>
              <a:rPr lang="en-US" altLang="zh-CN" dirty="0">
                <a:solidFill>
                  <a:schemeClr val="tx1"/>
                </a:solidFill>
                <a:latin typeface="+mj-lt"/>
              </a:rPr>
              <a:t>2G/TD</a:t>
            </a:r>
            <a:r>
              <a:rPr lang="zh-CN" altLang="zh-CN" dirty="0">
                <a:solidFill>
                  <a:schemeClr val="tx1"/>
                </a:solidFill>
                <a:latin typeface="+mj-lt"/>
              </a:rPr>
              <a:t>融合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能力，支持网络融合演进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827088" y="4027488"/>
            <a:ext cx="4518025" cy="3841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0" cmpd="dbl" algn="ctr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n"/>
              <a:defRPr/>
            </a:pPr>
            <a:r>
              <a:rPr lang="zh-CN" altLang="en-US">
                <a:latin typeface="+mj-lt"/>
              </a:rPr>
              <a:t>面向</a:t>
            </a:r>
            <a:r>
              <a:rPr lang="zh-CN" altLang="zh-CN">
                <a:latin typeface="+mj-lt"/>
              </a:rPr>
              <a:t>融合组网</a:t>
            </a:r>
            <a:r>
              <a:rPr lang="zh-CN" altLang="en-US">
                <a:latin typeface="+mj-lt"/>
              </a:rPr>
              <a:t>能力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792163" y="2624138"/>
            <a:ext cx="4518025" cy="3841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0" cmpd="dbl" algn="ctr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n"/>
              <a:defRPr/>
            </a:pPr>
            <a:r>
              <a:rPr lang="zh-CN" altLang="zh-CN">
                <a:latin typeface="+mj-lt"/>
              </a:rPr>
              <a:t>保持现网稳定</a:t>
            </a:r>
            <a:endParaRPr lang="zh-CN" altLang="en-US">
              <a:latin typeface="+mj-lt"/>
            </a:endParaRP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827088" y="1089025"/>
            <a:ext cx="4518025" cy="382588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0" cmpd="dbl" algn="ctr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n"/>
              <a:defRPr/>
            </a:pPr>
            <a:r>
              <a:rPr lang="zh-CN" altLang="zh-CN" dirty="0">
                <a:latin typeface="+mj-lt"/>
              </a:rPr>
              <a:t>按需建设，</a:t>
            </a:r>
            <a:r>
              <a:rPr lang="zh-CN" altLang="en-US" dirty="0">
                <a:latin typeface="+mj-lt"/>
              </a:rPr>
              <a:t>充分满足</a:t>
            </a:r>
            <a:r>
              <a:rPr lang="en-US" altLang="zh-CN" dirty="0">
                <a:latin typeface="+mj-lt"/>
              </a:rPr>
              <a:t>LTE</a:t>
            </a:r>
            <a:r>
              <a:rPr lang="zh-CN" altLang="en-US" dirty="0">
                <a:latin typeface="+mj-lt"/>
              </a:rPr>
              <a:t>无线接入需求</a:t>
            </a: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790575" y="5192713"/>
            <a:ext cx="4518025" cy="3841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0" cmpd="dbl" algn="ctr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n"/>
              <a:defRPr/>
            </a:pPr>
            <a:r>
              <a:rPr lang="zh-CN" altLang="zh-CN">
                <a:latin typeface="+mj-lt"/>
              </a:rPr>
              <a:t>核心网元集中设置</a:t>
            </a:r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251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333375"/>
            <a:ext cx="7129462" cy="5635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1"/>
                </a:solidFill>
                <a:latin typeface="+mj-ea"/>
              </a:rPr>
              <a:t>MME/SGSN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+mj-ea"/>
              </a:rPr>
              <a:t>SAE-GW/GGSN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cs typeface="Arial" charset="0"/>
              </a:rPr>
              <a:t>建设原则（移动）</a:t>
            </a:r>
            <a:endParaRPr lang="en-US" altLang="zh-CN" dirty="0" smtClean="0">
              <a:solidFill>
                <a:schemeClr val="bg1"/>
              </a:solidFill>
              <a:latin typeface="+mj-ea"/>
              <a:cs typeface="Arial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84213" y="1233488"/>
          <a:ext cx="8027987" cy="150815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324619"/>
                <a:gridCol w="2930214"/>
                <a:gridCol w="3773154"/>
              </a:tblGrid>
              <a:tr h="2814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kern="1200" dirty="0">
                          <a:solidFill>
                            <a:srgbClr val="002060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网元</a:t>
                      </a:r>
                    </a:p>
                  </a:txBody>
                  <a:tcPr marL="7165" marR="7165" marT="71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kern="1200" dirty="0" smtClean="0">
                          <a:solidFill>
                            <a:srgbClr val="002060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部署方式</a:t>
                      </a:r>
                      <a:endParaRPr lang="zh-CN" altLang="en-US" sz="1800" b="1" u="none" strike="noStrike" kern="1200" dirty="0">
                        <a:solidFill>
                          <a:srgbClr val="002060"/>
                        </a:solidFill>
                        <a:latin typeface="+mj-lt"/>
                        <a:ea typeface="微软雅黑" pitchFamily="34" charset="-122"/>
                        <a:cs typeface="+mn-cs"/>
                      </a:endParaRPr>
                    </a:p>
                  </a:txBody>
                  <a:tcPr marL="7165" marR="7165" marT="71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kern="1200" dirty="0">
                          <a:solidFill>
                            <a:srgbClr val="002060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建设方式</a:t>
                      </a:r>
                    </a:p>
                  </a:txBody>
                  <a:tcPr marL="7165" marR="7165" marT="7162" marB="0" anchor="ctr"/>
                </a:tc>
              </a:tr>
              <a:tr h="6178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MME</a:t>
                      </a:r>
                    </a:p>
                  </a:txBody>
                  <a:tcPr marL="7165" marR="7165" marT="71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kern="1200" dirty="0" smtClean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采用以区域中心为</a:t>
                      </a:r>
                      <a:r>
                        <a:rPr lang="zh-CN" altLang="en-US" sz="180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单位集中设置的方式</a:t>
                      </a:r>
                    </a:p>
                  </a:txBody>
                  <a:tcPr marL="7165" marR="7165" marT="7162" marB="0" anchor="ctr"/>
                </a:tc>
                <a:tc rowSpan="2">
                  <a:txBody>
                    <a:bodyPr/>
                    <a:lstStyle/>
                    <a:p>
                      <a:pPr algn="l" fontAlgn="ctr">
                        <a:buFont typeface="Wingdings" pitchFamily="2" charset="2"/>
                        <a:buNone/>
                      </a:pPr>
                      <a:r>
                        <a:rPr lang="zh-CN" altLang="en-US" sz="1800" u="none" strike="noStrike" kern="1200" dirty="0" smtClean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新建</a:t>
                      </a:r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MME/SGSN</a:t>
                      </a:r>
                      <a:r>
                        <a:rPr lang="zh-CN" altLang="en-US" sz="180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SAE-GW/GGSN</a:t>
                      </a:r>
                      <a:r>
                        <a:rPr lang="zh-CN" altLang="en-US" sz="180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融合设备，初期仅接入</a:t>
                      </a:r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LTE</a:t>
                      </a:r>
                      <a:r>
                        <a:rPr lang="zh-CN" altLang="en-US" sz="180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无线设备，待运行稳定后再接入</a:t>
                      </a:r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2G/TD</a:t>
                      </a:r>
                      <a:r>
                        <a:rPr lang="zh-CN" altLang="en-US" sz="180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无线</a:t>
                      </a:r>
                      <a:r>
                        <a:rPr lang="zh-CN" altLang="en-US" sz="1800" u="none" strike="noStrike" kern="1200" dirty="0" smtClean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网</a:t>
                      </a:r>
                      <a:endParaRPr lang="en-US" altLang="zh-CN" sz="1800" u="none" strike="noStrike" kern="1200" dirty="0" smtClean="0">
                        <a:solidFill>
                          <a:schemeClr val="dk1"/>
                        </a:solidFill>
                        <a:latin typeface="+mj-lt"/>
                        <a:ea typeface="微软雅黑" pitchFamily="34" charset="-122"/>
                        <a:cs typeface="+mn-cs"/>
                      </a:endParaRPr>
                    </a:p>
                  </a:txBody>
                  <a:tcPr marL="7165" marR="7165" marT="7162" marB="0" anchor="ctr"/>
                </a:tc>
              </a:tr>
              <a:tr h="6088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SAE-GW</a:t>
                      </a:r>
                    </a:p>
                  </a:txBody>
                  <a:tcPr marL="7165" marR="7165" marT="71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kern="1200" dirty="0" smtClean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  <a:cs typeface="+mn-cs"/>
                        </a:rPr>
                        <a:t>以区域中心为单位集中部署或者分散至各个本地网部署</a:t>
                      </a:r>
                      <a:endParaRPr lang="zh-CN" altLang="en-US" sz="1800" u="none" strike="noStrike" kern="1200" dirty="0">
                        <a:solidFill>
                          <a:schemeClr val="dk1"/>
                        </a:solidFill>
                        <a:latin typeface="+mj-lt"/>
                        <a:ea typeface="微软雅黑" pitchFamily="34" charset="-122"/>
                        <a:cs typeface="+mn-cs"/>
                      </a:endParaRPr>
                    </a:p>
                  </a:txBody>
                  <a:tcPr marL="7165" marR="7165" marT="7162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357" name="Rectangle 3"/>
          <p:cNvSpPr txBox="1">
            <a:spLocks noChangeArrowheads="1"/>
          </p:cNvSpPr>
          <p:nvPr/>
        </p:nvSpPr>
        <p:spPr bwMode="auto">
          <a:xfrm>
            <a:off x="431800" y="2889250"/>
            <a:ext cx="83534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 b="1">
                <a:solidFill>
                  <a:schemeClr val="tx1"/>
                </a:solidFill>
                <a:latin typeface="楷体_GB2312" pitchFamily="49" charset="-122"/>
                <a:ea typeface="宋体" pitchFamily="2" charset="-122"/>
              </a:defRPr>
            </a:lvl1pPr>
            <a:lvl2pPr marL="800100" indent="-342900" eaLnBrk="0" hangingPunct="0">
              <a:defRPr sz="1600" b="1">
                <a:solidFill>
                  <a:schemeClr val="tx1"/>
                </a:solidFill>
                <a:latin typeface="楷体_GB2312" pitchFamily="49" charset="-122"/>
                <a:ea typeface="宋体" pitchFamily="2" charset="-122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楷体_GB2312" pitchFamily="49" charset="-122"/>
                <a:ea typeface="宋体" pitchFamily="2" charset="-122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楷体_GB2312" pitchFamily="49" charset="-122"/>
                <a:ea typeface="宋体" pitchFamily="2" charset="-122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楷体_GB2312" pitchFamily="49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楷体_GB2312" pitchFamily="49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楷体_GB2312" pitchFamily="49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楷体_GB2312" pitchFamily="49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楷体_GB2312" pitchFamily="49" charset="-122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en-US" altLang="zh-CN" sz="1800" b="0" dirty="0" smtClean="0">
                <a:latin typeface="+mn-ea"/>
                <a:ea typeface="+mn-ea"/>
              </a:rPr>
              <a:t>MME</a:t>
            </a:r>
            <a:r>
              <a:rPr lang="zh-CN" altLang="en-US" sz="1800" b="0" dirty="0" smtClean="0">
                <a:latin typeface="+mn-ea"/>
                <a:ea typeface="+mn-ea"/>
              </a:rPr>
              <a:t>集中部署：</a:t>
            </a:r>
            <a:endParaRPr lang="en-US" altLang="zh-CN" sz="1800" b="0" dirty="0" smtClean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altLang="zh-CN" sz="1800" b="0" dirty="0" smtClean="0">
                <a:latin typeface="+mn-ea"/>
                <a:ea typeface="+mn-ea"/>
              </a:rPr>
              <a:t>MME</a:t>
            </a:r>
            <a:r>
              <a:rPr lang="zh-CN" altLang="en-US" sz="1800" b="0" dirty="0" smtClean="0">
                <a:latin typeface="+mn-ea"/>
                <a:ea typeface="+mn-ea"/>
              </a:rPr>
              <a:t>网元功能简单、设备容量较大（千万级），</a:t>
            </a:r>
            <a:r>
              <a:rPr lang="en-US" altLang="zh-CN" sz="1800" b="0" dirty="0" smtClean="0">
                <a:latin typeface="+mn-ea"/>
                <a:ea typeface="+mn-ea"/>
              </a:rPr>
              <a:t>MME</a:t>
            </a:r>
            <a:r>
              <a:rPr lang="zh-CN" altLang="en-US" sz="1800" b="0" dirty="0" smtClean="0">
                <a:latin typeface="+mn-ea"/>
                <a:ea typeface="+mn-ea"/>
              </a:rPr>
              <a:t>集中部署在能够实现资源共享和组</a:t>
            </a:r>
            <a:r>
              <a:rPr lang="en-US" altLang="zh-CN" sz="1800" b="0" dirty="0" smtClean="0">
                <a:latin typeface="+mn-ea"/>
                <a:ea typeface="+mn-ea"/>
              </a:rPr>
              <a:t>Pool</a:t>
            </a:r>
            <a:r>
              <a:rPr lang="zh-CN" altLang="en-US" sz="1800" b="0" dirty="0" smtClean="0">
                <a:latin typeface="+mn-ea"/>
                <a:ea typeface="+mn-ea"/>
              </a:rPr>
              <a:t>，设备资源利用效率比分散方式更高</a:t>
            </a:r>
            <a:endParaRPr lang="en-US" altLang="zh-CN" sz="1800" b="0" dirty="0" smtClean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altLang="zh-CN" sz="1800" b="0" dirty="0" err="1" smtClean="0">
                <a:latin typeface="+mn-ea"/>
                <a:ea typeface="+mn-ea"/>
              </a:rPr>
              <a:t>eNodeB</a:t>
            </a:r>
            <a:r>
              <a:rPr lang="en-US" altLang="zh-CN" sz="1800" b="0" dirty="0" smtClean="0">
                <a:latin typeface="+mn-ea"/>
                <a:ea typeface="+mn-ea"/>
              </a:rPr>
              <a:t>-MME</a:t>
            </a:r>
            <a:r>
              <a:rPr lang="zh-CN" altLang="en-US" sz="1800" b="0" dirty="0" smtClean="0">
                <a:latin typeface="+mn-ea"/>
                <a:ea typeface="+mn-ea"/>
              </a:rPr>
              <a:t>接口为信令业务，流量较小，</a:t>
            </a:r>
            <a:r>
              <a:rPr lang="en-US" altLang="zh-CN" sz="1800" b="0" dirty="0" smtClean="0">
                <a:latin typeface="+mn-ea"/>
                <a:ea typeface="+mn-ea"/>
              </a:rPr>
              <a:t>MME</a:t>
            </a:r>
            <a:r>
              <a:rPr lang="zh-CN" altLang="en-US" sz="1800" b="0" dirty="0" smtClean="0">
                <a:latin typeface="+mn-ea"/>
                <a:ea typeface="+mn-ea"/>
              </a:rPr>
              <a:t>集中部署方式对传输网络流量增加较小</a:t>
            </a:r>
            <a:endParaRPr lang="en-US" altLang="zh-CN" sz="1800" b="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en-US" altLang="zh-CN" sz="1800" b="0" dirty="0" smtClean="0">
                <a:latin typeface="+mn-ea"/>
                <a:ea typeface="+mn-ea"/>
              </a:rPr>
              <a:t>SAE-GW</a:t>
            </a:r>
            <a:r>
              <a:rPr lang="zh-CN" altLang="en-US" sz="1800" b="0" dirty="0" smtClean="0">
                <a:latin typeface="+mn-ea"/>
                <a:ea typeface="+mn-ea"/>
              </a:rPr>
              <a:t>部署方式：</a:t>
            </a:r>
            <a:endParaRPr lang="en-US" altLang="zh-CN" sz="1800" b="0" dirty="0" smtClean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/>
            </a:pPr>
            <a:r>
              <a:rPr lang="en-US" altLang="zh-CN" sz="1800" b="0" dirty="0" smtClean="0">
                <a:latin typeface="+mn-ea"/>
                <a:ea typeface="+mn-ea"/>
              </a:rPr>
              <a:t>SAE-GW</a:t>
            </a:r>
            <a:r>
              <a:rPr lang="zh-CN" altLang="en-US" sz="1800" b="0" dirty="0" smtClean="0">
                <a:latin typeface="+mn-ea"/>
                <a:ea typeface="+mn-ea"/>
              </a:rPr>
              <a:t>部署方式需要根据用户预测、无线覆盖、承载网络建设等综合考虑建设方式，保证网络的可扩展性、降低路由迂回和建设成本。</a:t>
            </a:r>
            <a:endParaRPr lang="en-US" altLang="zh-CN" sz="18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2742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333375"/>
            <a:ext cx="7129462" cy="5635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1"/>
                </a:solidFill>
                <a:cs typeface="Arial" charset="0"/>
              </a:rPr>
              <a:t>其他网元建设原则（移动）</a:t>
            </a:r>
            <a:endParaRPr lang="en-US" altLang="zh-CN" dirty="0" smtClean="0">
              <a:solidFill>
                <a:schemeClr val="bg1"/>
              </a:solidFill>
              <a:cs typeface="Arial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225757"/>
              </p:ext>
            </p:extLst>
          </p:nvPr>
        </p:nvGraphicFramePr>
        <p:xfrm>
          <a:off x="287338" y="1341438"/>
          <a:ext cx="8605837" cy="495656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741883"/>
                <a:gridCol w="7863954"/>
              </a:tblGrid>
              <a:tr h="3303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solidFill>
                            <a:schemeClr val="tx1"/>
                          </a:solidFill>
                          <a:latin typeface="+mj-lt"/>
                          <a:ea typeface="微软雅黑" pitchFamily="34" charset="-122"/>
                        </a:rPr>
                        <a:t>网元</a:t>
                      </a:r>
                      <a:endParaRPr lang="zh-CN" altLang="en-US" sz="1800" b="1" i="0" u="none" strike="noStrike" dirty="0">
                        <a:solidFill>
                          <a:schemeClr val="tx1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solidFill>
                            <a:schemeClr val="tx1"/>
                          </a:solidFill>
                          <a:latin typeface="+mj-lt"/>
                          <a:ea typeface="微软雅黑" pitchFamily="34" charset="-122"/>
                        </a:rPr>
                        <a:t>建设原则</a:t>
                      </a:r>
                      <a:endParaRPr lang="zh-CN" altLang="en-US" sz="1800" b="1" i="0" u="none" strike="noStrike" dirty="0">
                        <a:solidFill>
                          <a:schemeClr val="tx1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</a:tr>
              <a:tr h="74952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i="0" u="none" strike="noStrike" dirty="0" smtClean="0">
                          <a:solidFill>
                            <a:schemeClr val="dk1"/>
                          </a:solidFill>
                          <a:latin typeface="+mj-lt"/>
                          <a:ea typeface="微软雅黑" pitchFamily="34" charset="-122"/>
                        </a:rPr>
                        <a:t>DRA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 smtClean="0">
                          <a:latin typeface="+mj-lt"/>
                          <a:ea typeface="微软雅黑" pitchFamily="34" charset="-122"/>
                        </a:rPr>
                        <a:t>用于转接</a:t>
                      </a:r>
                      <a:r>
                        <a:rPr lang="en-US" altLang="zh-CN" sz="1800" u="none" strike="noStrike" dirty="0" smtClean="0">
                          <a:latin typeface="+mj-lt"/>
                          <a:ea typeface="微软雅黑" pitchFamily="34" charset="-122"/>
                        </a:rPr>
                        <a:t>MME-HSS</a:t>
                      </a:r>
                      <a:r>
                        <a:rPr lang="zh-CN" altLang="en-US" sz="1800" u="none" strike="noStrike" dirty="0" smtClean="0">
                          <a:latin typeface="+mj-lt"/>
                          <a:ea typeface="微软雅黑" pitchFamily="34" charset="-122"/>
                        </a:rPr>
                        <a:t>之间的</a:t>
                      </a:r>
                      <a:r>
                        <a:rPr lang="en-US" altLang="zh-CN" sz="1800" u="none" strike="noStrike" dirty="0" smtClean="0">
                          <a:latin typeface="+mj-lt"/>
                          <a:ea typeface="微软雅黑" pitchFamily="34" charset="-122"/>
                        </a:rPr>
                        <a:t>S6a</a:t>
                      </a:r>
                      <a:r>
                        <a:rPr lang="zh-CN" altLang="en-US" sz="1800" u="none" strike="noStrike" dirty="0" smtClean="0">
                          <a:latin typeface="+mj-lt"/>
                          <a:ea typeface="微软雅黑" pitchFamily="34" charset="-122"/>
                        </a:rPr>
                        <a:t>接口信令，选用南北基地已建设的</a:t>
                      </a:r>
                      <a:r>
                        <a:rPr lang="en-US" altLang="zh-CN" sz="1800" u="none" strike="noStrike" dirty="0" smtClean="0">
                          <a:latin typeface="+mj-lt"/>
                          <a:ea typeface="微软雅黑" pitchFamily="34" charset="-122"/>
                        </a:rPr>
                        <a:t>DRA</a:t>
                      </a:r>
                      <a:r>
                        <a:rPr lang="zh-CN" altLang="en-US" sz="1800" u="none" strike="noStrike" dirty="0" smtClean="0">
                          <a:latin typeface="+mj-lt"/>
                          <a:ea typeface="微软雅黑" pitchFamily="34" charset="-122"/>
                        </a:rPr>
                        <a:t>设备承载。</a:t>
                      </a:r>
                      <a:r>
                        <a:rPr lang="en-US" altLang="zh-CN" sz="1800" u="none" strike="noStrike" dirty="0" err="1" smtClean="0">
                          <a:latin typeface="+mj-lt"/>
                          <a:ea typeface="微软雅黑" pitchFamily="34" charset="-122"/>
                        </a:rPr>
                        <a:t>Gx</a:t>
                      </a:r>
                      <a:r>
                        <a:rPr lang="zh-CN" altLang="en-US" sz="1800" u="none" strike="noStrike" dirty="0" smtClean="0">
                          <a:latin typeface="+mj-lt"/>
                          <a:ea typeface="微软雅黑" pitchFamily="34" charset="-122"/>
                        </a:rPr>
                        <a:t>接口信令以及本地</a:t>
                      </a:r>
                      <a:r>
                        <a:rPr lang="en-US" altLang="zh-CN" sz="1800" u="none" strike="noStrike" dirty="0" smtClean="0">
                          <a:latin typeface="+mj-lt"/>
                          <a:ea typeface="微软雅黑" pitchFamily="34" charset="-122"/>
                        </a:rPr>
                        <a:t>S6a</a:t>
                      </a:r>
                      <a:r>
                        <a:rPr lang="zh-CN" altLang="en-US" sz="1800" u="none" strike="noStrike" dirty="0" smtClean="0">
                          <a:latin typeface="+mj-lt"/>
                          <a:ea typeface="微软雅黑" pitchFamily="34" charset="-122"/>
                        </a:rPr>
                        <a:t>接口信令后续建设省内</a:t>
                      </a:r>
                      <a:r>
                        <a:rPr lang="en-US" altLang="zh-CN" sz="1800" u="none" strike="noStrike" dirty="0" smtClean="0">
                          <a:latin typeface="+mj-lt"/>
                          <a:ea typeface="微软雅黑" pitchFamily="34" charset="-122"/>
                        </a:rPr>
                        <a:t>DRA</a:t>
                      </a:r>
                      <a:r>
                        <a:rPr lang="zh-CN" altLang="en-US" sz="1800" u="none" strike="noStrike" dirty="0" smtClean="0">
                          <a:latin typeface="+mj-lt"/>
                          <a:ea typeface="微软雅黑" pitchFamily="34" charset="-122"/>
                        </a:rPr>
                        <a:t>解决，本期暂不考虑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</a:tr>
              <a:tr h="8319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latin typeface="+mj-lt"/>
                          <a:ea typeface="微软雅黑" pitchFamily="34" charset="-122"/>
                        </a:rPr>
                        <a:t>CG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每个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SAE GW/GGSN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节点需分厂家设置融合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CG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设备。</a:t>
                      </a:r>
                      <a:b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</a:b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优先选择扩容改造现有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CG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方式，当现有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CG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不能满足需求时才考虑按需新建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CG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设备。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</a:tr>
              <a:tr h="8319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latin typeface="+mj-lt"/>
                          <a:ea typeface="微软雅黑" pitchFamily="34" charset="-122"/>
                        </a:rPr>
                        <a:t>DNS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LTE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网络将利用现网分组域中的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DNS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升级支持域名解析功能，需改造负责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LTE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覆盖本地网的所有现网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DNS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为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2G/TD/LTE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融合省内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DNS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，当现网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DNS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不支持改造时需替换。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</a:tr>
              <a:tr h="13805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latin typeface="+mj-lt"/>
                          <a:ea typeface="微软雅黑" pitchFamily="34" charset="-122"/>
                        </a:rPr>
                        <a:t>PCRF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为实现对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LTE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业务的管控，需升级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TD-LTE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覆盖城市所在省现网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PCRF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设备。</a:t>
                      </a:r>
                      <a:b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</a:br>
                      <a:r>
                        <a:rPr lang="zh-CN" altLang="en-US" sz="1800" u="none" strike="noStrike" dirty="0" smtClean="0">
                          <a:latin typeface="+mj-lt"/>
                          <a:ea typeface="微软雅黑" pitchFamily="34" charset="-122"/>
                        </a:rPr>
                        <a:t>暂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按异厂家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PCRF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设备与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SAE-GW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设备可互通考虑。</a:t>
                      </a:r>
                      <a:b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</a:b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建议根据情况和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PCRF/SPR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设备能力，优先采用升级现网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PCRF/SPR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为融合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PCRF/SPR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的方式，控制本省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SAE-GW/GGSN/PCEF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；无法通过现网升级方式实现对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SAE-GW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的控制时</a:t>
                      </a:r>
                      <a:r>
                        <a:rPr lang="zh-CN" altLang="en-US" sz="1800" u="none" strike="noStrike" dirty="0" smtClean="0">
                          <a:latin typeface="+mj-lt"/>
                          <a:ea typeface="微软雅黑" pitchFamily="34" charset="-122"/>
                        </a:rPr>
                        <a:t>，考虑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采用新建的方式。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</a:tr>
              <a:tr h="8319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latin typeface="+mj-lt"/>
                          <a:ea typeface="微软雅黑" pitchFamily="34" charset="-122"/>
                        </a:rPr>
                        <a:t>OMC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当省内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2G/TD/LTE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融合核心网设备与现网核心网设备同厂家时，建议采用对现网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OMC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设备进行升级改造的方式；若异厂家，则需新建该厂家</a:t>
                      </a:r>
                      <a:r>
                        <a:rPr lang="en-US" altLang="zh-CN" sz="1800" u="none" strike="noStrike" dirty="0">
                          <a:latin typeface="+mj-lt"/>
                          <a:ea typeface="微软雅黑" pitchFamily="34" charset="-122"/>
                        </a:rPr>
                        <a:t>OMC</a:t>
                      </a:r>
                      <a:r>
                        <a:rPr lang="zh-CN" altLang="en-US" sz="1800" u="none" strike="noStrike" dirty="0">
                          <a:latin typeface="+mj-lt"/>
                          <a:ea typeface="微软雅黑" pitchFamily="34" charset="-122"/>
                        </a:rPr>
                        <a:t>来管理新建的融合核心网设备。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+mj-lt"/>
                        <a:ea typeface="微软雅黑" pitchFamily="34" charset="-122"/>
                      </a:endParaRPr>
                    </a:p>
                  </a:txBody>
                  <a:tcPr marL="9054" marR="9054" marT="9051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502929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现状分析（电信）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758" y="928290"/>
            <a:ext cx="3178696" cy="1257003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zh-CN" altLang="en-US" sz="1600" dirty="0" smtClean="0"/>
              <a:t>分为电路域与分组域两部分。</a:t>
            </a:r>
            <a:endParaRPr lang="en-US" altLang="zh-CN" sz="1600" dirty="0" smtClean="0"/>
          </a:p>
          <a:p>
            <a:r>
              <a:rPr lang="zh-CN" altLang="en-US" sz="1600" dirty="0" smtClean="0"/>
              <a:t>部分省份进行了</a:t>
            </a:r>
            <a:r>
              <a:rPr lang="en-US" altLang="zh-CN" sz="1600" dirty="0" smtClean="0"/>
              <a:t>PCC</a:t>
            </a:r>
            <a:r>
              <a:rPr lang="zh-CN" altLang="en-US" sz="1600" dirty="0" smtClean="0"/>
              <a:t>试点。</a:t>
            </a:r>
            <a:endParaRPr lang="en-US" altLang="zh-CN" sz="1600" dirty="0" smtClean="0"/>
          </a:p>
          <a:p>
            <a:r>
              <a:rPr lang="zh-CN" altLang="en-US" sz="1600" dirty="0" smtClean="0"/>
              <a:t>大部分省份实现了</a:t>
            </a:r>
            <a:r>
              <a:rPr lang="en-US" altLang="zh-CN" sz="1600" dirty="0" smtClean="0"/>
              <a:t>W+C</a:t>
            </a:r>
            <a:r>
              <a:rPr lang="zh-CN" altLang="en-US" sz="1600" dirty="0" smtClean="0"/>
              <a:t>接入。</a:t>
            </a:r>
            <a:endParaRPr lang="zh-CN" altLang="en-US" sz="1600" dirty="0"/>
          </a:p>
        </p:txBody>
      </p:sp>
      <p:grpSp>
        <p:nvGrpSpPr>
          <p:cNvPr id="4" name="组合 193"/>
          <p:cNvGrpSpPr>
            <a:grpSpLocks/>
          </p:cNvGrpSpPr>
          <p:nvPr/>
        </p:nvGrpSpPr>
        <p:grpSpPr bwMode="auto">
          <a:xfrm>
            <a:off x="7561263" y="1560940"/>
            <a:ext cx="1143000" cy="772727"/>
            <a:chOff x="6286512" y="2500306"/>
            <a:chExt cx="1643074" cy="887411"/>
          </a:xfrm>
        </p:grpSpPr>
        <p:sp>
          <p:nvSpPr>
            <p:cNvPr id="18" name="Freeform 252"/>
            <p:cNvSpPr>
              <a:spLocks/>
            </p:cNvSpPr>
            <p:nvPr/>
          </p:nvSpPr>
          <p:spPr bwMode="auto">
            <a:xfrm rot="5400000">
              <a:off x="6664343" y="2122475"/>
              <a:ext cx="887411" cy="1643074"/>
            </a:xfrm>
            <a:custGeom>
              <a:avLst/>
              <a:gdLst>
                <a:gd name="T0" fmla="*/ 2147483647 w 2002"/>
                <a:gd name="T1" fmla="*/ 2147483647 h 1384"/>
                <a:gd name="T2" fmla="*/ 2147483647 w 2002"/>
                <a:gd name="T3" fmla="*/ 2147483647 h 1384"/>
                <a:gd name="T4" fmla="*/ 2147483647 w 2002"/>
                <a:gd name="T5" fmla="*/ 2147483647 h 1384"/>
                <a:gd name="T6" fmla="*/ 2147483647 w 2002"/>
                <a:gd name="T7" fmla="*/ 2147483647 h 1384"/>
                <a:gd name="T8" fmla="*/ 2147483647 w 2002"/>
                <a:gd name="T9" fmla="*/ 2147483647 h 1384"/>
                <a:gd name="T10" fmla="*/ 2147483647 w 2002"/>
                <a:gd name="T11" fmla="*/ 2147483647 h 1384"/>
                <a:gd name="T12" fmla="*/ 2147483647 w 2002"/>
                <a:gd name="T13" fmla="*/ 2147483647 h 1384"/>
                <a:gd name="T14" fmla="*/ 2147483647 w 2002"/>
                <a:gd name="T15" fmla="*/ 2147483647 h 1384"/>
                <a:gd name="T16" fmla="*/ 2147483647 w 2002"/>
                <a:gd name="T17" fmla="*/ 2147483647 h 1384"/>
                <a:gd name="T18" fmla="*/ 2147483647 w 2002"/>
                <a:gd name="T19" fmla="*/ 2147483647 h 1384"/>
                <a:gd name="T20" fmla="*/ 2147483647 w 2002"/>
                <a:gd name="T21" fmla="*/ 2147483647 h 1384"/>
                <a:gd name="T22" fmla="*/ 2147483647 w 2002"/>
                <a:gd name="T23" fmla="*/ 2147483647 h 1384"/>
                <a:gd name="T24" fmla="*/ 2147483647 w 2002"/>
                <a:gd name="T25" fmla="*/ 2147483647 h 1384"/>
                <a:gd name="T26" fmla="*/ 2147483647 w 2002"/>
                <a:gd name="T27" fmla="*/ 2147483647 h 1384"/>
                <a:gd name="T28" fmla="*/ 2147483647 w 2002"/>
                <a:gd name="T29" fmla="*/ 2147483647 h 1384"/>
                <a:gd name="T30" fmla="*/ 2147483647 w 2002"/>
                <a:gd name="T31" fmla="*/ 2147483647 h 1384"/>
                <a:gd name="T32" fmla="*/ 2147483647 w 2002"/>
                <a:gd name="T33" fmla="*/ 2147483647 h 1384"/>
                <a:gd name="T34" fmla="*/ 2147483647 w 2002"/>
                <a:gd name="T35" fmla="*/ 2147483647 h 1384"/>
                <a:gd name="T36" fmla="*/ 2147483647 w 2002"/>
                <a:gd name="T37" fmla="*/ 2147483647 h 1384"/>
                <a:gd name="T38" fmla="*/ 2147483647 w 2002"/>
                <a:gd name="T39" fmla="*/ 2147483647 h 1384"/>
                <a:gd name="T40" fmla="*/ 2147483647 w 2002"/>
                <a:gd name="T41" fmla="*/ 2147483647 h 1384"/>
                <a:gd name="T42" fmla="*/ 2147483647 w 2002"/>
                <a:gd name="T43" fmla="*/ 2147483647 h 1384"/>
                <a:gd name="T44" fmla="*/ 2147483647 w 2002"/>
                <a:gd name="T45" fmla="*/ 2147483647 h 1384"/>
                <a:gd name="T46" fmla="*/ 2147483647 w 2002"/>
                <a:gd name="T47" fmla="*/ 2147483647 h 1384"/>
                <a:gd name="T48" fmla="*/ 2147483647 w 2002"/>
                <a:gd name="T49" fmla="*/ 2147483647 h 1384"/>
                <a:gd name="T50" fmla="*/ 2147483647 w 2002"/>
                <a:gd name="T51" fmla="*/ 2147483647 h 1384"/>
                <a:gd name="T52" fmla="*/ 2147483647 w 2002"/>
                <a:gd name="T53" fmla="*/ 2147483647 h 1384"/>
                <a:gd name="T54" fmla="*/ 2147483647 w 2002"/>
                <a:gd name="T55" fmla="*/ 2147483647 h 1384"/>
                <a:gd name="T56" fmla="*/ 2147483647 w 2002"/>
                <a:gd name="T57" fmla="*/ 2147483647 h 1384"/>
                <a:gd name="T58" fmla="*/ 2147483647 w 2002"/>
                <a:gd name="T59" fmla="*/ 2147483647 h 1384"/>
                <a:gd name="T60" fmla="*/ 2147483647 w 2002"/>
                <a:gd name="T61" fmla="*/ 2147483647 h 1384"/>
                <a:gd name="T62" fmla="*/ 2147483647 w 2002"/>
                <a:gd name="T63" fmla="*/ 2147483647 h 1384"/>
                <a:gd name="T64" fmla="*/ 2147483647 w 2002"/>
                <a:gd name="T65" fmla="*/ 2147483647 h 1384"/>
                <a:gd name="T66" fmla="*/ 2147483647 w 2002"/>
                <a:gd name="T67" fmla="*/ 2147483647 h 1384"/>
                <a:gd name="T68" fmla="*/ 2147483647 w 2002"/>
                <a:gd name="T69" fmla="*/ 2147483647 h 1384"/>
                <a:gd name="T70" fmla="*/ 2147483647 w 2002"/>
                <a:gd name="T71" fmla="*/ 2147483647 h 1384"/>
                <a:gd name="T72" fmla="*/ 2147483647 w 2002"/>
                <a:gd name="T73" fmla="*/ 2147483647 h 1384"/>
                <a:gd name="T74" fmla="*/ 2147483647 w 2002"/>
                <a:gd name="T75" fmla="*/ 2147483647 h 1384"/>
                <a:gd name="T76" fmla="*/ 2147483647 w 2002"/>
                <a:gd name="T77" fmla="*/ 2147483647 h 1384"/>
                <a:gd name="T78" fmla="*/ 2147483647 w 2002"/>
                <a:gd name="T79" fmla="*/ 2147483647 h 1384"/>
                <a:gd name="T80" fmla="*/ 2147483647 w 2002"/>
                <a:gd name="T81" fmla="*/ 2147483647 h 1384"/>
                <a:gd name="T82" fmla="*/ 2147483647 w 2002"/>
                <a:gd name="T83" fmla="*/ 2147483647 h 1384"/>
                <a:gd name="T84" fmla="*/ 2147483647 w 2002"/>
                <a:gd name="T85" fmla="*/ 2147483647 h 1384"/>
                <a:gd name="T86" fmla="*/ 2147483647 w 2002"/>
                <a:gd name="T87" fmla="*/ 2147483647 h 1384"/>
                <a:gd name="T88" fmla="*/ 2147483647 w 2002"/>
                <a:gd name="T89" fmla="*/ 2147483647 h 1384"/>
                <a:gd name="T90" fmla="*/ 2147483647 w 2002"/>
                <a:gd name="T91" fmla="*/ 2147483647 h 1384"/>
                <a:gd name="T92" fmla="*/ 2147483647 w 2002"/>
                <a:gd name="T93" fmla="*/ 2147483647 h 1384"/>
                <a:gd name="T94" fmla="*/ 2147483647 w 2002"/>
                <a:gd name="T95" fmla="*/ 2147483647 h 1384"/>
                <a:gd name="T96" fmla="*/ 2147483647 w 2002"/>
                <a:gd name="T97" fmla="*/ 2147483647 h 1384"/>
                <a:gd name="T98" fmla="*/ 2147483647 w 2002"/>
                <a:gd name="T99" fmla="*/ 2147483647 h 1384"/>
                <a:gd name="T100" fmla="*/ 2147483647 w 2002"/>
                <a:gd name="T101" fmla="*/ 2147483647 h 1384"/>
                <a:gd name="T102" fmla="*/ 2147483647 w 2002"/>
                <a:gd name="T103" fmla="*/ 2147483647 h 1384"/>
                <a:gd name="T104" fmla="*/ 2147483647 w 2002"/>
                <a:gd name="T105" fmla="*/ 2147483647 h 1384"/>
                <a:gd name="T106" fmla="*/ 2147483647 w 2002"/>
                <a:gd name="T107" fmla="*/ 2147483647 h 1384"/>
                <a:gd name="T108" fmla="*/ 2147483647 w 2002"/>
                <a:gd name="T109" fmla="*/ 2147483647 h 1384"/>
                <a:gd name="T110" fmla="*/ 2147483647 w 2002"/>
                <a:gd name="T111" fmla="*/ 2147483647 h 1384"/>
                <a:gd name="T112" fmla="*/ 2147483647 w 2002"/>
                <a:gd name="T113" fmla="*/ 2147483647 h 1384"/>
                <a:gd name="T114" fmla="*/ 2147483647 w 2002"/>
                <a:gd name="T115" fmla="*/ 2147483647 h 1384"/>
                <a:gd name="T116" fmla="*/ 2147483647 w 2002"/>
                <a:gd name="T117" fmla="*/ 2147483647 h 1384"/>
                <a:gd name="T118" fmla="*/ 2147483647 w 2002"/>
                <a:gd name="T119" fmla="*/ 2147483647 h 1384"/>
                <a:gd name="T120" fmla="*/ 2147483647 w 2002"/>
                <a:gd name="T121" fmla="*/ 2147483647 h 1384"/>
                <a:gd name="T122" fmla="*/ 2147483647 w 2002"/>
                <a:gd name="T123" fmla="*/ 2147483647 h 1384"/>
                <a:gd name="T124" fmla="*/ 2147483647 w 2002"/>
                <a:gd name="T125" fmla="*/ 2147483647 h 138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002"/>
                <a:gd name="T190" fmla="*/ 0 h 1384"/>
                <a:gd name="T191" fmla="*/ 2002 w 2002"/>
                <a:gd name="T192" fmla="*/ 1384 h 138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002" h="1384">
                  <a:moveTo>
                    <a:pt x="430" y="175"/>
                  </a:moveTo>
                  <a:lnTo>
                    <a:pt x="436" y="169"/>
                  </a:lnTo>
                  <a:lnTo>
                    <a:pt x="443" y="160"/>
                  </a:lnTo>
                  <a:lnTo>
                    <a:pt x="450" y="153"/>
                  </a:lnTo>
                  <a:lnTo>
                    <a:pt x="457" y="144"/>
                  </a:lnTo>
                  <a:lnTo>
                    <a:pt x="466" y="139"/>
                  </a:lnTo>
                  <a:lnTo>
                    <a:pt x="472" y="131"/>
                  </a:lnTo>
                  <a:lnTo>
                    <a:pt x="489" y="120"/>
                  </a:lnTo>
                  <a:lnTo>
                    <a:pt x="499" y="113"/>
                  </a:lnTo>
                  <a:lnTo>
                    <a:pt x="508" y="107"/>
                  </a:lnTo>
                  <a:lnTo>
                    <a:pt x="516" y="103"/>
                  </a:lnTo>
                  <a:lnTo>
                    <a:pt x="528" y="95"/>
                  </a:lnTo>
                  <a:lnTo>
                    <a:pt x="536" y="91"/>
                  </a:lnTo>
                  <a:lnTo>
                    <a:pt x="556" y="82"/>
                  </a:lnTo>
                  <a:lnTo>
                    <a:pt x="565" y="81"/>
                  </a:lnTo>
                  <a:lnTo>
                    <a:pt x="577" y="77"/>
                  </a:lnTo>
                  <a:lnTo>
                    <a:pt x="618" y="68"/>
                  </a:lnTo>
                  <a:lnTo>
                    <a:pt x="671" y="68"/>
                  </a:lnTo>
                  <a:lnTo>
                    <a:pt x="693" y="72"/>
                  </a:lnTo>
                  <a:lnTo>
                    <a:pt x="702" y="75"/>
                  </a:lnTo>
                  <a:lnTo>
                    <a:pt x="712" y="77"/>
                  </a:lnTo>
                  <a:lnTo>
                    <a:pt x="733" y="85"/>
                  </a:lnTo>
                  <a:lnTo>
                    <a:pt x="739" y="77"/>
                  </a:lnTo>
                  <a:lnTo>
                    <a:pt x="748" y="71"/>
                  </a:lnTo>
                  <a:lnTo>
                    <a:pt x="756" y="67"/>
                  </a:lnTo>
                  <a:lnTo>
                    <a:pt x="768" y="59"/>
                  </a:lnTo>
                  <a:lnTo>
                    <a:pt x="775" y="54"/>
                  </a:lnTo>
                  <a:lnTo>
                    <a:pt x="792" y="45"/>
                  </a:lnTo>
                  <a:lnTo>
                    <a:pt x="804" y="41"/>
                  </a:lnTo>
                  <a:lnTo>
                    <a:pt x="812" y="36"/>
                  </a:lnTo>
                  <a:lnTo>
                    <a:pt x="833" y="28"/>
                  </a:lnTo>
                  <a:lnTo>
                    <a:pt x="841" y="23"/>
                  </a:lnTo>
                  <a:lnTo>
                    <a:pt x="863" y="19"/>
                  </a:lnTo>
                  <a:lnTo>
                    <a:pt x="873" y="15"/>
                  </a:lnTo>
                  <a:lnTo>
                    <a:pt x="894" y="10"/>
                  </a:lnTo>
                  <a:lnTo>
                    <a:pt x="903" y="9"/>
                  </a:lnTo>
                  <a:lnTo>
                    <a:pt x="913" y="6"/>
                  </a:lnTo>
                  <a:lnTo>
                    <a:pt x="925" y="6"/>
                  </a:lnTo>
                  <a:lnTo>
                    <a:pt x="935" y="5"/>
                  </a:lnTo>
                  <a:lnTo>
                    <a:pt x="946" y="5"/>
                  </a:lnTo>
                  <a:lnTo>
                    <a:pt x="956" y="2"/>
                  </a:lnTo>
                  <a:lnTo>
                    <a:pt x="979" y="2"/>
                  </a:lnTo>
                  <a:lnTo>
                    <a:pt x="991" y="0"/>
                  </a:lnTo>
                  <a:lnTo>
                    <a:pt x="1022" y="0"/>
                  </a:lnTo>
                  <a:lnTo>
                    <a:pt x="1031" y="2"/>
                  </a:lnTo>
                  <a:lnTo>
                    <a:pt x="1051" y="2"/>
                  </a:lnTo>
                  <a:lnTo>
                    <a:pt x="1064" y="5"/>
                  </a:lnTo>
                  <a:lnTo>
                    <a:pt x="1076" y="5"/>
                  </a:lnTo>
                  <a:lnTo>
                    <a:pt x="1100" y="9"/>
                  </a:lnTo>
                  <a:lnTo>
                    <a:pt x="1112" y="10"/>
                  </a:lnTo>
                  <a:lnTo>
                    <a:pt x="1137" y="15"/>
                  </a:lnTo>
                  <a:lnTo>
                    <a:pt x="1149" y="19"/>
                  </a:lnTo>
                  <a:lnTo>
                    <a:pt x="1162" y="22"/>
                  </a:lnTo>
                  <a:lnTo>
                    <a:pt x="1173" y="26"/>
                  </a:lnTo>
                  <a:lnTo>
                    <a:pt x="1186" y="29"/>
                  </a:lnTo>
                  <a:lnTo>
                    <a:pt x="1198" y="32"/>
                  </a:lnTo>
                  <a:lnTo>
                    <a:pt x="1209" y="38"/>
                  </a:lnTo>
                  <a:lnTo>
                    <a:pt x="1234" y="46"/>
                  </a:lnTo>
                  <a:lnTo>
                    <a:pt x="1245" y="51"/>
                  </a:lnTo>
                  <a:lnTo>
                    <a:pt x="1255" y="58"/>
                  </a:lnTo>
                  <a:lnTo>
                    <a:pt x="1268" y="64"/>
                  </a:lnTo>
                  <a:lnTo>
                    <a:pt x="1300" y="82"/>
                  </a:lnTo>
                  <a:lnTo>
                    <a:pt x="1309" y="90"/>
                  </a:lnTo>
                  <a:lnTo>
                    <a:pt x="1320" y="98"/>
                  </a:lnTo>
                  <a:lnTo>
                    <a:pt x="1327" y="104"/>
                  </a:lnTo>
                  <a:lnTo>
                    <a:pt x="1339" y="113"/>
                  </a:lnTo>
                  <a:lnTo>
                    <a:pt x="1356" y="130"/>
                  </a:lnTo>
                  <a:lnTo>
                    <a:pt x="1362" y="139"/>
                  </a:lnTo>
                  <a:lnTo>
                    <a:pt x="1370" y="149"/>
                  </a:lnTo>
                  <a:lnTo>
                    <a:pt x="1376" y="160"/>
                  </a:lnTo>
                  <a:lnTo>
                    <a:pt x="1383" y="169"/>
                  </a:lnTo>
                  <a:lnTo>
                    <a:pt x="1388" y="179"/>
                  </a:lnTo>
                  <a:lnTo>
                    <a:pt x="1389" y="180"/>
                  </a:lnTo>
                  <a:lnTo>
                    <a:pt x="1393" y="180"/>
                  </a:lnTo>
                  <a:lnTo>
                    <a:pt x="1396" y="183"/>
                  </a:lnTo>
                  <a:lnTo>
                    <a:pt x="1401" y="185"/>
                  </a:lnTo>
                  <a:lnTo>
                    <a:pt x="1402" y="185"/>
                  </a:lnTo>
                  <a:lnTo>
                    <a:pt x="1409" y="183"/>
                  </a:lnTo>
                  <a:lnTo>
                    <a:pt x="1414" y="183"/>
                  </a:lnTo>
                  <a:lnTo>
                    <a:pt x="1425" y="179"/>
                  </a:lnTo>
                  <a:lnTo>
                    <a:pt x="1432" y="179"/>
                  </a:lnTo>
                  <a:lnTo>
                    <a:pt x="1438" y="176"/>
                  </a:lnTo>
                  <a:lnTo>
                    <a:pt x="1442" y="175"/>
                  </a:lnTo>
                  <a:lnTo>
                    <a:pt x="1455" y="175"/>
                  </a:lnTo>
                  <a:lnTo>
                    <a:pt x="1468" y="172"/>
                  </a:lnTo>
                  <a:lnTo>
                    <a:pt x="1474" y="172"/>
                  </a:lnTo>
                  <a:lnTo>
                    <a:pt x="1478" y="170"/>
                  </a:lnTo>
                  <a:lnTo>
                    <a:pt x="1534" y="170"/>
                  </a:lnTo>
                  <a:lnTo>
                    <a:pt x="1547" y="172"/>
                  </a:lnTo>
                  <a:lnTo>
                    <a:pt x="1559" y="172"/>
                  </a:lnTo>
                  <a:lnTo>
                    <a:pt x="1563" y="175"/>
                  </a:lnTo>
                  <a:lnTo>
                    <a:pt x="1570" y="175"/>
                  </a:lnTo>
                  <a:lnTo>
                    <a:pt x="1576" y="176"/>
                  </a:lnTo>
                  <a:lnTo>
                    <a:pt x="1583" y="176"/>
                  </a:lnTo>
                  <a:lnTo>
                    <a:pt x="1589" y="179"/>
                  </a:lnTo>
                  <a:lnTo>
                    <a:pt x="1596" y="179"/>
                  </a:lnTo>
                  <a:lnTo>
                    <a:pt x="1608" y="183"/>
                  </a:lnTo>
                  <a:lnTo>
                    <a:pt x="1616" y="185"/>
                  </a:lnTo>
                  <a:lnTo>
                    <a:pt x="1642" y="193"/>
                  </a:lnTo>
                  <a:lnTo>
                    <a:pt x="1657" y="201"/>
                  </a:lnTo>
                  <a:lnTo>
                    <a:pt x="1669" y="205"/>
                  </a:lnTo>
                  <a:lnTo>
                    <a:pt x="1677" y="209"/>
                  </a:lnTo>
                  <a:lnTo>
                    <a:pt x="1682" y="211"/>
                  </a:lnTo>
                  <a:lnTo>
                    <a:pt x="1690" y="215"/>
                  </a:lnTo>
                  <a:lnTo>
                    <a:pt x="1695" y="216"/>
                  </a:lnTo>
                  <a:lnTo>
                    <a:pt x="1708" y="225"/>
                  </a:lnTo>
                  <a:lnTo>
                    <a:pt x="1713" y="229"/>
                  </a:lnTo>
                  <a:lnTo>
                    <a:pt x="1726" y="238"/>
                  </a:lnTo>
                  <a:lnTo>
                    <a:pt x="1730" y="242"/>
                  </a:lnTo>
                  <a:lnTo>
                    <a:pt x="1736" y="247"/>
                  </a:lnTo>
                  <a:lnTo>
                    <a:pt x="1754" y="265"/>
                  </a:lnTo>
                  <a:lnTo>
                    <a:pt x="1763" y="278"/>
                  </a:lnTo>
                  <a:lnTo>
                    <a:pt x="1767" y="283"/>
                  </a:lnTo>
                  <a:lnTo>
                    <a:pt x="1780" y="303"/>
                  </a:lnTo>
                  <a:lnTo>
                    <a:pt x="1783" y="307"/>
                  </a:lnTo>
                  <a:lnTo>
                    <a:pt x="1785" y="313"/>
                  </a:lnTo>
                  <a:lnTo>
                    <a:pt x="1787" y="317"/>
                  </a:lnTo>
                  <a:lnTo>
                    <a:pt x="1787" y="323"/>
                  </a:lnTo>
                  <a:lnTo>
                    <a:pt x="1789" y="327"/>
                  </a:lnTo>
                  <a:lnTo>
                    <a:pt x="1792" y="334"/>
                  </a:lnTo>
                  <a:lnTo>
                    <a:pt x="1792" y="343"/>
                  </a:lnTo>
                  <a:lnTo>
                    <a:pt x="1793" y="349"/>
                  </a:lnTo>
                  <a:lnTo>
                    <a:pt x="1793" y="368"/>
                  </a:lnTo>
                  <a:lnTo>
                    <a:pt x="1792" y="372"/>
                  </a:lnTo>
                  <a:lnTo>
                    <a:pt x="1792" y="383"/>
                  </a:lnTo>
                  <a:lnTo>
                    <a:pt x="1789" y="388"/>
                  </a:lnTo>
                  <a:lnTo>
                    <a:pt x="1789" y="392"/>
                  </a:lnTo>
                  <a:lnTo>
                    <a:pt x="1785" y="401"/>
                  </a:lnTo>
                  <a:lnTo>
                    <a:pt x="1783" y="406"/>
                  </a:lnTo>
                  <a:lnTo>
                    <a:pt x="1776" y="419"/>
                  </a:lnTo>
                  <a:lnTo>
                    <a:pt x="1772" y="424"/>
                  </a:lnTo>
                  <a:lnTo>
                    <a:pt x="1767" y="432"/>
                  </a:lnTo>
                  <a:lnTo>
                    <a:pt x="1749" y="451"/>
                  </a:lnTo>
                  <a:lnTo>
                    <a:pt x="1757" y="452"/>
                  </a:lnTo>
                  <a:lnTo>
                    <a:pt x="1766" y="452"/>
                  </a:lnTo>
                  <a:lnTo>
                    <a:pt x="1772" y="455"/>
                  </a:lnTo>
                  <a:lnTo>
                    <a:pt x="1780" y="455"/>
                  </a:lnTo>
                  <a:lnTo>
                    <a:pt x="1797" y="460"/>
                  </a:lnTo>
                  <a:lnTo>
                    <a:pt x="1803" y="461"/>
                  </a:lnTo>
                  <a:lnTo>
                    <a:pt x="1820" y="465"/>
                  </a:lnTo>
                  <a:lnTo>
                    <a:pt x="1828" y="470"/>
                  </a:lnTo>
                  <a:lnTo>
                    <a:pt x="1836" y="473"/>
                  </a:lnTo>
                  <a:lnTo>
                    <a:pt x="1842" y="474"/>
                  </a:lnTo>
                  <a:lnTo>
                    <a:pt x="1851" y="478"/>
                  </a:lnTo>
                  <a:lnTo>
                    <a:pt x="1856" y="481"/>
                  </a:lnTo>
                  <a:lnTo>
                    <a:pt x="1865" y="486"/>
                  </a:lnTo>
                  <a:lnTo>
                    <a:pt x="1872" y="490"/>
                  </a:lnTo>
                  <a:lnTo>
                    <a:pt x="1878" y="491"/>
                  </a:lnTo>
                  <a:lnTo>
                    <a:pt x="1887" y="496"/>
                  </a:lnTo>
                  <a:lnTo>
                    <a:pt x="1900" y="504"/>
                  </a:lnTo>
                  <a:lnTo>
                    <a:pt x="1905" y="510"/>
                  </a:lnTo>
                  <a:lnTo>
                    <a:pt x="1918" y="519"/>
                  </a:lnTo>
                  <a:lnTo>
                    <a:pt x="1925" y="526"/>
                  </a:lnTo>
                  <a:lnTo>
                    <a:pt x="1931" y="530"/>
                  </a:lnTo>
                  <a:lnTo>
                    <a:pt x="1936" y="536"/>
                  </a:lnTo>
                  <a:lnTo>
                    <a:pt x="1941" y="540"/>
                  </a:lnTo>
                  <a:lnTo>
                    <a:pt x="1948" y="546"/>
                  </a:lnTo>
                  <a:lnTo>
                    <a:pt x="1953" y="553"/>
                  </a:lnTo>
                  <a:lnTo>
                    <a:pt x="1959" y="559"/>
                  </a:lnTo>
                  <a:lnTo>
                    <a:pt x="1976" y="585"/>
                  </a:lnTo>
                  <a:lnTo>
                    <a:pt x="1977" y="591"/>
                  </a:lnTo>
                  <a:lnTo>
                    <a:pt x="1982" y="598"/>
                  </a:lnTo>
                  <a:lnTo>
                    <a:pt x="1986" y="611"/>
                  </a:lnTo>
                  <a:lnTo>
                    <a:pt x="1989" y="615"/>
                  </a:lnTo>
                  <a:lnTo>
                    <a:pt x="1997" y="640"/>
                  </a:lnTo>
                  <a:lnTo>
                    <a:pt x="1997" y="647"/>
                  </a:lnTo>
                  <a:lnTo>
                    <a:pt x="1999" y="653"/>
                  </a:lnTo>
                  <a:lnTo>
                    <a:pt x="1999" y="664"/>
                  </a:lnTo>
                  <a:lnTo>
                    <a:pt x="2002" y="670"/>
                  </a:lnTo>
                  <a:lnTo>
                    <a:pt x="2002" y="683"/>
                  </a:lnTo>
                  <a:lnTo>
                    <a:pt x="1999" y="689"/>
                  </a:lnTo>
                  <a:lnTo>
                    <a:pt x="1999" y="702"/>
                  </a:lnTo>
                  <a:lnTo>
                    <a:pt x="1997" y="709"/>
                  </a:lnTo>
                  <a:lnTo>
                    <a:pt x="1997" y="715"/>
                  </a:lnTo>
                  <a:lnTo>
                    <a:pt x="1994" y="722"/>
                  </a:lnTo>
                  <a:lnTo>
                    <a:pt x="1994" y="726"/>
                  </a:lnTo>
                  <a:lnTo>
                    <a:pt x="1986" y="751"/>
                  </a:lnTo>
                  <a:lnTo>
                    <a:pt x="1982" y="758"/>
                  </a:lnTo>
                  <a:lnTo>
                    <a:pt x="1977" y="771"/>
                  </a:lnTo>
                  <a:lnTo>
                    <a:pt x="1971" y="778"/>
                  </a:lnTo>
                  <a:lnTo>
                    <a:pt x="1966" y="789"/>
                  </a:lnTo>
                  <a:lnTo>
                    <a:pt x="1953" y="807"/>
                  </a:lnTo>
                  <a:lnTo>
                    <a:pt x="1946" y="812"/>
                  </a:lnTo>
                  <a:lnTo>
                    <a:pt x="1940" y="821"/>
                  </a:lnTo>
                  <a:lnTo>
                    <a:pt x="1925" y="835"/>
                  </a:lnTo>
                  <a:lnTo>
                    <a:pt x="1891" y="861"/>
                  </a:lnTo>
                  <a:lnTo>
                    <a:pt x="1882" y="866"/>
                  </a:lnTo>
                  <a:lnTo>
                    <a:pt x="1872" y="871"/>
                  </a:lnTo>
                  <a:lnTo>
                    <a:pt x="1864" y="876"/>
                  </a:lnTo>
                  <a:lnTo>
                    <a:pt x="1852" y="880"/>
                  </a:lnTo>
                  <a:lnTo>
                    <a:pt x="1843" y="884"/>
                  </a:lnTo>
                  <a:lnTo>
                    <a:pt x="1823" y="893"/>
                  </a:lnTo>
                  <a:lnTo>
                    <a:pt x="1815" y="897"/>
                  </a:lnTo>
                  <a:lnTo>
                    <a:pt x="1793" y="902"/>
                  </a:lnTo>
                  <a:lnTo>
                    <a:pt x="1783" y="906"/>
                  </a:lnTo>
                  <a:lnTo>
                    <a:pt x="1772" y="909"/>
                  </a:lnTo>
                  <a:lnTo>
                    <a:pt x="1762" y="909"/>
                  </a:lnTo>
                  <a:lnTo>
                    <a:pt x="1740" y="913"/>
                  </a:lnTo>
                  <a:lnTo>
                    <a:pt x="1727" y="913"/>
                  </a:lnTo>
                  <a:lnTo>
                    <a:pt x="1717" y="915"/>
                  </a:lnTo>
                  <a:lnTo>
                    <a:pt x="1682" y="915"/>
                  </a:lnTo>
                  <a:lnTo>
                    <a:pt x="1682" y="916"/>
                  </a:lnTo>
                  <a:lnTo>
                    <a:pt x="1681" y="916"/>
                  </a:lnTo>
                  <a:lnTo>
                    <a:pt x="1681" y="919"/>
                  </a:lnTo>
                  <a:lnTo>
                    <a:pt x="1678" y="919"/>
                  </a:lnTo>
                  <a:lnTo>
                    <a:pt x="1681" y="923"/>
                  </a:lnTo>
                  <a:lnTo>
                    <a:pt x="1681" y="938"/>
                  </a:lnTo>
                  <a:lnTo>
                    <a:pt x="1682" y="942"/>
                  </a:lnTo>
                  <a:lnTo>
                    <a:pt x="1682" y="946"/>
                  </a:lnTo>
                  <a:lnTo>
                    <a:pt x="1681" y="951"/>
                  </a:lnTo>
                  <a:lnTo>
                    <a:pt x="1681" y="964"/>
                  </a:lnTo>
                  <a:lnTo>
                    <a:pt x="1678" y="972"/>
                  </a:lnTo>
                  <a:lnTo>
                    <a:pt x="1678" y="977"/>
                  </a:lnTo>
                  <a:lnTo>
                    <a:pt x="1677" y="981"/>
                  </a:lnTo>
                  <a:lnTo>
                    <a:pt x="1677" y="985"/>
                  </a:lnTo>
                  <a:lnTo>
                    <a:pt x="1672" y="994"/>
                  </a:lnTo>
                  <a:lnTo>
                    <a:pt x="1672" y="998"/>
                  </a:lnTo>
                  <a:lnTo>
                    <a:pt x="1665" y="1010"/>
                  </a:lnTo>
                  <a:lnTo>
                    <a:pt x="1665" y="1014"/>
                  </a:lnTo>
                  <a:lnTo>
                    <a:pt x="1657" y="1031"/>
                  </a:lnTo>
                  <a:lnTo>
                    <a:pt x="1652" y="1034"/>
                  </a:lnTo>
                  <a:lnTo>
                    <a:pt x="1645" y="1051"/>
                  </a:lnTo>
                  <a:lnTo>
                    <a:pt x="1641" y="1053"/>
                  </a:lnTo>
                  <a:lnTo>
                    <a:pt x="1628" y="1070"/>
                  </a:lnTo>
                  <a:lnTo>
                    <a:pt x="1619" y="1079"/>
                  </a:lnTo>
                  <a:lnTo>
                    <a:pt x="1612" y="1087"/>
                  </a:lnTo>
                  <a:lnTo>
                    <a:pt x="1596" y="1100"/>
                  </a:lnTo>
                  <a:lnTo>
                    <a:pt x="1588" y="1108"/>
                  </a:lnTo>
                  <a:lnTo>
                    <a:pt x="1562" y="1128"/>
                  </a:lnTo>
                  <a:lnTo>
                    <a:pt x="1552" y="1132"/>
                  </a:lnTo>
                  <a:lnTo>
                    <a:pt x="1534" y="1145"/>
                  </a:lnTo>
                  <a:lnTo>
                    <a:pt x="1523" y="1148"/>
                  </a:lnTo>
                  <a:lnTo>
                    <a:pt x="1514" y="1152"/>
                  </a:lnTo>
                  <a:lnTo>
                    <a:pt x="1504" y="1159"/>
                  </a:lnTo>
                  <a:lnTo>
                    <a:pt x="1483" y="1168"/>
                  </a:lnTo>
                  <a:lnTo>
                    <a:pt x="1474" y="1172"/>
                  </a:lnTo>
                  <a:lnTo>
                    <a:pt x="1464" y="1174"/>
                  </a:lnTo>
                  <a:lnTo>
                    <a:pt x="1442" y="1183"/>
                  </a:lnTo>
                  <a:lnTo>
                    <a:pt x="1421" y="1187"/>
                  </a:lnTo>
                  <a:lnTo>
                    <a:pt x="1411" y="1191"/>
                  </a:lnTo>
                  <a:lnTo>
                    <a:pt x="1379" y="1197"/>
                  </a:lnTo>
                  <a:lnTo>
                    <a:pt x="1366" y="1200"/>
                  </a:lnTo>
                  <a:lnTo>
                    <a:pt x="1356" y="1200"/>
                  </a:lnTo>
                  <a:lnTo>
                    <a:pt x="1334" y="1204"/>
                  </a:lnTo>
                  <a:lnTo>
                    <a:pt x="1326" y="1213"/>
                  </a:lnTo>
                  <a:lnTo>
                    <a:pt x="1320" y="1223"/>
                  </a:lnTo>
                  <a:lnTo>
                    <a:pt x="1311" y="1231"/>
                  </a:lnTo>
                  <a:lnTo>
                    <a:pt x="1303" y="1242"/>
                  </a:lnTo>
                  <a:lnTo>
                    <a:pt x="1286" y="1259"/>
                  </a:lnTo>
                  <a:lnTo>
                    <a:pt x="1275" y="1267"/>
                  </a:lnTo>
                  <a:lnTo>
                    <a:pt x="1267" y="1275"/>
                  </a:lnTo>
                  <a:lnTo>
                    <a:pt x="1255" y="1283"/>
                  </a:lnTo>
                  <a:lnTo>
                    <a:pt x="1247" y="1289"/>
                  </a:lnTo>
                  <a:lnTo>
                    <a:pt x="1237" y="1295"/>
                  </a:lnTo>
                  <a:lnTo>
                    <a:pt x="1227" y="1303"/>
                  </a:lnTo>
                  <a:lnTo>
                    <a:pt x="1215" y="1311"/>
                  </a:lnTo>
                  <a:lnTo>
                    <a:pt x="1205" y="1315"/>
                  </a:lnTo>
                  <a:lnTo>
                    <a:pt x="1183" y="1328"/>
                  </a:lnTo>
                  <a:lnTo>
                    <a:pt x="1162" y="1335"/>
                  </a:lnTo>
                  <a:lnTo>
                    <a:pt x="1149" y="1342"/>
                  </a:lnTo>
                  <a:lnTo>
                    <a:pt x="1139" y="1347"/>
                  </a:lnTo>
                  <a:lnTo>
                    <a:pt x="1126" y="1351"/>
                  </a:lnTo>
                  <a:lnTo>
                    <a:pt x="1116" y="1355"/>
                  </a:lnTo>
                  <a:lnTo>
                    <a:pt x="1103" y="1357"/>
                  </a:lnTo>
                  <a:lnTo>
                    <a:pt x="1093" y="1361"/>
                  </a:lnTo>
                  <a:lnTo>
                    <a:pt x="1080" y="1364"/>
                  </a:lnTo>
                  <a:lnTo>
                    <a:pt x="1067" y="1368"/>
                  </a:lnTo>
                  <a:lnTo>
                    <a:pt x="1055" y="1370"/>
                  </a:lnTo>
                  <a:lnTo>
                    <a:pt x="1005" y="1378"/>
                  </a:lnTo>
                  <a:lnTo>
                    <a:pt x="995" y="1380"/>
                  </a:lnTo>
                  <a:lnTo>
                    <a:pt x="946" y="1384"/>
                  </a:lnTo>
                  <a:lnTo>
                    <a:pt x="909" y="1384"/>
                  </a:lnTo>
                  <a:lnTo>
                    <a:pt x="893" y="1383"/>
                  </a:lnTo>
                  <a:lnTo>
                    <a:pt x="867" y="1383"/>
                  </a:lnTo>
                  <a:lnTo>
                    <a:pt x="858" y="1380"/>
                  </a:lnTo>
                  <a:lnTo>
                    <a:pt x="850" y="1380"/>
                  </a:lnTo>
                  <a:lnTo>
                    <a:pt x="841" y="1378"/>
                  </a:lnTo>
                  <a:lnTo>
                    <a:pt x="833" y="1378"/>
                  </a:lnTo>
                  <a:lnTo>
                    <a:pt x="824" y="1377"/>
                  </a:lnTo>
                  <a:lnTo>
                    <a:pt x="815" y="1377"/>
                  </a:lnTo>
                  <a:lnTo>
                    <a:pt x="791" y="1370"/>
                  </a:lnTo>
                  <a:lnTo>
                    <a:pt x="782" y="1370"/>
                  </a:lnTo>
                  <a:lnTo>
                    <a:pt x="774" y="1368"/>
                  </a:lnTo>
                  <a:lnTo>
                    <a:pt x="768" y="1365"/>
                  </a:lnTo>
                  <a:lnTo>
                    <a:pt x="733" y="1357"/>
                  </a:lnTo>
                  <a:lnTo>
                    <a:pt x="725" y="1352"/>
                  </a:lnTo>
                  <a:lnTo>
                    <a:pt x="716" y="1351"/>
                  </a:lnTo>
                  <a:lnTo>
                    <a:pt x="710" y="1348"/>
                  </a:lnTo>
                  <a:lnTo>
                    <a:pt x="702" y="1347"/>
                  </a:lnTo>
                  <a:lnTo>
                    <a:pt x="693" y="1342"/>
                  </a:lnTo>
                  <a:lnTo>
                    <a:pt x="676" y="1335"/>
                  </a:lnTo>
                  <a:lnTo>
                    <a:pt x="671" y="1335"/>
                  </a:lnTo>
                  <a:lnTo>
                    <a:pt x="667" y="1334"/>
                  </a:lnTo>
                  <a:lnTo>
                    <a:pt x="666" y="1332"/>
                  </a:lnTo>
                  <a:lnTo>
                    <a:pt x="657" y="1328"/>
                  </a:lnTo>
                  <a:lnTo>
                    <a:pt x="654" y="1328"/>
                  </a:lnTo>
                  <a:lnTo>
                    <a:pt x="641" y="1321"/>
                  </a:lnTo>
                  <a:lnTo>
                    <a:pt x="640" y="1319"/>
                  </a:lnTo>
                  <a:lnTo>
                    <a:pt x="636" y="1319"/>
                  </a:lnTo>
                  <a:lnTo>
                    <a:pt x="631" y="1316"/>
                  </a:lnTo>
                  <a:lnTo>
                    <a:pt x="628" y="1315"/>
                  </a:lnTo>
                  <a:lnTo>
                    <a:pt x="621" y="1311"/>
                  </a:lnTo>
                  <a:lnTo>
                    <a:pt x="618" y="1308"/>
                  </a:lnTo>
                  <a:lnTo>
                    <a:pt x="608" y="1303"/>
                  </a:lnTo>
                  <a:lnTo>
                    <a:pt x="587" y="1290"/>
                  </a:lnTo>
                  <a:lnTo>
                    <a:pt x="578" y="1285"/>
                  </a:lnTo>
                  <a:lnTo>
                    <a:pt x="568" y="1279"/>
                  </a:lnTo>
                  <a:lnTo>
                    <a:pt x="559" y="1272"/>
                  </a:lnTo>
                  <a:lnTo>
                    <a:pt x="548" y="1263"/>
                  </a:lnTo>
                  <a:lnTo>
                    <a:pt x="532" y="1250"/>
                  </a:lnTo>
                  <a:lnTo>
                    <a:pt x="523" y="1242"/>
                  </a:lnTo>
                  <a:lnTo>
                    <a:pt x="515" y="1236"/>
                  </a:lnTo>
                  <a:lnTo>
                    <a:pt x="497" y="1219"/>
                  </a:lnTo>
                  <a:lnTo>
                    <a:pt x="489" y="1213"/>
                  </a:lnTo>
                  <a:lnTo>
                    <a:pt x="483" y="1204"/>
                  </a:lnTo>
                  <a:lnTo>
                    <a:pt x="474" y="1195"/>
                  </a:lnTo>
                  <a:lnTo>
                    <a:pt x="462" y="1178"/>
                  </a:lnTo>
                  <a:lnTo>
                    <a:pt x="454" y="1168"/>
                  </a:lnTo>
                  <a:lnTo>
                    <a:pt x="443" y="1151"/>
                  </a:lnTo>
                  <a:lnTo>
                    <a:pt x="436" y="1141"/>
                  </a:lnTo>
                  <a:lnTo>
                    <a:pt x="430" y="1132"/>
                  </a:lnTo>
                  <a:lnTo>
                    <a:pt x="417" y="1100"/>
                  </a:lnTo>
                  <a:lnTo>
                    <a:pt x="410" y="1089"/>
                  </a:lnTo>
                  <a:lnTo>
                    <a:pt x="408" y="1079"/>
                  </a:lnTo>
                  <a:lnTo>
                    <a:pt x="400" y="1057"/>
                  </a:lnTo>
                  <a:lnTo>
                    <a:pt x="395" y="1036"/>
                  </a:lnTo>
                  <a:lnTo>
                    <a:pt x="387" y="1036"/>
                  </a:lnTo>
                  <a:lnTo>
                    <a:pt x="381" y="1034"/>
                  </a:lnTo>
                  <a:lnTo>
                    <a:pt x="351" y="1034"/>
                  </a:lnTo>
                  <a:lnTo>
                    <a:pt x="346" y="1031"/>
                  </a:lnTo>
                  <a:lnTo>
                    <a:pt x="334" y="1031"/>
                  </a:lnTo>
                  <a:lnTo>
                    <a:pt x="329" y="1030"/>
                  </a:lnTo>
                  <a:lnTo>
                    <a:pt x="316" y="1030"/>
                  </a:lnTo>
                  <a:lnTo>
                    <a:pt x="312" y="1027"/>
                  </a:lnTo>
                  <a:lnTo>
                    <a:pt x="308" y="1027"/>
                  </a:lnTo>
                  <a:lnTo>
                    <a:pt x="303" y="1026"/>
                  </a:lnTo>
                  <a:lnTo>
                    <a:pt x="296" y="1026"/>
                  </a:lnTo>
                  <a:lnTo>
                    <a:pt x="292" y="1023"/>
                  </a:lnTo>
                  <a:lnTo>
                    <a:pt x="287" y="1023"/>
                  </a:lnTo>
                  <a:lnTo>
                    <a:pt x="283" y="1021"/>
                  </a:lnTo>
                  <a:lnTo>
                    <a:pt x="279" y="1021"/>
                  </a:lnTo>
                  <a:lnTo>
                    <a:pt x="275" y="1018"/>
                  </a:lnTo>
                  <a:lnTo>
                    <a:pt x="270" y="1018"/>
                  </a:lnTo>
                  <a:lnTo>
                    <a:pt x="262" y="1014"/>
                  </a:lnTo>
                  <a:lnTo>
                    <a:pt x="257" y="1014"/>
                  </a:lnTo>
                  <a:lnTo>
                    <a:pt x="231" y="1007"/>
                  </a:lnTo>
                  <a:lnTo>
                    <a:pt x="221" y="1000"/>
                  </a:lnTo>
                  <a:lnTo>
                    <a:pt x="208" y="995"/>
                  </a:lnTo>
                  <a:lnTo>
                    <a:pt x="183" y="982"/>
                  </a:lnTo>
                  <a:lnTo>
                    <a:pt x="172" y="977"/>
                  </a:lnTo>
                  <a:lnTo>
                    <a:pt x="160" y="969"/>
                  </a:lnTo>
                  <a:lnTo>
                    <a:pt x="149" y="961"/>
                  </a:lnTo>
                  <a:lnTo>
                    <a:pt x="138" y="955"/>
                  </a:lnTo>
                  <a:lnTo>
                    <a:pt x="125" y="946"/>
                  </a:lnTo>
                  <a:lnTo>
                    <a:pt x="105" y="929"/>
                  </a:lnTo>
                  <a:lnTo>
                    <a:pt x="96" y="920"/>
                  </a:lnTo>
                  <a:lnTo>
                    <a:pt x="85" y="913"/>
                  </a:lnTo>
                  <a:lnTo>
                    <a:pt x="76" y="902"/>
                  </a:lnTo>
                  <a:lnTo>
                    <a:pt x="69" y="893"/>
                  </a:lnTo>
                  <a:lnTo>
                    <a:pt x="43" y="861"/>
                  </a:lnTo>
                  <a:lnTo>
                    <a:pt x="30" y="840"/>
                  </a:lnTo>
                  <a:lnTo>
                    <a:pt x="24" y="827"/>
                  </a:lnTo>
                  <a:lnTo>
                    <a:pt x="20" y="817"/>
                  </a:lnTo>
                  <a:lnTo>
                    <a:pt x="16" y="804"/>
                  </a:lnTo>
                  <a:lnTo>
                    <a:pt x="11" y="794"/>
                  </a:lnTo>
                  <a:lnTo>
                    <a:pt x="7" y="781"/>
                  </a:lnTo>
                  <a:lnTo>
                    <a:pt x="3" y="755"/>
                  </a:lnTo>
                  <a:lnTo>
                    <a:pt x="3" y="740"/>
                  </a:lnTo>
                  <a:lnTo>
                    <a:pt x="0" y="728"/>
                  </a:lnTo>
                  <a:lnTo>
                    <a:pt x="0" y="715"/>
                  </a:lnTo>
                  <a:lnTo>
                    <a:pt x="3" y="706"/>
                  </a:lnTo>
                  <a:lnTo>
                    <a:pt x="4" y="696"/>
                  </a:lnTo>
                  <a:lnTo>
                    <a:pt x="9" y="679"/>
                  </a:lnTo>
                  <a:lnTo>
                    <a:pt x="11" y="673"/>
                  </a:lnTo>
                  <a:lnTo>
                    <a:pt x="13" y="664"/>
                  </a:lnTo>
                  <a:lnTo>
                    <a:pt x="17" y="656"/>
                  </a:lnTo>
                  <a:lnTo>
                    <a:pt x="21" y="648"/>
                  </a:lnTo>
                  <a:lnTo>
                    <a:pt x="24" y="643"/>
                  </a:lnTo>
                  <a:lnTo>
                    <a:pt x="27" y="634"/>
                  </a:lnTo>
                  <a:lnTo>
                    <a:pt x="36" y="621"/>
                  </a:lnTo>
                  <a:lnTo>
                    <a:pt x="43" y="615"/>
                  </a:lnTo>
                  <a:lnTo>
                    <a:pt x="47" y="608"/>
                  </a:lnTo>
                  <a:lnTo>
                    <a:pt x="65" y="591"/>
                  </a:lnTo>
                  <a:lnTo>
                    <a:pt x="70" y="588"/>
                  </a:lnTo>
                  <a:lnTo>
                    <a:pt x="76" y="581"/>
                  </a:lnTo>
                  <a:lnTo>
                    <a:pt x="96" y="568"/>
                  </a:lnTo>
                  <a:lnTo>
                    <a:pt x="105" y="563"/>
                  </a:lnTo>
                  <a:lnTo>
                    <a:pt x="111" y="559"/>
                  </a:lnTo>
                  <a:lnTo>
                    <a:pt x="119" y="555"/>
                  </a:lnTo>
                  <a:lnTo>
                    <a:pt x="125" y="550"/>
                  </a:lnTo>
                  <a:lnTo>
                    <a:pt x="134" y="549"/>
                  </a:lnTo>
                  <a:lnTo>
                    <a:pt x="142" y="545"/>
                  </a:lnTo>
                  <a:lnTo>
                    <a:pt x="151" y="542"/>
                  </a:lnTo>
                  <a:lnTo>
                    <a:pt x="158" y="540"/>
                  </a:lnTo>
                  <a:lnTo>
                    <a:pt x="165" y="539"/>
                  </a:lnTo>
                  <a:lnTo>
                    <a:pt x="174" y="535"/>
                  </a:lnTo>
                  <a:lnTo>
                    <a:pt x="170" y="530"/>
                  </a:lnTo>
                  <a:lnTo>
                    <a:pt x="164" y="526"/>
                  </a:lnTo>
                  <a:lnTo>
                    <a:pt x="155" y="517"/>
                  </a:lnTo>
                  <a:lnTo>
                    <a:pt x="149" y="513"/>
                  </a:lnTo>
                  <a:lnTo>
                    <a:pt x="145" y="509"/>
                  </a:lnTo>
                  <a:lnTo>
                    <a:pt x="141" y="501"/>
                  </a:lnTo>
                  <a:lnTo>
                    <a:pt x="137" y="497"/>
                  </a:lnTo>
                  <a:lnTo>
                    <a:pt x="134" y="491"/>
                  </a:lnTo>
                  <a:lnTo>
                    <a:pt x="125" y="483"/>
                  </a:lnTo>
                  <a:lnTo>
                    <a:pt x="124" y="477"/>
                  </a:lnTo>
                  <a:lnTo>
                    <a:pt x="119" y="470"/>
                  </a:lnTo>
                  <a:lnTo>
                    <a:pt x="118" y="465"/>
                  </a:lnTo>
                  <a:lnTo>
                    <a:pt x="113" y="452"/>
                  </a:lnTo>
                  <a:lnTo>
                    <a:pt x="111" y="448"/>
                  </a:lnTo>
                  <a:lnTo>
                    <a:pt x="105" y="429"/>
                  </a:lnTo>
                  <a:lnTo>
                    <a:pt x="105" y="416"/>
                  </a:lnTo>
                  <a:lnTo>
                    <a:pt x="102" y="411"/>
                  </a:lnTo>
                  <a:lnTo>
                    <a:pt x="102" y="385"/>
                  </a:lnTo>
                  <a:lnTo>
                    <a:pt x="105" y="379"/>
                  </a:lnTo>
                  <a:lnTo>
                    <a:pt x="105" y="372"/>
                  </a:lnTo>
                  <a:lnTo>
                    <a:pt x="106" y="363"/>
                  </a:lnTo>
                  <a:lnTo>
                    <a:pt x="111" y="352"/>
                  </a:lnTo>
                  <a:lnTo>
                    <a:pt x="115" y="340"/>
                  </a:lnTo>
                  <a:lnTo>
                    <a:pt x="119" y="327"/>
                  </a:lnTo>
                  <a:lnTo>
                    <a:pt x="125" y="317"/>
                  </a:lnTo>
                  <a:lnTo>
                    <a:pt x="132" y="308"/>
                  </a:lnTo>
                  <a:lnTo>
                    <a:pt x="145" y="287"/>
                  </a:lnTo>
                  <a:lnTo>
                    <a:pt x="178" y="254"/>
                  </a:lnTo>
                  <a:lnTo>
                    <a:pt x="187" y="247"/>
                  </a:lnTo>
                  <a:lnTo>
                    <a:pt x="198" y="241"/>
                  </a:lnTo>
                  <a:lnTo>
                    <a:pt x="208" y="232"/>
                  </a:lnTo>
                  <a:lnTo>
                    <a:pt x="217" y="225"/>
                  </a:lnTo>
                  <a:lnTo>
                    <a:pt x="227" y="221"/>
                  </a:lnTo>
                  <a:lnTo>
                    <a:pt x="239" y="215"/>
                  </a:lnTo>
                  <a:lnTo>
                    <a:pt x="252" y="209"/>
                  </a:lnTo>
                  <a:lnTo>
                    <a:pt x="272" y="201"/>
                  </a:lnTo>
                  <a:lnTo>
                    <a:pt x="285" y="196"/>
                  </a:lnTo>
                  <a:lnTo>
                    <a:pt x="296" y="192"/>
                  </a:lnTo>
                  <a:lnTo>
                    <a:pt x="308" y="189"/>
                  </a:lnTo>
                  <a:lnTo>
                    <a:pt x="321" y="185"/>
                  </a:lnTo>
                  <a:lnTo>
                    <a:pt x="332" y="183"/>
                  </a:lnTo>
                  <a:lnTo>
                    <a:pt x="357" y="179"/>
                  </a:lnTo>
                  <a:lnTo>
                    <a:pt x="368" y="176"/>
                  </a:lnTo>
                  <a:lnTo>
                    <a:pt x="394" y="176"/>
                  </a:lnTo>
                  <a:lnTo>
                    <a:pt x="405" y="175"/>
                  </a:lnTo>
                  <a:lnTo>
                    <a:pt x="430" y="175"/>
                  </a:lnTo>
                  <a:close/>
                </a:path>
              </a:pathLst>
            </a:custGeom>
            <a:solidFill>
              <a:srgbClr val="99CCFF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59"/>
            <p:cNvSpPr txBox="1">
              <a:spLocks noChangeArrowheads="1"/>
            </p:cNvSpPr>
            <p:nvPr/>
          </p:nvSpPr>
          <p:spPr bwMode="auto">
            <a:xfrm>
              <a:off x="6286513" y="2786058"/>
              <a:ext cx="14201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/>
                <a:t>Internet</a:t>
              </a:r>
            </a:p>
          </p:txBody>
        </p:sp>
      </p:grpSp>
      <p:cxnSp>
        <p:nvCxnSpPr>
          <p:cNvPr id="20" name="直接连接符 19"/>
          <p:cNvCxnSpPr>
            <a:cxnSpLocks noChangeShapeType="1"/>
          </p:cNvCxnSpPr>
          <p:nvPr/>
        </p:nvCxnSpPr>
        <p:spPr bwMode="auto">
          <a:xfrm flipV="1">
            <a:off x="6471348" y="2340039"/>
            <a:ext cx="0" cy="747370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2" name="Picture 6" descr="蜂窝和天线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7594" y="2695230"/>
            <a:ext cx="731610" cy="67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100"/>
          <p:cNvGrpSpPr>
            <a:grpSpLocks/>
          </p:cNvGrpSpPr>
          <p:nvPr/>
        </p:nvGrpSpPr>
        <p:grpSpPr bwMode="auto">
          <a:xfrm>
            <a:off x="4489450" y="3678857"/>
            <a:ext cx="720725" cy="736600"/>
            <a:chOff x="2786050" y="4619985"/>
            <a:chExt cx="720740" cy="737841"/>
          </a:xfrm>
        </p:grpSpPr>
        <p:sp>
          <p:nvSpPr>
            <p:cNvPr id="25" name="TextBox 59"/>
            <p:cNvSpPr txBox="1">
              <a:spLocks noChangeArrowheads="1"/>
            </p:cNvSpPr>
            <p:nvPr/>
          </p:nvSpPr>
          <p:spPr bwMode="auto">
            <a:xfrm>
              <a:off x="2786050" y="5080827"/>
              <a:ext cx="7207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 smtClean="0"/>
                <a:t>BSC/PCF</a:t>
              </a:r>
              <a:endParaRPr lang="en-US" altLang="zh-CN" sz="1200" dirty="0"/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3022662" y="4619985"/>
            <a:ext cx="239471" cy="469549"/>
          </p:xfrm>
          <a:graphic>
            <a:graphicData uri="http://schemas.openxmlformats.org/presentationml/2006/ole">
              <p:oleObj spid="_x0000_s68610" name="CorelDRAW" r:id="rId5" imgW="1782360" imgH="3474000" progId="CorelDraw.Graphic.9">
                <p:embed/>
              </p:oleObj>
            </a:graphicData>
          </a:graphic>
        </p:graphicFrame>
      </p:grpSp>
      <p:grpSp>
        <p:nvGrpSpPr>
          <p:cNvPr id="6" name="组合 99"/>
          <p:cNvGrpSpPr>
            <a:grpSpLocks/>
          </p:cNvGrpSpPr>
          <p:nvPr/>
        </p:nvGrpSpPr>
        <p:grpSpPr bwMode="auto">
          <a:xfrm>
            <a:off x="5703888" y="3701082"/>
            <a:ext cx="1000125" cy="714375"/>
            <a:chOff x="3929058" y="4643446"/>
            <a:chExt cx="1000132" cy="714380"/>
          </a:xfrm>
        </p:grpSpPr>
        <p:grpSp>
          <p:nvGrpSpPr>
            <p:cNvPr id="7" name="Group 109"/>
            <p:cNvGrpSpPr>
              <a:grpSpLocks noChangeAspect="1"/>
            </p:cNvGrpSpPr>
            <p:nvPr/>
          </p:nvGrpSpPr>
          <p:grpSpPr bwMode="auto">
            <a:xfrm>
              <a:off x="4214804" y="4643446"/>
              <a:ext cx="357187" cy="463832"/>
              <a:chOff x="1416" y="343"/>
              <a:chExt cx="464" cy="484"/>
            </a:xfrm>
          </p:grpSpPr>
          <p:sp>
            <p:nvSpPr>
              <p:cNvPr id="30" name="Freeform 110"/>
              <p:cNvSpPr>
                <a:spLocks noChangeAspect="1"/>
              </p:cNvSpPr>
              <p:nvPr/>
            </p:nvSpPr>
            <p:spPr bwMode="auto">
              <a:xfrm>
                <a:off x="1800" y="407"/>
                <a:ext cx="80" cy="420"/>
              </a:xfrm>
              <a:custGeom>
                <a:avLst/>
                <a:gdLst>
                  <a:gd name="T0" fmla="*/ 327155715 w 40"/>
                  <a:gd name="T1" fmla="*/ 41943044 h 210"/>
                  <a:gd name="T2" fmla="*/ 50331581 w 40"/>
                  <a:gd name="T3" fmla="*/ 167772175 h 210"/>
                  <a:gd name="T4" fmla="*/ 0 w 40"/>
                  <a:gd name="T5" fmla="*/ 1728053258 h 210"/>
                  <a:gd name="T6" fmla="*/ 83886080 w 40"/>
                  <a:gd name="T7" fmla="*/ 1694498836 h 210"/>
                  <a:gd name="T8" fmla="*/ 301989901 w 40"/>
                  <a:gd name="T9" fmla="*/ 1484783696 h 210"/>
                  <a:gd name="T10" fmla="*/ 335544320 w 40"/>
                  <a:gd name="T11" fmla="*/ 1384120430 h 210"/>
                  <a:gd name="T12" fmla="*/ 335544320 w 40"/>
                  <a:gd name="T13" fmla="*/ 125828923 h 210"/>
                  <a:gd name="T14" fmla="*/ 327155715 w 40"/>
                  <a:gd name="T15" fmla="*/ 41943044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6" y="0"/>
                      <a:pt x="6" y="20"/>
                      <a:pt x="6" y="20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10"/>
                      <a:pt x="10" y="202"/>
                    </a:cubicBezTo>
                    <a:cubicBezTo>
                      <a:pt x="18" y="195"/>
                      <a:pt x="33" y="181"/>
                      <a:pt x="36" y="177"/>
                    </a:cubicBezTo>
                    <a:cubicBezTo>
                      <a:pt x="40" y="173"/>
                      <a:pt x="40" y="174"/>
                      <a:pt x="40" y="16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6"/>
                      <a:pt x="40" y="6"/>
                      <a:pt x="39" y="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111"/>
              <p:cNvSpPr>
                <a:spLocks noChangeAspect="1"/>
              </p:cNvSpPr>
              <p:nvPr/>
            </p:nvSpPr>
            <p:spPr bwMode="auto">
              <a:xfrm>
                <a:off x="1416" y="343"/>
                <a:ext cx="458" cy="110"/>
              </a:xfrm>
              <a:custGeom>
                <a:avLst/>
                <a:gdLst>
                  <a:gd name="T0" fmla="*/ 1920991232 w 229"/>
                  <a:gd name="T1" fmla="*/ 285212721 h 55"/>
                  <a:gd name="T2" fmla="*/ 1660944453 w 229"/>
                  <a:gd name="T3" fmla="*/ 461373440 h 55"/>
                  <a:gd name="T4" fmla="*/ 67108878 w 229"/>
                  <a:gd name="T5" fmla="*/ 167772177 h 55"/>
                  <a:gd name="T6" fmla="*/ 8388610 w 229"/>
                  <a:gd name="T7" fmla="*/ 209715206 h 55"/>
                  <a:gd name="T8" fmla="*/ 33554439 w 229"/>
                  <a:gd name="T9" fmla="*/ 142606360 h 55"/>
                  <a:gd name="T10" fmla="*/ 243269631 w 229"/>
                  <a:gd name="T11" fmla="*/ 8388610 h 55"/>
                  <a:gd name="T12" fmla="*/ 276824118 w 229"/>
                  <a:gd name="T13" fmla="*/ 0 h 55"/>
                  <a:gd name="T14" fmla="*/ 1853882386 w 229"/>
                  <a:gd name="T15" fmla="*/ 268435510 h 55"/>
                  <a:gd name="T16" fmla="*/ 1920991232 w 229"/>
                  <a:gd name="T17" fmla="*/ 285212721 h 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9"/>
                  <a:gd name="T28" fmla="*/ 0 h 55"/>
                  <a:gd name="T29" fmla="*/ 229 w 229"/>
                  <a:gd name="T30" fmla="*/ 55 h 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9" h="55">
                    <a:moveTo>
                      <a:pt x="229" y="34"/>
                    </a:moveTo>
                    <a:cubicBezTo>
                      <a:pt x="198" y="55"/>
                      <a:pt x="198" y="55"/>
                      <a:pt x="198" y="55"/>
                    </a:cubicBezTo>
                    <a:cubicBezTo>
                      <a:pt x="86" y="36"/>
                      <a:pt x="17" y="22"/>
                      <a:pt x="8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2" y="6"/>
                      <a:pt x="29" y="1"/>
                    </a:cubicBezTo>
                    <a:cubicBezTo>
                      <a:pt x="31" y="0"/>
                      <a:pt x="33" y="0"/>
                      <a:pt x="33" y="0"/>
                    </a:cubicBezTo>
                    <a:cubicBezTo>
                      <a:pt x="33" y="0"/>
                      <a:pt x="219" y="31"/>
                      <a:pt x="221" y="32"/>
                    </a:cubicBezTo>
                    <a:cubicBezTo>
                      <a:pt x="228" y="33"/>
                      <a:pt x="229" y="34"/>
                      <a:pt x="229" y="34"/>
                    </a:cubicBez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112"/>
              <p:cNvSpPr>
                <a:spLocks noChangeAspect="1"/>
              </p:cNvSpPr>
              <p:nvPr/>
            </p:nvSpPr>
            <p:spPr bwMode="auto">
              <a:xfrm>
                <a:off x="1794" y="409"/>
                <a:ext cx="86" cy="60"/>
              </a:xfrm>
              <a:custGeom>
                <a:avLst/>
                <a:gdLst>
                  <a:gd name="T0" fmla="*/ 0 w 43"/>
                  <a:gd name="T1" fmla="*/ 176160787 h 30"/>
                  <a:gd name="T2" fmla="*/ 318767119 w 43"/>
                  <a:gd name="T3" fmla="*/ 0 h 30"/>
                  <a:gd name="T4" fmla="*/ 360710144 w 43"/>
                  <a:gd name="T5" fmla="*/ 58720257 h 30"/>
                  <a:gd name="T6" fmla="*/ 58720155 w 43"/>
                  <a:gd name="T7" fmla="*/ 251658240 h 30"/>
                  <a:gd name="T8" fmla="*/ 0 w 43"/>
                  <a:gd name="T9" fmla="*/ 176160787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30"/>
                  <a:gd name="T17" fmla="*/ 43 w 43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30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2" y="1"/>
                      <a:pt x="43" y="4"/>
                      <a:pt x="43" y="7"/>
                    </a:cubicBezTo>
                    <a:cubicBezTo>
                      <a:pt x="7" y="30"/>
                      <a:pt x="7" y="30"/>
                      <a:pt x="7" y="3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113"/>
              <p:cNvSpPr>
                <a:spLocks noChangeAspect="1"/>
              </p:cNvSpPr>
              <p:nvPr/>
            </p:nvSpPr>
            <p:spPr bwMode="auto">
              <a:xfrm>
                <a:off x="1418" y="381"/>
                <a:ext cx="396" cy="446"/>
              </a:xfrm>
              <a:custGeom>
                <a:avLst/>
                <a:gdLst>
                  <a:gd name="T0" fmla="*/ 1610612752 w 198"/>
                  <a:gd name="T1" fmla="*/ 285212722 h 223"/>
                  <a:gd name="T2" fmla="*/ 58720190 w 198"/>
                  <a:gd name="T3" fmla="*/ 8388610 h 223"/>
                  <a:gd name="T4" fmla="*/ 0 w 198"/>
                  <a:gd name="T5" fmla="*/ 41943045 h 223"/>
                  <a:gd name="T6" fmla="*/ 0 w 198"/>
                  <a:gd name="T7" fmla="*/ 1400897665 h 223"/>
                  <a:gd name="T8" fmla="*/ 50331648 w 198"/>
                  <a:gd name="T9" fmla="*/ 1518338144 h 223"/>
                  <a:gd name="T10" fmla="*/ 1560281119 w 198"/>
                  <a:gd name="T11" fmla="*/ 1837105161 h 223"/>
                  <a:gd name="T12" fmla="*/ 1652555779 w 198"/>
                  <a:gd name="T13" fmla="*/ 1778384921 h 223"/>
                  <a:gd name="T14" fmla="*/ 1652555779 w 198"/>
                  <a:gd name="T15" fmla="*/ 360710173 h 223"/>
                  <a:gd name="T16" fmla="*/ 1610612752 w 198"/>
                  <a:gd name="T17" fmla="*/ 285212722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2" y="34"/>
                    </a:moveTo>
                    <a:cubicBezTo>
                      <a:pt x="85" y="16"/>
                      <a:pt x="16" y="3"/>
                      <a:pt x="7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7"/>
                    </a:cubicBezTo>
                    <a:cubicBezTo>
                      <a:pt x="0" y="178"/>
                      <a:pt x="1" y="179"/>
                      <a:pt x="6" y="181"/>
                    </a:cubicBezTo>
                    <a:cubicBezTo>
                      <a:pt x="9" y="181"/>
                      <a:pt x="153" y="212"/>
                      <a:pt x="186" y="219"/>
                    </a:cubicBezTo>
                    <a:cubicBezTo>
                      <a:pt x="198" y="223"/>
                      <a:pt x="197" y="216"/>
                      <a:pt x="197" y="212"/>
                    </a:cubicBezTo>
                    <a:cubicBezTo>
                      <a:pt x="197" y="212"/>
                      <a:pt x="197" y="50"/>
                      <a:pt x="197" y="43"/>
                    </a:cubicBezTo>
                    <a:cubicBezTo>
                      <a:pt x="197" y="39"/>
                      <a:pt x="194" y="35"/>
                      <a:pt x="192" y="34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114"/>
              <p:cNvSpPr>
                <a:spLocks noChangeAspect="1"/>
              </p:cNvSpPr>
              <p:nvPr/>
            </p:nvSpPr>
            <p:spPr bwMode="auto">
              <a:xfrm>
                <a:off x="1430" y="393"/>
                <a:ext cx="370" cy="416"/>
              </a:xfrm>
              <a:custGeom>
                <a:avLst/>
                <a:gdLst>
                  <a:gd name="T0" fmla="*/ 1501560849 w 185"/>
                  <a:gd name="T1" fmla="*/ 276824111 h 208"/>
                  <a:gd name="T2" fmla="*/ 50331647 w 185"/>
                  <a:gd name="T3" fmla="*/ 8388610 h 208"/>
                  <a:gd name="T4" fmla="*/ 0 w 185"/>
                  <a:gd name="T5" fmla="*/ 41943044 h 208"/>
                  <a:gd name="T6" fmla="*/ 0 w 185"/>
                  <a:gd name="T7" fmla="*/ 1308622976 h 208"/>
                  <a:gd name="T8" fmla="*/ 50331647 w 185"/>
                  <a:gd name="T9" fmla="*/ 1409286242 h 208"/>
                  <a:gd name="T10" fmla="*/ 1459617822 w 185"/>
                  <a:gd name="T11" fmla="*/ 1719664647 h 208"/>
                  <a:gd name="T12" fmla="*/ 1543503875 w 185"/>
                  <a:gd name="T13" fmla="*/ 1652555803 h 208"/>
                  <a:gd name="T14" fmla="*/ 1535115270 w 185"/>
                  <a:gd name="T15" fmla="*/ 343932955 h 208"/>
                  <a:gd name="T16" fmla="*/ 1501560849 w 185"/>
                  <a:gd name="T17" fmla="*/ 276824111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5"/>
                  <a:gd name="T28" fmla="*/ 0 h 208"/>
                  <a:gd name="T29" fmla="*/ 185 w 185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5" h="208">
                    <a:moveTo>
                      <a:pt x="179" y="33"/>
                    </a:moveTo>
                    <a:cubicBezTo>
                      <a:pt x="79" y="15"/>
                      <a:pt x="14" y="3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1" y="166"/>
                      <a:pt x="6" y="168"/>
                    </a:cubicBezTo>
                    <a:cubicBezTo>
                      <a:pt x="9" y="169"/>
                      <a:pt x="144" y="198"/>
                      <a:pt x="174" y="205"/>
                    </a:cubicBezTo>
                    <a:cubicBezTo>
                      <a:pt x="185" y="208"/>
                      <a:pt x="183" y="200"/>
                      <a:pt x="184" y="197"/>
                    </a:cubicBezTo>
                    <a:cubicBezTo>
                      <a:pt x="184" y="197"/>
                      <a:pt x="183" y="47"/>
                      <a:pt x="183" y="41"/>
                    </a:cubicBezTo>
                    <a:cubicBezTo>
                      <a:pt x="183" y="37"/>
                      <a:pt x="183" y="33"/>
                      <a:pt x="179" y="33"/>
                    </a:cubicBez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115"/>
              <p:cNvSpPr>
                <a:spLocks noChangeAspect="1" noEditPoints="1"/>
              </p:cNvSpPr>
              <p:nvPr/>
            </p:nvSpPr>
            <p:spPr bwMode="auto">
              <a:xfrm>
                <a:off x="1428" y="393"/>
                <a:ext cx="372" cy="412"/>
              </a:xfrm>
              <a:custGeom>
                <a:avLst/>
                <a:gdLst>
                  <a:gd name="T0" fmla="*/ 16777218 w 186"/>
                  <a:gd name="T1" fmla="*/ 8388610 h 206"/>
                  <a:gd name="T2" fmla="*/ 0 w 186"/>
                  <a:gd name="T3" fmla="*/ 41943044 h 206"/>
                  <a:gd name="T4" fmla="*/ 0 w 186"/>
                  <a:gd name="T5" fmla="*/ 1308622972 h 206"/>
                  <a:gd name="T6" fmla="*/ 58720189 w 186"/>
                  <a:gd name="T7" fmla="*/ 1417674844 h 206"/>
                  <a:gd name="T8" fmla="*/ 570425413 w 186"/>
                  <a:gd name="T9" fmla="*/ 1526726716 h 206"/>
                  <a:gd name="T10" fmla="*/ 1468006430 w 186"/>
                  <a:gd name="T11" fmla="*/ 1728053248 h 206"/>
                  <a:gd name="T12" fmla="*/ 1526726667 w 186"/>
                  <a:gd name="T13" fmla="*/ 1719664642 h 206"/>
                  <a:gd name="T14" fmla="*/ 1551892483 w 186"/>
                  <a:gd name="T15" fmla="*/ 1660944404 h 206"/>
                  <a:gd name="T16" fmla="*/ 1551892483 w 186"/>
                  <a:gd name="T17" fmla="*/ 343932954 h 206"/>
                  <a:gd name="T18" fmla="*/ 1509949457 w 186"/>
                  <a:gd name="T19" fmla="*/ 268435504 h 206"/>
                  <a:gd name="T20" fmla="*/ 1509949457 w 186"/>
                  <a:gd name="T21" fmla="*/ 268435504 h 206"/>
                  <a:gd name="T22" fmla="*/ 58720189 w 186"/>
                  <a:gd name="T23" fmla="*/ 0 h 206"/>
                  <a:gd name="T24" fmla="*/ 16777218 w 186"/>
                  <a:gd name="T25" fmla="*/ 8388610 h 206"/>
                  <a:gd name="T26" fmla="*/ 1468006430 w 186"/>
                  <a:gd name="T27" fmla="*/ 1711276037 h 206"/>
                  <a:gd name="T28" fmla="*/ 570425413 w 186"/>
                  <a:gd name="T29" fmla="*/ 1518338110 h 206"/>
                  <a:gd name="T30" fmla="*/ 58720189 w 186"/>
                  <a:gd name="T31" fmla="*/ 1400897633 h 206"/>
                  <a:gd name="T32" fmla="*/ 8388609 w 186"/>
                  <a:gd name="T33" fmla="*/ 1308622972 h 206"/>
                  <a:gd name="T34" fmla="*/ 8388609 w 186"/>
                  <a:gd name="T35" fmla="*/ 41943044 h 206"/>
                  <a:gd name="T36" fmla="*/ 25165824 w 186"/>
                  <a:gd name="T37" fmla="*/ 16777219 h 206"/>
                  <a:gd name="T38" fmla="*/ 58720189 w 186"/>
                  <a:gd name="T39" fmla="*/ 16777219 h 206"/>
                  <a:gd name="T40" fmla="*/ 1509949457 w 186"/>
                  <a:gd name="T41" fmla="*/ 276824110 h 206"/>
                  <a:gd name="T42" fmla="*/ 1535115272 w 186"/>
                  <a:gd name="T43" fmla="*/ 343932954 h 206"/>
                  <a:gd name="T44" fmla="*/ 1543503878 w 186"/>
                  <a:gd name="T45" fmla="*/ 1652555798 h 206"/>
                  <a:gd name="T46" fmla="*/ 1526726667 w 186"/>
                  <a:gd name="T47" fmla="*/ 1711276037 h 206"/>
                  <a:gd name="T48" fmla="*/ 1468006430 w 186"/>
                  <a:gd name="T49" fmla="*/ 1711276037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206"/>
                  <a:gd name="T77" fmla="*/ 186 w 186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206">
                    <a:moveTo>
                      <a:pt x="2" y="1"/>
                    </a:moveTo>
                    <a:cubicBezTo>
                      <a:pt x="0" y="3"/>
                      <a:pt x="0" y="5"/>
                      <a:pt x="0" y="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6"/>
                      <a:pt x="1" y="167"/>
                      <a:pt x="7" y="169"/>
                    </a:cubicBezTo>
                    <a:cubicBezTo>
                      <a:pt x="8" y="169"/>
                      <a:pt x="31" y="174"/>
                      <a:pt x="68" y="182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77" y="206"/>
                      <a:pt x="181" y="206"/>
                      <a:pt x="182" y="205"/>
                    </a:cubicBezTo>
                    <a:cubicBezTo>
                      <a:pt x="186" y="203"/>
                      <a:pt x="185" y="198"/>
                      <a:pt x="185" y="198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7"/>
                      <a:pt x="185" y="33"/>
                      <a:pt x="180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lose/>
                    <a:moveTo>
                      <a:pt x="175" y="204"/>
                    </a:moveTo>
                    <a:cubicBezTo>
                      <a:pt x="68" y="181"/>
                      <a:pt x="68" y="181"/>
                      <a:pt x="68" y="181"/>
                    </a:cubicBezTo>
                    <a:cubicBezTo>
                      <a:pt x="36" y="174"/>
                      <a:pt x="8" y="168"/>
                      <a:pt x="7" y="167"/>
                    </a:cubicBezTo>
                    <a:cubicBezTo>
                      <a:pt x="2" y="166"/>
                      <a:pt x="1" y="165"/>
                      <a:pt x="1" y="15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3"/>
                      <a:pt x="3" y="2"/>
                    </a:cubicBezTo>
                    <a:cubicBezTo>
                      <a:pt x="4" y="2"/>
                      <a:pt x="5" y="1"/>
                      <a:pt x="7" y="2"/>
                    </a:cubicBezTo>
                    <a:cubicBezTo>
                      <a:pt x="180" y="33"/>
                      <a:pt x="180" y="33"/>
                      <a:pt x="180" y="33"/>
                    </a:cubicBezTo>
                    <a:cubicBezTo>
                      <a:pt x="183" y="34"/>
                      <a:pt x="183" y="36"/>
                      <a:pt x="183" y="41"/>
                    </a:cubicBezTo>
                    <a:cubicBezTo>
                      <a:pt x="184" y="197"/>
                      <a:pt x="184" y="197"/>
                      <a:pt x="184" y="197"/>
                    </a:cubicBezTo>
                    <a:cubicBezTo>
                      <a:pt x="184" y="197"/>
                      <a:pt x="184" y="202"/>
                      <a:pt x="182" y="204"/>
                    </a:cubicBezTo>
                    <a:cubicBezTo>
                      <a:pt x="180" y="205"/>
                      <a:pt x="177" y="205"/>
                      <a:pt x="175" y="204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116"/>
              <p:cNvSpPr>
                <a:spLocks noChangeAspect="1" noEditPoints="1"/>
              </p:cNvSpPr>
              <p:nvPr/>
            </p:nvSpPr>
            <p:spPr bwMode="auto">
              <a:xfrm>
                <a:off x="1460" y="457"/>
                <a:ext cx="324" cy="294"/>
              </a:xfrm>
              <a:custGeom>
                <a:avLst/>
                <a:gdLst>
                  <a:gd name="T0" fmla="*/ 102 w 324"/>
                  <a:gd name="T1" fmla="*/ 234 h 294"/>
                  <a:gd name="T2" fmla="*/ 80 w 324"/>
                  <a:gd name="T3" fmla="*/ 208 h 294"/>
                  <a:gd name="T4" fmla="*/ 80 w 324"/>
                  <a:gd name="T5" fmla="*/ 230 h 294"/>
                  <a:gd name="T6" fmla="*/ 124 w 324"/>
                  <a:gd name="T7" fmla="*/ 224 h 294"/>
                  <a:gd name="T8" fmla="*/ 120 w 324"/>
                  <a:gd name="T9" fmla="*/ 192 h 294"/>
                  <a:gd name="T10" fmla="*/ 106 w 324"/>
                  <a:gd name="T11" fmla="*/ 208 h 294"/>
                  <a:gd name="T12" fmla="*/ 102 w 324"/>
                  <a:gd name="T13" fmla="*/ 58 h 294"/>
                  <a:gd name="T14" fmla="*/ 80 w 324"/>
                  <a:gd name="T15" fmla="*/ 30 h 294"/>
                  <a:gd name="T16" fmla="*/ 80 w 324"/>
                  <a:gd name="T17" fmla="*/ 52 h 294"/>
                  <a:gd name="T18" fmla="*/ 324 w 324"/>
                  <a:gd name="T19" fmla="*/ 90 h 294"/>
                  <a:gd name="T20" fmla="*/ 288 w 324"/>
                  <a:gd name="T21" fmla="*/ 74 h 294"/>
                  <a:gd name="T22" fmla="*/ 264 w 324"/>
                  <a:gd name="T23" fmla="*/ 90 h 294"/>
                  <a:gd name="T24" fmla="*/ 288 w 324"/>
                  <a:gd name="T25" fmla="*/ 118 h 294"/>
                  <a:gd name="T26" fmla="*/ 36 w 324"/>
                  <a:gd name="T27" fmla="*/ 178 h 294"/>
                  <a:gd name="T28" fmla="*/ 36 w 324"/>
                  <a:gd name="T29" fmla="*/ 242 h 294"/>
                  <a:gd name="T30" fmla="*/ 60 w 324"/>
                  <a:gd name="T31" fmla="*/ 226 h 294"/>
                  <a:gd name="T32" fmla="*/ 36 w 324"/>
                  <a:gd name="T33" fmla="*/ 200 h 294"/>
                  <a:gd name="T34" fmla="*/ 36 w 324"/>
                  <a:gd name="T35" fmla="*/ 178 h 294"/>
                  <a:gd name="T36" fmla="*/ 0 w 324"/>
                  <a:gd name="T37" fmla="*/ 24 h 294"/>
                  <a:gd name="T38" fmla="*/ 36 w 324"/>
                  <a:gd name="T39" fmla="*/ 44 h 294"/>
                  <a:gd name="T40" fmla="*/ 60 w 324"/>
                  <a:gd name="T41" fmla="*/ 26 h 294"/>
                  <a:gd name="T42" fmla="*/ 36 w 324"/>
                  <a:gd name="T43" fmla="*/ 0 h 294"/>
                  <a:gd name="T44" fmla="*/ 186 w 324"/>
                  <a:gd name="T45" fmla="*/ 86 h 294"/>
                  <a:gd name="T46" fmla="*/ 216 w 324"/>
                  <a:gd name="T47" fmla="*/ 86 h 294"/>
                  <a:gd name="T48" fmla="*/ 186 w 324"/>
                  <a:gd name="T49" fmla="*/ 86 h 294"/>
                  <a:gd name="T50" fmla="*/ 220 w 324"/>
                  <a:gd name="T51" fmla="*/ 82 h 294"/>
                  <a:gd name="T52" fmla="*/ 244 w 324"/>
                  <a:gd name="T53" fmla="*/ 64 h 294"/>
                  <a:gd name="T54" fmla="*/ 220 w 324"/>
                  <a:gd name="T55" fmla="*/ 82 h 294"/>
                  <a:gd name="T56" fmla="*/ 288 w 324"/>
                  <a:gd name="T57" fmla="*/ 252 h 294"/>
                  <a:gd name="T58" fmla="*/ 264 w 324"/>
                  <a:gd name="T59" fmla="*/ 268 h 294"/>
                  <a:gd name="T60" fmla="*/ 288 w 324"/>
                  <a:gd name="T61" fmla="*/ 294 h 294"/>
                  <a:gd name="T62" fmla="*/ 288 w 324"/>
                  <a:gd name="T63" fmla="*/ 230 h 294"/>
                  <a:gd name="T64" fmla="*/ 288 w 324"/>
                  <a:gd name="T65" fmla="*/ 252 h 294"/>
                  <a:gd name="T66" fmla="*/ 244 w 324"/>
                  <a:gd name="T67" fmla="*/ 264 h 294"/>
                  <a:gd name="T68" fmla="*/ 220 w 324"/>
                  <a:gd name="T69" fmla="*/ 238 h 294"/>
                  <a:gd name="T70" fmla="*/ 220 w 324"/>
                  <a:gd name="T71" fmla="*/ 260 h 294"/>
                  <a:gd name="T72" fmla="*/ 120 w 324"/>
                  <a:gd name="T73" fmla="*/ 84 h 294"/>
                  <a:gd name="T74" fmla="*/ 124 w 324"/>
                  <a:gd name="T75" fmla="*/ 56 h 294"/>
                  <a:gd name="T76" fmla="*/ 106 w 324"/>
                  <a:gd name="T77" fmla="*/ 64 h 294"/>
                  <a:gd name="T78" fmla="*/ 198 w 324"/>
                  <a:gd name="T79" fmla="*/ 240 h 294"/>
                  <a:gd name="T80" fmla="*/ 204 w 324"/>
                  <a:gd name="T81" fmla="*/ 210 h 294"/>
                  <a:gd name="T82" fmla="*/ 186 w 324"/>
                  <a:gd name="T83" fmla="*/ 218 h 294"/>
                  <a:gd name="T84" fmla="*/ 178 w 324"/>
                  <a:gd name="T85" fmla="*/ 202 h 294"/>
                  <a:gd name="T86" fmla="*/ 140 w 324"/>
                  <a:gd name="T87" fmla="*/ 94 h 294"/>
                  <a:gd name="T88" fmla="*/ 140 w 324"/>
                  <a:gd name="T89" fmla="*/ 194 h 2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4"/>
                  <a:gd name="T136" fmla="*/ 0 h 294"/>
                  <a:gd name="T137" fmla="*/ 324 w 324"/>
                  <a:gd name="T138" fmla="*/ 294 h 2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4" h="294">
                    <a:moveTo>
                      <a:pt x="80" y="230"/>
                    </a:moveTo>
                    <a:lnTo>
                      <a:pt x="102" y="234"/>
                    </a:lnTo>
                    <a:lnTo>
                      <a:pt x="102" y="214"/>
                    </a:lnTo>
                    <a:lnTo>
                      <a:pt x="80" y="208"/>
                    </a:lnTo>
                    <a:lnTo>
                      <a:pt x="80" y="230"/>
                    </a:lnTo>
                    <a:close/>
                    <a:moveTo>
                      <a:pt x="106" y="208"/>
                    </a:moveTo>
                    <a:lnTo>
                      <a:pt x="124" y="224"/>
                    </a:lnTo>
                    <a:lnTo>
                      <a:pt x="138" y="208"/>
                    </a:lnTo>
                    <a:lnTo>
                      <a:pt x="120" y="192"/>
                    </a:lnTo>
                    <a:lnTo>
                      <a:pt x="106" y="208"/>
                    </a:lnTo>
                    <a:close/>
                    <a:moveTo>
                      <a:pt x="80" y="52"/>
                    </a:moveTo>
                    <a:lnTo>
                      <a:pt x="102" y="58"/>
                    </a:lnTo>
                    <a:lnTo>
                      <a:pt x="102" y="36"/>
                    </a:lnTo>
                    <a:lnTo>
                      <a:pt x="80" y="30"/>
                    </a:lnTo>
                    <a:lnTo>
                      <a:pt x="80" y="52"/>
                    </a:lnTo>
                    <a:close/>
                    <a:moveTo>
                      <a:pt x="288" y="118"/>
                    </a:moveTo>
                    <a:lnTo>
                      <a:pt x="324" y="90"/>
                    </a:lnTo>
                    <a:lnTo>
                      <a:pt x="288" y="52"/>
                    </a:lnTo>
                    <a:lnTo>
                      <a:pt x="288" y="74"/>
                    </a:lnTo>
                    <a:lnTo>
                      <a:pt x="264" y="68"/>
                    </a:lnTo>
                    <a:lnTo>
                      <a:pt x="264" y="90"/>
                    </a:lnTo>
                    <a:lnTo>
                      <a:pt x="288" y="96"/>
                    </a:lnTo>
                    <a:lnTo>
                      <a:pt x="288" y="118"/>
                    </a:lnTo>
                    <a:close/>
                    <a:moveTo>
                      <a:pt x="36" y="178"/>
                    </a:moveTo>
                    <a:lnTo>
                      <a:pt x="0" y="204"/>
                    </a:lnTo>
                    <a:lnTo>
                      <a:pt x="36" y="242"/>
                    </a:lnTo>
                    <a:lnTo>
                      <a:pt x="36" y="222"/>
                    </a:lnTo>
                    <a:lnTo>
                      <a:pt x="60" y="226"/>
                    </a:lnTo>
                    <a:lnTo>
                      <a:pt x="60" y="204"/>
                    </a:lnTo>
                    <a:lnTo>
                      <a:pt x="36" y="200"/>
                    </a:lnTo>
                    <a:lnTo>
                      <a:pt x="36" y="178"/>
                    </a:lnTo>
                    <a:close/>
                    <a:moveTo>
                      <a:pt x="36" y="0"/>
                    </a:moveTo>
                    <a:lnTo>
                      <a:pt x="0" y="24"/>
                    </a:lnTo>
                    <a:lnTo>
                      <a:pt x="36" y="66"/>
                    </a:lnTo>
                    <a:lnTo>
                      <a:pt x="36" y="44"/>
                    </a:lnTo>
                    <a:lnTo>
                      <a:pt x="60" y="48"/>
                    </a:lnTo>
                    <a:lnTo>
                      <a:pt x="60" y="26"/>
                    </a:lnTo>
                    <a:lnTo>
                      <a:pt x="36" y="22"/>
                    </a:lnTo>
                    <a:lnTo>
                      <a:pt x="36" y="0"/>
                    </a:lnTo>
                    <a:close/>
                    <a:moveTo>
                      <a:pt x="186" y="86"/>
                    </a:moveTo>
                    <a:lnTo>
                      <a:pt x="204" y="102"/>
                    </a:lnTo>
                    <a:lnTo>
                      <a:pt x="216" y="86"/>
                    </a:lnTo>
                    <a:lnTo>
                      <a:pt x="198" y="70"/>
                    </a:lnTo>
                    <a:lnTo>
                      <a:pt x="186" y="86"/>
                    </a:lnTo>
                    <a:close/>
                    <a:moveTo>
                      <a:pt x="220" y="82"/>
                    </a:moveTo>
                    <a:lnTo>
                      <a:pt x="244" y="86"/>
                    </a:lnTo>
                    <a:lnTo>
                      <a:pt x="244" y="64"/>
                    </a:lnTo>
                    <a:lnTo>
                      <a:pt x="220" y="60"/>
                    </a:lnTo>
                    <a:lnTo>
                      <a:pt x="220" y="82"/>
                    </a:lnTo>
                    <a:close/>
                    <a:moveTo>
                      <a:pt x="288" y="252"/>
                    </a:moveTo>
                    <a:lnTo>
                      <a:pt x="264" y="246"/>
                    </a:lnTo>
                    <a:lnTo>
                      <a:pt x="264" y="268"/>
                    </a:lnTo>
                    <a:lnTo>
                      <a:pt x="288" y="272"/>
                    </a:lnTo>
                    <a:lnTo>
                      <a:pt x="288" y="294"/>
                    </a:lnTo>
                    <a:lnTo>
                      <a:pt x="324" y="270"/>
                    </a:lnTo>
                    <a:lnTo>
                      <a:pt x="288" y="230"/>
                    </a:lnTo>
                    <a:lnTo>
                      <a:pt x="288" y="252"/>
                    </a:lnTo>
                    <a:close/>
                    <a:moveTo>
                      <a:pt x="220" y="260"/>
                    </a:moveTo>
                    <a:lnTo>
                      <a:pt x="244" y="264"/>
                    </a:lnTo>
                    <a:lnTo>
                      <a:pt x="244" y="242"/>
                    </a:lnTo>
                    <a:lnTo>
                      <a:pt x="220" y="238"/>
                    </a:lnTo>
                    <a:lnTo>
                      <a:pt x="220" y="260"/>
                    </a:lnTo>
                    <a:close/>
                    <a:moveTo>
                      <a:pt x="106" y="64"/>
                    </a:moveTo>
                    <a:lnTo>
                      <a:pt x="120" y="84"/>
                    </a:lnTo>
                    <a:lnTo>
                      <a:pt x="138" y="76"/>
                    </a:lnTo>
                    <a:lnTo>
                      <a:pt x="124" y="56"/>
                    </a:lnTo>
                    <a:lnTo>
                      <a:pt x="106" y="64"/>
                    </a:lnTo>
                    <a:close/>
                    <a:moveTo>
                      <a:pt x="186" y="218"/>
                    </a:moveTo>
                    <a:lnTo>
                      <a:pt x="198" y="240"/>
                    </a:lnTo>
                    <a:lnTo>
                      <a:pt x="216" y="230"/>
                    </a:lnTo>
                    <a:lnTo>
                      <a:pt x="204" y="210"/>
                    </a:lnTo>
                    <a:lnTo>
                      <a:pt x="186" y="218"/>
                    </a:lnTo>
                    <a:close/>
                    <a:moveTo>
                      <a:pt x="140" y="194"/>
                    </a:moveTo>
                    <a:lnTo>
                      <a:pt x="178" y="202"/>
                    </a:lnTo>
                    <a:lnTo>
                      <a:pt x="178" y="100"/>
                    </a:lnTo>
                    <a:lnTo>
                      <a:pt x="140" y="94"/>
                    </a:lnTo>
                    <a:lnTo>
                      <a:pt x="140" y="194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17"/>
              <p:cNvSpPr>
                <a:spLocks noChangeAspect="1" noEditPoints="1"/>
              </p:cNvSpPr>
              <p:nvPr/>
            </p:nvSpPr>
            <p:spPr bwMode="auto">
              <a:xfrm>
                <a:off x="1450" y="449"/>
                <a:ext cx="324" cy="292"/>
              </a:xfrm>
              <a:custGeom>
                <a:avLst/>
                <a:gdLst>
                  <a:gd name="T0" fmla="*/ 104 w 324"/>
                  <a:gd name="T1" fmla="*/ 234 h 292"/>
                  <a:gd name="T2" fmla="*/ 80 w 324"/>
                  <a:gd name="T3" fmla="*/ 208 h 292"/>
                  <a:gd name="T4" fmla="*/ 80 w 324"/>
                  <a:gd name="T5" fmla="*/ 228 h 292"/>
                  <a:gd name="T6" fmla="*/ 126 w 324"/>
                  <a:gd name="T7" fmla="*/ 224 h 292"/>
                  <a:gd name="T8" fmla="*/ 120 w 324"/>
                  <a:gd name="T9" fmla="*/ 192 h 292"/>
                  <a:gd name="T10" fmla="*/ 108 w 324"/>
                  <a:gd name="T11" fmla="*/ 208 h 292"/>
                  <a:gd name="T12" fmla="*/ 104 w 324"/>
                  <a:gd name="T13" fmla="*/ 56 h 292"/>
                  <a:gd name="T14" fmla="*/ 80 w 324"/>
                  <a:gd name="T15" fmla="*/ 30 h 292"/>
                  <a:gd name="T16" fmla="*/ 80 w 324"/>
                  <a:gd name="T17" fmla="*/ 52 h 292"/>
                  <a:gd name="T18" fmla="*/ 324 w 324"/>
                  <a:gd name="T19" fmla="*/ 90 h 292"/>
                  <a:gd name="T20" fmla="*/ 288 w 324"/>
                  <a:gd name="T21" fmla="*/ 72 h 292"/>
                  <a:gd name="T22" fmla="*/ 264 w 324"/>
                  <a:gd name="T23" fmla="*/ 90 h 292"/>
                  <a:gd name="T24" fmla="*/ 288 w 324"/>
                  <a:gd name="T25" fmla="*/ 116 h 292"/>
                  <a:gd name="T26" fmla="*/ 36 w 324"/>
                  <a:gd name="T27" fmla="*/ 176 h 292"/>
                  <a:gd name="T28" fmla="*/ 36 w 324"/>
                  <a:gd name="T29" fmla="*/ 242 h 292"/>
                  <a:gd name="T30" fmla="*/ 60 w 324"/>
                  <a:gd name="T31" fmla="*/ 224 h 292"/>
                  <a:gd name="T32" fmla="*/ 36 w 324"/>
                  <a:gd name="T33" fmla="*/ 198 h 292"/>
                  <a:gd name="T34" fmla="*/ 36 w 324"/>
                  <a:gd name="T35" fmla="*/ 176 h 292"/>
                  <a:gd name="T36" fmla="*/ 0 w 324"/>
                  <a:gd name="T37" fmla="*/ 24 h 292"/>
                  <a:gd name="T38" fmla="*/ 36 w 324"/>
                  <a:gd name="T39" fmla="*/ 42 h 292"/>
                  <a:gd name="T40" fmla="*/ 60 w 324"/>
                  <a:gd name="T41" fmla="*/ 26 h 292"/>
                  <a:gd name="T42" fmla="*/ 36 w 324"/>
                  <a:gd name="T43" fmla="*/ 0 h 292"/>
                  <a:gd name="T44" fmla="*/ 186 w 324"/>
                  <a:gd name="T45" fmla="*/ 86 h 292"/>
                  <a:gd name="T46" fmla="*/ 218 w 324"/>
                  <a:gd name="T47" fmla="*/ 86 h 292"/>
                  <a:gd name="T48" fmla="*/ 186 w 324"/>
                  <a:gd name="T49" fmla="*/ 86 h 292"/>
                  <a:gd name="T50" fmla="*/ 222 w 324"/>
                  <a:gd name="T51" fmla="*/ 80 h 292"/>
                  <a:gd name="T52" fmla="*/ 244 w 324"/>
                  <a:gd name="T53" fmla="*/ 64 h 292"/>
                  <a:gd name="T54" fmla="*/ 222 w 324"/>
                  <a:gd name="T55" fmla="*/ 80 h 292"/>
                  <a:gd name="T56" fmla="*/ 288 w 324"/>
                  <a:gd name="T57" fmla="*/ 250 h 292"/>
                  <a:gd name="T58" fmla="*/ 264 w 324"/>
                  <a:gd name="T59" fmla="*/ 266 h 292"/>
                  <a:gd name="T60" fmla="*/ 288 w 324"/>
                  <a:gd name="T61" fmla="*/ 292 h 292"/>
                  <a:gd name="T62" fmla="*/ 288 w 324"/>
                  <a:gd name="T63" fmla="*/ 228 h 292"/>
                  <a:gd name="T64" fmla="*/ 288 w 324"/>
                  <a:gd name="T65" fmla="*/ 250 h 292"/>
                  <a:gd name="T66" fmla="*/ 244 w 324"/>
                  <a:gd name="T67" fmla="*/ 262 h 292"/>
                  <a:gd name="T68" fmla="*/ 222 w 324"/>
                  <a:gd name="T69" fmla="*/ 236 h 292"/>
                  <a:gd name="T70" fmla="*/ 222 w 324"/>
                  <a:gd name="T71" fmla="*/ 258 h 292"/>
                  <a:gd name="T72" fmla="*/ 120 w 324"/>
                  <a:gd name="T73" fmla="*/ 84 h 292"/>
                  <a:gd name="T74" fmla="*/ 126 w 324"/>
                  <a:gd name="T75" fmla="*/ 54 h 292"/>
                  <a:gd name="T76" fmla="*/ 108 w 324"/>
                  <a:gd name="T77" fmla="*/ 62 h 292"/>
                  <a:gd name="T78" fmla="*/ 200 w 324"/>
                  <a:gd name="T79" fmla="*/ 238 h 292"/>
                  <a:gd name="T80" fmla="*/ 204 w 324"/>
                  <a:gd name="T81" fmla="*/ 208 h 292"/>
                  <a:gd name="T82" fmla="*/ 186 w 324"/>
                  <a:gd name="T83" fmla="*/ 218 h 292"/>
                  <a:gd name="T84" fmla="*/ 178 w 324"/>
                  <a:gd name="T85" fmla="*/ 200 h 292"/>
                  <a:gd name="T86" fmla="*/ 140 w 324"/>
                  <a:gd name="T87" fmla="*/ 92 h 292"/>
                  <a:gd name="T88" fmla="*/ 140 w 324"/>
                  <a:gd name="T89" fmla="*/ 194 h 2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4"/>
                  <a:gd name="T136" fmla="*/ 0 h 292"/>
                  <a:gd name="T137" fmla="*/ 324 w 324"/>
                  <a:gd name="T138" fmla="*/ 292 h 2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4" h="292">
                    <a:moveTo>
                      <a:pt x="80" y="228"/>
                    </a:moveTo>
                    <a:lnTo>
                      <a:pt x="104" y="234"/>
                    </a:lnTo>
                    <a:lnTo>
                      <a:pt x="104" y="212"/>
                    </a:lnTo>
                    <a:lnTo>
                      <a:pt x="80" y="208"/>
                    </a:lnTo>
                    <a:lnTo>
                      <a:pt x="80" y="228"/>
                    </a:lnTo>
                    <a:close/>
                    <a:moveTo>
                      <a:pt x="108" y="208"/>
                    </a:moveTo>
                    <a:lnTo>
                      <a:pt x="126" y="224"/>
                    </a:lnTo>
                    <a:lnTo>
                      <a:pt x="138" y="208"/>
                    </a:lnTo>
                    <a:lnTo>
                      <a:pt x="120" y="192"/>
                    </a:lnTo>
                    <a:lnTo>
                      <a:pt x="108" y="208"/>
                    </a:lnTo>
                    <a:close/>
                    <a:moveTo>
                      <a:pt x="80" y="52"/>
                    </a:moveTo>
                    <a:lnTo>
                      <a:pt x="104" y="56"/>
                    </a:lnTo>
                    <a:lnTo>
                      <a:pt x="104" y="34"/>
                    </a:lnTo>
                    <a:lnTo>
                      <a:pt x="80" y="30"/>
                    </a:lnTo>
                    <a:lnTo>
                      <a:pt x="80" y="52"/>
                    </a:lnTo>
                    <a:close/>
                    <a:moveTo>
                      <a:pt x="288" y="116"/>
                    </a:moveTo>
                    <a:lnTo>
                      <a:pt x="324" y="90"/>
                    </a:lnTo>
                    <a:lnTo>
                      <a:pt x="288" y="50"/>
                    </a:lnTo>
                    <a:lnTo>
                      <a:pt x="288" y="72"/>
                    </a:lnTo>
                    <a:lnTo>
                      <a:pt x="264" y="68"/>
                    </a:lnTo>
                    <a:lnTo>
                      <a:pt x="264" y="90"/>
                    </a:lnTo>
                    <a:lnTo>
                      <a:pt x="288" y="94"/>
                    </a:lnTo>
                    <a:lnTo>
                      <a:pt x="288" y="116"/>
                    </a:lnTo>
                    <a:close/>
                    <a:moveTo>
                      <a:pt x="36" y="176"/>
                    </a:moveTo>
                    <a:lnTo>
                      <a:pt x="0" y="202"/>
                    </a:lnTo>
                    <a:lnTo>
                      <a:pt x="36" y="242"/>
                    </a:lnTo>
                    <a:lnTo>
                      <a:pt x="36" y="220"/>
                    </a:lnTo>
                    <a:lnTo>
                      <a:pt x="60" y="224"/>
                    </a:lnTo>
                    <a:lnTo>
                      <a:pt x="60" y="204"/>
                    </a:lnTo>
                    <a:lnTo>
                      <a:pt x="36" y="198"/>
                    </a:lnTo>
                    <a:lnTo>
                      <a:pt x="36" y="176"/>
                    </a:lnTo>
                    <a:close/>
                    <a:moveTo>
                      <a:pt x="36" y="0"/>
                    </a:moveTo>
                    <a:lnTo>
                      <a:pt x="0" y="24"/>
                    </a:lnTo>
                    <a:lnTo>
                      <a:pt x="36" y="64"/>
                    </a:lnTo>
                    <a:lnTo>
                      <a:pt x="36" y="42"/>
                    </a:lnTo>
                    <a:lnTo>
                      <a:pt x="60" y="48"/>
                    </a:lnTo>
                    <a:lnTo>
                      <a:pt x="60" y="26"/>
                    </a:lnTo>
                    <a:lnTo>
                      <a:pt x="36" y="20"/>
                    </a:lnTo>
                    <a:lnTo>
                      <a:pt x="36" y="0"/>
                    </a:lnTo>
                    <a:close/>
                    <a:moveTo>
                      <a:pt x="186" y="86"/>
                    </a:moveTo>
                    <a:lnTo>
                      <a:pt x="204" y="102"/>
                    </a:lnTo>
                    <a:lnTo>
                      <a:pt x="218" y="86"/>
                    </a:lnTo>
                    <a:lnTo>
                      <a:pt x="200" y="70"/>
                    </a:lnTo>
                    <a:lnTo>
                      <a:pt x="186" y="86"/>
                    </a:lnTo>
                    <a:close/>
                    <a:moveTo>
                      <a:pt x="222" y="80"/>
                    </a:moveTo>
                    <a:lnTo>
                      <a:pt x="244" y="86"/>
                    </a:lnTo>
                    <a:lnTo>
                      <a:pt x="244" y="64"/>
                    </a:lnTo>
                    <a:lnTo>
                      <a:pt x="222" y="58"/>
                    </a:lnTo>
                    <a:lnTo>
                      <a:pt x="222" y="80"/>
                    </a:lnTo>
                    <a:close/>
                    <a:moveTo>
                      <a:pt x="288" y="250"/>
                    </a:moveTo>
                    <a:lnTo>
                      <a:pt x="264" y="246"/>
                    </a:lnTo>
                    <a:lnTo>
                      <a:pt x="264" y="266"/>
                    </a:lnTo>
                    <a:lnTo>
                      <a:pt x="288" y="272"/>
                    </a:lnTo>
                    <a:lnTo>
                      <a:pt x="288" y="292"/>
                    </a:lnTo>
                    <a:lnTo>
                      <a:pt x="324" y="270"/>
                    </a:lnTo>
                    <a:lnTo>
                      <a:pt x="288" y="228"/>
                    </a:lnTo>
                    <a:lnTo>
                      <a:pt x="288" y="250"/>
                    </a:lnTo>
                    <a:close/>
                    <a:moveTo>
                      <a:pt x="222" y="258"/>
                    </a:moveTo>
                    <a:lnTo>
                      <a:pt x="244" y="262"/>
                    </a:lnTo>
                    <a:lnTo>
                      <a:pt x="244" y="242"/>
                    </a:lnTo>
                    <a:lnTo>
                      <a:pt x="222" y="236"/>
                    </a:lnTo>
                    <a:lnTo>
                      <a:pt x="222" y="258"/>
                    </a:lnTo>
                    <a:close/>
                    <a:moveTo>
                      <a:pt x="108" y="62"/>
                    </a:moveTo>
                    <a:lnTo>
                      <a:pt x="120" y="84"/>
                    </a:lnTo>
                    <a:lnTo>
                      <a:pt x="138" y="76"/>
                    </a:lnTo>
                    <a:lnTo>
                      <a:pt x="126" y="54"/>
                    </a:lnTo>
                    <a:lnTo>
                      <a:pt x="108" y="62"/>
                    </a:lnTo>
                    <a:close/>
                    <a:moveTo>
                      <a:pt x="186" y="218"/>
                    </a:moveTo>
                    <a:lnTo>
                      <a:pt x="200" y="238"/>
                    </a:lnTo>
                    <a:lnTo>
                      <a:pt x="218" y="230"/>
                    </a:lnTo>
                    <a:lnTo>
                      <a:pt x="204" y="208"/>
                    </a:lnTo>
                    <a:lnTo>
                      <a:pt x="186" y="218"/>
                    </a:lnTo>
                    <a:close/>
                    <a:moveTo>
                      <a:pt x="140" y="194"/>
                    </a:moveTo>
                    <a:lnTo>
                      <a:pt x="178" y="200"/>
                    </a:lnTo>
                    <a:lnTo>
                      <a:pt x="178" y="100"/>
                    </a:lnTo>
                    <a:lnTo>
                      <a:pt x="140" y="92"/>
                    </a:lnTo>
                    <a:lnTo>
                      <a:pt x="140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" name="TextBox 59"/>
            <p:cNvSpPr txBox="1">
              <a:spLocks noChangeArrowheads="1"/>
            </p:cNvSpPr>
            <p:nvPr/>
          </p:nvSpPr>
          <p:spPr bwMode="auto">
            <a:xfrm>
              <a:off x="3929058" y="5080827"/>
              <a:ext cx="1000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 err="1" smtClean="0"/>
                <a:t>MSCe</a:t>
              </a:r>
              <a:r>
                <a:rPr lang="en-US" altLang="zh-CN" sz="1200" dirty="0" smtClean="0"/>
                <a:t>/VLR</a:t>
              </a:r>
              <a:endParaRPr lang="en-US" altLang="zh-CN" sz="1200" dirty="0"/>
            </a:p>
          </p:txBody>
        </p:sp>
      </p:grpSp>
      <p:pic>
        <p:nvPicPr>
          <p:cNvPr id="38" name="Picture 160" descr="0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83628" y="3720244"/>
            <a:ext cx="3571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59"/>
          <p:cNvSpPr txBox="1">
            <a:spLocks noChangeArrowheads="1"/>
          </p:cNvSpPr>
          <p:nvPr/>
        </p:nvSpPr>
        <p:spPr bwMode="auto">
          <a:xfrm>
            <a:off x="7204075" y="4129707"/>
            <a:ext cx="500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/>
              <a:t>HLR</a:t>
            </a:r>
          </a:p>
        </p:txBody>
      </p:sp>
      <p:cxnSp>
        <p:nvCxnSpPr>
          <p:cNvPr id="40" name="直接连接符 103"/>
          <p:cNvCxnSpPr>
            <a:cxnSpLocks noChangeShapeType="1"/>
          </p:cNvCxnSpPr>
          <p:nvPr/>
        </p:nvCxnSpPr>
        <p:spPr bwMode="auto">
          <a:xfrm>
            <a:off x="3479201" y="3951204"/>
            <a:ext cx="1224562" cy="1499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" name="直接连接符 105"/>
          <p:cNvCxnSpPr>
            <a:cxnSpLocks noChangeShapeType="1"/>
          </p:cNvCxnSpPr>
          <p:nvPr/>
        </p:nvCxnSpPr>
        <p:spPr bwMode="auto">
          <a:xfrm>
            <a:off x="4989513" y="3964607"/>
            <a:ext cx="10001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2" name="直接连接符 106"/>
          <p:cNvCxnSpPr>
            <a:cxnSpLocks noChangeShapeType="1"/>
          </p:cNvCxnSpPr>
          <p:nvPr/>
        </p:nvCxnSpPr>
        <p:spPr bwMode="auto">
          <a:xfrm flipV="1">
            <a:off x="6346825" y="3964607"/>
            <a:ext cx="92868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3" name="Picture 91" descr="MG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1963" y="2048114"/>
            <a:ext cx="4286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96" descr="SGSN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9590" y="1278045"/>
            <a:ext cx="45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接连接符 118"/>
          <p:cNvCxnSpPr>
            <a:cxnSpLocks noChangeShapeType="1"/>
          </p:cNvCxnSpPr>
          <p:nvPr/>
        </p:nvCxnSpPr>
        <p:spPr bwMode="auto">
          <a:xfrm flipV="1">
            <a:off x="3144906" y="2268190"/>
            <a:ext cx="834510" cy="1804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6" name="TextBox 59"/>
          <p:cNvSpPr txBox="1">
            <a:spLocks noChangeArrowheads="1"/>
          </p:cNvSpPr>
          <p:nvPr/>
        </p:nvSpPr>
        <p:spPr bwMode="auto">
          <a:xfrm>
            <a:off x="3834919" y="2452019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 smtClean="0"/>
              <a:t>BRAS</a:t>
            </a:r>
            <a:endParaRPr lang="en-US" altLang="zh-CN" sz="1200" dirty="0"/>
          </a:p>
        </p:txBody>
      </p:sp>
      <p:grpSp>
        <p:nvGrpSpPr>
          <p:cNvPr id="8" name="组合 182"/>
          <p:cNvGrpSpPr>
            <a:grpSpLocks/>
          </p:cNvGrpSpPr>
          <p:nvPr/>
        </p:nvGrpSpPr>
        <p:grpSpPr bwMode="auto">
          <a:xfrm>
            <a:off x="5918200" y="2040804"/>
            <a:ext cx="785813" cy="785812"/>
            <a:chOff x="5929322" y="2571744"/>
            <a:chExt cx="785818" cy="785818"/>
          </a:xfrm>
        </p:grpSpPr>
        <p:pic>
          <p:nvPicPr>
            <p:cNvPr id="48" name="Picture 66" descr="GGS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198" y="2571744"/>
              <a:ext cx="506413" cy="557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59"/>
            <p:cNvSpPr txBox="1">
              <a:spLocks noChangeArrowheads="1"/>
            </p:cNvSpPr>
            <p:nvPr/>
          </p:nvSpPr>
          <p:spPr bwMode="auto">
            <a:xfrm>
              <a:off x="5929322" y="3080563"/>
              <a:ext cx="7858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 smtClean="0"/>
                <a:t>PDSN</a:t>
              </a:r>
              <a:endParaRPr lang="en-US" altLang="zh-CN" sz="1200" dirty="0"/>
            </a:p>
          </p:txBody>
        </p:sp>
      </p:grpSp>
      <p:sp>
        <p:nvSpPr>
          <p:cNvPr id="50" name="TextBox 59"/>
          <p:cNvSpPr txBox="1">
            <a:spLocks noChangeArrowheads="1"/>
          </p:cNvSpPr>
          <p:nvPr/>
        </p:nvSpPr>
        <p:spPr bwMode="auto">
          <a:xfrm>
            <a:off x="6511129" y="1000233"/>
            <a:ext cx="857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 smtClean="0"/>
              <a:t>OCS</a:t>
            </a:r>
            <a:endParaRPr lang="en-US" altLang="zh-CN" sz="1200" dirty="0"/>
          </a:p>
        </p:txBody>
      </p: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6123449" y="2851975"/>
            <a:ext cx="504825" cy="544480"/>
            <a:chOff x="3481" y="1082"/>
            <a:chExt cx="299" cy="359"/>
          </a:xfrm>
        </p:grpSpPr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3628" y="1082"/>
              <a:ext cx="152" cy="205"/>
              <a:chOff x="2784" y="96"/>
              <a:chExt cx="336" cy="311"/>
            </a:xfrm>
          </p:grpSpPr>
          <p:grpSp>
            <p:nvGrpSpPr>
              <p:cNvPr id="11" name="Group 18"/>
              <p:cNvGrpSpPr>
                <a:grpSpLocks/>
              </p:cNvGrpSpPr>
              <p:nvPr/>
            </p:nvGrpSpPr>
            <p:grpSpPr bwMode="auto">
              <a:xfrm>
                <a:off x="2784" y="276"/>
                <a:ext cx="336" cy="131"/>
                <a:chOff x="2784" y="240"/>
                <a:chExt cx="336" cy="131"/>
              </a:xfrm>
            </p:grpSpPr>
            <p:sp>
              <p:nvSpPr>
                <p:cNvPr id="106" name="Oval 19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Oval 20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Group 21"/>
              <p:cNvGrpSpPr>
                <a:grpSpLocks/>
              </p:cNvGrpSpPr>
              <p:nvPr/>
            </p:nvGrpSpPr>
            <p:grpSpPr bwMode="auto">
              <a:xfrm>
                <a:off x="2784" y="240"/>
                <a:ext cx="336" cy="131"/>
                <a:chOff x="2784" y="240"/>
                <a:chExt cx="336" cy="131"/>
              </a:xfrm>
            </p:grpSpPr>
            <p:sp>
              <p:nvSpPr>
                <p:cNvPr id="104" name="Oval 22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Oval 23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Group 24"/>
              <p:cNvGrpSpPr>
                <a:grpSpLocks/>
              </p:cNvGrpSpPr>
              <p:nvPr/>
            </p:nvGrpSpPr>
            <p:grpSpPr bwMode="auto">
              <a:xfrm>
                <a:off x="2784" y="208"/>
                <a:ext cx="336" cy="131"/>
                <a:chOff x="2784" y="240"/>
                <a:chExt cx="336" cy="131"/>
              </a:xfrm>
            </p:grpSpPr>
            <p:sp>
              <p:nvSpPr>
                <p:cNvPr id="102" name="Oval 25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Oval 26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Group 27"/>
              <p:cNvGrpSpPr>
                <a:grpSpLocks/>
              </p:cNvGrpSpPr>
              <p:nvPr/>
            </p:nvGrpSpPr>
            <p:grpSpPr bwMode="auto">
              <a:xfrm>
                <a:off x="2784" y="172"/>
                <a:ext cx="336" cy="131"/>
                <a:chOff x="2784" y="240"/>
                <a:chExt cx="336" cy="131"/>
              </a:xfrm>
            </p:grpSpPr>
            <p:sp>
              <p:nvSpPr>
                <p:cNvPr id="100" name="Oval 28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Oval 29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Group 30"/>
              <p:cNvGrpSpPr>
                <a:grpSpLocks/>
              </p:cNvGrpSpPr>
              <p:nvPr/>
            </p:nvGrpSpPr>
            <p:grpSpPr bwMode="auto">
              <a:xfrm>
                <a:off x="2784" y="136"/>
                <a:ext cx="336" cy="131"/>
                <a:chOff x="2784" y="240"/>
                <a:chExt cx="336" cy="131"/>
              </a:xfrm>
            </p:grpSpPr>
            <p:sp>
              <p:nvSpPr>
                <p:cNvPr id="98" name="Oval 31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Oval 32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6" name="Oval 33"/>
              <p:cNvSpPr>
                <a:spLocks noChangeArrowheads="1"/>
              </p:cNvSpPr>
              <p:nvPr/>
            </p:nvSpPr>
            <p:spPr bwMode="auto">
              <a:xfrm>
                <a:off x="2784" y="102"/>
                <a:ext cx="336" cy="125"/>
              </a:xfrm>
              <a:prstGeom prst="ellipse">
                <a:avLst/>
              </a:prstGeom>
              <a:solidFill>
                <a:srgbClr val="CC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Oval 34"/>
              <p:cNvSpPr>
                <a:spLocks noChangeArrowheads="1"/>
              </p:cNvSpPr>
              <p:nvPr/>
            </p:nvSpPr>
            <p:spPr bwMode="auto">
              <a:xfrm>
                <a:off x="2784" y="96"/>
                <a:ext cx="336" cy="111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CC99"/>
                  </a:gs>
                  <a:gs pos="100000">
                    <a:srgbClr val="FFCC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Group 35"/>
            <p:cNvGrpSpPr>
              <a:grpSpLocks/>
            </p:cNvGrpSpPr>
            <p:nvPr/>
          </p:nvGrpSpPr>
          <p:grpSpPr bwMode="auto">
            <a:xfrm>
              <a:off x="3481" y="1139"/>
              <a:ext cx="161" cy="208"/>
              <a:chOff x="2976" y="3264"/>
              <a:chExt cx="720" cy="577"/>
            </a:xfrm>
          </p:grpSpPr>
          <p:grpSp>
            <p:nvGrpSpPr>
              <p:cNvPr id="17" name="Group 36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89" name="Oval 37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Oval 38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Group 39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87" name="Oval 40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Oval 41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Group 42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85" name="Oval 43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Oval 44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" name="Group 45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83" name="Oval 4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Oval 4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" name="Group 48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81" name="Oval 4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Oval 5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" name="Group 51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79" name="Oval 52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Oval 53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26" name="Group 54"/>
            <p:cNvGrpSpPr>
              <a:grpSpLocks/>
            </p:cNvGrpSpPr>
            <p:nvPr/>
          </p:nvGrpSpPr>
          <p:grpSpPr bwMode="auto">
            <a:xfrm>
              <a:off x="3577" y="1226"/>
              <a:ext cx="161" cy="208"/>
              <a:chOff x="2976" y="3264"/>
              <a:chExt cx="720" cy="577"/>
            </a:xfrm>
          </p:grpSpPr>
          <p:grpSp>
            <p:nvGrpSpPr>
              <p:cNvPr id="227" name="Group 55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71" name="Oval 5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Oval 5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8" name="Group 58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69" name="Oval 5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Oval 6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9" name="Group 61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67" name="Oval 6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Oval 6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0" name="Group 64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65" name="Oval 6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Oval 6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0" name="Group 67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63" name="Oval 6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Oval 6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1" name="Group 70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61" name="Oval 71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Oval 72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cxnSp>
        <p:nvCxnSpPr>
          <p:cNvPr id="108" name="直接连接符 180"/>
          <p:cNvCxnSpPr>
            <a:cxnSpLocks noChangeShapeType="1"/>
          </p:cNvCxnSpPr>
          <p:nvPr/>
        </p:nvCxnSpPr>
        <p:spPr bwMode="auto">
          <a:xfrm>
            <a:off x="5060950" y="2266603"/>
            <a:ext cx="10001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9" name="直接连接符 184"/>
          <p:cNvCxnSpPr>
            <a:cxnSpLocks noChangeShapeType="1"/>
          </p:cNvCxnSpPr>
          <p:nvPr/>
        </p:nvCxnSpPr>
        <p:spPr bwMode="auto">
          <a:xfrm flipV="1">
            <a:off x="6421449" y="2382910"/>
            <a:ext cx="576741" cy="6910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0" name="直接连接符 186"/>
          <p:cNvCxnSpPr>
            <a:cxnSpLocks noChangeShapeType="1"/>
            <a:stCxn id="116" idx="0"/>
          </p:cNvCxnSpPr>
          <p:nvPr/>
        </p:nvCxnSpPr>
        <p:spPr bwMode="auto">
          <a:xfrm flipV="1">
            <a:off x="7061200" y="1556792"/>
            <a:ext cx="0" cy="54417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1" name="TextBox 59"/>
          <p:cNvSpPr txBox="1">
            <a:spLocks noChangeArrowheads="1"/>
          </p:cNvSpPr>
          <p:nvPr/>
        </p:nvSpPr>
        <p:spPr bwMode="auto">
          <a:xfrm>
            <a:off x="6258120" y="3016705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 smtClean="0"/>
              <a:t>AAA</a:t>
            </a:r>
            <a:endParaRPr lang="en-US" altLang="zh-CN" sz="1200" dirty="0"/>
          </a:p>
        </p:txBody>
      </p:sp>
      <p:cxnSp>
        <p:nvCxnSpPr>
          <p:cNvPr id="113" name="直接连接符 112"/>
          <p:cNvCxnSpPr>
            <a:cxnSpLocks noChangeShapeType="1"/>
            <a:stCxn id="26" idx="0"/>
          </p:cNvCxnSpPr>
          <p:nvPr/>
        </p:nvCxnSpPr>
        <p:spPr bwMode="auto">
          <a:xfrm flipV="1">
            <a:off x="4845790" y="2411980"/>
            <a:ext cx="1177713" cy="1266877"/>
          </a:xfrm>
          <a:prstGeom prst="lin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14" name="Picture 6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0025" y="2448353"/>
            <a:ext cx="7556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71" descr="图片2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1493" y="2100963"/>
            <a:ext cx="37941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073352" y="3916679"/>
            <a:ext cx="857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/>
              <a:t>CDMA 1x</a:t>
            </a:r>
          </a:p>
        </p:txBody>
      </p:sp>
      <p:sp>
        <p:nvSpPr>
          <p:cNvPr id="121" name="TextBox 59"/>
          <p:cNvSpPr txBox="1">
            <a:spLocks noChangeArrowheads="1"/>
          </p:cNvSpPr>
          <p:nvPr/>
        </p:nvSpPr>
        <p:spPr bwMode="auto">
          <a:xfrm>
            <a:off x="1131888" y="3535982"/>
            <a:ext cx="1214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1200" dirty="0" smtClean="0"/>
              <a:t>手机终端</a:t>
            </a:r>
            <a:endParaRPr lang="en-US" altLang="zh-CN" sz="1200" dirty="0"/>
          </a:p>
        </p:txBody>
      </p:sp>
      <p:sp>
        <p:nvSpPr>
          <p:cNvPr id="124" name="TextBox 59"/>
          <p:cNvSpPr txBox="1">
            <a:spLocks noChangeArrowheads="1"/>
          </p:cNvSpPr>
          <p:nvPr/>
        </p:nvSpPr>
        <p:spPr bwMode="auto">
          <a:xfrm>
            <a:off x="685799" y="2524364"/>
            <a:ext cx="8572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1200" dirty="0" smtClean="0"/>
              <a:t>数据终端</a:t>
            </a:r>
            <a:endParaRPr lang="en-US" altLang="zh-CN" sz="1200" dirty="0"/>
          </a:p>
        </p:txBody>
      </p:sp>
      <p:grpSp>
        <p:nvGrpSpPr>
          <p:cNvPr id="252" name="组合 236"/>
          <p:cNvGrpSpPr>
            <a:grpSpLocks/>
          </p:cNvGrpSpPr>
          <p:nvPr/>
        </p:nvGrpSpPr>
        <p:grpSpPr bwMode="auto">
          <a:xfrm>
            <a:off x="2629396" y="3673462"/>
            <a:ext cx="863600" cy="1000125"/>
            <a:chOff x="3007807" y="4214818"/>
            <a:chExt cx="863600" cy="1000132"/>
          </a:xfrm>
        </p:grpSpPr>
        <p:sp>
          <p:nvSpPr>
            <p:cNvPr id="128" name="矩形 20"/>
            <p:cNvSpPr>
              <a:spLocks noChangeArrowheads="1"/>
            </p:cNvSpPr>
            <p:nvPr/>
          </p:nvSpPr>
          <p:spPr bwMode="auto">
            <a:xfrm>
              <a:off x="3071802" y="4929191"/>
              <a:ext cx="785810" cy="285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F0000"/>
                </a:buClr>
              </a:pPr>
              <a:r>
                <a:rPr lang="en-US" altLang="zh-CN" sz="1200"/>
                <a:t>BTS</a:t>
              </a:r>
              <a:endParaRPr lang="zh-CN" altLang="en-US" sz="1200"/>
            </a:p>
          </p:txBody>
        </p:sp>
        <p:grpSp>
          <p:nvGrpSpPr>
            <p:cNvPr id="253" name="组合 233"/>
            <p:cNvGrpSpPr>
              <a:grpSpLocks/>
            </p:cNvGrpSpPr>
            <p:nvPr/>
          </p:nvGrpSpPr>
          <p:grpSpPr bwMode="auto">
            <a:xfrm>
              <a:off x="3007807" y="4214818"/>
              <a:ext cx="863600" cy="785818"/>
              <a:chOff x="3007807" y="4357694"/>
              <a:chExt cx="863600" cy="785818"/>
            </a:xfrm>
          </p:grpSpPr>
          <p:pic>
            <p:nvPicPr>
              <p:cNvPr id="130" name="Picture 7" descr="cells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807" y="4702187"/>
                <a:ext cx="8636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22" descr="tower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4678" y="4357694"/>
                <a:ext cx="490240" cy="685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32" name="Picture 67" descr="smartphoneglo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3049" y="2989250"/>
            <a:ext cx="392113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TextBox 59"/>
          <p:cNvSpPr txBox="1">
            <a:spLocks noChangeArrowheads="1"/>
          </p:cNvSpPr>
          <p:nvPr/>
        </p:nvSpPr>
        <p:spPr bwMode="auto">
          <a:xfrm>
            <a:off x="2061070" y="2964308"/>
            <a:ext cx="8572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 smtClean="0"/>
              <a:t>EVDO</a:t>
            </a:r>
            <a:endParaRPr lang="en-US" altLang="zh-CN" sz="1200" dirty="0"/>
          </a:p>
        </p:txBody>
      </p:sp>
      <p:grpSp>
        <p:nvGrpSpPr>
          <p:cNvPr id="254" name="组合 99"/>
          <p:cNvGrpSpPr>
            <a:grpSpLocks/>
          </p:cNvGrpSpPr>
          <p:nvPr/>
        </p:nvGrpSpPr>
        <p:grpSpPr bwMode="auto">
          <a:xfrm>
            <a:off x="2501977" y="1974601"/>
            <a:ext cx="1000125" cy="714375"/>
            <a:chOff x="3929058" y="4643446"/>
            <a:chExt cx="1000132" cy="714380"/>
          </a:xfrm>
        </p:grpSpPr>
        <p:grpSp>
          <p:nvGrpSpPr>
            <p:cNvPr id="255" name="Group 109"/>
            <p:cNvGrpSpPr>
              <a:grpSpLocks noChangeAspect="1"/>
            </p:cNvGrpSpPr>
            <p:nvPr/>
          </p:nvGrpSpPr>
          <p:grpSpPr bwMode="auto">
            <a:xfrm>
              <a:off x="4214804" y="4643446"/>
              <a:ext cx="357187" cy="463832"/>
              <a:chOff x="1416" y="343"/>
              <a:chExt cx="464" cy="484"/>
            </a:xfrm>
          </p:grpSpPr>
          <p:sp>
            <p:nvSpPr>
              <p:cNvPr id="142" name="Freeform 110"/>
              <p:cNvSpPr>
                <a:spLocks noChangeAspect="1"/>
              </p:cNvSpPr>
              <p:nvPr/>
            </p:nvSpPr>
            <p:spPr bwMode="auto">
              <a:xfrm>
                <a:off x="1800" y="407"/>
                <a:ext cx="80" cy="420"/>
              </a:xfrm>
              <a:custGeom>
                <a:avLst/>
                <a:gdLst>
                  <a:gd name="T0" fmla="*/ 327155715 w 40"/>
                  <a:gd name="T1" fmla="*/ 41943044 h 210"/>
                  <a:gd name="T2" fmla="*/ 50331581 w 40"/>
                  <a:gd name="T3" fmla="*/ 167772175 h 210"/>
                  <a:gd name="T4" fmla="*/ 0 w 40"/>
                  <a:gd name="T5" fmla="*/ 1728053258 h 210"/>
                  <a:gd name="T6" fmla="*/ 83886080 w 40"/>
                  <a:gd name="T7" fmla="*/ 1694498836 h 210"/>
                  <a:gd name="T8" fmla="*/ 301989901 w 40"/>
                  <a:gd name="T9" fmla="*/ 1484783696 h 210"/>
                  <a:gd name="T10" fmla="*/ 335544320 w 40"/>
                  <a:gd name="T11" fmla="*/ 1384120430 h 210"/>
                  <a:gd name="T12" fmla="*/ 335544320 w 40"/>
                  <a:gd name="T13" fmla="*/ 125828923 h 210"/>
                  <a:gd name="T14" fmla="*/ 327155715 w 40"/>
                  <a:gd name="T15" fmla="*/ 41943044 h 2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0"/>
                  <a:gd name="T26" fmla="*/ 40 w 40"/>
                  <a:gd name="T27" fmla="*/ 210 h 2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0">
                    <a:moveTo>
                      <a:pt x="39" y="5"/>
                    </a:moveTo>
                    <a:cubicBezTo>
                      <a:pt x="36" y="0"/>
                      <a:pt x="6" y="20"/>
                      <a:pt x="6" y="20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10"/>
                      <a:pt x="10" y="202"/>
                    </a:cubicBezTo>
                    <a:cubicBezTo>
                      <a:pt x="18" y="195"/>
                      <a:pt x="33" y="181"/>
                      <a:pt x="36" y="177"/>
                    </a:cubicBezTo>
                    <a:cubicBezTo>
                      <a:pt x="40" y="173"/>
                      <a:pt x="40" y="174"/>
                      <a:pt x="40" y="16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6"/>
                      <a:pt x="40" y="6"/>
                      <a:pt x="39" y="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Freeform 111"/>
              <p:cNvSpPr>
                <a:spLocks noChangeAspect="1"/>
              </p:cNvSpPr>
              <p:nvPr/>
            </p:nvSpPr>
            <p:spPr bwMode="auto">
              <a:xfrm>
                <a:off x="1416" y="343"/>
                <a:ext cx="458" cy="110"/>
              </a:xfrm>
              <a:custGeom>
                <a:avLst/>
                <a:gdLst>
                  <a:gd name="T0" fmla="*/ 1920991232 w 229"/>
                  <a:gd name="T1" fmla="*/ 285212721 h 55"/>
                  <a:gd name="T2" fmla="*/ 1660944453 w 229"/>
                  <a:gd name="T3" fmla="*/ 461373440 h 55"/>
                  <a:gd name="T4" fmla="*/ 67108878 w 229"/>
                  <a:gd name="T5" fmla="*/ 167772177 h 55"/>
                  <a:gd name="T6" fmla="*/ 8388610 w 229"/>
                  <a:gd name="T7" fmla="*/ 209715206 h 55"/>
                  <a:gd name="T8" fmla="*/ 33554439 w 229"/>
                  <a:gd name="T9" fmla="*/ 142606360 h 55"/>
                  <a:gd name="T10" fmla="*/ 243269631 w 229"/>
                  <a:gd name="T11" fmla="*/ 8388610 h 55"/>
                  <a:gd name="T12" fmla="*/ 276824118 w 229"/>
                  <a:gd name="T13" fmla="*/ 0 h 55"/>
                  <a:gd name="T14" fmla="*/ 1853882386 w 229"/>
                  <a:gd name="T15" fmla="*/ 268435510 h 55"/>
                  <a:gd name="T16" fmla="*/ 1920991232 w 229"/>
                  <a:gd name="T17" fmla="*/ 285212721 h 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9"/>
                  <a:gd name="T28" fmla="*/ 0 h 55"/>
                  <a:gd name="T29" fmla="*/ 229 w 229"/>
                  <a:gd name="T30" fmla="*/ 55 h 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9" h="55">
                    <a:moveTo>
                      <a:pt x="229" y="34"/>
                    </a:moveTo>
                    <a:cubicBezTo>
                      <a:pt x="198" y="55"/>
                      <a:pt x="198" y="55"/>
                      <a:pt x="198" y="55"/>
                    </a:cubicBezTo>
                    <a:cubicBezTo>
                      <a:pt x="86" y="36"/>
                      <a:pt x="17" y="22"/>
                      <a:pt x="8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20"/>
                      <a:pt x="4" y="17"/>
                    </a:cubicBezTo>
                    <a:cubicBezTo>
                      <a:pt x="7" y="15"/>
                      <a:pt x="22" y="6"/>
                      <a:pt x="29" y="1"/>
                    </a:cubicBezTo>
                    <a:cubicBezTo>
                      <a:pt x="31" y="0"/>
                      <a:pt x="33" y="0"/>
                      <a:pt x="33" y="0"/>
                    </a:cubicBezTo>
                    <a:cubicBezTo>
                      <a:pt x="33" y="0"/>
                      <a:pt x="219" y="31"/>
                      <a:pt x="221" y="32"/>
                    </a:cubicBezTo>
                    <a:cubicBezTo>
                      <a:pt x="228" y="33"/>
                      <a:pt x="229" y="34"/>
                      <a:pt x="229" y="34"/>
                    </a:cubicBez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Freeform 112"/>
              <p:cNvSpPr>
                <a:spLocks noChangeAspect="1"/>
              </p:cNvSpPr>
              <p:nvPr/>
            </p:nvSpPr>
            <p:spPr bwMode="auto">
              <a:xfrm>
                <a:off x="1794" y="409"/>
                <a:ext cx="86" cy="60"/>
              </a:xfrm>
              <a:custGeom>
                <a:avLst/>
                <a:gdLst>
                  <a:gd name="T0" fmla="*/ 0 w 43"/>
                  <a:gd name="T1" fmla="*/ 176160787 h 30"/>
                  <a:gd name="T2" fmla="*/ 318767119 w 43"/>
                  <a:gd name="T3" fmla="*/ 0 h 30"/>
                  <a:gd name="T4" fmla="*/ 360710144 w 43"/>
                  <a:gd name="T5" fmla="*/ 58720257 h 30"/>
                  <a:gd name="T6" fmla="*/ 58720155 w 43"/>
                  <a:gd name="T7" fmla="*/ 251658240 h 30"/>
                  <a:gd name="T8" fmla="*/ 0 w 43"/>
                  <a:gd name="T9" fmla="*/ 176160787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30"/>
                  <a:gd name="T17" fmla="*/ 43 w 43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30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2" y="1"/>
                      <a:pt x="43" y="4"/>
                      <a:pt x="43" y="7"/>
                    </a:cubicBezTo>
                    <a:cubicBezTo>
                      <a:pt x="7" y="30"/>
                      <a:pt x="7" y="30"/>
                      <a:pt x="7" y="3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Freeform 113"/>
              <p:cNvSpPr>
                <a:spLocks noChangeAspect="1"/>
              </p:cNvSpPr>
              <p:nvPr/>
            </p:nvSpPr>
            <p:spPr bwMode="auto">
              <a:xfrm>
                <a:off x="1418" y="381"/>
                <a:ext cx="396" cy="446"/>
              </a:xfrm>
              <a:custGeom>
                <a:avLst/>
                <a:gdLst>
                  <a:gd name="T0" fmla="*/ 1610612752 w 198"/>
                  <a:gd name="T1" fmla="*/ 285212722 h 223"/>
                  <a:gd name="T2" fmla="*/ 58720190 w 198"/>
                  <a:gd name="T3" fmla="*/ 8388610 h 223"/>
                  <a:gd name="T4" fmla="*/ 0 w 198"/>
                  <a:gd name="T5" fmla="*/ 41943045 h 223"/>
                  <a:gd name="T6" fmla="*/ 0 w 198"/>
                  <a:gd name="T7" fmla="*/ 1400897665 h 223"/>
                  <a:gd name="T8" fmla="*/ 50331648 w 198"/>
                  <a:gd name="T9" fmla="*/ 1518338144 h 223"/>
                  <a:gd name="T10" fmla="*/ 1560281119 w 198"/>
                  <a:gd name="T11" fmla="*/ 1837105161 h 223"/>
                  <a:gd name="T12" fmla="*/ 1652555779 w 198"/>
                  <a:gd name="T13" fmla="*/ 1778384921 h 223"/>
                  <a:gd name="T14" fmla="*/ 1652555779 w 198"/>
                  <a:gd name="T15" fmla="*/ 360710173 h 223"/>
                  <a:gd name="T16" fmla="*/ 1610612752 w 198"/>
                  <a:gd name="T17" fmla="*/ 285212722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2" y="34"/>
                    </a:moveTo>
                    <a:cubicBezTo>
                      <a:pt x="85" y="16"/>
                      <a:pt x="16" y="3"/>
                      <a:pt x="7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56"/>
                      <a:pt x="0" y="167"/>
                    </a:cubicBezTo>
                    <a:cubicBezTo>
                      <a:pt x="0" y="178"/>
                      <a:pt x="1" y="179"/>
                      <a:pt x="6" y="181"/>
                    </a:cubicBezTo>
                    <a:cubicBezTo>
                      <a:pt x="9" y="181"/>
                      <a:pt x="153" y="212"/>
                      <a:pt x="186" y="219"/>
                    </a:cubicBezTo>
                    <a:cubicBezTo>
                      <a:pt x="198" y="223"/>
                      <a:pt x="197" y="216"/>
                      <a:pt x="197" y="212"/>
                    </a:cubicBezTo>
                    <a:cubicBezTo>
                      <a:pt x="197" y="212"/>
                      <a:pt x="197" y="50"/>
                      <a:pt x="197" y="43"/>
                    </a:cubicBezTo>
                    <a:cubicBezTo>
                      <a:pt x="197" y="39"/>
                      <a:pt x="194" y="35"/>
                      <a:pt x="192" y="34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Freeform 114"/>
              <p:cNvSpPr>
                <a:spLocks noChangeAspect="1"/>
              </p:cNvSpPr>
              <p:nvPr/>
            </p:nvSpPr>
            <p:spPr bwMode="auto">
              <a:xfrm>
                <a:off x="1430" y="393"/>
                <a:ext cx="370" cy="416"/>
              </a:xfrm>
              <a:custGeom>
                <a:avLst/>
                <a:gdLst>
                  <a:gd name="T0" fmla="*/ 1501560849 w 185"/>
                  <a:gd name="T1" fmla="*/ 276824111 h 208"/>
                  <a:gd name="T2" fmla="*/ 50331647 w 185"/>
                  <a:gd name="T3" fmla="*/ 8388610 h 208"/>
                  <a:gd name="T4" fmla="*/ 0 w 185"/>
                  <a:gd name="T5" fmla="*/ 41943044 h 208"/>
                  <a:gd name="T6" fmla="*/ 0 w 185"/>
                  <a:gd name="T7" fmla="*/ 1308622976 h 208"/>
                  <a:gd name="T8" fmla="*/ 50331647 w 185"/>
                  <a:gd name="T9" fmla="*/ 1409286242 h 208"/>
                  <a:gd name="T10" fmla="*/ 1459617822 w 185"/>
                  <a:gd name="T11" fmla="*/ 1719664647 h 208"/>
                  <a:gd name="T12" fmla="*/ 1543503875 w 185"/>
                  <a:gd name="T13" fmla="*/ 1652555803 h 208"/>
                  <a:gd name="T14" fmla="*/ 1535115270 w 185"/>
                  <a:gd name="T15" fmla="*/ 343932955 h 208"/>
                  <a:gd name="T16" fmla="*/ 1501560849 w 185"/>
                  <a:gd name="T17" fmla="*/ 276824111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5"/>
                  <a:gd name="T28" fmla="*/ 0 h 208"/>
                  <a:gd name="T29" fmla="*/ 185 w 185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5" h="208">
                    <a:moveTo>
                      <a:pt x="179" y="33"/>
                    </a:moveTo>
                    <a:cubicBezTo>
                      <a:pt x="79" y="15"/>
                      <a:pt x="14" y="3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6"/>
                    </a:cubicBezTo>
                    <a:cubicBezTo>
                      <a:pt x="0" y="166"/>
                      <a:pt x="1" y="166"/>
                      <a:pt x="6" y="168"/>
                    </a:cubicBezTo>
                    <a:cubicBezTo>
                      <a:pt x="9" y="169"/>
                      <a:pt x="144" y="198"/>
                      <a:pt x="174" y="205"/>
                    </a:cubicBezTo>
                    <a:cubicBezTo>
                      <a:pt x="185" y="208"/>
                      <a:pt x="183" y="200"/>
                      <a:pt x="184" y="197"/>
                    </a:cubicBezTo>
                    <a:cubicBezTo>
                      <a:pt x="184" y="197"/>
                      <a:pt x="183" y="47"/>
                      <a:pt x="183" y="41"/>
                    </a:cubicBezTo>
                    <a:cubicBezTo>
                      <a:pt x="183" y="37"/>
                      <a:pt x="183" y="33"/>
                      <a:pt x="179" y="33"/>
                    </a:cubicBezTo>
                    <a:close/>
                  </a:path>
                </a:pathLst>
              </a:cu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1" name="TextBox 59"/>
            <p:cNvSpPr txBox="1">
              <a:spLocks noChangeArrowheads="1"/>
            </p:cNvSpPr>
            <p:nvPr/>
          </p:nvSpPr>
          <p:spPr bwMode="auto">
            <a:xfrm>
              <a:off x="3929058" y="5080827"/>
              <a:ext cx="1000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 smtClean="0"/>
                <a:t>AP</a:t>
              </a:r>
              <a:endParaRPr lang="en-US" altLang="zh-CN" sz="1200" dirty="0"/>
            </a:p>
          </p:txBody>
        </p:sp>
      </p:grpSp>
      <p:cxnSp>
        <p:nvCxnSpPr>
          <p:cNvPr id="151" name="直接连接符 150"/>
          <p:cNvCxnSpPr/>
          <p:nvPr/>
        </p:nvCxnSpPr>
        <p:spPr>
          <a:xfrm>
            <a:off x="2798498" y="1756728"/>
            <a:ext cx="23094" cy="265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18"/>
          <p:cNvCxnSpPr>
            <a:cxnSpLocks noChangeShapeType="1"/>
          </p:cNvCxnSpPr>
          <p:nvPr/>
        </p:nvCxnSpPr>
        <p:spPr bwMode="auto">
          <a:xfrm>
            <a:off x="3326507" y="3195290"/>
            <a:ext cx="1377256" cy="50896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7" name="组合 182"/>
          <p:cNvGrpSpPr>
            <a:grpSpLocks/>
          </p:cNvGrpSpPr>
          <p:nvPr/>
        </p:nvGrpSpPr>
        <p:grpSpPr bwMode="auto">
          <a:xfrm>
            <a:off x="4510202" y="2022517"/>
            <a:ext cx="785813" cy="785812"/>
            <a:chOff x="6002883" y="2571744"/>
            <a:chExt cx="785818" cy="785818"/>
          </a:xfrm>
        </p:grpSpPr>
        <p:pic>
          <p:nvPicPr>
            <p:cNvPr id="162" name="Picture 66" descr="GGS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198" y="2571744"/>
              <a:ext cx="506413" cy="557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" name="TextBox 59"/>
            <p:cNvSpPr txBox="1">
              <a:spLocks noChangeArrowheads="1"/>
            </p:cNvSpPr>
            <p:nvPr/>
          </p:nvSpPr>
          <p:spPr bwMode="auto">
            <a:xfrm>
              <a:off x="6002883" y="3080563"/>
              <a:ext cx="7858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200" dirty="0" smtClean="0"/>
                <a:t>WAG</a:t>
              </a:r>
              <a:endParaRPr lang="en-US" altLang="zh-CN" sz="1200" dirty="0"/>
            </a:p>
          </p:txBody>
        </p:sp>
      </p:grpSp>
      <p:cxnSp>
        <p:nvCxnSpPr>
          <p:cNvPr id="165" name="直接连接符 118"/>
          <p:cNvCxnSpPr>
            <a:cxnSpLocks noChangeShapeType="1"/>
          </p:cNvCxnSpPr>
          <p:nvPr/>
        </p:nvCxnSpPr>
        <p:spPr bwMode="auto">
          <a:xfrm flipV="1">
            <a:off x="4192106" y="2324644"/>
            <a:ext cx="568861" cy="9023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71" name="Picture 96" descr="SGSN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9754" y="2911147"/>
            <a:ext cx="45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6" name="直接连接符 186"/>
          <p:cNvCxnSpPr>
            <a:cxnSpLocks noChangeShapeType="1"/>
          </p:cNvCxnSpPr>
          <p:nvPr/>
        </p:nvCxnSpPr>
        <p:spPr bwMode="auto">
          <a:xfrm flipV="1">
            <a:off x="7160934" y="2472534"/>
            <a:ext cx="0" cy="54417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7" name="TextBox 59"/>
          <p:cNvSpPr txBox="1">
            <a:spLocks noChangeArrowheads="1"/>
          </p:cNvSpPr>
          <p:nvPr/>
        </p:nvSpPr>
        <p:spPr bwMode="auto">
          <a:xfrm>
            <a:off x="6704013" y="2201133"/>
            <a:ext cx="857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 smtClean="0"/>
              <a:t>HA</a:t>
            </a:r>
            <a:endParaRPr lang="en-US" altLang="zh-CN" sz="1200" dirty="0"/>
          </a:p>
        </p:txBody>
      </p:sp>
      <p:sp>
        <p:nvSpPr>
          <p:cNvPr id="178" name="TextBox 59"/>
          <p:cNvSpPr txBox="1">
            <a:spLocks noChangeArrowheads="1"/>
          </p:cNvSpPr>
          <p:nvPr/>
        </p:nvSpPr>
        <p:spPr bwMode="auto">
          <a:xfrm>
            <a:off x="6938674" y="2961501"/>
            <a:ext cx="857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 smtClean="0"/>
              <a:t>PCRF</a:t>
            </a:r>
            <a:endParaRPr lang="en-US" altLang="zh-CN" sz="1200" dirty="0"/>
          </a:p>
        </p:txBody>
      </p:sp>
      <p:cxnSp>
        <p:nvCxnSpPr>
          <p:cNvPr id="179" name="直接连接符 180"/>
          <p:cNvCxnSpPr>
            <a:cxnSpLocks noChangeShapeType="1"/>
          </p:cNvCxnSpPr>
          <p:nvPr/>
        </p:nvCxnSpPr>
        <p:spPr bwMode="auto">
          <a:xfrm flipH="1" flipV="1">
            <a:off x="6213475" y="2420590"/>
            <a:ext cx="919163" cy="71402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1" name="直接连接符 180"/>
          <p:cNvCxnSpPr>
            <a:cxnSpLocks noChangeShapeType="1"/>
          </p:cNvCxnSpPr>
          <p:nvPr/>
        </p:nvCxnSpPr>
        <p:spPr bwMode="auto">
          <a:xfrm flipV="1">
            <a:off x="6471348" y="2011018"/>
            <a:ext cx="1247963" cy="19011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" name="直接连接符 183"/>
          <p:cNvCxnSpPr/>
          <p:nvPr/>
        </p:nvCxnSpPr>
        <p:spPr>
          <a:xfrm flipV="1">
            <a:off x="2185675" y="3509082"/>
            <a:ext cx="6363487" cy="6393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6"/>
          <p:cNvGrpSpPr>
            <a:grpSpLocks/>
          </p:cNvGrpSpPr>
          <p:nvPr/>
        </p:nvGrpSpPr>
        <p:grpSpPr bwMode="auto">
          <a:xfrm>
            <a:off x="4497654" y="2911804"/>
            <a:ext cx="504825" cy="544480"/>
            <a:chOff x="3481" y="1082"/>
            <a:chExt cx="299" cy="359"/>
          </a:xfrm>
        </p:grpSpPr>
        <p:grpSp>
          <p:nvGrpSpPr>
            <p:cNvPr id="52" name="Group 17"/>
            <p:cNvGrpSpPr>
              <a:grpSpLocks/>
            </p:cNvGrpSpPr>
            <p:nvPr/>
          </p:nvGrpSpPr>
          <p:grpSpPr bwMode="auto">
            <a:xfrm>
              <a:off x="3628" y="1082"/>
              <a:ext cx="152" cy="205"/>
              <a:chOff x="2784" y="96"/>
              <a:chExt cx="336" cy="311"/>
            </a:xfrm>
          </p:grpSpPr>
          <p:grpSp>
            <p:nvGrpSpPr>
              <p:cNvPr id="53" name="Group 18"/>
              <p:cNvGrpSpPr>
                <a:grpSpLocks/>
              </p:cNvGrpSpPr>
              <p:nvPr/>
            </p:nvGrpSpPr>
            <p:grpSpPr bwMode="auto">
              <a:xfrm>
                <a:off x="2784" y="276"/>
                <a:ext cx="336" cy="131"/>
                <a:chOff x="2784" y="240"/>
                <a:chExt cx="336" cy="131"/>
              </a:xfrm>
            </p:grpSpPr>
            <p:sp>
              <p:nvSpPr>
                <p:cNvPr id="241" name="Oval 19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" name="Oval 20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4" name="Group 21"/>
              <p:cNvGrpSpPr>
                <a:grpSpLocks/>
              </p:cNvGrpSpPr>
              <p:nvPr/>
            </p:nvGrpSpPr>
            <p:grpSpPr bwMode="auto">
              <a:xfrm>
                <a:off x="2784" y="240"/>
                <a:ext cx="336" cy="131"/>
                <a:chOff x="2784" y="240"/>
                <a:chExt cx="336" cy="131"/>
              </a:xfrm>
            </p:grpSpPr>
            <p:sp>
              <p:nvSpPr>
                <p:cNvPr id="239" name="Oval 22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" name="Oval 23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5" name="Group 24"/>
              <p:cNvGrpSpPr>
                <a:grpSpLocks/>
              </p:cNvGrpSpPr>
              <p:nvPr/>
            </p:nvGrpSpPr>
            <p:grpSpPr bwMode="auto">
              <a:xfrm>
                <a:off x="2784" y="208"/>
                <a:ext cx="336" cy="131"/>
                <a:chOff x="2784" y="240"/>
                <a:chExt cx="336" cy="131"/>
              </a:xfrm>
            </p:grpSpPr>
            <p:sp>
              <p:nvSpPr>
                <p:cNvPr id="237" name="Oval 25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" name="Oval 26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6" name="Group 27"/>
              <p:cNvGrpSpPr>
                <a:grpSpLocks/>
              </p:cNvGrpSpPr>
              <p:nvPr/>
            </p:nvGrpSpPr>
            <p:grpSpPr bwMode="auto">
              <a:xfrm>
                <a:off x="2784" y="172"/>
                <a:ext cx="336" cy="131"/>
                <a:chOff x="2784" y="240"/>
                <a:chExt cx="336" cy="131"/>
              </a:xfrm>
            </p:grpSpPr>
            <p:sp>
              <p:nvSpPr>
                <p:cNvPr id="235" name="Oval 28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" name="Oval 29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" name="Group 30"/>
              <p:cNvGrpSpPr>
                <a:grpSpLocks/>
              </p:cNvGrpSpPr>
              <p:nvPr/>
            </p:nvGrpSpPr>
            <p:grpSpPr bwMode="auto">
              <a:xfrm>
                <a:off x="2784" y="136"/>
                <a:ext cx="336" cy="131"/>
                <a:chOff x="2784" y="240"/>
                <a:chExt cx="336" cy="131"/>
              </a:xfrm>
            </p:grpSpPr>
            <p:sp>
              <p:nvSpPr>
                <p:cNvPr id="233" name="Oval 31"/>
                <p:cNvSpPr>
                  <a:spLocks noChangeArrowheads="1"/>
                </p:cNvSpPr>
                <p:nvPr/>
              </p:nvSpPr>
              <p:spPr bwMode="auto">
                <a:xfrm>
                  <a:off x="2784" y="246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" name="Oval 32"/>
                <p:cNvSpPr>
                  <a:spLocks noChangeArrowheads="1"/>
                </p:cNvSpPr>
                <p:nvPr/>
              </p:nvSpPr>
              <p:spPr bwMode="auto">
                <a:xfrm>
                  <a:off x="2784" y="240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D8AF00"/>
                    </a:gs>
                    <a:gs pos="50000">
                      <a:srgbClr val="FFB061"/>
                    </a:gs>
                    <a:gs pos="100000">
                      <a:srgbClr val="D8A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1" name="Oval 33"/>
              <p:cNvSpPr>
                <a:spLocks noChangeArrowheads="1"/>
              </p:cNvSpPr>
              <p:nvPr/>
            </p:nvSpPr>
            <p:spPr bwMode="auto">
              <a:xfrm>
                <a:off x="2784" y="102"/>
                <a:ext cx="336" cy="125"/>
              </a:xfrm>
              <a:prstGeom prst="ellipse">
                <a:avLst/>
              </a:prstGeom>
              <a:solidFill>
                <a:srgbClr val="CC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Oval 34"/>
              <p:cNvSpPr>
                <a:spLocks noChangeArrowheads="1"/>
              </p:cNvSpPr>
              <p:nvPr/>
            </p:nvSpPr>
            <p:spPr bwMode="auto">
              <a:xfrm>
                <a:off x="2784" y="96"/>
                <a:ext cx="336" cy="111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CC99"/>
                  </a:gs>
                  <a:gs pos="100000">
                    <a:srgbClr val="FFCC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Group 35"/>
            <p:cNvGrpSpPr>
              <a:grpSpLocks/>
            </p:cNvGrpSpPr>
            <p:nvPr/>
          </p:nvGrpSpPr>
          <p:grpSpPr bwMode="auto">
            <a:xfrm>
              <a:off x="3481" y="1139"/>
              <a:ext cx="161" cy="208"/>
              <a:chOff x="2976" y="3264"/>
              <a:chExt cx="720" cy="577"/>
            </a:xfrm>
          </p:grpSpPr>
          <p:grpSp>
            <p:nvGrpSpPr>
              <p:cNvPr id="59" name="Group 36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224" name="Oval 37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5" name="Oval 38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Group 39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222" name="Oval 40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3" name="Oval 41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3" name="Group 42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220" name="Oval 43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1" name="Oval 44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4" name="Group 45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218" name="Oval 4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Oval 4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Group 48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216" name="Oval 4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Oval 5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Group 51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214" name="Oval 52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5" name="Oval 53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77" name="Group 54"/>
            <p:cNvGrpSpPr>
              <a:grpSpLocks/>
            </p:cNvGrpSpPr>
            <p:nvPr/>
          </p:nvGrpSpPr>
          <p:grpSpPr bwMode="auto">
            <a:xfrm>
              <a:off x="3577" y="1226"/>
              <a:ext cx="161" cy="208"/>
              <a:chOff x="2976" y="3264"/>
              <a:chExt cx="720" cy="577"/>
            </a:xfrm>
          </p:grpSpPr>
          <p:grpSp>
            <p:nvGrpSpPr>
              <p:cNvPr id="78" name="Group 55"/>
              <p:cNvGrpSpPr>
                <a:grpSpLocks/>
              </p:cNvGrpSpPr>
              <p:nvPr/>
            </p:nvGrpSpPr>
            <p:grpSpPr bwMode="auto">
              <a:xfrm>
                <a:off x="2976" y="3616"/>
                <a:ext cx="720" cy="225"/>
                <a:chOff x="2304" y="2166"/>
                <a:chExt cx="288" cy="90"/>
              </a:xfrm>
            </p:grpSpPr>
            <p:sp>
              <p:nvSpPr>
                <p:cNvPr id="206" name="Oval 56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Oval 57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1" name="Group 58"/>
              <p:cNvGrpSpPr>
                <a:grpSpLocks/>
              </p:cNvGrpSpPr>
              <p:nvPr/>
            </p:nvGrpSpPr>
            <p:grpSpPr bwMode="auto">
              <a:xfrm>
                <a:off x="2976" y="3552"/>
                <a:ext cx="720" cy="225"/>
                <a:chOff x="2304" y="2166"/>
                <a:chExt cx="288" cy="90"/>
              </a:xfrm>
            </p:grpSpPr>
            <p:sp>
              <p:nvSpPr>
                <p:cNvPr id="204" name="Oval 59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Oval 60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2" name="Group 61"/>
              <p:cNvGrpSpPr>
                <a:grpSpLocks/>
              </p:cNvGrpSpPr>
              <p:nvPr/>
            </p:nvGrpSpPr>
            <p:grpSpPr bwMode="auto">
              <a:xfrm>
                <a:off x="2976" y="3489"/>
                <a:ext cx="720" cy="225"/>
                <a:chOff x="2304" y="2166"/>
                <a:chExt cx="288" cy="90"/>
              </a:xfrm>
            </p:grpSpPr>
            <p:sp>
              <p:nvSpPr>
                <p:cNvPr id="202" name="Oval 62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Oval 63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3" name="Group 64"/>
              <p:cNvGrpSpPr>
                <a:grpSpLocks/>
              </p:cNvGrpSpPr>
              <p:nvPr/>
            </p:nvGrpSpPr>
            <p:grpSpPr bwMode="auto">
              <a:xfrm>
                <a:off x="2976" y="3419"/>
                <a:ext cx="720" cy="225"/>
                <a:chOff x="2304" y="2166"/>
                <a:chExt cx="288" cy="90"/>
              </a:xfrm>
            </p:grpSpPr>
            <p:sp>
              <p:nvSpPr>
                <p:cNvPr id="200" name="Oval 65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" name="Oval 66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4" name="Group 67"/>
              <p:cNvGrpSpPr>
                <a:grpSpLocks/>
              </p:cNvGrpSpPr>
              <p:nvPr/>
            </p:nvGrpSpPr>
            <p:grpSpPr bwMode="auto">
              <a:xfrm>
                <a:off x="2976" y="3349"/>
                <a:ext cx="720" cy="225"/>
                <a:chOff x="2304" y="2166"/>
                <a:chExt cx="288" cy="90"/>
              </a:xfrm>
            </p:grpSpPr>
            <p:sp>
              <p:nvSpPr>
                <p:cNvPr id="198" name="Oval 68"/>
                <p:cNvSpPr>
                  <a:spLocks noChangeArrowheads="1"/>
                </p:cNvSpPr>
                <p:nvPr/>
              </p:nvSpPr>
              <p:spPr bwMode="auto">
                <a:xfrm>
                  <a:off x="2304" y="2170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AFD8"/>
                    </a:gs>
                    <a:gs pos="50000">
                      <a:srgbClr val="7575AD"/>
                    </a:gs>
                    <a:gs pos="100000">
                      <a:srgbClr val="00AFD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Oval 69"/>
                <p:cNvSpPr>
                  <a:spLocks noChangeArrowheads="1"/>
                </p:cNvSpPr>
                <p:nvPr/>
              </p:nvSpPr>
              <p:spPr bwMode="auto">
                <a:xfrm>
                  <a:off x="2304" y="2166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AFD8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5" name="Group 70"/>
              <p:cNvGrpSpPr>
                <a:grpSpLocks/>
              </p:cNvGrpSpPr>
              <p:nvPr/>
            </p:nvGrpSpPr>
            <p:grpSpPr bwMode="auto">
              <a:xfrm>
                <a:off x="2976" y="3264"/>
                <a:ext cx="720" cy="225"/>
                <a:chOff x="2304" y="2112"/>
                <a:chExt cx="288" cy="90"/>
              </a:xfrm>
            </p:grpSpPr>
            <p:sp>
              <p:nvSpPr>
                <p:cNvPr id="196" name="Oval 71"/>
                <p:cNvSpPr>
                  <a:spLocks noChangeArrowheads="1"/>
                </p:cNvSpPr>
                <p:nvPr/>
              </p:nvSpPr>
              <p:spPr bwMode="auto">
                <a:xfrm>
                  <a:off x="2304" y="2116"/>
                  <a:ext cx="288" cy="8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57DFFF"/>
                    </a:gs>
                    <a:gs pos="50000">
                      <a:srgbClr val="008EB0"/>
                    </a:gs>
                    <a:gs pos="100000">
                      <a:srgbClr val="57D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Oval 72"/>
                <p:cNvSpPr>
                  <a:spLocks noChangeArrowheads="1"/>
                </p:cNvSpPr>
                <p:nvPr/>
              </p:nvSpPr>
              <p:spPr bwMode="auto">
                <a:xfrm>
                  <a:off x="2304" y="2112"/>
                  <a:ext cx="288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FFFF"/>
                    </a:gs>
                    <a:gs pos="50000">
                      <a:srgbClr val="57DFFF"/>
                    </a:gs>
                    <a:gs pos="100000">
                      <a:srgbClr val="CC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43" name="TextBox 59"/>
          <p:cNvSpPr txBox="1">
            <a:spLocks noChangeArrowheads="1"/>
          </p:cNvSpPr>
          <p:nvPr/>
        </p:nvSpPr>
        <p:spPr bwMode="auto">
          <a:xfrm>
            <a:off x="4632325" y="3076534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宋体" charset="-122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200" dirty="0" smtClean="0"/>
              <a:t>AN-AAA</a:t>
            </a:r>
            <a:endParaRPr lang="en-US" altLang="zh-CN" sz="1200" dirty="0"/>
          </a:p>
        </p:txBody>
      </p:sp>
      <p:cxnSp>
        <p:nvCxnSpPr>
          <p:cNvPr id="244" name="直接连接符 186"/>
          <p:cNvCxnSpPr>
            <a:cxnSpLocks noChangeShapeType="1"/>
          </p:cNvCxnSpPr>
          <p:nvPr/>
        </p:nvCxnSpPr>
        <p:spPr bwMode="auto">
          <a:xfrm flipV="1">
            <a:off x="4832722" y="3263896"/>
            <a:ext cx="0" cy="54417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46" name="圆角矩形 245"/>
          <p:cNvSpPr/>
          <p:nvPr/>
        </p:nvSpPr>
        <p:spPr>
          <a:xfrm>
            <a:off x="7640815" y="2601025"/>
            <a:ext cx="1179657" cy="397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业务平台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7" name="直接连接符 246"/>
          <p:cNvCxnSpPr>
            <a:cxnSpLocks noChangeShapeType="1"/>
            <a:stCxn id="177" idx="2"/>
          </p:cNvCxnSpPr>
          <p:nvPr/>
        </p:nvCxnSpPr>
        <p:spPr bwMode="auto">
          <a:xfrm>
            <a:off x="7132638" y="2478945"/>
            <a:ext cx="586673" cy="18292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45" name="内容占位符 2"/>
          <p:cNvSpPr txBox="1">
            <a:spLocks/>
          </p:cNvSpPr>
          <p:nvPr/>
        </p:nvSpPr>
        <p:spPr>
          <a:xfrm>
            <a:off x="3620827" y="4561273"/>
            <a:ext cx="3178696" cy="21080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85750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287463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383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600" kern="0" dirty="0" smtClean="0"/>
              <a:t>电路域话路网正在进行扁平化调整，媒体面端到端传送，信令面分两级传送。</a:t>
            </a:r>
            <a:endParaRPr lang="en-US" altLang="zh-CN" sz="1600" kern="0" dirty="0" smtClean="0"/>
          </a:p>
          <a:p>
            <a:r>
              <a:rPr lang="zh-CN" altLang="en-US" sz="1600" kern="0" dirty="0" smtClean="0"/>
              <a:t>移动语音与固网软交换及</a:t>
            </a:r>
            <a:r>
              <a:rPr lang="en-US" altLang="zh-CN" sz="1600" kern="0" dirty="0" smtClean="0"/>
              <a:t>IMS</a:t>
            </a:r>
            <a:r>
              <a:rPr lang="zh-CN" altLang="en-US" sz="1600" kern="0" dirty="0" smtClean="0"/>
              <a:t>网络之间通过关口局互通。</a:t>
            </a:r>
            <a:endParaRPr lang="zh-CN" altLang="en-US" sz="1600" kern="0" dirty="0"/>
          </a:p>
        </p:txBody>
      </p:sp>
      <p:sp>
        <p:nvSpPr>
          <p:cNvPr id="248" name="内容占位符 2"/>
          <p:cNvSpPr txBox="1">
            <a:spLocks/>
          </p:cNvSpPr>
          <p:nvPr/>
        </p:nvSpPr>
        <p:spPr>
          <a:xfrm>
            <a:off x="6938674" y="4673587"/>
            <a:ext cx="2106547" cy="17797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85750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287463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383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600" kern="0" dirty="0" smtClean="0"/>
              <a:t>电路域数据库</a:t>
            </a:r>
            <a:r>
              <a:rPr lang="en-US" altLang="zh-CN" sz="1600" kern="0" dirty="0" smtClean="0"/>
              <a:t>HLR</a:t>
            </a:r>
            <a:r>
              <a:rPr lang="zh-CN" altLang="en-US" sz="1600" kern="0" dirty="0" smtClean="0"/>
              <a:t>和分组</a:t>
            </a:r>
            <a:r>
              <a:rPr lang="zh-CN" altLang="en-US" sz="1600" kern="0" dirty="0"/>
              <a:t>域的</a:t>
            </a:r>
            <a:r>
              <a:rPr lang="zh-CN" altLang="en-US" sz="1600" kern="0" dirty="0" smtClean="0"/>
              <a:t>数据库</a:t>
            </a:r>
            <a:r>
              <a:rPr lang="en-US" altLang="zh-CN" sz="1600" kern="0" dirty="0" smtClean="0"/>
              <a:t>AAA</a:t>
            </a:r>
            <a:r>
              <a:rPr lang="zh-CN" altLang="en-US" sz="1600" kern="0" dirty="0" smtClean="0"/>
              <a:t>以省为单位集中部署。</a:t>
            </a:r>
            <a:endParaRPr lang="zh-CN" altLang="en-US" sz="1600" kern="0" dirty="0"/>
          </a:p>
        </p:txBody>
      </p:sp>
      <p:sp>
        <p:nvSpPr>
          <p:cNvPr id="249" name="内容占位符 2"/>
          <p:cNvSpPr txBox="1">
            <a:spLocks/>
          </p:cNvSpPr>
          <p:nvPr/>
        </p:nvSpPr>
        <p:spPr>
          <a:xfrm>
            <a:off x="218502" y="4561273"/>
            <a:ext cx="2745502" cy="16040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85750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287463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383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600" kern="0" dirty="0" smtClean="0"/>
              <a:t>电路域信令网采用两级架构，分骨干层与省层面，信令链以</a:t>
            </a:r>
            <a:r>
              <a:rPr lang="en-US" altLang="zh-CN" sz="1600" kern="0" dirty="0" smtClean="0"/>
              <a:t>2M  TDM</a:t>
            </a:r>
            <a:r>
              <a:rPr lang="zh-CN" altLang="en-US" sz="1600" kern="0" dirty="0"/>
              <a:t>信令</a:t>
            </a:r>
            <a:r>
              <a:rPr lang="zh-CN" altLang="en-US" sz="1600" kern="0" dirty="0" smtClean="0"/>
              <a:t>链为主。</a:t>
            </a:r>
            <a:endParaRPr lang="en-US" altLang="zh-CN" sz="1600" kern="0" dirty="0" smtClean="0"/>
          </a:p>
        </p:txBody>
      </p:sp>
    </p:spTree>
    <p:extLst>
      <p:ext uri="{BB962C8B-B14F-4D97-AF65-F5344CB8AC3E}">
        <p14:creationId xmlns:p14="http://schemas.microsoft.com/office/powerpoint/2010/main" xmlns="" val="262787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1" grpId="1"/>
      <p:bldP spid="12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核心网演进策略分析（电信）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b="1" dirty="0" smtClean="0"/>
              <a:t>C</a:t>
            </a:r>
            <a:r>
              <a:rPr lang="zh-CN" altLang="en-US" sz="1600" b="1" dirty="0" smtClean="0"/>
              <a:t>网目前正处于发展上升期，技术成熟，网络稳定，逐步</a:t>
            </a:r>
            <a:r>
              <a:rPr lang="zh-CN" altLang="en-US" sz="1600" b="1" dirty="0"/>
              <a:t>引入</a:t>
            </a:r>
            <a:r>
              <a:rPr lang="en-US" altLang="zh-CN" sz="1600" b="1" dirty="0" smtClean="0"/>
              <a:t>LTE</a:t>
            </a:r>
            <a:r>
              <a:rPr lang="zh-CN" altLang="en-US" sz="1600" b="1" dirty="0" smtClean="0"/>
              <a:t>网络将决定</a:t>
            </a:r>
            <a:r>
              <a:rPr lang="en-US" altLang="zh-CN" sz="1600" b="1" dirty="0" smtClean="0"/>
              <a:t>C-L</a:t>
            </a:r>
            <a:r>
              <a:rPr lang="zh-CN" altLang="en-US" sz="1600" b="1" dirty="0" smtClean="0"/>
              <a:t>会长期并存。</a:t>
            </a:r>
            <a:endParaRPr lang="en-US" altLang="zh-CN" sz="1600" b="1" dirty="0" smtClean="0"/>
          </a:p>
          <a:p>
            <a:r>
              <a:rPr lang="zh-CN" altLang="en-US" sz="1600" b="1" dirty="0" smtClean="0"/>
              <a:t>初期语音互操作采用</a:t>
            </a:r>
            <a:r>
              <a:rPr lang="en-US" altLang="zh-CN" sz="1600" b="1" dirty="0" smtClean="0"/>
              <a:t>SVLTE</a:t>
            </a:r>
            <a:r>
              <a:rPr lang="zh-CN" altLang="en-US" sz="1600" b="1" dirty="0" smtClean="0"/>
              <a:t>方式，后期逐步引入</a:t>
            </a:r>
            <a:r>
              <a:rPr lang="en-US" altLang="zh-CN" sz="1600" b="1" dirty="0" smtClean="0"/>
              <a:t>e1XCSFB; </a:t>
            </a:r>
            <a:r>
              <a:rPr lang="zh-CN" altLang="en-US" sz="1600" b="1" dirty="0" smtClean="0"/>
              <a:t>新</a:t>
            </a:r>
            <a:r>
              <a:rPr lang="en-US" altLang="zh-CN" sz="1600" b="1" dirty="0" smtClean="0"/>
              <a:t>LTE</a:t>
            </a:r>
            <a:r>
              <a:rPr lang="zh-CN" altLang="en-US" sz="1600" b="1" dirty="0" smtClean="0"/>
              <a:t>网络主要承载数据业务 </a:t>
            </a:r>
            <a:r>
              <a:rPr lang="en-US" altLang="zh-CN" sz="1600" b="1" dirty="0" smtClean="0"/>
              <a:t>,</a:t>
            </a:r>
            <a:r>
              <a:rPr lang="zh-CN" altLang="en-US" sz="1600" b="1" dirty="0" smtClean="0"/>
              <a:t>数据互操作采用非优化切换。</a:t>
            </a:r>
            <a:endParaRPr lang="en-US" altLang="zh-CN" sz="1600" b="1" dirty="0" smtClean="0"/>
          </a:p>
          <a:p>
            <a:pPr>
              <a:lnSpc>
                <a:spcPct val="140000"/>
              </a:lnSpc>
              <a:defRPr/>
            </a:pPr>
            <a:r>
              <a:rPr lang="zh-CN" altLang="en-US" sz="1600" b="1" dirty="0" smtClean="0"/>
              <a:t>为实现</a:t>
            </a:r>
            <a:r>
              <a:rPr lang="en-US" altLang="zh-CN" sz="1600" b="1" dirty="0" smtClean="0"/>
              <a:t>C-L</a:t>
            </a:r>
            <a:r>
              <a:rPr lang="zh-CN" altLang="en-US" sz="1600" b="1" dirty="0" smtClean="0"/>
              <a:t>网络的互操作，提升客户体验，</a:t>
            </a:r>
            <a:r>
              <a:rPr lang="en-US" altLang="zh-CN" sz="1600" b="1" dirty="0" smtClean="0"/>
              <a:t>HRPD</a:t>
            </a:r>
            <a:r>
              <a:rPr lang="zh-CN" altLang="en-US" sz="1600" b="1" dirty="0" smtClean="0"/>
              <a:t>网络需升级为</a:t>
            </a:r>
            <a:r>
              <a:rPr lang="en-US" altLang="zh-CN" sz="1600" b="1" dirty="0" err="1" smtClean="0"/>
              <a:t>eHRPD</a:t>
            </a:r>
            <a:r>
              <a:rPr lang="zh-CN" altLang="en-US" sz="1600" b="1" dirty="0" smtClean="0"/>
              <a:t>网络。</a:t>
            </a:r>
            <a:r>
              <a:rPr lang="en-US" altLang="zh-CN" sz="1600" b="1" dirty="0"/>
              <a:t>HRPD</a:t>
            </a:r>
            <a:r>
              <a:rPr lang="zh-CN" altLang="zh-CN" sz="1600" b="1" dirty="0"/>
              <a:t>网络升级为</a:t>
            </a:r>
            <a:r>
              <a:rPr lang="en-US" altLang="zh-CN" sz="1600" b="1" dirty="0" err="1"/>
              <a:t>eHRPD</a:t>
            </a:r>
            <a:r>
              <a:rPr lang="zh-CN" altLang="zh-CN" sz="1600" b="1" dirty="0"/>
              <a:t>网络的建设范围</a:t>
            </a:r>
            <a:r>
              <a:rPr lang="en-US" altLang="zh-CN" sz="1600" b="1" dirty="0"/>
              <a:t>:</a:t>
            </a:r>
          </a:p>
          <a:p>
            <a:pPr lvl="1">
              <a:lnSpc>
                <a:spcPct val="140000"/>
              </a:lnSpc>
              <a:defRPr/>
            </a:pPr>
            <a:r>
              <a:rPr lang="zh-CN" altLang="zh-CN" sz="1600" b="1" dirty="0"/>
              <a:t>包括对现有</a:t>
            </a:r>
            <a:r>
              <a:rPr lang="en-US" altLang="zh-CN" sz="1600" b="1" dirty="0"/>
              <a:t>HRPD</a:t>
            </a:r>
            <a:r>
              <a:rPr lang="zh-CN" altLang="zh-CN" sz="1600" b="1" dirty="0"/>
              <a:t>网络的升级以及新建部分核心网网元。</a:t>
            </a:r>
          </a:p>
          <a:p>
            <a:pPr lvl="2">
              <a:lnSpc>
                <a:spcPct val="140000"/>
              </a:lnSpc>
              <a:defRPr/>
            </a:pPr>
            <a:r>
              <a:rPr lang="zh-CN" altLang="zh-CN" sz="1600" dirty="0"/>
              <a:t>现有</a:t>
            </a:r>
            <a:r>
              <a:rPr lang="en-US" altLang="zh-CN" sz="1600" dirty="0"/>
              <a:t>HRPD</a:t>
            </a:r>
            <a:r>
              <a:rPr lang="zh-CN" altLang="zh-CN" sz="1600" dirty="0"/>
              <a:t>网络的升级策略：</a:t>
            </a:r>
            <a:r>
              <a:rPr lang="en-US" altLang="zh-CN" sz="1600" dirty="0"/>
              <a:t>PDSN</a:t>
            </a:r>
            <a:r>
              <a:rPr lang="zh-CN" altLang="en-US" sz="1600" dirty="0"/>
              <a:t>、</a:t>
            </a:r>
            <a:r>
              <a:rPr lang="en-US" altLang="zh-CN" sz="1600" dirty="0"/>
              <a:t>BSC</a:t>
            </a:r>
            <a:r>
              <a:rPr lang="zh-CN" altLang="en-US" sz="1600" dirty="0"/>
              <a:t>及基站均需要升级</a:t>
            </a:r>
            <a:r>
              <a:rPr lang="zh-CN" altLang="zh-CN" sz="1600" dirty="0"/>
              <a:t>。</a:t>
            </a:r>
          </a:p>
          <a:p>
            <a:pPr lvl="2">
              <a:lnSpc>
                <a:spcPct val="140000"/>
              </a:lnSpc>
              <a:defRPr/>
            </a:pPr>
            <a:r>
              <a:rPr lang="zh-CN" altLang="zh-CN" sz="1600" dirty="0"/>
              <a:t>新建部分核心网网元：</a:t>
            </a:r>
            <a:r>
              <a:rPr lang="en-US" altLang="zh-CN" sz="1600" dirty="0" err="1"/>
              <a:t>eHRPD</a:t>
            </a:r>
            <a:r>
              <a:rPr lang="zh-CN" altLang="zh-CN" sz="1600" dirty="0"/>
              <a:t>网络的核心网元除了</a:t>
            </a:r>
            <a:r>
              <a:rPr lang="en-US" altLang="zh-CN" sz="1600" dirty="0"/>
              <a:t>HSGW</a:t>
            </a:r>
            <a:r>
              <a:rPr lang="zh-CN" altLang="zh-CN" sz="1600" dirty="0"/>
              <a:t>之外，还需要新建</a:t>
            </a:r>
            <a:r>
              <a:rPr lang="en-US" altLang="zh-CN" sz="1600" dirty="0"/>
              <a:t>PGW</a:t>
            </a:r>
            <a:r>
              <a:rPr lang="zh-CN" altLang="zh-CN" sz="1600" dirty="0"/>
              <a:t>、</a:t>
            </a:r>
            <a:r>
              <a:rPr lang="en-US" altLang="zh-CN" sz="1600" dirty="0"/>
              <a:t>HSS</a:t>
            </a:r>
            <a:r>
              <a:rPr lang="zh-CN" altLang="zh-CN" sz="1600" dirty="0"/>
              <a:t>、</a:t>
            </a:r>
            <a:r>
              <a:rPr lang="en-US" altLang="zh-CN" sz="1600" dirty="0"/>
              <a:t>3GPP AAA</a:t>
            </a:r>
            <a:r>
              <a:rPr lang="zh-CN" altLang="zh-CN" sz="1600" dirty="0"/>
              <a:t>等网元。</a:t>
            </a:r>
          </a:p>
          <a:p>
            <a:endParaRPr lang="en-US" altLang="zh-CN" sz="1800" dirty="0" smtClean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371744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9" name="直接连接符 768"/>
          <p:cNvCxnSpPr/>
          <p:nvPr/>
        </p:nvCxnSpPr>
        <p:spPr bwMode="auto">
          <a:xfrm>
            <a:off x="-15843" y="4552952"/>
            <a:ext cx="9144000" cy="2857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1" name="Rectangle 4"/>
          <p:cNvSpPr>
            <a:spLocks noChangeArrowheads="1"/>
          </p:cNvSpPr>
          <p:nvPr/>
        </p:nvSpPr>
        <p:spPr bwMode="auto">
          <a:xfrm>
            <a:off x="282742" y="4652964"/>
            <a:ext cx="8490770" cy="2191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79200" tIns="39600" rIns="79200" bIns="39600">
            <a:spAutoFit/>
          </a:bodyPr>
          <a:lstStyle/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新建</a:t>
            </a:r>
            <a:r>
              <a:rPr lang="en-US" altLang="zh-CN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LTE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及</a:t>
            </a:r>
            <a:r>
              <a:rPr lang="en-US" altLang="zh-CN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EPC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网络，</a:t>
            </a:r>
            <a:r>
              <a:rPr lang="en-US" altLang="zh-CN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S-GW/P-GW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合设，</a:t>
            </a:r>
            <a:r>
              <a:rPr lang="en-US" altLang="zh-CN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P-GW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支持基于</a:t>
            </a:r>
            <a:r>
              <a:rPr lang="en-US" altLang="zh-CN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PMIP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S2a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接口</a:t>
            </a:r>
          </a:p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 smtClean="0">
                <a:latin typeface="华文细黑" pitchFamily="2" charset="-122"/>
                <a:ea typeface="华文细黑" pitchFamily="2" charset="-122"/>
                <a:cs typeface="Arial" pitchFamily="34" charset="0"/>
              </a:rPr>
              <a:t>升级 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  <a:cs typeface="Arial" pitchFamily="34" charset="0"/>
              </a:rPr>
              <a:t>AN/PCF 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  <a:cs typeface="Arial" pitchFamily="34" charset="0"/>
              </a:rPr>
              <a:t>成</a:t>
            </a:r>
            <a:r>
              <a:rPr lang="en-US" altLang="zh-CN" sz="1400" dirty="0" err="1">
                <a:latin typeface="华文细黑" pitchFamily="2" charset="-122"/>
                <a:ea typeface="华文细黑" pitchFamily="2" charset="-122"/>
                <a:cs typeface="Arial" pitchFamily="34" charset="0"/>
              </a:rPr>
              <a:t>eAN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  <a:cs typeface="Arial" pitchFamily="34" charset="0"/>
              </a:rPr>
              <a:t>/</a:t>
            </a:r>
            <a:r>
              <a:rPr lang="en-US" altLang="zh-CN" sz="1400" dirty="0" err="1">
                <a:latin typeface="华文细黑" pitchFamily="2" charset="-122"/>
                <a:ea typeface="华文细黑" pitchFamily="2" charset="-122"/>
                <a:cs typeface="Arial" pitchFamily="34" charset="0"/>
              </a:rPr>
              <a:t>ePCF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  <a:cs typeface="Arial" pitchFamily="34" charset="0"/>
              </a:rPr>
              <a:t>，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新建</a:t>
            </a:r>
            <a:r>
              <a:rPr lang="en-US" altLang="zh-CN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HSGW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支持</a:t>
            </a:r>
            <a:r>
              <a:rPr lang="en-US" altLang="zh-CN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LTE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和</a:t>
            </a:r>
            <a:r>
              <a:rPr lang="en-US" altLang="zh-CN" sz="1400" dirty="0" err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eHRPD</a:t>
            </a:r>
            <a:r>
              <a:rPr lang="zh-CN" altLang="en-US" sz="140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之间互操作</a:t>
            </a:r>
            <a:endParaRPr lang="en-US" altLang="zh-CN" sz="1400" dirty="0">
              <a:solidFill>
                <a:srgbClr val="000000"/>
              </a:solidFill>
              <a:latin typeface="华文细黑" pitchFamily="2" charset="-122"/>
              <a:ea typeface="华文细黑" pitchFamily="2" charset="-122"/>
            </a:endParaRPr>
          </a:p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 smtClean="0">
                <a:latin typeface="华文细黑" pitchFamily="2" charset="-122"/>
                <a:ea typeface="华文细黑" pitchFamily="2" charset="-122"/>
              </a:rPr>
              <a:t>新建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</a:rPr>
              <a:t>HSS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和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</a:rPr>
              <a:t>3GPP AAA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设备，为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</a:rPr>
              <a:t>LTE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和</a:t>
            </a:r>
            <a:r>
              <a:rPr lang="en-US" altLang="zh-CN" sz="1400" dirty="0" err="1">
                <a:latin typeface="华文细黑" pitchFamily="2" charset="-122"/>
                <a:ea typeface="华文细黑" pitchFamily="2" charset="-122"/>
              </a:rPr>
              <a:t>eHRPD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网络提供统一的鉴权、位置管理等功能</a:t>
            </a:r>
            <a:endParaRPr lang="en-US" altLang="zh-CN" sz="1400" dirty="0">
              <a:latin typeface="华文细黑" pitchFamily="2" charset="-122"/>
              <a:ea typeface="华文细黑" pitchFamily="2" charset="-122"/>
            </a:endParaRPr>
          </a:p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新建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</a:rPr>
              <a:t>CG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sz="1400" dirty="0"/>
              <a:t> Charging Gateway 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）为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</a:rPr>
              <a:t>LTE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和</a:t>
            </a:r>
            <a:r>
              <a:rPr lang="en-US" altLang="zh-CN" sz="1400" dirty="0" err="1">
                <a:latin typeface="华文细黑" pitchFamily="2" charset="-122"/>
                <a:ea typeface="华文细黑" pitchFamily="2" charset="-122"/>
              </a:rPr>
              <a:t>eHRPD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网络提供统一格式的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</a:rPr>
              <a:t>3GPP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话单，改造计费中心同时支持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</a:rPr>
              <a:t>3GPP2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话单和</a:t>
            </a:r>
            <a:r>
              <a:rPr lang="en-US" altLang="zh-CN" sz="1400" dirty="0">
                <a:latin typeface="华文细黑" pitchFamily="2" charset="-122"/>
                <a:ea typeface="华文细黑" pitchFamily="2" charset="-122"/>
              </a:rPr>
              <a:t>3GPP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话单</a:t>
            </a:r>
            <a:endParaRPr lang="en-US" altLang="zh-CN" sz="1400" dirty="0">
              <a:latin typeface="华文细黑" pitchFamily="2" charset="-122"/>
              <a:ea typeface="华文细黑" pitchFamily="2" charset="-122"/>
            </a:endParaRPr>
          </a:p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kern="0" dirty="0" smtClean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新建</a:t>
            </a:r>
            <a:r>
              <a:rPr lang="en-US" altLang="zh-CN" sz="1400" kern="0" dirty="0" smtClean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PCRF</a:t>
            </a:r>
            <a:r>
              <a:rPr lang="zh-CN" altLang="en-US" sz="1400" kern="0" dirty="0" smtClean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或改造</a:t>
            </a:r>
            <a:r>
              <a:rPr lang="en-US" altLang="zh-CN" sz="1400" kern="0" dirty="0" smtClean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PCRF</a:t>
            </a:r>
            <a:r>
              <a:rPr lang="zh-CN" altLang="en-US" sz="1400" kern="0" dirty="0" smtClean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，同时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存在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R7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和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R8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版本的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PCC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架构，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3G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PCEF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实体为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PDSN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，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4G PCEF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实体为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P-GW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，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PCRF 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同时兼容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PDSN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和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P-GW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的</a:t>
            </a:r>
            <a:r>
              <a:rPr lang="en-US" altLang="zh-CN" sz="1400" kern="0" dirty="0" err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Gx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接口</a:t>
            </a:r>
            <a:endParaRPr lang="en-US" altLang="zh-CN" sz="1400" dirty="0">
              <a:latin typeface="华文细黑" pitchFamily="2" charset="-122"/>
              <a:ea typeface="华文细黑" pitchFamily="2" charset="-122"/>
            </a:endParaRPr>
          </a:p>
        </p:txBody>
      </p:sp>
      <p:grpSp>
        <p:nvGrpSpPr>
          <p:cNvPr id="2" name="组合 246"/>
          <p:cNvGrpSpPr>
            <a:grpSpLocks/>
          </p:cNvGrpSpPr>
          <p:nvPr/>
        </p:nvGrpSpPr>
        <p:grpSpPr bwMode="auto">
          <a:xfrm>
            <a:off x="14758" y="951170"/>
            <a:ext cx="8893433" cy="3575809"/>
            <a:chOff x="19254" y="951170"/>
            <a:chExt cx="11583846" cy="3575809"/>
          </a:xfrm>
        </p:grpSpPr>
        <p:sp>
          <p:nvSpPr>
            <p:cNvPr id="2055" name="圆角矩形 612"/>
            <p:cNvSpPr>
              <a:spLocks noChangeArrowheads="1"/>
            </p:cNvSpPr>
            <p:nvPr/>
          </p:nvSpPr>
          <p:spPr bwMode="auto">
            <a:xfrm>
              <a:off x="554614" y="3268735"/>
              <a:ext cx="8281575" cy="116832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800" b="1"/>
            </a:p>
          </p:txBody>
        </p:sp>
        <p:sp>
          <p:nvSpPr>
            <p:cNvPr id="2056" name="AutoShape 3"/>
            <p:cNvSpPr>
              <a:spLocks noChangeArrowheads="1"/>
            </p:cNvSpPr>
            <p:nvPr/>
          </p:nvSpPr>
          <p:spPr bwMode="gray">
            <a:xfrm>
              <a:off x="3579189" y="987712"/>
              <a:ext cx="5127979" cy="2225388"/>
            </a:xfrm>
            <a:prstGeom prst="roundRect">
              <a:avLst>
                <a:gd name="adj" fmla="val 9681"/>
              </a:avLst>
            </a:prstGeom>
            <a:solidFill>
              <a:srgbClr val="99CC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45711" rIns="0" bIns="45711" anchor="ctr"/>
            <a:lstStyle/>
            <a:p>
              <a:endParaRPr lang="zh-CN" altLang="en-US"/>
            </a:p>
          </p:txBody>
        </p:sp>
        <p:sp>
          <p:nvSpPr>
            <p:cNvPr id="2057" name="Line 7"/>
            <p:cNvSpPr>
              <a:spLocks noChangeShapeType="1"/>
            </p:cNvSpPr>
            <p:nvPr/>
          </p:nvSpPr>
          <p:spPr bwMode="auto">
            <a:xfrm>
              <a:off x="1984147" y="2322944"/>
              <a:ext cx="5771559" cy="2593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58" name="Line 33"/>
            <p:cNvSpPr>
              <a:spLocks noChangeShapeType="1"/>
            </p:cNvSpPr>
            <p:nvPr/>
          </p:nvSpPr>
          <p:spPr bwMode="auto">
            <a:xfrm>
              <a:off x="4560863" y="1547984"/>
              <a:ext cx="1106723" cy="60805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" name="Oval 62"/>
            <p:cNvSpPr>
              <a:spLocks noChangeArrowheads="1"/>
            </p:cNvSpPr>
            <p:nvPr/>
          </p:nvSpPr>
          <p:spPr bwMode="auto">
            <a:xfrm>
              <a:off x="627053" y="1766888"/>
              <a:ext cx="827031" cy="195262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>
              <a:prstShdw prst="shdw17" dist="17961" dir="2700000">
                <a:schemeClr val="folHlink">
                  <a:gamma/>
                  <a:shade val="60000"/>
                  <a:invGamma/>
                </a:schemeClr>
              </a:prstShdw>
            </a:effectLst>
          </p:spPr>
          <p:txBody>
            <a:bodyPr wrap="none" lIns="85996" tIns="42997" rIns="85996" bIns="42997" anchor="ctr"/>
            <a:lstStyle/>
            <a:p>
              <a:pPr defTabSz="874713">
                <a:defRPr/>
              </a:pPr>
              <a:r>
                <a:rPr lang="en-US" altLang="zh-CN" sz="1100" b="1">
                  <a:solidFill>
                    <a:srgbClr val="006699"/>
                  </a:solidFill>
                </a:rPr>
                <a:t>LTE</a:t>
              </a:r>
            </a:p>
          </p:txBody>
        </p:sp>
        <p:sp>
          <p:nvSpPr>
            <p:cNvPr id="618" name="Oval 63"/>
            <p:cNvSpPr>
              <a:spLocks noChangeArrowheads="1"/>
            </p:cNvSpPr>
            <p:nvPr/>
          </p:nvSpPr>
          <p:spPr bwMode="auto">
            <a:xfrm>
              <a:off x="554033" y="2824163"/>
              <a:ext cx="827031" cy="195262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>
              <a:prstShdw prst="shdw17" dist="17961" dir="2700000">
                <a:schemeClr val="folHlink">
                  <a:gamma/>
                  <a:shade val="60000"/>
                  <a:invGamma/>
                </a:schemeClr>
              </a:prstShdw>
            </a:effectLst>
          </p:spPr>
          <p:txBody>
            <a:bodyPr wrap="none" lIns="85996" tIns="42997" rIns="85996" bIns="42997" anchor="ctr"/>
            <a:lstStyle/>
            <a:p>
              <a:pPr defTabSz="874713">
                <a:defRPr/>
              </a:pPr>
              <a:r>
                <a:rPr lang="en-US" altLang="zh-CN" sz="1100" b="1" dirty="0" err="1">
                  <a:solidFill>
                    <a:srgbClr val="006699"/>
                  </a:solidFill>
                </a:rPr>
                <a:t>eHRPD</a:t>
              </a:r>
              <a:endParaRPr lang="en-US" altLang="zh-CN" sz="1100" b="1" dirty="0">
                <a:solidFill>
                  <a:srgbClr val="006699"/>
                </a:solidFill>
              </a:endParaRPr>
            </a:p>
          </p:txBody>
        </p:sp>
        <p:sp>
          <p:nvSpPr>
            <p:cNvPr id="2061" name="Line 64"/>
            <p:cNvSpPr>
              <a:spLocks noChangeShapeType="1"/>
            </p:cNvSpPr>
            <p:nvPr/>
          </p:nvSpPr>
          <p:spPr bwMode="auto">
            <a:xfrm flipV="1">
              <a:off x="2066901" y="1633094"/>
              <a:ext cx="2255818" cy="57858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62" name="Line 67"/>
            <p:cNvSpPr>
              <a:spLocks noChangeShapeType="1"/>
            </p:cNvSpPr>
            <p:nvPr/>
          </p:nvSpPr>
          <p:spPr bwMode="auto">
            <a:xfrm>
              <a:off x="4560863" y="1576859"/>
              <a:ext cx="1014169" cy="1557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63" name="Line 69"/>
            <p:cNvSpPr>
              <a:spLocks noChangeShapeType="1"/>
            </p:cNvSpPr>
            <p:nvPr/>
          </p:nvSpPr>
          <p:spPr bwMode="auto">
            <a:xfrm flipH="1" flipV="1">
              <a:off x="8095511" y="1730313"/>
              <a:ext cx="1" cy="68938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64" name="Rectangle 99"/>
            <p:cNvSpPr>
              <a:spLocks noChangeArrowheads="1"/>
            </p:cNvSpPr>
            <p:nvPr/>
          </p:nvSpPr>
          <p:spPr bwMode="auto">
            <a:xfrm>
              <a:off x="4051235" y="1684769"/>
              <a:ext cx="938863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MME</a:t>
              </a:r>
            </a:p>
          </p:txBody>
        </p:sp>
        <p:sp>
          <p:nvSpPr>
            <p:cNvPr id="2065" name="Rectangle 100"/>
            <p:cNvSpPr>
              <a:spLocks noChangeArrowheads="1"/>
            </p:cNvSpPr>
            <p:nvPr/>
          </p:nvSpPr>
          <p:spPr bwMode="auto">
            <a:xfrm>
              <a:off x="5503018" y="1121172"/>
              <a:ext cx="855346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HSS</a:t>
              </a:r>
            </a:p>
          </p:txBody>
        </p:sp>
        <p:sp>
          <p:nvSpPr>
            <p:cNvPr id="2066" name="Rectangle 101"/>
            <p:cNvSpPr>
              <a:spLocks noChangeArrowheads="1"/>
            </p:cNvSpPr>
            <p:nvPr/>
          </p:nvSpPr>
          <p:spPr bwMode="auto">
            <a:xfrm>
              <a:off x="7807457" y="1040929"/>
              <a:ext cx="1055788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PCRF</a:t>
              </a:r>
            </a:p>
          </p:txBody>
        </p:sp>
        <p:sp>
          <p:nvSpPr>
            <p:cNvPr id="2067" name="Rectangle 102"/>
            <p:cNvSpPr>
              <a:spLocks noChangeArrowheads="1"/>
            </p:cNvSpPr>
            <p:nvPr/>
          </p:nvSpPr>
          <p:spPr bwMode="auto">
            <a:xfrm>
              <a:off x="5676466" y="2434215"/>
              <a:ext cx="1055788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S-GW</a:t>
              </a:r>
            </a:p>
          </p:txBody>
        </p:sp>
        <p:sp>
          <p:nvSpPr>
            <p:cNvPr id="2068" name="Rectangle 103"/>
            <p:cNvSpPr>
              <a:spLocks noChangeArrowheads="1"/>
            </p:cNvSpPr>
            <p:nvPr/>
          </p:nvSpPr>
          <p:spPr bwMode="auto">
            <a:xfrm>
              <a:off x="7900010" y="2489850"/>
              <a:ext cx="1055788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P-GW</a:t>
              </a:r>
            </a:p>
          </p:txBody>
        </p:sp>
        <p:sp>
          <p:nvSpPr>
            <p:cNvPr id="2069" name="Rectangle 108"/>
            <p:cNvSpPr>
              <a:spLocks noChangeArrowheads="1"/>
            </p:cNvSpPr>
            <p:nvPr/>
          </p:nvSpPr>
          <p:spPr bwMode="auto">
            <a:xfrm>
              <a:off x="1346764" y="2044773"/>
              <a:ext cx="1323044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eNodeB</a:t>
              </a:r>
            </a:p>
          </p:txBody>
        </p:sp>
        <p:sp>
          <p:nvSpPr>
            <p:cNvPr id="2070" name="Line 110"/>
            <p:cNvSpPr>
              <a:spLocks noChangeShapeType="1"/>
            </p:cNvSpPr>
            <p:nvPr/>
          </p:nvSpPr>
          <p:spPr bwMode="auto">
            <a:xfrm>
              <a:off x="1994888" y="2934927"/>
              <a:ext cx="755140" cy="1859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71" name="Rectangle 111"/>
            <p:cNvSpPr>
              <a:spLocks noChangeArrowheads="1"/>
            </p:cNvSpPr>
            <p:nvPr/>
          </p:nvSpPr>
          <p:spPr bwMode="auto">
            <a:xfrm rot="20102532">
              <a:off x="6875075" y="2472674"/>
              <a:ext cx="531716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>
                  <a:cs typeface="Arial" pitchFamily="34" charset="0"/>
                </a:rPr>
                <a:t>S2a</a:t>
              </a:r>
              <a:endParaRPr lang="zh-CN" altLang="en-US" sz="1000">
                <a:cs typeface="Arial" pitchFamily="34" charset="0"/>
              </a:endParaRPr>
            </a:p>
          </p:txBody>
        </p:sp>
        <p:sp>
          <p:nvSpPr>
            <p:cNvPr id="2072" name="Line 113"/>
            <p:cNvSpPr>
              <a:spLocks noChangeShapeType="1"/>
            </p:cNvSpPr>
            <p:nvPr/>
          </p:nvSpPr>
          <p:spPr bwMode="auto">
            <a:xfrm>
              <a:off x="6459737" y="2267311"/>
              <a:ext cx="1231327" cy="2116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73" name="Line 114"/>
            <p:cNvSpPr>
              <a:spLocks noChangeShapeType="1"/>
            </p:cNvSpPr>
            <p:nvPr/>
          </p:nvSpPr>
          <p:spPr bwMode="auto">
            <a:xfrm flipV="1">
              <a:off x="6387723" y="2434215"/>
              <a:ext cx="1707788" cy="50071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74" name="Rectangle 115"/>
            <p:cNvSpPr>
              <a:spLocks noChangeArrowheads="1"/>
            </p:cNvSpPr>
            <p:nvPr/>
          </p:nvSpPr>
          <p:spPr bwMode="auto">
            <a:xfrm>
              <a:off x="3852781" y="2156042"/>
              <a:ext cx="617321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S1-U</a:t>
              </a:r>
            </a:p>
          </p:txBody>
        </p:sp>
        <p:sp>
          <p:nvSpPr>
            <p:cNvPr id="2075" name="Rectangle 116"/>
            <p:cNvSpPr>
              <a:spLocks noChangeArrowheads="1"/>
            </p:cNvSpPr>
            <p:nvPr/>
          </p:nvSpPr>
          <p:spPr bwMode="auto">
            <a:xfrm>
              <a:off x="4782883" y="1316684"/>
              <a:ext cx="531716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S6a</a:t>
              </a:r>
            </a:p>
          </p:txBody>
        </p:sp>
        <p:sp>
          <p:nvSpPr>
            <p:cNvPr id="2076" name="Rectangle 117"/>
            <p:cNvSpPr>
              <a:spLocks noChangeArrowheads="1"/>
            </p:cNvSpPr>
            <p:nvPr/>
          </p:nvSpPr>
          <p:spPr bwMode="auto">
            <a:xfrm>
              <a:off x="7827220" y="1844838"/>
              <a:ext cx="450285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Gx</a:t>
              </a:r>
            </a:p>
          </p:txBody>
        </p:sp>
        <p:sp>
          <p:nvSpPr>
            <p:cNvPr id="2077" name="Rectangle 118"/>
            <p:cNvSpPr>
              <a:spLocks noChangeArrowheads="1"/>
            </p:cNvSpPr>
            <p:nvPr/>
          </p:nvSpPr>
          <p:spPr bwMode="auto">
            <a:xfrm>
              <a:off x="7251886" y="2156042"/>
              <a:ext cx="688311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S5/S8</a:t>
              </a:r>
            </a:p>
          </p:txBody>
        </p:sp>
        <p:sp>
          <p:nvSpPr>
            <p:cNvPr id="2078" name="Rectangle 121"/>
            <p:cNvSpPr>
              <a:spLocks noChangeArrowheads="1"/>
            </p:cNvSpPr>
            <p:nvPr/>
          </p:nvSpPr>
          <p:spPr bwMode="auto">
            <a:xfrm>
              <a:off x="2858929" y="2084483"/>
              <a:ext cx="886665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S1-MME</a:t>
              </a:r>
            </a:p>
          </p:txBody>
        </p:sp>
        <p:sp>
          <p:nvSpPr>
            <p:cNvPr id="2079" name="Rectangle 122"/>
            <p:cNvSpPr>
              <a:spLocks noChangeArrowheads="1"/>
            </p:cNvSpPr>
            <p:nvPr/>
          </p:nvSpPr>
          <p:spPr bwMode="auto">
            <a:xfrm>
              <a:off x="4406863" y="1965937"/>
              <a:ext cx="531716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S12</a:t>
              </a:r>
            </a:p>
          </p:txBody>
        </p:sp>
        <p:sp>
          <p:nvSpPr>
            <p:cNvPr id="2080" name="Rectangle 125"/>
            <p:cNvSpPr>
              <a:spLocks noChangeArrowheads="1"/>
            </p:cNvSpPr>
            <p:nvPr/>
          </p:nvSpPr>
          <p:spPr bwMode="auto">
            <a:xfrm>
              <a:off x="4840286" y="1900585"/>
              <a:ext cx="531716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S11</a:t>
              </a:r>
            </a:p>
          </p:txBody>
        </p:sp>
        <p:grpSp>
          <p:nvGrpSpPr>
            <p:cNvPr id="3" name="Group 131"/>
            <p:cNvGrpSpPr>
              <a:grpSpLocks/>
            </p:cNvGrpSpPr>
            <p:nvPr/>
          </p:nvGrpSpPr>
          <p:grpSpPr bwMode="auto">
            <a:xfrm rot="5400000">
              <a:off x="3919247" y="1420843"/>
              <a:ext cx="275089" cy="188928"/>
              <a:chOff x="2907" y="2478"/>
              <a:chExt cx="139" cy="242"/>
            </a:xfrm>
          </p:grpSpPr>
          <p:sp>
            <p:nvSpPr>
              <p:cNvPr id="2279" name="Line 132"/>
              <p:cNvSpPr>
                <a:spLocks noChangeShapeType="1"/>
              </p:cNvSpPr>
              <p:nvPr/>
            </p:nvSpPr>
            <p:spPr bwMode="auto">
              <a:xfrm flipV="1">
                <a:off x="2913" y="2478"/>
                <a:ext cx="1" cy="242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80" name="Line 133"/>
              <p:cNvSpPr>
                <a:spLocks noChangeShapeType="1"/>
              </p:cNvSpPr>
              <p:nvPr/>
            </p:nvSpPr>
            <p:spPr bwMode="auto">
              <a:xfrm flipV="1">
                <a:off x="3045" y="2484"/>
                <a:ext cx="1" cy="234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81" name="Line 134"/>
              <p:cNvSpPr>
                <a:spLocks noChangeShapeType="1"/>
              </p:cNvSpPr>
              <p:nvPr/>
            </p:nvSpPr>
            <p:spPr bwMode="auto">
              <a:xfrm>
                <a:off x="2907" y="2710"/>
                <a:ext cx="135" cy="1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82" name="Rectangle 136"/>
            <p:cNvSpPr>
              <a:spLocks noChangeArrowheads="1"/>
            </p:cNvSpPr>
            <p:nvPr/>
          </p:nvSpPr>
          <p:spPr bwMode="auto">
            <a:xfrm>
              <a:off x="3522556" y="1385361"/>
              <a:ext cx="531716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S10</a:t>
              </a:r>
            </a:p>
          </p:txBody>
        </p:sp>
        <p:sp>
          <p:nvSpPr>
            <p:cNvPr id="2083" name="Rectangle 167"/>
            <p:cNvSpPr>
              <a:spLocks noChangeArrowheads="1"/>
            </p:cNvSpPr>
            <p:nvPr/>
          </p:nvSpPr>
          <p:spPr bwMode="gray">
            <a:xfrm>
              <a:off x="19254" y="951170"/>
              <a:ext cx="4095292" cy="36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665" tIns="41832" rIns="83665" bIns="41832" anchor="ctr">
              <a:spAutoFit/>
            </a:bodyPr>
            <a:lstStyle/>
            <a:p>
              <a:pPr defTabSz="838200" eaLnBrk="0" hangingPunct="0"/>
              <a:r>
                <a:rPr lang="en-GB" altLang="zh-CN" b="1" dirty="0"/>
                <a:t>EP</a:t>
              </a:r>
              <a:r>
                <a:rPr lang="en-US" altLang="zh-CN" b="1" dirty="0"/>
                <a:t>C</a:t>
              </a:r>
              <a:r>
                <a:rPr lang="en-GB" altLang="zh-CN" b="1" dirty="0"/>
                <a:t>(Evolved Packet </a:t>
              </a:r>
              <a:r>
                <a:rPr lang="en-US" altLang="zh-CN" b="1" dirty="0"/>
                <a:t>Core</a:t>
              </a:r>
              <a:r>
                <a:rPr lang="en-GB" altLang="zh-CN" b="1" dirty="0"/>
                <a:t>)</a:t>
              </a:r>
              <a:r>
                <a:rPr lang="en-US" altLang="zh-CN" b="1" dirty="0"/>
                <a:t> </a:t>
              </a:r>
            </a:p>
          </p:txBody>
        </p:sp>
        <p:pic>
          <p:nvPicPr>
            <p:cNvPr id="2084" name="Picture 170" descr="图片2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8390" y="1282012"/>
              <a:ext cx="650926" cy="50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5" name="Picture 171" descr="图片2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7307" y="1316684"/>
              <a:ext cx="584246" cy="443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6" name="Picture 172" descr="图片2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005" y="1316684"/>
              <a:ext cx="585833" cy="442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7" name="Picture 173" descr="图片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4428" y="1989138"/>
              <a:ext cx="730308" cy="448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8" name="Picture 174" descr="图片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686" y="2044773"/>
              <a:ext cx="731895" cy="448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175"/>
            <p:cNvGrpSpPr>
              <a:grpSpLocks/>
            </p:cNvGrpSpPr>
            <p:nvPr/>
          </p:nvGrpSpPr>
          <p:grpSpPr bwMode="auto">
            <a:xfrm>
              <a:off x="1425303" y="1432791"/>
              <a:ext cx="725545" cy="607933"/>
              <a:chOff x="2228" y="1321"/>
              <a:chExt cx="457" cy="563"/>
            </a:xfrm>
          </p:grpSpPr>
          <p:sp>
            <p:nvSpPr>
              <p:cNvPr id="2258" name="Rectangle 176"/>
              <p:cNvSpPr>
                <a:spLocks noChangeArrowheads="1"/>
              </p:cNvSpPr>
              <p:nvPr/>
            </p:nvSpPr>
            <p:spPr bwMode="auto">
              <a:xfrm>
                <a:off x="2491" y="1746"/>
                <a:ext cx="128" cy="16"/>
              </a:xfrm>
              <a:prstGeom prst="rect">
                <a:avLst/>
              </a:pr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" name="Freeform 177"/>
              <p:cNvSpPr>
                <a:spLocks/>
              </p:cNvSpPr>
              <p:nvPr/>
            </p:nvSpPr>
            <p:spPr bwMode="auto">
              <a:xfrm>
                <a:off x="2619" y="1690"/>
                <a:ext cx="66" cy="72"/>
              </a:xfrm>
              <a:custGeom>
                <a:avLst/>
                <a:gdLst>
                  <a:gd name="T0" fmla="*/ 0 w 66"/>
                  <a:gd name="T1" fmla="*/ 72 h 72"/>
                  <a:gd name="T2" fmla="*/ 66 w 66"/>
                  <a:gd name="T3" fmla="*/ 16 h 72"/>
                  <a:gd name="T4" fmla="*/ 66 w 66"/>
                  <a:gd name="T5" fmla="*/ 0 h 72"/>
                  <a:gd name="T6" fmla="*/ 0 w 66"/>
                  <a:gd name="T7" fmla="*/ 56 h 72"/>
                  <a:gd name="T8" fmla="*/ 0 w 66"/>
                  <a:gd name="T9" fmla="*/ 7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2"/>
                  <a:gd name="T17" fmla="*/ 66 w 66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2">
                    <a:moveTo>
                      <a:pt x="0" y="72"/>
                    </a:moveTo>
                    <a:lnTo>
                      <a:pt x="66" y="16"/>
                    </a:lnTo>
                    <a:lnTo>
                      <a:pt x="66" y="0"/>
                    </a:lnTo>
                    <a:lnTo>
                      <a:pt x="0" y="56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0" name="Freeform 178"/>
              <p:cNvSpPr>
                <a:spLocks/>
              </p:cNvSpPr>
              <p:nvPr/>
            </p:nvSpPr>
            <p:spPr bwMode="auto">
              <a:xfrm>
                <a:off x="2425" y="1690"/>
                <a:ext cx="66" cy="72"/>
              </a:xfrm>
              <a:custGeom>
                <a:avLst/>
                <a:gdLst>
                  <a:gd name="T0" fmla="*/ 66 w 66"/>
                  <a:gd name="T1" fmla="*/ 72 h 72"/>
                  <a:gd name="T2" fmla="*/ 0 w 66"/>
                  <a:gd name="T3" fmla="*/ 16 h 72"/>
                  <a:gd name="T4" fmla="*/ 0 w 66"/>
                  <a:gd name="T5" fmla="*/ 0 h 72"/>
                  <a:gd name="T6" fmla="*/ 66 w 66"/>
                  <a:gd name="T7" fmla="*/ 56 h 72"/>
                  <a:gd name="T8" fmla="*/ 66 w 66"/>
                  <a:gd name="T9" fmla="*/ 7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2"/>
                  <a:gd name="T17" fmla="*/ 66 w 66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2">
                    <a:moveTo>
                      <a:pt x="66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6" y="56"/>
                    </a:lnTo>
                    <a:lnTo>
                      <a:pt x="66" y="7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1" name="Freeform 179"/>
              <p:cNvSpPr>
                <a:spLocks/>
              </p:cNvSpPr>
              <p:nvPr/>
            </p:nvSpPr>
            <p:spPr bwMode="auto">
              <a:xfrm>
                <a:off x="2425" y="1634"/>
                <a:ext cx="260" cy="112"/>
              </a:xfrm>
              <a:custGeom>
                <a:avLst/>
                <a:gdLst>
                  <a:gd name="T0" fmla="*/ 260 w 260"/>
                  <a:gd name="T1" fmla="*/ 56 h 112"/>
                  <a:gd name="T2" fmla="*/ 228 w 260"/>
                  <a:gd name="T3" fmla="*/ 84 h 112"/>
                  <a:gd name="T4" fmla="*/ 196 w 260"/>
                  <a:gd name="T5" fmla="*/ 112 h 112"/>
                  <a:gd name="T6" fmla="*/ 130 w 260"/>
                  <a:gd name="T7" fmla="*/ 112 h 112"/>
                  <a:gd name="T8" fmla="*/ 66 w 260"/>
                  <a:gd name="T9" fmla="*/ 112 h 112"/>
                  <a:gd name="T10" fmla="*/ 34 w 260"/>
                  <a:gd name="T11" fmla="*/ 84 h 112"/>
                  <a:gd name="T12" fmla="*/ 0 w 260"/>
                  <a:gd name="T13" fmla="*/ 56 h 112"/>
                  <a:gd name="T14" fmla="*/ 34 w 260"/>
                  <a:gd name="T15" fmla="*/ 28 h 112"/>
                  <a:gd name="T16" fmla="*/ 66 w 260"/>
                  <a:gd name="T17" fmla="*/ 0 h 112"/>
                  <a:gd name="T18" fmla="*/ 130 w 260"/>
                  <a:gd name="T19" fmla="*/ 0 h 112"/>
                  <a:gd name="T20" fmla="*/ 196 w 260"/>
                  <a:gd name="T21" fmla="*/ 0 h 112"/>
                  <a:gd name="T22" fmla="*/ 228 w 260"/>
                  <a:gd name="T23" fmla="*/ 28 h 112"/>
                  <a:gd name="T24" fmla="*/ 260 w 260"/>
                  <a:gd name="T25" fmla="*/ 56 h 1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0"/>
                  <a:gd name="T40" fmla="*/ 0 h 112"/>
                  <a:gd name="T41" fmla="*/ 260 w 260"/>
                  <a:gd name="T42" fmla="*/ 112 h 11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0" h="112">
                    <a:moveTo>
                      <a:pt x="260" y="56"/>
                    </a:moveTo>
                    <a:lnTo>
                      <a:pt x="228" y="84"/>
                    </a:lnTo>
                    <a:lnTo>
                      <a:pt x="196" y="112"/>
                    </a:lnTo>
                    <a:lnTo>
                      <a:pt x="130" y="112"/>
                    </a:lnTo>
                    <a:lnTo>
                      <a:pt x="66" y="112"/>
                    </a:lnTo>
                    <a:lnTo>
                      <a:pt x="34" y="84"/>
                    </a:lnTo>
                    <a:lnTo>
                      <a:pt x="0" y="56"/>
                    </a:lnTo>
                    <a:lnTo>
                      <a:pt x="34" y="28"/>
                    </a:lnTo>
                    <a:lnTo>
                      <a:pt x="66" y="0"/>
                    </a:lnTo>
                    <a:lnTo>
                      <a:pt x="130" y="0"/>
                    </a:lnTo>
                    <a:lnTo>
                      <a:pt x="196" y="0"/>
                    </a:lnTo>
                    <a:lnTo>
                      <a:pt x="228" y="28"/>
                    </a:lnTo>
                    <a:lnTo>
                      <a:pt x="260" y="56"/>
                    </a:lnTo>
                    <a:close/>
                  </a:path>
                </a:pathLst>
              </a:custGeom>
              <a:solidFill>
                <a:srgbClr val="FBD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" name="Rectangle 180"/>
              <p:cNvSpPr>
                <a:spLocks noChangeArrowheads="1"/>
              </p:cNvSpPr>
              <p:nvPr/>
            </p:nvSpPr>
            <p:spPr bwMode="auto">
              <a:xfrm>
                <a:off x="2294" y="1806"/>
                <a:ext cx="129" cy="16"/>
              </a:xfrm>
              <a:prstGeom prst="rect">
                <a:avLst/>
              </a:pr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3" name="Freeform 181"/>
              <p:cNvSpPr>
                <a:spLocks/>
              </p:cNvSpPr>
              <p:nvPr/>
            </p:nvSpPr>
            <p:spPr bwMode="auto">
              <a:xfrm>
                <a:off x="2423" y="1752"/>
                <a:ext cx="66" cy="70"/>
              </a:xfrm>
              <a:custGeom>
                <a:avLst/>
                <a:gdLst>
                  <a:gd name="T0" fmla="*/ 0 w 66"/>
                  <a:gd name="T1" fmla="*/ 70 h 70"/>
                  <a:gd name="T2" fmla="*/ 66 w 66"/>
                  <a:gd name="T3" fmla="*/ 16 h 70"/>
                  <a:gd name="T4" fmla="*/ 66 w 66"/>
                  <a:gd name="T5" fmla="*/ 0 h 70"/>
                  <a:gd name="T6" fmla="*/ 0 w 66"/>
                  <a:gd name="T7" fmla="*/ 54 h 70"/>
                  <a:gd name="T8" fmla="*/ 0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0" y="70"/>
                    </a:moveTo>
                    <a:lnTo>
                      <a:pt x="66" y="16"/>
                    </a:lnTo>
                    <a:lnTo>
                      <a:pt x="66" y="0"/>
                    </a:lnTo>
                    <a:lnTo>
                      <a:pt x="0" y="54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4" name="Freeform 182"/>
              <p:cNvSpPr>
                <a:spLocks/>
              </p:cNvSpPr>
              <p:nvPr/>
            </p:nvSpPr>
            <p:spPr bwMode="auto">
              <a:xfrm>
                <a:off x="2228" y="1752"/>
                <a:ext cx="66" cy="70"/>
              </a:xfrm>
              <a:custGeom>
                <a:avLst/>
                <a:gdLst>
                  <a:gd name="T0" fmla="*/ 66 w 66"/>
                  <a:gd name="T1" fmla="*/ 70 h 70"/>
                  <a:gd name="T2" fmla="*/ 0 w 66"/>
                  <a:gd name="T3" fmla="*/ 16 h 70"/>
                  <a:gd name="T4" fmla="*/ 0 w 66"/>
                  <a:gd name="T5" fmla="*/ 0 h 70"/>
                  <a:gd name="T6" fmla="*/ 66 w 66"/>
                  <a:gd name="T7" fmla="*/ 54 h 70"/>
                  <a:gd name="T8" fmla="*/ 66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66" y="70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6" y="54"/>
                    </a:lnTo>
                    <a:lnTo>
                      <a:pt x="66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5" name="Freeform 183"/>
              <p:cNvSpPr>
                <a:spLocks/>
              </p:cNvSpPr>
              <p:nvPr/>
            </p:nvSpPr>
            <p:spPr bwMode="auto">
              <a:xfrm>
                <a:off x="2228" y="1696"/>
                <a:ext cx="261" cy="110"/>
              </a:xfrm>
              <a:custGeom>
                <a:avLst/>
                <a:gdLst>
                  <a:gd name="T0" fmla="*/ 261 w 261"/>
                  <a:gd name="T1" fmla="*/ 56 h 110"/>
                  <a:gd name="T2" fmla="*/ 227 w 261"/>
                  <a:gd name="T3" fmla="*/ 82 h 110"/>
                  <a:gd name="T4" fmla="*/ 195 w 261"/>
                  <a:gd name="T5" fmla="*/ 110 h 110"/>
                  <a:gd name="T6" fmla="*/ 130 w 261"/>
                  <a:gd name="T7" fmla="*/ 110 h 110"/>
                  <a:gd name="T8" fmla="*/ 66 w 261"/>
                  <a:gd name="T9" fmla="*/ 110 h 110"/>
                  <a:gd name="T10" fmla="*/ 32 w 261"/>
                  <a:gd name="T11" fmla="*/ 82 h 110"/>
                  <a:gd name="T12" fmla="*/ 0 w 261"/>
                  <a:gd name="T13" fmla="*/ 56 h 110"/>
                  <a:gd name="T14" fmla="*/ 32 w 261"/>
                  <a:gd name="T15" fmla="*/ 28 h 110"/>
                  <a:gd name="T16" fmla="*/ 66 w 261"/>
                  <a:gd name="T17" fmla="*/ 0 h 110"/>
                  <a:gd name="T18" fmla="*/ 130 w 261"/>
                  <a:gd name="T19" fmla="*/ 0 h 110"/>
                  <a:gd name="T20" fmla="*/ 195 w 261"/>
                  <a:gd name="T21" fmla="*/ 0 h 110"/>
                  <a:gd name="T22" fmla="*/ 227 w 261"/>
                  <a:gd name="T23" fmla="*/ 28 h 110"/>
                  <a:gd name="T24" fmla="*/ 261 w 261"/>
                  <a:gd name="T25" fmla="*/ 56 h 1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1"/>
                  <a:gd name="T40" fmla="*/ 0 h 110"/>
                  <a:gd name="T41" fmla="*/ 261 w 261"/>
                  <a:gd name="T42" fmla="*/ 110 h 11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1" h="110">
                    <a:moveTo>
                      <a:pt x="261" y="56"/>
                    </a:moveTo>
                    <a:lnTo>
                      <a:pt x="227" y="82"/>
                    </a:lnTo>
                    <a:lnTo>
                      <a:pt x="195" y="110"/>
                    </a:lnTo>
                    <a:lnTo>
                      <a:pt x="130" y="110"/>
                    </a:lnTo>
                    <a:lnTo>
                      <a:pt x="66" y="110"/>
                    </a:lnTo>
                    <a:lnTo>
                      <a:pt x="32" y="82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6" y="0"/>
                    </a:lnTo>
                    <a:lnTo>
                      <a:pt x="130" y="0"/>
                    </a:lnTo>
                    <a:lnTo>
                      <a:pt x="195" y="0"/>
                    </a:lnTo>
                    <a:lnTo>
                      <a:pt x="227" y="28"/>
                    </a:lnTo>
                    <a:lnTo>
                      <a:pt x="261" y="56"/>
                    </a:lnTo>
                    <a:close/>
                  </a:path>
                </a:pathLst>
              </a:custGeom>
              <a:solidFill>
                <a:srgbClr val="FBD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" name="Rectangle 184"/>
              <p:cNvSpPr>
                <a:spLocks noChangeArrowheads="1"/>
              </p:cNvSpPr>
              <p:nvPr/>
            </p:nvSpPr>
            <p:spPr bwMode="auto">
              <a:xfrm>
                <a:off x="2491" y="1868"/>
                <a:ext cx="128" cy="16"/>
              </a:xfrm>
              <a:prstGeom prst="rect">
                <a:avLst/>
              </a:pr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" name="Freeform 185"/>
              <p:cNvSpPr>
                <a:spLocks/>
              </p:cNvSpPr>
              <p:nvPr/>
            </p:nvSpPr>
            <p:spPr bwMode="auto">
              <a:xfrm>
                <a:off x="2619" y="1814"/>
                <a:ext cx="66" cy="70"/>
              </a:xfrm>
              <a:custGeom>
                <a:avLst/>
                <a:gdLst>
                  <a:gd name="T0" fmla="*/ 0 w 66"/>
                  <a:gd name="T1" fmla="*/ 70 h 70"/>
                  <a:gd name="T2" fmla="*/ 66 w 66"/>
                  <a:gd name="T3" fmla="*/ 16 h 70"/>
                  <a:gd name="T4" fmla="*/ 66 w 66"/>
                  <a:gd name="T5" fmla="*/ 0 h 70"/>
                  <a:gd name="T6" fmla="*/ 0 w 66"/>
                  <a:gd name="T7" fmla="*/ 54 h 70"/>
                  <a:gd name="T8" fmla="*/ 0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0" y="70"/>
                    </a:moveTo>
                    <a:lnTo>
                      <a:pt x="66" y="16"/>
                    </a:lnTo>
                    <a:lnTo>
                      <a:pt x="66" y="0"/>
                    </a:lnTo>
                    <a:lnTo>
                      <a:pt x="0" y="54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8" name="Freeform 186"/>
              <p:cNvSpPr>
                <a:spLocks/>
              </p:cNvSpPr>
              <p:nvPr/>
            </p:nvSpPr>
            <p:spPr bwMode="auto">
              <a:xfrm>
                <a:off x="2425" y="1814"/>
                <a:ext cx="66" cy="70"/>
              </a:xfrm>
              <a:custGeom>
                <a:avLst/>
                <a:gdLst>
                  <a:gd name="T0" fmla="*/ 66 w 66"/>
                  <a:gd name="T1" fmla="*/ 70 h 70"/>
                  <a:gd name="T2" fmla="*/ 0 w 66"/>
                  <a:gd name="T3" fmla="*/ 16 h 70"/>
                  <a:gd name="T4" fmla="*/ 0 w 66"/>
                  <a:gd name="T5" fmla="*/ 0 h 70"/>
                  <a:gd name="T6" fmla="*/ 66 w 66"/>
                  <a:gd name="T7" fmla="*/ 54 h 70"/>
                  <a:gd name="T8" fmla="*/ 66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66" y="70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6" y="54"/>
                    </a:lnTo>
                    <a:lnTo>
                      <a:pt x="66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9" name="Freeform 187"/>
              <p:cNvSpPr>
                <a:spLocks/>
              </p:cNvSpPr>
              <p:nvPr/>
            </p:nvSpPr>
            <p:spPr bwMode="auto">
              <a:xfrm>
                <a:off x="2425" y="1758"/>
                <a:ext cx="260" cy="110"/>
              </a:xfrm>
              <a:custGeom>
                <a:avLst/>
                <a:gdLst>
                  <a:gd name="T0" fmla="*/ 260 w 260"/>
                  <a:gd name="T1" fmla="*/ 56 h 110"/>
                  <a:gd name="T2" fmla="*/ 228 w 260"/>
                  <a:gd name="T3" fmla="*/ 82 h 110"/>
                  <a:gd name="T4" fmla="*/ 196 w 260"/>
                  <a:gd name="T5" fmla="*/ 110 h 110"/>
                  <a:gd name="T6" fmla="*/ 130 w 260"/>
                  <a:gd name="T7" fmla="*/ 110 h 110"/>
                  <a:gd name="T8" fmla="*/ 66 w 260"/>
                  <a:gd name="T9" fmla="*/ 110 h 110"/>
                  <a:gd name="T10" fmla="*/ 34 w 260"/>
                  <a:gd name="T11" fmla="*/ 82 h 110"/>
                  <a:gd name="T12" fmla="*/ 0 w 260"/>
                  <a:gd name="T13" fmla="*/ 56 h 110"/>
                  <a:gd name="T14" fmla="*/ 34 w 260"/>
                  <a:gd name="T15" fmla="*/ 28 h 110"/>
                  <a:gd name="T16" fmla="*/ 66 w 260"/>
                  <a:gd name="T17" fmla="*/ 0 h 110"/>
                  <a:gd name="T18" fmla="*/ 130 w 260"/>
                  <a:gd name="T19" fmla="*/ 0 h 110"/>
                  <a:gd name="T20" fmla="*/ 196 w 260"/>
                  <a:gd name="T21" fmla="*/ 0 h 110"/>
                  <a:gd name="T22" fmla="*/ 228 w 260"/>
                  <a:gd name="T23" fmla="*/ 28 h 110"/>
                  <a:gd name="T24" fmla="*/ 260 w 260"/>
                  <a:gd name="T25" fmla="*/ 56 h 1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0"/>
                  <a:gd name="T40" fmla="*/ 0 h 110"/>
                  <a:gd name="T41" fmla="*/ 260 w 260"/>
                  <a:gd name="T42" fmla="*/ 110 h 11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0" h="110">
                    <a:moveTo>
                      <a:pt x="260" y="56"/>
                    </a:moveTo>
                    <a:lnTo>
                      <a:pt x="228" y="82"/>
                    </a:lnTo>
                    <a:lnTo>
                      <a:pt x="196" y="110"/>
                    </a:lnTo>
                    <a:lnTo>
                      <a:pt x="130" y="110"/>
                    </a:lnTo>
                    <a:lnTo>
                      <a:pt x="66" y="110"/>
                    </a:lnTo>
                    <a:lnTo>
                      <a:pt x="34" y="82"/>
                    </a:lnTo>
                    <a:lnTo>
                      <a:pt x="0" y="56"/>
                    </a:lnTo>
                    <a:lnTo>
                      <a:pt x="34" y="28"/>
                    </a:lnTo>
                    <a:lnTo>
                      <a:pt x="66" y="0"/>
                    </a:lnTo>
                    <a:lnTo>
                      <a:pt x="130" y="0"/>
                    </a:lnTo>
                    <a:lnTo>
                      <a:pt x="196" y="0"/>
                    </a:lnTo>
                    <a:lnTo>
                      <a:pt x="228" y="28"/>
                    </a:lnTo>
                    <a:lnTo>
                      <a:pt x="260" y="56"/>
                    </a:lnTo>
                    <a:close/>
                  </a:path>
                </a:pathLst>
              </a:custGeom>
              <a:solidFill>
                <a:srgbClr val="FBD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0" name="Freeform 188"/>
              <p:cNvSpPr>
                <a:spLocks/>
              </p:cNvSpPr>
              <p:nvPr/>
            </p:nvSpPr>
            <p:spPr bwMode="auto">
              <a:xfrm>
                <a:off x="2461" y="1349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16 h 16"/>
                  <a:gd name="T6" fmla="*/ 0 w 16"/>
                  <a:gd name="T7" fmla="*/ 16 h 16"/>
                  <a:gd name="T8" fmla="*/ 4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6"/>
                  <a:gd name="T17" fmla="*/ 16 w 16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6">
                    <a:moveTo>
                      <a:pt x="4" y="0"/>
                    </a:moveTo>
                    <a:lnTo>
                      <a:pt x="12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1" name="Freeform 189"/>
              <p:cNvSpPr>
                <a:spLocks/>
              </p:cNvSpPr>
              <p:nvPr/>
            </p:nvSpPr>
            <p:spPr bwMode="auto">
              <a:xfrm>
                <a:off x="2451" y="1361"/>
                <a:ext cx="36" cy="8"/>
              </a:xfrm>
              <a:custGeom>
                <a:avLst/>
                <a:gdLst>
                  <a:gd name="T0" fmla="*/ 18 w 36"/>
                  <a:gd name="T1" fmla="*/ 0 h 8"/>
                  <a:gd name="T2" fmla="*/ 26 w 36"/>
                  <a:gd name="T3" fmla="*/ 4 h 8"/>
                  <a:gd name="T4" fmla="*/ 36 w 36"/>
                  <a:gd name="T5" fmla="*/ 8 h 8"/>
                  <a:gd name="T6" fmla="*/ 18 w 36"/>
                  <a:gd name="T7" fmla="*/ 8 h 8"/>
                  <a:gd name="T8" fmla="*/ 0 w 36"/>
                  <a:gd name="T9" fmla="*/ 8 h 8"/>
                  <a:gd name="T10" fmla="*/ 8 w 36"/>
                  <a:gd name="T11" fmla="*/ 4 h 8"/>
                  <a:gd name="T12" fmla="*/ 18 w 36"/>
                  <a:gd name="T13" fmla="*/ 0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"/>
                  <a:gd name="T22" fmla="*/ 0 h 8"/>
                  <a:gd name="T23" fmla="*/ 36 w 36"/>
                  <a:gd name="T24" fmla="*/ 8 h 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" h="8">
                    <a:moveTo>
                      <a:pt x="18" y="0"/>
                    </a:moveTo>
                    <a:lnTo>
                      <a:pt x="26" y="4"/>
                    </a:lnTo>
                    <a:lnTo>
                      <a:pt x="36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8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2" name="Freeform 190"/>
              <p:cNvSpPr>
                <a:spLocks noEditPoints="1"/>
              </p:cNvSpPr>
              <p:nvPr/>
            </p:nvSpPr>
            <p:spPr bwMode="auto">
              <a:xfrm>
                <a:off x="2348" y="1369"/>
                <a:ext cx="239" cy="367"/>
              </a:xfrm>
              <a:custGeom>
                <a:avLst/>
                <a:gdLst>
                  <a:gd name="T0" fmla="*/ 235 w 239"/>
                  <a:gd name="T1" fmla="*/ 311 h 367"/>
                  <a:gd name="T2" fmla="*/ 201 w 239"/>
                  <a:gd name="T3" fmla="*/ 285 h 367"/>
                  <a:gd name="T4" fmla="*/ 191 w 239"/>
                  <a:gd name="T5" fmla="*/ 226 h 367"/>
                  <a:gd name="T6" fmla="*/ 167 w 239"/>
                  <a:gd name="T7" fmla="*/ 208 h 367"/>
                  <a:gd name="T8" fmla="*/ 135 w 239"/>
                  <a:gd name="T9" fmla="*/ 32 h 367"/>
                  <a:gd name="T10" fmla="*/ 143 w 239"/>
                  <a:gd name="T11" fmla="*/ 18 h 367"/>
                  <a:gd name="T12" fmla="*/ 135 w 239"/>
                  <a:gd name="T13" fmla="*/ 12 h 367"/>
                  <a:gd name="T14" fmla="*/ 135 w 239"/>
                  <a:gd name="T15" fmla="*/ 0 h 367"/>
                  <a:gd name="T16" fmla="*/ 107 w 239"/>
                  <a:gd name="T17" fmla="*/ 10 h 367"/>
                  <a:gd name="T18" fmla="*/ 105 w 239"/>
                  <a:gd name="T19" fmla="*/ 12 h 367"/>
                  <a:gd name="T20" fmla="*/ 99 w 239"/>
                  <a:gd name="T21" fmla="*/ 26 h 367"/>
                  <a:gd name="T22" fmla="*/ 109 w 239"/>
                  <a:gd name="T23" fmla="*/ 32 h 367"/>
                  <a:gd name="T24" fmla="*/ 50 w 239"/>
                  <a:gd name="T25" fmla="*/ 208 h 367"/>
                  <a:gd name="T26" fmla="*/ 67 w 239"/>
                  <a:gd name="T27" fmla="*/ 226 h 367"/>
                  <a:gd name="T28" fmla="*/ 4 w 239"/>
                  <a:gd name="T29" fmla="*/ 285 h 367"/>
                  <a:gd name="T30" fmla="*/ 28 w 239"/>
                  <a:gd name="T31" fmla="*/ 311 h 367"/>
                  <a:gd name="T32" fmla="*/ 121 w 239"/>
                  <a:gd name="T33" fmla="*/ 367 h 367"/>
                  <a:gd name="T34" fmla="*/ 211 w 239"/>
                  <a:gd name="T35" fmla="*/ 311 h 367"/>
                  <a:gd name="T36" fmla="*/ 121 w 239"/>
                  <a:gd name="T37" fmla="*/ 50 h 367"/>
                  <a:gd name="T38" fmla="*/ 121 w 239"/>
                  <a:gd name="T39" fmla="*/ 208 h 367"/>
                  <a:gd name="T40" fmla="*/ 121 w 239"/>
                  <a:gd name="T41" fmla="*/ 48 h 367"/>
                  <a:gd name="T42" fmla="*/ 121 w 239"/>
                  <a:gd name="T43" fmla="*/ 230 h 367"/>
                  <a:gd name="T44" fmla="*/ 175 w 239"/>
                  <a:gd name="T45" fmla="*/ 285 h 367"/>
                  <a:gd name="T46" fmla="*/ 67 w 239"/>
                  <a:gd name="T47" fmla="*/ 285 h 367"/>
                  <a:gd name="T48" fmla="*/ 121 w 239"/>
                  <a:gd name="T49" fmla="*/ 363 h 367"/>
                  <a:gd name="T50" fmla="*/ 34 w 239"/>
                  <a:gd name="T51" fmla="*/ 361 h 367"/>
                  <a:gd name="T52" fmla="*/ 40 w 239"/>
                  <a:gd name="T53" fmla="*/ 353 h 367"/>
                  <a:gd name="T54" fmla="*/ 46 w 239"/>
                  <a:gd name="T55" fmla="*/ 347 h 367"/>
                  <a:gd name="T56" fmla="*/ 54 w 239"/>
                  <a:gd name="T57" fmla="*/ 339 h 367"/>
                  <a:gd name="T58" fmla="*/ 69 w 239"/>
                  <a:gd name="T59" fmla="*/ 331 h 367"/>
                  <a:gd name="T60" fmla="*/ 85 w 239"/>
                  <a:gd name="T61" fmla="*/ 325 h 367"/>
                  <a:gd name="T62" fmla="*/ 95 w 239"/>
                  <a:gd name="T63" fmla="*/ 325 h 367"/>
                  <a:gd name="T64" fmla="*/ 107 w 239"/>
                  <a:gd name="T65" fmla="*/ 323 h 367"/>
                  <a:gd name="T66" fmla="*/ 121 w 239"/>
                  <a:gd name="T67" fmla="*/ 323 h 367"/>
                  <a:gd name="T68" fmla="*/ 133 w 239"/>
                  <a:gd name="T69" fmla="*/ 323 h 367"/>
                  <a:gd name="T70" fmla="*/ 145 w 239"/>
                  <a:gd name="T71" fmla="*/ 325 h 367"/>
                  <a:gd name="T72" fmla="*/ 155 w 239"/>
                  <a:gd name="T73" fmla="*/ 325 h 367"/>
                  <a:gd name="T74" fmla="*/ 173 w 239"/>
                  <a:gd name="T75" fmla="*/ 331 h 367"/>
                  <a:gd name="T76" fmla="*/ 185 w 239"/>
                  <a:gd name="T77" fmla="*/ 339 h 367"/>
                  <a:gd name="T78" fmla="*/ 195 w 239"/>
                  <a:gd name="T79" fmla="*/ 347 h 367"/>
                  <a:gd name="T80" fmla="*/ 201 w 239"/>
                  <a:gd name="T81" fmla="*/ 357 h 367"/>
                  <a:gd name="T82" fmla="*/ 205 w 239"/>
                  <a:gd name="T83" fmla="*/ 363 h 36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39"/>
                  <a:gd name="T127" fmla="*/ 0 h 367"/>
                  <a:gd name="T128" fmla="*/ 239 w 239"/>
                  <a:gd name="T129" fmla="*/ 367 h 36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39" h="367">
                    <a:moveTo>
                      <a:pt x="211" y="311"/>
                    </a:moveTo>
                    <a:lnTo>
                      <a:pt x="235" y="311"/>
                    </a:lnTo>
                    <a:lnTo>
                      <a:pt x="235" y="285"/>
                    </a:lnTo>
                    <a:lnTo>
                      <a:pt x="201" y="285"/>
                    </a:lnTo>
                    <a:lnTo>
                      <a:pt x="175" y="226"/>
                    </a:lnTo>
                    <a:lnTo>
                      <a:pt x="191" y="226"/>
                    </a:lnTo>
                    <a:lnTo>
                      <a:pt x="191" y="208"/>
                    </a:lnTo>
                    <a:lnTo>
                      <a:pt x="167" y="208"/>
                    </a:lnTo>
                    <a:lnTo>
                      <a:pt x="131" y="32"/>
                    </a:lnTo>
                    <a:lnTo>
                      <a:pt x="135" y="32"/>
                    </a:lnTo>
                    <a:lnTo>
                      <a:pt x="143" y="26"/>
                    </a:lnTo>
                    <a:lnTo>
                      <a:pt x="143" y="18"/>
                    </a:lnTo>
                    <a:lnTo>
                      <a:pt x="135" y="12"/>
                    </a:lnTo>
                    <a:lnTo>
                      <a:pt x="135" y="10"/>
                    </a:lnTo>
                    <a:lnTo>
                      <a:pt x="135" y="0"/>
                    </a:lnTo>
                    <a:lnTo>
                      <a:pt x="107" y="0"/>
                    </a:lnTo>
                    <a:lnTo>
                      <a:pt x="107" y="10"/>
                    </a:lnTo>
                    <a:lnTo>
                      <a:pt x="107" y="12"/>
                    </a:lnTo>
                    <a:lnTo>
                      <a:pt x="105" y="12"/>
                    </a:lnTo>
                    <a:lnTo>
                      <a:pt x="99" y="18"/>
                    </a:lnTo>
                    <a:lnTo>
                      <a:pt x="99" y="26"/>
                    </a:lnTo>
                    <a:lnTo>
                      <a:pt x="105" y="32"/>
                    </a:lnTo>
                    <a:lnTo>
                      <a:pt x="109" y="32"/>
                    </a:lnTo>
                    <a:lnTo>
                      <a:pt x="75" y="208"/>
                    </a:lnTo>
                    <a:lnTo>
                      <a:pt x="50" y="208"/>
                    </a:lnTo>
                    <a:lnTo>
                      <a:pt x="50" y="226"/>
                    </a:lnTo>
                    <a:lnTo>
                      <a:pt x="67" y="226"/>
                    </a:lnTo>
                    <a:lnTo>
                      <a:pt x="38" y="285"/>
                    </a:lnTo>
                    <a:lnTo>
                      <a:pt x="4" y="285"/>
                    </a:lnTo>
                    <a:lnTo>
                      <a:pt x="4" y="311"/>
                    </a:lnTo>
                    <a:lnTo>
                      <a:pt x="28" y="311"/>
                    </a:lnTo>
                    <a:lnTo>
                      <a:pt x="0" y="367"/>
                    </a:lnTo>
                    <a:lnTo>
                      <a:pt x="121" y="367"/>
                    </a:lnTo>
                    <a:lnTo>
                      <a:pt x="239" y="367"/>
                    </a:lnTo>
                    <a:lnTo>
                      <a:pt x="211" y="311"/>
                    </a:lnTo>
                    <a:close/>
                    <a:moveTo>
                      <a:pt x="121" y="48"/>
                    </a:moveTo>
                    <a:lnTo>
                      <a:pt x="121" y="50"/>
                    </a:lnTo>
                    <a:lnTo>
                      <a:pt x="145" y="208"/>
                    </a:lnTo>
                    <a:lnTo>
                      <a:pt x="121" y="208"/>
                    </a:lnTo>
                    <a:lnTo>
                      <a:pt x="95" y="208"/>
                    </a:lnTo>
                    <a:lnTo>
                      <a:pt x="121" y="48"/>
                    </a:lnTo>
                    <a:close/>
                    <a:moveTo>
                      <a:pt x="91" y="230"/>
                    </a:moveTo>
                    <a:lnTo>
                      <a:pt x="121" y="230"/>
                    </a:lnTo>
                    <a:lnTo>
                      <a:pt x="149" y="230"/>
                    </a:lnTo>
                    <a:lnTo>
                      <a:pt x="175" y="285"/>
                    </a:lnTo>
                    <a:lnTo>
                      <a:pt x="121" y="285"/>
                    </a:lnTo>
                    <a:lnTo>
                      <a:pt x="67" y="285"/>
                    </a:lnTo>
                    <a:lnTo>
                      <a:pt x="91" y="230"/>
                    </a:lnTo>
                    <a:close/>
                    <a:moveTo>
                      <a:pt x="121" y="363"/>
                    </a:moveTo>
                    <a:lnTo>
                      <a:pt x="34" y="363"/>
                    </a:lnTo>
                    <a:lnTo>
                      <a:pt x="34" y="361"/>
                    </a:lnTo>
                    <a:lnTo>
                      <a:pt x="38" y="357"/>
                    </a:lnTo>
                    <a:lnTo>
                      <a:pt x="40" y="353"/>
                    </a:lnTo>
                    <a:lnTo>
                      <a:pt x="42" y="351"/>
                    </a:lnTo>
                    <a:lnTo>
                      <a:pt x="46" y="347"/>
                    </a:lnTo>
                    <a:lnTo>
                      <a:pt x="50" y="343"/>
                    </a:lnTo>
                    <a:lnTo>
                      <a:pt x="54" y="339"/>
                    </a:lnTo>
                    <a:lnTo>
                      <a:pt x="60" y="335"/>
                    </a:lnTo>
                    <a:lnTo>
                      <a:pt x="69" y="331"/>
                    </a:lnTo>
                    <a:lnTo>
                      <a:pt x="77" y="329"/>
                    </a:lnTo>
                    <a:lnTo>
                      <a:pt x="85" y="325"/>
                    </a:lnTo>
                    <a:lnTo>
                      <a:pt x="91" y="325"/>
                    </a:lnTo>
                    <a:lnTo>
                      <a:pt x="95" y="325"/>
                    </a:lnTo>
                    <a:lnTo>
                      <a:pt x="101" y="323"/>
                    </a:lnTo>
                    <a:lnTo>
                      <a:pt x="107" y="323"/>
                    </a:lnTo>
                    <a:lnTo>
                      <a:pt x="113" y="323"/>
                    </a:lnTo>
                    <a:lnTo>
                      <a:pt x="121" y="323"/>
                    </a:lnTo>
                    <a:lnTo>
                      <a:pt x="127" y="323"/>
                    </a:lnTo>
                    <a:lnTo>
                      <a:pt x="133" y="323"/>
                    </a:lnTo>
                    <a:lnTo>
                      <a:pt x="139" y="323"/>
                    </a:lnTo>
                    <a:lnTo>
                      <a:pt x="145" y="325"/>
                    </a:lnTo>
                    <a:lnTo>
                      <a:pt x="151" y="325"/>
                    </a:lnTo>
                    <a:lnTo>
                      <a:pt x="155" y="325"/>
                    </a:lnTo>
                    <a:lnTo>
                      <a:pt x="165" y="329"/>
                    </a:lnTo>
                    <a:lnTo>
                      <a:pt x="173" y="331"/>
                    </a:lnTo>
                    <a:lnTo>
                      <a:pt x="179" y="335"/>
                    </a:lnTo>
                    <a:lnTo>
                      <a:pt x="185" y="339"/>
                    </a:lnTo>
                    <a:lnTo>
                      <a:pt x="191" y="343"/>
                    </a:lnTo>
                    <a:lnTo>
                      <a:pt x="195" y="347"/>
                    </a:lnTo>
                    <a:lnTo>
                      <a:pt x="197" y="351"/>
                    </a:lnTo>
                    <a:lnTo>
                      <a:pt x="201" y="357"/>
                    </a:lnTo>
                    <a:lnTo>
                      <a:pt x="205" y="361"/>
                    </a:lnTo>
                    <a:lnTo>
                      <a:pt x="205" y="363"/>
                    </a:lnTo>
                    <a:lnTo>
                      <a:pt x="121" y="363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3" name="Freeform 191"/>
              <p:cNvSpPr>
                <a:spLocks/>
              </p:cNvSpPr>
              <p:nvPr/>
            </p:nvSpPr>
            <p:spPr bwMode="auto">
              <a:xfrm>
                <a:off x="2320" y="1321"/>
                <a:ext cx="20" cy="104"/>
              </a:xfrm>
              <a:custGeom>
                <a:avLst/>
                <a:gdLst>
                  <a:gd name="T0" fmla="*/ 327680 w 10"/>
                  <a:gd name="T1" fmla="*/ 32768 h 52"/>
                  <a:gd name="T2" fmla="*/ 294912 w 10"/>
                  <a:gd name="T3" fmla="*/ 131072 h 52"/>
                  <a:gd name="T4" fmla="*/ 262144 w 10"/>
                  <a:gd name="T5" fmla="*/ 262144 h 52"/>
                  <a:gd name="T6" fmla="*/ 196608 w 10"/>
                  <a:gd name="T7" fmla="*/ 557056 h 52"/>
                  <a:gd name="T8" fmla="*/ 163840 w 10"/>
                  <a:gd name="T9" fmla="*/ 851968 h 52"/>
                  <a:gd name="T10" fmla="*/ 163840 w 10"/>
                  <a:gd name="T11" fmla="*/ 1114112 h 52"/>
                  <a:gd name="T12" fmla="*/ 229376 w 10"/>
                  <a:gd name="T13" fmla="*/ 1376256 h 52"/>
                  <a:gd name="T14" fmla="*/ 294912 w 10"/>
                  <a:gd name="T15" fmla="*/ 1540096 h 52"/>
                  <a:gd name="T16" fmla="*/ 327680 w 10"/>
                  <a:gd name="T17" fmla="*/ 1638400 h 52"/>
                  <a:gd name="T18" fmla="*/ 294912 w 10"/>
                  <a:gd name="T19" fmla="*/ 1671168 h 52"/>
                  <a:gd name="T20" fmla="*/ 294912 w 10"/>
                  <a:gd name="T21" fmla="*/ 1703936 h 52"/>
                  <a:gd name="T22" fmla="*/ 229376 w 10"/>
                  <a:gd name="T23" fmla="*/ 1638400 h 52"/>
                  <a:gd name="T24" fmla="*/ 163840 w 10"/>
                  <a:gd name="T25" fmla="*/ 1540096 h 52"/>
                  <a:gd name="T26" fmla="*/ 32768 w 10"/>
                  <a:gd name="T27" fmla="*/ 1212416 h 52"/>
                  <a:gd name="T28" fmla="*/ 0 w 10"/>
                  <a:gd name="T29" fmla="*/ 851968 h 52"/>
                  <a:gd name="T30" fmla="*/ 32768 w 10"/>
                  <a:gd name="T31" fmla="*/ 491520 h 52"/>
                  <a:gd name="T32" fmla="*/ 163840 w 10"/>
                  <a:gd name="T33" fmla="*/ 196608 h 52"/>
                  <a:gd name="T34" fmla="*/ 229376 w 10"/>
                  <a:gd name="T35" fmla="*/ 65536 h 52"/>
                  <a:gd name="T36" fmla="*/ 294912 w 10"/>
                  <a:gd name="T37" fmla="*/ 0 h 52"/>
                  <a:gd name="T38" fmla="*/ 327680 w 10"/>
                  <a:gd name="T39" fmla="*/ 0 h 52"/>
                  <a:gd name="T40" fmla="*/ 327680 w 10"/>
                  <a:gd name="T41" fmla="*/ 32768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10" y="1"/>
                    </a:moveTo>
                    <a:cubicBezTo>
                      <a:pt x="10" y="2"/>
                      <a:pt x="10" y="3"/>
                      <a:pt x="9" y="4"/>
                    </a:cubicBezTo>
                    <a:cubicBezTo>
                      <a:pt x="9" y="6"/>
                      <a:pt x="8" y="7"/>
                      <a:pt x="8" y="8"/>
                    </a:cubicBezTo>
                    <a:cubicBezTo>
                      <a:pt x="7" y="11"/>
                      <a:pt x="6" y="14"/>
                      <a:pt x="6" y="17"/>
                    </a:cubicBezTo>
                    <a:cubicBezTo>
                      <a:pt x="5" y="20"/>
                      <a:pt x="5" y="23"/>
                      <a:pt x="5" y="26"/>
                    </a:cubicBezTo>
                    <a:cubicBezTo>
                      <a:pt x="5" y="28"/>
                      <a:pt x="5" y="31"/>
                      <a:pt x="5" y="34"/>
                    </a:cubicBezTo>
                    <a:cubicBezTo>
                      <a:pt x="6" y="36"/>
                      <a:pt x="6" y="39"/>
                      <a:pt x="7" y="42"/>
                    </a:cubicBezTo>
                    <a:cubicBezTo>
                      <a:pt x="7" y="43"/>
                      <a:pt x="8" y="45"/>
                      <a:pt x="9" y="47"/>
                    </a:cubicBezTo>
                    <a:cubicBezTo>
                      <a:pt x="9" y="48"/>
                      <a:pt x="10" y="50"/>
                      <a:pt x="10" y="50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8" y="52"/>
                      <a:pt x="8" y="51"/>
                      <a:pt x="7" y="50"/>
                    </a:cubicBezTo>
                    <a:cubicBezTo>
                      <a:pt x="6" y="50"/>
                      <a:pt x="6" y="49"/>
                      <a:pt x="5" y="47"/>
                    </a:cubicBezTo>
                    <a:cubicBezTo>
                      <a:pt x="3" y="44"/>
                      <a:pt x="2" y="40"/>
                      <a:pt x="1" y="37"/>
                    </a:cubicBezTo>
                    <a:cubicBezTo>
                      <a:pt x="1" y="33"/>
                      <a:pt x="0" y="30"/>
                      <a:pt x="0" y="26"/>
                    </a:cubicBezTo>
                    <a:cubicBezTo>
                      <a:pt x="0" y="22"/>
                      <a:pt x="1" y="19"/>
                      <a:pt x="1" y="15"/>
                    </a:cubicBezTo>
                    <a:cubicBezTo>
                      <a:pt x="2" y="12"/>
                      <a:pt x="3" y="9"/>
                      <a:pt x="5" y="6"/>
                    </a:cubicBezTo>
                    <a:cubicBezTo>
                      <a:pt x="6" y="4"/>
                      <a:pt x="6" y="2"/>
                      <a:pt x="7" y="2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4" name="Freeform 192"/>
              <p:cNvSpPr>
                <a:spLocks/>
              </p:cNvSpPr>
              <p:nvPr/>
            </p:nvSpPr>
            <p:spPr bwMode="auto">
              <a:xfrm>
                <a:off x="2362" y="1331"/>
                <a:ext cx="18" cy="82"/>
              </a:xfrm>
              <a:custGeom>
                <a:avLst/>
                <a:gdLst>
                  <a:gd name="T0" fmla="*/ 294912 w 9"/>
                  <a:gd name="T1" fmla="*/ 65536 h 41"/>
                  <a:gd name="T2" fmla="*/ 262144 w 9"/>
                  <a:gd name="T3" fmla="*/ 131072 h 41"/>
                  <a:gd name="T4" fmla="*/ 229376 w 9"/>
                  <a:gd name="T5" fmla="*/ 229376 h 41"/>
                  <a:gd name="T6" fmla="*/ 163840 w 9"/>
                  <a:gd name="T7" fmla="*/ 458752 h 41"/>
                  <a:gd name="T8" fmla="*/ 131072 w 9"/>
                  <a:gd name="T9" fmla="*/ 688128 h 41"/>
                  <a:gd name="T10" fmla="*/ 163840 w 9"/>
                  <a:gd name="T11" fmla="*/ 884736 h 41"/>
                  <a:gd name="T12" fmla="*/ 196608 w 9"/>
                  <a:gd name="T13" fmla="*/ 1081344 h 41"/>
                  <a:gd name="T14" fmla="*/ 229376 w 9"/>
                  <a:gd name="T15" fmla="*/ 1212416 h 41"/>
                  <a:gd name="T16" fmla="*/ 262144 w 9"/>
                  <a:gd name="T17" fmla="*/ 1310720 h 41"/>
                  <a:gd name="T18" fmla="*/ 262144 w 9"/>
                  <a:gd name="T19" fmla="*/ 1343488 h 41"/>
                  <a:gd name="T20" fmla="*/ 229376 w 9"/>
                  <a:gd name="T21" fmla="*/ 1343488 h 41"/>
                  <a:gd name="T22" fmla="*/ 196608 w 9"/>
                  <a:gd name="T23" fmla="*/ 1310720 h 41"/>
                  <a:gd name="T24" fmla="*/ 131072 w 9"/>
                  <a:gd name="T25" fmla="*/ 1245184 h 41"/>
                  <a:gd name="T26" fmla="*/ 32768 w 9"/>
                  <a:gd name="T27" fmla="*/ 950272 h 41"/>
                  <a:gd name="T28" fmla="*/ 32768 w 9"/>
                  <a:gd name="T29" fmla="*/ 688128 h 41"/>
                  <a:gd name="T30" fmla="*/ 32768 w 9"/>
                  <a:gd name="T31" fmla="*/ 393216 h 41"/>
                  <a:gd name="T32" fmla="*/ 131072 w 9"/>
                  <a:gd name="T33" fmla="*/ 163840 h 41"/>
                  <a:gd name="T34" fmla="*/ 196608 w 9"/>
                  <a:gd name="T35" fmla="*/ 65536 h 41"/>
                  <a:gd name="T36" fmla="*/ 262144 w 9"/>
                  <a:gd name="T37" fmla="*/ 0 h 41"/>
                  <a:gd name="T38" fmla="*/ 262144 w 9"/>
                  <a:gd name="T39" fmla="*/ 32768 h 41"/>
                  <a:gd name="T40" fmla="*/ 294912 w 9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"/>
                  <a:gd name="T64" fmla="*/ 0 h 41"/>
                  <a:gd name="T65" fmla="*/ 9 w 9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" h="41">
                    <a:moveTo>
                      <a:pt x="9" y="2"/>
                    </a:moveTo>
                    <a:cubicBezTo>
                      <a:pt x="9" y="2"/>
                      <a:pt x="8" y="3"/>
                      <a:pt x="8" y="4"/>
                    </a:cubicBezTo>
                    <a:cubicBezTo>
                      <a:pt x="7" y="5"/>
                      <a:pt x="7" y="6"/>
                      <a:pt x="7" y="7"/>
                    </a:cubicBezTo>
                    <a:cubicBezTo>
                      <a:pt x="6" y="9"/>
                      <a:pt x="5" y="12"/>
                      <a:pt x="5" y="14"/>
                    </a:cubicBezTo>
                    <a:cubicBezTo>
                      <a:pt x="5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5" y="27"/>
                    </a:cubicBezTo>
                    <a:cubicBezTo>
                      <a:pt x="5" y="29"/>
                      <a:pt x="5" y="31"/>
                      <a:pt x="6" y="33"/>
                    </a:cubicBezTo>
                    <a:cubicBezTo>
                      <a:pt x="6" y="34"/>
                      <a:pt x="7" y="36"/>
                      <a:pt x="7" y="37"/>
                    </a:cubicBezTo>
                    <a:cubicBezTo>
                      <a:pt x="8" y="39"/>
                      <a:pt x="8" y="39"/>
                      <a:pt x="8" y="40"/>
                    </a:cubicBezTo>
                    <a:cubicBezTo>
                      <a:pt x="8" y="40"/>
                      <a:pt x="8" y="41"/>
                      <a:pt x="8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1"/>
                      <a:pt x="7" y="41"/>
                      <a:pt x="6" y="40"/>
                    </a:cubicBezTo>
                    <a:cubicBezTo>
                      <a:pt x="6" y="40"/>
                      <a:pt x="5" y="39"/>
                      <a:pt x="4" y="38"/>
                    </a:cubicBezTo>
                    <a:cubicBezTo>
                      <a:pt x="3" y="35"/>
                      <a:pt x="2" y="32"/>
                      <a:pt x="1" y="29"/>
                    </a:cubicBezTo>
                    <a:cubicBezTo>
                      <a:pt x="1" y="27"/>
                      <a:pt x="0" y="24"/>
                      <a:pt x="1" y="21"/>
                    </a:cubicBezTo>
                    <a:cubicBezTo>
                      <a:pt x="1" y="18"/>
                      <a:pt x="1" y="15"/>
                      <a:pt x="1" y="12"/>
                    </a:cubicBezTo>
                    <a:cubicBezTo>
                      <a:pt x="2" y="10"/>
                      <a:pt x="3" y="7"/>
                      <a:pt x="4" y="5"/>
                    </a:cubicBezTo>
                    <a:cubicBezTo>
                      <a:pt x="5" y="3"/>
                      <a:pt x="6" y="2"/>
                      <a:pt x="6" y="2"/>
                    </a:cubicBezTo>
                    <a:cubicBezTo>
                      <a:pt x="7" y="1"/>
                      <a:pt x="7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5" name="Freeform 193"/>
              <p:cNvSpPr>
                <a:spLocks/>
              </p:cNvSpPr>
              <p:nvPr/>
            </p:nvSpPr>
            <p:spPr bwMode="auto">
              <a:xfrm>
                <a:off x="2404" y="1343"/>
                <a:ext cx="15" cy="62"/>
              </a:xfrm>
              <a:custGeom>
                <a:avLst/>
                <a:gdLst>
                  <a:gd name="T0" fmla="*/ 646819 w 7"/>
                  <a:gd name="T1" fmla="*/ 0 h 31"/>
                  <a:gd name="T2" fmla="*/ 562927 w 7"/>
                  <a:gd name="T3" fmla="*/ 65536 h 31"/>
                  <a:gd name="T4" fmla="*/ 562927 w 7"/>
                  <a:gd name="T5" fmla="*/ 131072 h 31"/>
                  <a:gd name="T6" fmla="*/ 385903 w 7"/>
                  <a:gd name="T7" fmla="*/ 327680 h 31"/>
                  <a:gd name="T8" fmla="*/ 262699 w 7"/>
                  <a:gd name="T9" fmla="*/ 491520 h 31"/>
                  <a:gd name="T10" fmla="*/ 385903 w 7"/>
                  <a:gd name="T11" fmla="*/ 655360 h 31"/>
                  <a:gd name="T12" fmla="*/ 477381 w 7"/>
                  <a:gd name="T13" fmla="*/ 819200 h 31"/>
                  <a:gd name="T14" fmla="*/ 562927 w 7"/>
                  <a:gd name="T15" fmla="*/ 884736 h 31"/>
                  <a:gd name="T16" fmla="*/ 562927 w 7"/>
                  <a:gd name="T17" fmla="*/ 983040 h 31"/>
                  <a:gd name="T18" fmla="*/ 562927 w 7"/>
                  <a:gd name="T19" fmla="*/ 983040 h 31"/>
                  <a:gd name="T20" fmla="*/ 562927 w 7"/>
                  <a:gd name="T21" fmla="*/ 1015808 h 31"/>
                  <a:gd name="T22" fmla="*/ 477381 w 7"/>
                  <a:gd name="T23" fmla="*/ 983040 h 31"/>
                  <a:gd name="T24" fmla="*/ 262699 w 7"/>
                  <a:gd name="T25" fmla="*/ 917504 h 31"/>
                  <a:gd name="T26" fmla="*/ 84041 w 7"/>
                  <a:gd name="T27" fmla="*/ 720896 h 31"/>
                  <a:gd name="T28" fmla="*/ 0 w 7"/>
                  <a:gd name="T29" fmla="*/ 491520 h 31"/>
                  <a:gd name="T30" fmla="*/ 84041 w 7"/>
                  <a:gd name="T31" fmla="*/ 294912 h 31"/>
                  <a:gd name="T32" fmla="*/ 262699 w 7"/>
                  <a:gd name="T33" fmla="*/ 98304 h 31"/>
                  <a:gd name="T34" fmla="*/ 477381 w 7"/>
                  <a:gd name="T35" fmla="*/ 32768 h 31"/>
                  <a:gd name="T36" fmla="*/ 562927 w 7"/>
                  <a:gd name="T37" fmla="*/ 0 h 31"/>
                  <a:gd name="T38" fmla="*/ 646819 w 7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"/>
                  <a:gd name="T61" fmla="*/ 0 h 31"/>
                  <a:gd name="T62" fmla="*/ 7 w 7"/>
                  <a:gd name="T63" fmla="*/ 31 h 3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" h="31">
                    <a:moveTo>
                      <a:pt x="7" y="0"/>
                    </a:moveTo>
                    <a:cubicBezTo>
                      <a:pt x="7" y="1"/>
                      <a:pt x="7" y="1"/>
                      <a:pt x="6" y="2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5" y="6"/>
                      <a:pt x="4" y="8"/>
                      <a:pt x="4" y="10"/>
                    </a:cubicBezTo>
                    <a:cubicBezTo>
                      <a:pt x="4" y="11"/>
                      <a:pt x="3" y="13"/>
                      <a:pt x="3" y="15"/>
                    </a:cubicBezTo>
                    <a:cubicBezTo>
                      <a:pt x="3" y="17"/>
                      <a:pt x="3" y="18"/>
                      <a:pt x="4" y="20"/>
                    </a:cubicBezTo>
                    <a:cubicBezTo>
                      <a:pt x="4" y="21"/>
                      <a:pt x="4" y="23"/>
                      <a:pt x="5" y="25"/>
                    </a:cubicBezTo>
                    <a:cubicBezTo>
                      <a:pt x="5" y="25"/>
                      <a:pt x="5" y="26"/>
                      <a:pt x="6" y="27"/>
                    </a:cubicBezTo>
                    <a:cubicBezTo>
                      <a:pt x="6" y="29"/>
                      <a:pt x="6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0"/>
                      <a:pt x="5" y="30"/>
                      <a:pt x="5" y="30"/>
                    </a:cubicBezTo>
                    <a:cubicBezTo>
                      <a:pt x="4" y="29"/>
                      <a:pt x="4" y="29"/>
                      <a:pt x="3" y="28"/>
                    </a:cubicBezTo>
                    <a:cubicBezTo>
                      <a:pt x="2" y="26"/>
                      <a:pt x="2" y="24"/>
                      <a:pt x="1" y="22"/>
                    </a:cubicBezTo>
                    <a:cubicBezTo>
                      <a:pt x="1" y="20"/>
                      <a:pt x="0" y="17"/>
                      <a:pt x="0" y="15"/>
                    </a:cubicBezTo>
                    <a:cubicBezTo>
                      <a:pt x="0" y="13"/>
                      <a:pt x="1" y="11"/>
                      <a:pt x="1" y="9"/>
                    </a:cubicBezTo>
                    <a:cubicBezTo>
                      <a:pt x="2" y="7"/>
                      <a:pt x="2" y="5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6" name="Freeform 194"/>
              <p:cNvSpPr>
                <a:spLocks/>
              </p:cNvSpPr>
              <p:nvPr/>
            </p:nvSpPr>
            <p:spPr bwMode="auto">
              <a:xfrm>
                <a:off x="2595" y="1321"/>
                <a:ext cx="20" cy="104"/>
              </a:xfrm>
              <a:custGeom>
                <a:avLst/>
                <a:gdLst>
                  <a:gd name="T0" fmla="*/ 0 w 10"/>
                  <a:gd name="T1" fmla="*/ 32768 h 52"/>
                  <a:gd name="T2" fmla="*/ 32768 w 10"/>
                  <a:gd name="T3" fmla="*/ 131072 h 52"/>
                  <a:gd name="T4" fmla="*/ 65536 w 10"/>
                  <a:gd name="T5" fmla="*/ 262144 h 52"/>
                  <a:gd name="T6" fmla="*/ 131072 w 10"/>
                  <a:gd name="T7" fmla="*/ 557056 h 52"/>
                  <a:gd name="T8" fmla="*/ 163840 w 10"/>
                  <a:gd name="T9" fmla="*/ 851968 h 52"/>
                  <a:gd name="T10" fmla="*/ 163840 w 10"/>
                  <a:gd name="T11" fmla="*/ 1114112 h 52"/>
                  <a:gd name="T12" fmla="*/ 98304 w 10"/>
                  <a:gd name="T13" fmla="*/ 1376256 h 52"/>
                  <a:gd name="T14" fmla="*/ 32768 w 10"/>
                  <a:gd name="T15" fmla="*/ 1540096 h 52"/>
                  <a:gd name="T16" fmla="*/ 0 w 10"/>
                  <a:gd name="T17" fmla="*/ 1638400 h 52"/>
                  <a:gd name="T18" fmla="*/ 32768 w 10"/>
                  <a:gd name="T19" fmla="*/ 1671168 h 52"/>
                  <a:gd name="T20" fmla="*/ 32768 w 10"/>
                  <a:gd name="T21" fmla="*/ 1703936 h 52"/>
                  <a:gd name="T22" fmla="*/ 98304 w 10"/>
                  <a:gd name="T23" fmla="*/ 1638400 h 52"/>
                  <a:gd name="T24" fmla="*/ 163840 w 10"/>
                  <a:gd name="T25" fmla="*/ 1540096 h 52"/>
                  <a:gd name="T26" fmla="*/ 294912 w 10"/>
                  <a:gd name="T27" fmla="*/ 1212416 h 52"/>
                  <a:gd name="T28" fmla="*/ 327680 w 10"/>
                  <a:gd name="T29" fmla="*/ 851968 h 52"/>
                  <a:gd name="T30" fmla="*/ 294912 w 10"/>
                  <a:gd name="T31" fmla="*/ 491520 h 52"/>
                  <a:gd name="T32" fmla="*/ 163840 w 10"/>
                  <a:gd name="T33" fmla="*/ 196608 h 52"/>
                  <a:gd name="T34" fmla="*/ 98304 w 10"/>
                  <a:gd name="T35" fmla="*/ 65536 h 52"/>
                  <a:gd name="T36" fmla="*/ 32768 w 10"/>
                  <a:gd name="T37" fmla="*/ 0 h 52"/>
                  <a:gd name="T38" fmla="*/ 0 w 10"/>
                  <a:gd name="T39" fmla="*/ 0 h 52"/>
                  <a:gd name="T40" fmla="*/ 0 w 10"/>
                  <a:gd name="T41" fmla="*/ 32768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0" y="1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6"/>
                      <a:pt x="2" y="7"/>
                      <a:pt x="2" y="8"/>
                    </a:cubicBezTo>
                    <a:cubicBezTo>
                      <a:pt x="3" y="11"/>
                      <a:pt x="4" y="14"/>
                      <a:pt x="4" y="17"/>
                    </a:cubicBezTo>
                    <a:cubicBezTo>
                      <a:pt x="5" y="20"/>
                      <a:pt x="5" y="23"/>
                      <a:pt x="5" y="26"/>
                    </a:cubicBezTo>
                    <a:cubicBezTo>
                      <a:pt x="5" y="28"/>
                      <a:pt x="5" y="31"/>
                      <a:pt x="5" y="34"/>
                    </a:cubicBezTo>
                    <a:cubicBezTo>
                      <a:pt x="4" y="36"/>
                      <a:pt x="4" y="39"/>
                      <a:pt x="3" y="42"/>
                    </a:cubicBezTo>
                    <a:cubicBezTo>
                      <a:pt x="3" y="43"/>
                      <a:pt x="2" y="45"/>
                      <a:pt x="1" y="47"/>
                    </a:cubicBezTo>
                    <a:cubicBezTo>
                      <a:pt x="1" y="48"/>
                      <a:pt x="0" y="50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2" y="52"/>
                      <a:pt x="2" y="51"/>
                      <a:pt x="3" y="50"/>
                    </a:cubicBezTo>
                    <a:cubicBezTo>
                      <a:pt x="4" y="50"/>
                      <a:pt x="4" y="49"/>
                      <a:pt x="5" y="47"/>
                    </a:cubicBezTo>
                    <a:cubicBezTo>
                      <a:pt x="7" y="44"/>
                      <a:pt x="8" y="40"/>
                      <a:pt x="9" y="37"/>
                    </a:cubicBezTo>
                    <a:cubicBezTo>
                      <a:pt x="10" y="33"/>
                      <a:pt x="10" y="30"/>
                      <a:pt x="10" y="26"/>
                    </a:cubicBezTo>
                    <a:cubicBezTo>
                      <a:pt x="10" y="22"/>
                      <a:pt x="9" y="19"/>
                      <a:pt x="9" y="15"/>
                    </a:cubicBezTo>
                    <a:cubicBezTo>
                      <a:pt x="8" y="12"/>
                      <a:pt x="7" y="9"/>
                      <a:pt x="5" y="6"/>
                    </a:cubicBezTo>
                    <a:cubicBezTo>
                      <a:pt x="4" y="4"/>
                      <a:pt x="4" y="2"/>
                      <a:pt x="3" y="2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7" name="Freeform 195"/>
              <p:cNvSpPr>
                <a:spLocks/>
              </p:cNvSpPr>
              <p:nvPr/>
            </p:nvSpPr>
            <p:spPr bwMode="auto">
              <a:xfrm>
                <a:off x="2555" y="1331"/>
                <a:ext cx="18" cy="82"/>
              </a:xfrm>
              <a:custGeom>
                <a:avLst/>
                <a:gdLst>
                  <a:gd name="T0" fmla="*/ 0 w 9"/>
                  <a:gd name="T1" fmla="*/ 65536 h 41"/>
                  <a:gd name="T2" fmla="*/ 32768 w 9"/>
                  <a:gd name="T3" fmla="*/ 131072 h 41"/>
                  <a:gd name="T4" fmla="*/ 65536 w 9"/>
                  <a:gd name="T5" fmla="*/ 229376 h 41"/>
                  <a:gd name="T6" fmla="*/ 131072 w 9"/>
                  <a:gd name="T7" fmla="*/ 458752 h 41"/>
                  <a:gd name="T8" fmla="*/ 163840 w 9"/>
                  <a:gd name="T9" fmla="*/ 688128 h 41"/>
                  <a:gd name="T10" fmla="*/ 131072 w 9"/>
                  <a:gd name="T11" fmla="*/ 884736 h 41"/>
                  <a:gd name="T12" fmla="*/ 98304 w 9"/>
                  <a:gd name="T13" fmla="*/ 1081344 h 41"/>
                  <a:gd name="T14" fmla="*/ 65536 w 9"/>
                  <a:gd name="T15" fmla="*/ 1212416 h 41"/>
                  <a:gd name="T16" fmla="*/ 32768 w 9"/>
                  <a:gd name="T17" fmla="*/ 1310720 h 41"/>
                  <a:gd name="T18" fmla="*/ 32768 w 9"/>
                  <a:gd name="T19" fmla="*/ 1343488 h 41"/>
                  <a:gd name="T20" fmla="*/ 65536 w 9"/>
                  <a:gd name="T21" fmla="*/ 1343488 h 41"/>
                  <a:gd name="T22" fmla="*/ 98304 w 9"/>
                  <a:gd name="T23" fmla="*/ 1310720 h 41"/>
                  <a:gd name="T24" fmla="*/ 163840 w 9"/>
                  <a:gd name="T25" fmla="*/ 1245184 h 41"/>
                  <a:gd name="T26" fmla="*/ 262144 w 9"/>
                  <a:gd name="T27" fmla="*/ 950272 h 41"/>
                  <a:gd name="T28" fmla="*/ 294912 w 9"/>
                  <a:gd name="T29" fmla="*/ 688128 h 41"/>
                  <a:gd name="T30" fmla="*/ 262144 w 9"/>
                  <a:gd name="T31" fmla="*/ 393216 h 41"/>
                  <a:gd name="T32" fmla="*/ 163840 w 9"/>
                  <a:gd name="T33" fmla="*/ 163840 h 41"/>
                  <a:gd name="T34" fmla="*/ 98304 w 9"/>
                  <a:gd name="T35" fmla="*/ 65536 h 41"/>
                  <a:gd name="T36" fmla="*/ 32768 w 9"/>
                  <a:gd name="T37" fmla="*/ 0 h 41"/>
                  <a:gd name="T38" fmla="*/ 32768 w 9"/>
                  <a:gd name="T39" fmla="*/ 32768 h 41"/>
                  <a:gd name="T40" fmla="*/ 0 w 9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"/>
                  <a:gd name="T64" fmla="*/ 0 h 41"/>
                  <a:gd name="T65" fmla="*/ 9 w 9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" h="41">
                    <a:moveTo>
                      <a:pt x="0" y="2"/>
                    </a:moveTo>
                    <a:cubicBezTo>
                      <a:pt x="0" y="2"/>
                      <a:pt x="1" y="3"/>
                      <a:pt x="1" y="4"/>
                    </a:cubicBezTo>
                    <a:cubicBezTo>
                      <a:pt x="2" y="5"/>
                      <a:pt x="2" y="6"/>
                      <a:pt x="2" y="7"/>
                    </a:cubicBezTo>
                    <a:cubicBezTo>
                      <a:pt x="3" y="9"/>
                      <a:pt x="4" y="12"/>
                      <a:pt x="4" y="14"/>
                    </a:cubicBezTo>
                    <a:cubicBezTo>
                      <a:pt x="5" y="16"/>
                      <a:pt x="5" y="18"/>
                      <a:pt x="5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4" y="29"/>
                      <a:pt x="4" y="31"/>
                      <a:pt x="3" y="33"/>
                    </a:cubicBezTo>
                    <a:cubicBezTo>
                      <a:pt x="3" y="34"/>
                      <a:pt x="2" y="36"/>
                      <a:pt x="2" y="37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1" y="40"/>
                      <a:pt x="1" y="41"/>
                      <a:pt x="1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3" y="41"/>
                      <a:pt x="3" y="40"/>
                    </a:cubicBezTo>
                    <a:cubicBezTo>
                      <a:pt x="3" y="40"/>
                      <a:pt x="4" y="39"/>
                      <a:pt x="5" y="38"/>
                    </a:cubicBezTo>
                    <a:cubicBezTo>
                      <a:pt x="6" y="35"/>
                      <a:pt x="7" y="32"/>
                      <a:pt x="8" y="29"/>
                    </a:cubicBezTo>
                    <a:cubicBezTo>
                      <a:pt x="8" y="27"/>
                      <a:pt x="9" y="24"/>
                      <a:pt x="9" y="21"/>
                    </a:cubicBezTo>
                    <a:cubicBezTo>
                      <a:pt x="9" y="18"/>
                      <a:pt x="8" y="15"/>
                      <a:pt x="8" y="12"/>
                    </a:cubicBezTo>
                    <a:cubicBezTo>
                      <a:pt x="7" y="10"/>
                      <a:pt x="6" y="7"/>
                      <a:pt x="5" y="5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8" name="Freeform 196"/>
              <p:cNvSpPr>
                <a:spLocks/>
              </p:cNvSpPr>
              <p:nvPr/>
            </p:nvSpPr>
            <p:spPr bwMode="auto">
              <a:xfrm>
                <a:off x="2517" y="1343"/>
                <a:ext cx="14" cy="62"/>
              </a:xfrm>
              <a:custGeom>
                <a:avLst/>
                <a:gdLst>
                  <a:gd name="T0" fmla="*/ 0 w 7"/>
                  <a:gd name="T1" fmla="*/ 0 h 31"/>
                  <a:gd name="T2" fmla="*/ 32768 w 7"/>
                  <a:gd name="T3" fmla="*/ 65536 h 31"/>
                  <a:gd name="T4" fmla="*/ 65536 w 7"/>
                  <a:gd name="T5" fmla="*/ 131072 h 31"/>
                  <a:gd name="T6" fmla="*/ 98304 w 7"/>
                  <a:gd name="T7" fmla="*/ 327680 h 31"/>
                  <a:gd name="T8" fmla="*/ 131072 w 7"/>
                  <a:gd name="T9" fmla="*/ 491520 h 31"/>
                  <a:gd name="T10" fmla="*/ 98304 w 7"/>
                  <a:gd name="T11" fmla="*/ 655360 h 31"/>
                  <a:gd name="T12" fmla="*/ 65536 w 7"/>
                  <a:gd name="T13" fmla="*/ 819200 h 31"/>
                  <a:gd name="T14" fmla="*/ 32768 w 7"/>
                  <a:gd name="T15" fmla="*/ 884736 h 31"/>
                  <a:gd name="T16" fmla="*/ 32768 w 7"/>
                  <a:gd name="T17" fmla="*/ 983040 h 31"/>
                  <a:gd name="T18" fmla="*/ 32768 w 7"/>
                  <a:gd name="T19" fmla="*/ 983040 h 31"/>
                  <a:gd name="T20" fmla="*/ 32768 w 7"/>
                  <a:gd name="T21" fmla="*/ 1015808 h 31"/>
                  <a:gd name="T22" fmla="*/ 65536 w 7"/>
                  <a:gd name="T23" fmla="*/ 983040 h 31"/>
                  <a:gd name="T24" fmla="*/ 131072 w 7"/>
                  <a:gd name="T25" fmla="*/ 917504 h 31"/>
                  <a:gd name="T26" fmla="*/ 196608 w 7"/>
                  <a:gd name="T27" fmla="*/ 720896 h 31"/>
                  <a:gd name="T28" fmla="*/ 229376 w 7"/>
                  <a:gd name="T29" fmla="*/ 491520 h 31"/>
                  <a:gd name="T30" fmla="*/ 196608 w 7"/>
                  <a:gd name="T31" fmla="*/ 294912 h 31"/>
                  <a:gd name="T32" fmla="*/ 131072 w 7"/>
                  <a:gd name="T33" fmla="*/ 98304 h 31"/>
                  <a:gd name="T34" fmla="*/ 65536 w 7"/>
                  <a:gd name="T35" fmla="*/ 32768 h 31"/>
                  <a:gd name="T36" fmla="*/ 32768 w 7"/>
                  <a:gd name="T37" fmla="*/ 0 h 31"/>
                  <a:gd name="T38" fmla="*/ 0 w 7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"/>
                  <a:gd name="T61" fmla="*/ 0 h 31"/>
                  <a:gd name="T62" fmla="*/ 7 w 7"/>
                  <a:gd name="T63" fmla="*/ 31 h 3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" h="31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6"/>
                      <a:pt x="3" y="8"/>
                      <a:pt x="3" y="10"/>
                    </a:cubicBezTo>
                    <a:cubicBezTo>
                      <a:pt x="3" y="11"/>
                      <a:pt x="4" y="13"/>
                      <a:pt x="4" y="15"/>
                    </a:cubicBezTo>
                    <a:cubicBezTo>
                      <a:pt x="4" y="17"/>
                      <a:pt x="4" y="18"/>
                      <a:pt x="3" y="20"/>
                    </a:cubicBezTo>
                    <a:cubicBezTo>
                      <a:pt x="3" y="21"/>
                      <a:pt x="3" y="23"/>
                      <a:pt x="2" y="25"/>
                    </a:cubicBezTo>
                    <a:cubicBezTo>
                      <a:pt x="2" y="25"/>
                      <a:pt x="2" y="26"/>
                      <a:pt x="1" y="27"/>
                    </a:cubicBezTo>
                    <a:cubicBezTo>
                      <a:pt x="1" y="29"/>
                      <a:pt x="1" y="29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0"/>
                      <a:pt x="2" y="30"/>
                      <a:pt x="2" y="30"/>
                    </a:cubicBezTo>
                    <a:cubicBezTo>
                      <a:pt x="3" y="29"/>
                      <a:pt x="3" y="29"/>
                      <a:pt x="4" y="28"/>
                    </a:cubicBezTo>
                    <a:cubicBezTo>
                      <a:pt x="5" y="26"/>
                      <a:pt x="5" y="24"/>
                      <a:pt x="6" y="22"/>
                    </a:cubicBezTo>
                    <a:cubicBezTo>
                      <a:pt x="7" y="20"/>
                      <a:pt x="7" y="17"/>
                      <a:pt x="7" y="15"/>
                    </a:cubicBezTo>
                    <a:cubicBezTo>
                      <a:pt x="7" y="13"/>
                      <a:pt x="6" y="11"/>
                      <a:pt x="6" y="9"/>
                    </a:cubicBezTo>
                    <a:cubicBezTo>
                      <a:pt x="5" y="7"/>
                      <a:pt x="5" y="5"/>
                      <a:pt x="4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38"/>
            <p:cNvGrpSpPr>
              <a:grpSpLocks/>
            </p:cNvGrpSpPr>
            <p:nvPr/>
          </p:nvGrpSpPr>
          <p:grpSpPr bwMode="auto">
            <a:xfrm>
              <a:off x="2690070" y="2601118"/>
              <a:ext cx="708081" cy="758375"/>
              <a:chOff x="624" y="1920"/>
              <a:chExt cx="432" cy="449"/>
            </a:xfrm>
          </p:grpSpPr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>
                <a:off x="672" y="1920"/>
                <a:ext cx="336" cy="288"/>
                <a:chOff x="2745" y="1685"/>
                <a:chExt cx="445" cy="282"/>
              </a:xfrm>
            </p:grpSpPr>
            <p:sp>
              <p:nvSpPr>
                <p:cNvPr id="2239" name="Rectangle 40"/>
                <p:cNvSpPr>
                  <a:spLocks noChangeArrowheads="1"/>
                </p:cNvSpPr>
                <p:nvPr/>
              </p:nvSpPr>
              <p:spPr bwMode="auto">
                <a:xfrm>
                  <a:off x="2745" y="1685"/>
                  <a:ext cx="445" cy="282"/>
                </a:xfrm>
                <a:prstGeom prst="rect">
                  <a:avLst/>
                </a:prstGeom>
                <a:solidFill>
                  <a:srgbClr val="F0C864"/>
                </a:soli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4" dir="b"/>
                </a:scene3d>
                <a:sp3d extrusionH="125400" prstMaterial="legacyPlastic">
                  <a:bevelT w="13500" h="13500" prst="angle"/>
                  <a:bevelB w="13500" h="13500" prst="angle"/>
                  <a:extrusionClr>
                    <a:srgbClr val="F4D78E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7" name="Group 41"/>
                <p:cNvGrpSpPr>
                  <a:grpSpLocks/>
                </p:cNvGrpSpPr>
                <p:nvPr/>
              </p:nvGrpSpPr>
              <p:grpSpPr bwMode="auto">
                <a:xfrm>
                  <a:off x="2789" y="1706"/>
                  <a:ext cx="358" cy="250"/>
                  <a:chOff x="4308" y="3349"/>
                  <a:chExt cx="298" cy="188"/>
                </a:xfrm>
              </p:grpSpPr>
              <p:sp>
                <p:nvSpPr>
                  <p:cNvPr id="2241" name="Freeform 42"/>
                  <p:cNvSpPr>
                    <a:spLocks/>
                  </p:cNvSpPr>
                  <p:nvPr/>
                </p:nvSpPr>
                <p:spPr bwMode="auto">
                  <a:xfrm>
                    <a:off x="4461" y="3445"/>
                    <a:ext cx="91" cy="92"/>
                  </a:xfrm>
                  <a:custGeom>
                    <a:avLst/>
                    <a:gdLst>
                      <a:gd name="T0" fmla="*/ 0 w 91"/>
                      <a:gd name="T1" fmla="*/ 92 h 92"/>
                      <a:gd name="T2" fmla="*/ 0 w 91"/>
                      <a:gd name="T3" fmla="*/ 92 h 92"/>
                      <a:gd name="T4" fmla="*/ 10 w 91"/>
                      <a:gd name="T5" fmla="*/ 91 h 92"/>
                      <a:gd name="T6" fmla="*/ 18 w 91"/>
                      <a:gd name="T7" fmla="*/ 90 h 92"/>
                      <a:gd name="T8" fmla="*/ 28 w 91"/>
                      <a:gd name="T9" fmla="*/ 87 h 92"/>
                      <a:gd name="T10" fmla="*/ 35 w 91"/>
                      <a:gd name="T11" fmla="*/ 84 h 92"/>
                      <a:gd name="T12" fmla="*/ 43 w 91"/>
                      <a:gd name="T13" fmla="*/ 80 h 92"/>
                      <a:gd name="T14" fmla="*/ 51 w 91"/>
                      <a:gd name="T15" fmla="*/ 76 h 92"/>
                      <a:gd name="T16" fmla="*/ 58 w 91"/>
                      <a:gd name="T17" fmla="*/ 71 h 92"/>
                      <a:gd name="T18" fmla="*/ 65 w 91"/>
                      <a:gd name="T19" fmla="*/ 64 h 92"/>
                      <a:gd name="T20" fmla="*/ 70 w 91"/>
                      <a:gd name="T21" fmla="*/ 58 h 92"/>
                      <a:gd name="T22" fmla="*/ 75 w 91"/>
                      <a:gd name="T23" fmla="*/ 50 h 92"/>
                      <a:gd name="T24" fmla="*/ 80 w 91"/>
                      <a:gd name="T25" fmla="*/ 43 h 92"/>
                      <a:gd name="T26" fmla="*/ 84 w 91"/>
                      <a:gd name="T27" fmla="*/ 36 h 92"/>
                      <a:gd name="T28" fmla="*/ 87 w 91"/>
                      <a:gd name="T29" fmla="*/ 27 h 92"/>
                      <a:gd name="T30" fmla="*/ 89 w 91"/>
                      <a:gd name="T31" fmla="*/ 19 h 92"/>
                      <a:gd name="T32" fmla="*/ 91 w 91"/>
                      <a:gd name="T33" fmla="*/ 9 h 92"/>
                      <a:gd name="T34" fmla="*/ 91 w 91"/>
                      <a:gd name="T35" fmla="*/ 0 h 92"/>
                      <a:gd name="T36" fmla="*/ 73 w 91"/>
                      <a:gd name="T37" fmla="*/ 0 h 92"/>
                      <a:gd name="T38" fmla="*/ 72 w 91"/>
                      <a:gd name="T39" fmla="*/ 7 h 92"/>
                      <a:gd name="T40" fmla="*/ 71 w 91"/>
                      <a:gd name="T41" fmla="*/ 15 h 92"/>
                      <a:gd name="T42" fmla="*/ 70 w 91"/>
                      <a:gd name="T43" fmla="*/ 22 h 92"/>
                      <a:gd name="T44" fmla="*/ 67 w 91"/>
                      <a:gd name="T45" fmla="*/ 28 h 92"/>
                      <a:gd name="T46" fmla="*/ 63 w 91"/>
                      <a:gd name="T47" fmla="*/ 35 h 92"/>
                      <a:gd name="T48" fmla="*/ 60 w 91"/>
                      <a:gd name="T49" fmla="*/ 41 h 92"/>
                      <a:gd name="T50" fmla="*/ 56 w 91"/>
                      <a:gd name="T51" fmla="*/ 46 h 92"/>
                      <a:gd name="T52" fmla="*/ 51 w 91"/>
                      <a:gd name="T53" fmla="*/ 52 h 92"/>
                      <a:gd name="T54" fmla="*/ 47 w 91"/>
                      <a:gd name="T55" fmla="*/ 56 h 92"/>
                      <a:gd name="T56" fmla="*/ 40 w 91"/>
                      <a:gd name="T57" fmla="*/ 60 h 92"/>
                      <a:gd name="T58" fmla="*/ 35 w 91"/>
                      <a:gd name="T59" fmla="*/ 64 h 92"/>
                      <a:gd name="T60" fmla="*/ 29 w 91"/>
                      <a:gd name="T61" fmla="*/ 67 h 92"/>
                      <a:gd name="T62" fmla="*/ 21 w 91"/>
                      <a:gd name="T63" fmla="*/ 69 h 92"/>
                      <a:gd name="T64" fmla="*/ 15 w 91"/>
                      <a:gd name="T65" fmla="*/ 72 h 92"/>
                      <a:gd name="T66" fmla="*/ 7 w 91"/>
                      <a:gd name="T67" fmla="*/ 73 h 92"/>
                      <a:gd name="T68" fmla="*/ 0 w 91"/>
                      <a:gd name="T69" fmla="*/ 73 h 92"/>
                      <a:gd name="T70" fmla="*/ 0 w 91"/>
                      <a:gd name="T71" fmla="*/ 73 h 92"/>
                      <a:gd name="T72" fmla="*/ 0 w 91"/>
                      <a:gd name="T73" fmla="*/ 92 h 92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2"/>
                      <a:gd name="T113" fmla="*/ 91 w 91"/>
                      <a:gd name="T114" fmla="*/ 92 h 92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2">
                        <a:moveTo>
                          <a:pt x="0" y="92"/>
                        </a:moveTo>
                        <a:lnTo>
                          <a:pt x="0" y="92"/>
                        </a:lnTo>
                        <a:lnTo>
                          <a:pt x="10" y="91"/>
                        </a:lnTo>
                        <a:lnTo>
                          <a:pt x="18" y="90"/>
                        </a:lnTo>
                        <a:lnTo>
                          <a:pt x="28" y="87"/>
                        </a:lnTo>
                        <a:lnTo>
                          <a:pt x="35" y="84"/>
                        </a:lnTo>
                        <a:lnTo>
                          <a:pt x="43" y="80"/>
                        </a:lnTo>
                        <a:lnTo>
                          <a:pt x="51" y="76"/>
                        </a:lnTo>
                        <a:lnTo>
                          <a:pt x="58" y="71"/>
                        </a:lnTo>
                        <a:lnTo>
                          <a:pt x="65" y="64"/>
                        </a:lnTo>
                        <a:lnTo>
                          <a:pt x="70" y="58"/>
                        </a:lnTo>
                        <a:lnTo>
                          <a:pt x="75" y="50"/>
                        </a:lnTo>
                        <a:lnTo>
                          <a:pt x="80" y="43"/>
                        </a:lnTo>
                        <a:lnTo>
                          <a:pt x="84" y="36"/>
                        </a:lnTo>
                        <a:lnTo>
                          <a:pt x="87" y="27"/>
                        </a:lnTo>
                        <a:lnTo>
                          <a:pt x="89" y="19"/>
                        </a:lnTo>
                        <a:lnTo>
                          <a:pt x="91" y="9"/>
                        </a:lnTo>
                        <a:lnTo>
                          <a:pt x="91" y="0"/>
                        </a:lnTo>
                        <a:lnTo>
                          <a:pt x="73" y="0"/>
                        </a:lnTo>
                        <a:lnTo>
                          <a:pt x="72" y="7"/>
                        </a:lnTo>
                        <a:lnTo>
                          <a:pt x="71" y="15"/>
                        </a:lnTo>
                        <a:lnTo>
                          <a:pt x="70" y="22"/>
                        </a:lnTo>
                        <a:lnTo>
                          <a:pt x="67" y="28"/>
                        </a:lnTo>
                        <a:lnTo>
                          <a:pt x="63" y="35"/>
                        </a:lnTo>
                        <a:lnTo>
                          <a:pt x="60" y="41"/>
                        </a:lnTo>
                        <a:lnTo>
                          <a:pt x="56" y="46"/>
                        </a:lnTo>
                        <a:lnTo>
                          <a:pt x="51" y="52"/>
                        </a:lnTo>
                        <a:lnTo>
                          <a:pt x="47" y="56"/>
                        </a:lnTo>
                        <a:lnTo>
                          <a:pt x="40" y="60"/>
                        </a:lnTo>
                        <a:lnTo>
                          <a:pt x="35" y="64"/>
                        </a:lnTo>
                        <a:lnTo>
                          <a:pt x="29" y="67"/>
                        </a:lnTo>
                        <a:lnTo>
                          <a:pt x="21" y="69"/>
                        </a:lnTo>
                        <a:lnTo>
                          <a:pt x="15" y="72"/>
                        </a:lnTo>
                        <a:lnTo>
                          <a:pt x="7" y="73"/>
                        </a:lnTo>
                        <a:lnTo>
                          <a:pt x="0" y="73"/>
                        </a:lnTo>
                        <a:lnTo>
                          <a:pt x="0" y="92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2" name="Freeform 43"/>
                  <p:cNvSpPr>
                    <a:spLocks/>
                  </p:cNvSpPr>
                  <p:nvPr/>
                </p:nvSpPr>
                <p:spPr bwMode="auto">
                  <a:xfrm>
                    <a:off x="4367" y="3445"/>
                    <a:ext cx="94" cy="92"/>
                  </a:xfrm>
                  <a:custGeom>
                    <a:avLst/>
                    <a:gdLst>
                      <a:gd name="T0" fmla="*/ 0 w 94"/>
                      <a:gd name="T1" fmla="*/ 0 h 92"/>
                      <a:gd name="T2" fmla="*/ 0 w 94"/>
                      <a:gd name="T3" fmla="*/ 0 h 92"/>
                      <a:gd name="T4" fmla="*/ 1 w 94"/>
                      <a:gd name="T5" fmla="*/ 9 h 92"/>
                      <a:gd name="T6" fmla="*/ 2 w 94"/>
                      <a:gd name="T7" fmla="*/ 19 h 92"/>
                      <a:gd name="T8" fmla="*/ 4 w 94"/>
                      <a:gd name="T9" fmla="*/ 27 h 92"/>
                      <a:gd name="T10" fmla="*/ 7 w 94"/>
                      <a:gd name="T11" fmla="*/ 36 h 92"/>
                      <a:gd name="T12" fmla="*/ 12 w 94"/>
                      <a:gd name="T13" fmla="*/ 43 h 92"/>
                      <a:gd name="T14" fmla="*/ 16 w 94"/>
                      <a:gd name="T15" fmla="*/ 52 h 92"/>
                      <a:gd name="T16" fmla="*/ 21 w 94"/>
                      <a:gd name="T17" fmla="*/ 58 h 92"/>
                      <a:gd name="T18" fmla="*/ 28 w 94"/>
                      <a:gd name="T19" fmla="*/ 64 h 92"/>
                      <a:gd name="T20" fmla="*/ 34 w 94"/>
                      <a:gd name="T21" fmla="*/ 71 h 92"/>
                      <a:gd name="T22" fmla="*/ 41 w 94"/>
                      <a:gd name="T23" fmla="*/ 76 h 92"/>
                      <a:gd name="T24" fmla="*/ 49 w 94"/>
                      <a:gd name="T25" fmla="*/ 80 h 92"/>
                      <a:gd name="T26" fmla="*/ 57 w 94"/>
                      <a:gd name="T27" fmla="*/ 84 h 92"/>
                      <a:gd name="T28" fmla="*/ 66 w 94"/>
                      <a:gd name="T29" fmla="*/ 87 h 92"/>
                      <a:gd name="T30" fmla="*/ 75 w 94"/>
                      <a:gd name="T31" fmla="*/ 90 h 92"/>
                      <a:gd name="T32" fmla="*/ 85 w 94"/>
                      <a:gd name="T33" fmla="*/ 91 h 92"/>
                      <a:gd name="T34" fmla="*/ 94 w 94"/>
                      <a:gd name="T35" fmla="*/ 92 h 92"/>
                      <a:gd name="T36" fmla="*/ 94 w 94"/>
                      <a:gd name="T37" fmla="*/ 73 h 92"/>
                      <a:gd name="T38" fmla="*/ 87 w 94"/>
                      <a:gd name="T39" fmla="*/ 73 h 92"/>
                      <a:gd name="T40" fmla="*/ 78 w 94"/>
                      <a:gd name="T41" fmla="*/ 72 h 92"/>
                      <a:gd name="T42" fmla="*/ 71 w 94"/>
                      <a:gd name="T43" fmla="*/ 69 h 92"/>
                      <a:gd name="T44" fmla="*/ 65 w 94"/>
                      <a:gd name="T45" fmla="*/ 67 h 92"/>
                      <a:gd name="T46" fmla="*/ 58 w 94"/>
                      <a:gd name="T47" fmla="*/ 64 h 92"/>
                      <a:gd name="T48" fmla="*/ 52 w 94"/>
                      <a:gd name="T49" fmla="*/ 60 h 92"/>
                      <a:gd name="T50" fmla="*/ 46 w 94"/>
                      <a:gd name="T51" fmla="*/ 56 h 92"/>
                      <a:gd name="T52" fmla="*/ 40 w 94"/>
                      <a:gd name="T53" fmla="*/ 52 h 92"/>
                      <a:gd name="T54" fmla="*/ 36 w 94"/>
                      <a:gd name="T55" fmla="*/ 46 h 92"/>
                      <a:gd name="T56" fmla="*/ 32 w 94"/>
                      <a:gd name="T57" fmla="*/ 41 h 92"/>
                      <a:gd name="T58" fmla="*/ 28 w 94"/>
                      <a:gd name="T59" fmla="*/ 35 h 92"/>
                      <a:gd name="T60" fmla="*/ 24 w 94"/>
                      <a:gd name="T61" fmla="*/ 28 h 92"/>
                      <a:gd name="T62" fmla="*/ 22 w 94"/>
                      <a:gd name="T63" fmla="*/ 22 h 92"/>
                      <a:gd name="T64" fmla="*/ 20 w 94"/>
                      <a:gd name="T65" fmla="*/ 15 h 92"/>
                      <a:gd name="T66" fmla="*/ 19 w 94"/>
                      <a:gd name="T67" fmla="*/ 7 h 92"/>
                      <a:gd name="T68" fmla="*/ 19 w 94"/>
                      <a:gd name="T69" fmla="*/ 0 h 92"/>
                      <a:gd name="T70" fmla="*/ 19 w 94"/>
                      <a:gd name="T71" fmla="*/ 0 h 92"/>
                      <a:gd name="T72" fmla="*/ 0 w 94"/>
                      <a:gd name="T73" fmla="*/ 0 h 92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2"/>
                      <a:gd name="T113" fmla="*/ 94 w 94"/>
                      <a:gd name="T114" fmla="*/ 92 h 92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9"/>
                        </a:lnTo>
                        <a:lnTo>
                          <a:pt x="2" y="19"/>
                        </a:lnTo>
                        <a:lnTo>
                          <a:pt x="4" y="27"/>
                        </a:lnTo>
                        <a:lnTo>
                          <a:pt x="7" y="36"/>
                        </a:lnTo>
                        <a:lnTo>
                          <a:pt x="12" y="43"/>
                        </a:lnTo>
                        <a:lnTo>
                          <a:pt x="16" y="52"/>
                        </a:lnTo>
                        <a:lnTo>
                          <a:pt x="21" y="58"/>
                        </a:lnTo>
                        <a:lnTo>
                          <a:pt x="28" y="64"/>
                        </a:lnTo>
                        <a:lnTo>
                          <a:pt x="34" y="71"/>
                        </a:lnTo>
                        <a:lnTo>
                          <a:pt x="41" y="76"/>
                        </a:lnTo>
                        <a:lnTo>
                          <a:pt x="49" y="80"/>
                        </a:lnTo>
                        <a:lnTo>
                          <a:pt x="57" y="84"/>
                        </a:lnTo>
                        <a:lnTo>
                          <a:pt x="66" y="87"/>
                        </a:lnTo>
                        <a:lnTo>
                          <a:pt x="75" y="90"/>
                        </a:lnTo>
                        <a:lnTo>
                          <a:pt x="85" y="91"/>
                        </a:lnTo>
                        <a:lnTo>
                          <a:pt x="94" y="92"/>
                        </a:lnTo>
                        <a:lnTo>
                          <a:pt x="94" y="73"/>
                        </a:lnTo>
                        <a:lnTo>
                          <a:pt x="87" y="73"/>
                        </a:lnTo>
                        <a:lnTo>
                          <a:pt x="78" y="72"/>
                        </a:lnTo>
                        <a:lnTo>
                          <a:pt x="71" y="69"/>
                        </a:lnTo>
                        <a:lnTo>
                          <a:pt x="65" y="67"/>
                        </a:lnTo>
                        <a:lnTo>
                          <a:pt x="58" y="64"/>
                        </a:lnTo>
                        <a:lnTo>
                          <a:pt x="52" y="60"/>
                        </a:lnTo>
                        <a:lnTo>
                          <a:pt x="46" y="56"/>
                        </a:lnTo>
                        <a:lnTo>
                          <a:pt x="40" y="52"/>
                        </a:lnTo>
                        <a:lnTo>
                          <a:pt x="36" y="46"/>
                        </a:lnTo>
                        <a:lnTo>
                          <a:pt x="32" y="41"/>
                        </a:lnTo>
                        <a:lnTo>
                          <a:pt x="28" y="35"/>
                        </a:lnTo>
                        <a:lnTo>
                          <a:pt x="24" y="28"/>
                        </a:lnTo>
                        <a:lnTo>
                          <a:pt x="22" y="22"/>
                        </a:lnTo>
                        <a:lnTo>
                          <a:pt x="20" y="15"/>
                        </a:lnTo>
                        <a:lnTo>
                          <a:pt x="19" y="7"/>
                        </a:lnTo>
                        <a:lnTo>
                          <a:pt x="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3" name="Freeform 44"/>
                  <p:cNvSpPr>
                    <a:spLocks/>
                  </p:cNvSpPr>
                  <p:nvPr/>
                </p:nvSpPr>
                <p:spPr bwMode="auto">
                  <a:xfrm>
                    <a:off x="4367" y="3352"/>
                    <a:ext cx="94" cy="93"/>
                  </a:xfrm>
                  <a:custGeom>
                    <a:avLst/>
                    <a:gdLst>
                      <a:gd name="T0" fmla="*/ 94 w 94"/>
                      <a:gd name="T1" fmla="*/ 0 h 93"/>
                      <a:gd name="T2" fmla="*/ 94 w 94"/>
                      <a:gd name="T3" fmla="*/ 0 h 93"/>
                      <a:gd name="T4" fmla="*/ 85 w 94"/>
                      <a:gd name="T5" fmla="*/ 0 h 93"/>
                      <a:gd name="T6" fmla="*/ 75 w 94"/>
                      <a:gd name="T7" fmla="*/ 1 h 93"/>
                      <a:gd name="T8" fmla="*/ 66 w 94"/>
                      <a:gd name="T9" fmla="*/ 4 h 93"/>
                      <a:gd name="T10" fmla="*/ 57 w 94"/>
                      <a:gd name="T11" fmla="*/ 7 h 93"/>
                      <a:gd name="T12" fmla="*/ 49 w 94"/>
                      <a:gd name="T13" fmla="*/ 11 h 93"/>
                      <a:gd name="T14" fmla="*/ 41 w 94"/>
                      <a:gd name="T15" fmla="*/ 16 h 93"/>
                      <a:gd name="T16" fmla="*/ 34 w 94"/>
                      <a:gd name="T17" fmla="*/ 21 h 93"/>
                      <a:gd name="T18" fmla="*/ 28 w 94"/>
                      <a:gd name="T19" fmla="*/ 26 h 93"/>
                      <a:gd name="T20" fmla="*/ 21 w 94"/>
                      <a:gd name="T21" fmla="*/ 34 h 93"/>
                      <a:gd name="T22" fmla="*/ 16 w 94"/>
                      <a:gd name="T23" fmla="*/ 41 h 93"/>
                      <a:gd name="T24" fmla="*/ 12 w 94"/>
                      <a:gd name="T25" fmla="*/ 49 h 93"/>
                      <a:gd name="T26" fmla="*/ 7 w 94"/>
                      <a:gd name="T27" fmla="*/ 57 h 93"/>
                      <a:gd name="T28" fmla="*/ 4 w 94"/>
                      <a:gd name="T29" fmla="*/ 65 h 93"/>
                      <a:gd name="T30" fmla="*/ 2 w 94"/>
                      <a:gd name="T31" fmla="*/ 74 h 93"/>
                      <a:gd name="T32" fmla="*/ 1 w 94"/>
                      <a:gd name="T33" fmla="*/ 83 h 93"/>
                      <a:gd name="T34" fmla="*/ 0 w 94"/>
                      <a:gd name="T35" fmla="*/ 93 h 93"/>
                      <a:gd name="T36" fmla="*/ 19 w 94"/>
                      <a:gd name="T37" fmla="*/ 93 h 93"/>
                      <a:gd name="T38" fmla="*/ 19 w 94"/>
                      <a:gd name="T39" fmla="*/ 86 h 93"/>
                      <a:gd name="T40" fmla="*/ 20 w 94"/>
                      <a:gd name="T41" fmla="*/ 78 h 93"/>
                      <a:gd name="T42" fmla="*/ 22 w 94"/>
                      <a:gd name="T43" fmla="*/ 71 h 93"/>
                      <a:gd name="T44" fmla="*/ 24 w 94"/>
                      <a:gd name="T45" fmla="*/ 63 h 93"/>
                      <a:gd name="T46" fmla="*/ 28 w 94"/>
                      <a:gd name="T47" fmla="*/ 57 h 93"/>
                      <a:gd name="T48" fmla="*/ 32 w 94"/>
                      <a:gd name="T49" fmla="*/ 51 h 93"/>
                      <a:gd name="T50" fmla="*/ 36 w 94"/>
                      <a:gd name="T51" fmla="*/ 45 h 93"/>
                      <a:gd name="T52" fmla="*/ 40 w 94"/>
                      <a:gd name="T53" fmla="*/ 40 h 93"/>
                      <a:gd name="T54" fmla="*/ 46 w 94"/>
                      <a:gd name="T55" fmla="*/ 35 h 93"/>
                      <a:gd name="T56" fmla="*/ 52 w 94"/>
                      <a:gd name="T57" fmla="*/ 31 h 93"/>
                      <a:gd name="T58" fmla="*/ 58 w 94"/>
                      <a:gd name="T59" fmla="*/ 28 h 93"/>
                      <a:gd name="T60" fmla="*/ 65 w 94"/>
                      <a:gd name="T61" fmla="*/ 24 h 93"/>
                      <a:gd name="T62" fmla="*/ 71 w 94"/>
                      <a:gd name="T63" fmla="*/ 21 h 93"/>
                      <a:gd name="T64" fmla="*/ 78 w 94"/>
                      <a:gd name="T65" fmla="*/ 20 h 93"/>
                      <a:gd name="T66" fmla="*/ 87 w 94"/>
                      <a:gd name="T67" fmla="*/ 19 h 93"/>
                      <a:gd name="T68" fmla="*/ 94 w 94"/>
                      <a:gd name="T69" fmla="*/ 18 h 93"/>
                      <a:gd name="T70" fmla="*/ 94 w 94"/>
                      <a:gd name="T71" fmla="*/ 18 h 93"/>
                      <a:gd name="T72" fmla="*/ 94 w 94"/>
                      <a:gd name="T73" fmla="*/ 0 h 93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3"/>
                      <a:gd name="T113" fmla="*/ 94 w 94"/>
                      <a:gd name="T114" fmla="*/ 93 h 93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3">
                        <a:moveTo>
                          <a:pt x="94" y="0"/>
                        </a:moveTo>
                        <a:lnTo>
                          <a:pt x="94" y="0"/>
                        </a:lnTo>
                        <a:lnTo>
                          <a:pt x="85" y="0"/>
                        </a:lnTo>
                        <a:lnTo>
                          <a:pt x="75" y="1"/>
                        </a:lnTo>
                        <a:lnTo>
                          <a:pt x="66" y="4"/>
                        </a:lnTo>
                        <a:lnTo>
                          <a:pt x="57" y="7"/>
                        </a:lnTo>
                        <a:lnTo>
                          <a:pt x="49" y="11"/>
                        </a:lnTo>
                        <a:lnTo>
                          <a:pt x="41" y="16"/>
                        </a:lnTo>
                        <a:lnTo>
                          <a:pt x="34" y="21"/>
                        </a:lnTo>
                        <a:lnTo>
                          <a:pt x="28" y="26"/>
                        </a:lnTo>
                        <a:lnTo>
                          <a:pt x="21" y="34"/>
                        </a:lnTo>
                        <a:lnTo>
                          <a:pt x="16" y="41"/>
                        </a:lnTo>
                        <a:lnTo>
                          <a:pt x="12" y="49"/>
                        </a:lnTo>
                        <a:lnTo>
                          <a:pt x="7" y="57"/>
                        </a:lnTo>
                        <a:lnTo>
                          <a:pt x="4" y="65"/>
                        </a:lnTo>
                        <a:lnTo>
                          <a:pt x="2" y="74"/>
                        </a:lnTo>
                        <a:lnTo>
                          <a:pt x="1" y="83"/>
                        </a:lnTo>
                        <a:lnTo>
                          <a:pt x="0" y="93"/>
                        </a:lnTo>
                        <a:lnTo>
                          <a:pt x="19" y="93"/>
                        </a:lnTo>
                        <a:lnTo>
                          <a:pt x="19" y="86"/>
                        </a:lnTo>
                        <a:lnTo>
                          <a:pt x="20" y="78"/>
                        </a:lnTo>
                        <a:lnTo>
                          <a:pt x="22" y="71"/>
                        </a:lnTo>
                        <a:lnTo>
                          <a:pt x="24" y="63"/>
                        </a:lnTo>
                        <a:lnTo>
                          <a:pt x="28" y="57"/>
                        </a:lnTo>
                        <a:lnTo>
                          <a:pt x="32" y="51"/>
                        </a:lnTo>
                        <a:lnTo>
                          <a:pt x="36" y="45"/>
                        </a:lnTo>
                        <a:lnTo>
                          <a:pt x="40" y="40"/>
                        </a:lnTo>
                        <a:lnTo>
                          <a:pt x="46" y="35"/>
                        </a:lnTo>
                        <a:lnTo>
                          <a:pt x="52" y="31"/>
                        </a:lnTo>
                        <a:lnTo>
                          <a:pt x="58" y="28"/>
                        </a:lnTo>
                        <a:lnTo>
                          <a:pt x="65" y="24"/>
                        </a:lnTo>
                        <a:lnTo>
                          <a:pt x="71" y="21"/>
                        </a:lnTo>
                        <a:lnTo>
                          <a:pt x="78" y="20"/>
                        </a:lnTo>
                        <a:lnTo>
                          <a:pt x="87" y="19"/>
                        </a:lnTo>
                        <a:lnTo>
                          <a:pt x="94" y="18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4" name="Freeform 45"/>
                  <p:cNvSpPr>
                    <a:spLocks/>
                  </p:cNvSpPr>
                  <p:nvPr/>
                </p:nvSpPr>
                <p:spPr bwMode="auto">
                  <a:xfrm>
                    <a:off x="4461" y="3352"/>
                    <a:ext cx="91" cy="93"/>
                  </a:xfrm>
                  <a:custGeom>
                    <a:avLst/>
                    <a:gdLst>
                      <a:gd name="T0" fmla="*/ 91 w 91"/>
                      <a:gd name="T1" fmla="*/ 93 h 93"/>
                      <a:gd name="T2" fmla="*/ 91 w 91"/>
                      <a:gd name="T3" fmla="*/ 93 h 93"/>
                      <a:gd name="T4" fmla="*/ 91 w 91"/>
                      <a:gd name="T5" fmla="*/ 83 h 93"/>
                      <a:gd name="T6" fmla="*/ 89 w 91"/>
                      <a:gd name="T7" fmla="*/ 74 h 93"/>
                      <a:gd name="T8" fmla="*/ 87 w 91"/>
                      <a:gd name="T9" fmla="*/ 65 h 93"/>
                      <a:gd name="T10" fmla="*/ 84 w 91"/>
                      <a:gd name="T11" fmla="*/ 57 h 93"/>
                      <a:gd name="T12" fmla="*/ 80 w 91"/>
                      <a:gd name="T13" fmla="*/ 49 h 93"/>
                      <a:gd name="T14" fmla="*/ 75 w 91"/>
                      <a:gd name="T15" fmla="*/ 41 h 93"/>
                      <a:gd name="T16" fmla="*/ 71 w 91"/>
                      <a:gd name="T17" fmla="*/ 34 h 93"/>
                      <a:gd name="T18" fmla="*/ 65 w 91"/>
                      <a:gd name="T19" fmla="*/ 26 h 93"/>
                      <a:gd name="T20" fmla="*/ 58 w 91"/>
                      <a:gd name="T21" fmla="*/ 21 h 93"/>
                      <a:gd name="T22" fmla="*/ 51 w 91"/>
                      <a:gd name="T23" fmla="*/ 16 h 93"/>
                      <a:gd name="T24" fmla="*/ 43 w 91"/>
                      <a:gd name="T25" fmla="*/ 11 h 93"/>
                      <a:gd name="T26" fmla="*/ 35 w 91"/>
                      <a:gd name="T27" fmla="*/ 7 h 93"/>
                      <a:gd name="T28" fmla="*/ 28 w 91"/>
                      <a:gd name="T29" fmla="*/ 4 h 93"/>
                      <a:gd name="T30" fmla="*/ 18 w 91"/>
                      <a:gd name="T31" fmla="*/ 2 h 93"/>
                      <a:gd name="T32" fmla="*/ 10 w 91"/>
                      <a:gd name="T33" fmla="*/ 0 h 93"/>
                      <a:gd name="T34" fmla="*/ 0 w 91"/>
                      <a:gd name="T35" fmla="*/ 0 h 93"/>
                      <a:gd name="T36" fmla="*/ 0 w 91"/>
                      <a:gd name="T37" fmla="*/ 18 h 93"/>
                      <a:gd name="T38" fmla="*/ 7 w 91"/>
                      <a:gd name="T39" fmla="*/ 19 h 93"/>
                      <a:gd name="T40" fmla="*/ 15 w 91"/>
                      <a:gd name="T41" fmla="*/ 20 h 93"/>
                      <a:gd name="T42" fmla="*/ 21 w 91"/>
                      <a:gd name="T43" fmla="*/ 21 h 93"/>
                      <a:gd name="T44" fmla="*/ 29 w 91"/>
                      <a:gd name="T45" fmla="*/ 24 h 93"/>
                      <a:gd name="T46" fmla="*/ 35 w 91"/>
                      <a:gd name="T47" fmla="*/ 28 h 93"/>
                      <a:gd name="T48" fmla="*/ 40 w 91"/>
                      <a:gd name="T49" fmla="*/ 31 h 93"/>
                      <a:gd name="T50" fmla="*/ 47 w 91"/>
                      <a:gd name="T51" fmla="*/ 35 h 93"/>
                      <a:gd name="T52" fmla="*/ 51 w 91"/>
                      <a:gd name="T53" fmla="*/ 40 h 93"/>
                      <a:gd name="T54" fmla="*/ 56 w 91"/>
                      <a:gd name="T55" fmla="*/ 45 h 93"/>
                      <a:gd name="T56" fmla="*/ 60 w 91"/>
                      <a:gd name="T57" fmla="*/ 51 h 93"/>
                      <a:gd name="T58" fmla="*/ 63 w 91"/>
                      <a:gd name="T59" fmla="*/ 57 h 93"/>
                      <a:gd name="T60" fmla="*/ 67 w 91"/>
                      <a:gd name="T61" fmla="*/ 63 h 93"/>
                      <a:gd name="T62" fmla="*/ 70 w 91"/>
                      <a:gd name="T63" fmla="*/ 71 h 93"/>
                      <a:gd name="T64" fmla="*/ 71 w 91"/>
                      <a:gd name="T65" fmla="*/ 78 h 93"/>
                      <a:gd name="T66" fmla="*/ 72 w 91"/>
                      <a:gd name="T67" fmla="*/ 86 h 93"/>
                      <a:gd name="T68" fmla="*/ 73 w 91"/>
                      <a:gd name="T69" fmla="*/ 93 h 93"/>
                      <a:gd name="T70" fmla="*/ 73 w 91"/>
                      <a:gd name="T71" fmla="*/ 93 h 93"/>
                      <a:gd name="T72" fmla="*/ 91 w 91"/>
                      <a:gd name="T73" fmla="*/ 93 h 93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3"/>
                      <a:gd name="T113" fmla="*/ 91 w 91"/>
                      <a:gd name="T114" fmla="*/ 93 h 93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3">
                        <a:moveTo>
                          <a:pt x="91" y="93"/>
                        </a:moveTo>
                        <a:lnTo>
                          <a:pt x="91" y="93"/>
                        </a:lnTo>
                        <a:lnTo>
                          <a:pt x="91" y="83"/>
                        </a:lnTo>
                        <a:lnTo>
                          <a:pt x="89" y="74"/>
                        </a:lnTo>
                        <a:lnTo>
                          <a:pt x="87" y="65"/>
                        </a:lnTo>
                        <a:lnTo>
                          <a:pt x="84" y="57"/>
                        </a:lnTo>
                        <a:lnTo>
                          <a:pt x="80" y="49"/>
                        </a:lnTo>
                        <a:lnTo>
                          <a:pt x="75" y="41"/>
                        </a:lnTo>
                        <a:lnTo>
                          <a:pt x="71" y="34"/>
                        </a:lnTo>
                        <a:lnTo>
                          <a:pt x="65" y="26"/>
                        </a:lnTo>
                        <a:lnTo>
                          <a:pt x="58" y="21"/>
                        </a:lnTo>
                        <a:lnTo>
                          <a:pt x="51" y="16"/>
                        </a:lnTo>
                        <a:lnTo>
                          <a:pt x="43" y="11"/>
                        </a:lnTo>
                        <a:lnTo>
                          <a:pt x="35" y="7"/>
                        </a:lnTo>
                        <a:lnTo>
                          <a:pt x="28" y="4"/>
                        </a:lnTo>
                        <a:lnTo>
                          <a:pt x="18" y="2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lnTo>
                          <a:pt x="0" y="18"/>
                        </a:lnTo>
                        <a:lnTo>
                          <a:pt x="7" y="19"/>
                        </a:lnTo>
                        <a:lnTo>
                          <a:pt x="15" y="20"/>
                        </a:lnTo>
                        <a:lnTo>
                          <a:pt x="21" y="21"/>
                        </a:lnTo>
                        <a:lnTo>
                          <a:pt x="29" y="24"/>
                        </a:lnTo>
                        <a:lnTo>
                          <a:pt x="35" y="28"/>
                        </a:lnTo>
                        <a:lnTo>
                          <a:pt x="40" y="31"/>
                        </a:lnTo>
                        <a:lnTo>
                          <a:pt x="47" y="35"/>
                        </a:lnTo>
                        <a:lnTo>
                          <a:pt x="51" y="40"/>
                        </a:lnTo>
                        <a:lnTo>
                          <a:pt x="56" y="45"/>
                        </a:lnTo>
                        <a:lnTo>
                          <a:pt x="60" y="51"/>
                        </a:lnTo>
                        <a:lnTo>
                          <a:pt x="63" y="57"/>
                        </a:lnTo>
                        <a:lnTo>
                          <a:pt x="67" y="63"/>
                        </a:lnTo>
                        <a:lnTo>
                          <a:pt x="70" y="71"/>
                        </a:lnTo>
                        <a:lnTo>
                          <a:pt x="71" y="78"/>
                        </a:lnTo>
                        <a:lnTo>
                          <a:pt x="72" y="86"/>
                        </a:lnTo>
                        <a:lnTo>
                          <a:pt x="73" y="93"/>
                        </a:lnTo>
                        <a:lnTo>
                          <a:pt x="91" y="93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5" name="Freeform 46"/>
                  <p:cNvSpPr>
                    <a:spLocks/>
                  </p:cNvSpPr>
                  <p:nvPr/>
                </p:nvSpPr>
                <p:spPr bwMode="auto">
                  <a:xfrm>
                    <a:off x="4459" y="3443"/>
                    <a:ext cx="91" cy="90"/>
                  </a:xfrm>
                  <a:custGeom>
                    <a:avLst/>
                    <a:gdLst>
                      <a:gd name="T0" fmla="*/ 0 w 91"/>
                      <a:gd name="T1" fmla="*/ 90 h 90"/>
                      <a:gd name="T2" fmla="*/ 0 w 91"/>
                      <a:gd name="T3" fmla="*/ 90 h 90"/>
                      <a:gd name="T4" fmla="*/ 8 w 91"/>
                      <a:gd name="T5" fmla="*/ 90 h 90"/>
                      <a:gd name="T6" fmla="*/ 18 w 91"/>
                      <a:gd name="T7" fmla="*/ 88 h 90"/>
                      <a:gd name="T8" fmla="*/ 26 w 91"/>
                      <a:gd name="T9" fmla="*/ 86 h 90"/>
                      <a:gd name="T10" fmla="*/ 35 w 91"/>
                      <a:gd name="T11" fmla="*/ 83 h 90"/>
                      <a:gd name="T12" fmla="*/ 42 w 91"/>
                      <a:gd name="T13" fmla="*/ 80 h 90"/>
                      <a:gd name="T14" fmla="*/ 51 w 91"/>
                      <a:gd name="T15" fmla="*/ 75 h 90"/>
                      <a:gd name="T16" fmla="*/ 57 w 91"/>
                      <a:gd name="T17" fmla="*/ 69 h 90"/>
                      <a:gd name="T18" fmla="*/ 63 w 91"/>
                      <a:gd name="T19" fmla="*/ 64 h 90"/>
                      <a:gd name="T20" fmla="*/ 70 w 91"/>
                      <a:gd name="T21" fmla="*/ 58 h 90"/>
                      <a:gd name="T22" fmla="*/ 75 w 91"/>
                      <a:gd name="T23" fmla="*/ 50 h 90"/>
                      <a:gd name="T24" fmla="*/ 79 w 91"/>
                      <a:gd name="T25" fmla="*/ 43 h 90"/>
                      <a:gd name="T26" fmla="*/ 83 w 91"/>
                      <a:gd name="T27" fmla="*/ 35 h 90"/>
                      <a:gd name="T28" fmla="*/ 87 w 91"/>
                      <a:gd name="T29" fmla="*/ 26 h 90"/>
                      <a:gd name="T30" fmla="*/ 89 w 91"/>
                      <a:gd name="T31" fmla="*/ 18 h 90"/>
                      <a:gd name="T32" fmla="*/ 90 w 91"/>
                      <a:gd name="T33" fmla="*/ 9 h 90"/>
                      <a:gd name="T34" fmla="*/ 91 w 91"/>
                      <a:gd name="T35" fmla="*/ 0 h 90"/>
                      <a:gd name="T36" fmla="*/ 72 w 91"/>
                      <a:gd name="T37" fmla="*/ 0 h 90"/>
                      <a:gd name="T38" fmla="*/ 72 w 91"/>
                      <a:gd name="T39" fmla="*/ 7 h 90"/>
                      <a:gd name="T40" fmla="*/ 71 w 91"/>
                      <a:gd name="T41" fmla="*/ 15 h 90"/>
                      <a:gd name="T42" fmla="*/ 69 w 91"/>
                      <a:gd name="T43" fmla="*/ 21 h 90"/>
                      <a:gd name="T44" fmla="*/ 67 w 91"/>
                      <a:gd name="T45" fmla="*/ 28 h 90"/>
                      <a:gd name="T46" fmla="*/ 63 w 91"/>
                      <a:gd name="T47" fmla="*/ 35 h 90"/>
                      <a:gd name="T48" fmla="*/ 59 w 91"/>
                      <a:gd name="T49" fmla="*/ 40 h 90"/>
                      <a:gd name="T50" fmla="*/ 55 w 91"/>
                      <a:gd name="T51" fmla="*/ 46 h 90"/>
                      <a:gd name="T52" fmla="*/ 51 w 91"/>
                      <a:gd name="T53" fmla="*/ 50 h 90"/>
                      <a:gd name="T54" fmla="*/ 45 w 91"/>
                      <a:gd name="T55" fmla="*/ 56 h 90"/>
                      <a:gd name="T56" fmla="*/ 40 w 91"/>
                      <a:gd name="T57" fmla="*/ 60 h 90"/>
                      <a:gd name="T58" fmla="*/ 34 w 91"/>
                      <a:gd name="T59" fmla="*/ 63 h 90"/>
                      <a:gd name="T60" fmla="*/ 27 w 91"/>
                      <a:gd name="T61" fmla="*/ 66 h 90"/>
                      <a:gd name="T62" fmla="*/ 21 w 91"/>
                      <a:gd name="T63" fmla="*/ 69 h 90"/>
                      <a:gd name="T64" fmla="*/ 14 w 91"/>
                      <a:gd name="T65" fmla="*/ 70 h 90"/>
                      <a:gd name="T66" fmla="*/ 6 w 91"/>
                      <a:gd name="T67" fmla="*/ 71 h 90"/>
                      <a:gd name="T68" fmla="*/ 0 w 91"/>
                      <a:gd name="T69" fmla="*/ 73 h 90"/>
                      <a:gd name="T70" fmla="*/ 0 w 91"/>
                      <a:gd name="T71" fmla="*/ 73 h 90"/>
                      <a:gd name="T72" fmla="*/ 0 w 91"/>
                      <a:gd name="T73" fmla="*/ 90 h 90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0"/>
                      <a:gd name="T113" fmla="*/ 91 w 91"/>
                      <a:gd name="T114" fmla="*/ 90 h 90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8" y="90"/>
                        </a:lnTo>
                        <a:lnTo>
                          <a:pt x="18" y="88"/>
                        </a:lnTo>
                        <a:lnTo>
                          <a:pt x="26" y="86"/>
                        </a:lnTo>
                        <a:lnTo>
                          <a:pt x="35" y="83"/>
                        </a:lnTo>
                        <a:lnTo>
                          <a:pt x="42" y="80"/>
                        </a:lnTo>
                        <a:lnTo>
                          <a:pt x="51" y="75"/>
                        </a:lnTo>
                        <a:lnTo>
                          <a:pt x="57" y="69"/>
                        </a:lnTo>
                        <a:lnTo>
                          <a:pt x="63" y="64"/>
                        </a:lnTo>
                        <a:lnTo>
                          <a:pt x="70" y="58"/>
                        </a:lnTo>
                        <a:lnTo>
                          <a:pt x="75" y="50"/>
                        </a:lnTo>
                        <a:lnTo>
                          <a:pt x="79" y="43"/>
                        </a:lnTo>
                        <a:lnTo>
                          <a:pt x="83" y="35"/>
                        </a:lnTo>
                        <a:lnTo>
                          <a:pt x="87" y="26"/>
                        </a:lnTo>
                        <a:lnTo>
                          <a:pt x="89" y="18"/>
                        </a:lnTo>
                        <a:lnTo>
                          <a:pt x="90" y="9"/>
                        </a:lnTo>
                        <a:lnTo>
                          <a:pt x="91" y="0"/>
                        </a:lnTo>
                        <a:lnTo>
                          <a:pt x="72" y="0"/>
                        </a:lnTo>
                        <a:lnTo>
                          <a:pt x="72" y="7"/>
                        </a:lnTo>
                        <a:lnTo>
                          <a:pt x="71" y="15"/>
                        </a:lnTo>
                        <a:lnTo>
                          <a:pt x="69" y="21"/>
                        </a:lnTo>
                        <a:lnTo>
                          <a:pt x="67" y="28"/>
                        </a:lnTo>
                        <a:lnTo>
                          <a:pt x="63" y="35"/>
                        </a:lnTo>
                        <a:lnTo>
                          <a:pt x="59" y="40"/>
                        </a:lnTo>
                        <a:lnTo>
                          <a:pt x="55" y="46"/>
                        </a:lnTo>
                        <a:lnTo>
                          <a:pt x="51" y="50"/>
                        </a:lnTo>
                        <a:lnTo>
                          <a:pt x="45" y="56"/>
                        </a:lnTo>
                        <a:lnTo>
                          <a:pt x="40" y="60"/>
                        </a:lnTo>
                        <a:lnTo>
                          <a:pt x="34" y="63"/>
                        </a:lnTo>
                        <a:lnTo>
                          <a:pt x="27" y="66"/>
                        </a:lnTo>
                        <a:lnTo>
                          <a:pt x="21" y="69"/>
                        </a:lnTo>
                        <a:lnTo>
                          <a:pt x="14" y="70"/>
                        </a:lnTo>
                        <a:lnTo>
                          <a:pt x="6" y="71"/>
                        </a:lnTo>
                        <a:lnTo>
                          <a:pt x="0" y="73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6" name="Freeform 47"/>
                  <p:cNvSpPr>
                    <a:spLocks/>
                  </p:cNvSpPr>
                  <p:nvPr/>
                </p:nvSpPr>
                <p:spPr bwMode="auto">
                  <a:xfrm>
                    <a:off x="4365" y="3443"/>
                    <a:ext cx="94" cy="90"/>
                  </a:xfrm>
                  <a:custGeom>
                    <a:avLst/>
                    <a:gdLst>
                      <a:gd name="T0" fmla="*/ 0 w 94"/>
                      <a:gd name="T1" fmla="*/ 0 h 90"/>
                      <a:gd name="T2" fmla="*/ 0 w 94"/>
                      <a:gd name="T3" fmla="*/ 0 h 90"/>
                      <a:gd name="T4" fmla="*/ 0 w 94"/>
                      <a:gd name="T5" fmla="*/ 9 h 90"/>
                      <a:gd name="T6" fmla="*/ 2 w 94"/>
                      <a:gd name="T7" fmla="*/ 18 h 90"/>
                      <a:gd name="T8" fmla="*/ 4 w 94"/>
                      <a:gd name="T9" fmla="*/ 26 h 90"/>
                      <a:gd name="T10" fmla="*/ 7 w 94"/>
                      <a:gd name="T11" fmla="*/ 35 h 90"/>
                      <a:gd name="T12" fmla="*/ 11 w 94"/>
                      <a:gd name="T13" fmla="*/ 43 h 90"/>
                      <a:gd name="T14" fmla="*/ 16 w 94"/>
                      <a:gd name="T15" fmla="*/ 50 h 90"/>
                      <a:gd name="T16" fmla="*/ 21 w 94"/>
                      <a:gd name="T17" fmla="*/ 58 h 90"/>
                      <a:gd name="T18" fmla="*/ 27 w 94"/>
                      <a:gd name="T19" fmla="*/ 64 h 90"/>
                      <a:gd name="T20" fmla="*/ 34 w 94"/>
                      <a:gd name="T21" fmla="*/ 69 h 90"/>
                      <a:gd name="T22" fmla="*/ 41 w 94"/>
                      <a:gd name="T23" fmla="*/ 75 h 90"/>
                      <a:gd name="T24" fmla="*/ 49 w 94"/>
                      <a:gd name="T25" fmla="*/ 80 h 90"/>
                      <a:gd name="T26" fmla="*/ 57 w 94"/>
                      <a:gd name="T27" fmla="*/ 83 h 90"/>
                      <a:gd name="T28" fmla="*/ 65 w 94"/>
                      <a:gd name="T29" fmla="*/ 86 h 90"/>
                      <a:gd name="T30" fmla="*/ 74 w 94"/>
                      <a:gd name="T31" fmla="*/ 88 h 90"/>
                      <a:gd name="T32" fmla="*/ 83 w 94"/>
                      <a:gd name="T33" fmla="*/ 90 h 90"/>
                      <a:gd name="T34" fmla="*/ 94 w 94"/>
                      <a:gd name="T35" fmla="*/ 90 h 90"/>
                      <a:gd name="T36" fmla="*/ 94 w 94"/>
                      <a:gd name="T37" fmla="*/ 73 h 90"/>
                      <a:gd name="T38" fmla="*/ 86 w 94"/>
                      <a:gd name="T39" fmla="*/ 71 h 90"/>
                      <a:gd name="T40" fmla="*/ 78 w 94"/>
                      <a:gd name="T41" fmla="*/ 70 h 90"/>
                      <a:gd name="T42" fmla="*/ 71 w 94"/>
                      <a:gd name="T43" fmla="*/ 69 h 90"/>
                      <a:gd name="T44" fmla="*/ 63 w 94"/>
                      <a:gd name="T45" fmla="*/ 66 h 90"/>
                      <a:gd name="T46" fmla="*/ 57 w 94"/>
                      <a:gd name="T47" fmla="*/ 63 h 90"/>
                      <a:gd name="T48" fmla="*/ 51 w 94"/>
                      <a:gd name="T49" fmla="*/ 60 h 90"/>
                      <a:gd name="T50" fmla="*/ 45 w 94"/>
                      <a:gd name="T51" fmla="*/ 56 h 90"/>
                      <a:gd name="T52" fmla="*/ 40 w 94"/>
                      <a:gd name="T53" fmla="*/ 50 h 90"/>
                      <a:gd name="T54" fmla="*/ 35 w 94"/>
                      <a:gd name="T55" fmla="*/ 45 h 90"/>
                      <a:gd name="T56" fmla="*/ 31 w 94"/>
                      <a:gd name="T57" fmla="*/ 40 h 90"/>
                      <a:gd name="T58" fmla="*/ 27 w 94"/>
                      <a:gd name="T59" fmla="*/ 35 h 90"/>
                      <a:gd name="T60" fmla="*/ 24 w 94"/>
                      <a:gd name="T61" fmla="*/ 28 h 90"/>
                      <a:gd name="T62" fmla="*/ 21 w 94"/>
                      <a:gd name="T63" fmla="*/ 21 h 90"/>
                      <a:gd name="T64" fmla="*/ 20 w 94"/>
                      <a:gd name="T65" fmla="*/ 15 h 90"/>
                      <a:gd name="T66" fmla="*/ 19 w 94"/>
                      <a:gd name="T67" fmla="*/ 7 h 90"/>
                      <a:gd name="T68" fmla="*/ 18 w 94"/>
                      <a:gd name="T69" fmla="*/ 0 h 90"/>
                      <a:gd name="T70" fmla="*/ 18 w 94"/>
                      <a:gd name="T71" fmla="*/ 0 h 90"/>
                      <a:gd name="T72" fmla="*/ 0 w 94"/>
                      <a:gd name="T73" fmla="*/ 0 h 90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0"/>
                      <a:gd name="T113" fmla="*/ 94 w 94"/>
                      <a:gd name="T114" fmla="*/ 90 h 90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9"/>
                        </a:lnTo>
                        <a:lnTo>
                          <a:pt x="2" y="18"/>
                        </a:lnTo>
                        <a:lnTo>
                          <a:pt x="4" y="26"/>
                        </a:lnTo>
                        <a:lnTo>
                          <a:pt x="7" y="35"/>
                        </a:lnTo>
                        <a:lnTo>
                          <a:pt x="11" y="43"/>
                        </a:lnTo>
                        <a:lnTo>
                          <a:pt x="16" y="50"/>
                        </a:lnTo>
                        <a:lnTo>
                          <a:pt x="21" y="58"/>
                        </a:lnTo>
                        <a:lnTo>
                          <a:pt x="27" y="64"/>
                        </a:lnTo>
                        <a:lnTo>
                          <a:pt x="34" y="69"/>
                        </a:lnTo>
                        <a:lnTo>
                          <a:pt x="41" y="75"/>
                        </a:lnTo>
                        <a:lnTo>
                          <a:pt x="49" y="80"/>
                        </a:lnTo>
                        <a:lnTo>
                          <a:pt x="57" y="83"/>
                        </a:lnTo>
                        <a:lnTo>
                          <a:pt x="65" y="86"/>
                        </a:lnTo>
                        <a:lnTo>
                          <a:pt x="74" y="88"/>
                        </a:lnTo>
                        <a:lnTo>
                          <a:pt x="83" y="90"/>
                        </a:lnTo>
                        <a:lnTo>
                          <a:pt x="94" y="90"/>
                        </a:lnTo>
                        <a:lnTo>
                          <a:pt x="94" y="73"/>
                        </a:lnTo>
                        <a:lnTo>
                          <a:pt x="86" y="71"/>
                        </a:lnTo>
                        <a:lnTo>
                          <a:pt x="78" y="70"/>
                        </a:lnTo>
                        <a:lnTo>
                          <a:pt x="71" y="69"/>
                        </a:lnTo>
                        <a:lnTo>
                          <a:pt x="63" y="66"/>
                        </a:lnTo>
                        <a:lnTo>
                          <a:pt x="57" y="63"/>
                        </a:lnTo>
                        <a:lnTo>
                          <a:pt x="51" y="60"/>
                        </a:lnTo>
                        <a:lnTo>
                          <a:pt x="45" y="56"/>
                        </a:lnTo>
                        <a:lnTo>
                          <a:pt x="40" y="50"/>
                        </a:lnTo>
                        <a:lnTo>
                          <a:pt x="35" y="45"/>
                        </a:lnTo>
                        <a:lnTo>
                          <a:pt x="31" y="40"/>
                        </a:lnTo>
                        <a:lnTo>
                          <a:pt x="27" y="35"/>
                        </a:lnTo>
                        <a:lnTo>
                          <a:pt x="24" y="28"/>
                        </a:lnTo>
                        <a:lnTo>
                          <a:pt x="21" y="21"/>
                        </a:lnTo>
                        <a:lnTo>
                          <a:pt x="20" y="15"/>
                        </a:lnTo>
                        <a:lnTo>
                          <a:pt x="19" y="7"/>
                        </a:lnTo>
                        <a:lnTo>
                          <a:pt x="1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7" name="Freeform 48"/>
                  <p:cNvSpPr>
                    <a:spLocks/>
                  </p:cNvSpPr>
                  <p:nvPr/>
                </p:nvSpPr>
                <p:spPr bwMode="auto">
                  <a:xfrm>
                    <a:off x="4365" y="3349"/>
                    <a:ext cx="94" cy="94"/>
                  </a:xfrm>
                  <a:custGeom>
                    <a:avLst/>
                    <a:gdLst>
                      <a:gd name="T0" fmla="*/ 94 w 94"/>
                      <a:gd name="T1" fmla="*/ 0 h 94"/>
                      <a:gd name="T2" fmla="*/ 94 w 94"/>
                      <a:gd name="T3" fmla="*/ 0 h 94"/>
                      <a:gd name="T4" fmla="*/ 83 w 94"/>
                      <a:gd name="T5" fmla="*/ 1 h 94"/>
                      <a:gd name="T6" fmla="*/ 74 w 94"/>
                      <a:gd name="T7" fmla="*/ 2 h 94"/>
                      <a:gd name="T8" fmla="*/ 65 w 94"/>
                      <a:gd name="T9" fmla="*/ 4 h 94"/>
                      <a:gd name="T10" fmla="*/ 57 w 94"/>
                      <a:gd name="T11" fmla="*/ 7 h 94"/>
                      <a:gd name="T12" fmla="*/ 49 w 94"/>
                      <a:gd name="T13" fmla="*/ 12 h 94"/>
                      <a:gd name="T14" fmla="*/ 41 w 94"/>
                      <a:gd name="T15" fmla="*/ 16 h 94"/>
                      <a:gd name="T16" fmla="*/ 34 w 94"/>
                      <a:gd name="T17" fmla="*/ 21 h 94"/>
                      <a:gd name="T18" fmla="*/ 26 w 94"/>
                      <a:gd name="T19" fmla="*/ 27 h 94"/>
                      <a:gd name="T20" fmla="*/ 21 w 94"/>
                      <a:gd name="T21" fmla="*/ 34 h 94"/>
                      <a:gd name="T22" fmla="*/ 16 w 94"/>
                      <a:gd name="T23" fmla="*/ 41 h 94"/>
                      <a:gd name="T24" fmla="*/ 11 w 94"/>
                      <a:gd name="T25" fmla="*/ 48 h 94"/>
                      <a:gd name="T26" fmla="*/ 7 w 94"/>
                      <a:gd name="T27" fmla="*/ 57 h 94"/>
                      <a:gd name="T28" fmla="*/ 4 w 94"/>
                      <a:gd name="T29" fmla="*/ 65 h 94"/>
                      <a:gd name="T30" fmla="*/ 2 w 94"/>
                      <a:gd name="T31" fmla="*/ 75 h 94"/>
                      <a:gd name="T32" fmla="*/ 0 w 94"/>
                      <a:gd name="T33" fmla="*/ 84 h 94"/>
                      <a:gd name="T34" fmla="*/ 0 w 94"/>
                      <a:gd name="T35" fmla="*/ 94 h 94"/>
                      <a:gd name="T36" fmla="*/ 18 w 94"/>
                      <a:gd name="T37" fmla="*/ 94 h 94"/>
                      <a:gd name="T38" fmla="*/ 19 w 94"/>
                      <a:gd name="T39" fmla="*/ 85 h 94"/>
                      <a:gd name="T40" fmla="*/ 20 w 94"/>
                      <a:gd name="T41" fmla="*/ 78 h 94"/>
                      <a:gd name="T42" fmla="*/ 21 w 94"/>
                      <a:gd name="T43" fmla="*/ 71 h 94"/>
                      <a:gd name="T44" fmla="*/ 24 w 94"/>
                      <a:gd name="T45" fmla="*/ 64 h 94"/>
                      <a:gd name="T46" fmla="*/ 27 w 94"/>
                      <a:gd name="T47" fmla="*/ 58 h 94"/>
                      <a:gd name="T48" fmla="*/ 31 w 94"/>
                      <a:gd name="T49" fmla="*/ 52 h 94"/>
                      <a:gd name="T50" fmla="*/ 35 w 94"/>
                      <a:gd name="T51" fmla="*/ 45 h 94"/>
                      <a:gd name="T52" fmla="*/ 40 w 94"/>
                      <a:gd name="T53" fmla="*/ 40 h 94"/>
                      <a:gd name="T54" fmla="*/ 45 w 94"/>
                      <a:gd name="T55" fmla="*/ 36 h 94"/>
                      <a:gd name="T56" fmla="*/ 51 w 94"/>
                      <a:gd name="T57" fmla="*/ 32 h 94"/>
                      <a:gd name="T58" fmla="*/ 57 w 94"/>
                      <a:gd name="T59" fmla="*/ 27 h 94"/>
                      <a:gd name="T60" fmla="*/ 63 w 94"/>
                      <a:gd name="T61" fmla="*/ 24 h 94"/>
                      <a:gd name="T62" fmla="*/ 71 w 94"/>
                      <a:gd name="T63" fmla="*/ 22 h 94"/>
                      <a:gd name="T64" fmla="*/ 78 w 94"/>
                      <a:gd name="T65" fmla="*/ 20 h 94"/>
                      <a:gd name="T66" fmla="*/ 86 w 94"/>
                      <a:gd name="T67" fmla="*/ 19 h 94"/>
                      <a:gd name="T68" fmla="*/ 94 w 94"/>
                      <a:gd name="T69" fmla="*/ 19 h 94"/>
                      <a:gd name="T70" fmla="*/ 94 w 94"/>
                      <a:gd name="T71" fmla="*/ 19 h 94"/>
                      <a:gd name="T72" fmla="*/ 94 w 94"/>
                      <a:gd name="T73" fmla="*/ 0 h 94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4"/>
                      <a:gd name="T113" fmla="*/ 94 w 94"/>
                      <a:gd name="T114" fmla="*/ 94 h 94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4">
                        <a:moveTo>
                          <a:pt x="94" y="0"/>
                        </a:moveTo>
                        <a:lnTo>
                          <a:pt x="94" y="0"/>
                        </a:lnTo>
                        <a:lnTo>
                          <a:pt x="83" y="1"/>
                        </a:lnTo>
                        <a:lnTo>
                          <a:pt x="74" y="2"/>
                        </a:lnTo>
                        <a:lnTo>
                          <a:pt x="65" y="4"/>
                        </a:lnTo>
                        <a:lnTo>
                          <a:pt x="57" y="7"/>
                        </a:lnTo>
                        <a:lnTo>
                          <a:pt x="49" y="12"/>
                        </a:lnTo>
                        <a:lnTo>
                          <a:pt x="41" y="16"/>
                        </a:lnTo>
                        <a:lnTo>
                          <a:pt x="34" y="21"/>
                        </a:lnTo>
                        <a:lnTo>
                          <a:pt x="26" y="27"/>
                        </a:lnTo>
                        <a:lnTo>
                          <a:pt x="21" y="34"/>
                        </a:lnTo>
                        <a:lnTo>
                          <a:pt x="16" y="41"/>
                        </a:lnTo>
                        <a:lnTo>
                          <a:pt x="11" y="48"/>
                        </a:lnTo>
                        <a:lnTo>
                          <a:pt x="7" y="57"/>
                        </a:lnTo>
                        <a:lnTo>
                          <a:pt x="4" y="65"/>
                        </a:lnTo>
                        <a:lnTo>
                          <a:pt x="2" y="75"/>
                        </a:lnTo>
                        <a:lnTo>
                          <a:pt x="0" y="84"/>
                        </a:lnTo>
                        <a:lnTo>
                          <a:pt x="0" y="94"/>
                        </a:lnTo>
                        <a:lnTo>
                          <a:pt x="18" y="94"/>
                        </a:lnTo>
                        <a:lnTo>
                          <a:pt x="19" y="85"/>
                        </a:lnTo>
                        <a:lnTo>
                          <a:pt x="20" y="78"/>
                        </a:lnTo>
                        <a:lnTo>
                          <a:pt x="21" y="71"/>
                        </a:lnTo>
                        <a:lnTo>
                          <a:pt x="24" y="64"/>
                        </a:lnTo>
                        <a:lnTo>
                          <a:pt x="27" y="58"/>
                        </a:lnTo>
                        <a:lnTo>
                          <a:pt x="31" y="52"/>
                        </a:lnTo>
                        <a:lnTo>
                          <a:pt x="35" y="45"/>
                        </a:lnTo>
                        <a:lnTo>
                          <a:pt x="40" y="40"/>
                        </a:lnTo>
                        <a:lnTo>
                          <a:pt x="45" y="36"/>
                        </a:lnTo>
                        <a:lnTo>
                          <a:pt x="51" y="32"/>
                        </a:lnTo>
                        <a:lnTo>
                          <a:pt x="57" y="27"/>
                        </a:lnTo>
                        <a:lnTo>
                          <a:pt x="63" y="24"/>
                        </a:lnTo>
                        <a:lnTo>
                          <a:pt x="71" y="22"/>
                        </a:lnTo>
                        <a:lnTo>
                          <a:pt x="78" y="20"/>
                        </a:lnTo>
                        <a:lnTo>
                          <a:pt x="86" y="19"/>
                        </a:lnTo>
                        <a:lnTo>
                          <a:pt x="94" y="19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8" name="Freeform 49"/>
                  <p:cNvSpPr>
                    <a:spLocks/>
                  </p:cNvSpPr>
                  <p:nvPr/>
                </p:nvSpPr>
                <p:spPr bwMode="auto">
                  <a:xfrm>
                    <a:off x="4459" y="3349"/>
                    <a:ext cx="91" cy="94"/>
                  </a:xfrm>
                  <a:custGeom>
                    <a:avLst/>
                    <a:gdLst>
                      <a:gd name="T0" fmla="*/ 91 w 91"/>
                      <a:gd name="T1" fmla="*/ 94 h 94"/>
                      <a:gd name="T2" fmla="*/ 91 w 91"/>
                      <a:gd name="T3" fmla="*/ 94 h 94"/>
                      <a:gd name="T4" fmla="*/ 90 w 91"/>
                      <a:gd name="T5" fmla="*/ 84 h 94"/>
                      <a:gd name="T6" fmla="*/ 89 w 91"/>
                      <a:gd name="T7" fmla="*/ 75 h 94"/>
                      <a:gd name="T8" fmla="*/ 87 w 91"/>
                      <a:gd name="T9" fmla="*/ 65 h 94"/>
                      <a:gd name="T10" fmla="*/ 83 w 91"/>
                      <a:gd name="T11" fmla="*/ 57 h 94"/>
                      <a:gd name="T12" fmla="*/ 79 w 91"/>
                      <a:gd name="T13" fmla="*/ 48 h 94"/>
                      <a:gd name="T14" fmla="*/ 75 w 91"/>
                      <a:gd name="T15" fmla="*/ 41 h 94"/>
                      <a:gd name="T16" fmla="*/ 70 w 91"/>
                      <a:gd name="T17" fmla="*/ 34 h 94"/>
                      <a:gd name="T18" fmla="*/ 63 w 91"/>
                      <a:gd name="T19" fmla="*/ 27 h 94"/>
                      <a:gd name="T20" fmla="*/ 57 w 91"/>
                      <a:gd name="T21" fmla="*/ 21 h 94"/>
                      <a:gd name="T22" fmla="*/ 51 w 91"/>
                      <a:gd name="T23" fmla="*/ 16 h 94"/>
                      <a:gd name="T24" fmla="*/ 43 w 91"/>
                      <a:gd name="T25" fmla="*/ 12 h 94"/>
                      <a:gd name="T26" fmla="*/ 35 w 91"/>
                      <a:gd name="T27" fmla="*/ 7 h 94"/>
                      <a:gd name="T28" fmla="*/ 26 w 91"/>
                      <a:gd name="T29" fmla="*/ 4 h 94"/>
                      <a:gd name="T30" fmla="*/ 18 w 91"/>
                      <a:gd name="T31" fmla="*/ 2 h 94"/>
                      <a:gd name="T32" fmla="*/ 8 w 91"/>
                      <a:gd name="T33" fmla="*/ 1 h 94"/>
                      <a:gd name="T34" fmla="*/ 0 w 91"/>
                      <a:gd name="T35" fmla="*/ 0 h 94"/>
                      <a:gd name="T36" fmla="*/ 0 w 91"/>
                      <a:gd name="T37" fmla="*/ 19 h 94"/>
                      <a:gd name="T38" fmla="*/ 6 w 91"/>
                      <a:gd name="T39" fmla="*/ 19 h 94"/>
                      <a:gd name="T40" fmla="*/ 14 w 91"/>
                      <a:gd name="T41" fmla="*/ 20 h 94"/>
                      <a:gd name="T42" fmla="*/ 21 w 91"/>
                      <a:gd name="T43" fmla="*/ 22 h 94"/>
                      <a:gd name="T44" fmla="*/ 27 w 91"/>
                      <a:gd name="T45" fmla="*/ 24 h 94"/>
                      <a:gd name="T46" fmla="*/ 34 w 91"/>
                      <a:gd name="T47" fmla="*/ 27 h 94"/>
                      <a:gd name="T48" fmla="*/ 40 w 91"/>
                      <a:gd name="T49" fmla="*/ 32 h 94"/>
                      <a:gd name="T50" fmla="*/ 45 w 91"/>
                      <a:gd name="T51" fmla="*/ 36 h 94"/>
                      <a:gd name="T52" fmla="*/ 51 w 91"/>
                      <a:gd name="T53" fmla="*/ 40 h 94"/>
                      <a:gd name="T54" fmla="*/ 55 w 91"/>
                      <a:gd name="T55" fmla="*/ 45 h 94"/>
                      <a:gd name="T56" fmla="*/ 59 w 91"/>
                      <a:gd name="T57" fmla="*/ 52 h 94"/>
                      <a:gd name="T58" fmla="*/ 63 w 91"/>
                      <a:gd name="T59" fmla="*/ 58 h 94"/>
                      <a:gd name="T60" fmla="*/ 67 w 91"/>
                      <a:gd name="T61" fmla="*/ 64 h 94"/>
                      <a:gd name="T62" fmla="*/ 69 w 91"/>
                      <a:gd name="T63" fmla="*/ 71 h 94"/>
                      <a:gd name="T64" fmla="*/ 71 w 91"/>
                      <a:gd name="T65" fmla="*/ 78 h 94"/>
                      <a:gd name="T66" fmla="*/ 72 w 91"/>
                      <a:gd name="T67" fmla="*/ 85 h 94"/>
                      <a:gd name="T68" fmla="*/ 72 w 91"/>
                      <a:gd name="T69" fmla="*/ 94 h 94"/>
                      <a:gd name="T70" fmla="*/ 72 w 91"/>
                      <a:gd name="T71" fmla="*/ 94 h 94"/>
                      <a:gd name="T72" fmla="*/ 91 w 91"/>
                      <a:gd name="T73" fmla="*/ 94 h 94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4"/>
                      <a:gd name="T113" fmla="*/ 91 w 91"/>
                      <a:gd name="T114" fmla="*/ 94 h 94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4">
                        <a:moveTo>
                          <a:pt x="91" y="94"/>
                        </a:moveTo>
                        <a:lnTo>
                          <a:pt x="91" y="94"/>
                        </a:lnTo>
                        <a:lnTo>
                          <a:pt x="90" y="84"/>
                        </a:lnTo>
                        <a:lnTo>
                          <a:pt x="89" y="75"/>
                        </a:lnTo>
                        <a:lnTo>
                          <a:pt x="87" y="65"/>
                        </a:lnTo>
                        <a:lnTo>
                          <a:pt x="83" y="57"/>
                        </a:lnTo>
                        <a:lnTo>
                          <a:pt x="79" y="48"/>
                        </a:lnTo>
                        <a:lnTo>
                          <a:pt x="75" y="41"/>
                        </a:lnTo>
                        <a:lnTo>
                          <a:pt x="70" y="34"/>
                        </a:lnTo>
                        <a:lnTo>
                          <a:pt x="63" y="27"/>
                        </a:lnTo>
                        <a:lnTo>
                          <a:pt x="57" y="21"/>
                        </a:lnTo>
                        <a:lnTo>
                          <a:pt x="51" y="16"/>
                        </a:lnTo>
                        <a:lnTo>
                          <a:pt x="43" y="12"/>
                        </a:lnTo>
                        <a:lnTo>
                          <a:pt x="35" y="7"/>
                        </a:lnTo>
                        <a:lnTo>
                          <a:pt x="26" y="4"/>
                        </a:lnTo>
                        <a:lnTo>
                          <a:pt x="18" y="2"/>
                        </a:lnTo>
                        <a:lnTo>
                          <a:pt x="8" y="1"/>
                        </a:lnTo>
                        <a:lnTo>
                          <a:pt x="0" y="0"/>
                        </a:lnTo>
                        <a:lnTo>
                          <a:pt x="0" y="19"/>
                        </a:lnTo>
                        <a:lnTo>
                          <a:pt x="6" y="19"/>
                        </a:lnTo>
                        <a:lnTo>
                          <a:pt x="14" y="20"/>
                        </a:lnTo>
                        <a:lnTo>
                          <a:pt x="21" y="22"/>
                        </a:lnTo>
                        <a:lnTo>
                          <a:pt x="27" y="24"/>
                        </a:lnTo>
                        <a:lnTo>
                          <a:pt x="34" y="27"/>
                        </a:lnTo>
                        <a:lnTo>
                          <a:pt x="40" y="32"/>
                        </a:lnTo>
                        <a:lnTo>
                          <a:pt x="45" y="36"/>
                        </a:lnTo>
                        <a:lnTo>
                          <a:pt x="51" y="40"/>
                        </a:lnTo>
                        <a:lnTo>
                          <a:pt x="55" y="45"/>
                        </a:lnTo>
                        <a:lnTo>
                          <a:pt x="59" y="52"/>
                        </a:lnTo>
                        <a:lnTo>
                          <a:pt x="63" y="58"/>
                        </a:lnTo>
                        <a:lnTo>
                          <a:pt x="67" y="64"/>
                        </a:lnTo>
                        <a:lnTo>
                          <a:pt x="69" y="71"/>
                        </a:lnTo>
                        <a:lnTo>
                          <a:pt x="71" y="78"/>
                        </a:lnTo>
                        <a:lnTo>
                          <a:pt x="72" y="85"/>
                        </a:lnTo>
                        <a:lnTo>
                          <a:pt x="72" y="94"/>
                        </a:lnTo>
                        <a:lnTo>
                          <a:pt x="91" y="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9" name="Freeform 50"/>
                  <p:cNvSpPr>
                    <a:spLocks/>
                  </p:cNvSpPr>
                  <p:nvPr/>
                </p:nvSpPr>
                <p:spPr bwMode="auto">
                  <a:xfrm>
                    <a:off x="4308" y="3380"/>
                    <a:ext cx="296" cy="44"/>
                  </a:xfrm>
                  <a:custGeom>
                    <a:avLst/>
                    <a:gdLst>
                      <a:gd name="T0" fmla="*/ 0 w 280"/>
                      <a:gd name="T1" fmla="*/ 25 h 42"/>
                      <a:gd name="T2" fmla="*/ 0 w 280"/>
                      <a:gd name="T3" fmla="*/ 54 h 42"/>
                      <a:gd name="T4" fmla="*/ 539 w 280"/>
                      <a:gd name="T5" fmla="*/ 54 h 42"/>
                      <a:gd name="T6" fmla="*/ 539 w 280"/>
                      <a:gd name="T7" fmla="*/ 75 h 42"/>
                      <a:gd name="T8" fmla="*/ 576 w 280"/>
                      <a:gd name="T9" fmla="*/ 34 h 42"/>
                      <a:gd name="T10" fmla="*/ 539 w 280"/>
                      <a:gd name="T11" fmla="*/ 0 h 42"/>
                      <a:gd name="T12" fmla="*/ 539 w 280"/>
                      <a:gd name="T13" fmla="*/ 25 h 42"/>
                      <a:gd name="T14" fmla="*/ 0 w 280"/>
                      <a:gd name="T15" fmla="*/ 25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80"/>
                      <a:gd name="T25" fmla="*/ 0 h 42"/>
                      <a:gd name="T26" fmla="*/ 280 w 280"/>
                      <a:gd name="T27" fmla="*/ 42 h 4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80" h="42">
                        <a:moveTo>
                          <a:pt x="0" y="12"/>
                        </a:moveTo>
                        <a:lnTo>
                          <a:pt x="0" y="30"/>
                        </a:lnTo>
                        <a:lnTo>
                          <a:pt x="260" y="30"/>
                        </a:lnTo>
                        <a:lnTo>
                          <a:pt x="260" y="42"/>
                        </a:lnTo>
                        <a:lnTo>
                          <a:pt x="280" y="20"/>
                        </a:lnTo>
                        <a:lnTo>
                          <a:pt x="260" y="0"/>
                        </a:lnTo>
                        <a:lnTo>
                          <a:pt x="260" y="12"/>
                        </a:lnTo>
                        <a:lnTo>
                          <a:pt x="0" y="12"/>
                        </a:lnTo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0" name="Freeform 51"/>
                  <p:cNvSpPr>
                    <a:spLocks/>
                  </p:cNvSpPr>
                  <p:nvPr/>
                </p:nvSpPr>
                <p:spPr bwMode="auto">
                  <a:xfrm>
                    <a:off x="4308" y="3380"/>
                    <a:ext cx="296" cy="44"/>
                  </a:xfrm>
                  <a:custGeom>
                    <a:avLst/>
                    <a:gdLst>
                      <a:gd name="T0" fmla="*/ 0 w 280"/>
                      <a:gd name="T1" fmla="*/ 25 h 42"/>
                      <a:gd name="T2" fmla="*/ 0 w 280"/>
                      <a:gd name="T3" fmla="*/ 54 h 42"/>
                      <a:gd name="T4" fmla="*/ 539 w 280"/>
                      <a:gd name="T5" fmla="*/ 54 h 42"/>
                      <a:gd name="T6" fmla="*/ 539 w 280"/>
                      <a:gd name="T7" fmla="*/ 75 h 42"/>
                      <a:gd name="T8" fmla="*/ 576 w 280"/>
                      <a:gd name="T9" fmla="*/ 34 h 42"/>
                      <a:gd name="T10" fmla="*/ 539 w 280"/>
                      <a:gd name="T11" fmla="*/ 0 h 42"/>
                      <a:gd name="T12" fmla="*/ 539 w 280"/>
                      <a:gd name="T13" fmla="*/ 25 h 42"/>
                      <a:gd name="T14" fmla="*/ 0 w 280"/>
                      <a:gd name="T15" fmla="*/ 25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80"/>
                      <a:gd name="T25" fmla="*/ 0 h 42"/>
                      <a:gd name="T26" fmla="*/ 280 w 280"/>
                      <a:gd name="T27" fmla="*/ 42 h 4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80" h="42">
                        <a:moveTo>
                          <a:pt x="0" y="12"/>
                        </a:moveTo>
                        <a:lnTo>
                          <a:pt x="0" y="30"/>
                        </a:lnTo>
                        <a:lnTo>
                          <a:pt x="260" y="30"/>
                        </a:lnTo>
                        <a:lnTo>
                          <a:pt x="260" y="42"/>
                        </a:lnTo>
                        <a:lnTo>
                          <a:pt x="280" y="20"/>
                        </a:lnTo>
                        <a:lnTo>
                          <a:pt x="260" y="0"/>
                        </a:lnTo>
                        <a:lnTo>
                          <a:pt x="260" y="12"/>
                        </a:lnTo>
                        <a:lnTo>
                          <a:pt x="0" y="12"/>
                        </a:lnTo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8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4308" y="3459"/>
                    <a:ext cx="298" cy="47"/>
                    <a:chOff x="4308" y="3459"/>
                    <a:chExt cx="298" cy="47"/>
                  </a:xfrm>
                </p:grpSpPr>
                <p:sp>
                  <p:nvSpPr>
                    <p:cNvPr id="2254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4308" y="3459"/>
                      <a:ext cx="296" cy="44"/>
                    </a:xfrm>
                    <a:custGeom>
                      <a:avLst/>
                      <a:gdLst>
                        <a:gd name="T0" fmla="*/ 576 w 280"/>
                        <a:gd name="T1" fmla="*/ 25 h 42"/>
                        <a:gd name="T2" fmla="*/ 576 w 280"/>
                        <a:gd name="T3" fmla="*/ 54 h 42"/>
                        <a:gd name="T4" fmla="*/ 45 w 280"/>
                        <a:gd name="T5" fmla="*/ 54 h 42"/>
                        <a:gd name="T6" fmla="*/ 45 w 280"/>
                        <a:gd name="T7" fmla="*/ 75 h 42"/>
                        <a:gd name="T8" fmla="*/ 0 w 280"/>
                        <a:gd name="T9" fmla="*/ 34 h 42"/>
                        <a:gd name="T10" fmla="*/ 45 w 280"/>
                        <a:gd name="T11" fmla="*/ 0 h 42"/>
                        <a:gd name="T12" fmla="*/ 45 w 280"/>
                        <a:gd name="T13" fmla="*/ 25 h 42"/>
                        <a:gd name="T14" fmla="*/ 576 w 280"/>
                        <a:gd name="T15" fmla="*/ 25 h 4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80"/>
                        <a:gd name="T25" fmla="*/ 0 h 42"/>
                        <a:gd name="T26" fmla="*/ 280 w 280"/>
                        <a:gd name="T27" fmla="*/ 42 h 4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80" h="42">
                          <a:moveTo>
                            <a:pt x="280" y="12"/>
                          </a:moveTo>
                          <a:lnTo>
                            <a:pt x="280" y="30"/>
                          </a:lnTo>
                          <a:lnTo>
                            <a:pt x="23" y="30"/>
                          </a:lnTo>
                          <a:lnTo>
                            <a:pt x="23" y="42"/>
                          </a:lnTo>
                          <a:lnTo>
                            <a:pt x="0" y="20"/>
                          </a:lnTo>
                          <a:lnTo>
                            <a:pt x="23" y="0"/>
                          </a:lnTo>
                          <a:lnTo>
                            <a:pt x="23" y="12"/>
                          </a:lnTo>
                          <a:lnTo>
                            <a:pt x="280" y="12"/>
                          </a:lnTo>
                        </a:path>
                      </a:pathLst>
                    </a:custGeom>
                    <a:solidFill>
                      <a:srgbClr val="24272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5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4308" y="3459"/>
                      <a:ext cx="296" cy="44"/>
                    </a:xfrm>
                    <a:custGeom>
                      <a:avLst/>
                      <a:gdLst>
                        <a:gd name="T0" fmla="*/ 576 w 280"/>
                        <a:gd name="T1" fmla="*/ 25 h 42"/>
                        <a:gd name="T2" fmla="*/ 576 w 280"/>
                        <a:gd name="T3" fmla="*/ 54 h 42"/>
                        <a:gd name="T4" fmla="*/ 45 w 280"/>
                        <a:gd name="T5" fmla="*/ 54 h 42"/>
                        <a:gd name="T6" fmla="*/ 45 w 280"/>
                        <a:gd name="T7" fmla="*/ 75 h 42"/>
                        <a:gd name="T8" fmla="*/ 0 w 280"/>
                        <a:gd name="T9" fmla="*/ 34 h 42"/>
                        <a:gd name="T10" fmla="*/ 45 w 280"/>
                        <a:gd name="T11" fmla="*/ 0 h 42"/>
                        <a:gd name="T12" fmla="*/ 45 w 280"/>
                        <a:gd name="T13" fmla="*/ 25 h 42"/>
                        <a:gd name="T14" fmla="*/ 576 w 280"/>
                        <a:gd name="T15" fmla="*/ 25 h 4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80"/>
                        <a:gd name="T25" fmla="*/ 0 h 42"/>
                        <a:gd name="T26" fmla="*/ 280 w 280"/>
                        <a:gd name="T27" fmla="*/ 42 h 4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80" h="42">
                          <a:moveTo>
                            <a:pt x="280" y="12"/>
                          </a:moveTo>
                          <a:lnTo>
                            <a:pt x="280" y="30"/>
                          </a:lnTo>
                          <a:lnTo>
                            <a:pt x="23" y="30"/>
                          </a:lnTo>
                          <a:lnTo>
                            <a:pt x="23" y="42"/>
                          </a:lnTo>
                          <a:lnTo>
                            <a:pt x="0" y="20"/>
                          </a:lnTo>
                          <a:lnTo>
                            <a:pt x="23" y="0"/>
                          </a:lnTo>
                          <a:lnTo>
                            <a:pt x="23" y="12"/>
                          </a:lnTo>
                          <a:lnTo>
                            <a:pt x="280" y="12"/>
                          </a:lnTo>
                        </a:path>
                      </a:pathLst>
                    </a:custGeom>
                    <a:solidFill>
                      <a:srgbClr val="24272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4311" y="3461"/>
                      <a:ext cx="295" cy="45"/>
                    </a:xfrm>
                    <a:custGeom>
                      <a:avLst/>
                      <a:gdLst>
                        <a:gd name="T0" fmla="*/ 576 w 279"/>
                        <a:gd name="T1" fmla="*/ 26 h 43"/>
                        <a:gd name="T2" fmla="*/ 576 w 279"/>
                        <a:gd name="T3" fmla="*/ 53 h 43"/>
                        <a:gd name="T4" fmla="*/ 43 w 279"/>
                        <a:gd name="T5" fmla="*/ 53 h 43"/>
                        <a:gd name="T6" fmla="*/ 43 w 279"/>
                        <a:gd name="T7" fmla="*/ 76 h 43"/>
                        <a:gd name="T8" fmla="*/ 0 w 279"/>
                        <a:gd name="T9" fmla="*/ 33 h 43"/>
                        <a:gd name="T10" fmla="*/ 43 w 279"/>
                        <a:gd name="T11" fmla="*/ 0 h 43"/>
                        <a:gd name="T12" fmla="*/ 43 w 279"/>
                        <a:gd name="T13" fmla="*/ 26 h 43"/>
                        <a:gd name="T14" fmla="*/ 576 w 279"/>
                        <a:gd name="T15" fmla="*/ 26 h 43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79"/>
                        <a:gd name="T25" fmla="*/ 0 h 43"/>
                        <a:gd name="T26" fmla="*/ 279 w 279"/>
                        <a:gd name="T27" fmla="*/ 43 h 43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79" h="43">
                          <a:moveTo>
                            <a:pt x="279" y="13"/>
                          </a:moveTo>
                          <a:lnTo>
                            <a:pt x="279" y="30"/>
                          </a:lnTo>
                          <a:lnTo>
                            <a:pt x="22" y="30"/>
                          </a:lnTo>
                          <a:lnTo>
                            <a:pt x="22" y="43"/>
                          </a:lnTo>
                          <a:lnTo>
                            <a:pt x="0" y="20"/>
                          </a:lnTo>
                          <a:lnTo>
                            <a:pt x="22" y="0"/>
                          </a:lnTo>
                          <a:lnTo>
                            <a:pt x="22" y="13"/>
                          </a:lnTo>
                          <a:lnTo>
                            <a:pt x="279" y="1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7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4311" y="3461"/>
                      <a:ext cx="295" cy="45"/>
                    </a:xfrm>
                    <a:custGeom>
                      <a:avLst/>
                      <a:gdLst>
                        <a:gd name="T0" fmla="*/ 576 w 279"/>
                        <a:gd name="T1" fmla="*/ 26 h 43"/>
                        <a:gd name="T2" fmla="*/ 576 w 279"/>
                        <a:gd name="T3" fmla="*/ 53 h 43"/>
                        <a:gd name="T4" fmla="*/ 43 w 279"/>
                        <a:gd name="T5" fmla="*/ 53 h 43"/>
                        <a:gd name="T6" fmla="*/ 43 w 279"/>
                        <a:gd name="T7" fmla="*/ 76 h 43"/>
                        <a:gd name="T8" fmla="*/ 0 w 279"/>
                        <a:gd name="T9" fmla="*/ 33 h 43"/>
                        <a:gd name="T10" fmla="*/ 43 w 279"/>
                        <a:gd name="T11" fmla="*/ 0 h 43"/>
                        <a:gd name="T12" fmla="*/ 43 w 279"/>
                        <a:gd name="T13" fmla="*/ 26 h 43"/>
                        <a:gd name="T14" fmla="*/ 576 w 279"/>
                        <a:gd name="T15" fmla="*/ 26 h 43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79"/>
                        <a:gd name="T25" fmla="*/ 0 h 43"/>
                        <a:gd name="T26" fmla="*/ 279 w 279"/>
                        <a:gd name="T27" fmla="*/ 43 h 43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79" h="43">
                          <a:moveTo>
                            <a:pt x="279" y="13"/>
                          </a:moveTo>
                          <a:lnTo>
                            <a:pt x="279" y="30"/>
                          </a:lnTo>
                          <a:lnTo>
                            <a:pt x="22" y="30"/>
                          </a:lnTo>
                          <a:lnTo>
                            <a:pt x="22" y="43"/>
                          </a:lnTo>
                          <a:lnTo>
                            <a:pt x="0" y="20"/>
                          </a:lnTo>
                          <a:lnTo>
                            <a:pt x="22" y="0"/>
                          </a:lnTo>
                          <a:lnTo>
                            <a:pt x="22" y="13"/>
                          </a:lnTo>
                          <a:lnTo>
                            <a:pt x="279" y="1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252" name="Freeform 57"/>
                  <p:cNvSpPr>
                    <a:spLocks/>
                  </p:cNvSpPr>
                  <p:nvPr/>
                </p:nvSpPr>
                <p:spPr bwMode="auto">
                  <a:xfrm>
                    <a:off x="4311" y="3382"/>
                    <a:ext cx="295" cy="45"/>
                  </a:xfrm>
                  <a:custGeom>
                    <a:avLst/>
                    <a:gdLst>
                      <a:gd name="T0" fmla="*/ 0 w 279"/>
                      <a:gd name="T1" fmla="*/ 26 h 43"/>
                      <a:gd name="T2" fmla="*/ 0 w 279"/>
                      <a:gd name="T3" fmla="*/ 53 h 43"/>
                      <a:gd name="T4" fmla="*/ 538 w 279"/>
                      <a:gd name="T5" fmla="*/ 53 h 43"/>
                      <a:gd name="T6" fmla="*/ 538 w 279"/>
                      <a:gd name="T7" fmla="*/ 76 h 43"/>
                      <a:gd name="T8" fmla="*/ 576 w 279"/>
                      <a:gd name="T9" fmla="*/ 33 h 43"/>
                      <a:gd name="T10" fmla="*/ 538 w 279"/>
                      <a:gd name="T11" fmla="*/ 0 h 43"/>
                      <a:gd name="T12" fmla="*/ 538 w 279"/>
                      <a:gd name="T13" fmla="*/ 26 h 43"/>
                      <a:gd name="T14" fmla="*/ 0 w 279"/>
                      <a:gd name="T15" fmla="*/ 26 h 4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9"/>
                      <a:gd name="T25" fmla="*/ 0 h 43"/>
                      <a:gd name="T26" fmla="*/ 279 w 279"/>
                      <a:gd name="T27" fmla="*/ 43 h 4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9" h="43">
                        <a:moveTo>
                          <a:pt x="0" y="13"/>
                        </a:moveTo>
                        <a:lnTo>
                          <a:pt x="0" y="30"/>
                        </a:lnTo>
                        <a:lnTo>
                          <a:pt x="259" y="30"/>
                        </a:lnTo>
                        <a:lnTo>
                          <a:pt x="259" y="43"/>
                        </a:lnTo>
                        <a:lnTo>
                          <a:pt x="279" y="20"/>
                        </a:lnTo>
                        <a:lnTo>
                          <a:pt x="259" y="0"/>
                        </a:lnTo>
                        <a:lnTo>
                          <a:pt x="259" y="13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3" name="Freeform 58"/>
                  <p:cNvSpPr>
                    <a:spLocks/>
                  </p:cNvSpPr>
                  <p:nvPr/>
                </p:nvSpPr>
                <p:spPr bwMode="auto">
                  <a:xfrm>
                    <a:off x="4311" y="3382"/>
                    <a:ext cx="295" cy="45"/>
                  </a:xfrm>
                  <a:custGeom>
                    <a:avLst/>
                    <a:gdLst>
                      <a:gd name="T0" fmla="*/ 0 w 279"/>
                      <a:gd name="T1" fmla="*/ 26 h 43"/>
                      <a:gd name="T2" fmla="*/ 0 w 279"/>
                      <a:gd name="T3" fmla="*/ 53 h 43"/>
                      <a:gd name="T4" fmla="*/ 538 w 279"/>
                      <a:gd name="T5" fmla="*/ 53 h 43"/>
                      <a:gd name="T6" fmla="*/ 538 w 279"/>
                      <a:gd name="T7" fmla="*/ 76 h 43"/>
                      <a:gd name="T8" fmla="*/ 576 w 279"/>
                      <a:gd name="T9" fmla="*/ 33 h 43"/>
                      <a:gd name="T10" fmla="*/ 538 w 279"/>
                      <a:gd name="T11" fmla="*/ 0 h 43"/>
                      <a:gd name="T12" fmla="*/ 538 w 279"/>
                      <a:gd name="T13" fmla="*/ 26 h 43"/>
                      <a:gd name="T14" fmla="*/ 0 w 279"/>
                      <a:gd name="T15" fmla="*/ 26 h 4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9"/>
                      <a:gd name="T25" fmla="*/ 0 h 43"/>
                      <a:gd name="T26" fmla="*/ 279 w 279"/>
                      <a:gd name="T27" fmla="*/ 43 h 4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9" h="43">
                        <a:moveTo>
                          <a:pt x="0" y="13"/>
                        </a:moveTo>
                        <a:lnTo>
                          <a:pt x="0" y="30"/>
                        </a:lnTo>
                        <a:lnTo>
                          <a:pt x="259" y="30"/>
                        </a:lnTo>
                        <a:lnTo>
                          <a:pt x="259" y="43"/>
                        </a:lnTo>
                        <a:lnTo>
                          <a:pt x="279" y="20"/>
                        </a:lnTo>
                        <a:lnTo>
                          <a:pt x="259" y="0"/>
                        </a:lnTo>
                        <a:lnTo>
                          <a:pt x="259" y="13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238" name="Text Box 59"/>
              <p:cNvSpPr txBox="1">
                <a:spLocks noChangeArrowheads="1"/>
              </p:cNvSpPr>
              <p:nvPr/>
            </p:nvSpPr>
            <p:spPr bwMode="auto">
              <a:xfrm>
                <a:off x="624" y="2160"/>
                <a:ext cx="432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3528" tIns="46764" rIns="93528" bIns="46764">
                <a:spAutoFit/>
              </a:bodyPr>
              <a:lstStyle>
                <a:lvl1pPr marL="349250" indent="-34925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40000"/>
                  </a:lnSpc>
                  <a:spcBef>
                    <a:spcPct val="50000"/>
                  </a:spcBef>
                  <a:buClr>
                    <a:schemeClr val="bg2"/>
                  </a:buClr>
                  <a:buSzPct val="60000"/>
                  <a:buFont typeface="Wingdings" pitchFamily="2" charset="2"/>
                  <a:buNone/>
                </a:pPr>
                <a:r>
                  <a:rPr lang="en-US" altLang="zh-CN">
                    <a:ea typeface="Arial Unicode MS" pitchFamily="34" charset="-122"/>
                    <a:cs typeface="Arial" pitchFamily="34" charset="0"/>
                  </a:rPr>
                  <a:t>eAN</a:t>
                </a:r>
              </a:p>
            </p:txBody>
          </p:sp>
        </p:grpSp>
        <p:sp>
          <p:nvSpPr>
            <p:cNvPr id="2091" name="Line 112"/>
            <p:cNvSpPr>
              <a:spLocks noChangeShapeType="1"/>
            </p:cNvSpPr>
            <p:nvPr/>
          </p:nvSpPr>
          <p:spPr bwMode="auto">
            <a:xfrm>
              <a:off x="1994888" y="2879293"/>
              <a:ext cx="75514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92" name="Rectangle 104"/>
            <p:cNvSpPr>
              <a:spLocks noChangeArrowheads="1"/>
            </p:cNvSpPr>
            <p:nvPr/>
          </p:nvSpPr>
          <p:spPr bwMode="auto">
            <a:xfrm>
              <a:off x="1418777" y="2990562"/>
              <a:ext cx="821939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BTS</a:t>
              </a:r>
            </a:p>
          </p:txBody>
        </p:sp>
        <p:grpSp>
          <p:nvGrpSpPr>
            <p:cNvPr id="9" name="Group 35"/>
            <p:cNvGrpSpPr>
              <a:grpSpLocks noChangeAspect="1"/>
            </p:cNvGrpSpPr>
            <p:nvPr/>
          </p:nvGrpSpPr>
          <p:grpSpPr bwMode="auto">
            <a:xfrm>
              <a:off x="1381767" y="2489850"/>
              <a:ext cx="639813" cy="538020"/>
              <a:chOff x="2227" y="1314"/>
              <a:chExt cx="455" cy="563"/>
            </a:xfrm>
          </p:grpSpPr>
          <p:sp>
            <p:nvSpPr>
              <p:cNvPr id="2213" name="Freeform 36"/>
              <p:cNvSpPr>
                <a:spLocks noChangeAspect="1"/>
              </p:cNvSpPr>
              <p:nvPr/>
            </p:nvSpPr>
            <p:spPr bwMode="auto">
              <a:xfrm>
                <a:off x="2487" y="1738"/>
                <a:ext cx="130" cy="16"/>
              </a:xfrm>
              <a:custGeom>
                <a:avLst/>
                <a:gdLst>
                  <a:gd name="T0" fmla="*/ 130 w 130"/>
                  <a:gd name="T1" fmla="*/ 16 h 16"/>
                  <a:gd name="T2" fmla="*/ 0 w 130"/>
                  <a:gd name="T3" fmla="*/ 16 h 16"/>
                  <a:gd name="T4" fmla="*/ 0 w 130"/>
                  <a:gd name="T5" fmla="*/ 0 h 16"/>
                  <a:gd name="T6" fmla="*/ 130 w 130"/>
                  <a:gd name="T7" fmla="*/ 0 h 16"/>
                  <a:gd name="T8" fmla="*/ 130 w 130"/>
                  <a:gd name="T9" fmla="*/ 16 h 16"/>
                  <a:gd name="T10" fmla="*/ 130 w 130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6"/>
                  <a:gd name="T20" fmla="*/ 130 w 130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6">
                    <a:moveTo>
                      <a:pt x="13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6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4" name="Freeform 37"/>
              <p:cNvSpPr>
                <a:spLocks noChangeAspect="1"/>
              </p:cNvSpPr>
              <p:nvPr/>
            </p:nvSpPr>
            <p:spPr bwMode="auto">
              <a:xfrm>
                <a:off x="2617" y="1682"/>
                <a:ext cx="65" cy="72"/>
              </a:xfrm>
              <a:custGeom>
                <a:avLst/>
                <a:gdLst>
                  <a:gd name="T0" fmla="*/ 0 w 65"/>
                  <a:gd name="T1" fmla="*/ 72 h 72"/>
                  <a:gd name="T2" fmla="*/ 65 w 65"/>
                  <a:gd name="T3" fmla="*/ 16 h 72"/>
                  <a:gd name="T4" fmla="*/ 65 w 65"/>
                  <a:gd name="T5" fmla="*/ 0 h 72"/>
                  <a:gd name="T6" fmla="*/ 0 w 65"/>
                  <a:gd name="T7" fmla="*/ 56 h 72"/>
                  <a:gd name="T8" fmla="*/ 0 w 65"/>
                  <a:gd name="T9" fmla="*/ 72 h 72"/>
                  <a:gd name="T10" fmla="*/ 0 w 65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72"/>
                  <a:gd name="T20" fmla="*/ 65 w 65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72">
                    <a:moveTo>
                      <a:pt x="0" y="72"/>
                    </a:moveTo>
                    <a:lnTo>
                      <a:pt x="65" y="16"/>
                    </a:lnTo>
                    <a:lnTo>
                      <a:pt x="65" y="0"/>
                    </a:lnTo>
                    <a:lnTo>
                      <a:pt x="0" y="56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5" name="Freeform 38"/>
              <p:cNvSpPr>
                <a:spLocks noChangeAspect="1"/>
              </p:cNvSpPr>
              <p:nvPr/>
            </p:nvSpPr>
            <p:spPr bwMode="auto">
              <a:xfrm>
                <a:off x="2423" y="1682"/>
                <a:ext cx="64" cy="72"/>
              </a:xfrm>
              <a:custGeom>
                <a:avLst/>
                <a:gdLst>
                  <a:gd name="T0" fmla="*/ 64 w 64"/>
                  <a:gd name="T1" fmla="*/ 72 h 72"/>
                  <a:gd name="T2" fmla="*/ 0 w 64"/>
                  <a:gd name="T3" fmla="*/ 16 h 72"/>
                  <a:gd name="T4" fmla="*/ 0 w 64"/>
                  <a:gd name="T5" fmla="*/ 0 h 72"/>
                  <a:gd name="T6" fmla="*/ 64 w 64"/>
                  <a:gd name="T7" fmla="*/ 56 h 72"/>
                  <a:gd name="T8" fmla="*/ 64 w 64"/>
                  <a:gd name="T9" fmla="*/ 72 h 72"/>
                  <a:gd name="T10" fmla="*/ 64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64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4" y="56"/>
                    </a:ln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6" name="Freeform 39"/>
              <p:cNvSpPr>
                <a:spLocks noChangeAspect="1"/>
              </p:cNvSpPr>
              <p:nvPr/>
            </p:nvSpPr>
            <p:spPr bwMode="auto">
              <a:xfrm>
                <a:off x="2423" y="1628"/>
                <a:ext cx="259" cy="110"/>
              </a:xfrm>
              <a:custGeom>
                <a:avLst/>
                <a:gdLst>
                  <a:gd name="T0" fmla="*/ 259 w 259"/>
                  <a:gd name="T1" fmla="*/ 54 h 110"/>
                  <a:gd name="T2" fmla="*/ 227 w 259"/>
                  <a:gd name="T3" fmla="*/ 82 h 110"/>
                  <a:gd name="T4" fmla="*/ 194 w 259"/>
                  <a:gd name="T5" fmla="*/ 110 h 110"/>
                  <a:gd name="T6" fmla="*/ 130 w 259"/>
                  <a:gd name="T7" fmla="*/ 110 h 110"/>
                  <a:gd name="T8" fmla="*/ 64 w 259"/>
                  <a:gd name="T9" fmla="*/ 110 h 110"/>
                  <a:gd name="T10" fmla="*/ 32 w 259"/>
                  <a:gd name="T11" fmla="*/ 82 h 110"/>
                  <a:gd name="T12" fmla="*/ 0 w 259"/>
                  <a:gd name="T13" fmla="*/ 54 h 110"/>
                  <a:gd name="T14" fmla="*/ 32 w 259"/>
                  <a:gd name="T15" fmla="*/ 26 h 110"/>
                  <a:gd name="T16" fmla="*/ 64 w 259"/>
                  <a:gd name="T17" fmla="*/ 0 h 110"/>
                  <a:gd name="T18" fmla="*/ 130 w 259"/>
                  <a:gd name="T19" fmla="*/ 0 h 110"/>
                  <a:gd name="T20" fmla="*/ 194 w 259"/>
                  <a:gd name="T21" fmla="*/ 0 h 110"/>
                  <a:gd name="T22" fmla="*/ 227 w 259"/>
                  <a:gd name="T23" fmla="*/ 26 h 110"/>
                  <a:gd name="T24" fmla="*/ 259 w 259"/>
                  <a:gd name="T25" fmla="*/ 54 h 110"/>
                  <a:gd name="T26" fmla="*/ 259 w 259"/>
                  <a:gd name="T27" fmla="*/ 54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9"/>
                  <a:gd name="T43" fmla="*/ 0 h 110"/>
                  <a:gd name="T44" fmla="*/ 259 w 259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9" h="110">
                    <a:moveTo>
                      <a:pt x="259" y="54"/>
                    </a:moveTo>
                    <a:lnTo>
                      <a:pt x="227" y="82"/>
                    </a:lnTo>
                    <a:lnTo>
                      <a:pt x="194" y="110"/>
                    </a:lnTo>
                    <a:lnTo>
                      <a:pt x="130" y="110"/>
                    </a:lnTo>
                    <a:lnTo>
                      <a:pt x="64" y="110"/>
                    </a:lnTo>
                    <a:lnTo>
                      <a:pt x="32" y="82"/>
                    </a:lnTo>
                    <a:lnTo>
                      <a:pt x="0" y="54"/>
                    </a:lnTo>
                    <a:lnTo>
                      <a:pt x="32" y="26"/>
                    </a:lnTo>
                    <a:lnTo>
                      <a:pt x="64" y="0"/>
                    </a:lnTo>
                    <a:lnTo>
                      <a:pt x="130" y="0"/>
                    </a:lnTo>
                    <a:lnTo>
                      <a:pt x="194" y="0"/>
                    </a:lnTo>
                    <a:lnTo>
                      <a:pt x="227" y="26"/>
                    </a:lnTo>
                    <a:lnTo>
                      <a:pt x="259" y="54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7" name="Freeform 40"/>
              <p:cNvSpPr>
                <a:spLocks noChangeAspect="1"/>
              </p:cNvSpPr>
              <p:nvPr/>
            </p:nvSpPr>
            <p:spPr bwMode="auto">
              <a:xfrm>
                <a:off x="2291" y="1798"/>
                <a:ext cx="130" cy="18"/>
              </a:xfrm>
              <a:custGeom>
                <a:avLst/>
                <a:gdLst>
                  <a:gd name="T0" fmla="*/ 130 w 130"/>
                  <a:gd name="T1" fmla="*/ 18 h 18"/>
                  <a:gd name="T2" fmla="*/ 0 w 130"/>
                  <a:gd name="T3" fmla="*/ 18 h 18"/>
                  <a:gd name="T4" fmla="*/ 0 w 130"/>
                  <a:gd name="T5" fmla="*/ 0 h 18"/>
                  <a:gd name="T6" fmla="*/ 130 w 130"/>
                  <a:gd name="T7" fmla="*/ 0 h 18"/>
                  <a:gd name="T8" fmla="*/ 130 w 130"/>
                  <a:gd name="T9" fmla="*/ 18 h 18"/>
                  <a:gd name="T10" fmla="*/ 130 w 130"/>
                  <a:gd name="T11" fmla="*/ 18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8"/>
                  <a:gd name="T20" fmla="*/ 130 w 130"/>
                  <a:gd name="T21" fmla="*/ 18 h 1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8">
                    <a:moveTo>
                      <a:pt x="130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8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8" name="Freeform 41"/>
              <p:cNvSpPr>
                <a:spLocks noChangeAspect="1"/>
              </p:cNvSpPr>
              <p:nvPr/>
            </p:nvSpPr>
            <p:spPr bwMode="auto">
              <a:xfrm>
                <a:off x="2421" y="1744"/>
                <a:ext cx="64" cy="72"/>
              </a:xfrm>
              <a:custGeom>
                <a:avLst/>
                <a:gdLst>
                  <a:gd name="T0" fmla="*/ 0 w 64"/>
                  <a:gd name="T1" fmla="*/ 72 h 72"/>
                  <a:gd name="T2" fmla="*/ 64 w 64"/>
                  <a:gd name="T3" fmla="*/ 16 h 72"/>
                  <a:gd name="T4" fmla="*/ 64 w 64"/>
                  <a:gd name="T5" fmla="*/ 0 h 72"/>
                  <a:gd name="T6" fmla="*/ 0 w 64"/>
                  <a:gd name="T7" fmla="*/ 54 h 72"/>
                  <a:gd name="T8" fmla="*/ 0 w 64"/>
                  <a:gd name="T9" fmla="*/ 72 h 72"/>
                  <a:gd name="T10" fmla="*/ 0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0" y="72"/>
                    </a:moveTo>
                    <a:lnTo>
                      <a:pt x="64" y="16"/>
                    </a:lnTo>
                    <a:lnTo>
                      <a:pt x="64" y="0"/>
                    </a:lnTo>
                    <a:lnTo>
                      <a:pt x="0" y="54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9" name="Freeform 42"/>
              <p:cNvSpPr>
                <a:spLocks noChangeAspect="1"/>
              </p:cNvSpPr>
              <p:nvPr/>
            </p:nvSpPr>
            <p:spPr bwMode="auto">
              <a:xfrm>
                <a:off x="2227" y="1744"/>
                <a:ext cx="64" cy="72"/>
              </a:xfrm>
              <a:custGeom>
                <a:avLst/>
                <a:gdLst>
                  <a:gd name="T0" fmla="*/ 64 w 64"/>
                  <a:gd name="T1" fmla="*/ 72 h 72"/>
                  <a:gd name="T2" fmla="*/ 0 w 64"/>
                  <a:gd name="T3" fmla="*/ 16 h 72"/>
                  <a:gd name="T4" fmla="*/ 0 w 64"/>
                  <a:gd name="T5" fmla="*/ 0 h 72"/>
                  <a:gd name="T6" fmla="*/ 64 w 64"/>
                  <a:gd name="T7" fmla="*/ 54 h 72"/>
                  <a:gd name="T8" fmla="*/ 64 w 64"/>
                  <a:gd name="T9" fmla="*/ 72 h 72"/>
                  <a:gd name="T10" fmla="*/ 64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64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4" y="54"/>
                    </a:ln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0" name="Freeform 43"/>
              <p:cNvSpPr>
                <a:spLocks noChangeAspect="1"/>
              </p:cNvSpPr>
              <p:nvPr/>
            </p:nvSpPr>
            <p:spPr bwMode="auto">
              <a:xfrm>
                <a:off x="2227" y="1688"/>
                <a:ext cx="258" cy="110"/>
              </a:xfrm>
              <a:custGeom>
                <a:avLst/>
                <a:gdLst>
                  <a:gd name="T0" fmla="*/ 258 w 258"/>
                  <a:gd name="T1" fmla="*/ 56 h 110"/>
                  <a:gd name="T2" fmla="*/ 226 w 258"/>
                  <a:gd name="T3" fmla="*/ 84 h 110"/>
                  <a:gd name="T4" fmla="*/ 194 w 258"/>
                  <a:gd name="T5" fmla="*/ 110 h 110"/>
                  <a:gd name="T6" fmla="*/ 128 w 258"/>
                  <a:gd name="T7" fmla="*/ 110 h 110"/>
                  <a:gd name="T8" fmla="*/ 64 w 258"/>
                  <a:gd name="T9" fmla="*/ 110 h 110"/>
                  <a:gd name="T10" fmla="*/ 32 w 258"/>
                  <a:gd name="T11" fmla="*/ 84 h 110"/>
                  <a:gd name="T12" fmla="*/ 0 w 258"/>
                  <a:gd name="T13" fmla="*/ 56 h 110"/>
                  <a:gd name="T14" fmla="*/ 32 w 258"/>
                  <a:gd name="T15" fmla="*/ 28 h 110"/>
                  <a:gd name="T16" fmla="*/ 64 w 258"/>
                  <a:gd name="T17" fmla="*/ 0 h 110"/>
                  <a:gd name="T18" fmla="*/ 128 w 258"/>
                  <a:gd name="T19" fmla="*/ 0 h 110"/>
                  <a:gd name="T20" fmla="*/ 194 w 258"/>
                  <a:gd name="T21" fmla="*/ 0 h 110"/>
                  <a:gd name="T22" fmla="*/ 226 w 258"/>
                  <a:gd name="T23" fmla="*/ 28 h 110"/>
                  <a:gd name="T24" fmla="*/ 258 w 258"/>
                  <a:gd name="T25" fmla="*/ 56 h 110"/>
                  <a:gd name="T26" fmla="*/ 258 w 258"/>
                  <a:gd name="T27" fmla="*/ 56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8"/>
                  <a:gd name="T43" fmla="*/ 0 h 110"/>
                  <a:gd name="T44" fmla="*/ 258 w 258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8" h="110">
                    <a:moveTo>
                      <a:pt x="258" y="56"/>
                    </a:moveTo>
                    <a:lnTo>
                      <a:pt x="226" y="84"/>
                    </a:lnTo>
                    <a:lnTo>
                      <a:pt x="194" y="110"/>
                    </a:lnTo>
                    <a:lnTo>
                      <a:pt x="128" y="110"/>
                    </a:lnTo>
                    <a:lnTo>
                      <a:pt x="64" y="110"/>
                    </a:lnTo>
                    <a:lnTo>
                      <a:pt x="32" y="84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4" y="0"/>
                    </a:lnTo>
                    <a:lnTo>
                      <a:pt x="128" y="0"/>
                    </a:lnTo>
                    <a:lnTo>
                      <a:pt x="194" y="0"/>
                    </a:lnTo>
                    <a:lnTo>
                      <a:pt x="226" y="28"/>
                    </a:lnTo>
                    <a:lnTo>
                      <a:pt x="258" y="56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1" name="Freeform 44"/>
              <p:cNvSpPr>
                <a:spLocks noChangeAspect="1"/>
              </p:cNvSpPr>
              <p:nvPr/>
            </p:nvSpPr>
            <p:spPr bwMode="auto">
              <a:xfrm>
                <a:off x="2487" y="1861"/>
                <a:ext cx="130" cy="16"/>
              </a:xfrm>
              <a:custGeom>
                <a:avLst/>
                <a:gdLst>
                  <a:gd name="T0" fmla="*/ 130 w 130"/>
                  <a:gd name="T1" fmla="*/ 16 h 16"/>
                  <a:gd name="T2" fmla="*/ 0 w 130"/>
                  <a:gd name="T3" fmla="*/ 16 h 16"/>
                  <a:gd name="T4" fmla="*/ 0 w 130"/>
                  <a:gd name="T5" fmla="*/ 0 h 16"/>
                  <a:gd name="T6" fmla="*/ 130 w 130"/>
                  <a:gd name="T7" fmla="*/ 0 h 16"/>
                  <a:gd name="T8" fmla="*/ 130 w 130"/>
                  <a:gd name="T9" fmla="*/ 16 h 16"/>
                  <a:gd name="T10" fmla="*/ 130 w 130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6"/>
                  <a:gd name="T20" fmla="*/ 130 w 130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6">
                    <a:moveTo>
                      <a:pt x="13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6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2" name="Freeform 45"/>
              <p:cNvSpPr>
                <a:spLocks noChangeAspect="1"/>
              </p:cNvSpPr>
              <p:nvPr/>
            </p:nvSpPr>
            <p:spPr bwMode="auto">
              <a:xfrm>
                <a:off x="2617" y="1806"/>
                <a:ext cx="65" cy="71"/>
              </a:xfrm>
              <a:custGeom>
                <a:avLst/>
                <a:gdLst>
                  <a:gd name="T0" fmla="*/ 0 w 65"/>
                  <a:gd name="T1" fmla="*/ 71 h 71"/>
                  <a:gd name="T2" fmla="*/ 65 w 65"/>
                  <a:gd name="T3" fmla="*/ 17 h 71"/>
                  <a:gd name="T4" fmla="*/ 65 w 65"/>
                  <a:gd name="T5" fmla="*/ 0 h 71"/>
                  <a:gd name="T6" fmla="*/ 0 w 65"/>
                  <a:gd name="T7" fmla="*/ 55 h 71"/>
                  <a:gd name="T8" fmla="*/ 0 w 65"/>
                  <a:gd name="T9" fmla="*/ 71 h 71"/>
                  <a:gd name="T10" fmla="*/ 0 w 65"/>
                  <a:gd name="T11" fmla="*/ 71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71"/>
                  <a:gd name="T20" fmla="*/ 65 w 65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71">
                    <a:moveTo>
                      <a:pt x="0" y="71"/>
                    </a:moveTo>
                    <a:lnTo>
                      <a:pt x="65" y="17"/>
                    </a:lnTo>
                    <a:lnTo>
                      <a:pt x="65" y="0"/>
                    </a:lnTo>
                    <a:lnTo>
                      <a:pt x="0" y="55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3" name="Freeform 46"/>
              <p:cNvSpPr>
                <a:spLocks noChangeAspect="1"/>
              </p:cNvSpPr>
              <p:nvPr/>
            </p:nvSpPr>
            <p:spPr bwMode="auto">
              <a:xfrm>
                <a:off x="2423" y="1806"/>
                <a:ext cx="64" cy="71"/>
              </a:xfrm>
              <a:custGeom>
                <a:avLst/>
                <a:gdLst>
                  <a:gd name="T0" fmla="*/ 64 w 64"/>
                  <a:gd name="T1" fmla="*/ 71 h 71"/>
                  <a:gd name="T2" fmla="*/ 0 w 64"/>
                  <a:gd name="T3" fmla="*/ 17 h 71"/>
                  <a:gd name="T4" fmla="*/ 0 w 64"/>
                  <a:gd name="T5" fmla="*/ 0 h 71"/>
                  <a:gd name="T6" fmla="*/ 64 w 64"/>
                  <a:gd name="T7" fmla="*/ 55 h 71"/>
                  <a:gd name="T8" fmla="*/ 64 w 64"/>
                  <a:gd name="T9" fmla="*/ 71 h 71"/>
                  <a:gd name="T10" fmla="*/ 64 w 64"/>
                  <a:gd name="T11" fmla="*/ 71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1"/>
                  <a:gd name="T20" fmla="*/ 64 w 64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1">
                    <a:moveTo>
                      <a:pt x="64" y="7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64" y="55"/>
                    </a:lnTo>
                    <a:lnTo>
                      <a:pt x="64" y="7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4" name="Freeform 47"/>
              <p:cNvSpPr>
                <a:spLocks noChangeAspect="1"/>
              </p:cNvSpPr>
              <p:nvPr/>
            </p:nvSpPr>
            <p:spPr bwMode="auto">
              <a:xfrm>
                <a:off x="2423" y="1750"/>
                <a:ext cx="259" cy="111"/>
              </a:xfrm>
              <a:custGeom>
                <a:avLst/>
                <a:gdLst>
                  <a:gd name="T0" fmla="*/ 259 w 259"/>
                  <a:gd name="T1" fmla="*/ 56 h 111"/>
                  <a:gd name="T2" fmla="*/ 227 w 259"/>
                  <a:gd name="T3" fmla="*/ 85 h 111"/>
                  <a:gd name="T4" fmla="*/ 194 w 259"/>
                  <a:gd name="T5" fmla="*/ 111 h 111"/>
                  <a:gd name="T6" fmla="*/ 130 w 259"/>
                  <a:gd name="T7" fmla="*/ 111 h 111"/>
                  <a:gd name="T8" fmla="*/ 64 w 259"/>
                  <a:gd name="T9" fmla="*/ 111 h 111"/>
                  <a:gd name="T10" fmla="*/ 32 w 259"/>
                  <a:gd name="T11" fmla="*/ 85 h 111"/>
                  <a:gd name="T12" fmla="*/ 0 w 259"/>
                  <a:gd name="T13" fmla="*/ 56 h 111"/>
                  <a:gd name="T14" fmla="*/ 32 w 259"/>
                  <a:gd name="T15" fmla="*/ 28 h 111"/>
                  <a:gd name="T16" fmla="*/ 64 w 259"/>
                  <a:gd name="T17" fmla="*/ 0 h 111"/>
                  <a:gd name="T18" fmla="*/ 130 w 259"/>
                  <a:gd name="T19" fmla="*/ 0 h 111"/>
                  <a:gd name="T20" fmla="*/ 194 w 259"/>
                  <a:gd name="T21" fmla="*/ 0 h 111"/>
                  <a:gd name="T22" fmla="*/ 227 w 259"/>
                  <a:gd name="T23" fmla="*/ 28 h 111"/>
                  <a:gd name="T24" fmla="*/ 259 w 259"/>
                  <a:gd name="T25" fmla="*/ 56 h 111"/>
                  <a:gd name="T26" fmla="*/ 259 w 259"/>
                  <a:gd name="T27" fmla="*/ 56 h 11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9"/>
                  <a:gd name="T43" fmla="*/ 0 h 111"/>
                  <a:gd name="T44" fmla="*/ 259 w 259"/>
                  <a:gd name="T45" fmla="*/ 111 h 11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9" h="111">
                    <a:moveTo>
                      <a:pt x="259" y="56"/>
                    </a:moveTo>
                    <a:lnTo>
                      <a:pt x="227" y="85"/>
                    </a:lnTo>
                    <a:lnTo>
                      <a:pt x="194" y="111"/>
                    </a:lnTo>
                    <a:lnTo>
                      <a:pt x="130" y="111"/>
                    </a:lnTo>
                    <a:lnTo>
                      <a:pt x="64" y="111"/>
                    </a:lnTo>
                    <a:lnTo>
                      <a:pt x="32" y="85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4" y="0"/>
                    </a:lnTo>
                    <a:lnTo>
                      <a:pt x="130" y="0"/>
                    </a:lnTo>
                    <a:lnTo>
                      <a:pt x="194" y="0"/>
                    </a:lnTo>
                    <a:lnTo>
                      <a:pt x="227" y="28"/>
                    </a:lnTo>
                    <a:lnTo>
                      <a:pt x="259" y="56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5" name="Freeform 48"/>
              <p:cNvSpPr>
                <a:spLocks noChangeAspect="1"/>
              </p:cNvSpPr>
              <p:nvPr/>
            </p:nvSpPr>
            <p:spPr bwMode="auto">
              <a:xfrm>
                <a:off x="2459" y="1342"/>
                <a:ext cx="14" cy="16"/>
              </a:xfrm>
              <a:custGeom>
                <a:avLst/>
                <a:gdLst>
                  <a:gd name="T0" fmla="*/ 2 w 14"/>
                  <a:gd name="T1" fmla="*/ 0 h 16"/>
                  <a:gd name="T2" fmla="*/ 12 w 14"/>
                  <a:gd name="T3" fmla="*/ 0 h 16"/>
                  <a:gd name="T4" fmla="*/ 14 w 14"/>
                  <a:gd name="T5" fmla="*/ 16 h 16"/>
                  <a:gd name="T6" fmla="*/ 0 w 14"/>
                  <a:gd name="T7" fmla="*/ 16 h 16"/>
                  <a:gd name="T8" fmla="*/ 2 w 14"/>
                  <a:gd name="T9" fmla="*/ 0 h 16"/>
                  <a:gd name="T10" fmla="*/ 2 w 1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"/>
                  <a:gd name="T19" fmla="*/ 0 h 16"/>
                  <a:gd name="T20" fmla="*/ 14 w 1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" h="16">
                    <a:moveTo>
                      <a:pt x="2" y="0"/>
                    </a:moveTo>
                    <a:lnTo>
                      <a:pt x="12" y="0"/>
                    </a:lnTo>
                    <a:lnTo>
                      <a:pt x="14" y="16"/>
                    </a:lnTo>
                    <a:lnTo>
                      <a:pt x="0" y="1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6" name="Freeform 49"/>
              <p:cNvSpPr>
                <a:spLocks noChangeAspect="1"/>
              </p:cNvSpPr>
              <p:nvPr/>
            </p:nvSpPr>
            <p:spPr bwMode="auto">
              <a:xfrm>
                <a:off x="2447" y="1354"/>
                <a:ext cx="38" cy="8"/>
              </a:xfrm>
              <a:custGeom>
                <a:avLst/>
                <a:gdLst>
                  <a:gd name="T0" fmla="*/ 18 w 38"/>
                  <a:gd name="T1" fmla="*/ 0 h 8"/>
                  <a:gd name="T2" fmla="*/ 28 w 38"/>
                  <a:gd name="T3" fmla="*/ 4 h 8"/>
                  <a:gd name="T4" fmla="*/ 38 w 38"/>
                  <a:gd name="T5" fmla="*/ 8 h 8"/>
                  <a:gd name="T6" fmla="*/ 18 w 38"/>
                  <a:gd name="T7" fmla="*/ 8 h 8"/>
                  <a:gd name="T8" fmla="*/ 0 w 38"/>
                  <a:gd name="T9" fmla="*/ 8 h 8"/>
                  <a:gd name="T10" fmla="*/ 10 w 38"/>
                  <a:gd name="T11" fmla="*/ 4 h 8"/>
                  <a:gd name="T12" fmla="*/ 18 w 38"/>
                  <a:gd name="T13" fmla="*/ 0 h 8"/>
                  <a:gd name="T14" fmla="*/ 18 w 3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"/>
                  <a:gd name="T25" fmla="*/ 0 h 8"/>
                  <a:gd name="T26" fmla="*/ 38 w 3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" h="8">
                    <a:moveTo>
                      <a:pt x="18" y="0"/>
                    </a:moveTo>
                    <a:lnTo>
                      <a:pt x="28" y="4"/>
                    </a:lnTo>
                    <a:lnTo>
                      <a:pt x="38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7" name="Freeform 50"/>
              <p:cNvSpPr>
                <a:spLocks noChangeAspect="1" noEditPoints="1"/>
              </p:cNvSpPr>
              <p:nvPr/>
            </p:nvSpPr>
            <p:spPr bwMode="auto">
              <a:xfrm>
                <a:off x="2347" y="1362"/>
                <a:ext cx="238" cy="366"/>
              </a:xfrm>
              <a:custGeom>
                <a:avLst/>
                <a:gdLst>
                  <a:gd name="T0" fmla="*/ 232 w 238"/>
                  <a:gd name="T1" fmla="*/ 310 h 366"/>
                  <a:gd name="T2" fmla="*/ 200 w 238"/>
                  <a:gd name="T3" fmla="*/ 284 h 366"/>
                  <a:gd name="T4" fmla="*/ 188 w 238"/>
                  <a:gd name="T5" fmla="*/ 226 h 366"/>
                  <a:gd name="T6" fmla="*/ 164 w 238"/>
                  <a:gd name="T7" fmla="*/ 208 h 366"/>
                  <a:gd name="T8" fmla="*/ 134 w 238"/>
                  <a:gd name="T9" fmla="*/ 32 h 366"/>
                  <a:gd name="T10" fmla="*/ 140 w 238"/>
                  <a:gd name="T11" fmla="*/ 18 h 366"/>
                  <a:gd name="T12" fmla="*/ 132 w 238"/>
                  <a:gd name="T13" fmla="*/ 12 h 366"/>
                  <a:gd name="T14" fmla="*/ 134 w 238"/>
                  <a:gd name="T15" fmla="*/ 0 h 366"/>
                  <a:gd name="T16" fmla="*/ 104 w 238"/>
                  <a:gd name="T17" fmla="*/ 10 h 366"/>
                  <a:gd name="T18" fmla="*/ 104 w 238"/>
                  <a:gd name="T19" fmla="*/ 12 h 366"/>
                  <a:gd name="T20" fmla="*/ 98 w 238"/>
                  <a:gd name="T21" fmla="*/ 26 h 366"/>
                  <a:gd name="T22" fmla="*/ 108 w 238"/>
                  <a:gd name="T23" fmla="*/ 32 h 366"/>
                  <a:gd name="T24" fmla="*/ 48 w 238"/>
                  <a:gd name="T25" fmla="*/ 208 h 366"/>
                  <a:gd name="T26" fmla="*/ 64 w 238"/>
                  <a:gd name="T27" fmla="*/ 226 h 366"/>
                  <a:gd name="T28" fmla="*/ 4 w 238"/>
                  <a:gd name="T29" fmla="*/ 284 h 366"/>
                  <a:gd name="T30" fmla="*/ 26 w 238"/>
                  <a:gd name="T31" fmla="*/ 310 h 366"/>
                  <a:gd name="T32" fmla="*/ 118 w 238"/>
                  <a:gd name="T33" fmla="*/ 366 h 366"/>
                  <a:gd name="T34" fmla="*/ 210 w 238"/>
                  <a:gd name="T35" fmla="*/ 310 h 366"/>
                  <a:gd name="T36" fmla="*/ 118 w 238"/>
                  <a:gd name="T37" fmla="*/ 48 h 366"/>
                  <a:gd name="T38" fmla="*/ 144 w 238"/>
                  <a:gd name="T39" fmla="*/ 208 h 366"/>
                  <a:gd name="T40" fmla="*/ 92 w 238"/>
                  <a:gd name="T41" fmla="*/ 208 h 366"/>
                  <a:gd name="T42" fmla="*/ 118 w 238"/>
                  <a:gd name="T43" fmla="*/ 48 h 366"/>
                  <a:gd name="T44" fmla="*/ 118 w 238"/>
                  <a:gd name="T45" fmla="*/ 230 h 366"/>
                  <a:gd name="T46" fmla="*/ 172 w 238"/>
                  <a:gd name="T47" fmla="*/ 284 h 366"/>
                  <a:gd name="T48" fmla="*/ 64 w 238"/>
                  <a:gd name="T49" fmla="*/ 284 h 366"/>
                  <a:gd name="T50" fmla="*/ 90 w 238"/>
                  <a:gd name="T51" fmla="*/ 230 h 366"/>
                  <a:gd name="T52" fmla="*/ 34 w 238"/>
                  <a:gd name="T53" fmla="*/ 362 h 366"/>
                  <a:gd name="T54" fmla="*/ 36 w 238"/>
                  <a:gd name="T55" fmla="*/ 356 h 366"/>
                  <a:gd name="T56" fmla="*/ 42 w 238"/>
                  <a:gd name="T57" fmla="*/ 350 h 366"/>
                  <a:gd name="T58" fmla="*/ 48 w 238"/>
                  <a:gd name="T59" fmla="*/ 342 h 366"/>
                  <a:gd name="T60" fmla="*/ 60 w 238"/>
                  <a:gd name="T61" fmla="*/ 334 h 366"/>
                  <a:gd name="T62" fmla="*/ 74 w 238"/>
                  <a:gd name="T63" fmla="*/ 328 h 366"/>
                  <a:gd name="T64" fmla="*/ 88 w 238"/>
                  <a:gd name="T65" fmla="*/ 324 h 366"/>
                  <a:gd name="T66" fmla="*/ 100 w 238"/>
                  <a:gd name="T67" fmla="*/ 322 h 366"/>
                  <a:gd name="T68" fmla="*/ 112 w 238"/>
                  <a:gd name="T69" fmla="*/ 322 h 366"/>
                  <a:gd name="T70" fmla="*/ 126 w 238"/>
                  <a:gd name="T71" fmla="*/ 322 h 366"/>
                  <a:gd name="T72" fmla="*/ 138 w 238"/>
                  <a:gd name="T73" fmla="*/ 322 h 366"/>
                  <a:gd name="T74" fmla="*/ 148 w 238"/>
                  <a:gd name="T75" fmla="*/ 324 h 366"/>
                  <a:gd name="T76" fmla="*/ 162 w 238"/>
                  <a:gd name="T77" fmla="*/ 328 h 366"/>
                  <a:gd name="T78" fmla="*/ 178 w 238"/>
                  <a:gd name="T79" fmla="*/ 334 h 366"/>
                  <a:gd name="T80" fmla="*/ 188 w 238"/>
                  <a:gd name="T81" fmla="*/ 342 h 366"/>
                  <a:gd name="T82" fmla="*/ 196 w 238"/>
                  <a:gd name="T83" fmla="*/ 350 h 366"/>
                  <a:gd name="T84" fmla="*/ 202 w 238"/>
                  <a:gd name="T85" fmla="*/ 360 h 366"/>
                  <a:gd name="T86" fmla="*/ 118 w 238"/>
                  <a:gd name="T87" fmla="*/ 362 h 36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38"/>
                  <a:gd name="T133" fmla="*/ 0 h 366"/>
                  <a:gd name="T134" fmla="*/ 238 w 238"/>
                  <a:gd name="T135" fmla="*/ 366 h 36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38" h="366">
                    <a:moveTo>
                      <a:pt x="210" y="310"/>
                    </a:moveTo>
                    <a:lnTo>
                      <a:pt x="232" y="310"/>
                    </a:lnTo>
                    <a:lnTo>
                      <a:pt x="232" y="284"/>
                    </a:lnTo>
                    <a:lnTo>
                      <a:pt x="200" y="284"/>
                    </a:lnTo>
                    <a:lnTo>
                      <a:pt x="172" y="226"/>
                    </a:lnTo>
                    <a:lnTo>
                      <a:pt x="188" y="226"/>
                    </a:lnTo>
                    <a:lnTo>
                      <a:pt x="188" y="208"/>
                    </a:lnTo>
                    <a:lnTo>
                      <a:pt x="164" y="208"/>
                    </a:lnTo>
                    <a:lnTo>
                      <a:pt x="128" y="32"/>
                    </a:lnTo>
                    <a:lnTo>
                      <a:pt x="134" y="32"/>
                    </a:lnTo>
                    <a:lnTo>
                      <a:pt x="140" y="26"/>
                    </a:lnTo>
                    <a:lnTo>
                      <a:pt x="140" y="18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4" y="10"/>
                    </a:lnTo>
                    <a:lnTo>
                      <a:pt x="134" y="0"/>
                    </a:lnTo>
                    <a:lnTo>
                      <a:pt x="104" y="0"/>
                    </a:lnTo>
                    <a:lnTo>
                      <a:pt x="104" y="10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98" y="18"/>
                    </a:lnTo>
                    <a:lnTo>
                      <a:pt x="98" y="26"/>
                    </a:lnTo>
                    <a:lnTo>
                      <a:pt x="104" y="32"/>
                    </a:lnTo>
                    <a:lnTo>
                      <a:pt x="108" y="32"/>
                    </a:lnTo>
                    <a:lnTo>
                      <a:pt x="72" y="208"/>
                    </a:lnTo>
                    <a:lnTo>
                      <a:pt x="48" y="208"/>
                    </a:lnTo>
                    <a:lnTo>
                      <a:pt x="48" y="226"/>
                    </a:lnTo>
                    <a:lnTo>
                      <a:pt x="64" y="226"/>
                    </a:lnTo>
                    <a:lnTo>
                      <a:pt x="36" y="284"/>
                    </a:lnTo>
                    <a:lnTo>
                      <a:pt x="4" y="284"/>
                    </a:lnTo>
                    <a:lnTo>
                      <a:pt x="4" y="310"/>
                    </a:lnTo>
                    <a:lnTo>
                      <a:pt x="26" y="310"/>
                    </a:lnTo>
                    <a:lnTo>
                      <a:pt x="0" y="366"/>
                    </a:lnTo>
                    <a:lnTo>
                      <a:pt x="118" y="366"/>
                    </a:lnTo>
                    <a:lnTo>
                      <a:pt x="238" y="366"/>
                    </a:lnTo>
                    <a:lnTo>
                      <a:pt x="210" y="310"/>
                    </a:lnTo>
                    <a:close/>
                    <a:moveTo>
                      <a:pt x="118" y="48"/>
                    </a:moveTo>
                    <a:lnTo>
                      <a:pt x="118" y="50"/>
                    </a:lnTo>
                    <a:lnTo>
                      <a:pt x="144" y="208"/>
                    </a:lnTo>
                    <a:lnTo>
                      <a:pt x="118" y="208"/>
                    </a:lnTo>
                    <a:lnTo>
                      <a:pt x="92" y="208"/>
                    </a:lnTo>
                    <a:lnTo>
                      <a:pt x="118" y="48"/>
                    </a:lnTo>
                    <a:close/>
                    <a:moveTo>
                      <a:pt x="90" y="230"/>
                    </a:moveTo>
                    <a:lnTo>
                      <a:pt x="118" y="230"/>
                    </a:lnTo>
                    <a:lnTo>
                      <a:pt x="148" y="230"/>
                    </a:lnTo>
                    <a:lnTo>
                      <a:pt x="172" y="284"/>
                    </a:lnTo>
                    <a:lnTo>
                      <a:pt x="118" y="284"/>
                    </a:lnTo>
                    <a:lnTo>
                      <a:pt x="64" y="284"/>
                    </a:lnTo>
                    <a:lnTo>
                      <a:pt x="90" y="230"/>
                    </a:lnTo>
                    <a:close/>
                    <a:moveTo>
                      <a:pt x="118" y="362"/>
                    </a:moveTo>
                    <a:lnTo>
                      <a:pt x="34" y="362"/>
                    </a:lnTo>
                    <a:lnTo>
                      <a:pt x="34" y="360"/>
                    </a:lnTo>
                    <a:lnTo>
                      <a:pt x="36" y="356"/>
                    </a:lnTo>
                    <a:lnTo>
                      <a:pt x="38" y="354"/>
                    </a:lnTo>
                    <a:lnTo>
                      <a:pt x="42" y="350"/>
                    </a:lnTo>
                    <a:lnTo>
                      <a:pt x="44" y="346"/>
                    </a:lnTo>
                    <a:lnTo>
                      <a:pt x="48" y="342"/>
                    </a:lnTo>
                    <a:lnTo>
                      <a:pt x="54" y="338"/>
                    </a:lnTo>
                    <a:lnTo>
                      <a:pt x="60" y="334"/>
                    </a:lnTo>
                    <a:lnTo>
                      <a:pt x="66" y="330"/>
                    </a:lnTo>
                    <a:lnTo>
                      <a:pt x="74" y="328"/>
                    </a:lnTo>
                    <a:lnTo>
                      <a:pt x="84" y="326"/>
                    </a:lnTo>
                    <a:lnTo>
                      <a:pt x="88" y="324"/>
                    </a:lnTo>
                    <a:lnTo>
                      <a:pt x="94" y="324"/>
                    </a:lnTo>
                    <a:lnTo>
                      <a:pt x="100" y="322"/>
                    </a:lnTo>
                    <a:lnTo>
                      <a:pt x="106" y="322"/>
                    </a:lnTo>
                    <a:lnTo>
                      <a:pt x="112" y="322"/>
                    </a:lnTo>
                    <a:lnTo>
                      <a:pt x="118" y="322"/>
                    </a:lnTo>
                    <a:lnTo>
                      <a:pt x="126" y="322"/>
                    </a:lnTo>
                    <a:lnTo>
                      <a:pt x="132" y="322"/>
                    </a:lnTo>
                    <a:lnTo>
                      <a:pt x="138" y="322"/>
                    </a:lnTo>
                    <a:lnTo>
                      <a:pt x="144" y="324"/>
                    </a:lnTo>
                    <a:lnTo>
                      <a:pt x="148" y="324"/>
                    </a:lnTo>
                    <a:lnTo>
                      <a:pt x="154" y="326"/>
                    </a:lnTo>
                    <a:lnTo>
                      <a:pt x="162" y="328"/>
                    </a:lnTo>
                    <a:lnTo>
                      <a:pt x="170" y="330"/>
                    </a:lnTo>
                    <a:lnTo>
                      <a:pt x="178" y="334"/>
                    </a:lnTo>
                    <a:lnTo>
                      <a:pt x="184" y="338"/>
                    </a:lnTo>
                    <a:lnTo>
                      <a:pt x="188" y="342"/>
                    </a:lnTo>
                    <a:lnTo>
                      <a:pt x="192" y="346"/>
                    </a:lnTo>
                    <a:lnTo>
                      <a:pt x="196" y="350"/>
                    </a:lnTo>
                    <a:lnTo>
                      <a:pt x="200" y="356"/>
                    </a:lnTo>
                    <a:lnTo>
                      <a:pt x="202" y="360"/>
                    </a:lnTo>
                    <a:lnTo>
                      <a:pt x="204" y="362"/>
                    </a:lnTo>
                    <a:lnTo>
                      <a:pt x="118" y="36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8" name="Freeform 51"/>
              <p:cNvSpPr>
                <a:spLocks noChangeAspect="1"/>
              </p:cNvSpPr>
              <p:nvPr/>
            </p:nvSpPr>
            <p:spPr bwMode="auto">
              <a:xfrm>
                <a:off x="2459" y="1342"/>
                <a:ext cx="14" cy="16"/>
              </a:xfrm>
              <a:custGeom>
                <a:avLst/>
                <a:gdLst>
                  <a:gd name="T0" fmla="*/ 2 w 14"/>
                  <a:gd name="T1" fmla="*/ 0 h 16"/>
                  <a:gd name="T2" fmla="*/ 12 w 14"/>
                  <a:gd name="T3" fmla="*/ 0 h 16"/>
                  <a:gd name="T4" fmla="*/ 14 w 14"/>
                  <a:gd name="T5" fmla="*/ 16 h 16"/>
                  <a:gd name="T6" fmla="*/ 0 w 14"/>
                  <a:gd name="T7" fmla="*/ 16 h 16"/>
                  <a:gd name="T8" fmla="*/ 2 w 14"/>
                  <a:gd name="T9" fmla="*/ 0 h 16"/>
                  <a:gd name="T10" fmla="*/ 2 w 1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"/>
                  <a:gd name="T19" fmla="*/ 0 h 16"/>
                  <a:gd name="T20" fmla="*/ 14 w 1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" h="16">
                    <a:moveTo>
                      <a:pt x="2" y="0"/>
                    </a:moveTo>
                    <a:lnTo>
                      <a:pt x="12" y="0"/>
                    </a:lnTo>
                    <a:lnTo>
                      <a:pt x="14" y="16"/>
                    </a:lnTo>
                    <a:lnTo>
                      <a:pt x="0" y="1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9" name="Freeform 52"/>
              <p:cNvSpPr>
                <a:spLocks noChangeAspect="1"/>
              </p:cNvSpPr>
              <p:nvPr/>
            </p:nvSpPr>
            <p:spPr bwMode="auto">
              <a:xfrm>
                <a:off x="2447" y="1354"/>
                <a:ext cx="38" cy="8"/>
              </a:xfrm>
              <a:custGeom>
                <a:avLst/>
                <a:gdLst>
                  <a:gd name="T0" fmla="*/ 18 w 38"/>
                  <a:gd name="T1" fmla="*/ 0 h 8"/>
                  <a:gd name="T2" fmla="*/ 28 w 38"/>
                  <a:gd name="T3" fmla="*/ 4 h 8"/>
                  <a:gd name="T4" fmla="*/ 38 w 38"/>
                  <a:gd name="T5" fmla="*/ 8 h 8"/>
                  <a:gd name="T6" fmla="*/ 18 w 38"/>
                  <a:gd name="T7" fmla="*/ 8 h 8"/>
                  <a:gd name="T8" fmla="*/ 0 w 38"/>
                  <a:gd name="T9" fmla="*/ 8 h 8"/>
                  <a:gd name="T10" fmla="*/ 10 w 38"/>
                  <a:gd name="T11" fmla="*/ 4 h 8"/>
                  <a:gd name="T12" fmla="*/ 18 w 38"/>
                  <a:gd name="T13" fmla="*/ 0 h 8"/>
                  <a:gd name="T14" fmla="*/ 18 w 3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"/>
                  <a:gd name="T25" fmla="*/ 0 h 8"/>
                  <a:gd name="T26" fmla="*/ 38 w 3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" h="8">
                    <a:moveTo>
                      <a:pt x="18" y="0"/>
                    </a:moveTo>
                    <a:lnTo>
                      <a:pt x="28" y="4"/>
                    </a:lnTo>
                    <a:lnTo>
                      <a:pt x="38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0" name="Freeform 53"/>
              <p:cNvSpPr>
                <a:spLocks noChangeAspect="1" noEditPoints="1"/>
              </p:cNvSpPr>
              <p:nvPr/>
            </p:nvSpPr>
            <p:spPr bwMode="auto">
              <a:xfrm>
                <a:off x="2347" y="1362"/>
                <a:ext cx="238" cy="366"/>
              </a:xfrm>
              <a:custGeom>
                <a:avLst/>
                <a:gdLst>
                  <a:gd name="T0" fmla="*/ 232 w 238"/>
                  <a:gd name="T1" fmla="*/ 310 h 366"/>
                  <a:gd name="T2" fmla="*/ 200 w 238"/>
                  <a:gd name="T3" fmla="*/ 284 h 366"/>
                  <a:gd name="T4" fmla="*/ 188 w 238"/>
                  <a:gd name="T5" fmla="*/ 226 h 366"/>
                  <a:gd name="T6" fmla="*/ 164 w 238"/>
                  <a:gd name="T7" fmla="*/ 208 h 366"/>
                  <a:gd name="T8" fmla="*/ 134 w 238"/>
                  <a:gd name="T9" fmla="*/ 32 h 366"/>
                  <a:gd name="T10" fmla="*/ 140 w 238"/>
                  <a:gd name="T11" fmla="*/ 18 h 366"/>
                  <a:gd name="T12" fmla="*/ 132 w 238"/>
                  <a:gd name="T13" fmla="*/ 12 h 366"/>
                  <a:gd name="T14" fmla="*/ 134 w 238"/>
                  <a:gd name="T15" fmla="*/ 0 h 366"/>
                  <a:gd name="T16" fmla="*/ 104 w 238"/>
                  <a:gd name="T17" fmla="*/ 10 h 366"/>
                  <a:gd name="T18" fmla="*/ 104 w 238"/>
                  <a:gd name="T19" fmla="*/ 12 h 366"/>
                  <a:gd name="T20" fmla="*/ 98 w 238"/>
                  <a:gd name="T21" fmla="*/ 26 h 366"/>
                  <a:gd name="T22" fmla="*/ 108 w 238"/>
                  <a:gd name="T23" fmla="*/ 32 h 366"/>
                  <a:gd name="T24" fmla="*/ 48 w 238"/>
                  <a:gd name="T25" fmla="*/ 208 h 366"/>
                  <a:gd name="T26" fmla="*/ 64 w 238"/>
                  <a:gd name="T27" fmla="*/ 226 h 366"/>
                  <a:gd name="T28" fmla="*/ 4 w 238"/>
                  <a:gd name="T29" fmla="*/ 284 h 366"/>
                  <a:gd name="T30" fmla="*/ 26 w 238"/>
                  <a:gd name="T31" fmla="*/ 310 h 366"/>
                  <a:gd name="T32" fmla="*/ 118 w 238"/>
                  <a:gd name="T33" fmla="*/ 366 h 366"/>
                  <a:gd name="T34" fmla="*/ 210 w 238"/>
                  <a:gd name="T35" fmla="*/ 310 h 366"/>
                  <a:gd name="T36" fmla="*/ 118 w 238"/>
                  <a:gd name="T37" fmla="*/ 48 h 366"/>
                  <a:gd name="T38" fmla="*/ 144 w 238"/>
                  <a:gd name="T39" fmla="*/ 208 h 366"/>
                  <a:gd name="T40" fmla="*/ 92 w 238"/>
                  <a:gd name="T41" fmla="*/ 208 h 366"/>
                  <a:gd name="T42" fmla="*/ 118 w 238"/>
                  <a:gd name="T43" fmla="*/ 48 h 366"/>
                  <a:gd name="T44" fmla="*/ 118 w 238"/>
                  <a:gd name="T45" fmla="*/ 230 h 366"/>
                  <a:gd name="T46" fmla="*/ 172 w 238"/>
                  <a:gd name="T47" fmla="*/ 284 h 366"/>
                  <a:gd name="T48" fmla="*/ 64 w 238"/>
                  <a:gd name="T49" fmla="*/ 284 h 366"/>
                  <a:gd name="T50" fmla="*/ 90 w 238"/>
                  <a:gd name="T51" fmla="*/ 230 h 366"/>
                  <a:gd name="T52" fmla="*/ 34 w 238"/>
                  <a:gd name="T53" fmla="*/ 362 h 366"/>
                  <a:gd name="T54" fmla="*/ 36 w 238"/>
                  <a:gd name="T55" fmla="*/ 356 h 366"/>
                  <a:gd name="T56" fmla="*/ 42 w 238"/>
                  <a:gd name="T57" fmla="*/ 350 h 366"/>
                  <a:gd name="T58" fmla="*/ 48 w 238"/>
                  <a:gd name="T59" fmla="*/ 342 h 366"/>
                  <a:gd name="T60" fmla="*/ 60 w 238"/>
                  <a:gd name="T61" fmla="*/ 334 h 366"/>
                  <a:gd name="T62" fmla="*/ 74 w 238"/>
                  <a:gd name="T63" fmla="*/ 328 h 366"/>
                  <a:gd name="T64" fmla="*/ 88 w 238"/>
                  <a:gd name="T65" fmla="*/ 324 h 366"/>
                  <a:gd name="T66" fmla="*/ 100 w 238"/>
                  <a:gd name="T67" fmla="*/ 322 h 366"/>
                  <a:gd name="T68" fmla="*/ 112 w 238"/>
                  <a:gd name="T69" fmla="*/ 322 h 366"/>
                  <a:gd name="T70" fmla="*/ 126 w 238"/>
                  <a:gd name="T71" fmla="*/ 322 h 366"/>
                  <a:gd name="T72" fmla="*/ 138 w 238"/>
                  <a:gd name="T73" fmla="*/ 322 h 366"/>
                  <a:gd name="T74" fmla="*/ 148 w 238"/>
                  <a:gd name="T75" fmla="*/ 324 h 366"/>
                  <a:gd name="T76" fmla="*/ 162 w 238"/>
                  <a:gd name="T77" fmla="*/ 328 h 366"/>
                  <a:gd name="T78" fmla="*/ 178 w 238"/>
                  <a:gd name="T79" fmla="*/ 334 h 366"/>
                  <a:gd name="T80" fmla="*/ 188 w 238"/>
                  <a:gd name="T81" fmla="*/ 342 h 366"/>
                  <a:gd name="T82" fmla="*/ 196 w 238"/>
                  <a:gd name="T83" fmla="*/ 350 h 366"/>
                  <a:gd name="T84" fmla="*/ 202 w 238"/>
                  <a:gd name="T85" fmla="*/ 360 h 366"/>
                  <a:gd name="T86" fmla="*/ 118 w 238"/>
                  <a:gd name="T87" fmla="*/ 362 h 36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38"/>
                  <a:gd name="T133" fmla="*/ 0 h 366"/>
                  <a:gd name="T134" fmla="*/ 238 w 238"/>
                  <a:gd name="T135" fmla="*/ 366 h 36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38" h="366">
                    <a:moveTo>
                      <a:pt x="210" y="310"/>
                    </a:moveTo>
                    <a:lnTo>
                      <a:pt x="232" y="310"/>
                    </a:lnTo>
                    <a:lnTo>
                      <a:pt x="232" y="284"/>
                    </a:lnTo>
                    <a:lnTo>
                      <a:pt x="200" y="284"/>
                    </a:lnTo>
                    <a:lnTo>
                      <a:pt x="172" y="226"/>
                    </a:lnTo>
                    <a:lnTo>
                      <a:pt x="188" y="226"/>
                    </a:lnTo>
                    <a:lnTo>
                      <a:pt x="188" y="208"/>
                    </a:lnTo>
                    <a:lnTo>
                      <a:pt x="164" y="208"/>
                    </a:lnTo>
                    <a:lnTo>
                      <a:pt x="128" y="32"/>
                    </a:lnTo>
                    <a:lnTo>
                      <a:pt x="134" y="32"/>
                    </a:lnTo>
                    <a:lnTo>
                      <a:pt x="140" y="26"/>
                    </a:lnTo>
                    <a:lnTo>
                      <a:pt x="140" y="18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4" y="10"/>
                    </a:lnTo>
                    <a:lnTo>
                      <a:pt x="134" y="0"/>
                    </a:lnTo>
                    <a:lnTo>
                      <a:pt x="104" y="0"/>
                    </a:lnTo>
                    <a:lnTo>
                      <a:pt x="104" y="10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98" y="18"/>
                    </a:lnTo>
                    <a:lnTo>
                      <a:pt x="98" y="26"/>
                    </a:lnTo>
                    <a:lnTo>
                      <a:pt x="104" y="32"/>
                    </a:lnTo>
                    <a:lnTo>
                      <a:pt x="108" y="32"/>
                    </a:lnTo>
                    <a:lnTo>
                      <a:pt x="72" y="208"/>
                    </a:lnTo>
                    <a:lnTo>
                      <a:pt x="48" y="208"/>
                    </a:lnTo>
                    <a:lnTo>
                      <a:pt x="48" y="226"/>
                    </a:lnTo>
                    <a:lnTo>
                      <a:pt x="64" y="226"/>
                    </a:lnTo>
                    <a:lnTo>
                      <a:pt x="36" y="284"/>
                    </a:lnTo>
                    <a:lnTo>
                      <a:pt x="4" y="284"/>
                    </a:lnTo>
                    <a:lnTo>
                      <a:pt x="4" y="310"/>
                    </a:lnTo>
                    <a:lnTo>
                      <a:pt x="26" y="310"/>
                    </a:lnTo>
                    <a:lnTo>
                      <a:pt x="0" y="366"/>
                    </a:lnTo>
                    <a:lnTo>
                      <a:pt x="118" y="366"/>
                    </a:lnTo>
                    <a:lnTo>
                      <a:pt x="238" y="366"/>
                    </a:lnTo>
                    <a:lnTo>
                      <a:pt x="210" y="310"/>
                    </a:lnTo>
                    <a:close/>
                    <a:moveTo>
                      <a:pt x="118" y="48"/>
                    </a:moveTo>
                    <a:lnTo>
                      <a:pt x="118" y="50"/>
                    </a:lnTo>
                    <a:lnTo>
                      <a:pt x="144" y="208"/>
                    </a:lnTo>
                    <a:lnTo>
                      <a:pt x="118" y="208"/>
                    </a:lnTo>
                    <a:lnTo>
                      <a:pt x="92" y="208"/>
                    </a:lnTo>
                    <a:lnTo>
                      <a:pt x="118" y="48"/>
                    </a:lnTo>
                    <a:close/>
                    <a:moveTo>
                      <a:pt x="90" y="230"/>
                    </a:moveTo>
                    <a:lnTo>
                      <a:pt x="118" y="230"/>
                    </a:lnTo>
                    <a:lnTo>
                      <a:pt x="148" y="230"/>
                    </a:lnTo>
                    <a:lnTo>
                      <a:pt x="172" y="284"/>
                    </a:lnTo>
                    <a:lnTo>
                      <a:pt x="118" y="284"/>
                    </a:lnTo>
                    <a:lnTo>
                      <a:pt x="64" y="284"/>
                    </a:lnTo>
                    <a:lnTo>
                      <a:pt x="90" y="230"/>
                    </a:lnTo>
                    <a:close/>
                    <a:moveTo>
                      <a:pt x="118" y="362"/>
                    </a:moveTo>
                    <a:lnTo>
                      <a:pt x="34" y="362"/>
                    </a:lnTo>
                    <a:lnTo>
                      <a:pt x="34" y="360"/>
                    </a:lnTo>
                    <a:lnTo>
                      <a:pt x="36" y="356"/>
                    </a:lnTo>
                    <a:lnTo>
                      <a:pt x="38" y="354"/>
                    </a:lnTo>
                    <a:lnTo>
                      <a:pt x="42" y="350"/>
                    </a:lnTo>
                    <a:lnTo>
                      <a:pt x="44" y="346"/>
                    </a:lnTo>
                    <a:lnTo>
                      <a:pt x="48" y="342"/>
                    </a:lnTo>
                    <a:lnTo>
                      <a:pt x="54" y="338"/>
                    </a:lnTo>
                    <a:lnTo>
                      <a:pt x="60" y="334"/>
                    </a:lnTo>
                    <a:lnTo>
                      <a:pt x="66" y="330"/>
                    </a:lnTo>
                    <a:lnTo>
                      <a:pt x="74" y="328"/>
                    </a:lnTo>
                    <a:lnTo>
                      <a:pt x="84" y="326"/>
                    </a:lnTo>
                    <a:lnTo>
                      <a:pt x="88" y="324"/>
                    </a:lnTo>
                    <a:lnTo>
                      <a:pt x="94" y="324"/>
                    </a:lnTo>
                    <a:lnTo>
                      <a:pt x="100" y="322"/>
                    </a:lnTo>
                    <a:lnTo>
                      <a:pt x="106" y="322"/>
                    </a:lnTo>
                    <a:lnTo>
                      <a:pt x="112" y="322"/>
                    </a:lnTo>
                    <a:lnTo>
                      <a:pt x="118" y="322"/>
                    </a:lnTo>
                    <a:lnTo>
                      <a:pt x="126" y="322"/>
                    </a:lnTo>
                    <a:lnTo>
                      <a:pt x="132" y="322"/>
                    </a:lnTo>
                    <a:lnTo>
                      <a:pt x="138" y="322"/>
                    </a:lnTo>
                    <a:lnTo>
                      <a:pt x="144" y="324"/>
                    </a:lnTo>
                    <a:lnTo>
                      <a:pt x="148" y="324"/>
                    </a:lnTo>
                    <a:lnTo>
                      <a:pt x="154" y="326"/>
                    </a:lnTo>
                    <a:lnTo>
                      <a:pt x="162" y="328"/>
                    </a:lnTo>
                    <a:lnTo>
                      <a:pt x="170" y="330"/>
                    </a:lnTo>
                    <a:lnTo>
                      <a:pt x="178" y="334"/>
                    </a:lnTo>
                    <a:lnTo>
                      <a:pt x="184" y="338"/>
                    </a:lnTo>
                    <a:lnTo>
                      <a:pt x="188" y="342"/>
                    </a:lnTo>
                    <a:lnTo>
                      <a:pt x="192" y="346"/>
                    </a:lnTo>
                    <a:lnTo>
                      <a:pt x="196" y="350"/>
                    </a:lnTo>
                    <a:lnTo>
                      <a:pt x="200" y="356"/>
                    </a:lnTo>
                    <a:lnTo>
                      <a:pt x="202" y="360"/>
                    </a:lnTo>
                    <a:lnTo>
                      <a:pt x="204" y="362"/>
                    </a:lnTo>
                    <a:lnTo>
                      <a:pt x="118" y="362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1" name="Freeform 54"/>
              <p:cNvSpPr>
                <a:spLocks noChangeAspect="1"/>
              </p:cNvSpPr>
              <p:nvPr/>
            </p:nvSpPr>
            <p:spPr bwMode="auto">
              <a:xfrm>
                <a:off x="2319" y="1314"/>
                <a:ext cx="20" cy="104"/>
              </a:xfrm>
              <a:custGeom>
                <a:avLst/>
                <a:gdLst>
                  <a:gd name="T0" fmla="*/ 327680 w 10"/>
                  <a:gd name="T1" fmla="*/ 65536 h 52"/>
                  <a:gd name="T2" fmla="*/ 294912 w 10"/>
                  <a:gd name="T3" fmla="*/ 131072 h 52"/>
                  <a:gd name="T4" fmla="*/ 262144 w 10"/>
                  <a:gd name="T5" fmla="*/ 262144 h 52"/>
                  <a:gd name="T6" fmla="*/ 163840 w 10"/>
                  <a:gd name="T7" fmla="*/ 557056 h 52"/>
                  <a:gd name="T8" fmla="*/ 131072 w 10"/>
                  <a:gd name="T9" fmla="*/ 851968 h 52"/>
                  <a:gd name="T10" fmla="*/ 163840 w 10"/>
                  <a:gd name="T11" fmla="*/ 1114112 h 52"/>
                  <a:gd name="T12" fmla="*/ 229376 w 10"/>
                  <a:gd name="T13" fmla="*/ 1376256 h 52"/>
                  <a:gd name="T14" fmla="*/ 262144 w 10"/>
                  <a:gd name="T15" fmla="*/ 1540096 h 52"/>
                  <a:gd name="T16" fmla="*/ 294912 w 10"/>
                  <a:gd name="T17" fmla="*/ 1638400 h 52"/>
                  <a:gd name="T18" fmla="*/ 294912 w 10"/>
                  <a:gd name="T19" fmla="*/ 1671168 h 52"/>
                  <a:gd name="T20" fmla="*/ 262144 w 10"/>
                  <a:gd name="T21" fmla="*/ 1703936 h 52"/>
                  <a:gd name="T22" fmla="*/ 229376 w 10"/>
                  <a:gd name="T23" fmla="*/ 1671168 h 52"/>
                  <a:gd name="T24" fmla="*/ 163840 w 10"/>
                  <a:gd name="T25" fmla="*/ 1540096 h 52"/>
                  <a:gd name="T26" fmla="*/ 32768 w 10"/>
                  <a:gd name="T27" fmla="*/ 1212416 h 52"/>
                  <a:gd name="T28" fmla="*/ 0 w 10"/>
                  <a:gd name="T29" fmla="*/ 851968 h 52"/>
                  <a:gd name="T30" fmla="*/ 32768 w 10"/>
                  <a:gd name="T31" fmla="*/ 524288 h 52"/>
                  <a:gd name="T32" fmla="*/ 131072 w 10"/>
                  <a:gd name="T33" fmla="*/ 196608 h 52"/>
                  <a:gd name="T34" fmla="*/ 229376 w 10"/>
                  <a:gd name="T35" fmla="*/ 65536 h 52"/>
                  <a:gd name="T36" fmla="*/ 294912 w 10"/>
                  <a:gd name="T37" fmla="*/ 0 h 52"/>
                  <a:gd name="T38" fmla="*/ 327680 w 10"/>
                  <a:gd name="T39" fmla="*/ 32768 h 52"/>
                  <a:gd name="T40" fmla="*/ 327680 w 10"/>
                  <a:gd name="T41" fmla="*/ 65536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10" y="2"/>
                    </a:moveTo>
                    <a:cubicBezTo>
                      <a:pt x="10" y="2"/>
                      <a:pt x="10" y="3"/>
                      <a:pt x="9" y="4"/>
                    </a:cubicBezTo>
                    <a:cubicBezTo>
                      <a:pt x="8" y="6"/>
                      <a:pt x="8" y="7"/>
                      <a:pt x="8" y="8"/>
                    </a:cubicBezTo>
                    <a:cubicBezTo>
                      <a:pt x="7" y="11"/>
                      <a:pt x="6" y="14"/>
                      <a:pt x="5" y="17"/>
                    </a:cubicBezTo>
                    <a:cubicBezTo>
                      <a:pt x="5" y="20"/>
                      <a:pt x="5" y="23"/>
                      <a:pt x="4" y="26"/>
                    </a:cubicBezTo>
                    <a:cubicBezTo>
                      <a:pt x="4" y="29"/>
                      <a:pt x="5" y="31"/>
                      <a:pt x="5" y="34"/>
                    </a:cubicBezTo>
                    <a:cubicBezTo>
                      <a:pt x="5" y="37"/>
                      <a:pt x="6" y="39"/>
                      <a:pt x="7" y="42"/>
                    </a:cubicBezTo>
                    <a:cubicBezTo>
                      <a:pt x="7" y="43"/>
                      <a:pt x="7" y="45"/>
                      <a:pt x="8" y="47"/>
                    </a:cubicBezTo>
                    <a:cubicBezTo>
                      <a:pt x="9" y="49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0"/>
                      <a:pt x="5" y="49"/>
                      <a:pt x="5" y="47"/>
                    </a:cubicBezTo>
                    <a:cubicBezTo>
                      <a:pt x="3" y="44"/>
                      <a:pt x="2" y="41"/>
                      <a:pt x="1" y="37"/>
                    </a:cubicBezTo>
                    <a:cubicBezTo>
                      <a:pt x="0" y="33"/>
                      <a:pt x="0" y="30"/>
                      <a:pt x="0" y="26"/>
                    </a:cubicBezTo>
                    <a:cubicBezTo>
                      <a:pt x="0" y="22"/>
                      <a:pt x="0" y="19"/>
                      <a:pt x="1" y="16"/>
                    </a:cubicBezTo>
                    <a:cubicBezTo>
                      <a:pt x="2" y="12"/>
                      <a:pt x="3" y="9"/>
                      <a:pt x="4" y="6"/>
                    </a:cubicBezTo>
                    <a:cubicBezTo>
                      <a:pt x="5" y="4"/>
                      <a:pt x="6" y="3"/>
                      <a:pt x="7" y="2"/>
                    </a:cubicBezTo>
                    <a:cubicBezTo>
                      <a:pt x="8" y="1"/>
                      <a:pt x="8" y="0"/>
                      <a:pt x="9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2" name="Freeform 55"/>
              <p:cNvSpPr>
                <a:spLocks noChangeAspect="1"/>
              </p:cNvSpPr>
              <p:nvPr/>
            </p:nvSpPr>
            <p:spPr bwMode="auto">
              <a:xfrm>
                <a:off x="2361" y="1324"/>
                <a:ext cx="16" cy="82"/>
              </a:xfrm>
              <a:custGeom>
                <a:avLst/>
                <a:gdLst>
                  <a:gd name="T0" fmla="*/ 262144 w 8"/>
                  <a:gd name="T1" fmla="*/ 65536 h 41"/>
                  <a:gd name="T2" fmla="*/ 229376 w 8"/>
                  <a:gd name="T3" fmla="*/ 131072 h 41"/>
                  <a:gd name="T4" fmla="*/ 196608 w 8"/>
                  <a:gd name="T5" fmla="*/ 229376 h 41"/>
                  <a:gd name="T6" fmla="*/ 163840 w 8"/>
                  <a:gd name="T7" fmla="*/ 458752 h 41"/>
                  <a:gd name="T8" fmla="*/ 131072 w 8"/>
                  <a:gd name="T9" fmla="*/ 688128 h 41"/>
                  <a:gd name="T10" fmla="*/ 131072 w 8"/>
                  <a:gd name="T11" fmla="*/ 884736 h 41"/>
                  <a:gd name="T12" fmla="*/ 196608 w 8"/>
                  <a:gd name="T13" fmla="*/ 1081344 h 41"/>
                  <a:gd name="T14" fmla="*/ 229376 w 8"/>
                  <a:gd name="T15" fmla="*/ 1212416 h 41"/>
                  <a:gd name="T16" fmla="*/ 262144 w 8"/>
                  <a:gd name="T17" fmla="*/ 1310720 h 41"/>
                  <a:gd name="T18" fmla="*/ 229376 w 8"/>
                  <a:gd name="T19" fmla="*/ 1343488 h 41"/>
                  <a:gd name="T20" fmla="*/ 229376 w 8"/>
                  <a:gd name="T21" fmla="*/ 1343488 h 41"/>
                  <a:gd name="T22" fmla="*/ 196608 w 8"/>
                  <a:gd name="T23" fmla="*/ 1310720 h 41"/>
                  <a:gd name="T24" fmla="*/ 131072 w 8"/>
                  <a:gd name="T25" fmla="*/ 1245184 h 41"/>
                  <a:gd name="T26" fmla="*/ 32768 w 8"/>
                  <a:gd name="T27" fmla="*/ 983040 h 41"/>
                  <a:gd name="T28" fmla="*/ 0 w 8"/>
                  <a:gd name="T29" fmla="*/ 688128 h 41"/>
                  <a:gd name="T30" fmla="*/ 32768 w 8"/>
                  <a:gd name="T31" fmla="*/ 425984 h 41"/>
                  <a:gd name="T32" fmla="*/ 131072 w 8"/>
                  <a:gd name="T33" fmla="*/ 163840 h 41"/>
                  <a:gd name="T34" fmla="*/ 196608 w 8"/>
                  <a:gd name="T35" fmla="*/ 65536 h 41"/>
                  <a:gd name="T36" fmla="*/ 262144 w 8"/>
                  <a:gd name="T37" fmla="*/ 0 h 41"/>
                  <a:gd name="T38" fmla="*/ 262144 w 8"/>
                  <a:gd name="T39" fmla="*/ 32768 h 41"/>
                  <a:gd name="T40" fmla="*/ 262144 w 8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41"/>
                  <a:gd name="T65" fmla="*/ 8 w 8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41">
                    <a:moveTo>
                      <a:pt x="8" y="2"/>
                    </a:moveTo>
                    <a:cubicBezTo>
                      <a:pt x="8" y="2"/>
                      <a:pt x="8" y="3"/>
                      <a:pt x="7" y="4"/>
                    </a:cubicBezTo>
                    <a:cubicBezTo>
                      <a:pt x="7" y="5"/>
                      <a:pt x="7" y="6"/>
                      <a:pt x="6" y="7"/>
                    </a:cubicBezTo>
                    <a:cubicBezTo>
                      <a:pt x="6" y="9"/>
                      <a:pt x="5" y="12"/>
                      <a:pt x="5" y="14"/>
                    </a:cubicBezTo>
                    <a:cubicBezTo>
                      <a:pt x="4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4" y="27"/>
                    </a:cubicBezTo>
                    <a:cubicBezTo>
                      <a:pt x="5" y="29"/>
                      <a:pt x="5" y="31"/>
                      <a:pt x="6" y="33"/>
                    </a:cubicBezTo>
                    <a:cubicBezTo>
                      <a:pt x="6" y="34"/>
                      <a:pt x="6" y="36"/>
                      <a:pt x="7" y="37"/>
                    </a:cubicBezTo>
                    <a:cubicBezTo>
                      <a:pt x="7" y="39"/>
                      <a:pt x="8" y="40"/>
                      <a:pt x="8" y="40"/>
                    </a:cubicBezTo>
                    <a:cubicBezTo>
                      <a:pt x="8" y="40"/>
                      <a:pt x="8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1"/>
                      <a:pt x="6" y="41"/>
                      <a:pt x="6" y="40"/>
                    </a:cubicBezTo>
                    <a:cubicBezTo>
                      <a:pt x="5" y="40"/>
                      <a:pt x="5" y="39"/>
                      <a:pt x="4" y="38"/>
                    </a:cubicBezTo>
                    <a:cubicBezTo>
                      <a:pt x="3" y="35"/>
                      <a:pt x="2" y="32"/>
                      <a:pt x="1" y="30"/>
                    </a:cubicBezTo>
                    <a:cubicBezTo>
                      <a:pt x="0" y="27"/>
                      <a:pt x="0" y="24"/>
                      <a:pt x="0" y="21"/>
                    </a:cubicBezTo>
                    <a:cubicBezTo>
                      <a:pt x="0" y="18"/>
                      <a:pt x="0" y="15"/>
                      <a:pt x="1" y="13"/>
                    </a:cubicBezTo>
                    <a:cubicBezTo>
                      <a:pt x="2" y="10"/>
                      <a:pt x="3" y="8"/>
                      <a:pt x="4" y="5"/>
                    </a:cubicBezTo>
                    <a:cubicBezTo>
                      <a:pt x="4" y="4"/>
                      <a:pt x="5" y="2"/>
                      <a:pt x="6" y="2"/>
                    </a:cubicBezTo>
                    <a:cubicBezTo>
                      <a:pt x="6" y="1"/>
                      <a:pt x="7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3" name="Freeform 56"/>
              <p:cNvSpPr>
                <a:spLocks noChangeAspect="1"/>
              </p:cNvSpPr>
              <p:nvPr/>
            </p:nvSpPr>
            <p:spPr bwMode="auto">
              <a:xfrm>
                <a:off x="2403" y="1336"/>
                <a:ext cx="12" cy="62"/>
              </a:xfrm>
              <a:custGeom>
                <a:avLst/>
                <a:gdLst>
                  <a:gd name="T0" fmla="*/ 196608 w 6"/>
                  <a:gd name="T1" fmla="*/ 32768 h 31"/>
                  <a:gd name="T2" fmla="*/ 196608 w 6"/>
                  <a:gd name="T3" fmla="*/ 65536 h 31"/>
                  <a:gd name="T4" fmla="*/ 163840 w 6"/>
                  <a:gd name="T5" fmla="*/ 131072 h 31"/>
                  <a:gd name="T6" fmla="*/ 98304 w 6"/>
                  <a:gd name="T7" fmla="*/ 327680 h 31"/>
                  <a:gd name="T8" fmla="*/ 98304 w 6"/>
                  <a:gd name="T9" fmla="*/ 491520 h 31"/>
                  <a:gd name="T10" fmla="*/ 98304 w 6"/>
                  <a:gd name="T11" fmla="*/ 655360 h 31"/>
                  <a:gd name="T12" fmla="*/ 131072 w 6"/>
                  <a:gd name="T13" fmla="*/ 819200 h 31"/>
                  <a:gd name="T14" fmla="*/ 163840 w 6"/>
                  <a:gd name="T15" fmla="*/ 917504 h 31"/>
                  <a:gd name="T16" fmla="*/ 196608 w 6"/>
                  <a:gd name="T17" fmla="*/ 983040 h 31"/>
                  <a:gd name="T18" fmla="*/ 196608 w 6"/>
                  <a:gd name="T19" fmla="*/ 983040 h 31"/>
                  <a:gd name="T20" fmla="*/ 163840 w 6"/>
                  <a:gd name="T21" fmla="*/ 1015808 h 31"/>
                  <a:gd name="T22" fmla="*/ 131072 w 6"/>
                  <a:gd name="T23" fmla="*/ 983040 h 31"/>
                  <a:gd name="T24" fmla="*/ 98304 w 6"/>
                  <a:gd name="T25" fmla="*/ 917504 h 31"/>
                  <a:gd name="T26" fmla="*/ 32768 w 6"/>
                  <a:gd name="T27" fmla="*/ 720896 h 31"/>
                  <a:gd name="T28" fmla="*/ 0 w 6"/>
                  <a:gd name="T29" fmla="*/ 491520 h 31"/>
                  <a:gd name="T30" fmla="*/ 32768 w 6"/>
                  <a:gd name="T31" fmla="*/ 294912 h 31"/>
                  <a:gd name="T32" fmla="*/ 98304 w 6"/>
                  <a:gd name="T33" fmla="*/ 98304 h 31"/>
                  <a:gd name="T34" fmla="*/ 163840 w 6"/>
                  <a:gd name="T35" fmla="*/ 32768 h 31"/>
                  <a:gd name="T36" fmla="*/ 196608 w 6"/>
                  <a:gd name="T37" fmla="*/ 0 h 31"/>
                  <a:gd name="T38" fmla="*/ 196608 w 6"/>
                  <a:gd name="T39" fmla="*/ 0 h 31"/>
                  <a:gd name="T40" fmla="*/ 196608 w 6"/>
                  <a:gd name="T41" fmla="*/ 32768 h 3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"/>
                  <a:gd name="T64" fmla="*/ 0 h 31"/>
                  <a:gd name="T65" fmla="*/ 6 w 6"/>
                  <a:gd name="T66" fmla="*/ 31 h 3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" h="31">
                    <a:moveTo>
                      <a:pt x="6" y="1"/>
                    </a:moveTo>
                    <a:cubicBezTo>
                      <a:pt x="6" y="1"/>
                      <a:pt x="6" y="1"/>
                      <a:pt x="6" y="2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6"/>
                      <a:pt x="4" y="8"/>
                      <a:pt x="3" y="10"/>
                    </a:cubicBezTo>
                    <a:cubicBezTo>
                      <a:pt x="3" y="12"/>
                      <a:pt x="3" y="13"/>
                      <a:pt x="3" y="15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4" y="22"/>
                      <a:pt x="4" y="23"/>
                      <a:pt x="4" y="25"/>
                    </a:cubicBezTo>
                    <a:cubicBezTo>
                      <a:pt x="5" y="25"/>
                      <a:pt x="5" y="26"/>
                      <a:pt x="5" y="28"/>
                    </a:cubicBezTo>
                    <a:cubicBezTo>
                      <a:pt x="6" y="29"/>
                      <a:pt x="6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0"/>
                      <a:pt x="4" y="30"/>
                    </a:cubicBezTo>
                    <a:cubicBezTo>
                      <a:pt x="4" y="30"/>
                      <a:pt x="4" y="29"/>
                      <a:pt x="3" y="28"/>
                    </a:cubicBezTo>
                    <a:cubicBezTo>
                      <a:pt x="2" y="26"/>
                      <a:pt x="1" y="24"/>
                      <a:pt x="1" y="22"/>
                    </a:cubicBezTo>
                    <a:cubicBezTo>
                      <a:pt x="0" y="20"/>
                      <a:pt x="0" y="17"/>
                      <a:pt x="0" y="15"/>
                    </a:cubicBezTo>
                    <a:cubicBezTo>
                      <a:pt x="0" y="13"/>
                      <a:pt x="0" y="11"/>
                      <a:pt x="1" y="9"/>
                    </a:cubicBezTo>
                    <a:cubicBezTo>
                      <a:pt x="1" y="7"/>
                      <a:pt x="2" y="5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4" name="Freeform 57"/>
              <p:cNvSpPr>
                <a:spLocks noChangeAspect="1"/>
              </p:cNvSpPr>
              <p:nvPr/>
            </p:nvSpPr>
            <p:spPr bwMode="auto">
              <a:xfrm>
                <a:off x="2591" y="1314"/>
                <a:ext cx="22" cy="104"/>
              </a:xfrm>
              <a:custGeom>
                <a:avLst/>
                <a:gdLst>
                  <a:gd name="T0" fmla="*/ 0 w 11"/>
                  <a:gd name="T1" fmla="*/ 65536 h 52"/>
                  <a:gd name="T2" fmla="*/ 32768 w 11"/>
                  <a:gd name="T3" fmla="*/ 131072 h 52"/>
                  <a:gd name="T4" fmla="*/ 98304 w 11"/>
                  <a:gd name="T5" fmla="*/ 262144 h 52"/>
                  <a:gd name="T6" fmla="*/ 163840 w 11"/>
                  <a:gd name="T7" fmla="*/ 557056 h 52"/>
                  <a:gd name="T8" fmla="*/ 196608 w 11"/>
                  <a:gd name="T9" fmla="*/ 851968 h 52"/>
                  <a:gd name="T10" fmla="*/ 163840 w 11"/>
                  <a:gd name="T11" fmla="*/ 1114112 h 52"/>
                  <a:gd name="T12" fmla="*/ 131072 w 11"/>
                  <a:gd name="T13" fmla="*/ 1376256 h 52"/>
                  <a:gd name="T14" fmla="*/ 65536 w 11"/>
                  <a:gd name="T15" fmla="*/ 1540096 h 52"/>
                  <a:gd name="T16" fmla="*/ 32768 w 11"/>
                  <a:gd name="T17" fmla="*/ 1638400 h 52"/>
                  <a:gd name="T18" fmla="*/ 32768 w 11"/>
                  <a:gd name="T19" fmla="*/ 1671168 h 52"/>
                  <a:gd name="T20" fmla="*/ 65536 w 11"/>
                  <a:gd name="T21" fmla="*/ 1703936 h 52"/>
                  <a:gd name="T22" fmla="*/ 131072 w 11"/>
                  <a:gd name="T23" fmla="*/ 1671168 h 52"/>
                  <a:gd name="T24" fmla="*/ 196608 w 11"/>
                  <a:gd name="T25" fmla="*/ 1540096 h 52"/>
                  <a:gd name="T26" fmla="*/ 294912 w 11"/>
                  <a:gd name="T27" fmla="*/ 1212416 h 52"/>
                  <a:gd name="T28" fmla="*/ 327680 w 11"/>
                  <a:gd name="T29" fmla="*/ 851968 h 52"/>
                  <a:gd name="T30" fmla="*/ 294912 w 11"/>
                  <a:gd name="T31" fmla="*/ 524288 h 52"/>
                  <a:gd name="T32" fmla="*/ 196608 w 11"/>
                  <a:gd name="T33" fmla="*/ 196608 h 52"/>
                  <a:gd name="T34" fmla="*/ 98304 w 11"/>
                  <a:gd name="T35" fmla="*/ 65536 h 52"/>
                  <a:gd name="T36" fmla="*/ 32768 w 11"/>
                  <a:gd name="T37" fmla="*/ 0 h 52"/>
                  <a:gd name="T38" fmla="*/ 32768 w 11"/>
                  <a:gd name="T39" fmla="*/ 32768 h 52"/>
                  <a:gd name="T40" fmla="*/ 0 w 11"/>
                  <a:gd name="T41" fmla="*/ 65536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"/>
                  <a:gd name="T64" fmla="*/ 0 h 52"/>
                  <a:gd name="T65" fmla="*/ 11 w 11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" h="52">
                    <a:moveTo>
                      <a:pt x="0" y="2"/>
                    </a:moveTo>
                    <a:cubicBezTo>
                      <a:pt x="0" y="2"/>
                      <a:pt x="1" y="3"/>
                      <a:pt x="1" y="4"/>
                    </a:cubicBezTo>
                    <a:cubicBezTo>
                      <a:pt x="2" y="6"/>
                      <a:pt x="2" y="7"/>
                      <a:pt x="3" y="8"/>
                    </a:cubicBezTo>
                    <a:cubicBezTo>
                      <a:pt x="4" y="11"/>
                      <a:pt x="4" y="14"/>
                      <a:pt x="5" y="17"/>
                    </a:cubicBezTo>
                    <a:cubicBezTo>
                      <a:pt x="5" y="20"/>
                      <a:pt x="6" y="23"/>
                      <a:pt x="6" y="26"/>
                    </a:cubicBezTo>
                    <a:cubicBezTo>
                      <a:pt x="6" y="29"/>
                      <a:pt x="6" y="31"/>
                      <a:pt x="5" y="34"/>
                    </a:cubicBezTo>
                    <a:cubicBezTo>
                      <a:pt x="5" y="37"/>
                      <a:pt x="4" y="39"/>
                      <a:pt x="4" y="42"/>
                    </a:cubicBezTo>
                    <a:cubicBezTo>
                      <a:pt x="3" y="43"/>
                      <a:pt x="3" y="45"/>
                      <a:pt x="2" y="47"/>
                    </a:cubicBezTo>
                    <a:cubicBezTo>
                      <a:pt x="1" y="49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52"/>
                      <a:pt x="3" y="51"/>
                      <a:pt x="4" y="51"/>
                    </a:cubicBezTo>
                    <a:cubicBezTo>
                      <a:pt x="4" y="50"/>
                      <a:pt x="5" y="49"/>
                      <a:pt x="6" y="47"/>
                    </a:cubicBezTo>
                    <a:cubicBezTo>
                      <a:pt x="7" y="44"/>
                      <a:pt x="9" y="41"/>
                      <a:pt x="9" y="37"/>
                    </a:cubicBezTo>
                    <a:cubicBezTo>
                      <a:pt x="10" y="33"/>
                      <a:pt x="11" y="30"/>
                      <a:pt x="10" y="26"/>
                    </a:cubicBezTo>
                    <a:cubicBezTo>
                      <a:pt x="10" y="22"/>
                      <a:pt x="10" y="19"/>
                      <a:pt x="9" y="16"/>
                    </a:cubicBezTo>
                    <a:cubicBezTo>
                      <a:pt x="9" y="12"/>
                      <a:pt x="7" y="9"/>
                      <a:pt x="6" y="6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5" name="Freeform 58"/>
              <p:cNvSpPr>
                <a:spLocks noChangeAspect="1"/>
              </p:cNvSpPr>
              <p:nvPr/>
            </p:nvSpPr>
            <p:spPr bwMode="auto">
              <a:xfrm>
                <a:off x="2553" y="1324"/>
                <a:ext cx="16" cy="82"/>
              </a:xfrm>
              <a:custGeom>
                <a:avLst/>
                <a:gdLst>
                  <a:gd name="T0" fmla="*/ 0 w 8"/>
                  <a:gd name="T1" fmla="*/ 65536 h 41"/>
                  <a:gd name="T2" fmla="*/ 32768 w 8"/>
                  <a:gd name="T3" fmla="*/ 131072 h 41"/>
                  <a:gd name="T4" fmla="*/ 65536 w 8"/>
                  <a:gd name="T5" fmla="*/ 229376 h 41"/>
                  <a:gd name="T6" fmla="*/ 131072 w 8"/>
                  <a:gd name="T7" fmla="*/ 458752 h 41"/>
                  <a:gd name="T8" fmla="*/ 131072 w 8"/>
                  <a:gd name="T9" fmla="*/ 688128 h 41"/>
                  <a:gd name="T10" fmla="*/ 131072 w 8"/>
                  <a:gd name="T11" fmla="*/ 884736 h 41"/>
                  <a:gd name="T12" fmla="*/ 98304 w 8"/>
                  <a:gd name="T13" fmla="*/ 1081344 h 41"/>
                  <a:gd name="T14" fmla="*/ 32768 w 8"/>
                  <a:gd name="T15" fmla="*/ 1212416 h 41"/>
                  <a:gd name="T16" fmla="*/ 32768 w 8"/>
                  <a:gd name="T17" fmla="*/ 1310720 h 41"/>
                  <a:gd name="T18" fmla="*/ 32768 w 8"/>
                  <a:gd name="T19" fmla="*/ 1343488 h 41"/>
                  <a:gd name="T20" fmla="*/ 32768 w 8"/>
                  <a:gd name="T21" fmla="*/ 1343488 h 41"/>
                  <a:gd name="T22" fmla="*/ 98304 w 8"/>
                  <a:gd name="T23" fmla="*/ 1310720 h 41"/>
                  <a:gd name="T24" fmla="*/ 131072 w 8"/>
                  <a:gd name="T25" fmla="*/ 1245184 h 41"/>
                  <a:gd name="T26" fmla="*/ 229376 w 8"/>
                  <a:gd name="T27" fmla="*/ 983040 h 41"/>
                  <a:gd name="T28" fmla="*/ 262144 w 8"/>
                  <a:gd name="T29" fmla="*/ 688128 h 41"/>
                  <a:gd name="T30" fmla="*/ 229376 w 8"/>
                  <a:gd name="T31" fmla="*/ 425984 h 41"/>
                  <a:gd name="T32" fmla="*/ 163840 w 8"/>
                  <a:gd name="T33" fmla="*/ 163840 h 41"/>
                  <a:gd name="T34" fmla="*/ 65536 w 8"/>
                  <a:gd name="T35" fmla="*/ 65536 h 41"/>
                  <a:gd name="T36" fmla="*/ 32768 w 8"/>
                  <a:gd name="T37" fmla="*/ 0 h 41"/>
                  <a:gd name="T38" fmla="*/ 0 w 8"/>
                  <a:gd name="T39" fmla="*/ 32768 h 41"/>
                  <a:gd name="T40" fmla="*/ 0 w 8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41"/>
                  <a:gd name="T65" fmla="*/ 8 w 8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41">
                    <a:moveTo>
                      <a:pt x="0" y="2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5"/>
                      <a:pt x="2" y="6"/>
                      <a:pt x="2" y="7"/>
                    </a:cubicBezTo>
                    <a:cubicBezTo>
                      <a:pt x="3" y="9"/>
                      <a:pt x="3" y="12"/>
                      <a:pt x="4" y="14"/>
                    </a:cubicBezTo>
                    <a:cubicBezTo>
                      <a:pt x="4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4" y="27"/>
                    </a:cubicBezTo>
                    <a:cubicBezTo>
                      <a:pt x="4" y="29"/>
                      <a:pt x="3" y="31"/>
                      <a:pt x="3" y="33"/>
                    </a:cubicBezTo>
                    <a:cubicBezTo>
                      <a:pt x="2" y="34"/>
                      <a:pt x="2" y="36"/>
                      <a:pt x="1" y="37"/>
                    </a:cubicBezTo>
                    <a:cubicBezTo>
                      <a:pt x="1" y="39"/>
                      <a:pt x="1" y="40"/>
                      <a:pt x="1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1"/>
                      <a:pt x="2" y="41"/>
                      <a:pt x="3" y="40"/>
                    </a:cubicBezTo>
                    <a:cubicBezTo>
                      <a:pt x="3" y="40"/>
                      <a:pt x="4" y="39"/>
                      <a:pt x="4" y="38"/>
                    </a:cubicBezTo>
                    <a:cubicBezTo>
                      <a:pt x="6" y="35"/>
                      <a:pt x="7" y="32"/>
                      <a:pt x="7" y="30"/>
                    </a:cubicBezTo>
                    <a:cubicBezTo>
                      <a:pt x="8" y="27"/>
                      <a:pt x="8" y="24"/>
                      <a:pt x="8" y="21"/>
                    </a:cubicBezTo>
                    <a:cubicBezTo>
                      <a:pt x="8" y="18"/>
                      <a:pt x="8" y="15"/>
                      <a:pt x="7" y="13"/>
                    </a:cubicBezTo>
                    <a:cubicBezTo>
                      <a:pt x="7" y="10"/>
                      <a:pt x="6" y="8"/>
                      <a:pt x="5" y="5"/>
                    </a:cubicBezTo>
                    <a:cubicBezTo>
                      <a:pt x="4" y="4"/>
                      <a:pt x="3" y="2"/>
                      <a:pt x="2" y="2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6" name="Freeform 59"/>
              <p:cNvSpPr>
                <a:spLocks noChangeAspect="1"/>
              </p:cNvSpPr>
              <p:nvPr/>
            </p:nvSpPr>
            <p:spPr bwMode="auto">
              <a:xfrm>
                <a:off x="2515" y="1336"/>
                <a:ext cx="12" cy="62"/>
              </a:xfrm>
              <a:custGeom>
                <a:avLst/>
                <a:gdLst>
                  <a:gd name="T0" fmla="*/ 0 w 6"/>
                  <a:gd name="T1" fmla="*/ 32768 h 31"/>
                  <a:gd name="T2" fmla="*/ 0 w 6"/>
                  <a:gd name="T3" fmla="*/ 65536 h 31"/>
                  <a:gd name="T4" fmla="*/ 32768 w 6"/>
                  <a:gd name="T5" fmla="*/ 131072 h 31"/>
                  <a:gd name="T6" fmla="*/ 98304 w 6"/>
                  <a:gd name="T7" fmla="*/ 327680 h 31"/>
                  <a:gd name="T8" fmla="*/ 98304 w 6"/>
                  <a:gd name="T9" fmla="*/ 491520 h 31"/>
                  <a:gd name="T10" fmla="*/ 98304 w 6"/>
                  <a:gd name="T11" fmla="*/ 655360 h 31"/>
                  <a:gd name="T12" fmla="*/ 65536 w 6"/>
                  <a:gd name="T13" fmla="*/ 819200 h 31"/>
                  <a:gd name="T14" fmla="*/ 32768 w 6"/>
                  <a:gd name="T15" fmla="*/ 917504 h 31"/>
                  <a:gd name="T16" fmla="*/ 0 w 6"/>
                  <a:gd name="T17" fmla="*/ 983040 h 31"/>
                  <a:gd name="T18" fmla="*/ 0 w 6"/>
                  <a:gd name="T19" fmla="*/ 983040 h 31"/>
                  <a:gd name="T20" fmla="*/ 32768 w 6"/>
                  <a:gd name="T21" fmla="*/ 1015808 h 31"/>
                  <a:gd name="T22" fmla="*/ 65536 w 6"/>
                  <a:gd name="T23" fmla="*/ 983040 h 31"/>
                  <a:gd name="T24" fmla="*/ 98304 w 6"/>
                  <a:gd name="T25" fmla="*/ 917504 h 31"/>
                  <a:gd name="T26" fmla="*/ 196608 w 6"/>
                  <a:gd name="T27" fmla="*/ 720896 h 31"/>
                  <a:gd name="T28" fmla="*/ 196608 w 6"/>
                  <a:gd name="T29" fmla="*/ 491520 h 31"/>
                  <a:gd name="T30" fmla="*/ 196608 w 6"/>
                  <a:gd name="T31" fmla="*/ 294912 h 31"/>
                  <a:gd name="T32" fmla="*/ 98304 w 6"/>
                  <a:gd name="T33" fmla="*/ 98304 h 31"/>
                  <a:gd name="T34" fmla="*/ 65536 w 6"/>
                  <a:gd name="T35" fmla="*/ 32768 h 31"/>
                  <a:gd name="T36" fmla="*/ 0 w 6"/>
                  <a:gd name="T37" fmla="*/ 0 h 31"/>
                  <a:gd name="T38" fmla="*/ 0 w 6"/>
                  <a:gd name="T39" fmla="*/ 0 h 31"/>
                  <a:gd name="T40" fmla="*/ 0 w 6"/>
                  <a:gd name="T41" fmla="*/ 32768 h 3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"/>
                  <a:gd name="T64" fmla="*/ 0 h 31"/>
                  <a:gd name="T65" fmla="*/ 6 w 6"/>
                  <a:gd name="T66" fmla="*/ 31 h 3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" h="31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6"/>
                      <a:pt x="2" y="8"/>
                      <a:pt x="3" y="10"/>
                    </a:cubicBezTo>
                    <a:cubicBezTo>
                      <a:pt x="3" y="12"/>
                      <a:pt x="3" y="13"/>
                      <a:pt x="3" y="15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3" y="22"/>
                      <a:pt x="2" y="23"/>
                      <a:pt x="2" y="25"/>
                    </a:cubicBezTo>
                    <a:cubicBezTo>
                      <a:pt x="2" y="25"/>
                      <a:pt x="1" y="26"/>
                      <a:pt x="1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0"/>
                      <a:pt x="2" y="30"/>
                    </a:cubicBezTo>
                    <a:cubicBezTo>
                      <a:pt x="2" y="30"/>
                      <a:pt x="3" y="29"/>
                      <a:pt x="3" y="28"/>
                    </a:cubicBezTo>
                    <a:cubicBezTo>
                      <a:pt x="4" y="26"/>
                      <a:pt x="5" y="24"/>
                      <a:pt x="6" y="22"/>
                    </a:cubicBezTo>
                    <a:cubicBezTo>
                      <a:pt x="6" y="20"/>
                      <a:pt x="6" y="17"/>
                      <a:pt x="6" y="15"/>
                    </a:cubicBezTo>
                    <a:cubicBezTo>
                      <a:pt x="6" y="13"/>
                      <a:pt x="6" y="11"/>
                      <a:pt x="6" y="9"/>
                    </a:cubicBezTo>
                    <a:cubicBezTo>
                      <a:pt x="5" y="7"/>
                      <a:pt x="4" y="5"/>
                      <a:pt x="3" y="3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2094" name="Picture 5" descr="8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2863" y="2656754"/>
              <a:ext cx="839862" cy="453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6" name="Rectangle 37"/>
            <p:cNvSpPr>
              <a:spLocks noChangeArrowheads="1"/>
            </p:cNvSpPr>
            <p:nvPr/>
          </p:nvSpPr>
          <p:spPr bwMode="auto">
            <a:xfrm>
              <a:off x="4514578" y="2768600"/>
              <a:ext cx="67231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1000" kern="0" dirty="0">
                  <a:solidFill>
                    <a:srgbClr val="000000"/>
                  </a:solidFill>
                  <a:ea typeface="MS PGothic" pitchFamily="34" charset="-128"/>
                  <a:cs typeface="Arial Unicode MS" pitchFamily="34" charset="-122"/>
                </a:rPr>
                <a:t>A10/A11‘</a:t>
              </a:r>
            </a:p>
          </p:txBody>
        </p:sp>
        <p:sp>
          <p:nvSpPr>
            <p:cNvPr id="2096" name="Line 112"/>
            <p:cNvSpPr>
              <a:spLocks noChangeShapeType="1"/>
            </p:cNvSpPr>
            <p:nvPr/>
          </p:nvSpPr>
          <p:spPr bwMode="auto">
            <a:xfrm>
              <a:off x="3398151" y="2934927"/>
              <a:ext cx="223242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97" name="Line 7"/>
            <p:cNvSpPr>
              <a:spLocks noChangeShapeType="1"/>
            </p:cNvSpPr>
            <p:nvPr/>
          </p:nvSpPr>
          <p:spPr bwMode="auto">
            <a:xfrm flipV="1">
              <a:off x="3398151" y="2990562"/>
              <a:ext cx="22324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098" name="Rectangle 102"/>
            <p:cNvSpPr>
              <a:spLocks noChangeArrowheads="1"/>
            </p:cNvSpPr>
            <p:nvPr/>
          </p:nvSpPr>
          <p:spPr bwMode="auto">
            <a:xfrm>
              <a:off x="5667586" y="3046196"/>
              <a:ext cx="1172712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HSGW</a:t>
              </a:r>
            </a:p>
          </p:txBody>
        </p:sp>
        <p:sp>
          <p:nvSpPr>
            <p:cNvPr id="2099" name="Line 112"/>
            <p:cNvSpPr>
              <a:spLocks noChangeShapeType="1"/>
            </p:cNvSpPr>
            <p:nvPr/>
          </p:nvSpPr>
          <p:spPr bwMode="auto">
            <a:xfrm flipV="1">
              <a:off x="6387723" y="2434215"/>
              <a:ext cx="1512288" cy="44507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100" name="Line 69"/>
            <p:cNvSpPr>
              <a:spLocks noChangeShapeType="1"/>
            </p:cNvSpPr>
            <p:nvPr/>
          </p:nvSpPr>
          <p:spPr bwMode="auto">
            <a:xfrm flipV="1">
              <a:off x="6315709" y="1799252"/>
              <a:ext cx="1707788" cy="9687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101" name="Rectangle 117"/>
            <p:cNvSpPr>
              <a:spLocks noChangeArrowheads="1"/>
            </p:cNvSpPr>
            <p:nvPr/>
          </p:nvSpPr>
          <p:spPr bwMode="auto">
            <a:xfrm rot="19518029">
              <a:off x="7439554" y="1748726"/>
              <a:ext cx="542154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Gxa</a:t>
              </a:r>
            </a:p>
          </p:txBody>
        </p:sp>
        <p:sp>
          <p:nvSpPr>
            <p:cNvPr id="2102" name="Rectangle 102"/>
            <p:cNvSpPr>
              <a:spLocks noChangeArrowheads="1"/>
            </p:cNvSpPr>
            <p:nvPr/>
          </p:nvSpPr>
          <p:spPr bwMode="auto">
            <a:xfrm>
              <a:off x="4214904" y="3597087"/>
              <a:ext cx="1874344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3GPP2 AAA</a:t>
              </a:r>
            </a:p>
          </p:txBody>
        </p:sp>
        <p:sp>
          <p:nvSpPr>
            <p:cNvPr id="2103" name="Line 138"/>
            <p:cNvSpPr>
              <a:spLocks noChangeShapeType="1"/>
            </p:cNvSpPr>
            <p:nvPr/>
          </p:nvSpPr>
          <p:spPr bwMode="auto">
            <a:xfrm>
              <a:off x="3363148" y="3046196"/>
              <a:ext cx="1080205" cy="44507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666" name="Rectangle 37"/>
            <p:cNvSpPr>
              <a:spLocks noChangeArrowheads="1"/>
            </p:cNvSpPr>
            <p:nvPr/>
          </p:nvSpPr>
          <p:spPr bwMode="auto">
            <a:xfrm rot="1935128">
              <a:off x="3819301" y="3373488"/>
              <a:ext cx="463519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1000" kern="0" dirty="0">
                  <a:solidFill>
                    <a:srgbClr val="000000"/>
                  </a:solidFill>
                  <a:ea typeface="MS PGothic" pitchFamily="34" charset="-128"/>
                  <a:cs typeface="Arial Unicode MS" pitchFamily="34" charset="-122"/>
                </a:rPr>
                <a:t>A12</a:t>
              </a:r>
            </a:p>
          </p:txBody>
        </p:sp>
        <p:sp>
          <p:nvSpPr>
            <p:cNvPr id="2105" name="Line 33"/>
            <p:cNvSpPr>
              <a:spLocks noChangeShapeType="1"/>
            </p:cNvSpPr>
            <p:nvPr/>
          </p:nvSpPr>
          <p:spPr bwMode="auto">
            <a:xfrm>
              <a:off x="4947449" y="3491274"/>
              <a:ext cx="720137" cy="38944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6" name="Rectangle 124"/>
            <p:cNvSpPr>
              <a:spLocks noChangeArrowheads="1"/>
            </p:cNvSpPr>
            <p:nvPr/>
          </p:nvSpPr>
          <p:spPr bwMode="auto">
            <a:xfrm rot="2418562">
              <a:off x="5233780" y="3461084"/>
              <a:ext cx="455024" cy="2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218" tIns="45105" rIns="90218" bIns="45105">
              <a:spAutoFit/>
            </a:bodyPr>
            <a:lstStyle/>
            <a:p>
              <a:r>
                <a:rPr lang="en-US" altLang="zh-CN" sz="1000"/>
                <a:t>Pi</a:t>
              </a:r>
            </a:p>
          </p:txBody>
        </p:sp>
        <p:pic>
          <p:nvPicPr>
            <p:cNvPr id="2107" name="Picture 96" descr="SGSN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569" y="1316684"/>
              <a:ext cx="539793" cy="522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08" name="Text Box 40"/>
            <p:cNvSpPr txBox="1">
              <a:spLocks noChangeArrowheads="1"/>
            </p:cNvSpPr>
            <p:nvPr/>
          </p:nvSpPr>
          <p:spPr bwMode="auto">
            <a:xfrm>
              <a:off x="6511211" y="1119651"/>
              <a:ext cx="9361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3GPP AAA</a:t>
              </a:r>
              <a:endParaRPr lang="pt-BR" altLang="zh-CN"/>
            </a:p>
          </p:txBody>
        </p:sp>
        <p:sp>
          <p:nvSpPr>
            <p:cNvPr id="2109" name="圆角矩形 671"/>
            <p:cNvSpPr>
              <a:spLocks noChangeArrowheads="1"/>
            </p:cNvSpPr>
            <p:nvPr/>
          </p:nvSpPr>
          <p:spPr bwMode="auto">
            <a:xfrm>
              <a:off x="5358992" y="1040929"/>
              <a:ext cx="2016383" cy="896202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800" b="1"/>
            </a:p>
          </p:txBody>
        </p:sp>
        <p:sp>
          <p:nvSpPr>
            <p:cNvPr id="2110" name="Line 138"/>
            <p:cNvSpPr>
              <a:spLocks noChangeShapeType="1"/>
            </p:cNvSpPr>
            <p:nvPr/>
          </p:nvSpPr>
          <p:spPr bwMode="auto">
            <a:xfrm flipV="1">
              <a:off x="6243696" y="1822233"/>
              <a:ext cx="771611" cy="94578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111" name="Rectangle 64"/>
            <p:cNvSpPr>
              <a:spLocks noChangeArrowheads="1"/>
            </p:cNvSpPr>
            <p:nvPr/>
          </p:nvSpPr>
          <p:spPr bwMode="auto">
            <a:xfrm rot="17982812">
              <a:off x="6580500" y="2008951"/>
              <a:ext cx="359360" cy="282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055" tIns="31027" rIns="62055" bIns="31027">
              <a:spAutoFit/>
            </a:bodyPr>
            <a:lstStyle/>
            <a:p>
              <a:pPr defTabSz="1001713"/>
              <a:r>
                <a:rPr lang="en-US" altLang="zh-CN" sz="1000">
                  <a:solidFill>
                    <a:srgbClr val="000000"/>
                  </a:solidFill>
                  <a:cs typeface="Arial" pitchFamily="34" charset="0"/>
                </a:rPr>
                <a:t>STa</a:t>
              </a:r>
            </a:p>
          </p:txBody>
        </p:sp>
        <p:sp>
          <p:nvSpPr>
            <p:cNvPr id="2112" name="Rectangle 64"/>
            <p:cNvSpPr>
              <a:spLocks noChangeArrowheads="1"/>
            </p:cNvSpPr>
            <p:nvPr/>
          </p:nvSpPr>
          <p:spPr bwMode="auto">
            <a:xfrm>
              <a:off x="6151141" y="1385623"/>
              <a:ext cx="516096" cy="216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055" tIns="31027" rIns="62055" bIns="31027">
              <a:spAutoFit/>
            </a:bodyPr>
            <a:lstStyle/>
            <a:p>
              <a:pPr defTabSz="1001713"/>
              <a:r>
                <a:rPr lang="en-US" altLang="zh-CN" sz="1000">
                  <a:solidFill>
                    <a:srgbClr val="000000"/>
                  </a:solidFill>
                  <a:cs typeface="Arial" pitchFamily="34" charset="0"/>
                </a:rPr>
                <a:t>SWx</a:t>
              </a:r>
            </a:p>
          </p:txBody>
        </p:sp>
        <p:sp>
          <p:nvSpPr>
            <p:cNvPr id="2113" name="Line 33"/>
            <p:cNvSpPr>
              <a:spLocks noChangeShapeType="1"/>
            </p:cNvSpPr>
            <p:nvPr/>
          </p:nvSpPr>
          <p:spPr bwMode="auto">
            <a:xfrm>
              <a:off x="6007115" y="1592439"/>
              <a:ext cx="79215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Group 139"/>
            <p:cNvGrpSpPr>
              <a:grpSpLocks/>
            </p:cNvGrpSpPr>
            <p:nvPr/>
          </p:nvGrpSpPr>
          <p:grpSpPr bwMode="auto">
            <a:xfrm>
              <a:off x="9483896" y="3933057"/>
              <a:ext cx="1602162" cy="397316"/>
              <a:chOff x="5053" y="870"/>
              <a:chExt cx="844" cy="285"/>
            </a:xfrm>
          </p:grpSpPr>
          <p:sp>
            <p:nvSpPr>
              <p:cNvPr id="2209" name="Line 140"/>
              <p:cNvSpPr>
                <a:spLocks noChangeShapeType="1"/>
              </p:cNvSpPr>
              <p:nvPr/>
            </p:nvSpPr>
            <p:spPr bwMode="auto">
              <a:xfrm>
                <a:off x="5053" y="968"/>
                <a:ext cx="247" cy="0"/>
              </a:xfrm>
              <a:prstGeom prst="line">
                <a:avLst/>
              </a:prstGeom>
              <a:noFill/>
              <a:ln w="19050">
                <a:solidFill>
                  <a:srgbClr val="0099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sp>
            <p:nvSpPr>
              <p:cNvPr id="2210" name="Line 141"/>
              <p:cNvSpPr>
                <a:spLocks noChangeShapeType="1"/>
              </p:cNvSpPr>
              <p:nvPr/>
            </p:nvSpPr>
            <p:spPr bwMode="auto">
              <a:xfrm>
                <a:off x="5053" y="1039"/>
                <a:ext cx="247" cy="0"/>
              </a:xfrm>
              <a:prstGeom prst="line">
                <a:avLst/>
              </a:prstGeom>
              <a:noFill/>
              <a:ln w="19050">
                <a:solidFill>
                  <a:srgbClr val="0099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sp>
            <p:nvSpPr>
              <p:cNvPr id="2211" name="Text Box 142"/>
              <p:cNvSpPr txBox="1">
                <a:spLocks noChangeArrowheads="1"/>
              </p:cNvSpPr>
              <p:nvPr/>
            </p:nvSpPr>
            <p:spPr bwMode="auto">
              <a:xfrm>
                <a:off x="5285" y="978"/>
                <a:ext cx="547" cy="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8803" tIns="46177" rIns="88803" bIns="46177">
                <a:spAutoFit/>
              </a:bodyPr>
              <a:lstStyle>
                <a:lvl1pPr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15000"/>
                  </a:spcBef>
                  <a:spcAft>
                    <a:spcPct val="15000"/>
                  </a:spcAft>
                  <a:buClr>
                    <a:schemeClr val="accent1"/>
                  </a:buClr>
                </a:pPr>
                <a:r>
                  <a:rPr lang="en-US" altLang="zh-CN" sz="1000"/>
                  <a:t>User plane</a:t>
                </a:r>
              </a:p>
            </p:txBody>
          </p:sp>
          <p:sp>
            <p:nvSpPr>
              <p:cNvPr id="2212" name="Text Box 143"/>
              <p:cNvSpPr txBox="1">
                <a:spLocks noChangeArrowheads="1"/>
              </p:cNvSpPr>
              <p:nvPr/>
            </p:nvSpPr>
            <p:spPr bwMode="auto">
              <a:xfrm>
                <a:off x="5254" y="870"/>
                <a:ext cx="643" cy="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8803" tIns="46177" rIns="88803" bIns="46177">
                <a:spAutoFit/>
              </a:bodyPr>
              <a:lstStyle>
                <a:lvl1pPr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15000"/>
                  </a:spcBef>
                  <a:spcAft>
                    <a:spcPct val="15000"/>
                  </a:spcAft>
                  <a:buClr>
                    <a:schemeClr val="accent1"/>
                  </a:buClr>
                </a:pPr>
                <a:r>
                  <a:rPr lang="en-US" altLang="zh-CN" sz="1000"/>
                  <a:t>Control plane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5667586" y="3658177"/>
              <a:ext cx="728721" cy="491052"/>
              <a:chOff x="1415" y="1724"/>
              <a:chExt cx="347" cy="363"/>
            </a:xfrm>
          </p:grpSpPr>
          <p:sp>
            <p:nvSpPr>
              <p:cNvPr id="723" name="Rectangle 154"/>
              <p:cNvSpPr>
                <a:spLocks noChangeArrowheads="1"/>
              </p:cNvSpPr>
              <p:nvPr/>
            </p:nvSpPr>
            <p:spPr bwMode="auto">
              <a:xfrm>
                <a:off x="1492" y="1823"/>
                <a:ext cx="208" cy="209"/>
              </a:xfrm>
              <a:prstGeom prst="rect">
                <a:avLst/>
              </a:prstGeom>
              <a:solidFill>
                <a:srgbClr val="990000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87470" tIns="43735" rIns="87470" bIns="43735" anchor="ctr"/>
              <a:lstStyle/>
              <a:p>
                <a:pPr marL="288925" indent="-288925" defTabSz="777875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777777"/>
                  </a:buClr>
                  <a:buSzPct val="60000"/>
                  <a:defRPr/>
                </a:pPr>
                <a:endParaRPr lang="zh-CN" altLang="en-US" sz="1800" kern="0">
                  <a:solidFill>
                    <a:srgbClr val="000000"/>
                  </a:solidFill>
                  <a:ea typeface="华文细黑" pitchFamily="2" charset="-122"/>
                </a:endParaRPr>
              </a:p>
            </p:txBody>
          </p:sp>
          <p:grpSp>
            <p:nvGrpSpPr>
              <p:cNvPr id="12" name="Group 155"/>
              <p:cNvGrpSpPr>
                <a:grpSpLocks noChangeAspect="1"/>
              </p:cNvGrpSpPr>
              <p:nvPr/>
            </p:nvGrpSpPr>
            <p:grpSpPr bwMode="auto">
              <a:xfrm>
                <a:off x="1415" y="1724"/>
                <a:ext cx="347" cy="363"/>
                <a:chOff x="1416" y="343"/>
                <a:chExt cx="464" cy="484"/>
              </a:xfrm>
            </p:grpSpPr>
            <p:sp>
              <p:nvSpPr>
                <p:cNvPr id="725" name="Freeform 156"/>
                <p:cNvSpPr>
                  <a:spLocks noChangeAspect="1"/>
                </p:cNvSpPr>
                <p:nvPr/>
              </p:nvSpPr>
              <p:spPr bwMode="auto">
                <a:xfrm>
                  <a:off x="1799" y="407"/>
                  <a:ext cx="81" cy="422"/>
                </a:xfrm>
                <a:custGeom>
                  <a:avLst/>
                  <a:gdLst>
                    <a:gd name="T0" fmla="*/ 357451 w 40"/>
                    <a:gd name="T1" fmla="*/ 40960 h 210"/>
                    <a:gd name="T2" fmla="*/ 54888 w 40"/>
                    <a:gd name="T3" fmla="*/ 163840 h 210"/>
                    <a:gd name="T4" fmla="*/ 0 w 40"/>
                    <a:gd name="T5" fmla="*/ 1687552 h 210"/>
                    <a:gd name="T6" fmla="*/ 91558 w 40"/>
                    <a:gd name="T7" fmla="*/ 1654784 h 210"/>
                    <a:gd name="T8" fmla="*/ 329678 w 40"/>
                    <a:gd name="T9" fmla="*/ 1449984 h 210"/>
                    <a:gd name="T10" fmla="*/ 366420 w 40"/>
                    <a:gd name="T11" fmla="*/ 1351680 h 210"/>
                    <a:gd name="T12" fmla="*/ 366420 w 40"/>
                    <a:gd name="T13" fmla="*/ 122880 h 210"/>
                    <a:gd name="T14" fmla="*/ 357451 w 40"/>
                    <a:gd name="T15" fmla="*/ 40960 h 21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0"/>
                    <a:gd name="T25" fmla="*/ 0 h 210"/>
                    <a:gd name="T26" fmla="*/ 40 w 40"/>
                    <a:gd name="T27" fmla="*/ 210 h 21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0" h="210">
                      <a:moveTo>
                        <a:pt x="39" y="5"/>
                      </a:moveTo>
                      <a:cubicBezTo>
                        <a:pt x="36" y="0"/>
                        <a:pt x="6" y="20"/>
                        <a:pt x="6" y="20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206"/>
                        <a:pt x="1" y="210"/>
                        <a:pt x="10" y="202"/>
                      </a:cubicBezTo>
                      <a:cubicBezTo>
                        <a:pt x="18" y="195"/>
                        <a:pt x="33" y="181"/>
                        <a:pt x="36" y="177"/>
                      </a:cubicBezTo>
                      <a:cubicBezTo>
                        <a:pt x="40" y="173"/>
                        <a:pt x="40" y="174"/>
                        <a:pt x="40" y="16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6"/>
                        <a:pt x="40" y="6"/>
                        <a:pt x="39" y="5"/>
                      </a:cubicBezTo>
                      <a:close/>
                    </a:path>
                  </a:pathLst>
                </a:custGeom>
                <a:solidFill>
                  <a:srgbClr val="0B3C6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6" name="Freeform 157"/>
                <p:cNvSpPr>
                  <a:spLocks noChangeAspect="1"/>
                </p:cNvSpPr>
                <p:nvPr/>
              </p:nvSpPr>
              <p:spPr bwMode="auto">
                <a:xfrm>
                  <a:off x="1416" y="341"/>
                  <a:ext cx="458" cy="111"/>
                </a:xfrm>
                <a:custGeom>
                  <a:avLst/>
                  <a:gdLst>
                    <a:gd name="T0" fmla="*/ 1875968 w 229"/>
                    <a:gd name="T1" fmla="*/ 278528 h 55"/>
                    <a:gd name="T2" fmla="*/ 1622016 w 229"/>
                    <a:gd name="T3" fmla="*/ 450560 h 55"/>
                    <a:gd name="T4" fmla="*/ 65536 w 229"/>
                    <a:gd name="T5" fmla="*/ 163840 h 55"/>
                    <a:gd name="T6" fmla="*/ 8192 w 229"/>
                    <a:gd name="T7" fmla="*/ 204800 h 55"/>
                    <a:gd name="T8" fmla="*/ 32768 w 229"/>
                    <a:gd name="T9" fmla="*/ 139264 h 55"/>
                    <a:gd name="T10" fmla="*/ 237568 w 229"/>
                    <a:gd name="T11" fmla="*/ 8192 h 55"/>
                    <a:gd name="T12" fmla="*/ 270336 w 229"/>
                    <a:gd name="T13" fmla="*/ 0 h 55"/>
                    <a:gd name="T14" fmla="*/ 1810432 w 229"/>
                    <a:gd name="T15" fmla="*/ 262144 h 55"/>
                    <a:gd name="T16" fmla="*/ 1875968 w 229"/>
                    <a:gd name="T17" fmla="*/ 278528 h 5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29"/>
                    <a:gd name="T28" fmla="*/ 0 h 55"/>
                    <a:gd name="T29" fmla="*/ 229 w 229"/>
                    <a:gd name="T30" fmla="*/ 55 h 5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29" h="55">
                      <a:moveTo>
                        <a:pt x="229" y="34"/>
                      </a:moveTo>
                      <a:cubicBezTo>
                        <a:pt x="198" y="55"/>
                        <a:pt x="198" y="55"/>
                        <a:pt x="198" y="55"/>
                      </a:cubicBezTo>
                      <a:cubicBezTo>
                        <a:pt x="86" y="36"/>
                        <a:pt x="17" y="22"/>
                        <a:pt x="8" y="20"/>
                      </a:cubicBezTo>
                      <a:cubicBezTo>
                        <a:pt x="2" y="19"/>
                        <a:pt x="1" y="25"/>
                        <a:pt x="1" y="25"/>
                      </a:cubicBezTo>
                      <a:cubicBezTo>
                        <a:pt x="1" y="25"/>
                        <a:pt x="0" y="20"/>
                        <a:pt x="4" y="17"/>
                      </a:cubicBezTo>
                      <a:cubicBezTo>
                        <a:pt x="7" y="15"/>
                        <a:pt x="22" y="6"/>
                        <a:pt x="29" y="1"/>
                      </a:cubicBezTo>
                      <a:cubicBezTo>
                        <a:pt x="31" y="0"/>
                        <a:pt x="33" y="0"/>
                        <a:pt x="33" y="0"/>
                      </a:cubicBezTo>
                      <a:cubicBezTo>
                        <a:pt x="33" y="0"/>
                        <a:pt x="219" y="31"/>
                        <a:pt x="221" y="32"/>
                      </a:cubicBezTo>
                      <a:cubicBezTo>
                        <a:pt x="228" y="33"/>
                        <a:pt x="229" y="34"/>
                        <a:pt x="229" y="34"/>
                      </a:cubicBezTo>
                      <a:close/>
                    </a:path>
                  </a:pathLst>
                </a:custGeom>
                <a:solidFill>
                  <a:srgbClr val="45648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7" name="Freeform 158"/>
                <p:cNvSpPr>
                  <a:spLocks noChangeAspect="1"/>
                </p:cNvSpPr>
                <p:nvPr/>
              </p:nvSpPr>
              <p:spPr bwMode="auto">
                <a:xfrm>
                  <a:off x="1794" y="408"/>
                  <a:ext cx="86" cy="58"/>
                </a:xfrm>
                <a:custGeom>
                  <a:avLst/>
                  <a:gdLst>
                    <a:gd name="T0" fmla="*/ 0 w 43"/>
                    <a:gd name="T1" fmla="*/ 172032 h 30"/>
                    <a:gd name="T2" fmla="*/ 311296 w 43"/>
                    <a:gd name="T3" fmla="*/ 0 h 30"/>
                    <a:gd name="T4" fmla="*/ 352256 w 43"/>
                    <a:gd name="T5" fmla="*/ 57344 h 30"/>
                    <a:gd name="T6" fmla="*/ 57344 w 43"/>
                    <a:gd name="T7" fmla="*/ 245760 h 30"/>
                    <a:gd name="T8" fmla="*/ 0 w 43"/>
                    <a:gd name="T9" fmla="*/ 172032 h 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"/>
                    <a:gd name="T16" fmla="*/ 0 h 30"/>
                    <a:gd name="T17" fmla="*/ 43 w 43"/>
                    <a:gd name="T18" fmla="*/ 30 h 3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" h="30">
                      <a:moveTo>
                        <a:pt x="0" y="21"/>
                      </a:moveTo>
                      <a:cubicBezTo>
                        <a:pt x="0" y="21"/>
                        <a:pt x="34" y="1"/>
                        <a:pt x="38" y="0"/>
                      </a:cubicBezTo>
                      <a:cubicBezTo>
                        <a:pt x="42" y="1"/>
                        <a:pt x="43" y="4"/>
                        <a:pt x="43" y="7"/>
                      </a:cubicBezTo>
                      <a:cubicBezTo>
                        <a:pt x="7" y="30"/>
                        <a:pt x="7" y="30"/>
                        <a:pt x="7" y="30"/>
                      </a:cubicBez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5D769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8" name="Freeform 159"/>
                <p:cNvSpPr>
                  <a:spLocks noChangeAspect="1"/>
                </p:cNvSpPr>
                <p:nvPr/>
              </p:nvSpPr>
              <p:spPr bwMode="auto">
                <a:xfrm>
                  <a:off x="1417" y="380"/>
                  <a:ext cx="396" cy="449"/>
                </a:xfrm>
                <a:custGeom>
                  <a:avLst/>
                  <a:gdLst>
                    <a:gd name="T0" fmla="*/ 1572864 w 198"/>
                    <a:gd name="T1" fmla="*/ 278528 h 223"/>
                    <a:gd name="T2" fmla="*/ 57344 w 198"/>
                    <a:gd name="T3" fmla="*/ 8192 h 223"/>
                    <a:gd name="T4" fmla="*/ 0 w 198"/>
                    <a:gd name="T5" fmla="*/ 40960 h 223"/>
                    <a:gd name="T6" fmla="*/ 0 w 198"/>
                    <a:gd name="T7" fmla="*/ 1368064 h 223"/>
                    <a:gd name="T8" fmla="*/ 49152 w 198"/>
                    <a:gd name="T9" fmla="*/ 1482752 h 223"/>
                    <a:gd name="T10" fmla="*/ 1523712 w 198"/>
                    <a:gd name="T11" fmla="*/ 1794048 h 223"/>
                    <a:gd name="T12" fmla="*/ 1613824 w 198"/>
                    <a:gd name="T13" fmla="*/ 1736704 h 223"/>
                    <a:gd name="T14" fmla="*/ 1613824 w 198"/>
                    <a:gd name="T15" fmla="*/ 352256 h 223"/>
                    <a:gd name="T16" fmla="*/ 1572864 w 198"/>
                    <a:gd name="T17" fmla="*/ 278528 h 2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8"/>
                    <a:gd name="T28" fmla="*/ 0 h 223"/>
                    <a:gd name="T29" fmla="*/ 198 w 198"/>
                    <a:gd name="T30" fmla="*/ 223 h 22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8" h="223">
                      <a:moveTo>
                        <a:pt x="192" y="34"/>
                      </a:moveTo>
                      <a:cubicBezTo>
                        <a:pt x="85" y="16"/>
                        <a:pt x="16" y="3"/>
                        <a:pt x="7" y="1"/>
                      </a:cubicBezTo>
                      <a:cubicBezTo>
                        <a:pt x="0" y="0"/>
                        <a:pt x="0" y="5"/>
                        <a:pt x="0" y="5"/>
                      </a:cubicBezTo>
                      <a:cubicBezTo>
                        <a:pt x="0" y="5"/>
                        <a:pt x="0" y="156"/>
                        <a:pt x="0" y="167"/>
                      </a:cubicBezTo>
                      <a:cubicBezTo>
                        <a:pt x="0" y="178"/>
                        <a:pt x="1" y="179"/>
                        <a:pt x="6" y="181"/>
                      </a:cubicBezTo>
                      <a:cubicBezTo>
                        <a:pt x="9" y="181"/>
                        <a:pt x="153" y="212"/>
                        <a:pt x="186" y="219"/>
                      </a:cubicBezTo>
                      <a:cubicBezTo>
                        <a:pt x="198" y="223"/>
                        <a:pt x="197" y="216"/>
                        <a:pt x="197" y="212"/>
                      </a:cubicBezTo>
                      <a:cubicBezTo>
                        <a:pt x="197" y="212"/>
                        <a:pt x="197" y="50"/>
                        <a:pt x="197" y="43"/>
                      </a:cubicBezTo>
                      <a:cubicBezTo>
                        <a:pt x="197" y="39"/>
                        <a:pt x="194" y="35"/>
                        <a:pt x="192" y="34"/>
                      </a:cubicBezTo>
                      <a:close/>
                    </a:path>
                  </a:pathLst>
                </a:custGeom>
                <a:solidFill>
                  <a:srgbClr val="8BA6B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9" name="Freeform 160"/>
                <p:cNvSpPr>
                  <a:spLocks noChangeAspect="1"/>
                </p:cNvSpPr>
                <p:nvPr/>
              </p:nvSpPr>
              <p:spPr bwMode="auto">
                <a:xfrm>
                  <a:off x="1432" y="393"/>
                  <a:ext cx="369" cy="416"/>
                </a:xfrm>
                <a:custGeom>
                  <a:avLst/>
                  <a:gdLst>
                    <a:gd name="T0" fmla="*/ 1431158 w 185"/>
                    <a:gd name="T1" fmla="*/ 270336 h 208"/>
                    <a:gd name="T2" fmla="*/ 47864 w 185"/>
                    <a:gd name="T3" fmla="*/ 8192 h 208"/>
                    <a:gd name="T4" fmla="*/ 0 w 185"/>
                    <a:gd name="T5" fmla="*/ 40960 h 208"/>
                    <a:gd name="T6" fmla="*/ 0 w 185"/>
                    <a:gd name="T7" fmla="*/ 1277952 h 208"/>
                    <a:gd name="T8" fmla="*/ 47864 w 185"/>
                    <a:gd name="T9" fmla="*/ 1376256 h 208"/>
                    <a:gd name="T10" fmla="*/ 1391130 w 185"/>
                    <a:gd name="T11" fmla="*/ 1679360 h 208"/>
                    <a:gd name="T12" fmla="*/ 1471031 w 185"/>
                    <a:gd name="T13" fmla="*/ 1613824 h 208"/>
                    <a:gd name="T14" fmla="*/ 1462951 w 185"/>
                    <a:gd name="T15" fmla="*/ 335872 h 208"/>
                    <a:gd name="T16" fmla="*/ 1431158 w 185"/>
                    <a:gd name="T17" fmla="*/ 270336 h 20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85"/>
                    <a:gd name="T28" fmla="*/ 0 h 208"/>
                    <a:gd name="T29" fmla="*/ 185 w 185"/>
                    <a:gd name="T30" fmla="*/ 208 h 20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85" h="208">
                      <a:moveTo>
                        <a:pt x="179" y="33"/>
                      </a:moveTo>
                      <a:cubicBezTo>
                        <a:pt x="79" y="15"/>
                        <a:pt x="14" y="3"/>
                        <a:pt x="6" y="1"/>
                      </a:cubicBezTo>
                      <a:cubicBezTo>
                        <a:pt x="0" y="0"/>
                        <a:pt x="0" y="5"/>
                        <a:pt x="0" y="5"/>
                      </a:cubicBezTo>
                      <a:cubicBezTo>
                        <a:pt x="0" y="5"/>
                        <a:pt x="0" y="145"/>
                        <a:pt x="0" y="156"/>
                      </a:cubicBezTo>
                      <a:cubicBezTo>
                        <a:pt x="0" y="166"/>
                        <a:pt x="1" y="166"/>
                        <a:pt x="6" y="168"/>
                      </a:cubicBezTo>
                      <a:cubicBezTo>
                        <a:pt x="9" y="169"/>
                        <a:pt x="144" y="198"/>
                        <a:pt x="174" y="205"/>
                      </a:cubicBezTo>
                      <a:cubicBezTo>
                        <a:pt x="185" y="208"/>
                        <a:pt x="183" y="200"/>
                        <a:pt x="184" y="197"/>
                      </a:cubicBezTo>
                      <a:cubicBezTo>
                        <a:pt x="184" y="197"/>
                        <a:pt x="183" y="47"/>
                        <a:pt x="183" y="41"/>
                      </a:cubicBezTo>
                      <a:cubicBezTo>
                        <a:pt x="183" y="37"/>
                        <a:pt x="183" y="33"/>
                        <a:pt x="179" y="33"/>
                      </a:cubicBezTo>
                      <a:close/>
                    </a:path>
                  </a:pathLst>
                </a:custGeom>
                <a:solidFill>
                  <a:srgbClr val="5D769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0" name="Freeform 161"/>
                <p:cNvSpPr>
                  <a:spLocks noChangeAspect="1" noEditPoints="1"/>
                </p:cNvSpPr>
                <p:nvPr/>
              </p:nvSpPr>
              <p:spPr bwMode="auto">
                <a:xfrm>
                  <a:off x="1430" y="393"/>
                  <a:ext cx="372" cy="416"/>
                </a:xfrm>
                <a:custGeom>
                  <a:avLst/>
                  <a:gdLst>
                    <a:gd name="T0" fmla="*/ 16384 w 186"/>
                    <a:gd name="T1" fmla="*/ 8192 h 206"/>
                    <a:gd name="T2" fmla="*/ 0 w 186"/>
                    <a:gd name="T3" fmla="*/ 40960 h 206"/>
                    <a:gd name="T4" fmla="*/ 0 w 186"/>
                    <a:gd name="T5" fmla="*/ 1277952 h 206"/>
                    <a:gd name="T6" fmla="*/ 57344 w 186"/>
                    <a:gd name="T7" fmla="*/ 1384448 h 206"/>
                    <a:gd name="T8" fmla="*/ 557056 w 186"/>
                    <a:gd name="T9" fmla="*/ 1490944 h 206"/>
                    <a:gd name="T10" fmla="*/ 1433600 w 186"/>
                    <a:gd name="T11" fmla="*/ 1687552 h 206"/>
                    <a:gd name="T12" fmla="*/ 1490944 w 186"/>
                    <a:gd name="T13" fmla="*/ 1679360 h 206"/>
                    <a:gd name="T14" fmla="*/ 1515520 w 186"/>
                    <a:gd name="T15" fmla="*/ 1622016 h 206"/>
                    <a:gd name="T16" fmla="*/ 1515520 w 186"/>
                    <a:gd name="T17" fmla="*/ 335872 h 206"/>
                    <a:gd name="T18" fmla="*/ 1474560 w 186"/>
                    <a:gd name="T19" fmla="*/ 262144 h 206"/>
                    <a:gd name="T20" fmla="*/ 1474560 w 186"/>
                    <a:gd name="T21" fmla="*/ 262144 h 206"/>
                    <a:gd name="T22" fmla="*/ 57344 w 186"/>
                    <a:gd name="T23" fmla="*/ 0 h 206"/>
                    <a:gd name="T24" fmla="*/ 16384 w 186"/>
                    <a:gd name="T25" fmla="*/ 8192 h 206"/>
                    <a:gd name="T26" fmla="*/ 1433600 w 186"/>
                    <a:gd name="T27" fmla="*/ 1671168 h 206"/>
                    <a:gd name="T28" fmla="*/ 557056 w 186"/>
                    <a:gd name="T29" fmla="*/ 1482752 h 206"/>
                    <a:gd name="T30" fmla="*/ 57344 w 186"/>
                    <a:gd name="T31" fmla="*/ 1368064 h 206"/>
                    <a:gd name="T32" fmla="*/ 8192 w 186"/>
                    <a:gd name="T33" fmla="*/ 1277952 h 206"/>
                    <a:gd name="T34" fmla="*/ 8192 w 186"/>
                    <a:gd name="T35" fmla="*/ 40960 h 206"/>
                    <a:gd name="T36" fmla="*/ 24576 w 186"/>
                    <a:gd name="T37" fmla="*/ 16384 h 206"/>
                    <a:gd name="T38" fmla="*/ 57344 w 186"/>
                    <a:gd name="T39" fmla="*/ 16384 h 206"/>
                    <a:gd name="T40" fmla="*/ 1474560 w 186"/>
                    <a:gd name="T41" fmla="*/ 270336 h 206"/>
                    <a:gd name="T42" fmla="*/ 1499136 w 186"/>
                    <a:gd name="T43" fmla="*/ 335872 h 206"/>
                    <a:gd name="T44" fmla="*/ 1507328 w 186"/>
                    <a:gd name="T45" fmla="*/ 1613824 h 206"/>
                    <a:gd name="T46" fmla="*/ 1490944 w 186"/>
                    <a:gd name="T47" fmla="*/ 1671168 h 206"/>
                    <a:gd name="T48" fmla="*/ 1433600 w 186"/>
                    <a:gd name="T49" fmla="*/ 1671168 h 20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86"/>
                    <a:gd name="T76" fmla="*/ 0 h 206"/>
                    <a:gd name="T77" fmla="*/ 186 w 186"/>
                    <a:gd name="T78" fmla="*/ 206 h 20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86" h="206">
                      <a:moveTo>
                        <a:pt x="2" y="1"/>
                      </a:moveTo>
                      <a:cubicBezTo>
                        <a:pt x="0" y="3"/>
                        <a:pt x="0" y="5"/>
                        <a:pt x="0" y="5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66"/>
                        <a:pt x="1" y="167"/>
                        <a:pt x="7" y="169"/>
                      </a:cubicBezTo>
                      <a:cubicBezTo>
                        <a:pt x="8" y="169"/>
                        <a:pt x="31" y="174"/>
                        <a:pt x="68" y="182"/>
                      </a:cubicBezTo>
                      <a:cubicBezTo>
                        <a:pt x="175" y="206"/>
                        <a:pt x="175" y="206"/>
                        <a:pt x="175" y="206"/>
                      </a:cubicBezTo>
                      <a:cubicBezTo>
                        <a:pt x="177" y="206"/>
                        <a:pt x="181" y="206"/>
                        <a:pt x="182" y="205"/>
                      </a:cubicBezTo>
                      <a:cubicBezTo>
                        <a:pt x="186" y="203"/>
                        <a:pt x="185" y="198"/>
                        <a:pt x="185" y="198"/>
                      </a:cubicBezTo>
                      <a:cubicBezTo>
                        <a:pt x="185" y="41"/>
                        <a:pt x="185" y="41"/>
                        <a:pt x="185" y="41"/>
                      </a:cubicBezTo>
                      <a:cubicBezTo>
                        <a:pt x="185" y="37"/>
                        <a:pt x="185" y="33"/>
                        <a:pt x="180" y="32"/>
                      </a:cubicBezTo>
                      <a:cubicBezTo>
                        <a:pt x="180" y="32"/>
                        <a:pt x="180" y="32"/>
                        <a:pt x="180" y="32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0"/>
                        <a:pt x="3" y="0"/>
                        <a:pt x="2" y="1"/>
                      </a:cubicBezTo>
                      <a:close/>
                      <a:moveTo>
                        <a:pt x="175" y="204"/>
                      </a:moveTo>
                      <a:cubicBezTo>
                        <a:pt x="68" y="181"/>
                        <a:pt x="68" y="181"/>
                        <a:pt x="68" y="181"/>
                      </a:cubicBezTo>
                      <a:cubicBezTo>
                        <a:pt x="36" y="174"/>
                        <a:pt x="8" y="168"/>
                        <a:pt x="7" y="167"/>
                      </a:cubicBezTo>
                      <a:cubicBezTo>
                        <a:pt x="2" y="166"/>
                        <a:pt x="1" y="165"/>
                        <a:pt x="1" y="156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3"/>
                        <a:pt x="3" y="2"/>
                      </a:cubicBezTo>
                      <a:cubicBezTo>
                        <a:pt x="4" y="2"/>
                        <a:pt x="5" y="1"/>
                        <a:pt x="7" y="2"/>
                      </a:cubicBezTo>
                      <a:cubicBezTo>
                        <a:pt x="180" y="33"/>
                        <a:pt x="180" y="33"/>
                        <a:pt x="180" y="33"/>
                      </a:cubicBezTo>
                      <a:cubicBezTo>
                        <a:pt x="183" y="34"/>
                        <a:pt x="183" y="36"/>
                        <a:pt x="183" y="41"/>
                      </a:cubicBezTo>
                      <a:cubicBezTo>
                        <a:pt x="184" y="197"/>
                        <a:pt x="184" y="197"/>
                        <a:pt x="184" y="197"/>
                      </a:cubicBezTo>
                      <a:cubicBezTo>
                        <a:pt x="184" y="197"/>
                        <a:pt x="184" y="202"/>
                        <a:pt x="182" y="204"/>
                      </a:cubicBezTo>
                      <a:cubicBezTo>
                        <a:pt x="180" y="205"/>
                        <a:pt x="177" y="205"/>
                        <a:pt x="175" y="204"/>
                      </a:cubicBezTo>
                      <a:close/>
                    </a:path>
                  </a:pathLst>
                </a:custGeom>
                <a:solidFill>
                  <a:srgbClr val="2B4F7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1" name="Freeform 162"/>
                <p:cNvSpPr>
                  <a:spLocks noChangeAspect="1" noEditPoints="1"/>
                </p:cNvSpPr>
                <p:nvPr/>
              </p:nvSpPr>
              <p:spPr bwMode="auto">
                <a:xfrm>
                  <a:off x="1462" y="458"/>
                  <a:ext cx="310" cy="293"/>
                </a:xfrm>
                <a:custGeom>
                  <a:avLst/>
                  <a:gdLst>
                    <a:gd name="T0" fmla="*/ 102 w 324"/>
                    <a:gd name="T1" fmla="*/ 225 h 294"/>
                    <a:gd name="T2" fmla="*/ 80 w 324"/>
                    <a:gd name="T3" fmla="*/ 199 h 294"/>
                    <a:gd name="T4" fmla="*/ 80 w 324"/>
                    <a:gd name="T5" fmla="*/ 221 h 294"/>
                    <a:gd name="T6" fmla="*/ 124 w 324"/>
                    <a:gd name="T7" fmla="*/ 215 h 294"/>
                    <a:gd name="T8" fmla="*/ 120 w 324"/>
                    <a:gd name="T9" fmla="*/ 183 h 294"/>
                    <a:gd name="T10" fmla="*/ 106 w 324"/>
                    <a:gd name="T11" fmla="*/ 199 h 294"/>
                    <a:gd name="T12" fmla="*/ 102 w 324"/>
                    <a:gd name="T13" fmla="*/ 58 h 294"/>
                    <a:gd name="T14" fmla="*/ 80 w 324"/>
                    <a:gd name="T15" fmla="*/ 30 h 294"/>
                    <a:gd name="T16" fmla="*/ 80 w 324"/>
                    <a:gd name="T17" fmla="*/ 52 h 294"/>
                    <a:gd name="T18" fmla="*/ 315 w 324"/>
                    <a:gd name="T19" fmla="*/ 90 h 294"/>
                    <a:gd name="T20" fmla="*/ 279 w 324"/>
                    <a:gd name="T21" fmla="*/ 74 h 294"/>
                    <a:gd name="T22" fmla="*/ 255 w 324"/>
                    <a:gd name="T23" fmla="*/ 90 h 294"/>
                    <a:gd name="T24" fmla="*/ 279 w 324"/>
                    <a:gd name="T25" fmla="*/ 118 h 294"/>
                    <a:gd name="T26" fmla="*/ 36 w 324"/>
                    <a:gd name="T27" fmla="*/ 169 h 294"/>
                    <a:gd name="T28" fmla="*/ 36 w 324"/>
                    <a:gd name="T29" fmla="*/ 233 h 294"/>
                    <a:gd name="T30" fmla="*/ 60 w 324"/>
                    <a:gd name="T31" fmla="*/ 217 h 294"/>
                    <a:gd name="T32" fmla="*/ 36 w 324"/>
                    <a:gd name="T33" fmla="*/ 191 h 294"/>
                    <a:gd name="T34" fmla="*/ 36 w 324"/>
                    <a:gd name="T35" fmla="*/ 169 h 294"/>
                    <a:gd name="T36" fmla="*/ 0 w 324"/>
                    <a:gd name="T37" fmla="*/ 24 h 294"/>
                    <a:gd name="T38" fmla="*/ 36 w 324"/>
                    <a:gd name="T39" fmla="*/ 44 h 294"/>
                    <a:gd name="T40" fmla="*/ 60 w 324"/>
                    <a:gd name="T41" fmla="*/ 26 h 294"/>
                    <a:gd name="T42" fmla="*/ 36 w 324"/>
                    <a:gd name="T43" fmla="*/ 0 h 294"/>
                    <a:gd name="T44" fmla="*/ 177 w 324"/>
                    <a:gd name="T45" fmla="*/ 86 h 294"/>
                    <a:gd name="T46" fmla="*/ 207 w 324"/>
                    <a:gd name="T47" fmla="*/ 86 h 294"/>
                    <a:gd name="T48" fmla="*/ 177 w 324"/>
                    <a:gd name="T49" fmla="*/ 86 h 294"/>
                    <a:gd name="T50" fmla="*/ 211 w 324"/>
                    <a:gd name="T51" fmla="*/ 82 h 294"/>
                    <a:gd name="T52" fmla="*/ 235 w 324"/>
                    <a:gd name="T53" fmla="*/ 64 h 294"/>
                    <a:gd name="T54" fmla="*/ 211 w 324"/>
                    <a:gd name="T55" fmla="*/ 82 h 294"/>
                    <a:gd name="T56" fmla="*/ 279 w 324"/>
                    <a:gd name="T57" fmla="*/ 243 h 294"/>
                    <a:gd name="T58" fmla="*/ 255 w 324"/>
                    <a:gd name="T59" fmla="*/ 259 h 294"/>
                    <a:gd name="T60" fmla="*/ 279 w 324"/>
                    <a:gd name="T61" fmla="*/ 285 h 294"/>
                    <a:gd name="T62" fmla="*/ 279 w 324"/>
                    <a:gd name="T63" fmla="*/ 221 h 294"/>
                    <a:gd name="T64" fmla="*/ 279 w 324"/>
                    <a:gd name="T65" fmla="*/ 243 h 294"/>
                    <a:gd name="T66" fmla="*/ 235 w 324"/>
                    <a:gd name="T67" fmla="*/ 255 h 294"/>
                    <a:gd name="T68" fmla="*/ 211 w 324"/>
                    <a:gd name="T69" fmla="*/ 229 h 294"/>
                    <a:gd name="T70" fmla="*/ 211 w 324"/>
                    <a:gd name="T71" fmla="*/ 251 h 294"/>
                    <a:gd name="T72" fmla="*/ 120 w 324"/>
                    <a:gd name="T73" fmla="*/ 84 h 294"/>
                    <a:gd name="T74" fmla="*/ 124 w 324"/>
                    <a:gd name="T75" fmla="*/ 56 h 294"/>
                    <a:gd name="T76" fmla="*/ 106 w 324"/>
                    <a:gd name="T77" fmla="*/ 64 h 294"/>
                    <a:gd name="T78" fmla="*/ 189 w 324"/>
                    <a:gd name="T79" fmla="*/ 231 h 294"/>
                    <a:gd name="T80" fmla="*/ 195 w 324"/>
                    <a:gd name="T81" fmla="*/ 201 h 294"/>
                    <a:gd name="T82" fmla="*/ 177 w 324"/>
                    <a:gd name="T83" fmla="*/ 209 h 294"/>
                    <a:gd name="T84" fmla="*/ 169 w 324"/>
                    <a:gd name="T85" fmla="*/ 193 h 294"/>
                    <a:gd name="T86" fmla="*/ 140 w 324"/>
                    <a:gd name="T87" fmla="*/ 94 h 294"/>
                    <a:gd name="T88" fmla="*/ 140 w 324"/>
                    <a:gd name="T89" fmla="*/ 185 h 29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324"/>
                    <a:gd name="T136" fmla="*/ 0 h 294"/>
                    <a:gd name="T137" fmla="*/ 324 w 324"/>
                    <a:gd name="T138" fmla="*/ 294 h 29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324" h="294">
                      <a:moveTo>
                        <a:pt x="80" y="230"/>
                      </a:moveTo>
                      <a:lnTo>
                        <a:pt x="102" y="234"/>
                      </a:lnTo>
                      <a:lnTo>
                        <a:pt x="102" y="214"/>
                      </a:lnTo>
                      <a:lnTo>
                        <a:pt x="80" y="208"/>
                      </a:lnTo>
                      <a:lnTo>
                        <a:pt x="80" y="230"/>
                      </a:lnTo>
                      <a:close/>
                      <a:moveTo>
                        <a:pt x="106" y="208"/>
                      </a:moveTo>
                      <a:lnTo>
                        <a:pt x="124" y="224"/>
                      </a:lnTo>
                      <a:lnTo>
                        <a:pt x="138" y="208"/>
                      </a:lnTo>
                      <a:lnTo>
                        <a:pt x="120" y="192"/>
                      </a:lnTo>
                      <a:lnTo>
                        <a:pt x="106" y="208"/>
                      </a:lnTo>
                      <a:close/>
                      <a:moveTo>
                        <a:pt x="80" y="52"/>
                      </a:moveTo>
                      <a:lnTo>
                        <a:pt x="102" y="58"/>
                      </a:lnTo>
                      <a:lnTo>
                        <a:pt x="102" y="36"/>
                      </a:lnTo>
                      <a:lnTo>
                        <a:pt x="80" y="30"/>
                      </a:lnTo>
                      <a:lnTo>
                        <a:pt x="80" y="52"/>
                      </a:lnTo>
                      <a:close/>
                      <a:moveTo>
                        <a:pt x="288" y="118"/>
                      </a:moveTo>
                      <a:lnTo>
                        <a:pt x="324" y="90"/>
                      </a:lnTo>
                      <a:lnTo>
                        <a:pt x="288" y="52"/>
                      </a:lnTo>
                      <a:lnTo>
                        <a:pt x="288" y="74"/>
                      </a:lnTo>
                      <a:lnTo>
                        <a:pt x="264" y="68"/>
                      </a:lnTo>
                      <a:lnTo>
                        <a:pt x="264" y="90"/>
                      </a:lnTo>
                      <a:lnTo>
                        <a:pt x="288" y="96"/>
                      </a:lnTo>
                      <a:lnTo>
                        <a:pt x="288" y="118"/>
                      </a:lnTo>
                      <a:close/>
                      <a:moveTo>
                        <a:pt x="36" y="178"/>
                      </a:moveTo>
                      <a:lnTo>
                        <a:pt x="0" y="204"/>
                      </a:lnTo>
                      <a:lnTo>
                        <a:pt x="36" y="242"/>
                      </a:lnTo>
                      <a:lnTo>
                        <a:pt x="36" y="222"/>
                      </a:lnTo>
                      <a:lnTo>
                        <a:pt x="60" y="226"/>
                      </a:lnTo>
                      <a:lnTo>
                        <a:pt x="60" y="204"/>
                      </a:lnTo>
                      <a:lnTo>
                        <a:pt x="36" y="200"/>
                      </a:lnTo>
                      <a:lnTo>
                        <a:pt x="36" y="178"/>
                      </a:lnTo>
                      <a:close/>
                      <a:moveTo>
                        <a:pt x="36" y="0"/>
                      </a:moveTo>
                      <a:lnTo>
                        <a:pt x="0" y="24"/>
                      </a:lnTo>
                      <a:lnTo>
                        <a:pt x="36" y="66"/>
                      </a:lnTo>
                      <a:lnTo>
                        <a:pt x="36" y="44"/>
                      </a:lnTo>
                      <a:lnTo>
                        <a:pt x="60" y="48"/>
                      </a:lnTo>
                      <a:lnTo>
                        <a:pt x="60" y="26"/>
                      </a:lnTo>
                      <a:lnTo>
                        <a:pt x="36" y="22"/>
                      </a:lnTo>
                      <a:lnTo>
                        <a:pt x="36" y="0"/>
                      </a:lnTo>
                      <a:close/>
                      <a:moveTo>
                        <a:pt x="186" y="86"/>
                      </a:moveTo>
                      <a:lnTo>
                        <a:pt x="204" y="102"/>
                      </a:lnTo>
                      <a:lnTo>
                        <a:pt x="216" y="86"/>
                      </a:lnTo>
                      <a:lnTo>
                        <a:pt x="198" y="70"/>
                      </a:lnTo>
                      <a:lnTo>
                        <a:pt x="186" y="86"/>
                      </a:lnTo>
                      <a:close/>
                      <a:moveTo>
                        <a:pt x="220" y="82"/>
                      </a:moveTo>
                      <a:lnTo>
                        <a:pt x="244" y="86"/>
                      </a:lnTo>
                      <a:lnTo>
                        <a:pt x="244" y="64"/>
                      </a:lnTo>
                      <a:lnTo>
                        <a:pt x="220" y="60"/>
                      </a:lnTo>
                      <a:lnTo>
                        <a:pt x="220" y="82"/>
                      </a:lnTo>
                      <a:close/>
                      <a:moveTo>
                        <a:pt x="288" y="252"/>
                      </a:moveTo>
                      <a:lnTo>
                        <a:pt x="264" y="246"/>
                      </a:lnTo>
                      <a:lnTo>
                        <a:pt x="264" y="268"/>
                      </a:lnTo>
                      <a:lnTo>
                        <a:pt x="288" y="272"/>
                      </a:lnTo>
                      <a:lnTo>
                        <a:pt x="288" y="294"/>
                      </a:lnTo>
                      <a:lnTo>
                        <a:pt x="324" y="270"/>
                      </a:lnTo>
                      <a:lnTo>
                        <a:pt x="288" y="230"/>
                      </a:lnTo>
                      <a:lnTo>
                        <a:pt x="288" y="252"/>
                      </a:lnTo>
                      <a:close/>
                      <a:moveTo>
                        <a:pt x="220" y="260"/>
                      </a:moveTo>
                      <a:lnTo>
                        <a:pt x="244" y="264"/>
                      </a:lnTo>
                      <a:lnTo>
                        <a:pt x="244" y="242"/>
                      </a:lnTo>
                      <a:lnTo>
                        <a:pt x="220" y="238"/>
                      </a:lnTo>
                      <a:lnTo>
                        <a:pt x="220" y="260"/>
                      </a:lnTo>
                      <a:close/>
                      <a:moveTo>
                        <a:pt x="106" y="64"/>
                      </a:moveTo>
                      <a:lnTo>
                        <a:pt x="120" y="84"/>
                      </a:lnTo>
                      <a:lnTo>
                        <a:pt x="138" y="76"/>
                      </a:lnTo>
                      <a:lnTo>
                        <a:pt x="124" y="56"/>
                      </a:lnTo>
                      <a:lnTo>
                        <a:pt x="106" y="64"/>
                      </a:lnTo>
                      <a:close/>
                      <a:moveTo>
                        <a:pt x="186" y="218"/>
                      </a:moveTo>
                      <a:lnTo>
                        <a:pt x="198" y="240"/>
                      </a:lnTo>
                      <a:lnTo>
                        <a:pt x="216" y="230"/>
                      </a:lnTo>
                      <a:lnTo>
                        <a:pt x="204" y="210"/>
                      </a:lnTo>
                      <a:lnTo>
                        <a:pt x="186" y="218"/>
                      </a:lnTo>
                      <a:close/>
                      <a:moveTo>
                        <a:pt x="140" y="194"/>
                      </a:moveTo>
                      <a:lnTo>
                        <a:pt x="178" y="202"/>
                      </a:lnTo>
                      <a:lnTo>
                        <a:pt x="178" y="100"/>
                      </a:lnTo>
                      <a:lnTo>
                        <a:pt x="140" y="94"/>
                      </a:lnTo>
                      <a:lnTo>
                        <a:pt x="140" y="194"/>
                      </a:lnTo>
                      <a:close/>
                    </a:path>
                  </a:pathLst>
                </a:custGeom>
                <a:solidFill>
                  <a:srgbClr val="0B3C6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2" name="Freeform 163"/>
                <p:cNvSpPr>
                  <a:spLocks noChangeAspect="1" noEditPoints="1"/>
                </p:cNvSpPr>
                <p:nvPr/>
              </p:nvSpPr>
              <p:spPr bwMode="auto">
                <a:xfrm>
                  <a:off x="1453" y="449"/>
                  <a:ext cx="304" cy="294"/>
                </a:xfrm>
                <a:custGeom>
                  <a:avLst/>
                  <a:gdLst>
                    <a:gd name="T0" fmla="*/ 104 w 324"/>
                    <a:gd name="T1" fmla="*/ 234 h 292"/>
                    <a:gd name="T2" fmla="*/ 80 w 324"/>
                    <a:gd name="T3" fmla="*/ 208 h 292"/>
                    <a:gd name="T4" fmla="*/ 80 w 324"/>
                    <a:gd name="T5" fmla="*/ 228 h 292"/>
                    <a:gd name="T6" fmla="*/ 126 w 324"/>
                    <a:gd name="T7" fmla="*/ 224 h 292"/>
                    <a:gd name="T8" fmla="*/ 120 w 324"/>
                    <a:gd name="T9" fmla="*/ 192 h 292"/>
                    <a:gd name="T10" fmla="*/ 108 w 324"/>
                    <a:gd name="T11" fmla="*/ 208 h 292"/>
                    <a:gd name="T12" fmla="*/ 104 w 324"/>
                    <a:gd name="T13" fmla="*/ 56 h 292"/>
                    <a:gd name="T14" fmla="*/ 80 w 324"/>
                    <a:gd name="T15" fmla="*/ 30 h 292"/>
                    <a:gd name="T16" fmla="*/ 80 w 324"/>
                    <a:gd name="T17" fmla="*/ 52 h 292"/>
                    <a:gd name="T18" fmla="*/ 315 w 324"/>
                    <a:gd name="T19" fmla="*/ 90 h 292"/>
                    <a:gd name="T20" fmla="*/ 279 w 324"/>
                    <a:gd name="T21" fmla="*/ 72 h 292"/>
                    <a:gd name="T22" fmla="*/ 255 w 324"/>
                    <a:gd name="T23" fmla="*/ 90 h 292"/>
                    <a:gd name="T24" fmla="*/ 279 w 324"/>
                    <a:gd name="T25" fmla="*/ 116 h 292"/>
                    <a:gd name="T26" fmla="*/ 36 w 324"/>
                    <a:gd name="T27" fmla="*/ 176 h 292"/>
                    <a:gd name="T28" fmla="*/ 36 w 324"/>
                    <a:gd name="T29" fmla="*/ 242 h 292"/>
                    <a:gd name="T30" fmla="*/ 60 w 324"/>
                    <a:gd name="T31" fmla="*/ 224 h 292"/>
                    <a:gd name="T32" fmla="*/ 36 w 324"/>
                    <a:gd name="T33" fmla="*/ 198 h 292"/>
                    <a:gd name="T34" fmla="*/ 36 w 324"/>
                    <a:gd name="T35" fmla="*/ 176 h 292"/>
                    <a:gd name="T36" fmla="*/ 0 w 324"/>
                    <a:gd name="T37" fmla="*/ 24 h 292"/>
                    <a:gd name="T38" fmla="*/ 36 w 324"/>
                    <a:gd name="T39" fmla="*/ 42 h 292"/>
                    <a:gd name="T40" fmla="*/ 60 w 324"/>
                    <a:gd name="T41" fmla="*/ 26 h 292"/>
                    <a:gd name="T42" fmla="*/ 36 w 324"/>
                    <a:gd name="T43" fmla="*/ 0 h 292"/>
                    <a:gd name="T44" fmla="*/ 177 w 324"/>
                    <a:gd name="T45" fmla="*/ 86 h 292"/>
                    <a:gd name="T46" fmla="*/ 209 w 324"/>
                    <a:gd name="T47" fmla="*/ 86 h 292"/>
                    <a:gd name="T48" fmla="*/ 177 w 324"/>
                    <a:gd name="T49" fmla="*/ 86 h 292"/>
                    <a:gd name="T50" fmla="*/ 213 w 324"/>
                    <a:gd name="T51" fmla="*/ 80 h 292"/>
                    <a:gd name="T52" fmla="*/ 235 w 324"/>
                    <a:gd name="T53" fmla="*/ 64 h 292"/>
                    <a:gd name="T54" fmla="*/ 213 w 324"/>
                    <a:gd name="T55" fmla="*/ 80 h 292"/>
                    <a:gd name="T56" fmla="*/ 279 w 324"/>
                    <a:gd name="T57" fmla="*/ 250 h 292"/>
                    <a:gd name="T58" fmla="*/ 255 w 324"/>
                    <a:gd name="T59" fmla="*/ 266 h 292"/>
                    <a:gd name="T60" fmla="*/ 279 w 324"/>
                    <a:gd name="T61" fmla="*/ 292 h 292"/>
                    <a:gd name="T62" fmla="*/ 279 w 324"/>
                    <a:gd name="T63" fmla="*/ 228 h 292"/>
                    <a:gd name="T64" fmla="*/ 279 w 324"/>
                    <a:gd name="T65" fmla="*/ 250 h 292"/>
                    <a:gd name="T66" fmla="*/ 235 w 324"/>
                    <a:gd name="T67" fmla="*/ 262 h 292"/>
                    <a:gd name="T68" fmla="*/ 213 w 324"/>
                    <a:gd name="T69" fmla="*/ 236 h 292"/>
                    <a:gd name="T70" fmla="*/ 213 w 324"/>
                    <a:gd name="T71" fmla="*/ 258 h 292"/>
                    <a:gd name="T72" fmla="*/ 120 w 324"/>
                    <a:gd name="T73" fmla="*/ 84 h 292"/>
                    <a:gd name="T74" fmla="*/ 126 w 324"/>
                    <a:gd name="T75" fmla="*/ 54 h 292"/>
                    <a:gd name="T76" fmla="*/ 108 w 324"/>
                    <a:gd name="T77" fmla="*/ 62 h 292"/>
                    <a:gd name="T78" fmla="*/ 191 w 324"/>
                    <a:gd name="T79" fmla="*/ 238 h 292"/>
                    <a:gd name="T80" fmla="*/ 195 w 324"/>
                    <a:gd name="T81" fmla="*/ 208 h 292"/>
                    <a:gd name="T82" fmla="*/ 177 w 324"/>
                    <a:gd name="T83" fmla="*/ 218 h 292"/>
                    <a:gd name="T84" fmla="*/ 169 w 324"/>
                    <a:gd name="T85" fmla="*/ 200 h 292"/>
                    <a:gd name="T86" fmla="*/ 140 w 324"/>
                    <a:gd name="T87" fmla="*/ 92 h 292"/>
                    <a:gd name="T88" fmla="*/ 140 w 324"/>
                    <a:gd name="T89" fmla="*/ 194 h 29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324"/>
                    <a:gd name="T136" fmla="*/ 0 h 292"/>
                    <a:gd name="T137" fmla="*/ 324 w 324"/>
                    <a:gd name="T138" fmla="*/ 292 h 292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324" h="292">
                      <a:moveTo>
                        <a:pt x="80" y="228"/>
                      </a:moveTo>
                      <a:lnTo>
                        <a:pt x="104" y="234"/>
                      </a:lnTo>
                      <a:lnTo>
                        <a:pt x="104" y="212"/>
                      </a:lnTo>
                      <a:lnTo>
                        <a:pt x="80" y="208"/>
                      </a:lnTo>
                      <a:lnTo>
                        <a:pt x="80" y="228"/>
                      </a:lnTo>
                      <a:close/>
                      <a:moveTo>
                        <a:pt x="108" y="208"/>
                      </a:moveTo>
                      <a:lnTo>
                        <a:pt x="126" y="224"/>
                      </a:lnTo>
                      <a:lnTo>
                        <a:pt x="138" y="208"/>
                      </a:lnTo>
                      <a:lnTo>
                        <a:pt x="120" y="192"/>
                      </a:lnTo>
                      <a:lnTo>
                        <a:pt x="108" y="208"/>
                      </a:lnTo>
                      <a:close/>
                      <a:moveTo>
                        <a:pt x="80" y="52"/>
                      </a:moveTo>
                      <a:lnTo>
                        <a:pt x="104" y="56"/>
                      </a:lnTo>
                      <a:lnTo>
                        <a:pt x="104" y="34"/>
                      </a:lnTo>
                      <a:lnTo>
                        <a:pt x="80" y="30"/>
                      </a:lnTo>
                      <a:lnTo>
                        <a:pt x="80" y="52"/>
                      </a:lnTo>
                      <a:close/>
                      <a:moveTo>
                        <a:pt x="288" y="116"/>
                      </a:moveTo>
                      <a:lnTo>
                        <a:pt x="324" y="90"/>
                      </a:lnTo>
                      <a:lnTo>
                        <a:pt x="288" y="50"/>
                      </a:lnTo>
                      <a:lnTo>
                        <a:pt x="288" y="72"/>
                      </a:lnTo>
                      <a:lnTo>
                        <a:pt x="264" y="68"/>
                      </a:lnTo>
                      <a:lnTo>
                        <a:pt x="264" y="90"/>
                      </a:lnTo>
                      <a:lnTo>
                        <a:pt x="288" y="94"/>
                      </a:lnTo>
                      <a:lnTo>
                        <a:pt x="288" y="116"/>
                      </a:lnTo>
                      <a:close/>
                      <a:moveTo>
                        <a:pt x="36" y="176"/>
                      </a:moveTo>
                      <a:lnTo>
                        <a:pt x="0" y="202"/>
                      </a:lnTo>
                      <a:lnTo>
                        <a:pt x="36" y="242"/>
                      </a:lnTo>
                      <a:lnTo>
                        <a:pt x="36" y="220"/>
                      </a:lnTo>
                      <a:lnTo>
                        <a:pt x="60" y="224"/>
                      </a:lnTo>
                      <a:lnTo>
                        <a:pt x="60" y="204"/>
                      </a:lnTo>
                      <a:lnTo>
                        <a:pt x="36" y="198"/>
                      </a:lnTo>
                      <a:lnTo>
                        <a:pt x="36" y="176"/>
                      </a:lnTo>
                      <a:close/>
                      <a:moveTo>
                        <a:pt x="36" y="0"/>
                      </a:moveTo>
                      <a:lnTo>
                        <a:pt x="0" y="24"/>
                      </a:lnTo>
                      <a:lnTo>
                        <a:pt x="36" y="64"/>
                      </a:lnTo>
                      <a:lnTo>
                        <a:pt x="36" y="42"/>
                      </a:lnTo>
                      <a:lnTo>
                        <a:pt x="60" y="48"/>
                      </a:lnTo>
                      <a:lnTo>
                        <a:pt x="60" y="26"/>
                      </a:lnTo>
                      <a:lnTo>
                        <a:pt x="36" y="20"/>
                      </a:lnTo>
                      <a:lnTo>
                        <a:pt x="36" y="0"/>
                      </a:lnTo>
                      <a:close/>
                      <a:moveTo>
                        <a:pt x="186" y="86"/>
                      </a:moveTo>
                      <a:lnTo>
                        <a:pt x="204" y="102"/>
                      </a:lnTo>
                      <a:lnTo>
                        <a:pt x="218" y="86"/>
                      </a:lnTo>
                      <a:lnTo>
                        <a:pt x="200" y="70"/>
                      </a:lnTo>
                      <a:lnTo>
                        <a:pt x="186" y="86"/>
                      </a:lnTo>
                      <a:close/>
                      <a:moveTo>
                        <a:pt x="222" y="80"/>
                      </a:moveTo>
                      <a:lnTo>
                        <a:pt x="244" y="86"/>
                      </a:lnTo>
                      <a:lnTo>
                        <a:pt x="244" y="64"/>
                      </a:lnTo>
                      <a:lnTo>
                        <a:pt x="222" y="58"/>
                      </a:lnTo>
                      <a:lnTo>
                        <a:pt x="222" y="80"/>
                      </a:lnTo>
                      <a:close/>
                      <a:moveTo>
                        <a:pt x="288" y="250"/>
                      </a:moveTo>
                      <a:lnTo>
                        <a:pt x="264" y="246"/>
                      </a:lnTo>
                      <a:lnTo>
                        <a:pt x="264" y="266"/>
                      </a:lnTo>
                      <a:lnTo>
                        <a:pt x="288" y="272"/>
                      </a:lnTo>
                      <a:lnTo>
                        <a:pt x="288" y="292"/>
                      </a:lnTo>
                      <a:lnTo>
                        <a:pt x="324" y="270"/>
                      </a:lnTo>
                      <a:lnTo>
                        <a:pt x="288" y="228"/>
                      </a:lnTo>
                      <a:lnTo>
                        <a:pt x="288" y="250"/>
                      </a:lnTo>
                      <a:close/>
                      <a:moveTo>
                        <a:pt x="222" y="258"/>
                      </a:moveTo>
                      <a:lnTo>
                        <a:pt x="244" y="262"/>
                      </a:lnTo>
                      <a:lnTo>
                        <a:pt x="244" y="242"/>
                      </a:lnTo>
                      <a:lnTo>
                        <a:pt x="222" y="236"/>
                      </a:lnTo>
                      <a:lnTo>
                        <a:pt x="222" y="258"/>
                      </a:lnTo>
                      <a:close/>
                      <a:moveTo>
                        <a:pt x="108" y="62"/>
                      </a:moveTo>
                      <a:lnTo>
                        <a:pt x="120" y="84"/>
                      </a:lnTo>
                      <a:lnTo>
                        <a:pt x="138" y="76"/>
                      </a:lnTo>
                      <a:lnTo>
                        <a:pt x="126" y="54"/>
                      </a:lnTo>
                      <a:lnTo>
                        <a:pt x="108" y="62"/>
                      </a:lnTo>
                      <a:close/>
                      <a:moveTo>
                        <a:pt x="186" y="218"/>
                      </a:moveTo>
                      <a:lnTo>
                        <a:pt x="200" y="238"/>
                      </a:lnTo>
                      <a:lnTo>
                        <a:pt x="218" y="230"/>
                      </a:lnTo>
                      <a:lnTo>
                        <a:pt x="204" y="208"/>
                      </a:lnTo>
                      <a:lnTo>
                        <a:pt x="186" y="218"/>
                      </a:lnTo>
                      <a:close/>
                      <a:moveTo>
                        <a:pt x="140" y="194"/>
                      </a:moveTo>
                      <a:lnTo>
                        <a:pt x="178" y="200"/>
                      </a:lnTo>
                      <a:lnTo>
                        <a:pt x="178" y="100"/>
                      </a:lnTo>
                      <a:lnTo>
                        <a:pt x="140" y="92"/>
                      </a:lnTo>
                      <a:lnTo>
                        <a:pt x="140" y="19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3" name="Group 219"/>
            <p:cNvGrpSpPr>
              <a:grpSpLocks noChangeAspect="1"/>
            </p:cNvGrpSpPr>
            <p:nvPr/>
          </p:nvGrpSpPr>
          <p:grpSpPr bwMode="auto">
            <a:xfrm>
              <a:off x="2787038" y="3658177"/>
              <a:ext cx="592184" cy="467749"/>
              <a:chOff x="3118" y="1268"/>
              <a:chExt cx="464" cy="485"/>
            </a:xfrm>
          </p:grpSpPr>
          <p:sp>
            <p:nvSpPr>
              <p:cNvPr id="715" name="Freeform 220"/>
              <p:cNvSpPr>
                <a:spLocks noChangeAspect="1"/>
              </p:cNvSpPr>
              <p:nvPr/>
            </p:nvSpPr>
            <p:spPr bwMode="auto">
              <a:xfrm>
                <a:off x="3503" y="1330"/>
                <a:ext cx="82" cy="423"/>
              </a:xfrm>
              <a:custGeom>
                <a:avLst/>
                <a:gdLst>
                  <a:gd name="T0" fmla="*/ 319488 w 40"/>
                  <a:gd name="T1" fmla="*/ 50120 h 211"/>
                  <a:gd name="T2" fmla="*/ 40960 w 40"/>
                  <a:gd name="T3" fmla="*/ 176321 h 211"/>
                  <a:gd name="T4" fmla="*/ 0 w 40"/>
                  <a:gd name="T5" fmla="*/ 1749089 h 211"/>
                  <a:gd name="T6" fmla="*/ 73728 w 40"/>
                  <a:gd name="T7" fmla="*/ 1715570 h 211"/>
                  <a:gd name="T8" fmla="*/ 294912 w 40"/>
                  <a:gd name="T9" fmla="*/ 1496420 h 211"/>
                  <a:gd name="T10" fmla="*/ 327680 w 40"/>
                  <a:gd name="T11" fmla="*/ 1403935 h 211"/>
                  <a:gd name="T12" fmla="*/ 327680 w 40"/>
                  <a:gd name="T13" fmla="*/ 134318 h 211"/>
                  <a:gd name="T14" fmla="*/ 319488 w 40"/>
                  <a:gd name="T15" fmla="*/ 50120 h 2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211"/>
                  <a:gd name="T26" fmla="*/ 40 w 40"/>
                  <a:gd name="T27" fmla="*/ 211 h 21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211">
                    <a:moveTo>
                      <a:pt x="39" y="6"/>
                    </a:moveTo>
                    <a:cubicBezTo>
                      <a:pt x="35" y="0"/>
                      <a:pt x="5" y="21"/>
                      <a:pt x="5" y="21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0" y="207"/>
                      <a:pt x="0" y="211"/>
                      <a:pt x="9" y="203"/>
                    </a:cubicBezTo>
                    <a:cubicBezTo>
                      <a:pt x="17" y="196"/>
                      <a:pt x="32" y="182"/>
                      <a:pt x="36" y="177"/>
                    </a:cubicBezTo>
                    <a:cubicBezTo>
                      <a:pt x="39" y="174"/>
                      <a:pt x="40" y="174"/>
                      <a:pt x="40" y="16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7"/>
                      <a:pt x="39" y="6"/>
                      <a:pt x="39" y="6"/>
                    </a:cubicBezTo>
                    <a:close/>
                  </a:path>
                </a:pathLst>
              </a:custGeom>
              <a:solidFill>
                <a:srgbClr val="0B3C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6" name="Freeform 221"/>
              <p:cNvSpPr>
                <a:spLocks noChangeAspect="1"/>
              </p:cNvSpPr>
              <p:nvPr/>
            </p:nvSpPr>
            <p:spPr bwMode="auto">
              <a:xfrm>
                <a:off x="3116" y="1266"/>
                <a:ext cx="459" cy="114"/>
              </a:xfrm>
              <a:custGeom>
                <a:avLst/>
                <a:gdLst>
                  <a:gd name="T0" fmla="*/ 1904944 w 228"/>
                  <a:gd name="T1" fmla="*/ 302164 h 55"/>
                  <a:gd name="T2" fmla="*/ 1654372 w 228"/>
                  <a:gd name="T3" fmla="*/ 488755 h 55"/>
                  <a:gd name="T4" fmla="*/ 58368 w 228"/>
                  <a:gd name="T5" fmla="*/ 177858 h 55"/>
                  <a:gd name="T6" fmla="*/ 8312 w 228"/>
                  <a:gd name="T7" fmla="*/ 222190 h 55"/>
                  <a:gd name="T8" fmla="*/ 33393 w 228"/>
                  <a:gd name="T9" fmla="*/ 151103 h 55"/>
                  <a:gd name="T10" fmla="*/ 233978 w 228"/>
                  <a:gd name="T11" fmla="*/ 8846 h 55"/>
                  <a:gd name="T12" fmla="*/ 275669 w 228"/>
                  <a:gd name="T13" fmla="*/ 0 h 55"/>
                  <a:gd name="T14" fmla="*/ 1846577 w 228"/>
                  <a:gd name="T15" fmla="*/ 284352 h 55"/>
                  <a:gd name="T16" fmla="*/ 1904944 w 228"/>
                  <a:gd name="T17" fmla="*/ 302164 h 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8"/>
                  <a:gd name="T28" fmla="*/ 0 h 55"/>
                  <a:gd name="T29" fmla="*/ 228 w 228"/>
                  <a:gd name="T30" fmla="*/ 55 h 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8" h="55">
                    <a:moveTo>
                      <a:pt x="228" y="34"/>
                    </a:moveTo>
                    <a:cubicBezTo>
                      <a:pt x="198" y="55"/>
                      <a:pt x="198" y="55"/>
                      <a:pt x="198" y="55"/>
                    </a:cubicBezTo>
                    <a:cubicBezTo>
                      <a:pt x="86" y="35"/>
                      <a:pt x="16" y="21"/>
                      <a:pt x="7" y="20"/>
                    </a:cubicBezTo>
                    <a:cubicBezTo>
                      <a:pt x="2" y="19"/>
                      <a:pt x="1" y="25"/>
                      <a:pt x="1" y="25"/>
                    </a:cubicBezTo>
                    <a:cubicBezTo>
                      <a:pt x="1" y="25"/>
                      <a:pt x="0" y="19"/>
                      <a:pt x="4" y="17"/>
                    </a:cubicBezTo>
                    <a:cubicBezTo>
                      <a:pt x="7" y="14"/>
                      <a:pt x="21" y="5"/>
                      <a:pt x="28" y="1"/>
                    </a:cubicBezTo>
                    <a:cubicBezTo>
                      <a:pt x="31" y="0"/>
                      <a:pt x="33" y="0"/>
                      <a:pt x="33" y="0"/>
                    </a:cubicBezTo>
                    <a:cubicBezTo>
                      <a:pt x="33" y="0"/>
                      <a:pt x="218" y="31"/>
                      <a:pt x="221" y="32"/>
                    </a:cubicBezTo>
                    <a:cubicBezTo>
                      <a:pt x="228" y="33"/>
                      <a:pt x="228" y="34"/>
                      <a:pt x="228" y="34"/>
                    </a:cubicBezTo>
                    <a:close/>
                  </a:path>
                </a:pathLst>
              </a:custGeom>
              <a:solidFill>
                <a:srgbClr val="45648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7" name="Freeform 222"/>
              <p:cNvSpPr>
                <a:spLocks noChangeAspect="1"/>
              </p:cNvSpPr>
              <p:nvPr/>
            </p:nvSpPr>
            <p:spPr bwMode="auto">
              <a:xfrm>
                <a:off x="3498" y="1333"/>
                <a:ext cx="87" cy="61"/>
              </a:xfrm>
              <a:custGeom>
                <a:avLst/>
                <a:gdLst>
                  <a:gd name="T0" fmla="*/ 0 w 43"/>
                  <a:gd name="T1" fmla="*/ 199566 h 30"/>
                  <a:gd name="T2" fmla="*/ 280239 w 43"/>
                  <a:gd name="T3" fmla="*/ 0 h 30"/>
                  <a:gd name="T4" fmla="*/ 316977 w 43"/>
                  <a:gd name="T5" fmla="*/ 57039 h 30"/>
                  <a:gd name="T6" fmla="*/ 51544 w 43"/>
                  <a:gd name="T7" fmla="*/ 285256 h 30"/>
                  <a:gd name="T8" fmla="*/ 0 w 43"/>
                  <a:gd name="T9" fmla="*/ 199566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30"/>
                  <a:gd name="T17" fmla="*/ 43 w 43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30">
                    <a:moveTo>
                      <a:pt x="0" y="21"/>
                    </a:moveTo>
                    <a:cubicBezTo>
                      <a:pt x="0" y="21"/>
                      <a:pt x="34" y="1"/>
                      <a:pt x="38" y="0"/>
                    </a:cubicBezTo>
                    <a:cubicBezTo>
                      <a:pt x="41" y="1"/>
                      <a:pt x="42" y="3"/>
                      <a:pt x="43" y="6"/>
                    </a:cubicBezTo>
                    <a:cubicBezTo>
                      <a:pt x="7" y="30"/>
                      <a:pt x="7" y="30"/>
                      <a:pt x="7" y="3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D76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8" name="Freeform 223"/>
              <p:cNvSpPr>
                <a:spLocks noChangeAspect="1"/>
              </p:cNvSpPr>
              <p:nvPr/>
            </p:nvSpPr>
            <p:spPr bwMode="auto">
              <a:xfrm>
                <a:off x="3116" y="1304"/>
                <a:ext cx="398" cy="448"/>
              </a:xfrm>
              <a:custGeom>
                <a:avLst/>
                <a:gdLst>
                  <a:gd name="T0" fmla="*/ 1581056 w 198"/>
                  <a:gd name="T1" fmla="*/ 300042 h 223"/>
                  <a:gd name="T2" fmla="*/ 57344 w 198"/>
                  <a:gd name="T3" fmla="*/ 17020 h 223"/>
                  <a:gd name="T4" fmla="*/ 0 w 198"/>
                  <a:gd name="T5" fmla="*/ 51213 h 223"/>
                  <a:gd name="T6" fmla="*/ 0 w 198"/>
                  <a:gd name="T7" fmla="*/ 1447613 h 223"/>
                  <a:gd name="T8" fmla="*/ 57344 w 198"/>
                  <a:gd name="T9" fmla="*/ 1559126 h 223"/>
                  <a:gd name="T10" fmla="*/ 1523712 w 198"/>
                  <a:gd name="T11" fmla="*/ 1893411 h 223"/>
                  <a:gd name="T12" fmla="*/ 1622016 w 198"/>
                  <a:gd name="T13" fmla="*/ 1825240 h 223"/>
                  <a:gd name="T14" fmla="*/ 1613824 w 198"/>
                  <a:gd name="T15" fmla="*/ 377335 h 223"/>
                  <a:gd name="T16" fmla="*/ 1581056 w 198"/>
                  <a:gd name="T17" fmla="*/ 300042 h 2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8"/>
                  <a:gd name="T28" fmla="*/ 0 h 223"/>
                  <a:gd name="T29" fmla="*/ 198 w 198"/>
                  <a:gd name="T30" fmla="*/ 223 h 2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8" h="223">
                    <a:moveTo>
                      <a:pt x="193" y="35"/>
                    </a:moveTo>
                    <a:cubicBezTo>
                      <a:pt x="86" y="16"/>
                      <a:pt x="16" y="3"/>
                      <a:pt x="7" y="2"/>
                    </a:cubicBezTo>
                    <a:cubicBezTo>
                      <a:pt x="0" y="0"/>
                      <a:pt x="0" y="6"/>
                      <a:pt x="0" y="6"/>
                    </a:cubicBezTo>
                    <a:cubicBezTo>
                      <a:pt x="0" y="6"/>
                      <a:pt x="0" y="157"/>
                      <a:pt x="0" y="168"/>
                    </a:cubicBezTo>
                    <a:cubicBezTo>
                      <a:pt x="0" y="179"/>
                      <a:pt x="2" y="179"/>
                      <a:pt x="7" y="181"/>
                    </a:cubicBezTo>
                    <a:cubicBezTo>
                      <a:pt x="10" y="182"/>
                      <a:pt x="153" y="212"/>
                      <a:pt x="186" y="220"/>
                    </a:cubicBezTo>
                    <a:cubicBezTo>
                      <a:pt x="198" y="223"/>
                      <a:pt x="198" y="216"/>
                      <a:pt x="198" y="212"/>
                    </a:cubicBezTo>
                    <a:cubicBezTo>
                      <a:pt x="198" y="212"/>
                      <a:pt x="197" y="50"/>
                      <a:pt x="197" y="44"/>
                    </a:cubicBezTo>
                    <a:cubicBezTo>
                      <a:pt x="197" y="39"/>
                      <a:pt x="194" y="36"/>
                      <a:pt x="193" y="35"/>
                    </a:cubicBezTo>
                    <a:close/>
                  </a:path>
                </a:pathLst>
              </a:custGeom>
              <a:solidFill>
                <a:srgbClr val="8BA6B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9" name="Freeform 224"/>
              <p:cNvSpPr>
                <a:spLocks noChangeAspect="1"/>
              </p:cNvSpPr>
              <p:nvPr/>
            </p:nvSpPr>
            <p:spPr bwMode="auto">
              <a:xfrm>
                <a:off x="3131" y="1317"/>
                <a:ext cx="372" cy="418"/>
              </a:xfrm>
              <a:custGeom>
                <a:avLst/>
                <a:gdLst>
                  <a:gd name="T0" fmla="*/ 1466368 w 186"/>
                  <a:gd name="T1" fmla="*/ 269326 h 208"/>
                  <a:gd name="T2" fmla="*/ 49152 w 186"/>
                  <a:gd name="T3" fmla="*/ 8316 h 208"/>
                  <a:gd name="T4" fmla="*/ 0 w 186"/>
                  <a:gd name="T5" fmla="*/ 41804 h 208"/>
                  <a:gd name="T6" fmla="*/ 0 w 186"/>
                  <a:gd name="T7" fmla="*/ 1309996 h 208"/>
                  <a:gd name="T8" fmla="*/ 49152 w 186"/>
                  <a:gd name="T9" fmla="*/ 1421473 h 208"/>
                  <a:gd name="T10" fmla="*/ 1433600 w 186"/>
                  <a:gd name="T11" fmla="*/ 1732805 h 208"/>
                  <a:gd name="T12" fmla="*/ 1507328 w 186"/>
                  <a:gd name="T13" fmla="*/ 1665797 h 208"/>
                  <a:gd name="T14" fmla="*/ 1507328 w 186"/>
                  <a:gd name="T15" fmla="*/ 345238 h 208"/>
                  <a:gd name="T16" fmla="*/ 1466368 w 186"/>
                  <a:gd name="T17" fmla="*/ 269326 h 2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6"/>
                  <a:gd name="T28" fmla="*/ 0 h 208"/>
                  <a:gd name="T29" fmla="*/ 186 w 186"/>
                  <a:gd name="T30" fmla="*/ 208 h 2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6" h="208">
                    <a:moveTo>
                      <a:pt x="179" y="32"/>
                    </a:moveTo>
                    <a:cubicBezTo>
                      <a:pt x="80" y="14"/>
                      <a:pt x="15" y="2"/>
                      <a:pt x="6" y="1"/>
                    </a:cubicBezTo>
                    <a:cubicBezTo>
                      <a:pt x="0" y="0"/>
                      <a:pt x="0" y="5"/>
                      <a:pt x="0" y="5"/>
                    </a:cubicBezTo>
                    <a:cubicBezTo>
                      <a:pt x="0" y="5"/>
                      <a:pt x="0" y="145"/>
                      <a:pt x="0" y="155"/>
                    </a:cubicBezTo>
                    <a:cubicBezTo>
                      <a:pt x="0" y="166"/>
                      <a:pt x="2" y="166"/>
                      <a:pt x="6" y="168"/>
                    </a:cubicBezTo>
                    <a:cubicBezTo>
                      <a:pt x="9" y="169"/>
                      <a:pt x="144" y="198"/>
                      <a:pt x="175" y="205"/>
                    </a:cubicBezTo>
                    <a:cubicBezTo>
                      <a:pt x="186" y="208"/>
                      <a:pt x="184" y="200"/>
                      <a:pt x="184" y="197"/>
                    </a:cubicBezTo>
                    <a:cubicBezTo>
                      <a:pt x="184" y="197"/>
                      <a:pt x="184" y="47"/>
                      <a:pt x="184" y="41"/>
                    </a:cubicBezTo>
                    <a:cubicBezTo>
                      <a:pt x="184" y="36"/>
                      <a:pt x="183" y="33"/>
                      <a:pt x="179" y="32"/>
                    </a:cubicBezTo>
                    <a:close/>
                  </a:path>
                </a:pathLst>
              </a:custGeom>
              <a:solidFill>
                <a:srgbClr val="5D76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0" name="Freeform 225"/>
              <p:cNvSpPr>
                <a:spLocks noChangeAspect="1" noEditPoints="1"/>
              </p:cNvSpPr>
              <p:nvPr/>
            </p:nvSpPr>
            <p:spPr bwMode="auto">
              <a:xfrm>
                <a:off x="3131" y="1317"/>
                <a:ext cx="372" cy="415"/>
              </a:xfrm>
              <a:custGeom>
                <a:avLst/>
                <a:gdLst>
                  <a:gd name="T0" fmla="*/ 16069 w 187"/>
                  <a:gd name="T1" fmla="*/ 8497 h 206"/>
                  <a:gd name="T2" fmla="*/ 0 w 187"/>
                  <a:gd name="T3" fmla="*/ 42889 h 206"/>
                  <a:gd name="T4" fmla="*/ 0 w 187"/>
                  <a:gd name="T5" fmla="*/ 1341199 h 206"/>
                  <a:gd name="T6" fmla="*/ 55924 w 187"/>
                  <a:gd name="T7" fmla="*/ 1452997 h 206"/>
                  <a:gd name="T8" fmla="*/ 551773 w 187"/>
                  <a:gd name="T9" fmla="*/ 1573976 h 206"/>
                  <a:gd name="T10" fmla="*/ 1399410 w 187"/>
                  <a:gd name="T11" fmla="*/ 1771309 h 206"/>
                  <a:gd name="T12" fmla="*/ 1463415 w 187"/>
                  <a:gd name="T13" fmla="*/ 1771309 h 206"/>
                  <a:gd name="T14" fmla="*/ 1487414 w 187"/>
                  <a:gd name="T15" fmla="*/ 1702840 h 206"/>
                  <a:gd name="T16" fmla="*/ 1479318 w 187"/>
                  <a:gd name="T17" fmla="*/ 352897 h 206"/>
                  <a:gd name="T18" fmla="*/ 1439543 w 187"/>
                  <a:gd name="T19" fmla="*/ 266962 h 206"/>
                  <a:gd name="T20" fmla="*/ 1439543 w 187"/>
                  <a:gd name="T21" fmla="*/ 266962 h 206"/>
                  <a:gd name="T22" fmla="*/ 63933 w 187"/>
                  <a:gd name="T23" fmla="*/ 0 h 206"/>
                  <a:gd name="T24" fmla="*/ 16069 w 187"/>
                  <a:gd name="T25" fmla="*/ 8497 h 206"/>
                  <a:gd name="T26" fmla="*/ 1407475 w 187"/>
                  <a:gd name="T27" fmla="*/ 1762677 h 206"/>
                  <a:gd name="T28" fmla="*/ 551773 w 187"/>
                  <a:gd name="T29" fmla="*/ 1556765 h 206"/>
                  <a:gd name="T30" fmla="*/ 63933 w 187"/>
                  <a:gd name="T31" fmla="*/ 1444514 h 206"/>
                  <a:gd name="T32" fmla="*/ 16069 w 187"/>
                  <a:gd name="T33" fmla="*/ 1341199 h 206"/>
                  <a:gd name="T34" fmla="*/ 16069 w 187"/>
                  <a:gd name="T35" fmla="*/ 42889 h 206"/>
                  <a:gd name="T36" fmla="*/ 24000 w 187"/>
                  <a:gd name="T37" fmla="*/ 17076 h 206"/>
                  <a:gd name="T38" fmla="*/ 55924 w 187"/>
                  <a:gd name="T39" fmla="*/ 8497 h 206"/>
                  <a:gd name="T40" fmla="*/ 1439543 w 187"/>
                  <a:gd name="T41" fmla="*/ 283912 h 206"/>
                  <a:gd name="T42" fmla="*/ 1471407 w 187"/>
                  <a:gd name="T43" fmla="*/ 352897 h 206"/>
                  <a:gd name="T44" fmla="*/ 1471407 w 187"/>
                  <a:gd name="T45" fmla="*/ 1702840 h 206"/>
                  <a:gd name="T46" fmla="*/ 1455334 w 187"/>
                  <a:gd name="T47" fmla="*/ 1762677 h 206"/>
                  <a:gd name="T48" fmla="*/ 1407475 w 187"/>
                  <a:gd name="T49" fmla="*/ 1762677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7"/>
                  <a:gd name="T76" fmla="*/ 0 h 206"/>
                  <a:gd name="T77" fmla="*/ 187 w 187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7" h="206">
                    <a:moveTo>
                      <a:pt x="2" y="1"/>
                    </a:moveTo>
                    <a:cubicBezTo>
                      <a:pt x="1" y="2"/>
                      <a:pt x="0" y="5"/>
                      <a:pt x="0" y="5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6"/>
                      <a:pt x="2" y="167"/>
                      <a:pt x="7" y="168"/>
                    </a:cubicBezTo>
                    <a:cubicBezTo>
                      <a:pt x="8" y="169"/>
                      <a:pt x="31" y="174"/>
                      <a:pt x="69" y="182"/>
                    </a:cubicBezTo>
                    <a:cubicBezTo>
                      <a:pt x="175" y="205"/>
                      <a:pt x="175" y="205"/>
                      <a:pt x="175" y="205"/>
                    </a:cubicBezTo>
                    <a:cubicBezTo>
                      <a:pt x="178" y="206"/>
                      <a:pt x="181" y="206"/>
                      <a:pt x="183" y="205"/>
                    </a:cubicBezTo>
                    <a:cubicBezTo>
                      <a:pt x="187" y="203"/>
                      <a:pt x="186" y="197"/>
                      <a:pt x="186" y="197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36"/>
                      <a:pt x="185" y="32"/>
                      <a:pt x="180" y="31"/>
                    </a:cubicBezTo>
                    <a:cubicBezTo>
                      <a:pt x="180" y="31"/>
                      <a:pt x="180" y="31"/>
                      <a:pt x="180" y="3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4" y="0"/>
                      <a:pt x="2" y="1"/>
                    </a:cubicBezTo>
                    <a:close/>
                    <a:moveTo>
                      <a:pt x="176" y="204"/>
                    </a:moveTo>
                    <a:cubicBezTo>
                      <a:pt x="69" y="180"/>
                      <a:pt x="69" y="180"/>
                      <a:pt x="69" y="180"/>
                    </a:cubicBezTo>
                    <a:cubicBezTo>
                      <a:pt x="37" y="173"/>
                      <a:pt x="9" y="167"/>
                      <a:pt x="8" y="167"/>
                    </a:cubicBezTo>
                    <a:cubicBezTo>
                      <a:pt x="3" y="165"/>
                      <a:pt x="2" y="165"/>
                      <a:pt x="2" y="15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3"/>
                      <a:pt x="3" y="2"/>
                    </a:cubicBezTo>
                    <a:cubicBezTo>
                      <a:pt x="4" y="1"/>
                      <a:pt x="6" y="1"/>
                      <a:pt x="7" y="1"/>
                    </a:cubicBezTo>
                    <a:cubicBezTo>
                      <a:pt x="180" y="33"/>
                      <a:pt x="180" y="33"/>
                      <a:pt x="180" y="33"/>
                    </a:cubicBezTo>
                    <a:cubicBezTo>
                      <a:pt x="183" y="33"/>
                      <a:pt x="184" y="36"/>
                      <a:pt x="184" y="41"/>
                    </a:cubicBezTo>
                    <a:cubicBezTo>
                      <a:pt x="184" y="197"/>
                      <a:pt x="184" y="197"/>
                      <a:pt x="184" y="197"/>
                    </a:cubicBezTo>
                    <a:cubicBezTo>
                      <a:pt x="184" y="197"/>
                      <a:pt x="185" y="202"/>
                      <a:pt x="182" y="204"/>
                    </a:cubicBezTo>
                    <a:cubicBezTo>
                      <a:pt x="181" y="205"/>
                      <a:pt x="177" y="204"/>
                      <a:pt x="176" y="204"/>
                    </a:cubicBezTo>
                    <a:close/>
                  </a:path>
                </a:pathLst>
              </a:custGeom>
              <a:solidFill>
                <a:srgbClr val="2B4F7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1" name="Freeform 226"/>
              <p:cNvSpPr>
                <a:spLocks noChangeAspect="1" noEditPoints="1"/>
              </p:cNvSpPr>
              <p:nvPr/>
            </p:nvSpPr>
            <p:spPr bwMode="auto">
              <a:xfrm>
                <a:off x="3152" y="1368"/>
                <a:ext cx="336" cy="333"/>
              </a:xfrm>
              <a:custGeom>
                <a:avLst/>
                <a:gdLst>
                  <a:gd name="T0" fmla="*/ 811008 w 167"/>
                  <a:gd name="T1" fmla="*/ 950272 h 165"/>
                  <a:gd name="T2" fmla="*/ 1024000 w 167"/>
                  <a:gd name="T3" fmla="*/ 1212416 h 165"/>
                  <a:gd name="T4" fmla="*/ 1179648 w 167"/>
                  <a:gd name="T5" fmla="*/ 1327104 h 165"/>
                  <a:gd name="T6" fmla="*/ 1368064 w 167"/>
                  <a:gd name="T7" fmla="*/ 1228800 h 165"/>
                  <a:gd name="T8" fmla="*/ 1269760 w 167"/>
                  <a:gd name="T9" fmla="*/ 1056768 h 165"/>
                  <a:gd name="T10" fmla="*/ 1073152 w 167"/>
                  <a:gd name="T11" fmla="*/ 1007616 h 165"/>
                  <a:gd name="T12" fmla="*/ 425984 w 167"/>
                  <a:gd name="T13" fmla="*/ 335872 h 165"/>
                  <a:gd name="T14" fmla="*/ 393216 w 167"/>
                  <a:gd name="T15" fmla="*/ 262144 h 165"/>
                  <a:gd name="T16" fmla="*/ 466944 w 167"/>
                  <a:gd name="T17" fmla="*/ 327680 h 165"/>
                  <a:gd name="T18" fmla="*/ 819200 w 167"/>
                  <a:gd name="T19" fmla="*/ 450560 h 165"/>
                  <a:gd name="T20" fmla="*/ 925696 w 167"/>
                  <a:gd name="T21" fmla="*/ 450560 h 165"/>
                  <a:gd name="T22" fmla="*/ 851968 w 167"/>
                  <a:gd name="T23" fmla="*/ 335872 h 165"/>
                  <a:gd name="T24" fmla="*/ 1122304 w 167"/>
                  <a:gd name="T25" fmla="*/ 868352 h 165"/>
                  <a:gd name="T26" fmla="*/ 1089536 w 167"/>
                  <a:gd name="T27" fmla="*/ 892928 h 165"/>
                  <a:gd name="T28" fmla="*/ 1056768 w 167"/>
                  <a:gd name="T29" fmla="*/ 819200 h 165"/>
                  <a:gd name="T30" fmla="*/ 1040384 w 167"/>
                  <a:gd name="T31" fmla="*/ 770048 h 165"/>
                  <a:gd name="T32" fmla="*/ 1048576 w 167"/>
                  <a:gd name="T33" fmla="*/ 712704 h 165"/>
                  <a:gd name="T34" fmla="*/ 1015808 w 167"/>
                  <a:gd name="T35" fmla="*/ 729088 h 165"/>
                  <a:gd name="T36" fmla="*/ 991232 w 167"/>
                  <a:gd name="T37" fmla="*/ 581632 h 165"/>
                  <a:gd name="T38" fmla="*/ 933888 w 167"/>
                  <a:gd name="T39" fmla="*/ 548864 h 165"/>
                  <a:gd name="T40" fmla="*/ 917504 w 167"/>
                  <a:gd name="T41" fmla="*/ 507904 h 165"/>
                  <a:gd name="T42" fmla="*/ 892928 w 167"/>
                  <a:gd name="T43" fmla="*/ 1253376 h 165"/>
                  <a:gd name="T44" fmla="*/ 851968 w 167"/>
                  <a:gd name="T45" fmla="*/ 1130496 h 165"/>
                  <a:gd name="T46" fmla="*/ 966656 w 167"/>
                  <a:gd name="T47" fmla="*/ 1187840 h 165"/>
                  <a:gd name="T48" fmla="*/ 458752 w 167"/>
                  <a:gd name="T49" fmla="*/ 1040384 h 165"/>
                  <a:gd name="T50" fmla="*/ 458752 w 167"/>
                  <a:gd name="T51" fmla="*/ 1089536 h 165"/>
                  <a:gd name="T52" fmla="*/ 524288 w 167"/>
                  <a:gd name="T53" fmla="*/ 1105920 h 165"/>
                  <a:gd name="T54" fmla="*/ 565248 w 167"/>
                  <a:gd name="T55" fmla="*/ 1114112 h 165"/>
                  <a:gd name="T56" fmla="*/ 606208 w 167"/>
                  <a:gd name="T57" fmla="*/ 1073152 h 165"/>
                  <a:gd name="T58" fmla="*/ 606208 w 167"/>
                  <a:gd name="T59" fmla="*/ 1122304 h 165"/>
                  <a:gd name="T60" fmla="*/ 729088 w 167"/>
                  <a:gd name="T61" fmla="*/ 1105920 h 165"/>
                  <a:gd name="T62" fmla="*/ 770048 w 167"/>
                  <a:gd name="T63" fmla="*/ 1155072 h 165"/>
                  <a:gd name="T64" fmla="*/ 811008 w 167"/>
                  <a:gd name="T65" fmla="*/ 1171456 h 165"/>
                  <a:gd name="T66" fmla="*/ 172032 w 167"/>
                  <a:gd name="T67" fmla="*/ 614400 h 165"/>
                  <a:gd name="T68" fmla="*/ 262144 w 167"/>
                  <a:gd name="T69" fmla="*/ 655360 h 165"/>
                  <a:gd name="T70" fmla="*/ 196608 w 167"/>
                  <a:gd name="T71" fmla="*/ 737280 h 165"/>
                  <a:gd name="T72" fmla="*/ 270336 w 167"/>
                  <a:gd name="T73" fmla="*/ 565248 h 165"/>
                  <a:gd name="T74" fmla="*/ 327680 w 167"/>
                  <a:gd name="T75" fmla="*/ 557056 h 165"/>
                  <a:gd name="T76" fmla="*/ 352256 w 167"/>
                  <a:gd name="T77" fmla="*/ 524288 h 165"/>
                  <a:gd name="T78" fmla="*/ 335872 w 167"/>
                  <a:gd name="T79" fmla="*/ 458752 h 165"/>
                  <a:gd name="T80" fmla="*/ 368640 w 167"/>
                  <a:gd name="T81" fmla="*/ 491520 h 165"/>
                  <a:gd name="T82" fmla="*/ 393216 w 167"/>
                  <a:gd name="T83" fmla="*/ 360448 h 165"/>
                  <a:gd name="T84" fmla="*/ 483328 w 167"/>
                  <a:gd name="T85" fmla="*/ 720896 h 165"/>
                  <a:gd name="T86" fmla="*/ 655360 w 167"/>
                  <a:gd name="T87" fmla="*/ 614400 h 165"/>
                  <a:gd name="T88" fmla="*/ 532480 w 167"/>
                  <a:gd name="T89" fmla="*/ 212992 h 165"/>
                  <a:gd name="T90" fmla="*/ 688128 w 167"/>
                  <a:gd name="T91" fmla="*/ 319488 h 165"/>
                  <a:gd name="T92" fmla="*/ 876544 w 167"/>
                  <a:gd name="T93" fmla="*/ 221184 h 165"/>
                  <a:gd name="T94" fmla="*/ 778240 w 167"/>
                  <a:gd name="T95" fmla="*/ 49152 h 165"/>
                  <a:gd name="T96" fmla="*/ 581632 w 167"/>
                  <a:gd name="T97" fmla="*/ 8192 h 165"/>
                  <a:gd name="T98" fmla="*/ 49152 w 167"/>
                  <a:gd name="T99" fmla="*/ 974848 h 165"/>
                  <a:gd name="T100" fmla="*/ 196608 w 167"/>
                  <a:gd name="T101" fmla="*/ 1081344 h 165"/>
                  <a:gd name="T102" fmla="*/ 385024 w 167"/>
                  <a:gd name="T103" fmla="*/ 991232 h 165"/>
                  <a:gd name="T104" fmla="*/ 286720 w 167"/>
                  <a:gd name="T105" fmla="*/ 819200 h 165"/>
                  <a:gd name="T106" fmla="*/ 90112 w 167"/>
                  <a:gd name="T107" fmla="*/ 770048 h 165"/>
                  <a:gd name="T108" fmla="*/ 663552 w 167"/>
                  <a:gd name="T109" fmla="*/ 696320 h 16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67"/>
                  <a:gd name="T166" fmla="*/ 0 h 165"/>
                  <a:gd name="T167" fmla="*/ 167 w 167"/>
                  <a:gd name="T168" fmla="*/ 165 h 16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67" h="165">
                    <a:moveTo>
                      <a:pt x="80" y="118"/>
                    </a:moveTo>
                    <a:cubicBezTo>
                      <a:pt x="80" y="114"/>
                      <a:pt x="82" y="107"/>
                      <a:pt x="88" y="107"/>
                    </a:cubicBezTo>
                    <a:cubicBezTo>
                      <a:pt x="93" y="108"/>
                      <a:pt x="97" y="111"/>
                      <a:pt x="99" y="116"/>
                    </a:cubicBezTo>
                    <a:cubicBezTo>
                      <a:pt x="94" y="112"/>
                      <a:pt x="83" y="111"/>
                      <a:pt x="80" y="118"/>
                    </a:cubicBezTo>
                    <a:moveTo>
                      <a:pt x="120" y="138"/>
                    </a:moveTo>
                    <a:cubicBezTo>
                      <a:pt x="122" y="142"/>
                      <a:pt x="124" y="145"/>
                      <a:pt x="125" y="148"/>
                    </a:cubicBezTo>
                    <a:cubicBezTo>
                      <a:pt x="127" y="150"/>
                      <a:pt x="128" y="152"/>
                      <a:pt x="129" y="154"/>
                    </a:cubicBezTo>
                    <a:cubicBezTo>
                      <a:pt x="129" y="155"/>
                      <a:pt x="131" y="159"/>
                      <a:pt x="132" y="159"/>
                    </a:cubicBezTo>
                    <a:cubicBezTo>
                      <a:pt x="136" y="160"/>
                      <a:pt x="140" y="161"/>
                      <a:pt x="144" y="162"/>
                    </a:cubicBezTo>
                    <a:cubicBezTo>
                      <a:pt x="145" y="162"/>
                      <a:pt x="155" y="165"/>
                      <a:pt x="156" y="164"/>
                    </a:cubicBezTo>
                    <a:cubicBezTo>
                      <a:pt x="158" y="161"/>
                      <a:pt x="161" y="158"/>
                      <a:pt x="163" y="155"/>
                    </a:cubicBezTo>
                    <a:cubicBezTo>
                      <a:pt x="164" y="154"/>
                      <a:pt x="167" y="151"/>
                      <a:pt x="167" y="150"/>
                    </a:cubicBezTo>
                    <a:cubicBezTo>
                      <a:pt x="167" y="148"/>
                      <a:pt x="165" y="145"/>
                      <a:pt x="164" y="144"/>
                    </a:cubicBezTo>
                    <a:cubicBezTo>
                      <a:pt x="162" y="140"/>
                      <a:pt x="160" y="137"/>
                      <a:pt x="158" y="133"/>
                    </a:cubicBezTo>
                    <a:cubicBezTo>
                      <a:pt x="157" y="132"/>
                      <a:pt x="156" y="129"/>
                      <a:pt x="155" y="129"/>
                    </a:cubicBezTo>
                    <a:cubicBezTo>
                      <a:pt x="153" y="128"/>
                      <a:pt x="150" y="128"/>
                      <a:pt x="148" y="127"/>
                    </a:cubicBezTo>
                    <a:cubicBezTo>
                      <a:pt x="145" y="127"/>
                      <a:pt x="143" y="126"/>
                      <a:pt x="141" y="125"/>
                    </a:cubicBezTo>
                    <a:cubicBezTo>
                      <a:pt x="139" y="125"/>
                      <a:pt x="132" y="123"/>
                      <a:pt x="131" y="123"/>
                    </a:cubicBezTo>
                    <a:cubicBezTo>
                      <a:pt x="127" y="128"/>
                      <a:pt x="123" y="133"/>
                      <a:pt x="120" y="138"/>
                    </a:cubicBezTo>
                    <a:moveTo>
                      <a:pt x="55" y="44"/>
                    </a:moveTo>
                    <a:cubicBezTo>
                      <a:pt x="54" y="43"/>
                      <a:pt x="53" y="42"/>
                      <a:pt x="52" y="41"/>
                    </a:cubicBezTo>
                    <a:cubicBezTo>
                      <a:pt x="51" y="40"/>
                      <a:pt x="51" y="40"/>
                      <a:pt x="52" y="38"/>
                    </a:cubicBezTo>
                    <a:cubicBezTo>
                      <a:pt x="53" y="37"/>
                      <a:pt x="53" y="37"/>
                      <a:pt x="52" y="35"/>
                    </a:cubicBezTo>
                    <a:cubicBezTo>
                      <a:pt x="51" y="34"/>
                      <a:pt x="49" y="33"/>
                      <a:pt x="48" y="32"/>
                    </a:cubicBezTo>
                    <a:cubicBezTo>
                      <a:pt x="50" y="32"/>
                      <a:pt x="60" y="30"/>
                      <a:pt x="60" y="31"/>
                    </a:cubicBezTo>
                    <a:cubicBezTo>
                      <a:pt x="62" y="36"/>
                      <a:pt x="63" y="41"/>
                      <a:pt x="64" y="46"/>
                    </a:cubicBezTo>
                    <a:cubicBezTo>
                      <a:pt x="62" y="44"/>
                      <a:pt x="59" y="42"/>
                      <a:pt x="57" y="40"/>
                    </a:cubicBezTo>
                    <a:cubicBezTo>
                      <a:pt x="57" y="41"/>
                      <a:pt x="56" y="42"/>
                      <a:pt x="55" y="44"/>
                    </a:cubicBezTo>
                    <a:moveTo>
                      <a:pt x="104" y="41"/>
                    </a:moveTo>
                    <a:cubicBezTo>
                      <a:pt x="103" y="46"/>
                      <a:pt x="101" y="50"/>
                      <a:pt x="100" y="55"/>
                    </a:cubicBezTo>
                    <a:cubicBezTo>
                      <a:pt x="101" y="54"/>
                      <a:pt x="107" y="52"/>
                      <a:pt x="107" y="53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11" y="56"/>
                      <a:pt x="112" y="56"/>
                      <a:pt x="113" y="55"/>
                    </a:cubicBezTo>
                    <a:cubicBezTo>
                      <a:pt x="113" y="54"/>
                      <a:pt x="112" y="52"/>
                      <a:pt x="111" y="51"/>
                    </a:cubicBezTo>
                    <a:cubicBezTo>
                      <a:pt x="113" y="50"/>
                      <a:pt x="114" y="50"/>
                      <a:pt x="116" y="49"/>
                    </a:cubicBezTo>
                    <a:cubicBezTo>
                      <a:pt x="112" y="46"/>
                      <a:pt x="108" y="44"/>
                      <a:pt x="104" y="41"/>
                    </a:cubicBezTo>
                    <a:moveTo>
                      <a:pt x="140" y="119"/>
                    </a:moveTo>
                    <a:cubicBezTo>
                      <a:pt x="141" y="114"/>
                      <a:pt x="142" y="110"/>
                      <a:pt x="144" y="105"/>
                    </a:cubicBezTo>
                    <a:cubicBezTo>
                      <a:pt x="142" y="106"/>
                      <a:pt x="138" y="108"/>
                      <a:pt x="137" y="106"/>
                    </a:cubicBezTo>
                    <a:cubicBezTo>
                      <a:pt x="137" y="106"/>
                      <a:pt x="136" y="103"/>
                      <a:pt x="135" y="103"/>
                    </a:cubicBezTo>
                    <a:cubicBezTo>
                      <a:pt x="134" y="104"/>
                      <a:pt x="133" y="105"/>
                      <a:pt x="132" y="105"/>
                    </a:cubicBezTo>
                    <a:cubicBezTo>
                      <a:pt x="132" y="106"/>
                      <a:pt x="133" y="108"/>
                      <a:pt x="133" y="109"/>
                    </a:cubicBezTo>
                    <a:cubicBezTo>
                      <a:pt x="132" y="110"/>
                      <a:pt x="130" y="110"/>
                      <a:pt x="128" y="111"/>
                    </a:cubicBezTo>
                    <a:cubicBezTo>
                      <a:pt x="132" y="114"/>
                      <a:pt x="136" y="116"/>
                      <a:pt x="140" y="119"/>
                    </a:cubicBezTo>
                    <a:moveTo>
                      <a:pt x="129" y="100"/>
                    </a:moveTo>
                    <a:cubicBezTo>
                      <a:pt x="130" y="99"/>
                      <a:pt x="132" y="99"/>
                      <a:pt x="133" y="98"/>
                    </a:cubicBezTo>
                    <a:cubicBezTo>
                      <a:pt x="133" y="96"/>
                      <a:pt x="132" y="95"/>
                      <a:pt x="131" y="93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7" y="96"/>
                      <a:pt x="128" y="98"/>
                      <a:pt x="129" y="100"/>
                    </a:cubicBezTo>
                    <a:moveTo>
                      <a:pt x="124" y="89"/>
                    </a:moveTo>
                    <a:cubicBezTo>
                      <a:pt x="126" y="88"/>
                      <a:pt x="127" y="88"/>
                      <a:pt x="128" y="87"/>
                    </a:cubicBezTo>
                    <a:cubicBezTo>
                      <a:pt x="128" y="86"/>
                      <a:pt x="127" y="84"/>
                      <a:pt x="126" y="82"/>
                    </a:cubicBezTo>
                    <a:cubicBezTo>
                      <a:pt x="126" y="82"/>
                      <a:pt x="122" y="83"/>
                      <a:pt x="121" y="84"/>
                    </a:cubicBezTo>
                    <a:cubicBezTo>
                      <a:pt x="122" y="85"/>
                      <a:pt x="123" y="87"/>
                      <a:pt x="124" y="89"/>
                    </a:cubicBezTo>
                    <a:moveTo>
                      <a:pt x="119" y="78"/>
                    </a:moveTo>
                    <a:cubicBezTo>
                      <a:pt x="120" y="78"/>
                      <a:pt x="122" y="77"/>
                      <a:pt x="123" y="76"/>
                    </a:cubicBezTo>
                    <a:cubicBezTo>
                      <a:pt x="123" y="75"/>
                      <a:pt x="122" y="73"/>
                      <a:pt x="121" y="71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17" y="75"/>
                      <a:pt x="118" y="76"/>
                      <a:pt x="119" y="78"/>
                    </a:cubicBezTo>
                    <a:moveTo>
                      <a:pt x="114" y="67"/>
                    </a:moveTo>
                    <a:cubicBezTo>
                      <a:pt x="115" y="67"/>
                      <a:pt x="117" y="66"/>
                      <a:pt x="118" y="66"/>
                    </a:cubicBezTo>
                    <a:cubicBezTo>
                      <a:pt x="118" y="64"/>
                      <a:pt x="117" y="62"/>
                      <a:pt x="116" y="61"/>
                    </a:cubicBezTo>
                    <a:cubicBezTo>
                      <a:pt x="116" y="60"/>
                      <a:pt x="112" y="62"/>
                      <a:pt x="112" y="62"/>
                    </a:cubicBezTo>
                    <a:cubicBezTo>
                      <a:pt x="112" y="64"/>
                      <a:pt x="113" y="66"/>
                      <a:pt x="114" y="67"/>
                    </a:cubicBezTo>
                    <a:moveTo>
                      <a:pt x="118" y="145"/>
                    </a:moveTo>
                    <a:cubicBezTo>
                      <a:pt x="115" y="148"/>
                      <a:pt x="112" y="150"/>
                      <a:pt x="109" y="153"/>
                    </a:cubicBezTo>
                    <a:cubicBezTo>
                      <a:pt x="109" y="152"/>
                      <a:pt x="109" y="145"/>
                      <a:pt x="108" y="145"/>
                    </a:cubicBezTo>
                    <a:cubicBezTo>
                      <a:pt x="105" y="144"/>
                      <a:pt x="105" y="144"/>
                      <a:pt x="105" y="144"/>
                    </a:cubicBezTo>
                    <a:cubicBezTo>
                      <a:pt x="104" y="142"/>
                      <a:pt x="104" y="140"/>
                      <a:pt x="104" y="138"/>
                    </a:cubicBezTo>
                    <a:cubicBezTo>
                      <a:pt x="106" y="139"/>
                      <a:pt x="107" y="139"/>
                      <a:pt x="109" y="139"/>
                    </a:cubicBezTo>
                    <a:cubicBezTo>
                      <a:pt x="108" y="137"/>
                      <a:pt x="108" y="135"/>
                      <a:pt x="108" y="133"/>
                    </a:cubicBezTo>
                    <a:cubicBezTo>
                      <a:pt x="112" y="137"/>
                      <a:pt x="115" y="141"/>
                      <a:pt x="118" y="145"/>
                    </a:cubicBezTo>
                    <a:moveTo>
                      <a:pt x="46" y="128"/>
                    </a:moveTo>
                    <a:cubicBezTo>
                      <a:pt x="49" y="125"/>
                      <a:pt x="52" y="123"/>
                      <a:pt x="55" y="120"/>
                    </a:cubicBezTo>
                    <a:cubicBezTo>
                      <a:pt x="55" y="121"/>
                      <a:pt x="55" y="127"/>
                      <a:pt x="56" y="127"/>
                    </a:cubicBezTo>
                    <a:cubicBezTo>
                      <a:pt x="57" y="128"/>
                      <a:pt x="59" y="128"/>
                      <a:pt x="59" y="129"/>
                    </a:cubicBezTo>
                    <a:cubicBezTo>
                      <a:pt x="59" y="130"/>
                      <a:pt x="59" y="132"/>
                      <a:pt x="59" y="133"/>
                    </a:cubicBezTo>
                    <a:cubicBezTo>
                      <a:pt x="58" y="133"/>
                      <a:pt x="57" y="133"/>
                      <a:pt x="56" y="133"/>
                    </a:cubicBezTo>
                    <a:cubicBezTo>
                      <a:pt x="56" y="135"/>
                      <a:pt x="56" y="137"/>
                      <a:pt x="56" y="140"/>
                    </a:cubicBezTo>
                    <a:cubicBezTo>
                      <a:pt x="52" y="136"/>
                      <a:pt x="49" y="132"/>
                      <a:pt x="46" y="128"/>
                    </a:cubicBezTo>
                    <a:moveTo>
                      <a:pt x="64" y="135"/>
                    </a:moveTo>
                    <a:cubicBezTo>
                      <a:pt x="64" y="133"/>
                      <a:pt x="64" y="131"/>
                      <a:pt x="64" y="129"/>
                    </a:cubicBezTo>
                    <a:cubicBezTo>
                      <a:pt x="65" y="129"/>
                      <a:pt x="69" y="130"/>
                      <a:pt x="69" y="130"/>
                    </a:cubicBezTo>
                    <a:cubicBezTo>
                      <a:pt x="70" y="131"/>
                      <a:pt x="69" y="135"/>
                      <a:pt x="69" y="136"/>
                    </a:cubicBezTo>
                    <a:cubicBezTo>
                      <a:pt x="68" y="135"/>
                      <a:pt x="66" y="135"/>
                      <a:pt x="64" y="135"/>
                    </a:cubicBezTo>
                    <a:moveTo>
                      <a:pt x="74" y="137"/>
                    </a:moveTo>
                    <a:cubicBezTo>
                      <a:pt x="74" y="135"/>
                      <a:pt x="74" y="133"/>
                      <a:pt x="74" y="131"/>
                    </a:cubicBezTo>
                    <a:cubicBezTo>
                      <a:pt x="75" y="132"/>
                      <a:pt x="79" y="132"/>
                      <a:pt x="79" y="132"/>
                    </a:cubicBezTo>
                    <a:cubicBezTo>
                      <a:pt x="80" y="133"/>
                      <a:pt x="79" y="137"/>
                      <a:pt x="79" y="138"/>
                    </a:cubicBezTo>
                    <a:cubicBezTo>
                      <a:pt x="78" y="138"/>
                      <a:pt x="76" y="137"/>
                      <a:pt x="74" y="137"/>
                    </a:cubicBezTo>
                    <a:moveTo>
                      <a:pt x="84" y="139"/>
                    </a:moveTo>
                    <a:cubicBezTo>
                      <a:pt x="84" y="137"/>
                      <a:pt x="84" y="135"/>
                      <a:pt x="84" y="134"/>
                    </a:cubicBezTo>
                    <a:cubicBezTo>
                      <a:pt x="85" y="134"/>
                      <a:pt x="89" y="134"/>
                      <a:pt x="89" y="135"/>
                    </a:cubicBezTo>
                    <a:cubicBezTo>
                      <a:pt x="90" y="136"/>
                      <a:pt x="89" y="139"/>
                      <a:pt x="89" y="140"/>
                    </a:cubicBezTo>
                    <a:cubicBezTo>
                      <a:pt x="88" y="140"/>
                      <a:pt x="86" y="140"/>
                      <a:pt x="84" y="139"/>
                    </a:cubicBezTo>
                    <a:moveTo>
                      <a:pt x="94" y="141"/>
                    </a:moveTo>
                    <a:cubicBezTo>
                      <a:pt x="94" y="140"/>
                      <a:pt x="94" y="138"/>
                      <a:pt x="94" y="136"/>
                    </a:cubicBezTo>
                    <a:cubicBezTo>
                      <a:pt x="95" y="136"/>
                      <a:pt x="99" y="136"/>
                      <a:pt x="99" y="137"/>
                    </a:cubicBezTo>
                    <a:cubicBezTo>
                      <a:pt x="100" y="138"/>
                      <a:pt x="99" y="141"/>
                      <a:pt x="99" y="143"/>
                    </a:cubicBezTo>
                    <a:cubicBezTo>
                      <a:pt x="98" y="142"/>
                      <a:pt x="96" y="142"/>
                      <a:pt x="94" y="141"/>
                    </a:cubicBezTo>
                    <a:moveTo>
                      <a:pt x="24" y="90"/>
                    </a:moveTo>
                    <a:cubicBezTo>
                      <a:pt x="23" y="85"/>
                      <a:pt x="22" y="80"/>
                      <a:pt x="21" y="75"/>
                    </a:cubicBezTo>
                    <a:cubicBezTo>
                      <a:pt x="23" y="77"/>
                      <a:pt x="24" y="78"/>
                      <a:pt x="26" y="80"/>
                    </a:cubicBezTo>
                    <a:cubicBezTo>
                      <a:pt x="27" y="79"/>
                      <a:pt x="28" y="78"/>
                      <a:pt x="28" y="77"/>
                    </a:cubicBezTo>
                    <a:cubicBezTo>
                      <a:pt x="29" y="78"/>
                      <a:pt x="30" y="79"/>
                      <a:pt x="32" y="80"/>
                    </a:cubicBezTo>
                    <a:cubicBezTo>
                      <a:pt x="33" y="81"/>
                      <a:pt x="32" y="81"/>
                      <a:pt x="31" y="83"/>
                    </a:cubicBezTo>
                    <a:cubicBezTo>
                      <a:pt x="30" y="85"/>
                      <a:pt x="35" y="87"/>
                      <a:pt x="36" y="89"/>
                    </a:cubicBezTo>
                    <a:cubicBezTo>
                      <a:pt x="32" y="89"/>
                      <a:pt x="28" y="90"/>
                      <a:pt x="24" y="90"/>
                    </a:cubicBezTo>
                    <a:moveTo>
                      <a:pt x="35" y="77"/>
                    </a:moveTo>
                    <a:cubicBezTo>
                      <a:pt x="34" y="75"/>
                      <a:pt x="32" y="74"/>
                      <a:pt x="31" y="73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5" y="70"/>
                      <a:pt x="36" y="71"/>
                      <a:pt x="38" y="72"/>
                    </a:cubicBezTo>
                    <a:cubicBezTo>
                      <a:pt x="38" y="73"/>
                      <a:pt x="35" y="76"/>
                      <a:pt x="35" y="77"/>
                    </a:cubicBezTo>
                    <a:moveTo>
                      <a:pt x="40" y="68"/>
                    </a:moveTo>
                    <a:cubicBezTo>
                      <a:pt x="39" y="67"/>
                      <a:pt x="37" y="66"/>
                      <a:pt x="36" y="65"/>
                    </a:cubicBezTo>
                    <a:cubicBezTo>
                      <a:pt x="36" y="64"/>
                      <a:pt x="38" y="61"/>
                      <a:pt x="38" y="60"/>
                    </a:cubicBezTo>
                    <a:cubicBezTo>
                      <a:pt x="40" y="62"/>
                      <a:pt x="41" y="63"/>
                      <a:pt x="43" y="64"/>
                    </a:cubicBezTo>
                    <a:cubicBezTo>
                      <a:pt x="43" y="64"/>
                      <a:pt x="41" y="68"/>
                      <a:pt x="40" y="68"/>
                    </a:cubicBezTo>
                    <a:moveTo>
                      <a:pt x="45" y="60"/>
                    </a:moveTo>
                    <a:cubicBezTo>
                      <a:pt x="44" y="59"/>
                      <a:pt x="42" y="58"/>
                      <a:pt x="41" y="56"/>
                    </a:cubicBezTo>
                    <a:cubicBezTo>
                      <a:pt x="41" y="56"/>
                      <a:pt x="43" y="53"/>
                      <a:pt x="43" y="52"/>
                    </a:cubicBezTo>
                    <a:cubicBezTo>
                      <a:pt x="45" y="53"/>
                      <a:pt x="46" y="55"/>
                      <a:pt x="48" y="56"/>
                    </a:cubicBezTo>
                    <a:cubicBezTo>
                      <a:pt x="45" y="60"/>
                      <a:pt x="45" y="60"/>
                      <a:pt x="45" y="60"/>
                    </a:cubicBezTo>
                    <a:moveTo>
                      <a:pt x="50" y="52"/>
                    </a:moveTo>
                    <a:cubicBezTo>
                      <a:pt x="49" y="51"/>
                      <a:pt x="47" y="49"/>
                      <a:pt x="46" y="48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5"/>
                      <a:pt x="51" y="46"/>
                      <a:pt x="53" y="48"/>
                    </a:cubicBezTo>
                    <a:cubicBezTo>
                      <a:pt x="53" y="48"/>
                      <a:pt x="50" y="51"/>
                      <a:pt x="50" y="52"/>
                    </a:cubicBezTo>
                    <a:moveTo>
                      <a:pt x="59" y="88"/>
                    </a:moveTo>
                    <a:cubicBezTo>
                      <a:pt x="59" y="77"/>
                      <a:pt x="63" y="65"/>
                      <a:pt x="75" y="64"/>
                    </a:cubicBezTo>
                    <a:cubicBezTo>
                      <a:pt x="86" y="63"/>
                      <a:pt x="95" y="74"/>
                      <a:pt x="100" y="82"/>
                    </a:cubicBezTo>
                    <a:cubicBezTo>
                      <a:pt x="94" y="78"/>
                      <a:pt x="87" y="75"/>
                      <a:pt x="80" y="75"/>
                    </a:cubicBezTo>
                    <a:cubicBezTo>
                      <a:pt x="71" y="76"/>
                      <a:pt x="63" y="80"/>
                      <a:pt x="59" y="88"/>
                    </a:cubicBezTo>
                    <a:moveTo>
                      <a:pt x="59" y="15"/>
                    </a:moveTo>
                    <a:cubicBezTo>
                      <a:pt x="61" y="19"/>
                      <a:pt x="63" y="22"/>
                      <a:pt x="65" y="26"/>
                    </a:cubicBezTo>
                    <a:cubicBezTo>
                      <a:pt x="67" y="28"/>
                      <a:pt x="68" y="30"/>
                      <a:pt x="69" y="31"/>
                    </a:cubicBezTo>
                    <a:cubicBezTo>
                      <a:pt x="69" y="32"/>
                      <a:pt x="71" y="36"/>
                      <a:pt x="72" y="36"/>
                    </a:cubicBezTo>
                    <a:cubicBezTo>
                      <a:pt x="76" y="37"/>
                      <a:pt x="80" y="38"/>
                      <a:pt x="84" y="39"/>
                    </a:cubicBezTo>
                    <a:cubicBezTo>
                      <a:pt x="85" y="39"/>
                      <a:pt x="95" y="43"/>
                      <a:pt x="95" y="42"/>
                    </a:cubicBezTo>
                    <a:cubicBezTo>
                      <a:pt x="98" y="39"/>
                      <a:pt x="100" y="35"/>
                      <a:pt x="103" y="32"/>
                    </a:cubicBezTo>
                    <a:cubicBezTo>
                      <a:pt x="104" y="31"/>
                      <a:pt x="106" y="29"/>
                      <a:pt x="107" y="27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2" y="18"/>
                      <a:pt x="100" y="14"/>
                      <a:pt x="98" y="11"/>
                    </a:cubicBezTo>
                    <a:cubicBezTo>
                      <a:pt x="98" y="10"/>
                      <a:pt x="96" y="6"/>
                      <a:pt x="95" y="6"/>
                    </a:cubicBezTo>
                    <a:cubicBezTo>
                      <a:pt x="93" y="6"/>
                      <a:pt x="91" y="5"/>
                      <a:pt x="88" y="5"/>
                    </a:cubicBezTo>
                    <a:cubicBezTo>
                      <a:pt x="86" y="4"/>
                      <a:pt x="83" y="3"/>
                      <a:pt x="80" y="3"/>
                    </a:cubicBezTo>
                    <a:cubicBezTo>
                      <a:pt x="79" y="2"/>
                      <a:pt x="72" y="0"/>
                      <a:pt x="71" y="1"/>
                    </a:cubicBezTo>
                    <a:cubicBezTo>
                      <a:pt x="67" y="6"/>
                      <a:pt x="63" y="10"/>
                      <a:pt x="59" y="15"/>
                    </a:cubicBezTo>
                    <a:moveTo>
                      <a:pt x="0" y="109"/>
                    </a:moveTo>
                    <a:cubicBezTo>
                      <a:pt x="2" y="112"/>
                      <a:pt x="4" y="116"/>
                      <a:pt x="6" y="119"/>
                    </a:cubicBezTo>
                    <a:cubicBezTo>
                      <a:pt x="7" y="121"/>
                      <a:pt x="8" y="123"/>
                      <a:pt x="9" y="125"/>
                    </a:cubicBezTo>
                    <a:cubicBezTo>
                      <a:pt x="9" y="126"/>
                      <a:pt x="11" y="129"/>
                      <a:pt x="12" y="129"/>
                    </a:cubicBezTo>
                    <a:cubicBezTo>
                      <a:pt x="16" y="130"/>
                      <a:pt x="20" y="131"/>
                      <a:pt x="24" y="132"/>
                    </a:cubicBezTo>
                    <a:cubicBezTo>
                      <a:pt x="25" y="133"/>
                      <a:pt x="35" y="136"/>
                      <a:pt x="36" y="135"/>
                    </a:cubicBezTo>
                    <a:cubicBezTo>
                      <a:pt x="38" y="132"/>
                      <a:pt x="40" y="129"/>
                      <a:pt x="43" y="126"/>
                    </a:cubicBezTo>
                    <a:cubicBezTo>
                      <a:pt x="44" y="124"/>
                      <a:pt x="46" y="122"/>
                      <a:pt x="47" y="121"/>
                    </a:cubicBezTo>
                    <a:cubicBezTo>
                      <a:pt x="48" y="120"/>
                      <a:pt x="45" y="116"/>
                      <a:pt x="44" y="115"/>
                    </a:cubicBezTo>
                    <a:cubicBezTo>
                      <a:pt x="42" y="112"/>
                      <a:pt x="40" y="108"/>
                      <a:pt x="38" y="104"/>
                    </a:cubicBezTo>
                    <a:cubicBezTo>
                      <a:pt x="38" y="104"/>
                      <a:pt x="36" y="100"/>
                      <a:pt x="35" y="100"/>
                    </a:cubicBezTo>
                    <a:cubicBezTo>
                      <a:pt x="33" y="99"/>
                      <a:pt x="31" y="99"/>
                      <a:pt x="28" y="98"/>
                    </a:cubicBezTo>
                    <a:cubicBezTo>
                      <a:pt x="26" y="97"/>
                      <a:pt x="23" y="97"/>
                      <a:pt x="21" y="96"/>
                    </a:cubicBezTo>
                    <a:cubicBezTo>
                      <a:pt x="19" y="96"/>
                      <a:pt x="12" y="93"/>
                      <a:pt x="11" y="94"/>
                    </a:cubicBezTo>
                    <a:cubicBezTo>
                      <a:pt x="7" y="99"/>
                      <a:pt x="3" y="104"/>
                      <a:pt x="0" y="109"/>
                    </a:cubicBezTo>
                    <a:moveTo>
                      <a:pt x="71" y="101"/>
                    </a:moveTo>
                    <a:cubicBezTo>
                      <a:pt x="70" y="94"/>
                      <a:pt x="73" y="87"/>
                      <a:pt x="81" y="85"/>
                    </a:cubicBezTo>
                    <a:cubicBezTo>
                      <a:pt x="88" y="84"/>
                      <a:pt x="94" y="92"/>
                      <a:pt x="97" y="97"/>
                    </a:cubicBezTo>
                    <a:cubicBezTo>
                      <a:pt x="88" y="91"/>
                      <a:pt x="77" y="91"/>
                      <a:pt x="71" y="101"/>
                    </a:cubicBezTo>
                  </a:path>
                </a:pathLst>
              </a:custGeom>
              <a:solidFill>
                <a:srgbClr val="0B3C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2" name="Freeform 227"/>
              <p:cNvSpPr>
                <a:spLocks noChangeAspect="1" noEditPoints="1"/>
              </p:cNvSpPr>
              <p:nvPr/>
            </p:nvSpPr>
            <p:spPr bwMode="auto">
              <a:xfrm>
                <a:off x="3141" y="1361"/>
                <a:ext cx="337" cy="333"/>
              </a:xfrm>
              <a:custGeom>
                <a:avLst/>
                <a:gdLst>
                  <a:gd name="T0" fmla="*/ 811008 w 168"/>
                  <a:gd name="T1" fmla="*/ 950272 h 166"/>
                  <a:gd name="T2" fmla="*/ 1032192 w 168"/>
                  <a:gd name="T3" fmla="*/ 1220608 h 166"/>
                  <a:gd name="T4" fmla="*/ 1179648 w 168"/>
                  <a:gd name="T5" fmla="*/ 1327104 h 166"/>
                  <a:gd name="T6" fmla="*/ 1376256 w 168"/>
                  <a:gd name="T7" fmla="*/ 1228800 h 166"/>
                  <a:gd name="T8" fmla="*/ 1277952 w 168"/>
                  <a:gd name="T9" fmla="*/ 1056768 h 166"/>
                  <a:gd name="T10" fmla="*/ 1081344 w 168"/>
                  <a:gd name="T11" fmla="*/ 1015808 h 166"/>
                  <a:gd name="T12" fmla="*/ 425984 w 168"/>
                  <a:gd name="T13" fmla="*/ 335872 h 166"/>
                  <a:gd name="T14" fmla="*/ 401408 w 168"/>
                  <a:gd name="T15" fmla="*/ 270336 h 166"/>
                  <a:gd name="T16" fmla="*/ 475136 w 168"/>
                  <a:gd name="T17" fmla="*/ 335872 h 166"/>
                  <a:gd name="T18" fmla="*/ 827392 w 168"/>
                  <a:gd name="T19" fmla="*/ 450560 h 166"/>
                  <a:gd name="T20" fmla="*/ 933888 w 168"/>
                  <a:gd name="T21" fmla="*/ 458752 h 166"/>
                  <a:gd name="T22" fmla="*/ 851968 w 168"/>
                  <a:gd name="T23" fmla="*/ 344064 h 166"/>
                  <a:gd name="T24" fmla="*/ 1130496 w 168"/>
                  <a:gd name="T25" fmla="*/ 876544 h 166"/>
                  <a:gd name="T26" fmla="*/ 1097728 w 168"/>
                  <a:gd name="T27" fmla="*/ 892928 h 166"/>
                  <a:gd name="T28" fmla="*/ 1056768 w 168"/>
                  <a:gd name="T29" fmla="*/ 819200 h 166"/>
                  <a:gd name="T30" fmla="*/ 1040384 w 168"/>
                  <a:gd name="T31" fmla="*/ 778240 h 166"/>
                  <a:gd name="T32" fmla="*/ 1056768 w 168"/>
                  <a:gd name="T33" fmla="*/ 720896 h 166"/>
                  <a:gd name="T34" fmla="*/ 1024000 w 168"/>
                  <a:gd name="T35" fmla="*/ 729088 h 166"/>
                  <a:gd name="T36" fmla="*/ 991232 w 168"/>
                  <a:gd name="T37" fmla="*/ 589824 h 166"/>
                  <a:gd name="T38" fmla="*/ 933888 w 168"/>
                  <a:gd name="T39" fmla="*/ 557056 h 166"/>
                  <a:gd name="T40" fmla="*/ 917504 w 168"/>
                  <a:gd name="T41" fmla="*/ 516096 h 166"/>
                  <a:gd name="T42" fmla="*/ 892928 w 168"/>
                  <a:gd name="T43" fmla="*/ 1261568 h 166"/>
                  <a:gd name="T44" fmla="*/ 860160 w 168"/>
                  <a:gd name="T45" fmla="*/ 1138688 h 166"/>
                  <a:gd name="T46" fmla="*/ 974848 w 168"/>
                  <a:gd name="T47" fmla="*/ 1187840 h 166"/>
                  <a:gd name="T48" fmla="*/ 466944 w 168"/>
                  <a:gd name="T49" fmla="*/ 1048576 h 166"/>
                  <a:gd name="T50" fmla="*/ 458752 w 168"/>
                  <a:gd name="T51" fmla="*/ 1089536 h 166"/>
                  <a:gd name="T52" fmla="*/ 532480 w 168"/>
                  <a:gd name="T53" fmla="*/ 1105920 h 166"/>
                  <a:gd name="T54" fmla="*/ 573440 w 168"/>
                  <a:gd name="T55" fmla="*/ 1114112 h 166"/>
                  <a:gd name="T56" fmla="*/ 614400 w 168"/>
                  <a:gd name="T57" fmla="*/ 1081344 h 166"/>
                  <a:gd name="T58" fmla="*/ 614400 w 168"/>
                  <a:gd name="T59" fmla="*/ 1122304 h 166"/>
                  <a:gd name="T60" fmla="*/ 737280 w 168"/>
                  <a:gd name="T61" fmla="*/ 1105920 h 166"/>
                  <a:gd name="T62" fmla="*/ 778240 w 168"/>
                  <a:gd name="T63" fmla="*/ 1163264 h 166"/>
                  <a:gd name="T64" fmla="*/ 819200 w 168"/>
                  <a:gd name="T65" fmla="*/ 1171456 h 166"/>
                  <a:gd name="T66" fmla="*/ 172032 w 168"/>
                  <a:gd name="T67" fmla="*/ 622592 h 166"/>
                  <a:gd name="T68" fmla="*/ 262144 w 168"/>
                  <a:gd name="T69" fmla="*/ 655360 h 166"/>
                  <a:gd name="T70" fmla="*/ 196608 w 168"/>
                  <a:gd name="T71" fmla="*/ 745472 h 166"/>
                  <a:gd name="T72" fmla="*/ 278528 w 168"/>
                  <a:gd name="T73" fmla="*/ 565248 h 166"/>
                  <a:gd name="T74" fmla="*/ 335872 w 168"/>
                  <a:gd name="T75" fmla="*/ 565248 h 166"/>
                  <a:gd name="T76" fmla="*/ 352256 w 168"/>
                  <a:gd name="T77" fmla="*/ 532480 h 166"/>
                  <a:gd name="T78" fmla="*/ 335872 w 168"/>
                  <a:gd name="T79" fmla="*/ 466944 h 166"/>
                  <a:gd name="T80" fmla="*/ 376832 w 168"/>
                  <a:gd name="T81" fmla="*/ 499712 h 166"/>
                  <a:gd name="T82" fmla="*/ 401408 w 168"/>
                  <a:gd name="T83" fmla="*/ 360448 h 166"/>
                  <a:gd name="T84" fmla="*/ 491520 w 168"/>
                  <a:gd name="T85" fmla="*/ 720896 h 166"/>
                  <a:gd name="T86" fmla="*/ 655360 w 168"/>
                  <a:gd name="T87" fmla="*/ 622592 h 166"/>
                  <a:gd name="T88" fmla="*/ 540672 w 168"/>
                  <a:gd name="T89" fmla="*/ 212992 h 166"/>
                  <a:gd name="T90" fmla="*/ 688128 w 168"/>
                  <a:gd name="T91" fmla="*/ 319488 h 166"/>
                  <a:gd name="T92" fmla="*/ 884736 w 168"/>
                  <a:gd name="T93" fmla="*/ 229376 h 166"/>
                  <a:gd name="T94" fmla="*/ 786432 w 168"/>
                  <a:gd name="T95" fmla="*/ 57344 h 166"/>
                  <a:gd name="T96" fmla="*/ 589824 w 168"/>
                  <a:gd name="T97" fmla="*/ 8192 h 166"/>
                  <a:gd name="T98" fmla="*/ 49152 w 168"/>
                  <a:gd name="T99" fmla="*/ 983040 h 166"/>
                  <a:gd name="T100" fmla="*/ 196608 w 168"/>
                  <a:gd name="T101" fmla="*/ 1089536 h 166"/>
                  <a:gd name="T102" fmla="*/ 393216 w 168"/>
                  <a:gd name="T103" fmla="*/ 991232 h 166"/>
                  <a:gd name="T104" fmla="*/ 294912 w 168"/>
                  <a:gd name="T105" fmla="*/ 819200 h 166"/>
                  <a:gd name="T106" fmla="*/ 98304 w 168"/>
                  <a:gd name="T107" fmla="*/ 778240 h 166"/>
                  <a:gd name="T108" fmla="*/ 663552 w 168"/>
                  <a:gd name="T109" fmla="*/ 704512 h 16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68"/>
                  <a:gd name="T166" fmla="*/ 0 h 166"/>
                  <a:gd name="T167" fmla="*/ 168 w 168"/>
                  <a:gd name="T168" fmla="*/ 166 h 16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68" h="166">
                    <a:moveTo>
                      <a:pt x="81" y="119"/>
                    </a:moveTo>
                    <a:cubicBezTo>
                      <a:pt x="80" y="114"/>
                      <a:pt x="83" y="107"/>
                      <a:pt x="88" y="108"/>
                    </a:cubicBezTo>
                    <a:cubicBezTo>
                      <a:pt x="93" y="108"/>
                      <a:pt x="97" y="112"/>
                      <a:pt x="99" y="116"/>
                    </a:cubicBezTo>
                    <a:cubicBezTo>
                      <a:pt x="94" y="112"/>
                      <a:pt x="84" y="111"/>
                      <a:pt x="81" y="119"/>
                    </a:cubicBezTo>
                    <a:moveTo>
                      <a:pt x="120" y="139"/>
                    </a:moveTo>
                    <a:cubicBezTo>
                      <a:pt x="122" y="142"/>
                      <a:pt x="124" y="145"/>
                      <a:pt x="126" y="149"/>
                    </a:cubicBezTo>
                    <a:cubicBezTo>
                      <a:pt x="127" y="151"/>
                      <a:pt x="128" y="153"/>
                      <a:pt x="129" y="155"/>
                    </a:cubicBezTo>
                    <a:cubicBezTo>
                      <a:pt x="130" y="156"/>
                      <a:pt x="131" y="159"/>
                      <a:pt x="132" y="159"/>
                    </a:cubicBezTo>
                    <a:cubicBezTo>
                      <a:pt x="136" y="160"/>
                      <a:pt x="140" y="161"/>
                      <a:pt x="144" y="162"/>
                    </a:cubicBezTo>
                    <a:cubicBezTo>
                      <a:pt x="146" y="163"/>
                      <a:pt x="155" y="166"/>
                      <a:pt x="156" y="165"/>
                    </a:cubicBezTo>
                    <a:cubicBezTo>
                      <a:pt x="159" y="162"/>
                      <a:pt x="161" y="159"/>
                      <a:pt x="164" y="155"/>
                    </a:cubicBezTo>
                    <a:cubicBezTo>
                      <a:pt x="164" y="154"/>
                      <a:pt x="168" y="152"/>
                      <a:pt x="168" y="150"/>
                    </a:cubicBezTo>
                    <a:cubicBezTo>
                      <a:pt x="168" y="149"/>
                      <a:pt x="165" y="146"/>
                      <a:pt x="164" y="144"/>
                    </a:cubicBezTo>
                    <a:cubicBezTo>
                      <a:pt x="162" y="141"/>
                      <a:pt x="160" y="137"/>
                      <a:pt x="158" y="133"/>
                    </a:cubicBezTo>
                    <a:cubicBezTo>
                      <a:pt x="158" y="133"/>
                      <a:pt x="157" y="130"/>
                      <a:pt x="156" y="129"/>
                    </a:cubicBezTo>
                    <a:cubicBezTo>
                      <a:pt x="153" y="129"/>
                      <a:pt x="151" y="128"/>
                      <a:pt x="148" y="128"/>
                    </a:cubicBezTo>
                    <a:cubicBezTo>
                      <a:pt x="146" y="127"/>
                      <a:pt x="143" y="126"/>
                      <a:pt x="141" y="126"/>
                    </a:cubicBezTo>
                    <a:cubicBezTo>
                      <a:pt x="140" y="126"/>
                      <a:pt x="132" y="123"/>
                      <a:pt x="132" y="124"/>
                    </a:cubicBezTo>
                    <a:cubicBezTo>
                      <a:pt x="128" y="129"/>
                      <a:pt x="124" y="134"/>
                      <a:pt x="120" y="139"/>
                    </a:cubicBezTo>
                    <a:moveTo>
                      <a:pt x="56" y="44"/>
                    </a:moveTo>
                    <a:cubicBezTo>
                      <a:pt x="55" y="43"/>
                      <a:pt x="53" y="42"/>
                      <a:pt x="52" y="41"/>
                    </a:cubicBezTo>
                    <a:cubicBezTo>
                      <a:pt x="51" y="40"/>
                      <a:pt x="51" y="40"/>
                      <a:pt x="52" y="39"/>
                    </a:cubicBezTo>
                    <a:cubicBezTo>
                      <a:pt x="53" y="37"/>
                      <a:pt x="54" y="37"/>
                      <a:pt x="52" y="36"/>
                    </a:cubicBezTo>
                    <a:cubicBezTo>
                      <a:pt x="51" y="35"/>
                      <a:pt x="50" y="34"/>
                      <a:pt x="49" y="33"/>
                    </a:cubicBezTo>
                    <a:cubicBezTo>
                      <a:pt x="50" y="33"/>
                      <a:pt x="61" y="31"/>
                      <a:pt x="61" y="32"/>
                    </a:cubicBezTo>
                    <a:cubicBezTo>
                      <a:pt x="62" y="36"/>
                      <a:pt x="63" y="41"/>
                      <a:pt x="64" y="46"/>
                    </a:cubicBezTo>
                    <a:cubicBezTo>
                      <a:pt x="62" y="44"/>
                      <a:pt x="60" y="42"/>
                      <a:pt x="58" y="41"/>
                    </a:cubicBezTo>
                    <a:cubicBezTo>
                      <a:pt x="57" y="42"/>
                      <a:pt x="56" y="43"/>
                      <a:pt x="56" y="44"/>
                    </a:cubicBezTo>
                    <a:moveTo>
                      <a:pt x="104" y="42"/>
                    </a:moveTo>
                    <a:cubicBezTo>
                      <a:pt x="103" y="46"/>
                      <a:pt x="102" y="51"/>
                      <a:pt x="101" y="55"/>
                    </a:cubicBezTo>
                    <a:cubicBezTo>
                      <a:pt x="102" y="55"/>
                      <a:pt x="107" y="52"/>
                      <a:pt x="108" y="53"/>
                    </a:cubicBezTo>
                    <a:cubicBezTo>
                      <a:pt x="108" y="54"/>
                      <a:pt x="109" y="57"/>
                      <a:pt x="110" y="57"/>
                    </a:cubicBezTo>
                    <a:cubicBezTo>
                      <a:pt x="111" y="57"/>
                      <a:pt x="112" y="56"/>
                      <a:pt x="114" y="56"/>
                    </a:cubicBezTo>
                    <a:cubicBezTo>
                      <a:pt x="113" y="54"/>
                      <a:pt x="112" y="53"/>
                      <a:pt x="112" y="51"/>
                    </a:cubicBezTo>
                    <a:cubicBezTo>
                      <a:pt x="113" y="51"/>
                      <a:pt x="115" y="50"/>
                      <a:pt x="116" y="49"/>
                    </a:cubicBezTo>
                    <a:cubicBezTo>
                      <a:pt x="112" y="47"/>
                      <a:pt x="108" y="44"/>
                      <a:pt x="104" y="42"/>
                    </a:cubicBezTo>
                    <a:moveTo>
                      <a:pt x="141" y="119"/>
                    </a:moveTo>
                    <a:cubicBezTo>
                      <a:pt x="142" y="115"/>
                      <a:pt x="143" y="110"/>
                      <a:pt x="144" y="106"/>
                    </a:cubicBezTo>
                    <a:cubicBezTo>
                      <a:pt x="142" y="106"/>
                      <a:pt x="139" y="109"/>
                      <a:pt x="138" y="107"/>
                    </a:cubicBezTo>
                    <a:cubicBezTo>
                      <a:pt x="137" y="106"/>
                      <a:pt x="137" y="104"/>
                      <a:pt x="136" y="104"/>
                    </a:cubicBezTo>
                    <a:cubicBezTo>
                      <a:pt x="135" y="104"/>
                      <a:pt x="133" y="105"/>
                      <a:pt x="132" y="106"/>
                    </a:cubicBezTo>
                    <a:cubicBezTo>
                      <a:pt x="133" y="107"/>
                      <a:pt x="133" y="108"/>
                      <a:pt x="134" y="109"/>
                    </a:cubicBezTo>
                    <a:cubicBezTo>
                      <a:pt x="132" y="110"/>
                      <a:pt x="130" y="111"/>
                      <a:pt x="128" y="111"/>
                    </a:cubicBezTo>
                    <a:cubicBezTo>
                      <a:pt x="132" y="114"/>
                      <a:pt x="137" y="117"/>
                      <a:pt x="141" y="119"/>
                    </a:cubicBezTo>
                    <a:moveTo>
                      <a:pt x="129" y="100"/>
                    </a:moveTo>
                    <a:cubicBezTo>
                      <a:pt x="131" y="100"/>
                      <a:pt x="132" y="99"/>
                      <a:pt x="134" y="99"/>
                    </a:cubicBezTo>
                    <a:cubicBezTo>
                      <a:pt x="133" y="97"/>
                      <a:pt x="132" y="95"/>
                      <a:pt x="131" y="93"/>
                    </a:cubicBezTo>
                    <a:cubicBezTo>
                      <a:pt x="131" y="93"/>
                      <a:pt x="128" y="95"/>
                      <a:pt x="127" y="95"/>
                    </a:cubicBezTo>
                    <a:cubicBezTo>
                      <a:pt x="128" y="97"/>
                      <a:pt x="129" y="98"/>
                      <a:pt x="129" y="100"/>
                    </a:cubicBezTo>
                    <a:moveTo>
                      <a:pt x="125" y="89"/>
                    </a:moveTo>
                    <a:cubicBezTo>
                      <a:pt x="126" y="89"/>
                      <a:pt x="127" y="88"/>
                      <a:pt x="129" y="88"/>
                    </a:cubicBezTo>
                    <a:cubicBezTo>
                      <a:pt x="128" y="86"/>
                      <a:pt x="127" y="84"/>
                      <a:pt x="126" y="82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3" y="86"/>
                      <a:pt x="124" y="88"/>
                      <a:pt x="125" y="89"/>
                    </a:cubicBezTo>
                    <a:moveTo>
                      <a:pt x="120" y="79"/>
                    </a:moveTo>
                    <a:cubicBezTo>
                      <a:pt x="121" y="78"/>
                      <a:pt x="122" y="77"/>
                      <a:pt x="124" y="77"/>
                    </a:cubicBezTo>
                    <a:cubicBezTo>
                      <a:pt x="123" y="75"/>
                      <a:pt x="122" y="73"/>
                      <a:pt x="121" y="72"/>
                    </a:cubicBezTo>
                    <a:cubicBezTo>
                      <a:pt x="121" y="72"/>
                      <a:pt x="118" y="73"/>
                      <a:pt x="117" y="73"/>
                    </a:cubicBezTo>
                    <a:cubicBezTo>
                      <a:pt x="118" y="75"/>
                      <a:pt x="119" y="77"/>
                      <a:pt x="120" y="79"/>
                    </a:cubicBezTo>
                    <a:moveTo>
                      <a:pt x="114" y="68"/>
                    </a:moveTo>
                    <a:cubicBezTo>
                      <a:pt x="116" y="67"/>
                      <a:pt x="117" y="67"/>
                      <a:pt x="119" y="66"/>
                    </a:cubicBezTo>
                    <a:cubicBezTo>
                      <a:pt x="118" y="65"/>
                      <a:pt x="117" y="63"/>
                      <a:pt x="116" y="61"/>
                    </a:cubicBezTo>
                    <a:cubicBezTo>
                      <a:pt x="116" y="61"/>
                      <a:pt x="113" y="62"/>
                      <a:pt x="112" y="63"/>
                    </a:cubicBezTo>
                    <a:cubicBezTo>
                      <a:pt x="113" y="64"/>
                      <a:pt x="114" y="66"/>
                      <a:pt x="114" y="68"/>
                    </a:cubicBezTo>
                    <a:moveTo>
                      <a:pt x="119" y="145"/>
                    </a:moveTo>
                    <a:cubicBezTo>
                      <a:pt x="116" y="148"/>
                      <a:pt x="113" y="151"/>
                      <a:pt x="109" y="154"/>
                    </a:cubicBezTo>
                    <a:cubicBezTo>
                      <a:pt x="109" y="153"/>
                      <a:pt x="110" y="145"/>
                      <a:pt x="109" y="145"/>
                    </a:cubicBezTo>
                    <a:cubicBezTo>
                      <a:pt x="108" y="145"/>
                      <a:pt x="105" y="144"/>
                      <a:pt x="105" y="144"/>
                    </a:cubicBezTo>
                    <a:cubicBezTo>
                      <a:pt x="105" y="142"/>
                      <a:pt x="105" y="140"/>
                      <a:pt x="105" y="139"/>
                    </a:cubicBezTo>
                    <a:cubicBezTo>
                      <a:pt x="106" y="139"/>
                      <a:pt x="108" y="139"/>
                      <a:pt x="109" y="140"/>
                    </a:cubicBezTo>
                    <a:cubicBezTo>
                      <a:pt x="109" y="138"/>
                      <a:pt x="109" y="136"/>
                      <a:pt x="109" y="134"/>
                    </a:cubicBezTo>
                    <a:cubicBezTo>
                      <a:pt x="112" y="138"/>
                      <a:pt x="115" y="141"/>
                      <a:pt x="119" y="145"/>
                    </a:cubicBezTo>
                    <a:moveTo>
                      <a:pt x="46" y="128"/>
                    </a:moveTo>
                    <a:cubicBezTo>
                      <a:pt x="49" y="126"/>
                      <a:pt x="53" y="123"/>
                      <a:pt x="56" y="120"/>
                    </a:cubicBezTo>
                    <a:cubicBezTo>
                      <a:pt x="56" y="122"/>
                      <a:pt x="55" y="127"/>
                      <a:pt x="57" y="128"/>
                    </a:cubicBezTo>
                    <a:cubicBezTo>
                      <a:pt x="57" y="128"/>
                      <a:pt x="60" y="128"/>
                      <a:pt x="60" y="129"/>
                    </a:cubicBezTo>
                    <a:cubicBezTo>
                      <a:pt x="60" y="131"/>
                      <a:pt x="60" y="132"/>
                      <a:pt x="60" y="134"/>
                    </a:cubicBezTo>
                    <a:cubicBezTo>
                      <a:pt x="59" y="134"/>
                      <a:pt x="57" y="133"/>
                      <a:pt x="56" y="133"/>
                    </a:cubicBezTo>
                    <a:cubicBezTo>
                      <a:pt x="56" y="135"/>
                      <a:pt x="56" y="138"/>
                      <a:pt x="56" y="140"/>
                    </a:cubicBezTo>
                    <a:cubicBezTo>
                      <a:pt x="53" y="136"/>
                      <a:pt x="50" y="132"/>
                      <a:pt x="46" y="128"/>
                    </a:cubicBezTo>
                    <a:moveTo>
                      <a:pt x="65" y="135"/>
                    </a:moveTo>
                    <a:cubicBezTo>
                      <a:pt x="65" y="133"/>
                      <a:pt x="65" y="131"/>
                      <a:pt x="65" y="130"/>
                    </a:cubicBezTo>
                    <a:cubicBezTo>
                      <a:pt x="66" y="130"/>
                      <a:pt x="69" y="130"/>
                      <a:pt x="70" y="131"/>
                    </a:cubicBezTo>
                    <a:cubicBezTo>
                      <a:pt x="70" y="132"/>
                      <a:pt x="70" y="135"/>
                      <a:pt x="70" y="136"/>
                    </a:cubicBezTo>
                    <a:cubicBezTo>
                      <a:pt x="68" y="136"/>
                      <a:pt x="66" y="135"/>
                      <a:pt x="65" y="135"/>
                    </a:cubicBezTo>
                    <a:moveTo>
                      <a:pt x="75" y="137"/>
                    </a:moveTo>
                    <a:cubicBezTo>
                      <a:pt x="75" y="136"/>
                      <a:pt x="75" y="134"/>
                      <a:pt x="75" y="132"/>
                    </a:cubicBezTo>
                    <a:cubicBezTo>
                      <a:pt x="76" y="132"/>
                      <a:pt x="79" y="132"/>
                      <a:pt x="80" y="133"/>
                    </a:cubicBezTo>
                    <a:cubicBezTo>
                      <a:pt x="80" y="134"/>
                      <a:pt x="80" y="137"/>
                      <a:pt x="80" y="138"/>
                    </a:cubicBezTo>
                    <a:cubicBezTo>
                      <a:pt x="78" y="138"/>
                      <a:pt x="76" y="138"/>
                      <a:pt x="75" y="137"/>
                    </a:cubicBezTo>
                    <a:moveTo>
                      <a:pt x="85" y="140"/>
                    </a:moveTo>
                    <a:cubicBezTo>
                      <a:pt x="85" y="138"/>
                      <a:pt x="85" y="136"/>
                      <a:pt x="85" y="134"/>
                    </a:cubicBezTo>
                    <a:cubicBezTo>
                      <a:pt x="86" y="134"/>
                      <a:pt x="89" y="135"/>
                      <a:pt x="90" y="135"/>
                    </a:cubicBezTo>
                    <a:cubicBezTo>
                      <a:pt x="90" y="136"/>
                      <a:pt x="90" y="140"/>
                      <a:pt x="90" y="141"/>
                    </a:cubicBezTo>
                    <a:cubicBezTo>
                      <a:pt x="88" y="140"/>
                      <a:pt x="87" y="140"/>
                      <a:pt x="85" y="140"/>
                    </a:cubicBezTo>
                    <a:moveTo>
                      <a:pt x="95" y="142"/>
                    </a:moveTo>
                    <a:cubicBezTo>
                      <a:pt x="95" y="140"/>
                      <a:pt x="95" y="138"/>
                      <a:pt x="95" y="136"/>
                    </a:cubicBezTo>
                    <a:cubicBezTo>
                      <a:pt x="96" y="137"/>
                      <a:pt x="99" y="137"/>
                      <a:pt x="100" y="138"/>
                    </a:cubicBezTo>
                    <a:cubicBezTo>
                      <a:pt x="100" y="138"/>
                      <a:pt x="100" y="142"/>
                      <a:pt x="100" y="143"/>
                    </a:cubicBezTo>
                    <a:cubicBezTo>
                      <a:pt x="98" y="143"/>
                      <a:pt x="97" y="142"/>
                      <a:pt x="95" y="142"/>
                    </a:cubicBezTo>
                    <a:moveTo>
                      <a:pt x="24" y="91"/>
                    </a:moveTo>
                    <a:cubicBezTo>
                      <a:pt x="23" y="86"/>
                      <a:pt x="22" y="81"/>
                      <a:pt x="21" y="76"/>
                    </a:cubicBezTo>
                    <a:cubicBezTo>
                      <a:pt x="23" y="77"/>
                      <a:pt x="25" y="79"/>
                      <a:pt x="27" y="81"/>
                    </a:cubicBezTo>
                    <a:cubicBezTo>
                      <a:pt x="27" y="80"/>
                      <a:pt x="28" y="79"/>
                      <a:pt x="29" y="77"/>
                    </a:cubicBezTo>
                    <a:cubicBezTo>
                      <a:pt x="30" y="78"/>
                      <a:pt x="31" y="79"/>
                      <a:pt x="32" y="80"/>
                    </a:cubicBezTo>
                    <a:cubicBezTo>
                      <a:pt x="34" y="82"/>
                      <a:pt x="33" y="82"/>
                      <a:pt x="32" y="83"/>
                    </a:cubicBezTo>
                    <a:cubicBezTo>
                      <a:pt x="31" y="85"/>
                      <a:pt x="35" y="88"/>
                      <a:pt x="37" y="89"/>
                    </a:cubicBezTo>
                    <a:cubicBezTo>
                      <a:pt x="33" y="90"/>
                      <a:pt x="29" y="90"/>
                      <a:pt x="24" y="91"/>
                    </a:cubicBezTo>
                    <a:moveTo>
                      <a:pt x="36" y="77"/>
                    </a:moveTo>
                    <a:cubicBezTo>
                      <a:pt x="34" y="76"/>
                      <a:pt x="33" y="75"/>
                      <a:pt x="31" y="74"/>
                    </a:cubicBezTo>
                    <a:cubicBezTo>
                      <a:pt x="31" y="73"/>
                      <a:pt x="33" y="70"/>
                      <a:pt x="34" y="69"/>
                    </a:cubicBezTo>
                    <a:cubicBezTo>
                      <a:pt x="35" y="71"/>
                      <a:pt x="37" y="72"/>
                      <a:pt x="38" y="73"/>
                    </a:cubicBezTo>
                    <a:cubicBezTo>
                      <a:pt x="36" y="77"/>
                      <a:pt x="36" y="77"/>
                      <a:pt x="36" y="77"/>
                    </a:cubicBezTo>
                    <a:moveTo>
                      <a:pt x="41" y="69"/>
                    </a:moveTo>
                    <a:cubicBezTo>
                      <a:pt x="39" y="68"/>
                      <a:pt x="38" y="66"/>
                      <a:pt x="36" y="65"/>
                    </a:cubicBezTo>
                    <a:cubicBezTo>
                      <a:pt x="36" y="65"/>
                      <a:pt x="38" y="61"/>
                      <a:pt x="39" y="61"/>
                    </a:cubicBezTo>
                    <a:cubicBezTo>
                      <a:pt x="40" y="62"/>
                      <a:pt x="42" y="63"/>
                      <a:pt x="43" y="65"/>
                    </a:cubicBezTo>
                    <a:cubicBezTo>
                      <a:pt x="43" y="65"/>
                      <a:pt x="41" y="68"/>
                      <a:pt x="41" y="69"/>
                    </a:cubicBezTo>
                    <a:moveTo>
                      <a:pt x="46" y="61"/>
                    </a:moveTo>
                    <a:cubicBezTo>
                      <a:pt x="44" y="59"/>
                      <a:pt x="43" y="58"/>
                      <a:pt x="41" y="57"/>
                    </a:cubicBezTo>
                    <a:cubicBezTo>
                      <a:pt x="41" y="57"/>
                      <a:pt x="43" y="53"/>
                      <a:pt x="44" y="53"/>
                    </a:cubicBezTo>
                    <a:cubicBezTo>
                      <a:pt x="45" y="54"/>
                      <a:pt x="47" y="55"/>
                      <a:pt x="48" y="56"/>
                    </a:cubicBezTo>
                    <a:cubicBezTo>
                      <a:pt x="48" y="57"/>
                      <a:pt x="46" y="60"/>
                      <a:pt x="46" y="61"/>
                    </a:cubicBezTo>
                    <a:moveTo>
                      <a:pt x="51" y="52"/>
                    </a:moveTo>
                    <a:cubicBezTo>
                      <a:pt x="49" y="51"/>
                      <a:pt x="48" y="50"/>
                      <a:pt x="46" y="49"/>
                    </a:cubicBezTo>
                    <a:cubicBezTo>
                      <a:pt x="46" y="48"/>
                      <a:pt x="48" y="45"/>
                      <a:pt x="49" y="44"/>
                    </a:cubicBezTo>
                    <a:cubicBezTo>
                      <a:pt x="50" y="46"/>
                      <a:pt x="52" y="47"/>
                      <a:pt x="53" y="48"/>
                    </a:cubicBezTo>
                    <a:cubicBezTo>
                      <a:pt x="51" y="52"/>
                      <a:pt x="51" y="52"/>
                      <a:pt x="51" y="52"/>
                    </a:cubicBezTo>
                    <a:moveTo>
                      <a:pt x="60" y="88"/>
                    </a:moveTo>
                    <a:cubicBezTo>
                      <a:pt x="59" y="77"/>
                      <a:pt x="63" y="66"/>
                      <a:pt x="75" y="65"/>
                    </a:cubicBezTo>
                    <a:cubicBezTo>
                      <a:pt x="87" y="63"/>
                      <a:pt x="96" y="74"/>
                      <a:pt x="101" y="83"/>
                    </a:cubicBezTo>
                    <a:cubicBezTo>
                      <a:pt x="95" y="79"/>
                      <a:pt x="88" y="76"/>
                      <a:pt x="80" y="76"/>
                    </a:cubicBezTo>
                    <a:cubicBezTo>
                      <a:pt x="72" y="76"/>
                      <a:pt x="64" y="81"/>
                      <a:pt x="60" y="88"/>
                    </a:cubicBezTo>
                    <a:moveTo>
                      <a:pt x="60" y="16"/>
                    </a:moveTo>
                    <a:cubicBezTo>
                      <a:pt x="62" y="19"/>
                      <a:pt x="64" y="23"/>
                      <a:pt x="66" y="26"/>
                    </a:cubicBezTo>
                    <a:cubicBezTo>
                      <a:pt x="67" y="28"/>
                      <a:pt x="68" y="30"/>
                      <a:pt x="69" y="32"/>
                    </a:cubicBezTo>
                    <a:cubicBezTo>
                      <a:pt x="70" y="33"/>
                      <a:pt x="71" y="36"/>
                      <a:pt x="72" y="37"/>
                    </a:cubicBezTo>
                    <a:cubicBezTo>
                      <a:pt x="76" y="38"/>
                      <a:pt x="80" y="38"/>
                      <a:pt x="84" y="39"/>
                    </a:cubicBezTo>
                    <a:cubicBezTo>
                      <a:pt x="86" y="40"/>
                      <a:pt x="95" y="43"/>
                      <a:pt x="96" y="42"/>
                    </a:cubicBezTo>
                    <a:cubicBezTo>
                      <a:pt x="98" y="39"/>
                      <a:pt x="101" y="36"/>
                      <a:pt x="103" y="33"/>
                    </a:cubicBezTo>
                    <a:cubicBezTo>
                      <a:pt x="105" y="31"/>
                      <a:pt x="106" y="29"/>
                      <a:pt x="108" y="28"/>
                    </a:cubicBezTo>
                    <a:cubicBezTo>
                      <a:pt x="108" y="27"/>
                      <a:pt x="105" y="23"/>
                      <a:pt x="105" y="22"/>
                    </a:cubicBezTo>
                    <a:cubicBezTo>
                      <a:pt x="103" y="19"/>
                      <a:pt x="100" y="15"/>
                      <a:pt x="98" y="11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3" y="6"/>
                      <a:pt x="91" y="6"/>
                      <a:pt x="89" y="5"/>
                    </a:cubicBezTo>
                    <a:cubicBezTo>
                      <a:pt x="86" y="4"/>
                      <a:pt x="84" y="4"/>
                      <a:pt x="81" y="3"/>
                    </a:cubicBezTo>
                    <a:cubicBezTo>
                      <a:pt x="80" y="3"/>
                      <a:pt x="72" y="0"/>
                      <a:pt x="72" y="1"/>
                    </a:cubicBezTo>
                    <a:cubicBezTo>
                      <a:pt x="68" y="6"/>
                      <a:pt x="64" y="11"/>
                      <a:pt x="60" y="16"/>
                    </a:cubicBezTo>
                    <a:moveTo>
                      <a:pt x="0" y="109"/>
                    </a:moveTo>
                    <a:cubicBezTo>
                      <a:pt x="2" y="113"/>
                      <a:pt x="4" y="116"/>
                      <a:pt x="6" y="120"/>
                    </a:cubicBezTo>
                    <a:cubicBezTo>
                      <a:pt x="7" y="121"/>
                      <a:pt x="8" y="123"/>
                      <a:pt x="9" y="125"/>
                    </a:cubicBezTo>
                    <a:cubicBezTo>
                      <a:pt x="10" y="126"/>
                      <a:pt x="11" y="130"/>
                      <a:pt x="12" y="130"/>
                    </a:cubicBezTo>
                    <a:cubicBezTo>
                      <a:pt x="16" y="131"/>
                      <a:pt x="20" y="132"/>
                      <a:pt x="24" y="133"/>
                    </a:cubicBezTo>
                    <a:cubicBezTo>
                      <a:pt x="26" y="133"/>
                      <a:pt x="35" y="137"/>
                      <a:pt x="36" y="135"/>
                    </a:cubicBezTo>
                    <a:cubicBezTo>
                      <a:pt x="38" y="132"/>
                      <a:pt x="41" y="129"/>
                      <a:pt x="43" y="126"/>
                    </a:cubicBezTo>
                    <a:cubicBezTo>
                      <a:pt x="45" y="124"/>
                      <a:pt x="46" y="123"/>
                      <a:pt x="48" y="12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3" y="112"/>
                      <a:pt x="41" y="108"/>
                      <a:pt x="38" y="105"/>
                    </a:cubicBezTo>
                    <a:cubicBezTo>
                      <a:pt x="38" y="104"/>
                      <a:pt x="37" y="100"/>
                      <a:pt x="36" y="100"/>
                    </a:cubicBezTo>
                    <a:cubicBezTo>
                      <a:pt x="34" y="100"/>
                      <a:pt x="31" y="99"/>
                      <a:pt x="29" y="98"/>
                    </a:cubicBezTo>
                    <a:cubicBezTo>
                      <a:pt x="26" y="98"/>
                      <a:pt x="24" y="97"/>
                      <a:pt x="21" y="97"/>
                    </a:cubicBezTo>
                    <a:cubicBezTo>
                      <a:pt x="20" y="96"/>
                      <a:pt x="13" y="94"/>
                      <a:pt x="12" y="95"/>
                    </a:cubicBezTo>
                    <a:cubicBezTo>
                      <a:pt x="8" y="99"/>
                      <a:pt x="4" y="104"/>
                      <a:pt x="0" y="109"/>
                    </a:cubicBezTo>
                    <a:moveTo>
                      <a:pt x="71" y="101"/>
                    </a:moveTo>
                    <a:cubicBezTo>
                      <a:pt x="71" y="94"/>
                      <a:pt x="74" y="87"/>
                      <a:pt x="81" y="86"/>
                    </a:cubicBezTo>
                    <a:cubicBezTo>
                      <a:pt x="88" y="85"/>
                      <a:pt x="95" y="92"/>
                      <a:pt x="98" y="98"/>
                    </a:cubicBezTo>
                    <a:cubicBezTo>
                      <a:pt x="89" y="92"/>
                      <a:pt x="78" y="91"/>
                      <a:pt x="71" y="10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80" name="Rectangle 230"/>
            <p:cNvSpPr>
              <a:spLocks noChangeArrowheads="1"/>
            </p:cNvSpPr>
            <p:nvPr/>
          </p:nvSpPr>
          <p:spPr bwMode="auto">
            <a:xfrm>
              <a:off x="4155828" y="3825875"/>
              <a:ext cx="7057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1100" kern="0" dirty="0">
                  <a:solidFill>
                    <a:srgbClr val="000000"/>
                  </a:solidFill>
                  <a:ea typeface="MS PGothic" pitchFamily="34" charset="-128"/>
                </a:rPr>
                <a:t>A10/A11</a:t>
              </a:r>
            </a:p>
          </p:txBody>
        </p:sp>
        <p:grpSp>
          <p:nvGrpSpPr>
            <p:cNvPr id="14" name="Group 35"/>
            <p:cNvGrpSpPr>
              <a:grpSpLocks noChangeAspect="1"/>
            </p:cNvGrpSpPr>
            <p:nvPr/>
          </p:nvGrpSpPr>
          <p:grpSpPr bwMode="auto">
            <a:xfrm>
              <a:off x="1346764" y="3546908"/>
              <a:ext cx="639813" cy="538020"/>
              <a:chOff x="2227" y="1314"/>
              <a:chExt cx="455" cy="563"/>
            </a:xfrm>
          </p:grpSpPr>
          <p:sp>
            <p:nvSpPr>
              <p:cNvPr id="2167" name="Freeform 36"/>
              <p:cNvSpPr>
                <a:spLocks noChangeAspect="1"/>
              </p:cNvSpPr>
              <p:nvPr/>
            </p:nvSpPr>
            <p:spPr bwMode="auto">
              <a:xfrm>
                <a:off x="2487" y="1738"/>
                <a:ext cx="130" cy="16"/>
              </a:xfrm>
              <a:custGeom>
                <a:avLst/>
                <a:gdLst>
                  <a:gd name="T0" fmla="*/ 130 w 130"/>
                  <a:gd name="T1" fmla="*/ 16 h 16"/>
                  <a:gd name="T2" fmla="*/ 0 w 130"/>
                  <a:gd name="T3" fmla="*/ 16 h 16"/>
                  <a:gd name="T4" fmla="*/ 0 w 130"/>
                  <a:gd name="T5" fmla="*/ 0 h 16"/>
                  <a:gd name="T6" fmla="*/ 130 w 130"/>
                  <a:gd name="T7" fmla="*/ 0 h 16"/>
                  <a:gd name="T8" fmla="*/ 130 w 130"/>
                  <a:gd name="T9" fmla="*/ 16 h 16"/>
                  <a:gd name="T10" fmla="*/ 130 w 130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6"/>
                  <a:gd name="T20" fmla="*/ 130 w 130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6">
                    <a:moveTo>
                      <a:pt x="13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6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8" name="Freeform 37"/>
              <p:cNvSpPr>
                <a:spLocks noChangeAspect="1"/>
              </p:cNvSpPr>
              <p:nvPr/>
            </p:nvSpPr>
            <p:spPr bwMode="auto">
              <a:xfrm>
                <a:off x="2617" y="1682"/>
                <a:ext cx="65" cy="72"/>
              </a:xfrm>
              <a:custGeom>
                <a:avLst/>
                <a:gdLst>
                  <a:gd name="T0" fmla="*/ 0 w 65"/>
                  <a:gd name="T1" fmla="*/ 72 h 72"/>
                  <a:gd name="T2" fmla="*/ 65 w 65"/>
                  <a:gd name="T3" fmla="*/ 16 h 72"/>
                  <a:gd name="T4" fmla="*/ 65 w 65"/>
                  <a:gd name="T5" fmla="*/ 0 h 72"/>
                  <a:gd name="T6" fmla="*/ 0 w 65"/>
                  <a:gd name="T7" fmla="*/ 56 h 72"/>
                  <a:gd name="T8" fmla="*/ 0 w 65"/>
                  <a:gd name="T9" fmla="*/ 72 h 72"/>
                  <a:gd name="T10" fmla="*/ 0 w 65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72"/>
                  <a:gd name="T20" fmla="*/ 65 w 65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72">
                    <a:moveTo>
                      <a:pt x="0" y="72"/>
                    </a:moveTo>
                    <a:lnTo>
                      <a:pt x="65" y="16"/>
                    </a:lnTo>
                    <a:lnTo>
                      <a:pt x="65" y="0"/>
                    </a:lnTo>
                    <a:lnTo>
                      <a:pt x="0" y="56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9" name="Freeform 38"/>
              <p:cNvSpPr>
                <a:spLocks noChangeAspect="1"/>
              </p:cNvSpPr>
              <p:nvPr/>
            </p:nvSpPr>
            <p:spPr bwMode="auto">
              <a:xfrm>
                <a:off x="2423" y="1682"/>
                <a:ext cx="64" cy="72"/>
              </a:xfrm>
              <a:custGeom>
                <a:avLst/>
                <a:gdLst>
                  <a:gd name="T0" fmla="*/ 64 w 64"/>
                  <a:gd name="T1" fmla="*/ 72 h 72"/>
                  <a:gd name="T2" fmla="*/ 0 w 64"/>
                  <a:gd name="T3" fmla="*/ 16 h 72"/>
                  <a:gd name="T4" fmla="*/ 0 w 64"/>
                  <a:gd name="T5" fmla="*/ 0 h 72"/>
                  <a:gd name="T6" fmla="*/ 64 w 64"/>
                  <a:gd name="T7" fmla="*/ 56 h 72"/>
                  <a:gd name="T8" fmla="*/ 64 w 64"/>
                  <a:gd name="T9" fmla="*/ 72 h 72"/>
                  <a:gd name="T10" fmla="*/ 64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64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4" y="56"/>
                    </a:ln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0" name="Freeform 39"/>
              <p:cNvSpPr>
                <a:spLocks noChangeAspect="1"/>
              </p:cNvSpPr>
              <p:nvPr/>
            </p:nvSpPr>
            <p:spPr bwMode="auto">
              <a:xfrm>
                <a:off x="2423" y="1628"/>
                <a:ext cx="259" cy="110"/>
              </a:xfrm>
              <a:custGeom>
                <a:avLst/>
                <a:gdLst>
                  <a:gd name="T0" fmla="*/ 259 w 259"/>
                  <a:gd name="T1" fmla="*/ 54 h 110"/>
                  <a:gd name="T2" fmla="*/ 227 w 259"/>
                  <a:gd name="T3" fmla="*/ 82 h 110"/>
                  <a:gd name="T4" fmla="*/ 194 w 259"/>
                  <a:gd name="T5" fmla="*/ 110 h 110"/>
                  <a:gd name="T6" fmla="*/ 130 w 259"/>
                  <a:gd name="T7" fmla="*/ 110 h 110"/>
                  <a:gd name="T8" fmla="*/ 64 w 259"/>
                  <a:gd name="T9" fmla="*/ 110 h 110"/>
                  <a:gd name="T10" fmla="*/ 32 w 259"/>
                  <a:gd name="T11" fmla="*/ 82 h 110"/>
                  <a:gd name="T12" fmla="*/ 0 w 259"/>
                  <a:gd name="T13" fmla="*/ 54 h 110"/>
                  <a:gd name="T14" fmla="*/ 32 w 259"/>
                  <a:gd name="T15" fmla="*/ 26 h 110"/>
                  <a:gd name="T16" fmla="*/ 64 w 259"/>
                  <a:gd name="T17" fmla="*/ 0 h 110"/>
                  <a:gd name="T18" fmla="*/ 130 w 259"/>
                  <a:gd name="T19" fmla="*/ 0 h 110"/>
                  <a:gd name="T20" fmla="*/ 194 w 259"/>
                  <a:gd name="T21" fmla="*/ 0 h 110"/>
                  <a:gd name="T22" fmla="*/ 227 w 259"/>
                  <a:gd name="T23" fmla="*/ 26 h 110"/>
                  <a:gd name="T24" fmla="*/ 259 w 259"/>
                  <a:gd name="T25" fmla="*/ 54 h 110"/>
                  <a:gd name="T26" fmla="*/ 259 w 259"/>
                  <a:gd name="T27" fmla="*/ 54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9"/>
                  <a:gd name="T43" fmla="*/ 0 h 110"/>
                  <a:gd name="T44" fmla="*/ 259 w 259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9" h="110">
                    <a:moveTo>
                      <a:pt x="259" y="54"/>
                    </a:moveTo>
                    <a:lnTo>
                      <a:pt x="227" y="82"/>
                    </a:lnTo>
                    <a:lnTo>
                      <a:pt x="194" y="110"/>
                    </a:lnTo>
                    <a:lnTo>
                      <a:pt x="130" y="110"/>
                    </a:lnTo>
                    <a:lnTo>
                      <a:pt x="64" y="110"/>
                    </a:lnTo>
                    <a:lnTo>
                      <a:pt x="32" y="82"/>
                    </a:lnTo>
                    <a:lnTo>
                      <a:pt x="0" y="54"/>
                    </a:lnTo>
                    <a:lnTo>
                      <a:pt x="32" y="26"/>
                    </a:lnTo>
                    <a:lnTo>
                      <a:pt x="64" y="0"/>
                    </a:lnTo>
                    <a:lnTo>
                      <a:pt x="130" y="0"/>
                    </a:lnTo>
                    <a:lnTo>
                      <a:pt x="194" y="0"/>
                    </a:lnTo>
                    <a:lnTo>
                      <a:pt x="227" y="26"/>
                    </a:lnTo>
                    <a:lnTo>
                      <a:pt x="259" y="54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" name="Freeform 40"/>
              <p:cNvSpPr>
                <a:spLocks noChangeAspect="1"/>
              </p:cNvSpPr>
              <p:nvPr/>
            </p:nvSpPr>
            <p:spPr bwMode="auto">
              <a:xfrm>
                <a:off x="2291" y="1798"/>
                <a:ext cx="130" cy="18"/>
              </a:xfrm>
              <a:custGeom>
                <a:avLst/>
                <a:gdLst>
                  <a:gd name="T0" fmla="*/ 130 w 130"/>
                  <a:gd name="T1" fmla="*/ 18 h 18"/>
                  <a:gd name="T2" fmla="*/ 0 w 130"/>
                  <a:gd name="T3" fmla="*/ 18 h 18"/>
                  <a:gd name="T4" fmla="*/ 0 w 130"/>
                  <a:gd name="T5" fmla="*/ 0 h 18"/>
                  <a:gd name="T6" fmla="*/ 130 w 130"/>
                  <a:gd name="T7" fmla="*/ 0 h 18"/>
                  <a:gd name="T8" fmla="*/ 130 w 130"/>
                  <a:gd name="T9" fmla="*/ 18 h 18"/>
                  <a:gd name="T10" fmla="*/ 130 w 130"/>
                  <a:gd name="T11" fmla="*/ 18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8"/>
                  <a:gd name="T20" fmla="*/ 130 w 130"/>
                  <a:gd name="T21" fmla="*/ 18 h 1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8">
                    <a:moveTo>
                      <a:pt x="130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8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2" name="Freeform 41"/>
              <p:cNvSpPr>
                <a:spLocks noChangeAspect="1"/>
              </p:cNvSpPr>
              <p:nvPr/>
            </p:nvSpPr>
            <p:spPr bwMode="auto">
              <a:xfrm>
                <a:off x="2421" y="1744"/>
                <a:ext cx="64" cy="72"/>
              </a:xfrm>
              <a:custGeom>
                <a:avLst/>
                <a:gdLst>
                  <a:gd name="T0" fmla="*/ 0 w 64"/>
                  <a:gd name="T1" fmla="*/ 72 h 72"/>
                  <a:gd name="T2" fmla="*/ 64 w 64"/>
                  <a:gd name="T3" fmla="*/ 16 h 72"/>
                  <a:gd name="T4" fmla="*/ 64 w 64"/>
                  <a:gd name="T5" fmla="*/ 0 h 72"/>
                  <a:gd name="T6" fmla="*/ 0 w 64"/>
                  <a:gd name="T7" fmla="*/ 54 h 72"/>
                  <a:gd name="T8" fmla="*/ 0 w 64"/>
                  <a:gd name="T9" fmla="*/ 72 h 72"/>
                  <a:gd name="T10" fmla="*/ 0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0" y="72"/>
                    </a:moveTo>
                    <a:lnTo>
                      <a:pt x="64" y="16"/>
                    </a:lnTo>
                    <a:lnTo>
                      <a:pt x="64" y="0"/>
                    </a:lnTo>
                    <a:lnTo>
                      <a:pt x="0" y="54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3" name="Freeform 42"/>
              <p:cNvSpPr>
                <a:spLocks noChangeAspect="1"/>
              </p:cNvSpPr>
              <p:nvPr/>
            </p:nvSpPr>
            <p:spPr bwMode="auto">
              <a:xfrm>
                <a:off x="2227" y="1744"/>
                <a:ext cx="64" cy="72"/>
              </a:xfrm>
              <a:custGeom>
                <a:avLst/>
                <a:gdLst>
                  <a:gd name="T0" fmla="*/ 64 w 64"/>
                  <a:gd name="T1" fmla="*/ 72 h 72"/>
                  <a:gd name="T2" fmla="*/ 0 w 64"/>
                  <a:gd name="T3" fmla="*/ 16 h 72"/>
                  <a:gd name="T4" fmla="*/ 0 w 64"/>
                  <a:gd name="T5" fmla="*/ 0 h 72"/>
                  <a:gd name="T6" fmla="*/ 64 w 64"/>
                  <a:gd name="T7" fmla="*/ 54 h 72"/>
                  <a:gd name="T8" fmla="*/ 64 w 64"/>
                  <a:gd name="T9" fmla="*/ 72 h 72"/>
                  <a:gd name="T10" fmla="*/ 64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64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4" y="54"/>
                    </a:ln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4" name="Freeform 43"/>
              <p:cNvSpPr>
                <a:spLocks noChangeAspect="1"/>
              </p:cNvSpPr>
              <p:nvPr/>
            </p:nvSpPr>
            <p:spPr bwMode="auto">
              <a:xfrm>
                <a:off x="2227" y="1688"/>
                <a:ext cx="258" cy="110"/>
              </a:xfrm>
              <a:custGeom>
                <a:avLst/>
                <a:gdLst>
                  <a:gd name="T0" fmla="*/ 258 w 258"/>
                  <a:gd name="T1" fmla="*/ 56 h 110"/>
                  <a:gd name="T2" fmla="*/ 226 w 258"/>
                  <a:gd name="T3" fmla="*/ 84 h 110"/>
                  <a:gd name="T4" fmla="*/ 194 w 258"/>
                  <a:gd name="T5" fmla="*/ 110 h 110"/>
                  <a:gd name="T6" fmla="*/ 128 w 258"/>
                  <a:gd name="T7" fmla="*/ 110 h 110"/>
                  <a:gd name="T8" fmla="*/ 64 w 258"/>
                  <a:gd name="T9" fmla="*/ 110 h 110"/>
                  <a:gd name="T10" fmla="*/ 32 w 258"/>
                  <a:gd name="T11" fmla="*/ 84 h 110"/>
                  <a:gd name="T12" fmla="*/ 0 w 258"/>
                  <a:gd name="T13" fmla="*/ 56 h 110"/>
                  <a:gd name="T14" fmla="*/ 32 w 258"/>
                  <a:gd name="T15" fmla="*/ 28 h 110"/>
                  <a:gd name="T16" fmla="*/ 64 w 258"/>
                  <a:gd name="T17" fmla="*/ 0 h 110"/>
                  <a:gd name="T18" fmla="*/ 128 w 258"/>
                  <a:gd name="T19" fmla="*/ 0 h 110"/>
                  <a:gd name="T20" fmla="*/ 194 w 258"/>
                  <a:gd name="T21" fmla="*/ 0 h 110"/>
                  <a:gd name="T22" fmla="*/ 226 w 258"/>
                  <a:gd name="T23" fmla="*/ 28 h 110"/>
                  <a:gd name="T24" fmla="*/ 258 w 258"/>
                  <a:gd name="T25" fmla="*/ 56 h 110"/>
                  <a:gd name="T26" fmla="*/ 258 w 258"/>
                  <a:gd name="T27" fmla="*/ 56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8"/>
                  <a:gd name="T43" fmla="*/ 0 h 110"/>
                  <a:gd name="T44" fmla="*/ 258 w 258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8" h="110">
                    <a:moveTo>
                      <a:pt x="258" y="56"/>
                    </a:moveTo>
                    <a:lnTo>
                      <a:pt x="226" y="84"/>
                    </a:lnTo>
                    <a:lnTo>
                      <a:pt x="194" y="110"/>
                    </a:lnTo>
                    <a:lnTo>
                      <a:pt x="128" y="110"/>
                    </a:lnTo>
                    <a:lnTo>
                      <a:pt x="64" y="110"/>
                    </a:lnTo>
                    <a:lnTo>
                      <a:pt x="32" y="84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4" y="0"/>
                    </a:lnTo>
                    <a:lnTo>
                      <a:pt x="128" y="0"/>
                    </a:lnTo>
                    <a:lnTo>
                      <a:pt x="194" y="0"/>
                    </a:lnTo>
                    <a:lnTo>
                      <a:pt x="226" y="28"/>
                    </a:lnTo>
                    <a:lnTo>
                      <a:pt x="258" y="56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5" name="Freeform 44"/>
              <p:cNvSpPr>
                <a:spLocks noChangeAspect="1"/>
              </p:cNvSpPr>
              <p:nvPr/>
            </p:nvSpPr>
            <p:spPr bwMode="auto">
              <a:xfrm>
                <a:off x="2487" y="1861"/>
                <a:ext cx="130" cy="16"/>
              </a:xfrm>
              <a:custGeom>
                <a:avLst/>
                <a:gdLst>
                  <a:gd name="T0" fmla="*/ 130 w 130"/>
                  <a:gd name="T1" fmla="*/ 16 h 16"/>
                  <a:gd name="T2" fmla="*/ 0 w 130"/>
                  <a:gd name="T3" fmla="*/ 16 h 16"/>
                  <a:gd name="T4" fmla="*/ 0 w 130"/>
                  <a:gd name="T5" fmla="*/ 0 h 16"/>
                  <a:gd name="T6" fmla="*/ 130 w 130"/>
                  <a:gd name="T7" fmla="*/ 0 h 16"/>
                  <a:gd name="T8" fmla="*/ 130 w 130"/>
                  <a:gd name="T9" fmla="*/ 16 h 16"/>
                  <a:gd name="T10" fmla="*/ 130 w 130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6"/>
                  <a:gd name="T20" fmla="*/ 130 w 130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6">
                    <a:moveTo>
                      <a:pt x="13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6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6" name="Freeform 45"/>
              <p:cNvSpPr>
                <a:spLocks noChangeAspect="1"/>
              </p:cNvSpPr>
              <p:nvPr/>
            </p:nvSpPr>
            <p:spPr bwMode="auto">
              <a:xfrm>
                <a:off x="2617" y="1806"/>
                <a:ext cx="65" cy="71"/>
              </a:xfrm>
              <a:custGeom>
                <a:avLst/>
                <a:gdLst>
                  <a:gd name="T0" fmla="*/ 0 w 65"/>
                  <a:gd name="T1" fmla="*/ 71 h 71"/>
                  <a:gd name="T2" fmla="*/ 65 w 65"/>
                  <a:gd name="T3" fmla="*/ 17 h 71"/>
                  <a:gd name="T4" fmla="*/ 65 w 65"/>
                  <a:gd name="T5" fmla="*/ 0 h 71"/>
                  <a:gd name="T6" fmla="*/ 0 w 65"/>
                  <a:gd name="T7" fmla="*/ 55 h 71"/>
                  <a:gd name="T8" fmla="*/ 0 w 65"/>
                  <a:gd name="T9" fmla="*/ 71 h 71"/>
                  <a:gd name="T10" fmla="*/ 0 w 65"/>
                  <a:gd name="T11" fmla="*/ 71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71"/>
                  <a:gd name="T20" fmla="*/ 65 w 65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71">
                    <a:moveTo>
                      <a:pt x="0" y="71"/>
                    </a:moveTo>
                    <a:lnTo>
                      <a:pt x="65" y="17"/>
                    </a:lnTo>
                    <a:lnTo>
                      <a:pt x="65" y="0"/>
                    </a:lnTo>
                    <a:lnTo>
                      <a:pt x="0" y="55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7" name="Freeform 46"/>
              <p:cNvSpPr>
                <a:spLocks noChangeAspect="1"/>
              </p:cNvSpPr>
              <p:nvPr/>
            </p:nvSpPr>
            <p:spPr bwMode="auto">
              <a:xfrm>
                <a:off x="2423" y="1806"/>
                <a:ext cx="64" cy="71"/>
              </a:xfrm>
              <a:custGeom>
                <a:avLst/>
                <a:gdLst>
                  <a:gd name="T0" fmla="*/ 64 w 64"/>
                  <a:gd name="T1" fmla="*/ 71 h 71"/>
                  <a:gd name="T2" fmla="*/ 0 w 64"/>
                  <a:gd name="T3" fmla="*/ 17 h 71"/>
                  <a:gd name="T4" fmla="*/ 0 w 64"/>
                  <a:gd name="T5" fmla="*/ 0 h 71"/>
                  <a:gd name="T6" fmla="*/ 64 w 64"/>
                  <a:gd name="T7" fmla="*/ 55 h 71"/>
                  <a:gd name="T8" fmla="*/ 64 w 64"/>
                  <a:gd name="T9" fmla="*/ 71 h 71"/>
                  <a:gd name="T10" fmla="*/ 64 w 64"/>
                  <a:gd name="T11" fmla="*/ 71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1"/>
                  <a:gd name="T20" fmla="*/ 64 w 64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1">
                    <a:moveTo>
                      <a:pt x="64" y="7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64" y="55"/>
                    </a:lnTo>
                    <a:lnTo>
                      <a:pt x="64" y="7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8" name="Freeform 47"/>
              <p:cNvSpPr>
                <a:spLocks noChangeAspect="1"/>
              </p:cNvSpPr>
              <p:nvPr/>
            </p:nvSpPr>
            <p:spPr bwMode="auto">
              <a:xfrm>
                <a:off x="2423" y="1750"/>
                <a:ext cx="259" cy="111"/>
              </a:xfrm>
              <a:custGeom>
                <a:avLst/>
                <a:gdLst>
                  <a:gd name="T0" fmla="*/ 259 w 259"/>
                  <a:gd name="T1" fmla="*/ 56 h 111"/>
                  <a:gd name="T2" fmla="*/ 227 w 259"/>
                  <a:gd name="T3" fmla="*/ 85 h 111"/>
                  <a:gd name="T4" fmla="*/ 194 w 259"/>
                  <a:gd name="T5" fmla="*/ 111 h 111"/>
                  <a:gd name="T6" fmla="*/ 130 w 259"/>
                  <a:gd name="T7" fmla="*/ 111 h 111"/>
                  <a:gd name="T8" fmla="*/ 64 w 259"/>
                  <a:gd name="T9" fmla="*/ 111 h 111"/>
                  <a:gd name="T10" fmla="*/ 32 w 259"/>
                  <a:gd name="T11" fmla="*/ 85 h 111"/>
                  <a:gd name="T12" fmla="*/ 0 w 259"/>
                  <a:gd name="T13" fmla="*/ 56 h 111"/>
                  <a:gd name="T14" fmla="*/ 32 w 259"/>
                  <a:gd name="T15" fmla="*/ 28 h 111"/>
                  <a:gd name="T16" fmla="*/ 64 w 259"/>
                  <a:gd name="T17" fmla="*/ 0 h 111"/>
                  <a:gd name="T18" fmla="*/ 130 w 259"/>
                  <a:gd name="T19" fmla="*/ 0 h 111"/>
                  <a:gd name="T20" fmla="*/ 194 w 259"/>
                  <a:gd name="T21" fmla="*/ 0 h 111"/>
                  <a:gd name="T22" fmla="*/ 227 w 259"/>
                  <a:gd name="T23" fmla="*/ 28 h 111"/>
                  <a:gd name="T24" fmla="*/ 259 w 259"/>
                  <a:gd name="T25" fmla="*/ 56 h 111"/>
                  <a:gd name="T26" fmla="*/ 259 w 259"/>
                  <a:gd name="T27" fmla="*/ 56 h 11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9"/>
                  <a:gd name="T43" fmla="*/ 0 h 111"/>
                  <a:gd name="T44" fmla="*/ 259 w 259"/>
                  <a:gd name="T45" fmla="*/ 111 h 11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9" h="111">
                    <a:moveTo>
                      <a:pt x="259" y="56"/>
                    </a:moveTo>
                    <a:lnTo>
                      <a:pt x="227" y="85"/>
                    </a:lnTo>
                    <a:lnTo>
                      <a:pt x="194" y="111"/>
                    </a:lnTo>
                    <a:lnTo>
                      <a:pt x="130" y="111"/>
                    </a:lnTo>
                    <a:lnTo>
                      <a:pt x="64" y="111"/>
                    </a:lnTo>
                    <a:lnTo>
                      <a:pt x="32" y="85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4" y="0"/>
                    </a:lnTo>
                    <a:lnTo>
                      <a:pt x="130" y="0"/>
                    </a:lnTo>
                    <a:lnTo>
                      <a:pt x="194" y="0"/>
                    </a:lnTo>
                    <a:lnTo>
                      <a:pt x="227" y="28"/>
                    </a:lnTo>
                    <a:lnTo>
                      <a:pt x="259" y="56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9" name="Freeform 48"/>
              <p:cNvSpPr>
                <a:spLocks noChangeAspect="1"/>
              </p:cNvSpPr>
              <p:nvPr/>
            </p:nvSpPr>
            <p:spPr bwMode="auto">
              <a:xfrm>
                <a:off x="2459" y="1342"/>
                <a:ext cx="14" cy="16"/>
              </a:xfrm>
              <a:custGeom>
                <a:avLst/>
                <a:gdLst>
                  <a:gd name="T0" fmla="*/ 2 w 14"/>
                  <a:gd name="T1" fmla="*/ 0 h 16"/>
                  <a:gd name="T2" fmla="*/ 12 w 14"/>
                  <a:gd name="T3" fmla="*/ 0 h 16"/>
                  <a:gd name="T4" fmla="*/ 14 w 14"/>
                  <a:gd name="T5" fmla="*/ 16 h 16"/>
                  <a:gd name="T6" fmla="*/ 0 w 14"/>
                  <a:gd name="T7" fmla="*/ 16 h 16"/>
                  <a:gd name="T8" fmla="*/ 2 w 14"/>
                  <a:gd name="T9" fmla="*/ 0 h 16"/>
                  <a:gd name="T10" fmla="*/ 2 w 1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"/>
                  <a:gd name="T19" fmla="*/ 0 h 16"/>
                  <a:gd name="T20" fmla="*/ 14 w 1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" h="16">
                    <a:moveTo>
                      <a:pt x="2" y="0"/>
                    </a:moveTo>
                    <a:lnTo>
                      <a:pt x="12" y="0"/>
                    </a:lnTo>
                    <a:lnTo>
                      <a:pt x="14" y="16"/>
                    </a:lnTo>
                    <a:lnTo>
                      <a:pt x="0" y="1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0" name="Freeform 49"/>
              <p:cNvSpPr>
                <a:spLocks noChangeAspect="1"/>
              </p:cNvSpPr>
              <p:nvPr/>
            </p:nvSpPr>
            <p:spPr bwMode="auto">
              <a:xfrm>
                <a:off x="2447" y="1354"/>
                <a:ext cx="38" cy="8"/>
              </a:xfrm>
              <a:custGeom>
                <a:avLst/>
                <a:gdLst>
                  <a:gd name="T0" fmla="*/ 18 w 38"/>
                  <a:gd name="T1" fmla="*/ 0 h 8"/>
                  <a:gd name="T2" fmla="*/ 28 w 38"/>
                  <a:gd name="T3" fmla="*/ 4 h 8"/>
                  <a:gd name="T4" fmla="*/ 38 w 38"/>
                  <a:gd name="T5" fmla="*/ 8 h 8"/>
                  <a:gd name="T6" fmla="*/ 18 w 38"/>
                  <a:gd name="T7" fmla="*/ 8 h 8"/>
                  <a:gd name="T8" fmla="*/ 0 w 38"/>
                  <a:gd name="T9" fmla="*/ 8 h 8"/>
                  <a:gd name="T10" fmla="*/ 10 w 38"/>
                  <a:gd name="T11" fmla="*/ 4 h 8"/>
                  <a:gd name="T12" fmla="*/ 18 w 38"/>
                  <a:gd name="T13" fmla="*/ 0 h 8"/>
                  <a:gd name="T14" fmla="*/ 18 w 3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"/>
                  <a:gd name="T25" fmla="*/ 0 h 8"/>
                  <a:gd name="T26" fmla="*/ 38 w 3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" h="8">
                    <a:moveTo>
                      <a:pt x="18" y="0"/>
                    </a:moveTo>
                    <a:lnTo>
                      <a:pt x="28" y="4"/>
                    </a:lnTo>
                    <a:lnTo>
                      <a:pt x="38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1" name="Freeform 50"/>
              <p:cNvSpPr>
                <a:spLocks noChangeAspect="1" noEditPoints="1"/>
              </p:cNvSpPr>
              <p:nvPr/>
            </p:nvSpPr>
            <p:spPr bwMode="auto">
              <a:xfrm>
                <a:off x="2347" y="1362"/>
                <a:ext cx="238" cy="366"/>
              </a:xfrm>
              <a:custGeom>
                <a:avLst/>
                <a:gdLst>
                  <a:gd name="T0" fmla="*/ 232 w 238"/>
                  <a:gd name="T1" fmla="*/ 310 h 366"/>
                  <a:gd name="T2" fmla="*/ 200 w 238"/>
                  <a:gd name="T3" fmla="*/ 284 h 366"/>
                  <a:gd name="T4" fmla="*/ 188 w 238"/>
                  <a:gd name="T5" fmla="*/ 226 h 366"/>
                  <a:gd name="T6" fmla="*/ 164 w 238"/>
                  <a:gd name="T7" fmla="*/ 208 h 366"/>
                  <a:gd name="T8" fmla="*/ 134 w 238"/>
                  <a:gd name="T9" fmla="*/ 32 h 366"/>
                  <a:gd name="T10" fmla="*/ 140 w 238"/>
                  <a:gd name="T11" fmla="*/ 18 h 366"/>
                  <a:gd name="T12" fmla="*/ 132 w 238"/>
                  <a:gd name="T13" fmla="*/ 12 h 366"/>
                  <a:gd name="T14" fmla="*/ 134 w 238"/>
                  <a:gd name="T15" fmla="*/ 0 h 366"/>
                  <a:gd name="T16" fmla="*/ 104 w 238"/>
                  <a:gd name="T17" fmla="*/ 10 h 366"/>
                  <a:gd name="T18" fmla="*/ 104 w 238"/>
                  <a:gd name="T19" fmla="*/ 12 h 366"/>
                  <a:gd name="T20" fmla="*/ 98 w 238"/>
                  <a:gd name="T21" fmla="*/ 26 h 366"/>
                  <a:gd name="T22" fmla="*/ 108 w 238"/>
                  <a:gd name="T23" fmla="*/ 32 h 366"/>
                  <a:gd name="T24" fmla="*/ 48 w 238"/>
                  <a:gd name="T25" fmla="*/ 208 h 366"/>
                  <a:gd name="T26" fmla="*/ 64 w 238"/>
                  <a:gd name="T27" fmla="*/ 226 h 366"/>
                  <a:gd name="T28" fmla="*/ 4 w 238"/>
                  <a:gd name="T29" fmla="*/ 284 h 366"/>
                  <a:gd name="T30" fmla="*/ 26 w 238"/>
                  <a:gd name="T31" fmla="*/ 310 h 366"/>
                  <a:gd name="T32" fmla="*/ 118 w 238"/>
                  <a:gd name="T33" fmla="*/ 366 h 366"/>
                  <a:gd name="T34" fmla="*/ 210 w 238"/>
                  <a:gd name="T35" fmla="*/ 310 h 366"/>
                  <a:gd name="T36" fmla="*/ 118 w 238"/>
                  <a:gd name="T37" fmla="*/ 48 h 366"/>
                  <a:gd name="T38" fmla="*/ 144 w 238"/>
                  <a:gd name="T39" fmla="*/ 208 h 366"/>
                  <a:gd name="T40" fmla="*/ 92 w 238"/>
                  <a:gd name="T41" fmla="*/ 208 h 366"/>
                  <a:gd name="T42" fmla="*/ 118 w 238"/>
                  <a:gd name="T43" fmla="*/ 48 h 366"/>
                  <a:gd name="T44" fmla="*/ 118 w 238"/>
                  <a:gd name="T45" fmla="*/ 230 h 366"/>
                  <a:gd name="T46" fmla="*/ 172 w 238"/>
                  <a:gd name="T47" fmla="*/ 284 h 366"/>
                  <a:gd name="T48" fmla="*/ 64 w 238"/>
                  <a:gd name="T49" fmla="*/ 284 h 366"/>
                  <a:gd name="T50" fmla="*/ 90 w 238"/>
                  <a:gd name="T51" fmla="*/ 230 h 366"/>
                  <a:gd name="T52" fmla="*/ 34 w 238"/>
                  <a:gd name="T53" fmla="*/ 362 h 366"/>
                  <a:gd name="T54" fmla="*/ 36 w 238"/>
                  <a:gd name="T55" fmla="*/ 356 h 366"/>
                  <a:gd name="T56" fmla="*/ 42 w 238"/>
                  <a:gd name="T57" fmla="*/ 350 h 366"/>
                  <a:gd name="T58" fmla="*/ 48 w 238"/>
                  <a:gd name="T59" fmla="*/ 342 h 366"/>
                  <a:gd name="T60" fmla="*/ 60 w 238"/>
                  <a:gd name="T61" fmla="*/ 334 h 366"/>
                  <a:gd name="T62" fmla="*/ 74 w 238"/>
                  <a:gd name="T63" fmla="*/ 328 h 366"/>
                  <a:gd name="T64" fmla="*/ 88 w 238"/>
                  <a:gd name="T65" fmla="*/ 324 h 366"/>
                  <a:gd name="T66" fmla="*/ 100 w 238"/>
                  <a:gd name="T67" fmla="*/ 322 h 366"/>
                  <a:gd name="T68" fmla="*/ 112 w 238"/>
                  <a:gd name="T69" fmla="*/ 322 h 366"/>
                  <a:gd name="T70" fmla="*/ 126 w 238"/>
                  <a:gd name="T71" fmla="*/ 322 h 366"/>
                  <a:gd name="T72" fmla="*/ 138 w 238"/>
                  <a:gd name="T73" fmla="*/ 322 h 366"/>
                  <a:gd name="T74" fmla="*/ 148 w 238"/>
                  <a:gd name="T75" fmla="*/ 324 h 366"/>
                  <a:gd name="T76" fmla="*/ 162 w 238"/>
                  <a:gd name="T77" fmla="*/ 328 h 366"/>
                  <a:gd name="T78" fmla="*/ 178 w 238"/>
                  <a:gd name="T79" fmla="*/ 334 h 366"/>
                  <a:gd name="T80" fmla="*/ 188 w 238"/>
                  <a:gd name="T81" fmla="*/ 342 h 366"/>
                  <a:gd name="T82" fmla="*/ 196 w 238"/>
                  <a:gd name="T83" fmla="*/ 350 h 366"/>
                  <a:gd name="T84" fmla="*/ 202 w 238"/>
                  <a:gd name="T85" fmla="*/ 360 h 366"/>
                  <a:gd name="T86" fmla="*/ 118 w 238"/>
                  <a:gd name="T87" fmla="*/ 362 h 36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38"/>
                  <a:gd name="T133" fmla="*/ 0 h 366"/>
                  <a:gd name="T134" fmla="*/ 238 w 238"/>
                  <a:gd name="T135" fmla="*/ 366 h 36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38" h="366">
                    <a:moveTo>
                      <a:pt x="210" y="310"/>
                    </a:moveTo>
                    <a:lnTo>
                      <a:pt x="232" y="310"/>
                    </a:lnTo>
                    <a:lnTo>
                      <a:pt x="232" y="284"/>
                    </a:lnTo>
                    <a:lnTo>
                      <a:pt x="200" y="284"/>
                    </a:lnTo>
                    <a:lnTo>
                      <a:pt x="172" y="226"/>
                    </a:lnTo>
                    <a:lnTo>
                      <a:pt x="188" y="226"/>
                    </a:lnTo>
                    <a:lnTo>
                      <a:pt x="188" y="208"/>
                    </a:lnTo>
                    <a:lnTo>
                      <a:pt x="164" y="208"/>
                    </a:lnTo>
                    <a:lnTo>
                      <a:pt x="128" y="32"/>
                    </a:lnTo>
                    <a:lnTo>
                      <a:pt x="134" y="32"/>
                    </a:lnTo>
                    <a:lnTo>
                      <a:pt x="140" y="26"/>
                    </a:lnTo>
                    <a:lnTo>
                      <a:pt x="140" y="18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4" y="10"/>
                    </a:lnTo>
                    <a:lnTo>
                      <a:pt x="134" y="0"/>
                    </a:lnTo>
                    <a:lnTo>
                      <a:pt x="104" y="0"/>
                    </a:lnTo>
                    <a:lnTo>
                      <a:pt x="104" y="10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98" y="18"/>
                    </a:lnTo>
                    <a:lnTo>
                      <a:pt x="98" y="26"/>
                    </a:lnTo>
                    <a:lnTo>
                      <a:pt x="104" y="32"/>
                    </a:lnTo>
                    <a:lnTo>
                      <a:pt x="108" y="32"/>
                    </a:lnTo>
                    <a:lnTo>
                      <a:pt x="72" y="208"/>
                    </a:lnTo>
                    <a:lnTo>
                      <a:pt x="48" y="208"/>
                    </a:lnTo>
                    <a:lnTo>
                      <a:pt x="48" y="226"/>
                    </a:lnTo>
                    <a:lnTo>
                      <a:pt x="64" y="226"/>
                    </a:lnTo>
                    <a:lnTo>
                      <a:pt x="36" y="284"/>
                    </a:lnTo>
                    <a:lnTo>
                      <a:pt x="4" y="284"/>
                    </a:lnTo>
                    <a:lnTo>
                      <a:pt x="4" y="310"/>
                    </a:lnTo>
                    <a:lnTo>
                      <a:pt x="26" y="310"/>
                    </a:lnTo>
                    <a:lnTo>
                      <a:pt x="0" y="366"/>
                    </a:lnTo>
                    <a:lnTo>
                      <a:pt x="118" y="366"/>
                    </a:lnTo>
                    <a:lnTo>
                      <a:pt x="238" y="366"/>
                    </a:lnTo>
                    <a:lnTo>
                      <a:pt x="210" y="310"/>
                    </a:lnTo>
                    <a:close/>
                    <a:moveTo>
                      <a:pt x="118" y="48"/>
                    </a:moveTo>
                    <a:lnTo>
                      <a:pt x="118" y="50"/>
                    </a:lnTo>
                    <a:lnTo>
                      <a:pt x="144" y="208"/>
                    </a:lnTo>
                    <a:lnTo>
                      <a:pt x="118" y="208"/>
                    </a:lnTo>
                    <a:lnTo>
                      <a:pt x="92" y="208"/>
                    </a:lnTo>
                    <a:lnTo>
                      <a:pt x="118" y="48"/>
                    </a:lnTo>
                    <a:close/>
                    <a:moveTo>
                      <a:pt x="90" y="230"/>
                    </a:moveTo>
                    <a:lnTo>
                      <a:pt x="118" y="230"/>
                    </a:lnTo>
                    <a:lnTo>
                      <a:pt x="148" y="230"/>
                    </a:lnTo>
                    <a:lnTo>
                      <a:pt x="172" y="284"/>
                    </a:lnTo>
                    <a:lnTo>
                      <a:pt x="118" y="284"/>
                    </a:lnTo>
                    <a:lnTo>
                      <a:pt x="64" y="284"/>
                    </a:lnTo>
                    <a:lnTo>
                      <a:pt x="90" y="230"/>
                    </a:lnTo>
                    <a:close/>
                    <a:moveTo>
                      <a:pt x="118" y="362"/>
                    </a:moveTo>
                    <a:lnTo>
                      <a:pt x="34" y="362"/>
                    </a:lnTo>
                    <a:lnTo>
                      <a:pt x="34" y="360"/>
                    </a:lnTo>
                    <a:lnTo>
                      <a:pt x="36" y="356"/>
                    </a:lnTo>
                    <a:lnTo>
                      <a:pt x="38" y="354"/>
                    </a:lnTo>
                    <a:lnTo>
                      <a:pt x="42" y="350"/>
                    </a:lnTo>
                    <a:lnTo>
                      <a:pt x="44" y="346"/>
                    </a:lnTo>
                    <a:lnTo>
                      <a:pt x="48" y="342"/>
                    </a:lnTo>
                    <a:lnTo>
                      <a:pt x="54" y="338"/>
                    </a:lnTo>
                    <a:lnTo>
                      <a:pt x="60" y="334"/>
                    </a:lnTo>
                    <a:lnTo>
                      <a:pt x="66" y="330"/>
                    </a:lnTo>
                    <a:lnTo>
                      <a:pt x="74" y="328"/>
                    </a:lnTo>
                    <a:lnTo>
                      <a:pt x="84" y="326"/>
                    </a:lnTo>
                    <a:lnTo>
                      <a:pt x="88" y="324"/>
                    </a:lnTo>
                    <a:lnTo>
                      <a:pt x="94" y="324"/>
                    </a:lnTo>
                    <a:lnTo>
                      <a:pt x="100" y="322"/>
                    </a:lnTo>
                    <a:lnTo>
                      <a:pt x="106" y="322"/>
                    </a:lnTo>
                    <a:lnTo>
                      <a:pt x="112" y="322"/>
                    </a:lnTo>
                    <a:lnTo>
                      <a:pt x="118" y="322"/>
                    </a:lnTo>
                    <a:lnTo>
                      <a:pt x="126" y="322"/>
                    </a:lnTo>
                    <a:lnTo>
                      <a:pt x="132" y="322"/>
                    </a:lnTo>
                    <a:lnTo>
                      <a:pt x="138" y="322"/>
                    </a:lnTo>
                    <a:lnTo>
                      <a:pt x="144" y="324"/>
                    </a:lnTo>
                    <a:lnTo>
                      <a:pt x="148" y="324"/>
                    </a:lnTo>
                    <a:lnTo>
                      <a:pt x="154" y="326"/>
                    </a:lnTo>
                    <a:lnTo>
                      <a:pt x="162" y="328"/>
                    </a:lnTo>
                    <a:lnTo>
                      <a:pt x="170" y="330"/>
                    </a:lnTo>
                    <a:lnTo>
                      <a:pt x="178" y="334"/>
                    </a:lnTo>
                    <a:lnTo>
                      <a:pt x="184" y="338"/>
                    </a:lnTo>
                    <a:lnTo>
                      <a:pt x="188" y="342"/>
                    </a:lnTo>
                    <a:lnTo>
                      <a:pt x="192" y="346"/>
                    </a:lnTo>
                    <a:lnTo>
                      <a:pt x="196" y="350"/>
                    </a:lnTo>
                    <a:lnTo>
                      <a:pt x="200" y="356"/>
                    </a:lnTo>
                    <a:lnTo>
                      <a:pt x="202" y="360"/>
                    </a:lnTo>
                    <a:lnTo>
                      <a:pt x="204" y="362"/>
                    </a:lnTo>
                    <a:lnTo>
                      <a:pt x="118" y="36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2" name="Freeform 51"/>
              <p:cNvSpPr>
                <a:spLocks noChangeAspect="1"/>
              </p:cNvSpPr>
              <p:nvPr/>
            </p:nvSpPr>
            <p:spPr bwMode="auto">
              <a:xfrm>
                <a:off x="2459" y="1342"/>
                <a:ext cx="14" cy="16"/>
              </a:xfrm>
              <a:custGeom>
                <a:avLst/>
                <a:gdLst>
                  <a:gd name="T0" fmla="*/ 2 w 14"/>
                  <a:gd name="T1" fmla="*/ 0 h 16"/>
                  <a:gd name="T2" fmla="*/ 12 w 14"/>
                  <a:gd name="T3" fmla="*/ 0 h 16"/>
                  <a:gd name="T4" fmla="*/ 14 w 14"/>
                  <a:gd name="T5" fmla="*/ 16 h 16"/>
                  <a:gd name="T6" fmla="*/ 0 w 14"/>
                  <a:gd name="T7" fmla="*/ 16 h 16"/>
                  <a:gd name="T8" fmla="*/ 2 w 14"/>
                  <a:gd name="T9" fmla="*/ 0 h 16"/>
                  <a:gd name="T10" fmla="*/ 2 w 1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"/>
                  <a:gd name="T19" fmla="*/ 0 h 16"/>
                  <a:gd name="T20" fmla="*/ 14 w 1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" h="16">
                    <a:moveTo>
                      <a:pt x="2" y="0"/>
                    </a:moveTo>
                    <a:lnTo>
                      <a:pt x="12" y="0"/>
                    </a:lnTo>
                    <a:lnTo>
                      <a:pt x="14" y="16"/>
                    </a:lnTo>
                    <a:lnTo>
                      <a:pt x="0" y="1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3" name="Freeform 52"/>
              <p:cNvSpPr>
                <a:spLocks noChangeAspect="1"/>
              </p:cNvSpPr>
              <p:nvPr/>
            </p:nvSpPr>
            <p:spPr bwMode="auto">
              <a:xfrm>
                <a:off x="2447" y="1354"/>
                <a:ext cx="38" cy="8"/>
              </a:xfrm>
              <a:custGeom>
                <a:avLst/>
                <a:gdLst>
                  <a:gd name="T0" fmla="*/ 18 w 38"/>
                  <a:gd name="T1" fmla="*/ 0 h 8"/>
                  <a:gd name="T2" fmla="*/ 28 w 38"/>
                  <a:gd name="T3" fmla="*/ 4 h 8"/>
                  <a:gd name="T4" fmla="*/ 38 w 38"/>
                  <a:gd name="T5" fmla="*/ 8 h 8"/>
                  <a:gd name="T6" fmla="*/ 18 w 38"/>
                  <a:gd name="T7" fmla="*/ 8 h 8"/>
                  <a:gd name="T8" fmla="*/ 0 w 38"/>
                  <a:gd name="T9" fmla="*/ 8 h 8"/>
                  <a:gd name="T10" fmla="*/ 10 w 38"/>
                  <a:gd name="T11" fmla="*/ 4 h 8"/>
                  <a:gd name="T12" fmla="*/ 18 w 38"/>
                  <a:gd name="T13" fmla="*/ 0 h 8"/>
                  <a:gd name="T14" fmla="*/ 18 w 3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"/>
                  <a:gd name="T25" fmla="*/ 0 h 8"/>
                  <a:gd name="T26" fmla="*/ 38 w 3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" h="8">
                    <a:moveTo>
                      <a:pt x="18" y="0"/>
                    </a:moveTo>
                    <a:lnTo>
                      <a:pt x="28" y="4"/>
                    </a:lnTo>
                    <a:lnTo>
                      <a:pt x="38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4" name="Freeform 53"/>
              <p:cNvSpPr>
                <a:spLocks noChangeAspect="1" noEditPoints="1"/>
              </p:cNvSpPr>
              <p:nvPr/>
            </p:nvSpPr>
            <p:spPr bwMode="auto">
              <a:xfrm>
                <a:off x="2347" y="1362"/>
                <a:ext cx="238" cy="366"/>
              </a:xfrm>
              <a:custGeom>
                <a:avLst/>
                <a:gdLst>
                  <a:gd name="T0" fmla="*/ 232 w 238"/>
                  <a:gd name="T1" fmla="*/ 310 h 366"/>
                  <a:gd name="T2" fmla="*/ 200 w 238"/>
                  <a:gd name="T3" fmla="*/ 284 h 366"/>
                  <a:gd name="T4" fmla="*/ 188 w 238"/>
                  <a:gd name="T5" fmla="*/ 226 h 366"/>
                  <a:gd name="T6" fmla="*/ 164 w 238"/>
                  <a:gd name="T7" fmla="*/ 208 h 366"/>
                  <a:gd name="T8" fmla="*/ 134 w 238"/>
                  <a:gd name="T9" fmla="*/ 32 h 366"/>
                  <a:gd name="T10" fmla="*/ 140 w 238"/>
                  <a:gd name="T11" fmla="*/ 18 h 366"/>
                  <a:gd name="T12" fmla="*/ 132 w 238"/>
                  <a:gd name="T13" fmla="*/ 12 h 366"/>
                  <a:gd name="T14" fmla="*/ 134 w 238"/>
                  <a:gd name="T15" fmla="*/ 0 h 366"/>
                  <a:gd name="T16" fmla="*/ 104 w 238"/>
                  <a:gd name="T17" fmla="*/ 10 h 366"/>
                  <a:gd name="T18" fmla="*/ 104 w 238"/>
                  <a:gd name="T19" fmla="*/ 12 h 366"/>
                  <a:gd name="T20" fmla="*/ 98 w 238"/>
                  <a:gd name="T21" fmla="*/ 26 h 366"/>
                  <a:gd name="T22" fmla="*/ 108 w 238"/>
                  <a:gd name="T23" fmla="*/ 32 h 366"/>
                  <a:gd name="T24" fmla="*/ 48 w 238"/>
                  <a:gd name="T25" fmla="*/ 208 h 366"/>
                  <a:gd name="T26" fmla="*/ 64 w 238"/>
                  <a:gd name="T27" fmla="*/ 226 h 366"/>
                  <a:gd name="T28" fmla="*/ 4 w 238"/>
                  <a:gd name="T29" fmla="*/ 284 h 366"/>
                  <a:gd name="T30" fmla="*/ 26 w 238"/>
                  <a:gd name="T31" fmla="*/ 310 h 366"/>
                  <a:gd name="T32" fmla="*/ 118 w 238"/>
                  <a:gd name="T33" fmla="*/ 366 h 366"/>
                  <a:gd name="T34" fmla="*/ 210 w 238"/>
                  <a:gd name="T35" fmla="*/ 310 h 366"/>
                  <a:gd name="T36" fmla="*/ 118 w 238"/>
                  <a:gd name="T37" fmla="*/ 48 h 366"/>
                  <a:gd name="T38" fmla="*/ 144 w 238"/>
                  <a:gd name="T39" fmla="*/ 208 h 366"/>
                  <a:gd name="T40" fmla="*/ 92 w 238"/>
                  <a:gd name="T41" fmla="*/ 208 h 366"/>
                  <a:gd name="T42" fmla="*/ 118 w 238"/>
                  <a:gd name="T43" fmla="*/ 48 h 366"/>
                  <a:gd name="T44" fmla="*/ 118 w 238"/>
                  <a:gd name="T45" fmla="*/ 230 h 366"/>
                  <a:gd name="T46" fmla="*/ 172 w 238"/>
                  <a:gd name="T47" fmla="*/ 284 h 366"/>
                  <a:gd name="T48" fmla="*/ 64 w 238"/>
                  <a:gd name="T49" fmla="*/ 284 h 366"/>
                  <a:gd name="T50" fmla="*/ 90 w 238"/>
                  <a:gd name="T51" fmla="*/ 230 h 366"/>
                  <a:gd name="T52" fmla="*/ 34 w 238"/>
                  <a:gd name="T53" fmla="*/ 362 h 366"/>
                  <a:gd name="T54" fmla="*/ 36 w 238"/>
                  <a:gd name="T55" fmla="*/ 356 h 366"/>
                  <a:gd name="T56" fmla="*/ 42 w 238"/>
                  <a:gd name="T57" fmla="*/ 350 h 366"/>
                  <a:gd name="T58" fmla="*/ 48 w 238"/>
                  <a:gd name="T59" fmla="*/ 342 h 366"/>
                  <a:gd name="T60" fmla="*/ 60 w 238"/>
                  <a:gd name="T61" fmla="*/ 334 h 366"/>
                  <a:gd name="T62" fmla="*/ 74 w 238"/>
                  <a:gd name="T63" fmla="*/ 328 h 366"/>
                  <a:gd name="T64" fmla="*/ 88 w 238"/>
                  <a:gd name="T65" fmla="*/ 324 h 366"/>
                  <a:gd name="T66" fmla="*/ 100 w 238"/>
                  <a:gd name="T67" fmla="*/ 322 h 366"/>
                  <a:gd name="T68" fmla="*/ 112 w 238"/>
                  <a:gd name="T69" fmla="*/ 322 h 366"/>
                  <a:gd name="T70" fmla="*/ 126 w 238"/>
                  <a:gd name="T71" fmla="*/ 322 h 366"/>
                  <a:gd name="T72" fmla="*/ 138 w 238"/>
                  <a:gd name="T73" fmla="*/ 322 h 366"/>
                  <a:gd name="T74" fmla="*/ 148 w 238"/>
                  <a:gd name="T75" fmla="*/ 324 h 366"/>
                  <a:gd name="T76" fmla="*/ 162 w 238"/>
                  <a:gd name="T77" fmla="*/ 328 h 366"/>
                  <a:gd name="T78" fmla="*/ 178 w 238"/>
                  <a:gd name="T79" fmla="*/ 334 h 366"/>
                  <a:gd name="T80" fmla="*/ 188 w 238"/>
                  <a:gd name="T81" fmla="*/ 342 h 366"/>
                  <a:gd name="T82" fmla="*/ 196 w 238"/>
                  <a:gd name="T83" fmla="*/ 350 h 366"/>
                  <a:gd name="T84" fmla="*/ 202 w 238"/>
                  <a:gd name="T85" fmla="*/ 360 h 366"/>
                  <a:gd name="T86" fmla="*/ 118 w 238"/>
                  <a:gd name="T87" fmla="*/ 362 h 36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38"/>
                  <a:gd name="T133" fmla="*/ 0 h 366"/>
                  <a:gd name="T134" fmla="*/ 238 w 238"/>
                  <a:gd name="T135" fmla="*/ 366 h 36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38" h="366">
                    <a:moveTo>
                      <a:pt x="210" y="310"/>
                    </a:moveTo>
                    <a:lnTo>
                      <a:pt x="232" y="310"/>
                    </a:lnTo>
                    <a:lnTo>
                      <a:pt x="232" y="284"/>
                    </a:lnTo>
                    <a:lnTo>
                      <a:pt x="200" y="284"/>
                    </a:lnTo>
                    <a:lnTo>
                      <a:pt x="172" y="226"/>
                    </a:lnTo>
                    <a:lnTo>
                      <a:pt x="188" y="226"/>
                    </a:lnTo>
                    <a:lnTo>
                      <a:pt x="188" y="208"/>
                    </a:lnTo>
                    <a:lnTo>
                      <a:pt x="164" y="208"/>
                    </a:lnTo>
                    <a:lnTo>
                      <a:pt x="128" y="32"/>
                    </a:lnTo>
                    <a:lnTo>
                      <a:pt x="134" y="32"/>
                    </a:lnTo>
                    <a:lnTo>
                      <a:pt x="140" y="26"/>
                    </a:lnTo>
                    <a:lnTo>
                      <a:pt x="140" y="18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4" y="10"/>
                    </a:lnTo>
                    <a:lnTo>
                      <a:pt x="134" y="0"/>
                    </a:lnTo>
                    <a:lnTo>
                      <a:pt x="104" y="0"/>
                    </a:lnTo>
                    <a:lnTo>
                      <a:pt x="104" y="10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98" y="18"/>
                    </a:lnTo>
                    <a:lnTo>
                      <a:pt x="98" y="26"/>
                    </a:lnTo>
                    <a:lnTo>
                      <a:pt x="104" y="32"/>
                    </a:lnTo>
                    <a:lnTo>
                      <a:pt x="108" y="32"/>
                    </a:lnTo>
                    <a:lnTo>
                      <a:pt x="72" y="208"/>
                    </a:lnTo>
                    <a:lnTo>
                      <a:pt x="48" y="208"/>
                    </a:lnTo>
                    <a:lnTo>
                      <a:pt x="48" y="226"/>
                    </a:lnTo>
                    <a:lnTo>
                      <a:pt x="64" y="226"/>
                    </a:lnTo>
                    <a:lnTo>
                      <a:pt x="36" y="284"/>
                    </a:lnTo>
                    <a:lnTo>
                      <a:pt x="4" y="284"/>
                    </a:lnTo>
                    <a:lnTo>
                      <a:pt x="4" y="310"/>
                    </a:lnTo>
                    <a:lnTo>
                      <a:pt x="26" y="310"/>
                    </a:lnTo>
                    <a:lnTo>
                      <a:pt x="0" y="366"/>
                    </a:lnTo>
                    <a:lnTo>
                      <a:pt x="118" y="366"/>
                    </a:lnTo>
                    <a:lnTo>
                      <a:pt x="238" y="366"/>
                    </a:lnTo>
                    <a:lnTo>
                      <a:pt x="210" y="310"/>
                    </a:lnTo>
                    <a:close/>
                    <a:moveTo>
                      <a:pt x="118" y="48"/>
                    </a:moveTo>
                    <a:lnTo>
                      <a:pt x="118" y="50"/>
                    </a:lnTo>
                    <a:lnTo>
                      <a:pt x="144" y="208"/>
                    </a:lnTo>
                    <a:lnTo>
                      <a:pt x="118" y="208"/>
                    </a:lnTo>
                    <a:lnTo>
                      <a:pt x="92" y="208"/>
                    </a:lnTo>
                    <a:lnTo>
                      <a:pt x="118" y="48"/>
                    </a:lnTo>
                    <a:close/>
                    <a:moveTo>
                      <a:pt x="90" y="230"/>
                    </a:moveTo>
                    <a:lnTo>
                      <a:pt x="118" y="230"/>
                    </a:lnTo>
                    <a:lnTo>
                      <a:pt x="148" y="230"/>
                    </a:lnTo>
                    <a:lnTo>
                      <a:pt x="172" y="284"/>
                    </a:lnTo>
                    <a:lnTo>
                      <a:pt x="118" y="284"/>
                    </a:lnTo>
                    <a:lnTo>
                      <a:pt x="64" y="284"/>
                    </a:lnTo>
                    <a:lnTo>
                      <a:pt x="90" y="230"/>
                    </a:lnTo>
                    <a:close/>
                    <a:moveTo>
                      <a:pt x="118" y="362"/>
                    </a:moveTo>
                    <a:lnTo>
                      <a:pt x="34" y="362"/>
                    </a:lnTo>
                    <a:lnTo>
                      <a:pt x="34" y="360"/>
                    </a:lnTo>
                    <a:lnTo>
                      <a:pt x="36" y="356"/>
                    </a:lnTo>
                    <a:lnTo>
                      <a:pt x="38" y="354"/>
                    </a:lnTo>
                    <a:lnTo>
                      <a:pt x="42" y="350"/>
                    </a:lnTo>
                    <a:lnTo>
                      <a:pt x="44" y="346"/>
                    </a:lnTo>
                    <a:lnTo>
                      <a:pt x="48" y="342"/>
                    </a:lnTo>
                    <a:lnTo>
                      <a:pt x="54" y="338"/>
                    </a:lnTo>
                    <a:lnTo>
                      <a:pt x="60" y="334"/>
                    </a:lnTo>
                    <a:lnTo>
                      <a:pt x="66" y="330"/>
                    </a:lnTo>
                    <a:lnTo>
                      <a:pt x="74" y="328"/>
                    </a:lnTo>
                    <a:lnTo>
                      <a:pt x="84" y="326"/>
                    </a:lnTo>
                    <a:lnTo>
                      <a:pt x="88" y="324"/>
                    </a:lnTo>
                    <a:lnTo>
                      <a:pt x="94" y="324"/>
                    </a:lnTo>
                    <a:lnTo>
                      <a:pt x="100" y="322"/>
                    </a:lnTo>
                    <a:lnTo>
                      <a:pt x="106" y="322"/>
                    </a:lnTo>
                    <a:lnTo>
                      <a:pt x="112" y="322"/>
                    </a:lnTo>
                    <a:lnTo>
                      <a:pt x="118" y="322"/>
                    </a:lnTo>
                    <a:lnTo>
                      <a:pt x="126" y="322"/>
                    </a:lnTo>
                    <a:lnTo>
                      <a:pt x="132" y="322"/>
                    </a:lnTo>
                    <a:lnTo>
                      <a:pt x="138" y="322"/>
                    </a:lnTo>
                    <a:lnTo>
                      <a:pt x="144" y="324"/>
                    </a:lnTo>
                    <a:lnTo>
                      <a:pt x="148" y="324"/>
                    </a:lnTo>
                    <a:lnTo>
                      <a:pt x="154" y="326"/>
                    </a:lnTo>
                    <a:lnTo>
                      <a:pt x="162" y="328"/>
                    </a:lnTo>
                    <a:lnTo>
                      <a:pt x="170" y="330"/>
                    </a:lnTo>
                    <a:lnTo>
                      <a:pt x="178" y="334"/>
                    </a:lnTo>
                    <a:lnTo>
                      <a:pt x="184" y="338"/>
                    </a:lnTo>
                    <a:lnTo>
                      <a:pt x="188" y="342"/>
                    </a:lnTo>
                    <a:lnTo>
                      <a:pt x="192" y="346"/>
                    </a:lnTo>
                    <a:lnTo>
                      <a:pt x="196" y="350"/>
                    </a:lnTo>
                    <a:lnTo>
                      <a:pt x="200" y="356"/>
                    </a:lnTo>
                    <a:lnTo>
                      <a:pt x="202" y="360"/>
                    </a:lnTo>
                    <a:lnTo>
                      <a:pt x="204" y="362"/>
                    </a:lnTo>
                    <a:lnTo>
                      <a:pt x="118" y="362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5" name="Freeform 54"/>
              <p:cNvSpPr>
                <a:spLocks noChangeAspect="1"/>
              </p:cNvSpPr>
              <p:nvPr/>
            </p:nvSpPr>
            <p:spPr bwMode="auto">
              <a:xfrm>
                <a:off x="2319" y="1314"/>
                <a:ext cx="20" cy="104"/>
              </a:xfrm>
              <a:custGeom>
                <a:avLst/>
                <a:gdLst>
                  <a:gd name="T0" fmla="*/ 327680 w 10"/>
                  <a:gd name="T1" fmla="*/ 65536 h 52"/>
                  <a:gd name="T2" fmla="*/ 294912 w 10"/>
                  <a:gd name="T3" fmla="*/ 131072 h 52"/>
                  <a:gd name="T4" fmla="*/ 262144 w 10"/>
                  <a:gd name="T5" fmla="*/ 262144 h 52"/>
                  <a:gd name="T6" fmla="*/ 163840 w 10"/>
                  <a:gd name="T7" fmla="*/ 557056 h 52"/>
                  <a:gd name="T8" fmla="*/ 131072 w 10"/>
                  <a:gd name="T9" fmla="*/ 851968 h 52"/>
                  <a:gd name="T10" fmla="*/ 163840 w 10"/>
                  <a:gd name="T11" fmla="*/ 1114112 h 52"/>
                  <a:gd name="T12" fmla="*/ 229376 w 10"/>
                  <a:gd name="T13" fmla="*/ 1376256 h 52"/>
                  <a:gd name="T14" fmla="*/ 262144 w 10"/>
                  <a:gd name="T15" fmla="*/ 1540096 h 52"/>
                  <a:gd name="T16" fmla="*/ 294912 w 10"/>
                  <a:gd name="T17" fmla="*/ 1638400 h 52"/>
                  <a:gd name="T18" fmla="*/ 294912 w 10"/>
                  <a:gd name="T19" fmla="*/ 1671168 h 52"/>
                  <a:gd name="T20" fmla="*/ 262144 w 10"/>
                  <a:gd name="T21" fmla="*/ 1703936 h 52"/>
                  <a:gd name="T22" fmla="*/ 229376 w 10"/>
                  <a:gd name="T23" fmla="*/ 1671168 h 52"/>
                  <a:gd name="T24" fmla="*/ 163840 w 10"/>
                  <a:gd name="T25" fmla="*/ 1540096 h 52"/>
                  <a:gd name="T26" fmla="*/ 32768 w 10"/>
                  <a:gd name="T27" fmla="*/ 1212416 h 52"/>
                  <a:gd name="T28" fmla="*/ 0 w 10"/>
                  <a:gd name="T29" fmla="*/ 851968 h 52"/>
                  <a:gd name="T30" fmla="*/ 32768 w 10"/>
                  <a:gd name="T31" fmla="*/ 524288 h 52"/>
                  <a:gd name="T32" fmla="*/ 131072 w 10"/>
                  <a:gd name="T33" fmla="*/ 196608 h 52"/>
                  <a:gd name="T34" fmla="*/ 229376 w 10"/>
                  <a:gd name="T35" fmla="*/ 65536 h 52"/>
                  <a:gd name="T36" fmla="*/ 294912 w 10"/>
                  <a:gd name="T37" fmla="*/ 0 h 52"/>
                  <a:gd name="T38" fmla="*/ 327680 w 10"/>
                  <a:gd name="T39" fmla="*/ 32768 h 52"/>
                  <a:gd name="T40" fmla="*/ 327680 w 10"/>
                  <a:gd name="T41" fmla="*/ 65536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10" y="2"/>
                    </a:moveTo>
                    <a:cubicBezTo>
                      <a:pt x="10" y="2"/>
                      <a:pt x="10" y="3"/>
                      <a:pt x="9" y="4"/>
                    </a:cubicBezTo>
                    <a:cubicBezTo>
                      <a:pt x="8" y="6"/>
                      <a:pt x="8" y="7"/>
                      <a:pt x="8" y="8"/>
                    </a:cubicBezTo>
                    <a:cubicBezTo>
                      <a:pt x="7" y="11"/>
                      <a:pt x="6" y="14"/>
                      <a:pt x="5" y="17"/>
                    </a:cubicBezTo>
                    <a:cubicBezTo>
                      <a:pt x="5" y="20"/>
                      <a:pt x="5" y="23"/>
                      <a:pt x="4" y="26"/>
                    </a:cubicBezTo>
                    <a:cubicBezTo>
                      <a:pt x="4" y="29"/>
                      <a:pt x="5" y="31"/>
                      <a:pt x="5" y="34"/>
                    </a:cubicBezTo>
                    <a:cubicBezTo>
                      <a:pt x="5" y="37"/>
                      <a:pt x="6" y="39"/>
                      <a:pt x="7" y="42"/>
                    </a:cubicBezTo>
                    <a:cubicBezTo>
                      <a:pt x="7" y="43"/>
                      <a:pt x="7" y="45"/>
                      <a:pt x="8" y="47"/>
                    </a:cubicBezTo>
                    <a:cubicBezTo>
                      <a:pt x="9" y="49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0"/>
                      <a:pt x="5" y="49"/>
                      <a:pt x="5" y="47"/>
                    </a:cubicBezTo>
                    <a:cubicBezTo>
                      <a:pt x="3" y="44"/>
                      <a:pt x="2" y="41"/>
                      <a:pt x="1" y="37"/>
                    </a:cubicBezTo>
                    <a:cubicBezTo>
                      <a:pt x="0" y="33"/>
                      <a:pt x="0" y="30"/>
                      <a:pt x="0" y="26"/>
                    </a:cubicBezTo>
                    <a:cubicBezTo>
                      <a:pt x="0" y="22"/>
                      <a:pt x="0" y="19"/>
                      <a:pt x="1" y="16"/>
                    </a:cubicBezTo>
                    <a:cubicBezTo>
                      <a:pt x="2" y="12"/>
                      <a:pt x="3" y="9"/>
                      <a:pt x="4" y="6"/>
                    </a:cubicBezTo>
                    <a:cubicBezTo>
                      <a:pt x="5" y="4"/>
                      <a:pt x="6" y="3"/>
                      <a:pt x="7" y="2"/>
                    </a:cubicBezTo>
                    <a:cubicBezTo>
                      <a:pt x="8" y="1"/>
                      <a:pt x="8" y="0"/>
                      <a:pt x="9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6" name="Freeform 55"/>
              <p:cNvSpPr>
                <a:spLocks noChangeAspect="1"/>
              </p:cNvSpPr>
              <p:nvPr/>
            </p:nvSpPr>
            <p:spPr bwMode="auto">
              <a:xfrm>
                <a:off x="2361" y="1324"/>
                <a:ext cx="16" cy="82"/>
              </a:xfrm>
              <a:custGeom>
                <a:avLst/>
                <a:gdLst>
                  <a:gd name="T0" fmla="*/ 262144 w 8"/>
                  <a:gd name="T1" fmla="*/ 65536 h 41"/>
                  <a:gd name="T2" fmla="*/ 229376 w 8"/>
                  <a:gd name="T3" fmla="*/ 131072 h 41"/>
                  <a:gd name="T4" fmla="*/ 196608 w 8"/>
                  <a:gd name="T5" fmla="*/ 229376 h 41"/>
                  <a:gd name="T6" fmla="*/ 163840 w 8"/>
                  <a:gd name="T7" fmla="*/ 458752 h 41"/>
                  <a:gd name="T8" fmla="*/ 131072 w 8"/>
                  <a:gd name="T9" fmla="*/ 688128 h 41"/>
                  <a:gd name="T10" fmla="*/ 131072 w 8"/>
                  <a:gd name="T11" fmla="*/ 884736 h 41"/>
                  <a:gd name="T12" fmla="*/ 196608 w 8"/>
                  <a:gd name="T13" fmla="*/ 1081344 h 41"/>
                  <a:gd name="T14" fmla="*/ 229376 w 8"/>
                  <a:gd name="T15" fmla="*/ 1212416 h 41"/>
                  <a:gd name="T16" fmla="*/ 262144 w 8"/>
                  <a:gd name="T17" fmla="*/ 1310720 h 41"/>
                  <a:gd name="T18" fmla="*/ 229376 w 8"/>
                  <a:gd name="T19" fmla="*/ 1343488 h 41"/>
                  <a:gd name="T20" fmla="*/ 229376 w 8"/>
                  <a:gd name="T21" fmla="*/ 1343488 h 41"/>
                  <a:gd name="T22" fmla="*/ 196608 w 8"/>
                  <a:gd name="T23" fmla="*/ 1310720 h 41"/>
                  <a:gd name="T24" fmla="*/ 131072 w 8"/>
                  <a:gd name="T25" fmla="*/ 1245184 h 41"/>
                  <a:gd name="T26" fmla="*/ 32768 w 8"/>
                  <a:gd name="T27" fmla="*/ 983040 h 41"/>
                  <a:gd name="T28" fmla="*/ 0 w 8"/>
                  <a:gd name="T29" fmla="*/ 688128 h 41"/>
                  <a:gd name="T30" fmla="*/ 32768 w 8"/>
                  <a:gd name="T31" fmla="*/ 425984 h 41"/>
                  <a:gd name="T32" fmla="*/ 131072 w 8"/>
                  <a:gd name="T33" fmla="*/ 163840 h 41"/>
                  <a:gd name="T34" fmla="*/ 196608 w 8"/>
                  <a:gd name="T35" fmla="*/ 65536 h 41"/>
                  <a:gd name="T36" fmla="*/ 262144 w 8"/>
                  <a:gd name="T37" fmla="*/ 0 h 41"/>
                  <a:gd name="T38" fmla="*/ 262144 w 8"/>
                  <a:gd name="T39" fmla="*/ 32768 h 41"/>
                  <a:gd name="T40" fmla="*/ 262144 w 8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41"/>
                  <a:gd name="T65" fmla="*/ 8 w 8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41">
                    <a:moveTo>
                      <a:pt x="8" y="2"/>
                    </a:moveTo>
                    <a:cubicBezTo>
                      <a:pt x="8" y="2"/>
                      <a:pt x="8" y="3"/>
                      <a:pt x="7" y="4"/>
                    </a:cubicBezTo>
                    <a:cubicBezTo>
                      <a:pt x="7" y="5"/>
                      <a:pt x="7" y="6"/>
                      <a:pt x="6" y="7"/>
                    </a:cubicBezTo>
                    <a:cubicBezTo>
                      <a:pt x="6" y="9"/>
                      <a:pt x="5" y="12"/>
                      <a:pt x="5" y="14"/>
                    </a:cubicBezTo>
                    <a:cubicBezTo>
                      <a:pt x="4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4" y="27"/>
                    </a:cubicBezTo>
                    <a:cubicBezTo>
                      <a:pt x="5" y="29"/>
                      <a:pt x="5" y="31"/>
                      <a:pt x="6" y="33"/>
                    </a:cubicBezTo>
                    <a:cubicBezTo>
                      <a:pt x="6" y="34"/>
                      <a:pt x="6" y="36"/>
                      <a:pt x="7" y="37"/>
                    </a:cubicBezTo>
                    <a:cubicBezTo>
                      <a:pt x="7" y="39"/>
                      <a:pt x="8" y="40"/>
                      <a:pt x="8" y="40"/>
                    </a:cubicBezTo>
                    <a:cubicBezTo>
                      <a:pt x="8" y="40"/>
                      <a:pt x="8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1"/>
                      <a:pt x="6" y="41"/>
                      <a:pt x="6" y="40"/>
                    </a:cubicBezTo>
                    <a:cubicBezTo>
                      <a:pt x="5" y="40"/>
                      <a:pt x="5" y="39"/>
                      <a:pt x="4" y="38"/>
                    </a:cubicBezTo>
                    <a:cubicBezTo>
                      <a:pt x="3" y="35"/>
                      <a:pt x="2" y="32"/>
                      <a:pt x="1" y="30"/>
                    </a:cubicBezTo>
                    <a:cubicBezTo>
                      <a:pt x="0" y="27"/>
                      <a:pt x="0" y="24"/>
                      <a:pt x="0" y="21"/>
                    </a:cubicBezTo>
                    <a:cubicBezTo>
                      <a:pt x="0" y="18"/>
                      <a:pt x="0" y="15"/>
                      <a:pt x="1" y="13"/>
                    </a:cubicBezTo>
                    <a:cubicBezTo>
                      <a:pt x="2" y="10"/>
                      <a:pt x="3" y="8"/>
                      <a:pt x="4" y="5"/>
                    </a:cubicBezTo>
                    <a:cubicBezTo>
                      <a:pt x="4" y="4"/>
                      <a:pt x="5" y="2"/>
                      <a:pt x="6" y="2"/>
                    </a:cubicBezTo>
                    <a:cubicBezTo>
                      <a:pt x="6" y="1"/>
                      <a:pt x="7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7" name="Freeform 56"/>
              <p:cNvSpPr>
                <a:spLocks noChangeAspect="1"/>
              </p:cNvSpPr>
              <p:nvPr/>
            </p:nvSpPr>
            <p:spPr bwMode="auto">
              <a:xfrm>
                <a:off x="2403" y="1336"/>
                <a:ext cx="12" cy="62"/>
              </a:xfrm>
              <a:custGeom>
                <a:avLst/>
                <a:gdLst>
                  <a:gd name="T0" fmla="*/ 196608 w 6"/>
                  <a:gd name="T1" fmla="*/ 32768 h 31"/>
                  <a:gd name="T2" fmla="*/ 196608 w 6"/>
                  <a:gd name="T3" fmla="*/ 65536 h 31"/>
                  <a:gd name="T4" fmla="*/ 163840 w 6"/>
                  <a:gd name="T5" fmla="*/ 131072 h 31"/>
                  <a:gd name="T6" fmla="*/ 98304 w 6"/>
                  <a:gd name="T7" fmla="*/ 327680 h 31"/>
                  <a:gd name="T8" fmla="*/ 98304 w 6"/>
                  <a:gd name="T9" fmla="*/ 491520 h 31"/>
                  <a:gd name="T10" fmla="*/ 98304 w 6"/>
                  <a:gd name="T11" fmla="*/ 655360 h 31"/>
                  <a:gd name="T12" fmla="*/ 131072 w 6"/>
                  <a:gd name="T13" fmla="*/ 819200 h 31"/>
                  <a:gd name="T14" fmla="*/ 163840 w 6"/>
                  <a:gd name="T15" fmla="*/ 917504 h 31"/>
                  <a:gd name="T16" fmla="*/ 196608 w 6"/>
                  <a:gd name="T17" fmla="*/ 983040 h 31"/>
                  <a:gd name="T18" fmla="*/ 196608 w 6"/>
                  <a:gd name="T19" fmla="*/ 983040 h 31"/>
                  <a:gd name="T20" fmla="*/ 163840 w 6"/>
                  <a:gd name="T21" fmla="*/ 1015808 h 31"/>
                  <a:gd name="T22" fmla="*/ 131072 w 6"/>
                  <a:gd name="T23" fmla="*/ 983040 h 31"/>
                  <a:gd name="T24" fmla="*/ 98304 w 6"/>
                  <a:gd name="T25" fmla="*/ 917504 h 31"/>
                  <a:gd name="T26" fmla="*/ 32768 w 6"/>
                  <a:gd name="T27" fmla="*/ 720896 h 31"/>
                  <a:gd name="T28" fmla="*/ 0 w 6"/>
                  <a:gd name="T29" fmla="*/ 491520 h 31"/>
                  <a:gd name="T30" fmla="*/ 32768 w 6"/>
                  <a:gd name="T31" fmla="*/ 294912 h 31"/>
                  <a:gd name="T32" fmla="*/ 98304 w 6"/>
                  <a:gd name="T33" fmla="*/ 98304 h 31"/>
                  <a:gd name="T34" fmla="*/ 163840 w 6"/>
                  <a:gd name="T35" fmla="*/ 32768 h 31"/>
                  <a:gd name="T36" fmla="*/ 196608 w 6"/>
                  <a:gd name="T37" fmla="*/ 0 h 31"/>
                  <a:gd name="T38" fmla="*/ 196608 w 6"/>
                  <a:gd name="T39" fmla="*/ 0 h 31"/>
                  <a:gd name="T40" fmla="*/ 196608 w 6"/>
                  <a:gd name="T41" fmla="*/ 32768 h 3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"/>
                  <a:gd name="T64" fmla="*/ 0 h 31"/>
                  <a:gd name="T65" fmla="*/ 6 w 6"/>
                  <a:gd name="T66" fmla="*/ 31 h 3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" h="31">
                    <a:moveTo>
                      <a:pt x="6" y="1"/>
                    </a:moveTo>
                    <a:cubicBezTo>
                      <a:pt x="6" y="1"/>
                      <a:pt x="6" y="1"/>
                      <a:pt x="6" y="2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6"/>
                      <a:pt x="4" y="8"/>
                      <a:pt x="3" y="10"/>
                    </a:cubicBezTo>
                    <a:cubicBezTo>
                      <a:pt x="3" y="12"/>
                      <a:pt x="3" y="13"/>
                      <a:pt x="3" y="15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4" y="22"/>
                      <a:pt x="4" y="23"/>
                      <a:pt x="4" y="25"/>
                    </a:cubicBezTo>
                    <a:cubicBezTo>
                      <a:pt x="5" y="25"/>
                      <a:pt x="5" y="26"/>
                      <a:pt x="5" y="28"/>
                    </a:cubicBezTo>
                    <a:cubicBezTo>
                      <a:pt x="6" y="29"/>
                      <a:pt x="6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0"/>
                      <a:pt x="4" y="30"/>
                    </a:cubicBezTo>
                    <a:cubicBezTo>
                      <a:pt x="4" y="30"/>
                      <a:pt x="4" y="29"/>
                      <a:pt x="3" y="28"/>
                    </a:cubicBezTo>
                    <a:cubicBezTo>
                      <a:pt x="2" y="26"/>
                      <a:pt x="1" y="24"/>
                      <a:pt x="1" y="22"/>
                    </a:cubicBezTo>
                    <a:cubicBezTo>
                      <a:pt x="0" y="20"/>
                      <a:pt x="0" y="17"/>
                      <a:pt x="0" y="15"/>
                    </a:cubicBezTo>
                    <a:cubicBezTo>
                      <a:pt x="0" y="13"/>
                      <a:pt x="0" y="11"/>
                      <a:pt x="1" y="9"/>
                    </a:cubicBezTo>
                    <a:cubicBezTo>
                      <a:pt x="1" y="7"/>
                      <a:pt x="2" y="5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8" name="Freeform 57"/>
              <p:cNvSpPr>
                <a:spLocks noChangeAspect="1"/>
              </p:cNvSpPr>
              <p:nvPr/>
            </p:nvSpPr>
            <p:spPr bwMode="auto">
              <a:xfrm>
                <a:off x="2591" y="1314"/>
                <a:ext cx="22" cy="104"/>
              </a:xfrm>
              <a:custGeom>
                <a:avLst/>
                <a:gdLst>
                  <a:gd name="T0" fmla="*/ 0 w 11"/>
                  <a:gd name="T1" fmla="*/ 65536 h 52"/>
                  <a:gd name="T2" fmla="*/ 32768 w 11"/>
                  <a:gd name="T3" fmla="*/ 131072 h 52"/>
                  <a:gd name="T4" fmla="*/ 98304 w 11"/>
                  <a:gd name="T5" fmla="*/ 262144 h 52"/>
                  <a:gd name="T6" fmla="*/ 163840 w 11"/>
                  <a:gd name="T7" fmla="*/ 557056 h 52"/>
                  <a:gd name="T8" fmla="*/ 196608 w 11"/>
                  <a:gd name="T9" fmla="*/ 851968 h 52"/>
                  <a:gd name="T10" fmla="*/ 163840 w 11"/>
                  <a:gd name="T11" fmla="*/ 1114112 h 52"/>
                  <a:gd name="T12" fmla="*/ 131072 w 11"/>
                  <a:gd name="T13" fmla="*/ 1376256 h 52"/>
                  <a:gd name="T14" fmla="*/ 65536 w 11"/>
                  <a:gd name="T15" fmla="*/ 1540096 h 52"/>
                  <a:gd name="T16" fmla="*/ 32768 w 11"/>
                  <a:gd name="T17" fmla="*/ 1638400 h 52"/>
                  <a:gd name="T18" fmla="*/ 32768 w 11"/>
                  <a:gd name="T19" fmla="*/ 1671168 h 52"/>
                  <a:gd name="T20" fmla="*/ 65536 w 11"/>
                  <a:gd name="T21" fmla="*/ 1703936 h 52"/>
                  <a:gd name="T22" fmla="*/ 131072 w 11"/>
                  <a:gd name="T23" fmla="*/ 1671168 h 52"/>
                  <a:gd name="T24" fmla="*/ 196608 w 11"/>
                  <a:gd name="T25" fmla="*/ 1540096 h 52"/>
                  <a:gd name="T26" fmla="*/ 294912 w 11"/>
                  <a:gd name="T27" fmla="*/ 1212416 h 52"/>
                  <a:gd name="T28" fmla="*/ 327680 w 11"/>
                  <a:gd name="T29" fmla="*/ 851968 h 52"/>
                  <a:gd name="T30" fmla="*/ 294912 w 11"/>
                  <a:gd name="T31" fmla="*/ 524288 h 52"/>
                  <a:gd name="T32" fmla="*/ 196608 w 11"/>
                  <a:gd name="T33" fmla="*/ 196608 h 52"/>
                  <a:gd name="T34" fmla="*/ 98304 w 11"/>
                  <a:gd name="T35" fmla="*/ 65536 h 52"/>
                  <a:gd name="T36" fmla="*/ 32768 w 11"/>
                  <a:gd name="T37" fmla="*/ 0 h 52"/>
                  <a:gd name="T38" fmla="*/ 32768 w 11"/>
                  <a:gd name="T39" fmla="*/ 32768 h 52"/>
                  <a:gd name="T40" fmla="*/ 0 w 11"/>
                  <a:gd name="T41" fmla="*/ 65536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"/>
                  <a:gd name="T64" fmla="*/ 0 h 52"/>
                  <a:gd name="T65" fmla="*/ 11 w 11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" h="52">
                    <a:moveTo>
                      <a:pt x="0" y="2"/>
                    </a:moveTo>
                    <a:cubicBezTo>
                      <a:pt x="0" y="2"/>
                      <a:pt x="1" y="3"/>
                      <a:pt x="1" y="4"/>
                    </a:cubicBezTo>
                    <a:cubicBezTo>
                      <a:pt x="2" y="6"/>
                      <a:pt x="2" y="7"/>
                      <a:pt x="3" y="8"/>
                    </a:cubicBezTo>
                    <a:cubicBezTo>
                      <a:pt x="4" y="11"/>
                      <a:pt x="4" y="14"/>
                      <a:pt x="5" y="17"/>
                    </a:cubicBezTo>
                    <a:cubicBezTo>
                      <a:pt x="5" y="20"/>
                      <a:pt x="6" y="23"/>
                      <a:pt x="6" y="26"/>
                    </a:cubicBezTo>
                    <a:cubicBezTo>
                      <a:pt x="6" y="29"/>
                      <a:pt x="6" y="31"/>
                      <a:pt x="5" y="34"/>
                    </a:cubicBezTo>
                    <a:cubicBezTo>
                      <a:pt x="5" y="37"/>
                      <a:pt x="4" y="39"/>
                      <a:pt x="4" y="42"/>
                    </a:cubicBezTo>
                    <a:cubicBezTo>
                      <a:pt x="3" y="43"/>
                      <a:pt x="3" y="45"/>
                      <a:pt x="2" y="47"/>
                    </a:cubicBezTo>
                    <a:cubicBezTo>
                      <a:pt x="1" y="49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52"/>
                      <a:pt x="3" y="51"/>
                      <a:pt x="4" y="51"/>
                    </a:cubicBezTo>
                    <a:cubicBezTo>
                      <a:pt x="4" y="50"/>
                      <a:pt x="5" y="49"/>
                      <a:pt x="6" y="47"/>
                    </a:cubicBezTo>
                    <a:cubicBezTo>
                      <a:pt x="7" y="44"/>
                      <a:pt x="9" y="41"/>
                      <a:pt x="9" y="37"/>
                    </a:cubicBezTo>
                    <a:cubicBezTo>
                      <a:pt x="10" y="33"/>
                      <a:pt x="11" y="30"/>
                      <a:pt x="10" y="26"/>
                    </a:cubicBezTo>
                    <a:cubicBezTo>
                      <a:pt x="10" y="22"/>
                      <a:pt x="10" y="19"/>
                      <a:pt x="9" y="16"/>
                    </a:cubicBezTo>
                    <a:cubicBezTo>
                      <a:pt x="9" y="12"/>
                      <a:pt x="7" y="9"/>
                      <a:pt x="6" y="6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9" name="Freeform 58"/>
              <p:cNvSpPr>
                <a:spLocks noChangeAspect="1"/>
              </p:cNvSpPr>
              <p:nvPr/>
            </p:nvSpPr>
            <p:spPr bwMode="auto">
              <a:xfrm>
                <a:off x="2553" y="1324"/>
                <a:ext cx="16" cy="82"/>
              </a:xfrm>
              <a:custGeom>
                <a:avLst/>
                <a:gdLst>
                  <a:gd name="T0" fmla="*/ 0 w 8"/>
                  <a:gd name="T1" fmla="*/ 65536 h 41"/>
                  <a:gd name="T2" fmla="*/ 32768 w 8"/>
                  <a:gd name="T3" fmla="*/ 131072 h 41"/>
                  <a:gd name="T4" fmla="*/ 65536 w 8"/>
                  <a:gd name="T5" fmla="*/ 229376 h 41"/>
                  <a:gd name="T6" fmla="*/ 131072 w 8"/>
                  <a:gd name="T7" fmla="*/ 458752 h 41"/>
                  <a:gd name="T8" fmla="*/ 131072 w 8"/>
                  <a:gd name="T9" fmla="*/ 688128 h 41"/>
                  <a:gd name="T10" fmla="*/ 131072 w 8"/>
                  <a:gd name="T11" fmla="*/ 884736 h 41"/>
                  <a:gd name="T12" fmla="*/ 98304 w 8"/>
                  <a:gd name="T13" fmla="*/ 1081344 h 41"/>
                  <a:gd name="T14" fmla="*/ 32768 w 8"/>
                  <a:gd name="T15" fmla="*/ 1212416 h 41"/>
                  <a:gd name="T16" fmla="*/ 32768 w 8"/>
                  <a:gd name="T17" fmla="*/ 1310720 h 41"/>
                  <a:gd name="T18" fmla="*/ 32768 w 8"/>
                  <a:gd name="T19" fmla="*/ 1343488 h 41"/>
                  <a:gd name="T20" fmla="*/ 32768 w 8"/>
                  <a:gd name="T21" fmla="*/ 1343488 h 41"/>
                  <a:gd name="T22" fmla="*/ 98304 w 8"/>
                  <a:gd name="T23" fmla="*/ 1310720 h 41"/>
                  <a:gd name="T24" fmla="*/ 131072 w 8"/>
                  <a:gd name="T25" fmla="*/ 1245184 h 41"/>
                  <a:gd name="T26" fmla="*/ 229376 w 8"/>
                  <a:gd name="T27" fmla="*/ 983040 h 41"/>
                  <a:gd name="T28" fmla="*/ 262144 w 8"/>
                  <a:gd name="T29" fmla="*/ 688128 h 41"/>
                  <a:gd name="T30" fmla="*/ 229376 w 8"/>
                  <a:gd name="T31" fmla="*/ 425984 h 41"/>
                  <a:gd name="T32" fmla="*/ 163840 w 8"/>
                  <a:gd name="T33" fmla="*/ 163840 h 41"/>
                  <a:gd name="T34" fmla="*/ 65536 w 8"/>
                  <a:gd name="T35" fmla="*/ 65536 h 41"/>
                  <a:gd name="T36" fmla="*/ 32768 w 8"/>
                  <a:gd name="T37" fmla="*/ 0 h 41"/>
                  <a:gd name="T38" fmla="*/ 0 w 8"/>
                  <a:gd name="T39" fmla="*/ 32768 h 41"/>
                  <a:gd name="T40" fmla="*/ 0 w 8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41"/>
                  <a:gd name="T65" fmla="*/ 8 w 8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41">
                    <a:moveTo>
                      <a:pt x="0" y="2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5"/>
                      <a:pt x="2" y="6"/>
                      <a:pt x="2" y="7"/>
                    </a:cubicBezTo>
                    <a:cubicBezTo>
                      <a:pt x="3" y="9"/>
                      <a:pt x="3" y="12"/>
                      <a:pt x="4" y="14"/>
                    </a:cubicBezTo>
                    <a:cubicBezTo>
                      <a:pt x="4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4" y="27"/>
                    </a:cubicBezTo>
                    <a:cubicBezTo>
                      <a:pt x="4" y="29"/>
                      <a:pt x="3" y="31"/>
                      <a:pt x="3" y="33"/>
                    </a:cubicBezTo>
                    <a:cubicBezTo>
                      <a:pt x="2" y="34"/>
                      <a:pt x="2" y="36"/>
                      <a:pt x="1" y="37"/>
                    </a:cubicBezTo>
                    <a:cubicBezTo>
                      <a:pt x="1" y="39"/>
                      <a:pt x="1" y="40"/>
                      <a:pt x="1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1"/>
                      <a:pt x="2" y="41"/>
                      <a:pt x="3" y="40"/>
                    </a:cubicBezTo>
                    <a:cubicBezTo>
                      <a:pt x="3" y="40"/>
                      <a:pt x="4" y="39"/>
                      <a:pt x="4" y="38"/>
                    </a:cubicBezTo>
                    <a:cubicBezTo>
                      <a:pt x="6" y="35"/>
                      <a:pt x="7" y="32"/>
                      <a:pt x="7" y="30"/>
                    </a:cubicBezTo>
                    <a:cubicBezTo>
                      <a:pt x="8" y="27"/>
                      <a:pt x="8" y="24"/>
                      <a:pt x="8" y="21"/>
                    </a:cubicBezTo>
                    <a:cubicBezTo>
                      <a:pt x="8" y="18"/>
                      <a:pt x="8" y="15"/>
                      <a:pt x="7" y="13"/>
                    </a:cubicBezTo>
                    <a:cubicBezTo>
                      <a:pt x="7" y="10"/>
                      <a:pt x="6" y="8"/>
                      <a:pt x="5" y="5"/>
                    </a:cubicBezTo>
                    <a:cubicBezTo>
                      <a:pt x="4" y="4"/>
                      <a:pt x="3" y="2"/>
                      <a:pt x="2" y="2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0" name="Freeform 59"/>
              <p:cNvSpPr>
                <a:spLocks noChangeAspect="1"/>
              </p:cNvSpPr>
              <p:nvPr/>
            </p:nvSpPr>
            <p:spPr bwMode="auto">
              <a:xfrm>
                <a:off x="2515" y="1336"/>
                <a:ext cx="12" cy="62"/>
              </a:xfrm>
              <a:custGeom>
                <a:avLst/>
                <a:gdLst>
                  <a:gd name="T0" fmla="*/ 0 w 6"/>
                  <a:gd name="T1" fmla="*/ 32768 h 31"/>
                  <a:gd name="T2" fmla="*/ 0 w 6"/>
                  <a:gd name="T3" fmla="*/ 65536 h 31"/>
                  <a:gd name="T4" fmla="*/ 32768 w 6"/>
                  <a:gd name="T5" fmla="*/ 131072 h 31"/>
                  <a:gd name="T6" fmla="*/ 98304 w 6"/>
                  <a:gd name="T7" fmla="*/ 327680 h 31"/>
                  <a:gd name="T8" fmla="*/ 98304 w 6"/>
                  <a:gd name="T9" fmla="*/ 491520 h 31"/>
                  <a:gd name="T10" fmla="*/ 98304 w 6"/>
                  <a:gd name="T11" fmla="*/ 655360 h 31"/>
                  <a:gd name="T12" fmla="*/ 65536 w 6"/>
                  <a:gd name="T13" fmla="*/ 819200 h 31"/>
                  <a:gd name="T14" fmla="*/ 32768 w 6"/>
                  <a:gd name="T15" fmla="*/ 917504 h 31"/>
                  <a:gd name="T16" fmla="*/ 0 w 6"/>
                  <a:gd name="T17" fmla="*/ 983040 h 31"/>
                  <a:gd name="T18" fmla="*/ 0 w 6"/>
                  <a:gd name="T19" fmla="*/ 983040 h 31"/>
                  <a:gd name="T20" fmla="*/ 32768 w 6"/>
                  <a:gd name="T21" fmla="*/ 1015808 h 31"/>
                  <a:gd name="T22" fmla="*/ 65536 w 6"/>
                  <a:gd name="T23" fmla="*/ 983040 h 31"/>
                  <a:gd name="T24" fmla="*/ 98304 w 6"/>
                  <a:gd name="T25" fmla="*/ 917504 h 31"/>
                  <a:gd name="T26" fmla="*/ 196608 w 6"/>
                  <a:gd name="T27" fmla="*/ 720896 h 31"/>
                  <a:gd name="T28" fmla="*/ 196608 w 6"/>
                  <a:gd name="T29" fmla="*/ 491520 h 31"/>
                  <a:gd name="T30" fmla="*/ 196608 w 6"/>
                  <a:gd name="T31" fmla="*/ 294912 h 31"/>
                  <a:gd name="T32" fmla="*/ 98304 w 6"/>
                  <a:gd name="T33" fmla="*/ 98304 h 31"/>
                  <a:gd name="T34" fmla="*/ 65536 w 6"/>
                  <a:gd name="T35" fmla="*/ 32768 h 31"/>
                  <a:gd name="T36" fmla="*/ 0 w 6"/>
                  <a:gd name="T37" fmla="*/ 0 h 31"/>
                  <a:gd name="T38" fmla="*/ 0 w 6"/>
                  <a:gd name="T39" fmla="*/ 0 h 31"/>
                  <a:gd name="T40" fmla="*/ 0 w 6"/>
                  <a:gd name="T41" fmla="*/ 32768 h 3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"/>
                  <a:gd name="T64" fmla="*/ 0 h 31"/>
                  <a:gd name="T65" fmla="*/ 6 w 6"/>
                  <a:gd name="T66" fmla="*/ 31 h 3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" h="31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6"/>
                      <a:pt x="2" y="8"/>
                      <a:pt x="3" y="10"/>
                    </a:cubicBezTo>
                    <a:cubicBezTo>
                      <a:pt x="3" y="12"/>
                      <a:pt x="3" y="13"/>
                      <a:pt x="3" y="15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3" y="22"/>
                      <a:pt x="2" y="23"/>
                      <a:pt x="2" y="25"/>
                    </a:cubicBezTo>
                    <a:cubicBezTo>
                      <a:pt x="2" y="25"/>
                      <a:pt x="1" y="26"/>
                      <a:pt x="1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0"/>
                      <a:pt x="2" y="30"/>
                    </a:cubicBezTo>
                    <a:cubicBezTo>
                      <a:pt x="2" y="30"/>
                      <a:pt x="3" y="29"/>
                      <a:pt x="3" y="28"/>
                    </a:cubicBezTo>
                    <a:cubicBezTo>
                      <a:pt x="4" y="26"/>
                      <a:pt x="5" y="24"/>
                      <a:pt x="6" y="22"/>
                    </a:cubicBezTo>
                    <a:cubicBezTo>
                      <a:pt x="6" y="20"/>
                      <a:pt x="6" y="17"/>
                      <a:pt x="6" y="15"/>
                    </a:cubicBezTo>
                    <a:cubicBezTo>
                      <a:pt x="6" y="13"/>
                      <a:pt x="6" y="11"/>
                      <a:pt x="6" y="9"/>
                    </a:cubicBezTo>
                    <a:cubicBezTo>
                      <a:pt x="5" y="7"/>
                      <a:pt x="4" y="5"/>
                      <a:pt x="3" y="3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19" name="Rectangle 104"/>
            <p:cNvSpPr>
              <a:spLocks noChangeArrowheads="1"/>
            </p:cNvSpPr>
            <p:nvPr/>
          </p:nvSpPr>
          <p:spPr bwMode="auto">
            <a:xfrm>
              <a:off x="1418777" y="4158889"/>
              <a:ext cx="821939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BTS</a:t>
              </a:r>
            </a:p>
          </p:txBody>
        </p:sp>
        <p:sp>
          <p:nvSpPr>
            <p:cNvPr id="683" name="Oval 63"/>
            <p:cNvSpPr>
              <a:spLocks noChangeArrowheads="1"/>
            </p:cNvSpPr>
            <p:nvPr/>
          </p:nvSpPr>
          <p:spPr bwMode="auto">
            <a:xfrm>
              <a:off x="482600" y="3881438"/>
              <a:ext cx="827032" cy="195262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>
              <a:prstShdw prst="shdw17" dist="17961" dir="2700000">
                <a:schemeClr val="folHlink">
                  <a:gamma/>
                  <a:shade val="60000"/>
                  <a:invGamma/>
                </a:schemeClr>
              </a:prstShdw>
            </a:effectLst>
          </p:spPr>
          <p:txBody>
            <a:bodyPr wrap="none" lIns="85996" tIns="42997" rIns="85996" bIns="42997" anchor="ctr"/>
            <a:lstStyle/>
            <a:p>
              <a:pPr defTabSz="874713">
                <a:defRPr/>
              </a:pPr>
              <a:r>
                <a:rPr lang="en-US" altLang="zh-CN" sz="1100" b="1" dirty="0">
                  <a:solidFill>
                    <a:srgbClr val="006699"/>
                  </a:solidFill>
                </a:rPr>
                <a:t>HRPD</a:t>
              </a:r>
            </a:p>
          </p:txBody>
        </p:sp>
        <p:sp>
          <p:nvSpPr>
            <p:cNvPr id="2121" name="Rectangle 104"/>
            <p:cNvSpPr>
              <a:spLocks noChangeArrowheads="1"/>
            </p:cNvSpPr>
            <p:nvPr/>
          </p:nvSpPr>
          <p:spPr bwMode="auto">
            <a:xfrm>
              <a:off x="2859052" y="4158889"/>
              <a:ext cx="654904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AN</a:t>
              </a:r>
            </a:p>
          </p:txBody>
        </p:sp>
        <p:sp>
          <p:nvSpPr>
            <p:cNvPr id="2122" name="Rectangle 102"/>
            <p:cNvSpPr>
              <a:spLocks noChangeArrowheads="1"/>
            </p:cNvSpPr>
            <p:nvPr/>
          </p:nvSpPr>
          <p:spPr bwMode="auto">
            <a:xfrm>
              <a:off x="5667586" y="4158889"/>
              <a:ext cx="1072491" cy="36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PDSN</a:t>
              </a:r>
            </a:p>
          </p:txBody>
        </p:sp>
        <p:sp>
          <p:nvSpPr>
            <p:cNvPr id="2123" name="Line 112"/>
            <p:cNvSpPr>
              <a:spLocks noChangeShapeType="1"/>
            </p:cNvSpPr>
            <p:nvPr/>
          </p:nvSpPr>
          <p:spPr bwMode="auto">
            <a:xfrm>
              <a:off x="1994888" y="3933078"/>
              <a:ext cx="3672698" cy="327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124" name="Line 7"/>
            <p:cNvSpPr>
              <a:spLocks noChangeShapeType="1"/>
            </p:cNvSpPr>
            <p:nvPr/>
          </p:nvSpPr>
          <p:spPr bwMode="auto">
            <a:xfrm flipV="1">
              <a:off x="1850860" y="3991986"/>
              <a:ext cx="3816725" cy="1309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125" name="Line 138"/>
            <p:cNvSpPr>
              <a:spLocks noChangeShapeType="1"/>
            </p:cNvSpPr>
            <p:nvPr/>
          </p:nvSpPr>
          <p:spPr bwMode="auto">
            <a:xfrm flipV="1">
              <a:off x="3435161" y="3491274"/>
              <a:ext cx="864164" cy="38944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126" name="Line 114"/>
            <p:cNvSpPr>
              <a:spLocks noChangeShapeType="1"/>
            </p:cNvSpPr>
            <p:nvPr/>
          </p:nvSpPr>
          <p:spPr bwMode="auto">
            <a:xfrm flipV="1">
              <a:off x="6387554" y="3068960"/>
              <a:ext cx="3312199" cy="86409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127" name="Line 69"/>
            <p:cNvSpPr>
              <a:spLocks noChangeShapeType="1"/>
            </p:cNvSpPr>
            <p:nvPr/>
          </p:nvSpPr>
          <p:spPr bwMode="auto">
            <a:xfrm flipV="1">
              <a:off x="6387724" y="1822233"/>
              <a:ext cx="1584301" cy="200284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grpSp>
          <p:nvGrpSpPr>
            <p:cNvPr id="15" name="组合 245"/>
            <p:cNvGrpSpPr>
              <a:grpSpLocks/>
            </p:cNvGrpSpPr>
            <p:nvPr/>
          </p:nvGrpSpPr>
          <p:grpSpPr bwMode="auto">
            <a:xfrm>
              <a:off x="8403778" y="980728"/>
              <a:ext cx="3199322" cy="2664296"/>
              <a:chOff x="8403778" y="980728"/>
              <a:chExt cx="3199322" cy="2664296"/>
            </a:xfrm>
          </p:grpSpPr>
          <p:sp>
            <p:nvSpPr>
              <p:cNvPr id="2130" name="Rectangle 126"/>
              <p:cNvSpPr>
                <a:spLocks noChangeArrowheads="1"/>
              </p:cNvSpPr>
              <p:nvPr/>
            </p:nvSpPr>
            <p:spPr bwMode="auto">
              <a:xfrm rot="1201257">
                <a:off x="8856597" y="2552820"/>
                <a:ext cx="515012" cy="2449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 sz="1000"/>
                  <a:t>SGi</a:t>
                </a:r>
              </a:p>
            </p:txBody>
          </p:sp>
          <p:grpSp>
            <p:nvGrpSpPr>
              <p:cNvPr id="16" name="Group 165"/>
              <p:cNvGrpSpPr>
                <a:grpSpLocks/>
              </p:cNvGrpSpPr>
              <p:nvPr/>
            </p:nvGrpSpPr>
            <p:grpSpPr bwMode="auto">
              <a:xfrm>
                <a:off x="9518884" y="2392682"/>
                <a:ext cx="2053246" cy="1252342"/>
                <a:chOff x="4740" y="1447"/>
                <a:chExt cx="907" cy="824"/>
              </a:xfrm>
            </p:grpSpPr>
            <p:pic>
              <p:nvPicPr>
                <p:cNvPr id="2144" name="Picture 166" descr="云2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40" y="1798"/>
                  <a:ext cx="907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45" name="Picture 167" descr="云2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40" y="1447"/>
                  <a:ext cx="862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7" name="Group 168"/>
                <p:cNvGrpSpPr>
                  <a:grpSpLocks/>
                </p:cNvGrpSpPr>
                <p:nvPr/>
              </p:nvGrpSpPr>
              <p:grpSpPr bwMode="auto">
                <a:xfrm>
                  <a:off x="4829" y="1539"/>
                  <a:ext cx="337" cy="347"/>
                  <a:chOff x="1029" y="3664"/>
                  <a:chExt cx="346" cy="353"/>
                </a:xfrm>
              </p:grpSpPr>
              <p:grpSp>
                <p:nvGrpSpPr>
                  <p:cNvPr id="18" name="Group 169"/>
                  <p:cNvGrpSpPr>
                    <a:grpSpLocks/>
                  </p:cNvGrpSpPr>
                  <p:nvPr/>
                </p:nvGrpSpPr>
                <p:grpSpPr bwMode="auto">
                  <a:xfrm>
                    <a:off x="1033" y="3664"/>
                    <a:ext cx="342" cy="246"/>
                    <a:chOff x="1363" y="2512"/>
                    <a:chExt cx="342" cy="246"/>
                  </a:xfrm>
                </p:grpSpPr>
                <p:pic>
                  <p:nvPicPr>
                    <p:cNvPr id="2165" name="Picture 170" descr="Graphite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63" y="2512"/>
                      <a:ext cx="342" cy="24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759" name="Text Box 1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67" y="2553"/>
                      <a:ext cx="102" cy="161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85342" tIns="42669" rIns="85342" bIns="42669">
                      <a:spAutoFit/>
                    </a:bodyPr>
                    <a:lstStyle/>
                    <a:p>
                      <a:pPr defTabSz="78105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zh-CN" sz="1000" kern="0">
                        <a:solidFill>
                          <a:srgbClr val="FFCC66"/>
                        </a:solidFill>
                        <a:ea typeface="华文细黑" pitchFamily="2" charset="-122"/>
                      </a:endParaRPr>
                    </a:p>
                  </p:txBody>
                </p:sp>
              </p:grpSp>
              <p:sp>
                <p:nvSpPr>
                  <p:cNvPr id="757" name="Text Box 1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29" y="3856"/>
                    <a:ext cx="279" cy="16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85342" tIns="42669" rIns="85342" bIns="42669">
                    <a:spAutoFit/>
                  </a:bodyPr>
                  <a:lstStyle/>
                  <a:p>
                    <a:pPr defTabSz="78105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000" kern="0">
                        <a:solidFill>
                          <a:srgbClr val="000000"/>
                        </a:solidFill>
                        <a:ea typeface="华文细黑" pitchFamily="2" charset="-122"/>
                      </a:rPr>
                      <a:t>MMS</a:t>
                    </a:r>
                  </a:p>
                </p:txBody>
              </p:sp>
            </p:grpSp>
            <p:grpSp>
              <p:nvGrpSpPr>
                <p:cNvPr id="19" name="Group 173"/>
                <p:cNvGrpSpPr>
                  <a:grpSpLocks/>
                </p:cNvGrpSpPr>
                <p:nvPr/>
              </p:nvGrpSpPr>
              <p:grpSpPr bwMode="auto">
                <a:xfrm>
                  <a:off x="5239" y="1513"/>
                  <a:ext cx="308" cy="373"/>
                  <a:chOff x="2347" y="2885"/>
                  <a:chExt cx="340" cy="369"/>
                </a:xfrm>
              </p:grpSpPr>
              <p:sp>
                <p:nvSpPr>
                  <p:cNvPr id="754" name="Text Box 1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47" y="3098"/>
                    <a:ext cx="340" cy="156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85342" tIns="42669" rIns="85342" bIns="42669">
                    <a:spAutoFit/>
                  </a:bodyPr>
                  <a:lstStyle/>
                  <a:p>
                    <a:pPr defTabSz="78105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000" kern="0">
                        <a:solidFill>
                          <a:srgbClr val="000000"/>
                        </a:solidFill>
                        <a:ea typeface="华文细黑" pitchFamily="2" charset="-122"/>
                      </a:rPr>
                      <a:t>E-mail</a:t>
                    </a:r>
                  </a:p>
                </p:txBody>
              </p:sp>
              <p:pic>
                <p:nvPicPr>
                  <p:cNvPr id="2162" name="Picture 175" descr="_40Icon Aqua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00" y="2885"/>
                    <a:ext cx="257" cy="2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20" name="Group 176"/>
                <p:cNvGrpSpPr>
                  <a:grpSpLocks/>
                </p:cNvGrpSpPr>
                <p:nvPr/>
              </p:nvGrpSpPr>
              <p:grpSpPr bwMode="auto">
                <a:xfrm>
                  <a:off x="4830" y="1934"/>
                  <a:ext cx="213" cy="170"/>
                  <a:chOff x="4896" y="2746"/>
                  <a:chExt cx="429" cy="288"/>
                </a:xfrm>
              </p:grpSpPr>
              <p:grpSp>
                <p:nvGrpSpPr>
                  <p:cNvPr id="21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4896" y="2746"/>
                    <a:ext cx="393" cy="286"/>
                    <a:chOff x="723" y="1062"/>
                    <a:chExt cx="4315" cy="2196"/>
                  </a:xfrm>
                </p:grpSpPr>
                <p:pic>
                  <p:nvPicPr>
                    <p:cNvPr id="2159" name="Picture 17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23" y="1062"/>
                      <a:ext cx="4315" cy="219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160" name="Picture 17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241" y="1117"/>
                      <a:ext cx="744" cy="5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2" name="Group 180"/>
                  <p:cNvGrpSpPr>
                    <a:grpSpLocks/>
                  </p:cNvGrpSpPr>
                  <p:nvPr/>
                </p:nvGrpSpPr>
                <p:grpSpPr bwMode="auto">
                  <a:xfrm>
                    <a:off x="4992" y="2799"/>
                    <a:ext cx="333" cy="235"/>
                    <a:chOff x="5058" y="1069"/>
                    <a:chExt cx="360" cy="343"/>
                  </a:xfrm>
                </p:grpSpPr>
                <p:pic>
                  <p:nvPicPr>
                    <p:cNvPr id="2157" name="Picture 181" descr="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85" y="1069"/>
                      <a:ext cx="233" cy="3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158" name="Picture 182" descr="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058" y="1211"/>
                      <a:ext cx="197" cy="1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23" name="Group 183"/>
                <p:cNvGrpSpPr>
                  <a:grpSpLocks/>
                </p:cNvGrpSpPr>
                <p:nvPr/>
              </p:nvGrpSpPr>
              <p:grpSpPr bwMode="auto">
                <a:xfrm>
                  <a:off x="5374" y="1934"/>
                  <a:ext cx="182" cy="272"/>
                  <a:chOff x="5077" y="3082"/>
                  <a:chExt cx="360" cy="418"/>
                </a:xfrm>
              </p:grpSpPr>
              <p:pic>
                <p:nvPicPr>
                  <p:cNvPr id="2152" name="Picture 184" descr="pic_youtubelogo_123x63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77" y="3287"/>
                    <a:ext cx="360" cy="2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53" name="Picture 185"/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01" y="3082"/>
                    <a:ext cx="336" cy="1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54" name="Picture 186" descr="MPj04073940000[1]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04" y="3101"/>
                    <a:ext cx="200" cy="115"/>
                  </a:xfrm>
                  <a:prstGeom prst="rect">
                    <a:avLst/>
                  </a:prstGeom>
                  <a:solidFill>
                    <a:srgbClr val="CCC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743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4969" y="1451"/>
                  <a:ext cx="321" cy="15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86431" tIns="43215" rIns="86431" bIns="43215">
                  <a:spAutoFit/>
                </a:bodyPr>
                <a:lstStyle/>
                <a:p>
                  <a:pPr defTabSz="79851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000" kern="0">
                      <a:solidFill>
                        <a:srgbClr val="000000"/>
                      </a:solidFill>
                      <a:ea typeface="华文细黑" pitchFamily="2" charset="-122"/>
                    </a:rPr>
                    <a:t>SP/CP</a:t>
                  </a:r>
                </a:p>
              </p:txBody>
            </p:sp>
            <p:sp>
              <p:nvSpPr>
                <p:cNvPr id="744" name="Text Box 188"/>
                <p:cNvSpPr txBox="1">
                  <a:spLocks noChangeArrowheads="1"/>
                </p:cNvSpPr>
                <p:nvPr/>
              </p:nvSpPr>
              <p:spPr bwMode="auto">
                <a:xfrm>
                  <a:off x="4928" y="2103"/>
                  <a:ext cx="345" cy="15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86431" tIns="43215" rIns="86431" bIns="43215">
                  <a:spAutoFit/>
                </a:bodyPr>
                <a:lstStyle/>
                <a:p>
                  <a:pPr defTabSz="79851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000" kern="0">
                      <a:solidFill>
                        <a:srgbClr val="000000"/>
                      </a:solidFill>
                      <a:ea typeface="华文细黑" pitchFamily="2" charset="-122"/>
                    </a:rPr>
                    <a:t>internet</a:t>
                  </a:r>
                </a:p>
              </p:txBody>
            </p:sp>
          </p:grpSp>
          <p:sp>
            <p:nvSpPr>
              <p:cNvPr id="2132" name="Line 114"/>
              <p:cNvSpPr>
                <a:spLocks noChangeShapeType="1"/>
              </p:cNvSpPr>
              <p:nvPr/>
            </p:nvSpPr>
            <p:spPr bwMode="auto">
              <a:xfrm>
                <a:off x="8403778" y="2420889"/>
                <a:ext cx="1224136" cy="576064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grpSp>
            <p:nvGrpSpPr>
              <p:cNvPr id="24" name="组合 243"/>
              <p:cNvGrpSpPr>
                <a:grpSpLocks/>
              </p:cNvGrpSpPr>
              <p:nvPr/>
            </p:nvGrpSpPr>
            <p:grpSpPr bwMode="auto">
              <a:xfrm>
                <a:off x="8835826" y="980728"/>
                <a:ext cx="2767274" cy="1296144"/>
                <a:chOff x="8835826" y="980728"/>
                <a:chExt cx="2767274" cy="1296144"/>
              </a:xfrm>
            </p:grpSpPr>
            <p:graphicFrame>
              <p:nvGraphicFramePr>
                <p:cNvPr id="2050" name="Object 477"/>
                <p:cNvGraphicFramePr>
                  <a:graphicFrameLocks noChangeAspect="1"/>
                </p:cNvGraphicFramePr>
                <p:nvPr/>
              </p:nvGraphicFramePr>
              <p:xfrm>
                <a:off x="8835826" y="980728"/>
                <a:ext cx="2664296" cy="1296144"/>
              </p:xfrm>
              <a:graphic>
                <a:graphicData uri="http://schemas.openxmlformats.org/presentationml/2006/ole">
                  <p:oleObj spid="_x0000_s69634" name="CorelDRAW" r:id="rId19" imgW="7263384" imgH="4428744" progId="CorelDraw.Graphic.9">
                    <p:embed/>
                  </p:oleObj>
                </a:graphicData>
              </a:graphic>
            </p:graphicFrame>
            <p:pic>
              <p:nvPicPr>
                <p:cNvPr id="2138" name="Picture 601" descr="图片452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39882" y="980728"/>
                  <a:ext cx="576064" cy="502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39" name="Rectangle 101"/>
                <p:cNvSpPr>
                  <a:spLocks noChangeArrowheads="1"/>
                </p:cNvSpPr>
                <p:nvPr/>
              </p:nvSpPr>
              <p:spPr bwMode="auto">
                <a:xfrm>
                  <a:off x="9843938" y="1196752"/>
                  <a:ext cx="688311" cy="3680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218" tIns="45105" rIns="90218" bIns="45105">
                  <a:spAutoFit/>
                </a:bodyPr>
                <a:lstStyle/>
                <a:p>
                  <a:r>
                    <a:rPr lang="en-US" altLang="zh-CN"/>
                    <a:t>CG</a:t>
                  </a:r>
                </a:p>
              </p:txBody>
            </p:sp>
            <p:pic>
              <p:nvPicPr>
                <p:cNvPr id="2140" name="Picture 691" descr="图片440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64018" y="1196752"/>
                  <a:ext cx="590550" cy="5416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10564016" y="1772816"/>
                  <a:ext cx="1039084" cy="3680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218" tIns="45105" rIns="90218" bIns="45105">
                  <a:spAutoFit/>
                </a:bodyPr>
                <a:lstStyle/>
                <a:p>
                  <a:r>
                    <a:rPr lang="en-US" altLang="zh-CN"/>
                    <a:t>Billing</a:t>
                  </a:r>
                </a:p>
              </p:txBody>
            </p:sp>
            <p:pic>
              <p:nvPicPr>
                <p:cNvPr id="2142" name="Picture 687" descr="图片436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39883" y="1700808"/>
                  <a:ext cx="576064" cy="496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43" name="Rectangle 101"/>
                <p:cNvSpPr>
                  <a:spLocks noChangeArrowheads="1"/>
                </p:cNvSpPr>
                <p:nvPr/>
              </p:nvSpPr>
              <p:spPr bwMode="auto">
                <a:xfrm>
                  <a:off x="9843938" y="1844824"/>
                  <a:ext cx="888752" cy="3680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218" tIns="45105" rIns="90218" bIns="45105">
                  <a:spAutoFit/>
                </a:bodyPr>
                <a:lstStyle/>
                <a:p>
                  <a:r>
                    <a:rPr lang="en-US" altLang="zh-CN"/>
                    <a:t>OCS</a:t>
                  </a:r>
                </a:p>
              </p:txBody>
            </p:sp>
          </p:grpSp>
          <p:sp>
            <p:nvSpPr>
              <p:cNvPr id="2134" name="Line 69"/>
              <p:cNvSpPr>
                <a:spLocks noChangeShapeType="1"/>
              </p:cNvSpPr>
              <p:nvPr/>
            </p:nvSpPr>
            <p:spPr bwMode="auto">
              <a:xfrm flipV="1">
                <a:off x="8475785" y="1484784"/>
                <a:ext cx="864097" cy="792088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sp>
            <p:nvSpPr>
              <p:cNvPr id="2135" name="Line 69"/>
              <p:cNvSpPr>
                <a:spLocks noChangeShapeType="1"/>
              </p:cNvSpPr>
              <p:nvPr/>
            </p:nvSpPr>
            <p:spPr bwMode="auto">
              <a:xfrm flipV="1">
                <a:off x="8475787" y="2132856"/>
                <a:ext cx="864095" cy="216024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sp>
            <p:nvSpPr>
              <p:cNvPr id="2136" name="Rectangle 117"/>
              <p:cNvSpPr>
                <a:spLocks noChangeArrowheads="1"/>
              </p:cNvSpPr>
              <p:nvPr/>
            </p:nvSpPr>
            <p:spPr bwMode="auto">
              <a:xfrm rot="19142733">
                <a:off x="8531728" y="1714217"/>
                <a:ext cx="458637" cy="2449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 sz="1000"/>
                  <a:t>Ga</a:t>
                </a:r>
              </a:p>
            </p:txBody>
          </p:sp>
          <p:sp>
            <p:nvSpPr>
              <p:cNvPr id="2137" name="Rectangle 117"/>
              <p:cNvSpPr>
                <a:spLocks noChangeArrowheads="1"/>
              </p:cNvSpPr>
              <p:nvPr/>
            </p:nvSpPr>
            <p:spPr bwMode="auto">
              <a:xfrm rot="20703455">
                <a:off x="8688302" y="2063473"/>
                <a:ext cx="450285" cy="2449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 sz="1000"/>
                  <a:t>Gy</a:t>
                </a:r>
              </a:p>
            </p:txBody>
          </p:sp>
        </p:grpSp>
        <p:pic>
          <p:nvPicPr>
            <p:cNvPr id="2129" name="Picture 152" descr="图片247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339" y="3156731"/>
              <a:ext cx="615748" cy="488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4" name="Rectangle 3"/>
          <p:cNvSpPr txBox="1">
            <a:spLocks noChangeArrowheads="1"/>
          </p:cNvSpPr>
          <p:nvPr/>
        </p:nvSpPr>
        <p:spPr bwMode="auto">
          <a:xfrm>
            <a:off x="74040" y="299418"/>
            <a:ext cx="6827227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28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2pPr>
            <a:lvl3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3pPr>
            <a:lvl4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4pPr>
            <a:lvl5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演进步骤</a:t>
            </a:r>
            <a:r>
              <a:rPr lang="en-US" altLang="zh-CN" sz="2400" dirty="0">
                <a:solidFill>
                  <a:schemeClr val="bg1"/>
                </a:solidFill>
              </a:rPr>
              <a:t>1 --- </a:t>
            </a:r>
            <a:r>
              <a:rPr lang="zh-CN" altLang="en-US" sz="2400" dirty="0">
                <a:solidFill>
                  <a:schemeClr val="bg1"/>
                </a:solidFill>
              </a:rPr>
              <a:t>新建</a:t>
            </a:r>
            <a:r>
              <a:rPr lang="en-US" altLang="zh-CN" sz="2400" dirty="0">
                <a:solidFill>
                  <a:schemeClr val="bg1"/>
                </a:solidFill>
              </a:rPr>
              <a:t>LTE</a:t>
            </a:r>
            <a:r>
              <a:rPr lang="zh-CN" altLang="en-US" sz="2400" dirty="0">
                <a:solidFill>
                  <a:schemeClr val="bg1"/>
                </a:solidFill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</a:rPr>
              <a:t>EPC</a:t>
            </a:r>
            <a:r>
              <a:rPr lang="zh-CN" altLang="en-US" sz="2400" dirty="0" smtClean="0">
                <a:solidFill>
                  <a:schemeClr val="bg1"/>
                </a:solidFill>
              </a:rPr>
              <a:t>网络（电信）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8388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 txBox="1">
            <a:spLocks noChangeArrowheads="1"/>
          </p:cNvSpPr>
          <p:nvPr/>
        </p:nvSpPr>
        <p:spPr bwMode="auto">
          <a:xfrm>
            <a:off x="-32971" y="332656"/>
            <a:ext cx="7357696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LTE/EPC</a:t>
            </a:r>
            <a:r>
              <a:rPr lang="zh-CN" altLang="en-US" dirty="0" smtClean="0"/>
              <a:t>网络特点</a:t>
            </a:r>
            <a:endParaRPr lang="en-US" altLang="zh-CN" dirty="0"/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023" y="1303339"/>
            <a:ext cx="3138854" cy="4181475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460" name="Freeform 22"/>
          <p:cNvSpPr>
            <a:spLocks/>
          </p:cNvSpPr>
          <p:nvPr/>
        </p:nvSpPr>
        <p:spPr bwMode="auto">
          <a:xfrm rot="10800000">
            <a:off x="4006362" y="1358900"/>
            <a:ext cx="4258408" cy="704850"/>
          </a:xfrm>
          <a:custGeom>
            <a:avLst/>
            <a:gdLst>
              <a:gd name="T0" fmla="*/ 4538 w 4538"/>
              <a:gd name="T1" fmla="*/ 0 h 1080"/>
              <a:gd name="T2" fmla="*/ 0 w 4538"/>
              <a:gd name="T3" fmla="*/ 0 h 1080"/>
              <a:gd name="T4" fmla="*/ 105 w 4538"/>
              <a:gd name="T5" fmla="*/ 541 h 1080"/>
              <a:gd name="T6" fmla="*/ 0 w 4538"/>
              <a:gd name="T7" fmla="*/ 1080 h 1080"/>
              <a:gd name="T8" fmla="*/ 4538 w 4538"/>
              <a:gd name="T9" fmla="*/ 1080 h 1080"/>
              <a:gd name="T10" fmla="*/ 4538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245" name="矩形 6"/>
          <p:cNvSpPr>
            <a:spLocks noChangeArrowheads="1"/>
          </p:cNvSpPr>
          <p:nvPr/>
        </p:nvSpPr>
        <p:spPr bwMode="auto">
          <a:xfrm>
            <a:off x="4141178" y="1403351"/>
            <a:ext cx="398291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800" dirty="0"/>
              <a:t>关键网元：</a:t>
            </a:r>
            <a:r>
              <a:rPr lang="en-US" altLang="zh-CN" sz="1800" dirty="0"/>
              <a:t>MME</a:t>
            </a:r>
            <a:r>
              <a:rPr lang="zh-CN" altLang="en-US" sz="1800" dirty="0"/>
              <a:t>、</a:t>
            </a:r>
            <a:r>
              <a:rPr lang="en-US" altLang="zh-CN" sz="1800" dirty="0"/>
              <a:t>S/P-GW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HSS</a:t>
            </a:r>
            <a:r>
              <a:rPr lang="zh-CN" altLang="en-US" sz="1800" dirty="0" smtClean="0"/>
              <a:t>、</a:t>
            </a:r>
            <a:r>
              <a:rPr lang="en-US" altLang="zh-CN" sz="1800" dirty="0" err="1" smtClean="0"/>
              <a:t>eNodeB</a:t>
            </a:r>
            <a:r>
              <a:rPr lang="zh-CN" altLang="en-US" sz="1800" dirty="0"/>
              <a:t>、</a:t>
            </a:r>
            <a:r>
              <a:rPr lang="en-US" altLang="zh-CN" sz="1800" dirty="0"/>
              <a:t>PCRF</a:t>
            </a:r>
          </a:p>
        </p:txBody>
      </p:sp>
      <p:sp>
        <p:nvSpPr>
          <p:cNvPr id="19462" name="Freeform 22"/>
          <p:cNvSpPr>
            <a:spLocks/>
          </p:cNvSpPr>
          <p:nvPr/>
        </p:nvSpPr>
        <p:spPr bwMode="auto">
          <a:xfrm rot="10800000">
            <a:off x="3994639" y="2197100"/>
            <a:ext cx="4258408" cy="603250"/>
          </a:xfrm>
          <a:custGeom>
            <a:avLst/>
            <a:gdLst>
              <a:gd name="T0" fmla="*/ 4538 w 4538"/>
              <a:gd name="T1" fmla="*/ 0 h 1080"/>
              <a:gd name="T2" fmla="*/ 0 w 4538"/>
              <a:gd name="T3" fmla="*/ 0 h 1080"/>
              <a:gd name="T4" fmla="*/ 105 w 4538"/>
              <a:gd name="T5" fmla="*/ 541 h 1080"/>
              <a:gd name="T6" fmla="*/ 0 w 4538"/>
              <a:gd name="T7" fmla="*/ 1080 h 1080"/>
              <a:gd name="T8" fmla="*/ 4538 w 4538"/>
              <a:gd name="T9" fmla="*/ 1080 h 1080"/>
              <a:gd name="T10" fmla="*/ 4538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247" name="矩形 9"/>
          <p:cNvSpPr>
            <a:spLocks noChangeArrowheads="1"/>
          </p:cNvSpPr>
          <p:nvPr/>
        </p:nvSpPr>
        <p:spPr bwMode="auto">
          <a:xfrm>
            <a:off x="4129454" y="2330450"/>
            <a:ext cx="36343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800" dirty="0"/>
              <a:t>关键接口：</a:t>
            </a:r>
            <a:r>
              <a:rPr lang="en-US" altLang="zh-CN" sz="1800" dirty="0"/>
              <a:t>S1</a:t>
            </a:r>
            <a:r>
              <a:rPr lang="zh-CN" altLang="en-US" sz="1800" dirty="0"/>
              <a:t>、</a:t>
            </a:r>
            <a:r>
              <a:rPr lang="en-US" altLang="zh-CN" sz="1800" dirty="0" smtClean="0"/>
              <a:t>X2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S5/S8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S6a</a:t>
            </a:r>
            <a:endParaRPr lang="zh-CN" altLang="en-US" sz="1800" dirty="0"/>
          </a:p>
        </p:txBody>
      </p:sp>
      <p:sp>
        <p:nvSpPr>
          <p:cNvPr id="19464" name="Freeform 22"/>
          <p:cNvSpPr>
            <a:spLocks/>
          </p:cNvSpPr>
          <p:nvPr/>
        </p:nvSpPr>
        <p:spPr bwMode="auto">
          <a:xfrm rot="10800000">
            <a:off x="3994639" y="2933700"/>
            <a:ext cx="4258408" cy="1155700"/>
          </a:xfrm>
          <a:custGeom>
            <a:avLst/>
            <a:gdLst>
              <a:gd name="T0" fmla="*/ 4538 w 4538"/>
              <a:gd name="T1" fmla="*/ 0 h 1080"/>
              <a:gd name="T2" fmla="*/ 0 w 4538"/>
              <a:gd name="T3" fmla="*/ 0 h 1080"/>
              <a:gd name="T4" fmla="*/ 105 w 4538"/>
              <a:gd name="T5" fmla="*/ 541 h 1080"/>
              <a:gd name="T6" fmla="*/ 0 w 4538"/>
              <a:gd name="T7" fmla="*/ 1080 h 1080"/>
              <a:gd name="T8" fmla="*/ 4538 w 4538"/>
              <a:gd name="T9" fmla="*/ 1080 h 1080"/>
              <a:gd name="T10" fmla="*/ 4538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249" name="矩形 15"/>
          <p:cNvSpPr>
            <a:spLocks noChangeArrowheads="1"/>
          </p:cNvSpPr>
          <p:nvPr/>
        </p:nvSpPr>
        <p:spPr bwMode="auto">
          <a:xfrm>
            <a:off x="4129454" y="3067050"/>
            <a:ext cx="3950677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800"/>
              <a:t>关键变化：省去传统的基站控制器（</a:t>
            </a:r>
            <a:r>
              <a:rPr lang="en-US" altLang="zh-CN" sz="1800"/>
              <a:t>RNC</a:t>
            </a:r>
            <a:r>
              <a:rPr lang="zh-CN" altLang="en-US" sz="1800"/>
              <a:t>、</a:t>
            </a:r>
            <a:r>
              <a:rPr lang="en-US" altLang="zh-CN" sz="1800"/>
              <a:t>BSC</a:t>
            </a:r>
            <a:r>
              <a:rPr lang="zh-CN" altLang="en-US" sz="1800"/>
              <a:t>），基站控制器的大部分功能转移到基站</a:t>
            </a:r>
            <a:r>
              <a:rPr lang="en-US" altLang="zh-CN" sz="1800"/>
              <a:t>eNodeB</a:t>
            </a:r>
            <a:r>
              <a:rPr lang="zh-CN" altLang="en-US" sz="1800"/>
              <a:t>实现。</a:t>
            </a:r>
          </a:p>
        </p:txBody>
      </p:sp>
      <p:sp>
        <p:nvSpPr>
          <p:cNvPr id="19466" name="Freeform 22"/>
          <p:cNvSpPr>
            <a:spLocks/>
          </p:cNvSpPr>
          <p:nvPr/>
        </p:nvSpPr>
        <p:spPr bwMode="auto">
          <a:xfrm rot="10800000">
            <a:off x="4006362" y="4203700"/>
            <a:ext cx="4258408" cy="1155700"/>
          </a:xfrm>
          <a:custGeom>
            <a:avLst/>
            <a:gdLst>
              <a:gd name="T0" fmla="*/ 4538 w 4538"/>
              <a:gd name="T1" fmla="*/ 0 h 1080"/>
              <a:gd name="T2" fmla="*/ 0 w 4538"/>
              <a:gd name="T3" fmla="*/ 0 h 1080"/>
              <a:gd name="T4" fmla="*/ 105 w 4538"/>
              <a:gd name="T5" fmla="*/ 541 h 1080"/>
              <a:gd name="T6" fmla="*/ 0 w 4538"/>
              <a:gd name="T7" fmla="*/ 1080 h 1080"/>
              <a:gd name="T8" fmla="*/ 4538 w 4538"/>
              <a:gd name="T9" fmla="*/ 1080 h 1080"/>
              <a:gd name="T10" fmla="*/ 4538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251" name="矩形 17"/>
          <p:cNvSpPr>
            <a:spLocks noChangeArrowheads="1"/>
          </p:cNvSpPr>
          <p:nvPr/>
        </p:nvSpPr>
        <p:spPr bwMode="auto">
          <a:xfrm>
            <a:off x="4141177" y="4337051"/>
            <a:ext cx="395067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800"/>
              <a:t>关键特点：扁平网络、</a:t>
            </a:r>
            <a:r>
              <a:rPr lang="en-US" altLang="zh-CN" sz="1800"/>
              <a:t>ALL IP</a:t>
            </a:r>
            <a:r>
              <a:rPr lang="zh-CN" altLang="en-US" sz="1800"/>
              <a:t>、控制承载分离、多种接入、永远在线纯分组域网络</a:t>
            </a:r>
          </a:p>
        </p:txBody>
      </p:sp>
      <p:sp>
        <p:nvSpPr>
          <p:cNvPr id="19" name="右大括号 18"/>
          <p:cNvSpPr/>
          <p:nvPr/>
        </p:nvSpPr>
        <p:spPr>
          <a:xfrm rot="10800000">
            <a:off x="3657600" y="1435100"/>
            <a:ext cx="293077" cy="3886200"/>
          </a:xfrm>
          <a:prstGeom prst="rightBrac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4604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Rectangle 4"/>
          <p:cNvSpPr>
            <a:spLocks noChangeArrowheads="1"/>
          </p:cNvSpPr>
          <p:nvPr/>
        </p:nvSpPr>
        <p:spPr bwMode="auto">
          <a:xfrm>
            <a:off x="282742" y="4941890"/>
            <a:ext cx="8490770" cy="15880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79200" tIns="39600" rIns="79200" bIns="39600">
            <a:spAutoFit/>
          </a:bodyPr>
          <a:lstStyle/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 smtClean="0">
                <a:latin typeface="+mn-ea"/>
                <a:ea typeface="+mn-ea"/>
                <a:cs typeface="Arial" pitchFamily="34" charset="0"/>
              </a:rPr>
              <a:t>完成全</a:t>
            </a:r>
            <a:r>
              <a:rPr lang="zh-CN" altLang="en-US" sz="1400" dirty="0">
                <a:latin typeface="+mn-ea"/>
                <a:ea typeface="+mn-ea"/>
                <a:cs typeface="Arial" pitchFamily="34" charset="0"/>
              </a:rPr>
              <a:t>网升级为</a:t>
            </a:r>
            <a:r>
              <a:rPr lang="en-US" altLang="zh-CN" sz="1400" dirty="0" err="1">
                <a:latin typeface="+mn-ea"/>
                <a:ea typeface="+mn-ea"/>
                <a:cs typeface="Arial" pitchFamily="34" charset="0"/>
              </a:rPr>
              <a:t>eHRPD</a:t>
            </a:r>
            <a:r>
              <a:rPr lang="zh-CN" altLang="en-US" sz="1400" dirty="0">
                <a:latin typeface="+mn-ea"/>
                <a:ea typeface="+mn-ea"/>
                <a:cs typeface="Arial" pitchFamily="34" charset="0"/>
              </a:rPr>
              <a:t>网络，兼容</a:t>
            </a:r>
            <a:r>
              <a:rPr lang="en-US" altLang="zh-CN" sz="1400" dirty="0">
                <a:latin typeface="+mn-ea"/>
                <a:ea typeface="+mn-ea"/>
                <a:cs typeface="Arial" pitchFamily="34" charset="0"/>
              </a:rPr>
              <a:t>3G</a:t>
            </a:r>
            <a:r>
              <a:rPr lang="zh-CN" altLang="en-US" sz="1400" dirty="0">
                <a:latin typeface="+mn-ea"/>
                <a:ea typeface="+mn-ea"/>
                <a:cs typeface="Arial" pitchFamily="34" charset="0"/>
              </a:rPr>
              <a:t>终端</a:t>
            </a:r>
            <a:endParaRPr lang="en-US" altLang="zh-CN" sz="1400" kern="0" dirty="0">
              <a:solidFill>
                <a:srgbClr val="000000"/>
              </a:solidFill>
              <a:latin typeface="+mn-ea"/>
              <a:ea typeface="+mn-ea"/>
              <a:cs typeface="Arial" pitchFamily="34" charset="0"/>
            </a:endParaRPr>
          </a:p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+mn-ea"/>
                <a:ea typeface="+mn-ea"/>
              </a:rPr>
              <a:t>PDSN</a:t>
            </a: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升级为</a:t>
            </a:r>
            <a:r>
              <a:rPr lang="en-US" altLang="zh-CN" sz="1400" kern="0" dirty="0">
                <a:solidFill>
                  <a:srgbClr val="000000"/>
                </a:solidFill>
                <a:latin typeface="+mn-ea"/>
                <a:ea typeface="+mn-ea"/>
              </a:rPr>
              <a:t>HSGW</a:t>
            </a: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或扩容新建可兼容</a:t>
            </a:r>
            <a:r>
              <a:rPr lang="en-US" altLang="zh-CN" sz="1400" kern="0" dirty="0">
                <a:solidFill>
                  <a:srgbClr val="000000"/>
                </a:solidFill>
                <a:latin typeface="+mn-ea"/>
                <a:ea typeface="+mn-ea"/>
              </a:rPr>
              <a:t>PDSN</a:t>
            </a: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en-US" altLang="zh-CN" sz="1400" kern="0" dirty="0">
                <a:solidFill>
                  <a:srgbClr val="000000"/>
                </a:solidFill>
                <a:latin typeface="+mn-ea"/>
                <a:ea typeface="+mn-ea"/>
              </a:rPr>
              <a:t>HSGW </a:t>
            </a: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，完成</a:t>
            </a:r>
            <a:r>
              <a:rPr lang="en-US" altLang="zh-CN" sz="1400" kern="0" dirty="0">
                <a:solidFill>
                  <a:srgbClr val="000000"/>
                </a:solidFill>
                <a:latin typeface="+mn-ea"/>
                <a:ea typeface="+mn-ea"/>
              </a:rPr>
              <a:t>PDSN</a:t>
            </a: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的升级和替换</a:t>
            </a:r>
            <a:endParaRPr lang="en-US" altLang="zh-CN" sz="1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+mn-ea"/>
                <a:ea typeface="+mn-ea"/>
              </a:rPr>
              <a:t>P-GW</a:t>
            </a: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支持</a:t>
            </a:r>
            <a:r>
              <a:rPr lang="en-US" altLang="zh-CN" sz="1400" kern="0" dirty="0">
                <a:solidFill>
                  <a:srgbClr val="000000"/>
                </a:solidFill>
                <a:latin typeface="+mn-ea"/>
                <a:ea typeface="+mn-ea"/>
              </a:rPr>
              <a:t>HA</a:t>
            </a: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功能，</a:t>
            </a:r>
            <a:r>
              <a:rPr lang="zh-CN" altLang="en-US" sz="140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实现归属域</a:t>
            </a:r>
            <a:r>
              <a:rPr lang="en-US" altLang="zh-CN" sz="140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2G/3G/4G </a:t>
            </a:r>
            <a:r>
              <a:rPr lang="zh-CN" altLang="en-US" sz="140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统一的业务和计费控制</a:t>
            </a:r>
            <a:endParaRPr lang="en-US" altLang="zh-CN" sz="1400" dirty="0">
              <a:solidFill>
                <a:srgbClr val="1C1C1C"/>
              </a:solidFill>
              <a:latin typeface="+mn-ea"/>
              <a:ea typeface="+mn-ea"/>
              <a:cs typeface="Times New Roman" pitchFamily="18" charset="0"/>
            </a:endParaRPr>
          </a:p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PCC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演进为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R8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架构，有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个策略执行点：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PCEF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和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BBERF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，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BBERF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由</a:t>
            </a:r>
            <a:r>
              <a:rPr lang="en-US" altLang="zh-CN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HSGW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实现，负责向</a:t>
            </a:r>
            <a:r>
              <a:rPr lang="en-US" altLang="zh-CN" sz="1400" kern="0" dirty="0" err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eHRPD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无线接入网传递承载相关的</a:t>
            </a:r>
            <a:r>
              <a:rPr lang="en-US" altLang="zh-CN" sz="1400" kern="0" dirty="0" err="1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QoS</a:t>
            </a:r>
            <a:r>
              <a:rPr lang="zh-CN" altLang="en-US" sz="14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参数</a:t>
            </a:r>
            <a:endParaRPr lang="en-US" altLang="zh-CN" sz="1400" dirty="0">
              <a:latin typeface="华文细黑" pitchFamily="2" charset="-122"/>
              <a:ea typeface="华文细黑" pitchFamily="2" charset="-122"/>
            </a:endParaRPr>
          </a:p>
        </p:txBody>
      </p:sp>
      <p:grpSp>
        <p:nvGrpSpPr>
          <p:cNvPr id="2" name="组合 219"/>
          <p:cNvGrpSpPr>
            <a:grpSpLocks/>
          </p:cNvGrpSpPr>
          <p:nvPr/>
        </p:nvGrpSpPr>
        <p:grpSpPr bwMode="auto">
          <a:xfrm>
            <a:off x="-100970" y="1177047"/>
            <a:ext cx="9229127" cy="3648954"/>
            <a:chOff x="-131525" y="1177113"/>
            <a:chExt cx="12021900" cy="3648614"/>
          </a:xfrm>
        </p:grpSpPr>
        <p:cxnSp>
          <p:nvCxnSpPr>
            <p:cNvPr id="769" name="直接连接符 768"/>
            <p:cNvCxnSpPr/>
            <p:nvPr/>
          </p:nvCxnSpPr>
          <p:spPr bwMode="auto">
            <a:xfrm>
              <a:off x="-20638" y="4797155"/>
              <a:ext cx="11911013" cy="2857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79" name="AutoShape 3"/>
            <p:cNvSpPr>
              <a:spLocks noChangeArrowheads="1"/>
            </p:cNvSpPr>
            <p:nvPr/>
          </p:nvSpPr>
          <p:spPr bwMode="gray">
            <a:xfrm>
              <a:off x="3708616" y="1177113"/>
              <a:ext cx="5127768" cy="3299738"/>
            </a:xfrm>
            <a:prstGeom prst="roundRect">
              <a:avLst>
                <a:gd name="adj" fmla="val 9681"/>
              </a:avLst>
            </a:prstGeom>
            <a:solidFill>
              <a:srgbClr val="99CC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45711" rIns="0" bIns="45711" anchor="ctr"/>
            <a:lstStyle/>
            <a:p>
              <a:endParaRPr lang="zh-CN" altLang="en-US"/>
            </a:p>
          </p:txBody>
        </p:sp>
        <p:sp>
          <p:nvSpPr>
            <p:cNvPr id="3080" name="Line 7"/>
            <p:cNvSpPr>
              <a:spLocks noChangeShapeType="1"/>
            </p:cNvSpPr>
            <p:nvPr/>
          </p:nvSpPr>
          <p:spPr bwMode="auto">
            <a:xfrm>
              <a:off x="2005163" y="3024404"/>
              <a:ext cx="5750543" cy="4455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081" name="Line 33"/>
            <p:cNvSpPr>
              <a:spLocks noChangeShapeType="1"/>
            </p:cNvSpPr>
            <p:nvPr/>
          </p:nvSpPr>
          <p:spPr bwMode="auto">
            <a:xfrm>
              <a:off x="4581774" y="1803040"/>
              <a:ext cx="1498657" cy="115382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" name="Oval 62"/>
            <p:cNvSpPr>
              <a:spLocks noChangeArrowheads="1"/>
            </p:cNvSpPr>
            <p:nvPr/>
          </p:nvSpPr>
          <p:spPr bwMode="auto">
            <a:xfrm>
              <a:off x="647700" y="2806615"/>
              <a:ext cx="827088" cy="242865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>
              <a:prstShdw prst="shdw17" dist="17961" dir="2700000">
                <a:schemeClr val="folHlink">
                  <a:gamma/>
                  <a:shade val="60000"/>
                  <a:invGamma/>
                </a:schemeClr>
              </a:prstShdw>
            </a:effectLst>
          </p:spPr>
          <p:txBody>
            <a:bodyPr wrap="none" lIns="85996" tIns="42997" rIns="85996" bIns="42997" anchor="ctr"/>
            <a:lstStyle/>
            <a:p>
              <a:pPr defTabSz="874713">
                <a:defRPr/>
              </a:pPr>
              <a:r>
                <a:rPr lang="en-US" altLang="zh-CN" sz="1100" b="1">
                  <a:solidFill>
                    <a:srgbClr val="006699"/>
                  </a:solidFill>
                </a:rPr>
                <a:t>LTE</a:t>
              </a:r>
            </a:p>
          </p:txBody>
        </p:sp>
        <p:sp>
          <p:nvSpPr>
            <p:cNvPr id="265" name="Oval 63"/>
            <p:cNvSpPr>
              <a:spLocks noChangeArrowheads="1"/>
            </p:cNvSpPr>
            <p:nvPr/>
          </p:nvSpPr>
          <p:spPr bwMode="auto">
            <a:xfrm>
              <a:off x="647700" y="3743153"/>
              <a:ext cx="827088" cy="241277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>
              <a:prstShdw prst="shdw17" dist="17961" dir="2700000">
                <a:schemeClr val="folHlink">
                  <a:gamma/>
                  <a:shade val="60000"/>
                  <a:invGamma/>
                </a:schemeClr>
              </a:prstShdw>
            </a:effectLst>
          </p:spPr>
          <p:txBody>
            <a:bodyPr wrap="none" lIns="85996" tIns="42997" rIns="85996" bIns="42997" anchor="ctr"/>
            <a:lstStyle/>
            <a:p>
              <a:pPr defTabSz="874713">
                <a:defRPr/>
              </a:pPr>
              <a:r>
                <a:rPr lang="en-US" altLang="zh-CN" sz="1100" b="1" dirty="0" err="1">
                  <a:solidFill>
                    <a:srgbClr val="006699"/>
                  </a:solidFill>
                </a:rPr>
                <a:t>eHRPD</a:t>
              </a:r>
              <a:endParaRPr lang="en-US" altLang="zh-CN" sz="1100" b="1" dirty="0">
                <a:solidFill>
                  <a:srgbClr val="006699"/>
                </a:solidFill>
              </a:endParaRPr>
            </a:p>
          </p:txBody>
        </p:sp>
        <p:sp>
          <p:nvSpPr>
            <p:cNvPr id="3084" name="Line 64"/>
            <p:cNvSpPr>
              <a:spLocks noChangeShapeType="1"/>
            </p:cNvSpPr>
            <p:nvPr/>
          </p:nvSpPr>
          <p:spPr bwMode="auto">
            <a:xfrm flipV="1">
              <a:off x="1919435" y="1908103"/>
              <a:ext cx="2424205" cy="110879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085" name="Line 67"/>
            <p:cNvSpPr>
              <a:spLocks noChangeShapeType="1"/>
            </p:cNvSpPr>
            <p:nvPr/>
          </p:nvSpPr>
          <p:spPr bwMode="auto">
            <a:xfrm>
              <a:off x="4581774" y="1838685"/>
              <a:ext cx="1014127" cy="1923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086" name="Line 69"/>
            <p:cNvSpPr>
              <a:spLocks noChangeShapeType="1"/>
            </p:cNvSpPr>
            <p:nvPr/>
          </p:nvSpPr>
          <p:spPr bwMode="auto">
            <a:xfrm flipH="1" flipV="1">
              <a:off x="8116275" y="2028115"/>
              <a:ext cx="1" cy="85100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087" name="Rectangle 99"/>
            <p:cNvSpPr>
              <a:spLocks noChangeArrowheads="1"/>
            </p:cNvSpPr>
            <p:nvPr/>
          </p:nvSpPr>
          <p:spPr bwMode="auto">
            <a:xfrm>
              <a:off x="4072167" y="1971892"/>
              <a:ext cx="938926" cy="36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MME</a:t>
              </a:r>
            </a:p>
          </p:txBody>
        </p:sp>
        <p:sp>
          <p:nvSpPr>
            <p:cNvPr id="3088" name="Rectangle 100"/>
            <p:cNvSpPr>
              <a:spLocks noChangeArrowheads="1"/>
            </p:cNvSpPr>
            <p:nvPr/>
          </p:nvSpPr>
          <p:spPr bwMode="auto">
            <a:xfrm>
              <a:off x="5523890" y="1276168"/>
              <a:ext cx="855403" cy="36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HSS</a:t>
              </a:r>
            </a:p>
          </p:txBody>
        </p:sp>
        <p:sp>
          <p:nvSpPr>
            <p:cNvPr id="3089" name="Rectangle 101"/>
            <p:cNvSpPr>
              <a:spLocks noChangeArrowheads="1"/>
            </p:cNvSpPr>
            <p:nvPr/>
          </p:nvSpPr>
          <p:spPr bwMode="auto">
            <a:xfrm>
              <a:off x="7828232" y="1177113"/>
              <a:ext cx="1055858" cy="36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PCRF</a:t>
              </a:r>
            </a:p>
          </p:txBody>
        </p:sp>
        <p:sp>
          <p:nvSpPr>
            <p:cNvPr id="3090" name="Rectangle 102"/>
            <p:cNvSpPr>
              <a:spLocks noChangeArrowheads="1"/>
            </p:cNvSpPr>
            <p:nvPr/>
          </p:nvSpPr>
          <p:spPr bwMode="auto">
            <a:xfrm>
              <a:off x="5697330" y="3134422"/>
              <a:ext cx="1055858" cy="36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S-GW</a:t>
              </a:r>
            </a:p>
          </p:txBody>
        </p:sp>
        <p:sp>
          <p:nvSpPr>
            <p:cNvPr id="3091" name="Rectangle 103"/>
            <p:cNvSpPr>
              <a:spLocks noChangeArrowheads="1"/>
            </p:cNvSpPr>
            <p:nvPr/>
          </p:nvSpPr>
          <p:spPr bwMode="auto">
            <a:xfrm>
              <a:off x="7900244" y="3304623"/>
              <a:ext cx="1055858" cy="36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P-GW</a:t>
              </a:r>
            </a:p>
          </p:txBody>
        </p:sp>
        <p:sp>
          <p:nvSpPr>
            <p:cNvPr id="3092" name="Rectangle 108"/>
            <p:cNvSpPr>
              <a:spLocks noChangeArrowheads="1"/>
            </p:cNvSpPr>
            <p:nvPr/>
          </p:nvSpPr>
          <p:spPr bwMode="auto">
            <a:xfrm>
              <a:off x="1411416" y="3063803"/>
              <a:ext cx="1323133" cy="36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eNodeB</a:t>
              </a:r>
            </a:p>
          </p:txBody>
        </p:sp>
        <p:sp>
          <p:nvSpPr>
            <p:cNvPr id="3093" name="Line 110"/>
            <p:cNvSpPr>
              <a:spLocks noChangeShapeType="1"/>
            </p:cNvSpPr>
            <p:nvPr/>
          </p:nvSpPr>
          <p:spPr bwMode="auto">
            <a:xfrm>
              <a:off x="1909910" y="3877372"/>
              <a:ext cx="861103" cy="2295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094" name="Rectangle 111"/>
            <p:cNvSpPr>
              <a:spLocks noChangeArrowheads="1"/>
            </p:cNvSpPr>
            <p:nvPr/>
          </p:nvSpPr>
          <p:spPr bwMode="auto">
            <a:xfrm rot="20102532">
              <a:off x="7078995" y="3330070"/>
              <a:ext cx="531752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>
                  <a:cs typeface="Arial" pitchFamily="34" charset="0"/>
                </a:rPr>
                <a:t>S2a</a:t>
              </a:r>
              <a:endParaRPr lang="zh-CN" altLang="en-US" sz="1000">
                <a:cs typeface="Arial" pitchFamily="34" charset="0"/>
              </a:endParaRPr>
            </a:p>
          </p:txBody>
        </p:sp>
        <p:sp>
          <p:nvSpPr>
            <p:cNvPr id="3095" name="Line 113"/>
            <p:cNvSpPr>
              <a:spLocks noChangeShapeType="1"/>
            </p:cNvSpPr>
            <p:nvPr/>
          </p:nvSpPr>
          <p:spPr bwMode="auto">
            <a:xfrm>
              <a:off x="6524946" y="2938101"/>
              <a:ext cx="1231277" cy="2612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096" name="Line 114"/>
            <p:cNvSpPr>
              <a:spLocks noChangeShapeType="1"/>
            </p:cNvSpPr>
            <p:nvPr/>
          </p:nvSpPr>
          <p:spPr bwMode="auto">
            <a:xfrm flipV="1">
              <a:off x="6388019" y="3304620"/>
              <a:ext cx="1728256" cy="85100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097" name="Rectangle 115"/>
            <p:cNvSpPr>
              <a:spLocks noChangeArrowheads="1"/>
            </p:cNvSpPr>
            <p:nvPr/>
          </p:nvSpPr>
          <p:spPr bwMode="auto">
            <a:xfrm>
              <a:off x="3873721" y="2786135"/>
              <a:ext cx="617363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S1-U</a:t>
              </a:r>
            </a:p>
          </p:txBody>
        </p:sp>
        <p:sp>
          <p:nvSpPr>
            <p:cNvPr id="3098" name="Rectangle 116"/>
            <p:cNvSpPr>
              <a:spLocks noChangeArrowheads="1"/>
            </p:cNvSpPr>
            <p:nvPr/>
          </p:nvSpPr>
          <p:spPr bwMode="auto">
            <a:xfrm>
              <a:off x="4803783" y="1517515"/>
              <a:ext cx="531752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S6a</a:t>
              </a:r>
            </a:p>
          </p:txBody>
        </p:sp>
        <p:sp>
          <p:nvSpPr>
            <p:cNvPr id="3099" name="Rectangle 117"/>
            <p:cNvSpPr>
              <a:spLocks noChangeArrowheads="1"/>
            </p:cNvSpPr>
            <p:nvPr/>
          </p:nvSpPr>
          <p:spPr bwMode="auto">
            <a:xfrm>
              <a:off x="8203841" y="2232674"/>
              <a:ext cx="450315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Gx</a:t>
              </a:r>
            </a:p>
          </p:txBody>
        </p:sp>
        <p:sp>
          <p:nvSpPr>
            <p:cNvPr id="3100" name="Rectangle 118"/>
            <p:cNvSpPr>
              <a:spLocks noChangeArrowheads="1"/>
            </p:cNvSpPr>
            <p:nvPr/>
          </p:nvSpPr>
          <p:spPr bwMode="auto">
            <a:xfrm>
              <a:off x="7324158" y="2708920"/>
              <a:ext cx="688357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S5/S8</a:t>
              </a:r>
            </a:p>
          </p:txBody>
        </p:sp>
        <p:sp>
          <p:nvSpPr>
            <p:cNvPr id="3101" name="Rectangle 121"/>
            <p:cNvSpPr>
              <a:spLocks noChangeArrowheads="1"/>
            </p:cNvSpPr>
            <p:nvPr/>
          </p:nvSpPr>
          <p:spPr bwMode="auto">
            <a:xfrm>
              <a:off x="2879909" y="2465315"/>
              <a:ext cx="886724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S1-MME</a:t>
              </a:r>
            </a:p>
          </p:txBody>
        </p:sp>
        <p:sp>
          <p:nvSpPr>
            <p:cNvPr id="3102" name="Rectangle 122"/>
            <p:cNvSpPr>
              <a:spLocks noChangeArrowheads="1"/>
            </p:cNvSpPr>
            <p:nvPr/>
          </p:nvSpPr>
          <p:spPr bwMode="auto">
            <a:xfrm>
              <a:off x="4427780" y="2318977"/>
              <a:ext cx="531752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S12</a:t>
              </a:r>
            </a:p>
          </p:txBody>
        </p:sp>
        <p:sp>
          <p:nvSpPr>
            <p:cNvPr id="3103" name="Rectangle 125"/>
            <p:cNvSpPr>
              <a:spLocks noChangeArrowheads="1"/>
            </p:cNvSpPr>
            <p:nvPr/>
          </p:nvSpPr>
          <p:spPr bwMode="auto">
            <a:xfrm>
              <a:off x="4861184" y="2238303"/>
              <a:ext cx="531752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S11</a:t>
              </a:r>
            </a:p>
          </p:txBody>
        </p:sp>
        <p:grpSp>
          <p:nvGrpSpPr>
            <p:cNvPr id="3" name="Group 127"/>
            <p:cNvGrpSpPr>
              <a:grpSpLocks/>
            </p:cNvGrpSpPr>
            <p:nvPr/>
          </p:nvGrpSpPr>
          <p:grpSpPr bwMode="auto">
            <a:xfrm rot="-5400000">
              <a:off x="8288917" y="1644210"/>
              <a:ext cx="315191" cy="347676"/>
              <a:chOff x="2907" y="2478"/>
              <a:chExt cx="139" cy="242"/>
            </a:xfrm>
          </p:grpSpPr>
          <p:sp>
            <p:nvSpPr>
              <p:cNvPr id="3254" name="Line 128"/>
              <p:cNvSpPr>
                <a:spLocks noChangeShapeType="1"/>
              </p:cNvSpPr>
              <p:nvPr/>
            </p:nvSpPr>
            <p:spPr bwMode="auto">
              <a:xfrm flipV="1">
                <a:off x="2913" y="2478"/>
                <a:ext cx="1" cy="242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255" name="Line 129"/>
              <p:cNvSpPr>
                <a:spLocks noChangeShapeType="1"/>
              </p:cNvSpPr>
              <p:nvPr/>
            </p:nvSpPr>
            <p:spPr bwMode="auto">
              <a:xfrm flipV="1">
                <a:off x="3045" y="2484"/>
                <a:ext cx="1" cy="234"/>
              </a:xfrm>
              <a:prstGeom prst="line">
                <a:avLst/>
              </a:prstGeom>
              <a:noFill/>
              <a:ln w="19050">
                <a:solidFill>
                  <a:srgbClr val="0099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256" name="Line 130"/>
              <p:cNvSpPr>
                <a:spLocks noChangeShapeType="1"/>
              </p:cNvSpPr>
              <p:nvPr/>
            </p:nvSpPr>
            <p:spPr bwMode="auto">
              <a:xfrm>
                <a:off x="2907" y="2710"/>
                <a:ext cx="135" cy="1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 rot="5400000">
              <a:off x="3907933" y="1668243"/>
              <a:ext cx="339580" cy="188920"/>
              <a:chOff x="2907" y="2478"/>
              <a:chExt cx="139" cy="242"/>
            </a:xfrm>
          </p:grpSpPr>
          <p:sp>
            <p:nvSpPr>
              <p:cNvPr id="3251" name="Line 132"/>
              <p:cNvSpPr>
                <a:spLocks noChangeShapeType="1"/>
              </p:cNvSpPr>
              <p:nvPr/>
            </p:nvSpPr>
            <p:spPr bwMode="auto">
              <a:xfrm flipV="1">
                <a:off x="2913" y="2478"/>
                <a:ext cx="1" cy="242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252" name="Line 133"/>
              <p:cNvSpPr>
                <a:spLocks noChangeShapeType="1"/>
              </p:cNvSpPr>
              <p:nvPr/>
            </p:nvSpPr>
            <p:spPr bwMode="auto">
              <a:xfrm flipV="1">
                <a:off x="3045" y="2484"/>
                <a:ext cx="1" cy="234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253" name="Line 134"/>
              <p:cNvSpPr>
                <a:spLocks noChangeShapeType="1"/>
              </p:cNvSpPr>
              <p:nvPr/>
            </p:nvSpPr>
            <p:spPr bwMode="auto">
              <a:xfrm>
                <a:off x="2907" y="2710"/>
                <a:ext cx="135" cy="1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06" name="Rectangle 136"/>
            <p:cNvSpPr>
              <a:spLocks noChangeArrowheads="1"/>
            </p:cNvSpPr>
            <p:nvPr/>
          </p:nvSpPr>
          <p:spPr bwMode="auto">
            <a:xfrm>
              <a:off x="3543509" y="1602293"/>
              <a:ext cx="531752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S10</a:t>
              </a:r>
            </a:p>
          </p:txBody>
        </p:sp>
        <p:sp>
          <p:nvSpPr>
            <p:cNvPr id="3107" name="Rectangle 167"/>
            <p:cNvSpPr>
              <a:spLocks noChangeArrowheads="1"/>
            </p:cNvSpPr>
            <p:nvPr/>
          </p:nvSpPr>
          <p:spPr bwMode="gray">
            <a:xfrm>
              <a:off x="-131525" y="1267354"/>
              <a:ext cx="4095567" cy="3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665" tIns="41832" rIns="83665" bIns="41832" anchor="ctr">
              <a:spAutoFit/>
            </a:bodyPr>
            <a:lstStyle/>
            <a:p>
              <a:pPr defTabSz="838200" eaLnBrk="0" hangingPunct="0"/>
              <a:r>
                <a:rPr lang="en-GB" altLang="zh-CN" b="1" dirty="0"/>
                <a:t>EP</a:t>
              </a:r>
              <a:r>
                <a:rPr lang="en-US" altLang="zh-CN" b="1" dirty="0"/>
                <a:t>C</a:t>
              </a:r>
              <a:r>
                <a:rPr lang="en-GB" altLang="zh-CN" b="1" dirty="0"/>
                <a:t>(Evolved Packet </a:t>
              </a:r>
              <a:r>
                <a:rPr lang="en-US" altLang="zh-CN" b="1" dirty="0"/>
                <a:t>Core</a:t>
              </a:r>
              <a:r>
                <a:rPr lang="en-GB" altLang="zh-CN" b="1" dirty="0"/>
                <a:t>)</a:t>
              </a:r>
              <a:r>
                <a:rPr lang="en-US" altLang="zh-CN" b="1" dirty="0"/>
                <a:t> </a:t>
              </a:r>
            </a:p>
          </p:txBody>
        </p:sp>
        <p:pic>
          <p:nvPicPr>
            <p:cNvPr id="3108" name="Picture 170" descr="图片2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319" y="1474715"/>
              <a:ext cx="65090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9" name="Picture 171" descr="图片2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086" y="1517515"/>
              <a:ext cx="584222" cy="547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0" name="Picture 172" descr="图片2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880" y="1517515"/>
              <a:ext cx="585809" cy="545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1" name="Picture 173" descr="图片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292" y="2675443"/>
              <a:ext cx="730278" cy="553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2" name="Picture 174" descr="图片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465" y="2731524"/>
              <a:ext cx="731865" cy="55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175"/>
            <p:cNvGrpSpPr>
              <a:grpSpLocks/>
            </p:cNvGrpSpPr>
            <p:nvPr/>
          </p:nvGrpSpPr>
          <p:grpSpPr bwMode="auto">
            <a:xfrm>
              <a:off x="1446342" y="2390270"/>
              <a:ext cx="725515" cy="750455"/>
              <a:chOff x="2228" y="1321"/>
              <a:chExt cx="457" cy="563"/>
            </a:xfrm>
          </p:grpSpPr>
          <p:sp>
            <p:nvSpPr>
              <p:cNvPr id="3230" name="Rectangle 176"/>
              <p:cNvSpPr>
                <a:spLocks noChangeArrowheads="1"/>
              </p:cNvSpPr>
              <p:nvPr/>
            </p:nvSpPr>
            <p:spPr bwMode="auto">
              <a:xfrm>
                <a:off x="2491" y="1746"/>
                <a:ext cx="128" cy="16"/>
              </a:xfrm>
              <a:prstGeom prst="rect">
                <a:avLst/>
              </a:pr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1" name="Freeform 177"/>
              <p:cNvSpPr>
                <a:spLocks/>
              </p:cNvSpPr>
              <p:nvPr/>
            </p:nvSpPr>
            <p:spPr bwMode="auto">
              <a:xfrm>
                <a:off x="2619" y="1690"/>
                <a:ext cx="66" cy="72"/>
              </a:xfrm>
              <a:custGeom>
                <a:avLst/>
                <a:gdLst>
                  <a:gd name="T0" fmla="*/ 0 w 66"/>
                  <a:gd name="T1" fmla="*/ 72 h 72"/>
                  <a:gd name="T2" fmla="*/ 66 w 66"/>
                  <a:gd name="T3" fmla="*/ 16 h 72"/>
                  <a:gd name="T4" fmla="*/ 66 w 66"/>
                  <a:gd name="T5" fmla="*/ 0 h 72"/>
                  <a:gd name="T6" fmla="*/ 0 w 66"/>
                  <a:gd name="T7" fmla="*/ 56 h 72"/>
                  <a:gd name="T8" fmla="*/ 0 w 66"/>
                  <a:gd name="T9" fmla="*/ 7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2"/>
                  <a:gd name="T17" fmla="*/ 66 w 66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2">
                    <a:moveTo>
                      <a:pt x="0" y="72"/>
                    </a:moveTo>
                    <a:lnTo>
                      <a:pt x="66" y="16"/>
                    </a:lnTo>
                    <a:lnTo>
                      <a:pt x="66" y="0"/>
                    </a:lnTo>
                    <a:lnTo>
                      <a:pt x="0" y="56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2" name="Freeform 178"/>
              <p:cNvSpPr>
                <a:spLocks/>
              </p:cNvSpPr>
              <p:nvPr/>
            </p:nvSpPr>
            <p:spPr bwMode="auto">
              <a:xfrm>
                <a:off x="2425" y="1690"/>
                <a:ext cx="66" cy="72"/>
              </a:xfrm>
              <a:custGeom>
                <a:avLst/>
                <a:gdLst>
                  <a:gd name="T0" fmla="*/ 66 w 66"/>
                  <a:gd name="T1" fmla="*/ 72 h 72"/>
                  <a:gd name="T2" fmla="*/ 0 w 66"/>
                  <a:gd name="T3" fmla="*/ 16 h 72"/>
                  <a:gd name="T4" fmla="*/ 0 w 66"/>
                  <a:gd name="T5" fmla="*/ 0 h 72"/>
                  <a:gd name="T6" fmla="*/ 66 w 66"/>
                  <a:gd name="T7" fmla="*/ 56 h 72"/>
                  <a:gd name="T8" fmla="*/ 66 w 66"/>
                  <a:gd name="T9" fmla="*/ 7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2"/>
                  <a:gd name="T17" fmla="*/ 66 w 66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2">
                    <a:moveTo>
                      <a:pt x="66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6" y="56"/>
                    </a:lnTo>
                    <a:lnTo>
                      <a:pt x="66" y="7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3" name="Freeform 179"/>
              <p:cNvSpPr>
                <a:spLocks/>
              </p:cNvSpPr>
              <p:nvPr/>
            </p:nvSpPr>
            <p:spPr bwMode="auto">
              <a:xfrm>
                <a:off x="2425" y="1634"/>
                <a:ext cx="260" cy="112"/>
              </a:xfrm>
              <a:custGeom>
                <a:avLst/>
                <a:gdLst>
                  <a:gd name="T0" fmla="*/ 260 w 260"/>
                  <a:gd name="T1" fmla="*/ 56 h 112"/>
                  <a:gd name="T2" fmla="*/ 228 w 260"/>
                  <a:gd name="T3" fmla="*/ 84 h 112"/>
                  <a:gd name="T4" fmla="*/ 196 w 260"/>
                  <a:gd name="T5" fmla="*/ 112 h 112"/>
                  <a:gd name="T6" fmla="*/ 130 w 260"/>
                  <a:gd name="T7" fmla="*/ 112 h 112"/>
                  <a:gd name="T8" fmla="*/ 66 w 260"/>
                  <a:gd name="T9" fmla="*/ 112 h 112"/>
                  <a:gd name="T10" fmla="*/ 34 w 260"/>
                  <a:gd name="T11" fmla="*/ 84 h 112"/>
                  <a:gd name="T12" fmla="*/ 0 w 260"/>
                  <a:gd name="T13" fmla="*/ 56 h 112"/>
                  <a:gd name="T14" fmla="*/ 34 w 260"/>
                  <a:gd name="T15" fmla="*/ 28 h 112"/>
                  <a:gd name="T16" fmla="*/ 66 w 260"/>
                  <a:gd name="T17" fmla="*/ 0 h 112"/>
                  <a:gd name="T18" fmla="*/ 130 w 260"/>
                  <a:gd name="T19" fmla="*/ 0 h 112"/>
                  <a:gd name="T20" fmla="*/ 196 w 260"/>
                  <a:gd name="T21" fmla="*/ 0 h 112"/>
                  <a:gd name="T22" fmla="*/ 228 w 260"/>
                  <a:gd name="T23" fmla="*/ 28 h 112"/>
                  <a:gd name="T24" fmla="*/ 260 w 260"/>
                  <a:gd name="T25" fmla="*/ 56 h 1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0"/>
                  <a:gd name="T40" fmla="*/ 0 h 112"/>
                  <a:gd name="T41" fmla="*/ 260 w 260"/>
                  <a:gd name="T42" fmla="*/ 112 h 11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0" h="112">
                    <a:moveTo>
                      <a:pt x="260" y="56"/>
                    </a:moveTo>
                    <a:lnTo>
                      <a:pt x="228" y="84"/>
                    </a:lnTo>
                    <a:lnTo>
                      <a:pt x="196" y="112"/>
                    </a:lnTo>
                    <a:lnTo>
                      <a:pt x="130" y="112"/>
                    </a:lnTo>
                    <a:lnTo>
                      <a:pt x="66" y="112"/>
                    </a:lnTo>
                    <a:lnTo>
                      <a:pt x="34" y="84"/>
                    </a:lnTo>
                    <a:lnTo>
                      <a:pt x="0" y="56"/>
                    </a:lnTo>
                    <a:lnTo>
                      <a:pt x="34" y="28"/>
                    </a:lnTo>
                    <a:lnTo>
                      <a:pt x="66" y="0"/>
                    </a:lnTo>
                    <a:lnTo>
                      <a:pt x="130" y="0"/>
                    </a:lnTo>
                    <a:lnTo>
                      <a:pt x="196" y="0"/>
                    </a:lnTo>
                    <a:lnTo>
                      <a:pt x="228" y="28"/>
                    </a:lnTo>
                    <a:lnTo>
                      <a:pt x="260" y="56"/>
                    </a:lnTo>
                    <a:close/>
                  </a:path>
                </a:pathLst>
              </a:custGeom>
              <a:solidFill>
                <a:srgbClr val="FBD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4" name="Rectangle 180"/>
              <p:cNvSpPr>
                <a:spLocks noChangeArrowheads="1"/>
              </p:cNvSpPr>
              <p:nvPr/>
            </p:nvSpPr>
            <p:spPr bwMode="auto">
              <a:xfrm>
                <a:off x="2294" y="1806"/>
                <a:ext cx="129" cy="16"/>
              </a:xfrm>
              <a:prstGeom prst="rect">
                <a:avLst/>
              </a:pr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5" name="Freeform 181"/>
              <p:cNvSpPr>
                <a:spLocks/>
              </p:cNvSpPr>
              <p:nvPr/>
            </p:nvSpPr>
            <p:spPr bwMode="auto">
              <a:xfrm>
                <a:off x="2423" y="1752"/>
                <a:ext cx="66" cy="70"/>
              </a:xfrm>
              <a:custGeom>
                <a:avLst/>
                <a:gdLst>
                  <a:gd name="T0" fmla="*/ 0 w 66"/>
                  <a:gd name="T1" fmla="*/ 70 h 70"/>
                  <a:gd name="T2" fmla="*/ 66 w 66"/>
                  <a:gd name="T3" fmla="*/ 16 h 70"/>
                  <a:gd name="T4" fmla="*/ 66 w 66"/>
                  <a:gd name="T5" fmla="*/ 0 h 70"/>
                  <a:gd name="T6" fmla="*/ 0 w 66"/>
                  <a:gd name="T7" fmla="*/ 54 h 70"/>
                  <a:gd name="T8" fmla="*/ 0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0" y="70"/>
                    </a:moveTo>
                    <a:lnTo>
                      <a:pt x="66" y="16"/>
                    </a:lnTo>
                    <a:lnTo>
                      <a:pt x="66" y="0"/>
                    </a:lnTo>
                    <a:lnTo>
                      <a:pt x="0" y="54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6" name="Freeform 182"/>
              <p:cNvSpPr>
                <a:spLocks/>
              </p:cNvSpPr>
              <p:nvPr/>
            </p:nvSpPr>
            <p:spPr bwMode="auto">
              <a:xfrm>
                <a:off x="2228" y="1752"/>
                <a:ext cx="66" cy="70"/>
              </a:xfrm>
              <a:custGeom>
                <a:avLst/>
                <a:gdLst>
                  <a:gd name="T0" fmla="*/ 66 w 66"/>
                  <a:gd name="T1" fmla="*/ 70 h 70"/>
                  <a:gd name="T2" fmla="*/ 0 w 66"/>
                  <a:gd name="T3" fmla="*/ 16 h 70"/>
                  <a:gd name="T4" fmla="*/ 0 w 66"/>
                  <a:gd name="T5" fmla="*/ 0 h 70"/>
                  <a:gd name="T6" fmla="*/ 66 w 66"/>
                  <a:gd name="T7" fmla="*/ 54 h 70"/>
                  <a:gd name="T8" fmla="*/ 66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66" y="70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6" y="54"/>
                    </a:lnTo>
                    <a:lnTo>
                      <a:pt x="66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7" name="Freeform 183"/>
              <p:cNvSpPr>
                <a:spLocks/>
              </p:cNvSpPr>
              <p:nvPr/>
            </p:nvSpPr>
            <p:spPr bwMode="auto">
              <a:xfrm>
                <a:off x="2228" y="1696"/>
                <a:ext cx="261" cy="110"/>
              </a:xfrm>
              <a:custGeom>
                <a:avLst/>
                <a:gdLst>
                  <a:gd name="T0" fmla="*/ 261 w 261"/>
                  <a:gd name="T1" fmla="*/ 56 h 110"/>
                  <a:gd name="T2" fmla="*/ 227 w 261"/>
                  <a:gd name="T3" fmla="*/ 82 h 110"/>
                  <a:gd name="T4" fmla="*/ 195 w 261"/>
                  <a:gd name="T5" fmla="*/ 110 h 110"/>
                  <a:gd name="T6" fmla="*/ 130 w 261"/>
                  <a:gd name="T7" fmla="*/ 110 h 110"/>
                  <a:gd name="T8" fmla="*/ 66 w 261"/>
                  <a:gd name="T9" fmla="*/ 110 h 110"/>
                  <a:gd name="T10" fmla="*/ 32 w 261"/>
                  <a:gd name="T11" fmla="*/ 82 h 110"/>
                  <a:gd name="T12" fmla="*/ 0 w 261"/>
                  <a:gd name="T13" fmla="*/ 56 h 110"/>
                  <a:gd name="T14" fmla="*/ 32 w 261"/>
                  <a:gd name="T15" fmla="*/ 28 h 110"/>
                  <a:gd name="T16" fmla="*/ 66 w 261"/>
                  <a:gd name="T17" fmla="*/ 0 h 110"/>
                  <a:gd name="T18" fmla="*/ 130 w 261"/>
                  <a:gd name="T19" fmla="*/ 0 h 110"/>
                  <a:gd name="T20" fmla="*/ 195 w 261"/>
                  <a:gd name="T21" fmla="*/ 0 h 110"/>
                  <a:gd name="T22" fmla="*/ 227 w 261"/>
                  <a:gd name="T23" fmla="*/ 28 h 110"/>
                  <a:gd name="T24" fmla="*/ 261 w 261"/>
                  <a:gd name="T25" fmla="*/ 56 h 1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1"/>
                  <a:gd name="T40" fmla="*/ 0 h 110"/>
                  <a:gd name="T41" fmla="*/ 261 w 261"/>
                  <a:gd name="T42" fmla="*/ 110 h 11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1" h="110">
                    <a:moveTo>
                      <a:pt x="261" y="56"/>
                    </a:moveTo>
                    <a:lnTo>
                      <a:pt x="227" y="82"/>
                    </a:lnTo>
                    <a:lnTo>
                      <a:pt x="195" y="110"/>
                    </a:lnTo>
                    <a:lnTo>
                      <a:pt x="130" y="110"/>
                    </a:lnTo>
                    <a:lnTo>
                      <a:pt x="66" y="110"/>
                    </a:lnTo>
                    <a:lnTo>
                      <a:pt x="32" y="82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6" y="0"/>
                    </a:lnTo>
                    <a:lnTo>
                      <a:pt x="130" y="0"/>
                    </a:lnTo>
                    <a:lnTo>
                      <a:pt x="195" y="0"/>
                    </a:lnTo>
                    <a:lnTo>
                      <a:pt x="227" y="28"/>
                    </a:lnTo>
                    <a:lnTo>
                      <a:pt x="261" y="56"/>
                    </a:lnTo>
                    <a:close/>
                  </a:path>
                </a:pathLst>
              </a:custGeom>
              <a:solidFill>
                <a:srgbClr val="FBD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8" name="Rectangle 184"/>
              <p:cNvSpPr>
                <a:spLocks noChangeArrowheads="1"/>
              </p:cNvSpPr>
              <p:nvPr/>
            </p:nvSpPr>
            <p:spPr bwMode="auto">
              <a:xfrm>
                <a:off x="2491" y="1868"/>
                <a:ext cx="128" cy="16"/>
              </a:xfrm>
              <a:prstGeom prst="rect">
                <a:avLst/>
              </a:pr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9" name="Freeform 185"/>
              <p:cNvSpPr>
                <a:spLocks/>
              </p:cNvSpPr>
              <p:nvPr/>
            </p:nvSpPr>
            <p:spPr bwMode="auto">
              <a:xfrm>
                <a:off x="2619" y="1814"/>
                <a:ext cx="66" cy="70"/>
              </a:xfrm>
              <a:custGeom>
                <a:avLst/>
                <a:gdLst>
                  <a:gd name="T0" fmla="*/ 0 w 66"/>
                  <a:gd name="T1" fmla="*/ 70 h 70"/>
                  <a:gd name="T2" fmla="*/ 66 w 66"/>
                  <a:gd name="T3" fmla="*/ 16 h 70"/>
                  <a:gd name="T4" fmla="*/ 66 w 66"/>
                  <a:gd name="T5" fmla="*/ 0 h 70"/>
                  <a:gd name="T6" fmla="*/ 0 w 66"/>
                  <a:gd name="T7" fmla="*/ 54 h 70"/>
                  <a:gd name="T8" fmla="*/ 0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0" y="70"/>
                    </a:moveTo>
                    <a:lnTo>
                      <a:pt x="66" y="16"/>
                    </a:lnTo>
                    <a:lnTo>
                      <a:pt x="66" y="0"/>
                    </a:lnTo>
                    <a:lnTo>
                      <a:pt x="0" y="54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0" name="Freeform 186"/>
              <p:cNvSpPr>
                <a:spLocks/>
              </p:cNvSpPr>
              <p:nvPr/>
            </p:nvSpPr>
            <p:spPr bwMode="auto">
              <a:xfrm>
                <a:off x="2425" y="1814"/>
                <a:ext cx="66" cy="70"/>
              </a:xfrm>
              <a:custGeom>
                <a:avLst/>
                <a:gdLst>
                  <a:gd name="T0" fmla="*/ 66 w 66"/>
                  <a:gd name="T1" fmla="*/ 70 h 70"/>
                  <a:gd name="T2" fmla="*/ 0 w 66"/>
                  <a:gd name="T3" fmla="*/ 16 h 70"/>
                  <a:gd name="T4" fmla="*/ 0 w 66"/>
                  <a:gd name="T5" fmla="*/ 0 h 70"/>
                  <a:gd name="T6" fmla="*/ 66 w 66"/>
                  <a:gd name="T7" fmla="*/ 54 h 70"/>
                  <a:gd name="T8" fmla="*/ 66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66" y="70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6" y="54"/>
                    </a:lnTo>
                    <a:lnTo>
                      <a:pt x="66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1" name="Freeform 187"/>
              <p:cNvSpPr>
                <a:spLocks/>
              </p:cNvSpPr>
              <p:nvPr/>
            </p:nvSpPr>
            <p:spPr bwMode="auto">
              <a:xfrm>
                <a:off x="2425" y="1758"/>
                <a:ext cx="260" cy="110"/>
              </a:xfrm>
              <a:custGeom>
                <a:avLst/>
                <a:gdLst>
                  <a:gd name="T0" fmla="*/ 260 w 260"/>
                  <a:gd name="T1" fmla="*/ 56 h 110"/>
                  <a:gd name="T2" fmla="*/ 228 w 260"/>
                  <a:gd name="T3" fmla="*/ 82 h 110"/>
                  <a:gd name="T4" fmla="*/ 196 w 260"/>
                  <a:gd name="T5" fmla="*/ 110 h 110"/>
                  <a:gd name="T6" fmla="*/ 130 w 260"/>
                  <a:gd name="T7" fmla="*/ 110 h 110"/>
                  <a:gd name="T8" fmla="*/ 66 w 260"/>
                  <a:gd name="T9" fmla="*/ 110 h 110"/>
                  <a:gd name="T10" fmla="*/ 34 w 260"/>
                  <a:gd name="T11" fmla="*/ 82 h 110"/>
                  <a:gd name="T12" fmla="*/ 0 w 260"/>
                  <a:gd name="T13" fmla="*/ 56 h 110"/>
                  <a:gd name="T14" fmla="*/ 34 w 260"/>
                  <a:gd name="T15" fmla="*/ 28 h 110"/>
                  <a:gd name="T16" fmla="*/ 66 w 260"/>
                  <a:gd name="T17" fmla="*/ 0 h 110"/>
                  <a:gd name="T18" fmla="*/ 130 w 260"/>
                  <a:gd name="T19" fmla="*/ 0 h 110"/>
                  <a:gd name="T20" fmla="*/ 196 w 260"/>
                  <a:gd name="T21" fmla="*/ 0 h 110"/>
                  <a:gd name="T22" fmla="*/ 228 w 260"/>
                  <a:gd name="T23" fmla="*/ 28 h 110"/>
                  <a:gd name="T24" fmla="*/ 260 w 260"/>
                  <a:gd name="T25" fmla="*/ 56 h 1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0"/>
                  <a:gd name="T40" fmla="*/ 0 h 110"/>
                  <a:gd name="T41" fmla="*/ 260 w 260"/>
                  <a:gd name="T42" fmla="*/ 110 h 11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0" h="110">
                    <a:moveTo>
                      <a:pt x="260" y="56"/>
                    </a:moveTo>
                    <a:lnTo>
                      <a:pt x="228" y="82"/>
                    </a:lnTo>
                    <a:lnTo>
                      <a:pt x="196" y="110"/>
                    </a:lnTo>
                    <a:lnTo>
                      <a:pt x="130" y="110"/>
                    </a:lnTo>
                    <a:lnTo>
                      <a:pt x="66" y="110"/>
                    </a:lnTo>
                    <a:lnTo>
                      <a:pt x="34" y="82"/>
                    </a:lnTo>
                    <a:lnTo>
                      <a:pt x="0" y="56"/>
                    </a:lnTo>
                    <a:lnTo>
                      <a:pt x="34" y="28"/>
                    </a:lnTo>
                    <a:lnTo>
                      <a:pt x="66" y="0"/>
                    </a:lnTo>
                    <a:lnTo>
                      <a:pt x="130" y="0"/>
                    </a:lnTo>
                    <a:lnTo>
                      <a:pt x="196" y="0"/>
                    </a:lnTo>
                    <a:lnTo>
                      <a:pt x="228" y="28"/>
                    </a:lnTo>
                    <a:lnTo>
                      <a:pt x="260" y="56"/>
                    </a:lnTo>
                    <a:close/>
                  </a:path>
                </a:pathLst>
              </a:custGeom>
              <a:solidFill>
                <a:srgbClr val="FBD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2" name="Freeform 188"/>
              <p:cNvSpPr>
                <a:spLocks/>
              </p:cNvSpPr>
              <p:nvPr/>
            </p:nvSpPr>
            <p:spPr bwMode="auto">
              <a:xfrm>
                <a:off x="2461" y="1349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16 h 16"/>
                  <a:gd name="T6" fmla="*/ 0 w 16"/>
                  <a:gd name="T7" fmla="*/ 16 h 16"/>
                  <a:gd name="T8" fmla="*/ 4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6"/>
                  <a:gd name="T17" fmla="*/ 16 w 16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6">
                    <a:moveTo>
                      <a:pt x="4" y="0"/>
                    </a:moveTo>
                    <a:lnTo>
                      <a:pt x="12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3" name="Freeform 189"/>
              <p:cNvSpPr>
                <a:spLocks/>
              </p:cNvSpPr>
              <p:nvPr/>
            </p:nvSpPr>
            <p:spPr bwMode="auto">
              <a:xfrm>
                <a:off x="2451" y="1361"/>
                <a:ext cx="36" cy="8"/>
              </a:xfrm>
              <a:custGeom>
                <a:avLst/>
                <a:gdLst>
                  <a:gd name="T0" fmla="*/ 18 w 36"/>
                  <a:gd name="T1" fmla="*/ 0 h 8"/>
                  <a:gd name="T2" fmla="*/ 26 w 36"/>
                  <a:gd name="T3" fmla="*/ 4 h 8"/>
                  <a:gd name="T4" fmla="*/ 36 w 36"/>
                  <a:gd name="T5" fmla="*/ 8 h 8"/>
                  <a:gd name="T6" fmla="*/ 18 w 36"/>
                  <a:gd name="T7" fmla="*/ 8 h 8"/>
                  <a:gd name="T8" fmla="*/ 0 w 36"/>
                  <a:gd name="T9" fmla="*/ 8 h 8"/>
                  <a:gd name="T10" fmla="*/ 8 w 36"/>
                  <a:gd name="T11" fmla="*/ 4 h 8"/>
                  <a:gd name="T12" fmla="*/ 18 w 36"/>
                  <a:gd name="T13" fmla="*/ 0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"/>
                  <a:gd name="T22" fmla="*/ 0 h 8"/>
                  <a:gd name="T23" fmla="*/ 36 w 36"/>
                  <a:gd name="T24" fmla="*/ 8 h 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" h="8">
                    <a:moveTo>
                      <a:pt x="18" y="0"/>
                    </a:moveTo>
                    <a:lnTo>
                      <a:pt x="26" y="4"/>
                    </a:lnTo>
                    <a:lnTo>
                      <a:pt x="36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8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4" name="Freeform 190"/>
              <p:cNvSpPr>
                <a:spLocks noEditPoints="1"/>
              </p:cNvSpPr>
              <p:nvPr/>
            </p:nvSpPr>
            <p:spPr bwMode="auto">
              <a:xfrm>
                <a:off x="2348" y="1369"/>
                <a:ext cx="239" cy="367"/>
              </a:xfrm>
              <a:custGeom>
                <a:avLst/>
                <a:gdLst>
                  <a:gd name="T0" fmla="*/ 235 w 239"/>
                  <a:gd name="T1" fmla="*/ 311 h 367"/>
                  <a:gd name="T2" fmla="*/ 201 w 239"/>
                  <a:gd name="T3" fmla="*/ 285 h 367"/>
                  <a:gd name="T4" fmla="*/ 191 w 239"/>
                  <a:gd name="T5" fmla="*/ 226 h 367"/>
                  <a:gd name="T6" fmla="*/ 167 w 239"/>
                  <a:gd name="T7" fmla="*/ 208 h 367"/>
                  <a:gd name="T8" fmla="*/ 135 w 239"/>
                  <a:gd name="T9" fmla="*/ 32 h 367"/>
                  <a:gd name="T10" fmla="*/ 143 w 239"/>
                  <a:gd name="T11" fmla="*/ 18 h 367"/>
                  <a:gd name="T12" fmla="*/ 135 w 239"/>
                  <a:gd name="T13" fmla="*/ 12 h 367"/>
                  <a:gd name="T14" fmla="*/ 135 w 239"/>
                  <a:gd name="T15" fmla="*/ 0 h 367"/>
                  <a:gd name="T16" fmla="*/ 107 w 239"/>
                  <a:gd name="T17" fmla="*/ 10 h 367"/>
                  <a:gd name="T18" fmla="*/ 105 w 239"/>
                  <a:gd name="T19" fmla="*/ 12 h 367"/>
                  <a:gd name="T20" fmla="*/ 99 w 239"/>
                  <a:gd name="T21" fmla="*/ 26 h 367"/>
                  <a:gd name="T22" fmla="*/ 109 w 239"/>
                  <a:gd name="T23" fmla="*/ 32 h 367"/>
                  <a:gd name="T24" fmla="*/ 50 w 239"/>
                  <a:gd name="T25" fmla="*/ 208 h 367"/>
                  <a:gd name="T26" fmla="*/ 67 w 239"/>
                  <a:gd name="T27" fmla="*/ 226 h 367"/>
                  <a:gd name="T28" fmla="*/ 4 w 239"/>
                  <a:gd name="T29" fmla="*/ 285 h 367"/>
                  <a:gd name="T30" fmla="*/ 28 w 239"/>
                  <a:gd name="T31" fmla="*/ 311 h 367"/>
                  <a:gd name="T32" fmla="*/ 121 w 239"/>
                  <a:gd name="T33" fmla="*/ 367 h 367"/>
                  <a:gd name="T34" fmla="*/ 211 w 239"/>
                  <a:gd name="T35" fmla="*/ 311 h 367"/>
                  <a:gd name="T36" fmla="*/ 121 w 239"/>
                  <a:gd name="T37" fmla="*/ 50 h 367"/>
                  <a:gd name="T38" fmla="*/ 121 w 239"/>
                  <a:gd name="T39" fmla="*/ 208 h 367"/>
                  <a:gd name="T40" fmla="*/ 121 w 239"/>
                  <a:gd name="T41" fmla="*/ 48 h 367"/>
                  <a:gd name="T42" fmla="*/ 121 w 239"/>
                  <a:gd name="T43" fmla="*/ 230 h 367"/>
                  <a:gd name="T44" fmla="*/ 175 w 239"/>
                  <a:gd name="T45" fmla="*/ 285 h 367"/>
                  <a:gd name="T46" fmla="*/ 67 w 239"/>
                  <a:gd name="T47" fmla="*/ 285 h 367"/>
                  <a:gd name="T48" fmla="*/ 121 w 239"/>
                  <a:gd name="T49" fmla="*/ 363 h 367"/>
                  <a:gd name="T50" fmla="*/ 34 w 239"/>
                  <a:gd name="T51" fmla="*/ 361 h 367"/>
                  <a:gd name="T52" fmla="*/ 40 w 239"/>
                  <a:gd name="T53" fmla="*/ 353 h 367"/>
                  <a:gd name="T54" fmla="*/ 46 w 239"/>
                  <a:gd name="T55" fmla="*/ 347 h 367"/>
                  <a:gd name="T56" fmla="*/ 54 w 239"/>
                  <a:gd name="T57" fmla="*/ 339 h 367"/>
                  <a:gd name="T58" fmla="*/ 69 w 239"/>
                  <a:gd name="T59" fmla="*/ 331 h 367"/>
                  <a:gd name="T60" fmla="*/ 85 w 239"/>
                  <a:gd name="T61" fmla="*/ 325 h 367"/>
                  <a:gd name="T62" fmla="*/ 95 w 239"/>
                  <a:gd name="T63" fmla="*/ 325 h 367"/>
                  <a:gd name="T64" fmla="*/ 107 w 239"/>
                  <a:gd name="T65" fmla="*/ 323 h 367"/>
                  <a:gd name="T66" fmla="*/ 121 w 239"/>
                  <a:gd name="T67" fmla="*/ 323 h 367"/>
                  <a:gd name="T68" fmla="*/ 133 w 239"/>
                  <a:gd name="T69" fmla="*/ 323 h 367"/>
                  <a:gd name="T70" fmla="*/ 145 w 239"/>
                  <a:gd name="T71" fmla="*/ 325 h 367"/>
                  <a:gd name="T72" fmla="*/ 155 w 239"/>
                  <a:gd name="T73" fmla="*/ 325 h 367"/>
                  <a:gd name="T74" fmla="*/ 173 w 239"/>
                  <a:gd name="T75" fmla="*/ 331 h 367"/>
                  <a:gd name="T76" fmla="*/ 185 w 239"/>
                  <a:gd name="T77" fmla="*/ 339 h 367"/>
                  <a:gd name="T78" fmla="*/ 195 w 239"/>
                  <a:gd name="T79" fmla="*/ 347 h 367"/>
                  <a:gd name="T80" fmla="*/ 201 w 239"/>
                  <a:gd name="T81" fmla="*/ 357 h 367"/>
                  <a:gd name="T82" fmla="*/ 205 w 239"/>
                  <a:gd name="T83" fmla="*/ 363 h 36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39"/>
                  <a:gd name="T127" fmla="*/ 0 h 367"/>
                  <a:gd name="T128" fmla="*/ 239 w 239"/>
                  <a:gd name="T129" fmla="*/ 367 h 36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39" h="367">
                    <a:moveTo>
                      <a:pt x="211" y="311"/>
                    </a:moveTo>
                    <a:lnTo>
                      <a:pt x="235" y="311"/>
                    </a:lnTo>
                    <a:lnTo>
                      <a:pt x="235" y="285"/>
                    </a:lnTo>
                    <a:lnTo>
                      <a:pt x="201" y="285"/>
                    </a:lnTo>
                    <a:lnTo>
                      <a:pt x="175" y="226"/>
                    </a:lnTo>
                    <a:lnTo>
                      <a:pt x="191" y="226"/>
                    </a:lnTo>
                    <a:lnTo>
                      <a:pt x="191" y="208"/>
                    </a:lnTo>
                    <a:lnTo>
                      <a:pt x="167" y="208"/>
                    </a:lnTo>
                    <a:lnTo>
                      <a:pt x="131" y="32"/>
                    </a:lnTo>
                    <a:lnTo>
                      <a:pt x="135" y="32"/>
                    </a:lnTo>
                    <a:lnTo>
                      <a:pt x="143" y="26"/>
                    </a:lnTo>
                    <a:lnTo>
                      <a:pt x="143" y="18"/>
                    </a:lnTo>
                    <a:lnTo>
                      <a:pt x="135" y="12"/>
                    </a:lnTo>
                    <a:lnTo>
                      <a:pt x="135" y="10"/>
                    </a:lnTo>
                    <a:lnTo>
                      <a:pt x="135" y="0"/>
                    </a:lnTo>
                    <a:lnTo>
                      <a:pt x="107" y="0"/>
                    </a:lnTo>
                    <a:lnTo>
                      <a:pt x="107" y="10"/>
                    </a:lnTo>
                    <a:lnTo>
                      <a:pt x="107" y="12"/>
                    </a:lnTo>
                    <a:lnTo>
                      <a:pt x="105" y="12"/>
                    </a:lnTo>
                    <a:lnTo>
                      <a:pt x="99" y="18"/>
                    </a:lnTo>
                    <a:lnTo>
                      <a:pt x="99" y="26"/>
                    </a:lnTo>
                    <a:lnTo>
                      <a:pt x="105" y="32"/>
                    </a:lnTo>
                    <a:lnTo>
                      <a:pt x="109" y="32"/>
                    </a:lnTo>
                    <a:lnTo>
                      <a:pt x="75" y="208"/>
                    </a:lnTo>
                    <a:lnTo>
                      <a:pt x="50" y="208"/>
                    </a:lnTo>
                    <a:lnTo>
                      <a:pt x="50" y="226"/>
                    </a:lnTo>
                    <a:lnTo>
                      <a:pt x="67" y="226"/>
                    </a:lnTo>
                    <a:lnTo>
                      <a:pt x="38" y="285"/>
                    </a:lnTo>
                    <a:lnTo>
                      <a:pt x="4" y="285"/>
                    </a:lnTo>
                    <a:lnTo>
                      <a:pt x="4" y="311"/>
                    </a:lnTo>
                    <a:lnTo>
                      <a:pt x="28" y="311"/>
                    </a:lnTo>
                    <a:lnTo>
                      <a:pt x="0" y="367"/>
                    </a:lnTo>
                    <a:lnTo>
                      <a:pt x="121" y="367"/>
                    </a:lnTo>
                    <a:lnTo>
                      <a:pt x="239" y="367"/>
                    </a:lnTo>
                    <a:lnTo>
                      <a:pt x="211" y="311"/>
                    </a:lnTo>
                    <a:close/>
                    <a:moveTo>
                      <a:pt x="121" y="48"/>
                    </a:moveTo>
                    <a:lnTo>
                      <a:pt x="121" y="50"/>
                    </a:lnTo>
                    <a:lnTo>
                      <a:pt x="145" y="208"/>
                    </a:lnTo>
                    <a:lnTo>
                      <a:pt x="121" y="208"/>
                    </a:lnTo>
                    <a:lnTo>
                      <a:pt x="95" y="208"/>
                    </a:lnTo>
                    <a:lnTo>
                      <a:pt x="121" y="48"/>
                    </a:lnTo>
                    <a:close/>
                    <a:moveTo>
                      <a:pt x="91" y="230"/>
                    </a:moveTo>
                    <a:lnTo>
                      <a:pt x="121" y="230"/>
                    </a:lnTo>
                    <a:lnTo>
                      <a:pt x="149" y="230"/>
                    </a:lnTo>
                    <a:lnTo>
                      <a:pt x="175" y="285"/>
                    </a:lnTo>
                    <a:lnTo>
                      <a:pt x="121" y="285"/>
                    </a:lnTo>
                    <a:lnTo>
                      <a:pt x="67" y="285"/>
                    </a:lnTo>
                    <a:lnTo>
                      <a:pt x="91" y="230"/>
                    </a:lnTo>
                    <a:close/>
                    <a:moveTo>
                      <a:pt x="121" y="363"/>
                    </a:moveTo>
                    <a:lnTo>
                      <a:pt x="34" y="363"/>
                    </a:lnTo>
                    <a:lnTo>
                      <a:pt x="34" y="361"/>
                    </a:lnTo>
                    <a:lnTo>
                      <a:pt x="38" y="357"/>
                    </a:lnTo>
                    <a:lnTo>
                      <a:pt x="40" y="353"/>
                    </a:lnTo>
                    <a:lnTo>
                      <a:pt x="42" y="351"/>
                    </a:lnTo>
                    <a:lnTo>
                      <a:pt x="46" y="347"/>
                    </a:lnTo>
                    <a:lnTo>
                      <a:pt x="50" y="343"/>
                    </a:lnTo>
                    <a:lnTo>
                      <a:pt x="54" y="339"/>
                    </a:lnTo>
                    <a:lnTo>
                      <a:pt x="60" y="335"/>
                    </a:lnTo>
                    <a:lnTo>
                      <a:pt x="69" y="331"/>
                    </a:lnTo>
                    <a:lnTo>
                      <a:pt x="77" y="329"/>
                    </a:lnTo>
                    <a:lnTo>
                      <a:pt x="85" y="325"/>
                    </a:lnTo>
                    <a:lnTo>
                      <a:pt x="91" y="325"/>
                    </a:lnTo>
                    <a:lnTo>
                      <a:pt x="95" y="325"/>
                    </a:lnTo>
                    <a:lnTo>
                      <a:pt x="101" y="323"/>
                    </a:lnTo>
                    <a:lnTo>
                      <a:pt x="107" y="323"/>
                    </a:lnTo>
                    <a:lnTo>
                      <a:pt x="113" y="323"/>
                    </a:lnTo>
                    <a:lnTo>
                      <a:pt x="121" y="323"/>
                    </a:lnTo>
                    <a:lnTo>
                      <a:pt x="127" y="323"/>
                    </a:lnTo>
                    <a:lnTo>
                      <a:pt x="133" y="323"/>
                    </a:lnTo>
                    <a:lnTo>
                      <a:pt x="139" y="323"/>
                    </a:lnTo>
                    <a:lnTo>
                      <a:pt x="145" y="325"/>
                    </a:lnTo>
                    <a:lnTo>
                      <a:pt x="151" y="325"/>
                    </a:lnTo>
                    <a:lnTo>
                      <a:pt x="155" y="325"/>
                    </a:lnTo>
                    <a:lnTo>
                      <a:pt x="165" y="329"/>
                    </a:lnTo>
                    <a:lnTo>
                      <a:pt x="173" y="331"/>
                    </a:lnTo>
                    <a:lnTo>
                      <a:pt x="179" y="335"/>
                    </a:lnTo>
                    <a:lnTo>
                      <a:pt x="185" y="339"/>
                    </a:lnTo>
                    <a:lnTo>
                      <a:pt x="191" y="343"/>
                    </a:lnTo>
                    <a:lnTo>
                      <a:pt x="195" y="347"/>
                    </a:lnTo>
                    <a:lnTo>
                      <a:pt x="197" y="351"/>
                    </a:lnTo>
                    <a:lnTo>
                      <a:pt x="201" y="357"/>
                    </a:lnTo>
                    <a:lnTo>
                      <a:pt x="205" y="361"/>
                    </a:lnTo>
                    <a:lnTo>
                      <a:pt x="205" y="363"/>
                    </a:lnTo>
                    <a:lnTo>
                      <a:pt x="121" y="363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5" name="Freeform 191"/>
              <p:cNvSpPr>
                <a:spLocks/>
              </p:cNvSpPr>
              <p:nvPr/>
            </p:nvSpPr>
            <p:spPr bwMode="auto">
              <a:xfrm>
                <a:off x="2320" y="1321"/>
                <a:ext cx="20" cy="104"/>
              </a:xfrm>
              <a:custGeom>
                <a:avLst/>
                <a:gdLst>
                  <a:gd name="T0" fmla="*/ 327680 w 10"/>
                  <a:gd name="T1" fmla="*/ 32768 h 52"/>
                  <a:gd name="T2" fmla="*/ 294912 w 10"/>
                  <a:gd name="T3" fmla="*/ 131072 h 52"/>
                  <a:gd name="T4" fmla="*/ 262144 w 10"/>
                  <a:gd name="T5" fmla="*/ 262144 h 52"/>
                  <a:gd name="T6" fmla="*/ 196608 w 10"/>
                  <a:gd name="T7" fmla="*/ 557056 h 52"/>
                  <a:gd name="T8" fmla="*/ 163840 w 10"/>
                  <a:gd name="T9" fmla="*/ 851968 h 52"/>
                  <a:gd name="T10" fmla="*/ 163840 w 10"/>
                  <a:gd name="T11" fmla="*/ 1114112 h 52"/>
                  <a:gd name="T12" fmla="*/ 229376 w 10"/>
                  <a:gd name="T13" fmla="*/ 1376256 h 52"/>
                  <a:gd name="T14" fmla="*/ 294912 w 10"/>
                  <a:gd name="T15" fmla="*/ 1540096 h 52"/>
                  <a:gd name="T16" fmla="*/ 327680 w 10"/>
                  <a:gd name="T17" fmla="*/ 1638400 h 52"/>
                  <a:gd name="T18" fmla="*/ 294912 w 10"/>
                  <a:gd name="T19" fmla="*/ 1671168 h 52"/>
                  <a:gd name="T20" fmla="*/ 294912 w 10"/>
                  <a:gd name="T21" fmla="*/ 1703936 h 52"/>
                  <a:gd name="T22" fmla="*/ 229376 w 10"/>
                  <a:gd name="T23" fmla="*/ 1638400 h 52"/>
                  <a:gd name="T24" fmla="*/ 163840 w 10"/>
                  <a:gd name="T25" fmla="*/ 1540096 h 52"/>
                  <a:gd name="T26" fmla="*/ 32768 w 10"/>
                  <a:gd name="T27" fmla="*/ 1212416 h 52"/>
                  <a:gd name="T28" fmla="*/ 0 w 10"/>
                  <a:gd name="T29" fmla="*/ 851968 h 52"/>
                  <a:gd name="T30" fmla="*/ 32768 w 10"/>
                  <a:gd name="T31" fmla="*/ 491520 h 52"/>
                  <a:gd name="T32" fmla="*/ 163840 w 10"/>
                  <a:gd name="T33" fmla="*/ 196608 h 52"/>
                  <a:gd name="T34" fmla="*/ 229376 w 10"/>
                  <a:gd name="T35" fmla="*/ 65536 h 52"/>
                  <a:gd name="T36" fmla="*/ 294912 w 10"/>
                  <a:gd name="T37" fmla="*/ 0 h 52"/>
                  <a:gd name="T38" fmla="*/ 327680 w 10"/>
                  <a:gd name="T39" fmla="*/ 0 h 52"/>
                  <a:gd name="T40" fmla="*/ 327680 w 10"/>
                  <a:gd name="T41" fmla="*/ 32768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10" y="1"/>
                    </a:moveTo>
                    <a:cubicBezTo>
                      <a:pt x="10" y="2"/>
                      <a:pt x="10" y="3"/>
                      <a:pt x="9" y="4"/>
                    </a:cubicBezTo>
                    <a:cubicBezTo>
                      <a:pt x="9" y="6"/>
                      <a:pt x="8" y="7"/>
                      <a:pt x="8" y="8"/>
                    </a:cubicBezTo>
                    <a:cubicBezTo>
                      <a:pt x="7" y="11"/>
                      <a:pt x="6" y="14"/>
                      <a:pt x="6" y="17"/>
                    </a:cubicBezTo>
                    <a:cubicBezTo>
                      <a:pt x="5" y="20"/>
                      <a:pt x="5" y="23"/>
                      <a:pt x="5" y="26"/>
                    </a:cubicBezTo>
                    <a:cubicBezTo>
                      <a:pt x="5" y="28"/>
                      <a:pt x="5" y="31"/>
                      <a:pt x="5" y="34"/>
                    </a:cubicBezTo>
                    <a:cubicBezTo>
                      <a:pt x="6" y="36"/>
                      <a:pt x="6" y="39"/>
                      <a:pt x="7" y="42"/>
                    </a:cubicBezTo>
                    <a:cubicBezTo>
                      <a:pt x="7" y="43"/>
                      <a:pt x="8" y="45"/>
                      <a:pt x="9" y="47"/>
                    </a:cubicBezTo>
                    <a:cubicBezTo>
                      <a:pt x="9" y="48"/>
                      <a:pt x="10" y="50"/>
                      <a:pt x="10" y="50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8" y="52"/>
                      <a:pt x="8" y="51"/>
                      <a:pt x="7" y="50"/>
                    </a:cubicBezTo>
                    <a:cubicBezTo>
                      <a:pt x="6" y="50"/>
                      <a:pt x="6" y="49"/>
                      <a:pt x="5" y="47"/>
                    </a:cubicBezTo>
                    <a:cubicBezTo>
                      <a:pt x="3" y="44"/>
                      <a:pt x="2" y="40"/>
                      <a:pt x="1" y="37"/>
                    </a:cubicBezTo>
                    <a:cubicBezTo>
                      <a:pt x="1" y="33"/>
                      <a:pt x="0" y="30"/>
                      <a:pt x="0" y="26"/>
                    </a:cubicBezTo>
                    <a:cubicBezTo>
                      <a:pt x="0" y="22"/>
                      <a:pt x="1" y="19"/>
                      <a:pt x="1" y="15"/>
                    </a:cubicBezTo>
                    <a:cubicBezTo>
                      <a:pt x="2" y="12"/>
                      <a:pt x="3" y="9"/>
                      <a:pt x="5" y="6"/>
                    </a:cubicBezTo>
                    <a:cubicBezTo>
                      <a:pt x="6" y="4"/>
                      <a:pt x="6" y="2"/>
                      <a:pt x="7" y="2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6" name="Freeform 192"/>
              <p:cNvSpPr>
                <a:spLocks/>
              </p:cNvSpPr>
              <p:nvPr/>
            </p:nvSpPr>
            <p:spPr bwMode="auto">
              <a:xfrm>
                <a:off x="2362" y="1331"/>
                <a:ext cx="18" cy="82"/>
              </a:xfrm>
              <a:custGeom>
                <a:avLst/>
                <a:gdLst>
                  <a:gd name="T0" fmla="*/ 294912 w 9"/>
                  <a:gd name="T1" fmla="*/ 65536 h 41"/>
                  <a:gd name="T2" fmla="*/ 262144 w 9"/>
                  <a:gd name="T3" fmla="*/ 131072 h 41"/>
                  <a:gd name="T4" fmla="*/ 229376 w 9"/>
                  <a:gd name="T5" fmla="*/ 229376 h 41"/>
                  <a:gd name="T6" fmla="*/ 163840 w 9"/>
                  <a:gd name="T7" fmla="*/ 458752 h 41"/>
                  <a:gd name="T8" fmla="*/ 131072 w 9"/>
                  <a:gd name="T9" fmla="*/ 688128 h 41"/>
                  <a:gd name="T10" fmla="*/ 163840 w 9"/>
                  <a:gd name="T11" fmla="*/ 884736 h 41"/>
                  <a:gd name="T12" fmla="*/ 196608 w 9"/>
                  <a:gd name="T13" fmla="*/ 1081344 h 41"/>
                  <a:gd name="T14" fmla="*/ 229376 w 9"/>
                  <a:gd name="T15" fmla="*/ 1212416 h 41"/>
                  <a:gd name="T16" fmla="*/ 262144 w 9"/>
                  <a:gd name="T17" fmla="*/ 1310720 h 41"/>
                  <a:gd name="T18" fmla="*/ 262144 w 9"/>
                  <a:gd name="T19" fmla="*/ 1343488 h 41"/>
                  <a:gd name="T20" fmla="*/ 229376 w 9"/>
                  <a:gd name="T21" fmla="*/ 1343488 h 41"/>
                  <a:gd name="T22" fmla="*/ 196608 w 9"/>
                  <a:gd name="T23" fmla="*/ 1310720 h 41"/>
                  <a:gd name="T24" fmla="*/ 131072 w 9"/>
                  <a:gd name="T25" fmla="*/ 1245184 h 41"/>
                  <a:gd name="T26" fmla="*/ 32768 w 9"/>
                  <a:gd name="T27" fmla="*/ 950272 h 41"/>
                  <a:gd name="T28" fmla="*/ 32768 w 9"/>
                  <a:gd name="T29" fmla="*/ 688128 h 41"/>
                  <a:gd name="T30" fmla="*/ 32768 w 9"/>
                  <a:gd name="T31" fmla="*/ 393216 h 41"/>
                  <a:gd name="T32" fmla="*/ 131072 w 9"/>
                  <a:gd name="T33" fmla="*/ 163840 h 41"/>
                  <a:gd name="T34" fmla="*/ 196608 w 9"/>
                  <a:gd name="T35" fmla="*/ 65536 h 41"/>
                  <a:gd name="T36" fmla="*/ 262144 w 9"/>
                  <a:gd name="T37" fmla="*/ 0 h 41"/>
                  <a:gd name="T38" fmla="*/ 262144 w 9"/>
                  <a:gd name="T39" fmla="*/ 32768 h 41"/>
                  <a:gd name="T40" fmla="*/ 294912 w 9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"/>
                  <a:gd name="T64" fmla="*/ 0 h 41"/>
                  <a:gd name="T65" fmla="*/ 9 w 9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" h="41">
                    <a:moveTo>
                      <a:pt x="9" y="2"/>
                    </a:moveTo>
                    <a:cubicBezTo>
                      <a:pt x="9" y="2"/>
                      <a:pt x="8" y="3"/>
                      <a:pt x="8" y="4"/>
                    </a:cubicBezTo>
                    <a:cubicBezTo>
                      <a:pt x="7" y="5"/>
                      <a:pt x="7" y="6"/>
                      <a:pt x="7" y="7"/>
                    </a:cubicBezTo>
                    <a:cubicBezTo>
                      <a:pt x="6" y="9"/>
                      <a:pt x="5" y="12"/>
                      <a:pt x="5" y="14"/>
                    </a:cubicBezTo>
                    <a:cubicBezTo>
                      <a:pt x="5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5" y="27"/>
                    </a:cubicBezTo>
                    <a:cubicBezTo>
                      <a:pt x="5" y="29"/>
                      <a:pt x="5" y="31"/>
                      <a:pt x="6" y="33"/>
                    </a:cubicBezTo>
                    <a:cubicBezTo>
                      <a:pt x="6" y="34"/>
                      <a:pt x="7" y="36"/>
                      <a:pt x="7" y="37"/>
                    </a:cubicBezTo>
                    <a:cubicBezTo>
                      <a:pt x="8" y="39"/>
                      <a:pt x="8" y="39"/>
                      <a:pt x="8" y="40"/>
                    </a:cubicBezTo>
                    <a:cubicBezTo>
                      <a:pt x="8" y="40"/>
                      <a:pt x="8" y="41"/>
                      <a:pt x="8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1"/>
                      <a:pt x="7" y="41"/>
                      <a:pt x="6" y="40"/>
                    </a:cubicBezTo>
                    <a:cubicBezTo>
                      <a:pt x="6" y="40"/>
                      <a:pt x="5" y="39"/>
                      <a:pt x="4" y="38"/>
                    </a:cubicBezTo>
                    <a:cubicBezTo>
                      <a:pt x="3" y="35"/>
                      <a:pt x="2" y="32"/>
                      <a:pt x="1" y="29"/>
                    </a:cubicBezTo>
                    <a:cubicBezTo>
                      <a:pt x="1" y="27"/>
                      <a:pt x="0" y="24"/>
                      <a:pt x="1" y="21"/>
                    </a:cubicBezTo>
                    <a:cubicBezTo>
                      <a:pt x="1" y="18"/>
                      <a:pt x="1" y="15"/>
                      <a:pt x="1" y="12"/>
                    </a:cubicBezTo>
                    <a:cubicBezTo>
                      <a:pt x="2" y="10"/>
                      <a:pt x="3" y="7"/>
                      <a:pt x="4" y="5"/>
                    </a:cubicBezTo>
                    <a:cubicBezTo>
                      <a:pt x="5" y="3"/>
                      <a:pt x="6" y="2"/>
                      <a:pt x="6" y="2"/>
                    </a:cubicBezTo>
                    <a:cubicBezTo>
                      <a:pt x="7" y="1"/>
                      <a:pt x="7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7" name="Freeform 193"/>
              <p:cNvSpPr>
                <a:spLocks/>
              </p:cNvSpPr>
              <p:nvPr/>
            </p:nvSpPr>
            <p:spPr bwMode="auto">
              <a:xfrm>
                <a:off x="2404" y="1343"/>
                <a:ext cx="15" cy="62"/>
              </a:xfrm>
              <a:custGeom>
                <a:avLst/>
                <a:gdLst>
                  <a:gd name="T0" fmla="*/ 646819 w 7"/>
                  <a:gd name="T1" fmla="*/ 0 h 31"/>
                  <a:gd name="T2" fmla="*/ 562927 w 7"/>
                  <a:gd name="T3" fmla="*/ 65536 h 31"/>
                  <a:gd name="T4" fmla="*/ 562927 w 7"/>
                  <a:gd name="T5" fmla="*/ 131072 h 31"/>
                  <a:gd name="T6" fmla="*/ 385903 w 7"/>
                  <a:gd name="T7" fmla="*/ 327680 h 31"/>
                  <a:gd name="T8" fmla="*/ 262699 w 7"/>
                  <a:gd name="T9" fmla="*/ 491520 h 31"/>
                  <a:gd name="T10" fmla="*/ 385903 w 7"/>
                  <a:gd name="T11" fmla="*/ 655360 h 31"/>
                  <a:gd name="T12" fmla="*/ 477381 w 7"/>
                  <a:gd name="T13" fmla="*/ 819200 h 31"/>
                  <a:gd name="T14" fmla="*/ 562927 w 7"/>
                  <a:gd name="T15" fmla="*/ 884736 h 31"/>
                  <a:gd name="T16" fmla="*/ 562927 w 7"/>
                  <a:gd name="T17" fmla="*/ 983040 h 31"/>
                  <a:gd name="T18" fmla="*/ 562927 w 7"/>
                  <a:gd name="T19" fmla="*/ 983040 h 31"/>
                  <a:gd name="T20" fmla="*/ 562927 w 7"/>
                  <a:gd name="T21" fmla="*/ 1015808 h 31"/>
                  <a:gd name="T22" fmla="*/ 477381 w 7"/>
                  <a:gd name="T23" fmla="*/ 983040 h 31"/>
                  <a:gd name="T24" fmla="*/ 262699 w 7"/>
                  <a:gd name="T25" fmla="*/ 917504 h 31"/>
                  <a:gd name="T26" fmla="*/ 84041 w 7"/>
                  <a:gd name="T27" fmla="*/ 720896 h 31"/>
                  <a:gd name="T28" fmla="*/ 0 w 7"/>
                  <a:gd name="T29" fmla="*/ 491520 h 31"/>
                  <a:gd name="T30" fmla="*/ 84041 w 7"/>
                  <a:gd name="T31" fmla="*/ 294912 h 31"/>
                  <a:gd name="T32" fmla="*/ 262699 w 7"/>
                  <a:gd name="T33" fmla="*/ 98304 h 31"/>
                  <a:gd name="T34" fmla="*/ 477381 w 7"/>
                  <a:gd name="T35" fmla="*/ 32768 h 31"/>
                  <a:gd name="T36" fmla="*/ 562927 w 7"/>
                  <a:gd name="T37" fmla="*/ 0 h 31"/>
                  <a:gd name="T38" fmla="*/ 646819 w 7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"/>
                  <a:gd name="T61" fmla="*/ 0 h 31"/>
                  <a:gd name="T62" fmla="*/ 7 w 7"/>
                  <a:gd name="T63" fmla="*/ 31 h 3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" h="31">
                    <a:moveTo>
                      <a:pt x="7" y="0"/>
                    </a:moveTo>
                    <a:cubicBezTo>
                      <a:pt x="7" y="1"/>
                      <a:pt x="7" y="1"/>
                      <a:pt x="6" y="2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5" y="6"/>
                      <a:pt x="4" y="8"/>
                      <a:pt x="4" y="10"/>
                    </a:cubicBezTo>
                    <a:cubicBezTo>
                      <a:pt x="4" y="11"/>
                      <a:pt x="3" y="13"/>
                      <a:pt x="3" y="15"/>
                    </a:cubicBezTo>
                    <a:cubicBezTo>
                      <a:pt x="3" y="17"/>
                      <a:pt x="3" y="18"/>
                      <a:pt x="4" y="20"/>
                    </a:cubicBezTo>
                    <a:cubicBezTo>
                      <a:pt x="4" y="21"/>
                      <a:pt x="4" y="23"/>
                      <a:pt x="5" y="25"/>
                    </a:cubicBezTo>
                    <a:cubicBezTo>
                      <a:pt x="5" y="25"/>
                      <a:pt x="5" y="26"/>
                      <a:pt x="6" y="27"/>
                    </a:cubicBezTo>
                    <a:cubicBezTo>
                      <a:pt x="6" y="29"/>
                      <a:pt x="6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0"/>
                      <a:pt x="5" y="30"/>
                      <a:pt x="5" y="30"/>
                    </a:cubicBezTo>
                    <a:cubicBezTo>
                      <a:pt x="4" y="29"/>
                      <a:pt x="4" y="29"/>
                      <a:pt x="3" y="28"/>
                    </a:cubicBezTo>
                    <a:cubicBezTo>
                      <a:pt x="2" y="26"/>
                      <a:pt x="2" y="24"/>
                      <a:pt x="1" y="22"/>
                    </a:cubicBezTo>
                    <a:cubicBezTo>
                      <a:pt x="1" y="20"/>
                      <a:pt x="0" y="17"/>
                      <a:pt x="0" y="15"/>
                    </a:cubicBezTo>
                    <a:cubicBezTo>
                      <a:pt x="0" y="13"/>
                      <a:pt x="1" y="11"/>
                      <a:pt x="1" y="9"/>
                    </a:cubicBezTo>
                    <a:cubicBezTo>
                      <a:pt x="2" y="7"/>
                      <a:pt x="2" y="5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8" name="Freeform 194"/>
              <p:cNvSpPr>
                <a:spLocks/>
              </p:cNvSpPr>
              <p:nvPr/>
            </p:nvSpPr>
            <p:spPr bwMode="auto">
              <a:xfrm>
                <a:off x="2595" y="1321"/>
                <a:ext cx="20" cy="104"/>
              </a:xfrm>
              <a:custGeom>
                <a:avLst/>
                <a:gdLst>
                  <a:gd name="T0" fmla="*/ 0 w 10"/>
                  <a:gd name="T1" fmla="*/ 32768 h 52"/>
                  <a:gd name="T2" fmla="*/ 32768 w 10"/>
                  <a:gd name="T3" fmla="*/ 131072 h 52"/>
                  <a:gd name="T4" fmla="*/ 65536 w 10"/>
                  <a:gd name="T5" fmla="*/ 262144 h 52"/>
                  <a:gd name="T6" fmla="*/ 131072 w 10"/>
                  <a:gd name="T7" fmla="*/ 557056 h 52"/>
                  <a:gd name="T8" fmla="*/ 163840 w 10"/>
                  <a:gd name="T9" fmla="*/ 851968 h 52"/>
                  <a:gd name="T10" fmla="*/ 163840 w 10"/>
                  <a:gd name="T11" fmla="*/ 1114112 h 52"/>
                  <a:gd name="T12" fmla="*/ 98304 w 10"/>
                  <a:gd name="T13" fmla="*/ 1376256 h 52"/>
                  <a:gd name="T14" fmla="*/ 32768 w 10"/>
                  <a:gd name="T15" fmla="*/ 1540096 h 52"/>
                  <a:gd name="T16" fmla="*/ 0 w 10"/>
                  <a:gd name="T17" fmla="*/ 1638400 h 52"/>
                  <a:gd name="T18" fmla="*/ 32768 w 10"/>
                  <a:gd name="T19" fmla="*/ 1671168 h 52"/>
                  <a:gd name="T20" fmla="*/ 32768 w 10"/>
                  <a:gd name="T21" fmla="*/ 1703936 h 52"/>
                  <a:gd name="T22" fmla="*/ 98304 w 10"/>
                  <a:gd name="T23" fmla="*/ 1638400 h 52"/>
                  <a:gd name="T24" fmla="*/ 163840 w 10"/>
                  <a:gd name="T25" fmla="*/ 1540096 h 52"/>
                  <a:gd name="T26" fmla="*/ 294912 w 10"/>
                  <a:gd name="T27" fmla="*/ 1212416 h 52"/>
                  <a:gd name="T28" fmla="*/ 327680 w 10"/>
                  <a:gd name="T29" fmla="*/ 851968 h 52"/>
                  <a:gd name="T30" fmla="*/ 294912 w 10"/>
                  <a:gd name="T31" fmla="*/ 491520 h 52"/>
                  <a:gd name="T32" fmla="*/ 163840 w 10"/>
                  <a:gd name="T33" fmla="*/ 196608 h 52"/>
                  <a:gd name="T34" fmla="*/ 98304 w 10"/>
                  <a:gd name="T35" fmla="*/ 65536 h 52"/>
                  <a:gd name="T36" fmla="*/ 32768 w 10"/>
                  <a:gd name="T37" fmla="*/ 0 h 52"/>
                  <a:gd name="T38" fmla="*/ 0 w 10"/>
                  <a:gd name="T39" fmla="*/ 0 h 52"/>
                  <a:gd name="T40" fmla="*/ 0 w 10"/>
                  <a:gd name="T41" fmla="*/ 32768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0" y="1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6"/>
                      <a:pt x="2" y="7"/>
                      <a:pt x="2" y="8"/>
                    </a:cubicBezTo>
                    <a:cubicBezTo>
                      <a:pt x="3" y="11"/>
                      <a:pt x="4" y="14"/>
                      <a:pt x="4" y="17"/>
                    </a:cubicBezTo>
                    <a:cubicBezTo>
                      <a:pt x="5" y="20"/>
                      <a:pt x="5" y="23"/>
                      <a:pt x="5" y="26"/>
                    </a:cubicBezTo>
                    <a:cubicBezTo>
                      <a:pt x="5" y="28"/>
                      <a:pt x="5" y="31"/>
                      <a:pt x="5" y="34"/>
                    </a:cubicBezTo>
                    <a:cubicBezTo>
                      <a:pt x="4" y="36"/>
                      <a:pt x="4" y="39"/>
                      <a:pt x="3" y="42"/>
                    </a:cubicBezTo>
                    <a:cubicBezTo>
                      <a:pt x="3" y="43"/>
                      <a:pt x="2" y="45"/>
                      <a:pt x="1" y="47"/>
                    </a:cubicBezTo>
                    <a:cubicBezTo>
                      <a:pt x="1" y="48"/>
                      <a:pt x="0" y="50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2" y="52"/>
                      <a:pt x="2" y="51"/>
                      <a:pt x="3" y="50"/>
                    </a:cubicBezTo>
                    <a:cubicBezTo>
                      <a:pt x="4" y="50"/>
                      <a:pt x="4" y="49"/>
                      <a:pt x="5" y="47"/>
                    </a:cubicBezTo>
                    <a:cubicBezTo>
                      <a:pt x="7" y="44"/>
                      <a:pt x="8" y="40"/>
                      <a:pt x="9" y="37"/>
                    </a:cubicBezTo>
                    <a:cubicBezTo>
                      <a:pt x="10" y="33"/>
                      <a:pt x="10" y="30"/>
                      <a:pt x="10" y="26"/>
                    </a:cubicBezTo>
                    <a:cubicBezTo>
                      <a:pt x="10" y="22"/>
                      <a:pt x="9" y="19"/>
                      <a:pt x="9" y="15"/>
                    </a:cubicBezTo>
                    <a:cubicBezTo>
                      <a:pt x="8" y="12"/>
                      <a:pt x="7" y="9"/>
                      <a:pt x="5" y="6"/>
                    </a:cubicBezTo>
                    <a:cubicBezTo>
                      <a:pt x="4" y="4"/>
                      <a:pt x="4" y="2"/>
                      <a:pt x="3" y="2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9" name="Freeform 195"/>
              <p:cNvSpPr>
                <a:spLocks/>
              </p:cNvSpPr>
              <p:nvPr/>
            </p:nvSpPr>
            <p:spPr bwMode="auto">
              <a:xfrm>
                <a:off x="2555" y="1331"/>
                <a:ext cx="18" cy="82"/>
              </a:xfrm>
              <a:custGeom>
                <a:avLst/>
                <a:gdLst>
                  <a:gd name="T0" fmla="*/ 0 w 9"/>
                  <a:gd name="T1" fmla="*/ 65536 h 41"/>
                  <a:gd name="T2" fmla="*/ 32768 w 9"/>
                  <a:gd name="T3" fmla="*/ 131072 h 41"/>
                  <a:gd name="T4" fmla="*/ 65536 w 9"/>
                  <a:gd name="T5" fmla="*/ 229376 h 41"/>
                  <a:gd name="T6" fmla="*/ 131072 w 9"/>
                  <a:gd name="T7" fmla="*/ 458752 h 41"/>
                  <a:gd name="T8" fmla="*/ 163840 w 9"/>
                  <a:gd name="T9" fmla="*/ 688128 h 41"/>
                  <a:gd name="T10" fmla="*/ 131072 w 9"/>
                  <a:gd name="T11" fmla="*/ 884736 h 41"/>
                  <a:gd name="T12" fmla="*/ 98304 w 9"/>
                  <a:gd name="T13" fmla="*/ 1081344 h 41"/>
                  <a:gd name="T14" fmla="*/ 65536 w 9"/>
                  <a:gd name="T15" fmla="*/ 1212416 h 41"/>
                  <a:gd name="T16" fmla="*/ 32768 w 9"/>
                  <a:gd name="T17" fmla="*/ 1310720 h 41"/>
                  <a:gd name="T18" fmla="*/ 32768 w 9"/>
                  <a:gd name="T19" fmla="*/ 1343488 h 41"/>
                  <a:gd name="T20" fmla="*/ 65536 w 9"/>
                  <a:gd name="T21" fmla="*/ 1343488 h 41"/>
                  <a:gd name="T22" fmla="*/ 98304 w 9"/>
                  <a:gd name="T23" fmla="*/ 1310720 h 41"/>
                  <a:gd name="T24" fmla="*/ 163840 w 9"/>
                  <a:gd name="T25" fmla="*/ 1245184 h 41"/>
                  <a:gd name="T26" fmla="*/ 262144 w 9"/>
                  <a:gd name="T27" fmla="*/ 950272 h 41"/>
                  <a:gd name="T28" fmla="*/ 294912 w 9"/>
                  <a:gd name="T29" fmla="*/ 688128 h 41"/>
                  <a:gd name="T30" fmla="*/ 262144 w 9"/>
                  <a:gd name="T31" fmla="*/ 393216 h 41"/>
                  <a:gd name="T32" fmla="*/ 163840 w 9"/>
                  <a:gd name="T33" fmla="*/ 163840 h 41"/>
                  <a:gd name="T34" fmla="*/ 98304 w 9"/>
                  <a:gd name="T35" fmla="*/ 65536 h 41"/>
                  <a:gd name="T36" fmla="*/ 32768 w 9"/>
                  <a:gd name="T37" fmla="*/ 0 h 41"/>
                  <a:gd name="T38" fmla="*/ 32768 w 9"/>
                  <a:gd name="T39" fmla="*/ 32768 h 41"/>
                  <a:gd name="T40" fmla="*/ 0 w 9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"/>
                  <a:gd name="T64" fmla="*/ 0 h 41"/>
                  <a:gd name="T65" fmla="*/ 9 w 9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" h="41">
                    <a:moveTo>
                      <a:pt x="0" y="2"/>
                    </a:moveTo>
                    <a:cubicBezTo>
                      <a:pt x="0" y="2"/>
                      <a:pt x="1" y="3"/>
                      <a:pt x="1" y="4"/>
                    </a:cubicBezTo>
                    <a:cubicBezTo>
                      <a:pt x="2" y="5"/>
                      <a:pt x="2" y="6"/>
                      <a:pt x="2" y="7"/>
                    </a:cubicBezTo>
                    <a:cubicBezTo>
                      <a:pt x="3" y="9"/>
                      <a:pt x="4" y="12"/>
                      <a:pt x="4" y="14"/>
                    </a:cubicBezTo>
                    <a:cubicBezTo>
                      <a:pt x="5" y="16"/>
                      <a:pt x="5" y="18"/>
                      <a:pt x="5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4" y="29"/>
                      <a:pt x="4" y="31"/>
                      <a:pt x="3" y="33"/>
                    </a:cubicBezTo>
                    <a:cubicBezTo>
                      <a:pt x="3" y="34"/>
                      <a:pt x="2" y="36"/>
                      <a:pt x="2" y="37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1" y="40"/>
                      <a:pt x="1" y="41"/>
                      <a:pt x="1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3" y="41"/>
                      <a:pt x="3" y="40"/>
                    </a:cubicBezTo>
                    <a:cubicBezTo>
                      <a:pt x="3" y="40"/>
                      <a:pt x="4" y="39"/>
                      <a:pt x="5" y="38"/>
                    </a:cubicBezTo>
                    <a:cubicBezTo>
                      <a:pt x="6" y="35"/>
                      <a:pt x="7" y="32"/>
                      <a:pt x="8" y="29"/>
                    </a:cubicBezTo>
                    <a:cubicBezTo>
                      <a:pt x="8" y="27"/>
                      <a:pt x="9" y="24"/>
                      <a:pt x="9" y="21"/>
                    </a:cubicBezTo>
                    <a:cubicBezTo>
                      <a:pt x="9" y="18"/>
                      <a:pt x="8" y="15"/>
                      <a:pt x="8" y="12"/>
                    </a:cubicBezTo>
                    <a:cubicBezTo>
                      <a:pt x="7" y="10"/>
                      <a:pt x="6" y="7"/>
                      <a:pt x="5" y="5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50" name="Freeform 196"/>
              <p:cNvSpPr>
                <a:spLocks/>
              </p:cNvSpPr>
              <p:nvPr/>
            </p:nvSpPr>
            <p:spPr bwMode="auto">
              <a:xfrm>
                <a:off x="2517" y="1343"/>
                <a:ext cx="14" cy="62"/>
              </a:xfrm>
              <a:custGeom>
                <a:avLst/>
                <a:gdLst>
                  <a:gd name="T0" fmla="*/ 0 w 7"/>
                  <a:gd name="T1" fmla="*/ 0 h 31"/>
                  <a:gd name="T2" fmla="*/ 32768 w 7"/>
                  <a:gd name="T3" fmla="*/ 65536 h 31"/>
                  <a:gd name="T4" fmla="*/ 65536 w 7"/>
                  <a:gd name="T5" fmla="*/ 131072 h 31"/>
                  <a:gd name="T6" fmla="*/ 98304 w 7"/>
                  <a:gd name="T7" fmla="*/ 327680 h 31"/>
                  <a:gd name="T8" fmla="*/ 131072 w 7"/>
                  <a:gd name="T9" fmla="*/ 491520 h 31"/>
                  <a:gd name="T10" fmla="*/ 98304 w 7"/>
                  <a:gd name="T11" fmla="*/ 655360 h 31"/>
                  <a:gd name="T12" fmla="*/ 65536 w 7"/>
                  <a:gd name="T13" fmla="*/ 819200 h 31"/>
                  <a:gd name="T14" fmla="*/ 32768 w 7"/>
                  <a:gd name="T15" fmla="*/ 884736 h 31"/>
                  <a:gd name="T16" fmla="*/ 32768 w 7"/>
                  <a:gd name="T17" fmla="*/ 983040 h 31"/>
                  <a:gd name="T18" fmla="*/ 32768 w 7"/>
                  <a:gd name="T19" fmla="*/ 983040 h 31"/>
                  <a:gd name="T20" fmla="*/ 32768 w 7"/>
                  <a:gd name="T21" fmla="*/ 1015808 h 31"/>
                  <a:gd name="T22" fmla="*/ 65536 w 7"/>
                  <a:gd name="T23" fmla="*/ 983040 h 31"/>
                  <a:gd name="T24" fmla="*/ 131072 w 7"/>
                  <a:gd name="T25" fmla="*/ 917504 h 31"/>
                  <a:gd name="T26" fmla="*/ 196608 w 7"/>
                  <a:gd name="T27" fmla="*/ 720896 h 31"/>
                  <a:gd name="T28" fmla="*/ 229376 w 7"/>
                  <a:gd name="T29" fmla="*/ 491520 h 31"/>
                  <a:gd name="T30" fmla="*/ 196608 w 7"/>
                  <a:gd name="T31" fmla="*/ 294912 h 31"/>
                  <a:gd name="T32" fmla="*/ 131072 w 7"/>
                  <a:gd name="T33" fmla="*/ 98304 h 31"/>
                  <a:gd name="T34" fmla="*/ 65536 w 7"/>
                  <a:gd name="T35" fmla="*/ 32768 h 31"/>
                  <a:gd name="T36" fmla="*/ 32768 w 7"/>
                  <a:gd name="T37" fmla="*/ 0 h 31"/>
                  <a:gd name="T38" fmla="*/ 0 w 7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"/>
                  <a:gd name="T61" fmla="*/ 0 h 31"/>
                  <a:gd name="T62" fmla="*/ 7 w 7"/>
                  <a:gd name="T63" fmla="*/ 31 h 3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" h="31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6"/>
                      <a:pt x="3" y="8"/>
                      <a:pt x="3" y="10"/>
                    </a:cubicBezTo>
                    <a:cubicBezTo>
                      <a:pt x="3" y="11"/>
                      <a:pt x="4" y="13"/>
                      <a:pt x="4" y="15"/>
                    </a:cubicBezTo>
                    <a:cubicBezTo>
                      <a:pt x="4" y="17"/>
                      <a:pt x="4" y="18"/>
                      <a:pt x="3" y="20"/>
                    </a:cubicBezTo>
                    <a:cubicBezTo>
                      <a:pt x="3" y="21"/>
                      <a:pt x="3" y="23"/>
                      <a:pt x="2" y="25"/>
                    </a:cubicBezTo>
                    <a:cubicBezTo>
                      <a:pt x="2" y="25"/>
                      <a:pt x="2" y="26"/>
                      <a:pt x="1" y="27"/>
                    </a:cubicBezTo>
                    <a:cubicBezTo>
                      <a:pt x="1" y="29"/>
                      <a:pt x="1" y="29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0"/>
                      <a:pt x="2" y="30"/>
                      <a:pt x="2" y="30"/>
                    </a:cubicBezTo>
                    <a:cubicBezTo>
                      <a:pt x="3" y="29"/>
                      <a:pt x="3" y="29"/>
                      <a:pt x="4" y="28"/>
                    </a:cubicBezTo>
                    <a:cubicBezTo>
                      <a:pt x="5" y="26"/>
                      <a:pt x="5" y="24"/>
                      <a:pt x="6" y="22"/>
                    </a:cubicBezTo>
                    <a:cubicBezTo>
                      <a:pt x="7" y="20"/>
                      <a:pt x="7" y="17"/>
                      <a:pt x="7" y="15"/>
                    </a:cubicBezTo>
                    <a:cubicBezTo>
                      <a:pt x="7" y="13"/>
                      <a:pt x="6" y="11"/>
                      <a:pt x="6" y="9"/>
                    </a:cubicBezTo>
                    <a:cubicBezTo>
                      <a:pt x="5" y="7"/>
                      <a:pt x="5" y="5"/>
                      <a:pt x="4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38"/>
            <p:cNvGrpSpPr>
              <a:grpSpLocks/>
            </p:cNvGrpSpPr>
            <p:nvPr/>
          </p:nvGrpSpPr>
          <p:grpSpPr bwMode="auto">
            <a:xfrm>
              <a:off x="2711057" y="3663727"/>
              <a:ext cx="708052" cy="852767"/>
              <a:chOff x="624" y="1920"/>
              <a:chExt cx="432" cy="409"/>
            </a:xfrm>
          </p:grpSpPr>
          <p:grpSp>
            <p:nvGrpSpPr>
              <p:cNvPr id="7" name="Group 39"/>
              <p:cNvGrpSpPr>
                <a:grpSpLocks/>
              </p:cNvGrpSpPr>
              <p:nvPr/>
            </p:nvGrpSpPr>
            <p:grpSpPr bwMode="auto">
              <a:xfrm>
                <a:off x="672" y="1920"/>
                <a:ext cx="336" cy="288"/>
                <a:chOff x="2745" y="1685"/>
                <a:chExt cx="445" cy="282"/>
              </a:xfrm>
            </p:grpSpPr>
            <p:sp>
              <p:nvSpPr>
                <p:cNvPr id="3211" name="Rectangle 40"/>
                <p:cNvSpPr>
                  <a:spLocks noChangeArrowheads="1"/>
                </p:cNvSpPr>
                <p:nvPr/>
              </p:nvSpPr>
              <p:spPr bwMode="auto">
                <a:xfrm>
                  <a:off x="2745" y="1685"/>
                  <a:ext cx="445" cy="282"/>
                </a:xfrm>
                <a:prstGeom prst="rect">
                  <a:avLst/>
                </a:prstGeom>
                <a:solidFill>
                  <a:srgbClr val="F0C864"/>
                </a:soli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4" dir="b"/>
                </a:scene3d>
                <a:sp3d extrusionH="125400" prstMaterial="legacyPlastic">
                  <a:bevelT w="13500" h="13500" prst="angle"/>
                  <a:bevelB w="13500" h="13500" prst="angle"/>
                  <a:extrusionClr>
                    <a:srgbClr val="F4D78E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8" name="Group 41"/>
                <p:cNvGrpSpPr>
                  <a:grpSpLocks/>
                </p:cNvGrpSpPr>
                <p:nvPr/>
              </p:nvGrpSpPr>
              <p:grpSpPr bwMode="auto">
                <a:xfrm>
                  <a:off x="2789" y="1706"/>
                  <a:ext cx="358" cy="250"/>
                  <a:chOff x="4308" y="3349"/>
                  <a:chExt cx="298" cy="188"/>
                </a:xfrm>
              </p:grpSpPr>
              <p:sp>
                <p:nvSpPr>
                  <p:cNvPr id="3213" name="Freeform 42"/>
                  <p:cNvSpPr>
                    <a:spLocks/>
                  </p:cNvSpPr>
                  <p:nvPr/>
                </p:nvSpPr>
                <p:spPr bwMode="auto">
                  <a:xfrm>
                    <a:off x="4461" y="3445"/>
                    <a:ext cx="91" cy="92"/>
                  </a:xfrm>
                  <a:custGeom>
                    <a:avLst/>
                    <a:gdLst>
                      <a:gd name="T0" fmla="*/ 0 w 91"/>
                      <a:gd name="T1" fmla="*/ 92 h 92"/>
                      <a:gd name="T2" fmla="*/ 0 w 91"/>
                      <a:gd name="T3" fmla="*/ 92 h 92"/>
                      <a:gd name="T4" fmla="*/ 10 w 91"/>
                      <a:gd name="T5" fmla="*/ 91 h 92"/>
                      <a:gd name="T6" fmla="*/ 18 w 91"/>
                      <a:gd name="T7" fmla="*/ 90 h 92"/>
                      <a:gd name="T8" fmla="*/ 28 w 91"/>
                      <a:gd name="T9" fmla="*/ 87 h 92"/>
                      <a:gd name="T10" fmla="*/ 35 w 91"/>
                      <a:gd name="T11" fmla="*/ 84 h 92"/>
                      <a:gd name="T12" fmla="*/ 43 w 91"/>
                      <a:gd name="T13" fmla="*/ 80 h 92"/>
                      <a:gd name="T14" fmla="*/ 51 w 91"/>
                      <a:gd name="T15" fmla="*/ 76 h 92"/>
                      <a:gd name="T16" fmla="*/ 58 w 91"/>
                      <a:gd name="T17" fmla="*/ 71 h 92"/>
                      <a:gd name="T18" fmla="*/ 65 w 91"/>
                      <a:gd name="T19" fmla="*/ 64 h 92"/>
                      <a:gd name="T20" fmla="*/ 70 w 91"/>
                      <a:gd name="T21" fmla="*/ 58 h 92"/>
                      <a:gd name="T22" fmla="*/ 75 w 91"/>
                      <a:gd name="T23" fmla="*/ 50 h 92"/>
                      <a:gd name="T24" fmla="*/ 80 w 91"/>
                      <a:gd name="T25" fmla="*/ 43 h 92"/>
                      <a:gd name="T26" fmla="*/ 84 w 91"/>
                      <a:gd name="T27" fmla="*/ 36 h 92"/>
                      <a:gd name="T28" fmla="*/ 87 w 91"/>
                      <a:gd name="T29" fmla="*/ 27 h 92"/>
                      <a:gd name="T30" fmla="*/ 89 w 91"/>
                      <a:gd name="T31" fmla="*/ 19 h 92"/>
                      <a:gd name="T32" fmla="*/ 91 w 91"/>
                      <a:gd name="T33" fmla="*/ 9 h 92"/>
                      <a:gd name="T34" fmla="*/ 91 w 91"/>
                      <a:gd name="T35" fmla="*/ 0 h 92"/>
                      <a:gd name="T36" fmla="*/ 73 w 91"/>
                      <a:gd name="T37" fmla="*/ 0 h 92"/>
                      <a:gd name="T38" fmla="*/ 72 w 91"/>
                      <a:gd name="T39" fmla="*/ 7 h 92"/>
                      <a:gd name="T40" fmla="*/ 71 w 91"/>
                      <a:gd name="T41" fmla="*/ 15 h 92"/>
                      <a:gd name="T42" fmla="*/ 70 w 91"/>
                      <a:gd name="T43" fmla="*/ 22 h 92"/>
                      <a:gd name="T44" fmla="*/ 67 w 91"/>
                      <a:gd name="T45" fmla="*/ 28 h 92"/>
                      <a:gd name="T46" fmla="*/ 63 w 91"/>
                      <a:gd name="T47" fmla="*/ 35 h 92"/>
                      <a:gd name="T48" fmla="*/ 60 w 91"/>
                      <a:gd name="T49" fmla="*/ 41 h 92"/>
                      <a:gd name="T50" fmla="*/ 56 w 91"/>
                      <a:gd name="T51" fmla="*/ 46 h 92"/>
                      <a:gd name="T52" fmla="*/ 51 w 91"/>
                      <a:gd name="T53" fmla="*/ 52 h 92"/>
                      <a:gd name="T54" fmla="*/ 47 w 91"/>
                      <a:gd name="T55" fmla="*/ 56 h 92"/>
                      <a:gd name="T56" fmla="*/ 40 w 91"/>
                      <a:gd name="T57" fmla="*/ 60 h 92"/>
                      <a:gd name="T58" fmla="*/ 35 w 91"/>
                      <a:gd name="T59" fmla="*/ 64 h 92"/>
                      <a:gd name="T60" fmla="*/ 29 w 91"/>
                      <a:gd name="T61" fmla="*/ 67 h 92"/>
                      <a:gd name="T62" fmla="*/ 21 w 91"/>
                      <a:gd name="T63" fmla="*/ 69 h 92"/>
                      <a:gd name="T64" fmla="*/ 15 w 91"/>
                      <a:gd name="T65" fmla="*/ 72 h 92"/>
                      <a:gd name="T66" fmla="*/ 7 w 91"/>
                      <a:gd name="T67" fmla="*/ 73 h 92"/>
                      <a:gd name="T68" fmla="*/ 0 w 91"/>
                      <a:gd name="T69" fmla="*/ 73 h 92"/>
                      <a:gd name="T70" fmla="*/ 0 w 91"/>
                      <a:gd name="T71" fmla="*/ 73 h 92"/>
                      <a:gd name="T72" fmla="*/ 0 w 91"/>
                      <a:gd name="T73" fmla="*/ 92 h 92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2"/>
                      <a:gd name="T113" fmla="*/ 91 w 91"/>
                      <a:gd name="T114" fmla="*/ 92 h 92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2">
                        <a:moveTo>
                          <a:pt x="0" y="92"/>
                        </a:moveTo>
                        <a:lnTo>
                          <a:pt x="0" y="92"/>
                        </a:lnTo>
                        <a:lnTo>
                          <a:pt x="10" y="91"/>
                        </a:lnTo>
                        <a:lnTo>
                          <a:pt x="18" y="90"/>
                        </a:lnTo>
                        <a:lnTo>
                          <a:pt x="28" y="87"/>
                        </a:lnTo>
                        <a:lnTo>
                          <a:pt x="35" y="84"/>
                        </a:lnTo>
                        <a:lnTo>
                          <a:pt x="43" y="80"/>
                        </a:lnTo>
                        <a:lnTo>
                          <a:pt x="51" y="76"/>
                        </a:lnTo>
                        <a:lnTo>
                          <a:pt x="58" y="71"/>
                        </a:lnTo>
                        <a:lnTo>
                          <a:pt x="65" y="64"/>
                        </a:lnTo>
                        <a:lnTo>
                          <a:pt x="70" y="58"/>
                        </a:lnTo>
                        <a:lnTo>
                          <a:pt x="75" y="50"/>
                        </a:lnTo>
                        <a:lnTo>
                          <a:pt x="80" y="43"/>
                        </a:lnTo>
                        <a:lnTo>
                          <a:pt x="84" y="36"/>
                        </a:lnTo>
                        <a:lnTo>
                          <a:pt x="87" y="27"/>
                        </a:lnTo>
                        <a:lnTo>
                          <a:pt x="89" y="19"/>
                        </a:lnTo>
                        <a:lnTo>
                          <a:pt x="91" y="9"/>
                        </a:lnTo>
                        <a:lnTo>
                          <a:pt x="91" y="0"/>
                        </a:lnTo>
                        <a:lnTo>
                          <a:pt x="73" y="0"/>
                        </a:lnTo>
                        <a:lnTo>
                          <a:pt x="72" y="7"/>
                        </a:lnTo>
                        <a:lnTo>
                          <a:pt x="71" y="15"/>
                        </a:lnTo>
                        <a:lnTo>
                          <a:pt x="70" y="22"/>
                        </a:lnTo>
                        <a:lnTo>
                          <a:pt x="67" y="28"/>
                        </a:lnTo>
                        <a:lnTo>
                          <a:pt x="63" y="35"/>
                        </a:lnTo>
                        <a:lnTo>
                          <a:pt x="60" y="41"/>
                        </a:lnTo>
                        <a:lnTo>
                          <a:pt x="56" y="46"/>
                        </a:lnTo>
                        <a:lnTo>
                          <a:pt x="51" y="52"/>
                        </a:lnTo>
                        <a:lnTo>
                          <a:pt x="47" y="56"/>
                        </a:lnTo>
                        <a:lnTo>
                          <a:pt x="40" y="60"/>
                        </a:lnTo>
                        <a:lnTo>
                          <a:pt x="35" y="64"/>
                        </a:lnTo>
                        <a:lnTo>
                          <a:pt x="29" y="67"/>
                        </a:lnTo>
                        <a:lnTo>
                          <a:pt x="21" y="69"/>
                        </a:lnTo>
                        <a:lnTo>
                          <a:pt x="15" y="72"/>
                        </a:lnTo>
                        <a:lnTo>
                          <a:pt x="7" y="73"/>
                        </a:lnTo>
                        <a:lnTo>
                          <a:pt x="0" y="73"/>
                        </a:lnTo>
                        <a:lnTo>
                          <a:pt x="0" y="92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4" name="Freeform 43"/>
                  <p:cNvSpPr>
                    <a:spLocks/>
                  </p:cNvSpPr>
                  <p:nvPr/>
                </p:nvSpPr>
                <p:spPr bwMode="auto">
                  <a:xfrm>
                    <a:off x="4367" y="3445"/>
                    <a:ext cx="94" cy="92"/>
                  </a:xfrm>
                  <a:custGeom>
                    <a:avLst/>
                    <a:gdLst>
                      <a:gd name="T0" fmla="*/ 0 w 94"/>
                      <a:gd name="T1" fmla="*/ 0 h 92"/>
                      <a:gd name="T2" fmla="*/ 0 w 94"/>
                      <a:gd name="T3" fmla="*/ 0 h 92"/>
                      <a:gd name="T4" fmla="*/ 1 w 94"/>
                      <a:gd name="T5" fmla="*/ 9 h 92"/>
                      <a:gd name="T6" fmla="*/ 2 w 94"/>
                      <a:gd name="T7" fmla="*/ 19 h 92"/>
                      <a:gd name="T8" fmla="*/ 4 w 94"/>
                      <a:gd name="T9" fmla="*/ 27 h 92"/>
                      <a:gd name="T10" fmla="*/ 7 w 94"/>
                      <a:gd name="T11" fmla="*/ 36 h 92"/>
                      <a:gd name="T12" fmla="*/ 12 w 94"/>
                      <a:gd name="T13" fmla="*/ 43 h 92"/>
                      <a:gd name="T14" fmla="*/ 16 w 94"/>
                      <a:gd name="T15" fmla="*/ 52 h 92"/>
                      <a:gd name="T16" fmla="*/ 21 w 94"/>
                      <a:gd name="T17" fmla="*/ 58 h 92"/>
                      <a:gd name="T18" fmla="*/ 28 w 94"/>
                      <a:gd name="T19" fmla="*/ 64 h 92"/>
                      <a:gd name="T20" fmla="*/ 34 w 94"/>
                      <a:gd name="T21" fmla="*/ 71 h 92"/>
                      <a:gd name="T22" fmla="*/ 41 w 94"/>
                      <a:gd name="T23" fmla="*/ 76 h 92"/>
                      <a:gd name="T24" fmla="*/ 49 w 94"/>
                      <a:gd name="T25" fmla="*/ 80 h 92"/>
                      <a:gd name="T26" fmla="*/ 57 w 94"/>
                      <a:gd name="T27" fmla="*/ 84 h 92"/>
                      <a:gd name="T28" fmla="*/ 66 w 94"/>
                      <a:gd name="T29" fmla="*/ 87 h 92"/>
                      <a:gd name="T30" fmla="*/ 75 w 94"/>
                      <a:gd name="T31" fmla="*/ 90 h 92"/>
                      <a:gd name="T32" fmla="*/ 85 w 94"/>
                      <a:gd name="T33" fmla="*/ 91 h 92"/>
                      <a:gd name="T34" fmla="*/ 94 w 94"/>
                      <a:gd name="T35" fmla="*/ 92 h 92"/>
                      <a:gd name="T36" fmla="*/ 94 w 94"/>
                      <a:gd name="T37" fmla="*/ 73 h 92"/>
                      <a:gd name="T38" fmla="*/ 87 w 94"/>
                      <a:gd name="T39" fmla="*/ 73 h 92"/>
                      <a:gd name="T40" fmla="*/ 78 w 94"/>
                      <a:gd name="T41" fmla="*/ 72 h 92"/>
                      <a:gd name="T42" fmla="*/ 71 w 94"/>
                      <a:gd name="T43" fmla="*/ 69 h 92"/>
                      <a:gd name="T44" fmla="*/ 65 w 94"/>
                      <a:gd name="T45" fmla="*/ 67 h 92"/>
                      <a:gd name="T46" fmla="*/ 58 w 94"/>
                      <a:gd name="T47" fmla="*/ 64 h 92"/>
                      <a:gd name="T48" fmla="*/ 52 w 94"/>
                      <a:gd name="T49" fmla="*/ 60 h 92"/>
                      <a:gd name="T50" fmla="*/ 46 w 94"/>
                      <a:gd name="T51" fmla="*/ 56 h 92"/>
                      <a:gd name="T52" fmla="*/ 40 w 94"/>
                      <a:gd name="T53" fmla="*/ 52 h 92"/>
                      <a:gd name="T54" fmla="*/ 36 w 94"/>
                      <a:gd name="T55" fmla="*/ 46 h 92"/>
                      <a:gd name="T56" fmla="*/ 32 w 94"/>
                      <a:gd name="T57" fmla="*/ 41 h 92"/>
                      <a:gd name="T58" fmla="*/ 28 w 94"/>
                      <a:gd name="T59" fmla="*/ 35 h 92"/>
                      <a:gd name="T60" fmla="*/ 24 w 94"/>
                      <a:gd name="T61" fmla="*/ 28 h 92"/>
                      <a:gd name="T62" fmla="*/ 22 w 94"/>
                      <a:gd name="T63" fmla="*/ 22 h 92"/>
                      <a:gd name="T64" fmla="*/ 20 w 94"/>
                      <a:gd name="T65" fmla="*/ 15 h 92"/>
                      <a:gd name="T66" fmla="*/ 19 w 94"/>
                      <a:gd name="T67" fmla="*/ 7 h 92"/>
                      <a:gd name="T68" fmla="*/ 19 w 94"/>
                      <a:gd name="T69" fmla="*/ 0 h 92"/>
                      <a:gd name="T70" fmla="*/ 19 w 94"/>
                      <a:gd name="T71" fmla="*/ 0 h 92"/>
                      <a:gd name="T72" fmla="*/ 0 w 94"/>
                      <a:gd name="T73" fmla="*/ 0 h 92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2"/>
                      <a:gd name="T113" fmla="*/ 94 w 94"/>
                      <a:gd name="T114" fmla="*/ 92 h 92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9"/>
                        </a:lnTo>
                        <a:lnTo>
                          <a:pt x="2" y="19"/>
                        </a:lnTo>
                        <a:lnTo>
                          <a:pt x="4" y="27"/>
                        </a:lnTo>
                        <a:lnTo>
                          <a:pt x="7" y="36"/>
                        </a:lnTo>
                        <a:lnTo>
                          <a:pt x="12" y="43"/>
                        </a:lnTo>
                        <a:lnTo>
                          <a:pt x="16" y="52"/>
                        </a:lnTo>
                        <a:lnTo>
                          <a:pt x="21" y="58"/>
                        </a:lnTo>
                        <a:lnTo>
                          <a:pt x="28" y="64"/>
                        </a:lnTo>
                        <a:lnTo>
                          <a:pt x="34" y="71"/>
                        </a:lnTo>
                        <a:lnTo>
                          <a:pt x="41" y="76"/>
                        </a:lnTo>
                        <a:lnTo>
                          <a:pt x="49" y="80"/>
                        </a:lnTo>
                        <a:lnTo>
                          <a:pt x="57" y="84"/>
                        </a:lnTo>
                        <a:lnTo>
                          <a:pt x="66" y="87"/>
                        </a:lnTo>
                        <a:lnTo>
                          <a:pt x="75" y="90"/>
                        </a:lnTo>
                        <a:lnTo>
                          <a:pt x="85" y="91"/>
                        </a:lnTo>
                        <a:lnTo>
                          <a:pt x="94" y="92"/>
                        </a:lnTo>
                        <a:lnTo>
                          <a:pt x="94" y="73"/>
                        </a:lnTo>
                        <a:lnTo>
                          <a:pt x="87" y="73"/>
                        </a:lnTo>
                        <a:lnTo>
                          <a:pt x="78" y="72"/>
                        </a:lnTo>
                        <a:lnTo>
                          <a:pt x="71" y="69"/>
                        </a:lnTo>
                        <a:lnTo>
                          <a:pt x="65" y="67"/>
                        </a:lnTo>
                        <a:lnTo>
                          <a:pt x="58" y="64"/>
                        </a:lnTo>
                        <a:lnTo>
                          <a:pt x="52" y="60"/>
                        </a:lnTo>
                        <a:lnTo>
                          <a:pt x="46" y="56"/>
                        </a:lnTo>
                        <a:lnTo>
                          <a:pt x="40" y="52"/>
                        </a:lnTo>
                        <a:lnTo>
                          <a:pt x="36" y="46"/>
                        </a:lnTo>
                        <a:lnTo>
                          <a:pt x="32" y="41"/>
                        </a:lnTo>
                        <a:lnTo>
                          <a:pt x="28" y="35"/>
                        </a:lnTo>
                        <a:lnTo>
                          <a:pt x="24" y="28"/>
                        </a:lnTo>
                        <a:lnTo>
                          <a:pt x="22" y="22"/>
                        </a:lnTo>
                        <a:lnTo>
                          <a:pt x="20" y="15"/>
                        </a:lnTo>
                        <a:lnTo>
                          <a:pt x="19" y="7"/>
                        </a:lnTo>
                        <a:lnTo>
                          <a:pt x="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5" name="Freeform 44"/>
                  <p:cNvSpPr>
                    <a:spLocks/>
                  </p:cNvSpPr>
                  <p:nvPr/>
                </p:nvSpPr>
                <p:spPr bwMode="auto">
                  <a:xfrm>
                    <a:off x="4367" y="3352"/>
                    <a:ext cx="94" cy="93"/>
                  </a:xfrm>
                  <a:custGeom>
                    <a:avLst/>
                    <a:gdLst>
                      <a:gd name="T0" fmla="*/ 94 w 94"/>
                      <a:gd name="T1" fmla="*/ 0 h 93"/>
                      <a:gd name="T2" fmla="*/ 94 w 94"/>
                      <a:gd name="T3" fmla="*/ 0 h 93"/>
                      <a:gd name="T4" fmla="*/ 85 w 94"/>
                      <a:gd name="T5" fmla="*/ 0 h 93"/>
                      <a:gd name="T6" fmla="*/ 75 w 94"/>
                      <a:gd name="T7" fmla="*/ 1 h 93"/>
                      <a:gd name="T8" fmla="*/ 66 w 94"/>
                      <a:gd name="T9" fmla="*/ 4 h 93"/>
                      <a:gd name="T10" fmla="*/ 57 w 94"/>
                      <a:gd name="T11" fmla="*/ 7 h 93"/>
                      <a:gd name="T12" fmla="*/ 49 w 94"/>
                      <a:gd name="T13" fmla="*/ 11 h 93"/>
                      <a:gd name="T14" fmla="*/ 41 w 94"/>
                      <a:gd name="T15" fmla="*/ 16 h 93"/>
                      <a:gd name="T16" fmla="*/ 34 w 94"/>
                      <a:gd name="T17" fmla="*/ 21 h 93"/>
                      <a:gd name="T18" fmla="*/ 28 w 94"/>
                      <a:gd name="T19" fmla="*/ 26 h 93"/>
                      <a:gd name="T20" fmla="*/ 21 w 94"/>
                      <a:gd name="T21" fmla="*/ 34 h 93"/>
                      <a:gd name="T22" fmla="*/ 16 w 94"/>
                      <a:gd name="T23" fmla="*/ 41 h 93"/>
                      <a:gd name="T24" fmla="*/ 12 w 94"/>
                      <a:gd name="T25" fmla="*/ 49 h 93"/>
                      <a:gd name="T26" fmla="*/ 7 w 94"/>
                      <a:gd name="T27" fmla="*/ 57 h 93"/>
                      <a:gd name="T28" fmla="*/ 4 w 94"/>
                      <a:gd name="T29" fmla="*/ 65 h 93"/>
                      <a:gd name="T30" fmla="*/ 2 w 94"/>
                      <a:gd name="T31" fmla="*/ 74 h 93"/>
                      <a:gd name="T32" fmla="*/ 1 w 94"/>
                      <a:gd name="T33" fmla="*/ 83 h 93"/>
                      <a:gd name="T34" fmla="*/ 0 w 94"/>
                      <a:gd name="T35" fmla="*/ 93 h 93"/>
                      <a:gd name="T36" fmla="*/ 19 w 94"/>
                      <a:gd name="T37" fmla="*/ 93 h 93"/>
                      <a:gd name="T38" fmla="*/ 19 w 94"/>
                      <a:gd name="T39" fmla="*/ 86 h 93"/>
                      <a:gd name="T40" fmla="*/ 20 w 94"/>
                      <a:gd name="T41" fmla="*/ 78 h 93"/>
                      <a:gd name="T42" fmla="*/ 22 w 94"/>
                      <a:gd name="T43" fmla="*/ 71 h 93"/>
                      <a:gd name="T44" fmla="*/ 24 w 94"/>
                      <a:gd name="T45" fmla="*/ 63 h 93"/>
                      <a:gd name="T46" fmla="*/ 28 w 94"/>
                      <a:gd name="T47" fmla="*/ 57 h 93"/>
                      <a:gd name="T48" fmla="*/ 32 w 94"/>
                      <a:gd name="T49" fmla="*/ 51 h 93"/>
                      <a:gd name="T50" fmla="*/ 36 w 94"/>
                      <a:gd name="T51" fmla="*/ 45 h 93"/>
                      <a:gd name="T52" fmla="*/ 40 w 94"/>
                      <a:gd name="T53" fmla="*/ 40 h 93"/>
                      <a:gd name="T54" fmla="*/ 46 w 94"/>
                      <a:gd name="T55" fmla="*/ 35 h 93"/>
                      <a:gd name="T56" fmla="*/ 52 w 94"/>
                      <a:gd name="T57" fmla="*/ 31 h 93"/>
                      <a:gd name="T58" fmla="*/ 58 w 94"/>
                      <a:gd name="T59" fmla="*/ 28 h 93"/>
                      <a:gd name="T60" fmla="*/ 65 w 94"/>
                      <a:gd name="T61" fmla="*/ 24 h 93"/>
                      <a:gd name="T62" fmla="*/ 71 w 94"/>
                      <a:gd name="T63" fmla="*/ 21 h 93"/>
                      <a:gd name="T64" fmla="*/ 78 w 94"/>
                      <a:gd name="T65" fmla="*/ 20 h 93"/>
                      <a:gd name="T66" fmla="*/ 87 w 94"/>
                      <a:gd name="T67" fmla="*/ 19 h 93"/>
                      <a:gd name="T68" fmla="*/ 94 w 94"/>
                      <a:gd name="T69" fmla="*/ 18 h 93"/>
                      <a:gd name="T70" fmla="*/ 94 w 94"/>
                      <a:gd name="T71" fmla="*/ 18 h 93"/>
                      <a:gd name="T72" fmla="*/ 94 w 94"/>
                      <a:gd name="T73" fmla="*/ 0 h 93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3"/>
                      <a:gd name="T113" fmla="*/ 94 w 94"/>
                      <a:gd name="T114" fmla="*/ 93 h 93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3">
                        <a:moveTo>
                          <a:pt x="94" y="0"/>
                        </a:moveTo>
                        <a:lnTo>
                          <a:pt x="94" y="0"/>
                        </a:lnTo>
                        <a:lnTo>
                          <a:pt x="85" y="0"/>
                        </a:lnTo>
                        <a:lnTo>
                          <a:pt x="75" y="1"/>
                        </a:lnTo>
                        <a:lnTo>
                          <a:pt x="66" y="4"/>
                        </a:lnTo>
                        <a:lnTo>
                          <a:pt x="57" y="7"/>
                        </a:lnTo>
                        <a:lnTo>
                          <a:pt x="49" y="11"/>
                        </a:lnTo>
                        <a:lnTo>
                          <a:pt x="41" y="16"/>
                        </a:lnTo>
                        <a:lnTo>
                          <a:pt x="34" y="21"/>
                        </a:lnTo>
                        <a:lnTo>
                          <a:pt x="28" y="26"/>
                        </a:lnTo>
                        <a:lnTo>
                          <a:pt x="21" y="34"/>
                        </a:lnTo>
                        <a:lnTo>
                          <a:pt x="16" y="41"/>
                        </a:lnTo>
                        <a:lnTo>
                          <a:pt x="12" y="49"/>
                        </a:lnTo>
                        <a:lnTo>
                          <a:pt x="7" y="57"/>
                        </a:lnTo>
                        <a:lnTo>
                          <a:pt x="4" y="65"/>
                        </a:lnTo>
                        <a:lnTo>
                          <a:pt x="2" y="74"/>
                        </a:lnTo>
                        <a:lnTo>
                          <a:pt x="1" y="83"/>
                        </a:lnTo>
                        <a:lnTo>
                          <a:pt x="0" y="93"/>
                        </a:lnTo>
                        <a:lnTo>
                          <a:pt x="19" y="93"/>
                        </a:lnTo>
                        <a:lnTo>
                          <a:pt x="19" y="86"/>
                        </a:lnTo>
                        <a:lnTo>
                          <a:pt x="20" y="78"/>
                        </a:lnTo>
                        <a:lnTo>
                          <a:pt x="22" y="71"/>
                        </a:lnTo>
                        <a:lnTo>
                          <a:pt x="24" y="63"/>
                        </a:lnTo>
                        <a:lnTo>
                          <a:pt x="28" y="57"/>
                        </a:lnTo>
                        <a:lnTo>
                          <a:pt x="32" y="51"/>
                        </a:lnTo>
                        <a:lnTo>
                          <a:pt x="36" y="45"/>
                        </a:lnTo>
                        <a:lnTo>
                          <a:pt x="40" y="40"/>
                        </a:lnTo>
                        <a:lnTo>
                          <a:pt x="46" y="35"/>
                        </a:lnTo>
                        <a:lnTo>
                          <a:pt x="52" y="31"/>
                        </a:lnTo>
                        <a:lnTo>
                          <a:pt x="58" y="28"/>
                        </a:lnTo>
                        <a:lnTo>
                          <a:pt x="65" y="24"/>
                        </a:lnTo>
                        <a:lnTo>
                          <a:pt x="71" y="21"/>
                        </a:lnTo>
                        <a:lnTo>
                          <a:pt x="78" y="20"/>
                        </a:lnTo>
                        <a:lnTo>
                          <a:pt x="87" y="19"/>
                        </a:lnTo>
                        <a:lnTo>
                          <a:pt x="94" y="18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" name="Freeform 45"/>
                  <p:cNvSpPr>
                    <a:spLocks/>
                  </p:cNvSpPr>
                  <p:nvPr/>
                </p:nvSpPr>
                <p:spPr bwMode="auto">
                  <a:xfrm>
                    <a:off x="4461" y="3352"/>
                    <a:ext cx="91" cy="93"/>
                  </a:xfrm>
                  <a:custGeom>
                    <a:avLst/>
                    <a:gdLst>
                      <a:gd name="T0" fmla="*/ 91 w 91"/>
                      <a:gd name="T1" fmla="*/ 93 h 93"/>
                      <a:gd name="T2" fmla="*/ 91 w 91"/>
                      <a:gd name="T3" fmla="*/ 93 h 93"/>
                      <a:gd name="T4" fmla="*/ 91 w 91"/>
                      <a:gd name="T5" fmla="*/ 83 h 93"/>
                      <a:gd name="T6" fmla="*/ 89 w 91"/>
                      <a:gd name="T7" fmla="*/ 74 h 93"/>
                      <a:gd name="T8" fmla="*/ 87 w 91"/>
                      <a:gd name="T9" fmla="*/ 65 h 93"/>
                      <a:gd name="T10" fmla="*/ 84 w 91"/>
                      <a:gd name="T11" fmla="*/ 57 h 93"/>
                      <a:gd name="T12" fmla="*/ 80 w 91"/>
                      <a:gd name="T13" fmla="*/ 49 h 93"/>
                      <a:gd name="T14" fmla="*/ 75 w 91"/>
                      <a:gd name="T15" fmla="*/ 41 h 93"/>
                      <a:gd name="T16" fmla="*/ 71 w 91"/>
                      <a:gd name="T17" fmla="*/ 34 h 93"/>
                      <a:gd name="T18" fmla="*/ 65 w 91"/>
                      <a:gd name="T19" fmla="*/ 26 h 93"/>
                      <a:gd name="T20" fmla="*/ 58 w 91"/>
                      <a:gd name="T21" fmla="*/ 21 h 93"/>
                      <a:gd name="T22" fmla="*/ 51 w 91"/>
                      <a:gd name="T23" fmla="*/ 16 h 93"/>
                      <a:gd name="T24" fmla="*/ 43 w 91"/>
                      <a:gd name="T25" fmla="*/ 11 h 93"/>
                      <a:gd name="T26" fmla="*/ 35 w 91"/>
                      <a:gd name="T27" fmla="*/ 7 h 93"/>
                      <a:gd name="T28" fmla="*/ 28 w 91"/>
                      <a:gd name="T29" fmla="*/ 4 h 93"/>
                      <a:gd name="T30" fmla="*/ 18 w 91"/>
                      <a:gd name="T31" fmla="*/ 2 h 93"/>
                      <a:gd name="T32" fmla="*/ 10 w 91"/>
                      <a:gd name="T33" fmla="*/ 0 h 93"/>
                      <a:gd name="T34" fmla="*/ 0 w 91"/>
                      <a:gd name="T35" fmla="*/ 0 h 93"/>
                      <a:gd name="T36" fmla="*/ 0 w 91"/>
                      <a:gd name="T37" fmla="*/ 18 h 93"/>
                      <a:gd name="T38" fmla="*/ 7 w 91"/>
                      <a:gd name="T39" fmla="*/ 19 h 93"/>
                      <a:gd name="T40" fmla="*/ 15 w 91"/>
                      <a:gd name="T41" fmla="*/ 20 h 93"/>
                      <a:gd name="T42" fmla="*/ 21 w 91"/>
                      <a:gd name="T43" fmla="*/ 21 h 93"/>
                      <a:gd name="T44" fmla="*/ 29 w 91"/>
                      <a:gd name="T45" fmla="*/ 24 h 93"/>
                      <a:gd name="T46" fmla="*/ 35 w 91"/>
                      <a:gd name="T47" fmla="*/ 28 h 93"/>
                      <a:gd name="T48" fmla="*/ 40 w 91"/>
                      <a:gd name="T49" fmla="*/ 31 h 93"/>
                      <a:gd name="T50" fmla="*/ 47 w 91"/>
                      <a:gd name="T51" fmla="*/ 35 h 93"/>
                      <a:gd name="T52" fmla="*/ 51 w 91"/>
                      <a:gd name="T53" fmla="*/ 40 h 93"/>
                      <a:gd name="T54" fmla="*/ 56 w 91"/>
                      <a:gd name="T55" fmla="*/ 45 h 93"/>
                      <a:gd name="T56" fmla="*/ 60 w 91"/>
                      <a:gd name="T57" fmla="*/ 51 h 93"/>
                      <a:gd name="T58" fmla="*/ 63 w 91"/>
                      <a:gd name="T59" fmla="*/ 57 h 93"/>
                      <a:gd name="T60" fmla="*/ 67 w 91"/>
                      <a:gd name="T61" fmla="*/ 63 h 93"/>
                      <a:gd name="T62" fmla="*/ 70 w 91"/>
                      <a:gd name="T63" fmla="*/ 71 h 93"/>
                      <a:gd name="T64" fmla="*/ 71 w 91"/>
                      <a:gd name="T65" fmla="*/ 78 h 93"/>
                      <a:gd name="T66" fmla="*/ 72 w 91"/>
                      <a:gd name="T67" fmla="*/ 86 h 93"/>
                      <a:gd name="T68" fmla="*/ 73 w 91"/>
                      <a:gd name="T69" fmla="*/ 93 h 93"/>
                      <a:gd name="T70" fmla="*/ 73 w 91"/>
                      <a:gd name="T71" fmla="*/ 93 h 93"/>
                      <a:gd name="T72" fmla="*/ 91 w 91"/>
                      <a:gd name="T73" fmla="*/ 93 h 93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3"/>
                      <a:gd name="T113" fmla="*/ 91 w 91"/>
                      <a:gd name="T114" fmla="*/ 93 h 93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3">
                        <a:moveTo>
                          <a:pt x="91" y="93"/>
                        </a:moveTo>
                        <a:lnTo>
                          <a:pt x="91" y="93"/>
                        </a:lnTo>
                        <a:lnTo>
                          <a:pt x="91" y="83"/>
                        </a:lnTo>
                        <a:lnTo>
                          <a:pt x="89" y="74"/>
                        </a:lnTo>
                        <a:lnTo>
                          <a:pt x="87" y="65"/>
                        </a:lnTo>
                        <a:lnTo>
                          <a:pt x="84" y="57"/>
                        </a:lnTo>
                        <a:lnTo>
                          <a:pt x="80" y="49"/>
                        </a:lnTo>
                        <a:lnTo>
                          <a:pt x="75" y="41"/>
                        </a:lnTo>
                        <a:lnTo>
                          <a:pt x="71" y="34"/>
                        </a:lnTo>
                        <a:lnTo>
                          <a:pt x="65" y="26"/>
                        </a:lnTo>
                        <a:lnTo>
                          <a:pt x="58" y="21"/>
                        </a:lnTo>
                        <a:lnTo>
                          <a:pt x="51" y="16"/>
                        </a:lnTo>
                        <a:lnTo>
                          <a:pt x="43" y="11"/>
                        </a:lnTo>
                        <a:lnTo>
                          <a:pt x="35" y="7"/>
                        </a:lnTo>
                        <a:lnTo>
                          <a:pt x="28" y="4"/>
                        </a:lnTo>
                        <a:lnTo>
                          <a:pt x="18" y="2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lnTo>
                          <a:pt x="0" y="18"/>
                        </a:lnTo>
                        <a:lnTo>
                          <a:pt x="7" y="19"/>
                        </a:lnTo>
                        <a:lnTo>
                          <a:pt x="15" y="20"/>
                        </a:lnTo>
                        <a:lnTo>
                          <a:pt x="21" y="21"/>
                        </a:lnTo>
                        <a:lnTo>
                          <a:pt x="29" y="24"/>
                        </a:lnTo>
                        <a:lnTo>
                          <a:pt x="35" y="28"/>
                        </a:lnTo>
                        <a:lnTo>
                          <a:pt x="40" y="31"/>
                        </a:lnTo>
                        <a:lnTo>
                          <a:pt x="47" y="35"/>
                        </a:lnTo>
                        <a:lnTo>
                          <a:pt x="51" y="40"/>
                        </a:lnTo>
                        <a:lnTo>
                          <a:pt x="56" y="45"/>
                        </a:lnTo>
                        <a:lnTo>
                          <a:pt x="60" y="51"/>
                        </a:lnTo>
                        <a:lnTo>
                          <a:pt x="63" y="57"/>
                        </a:lnTo>
                        <a:lnTo>
                          <a:pt x="67" y="63"/>
                        </a:lnTo>
                        <a:lnTo>
                          <a:pt x="70" y="71"/>
                        </a:lnTo>
                        <a:lnTo>
                          <a:pt x="71" y="78"/>
                        </a:lnTo>
                        <a:lnTo>
                          <a:pt x="72" y="86"/>
                        </a:lnTo>
                        <a:lnTo>
                          <a:pt x="73" y="93"/>
                        </a:lnTo>
                        <a:lnTo>
                          <a:pt x="91" y="93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7" name="Freeform 46"/>
                  <p:cNvSpPr>
                    <a:spLocks/>
                  </p:cNvSpPr>
                  <p:nvPr/>
                </p:nvSpPr>
                <p:spPr bwMode="auto">
                  <a:xfrm>
                    <a:off x="4459" y="3443"/>
                    <a:ext cx="91" cy="90"/>
                  </a:xfrm>
                  <a:custGeom>
                    <a:avLst/>
                    <a:gdLst>
                      <a:gd name="T0" fmla="*/ 0 w 91"/>
                      <a:gd name="T1" fmla="*/ 90 h 90"/>
                      <a:gd name="T2" fmla="*/ 0 w 91"/>
                      <a:gd name="T3" fmla="*/ 90 h 90"/>
                      <a:gd name="T4" fmla="*/ 8 w 91"/>
                      <a:gd name="T5" fmla="*/ 90 h 90"/>
                      <a:gd name="T6" fmla="*/ 18 w 91"/>
                      <a:gd name="T7" fmla="*/ 88 h 90"/>
                      <a:gd name="T8" fmla="*/ 26 w 91"/>
                      <a:gd name="T9" fmla="*/ 86 h 90"/>
                      <a:gd name="T10" fmla="*/ 35 w 91"/>
                      <a:gd name="T11" fmla="*/ 83 h 90"/>
                      <a:gd name="T12" fmla="*/ 42 w 91"/>
                      <a:gd name="T13" fmla="*/ 80 h 90"/>
                      <a:gd name="T14" fmla="*/ 51 w 91"/>
                      <a:gd name="T15" fmla="*/ 75 h 90"/>
                      <a:gd name="T16" fmla="*/ 57 w 91"/>
                      <a:gd name="T17" fmla="*/ 69 h 90"/>
                      <a:gd name="T18" fmla="*/ 63 w 91"/>
                      <a:gd name="T19" fmla="*/ 64 h 90"/>
                      <a:gd name="T20" fmla="*/ 70 w 91"/>
                      <a:gd name="T21" fmla="*/ 58 h 90"/>
                      <a:gd name="T22" fmla="*/ 75 w 91"/>
                      <a:gd name="T23" fmla="*/ 50 h 90"/>
                      <a:gd name="T24" fmla="*/ 79 w 91"/>
                      <a:gd name="T25" fmla="*/ 43 h 90"/>
                      <a:gd name="T26" fmla="*/ 83 w 91"/>
                      <a:gd name="T27" fmla="*/ 35 h 90"/>
                      <a:gd name="T28" fmla="*/ 87 w 91"/>
                      <a:gd name="T29" fmla="*/ 26 h 90"/>
                      <a:gd name="T30" fmla="*/ 89 w 91"/>
                      <a:gd name="T31" fmla="*/ 18 h 90"/>
                      <a:gd name="T32" fmla="*/ 90 w 91"/>
                      <a:gd name="T33" fmla="*/ 9 h 90"/>
                      <a:gd name="T34" fmla="*/ 91 w 91"/>
                      <a:gd name="T35" fmla="*/ 0 h 90"/>
                      <a:gd name="T36" fmla="*/ 72 w 91"/>
                      <a:gd name="T37" fmla="*/ 0 h 90"/>
                      <a:gd name="T38" fmla="*/ 72 w 91"/>
                      <a:gd name="T39" fmla="*/ 7 h 90"/>
                      <a:gd name="T40" fmla="*/ 71 w 91"/>
                      <a:gd name="T41" fmla="*/ 15 h 90"/>
                      <a:gd name="T42" fmla="*/ 69 w 91"/>
                      <a:gd name="T43" fmla="*/ 21 h 90"/>
                      <a:gd name="T44" fmla="*/ 67 w 91"/>
                      <a:gd name="T45" fmla="*/ 28 h 90"/>
                      <a:gd name="T46" fmla="*/ 63 w 91"/>
                      <a:gd name="T47" fmla="*/ 35 h 90"/>
                      <a:gd name="T48" fmla="*/ 59 w 91"/>
                      <a:gd name="T49" fmla="*/ 40 h 90"/>
                      <a:gd name="T50" fmla="*/ 55 w 91"/>
                      <a:gd name="T51" fmla="*/ 46 h 90"/>
                      <a:gd name="T52" fmla="*/ 51 w 91"/>
                      <a:gd name="T53" fmla="*/ 50 h 90"/>
                      <a:gd name="T54" fmla="*/ 45 w 91"/>
                      <a:gd name="T55" fmla="*/ 56 h 90"/>
                      <a:gd name="T56" fmla="*/ 40 w 91"/>
                      <a:gd name="T57" fmla="*/ 60 h 90"/>
                      <a:gd name="T58" fmla="*/ 34 w 91"/>
                      <a:gd name="T59" fmla="*/ 63 h 90"/>
                      <a:gd name="T60" fmla="*/ 27 w 91"/>
                      <a:gd name="T61" fmla="*/ 66 h 90"/>
                      <a:gd name="T62" fmla="*/ 21 w 91"/>
                      <a:gd name="T63" fmla="*/ 69 h 90"/>
                      <a:gd name="T64" fmla="*/ 14 w 91"/>
                      <a:gd name="T65" fmla="*/ 70 h 90"/>
                      <a:gd name="T66" fmla="*/ 6 w 91"/>
                      <a:gd name="T67" fmla="*/ 71 h 90"/>
                      <a:gd name="T68" fmla="*/ 0 w 91"/>
                      <a:gd name="T69" fmla="*/ 73 h 90"/>
                      <a:gd name="T70" fmla="*/ 0 w 91"/>
                      <a:gd name="T71" fmla="*/ 73 h 90"/>
                      <a:gd name="T72" fmla="*/ 0 w 91"/>
                      <a:gd name="T73" fmla="*/ 90 h 90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0"/>
                      <a:gd name="T113" fmla="*/ 91 w 91"/>
                      <a:gd name="T114" fmla="*/ 90 h 90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8" y="90"/>
                        </a:lnTo>
                        <a:lnTo>
                          <a:pt x="18" y="88"/>
                        </a:lnTo>
                        <a:lnTo>
                          <a:pt x="26" y="86"/>
                        </a:lnTo>
                        <a:lnTo>
                          <a:pt x="35" y="83"/>
                        </a:lnTo>
                        <a:lnTo>
                          <a:pt x="42" y="80"/>
                        </a:lnTo>
                        <a:lnTo>
                          <a:pt x="51" y="75"/>
                        </a:lnTo>
                        <a:lnTo>
                          <a:pt x="57" y="69"/>
                        </a:lnTo>
                        <a:lnTo>
                          <a:pt x="63" y="64"/>
                        </a:lnTo>
                        <a:lnTo>
                          <a:pt x="70" y="58"/>
                        </a:lnTo>
                        <a:lnTo>
                          <a:pt x="75" y="50"/>
                        </a:lnTo>
                        <a:lnTo>
                          <a:pt x="79" y="43"/>
                        </a:lnTo>
                        <a:lnTo>
                          <a:pt x="83" y="35"/>
                        </a:lnTo>
                        <a:lnTo>
                          <a:pt x="87" y="26"/>
                        </a:lnTo>
                        <a:lnTo>
                          <a:pt x="89" y="18"/>
                        </a:lnTo>
                        <a:lnTo>
                          <a:pt x="90" y="9"/>
                        </a:lnTo>
                        <a:lnTo>
                          <a:pt x="91" y="0"/>
                        </a:lnTo>
                        <a:lnTo>
                          <a:pt x="72" y="0"/>
                        </a:lnTo>
                        <a:lnTo>
                          <a:pt x="72" y="7"/>
                        </a:lnTo>
                        <a:lnTo>
                          <a:pt x="71" y="15"/>
                        </a:lnTo>
                        <a:lnTo>
                          <a:pt x="69" y="21"/>
                        </a:lnTo>
                        <a:lnTo>
                          <a:pt x="67" y="28"/>
                        </a:lnTo>
                        <a:lnTo>
                          <a:pt x="63" y="35"/>
                        </a:lnTo>
                        <a:lnTo>
                          <a:pt x="59" y="40"/>
                        </a:lnTo>
                        <a:lnTo>
                          <a:pt x="55" y="46"/>
                        </a:lnTo>
                        <a:lnTo>
                          <a:pt x="51" y="50"/>
                        </a:lnTo>
                        <a:lnTo>
                          <a:pt x="45" y="56"/>
                        </a:lnTo>
                        <a:lnTo>
                          <a:pt x="40" y="60"/>
                        </a:lnTo>
                        <a:lnTo>
                          <a:pt x="34" y="63"/>
                        </a:lnTo>
                        <a:lnTo>
                          <a:pt x="27" y="66"/>
                        </a:lnTo>
                        <a:lnTo>
                          <a:pt x="21" y="69"/>
                        </a:lnTo>
                        <a:lnTo>
                          <a:pt x="14" y="70"/>
                        </a:lnTo>
                        <a:lnTo>
                          <a:pt x="6" y="71"/>
                        </a:lnTo>
                        <a:lnTo>
                          <a:pt x="0" y="73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8" name="Freeform 47"/>
                  <p:cNvSpPr>
                    <a:spLocks/>
                  </p:cNvSpPr>
                  <p:nvPr/>
                </p:nvSpPr>
                <p:spPr bwMode="auto">
                  <a:xfrm>
                    <a:off x="4365" y="3443"/>
                    <a:ext cx="94" cy="90"/>
                  </a:xfrm>
                  <a:custGeom>
                    <a:avLst/>
                    <a:gdLst>
                      <a:gd name="T0" fmla="*/ 0 w 94"/>
                      <a:gd name="T1" fmla="*/ 0 h 90"/>
                      <a:gd name="T2" fmla="*/ 0 w 94"/>
                      <a:gd name="T3" fmla="*/ 0 h 90"/>
                      <a:gd name="T4" fmla="*/ 0 w 94"/>
                      <a:gd name="T5" fmla="*/ 9 h 90"/>
                      <a:gd name="T6" fmla="*/ 2 w 94"/>
                      <a:gd name="T7" fmla="*/ 18 h 90"/>
                      <a:gd name="T8" fmla="*/ 4 w 94"/>
                      <a:gd name="T9" fmla="*/ 26 h 90"/>
                      <a:gd name="T10" fmla="*/ 7 w 94"/>
                      <a:gd name="T11" fmla="*/ 35 h 90"/>
                      <a:gd name="T12" fmla="*/ 11 w 94"/>
                      <a:gd name="T13" fmla="*/ 43 h 90"/>
                      <a:gd name="T14" fmla="*/ 16 w 94"/>
                      <a:gd name="T15" fmla="*/ 50 h 90"/>
                      <a:gd name="T16" fmla="*/ 21 w 94"/>
                      <a:gd name="T17" fmla="*/ 58 h 90"/>
                      <a:gd name="T18" fmla="*/ 27 w 94"/>
                      <a:gd name="T19" fmla="*/ 64 h 90"/>
                      <a:gd name="T20" fmla="*/ 34 w 94"/>
                      <a:gd name="T21" fmla="*/ 69 h 90"/>
                      <a:gd name="T22" fmla="*/ 41 w 94"/>
                      <a:gd name="T23" fmla="*/ 75 h 90"/>
                      <a:gd name="T24" fmla="*/ 49 w 94"/>
                      <a:gd name="T25" fmla="*/ 80 h 90"/>
                      <a:gd name="T26" fmla="*/ 57 w 94"/>
                      <a:gd name="T27" fmla="*/ 83 h 90"/>
                      <a:gd name="T28" fmla="*/ 65 w 94"/>
                      <a:gd name="T29" fmla="*/ 86 h 90"/>
                      <a:gd name="T30" fmla="*/ 74 w 94"/>
                      <a:gd name="T31" fmla="*/ 88 h 90"/>
                      <a:gd name="T32" fmla="*/ 83 w 94"/>
                      <a:gd name="T33" fmla="*/ 90 h 90"/>
                      <a:gd name="T34" fmla="*/ 94 w 94"/>
                      <a:gd name="T35" fmla="*/ 90 h 90"/>
                      <a:gd name="T36" fmla="*/ 94 w 94"/>
                      <a:gd name="T37" fmla="*/ 73 h 90"/>
                      <a:gd name="T38" fmla="*/ 86 w 94"/>
                      <a:gd name="T39" fmla="*/ 71 h 90"/>
                      <a:gd name="T40" fmla="*/ 78 w 94"/>
                      <a:gd name="T41" fmla="*/ 70 h 90"/>
                      <a:gd name="T42" fmla="*/ 71 w 94"/>
                      <a:gd name="T43" fmla="*/ 69 h 90"/>
                      <a:gd name="T44" fmla="*/ 63 w 94"/>
                      <a:gd name="T45" fmla="*/ 66 h 90"/>
                      <a:gd name="T46" fmla="*/ 57 w 94"/>
                      <a:gd name="T47" fmla="*/ 63 h 90"/>
                      <a:gd name="T48" fmla="*/ 51 w 94"/>
                      <a:gd name="T49" fmla="*/ 60 h 90"/>
                      <a:gd name="T50" fmla="*/ 45 w 94"/>
                      <a:gd name="T51" fmla="*/ 56 h 90"/>
                      <a:gd name="T52" fmla="*/ 40 w 94"/>
                      <a:gd name="T53" fmla="*/ 50 h 90"/>
                      <a:gd name="T54" fmla="*/ 35 w 94"/>
                      <a:gd name="T55" fmla="*/ 45 h 90"/>
                      <a:gd name="T56" fmla="*/ 31 w 94"/>
                      <a:gd name="T57" fmla="*/ 40 h 90"/>
                      <a:gd name="T58" fmla="*/ 27 w 94"/>
                      <a:gd name="T59" fmla="*/ 35 h 90"/>
                      <a:gd name="T60" fmla="*/ 24 w 94"/>
                      <a:gd name="T61" fmla="*/ 28 h 90"/>
                      <a:gd name="T62" fmla="*/ 21 w 94"/>
                      <a:gd name="T63" fmla="*/ 21 h 90"/>
                      <a:gd name="T64" fmla="*/ 20 w 94"/>
                      <a:gd name="T65" fmla="*/ 15 h 90"/>
                      <a:gd name="T66" fmla="*/ 19 w 94"/>
                      <a:gd name="T67" fmla="*/ 7 h 90"/>
                      <a:gd name="T68" fmla="*/ 18 w 94"/>
                      <a:gd name="T69" fmla="*/ 0 h 90"/>
                      <a:gd name="T70" fmla="*/ 18 w 94"/>
                      <a:gd name="T71" fmla="*/ 0 h 90"/>
                      <a:gd name="T72" fmla="*/ 0 w 94"/>
                      <a:gd name="T73" fmla="*/ 0 h 90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0"/>
                      <a:gd name="T113" fmla="*/ 94 w 94"/>
                      <a:gd name="T114" fmla="*/ 90 h 90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9"/>
                        </a:lnTo>
                        <a:lnTo>
                          <a:pt x="2" y="18"/>
                        </a:lnTo>
                        <a:lnTo>
                          <a:pt x="4" y="26"/>
                        </a:lnTo>
                        <a:lnTo>
                          <a:pt x="7" y="35"/>
                        </a:lnTo>
                        <a:lnTo>
                          <a:pt x="11" y="43"/>
                        </a:lnTo>
                        <a:lnTo>
                          <a:pt x="16" y="50"/>
                        </a:lnTo>
                        <a:lnTo>
                          <a:pt x="21" y="58"/>
                        </a:lnTo>
                        <a:lnTo>
                          <a:pt x="27" y="64"/>
                        </a:lnTo>
                        <a:lnTo>
                          <a:pt x="34" y="69"/>
                        </a:lnTo>
                        <a:lnTo>
                          <a:pt x="41" y="75"/>
                        </a:lnTo>
                        <a:lnTo>
                          <a:pt x="49" y="80"/>
                        </a:lnTo>
                        <a:lnTo>
                          <a:pt x="57" y="83"/>
                        </a:lnTo>
                        <a:lnTo>
                          <a:pt x="65" y="86"/>
                        </a:lnTo>
                        <a:lnTo>
                          <a:pt x="74" y="88"/>
                        </a:lnTo>
                        <a:lnTo>
                          <a:pt x="83" y="90"/>
                        </a:lnTo>
                        <a:lnTo>
                          <a:pt x="94" y="90"/>
                        </a:lnTo>
                        <a:lnTo>
                          <a:pt x="94" y="73"/>
                        </a:lnTo>
                        <a:lnTo>
                          <a:pt x="86" y="71"/>
                        </a:lnTo>
                        <a:lnTo>
                          <a:pt x="78" y="70"/>
                        </a:lnTo>
                        <a:lnTo>
                          <a:pt x="71" y="69"/>
                        </a:lnTo>
                        <a:lnTo>
                          <a:pt x="63" y="66"/>
                        </a:lnTo>
                        <a:lnTo>
                          <a:pt x="57" y="63"/>
                        </a:lnTo>
                        <a:lnTo>
                          <a:pt x="51" y="60"/>
                        </a:lnTo>
                        <a:lnTo>
                          <a:pt x="45" y="56"/>
                        </a:lnTo>
                        <a:lnTo>
                          <a:pt x="40" y="50"/>
                        </a:lnTo>
                        <a:lnTo>
                          <a:pt x="35" y="45"/>
                        </a:lnTo>
                        <a:lnTo>
                          <a:pt x="31" y="40"/>
                        </a:lnTo>
                        <a:lnTo>
                          <a:pt x="27" y="35"/>
                        </a:lnTo>
                        <a:lnTo>
                          <a:pt x="24" y="28"/>
                        </a:lnTo>
                        <a:lnTo>
                          <a:pt x="21" y="21"/>
                        </a:lnTo>
                        <a:lnTo>
                          <a:pt x="20" y="15"/>
                        </a:lnTo>
                        <a:lnTo>
                          <a:pt x="19" y="7"/>
                        </a:lnTo>
                        <a:lnTo>
                          <a:pt x="1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9" name="Freeform 48"/>
                  <p:cNvSpPr>
                    <a:spLocks/>
                  </p:cNvSpPr>
                  <p:nvPr/>
                </p:nvSpPr>
                <p:spPr bwMode="auto">
                  <a:xfrm>
                    <a:off x="4365" y="3349"/>
                    <a:ext cx="94" cy="94"/>
                  </a:xfrm>
                  <a:custGeom>
                    <a:avLst/>
                    <a:gdLst>
                      <a:gd name="T0" fmla="*/ 94 w 94"/>
                      <a:gd name="T1" fmla="*/ 0 h 94"/>
                      <a:gd name="T2" fmla="*/ 94 w 94"/>
                      <a:gd name="T3" fmla="*/ 0 h 94"/>
                      <a:gd name="T4" fmla="*/ 83 w 94"/>
                      <a:gd name="T5" fmla="*/ 1 h 94"/>
                      <a:gd name="T6" fmla="*/ 74 w 94"/>
                      <a:gd name="T7" fmla="*/ 2 h 94"/>
                      <a:gd name="T8" fmla="*/ 65 w 94"/>
                      <a:gd name="T9" fmla="*/ 4 h 94"/>
                      <a:gd name="T10" fmla="*/ 57 w 94"/>
                      <a:gd name="T11" fmla="*/ 7 h 94"/>
                      <a:gd name="T12" fmla="*/ 49 w 94"/>
                      <a:gd name="T13" fmla="*/ 12 h 94"/>
                      <a:gd name="T14" fmla="*/ 41 w 94"/>
                      <a:gd name="T15" fmla="*/ 16 h 94"/>
                      <a:gd name="T16" fmla="*/ 34 w 94"/>
                      <a:gd name="T17" fmla="*/ 21 h 94"/>
                      <a:gd name="T18" fmla="*/ 26 w 94"/>
                      <a:gd name="T19" fmla="*/ 27 h 94"/>
                      <a:gd name="T20" fmla="*/ 21 w 94"/>
                      <a:gd name="T21" fmla="*/ 34 h 94"/>
                      <a:gd name="T22" fmla="*/ 16 w 94"/>
                      <a:gd name="T23" fmla="*/ 41 h 94"/>
                      <a:gd name="T24" fmla="*/ 11 w 94"/>
                      <a:gd name="T25" fmla="*/ 48 h 94"/>
                      <a:gd name="T26" fmla="*/ 7 w 94"/>
                      <a:gd name="T27" fmla="*/ 57 h 94"/>
                      <a:gd name="T28" fmla="*/ 4 w 94"/>
                      <a:gd name="T29" fmla="*/ 65 h 94"/>
                      <a:gd name="T30" fmla="*/ 2 w 94"/>
                      <a:gd name="T31" fmla="*/ 75 h 94"/>
                      <a:gd name="T32" fmla="*/ 0 w 94"/>
                      <a:gd name="T33" fmla="*/ 84 h 94"/>
                      <a:gd name="T34" fmla="*/ 0 w 94"/>
                      <a:gd name="T35" fmla="*/ 94 h 94"/>
                      <a:gd name="T36" fmla="*/ 18 w 94"/>
                      <a:gd name="T37" fmla="*/ 94 h 94"/>
                      <a:gd name="T38" fmla="*/ 19 w 94"/>
                      <a:gd name="T39" fmla="*/ 85 h 94"/>
                      <a:gd name="T40" fmla="*/ 20 w 94"/>
                      <a:gd name="T41" fmla="*/ 78 h 94"/>
                      <a:gd name="T42" fmla="*/ 21 w 94"/>
                      <a:gd name="T43" fmla="*/ 71 h 94"/>
                      <a:gd name="T44" fmla="*/ 24 w 94"/>
                      <a:gd name="T45" fmla="*/ 64 h 94"/>
                      <a:gd name="T46" fmla="*/ 27 w 94"/>
                      <a:gd name="T47" fmla="*/ 58 h 94"/>
                      <a:gd name="T48" fmla="*/ 31 w 94"/>
                      <a:gd name="T49" fmla="*/ 52 h 94"/>
                      <a:gd name="T50" fmla="*/ 35 w 94"/>
                      <a:gd name="T51" fmla="*/ 45 h 94"/>
                      <a:gd name="T52" fmla="*/ 40 w 94"/>
                      <a:gd name="T53" fmla="*/ 40 h 94"/>
                      <a:gd name="T54" fmla="*/ 45 w 94"/>
                      <a:gd name="T55" fmla="*/ 36 h 94"/>
                      <a:gd name="T56" fmla="*/ 51 w 94"/>
                      <a:gd name="T57" fmla="*/ 32 h 94"/>
                      <a:gd name="T58" fmla="*/ 57 w 94"/>
                      <a:gd name="T59" fmla="*/ 27 h 94"/>
                      <a:gd name="T60" fmla="*/ 63 w 94"/>
                      <a:gd name="T61" fmla="*/ 24 h 94"/>
                      <a:gd name="T62" fmla="*/ 71 w 94"/>
                      <a:gd name="T63" fmla="*/ 22 h 94"/>
                      <a:gd name="T64" fmla="*/ 78 w 94"/>
                      <a:gd name="T65" fmla="*/ 20 h 94"/>
                      <a:gd name="T66" fmla="*/ 86 w 94"/>
                      <a:gd name="T67" fmla="*/ 19 h 94"/>
                      <a:gd name="T68" fmla="*/ 94 w 94"/>
                      <a:gd name="T69" fmla="*/ 19 h 94"/>
                      <a:gd name="T70" fmla="*/ 94 w 94"/>
                      <a:gd name="T71" fmla="*/ 19 h 94"/>
                      <a:gd name="T72" fmla="*/ 94 w 94"/>
                      <a:gd name="T73" fmla="*/ 0 h 94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4"/>
                      <a:gd name="T113" fmla="*/ 94 w 94"/>
                      <a:gd name="T114" fmla="*/ 94 h 94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4">
                        <a:moveTo>
                          <a:pt x="94" y="0"/>
                        </a:moveTo>
                        <a:lnTo>
                          <a:pt x="94" y="0"/>
                        </a:lnTo>
                        <a:lnTo>
                          <a:pt x="83" y="1"/>
                        </a:lnTo>
                        <a:lnTo>
                          <a:pt x="74" y="2"/>
                        </a:lnTo>
                        <a:lnTo>
                          <a:pt x="65" y="4"/>
                        </a:lnTo>
                        <a:lnTo>
                          <a:pt x="57" y="7"/>
                        </a:lnTo>
                        <a:lnTo>
                          <a:pt x="49" y="12"/>
                        </a:lnTo>
                        <a:lnTo>
                          <a:pt x="41" y="16"/>
                        </a:lnTo>
                        <a:lnTo>
                          <a:pt x="34" y="21"/>
                        </a:lnTo>
                        <a:lnTo>
                          <a:pt x="26" y="27"/>
                        </a:lnTo>
                        <a:lnTo>
                          <a:pt x="21" y="34"/>
                        </a:lnTo>
                        <a:lnTo>
                          <a:pt x="16" y="41"/>
                        </a:lnTo>
                        <a:lnTo>
                          <a:pt x="11" y="48"/>
                        </a:lnTo>
                        <a:lnTo>
                          <a:pt x="7" y="57"/>
                        </a:lnTo>
                        <a:lnTo>
                          <a:pt x="4" y="65"/>
                        </a:lnTo>
                        <a:lnTo>
                          <a:pt x="2" y="75"/>
                        </a:lnTo>
                        <a:lnTo>
                          <a:pt x="0" y="84"/>
                        </a:lnTo>
                        <a:lnTo>
                          <a:pt x="0" y="94"/>
                        </a:lnTo>
                        <a:lnTo>
                          <a:pt x="18" y="94"/>
                        </a:lnTo>
                        <a:lnTo>
                          <a:pt x="19" y="85"/>
                        </a:lnTo>
                        <a:lnTo>
                          <a:pt x="20" y="78"/>
                        </a:lnTo>
                        <a:lnTo>
                          <a:pt x="21" y="71"/>
                        </a:lnTo>
                        <a:lnTo>
                          <a:pt x="24" y="64"/>
                        </a:lnTo>
                        <a:lnTo>
                          <a:pt x="27" y="58"/>
                        </a:lnTo>
                        <a:lnTo>
                          <a:pt x="31" y="52"/>
                        </a:lnTo>
                        <a:lnTo>
                          <a:pt x="35" y="45"/>
                        </a:lnTo>
                        <a:lnTo>
                          <a:pt x="40" y="40"/>
                        </a:lnTo>
                        <a:lnTo>
                          <a:pt x="45" y="36"/>
                        </a:lnTo>
                        <a:lnTo>
                          <a:pt x="51" y="32"/>
                        </a:lnTo>
                        <a:lnTo>
                          <a:pt x="57" y="27"/>
                        </a:lnTo>
                        <a:lnTo>
                          <a:pt x="63" y="24"/>
                        </a:lnTo>
                        <a:lnTo>
                          <a:pt x="71" y="22"/>
                        </a:lnTo>
                        <a:lnTo>
                          <a:pt x="78" y="20"/>
                        </a:lnTo>
                        <a:lnTo>
                          <a:pt x="86" y="19"/>
                        </a:lnTo>
                        <a:lnTo>
                          <a:pt x="94" y="19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0" name="Freeform 49"/>
                  <p:cNvSpPr>
                    <a:spLocks/>
                  </p:cNvSpPr>
                  <p:nvPr/>
                </p:nvSpPr>
                <p:spPr bwMode="auto">
                  <a:xfrm>
                    <a:off x="4459" y="3349"/>
                    <a:ext cx="91" cy="94"/>
                  </a:xfrm>
                  <a:custGeom>
                    <a:avLst/>
                    <a:gdLst>
                      <a:gd name="T0" fmla="*/ 91 w 91"/>
                      <a:gd name="T1" fmla="*/ 94 h 94"/>
                      <a:gd name="T2" fmla="*/ 91 w 91"/>
                      <a:gd name="T3" fmla="*/ 94 h 94"/>
                      <a:gd name="T4" fmla="*/ 90 w 91"/>
                      <a:gd name="T5" fmla="*/ 84 h 94"/>
                      <a:gd name="T6" fmla="*/ 89 w 91"/>
                      <a:gd name="T7" fmla="*/ 75 h 94"/>
                      <a:gd name="T8" fmla="*/ 87 w 91"/>
                      <a:gd name="T9" fmla="*/ 65 h 94"/>
                      <a:gd name="T10" fmla="*/ 83 w 91"/>
                      <a:gd name="T11" fmla="*/ 57 h 94"/>
                      <a:gd name="T12" fmla="*/ 79 w 91"/>
                      <a:gd name="T13" fmla="*/ 48 h 94"/>
                      <a:gd name="T14" fmla="*/ 75 w 91"/>
                      <a:gd name="T15" fmla="*/ 41 h 94"/>
                      <a:gd name="T16" fmla="*/ 70 w 91"/>
                      <a:gd name="T17" fmla="*/ 34 h 94"/>
                      <a:gd name="T18" fmla="*/ 63 w 91"/>
                      <a:gd name="T19" fmla="*/ 27 h 94"/>
                      <a:gd name="T20" fmla="*/ 57 w 91"/>
                      <a:gd name="T21" fmla="*/ 21 h 94"/>
                      <a:gd name="T22" fmla="*/ 51 w 91"/>
                      <a:gd name="T23" fmla="*/ 16 h 94"/>
                      <a:gd name="T24" fmla="*/ 43 w 91"/>
                      <a:gd name="T25" fmla="*/ 12 h 94"/>
                      <a:gd name="T26" fmla="*/ 35 w 91"/>
                      <a:gd name="T27" fmla="*/ 7 h 94"/>
                      <a:gd name="T28" fmla="*/ 26 w 91"/>
                      <a:gd name="T29" fmla="*/ 4 h 94"/>
                      <a:gd name="T30" fmla="*/ 18 w 91"/>
                      <a:gd name="T31" fmla="*/ 2 h 94"/>
                      <a:gd name="T32" fmla="*/ 8 w 91"/>
                      <a:gd name="T33" fmla="*/ 1 h 94"/>
                      <a:gd name="T34" fmla="*/ 0 w 91"/>
                      <a:gd name="T35" fmla="*/ 0 h 94"/>
                      <a:gd name="T36" fmla="*/ 0 w 91"/>
                      <a:gd name="T37" fmla="*/ 19 h 94"/>
                      <a:gd name="T38" fmla="*/ 6 w 91"/>
                      <a:gd name="T39" fmla="*/ 19 h 94"/>
                      <a:gd name="T40" fmla="*/ 14 w 91"/>
                      <a:gd name="T41" fmla="*/ 20 h 94"/>
                      <a:gd name="T42" fmla="*/ 21 w 91"/>
                      <a:gd name="T43" fmla="*/ 22 h 94"/>
                      <a:gd name="T44" fmla="*/ 27 w 91"/>
                      <a:gd name="T45" fmla="*/ 24 h 94"/>
                      <a:gd name="T46" fmla="*/ 34 w 91"/>
                      <a:gd name="T47" fmla="*/ 27 h 94"/>
                      <a:gd name="T48" fmla="*/ 40 w 91"/>
                      <a:gd name="T49" fmla="*/ 32 h 94"/>
                      <a:gd name="T50" fmla="*/ 45 w 91"/>
                      <a:gd name="T51" fmla="*/ 36 h 94"/>
                      <a:gd name="T52" fmla="*/ 51 w 91"/>
                      <a:gd name="T53" fmla="*/ 40 h 94"/>
                      <a:gd name="T54" fmla="*/ 55 w 91"/>
                      <a:gd name="T55" fmla="*/ 45 h 94"/>
                      <a:gd name="T56" fmla="*/ 59 w 91"/>
                      <a:gd name="T57" fmla="*/ 52 h 94"/>
                      <a:gd name="T58" fmla="*/ 63 w 91"/>
                      <a:gd name="T59" fmla="*/ 58 h 94"/>
                      <a:gd name="T60" fmla="*/ 67 w 91"/>
                      <a:gd name="T61" fmla="*/ 64 h 94"/>
                      <a:gd name="T62" fmla="*/ 69 w 91"/>
                      <a:gd name="T63" fmla="*/ 71 h 94"/>
                      <a:gd name="T64" fmla="*/ 71 w 91"/>
                      <a:gd name="T65" fmla="*/ 78 h 94"/>
                      <a:gd name="T66" fmla="*/ 72 w 91"/>
                      <a:gd name="T67" fmla="*/ 85 h 94"/>
                      <a:gd name="T68" fmla="*/ 72 w 91"/>
                      <a:gd name="T69" fmla="*/ 94 h 94"/>
                      <a:gd name="T70" fmla="*/ 72 w 91"/>
                      <a:gd name="T71" fmla="*/ 94 h 94"/>
                      <a:gd name="T72" fmla="*/ 91 w 91"/>
                      <a:gd name="T73" fmla="*/ 94 h 94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4"/>
                      <a:gd name="T113" fmla="*/ 91 w 91"/>
                      <a:gd name="T114" fmla="*/ 94 h 94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4">
                        <a:moveTo>
                          <a:pt x="91" y="94"/>
                        </a:moveTo>
                        <a:lnTo>
                          <a:pt x="91" y="94"/>
                        </a:lnTo>
                        <a:lnTo>
                          <a:pt x="90" y="84"/>
                        </a:lnTo>
                        <a:lnTo>
                          <a:pt x="89" y="75"/>
                        </a:lnTo>
                        <a:lnTo>
                          <a:pt x="87" y="65"/>
                        </a:lnTo>
                        <a:lnTo>
                          <a:pt x="83" y="57"/>
                        </a:lnTo>
                        <a:lnTo>
                          <a:pt x="79" y="48"/>
                        </a:lnTo>
                        <a:lnTo>
                          <a:pt x="75" y="41"/>
                        </a:lnTo>
                        <a:lnTo>
                          <a:pt x="70" y="34"/>
                        </a:lnTo>
                        <a:lnTo>
                          <a:pt x="63" y="27"/>
                        </a:lnTo>
                        <a:lnTo>
                          <a:pt x="57" y="21"/>
                        </a:lnTo>
                        <a:lnTo>
                          <a:pt x="51" y="16"/>
                        </a:lnTo>
                        <a:lnTo>
                          <a:pt x="43" y="12"/>
                        </a:lnTo>
                        <a:lnTo>
                          <a:pt x="35" y="7"/>
                        </a:lnTo>
                        <a:lnTo>
                          <a:pt x="26" y="4"/>
                        </a:lnTo>
                        <a:lnTo>
                          <a:pt x="18" y="2"/>
                        </a:lnTo>
                        <a:lnTo>
                          <a:pt x="8" y="1"/>
                        </a:lnTo>
                        <a:lnTo>
                          <a:pt x="0" y="0"/>
                        </a:lnTo>
                        <a:lnTo>
                          <a:pt x="0" y="19"/>
                        </a:lnTo>
                        <a:lnTo>
                          <a:pt x="6" y="19"/>
                        </a:lnTo>
                        <a:lnTo>
                          <a:pt x="14" y="20"/>
                        </a:lnTo>
                        <a:lnTo>
                          <a:pt x="21" y="22"/>
                        </a:lnTo>
                        <a:lnTo>
                          <a:pt x="27" y="24"/>
                        </a:lnTo>
                        <a:lnTo>
                          <a:pt x="34" y="27"/>
                        </a:lnTo>
                        <a:lnTo>
                          <a:pt x="40" y="32"/>
                        </a:lnTo>
                        <a:lnTo>
                          <a:pt x="45" y="36"/>
                        </a:lnTo>
                        <a:lnTo>
                          <a:pt x="51" y="40"/>
                        </a:lnTo>
                        <a:lnTo>
                          <a:pt x="55" y="45"/>
                        </a:lnTo>
                        <a:lnTo>
                          <a:pt x="59" y="52"/>
                        </a:lnTo>
                        <a:lnTo>
                          <a:pt x="63" y="58"/>
                        </a:lnTo>
                        <a:lnTo>
                          <a:pt x="67" y="64"/>
                        </a:lnTo>
                        <a:lnTo>
                          <a:pt x="69" y="71"/>
                        </a:lnTo>
                        <a:lnTo>
                          <a:pt x="71" y="78"/>
                        </a:lnTo>
                        <a:lnTo>
                          <a:pt x="72" y="85"/>
                        </a:lnTo>
                        <a:lnTo>
                          <a:pt x="72" y="94"/>
                        </a:lnTo>
                        <a:lnTo>
                          <a:pt x="91" y="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" name="Freeform 50"/>
                  <p:cNvSpPr>
                    <a:spLocks/>
                  </p:cNvSpPr>
                  <p:nvPr/>
                </p:nvSpPr>
                <p:spPr bwMode="auto">
                  <a:xfrm>
                    <a:off x="4308" y="3380"/>
                    <a:ext cx="296" cy="44"/>
                  </a:xfrm>
                  <a:custGeom>
                    <a:avLst/>
                    <a:gdLst>
                      <a:gd name="T0" fmla="*/ 0 w 280"/>
                      <a:gd name="T1" fmla="*/ 25 h 42"/>
                      <a:gd name="T2" fmla="*/ 0 w 280"/>
                      <a:gd name="T3" fmla="*/ 54 h 42"/>
                      <a:gd name="T4" fmla="*/ 539 w 280"/>
                      <a:gd name="T5" fmla="*/ 54 h 42"/>
                      <a:gd name="T6" fmla="*/ 539 w 280"/>
                      <a:gd name="T7" fmla="*/ 75 h 42"/>
                      <a:gd name="T8" fmla="*/ 576 w 280"/>
                      <a:gd name="T9" fmla="*/ 34 h 42"/>
                      <a:gd name="T10" fmla="*/ 539 w 280"/>
                      <a:gd name="T11" fmla="*/ 0 h 42"/>
                      <a:gd name="T12" fmla="*/ 539 w 280"/>
                      <a:gd name="T13" fmla="*/ 25 h 42"/>
                      <a:gd name="T14" fmla="*/ 0 w 280"/>
                      <a:gd name="T15" fmla="*/ 25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80"/>
                      <a:gd name="T25" fmla="*/ 0 h 42"/>
                      <a:gd name="T26" fmla="*/ 280 w 280"/>
                      <a:gd name="T27" fmla="*/ 42 h 4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80" h="42">
                        <a:moveTo>
                          <a:pt x="0" y="12"/>
                        </a:moveTo>
                        <a:lnTo>
                          <a:pt x="0" y="30"/>
                        </a:lnTo>
                        <a:lnTo>
                          <a:pt x="260" y="30"/>
                        </a:lnTo>
                        <a:lnTo>
                          <a:pt x="260" y="42"/>
                        </a:lnTo>
                        <a:lnTo>
                          <a:pt x="280" y="20"/>
                        </a:lnTo>
                        <a:lnTo>
                          <a:pt x="260" y="0"/>
                        </a:lnTo>
                        <a:lnTo>
                          <a:pt x="260" y="12"/>
                        </a:lnTo>
                        <a:lnTo>
                          <a:pt x="0" y="12"/>
                        </a:lnTo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2" name="Freeform 51"/>
                  <p:cNvSpPr>
                    <a:spLocks/>
                  </p:cNvSpPr>
                  <p:nvPr/>
                </p:nvSpPr>
                <p:spPr bwMode="auto">
                  <a:xfrm>
                    <a:off x="4308" y="3380"/>
                    <a:ext cx="296" cy="44"/>
                  </a:xfrm>
                  <a:custGeom>
                    <a:avLst/>
                    <a:gdLst>
                      <a:gd name="T0" fmla="*/ 0 w 280"/>
                      <a:gd name="T1" fmla="*/ 25 h 42"/>
                      <a:gd name="T2" fmla="*/ 0 w 280"/>
                      <a:gd name="T3" fmla="*/ 54 h 42"/>
                      <a:gd name="T4" fmla="*/ 539 w 280"/>
                      <a:gd name="T5" fmla="*/ 54 h 42"/>
                      <a:gd name="T6" fmla="*/ 539 w 280"/>
                      <a:gd name="T7" fmla="*/ 75 h 42"/>
                      <a:gd name="T8" fmla="*/ 576 w 280"/>
                      <a:gd name="T9" fmla="*/ 34 h 42"/>
                      <a:gd name="T10" fmla="*/ 539 w 280"/>
                      <a:gd name="T11" fmla="*/ 0 h 42"/>
                      <a:gd name="T12" fmla="*/ 539 w 280"/>
                      <a:gd name="T13" fmla="*/ 25 h 42"/>
                      <a:gd name="T14" fmla="*/ 0 w 280"/>
                      <a:gd name="T15" fmla="*/ 25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80"/>
                      <a:gd name="T25" fmla="*/ 0 h 42"/>
                      <a:gd name="T26" fmla="*/ 280 w 280"/>
                      <a:gd name="T27" fmla="*/ 42 h 4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80" h="42">
                        <a:moveTo>
                          <a:pt x="0" y="12"/>
                        </a:moveTo>
                        <a:lnTo>
                          <a:pt x="0" y="30"/>
                        </a:lnTo>
                        <a:lnTo>
                          <a:pt x="260" y="30"/>
                        </a:lnTo>
                        <a:lnTo>
                          <a:pt x="260" y="42"/>
                        </a:lnTo>
                        <a:lnTo>
                          <a:pt x="280" y="20"/>
                        </a:lnTo>
                        <a:lnTo>
                          <a:pt x="260" y="0"/>
                        </a:lnTo>
                        <a:lnTo>
                          <a:pt x="260" y="12"/>
                        </a:lnTo>
                        <a:lnTo>
                          <a:pt x="0" y="12"/>
                        </a:lnTo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4308" y="3459"/>
                    <a:ext cx="298" cy="47"/>
                    <a:chOff x="4308" y="3459"/>
                    <a:chExt cx="298" cy="47"/>
                  </a:xfrm>
                </p:grpSpPr>
                <p:sp>
                  <p:nvSpPr>
                    <p:cNvPr id="3226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4308" y="3459"/>
                      <a:ext cx="296" cy="44"/>
                    </a:xfrm>
                    <a:custGeom>
                      <a:avLst/>
                      <a:gdLst>
                        <a:gd name="T0" fmla="*/ 576 w 280"/>
                        <a:gd name="T1" fmla="*/ 25 h 42"/>
                        <a:gd name="T2" fmla="*/ 576 w 280"/>
                        <a:gd name="T3" fmla="*/ 54 h 42"/>
                        <a:gd name="T4" fmla="*/ 45 w 280"/>
                        <a:gd name="T5" fmla="*/ 54 h 42"/>
                        <a:gd name="T6" fmla="*/ 45 w 280"/>
                        <a:gd name="T7" fmla="*/ 75 h 42"/>
                        <a:gd name="T8" fmla="*/ 0 w 280"/>
                        <a:gd name="T9" fmla="*/ 34 h 42"/>
                        <a:gd name="T10" fmla="*/ 45 w 280"/>
                        <a:gd name="T11" fmla="*/ 0 h 42"/>
                        <a:gd name="T12" fmla="*/ 45 w 280"/>
                        <a:gd name="T13" fmla="*/ 25 h 42"/>
                        <a:gd name="T14" fmla="*/ 576 w 280"/>
                        <a:gd name="T15" fmla="*/ 25 h 4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80"/>
                        <a:gd name="T25" fmla="*/ 0 h 42"/>
                        <a:gd name="T26" fmla="*/ 280 w 280"/>
                        <a:gd name="T27" fmla="*/ 42 h 4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80" h="42">
                          <a:moveTo>
                            <a:pt x="280" y="12"/>
                          </a:moveTo>
                          <a:lnTo>
                            <a:pt x="280" y="30"/>
                          </a:lnTo>
                          <a:lnTo>
                            <a:pt x="23" y="30"/>
                          </a:lnTo>
                          <a:lnTo>
                            <a:pt x="23" y="42"/>
                          </a:lnTo>
                          <a:lnTo>
                            <a:pt x="0" y="20"/>
                          </a:lnTo>
                          <a:lnTo>
                            <a:pt x="23" y="0"/>
                          </a:lnTo>
                          <a:lnTo>
                            <a:pt x="23" y="12"/>
                          </a:lnTo>
                          <a:lnTo>
                            <a:pt x="280" y="12"/>
                          </a:lnTo>
                        </a:path>
                      </a:pathLst>
                    </a:custGeom>
                    <a:solidFill>
                      <a:srgbClr val="24272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27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4308" y="3459"/>
                      <a:ext cx="296" cy="44"/>
                    </a:xfrm>
                    <a:custGeom>
                      <a:avLst/>
                      <a:gdLst>
                        <a:gd name="T0" fmla="*/ 576 w 280"/>
                        <a:gd name="T1" fmla="*/ 25 h 42"/>
                        <a:gd name="T2" fmla="*/ 576 w 280"/>
                        <a:gd name="T3" fmla="*/ 54 h 42"/>
                        <a:gd name="T4" fmla="*/ 45 w 280"/>
                        <a:gd name="T5" fmla="*/ 54 h 42"/>
                        <a:gd name="T6" fmla="*/ 45 w 280"/>
                        <a:gd name="T7" fmla="*/ 75 h 42"/>
                        <a:gd name="T8" fmla="*/ 0 w 280"/>
                        <a:gd name="T9" fmla="*/ 34 h 42"/>
                        <a:gd name="T10" fmla="*/ 45 w 280"/>
                        <a:gd name="T11" fmla="*/ 0 h 42"/>
                        <a:gd name="T12" fmla="*/ 45 w 280"/>
                        <a:gd name="T13" fmla="*/ 25 h 42"/>
                        <a:gd name="T14" fmla="*/ 576 w 280"/>
                        <a:gd name="T15" fmla="*/ 25 h 4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80"/>
                        <a:gd name="T25" fmla="*/ 0 h 42"/>
                        <a:gd name="T26" fmla="*/ 280 w 280"/>
                        <a:gd name="T27" fmla="*/ 42 h 4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80" h="42">
                          <a:moveTo>
                            <a:pt x="280" y="12"/>
                          </a:moveTo>
                          <a:lnTo>
                            <a:pt x="280" y="30"/>
                          </a:lnTo>
                          <a:lnTo>
                            <a:pt x="23" y="30"/>
                          </a:lnTo>
                          <a:lnTo>
                            <a:pt x="23" y="42"/>
                          </a:lnTo>
                          <a:lnTo>
                            <a:pt x="0" y="20"/>
                          </a:lnTo>
                          <a:lnTo>
                            <a:pt x="23" y="0"/>
                          </a:lnTo>
                          <a:lnTo>
                            <a:pt x="23" y="12"/>
                          </a:lnTo>
                          <a:lnTo>
                            <a:pt x="280" y="12"/>
                          </a:lnTo>
                        </a:path>
                      </a:pathLst>
                    </a:custGeom>
                    <a:solidFill>
                      <a:srgbClr val="24272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28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4311" y="3461"/>
                      <a:ext cx="295" cy="45"/>
                    </a:xfrm>
                    <a:custGeom>
                      <a:avLst/>
                      <a:gdLst>
                        <a:gd name="T0" fmla="*/ 576 w 279"/>
                        <a:gd name="T1" fmla="*/ 26 h 43"/>
                        <a:gd name="T2" fmla="*/ 576 w 279"/>
                        <a:gd name="T3" fmla="*/ 53 h 43"/>
                        <a:gd name="T4" fmla="*/ 43 w 279"/>
                        <a:gd name="T5" fmla="*/ 53 h 43"/>
                        <a:gd name="T6" fmla="*/ 43 w 279"/>
                        <a:gd name="T7" fmla="*/ 76 h 43"/>
                        <a:gd name="T8" fmla="*/ 0 w 279"/>
                        <a:gd name="T9" fmla="*/ 33 h 43"/>
                        <a:gd name="T10" fmla="*/ 43 w 279"/>
                        <a:gd name="T11" fmla="*/ 0 h 43"/>
                        <a:gd name="T12" fmla="*/ 43 w 279"/>
                        <a:gd name="T13" fmla="*/ 26 h 43"/>
                        <a:gd name="T14" fmla="*/ 576 w 279"/>
                        <a:gd name="T15" fmla="*/ 26 h 43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79"/>
                        <a:gd name="T25" fmla="*/ 0 h 43"/>
                        <a:gd name="T26" fmla="*/ 279 w 279"/>
                        <a:gd name="T27" fmla="*/ 43 h 43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79" h="43">
                          <a:moveTo>
                            <a:pt x="279" y="13"/>
                          </a:moveTo>
                          <a:lnTo>
                            <a:pt x="279" y="30"/>
                          </a:lnTo>
                          <a:lnTo>
                            <a:pt x="22" y="30"/>
                          </a:lnTo>
                          <a:lnTo>
                            <a:pt x="22" y="43"/>
                          </a:lnTo>
                          <a:lnTo>
                            <a:pt x="0" y="20"/>
                          </a:lnTo>
                          <a:lnTo>
                            <a:pt x="22" y="0"/>
                          </a:lnTo>
                          <a:lnTo>
                            <a:pt x="22" y="13"/>
                          </a:lnTo>
                          <a:lnTo>
                            <a:pt x="279" y="1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29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4311" y="3461"/>
                      <a:ext cx="295" cy="45"/>
                    </a:xfrm>
                    <a:custGeom>
                      <a:avLst/>
                      <a:gdLst>
                        <a:gd name="T0" fmla="*/ 576 w 279"/>
                        <a:gd name="T1" fmla="*/ 26 h 43"/>
                        <a:gd name="T2" fmla="*/ 576 w 279"/>
                        <a:gd name="T3" fmla="*/ 53 h 43"/>
                        <a:gd name="T4" fmla="*/ 43 w 279"/>
                        <a:gd name="T5" fmla="*/ 53 h 43"/>
                        <a:gd name="T6" fmla="*/ 43 w 279"/>
                        <a:gd name="T7" fmla="*/ 76 h 43"/>
                        <a:gd name="T8" fmla="*/ 0 w 279"/>
                        <a:gd name="T9" fmla="*/ 33 h 43"/>
                        <a:gd name="T10" fmla="*/ 43 w 279"/>
                        <a:gd name="T11" fmla="*/ 0 h 43"/>
                        <a:gd name="T12" fmla="*/ 43 w 279"/>
                        <a:gd name="T13" fmla="*/ 26 h 43"/>
                        <a:gd name="T14" fmla="*/ 576 w 279"/>
                        <a:gd name="T15" fmla="*/ 26 h 43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79"/>
                        <a:gd name="T25" fmla="*/ 0 h 43"/>
                        <a:gd name="T26" fmla="*/ 279 w 279"/>
                        <a:gd name="T27" fmla="*/ 43 h 43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79" h="43">
                          <a:moveTo>
                            <a:pt x="279" y="13"/>
                          </a:moveTo>
                          <a:lnTo>
                            <a:pt x="279" y="30"/>
                          </a:lnTo>
                          <a:lnTo>
                            <a:pt x="22" y="30"/>
                          </a:lnTo>
                          <a:lnTo>
                            <a:pt x="22" y="43"/>
                          </a:lnTo>
                          <a:lnTo>
                            <a:pt x="0" y="20"/>
                          </a:lnTo>
                          <a:lnTo>
                            <a:pt x="22" y="0"/>
                          </a:lnTo>
                          <a:lnTo>
                            <a:pt x="22" y="13"/>
                          </a:lnTo>
                          <a:lnTo>
                            <a:pt x="279" y="1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224" name="Freeform 57"/>
                  <p:cNvSpPr>
                    <a:spLocks/>
                  </p:cNvSpPr>
                  <p:nvPr/>
                </p:nvSpPr>
                <p:spPr bwMode="auto">
                  <a:xfrm>
                    <a:off x="4311" y="3382"/>
                    <a:ext cx="295" cy="45"/>
                  </a:xfrm>
                  <a:custGeom>
                    <a:avLst/>
                    <a:gdLst>
                      <a:gd name="T0" fmla="*/ 0 w 279"/>
                      <a:gd name="T1" fmla="*/ 26 h 43"/>
                      <a:gd name="T2" fmla="*/ 0 w 279"/>
                      <a:gd name="T3" fmla="*/ 53 h 43"/>
                      <a:gd name="T4" fmla="*/ 538 w 279"/>
                      <a:gd name="T5" fmla="*/ 53 h 43"/>
                      <a:gd name="T6" fmla="*/ 538 w 279"/>
                      <a:gd name="T7" fmla="*/ 76 h 43"/>
                      <a:gd name="T8" fmla="*/ 576 w 279"/>
                      <a:gd name="T9" fmla="*/ 33 h 43"/>
                      <a:gd name="T10" fmla="*/ 538 w 279"/>
                      <a:gd name="T11" fmla="*/ 0 h 43"/>
                      <a:gd name="T12" fmla="*/ 538 w 279"/>
                      <a:gd name="T13" fmla="*/ 26 h 43"/>
                      <a:gd name="T14" fmla="*/ 0 w 279"/>
                      <a:gd name="T15" fmla="*/ 26 h 4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9"/>
                      <a:gd name="T25" fmla="*/ 0 h 43"/>
                      <a:gd name="T26" fmla="*/ 279 w 279"/>
                      <a:gd name="T27" fmla="*/ 43 h 4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9" h="43">
                        <a:moveTo>
                          <a:pt x="0" y="13"/>
                        </a:moveTo>
                        <a:lnTo>
                          <a:pt x="0" y="30"/>
                        </a:lnTo>
                        <a:lnTo>
                          <a:pt x="259" y="30"/>
                        </a:lnTo>
                        <a:lnTo>
                          <a:pt x="259" y="43"/>
                        </a:lnTo>
                        <a:lnTo>
                          <a:pt x="279" y="20"/>
                        </a:lnTo>
                        <a:lnTo>
                          <a:pt x="259" y="0"/>
                        </a:lnTo>
                        <a:lnTo>
                          <a:pt x="259" y="13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5" name="Freeform 58"/>
                  <p:cNvSpPr>
                    <a:spLocks/>
                  </p:cNvSpPr>
                  <p:nvPr/>
                </p:nvSpPr>
                <p:spPr bwMode="auto">
                  <a:xfrm>
                    <a:off x="4311" y="3382"/>
                    <a:ext cx="295" cy="45"/>
                  </a:xfrm>
                  <a:custGeom>
                    <a:avLst/>
                    <a:gdLst>
                      <a:gd name="T0" fmla="*/ 0 w 279"/>
                      <a:gd name="T1" fmla="*/ 26 h 43"/>
                      <a:gd name="T2" fmla="*/ 0 w 279"/>
                      <a:gd name="T3" fmla="*/ 53 h 43"/>
                      <a:gd name="T4" fmla="*/ 538 w 279"/>
                      <a:gd name="T5" fmla="*/ 53 h 43"/>
                      <a:gd name="T6" fmla="*/ 538 w 279"/>
                      <a:gd name="T7" fmla="*/ 76 h 43"/>
                      <a:gd name="T8" fmla="*/ 576 w 279"/>
                      <a:gd name="T9" fmla="*/ 33 h 43"/>
                      <a:gd name="T10" fmla="*/ 538 w 279"/>
                      <a:gd name="T11" fmla="*/ 0 h 43"/>
                      <a:gd name="T12" fmla="*/ 538 w 279"/>
                      <a:gd name="T13" fmla="*/ 26 h 43"/>
                      <a:gd name="T14" fmla="*/ 0 w 279"/>
                      <a:gd name="T15" fmla="*/ 26 h 4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9"/>
                      <a:gd name="T25" fmla="*/ 0 h 43"/>
                      <a:gd name="T26" fmla="*/ 279 w 279"/>
                      <a:gd name="T27" fmla="*/ 43 h 4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9" h="43">
                        <a:moveTo>
                          <a:pt x="0" y="13"/>
                        </a:moveTo>
                        <a:lnTo>
                          <a:pt x="0" y="30"/>
                        </a:lnTo>
                        <a:lnTo>
                          <a:pt x="259" y="30"/>
                        </a:lnTo>
                        <a:lnTo>
                          <a:pt x="259" y="43"/>
                        </a:lnTo>
                        <a:lnTo>
                          <a:pt x="279" y="20"/>
                        </a:lnTo>
                        <a:lnTo>
                          <a:pt x="259" y="0"/>
                        </a:lnTo>
                        <a:lnTo>
                          <a:pt x="259" y="13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210" name="Text Box 59"/>
              <p:cNvSpPr txBox="1">
                <a:spLocks noChangeArrowheads="1"/>
              </p:cNvSpPr>
              <p:nvPr/>
            </p:nvSpPr>
            <p:spPr bwMode="auto">
              <a:xfrm>
                <a:off x="624" y="2160"/>
                <a:ext cx="432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3528" tIns="46764" rIns="93528" bIns="46764">
                <a:spAutoFit/>
              </a:bodyPr>
              <a:lstStyle>
                <a:lvl1pPr marL="349250" indent="-34925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40000"/>
                  </a:lnSpc>
                  <a:spcBef>
                    <a:spcPct val="50000"/>
                  </a:spcBef>
                  <a:buClr>
                    <a:schemeClr val="bg2"/>
                  </a:buClr>
                  <a:buSzPct val="60000"/>
                  <a:buFont typeface="Wingdings" pitchFamily="2" charset="2"/>
                  <a:buNone/>
                </a:pPr>
                <a:r>
                  <a:rPr lang="en-US" altLang="zh-CN">
                    <a:ea typeface="Arial Unicode MS" pitchFamily="34" charset="-122"/>
                    <a:cs typeface="Arial" pitchFamily="34" charset="0"/>
                  </a:rPr>
                  <a:t>eAN</a:t>
                </a:r>
              </a:p>
            </p:txBody>
          </p:sp>
        </p:grpSp>
        <p:sp>
          <p:nvSpPr>
            <p:cNvPr id="3115" name="Line 112"/>
            <p:cNvSpPr>
              <a:spLocks noChangeShapeType="1"/>
            </p:cNvSpPr>
            <p:nvPr/>
          </p:nvSpPr>
          <p:spPr bwMode="auto">
            <a:xfrm>
              <a:off x="2122917" y="3815225"/>
              <a:ext cx="6480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116" name="Rectangle 104"/>
            <p:cNvSpPr>
              <a:spLocks noChangeArrowheads="1"/>
            </p:cNvSpPr>
            <p:nvPr/>
          </p:nvSpPr>
          <p:spPr bwMode="auto">
            <a:xfrm>
              <a:off x="1546830" y="4170133"/>
              <a:ext cx="821994" cy="36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BTS</a:t>
              </a:r>
            </a:p>
          </p:txBody>
        </p:sp>
        <p:grpSp>
          <p:nvGrpSpPr>
            <p:cNvPr id="10" name="Group 35"/>
            <p:cNvGrpSpPr>
              <a:grpSpLocks noChangeAspect="1"/>
            </p:cNvGrpSpPr>
            <p:nvPr/>
          </p:nvGrpSpPr>
          <p:grpSpPr bwMode="auto">
            <a:xfrm>
              <a:off x="1402809" y="3406374"/>
              <a:ext cx="639786" cy="664152"/>
              <a:chOff x="2227" y="1314"/>
              <a:chExt cx="455" cy="563"/>
            </a:xfrm>
          </p:grpSpPr>
          <p:sp>
            <p:nvSpPr>
              <p:cNvPr id="3185" name="Freeform 36"/>
              <p:cNvSpPr>
                <a:spLocks noChangeAspect="1"/>
              </p:cNvSpPr>
              <p:nvPr/>
            </p:nvSpPr>
            <p:spPr bwMode="auto">
              <a:xfrm>
                <a:off x="2487" y="1738"/>
                <a:ext cx="130" cy="16"/>
              </a:xfrm>
              <a:custGeom>
                <a:avLst/>
                <a:gdLst>
                  <a:gd name="T0" fmla="*/ 130 w 130"/>
                  <a:gd name="T1" fmla="*/ 16 h 16"/>
                  <a:gd name="T2" fmla="*/ 0 w 130"/>
                  <a:gd name="T3" fmla="*/ 16 h 16"/>
                  <a:gd name="T4" fmla="*/ 0 w 130"/>
                  <a:gd name="T5" fmla="*/ 0 h 16"/>
                  <a:gd name="T6" fmla="*/ 130 w 130"/>
                  <a:gd name="T7" fmla="*/ 0 h 16"/>
                  <a:gd name="T8" fmla="*/ 130 w 130"/>
                  <a:gd name="T9" fmla="*/ 16 h 16"/>
                  <a:gd name="T10" fmla="*/ 130 w 130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6"/>
                  <a:gd name="T20" fmla="*/ 130 w 130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6">
                    <a:moveTo>
                      <a:pt x="13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6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7"/>
              <p:cNvSpPr>
                <a:spLocks noChangeAspect="1"/>
              </p:cNvSpPr>
              <p:nvPr/>
            </p:nvSpPr>
            <p:spPr bwMode="auto">
              <a:xfrm>
                <a:off x="2617" y="1682"/>
                <a:ext cx="65" cy="72"/>
              </a:xfrm>
              <a:custGeom>
                <a:avLst/>
                <a:gdLst>
                  <a:gd name="T0" fmla="*/ 0 w 65"/>
                  <a:gd name="T1" fmla="*/ 72 h 72"/>
                  <a:gd name="T2" fmla="*/ 65 w 65"/>
                  <a:gd name="T3" fmla="*/ 16 h 72"/>
                  <a:gd name="T4" fmla="*/ 65 w 65"/>
                  <a:gd name="T5" fmla="*/ 0 h 72"/>
                  <a:gd name="T6" fmla="*/ 0 w 65"/>
                  <a:gd name="T7" fmla="*/ 56 h 72"/>
                  <a:gd name="T8" fmla="*/ 0 w 65"/>
                  <a:gd name="T9" fmla="*/ 72 h 72"/>
                  <a:gd name="T10" fmla="*/ 0 w 65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72"/>
                  <a:gd name="T20" fmla="*/ 65 w 65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72">
                    <a:moveTo>
                      <a:pt x="0" y="72"/>
                    </a:moveTo>
                    <a:lnTo>
                      <a:pt x="65" y="16"/>
                    </a:lnTo>
                    <a:lnTo>
                      <a:pt x="65" y="0"/>
                    </a:lnTo>
                    <a:lnTo>
                      <a:pt x="0" y="56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8"/>
              <p:cNvSpPr>
                <a:spLocks noChangeAspect="1"/>
              </p:cNvSpPr>
              <p:nvPr/>
            </p:nvSpPr>
            <p:spPr bwMode="auto">
              <a:xfrm>
                <a:off x="2423" y="1682"/>
                <a:ext cx="64" cy="72"/>
              </a:xfrm>
              <a:custGeom>
                <a:avLst/>
                <a:gdLst>
                  <a:gd name="T0" fmla="*/ 64 w 64"/>
                  <a:gd name="T1" fmla="*/ 72 h 72"/>
                  <a:gd name="T2" fmla="*/ 0 w 64"/>
                  <a:gd name="T3" fmla="*/ 16 h 72"/>
                  <a:gd name="T4" fmla="*/ 0 w 64"/>
                  <a:gd name="T5" fmla="*/ 0 h 72"/>
                  <a:gd name="T6" fmla="*/ 64 w 64"/>
                  <a:gd name="T7" fmla="*/ 56 h 72"/>
                  <a:gd name="T8" fmla="*/ 64 w 64"/>
                  <a:gd name="T9" fmla="*/ 72 h 72"/>
                  <a:gd name="T10" fmla="*/ 64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64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4" y="56"/>
                    </a:ln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9"/>
              <p:cNvSpPr>
                <a:spLocks noChangeAspect="1"/>
              </p:cNvSpPr>
              <p:nvPr/>
            </p:nvSpPr>
            <p:spPr bwMode="auto">
              <a:xfrm>
                <a:off x="2423" y="1628"/>
                <a:ext cx="259" cy="110"/>
              </a:xfrm>
              <a:custGeom>
                <a:avLst/>
                <a:gdLst>
                  <a:gd name="T0" fmla="*/ 259 w 259"/>
                  <a:gd name="T1" fmla="*/ 54 h 110"/>
                  <a:gd name="T2" fmla="*/ 227 w 259"/>
                  <a:gd name="T3" fmla="*/ 82 h 110"/>
                  <a:gd name="T4" fmla="*/ 194 w 259"/>
                  <a:gd name="T5" fmla="*/ 110 h 110"/>
                  <a:gd name="T6" fmla="*/ 130 w 259"/>
                  <a:gd name="T7" fmla="*/ 110 h 110"/>
                  <a:gd name="T8" fmla="*/ 64 w 259"/>
                  <a:gd name="T9" fmla="*/ 110 h 110"/>
                  <a:gd name="T10" fmla="*/ 32 w 259"/>
                  <a:gd name="T11" fmla="*/ 82 h 110"/>
                  <a:gd name="T12" fmla="*/ 0 w 259"/>
                  <a:gd name="T13" fmla="*/ 54 h 110"/>
                  <a:gd name="T14" fmla="*/ 32 w 259"/>
                  <a:gd name="T15" fmla="*/ 26 h 110"/>
                  <a:gd name="T16" fmla="*/ 64 w 259"/>
                  <a:gd name="T17" fmla="*/ 0 h 110"/>
                  <a:gd name="T18" fmla="*/ 130 w 259"/>
                  <a:gd name="T19" fmla="*/ 0 h 110"/>
                  <a:gd name="T20" fmla="*/ 194 w 259"/>
                  <a:gd name="T21" fmla="*/ 0 h 110"/>
                  <a:gd name="T22" fmla="*/ 227 w 259"/>
                  <a:gd name="T23" fmla="*/ 26 h 110"/>
                  <a:gd name="T24" fmla="*/ 259 w 259"/>
                  <a:gd name="T25" fmla="*/ 54 h 110"/>
                  <a:gd name="T26" fmla="*/ 259 w 259"/>
                  <a:gd name="T27" fmla="*/ 54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9"/>
                  <a:gd name="T43" fmla="*/ 0 h 110"/>
                  <a:gd name="T44" fmla="*/ 259 w 259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9" h="110">
                    <a:moveTo>
                      <a:pt x="259" y="54"/>
                    </a:moveTo>
                    <a:lnTo>
                      <a:pt x="227" y="82"/>
                    </a:lnTo>
                    <a:lnTo>
                      <a:pt x="194" y="110"/>
                    </a:lnTo>
                    <a:lnTo>
                      <a:pt x="130" y="110"/>
                    </a:lnTo>
                    <a:lnTo>
                      <a:pt x="64" y="110"/>
                    </a:lnTo>
                    <a:lnTo>
                      <a:pt x="32" y="82"/>
                    </a:lnTo>
                    <a:lnTo>
                      <a:pt x="0" y="54"/>
                    </a:lnTo>
                    <a:lnTo>
                      <a:pt x="32" y="26"/>
                    </a:lnTo>
                    <a:lnTo>
                      <a:pt x="64" y="0"/>
                    </a:lnTo>
                    <a:lnTo>
                      <a:pt x="130" y="0"/>
                    </a:lnTo>
                    <a:lnTo>
                      <a:pt x="194" y="0"/>
                    </a:lnTo>
                    <a:lnTo>
                      <a:pt x="227" y="26"/>
                    </a:lnTo>
                    <a:lnTo>
                      <a:pt x="259" y="54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40"/>
              <p:cNvSpPr>
                <a:spLocks noChangeAspect="1"/>
              </p:cNvSpPr>
              <p:nvPr/>
            </p:nvSpPr>
            <p:spPr bwMode="auto">
              <a:xfrm>
                <a:off x="2291" y="1798"/>
                <a:ext cx="130" cy="18"/>
              </a:xfrm>
              <a:custGeom>
                <a:avLst/>
                <a:gdLst>
                  <a:gd name="T0" fmla="*/ 130 w 130"/>
                  <a:gd name="T1" fmla="*/ 18 h 18"/>
                  <a:gd name="T2" fmla="*/ 0 w 130"/>
                  <a:gd name="T3" fmla="*/ 18 h 18"/>
                  <a:gd name="T4" fmla="*/ 0 w 130"/>
                  <a:gd name="T5" fmla="*/ 0 h 18"/>
                  <a:gd name="T6" fmla="*/ 130 w 130"/>
                  <a:gd name="T7" fmla="*/ 0 h 18"/>
                  <a:gd name="T8" fmla="*/ 130 w 130"/>
                  <a:gd name="T9" fmla="*/ 18 h 18"/>
                  <a:gd name="T10" fmla="*/ 130 w 130"/>
                  <a:gd name="T11" fmla="*/ 18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8"/>
                  <a:gd name="T20" fmla="*/ 130 w 130"/>
                  <a:gd name="T21" fmla="*/ 18 h 1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8">
                    <a:moveTo>
                      <a:pt x="130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8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41"/>
              <p:cNvSpPr>
                <a:spLocks noChangeAspect="1"/>
              </p:cNvSpPr>
              <p:nvPr/>
            </p:nvSpPr>
            <p:spPr bwMode="auto">
              <a:xfrm>
                <a:off x="2421" y="1744"/>
                <a:ext cx="64" cy="72"/>
              </a:xfrm>
              <a:custGeom>
                <a:avLst/>
                <a:gdLst>
                  <a:gd name="T0" fmla="*/ 0 w 64"/>
                  <a:gd name="T1" fmla="*/ 72 h 72"/>
                  <a:gd name="T2" fmla="*/ 64 w 64"/>
                  <a:gd name="T3" fmla="*/ 16 h 72"/>
                  <a:gd name="T4" fmla="*/ 64 w 64"/>
                  <a:gd name="T5" fmla="*/ 0 h 72"/>
                  <a:gd name="T6" fmla="*/ 0 w 64"/>
                  <a:gd name="T7" fmla="*/ 54 h 72"/>
                  <a:gd name="T8" fmla="*/ 0 w 64"/>
                  <a:gd name="T9" fmla="*/ 72 h 72"/>
                  <a:gd name="T10" fmla="*/ 0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0" y="72"/>
                    </a:moveTo>
                    <a:lnTo>
                      <a:pt x="64" y="16"/>
                    </a:lnTo>
                    <a:lnTo>
                      <a:pt x="64" y="0"/>
                    </a:lnTo>
                    <a:lnTo>
                      <a:pt x="0" y="54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42"/>
              <p:cNvSpPr>
                <a:spLocks noChangeAspect="1"/>
              </p:cNvSpPr>
              <p:nvPr/>
            </p:nvSpPr>
            <p:spPr bwMode="auto">
              <a:xfrm>
                <a:off x="2227" y="1744"/>
                <a:ext cx="64" cy="72"/>
              </a:xfrm>
              <a:custGeom>
                <a:avLst/>
                <a:gdLst>
                  <a:gd name="T0" fmla="*/ 64 w 64"/>
                  <a:gd name="T1" fmla="*/ 72 h 72"/>
                  <a:gd name="T2" fmla="*/ 0 w 64"/>
                  <a:gd name="T3" fmla="*/ 16 h 72"/>
                  <a:gd name="T4" fmla="*/ 0 w 64"/>
                  <a:gd name="T5" fmla="*/ 0 h 72"/>
                  <a:gd name="T6" fmla="*/ 64 w 64"/>
                  <a:gd name="T7" fmla="*/ 54 h 72"/>
                  <a:gd name="T8" fmla="*/ 64 w 64"/>
                  <a:gd name="T9" fmla="*/ 72 h 72"/>
                  <a:gd name="T10" fmla="*/ 64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64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4" y="54"/>
                    </a:ln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43"/>
              <p:cNvSpPr>
                <a:spLocks noChangeAspect="1"/>
              </p:cNvSpPr>
              <p:nvPr/>
            </p:nvSpPr>
            <p:spPr bwMode="auto">
              <a:xfrm>
                <a:off x="2227" y="1688"/>
                <a:ext cx="258" cy="110"/>
              </a:xfrm>
              <a:custGeom>
                <a:avLst/>
                <a:gdLst>
                  <a:gd name="T0" fmla="*/ 258 w 258"/>
                  <a:gd name="T1" fmla="*/ 56 h 110"/>
                  <a:gd name="T2" fmla="*/ 226 w 258"/>
                  <a:gd name="T3" fmla="*/ 84 h 110"/>
                  <a:gd name="T4" fmla="*/ 194 w 258"/>
                  <a:gd name="T5" fmla="*/ 110 h 110"/>
                  <a:gd name="T6" fmla="*/ 128 w 258"/>
                  <a:gd name="T7" fmla="*/ 110 h 110"/>
                  <a:gd name="T8" fmla="*/ 64 w 258"/>
                  <a:gd name="T9" fmla="*/ 110 h 110"/>
                  <a:gd name="T10" fmla="*/ 32 w 258"/>
                  <a:gd name="T11" fmla="*/ 84 h 110"/>
                  <a:gd name="T12" fmla="*/ 0 w 258"/>
                  <a:gd name="T13" fmla="*/ 56 h 110"/>
                  <a:gd name="T14" fmla="*/ 32 w 258"/>
                  <a:gd name="T15" fmla="*/ 28 h 110"/>
                  <a:gd name="T16" fmla="*/ 64 w 258"/>
                  <a:gd name="T17" fmla="*/ 0 h 110"/>
                  <a:gd name="T18" fmla="*/ 128 w 258"/>
                  <a:gd name="T19" fmla="*/ 0 h 110"/>
                  <a:gd name="T20" fmla="*/ 194 w 258"/>
                  <a:gd name="T21" fmla="*/ 0 h 110"/>
                  <a:gd name="T22" fmla="*/ 226 w 258"/>
                  <a:gd name="T23" fmla="*/ 28 h 110"/>
                  <a:gd name="T24" fmla="*/ 258 w 258"/>
                  <a:gd name="T25" fmla="*/ 56 h 110"/>
                  <a:gd name="T26" fmla="*/ 258 w 258"/>
                  <a:gd name="T27" fmla="*/ 56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8"/>
                  <a:gd name="T43" fmla="*/ 0 h 110"/>
                  <a:gd name="T44" fmla="*/ 258 w 258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8" h="110">
                    <a:moveTo>
                      <a:pt x="258" y="56"/>
                    </a:moveTo>
                    <a:lnTo>
                      <a:pt x="226" y="84"/>
                    </a:lnTo>
                    <a:lnTo>
                      <a:pt x="194" y="110"/>
                    </a:lnTo>
                    <a:lnTo>
                      <a:pt x="128" y="110"/>
                    </a:lnTo>
                    <a:lnTo>
                      <a:pt x="64" y="110"/>
                    </a:lnTo>
                    <a:lnTo>
                      <a:pt x="32" y="84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4" y="0"/>
                    </a:lnTo>
                    <a:lnTo>
                      <a:pt x="128" y="0"/>
                    </a:lnTo>
                    <a:lnTo>
                      <a:pt x="194" y="0"/>
                    </a:lnTo>
                    <a:lnTo>
                      <a:pt x="226" y="28"/>
                    </a:lnTo>
                    <a:lnTo>
                      <a:pt x="258" y="56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44"/>
              <p:cNvSpPr>
                <a:spLocks noChangeAspect="1"/>
              </p:cNvSpPr>
              <p:nvPr/>
            </p:nvSpPr>
            <p:spPr bwMode="auto">
              <a:xfrm>
                <a:off x="2487" y="1861"/>
                <a:ext cx="130" cy="16"/>
              </a:xfrm>
              <a:custGeom>
                <a:avLst/>
                <a:gdLst>
                  <a:gd name="T0" fmla="*/ 130 w 130"/>
                  <a:gd name="T1" fmla="*/ 16 h 16"/>
                  <a:gd name="T2" fmla="*/ 0 w 130"/>
                  <a:gd name="T3" fmla="*/ 16 h 16"/>
                  <a:gd name="T4" fmla="*/ 0 w 130"/>
                  <a:gd name="T5" fmla="*/ 0 h 16"/>
                  <a:gd name="T6" fmla="*/ 130 w 130"/>
                  <a:gd name="T7" fmla="*/ 0 h 16"/>
                  <a:gd name="T8" fmla="*/ 130 w 130"/>
                  <a:gd name="T9" fmla="*/ 16 h 16"/>
                  <a:gd name="T10" fmla="*/ 130 w 130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6"/>
                  <a:gd name="T20" fmla="*/ 130 w 130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6">
                    <a:moveTo>
                      <a:pt x="13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6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4" name="Freeform 45"/>
              <p:cNvSpPr>
                <a:spLocks noChangeAspect="1"/>
              </p:cNvSpPr>
              <p:nvPr/>
            </p:nvSpPr>
            <p:spPr bwMode="auto">
              <a:xfrm>
                <a:off x="2617" y="1806"/>
                <a:ext cx="65" cy="71"/>
              </a:xfrm>
              <a:custGeom>
                <a:avLst/>
                <a:gdLst>
                  <a:gd name="T0" fmla="*/ 0 w 65"/>
                  <a:gd name="T1" fmla="*/ 71 h 71"/>
                  <a:gd name="T2" fmla="*/ 65 w 65"/>
                  <a:gd name="T3" fmla="*/ 17 h 71"/>
                  <a:gd name="T4" fmla="*/ 65 w 65"/>
                  <a:gd name="T5" fmla="*/ 0 h 71"/>
                  <a:gd name="T6" fmla="*/ 0 w 65"/>
                  <a:gd name="T7" fmla="*/ 55 h 71"/>
                  <a:gd name="T8" fmla="*/ 0 w 65"/>
                  <a:gd name="T9" fmla="*/ 71 h 71"/>
                  <a:gd name="T10" fmla="*/ 0 w 65"/>
                  <a:gd name="T11" fmla="*/ 71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71"/>
                  <a:gd name="T20" fmla="*/ 65 w 65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71">
                    <a:moveTo>
                      <a:pt x="0" y="71"/>
                    </a:moveTo>
                    <a:lnTo>
                      <a:pt x="65" y="17"/>
                    </a:lnTo>
                    <a:lnTo>
                      <a:pt x="65" y="0"/>
                    </a:lnTo>
                    <a:lnTo>
                      <a:pt x="0" y="55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 noChangeAspect="1"/>
              </p:cNvSpPr>
              <p:nvPr/>
            </p:nvSpPr>
            <p:spPr bwMode="auto">
              <a:xfrm>
                <a:off x="2423" y="1806"/>
                <a:ext cx="64" cy="71"/>
              </a:xfrm>
              <a:custGeom>
                <a:avLst/>
                <a:gdLst>
                  <a:gd name="T0" fmla="*/ 64 w 64"/>
                  <a:gd name="T1" fmla="*/ 71 h 71"/>
                  <a:gd name="T2" fmla="*/ 0 w 64"/>
                  <a:gd name="T3" fmla="*/ 17 h 71"/>
                  <a:gd name="T4" fmla="*/ 0 w 64"/>
                  <a:gd name="T5" fmla="*/ 0 h 71"/>
                  <a:gd name="T6" fmla="*/ 64 w 64"/>
                  <a:gd name="T7" fmla="*/ 55 h 71"/>
                  <a:gd name="T8" fmla="*/ 64 w 64"/>
                  <a:gd name="T9" fmla="*/ 71 h 71"/>
                  <a:gd name="T10" fmla="*/ 64 w 64"/>
                  <a:gd name="T11" fmla="*/ 71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1"/>
                  <a:gd name="T20" fmla="*/ 64 w 64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1">
                    <a:moveTo>
                      <a:pt x="64" y="7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64" y="55"/>
                    </a:lnTo>
                    <a:lnTo>
                      <a:pt x="64" y="7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 noChangeAspect="1"/>
              </p:cNvSpPr>
              <p:nvPr/>
            </p:nvSpPr>
            <p:spPr bwMode="auto">
              <a:xfrm>
                <a:off x="2423" y="1750"/>
                <a:ext cx="259" cy="111"/>
              </a:xfrm>
              <a:custGeom>
                <a:avLst/>
                <a:gdLst>
                  <a:gd name="T0" fmla="*/ 259 w 259"/>
                  <a:gd name="T1" fmla="*/ 56 h 111"/>
                  <a:gd name="T2" fmla="*/ 227 w 259"/>
                  <a:gd name="T3" fmla="*/ 85 h 111"/>
                  <a:gd name="T4" fmla="*/ 194 w 259"/>
                  <a:gd name="T5" fmla="*/ 111 h 111"/>
                  <a:gd name="T6" fmla="*/ 130 w 259"/>
                  <a:gd name="T7" fmla="*/ 111 h 111"/>
                  <a:gd name="T8" fmla="*/ 64 w 259"/>
                  <a:gd name="T9" fmla="*/ 111 h 111"/>
                  <a:gd name="T10" fmla="*/ 32 w 259"/>
                  <a:gd name="T11" fmla="*/ 85 h 111"/>
                  <a:gd name="T12" fmla="*/ 0 w 259"/>
                  <a:gd name="T13" fmla="*/ 56 h 111"/>
                  <a:gd name="T14" fmla="*/ 32 w 259"/>
                  <a:gd name="T15" fmla="*/ 28 h 111"/>
                  <a:gd name="T16" fmla="*/ 64 w 259"/>
                  <a:gd name="T17" fmla="*/ 0 h 111"/>
                  <a:gd name="T18" fmla="*/ 130 w 259"/>
                  <a:gd name="T19" fmla="*/ 0 h 111"/>
                  <a:gd name="T20" fmla="*/ 194 w 259"/>
                  <a:gd name="T21" fmla="*/ 0 h 111"/>
                  <a:gd name="T22" fmla="*/ 227 w 259"/>
                  <a:gd name="T23" fmla="*/ 28 h 111"/>
                  <a:gd name="T24" fmla="*/ 259 w 259"/>
                  <a:gd name="T25" fmla="*/ 56 h 111"/>
                  <a:gd name="T26" fmla="*/ 259 w 259"/>
                  <a:gd name="T27" fmla="*/ 56 h 11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9"/>
                  <a:gd name="T43" fmla="*/ 0 h 111"/>
                  <a:gd name="T44" fmla="*/ 259 w 259"/>
                  <a:gd name="T45" fmla="*/ 111 h 11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9" h="111">
                    <a:moveTo>
                      <a:pt x="259" y="56"/>
                    </a:moveTo>
                    <a:lnTo>
                      <a:pt x="227" y="85"/>
                    </a:lnTo>
                    <a:lnTo>
                      <a:pt x="194" y="111"/>
                    </a:lnTo>
                    <a:lnTo>
                      <a:pt x="130" y="111"/>
                    </a:lnTo>
                    <a:lnTo>
                      <a:pt x="64" y="111"/>
                    </a:lnTo>
                    <a:lnTo>
                      <a:pt x="32" y="85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4" y="0"/>
                    </a:lnTo>
                    <a:lnTo>
                      <a:pt x="130" y="0"/>
                    </a:lnTo>
                    <a:lnTo>
                      <a:pt x="194" y="0"/>
                    </a:lnTo>
                    <a:lnTo>
                      <a:pt x="227" y="28"/>
                    </a:lnTo>
                    <a:lnTo>
                      <a:pt x="259" y="56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 noChangeAspect="1"/>
              </p:cNvSpPr>
              <p:nvPr/>
            </p:nvSpPr>
            <p:spPr bwMode="auto">
              <a:xfrm>
                <a:off x="2459" y="1342"/>
                <a:ext cx="14" cy="16"/>
              </a:xfrm>
              <a:custGeom>
                <a:avLst/>
                <a:gdLst>
                  <a:gd name="T0" fmla="*/ 2 w 14"/>
                  <a:gd name="T1" fmla="*/ 0 h 16"/>
                  <a:gd name="T2" fmla="*/ 12 w 14"/>
                  <a:gd name="T3" fmla="*/ 0 h 16"/>
                  <a:gd name="T4" fmla="*/ 14 w 14"/>
                  <a:gd name="T5" fmla="*/ 16 h 16"/>
                  <a:gd name="T6" fmla="*/ 0 w 14"/>
                  <a:gd name="T7" fmla="*/ 16 h 16"/>
                  <a:gd name="T8" fmla="*/ 2 w 14"/>
                  <a:gd name="T9" fmla="*/ 0 h 16"/>
                  <a:gd name="T10" fmla="*/ 2 w 1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"/>
                  <a:gd name="T19" fmla="*/ 0 h 16"/>
                  <a:gd name="T20" fmla="*/ 14 w 1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" h="16">
                    <a:moveTo>
                      <a:pt x="2" y="0"/>
                    </a:moveTo>
                    <a:lnTo>
                      <a:pt x="12" y="0"/>
                    </a:lnTo>
                    <a:lnTo>
                      <a:pt x="14" y="16"/>
                    </a:lnTo>
                    <a:lnTo>
                      <a:pt x="0" y="1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 noChangeAspect="1"/>
              </p:cNvSpPr>
              <p:nvPr/>
            </p:nvSpPr>
            <p:spPr bwMode="auto">
              <a:xfrm>
                <a:off x="2447" y="1354"/>
                <a:ext cx="38" cy="8"/>
              </a:xfrm>
              <a:custGeom>
                <a:avLst/>
                <a:gdLst>
                  <a:gd name="T0" fmla="*/ 18 w 38"/>
                  <a:gd name="T1" fmla="*/ 0 h 8"/>
                  <a:gd name="T2" fmla="*/ 28 w 38"/>
                  <a:gd name="T3" fmla="*/ 4 h 8"/>
                  <a:gd name="T4" fmla="*/ 38 w 38"/>
                  <a:gd name="T5" fmla="*/ 8 h 8"/>
                  <a:gd name="T6" fmla="*/ 18 w 38"/>
                  <a:gd name="T7" fmla="*/ 8 h 8"/>
                  <a:gd name="T8" fmla="*/ 0 w 38"/>
                  <a:gd name="T9" fmla="*/ 8 h 8"/>
                  <a:gd name="T10" fmla="*/ 10 w 38"/>
                  <a:gd name="T11" fmla="*/ 4 h 8"/>
                  <a:gd name="T12" fmla="*/ 18 w 38"/>
                  <a:gd name="T13" fmla="*/ 0 h 8"/>
                  <a:gd name="T14" fmla="*/ 18 w 3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"/>
                  <a:gd name="T25" fmla="*/ 0 h 8"/>
                  <a:gd name="T26" fmla="*/ 38 w 3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" h="8">
                    <a:moveTo>
                      <a:pt x="18" y="0"/>
                    </a:moveTo>
                    <a:lnTo>
                      <a:pt x="28" y="4"/>
                    </a:lnTo>
                    <a:lnTo>
                      <a:pt x="38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 noChangeAspect="1" noEditPoints="1"/>
              </p:cNvSpPr>
              <p:nvPr/>
            </p:nvSpPr>
            <p:spPr bwMode="auto">
              <a:xfrm>
                <a:off x="2347" y="1362"/>
                <a:ext cx="238" cy="366"/>
              </a:xfrm>
              <a:custGeom>
                <a:avLst/>
                <a:gdLst>
                  <a:gd name="T0" fmla="*/ 232 w 238"/>
                  <a:gd name="T1" fmla="*/ 310 h 366"/>
                  <a:gd name="T2" fmla="*/ 200 w 238"/>
                  <a:gd name="T3" fmla="*/ 284 h 366"/>
                  <a:gd name="T4" fmla="*/ 188 w 238"/>
                  <a:gd name="T5" fmla="*/ 226 h 366"/>
                  <a:gd name="T6" fmla="*/ 164 w 238"/>
                  <a:gd name="T7" fmla="*/ 208 h 366"/>
                  <a:gd name="T8" fmla="*/ 134 w 238"/>
                  <a:gd name="T9" fmla="*/ 32 h 366"/>
                  <a:gd name="T10" fmla="*/ 140 w 238"/>
                  <a:gd name="T11" fmla="*/ 18 h 366"/>
                  <a:gd name="T12" fmla="*/ 132 w 238"/>
                  <a:gd name="T13" fmla="*/ 12 h 366"/>
                  <a:gd name="T14" fmla="*/ 134 w 238"/>
                  <a:gd name="T15" fmla="*/ 0 h 366"/>
                  <a:gd name="T16" fmla="*/ 104 w 238"/>
                  <a:gd name="T17" fmla="*/ 10 h 366"/>
                  <a:gd name="T18" fmla="*/ 104 w 238"/>
                  <a:gd name="T19" fmla="*/ 12 h 366"/>
                  <a:gd name="T20" fmla="*/ 98 w 238"/>
                  <a:gd name="T21" fmla="*/ 26 h 366"/>
                  <a:gd name="T22" fmla="*/ 108 w 238"/>
                  <a:gd name="T23" fmla="*/ 32 h 366"/>
                  <a:gd name="T24" fmla="*/ 48 w 238"/>
                  <a:gd name="T25" fmla="*/ 208 h 366"/>
                  <a:gd name="T26" fmla="*/ 64 w 238"/>
                  <a:gd name="T27" fmla="*/ 226 h 366"/>
                  <a:gd name="T28" fmla="*/ 4 w 238"/>
                  <a:gd name="T29" fmla="*/ 284 h 366"/>
                  <a:gd name="T30" fmla="*/ 26 w 238"/>
                  <a:gd name="T31" fmla="*/ 310 h 366"/>
                  <a:gd name="T32" fmla="*/ 118 w 238"/>
                  <a:gd name="T33" fmla="*/ 366 h 366"/>
                  <a:gd name="T34" fmla="*/ 210 w 238"/>
                  <a:gd name="T35" fmla="*/ 310 h 366"/>
                  <a:gd name="T36" fmla="*/ 118 w 238"/>
                  <a:gd name="T37" fmla="*/ 48 h 366"/>
                  <a:gd name="T38" fmla="*/ 144 w 238"/>
                  <a:gd name="T39" fmla="*/ 208 h 366"/>
                  <a:gd name="T40" fmla="*/ 92 w 238"/>
                  <a:gd name="T41" fmla="*/ 208 h 366"/>
                  <a:gd name="T42" fmla="*/ 118 w 238"/>
                  <a:gd name="T43" fmla="*/ 48 h 366"/>
                  <a:gd name="T44" fmla="*/ 118 w 238"/>
                  <a:gd name="T45" fmla="*/ 230 h 366"/>
                  <a:gd name="T46" fmla="*/ 172 w 238"/>
                  <a:gd name="T47" fmla="*/ 284 h 366"/>
                  <a:gd name="T48" fmla="*/ 64 w 238"/>
                  <a:gd name="T49" fmla="*/ 284 h 366"/>
                  <a:gd name="T50" fmla="*/ 90 w 238"/>
                  <a:gd name="T51" fmla="*/ 230 h 366"/>
                  <a:gd name="T52" fmla="*/ 34 w 238"/>
                  <a:gd name="T53" fmla="*/ 362 h 366"/>
                  <a:gd name="T54" fmla="*/ 36 w 238"/>
                  <a:gd name="T55" fmla="*/ 356 h 366"/>
                  <a:gd name="T56" fmla="*/ 42 w 238"/>
                  <a:gd name="T57" fmla="*/ 350 h 366"/>
                  <a:gd name="T58" fmla="*/ 48 w 238"/>
                  <a:gd name="T59" fmla="*/ 342 h 366"/>
                  <a:gd name="T60" fmla="*/ 60 w 238"/>
                  <a:gd name="T61" fmla="*/ 334 h 366"/>
                  <a:gd name="T62" fmla="*/ 74 w 238"/>
                  <a:gd name="T63" fmla="*/ 328 h 366"/>
                  <a:gd name="T64" fmla="*/ 88 w 238"/>
                  <a:gd name="T65" fmla="*/ 324 h 366"/>
                  <a:gd name="T66" fmla="*/ 100 w 238"/>
                  <a:gd name="T67" fmla="*/ 322 h 366"/>
                  <a:gd name="T68" fmla="*/ 112 w 238"/>
                  <a:gd name="T69" fmla="*/ 322 h 366"/>
                  <a:gd name="T70" fmla="*/ 126 w 238"/>
                  <a:gd name="T71" fmla="*/ 322 h 366"/>
                  <a:gd name="T72" fmla="*/ 138 w 238"/>
                  <a:gd name="T73" fmla="*/ 322 h 366"/>
                  <a:gd name="T74" fmla="*/ 148 w 238"/>
                  <a:gd name="T75" fmla="*/ 324 h 366"/>
                  <a:gd name="T76" fmla="*/ 162 w 238"/>
                  <a:gd name="T77" fmla="*/ 328 h 366"/>
                  <a:gd name="T78" fmla="*/ 178 w 238"/>
                  <a:gd name="T79" fmla="*/ 334 h 366"/>
                  <a:gd name="T80" fmla="*/ 188 w 238"/>
                  <a:gd name="T81" fmla="*/ 342 h 366"/>
                  <a:gd name="T82" fmla="*/ 196 w 238"/>
                  <a:gd name="T83" fmla="*/ 350 h 366"/>
                  <a:gd name="T84" fmla="*/ 202 w 238"/>
                  <a:gd name="T85" fmla="*/ 360 h 366"/>
                  <a:gd name="T86" fmla="*/ 118 w 238"/>
                  <a:gd name="T87" fmla="*/ 362 h 36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38"/>
                  <a:gd name="T133" fmla="*/ 0 h 366"/>
                  <a:gd name="T134" fmla="*/ 238 w 238"/>
                  <a:gd name="T135" fmla="*/ 366 h 36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38" h="366">
                    <a:moveTo>
                      <a:pt x="210" y="310"/>
                    </a:moveTo>
                    <a:lnTo>
                      <a:pt x="232" y="310"/>
                    </a:lnTo>
                    <a:lnTo>
                      <a:pt x="232" y="284"/>
                    </a:lnTo>
                    <a:lnTo>
                      <a:pt x="200" y="284"/>
                    </a:lnTo>
                    <a:lnTo>
                      <a:pt x="172" y="226"/>
                    </a:lnTo>
                    <a:lnTo>
                      <a:pt x="188" y="226"/>
                    </a:lnTo>
                    <a:lnTo>
                      <a:pt x="188" y="208"/>
                    </a:lnTo>
                    <a:lnTo>
                      <a:pt x="164" y="208"/>
                    </a:lnTo>
                    <a:lnTo>
                      <a:pt x="128" y="32"/>
                    </a:lnTo>
                    <a:lnTo>
                      <a:pt x="134" y="32"/>
                    </a:lnTo>
                    <a:lnTo>
                      <a:pt x="140" y="26"/>
                    </a:lnTo>
                    <a:lnTo>
                      <a:pt x="140" y="18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4" y="10"/>
                    </a:lnTo>
                    <a:lnTo>
                      <a:pt x="134" y="0"/>
                    </a:lnTo>
                    <a:lnTo>
                      <a:pt x="104" y="0"/>
                    </a:lnTo>
                    <a:lnTo>
                      <a:pt x="104" y="10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98" y="18"/>
                    </a:lnTo>
                    <a:lnTo>
                      <a:pt x="98" y="26"/>
                    </a:lnTo>
                    <a:lnTo>
                      <a:pt x="104" y="32"/>
                    </a:lnTo>
                    <a:lnTo>
                      <a:pt x="108" y="32"/>
                    </a:lnTo>
                    <a:lnTo>
                      <a:pt x="72" y="208"/>
                    </a:lnTo>
                    <a:lnTo>
                      <a:pt x="48" y="208"/>
                    </a:lnTo>
                    <a:lnTo>
                      <a:pt x="48" y="226"/>
                    </a:lnTo>
                    <a:lnTo>
                      <a:pt x="64" y="226"/>
                    </a:lnTo>
                    <a:lnTo>
                      <a:pt x="36" y="284"/>
                    </a:lnTo>
                    <a:lnTo>
                      <a:pt x="4" y="284"/>
                    </a:lnTo>
                    <a:lnTo>
                      <a:pt x="4" y="310"/>
                    </a:lnTo>
                    <a:lnTo>
                      <a:pt x="26" y="310"/>
                    </a:lnTo>
                    <a:lnTo>
                      <a:pt x="0" y="366"/>
                    </a:lnTo>
                    <a:lnTo>
                      <a:pt x="118" y="366"/>
                    </a:lnTo>
                    <a:lnTo>
                      <a:pt x="238" y="366"/>
                    </a:lnTo>
                    <a:lnTo>
                      <a:pt x="210" y="310"/>
                    </a:lnTo>
                    <a:close/>
                    <a:moveTo>
                      <a:pt x="118" y="48"/>
                    </a:moveTo>
                    <a:lnTo>
                      <a:pt x="118" y="50"/>
                    </a:lnTo>
                    <a:lnTo>
                      <a:pt x="144" y="208"/>
                    </a:lnTo>
                    <a:lnTo>
                      <a:pt x="118" y="208"/>
                    </a:lnTo>
                    <a:lnTo>
                      <a:pt x="92" y="208"/>
                    </a:lnTo>
                    <a:lnTo>
                      <a:pt x="118" y="48"/>
                    </a:lnTo>
                    <a:close/>
                    <a:moveTo>
                      <a:pt x="90" y="230"/>
                    </a:moveTo>
                    <a:lnTo>
                      <a:pt x="118" y="230"/>
                    </a:lnTo>
                    <a:lnTo>
                      <a:pt x="148" y="230"/>
                    </a:lnTo>
                    <a:lnTo>
                      <a:pt x="172" y="284"/>
                    </a:lnTo>
                    <a:lnTo>
                      <a:pt x="118" y="284"/>
                    </a:lnTo>
                    <a:lnTo>
                      <a:pt x="64" y="284"/>
                    </a:lnTo>
                    <a:lnTo>
                      <a:pt x="90" y="230"/>
                    </a:lnTo>
                    <a:close/>
                    <a:moveTo>
                      <a:pt x="118" y="362"/>
                    </a:moveTo>
                    <a:lnTo>
                      <a:pt x="34" y="362"/>
                    </a:lnTo>
                    <a:lnTo>
                      <a:pt x="34" y="360"/>
                    </a:lnTo>
                    <a:lnTo>
                      <a:pt x="36" y="356"/>
                    </a:lnTo>
                    <a:lnTo>
                      <a:pt x="38" y="354"/>
                    </a:lnTo>
                    <a:lnTo>
                      <a:pt x="42" y="350"/>
                    </a:lnTo>
                    <a:lnTo>
                      <a:pt x="44" y="346"/>
                    </a:lnTo>
                    <a:lnTo>
                      <a:pt x="48" y="342"/>
                    </a:lnTo>
                    <a:lnTo>
                      <a:pt x="54" y="338"/>
                    </a:lnTo>
                    <a:lnTo>
                      <a:pt x="60" y="334"/>
                    </a:lnTo>
                    <a:lnTo>
                      <a:pt x="66" y="330"/>
                    </a:lnTo>
                    <a:lnTo>
                      <a:pt x="74" y="328"/>
                    </a:lnTo>
                    <a:lnTo>
                      <a:pt x="84" y="326"/>
                    </a:lnTo>
                    <a:lnTo>
                      <a:pt x="88" y="324"/>
                    </a:lnTo>
                    <a:lnTo>
                      <a:pt x="94" y="324"/>
                    </a:lnTo>
                    <a:lnTo>
                      <a:pt x="100" y="322"/>
                    </a:lnTo>
                    <a:lnTo>
                      <a:pt x="106" y="322"/>
                    </a:lnTo>
                    <a:lnTo>
                      <a:pt x="112" y="322"/>
                    </a:lnTo>
                    <a:lnTo>
                      <a:pt x="118" y="322"/>
                    </a:lnTo>
                    <a:lnTo>
                      <a:pt x="126" y="322"/>
                    </a:lnTo>
                    <a:lnTo>
                      <a:pt x="132" y="322"/>
                    </a:lnTo>
                    <a:lnTo>
                      <a:pt x="138" y="322"/>
                    </a:lnTo>
                    <a:lnTo>
                      <a:pt x="144" y="324"/>
                    </a:lnTo>
                    <a:lnTo>
                      <a:pt x="148" y="324"/>
                    </a:lnTo>
                    <a:lnTo>
                      <a:pt x="154" y="326"/>
                    </a:lnTo>
                    <a:lnTo>
                      <a:pt x="162" y="328"/>
                    </a:lnTo>
                    <a:lnTo>
                      <a:pt x="170" y="330"/>
                    </a:lnTo>
                    <a:lnTo>
                      <a:pt x="178" y="334"/>
                    </a:lnTo>
                    <a:lnTo>
                      <a:pt x="184" y="338"/>
                    </a:lnTo>
                    <a:lnTo>
                      <a:pt x="188" y="342"/>
                    </a:lnTo>
                    <a:lnTo>
                      <a:pt x="192" y="346"/>
                    </a:lnTo>
                    <a:lnTo>
                      <a:pt x="196" y="350"/>
                    </a:lnTo>
                    <a:lnTo>
                      <a:pt x="200" y="356"/>
                    </a:lnTo>
                    <a:lnTo>
                      <a:pt x="202" y="360"/>
                    </a:lnTo>
                    <a:lnTo>
                      <a:pt x="204" y="362"/>
                    </a:lnTo>
                    <a:lnTo>
                      <a:pt x="118" y="36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ChangeAspect="1"/>
              </p:cNvSpPr>
              <p:nvPr/>
            </p:nvSpPr>
            <p:spPr bwMode="auto">
              <a:xfrm>
                <a:off x="2459" y="1342"/>
                <a:ext cx="14" cy="16"/>
              </a:xfrm>
              <a:custGeom>
                <a:avLst/>
                <a:gdLst>
                  <a:gd name="T0" fmla="*/ 2 w 14"/>
                  <a:gd name="T1" fmla="*/ 0 h 16"/>
                  <a:gd name="T2" fmla="*/ 12 w 14"/>
                  <a:gd name="T3" fmla="*/ 0 h 16"/>
                  <a:gd name="T4" fmla="*/ 14 w 14"/>
                  <a:gd name="T5" fmla="*/ 16 h 16"/>
                  <a:gd name="T6" fmla="*/ 0 w 14"/>
                  <a:gd name="T7" fmla="*/ 16 h 16"/>
                  <a:gd name="T8" fmla="*/ 2 w 14"/>
                  <a:gd name="T9" fmla="*/ 0 h 16"/>
                  <a:gd name="T10" fmla="*/ 2 w 1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"/>
                  <a:gd name="T19" fmla="*/ 0 h 16"/>
                  <a:gd name="T20" fmla="*/ 14 w 1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" h="16">
                    <a:moveTo>
                      <a:pt x="2" y="0"/>
                    </a:moveTo>
                    <a:lnTo>
                      <a:pt x="12" y="0"/>
                    </a:lnTo>
                    <a:lnTo>
                      <a:pt x="14" y="16"/>
                    </a:lnTo>
                    <a:lnTo>
                      <a:pt x="0" y="1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1" name="Freeform 52"/>
              <p:cNvSpPr>
                <a:spLocks noChangeAspect="1"/>
              </p:cNvSpPr>
              <p:nvPr/>
            </p:nvSpPr>
            <p:spPr bwMode="auto">
              <a:xfrm>
                <a:off x="2447" y="1354"/>
                <a:ext cx="38" cy="8"/>
              </a:xfrm>
              <a:custGeom>
                <a:avLst/>
                <a:gdLst>
                  <a:gd name="T0" fmla="*/ 18 w 38"/>
                  <a:gd name="T1" fmla="*/ 0 h 8"/>
                  <a:gd name="T2" fmla="*/ 28 w 38"/>
                  <a:gd name="T3" fmla="*/ 4 h 8"/>
                  <a:gd name="T4" fmla="*/ 38 w 38"/>
                  <a:gd name="T5" fmla="*/ 8 h 8"/>
                  <a:gd name="T6" fmla="*/ 18 w 38"/>
                  <a:gd name="T7" fmla="*/ 8 h 8"/>
                  <a:gd name="T8" fmla="*/ 0 w 38"/>
                  <a:gd name="T9" fmla="*/ 8 h 8"/>
                  <a:gd name="T10" fmla="*/ 10 w 38"/>
                  <a:gd name="T11" fmla="*/ 4 h 8"/>
                  <a:gd name="T12" fmla="*/ 18 w 38"/>
                  <a:gd name="T13" fmla="*/ 0 h 8"/>
                  <a:gd name="T14" fmla="*/ 18 w 3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"/>
                  <a:gd name="T25" fmla="*/ 0 h 8"/>
                  <a:gd name="T26" fmla="*/ 38 w 3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" h="8">
                    <a:moveTo>
                      <a:pt x="18" y="0"/>
                    </a:moveTo>
                    <a:lnTo>
                      <a:pt x="28" y="4"/>
                    </a:lnTo>
                    <a:lnTo>
                      <a:pt x="38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2" name="Freeform 53"/>
              <p:cNvSpPr>
                <a:spLocks noChangeAspect="1" noEditPoints="1"/>
              </p:cNvSpPr>
              <p:nvPr/>
            </p:nvSpPr>
            <p:spPr bwMode="auto">
              <a:xfrm>
                <a:off x="2347" y="1362"/>
                <a:ext cx="238" cy="366"/>
              </a:xfrm>
              <a:custGeom>
                <a:avLst/>
                <a:gdLst>
                  <a:gd name="T0" fmla="*/ 232 w 238"/>
                  <a:gd name="T1" fmla="*/ 310 h 366"/>
                  <a:gd name="T2" fmla="*/ 200 w 238"/>
                  <a:gd name="T3" fmla="*/ 284 h 366"/>
                  <a:gd name="T4" fmla="*/ 188 w 238"/>
                  <a:gd name="T5" fmla="*/ 226 h 366"/>
                  <a:gd name="T6" fmla="*/ 164 w 238"/>
                  <a:gd name="T7" fmla="*/ 208 h 366"/>
                  <a:gd name="T8" fmla="*/ 134 w 238"/>
                  <a:gd name="T9" fmla="*/ 32 h 366"/>
                  <a:gd name="T10" fmla="*/ 140 w 238"/>
                  <a:gd name="T11" fmla="*/ 18 h 366"/>
                  <a:gd name="T12" fmla="*/ 132 w 238"/>
                  <a:gd name="T13" fmla="*/ 12 h 366"/>
                  <a:gd name="T14" fmla="*/ 134 w 238"/>
                  <a:gd name="T15" fmla="*/ 0 h 366"/>
                  <a:gd name="T16" fmla="*/ 104 w 238"/>
                  <a:gd name="T17" fmla="*/ 10 h 366"/>
                  <a:gd name="T18" fmla="*/ 104 w 238"/>
                  <a:gd name="T19" fmla="*/ 12 h 366"/>
                  <a:gd name="T20" fmla="*/ 98 w 238"/>
                  <a:gd name="T21" fmla="*/ 26 h 366"/>
                  <a:gd name="T22" fmla="*/ 108 w 238"/>
                  <a:gd name="T23" fmla="*/ 32 h 366"/>
                  <a:gd name="T24" fmla="*/ 48 w 238"/>
                  <a:gd name="T25" fmla="*/ 208 h 366"/>
                  <a:gd name="T26" fmla="*/ 64 w 238"/>
                  <a:gd name="T27" fmla="*/ 226 h 366"/>
                  <a:gd name="T28" fmla="*/ 4 w 238"/>
                  <a:gd name="T29" fmla="*/ 284 h 366"/>
                  <a:gd name="T30" fmla="*/ 26 w 238"/>
                  <a:gd name="T31" fmla="*/ 310 h 366"/>
                  <a:gd name="T32" fmla="*/ 118 w 238"/>
                  <a:gd name="T33" fmla="*/ 366 h 366"/>
                  <a:gd name="T34" fmla="*/ 210 w 238"/>
                  <a:gd name="T35" fmla="*/ 310 h 366"/>
                  <a:gd name="T36" fmla="*/ 118 w 238"/>
                  <a:gd name="T37" fmla="*/ 48 h 366"/>
                  <a:gd name="T38" fmla="*/ 144 w 238"/>
                  <a:gd name="T39" fmla="*/ 208 h 366"/>
                  <a:gd name="T40" fmla="*/ 92 w 238"/>
                  <a:gd name="T41" fmla="*/ 208 h 366"/>
                  <a:gd name="T42" fmla="*/ 118 w 238"/>
                  <a:gd name="T43" fmla="*/ 48 h 366"/>
                  <a:gd name="T44" fmla="*/ 118 w 238"/>
                  <a:gd name="T45" fmla="*/ 230 h 366"/>
                  <a:gd name="T46" fmla="*/ 172 w 238"/>
                  <a:gd name="T47" fmla="*/ 284 h 366"/>
                  <a:gd name="T48" fmla="*/ 64 w 238"/>
                  <a:gd name="T49" fmla="*/ 284 h 366"/>
                  <a:gd name="T50" fmla="*/ 90 w 238"/>
                  <a:gd name="T51" fmla="*/ 230 h 366"/>
                  <a:gd name="T52" fmla="*/ 34 w 238"/>
                  <a:gd name="T53" fmla="*/ 362 h 366"/>
                  <a:gd name="T54" fmla="*/ 36 w 238"/>
                  <a:gd name="T55" fmla="*/ 356 h 366"/>
                  <a:gd name="T56" fmla="*/ 42 w 238"/>
                  <a:gd name="T57" fmla="*/ 350 h 366"/>
                  <a:gd name="T58" fmla="*/ 48 w 238"/>
                  <a:gd name="T59" fmla="*/ 342 h 366"/>
                  <a:gd name="T60" fmla="*/ 60 w 238"/>
                  <a:gd name="T61" fmla="*/ 334 h 366"/>
                  <a:gd name="T62" fmla="*/ 74 w 238"/>
                  <a:gd name="T63" fmla="*/ 328 h 366"/>
                  <a:gd name="T64" fmla="*/ 88 w 238"/>
                  <a:gd name="T65" fmla="*/ 324 h 366"/>
                  <a:gd name="T66" fmla="*/ 100 w 238"/>
                  <a:gd name="T67" fmla="*/ 322 h 366"/>
                  <a:gd name="T68" fmla="*/ 112 w 238"/>
                  <a:gd name="T69" fmla="*/ 322 h 366"/>
                  <a:gd name="T70" fmla="*/ 126 w 238"/>
                  <a:gd name="T71" fmla="*/ 322 h 366"/>
                  <a:gd name="T72" fmla="*/ 138 w 238"/>
                  <a:gd name="T73" fmla="*/ 322 h 366"/>
                  <a:gd name="T74" fmla="*/ 148 w 238"/>
                  <a:gd name="T75" fmla="*/ 324 h 366"/>
                  <a:gd name="T76" fmla="*/ 162 w 238"/>
                  <a:gd name="T77" fmla="*/ 328 h 366"/>
                  <a:gd name="T78" fmla="*/ 178 w 238"/>
                  <a:gd name="T79" fmla="*/ 334 h 366"/>
                  <a:gd name="T80" fmla="*/ 188 w 238"/>
                  <a:gd name="T81" fmla="*/ 342 h 366"/>
                  <a:gd name="T82" fmla="*/ 196 w 238"/>
                  <a:gd name="T83" fmla="*/ 350 h 366"/>
                  <a:gd name="T84" fmla="*/ 202 w 238"/>
                  <a:gd name="T85" fmla="*/ 360 h 366"/>
                  <a:gd name="T86" fmla="*/ 118 w 238"/>
                  <a:gd name="T87" fmla="*/ 362 h 36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38"/>
                  <a:gd name="T133" fmla="*/ 0 h 366"/>
                  <a:gd name="T134" fmla="*/ 238 w 238"/>
                  <a:gd name="T135" fmla="*/ 366 h 36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38" h="366">
                    <a:moveTo>
                      <a:pt x="210" y="310"/>
                    </a:moveTo>
                    <a:lnTo>
                      <a:pt x="232" y="310"/>
                    </a:lnTo>
                    <a:lnTo>
                      <a:pt x="232" y="284"/>
                    </a:lnTo>
                    <a:lnTo>
                      <a:pt x="200" y="284"/>
                    </a:lnTo>
                    <a:lnTo>
                      <a:pt x="172" y="226"/>
                    </a:lnTo>
                    <a:lnTo>
                      <a:pt x="188" y="226"/>
                    </a:lnTo>
                    <a:lnTo>
                      <a:pt x="188" y="208"/>
                    </a:lnTo>
                    <a:lnTo>
                      <a:pt x="164" y="208"/>
                    </a:lnTo>
                    <a:lnTo>
                      <a:pt x="128" y="32"/>
                    </a:lnTo>
                    <a:lnTo>
                      <a:pt x="134" y="32"/>
                    </a:lnTo>
                    <a:lnTo>
                      <a:pt x="140" y="26"/>
                    </a:lnTo>
                    <a:lnTo>
                      <a:pt x="140" y="18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4" y="10"/>
                    </a:lnTo>
                    <a:lnTo>
                      <a:pt x="134" y="0"/>
                    </a:lnTo>
                    <a:lnTo>
                      <a:pt x="104" y="0"/>
                    </a:lnTo>
                    <a:lnTo>
                      <a:pt x="104" y="10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98" y="18"/>
                    </a:lnTo>
                    <a:lnTo>
                      <a:pt x="98" y="26"/>
                    </a:lnTo>
                    <a:lnTo>
                      <a:pt x="104" y="32"/>
                    </a:lnTo>
                    <a:lnTo>
                      <a:pt x="108" y="32"/>
                    </a:lnTo>
                    <a:lnTo>
                      <a:pt x="72" y="208"/>
                    </a:lnTo>
                    <a:lnTo>
                      <a:pt x="48" y="208"/>
                    </a:lnTo>
                    <a:lnTo>
                      <a:pt x="48" y="226"/>
                    </a:lnTo>
                    <a:lnTo>
                      <a:pt x="64" y="226"/>
                    </a:lnTo>
                    <a:lnTo>
                      <a:pt x="36" y="284"/>
                    </a:lnTo>
                    <a:lnTo>
                      <a:pt x="4" y="284"/>
                    </a:lnTo>
                    <a:lnTo>
                      <a:pt x="4" y="310"/>
                    </a:lnTo>
                    <a:lnTo>
                      <a:pt x="26" y="310"/>
                    </a:lnTo>
                    <a:lnTo>
                      <a:pt x="0" y="366"/>
                    </a:lnTo>
                    <a:lnTo>
                      <a:pt x="118" y="366"/>
                    </a:lnTo>
                    <a:lnTo>
                      <a:pt x="238" y="366"/>
                    </a:lnTo>
                    <a:lnTo>
                      <a:pt x="210" y="310"/>
                    </a:lnTo>
                    <a:close/>
                    <a:moveTo>
                      <a:pt x="118" y="48"/>
                    </a:moveTo>
                    <a:lnTo>
                      <a:pt x="118" y="50"/>
                    </a:lnTo>
                    <a:lnTo>
                      <a:pt x="144" y="208"/>
                    </a:lnTo>
                    <a:lnTo>
                      <a:pt x="118" y="208"/>
                    </a:lnTo>
                    <a:lnTo>
                      <a:pt x="92" y="208"/>
                    </a:lnTo>
                    <a:lnTo>
                      <a:pt x="118" y="48"/>
                    </a:lnTo>
                    <a:close/>
                    <a:moveTo>
                      <a:pt x="90" y="230"/>
                    </a:moveTo>
                    <a:lnTo>
                      <a:pt x="118" y="230"/>
                    </a:lnTo>
                    <a:lnTo>
                      <a:pt x="148" y="230"/>
                    </a:lnTo>
                    <a:lnTo>
                      <a:pt x="172" y="284"/>
                    </a:lnTo>
                    <a:lnTo>
                      <a:pt x="118" y="284"/>
                    </a:lnTo>
                    <a:lnTo>
                      <a:pt x="64" y="284"/>
                    </a:lnTo>
                    <a:lnTo>
                      <a:pt x="90" y="230"/>
                    </a:lnTo>
                    <a:close/>
                    <a:moveTo>
                      <a:pt x="118" y="362"/>
                    </a:moveTo>
                    <a:lnTo>
                      <a:pt x="34" y="362"/>
                    </a:lnTo>
                    <a:lnTo>
                      <a:pt x="34" y="360"/>
                    </a:lnTo>
                    <a:lnTo>
                      <a:pt x="36" y="356"/>
                    </a:lnTo>
                    <a:lnTo>
                      <a:pt x="38" y="354"/>
                    </a:lnTo>
                    <a:lnTo>
                      <a:pt x="42" y="350"/>
                    </a:lnTo>
                    <a:lnTo>
                      <a:pt x="44" y="346"/>
                    </a:lnTo>
                    <a:lnTo>
                      <a:pt x="48" y="342"/>
                    </a:lnTo>
                    <a:lnTo>
                      <a:pt x="54" y="338"/>
                    </a:lnTo>
                    <a:lnTo>
                      <a:pt x="60" y="334"/>
                    </a:lnTo>
                    <a:lnTo>
                      <a:pt x="66" y="330"/>
                    </a:lnTo>
                    <a:lnTo>
                      <a:pt x="74" y="328"/>
                    </a:lnTo>
                    <a:lnTo>
                      <a:pt x="84" y="326"/>
                    </a:lnTo>
                    <a:lnTo>
                      <a:pt x="88" y="324"/>
                    </a:lnTo>
                    <a:lnTo>
                      <a:pt x="94" y="324"/>
                    </a:lnTo>
                    <a:lnTo>
                      <a:pt x="100" y="322"/>
                    </a:lnTo>
                    <a:lnTo>
                      <a:pt x="106" y="322"/>
                    </a:lnTo>
                    <a:lnTo>
                      <a:pt x="112" y="322"/>
                    </a:lnTo>
                    <a:lnTo>
                      <a:pt x="118" y="322"/>
                    </a:lnTo>
                    <a:lnTo>
                      <a:pt x="126" y="322"/>
                    </a:lnTo>
                    <a:lnTo>
                      <a:pt x="132" y="322"/>
                    </a:lnTo>
                    <a:lnTo>
                      <a:pt x="138" y="322"/>
                    </a:lnTo>
                    <a:lnTo>
                      <a:pt x="144" y="324"/>
                    </a:lnTo>
                    <a:lnTo>
                      <a:pt x="148" y="324"/>
                    </a:lnTo>
                    <a:lnTo>
                      <a:pt x="154" y="326"/>
                    </a:lnTo>
                    <a:lnTo>
                      <a:pt x="162" y="328"/>
                    </a:lnTo>
                    <a:lnTo>
                      <a:pt x="170" y="330"/>
                    </a:lnTo>
                    <a:lnTo>
                      <a:pt x="178" y="334"/>
                    </a:lnTo>
                    <a:lnTo>
                      <a:pt x="184" y="338"/>
                    </a:lnTo>
                    <a:lnTo>
                      <a:pt x="188" y="342"/>
                    </a:lnTo>
                    <a:lnTo>
                      <a:pt x="192" y="346"/>
                    </a:lnTo>
                    <a:lnTo>
                      <a:pt x="196" y="350"/>
                    </a:lnTo>
                    <a:lnTo>
                      <a:pt x="200" y="356"/>
                    </a:lnTo>
                    <a:lnTo>
                      <a:pt x="202" y="360"/>
                    </a:lnTo>
                    <a:lnTo>
                      <a:pt x="204" y="362"/>
                    </a:lnTo>
                    <a:lnTo>
                      <a:pt x="118" y="362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3" name="Freeform 54"/>
              <p:cNvSpPr>
                <a:spLocks noChangeAspect="1"/>
              </p:cNvSpPr>
              <p:nvPr/>
            </p:nvSpPr>
            <p:spPr bwMode="auto">
              <a:xfrm>
                <a:off x="2319" y="1314"/>
                <a:ext cx="20" cy="104"/>
              </a:xfrm>
              <a:custGeom>
                <a:avLst/>
                <a:gdLst>
                  <a:gd name="T0" fmla="*/ 327680 w 10"/>
                  <a:gd name="T1" fmla="*/ 65536 h 52"/>
                  <a:gd name="T2" fmla="*/ 294912 w 10"/>
                  <a:gd name="T3" fmla="*/ 131072 h 52"/>
                  <a:gd name="T4" fmla="*/ 262144 w 10"/>
                  <a:gd name="T5" fmla="*/ 262144 h 52"/>
                  <a:gd name="T6" fmla="*/ 163840 w 10"/>
                  <a:gd name="T7" fmla="*/ 557056 h 52"/>
                  <a:gd name="T8" fmla="*/ 131072 w 10"/>
                  <a:gd name="T9" fmla="*/ 851968 h 52"/>
                  <a:gd name="T10" fmla="*/ 163840 w 10"/>
                  <a:gd name="T11" fmla="*/ 1114112 h 52"/>
                  <a:gd name="T12" fmla="*/ 229376 w 10"/>
                  <a:gd name="T13" fmla="*/ 1376256 h 52"/>
                  <a:gd name="T14" fmla="*/ 262144 w 10"/>
                  <a:gd name="T15" fmla="*/ 1540096 h 52"/>
                  <a:gd name="T16" fmla="*/ 294912 w 10"/>
                  <a:gd name="T17" fmla="*/ 1638400 h 52"/>
                  <a:gd name="T18" fmla="*/ 294912 w 10"/>
                  <a:gd name="T19" fmla="*/ 1671168 h 52"/>
                  <a:gd name="T20" fmla="*/ 262144 w 10"/>
                  <a:gd name="T21" fmla="*/ 1703936 h 52"/>
                  <a:gd name="T22" fmla="*/ 229376 w 10"/>
                  <a:gd name="T23" fmla="*/ 1671168 h 52"/>
                  <a:gd name="T24" fmla="*/ 163840 w 10"/>
                  <a:gd name="T25" fmla="*/ 1540096 h 52"/>
                  <a:gd name="T26" fmla="*/ 32768 w 10"/>
                  <a:gd name="T27" fmla="*/ 1212416 h 52"/>
                  <a:gd name="T28" fmla="*/ 0 w 10"/>
                  <a:gd name="T29" fmla="*/ 851968 h 52"/>
                  <a:gd name="T30" fmla="*/ 32768 w 10"/>
                  <a:gd name="T31" fmla="*/ 524288 h 52"/>
                  <a:gd name="T32" fmla="*/ 131072 w 10"/>
                  <a:gd name="T33" fmla="*/ 196608 h 52"/>
                  <a:gd name="T34" fmla="*/ 229376 w 10"/>
                  <a:gd name="T35" fmla="*/ 65536 h 52"/>
                  <a:gd name="T36" fmla="*/ 294912 w 10"/>
                  <a:gd name="T37" fmla="*/ 0 h 52"/>
                  <a:gd name="T38" fmla="*/ 327680 w 10"/>
                  <a:gd name="T39" fmla="*/ 32768 h 52"/>
                  <a:gd name="T40" fmla="*/ 327680 w 10"/>
                  <a:gd name="T41" fmla="*/ 65536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10" y="2"/>
                    </a:moveTo>
                    <a:cubicBezTo>
                      <a:pt x="10" y="2"/>
                      <a:pt x="10" y="3"/>
                      <a:pt x="9" y="4"/>
                    </a:cubicBezTo>
                    <a:cubicBezTo>
                      <a:pt x="8" y="6"/>
                      <a:pt x="8" y="7"/>
                      <a:pt x="8" y="8"/>
                    </a:cubicBezTo>
                    <a:cubicBezTo>
                      <a:pt x="7" y="11"/>
                      <a:pt x="6" y="14"/>
                      <a:pt x="5" y="17"/>
                    </a:cubicBezTo>
                    <a:cubicBezTo>
                      <a:pt x="5" y="20"/>
                      <a:pt x="5" y="23"/>
                      <a:pt x="4" y="26"/>
                    </a:cubicBezTo>
                    <a:cubicBezTo>
                      <a:pt x="4" y="29"/>
                      <a:pt x="5" y="31"/>
                      <a:pt x="5" y="34"/>
                    </a:cubicBezTo>
                    <a:cubicBezTo>
                      <a:pt x="5" y="37"/>
                      <a:pt x="6" y="39"/>
                      <a:pt x="7" y="42"/>
                    </a:cubicBezTo>
                    <a:cubicBezTo>
                      <a:pt x="7" y="43"/>
                      <a:pt x="7" y="45"/>
                      <a:pt x="8" y="47"/>
                    </a:cubicBezTo>
                    <a:cubicBezTo>
                      <a:pt x="9" y="49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0"/>
                      <a:pt x="5" y="49"/>
                      <a:pt x="5" y="47"/>
                    </a:cubicBezTo>
                    <a:cubicBezTo>
                      <a:pt x="3" y="44"/>
                      <a:pt x="2" y="41"/>
                      <a:pt x="1" y="37"/>
                    </a:cubicBezTo>
                    <a:cubicBezTo>
                      <a:pt x="0" y="33"/>
                      <a:pt x="0" y="30"/>
                      <a:pt x="0" y="26"/>
                    </a:cubicBezTo>
                    <a:cubicBezTo>
                      <a:pt x="0" y="22"/>
                      <a:pt x="0" y="19"/>
                      <a:pt x="1" y="16"/>
                    </a:cubicBezTo>
                    <a:cubicBezTo>
                      <a:pt x="2" y="12"/>
                      <a:pt x="3" y="9"/>
                      <a:pt x="4" y="6"/>
                    </a:cubicBezTo>
                    <a:cubicBezTo>
                      <a:pt x="5" y="4"/>
                      <a:pt x="6" y="3"/>
                      <a:pt x="7" y="2"/>
                    </a:cubicBezTo>
                    <a:cubicBezTo>
                      <a:pt x="8" y="1"/>
                      <a:pt x="8" y="0"/>
                      <a:pt x="9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4" name="Freeform 55"/>
              <p:cNvSpPr>
                <a:spLocks noChangeAspect="1"/>
              </p:cNvSpPr>
              <p:nvPr/>
            </p:nvSpPr>
            <p:spPr bwMode="auto">
              <a:xfrm>
                <a:off x="2361" y="1324"/>
                <a:ext cx="16" cy="82"/>
              </a:xfrm>
              <a:custGeom>
                <a:avLst/>
                <a:gdLst>
                  <a:gd name="T0" fmla="*/ 262144 w 8"/>
                  <a:gd name="T1" fmla="*/ 65536 h 41"/>
                  <a:gd name="T2" fmla="*/ 229376 w 8"/>
                  <a:gd name="T3" fmla="*/ 131072 h 41"/>
                  <a:gd name="T4" fmla="*/ 196608 w 8"/>
                  <a:gd name="T5" fmla="*/ 229376 h 41"/>
                  <a:gd name="T6" fmla="*/ 163840 w 8"/>
                  <a:gd name="T7" fmla="*/ 458752 h 41"/>
                  <a:gd name="T8" fmla="*/ 131072 w 8"/>
                  <a:gd name="T9" fmla="*/ 688128 h 41"/>
                  <a:gd name="T10" fmla="*/ 131072 w 8"/>
                  <a:gd name="T11" fmla="*/ 884736 h 41"/>
                  <a:gd name="T12" fmla="*/ 196608 w 8"/>
                  <a:gd name="T13" fmla="*/ 1081344 h 41"/>
                  <a:gd name="T14" fmla="*/ 229376 w 8"/>
                  <a:gd name="T15" fmla="*/ 1212416 h 41"/>
                  <a:gd name="T16" fmla="*/ 262144 w 8"/>
                  <a:gd name="T17" fmla="*/ 1310720 h 41"/>
                  <a:gd name="T18" fmla="*/ 229376 w 8"/>
                  <a:gd name="T19" fmla="*/ 1343488 h 41"/>
                  <a:gd name="T20" fmla="*/ 229376 w 8"/>
                  <a:gd name="T21" fmla="*/ 1343488 h 41"/>
                  <a:gd name="T22" fmla="*/ 196608 w 8"/>
                  <a:gd name="T23" fmla="*/ 1310720 h 41"/>
                  <a:gd name="T24" fmla="*/ 131072 w 8"/>
                  <a:gd name="T25" fmla="*/ 1245184 h 41"/>
                  <a:gd name="T26" fmla="*/ 32768 w 8"/>
                  <a:gd name="T27" fmla="*/ 983040 h 41"/>
                  <a:gd name="T28" fmla="*/ 0 w 8"/>
                  <a:gd name="T29" fmla="*/ 688128 h 41"/>
                  <a:gd name="T30" fmla="*/ 32768 w 8"/>
                  <a:gd name="T31" fmla="*/ 425984 h 41"/>
                  <a:gd name="T32" fmla="*/ 131072 w 8"/>
                  <a:gd name="T33" fmla="*/ 163840 h 41"/>
                  <a:gd name="T34" fmla="*/ 196608 w 8"/>
                  <a:gd name="T35" fmla="*/ 65536 h 41"/>
                  <a:gd name="T36" fmla="*/ 262144 w 8"/>
                  <a:gd name="T37" fmla="*/ 0 h 41"/>
                  <a:gd name="T38" fmla="*/ 262144 w 8"/>
                  <a:gd name="T39" fmla="*/ 32768 h 41"/>
                  <a:gd name="T40" fmla="*/ 262144 w 8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41"/>
                  <a:gd name="T65" fmla="*/ 8 w 8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41">
                    <a:moveTo>
                      <a:pt x="8" y="2"/>
                    </a:moveTo>
                    <a:cubicBezTo>
                      <a:pt x="8" y="2"/>
                      <a:pt x="8" y="3"/>
                      <a:pt x="7" y="4"/>
                    </a:cubicBezTo>
                    <a:cubicBezTo>
                      <a:pt x="7" y="5"/>
                      <a:pt x="7" y="6"/>
                      <a:pt x="6" y="7"/>
                    </a:cubicBezTo>
                    <a:cubicBezTo>
                      <a:pt x="6" y="9"/>
                      <a:pt x="5" y="12"/>
                      <a:pt x="5" y="14"/>
                    </a:cubicBezTo>
                    <a:cubicBezTo>
                      <a:pt x="4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4" y="27"/>
                    </a:cubicBezTo>
                    <a:cubicBezTo>
                      <a:pt x="5" y="29"/>
                      <a:pt x="5" y="31"/>
                      <a:pt x="6" y="33"/>
                    </a:cubicBezTo>
                    <a:cubicBezTo>
                      <a:pt x="6" y="34"/>
                      <a:pt x="6" y="36"/>
                      <a:pt x="7" y="37"/>
                    </a:cubicBezTo>
                    <a:cubicBezTo>
                      <a:pt x="7" y="39"/>
                      <a:pt x="8" y="40"/>
                      <a:pt x="8" y="40"/>
                    </a:cubicBezTo>
                    <a:cubicBezTo>
                      <a:pt x="8" y="40"/>
                      <a:pt x="8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1"/>
                      <a:pt x="6" y="41"/>
                      <a:pt x="6" y="40"/>
                    </a:cubicBezTo>
                    <a:cubicBezTo>
                      <a:pt x="5" y="40"/>
                      <a:pt x="5" y="39"/>
                      <a:pt x="4" y="38"/>
                    </a:cubicBezTo>
                    <a:cubicBezTo>
                      <a:pt x="3" y="35"/>
                      <a:pt x="2" y="32"/>
                      <a:pt x="1" y="30"/>
                    </a:cubicBezTo>
                    <a:cubicBezTo>
                      <a:pt x="0" y="27"/>
                      <a:pt x="0" y="24"/>
                      <a:pt x="0" y="21"/>
                    </a:cubicBezTo>
                    <a:cubicBezTo>
                      <a:pt x="0" y="18"/>
                      <a:pt x="0" y="15"/>
                      <a:pt x="1" y="13"/>
                    </a:cubicBezTo>
                    <a:cubicBezTo>
                      <a:pt x="2" y="10"/>
                      <a:pt x="3" y="8"/>
                      <a:pt x="4" y="5"/>
                    </a:cubicBezTo>
                    <a:cubicBezTo>
                      <a:pt x="4" y="4"/>
                      <a:pt x="5" y="2"/>
                      <a:pt x="6" y="2"/>
                    </a:cubicBezTo>
                    <a:cubicBezTo>
                      <a:pt x="6" y="1"/>
                      <a:pt x="7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5" name="Freeform 56"/>
              <p:cNvSpPr>
                <a:spLocks noChangeAspect="1"/>
              </p:cNvSpPr>
              <p:nvPr/>
            </p:nvSpPr>
            <p:spPr bwMode="auto">
              <a:xfrm>
                <a:off x="2403" y="1336"/>
                <a:ext cx="12" cy="62"/>
              </a:xfrm>
              <a:custGeom>
                <a:avLst/>
                <a:gdLst>
                  <a:gd name="T0" fmla="*/ 196608 w 6"/>
                  <a:gd name="T1" fmla="*/ 32768 h 31"/>
                  <a:gd name="T2" fmla="*/ 196608 w 6"/>
                  <a:gd name="T3" fmla="*/ 65536 h 31"/>
                  <a:gd name="T4" fmla="*/ 163840 w 6"/>
                  <a:gd name="T5" fmla="*/ 131072 h 31"/>
                  <a:gd name="T6" fmla="*/ 98304 w 6"/>
                  <a:gd name="T7" fmla="*/ 327680 h 31"/>
                  <a:gd name="T8" fmla="*/ 98304 w 6"/>
                  <a:gd name="T9" fmla="*/ 491520 h 31"/>
                  <a:gd name="T10" fmla="*/ 98304 w 6"/>
                  <a:gd name="T11" fmla="*/ 655360 h 31"/>
                  <a:gd name="T12" fmla="*/ 131072 w 6"/>
                  <a:gd name="T13" fmla="*/ 819200 h 31"/>
                  <a:gd name="T14" fmla="*/ 163840 w 6"/>
                  <a:gd name="T15" fmla="*/ 917504 h 31"/>
                  <a:gd name="T16" fmla="*/ 196608 w 6"/>
                  <a:gd name="T17" fmla="*/ 983040 h 31"/>
                  <a:gd name="T18" fmla="*/ 196608 w 6"/>
                  <a:gd name="T19" fmla="*/ 983040 h 31"/>
                  <a:gd name="T20" fmla="*/ 163840 w 6"/>
                  <a:gd name="T21" fmla="*/ 1015808 h 31"/>
                  <a:gd name="T22" fmla="*/ 131072 w 6"/>
                  <a:gd name="T23" fmla="*/ 983040 h 31"/>
                  <a:gd name="T24" fmla="*/ 98304 w 6"/>
                  <a:gd name="T25" fmla="*/ 917504 h 31"/>
                  <a:gd name="T26" fmla="*/ 32768 w 6"/>
                  <a:gd name="T27" fmla="*/ 720896 h 31"/>
                  <a:gd name="T28" fmla="*/ 0 w 6"/>
                  <a:gd name="T29" fmla="*/ 491520 h 31"/>
                  <a:gd name="T30" fmla="*/ 32768 w 6"/>
                  <a:gd name="T31" fmla="*/ 294912 h 31"/>
                  <a:gd name="T32" fmla="*/ 98304 w 6"/>
                  <a:gd name="T33" fmla="*/ 98304 h 31"/>
                  <a:gd name="T34" fmla="*/ 163840 w 6"/>
                  <a:gd name="T35" fmla="*/ 32768 h 31"/>
                  <a:gd name="T36" fmla="*/ 196608 w 6"/>
                  <a:gd name="T37" fmla="*/ 0 h 31"/>
                  <a:gd name="T38" fmla="*/ 196608 w 6"/>
                  <a:gd name="T39" fmla="*/ 0 h 31"/>
                  <a:gd name="T40" fmla="*/ 196608 w 6"/>
                  <a:gd name="T41" fmla="*/ 32768 h 3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"/>
                  <a:gd name="T64" fmla="*/ 0 h 31"/>
                  <a:gd name="T65" fmla="*/ 6 w 6"/>
                  <a:gd name="T66" fmla="*/ 31 h 3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" h="31">
                    <a:moveTo>
                      <a:pt x="6" y="1"/>
                    </a:moveTo>
                    <a:cubicBezTo>
                      <a:pt x="6" y="1"/>
                      <a:pt x="6" y="1"/>
                      <a:pt x="6" y="2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6"/>
                      <a:pt x="4" y="8"/>
                      <a:pt x="3" y="10"/>
                    </a:cubicBezTo>
                    <a:cubicBezTo>
                      <a:pt x="3" y="12"/>
                      <a:pt x="3" y="13"/>
                      <a:pt x="3" y="15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4" y="22"/>
                      <a:pt x="4" y="23"/>
                      <a:pt x="4" y="25"/>
                    </a:cubicBezTo>
                    <a:cubicBezTo>
                      <a:pt x="5" y="25"/>
                      <a:pt x="5" y="26"/>
                      <a:pt x="5" y="28"/>
                    </a:cubicBezTo>
                    <a:cubicBezTo>
                      <a:pt x="6" y="29"/>
                      <a:pt x="6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0"/>
                      <a:pt x="4" y="30"/>
                    </a:cubicBezTo>
                    <a:cubicBezTo>
                      <a:pt x="4" y="30"/>
                      <a:pt x="4" y="29"/>
                      <a:pt x="3" y="28"/>
                    </a:cubicBezTo>
                    <a:cubicBezTo>
                      <a:pt x="2" y="26"/>
                      <a:pt x="1" y="24"/>
                      <a:pt x="1" y="22"/>
                    </a:cubicBezTo>
                    <a:cubicBezTo>
                      <a:pt x="0" y="20"/>
                      <a:pt x="0" y="17"/>
                      <a:pt x="0" y="15"/>
                    </a:cubicBezTo>
                    <a:cubicBezTo>
                      <a:pt x="0" y="13"/>
                      <a:pt x="0" y="11"/>
                      <a:pt x="1" y="9"/>
                    </a:cubicBezTo>
                    <a:cubicBezTo>
                      <a:pt x="1" y="7"/>
                      <a:pt x="2" y="5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6" name="Freeform 57"/>
              <p:cNvSpPr>
                <a:spLocks noChangeAspect="1"/>
              </p:cNvSpPr>
              <p:nvPr/>
            </p:nvSpPr>
            <p:spPr bwMode="auto">
              <a:xfrm>
                <a:off x="2591" y="1314"/>
                <a:ext cx="22" cy="104"/>
              </a:xfrm>
              <a:custGeom>
                <a:avLst/>
                <a:gdLst>
                  <a:gd name="T0" fmla="*/ 0 w 11"/>
                  <a:gd name="T1" fmla="*/ 65536 h 52"/>
                  <a:gd name="T2" fmla="*/ 32768 w 11"/>
                  <a:gd name="T3" fmla="*/ 131072 h 52"/>
                  <a:gd name="T4" fmla="*/ 98304 w 11"/>
                  <a:gd name="T5" fmla="*/ 262144 h 52"/>
                  <a:gd name="T6" fmla="*/ 163840 w 11"/>
                  <a:gd name="T7" fmla="*/ 557056 h 52"/>
                  <a:gd name="T8" fmla="*/ 196608 w 11"/>
                  <a:gd name="T9" fmla="*/ 851968 h 52"/>
                  <a:gd name="T10" fmla="*/ 163840 w 11"/>
                  <a:gd name="T11" fmla="*/ 1114112 h 52"/>
                  <a:gd name="T12" fmla="*/ 131072 w 11"/>
                  <a:gd name="T13" fmla="*/ 1376256 h 52"/>
                  <a:gd name="T14" fmla="*/ 65536 w 11"/>
                  <a:gd name="T15" fmla="*/ 1540096 h 52"/>
                  <a:gd name="T16" fmla="*/ 32768 w 11"/>
                  <a:gd name="T17" fmla="*/ 1638400 h 52"/>
                  <a:gd name="T18" fmla="*/ 32768 w 11"/>
                  <a:gd name="T19" fmla="*/ 1671168 h 52"/>
                  <a:gd name="T20" fmla="*/ 65536 w 11"/>
                  <a:gd name="T21" fmla="*/ 1703936 h 52"/>
                  <a:gd name="T22" fmla="*/ 131072 w 11"/>
                  <a:gd name="T23" fmla="*/ 1671168 h 52"/>
                  <a:gd name="T24" fmla="*/ 196608 w 11"/>
                  <a:gd name="T25" fmla="*/ 1540096 h 52"/>
                  <a:gd name="T26" fmla="*/ 294912 w 11"/>
                  <a:gd name="T27" fmla="*/ 1212416 h 52"/>
                  <a:gd name="T28" fmla="*/ 327680 w 11"/>
                  <a:gd name="T29" fmla="*/ 851968 h 52"/>
                  <a:gd name="T30" fmla="*/ 294912 w 11"/>
                  <a:gd name="T31" fmla="*/ 524288 h 52"/>
                  <a:gd name="T32" fmla="*/ 196608 w 11"/>
                  <a:gd name="T33" fmla="*/ 196608 h 52"/>
                  <a:gd name="T34" fmla="*/ 98304 w 11"/>
                  <a:gd name="T35" fmla="*/ 65536 h 52"/>
                  <a:gd name="T36" fmla="*/ 32768 w 11"/>
                  <a:gd name="T37" fmla="*/ 0 h 52"/>
                  <a:gd name="T38" fmla="*/ 32768 w 11"/>
                  <a:gd name="T39" fmla="*/ 32768 h 52"/>
                  <a:gd name="T40" fmla="*/ 0 w 11"/>
                  <a:gd name="T41" fmla="*/ 65536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"/>
                  <a:gd name="T64" fmla="*/ 0 h 52"/>
                  <a:gd name="T65" fmla="*/ 11 w 11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" h="52">
                    <a:moveTo>
                      <a:pt x="0" y="2"/>
                    </a:moveTo>
                    <a:cubicBezTo>
                      <a:pt x="0" y="2"/>
                      <a:pt x="1" y="3"/>
                      <a:pt x="1" y="4"/>
                    </a:cubicBezTo>
                    <a:cubicBezTo>
                      <a:pt x="2" y="6"/>
                      <a:pt x="2" y="7"/>
                      <a:pt x="3" y="8"/>
                    </a:cubicBezTo>
                    <a:cubicBezTo>
                      <a:pt x="4" y="11"/>
                      <a:pt x="4" y="14"/>
                      <a:pt x="5" y="17"/>
                    </a:cubicBezTo>
                    <a:cubicBezTo>
                      <a:pt x="5" y="20"/>
                      <a:pt x="6" y="23"/>
                      <a:pt x="6" y="26"/>
                    </a:cubicBezTo>
                    <a:cubicBezTo>
                      <a:pt x="6" y="29"/>
                      <a:pt x="6" y="31"/>
                      <a:pt x="5" y="34"/>
                    </a:cubicBezTo>
                    <a:cubicBezTo>
                      <a:pt x="5" y="37"/>
                      <a:pt x="4" y="39"/>
                      <a:pt x="4" y="42"/>
                    </a:cubicBezTo>
                    <a:cubicBezTo>
                      <a:pt x="3" y="43"/>
                      <a:pt x="3" y="45"/>
                      <a:pt x="2" y="47"/>
                    </a:cubicBezTo>
                    <a:cubicBezTo>
                      <a:pt x="1" y="49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52"/>
                      <a:pt x="3" y="51"/>
                      <a:pt x="4" y="51"/>
                    </a:cubicBezTo>
                    <a:cubicBezTo>
                      <a:pt x="4" y="50"/>
                      <a:pt x="5" y="49"/>
                      <a:pt x="6" y="47"/>
                    </a:cubicBezTo>
                    <a:cubicBezTo>
                      <a:pt x="7" y="44"/>
                      <a:pt x="9" y="41"/>
                      <a:pt x="9" y="37"/>
                    </a:cubicBezTo>
                    <a:cubicBezTo>
                      <a:pt x="10" y="33"/>
                      <a:pt x="11" y="30"/>
                      <a:pt x="10" y="26"/>
                    </a:cubicBezTo>
                    <a:cubicBezTo>
                      <a:pt x="10" y="22"/>
                      <a:pt x="10" y="19"/>
                      <a:pt x="9" y="16"/>
                    </a:cubicBezTo>
                    <a:cubicBezTo>
                      <a:pt x="9" y="12"/>
                      <a:pt x="7" y="9"/>
                      <a:pt x="6" y="6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7" name="Freeform 58"/>
              <p:cNvSpPr>
                <a:spLocks noChangeAspect="1"/>
              </p:cNvSpPr>
              <p:nvPr/>
            </p:nvSpPr>
            <p:spPr bwMode="auto">
              <a:xfrm>
                <a:off x="2553" y="1324"/>
                <a:ext cx="16" cy="82"/>
              </a:xfrm>
              <a:custGeom>
                <a:avLst/>
                <a:gdLst>
                  <a:gd name="T0" fmla="*/ 0 w 8"/>
                  <a:gd name="T1" fmla="*/ 65536 h 41"/>
                  <a:gd name="T2" fmla="*/ 32768 w 8"/>
                  <a:gd name="T3" fmla="*/ 131072 h 41"/>
                  <a:gd name="T4" fmla="*/ 65536 w 8"/>
                  <a:gd name="T5" fmla="*/ 229376 h 41"/>
                  <a:gd name="T6" fmla="*/ 131072 w 8"/>
                  <a:gd name="T7" fmla="*/ 458752 h 41"/>
                  <a:gd name="T8" fmla="*/ 131072 w 8"/>
                  <a:gd name="T9" fmla="*/ 688128 h 41"/>
                  <a:gd name="T10" fmla="*/ 131072 w 8"/>
                  <a:gd name="T11" fmla="*/ 884736 h 41"/>
                  <a:gd name="T12" fmla="*/ 98304 w 8"/>
                  <a:gd name="T13" fmla="*/ 1081344 h 41"/>
                  <a:gd name="T14" fmla="*/ 32768 w 8"/>
                  <a:gd name="T15" fmla="*/ 1212416 h 41"/>
                  <a:gd name="T16" fmla="*/ 32768 w 8"/>
                  <a:gd name="T17" fmla="*/ 1310720 h 41"/>
                  <a:gd name="T18" fmla="*/ 32768 w 8"/>
                  <a:gd name="T19" fmla="*/ 1343488 h 41"/>
                  <a:gd name="T20" fmla="*/ 32768 w 8"/>
                  <a:gd name="T21" fmla="*/ 1343488 h 41"/>
                  <a:gd name="T22" fmla="*/ 98304 w 8"/>
                  <a:gd name="T23" fmla="*/ 1310720 h 41"/>
                  <a:gd name="T24" fmla="*/ 131072 w 8"/>
                  <a:gd name="T25" fmla="*/ 1245184 h 41"/>
                  <a:gd name="T26" fmla="*/ 229376 w 8"/>
                  <a:gd name="T27" fmla="*/ 983040 h 41"/>
                  <a:gd name="T28" fmla="*/ 262144 w 8"/>
                  <a:gd name="T29" fmla="*/ 688128 h 41"/>
                  <a:gd name="T30" fmla="*/ 229376 w 8"/>
                  <a:gd name="T31" fmla="*/ 425984 h 41"/>
                  <a:gd name="T32" fmla="*/ 163840 w 8"/>
                  <a:gd name="T33" fmla="*/ 163840 h 41"/>
                  <a:gd name="T34" fmla="*/ 65536 w 8"/>
                  <a:gd name="T35" fmla="*/ 65536 h 41"/>
                  <a:gd name="T36" fmla="*/ 32768 w 8"/>
                  <a:gd name="T37" fmla="*/ 0 h 41"/>
                  <a:gd name="T38" fmla="*/ 0 w 8"/>
                  <a:gd name="T39" fmla="*/ 32768 h 41"/>
                  <a:gd name="T40" fmla="*/ 0 w 8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41"/>
                  <a:gd name="T65" fmla="*/ 8 w 8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41">
                    <a:moveTo>
                      <a:pt x="0" y="2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5"/>
                      <a:pt x="2" y="6"/>
                      <a:pt x="2" y="7"/>
                    </a:cubicBezTo>
                    <a:cubicBezTo>
                      <a:pt x="3" y="9"/>
                      <a:pt x="3" y="12"/>
                      <a:pt x="4" y="14"/>
                    </a:cubicBezTo>
                    <a:cubicBezTo>
                      <a:pt x="4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4" y="27"/>
                    </a:cubicBezTo>
                    <a:cubicBezTo>
                      <a:pt x="4" y="29"/>
                      <a:pt x="3" y="31"/>
                      <a:pt x="3" y="33"/>
                    </a:cubicBezTo>
                    <a:cubicBezTo>
                      <a:pt x="2" y="34"/>
                      <a:pt x="2" y="36"/>
                      <a:pt x="1" y="37"/>
                    </a:cubicBezTo>
                    <a:cubicBezTo>
                      <a:pt x="1" y="39"/>
                      <a:pt x="1" y="40"/>
                      <a:pt x="1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1"/>
                      <a:pt x="2" y="41"/>
                      <a:pt x="3" y="40"/>
                    </a:cubicBezTo>
                    <a:cubicBezTo>
                      <a:pt x="3" y="40"/>
                      <a:pt x="4" y="39"/>
                      <a:pt x="4" y="38"/>
                    </a:cubicBezTo>
                    <a:cubicBezTo>
                      <a:pt x="6" y="35"/>
                      <a:pt x="7" y="32"/>
                      <a:pt x="7" y="30"/>
                    </a:cubicBezTo>
                    <a:cubicBezTo>
                      <a:pt x="8" y="27"/>
                      <a:pt x="8" y="24"/>
                      <a:pt x="8" y="21"/>
                    </a:cubicBezTo>
                    <a:cubicBezTo>
                      <a:pt x="8" y="18"/>
                      <a:pt x="8" y="15"/>
                      <a:pt x="7" y="13"/>
                    </a:cubicBezTo>
                    <a:cubicBezTo>
                      <a:pt x="7" y="10"/>
                      <a:pt x="6" y="8"/>
                      <a:pt x="5" y="5"/>
                    </a:cubicBezTo>
                    <a:cubicBezTo>
                      <a:pt x="4" y="4"/>
                      <a:pt x="3" y="2"/>
                      <a:pt x="2" y="2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8" name="Freeform 59"/>
              <p:cNvSpPr>
                <a:spLocks noChangeAspect="1"/>
              </p:cNvSpPr>
              <p:nvPr/>
            </p:nvSpPr>
            <p:spPr bwMode="auto">
              <a:xfrm>
                <a:off x="2515" y="1336"/>
                <a:ext cx="12" cy="62"/>
              </a:xfrm>
              <a:custGeom>
                <a:avLst/>
                <a:gdLst>
                  <a:gd name="T0" fmla="*/ 0 w 6"/>
                  <a:gd name="T1" fmla="*/ 32768 h 31"/>
                  <a:gd name="T2" fmla="*/ 0 w 6"/>
                  <a:gd name="T3" fmla="*/ 65536 h 31"/>
                  <a:gd name="T4" fmla="*/ 32768 w 6"/>
                  <a:gd name="T5" fmla="*/ 131072 h 31"/>
                  <a:gd name="T6" fmla="*/ 98304 w 6"/>
                  <a:gd name="T7" fmla="*/ 327680 h 31"/>
                  <a:gd name="T8" fmla="*/ 98304 w 6"/>
                  <a:gd name="T9" fmla="*/ 491520 h 31"/>
                  <a:gd name="T10" fmla="*/ 98304 w 6"/>
                  <a:gd name="T11" fmla="*/ 655360 h 31"/>
                  <a:gd name="T12" fmla="*/ 65536 w 6"/>
                  <a:gd name="T13" fmla="*/ 819200 h 31"/>
                  <a:gd name="T14" fmla="*/ 32768 w 6"/>
                  <a:gd name="T15" fmla="*/ 917504 h 31"/>
                  <a:gd name="T16" fmla="*/ 0 w 6"/>
                  <a:gd name="T17" fmla="*/ 983040 h 31"/>
                  <a:gd name="T18" fmla="*/ 0 w 6"/>
                  <a:gd name="T19" fmla="*/ 983040 h 31"/>
                  <a:gd name="T20" fmla="*/ 32768 w 6"/>
                  <a:gd name="T21" fmla="*/ 1015808 h 31"/>
                  <a:gd name="T22" fmla="*/ 65536 w 6"/>
                  <a:gd name="T23" fmla="*/ 983040 h 31"/>
                  <a:gd name="T24" fmla="*/ 98304 w 6"/>
                  <a:gd name="T25" fmla="*/ 917504 h 31"/>
                  <a:gd name="T26" fmla="*/ 196608 w 6"/>
                  <a:gd name="T27" fmla="*/ 720896 h 31"/>
                  <a:gd name="T28" fmla="*/ 196608 w 6"/>
                  <a:gd name="T29" fmla="*/ 491520 h 31"/>
                  <a:gd name="T30" fmla="*/ 196608 w 6"/>
                  <a:gd name="T31" fmla="*/ 294912 h 31"/>
                  <a:gd name="T32" fmla="*/ 98304 w 6"/>
                  <a:gd name="T33" fmla="*/ 98304 h 31"/>
                  <a:gd name="T34" fmla="*/ 65536 w 6"/>
                  <a:gd name="T35" fmla="*/ 32768 h 31"/>
                  <a:gd name="T36" fmla="*/ 0 w 6"/>
                  <a:gd name="T37" fmla="*/ 0 h 31"/>
                  <a:gd name="T38" fmla="*/ 0 w 6"/>
                  <a:gd name="T39" fmla="*/ 0 h 31"/>
                  <a:gd name="T40" fmla="*/ 0 w 6"/>
                  <a:gd name="T41" fmla="*/ 32768 h 3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"/>
                  <a:gd name="T64" fmla="*/ 0 h 31"/>
                  <a:gd name="T65" fmla="*/ 6 w 6"/>
                  <a:gd name="T66" fmla="*/ 31 h 3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" h="31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6"/>
                      <a:pt x="2" y="8"/>
                      <a:pt x="3" y="10"/>
                    </a:cubicBezTo>
                    <a:cubicBezTo>
                      <a:pt x="3" y="12"/>
                      <a:pt x="3" y="13"/>
                      <a:pt x="3" y="15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3" y="22"/>
                      <a:pt x="2" y="23"/>
                      <a:pt x="2" y="25"/>
                    </a:cubicBezTo>
                    <a:cubicBezTo>
                      <a:pt x="2" y="25"/>
                      <a:pt x="1" y="26"/>
                      <a:pt x="1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0"/>
                      <a:pt x="2" y="30"/>
                    </a:cubicBezTo>
                    <a:cubicBezTo>
                      <a:pt x="2" y="30"/>
                      <a:pt x="3" y="29"/>
                      <a:pt x="3" y="28"/>
                    </a:cubicBezTo>
                    <a:cubicBezTo>
                      <a:pt x="4" y="26"/>
                      <a:pt x="5" y="24"/>
                      <a:pt x="6" y="22"/>
                    </a:cubicBezTo>
                    <a:cubicBezTo>
                      <a:pt x="6" y="20"/>
                      <a:pt x="6" y="17"/>
                      <a:pt x="6" y="15"/>
                    </a:cubicBezTo>
                    <a:cubicBezTo>
                      <a:pt x="6" y="13"/>
                      <a:pt x="6" y="11"/>
                      <a:pt x="6" y="9"/>
                    </a:cubicBezTo>
                    <a:cubicBezTo>
                      <a:pt x="5" y="7"/>
                      <a:pt x="4" y="5"/>
                      <a:pt x="3" y="3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118" name="Picture 5" descr="8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731" y="3730126"/>
              <a:ext cx="839828" cy="540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Rectangle 37"/>
            <p:cNvSpPr>
              <a:spLocks noChangeArrowheads="1"/>
            </p:cNvSpPr>
            <p:nvPr/>
          </p:nvSpPr>
          <p:spPr bwMode="auto">
            <a:xfrm>
              <a:off x="4354513" y="3816171"/>
              <a:ext cx="672361" cy="15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1000" kern="0" dirty="0">
                  <a:solidFill>
                    <a:srgbClr val="000000"/>
                  </a:solidFill>
                  <a:ea typeface="MS PGothic" pitchFamily="34" charset="-128"/>
                  <a:cs typeface="Arial Unicode MS" pitchFamily="34" charset="-122"/>
                </a:rPr>
                <a:t>A10/A11‘</a:t>
              </a:r>
            </a:p>
          </p:txBody>
        </p:sp>
        <p:sp>
          <p:nvSpPr>
            <p:cNvPr id="3120" name="Line 112"/>
            <p:cNvSpPr>
              <a:spLocks noChangeShapeType="1"/>
            </p:cNvSpPr>
            <p:nvPr/>
          </p:nvSpPr>
          <p:spPr bwMode="auto">
            <a:xfrm>
              <a:off x="3419109" y="3985425"/>
              <a:ext cx="2232332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121" name="Line 7"/>
            <p:cNvSpPr>
              <a:spLocks noChangeShapeType="1"/>
            </p:cNvSpPr>
            <p:nvPr/>
          </p:nvSpPr>
          <p:spPr bwMode="auto">
            <a:xfrm flipV="1">
              <a:off x="3419109" y="4070526"/>
              <a:ext cx="223233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122" name="Rectangle 102"/>
            <p:cNvSpPr>
              <a:spLocks noChangeArrowheads="1"/>
            </p:cNvSpPr>
            <p:nvPr/>
          </p:nvSpPr>
          <p:spPr bwMode="auto">
            <a:xfrm>
              <a:off x="5667474" y="4202089"/>
              <a:ext cx="1172791" cy="36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HSGW</a:t>
              </a:r>
            </a:p>
          </p:txBody>
        </p:sp>
        <p:sp>
          <p:nvSpPr>
            <p:cNvPr id="3123" name="Line 112"/>
            <p:cNvSpPr>
              <a:spLocks noChangeShapeType="1"/>
            </p:cNvSpPr>
            <p:nvPr/>
          </p:nvSpPr>
          <p:spPr bwMode="auto">
            <a:xfrm flipV="1">
              <a:off x="6371548" y="3219522"/>
              <a:ext cx="1672717" cy="85100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124" name="Line 69"/>
            <p:cNvSpPr>
              <a:spLocks noChangeShapeType="1"/>
            </p:cNvSpPr>
            <p:nvPr/>
          </p:nvSpPr>
          <p:spPr bwMode="auto">
            <a:xfrm flipV="1">
              <a:off x="6316008" y="2113214"/>
              <a:ext cx="1728256" cy="170201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125" name="Rectangle 117"/>
            <p:cNvSpPr>
              <a:spLocks noChangeArrowheads="1"/>
            </p:cNvSpPr>
            <p:nvPr/>
          </p:nvSpPr>
          <p:spPr bwMode="auto">
            <a:xfrm rot="19518029">
              <a:off x="7460317" y="2079570"/>
              <a:ext cx="542191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Gxa</a:t>
              </a:r>
            </a:p>
          </p:txBody>
        </p:sp>
        <p:pic>
          <p:nvPicPr>
            <p:cNvPr id="3126" name="Picture 152" descr="图片24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590" y="3049321"/>
              <a:ext cx="615722" cy="424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27" name="Rectangle 102"/>
            <p:cNvSpPr>
              <a:spLocks noChangeArrowheads="1"/>
            </p:cNvSpPr>
            <p:nvPr/>
          </p:nvSpPr>
          <p:spPr bwMode="auto">
            <a:xfrm>
              <a:off x="4011665" y="3474823"/>
              <a:ext cx="1874470" cy="36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3GPP2 AAA</a:t>
              </a:r>
            </a:p>
          </p:txBody>
        </p:sp>
        <p:sp>
          <p:nvSpPr>
            <p:cNvPr id="3128" name="Line 138"/>
            <p:cNvSpPr>
              <a:spLocks noChangeShapeType="1"/>
            </p:cNvSpPr>
            <p:nvPr/>
          </p:nvSpPr>
          <p:spPr bwMode="auto">
            <a:xfrm flipV="1">
              <a:off x="3419109" y="3474823"/>
              <a:ext cx="936139" cy="42550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16" name="Rectangle 37"/>
            <p:cNvSpPr>
              <a:spLocks noChangeArrowheads="1"/>
            </p:cNvSpPr>
            <p:nvPr/>
          </p:nvSpPr>
          <p:spPr bwMode="auto">
            <a:xfrm rot="19648957">
              <a:off x="3495675" y="3451130"/>
              <a:ext cx="463550" cy="15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1000" kern="0" dirty="0">
                  <a:solidFill>
                    <a:srgbClr val="000000"/>
                  </a:solidFill>
                  <a:ea typeface="MS PGothic" pitchFamily="34" charset="-128"/>
                  <a:cs typeface="Arial Unicode MS" pitchFamily="34" charset="-122"/>
                </a:rPr>
                <a:t>A12</a:t>
              </a:r>
            </a:p>
          </p:txBody>
        </p:sp>
        <p:sp>
          <p:nvSpPr>
            <p:cNvPr id="3130" name="Line 33"/>
            <p:cNvSpPr>
              <a:spLocks noChangeShapeType="1"/>
            </p:cNvSpPr>
            <p:nvPr/>
          </p:nvSpPr>
          <p:spPr bwMode="auto">
            <a:xfrm>
              <a:off x="4571280" y="3474823"/>
              <a:ext cx="1080161" cy="42550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Rectangle 124"/>
            <p:cNvSpPr>
              <a:spLocks noChangeArrowheads="1"/>
            </p:cNvSpPr>
            <p:nvPr/>
          </p:nvSpPr>
          <p:spPr bwMode="auto">
            <a:xfrm rot="1099781">
              <a:off x="5051638" y="3411707"/>
              <a:ext cx="385586" cy="24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Pi</a:t>
              </a:r>
            </a:p>
          </p:txBody>
        </p:sp>
        <p:pic>
          <p:nvPicPr>
            <p:cNvPr id="3132" name="Picture 96" descr="SGSN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388" y="1517515"/>
              <a:ext cx="539770" cy="644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33" name="Text Box 40"/>
            <p:cNvSpPr txBox="1">
              <a:spLocks noChangeArrowheads="1"/>
            </p:cNvSpPr>
            <p:nvPr/>
          </p:nvSpPr>
          <p:spPr bwMode="auto">
            <a:xfrm>
              <a:off x="6532039" y="1274291"/>
              <a:ext cx="936139" cy="461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3GPP AAA</a:t>
              </a:r>
              <a:endParaRPr lang="pt-BR" altLang="zh-CN"/>
            </a:p>
          </p:txBody>
        </p:sp>
        <p:sp>
          <p:nvSpPr>
            <p:cNvPr id="3134" name="圆角矩形 325"/>
            <p:cNvSpPr>
              <a:spLocks noChangeArrowheads="1"/>
            </p:cNvSpPr>
            <p:nvPr/>
          </p:nvSpPr>
          <p:spPr bwMode="auto">
            <a:xfrm>
              <a:off x="5379869" y="1177113"/>
              <a:ext cx="2016300" cy="1106305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800" b="1"/>
            </a:p>
          </p:txBody>
        </p:sp>
        <p:sp>
          <p:nvSpPr>
            <p:cNvPr id="3135" name="Line 138"/>
            <p:cNvSpPr>
              <a:spLocks noChangeShapeType="1"/>
            </p:cNvSpPr>
            <p:nvPr/>
          </p:nvSpPr>
          <p:spPr bwMode="auto">
            <a:xfrm flipV="1">
              <a:off x="6243998" y="2198318"/>
              <a:ext cx="792118" cy="170200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136" name="Rectangle 64"/>
            <p:cNvSpPr>
              <a:spLocks noChangeArrowheads="1"/>
            </p:cNvSpPr>
            <p:nvPr/>
          </p:nvSpPr>
          <p:spPr bwMode="auto">
            <a:xfrm rot="17982812">
              <a:off x="6601337" y="2405127"/>
              <a:ext cx="359326" cy="282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055" tIns="31027" rIns="62055" bIns="31027">
              <a:spAutoFit/>
            </a:bodyPr>
            <a:lstStyle/>
            <a:p>
              <a:pPr defTabSz="1001713"/>
              <a:r>
                <a:rPr lang="en-US" altLang="zh-CN" sz="1000">
                  <a:solidFill>
                    <a:srgbClr val="000000"/>
                  </a:solidFill>
                  <a:cs typeface="Arial" pitchFamily="34" charset="0"/>
                </a:rPr>
                <a:t>STa</a:t>
              </a:r>
            </a:p>
          </p:txBody>
        </p:sp>
        <p:sp>
          <p:nvSpPr>
            <p:cNvPr id="3137" name="Rectangle 64"/>
            <p:cNvSpPr>
              <a:spLocks noChangeArrowheads="1"/>
            </p:cNvSpPr>
            <p:nvPr/>
          </p:nvSpPr>
          <p:spPr bwMode="auto">
            <a:xfrm>
              <a:off x="6171987" y="1602615"/>
              <a:ext cx="516131" cy="216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055" tIns="31027" rIns="62055" bIns="31027">
              <a:spAutoFit/>
            </a:bodyPr>
            <a:lstStyle/>
            <a:p>
              <a:pPr defTabSz="1001713"/>
              <a:r>
                <a:rPr lang="en-US" altLang="zh-CN" sz="1000">
                  <a:solidFill>
                    <a:srgbClr val="000000"/>
                  </a:solidFill>
                  <a:cs typeface="Arial" pitchFamily="34" charset="0"/>
                </a:rPr>
                <a:t>SWx</a:t>
              </a:r>
            </a:p>
          </p:txBody>
        </p:sp>
        <p:sp>
          <p:nvSpPr>
            <p:cNvPr id="3138" name="Line 33"/>
            <p:cNvSpPr>
              <a:spLocks noChangeShapeType="1"/>
            </p:cNvSpPr>
            <p:nvPr/>
          </p:nvSpPr>
          <p:spPr bwMode="auto">
            <a:xfrm>
              <a:off x="6027965" y="1857916"/>
              <a:ext cx="79211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Line 138"/>
            <p:cNvSpPr>
              <a:spLocks noChangeShapeType="1"/>
            </p:cNvSpPr>
            <p:nvPr/>
          </p:nvSpPr>
          <p:spPr bwMode="auto">
            <a:xfrm flipV="1">
              <a:off x="4587751" y="2113217"/>
              <a:ext cx="2376354" cy="93610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3140" name="Rectangle 64"/>
            <p:cNvSpPr>
              <a:spLocks noChangeArrowheads="1"/>
            </p:cNvSpPr>
            <p:nvPr/>
          </p:nvSpPr>
          <p:spPr bwMode="auto">
            <a:xfrm rot="20374689">
              <a:off x="6307847" y="2028766"/>
              <a:ext cx="468104" cy="216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055" tIns="31027" rIns="62055" bIns="31027">
              <a:spAutoFit/>
            </a:bodyPr>
            <a:lstStyle/>
            <a:p>
              <a:pPr defTabSz="1001713"/>
              <a:r>
                <a:rPr lang="en-US" altLang="zh-CN" sz="1000">
                  <a:solidFill>
                    <a:srgbClr val="000000"/>
                  </a:solidFill>
                  <a:cs typeface="Arial" pitchFamily="34" charset="0"/>
                </a:rPr>
                <a:t>STa</a:t>
              </a:r>
            </a:p>
          </p:txBody>
        </p:sp>
        <p:grpSp>
          <p:nvGrpSpPr>
            <p:cNvPr id="11" name="Group 139"/>
            <p:cNvGrpSpPr>
              <a:grpSpLocks/>
            </p:cNvGrpSpPr>
            <p:nvPr/>
          </p:nvGrpSpPr>
          <p:grpSpPr bwMode="auto">
            <a:xfrm>
              <a:off x="8979838" y="4293095"/>
              <a:ext cx="1602096" cy="433671"/>
              <a:chOff x="5053" y="870"/>
              <a:chExt cx="844" cy="252"/>
            </a:xfrm>
          </p:grpSpPr>
          <p:sp>
            <p:nvSpPr>
              <p:cNvPr id="3181" name="Line 140"/>
              <p:cNvSpPr>
                <a:spLocks noChangeShapeType="1"/>
              </p:cNvSpPr>
              <p:nvPr/>
            </p:nvSpPr>
            <p:spPr bwMode="auto">
              <a:xfrm>
                <a:off x="5053" y="968"/>
                <a:ext cx="247" cy="0"/>
              </a:xfrm>
              <a:prstGeom prst="line">
                <a:avLst/>
              </a:prstGeom>
              <a:noFill/>
              <a:ln w="19050">
                <a:solidFill>
                  <a:srgbClr val="0099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sp>
            <p:nvSpPr>
              <p:cNvPr id="3182" name="Line 141"/>
              <p:cNvSpPr>
                <a:spLocks noChangeShapeType="1"/>
              </p:cNvSpPr>
              <p:nvPr/>
            </p:nvSpPr>
            <p:spPr bwMode="auto">
              <a:xfrm>
                <a:off x="5053" y="1039"/>
                <a:ext cx="247" cy="0"/>
              </a:xfrm>
              <a:prstGeom prst="line">
                <a:avLst/>
              </a:prstGeom>
              <a:noFill/>
              <a:ln w="19050">
                <a:solidFill>
                  <a:srgbClr val="0099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sp>
            <p:nvSpPr>
              <p:cNvPr id="3183" name="Text Box 142"/>
              <p:cNvSpPr txBox="1">
                <a:spLocks noChangeArrowheads="1"/>
              </p:cNvSpPr>
              <p:nvPr/>
            </p:nvSpPr>
            <p:spPr bwMode="auto">
              <a:xfrm>
                <a:off x="5285" y="978"/>
                <a:ext cx="54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8803" tIns="46177" rIns="88803" bIns="46177">
                <a:spAutoFit/>
              </a:bodyPr>
              <a:lstStyle>
                <a:lvl1pPr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15000"/>
                  </a:spcBef>
                  <a:spcAft>
                    <a:spcPct val="15000"/>
                  </a:spcAft>
                  <a:buClr>
                    <a:schemeClr val="accent1"/>
                  </a:buClr>
                </a:pPr>
                <a:r>
                  <a:rPr lang="en-US" altLang="zh-CN" sz="1000"/>
                  <a:t>User plane</a:t>
                </a:r>
              </a:p>
            </p:txBody>
          </p:sp>
          <p:sp>
            <p:nvSpPr>
              <p:cNvPr id="3184" name="Text Box 143"/>
              <p:cNvSpPr txBox="1">
                <a:spLocks noChangeArrowheads="1"/>
              </p:cNvSpPr>
              <p:nvPr/>
            </p:nvSpPr>
            <p:spPr bwMode="auto">
              <a:xfrm>
                <a:off x="5254" y="870"/>
                <a:ext cx="643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8803" tIns="46177" rIns="88803" bIns="46177">
                <a:spAutoFit/>
              </a:bodyPr>
              <a:lstStyle>
                <a:lvl1pPr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15000"/>
                  </a:spcBef>
                  <a:spcAft>
                    <a:spcPct val="15000"/>
                  </a:spcAft>
                  <a:buClr>
                    <a:schemeClr val="accent1"/>
                  </a:buClr>
                </a:pPr>
                <a:r>
                  <a:rPr lang="en-US" altLang="zh-CN" sz="1000"/>
                  <a:t>Control plane</a:t>
                </a:r>
              </a:p>
            </p:txBody>
          </p:sp>
        </p:grpSp>
        <p:grpSp>
          <p:nvGrpSpPr>
            <p:cNvPr id="12" name="组合 218"/>
            <p:cNvGrpSpPr>
              <a:grpSpLocks/>
            </p:cNvGrpSpPr>
            <p:nvPr/>
          </p:nvGrpSpPr>
          <p:grpSpPr bwMode="auto">
            <a:xfrm>
              <a:off x="8475786" y="1628800"/>
              <a:ext cx="3199395" cy="2664296"/>
              <a:chOff x="8475786" y="1628800"/>
              <a:chExt cx="3199395" cy="2664296"/>
            </a:xfrm>
          </p:grpSpPr>
          <p:sp>
            <p:nvSpPr>
              <p:cNvPr id="3143" name="Rectangle 135"/>
              <p:cNvSpPr>
                <a:spLocks noChangeArrowheads="1"/>
              </p:cNvSpPr>
              <p:nvPr/>
            </p:nvSpPr>
            <p:spPr bwMode="auto">
              <a:xfrm>
                <a:off x="8498232" y="1671710"/>
                <a:ext cx="439876" cy="244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 sz="1000"/>
                  <a:t>S9</a:t>
                </a:r>
              </a:p>
            </p:txBody>
          </p:sp>
          <p:sp>
            <p:nvSpPr>
              <p:cNvPr id="3144" name="Rectangle 126"/>
              <p:cNvSpPr>
                <a:spLocks noChangeArrowheads="1"/>
              </p:cNvSpPr>
              <p:nvPr/>
            </p:nvSpPr>
            <p:spPr bwMode="auto">
              <a:xfrm rot="1201257">
                <a:off x="8928587" y="3200904"/>
                <a:ext cx="515047" cy="244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 sz="1000"/>
                  <a:t>SGi</a:t>
                </a:r>
              </a:p>
            </p:txBody>
          </p:sp>
          <p:grpSp>
            <p:nvGrpSpPr>
              <p:cNvPr id="13" name="Group 165"/>
              <p:cNvGrpSpPr>
                <a:grpSpLocks/>
              </p:cNvGrpSpPr>
              <p:nvPr/>
            </p:nvGrpSpPr>
            <p:grpSpPr bwMode="auto">
              <a:xfrm>
                <a:off x="9590892" y="3040754"/>
                <a:ext cx="2053246" cy="1252342"/>
                <a:chOff x="4740" y="1447"/>
                <a:chExt cx="907" cy="824"/>
              </a:xfrm>
            </p:grpSpPr>
            <p:pic>
              <p:nvPicPr>
                <p:cNvPr id="3158" name="Picture 166" descr="云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40" y="1798"/>
                  <a:ext cx="907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59" name="Picture 167" descr="云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40" y="1447"/>
                  <a:ext cx="862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4" name="Group 168"/>
                <p:cNvGrpSpPr>
                  <a:grpSpLocks/>
                </p:cNvGrpSpPr>
                <p:nvPr/>
              </p:nvGrpSpPr>
              <p:grpSpPr bwMode="auto">
                <a:xfrm>
                  <a:off x="4829" y="1539"/>
                  <a:ext cx="337" cy="347"/>
                  <a:chOff x="1029" y="3664"/>
                  <a:chExt cx="346" cy="353"/>
                </a:xfrm>
              </p:grpSpPr>
              <p:grpSp>
                <p:nvGrpSpPr>
                  <p:cNvPr id="15" name="Group 169"/>
                  <p:cNvGrpSpPr>
                    <a:grpSpLocks/>
                  </p:cNvGrpSpPr>
                  <p:nvPr/>
                </p:nvGrpSpPr>
                <p:grpSpPr bwMode="auto">
                  <a:xfrm>
                    <a:off x="1033" y="3664"/>
                    <a:ext cx="342" cy="246"/>
                    <a:chOff x="1363" y="2512"/>
                    <a:chExt cx="342" cy="246"/>
                  </a:xfrm>
                </p:grpSpPr>
                <p:pic>
                  <p:nvPicPr>
                    <p:cNvPr id="3179" name="Picture 170" descr="Graphite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63" y="2512"/>
                      <a:ext cx="342" cy="24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18" name="Text Box 1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67" y="2553"/>
                      <a:ext cx="102" cy="161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85342" tIns="42669" rIns="85342" bIns="42669">
                      <a:spAutoFit/>
                    </a:bodyPr>
                    <a:lstStyle/>
                    <a:p>
                      <a:pPr defTabSz="78105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zh-CN" sz="1000" kern="0">
                        <a:solidFill>
                          <a:srgbClr val="FFCC66"/>
                        </a:solidFill>
                        <a:ea typeface="华文细黑" pitchFamily="2" charset="-122"/>
                      </a:endParaRPr>
                    </a:p>
                  </p:txBody>
                </p:sp>
              </p:grpSp>
              <p:sp>
                <p:nvSpPr>
                  <p:cNvPr id="216" name="Text Box 1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29" y="3856"/>
                    <a:ext cx="279" cy="16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85342" tIns="42669" rIns="85342" bIns="42669">
                    <a:spAutoFit/>
                  </a:bodyPr>
                  <a:lstStyle/>
                  <a:p>
                    <a:pPr defTabSz="78105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000" kern="0">
                        <a:solidFill>
                          <a:srgbClr val="000000"/>
                        </a:solidFill>
                        <a:ea typeface="华文细黑" pitchFamily="2" charset="-122"/>
                      </a:rPr>
                      <a:t>MMS</a:t>
                    </a:r>
                  </a:p>
                </p:txBody>
              </p:sp>
            </p:grpSp>
            <p:grpSp>
              <p:nvGrpSpPr>
                <p:cNvPr id="16" name="Group 173"/>
                <p:cNvGrpSpPr>
                  <a:grpSpLocks/>
                </p:cNvGrpSpPr>
                <p:nvPr/>
              </p:nvGrpSpPr>
              <p:grpSpPr bwMode="auto">
                <a:xfrm>
                  <a:off x="5239" y="1513"/>
                  <a:ext cx="308" cy="373"/>
                  <a:chOff x="2347" y="2885"/>
                  <a:chExt cx="340" cy="369"/>
                </a:xfrm>
              </p:grpSpPr>
              <p:sp>
                <p:nvSpPr>
                  <p:cNvPr id="213" name="Text Box 1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47" y="3098"/>
                    <a:ext cx="340" cy="156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85342" tIns="42669" rIns="85342" bIns="42669">
                    <a:spAutoFit/>
                  </a:bodyPr>
                  <a:lstStyle/>
                  <a:p>
                    <a:pPr defTabSz="78105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000" kern="0" dirty="0">
                        <a:solidFill>
                          <a:srgbClr val="000000"/>
                        </a:solidFill>
                        <a:ea typeface="华文细黑" pitchFamily="2" charset="-122"/>
                      </a:rPr>
                      <a:t>E-mail</a:t>
                    </a:r>
                  </a:p>
                </p:txBody>
              </p:sp>
              <p:pic>
                <p:nvPicPr>
                  <p:cNvPr id="3176" name="Picture 175" descr="_40Icon Aqua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00" y="2885"/>
                    <a:ext cx="257" cy="2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7" name="Group 176"/>
                <p:cNvGrpSpPr>
                  <a:grpSpLocks/>
                </p:cNvGrpSpPr>
                <p:nvPr/>
              </p:nvGrpSpPr>
              <p:grpSpPr bwMode="auto">
                <a:xfrm>
                  <a:off x="4830" y="1934"/>
                  <a:ext cx="213" cy="170"/>
                  <a:chOff x="4896" y="2746"/>
                  <a:chExt cx="429" cy="288"/>
                </a:xfrm>
              </p:grpSpPr>
              <p:grpSp>
                <p:nvGrpSpPr>
                  <p:cNvPr id="18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4896" y="2746"/>
                    <a:ext cx="393" cy="286"/>
                    <a:chOff x="723" y="1062"/>
                    <a:chExt cx="4315" cy="2196"/>
                  </a:xfrm>
                </p:grpSpPr>
                <p:pic>
                  <p:nvPicPr>
                    <p:cNvPr id="3173" name="Picture 17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23" y="1062"/>
                      <a:ext cx="4315" cy="219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174" name="Picture 17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241" y="1117"/>
                      <a:ext cx="744" cy="5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19" name="Group 180"/>
                  <p:cNvGrpSpPr>
                    <a:grpSpLocks/>
                  </p:cNvGrpSpPr>
                  <p:nvPr/>
                </p:nvGrpSpPr>
                <p:grpSpPr bwMode="auto">
                  <a:xfrm>
                    <a:off x="4992" y="2799"/>
                    <a:ext cx="333" cy="235"/>
                    <a:chOff x="5058" y="1069"/>
                    <a:chExt cx="360" cy="343"/>
                  </a:xfrm>
                </p:grpSpPr>
                <p:pic>
                  <p:nvPicPr>
                    <p:cNvPr id="3171" name="Picture 181" descr="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85" y="1069"/>
                      <a:ext cx="233" cy="3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172" name="Picture 182" descr="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058" y="1211"/>
                      <a:ext cx="197" cy="1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20" name="Group 183"/>
                <p:cNvGrpSpPr>
                  <a:grpSpLocks/>
                </p:cNvGrpSpPr>
                <p:nvPr/>
              </p:nvGrpSpPr>
              <p:grpSpPr bwMode="auto">
                <a:xfrm>
                  <a:off x="5374" y="1934"/>
                  <a:ext cx="182" cy="272"/>
                  <a:chOff x="5077" y="3082"/>
                  <a:chExt cx="360" cy="418"/>
                </a:xfrm>
              </p:grpSpPr>
              <p:pic>
                <p:nvPicPr>
                  <p:cNvPr id="3166" name="Picture 184" descr="pic_youtubelogo_123x63"/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77" y="3287"/>
                    <a:ext cx="360" cy="2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67" name="Picture 185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01" y="3082"/>
                    <a:ext cx="336" cy="1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68" name="Picture 186" descr="MPj04073940000[1]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04" y="3101"/>
                    <a:ext cx="200" cy="115"/>
                  </a:xfrm>
                  <a:prstGeom prst="rect">
                    <a:avLst/>
                  </a:prstGeom>
                  <a:solidFill>
                    <a:srgbClr val="CCC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02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4969" y="1451"/>
                  <a:ext cx="321" cy="15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86431" tIns="43215" rIns="86431" bIns="43215">
                  <a:spAutoFit/>
                </a:bodyPr>
                <a:lstStyle/>
                <a:p>
                  <a:pPr defTabSz="79851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000" kern="0">
                      <a:solidFill>
                        <a:srgbClr val="000000"/>
                      </a:solidFill>
                      <a:ea typeface="华文细黑" pitchFamily="2" charset="-122"/>
                    </a:rPr>
                    <a:t>SP/CP</a:t>
                  </a:r>
                </a:p>
              </p:txBody>
            </p:sp>
            <p:sp>
              <p:nvSpPr>
                <p:cNvPr id="203" name="Text Box 188"/>
                <p:cNvSpPr txBox="1">
                  <a:spLocks noChangeArrowheads="1"/>
                </p:cNvSpPr>
                <p:nvPr/>
              </p:nvSpPr>
              <p:spPr bwMode="auto">
                <a:xfrm>
                  <a:off x="4928" y="2094"/>
                  <a:ext cx="345" cy="15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86431" tIns="43215" rIns="86431" bIns="43215">
                  <a:spAutoFit/>
                </a:bodyPr>
                <a:lstStyle/>
                <a:p>
                  <a:pPr defTabSz="79851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000" kern="0">
                      <a:solidFill>
                        <a:srgbClr val="000000"/>
                      </a:solidFill>
                      <a:ea typeface="华文细黑" pitchFamily="2" charset="-122"/>
                    </a:rPr>
                    <a:t>internet</a:t>
                  </a:r>
                </a:p>
              </p:txBody>
            </p:sp>
          </p:grpSp>
          <p:sp>
            <p:nvSpPr>
              <p:cNvPr id="3146" name="Line 114"/>
              <p:cNvSpPr>
                <a:spLocks noChangeShapeType="1"/>
              </p:cNvSpPr>
              <p:nvPr/>
            </p:nvSpPr>
            <p:spPr bwMode="auto">
              <a:xfrm>
                <a:off x="8475786" y="3068961"/>
                <a:ext cx="1224136" cy="576064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grpSp>
            <p:nvGrpSpPr>
              <p:cNvPr id="21" name="组合 243"/>
              <p:cNvGrpSpPr>
                <a:grpSpLocks/>
              </p:cNvGrpSpPr>
              <p:nvPr/>
            </p:nvGrpSpPr>
            <p:grpSpPr bwMode="auto">
              <a:xfrm>
                <a:off x="8907834" y="1628800"/>
                <a:ext cx="2767347" cy="1296144"/>
                <a:chOff x="8835826" y="980728"/>
                <a:chExt cx="2767347" cy="1296144"/>
              </a:xfrm>
            </p:grpSpPr>
            <p:graphicFrame>
              <p:nvGraphicFramePr>
                <p:cNvPr id="3074" name="Object 477"/>
                <p:cNvGraphicFramePr>
                  <a:graphicFrameLocks noChangeAspect="1"/>
                </p:cNvGraphicFramePr>
                <p:nvPr/>
              </p:nvGraphicFramePr>
              <p:xfrm>
                <a:off x="8835826" y="980728"/>
                <a:ext cx="2664296" cy="1296144"/>
              </p:xfrm>
              <a:graphic>
                <a:graphicData uri="http://schemas.openxmlformats.org/presentationml/2006/ole">
                  <p:oleObj spid="_x0000_s70658" name="CorelDRAW" r:id="rId20" imgW="7263384" imgH="4428744" progId="CorelDraw.Graphic.9">
                    <p:embed/>
                  </p:oleObj>
                </a:graphicData>
              </a:graphic>
            </p:graphicFrame>
            <p:pic>
              <p:nvPicPr>
                <p:cNvPr id="3152" name="Picture 601" descr="图片452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39882" y="980728"/>
                  <a:ext cx="576064" cy="502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53" name="Rectangle 101"/>
                <p:cNvSpPr>
                  <a:spLocks noChangeArrowheads="1"/>
                </p:cNvSpPr>
                <p:nvPr/>
              </p:nvSpPr>
              <p:spPr bwMode="auto">
                <a:xfrm>
                  <a:off x="9843938" y="1196752"/>
                  <a:ext cx="688357" cy="3680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218" tIns="45105" rIns="90218" bIns="45105">
                  <a:spAutoFit/>
                </a:bodyPr>
                <a:lstStyle/>
                <a:p>
                  <a:r>
                    <a:rPr lang="en-US" altLang="zh-CN"/>
                    <a:t>CG</a:t>
                  </a:r>
                </a:p>
              </p:txBody>
            </p:sp>
            <p:pic>
              <p:nvPicPr>
                <p:cNvPr id="3154" name="Picture 691" descr="图片440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64018" y="1196752"/>
                  <a:ext cx="590550" cy="5416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55" name="Rectangle 101"/>
                <p:cNvSpPr>
                  <a:spLocks noChangeArrowheads="1"/>
                </p:cNvSpPr>
                <p:nvPr/>
              </p:nvSpPr>
              <p:spPr bwMode="auto">
                <a:xfrm>
                  <a:off x="10564019" y="1772816"/>
                  <a:ext cx="1039154" cy="3680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218" tIns="45105" rIns="90218" bIns="45105">
                  <a:spAutoFit/>
                </a:bodyPr>
                <a:lstStyle/>
                <a:p>
                  <a:r>
                    <a:rPr lang="en-US" altLang="zh-CN"/>
                    <a:t>Billing</a:t>
                  </a:r>
                </a:p>
              </p:txBody>
            </p:sp>
            <p:pic>
              <p:nvPicPr>
                <p:cNvPr id="3156" name="Picture 687" descr="图片436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39883" y="1700808"/>
                  <a:ext cx="576064" cy="496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57" name="Rectangle 101"/>
                <p:cNvSpPr>
                  <a:spLocks noChangeArrowheads="1"/>
                </p:cNvSpPr>
                <p:nvPr/>
              </p:nvSpPr>
              <p:spPr bwMode="auto">
                <a:xfrm>
                  <a:off x="9843939" y="1844824"/>
                  <a:ext cx="888812" cy="3680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218" tIns="45105" rIns="90218" bIns="45105">
                  <a:spAutoFit/>
                </a:bodyPr>
                <a:lstStyle/>
                <a:p>
                  <a:r>
                    <a:rPr lang="en-US" altLang="zh-CN"/>
                    <a:t>OCS</a:t>
                  </a:r>
                </a:p>
              </p:txBody>
            </p:sp>
          </p:grpSp>
          <p:sp>
            <p:nvSpPr>
              <p:cNvPr id="3148" name="Line 69"/>
              <p:cNvSpPr>
                <a:spLocks noChangeShapeType="1"/>
              </p:cNvSpPr>
              <p:nvPr/>
            </p:nvSpPr>
            <p:spPr bwMode="auto">
              <a:xfrm flipV="1">
                <a:off x="8547793" y="2132856"/>
                <a:ext cx="864097" cy="792088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sp>
            <p:nvSpPr>
              <p:cNvPr id="3149" name="Line 69"/>
              <p:cNvSpPr>
                <a:spLocks noChangeShapeType="1"/>
              </p:cNvSpPr>
              <p:nvPr/>
            </p:nvSpPr>
            <p:spPr bwMode="auto">
              <a:xfrm flipV="1">
                <a:off x="8547795" y="2780928"/>
                <a:ext cx="864095" cy="216024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87828" tIns="43914" rIns="87828" bIns="43914" anchor="ctr"/>
              <a:lstStyle/>
              <a:p>
                <a:endParaRPr lang="zh-CN" altLang="en-US"/>
              </a:p>
            </p:txBody>
          </p:sp>
          <p:sp>
            <p:nvSpPr>
              <p:cNvPr id="3150" name="Rectangle 117"/>
              <p:cNvSpPr>
                <a:spLocks noChangeArrowheads="1"/>
              </p:cNvSpPr>
              <p:nvPr/>
            </p:nvSpPr>
            <p:spPr bwMode="auto">
              <a:xfrm rot="19142733">
                <a:off x="8603720" y="2362300"/>
                <a:ext cx="458668" cy="244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 sz="1000"/>
                  <a:t>Ga</a:t>
                </a:r>
              </a:p>
            </p:txBody>
          </p:sp>
          <p:sp>
            <p:nvSpPr>
              <p:cNvPr id="3151" name="Rectangle 117"/>
              <p:cNvSpPr>
                <a:spLocks noChangeArrowheads="1"/>
              </p:cNvSpPr>
              <p:nvPr/>
            </p:nvSpPr>
            <p:spPr bwMode="auto">
              <a:xfrm rot="20703455">
                <a:off x="8760296" y="2711556"/>
                <a:ext cx="450315" cy="244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 sz="1000"/>
                  <a:t>Gy</a:t>
                </a:r>
              </a:p>
            </p:txBody>
          </p:sp>
        </p:grpSp>
      </p:grpSp>
      <p:sp>
        <p:nvSpPr>
          <p:cNvPr id="3077" name="Rectangle 3"/>
          <p:cNvSpPr txBox="1">
            <a:spLocks noChangeArrowheads="1"/>
          </p:cNvSpPr>
          <p:nvPr/>
        </p:nvSpPr>
        <p:spPr bwMode="auto">
          <a:xfrm>
            <a:off x="139142" y="297915"/>
            <a:ext cx="7415678" cy="69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eaLnBrk="0" hangingPunct="0">
              <a:defRPr sz="28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2pPr>
            <a:lvl3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3pPr>
            <a:lvl4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4pPr>
            <a:lvl5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</a:rPr>
              <a:t>演进</a:t>
            </a:r>
            <a:r>
              <a:rPr lang="zh-CN" altLang="en-US" sz="2400" dirty="0">
                <a:solidFill>
                  <a:schemeClr val="bg1"/>
                </a:solidFill>
              </a:rPr>
              <a:t>步骤</a:t>
            </a:r>
            <a:r>
              <a:rPr lang="en-US" altLang="zh-CN" sz="2400" dirty="0">
                <a:solidFill>
                  <a:schemeClr val="bg1"/>
                </a:solidFill>
              </a:rPr>
              <a:t>2 </a:t>
            </a:r>
            <a:r>
              <a:rPr lang="en-US" altLang="zh-CN" sz="2400" dirty="0" smtClean="0">
                <a:solidFill>
                  <a:schemeClr val="bg1"/>
                </a:solidFill>
              </a:rPr>
              <a:t>---</a:t>
            </a:r>
            <a:r>
              <a:rPr lang="zh-CN" altLang="en-US" sz="2400" dirty="0" smtClean="0">
                <a:solidFill>
                  <a:schemeClr val="bg1"/>
                </a:solidFill>
              </a:rPr>
              <a:t>长期共存，逐渐迁移（电信）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1502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9" name="直接连接符 768"/>
          <p:cNvCxnSpPr/>
          <p:nvPr/>
        </p:nvCxnSpPr>
        <p:spPr bwMode="auto">
          <a:xfrm>
            <a:off x="-15843" y="4941890"/>
            <a:ext cx="9144000" cy="26987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1" name="Rectangle 4"/>
          <p:cNvSpPr>
            <a:spLocks noChangeArrowheads="1"/>
          </p:cNvSpPr>
          <p:nvPr/>
        </p:nvSpPr>
        <p:spPr bwMode="auto">
          <a:xfrm>
            <a:off x="259586" y="5108575"/>
            <a:ext cx="8490770" cy="9848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79200" tIns="39600" rIns="79200" bIns="39600">
            <a:spAutoFit/>
          </a:bodyPr>
          <a:lstStyle/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1400" kern="0" dirty="0" err="1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eAN</a:t>
            </a:r>
            <a:r>
              <a:rPr lang="zh-CN" altLang="en-US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和</a:t>
            </a:r>
            <a:r>
              <a:rPr lang="en-US" altLang="zh-CN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MME</a:t>
            </a:r>
            <a:r>
              <a:rPr lang="zh-CN" altLang="en-US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支持</a:t>
            </a:r>
            <a:r>
              <a:rPr lang="en-US" altLang="zh-CN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S101</a:t>
            </a:r>
            <a:r>
              <a:rPr lang="zh-CN" altLang="en-US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接口、</a:t>
            </a:r>
            <a:r>
              <a:rPr lang="en-US" altLang="zh-CN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HSGW</a:t>
            </a:r>
            <a:r>
              <a:rPr lang="zh-CN" altLang="en-US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和</a:t>
            </a:r>
            <a:r>
              <a:rPr lang="en-US" altLang="zh-CN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S-GW</a:t>
            </a:r>
            <a:r>
              <a:rPr lang="zh-CN" altLang="en-US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支持</a:t>
            </a:r>
            <a:r>
              <a:rPr lang="en-US" altLang="zh-CN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S103</a:t>
            </a:r>
            <a:r>
              <a:rPr lang="zh-CN" altLang="en-US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接口，实现</a:t>
            </a:r>
            <a:r>
              <a:rPr lang="en-US" altLang="zh-CN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LTE</a:t>
            </a:r>
            <a:r>
              <a:rPr lang="zh-CN" altLang="en-US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和</a:t>
            </a:r>
            <a:r>
              <a:rPr lang="en-US" altLang="zh-CN" sz="1400" kern="0" dirty="0" err="1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eHRPD</a:t>
            </a:r>
            <a:r>
              <a:rPr lang="zh-CN" altLang="en-US" sz="1400" kern="0" dirty="0">
                <a:solidFill>
                  <a:srgbClr val="1C1C1C"/>
                </a:solidFill>
                <a:latin typeface="+mn-ea"/>
                <a:ea typeface="+mn-ea"/>
                <a:cs typeface="Times New Roman" pitchFamily="18" charset="0"/>
              </a:rPr>
              <a:t>之间优化切换</a:t>
            </a:r>
            <a:r>
              <a:rPr lang="en-US" altLang="zh-CN" sz="1400" kern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保证用户体验连续性</a:t>
            </a:r>
          </a:p>
          <a:p>
            <a:pPr marL="300038" indent="-300038" defTabSz="801688" eaLnBrk="0" hangingPunct="0">
              <a:lnSpc>
                <a:spcPct val="140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根据</a:t>
            </a:r>
            <a:r>
              <a:rPr lang="zh-CN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业务发展的需要，后续考虑层次化网关部署</a:t>
            </a:r>
            <a:endParaRPr lang="en-US" altLang="zh-CN" sz="14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6783350" y="4365627"/>
            <a:ext cx="1229872" cy="447744"/>
            <a:chOff x="5053" y="870"/>
            <a:chExt cx="844" cy="242"/>
          </a:xfrm>
        </p:grpSpPr>
        <p:sp>
          <p:nvSpPr>
            <p:cNvPr id="4282" name="Line 140"/>
            <p:cNvSpPr>
              <a:spLocks noChangeShapeType="1"/>
            </p:cNvSpPr>
            <p:nvPr/>
          </p:nvSpPr>
          <p:spPr bwMode="auto">
            <a:xfrm>
              <a:off x="5053" y="968"/>
              <a:ext cx="247" cy="0"/>
            </a:xfrm>
            <a:prstGeom prst="line">
              <a:avLst/>
            </a:prstGeom>
            <a:noFill/>
            <a:ln w="19050">
              <a:solidFill>
                <a:srgbClr val="0099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283" name="Line 141"/>
            <p:cNvSpPr>
              <a:spLocks noChangeShapeType="1"/>
            </p:cNvSpPr>
            <p:nvPr/>
          </p:nvSpPr>
          <p:spPr bwMode="auto">
            <a:xfrm>
              <a:off x="5053" y="1039"/>
              <a:ext cx="247" cy="0"/>
            </a:xfrm>
            <a:prstGeom prst="line">
              <a:avLst/>
            </a:prstGeom>
            <a:noFill/>
            <a:ln w="19050">
              <a:solidFill>
                <a:srgbClr val="00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284" name="Text Box 142"/>
            <p:cNvSpPr txBox="1">
              <a:spLocks noChangeArrowheads="1"/>
            </p:cNvSpPr>
            <p:nvPr/>
          </p:nvSpPr>
          <p:spPr bwMode="auto">
            <a:xfrm>
              <a:off x="5285" y="978"/>
              <a:ext cx="54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8803" tIns="46177" rIns="88803" bIns="46177">
              <a:spAutoFit/>
            </a:bodyPr>
            <a:lstStyle>
              <a:lvl1pPr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15000"/>
                </a:spcBef>
                <a:spcAft>
                  <a:spcPct val="15000"/>
                </a:spcAft>
                <a:buClr>
                  <a:schemeClr val="accent1"/>
                </a:buClr>
              </a:pPr>
              <a:r>
                <a:rPr lang="en-US" altLang="zh-CN" sz="1000"/>
                <a:t>User plane</a:t>
              </a:r>
            </a:p>
          </p:txBody>
        </p:sp>
        <p:sp>
          <p:nvSpPr>
            <p:cNvPr id="4285" name="Text Box 143"/>
            <p:cNvSpPr txBox="1">
              <a:spLocks noChangeArrowheads="1"/>
            </p:cNvSpPr>
            <p:nvPr/>
          </p:nvSpPr>
          <p:spPr bwMode="auto">
            <a:xfrm>
              <a:off x="5254" y="870"/>
              <a:ext cx="64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8803" tIns="46177" rIns="88803" bIns="46177">
              <a:spAutoFit/>
            </a:bodyPr>
            <a:lstStyle>
              <a:lvl1pPr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7620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15000"/>
                </a:spcBef>
                <a:spcAft>
                  <a:spcPct val="15000"/>
                </a:spcAft>
                <a:buClr>
                  <a:schemeClr val="accent1"/>
                </a:buClr>
              </a:pPr>
              <a:r>
                <a:rPr lang="en-US" altLang="zh-CN" sz="1000"/>
                <a:t>Control plane</a:t>
              </a:r>
            </a:p>
          </p:txBody>
        </p:sp>
      </p:grpSp>
      <p:grpSp>
        <p:nvGrpSpPr>
          <p:cNvPr id="3" name="组合 439"/>
          <p:cNvGrpSpPr>
            <a:grpSpLocks/>
          </p:cNvGrpSpPr>
          <p:nvPr/>
        </p:nvGrpSpPr>
        <p:grpSpPr bwMode="auto">
          <a:xfrm>
            <a:off x="-13165" y="1055651"/>
            <a:ext cx="8976210" cy="3701690"/>
            <a:chOff x="-16688" y="1055194"/>
            <a:chExt cx="11691811" cy="3701871"/>
          </a:xfrm>
        </p:grpSpPr>
        <p:sp>
          <p:nvSpPr>
            <p:cNvPr id="4104" name="AutoShape 3"/>
            <p:cNvSpPr>
              <a:spLocks noChangeArrowheads="1"/>
            </p:cNvSpPr>
            <p:nvPr/>
          </p:nvSpPr>
          <p:spPr bwMode="gray">
            <a:xfrm>
              <a:off x="3759838" y="1131290"/>
              <a:ext cx="5127768" cy="3553564"/>
            </a:xfrm>
            <a:prstGeom prst="roundRect">
              <a:avLst>
                <a:gd name="adj" fmla="val 9681"/>
              </a:avLst>
            </a:prstGeom>
            <a:solidFill>
              <a:srgbClr val="99CC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45711" rIns="0" bIns="45711" anchor="ctr"/>
            <a:lstStyle/>
            <a:p>
              <a:endParaRPr lang="zh-CN" altLang="en-US"/>
            </a:p>
          </p:txBody>
        </p:sp>
        <p:sp>
          <p:nvSpPr>
            <p:cNvPr id="4105" name="Line 7"/>
            <p:cNvSpPr>
              <a:spLocks noChangeShapeType="1"/>
            </p:cNvSpPr>
            <p:nvPr/>
          </p:nvSpPr>
          <p:spPr bwMode="auto">
            <a:xfrm>
              <a:off x="2056385" y="3120680"/>
              <a:ext cx="5771329" cy="202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06" name="Line 33"/>
            <p:cNvSpPr>
              <a:spLocks noChangeShapeType="1"/>
            </p:cNvSpPr>
            <p:nvPr/>
          </p:nvSpPr>
          <p:spPr bwMode="auto">
            <a:xfrm>
              <a:off x="4632996" y="1805365"/>
              <a:ext cx="1498657" cy="124257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" name="Oval 62"/>
            <p:cNvSpPr>
              <a:spLocks noChangeArrowheads="1"/>
            </p:cNvSpPr>
            <p:nvPr/>
          </p:nvSpPr>
          <p:spPr bwMode="auto">
            <a:xfrm>
              <a:off x="698922" y="2885708"/>
              <a:ext cx="827043" cy="261951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>
              <a:prstShdw prst="shdw17" dist="17961" dir="2700000">
                <a:schemeClr val="folHlink">
                  <a:gamma/>
                  <a:shade val="60000"/>
                  <a:invGamma/>
                </a:schemeClr>
              </a:prstShdw>
            </a:effectLst>
          </p:spPr>
          <p:txBody>
            <a:bodyPr wrap="none" lIns="85996" tIns="42997" rIns="85996" bIns="42997" anchor="ctr"/>
            <a:lstStyle/>
            <a:p>
              <a:pPr defTabSz="874713">
                <a:defRPr/>
              </a:pPr>
              <a:r>
                <a:rPr lang="en-US" altLang="zh-CN" sz="1100" b="1">
                  <a:solidFill>
                    <a:srgbClr val="006699"/>
                  </a:solidFill>
                </a:rPr>
                <a:t>LTE</a:t>
              </a:r>
            </a:p>
          </p:txBody>
        </p:sp>
        <p:sp>
          <p:nvSpPr>
            <p:cNvPr id="234" name="Oval 63"/>
            <p:cNvSpPr>
              <a:spLocks noChangeArrowheads="1"/>
            </p:cNvSpPr>
            <p:nvPr/>
          </p:nvSpPr>
          <p:spPr bwMode="auto">
            <a:xfrm>
              <a:off x="698922" y="3893821"/>
              <a:ext cx="827043" cy="261950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>
              <a:prstShdw prst="shdw17" dist="17961" dir="2700000">
                <a:schemeClr val="folHlink">
                  <a:gamma/>
                  <a:shade val="60000"/>
                  <a:invGamma/>
                </a:schemeClr>
              </a:prstShdw>
            </a:effectLst>
          </p:spPr>
          <p:txBody>
            <a:bodyPr wrap="none" lIns="85996" tIns="42997" rIns="85996" bIns="42997" anchor="ctr"/>
            <a:lstStyle/>
            <a:p>
              <a:pPr defTabSz="874713">
                <a:defRPr/>
              </a:pPr>
              <a:r>
                <a:rPr lang="en-US" altLang="zh-CN" sz="1100" b="1" dirty="0" err="1">
                  <a:solidFill>
                    <a:srgbClr val="006699"/>
                  </a:solidFill>
                </a:rPr>
                <a:t>eHRPD</a:t>
              </a:r>
              <a:endParaRPr lang="en-US" altLang="zh-CN" sz="1100" b="1" dirty="0">
                <a:solidFill>
                  <a:srgbClr val="006699"/>
                </a:solidFill>
              </a:endParaRPr>
            </a:p>
          </p:txBody>
        </p:sp>
        <p:sp>
          <p:nvSpPr>
            <p:cNvPr id="4109" name="Line 64"/>
            <p:cNvSpPr>
              <a:spLocks noChangeShapeType="1"/>
            </p:cNvSpPr>
            <p:nvPr/>
          </p:nvSpPr>
          <p:spPr bwMode="auto">
            <a:xfrm flipV="1">
              <a:off x="1970657" y="1918510"/>
              <a:ext cx="2424205" cy="11940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10" name="Line 67"/>
            <p:cNvSpPr>
              <a:spLocks noChangeShapeType="1"/>
            </p:cNvSpPr>
            <p:nvPr/>
          </p:nvSpPr>
          <p:spPr bwMode="auto">
            <a:xfrm>
              <a:off x="4632996" y="1843751"/>
              <a:ext cx="1014127" cy="2071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11" name="Line 69"/>
            <p:cNvSpPr>
              <a:spLocks noChangeShapeType="1"/>
            </p:cNvSpPr>
            <p:nvPr/>
          </p:nvSpPr>
          <p:spPr bwMode="auto">
            <a:xfrm flipH="1" flipV="1">
              <a:off x="8167497" y="2047753"/>
              <a:ext cx="1" cy="91646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12" name="Rectangle 99"/>
            <p:cNvSpPr>
              <a:spLocks noChangeArrowheads="1"/>
            </p:cNvSpPr>
            <p:nvPr/>
          </p:nvSpPr>
          <p:spPr bwMode="auto">
            <a:xfrm>
              <a:off x="4123388" y="1987206"/>
              <a:ext cx="938875" cy="36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MME</a:t>
              </a:r>
            </a:p>
          </p:txBody>
        </p:sp>
        <p:sp>
          <p:nvSpPr>
            <p:cNvPr id="4113" name="Rectangle 100"/>
            <p:cNvSpPr>
              <a:spLocks noChangeArrowheads="1"/>
            </p:cNvSpPr>
            <p:nvPr/>
          </p:nvSpPr>
          <p:spPr bwMode="auto">
            <a:xfrm>
              <a:off x="5575112" y="1237964"/>
              <a:ext cx="855357" cy="36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HSS</a:t>
              </a:r>
            </a:p>
          </p:txBody>
        </p:sp>
        <p:sp>
          <p:nvSpPr>
            <p:cNvPr id="4114" name="Rectangle 101"/>
            <p:cNvSpPr>
              <a:spLocks noChangeArrowheads="1"/>
            </p:cNvSpPr>
            <p:nvPr/>
          </p:nvSpPr>
          <p:spPr bwMode="auto">
            <a:xfrm>
              <a:off x="7879456" y="1131290"/>
              <a:ext cx="1055801" cy="36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PCRF</a:t>
              </a:r>
            </a:p>
          </p:txBody>
        </p:sp>
        <p:sp>
          <p:nvSpPr>
            <p:cNvPr id="4115" name="Rectangle 102"/>
            <p:cNvSpPr>
              <a:spLocks noChangeArrowheads="1"/>
            </p:cNvSpPr>
            <p:nvPr/>
          </p:nvSpPr>
          <p:spPr bwMode="auto">
            <a:xfrm>
              <a:off x="5748553" y="3239160"/>
              <a:ext cx="1055801" cy="36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S-GW</a:t>
              </a:r>
            </a:p>
          </p:txBody>
        </p:sp>
        <p:sp>
          <p:nvSpPr>
            <p:cNvPr id="4116" name="Rectangle 103"/>
            <p:cNvSpPr>
              <a:spLocks noChangeArrowheads="1"/>
            </p:cNvSpPr>
            <p:nvPr/>
          </p:nvSpPr>
          <p:spPr bwMode="auto">
            <a:xfrm>
              <a:off x="7951466" y="3422453"/>
              <a:ext cx="1055801" cy="36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P-GW</a:t>
              </a:r>
            </a:p>
          </p:txBody>
        </p:sp>
        <p:sp>
          <p:nvSpPr>
            <p:cNvPr id="4117" name="Rectangle 108"/>
            <p:cNvSpPr>
              <a:spLocks noChangeArrowheads="1"/>
            </p:cNvSpPr>
            <p:nvPr/>
          </p:nvSpPr>
          <p:spPr bwMode="auto">
            <a:xfrm>
              <a:off x="1462638" y="3163110"/>
              <a:ext cx="1323061" cy="36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eNodeB</a:t>
              </a:r>
            </a:p>
          </p:txBody>
        </p:sp>
        <p:sp>
          <p:nvSpPr>
            <p:cNvPr id="4118" name="Line 110"/>
            <p:cNvSpPr>
              <a:spLocks noChangeShapeType="1"/>
            </p:cNvSpPr>
            <p:nvPr/>
          </p:nvSpPr>
          <p:spPr bwMode="auto">
            <a:xfrm>
              <a:off x="1961132" y="4039261"/>
              <a:ext cx="861103" cy="2471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19" name="Rectangle 111"/>
            <p:cNvSpPr>
              <a:spLocks noChangeArrowheads="1"/>
            </p:cNvSpPr>
            <p:nvPr/>
          </p:nvSpPr>
          <p:spPr bwMode="auto">
            <a:xfrm rot="20102532">
              <a:off x="7130230" y="3459262"/>
              <a:ext cx="531723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>
                  <a:cs typeface="Arial" pitchFamily="34" charset="0"/>
                </a:rPr>
                <a:t>S2a</a:t>
              </a:r>
              <a:endParaRPr lang="zh-CN" altLang="en-US" sz="1000">
                <a:cs typeface="Arial" pitchFamily="34" charset="0"/>
              </a:endParaRPr>
            </a:p>
          </p:txBody>
        </p:sp>
        <p:sp>
          <p:nvSpPr>
            <p:cNvPr id="4120" name="Line 113"/>
            <p:cNvSpPr>
              <a:spLocks noChangeShapeType="1"/>
            </p:cNvSpPr>
            <p:nvPr/>
          </p:nvSpPr>
          <p:spPr bwMode="auto">
            <a:xfrm>
              <a:off x="6576168" y="3027738"/>
              <a:ext cx="1231277" cy="2813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21" name="Line 114"/>
            <p:cNvSpPr>
              <a:spLocks noChangeShapeType="1"/>
            </p:cNvSpPr>
            <p:nvPr/>
          </p:nvSpPr>
          <p:spPr bwMode="auto">
            <a:xfrm flipV="1">
              <a:off x="6439241" y="3422451"/>
              <a:ext cx="1728256" cy="91646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22" name="Rectangle 115"/>
            <p:cNvSpPr>
              <a:spLocks noChangeArrowheads="1"/>
            </p:cNvSpPr>
            <p:nvPr/>
          </p:nvSpPr>
          <p:spPr bwMode="auto">
            <a:xfrm>
              <a:off x="3924944" y="2864083"/>
              <a:ext cx="617329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S1-U</a:t>
              </a:r>
            </a:p>
          </p:txBody>
        </p:sp>
        <p:sp>
          <p:nvSpPr>
            <p:cNvPr id="4123" name="Rectangle 116"/>
            <p:cNvSpPr>
              <a:spLocks noChangeArrowheads="1"/>
            </p:cNvSpPr>
            <p:nvPr/>
          </p:nvSpPr>
          <p:spPr bwMode="auto">
            <a:xfrm>
              <a:off x="4855004" y="1497876"/>
              <a:ext cx="531723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S6a</a:t>
              </a:r>
            </a:p>
          </p:txBody>
        </p:sp>
        <p:sp>
          <p:nvSpPr>
            <p:cNvPr id="4124" name="Rectangle 117"/>
            <p:cNvSpPr>
              <a:spLocks noChangeArrowheads="1"/>
            </p:cNvSpPr>
            <p:nvPr/>
          </p:nvSpPr>
          <p:spPr bwMode="auto">
            <a:xfrm>
              <a:off x="8255063" y="2268048"/>
              <a:ext cx="450291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Gx</a:t>
              </a:r>
            </a:p>
          </p:txBody>
        </p:sp>
        <p:sp>
          <p:nvSpPr>
            <p:cNvPr id="4125" name="Rectangle 118"/>
            <p:cNvSpPr>
              <a:spLocks noChangeArrowheads="1"/>
            </p:cNvSpPr>
            <p:nvPr/>
          </p:nvSpPr>
          <p:spPr bwMode="auto">
            <a:xfrm>
              <a:off x="7375380" y="2780928"/>
              <a:ext cx="688320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S5/S8</a:t>
              </a:r>
            </a:p>
          </p:txBody>
        </p:sp>
        <p:sp>
          <p:nvSpPr>
            <p:cNvPr id="4126" name="Rectangle 121"/>
            <p:cNvSpPr>
              <a:spLocks noChangeArrowheads="1"/>
            </p:cNvSpPr>
            <p:nvPr/>
          </p:nvSpPr>
          <p:spPr bwMode="auto">
            <a:xfrm>
              <a:off x="2931132" y="2518585"/>
              <a:ext cx="886676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S1-MME</a:t>
              </a:r>
            </a:p>
          </p:txBody>
        </p:sp>
        <p:sp>
          <p:nvSpPr>
            <p:cNvPr id="4127" name="Rectangle 122"/>
            <p:cNvSpPr>
              <a:spLocks noChangeArrowheads="1"/>
            </p:cNvSpPr>
            <p:nvPr/>
          </p:nvSpPr>
          <p:spPr bwMode="auto">
            <a:xfrm>
              <a:off x="4479002" y="2360989"/>
              <a:ext cx="531723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S12</a:t>
              </a:r>
            </a:p>
          </p:txBody>
        </p:sp>
        <p:sp>
          <p:nvSpPr>
            <p:cNvPr id="4128" name="Rectangle 125"/>
            <p:cNvSpPr>
              <a:spLocks noChangeArrowheads="1"/>
            </p:cNvSpPr>
            <p:nvPr/>
          </p:nvSpPr>
          <p:spPr bwMode="auto">
            <a:xfrm>
              <a:off x="4912406" y="2274110"/>
              <a:ext cx="531723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S11</a:t>
              </a:r>
            </a:p>
          </p:txBody>
        </p:sp>
        <p:grpSp>
          <p:nvGrpSpPr>
            <p:cNvPr id="4" name="Group 127"/>
            <p:cNvGrpSpPr>
              <a:grpSpLocks/>
            </p:cNvGrpSpPr>
            <p:nvPr/>
          </p:nvGrpSpPr>
          <p:grpSpPr bwMode="auto">
            <a:xfrm rot="-5400000">
              <a:off x="8328017" y="1647690"/>
              <a:ext cx="339436" cy="347676"/>
              <a:chOff x="2907" y="2478"/>
              <a:chExt cx="139" cy="242"/>
            </a:xfrm>
          </p:grpSpPr>
          <p:sp>
            <p:nvSpPr>
              <p:cNvPr id="4279" name="Line 128"/>
              <p:cNvSpPr>
                <a:spLocks noChangeShapeType="1"/>
              </p:cNvSpPr>
              <p:nvPr/>
            </p:nvSpPr>
            <p:spPr bwMode="auto">
              <a:xfrm flipV="1">
                <a:off x="2913" y="2478"/>
                <a:ext cx="1" cy="242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80" name="Line 129"/>
              <p:cNvSpPr>
                <a:spLocks noChangeShapeType="1"/>
              </p:cNvSpPr>
              <p:nvPr/>
            </p:nvSpPr>
            <p:spPr bwMode="auto">
              <a:xfrm flipV="1">
                <a:off x="3045" y="2484"/>
                <a:ext cx="1" cy="234"/>
              </a:xfrm>
              <a:prstGeom prst="line">
                <a:avLst/>
              </a:prstGeom>
              <a:noFill/>
              <a:ln w="19050">
                <a:solidFill>
                  <a:srgbClr val="0099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81" name="Line 130"/>
              <p:cNvSpPr>
                <a:spLocks noChangeShapeType="1"/>
              </p:cNvSpPr>
              <p:nvPr/>
            </p:nvSpPr>
            <p:spPr bwMode="auto">
              <a:xfrm>
                <a:off x="2907" y="2710"/>
                <a:ext cx="135" cy="1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Group 131"/>
            <p:cNvGrpSpPr>
              <a:grpSpLocks/>
            </p:cNvGrpSpPr>
            <p:nvPr/>
          </p:nvGrpSpPr>
          <p:grpSpPr bwMode="auto">
            <a:xfrm rot="5400000">
              <a:off x="3946094" y="1667465"/>
              <a:ext cx="365702" cy="188920"/>
              <a:chOff x="2907" y="2478"/>
              <a:chExt cx="139" cy="242"/>
            </a:xfrm>
          </p:grpSpPr>
          <p:sp>
            <p:nvSpPr>
              <p:cNvPr id="4276" name="Line 132"/>
              <p:cNvSpPr>
                <a:spLocks noChangeShapeType="1"/>
              </p:cNvSpPr>
              <p:nvPr/>
            </p:nvSpPr>
            <p:spPr bwMode="auto">
              <a:xfrm flipV="1">
                <a:off x="2913" y="2478"/>
                <a:ext cx="1" cy="242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77" name="Line 133"/>
              <p:cNvSpPr>
                <a:spLocks noChangeShapeType="1"/>
              </p:cNvSpPr>
              <p:nvPr/>
            </p:nvSpPr>
            <p:spPr bwMode="auto">
              <a:xfrm flipV="1">
                <a:off x="3045" y="2484"/>
                <a:ext cx="1" cy="234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78" name="Line 134"/>
              <p:cNvSpPr>
                <a:spLocks noChangeShapeType="1"/>
              </p:cNvSpPr>
              <p:nvPr/>
            </p:nvSpPr>
            <p:spPr bwMode="auto">
              <a:xfrm>
                <a:off x="2907" y="2710"/>
                <a:ext cx="135" cy="1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rot="10800000" vert="eaVert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131" name="Rectangle 135"/>
            <p:cNvSpPr>
              <a:spLocks noChangeArrowheads="1"/>
            </p:cNvSpPr>
            <p:nvPr/>
          </p:nvSpPr>
          <p:spPr bwMode="auto">
            <a:xfrm>
              <a:off x="8549455" y="1663933"/>
              <a:ext cx="439852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S9</a:t>
              </a:r>
            </a:p>
          </p:txBody>
        </p:sp>
        <p:sp>
          <p:nvSpPr>
            <p:cNvPr id="4132" name="Rectangle 136"/>
            <p:cNvSpPr>
              <a:spLocks noChangeArrowheads="1"/>
            </p:cNvSpPr>
            <p:nvPr/>
          </p:nvSpPr>
          <p:spPr bwMode="auto">
            <a:xfrm>
              <a:off x="3594731" y="1589175"/>
              <a:ext cx="531723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S10</a:t>
              </a:r>
            </a:p>
          </p:txBody>
        </p:sp>
        <p:sp>
          <p:nvSpPr>
            <p:cNvPr id="4133" name="Rectangle 167"/>
            <p:cNvSpPr>
              <a:spLocks noChangeArrowheads="1"/>
            </p:cNvSpPr>
            <p:nvPr/>
          </p:nvSpPr>
          <p:spPr bwMode="gray">
            <a:xfrm>
              <a:off x="-16688" y="1055194"/>
              <a:ext cx="4095344" cy="361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3665" tIns="41832" rIns="83665" bIns="41832" anchor="ctr">
              <a:spAutoFit/>
            </a:bodyPr>
            <a:lstStyle/>
            <a:p>
              <a:pPr defTabSz="838200" eaLnBrk="0" hangingPunct="0"/>
              <a:r>
                <a:rPr lang="en-GB" altLang="zh-CN" b="1" dirty="0"/>
                <a:t>EP</a:t>
              </a:r>
              <a:r>
                <a:rPr lang="en-US" altLang="zh-CN" b="1" dirty="0"/>
                <a:t>C</a:t>
              </a:r>
              <a:r>
                <a:rPr lang="en-GB" altLang="zh-CN" b="1" dirty="0"/>
                <a:t>(Evolved Packet </a:t>
              </a:r>
              <a:r>
                <a:rPr lang="en-US" altLang="zh-CN" b="1" dirty="0"/>
                <a:t>Core</a:t>
              </a:r>
              <a:r>
                <a:rPr lang="en-GB" altLang="zh-CN" b="1" dirty="0"/>
                <a:t>)</a:t>
              </a:r>
              <a:r>
                <a:rPr lang="en-US" altLang="zh-CN" b="1" dirty="0"/>
                <a:t> </a:t>
              </a:r>
            </a:p>
          </p:txBody>
        </p:sp>
        <p:pic>
          <p:nvPicPr>
            <p:cNvPr id="4134" name="Picture 170" descr="图片2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541" y="1451785"/>
              <a:ext cx="650900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5" name="Picture 171" descr="图片2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9308" y="1497876"/>
              <a:ext cx="584222" cy="58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6" name="Picture 172" descr="图片2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3102" y="1497876"/>
              <a:ext cx="585809" cy="587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7" name="Picture 173" descr="图片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6514" y="2744875"/>
              <a:ext cx="730278" cy="596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8" name="Picture 174" descr="图片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5687" y="2827715"/>
              <a:ext cx="731865" cy="596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175"/>
            <p:cNvGrpSpPr>
              <a:grpSpLocks/>
            </p:cNvGrpSpPr>
            <p:nvPr/>
          </p:nvGrpSpPr>
          <p:grpSpPr bwMode="auto">
            <a:xfrm>
              <a:off x="1497564" y="2437766"/>
              <a:ext cx="725515" cy="808182"/>
              <a:chOff x="2228" y="1321"/>
              <a:chExt cx="457" cy="563"/>
            </a:xfrm>
          </p:grpSpPr>
          <p:sp>
            <p:nvSpPr>
              <p:cNvPr id="4255" name="Rectangle 176"/>
              <p:cNvSpPr>
                <a:spLocks noChangeArrowheads="1"/>
              </p:cNvSpPr>
              <p:nvPr/>
            </p:nvSpPr>
            <p:spPr bwMode="auto">
              <a:xfrm>
                <a:off x="2491" y="1746"/>
                <a:ext cx="128" cy="16"/>
              </a:xfrm>
              <a:prstGeom prst="rect">
                <a:avLst/>
              </a:pr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6" name="Freeform 177"/>
              <p:cNvSpPr>
                <a:spLocks/>
              </p:cNvSpPr>
              <p:nvPr/>
            </p:nvSpPr>
            <p:spPr bwMode="auto">
              <a:xfrm>
                <a:off x="2619" y="1690"/>
                <a:ext cx="66" cy="72"/>
              </a:xfrm>
              <a:custGeom>
                <a:avLst/>
                <a:gdLst>
                  <a:gd name="T0" fmla="*/ 0 w 66"/>
                  <a:gd name="T1" fmla="*/ 72 h 72"/>
                  <a:gd name="T2" fmla="*/ 66 w 66"/>
                  <a:gd name="T3" fmla="*/ 16 h 72"/>
                  <a:gd name="T4" fmla="*/ 66 w 66"/>
                  <a:gd name="T5" fmla="*/ 0 h 72"/>
                  <a:gd name="T6" fmla="*/ 0 w 66"/>
                  <a:gd name="T7" fmla="*/ 56 h 72"/>
                  <a:gd name="T8" fmla="*/ 0 w 66"/>
                  <a:gd name="T9" fmla="*/ 7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2"/>
                  <a:gd name="T17" fmla="*/ 66 w 66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2">
                    <a:moveTo>
                      <a:pt x="0" y="72"/>
                    </a:moveTo>
                    <a:lnTo>
                      <a:pt x="66" y="16"/>
                    </a:lnTo>
                    <a:lnTo>
                      <a:pt x="66" y="0"/>
                    </a:lnTo>
                    <a:lnTo>
                      <a:pt x="0" y="56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7" name="Freeform 178"/>
              <p:cNvSpPr>
                <a:spLocks/>
              </p:cNvSpPr>
              <p:nvPr/>
            </p:nvSpPr>
            <p:spPr bwMode="auto">
              <a:xfrm>
                <a:off x="2425" y="1690"/>
                <a:ext cx="66" cy="72"/>
              </a:xfrm>
              <a:custGeom>
                <a:avLst/>
                <a:gdLst>
                  <a:gd name="T0" fmla="*/ 66 w 66"/>
                  <a:gd name="T1" fmla="*/ 72 h 72"/>
                  <a:gd name="T2" fmla="*/ 0 w 66"/>
                  <a:gd name="T3" fmla="*/ 16 h 72"/>
                  <a:gd name="T4" fmla="*/ 0 w 66"/>
                  <a:gd name="T5" fmla="*/ 0 h 72"/>
                  <a:gd name="T6" fmla="*/ 66 w 66"/>
                  <a:gd name="T7" fmla="*/ 56 h 72"/>
                  <a:gd name="T8" fmla="*/ 66 w 66"/>
                  <a:gd name="T9" fmla="*/ 7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2"/>
                  <a:gd name="T17" fmla="*/ 66 w 66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2">
                    <a:moveTo>
                      <a:pt x="66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6" y="56"/>
                    </a:lnTo>
                    <a:lnTo>
                      <a:pt x="66" y="7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8" name="Freeform 179"/>
              <p:cNvSpPr>
                <a:spLocks/>
              </p:cNvSpPr>
              <p:nvPr/>
            </p:nvSpPr>
            <p:spPr bwMode="auto">
              <a:xfrm>
                <a:off x="2425" y="1634"/>
                <a:ext cx="260" cy="112"/>
              </a:xfrm>
              <a:custGeom>
                <a:avLst/>
                <a:gdLst>
                  <a:gd name="T0" fmla="*/ 260 w 260"/>
                  <a:gd name="T1" fmla="*/ 56 h 112"/>
                  <a:gd name="T2" fmla="*/ 228 w 260"/>
                  <a:gd name="T3" fmla="*/ 84 h 112"/>
                  <a:gd name="T4" fmla="*/ 196 w 260"/>
                  <a:gd name="T5" fmla="*/ 112 h 112"/>
                  <a:gd name="T6" fmla="*/ 130 w 260"/>
                  <a:gd name="T7" fmla="*/ 112 h 112"/>
                  <a:gd name="T8" fmla="*/ 66 w 260"/>
                  <a:gd name="T9" fmla="*/ 112 h 112"/>
                  <a:gd name="T10" fmla="*/ 34 w 260"/>
                  <a:gd name="T11" fmla="*/ 84 h 112"/>
                  <a:gd name="T12" fmla="*/ 0 w 260"/>
                  <a:gd name="T13" fmla="*/ 56 h 112"/>
                  <a:gd name="T14" fmla="*/ 34 w 260"/>
                  <a:gd name="T15" fmla="*/ 28 h 112"/>
                  <a:gd name="T16" fmla="*/ 66 w 260"/>
                  <a:gd name="T17" fmla="*/ 0 h 112"/>
                  <a:gd name="T18" fmla="*/ 130 w 260"/>
                  <a:gd name="T19" fmla="*/ 0 h 112"/>
                  <a:gd name="T20" fmla="*/ 196 w 260"/>
                  <a:gd name="T21" fmla="*/ 0 h 112"/>
                  <a:gd name="T22" fmla="*/ 228 w 260"/>
                  <a:gd name="T23" fmla="*/ 28 h 112"/>
                  <a:gd name="T24" fmla="*/ 260 w 260"/>
                  <a:gd name="T25" fmla="*/ 56 h 1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0"/>
                  <a:gd name="T40" fmla="*/ 0 h 112"/>
                  <a:gd name="T41" fmla="*/ 260 w 260"/>
                  <a:gd name="T42" fmla="*/ 112 h 11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0" h="112">
                    <a:moveTo>
                      <a:pt x="260" y="56"/>
                    </a:moveTo>
                    <a:lnTo>
                      <a:pt x="228" y="84"/>
                    </a:lnTo>
                    <a:lnTo>
                      <a:pt x="196" y="112"/>
                    </a:lnTo>
                    <a:lnTo>
                      <a:pt x="130" y="112"/>
                    </a:lnTo>
                    <a:lnTo>
                      <a:pt x="66" y="112"/>
                    </a:lnTo>
                    <a:lnTo>
                      <a:pt x="34" y="84"/>
                    </a:lnTo>
                    <a:lnTo>
                      <a:pt x="0" y="56"/>
                    </a:lnTo>
                    <a:lnTo>
                      <a:pt x="34" y="28"/>
                    </a:lnTo>
                    <a:lnTo>
                      <a:pt x="66" y="0"/>
                    </a:lnTo>
                    <a:lnTo>
                      <a:pt x="130" y="0"/>
                    </a:lnTo>
                    <a:lnTo>
                      <a:pt x="196" y="0"/>
                    </a:lnTo>
                    <a:lnTo>
                      <a:pt x="228" y="28"/>
                    </a:lnTo>
                    <a:lnTo>
                      <a:pt x="260" y="56"/>
                    </a:lnTo>
                    <a:close/>
                  </a:path>
                </a:pathLst>
              </a:custGeom>
              <a:solidFill>
                <a:srgbClr val="FBD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9" name="Rectangle 180"/>
              <p:cNvSpPr>
                <a:spLocks noChangeArrowheads="1"/>
              </p:cNvSpPr>
              <p:nvPr/>
            </p:nvSpPr>
            <p:spPr bwMode="auto">
              <a:xfrm>
                <a:off x="2294" y="1806"/>
                <a:ext cx="129" cy="16"/>
              </a:xfrm>
              <a:prstGeom prst="rect">
                <a:avLst/>
              </a:pr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0" name="Freeform 181"/>
              <p:cNvSpPr>
                <a:spLocks/>
              </p:cNvSpPr>
              <p:nvPr/>
            </p:nvSpPr>
            <p:spPr bwMode="auto">
              <a:xfrm>
                <a:off x="2423" y="1752"/>
                <a:ext cx="66" cy="70"/>
              </a:xfrm>
              <a:custGeom>
                <a:avLst/>
                <a:gdLst>
                  <a:gd name="T0" fmla="*/ 0 w 66"/>
                  <a:gd name="T1" fmla="*/ 70 h 70"/>
                  <a:gd name="T2" fmla="*/ 66 w 66"/>
                  <a:gd name="T3" fmla="*/ 16 h 70"/>
                  <a:gd name="T4" fmla="*/ 66 w 66"/>
                  <a:gd name="T5" fmla="*/ 0 h 70"/>
                  <a:gd name="T6" fmla="*/ 0 w 66"/>
                  <a:gd name="T7" fmla="*/ 54 h 70"/>
                  <a:gd name="T8" fmla="*/ 0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0" y="70"/>
                    </a:moveTo>
                    <a:lnTo>
                      <a:pt x="66" y="16"/>
                    </a:lnTo>
                    <a:lnTo>
                      <a:pt x="66" y="0"/>
                    </a:lnTo>
                    <a:lnTo>
                      <a:pt x="0" y="54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1" name="Freeform 182"/>
              <p:cNvSpPr>
                <a:spLocks/>
              </p:cNvSpPr>
              <p:nvPr/>
            </p:nvSpPr>
            <p:spPr bwMode="auto">
              <a:xfrm>
                <a:off x="2228" y="1752"/>
                <a:ext cx="66" cy="70"/>
              </a:xfrm>
              <a:custGeom>
                <a:avLst/>
                <a:gdLst>
                  <a:gd name="T0" fmla="*/ 66 w 66"/>
                  <a:gd name="T1" fmla="*/ 70 h 70"/>
                  <a:gd name="T2" fmla="*/ 0 w 66"/>
                  <a:gd name="T3" fmla="*/ 16 h 70"/>
                  <a:gd name="T4" fmla="*/ 0 w 66"/>
                  <a:gd name="T5" fmla="*/ 0 h 70"/>
                  <a:gd name="T6" fmla="*/ 66 w 66"/>
                  <a:gd name="T7" fmla="*/ 54 h 70"/>
                  <a:gd name="T8" fmla="*/ 66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66" y="70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6" y="54"/>
                    </a:lnTo>
                    <a:lnTo>
                      <a:pt x="66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2" name="Freeform 183"/>
              <p:cNvSpPr>
                <a:spLocks/>
              </p:cNvSpPr>
              <p:nvPr/>
            </p:nvSpPr>
            <p:spPr bwMode="auto">
              <a:xfrm>
                <a:off x="2228" y="1696"/>
                <a:ext cx="261" cy="110"/>
              </a:xfrm>
              <a:custGeom>
                <a:avLst/>
                <a:gdLst>
                  <a:gd name="T0" fmla="*/ 261 w 261"/>
                  <a:gd name="T1" fmla="*/ 56 h 110"/>
                  <a:gd name="T2" fmla="*/ 227 w 261"/>
                  <a:gd name="T3" fmla="*/ 82 h 110"/>
                  <a:gd name="T4" fmla="*/ 195 w 261"/>
                  <a:gd name="T5" fmla="*/ 110 h 110"/>
                  <a:gd name="T6" fmla="*/ 130 w 261"/>
                  <a:gd name="T7" fmla="*/ 110 h 110"/>
                  <a:gd name="T8" fmla="*/ 66 w 261"/>
                  <a:gd name="T9" fmla="*/ 110 h 110"/>
                  <a:gd name="T10" fmla="*/ 32 w 261"/>
                  <a:gd name="T11" fmla="*/ 82 h 110"/>
                  <a:gd name="T12" fmla="*/ 0 w 261"/>
                  <a:gd name="T13" fmla="*/ 56 h 110"/>
                  <a:gd name="T14" fmla="*/ 32 w 261"/>
                  <a:gd name="T15" fmla="*/ 28 h 110"/>
                  <a:gd name="T16" fmla="*/ 66 w 261"/>
                  <a:gd name="T17" fmla="*/ 0 h 110"/>
                  <a:gd name="T18" fmla="*/ 130 w 261"/>
                  <a:gd name="T19" fmla="*/ 0 h 110"/>
                  <a:gd name="T20" fmla="*/ 195 w 261"/>
                  <a:gd name="T21" fmla="*/ 0 h 110"/>
                  <a:gd name="T22" fmla="*/ 227 w 261"/>
                  <a:gd name="T23" fmla="*/ 28 h 110"/>
                  <a:gd name="T24" fmla="*/ 261 w 261"/>
                  <a:gd name="T25" fmla="*/ 56 h 1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1"/>
                  <a:gd name="T40" fmla="*/ 0 h 110"/>
                  <a:gd name="T41" fmla="*/ 261 w 261"/>
                  <a:gd name="T42" fmla="*/ 110 h 11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1" h="110">
                    <a:moveTo>
                      <a:pt x="261" y="56"/>
                    </a:moveTo>
                    <a:lnTo>
                      <a:pt x="227" y="82"/>
                    </a:lnTo>
                    <a:lnTo>
                      <a:pt x="195" y="110"/>
                    </a:lnTo>
                    <a:lnTo>
                      <a:pt x="130" y="110"/>
                    </a:lnTo>
                    <a:lnTo>
                      <a:pt x="66" y="110"/>
                    </a:lnTo>
                    <a:lnTo>
                      <a:pt x="32" y="82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6" y="0"/>
                    </a:lnTo>
                    <a:lnTo>
                      <a:pt x="130" y="0"/>
                    </a:lnTo>
                    <a:lnTo>
                      <a:pt x="195" y="0"/>
                    </a:lnTo>
                    <a:lnTo>
                      <a:pt x="227" y="28"/>
                    </a:lnTo>
                    <a:lnTo>
                      <a:pt x="261" y="56"/>
                    </a:lnTo>
                    <a:close/>
                  </a:path>
                </a:pathLst>
              </a:custGeom>
              <a:solidFill>
                <a:srgbClr val="FBD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3" name="Rectangle 184"/>
              <p:cNvSpPr>
                <a:spLocks noChangeArrowheads="1"/>
              </p:cNvSpPr>
              <p:nvPr/>
            </p:nvSpPr>
            <p:spPr bwMode="auto">
              <a:xfrm>
                <a:off x="2491" y="1868"/>
                <a:ext cx="128" cy="16"/>
              </a:xfrm>
              <a:prstGeom prst="rect">
                <a:avLst/>
              </a:prstGeom>
              <a:solidFill>
                <a:srgbClr val="F6B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4" name="Freeform 185"/>
              <p:cNvSpPr>
                <a:spLocks/>
              </p:cNvSpPr>
              <p:nvPr/>
            </p:nvSpPr>
            <p:spPr bwMode="auto">
              <a:xfrm>
                <a:off x="2619" y="1814"/>
                <a:ext cx="66" cy="70"/>
              </a:xfrm>
              <a:custGeom>
                <a:avLst/>
                <a:gdLst>
                  <a:gd name="T0" fmla="*/ 0 w 66"/>
                  <a:gd name="T1" fmla="*/ 70 h 70"/>
                  <a:gd name="T2" fmla="*/ 66 w 66"/>
                  <a:gd name="T3" fmla="*/ 16 h 70"/>
                  <a:gd name="T4" fmla="*/ 66 w 66"/>
                  <a:gd name="T5" fmla="*/ 0 h 70"/>
                  <a:gd name="T6" fmla="*/ 0 w 66"/>
                  <a:gd name="T7" fmla="*/ 54 h 70"/>
                  <a:gd name="T8" fmla="*/ 0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0" y="70"/>
                    </a:moveTo>
                    <a:lnTo>
                      <a:pt x="66" y="16"/>
                    </a:lnTo>
                    <a:lnTo>
                      <a:pt x="66" y="0"/>
                    </a:lnTo>
                    <a:lnTo>
                      <a:pt x="0" y="54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5" name="Freeform 186"/>
              <p:cNvSpPr>
                <a:spLocks/>
              </p:cNvSpPr>
              <p:nvPr/>
            </p:nvSpPr>
            <p:spPr bwMode="auto">
              <a:xfrm>
                <a:off x="2425" y="1814"/>
                <a:ext cx="66" cy="70"/>
              </a:xfrm>
              <a:custGeom>
                <a:avLst/>
                <a:gdLst>
                  <a:gd name="T0" fmla="*/ 66 w 66"/>
                  <a:gd name="T1" fmla="*/ 70 h 70"/>
                  <a:gd name="T2" fmla="*/ 0 w 66"/>
                  <a:gd name="T3" fmla="*/ 16 h 70"/>
                  <a:gd name="T4" fmla="*/ 0 w 66"/>
                  <a:gd name="T5" fmla="*/ 0 h 70"/>
                  <a:gd name="T6" fmla="*/ 66 w 66"/>
                  <a:gd name="T7" fmla="*/ 54 h 70"/>
                  <a:gd name="T8" fmla="*/ 66 w 66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70"/>
                  <a:gd name="T17" fmla="*/ 66 w 66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70">
                    <a:moveTo>
                      <a:pt x="66" y="70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6" y="54"/>
                    </a:lnTo>
                    <a:lnTo>
                      <a:pt x="66" y="7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6" name="Freeform 187"/>
              <p:cNvSpPr>
                <a:spLocks/>
              </p:cNvSpPr>
              <p:nvPr/>
            </p:nvSpPr>
            <p:spPr bwMode="auto">
              <a:xfrm>
                <a:off x="2425" y="1758"/>
                <a:ext cx="260" cy="110"/>
              </a:xfrm>
              <a:custGeom>
                <a:avLst/>
                <a:gdLst>
                  <a:gd name="T0" fmla="*/ 260 w 260"/>
                  <a:gd name="T1" fmla="*/ 56 h 110"/>
                  <a:gd name="T2" fmla="*/ 228 w 260"/>
                  <a:gd name="T3" fmla="*/ 82 h 110"/>
                  <a:gd name="T4" fmla="*/ 196 w 260"/>
                  <a:gd name="T5" fmla="*/ 110 h 110"/>
                  <a:gd name="T6" fmla="*/ 130 w 260"/>
                  <a:gd name="T7" fmla="*/ 110 h 110"/>
                  <a:gd name="T8" fmla="*/ 66 w 260"/>
                  <a:gd name="T9" fmla="*/ 110 h 110"/>
                  <a:gd name="T10" fmla="*/ 34 w 260"/>
                  <a:gd name="T11" fmla="*/ 82 h 110"/>
                  <a:gd name="T12" fmla="*/ 0 w 260"/>
                  <a:gd name="T13" fmla="*/ 56 h 110"/>
                  <a:gd name="T14" fmla="*/ 34 w 260"/>
                  <a:gd name="T15" fmla="*/ 28 h 110"/>
                  <a:gd name="T16" fmla="*/ 66 w 260"/>
                  <a:gd name="T17" fmla="*/ 0 h 110"/>
                  <a:gd name="T18" fmla="*/ 130 w 260"/>
                  <a:gd name="T19" fmla="*/ 0 h 110"/>
                  <a:gd name="T20" fmla="*/ 196 w 260"/>
                  <a:gd name="T21" fmla="*/ 0 h 110"/>
                  <a:gd name="T22" fmla="*/ 228 w 260"/>
                  <a:gd name="T23" fmla="*/ 28 h 110"/>
                  <a:gd name="T24" fmla="*/ 260 w 260"/>
                  <a:gd name="T25" fmla="*/ 56 h 1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0"/>
                  <a:gd name="T40" fmla="*/ 0 h 110"/>
                  <a:gd name="T41" fmla="*/ 260 w 260"/>
                  <a:gd name="T42" fmla="*/ 110 h 11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0" h="110">
                    <a:moveTo>
                      <a:pt x="260" y="56"/>
                    </a:moveTo>
                    <a:lnTo>
                      <a:pt x="228" y="82"/>
                    </a:lnTo>
                    <a:lnTo>
                      <a:pt x="196" y="110"/>
                    </a:lnTo>
                    <a:lnTo>
                      <a:pt x="130" y="110"/>
                    </a:lnTo>
                    <a:lnTo>
                      <a:pt x="66" y="110"/>
                    </a:lnTo>
                    <a:lnTo>
                      <a:pt x="34" y="82"/>
                    </a:lnTo>
                    <a:lnTo>
                      <a:pt x="0" y="56"/>
                    </a:lnTo>
                    <a:lnTo>
                      <a:pt x="34" y="28"/>
                    </a:lnTo>
                    <a:lnTo>
                      <a:pt x="66" y="0"/>
                    </a:lnTo>
                    <a:lnTo>
                      <a:pt x="130" y="0"/>
                    </a:lnTo>
                    <a:lnTo>
                      <a:pt x="196" y="0"/>
                    </a:lnTo>
                    <a:lnTo>
                      <a:pt x="228" y="28"/>
                    </a:lnTo>
                    <a:lnTo>
                      <a:pt x="260" y="56"/>
                    </a:lnTo>
                    <a:close/>
                  </a:path>
                </a:pathLst>
              </a:custGeom>
              <a:solidFill>
                <a:srgbClr val="FBD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7" name="Freeform 188"/>
              <p:cNvSpPr>
                <a:spLocks/>
              </p:cNvSpPr>
              <p:nvPr/>
            </p:nvSpPr>
            <p:spPr bwMode="auto">
              <a:xfrm>
                <a:off x="2461" y="1349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16 h 16"/>
                  <a:gd name="T6" fmla="*/ 0 w 16"/>
                  <a:gd name="T7" fmla="*/ 16 h 16"/>
                  <a:gd name="T8" fmla="*/ 4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6"/>
                  <a:gd name="T17" fmla="*/ 16 w 16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6">
                    <a:moveTo>
                      <a:pt x="4" y="0"/>
                    </a:moveTo>
                    <a:lnTo>
                      <a:pt x="12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8" name="Freeform 189"/>
              <p:cNvSpPr>
                <a:spLocks/>
              </p:cNvSpPr>
              <p:nvPr/>
            </p:nvSpPr>
            <p:spPr bwMode="auto">
              <a:xfrm>
                <a:off x="2451" y="1361"/>
                <a:ext cx="36" cy="8"/>
              </a:xfrm>
              <a:custGeom>
                <a:avLst/>
                <a:gdLst>
                  <a:gd name="T0" fmla="*/ 18 w 36"/>
                  <a:gd name="T1" fmla="*/ 0 h 8"/>
                  <a:gd name="T2" fmla="*/ 26 w 36"/>
                  <a:gd name="T3" fmla="*/ 4 h 8"/>
                  <a:gd name="T4" fmla="*/ 36 w 36"/>
                  <a:gd name="T5" fmla="*/ 8 h 8"/>
                  <a:gd name="T6" fmla="*/ 18 w 36"/>
                  <a:gd name="T7" fmla="*/ 8 h 8"/>
                  <a:gd name="T8" fmla="*/ 0 w 36"/>
                  <a:gd name="T9" fmla="*/ 8 h 8"/>
                  <a:gd name="T10" fmla="*/ 8 w 36"/>
                  <a:gd name="T11" fmla="*/ 4 h 8"/>
                  <a:gd name="T12" fmla="*/ 18 w 36"/>
                  <a:gd name="T13" fmla="*/ 0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"/>
                  <a:gd name="T22" fmla="*/ 0 h 8"/>
                  <a:gd name="T23" fmla="*/ 36 w 36"/>
                  <a:gd name="T24" fmla="*/ 8 h 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" h="8">
                    <a:moveTo>
                      <a:pt x="18" y="0"/>
                    </a:moveTo>
                    <a:lnTo>
                      <a:pt x="26" y="4"/>
                    </a:lnTo>
                    <a:lnTo>
                      <a:pt x="36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8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9" name="Freeform 190"/>
              <p:cNvSpPr>
                <a:spLocks noEditPoints="1"/>
              </p:cNvSpPr>
              <p:nvPr/>
            </p:nvSpPr>
            <p:spPr bwMode="auto">
              <a:xfrm>
                <a:off x="2348" y="1369"/>
                <a:ext cx="239" cy="367"/>
              </a:xfrm>
              <a:custGeom>
                <a:avLst/>
                <a:gdLst>
                  <a:gd name="T0" fmla="*/ 235 w 239"/>
                  <a:gd name="T1" fmla="*/ 311 h 367"/>
                  <a:gd name="T2" fmla="*/ 201 w 239"/>
                  <a:gd name="T3" fmla="*/ 285 h 367"/>
                  <a:gd name="T4" fmla="*/ 191 w 239"/>
                  <a:gd name="T5" fmla="*/ 226 h 367"/>
                  <a:gd name="T6" fmla="*/ 167 w 239"/>
                  <a:gd name="T7" fmla="*/ 208 h 367"/>
                  <a:gd name="T8" fmla="*/ 135 w 239"/>
                  <a:gd name="T9" fmla="*/ 32 h 367"/>
                  <a:gd name="T10" fmla="*/ 143 w 239"/>
                  <a:gd name="T11" fmla="*/ 18 h 367"/>
                  <a:gd name="T12" fmla="*/ 135 w 239"/>
                  <a:gd name="T13" fmla="*/ 12 h 367"/>
                  <a:gd name="T14" fmla="*/ 135 w 239"/>
                  <a:gd name="T15" fmla="*/ 0 h 367"/>
                  <a:gd name="T16" fmla="*/ 107 w 239"/>
                  <a:gd name="T17" fmla="*/ 10 h 367"/>
                  <a:gd name="T18" fmla="*/ 105 w 239"/>
                  <a:gd name="T19" fmla="*/ 12 h 367"/>
                  <a:gd name="T20" fmla="*/ 99 w 239"/>
                  <a:gd name="T21" fmla="*/ 26 h 367"/>
                  <a:gd name="T22" fmla="*/ 109 w 239"/>
                  <a:gd name="T23" fmla="*/ 32 h 367"/>
                  <a:gd name="T24" fmla="*/ 50 w 239"/>
                  <a:gd name="T25" fmla="*/ 208 h 367"/>
                  <a:gd name="T26" fmla="*/ 67 w 239"/>
                  <a:gd name="T27" fmla="*/ 226 h 367"/>
                  <a:gd name="T28" fmla="*/ 4 w 239"/>
                  <a:gd name="T29" fmla="*/ 285 h 367"/>
                  <a:gd name="T30" fmla="*/ 28 w 239"/>
                  <a:gd name="T31" fmla="*/ 311 h 367"/>
                  <a:gd name="T32" fmla="*/ 121 w 239"/>
                  <a:gd name="T33" fmla="*/ 367 h 367"/>
                  <a:gd name="T34" fmla="*/ 211 w 239"/>
                  <a:gd name="T35" fmla="*/ 311 h 367"/>
                  <a:gd name="T36" fmla="*/ 121 w 239"/>
                  <a:gd name="T37" fmla="*/ 50 h 367"/>
                  <a:gd name="T38" fmla="*/ 121 w 239"/>
                  <a:gd name="T39" fmla="*/ 208 h 367"/>
                  <a:gd name="T40" fmla="*/ 121 w 239"/>
                  <a:gd name="T41" fmla="*/ 48 h 367"/>
                  <a:gd name="T42" fmla="*/ 121 w 239"/>
                  <a:gd name="T43" fmla="*/ 230 h 367"/>
                  <a:gd name="T44" fmla="*/ 175 w 239"/>
                  <a:gd name="T45" fmla="*/ 285 h 367"/>
                  <a:gd name="T46" fmla="*/ 67 w 239"/>
                  <a:gd name="T47" fmla="*/ 285 h 367"/>
                  <a:gd name="T48" fmla="*/ 121 w 239"/>
                  <a:gd name="T49" fmla="*/ 363 h 367"/>
                  <a:gd name="T50" fmla="*/ 34 w 239"/>
                  <a:gd name="T51" fmla="*/ 361 h 367"/>
                  <a:gd name="T52" fmla="*/ 40 w 239"/>
                  <a:gd name="T53" fmla="*/ 353 h 367"/>
                  <a:gd name="T54" fmla="*/ 46 w 239"/>
                  <a:gd name="T55" fmla="*/ 347 h 367"/>
                  <a:gd name="T56" fmla="*/ 54 w 239"/>
                  <a:gd name="T57" fmla="*/ 339 h 367"/>
                  <a:gd name="T58" fmla="*/ 69 w 239"/>
                  <a:gd name="T59" fmla="*/ 331 h 367"/>
                  <a:gd name="T60" fmla="*/ 85 w 239"/>
                  <a:gd name="T61" fmla="*/ 325 h 367"/>
                  <a:gd name="T62" fmla="*/ 95 w 239"/>
                  <a:gd name="T63" fmla="*/ 325 h 367"/>
                  <a:gd name="T64" fmla="*/ 107 w 239"/>
                  <a:gd name="T65" fmla="*/ 323 h 367"/>
                  <a:gd name="T66" fmla="*/ 121 w 239"/>
                  <a:gd name="T67" fmla="*/ 323 h 367"/>
                  <a:gd name="T68" fmla="*/ 133 w 239"/>
                  <a:gd name="T69" fmla="*/ 323 h 367"/>
                  <a:gd name="T70" fmla="*/ 145 w 239"/>
                  <a:gd name="T71" fmla="*/ 325 h 367"/>
                  <a:gd name="T72" fmla="*/ 155 w 239"/>
                  <a:gd name="T73" fmla="*/ 325 h 367"/>
                  <a:gd name="T74" fmla="*/ 173 w 239"/>
                  <a:gd name="T75" fmla="*/ 331 h 367"/>
                  <a:gd name="T76" fmla="*/ 185 w 239"/>
                  <a:gd name="T77" fmla="*/ 339 h 367"/>
                  <a:gd name="T78" fmla="*/ 195 w 239"/>
                  <a:gd name="T79" fmla="*/ 347 h 367"/>
                  <a:gd name="T80" fmla="*/ 201 w 239"/>
                  <a:gd name="T81" fmla="*/ 357 h 367"/>
                  <a:gd name="T82" fmla="*/ 205 w 239"/>
                  <a:gd name="T83" fmla="*/ 363 h 36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39"/>
                  <a:gd name="T127" fmla="*/ 0 h 367"/>
                  <a:gd name="T128" fmla="*/ 239 w 239"/>
                  <a:gd name="T129" fmla="*/ 367 h 36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39" h="367">
                    <a:moveTo>
                      <a:pt x="211" y="311"/>
                    </a:moveTo>
                    <a:lnTo>
                      <a:pt x="235" y="311"/>
                    </a:lnTo>
                    <a:lnTo>
                      <a:pt x="235" y="285"/>
                    </a:lnTo>
                    <a:lnTo>
                      <a:pt x="201" y="285"/>
                    </a:lnTo>
                    <a:lnTo>
                      <a:pt x="175" y="226"/>
                    </a:lnTo>
                    <a:lnTo>
                      <a:pt x="191" y="226"/>
                    </a:lnTo>
                    <a:lnTo>
                      <a:pt x="191" y="208"/>
                    </a:lnTo>
                    <a:lnTo>
                      <a:pt x="167" y="208"/>
                    </a:lnTo>
                    <a:lnTo>
                      <a:pt x="131" y="32"/>
                    </a:lnTo>
                    <a:lnTo>
                      <a:pt x="135" y="32"/>
                    </a:lnTo>
                    <a:lnTo>
                      <a:pt x="143" y="26"/>
                    </a:lnTo>
                    <a:lnTo>
                      <a:pt x="143" y="18"/>
                    </a:lnTo>
                    <a:lnTo>
                      <a:pt x="135" y="12"/>
                    </a:lnTo>
                    <a:lnTo>
                      <a:pt x="135" y="10"/>
                    </a:lnTo>
                    <a:lnTo>
                      <a:pt x="135" y="0"/>
                    </a:lnTo>
                    <a:lnTo>
                      <a:pt x="107" y="0"/>
                    </a:lnTo>
                    <a:lnTo>
                      <a:pt x="107" y="10"/>
                    </a:lnTo>
                    <a:lnTo>
                      <a:pt x="107" y="12"/>
                    </a:lnTo>
                    <a:lnTo>
                      <a:pt x="105" y="12"/>
                    </a:lnTo>
                    <a:lnTo>
                      <a:pt x="99" y="18"/>
                    </a:lnTo>
                    <a:lnTo>
                      <a:pt x="99" y="26"/>
                    </a:lnTo>
                    <a:lnTo>
                      <a:pt x="105" y="32"/>
                    </a:lnTo>
                    <a:lnTo>
                      <a:pt x="109" y="32"/>
                    </a:lnTo>
                    <a:lnTo>
                      <a:pt x="75" y="208"/>
                    </a:lnTo>
                    <a:lnTo>
                      <a:pt x="50" y="208"/>
                    </a:lnTo>
                    <a:lnTo>
                      <a:pt x="50" y="226"/>
                    </a:lnTo>
                    <a:lnTo>
                      <a:pt x="67" y="226"/>
                    </a:lnTo>
                    <a:lnTo>
                      <a:pt x="38" y="285"/>
                    </a:lnTo>
                    <a:lnTo>
                      <a:pt x="4" y="285"/>
                    </a:lnTo>
                    <a:lnTo>
                      <a:pt x="4" y="311"/>
                    </a:lnTo>
                    <a:lnTo>
                      <a:pt x="28" y="311"/>
                    </a:lnTo>
                    <a:lnTo>
                      <a:pt x="0" y="367"/>
                    </a:lnTo>
                    <a:lnTo>
                      <a:pt x="121" y="367"/>
                    </a:lnTo>
                    <a:lnTo>
                      <a:pt x="239" y="367"/>
                    </a:lnTo>
                    <a:lnTo>
                      <a:pt x="211" y="311"/>
                    </a:lnTo>
                    <a:close/>
                    <a:moveTo>
                      <a:pt x="121" y="48"/>
                    </a:moveTo>
                    <a:lnTo>
                      <a:pt x="121" y="50"/>
                    </a:lnTo>
                    <a:lnTo>
                      <a:pt x="145" y="208"/>
                    </a:lnTo>
                    <a:lnTo>
                      <a:pt x="121" y="208"/>
                    </a:lnTo>
                    <a:lnTo>
                      <a:pt x="95" y="208"/>
                    </a:lnTo>
                    <a:lnTo>
                      <a:pt x="121" y="48"/>
                    </a:lnTo>
                    <a:close/>
                    <a:moveTo>
                      <a:pt x="91" y="230"/>
                    </a:moveTo>
                    <a:lnTo>
                      <a:pt x="121" y="230"/>
                    </a:lnTo>
                    <a:lnTo>
                      <a:pt x="149" y="230"/>
                    </a:lnTo>
                    <a:lnTo>
                      <a:pt x="175" y="285"/>
                    </a:lnTo>
                    <a:lnTo>
                      <a:pt x="121" y="285"/>
                    </a:lnTo>
                    <a:lnTo>
                      <a:pt x="67" y="285"/>
                    </a:lnTo>
                    <a:lnTo>
                      <a:pt x="91" y="230"/>
                    </a:lnTo>
                    <a:close/>
                    <a:moveTo>
                      <a:pt x="121" y="363"/>
                    </a:moveTo>
                    <a:lnTo>
                      <a:pt x="34" y="363"/>
                    </a:lnTo>
                    <a:lnTo>
                      <a:pt x="34" y="361"/>
                    </a:lnTo>
                    <a:lnTo>
                      <a:pt x="38" y="357"/>
                    </a:lnTo>
                    <a:lnTo>
                      <a:pt x="40" y="353"/>
                    </a:lnTo>
                    <a:lnTo>
                      <a:pt x="42" y="351"/>
                    </a:lnTo>
                    <a:lnTo>
                      <a:pt x="46" y="347"/>
                    </a:lnTo>
                    <a:lnTo>
                      <a:pt x="50" y="343"/>
                    </a:lnTo>
                    <a:lnTo>
                      <a:pt x="54" y="339"/>
                    </a:lnTo>
                    <a:lnTo>
                      <a:pt x="60" y="335"/>
                    </a:lnTo>
                    <a:lnTo>
                      <a:pt x="69" y="331"/>
                    </a:lnTo>
                    <a:lnTo>
                      <a:pt x="77" y="329"/>
                    </a:lnTo>
                    <a:lnTo>
                      <a:pt x="85" y="325"/>
                    </a:lnTo>
                    <a:lnTo>
                      <a:pt x="91" y="325"/>
                    </a:lnTo>
                    <a:lnTo>
                      <a:pt x="95" y="325"/>
                    </a:lnTo>
                    <a:lnTo>
                      <a:pt x="101" y="323"/>
                    </a:lnTo>
                    <a:lnTo>
                      <a:pt x="107" y="323"/>
                    </a:lnTo>
                    <a:lnTo>
                      <a:pt x="113" y="323"/>
                    </a:lnTo>
                    <a:lnTo>
                      <a:pt x="121" y="323"/>
                    </a:lnTo>
                    <a:lnTo>
                      <a:pt x="127" y="323"/>
                    </a:lnTo>
                    <a:lnTo>
                      <a:pt x="133" y="323"/>
                    </a:lnTo>
                    <a:lnTo>
                      <a:pt x="139" y="323"/>
                    </a:lnTo>
                    <a:lnTo>
                      <a:pt x="145" y="325"/>
                    </a:lnTo>
                    <a:lnTo>
                      <a:pt x="151" y="325"/>
                    </a:lnTo>
                    <a:lnTo>
                      <a:pt x="155" y="325"/>
                    </a:lnTo>
                    <a:lnTo>
                      <a:pt x="165" y="329"/>
                    </a:lnTo>
                    <a:lnTo>
                      <a:pt x="173" y="331"/>
                    </a:lnTo>
                    <a:lnTo>
                      <a:pt x="179" y="335"/>
                    </a:lnTo>
                    <a:lnTo>
                      <a:pt x="185" y="339"/>
                    </a:lnTo>
                    <a:lnTo>
                      <a:pt x="191" y="343"/>
                    </a:lnTo>
                    <a:lnTo>
                      <a:pt x="195" y="347"/>
                    </a:lnTo>
                    <a:lnTo>
                      <a:pt x="197" y="351"/>
                    </a:lnTo>
                    <a:lnTo>
                      <a:pt x="201" y="357"/>
                    </a:lnTo>
                    <a:lnTo>
                      <a:pt x="205" y="361"/>
                    </a:lnTo>
                    <a:lnTo>
                      <a:pt x="205" y="363"/>
                    </a:lnTo>
                    <a:lnTo>
                      <a:pt x="121" y="363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0" name="Freeform 191"/>
              <p:cNvSpPr>
                <a:spLocks/>
              </p:cNvSpPr>
              <p:nvPr/>
            </p:nvSpPr>
            <p:spPr bwMode="auto">
              <a:xfrm>
                <a:off x="2320" y="1321"/>
                <a:ext cx="20" cy="104"/>
              </a:xfrm>
              <a:custGeom>
                <a:avLst/>
                <a:gdLst>
                  <a:gd name="T0" fmla="*/ 327680 w 10"/>
                  <a:gd name="T1" fmla="*/ 32768 h 52"/>
                  <a:gd name="T2" fmla="*/ 294912 w 10"/>
                  <a:gd name="T3" fmla="*/ 131072 h 52"/>
                  <a:gd name="T4" fmla="*/ 262144 w 10"/>
                  <a:gd name="T5" fmla="*/ 262144 h 52"/>
                  <a:gd name="T6" fmla="*/ 196608 w 10"/>
                  <a:gd name="T7" fmla="*/ 557056 h 52"/>
                  <a:gd name="T8" fmla="*/ 163840 w 10"/>
                  <a:gd name="T9" fmla="*/ 851968 h 52"/>
                  <a:gd name="T10" fmla="*/ 163840 w 10"/>
                  <a:gd name="T11" fmla="*/ 1114112 h 52"/>
                  <a:gd name="T12" fmla="*/ 229376 w 10"/>
                  <a:gd name="T13" fmla="*/ 1376256 h 52"/>
                  <a:gd name="T14" fmla="*/ 294912 w 10"/>
                  <a:gd name="T15" fmla="*/ 1540096 h 52"/>
                  <a:gd name="T16" fmla="*/ 327680 w 10"/>
                  <a:gd name="T17" fmla="*/ 1638400 h 52"/>
                  <a:gd name="T18" fmla="*/ 294912 w 10"/>
                  <a:gd name="T19" fmla="*/ 1671168 h 52"/>
                  <a:gd name="T20" fmla="*/ 294912 w 10"/>
                  <a:gd name="T21" fmla="*/ 1703936 h 52"/>
                  <a:gd name="T22" fmla="*/ 229376 w 10"/>
                  <a:gd name="T23" fmla="*/ 1638400 h 52"/>
                  <a:gd name="T24" fmla="*/ 163840 w 10"/>
                  <a:gd name="T25" fmla="*/ 1540096 h 52"/>
                  <a:gd name="T26" fmla="*/ 32768 w 10"/>
                  <a:gd name="T27" fmla="*/ 1212416 h 52"/>
                  <a:gd name="T28" fmla="*/ 0 w 10"/>
                  <a:gd name="T29" fmla="*/ 851968 h 52"/>
                  <a:gd name="T30" fmla="*/ 32768 w 10"/>
                  <a:gd name="T31" fmla="*/ 491520 h 52"/>
                  <a:gd name="T32" fmla="*/ 163840 w 10"/>
                  <a:gd name="T33" fmla="*/ 196608 h 52"/>
                  <a:gd name="T34" fmla="*/ 229376 w 10"/>
                  <a:gd name="T35" fmla="*/ 65536 h 52"/>
                  <a:gd name="T36" fmla="*/ 294912 w 10"/>
                  <a:gd name="T37" fmla="*/ 0 h 52"/>
                  <a:gd name="T38" fmla="*/ 327680 w 10"/>
                  <a:gd name="T39" fmla="*/ 0 h 52"/>
                  <a:gd name="T40" fmla="*/ 327680 w 10"/>
                  <a:gd name="T41" fmla="*/ 32768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10" y="1"/>
                    </a:moveTo>
                    <a:cubicBezTo>
                      <a:pt x="10" y="2"/>
                      <a:pt x="10" y="3"/>
                      <a:pt x="9" y="4"/>
                    </a:cubicBezTo>
                    <a:cubicBezTo>
                      <a:pt x="9" y="6"/>
                      <a:pt x="8" y="7"/>
                      <a:pt x="8" y="8"/>
                    </a:cubicBezTo>
                    <a:cubicBezTo>
                      <a:pt x="7" y="11"/>
                      <a:pt x="6" y="14"/>
                      <a:pt x="6" y="17"/>
                    </a:cubicBezTo>
                    <a:cubicBezTo>
                      <a:pt x="5" y="20"/>
                      <a:pt x="5" y="23"/>
                      <a:pt x="5" y="26"/>
                    </a:cubicBezTo>
                    <a:cubicBezTo>
                      <a:pt x="5" y="28"/>
                      <a:pt x="5" y="31"/>
                      <a:pt x="5" y="34"/>
                    </a:cubicBezTo>
                    <a:cubicBezTo>
                      <a:pt x="6" y="36"/>
                      <a:pt x="6" y="39"/>
                      <a:pt x="7" y="42"/>
                    </a:cubicBezTo>
                    <a:cubicBezTo>
                      <a:pt x="7" y="43"/>
                      <a:pt x="8" y="45"/>
                      <a:pt x="9" y="47"/>
                    </a:cubicBezTo>
                    <a:cubicBezTo>
                      <a:pt x="9" y="48"/>
                      <a:pt x="10" y="50"/>
                      <a:pt x="10" y="50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8" y="52"/>
                      <a:pt x="8" y="51"/>
                      <a:pt x="7" y="50"/>
                    </a:cubicBezTo>
                    <a:cubicBezTo>
                      <a:pt x="6" y="50"/>
                      <a:pt x="6" y="49"/>
                      <a:pt x="5" y="47"/>
                    </a:cubicBezTo>
                    <a:cubicBezTo>
                      <a:pt x="3" y="44"/>
                      <a:pt x="2" y="40"/>
                      <a:pt x="1" y="37"/>
                    </a:cubicBezTo>
                    <a:cubicBezTo>
                      <a:pt x="1" y="33"/>
                      <a:pt x="0" y="30"/>
                      <a:pt x="0" y="26"/>
                    </a:cubicBezTo>
                    <a:cubicBezTo>
                      <a:pt x="0" y="22"/>
                      <a:pt x="1" y="19"/>
                      <a:pt x="1" y="15"/>
                    </a:cubicBezTo>
                    <a:cubicBezTo>
                      <a:pt x="2" y="12"/>
                      <a:pt x="3" y="9"/>
                      <a:pt x="5" y="6"/>
                    </a:cubicBezTo>
                    <a:cubicBezTo>
                      <a:pt x="6" y="4"/>
                      <a:pt x="6" y="2"/>
                      <a:pt x="7" y="2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1" name="Freeform 192"/>
              <p:cNvSpPr>
                <a:spLocks/>
              </p:cNvSpPr>
              <p:nvPr/>
            </p:nvSpPr>
            <p:spPr bwMode="auto">
              <a:xfrm>
                <a:off x="2362" y="1331"/>
                <a:ext cx="18" cy="82"/>
              </a:xfrm>
              <a:custGeom>
                <a:avLst/>
                <a:gdLst>
                  <a:gd name="T0" fmla="*/ 294912 w 9"/>
                  <a:gd name="T1" fmla="*/ 65536 h 41"/>
                  <a:gd name="T2" fmla="*/ 262144 w 9"/>
                  <a:gd name="T3" fmla="*/ 131072 h 41"/>
                  <a:gd name="T4" fmla="*/ 229376 w 9"/>
                  <a:gd name="T5" fmla="*/ 229376 h 41"/>
                  <a:gd name="T6" fmla="*/ 163840 w 9"/>
                  <a:gd name="T7" fmla="*/ 458752 h 41"/>
                  <a:gd name="T8" fmla="*/ 131072 w 9"/>
                  <a:gd name="T9" fmla="*/ 688128 h 41"/>
                  <a:gd name="T10" fmla="*/ 163840 w 9"/>
                  <a:gd name="T11" fmla="*/ 884736 h 41"/>
                  <a:gd name="T12" fmla="*/ 196608 w 9"/>
                  <a:gd name="T13" fmla="*/ 1081344 h 41"/>
                  <a:gd name="T14" fmla="*/ 229376 w 9"/>
                  <a:gd name="T15" fmla="*/ 1212416 h 41"/>
                  <a:gd name="T16" fmla="*/ 262144 w 9"/>
                  <a:gd name="T17" fmla="*/ 1310720 h 41"/>
                  <a:gd name="T18" fmla="*/ 262144 w 9"/>
                  <a:gd name="T19" fmla="*/ 1343488 h 41"/>
                  <a:gd name="T20" fmla="*/ 229376 w 9"/>
                  <a:gd name="T21" fmla="*/ 1343488 h 41"/>
                  <a:gd name="T22" fmla="*/ 196608 w 9"/>
                  <a:gd name="T23" fmla="*/ 1310720 h 41"/>
                  <a:gd name="T24" fmla="*/ 131072 w 9"/>
                  <a:gd name="T25" fmla="*/ 1245184 h 41"/>
                  <a:gd name="T26" fmla="*/ 32768 w 9"/>
                  <a:gd name="T27" fmla="*/ 950272 h 41"/>
                  <a:gd name="T28" fmla="*/ 32768 w 9"/>
                  <a:gd name="T29" fmla="*/ 688128 h 41"/>
                  <a:gd name="T30" fmla="*/ 32768 w 9"/>
                  <a:gd name="T31" fmla="*/ 393216 h 41"/>
                  <a:gd name="T32" fmla="*/ 131072 w 9"/>
                  <a:gd name="T33" fmla="*/ 163840 h 41"/>
                  <a:gd name="T34" fmla="*/ 196608 w 9"/>
                  <a:gd name="T35" fmla="*/ 65536 h 41"/>
                  <a:gd name="T36" fmla="*/ 262144 w 9"/>
                  <a:gd name="T37" fmla="*/ 0 h 41"/>
                  <a:gd name="T38" fmla="*/ 262144 w 9"/>
                  <a:gd name="T39" fmla="*/ 32768 h 41"/>
                  <a:gd name="T40" fmla="*/ 294912 w 9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"/>
                  <a:gd name="T64" fmla="*/ 0 h 41"/>
                  <a:gd name="T65" fmla="*/ 9 w 9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" h="41">
                    <a:moveTo>
                      <a:pt x="9" y="2"/>
                    </a:moveTo>
                    <a:cubicBezTo>
                      <a:pt x="9" y="2"/>
                      <a:pt x="8" y="3"/>
                      <a:pt x="8" y="4"/>
                    </a:cubicBezTo>
                    <a:cubicBezTo>
                      <a:pt x="7" y="5"/>
                      <a:pt x="7" y="6"/>
                      <a:pt x="7" y="7"/>
                    </a:cubicBezTo>
                    <a:cubicBezTo>
                      <a:pt x="6" y="9"/>
                      <a:pt x="5" y="12"/>
                      <a:pt x="5" y="14"/>
                    </a:cubicBezTo>
                    <a:cubicBezTo>
                      <a:pt x="5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5" y="27"/>
                    </a:cubicBezTo>
                    <a:cubicBezTo>
                      <a:pt x="5" y="29"/>
                      <a:pt x="5" y="31"/>
                      <a:pt x="6" y="33"/>
                    </a:cubicBezTo>
                    <a:cubicBezTo>
                      <a:pt x="6" y="34"/>
                      <a:pt x="7" y="36"/>
                      <a:pt x="7" y="37"/>
                    </a:cubicBezTo>
                    <a:cubicBezTo>
                      <a:pt x="8" y="39"/>
                      <a:pt x="8" y="39"/>
                      <a:pt x="8" y="40"/>
                    </a:cubicBezTo>
                    <a:cubicBezTo>
                      <a:pt x="8" y="40"/>
                      <a:pt x="8" y="41"/>
                      <a:pt x="8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1"/>
                      <a:pt x="7" y="41"/>
                      <a:pt x="6" y="40"/>
                    </a:cubicBezTo>
                    <a:cubicBezTo>
                      <a:pt x="6" y="40"/>
                      <a:pt x="5" y="39"/>
                      <a:pt x="4" y="38"/>
                    </a:cubicBezTo>
                    <a:cubicBezTo>
                      <a:pt x="3" y="35"/>
                      <a:pt x="2" y="32"/>
                      <a:pt x="1" y="29"/>
                    </a:cubicBezTo>
                    <a:cubicBezTo>
                      <a:pt x="1" y="27"/>
                      <a:pt x="0" y="24"/>
                      <a:pt x="1" y="21"/>
                    </a:cubicBezTo>
                    <a:cubicBezTo>
                      <a:pt x="1" y="18"/>
                      <a:pt x="1" y="15"/>
                      <a:pt x="1" y="12"/>
                    </a:cubicBezTo>
                    <a:cubicBezTo>
                      <a:pt x="2" y="10"/>
                      <a:pt x="3" y="7"/>
                      <a:pt x="4" y="5"/>
                    </a:cubicBezTo>
                    <a:cubicBezTo>
                      <a:pt x="5" y="3"/>
                      <a:pt x="6" y="2"/>
                      <a:pt x="6" y="2"/>
                    </a:cubicBezTo>
                    <a:cubicBezTo>
                      <a:pt x="7" y="1"/>
                      <a:pt x="7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2" name="Freeform 193"/>
              <p:cNvSpPr>
                <a:spLocks/>
              </p:cNvSpPr>
              <p:nvPr/>
            </p:nvSpPr>
            <p:spPr bwMode="auto">
              <a:xfrm>
                <a:off x="2404" y="1343"/>
                <a:ext cx="15" cy="62"/>
              </a:xfrm>
              <a:custGeom>
                <a:avLst/>
                <a:gdLst>
                  <a:gd name="T0" fmla="*/ 646819 w 7"/>
                  <a:gd name="T1" fmla="*/ 0 h 31"/>
                  <a:gd name="T2" fmla="*/ 562927 w 7"/>
                  <a:gd name="T3" fmla="*/ 65536 h 31"/>
                  <a:gd name="T4" fmla="*/ 562927 w 7"/>
                  <a:gd name="T5" fmla="*/ 131072 h 31"/>
                  <a:gd name="T6" fmla="*/ 385903 w 7"/>
                  <a:gd name="T7" fmla="*/ 327680 h 31"/>
                  <a:gd name="T8" fmla="*/ 262699 w 7"/>
                  <a:gd name="T9" fmla="*/ 491520 h 31"/>
                  <a:gd name="T10" fmla="*/ 385903 w 7"/>
                  <a:gd name="T11" fmla="*/ 655360 h 31"/>
                  <a:gd name="T12" fmla="*/ 477381 w 7"/>
                  <a:gd name="T13" fmla="*/ 819200 h 31"/>
                  <a:gd name="T14" fmla="*/ 562927 w 7"/>
                  <a:gd name="T15" fmla="*/ 884736 h 31"/>
                  <a:gd name="T16" fmla="*/ 562927 w 7"/>
                  <a:gd name="T17" fmla="*/ 983040 h 31"/>
                  <a:gd name="T18" fmla="*/ 562927 w 7"/>
                  <a:gd name="T19" fmla="*/ 983040 h 31"/>
                  <a:gd name="T20" fmla="*/ 562927 w 7"/>
                  <a:gd name="T21" fmla="*/ 1015808 h 31"/>
                  <a:gd name="T22" fmla="*/ 477381 w 7"/>
                  <a:gd name="T23" fmla="*/ 983040 h 31"/>
                  <a:gd name="T24" fmla="*/ 262699 w 7"/>
                  <a:gd name="T25" fmla="*/ 917504 h 31"/>
                  <a:gd name="T26" fmla="*/ 84041 w 7"/>
                  <a:gd name="T27" fmla="*/ 720896 h 31"/>
                  <a:gd name="T28" fmla="*/ 0 w 7"/>
                  <a:gd name="T29" fmla="*/ 491520 h 31"/>
                  <a:gd name="T30" fmla="*/ 84041 w 7"/>
                  <a:gd name="T31" fmla="*/ 294912 h 31"/>
                  <a:gd name="T32" fmla="*/ 262699 w 7"/>
                  <a:gd name="T33" fmla="*/ 98304 h 31"/>
                  <a:gd name="T34" fmla="*/ 477381 w 7"/>
                  <a:gd name="T35" fmla="*/ 32768 h 31"/>
                  <a:gd name="T36" fmla="*/ 562927 w 7"/>
                  <a:gd name="T37" fmla="*/ 0 h 31"/>
                  <a:gd name="T38" fmla="*/ 646819 w 7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"/>
                  <a:gd name="T61" fmla="*/ 0 h 31"/>
                  <a:gd name="T62" fmla="*/ 7 w 7"/>
                  <a:gd name="T63" fmla="*/ 31 h 3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" h="31">
                    <a:moveTo>
                      <a:pt x="7" y="0"/>
                    </a:moveTo>
                    <a:cubicBezTo>
                      <a:pt x="7" y="1"/>
                      <a:pt x="7" y="1"/>
                      <a:pt x="6" y="2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5" y="6"/>
                      <a:pt x="4" y="8"/>
                      <a:pt x="4" y="10"/>
                    </a:cubicBezTo>
                    <a:cubicBezTo>
                      <a:pt x="4" y="11"/>
                      <a:pt x="3" y="13"/>
                      <a:pt x="3" y="15"/>
                    </a:cubicBezTo>
                    <a:cubicBezTo>
                      <a:pt x="3" y="17"/>
                      <a:pt x="3" y="18"/>
                      <a:pt x="4" y="20"/>
                    </a:cubicBezTo>
                    <a:cubicBezTo>
                      <a:pt x="4" y="21"/>
                      <a:pt x="4" y="23"/>
                      <a:pt x="5" y="25"/>
                    </a:cubicBezTo>
                    <a:cubicBezTo>
                      <a:pt x="5" y="25"/>
                      <a:pt x="5" y="26"/>
                      <a:pt x="6" y="27"/>
                    </a:cubicBezTo>
                    <a:cubicBezTo>
                      <a:pt x="6" y="29"/>
                      <a:pt x="6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0"/>
                      <a:pt x="5" y="30"/>
                      <a:pt x="5" y="30"/>
                    </a:cubicBezTo>
                    <a:cubicBezTo>
                      <a:pt x="4" y="29"/>
                      <a:pt x="4" y="29"/>
                      <a:pt x="3" y="28"/>
                    </a:cubicBezTo>
                    <a:cubicBezTo>
                      <a:pt x="2" y="26"/>
                      <a:pt x="2" y="24"/>
                      <a:pt x="1" y="22"/>
                    </a:cubicBezTo>
                    <a:cubicBezTo>
                      <a:pt x="1" y="20"/>
                      <a:pt x="0" y="17"/>
                      <a:pt x="0" y="15"/>
                    </a:cubicBezTo>
                    <a:cubicBezTo>
                      <a:pt x="0" y="13"/>
                      <a:pt x="1" y="11"/>
                      <a:pt x="1" y="9"/>
                    </a:cubicBezTo>
                    <a:cubicBezTo>
                      <a:pt x="2" y="7"/>
                      <a:pt x="2" y="5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3" name="Freeform 194"/>
              <p:cNvSpPr>
                <a:spLocks/>
              </p:cNvSpPr>
              <p:nvPr/>
            </p:nvSpPr>
            <p:spPr bwMode="auto">
              <a:xfrm>
                <a:off x="2595" y="1321"/>
                <a:ext cx="20" cy="104"/>
              </a:xfrm>
              <a:custGeom>
                <a:avLst/>
                <a:gdLst>
                  <a:gd name="T0" fmla="*/ 0 w 10"/>
                  <a:gd name="T1" fmla="*/ 32768 h 52"/>
                  <a:gd name="T2" fmla="*/ 32768 w 10"/>
                  <a:gd name="T3" fmla="*/ 131072 h 52"/>
                  <a:gd name="T4" fmla="*/ 65536 w 10"/>
                  <a:gd name="T5" fmla="*/ 262144 h 52"/>
                  <a:gd name="T6" fmla="*/ 131072 w 10"/>
                  <a:gd name="T7" fmla="*/ 557056 h 52"/>
                  <a:gd name="T8" fmla="*/ 163840 w 10"/>
                  <a:gd name="T9" fmla="*/ 851968 h 52"/>
                  <a:gd name="T10" fmla="*/ 163840 w 10"/>
                  <a:gd name="T11" fmla="*/ 1114112 h 52"/>
                  <a:gd name="T12" fmla="*/ 98304 w 10"/>
                  <a:gd name="T13" fmla="*/ 1376256 h 52"/>
                  <a:gd name="T14" fmla="*/ 32768 w 10"/>
                  <a:gd name="T15" fmla="*/ 1540096 h 52"/>
                  <a:gd name="T16" fmla="*/ 0 w 10"/>
                  <a:gd name="T17" fmla="*/ 1638400 h 52"/>
                  <a:gd name="T18" fmla="*/ 32768 w 10"/>
                  <a:gd name="T19" fmla="*/ 1671168 h 52"/>
                  <a:gd name="T20" fmla="*/ 32768 w 10"/>
                  <a:gd name="T21" fmla="*/ 1703936 h 52"/>
                  <a:gd name="T22" fmla="*/ 98304 w 10"/>
                  <a:gd name="T23" fmla="*/ 1638400 h 52"/>
                  <a:gd name="T24" fmla="*/ 163840 w 10"/>
                  <a:gd name="T25" fmla="*/ 1540096 h 52"/>
                  <a:gd name="T26" fmla="*/ 294912 w 10"/>
                  <a:gd name="T27" fmla="*/ 1212416 h 52"/>
                  <a:gd name="T28" fmla="*/ 327680 w 10"/>
                  <a:gd name="T29" fmla="*/ 851968 h 52"/>
                  <a:gd name="T30" fmla="*/ 294912 w 10"/>
                  <a:gd name="T31" fmla="*/ 491520 h 52"/>
                  <a:gd name="T32" fmla="*/ 163840 w 10"/>
                  <a:gd name="T33" fmla="*/ 196608 h 52"/>
                  <a:gd name="T34" fmla="*/ 98304 w 10"/>
                  <a:gd name="T35" fmla="*/ 65536 h 52"/>
                  <a:gd name="T36" fmla="*/ 32768 w 10"/>
                  <a:gd name="T37" fmla="*/ 0 h 52"/>
                  <a:gd name="T38" fmla="*/ 0 w 10"/>
                  <a:gd name="T39" fmla="*/ 0 h 52"/>
                  <a:gd name="T40" fmla="*/ 0 w 10"/>
                  <a:gd name="T41" fmla="*/ 32768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0" y="1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6"/>
                      <a:pt x="2" y="7"/>
                      <a:pt x="2" y="8"/>
                    </a:cubicBezTo>
                    <a:cubicBezTo>
                      <a:pt x="3" y="11"/>
                      <a:pt x="4" y="14"/>
                      <a:pt x="4" y="17"/>
                    </a:cubicBezTo>
                    <a:cubicBezTo>
                      <a:pt x="5" y="20"/>
                      <a:pt x="5" y="23"/>
                      <a:pt x="5" y="26"/>
                    </a:cubicBezTo>
                    <a:cubicBezTo>
                      <a:pt x="5" y="28"/>
                      <a:pt x="5" y="31"/>
                      <a:pt x="5" y="34"/>
                    </a:cubicBezTo>
                    <a:cubicBezTo>
                      <a:pt x="4" y="36"/>
                      <a:pt x="4" y="39"/>
                      <a:pt x="3" y="42"/>
                    </a:cubicBezTo>
                    <a:cubicBezTo>
                      <a:pt x="3" y="43"/>
                      <a:pt x="2" y="45"/>
                      <a:pt x="1" y="47"/>
                    </a:cubicBezTo>
                    <a:cubicBezTo>
                      <a:pt x="1" y="48"/>
                      <a:pt x="0" y="50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2" y="52"/>
                      <a:pt x="2" y="51"/>
                      <a:pt x="3" y="50"/>
                    </a:cubicBezTo>
                    <a:cubicBezTo>
                      <a:pt x="4" y="50"/>
                      <a:pt x="4" y="49"/>
                      <a:pt x="5" y="47"/>
                    </a:cubicBezTo>
                    <a:cubicBezTo>
                      <a:pt x="7" y="44"/>
                      <a:pt x="8" y="40"/>
                      <a:pt x="9" y="37"/>
                    </a:cubicBezTo>
                    <a:cubicBezTo>
                      <a:pt x="10" y="33"/>
                      <a:pt x="10" y="30"/>
                      <a:pt x="10" y="26"/>
                    </a:cubicBezTo>
                    <a:cubicBezTo>
                      <a:pt x="10" y="22"/>
                      <a:pt x="9" y="19"/>
                      <a:pt x="9" y="15"/>
                    </a:cubicBezTo>
                    <a:cubicBezTo>
                      <a:pt x="8" y="12"/>
                      <a:pt x="7" y="9"/>
                      <a:pt x="5" y="6"/>
                    </a:cubicBezTo>
                    <a:cubicBezTo>
                      <a:pt x="4" y="4"/>
                      <a:pt x="4" y="2"/>
                      <a:pt x="3" y="2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4" name="Freeform 195"/>
              <p:cNvSpPr>
                <a:spLocks/>
              </p:cNvSpPr>
              <p:nvPr/>
            </p:nvSpPr>
            <p:spPr bwMode="auto">
              <a:xfrm>
                <a:off x="2555" y="1331"/>
                <a:ext cx="18" cy="82"/>
              </a:xfrm>
              <a:custGeom>
                <a:avLst/>
                <a:gdLst>
                  <a:gd name="T0" fmla="*/ 0 w 9"/>
                  <a:gd name="T1" fmla="*/ 65536 h 41"/>
                  <a:gd name="T2" fmla="*/ 32768 w 9"/>
                  <a:gd name="T3" fmla="*/ 131072 h 41"/>
                  <a:gd name="T4" fmla="*/ 65536 w 9"/>
                  <a:gd name="T5" fmla="*/ 229376 h 41"/>
                  <a:gd name="T6" fmla="*/ 131072 w 9"/>
                  <a:gd name="T7" fmla="*/ 458752 h 41"/>
                  <a:gd name="T8" fmla="*/ 163840 w 9"/>
                  <a:gd name="T9" fmla="*/ 688128 h 41"/>
                  <a:gd name="T10" fmla="*/ 131072 w 9"/>
                  <a:gd name="T11" fmla="*/ 884736 h 41"/>
                  <a:gd name="T12" fmla="*/ 98304 w 9"/>
                  <a:gd name="T13" fmla="*/ 1081344 h 41"/>
                  <a:gd name="T14" fmla="*/ 65536 w 9"/>
                  <a:gd name="T15" fmla="*/ 1212416 h 41"/>
                  <a:gd name="T16" fmla="*/ 32768 w 9"/>
                  <a:gd name="T17" fmla="*/ 1310720 h 41"/>
                  <a:gd name="T18" fmla="*/ 32768 w 9"/>
                  <a:gd name="T19" fmla="*/ 1343488 h 41"/>
                  <a:gd name="T20" fmla="*/ 65536 w 9"/>
                  <a:gd name="T21" fmla="*/ 1343488 h 41"/>
                  <a:gd name="T22" fmla="*/ 98304 w 9"/>
                  <a:gd name="T23" fmla="*/ 1310720 h 41"/>
                  <a:gd name="T24" fmla="*/ 163840 w 9"/>
                  <a:gd name="T25" fmla="*/ 1245184 h 41"/>
                  <a:gd name="T26" fmla="*/ 262144 w 9"/>
                  <a:gd name="T27" fmla="*/ 950272 h 41"/>
                  <a:gd name="T28" fmla="*/ 294912 w 9"/>
                  <a:gd name="T29" fmla="*/ 688128 h 41"/>
                  <a:gd name="T30" fmla="*/ 262144 w 9"/>
                  <a:gd name="T31" fmla="*/ 393216 h 41"/>
                  <a:gd name="T32" fmla="*/ 163840 w 9"/>
                  <a:gd name="T33" fmla="*/ 163840 h 41"/>
                  <a:gd name="T34" fmla="*/ 98304 w 9"/>
                  <a:gd name="T35" fmla="*/ 65536 h 41"/>
                  <a:gd name="T36" fmla="*/ 32768 w 9"/>
                  <a:gd name="T37" fmla="*/ 0 h 41"/>
                  <a:gd name="T38" fmla="*/ 32768 w 9"/>
                  <a:gd name="T39" fmla="*/ 32768 h 41"/>
                  <a:gd name="T40" fmla="*/ 0 w 9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"/>
                  <a:gd name="T64" fmla="*/ 0 h 41"/>
                  <a:gd name="T65" fmla="*/ 9 w 9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" h="41">
                    <a:moveTo>
                      <a:pt x="0" y="2"/>
                    </a:moveTo>
                    <a:cubicBezTo>
                      <a:pt x="0" y="2"/>
                      <a:pt x="1" y="3"/>
                      <a:pt x="1" y="4"/>
                    </a:cubicBezTo>
                    <a:cubicBezTo>
                      <a:pt x="2" y="5"/>
                      <a:pt x="2" y="6"/>
                      <a:pt x="2" y="7"/>
                    </a:cubicBezTo>
                    <a:cubicBezTo>
                      <a:pt x="3" y="9"/>
                      <a:pt x="4" y="12"/>
                      <a:pt x="4" y="14"/>
                    </a:cubicBezTo>
                    <a:cubicBezTo>
                      <a:pt x="5" y="16"/>
                      <a:pt x="5" y="18"/>
                      <a:pt x="5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4" y="29"/>
                      <a:pt x="4" y="31"/>
                      <a:pt x="3" y="33"/>
                    </a:cubicBezTo>
                    <a:cubicBezTo>
                      <a:pt x="3" y="34"/>
                      <a:pt x="2" y="36"/>
                      <a:pt x="2" y="37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1" y="40"/>
                      <a:pt x="1" y="41"/>
                      <a:pt x="1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3" y="41"/>
                      <a:pt x="3" y="40"/>
                    </a:cubicBezTo>
                    <a:cubicBezTo>
                      <a:pt x="3" y="40"/>
                      <a:pt x="4" y="39"/>
                      <a:pt x="5" y="38"/>
                    </a:cubicBezTo>
                    <a:cubicBezTo>
                      <a:pt x="6" y="35"/>
                      <a:pt x="7" y="32"/>
                      <a:pt x="8" y="29"/>
                    </a:cubicBezTo>
                    <a:cubicBezTo>
                      <a:pt x="8" y="27"/>
                      <a:pt x="9" y="24"/>
                      <a:pt x="9" y="21"/>
                    </a:cubicBezTo>
                    <a:cubicBezTo>
                      <a:pt x="9" y="18"/>
                      <a:pt x="8" y="15"/>
                      <a:pt x="8" y="12"/>
                    </a:cubicBezTo>
                    <a:cubicBezTo>
                      <a:pt x="7" y="10"/>
                      <a:pt x="6" y="7"/>
                      <a:pt x="5" y="5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5" name="Freeform 196"/>
              <p:cNvSpPr>
                <a:spLocks/>
              </p:cNvSpPr>
              <p:nvPr/>
            </p:nvSpPr>
            <p:spPr bwMode="auto">
              <a:xfrm>
                <a:off x="2517" y="1343"/>
                <a:ext cx="14" cy="62"/>
              </a:xfrm>
              <a:custGeom>
                <a:avLst/>
                <a:gdLst>
                  <a:gd name="T0" fmla="*/ 0 w 7"/>
                  <a:gd name="T1" fmla="*/ 0 h 31"/>
                  <a:gd name="T2" fmla="*/ 32768 w 7"/>
                  <a:gd name="T3" fmla="*/ 65536 h 31"/>
                  <a:gd name="T4" fmla="*/ 65536 w 7"/>
                  <a:gd name="T5" fmla="*/ 131072 h 31"/>
                  <a:gd name="T6" fmla="*/ 98304 w 7"/>
                  <a:gd name="T7" fmla="*/ 327680 h 31"/>
                  <a:gd name="T8" fmla="*/ 131072 w 7"/>
                  <a:gd name="T9" fmla="*/ 491520 h 31"/>
                  <a:gd name="T10" fmla="*/ 98304 w 7"/>
                  <a:gd name="T11" fmla="*/ 655360 h 31"/>
                  <a:gd name="T12" fmla="*/ 65536 w 7"/>
                  <a:gd name="T13" fmla="*/ 819200 h 31"/>
                  <a:gd name="T14" fmla="*/ 32768 w 7"/>
                  <a:gd name="T15" fmla="*/ 884736 h 31"/>
                  <a:gd name="T16" fmla="*/ 32768 w 7"/>
                  <a:gd name="T17" fmla="*/ 983040 h 31"/>
                  <a:gd name="T18" fmla="*/ 32768 w 7"/>
                  <a:gd name="T19" fmla="*/ 983040 h 31"/>
                  <a:gd name="T20" fmla="*/ 32768 w 7"/>
                  <a:gd name="T21" fmla="*/ 1015808 h 31"/>
                  <a:gd name="T22" fmla="*/ 65536 w 7"/>
                  <a:gd name="T23" fmla="*/ 983040 h 31"/>
                  <a:gd name="T24" fmla="*/ 131072 w 7"/>
                  <a:gd name="T25" fmla="*/ 917504 h 31"/>
                  <a:gd name="T26" fmla="*/ 196608 w 7"/>
                  <a:gd name="T27" fmla="*/ 720896 h 31"/>
                  <a:gd name="T28" fmla="*/ 229376 w 7"/>
                  <a:gd name="T29" fmla="*/ 491520 h 31"/>
                  <a:gd name="T30" fmla="*/ 196608 w 7"/>
                  <a:gd name="T31" fmla="*/ 294912 h 31"/>
                  <a:gd name="T32" fmla="*/ 131072 w 7"/>
                  <a:gd name="T33" fmla="*/ 98304 h 31"/>
                  <a:gd name="T34" fmla="*/ 65536 w 7"/>
                  <a:gd name="T35" fmla="*/ 32768 h 31"/>
                  <a:gd name="T36" fmla="*/ 32768 w 7"/>
                  <a:gd name="T37" fmla="*/ 0 h 31"/>
                  <a:gd name="T38" fmla="*/ 0 w 7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"/>
                  <a:gd name="T61" fmla="*/ 0 h 31"/>
                  <a:gd name="T62" fmla="*/ 7 w 7"/>
                  <a:gd name="T63" fmla="*/ 31 h 3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" h="31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6"/>
                      <a:pt x="3" y="8"/>
                      <a:pt x="3" y="10"/>
                    </a:cubicBezTo>
                    <a:cubicBezTo>
                      <a:pt x="3" y="11"/>
                      <a:pt x="4" y="13"/>
                      <a:pt x="4" y="15"/>
                    </a:cubicBezTo>
                    <a:cubicBezTo>
                      <a:pt x="4" y="17"/>
                      <a:pt x="4" y="18"/>
                      <a:pt x="3" y="20"/>
                    </a:cubicBezTo>
                    <a:cubicBezTo>
                      <a:pt x="3" y="21"/>
                      <a:pt x="3" y="23"/>
                      <a:pt x="2" y="25"/>
                    </a:cubicBezTo>
                    <a:cubicBezTo>
                      <a:pt x="2" y="25"/>
                      <a:pt x="2" y="26"/>
                      <a:pt x="1" y="27"/>
                    </a:cubicBezTo>
                    <a:cubicBezTo>
                      <a:pt x="1" y="29"/>
                      <a:pt x="1" y="29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0"/>
                      <a:pt x="2" y="30"/>
                      <a:pt x="2" y="30"/>
                    </a:cubicBezTo>
                    <a:cubicBezTo>
                      <a:pt x="3" y="29"/>
                      <a:pt x="3" y="29"/>
                      <a:pt x="4" y="28"/>
                    </a:cubicBezTo>
                    <a:cubicBezTo>
                      <a:pt x="5" y="26"/>
                      <a:pt x="5" y="24"/>
                      <a:pt x="6" y="22"/>
                    </a:cubicBezTo>
                    <a:cubicBezTo>
                      <a:pt x="7" y="20"/>
                      <a:pt x="7" y="17"/>
                      <a:pt x="7" y="15"/>
                    </a:cubicBezTo>
                    <a:cubicBezTo>
                      <a:pt x="7" y="13"/>
                      <a:pt x="6" y="11"/>
                      <a:pt x="6" y="9"/>
                    </a:cubicBezTo>
                    <a:cubicBezTo>
                      <a:pt x="5" y="7"/>
                      <a:pt x="5" y="5"/>
                      <a:pt x="4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38D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38"/>
            <p:cNvGrpSpPr>
              <a:grpSpLocks/>
            </p:cNvGrpSpPr>
            <p:nvPr/>
          </p:nvGrpSpPr>
          <p:grpSpPr bwMode="auto">
            <a:xfrm>
              <a:off x="2762279" y="3809180"/>
              <a:ext cx="708052" cy="891419"/>
              <a:chOff x="624" y="1920"/>
              <a:chExt cx="432" cy="397"/>
            </a:xfrm>
          </p:grpSpPr>
          <p:grpSp>
            <p:nvGrpSpPr>
              <p:cNvPr id="8" name="Group 39"/>
              <p:cNvGrpSpPr>
                <a:grpSpLocks/>
              </p:cNvGrpSpPr>
              <p:nvPr/>
            </p:nvGrpSpPr>
            <p:grpSpPr bwMode="auto">
              <a:xfrm>
                <a:off x="672" y="1920"/>
                <a:ext cx="336" cy="288"/>
                <a:chOff x="2745" y="1685"/>
                <a:chExt cx="445" cy="282"/>
              </a:xfrm>
            </p:grpSpPr>
            <p:sp>
              <p:nvSpPr>
                <p:cNvPr id="4236" name="Rectangle 40"/>
                <p:cNvSpPr>
                  <a:spLocks noChangeArrowheads="1"/>
                </p:cNvSpPr>
                <p:nvPr/>
              </p:nvSpPr>
              <p:spPr bwMode="auto">
                <a:xfrm>
                  <a:off x="2745" y="1685"/>
                  <a:ext cx="445" cy="282"/>
                </a:xfrm>
                <a:prstGeom prst="rect">
                  <a:avLst/>
                </a:prstGeom>
                <a:solidFill>
                  <a:srgbClr val="F0C864"/>
                </a:soli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4" dir="b"/>
                </a:scene3d>
                <a:sp3d extrusionH="125400" prstMaterial="legacyPlastic">
                  <a:bevelT w="13500" h="13500" prst="angle"/>
                  <a:bevelB w="13500" h="13500" prst="angle"/>
                  <a:extrusionClr>
                    <a:srgbClr val="F4D78E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9" name="Group 41"/>
                <p:cNvGrpSpPr>
                  <a:grpSpLocks/>
                </p:cNvGrpSpPr>
                <p:nvPr/>
              </p:nvGrpSpPr>
              <p:grpSpPr bwMode="auto">
                <a:xfrm>
                  <a:off x="2789" y="1706"/>
                  <a:ext cx="358" cy="250"/>
                  <a:chOff x="4308" y="3349"/>
                  <a:chExt cx="298" cy="188"/>
                </a:xfrm>
              </p:grpSpPr>
              <p:sp>
                <p:nvSpPr>
                  <p:cNvPr id="4238" name="Freeform 42"/>
                  <p:cNvSpPr>
                    <a:spLocks/>
                  </p:cNvSpPr>
                  <p:nvPr/>
                </p:nvSpPr>
                <p:spPr bwMode="auto">
                  <a:xfrm>
                    <a:off x="4461" y="3445"/>
                    <a:ext cx="91" cy="92"/>
                  </a:xfrm>
                  <a:custGeom>
                    <a:avLst/>
                    <a:gdLst>
                      <a:gd name="T0" fmla="*/ 0 w 91"/>
                      <a:gd name="T1" fmla="*/ 92 h 92"/>
                      <a:gd name="T2" fmla="*/ 0 w 91"/>
                      <a:gd name="T3" fmla="*/ 92 h 92"/>
                      <a:gd name="T4" fmla="*/ 10 w 91"/>
                      <a:gd name="T5" fmla="*/ 91 h 92"/>
                      <a:gd name="T6" fmla="*/ 18 w 91"/>
                      <a:gd name="T7" fmla="*/ 90 h 92"/>
                      <a:gd name="T8" fmla="*/ 28 w 91"/>
                      <a:gd name="T9" fmla="*/ 87 h 92"/>
                      <a:gd name="T10" fmla="*/ 35 w 91"/>
                      <a:gd name="T11" fmla="*/ 84 h 92"/>
                      <a:gd name="T12" fmla="*/ 43 w 91"/>
                      <a:gd name="T13" fmla="*/ 80 h 92"/>
                      <a:gd name="T14" fmla="*/ 51 w 91"/>
                      <a:gd name="T15" fmla="*/ 76 h 92"/>
                      <a:gd name="T16" fmla="*/ 58 w 91"/>
                      <a:gd name="T17" fmla="*/ 71 h 92"/>
                      <a:gd name="T18" fmla="*/ 65 w 91"/>
                      <a:gd name="T19" fmla="*/ 64 h 92"/>
                      <a:gd name="T20" fmla="*/ 70 w 91"/>
                      <a:gd name="T21" fmla="*/ 58 h 92"/>
                      <a:gd name="T22" fmla="*/ 75 w 91"/>
                      <a:gd name="T23" fmla="*/ 50 h 92"/>
                      <a:gd name="T24" fmla="*/ 80 w 91"/>
                      <a:gd name="T25" fmla="*/ 43 h 92"/>
                      <a:gd name="T26" fmla="*/ 84 w 91"/>
                      <a:gd name="T27" fmla="*/ 36 h 92"/>
                      <a:gd name="T28" fmla="*/ 87 w 91"/>
                      <a:gd name="T29" fmla="*/ 27 h 92"/>
                      <a:gd name="T30" fmla="*/ 89 w 91"/>
                      <a:gd name="T31" fmla="*/ 19 h 92"/>
                      <a:gd name="T32" fmla="*/ 91 w 91"/>
                      <a:gd name="T33" fmla="*/ 9 h 92"/>
                      <a:gd name="T34" fmla="*/ 91 w 91"/>
                      <a:gd name="T35" fmla="*/ 0 h 92"/>
                      <a:gd name="T36" fmla="*/ 73 w 91"/>
                      <a:gd name="T37" fmla="*/ 0 h 92"/>
                      <a:gd name="T38" fmla="*/ 72 w 91"/>
                      <a:gd name="T39" fmla="*/ 7 h 92"/>
                      <a:gd name="T40" fmla="*/ 71 w 91"/>
                      <a:gd name="T41" fmla="*/ 15 h 92"/>
                      <a:gd name="T42" fmla="*/ 70 w 91"/>
                      <a:gd name="T43" fmla="*/ 22 h 92"/>
                      <a:gd name="T44" fmla="*/ 67 w 91"/>
                      <a:gd name="T45" fmla="*/ 28 h 92"/>
                      <a:gd name="T46" fmla="*/ 63 w 91"/>
                      <a:gd name="T47" fmla="*/ 35 h 92"/>
                      <a:gd name="T48" fmla="*/ 60 w 91"/>
                      <a:gd name="T49" fmla="*/ 41 h 92"/>
                      <a:gd name="T50" fmla="*/ 56 w 91"/>
                      <a:gd name="T51" fmla="*/ 46 h 92"/>
                      <a:gd name="T52" fmla="*/ 51 w 91"/>
                      <a:gd name="T53" fmla="*/ 52 h 92"/>
                      <a:gd name="T54" fmla="*/ 47 w 91"/>
                      <a:gd name="T55" fmla="*/ 56 h 92"/>
                      <a:gd name="T56" fmla="*/ 40 w 91"/>
                      <a:gd name="T57" fmla="*/ 60 h 92"/>
                      <a:gd name="T58" fmla="*/ 35 w 91"/>
                      <a:gd name="T59" fmla="*/ 64 h 92"/>
                      <a:gd name="T60" fmla="*/ 29 w 91"/>
                      <a:gd name="T61" fmla="*/ 67 h 92"/>
                      <a:gd name="T62" fmla="*/ 21 w 91"/>
                      <a:gd name="T63" fmla="*/ 69 h 92"/>
                      <a:gd name="T64" fmla="*/ 15 w 91"/>
                      <a:gd name="T65" fmla="*/ 72 h 92"/>
                      <a:gd name="T66" fmla="*/ 7 w 91"/>
                      <a:gd name="T67" fmla="*/ 73 h 92"/>
                      <a:gd name="T68" fmla="*/ 0 w 91"/>
                      <a:gd name="T69" fmla="*/ 73 h 92"/>
                      <a:gd name="T70" fmla="*/ 0 w 91"/>
                      <a:gd name="T71" fmla="*/ 73 h 92"/>
                      <a:gd name="T72" fmla="*/ 0 w 91"/>
                      <a:gd name="T73" fmla="*/ 92 h 92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2"/>
                      <a:gd name="T113" fmla="*/ 91 w 91"/>
                      <a:gd name="T114" fmla="*/ 92 h 92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2">
                        <a:moveTo>
                          <a:pt x="0" y="92"/>
                        </a:moveTo>
                        <a:lnTo>
                          <a:pt x="0" y="92"/>
                        </a:lnTo>
                        <a:lnTo>
                          <a:pt x="10" y="91"/>
                        </a:lnTo>
                        <a:lnTo>
                          <a:pt x="18" y="90"/>
                        </a:lnTo>
                        <a:lnTo>
                          <a:pt x="28" y="87"/>
                        </a:lnTo>
                        <a:lnTo>
                          <a:pt x="35" y="84"/>
                        </a:lnTo>
                        <a:lnTo>
                          <a:pt x="43" y="80"/>
                        </a:lnTo>
                        <a:lnTo>
                          <a:pt x="51" y="76"/>
                        </a:lnTo>
                        <a:lnTo>
                          <a:pt x="58" y="71"/>
                        </a:lnTo>
                        <a:lnTo>
                          <a:pt x="65" y="64"/>
                        </a:lnTo>
                        <a:lnTo>
                          <a:pt x="70" y="58"/>
                        </a:lnTo>
                        <a:lnTo>
                          <a:pt x="75" y="50"/>
                        </a:lnTo>
                        <a:lnTo>
                          <a:pt x="80" y="43"/>
                        </a:lnTo>
                        <a:lnTo>
                          <a:pt x="84" y="36"/>
                        </a:lnTo>
                        <a:lnTo>
                          <a:pt x="87" y="27"/>
                        </a:lnTo>
                        <a:lnTo>
                          <a:pt x="89" y="19"/>
                        </a:lnTo>
                        <a:lnTo>
                          <a:pt x="91" y="9"/>
                        </a:lnTo>
                        <a:lnTo>
                          <a:pt x="91" y="0"/>
                        </a:lnTo>
                        <a:lnTo>
                          <a:pt x="73" y="0"/>
                        </a:lnTo>
                        <a:lnTo>
                          <a:pt x="72" y="7"/>
                        </a:lnTo>
                        <a:lnTo>
                          <a:pt x="71" y="15"/>
                        </a:lnTo>
                        <a:lnTo>
                          <a:pt x="70" y="22"/>
                        </a:lnTo>
                        <a:lnTo>
                          <a:pt x="67" y="28"/>
                        </a:lnTo>
                        <a:lnTo>
                          <a:pt x="63" y="35"/>
                        </a:lnTo>
                        <a:lnTo>
                          <a:pt x="60" y="41"/>
                        </a:lnTo>
                        <a:lnTo>
                          <a:pt x="56" y="46"/>
                        </a:lnTo>
                        <a:lnTo>
                          <a:pt x="51" y="52"/>
                        </a:lnTo>
                        <a:lnTo>
                          <a:pt x="47" y="56"/>
                        </a:lnTo>
                        <a:lnTo>
                          <a:pt x="40" y="60"/>
                        </a:lnTo>
                        <a:lnTo>
                          <a:pt x="35" y="64"/>
                        </a:lnTo>
                        <a:lnTo>
                          <a:pt x="29" y="67"/>
                        </a:lnTo>
                        <a:lnTo>
                          <a:pt x="21" y="69"/>
                        </a:lnTo>
                        <a:lnTo>
                          <a:pt x="15" y="72"/>
                        </a:lnTo>
                        <a:lnTo>
                          <a:pt x="7" y="73"/>
                        </a:lnTo>
                        <a:lnTo>
                          <a:pt x="0" y="73"/>
                        </a:lnTo>
                        <a:lnTo>
                          <a:pt x="0" y="92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39" name="Freeform 43"/>
                  <p:cNvSpPr>
                    <a:spLocks/>
                  </p:cNvSpPr>
                  <p:nvPr/>
                </p:nvSpPr>
                <p:spPr bwMode="auto">
                  <a:xfrm>
                    <a:off x="4367" y="3445"/>
                    <a:ext cx="94" cy="92"/>
                  </a:xfrm>
                  <a:custGeom>
                    <a:avLst/>
                    <a:gdLst>
                      <a:gd name="T0" fmla="*/ 0 w 94"/>
                      <a:gd name="T1" fmla="*/ 0 h 92"/>
                      <a:gd name="T2" fmla="*/ 0 w 94"/>
                      <a:gd name="T3" fmla="*/ 0 h 92"/>
                      <a:gd name="T4" fmla="*/ 1 w 94"/>
                      <a:gd name="T5" fmla="*/ 9 h 92"/>
                      <a:gd name="T6" fmla="*/ 2 w 94"/>
                      <a:gd name="T7" fmla="*/ 19 h 92"/>
                      <a:gd name="T8" fmla="*/ 4 w 94"/>
                      <a:gd name="T9" fmla="*/ 27 h 92"/>
                      <a:gd name="T10" fmla="*/ 7 w 94"/>
                      <a:gd name="T11" fmla="*/ 36 h 92"/>
                      <a:gd name="T12" fmla="*/ 12 w 94"/>
                      <a:gd name="T13" fmla="*/ 43 h 92"/>
                      <a:gd name="T14" fmla="*/ 16 w 94"/>
                      <a:gd name="T15" fmla="*/ 52 h 92"/>
                      <a:gd name="T16" fmla="*/ 21 w 94"/>
                      <a:gd name="T17" fmla="*/ 58 h 92"/>
                      <a:gd name="T18" fmla="*/ 28 w 94"/>
                      <a:gd name="T19" fmla="*/ 64 h 92"/>
                      <a:gd name="T20" fmla="*/ 34 w 94"/>
                      <a:gd name="T21" fmla="*/ 71 h 92"/>
                      <a:gd name="T22" fmla="*/ 41 w 94"/>
                      <a:gd name="T23" fmla="*/ 76 h 92"/>
                      <a:gd name="T24" fmla="*/ 49 w 94"/>
                      <a:gd name="T25" fmla="*/ 80 h 92"/>
                      <a:gd name="T26" fmla="*/ 57 w 94"/>
                      <a:gd name="T27" fmla="*/ 84 h 92"/>
                      <a:gd name="T28" fmla="*/ 66 w 94"/>
                      <a:gd name="T29" fmla="*/ 87 h 92"/>
                      <a:gd name="T30" fmla="*/ 75 w 94"/>
                      <a:gd name="T31" fmla="*/ 90 h 92"/>
                      <a:gd name="T32" fmla="*/ 85 w 94"/>
                      <a:gd name="T33" fmla="*/ 91 h 92"/>
                      <a:gd name="T34" fmla="*/ 94 w 94"/>
                      <a:gd name="T35" fmla="*/ 92 h 92"/>
                      <a:gd name="T36" fmla="*/ 94 w 94"/>
                      <a:gd name="T37" fmla="*/ 73 h 92"/>
                      <a:gd name="T38" fmla="*/ 87 w 94"/>
                      <a:gd name="T39" fmla="*/ 73 h 92"/>
                      <a:gd name="T40" fmla="*/ 78 w 94"/>
                      <a:gd name="T41" fmla="*/ 72 h 92"/>
                      <a:gd name="T42" fmla="*/ 71 w 94"/>
                      <a:gd name="T43" fmla="*/ 69 h 92"/>
                      <a:gd name="T44" fmla="*/ 65 w 94"/>
                      <a:gd name="T45" fmla="*/ 67 h 92"/>
                      <a:gd name="T46" fmla="*/ 58 w 94"/>
                      <a:gd name="T47" fmla="*/ 64 h 92"/>
                      <a:gd name="T48" fmla="*/ 52 w 94"/>
                      <a:gd name="T49" fmla="*/ 60 h 92"/>
                      <a:gd name="T50" fmla="*/ 46 w 94"/>
                      <a:gd name="T51" fmla="*/ 56 h 92"/>
                      <a:gd name="T52" fmla="*/ 40 w 94"/>
                      <a:gd name="T53" fmla="*/ 52 h 92"/>
                      <a:gd name="T54" fmla="*/ 36 w 94"/>
                      <a:gd name="T55" fmla="*/ 46 h 92"/>
                      <a:gd name="T56" fmla="*/ 32 w 94"/>
                      <a:gd name="T57" fmla="*/ 41 h 92"/>
                      <a:gd name="T58" fmla="*/ 28 w 94"/>
                      <a:gd name="T59" fmla="*/ 35 h 92"/>
                      <a:gd name="T60" fmla="*/ 24 w 94"/>
                      <a:gd name="T61" fmla="*/ 28 h 92"/>
                      <a:gd name="T62" fmla="*/ 22 w 94"/>
                      <a:gd name="T63" fmla="*/ 22 h 92"/>
                      <a:gd name="T64" fmla="*/ 20 w 94"/>
                      <a:gd name="T65" fmla="*/ 15 h 92"/>
                      <a:gd name="T66" fmla="*/ 19 w 94"/>
                      <a:gd name="T67" fmla="*/ 7 h 92"/>
                      <a:gd name="T68" fmla="*/ 19 w 94"/>
                      <a:gd name="T69" fmla="*/ 0 h 92"/>
                      <a:gd name="T70" fmla="*/ 19 w 94"/>
                      <a:gd name="T71" fmla="*/ 0 h 92"/>
                      <a:gd name="T72" fmla="*/ 0 w 94"/>
                      <a:gd name="T73" fmla="*/ 0 h 92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2"/>
                      <a:gd name="T113" fmla="*/ 94 w 94"/>
                      <a:gd name="T114" fmla="*/ 92 h 92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9"/>
                        </a:lnTo>
                        <a:lnTo>
                          <a:pt x="2" y="19"/>
                        </a:lnTo>
                        <a:lnTo>
                          <a:pt x="4" y="27"/>
                        </a:lnTo>
                        <a:lnTo>
                          <a:pt x="7" y="36"/>
                        </a:lnTo>
                        <a:lnTo>
                          <a:pt x="12" y="43"/>
                        </a:lnTo>
                        <a:lnTo>
                          <a:pt x="16" y="52"/>
                        </a:lnTo>
                        <a:lnTo>
                          <a:pt x="21" y="58"/>
                        </a:lnTo>
                        <a:lnTo>
                          <a:pt x="28" y="64"/>
                        </a:lnTo>
                        <a:lnTo>
                          <a:pt x="34" y="71"/>
                        </a:lnTo>
                        <a:lnTo>
                          <a:pt x="41" y="76"/>
                        </a:lnTo>
                        <a:lnTo>
                          <a:pt x="49" y="80"/>
                        </a:lnTo>
                        <a:lnTo>
                          <a:pt x="57" y="84"/>
                        </a:lnTo>
                        <a:lnTo>
                          <a:pt x="66" y="87"/>
                        </a:lnTo>
                        <a:lnTo>
                          <a:pt x="75" y="90"/>
                        </a:lnTo>
                        <a:lnTo>
                          <a:pt x="85" y="91"/>
                        </a:lnTo>
                        <a:lnTo>
                          <a:pt x="94" y="92"/>
                        </a:lnTo>
                        <a:lnTo>
                          <a:pt x="94" y="73"/>
                        </a:lnTo>
                        <a:lnTo>
                          <a:pt x="87" y="73"/>
                        </a:lnTo>
                        <a:lnTo>
                          <a:pt x="78" y="72"/>
                        </a:lnTo>
                        <a:lnTo>
                          <a:pt x="71" y="69"/>
                        </a:lnTo>
                        <a:lnTo>
                          <a:pt x="65" y="67"/>
                        </a:lnTo>
                        <a:lnTo>
                          <a:pt x="58" y="64"/>
                        </a:lnTo>
                        <a:lnTo>
                          <a:pt x="52" y="60"/>
                        </a:lnTo>
                        <a:lnTo>
                          <a:pt x="46" y="56"/>
                        </a:lnTo>
                        <a:lnTo>
                          <a:pt x="40" y="52"/>
                        </a:lnTo>
                        <a:lnTo>
                          <a:pt x="36" y="46"/>
                        </a:lnTo>
                        <a:lnTo>
                          <a:pt x="32" y="41"/>
                        </a:lnTo>
                        <a:lnTo>
                          <a:pt x="28" y="35"/>
                        </a:lnTo>
                        <a:lnTo>
                          <a:pt x="24" y="28"/>
                        </a:lnTo>
                        <a:lnTo>
                          <a:pt x="22" y="22"/>
                        </a:lnTo>
                        <a:lnTo>
                          <a:pt x="20" y="15"/>
                        </a:lnTo>
                        <a:lnTo>
                          <a:pt x="19" y="7"/>
                        </a:lnTo>
                        <a:lnTo>
                          <a:pt x="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0" name="Freeform 44"/>
                  <p:cNvSpPr>
                    <a:spLocks/>
                  </p:cNvSpPr>
                  <p:nvPr/>
                </p:nvSpPr>
                <p:spPr bwMode="auto">
                  <a:xfrm>
                    <a:off x="4367" y="3352"/>
                    <a:ext cx="94" cy="93"/>
                  </a:xfrm>
                  <a:custGeom>
                    <a:avLst/>
                    <a:gdLst>
                      <a:gd name="T0" fmla="*/ 94 w 94"/>
                      <a:gd name="T1" fmla="*/ 0 h 93"/>
                      <a:gd name="T2" fmla="*/ 94 w 94"/>
                      <a:gd name="T3" fmla="*/ 0 h 93"/>
                      <a:gd name="T4" fmla="*/ 85 w 94"/>
                      <a:gd name="T5" fmla="*/ 0 h 93"/>
                      <a:gd name="T6" fmla="*/ 75 w 94"/>
                      <a:gd name="T7" fmla="*/ 1 h 93"/>
                      <a:gd name="T8" fmla="*/ 66 w 94"/>
                      <a:gd name="T9" fmla="*/ 4 h 93"/>
                      <a:gd name="T10" fmla="*/ 57 w 94"/>
                      <a:gd name="T11" fmla="*/ 7 h 93"/>
                      <a:gd name="T12" fmla="*/ 49 w 94"/>
                      <a:gd name="T13" fmla="*/ 11 h 93"/>
                      <a:gd name="T14" fmla="*/ 41 w 94"/>
                      <a:gd name="T15" fmla="*/ 16 h 93"/>
                      <a:gd name="T16" fmla="*/ 34 w 94"/>
                      <a:gd name="T17" fmla="*/ 21 h 93"/>
                      <a:gd name="T18" fmla="*/ 28 w 94"/>
                      <a:gd name="T19" fmla="*/ 26 h 93"/>
                      <a:gd name="T20" fmla="*/ 21 w 94"/>
                      <a:gd name="T21" fmla="*/ 34 h 93"/>
                      <a:gd name="T22" fmla="*/ 16 w 94"/>
                      <a:gd name="T23" fmla="*/ 41 h 93"/>
                      <a:gd name="T24" fmla="*/ 12 w 94"/>
                      <a:gd name="T25" fmla="*/ 49 h 93"/>
                      <a:gd name="T26" fmla="*/ 7 w 94"/>
                      <a:gd name="T27" fmla="*/ 57 h 93"/>
                      <a:gd name="T28" fmla="*/ 4 w 94"/>
                      <a:gd name="T29" fmla="*/ 65 h 93"/>
                      <a:gd name="T30" fmla="*/ 2 w 94"/>
                      <a:gd name="T31" fmla="*/ 74 h 93"/>
                      <a:gd name="T32" fmla="*/ 1 w 94"/>
                      <a:gd name="T33" fmla="*/ 83 h 93"/>
                      <a:gd name="T34" fmla="*/ 0 w 94"/>
                      <a:gd name="T35" fmla="*/ 93 h 93"/>
                      <a:gd name="T36" fmla="*/ 19 w 94"/>
                      <a:gd name="T37" fmla="*/ 93 h 93"/>
                      <a:gd name="T38" fmla="*/ 19 w 94"/>
                      <a:gd name="T39" fmla="*/ 86 h 93"/>
                      <a:gd name="T40" fmla="*/ 20 w 94"/>
                      <a:gd name="T41" fmla="*/ 78 h 93"/>
                      <a:gd name="T42" fmla="*/ 22 w 94"/>
                      <a:gd name="T43" fmla="*/ 71 h 93"/>
                      <a:gd name="T44" fmla="*/ 24 w 94"/>
                      <a:gd name="T45" fmla="*/ 63 h 93"/>
                      <a:gd name="T46" fmla="*/ 28 w 94"/>
                      <a:gd name="T47" fmla="*/ 57 h 93"/>
                      <a:gd name="T48" fmla="*/ 32 w 94"/>
                      <a:gd name="T49" fmla="*/ 51 h 93"/>
                      <a:gd name="T50" fmla="*/ 36 w 94"/>
                      <a:gd name="T51" fmla="*/ 45 h 93"/>
                      <a:gd name="T52" fmla="*/ 40 w 94"/>
                      <a:gd name="T53" fmla="*/ 40 h 93"/>
                      <a:gd name="T54" fmla="*/ 46 w 94"/>
                      <a:gd name="T55" fmla="*/ 35 h 93"/>
                      <a:gd name="T56" fmla="*/ 52 w 94"/>
                      <a:gd name="T57" fmla="*/ 31 h 93"/>
                      <a:gd name="T58" fmla="*/ 58 w 94"/>
                      <a:gd name="T59" fmla="*/ 28 h 93"/>
                      <a:gd name="T60" fmla="*/ 65 w 94"/>
                      <a:gd name="T61" fmla="*/ 24 h 93"/>
                      <a:gd name="T62" fmla="*/ 71 w 94"/>
                      <a:gd name="T63" fmla="*/ 21 h 93"/>
                      <a:gd name="T64" fmla="*/ 78 w 94"/>
                      <a:gd name="T65" fmla="*/ 20 h 93"/>
                      <a:gd name="T66" fmla="*/ 87 w 94"/>
                      <a:gd name="T67" fmla="*/ 19 h 93"/>
                      <a:gd name="T68" fmla="*/ 94 w 94"/>
                      <a:gd name="T69" fmla="*/ 18 h 93"/>
                      <a:gd name="T70" fmla="*/ 94 w 94"/>
                      <a:gd name="T71" fmla="*/ 18 h 93"/>
                      <a:gd name="T72" fmla="*/ 94 w 94"/>
                      <a:gd name="T73" fmla="*/ 0 h 93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3"/>
                      <a:gd name="T113" fmla="*/ 94 w 94"/>
                      <a:gd name="T114" fmla="*/ 93 h 93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3">
                        <a:moveTo>
                          <a:pt x="94" y="0"/>
                        </a:moveTo>
                        <a:lnTo>
                          <a:pt x="94" y="0"/>
                        </a:lnTo>
                        <a:lnTo>
                          <a:pt x="85" y="0"/>
                        </a:lnTo>
                        <a:lnTo>
                          <a:pt x="75" y="1"/>
                        </a:lnTo>
                        <a:lnTo>
                          <a:pt x="66" y="4"/>
                        </a:lnTo>
                        <a:lnTo>
                          <a:pt x="57" y="7"/>
                        </a:lnTo>
                        <a:lnTo>
                          <a:pt x="49" y="11"/>
                        </a:lnTo>
                        <a:lnTo>
                          <a:pt x="41" y="16"/>
                        </a:lnTo>
                        <a:lnTo>
                          <a:pt x="34" y="21"/>
                        </a:lnTo>
                        <a:lnTo>
                          <a:pt x="28" y="26"/>
                        </a:lnTo>
                        <a:lnTo>
                          <a:pt x="21" y="34"/>
                        </a:lnTo>
                        <a:lnTo>
                          <a:pt x="16" y="41"/>
                        </a:lnTo>
                        <a:lnTo>
                          <a:pt x="12" y="49"/>
                        </a:lnTo>
                        <a:lnTo>
                          <a:pt x="7" y="57"/>
                        </a:lnTo>
                        <a:lnTo>
                          <a:pt x="4" y="65"/>
                        </a:lnTo>
                        <a:lnTo>
                          <a:pt x="2" y="74"/>
                        </a:lnTo>
                        <a:lnTo>
                          <a:pt x="1" y="83"/>
                        </a:lnTo>
                        <a:lnTo>
                          <a:pt x="0" y="93"/>
                        </a:lnTo>
                        <a:lnTo>
                          <a:pt x="19" y="93"/>
                        </a:lnTo>
                        <a:lnTo>
                          <a:pt x="19" y="86"/>
                        </a:lnTo>
                        <a:lnTo>
                          <a:pt x="20" y="78"/>
                        </a:lnTo>
                        <a:lnTo>
                          <a:pt x="22" y="71"/>
                        </a:lnTo>
                        <a:lnTo>
                          <a:pt x="24" y="63"/>
                        </a:lnTo>
                        <a:lnTo>
                          <a:pt x="28" y="57"/>
                        </a:lnTo>
                        <a:lnTo>
                          <a:pt x="32" y="51"/>
                        </a:lnTo>
                        <a:lnTo>
                          <a:pt x="36" y="45"/>
                        </a:lnTo>
                        <a:lnTo>
                          <a:pt x="40" y="40"/>
                        </a:lnTo>
                        <a:lnTo>
                          <a:pt x="46" y="35"/>
                        </a:lnTo>
                        <a:lnTo>
                          <a:pt x="52" y="31"/>
                        </a:lnTo>
                        <a:lnTo>
                          <a:pt x="58" y="28"/>
                        </a:lnTo>
                        <a:lnTo>
                          <a:pt x="65" y="24"/>
                        </a:lnTo>
                        <a:lnTo>
                          <a:pt x="71" y="21"/>
                        </a:lnTo>
                        <a:lnTo>
                          <a:pt x="78" y="20"/>
                        </a:lnTo>
                        <a:lnTo>
                          <a:pt x="87" y="19"/>
                        </a:lnTo>
                        <a:lnTo>
                          <a:pt x="94" y="18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1" name="Freeform 45"/>
                  <p:cNvSpPr>
                    <a:spLocks/>
                  </p:cNvSpPr>
                  <p:nvPr/>
                </p:nvSpPr>
                <p:spPr bwMode="auto">
                  <a:xfrm>
                    <a:off x="4461" y="3352"/>
                    <a:ext cx="91" cy="93"/>
                  </a:xfrm>
                  <a:custGeom>
                    <a:avLst/>
                    <a:gdLst>
                      <a:gd name="T0" fmla="*/ 91 w 91"/>
                      <a:gd name="T1" fmla="*/ 93 h 93"/>
                      <a:gd name="T2" fmla="*/ 91 w 91"/>
                      <a:gd name="T3" fmla="*/ 93 h 93"/>
                      <a:gd name="T4" fmla="*/ 91 w 91"/>
                      <a:gd name="T5" fmla="*/ 83 h 93"/>
                      <a:gd name="T6" fmla="*/ 89 w 91"/>
                      <a:gd name="T7" fmla="*/ 74 h 93"/>
                      <a:gd name="T8" fmla="*/ 87 w 91"/>
                      <a:gd name="T9" fmla="*/ 65 h 93"/>
                      <a:gd name="T10" fmla="*/ 84 w 91"/>
                      <a:gd name="T11" fmla="*/ 57 h 93"/>
                      <a:gd name="T12" fmla="*/ 80 w 91"/>
                      <a:gd name="T13" fmla="*/ 49 h 93"/>
                      <a:gd name="T14" fmla="*/ 75 w 91"/>
                      <a:gd name="T15" fmla="*/ 41 h 93"/>
                      <a:gd name="T16" fmla="*/ 71 w 91"/>
                      <a:gd name="T17" fmla="*/ 34 h 93"/>
                      <a:gd name="T18" fmla="*/ 65 w 91"/>
                      <a:gd name="T19" fmla="*/ 26 h 93"/>
                      <a:gd name="T20" fmla="*/ 58 w 91"/>
                      <a:gd name="T21" fmla="*/ 21 h 93"/>
                      <a:gd name="T22" fmla="*/ 51 w 91"/>
                      <a:gd name="T23" fmla="*/ 16 h 93"/>
                      <a:gd name="T24" fmla="*/ 43 w 91"/>
                      <a:gd name="T25" fmla="*/ 11 h 93"/>
                      <a:gd name="T26" fmla="*/ 35 w 91"/>
                      <a:gd name="T27" fmla="*/ 7 h 93"/>
                      <a:gd name="T28" fmla="*/ 28 w 91"/>
                      <a:gd name="T29" fmla="*/ 4 h 93"/>
                      <a:gd name="T30" fmla="*/ 18 w 91"/>
                      <a:gd name="T31" fmla="*/ 2 h 93"/>
                      <a:gd name="T32" fmla="*/ 10 w 91"/>
                      <a:gd name="T33" fmla="*/ 0 h 93"/>
                      <a:gd name="T34" fmla="*/ 0 w 91"/>
                      <a:gd name="T35" fmla="*/ 0 h 93"/>
                      <a:gd name="T36" fmla="*/ 0 w 91"/>
                      <a:gd name="T37" fmla="*/ 18 h 93"/>
                      <a:gd name="T38" fmla="*/ 7 w 91"/>
                      <a:gd name="T39" fmla="*/ 19 h 93"/>
                      <a:gd name="T40" fmla="*/ 15 w 91"/>
                      <a:gd name="T41" fmla="*/ 20 h 93"/>
                      <a:gd name="T42" fmla="*/ 21 w 91"/>
                      <a:gd name="T43" fmla="*/ 21 h 93"/>
                      <a:gd name="T44" fmla="*/ 29 w 91"/>
                      <a:gd name="T45" fmla="*/ 24 h 93"/>
                      <a:gd name="T46" fmla="*/ 35 w 91"/>
                      <a:gd name="T47" fmla="*/ 28 h 93"/>
                      <a:gd name="T48" fmla="*/ 40 w 91"/>
                      <a:gd name="T49" fmla="*/ 31 h 93"/>
                      <a:gd name="T50" fmla="*/ 47 w 91"/>
                      <a:gd name="T51" fmla="*/ 35 h 93"/>
                      <a:gd name="T52" fmla="*/ 51 w 91"/>
                      <a:gd name="T53" fmla="*/ 40 h 93"/>
                      <a:gd name="T54" fmla="*/ 56 w 91"/>
                      <a:gd name="T55" fmla="*/ 45 h 93"/>
                      <a:gd name="T56" fmla="*/ 60 w 91"/>
                      <a:gd name="T57" fmla="*/ 51 h 93"/>
                      <a:gd name="T58" fmla="*/ 63 w 91"/>
                      <a:gd name="T59" fmla="*/ 57 h 93"/>
                      <a:gd name="T60" fmla="*/ 67 w 91"/>
                      <a:gd name="T61" fmla="*/ 63 h 93"/>
                      <a:gd name="T62" fmla="*/ 70 w 91"/>
                      <a:gd name="T63" fmla="*/ 71 h 93"/>
                      <a:gd name="T64" fmla="*/ 71 w 91"/>
                      <a:gd name="T65" fmla="*/ 78 h 93"/>
                      <a:gd name="T66" fmla="*/ 72 w 91"/>
                      <a:gd name="T67" fmla="*/ 86 h 93"/>
                      <a:gd name="T68" fmla="*/ 73 w 91"/>
                      <a:gd name="T69" fmla="*/ 93 h 93"/>
                      <a:gd name="T70" fmla="*/ 73 w 91"/>
                      <a:gd name="T71" fmla="*/ 93 h 93"/>
                      <a:gd name="T72" fmla="*/ 91 w 91"/>
                      <a:gd name="T73" fmla="*/ 93 h 93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3"/>
                      <a:gd name="T113" fmla="*/ 91 w 91"/>
                      <a:gd name="T114" fmla="*/ 93 h 93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3">
                        <a:moveTo>
                          <a:pt x="91" y="93"/>
                        </a:moveTo>
                        <a:lnTo>
                          <a:pt x="91" y="93"/>
                        </a:lnTo>
                        <a:lnTo>
                          <a:pt x="91" y="83"/>
                        </a:lnTo>
                        <a:lnTo>
                          <a:pt x="89" y="74"/>
                        </a:lnTo>
                        <a:lnTo>
                          <a:pt x="87" y="65"/>
                        </a:lnTo>
                        <a:lnTo>
                          <a:pt x="84" y="57"/>
                        </a:lnTo>
                        <a:lnTo>
                          <a:pt x="80" y="49"/>
                        </a:lnTo>
                        <a:lnTo>
                          <a:pt x="75" y="41"/>
                        </a:lnTo>
                        <a:lnTo>
                          <a:pt x="71" y="34"/>
                        </a:lnTo>
                        <a:lnTo>
                          <a:pt x="65" y="26"/>
                        </a:lnTo>
                        <a:lnTo>
                          <a:pt x="58" y="21"/>
                        </a:lnTo>
                        <a:lnTo>
                          <a:pt x="51" y="16"/>
                        </a:lnTo>
                        <a:lnTo>
                          <a:pt x="43" y="11"/>
                        </a:lnTo>
                        <a:lnTo>
                          <a:pt x="35" y="7"/>
                        </a:lnTo>
                        <a:lnTo>
                          <a:pt x="28" y="4"/>
                        </a:lnTo>
                        <a:lnTo>
                          <a:pt x="18" y="2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lnTo>
                          <a:pt x="0" y="18"/>
                        </a:lnTo>
                        <a:lnTo>
                          <a:pt x="7" y="19"/>
                        </a:lnTo>
                        <a:lnTo>
                          <a:pt x="15" y="20"/>
                        </a:lnTo>
                        <a:lnTo>
                          <a:pt x="21" y="21"/>
                        </a:lnTo>
                        <a:lnTo>
                          <a:pt x="29" y="24"/>
                        </a:lnTo>
                        <a:lnTo>
                          <a:pt x="35" y="28"/>
                        </a:lnTo>
                        <a:lnTo>
                          <a:pt x="40" y="31"/>
                        </a:lnTo>
                        <a:lnTo>
                          <a:pt x="47" y="35"/>
                        </a:lnTo>
                        <a:lnTo>
                          <a:pt x="51" y="40"/>
                        </a:lnTo>
                        <a:lnTo>
                          <a:pt x="56" y="45"/>
                        </a:lnTo>
                        <a:lnTo>
                          <a:pt x="60" y="51"/>
                        </a:lnTo>
                        <a:lnTo>
                          <a:pt x="63" y="57"/>
                        </a:lnTo>
                        <a:lnTo>
                          <a:pt x="67" y="63"/>
                        </a:lnTo>
                        <a:lnTo>
                          <a:pt x="70" y="71"/>
                        </a:lnTo>
                        <a:lnTo>
                          <a:pt x="71" y="78"/>
                        </a:lnTo>
                        <a:lnTo>
                          <a:pt x="72" y="86"/>
                        </a:lnTo>
                        <a:lnTo>
                          <a:pt x="73" y="93"/>
                        </a:lnTo>
                        <a:lnTo>
                          <a:pt x="91" y="93"/>
                        </a:lnTo>
                        <a:close/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2" name="Freeform 46"/>
                  <p:cNvSpPr>
                    <a:spLocks/>
                  </p:cNvSpPr>
                  <p:nvPr/>
                </p:nvSpPr>
                <p:spPr bwMode="auto">
                  <a:xfrm>
                    <a:off x="4459" y="3443"/>
                    <a:ext cx="91" cy="90"/>
                  </a:xfrm>
                  <a:custGeom>
                    <a:avLst/>
                    <a:gdLst>
                      <a:gd name="T0" fmla="*/ 0 w 91"/>
                      <a:gd name="T1" fmla="*/ 90 h 90"/>
                      <a:gd name="T2" fmla="*/ 0 w 91"/>
                      <a:gd name="T3" fmla="*/ 90 h 90"/>
                      <a:gd name="T4" fmla="*/ 8 w 91"/>
                      <a:gd name="T5" fmla="*/ 90 h 90"/>
                      <a:gd name="T6" fmla="*/ 18 w 91"/>
                      <a:gd name="T7" fmla="*/ 88 h 90"/>
                      <a:gd name="T8" fmla="*/ 26 w 91"/>
                      <a:gd name="T9" fmla="*/ 86 h 90"/>
                      <a:gd name="T10" fmla="*/ 35 w 91"/>
                      <a:gd name="T11" fmla="*/ 83 h 90"/>
                      <a:gd name="T12" fmla="*/ 42 w 91"/>
                      <a:gd name="T13" fmla="*/ 80 h 90"/>
                      <a:gd name="T14" fmla="*/ 51 w 91"/>
                      <a:gd name="T15" fmla="*/ 75 h 90"/>
                      <a:gd name="T16" fmla="*/ 57 w 91"/>
                      <a:gd name="T17" fmla="*/ 69 h 90"/>
                      <a:gd name="T18" fmla="*/ 63 w 91"/>
                      <a:gd name="T19" fmla="*/ 64 h 90"/>
                      <a:gd name="T20" fmla="*/ 70 w 91"/>
                      <a:gd name="T21" fmla="*/ 58 h 90"/>
                      <a:gd name="T22" fmla="*/ 75 w 91"/>
                      <a:gd name="T23" fmla="*/ 50 h 90"/>
                      <a:gd name="T24" fmla="*/ 79 w 91"/>
                      <a:gd name="T25" fmla="*/ 43 h 90"/>
                      <a:gd name="T26" fmla="*/ 83 w 91"/>
                      <a:gd name="T27" fmla="*/ 35 h 90"/>
                      <a:gd name="T28" fmla="*/ 87 w 91"/>
                      <a:gd name="T29" fmla="*/ 26 h 90"/>
                      <a:gd name="T30" fmla="*/ 89 w 91"/>
                      <a:gd name="T31" fmla="*/ 18 h 90"/>
                      <a:gd name="T32" fmla="*/ 90 w 91"/>
                      <a:gd name="T33" fmla="*/ 9 h 90"/>
                      <a:gd name="T34" fmla="*/ 91 w 91"/>
                      <a:gd name="T35" fmla="*/ 0 h 90"/>
                      <a:gd name="T36" fmla="*/ 72 w 91"/>
                      <a:gd name="T37" fmla="*/ 0 h 90"/>
                      <a:gd name="T38" fmla="*/ 72 w 91"/>
                      <a:gd name="T39" fmla="*/ 7 h 90"/>
                      <a:gd name="T40" fmla="*/ 71 w 91"/>
                      <a:gd name="T41" fmla="*/ 15 h 90"/>
                      <a:gd name="T42" fmla="*/ 69 w 91"/>
                      <a:gd name="T43" fmla="*/ 21 h 90"/>
                      <a:gd name="T44" fmla="*/ 67 w 91"/>
                      <a:gd name="T45" fmla="*/ 28 h 90"/>
                      <a:gd name="T46" fmla="*/ 63 w 91"/>
                      <a:gd name="T47" fmla="*/ 35 h 90"/>
                      <a:gd name="T48" fmla="*/ 59 w 91"/>
                      <a:gd name="T49" fmla="*/ 40 h 90"/>
                      <a:gd name="T50" fmla="*/ 55 w 91"/>
                      <a:gd name="T51" fmla="*/ 46 h 90"/>
                      <a:gd name="T52" fmla="*/ 51 w 91"/>
                      <a:gd name="T53" fmla="*/ 50 h 90"/>
                      <a:gd name="T54" fmla="*/ 45 w 91"/>
                      <a:gd name="T55" fmla="*/ 56 h 90"/>
                      <a:gd name="T56" fmla="*/ 40 w 91"/>
                      <a:gd name="T57" fmla="*/ 60 h 90"/>
                      <a:gd name="T58" fmla="*/ 34 w 91"/>
                      <a:gd name="T59" fmla="*/ 63 h 90"/>
                      <a:gd name="T60" fmla="*/ 27 w 91"/>
                      <a:gd name="T61" fmla="*/ 66 h 90"/>
                      <a:gd name="T62" fmla="*/ 21 w 91"/>
                      <a:gd name="T63" fmla="*/ 69 h 90"/>
                      <a:gd name="T64" fmla="*/ 14 w 91"/>
                      <a:gd name="T65" fmla="*/ 70 h 90"/>
                      <a:gd name="T66" fmla="*/ 6 w 91"/>
                      <a:gd name="T67" fmla="*/ 71 h 90"/>
                      <a:gd name="T68" fmla="*/ 0 w 91"/>
                      <a:gd name="T69" fmla="*/ 73 h 90"/>
                      <a:gd name="T70" fmla="*/ 0 w 91"/>
                      <a:gd name="T71" fmla="*/ 73 h 90"/>
                      <a:gd name="T72" fmla="*/ 0 w 91"/>
                      <a:gd name="T73" fmla="*/ 90 h 90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0"/>
                      <a:gd name="T113" fmla="*/ 91 w 91"/>
                      <a:gd name="T114" fmla="*/ 90 h 90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8" y="90"/>
                        </a:lnTo>
                        <a:lnTo>
                          <a:pt x="18" y="88"/>
                        </a:lnTo>
                        <a:lnTo>
                          <a:pt x="26" y="86"/>
                        </a:lnTo>
                        <a:lnTo>
                          <a:pt x="35" y="83"/>
                        </a:lnTo>
                        <a:lnTo>
                          <a:pt x="42" y="80"/>
                        </a:lnTo>
                        <a:lnTo>
                          <a:pt x="51" y="75"/>
                        </a:lnTo>
                        <a:lnTo>
                          <a:pt x="57" y="69"/>
                        </a:lnTo>
                        <a:lnTo>
                          <a:pt x="63" y="64"/>
                        </a:lnTo>
                        <a:lnTo>
                          <a:pt x="70" y="58"/>
                        </a:lnTo>
                        <a:lnTo>
                          <a:pt x="75" y="50"/>
                        </a:lnTo>
                        <a:lnTo>
                          <a:pt x="79" y="43"/>
                        </a:lnTo>
                        <a:lnTo>
                          <a:pt x="83" y="35"/>
                        </a:lnTo>
                        <a:lnTo>
                          <a:pt x="87" y="26"/>
                        </a:lnTo>
                        <a:lnTo>
                          <a:pt x="89" y="18"/>
                        </a:lnTo>
                        <a:lnTo>
                          <a:pt x="90" y="9"/>
                        </a:lnTo>
                        <a:lnTo>
                          <a:pt x="91" y="0"/>
                        </a:lnTo>
                        <a:lnTo>
                          <a:pt x="72" y="0"/>
                        </a:lnTo>
                        <a:lnTo>
                          <a:pt x="72" y="7"/>
                        </a:lnTo>
                        <a:lnTo>
                          <a:pt x="71" y="15"/>
                        </a:lnTo>
                        <a:lnTo>
                          <a:pt x="69" y="21"/>
                        </a:lnTo>
                        <a:lnTo>
                          <a:pt x="67" y="28"/>
                        </a:lnTo>
                        <a:lnTo>
                          <a:pt x="63" y="35"/>
                        </a:lnTo>
                        <a:lnTo>
                          <a:pt x="59" y="40"/>
                        </a:lnTo>
                        <a:lnTo>
                          <a:pt x="55" y="46"/>
                        </a:lnTo>
                        <a:lnTo>
                          <a:pt x="51" y="50"/>
                        </a:lnTo>
                        <a:lnTo>
                          <a:pt x="45" y="56"/>
                        </a:lnTo>
                        <a:lnTo>
                          <a:pt x="40" y="60"/>
                        </a:lnTo>
                        <a:lnTo>
                          <a:pt x="34" y="63"/>
                        </a:lnTo>
                        <a:lnTo>
                          <a:pt x="27" y="66"/>
                        </a:lnTo>
                        <a:lnTo>
                          <a:pt x="21" y="69"/>
                        </a:lnTo>
                        <a:lnTo>
                          <a:pt x="14" y="70"/>
                        </a:lnTo>
                        <a:lnTo>
                          <a:pt x="6" y="71"/>
                        </a:lnTo>
                        <a:lnTo>
                          <a:pt x="0" y="73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3" name="Freeform 47"/>
                  <p:cNvSpPr>
                    <a:spLocks/>
                  </p:cNvSpPr>
                  <p:nvPr/>
                </p:nvSpPr>
                <p:spPr bwMode="auto">
                  <a:xfrm>
                    <a:off x="4365" y="3443"/>
                    <a:ext cx="94" cy="90"/>
                  </a:xfrm>
                  <a:custGeom>
                    <a:avLst/>
                    <a:gdLst>
                      <a:gd name="T0" fmla="*/ 0 w 94"/>
                      <a:gd name="T1" fmla="*/ 0 h 90"/>
                      <a:gd name="T2" fmla="*/ 0 w 94"/>
                      <a:gd name="T3" fmla="*/ 0 h 90"/>
                      <a:gd name="T4" fmla="*/ 0 w 94"/>
                      <a:gd name="T5" fmla="*/ 9 h 90"/>
                      <a:gd name="T6" fmla="*/ 2 w 94"/>
                      <a:gd name="T7" fmla="*/ 18 h 90"/>
                      <a:gd name="T8" fmla="*/ 4 w 94"/>
                      <a:gd name="T9" fmla="*/ 26 h 90"/>
                      <a:gd name="T10" fmla="*/ 7 w 94"/>
                      <a:gd name="T11" fmla="*/ 35 h 90"/>
                      <a:gd name="T12" fmla="*/ 11 w 94"/>
                      <a:gd name="T13" fmla="*/ 43 h 90"/>
                      <a:gd name="T14" fmla="*/ 16 w 94"/>
                      <a:gd name="T15" fmla="*/ 50 h 90"/>
                      <a:gd name="T16" fmla="*/ 21 w 94"/>
                      <a:gd name="T17" fmla="*/ 58 h 90"/>
                      <a:gd name="T18" fmla="*/ 27 w 94"/>
                      <a:gd name="T19" fmla="*/ 64 h 90"/>
                      <a:gd name="T20" fmla="*/ 34 w 94"/>
                      <a:gd name="T21" fmla="*/ 69 h 90"/>
                      <a:gd name="T22" fmla="*/ 41 w 94"/>
                      <a:gd name="T23" fmla="*/ 75 h 90"/>
                      <a:gd name="T24" fmla="*/ 49 w 94"/>
                      <a:gd name="T25" fmla="*/ 80 h 90"/>
                      <a:gd name="T26" fmla="*/ 57 w 94"/>
                      <a:gd name="T27" fmla="*/ 83 h 90"/>
                      <a:gd name="T28" fmla="*/ 65 w 94"/>
                      <a:gd name="T29" fmla="*/ 86 h 90"/>
                      <a:gd name="T30" fmla="*/ 74 w 94"/>
                      <a:gd name="T31" fmla="*/ 88 h 90"/>
                      <a:gd name="T32" fmla="*/ 83 w 94"/>
                      <a:gd name="T33" fmla="*/ 90 h 90"/>
                      <a:gd name="T34" fmla="*/ 94 w 94"/>
                      <a:gd name="T35" fmla="*/ 90 h 90"/>
                      <a:gd name="T36" fmla="*/ 94 w 94"/>
                      <a:gd name="T37" fmla="*/ 73 h 90"/>
                      <a:gd name="T38" fmla="*/ 86 w 94"/>
                      <a:gd name="T39" fmla="*/ 71 h 90"/>
                      <a:gd name="T40" fmla="*/ 78 w 94"/>
                      <a:gd name="T41" fmla="*/ 70 h 90"/>
                      <a:gd name="T42" fmla="*/ 71 w 94"/>
                      <a:gd name="T43" fmla="*/ 69 h 90"/>
                      <a:gd name="T44" fmla="*/ 63 w 94"/>
                      <a:gd name="T45" fmla="*/ 66 h 90"/>
                      <a:gd name="T46" fmla="*/ 57 w 94"/>
                      <a:gd name="T47" fmla="*/ 63 h 90"/>
                      <a:gd name="T48" fmla="*/ 51 w 94"/>
                      <a:gd name="T49" fmla="*/ 60 h 90"/>
                      <a:gd name="T50" fmla="*/ 45 w 94"/>
                      <a:gd name="T51" fmla="*/ 56 h 90"/>
                      <a:gd name="T52" fmla="*/ 40 w 94"/>
                      <a:gd name="T53" fmla="*/ 50 h 90"/>
                      <a:gd name="T54" fmla="*/ 35 w 94"/>
                      <a:gd name="T55" fmla="*/ 45 h 90"/>
                      <a:gd name="T56" fmla="*/ 31 w 94"/>
                      <a:gd name="T57" fmla="*/ 40 h 90"/>
                      <a:gd name="T58" fmla="*/ 27 w 94"/>
                      <a:gd name="T59" fmla="*/ 35 h 90"/>
                      <a:gd name="T60" fmla="*/ 24 w 94"/>
                      <a:gd name="T61" fmla="*/ 28 h 90"/>
                      <a:gd name="T62" fmla="*/ 21 w 94"/>
                      <a:gd name="T63" fmla="*/ 21 h 90"/>
                      <a:gd name="T64" fmla="*/ 20 w 94"/>
                      <a:gd name="T65" fmla="*/ 15 h 90"/>
                      <a:gd name="T66" fmla="*/ 19 w 94"/>
                      <a:gd name="T67" fmla="*/ 7 h 90"/>
                      <a:gd name="T68" fmla="*/ 18 w 94"/>
                      <a:gd name="T69" fmla="*/ 0 h 90"/>
                      <a:gd name="T70" fmla="*/ 18 w 94"/>
                      <a:gd name="T71" fmla="*/ 0 h 90"/>
                      <a:gd name="T72" fmla="*/ 0 w 94"/>
                      <a:gd name="T73" fmla="*/ 0 h 90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0"/>
                      <a:gd name="T113" fmla="*/ 94 w 94"/>
                      <a:gd name="T114" fmla="*/ 90 h 90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9"/>
                        </a:lnTo>
                        <a:lnTo>
                          <a:pt x="2" y="18"/>
                        </a:lnTo>
                        <a:lnTo>
                          <a:pt x="4" y="26"/>
                        </a:lnTo>
                        <a:lnTo>
                          <a:pt x="7" y="35"/>
                        </a:lnTo>
                        <a:lnTo>
                          <a:pt x="11" y="43"/>
                        </a:lnTo>
                        <a:lnTo>
                          <a:pt x="16" y="50"/>
                        </a:lnTo>
                        <a:lnTo>
                          <a:pt x="21" y="58"/>
                        </a:lnTo>
                        <a:lnTo>
                          <a:pt x="27" y="64"/>
                        </a:lnTo>
                        <a:lnTo>
                          <a:pt x="34" y="69"/>
                        </a:lnTo>
                        <a:lnTo>
                          <a:pt x="41" y="75"/>
                        </a:lnTo>
                        <a:lnTo>
                          <a:pt x="49" y="80"/>
                        </a:lnTo>
                        <a:lnTo>
                          <a:pt x="57" y="83"/>
                        </a:lnTo>
                        <a:lnTo>
                          <a:pt x="65" y="86"/>
                        </a:lnTo>
                        <a:lnTo>
                          <a:pt x="74" y="88"/>
                        </a:lnTo>
                        <a:lnTo>
                          <a:pt x="83" y="90"/>
                        </a:lnTo>
                        <a:lnTo>
                          <a:pt x="94" y="90"/>
                        </a:lnTo>
                        <a:lnTo>
                          <a:pt x="94" y="73"/>
                        </a:lnTo>
                        <a:lnTo>
                          <a:pt x="86" y="71"/>
                        </a:lnTo>
                        <a:lnTo>
                          <a:pt x="78" y="70"/>
                        </a:lnTo>
                        <a:lnTo>
                          <a:pt x="71" y="69"/>
                        </a:lnTo>
                        <a:lnTo>
                          <a:pt x="63" y="66"/>
                        </a:lnTo>
                        <a:lnTo>
                          <a:pt x="57" y="63"/>
                        </a:lnTo>
                        <a:lnTo>
                          <a:pt x="51" y="60"/>
                        </a:lnTo>
                        <a:lnTo>
                          <a:pt x="45" y="56"/>
                        </a:lnTo>
                        <a:lnTo>
                          <a:pt x="40" y="50"/>
                        </a:lnTo>
                        <a:lnTo>
                          <a:pt x="35" y="45"/>
                        </a:lnTo>
                        <a:lnTo>
                          <a:pt x="31" y="40"/>
                        </a:lnTo>
                        <a:lnTo>
                          <a:pt x="27" y="35"/>
                        </a:lnTo>
                        <a:lnTo>
                          <a:pt x="24" y="28"/>
                        </a:lnTo>
                        <a:lnTo>
                          <a:pt x="21" y="21"/>
                        </a:lnTo>
                        <a:lnTo>
                          <a:pt x="20" y="15"/>
                        </a:lnTo>
                        <a:lnTo>
                          <a:pt x="19" y="7"/>
                        </a:lnTo>
                        <a:lnTo>
                          <a:pt x="1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4" name="Freeform 48"/>
                  <p:cNvSpPr>
                    <a:spLocks/>
                  </p:cNvSpPr>
                  <p:nvPr/>
                </p:nvSpPr>
                <p:spPr bwMode="auto">
                  <a:xfrm>
                    <a:off x="4365" y="3349"/>
                    <a:ext cx="94" cy="94"/>
                  </a:xfrm>
                  <a:custGeom>
                    <a:avLst/>
                    <a:gdLst>
                      <a:gd name="T0" fmla="*/ 94 w 94"/>
                      <a:gd name="T1" fmla="*/ 0 h 94"/>
                      <a:gd name="T2" fmla="*/ 94 w 94"/>
                      <a:gd name="T3" fmla="*/ 0 h 94"/>
                      <a:gd name="T4" fmla="*/ 83 w 94"/>
                      <a:gd name="T5" fmla="*/ 1 h 94"/>
                      <a:gd name="T6" fmla="*/ 74 w 94"/>
                      <a:gd name="T7" fmla="*/ 2 h 94"/>
                      <a:gd name="T8" fmla="*/ 65 w 94"/>
                      <a:gd name="T9" fmla="*/ 4 h 94"/>
                      <a:gd name="T10" fmla="*/ 57 w 94"/>
                      <a:gd name="T11" fmla="*/ 7 h 94"/>
                      <a:gd name="T12" fmla="*/ 49 w 94"/>
                      <a:gd name="T13" fmla="*/ 12 h 94"/>
                      <a:gd name="T14" fmla="*/ 41 w 94"/>
                      <a:gd name="T15" fmla="*/ 16 h 94"/>
                      <a:gd name="T16" fmla="*/ 34 w 94"/>
                      <a:gd name="T17" fmla="*/ 21 h 94"/>
                      <a:gd name="T18" fmla="*/ 26 w 94"/>
                      <a:gd name="T19" fmla="*/ 27 h 94"/>
                      <a:gd name="T20" fmla="*/ 21 w 94"/>
                      <a:gd name="T21" fmla="*/ 34 h 94"/>
                      <a:gd name="T22" fmla="*/ 16 w 94"/>
                      <a:gd name="T23" fmla="*/ 41 h 94"/>
                      <a:gd name="T24" fmla="*/ 11 w 94"/>
                      <a:gd name="T25" fmla="*/ 48 h 94"/>
                      <a:gd name="T26" fmla="*/ 7 w 94"/>
                      <a:gd name="T27" fmla="*/ 57 h 94"/>
                      <a:gd name="T28" fmla="*/ 4 w 94"/>
                      <a:gd name="T29" fmla="*/ 65 h 94"/>
                      <a:gd name="T30" fmla="*/ 2 w 94"/>
                      <a:gd name="T31" fmla="*/ 75 h 94"/>
                      <a:gd name="T32" fmla="*/ 0 w 94"/>
                      <a:gd name="T33" fmla="*/ 84 h 94"/>
                      <a:gd name="T34" fmla="*/ 0 w 94"/>
                      <a:gd name="T35" fmla="*/ 94 h 94"/>
                      <a:gd name="T36" fmla="*/ 18 w 94"/>
                      <a:gd name="T37" fmla="*/ 94 h 94"/>
                      <a:gd name="T38" fmla="*/ 19 w 94"/>
                      <a:gd name="T39" fmla="*/ 85 h 94"/>
                      <a:gd name="T40" fmla="*/ 20 w 94"/>
                      <a:gd name="T41" fmla="*/ 78 h 94"/>
                      <a:gd name="T42" fmla="*/ 21 w 94"/>
                      <a:gd name="T43" fmla="*/ 71 h 94"/>
                      <a:gd name="T44" fmla="*/ 24 w 94"/>
                      <a:gd name="T45" fmla="*/ 64 h 94"/>
                      <a:gd name="T46" fmla="*/ 27 w 94"/>
                      <a:gd name="T47" fmla="*/ 58 h 94"/>
                      <a:gd name="T48" fmla="*/ 31 w 94"/>
                      <a:gd name="T49" fmla="*/ 52 h 94"/>
                      <a:gd name="T50" fmla="*/ 35 w 94"/>
                      <a:gd name="T51" fmla="*/ 45 h 94"/>
                      <a:gd name="T52" fmla="*/ 40 w 94"/>
                      <a:gd name="T53" fmla="*/ 40 h 94"/>
                      <a:gd name="T54" fmla="*/ 45 w 94"/>
                      <a:gd name="T55" fmla="*/ 36 h 94"/>
                      <a:gd name="T56" fmla="*/ 51 w 94"/>
                      <a:gd name="T57" fmla="*/ 32 h 94"/>
                      <a:gd name="T58" fmla="*/ 57 w 94"/>
                      <a:gd name="T59" fmla="*/ 27 h 94"/>
                      <a:gd name="T60" fmla="*/ 63 w 94"/>
                      <a:gd name="T61" fmla="*/ 24 h 94"/>
                      <a:gd name="T62" fmla="*/ 71 w 94"/>
                      <a:gd name="T63" fmla="*/ 22 h 94"/>
                      <a:gd name="T64" fmla="*/ 78 w 94"/>
                      <a:gd name="T65" fmla="*/ 20 h 94"/>
                      <a:gd name="T66" fmla="*/ 86 w 94"/>
                      <a:gd name="T67" fmla="*/ 19 h 94"/>
                      <a:gd name="T68" fmla="*/ 94 w 94"/>
                      <a:gd name="T69" fmla="*/ 19 h 94"/>
                      <a:gd name="T70" fmla="*/ 94 w 94"/>
                      <a:gd name="T71" fmla="*/ 19 h 94"/>
                      <a:gd name="T72" fmla="*/ 94 w 94"/>
                      <a:gd name="T73" fmla="*/ 0 h 94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4"/>
                      <a:gd name="T112" fmla="*/ 0 h 94"/>
                      <a:gd name="T113" fmla="*/ 94 w 94"/>
                      <a:gd name="T114" fmla="*/ 94 h 94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4" h="94">
                        <a:moveTo>
                          <a:pt x="94" y="0"/>
                        </a:moveTo>
                        <a:lnTo>
                          <a:pt x="94" y="0"/>
                        </a:lnTo>
                        <a:lnTo>
                          <a:pt x="83" y="1"/>
                        </a:lnTo>
                        <a:lnTo>
                          <a:pt x="74" y="2"/>
                        </a:lnTo>
                        <a:lnTo>
                          <a:pt x="65" y="4"/>
                        </a:lnTo>
                        <a:lnTo>
                          <a:pt x="57" y="7"/>
                        </a:lnTo>
                        <a:lnTo>
                          <a:pt x="49" y="12"/>
                        </a:lnTo>
                        <a:lnTo>
                          <a:pt x="41" y="16"/>
                        </a:lnTo>
                        <a:lnTo>
                          <a:pt x="34" y="21"/>
                        </a:lnTo>
                        <a:lnTo>
                          <a:pt x="26" y="27"/>
                        </a:lnTo>
                        <a:lnTo>
                          <a:pt x="21" y="34"/>
                        </a:lnTo>
                        <a:lnTo>
                          <a:pt x="16" y="41"/>
                        </a:lnTo>
                        <a:lnTo>
                          <a:pt x="11" y="48"/>
                        </a:lnTo>
                        <a:lnTo>
                          <a:pt x="7" y="57"/>
                        </a:lnTo>
                        <a:lnTo>
                          <a:pt x="4" y="65"/>
                        </a:lnTo>
                        <a:lnTo>
                          <a:pt x="2" y="75"/>
                        </a:lnTo>
                        <a:lnTo>
                          <a:pt x="0" y="84"/>
                        </a:lnTo>
                        <a:lnTo>
                          <a:pt x="0" y="94"/>
                        </a:lnTo>
                        <a:lnTo>
                          <a:pt x="18" y="94"/>
                        </a:lnTo>
                        <a:lnTo>
                          <a:pt x="19" y="85"/>
                        </a:lnTo>
                        <a:lnTo>
                          <a:pt x="20" y="78"/>
                        </a:lnTo>
                        <a:lnTo>
                          <a:pt x="21" y="71"/>
                        </a:lnTo>
                        <a:lnTo>
                          <a:pt x="24" y="64"/>
                        </a:lnTo>
                        <a:lnTo>
                          <a:pt x="27" y="58"/>
                        </a:lnTo>
                        <a:lnTo>
                          <a:pt x="31" y="52"/>
                        </a:lnTo>
                        <a:lnTo>
                          <a:pt x="35" y="45"/>
                        </a:lnTo>
                        <a:lnTo>
                          <a:pt x="40" y="40"/>
                        </a:lnTo>
                        <a:lnTo>
                          <a:pt x="45" y="36"/>
                        </a:lnTo>
                        <a:lnTo>
                          <a:pt x="51" y="32"/>
                        </a:lnTo>
                        <a:lnTo>
                          <a:pt x="57" y="27"/>
                        </a:lnTo>
                        <a:lnTo>
                          <a:pt x="63" y="24"/>
                        </a:lnTo>
                        <a:lnTo>
                          <a:pt x="71" y="22"/>
                        </a:lnTo>
                        <a:lnTo>
                          <a:pt x="78" y="20"/>
                        </a:lnTo>
                        <a:lnTo>
                          <a:pt x="86" y="19"/>
                        </a:lnTo>
                        <a:lnTo>
                          <a:pt x="94" y="19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5" name="Freeform 49"/>
                  <p:cNvSpPr>
                    <a:spLocks/>
                  </p:cNvSpPr>
                  <p:nvPr/>
                </p:nvSpPr>
                <p:spPr bwMode="auto">
                  <a:xfrm>
                    <a:off x="4459" y="3349"/>
                    <a:ext cx="91" cy="94"/>
                  </a:xfrm>
                  <a:custGeom>
                    <a:avLst/>
                    <a:gdLst>
                      <a:gd name="T0" fmla="*/ 91 w 91"/>
                      <a:gd name="T1" fmla="*/ 94 h 94"/>
                      <a:gd name="T2" fmla="*/ 91 w 91"/>
                      <a:gd name="T3" fmla="*/ 94 h 94"/>
                      <a:gd name="T4" fmla="*/ 90 w 91"/>
                      <a:gd name="T5" fmla="*/ 84 h 94"/>
                      <a:gd name="T6" fmla="*/ 89 w 91"/>
                      <a:gd name="T7" fmla="*/ 75 h 94"/>
                      <a:gd name="T8" fmla="*/ 87 w 91"/>
                      <a:gd name="T9" fmla="*/ 65 h 94"/>
                      <a:gd name="T10" fmla="*/ 83 w 91"/>
                      <a:gd name="T11" fmla="*/ 57 h 94"/>
                      <a:gd name="T12" fmla="*/ 79 w 91"/>
                      <a:gd name="T13" fmla="*/ 48 h 94"/>
                      <a:gd name="T14" fmla="*/ 75 w 91"/>
                      <a:gd name="T15" fmla="*/ 41 h 94"/>
                      <a:gd name="T16" fmla="*/ 70 w 91"/>
                      <a:gd name="T17" fmla="*/ 34 h 94"/>
                      <a:gd name="T18" fmla="*/ 63 w 91"/>
                      <a:gd name="T19" fmla="*/ 27 h 94"/>
                      <a:gd name="T20" fmla="*/ 57 w 91"/>
                      <a:gd name="T21" fmla="*/ 21 h 94"/>
                      <a:gd name="T22" fmla="*/ 51 w 91"/>
                      <a:gd name="T23" fmla="*/ 16 h 94"/>
                      <a:gd name="T24" fmla="*/ 43 w 91"/>
                      <a:gd name="T25" fmla="*/ 12 h 94"/>
                      <a:gd name="T26" fmla="*/ 35 w 91"/>
                      <a:gd name="T27" fmla="*/ 7 h 94"/>
                      <a:gd name="T28" fmla="*/ 26 w 91"/>
                      <a:gd name="T29" fmla="*/ 4 h 94"/>
                      <a:gd name="T30" fmla="*/ 18 w 91"/>
                      <a:gd name="T31" fmla="*/ 2 h 94"/>
                      <a:gd name="T32" fmla="*/ 8 w 91"/>
                      <a:gd name="T33" fmla="*/ 1 h 94"/>
                      <a:gd name="T34" fmla="*/ 0 w 91"/>
                      <a:gd name="T35" fmla="*/ 0 h 94"/>
                      <a:gd name="T36" fmla="*/ 0 w 91"/>
                      <a:gd name="T37" fmla="*/ 19 h 94"/>
                      <a:gd name="T38" fmla="*/ 6 w 91"/>
                      <a:gd name="T39" fmla="*/ 19 h 94"/>
                      <a:gd name="T40" fmla="*/ 14 w 91"/>
                      <a:gd name="T41" fmla="*/ 20 h 94"/>
                      <a:gd name="T42" fmla="*/ 21 w 91"/>
                      <a:gd name="T43" fmla="*/ 22 h 94"/>
                      <a:gd name="T44" fmla="*/ 27 w 91"/>
                      <a:gd name="T45" fmla="*/ 24 h 94"/>
                      <a:gd name="T46" fmla="*/ 34 w 91"/>
                      <a:gd name="T47" fmla="*/ 27 h 94"/>
                      <a:gd name="T48" fmla="*/ 40 w 91"/>
                      <a:gd name="T49" fmla="*/ 32 h 94"/>
                      <a:gd name="T50" fmla="*/ 45 w 91"/>
                      <a:gd name="T51" fmla="*/ 36 h 94"/>
                      <a:gd name="T52" fmla="*/ 51 w 91"/>
                      <a:gd name="T53" fmla="*/ 40 h 94"/>
                      <a:gd name="T54" fmla="*/ 55 w 91"/>
                      <a:gd name="T55" fmla="*/ 45 h 94"/>
                      <a:gd name="T56" fmla="*/ 59 w 91"/>
                      <a:gd name="T57" fmla="*/ 52 h 94"/>
                      <a:gd name="T58" fmla="*/ 63 w 91"/>
                      <a:gd name="T59" fmla="*/ 58 h 94"/>
                      <a:gd name="T60" fmla="*/ 67 w 91"/>
                      <a:gd name="T61" fmla="*/ 64 h 94"/>
                      <a:gd name="T62" fmla="*/ 69 w 91"/>
                      <a:gd name="T63" fmla="*/ 71 h 94"/>
                      <a:gd name="T64" fmla="*/ 71 w 91"/>
                      <a:gd name="T65" fmla="*/ 78 h 94"/>
                      <a:gd name="T66" fmla="*/ 72 w 91"/>
                      <a:gd name="T67" fmla="*/ 85 h 94"/>
                      <a:gd name="T68" fmla="*/ 72 w 91"/>
                      <a:gd name="T69" fmla="*/ 94 h 94"/>
                      <a:gd name="T70" fmla="*/ 72 w 91"/>
                      <a:gd name="T71" fmla="*/ 94 h 94"/>
                      <a:gd name="T72" fmla="*/ 91 w 91"/>
                      <a:gd name="T73" fmla="*/ 94 h 94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91"/>
                      <a:gd name="T112" fmla="*/ 0 h 94"/>
                      <a:gd name="T113" fmla="*/ 91 w 91"/>
                      <a:gd name="T114" fmla="*/ 94 h 94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91" h="94">
                        <a:moveTo>
                          <a:pt x="91" y="94"/>
                        </a:moveTo>
                        <a:lnTo>
                          <a:pt x="91" y="94"/>
                        </a:lnTo>
                        <a:lnTo>
                          <a:pt x="90" y="84"/>
                        </a:lnTo>
                        <a:lnTo>
                          <a:pt x="89" y="75"/>
                        </a:lnTo>
                        <a:lnTo>
                          <a:pt x="87" y="65"/>
                        </a:lnTo>
                        <a:lnTo>
                          <a:pt x="83" y="57"/>
                        </a:lnTo>
                        <a:lnTo>
                          <a:pt x="79" y="48"/>
                        </a:lnTo>
                        <a:lnTo>
                          <a:pt x="75" y="41"/>
                        </a:lnTo>
                        <a:lnTo>
                          <a:pt x="70" y="34"/>
                        </a:lnTo>
                        <a:lnTo>
                          <a:pt x="63" y="27"/>
                        </a:lnTo>
                        <a:lnTo>
                          <a:pt x="57" y="21"/>
                        </a:lnTo>
                        <a:lnTo>
                          <a:pt x="51" y="16"/>
                        </a:lnTo>
                        <a:lnTo>
                          <a:pt x="43" y="12"/>
                        </a:lnTo>
                        <a:lnTo>
                          <a:pt x="35" y="7"/>
                        </a:lnTo>
                        <a:lnTo>
                          <a:pt x="26" y="4"/>
                        </a:lnTo>
                        <a:lnTo>
                          <a:pt x="18" y="2"/>
                        </a:lnTo>
                        <a:lnTo>
                          <a:pt x="8" y="1"/>
                        </a:lnTo>
                        <a:lnTo>
                          <a:pt x="0" y="0"/>
                        </a:lnTo>
                        <a:lnTo>
                          <a:pt x="0" y="19"/>
                        </a:lnTo>
                        <a:lnTo>
                          <a:pt x="6" y="19"/>
                        </a:lnTo>
                        <a:lnTo>
                          <a:pt x="14" y="20"/>
                        </a:lnTo>
                        <a:lnTo>
                          <a:pt x="21" y="22"/>
                        </a:lnTo>
                        <a:lnTo>
                          <a:pt x="27" y="24"/>
                        </a:lnTo>
                        <a:lnTo>
                          <a:pt x="34" y="27"/>
                        </a:lnTo>
                        <a:lnTo>
                          <a:pt x="40" y="32"/>
                        </a:lnTo>
                        <a:lnTo>
                          <a:pt x="45" y="36"/>
                        </a:lnTo>
                        <a:lnTo>
                          <a:pt x="51" y="40"/>
                        </a:lnTo>
                        <a:lnTo>
                          <a:pt x="55" y="45"/>
                        </a:lnTo>
                        <a:lnTo>
                          <a:pt x="59" y="52"/>
                        </a:lnTo>
                        <a:lnTo>
                          <a:pt x="63" y="58"/>
                        </a:lnTo>
                        <a:lnTo>
                          <a:pt x="67" y="64"/>
                        </a:lnTo>
                        <a:lnTo>
                          <a:pt x="69" y="71"/>
                        </a:lnTo>
                        <a:lnTo>
                          <a:pt x="71" y="78"/>
                        </a:lnTo>
                        <a:lnTo>
                          <a:pt x="72" y="85"/>
                        </a:lnTo>
                        <a:lnTo>
                          <a:pt x="72" y="94"/>
                        </a:lnTo>
                        <a:lnTo>
                          <a:pt x="91" y="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6" name="Freeform 50"/>
                  <p:cNvSpPr>
                    <a:spLocks/>
                  </p:cNvSpPr>
                  <p:nvPr/>
                </p:nvSpPr>
                <p:spPr bwMode="auto">
                  <a:xfrm>
                    <a:off x="4308" y="3380"/>
                    <a:ext cx="296" cy="44"/>
                  </a:xfrm>
                  <a:custGeom>
                    <a:avLst/>
                    <a:gdLst>
                      <a:gd name="T0" fmla="*/ 0 w 280"/>
                      <a:gd name="T1" fmla="*/ 25 h 42"/>
                      <a:gd name="T2" fmla="*/ 0 w 280"/>
                      <a:gd name="T3" fmla="*/ 54 h 42"/>
                      <a:gd name="T4" fmla="*/ 539 w 280"/>
                      <a:gd name="T5" fmla="*/ 54 h 42"/>
                      <a:gd name="T6" fmla="*/ 539 w 280"/>
                      <a:gd name="T7" fmla="*/ 75 h 42"/>
                      <a:gd name="T8" fmla="*/ 576 w 280"/>
                      <a:gd name="T9" fmla="*/ 34 h 42"/>
                      <a:gd name="T10" fmla="*/ 539 w 280"/>
                      <a:gd name="T11" fmla="*/ 0 h 42"/>
                      <a:gd name="T12" fmla="*/ 539 w 280"/>
                      <a:gd name="T13" fmla="*/ 25 h 42"/>
                      <a:gd name="T14" fmla="*/ 0 w 280"/>
                      <a:gd name="T15" fmla="*/ 25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80"/>
                      <a:gd name="T25" fmla="*/ 0 h 42"/>
                      <a:gd name="T26" fmla="*/ 280 w 280"/>
                      <a:gd name="T27" fmla="*/ 42 h 4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80" h="42">
                        <a:moveTo>
                          <a:pt x="0" y="12"/>
                        </a:moveTo>
                        <a:lnTo>
                          <a:pt x="0" y="30"/>
                        </a:lnTo>
                        <a:lnTo>
                          <a:pt x="260" y="30"/>
                        </a:lnTo>
                        <a:lnTo>
                          <a:pt x="260" y="42"/>
                        </a:lnTo>
                        <a:lnTo>
                          <a:pt x="280" y="20"/>
                        </a:lnTo>
                        <a:lnTo>
                          <a:pt x="260" y="0"/>
                        </a:lnTo>
                        <a:lnTo>
                          <a:pt x="260" y="12"/>
                        </a:lnTo>
                        <a:lnTo>
                          <a:pt x="0" y="12"/>
                        </a:lnTo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47" name="Freeform 51"/>
                  <p:cNvSpPr>
                    <a:spLocks/>
                  </p:cNvSpPr>
                  <p:nvPr/>
                </p:nvSpPr>
                <p:spPr bwMode="auto">
                  <a:xfrm>
                    <a:off x="4308" y="3380"/>
                    <a:ext cx="296" cy="44"/>
                  </a:xfrm>
                  <a:custGeom>
                    <a:avLst/>
                    <a:gdLst>
                      <a:gd name="T0" fmla="*/ 0 w 280"/>
                      <a:gd name="T1" fmla="*/ 25 h 42"/>
                      <a:gd name="T2" fmla="*/ 0 w 280"/>
                      <a:gd name="T3" fmla="*/ 54 h 42"/>
                      <a:gd name="T4" fmla="*/ 539 w 280"/>
                      <a:gd name="T5" fmla="*/ 54 h 42"/>
                      <a:gd name="T6" fmla="*/ 539 w 280"/>
                      <a:gd name="T7" fmla="*/ 75 h 42"/>
                      <a:gd name="T8" fmla="*/ 576 w 280"/>
                      <a:gd name="T9" fmla="*/ 34 h 42"/>
                      <a:gd name="T10" fmla="*/ 539 w 280"/>
                      <a:gd name="T11" fmla="*/ 0 h 42"/>
                      <a:gd name="T12" fmla="*/ 539 w 280"/>
                      <a:gd name="T13" fmla="*/ 25 h 42"/>
                      <a:gd name="T14" fmla="*/ 0 w 280"/>
                      <a:gd name="T15" fmla="*/ 25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80"/>
                      <a:gd name="T25" fmla="*/ 0 h 42"/>
                      <a:gd name="T26" fmla="*/ 280 w 280"/>
                      <a:gd name="T27" fmla="*/ 42 h 4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80" h="42">
                        <a:moveTo>
                          <a:pt x="0" y="12"/>
                        </a:moveTo>
                        <a:lnTo>
                          <a:pt x="0" y="30"/>
                        </a:lnTo>
                        <a:lnTo>
                          <a:pt x="260" y="30"/>
                        </a:lnTo>
                        <a:lnTo>
                          <a:pt x="260" y="42"/>
                        </a:lnTo>
                        <a:lnTo>
                          <a:pt x="280" y="20"/>
                        </a:lnTo>
                        <a:lnTo>
                          <a:pt x="260" y="0"/>
                        </a:lnTo>
                        <a:lnTo>
                          <a:pt x="260" y="12"/>
                        </a:lnTo>
                        <a:lnTo>
                          <a:pt x="0" y="12"/>
                        </a:lnTo>
                      </a:path>
                    </a:pathLst>
                  </a:custGeom>
                  <a:solidFill>
                    <a:srgbClr val="2427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4308" y="3459"/>
                    <a:ext cx="298" cy="47"/>
                    <a:chOff x="4308" y="3459"/>
                    <a:chExt cx="298" cy="47"/>
                  </a:xfrm>
                </p:grpSpPr>
                <p:sp>
                  <p:nvSpPr>
                    <p:cNvPr id="4251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4308" y="3459"/>
                      <a:ext cx="296" cy="44"/>
                    </a:xfrm>
                    <a:custGeom>
                      <a:avLst/>
                      <a:gdLst>
                        <a:gd name="T0" fmla="*/ 576 w 280"/>
                        <a:gd name="T1" fmla="*/ 25 h 42"/>
                        <a:gd name="T2" fmla="*/ 576 w 280"/>
                        <a:gd name="T3" fmla="*/ 54 h 42"/>
                        <a:gd name="T4" fmla="*/ 45 w 280"/>
                        <a:gd name="T5" fmla="*/ 54 h 42"/>
                        <a:gd name="T6" fmla="*/ 45 w 280"/>
                        <a:gd name="T7" fmla="*/ 75 h 42"/>
                        <a:gd name="T8" fmla="*/ 0 w 280"/>
                        <a:gd name="T9" fmla="*/ 34 h 42"/>
                        <a:gd name="T10" fmla="*/ 45 w 280"/>
                        <a:gd name="T11" fmla="*/ 0 h 42"/>
                        <a:gd name="T12" fmla="*/ 45 w 280"/>
                        <a:gd name="T13" fmla="*/ 25 h 42"/>
                        <a:gd name="T14" fmla="*/ 576 w 280"/>
                        <a:gd name="T15" fmla="*/ 25 h 4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80"/>
                        <a:gd name="T25" fmla="*/ 0 h 42"/>
                        <a:gd name="T26" fmla="*/ 280 w 280"/>
                        <a:gd name="T27" fmla="*/ 42 h 4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80" h="42">
                          <a:moveTo>
                            <a:pt x="280" y="12"/>
                          </a:moveTo>
                          <a:lnTo>
                            <a:pt x="280" y="30"/>
                          </a:lnTo>
                          <a:lnTo>
                            <a:pt x="23" y="30"/>
                          </a:lnTo>
                          <a:lnTo>
                            <a:pt x="23" y="42"/>
                          </a:lnTo>
                          <a:lnTo>
                            <a:pt x="0" y="20"/>
                          </a:lnTo>
                          <a:lnTo>
                            <a:pt x="23" y="0"/>
                          </a:lnTo>
                          <a:lnTo>
                            <a:pt x="23" y="12"/>
                          </a:lnTo>
                          <a:lnTo>
                            <a:pt x="280" y="12"/>
                          </a:lnTo>
                        </a:path>
                      </a:pathLst>
                    </a:custGeom>
                    <a:solidFill>
                      <a:srgbClr val="24272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52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4308" y="3459"/>
                      <a:ext cx="296" cy="44"/>
                    </a:xfrm>
                    <a:custGeom>
                      <a:avLst/>
                      <a:gdLst>
                        <a:gd name="T0" fmla="*/ 576 w 280"/>
                        <a:gd name="T1" fmla="*/ 25 h 42"/>
                        <a:gd name="T2" fmla="*/ 576 w 280"/>
                        <a:gd name="T3" fmla="*/ 54 h 42"/>
                        <a:gd name="T4" fmla="*/ 45 w 280"/>
                        <a:gd name="T5" fmla="*/ 54 h 42"/>
                        <a:gd name="T6" fmla="*/ 45 w 280"/>
                        <a:gd name="T7" fmla="*/ 75 h 42"/>
                        <a:gd name="T8" fmla="*/ 0 w 280"/>
                        <a:gd name="T9" fmla="*/ 34 h 42"/>
                        <a:gd name="T10" fmla="*/ 45 w 280"/>
                        <a:gd name="T11" fmla="*/ 0 h 42"/>
                        <a:gd name="T12" fmla="*/ 45 w 280"/>
                        <a:gd name="T13" fmla="*/ 25 h 42"/>
                        <a:gd name="T14" fmla="*/ 576 w 280"/>
                        <a:gd name="T15" fmla="*/ 25 h 4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80"/>
                        <a:gd name="T25" fmla="*/ 0 h 42"/>
                        <a:gd name="T26" fmla="*/ 280 w 280"/>
                        <a:gd name="T27" fmla="*/ 42 h 4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80" h="42">
                          <a:moveTo>
                            <a:pt x="280" y="12"/>
                          </a:moveTo>
                          <a:lnTo>
                            <a:pt x="280" y="30"/>
                          </a:lnTo>
                          <a:lnTo>
                            <a:pt x="23" y="30"/>
                          </a:lnTo>
                          <a:lnTo>
                            <a:pt x="23" y="42"/>
                          </a:lnTo>
                          <a:lnTo>
                            <a:pt x="0" y="20"/>
                          </a:lnTo>
                          <a:lnTo>
                            <a:pt x="23" y="0"/>
                          </a:lnTo>
                          <a:lnTo>
                            <a:pt x="23" y="12"/>
                          </a:lnTo>
                          <a:lnTo>
                            <a:pt x="280" y="12"/>
                          </a:lnTo>
                        </a:path>
                      </a:pathLst>
                    </a:custGeom>
                    <a:solidFill>
                      <a:srgbClr val="24272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53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4311" y="3461"/>
                      <a:ext cx="295" cy="45"/>
                    </a:xfrm>
                    <a:custGeom>
                      <a:avLst/>
                      <a:gdLst>
                        <a:gd name="T0" fmla="*/ 576 w 279"/>
                        <a:gd name="T1" fmla="*/ 26 h 43"/>
                        <a:gd name="T2" fmla="*/ 576 w 279"/>
                        <a:gd name="T3" fmla="*/ 53 h 43"/>
                        <a:gd name="T4" fmla="*/ 43 w 279"/>
                        <a:gd name="T5" fmla="*/ 53 h 43"/>
                        <a:gd name="T6" fmla="*/ 43 w 279"/>
                        <a:gd name="T7" fmla="*/ 76 h 43"/>
                        <a:gd name="T8" fmla="*/ 0 w 279"/>
                        <a:gd name="T9" fmla="*/ 33 h 43"/>
                        <a:gd name="T10" fmla="*/ 43 w 279"/>
                        <a:gd name="T11" fmla="*/ 0 h 43"/>
                        <a:gd name="T12" fmla="*/ 43 w 279"/>
                        <a:gd name="T13" fmla="*/ 26 h 43"/>
                        <a:gd name="T14" fmla="*/ 576 w 279"/>
                        <a:gd name="T15" fmla="*/ 26 h 43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79"/>
                        <a:gd name="T25" fmla="*/ 0 h 43"/>
                        <a:gd name="T26" fmla="*/ 279 w 279"/>
                        <a:gd name="T27" fmla="*/ 43 h 43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79" h="43">
                          <a:moveTo>
                            <a:pt x="279" y="13"/>
                          </a:moveTo>
                          <a:lnTo>
                            <a:pt x="279" y="30"/>
                          </a:lnTo>
                          <a:lnTo>
                            <a:pt x="22" y="30"/>
                          </a:lnTo>
                          <a:lnTo>
                            <a:pt x="22" y="43"/>
                          </a:lnTo>
                          <a:lnTo>
                            <a:pt x="0" y="20"/>
                          </a:lnTo>
                          <a:lnTo>
                            <a:pt x="22" y="0"/>
                          </a:lnTo>
                          <a:lnTo>
                            <a:pt x="22" y="13"/>
                          </a:lnTo>
                          <a:lnTo>
                            <a:pt x="279" y="1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54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4311" y="3461"/>
                      <a:ext cx="295" cy="45"/>
                    </a:xfrm>
                    <a:custGeom>
                      <a:avLst/>
                      <a:gdLst>
                        <a:gd name="T0" fmla="*/ 576 w 279"/>
                        <a:gd name="T1" fmla="*/ 26 h 43"/>
                        <a:gd name="T2" fmla="*/ 576 w 279"/>
                        <a:gd name="T3" fmla="*/ 53 h 43"/>
                        <a:gd name="T4" fmla="*/ 43 w 279"/>
                        <a:gd name="T5" fmla="*/ 53 h 43"/>
                        <a:gd name="T6" fmla="*/ 43 w 279"/>
                        <a:gd name="T7" fmla="*/ 76 h 43"/>
                        <a:gd name="T8" fmla="*/ 0 w 279"/>
                        <a:gd name="T9" fmla="*/ 33 h 43"/>
                        <a:gd name="T10" fmla="*/ 43 w 279"/>
                        <a:gd name="T11" fmla="*/ 0 h 43"/>
                        <a:gd name="T12" fmla="*/ 43 w 279"/>
                        <a:gd name="T13" fmla="*/ 26 h 43"/>
                        <a:gd name="T14" fmla="*/ 576 w 279"/>
                        <a:gd name="T15" fmla="*/ 26 h 43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279"/>
                        <a:gd name="T25" fmla="*/ 0 h 43"/>
                        <a:gd name="T26" fmla="*/ 279 w 279"/>
                        <a:gd name="T27" fmla="*/ 43 h 43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279" h="43">
                          <a:moveTo>
                            <a:pt x="279" y="13"/>
                          </a:moveTo>
                          <a:lnTo>
                            <a:pt x="279" y="30"/>
                          </a:lnTo>
                          <a:lnTo>
                            <a:pt x="22" y="30"/>
                          </a:lnTo>
                          <a:lnTo>
                            <a:pt x="22" y="43"/>
                          </a:lnTo>
                          <a:lnTo>
                            <a:pt x="0" y="20"/>
                          </a:lnTo>
                          <a:lnTo>
                            <a:pt x="22" y="0"/>
                          </a:lnTo>
                          <a:lnTo>
                            <a:pt x="22" y="13"/>
                          </a:lnTo>
                          <a:lnTo>
                            <a:pt x="279" y="1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249" name="Freeform 57"/>
                  <p:cNvSpPr>
                    <a:spLocks/>
                  </p:cNvSpPr>
                  <p:nvPr/>
                </p:nvSpPr>
                <p:spPr bwMode="auto">
                  <a:xfrm>
                    <a:off x="4311" y="3382"/>
                    <a:ext cx="295" cy="45"/>
                  </a:xfrm>
                  <a:custGeom>
                    <a:avLst/>
                    <a:gdLst>
                      <a:gd name="T0" fmla="*/ 0 w 279"/>
                      <a:gd name="T1" fmla="*/ 26 h 43"/>
                      <a:gd name="T2" fmla="*/ 0 w 279"/>
                      <a:gd name="T3" fmla="*/ 53 h 43"/>
                      <a:gd name="T4" fmla="*/ 538 w 279"/>
                      <a:gd name="T5" fmla="*/ 53 h 43"/>
                      <a:gd name="T6" fmla="*/ 538 w 279"/>
                      <a:gd name="T7" fmla="*/ 76 h 43"/>
                      <a:gd name="T8" fmla="*/ 576 w 279"/>
                      <a:gd name="T9" fmla="*/ 33 h 43"/>
                      <a:gd name="T10" fmla="*/ 538 w 279"/>
                      <a:gd name="T11" fmla="*/ 0 h 43"/>
                      <a:gd name="T12" fmla="*/ 538 w 279"/>
                      <a:gd name="T13" fmla="*/ 26 h 43"/>
                      <a:gd name="T14" fmla="*/ 0 w 279"/>
                      <a:gd name="T15" fmla="*/ 26 h 4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9"/>
                      <a:gd name="T25" fmla="*/ 0 h 43"/>
                      <a:gd name="T26" fmla="*/ 279 w 279"/>
                      <a:gd name="T27" fmla="*/ 43 h 4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9" h="43">
                        <a:moveTo>
                          <a:pt x="0" y="13"/>
                        </a:moveTo>
                        <a:lnTo>
                          <a:pt x="0" y="30"/>
                        </a:lnTo>
                        <a:lnTo>
                          <a:pt x="259" y="30"/>
                        </a:lnTo>
                        <a:lnTo>
                          <a:pt x="259" y="43"/>
                        </a:lnTo>
                        <a:lnTo>
                          <a:pt x="279" y="20"/>
                        </a:lnTo>
                        <a:lnTo>
                          <a:pt x="259" y="0"/>
                        </a:lnTo>
                        <a:lnTo>
                          <a:pt x="259" y="13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0" name="Freeform 58"/>
                  <p:cNvSpPr>
                    <a:spLocks/>
                  </p:cNvSpPr>
                  <p:nvPr/>
                </p:nvSpPr>
                <p:spPr bwMode="auto">
                  <a:xfrm>
                    <a:off x="4311" y="3382"/>
                    <a:ext cx="295" cy="45"/>
                  </a:xfrm>
                  <a:custGeom>
                    <a:avLst/>
                    <a:gdLst>
                      <a:gd name="T0" fmla="*/ 0 w 279"/>
                      <a:gd name="T1" fmla="*/ 26 h 43"/>
                      <a:gd name="T2" fmla="*/ 0 w 279"/>
                      <a:gd name="T3" fmla="*/ 53 h 43"/>
                      <a:gd name="T4" fmla="*/ 538 w 279"/>
                      <a:gd name="T5" fmla="*/ 53 h 43"/>
                      <a:gd name="T6" fmla="*/ 538 w 279"/>
                      <a:gd name="T7" fmla="*/ 76 h 43"/>
                      <a:gd name="T8" fmla="*/ 576 w 279"/>
                      <a:gd name="T9" fmla="*/ 33 h 43"/>
                      <a:gd name="T10" fmla="*/ 538 w 279"/>
                      <a:gd name="T11" fmla="*/ 0 h 43"/>
                      <a:gd name="T12" fmla="*/ 538 w 279"/>
                      <a:gd name="T13" fmla="*/ 26 h 43"/>
                      <a:gd name="T14" fmla="*/ 0 w 279"/>
                      <a:gd name="T15" fmla="*/ 26 h 4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79"/>
                      <a:gd name="T25" fmla="*/ 0 h 43"/>
                      <a:gd name="T26" fmla="*/ 279 w 279"/>
                      <a:gd name="T27" fmla="*/ 43 h 4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79" h="43">
                        <a:moveTo>
                          <a:pt x="0" y="13"/>
                        </a:moveTo>
                        <a:lnTo>
                          <a:pt x="0" y="30"/>
                        </a:lnTo>
                        <a:lnTo>
                          <a:pt x="259" y="30"/>
                        </a:lnTo>
                        <a:lnTo>
                          <a:pt x="259" y="43"/>
                        </a:lnTo>
                        <a:lnTo>
                          <a:pt x="279" y="20"/>
                        </a:lnTo>
                        <a:lnTo>
                          <a:pt x="259" y="0"/>
                        </a:lnTo>
                        <a:lnTo>
                          <a:pt x="259" y="13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235" name="Text Box 59"/>
              <p:cNvSpPr txBox="1">
                <a:spLocks noChangeArrowheads="1"/>
              </p:cNvSpPr>
              <p:nvPr/>
            </p:nvSpPr>
            <p:spPr bwMode="auto">
              <a:xfrm>
                <a:off x="624" y="2160"/>
                <a:ext cx="432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3528" tIns="46764" rIns="93528" bIns="46764">
                <a:spAutoFit/>
              </a:bodyPr>
              <a:lstStyle>
                <a:lvl1pPr marL="349250" indent="-34925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defTabSz="935038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defTabSz="9350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40000"/>
                  </a:lnSpc>
                  <a:spcBef>
                    <a:spcPct val="50000"/>
                  </a:spcBef>
                  <a:buClr>
                    <a:schemeClr val="bg2"/>
                  </a:buClr>
                  <a:buSzPct val="60000"/>
                  <a:buFont typeface="Wingdings" pitchFamily="2" charset="2"/>
                  <a:buNone/>
                </a:pPr>
                <a:r>
                  <a:rPr lang="en-US" altLang="zh-CN">
                    <a:ea typeface="Arial Unicode MS" pitchFamily="34" charset="-122"/>
                    <a:cs typeface="Arial" pitchFamily="34" charset="0"/>
                  </a:rPr>
                  <a:t>eAN</a:t>
                </a:r>
              </a:p>
            </p:txBody>
          </p:sp>
        </p:grpSp>
        <p:sp>
          <p:nvSpPr>
            <p:cNvPr id="4141" name="Line 112"/>
            <p:cNvSpPr>
              <a:spLocks noChangeShapeType="1"/>
            </p:cNvSpPr>
            <p:nvPr/>
          </p:nvSpPr>
          <p:spPr bwMode="auto">
            <a:xfrm>
              <a:off x="2174139" y="3972333"/>
              <a:ext cx="6480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42" name="Rectangle 104"/>
            <p:cNvSpPr>
              <a:spLocks noChangeArrowheads="1"/>
            </p:cNvSpPr>
            <p:nvPr/>
          </p:nvSpPr>
          <p:spPr bwMode="auto">
            <a:xfrm>
              <a:off x="1598052" y="4354542"/>
              <a:ext cx="821949" cy="36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BTS</a:t>
              </a:r>
            </a:p>
          </p:txBody>
        </p:sp>
        <p:grpSp>
          <p:nvGrpSpPr>
            <p:cNvPr id="11" name="Group 35"/>
            <p:cNvGrpSpPr>
              <a:grpSpLocks noChangeAspect="1"/>
            </p:cNvGrpSpPr>
            <p:nvPr/>
          </p:nvGrpSpPr>
          <p:grpSpPr bwMode="auto">
            <a:xfrm>
              <a:off x="1454031" y="3532032"/>
              <a:ext cx="639786" cy="715241"/>
              <a:chOff x="2227" y="1314"/>
              <a:chExt cx="455" cy="563"/>
            </a:xfrm>
          </p:grpSpPr>
          <p:sp>
            <p:nvSpPr>
              <p:cNvPr id="4210" name="Freeform 36"/>
              <p:cNvSpPr>
                <a:spLocks noChangeAspect="1"/>
              </p:cNvSpPr>
              <p:nvPr/>
            </p:nvSpPr>
            <p:spPr bwMode="auto">
              <a:xfrm>
                <a:off x="2487" y="1738"/>
                <a:ext cx="130" cy="16"/>
              </a:xfrm>
              <a:custGeom>
                <a:avLst/>
                <a:gdLst>
                  <a:gd name="T0" fmla="*/ 130 w 130"/>
                  <a:gd name="T1" fmla="*/ 16 h 16"/>
                  <a:gd name="T2" fmla="*/ 0 w 130"/>
                  <a:gd name="T3" fmla="*/ 16 h 16"/>
                  <a:gd name="T4" fmla="*/ 0 w 130"/>
                  <a:gd name="T5" fmla="*/ 0 h 16"/>
                  <a:gd name="T6" fmla="*/ 130 w 130"/>
                  <a:gd name="T7" fmla="*/ 0 h 16"/>
                  <a:gd name="T8" fmla="*/ 130 w 130"/>
                  <a:gd name="T9" fmla="*/ 16 h 16"/>
                  <a:gd name="T10" fmla="*/ 130 w 130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6"/>
                  <a:gd name="T20" fmla="*/ 130 w 130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6">
                    <a:moveTo>
                      <a:pt x="13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6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1" name="Freeform 37"/>
              <p:cNvSpPr>
                <a:spLocks noChangeAspect="1"/>
              </p:cNvSpPr>
              <p:nvPr/>
            </p:nvSpPr>
            <p:spPr bwMode="auto">
              <a:xfrm>
                <a:off x="2617" y="1682"/>
                <a:ext cx="65" cy="72"/>
              </a:xfrm>
              <a:custGeom>
                <a:avLst/>
                <a:gdLst>
                  <a:gd name="T0" fmla="*/ 0 w 65"/>
                  <a:gd name="T1" fmla="*/ 72 h 72"/>
                  <a:gd name="T2" fmla="*/ 65 w 65"/>
                  <a:gd name="T3" fmla="*/ 16 h 72"/>
                  <a:gd name="T4" fmla="*/ 65 w 65"/>
                  <a:gd name="T5" fmla="*/ 0 h 72"/>
                  <a:gd name="T6" fmla="*/ 0 w 65"/>
                  <a:gd name="T7" fmla="*/ 56 h 72"/>
                  <a:gd name="T8" fmla="*/ 0 w 65"/>
                  <a:gd name="T9" fmla="*/ 72 h 72"/>
                  <a:gd name="T10" fmla="*/ 0 w 65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72"/>
                  <a:gd name="T20" fmla="*/ 65 w 65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72">
                    <a:moveTo>
                      <a:pt x="0" y="72"/>
                    </a:moveTo>
                    <a:lnTo>
                      <a:pt x="65" y="16"/>
                    </a:lnTo>
                    <a:lnTo>
                      <a:pt x="65" y="0"/>
                    </a:lnTo>
                    <a:lnTo>
                      <a:pt x="0" y="56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2" name="Freeform 38"/>
              <p:cNvSpPr>
                <a:spLocks noChangeAspect="1"/>
              </p:cNvSpPr>
              <p:nvPr/>
            </p:nvSpPr>
            <p:spPr bwMode="auto">
              <a:xfrm>
                <a:off x="2423" y="1682"/>
                <a:ext cx="64" cy="72"/>
              </a:xfrm>
              <a:custGeom>
                <a:avLst/>
                <a:gdLst>
                  <a:gd name="T0" fmla="*/ 64 w 64"/>
                  <a:gd name="T1" fmla="*/ 72 h 72"/>
                  <a:gd name="T2" fmla="*/ 0 w 64"/>
                  <a:gd name="T3" fmla="*/ 16 h 72"/>
                  <a:gd name="T4" fmla="*/ 0 w 64"/>
                  <a:gd name="T5" fmla="*/ 0 h 72"/>
                  <a:gd name="T6" fmla="*/ 64 w 64"/>
                  <a:gd name="T7" fmla="*/ 56 h 72"/>
                  <a:gd name="T8" fmla="*/ 64 w 64"/>
                  <a:gd name="T9" fmla="*/ 72 h 72"/>
                  <a:gd name="T10" fmla="*/ 64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64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4" y="56"/>
                    </a:ln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3" name="Freeform 39"/>
              <p:cNvSpPr>
                <a:spLocks noChangeAspect="1"/>
              </p:cNvSpPr>
              <p:nvPr/>
            </p:nvSpPr>
            <p:spPr bwMode="auto">
              <a:xfrm>
                <a:off x="2423" y="1628"/>
                <a:ext cx="259" cy="110"/>
              </a:xfrm>
              <a:custGeom>
                <a:avLst/>
                <a:gdLst>
                  <a:gd name="T0" fmla="*/ 259 w 259"/>
                  <a:gd name="T1" fmla="*/ 54 h 110"/>
                  <a:gd name="T2" fmla="*/ 227 w 259"/>
                  <a:gd name="T3" fmla="*/ 82 h 110"/>
                  <a:gd name="T4" fmla="*/ 194 w 259"/>
                  <a:gd name="T5" fmla="*/ 110 h 110"/>
                  <a:gd name="T6" fmla="*/ 130 w 259"/>
                  <a:gd name="T7" fmla="*/ 110 h 110"/>
                  <a:gd name="T8" fmla="*/ 64 w 259"/>
                  <a:gd name="T9" fmla="*/ 110 h 110"/>
                  <a:gd name="T10" fmla="*/ 32 w 259"/>
                  <a:gd name="T11" fmla="*/ 82 h 110"/>
                  <a:gd name="T12" fmla="*/ 0 w 259"/>
                  <a:gd name="T13" fmla="*/ 54 h 110"/>
                  <a:gd name="T14" fmla="*/ 32 w 259"/>
                  <a:gd name="T15" fmla="*/ 26 h 110"/>
                  <a:gd name="T16" fmla="*/ 64 w 259"/>
                  <a:gd name="T17" fmla="*/ 0 h 110"/>
                  <a:gd name="T18" fmla="*/ 130 w 259"/>
                  <a:gd name="T19" fmla="*/ 0 h 110"/>
                  <a:gd name="T20" fmla="*/ 194 w 259"/>
                  <a:gd name="T21" fmla="*/ 0 h 110"/>
                  <a:gd name="T22" fmla="*/ 227 w 259"/>
                  <a:gd name="T23" fmla="*/ 26 h 110"/>
                  <a:gd name="T24" fmla="*/ 259 w 259"/>
                  <a:gd name="T25" fmla="*/ 54 h 110"/>
                  <a:gd name="T26" fmla="*/ 259 w 259"/>
                  <a:gd name="T27" fmla="*/ 54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9"/>
                  <a:gd name="T43" fmla="*/ 0 h 110"/>
                  <a:gd name="T44" fmla="*/ 259 w 259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9" h="110">
                    <a:moveTo>
                      <a:pt x="259" y="54"/>
                    </a:moveTo>
                    <a:lnTo>
                      <a:pt x="227" y="82"/>
                    </a:lnTo>
                    <a:lnTo>
                      <a:pt x="194" y="110"/>
                    </a:lnTo>
                    <a:lnTo>
                      <a:pt x="130" y="110"/>
                    </a:lnTo>
                    <a:lnTo>
                      <a:pt x="64" y="110"/>
                    </a:lnTo>
                    <a:lnTo>
                      <a:pt x="32" y="82"/>
                    </a:lnTo>
                    <a:lnTo>
                      <a:pt x="0" y="54"/>
                    </a:lnTo>
                    <a:lnTo>
                      <a:pt x="32" y="26"/>
                    </a:lnTo>
                    <a:lnTo>
                      <a:pt x="64" y="0"/>
                    </a:lnTo>
                    <a:lnTo>
                      <a:pt x="130" y="0"/>
                    </a:lnTo>
                    <a:lnTo>
                      <a:pt x="194" y="0"/>
                    </a:lnTo>
                    <a:lnTo>
                      <a:pt x="227" y="26"/>
                    </a:lnTo>
                    <a:lnTo>
                      <a:pt x="259" y="54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4" name="Freeform 40"/>
              <p:cNvSpPr>
                <a:spLocks noChangeAspect="1"/>
              </p:cNvSpPr>
              <p:nvPr/>
            </p:nvSpPr>
            <p:spPr bwMode="auto">
              <a:xfrm>
                <a:off x="2291" y="1798"/>
                <a:ext cx="130" cy="18"/>
              </a:xfrm>
              <a:custGeom>
                <a:avLst/>
                <a:gdLst>
                  <a:gd name="T0" fmla="*/ 130 w 130"/>
                  <a:gd name="T1" fmla="*/ 18 h 18"/>
                  <a:gd name="T2" fmla="*/ 0 w 130"/>
                  <a:gd name="T3" fmla="*/ 18 h 18"/>
                  <a:gd name="T4" fmla="*/ 0 w 130"/>
                  <a:gd name="T5" fmla="*/ 0 h 18"/>
                  <a:gd name="T6" fmla="*/ 130 w 130"/>
                  <a:gd name="T7" fmla="*/ 0 h 18"/>
                  <a:gd name="T8" fmla="*/ 130 w 130"/>
                  <a:gd name="T9" fmla="*/ 18 h 18"/>
                  <a:gd name="T10" fmla="*/ 130 w 130"/>
                  <a:gd name="T11" fmla="*/ 18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8"/>
                  <a:gd name="T20" fmla="*/ 130 w 130"/>
                  <a:gd name="T21" fmla="*/ 18 h 1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8">
                    <a:moveTo>
                      <a:pt x="130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8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5" name="Freeform 41"/>
              <p:cNvSpPr>
                <a:spLocks noChangeAspect="1"/>
              </p:cNvSpPr>
              <p:nvPr/>
            </p:nvSpPr>
            <p:spPr bwMode="auto">
              <a:xfrm>
                <a:off x="2421" y="1744"/>
                <a:ext cx="64" cy="72"/>
              </a:xfrm>
              <a:custGeom>
                <a:avLst/>
                <a:gdLst>
                  <a:gd name="T0" fmla="*/ 0 w 64"/>
                  <a:gd name="T1" fmla="*/ 72 h 72"/>
                  <a:gd name="T2" fmla="*/ 64 w 64"/>
                  <a:gd name="T3" fmla="*/ 16 h 72"/>
                  <a:gd name="T4" fmla="*/ 64 w 64"/>
                  <a:gd name="T5" fmla="*/ 0 h 72"/>
                  <a:gd name="T6" fmla="*/ 0 w 64"/>
                  <a:gd name="T7" fmla="*/ 54 h 72"/>
                  <a:gd name="T8" fmla="*/ 0 w 64"/>
                  <a:gd name="T9" fmla="*/ 72 h 72"/>
                  <a:gd name="T10" fmla="*/ 0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0" y="72"/>
                    </a:moveTo>
                    <a:lnTo>
                      <a:pt x="64" y="16"/>
                    </a:lnTo>
                    <a:lnTo>
                      <a:pt x="64" y="0"/>
                    </a:lnTo>
                    <a:lnTo>
                      <a:pt x="0" y="54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6" name="Freeform 42"/>
              <p:cNvSpPr>
                <a:spLocks noChangeAspect="1"/>
              </p:cNvSpPr>
              <p:nvPr/>
            </p:nvSpPr>
            <p:spPr bwMode="auto">
              <a:xfrm>
                <a:off x="2227" y="1744"/>
                <a:ext cx="64" cy="72"/>
              </a:xfrm>
              <a:custGeom>
                <a:avLst/>
                <a:gdLst>
                  <a:gd name="T0" fmla="*/ 64 w 64"/>
                  <a:gd name="T1" fmla="*/ 72 h 72"/>
                  <a:gd name="T2" fmla="*/ 0 w 64"/>
                  <a:gd name="T3" fmla="*/ 16 h 72"/>
                  <a:gd name="T4" fmla="*/ 0 w 64"/>
                  <a:gd name="T5" fmla="*/ 0 h 72"/>
                  <a:gd name="T6" fmla="*/ 64 w 64"/>
                  <a:gd name="T7" fmla="*/ 54 h 72"/>
                  <a:gd name="T8" fmla="*/ 64 w 64"/>
                  <a:gd name="T9" fmla="*/ 72 h 72"/>
                  <a:gd name="T10" fmla="*/ 64 w 64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2"/>
                  <a:gd name="T20" fmla="*/ 64 w 64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2">
                    <a:moveTo>
                      <a:pt x="64" y="72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4" y="54"/>
                    </a:lnTo>
                    <a:lnTo>
                      <a:pt x="64" y="7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7" name="Freeform 43"/>
              <p:cNvSpPr>
                <a:spLocks noChangeAspect="1"/>
              </p:cNvSpPr>
              <p:nvPr/>
            </p:nvSpPr>
            <p:spPr bwMode="auto">
              <a:xfrm>
                <a:off x="2227" y="1688"/>
                <a:ext cx="258" cy="110"/>
              </a:xfrm>
              <a:custGeom>
                <a:avLst/>
                <a:gdLst>
                  <a:gd name="T0" fmla="*/ 258 w 258"/>
                  <a:gd name="T1" fmla="*/ 56 h 110"/>
                  <a:gd name="T2" fmla="*/ 226 w 258"/>
                  <a:gd name="T3" fmla="*/ 84 h 110"/>
                  <a:gd name="T4" fmla="*/ 194 w 258"/>
                  <a:gd name="T5" fmla="*/ 110 h 110"/>
                  <a:gd name="T6" fmla="*/ 128 w 258"/>
                  <a:gd name="T7" fmla="*/ 110 h 110"/>
                  <a:gd name="T8" fmla="*/ 64 w 258"/>
                  <a:gd name="T9" fmla="*/ 110 h 110"/>
                  <a:gd name="T10" fmla="*/ 32 w 258"/>
                  <a:gd name="T11" fmla="*/ 84 h 110"/>
                  <a:gd name="T12" fmla="*/ 0 w 258"/>
                  <a:gd name="T13" fmla="*/ 56 h 110"/>
                  <a:gd name="T14" fmla="*/ 32 w 258"/>
                  <a:gd name="T15" fmla="*/ 28 h 110"/>
                  <a:gd name="T16" fmla="*/ 64 w 258"/>
                  <a:gd name="T17" fmla="*/ 0 h 110"/>
                  <a:gd name="T18" fmla="*/ 128 w 258"/>
                  <a:gd name="T19" fmla="*/ 0 h 110"/>
                  <a:gd name="T20" fmla="*/ 194 w 258"/>
                  <a:gd name="T21" fmla="*/ 0 h 110"/>
                  <a:gd name="T22" fmla="*/ 226 w 258"/>
                  <a:gd name="T23" fmla="*/ 28 h 110"/>
                  <a:gd name="T24" fmla="*/ 258 w 258"/>
                  <a:gd name="T25" fmla="*/ 56 h 110"/>
                  <a:gd name="T26" fmla="*/ 258 w 258"/>
                  <a:gd name="T27" fmla="*/ 56 h 1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8"/>
                  <a:gd name="T43" fmla="*/ 0 h 110"/>
                  <a:gd name="T44" fmla="*/ 258 w 258"/>
                  <a:gd name="T45" fmla="*/ 110 h 1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8" h="110">
                    <a:moveTo>
                      <a:pt x="258" y="56"/>
                    </a:moveTo>
                    <a:lnTo>
                      <a:pt x="226" y="84"/>
                    </a:lnTo>
                    <a:lnTo>
                      <a:pt x="194" y="110"/>
                    </a:lnTo>
                    <a:lnTo>
                      <a:pt x="128" y="110"/>
                    </a:lnTo>
                    <a:lnTo>
                      <a:pt x="64" y="110"/>
                    </a:lnTo>
                    <a:lnTo>
                      <a:pt x="32" y="84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4" y="0"/>
                    </a:lnTo>
                    <a:lnTo>
                      <a:pt x="128" y="0"/>
                    </a:lnTo>
                    <a:lnTo>
                      <a:pt x="194" y="0"/>
                    </a:lnTo>
                    <a:lnTo>
                      <a:pt x="226" y="28"/>
                    </a:lnTo>
                    <a:lnTo>
                      <a:pt x="258" y="56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8" name="Freeform 44"/>
              <p:cNvSpPr>
                <a:spLocks noChangeAspect="1"/>
              </p:cNvSpPr>
              <p:nvPr/>
            </p:nvSpPr>
            <p:spPr bwMode="auto">
              <a:xfrm>
                <a:off x="2487" y="1861"/>
                <a:ext cx="130" cy="16"/>
              </a:xfrm>
              <a:custGeom>
                <a:avLst/>
                <a:gdLst>
                  <a:gd name="T0" fmla="*/ 130 w 130"/>
                  <a:gd name="T1" fmla="*/ 16 h 16"/>
                  <a:gd name="T2" fmla="*/ 0 w 130"/>
                  <a:gd name="T3" fmla="*/ 16 h 16"/>
                  <a:gd name="T4" fmla="*/ 0 w 130"/>
                  <a:gd name="T5" fmla="*/ 0 h 16"/>
                  <a:gd name="T6" fmla="*/ 130 w 130"/>
                  <a:gd name="T7" fmla="*/ 0 h 16"/>
                  <a:gd name="T8" fmla="*/ 130 w 130"/>
                  <a:gd name="T9" fmla="*/ 16 h 16"/>
                  <a:gd name="T10" fmla="*/ 130 w 130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0"/>
                  <a:gd name="T19" fmla="*/ 0 h 16"/>
                  <a:gd name="T20" fmla="*/ 130 w 130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0" h="16">
                    <a:moveTo>
                      <a:pt x="13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6"/>
                    </a:lnTo>
                    <a:close/>
                  </a:path>
                </a:pathLst>
              </a:custGeom>
              <a:solidFill>
                <a:srgbClr val="456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9" name="Freeform 45"/>
              <p:cNvSpPr>
                <a:spLocks noChangeAspect="1"/>
              </p:cNvSpPr>
              <p:nvPr/>
            </p:nvSpPr>
            <p:spPr bwMode="auto">
              <a:xfrm>
                <a:off x="2617" y="1806"/>
                <a:ext cx="65" cy="71"/>
              </a:xfrm>
              <a:custGeom>
                <a:avLst/>
                <a:gdLst>
                  <a:gd name="T0" fmla="*/ 0 w 65"/>
                  <a:gd name="T1" fmla="*/ 71 h 71"/>
                  <a:gd name="T2" fmla="*/ 65 w 65"/>
                  <a:gd name="T3" fmla="*/ 17 h 71"/>
                  <a:gd name="T4" fmla="*/ 65 w 65"/>
                  <a:gd name="T5" fmla="*/ 0 h 71"/>
                  <a:gd name="T6" fmla="*/ 0 w 65"/>
                  <a:gd name="T7" fmla="*/ 55 h 71"/>
                  <a:gd name="T8" fmla="*/ 0 w 65"/>
                  <a:gd name="T9" fmla="*/ 71 h 71"/>
                  <a:gd name="T10" fmla="*/ 0 w 65"/>
                  <a:gd name="T11" fmla="*/ 71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71"/>
                  <a:gd name="T20" fmla="*/ 65 w 65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71">
                    <a:moveTo>
                      <a:pt x="0" y="71"/>
                    </a:moveTo>
                    <a:lnTo>
                      <a:pt x="65" y="17"/>
                    </a:lnTo>
                    <a:lnTo>
                      <a:pt x="65" y="0"/>
                    </a:lnTo>
                    <a:lnTo>
                      <a:pt x="0" y="55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0" name="Freeform 46"/>
              <p:cNvSpPr>
                <a:spLocks noChangeAspect="1"/>
              </p:cNvSpPr>
              <p:nvPr/>
            </p:nvSpPr>
            <p:spPr bwMode="auto">
              <a:xfrm>
                <a:off x="2423" y="1806"/>
                <a:ext cx="64" cy="71"/>
              </a:xfrm>
              <a:custGeom>
                <a:avLst/>
                <a:gdLst>
                  <a:gd name="T0" fmla="*/ 64 w 64"/>
                  <a:gd name="T1" fmla="*/ 71 h 71"/>
                  <a:gd name="T2" fmla="*/ 0 w 64"/>
                  <a:gd name="T3" fmla="*/ 17 h 71"/>
                  <a:gd name="T4" fmla="*/ 0 w 64"/>
                  <a:gd name="T5" fmla="*/ 0 h 71"/>
                  <a:gd name="T6" fmla="*/ 64 w 64"/>
                  <a:gd name="T7" fmla="*/ 55 h 71"/>
                  <a:gd name="T8" fmla="*/ 64 w 64"/>
                  <a:gd name="T9" fmla="*/ 71 h 71"/>
                  <a:gd name="T10" fmla="*/ 64 w 64"/>
                  <a:gd name="T11" fmla="*/ 71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"/>
                  <a:gd name="T19" fmla="*/ 0 h 71"/>
                  <a:gd name="T20" fmla="*/ 64 w 64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" h="71">
                    <a:moveTo>
                      <a:pt x="64" y="7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64" y="55"/>
                    </a:lnTo>
                    <a:lnTo>
                      <a:pt x="64" y="7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1" name="Freeform 47"/>
              <p:cNvSpPr>
                <a:spLocks noChangeAspect="1"/>
              </p:cNvSpPr>
              <p:nvPr/>
            </p:nvSpPr>
            <p:spPr bwMode="auto">
              <a:xfrm>
                <a:off x="2423" y="1750"/>
                <a:ext cx="259" cy="111"/>
              </a:xfrm>
              <a:custGeom>
                <a:avLst/>
                <a:gdLst>
                  <a:gd name="T0" fmla="*/ 259 w 259"/>
                  <a:gd name="T1" fmla="*/ 56 h 111"/>
                  <a:gd name="T2" fmla="*/ 227 w 259"/>
                  <a:gd name="T3" fmla="*/ 85 h 111"/>
                  <a:gd name="T4" fmla="*/ 194 w 259"/>
                  <a:gd name="T5" fmla="*/ 111 h 111"/>
                  <a:gd name="T6" fmla="*/ 130 w 259"/>
                  <a:gd name="T7" fmla="*/ 111 h 111"/>
                  <a:gd name="T8" fmla="*/ 64 w 259"/>
                  <a:gd name="T9" fmla="*/ 111 h 111"/>
                  <a:gd name="T10" fmla="*/ 32 w 259"/>
                  <a:gd name="T11" fmla="*/ 85 h 111"/>
                  <a:gd name="T12" fmla="*/ 0 w 259"/>
                  <a:gd name="T13" fmla="*/ 56 h 111"/>
                  <a:gd name="T14" fmla="*/ 32 w 259"/>
                  <a:gd name="T15" fmla="*/ 28 h 111"/>
                  <a:gd name="T16" fmla="*/ 64 w 259"/>
                  <a:gd name="T17" fmla="*/ 0 h 111"/>
                  <a:gd name="T18" fmla="*/ 130 w 259"/>
                  <a:gd name="T19" fmla="*/ 0 h 111"/>
                  <a:gd name="T20" fmla="*/ 194 w 259"/>
                  <a:gd name="T21" fmla="*/ 0 h 111"/>
                  <a:gd name="T22" fmla="*/ 227 w 259"/>
                  <a:gd name="T23" fmla="*/ 28 h 111"/>
                  <a:gd name="T24" fmla="*/ 259 w 259"/>
                  <a:gd name="T25" fmla="*/ 56 h 111"/>
                  <a:gd name="T26" fmla="*/ 259 w 259"/>
                  <a:gd name="T27" fmla="*/ 56 h 11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9"/>
                  <a:gd name="T43" fmla="*/ 0 h 111"/>
                  <a:gd name="T44" fmla="*/ 259 w 259"/>
                  <a:gd name="T45" fmla="*/ 111 h 11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9" h="111">
                    <a:moveTo>
                      <a:pt x="259" y="56"/>
                    </a:moveTo>
                    <a:lnTo>
                      <a:pt x="227" y="85"/>
                    </a:lnTo>
                    <a:lnTo>
                      <a:pt x="194" y="111"/>
                    </a:lnTo>
                    <a:lnTo>
                      <a:pt x="130" y="111"/>
                    </a:lnTo>
                    <a:lnTo>
                      <a:pt x="64" y="111"/>
                    </a:lnTo>
                    <a:lnTo>
                      <a:pt x="32" y="85"/>
                    </a:lnTo>
                    <a:lnTo>
                      <a:pt x="0" y="56"/>
                    </a:lnTo>
                    <a:lnTo>
                      <a:pt x="32" y="28"/>
                    </a:lnTo>
                    <a:lnTo>
                      <a:pt x="64" y="0"/>
                    </a:lnTo>
                    <a:lnTo>
                      <a:pt x="130" y="0"/>
                    </a:lnTo>
                    <a:lnTo>
                      <a:pt x="194" y="0"/>
                    </a:lnTo>
                    <a:lnTo>
                      <a:pt x="227" y="28"/>
                    </a:lnTo>
                    <a:lnTo>
                      <a:pt x="259" y="56"/>
                    </a:ln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2" name="Freeform 48"/>
              <p:cNvSpPr>
                <a:spLocks noChangeAspect="1"/>
              </p:cNvSpPr>
              <p:nvPr/>
            </p:nvSpPr>
            <p:spPr bwMode="auto">
              <a:xfrm>
                <a:off x="2459" y="1342"/>
                <a:ext cx="14" cy="16"/>
              </a:xfrm>
              <a:custGeom>
                <a:avLst/>
                <a:gdLst>
                  <a:gd name="T0" fmla="*/ 2 w 14"/>
                  <a:gd name="T1" fmla="*/ 0 h 16"/>
                  <a:gd name="T2" fmla="*/ 12 w 14"/>
                  <a:gd name="T3" fmla="*/ 0 h 16"/>
                  <a:gd name="T4" fmla="*/ 14 w 14"/>
                  <a:gd name="T5" fmla="*/ 16 h 16"/>
                  <a:gd name="T6" fmla="*/ 0 w 14"/>
                  <a:gd name="T7" fmla="*/ 16 h 16"/>
                  <a:gd name="T8" fmla="*/ 2 w 14"/>
                  <a:gd name="T9" fmla="*/ 0 h 16"/>
                  <a:gd name="T10" fmla="*/ 2 w 1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"/>
                  <a:gd name="T19" fmla="*/ 0 h 16"/>
                  <a:gd name="T20" fmla="*/ 14 w 1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" h="16">
                    <a:moveTo>
                      <a:pt x="2" y="0"/>
                    </a:moveTo>
                    <a:lnTo>
                      <a:pt x="12" y="0"/>
                    </a:lnTo>
                    <a:lnTo>
                      <a:pt x="14" y="16"/>
                    </a:lnTo>
                    <a:lnTo>
                      <a:pt x="0" y="1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3" name="Freeform 49"/>
              <p:cNvSpPr>
                <a:spLocks noChangeAspect="1"/>
              </p:cNvSpPr>
              <p:nvPr/>
            </p:nvSpPr>
            <p:spPr bwMode="auto">
              <a:xfrm>
                <a:off x="2447" y="1354"/>
                <a:ext cx="38" cy="8"/>
              </a:xfrm>
              <a:custGeom>
                <a:avLst/>
                <a:gdLst>
                  <a:gd name="T0" fmla="*/ 18 w 38"/>
                  <a:gd name="T1" fmla="*/ 0 h 8"/>
                  <a:gd name="T2" fmla="*/ 28 w 38"/>
                  <a:gd name="T3" fmla="*/ 4 h 8"/>
                  <a:gd name="T4" fmla="*/ 38 w 38"/>
                  <a:gd name="T5" fmla="*/ 8 h 8"/>
                  <a:gd name="T6" fmla="*/ 18 w 38"/>
                  <a:gd name="T7" fmla="*/ 8 h 8"/>
                  <a:gd name="T8" fmla="*/ 0 w 38"/>
                  <a:gd name="T9" fmla="*/ 8 h 8"/>
                  <a:gd name="T10" fmla="*/ 10 w 38"/>
                  <a:gd name="T11" fmla="*/ 4 h 8"/>
                  <a:gd name="T12" fmla="*/ 18 w 38"/>
                  <a:gd name="T13" fmla="*/ 0 h 8"/>
                  <a:gd name="T14" fmla="*/ 18 w 3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"/>
                  <a:gd name="T25" fmla="*/ 0 h 8"/>
                  <a:gd name="T26" fmla="*/ 38 w 3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" h="8">
                    <a:moveTo>
                      <a:pt x="18" y="0"/>
                    </a:moveTo>
                    <a:lnTo>
                      <a:pt x="28" y="4"/>
                    </a:lnTo>
                    <a:lnTo>
                      <a:pt x="38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4" name="Freeform 50"/>
              <p:cNvSpPr>
                <a:spLocks noChangeAspect="1" noEditPoints="1"/>
              </p:cNvSpPr>
              <p:nvPr/>
            </p:nvSpPr>
            <p:spPr bwMode="auto">
              <a:xfrm>
                <a:off x="2347" y="1362"/>
                <a:ext cx="238" cy="366"/>
              </a:xfrm>
              <a:custGeom>
                <a:avLst/>
                <a:gdLst>
                  <a:gd name="T0" fmla="*/ 232 w 238"/>
                  <a:gd name="T1" fmla="*/ 310 h 366"/>
                  <a:gd name="T2" fmla="*/ 200 w 238"/>
                  <a:gd name="T3" fmla="*/ 284 h 366"/>
                  <a:gd name="T4" fmla="*/ 188 w 238"/>
                  <a:gd name="T5" fmla="*/ 226 h 366"/>
                  <a:gd name="T6" fmla="*/ 164 w 238"/>
                  <a:gd name="T7" fmla="*/ 208 h 366"/>
                  <a:gd name="T8" fmla="*/ 134 w 238"/>
                  <a:gd name="T9" fmla="*/ 32 h 366"/>
                  <a:gd name="T10" fmla="*/ 140 w 238"/>
                  <a:gd name="T11" fmla="*/ 18 h 366"/>
                  <a:gd name="T12" fmla="*/ 132 w 238"/>
                  <a:gd name="T13" fmla="*/ 12 h 366"/>
                  <a:gd name="T14" fmla="*/ 134 w 238"/>
                  <a:gd name="T15" fmla="*/ 0 h 366"/>
                  <a:gd name="T16" fmla="*/ 104 w 238"/>
                  <a:gd name="T17" fmla="*/ 10 h 366"/>
                  <a:gd name="T18" fmla="*/ 104 w 238"/>
                  <a:gd name="T19" fmla="*/ 12 h 366"/>
                  <a:gd name="T20" fmla="*/ 98 w 238"/>
                  <a:gd name="T21" fmla="*/ 26 h 366"/>
                  <a:gd name="T22" fmla="*/ 108 w 238"/>
                  <a:gd name="T23" fmla="*/ 32 h 366"/>
                  <a:gd name="T24" fmla="*/ 48 w 238"/>
                  <a:gd name="T25" fmla="*/ 208 h 366"/>
                  <a:gd name="T26" fmla="*/ 64 w 238"/>
                  <a:gd name="T27" fmla="*/ 226 h 366"/>
                  <a:gd name="T28" fmla="*/ 4 w 238"/>
                  <a:gd name="T29" fmla="*/ 284 h 366"/>
                  <a:gd name="T30" fmla="*/ 26 w 238"/>
                  <a:gd name="T31" fmla="*/ 310 h 366"/>
                  <a:gd name="T32" fmla="*/ 118 w 238"/>
                  <a:gd name="T33" fmla="*/ 366 h 366"/>
                  <a:gd name="T34" fmla="*/ 210 w 238"/>
                  <a:gd name="T35" fmla="*/ 310 h 366"/>
                  <a:gd name="T36" fmla="*/ 118 w 238"/>
                  <a:gd name="T37" fmla="*/ 48 h 366"/>
                  <a:gd name="T38" fmla="*/ 144 w 238"/>
                  <a:gd name="T39" fmla="*/ 208 h 366"/>
                  <a:gd name="T40" fmla="*/ 92 w 238"/>
                  <a:gd name="T41" fmla="*/ 208 h 366"/>
                  <a:gd name="T42" fmla="*/ 118 w 238"/>
                  <a:gd name="T43" fmla="*/ 48 h 366"/>
                  <a:gd name="T44" fmla="*/ 118 w 238"/>
                  <a:gd name="T45" fmla="*/ 230 h 366"/>
                  <a:gd name="T46" fmla="*/ 172 w 238"/>
                  <a:gd name="T47" fmla="*/ 284 h 366"/>
                  <a:gd name="T48" fmla="*/ 64 w 238"/>
                  <a:gd name="T49" fmla="*/ 284 h 366"/>
                  <a:gd name="T50" fmla="*/ 90 w 238"/>
                  <a:gd name="T51" fmla="*/ 230 h 366"/>
                  <a:gd name="T52" fmla="*/ 34 w 238"/>
                  <a:gd name="T53" fmla="*/ 362 h 366"/>
                  <a:gd name="T54" fmla="*/ 36 w 238"/>
                  <a:gd name="T55" fmla="*/ 356 h 366"/>
                  <a:gd name="T56" fmla="*/ 42 w 238"/>
                  <a:gd name="T57" fmla="*/ 350 h 366"/>
                  <a:gd name="T58" fmla="*/ 48 w 238"/>
                  <a:gd name="T59" fmla="*/ 342 h 366"/>
                  <a:gd name="T60" fmla="*/ 60 w 238"/>
                  <a:gd name="T61" fmla="*/ 334 h 366"/>
                  <a:gd name="T62" fmla="*/ 74 w 238"/>
                  <a:gd name="T63" fmla="*/ 328 h 366"/>
                  <a:gd name="T64" fmla="*/ 88 w 238"/>
                  <a:gd name="T65" fmla="*/ 324 h 366"/>
                  <a:gd name="T66" fmla="*/ 100 w 238"/>
                  <a:gd name="T67" fmla="*/ 322 h 366"/>
                  <a:gd name="T68" fmla="*/ 112 w 238"/>
                  <a:gd name="T69" fmla="*/ 322 h 366"/>
                  <a:gd name="T70" fmla="*/ 126 w 238"/>
                  <a:gd name="T71" fmla="*/ 322 h 366"/>
                  <a:gd name="T72" fmla="*/ 138 w 238"/>
                  <a:gd name="T73" fmla="*/ 322 h 366"/>
                  <a:gd name="T74" fmla="*/ 148 w 238"/>
                  <a:gd name="T75" fmla="*/ 324 h 366"/>
                  <a:gd name="T76" fmla="*/ 162 w 238"/>
                  <a:gd name="T77" fmla="*/ 328 h 366"/>
                  <a:gd name="T78" fmla="*/ 178 w 238"/>
                  <a:gd name="T79" fmla="*/ 334 h 366"/>
                  <a:gd name="T80" fmla="*/ 188 w 238"/>
                  <a:gd name="T81" fmla="*/ 342 h 366"/>
                  <a:gd name="T82" fmla="*/ 196 w 238"/>
                  <a:gd name="T83" fmla="*/ 350 h 366"/>
                  <a:gd name="T84" fmla="*/ 202 w 238"/>
                  <a:gd name="T85" fmla="*/ 360 h 366"/>
                  <a:gd name="T86" fmla="*/ 118 w 238"/>
                  <a:gd name="T87" fmla="*/ 362 h 36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38"/>
                  <a:gd name="T133" fmla="*/ 0 h 366"/>
                  <a:gd name="T134" fmla="*/ 238 w 238"/>
                  <a:gd name="T135" fmla="*/ 366 h 36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38" h="366">
                    <a:moveTo>
                      <a:pt x="210" y="310"/>
                    </a:moveTo>
                    <a:lnTo>
                      <a:pt x="232" y="310"/>
                    </a:lnTo>
                    <a:lnTo>
                      <a:pt x="232" y="284"/>
                    </a:lnTo>
                    <a:lnTo>
                      <a:pt x="200" y="284"/>
                    </a:lnTo>
                    <a:lnTo>
                      <a:pt x="172" y="226"/>
                    </a:lnTo>
                    <a:lnTo>
                      <a:pt x="188" y="226"/>
                    </a:lnTo>
                    <a:lnTo>
                      <a:pt x="188" y="208"/>
                    </a:lnTo>
                    <a:lnTo>
                      <a:pt x="164" y="208"/>
                    </a:lnTo>
                    <a:lnTo>
                      <a:pt x="128" y="32"/>
                    </a:lnTo>
                    <a:lnTo>
                      <a:pt x="134" y="32"/>
                    </a:lnTo>
                    <a:lnTo>
                      <a:pt x="140" y="26"/>
                    </a:lnTo>
                    <a:lnTo>
                      <a:pt x="140" y="18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4" y="10"/>
                    </a:lnTo>
                    <a:lnTo>
                      <a:pt x="134" y="0"/>
                    </a:lnTo>
                    <a:lnTo>
                      <a:pt x="104" y="0"/>
                    </a:lnTo>
                    <a:lnTo>
                      <a:pt x="104" y="10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98" y="18"/>
                    </a:lnTo>
                    <a:lnTo>
                      <a:pt x="98" y="26"/>
                    </a:lnTo>
                    <a:lnTo>
                      <a:pt x="104" y="32"/>
                    </a:lnTo>
                    <a:lnTo>
                      <a:pt x="108" y="32"/>
                    </a:lnTo>
                    <a:lnTo>
                      <a:pt x="72" y="208"/>
                    </a:lnTo>
                    <a:lnTo>
                      <a:pt x="48" y="208"/>
                    </a:lnTo>
                    <a:lnTo>
                      <a:pt x="48" y="226"/>
                    </a:lnTo>
                    <a:lnTo>
                      <a:pt x="64" y="226"/>
                    </a:lnTo>
                    <a:lnTo>
                      <a:pt x="36" y="284"/>
                    </a:lnTo>
                    <a:lnTo>
                      <a:pt x="4" y="284"/>
                    </a:lnTo>
                    <a:lnTo>
                      <a:pt x="4" y="310"/>
                    </a:lnTo>
                    <a:lnTo>
                      <a:pt x="26" y="310"/>
                    </a:lnTo>
                    <a:lnTo>
                      <a:pt x="0" y="366"/>
                    </a:lnTo>
                    <a:lnTo>
                      <a:pt x="118" y="366"/>
                    </a:lnTo>
                    <a:lnTo>
                      <a:pt x="238" y="366"/>
                    </a:lnTo>
                    <a:lnTo>
                      <a:pt x="210" y="310"/>
                    </a:lnTo>
                    <a:close/>
                    <a:moveTo>
                      <a:pt x="118" y="48"/>
                    </a:moveTo>
                    <a:lnTo>
                      <a:pt x="118" y="50"/>
                    </a:lnTo>
                    <a:lnTo>
                      <a:pt x="144" y="208"/>
                    </a:lnTo>
                    <a:lnTo>
                      <a:pt x="118" y="208"/>
                    </a:lnTo>
                    <a:lnTo>
                      <a:pt x="92" y="208"/>
                    </a:lnTo>
                    <a:lnTo>
                      <a:pt x="118" y="48"/>
                    </a:lnTo>
                    <a:close/>
                    <a:moveTo>
                      <a:pt x="90" y="230"/>
                    </a:moveTo>
                    <a:lnTo>
                      <a:pt x="118" y="230"/>
                    </a:lnTo>
                    <a:lnTo>
                      <a:pt x="148" y="230"/>
                    </a:lnTo>
                    <a:lnTo>
                      <a:pt x="172" y="284"/>
                    </a:lnTo>
                    <a:lnTo>
                      <a:pt x="118" y="284"/>
                    </a:lnTo>
                    <a:lnTo>
                      <a:pt x="64" y="284"/>
                    </a:lnTo>
                    <a:lnTo>
                      <a:pt x="90" y="230"/>
                    </a:lnTo>
                    <a:close/>
                    <a:moveTo>
                      <a:pt x="118" y="362"/>
                    </a:moveTo>
                    <a:lnTo>
                      <a:pt x="34" y="362"/>
                    </a:lnTo>
                    <a:lnTo>
                      <a:pt x="34" y="360"/>
                    </a:lnTo>
                    <a:lnTo>
                      <a:pt x="36" y="356"/>
                    </a:lnTo>
                    <a:lnTo>
                      <a:pt x="38" y="354"/>
                    </a:lnTo>
                    <a:lnTo>
                      <a:pt x="42" y="350"/>
                    </a:lnTo>
                    <a:lnTo>
                      <a:pt x="44" y="346"/>
                    </a:lnTo>
                    <a:lnTo>
                      <a:pt x="48" y="342"/>
                    </a:lnTo>
                    <a:lnTo>
                      <a:pt x="54" y="338"/>
                    </a:lnTo>
                    <a:lnTo>
                      <a:pt x="60" y="334"/>
                    </a:lnTo>
                    <a:lnTo>
                      <a:pt x="66" y="330"/>
                    </a:lnTo>
                    <a:lnTo>
                      <a:pt x="74" y="328"/>
                    </a:lnTo>
                    <a:lnTo>
                      <a:pt x="84" y="326"/>
                    </a:lnTo>
                    <a:lnTo>
                      <a:pt x="88" y="324"/>
                    </a:lnTo>
                    <a:lnTo>
                      <a:pt x="94" y="324"/>
                    </a:lnTo>
                    <a:lnTo>
                      <a:pt x="100" y="322"/>
                    </a:lnTo>
                    <a:lnTo>
                      <a:pt x="106" y="322"/>
                    </a:lnTo>
                    <a:lnTo>
                      <a:pt x="112" y="322"/>
                    </a:lnTo>
                    <a:lnTo>
                      <a:pt x="118" y="322"/>
                    </a:lnTo>
                    <a:lnTo>
                      <a:pt x="126" y="322"/>
                    </a:lnTo>
                    <a:lnTo>
                      <a:pt x="132" y="322"/>
                    </a:lnTo>
                    <a:lnTo>
                      <a:pt x="138" y="322"/>
                    </a:lnTo>
                    <a:lnTo>
                      <a:pt x="144" y="324"/>
                    </a:lnTo>
                    <a:lnTo>
                      <a:pt x="148" y="324"/>
                    </a:lnTo>
                    <a:lnTo>
                      <a:pt x="154" y="326"/>
                    </a:lnTo>
                    <a:lnTo>
                      <a:pt x="162" y="328"/>
                    </a:lnTo>
                    <a:lnTo>
                      <a:pt x="170" y="330"/>
                    </a:lnTo>
                    <a:lnTo>
                      <a:pt x="178" y="334"/>
                    </a:lnTo>
                    <a:lnTo>
                      <a:pt x="184" y="338"/>
                    </a:lnTo>
                    <a:lnTo>
                      <a:pt x="188" y="342"/>
                    </a:lnTo>
                    <a:lnTo>
                      <a:pt x="192" y="346"/>
                    </a:lnTo>
                    <a:lnTo>
                      <a:pt x="196" y="350"/>
                    </a:lnTo>
                    <a:lnTo>
                      <a:pt x="200" y="356"/>
                    </a:lnTo>
                    <a:lnTo>
                      <a:pt x="202" y="360"/>
                    </a:lnTo>
                    <a:lnTo>
                      <a:pt x="204" y="362"/>
                    </a:lnTo>
                    <a:lnTo>
                      <a:pt x="118" y="36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5" name="Freeform 51"/>
              <p:cNvSpPr>
                <a:spLocks noChangeAspect="1"/>
              </p:cNvSpPr>
              <p:nvPr/>
            </p:nvSpPr>
            <p:spPr bwMode="auto">
              <a:xfrm>
                <a:off x="2459" y="1342"/>
                <a:ext cx="14" cy="16"/>
              </a:xfrm>
              <a:custGeom>
                <a:avLst/>
                <a:gdLst>
                  <a:gd name="T0" fmla="*/ 2 w 14"/>
                  <a:gd name="T1" fmla="*/ 0 h 16"/>
                  <a:gd name="T2" fmla="*/ 12 w 14"/>
                  <a:gd name="T3" fmla="*/ 0 h 16"/>
                  <a:gd name="T4" fmla="*/ 14 w 14"/>
                  <a:gd name="T5" fmla="*/ 16 h 16"/>
                  <a:gd name="T6" fmla="*/ 0 w 14"/>
                  <a:gd name="T7" fmla="*/ 16 h 16"/>
                  <a:gd name="T8" fmla="*/ 2 w 14"/>
                  <a:gd name="T9" fmla="*/ 0 h 16"/>
                  <a:gd name="T10" fmla="*/ 2 w 1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"/>
                  <a:gd name="T19" fmla="*/ 0 h 16"/>
                  <a:gd name="T20" fmla="*/ 14 w 14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" h="16">
                    <a:moveTo>
                      <a:pt x="2" y="0"/>
                    </a:moveTo>
                    <a:lnTo>
                      <a:pt x="12" y="0"/>
                    </a:lnTo>
                    <a:lnTo>
                      <a:pt x="14" y="16"/>
                    </a:lnTo>
                    <a:lnTo>
                      <a:pt x="0" y="1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6" name="Freeform 52"/>
              <p:cNvSpPr>
                <a:spLocks noChangeAspect="1"/>
              </p:cNvSpPr>
              <p:nvPr/>
            </p:nvSpPr>
            <p:spPr bwMode="auto">
              <a:xfrm>
                <a:off x="2447" y="1354"/>
                <a:ext cx="38" cy="8"/>
              </a:xfrm>
              <a:custGeom>
                <a:avLst/>
                <a:gdLst>
                  <a:gd name="T0" fmla="*/ 18 w 38"/>
                  <a:gd name="T1" fmla="*/ 0 h 8"/>
                  <a:gd name="T2" fmla="*/ 28 w 38"/>
                  <a:gd name="T3" fmla="*/ 4 h 8"/>
                  <a:gd name="T4" fmla="*/ 38 w 38"/>
                  <a:gd name="T5" fmla="*/ 8 h 8"/>
                  <a:gd name="T6" fmla="*/ 18 w 38"/>
                  <a:gd name="T7" fmla="*/ 8 h 8"/>
                  <a:gd name="T8" fmla="*/ 0 w 38"/>
                  <a:gd name="T9" fmla="*/ 8 h 8"/>
                  <a:gd name="T10" fmla="*/ 10 w 38"/>
                  <a:gd name="T11" fmla="*/ 4 h 8"/>
                  <a:gd name="T12" fmla="*/ 18 w 38"/>
                  <a:gd name="T13" fmla="*/ 0 h 8"/>
                  <a:gd name="T14" fmla="*/ 18 w 3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"/>
                  <a:gd name="T25" fmla="*/ 0 h 8"/>
                  <a:gd name="T26" fmla="*/ 38 w 3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" h="8">
                    <a:moveTo>
                      <a:pt x="18" y="0"/>
                    </a:moveTo>
                    <a:lnTo>
                      <a:pt x="28" y="4"/>
                    </a:lnTo>
                    <a:lnTo>
                      <a:pt x="38" y="8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7" name="Freeform 53"/>
              <p:cNvSpPr>
                <a:spLocks noChangeAspect="1" noEditPoints="1"/>
              </p:cNvSpPr>
              <p:nvPr/>
            </p:nvSpPr>
            <p:spPr bwMode="auto">
              <a:xfrm>
                <a:off x="2347" y="1362"/>
                <a:ext cx="238" cy="366"/>
              </a:xfrm>
              <a:custGeom>
                <a:avLst/>
                <a:gdLst>
                  <a:gd name="T0" fmla="*/ 232 w 238"/>
                  <a:gd name="T1" fmla="*/ 310 h 366"/>
                  <a:gd name="T2" fmla="*/ 200 w 238"/>
                  <a:gd name="T3" fmla="*/ 284 h 366"/>
                  <a:gd name="T4" fmla="*/ 188 w 238"/>
                  <a:gd name="T5" fmla="*/ 226 h 366"/>
                  <a:gd name="T6" fmla="*/ 164 w 238"/>
                  <a:gd name="T7" fmla="*/ 208 h 366"/>
                  <a:gd name="T8" fmla="*/ 134 w 238"/>
                  <a:gd name="T9" fmla="*/ 32 h 366"/>
                  <a:gd name="T10" fmla="*/ 140 w 238"/>
                  <a:gd name="T11" fmla="*/ 18 h 366"/>
                  <a:gd name="T12" fmla="*/ 132 w 238"/>
                  <a:gd name="T13" fmla="*/ 12 h 366"/>
                  <a:gd name="T14" fmla="*/ 134 w 238"/>
                  <a:gd name="T15" fmla="*/ 0 h 366"/>
                  <a:gd name="T16" fmla="*/ 104 w 238"/>
                  <a:gd name="T17" fmla="*/ 10 h 366"/>
                  <a:gd name="T18" fmla="*/ 104 w 238"/>
                  <a:gd name="T19" fmla="*/ 12 h 366"/>
                  <a:gd name="T20" fmla="*/ 98 w 238"/>
                  <a:gd name="T21" fmla="*/ 26 h 366"/>
                  <a:gd name="T22" fmla="*/ 108 w 238"/>
                  <a:gd name="T23" fmla="*/ 32 h 366"/>
                  <a:gd name="T24" fmla="*/ 48 w 238"/>
                  <a:gd name="T25" fmla="*/ 208 h 366"/>
                  <a:gd name="T26" fmla="*/ 64 w 238"/>
                  <a:gd name="T27" fmla="*/ 226 h 366"/>
                  <a:gd name="T28" fmla="*/ 4 w 238"/>
                  <a:gd name="T29" fmla="*/ 284 h 366"/>
                  <a:gd name="T30" fmla="*/ 26 w 238"/>
                  <a:gd name="T31" fmla="*/ 310 h 366"/>
                  <a:gd name="T32" fmla="*/ 118 w 238"/>
                  <a:gd name="T33" fmla="*/ 366 h 366"/>
                  <a:gd name="T34" fmla="*/ 210 w 238"/>
                  <a:gd name="T35" fmla="*/ 310 h 366"/>
                  <a:gd name="T36" fmla="*/ 118 w 238"/>
                  <a:gd name="T37" fmla="*/ 48 h 366"/>
                  <a:gd name="T38" fmla="*/ 144 w 238"/>
                  <a:gd name="T39" fmla="*/ 208 h 366"/>
                  <a:gd name="T40" fmla="*/ 92 w 238"/>
                  <a:gd name="T41" fmla="*/ 208 h 366"/>
                  <a:gd name="T42" fmla="*/ 118 w 238"/>
                  <a:gd name="T43" fmla="*/ 48 h 366"/>
                  <a:gd name="T44" fmla="*/ 118 w 238"/>
                  <a:gd name="T45" fmla="*/ 230 h 366"/>
                  <a:gd name="T46" fmla="*/ 172 w 238"/>
                  <a:gd name="T47" fmla="*/ 284 h 366"/>
                  <a:gd name="T48" fmla="*/ 64 w 238"/>
                  <a:gd name="T49" fmla="*/ 284 h 366"/>
                  <a:gd name="T50" fmla="*/ 90 w 238"/>
                  <a:gd name="T51" fmla="*/ 230 h 366"/>
                  <a:gd name="T52" fmla="*/ 34 w 238"/>
                  <a:gd name="T53" fmla="*/ 362 h 366"/>
                  <a:gd name="T54" fmla="*/ 36 w 238"/>
                  <a:gd name="T55" fmla="*/ 356 h 366"/>
                  <a:gd name="T56" fmla="*/ 42 w 238"/>
                  <a:gd name="T57" fmla="*/ 350 h 366"/>
                  <a:gd name="T58" fmla="*/ 48 w 238"/>
                  <a:gd name="T59" fmla="*/ 342 h 366"/>
                  <a:gd name="T60" fmla="*/ 60 w 238"/>
                  <a:gd name="T61" fmla="*/ 334 h 366"/>
                  <a:gd name="T62" fmla="*/ 74 w 238"/>
                  <a:gd name="T63" fmla="*/ 328 h 366"/>
                  <a:gd name="T64" fmla="*/ 88 w 238"/>
                  <a:gd name="T65" fmla="*/ 324 h 366"/>
                  <a:gd name="T66" fmla="*/ 100 w 238"/>
                  <a:gd name="T67" fmla="*/ 322 h 366"/>
                  <a:gd name="T68" fmla="*/ 112 w 238"/>
                  <a:gd name="T69" fmla="*/ 322 h 366"/>
                  <a:gd name="T70" fmla="*/ 126 w 238"/>
                  <a:gd name="T71" fmla="*/ 322 h 366"/>
                  <a:gd name="T72" fmla="*/ 138 w 238"/>
                  <a:gd name="T73" fmla="*/ 322 h 366"/>
                  <a:gd name="T74" fmla="*/ 148 w 238"/>
                  <a:gd name="T75" fmla="*/ 324 h 366"/>
                  <a:gd name="T76" fmla="*/ 162 w 238"/>
                  <a:gd name="T77" fmla="*/ 328 h 366"/>
                  <a:gd name="T78" fmla="*/ 178 w 238"/>
                  <a:gd name="T79" fmla="*/ 334 h 366"/>
                  <a:gd name="T80" fmla="*/ 188 w 238"/>
                  <a:gd name="T81" fmla="*/ 342 h 366"/>
                  <a:gd name="T82" fmla="*/ 196 w 238"/>
                  <a:gd name="T83" fmla="*/ 350 h 366"/>
                  <a:gd name="T84" fmla="*/ 202 w 238"/>
                  <a:gd name="T85" fmla="*/ 360 h 366"/>
                  <a:gd name="T86" fmla="*/ 118 w 238"/>
                  <a:gd name="T87" fmla="*/ 362 h 36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38"/>
                  <a:gd name="T133" fmla="*/ 0 h 366"/>
                  <a:gd name="T134" fmla="*/ 238 w 238"/>
                  <a:gd name="T135" fmla="*/ 366 h 36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38" h="366">
                    <a:moveTo>
                      <a:pt x="210" y="310"/>
                    </a:moveTo>
                    <a:lnTo>
                      <a:pt x="232" y="310"/>
                    </a:lnTo>
                    <a:lnTo>
                      <a:pt x="232" y="284"/>
                    </a:lnTo>
                    <a:lnTo>
                      <a:pt x="200" y="284"/>
                    </a:lnTo>
                    <a:lnTo>
                      <a:pt x="172" y="226"/>
                    </a:lnTo>
                    <a:lnTo>
                      <a:pt x="188" y="226"/>
                    </a:lnTo>
                    <a:lnTo>
                      <a:pt x="188" y="208"/>
                    </a:lnTo>
                    <a:lnTo>
                      <a:pt x="164" y="208"/>
                    </a:lnTo>
                    <a:lnTo>
                      <a:pt x="128" y="32"/>
                    </a:lnTo>
                    <a:lnTo>
                      <a:pt x="134" y="32"/>
                    </a:lnTo>
                    <a:lnTo>
                      <a:pt x="140" y="26"/>
                    </a:lnTo>
                    <a:lnTo>
                      <a:pt x="140" y="18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4" y="10"/>
                    </a:lnTo>
                    <a:lnTo>
                      <a:pt x="134" y="0"/>
                    </a:lnTo>
                    <a:lnTo>
                      <a:pt x="104" y="0"/>
                    </a:lnTo>
                    <a:lnTo>
                      <a:pt x="104" y="10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98" y="18"/>
                    </a:lnTo>
                    <a:lnTo>
                      <a:pt x="98" y="26"/>
                    </a:lnTo>
                    <a:lnTo>
                      <a:pt x="104" y="32"/>
                    </a:lnTo>
                    <a:lnTo>
                      <a:pt x="108" y="32"/>
                    </a:lnTo>
                    <a:lnTo>
                      <a:pt x="72" y="208"/>
                    </a:lnTo>
                    <a:lnTo>
                      <a:pt x="48" y="208"/>
                    </a:lnTo>
                    <a:lnTo>
                      <a:pt x="48" y="226"/>
                    </a:lnTo>
                    <a:lnTo>
                      <a:pt x="64" y="226"/>
                    </a:lnTo>
                    <a:lnTo>
                      <a:pt x="36" y="284"/>
                    </a:lnTo>
                    <a:lnTo>
                      <a:pt x="4" y="284"/>
                    </a:lnTo>
                    <a:lnTo>
                      <a:pt x="4" y="310"/>
                    </a:lnTo>
                    <a:lnTo>
                      <a:pt x="26" y="310"/>
                    </a:lnTo>
                    <a:lnTo>
                      <a:pt x="0" y="366"/>
                    </a:lnTo>
                    <a:lnTo>
                      <a:pt x="118" y="366"/>
                    </a:lnTo>
                    <a:lnTo>
                      <a:pt x="238" y="366"/>
                    </a:lnTo>
                    <a:lnTo>
                      <a:pt x="210" y="310"/>
                    </a:lnTo>
                    <a:close/>
                    <a:moveTo>
                      <a:pt x="118" y="48"/>
                    </a:moveTo>
                    <a:lnTo>
                      <a:pt x="118" y="50"/>
                    </a:lnTo>
                    <a:lnTo>
                      <a:pt x="144" y="208"/>
                    </a:lnTo>
                    <a:lnTo>
                      <a:pt x="118" y="208"/>
                    </a:lnTo>
                    <a:lnTo>
                      <a:pt x="92" y="208"/>
                    </a:lnTo>
                    <a:lnTo>
                      <a:pt x="118" y="48"/>
                    </a:lnTo>
                    <a:close/>
                    <a:moveTo>
                      <a:pt x="90" y="230"/>
                    </a:moveTo>
                    <a:lnTo>
                      <a:pt x="118" y="230"/>
                    </a:lnTo>
                    <a:lnTo>
                      <a:pt x="148" y="230"/>
                    </a:lnTo>
                    <a:lnTo>
                      <a:pt x="172" y="284"/>
                    </a:lnTo>
                    <a:lnTo>
                      <a:pt x="118" y="284"/>
                    </a:lnTo>
                    <a:lnTo>
                      <a:pt x="64" y="284"/>
                    </a:lnTo>
                    <a:lnTo>
                      <a:pt x="90" y="230"/>
                    </a:lnTo>
                    <a:close/>
                    <a:moveTo>
                      <a:pt x="118" y="362"/>
                    </a:moveTo>
                    <a:lnTo>
                      <a:pt x="34" y="362"/>
                    </a:lnTo>
                    <a:lnTo>
                      <a:pt x="34" y="360"/>
                    </a:lnTo>
                    <a:lnTo>
                      <a:pt x="36" y="356"/>
                    </a:lnTo>
                    <a:lnTo>
                      <a:pt x="38" y="354"/>
                    </a:lnTo>
                    <a:lnTo>
                      <a:pt x="42" y="350"/>
                    </a:lnTo>
                    <a:lnTo>
                      <a:pt x="44" y="346"/>
                    </a:lnTo>
                    <a:lnTo>
                      <a:pt x="48" y="342"/>
                    </a:lnTo>
                    <a:lnTo>
                      <a:pt x="54" y="338"/>
                    </a:lnTo>
                    <a:lnTo>
                      <a:pt x="60" y="334"/>
                    </a:lnTo>
                    <a:lnTo>
                      <a:pt x="66" y="330"/>
                    </a:lnTo>
                    <a:lnTo>
                      <a:pt x="74" y="328"/>
                    </a:lnTo>
                    <a:lnTo>
                      <a:pt x="84" y="326"/>
                    </a:lnTo>
                    <a:lnTo>
                      <a:pt x="88" y="324"/>
                    </a:lnTo>
                    <a:lnTo>
                      <a:pt x="94" y="324"/>
                    </a:lnTo>
                    <a:lnTo>
                      <a:pt x="100" y="322"/>
                    </a:lnTo>
                    <a:lnTo>
                      <a:pt x="106" y="322"/>
                    </a:lnTo>
                    <a:lnTo>
                      <a:pt x="112" y="322"/>
                    </a:lnTo>
                    <a:lnTo>
                      <a:pt x="118" y="322"/>
                    </a:lnTo>
                    <a:lnTo>
                      <a:pt x="126" y="322"/>
                    </a:lnTo>
                    <a:lnTo>
                      <a:pt x="132" y="322"/>
                    </a:lnTo>
                    <a:lnTo>
                      <a:pt x="138" y="322"/>
                    </a:lnTo>
                    <a:lnTo>
                      <a:pt x="144" y="324"/>
                    </a:lnTo>
                    <a:lnTo>
                      <a:pt x="148" y="324"/>
                    </a:lnTo>
                    <a:lnTo>
                      <a:pt x="154" y="326"/>
                    </a:lnTo>
                    <a:lnTo>
                      <a:pt x="162" y="328"/>
                    </a:lnTo>
                    <a:lnTo>
                      <a:pt x="170" y="330"/>
                    </a:lnTo>
                    <a:lnTo>
                      <a:pt x="178" y="334"/>
                    </a:lnTo>
                    <a:lnTo>
                      <a:pt x="184" y="338"/>
                    </a:lnTo>
                    <a:lnTo>
                      <a:pt x="188" y="342"/>
                    </a:lnTo>
                    <a:lnTo>
                      <a:pt x="192" y="346"/>
                    </a:lnTo>
                    <a:lnTo>
                      <a:pt x="196" y="350"/>
                    </a:lnTo>
                    <a:lnTo>
                      <a:pt x="200" y="356"/>
                    </a:lnTo>
                    <a:lnTo>
                      <a:pt x="202" y="360"/>
                    </a:lnTo>
                    <a:lnTo>
                      <a:pt x="204" y="362"/>
                    </a:lnTo>
                    <a:lnTo>
                      <a:pt x="118" y="362"/>
                    </a:lnTo>
                    <a:close/>
                  </a:path>
                </a:pathLst>
              </a:custGeom>
              <a:solidFill>
                <a:srgbClr val="325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8" name="Freeform 54"/>
              <p:cNvSpPr>
                <a:spLocks noChangeAspect="1"/>
              </p:cNvSpPr>
              <p:nvPr/>
            </p:nvSpPr>
            <p:spPr bwMode="auto">
              <a:xfrm>
                <a:off x="2319" y="1314"/>
                <a:ext cx="20" cy="104"/>
              </a:xfrm>
              <a:custGeom>
                <a:avLst/>
                <a:gdLst>
                  <a:gd name="T0" fmla="*/ 327680 w 10"/>
                  <a:gd name="T1" fmla="*/ 65536 h 52"/>
                  <a:gd name="T2" fmla="*/ 294912 w 10"/>
                  <a:gd name="T3" fmla="*/ 131072 h 52"/>
                  <a:gd name="T4" fmla="*/ 262144 w 10"/>
                  <a:gd name="T5" fmla="*/ 262144 h 52"/>
                  <a:gd name="T6" fmla="*/ 163840 w 10"/>
                  <a:gd name="T7" fmla="*/ 557056 h 52"/>
                  <a:gd name="T8" fmla="*/ 131072 w 10"/>
                  <a:gd name="T9" fmla="*/ 851968 h 52"/>
                  <a:gd name="T10" fmla="*/ 163840 w 10"/>
                  <a:gd name="T11" fmla="*/ 1114112 h 52"/>
                  <a:gd name="T12" fmla="*/ 229376 w 10"/>
                  <a:gd name="T13" fmla="*/ 1376256 h 52"/>
                  <a:gd name="T14" fmla="*/ 262144 w 10"/>
                  <a:gd name="T15" fmla="*/ 1540096 h 52"/>
                  <a:gd name="T16" fmla="*/ 294912 w 10"/>
                  <a:gd name="T17" fmla="*/ 1638400 h 52"/>
                  <a:gd name="T18" fmla="*/ 294912 w 10"/>
                  <a:gd name="T19" fmla="*/ 1671168 h 52"/>
                  <a:gd name="T20" fmla="*/ 262144 w 10"/>
                  <a:gd name="T21" fmla="*/ 1703936 h 52"/>
                  <a:gd name="T22" fmla="*/ 229376 w 10"/>
                  <a:gd name="T23" fmla="*/ 1671168 h 52"/>
                  <a:gd name="T24" fmla="*/ 163840 w 10"/>
                  <a:gd name="T25" fmla="*/ 1540096 h 52"/>
                  <a:gd name="T26" fmla="*/ 32768 w 10"/>
                  <a:gd name="T27" fmla="*/ 1212416 h 52"/>
                  <a:gd name="T28" fmla="*/ 0 w 10"/>
                  <a:gd name="T29" fmla="*/ 851968 h 52"/>
                  <a:gd name="T30" fmla="*/ 32768 w 10"/>
                  <a:gd name="T31" fmla="*/ 524288 h 52"/>
                  <a:gd name="T32" fmla="*/ 131072 w 10"/>
                  <a:gd name="T33" fmla="*/ 196608 h 52"/>
                  <a:gd name="T34" fmla="*/ 229376 w 10"/>
                  <a:gd name="T35" fmla="*/ 65536 h 52"/>
                  <a:gd name="T36" fmla="*/ 294912 w 10"/>
                  <a:gd name="T37" fmla="*/ 0 h 52"/>
                  <a:gd name="T38" fmla="*/ 327680 w 10"/>
                  <a:gd name="T39" fmla="*/ 32768 h 52"/>
                  <a:gd name="T40" fmla="*/ 327680 w 10"/>
                  <a:gd name="T41" fmla="*/ 65536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"/>
                  <a:gd name="T64" fmla="*/ 0 h 52"/>
                  <a:gd name="T65" fmla="*/ 10 w 1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" h="52">
                    <a:moveTo>
                      <a:pt x="10" y="2"/>
                    </a:moveTo>
                    <a:cubicBezTo>
                      <a:pt x="10" y="2"/>
                      <a:pt x="10" y="3"/>
                      <a:pt x="9" y="4"/>
                    </a:cubicBezTo>
                    <a:cubicBezTo>
                      <a:pt x="8" y="6"/>
                      <a:pt x="8" y="7"/>
                      <a:pt x="8" y="8"/>
                    </a:cubicBezTo>
                    <a:cubicBezTo>
                      <a:pt x="7" y="11"/>
                      <a:pt x="6" y="14"/>
                      <a:pt x="5" y="17"/>
                    </a:cubicBezTo>
                    <a:cubicBezTo>
                      <a:pt x="5" y="20"/>
                      <a:pt x="5" y="23"/>
                      <a:pt x="4" y="26"/>
                    </a:cubicBezTo>
                    <a:cubicBezTo>
                      <a:pt x="4" y="29"/>
                      <a:pt x="5" y="31"/>
                      <a:pt x="5" y="34"/>
                    </a:cubicBezTo>
                    <a:cubicBezTo>
                      <a:pt x="5" y="37"/>
                      <a:pt x="6" y="39"/>
                      <a:pt x="7" y="42"/>
                    </a:cubicBezTo>
                    <a:cubicBezTo>
                      <a:pt x="7" y="43"/>
                      <a:pt x="7" y="45"/>
                      <a:pt x="8" y="47"/>
                    </a:cubicBezTo>
                    <a:cubicBezTo>
                      <a:pt x="9" y="49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0"/>
                      <a:pt x="5" y="49"/>
                      <a:pt x="5" y="47"/>
                    </a:cubicBezTo>
                    <a:cubicBezTo>
                      <a:pt x="3" y="44"/>
                      <a:pt x="2" y="41"/>
                      <a:pt x="1" y="37"/>
                    </a:cubicBezTo>
                    <a:cubicBezTo>
                      <a:pt x="0" y="33"/>
                      <a:pt x="0" y="30"/>
                      <a:pt x="0" y="26"/>
                    </a:cubicBezTo>
                    <a:cubicBezTo>
                      <a:pt x="0" y="22"/>
                      <a:pt x="0" y="19"/>
                      <a:pt x="1" y="16"/>
                    </a:cubicBezTo>
                    <a:cubicBezTo>
                      <a:pt x="2" y="12"/>
                      <a:pt x="3" y="9"/>
                      <a:pt x="4" y="6"/>
                    </a:cubicBezTo>
                    <a:cubicBezTo>
                      <a:pt x="5" y="4"/>
                      <a:pt x="6" y="3"/>
                      <a:pt x="7" y="2"/>
                    </a:cubicBezTo>
                    <a:cubicBezTo>
                      <a:pt x="8" y="1"/>
                      <a:pt x="8" y="0"/>
                      <a:pt x="9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9" name="Freeform 55"/>
              <p:cNvSpPr>
                <a:spLocks noChangeAspect="1"/>
              </p:cNvSpPr>
              <p:nvPr/>
            </p:nvSpPr>
            <p:spPr bwMode="auto">
              <a:xfrm>
                <a:off x="2361" y="1324"/>
                <a:ext cx="16" cy="82"/>
              </a:xfrm>
              <a:custGeom>
                <a:avLst/>
                <a:gdLst>
                  <a:gd name="T0" fmla="*/ 262144 w 8"/>
                  <a:gd name="T1" fmla="*/ 65536 h 41"/>
                  <a:gd name="T2" fmla="*/ 229376 w 8"/>
                  <a:gd name="T3" fmla="*/ 131072 h 41"/>
                  <a:gd name="T4" fmla="*/ 196608 w 8"/>
                  <a:gd name="T5" fmla="*/ 229376 h 41"/>
                  <a:gd name="T6" fmla="*/ 163840 w 8"/>
                  <a:gd name="T7" fmla="*/ 458752 h 41"/>
                  <a:gd name="T8" fmla="*/ 131072 w 8"/>
                  <a:gd name="T9" fmla="*/ 688128 h 41"/>
                  <a:gd name="T10" fmla="*/ 131072 w 8"/>
                  <a:gd name="T11" fmla="*/ 884736 h 41"/>
                  <a:gd name="T12" fmla="*/ 196608 w 8"/>
                  <a:gd name="T13" fmla="*/ 1081344 h 41"/>
                  <a:gd name="T14" fmla="*/ 229376 w 8"/>
                  <a:gd name="T15" fmla="*/ 1212416 h 41"/>
                  <a:gd name="T16" fmla="*/ 262144 w 8"/>
                  <a:gd name="T17" fmla="*/ 1310720 h 41"/>
                  <a:gd name="T18" fmla="*/ 229376 w 8"/>
                  <a:gd name="T19" fmla="*/ 1343488 h 41"/>
                  <a:gd name="T20" fmla="*/ 229376 w 8"/>
                  <a:gd name="T21" fmla="*/ 1343488 h 41"/>
                  <a:gd name="T22" fmla="*/ 196608 w 8"/>
                  <a:gd name="T23" fmla="*/ 1310720 h 41"/>
                  <a:gd name="T24" fmla="*/ 131072 w 8"/>
                  <a:gd name="T25" fmla="*/ 1245184 h 41"/>
                  <a:gd name="T26" fmla="*/ 32768 w 8"/>
                  <a:gd name="T27" fmla="*/ 983040 h 41"/>
                  <a:gd name="T28" fmla="*/ 0 w 8"/>
                  <a:gd name="T29" fmla="*/ 688128 h 41"/>
                  <a:gd name="T30" fmla="*/ 32768 w 8"/>
                  <a:gd name="T31" fmla="*/ 425984 h 41"/>
                  <a:gd name="T32" fmla="*/ 131072 w 8"/>
                  <a:gd name="T33" fmla="*/ 163840 h 41"/>
                  <a:gd name="T34" fmla="*/ 196608 w 8"/>
                  <a:gd name="T35" fmla="*/ 65536 h 41"/>
                  <a:gd name="T36" fmla="*/ 262144 w 8"/>
                  <a:gd name="T37" fmla="*/ 0 h 41"/>
                  <a:gd name="T38" fmla="*/ 262144 w 8"/>
                  <a:gd name="T39" fmla="*/ 32768 h 41"/>
                  <a:gd name="T40" fmla="*/ 262144 w 8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41"/>
                  <a:gd name="T65" fmla="*/ 8 w 8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41">
                    <a:moveTo>
                      <a:pt x="8" y="2"/>
                    </a:moveTo>
                    <a:cubicBezTo>
                      <a:pt x="8" y="2"/>
                      <a:pt x="8" y="3"/>
                      <a:pt x="7" y="4"/>
                    </a:cubicBezTo>
                    <a:cubicBezTo>
                      <a:pt x="7" y="5"/>
                      <a:pt x="7" y="6"/>
                      <a:pt x="6" y="7"/>
                    </a:cubicBezTo>
                    <a:cubicBezTo>
                      <a:pt x="6" y="9"/>
                      <a:pt x="5" y="12"/>
                      <a:pt x="5" y="14"/>
                    </a:cubicBezTo>
                    <a:cubicBezTo>
                      <a:pt x="4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4" y="27"/>
                    </a:cubicBezTo>
                    <a:cubicBezTo>
                      <a:pt x="5" y="29"/>
                      <a:pt x="5" y="31"/>
                      <a:pt x="6" y="33"/>
                    </a:cubicBezTo>
                    <a:cubicBezTo>
                      <a:pt x="6" y="34"/>
                      <a:pt x="6" y="36"/>
                      <a:pt x="7" y="37"/>
                    </a:cubicBezTo>
                    <a:cubicBezTo>
                      <a:pt x="7" y="39"/>
                      <a:pt x="8" y="40"/>
                      <a:pt x="8" y="40"/>
                    </a:cubicBezTo>
                    <a:cubicBezTo>
                      <a:pt x="8" y="40"/>
                      <a:pt x="8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1"/>
                      <a:pt x="6" y="41"/>
                      <a:pt x="6" y="40"/>
                    </a:cubicBezTo>
                    <a:cubicBezTo>
                      <a:pt x="5" y="40"/>
                      <a:pt x="5" y="39"/>
                      <a:pt x="4" y="38"/>
                    </a:cubicBezTo>
                    <a:cubicBezTo>
                      <a:pt x="3" y="35"/>
                      <a:pt x="2" y="32"/>
                      <a:pt x="1" y="30"/>
                    </a:cubicBezTo>
                    <a:cubicBezTo>
                      <a:pt x="0" y="27"/>
                      <a:pt x="0" y="24"/>
                      <a:pt x="0" y="21"/>
                    </a:cubicBezTo>
                    <a:cubicBezTo>
                      <a:pt x="0" y="18"/>
                      <a:pt x="0" y="15"/>
                      <a:pt x="1" y="13"/>
                    </a:cubicBezTo>
                    <a:cubicBezTo>
                      <a:pt x="2" y="10"/>
                      <a:pt x="3" y="8"/>
                      <a:pt x="4" y="5"/>
                    </a:cubicBezTo>
                    <a:cubicBezTo>
                      <a:pt x="4" y="4"/>
                      <a:pt x="5" y="2"/>
                      <a:pt x="6" y="2"/>
                    </a:cubicBezTo>
                    <a:cubicBezTo>
                      <a:pt x="6" y="1"/>
                      <a:pt x="7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0" name="Freeform 56"/>
              <p:cNvSpPr>
                <a:spLocks noChangeAspect="1"/>
              </p:cNvSpPr>
              <p:nvPr/>
            </p:nvSpPr>
            <p:spPr bwMode="auto">
              <a:xfrm>
                <a:off x="2403" y="1336"/>
                <a:ext cx="12" cy="62"/>
              </a:xfrm>
              <a:custGeom>
                <a:avLst/>
                <a:gdLst>
                  <a:gd name="T0" fmla="*/ 196608 w 6"/>
                  <a:gd name="T1" fmla="*/ 32768 h 31"/>
                  <a:gd name="T2" fmla="*/ 196608 w 6"/>
                  <a:gd name="T3" fmla="*/ 65536 h 31"/>
                  <a:gd name="T4" fmla="*/ 163840 w 6"/>
                  <a:gd name="T5" fmla="*/ 131072 h 31"/>
                  <a:gd name="T6" fmla="*/ 98304 w 6"/>
                  <a:gd name="T7" fmla="*/ 327680 h 31"/>
                  <a:gd name="T8" fmla="*/ 98304 w 6"/>
                  <a:gd name="T9" fmla="*/ 491520 h 31"/>
                  <a:gd name="T10" fmla="*/ 98304 w 6"/>
                  <a:gd name="T11" fmla="*/ 655360 h 31"/>
                  <a:gd name="T12" fmla="*/ 131072 w 6"/>
                  <a:gd name="T13" fmla="*/ 819200 h 31"/>
                  <a:gd name="T14" fmla="*/ 163840 w 6"/>
                  <a:gd name="T15" fmla="*/ 917504 h 31"/>
                  <a:gd name="T16" fmla="*/ 196608 w 6"/>
                  <a:gd name="T17" fmla="*/ 983040 h 31"/>
                  <a:gd name="T18" fmla="*/ 196608 w 6"/>
                  <a:gd name="T19" fmla="*/ 983040 h 31"/>
                  <a:gd name="T20" fmla="*/ 163840 w 6"/>
                  <a:gd name="T21" fmla="*/ 1015808 h 31"/>
                  <a:gd name="T22" fmla="*/ 131072 w 6"/>
                  <a:gd name="T23" fmla="*/ 983040 h 31"/>
                  <a:gd name="T24" fmla="*/ 98304 w 6"/>
                  <a:gd name="T25" fmla="*/ 917504 h 31"/>
                  <a:gd name="T26" fmla="*/ 32768 w 6"/>
                  <a:gd name="T27" fmla="*/ 720896 h 31"/>
                  <a:gd name="T28" fmla="*/ 0 w 6"/>
                  <a:gd name="T29" fmla="*/ 491520 h 31"/>
                  <a:gd name="T30" fmla="*/ 32768 w 6"/>
                  <a:gd name="T31" fmla="*/ 294912 h 31"/>
                  <a:gd name="T32" fmla="*/ 98304 w 6"/>
                  <a:gd name="T33" fmla="*/ 98304 h 31"/>
                  <a:gd name="T34" fmla="*/ 163840 w 6"/>
                  <a:gd name="T35" fmla="*/ 32768 h 31"/>
                  <a:gd name="T36" fmla="*/ 196608 w 6"/>
                  <a:gd name="T37" fmla="*/ 0 h 31"/>
                  <a:gd name="T38" fmla="*/ 196608 w 6"/>
                  <a:gd name="T39" fmla="*/ 0 h 31"/>
                  <a:gd name="T40" fmla="*/ 196608 w 6"/>
                  <a:gd name="T41" fmla="*/ 32768 h 3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"/>
                  <a:gd name="T64" fmla="*/ 0 h 31"/>
                  <a:gd name="T65" fmla="*/ 6 w 6"/>
                  <a:gd name="T66" fmla="*/ 31 h 3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" h="31">
                    <a:moveTo>
                      <a:pt x="6" y="1"/>
                    </a:moveTo>
                    <a:cubicBezTo>
                      <a:pt x="6" y="1"/>
                      <a:pt x="6" y="1"/>
                      <a:pt x="6" y="2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6"/>
                      <a:pt x="4" y="8"/>
                      <a:pt x="3" y="10"/>
                    </a:cubicBezTo>
                    <a:cubicBezTo>
                      <a:pt x="3" y="12"/>
                      <a:pt x="3" y="13"/>
                      <a:pt x="3" y="15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4" y="22"/>
                      <a:pt x="4" y="23"/>
                      <a:pt x="4" y="25"/>
                    </a:cubicBezTo>
                    <a:cubicBezTo>
                      <a:pt x="5" y="25"/>
                      <a:pt x="5" y="26"/>
                      <a:pt x="5" y="28"/>
                    </a:cubicBezTo>
                    <a:cubicBezTo>
                      <a:pt x="6" y="29"/>
                      <a:pt x="6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0"/>
                      <a:pt x="4" y="30"/>
                    </a:cubicBezTo>
                    <a:cubicBezTo>
                      <a:pt x="4" y="30"/>
                      <a:pt x="4" y="29"/>
                      <a:pt x="3" y="28"/>
                    </a:cubicBezTo>
                    <a:cubicBezTo>
                      <a:pt x="2" y="26"/>
                      <a:pt x="1" y="24"/>
                      <a:pt x="1" y="22"/>
                    </a:cubicBezTo>
                    <a:cubicBezTo>
                      <a:pt x="0" y="20"/>
                      <a:pt x="0" y="17"/>
                      <a:pt x="0" y="15"/>
                    </a:cubicBezTo>
                    <a:cubicBezTo>
                      <a:pt x="0" y="13"/>
                      <a:pt x="0" y="11"/>
                      <a:pt x="1" y="9"/>
                    </a:cubicBezTo>
                    <a:cubicBezTo>
                      <a:pt x="1" y="7"/>
                      <a:pt x="2" y="5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1" name="Freeform 57"/>
              <p:cNvSpPr>
                <a:spLocks noChangeAspect="1"/>
              </p:cNvSpPr>
              <p:nvPr/>
            </p:nvSpPr>
            <p:spPr bwMode="auto">
              <a:xfrm>
                <a:off x="2591" y="1314"/>
                <a:ext cx="22" cy="104"/>
              </a:xfrm>
              <a:custGeom>
                <a:avLst/>
                <a:gdLst>
                  <a:gd name="T0" fmla="*/ 0 w 11"/>
                  <a:gd name="T1" fmla="*/ 65536 h 52"/>
                  <a:gd name="T2" fmla="*/ 32768 w 11"/>
                  <a:gd name="T3" fmla="*/ 131072 h 52"/>
                  <a:gd name="T4" fmla="*/ 98304 w 11"/>
                  <a:gd name="T5" fmla="*/ 262144 h 52"/>
                  <a:gd name="T6" fmla="*/ 163840 w 11"/>
                  <a:gd name="T7" fmla="*/ 557056 h 52"/>
                  <a:gd name="T8" fmla="*/ 196608 w 11"/>
                  <a:gd name="T9" fmla="*/ 851968 h 52"/>
                  <a:gd name="T10" fmla="*/ 163840 w 11"/>
                  <a:gd name="T11" fmla="*/ 1114112 h 52"/>
                  <a:gd name="T12" fmla="*/ 131072 w 11"/>
                  <a:gd name="T13" fmla="*/ 1376256 h 52"/>
                  <a:gd name="T14" fmla="*/ 65536 w 11"/>
                  <a:gd name="T15" fmla="*/ 1540096 h 52"/>
                  <a:gd name="T16" fmla="*/ 32768 w 11"/>
                  <a:gd name="T17" fmla="*/ 1638400 h 52"/>
                  <a:gd name="T18" fmla="*/ 32768 w 11"/>
                  <a:gd name="T19" fmla="*/ 1671168 h 52"/>
                  <a:gd name="T20" fmla="*/ 65536 w 11"/>
                  <a:gd name="T21" fmla="*/ 1703936 h 52"/>
                  <a:gd name="T22" fmla="*/ 131072 w 11"/>
                  <a:gd name="T23" fmla="*/ 1671168 h 52"/>
                  <a:gd name="T24" fmla="*/ 196608 w 11"/>
                  <a:gd name="T25" fmla="*/ 1540096 h 52"/>
                  <a:gd name="T26" fmla="*/ 294912 w 11"/>
                  <a:gd name="T27" fmla="*/ 1212416 h 52"/>
                  <a:gd name="T28" fmla="*/ 327680 w 11"/>
                  <a:gd name="T29" fmla="*/ 851968 h 52"/>
                  <a:gd name="T30" fmla="*/ 294912 w 11"/>
                  <a:gd name="T31" fmla="*/ 524288 h 52"/>
                  <a:gd name="T32" fmla="*/ 196608 w 11"/>
                  <a:gd name="T33" fmla="*/ 196608 h 52"/>
                  <a:gd name="T34" fmla="*/ 98304 w 11"/>
                  <a:gd name="T35" fmla="*/ 65536 h 52"/>
                  <a:gd name="T36" fmla="*/ 32768 w 11"/>
                  <a:gd name="T37" fmla="*/ 0 h 52"/>
                  <a:gd name="T38" fmla="*/ 32768 w 11"/>
                  <a:gd name="T39" fmla="*/ 32768 h 52"/>
                  <a:gd name="T40" fmla="*/ 0 w 11"/>
                  <a:gd name="T41" fmla="*/ 65536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"/>
                  <a:gd name="T64" fmla="*/ 0 h 52"/>
                  <a:gd name="T65" fmla="*/ 11 w 11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" h="52">
                    <a:moveTo>
                      <a:pt x="0" y="2"/>
                    </a:moveTo>
                    <a:cubicBezTo>
                      <a:pt x="0" y="2"/>
                      <a:pt x="1" y="3"/>
                      <a:pt x="1" y="4"/>
                    </a:cubicBezTo>
                    <a:cubicBezTo>
                      <a:pt x="2" y="6"/>
                      <a:pt x="2" y="7"/>
                      <a:pt x="3" y="8"/>
                    </a:cubicBezTo>
                    <a:cubicBezTo>
                      <a:pt x="4" y="11"/>
                      <a:pt x="4" y="14"/>
                      <a:pt x="5" y="17"/>
                    </a:cubicBezTo>
                    <a:cubicBezTo>
                      <a:pt x="5" y="20"/>
                      <a:pt x="6" y="23"/>
                      <a:pt x="6" y="26"/>
                    </a:cubicBezTo>
                    <a:cubicBezTo>
                      <a:pt x="6" y="29"/>
                      <a:pt x="6" y="31"/>
                      <a:pt x="5" y="34"/>
                    </a:cubicBezTo>
                    <a:cubicBezTo>
                      <a:pt x="5" y="37"/>
                      <a:pt x="4" y="39"/>
                      <a:pt x="4" y="42"/>
                    </a:cubicBezTo>
                    <a:cubicBezTo>
                      <a:pt x="3" y="43"/>
                      <a:pt x="3" y="45"/>
                      <a:pt x="2" y="47"/>
                    </a:cubicBezTo>
                    <a:cubicBezTo>
                      <a:pt x="1" y="49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52"/>
                      <a:pt x="3" y="51"/>
                      <a:pt x="4" y="51"/>
                    </a:cubicBezTo>
                    <a:cubicBezTo>
                      <a:pt x="4" y="50"/>
                      <a:pt x="5" y="49"/>
                      <a:pt x="6" y="47"/>
                    </a:cubicBezTo>
                    <a:cubicBezTo>
                      <a:pt x="7" y="44"/>
                      <a:pt x="9" y="41"/>
                      <a:pt x="9" y="37"/>
                    </a:cubicBezTo>
                    <a:cubicBezTo>
                      <a:pt x="10" y="33"/>
                      <a:pt x="11" y="30"/>
                      <a:pt x="10" y="26"/>
                    </a:cubicBezTo>
                    <a:cubicBezTo>
                      <a:pt x="10" y="22"/>
                      <a:pt x="10" y="19"/>
                      <a:pt x="9" y="16"/>
                    </a:cubicBezTo>
                    <a:cubicBezTo>
                      <a:pt x="9" y="12"/>
                      <a:pt x="7" y="9"/>
                      <a:pt x="6" y="6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2" name="Freeform 58"/>
              <p:cNvSpPr>
                <a:spLocks noChangeAspect="1"/>
              </p:cNvSpPr>
              <p:nvPr/>
            </p:nvSpPr>
            <p:spPr bwMode="auto">
              <a:xfrm>
                <a:off x="2553" y="1324"/>
                <a:ext cx="16" cy="82"/>
              </a:xfrm>
              <a:custGeom>
                <a:avLst/>
                <a:gdLst>
                  <a:gd name="T0" fmla="*/ 0 w 8"/>
                  <a:gd name="T1" fmla="*/ 65536 h 41"/>
                  <a:gd name="T2" fmla="*/ 32768 w 8"/>
                  <a:gd name="T3" fmla="*/ 131072 h 41"/>
                  <a:gd name="T4" fmla="*/ 65536 w 8"/>
                  <a:gd name="T5" fmla="*/ 229376 h 41"/>
                  <a:gd name="T6" fmla="*/ 131072 w 8"/>
                  <a:gd name="T7" fmla="*/ 458752 h 41"/>
                  <a:gd name="T8" fmla="*/ 131072 w 8"/>
                  <a:gd name="T9" fmla="*/ 688128 h 41"/>
                  <a:gd name="T10" fmla="*/ 131072 w 8"/>
                  <a:gd name="T11" fmla="*/ 884736 h 41"/>
                  <a:gd name="T12" fmla="*/ 98304 w 8"/>
                  <a:gd name="T13" fmla="*/ 1081344 h 41"/>
                  <a:gd name="T14" fmla="*/ 32768 w 8"/>
                  <a:gd name="T15" fmla="*/ 1212416 h 41"/>
                  <a:gd name="T16" fmla="*/ 32768 w 8"/>
                  <a:gd name="T17" fmla="*/ 1310720 h 41"/>
                  <a:gd name="T18" fmla="*/ 32768 w 8"/>
                  <a:gd name="T19" fmla="*/ 1343488 h 41"/>
                  <a:gd name="T20" fmla="*/ 32768 w 8"/>
                  <a:gd name="T21" fmla="*/ 1343488 h 41"/>
                  <a:gd name="T22" fmla="*/ 98304 w 8"/>
                  <a:gd name="T23" fmla="*/ 1310720 h 41"/>
                  <a:gd name="T24" fmla="*/ 131072 w 8"/>
                  <a:gd name="T25" fmla="*/ 1245184 h 41"/>
                  <a:gd name="T26" fmla="*/ 229376 w 8"/>
                  <a:gd name="T27" fmla="*/ 983040 h 41"/>
                  <a:gd name="T28" fmla="*/ 262144 w 8"/>
                  <a:gd name="T29" fmla="*/ 688128 h 41"/>
                  <a:gd name="T30" fmla="*/ 229376 w 8"/>
                  <a:gd name="T31" fmla="*/ 425984 h 41"/>
                  <a:gd name="T32" fmla="*/ 163840 w 8"/>
                  <a:gd name="T33" fmla="*/ 163840 h 41"/>
                  <a:gd name="T34" fmla="*/ 65536 w 8"/>
                  <a:gd name="T35" fmla="*/ 65536 h 41"/>
                  <a:gd name="T36" fmla="*/ 32768 w 8"/>
                  <a:gd name="T37" fmla="*/ 0 h 41"/>
                  <a:gd name="T38" fmla="*/ 0 w 8"/>
                  <a:gd name="T39" fmla="*/ 32768 h 41"/>
                  <a:gd name="T40" fmla="*/ 0 w 8"/>
                  <a:gd name="T41" fmla="*/ 65536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41"/>
                  <a:gd name="T65" fmla="*/ 8 w 8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41">
                    <a:moveTo>
                      <a:pt x="0" y="2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5"/>
                      <a:pt x="2" y="6"/>
                      <a:pt x="2" y="7"/>
                    </a:cubicBezTo>
                    <a:cubicBezTo>
                      <a:pt x="3" y="9"/>
                      <a:pt x="3" y="12"/>
                      <a:pt x="4" y="14"/>
                    </a:cubicBezTo>
                    <a:cubicBezTo>
                      <a:pt x="4" y="16"/>
                      <a:pt x="4" y="18"/>
                      <a:pt x="4" y="21"/>
                    </a:cubicBezTo>
                    <a:cubicBezTo>
                      <a:pt x="4" y="23"/>
                      <a:pt x="4" y="25"/>
                      <a:pt x="4" y="27"/>
                    </a:cubicBezTo>
                    <a:cubicBezTo>
                      <a:pt x="4" y="29"/>
                      <a:pt x="3" y="31"/>
                      <a:pt x="3" y="33"/>
                    </a:cubicBezTo>
                    <a:cubicBezTo>
                      <a:pt x="2" y="34"/>
                      <a:pt x="2" y="36"/>
                      <a:pt x="1" y="37"/>
                    </a:cubicBezTo>
                    <a:cubicBezTo>
                      <a:pt x="1" y="39"/>
                      <a:pt x="1" y="40"/>
                      <a:pt x="1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1"/>
                      <a:pt x="2" y="41"/>
                      <a:pt x="3" y="40"/>
                    </a:cubicBezTo>
                    <a:cubicBezTo>
                      <a:pt x="3" y="40"/>
                      <a:pt x="4" y="39"/>
                      <a:pt x="4" y="38"/>
                    </a:cubicBezTo>
                    <a:cubicBezTo>
                      <a:pt x="6" y="35"/>
                      <a:pt x="7" y="32"/>
                      <a:pt x="7" y="30"/>
                    </a:cubicBezTo>
                    <a:cubicBezTo>
                      <a:pt x="8" y="27"/>
                      <a:pt x="8" y="24"/>
                      <a:pt x="8" y="21"/>
                    </a:cubicBezTo>
                    <a:cubicBezTo>
                      <a:pt x="8" y="18"/>
                      <a:pt x="8" y="15"/>
                      <a:pt x="7" y="13"/>
                    </a:cubicBezTo>
                    <a:cubicBezTo>
                      <a:pt x="7" y="10"/>
                      <a:pt x="6" y="8"/>
                      <a:pt x="5" y="5"/>
                    </a:cubicBezTo>
                    <a:cubicBezTo>
                      <a:pt x="4" y="4"/>
                      <a:pt x="3" y="2"/>
                      <a:pt x="2" y="2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3" name="Freeform 59"/>
              <p:cNvSpPr>
                <a:spLocks noChangeAspect="1"/>
              </p:cNvSpPr>
              <p:nvPr/>
            </p:nvSpPr>
            <p:spPr bwMode="auto">
              <a:xfrm>
                <a:off x="2515" y="1336"/>
                <a:ext cx="12" cy="62"/>
              </a:xfrm>
              <a:custGeom>
                <a:avLst/>
                <a:gdLst>
                  <a:gd name="T0" fmla="*/ 0 w 6"/>
                  <a:gd name="T1" fmla="*/ 32768 h 31"/>
                  <a:gd name="T2" fmla="*/ 0 w 6"/>
                  <a:gd name="T3" fmla="*/ 65536 h 31"/>
                  <a:gd name="T4" fmla="*/ 32768 w 6"/>
                  <a:gd name="T5" fmla="*/ 131072 h 31"/>
                  <a:gd name="T6" fmla="*/ 98304 w 6"/>
                  <a:gd name="T7" fmla="*/ 327680 h 31"/>
                  <a:gd name="T8" fmla="*/ 98304 w 6"/>
                  <a:gd name="T9" fmla="*/ 491520 h 31"/>
                  <a:gd name="T10" fmla="*/ 98304 w 6"/>
                  <a:gd name="T11" fmla="*/ 655360 h 31"/>
                  <a:gd name="T12" fmla="*/ 65536 w 6"/>
                  <a:gd name="T13" fmla="*/ 819200 h 31"/>
                  <a:gd name="T14" fmla="*/ 32768 w 6"/>
                  <a:gd name="T15" fmla="*/ 917504 h 31"/>
                  <a:gd name="T16" fmla="*/ 0 w 6"/>
                  <a:gd name="T17" fmla="*/ 983040 h 31"/>
                  <a:gd name="T18" fmla="*/ 0 w 6"/>
                  <a:gd name="T19" fmla="*/ 983040 h 31"/>
                  <a:gd name="T20" fmla="*/ 32768 w 6"/>
                  <a:gd name="T21" fmla="*/ 1015808 h 31"/>
                  <a:gd name="T22" fmla="*/ 65536 w 6"/>
                  <a:gd name="T23" fmla="*/ 983040 h 31"/>
                  <a:gd name="T24" fmla="*/ 98304 w 6"/>
                  <a:gd name="T25" fmla="*/ 917504 h 31"/>
                  <a:gd name="T26" fmla="*/ 196608 w 6"/>
                  <a:gd name="T27" fmla="*/ 720896 h 31"/>
                  <a:gd name="T28" fmla="*/ 196608 w 6"/>
                  <a:gd name="T29" fmla="*/ 491520 h 31"/>
                  <a:gd name="T30" fmla="*/ 196608 w 6"/>
                  <a:gd name="T31" fmla="*/ 294912 h 31"/>
                  <a:gd name="T32" fmla="*/ 98304 w 6"/>
                  <a:gd name="T33" fmla="*/ 98304 h 31"/>
                  <a:gd name="T34" fmla="*/ 65536 w 6"/>
                  <a:gd name="T35" fmla="*/ 32768 h 31"/>
                  <a:gd name="T36" fmla="*/ 0 w 6"/>
                  <a:gd name="T37" fmla="*/ 0 h 31"/>
                  <a:gd name="T38" fmla="*/ 0 w 6"/>
                  <a:gd name="T39" fmla="*/ 0 h 31"/>
                  <a:gd name="T40" fmla="*/ 0 w 6"/>
                  <a:gd name="T41" fmla="*/ 32768 h 3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"/>
                  <a:gd name="T64" fmla="*/ 0 h 31"/>
                  <a:gd name="T65" fmla="*/ 6 w 6"/>
                  <a:gd name="T66" fmla="*/ 31 h 3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" h="31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6"/>
                      <a:pt x="2" y="8"/>
                      <a:pt x="3" y="10"/>
                    </a:cubicBezTo>
                    <a:cubicBezTo>
                      <a:pt x="3" y="12"/>
                      <a:pt x="3" y="13"/>
                      <a:pt x="3" y="15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3" y="22"/>
                      <a:pt x="2" y="23"/>
                      <a:pt x="2" y="25"/>
                    </a:cubicBezTo>
                    <a:cubicBezTo>
                      <a:pt x="2" y="25"/>
                      <a:pt x="1" y="26"/>
                      <a:pt x="1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0"/>
                      <a:pt x="2" y="30"/>
                    </a:cubicBezTo>
                    <a:cubicBezTo>
                      <a:pt x="2" y="30"/>
                      <a:pt x="3" y="29"/>
                      <a:pt x="3" y="28"/>
                    </a:cubicBezTo>
                    <a:cubicBezTo>
                      <a:pt x="4" y="26"/>
                      <a:pt x="5" y="24"/>
                      <a:pt x="6" y="22"/>
                    </a:cubicBezTo>
                    <a:cubicBezTo>
                      <a:pt x="6" y="20"/>
                      <a:pt x="6" y="17"/>
                      <a:pt x="6" y="15"/>
                    </a:cubicBezTo>
                    <a:cubicBezTo>
                      <a:pt x="6" y="13"/>
                      <a:pt x="6" y="11"/>
                      <a:pt x="6" y="9"/>
                    </a:cubicBezTo>
                    <a:cubicBezTo>
                      <a:pt x="5" y="7"/>
                      <a:pt x="4" y="5"/>
                      <a:pt x="3" y="3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4144" name="Picture 5" descr="8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953" y="3880688"/>
              <a:ext cx="839828" cy="582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Rectangle 37"/>
            <p:cNvSpPr>
              <a:spLocks noChangeArrowheads="1"/>
            </p:cNvSpPr>
            <p:nvPr/>
          </p:nvSpPr>
          <p:spPr bwMode="auto">
            <a:xfrm>
              <a:off x="4405533" y="3973200"/>
              <a:ext cx="672325" cy="153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1000" kern="0" dirty="0">
                  <a:solidFill>
                    <a:srgbClr val="000000"/>
                  </a:solidFill>
                  <a:ea typeface="MS PGothic" pitchFamily="34" charset="-128"/>
                  <a:cs typeface="Arial Unicode MS" pitchFamily="34" charset="-122"/>
                </a:rPr>
                <a:t>A10/A11‘</a:t>
              </a:r>
            </a:p>
          </p:txBody>
        </p:sp>
        <p:sp>
          <p:nvSpPr>
            <p:cNvPr id="4146" name="Line 112"/>
            <p:cNvSpPr>
              <a:spLocks noChangeShapeType="1"/>
            </p:cNvSpPr>
            <p:nvPr/>
          </p:nvSpPr>
          <p:spPr bwMode="auto">
            <a:xfrm>
              <a:off x="3470331" y="4155626"/>
              <a:ext cx="2232332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47" name="Line 7"/>
            <p:cNvSpPr>
              <a:spLocks noChangeShapeType="1"/>
            </p:cNvSpPr>
            <p:nvPr/>
          </p:nvSpPr>
          <p:spPr bwMode="auto">
            <a:xfrm flipV="1">
              <a:off x="3470331" y="4247273"/>
              <a:ext cx="223233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48" name="Rectangle 102"/>
            <p:cNvSpPr>
              <a:spLocks noChangeArrowheads="1"/>
            </p:cNvSpPr>
            <p:nvPr/>
          </p:nvSpPr>
          <p:spPr bwMode="auto">
            <a:xfrm>
              <a:off x="5718696" y="4388957"/>
              <a:ext cx="1172727" cy="36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HSGW</a:t>
              </a:r>
            </a:p>
          </p:txBody>
        </p:sp>
        <p:sp>
          <p:nvSpPr>
            <p:cNvPr id="4149" name="Line 112"/>
            <p:cNvSpPr>
              <a:spLocks noChangeShapeType="1"/>
            </p:cNvSpPr>
            <p:nvPr/>
          </p:nvSpPr>
          <p:spPr bwMode="auto">
            <a:xfrm flipV="1">
              <a:off x="6422770" y="3330807"/>
              <a:ext cx="1672717" cy="91646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50" name="Line 69"/>
            <p:cNvSpPr>
              <a:spLocks noChangeShapeType="1"/>
            </p:cNvSpPr>
            <p:nvPr/>
          </p:nvSpPr>
          <p:spPr bwMode="auto">
            <a:xfrm flipV="1">
              <a:off x="6367230" y="2139398"/>
              <a:ext cx="1728256" cy="183293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51" name="Rectangle 117"/>
            <p:cNvSpPr>
              <a:spLocks noChangeArrowheads="1"/>
            </p:cNvSpPr>
            <p:nvPr/>
          </p:nvSpPr>
          <p:spPr bwMode="auto">
            <a:xfrm rot="19518029">
              <a:off x="7511553" y="2112569"/>
              <a:ext cx="542161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Gxa</a:t>
              </a:r>
            </a:p>
          </p:txBody>
        </p:sp>
        <p:pic>
          <p:nvPicPr>
            <p:cNvPr id="4152" name="Picture 152" descr="图片24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812" y="3147514"/>
              <a:ext cx="615722" cy="457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53" name="Rectangle 102"/>
            <p:cNvSpPr>
              <a:spLocks noChangeArrowheads="1"/>
            </p:cNvSpPr>
            <p:nvPr/>
          </p:nvSpPr>
          <p:spPr bwMode="auto">
            <a:xfrm>
              <a:off x="4062887" y="3605747"/>
              <a:ext cx="1874367" cy="36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/>
                <a:t>3GPP2 AAA</a:t>
              </a:r>
            </a:p>
          </p:txBody>
        </p:sp>
        <p:sp>
          <p:nvSpPr>
            <p:cNvPr id="4154" name="Line 138"/>
            <p:cNvSpPr>
              <a:spLocks noChangeShapeType="1"/>
            </p:cNvSpPr>
            <p:nvPr/>
          </p:nvSpPr>
          <p:spPr bwMode="auto">
            <a:xfrm flipV="1">
              <a:off x="3470331" y="3605747"/>
              <a:ext cx="936139" cy="45823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282" name="Rectangle 37"/>
            <p:cNvSpPr>
              <a:spLocks noChangeArrowheads="1"/>
            </p:cNvSpPr>
            <p:nvPr/>
          </p:nvSpPr>
          <p:spPr bwMode="auto">
            <a:xfrm rot="19648957">
              <a:off x="3546742" y="3585880"/>
              <a:ext cx="463525" cy="153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1000" kern="0" dirty="0">
                  <a:solidFill>
                    <a:srgbClr val="000000"/>
                  </a:solidFill>
                  <a:ea typeface="MS PGothic" pitchFamily="34" charset="-128"/>
                  <a:cs typeface="Arial Unicode MS" pitchFamily="34" charset="-122"/>
                </a:rPr>
                <a:t>A12</a:t>
              </a:r>
            </a:p>
          </p:txBody>
        </p:sp>
        <p:sp>
          <p:nvSpPr>
            <p:cNvPr id="4156" name="Line 33"/>
            <p:cNvSpPr>
              <a:spLocks noChangeShapeType="1"/>
            </p:cNvSpPr>
            <p:nvPr/>
          </p:nvSpPr>
          <p:spPr bwMode="auto">
            <a:xfrm>
              <a:off x="4622502" y="3605747"/>
              <a:ext cx="1080161" cy="45823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Rectangle 124"/>
            <p:cNvSpPr>
              <a:spLocks noChangeArrowheads="1"/>
            </p:cNvSpPr>
            <p:nvPr/>
          </p:nvSpPr>
          <p:spPr bwMode="auto">
            <a:xfrm rot="1099781">
              <a:off x="5102871" y="3547180"/>
              <a:ext cx="385565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Pi</a:t>
              </a:r>
            </a:p>
          </p:txBody>
        </p:sp>
        <p:sp>
          <p:nvSpPr>
            <p:cNvPr id="4158" name="Line 64"/>
            <p:cNvSpPr>
              <a:spLocks noChangeShapeType="1"/>
            </p:cNvSpPr>
            <p:nvPr/>
          </p:nvSpPr>
          <p:spPr bwMode="auto">
            <a:xfrm flipV="1">
              <a:off x="3254299" y="2047756"/>
              <a:ext cx="1152172" cy="174128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59" name="Rectangle 136"/>
            <p:cNvSpPr>
              <a:spLocks noChangeArrowheads="1"/>
            </p:cNvSpPr>
            <p:nvPr/>
          </p:nvSpPr>
          <p:spPr bwMode="auto">
            <a:xfrm rot="18746434">
              <a:off x="3506954" y="2593665"/>
              <a:ext cx="478777" cy="319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S101</a:t>
              </a:r>
            </a:p>
          </p:txBody>
        </p:sp>
        <p:sp>
          <p:nvSpPr>
            <p:cNvPr id="4160" name="Line 34"/>
            <p:cNvSpPr>
              <a:spLocks noChangeShapeType="1"/>
            </p:cNvSpPr>
            <p:nvPr/>
          </p:nvSpPr>
          <p:spPr bwMode="auto">
            <a:xfrm flipV="1">
              <a:off x="6062717" y="3330807"/>
              <a:ext cx="1" cy="64152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Rectangle 136"/>
            <p:cNvSpPr>
              <a:spLocks noChangeArrowheads="1"/>
            </p:cNvSpPr>
            <p:nvPr/>
          </p:nvSpPr>
          <p:spPr bwMode="auto">
            <a:xfrm rot="16200000">
              <a:off x="5700832" y="3567571"/>
              <a:ext cx="478777" cy="319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S103</a:t>
              </a:r>
            </a:p>
          </p:txBody>
        </p:sp>
        <p:pic>
          <p:nvPicPr>
            <p:cNvPr id="4162" name="Picture 96" descr="SGSN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10" y="1497876"/>
              <a:ext cx="539770" cy="694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63" name="Text Box 40"/>
            <p:cNvSpPr txBox="1">
              <a:spLocks noChangeArrowheads="1"/>
            </p:cNvSpPr>
            <p:nvPr/>
          </p:nvSpPr>
          <p:spPr bwMode="auto">
            <a:xfrm>
              <a:off x="6583262" y="1235943"/>
              <a:ext cx="936139" cy="46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3GPP AAA</a:t>
              </a:r>
              <a:endParaRPr lang="pt-BR" altLang="zh-CN"/>
            </a:p>
          </p:txBody>
        </p:sp>
        <p:sp>
          <p:nvSpPr>
            <p:cNvPr id="4164" name="圆角矩形 325"/>
            <p:cNvSpPr>
              <a:spLocks noChangeArrowheads="1"/>
            </p:cNvSpPr>
            <p:nvPr/>
          </p:nvSpPr>
          <p:spPr bwMode="auto">
            <a:xfrm>
              <a:off x="5431091" y="1131290"/>
              <a:ext cx="2016300" cy="1191405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800" b="1"/>
            </a:p>
          </p:txBody>
        </p:sp>
        <p:sp>
          <p:nvSpPr>
            <p:cNvPr id="4165" name="Line 138"/>
            <p:cNvSpPr>
              <a:spLocks noChangeShapeType="1"/>
            </p:cNvSpPr>
            <p:nvPr/>
          </p:nvSpPr>
          <p:spPr bwMode="auto">
            <a:xfrm flipV="1">
              <a:off x="6295220" y="2231049"/>
              <a:ext cx="792118" cy="183293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66" name="Rectangle 64"/>
            <p:cNvSpPr>
              <a:spLocks noChangeArrowheads="1"/>
            </p:cNvSpPr>
            <p:nvPr/>
          </p:nvSpPr>
          <p:spPr bwMode="auto">
            <a:xfrm rot="17982812">
              <a:off x="6652532" y="2464624"/>
              <a:ext cx="359378" cy="282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055" tIns="31027" rIns="62055" bIns="31027">
              <a:spAutoFit/>
            </a:bodyPr>
            <a:lstStyle/>
            <a:p>
              <a:pPr defTabSz="1001713"/>
              <a:r>
                <a:rPr lang="en-US" altLang="zh-CN" sz="1000">
                  <a:solidFill>
                    <a:srgbClr val="000000"/>
                  </a:solidFill>
                  <a:cs typeface="Arial" pitchFamily="34" charset="0"/>
                </a:rPr>
                <a:t>STa</a:t>
              </a:r>
            </a:p>
          </p:txBody>
        </p:sp>
        <p:sp>
          <p:nvSpPr>
            <p:cNvPr id="4167" name="Rectangle 64"/>
            <p:cNvSpPr>
              <a:spLocks noChangeArrowheads="1"/>
            </p:cNvSpPr>
            <p:nvPr/>
          </p:nvSpPr>
          <p:spPr bwMode="auto">
            <a:xfrm>
              <a:off x="6223210" y="1589523"/>
              <a:ext cx="516103" cy="216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055" tIns="31027" rIns="62055" bIns="31027">
              <a:spAutoFit/>
            </a:bodyPr>
            <a:lstStyle/>
            <a:p>
              <a:pPr defTabSz="1001713"/>
              <a:r>
                <a:rPr lang="en-US" altLang="zh-CN" sz="1000">
                  <a:solidFill>
                    <a:srgbClr val="000000"/>
                  </a:solidFill>
                  <a:cs typeface="Arial" pitchFamily="34" charset="0"/>
                </a:rPr>
                <a:t>SWx</a:t>
              </a:r>
            </a:p>
          </p:txBody>
        </p:sp>
        <p:sp>
          <p:nvSpPr>
            <p:cNvPr id="4168" name="Line 33"/>
            <p:cNvSpPr>
              <a:spLocks noChangeShapeType="1"/>
            </p:cNvSpPr>
            <p:nvPr/>
          </p:nvSpPr>
          <p:spPr bwMode="auto">
            <a:xfrm>
              <a:off x="6079187" y="1864463"/>
              <a:ext cx="79211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Line 138"/>
            <p:cNvSpPr>
              <a:spLocks noChangeShapeType="1"/>
            </p:cNvSpPr>
            <p:nvPr/>
          </p:nvSpPr>
          <p:spPr bwMode="auto">
            <a:xfrm flipV="1">
              <a:off x="4638973" y="2139402"/>
              <a:ext cx="2376354" cy="100811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70" name="Rectangle 64"/>
            <p:cNvSpPr>
              <a:spLocks noChangeArrowheads="1"/>
            </p:cNvSpPr>
            <p:nvPr/>
          </p:nvSpPr>
          <p:spPr bwMode="auto">
            <a:xfrm rot="20374689">
              <a:off x="6359082" y="2056768"/>
              <a:ext cx="468078" cy="216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055" tIns="31027" rIns="62055" bIns="31027">
              <a:spAutoFit/>
            </a:bodyPr>
            <a:lstStyle/>
            <a:p>
              <a:pPr defTabSz="1001713"/>
              <a:r>
                <a:rPr lang="en-US" altLang="zh-CN" sz="1000">
                  <a:solidFill>
                    <a:srgbClr val="000000"/>
                  </a:solidFill>
                  <a:cs typeface="Arial" pitchFamily="34" charset="0"/>
                </a:rPr>
                <a:t>STa</a:t>
              </a:r>
            </a:p>
          </p:txBody>
        </p:sp>
        <p:sp>
          <p:nvSpPr>
            <p:cNvPr id="4171" name="圆角矩形 325"/>
            <p:cNvSpPr>
              <a:spLocks noChangeArrowheads="1"/>
            </p:cNvSpPr>
            <p:nvPr/>
          </p:nvSpPr>
          <p:spPr bwMode="auto">
            <a:xfrm>
              <a:off x="5523458" y="2708920"/>
              <a:ext cx="3024336" cy="1944216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800" b="1"/>
            </a:p>
          </p:txBody>
        </p:sp>
        <p:sp>
          <p:nvSpPr>
            <p:cNvPr id="4173" name="Rectangle 126"/>
            <p:cNvSpPr>
              <a:spLocks noChangeArrowheads="1"/>
            </p:cNvSpPr>
            <p:nvPr/>
          </p:nvSpPr>
          <p:spPr bwMode="auto">
            <a:xfrm rot="1201257">
              <a:off x="8928601" y="3344902"/>
              <a:ext cx="515019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SGi</a:t>
              </a:r>
            </a:p>
          </p:txBody>
        </p:sp>
        <p:grpSp>
          <p:nvGrpSpPr>
            <p:cNvPr id="12" name="Group 165"/>
            <p:cNvGrpSpPr>
              <a:grpSpLocks/>
            </p:cNvGrpSpPr>
            <p:nvPr/>
          </p:nvGrpSpPr>
          <p:grpSpPr bwMode="auto">
            <a:xfrm>
              <a:off x="9590892" y="3184770"/>
              <a:ext cx="2053246" cy="1252342"/>
              <a:chOff x="4740" y="1447"/>
              <a:chExt cx="907" cy="824"/>
            </a:xfrm>
          </p:grpSpPr>
          <p:pic>
            <p:nvPicPr>
              <p:cNvPr id="4187" name="Picture 166" descr="云2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0" y="1798"/>
                <a:ext cx="907" cy="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88" name="Picture 167" descr="云2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0" y="1447"/>
                <a:ext cx="862" cy="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3" name="Group 168"/>
              <p:cNvGrpSpPr>
                <a:grpSpLocks/>
              </p:cNvGrpSpPr>
              <p:nvPr/>
            </p:nvGrpSpPr>
            <p:grpSpPr bwMode="auto">
              <a:xfrm>
                <a:off x="4830" y="1539"/>
                <a:ext cx="336" cy="347"/>
                <a:chOff x="1030" y="3664"/>
                <a:chExt cx="345" cy="353"/>
              </a:xfrm>
            </p:grpSpPr>
            <p:grpSp>
              <p:nvGrpSpPr>
                <p:cNvPr id="14" name="Group 169"/>
                <p:cNvGrpSpPr>
                  <a:grpSpLocks/>
                </p:cNvGrpSpPr>
                <p:nvPr/>
              </p:nvGrpSpPr>
              <p:grpSpPr bwMode="auto">
                <a:xfrm>
                  <a:off x="1033" y="3664"/>
                  <a:ext cx="342" cy="246"/>
                  <a:chOff x="1363" y="2512"/>
                  <a:chExt cx="342" cy="246"/>
                </a:xfrm>
              </p:grpSpPr>
              <p:pic>
                <p:nvPicPr>
                  <p:cNvPr id="4208" name="Picture 170" descr="Graphite2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63" y="2512"/>
                    <a:ext cx="342" cy="2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38" name="Text Box 1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71" y="2553"/>
                    <a:ext cx="102" cy="16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 lIns="85342" tIns="42669" rIns="85342" bIns="42669">
                    <a:spAutoFit/>
                  </a:bodyPr>
                  <a:lstStyle/>
                  <a:p>
                    <a:pPr defTabSz="78105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zh-CN" sz="1000" kern="0">
                      <a:solidFill>
                        <a:srgbClr val="FFCC66"/>
                      </a:solidFill>
                      <a:ea typeface="华文细黑" pitchFamily="2" charset="-122"/>
                    </a:endParaRPr>
                  </a:p>
                </p:txBody>
              </p:sp>
            </p:grpSp>
            <p:sp>
              <p:nvSpPr>
                <p:cNvPr id="436" name="Text Box 172"/>
                <p:cNvSpPr txBox="1">
                  <a:spLocks noChangeArrowheads="1"/>
                </p:cNvSpPr>
                <p:nvPr/>
              </p:nvSpPr>
              <p:spPr bwMode="auto">
                <a:xfrm>
                  <a:off x="1030" y="3856"/>
                  <a:ext cx="279" cy="16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85342" tIns="42669" rIns="85342" bIns="42669">
                  <a:spAutoFit/>
                </a:bodyPr>
                <a:lstStyle/>
                <a:p>
                  <a:pPr defTabSz="78105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000" kern="0">
                      <a:solidFill>
                        <a:srgbClr val="000000"/>
                      </a:solidFill>
                      <a:ea typeface="华文细黑" pitchFamily="2" charset="-122"/>
                    </a:rPr>
                    <a:t>MMS</a:t>
                  </a:r>
                </a:p>
              </p:txBody>
            </p:sp>
          </p:grpSp>
          <p:grpSp>
            <p:nvGrpSpPr>
              <p:cNvPr id="15" name="Group 173"/>
              <p:cNvGrpSpPr>
                <a:grpSpLocks/>
              </p:cNvGrpSpPr>
              <p:nvPr/>
            </p:nvGrpSpPr>
            <p:grpSpPr bwMode="auto">
              <a:xfrm>
                <a:off x="5239" y="1513"/>
                <a:ext cx="308" cy="373"/>
                <a:chOff x="2347" y="2885"/>
                <a:chExt cx="340" cy="369"/>
              </a:xfrm>
            </p:grpSpPr>
            <p:sp>
              <p:nvSpPr>
                <p:cNvPr id="433" name="Text Box 174"/>
                <p:cNvSpPr txBox="1">
                  <a:spLocks noChangeArrowheads="1"/>
                </p:cNvSpPr>
                <p:nvPr/>
              </p:nvSpPr>
              <p:spPr bwMode="auto">
                <a:xfrm>
                  <a:off x="2347" y="3098"/>
                  <a:ext cx="340" cy="15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85342" tIns="42669" rIns="85342" bIns="42669">
                  <a:spAutoFit/>
                </a:bodyPr>
                <a:lstStyle/>
                <a:p>
                  <a:pPr defTabSz="78105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000" kern="0" dirty="0">
                      <a:solidFill>
                        <a:srgbClr val="000000"/>
                      </a:solidFill>
                      <a:ea typeface="华文细黑" pitchFamily="2" charset="-122"/>
                    </a:rPr>
                    <a:t>E-mail</a:t>
                  </a:r>
                </a:p>
              </p:txBody>
            </p:sp>
            <p:pic>
              <p:nvPicPr>
                <p:cNvPr id="4205" name="Picture 175" descr="_40Icon Aqua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2885"/>
                  <a:ext cx="257" cy="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" name="Group 176"/>
              <p:cNvGrpSpPr>
                <a:grpSpLocks/>
              </p:cNvGrpSpPr>
              <p:nvPr/>
            </p:nvGrpSpPr>
            <p:grpSpPr bwMode="auto">
              <a:xfrm>
                <a:off x="4830" y="1934"/>
                <a:ext cx="213" cy="170"/>
                <a:chOff x="4896" y="2746"/>
                <a:chExt cx="429" cy="288"/>
              </a:xfrm>
            </p:grpSpPr>
            <p:grpSp>
              <p:nvGrpSpPr>
                <p:cNvPr id="17" name="Group 177"/>
                <p:cNvGrpSpPr>
                  <a:grpSpLocks/>
                </p:cNvGrpSpPr>
                <p:nvPr/>
              </p:nvGrpSpPr>
              <p:grpSpPr bwMode="auto">
                <a:xfrm>
                  <a:off x="4896" y="2746"/>
                  <a:ext cx="393" cy="286"/>
                  <a:chOff x="723" y="1062"/>
                  <a:chExt cx="4315" cy="2196"/>
                </a:xfrm>
              </p:grpSpPr>
              <p:pic>
                <p:nvPicPr>
                  <p:cNvPr id="4202" name="Picture 178"/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3" y="1062"/>
                    <a:ext cx="4315" cy="219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203" name="Picture 179"/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41" y="1117"/>
                    <a:ext cx="744" cy="5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8" name="Group 180"/>
                <p:cNvGrpSpPr>
                  <a:grpSpLocks/>
                </p:cNvGrpSpPr>
                <p:nvPr/>
              </p:nvGrpSpPr>
              <p:grpSpPr bwMode="auto">
                <a:xfrm>
                  <a:off x="4992" y="2799"/>
                  <a:ext cx="333" cy="235"/>
                  <a:chOff x="5058" y="1069"/>
                  <a:chExt cx="360" cy="343"/>
                </a:xfrm>
              </p:grpSpPr>
              <p:pic>
                <p:nvPicPr>
                  <p:cNvPr id="4200" name="Picture 181" descr="07"/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85" y="1069"/>
                    <a:ext cx="233" cy="3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201" name="Picture 182" descr="09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58" y="1211"/>
                    <a:ext cx="197" cy="1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19" name="Group 183"/>
              <p:cNvGrpSpPr>
                <a:grpSpLocks/>
              </p:cNvGrpSpPr>
              <p:nvPr/>
            </p:nvGrpSpPr>
            <p:grpSpPr bwMode="auto">
              <a:xfrm>
                <a:off x="5374" y="1934"/>
                <a:ext cx="182" cy="272"/>
                <a:chOff x="5077" y="3082"/>
                <a:chExt cx="360" cy="418"/>
              </a:xfrm>
            </p:grpSpPr>
            <p:pic>
              <p:nvPicPr>
                <p:cNvPr id="4195" name="Picture 184" descr="pic_youtubelogo_123x63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7" y="3287"/>
                  <a:ext cx="36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96" name="Picture 185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1" y="3082"/>
                  <a:ext cx="336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97" name="Picture 186" descr="MPj04073940000[1]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4" y="3101"/>
                  <a:ext cx="200" cy="115"/>
                </a:xfrm>
                <a:prstGeom prst="rect">
                  <a:avLst/>
                </a:prstGeom>
                <a:solidFill>
                  <a:srgbClr val="CC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22" name="Text Box 187"/>
              <p:cNvSpPr txBox="1">
                <a:spLocks noChangeArrowheads="1"/>
              </p:cNvSpPr>
              <p:nvPr/>
            </p:nvSpPr>
            <p:spPr bwMode="auto">
              <a:xfrm>
                <a:off x="4969" y="1451"/>
                <a:ext cx="321" cy="1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86431" tIns="43215" rIns="86431" bIns="43215">
                <a:spAutoFit/>
              </a:bodyPr>
              <a:lstStyle/>
              <a:p>
                <a:pPr defTabSz="79851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00" kern="0">
                    <a:solidFill>
                      <a:srgbClr val="000000"/>
                    </a:solidFill>
                    <a:ea typeface="华文细黑" pitchFamily="2" charset="-122"/>
                  </a:rPr>
                  <a:t>SP/CP</a:t>
                </a:r>
              </a:p>
            </p:txBody>
          </p:sp>
          <p:sp>
            <p:nvSpPr>
              <p:cNvPr id="423" name="Text Box 188"/>
              <p:cNvSpPr txBox="1">
                <a:spLocks noChangeArrowheads="1"/>
              </p:cNvSpPr>
              <p:nvPr/>
            </p:nvSpPr>
            <p:spPr bwMode="auto">
              <a:xfrm>
                <a:off x="4928" y="2103"/>
                <a:ext cx="345" cy="15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86431" tIns="43215" rIns="86431" bIns="43215">
                <a:spAutoFit/>
              </a:bodyPr>
              <a:lstStyle/>
              <a:p>
                <a:pPr defTabSz="79851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00" kern="0">
                    <a:solidFill>
                      <a:srgbClr val="000000"/>
                    </a:solidFill>
                    <a:ea typeface="华文细黑" pitchFamily="2" charset="-122"/>
                  </a:rPr>
                  <a:t>internet</a:t>
                </a:r>
              </a:p>
            </p:txBody>
          </p:sp>
        </p:grpSp>
        <p:sp>
          <p:nvSpPr>
            <p:cNvPr id="4175" name="Line 114"/>
            <p:cNvSpPr>
              <a:spLocks noChangeShapeType="1"/>
            </p:cNvSpPr>
            <p:nvPr/>
          </p:nvSpPr>
          <p:spPr bwMode="auto">
            <a:xfrm>
              <a:off x="8475786" y="3212977"/>
              <a:ext cx="1224136" cy="57606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grpSp>
          <p:nvGrpSpPr>
            <p:cNvPr id="20" name="组合 243"/>
            <p:cNvGrpSpPr>
              <a:grpSpLocks/>
            </p:cNvGrpSpPr>
            <p:nvPr/>
          </p:nvGrpSpPr>
          <p:grpSpPr bwMode="auto">
            <a:xfrm>
              <a:off x="8907834" y="1772816"/>
              <a:ext cx="2767289" cy="1296144"/>
              <a:chOff x="8835826" y="980728"/>
              <a:chExt cx="2767289" cy="1296144"/>
            </a:xfrm>
          </p:grpSpPr>
          <p:graphicFrame>
            <p:nvGraphicFramePr>
              <p:cNvPr id="4098" name="Object 477"/>
              <p:cNvGraphicFramePr>
                <a:graphicFrameLocks noChangeAspect="1"/>
              </p:cNvGraphicFramePr>
              <p:nvPr/>
            </p:nvGraphicFramePr>
            <p:xfrm>
              <a:off x="8835826" y="980728"/>
              <a:ext cx="2664296" cy="1296144"/>
            </p:xfrm>
            <a:graphic>
              <a:graphicData uri="http://schemas.openxmlformats.org/presentationml/2006/ole">
                <p:oleObj spid="_x0000_s71682" name="CorelDRAW" r:id="rId20" imgW="7263384" imgH="4428744" progId="CorelDraw.Graphic.9">
                  <p:embed/>
                </p:oleObj>
              </a:graphicData>
            </a:graphic>
          </p:graphicFrame>
          <p:pic>
            <p:nvPicPr>
              <p:cNvPr id="4181" name="Picture 601" descr="图片45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9882" y="980728"/>
                <a:ext cx="576064" cy="5024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82" name="Rectangle 101"/>
              <p:cNvSpPr>
                <a:spLocks noChangeArrowheads="1"/>
              </p:cNvSpPr>
              <p:nvPr/>
            </p:nvSpPr>
            <p:spPr bwMode="auto">
              <a:xfrm>
                <a:off x="9843939" y="1196751"/>
                <a:ext cx="688320" cy="368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/>
                  <a:t>CG</a:t>
                </a:r>
              </a:p>
            </p:txBody>
          </p:sp>
          <p:pic>
            <p:nvPicPr>
              <p:cNvPr id="4183" name="Picture 691" descr="图片440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4018" y="1196752"/>
                <a:ext cx="590550" cy="541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84" name="Rectangle 101"/>
              <p:cNvSpPr>
                <a:spLocks noChangeArrowheads="1"/>
              </p:cNvSpPr>
              <p:nvPr/>
            </p:nvSpPr>
            <p:spPr bwMode="auto">
              <a:xfrm>
                <a:off x="10564018" y="1772817"/>
                <a:ext cx="1039097" cy="368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/>
                  <a:t>Billing</a:t>
                </a:r>
              </a:p>
            </p:txBody>
          </p:sp>
          <p:pic>
            <p:nvPicPr>
              <p:cNvPr id="4185" name="Picture 687" descr="图片436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9883" y="1700808"/>
                <a:ext cx="576064" cy="496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86" name="Rectangle 101"/>
              <p:cNvSpPr>
                <a:spLocks noChangeArrowheads="1"/>
              </p:cNvSpPr>
              <p:nvPr/>
            </p:nvSpPr>
            <p:spPr bwMode="auto">
              <a:xfrm>
                <a:off x="9843938" y="1844824"/>
                <a:ext cx="888764" cy="368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218" tIns="45105" rIns="90218" bIns="45105">
                <a:spAutoFit/>
              </a:bodyPr>
              <a:lstStyle/>
              <a:p>
                <a:r>
                  <a:rPr lang="en-US" altLang="zh-CN"/>
                  <a:t>OCS</a:t>
                </a:r>
              </a:p>
            </p:txBody>
          </p:sp>
        </p:grpSp>
        <p:sp>
          <p:nvSpPr>
            <p:cNvPr id="4177" name="Line 69"/>
            <p:cNvSpPr>
              <a:spLocks noChangeShapeType="1"/>
            </p:cNvSpPr>
            <p:nvPr/>
          </p:nvSpPr>
          <p:spPr bwMode="auto">
            <a:xfrm flipV="1">
              <a:off x="8547793" y="2276872"/>
              <a:ext cx="864097" cy="7920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78" name="Line 69"/>
            <p:cNvSpPr>
              <a:spLocks noChangeShapeType="1"/>
            </p:cNvSpPr>
            <p:nvPr/>
          </p:nvSpPr>
          <p:spPr bwMode="auto">
            <a:xfrm flipV="1">
              <a:off x="8547795" y="2924944"/>
              <a:ext cx="864095" cy="21602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7828" tIns="43914" rIns="87828" bIns="43914" anchor="ctr"/>
            <a:lstStyle/>
            <a:p>
              <a:endParaRPr lang="zh-CN" altLang="en-US"/>
            </a:p>
          </p:txBody>
        </p:sp>
        <p:sp>
          <p:nvSpPr>
            <p:cNvPr id="4179" name="Rectangle 117"/>
            <p:cNvSpPr>
              <a:spLocks noChangeArrowheads="1"/>
            </p:cNvSpPr>
            <p:nvPr/>
          </p:nvSpPr>
          <p:spPr bwMode="auto">
            <a:xfrm rot="19142733">
              <a:off x="8603733" y="2506299"/>
              <a:ext cx="458643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Ga</a:t>
              </a:r>
            </a:p>
          </p:txBody>
        </p:sp>
        <p:sp>
          <p:nvSpPr>
            <p:cNvPr id="4180" name="Rectangle 117"/>
            <p:cNvSpPr>
              <a:spLocks noChangeArrowheads="1"/>
            </p:cNvSpPr>
            <p:nvPr/>
          </p:nvSpPr>
          <p:spPr bwMode="auto">
            <a:xfrm rot="20703455">
              <a:off x="8760308" y="2855555"/>
              <a:ext cx="450291" cy="244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218" tIns="45105" rIns="90218" bIns="45105">
              <a:spAutoFit/>
            </a:bodyPr>
            <a:lstStyle/>
            <a:p>
              <a:r>
                <a:rPr lang="en-US" altLang="zh-CN" sz="1000"/>
                <a:t>Gy</a:t>
              </a:r>
            </a:p>
          </p:txBody>
        </p:sp>
      </p:grpSp>
      <p:sp>
        <p:nvSpPr>
          <p:cNvPr id="4103" name="Rectangle 3"/>
          <p:cNvSpPr txBox="1">
            <a:spLocks noChangeArrowheads="1"/>
          </p:cNvSpPr>
          <p:nvPr/>
        </p:nvSpPr>
        <p:spPr bwMode="auto">
          <a:xfrm>
            <a:off x="141413" y="360648"/>
            <a:ext cx="7259317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eaLnBrk="0" hangingPunct="0">
              <a:defRPr sz="28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2pPr>
            <a:lvl3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3pPr>
            <a:lvl4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4pPr>
            <a:lvl5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演进步骤</a:t>
            </a:r>
            <a:r>
              <a:rPr lang="en-US" altLang="zh-CN" sz="2400" dirty="0">
                <a:solidFill>
                  <a:schemeClr val="bg1"/>
                </a:solidFill>
              </a:rPr>
              <a:t>3 --- </a:t>
            </a:r>
            <a:r>
              <a:rPr lang="zh-CN" altLang="en-US" sz="2400" dirty="0" smtClean="0">
                <a:solidFill>
                  <a:schemeClr val="bg1"/>
                </a:solidFill>
              </a:rPr>
              <a:t>完善网络</a:t>
            </a:r>
            <a:r>
              <a:rPr lang="zh-CN" altLang="en-US" sz="2400" dirty="0">
                <a:solidFill>
                  <a:schemeClr val="bg1"/>
                </a:solidFill>
              </a:rPr>
              <a:t>，支持优化互</a:t>
            </a:r>
            <a:r>
              <a:rPr lang="zh-CN" altLang="en-US" sz="2400" dirty="0" smtClean="0">
                <a:solidFill>
                  <a:schemeClr val="bg1"/>
                </a:solidFill>
              </a:rPr>
              <a:t>操作（电信）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8850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utoShape 74"/>
          <p:cNvSpPr>
            <a:spLocks noChangeArrowheads="1"/>
          </p:cNvSpPr>
          <p:nvPr/>
        </p:nvSpPr>
        <p:spPr bwMode="gray">
          <a:xfrm>
            <a:off x="467986" y="1700215"/>
            <a:ext cx="1440518" cy="503237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无线接入网</a:t>
            </a:r>
            <a:endParaRPr lang="en-US" altLang="zh-CN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3013" name="Text Box 104"/>
          <p:cNvSpPr txBox="1">
            <a:spLocks noChangeArrowheads="1"/>
          </p:cNvSpPr>
          <p:nvPr/>
        </p:nvSpPr>
        <p:spPr bwMode="white">
          <a:xfrm>
            <a:off x="4350804" y="1773238"/>
            <a:ext cx="1935316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扩容</a:t>
            </a:r>
            <a:r>
              <a:rPr lang="en-US" altLang="zh-CN" sz="1100" dirty="0" err="1">
                <a:latin typeface="+mn-ea"/>
                <a:ea typeface="+mn-ea"/>
              </a:rPr>
              <a:t>eNB</a:t>
            </a:r>
            <a:endParaRPr lang="en-US" altLang="zh-CN" sz="1100" dirty="0">
              <a:latin typeface="+mn-ea"/>
              <a:ea typeface="+mn-ea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全网升级</a:t>
            </a:r>
            <a:r>
              <a:rPr lang="en-US" altLang="zh-CN" sz="1100" dirty="0">
                <a:latin typeface="+mn-ea"/>
                <a:ea typeface="+mn-ea"/>
              </a:rPr>
              <a:t>AN</a:t>
            </a:r>
            <a:r>
              <a:rPr lang="zh-CN" altLang="en-US" sz="1100" dirty="0">
                <a:latin typeface="+mn-ea"/>
                <a:ea typeface="+mn-ea"/>
              </a:rPr>
              <a:t>为</a:t>
            </a:r>
            <a:r>
              <a:rPr lang="en-US" altLang="zh-CN" sz="1100" dirty="0" err="1">
                <a:latin typeface="+mn-ea"/>
                <a:ea typeface="+mn-ea"/>
              </a:rPr>
              <a:t>eAN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43015" name="Text Box 106"/>
          <p:cNvSpPr txBox="1">
            <a:spLocks noChangeArrowheads="1"/>
          </p:cNvSpPr>
          <p:nvPr/>
        </p:nvSpPr>
        <p:spPr bwMode="white">
          <a:xfrm>
            <a:off x="6506706" y="3213102"/>
            <a:ext cx="199015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en-US" altLang="zh-CN" sz="1100" dirty="0">
                <a:latin typeface="+mn-ea"/>
                <a:ea typeface="+mn-ea"/>
              </a:rPr>
              <a:t>AN-AAA</a:t>
            </a:r>
            <a:r>
              <a:rPr lang="zh-CN" altLang="en-US" sz="1100" dirty="0">
                <a:latin typeface="+mn-ea"/>
                <a:ea typeface="+mn-ea"/>
              </a:rPr>
              <a:t>和</a:t>
            </a:r>
            <a:r>
              <a:rPr lang="en-US" altLang="zh-CN" sz="1100" dirty="0">
                <a:latin typeface="+mn-ea"/>
                <a:ea typeface="+mn-ea"/>
              </a:rPr>
              <a:t>3GPP2 AAA</a:t>
            </a:r>
            <a:r>
              <a:rPr lang="zh-CN" altLang="en-US" sz="1100" dirty="0">
                <a:latin typeface="+mn-ea"/>
                <a:ea typeface="+mn-ea"/>
              </a:rPr>
              <a:t>随</a:t>
            </a:r>
            <a:r>
              <a:rPr lang="en-US" altLang="zh-CN" sz="1100" dirty="0">
                <a:latin typeface="+mn-ea"/>
                <a:ea typeface="+mn-ea"/>
              </a:rPr>
              <a:t>3G</a:t>
            </a:r>
            <a:r>
              <a:rPr lang="zh-CN" altLang="en-US" sz="1100" dirty="0">
                <a:latin typeface="+mn-ea"/>
                <a:ea typeface="+mn-ea"/>
              </a:rPr>
              <a:t>用户退网而退网</a:t>
            </a:r>
            <a:endParaRPr lang="en-US" altLang="zh-CN" sz="1100" dirty="0">
              <a:latin typeface="+mn-ea"/>
              <a:ea typeface="+mn-ea"/>
            </a:endParaRPr>
          </a:p>
        </p:txBody>
      </p:sp>
      <p:grpSp>
        <p:nvGrpSpPr>
          <p:cNvPr id="2" name="组合 49"/>
          <p:cNvGrpSpPr>
            <a:grpSpLocks/>
          </p:cNvGrpSpPr>
          <p:nvPr/>
        </p:nvGrpSpPr>
        <p:grpSpPr bwMode="auto">
          <a:xfrm>
            <a:off x="2370397" y="908052"/>
            <a:ext cx="5738916" cy="823913"/>
            <a:chOff x="990600" y="1147763"/>
            <a:chExt cx="6916738" cy="1524000"/>
          </a:xfrm>
        </p:grpSpPr>
        <p:sp>
          <p:nvSpPr>
            <p:cNvPr id="33824" name="Oval 44"/>
            <p:cNvSpPr>
              <a:spLocks noChangeAspect="1" noChangeArrowheads="1"/>
            </p:cNvSpPr>
            <p:nvPr/>
          </p:nvSpPr>
          <p:spPr bwMode="gray">
            <a:xfrm>
              <a:off x="6011863" y="1431026"/>
              <a:ext cx="313079" cy="96064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669900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25" name="Oval 45"/>
            <p:cNvSpPr>
              <a:spLocks noChangeAspect="1" noChangeArrowheads="1"/>
            </p:cNvSpPr>
            <p:nvPr/>
          </p:nvSpPr>
          <p:spPr bwMode="gray">
            <a:xfrm>
              <a:off x="6034088" y="1434200"/>
              <a:ext cx="313079" cy="960649"/>
            </a:xfrm>
            <a:prstGeom prst="ellipse">
              <a:avLst/>
            </a:prstGeom>
            <a:gradFill rotWithShape="1">
              <a:gsLst>
                <a:gs pos="0">
                  <a:srgbClr val="669900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26" name="Oval 46"/>
            <p:cNvSpPr>
              <a:spLocks noChangeAspect="1" noChangeArrowheads="1"/>
            </p:cNvSpPr>
            <p:nvPr/>
          </p:nvSpPr>
          <p:spPr bwMode="gray">
            <a:xfrm>
              <a:off x="6151563" y="1431026"/>
              <a:ext cx="1725613" cy="960649"/>
            </a:xfrm>
            <a:prstGeom prst="ellipse">
              <a:avLst/>
            </a:prstGeom>
            <a:gradFill rotWithShape="1">
              <a:gsLst>
                <a:gs pos="0">
                  <a:srgbClr val="375300"/>
                </a:gs>
                <a:gs pos="50000">
                  <a:srgbClr val="669900"/>
                </a:gs>
                <a:gs pos="100000">
                  <a:srgbClr val="375300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27" name="Oval 47"/>
            <p:cNvSpPr>
              <a:spLocks noChangeAspect="1" noChangeArrowheads="1"/>
            </p:cNvSpPr>
            <p:nvPr/>
          </p:nvSpPr>
          <p:spPr bwMode="gray">
            <a:xfrm>
              <a:off x="6180138" y="1488174"/>
              <a:ext cx="1727200" cy="960649"/>
            </a:xfrm>
            <a:prstGeom prst="ellipse">
              <a:avLst/>
            </a:prstGeom>
            <a:gradFill rotWithShape="1">
              <a:gsLst>
                <a:gs pos="0">
                  <a:srgbClr val="82A261"/>
                </a:gs>
                <a:gs pos="100000">
                  <a:srgbClr val="CCFF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28" name="Oval 48"/>
            <p:cNvSpPr>
              <a:spLocks noChangeAspect="1" noChangeArrowheads="1"/>
            </p:cNvSpPr>
            <p:nvPr/>
          </p:nvSpPr>
          <p:spPr bwMode="gray">
            <a:xfrm>
              <a:off x="6243639" y="1430232"/>
              <a:ext cx="1555750" cy="96064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29" name="Oval 49"/>
            <p:cNvSpPr>
              <a:spLocks noChangeAspect="1" noChangeArrowheads="1"/>
            </p:cNvSpPr>
            <p:nvPr/>
          </p:nvSpPr>
          <p:spPr bwMode="gray">
            <a:xfrm>
              <a:off x="990600" y="1424676"/>
              <a:ext cx="313079" cy="96064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4EA7EA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30" name="Oval 50"/>
            <p:cNvSpPr>
              <a:spLocks noChangeAspect="1" noChangeArrowheads="1"/>
            </p:cNvSpPr>
            <p:nvPr/>
          </p:nvSpPr>
          <p:spPr bwMode="gray">
            <a:xfrm>
              <a:off x="990600" y="1424676"/>
              <a:ext cx="313079" cy="960649"/>
            </a:xfrm>
            <a:prstGeom prst="ellipse">
              <a:avLst/>
            </a:prstGeom>
            <a:gradFill rotWithShape="1">
              <a:gsLst>
                <a:gs pos="0">
                  <a:srgbClr val="4EA7EA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31" name="Oval 51"/>
            <p:cNvSpPr>
              <a:spLocks noChangeAspect="1" noChangeArrowheads="1"/>
            </p:cNvSpPr>
            <p:nvPr/>
          </p:nvSpPr>
          <p:spPr bwMode="gray">
            <a:xfrm>
              <a:off x="1120775" y="1424676"/>
              <a:ext cx="1725613" cy="960649"/>
            </a:xfrm>
            <a:prstGeom prst="ellipse">
              <a:avLst/>
            </a:prstGeom>
            <a:gradFill rotWithShape="1">
              <a:gsLst>
                <a:gs pos="0">
                  <a:srgbClr val="2A5A7F"/>
                </a:gs>
                <a:gs pos="50000">
                  <a:srgbClr val="4EA7EA"/>
                </a:gs>
                <a:gs pos="100000">
                  <a:srgbClr val="2A5A7F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32" name="Oval 52"/>
            <p:cNvSpPr>
              <a:spLocks noChangeAspect="1" noChangeArrowheads="1"/>
            </p:cNvSpPr>
            <p:nvPr/>
          </p:nvSpPr>
          <p:spPr bwMode="gray">
            <a:xfrm>
              <a:off x="1122363" y="1427850"/>
              <a:ext cx="1725613" cy="960649"/>
            </a:xfrm>
            <a:prstGeom prst="ellipse">
              <a:avLst/>
            </a:prstGeom>
            <a:gradFill rotWithShape="1">
              <a:gsLst>
                <a:gs pos="0">
                  <a:srgbClr val="326A95"/>
                </a:gs>
                <a:gs pos="100000">
                  <a:srgbClr val="4EA7EA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33" name="Oval 53"/>
            <p:cNvSpPr>
              <a:spLocks noChangeAspect="1" noChangeArrowheads="1"/>
            </p:cNvSpPr>
            <p:nvPr/>
          </p:nvSpPr>
          <p:spPr bwMode="gray">
            <a:xfrm>
              <a:off x="1206500" y="1425471"/>
              <a:ext cx="1554163" cy="96064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" name="Group 54"/>
            <p:cNvGrpSpPr>
              <a:grpSpLocks noChangeAspect="1"/>
            </p:cNvGrpSpPr>
            <p:nvPr/>
          </p:nvGrpSpPr>
          <p:grpSpPr bwMode="auto">
            <a:xfrm>
              <a:off x="1231900" y="1147763"/>
              <a:ext cx="1503363" cy="1511300"/>
              <a:chOff x="4166" y="1706"/>
              <a:chExt cx="1252" cy="1252"/>
            </a:xfrm>
          </p:grpSpPr>
          <p:sp>
            <p:nvSpPr>
              <p:cNvPr id="33858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859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860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861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3835" name="Oval 59"/>
            <p:cNvSpPr>
              <a:spLocks noChangeAspect="1" noChangeArrowheads="1"/>
            </p:cNvSpPr>
            <p:nvPr/>
          </p:nvSpPr>
          <p:spPr bwMode="gray">
            <a:xfrm>
              <a:off x="3506788" y="1431028"/>
              <a:ext cx="313079" cy="96064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0080A2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36" name="Oval 60"/>
            <p:cNvSpPr>
              <a:spLocks noChangeAspect="1" noChangeArrowheads="1"/>
            </p:cNvSpPr>
            <p:nvPr/>
          </p:nvSpPr>
          <p:spPr bwMode="gray">
            <a:xfrm>
              <a:off x="3506788" y="1431028"/>
              <a:ext cx="313079" cy="960649"/>
            </a:xfrm>
            <a:prstGeom prst="ellipse">
              <a:avLst/>
            </a:prstGeom>
            <a:gradFill rotWithShape="1">
              <a:gsLst>
                <a:gs pos="0">
                  <a:srgbClr val="0080A2">
                    <a:alpha val="32001"/>
                  </a:srgbClr>
                </a:gs>
                <a:gs pos="100000">
                  <a:srgbClr val="003B4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37" name="Oval 61"/>
            <p:cNvSpPr>
              <a:spLocks noChangeAspect="1" noChangeArrowheads="1"/>
            </p:cNvSpPr>
            <p:nvPr/>
          </p:nvSpPr>
          <p:spPr bwMode="gray">
            <a:xfrm>
              <a:off x="3636963" y="1431028"/>
              <a:ext cx="1725613" cy="960649"/>
            </a:xfrm>
            <a:prstGeom prst="ellipse">
              <a:avLst/>
            </a:prstGeom>
            <a:gradFill rotWithShape="1">
              <a:gsLst>
                <a:gs pos="0">
                  <a:srgbClr val="004558"/>
                </a:gs>
                <a:gs pos="50000">
                  <a:srgbClr val="0080A2"/>
                </a:gs>
                <a:gs pos="100000">
                  <a:srgbClr val="004558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38" name="Oval 62"/>
            <p:cNvSpPr>
              <a:spLocks noChangeAspect="1" noChangeArrowheads="1"/>
            </p:cNvSpPr>
            <p:nvPr/>
          </p:nvSpPr>
          <p:spPr bwMode="gray">
            <a:xfrm>
              <a:off x="3638550" y="1434202"/>
              <a:ext cx="1725613" cy="960649"/>
            </a:xfrm>
            <a:prstGeom prst="ellipse">
              <a:avLst/>
            </a:prstGeom>
            <a:gradFill rotWithShape="1">
              <a:gsLst>
                <a:gs pos="0">
                  <a:srgbClr val="005167"/>
                </a:gs>
                <a:gs pos="100000">
                  <a:srgbClr val="0080A2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39" name="Oval 63"/>
            <p:cNvSpPr>
              <a:spLocks noChangeAspect="1" noChangeArrowheads="1"/>
            </p:cNvSpPr>
            <p:nvPr/>
          </p:nvSpPr>
          <p:spPr bwMode="gray">
            <a:xfrm>
              <a:off x="3722688" y="1430234"/>
              <a:ext cx="1554162" cy="96064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" name="Group 64"/>
            <p:cNvGrpSpPr>
              <a:grpSpLocks noChangeAspect="1"/>
            </p:cNvGrpSpPr>
            <p:nvPr/>
          </p:nvGrpSpPr>
          <p:grpSpPr bwMode="auto">
            <a:xfrm>
              <a:off x="3748088" y="1147763"/>
              <a:ext cx="1503362" cy="1511300"/>
              <a:chOff x="4166" y="1706"/>
              <a:chExt cx="1252" cy="1252"/>
            </a:xfrm>
          </p:grpSpPr>
          <p:sp>
            <p:nvSpPr>
              <p:cNvPr id="33854" name="Oval 6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855" name="Oval 6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856" name="Oval 6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9761" name="Oval 68"/>
              <p:cNvSpPr>
                <a:spLocks noChangeArrowheads="1"/>
              </p:cNvSpPr>
              <p:nvPr/>
            </p:nvSpPr>
            <p:spPr bwMode="gray">
              <a:xfrm>
                <a:off x="4262" y="1757"/>
                <a:ext cx="1034" cy="92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" name="Group 69"/>
            <p:cNvGrpSpPr>
              <a:grpSpLocks noChangeAspect="1"/>
            </p:cNvGrpSpPr>
            <p:nvPr/>
          </p:nvGrpSpPr>
          <p:grpSpPr bwMode="auto">
            <a:xfrm>
              <a:off x="6257925" y="1160463"/>
              <a:ext cx="1504950" cy="1511300"/>
              <a:chOff x="4166" y="1706"/>
              <a:chExt cx="1252" cy="1252"/>
            </a:xfrm>
          </p:grpSpPr>
          <p:sp>
            <p:nvSpPr>
              <p:cNvPr id="33850" name="Oval 7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851" name="Oval 7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solidFill>
                <a:srgbClr val="CCFF99">
                  <a:alpha val="1294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852" name="Oval 7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BBCAAC"/>
                  </a:gs>
                  <a:gs pos="100000">
                    <a:srgbClr val="ECFFD9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853" name="Oval 7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9746" name="Text Box 77"/>
            <p:cNvSpPr txBox="1">
              <a:spLocks noChangeAspect="1" noChangeArrowheads="1"/>
            </p:cNvSpPr>
            <p:nvPr/>
          </p:nvSpPr>
          <p:spPr bwMode="gray">
            <a:xfrm>
              <a:off x="1256970" y="1441404"/>
              <a:ext cx="1458999" cy="7400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22" tIns="45711" rIns="91422" bIns="45711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sz="2000">
                  <a:solidFill>
                    <a:srgbClr val="000000"/>
                  </a:solidFill>
                  <a:latin typeface="+mn-ea"/>
                  <a:ea typeface="+mn-ea"/>
                </a:rPr>
                <a:t>第一阶段</a:t>
              </a:r>
              <a:endParaRPr lang="en-US" altLang="zh-CN" sz="200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33843" name="Text Box 78"/>
            <p:cNvSpPr txBox="1">
              <a:spLocks noChangeAspect="1" noChangeArrowheads="1"/>
            </p:cNvSpPr>
            <p:nvPr/>
          </p:nvSpPr>
          <p:spPr bwMode="gray">
            <a:xfrm>
              <a:off x="3841617" y="1513922"/>
              <a:ext cx="1335351" cy="68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2" tIns="45711" rIns="91422" bIns="45711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sz="1800">
                  <a:solidFill>
                    <a:srgbClr val="000000"/>
                  </a:solidFill>
                </a:rPr>
                <a:t>第二阶段</a:t>
              </a:r>
              <a:endParaRPr lang="en-US" altLang="zh-CN" sz="1800">
                <a:solidFill>
                  <a:srgbClr val="000000"/>
                </a:solidFill>
              </a:endParaRPr>
            </a:p>
          </p:txBody>
        </p:sp>
        <p:grpSp>
          <p:nvGrpSpPr>
            <p:cNvPr id="6" name="Group 121"/>
            <p:cNvGrpSpPr>
              <a:grpSpLocks noChangeAspect="1"/>
            </p:cNvGrpSpPr>
            <p:nvPr/>
          </p:nvGrpSpPr>
          <p:grpSpPr bwMode="auto">
            <a:xfrm>
              <a:off x="3074988" y="1700213"/>
              <a:ext cx="344487" cy="431800"/>
              <a:chOff x="1930" y="1616"/>
              <a:chExt cx="270" cy="335"/>
            </a:xfrm>
          </p:grpSpPr>
          <p:sp>
            <p:nvSpPr>
              <p:cNvPr id="33848" name="AutoShape 42"/>
              <p:cNvSpPr>
                <a:spLocks noChangeArrowheads="1"/>
              </p:cNvSpPr>
              <p:nvPr/>
            </p:nvSpPr>
            <p:spPr bwMode="gray">
              <a:xfrm>
                <a:off x="2018" y="1616"/>
                <a:ext cx="182" cy="335"/>
              </a:xfrm>
              <a:prstGeom prst="chevron">
                <a:avLst>
                  <a:gd name="adj" fmla="val 74403"/>
                </a:avLst>
              </a:prstGeom>
              <a:solidFill>
                <a:srgbClr val="0080A2">
                  <a:alpha val="6196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49" name="AutoShape 120"/>
              <p:cNvSpPr>
                <a:spLocks noChangeArrowheads="1"/>
              </p:cNvSpPr>
              <p:nvPr/>
            </p:nvSpPr>
            <p:spPr bwMode="gray">
              <a:xfrm>
                <a:off x="1930" y="1616"/>
                <a:ext cx="182" cy="335"/>
              </a:xfrm>
              <a:prstGeom prst="chevron">
                <a:avLst>
                  <a:gd name="adj" fmla="val 74403"/>
                </a:avLst>
              </a:prstGeom>
              <a:solidFill>
                <a:srgbClr val="0080A2">
                  <a:alpha val="6196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122"/>
            <p:cNvGrpSpPr>
              <a:grpSpLocks noChangeAspect="1"/>
            </p:cNvGrpSpPr>
            <p:nvPr/>
          </p:nvGrpSpPr>
          <p:grpSpPr bwMode="auto">
            <a:xfrm>
              <a:off x="5595938" y="1700213"/>
              <a:ext cx="344487" cy="431800"/>
              <a:chOff x="1930" y="1616"/>
              <a:chExt cx="270" cy="335"/>
            </a:xfrm>
          </p:grpSpPr>
          <p:sp>
            <p:nvSpPr>
              <p:cNvPr id="33846" name="AutoShape 123"/>
              <p:cNvSpPr>
                <a:spLocks noChangeArrowheads="1"/>
              </p:cNvSpPr>
              <p:nvPr/>
            </p:nvSpPr>
            <p:spPr bwMode="gray">
              <a:xfrm>
                <a:off x="2018" y="1616"/>
                <a:ext cx="182" cy="335"/>
              </a:xfrm>
              <a:prstGeom prst="chevron">
                <a:avLst>
                  <a:gd name="adj" fmla="val 74403"/>
                </a:avLst>
              </a:prstGeom>
              <a:solidFill>
                <a:srgbClr val="93C052">
                  <a:alpha val="6196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47" name="AutoShape 124"/>
              <p:cNvSpPr>
                <a:spLocks noChangeArrowheads="1"/>
              </p:cNvSpPr>
              <p:nvPr/>
            </p:nvSpPr>
            <p:spPr bwMode="gray">
              <a:xfrm>
                <a:off x="1930" y="1616"/>
                <a:ext cx="182" cy="335"/>
              </a:xfrm>
              <a:prstGeom prst="chevron">
                <a:avLst>
                  <a:gd name="adj" fmla="val 74403"/>
                </a:avLst>
              </a:prstGeom>
              <a:solidFill>
                <a:srgbClr val="93C052">
                  <a:alpha val="6196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3017" name="Text Box 104"/>
          <p:cNvSpPr txBox="1">
            <a:spLocks noChangeArrowheads="1"/>
          </p:cNvSpPr>
          <p:nvPr/>
        </p:nvSpPr>
        <p:spPr bwMode="white">
          <a:xfrm>
            <a:off x="1974315" y="1773238"/>
            <a:ext cx="226558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新建</a:t>
            </a:r>
            <a:r>
              <a:rPr lang="en-US" altLang="zh-CN" sz="1100" dirty="0" err="1">
                <a:latin typeface="+mn-ea"/>
                <a:ea typeface="+mn-ea"/>
              </a:rPr>
              <a:t>eNB</a:t>
            </a:r>
            <a:endParaRPr lang="en-US" altLang="zh-CN" sz="1100" dirty="0">
              <a:latin typeface="+mn-ea"/>
              <a:ea typeface="+mn-ea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局部升级</a:t>
            </a:r>
            <a:r>
              <a:rPr lang="en-US" altLang="zh-CN" sz="1100" dirty="0">
                <a:latin typeface="+mn-ea"/>
                <a:ea typeface="+mn-ea"/>
              </a:rPr>
              <a:t>AN</a:t>
            </a:r>
            <a:r>
              <a:rPr lang="zh-CN" altLang="en-US" sz="1100" dirty="0">
                <a:latin typeface="+mn-ea"/>
                <a:ea typeface="+mn-ea"/>
              </a:rPr>
              <a:t>为</a:t>
            </a:r>
            <a:r>
              <a:rPr lang="en-US" altLang="zh-CN" sz="1100" dirty="0" err="1">
                <a:latin typeface="+mn-ea"/>
                <a:ea typeface="+mn-ea"/>
              </a:rPr>
              <a:t>eAN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29703" name="Text Box 78"/>
          <p:cNvSpPr txBox="1">
            <a:spLocks noChangeAspect="1" noChangeArrowheads="1"/>
          </p:cNvSpPr>
          <p:nvPr/>
        </p:nvSpPr>
        <p:spPr bwMode="gray">
          <a:xfrm>
            <a:off x="6854574" y="1139825"/>
            <a:ext cx="1107960" cy="3693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2" tIns="45711" rIns="91422" bIns="45711">
            <a:spAutoFit/>
          </a:bodyPr>
          <a:lstStyle/>
          <a:p>
            <a:pPr algn="ctr" eaLnBrk="0" hangingPunct="0">
              <a:defRPr/>
            </a:pPr>
            <a:r>
              <a:rPr lang="zh-CN" altLang="en-US" sz="1800">
                <a:solidFill>
                  <a:srgbClr val="000000"/>
                </a:solidFill>
                <a:latin typeface="+mn-ea"/>
                <a:ea typeface="+mn-ea"/>
              </a:rPr>
              <a:t>第三阶段</a:t>
            </a:r>
            <a:endParaRPr lang="en-US" altLang="zh-CN" sz="18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2" name="AutoShape 74"/>
          <p:cNvSpPr>
            <a:spLocks noChangeArrowheads="1"/>
          </p:cNvSpPr>
          <p:nvPr/>
        </p:nvSpPr>
        <p:spPr bwMode="gray">
          <a:xfrm>
            <a:off x="467986" y="2492377"/>
            <a:ext cx="1440518" cy="504825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PS</a:t>
            </a:r>
            <a:r>
              <a:rPr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核心网</a:t>
            </a:r>
            <a:endParaRPr lang="en-US" altLang="zh-CN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3" name="AutoShape 74"/>
          <p:cNvSpPr>
            <a:spLocks noChangeArrowheads="1"/>
          </p:cNvSpPr>
          <p:nvPr/>
        </p:nvSpPr>
        <p:spPr bwMode="gray">
          <a:xfrm>
            <a:off x="467986" y="3284539"/>
            <a:ext cx="1440518" cy="504825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zh-CN" alt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用户</a:t>
            </a:r>
            <a:r>
              <a:rPr lang="zh-CN" alt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数据</a:t>
            </a:r>
            <a:endParaRPr lang="en-US" altLang="zh-CN" sz="1400" dirty="0" smtClean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ea typeface="+mn-ea"/>
            </a:endParaRPr>
          </a:p>
          <a:p>
            <a:pPr algn="ctr" eaLnBrk="0" hangingPunct="0">
              <a:defRPr/>
            </a:pPr>
            <a:r>
              <a:rPr lang="zh-CN" alt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存储</a:t>
            </a:r>
            <a:r>
              <a:rPr lang="zh-CN" alt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和鉴权</a:t>
            </a:r>
            <a:endParaRPr lang="en-US" altLang="zh-CN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AutoShape 74"/>
          <p:cNvSpPr>
            <a:spLocks noChangeArrowheads="1"/>
          </p:cNvSpPr>
          <p:nvPr/>
        </p:nvSpPr>
        <p:spPr bwMode="gray">
          <a:xfrm>
            <a:off x="426550" y="5372102"/>
            <a:ext cx="1440518" cy="504825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PCC</a:t>
            </a:r>
            <a:r>
              <a:rPr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架构</a:t>
            </a:r>
            <a:endParaRPr lang="en-US" altLang="zh-CN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33803" name="直接连接符 56"/>
          <p:cNvCxnSpPr>
            <a:cxnSpLocks noChangeShapeType="1"/>
          </p:cNvCxnSpPr>
          <p:nvPr/>
        </p:nvCxnSpPr>
        <p:spPr bwMode="auto">
          <a:xfrm>
            <a:off x="611794" y="2349500"/>
            <a:ext cx="777660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804" name="直接连接符 60"/>
          <p:cNvCxnSpPr>
            <a:cxnSpLocks noChangeShapeType="1"/>
          </p:cNvCxnSpPr>
          <p:nvPr/>
        </p:nvCxnSpPr>
        <p:spPr bwMode="auto">
          <a:xfrm>
            <a:off x="611794" y="3141663"/>
            <a:ext cx="777660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805" name="直接连接符 61"/>
          <p:cNvCxnSpPr>
            <a:cxnSpLocks noChangeShapeType="1"/>
          </p:cNvCxnSpPr>
          <p:nvPr/>
        </p:nvCxnSpPr>
        <p:spPr bwMode="auto">
          <a:xfrm>
            <a:off x="683698" y="3933825"/>
            <a:ext cx="777660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806" name="直接连接符 62"/>
          <p:cNvCxnSpPr>
            <a:cxnSpLocks noChangeShapeType="1"/>
          </p:cNvCxnSpPr>
          <p:nvPr/>
        </p:nvCxnSpPr>
        <p:spPr bwMode="auto">
          <a:xfrm>
            <a:off x="683698" y="5157788"/>
            <a:ext cx="777660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807" name="直接连接符 63"/>
          <p:cNvCxnSpPr>
            <a:cxnSpLocks noChangeShapeType="1"/>
          </p:cNvCxnSpPr>
          <p:nvPr/>
        </p:nvCxnSpPr>
        <p:spPr bwMode="auto">
          <a:xfrm>
            <a:off x="827506" y="6092825"/>
            <a:ext cx="777660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808" name="直接连接符 65"/>
          <p:cNvCxnSpPr>
            <a:cxnSpLocks noChangeShapeType="1"/>
          </p:cNvCxnSpPr>
          <p:nvPr/>
        </p:nvCxnSpPr>
        <p:spPr bwMode="auto">
          <a:xfrm flipH="1">
            <a:off x="4287431" y="1700213"/>
            <a:ext cx="8532" cy="446405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809" name="直接连接符 66"/>
          <p:cNvCxnSpPr>
            <a:cxnSpLocks noChangeShapeType="1"/>
          </p:cNvCxnSpPr>
          <p:nvPr/>
        </p:nvCxnSpPr>
        <p:spPr bwMode="auto">
          <a:xfrm>
            <a:off x="6442114" y="1700213"/>
            <a:ext cx="9750" cy="4392612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030" name="Text Box 104"/>
          <p:cNvSpPr txBox="1">
            <a:spLocks noChangeArrowheads="1"/>
          </p:cNvSpPr>
          <p:nvPr/>
        </p:nvSpPr>
        <p:spPr bwMode="white">
          <a:xfrm>
            <a:off x="6506707" y="1773238"/>
            <a:ext cx="187925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继续扩容</a:t>
            </a:r>
            <a:r>
              <a:rPr lang="en-US" altLang="zh-CN" sz="1100" dirty="0" err="1">
                <a:latin typeface="+mn-ea"/>
                <a:ea typeface="+mn-ea"/>
              </a:rPr>
              <a:t>eNB</a:t>
            </a:r>
            <a:endParaRPr lang="en-US" altLang="zh-CN" sz="1100" dirty="0">
              <a:latin typeface="+mn-ea"/>
              <a:ea typeface="+mn-ea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en-US" altLang="zh-CN" sz="1100" dirty="0" err="1">
                <a:latin typeface="+mn-ea"/>
                <a:ea typeface="+mn-ea"/>
              </a:rPr>
              <a:t>eAN</a:t>
            </a:r>
            <a:r>
              <a:rPr lang="zh-CN" altLang="en-US" sz="1100" dirty="0">
                <a:latin typeface="+mn-ea"/>
                <a:ea typeface="+mn-ea"/>
              </a:rPr>
              <a:t>开始逐步退网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43034" name="Text Box 104"/>
          <p:cNvSpPr txBox="1">
            <a:spLocks noChangeArrowheads="1"/>
          </p:cNvSpPr>
          <p:nvPr/>
        </p:nvSpPr>
        <p:spPr bwMode="white">
          <a:xfrm>
            <a:off x="1974315" y="3213102"/>
            <a:ext cx="2265587" cy="85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新建</a:t>
            </a:r>
            <a:r>
              <a:rPr lang="en-US" altLang="zh-CN" sz="1100" dirty="0">
                <a:latin typeface="+mn-ea"/>
                <a:ea typeface="+mn-ea"/>
              </a:rPr>
              <a:t>HSS</a:t>
            </a:r>
            <a:r>
              <a:rPr lang="zh-CN" altLang="en-US" sz="1100" dirty="0">
                <a:latin typeface="+mn-ea"/>
                <a:ea typeface="+mn-ea"/>
              </a:rPr>
              <a:t>和</a:t>
            </a:r>
            <a:r>
              <a:rPr lang="en-US" altLang="zh-CN" sz="1100" dirty="0">
                <a:latin typeface="+mn-ea"/>
                <a:ea typeface="+mn-ea"/>
              </a:rPr>
              <a:t>3GPP AAA</a:t>
            </a:r>
            <a:r>
              <a:rPr lang="zh-CN" altLang="en-US" sz="1100" dirty="0">
                <a:latin typeface="+mn-ea"/>
                <a:ea typeface="+mn-ea"/>
              </a:rPr>
              <a:t>，为</a:t>
            </a:r>
            <a:r>
              <a:rPr lang="en-US" altLang="zh-CN" sz="1100" dirty="0">
                <a:latin typeface="+mn-ea"/>
                <a:ea typeface="+mn-ea"/>
              </a:rPr>
              <a:t>LTE</a:t>
            </a:r>
            <a:r>
              <a:rPr lang="zh-CN" altLang="en-US" sz="1100" dirty="0">
                <a:latin typeface="+mn-ea"/>
                <a:ea typeface="+mn-ea"/>
              </a:rPr>
              <a:t>和</a:t>
            </a:r>
            <a:r>
              <a:rPr lang="en-US" altLang="zh-CN" sz="1100" dirty="0" err="1">
                <a:latin typeface="+mn-ea"/>
                <a:ea typeface="+mn-ea"/>
              </a:rPr>
              <a:t>eHRPD</a:t>
            </a:r>
            <a:r>
              <a:rPr lang="zh-CN" altLang="en-US" sz="1100" dirty="0">
                <a:latin typeface="+mn-ea"/>
                <a:ea typeface="+mn-ea"/>
              </a:rPr>
              <a:t>用户提供鉴权</a:t>
            </a:r>
            <a:endParaRPr lang="en-US" altLang="zh-CN" sz="1100" dirty="0">
              <a:latin typeface="+mn-ea"/>
              <a:ea typeface="+mn-ea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en-US" altLang="zh-CN" sz="1100" dirty="0">
                <a:latin typeface="+mn-ea"/>
                <a:ea typeface="+mn-ea"/>
              </a:rPr>
              <a:t>3G</a:t>
            </a:r>
            <a:r>
              <a:rPr lang="zh-CN" altLang="en-US" sz="1100" dirty="0">
                <a:latin typeface="+mn-ea"/>
                <a:ea typeface="+mn-ea"/>
              </a:rPr>
              <a:t>用户由</a:t>
            </a:r>
            <a:r>
              <a:rPr lang="en-US" altLang="zh-CN" sz="1100" dirty="0">
                <a:latin typeface="+mn-ea"/>
                <a:ea typeface="+mn-ea"/>
              </a:rPr>
              <a:t>AN-AAA</a:t>
            </a:r>
            <a:r>
              <a:rPr lang="zh-CN" altLang="en-US" sz="1100" dirty="0">
                <a:latin typeface="+mn-ea"/>
                <a:ea typeface="+mn-ea"/>
              </a:rPr>
              <a:t>和</a:t>
            </a:r>
            <a:r>
              <a:rPr lang="en-US" altLang="zh-CN" sz="1100" dirty="0">
                <a:latin typeface="+mn-ea"/>
                <a:ea typeface="+mn-ea"/>
              </a:rPr>
              <a:t>3GPP2 AAA</a:t>
            </a:r>
            <a:r>
              <a:rPr lang="zh-CN" altLang="en-US" sz="1100" dirty="0">
                <a:latin typeface="+mn-ea"/>
                <a:ea typeface="+mn-ea"/>
              </a:rPr>
              <a:t>鉴权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43035" name="Text Box 104"/>
          <p:cNvSpPr txBox="1">
            <a:spLocks noChangeArrowheads="1"/>
          </p:cNvSpPr>
          <p:nvPr/>
        </p:nvSpPr>
        <p:spPr bwMode="white">
          <a:xfrm>
            <a:off x="4350804" y="3213101"/>
            <a:ext cx="1935316" cy="85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用户逐渐向</a:t>
            </a:r>
            <a:r>
              <a:rPr lang="en-US" altLang="zh-CN" sz="1100" dirty="0">
                <a:latin typeface="+mn-ea"/>
                <a:ea typeface="+mn-ea"/>
              </a:rPr>
              <a:t>HSS</a:t>
            </a:r>
            <a:r>
              <a:rPr lang="zh-CN" altLang="en-US" sz="1100" dirty="0">
                <a:latin typeface="+mn-ea"/>
                <a:ea typeface="+mn-ea"/>
              </a:rPr>
              <a:t>和</a:t>
            </a:r>
            <a:r>
              <a:rPr lang="en-US" altLang="zh-CN" sz="1100" dirty="0">
                <a:latin typeface="+mn-ea"/>
                <a:ea typeface="+mn-ea"/>
              </a:rPr>
              <a:t>3GPP AAA</a:t>
            </a:r>
            <a:r>
              <a:rPr lang="zh-CN" altLang="en-US" sz="1100" dirty="0">
                <a:latin typeface="+mn-ea"/>
                <a:ea typeface="+mn-ea"/>
              </a:rPr>
              <a:t>迁移</a:t>
            </a:r>
            <a:endParaRPr lang="en-US" altLang="zh-CN" sz="1100" dirty="0">
              <a:latin typeface="+mn-ea"/>
              <a:ea typeface="+mn-ea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en-US" altLang="zh-CN" sz="1100" dirty="0">
                <a:latin typeface="+mn-ea"/>
                <a:ea typeface="+mn-ea"/>
              </a:rPr>
              <a:t>AN-AAA</a:t>
            </a:r>
            <a:r>
              <a:rPr lang="zh-CN" altLang="en-US" sz="1100" dirty="0">
                <a:latin typeface="+mn-ea"/>
                <a:ea typeface="+mn-ea"/>
              </a:rPr>
              <a:t>和</a:t>
            </a:r>
            <a:r>
              <a:rPr lang="en-US" altLang="zh-CN" sz="1100" dirty="0">
                <a:latin typeface="+mn-ea"/>
                <a:ea typeface="+mn-ea"/>
              </a:rPr>
              <a:t>3GPP2 AAA</a:t>
            </a:r>
            <a:r>
              <a:rPr lang="zh-CN" altLang="en-US" sz="1100" dirty="0">
                <a:latin typeface="+mn-ea"/>
                <a:ea typeface="+mn-ea"/>
              </a:rPr>
              <a:t>仍保留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69" name="AutoShape 74"/>
          <p:cNvSpPr>
            <a:spLocks noChangeArrowheads="1"/>
          </p:cNvSpPr>
          <p:nvPr/>
        </p:nvSpPr>
        <p:spPr bwMode="gray">
          <a:xfrm>
            <a:off x="481392" y="4292602"/>
            <a:ext cx="1440518" cy="504825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计费</a:t>
            </a:r>
            <a:endParaRPr lang="en-US" altLang="zh-CN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0" name="Text Box 104"/>
          <p:cNvSpPr txBox="1">
            <a:spLocks noChangeArrowheads="1"/>
          </p:cNvSpPr>
          <p:nvPr/>
        </p:nvSpPr>
        <p:spPr bwMode="white">
          <a:xfrm>
            <a:off x="1974315" y="2420938"/>
            <a:ext cx="2265587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新建</a:t>
            </a:r>
            <a:r>
              <a:rPr lang="en-US" altLang="zh-CN" sz="1100" dirty="0">
                <a:latin typeface="+mn-ea"/>
                <a:ea typeface="+mn-ea"/>
              </a:rPr>
              <a:t>MME</a:t>
            </a:r>
            <a:r>
              <a:rPr lang="zh-CN" altLang="en-US" sz="1100" dirty="0">
                <a:latin typeface="+mn-ea"/>
                <a:ea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</a:rPr>
              <a:t>S-GW/P-GW</a:t>
            </a:r>
            <a:r>
              <a:rPr lang="zh-CN" altLang="en-US" sz="1100" dirty="0">
                <a:latin typeface="+mn-ea"/>
                <a:ea typeface="+mn-ea"/>
              </a:rPr>
              <a:t>（融合）和</a:t>
            </a:r>
            <a:r>
              <a:rPr lang="en-US" altLang="zh-CN" sz="1100" dirty="0">
                <a:latin typeface="+mn-ea"/>
                <a:ea typeface="+mn-ea"/>
              </a:rPr>
              <a:t>HSGW</a:t>
            </a:r>
          </a:p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现网</a:t>
            </a:r>
            <a:r>
              <a:rPr lang="en-US" altLang="zh-CN" sz="1100" dirty="0">
                <a:latin typeface="+mn-ea"/>
                <a:ea typeface="+mn-ea"/>
              </a:rPr>
              <a:t>PDSN</a:t>
            </a:r>
            <a:r>
              <a:rPr lang="zh-CN" altLang="en-US" sz="1100" dirty="0">
                <a:latin typeface="+mn-ea"/>
                <a:ea typeface="+mn-ea"/>
              </a:rPr>
              <a:t>保持不变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71" name="Text Box 104"/>
          <p:cNvSpPr txBox="1">
            <a:spLocks noChangeArrowheads="1"/>
          </p:cNvSpPr>
          <p:nvPr/>
        </p:nvSpPr>
        <p:spPr bwMode="white">
          <a:xfrm>
            <a:off x="4358116" y="2420938"/>
            <a:ext cx="1871943" cy="60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zh-CN" sz="1100" dirty="0">
                <a:latin typeface="+mn-ea"/>
                <a:ea typeface="+mn-ea"/>
              </a:rPr>
              <a:t>PDSN</a:t>
            </a:r>
            <a:r>
              <a:rPr lang="zh-CN" altLang="en-US" sz="1100" dirty="0">
                <a:latin typeface="+mn-ea"/>
                <a:ea typeface="+mn-ea"/>
              </a:rPr>
              <a:t>和</a:t>
            </a:r>
            <a:r>
              <a:rPr lang="en-US" altLang="zh-CN" sz="1100" dirty="0">
                <a:latin typeface="+mn-ea"/>
                <a:ea typeface="+mn-ea"/>
              </a:rPr>
              <a:t>HSGW</a:t>
            </a:r>
            <a:r>
              <a:rPr lang="zh-CN" altLang="en-US" sz="1100" dirty="0">
                <a:latin typeface="+mn-ea"/>
                <a:ea typeface="+mn-ea"/>
              </a:rPr>
              <a:t>融合，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完成现网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PDSN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的升级和替换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72" name="Text Box 104"/>
          <p:cNvSpPr txBox="1">
            <a:spLocks noChangeArrowheads="1"/>
          </p:cNvSpPr>
          <p:nvPr/>
        </p:nvSpPr>
        <p:spPr bwMode="white">
          <a:xfrm>
            <a:off x="6506707" y="2420940"/>
            <a:ext cx="187194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zh-CN" altLang="en-US" sz="1100" dirty="0" smtClean="0">
                <a:latin typeface="+mn-ea"/>
                <a:ea typeface="+mn-ea"/>
              </a:rPr>
              <a:t>网关按需下沉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75" name="Text Box 104"/>
          <p:cNvSpPr txBox="1">
            <a:spLocks noChangeArrowheads="1"/>
          </p:cNvSpPr>
          <p:nvPr/>
        </p:nvSpPr>
        <p:spPr bwMode="white">
          <a:xfrm>
            <a:off x="1974315" y="4076701"/>
            <a:ext cx="2265587" cy="1107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新建</a:t>
            </a:r>
            <a:r>
              <a:rPr lang="en-US" altLang="zh-CN" sz="1100" dirty="0">
                <a:latin typeface="+mn-ea"/>
                <a:ea typeface="+mn-ea"/>
              </a:rPr>
              <a:t>CG </a:t>
            </a:r>
            <a:r>
              <a:rPr lang="zh-CN" altLang="en-US" sz="1100" dirty="0">
                <a:latin typeface="+mn-ea"/>
                <a:ea typeface="+mn-ea"/>
              </a:rPr>
              <a:t>，为</a:t>
            </a:r>
            <a:r>
              <a:rPr lang="en-US" altLang="zh-CN" sz="1100" dirty="0">
                <a:latin typeface="+mn-ea"/>
                <a:ea typeface="+mn-ea"/>
              </a:rPr>
              <a:t>LTE</a:t>
            </a:r>
            <a:r>
              <a:rPr lang="zh-CN" altLang="en-US" sz="1100" dirty="0">
                <a:latin typeface="+mn-ea"/>
                <a:ea typeface="+mn-ea"/>
              </a:rPr>
              <a:t>和</a:t>
            </a:r>
            <a:r>
              <a:rPr lang="en-US" altLang="zh-CN" sz="1100" dirty="0" err="1">
                <a:latin typeface="+mn-ea"/>
                <a:ea typeface="+mn-ea"/>
              </a:rPr>
              <a:t>eHRPD</a:t>
            </a:r>
            <a:r>
              <a:rPr lang="zh-CN" altLang="en-US" sz="1100" dirty="0">
                <a:latin typeface="+mn-ea"/>
                <a:ea typeface="+mn-ea"/>
              </a:rPr>
              <a:t>用户提供计费</a:t>
            </a:r>
            <a:endParaRPr lang="en-US" altLang="zh-CN" sz="1100" dirty="0">
              <a:latin typeface="+mn-ea"/>
              <a:ea typeface="+mn-ea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en-US" altLang="zh-CN" sz="1100" dirty="0">
                <a:latin typeface="+mn-ea"/>
                <a:ea typeface="+mn-ea"/>
              </a:rPr>
              <a:t>3G</a:t>
            </a:r>
            <a:r>
              <a:rPr lang="zh-CN" altLang="en-US" sz="1100" dirty="0">
                <a:latin typeface="+mn-ea"/>
                <a:ea typeface="+mn-ea"/>
              </a:rPr>
              <a:t>用户由</a:t>
            </a:r>
            <a:r>
              <a:rPr lang="en-US" altLang="zh-CN" sz="1100" dirty="0">
                <a:latin typeface="+mn-ea"/>
                <a:ea typeface="+mn-ea"/>
              </a:rPr>
              <a:t>3GPP2 AAA</a:t>
            </a:r>
            <a:r>
              <a:rPr lang="zh-CN" altLang="en-US" sz="1100" dirty="0">
                <a:latin typeface="+mn-ea"/>
                <a:ea typeface="+mn-ea"/>
              </a:rPr>
              <a:t>计费</a:t>
            </a:r>
            <a:endParaRPr lang="en-US" altLang="zh-CN" sz="1100" dirty="0">
              <a:latin typeface="+mn-ea"/>
              <a:ea typeface="+mn-ea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改造计费中心同时支持</a:t>
            </a:r>
            <a:r>
              <a:rPr lang="en-US" altLang="zh-CN" sz="1100" dirty="0">
                <a:latin typeface="+mn-ea"/>
                <a:ea typeface="+mn-ea"/>
              </a:rPr>
              <a:t>3GPP2</a:t>
            </a:r>
            <a:r>
              <a:rPr lang="zh-CN" altLang="en-US" sz="1100" dirty="0">
                <a:latin typeface="+mn-ea"/>
                <a:ea typeface="+mn-ea"/>
              </a:rPr>
              <a:t>话单和</a:t>
            </a:r>
            <a:r>
              <a:rPr lang="en-US" altLang="zh-CN" sz="1100" dirty="0">
                <a:latin typeface="+mn-ea"/>
                <a:ea typeface="+mn-ea"/>
              </a:rPr>
              <a:t>3GPP</a:t>
            </a:r>
            <a:r>
              <a:rPr lang="zh-CN" altLang="en-US" sz="1100" dirty="0">
                <a:latin typeface="+mn-ea"/>
                <a:ea typeface="+mn-ea"/>
              </a:rPr>
              <a:t>话单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76" name="Text Box 104"/>
          <p:cNvSpPr txBox="1">
            <a:spLocks noChangeArrowheads="1"/>
          </p:cNvSpPr>
          <p:nvPr/>
        </p:nvSpPr>
        <p:spPr bwMode="white">
          <a:xfrm>
            <a:off x="4405647" y="4005265"/>
            <a:ext cx="1824412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计费逐渐向</a:t>
            </a:r>
            <a:r>
              <a:rPr lang="en-US" altLang="zh-CN" sz="1100" dirty="0">
                <a:latin typeface="+mn-ea"/>
                <a:ea typeface="+mn-ea"/>
              </a:rPr>
              <a:t>CG</a:t>
            </a:r>
            <a:r>
              <a:rPr lang="zh-CN" altLang="en-US" sz="1100" dirty="0">
                <a:latin typeface="+mn-ea"/>
                <a:ea typeface="+mn-ea"/>
              </a:rPr>
              <a:t>迁移</a:t>
            </a:r>
            <a:endParaRPr lang="en-US" altLang="zh-CN" sz="1100" dirty="0">
              <a:latin typeface="+mn-ea"/>
              <a:ea typeface="+mn-ea"/>
            </a:endParaRPr>
          </a:p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en-US" altLang="zh-CN" sz="1100" dirty="0">
                <a:latin typeface="+mn-ea"/>
                <a:ea typeface="+mn-ea"/>
              </a:rPr>
              <a:t>3GPP2 AAA</a:t>
            </a:r>
            <a:r>
              <a:rPr lang="zh-CN" altLang="en-US" sz="1100" dirty="0">
                <a:latin typeface="+mn-ea"/>
                <a:ea typeface="+mn-ea"/>
              </a:rPr>
              <a:t>仍</a:t>
            </a:r>
            <a:r>
              <a:rPr lang="zh-CN" altLang="en-US" sz="1100">
                <a:latin typeface="+mn-ea"/>
                <a:ea typeface="+mn-ea"/>
              </a:rPr>
              <a:t>保留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77" name="Text Box 106"/>
          <p:cNvSpPr txBox="1">
            <a:spLocks noChangeArrowheads="1"/>
          </p:cNvSpPr>
          <p:nvPr/>
        </p:nvSpPr>
        <p:spPr bwMode="white">
          <a:xfrm>
            <a:off x="6506706" y="4076700"/>
            <a:ext cx="1990157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统一</a:t>
            </a:r>
            <a:r>
              <a:rPr lang="zh-CN" altLang="en-US" sz="1100" dirty="0">
                <a:latin typeface="+mn-ea"/>
              </a:rPr>
              <a:t>计费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78" name="Text Box 104"/>
          <p:cNvSpPr txBox="1">
            <a:spLocks noChangeArrowheads="1"/>
          </p:cNvSpPr>
          <p:nvPr/>
        </p:nvSpPr>
        <p:spPr bwMode="white">
          <a:xfrm>
            <a:off x="1974315" y="5157193"/>
            <a:ext cx="2265587" cy="1023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同时存在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R7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R8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版本的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PCC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架构，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3G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PCEF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实体为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PDSN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4G PCEF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实体为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P-GW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PCRF 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同时兼容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PDSN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en-US" altLang="zh-CN" sz="1100" kern="0" dirty="0">
                <a:solidFill>
                  <a:srgbClr val="000000"/>
                </a:solidFill>
                <a:latin typeface="+mn-ea"/>
                <a:ea typeface="+mn-ea"/>
              </a:rPr>
              <a:t>P-GW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en-US" altLang="zh-CN" sz="1100" kern="0" dirty="0" err="1">
                <a:solidFill>
                  <a:srgbClr val="000000"/>
                </a:solidFill>
                <a:latin typeface="+mn-ea"/>
                <a:ea typeface="+mn-ea"/>
              </a:rPr>
              <a:t>Gx</a:t>
            </a:r>
            <a:r>
              <a:rPr lang="zh-CN" altLang="en-US" sz="1100" kern="0" dirty="0">
                <a:solidFill>
                  <a:srgbClr val="000000"/>
                </a:solidFill>
                <a:latin typeface="+mn-ea"/>
                <a:ea typeface="+mn-ea"/>
              </a:rPr>
              <a:t>接口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79" name="Text Box 104"/>
          <p:cNvSpPr txBox="1">
            <a:spLocks noChangeArrowheads="1"/>
          </p:cNvSpPr>
          <p:nvPr/>
        </p:nvSpPr>
        <p:spPr bwMode="white">
          <a:xfrm>
            <a:off x="4295963" y="5300663"/>
            <a:ext cx="2210744" cy="60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PCC</a:t>
            </a:r>
            <a:r>
              <a:rPr lang="zh-CN" altLang="en-US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演进为</a:t>
            </a:r>
            <a:r>
              <a:rPr lang="en-US" altLang="zh-CN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R8</a:t>
            </a:r>
            <a:r>
              <a:rPr lang="zh-CN" altLang="en-US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架构，有</a:t>
            </a:r>
            <a:r>
              <a:rPr lang="en-US" altLang="zh-CN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r>
              <a:rPr lang="zh-CN" altLang="en-US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个策略执行点：</a:t>
            </a:r>
            <a:r>
              <a:rPr lang="en-US" altLang="zh-CN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PCEF</a:t>
            </a:r>
            <a:r>
              <a:rPr lang="zh-CN" altLang="en-US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和</a:t>
            </a:r>
            <a:r>
              <a:rPr lang="en-US" altLang="zh-CN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BBERF</a:t>
            </a:r>
            <a:r>
              <a:rPr lang="zh-CN" altLang="en-US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，</a:t>
            </a:r>
            <a:r>
              <a:rPr lang="en-US" altLang="zh-CN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BBERF</a:t>
            </a:r>
            <a:r>
              <a:rPr lang="zh-CN" altLang="en-US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由</a:t>
            </a:r>
            <a:r>
              <a:rPr lang="en-US" altLang="zh-CN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HSGW</a:t>
            </a:r>
            <a:r>
              <a:rPr lang="zh-CN" altLang="en-US" sz="1100" kern="0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</a:rPr>
              <a:t>实现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80" name="Text Box 106"/>
          <p:cNvSpPr txBox="1">
            <a:spLocks noChangeArrowheads="1"/>
          </p:cNvSpPr>
          <p:nvPr/>
        </p:nvSpPr>
        <p:spPr bwMode="white">
          <a:xfrm>
            <a:off x="6561548" y="5373688"/>
            <a:ext cx="199015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100" dirty="0">
                <a:latin typeface="+mn-ea"/>
                <a:ea typeface="+mn-ea"/>
              </a:rPr>
              <a:t>统一策略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33823" name="Rectangle 3"/>
          <p:cNvSpPr txBox="1">
            <a:spLocks noChangeArrowheads="1"/>
          </p:cNvSpPr>
          <p:nvPr/>
        </p:nvSpPr>
        <p:spPr bwMode="auto">
          <a:xfrm>
            <a:off x="103592" y="386403"/>
            <a:ext cx="6827227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eaLnBrk="0" hangingPunct="0">
              <a:defRPr sz="28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2pPr>
            <a:lvl3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3pPr>
            <a:lvl4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4pPr>
            <a:lvl5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CDMA</a:t>
            </a:r>
            <a:r>
              <a:rPr lang="en-US" altLang="zh-CN" dirty="0"/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PS</a:t>
            </a:r>
            <a:r>
              <a:rPr lang="zh-CN" altLang="en-US" sz="2400" dirty="0">
                <a:solidFill>
                  <a:schemeClr val="bg1"/>
                </a:solidFill>
              </a:rPr>
              <a:t>核心网向</a:t>
            </a:r>
            <a:r>
              <a:rPr lang="en-US" altLang="zh-CN" sz="2400" dirty="0">
                <a:solidFill>
                  <a:schemeClr val="bg1"/>
                </a:solidFill>
              </a:rPr>
              <a:t>EPC</a:t>
            </a:r>
            <a:r>
              <a:rPr lang="zh-CN" altLang="en-US" sz="2400" dirty="0" smtClean="0">
                <a:solidFill>
                  <a:schemeClr val="bg1"/>
                </a:solidFill>
              </a:rPr>
              <a:t>演进（电信）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53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utoShape 74"/>
          <p:cNvSpPr>
            <a:spLocks noChangeArrowheads="1"/>
          </p:cNvSpPr>
          <p:nvPr/>
        </p:nvSpPr>
        <p:spPr bwMode="gray">
          <a:xfrm>
            <a:off x="467986" y="2205040"/>
            <a:ext cx="1440518" cy="503237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CDMA HLR</a:t>
            </a:r>
          </a:p>
        </p:txBody>
      </p:sp>
      <p:sp>
        <p:nvSpPr>
          <p:cNvPr id="34820" name="Text Box 104"/>
          <p:cNvSpPr txBox="1">
            <a:spLocks noChangeArrowheads="1"/>
          </p:cNvSpPr>
          <p:nvPr/>
        </p:nvSpPr>
        <p:spPr bwMode="white">
          <a:xfrm>
            <a:off x="4066844" y="2257426"/>
            <a:ext cx="2018188" cy="52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>
                <a:latin typeface="+mn-ea"/>
                <a:ea typeface="+mn-ea"/>
              </a:rPr>
              <a:t>为</a:t>
            </a:r>
            <a:r>
              <a:rPr lang="en-US" altLang="zh-CN" sz="1400">
                <a:latin typeface="+mn-ea"/>
                <a:ea typeface="+mn-ea"/>
              </a:rPr>
              <a:t>CS</a:t>
            </a:r>
            <a:r>
              <a:rPr lang="zh-CN" altLang="en-US" sz="1400">
                <a:latin typeface="+mn-ea"/>
                <a:ea typeface="+mn-ea"/>
              </a:rPr>
              <a:t>域系统鉴权及用户数据管理功能</a:t>
            </a:r>
            <a:endParaRPr lang="en-US" altLang="zh-CN" sz="1400">
              <a:latin typeface="+mn-ea"/>
              <a:ea typeface="+mn-ea"/>
            </a:endParaRPr>
          </a:p>
        </p:txBody>
      </p:sp>
      <p:sp>
        <p:nvSpPr>
          <p:cNvPr id="34821" name="Text Box 105"/>
          <p:cNvSpPr txBox="1">
            <a:spLocks noChangeArrowheads="1"/>
          </p:cNvSpPr>
          <p:nvPr/>
        </p:nvSpPr>
        <p:spPr bwMode="white">
          <a:xfrm>
            <a:off x="4139968" y="4491038"/>
            <a:ext cx="1752508" cy="73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提供</a:t>
            </a:r>
            <a:r>
              <a:rPr lang="en-US" altLang="zh-CN" sz="1400" dirty="0">
                <a:latin typeface="+mn-ea"/>
                <a:ea typeface="+mn-ea"/>
              </a:rPr>
              <a:t>EVDO</a:t>
            </a:r>
            <a:r>
              <a:rPr lang="zh-CN" altLang="en-US" sz="1400" dirty="0">
                <a:latin typeface="+mn-ea"/>
                <a:ea typeface="+mn-ea"/>
              </a:rPr>
              <a:t>接入</a:t>
            </a:r>
            <a:r>
              <a:rPr lang="en-US" altLang="zh-CN" sz="1400" dirty="0">
                <a:latin typeface="+mn-ea"/>
                <a:ea typeface="+mn-ea"/>
              </a:rPr>
              <a:t>EPC</a:t>
            </a:r>
            <a:r>
              <a:rPr lang="zh-CN" altLang="en-US" sz="1400" dirty="0">
                <a:latin typeface="+mn-ea"/>
                <a:ea typeface="+mn-ea"/>
              </a:rPr>
              <a:t>网络的终端认证、授权功能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34822" name="Text Box 106"/>
          <p:cNvSpPr txBox="1">
            <a:spLocks noChangeArrowheads="1"/>
          </p:cNvSpPr>
          <p:nvPr/>
        </p:nvSpPr>
        <p:spPr bwMode="white">
          <a:xfrm>
            <a:off x="6566423" y="3716338"/>
            <a:ext cx="2182715" cy="30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随</a:t>
            </a:r>
            <a:r>
              <a:rPr lang="en-US" altLang="zh-CN" sz="1400" dirty="0">
                <a:latin typeface="+mn-ea"/>
                <a:ea typeface="+mn-ea"/>
              </a:rPr>
              <a:t>EVDO</a:t>
            </a:r>
            <a:r>
              <a:rPr lang="zh-CN" altLang="en-US" sz="1400" dirty="0">
                <a:latin typeface="+mn-ea"/>
                <a:ea typeface="+mn-ea"/>
              </a:rPr>
              <a:t>退网而退网</a:t>
            </a:r>
            <a:endParaRPr lang="en-US" altLang="zh-CN" sz="1400" dirty="0">
              <a:latin typeface="+mn-ea"/>
              <a:ea typeface="+mn-ea"/>
            </a:endParaRPr>
          </a:p>
        </p:txBody>
      </p:sp>
      <p:grpSp>
        <p:nvGrpSpPr>
          <p:cNvPr id="2" name="组合 49"/>
          <p:cNvGrpSpPr>
            <a:grpSpLocks/>
          </p:cNvGrpSpPr>
          <p:nvPr/>
        </p:nvGrpSpPr>
        <p:grpSpPr bwMode="auto">
          <a:xfrm>
            <a:off x="2268025" y="1109663"/>
            <a:ext cx="5738916" cy="823912"/>
            <a:chOff x="990600" y="1147763"/>
            <a:chExt cx="6916738" cy="1524000"/>
          </a:xfrm>
        </p:grpSpPr>
        <p:sp>
          <p:nvSpPr>
            <p:cNvPr id="34846" name="Oval 44"/>
            <p:cNvSpPr>
              <a:spLocks noChangeAspect="1" noChangeArrowheads="1"/>
            </p:cNvSpPr>
            <p:nvPr/>
          </p:nvSpPr>
          <p:spPr bwMode="gray">
            <a:xfrm>
              <a:off x="6011863" y="1431026"/>
              <a:ext cx="313079" cy="9606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669900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47" name="Oval 45"/>
            <p:cNvSpPr>
              <a:spLocks noChangeAspect="1" noChangeArrowheads="1"/>
            </p:cNvSpPr>
            <p:nvPr/>
          </p:nvSpPr>
          <p:spPr bwMode="gray">
            <a:xfrm>
              <a:off x="6034088" y="1434200"/>
              <a:ext cx="313079" cy="960650"/>
            </a:xfrm>
            <a:prstGeom prst="ellipse">
              <a:avLst/>
            </a:prstGeom>
            <a:gradFill rotWithShape="1">
              <a:gsLst>
                <a:gs pos="0">
                  <a:srgbClr val="669900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48" name="Oval 46"/>
            <p:cNvSpPr>
              <a:spLocks noChangeAspect="1" noChangeArrowheads="1"/>
            </p:cNvSpPr>
            <p:nvPr/>
          </p:nvSpPr>
          <p:spPr bwMode="gray">
            <a:xfrm>
              <a:off x="6151563" y="1431024"/>
              <a:ext cx="1725613" cy="960650"/>
            </a:xfrm>
            <a:prstGeom prst="ellipse">
              <a:avLst/>
            </a:prstGeom>
            <a:gradFill rotWithShape="1">
              <a:gsLst>
                <a:gs pos="0">
                  <a:srgbClr val="375300"/>
                </a:gs>
                <a:gs pos="50000">
                  <a:srgbClr val="669900"/>
                </a:gs>
                <a:gs pos="100000">
                  <a:srgbClr val="375300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49" name="Oval 47"/>
            <p:cNvSpPr>
              <a:spLocks noChangeAspect="1" noChangeArrowheads="1"/>
            </p:cNvSpPr>
            <p:nvPr/>
          </p:nvSpPr>
          <p:spPr bwMode="gray">
            <a:xfrm>
              <a:off x="6180138" y="1488175"/>
              <a:ext cx="1727200" cy="960650"/>
            </a:xfrm>
            <a:prstGeom prst="ellipse">
              <a:avLst/>
            </a:prstGeom>
            <a:gradFill rotWithShape="1">
              <a:gsLst>
                <a:gs pos="0">
                  <a:srgbClr val="82A261"/>
                </a:gs>
                <a:gs pos="100000">
                  <a:srgbClr val="CCFF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50" name="Oval 48"/>
            <p:cNvSpPr>
              <a:spLocks noChangeAspect="1" noChangeArrowheads="1"/>
            </p:cNvSpPr>
            <p:nvPr/>
          </p:nvSpPr>
          <p:spPr bwMode="gray">
            <a:xfrm>
              <a:off x="6243639" y="1430233"/>
              <a:ext cx="1555750" cy="96065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51" name="Oval 49"/>
            <p:cNvSpPr>
              <a:spLocks noChangeAspect="1" noChangeArrowheads="1"/>
            </p:cNvSpPr>
            <p:nvPr/>
          </p:nvSpPr>
          <p:spPr bwMode="gray">
            <a:xfrm>
              <a:off x="990600" y="1424674"/>
              <a:ext cx="313079" cy="9606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4EA7EA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52" name="Oval 50"/>
            <p:cNvSpPr>
              <a:spLocks noChangeAspect="1" noChangeArrowheads="1"/>
            </p:cNvSpPr>
            <p:nvPr/>
          </p:nvSpPr>
          <p:spPr bwMode="gray">
            <a:xfrm>
              <a:off x="990600" y="1424674"/>
              <a:ext cx="313079" cy="960650"/>
            </a:xfrm>
            <a:prstGeom prst="ellipse">
              <a:avLst/>
            </a:prstGeom>
            <a:gradFill rotWithShape="1">
              <a:gsLst>
                <a:gs pos="0">
                  <a:srgbClr val="4EA7EA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53" name="Oval 51"/>
            <p:cNvSpPr>
              <a:spLocks noChangeAspect="1" noChangeArrowheads="1"/>
            </p:cNvSpPr>
            <p:nvPr/>
          </p:nvSpPr>
          <p:spPr bwMode="gray">
            <a:xfrm>
              <a:off x="1120775" y="1424676"/>
              <a:ext cx="1725613" cy="960650"/>
            </a:xfrm>
            <a:prstGeom prst="ellipse">
              <a:avLst/>
            </a:prstGeom>
            <a:gradFill rotWithShape="1">
              <a:gsLst>
                <a:gs pos="0">
                  <a:srgbClr val="2A5A7F"/>
                </a:gs>
                <a:gs pos="50000">
                  <a:srgbClr val="4EA7EA"/>
                </a:gs>
                <a:gs pos="100000">
                  <a:srgbClr val="2A5A7F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54" name="Oval 52"/>
            <p:cNvSpPr>
              <a:spLocks noChangeAspect="1" noChangeArrowheads="1"/>
            </p:cNvSpPr>
            <p:nvPr/>
          </p:nvSpPr>
          <p:spPr bwMode="gray">
            <a:xfrm>
              <a:off x="1122363" y="1427850"/>
              <a:ext cx="1725613" cy="960650"/>
            </a:xfrm>
            <a:prstGeom prst="ellipse">
              <a:avLst/>
            </a:prstGeom>
            <a:gradFill rotWithShape="1">
              <a:gsLst>
                <a:gs pos="0">
                  <a:srgbClr val="326A95"/>
                </a:gs>
                <a:gs pos="100000">
                  <a:srgbClr val="4EA7EA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55" name="Oval 53"/>
            <p:cNvSpPr>
              <a:spLocks noChangeAspect="1" noChangeArrowheads="1"/>
            </p:cNvSpPr>
            <p:nvPr/>
          </p:nvSpPr>
          <p:spPr bwMode="gray">
            <a:xfrm>
              <a:off x="1206500" y="1425471"/>
              <a:ext cx="1554163" cy="96065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" name="Group 54"/>
            <p:cNvGrpSpPr>
              <a:grpSpLocks noChangeAspect="1"/>
            </p:cNvGrpSpPr>
            <p:nvPr/>
          </p:nvGrpSpPr>
          <p:grpSpPr bwMode="auto">
            <a:xfrm>
              <a:off x="1231900" y="1147763"/>
              <a:ext cx="1503363" cy="1511300"/>
              <a:chOff x="4166" y="1706"/>
              <a:chExt cx="1252" cy="1252"/>
            </a:xfrm>
          </p:grpSpPr>
          <p:sp>
            <p:nvSpPr>
              <p:cNvPr id="34880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881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882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883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57" name="Oval 59"/>
            <p:cNvSpPr>
              <a:spLocks noChangeAspect="1" noChangeArrowheads="1"/>
            </p:cNvSpPr>
            <p:nvPr/>
          </p:nvSpPr>
          <p:spPr bwMode="gray">
            <a:xfrm>
              <a:off x="3506788" y="1431026"/>
              <a:ext cx="313079" cy="9606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0080A2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58" name="Oval 60"/>
            <p:cNvSpPr>
              <a:spLocks noChangeAspect="1" noChangeArrowheads="1"/>
            </p:cNvSpPr>
            <p:nvPr/>
          </p:nvSpPr>
          <p:spPr bwMode="gray">
            <a:xfrm>
              <a:off x="3506788" y="1431026"/>
              <a:ext cx="313079" cy="960650"/>
            </a:xfrm>
            <a:prstGeom prst="ellipse">
              <a:avLst/>
            </a:prstGeom>
            <a:gradFill rotWithShape="1">
              <a:gsLst>
                <a:gs pos="0">
                  <a:srgbClr val="0080A2">
                    <a:alpha val="32001"/>
                  </a:srgbClr>
                </a:gs>
                <a:gs pos="100000">
                  <a:srgbClr val="003B4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59" name="Oval 61"/>
            <p:cNvSpPr>
              <a:spLocks noChangeAspect="1" noChangeArrowheads="1"/>
            </p:cNvSpPr>
            <p:nvPr/>
          </p:nvSpPr>
          <p:spPr bwMode="gray">
            <a:xfrm>
              <a:off x="3636963" y="1431026"/>
              <a:ext cx="1725613" cy="960650"/>
            </a:xfrm>
            <a:prstGeom prst="ellipse">
              <a:avLst/>
            </a:prstGeom>
            <a:gradFill rotWithShape="1">
              <a:gsLst>
                <a:gs pos="0">
                  <a:srgbClr val="004558"/>
                </a:gs>
                <a:gs pos="50000">
                  <a:srgbClr val="0080A2"/>
                </a:gs>
                <a:gs pos="100000">
                  <a:srgbClr val="004558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60" name="Oval 62"/>
            <p:cNvSpPr>
              <a:spLocks noChangeAspect="1" noChangeArrowheads="1"/>
            </p:cNvSpPr>
            <p:nvPr/>
          </p:nvSpPr>
          <p:spPr bwMode="gray">
            <a:xfrm>
              <a:off x="3638550" y="1434202"/>
              <a:ext cx="1725613" cy="960650"/>
            </a:xfrm>
            <a:prstGeom prst="ellipse">
              <a:avLst/>
            </a:prstGeom>
            <a:gradFill rotWithShape="1">
              <a:gsLst>
                <a:gs pos="0">
                  <a:srgbClr val="005167"/>
                </a:gs>
                <a:gs pos="100000">
                  <a:srgbClr val="0080A2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4861" name="Oval 63"/>
            <p:cNvSpPr>
              <a:spLocks noChangeAspect="1" noChangeArrowheads="1"/>
            </p:cNvSpPr>
            <p:nvPr/>
          </p:nvSpPr>
          <p:spPr bwMode="gray">
            <a:xfrm>
              <a:off x="3722688" y="1430233"/>
              <a:ext cx="1554162" cy="96065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" name="Group 64"/>
            <p:cNvGrpSpPr>
              <a:grpSpLocks noChangeAspect="1"/>
            </p:cNvGrpSpPr>
            <p:nvPr/>
          </p:nvGrpSpPr>
          <p:grpSpPr bwMode="auto">
            <a:xfrm>
              <a:off x="3748088" y="1147763"/>
              <a:ext cx="1503362" cy="1511300"/>
              <a:chOff x="4166" y="1706"/>
              <a:chExt cx="1252" cy="1252"/>
            </a:xfrm>
          </p:grpSpPr>
          <p:sp>
            <p:nvSpPr>
              <p:cNvPr id="34876" name="Oval 6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877" name="Oval 6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878" name="Oval 6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879" name="Oval 6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69"/>
            <p:cNvGrpSpPr>
              <a:grpSpLocks noChangeAspect="1"/>
            </p:cNvGrpSpPr>
            <p:nvPr/>
          </p:nvGrpSpPr>
          <p:grpSpPr bwMode="auto">
            <a:xfrm>
              <a:off x="6257925" y="1160463"/>
              <a:ext cx="1504950" cy="1511300"/>
              <a:chOff x="4166" y="1706"/>
              <a:chExt cx="1252" cy="1252"/>
            </a:xfrm>
          </p:grpSpPr>
          <p:sp>
            <p:nvSpPr>
              <p:cNvPr id="34872" name="Oval 7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873" name="Oval 7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solidFill>
                <a:srgbClr val="CCFF99">
                  <a:alpha val="1294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874" name="Oval 7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BBCAAC"/>
                  </a:gs>
                  <a:gs pos="100000">
                    <a:srgbClr val="ECFFD9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875" name="Oval 7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65" name="Text Box 77"/>
            <p:cNvSpPr txBox="1">
              <a:spLocks noChangeAspect="1" noChangeArrowheads="1"/>
            </p:cNvSpPr>
            <p:nvPr/>
          </p:nvSpPr>
          <p:spPr bwMode="gray">
            <a:xfrm>
              <a:off x="1256970" y="1441405"/>
              <a:ext cx="1458999" cy="7400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22" tIns="45711" rIns="91422" bIns="45711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sz="2000">
                  <a:solidFill>
                    <a:srgbClr val="000000"/>
                  </a:solidFill>
                  <a:latin typeface="+mn-ea"/>
                  <a:ea typeface="+mn-ea"/>
                </a:rPr>
                <a:t>初始阶段</a:t>
              </a:r>
              <a:endParaRPr lang="en-US" altLang="zh-CN" sz="200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34866" name="Text Box 78"/>
            <p:cNvSpPr txBox="1">
              <a:spLocks noChangeAspect="1" noChangeArrowheads="1"/>
            </p:cNvSpPr>
            <p:nvPr/>
          </p:nvSpPr>
          <p:spPr bwMode="gray">
            <a:xfrm>
              <a:off x="3842249" y="1514814"/>
              <a:ext cx="1335351" cy="683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422" tIns="45711" rIns="91422" bIns="45711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sz="1800">
                  <a:solidFill>
                    <a:srgbClr val="000000"/>
                  </a:solidFill>
                  <a:latin typeface="+mn-ea"/>
                  <a:ea typeface="+mn-ea"/>
                </a:rPr>
                <a:t>共存阶段</a:t>
              </a:r>
              <a:endParaRPr lang="en-US" altLang="zh-CN" sz="180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7" name="Group 121"/>
            <p:cNvGrpSpPr>
              <a:grpSpLocks noChangeAspect="1"/>
            </p:cNvGrpSpPr>
            <p:nvPr/>
          </p:nvGrpSpPr>
          <p:grpSpPr bwMode="auto">
            <a:xfrm>
              <a:off x="3074988" y="1700213"/>
              <a:ext cx="344487" cy="431800"/>
              <a:chOff x="1930" y="1616"/>
              <a:chExt cx="270" cy="335"/>
            </a:xfrm>
          </p:grpSpPr>
          <p:sp>
            <p:nvSpPr>
              <p:cNvPr id="34870" name="AutoShape 42"/>
              <p:cNvSpPr>
                <a:spLocks noChangeArrowheads="1"/>
              </p:cNvSpPr>
              <p:nvPr/>
            </p:nvSpPr>
            <p:spPr bwMode="gray">
              <a:xfrm>
                <a:off x="2018" y="1616"/>
                <a:ext cx="182" cy="335"/>
              </a:xfrm>
              <a:prstGeom prst="chevron">
                <a:avLst>
                  <a:gd name="adj" fmla="val 74403"/>
                </a:avLst>
              </a:prstGeom>
              <a:solidFill>
                <a:srgbClr val="0080A2">
                  <a:alpha val="6196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71" name="AutoShape 120"/>
              <p:cNvSpPr>
                <a:spLocks noChangeArrowheads="1"/>
              </p:cNvSpPr>
              <p:nvPr/>
            </p:nvSpPr>
            <p:spPr bwMode="gray">
              <a:xfrm>
                <a:off x="1930" y="1616"/>
                <a:ext cx="182" cy="335"/>
              </a:xfrm>
              <a:prstGeom prst="chevron">
                <a:avLst>
                  <a:gd name="adj" fmla="val 74403"/>
                </a:avLst>
              </a:prstGeom>
              <a:solidFill>
                <a:srgbClr val="0080A2">
                  <a:alpha val="6196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122"/>
            <p:cNvGrpSpPr>
              <a:grpSpLocks noChangeAspect="1"/>
            </p:cNvGrpSpPr>
            <p:nvPr/>
          </p:nvGrpSpPr>
          <p:grpSpPr bwMode="auto">
            <a:xfrm>
              <a:off x="5595938" y="1700213"/>
              <a:ext cx="344487" cy="431800"/>
              <a:chOff x="1930" y="1616"/>
              <a:chExt cx="270" cy="335"/>
            </a:xfrm>
          </p:grpSpPr>
          <p:sp>
            <p:nvSpPr>
              <p:cNvPr id="34868" name="AutoShape 123"/>
              <p:cNvSpPr>
                <a:spLocks noChangeArrowheads="1"/>
              </p:cNvSpPr>
              <p:nvPr/>
            </p:nvSpPr>
            <p:spPr bwMode="gray">
              <a:xfrm>
                <a:off x="2018" y="1616"/>
                <a:ext cx="182" cy="335"/>
              </a:xfrm>
              <a:prstGeom prst="chevron">
                <a:avLst>
                  <a:gd name="adj" fmla="val 74403"/>
                </a:avLst>
              </a:prstGeom>
              <a:solidFill>
                <a:srgbClr val="93C052">
                  <a:alpha val="6196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69" name="AutoShape 124"/>
              <p:cNvSpPr>
                <a:spLocks noChangeArrowheads="1"/>
              </p:cNvSpPr>
              <p:nvPr/>
            </p:nvSpPr>
            <p:spPr bwMode="gray">
              <a:xfrm>
                <a:off x="1930" y="1616"/>
                <a:ext cx="182" cy="335"/>
              </a:xfrm>
              <a:prstGeom prst="chevron">
                <a:avLst>
                  <a:gd name="adj" fmla="val 74403"/>
                </a:avLst>
              </a:prstGeom>
              <a:solidFill>
                <a:srgbClr val="93C052">
                  <a:alpha val="6196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4824" name="Text Box 104"/>
          <p:cNvSpPr txBox="1">
            <a:spLocks noChangeArrowheads="1"/>
          </p:cNvSpPr>
          <p:nvPr/>
        </p:nvSpPr>
        <p:spPr bwMode="white">
          <a:xfrm>
            <a:off x="2124217" y="2257426"/>
            <a:ext cx="1871943" cy="52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>
                <a:latin typeface="+mn-ea"/>
                <a:ea typeface="+mn-ea"/>
              </a:rPr>
              <a:t>提供</a:t>
            </a:r>
            <a:r>
              <a:rPr lang="en-US" altLang="zh-CN" sz="1400">
                <a:latin typeface="+mn-ea"/>
                <a:ea typeface="+mn-ea"/>
              </a:rPr>
              <a:t>CS</a:t>
            </a:r>
            <a:r>
              <a:rPr lang="zh-CN" altLang="en-US" sz="1400">
                <a:latin typeface="+mn-ea"/>
                <a:ea typeface="+mn-ea"/>
              </a:rPr>
              <a:t>域鉴权及用户数据管理功能</a:t>
            </a:r>
            <a:endParaRPr lang="en-US" altLang="zh-CN" sz="1400">
              <a:latin typeface="+mn-ea"/>
              <a:ea typeface="+mn-ea"/>
            </a:endParaRPr>
          </a:p>
        </p:txBody>
      </p:sp>
      <p:sp>
        <p:nvSpPr>
          <p:cNvPr id="34825" name="Text Box 78"/>
          <p:cNvSpPr txBox="1">
            <a:spLocks noChangeAspect="1" noChangeArrowheads="1"/>
          </p:cNvSpPr>
          <p:nvPr/>
        </p:nvSpPr>
        <p:spPr bwMode="gray">
          <a:xfrm>
            <a:off x="6732703" y="1341439"/>
            <a:ext cx="1107960" cy="3693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2" tIns="45711" rIns="91422" bIns="45711">
            <a:spAutoFit/>
          </a:bodyPr>
          <a:lstStyle/>
          <a:p>
            <a:pPr algn="ctr" eaLnBrk="0" hangingPunct="0">
              <a:defRPr/>
            </a:pPr>
            <a:r>
              <a:rPr lang="zh-CN" altLang="en-US" sz="1800">
                <a:solidFill>
                  <a:srgbClr val="000000"/>
                </a:solidFill>
                <a:latin typeface="+mn-ea"/>
                <a:ea typeface="+mn-ea"/>
              </a:rPr>
              <a:t>最终阶段</a:t>
            </a:r>
            <a:endParaRPr lang="en-US" altLang="zh-CN" sz="18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2" name="AutoShape 74"/>
          <p:cNvSpPr>
            <a:spLocks noChangeArrowheads="1"/>
          </p:cNvSpPr>
          <p:nvPr/>
        </p:nvSpPr>
        <p:spPr bwMode="gray">
          <a:xfrm>
            <a:off x="467986" y="2924177"/>
            <a:ext cx="1440518" cy="504825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AN-AAA</a:t>
            </a:r>
          </a:p>
        </p:txBody>
      </p:sp>
      <p:sp>
        <p:nvSpPr>
          <p:cNvPr id="53" name="AutoShape 74"/>
          <p:cNvSpPr>
            <a:spLocks noChangeArrowheads="1"/>
          </p:cNvSpPr>
          <p:nvPr/>
        </p:nvSpPr>
        <p:spPr bwMode="gray">
          <a:xfrm>
            <a:off x="467986" y="3716340"/>
            <a:ext cx="1440518" cy="504825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3GPP2 AAA</a:t>
            </a:r>
          </a:p>
        </p:txBody>
      </p:sp>
      <p:sp>
        <p:nvSpPr>
          <p:cNvPr id="54" name="AutoShape 74"/>
          <p:cNvSpPr>
            <a:spLocks noChangeArrowheads="1"/>
          </p:cNvSpPr>
          <p:nvPr/>
        </p:nvSpPr>
        <p:spPr bwMode="gray">
          <a:xfrm>
            <a:off x="467986" y="5445127"/>
            <a:ext cx="1440518" cy="504825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HSS</a:t>
            </a:r>
          </a:p>
        </p:txBody>
      </p:sp>
      <p:sp>
        <p:nvSpPr>
          <p:cNvPr id="55" name="AutoShape 74"/>
          <p:cNvSpPr>
            <a:spLocks noChangeArrowheads="1"/>
          </p:cNvSpPr>
          <p:nvPr/>
        </p:nvSpPr>
        <p:spPr bwMode="gray">
          <a:xfrm>
            <a:off x="467986" y="4581527"/>
            <a:ext cx="1440518" cy="504825"/>
          </a:xfrm>
          <a:prstGeom prst="roundRect">
            <a:avLst>
              <a:gd name="adj" fmla="val 50000"/>
            </a:avLst>
          </a:prstGeom>
          <a:solidFill>
            <a:srgbClr val="C9E4ED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91422" tIns="45711" rIns="91422" bIns="45711"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</a:rPr>
              <a:t>3GPP AAA</a:t>
            </a:r>
          </a:p>
        </p:txBody>
      </p:sp>
      <p:cxnSp>
        <p:nvCxnSpPr>
          <p:cNvPr id="34829" name="直接连接符 56"/>
          <p:cNvCxnSpPr>
            <a:cxnSpLocks noChangeShapeType="1"/>
          </p:cNvCxnSpPr>
          <p:nvPr/>
        </p:nvCxnSpPr>
        <p:spPr bwMode="auto">
          <a:xfrm>
            <a:off x="611794" y="2852738"/>
            <a:ext cx="777660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830" name="直接连接符 60"/>
          <p:cNvCxnSpPr>
            <a:cxnSpLocks noChangeShapeType="1"/>
          </p:cNvCxnSpPr>
          <p:nvPr/>
        </p:nvCxnSpPr>
        <p:spPr bwMode="auto">
          <a:xfrm>
            <a:off x="611794" y="3500438"/>
            <a:ext cx="777660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831" name="直接连接符 61"/>
          <p:cNvCxnSpPr>
            <a:cxnSpLocks noChangeShapeType="1"/>
          </p:cNvCxnSpPr>
          <p:nvPr/>
        </p:nvCxnSpPr>
        <p:spPr bwMode="auto">
          <a:xfrm>
            <a:off x="683698" y="4437063"/>
            <a:ext cx="777660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832" name="直接连接符 62"/>
          <p:cNvCxnSpPr>
            <a:cxnSpLocks noChangeShapeType="1"/>
          </p:cNvCxnSpPr>
          <p:nvPr/>
        </p:nvCxnSpPr>
        <p:spPr bwMode="auto">
          <a:xfrm>
            <a:off x="683698" y="5229225"/>
            <a:ext cx="777660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833" name="直接连接符 63"/>
          <p:cNvCxnSpPr>
            <a:cxnSpLocks noChangeShapeType="1"/>
          </p:cNvCxnSpPr>
          <p:nvPr/>
        </p:nvCxnSpPr>
        <p:spPr bwMode="auto">
          <a:xfrm>
            <a:off x="827506" y="6092825"/>
            <a:ext cx="777660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834" name="直接连接符 65"/>
          <p:cNvCxnSpPr>
            <a:cxnSpLocks noChangeShapeType="1"/>
          </p:cNvCxnSpPr>
          <p:nvPr/>
        </p:nvCxnSpPr>
        <p:spPr bwMode="auto">
          <a:xfrm>
            <a:off x="4066844" y="1989138"/>
            <a:ext cx="0" cy="424815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835" name="直接连接符 66"/>
          <p:cNvCxnSpPr>
            <a:cxnSpLocks noChangeShapeType="1"/>
          </p:cNvCxnSpPr>
          <p:nvPr/>
        </p:nvCxnSpPr>
        <p:spPr bwMode="auto">
          <a:xfrm>
            <a:off x="6516456" y="1989138"/>
            <a:ext cx="0" cy="424815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4837" name="Text Box 104"/>
          <p:cNvSpPr txBox="1">
            <a:spLocks noChangeArrowheads="1"/>
          </p:cNvSpPr>
          <p:nvPr/>
        </p:nvSpPr>
        <p:spPr bwMode="white">
          <a:xfrm>
            <a:off x="6516456" y="2185988"/>
            <a:ext cx="2232681" cy="73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跟随</a:t>
            </a:r>
            <a:r>
              <a:rPr lang="en-US" altLang="zh-CN" sz="1400" dirty="0">
                <a:latin typeface="+mn-ea"/>
                <a:ea typeface="+mn-ea"/>
              </a:rPr>
              <a:t>CS</a:t>
            </a:r>
            <a:r>
              <a:rPr lang="zh-CN" altLang="en-US" sz="1400" dirty="0">
                <a:latin typeface="+mn-ea"/>
                <a:ea typeface="+mn-ea"/>
              </a:rPr>
              <a:t>域的策略，一起退网或继续服务</a:t>
            </a:r>
            <a:r>
              <a:rPr lang="en-US" altLang="zh-CN" sz="1400" dirty="0">
                <a:latin typeface="+mn-ea"/>
                <a:ea typeface="+mn-ea"/>
              </a:rPr>
              <a:t>CS</a:t>
            </a:r>
            <a:r>
              <a:rPr lang="zh-CN" altLang="en-US" sz="1400" dirty="0">
                <a:latin typeface="+mn-ea"/>
                <a:ea typeface="+mn-ea"/>
              </a:rPr>
              <a:t>话音与短信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34838" name="Text Box 104"/>
          <p:cNvSpPr txBox="1">
            <a:spLocks noChangeArrowheads="1"/>
          </p:cNvSpPr>
          <p:nvPr/>
        </p:nvSpPr>
        <p:spPr bwMode="white">
          <a:xfrm>
            <a:off x="2196121" y="2924176"/>
            <a:ext cx="1870724" cy="52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提供</a:t>
            </a:r>
            <a:r>
              <a:rPr lang="en-US" altLang="zh-CN" sz="1400" dirty="0">
                <a:latin typeface="+mn-ea"/>
                <a:ea typeface="+mn-ea"/>
              </a:rPr>
              <a:t>EVDO</a:t>
            </a:r>
            <a:r>
              <a:rPr lang="zh-CN" altLang="en-US" sz="1400" dirty="0">
                <a:latin typeface="+mn-ea"/>
                <a:ea typeface="+mn-ea"/>
              </a:rPr>
              <a:t>接入鉴权功能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34839" name="Text Box 104"/>
          <p:cNvSpPr txBox="1">
            <a:spLocks noChangeArrowheads="1"/>
          </p:cNvSpPr>
          <p:nvPr/>
        </p:nvSpPr>
        <p:spPr bwMode="white">
          <a:xfrm>
            <a:off x="4139966" y="2924176"/>
            <a:ext cx="1871943" cy="52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>
                <a:latin typeface="+mn-ea"/>
                <a:ea typeface="+mn-ea"/>
              </a:rPr>
              <a:t>提供</a:t>
            </a:r>
            <a:r>
              <a:rPr lang="en-US" altLang="zh-CN" sz="1400">
                <a:latin typeface="+mn-ea"/>
                <a:ea typeface="+mn-ea"/>
              </a:rPr>
              <a:t>EVDO</a:t>
            </a:r>
            <a:r>
              <a:rPr lang="zh-CN" altLang="en-US" sz="1400">
                <a:latin typeface="+mn-ea"/>
                <a:ea typeface="+mn-ea"/>
              </a:rPr>
              <a:t>接入鉴权功能</a:t>
            </a:r>
            <a:endParaRPr lang="en-US" altLang="zh-CN" sz="1400">
              <a:latin typeface="+mn-ea"/>
              <a:ea typeface="+mn-ea"/>
            </a:endParaRPr>
          </a:p>
        </p:txBody>
      </p:sp>
      <p:sp>
        <p:nvSpPr>
          <p:cNvPr id="34840" name="Text Box 104"/>
          <p:cNvSpPr txBox="1">
            <a:spLocks noChangeArrowheads="1"/>
          </p:cNvSpPr>
          <p:nvPr/>
        </p:nvSpPr>
        <p:spPr bwMode="white">
          <a:xfrm>
            <a:off x="6516456" y="2924176"/>
            <a:ext cx="1871943" cy="52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随着</a:t>
            </a:r>
            <a:r>
              <a:rPr lang="en-US" altLang="zh-CN" sz="1400" dirty="0">
                <a:latin typeface="+mn-ea"/>
                <a:ea typeface="+mn-ea"/>
              </a:rPr>
              <a:t>EVDO</a:t>
            </a:r>
            <a:r>
              <a:rPr lang="zh-CN" altLang="en-US" sz="1400" dirty="0">
                <a:latin typeface="+mn-ea"/>
                <a:ea typeface="+mn-ea"/>
              </a:rPr>
              <a:t>网络退网而退网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34841" name="Text Box 104"/>
          <p:cNvSpPr txBox="1">
            <a:spLocks noChangeArrowheads="1"/>
          </p:cNvSpPr>
          <p:nvPr/>
        </p:nvSpPr>
        <p:spPr bwMode="white">
          <a:xfrm>
            <a:off x="2196121" y="3770313"/>
            <a:ext cx="1870724" cy="73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提供</a:t>
            </a:r>
            <a:r>
              <a:rPr lang="en-US" altLang="zh-CN" sz="1400" dirty="0">
                <a:latin typeface="+mn-ea"/>
                <a:ea typeface="+mn-ea"/>
              </a:rPr>
              <a:t>EVDO</a:t>
            </a:r>
            <a:r>
              <a:rPr lang="zh-CN" altLang="en-US" sz="1400" dirty="0">
                <a:latin typeface="+mn-ea"/>
                <a:ea typeface="+mn-ea"/>
              </a:rPr>
              <a:t>、</a:t>
            </a:r>
            <a:r>
              <a:rPr lang="en-US" altLang="zh-CN" sz="1400" dirty="0">
                <a:latin typeface="+mn-ea"/>
                <a:ea typeface="+mn-ea"/>
              </a:rPr>
              <a:t>1X</a:t>
            </a:r>
            <a:r>
              <a:rPr lang="zh-CN" altLang="en-US" sz="1400" dirty="0">
                <a:latin typeface="+mn-ea"/>
                <a:ea typeface="+mn-ea"/>
              </a:rPr>
              <a:t>认证、授权、计费功能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34842" name="Text Box 104"/>
          <p:cNvSpPr txBox="1">
            <a:spLocks noChangeArrowheads="1"/>
          </p:cNvSpPr>
          <p:nvPr/>
        </p:nvSpPr>
        <p:spPr bwMode="white">
          <a:xfrm>
            <a:off x="4139968" y="3501008"/>
            <a:ext cx="2303367" cy="954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ts val="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提供</a:t>
            </a:r>
            <a:r>
              <a:rPr lang="en-US" altLang="zh-CN" sz="1400" dirty="0">
                <a:latin typeface="+mn-ea"/>
                <a:ea typeface="+mn-ea"/>
              </a:rPr>
              <a:t>EVDO</a:t>
            </a:r>
            <a:r>
              <a:rPr lang="zh-CN" altLang="en-US" sz="1400" dirty="0">
                <a:latin typeface="+mn-ea"/>
                <a:ea typeface="+mn-ea"/>
              </a:rPr>
              <a:t>、</a:t>
            </a:r>
            <a:r>
              <a:rPr lang="en-US" altLang="zh-CN" sz="1400" dirty="0">
                <a:latin typeface="+mn-ea"/>
                <a:ea typeface="+mn-ea"/>
              </a:rPr>
              <a:t>1X</a:t>
            </a:r>
            <a:r>
              <a:rPr lang="zh-CN" altLang="en-US" sz="1400" dirty="0">
                <a:latin typeface="+mn-ea"/>
                <a:ea typeface="+mn-ea"/>
              </a:rPr>
              <a:t>认证、授权、计费功能</a:t>
            </a:r>
            <a:endParaRPr lang="en-US" altLang="zh-CN" sz="1400" dirty="0">
              <a:latin typeface="+mn-ea"/>
              <a:ea typeface="+mn-ea"/>
            </a:endParaRPr>
          </a:p>
          <a:p>
            <a:pPr marL="120650" indent="-120650">
              <a:spcBef>
                <a:spcPts val="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提供</a:t>
            </a:r>
            <a:r>
              <a:rPr lang="en-US" altLang="zh-CN" sz="1400" dirty="0">
                <a:latin typeface="+mn-ea"/>
                <a:ea typeface="+mn-ea"/>
              </a:rPr>
              <a:t>EVDO</a:t>
            </a:r>
            <a:r>
              <a:rPr lang="zh-CN" altLang="en-US" sz="1400" dirty="0">
                <a:latin typeface="+mn-ea"/>
                <a:ea typeface="+mn-ea"/>
              </a:rPr>
              <a:t>接入</a:t>
            </a:r>
            <a:r>
              <a:rPr lang="en-US" altLang="zh-CN" sz="1400" dirty="0">
                <a:latin typeface="+mn-ea"/>
                <a:ea typeface="+mn-ea"/>
              </a:rPr>
              <a:t>EPC</a:t>
            </a:r>
            <a:r>
              <a:rPr lang="zh-CN" altLang="en-US" sz="1400" dirty="0" smtClean="0">
                <a:latin typeface="+mn-ea"/>
                <a:ea typeface="+mn-ea"/>
              </a:rPr>
              <a:t>网络</a:t>
            </a:r>
            <a:r>
              <a:rPr lang="en-US" altLang="zh-CN" sz="1400" dirty="0" smtClean="0">
                <a:latin typeface="+mn-ea"/>
                <a:ea typeface="+mn-ea"/>
              </a:rPr>
              <a:t>AAA </a:t>
            </a:r>
            <a:r>
              <a:rPr lang="en-US" altLang="zh-CN" sz="1400" dirty="0">
                <a:latin typeface="+mn-ea"/>
                <a:ea typeface="+mn-ea"/>
              </a:rPr>
              <a:t>proxy</a:t>
            </a:r>
          </a:p>
        </p:txBody>
      </p:sp>
      <p:sp>
        <p:nvSpPr>
          <p:cNvPr id="34843" name="Text Box 105"/>
          <p:cNvSpPr txBox="1">
            <a:spLocks noChangeArrowheads="1"/>
          </p:cNvSpPr>
          <p:nvPr/>
        </p:nvSpPr>
        <p:spPr bwMode="white">
          <a:xfrm>
            <a:off x="4139967" y="5229226"/>
            <a:ext cx="2232681" cy="73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提供</a:t>
            </a:r>
            <a:r>
              <a:rPr lang="en-US" altLang="zh-CN" sz="1400" dirty="0">
                <a:latin typeface="+mn-ea"/>
                <a:ea typeface="+mn-ea"/>
              </a:rPr>
              <a:t>·EPC</a:t>
            </a:r>
            <a:r>
              <a:rPr lang="zh-CN" altLang="en-US" sz="1400" dirty="0">
                <a:latin typeface="+mn-ea"/>
                <a:ea typeface="+mn-ea"/>
              </a:rPr>
              <a:t>网络终端鉴权、路由、位置、签约业务数据管理功能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34844" name="Text Box 105"/>
          <p:cNvSpPr txBox="1">
            <a:spLocks noChangeArrowheads="1"/>
          </p:cNvSpPr>
          <p:nvPr/>
        </p:nvSpPr>
        <p:spPr bwMode="white">
          <a:xfrm>
            <a:off x="6588361" y="4437063"/>
            <a:ext cx="1752508" cy="73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 dirty="0">
                <a:latin typeface="+mn-ea"/>
                <a:ea typeface="+mn-ea"/>
              </a:rPr>
              <a:t>随着</a:t>
            </a:r>
            <a:r>
              <a:rPr lang="en-US" altLang="zh-CN" sz="1400" dirty="0">
                <a:latin typeface="+mn-ea"/>
                <a:ea typeface="+mn-ea"/>
              </a:rPr>
              <a:t>EVDO</a:t>
            </a:r>
            <a:r>
              <a:rPr lang="zh-CN" altLang="en-US" sz="1400" dirty="0">
                <a:latin typeface="+mn-ea"/>
                <a:ea typeface="+mn-ea"/>
              </a:rPr>
              <a:t>被</a:t>
            </a:r>
            <a:r>
              <a:rPr lang="en-US" altLang="zh-CN" sz="1400" dirty="0">
                <a:latin typeface="+mn-ea"/>
                <a:ea typeface="+mn-ea"/>
              </a:rPr>
              <a:t>EPC</a:t>
            </a:r>
            <a:r>
              <a:rPr lang="zh-CN" altLang="en-US" sz="1400" dirty="0">
                <a:latin typeface="+mn-ea"/>
                <a:ea typeface="+mn-ea"/>
              </a:rPr>
              <a:t>网络逐步替代而退网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34845" name="Text Box 105"/>
          <p:cNvSpPr txBox="1">
            <a:spLocks noChangeArrowheads="1"/>
          </p:cNvSpPr>
          <p:nvPr/>
        </p:nvSpPr>
        <p:spPr bwMode="white">
          <a:xfrm>
            <a:off x="6588361" y="5229226"/>
            <a:ext cx="1752508" cy="954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>
            <a:spAutoFit/>
          </a:bodyPr>
          <a:lstStyle/>
          <a:p>
            <a:pPr marL="120650" indent="-120650">
              <a:spcBef>
                <a:spcPct val="50000"/>
              </a:spcBef>
              <a:buFontTx/>
              <a:buChar char="•"/>
              <a:defRPr/>
            </a:pPr>
            <a:r>
              <a:rPr lang="zh-CN" altLang="en-US" sz="1400">
                <a:latin typeface="+mn-ea"/>
                <a:ea typeface="+mn-ea"/>
              </a:rPr>
              <a:t>为</a:t>
            </a:r>
            <a:r>
              <a:rPr lang="en-US" altLang="zh-CN" sz="1400">
                <a:latin typeface="+mn-ea"/>
                <a:ea typeface="+mn-ea"/>
              </a:rPr>
              <a:t>EPC</a:t>
            </a:r>
            <a:r>
              <a:rPr lang="zh-CN" altLang="en-US" sz="1400">
                <a:latin typeface="+mn-ea"/>
                <a:ea typeface="+mn-ea"/>
              </a:rPr>
              <a:t>网络提供鉴权、位置、路由、业务签约数据管理功能</a:t>
            </a:r>
            <a:endParaRPr lang="en-US" altLang="zh-CN" sz="1400">
              <a:latin typeface="+mn-ea"/>
              <a:ea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0309" y="360648"/>
            <a:ext cx="6827227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eaLnBrk="0" hangingPunct="0">
              <a:defRPr sz="28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2pPr>
            <a:lvl3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3pPr>
            <a:lvl4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4pPr>
            <a:lvl5pPr eaLnBrk="0" hangingPunct="0">
              <a:defRPr sz="2800" b="1">
                <a:solidFill>
                  <a:srgbClr val="0033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HLR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HSS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</a:rPr>
              <a:t>AAA</a:t>
            </a:r>
            <a:r>
              <a:rPr lang="zh-CN" altLang="en-US" sz="2400" dirty="0" smtClean="0">
                <a:solidFill>
                  <a:schemeClr val="bg1"/>
                </a:solidFill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</a:rPr>
              <a:t>EPC</a:t>
            </a:r>
            <a:r>
              <a:rPr lang="zh-CN" altLang="en-US" sz="2400" dirty="0">
                <a:solidFill>
                  <a:schemeClr val="bg1"/>
                </a:solidFill>
              </a:rPr>
              <a:t>的</a:t>
            </a:r>
            <a:r>
              <a:rPr lang="zh-CN" altLang="en-US" sz="2400" dirty="0" smtClean="0">
                <a:solidFill>
                  <a:schemeClr val="bg1"/>
                </a:solidFill>
              </a:rPr>
              <a:t>演进（电信）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957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EPC</a:t>
            </a:r>
            <a:r>
              <a:rPr lang="zh-CN" altLang="en-US" dirty="0" smtClean="0"/>
              <a:t>及</a:t>
            </a:r>
            <a:r>
              <a:rPr lang="en-US" altLang="zh-CN" dirty="0" err="1" smtClean="0"/>
              <a:t>eHRPD</a:t>
            </a:r>
            <a:r>
              <a:rPr lang="zh-CN" altLang="en-US" dirty="0" smtClean="0"/>
              <a:t>组网（电信）</a:t>
            </a:r>
            <a:endParaRPr lang="zh-CN" altLang="en-US" dirty="0"/>
          </a:p>
        </p:txBody>
      </p:sp>
      <p:grpSp>
        <p:nvGrpSpPr>
          <p:cNvPr id="3" name="Group 129"/>
          <p:cNvGrpSpPr>
            <a:grpSpLocks/>
          </p:cNvGrpSpPr>
          <p:nvPr/>
        </p:nvGrpSpPr>
        <p:grpSpPr bwMode="auto">
          <a:xfrm>
            <a:off x="1018655" y="3217863"/>
            <a:ext cx="4851400" cy="822325"/>
            <a:chOff x="5937" y="2596"/>
            <a:chExt cx="849" cy="539"/>
          </a:xfrm>
        </p:grpSpPr>
        <p:grpSp>
          <p:nvGrpSpPr>
            <p:cNvPr id="4" name="Group 130"/>
            <p:cNvGrpSpPr>
              <a:grpSpLocks/>
            </p:cNvGrpSpPr>
            <p:nvPr/>
          </p:nvGrpSpPr>
          <p:grpSpPr bwMode="auto">
            <a:xfrm>
              <a:off x="5992" y="2596"/>
              <a:ext cx="605" cy="539"/>
              <a:chOff x="4239" y="2463"/>
              <a:chExt cx="605" cy="539"/>
            </a:xfrm>
          </p:grpSpPr>
          <p:sp>
            <p:nvSpPr>
              <p:cNvPr id="343" name="Oval 131"/>
              <p:cNvSpPr>
                <a:spLocks noChangeArrowheads="1"/>
              </p:cNvSpPr>
              <p:nvPr/>
            </p:nvSpPr>
            <p:spPr bwMode="auto">
              <a:xfrm>
                <a:off x="4239" y="2618"/>
                <a:ext cx="41" cy="2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44" name="Oval 132"/>
              <p:cNvSpPr>
                <a:spLocks noChangeArrowheads="1"/>
              </p:cNvSpPr>
              <p:nvPr/>
            </p:nvSpPr>
            <p:spPr bwMode="auto">
              <a:xfrm>
                <a:off x="4486" y="2463"/>
                <a:ext cx="133" cy="24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45" name="Oval 133"/>
              <p:cNvSpPr>
                <a:spLocks noChangeArrowheads="1"/>
              </p:cNvSpPr>
              <p:nvPr/>
            </p:nvSpPr>
            <p:spPr bwMode="auto">
              <a:xfrm>
                <a:off x="4516" y="2760"/>
                <a:ext cx="133" cy="24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46" name="Oval 134"/>
              <p:cNvSpPr>
                <a:spLocks noChangeArrowheads="1"/>
              </p:cNvSpPr>
              <p:nvPr/>
            </p:nvSpPr>
            <p:spPr bwMode="auto">
              <a:xfrm>
                <a:off x="4711" y="2734"/>
                <a:ext cx="133" cy="24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47" name="Rectangle 135"/>
              <p:cNvSpPr>
                <a:spLocks noChangeArrowheads="1"/>
              </p:cNvSpPr>
              <p:nvPr/>
            </p:nvSpPr>
            <p:spPr bwMode="auto">
              <a:xfrm>
                <a:off x="4517" y="2652"/>
                <a:ext cx="106" cy="1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pic>
          <p:nvPicPr>
            <p:cNvPr id="342" name="Picture 136" descr="cloud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7" y="2622"/>
              <a:ext cx="849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129"/>
          <p:cNvGrpSpPr>
            <a:grpSpLocks/>
          </p:cNvGrpSpPr>
          <p:nvPr/>
        </p:nvGrpSpPr>
        <p:grpSpPr bwMode="auto">
          <a:xfrm>
            <a:off x="1055167" y="4791075"/>
            <a:ext cx="2159000" cy="1085850"/>
            <a:chOff x="5958" y="2596"/>
            <a:chExt cx="849" cy="559"/>
          </a:xfrm>
        </p:grpSpPr>
        <p:grpSp>
          <p:nvGrpSpPr>
            <p:cNvPr id="6" name="Group 130"/>
            <p:cNvGrpSpPr>
              <a:grpSpLocks/>
            </p:cNvGrpSpPr>
            <p:nvPr/>
          </p:nvGrpSpPr>
          <p:grpSpPr bwMode="auto">
            <a:xfrm>
              <a:off x="5992" y="2596"/>
              <a:ext cx="605" cy="480"/>
              <a:chOff x="4239" y="2463"/>
              <a:chExt cx="605" cy="480"/>
            </a:xfrm>
          </p:grpSpPr>
          <p:sp>
            <p:nvSpPr>
              <p:cNvPr id="351" name="Oval 131"/>
              <p:cNvSpPr>
                <a:spLocks noChangeArrowheads="1"/>
              </p:cNvSpPr>
              <p:nvPr/>
            </p:nvSpPr>
            <p:spPr bwMode="auto">
              <a:xfrm>
                <a:off x="4239" y="2617"/>
                <a:ext cx="92" cy="1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52" name="Oval 132"/>
              <p:cNvSpPr>
                <a:spLocks noChangeArrowheads="1"/>
              </p:cNvSpPr>
              <p:nvPr/>
            </p:nvSpPr>
            <p:spPr bwMode="auto">
              <a:xfrm>
                <a:off x="4486" y="2463"/>
                <a:ext cx="133" cy="1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53" name="Oval 133"/>
              <p:cNvSpPr>
                <a:spLocks noChangeArrowheads="1"/>
              </p:cNvSpPr>
              <p:nvPr/>
            </p:nvSpPr>
            <p:spPr bwMode="auto">
              <a:xfrm>
                <a:off x="4516" y="2760"/>
                <a:ext cx="133" cy="1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54" name="Oval 134"/>
              <p:cNvSpPr>
                <a:spLocks noChangeArrowheads="1"/>
              </p:cNvSpPr>
              <p:nvPr/>
            </p:nvSpPr>
            <p:spPr bwMode="auto">
              <a:xfrm>
                <a:off x="4711" y="2734"/>
                <a:ext cx="133" cy="1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55" name="Rectangle 135"/>
              <p:cNvSpPr>
                <a:spLocks noChangeArrowheads="1"/>
              </p:cNvSpPr>
              <p:nvPr/>
            </p:nvSpPr>
            <p:spPr bwMode="auto">
              <a:xfrm>
                <a:off x="4517" y="2651"/>
                <a:ext cx="106" cy="1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pic>
          <p:nvPicPr>
            <p:cNvPr id="350" name="Picture 136" descr="cloud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" y="2650"/>
              <a:ext cx="849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6" name="Picture 19" descr="天线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2030" y="5386388"/>
            <a:ext cx="2476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" name="Picture 77" descr="pi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2205" y="6199188"/>
            <a:ext cx="306387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" name="Picture 24" descr="天线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2667" y="5384800"/>
            <a:ext cx="24923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9" name="Freeform 78"/>
          <p:cNvSpPr>
            <a:spLocks/>
          </p:cNvSpPr>
          <p:nvPr/>
        </p:nvSpPr>
        <p:spPr bwMode="auto">
          <a:xfrm rot="13590198" flipH="1">
            <a:off x="1485380" y="5810250"/>
            <a:ext cx="344487" cy="207963"/>
          </a:xfrm>
          <a:custGeom>
            <a:avLst/>
            <a:gdLst>
              <a:gd name="T0" fmla="*/ 0 w 652"/>
              <a:gd name="T1" fmla="*/ 2147483647 h 391"/>
              <a:gd name="T2" fmla="*/ 2147483647 w 652"/>
              <a:gd name="T3" fmla="*/ 2147483647 h 391"/>
              <a:gd name="T4" fmla="*/ 2147483647 w 652"/>
              <a:gd name="T5" fmla="*/ 2147483647 h 391"/>
              <a:gd name="T6" fmla="*/ 2147483647 w 652"/>
              <a:gd name="T7" fmla="*/ 0 h 391"/>
              <a:gd name="T8" fmla="*/ 2147483647 w 652"/>
              <a:gd name="T9" fmla="*/ 2147483647 h 391"/>
              <a:gd name="T10" fmla="*/ 2147483647 w 652"/>
              <a:gd name="T11" fmla="*/ 2147483647 h 391"/>
              <a:gd name="T12" fmla="*/ 0 w 652"/>
              <a:gd name="T13" fmla="*/ 2147483647 h 39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52"/>
              <a:gd name="T22" fmla="*/ 0 h 391"/>
              <a:gd name="T23" fmla="*/ 652 w 652"/>
              <a:gd name="T24" fmla="*/ 391 h 39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52" h="391">
                <a:moveTo>
                  <a:pt x="0" y="391"/>
                </a:moveTo>
                <a:lnTo>
                  <a:pt x="348" y="115"/>
                </a:lnTo>
                <a:lnTo>
                  <a:pt x="335" y="225"/>
                </a:lnTo>
                <a:lnTo>
                  <a:pt x="652" y="0"/>
                </a:lnTo>
                <a:lnTo>
                  <a:pt x="306" y="276"/>
                </a:lnTo>
                <a:lnTo>
                  <a:pt x="319" y="167"/>
                </a:lnTo>
                <a:lnTo>
                  <a:pt x="0" y="391"/>
                </a:lnTo>
                <a:close/>
              </a:path>
            </a:pathLst>
          </a:custGeom>
          <a:solidFill>
            <a:srgbClr val="666699"/>
          </a:solidFill>
          <a:ln w="317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kern="0">
              <a:solidFill>
                <a:sysClr val="windowText" lastClr="000000"/>
              </a:solidFill>
              <a:latin typeface="Arial" charset="0"/>
            </a:endParaRPr>
          </a:p>
        </p:txBody>
      </p:sp>
      <p:graphicFrame>
        <p:nvGraphicFramePr>
          <p:cNvPr id="36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45212198"/>
              </p:ext>
            </p:extLst>
          </p:nvPr>
        </p:nvGraphicFramePr>
        <p:xfrm>
          <a:off x="2372792" y="3352800"/>
          <a:ext cx="512763" cy="363538"/>
        </p:xfrm>
        <a:graphic>
          <a:graphicData uri="http://schemas.openxmlformats.org/presentationml/2006/ole">
            <p:oleObj spid="_x0000_s72706" name="CorelDRAW" r:id="rId7" imgW="1502640" imgH="1605600" progId="CorelDraw.Graphic.9">
              <p:embed/>
            </p:oleObj>
          </a:graphicData>
        </a:graphic>
      </p:graphicFrame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6681267" y="2951163"/>
            <a:ext cx="720725" cy="423862"/>
            <a:chOff x="2065" y="1685"/>
            <a:chExt cx="453" cy="290"/>
          </a:xfrm>
        </p:grpSpPr>
        <p:sp>
          <p:nvSpPr>
            <p:cNvPr id="362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2132" y="1713"/>
              <a:ext cx="324" cy="209"/>
              <a:chOff x="3820" y="3317"/>
              <a:chExt cx="282" cy="283"/>
            </a:xfrm>
          </p:grpSpPr>
          <p:grpSp>
            <p:nvGrpSpPr>
              <p:cNvPr id="9" name="Group 13"/>
              <p:cNvGrpSpPr>
                <a:grpSpLocks/>
              </p:cNvGrpSpPr>
              <p:nvPr/>
            </p:nvGrpSpPr>
            <p:grpSpPr bwMode="auto">
              <a:xfrm>
                <a:off x="3820" y="3317"/>
                <a:ext cx="282" cy="283"/>
                <a:chOff x="576" y="3082"/>
                <a:chExt cx="982" cy="984"/>
              </a:xfrm>
            </p:grpSpPr>
            <p:sp>
              <p:nvSpPr>
                <p:cNvPr id="374" name="Freeform 14"/>
                <p:cNvSpPr>
                  <a:spLocks/>
                </p:cNvSpPr>
                <p:nvPr/>
              </p:nvSpPr>
              <p:spPr bwMode="auto">
                <a:xfrm>
                  <a:off x="576" y="3083"/>
                  <a:ext cx="983" cy="946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Freeform 15"/>
                <p:cNvSpPr>
                  <a:spLocks/>
                </p:cNvSpPr>
                <p:nvPr/>
              </p:nvSpPr>
              <p:spPr bwMode="auto">
                <a:xfrm>
                  <a:off x="576" y="3124"/>
                  <a:ext cx="983" cy="941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" name="Group 16"/>
              <p:cNvGrpSpPr>
                <a:grpSpLocks/>
              </p:cNvGrpSpPr>
              <p:nvPr/>
            </p:nvGrpSpPr>
            <p:grpSpPr bwMode="auto">
              <a:xfrm>
                <a:off x="3886" y="3361"/>
                <a:ext cx="156" cy="171"/>
                <a:chOff x="4582" y="2524"/>
                <a:chExt cx="193" cy="214"/>
              </a:xfrm>
            </p:grpSpPr>
            <p:sp>
              <p:nvSpPr>
                <p:cNvPr id="366" name="Freeform 17"/>
                <p:cNvSpPr>
                  <a:spLocks/>
                </p:cNvSpPr>
                <p:nvPr/>
              </p:nvSpPr>
              <p:spPr bwMode="auto">
                <a:xfrm>
                  <a:off x="4676" y="2628"/>
                  <a:ext cx="99" cy="105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Freeform 18"/>
                <p:cNvSpPr>
                  <a:spLocks/>
                </p:cNvSpPr>
                <p:nvPr/>
              </p:nvSpPr>
              <p:spPr bwMode="auto">
                <a:xfrm>
                  <a:off x="4582" y="2628"/>
                  <a:ext cx="97" cy="105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68" name="Freeform 19"/>
                <p:cNvSpPr>
                  <a:spLocks/>
                </p:cNvSpPr>
                <p:nvPr/>
              </p:nvSpPr>
              <p:spPr bwMode="auto">
                <a:xfrm>
                  <a:off x="4582" y="2526"/>
                  <a:ext cx="97" cy="101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69" name="Freeform 20"/>
                <p:cNvSpPr>
                  <a:spLocks/>
                </p:cNvSpPr>
                <p:nvPr/>
              </p:nvSpPr>
              <p:spPr bwMode="auto">
                <a:xfrm>
                  <a:off x="4676" y="2526"/>
                  <a:ext cx="99" cy="101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70" name="Freeform 21"/>
                <p:cNvSpPr>
                  <a:spLocks/>
                </p:cNvSpPr>
                <p:nvPr/>
              </p:nvSpPr>
              <p:spPr bwMode="auto">
                <a:xfrm>
                  <a:off x="4681" y="2635"/>
                  <a:ext cx="98" cy="103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71" name="Freeform 22"/>
                <p:cNvSpPr>
                  <a:spLocks/>
                </p:cNvSpPr>
                <p:nvPr/>
              </p:nvSpPr>
              <p:spPr bwMode="auto">
                <a:xfrm>
                  <a:off x="4582" y="2635"/>
                  <a:ext cx="99" cy="103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72" name="Freeform 23"/>
                <p:cNvSpPr>
                  <a:spLocks/>
                </p:cNvSpPr>
                <p:nvPr/>
              </p:nvSpPr>
              <p:spPr bwMode="auto">
                <a:xfrm>
                  <a:off x="4582" y="2528"/>
                  <a:ext cx="99" cy="107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73" name="Freeform 24"/>
                <p:cNvSpPr>
                  <a:spLocks/>
                </p:cNvSpPr>
                <p:nvPr/>
              </p:nvSpPr>
              <p:spPr bwMode="auto">
                <a:xfrm>
                  <a:off x="4681" y="2528"/>
                  <a:ext cx="98" cy="107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pic>
        <p:nvPicPr>
          <p:cNvPr id="376" name="Picture 77" descr="pi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8842" y="6173788"/>
            <a:ext cx="306388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Picture 24" descr="天线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5817" y="4935538"/>
            <a:ext cx="2492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" name="Picture 19" descr="天线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9830" y="4937125"/>
            <a:ext cx="2476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" name="TextBox 46"/>
          <p:cNvSpPr txBox="1">
            <a:spLocks noChangeArrowheads="1"/>
          </p:cNvSpPr>
          <p:nvPr/>
        </p:nvSpPr>
        <p:spPr bwMode="auto">
          <a:xfrm>
            <a:off x="1547292" y="5108575"/>
            <a:ext cx="9969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100"/>
              <a:t>IP RAN</a:t>
            </a:r>
            <a:endParaRPr lang="zh-CN" altLang="en-US" sz="1100"/>
          </a:p>
        </p:txBody>
      </p:sp>
      <p:grpSp>
        <p:nvGrpSpPr>
          <p:cNvPr id="11" name="Group 129"/>
          <p:cNvGrpSpPr>
            <a:grpSpLocks/>
          </p:cNvGrpSpPr>
          <p:nvPr/>
        </p:nvGrpSpPr>
        <p:grpSpPr bwMode="auto">
          <a:xfrm>
            <a:off x="3566592" y="4754563"/>
            <a:ext cx="2159000" cy="1085850"/>
            <a:chOff x="5958" y="2596"/>
            <a:chExt cx="849" cy="559"/>
          </a:xfrm>
        </p:grpSpPr>
        <p:grpSp>
          <p:nvGrpSpPr>
            <p:cNvPr id="12" name="Group 130"/>
            <p:cNvGrpSpPr>
              <a:grpSpLocks/>
            </p:cNvGrpSpPr>
            <p:nvPr/>
          </p:nvGrpSpPr>
          <p:grpSpPr bwMode="auto">
            <a:xfrm>
              <a:off x="5992" y="2596"/>
              <a:ext cx="605" cy="480"/>
              <a:chOff x="4239" y="2463"/>
              <a:chExt cx="605" cy="480"/>
            </a:xfrm>
          </p:grpSpPr>
          <p:sp>
            <p:nvSpPr>
              <p:cNvPr id="383" name="Oval 131"/>
              <p:cNvSpPr>
                <a:spLocks noChangeArrowheads="1"/>
              </p:cNvSpPr>
              <p:nvPr/>
            </p:nvSpPr>
            <p:spPr bwMode="auto">
              <a:xfrm>
                <a:off x="4239" y="2617"/>
                <a:ext cx="92" cy="1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84" name="Oval 132"/>
              <p:cNvSpPr>
                <a:spLocks noChangeArrowheads="1"/>
              </p:cNvSpPr>
              <p:nvPr/>
            </p:nvSpPr>
            <p:spPr bwMode="auto">
              <a:xfrm>
                <a:off x="4486" y="2463"/>
                <a:ext cx="133" cy="1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85" name="Oval 133"/>
              <p:cNvSpPr>
                <a:spLocks noChangeArrowheads="1"/>
              </p:cNvSpPr>
              <p:nvPr/>
            </p:nvSpPr>
            <p:spPr bwMode="auto">
              <a:xfrm>
                <a:off x="4516" y="2760"/>
                <a:ext cx="133" cy="1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86" name="Oval 134"/>
              <p:cNvSpPr>
                <a:spLocks noChangeArrowheads="1"/>
              </p:cNvSpPr>
              <p:nvPr/>
            </p:nvSpPr>
            <p:spPr bwMode="auto">
              <a:xfrm>
                <a:off x="4711" y="2734"/>
                <a:ext cx="133" cy="1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87" name="Rectangle 135"/>
              <p:cNvSpPr>
                <a:spLocks noChangeArrowheads="1"/>
              </p:cNvSpPr>
              <p:nvPr/>
            </p:nvSpPr>
            <p:spPr bwMode="auto">
              <a:xfrm>
                <a:off x="4517" y="2651"/>
                <a:ext cx="106" cy="1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lIns="82124" tIns="41061" rIns="82124" bIns="41061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pic>
          <p:nvPicPr>
            <p:cNvPr id="382" name="Picture 136" descr="cloud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" y="2650"/>
              <a:ext cx="849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88" name="Picture 19" descr="天线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3455" y="5349875"/>
            <a:ext cx="2476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Picture 77" descr="pi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4555" y="6173788"/>
            <a:ext cx="306387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" name="Picture 24" descr="天线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4092" y="5348288"/>
            <a:ext cx="2492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Picture 77" descr="pi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2980" y="6099175"/>
            <a:ext cx="30638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Picture 24" descr="天线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23792" y="4821238"/>
            <a:ext cx="24765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Picture 19" descr="天线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2217" y="4841875"/>
            <a:ext cx="2476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4" name="TextBox 61"/>
          <p:cNvSpPr txBox="1">
            <a:spLocks noChangeArrowheads="1"/>
          </p:cNvSpPr>
          <p:nvPr/>
        </p:nvSpPr>
        <p:spPr bwMode="auto">
          <a:xfrm>
            <a:off x="4168255" y="5148263"/>
            <a:ext cx="9969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100"/>
              <a:t>IP RAN</a:t>
            </a:r>
            <a:endParaRPr lang="zh-CN" altLang="en-US" sz="1100"/>
          </a:p>
        </p:txBody>
      </p:sp>
      <p:sp>
        <p:nvSpPr>
          <p:cNvPr id="396" name="TextBox 63"/>
          <p:cNvSpPr txBox="1">
            <a:spLocks noChangeArrowheads="1"/>
          </p:cNvSpPr>
          <p:nvPr/>
        </p:nvSpPr>
        <p:spPr bwMode="auto">
          <a:xfrm>
            <a:off x="3444355" y="4441825"/>
            <a:ext cx="923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0000"/>
              </a:buClr>
            </a:pPr>
            <a:r>
              <a:rPr lang="en-US" altLang="zh-CN" sz="1100"/>
              <a:t>(FDD) </a:t>
            </a:r>
            <a:r>
              <a:rPr lang="en-US" altLang="zh-CN" sz="1100">
                <a:latin typeface="宋体" pitchFamily="2" charset="-122"/>
                <a:ea typeface="宋体" pitchFamily="2" charset="-122"/>
              </a:rPr>
              <a:t>eNB</a:t>
            </a:r>
          </a:p>
        </p:txBody>
      </p:sp>
      <p:sp>
        <p:nvSpPr>
          <p:cNvPr id="397" name="TextBox 64"/>
          <p:cNvSpPr txBox="1">
            <a:spLocks noChangeArrowheads="1"/>
          </p:cNvSpPr>
          <p:nvPr/>
        </p:nvSpPr>
        <p:spPr bwMode="auto">
          <a:xfrm>
            <a:off x="990080" y="4405313"/>
            <a:ext cx="9255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0000"/>
              </a:buClr>
            </a:pPr>
            <a:r>
              <a:rPr lang="en-US" altLang="zh-CN" sz="1100"/>
              <a:t>(FDD) </a:t>
            </a:r>
            <a:r>
              <a:rPr lang="en-US" altLang="zh-CN" sz="1100">
                <a:latin typeface="宋体" pitchFamily="2" charset="-122"/>
                <a:ea typeface="宋体" pitchFamily="2" charset="-122"/>
              </a:rPr>
              <a:t>eNB</a:t>
            </a:r>
          </a:p>
        </p:txBody>
      </p:sp>
      <p:sp>
        <p:nvSpPr>
          <p:cNvPr id="398" name="TextBox 65"/>
          <p:cNvSpPr txBox="1">
            <a:spLocks noChangeArrowheads="1"/>
          </p:cNvSpPr>
          <p:nvPr/>
        </p:nvSpPr>
        <p:spPr bwMode="auto">
          <a:xfrm>
            <a:off x="4790555" y="4462463"/>
            <a:ext cx="9255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0000"/>
              </a:buClr>
            </a:pPr>
            <a:r>
              <a:rPr lang="en-US" altLang="zh-CN" sz="1100"/>
              <a:t>(TDD) </a:t>
            </a:r>
            <a:r>
              <a:rPr lang="en-US" altLang="zh-CN" sz="1100">
                <a:latin typeface="宋体" pitchFamily="2" charset="-122"/>
                <a:ea typeface="宋体" pitchFamily="2" charset="-122"/>
              </a:rPr>
              <a:t>eNB</a:t>
            </a:r>
          </a:p>
        </p:txBody>
      </p:sp>
      <p:sp>
        <p:nvSpPr>
          <p:cNvPr id="399" name="TextBox 66"/>
          <p:cNvSpPr txBox="1">
            <a:spLocks noChangeArrowheads="1"/>
          </p:cNvSpPr>
          <p:nvPr/>
        </p:nvSpPr>
        <p:spPr bwMode="auto">
          <a:xfrm>
            <a:off x="2315642" y="4441825"/>
            <a:ext cx="923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0000"/>
              </a:buClr>
            </a:pPr>
            <a:r>
              <a:rPr lang="en-US" altLang="zh-CN" sz="1100"/>
              <a:t>(TDD) </a:t>
            </a:r>
            <a:r>
              <a:rPr lang="en-US" altLang="zh-CN" sz="1100">
                <a:latin typeface="宋体" pitchFamily="2" charset="-122"/>
                <a:ea typeface="宋体" pitchFamily="2" charset="-122"/>
              </a:rPr>
              <a:t>eNB</a:t>
            </a:r>
          </a:p>
        </p:txBody>
      </p:sp>
      <p:cxnSp>
        <p:nvCxnSpPr>
          <p:cNvPr id="400" name="直接连接符 67"/>
          <p:cNvCxnSpPr>
            <a:cxnSpLocks noChangeShapeType="1"/>
          </p:cNvCxnSpPr>
          <p:nvPr/>
        </p:nvCxnSpPr>
        <p:spPr bwMode="auto">
          <a:xfrm>
            <a:off x="1055167" y="4123680"/>
            <a:ext cx="6477000" cy="25400"/>
          </a:xfrm>
          <a:prstGeom prst="line">
            <a:avLst/>
          </a:prstGeom>
          <a:noFill/>
          <a:ln w="317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1" name="矩形 69"/>
          <p:cNvSpPr>
            <a:spLocks noChangeArrowheads="1"/>
          </p:cNvSpPr>
          <p:nvPr/>
        </p:nvSpPr>
        <p:spPr bwMode="auto">
          <a:xfrm>
            <a:off x="6620942" y="4243388"/>
            <a:ext cx="519113" cy="3603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kumimoji="0" lang="en-US" altLang="zh-CN" sz="1100">
                <a:latin typeface="宋体" pitchFamily="2" charset="-122"/>
                <a:ea typeface="宋体" pitchFamily="2" charset="-122"/>
              </a:rPr>
              <a:t>eAN</a:t>
            </a:r>
            <a:endParaRPr kumimoji="0" lang="zh-CN" altLang="en-US" sz="11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2" name="矩形 70"/>
          <p:cNvSpPr>
            <a:spLocks noChangeArrowheads="1"/>
          </p:cNvSpPr>
          <p:nvPr/>
        </p:nvSpPr>
        <p:spPr bwMode="auto">
          <a:xfrm>
            <a:off x="6606655" y="4984750"/>
            <a:ext cx="520700" cy="7207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kumimoji="0" lang="en-US" altLang="zh-CN" sz="1100">
                <a:latin typeface="宋体" pitchFamily="2" charset="-122"/>
                <a:ea typeface="宋体" pitchFamily="2" charset="-122"/>
              </a:rPr>
              <a:t>BTS</a:t>
            </a:r>
          </a:p>
          <a:p>
            <a:pPr algn="ctr"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kumimoji="0" lang="en-US" altLang="zh-CN" sz="1100">
                <a:latin typeface="宋体" pitchFamily="2" charset="-122"/>
                <a:ea typeface="宋体" pitchFamily="2" charset="-122"/>
              </a:rPr>
              <a:t>(DO)</a:t>
            </a:r>
            <a:endParaRPr kumimoji="0" lang="zh-CN" altLang="en-US" sz="110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403" name="直接连接符 71"/>
          <p:cNvCxnSpPr>
            <a:cxnSpLocks noChangeShapeType="1"/>
            <a:stCxn id="401" idx="2"/>
            <a:endCxn id="402" idx="0"/>
          </p:cNvCxnSpPr>
          <p:nvPr/>
        </p:nvCxnSpPr>
        <p:spPr bwMode="auto">
          <a:xfrm rot="5400000">
            <a:off x="6683649" y="4787106"/>
            <a:ext cx="381000" cy="14287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04" name="Picture 19" descr="天线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1692" y="5135563"/>
            <a:ext cx="2476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5" name="Picture 19" descr="天线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89267" y="5180013"/>
            <a:ext cx="2476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6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14742375"/>
              </p:ext>
            </p:extLst>
          </p:nvPr>
        </p:nvGraphicFramePr>
        <p:xfrm>
          <a:off x="6244705" y="4684713"/>
          <a:ext cx="1314450" cy="1108075"/>
        </p:xfrm>
        <a:graphic>
          <a:graphicData uri="http://schemas.openxmlformats.org/presentationml/2006/ole">
            <p:oleObj spid="_x0000_s72707" name="CorelDRAW" r:id="rId8" imgW="4876800" imgH="3252216" progId="CorelDraw.Graphic.9">
              <p:embed/>
            </p:oleObj>
          </a:graphicData>
        </a:graphic>
      </p:graphicFrame>
      <p:sp>
        <p:nvSpPr>
          <p:cNvPr id="407" name="TextBox 75"/>
          <p:cNvSpPr txBox="1">
            <a:spLocks noChangeArrowheads="1"/>
          </p:cNvSpPr>
          <p:nvPr/>
        </p:nvSpPr>
        <p:spPr bwMode="auto">
          <a:xfrm>
            <a:off x="6952730" y="4695825"/>
            <a:ext cx="10556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100"/>
              <a:t>MSTP</a:t>
            </a:r>
            <a:endParaRPr lang="zh-CN" altLang="en-US" sz="1100"/>
          </a:p>
        </p:txBody>
      </p:sp>
      <p:sp>
        <p:nvSpPr>
          <p:cNvPr id="408" name="矩形 76"/>
          <p:cNvSpPr>
            <a:spLocks noChangeArrowheads="1"/>
          </p:cNvSpPr>
          <p:nvPr/>
        </p:nvSpPr>
        <p:spPr bwMode="auto">
          <a:xfrm>
            <a:off x="6887642" y="3348038"/>
            <a:ext cx="6238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>
                <a:solidFill>
                  <a:srgbClr val="000000"/>
                </a:solidFill>
                <a:cs typeface="Times New Roman" pitchFamily="18" charset="0"/>
              </a:rPr>
              <a:t>HSGW</a:t>
            </a:r>
          </a:p>
        </p:txBody>
      </p:sp>
      <p:cxnSp>
        <p:nvCxnSpPr>
          <p:cNvPr id="409" name="直接连接符 408"/>
          <p:cNvCxnSpPr/>
          <p:nvPr/>
        </p:nvCxnSpPr>
        <p:spPr bwMode="auto">
          <a:xfrm rot="5400000">
            <a:off x="6399486" y="3756819"/>
            <a:ext cx="868362" cy="5080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" name="Picture 77" descr="pi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41542" y="6146800"/>
            <a:ext cx="306388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" name="Picture 77" descr="pi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0967" y="6178550"/>
            <a:ext cx="306388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2" name="对象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06070042"/>
              </p:ext>
            </p:extLst>
          </p:nvPr>
        </p:nvGraphicFramePr>
        <p:xfrm>
          <a:off x="4144442" y="3425825"/>
          <a:ext cx="512763" cy="363538"/>
        </p:xfrm>
        <a:graphic>
          <a:graphicData uri="http://schemas.openxmlformats.org/presentationml/2006/ole">
            <p:oleObj spid="_x0000_s72708" name="CorelDRAW" r:id="rId9" imgW="1502640" imgH="1605600" progId="CorelDraw.Graphic.9">
              <p:embed/>
            </p:oleObj>
          </a:graphicData>
        </a:graphic>
      </p:graphicFrame>
      <p:graphicFrame>
        <p:nvGraphicFramePr>
          <p:cNvPr id="413" name="对象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33745331"/>
              </p:ext>
            </p:extLst>
          </p:nvPr>
        </p:nvGraphicFramePr>
        <p:xfrm>
          <a:off x="1925117" y="4841875"/>
          <a:ext cx="365125" cy="258763"/>
        </p:xfrm>
        <a:graphic>
          <a:graphicData uri="http://schemas.openxmlformats.org/presentationml/2006/ole">
            <p:oleObj spid="_x0000_s72709" name="CorelDRAW" r:id="rId10" imgW="1502640" imgH="1605600" progId="CorelDraw.Graphic.9">
              <p:embed/>
            </p:oleObj>
          </a:graphicData>
        </a:graphic>
      </p:graphicFrame>
      <p:graphicFrame>
        <p:nvGraphicFramePr>
          <p:cNvPr id="414" name="对象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18362355"/>
              </p:ext>
            </p:extLst>
          </p:nvPr>
        </p:nvGraphicFramePr>
        <p:xfrm>
          <a:off x="4501630" y="4829175"/>
          <a:ext cx="365125" cy="258763"/>
        </p:xfrm>
        <a:graphic>
          <a:graphicData uri="http://schemas.openxmlformats.org/presentationml/2006/ole">
            <p:oleObj spid="_x0000_s72710" name="CorelDRAW" r:id="rId11" imgW="1502640" imgH="1605600" progId="CorelDraw.Graphic.9">
              <p:embed/>
            </p:oleObj>
          </a:graphicData>
        </a:graphic>
      </p:graphicFrame>
      <p:cxnSp>
        <p:nvCxnSpPr>
          <p:cNvPr id="415" name="直接连接符 83"/>
          <p:cNvCxnSpPr>
            <a:cxnSpLocks noChangeShapeType="1"/>
          </p:cNvCxnSpPr>
          <p:nvPr/>
        </p:nvCxnSpPr>
        <p:spPr bwMode="auto">
          <a:xfrm>
            <a:off x="4512742" y="3894138"/>
            <a:ext cx="171450" cy="935037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6" name="直接连接符 84"/>
          <p:cNvCxnSpPr>
            <a:cxnSpLocks noChangeShapeType="1"/>
          </p:cNvCxnSpPr>
          <p:nvPr/>
        </p:nvCxnSpPr>
        <p:spPr bwMode="auto">
          <a:xfrm flipH="1">
            <a:off x="2107680" y="3748088"/>
            <a:ext cx="174625" cy="1093787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2375967" y="2713038"/>
            <a:ext cx="439738" cy="284162"/>
            <a:chOff x="2065" y="1685"/>
            <a:chExt cx="453" cy="290"/>
          </a:xfrm>
        </p:grpSpPr>
        <p:sp>
          <p:nvSpPr>
            <p:cNvPr id="418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14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15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430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31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422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24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25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26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27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28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29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sp>
        <p:nvSpPr>
          <p:cNvPr id="432" name="矩形 146"/>
          <p:cNvSpPr>
            <a:spLocks noChangeArrowheads="1"/>
          </p:cNvSpPr>
          <p:nvPr/>
        </p:nvSpPr>
        <p:spPr bwMode="auto">
          <a:xfrm>
            <a:off x="1833042" y="1601788"/>
            <a:ext cx="5445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MME</a:t>
            </a:r>
          </a:p>
        </p:txBody>
      </p:sp>
      <p:grpSp>
        <p:nvGrpSpPr>
          <p:cNvPr id="17" name="Group 10"/>
          <p:cNvGrpSpPr>
            <a:grpSpLocks/>
          </p:cNvGrpSpPr>
          <p:nvPr/>
        </p:nvGrpSpPr>
        <p:grpSpPr bwMode="auto">
          <a:xfrm>
            <a:off x="6424092" y="2455863"/>
            <a:ext cx="439738" cy="284162"/>
            <a:chOff x="2065" y="1685"/>
            <a:chExt cx="453" cy="290"/>
          </a:xfrm>
        </p:grpSpPr>
        <p:sp>
          <p:nvSpPr>
            <p:cNvPr id="434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18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19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446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47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438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39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40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41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43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44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45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cxnSp>
        <p:nvCxnSpPr>
          <p:cNvPr id="448" name="直接连接符 208"/>
          <p:cNvCxnSpPr>
            <a:cxnSpLocks noChangeShapeType="1"/>
          </p:cNvCxnSpPr>
          <p:nvPr/>
        </p:nvCxnSpPr>
        <p:spPr bwMode="auto">
          <a:xfrm flipH="1">
            <a:off x="4001567" y="3138488"/>
            <a:ext cx="30163" cy="209550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49" name="直接连接符 209"/>
          <p:cNvCxnSpPr>
            <a:cxnSpLocks noChangeShapeType="1"/>
          </p:cNvCxnSpPr>
          <p:nvPr/>
        </p:nvCxnSpPr>
        <p:spPr bwMode="auto">
          <a:xfrm flipV="1">
            <a:off x="5462067" y="3151188"/>
            <a:ext cx="1039813" cy="252412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1" name="Group 10"/>
          <p:cNvGrpSpPr>
            <a:grpSpLocks/>
          </p:cNvGrpSpPr>
          <p:nvPr/>
        </p:nvGrpSpPr>
        <p:grpSpPr bwMode="auto">
          <a:xfrm>
            <a:off x="6395517" y="2900363"/>
            <a:ext cx="720725" cy="422275"/>
            <a:chOff x="2065" y="1685"/>
            <a:chExt cx="453" cy="290"/>
          </a:xfrm>
        </p:grpSpPr>
        <p:sp>
          <p:nvSpPr>
            <p:cNvPr id="451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22" name="Group 12"/>
            <p:cNvGrpSpPr>
              <a:grpSpLocks/>
            </p:cNvGrpSpPr>
            <p:nvPr/>
          </p:nvGrpSpPr>
          <p:grpSpPr bwMode="auto">
            <a:xfrm>
              <a:off x="2132" y="1714"/>
              <a:ext cx="324" cy="209"/>
              <a:chOff x="3820" y="3318"/>
              <a:chExt cx="282" cy="283"/>
            </a:xfrm>
          </p:grpSpPr>
          <p:grpSp>
            <p:nvGrpSpPr>
              <p:cNvPr id="23" name="Group 13"/>
              <p:cNvGrpSpPr>
                <a:grpSpLocks/>
              </p:cNvGrpSpPr>
              <p:nvPr/>
            </p:nvGrpSpPr>
            <p:grpSpPr bwMode="auto">
              <a:xfrm>
                <a:off x="3820" y="3318"/>
                <a:ext cx="282" cy="283"/>
                <a:chOff x="576" y="3082"/>
                <a:chExt cx="982" cy="983"/>
              </a:xfrm>
            </p:grpSpPr>
            <p:sp>
              <p:nvSpPr>
                <p:cNvPr id="463" name="Freeform 14"/>
                <p:cNvSpPr>
                  <a:spLocks/>
                </p:cNvSpPr>
                <p:nvPr/>
              </p:nvSpPr>
              <p:spPr bwMode="auto">
                <a:xfrm>
                  <a:off x="576" y="3084"/>
                  <a:ext cx="983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64" name="Freeform 15"/>
                <p:cNvSpPr>
                  <a:spLocks/>
                </p:cNvSpPr>
                <p:nvPr/>
              </p:nvSpPr>
              <p:spPr bwMode="auto">
                <a:xfrm>
                  <a:off x="576" y="3125"/>
                  <a:ext cx="983" cy="938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886" y="3385"/>
                <a:ext cx="156" cy="173"/>
                <a:chOff x="4582" y="2524"/>
                <a:chExt cx="193" cy="214"/>
              </a:xfrm>
            </p:grpSpPr>
            <p:sp>
              <p:nvSpPr>
                <p:cNvPr id="455" name="Freeform 17"/>
                <p:cNvSpPr>
                  <a:spLocks/>
                </p:cNvSpPr>
                <p:nvPr/>
              </p:nvSpPr>
              <p:spPr bwMode="auto">
                <a:xfrm>
                  <a:off x="4676" y="2628"/>
                  <a:ext cx="99" cy="104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56" name="Freeform 18"/>
                <p:cNvSpPr>
                  <a:spLocks/>
                </p:cNvSpPr>
                <p:nvPr/>
              </p:nvSpPr>
              <p:spPr bwMode="auto">
                <a:xfrm>
                  <a:off x="4582" y="2628"/>
                  <a:ext cx="97" cy="104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57" name="Freeform 19"/>
                <p:cNvSpPr>
                  <a:spLocks/>
                </p:cNvSpPr>
                <p:nvPr/>
              </p:nvSpPr>
              <p:spPr bwMode="auto">
                <a:xfrm>
                  <a:off x="4582" y="2524"/>
                  <a:ext cx="97" cy="104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58" name="Freeform 20"/>
                <p:cNvSpPr>
                  <a:spLocks/>
                </p:cNvSpPr>
                <p:nvPr/>
              </p:nvSpPr>
              <p:spPr bwMode="auto">
                <a:xfrm>
                  <a:off x="4676" y="2524"/>
                  <a:ext cx="99" cy="104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59" name="Freeform 21"/>
                <p:cNvSpPr>
                  <a:spLocks/>
                </p:cNvSpPr>
                <p:nvPr/>
              </p:nvSpPr>
              <p:spPr bwMode="auto">
                <a:xfrm>
                  <a:off x="4681" y="2634"/>
                  <a:ext cx="98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Freeform 22"/>
                <p:cNvSpPr>
                  <a:spLocks/>
                </p:cNvSpPr>
                <p:nvPr/>
              </p:nvSpPr>
              <p:spPr bwMode="auto">
                <a:xfrm>
                  <a:off x="4582" y="2634"/>
                  <a:ext cx="99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61" name="Freeform 23"/>
                <p:cNvSpPr>
                  <a:spLocks/>
                </p:cNvSpPr>
                <p:nvPr/>
              </p:nvSpPr>
              <p:spPr bwMode="auto">
                <a:xfrm>
                  <a:off x="4582" y="2528"/>
                  <a:ext cx="99" cy="10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62" name="Freeform 24"/>
                <p:cNvSpPr>
                  <a:spLocks/>
                </p:cNvSpPr>
                <p:nvPr/>
              </p:nvSpPr>
              <p:spPr bwMode="auto">
                <a:xfrm>
                  <a:off x="4681" y="2528"/>
                  <a:ext cx="98" cy="10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sp>
        <p:nvSpPr>
          <p:cNvPr id="465" name="Freeform 78"/>
          <p:cNvSpPr>
            <a:spLocks/>
          </p:cNvSpPr>
          <p:nvPr/>
        </p:nvSpPr>
        <p:spPr bwMode="auto">
          <a:xfrm rot="13590198" flipH="1">
            <a:off x="2393430" y="5822950"/>
            <a:ext cx="344487" cy="207963"/>
          </a:xfrm>
          <a:custGeom>
            <a:avLst/>
            <a:gdLst>
              <a:gd name="T0" fmla="*/ 0 w 652"/>
              <a:gd name="T1" fmla="*/ 2147483647 h 391"/>
              <a:gd name="T2" fmla="*/ 2147483647 w 652"/>
              <a:gd name="T3" fmla="*/ 2147483647 h 391"/>
              <a:gd name="T4" fmla="*/ 2147483647 w 652"/>
              <a:gd name="T5" fmla="*/ 2147483647 h 391"/>
              <a:gd name="T6" fmla="*/ 2147483647 w 652"/>
              <a:gd name="T7" fmla="*/ 0 h 391"/>
              <a:gd name="T8" fmla="*/ 2147483647 w 652"/>
              <a:gd name="T9" fmla="*/ 2147483647 h 391"/>
              <a:gd name="T10" fmla="*/ 2147483647 w 652"/>
              <a:gd name="T11" fmla="*/ 2147483647 h 391"/>
              <a:gd name="T12" fmla="*/ 0 w 652"/>
              <a:gd name="T13" fmla="*/ 2147483647 h 39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52"/>
              <a:gd name="T22" fmla="*/ 0 h 391"/>
              <a:gd name="T23" fmla="*/ 652 w 652"/>
              <a:gd name="T24" fmla="*/ 391 h 39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52" h="391">
                <a:moveTo>
                  <a:pt x="0" y="391"/>
                </a:moveTo>
                <a:lnTo>
                  <a:pt x="348" y="115"/>
                </a:lnTo>
                <a:lnTo>
                  <a:pt x="335" y="225"/>
                </a:lnTo>
                <a:lnTo>
                  <a:pt x="652" y="0"/>
                </a:lnTo>
                <a:lnTo>
                  <a:pt x="306" y="276"/>
                </a:lnTo>
                <a:lnTo>
                  <a:pt x="319" y="167"/>
                </a:lnTo>
                <a:lnTo>
                  <a:pt x="0" y="391"/>
                </a:lnTo>
                <a:close/>
              </a:path>
            </a:pathLst>
          </a:custGeom>
          <a:solidFill>
            <a:srgbClr val="666699"/>
          </a:solidFill>
          <a:ln w="317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66" name="Freeform 78"/>
          <p:cNvSpPr>
            <a:spLocks/>
          </p:cNvSpPr>
          <p:nvPr/>
        </p:nvSpPr>
        <p:spPr bwMode="auto">
          <a:xfrm rot="13590198" flipH="1">
            <a:off x="3695974" y="5784056"/>
            <a:ext cx="342900" cy="207963"/>
          </a:xfrm>
          <a:custGeom>
            <a:avLst/>
            <a:gdLst>
              <a:gd name="T0" fmla="*/ 0 w 652"/>
              <a:gd name="T1" fmla="*/ 2147483647 h 391"/>
              <a:gd name="T2" fmla="*/ 2147483647 w 652"/>
              <a:gd name="T3" fmla="*/ 2147483647 h 391"/>
              <a:gd name="T4" fmla="*/ 2147483647 w 652"/>
              <a:gd name="T5" fmla="*/ 2147483647 h 391"/>
              <a:gd name="T6" fmla="*/ 2147483647 w 652"/>
              <a:gd name="T7" fmla="*/ 0 h 391"/>
              <a:gd name="T8" fmla="*/ 2147483647 w 652"/>
              <a:gd name="T9" fmla="*/ 2147483647 h 391"/>
              <a:gd name="T10" fmla="*/ 2147483647 w 652"/>
              <a:gd name="T11" fmla="*/ 2147483647 h 391"/>
              <a:gd name="T12" fmla="*/ 0 w 652"/>
              <a:gd name="T13" fmla="*/ 2147483647 h 39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52"/>
              <a:gd name="T22" fmla="*/ 0 h 391"/>
              <a:gd name="T23" fmla="*/ 652 w 652"/>
              <a:gd name="T24" fmla="*/ 391 h 39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52" h="391">
                <a:moveTo>
                  <a:pt x="0" y="391"/>
                </a:moveTo>
                <a:lnTo>
                  <a:pt x="348" y="115"/>
                </a:lnTo>
                <a:lnTo>
                  <a:pt x="335" y="225"/>
                </a:lnTo>
                <a:lnTo>
                  <a:pt x="652" y="0"/>
                </a:lnTo>
                <a:lnTo>
                  <a:pt x="306" y="276"/>
                </a:lnTo>
                <a:lnTo>
                  <a:pt x="319" y="167"/>
                </a:lnTo>
                <a:lnTo>
                  <a:pt x="0" y="391"/>
                </a:lnTo>
                <a:close/>
              </a:path>
            </a:pathLst>
          </a:custGeom>
          <a:solidFill>
            <a:srgbClr val="666699"/>
          </a:solidFill>
          <a:ln w="317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67" name="Freeform 78"/>
          <p:cNvSpPr>
            <a:spLocks/>
          </p:cNvSpPr>
          <p:nvPr/>
        </p:nvSpPr>
        <p:spPr bwMode="auto">
          <a:xfrm rot="13590198" flipH="1">
            <a:off x="5059636" y="5744369"/>
            <a:ext cx="344488" cy="209550"/>
          </a:xfrm>
          <a:custGeom>
            <a:avLst/>
            <a:gdLst>
              <a:gd name="T0" fmla="*/ 0 w 652"/>
              <a:gd name="T1" fmla="*/ 2147483647 h 391"/>
              <a:gd name="T2" fmla="*/ 2147483647 w 652"/>
              <a:gd name="T3" fmla="*/ 2147483647 h 391"/>
              <a:gd name="T4" fmla="*/ 2147483647 w 652"/>
              <a:gd name="T5" fmla="*/ 2147483647 h 391"/>
              <a:gd name="T6" fmla="*/ 2147483647 w 652"/>
              <a:gd name="T7" fmla="*/ 0 h 391"/>
              <a:gd name="T8" fmla="*/ 2147483647 w 652"/>
              <a:gd name="T9" fmla="*/ 2147483647 h 391"/>
              <a:gd name="T10" fmla="*/ 2147483647 w 652"/>
              <a:gd name="T11" fmla="*/ 2147483647 h 391"/>
              <a:gd name="T12" fmla="*/ 0 w 652"/>
              <a:gd name="T13" fmla="*/ 2147483647 h 39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52"/>
              <a:gd name="T22" fmla="*/ 0 h 391"/>
              <a:gd name="T23" fmla="*/ 652 w 652"/>
              <a:gd name="T24" fmla="*/ 391 h 39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52" h="391">
                <a:moveTo>
                  <a:pt x="0" y="391"/>
                </a:moveTo>
                <a:lnTo>
                  <a:pt x="348" y="115"/>
                </a:lnTo>
                <a:lnTo>
                  <a:pt x="335" y="225"/>
                </a:lnTo>
                <a:lnTo>
                  <a:pt x="652" y="0"/>
                </a:lnTo>
                <a:lnTo>
                  <a:pt x="306" y="276"/>
                </a:lnTo>
                <a:lnTo>
                  <a:pt x="319" y="167"/>
                </a:lnTo>
                <a:lnTo>
                  <a:pt x="0" y="391"/>
                </a:lnTo>
                <a:close/>
              </a:path>
            </a:pathLst>
          </a:custGeom>
          <a:solidFill>
            <a:srgbClr val="666699"/>
          </a:solidFill>
          <a:ln w="317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kern="0">
              <a:solidFill>
                <a:sysClr val="windowText" lastClr="000000"/>
              </a:solidFill>
              <a:latin typeface="Arial" charset="0"/>
            </a:endParaRPr>
          </a:p>
        </p:txBody>
      </p:sp>
      <p:grpSp>
        <p:nvGrpSpPr>
          <p:cNvPr id="25" name="Group 10"/>
          <p:cNvGrpSpPr>
            <a:grpSpLocks/>
          </p:cNvGrpSpPr>
          <p:nvPr/>
        </p:nvGrpSpPr>
        <p:grpSpPr bwMode="auto">
          <a:xfrm>
            <a:off x="1653655" y="2105025"/>
            <a:ext cx="439737" cy="284163"/>
            <a:chOff x="2065" y="1685"/>
            <a:chExt cx="453" cy="290"/>
          </a:xfrm>
        </p:grpSpPr>
        <p:sp>
          <p:nvSpPr>
            <p:cNvPr id="469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26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27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481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82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473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74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77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78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79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80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29" name="Group 10"/>
          <p:cNvGrpSpPr>
            <a:grpSpLocks/>
          </p:cNvGrpSpPr>
          <p:nvPr/>
        </p:nvGrpSpPr>
        <p:grpSpPr bwMode="auto">
          <a:xfrm>
            <a:off x="1291705" y="1616075"/>
            <a:ext cx="439737" cy="284163"/>
            <a:chOff x="2065" y="1685"/>
            <a:chExt cx="453" cy="290"/>
          </a:xfrm>
        </p:grpSpPr>
        <p:sp>
          <p:nvSpPr>
            <p:cNvPr id="484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31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496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97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488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89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90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91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92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93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94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495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321" name="Group 10"/>
          <p:cNvGrpSpPr>
            <a:grpSpLocks/>
          </p:cNvGrpSpPr>
          <p:nvPr/>
        </p:nvGrpSpPr>
        <p:grpSpPr bwMode="auto">
          <a:xfrm>
            <a:off x="1144067" y="2700338"/>
            <a:ext cx="439738" cy="284162"/>
            <a:chOff x="2065" y="1685"/>
            <a:chExt cx="453" cy="290"/>
          </a:xfrm>
        </p:grpSpPr>
        <p:sp>
          <p:nvSpPr>
            <p:cNvPr id="499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322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323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511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12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4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503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4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5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6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7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8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325" name="Group 10"/>
          <p:cNvGrpSpPr>
            <a:grpSpLocks/>
          </p:cNvGrpSpPr>
          <p:nvPr/>
        </p:nvGrpSpPr>
        <p:grpSpPr bwMode="auto">
          <a:xfrm>
            <a:off x="1067867" y="2122488"/>
            <a:ext cx="439738" cy="284162"/>
            <a:chOff x="2065" y="1685"/>
            <a:chExt cx="453" cy="290"/>
          </a:xfrm>
        </p:grpSpPr>
        <p:sp>
          <p:nvSpPr>
            <p:cNvPr id="514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326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327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526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7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8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518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0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1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2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3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4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25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329" name="Group 10"/>
          <p:cNvGrpSpPr>
            <a:grpSpLocks/>
          </p:cNvGrpSpPr>
          <p:nvPr/>
        </p:nvGrpSpPr>
        <p:grpSpPr bwMode="auto">
          <a:xfrm>
            <a:off x="2320405" y="2116138"/>
            <a:ext cx="439737" cy="284162"/>
            <a:chOff x="2065" y="1685"/>
            <a:chExt cx="453" cy="290"/>
          </a:xfrm>
        </p:grpSpPr>
        <p:sp>
          <p:nvSpPr>
            <p:cNvPr id="529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330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331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541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42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2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533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34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35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36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37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38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39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40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sp>
        <p:nvSpPr>
          <p:cNvPr id="543" name="Text Box 27"/>
          <p:cNvSpPr txBox="1">
            <a:spLocks noChangeArrowheads="1"/>
          </p:cNvSpPr>
          <p:nvPr/>
        </p:nvSpPr>
        <p:spPr bwMode="gray">
          <a:xfrm>
            <a:off x="899592" y="23288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  <a:cs typeface="Times New Roman" pitchFamily="18" charset="0"/>
              </a:rPr>
              <a:t>PCRF</a:t>
            </a:r>
          </a:p>
        </p:txBody>
      </p:sp>
      <p:sp>
        <p:nvSpPr>
          <p:cNvPr id="544" name="TextBox 321"/>
          <p:cNvSpPr txBox="1">
            <a:spLocks noChangeArrowheads="1"/>
          </p:cNvSpPr>
          <p:nvPr/>
        </p:nvSpPr>
        <p:spPr bwMode="auto">
          <a:xfrm>
            <a:off x="4542905" y="3330575"/>
            <a:ext cx="7540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100"/>
              <a:t>CN2</a:t>
            </a:r>
            <a:endParaRPr lang="zh-CN" altLang="en-US" sz="1100"/>
          </a:p>
        </p:txBody>
      </p:sp>
      <p:sp>
        <p:nvSpPr>
          <p:cNvPr id="545" name="TextBox 322"/>
          <p:cNvSpPr txBox="1">
            <a:spLocks noChangeArrowheads="1"/>
          </p:cNvSpPr>
          <p:nvPr/>
        </p:nvSpPr>
        <p:spPr bwMode="auto">
          <a:xfrm>
            <a:off x="2952230" y="5935663"/>
            <a:ext cx="14144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100"/>
              <a:t>LTE</a:t>
            </a:r>
            <a:r>
              <a:rPr lang="zh-CN" altLang="en-US" sz="1100"/>
              <a:t>无线网</a:t>
            </a:r>
          </a:p>
        </p:txBody>
      </p:sp>
      <p:sp>
        <p:nvSpPr>
          <p:cNvPr id="546" name="圆角矩形 323"/>
          <p:cNvSpPr>
            <a:spLocks noChangeArrowheads="1"/>
          </p:cNvSpPr>
          <p:nvPr/>
        </p:nvSpPr>
        <p:spPr bwMode="auto">
          <a:xfrm>
            <a:off x="3509442" y="4211638"/>
            <a:ext cx="2371725" cy="2236787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00206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endParaRPr kumimoji="0" lang="zh-CN" altLang="en-US" sz="11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47" name="TextBox 324"/>
          <p:cNvSpPr txBox="1">
            <a:spLocks noChangeArrowheads="1"/>
          </p:cNvSpPr>
          <p:nvPr/>
        </p:nvSpPr>
        <p:spPr bwMode="auto">
          <a:xfrm>
            <a:off x="6247880" y="5803900"/>
            <a:ext cx="1627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100"/>
              <a:t>eHRPD</a:t>
            </a:r>
            <a:r>
              <a:rPr lang="zh-CN" altLang="en-US" sz="1100"/>
              <a:t>无线网</a:t>
            </a:r>
          </a:p>
        </p:txBody>
      </p:sp>
      <p:graphicFrame>
        <p:nvGraphicFramePr>
          <p:cNvPr id="548" name="对象 3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2929763"/>
              </p:ext>
            </p:extLst>
          </p:nvPr>
        </p:nvGraphicFramePr>
        <p:xfrm>
          <a:off x="6297092" y="914400"/>
          <a:ext cx="1057275" cy="712788"/>
        </p:xfrm>
        <a:graphic>
          <a:graphicData uri="http://schemas.openxmlformats.org/presentationml/2006/ole">
            <p:oleObj spid="_x0000_s72711" name="CorelDRAW" r:id="rId12" imgW="4876800" imgH="3252216" progId="CorelDraw.Graphic.9">
              <p:embed/>
            </p:oleObj>
          </a:graphicData>
        </a:graphic>
      </p:graphicFrame>
      <p:sp>
        <p:nvSpPr>
          <p:cNvPr id="549" name="TextBox 326"/>
          <p:cNvSpPr txBox="1">
            <a:spLocks noChangeArrowheads="1"/>
          </p:cNvSpPr>
          <p:nvPr/>
        </p:nvSpPr>
        <p:spPr bwMode="auto">
          <a:xfrm>
            <a:off x="6535217" y="1092200"/>
            <a:ext cx="13112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100"/>
              <a:t>业务网</a:t>
            </a:r>
          </a:p>
        </p:txBody>
      </p:sp>
      <p:cxnSp>
        <p:nvCxnSpPr>
          <p:cNvPr id="550" name="直接连接符 327"/>
          <p:cNvCxnSpPr>
            <a:cxnSpLocks noChangeShapeType="1"/>
          </p:cNvCxnSpPr>
          <p:nvPr/>
        </p:nvCxnSpPr>
        <p:spPr bwMode="auto">
          <a:xfrm rot="5400000" flipH="1" flipV="1">
            <a:off x="4907236" y="1943894"/>
            <a:ext cx="2003425" cy="909637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551" name="对象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01695644"/>
              </p:ext>
            </p:extLst>
          </p:nvPr>
        </p:nvGraphicFramePr>
        <p:xfrm>
          <a:off x="5271567" y="901700"/>
          <a:ext cx="1025525" cy="695325"/>
        </p:xfrm>
        <a:graphic>
          <a:graphicData uri="http://schemas.openxmlformats.org/presentationml/2006/ole">
            <p:oleObj spid="_x0000_s72712" name="CorelDRAW" r:id="rId13" imgW="4876800" imgH="3252216" progId="CorelDraw.Graphic.9">
              <p:embed/>
            </p:oleObj>
          </a:graphicData>
        </a:graphic>
      </p:graphicFrame>
      <p:sp>
        <p:nvSpPr>
          <p:cNvPr id="552" name="TextBox 329"/>
          <p:cNvSpPr txBox="1">
            <a:spLocks noChangeArrowheads="1"/>
          </p:cNvSpPr>
          <p:nvPr/>
        </p:nvSpPr>
        <p:spPr bwMode="auto">
          <a:xfrm>
            <a:off x="5465242" y="1103313"/>
            <a:ext cx="1311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100"/>
              <a:t>互联网</a:t>
            </a:r>
          </a:p>
        </p:txBody>
      </p:sp>
      <p:cxnSp>
        <p:nvCxnSpPr>
          <p:cNvPr id="553" name="直接连接符 330"/>
          <p:cNvCxnSpPr>
            <a:cxnSpLocks noChangeShapeType="1"/>
          </p:cNvCxnSpPr>
          <p:nvPr/>
        </p:nvCxnSpPr>
        <p:spPr bwMode="auto">
          <a:xfrm flipV="1">
            <a:off x="5419205" y="1539875"/>
            <a:ext cx="161925" cy="1839913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54" name="TextBox 331"/>
          <p:cNvSpPr txBox="1">
            <a:spLocks noChangeArrowheads="1"/>
          </p:cNvSpPr>
          <p:nvPr/>
        </p:nvSpPr>
        <p:spPr bwMode="auto">
          <a:xfrm>
            <a:off x="3777730" y="1211263"/>
            <a:ext cx="1311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100" dirty="0" smtClean="0"/>
              <a:t>B</a:t>
            </a:r>
            <a:r>
              <a:rPr lang="zh-CN" altLang="en-US" sz="1100" dirty="0" smtClean="0"/>
              <a:t>机房</a:t>
            </a:r>
            <a:endParaRPr lang="zh-CN" altLang="en-US" sz="1100" dirty="0"/>
          </a:p>
        </p:txBody>
      </p:sp>
      <p:sp>
        <p:nvSpPr>
          <p:cNvPr id="556" name="圆角矩形 334"/>
          <p:cNvSpPr>
            <a:spLocks noChangeArrowheads="1"/>
          </p:cNvSpPr>
          <p:nvPr/>
        </p:nvSpPr>
        <p:spPr bwMode="auto">
          <a:xfrm>
            <a:off x="953567" y="4208463"/>
            <a:ext cx="2309813" cy="2239962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00206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endParaRPr kumimoji="0" lang="zh-CN" altLang="en-US" sz="11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7" name="圆角矩形 335"/>
          <p:cNvSpPr>
            <a:spLocks noChangeArrowheads="1"/>
          </p:cNvSpPr>
          <p:nvPr/>
        </p:nvSpPr>
        <p:spPr bwMode="auto">
          <a:xfrm>
            <a:off x="966267" y="1485900"/>
            <a:ext cx="2046288" cy="1689100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endParaRPr kumimoji="0" lang="zh-CN" altLang="en-US" sz="11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8" name="Text Box 27"/>
          <p:cNvSpPr txBox="1">
            <a:spLocks noChangeArrowheads="1"/>
          </p:cNvSpPr>
          <p:nvPr/>
        </p:nvSpPr>
        <p:spPr bwMode="gray">
          <a:xfrm>
            <a:off x="1604442" y="2300288"/>
            <a:ext cx="508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DNS</a:t>
            </a:r>
          </a:p>
        </p:txBody>
      </p:sp>
      <p:sp>
        <p:nvSpPr>
          <p:cNvPr id="559" name="矩形 338"/>
          <p:cNvSpPr>
            <a:spLocks noChangeArrowheads="1"/>
          </p:cNvSpPr>
          <p:nvPr/>
        </p:nvSpPr>
        <p:spPr bwMode="auto">
          <a:xfrm>
            <a:off x="1447280" y="2905125"/>
            <a:ext cx="698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cs typeface="Times New Roman" pitchFamily="18" charset="0"/>
              </a:rPr>
              <a:t>S/PGW</a:t>
            </a:r>
          </a:p>
        </p:txBody>
      </p:sp>
      <p:sp>
        <p:nvSpPr>
          <p:cNvPr id="560" name="矩形 340"/>
          <p:cNvSpPr>
            <a:spLocks noChangeArrowheads="1"/>
          </p:cNvSpPr>
          <p:nvPr/>
        </p:nvSpPr>
        <p:spPr bwMode="auto">
          <a:xfrm>
            <a:off x="2498205" y="2298700"/>
            <a:ext cx="500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cs typeface="Times New Roman" pitchFamily="18" charset="0"/>
              </a:rPr>
              <a:t>HSS</a:t>
            </a:r>
          </a:p>
        </p:txBody>
      </p:sp>
      <p:sp>
        <p:nvSpPr>
          <p:cNvPr id="561" name="Text Box 27"/>
          <p:cNvSpPr txBox="1">
            <a:spLocks noChangeArrowheads="1"/>
          </p:cNvSpPr>
          <p:nvPr/>
        </p:nvSpPr>
        <p:spPr bwMode="gray">
          <a:xfrm>
            <a:off x="6851130" y="2328863"/>
            <a:ext cx="595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  <a:cs typeface="Times New Roman" pitchFamily="18" charset="0"/>
              </a:rPr>
              <a:t>3GPP</a:t>
            </a:r>
          </a:p>
          <a:p>
            <a:pPr algn="ctr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  <a:cs typeface="Times New Roman" pitchFamily="18" charset="0"/>
              </a:rPr>
              <a:t>AAA</a:t>
            </a:r>
          </a:p>
        </p:txBody>
      </p:sp>
      <p:sp>
        <p:nvSpPr>
          <p:cNvPr id="562" name="矩形 342"/>
          <p:cNvSpPr>
            <a:spLocks noChangeArrowheads="1"/>
          </p:cNvSpPr>
          <p:nvPr/>
        </p:nvSpPr>
        <p:spPr bwMode="auto">
          <a:xfrm>
            <a:off x="2034655" y="2655888"/>
            <a:ext cx="415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cs typeface="Times New Roman" pitchFamily="18" charset="0"/>
              </a:rPr>
              <a:t>CG</a:t>
            </a:r>
          </a:p>
        </p:txBody>
      </p:sp>
      <p:sp>
        <p:nvSpPr>
          <p:cNvPr id="563" name="TextBox 344"/>
          <p:cNvSpPr txBox="1">
            <a:spLocks noChangeArrowheads="1"/>
          </p:cNvSpPr>
          <p:nvPr/>
        </p:nvSpPr>
        <p:spPr bwMode="auto">
          <a:xfrm>
            <a:off x="1644130" y="1225550"/>
            <a:ext cx="13112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100" dirty="0" smtClean="0"/>
              <a:t>A</a:t>
            </a:r>
            <a:r>
              <a:rPr lang="zh-CN" altLang="en-US" sz="1100" dirty="0" smtClean="0"/>
              <a:t>机房</a:t>
            </a:r>
            <a:endParaRPr lang="zh-CN" altLang="en-US" sz="1100" dirty="0"/>
          </a:p>
        </p:txBody>
      </p:sp>
      <p:cxnSp>
        <p:nvCxnSpPr>
          <p:cNvPr id="564" name="直接连接符 345"/>
          <p:cNvCxnSpPr>
            <a:cxnSpLocks noChangeShapeType="1"/>
          </p:cNvCxnSpPr>
          <p:nvPr/>
        </p:nvCxnSpPr>
        <p:spPr bwMode="auto">
          <a:xfrm flipH="1">
            <a:off x="2542655" y="3113088"/>
            <a:ext cx="31750" cy="209550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5" name="TextBox 324"/>
          <p:cNvSpPr txBox="1">
            <a:spLocks noChangeArrowheads="1"/>
          </p:cNvSpPr>
          <p:nvPr/>
        </p:nvSpPr>
        <p:spPr bwMode="auto">
          <a:xfrm>
            <a:off x="6298680" y="1930400"/>
            <a:ext cx="1627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FF0000"/>
                </a:solidFill>
              </a:rPr>
              <a:t>eHRPD</a:t>
            </a:r>
            <a:r>
              <a:rPr lang="zh-CN" altLang="en-US" sz="1400">
                <a:solidFill>
                  <a:srgbClr val="FF0000"/>
                </a:solidFill>
              </a:rPr>
              <a:t>核心网</a:t>
            </a:r>
          </a:p>
        </p:txBody>
      </p:sp>
      <p:sp>
        <p:nvSpPr>
          <p:cNvPr id="566" name="TextBox 324"/>
          <p:cNvSpPr txBox="1">
            <a:spLocks noChangeArrowheads="1"/>
          </p:cNvSpPr>
          <p:nvPr/>
        </p:nvSpPr>
        <p:spPr bwMode="auto">
          <a:xfrm>
            <a:off x="2389461" y="2428156"/>
            <a:ext cx="1627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rgbClr val="FF0000"/>
                </a:solidFill>
              </a:rPr>
              <a:t>LTE</a:t>
            </a:r>
            <a:r>
              <a:rPr lang="zh-CN" altLang="en-US" sz="1400" dirty="0">
                <a:solidFill>
                  <a:srgbClr val="FF0000"/>
                </a:solidFill>
              </a:rPr>
              <a:t>核心网</a:t>
            </a:r>
          </a:p>
        </p:txBody>
      </p:sp>
      <p:grpSp>
        <p:nvGrpSpPr>
          <p:cNvPr id="333" name="Group 10"/>
          <p:cNvGrpSpPr>
            <a:grpSpLocks/>
          </p:cNvGrpSpPr>
          <p:nvPr/>
        </p:nvGrpSpPr>
        <p:grpSpPr bwMode="auto">
          <a:xfrm>
            <a:off x="4636567" y="2713038"/>
            <a:ext cx="439738" cy="284162"/>
            <a:chOff x="2065" y="1685"/>
            <a:chExt cx="453" cy="290"/>
          </a:xfrm>
        </p:grpSpPr>
        <p:sp>
          <p:nvSpPr>
            <p:cNvPr id="568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334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335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580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6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572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73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74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77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78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79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sp>
        <p:nvSpPr>
          <p:cNvPr id="582" name="矩形 146"/>
          <p:cNvSpPr>
            <a:spLocks noChangeArrowheads="1"/>
          </p:cNvSpPr>
          <p:nvPr/>
        </p:nvSpPr>
        <p:spPr bwMode="auto">
          <a:xfrm>
            <a:off x="4093642" y="1601788"/>
            <a:ext cx="5445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cs typeface="Times New Roman" pitchFamily="18" charset="0"/>
              </a:rPr>
              <a:t>MME</a:t>
            </a:r>
          </a:p>
        </p:txBody>
      </p:sp>
      <p:grpSp>
        <p:nvGrpSpPr>
          <p:cNvPr id="337" name="Group 10"/>
          <p:cNvGrpSpPr>
            <a:grpSpLocks/>
          </p:cNvGrpSpPr>
          <p:nvPr/>
        </p:nvGrpSpPr>
        <p:grpSpPr bwMode="auto">
          <a:xfrm>
            <a:off x="3914255" y="2105025"/>
            <a:ext cx="439737" cy="284163"/>
            <a:chOff x="2065" y="1685"/>
            <a:chExt cx="453" cy="290"/>
          </a:xfrm>
        </p:grpSpPr>
        <p:sp>
          <p:nvSpPr>
            <p:cNvPr id="584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338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339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596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97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40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588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89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90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91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92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93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94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595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341" name="Group 10"/>
          <p:cNvGrpSpPr>
            <a:grpSpLocks/>
          </p:cNvGrpSpPr>
          <p:nvPr/>
        </p:nvGrpSpPr>
        <p:grpSpPr bwMode="auto">
          <a:xfrm>
            <a:off x="3552305" y="1616075"/>
            <a:ext cx="439737" cy="284163"/>
            <a:chOff x="2065" y="1685"/>
            <a:chExt cx="453" cy="290"/>
          </a:xfrm>
        </p:grpSpPr>
        <p:sp>
          <p:nvSpPr>
            <p:cNvPr id="599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348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349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611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12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1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603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04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05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06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07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363" name="Group 10"/>
          <p:cNvGrpSpPr>
            <a:grpSpLocks/>
          </p:cNvGrpSpPr>
          <p:nvPr/>
        </p:nvGrpSpPr>
        <p:grpSpPr bwMode="auto">
          <a:xfrm>
            <a:off x="3404667" y="2700338"/>
            <a:ext cx="439738" cy="284162"/>
            <a:chOff x="2065" y="1685"/>
            <a:chExt cx="453" cy="290"/>
          </a:xfrm>
        </p:grpSpPr>
        <p:sp>
          <p:nvSpPr>
            <p:cNvPr id="614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364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365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626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27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80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618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19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20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21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22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23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24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25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381" name="Group 10"/>
          <p:cNvGrpSpPr>
            <a:grpSpLocks/>
          </p:cNvGrpSpPr>
          <p:nvPr/>
        </p:nvGrpSpPr>
        <p:grpSpPr bwMode="auto">
          <a:xfrm>
            <a:off x="3328467" y="2122488"/>
            <a:ext cx="439738" cy="284162"/>
            <a:chOff x="2065" y="1685"/>
            <a:chExt cx="453" cy="290"/>
          </a:xfrm>
        </p:grpSpPr>
        <p:sp>
          <p:nvSpPr>
            <p:cNvPr id="629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395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417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641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42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19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633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4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5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6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7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8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39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40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420" name="Group 10"/>
          <p:cNvGrpSpPr>
            <a:grpSpLocks/>
          </p:cNvGrpSpPr>
          <p:nvPr/>
        </p:nvGrpSpPr>
        <p:grpSpPr bwMode="auto">
          <a:xfrm>
            <a:off x="4581005" y="2116138"/>
            <a:ext cx="439737" cy="284162"/>
            <a:chOff x="2065" y="1685"/>
            <a:chExt cx="453" cy="290"/>
          </a:xfrm>
        </p:grpSpPr>
        <p:sp>
          <p:nvSpPr>
            <p:cNvPr id="644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421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433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656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35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648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49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50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53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54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55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sp>
        <p:nvSpPr>
          <p:cNvPr id="658" name="Text Box 27"/>
          <p:cNvSpPr txBox="1">
            <a:spLocks noChangeArrowheads="1"/>
          </p:cNvSpPr>
          <p:nvPr/>
        </p:nvSpPr>
        <p:spPr bwMode="gray">
          <a:xfrm>
            <a:off x="3160192" y="23288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  <a:cs typeface="Times New Roman" pitchFamily="18" charset="0"/>
              </a:rPr>
              <a:t>PCRF</a:t>
            </a:r>
          </a:p>
        </p:txBody>
      </p:sp>
      <p:sp>
        <p:nvSpPr>
          <p:cNvPr id="659" name="圆角矩形 335"/>
          <p:cNvSpPr>
            <a:spLocks noChangeArrowheads="1"/>
          </p:cNvSpPr>
          <p:nvPr/>
        </p:nvSpPr>
        <p:spPr bwMode="auto">
          <a:xfrm>
            <a:off x="3163367" y="1485900"/>
            <a:ext cx="2033588" cy="1689100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endParaRPr kumimoji="0" lang="zh-CN" altLang="en-US" sz="11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60" name="Text Box 27"/>
          <p:cNvSpPr txBox="1">
            <a:spLocks noChangeArrowheads="1"/>
          </p:cNvSpPr>
          <p:nvPr/>
        </p:nvSpPr>
        <p:spPr bwMode="gray">
          <a:xfrm>
            <a:off x="3865042" y="2300288"/>
            <a:ext cx="508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DNS</a:t>
            </a:r>
          </a:p>
        </p:txBody>
      </p:sp>
      <p:sp>
        <p:nvSpPr>
          <p:cNvPr id="661" name="矩形 338"/>
          <p:cNvSpPr>
            <a:spLocks noChangeArrowheads="1"/>
          </p:cNvSpPr>
          <p:nvPr/>
        </p:nvSpPr>
        <p:spPr bwMode="auto">
          <a:xfrm>
            <a:off x="3707880" y="2905125"/>
            <a:ext cx="698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S/PGW</a:t>
            </a:r>
          </a:p>
        </p:txBody>
      </p:sp>
      <p:sp>
        <p:nvSpPr>
          <p:cNvPr id="662" name="矩形 340"/>
          <p:cNvSpPr>
            <a:spLocks noChangeArrowheads="1"/>
          </p:cNvSpPr>
          <p:nvPr/>
        </p:nvSpPr>
        <p:spPr bwMode="auto">
          <a:xfrm>
            <a:off x="4758805" y="2298700"/>
            <a:ext cx="500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cs typeface="Times New Roman" pitchFamily="18" charset="0"/>
              </a:rPr>
              <a:t>HSS</a:t>
            </a:r>
          </a:p>
        </p:txBody>
      </p:sp>
      <p:sp>
        <p:nvSpPr>
          <p:cNvPr id="663" name="矩形 342"/>
          <p:cNvSpPr>
            <a:spLocks noChangeArrowheads="1"/>
          </p:cNvSpPr>
          <p:nvPr/>
        </p:nvSpPr>
        <p:spPr bwMode="auto">
          <a:xfrm>
            <a:off x="4295255" y="2655888"/>
            <a:ext cx="415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cs typeface="Times New Roman" pitchFamily="18" charset="0"/>
              </a:rPr>
              <a:t>CG</a:t>
            </a:r>
          </a:p>
        </p:txBody>
      </p:sp>
      <p:sp>
        <p:nvSpPr>
          <p:cNvPr id="664" name="圆角矩形 68"/>
          <p:cNvSpPr>
            <a:spLocks noChangeArrowheads="1"/>
          </p:cNvSpPr>
          <p:nvPr/>
        </p:nvSpPr>
        <p:spPr bwMode="auto">
          <a:xfrm>
            <a:off x="6128817" y="1892300"/>
            <a:ext cx="1455738" cy="1955800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00206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endParaRPr kumimoji="0" lang="zh-CN" altLang="en-US" sz="11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65" name="圆角矩形 334"/>
          <p:cNvSpPr>
            <a:spLocks noChangeArrowheads="1"/>
          </p:cNvSpPr>
          <p:nvPr/>
        </p:nvSpPr>
        <p:spPr bwMode="auto">
          <a:xfrm>
            <a:off x="902767" y="1234281"/>
            <a:ext cx="4356100" cy="2026444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00206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endParaRPr kumimoji="0" lang="zh-CN" altLang="en-US" sz="110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436" name="Group 10"/>
          <p:cNvGrpSpPr>
            <a:grpSpLocks/>
          </p:cNvGrpSpPr>
          <p:nvPr/>
        </p:nvGrpSpPr>
        <p:grpSpPr bwMode="auto">
          <a:xfrm>
            <a:off x="2854867" y="804156"/>
            <a:ext cx="439737" cy="284163"/>
            <a:chOff x="2065" y="1685"/>
            <a:chExt cx="453" cy="290"/>
          </a:xfrm>
        </p:grpSpPr>
        <p:sp>
          <p:nvSpPr>
            <p:cNvPr id="667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437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450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679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80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52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671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72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73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74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75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76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77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78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453" name="Group 10"/>
          <p:cNvGrpSpPr>
            <a:grpSpLocks/>
          </p:cNvGrpSpPr>
          <p:nvPr/>
        </p:nvGrpSpPr>
        <p:grpSpPr bwMode="auto">
          <a:xfrm>
            <a:off x="3224486" y="804156"/>
            <a:ext cx="439737" cy="284163"/>
            <a:chOff x="2065" y="1685"/>
            <a:chExt cx="453" cy="290"/>
          </a:xfrm>
        </p:grpSpPr>
        <p:sp>
          <p:nvSpPr>
            <p:cNvPr id="682" name="Rectangle 11"/>
            <p:cNvSpPr>
              <a:spLocks noChangeArrowheads="1"/>
            </p:cNvSpPr>
            <p:nvPr/>
          </p:nvSpPr>
          <p:spPr bwMode="auto">
            <a:xfrm>
              <a:off x="2065" y="1685"/>
              <a:ext cx="453" cy="290"/>
            </a:xfrm>
            <a:prstGeom prst="rect">
              <a:avLst/>
            </a:prstGeom>
            <a:solidFill>
              <a:srgbClr val="9182B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4" dir="b"/>
            </a:scene3d>
            <a:sp3d extrusionH="125400" prstMaterial="legacyPlastic">
              <a:bevelT w="13500" h="13500" prst="angle"/>
              <a:bevelB w="13500" h="13500" prst="angle"/>
              <a:extrusionClr>
                <a:srgbClr val="ABA0C8"/>
              </a:extrusionClr>
            </a:sp3d>
          </p:spPr>
          <p:txBody>
            <a:bodyPr>
              <a:flatTx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grpSp>
          <p:nvGrpSpPr>
            <p:cNvPr id="454" name="Group 12"/>
            <p:cNvGrpSpPr>
              <a:grpSpLocks/>
            </p:cNvGrpSpPr>
            <p:nvPr/>
          </p:nvGrpSpPr>
          <p:grpSpPr bwMode="auto">
            <a:xfrm>
              <a:off x="2132" y="1715"/>
              <a:ext cx="324" cy="209"/>
              <a:chOff x="3820" y="3321"/>
              <a:chExt cx="282" cy="283"/>
            </a:xfrm>
          </p:grpSpPr>
          <p:grpSp>
            <p:nvGrpSpPr>
              <p:cNvPr id="468" name="Group 13"/>
              <p:cNvGrpSpPr>
                <a:grpSpLocks/>
              </p:cNvGrpSpPr>
              <p:nvPr/>
            </p:nvGrpSpPr>
            <p:grpSpPr bwMode="auto">
              <a:xfrm>
                <a:off x="3820" y="3321"/>
                <a:ext cx="282" cy="283"/>
                <a:chOff x="576" y="3086"/>
                <a:chExt cx="980" cy="981"/>
              </a:xfrm>
            </p:grpSpPr>
            <p:sp>
              <p:nvSpPr>
                <p:cNvPr id="694" name="Freeform 14"/>
                <p:cNvSpPr>
                  <a:spLocks/>
                </p:cNvSpPr>
                <p:nvPr/>
              </p:nvSpPr>
              <p:spPr bwMode="auto">
                <a:xfrm>
                  <a:off x="576" y="3097"/>
                  <a:ext cx="979" cy="943"/>
                </a:xfrm>
                <a:custGeom>
                  <a:avLst/>
                  <a:gdLst>
                    <a:gd name="T0" fmla="*/ 2147483647 w 109"/>
                    <a:gd name="T1" fmla="*/ 0 h 105"/>
                    <a:gd name="T2" fmla="*/ 2147483647 w 109"/>
                    <a:gd name="T3" fmla="*/ 2147483647 h 105"/>
                    <a:gd name="T4" fmla="*/ 2147483647 w 109"/>
                    <a:gd name="T5" fmla="*/ 2147483647 h 105"/>
                    <a:gd name="T6" fmla="*/ 2147483647 w 109"/>
                    <a:gd name="T7" fmla="*/ 2147483647 h 105"/>
                    <a:gd name="T8" fmla="*/ 2147483647 w 109"/>
                    <a:gd name="T9" fmla="*/ 2147483647 h 105"/>
                    <a:gd name="T10" fmla="*/ 2147483647 w 109"/>
                    <a:gd name="T11" fmla="*/ 2147483647 h 105"/>
                    <a:gd name="T12" fmla="*/ 2147483647 w 109"/>
                    <a:gd name="T13" fmla="*/ 2147483647 h 105"/>
                    <a:gd name="T14" fmla="*/ 2147483647 w 109"/>
                    <a:gd name="T15" fmla="*/ 2147483647 h 105"/>
                    <a:gd name="T16" fmla="*/ 0 w 109"/>
                    <a:gd name="T17" fmla="*/ 2147483647 h 105"/>
                    <a:gd name="T18" fmla="*/ 2147483647 w 109"/>
                    <a:gd name="T19" fmla="*/ 0 h 105"/>
                    <a:gd name="T20" fmla="*/ 2147483647 w 109"/>
                    <a:gd name="T21" fmla="*/ 2147483647 h 105"/>
                    <a:gd name="T22" fmla="*/ 2147483647 w 109"/>
                    <a:gd name="T23" fmla="*/ 2147483647 h 105"/>
                    <a:gd name="T24" fmla="*/ 2147483647 w 109"/>
                    <a:gd name="T25" fmla="*/ 2147483647 h 105"/>
                    <a:gd name="T26" fmla="*/ 2147483647 w 109"/>
                    <a:gd name="T27" fmla="*/ 2147483647 h 105"/>
                    <a:gd name="T28" fmla="*/ 2147483647 w 109"/>
                    <a:gd name="T29" fmla="*/ 2147483647 h 105"/>
                    <a:gd name="T30" fmla="*/ 2147483647 w 109"/>
                    <a:gd name="T31" fmla="*/ 2147483647 h 105"/>
                    <a:gd name="T32" fmla="*/ 2147483647 w 109"/>
                    <a:gd name="T33" fmla="*/ 2147483647 h 105"/>
                    <a:gd name="T34" fmla="*/ 2147483647 w 109"/>
                    <a:gd name="T35" fmla="*/ 2147483647 h 105"/>
                    <a:gd name="T36" fmla="*/ 2147483647 w 109"/>
                    <a:gd name="T37" fmla="*/ 2147483647 h 105"/>
                    <a:gd name="T38" fmla="*/ 2147483647 w 109"/>
                    <a:gd name="T39" fmla="*/ 2147483647 h 105"/>
                    <a:gd name="T40" fmla="*/ 2147483647 w 109"/>
                    <a:gd name="T41" fmla="*/ 2147483647 h 105"/>
                    <a:gd name="T42" fmla="*/ 2147483647 w 109"/>
                    <a:gd name="T43" fmla="*/ 2147483647 h 105"/>
                    <a:gd name="T44" fmla="*/ 2147483647 w 109"/>
                    <a:gd name="T45" fmla="*/ 2147483647 h 105"/>
                    <a:gd name="T46" fmla="*/ 2147483647 w 109"/>
                    <a:gd name="T47" fmla="*/ 2147483647 h 105"/>
                    <a:gd name="T48" fmla="*/ 2147483647 w 109"/>
                    <a:gd name="T49" fmla="*/ 2147483647 h 105"/>
                    <a:gd name="T50" fmla="*/ 2147483647 w 109"/>
                    <a:gd name="T51" fmla="*/ 2147483647 h 105"/>
                    <a:gd name="T52" fmla="*/ 2147483647 w 109"/>
                    <a:gd name="T53" fmla="*/ 2147483647 h 105"/>
                    <a:gd name="T54" fmla="*/ 2147483647 w 109"/>
                    <a:gd name="T55" fmla="*/ 2147483647 h 105"/>
                    <a:gd name="T56" fmla="*/ 2147483647 w 109"/>
                    <a:gd name="T57" fmla="*/ 2147483647 h 105"/>
                    <a:gd name="T58" fmla="*/ 2147483647 w 109"/>
                    <a:gd name="T59" fmla="*/ 2147483647 h 105"/>
                    <a:gd name="T60" fmla="*/ 2147483647 w 109"/>
                    <a:gd name="T61" fmla="*/ 2147483647 h 105"/>
                    <a:gd name="T62" fmla="*/ 2147483647 w 109"/>
                    <a:gd name="T63" fmla="*/ 2147483647 h 105"/>
                    <a:gd name="T64" fmla="*/ 2147483647 w 109"/>
                    <a:gd name="T65" fmla="*/ 2147483647 h 105"/>
                    <a:gd name="T66" fmla="*/ 2147483647 w 109"/>
                    <a:gd name="T67" fmla="*/ 2147483647 h 105"/>
                    <a:gd name="T68" fmla="*/ 0 w 109"/>
                    <a:gd name="T69" fmla="*/ 2147483647 h 105"/>
                    <a:gd name="T70" fmla="*/ 2147483647 w 109"/>
                    <a:gd name="T71" fmla="*/ 2147483647 h 105"/>
                    <a:gd name="T72" fmla="*/ 2147483647 w 109"/>
                    <a:gd name="T73" fmla="*/ 2147483647 h 105"/>
                    <a:gd name="T74" fmla="*/ 2147483647 w 109"/>
                    <a:gd name="T75" fmla="*/ 2147483647 h 105"/>
                    <a:gd name="T76" fmla="*/ 2147483647 w 109"/>
                    <a:gd name="T77" fmla="*/ 2147483647 h 105"/>
                    <a:gd name="T78" fmla="*/ 2147483647 w 109"/>
                    <a:gd name="T79" fmla="*/ 2147483647 h 10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5"/>
                    <a:gd name="T122" fmla="*/ 109 w 109"/>
                    <a:gd name="T123" fmla="*/ 105 h 105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5">
                      <a:moveTo>
                        <a:pt x="16" y="0"/>
                      </a:moveTo>
                      <a:lnTo>
                        <a:pt x="16" y="13"/>
                      </a:lnTo>
                      <a:lnTo>
                        <a:pt x="41" y="13"/>
                      </a:lnTo>
                      <a:lnTo>
                        <a:pt x="46" y="24"/>
                      </a:lnTo>
                      <a:lnTo>
                        <a:pt x="39" y="32"/>
                      </a:lnTo>
                      <a:lnTo>
                        <a:pt x="34" y="22"/>
                      </a:lnTo>
                      <a:lnTo>
                        <a:pt x="16" y="22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1"/>
                      </a:lnTo>
                      <a:lnTo>
                        <a:pt x="109" y="17"/>
                      </a:lnTo>
                      <a:lnTo>
                        <a:pt x="93" y="33"/>
                      </a:lnTo>
                      <a:lnTo>
                        <a:pt x="93" y="22"/>
                      </a:lnTo>
                      <a:lnTo>
                        <a:pt x="75" y="22"/>
                      </a:lnTo>
                      <a:lnTo>
                        <a:pt x="69" y="34"/>
                      </a:lnTo>
                      <a:lnTo>
                        <a:pt x="62" y="25"/>
                      </a:lnTo>
                      <a:moveTo>
                        <a:pt x="69" y="72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3"/>
                      </a:lnTo>
                      <a:lnTo>
                        <a:pt x="109" y="89"/>
                      </a:lnTo>
                      <a:lnTo>
                        <a:pt x="93" y="105"/>
                      </a:lnTo>
                      <a:lnTo>
                        <a:pt x="93" y="93"/>
                      </a:lnTo>
                      <a:lnTo>
                        <a:pt x="68" y="93"/>
                      </a:lnTo>
                      <a:lnTo>
                        <a:pt x="62" y="81"/>
                      </a:lnTo>
                      <a:lnTo>
                        <a:pt x="69" y="72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5"/>
                      </a:lnTo>
                      <a:lnTo>
                        <a:pt x="0" y="89"/>
                      </a:lnTo>
                      <a:lnTo>
                        <a:pt x="16" y="73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25221E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Freeform 15"/>
                <p:cNvSpPr>
                  <a:spLocks/>
                </p:cNvSpPr>
                <p:nvPr/>
              </p:nvSpPr>
              <p:spPr bwMode="auto">
                <a:xfrm>
                  <a:off x="576" y="3135"/>
                  <a:ext cx="979" cy="943"/>
                </a:xfrm>
                <a:custGeom>
                  <a:avLst/>
                  <a:gdLst>
                    <a:gd name="T0" fmla="*/ 2147483647 w 109"/>
                    <a:gd name="T1" fmla="*/ 0 h 104"/>
                    <a:gd name="T2" fmla="*/ 2147483647 w 109"/>
                    <a:gd name="T3" fmla="*/ 2147483647 h 104"/>
                    <a:gd name="T4" fmla="*/ 2147483647 w 109"/>
                    <a:gd name="T5" fmla="*/ 2147483647 h 104"/>
                    <a:gd name="T6" fmla="*/ 2147483647 w 109"/>
                    <a:gd name="T7" fmla="*/ 2147483647 h 104"/>
                    <a:gd name="T8" fmla="*/ 2147483647 w 109"/>
                    <a:gd name="T9" fmla="*/ 2147483647 h 104"/>
                    <a:gd name="T10" fmla="*/ 2147483647 w 109"/>
                    <a:gd name="T11" fmla="*/ 2147483647 h 104"/>
                    <a:gd name="T12" fmla="*/ 2147483647 w 109"/>
                    <a:gd name="T13" fmla="*/ 2147483647 h 104"/>
                    <a:gd name="T14" fmla="*/ 2147483647 w 109"/>
                    <a:gd name="T15" fmla="*/ 2147483647 h 104"/>
                    <a:gd name="T16" fmla="*/ 0 w 109"/>
                    <a:gd name="T17" fmla="*/ 2147483647 h 104"/>
                    <a:gd name="T18" fmla="*/ 2147483647 w 109"/>
                    <a:gd name="T19" fmla="*/ 0 h 104"/>
                    <a:gd name="T20" fmla="*/ 2147483647 w 109"/>
                    <a:gd name="T21" fmla="*/ 2147483647 h 104"/>
                    <a:gd name="T22" fmla="*/ 2147483647 w 109"/>
                    <a:gd name="T23" fmla="*/ 2147483647 h 104"/>
                    <a:gd name="T24" fmla="*/ 2147483647 w 109"/>
                    <a:gd name="T25" fmla="*/ 2147483647 h 104"/>
                    <a:gd name="T26" fmla="*/ 2147483647 w 109"/>
                    <a:gd name="T27" fmla="*/ 0 h 104"/>
                    <a:gd name="T28" fmla="*/ 2147483647 w 109"/>
                    <a:gd name="T29" fmla="*/ 2147483647 h 104"/>
                    <a:gd name="T30" fmla="*/ 2147483647 w 109"/>
                    <a:gd name="T31" fmla="*/ 2147483647 h 104"/>
                    <a:gd name="T32" fmla="*/ 2147483647 w 109"/>
                    <a:gd name="T33" fmla="*/ 2147483647 h 104"/>
                    <a:gd name="T34" fmla="*/ 2147483647 w 109"/>
                    <a:gd name="T35" fmla="*/ 2147483647 h 104"/>
                    <a:gd name="T36" fmla="*/ 2147483647 w 109"/>
                    <a:gd name="T37" fmla="*/ 2147483647 h 104"/>
                    <a:gd name="T38" fmla="*/ 2147483647 w 109"/>
                    <a:gd name="T39" fmla="*/ 2147483647 h 104"/>
                    <a:gd name="T40" fmla="*/ 2147483647 w 109"/>
                    <a:gd name="T41" fmla="*/ 2147483647 h 104"/>
                    <a:gd name="T42" fmla="*/ 2147483647 w 109"/>
                    <a:gd name="T43" fmla="*/ 2147483647 h 104"/>
                    <a:gd name="T44" fmla="*/ 2147483647 w 109"/>
                    <a:gd name="T45" fmla="*/ 2147483647 h 104"/>
                    <a:gd name="T46" fmla="*/ 2147483647 w 109"/>
                    <a:gd name="T47" fmla="*/ 2147483647 h 104"/>
                    <a:gd name="T48" fmla="*/ 2147483647 w 109"/>
                    <a:gd name="T49" fmla="*/ 2147483647 h 104"/>
                    <a:gd name="T50" fmla="*/ 2147483647 w 109"/>
                    <a:gd name="T51" fmla="*/ 2147483647 h 104"/>
                    <a:gd name="T52" fmla="*/ 2147483647 w 109"/>
                    <a:gd name="T53" fmla="*/ 2147483647 h 104"/>
                    <a:gd name="T54" fmla="*/ 2147483647 w 109"/>
                    <a:gd name="T55" fmla="*/ 2147483647 h 104"/>
                    <a:gd name="T56" fmla="*/ 2147483647 w 109"/>
                    <a:gd name="T57" fmla="*/ 2147483647 h 104"/>
                    <a:gd name="T58" fmla="*/ 2147483647 w 109"/>
                    <a:gd name="T59" fmla="*/ 2147483647 h 104"/>
                    <a:gd name="T60" fmla="*/ 2147483647 w 109"/>
                    <a:gd name="T61" fmla="*/ 2147483647 h 104"/>
                    <a:gd name="T62" fmla="*/ 2147483647 w 109"/>
                    <a:gd name="T63" fmla="*/ 2147483647 h 104"/>
                    <a:gd name="T64" fmla="*/ 2147483647 w 109"/>
                    <a:gd name="T65" fmla="*/ 2147483647 h 104"/>
                    <a:gd name="T66" fmla="*/ 2147483647 w 109"/>
                    <a:gd name="T67" fmla="*/ 2147483647 h 104"/>
                    <a:gd name="T68" fmla="*/ 0 w 109"/>
                    <a:gd name="T69" fmla="*/ 2147483647 h 104"/>
                    <a:gd name="T70" fmla="*/ 2147483647 w 109"/>
                    <a:gd name="T71" fmla="*/ 2147483647 h 104"/>
                    <a:gd name="T72" fmla="*/ 2147483647 w 109"/>
                    <a:gd name="T73" fmla="*/ 2147483647 h 104"/>
                    <a:gd name="T74" fmla="*/ 2147483647 w 109"/>
                    <a:gd name="T75" fmla="*/ 2147483647 h 104"/>
                    <a:gd name="T76" fmla="*/ 2147483647 w 109"/>
                    <a:gd name="T77" fmla="*/ 2147483647 h 104"/>
                    <a:gd name="T78" fmla="*/ 2147483647 w 109"/>
                    <a:gd name="T79" fmla="*/ 2147483647 h 10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09"/>
                    <a:gd name="T121" fmla="*/ 0 h 104"/>
                    <a:gd name="T122" fmla="*/ 109 w 109"/>
                    <a:gd name="T123" fmla="*/ 104 h 10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09" h="104">
                      <a:moveTo>
                        <a:pt x="16" y="0"/>
                      </a:moveTo>
                      <a:lnTo>
                        <a:pt x="16" y="12"/>
                      </a:lnTo>
                      <a:lnTo>
                        <a:pt x="41" y="12"/>
                      </a:lnTo>
                      <a:lnTo>
                        <a:pt x="46" y="23"/>
                      </a:lnTo>
                      <a:lnTo>
                        <a:pt x="39" y="31"/>
                      </a:lnTo>
                      <a:lnTo>
                        <a:pt x="34" y="21"/>
                      </a:lnTo>
                      <a:lnTo>
                        <a:pt x="16" y="21"/>
                      </a:lnTo>
                      <a:lnTo>
                        <a:pt x="16" y="32"/>
                      </a:lnTo>
                      <a:lnTo>
                        <a:pt x="0" y="16"/>
                      </a:lnTo>
                      <a:lnTo>
                        <a:pt x="16" y="0"/>
                      </a:lnTo>
                      <a:moveTo>
                        <a:pt x="62" y="25"/>
                      </a:moveTo>
                      <a:lnTo>
                        <a:pt x="68" y="13"/>
                      </a:lnTo>
                      <a:lnTo>
                        <a:pt x="93" y="13"/>
                      </a:lnTo>
                      <a:lnTo>
                        <a:pt x="93" y="0"/>
                      </a:lnTo>
                      <a:lnTo>
                        <a:pt x="109" y="16"/>
                      </a:lnTo>
                      <a:lnTo>
                        <a:pt x="93" y="32"/>
                      </a:lnTo>
                      <a:lnTo>
                        <a:pt x="93" y="21"/>
                      </a:lnTo>
                      <a:lnTo>
                        <a:pt x="75" y="21"/>
                      </a:lnTo>
                      <a:lnTo>
                        <a:pt x="69" y="33"/>
                      </a:lnTo>
                      <a:lnTo>
                        <a:pt x="62" y="25"/>
                      </a:lnTo>
                      <a:moveTo>
                        <a:pt x="69" y="71"/>
                      </a:moveTo>
                      <a:lnTo>
                        <a:pt x="75" y="84"/>
                      </a:lnTo>
                      <a:lnTo>
                        <a:pt x="93" y="84"/>
                      </a:lnTo>
                      <a:lnTo>
                        <a:pt x="93" y="72"/>
                      </a:lnTo>
                      <a:lnTo>
                        <a:pt x="109" y="88"/>
                      </a:lnTo>
                      <a:lnTo>
                        <a:pt x="93" y="104"/>
                      </a:lnTo>
                      <a:lnTo>
                        <a:pt x="93" y="92"/>
                      </a:lnTo>
                      <a:lnTo>
                        <a:pt x="68" y="92"/>
                      </a:lnTo>
                      <a:lnTo>
                        <a:pt x="62" y="80"/>
                      </a:lnTo>
                      <a:lnTo>
                        <a:pt x="69" y="71"/>
                      </a:lnTo>
                      <a:moveTo>
                        <a:pt x="46" y="82"/>
                      </a:moveTo>
                      <a:lnTo>
                        <a:pt x="41" y="93"/>
                      </a:lnTo>
                      <a:lnTo>
                        <a:pt x="16" y="93"/>
                      </a:lnTo>
                      <a:lnTo>
                        <a:pt x="16" y="104"/>
                      </a:lnTo>
                      <a:lnTo>
                        <a:pt x="0" y="88"/>
                      </a:lnTo>
                      <a:lnTo>
                        <a:pt x="16" y="72"/>
                      </a:lnTo>
                      <a:lnTo>
                        <a:pt x="16" y="84"/>
                      </a:lnTo>
                      <a:lnTo>
                        <a:pt x="34" y="84"/>
                      </a:lnTo>
                      <a:lnTo>
                        <a:pt x="37" y="77"/>
                      </a:lnTo>
                      <a:lnTo>
                        <a:pt x="46" y="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70" name="Group 16"/>
              <p:cNvGrpSpPr>
                <a:grpSpLocks/>
              </p:cNvGrpSpPr>
              <p:nvPr/>
            </p:nvGrpSpPr>
            <p:grpSpPr bwMode="auto">
              <a:xfrm>
                <a:off x="3886" y="3360"/>
                <a:ext cx="156" cy="170"/>
                <a:chOff x="4582" y="2525"/>
                <a:chExt cx="193" cy="213"/>
              </a:xfrm>
            </p:grpSpPr>
            <p:sp>
              <p:nvSpPr>
                <p:cNvPr id="686" name="Freeform 17"/>
                <p:cNvSpPr>
                  <a:spLocks/>
                </p:cNvSpPr>
                <p:nvPr/>
              </p:nvSpPr>
              <p:spPr bwMode="auto">
                <a:xfrm>
                  <a:off x="4676" y="2631"/>
                  <a:ext cx="99" cy="102"/>
                </a:xfrm>
                <a:custGeom>
                  <a:avLst/>
                  <a:gdLst>
                    <a:gd name="T0" fmla="*/ 0 w 99"/>
                    <a:gd name="T1" fmla="*/ 103 h 103"/>
                    <a:gd name="T2" fmla="*/ 0 w 99"/>
                    <a:gd name="T3" fmla="*/ 103 h 103"/>
                    <a:gd name="T4" fmla="*/ 11 w 99"/>
                    <a:gd name="T5" fmla="*/ 103 h 103"/>
                    <a:gd name="T6" fmla="*/ 20 w 99"/>
                    <a:gd name="T7" fmla="*/ 101 h 103"/>
                    <a:gd name="T8" fmla="*/ 30 w 99"/>
                    <a:gd name="T9" fmla="*/ 99 h 103"/>
                    <a:gd name="T10" fmla="*/ 39 w 99"/>
                    <a:gd name="T11" fmla="*/ 95 h 103"/>
                    <a:gd name="T12" fmla="*/ 48 w 99"/>
                    <a:gd name="T13" fmla="*/ 91 h 103"/>
                    <a:gd name="T14" fmla="*/ 56 w 99"/>
                    <a:gd name="T15" fmla="*/ 85 h 103"/>
                    <a:gd name="T16" fmla="*/ 63 w 99"/>
                    <a:gd name="T17" fmla="*/ 79 h 103"/>
                    <a:gd name="T18" fmla="*/ 70 w 99"/>
                    <a:gd name="T19" fmla="*/ 73 h 103"/>
                    <a:gd name="T20" fmla="*/ 77 w 99"/>
                    <a:gd name="T21" fmla="*/ 65 h 103"/>
                    <a:gd name="T22" fmla="*/ 82 w 99"/>
                    <a:gd name="T23" fmla="*/ 57 h 103"/>
                    <a:gd name="T24" fmla="*/ 87 w 99"/>
                    <a:gd name="T25" fmla="*/ 49 h 103"/>
                    <a:gd name="T26" fmla="*/ 91 w 99"/>
                    <a:gd name="T27" fmla="*/ 40 h 103"/>
                    <a:gd name="T28" fmla="*/ 95 w 99"/>
                    <a:gd name="T29" fmla="*/ 30 h 103"/>
                    <a:gd name="T30" fmla="*/ 97 w 99"/>
                    <a:gd name="T31" fmla="*/ 20 h 103"/>
                    <a:gd name="T32" fmla="*/ 98 w 99"/>
                    <a:gd name="T33" fmla="*/ 10 h 103"/>
                    <a:gd name="T34" fmla="*/ 99 w 99"/>
                    <a:gd name="T35" fmla="*/ 0 h 103"/>
                    <a:gd name="T36" fmla="*/ 75 w 99"/>
                    <a:gd name="T37" fmla="*/ 0 h 103"/>
                    <a:gd name="T38" fmla="*/ 74 w 99"/>
                    <a:gd name="T39" fmla="*/ 8 h 103"/>
                    <a:gd name="T40" fmla="*/ 73 w 99"/>
                    <a:gd name="T41" fmla="*/ 15 h 103"/>
                    <a:gd name="T42" fmla="*/ 71 w 99"/>
                    <a:gd name="T43" fmla="*/ 23 h 103"/>
                    <a:gd name="T44" fmla="*/ 69 w 99"/>
                    <a:gd name="T45" fmla="*/ 30 h 103"/>
                    <a:gd name="T46" fmla="*/ 66 w 99"/>
                    <a:gd name="T47" fmla="*/ 37 h 103"/>
                    <a:gd name="T48" fmla="*/ 62 w 99"/>
                    <a:gd name="T49" fmla="*/ 44 h 103"/>
                    <a:gd name="T50" fmla="*/ 58 w 99"/>
                    <a:gd name="T51" fmla="*/ 50 h 103"/>
                    <a:gd name="T52" fmla="*/ 53 w 99"/>
                    <a:gd name="T53" fmla="*/ 55 h 103"/>
                    <a:gd name="T54" fmla="*/ 48 w 99"/>
                    <a:gd name="T55" fmla="*/ 60 h 103"/>
                    <a:gd name="T56" fmla="*/ 42 w 99"/>
                    <a:gd name="T57" fmla="*/ 65 h 103"/>
                    <a:gd name="T58" fmla="*/ 36 w 99"/>
                    <a:gd name="T59" fmla="*/ 69 h 103"/>
                    <a:gd name="T60" fmla="*/ 29 w 99"/>
                    <a:gd name="T61" fmla="*/ 72 h 103"/>
                    <a:gd name="T62" fmla="*/ 22 w 99"/>
                    <a:gd name="T63" fmla="*/ 75 h 103"/>
                    <a:gd name="T64" fmla="*/ 15 w 99"/>
                    <a:gd name="T65" fmla="*/ 77 h 103"/>
                    <a:gd name="T66" fmla="*/ 8 w 99"/>
                    <a:gd name="T67" fmla="*/ 78 h 103"/>
                    <a:gd name="T68" fmla="*/ 0 w 99"/>
                    <a:gd name="T69" fmla="*/ 79 h 103"/>
                    <a:gd name="T70" fmla="*/ 0 w 99"/>
                    <a:gd name="T71" fmla="*/ 79 h 103"/>
                    <a:gd name="T72" fmla="*/ 0 w 99"/>
                    <a:gd name="T73" fmla="*/ 103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3"/>
                    <a:gd name="T113" fmla="*/ 99 w 99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3">
                      <a:moveTo>
                        <a:pt x="0" y="103"/>
                      </a:moveTo>
                      <a:lnTo>
                        <a:pt x="0" y="103"/>
                      </a:lnTo>
                      <a:lnTo>
                        <a:pt x="11" y="103"/>
                      </a:lnTo>
                      <a:lnTo>
                        <a:pt x="20" y="101"/>
                      </a:lnTo>
                      <a:lnTo>
                        <a:pt x="30" y="99"/>
                      </a:lnTo>
                      <a:lnTo>
                        <a:pt x="39" y="95"/>
                      </a:lnTo>
                      <a:lnTo>
                        <a:pt x="48" y="91"/>
                      </a:lnTo>
                      <a:lnTo>
                        <a:pt x="56" y="85"/>
                      </a:lnTo>
                      <a:lnTo>
                        <a:pt x="63" y="79"/>
                      </a:lnTo>
                      <a:lnTo>
                        <a:pt x="70" y="73"/>
                      </a:lnTo>
                      <a:lnTo>
                        <a:pt x="77" y="65"/>
                      </a:lnTo>
                      <a:lnTo>
                        <a:pt x="82" y="57"/>
                      </a:lnTo>
                      <a:lnTo>
                        <a:pt x="87" y="49"/>
                      </a:lnTo>
                      <a:lnTo>
                        <a:pt x="91" y="40"/>
                      </a:lnTo>
                      <a:lnTo>
                        <a:pt x="95" y="30"/>
                      </a:lnTo>
                      <a:lnTo>
                        <a:pt x="97" y="20"/>
                      </a:lnTo>
                      <a:lnTo>
                        <a:pt x="98" y="10"/>
                      </a:lnTo>
                      <a:lnTo>
                        <a:pt x="99" y="0"/>
                      </a:lnTo>
                      <a:lnTo>
                        <a:pt x="75" y="0"/>
                      </a:lnTo>
                      <a:lnTo>
                        <a:pt x="74" y="8"/>
                      </a:lnTo>
                      <a:lnTo>
                        <a:pt x="73" y="15"/>
                      </a:lnTo>
                      <a:lnTo>
                        <a:pt x="71" y="23"/>
                      </a:lnTo>
                      <a:lnTo>
                        <a:pt x="69" y="30"/>
                      </a:lnTo>
                      <a:lnTo>
                        <a:pt x="66" y="37"/>
                      </a:lnTo>
                      <a:lnTo>
                        <a:pt x="62" y="44"/>
                      </a:lnTo>
                      <a:lnTo>
                        <a:pt x="58" y="50"/>
                      </a:lnTo>
                      <a:lnTo>
                        <a:pt x="53" y="55"/>
                      </a:lnTo>
                      <a:lnTo>
                        <a:pt x="48" y="60"/>
                      </a:lnTo>
                      <a:lnTo>
                        <a:pt x="42" y="65"/>
                      </a:lnTo>
                      <a:lnTo>
                        <a:pt x="36" y="69"/>
                      </a:lnTo>
                      <a:lnTo>
                        <a:pt x="29" y="72"/>
                      </a:lnTo>
                      <a:lnTo>
                        <a:pt x="22" y="75"/>
                      </a:lnTo>
                      <a:lnTo>
                        <a:pt x="15" y="77"/>
                      </a:lnTo>
                      <a:lnTo>
                        <a:pt x="8" y="78"/>
                      </a:lnTo>
                      <a:lnTo>
                        <a:pt x="0" y="79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Freeform 18"/>
                <p:cNvSpPr>
                  <a:spLocks/>
                </p:cNvSpPr>
                <p:nvPr/>
              </p:nvSpPr>
              <p:spPr bwMode="auto">
                <a:xfrm>
                  <a:off x="4580" y="2631"/>
                  <a:ext cx="97" cy="102"/>
                </a:xfrm>
                <a:custGeom>
                  <a:avLst/>
                  <a:gdLst>
                    <a:gd name="T0" fmla="*/ 0 w 98"/>
                    <a:gd name="T1" fmla="*/ 0 h 103"/>
                    <a:gd name="T2" fmla="*/ 0 w 98"/>
                    <a:gd name="T3" fmla="*/ 0 h 103"/>
                    <a:gd name="T4" fmla="*/ 1 w 98"/>
                    <a:gd name="T5" fmla="*/ 10 h 103"/>
                    <a:gd name="T6" fmla="*/ 2 w 98"/>
                    <a:gd name="T7" fmla="*/ 20 h 103"/>
                    <a:gd name="T8" fmla="*/ 4 w 98"/>
                    <a:gd name="T9" fmla="*/ 30 h 103"/>
                    <a:gd name="T10" fmla="*/ 8 w 98"/>
                    <a:gd name="T11" fmla="*/ 40 h 103"/>
                    <a:gd name="T12" fmla="*/ 12 w 98"/>
                    <a:gd name="T13" fmla="*/ 49 h 103"/>
                    <a:gd name="T14" fmla="*/ 17 w 98"/>
                    <a:gd name="T15" fmla="*/ 57 h 103"/>
                    <a:gd name="T16" fmla="*/ 22 w 98"/>
                    <a:gd name="T17" fmla="*/ 65 h 103"/>
                    <a:gd name="T18" fmla="*/ 29 w 98"/>
                    <a:gd name="T19" fmla="*/ 73 h 103"/>
                    <a:gd name="T20" fmla="*/ 36 w 98"/>
                    <a:gd name="T21" fmla="*/ 79 h 103"/>
                    <a:gd name="T22" fmla="*/ 43 w 98"/>
                    <a:gd name="T23" fmla="*/ 85 h 103"/>
                    <a:gd name="T24" fmla="*/ 51 w 98"/>
                    <a:gd name="T25" fmla="*/ 91 h 103"/>
                    <a:gd name="T26" fmla="*/ 60 w 98"/>
                    <a:gd name="T27" fmla="*/ 95 h 103"/>
                    <a:gd name="T28" fmla="*/ 69 w 98"/>
                    <a:gd name="T29" fmla="*/ 99 h 103"/>
                    <a:gd name="T30" fmla="*/ 79 w 98"/>
                    <a:gd name="T31" fmla="*/ 101 h 103"/>
                    <a:gd name="T32" fmla="*/ 88 w 98"/>
                    <a:gd name="T33" fmla="*/ 103 h 103"/>
                    <a:gd name="T34" fmla="*/ 98 w 98"/>
                    <a:gd name="T35" fmla="*/ 103 h 103"/>
                    <a:gd name="T36" fmla="*/ 98 w 98"/>
                    <a:gd name="T37" fmla="*/ 79 h 103"/>
                    <a:gd name="T38" fmla="*/ 91 w 98"/>
                    <a:gd name="T39" fmla="*/ 78 h 103"/>
                    <a:gd name="T40" fmla="*/ 84 w 98"/>
                    <a:gd name="T41" fmla="*/ 77 h 103"/>
                    <a:gd name="T42" fmla="*/ 77 w 98"/>
                    <a:gd name="T43" fmla="*/ 75 h 103"/>
                    <a:gd name="T44" fmla="*/ 70 w 98"/>
                    <a:gd name="T45" fmla="*/ 72 h 103"/>
                    <a:gd name="T46" fmla="*/ 63 w 98"/>
                    <a:gd name="T47" fmla="*/ 69 h 103"/>
                    <a:gd name="T48" fmla="*/ 57 w 98"/>
                    <a:gd name="T49" fmla="*/ 65 h 103"/>
                    <a:gd name="T50" fmla="*/ 51 w 98"/>
                    <a:gd name="T51" fmla="*/ 60 h 103"/>
                    <a:gd name="T52" fmla="*/ 46 w 98"/>
                    <a:gd name="T53" fmla="*/ 55 h 103"/>
                    <a:gd name="T54" fmla="*/ 41 w 98"/>
                    <a:gd name="T55" fmla="*/ 50 h 103"/>
                    <a:gd name="T56" fmla="*/ 37 w 98"/>
                    <a:gd name="T57" fmla="*/ 44 h 103"/>
                    <a:gd name="T58" fmla="*/ 33 w 98"/>
                    <a:gd name="T59" fmla="*/ 37 h 103"/>
                    <a:gd name="T60" fmla="*/ 30 w 98"/>
                    <a:gd name="T61" fmla="*/ 30 h 103"/>
                    <a:gd name="T62" fmla="*/ 28 w 98"/>
                    <a:gd name="T63" fmla="*/ 23 h 103"/>
                    <a:gd name="T64" fmla="*/ 26 w 98"/>
                    <a:gd name="T65" fmla="*/ 15 h 103"/>
                    <a:gd name="T66" fmla="*/ 25 w 98"/>
                    <a:gd name="T67" fmla="*/ 8 h 103"/>
                    <a:gd name="T68" fmla="*/ 24 w 98"/>
                    <a:gd name="T69" fmla="*/ 0 h 103"/>
                    <a:gd name="T70" fmla="*/ 24 w 98"/>
                    <a:gd name="T71" fmla="*/ 0 h 103"/>
                    <a:gd name="T72" fmla="*/ 0 w 98"/>
                    <a:gd name="T73" fmla="*/ 0 h 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3"/>
                    <a:gd name="T113" fmla="*/ 98 w 98"/>
                    <a:gd name="T114" fmla="*/ 103 h 1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79"/>
                      </a:lnTo>
                      <a:lnTo>
                        <a:pt x="43" y="85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8" y="103"/>
                      </a:lnTo>
                      <a:lnTo>
                        <a:pt x="98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2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1" y="60"/>
                      </a:lnTo>
                      <a:lnTo>
                        <a:pt x="46" y="55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5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88" name="Freeform 19"/>
                <p:cNvSpPr>
                  <a:spLocks/>
                </p:cNvSpPr>
                <p:nvPr/>
              </p:nvSpPr>
              <p:spPr bwMode="auto">
                <a:xfrm>
                  <a:off x="4580" y="2535"/>
                  <a:ext cx="97" cy="99"/>
                </a:xfrm>
                <a:custGeom>
                  <a:avLst/>
                  <a:gdLst>
                    <a:gd name="T0" fmla="*/ 98 w 98"/>
                    <a:gd name="T1" fmla="*/ 0 h 105"/>
                    <a:gd name="T2" fmla="*/ 98 w 98"/>
                    <a:gd name="T3" fmla="*/ 0 h 105"/>
                    <a:gd name="T4" fmla="*/ 88 w 98"/>
                    <a:gd name="T5" fmla="*/ 0 h 105"/>
                    <a:gd name="T6" fmla="*/ 79 w 98"/>
                    <a:gd name="T7" fmla="*/ 2 h 105"/>
                    <a:gd name="T8" fmla="*/ 69 w 98"/>
                    <a:gd name="T9" fmla="*/ 5 h 105"/>
                    <a:gd name="T10" fmla="*/ 60 w 98"/>
                    <a:gd name="T11" fmla="*/ 8 h 105"/>
                    <a:gd name="T12" fmla="*/ 51 w 98"/>
                    <a:gd name="T13" fmla="*/ 13 h 105"/>
                    <a:gd name="T14" fmla="*/ 43 w 98"/>
                    <a:gd name="T15" fmla="*/ 18 h 105"/>
                    <a:gd name="T16" fmla="*/ 36 w 98"/>
                    <a:gd name="T17" fmla="*/ 24 h 105"/>
                    <a:gd name="T18" fmla="*/ 29 w 98"/>
                    <a:gd name="T19" fmla="*/ 31 h 105"/>
                    <a:gd name="T20" fmla="*/ 22 w 98"/>
                    <a:gd name="T21" fmla="*/ 38 h 105"/>
                    <a:gd name="T22" fmla="*/ 17 w 98"/>
                    <a:gd name="T23" fmla="*/ 46 h 105"/>
                    <a:gd name="T24" fmla="*/ 12 w 98"/>
                    <a:gd name="T25" fmla="*/ 55 h 105"/>
                    <a:gd name="T26" fmla="*/ 8 w 98"/>
                    <a:gd name="T27" fmla="*/ 64 h 105"/>
                    <a:gd name="T28" fmla="*/ 4 w 98"/>
                    <a:gd name="T29" fmla="*/ 74 h 105"/>
                    <a:gd name="T30" fmla="*/ 2 w 98"/>
                    <a:gd name="T31" fmla="*/ 84 h 105"/>
                    <a:gd name="T32" fmla="*/ 1 w 98"/>
                    <a:gd name="T33" fmla="*/ 94 h 105"/>
                    <a:gd name="T34" fmla="*/ 0 w 98"/>
                    <a:gd name="T35" fmla="*/ 105 h 105"/>
                    <a:gd name="T36" fmla="*/ 24 w 98"/>
                    <a:gd name="T37" fmla="*/ 105 h 105"/>
                    <a:gd name="T38" fmla="*/ 25 w 98"/>
                    <a:gd name="T39" fmla="*/ 96 h 105"/>
                    <a:gd name="T40" fmla="*/ 26 w 98"/>
                    <a:gd name="T41" fmla="*/ 88 h 105"/>
                    <a:gd name="T42" fmla="*/ 28 w 98"/>
                    <a:gd name="T43" fmla="*/ 81 h 105"/>
                    <a:gd name="T44" fmla="*/ 30 w 98"/>
                    <a:gd name="T45" fmla="*/ 73 h 105"/>
                    <a:gd name="T46" fmla="*/ 33 w 98"/>
                    <a:gd name="T47" fmla="*/ 66 h 105"/>
                    <a:gd name="T48" fmla="*/ 37 w 98"/>
                    <a:gd name="T49" fmla="*/ 60 h 105"/>
                    <a:gd name="T50" fmla="*/ 41 w 98"/>
                    <a:gd name="T51" fmla="*/ 54 h 105"/>
                    <a:gd name="T52" fmla="*/ 46 w 98"/>
                    <a:gd name="T53" fmla="*/ 48 h 105"/>
                    <a:gd name="T54" fmla="*/ 52 w 98"/>
                    <a:gd name="T55" fmla="*/ 43 h 105"/>
                    <a:gd name="T56" fmla="*/ 57 w 98"/>
                    <a:gd name="T57" fmla="*/ 38 h 105"/>
                    <a:gd name="T58" fmla="*/ 63 w 98"/>
                    <a:gd name="T59" fmla="*/ 34 h 105"/>
                    <a:gd name="T60" fmla="*/ 70 w 98"/>
                    <a:gd name="T61" fmla="*/ 31 h 105"/>
                    <a:gd name="T62" fmla="*/ 77 w 98"/>
                    <a:gd name="T63" fmla="*/ 28 h 105"/>
                    <a:gd name="T64" fmla="*/ 84 w 98"/>
                    <a:gd name="T65" fmla="*/ 26 h 105"/>
                    <a:gd name="T66" fmla="*/ 91 w 98"/>
                    <a:gd name="T67" fmla="*/ 25 h 105"/>
                    <a:gd name="T68" fmla="*/ 98 w 98"/>
                    <a:gd name="T69" fmla="*/ 25 h 105"/>
                    <a:gd name="T70" fmla="*/ 98 w 98"/>
                    <a:gd name="T71" fmla="*/ 25 h 105"/>
                    <a:gd name="T72" fmla="*/ 98 w 98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0"/>
                      </a:move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6"/>
                      </a:lnTo>
                      <a:lnTo>
                        <a:pt x="26" y="88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1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8" y="25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89" name="Freeform 20"/>
                <p:cNvSpPr>
                  <a:spLocks/>
                </p:cNvSpPr>
                <p:nvPr/>
              </p:nvSpPr>
              <p:spPr bwMode="auto">
                <a:xfrm>
                  <a:off x="4676" y="2535"/>
                  <a:ext cx="99" cy="99"/>
                </a:xfrm>
                <a:custGeom>
                  <a:avLst/>
                  <a:gdLst>
                    <a:gd name="T0" fmla="*/ 99 w 99"/>
                    <a:gd name="T1" fmla="*/ 105 h 105"/>
                    <a:gd name="T2" fmla="*/ 99 w 99"/>
                    <a:gd name="T3" fmla="*/ 105 h 105"/>
                    <a:gd name="T4" fmla="*/ 98 w 99"/>
                    <a:gd name="T5" fmla="*/ 94 h 105"/>
                    <a:gd name="T6" fmla="*/ 97 w 99"/>
                    <a:gd name="T7" fmla="*/ 84 h 105"/>
                    <a:gd name="T8" fmla="*/ 95 w 99"/>
                    <a:gd name="T9" fmla="*/ 74 h 105"/>
                    <a:gd name="T10" fmla="*/ 91 w 99"/>
                    <a:gd name="T11" fmla="*/ 64 h 105"/>
                    <a:gd name="T12" fmla="*/ 87 w 99"/>
                    <a:gd name="T13" fmla="*/ 55 h 105"/>
                    <a:gd name="T14" fmla="*/ 82 w 99"/>
                    <a:gd name="T15" fmla="*/ 46 h 105"/>
                    <a:gd name="T16" fmla="*/ 77 w 99"/>
                    <a:gd name="T17" fmla="*/ 38 h 105"/>
                    <a:gd name="T18" fmla="*/ 70 w 99"/>
                    <a:gd name="T19" fmla="*/ 31 h 105"/>
                    <a:gd name="T20" fmla="*/ 63 w 99"/>
                    <a:gd name="T21" fmla="*/ 24 h 105"/>
                    <a:gd name="T22" fmla="*/ 56 w 99"/>
                    <a:gd name="T23" fmla="*/ 18 h 105"/>
                    <a:gd name="T24" fmla="*/ 48 w 99"/>
                    <a:gd name="T25" fmla="*/ 13 h 105"/>
                    <a:gd name="T26" fmla="*/ 39 w 99"/>
                    <a:gd name="T27" fmla="*/ 8 h 105"/>
                    <a:gd name="T28" fmla="*/ 30 w 99"/>
                    <a:gd name="T29" fmla="*/ 5 h 105"/>
                    <a:gd name="T30" fmla="*/ 20 w 99"/>
                    <a:gd name="T31" fmla="*/ 2 h 105"/>
                    <a:gd name="T32" fmla="*/ 11 w 99"/>
                    <a:gd name="T33" fmla="*/ 0 h 105"/>
                    <a:gd name="T34" fmla="*/ 0 w 99"/>
                    <a:gd name="T35" fmla="*/ 0 h 105"/>
                    <a:gd name="T36" fmla="*/ 0 w 99"/>
                    <a:gd name="T37" fmla="*/ 25 h 105"/>
                    <a:gd name="T38" fmla="*/ 8 w 99"/>
                    <a:gd name="T39" fmla="*/ 25 h 105"/>
                    <a:gd name="T40" fmla="*/ 15 w 99"/>
                    <a:gd name="T41" fmla="*/ 26 h 105"/>
                    <a:gd name="T42" fmla="*/ 22 w 99"/>
                    <a:gd name="T43" fmla="*/ 28 h 105"/>
                    <a:gd name="T44" fmla="*/ 29 w 99"/>
                    <a:gd name="T45" fmla="*/ 31 h 105"/>
                    <a:gd name="T46" fmla="*/ 36 w 99"/>
                    <a:gd name="T47" fmla="*/ 34 h 105"/>
                    <a:gd name="T48" fmla="*/ 42 w 99"/>
                    <a:gd name="T49" fmla="*/ 38 h 105"/>
                    <a:gd name="T50" fmla="*/ 47 w 99"/>
                    <a:gd name="T51" fmla="*/ 43 h 105"/>
                    <a:gd name="T52" fmla="*/ 53 w 99"/>
                    <a:gd name="T53" fmla="*/ 48 h 105"/>
                    <a:gd name="T54" fmla="*/ 58 w 99"/>
                    <a:gd name="T55" fmla="*/ 54 h 105"/>
                    <a:gd name="T56" fmla="*/ 62 w 99"/>
                    <a:gd name="T57" fmla="*/ 60 h 105"/>
                    <a:gd name="T58" fmla="*/ 66 w 99"/>
                    <a:gd name="T59" fmla="*/ 66 h 105"/>
                    <a:gd name="T60" fmla="*/ 69 w 99"/>
                    <a:gd name="T61" fmla="*/ 73 h 105"/>
                    <a:gd name="T62" fmla="*/ 71 w 99"/>
                    <a:gd name="T63" fmla="*/ 81 h 105"/>
                    <a:gd name="T64" fmla="*/ 73 w 99"/>
                    <a:gd name="T65" fmla="*/ 88 h 105"/>
                    <a:gd name="T66" fmla="*/ 74 w 99"/>
                    <a:gd name="T67" fmla="*/ 96 h 105"/>
                    <a:gd name="T68" fmla="*/ 75 w 99"/>
                    <a:gd name="T69" fmla="*/ 105 h 105"/>
                    <a:gd name="T70" fmla="*/ 75 w 99"/>
                    <a:gd name="T71" fmla="*/ 105 h 105"/>
                    <a:gd name="T72" fmla="*/ 99 w 99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105"/>
                      </a:moveTo>
                      <a:lnTo>
                        <a:pt x="99" y="105"/>
                      </a:lnTo>
                      <a:lnTo>
                        <a:pt x="98" y="94"/>
                      </a:lnTo>
                      <a:lnTo>
                        <a:pt x="97" y="84"/>
                      </a:lnTo>
                      <a:lnTo>
                        <a:pt x="95" y="74"/>
                      </a:lnTo>
                      <a:lnTo>
                        <a:pt x="91" y="64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77" y="38"/>
                      </a:lnTo>
                      <a:lnTo>
                        <a:pt x="70" y="31"/>
                      </a:lnTo>
                      <a:lnTo>
                        <a:pt x="63" y="24"/>
                      </a:lnTo>
                      <a:lnTo>
                        <a:pt x="56" y="18"/>
                      </a:lnTo>
                      <a:lnTo>
                        <a:pt x="48" y="13"/>
                      </a:lnTo>
                      <a:lnTo>
                        <a:pt x="39" y="8"/>
                      </a:lnTo>
                      <a:lnTo>
                        <a:pt x="30" y="5"/>
                      </a:lnTo>
                      <a:lnTo>
                        <a:pt x="20" y="2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8" y="25"/>
                      </a:lnTo>
                      <a:lnTo>
                        <a:pt x="15" y="26"/>
                      </a:lnTo>
                      <a:lnTo>
                        <a:pt x="22" y="28"/>
                      </a:lnTo>
                      <a:lnTo>
                        <a:pt x="29" y="31"/>
                      </a:lnTo>
                      <a:lnTo>
                        <a:pt x="36" y="34"/>
                      </a:lnTo>
                      <a:lnTo>
                        <a:pt x="42" y="38"/>
                      </a:lnTo>
                      <a:lnTo>
                        <a:pt x="47" y="43"/>
                      </a:lnTo>
                      <a:lnTo>
                        <a:pt x="53" y="48"/>
                      </a:lnTo>
                      <a:lnTo>
                        <a:pt x="58" y="54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69" y="73"/>
                      </a:lnTo>
                      <a:lnTo>
                        <a:pt x="71" y="81"/>
                      </a:lnTo>
                      <a:lnTo>
                        <a:pt x="73" y="88"/>
                      </a:lnTo>
                      <a:lnTo>
                        <a:pt x="74" y="96"/>
                      </a:lnTo>
                      <a:lnTo>
                        <a:pt x="75" y="105"/>
                      </a:lnTo>
                      <a:lnTo>
                        <a:pt x="99" y="105"/>
                      </a:lnTo>
                      <a:close/>
                    </a:path>
                  </a:pathLst>
                </a:custGeom>
                <a:solidFill>
                  <a:srgbClr val="242729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90" name="Freeform 21"/>
                <p:cNvSpPr>
                  <a:spLocks/>
                </p:cNvSpPr>
                <p:nvPr/>
              </p:nvSpPr>
              <p:spPr bwMode="auto">
                <a:xfrm>
                  <a:off x="4680" y="2634"/>
                  <a:ext cx="95" cy="104"/>
                </a:xfrm>
                <a:custGeom>
                  <a:avLst/>
                  <a:gdLst>
                    <a:gd name="T0" fmla="*/ 0 w 98"/>
                    <a:gd name="T1" fmla="*/ 104 h 104"/>
                    <a:gd name="T2" fmla="*/ 0 w 98"/>
                    <a:gd name="T3" fmla="*/ 104 h 104"/>
                    <a:gd name="T4" fmla="*/ 10 w 98"/>
                    <a:gd name="T5" fmla="*/ 103 h 104"/>
                    <a:gd name="T6" fmla="*/ 19 w 98"/>
                    <a:gd name="T7" fmla="*/ 101 h 104"/>
                    <a:gd name="T8" fmla="*/ 29 w 98"/>
                    <a:gd name="T9" fmla="*/ 99 h 104"/>
                    <a:gd name="T10" fmla="*/ 38 w 98"/>
                    <a:gd name="T11" fmla="*/ 95 h 104"/>
                    <a:gd name="T12" fmla="*/ 47 w 98"/>
                    <a:gd name="T13" fmla="*/ 91 h 104"/>
                    <a:gd name="T14" fmla="*/ 55 w 98"/>
                    <a:gd name="T15" fmla="*/ 86 h 104"/>
                    <a:gd name="T16" fmla="*/ 62 w 98"/>
                    <a:gd name="T17" fmla="*/ 80 h 104"/>
                    <a:gd name="T18" fmla="*/ 69 w 98"/>
                    <a:gd name="T19" fmla="*/ 73 h 104"/>
                    <a:gd name="T20" fmla="*/ 76 w 98"/>
                    <a:gd name="T21" fmla="*/ 65 h 104"/>
                    <a:gd name="T22" fmla="*/ 81 w 98"/>
                    <a:gd name="T23" fmla="*/ 57 h 104"/>
                    <a:gd name="T24" fmla="*/ 86 w 98"/>
                    <a:gd name="T25" fmla="*/ 49 h 104"/>
                    <a:gd name="T26" fmla="*/ 90 w 98"/>
                    <a:gd name="T27" fmla="*/ 40 h 104"/>
                    <a:gd name="T28" fmla="*/ 94 w 98"/>
                    <a:gd name="T29" fmla="*/ 30 h 104"/>
                    <a:gd name="T30" fmla="*/ 96 w 98"/>
                    <a:gd name="T31" fmla="*/ 20 h 104"/>
                    <a:gd name="T32" fmla="*/ 97 w 98"/>
                    <a:gd name="T33" fmla="*/ 10 h 104"/>
                    <a:gd name="T34" fmla="*/ 98 w 98"/>
                    <a:gd name="T35" fmla="*/ 0 h 104"/>
                    <a:gd name="T36" fmla="*/ 74 w 98"/>
                    <a:gd name="T37" fmla="*/ 0 h 104"/>
                    <a:gd name="T38" fmla="*/ 73 w 98"/>
                    <a:gd name="T39" fmla="*/ 8 h 104"/>
                    <a:gd name="T40" fmla="*/ 72 w 98"/>
                    <a:gd name="T41" fmla="*/ 16 h 104"/>
                    <a:gd name="T42" fmla="*/ 70 w 98"/>
                    <a:gd name="T43" fmla="*/ 23 h 104"/>
                    <a:gd name="T44" fmla="*/ 68 w 98"/>
                    <a:gd name="T45" fmla="*/ 30 h 104"/>
                    <a:gd name="T46" fmla="*/ 65 w 98"/>
                    <a:gd name="T47" fmla="*/ 37 h 104"/>
                    <a:gd name="T48" fmla="*/ 61 w 98"/>
                    <a:gd name="T49" fmla="*/ 44 h 104"/>
                    <a:gd name="T50" fmla="*/ 57 w 98"/>
                    <a:gd name="T51" fmla="*/ 50 h 104"/>
                    <a:gd name="T52" fmla="*/ 52 w 98"/>
                    <a:gd name="T53" fmla="*/ 56 h 104"/>
                    <a:gd name="T54" fmla="*/ 47 w 98"/>
                    <a:gd name="T55" fmla="*/ 61 h 104"/>
                    <a:gd name="T56" fmla="*/ 41 w 98"/>
                    <a:gd name="T57" fmla="*/ 65 h 104"/>
                    <a:gd name="T58" fmla="*/ 35 w 98"/>
                    <a:gd name="T59" fmla="*/ 69 h 104"/>
                    <a:gd name="T60" fmla="*/ 28 w 98"/>
                    <a:gd name="T61" fmla="*/ 73 h 104"/>
                    <a:gd name="T62" fmla="*/ 21 w 98"/>
                    <a:gd name="T63" fmla="*/ 75 h 104"/>
                    <a:gd name="T64" fmla="*/ 14 w 98"/>
                    <a:gd name="T65" fmla="*/ 77 h 104"/>
                    <a:gd name="T66" fmla="*/ 7 w 98"/>
                    <a:gd name="T67" fmla="*/ 78 h 104"/>
                    <a:gd name="T68" fmla="*/ 0 w 98"/>
                    <a:gd name="T69" fmla="*/ 79 h 104"/>
                    <a:gd name="T70" fmla="*/ 0 w 98"/>
                    <a:gd name="T71" fmla="*/ 79 h 104"/>
                    <a:gd name="T72" fmla="*/ 0 w 98"/>
                    <a:gd name="T73" fmla="*/ 104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4"/>
                    <a:gd name="T113" fmla="*/ 98 w 98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4">
                      <a:moveTo>
                        <a:pt x="0" y="104"/>
                      </a:moveTo>
                      <a:lnTo>
                        <a:pt x="0" y="104"/>
                      </a:lnTo>
                      <a:lnTo>
                        <a:pt x="10" y="103"/>
                      </a:lnTo>
                      <a:lnTo>
                        <a:pt x="19" y="101"/>
                      </a:lnTo>
                      <a:lnTo>
                        <a:pt x="29" y="99"/>
                      </a:lnTo>
                      <a:lnTo>
                        <a:pt x="38" y="95"/>
                      </a:lnTo>
                      <a:lnTo>
                        <a:pt x="47" y="91"/>
                      </a:lnTo>
                      <a:lnTo>
                        <a:pt x="55" y="86"/>
                      </a:lnTo>
                      <a:lnTo>
                        <a:pt x="62" y="80"/>
                      </a:lnTo>
                      <a:lnTo>
                        <a:pt x="69" y="73"/>
                      </a:lnTo>
                      <a:lnTo>
                        <a:pt x="76" y="65"/>
                      </a:lnTo>
                      <a:lnTo>
                        <a:pt x="81" y="57"/>
                      </a:lnTo>
                      <a:lnTo>
                        <a:pt x="86" y="49"/>
                      </a:lnTo>
                      <a:lnTo>
                        <a:pt x="90" y="40"/>
                      </a:lnTo>
                      <a:lnTo>
                        <a:pt x="94" y="30"/>
                      </a:lnTo>
                      <a:lnTo>
                        <a:pt x="96" y="20"/>
                      </a:lnTo>
                      <a:lnTo>
                        <a:pt x="97" y="10"/>
                      </a:lnTo>
                      <a:lnTo>
                        <a:pt x="98" y="0"/>
                      </a:lnTo>
                      <a:lnTo>
                        <a:pt x="74" y="0"/>
                      </a:lnTo>
                      <a:lnTo>
                        <a:pt x="73" y="8"/>
                      </a:lnTo>
                      <a:lnTo>
                        <a:pt x="72" y="16"/>
                      </a:lnTo>
                      <a:lnTo>
                        <a:pt x="70" y="23"/>
                      </a:lnTo>
                      <a:lnTo>
                        <a:pt x="68" y="30"/>
                      </a:lnTo>
                      <a:lnTo>
                        <a:pt x="65" y="37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2" y="56"/>
                      </a:lnTo>
                      <a:lnTo>
                        <a:pt x="47" y="61"/>
                      </a:lnTo>
                      <a:lnTo>
                        <a:pt x="41" y="65"/>
                      </a:lnTo>
                      <a:lnTo>
                        <a:pt x="35" y="69"/>
                      </a:lnTo>
                      <a:lnTo>
                        <a:pt x="28" y="73"/>
                      </a:lnTo>
                      <a:lnTo>
                        <a:pt x="21" y="75"/>
                      </a:lnTo>
                      <a:lnTo>
                        <a:pt x="14" y="77"/>
                      </a:lnTo>
                      <a:lnTo>
                        <a:pt x="7" y="78"/>
                      </a:lnTo>
                      <a:lnTo>
                        <a:pt x="0" y="79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91" name="Freeform 22"/>
                <p:cNvSpPr>
                  <a:spLocks/>
                </p:cNvSpPr>
                <p:nvPr/>
              </p:nvSpPr>
              <p:spPr bwMode="auto">
                <a:xfrm>
                  <a:off x="4580" y="2634"/>
                  <a:ext cx="100" cy="104"/>
                </a:xfrm>
                <a:custGeom>
                  <a:avLst/>
                  <a:gdLst>
                    <a:gd name="T0" fmla="*/ 0 w 99"/>
                    <a:gd name="T1" fmla="*/ 0 h 104"/>
                    <a:gd name="T2" fmla="*/ 0 w 99"/>
                    <a:gd name="T3" fmla="*/ 0 h 104"/>
                    <a:gd name="T4" fmla="*/ 1 w 99"/>
                    <a:gd name="T5" fmla="*/ 10 h 104"/>
                    <a:gd name="T6" fmla="*/ 2 w 99"/>
                    <a:gd name="T7" fmla="*/ 20 h 104"/>
                    <a:gd name="T8" fmla="*/ 4 w 99"/>
                    <a:gd name="T9" fmla="*/ 30 h 104"/>
                    <a:gd name="T10" fmla="*/ 8 w 99"/>
                    <a:gd name="T11" fmla="*/ 40 h 104"/>
                    <a:gd name="T12" fmla="*/ 12 w 99"/>
                    <a:gd name="T13" fmla="*/ 49 h 104"/>
                    <a:gd name="T14" fmla="*/ 17 w 99"/>
                    <a:gd name="T15" fmla="*/ 57 h 104"/>
                    <a:gd name="T16" fmla="*/ 22 w 99"/>
                    <a:gd name="T17" fmla="*/ 65 h 104"/>
                    <a:gd name="T18" fmla="*/ 29 w 99"/>
                    <a:gd name="T19" fmla="*/ 73 h 104"/>
                    <a:gd name="T20" fmla="*/ 36 w 99"/>
                    <a:gd name="T21" fmla="*/ 80 h 104"/>
                    <a:gd name="T22" fmla="*/ 43 w 99"/>
                    <a:gd name="T23" fmla="*/ 86 h 104"/>
                    <a:gd name="T24" fmla="*/ 51 w 99"/>
                    <a:gd name="T25" fmla="*/ 91 h 104"/>
                    <a:gd name="T26" fmla="*/ 60 w 99"/>
                    <a:gd name="T27" fmla="*/ 95 h 104"/>
                    <a:gd name="T28" fmla="*/ 69 w 99"/>
                    <a:gd name="T29" fmla="*/ 99 h 104"/>
                    <a:gd name="T30" fmla="*/ 79 w 99"/>
                    <a:gd name="T31" fmla="*/ 101 h 104"/>
                    <a:gd name="T32" fmla="*/ 88 w 99"/>
                    <a:gd name="T33" fmla="*/ 103 h 104"/>
                    <a:gd name="T34" fmla="*/ 99 w 99"/>
                    <a:gd name="T35" fmla="*/ 104 h 104"/>
                    <a:gd name="T36" fmla="*/ 99 w 99"/>
                    <a:gd name="T37" fmla="*/ 79 h 104"/>
                    <a:gd name="T38" fmla="*/ 91 w 99"/>
                    <a:gd name="T39" fmla="*/ 78 h 104"/>
                    <a:gd name="T40" fmla="*/ 84 w 99"/>
                    <a:gd name="T41" fmla="*/ 77 h 104"/>
                    <a:gd name="T42" fmla="*/ 77 w 99"/>
                    <a:gd name="T43" fmla="*/ 75 h 104"/>
                    <a:gd name="T44" fmla="*/ 70 w 99"/>
                    <a:gd name="T45" fmla="*/ 73 h 104"/>
                    <a:gd name="T46" fmla="*/ 63 w 99"/>
                    <a:gd name="T47" fmla="*/ 69 h 104"/>
                    <a:gd name="T48" fmla="*/ 57 w 99"/>
                    <a:gd name="T49" fmla="*/ 65 h 104"/>
                    <a:gd name="T50" fmla="*/ 52 w 99"/>
                    <a:gd name="T51" fmla="*/ 61 h 104"/>
                    <a:gd name="T52" fmla="*/ 46 w 99"/>
                    <a:gd name="T53" fmla="*/ 56 h 104"/>
                    <a:gd name="T54" fmla="*/ 41 w 99"/>
                    <a:gd name="T55" fmla="*/ 50 h 104"/>
                    <a:gd name="T56" fmla="*/ 37 w 99"/>
                    <a:gd name="T57" fmla="*/ 44 h 104"/>
                    <a:gd name="T58" fmla="*/ 33 w 99"/>
                    <a:gd name="T59" fmla="*/ 37 h 104"/>
                    <a:gd name="T60" fmla="*/ 30 w 99"/>
                    <a:gd name="T61" fmla="*/ 30 h 104"/>
                    <a:gd name="T62" fmla="*/ 28 w 99"/>
                    <a:gd name="T63" fmla="*/ 23 h 104"/>
                    <a:gd name="T64" fmla="*/ 26 w 99"/>
                    <a:gd name="T65" fmla="*/ 16 h 104"/>
                    <a:gd name="T66" fmla="*/ 25 w 99"/>
                    <a:gd name="T67" fmla="*/ 8 h 104"/>
                    <a:gd name="T68" fmla="*/ 24 w 99"/>
                    <a:gd name="T69" fmla="*/ 0 h 104"/>
                    <a:gd name="T70" fmla="*/ 24 w 99"/>
                    <a:gd name="T71" fmla="*/ 0 h 104"/>
                    <a:gd name="T72" fmla="*/ 0 w 99"/>
                    <a:gd name="T73" fmla="*/ 0 h 1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4"/>
                    <a:gd name="T113" fmla="*/ 99 w 99"/>
                    <a:gd name="T114" fmla="*/ 104 h 1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0"/>
                      </a:lnTo>
                      <a:lnTo>
                        <a:pt x="2" y="20"/>
                      </a:lnTo>
                      <a:lnTo>
                        <a:pt x="4" y="30"/>
                      </a:lnTo>
                      <a:lnTo>
                        <a:pt x="8" y="40"/>
                      </a:lnTo>
                      <a:lnTo>
                        <a:pt x="12" y="49"/>
                      </a:lnTo>
                      <a:lnTo>
                        <a:pt x="17" y="57"/>
                      </a:lnTo>
                      <a:lnTo>
                        <a:pt x="22" y="65"/>
                      </a:lnTo>
                      <a:lnTo>
                        <a:pt x="29" y="73"/>
                      </a:lnTo>
                      <a:lnTo>
                        <a:pt x="36" y="80"/>
                      </a:lnTo>
                      <a:lnTo>
                        <a:pt x="43" y="86"/>
                      </a:lnTo>
                      <a:lnTo>
                        <a:pt x="51" y="91"/>
                      </a:lnTo>
                      <a:lnTo>
                        <a:pt x="60" y="95"/>
                      </a:lnTo>
                      <a:lnTo>
                        <a:pt x="69" y="99"/>
                      </a:lnTo>
                      <a:lnTo>
                        <a:pt x="79" y="101"/>
                      </a:lnTo>
                      <a:lnTo>
                        <a:pt x="88" y="103"/>
                      </a:lnTo>
                      <a:lnTo>
                        <a:pt x="99" y="104"/>
                      </a:lnTo>
                      <a:lnTo>
                        <a:pt x="99" y="79"/>
                      </a:lnTo>
                      <a:lnTo>
                        <a:pt x="91" y="78"/>
                      </a:lnTo>
                      <a:lnTo>
                        <a:pt x="84" y="77"/>
                      </a:lnTo>
                      <a:lnTo>
                        <a:pt x="77" y="75"/>
                      </a:lnTo>
                      <a:lnTo>
                        <a:pt x="70" y="73"/>
                      </a:lnTo>
                      <a:lnTo>
                        <a:pt x="63" y="69"/>
                      </a:lnTo>
                      <a:lnTo>
                        <a:pt x="57" y="65"/>
                      </a:lnTo>
                      <a:lnTo>
                        <a:pt x="52" y="61"/>
                      </a:lnTo>
                      <a:lnTo>
                        <a:pt x="46" y="56"/>
                      </a:lnTo>
                      <a:lnTo>
                        <a:pt x="41" y="50"/>
                      </a:lnTo>
                      <a:lnTo>
                        <a:pt x="37" y="44"/>
                      </a:lnTo>
                      <a:lnTo>
                        <a:pt x="33" y="37"/>
                      </a:lnTo>
                      <a:lnTo>
                        <a:pt x="30" y="30"/>
                      </a:lnTo>
                      <a:lnTo>
                        <a:pt x="28" y="23"/>
                      </a:lnTo>
                      <a:lnTo>
                        <a:pt x="26" y="16"/>
                      </a:lnTo>
                      <a:lnTo>
                        <a:pt x="25" y="8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92" name="Freeform 23"/>
                <p:cNvSpPr>
                  <a:spLocks/>
                </p:cNvSpPr>
                <p:nvPr/>
              </p:nvSpPr>
              <p:spPr bwMode="auto">
                <a:xfrm>
                  <a:off x="4580" y="2538"/>
                  <a:ext cx="100" cy="96"/>
                </a:xfrm>
                <a:custGeom>
                  <a:avLst/>
                  <a:gdLst>
                    <a:gd name="T0" fmla="*/ 99 w 99"/>
                    <a:gd name="T1" fmla="*/ 0 h 105"/>
                    <a:gd name="T2" fmla="*/ 99 w 99"/>
                    <a:gd name="T3" fmla="*/ 0 h 105"/>
                    <a:gd name="T4" fmla="*/ 88 w 99"/>
                    <a:gd name="T5" fmla="*/ 0 h 105"/>
                    <a:gd name="T6" fmla="*/ 79 w 99"/>
                    <a:gd name="T7" fmla="*/ 2 h 105"/>
                    <a:gd name="T8" fmla="*/ 69 w 99"/>
                    <a:gd name="T9" fmla="*/ 5 h 105"/>
                    <a:gd name="T10" fmla="*/ 60 w 99"/>
                    <a:gd name="T11" fmla="*/ 8 h 105"/>
                    <a:gd name="T12" fmla="*/ 51 w 99"/>
                    <a:gd name="T13" fmla="*/ 13 h 105"/>
                    <a:gd name="T14" fmla="*/ 43 w 99"/>
                    <a:gd name="T15" fmla="*/ 18 h 105"/>
                    <a:gd name="T16" fmla="*/ 36 w 99"/>
                    <a:gd name="T17" fmla="*/ 24 h 105"/>
                    <a:gd name="T18" fmla="*/ 29 w 99"/>
                    <a:gd name="T19" fmla="*/ 31 h 105"/>
                    <a:gd name="T20" fmla="*/ 22 w 99"/>
                    <a:gd name="T21" fmla="*/ 38 h 105"/>
                    <a:gd name="T22" fmla="*/ 17 w 99"/>
                    <a:gd name="T23" fmla="*/ 46 h 105"/>
                    <a:gd name="T24" fmla="*/ 12 w 99"/>
                    <a:gd name="T25" fmla="*/ 55 h 105"/>
                    <a:gd name="T26" fmla="*/ 8 w 99"/>
                    <a:gd name="T27" fmla="*/ 64 h 105"/>
                    <a:gd name="T28" fmla="*/ 4 w 99"/>
                    <a:gd name="T29" fmla="*/ 74 h 105"/>
                    <a:gd name="T30" fmla="*/ 2 w 99"/>
                    <a:gd name="T31" fmla="*/ 84 h 105"/>
                    <a:gd name="T32" fmla="*/ 1 w 99"/>
                    <a:gd name="T33" fmla="*/ 94 h 105"/>
                    <a:gd name="T34" fmla="*/ 0 w 99"/>
                    <a:gd name="T35" fmla="*/ 105 h 105"/>
                    <a:gd name="T36" fmla="*/ 24 w 99"/>
                    <a:gd name="T37" fmla="*/ 105 h 105"/>
                    <a:gd name="T38" fmla="*/ 25 w 99"/>
                    <a:gd name="T39" fmla="*/ 97 h 105"/>
                    <a:gd name="T40" fmla="*/ 26 w 99"/>
                    <a:gd name="T41" fmla="*/ 89 h 105"/>
                    <a:gd name="T42" fmla="*/ 28 w 99"/>
                    <a:gd name="T43" fmla="*/ 81 h 105"/>
                    <a:gd name="T44" fmla="*/ 30 w 99"/>
                    <a:gd name="T45" fmla="*/ 73 h 105"/>
                    <a:gd name="T46" fmla="*/ 33 w 99"/>
                    <a:gd name="T47" fmla="*/ 66 h 105"/>
                    <a:gd name="T48" fmla="*/ 37 w 99"/>
                    <a:gd name="T49" fmla="*/ 60 h 105"/>
                    <a:gd name="T50" fmla="*/ 42 w 99"/>
                    <a:gd name="T51" fmla="*/ 54 h 105"/>
                    <a:gd name="T52" fmla="*/ 46 w 99"/>
                    <a:gd name="T53" fmla="*/ 48 h 105"/>
                    <a:gd name="T54" fmla="*/ 52 w 99"/>
                    <a:gd name="T55" fmla="*/ 43 h 105"/>
                    <a:gd name="T56" fmla="*/ 57 w 99"/>
                    <a:gd name="T57" fmla="*/ 38 h 105"/>
                    <a:gd name="T58" fmla="*/ 63 w 99"/>
                    <a:gd name="T59" fmla="*/ 34 h 105"/>
                    <a:gd name="T60" fmla="*/ 70 w 99"/>
                    <a:gd name="T61" fmla="*/ 31 h 105"/>
                    <a:gd name="T62" fmla="*/ 77 w 99"/>
                    <a:gd name="T63" fmla="*/ 28 h 105"/>
                    <a:gd name="T64" fmla="*/ 84 w 99"/>
                    <a:gd name="T65" fmla="*/ 26 h 105"/>
                    <a:gd name="T66" fmla="*/ 91 w 99"/>
                    <a:gd name="T67" fmla="*/ 25 h 105"/>
                    <a:gd name="T68" fmla="*/ 99 w 99"/>
                    <a:gd name="T69" fmla="*/ 25 h 105"/>
                    <a:gd name="T70" fmla="*/ 99 w 99"/>
                    <a:gd name="T71" fmla="*/ 25 h 105"/>
                    <a:gd name="T72" fmla="*/ 99 w 99"/>
                    <a:gd name="T73" fmla="*/ 0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9"/>
                    <a:gd name="T112" fmla="*/ 0 h 105"/>
                    <a:gd name="T113" fmla="*/ 99 w 99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9" h="105">
                      <a:moveTo>
                        <a:pt x="99" y="0"/>
                      </a:moveTo>
                      <a:lnTo>
                        <a:pt x="99" y="0"/>
                      </a:lnTo>
                      <a:lnTo>
                        <a:pt x="88" y="0"/>
                      </a:lnTo>
                      <a:lnTo>
                        <a:pt x="79" y="2"/>
                      </a:lnTo>
                      <a:lnTo>
                        <a:pt x="69" y="5"/>
                      </a:lnTo>
                      <a:lnTo>
                        <a:pt x="60" y="8"/>
                      </a:lnTo>
                      <a:lnTo>
                        <a:pt x="51" y="13"/>
                      </a:lnTo>
                      <a:lnTo>
                        <a:pt x="43" y="18"/>
                      </a:lnTo>
                      <a:lnTo>
                        <a:pt x="36" y="24"/>
                      </a:lnTo>
                      <a:lnTo>
                        <a:pt x="29" y="31"/>
                      </a:lnTo>
                      <a:lnTo>
                        <a:pt x="22" y="38"/>
                      </a:lnTo>
                      <a:lnTo>
                        <a:pt x="17" y="46"/>
                      </a:lnTo>
                      <a:lnTo>
                        <a:pt x="12" y="55"/>
                      </a:lnTo>
                      <a:lnTo>
                        <a:pt x="8" y="64"/>
                      </a:lnTo>
                      <a:lnTo>
                        <a:pt x="4" y="74"/>
                      </a:lnTo>
                      <a:lnTo>
                        <a:pt x="2" y="84"/>
                      </a:lnTo>
                      <a:lnTo>
                        <a:pt x="1" y="94"/>
                      </a:lnTo>
                      <a:lnTo>
                        <a:pt x="0" y="105"/>
                      </a:lnTo>
                      <a:lnTo>
                        <a:pt x="24" y="105"/>
                      </a:lnTo>
                      <a:lnTo>
                        <a:pt x="25" y="97"/>
                      </a:lnTo>
                      <a:lnTo>
                        <a:pt x="26" y="89"/>
                      </a:lnTo>
                      <a:lnTo>
                        <a:pt x="28" y="81"/>
                      </a:lnTo>
                      <a:lnTo>
                        <a:pt x="30" y="73"/>
                      </a:lnTo>
                      <a:lnTo>
                        <a:pt x="33" y="66"/>
                      </a:lnTo>
                      <a:lnTo>
                        <a:pt x="37" y="60"/>
                      </a:lnTo>
                      <a:lnTo>
                        <a:pt x="42" y="54"/>
                      </a:lnTo>
                      <a:lnTo>
                        <a:pt x="46" y="48"/>
                      </a:lnTo>
                      <a:lnTo>
                        <a:pt x="52" y="43"/>
                      </a:lnTo>
                      <a:lnTo>
                        <a:pt x="57" y="38"/>
                      </a:lnTo>
                      <a:lnTo>
                        <a:pt x="63" y="34"/>
                      </a:lnTo>
                      <a:lnTo>
                        <a:pt x="70" y="31"/>
                      </a:lnTo>
                      <a:lnTo>
                        <a:pt x="77" y="28"/>
                      </a:lnTo>
                      <a:lnTo>
                        <a:pt x="84" y="26"/>
                      </a:lnTo>
                      <a:lnTo>
                        <a:pt x="91" y="25"/>
                      </a:lnTo>
                      <a:lnTo>
                        <a:pt x="99" y="25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693" name="Freeform 24"/>
                <p:cNvSpPr>
                  <a:spLocks/>
                </p:cNvSpPr>
                <p:nvPr/>
              </p:nvSpPr>
              <p:spPr bwMode="auto">
                <a:xfrm>
                  <a:off x="4680" y="2538"/>
                  <a:ext cx="95" cy="96"/>
                </a:xfrm>
                <a:custGeom>
                  <a:avLst/>
                  <a:gdLst>
                    <a:gd name="T0" fmla="*/ 98 w 98"/>
                    <a:gd name="T1" fmla="*/ 105 h 105"/>
                    <a:gd name="T2" fmla="*/ 98 w 98"/>
                    <a:gd name="T3" fmla="*/ 105 h 105"/>
                    <a:gd name="T4" fmla="*/ 97 w 98"/>
                    <a:gd name="T5" fmla="*/ 94 h 105"/>
                    <a:gd name="T6" fmla="*/ 96 w 98"/>
                    <a:gd name="T7" fmla="*/ 84 h 105"/>
                    <a:gd name="T8" fmla="*/ 94 w 98"/>
                    <a:gd name="T9" fmla="*/ 74 h 105"/>
                    <a:gd name="T10" fmla="*/ 90 w 98"/>
                    <a:gd name="T11" fmla="*/ 64 h 105"/>
                    <a:gd name="T12" fmla="*/ 86 w 98"/>
                    <a:gd name="T13" fmla="*/ 55 h 105"/>
                    <a:gd name="T14" fmla="*/ 81 w 98"/>
                    <a:gd name="T15" fmla="*/ 46 h 105"/>
                    <a:gd name="T16" fmla="*/ 76 w 98"/>
                    <a:gd name="T17" fmla="*/ 38 h 105"/>
                    <a:gd name="T18" fmla="*/ 69 w 98"/>
                    <a:gd name="T19" fmla="*/ 31 h 105"/>
                    <a:gd name="T20" fmla="*/ 62 w 98"/>
                    <a:gd name="T21" fmla="*/ 24 h 105"/>
                    <a:gd name="T22" fmla="*/ 55 w 98"/>
                    <a:gd name="T23" fmla="*/ 18 h 105"/>
                    <a:gd name="T24" fmla="*/ 47 w 98"/>
                    <a:gd name="T25" fmla="*/ 13 h 105"/>
                    <a:gd name="T26" fmla="*/ 38 w 98"/>
                    <a:gd name="T27" fmla="*/ 8 h 105"/>
                    <a:gd name="T28" fmla="*/ 29 w 98"/>
                    <a:gd name="T29" fmla="*/ 5 h 105"/>
                    <a:gd name="T30" fmla="*/ 19 w 98"/>
                    <a:gd name="T31" fmla="*/ 2 h 105"/>
                    <a:gd name="T32" fmla="*/ 10 w 98"/>
                    <a:gd name="T33" fmla="*/ 0 h 105"/>
                    <a:gd name="T34" fmla="*/ 0 w 98"/>
                    <a:gd name="T35" fmla="*/ 0 h 105"/>
                    <a:gd name="T36" fmla="*/ 0 w 98"/>
                    <a:gd name="T37" fmla="*/ 25 h 105"/>
                    <a:gd name="T38" fmla="*/ 7 w 98"/>
                    <a:gd name="T39" fmla="*/ 25 h 105"/>
                    <a:gd name="T40" fmla="*/ 14 w 98"/>
                    <a:gd name="T41" fmla="*/ 26 h 105"/>
                    <a:gd name="T42" fmla="*/ 21 w 98"/>
                    <a:gd name="T43" fmla="*/ 28 h 105"/>
                    <a:gd name="T44" fmla="*/ 28 w 98"/>
                    <a:gd name="T45" fmla="*/ 31 h 105"/>
                    <a:gd name="T46" fmla="*/ 35 w 98"/>
                    <a:gd name="T47" fmla="*/ 34 h 105"/>
                    <a:gd name="T48" fmla="*/ 41 w 98"/>
                    <a:gd name="T49" fmla="*/ 38 h 105"/>
                    <a:gd name="T50" fmla="*/ 47 w 98"/>
                    <a:gd name="T51" fmla="*/ 43 h 105"/>
                    <a:gd name="T52" fmla="*/ 52 w 98"/>
                    <a:gd name="T53" fmla="*/ 48 h 105"/>
                    <a:gd name="T54" fmla="*/ 57 w 98"/>
                    <a:gd name="T55" fmla="*/ 54 h 105"/>
                    <a:gd name="T56" fmla="*/ 61 w 98"/>
                    <a:gd name="T57" fmla="*/ 60 h 105"/>
                    <a:gd name="T58" fmla="*/ 65 w 98"/>
                    <a:gd name="T59" fmla="*/ 66 h 105"/>
                    <a:gd name="T60" fmla="*/ 68 w 98"/>
                    <a:gd name="T61" fmla="*/ 73 h 105"/>
                    <a:gd name="T62" fmla="*/ 70 w 98"/>
                    <a:gd name="T63" fmla="*/ 81 h 105"/>
                    <a:gd name="T64" fmla="*/ 72 w 98"/>
                    <a:gd name="T65" fmla="*/ 89 h 105"/>
                    <a:gd name="T66" fmla="*/ 73 w 98"/>
                    <a:gd name="T67" fmla="*/ 97 h 105"/>
                    <a:gd name="T68" fmla="*/ 74 w 98"/>
                    <a:gd name="T69" fmla="*/ 105 h 105"/>
                    <a:gd name="T70" fmla="*/ 74 w 98"/>
                    <a:gd name="T71" fmla="*/ 105 h 105"/>
                    <a:gd name="T72" fmla="*/ 98 w 98"/>
                    <a:gd name="T73" fmla="*/ 105 h 10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8"/>
                    <a:gd name="T112" fmla="*/ 0 h 105"/>
                    <a:gd name="T113" fmla="*/ 98 w 98"/>
                    <a:gd name="T114" fmla="*/ 105 h 10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8" h="105">
                      <a:moveTo>
                        <a:pt x="98" y="105"/>
                      </a:moveTo>
                      <a:lnTo>
                        <a:pt x="98" y="105"/>
                      </a:lnTo>
                      <a:lnTo>
                        <a:pt x="97" y="94"/>
                      </a:lnTo>
                      <a:lnTo>
                        <a:pt x="96" y="84"/>
                      </a:lnTo>
                      <a:lnTo>
                        <a:pt x="94" y="74"/>
                      </a:lnTo>
                      <a:lnTo>
                        <a:pt x="90" y="64"/>
                      </a:lnTo>
                      <a:lnTo>
                        <a:pt x="86" y="55"/>
                      </a:lnTo>
                      <a:lnTo>
                        <a:pt x="81" y="46"/>
                      </a:lnTo>
                      <a:lnTo>
                        <a:pt x="76" y="38"/>
                      </a:lnTo>
                      <a:lnTo>
                        <a:pt x="69" y="31"/>
                      </a:lnTo>
                      <a:lnTo>
                        <a:pt x="62" y="24"/>
                      </a:lnTo>
                      <a:lnTo>
                        <a:pt x="55" y="18"/>
                      </a:lnTo>
                      <a:lnTo>
                        <a:pt x="47" y="13"/>
                      </a:lnTo>
                      <a:lnTo>
                        <a:pt x="38" y="8"/>
                      </a:lnTo>
                      <a:lnTo>
                        <a:pt x="29" y="5"/>
                      </a:lnTo>
                      <a:lnTo>
                        <a:pt x="19" y="2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7" y="25"/>
                      </a:lnTo>
                      <a:lnTo>
                        <a:pt x="14" y="26"/>
                      </a:lnTo>
                      <a:lnTo>
                        <a:pt x="21" y="28"/>
                      </a:lnTo>
                      <a:lnTo>
                        <a:pt x="28" y="31"/>
                      </a:lnTo>
                      <a:lnTo>
                        <a:pt x="35" y="34"/>
                      </a:lnTo>
                      <a:lnTo>
                        <a:pt x="41" y="38"/>
                      </a:lnTo>
                      <a:lnTo>
                        <a:pt x="47" y="43"/>
                      </a:lnTo>
                      <a:lnTo>
                        <a:pt x="52" y="48"/>
                      </a:lnTo>
                      <a:lnTo>
                        <a:pt x="57" y="54"/>
                      </a:lnTo>
                      <a:lnTo>
                        <a:pt x="61" y="60"/>
                      </a:lnTo>
                      <a:lnTo>
                        <a:pt x="65" y="66"/>
                      </a:lnTo>
                      <a:lnTo>
                        <a:pt x="68" y="73"/>
                      </a:lnTo>
                      <a:lnTo>
                        <a:pt x="70" y="81"/>
                      </a:lnTo>
                      <a:lnTo>
                        <a:pt x="72" y="89"/>
                      </a:lnTo>
                      <a:lnTo>
                        <a:pt x="73" y="97"/>
                      </a:lnTo>
                      <a:lnTo>
                        <a:pt x="74" y="105"/>
                      </a:lnTo>
                      <a:lnTo>
                        <a:pt x="98" y="1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cxnSp>
        <p:nvCxnSpPr>
          <p:cNvPr id="698" name="直接连接符 345"/>
          <p:cNvCxnSpPr>
            <a:cxnSpLocks noChangeShapeType="1"/>
          </p:cNvCxnSpPr>
          <p:nvPr/>
        </p:nvCxnSpPr>
        <p:spPr bwMode="auto">
          <a:xfrm flipH="1">
            <a:off x="2760142" y="1086982"/>
            <a:ext cx="161359" cy="386218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0" name="直接连接符 345"/>
          <p:cNvCxnSpPr>
            <a:cxnSpLocks noChangeShapeType="1"/>
          </p:cNvCxnSpPr>
          <p:nvPr/>
        </p:nvCxnSpPr>
        <p:spPr bwMode="auto">
          <a:xfrm>
            <a:off x="3424740" y="1032708"/>
            <a:ext cx="234721" cy="440492"/>
          </a:xfrm>
          <a:prstGeom prst="line">
            <a:avLst/>
          </a:prstGeom>
          <a:noFill/>
          <a:ln w="952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02" name="Text Box 27"/>
          <p:cNvSpPr txBox="1">
            <a:spLocks noChangeArrowheads="1"/>
          </p:cNvSpPr>
          <p:nvPr/>
        </p:nvSpPr>
        <p:spPr bwMode="gray">
          <a:xfrm>
            <a:off x="3754711" y="846682"/>
            <a:ext cx="508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xmlns="" val="34488468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34925" y="260350"/>
            <a:ext cx="7416800" cy="69215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EPC</a:t>
            </a:r>
            <a:r>
              <a:rPr lang="zh-CN" altLang="en-US" dirty="0" smtClean="0">
                <a:solidFill>
                  <a:schemeClr val="bg1"/>
                </a:solidFill>
              </a:rPr>
              <a:t>网元设置原则（电信）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23528" y="1161272"/>
            <a:ext cx="8243887" cy="5004842"/>
          </a:xfrm>
          <a:prstGeom prst="rect">
            <a:avLst/>
          </a:prstGeom>
        </p:spPr>
        <p:txBody>
          <a:bodyPr/>
          <a:lstStyle/>
          <a:p>
            <a:pPr marL="342900" lvl="1" indent="-342900"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p"/>
              <a:defRPr/>
            </a:pPr>
            <a:r>
              <a:rPr lang="zh-CN" altLang="en-US" sz="1600" b="1" kern="0" dirty="0" smtClean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网元分骨干层与省层面两个层面。</a:t>
            </a:r>
            <a:endParaRPr lang="en-US" altLang="zh-CN" sz="1600" b="1" kern="0" dirty="0" smtClean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  <a:p>
            <a:pPr marL="342900" lvl="1" indent="-342900"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p"/>
              <a:defRPr/>
            </a:pPr>
            <a:r>
              <a:rPr lang="zh-CN" altLang="en-US" sz="1600" b="1" kern="0" dirty="0" smtClean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骨干网元部署策略</a:t>
            </a:r>
            <a:endParaRPr lang="en-US" altLang="zh-CN" sz="1600" b="1" kern="0" dirty="0" smtClean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  <a:p>
            <a:pPr marL="457200" lvl="2" eaLnBrk="0" hangingPunct="0">
              <a:spcBef>
                <a:spcPct val="50000"/>
              </a:spcBef>
              <a:buClr>
                <a:schemeClr val="accent2"/>
              </a:buClr>
              <a:defRPr/>
            </a:pPr>
            <a:r>
              <a:rPr lang="zh-CN" altLang="en-US" sz="1600" dirty="0" smtClean="0"/>
              <a:t>骨干层主要部署</a:t>
            </a:r>
            <a:r>
              <a:rPr lang="zh-CN" altLang="zh-CN" sz="1600" dirty="0" smtClean="0"/>
              <a:t>根</a:t>
            </a:r>
            <a:r>
              <a:rPr lang="en-US" altLang="zh-CN" sz="1600" dirty="0" smtClean="0"/>
              <a:t>DNS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分别</a:t>
            </a:r>
            <a:r>
              <a:rPr lang="zh-CN" altLang="zh-CN" sz="1600" dirty="0"/>
              <a:t>在上海、广州两地设置，分别设置</a:t>
            </a:r>
            <a:r>
              <a:rPr lang="en-US" altLang="zh-CN" sz="1600" dirty="0"/>
              <a:t>1</a:t>
            </a:r>
            <a:r>
              <a:rPr lang="zh-CN" altLang="zh-CN" sz="1600" dirty="0"/>
              <a:t>对，两地互为备份，负荷分担。</a:t>
            </a:r>
          </a:p>
          <a:p>
            <a:pPr marL="342900" lvl="1" indent="-342900"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p"/>
              <a:defRPr/>
            </a:pPr>
            <a:r>
              <a:rPr lang="zh-CN" altLang="en-US" sz="1600" b="1" kern="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省层面网元部署策略</a:t>
            </a:r>
            <a:endParaRPr lang="en-US" altLang="zh-CN" sz="1600" b="1" kern="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  <a:p>
            <a:pPr marL="457200" lvl="2" eaLnBrk="0" hangingPunct="0">
              <a:spcBef>
                <a:spcPct val="50000"/>
              </a:spcBef>
              <a:buClr>
                <a:schemeClr val="accent2"/>
              </a:buClr>
              <a:defRPr/>
            </a:pPr>
            <a:r>
              <a:rPr lang="zh-CN" altLang="en-US" sz="1600" dirty="0" smtClean="0"/>
              <a:t>省层面主要部署</a:t>
            </a:r>
            <a:r>
              <a:rPr lang="en-US" altLang="zh-CN" sz="1600" dirty="0" smtClean="0"/>
              <a:t>MME</a:t>
            </a:r>
            <a:r>
              <a:rPr lang="zh-CN" altLang="zh-CN" sz="1600" dirty="0"/>
              <a:t>、</a:t>
            </a:r>
            <a:r>
              <a:rPr lang="en-US" altLang="zh-CN" sz="1600" dirty="0"/>
              <a:t>SAE-GW</a:t>
            </a:r>
            <a:r>
              <a:rPr lang="zh-CN" altLang="zh-CN" sz="1600" dirty="0"/>
              <a:t>、</a:t>
            </a:r>
            <a:r>
              <a:rPr lang="en-US" altLang="zh-CN" sz="1600" dirty="0"/>
              <a:t>HSS</a:t>
            </a:r>
            <a:r>
              <a:rPr lang="zh-CN" altLang="zh-CN" sz="1600" dirty="0"/>
              <a:t>、</a:t>
            </a:r>
            <a:r>
              <a:rPr lang="en-US" altLang="zh-CN" sz="1600" dirty="0" smtClean="0"/>
              <a:t>PCRF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CG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DRA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DNS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以</a:t>
            </a:r>
            <a:r>
              <a:rPr lang="zh-CN" altLang="zh-CN" sz="1600" dirty="0"/>
              <a:t>省为单位集中</a:t>
            </a:r>
            <a:r>
              <a:rPr lang="zh-CN" altLang="zh-CN" sz="1600" dirty="0" smtClean="0"/>
              <a:t>设置</a:t>
            </a:r>
            <a:r>
              <a:rPr lang="zh-CN" altLang="en-US" sz="1600" dirty="0" smtClean="0"/>
              <a:t>。</a:t>
            </a:r>
            <a:endParaRPr lang="en-US" altLang="zh-CN" sz="1600" b="1" kern="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  <a:p>
            <a:pPr marL="457200" lvl="2" eaLnBrk="0" hangingPunct="0">
              <a:spcBef>
                <a:spcPct val="50000"/>
              </a:spcBef>
              <a:buClr>
                <a:schemeClr val="accent2"/>
              </a:buClr>
              <a:defRPr/>
            </a:pPr>
            <a:r>
              <a:rPr lang="en-US" altLang="en-US" sz="1600" dirty="0"/>
              <a:t>MME</a:t>
            </a:r>
            <a:r>
              <a:rPr lang="zh-CN" altLang="en-US" sz="1600" dirty="0"/>
              <a:t>、</a:t>
            </a:r>
            <a:r>
              <a:rPr lang="en-US" altLang="zh-CN" sz="1600" dirty="0"/>
              <a:t>SGW</a:t>
            </a:r>
            <a:r>
              <a:rPr lang="zh-CN" altLang="en-US" sz="1600" dirty="0"/>
              <a:t>均采用</a:t>
            </a:r>
            <a:r>
              <a:rPr lang="en-US" altLang="zh-CN" sz="1600" dirty="0"/>
              <a:t>POOL</a:t>
            </a:r>
            <a:r>
              <a:rPr lang="zh-CN" altLang="en-US" sz="1600" dirty="0"/>
              <a:t>方式组网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457200" lvl="2" eaLnBrk="0" hangingPunct="0">
              <a:spcBef>
                <a:spcPct val="50000"/>
              </a:spcBef>
              <a:buClr>
                <a:schemeClr val="accent2"/>
              </a:buClr>
              <a:defRPr/>
            </a:pPr>
            <a:r>
              <a:rPr lang="en-US" altLang="zh-CN" sz="1600" dirty="0"/>
              <a:t>HSS</a:t>
            </a:r>
            <a:r>
              <a:rPr lang="zh-CN" altLang="en-US" sz="1600" dirty="0"/>
              <a:t>采用分布式系统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457200" lvl="2" eaLnBrk="0" hangingPunct="0">
              <a:spcBef>
                <a:spcPct val="50000"/>
              </a:spcBef>
              <a:buClr>
                <a:schemeClr val="accent2"/>
              </a:buClr>
              <a:defRPr/>
            </a:pPr>
            <a:r>
              <a:rPr lang="en-US" altLang="zh-CN" sz="1600" dirty="0" smtClean="0"/>
              <a:t>PCRF</a:t>
            </a:r>
            <a:r>
              <a:rPr lang="zh-CN" altLang="en-US" sz="1600" dirty="0" smtClean="0"/>
              <a:t>采用主备</a:t>
            </a:r>
            <a:r>
              <a:rPr lang="zh-CN" altLang="en-US" sz="1600" dirty="0"/>
              <a:t>方式组网</a:t>
            </a:r>
            <a:r>
              <a:rPr lang="zh-CN" altLang="en-US" sz="1600" b="1" kern="0" dirty="0" smtClean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；</a:t>
            </a:r>
            <a:endParaRPr lang="en-US" altLang="zh-CN" sz="1600" b="1" kern="0" dirty="0" smtClean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  <a:p>
            <a:pPr marL="457200" lvl="2" eaLnBrk="0" hangingPunct="0">
              <a:spcBef>
                <a:spcPct val="50000"/>
              </a:spcBef>
              <a:buClr>
                <a:schemeClr val="accent2"/>
              </a:buClr>
              <a:defRPr/>
            </a:pPr>
            <a:r>
              <a:rPr lang="en-US" altLang="zh-CN" sz="1600" dirty="0"/>
              <a:t>CG</a:t>
            </a:r>
            <a:r>
              <a:rPr lang="zh-CN" altLang="en-US" sz="1600" dirty="0"/>
              <a:t>、</a:t>
            </a:r>
            <a:r>
              <a:rPr lang="en-US" altLang="zh-CN" sz="1600" dirty="0"/>
              <a:t>DRA</a:t>
            </a:r>
            <a:r>
              <a:rPr lang="zh-CN" altLang="en-US" sz="1600" dirty="0"/>
              <a:t>、</a:t>
            </a:r>
            <a:r>
              <a:rPr lang="en-US" altLang="zh-CN" sz="1600" dirty="0" smtClean="0"/>
              <a:t>DNS</a:t>
            </a:r>
            <a:r>
              <a:rPr lang="zh-CN" altLang="en-US" sz="1600" dirty="0" smtClean="0"/>
              <a:t>等成对部署，采用负荷分担方式。</a:t>
            </a:r>
            <a:endParaRPr lang="en-US" altLang="zh-CN" sz="1600" b="1" kern="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  <a:p>
            <a:pPr marL="342900" indent="-342900"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p"/>
              <a:defRPr/>
            </a:pPr>
            <a:r>
              <a:rPr lang="en-US" altLang="zh-CN" sz="1600" b="1" kern="0" dirty="0" err="1" smtClean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eHRPD</a:t>
            </a:r>
            <a:r>
              <a:rPr lang="zh-CN" altLang="en-US" sz="1600" b="1" kern="0" dirty="0" smtClean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网络部署策略</a:t>
            </a:r>
            <a:endParaRPr lang="en-US" altLang="zh-CN" sz="1600" b="1" kern="0" dirty="0" smtClean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  <a:p>
            <a:pPr marL="457200" lvl="2" eaLnBrk="0" hangingPunct="0">
              <a:spcBef>
                <a:spcPct val="50000"/>
              </a:spcBef>
              <a:buClr>
                <a:schemeClr val="accent2"/>
              </a:buClr>
              <a:defRPr/>
            </a:pPr>
            <a:r>
              <a:rPr lang="zh-CN" altLang="en-US" sz="1600" dirty="0" smtClean="0"/>
              <a:t>初期新建</a:t>
            </a:r>
            <a:r>
              <a:rPr lang="en-US" altLang="zh-CN" sz="1600" dirty="0" smtClean="0"/>
              <a:t>HSGW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3GPP2 AAA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3GPP AAA</a:t>
            </a:r>
            <a:r>
              <a:rPr lang="zh-CN" altLang="en-US" sz="1600" dirty="0" smtClean="0"/>
              <a:t>，共享</a:t>
            </a:r>
            <a:r>
              <a:rPr lang="en-US" altLang="zh-CN" sz="1600" dirty="0" smtClean="0"/>
              <a:t>EPC HSS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PGW</a:t>
            </a:r>
            <a:r>
              <a:rPr lang="zh-CN" altLang="en-US" sz="1600" dirty="0" smtClean="0"/>
              <a:t>，组成</a:t>
            </a:r>
            <a:r>
              <a:rPr lang="en-US" altLang="zh-CN" sz="1600" dirty="0" err="1" smtClean="0"/>
              <a:t>eHRPD</a:t>
            </a:r>
            <a:r>
              <a:rPr lang="zh-CN" altLang="en-US" sz="1600" dirty="0" smtClean="0"/>
              <a:t>核心网络</a:t>
            </a:r>
            <a:r>
              <a:rPr lang="zh-CN" altLang="en-US" sz="1600" dirty="0"/>
              <a:t>，完成互</a:t>
            </a:r>
            <a:r>
              <a:rPr lang="zh-CN" altLang="en-US" sz="1600" dirty="0" smtClean="0"/>
              <a:t>操作。随着</a:t>
            </a:r>
            <a:r>
              <a:rPr lang="en-US" altLang="zh-CN" sz="1600" dirty="0" smtClean="0"/>
              <a:t>LTE</a:t>
            </a:r>
            <a:r>
              <a:rPr lang="zh-CN" altLang="en-US" sz="1600" dirty="0" smtClean="0"/>
              <a:t>网络规模不断扩大，可适当考虑升级</a:t>
            </a:r>
            <a:r>
              <a:rPr lang="en-US" altLang="zh-CN" sz="1600" dirty="0" smtClean="0"/>
              <a:t>PDSN</a:t>
            </a:r>
            <a:r>
              <a:rPr lang="zh-CN" altLang="en-US" sz="1600" dirty="0" smtClean="0"/>
              <a:t>支持</a:t>
            </a:r>
            <a:r>
              <a:rPr lang="en-US" altLang="zh-CN" sz="1600" dirty="0" smtClean="0"/>
              <a:t>HSGW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xmlns="" val="20085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56228" y="24260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目录</a:t>
            </a:r>
            <a:endParaRPr lang="en-US" altLang="zh-CN" dirty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228850" y="1142984"/>
            <a:ext cx="5035550" cy="685800"/>
            <a:chOff x="1296" y="1200"/>
            <a:chExt cx="2928" cy="432"/>
          </a:xfrm>
        </p:grpSpPr>
        <p:sp>
          <p:nvSpPr>
            <p:cNvPr id="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ea typeface="宋体" pitchFamily="2" charset="-122"/>
                </a:rPr>
                <a:t>SAE/EPC</a:t>
              </a:r>
              <a:r>
                <a:rPr lang="zh-CN" altLang="en-US" sz="2400" dirty="0" smtClean="0">
                  <a:ea typeface="宋体" pitchFamily="2" charset="-122"/>
                </a:rPr>
                <a:t>技术演进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228850" y="1904984"/>
            <a:ext cx="5035550" cy="685800"/>
            <a:chOff x="1296" y="1680"/>
            <a:chExt cx="2928" cy="432"/>
          </a:xfrm>
        </p:grpSpPr>
        <p:sp>
          <p:nvSpPr>
            <p:cNvPr id="13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>
                  <a:ea typeface="宋体" pitchFamily="2" charset="-122"/>
                </a:rPr>
                <a:t>EPC</a:t>
              </a:r>
              <a:r>
                <a:rPr lang="zh-CN" altLang="en-US" sz="2400" dirty="0">
                  <a:ea typeface="宋体" pitchFamily="2" charset="-122"/>
                </a:rPr>
                <a:t>网络架构及主要网元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rgbClr val="FFFFFF"/>
                  </a:solidFill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228850" y="3644917"/>
            <a:ext cx="5035550" cy="685800"/>
            <a:chOff x="1296" y="2208"/>
            <a:chExt cx="2928" cy="432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gray">
            <a:xfrm>
              <a:off x="1510" y="2237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gray">
            <a:xfrm>
              <a:off x="1776" y="2256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2400" dirty="0" smtClean="0">
                  <a:ea typeface="宋体" pitchFamily="2" charset="-122"/>
                </a:rPr>
                <a:t>EPC/SAE</a:t>
              </a:r>
              <a:r>
                <a:rPr lang="zh-CN" altLang="en-US" sz="2400" dirty="0" smtClean="0">
                  <a:ea typeface="宋体" pitchFamily="2" charset="-122"/>
                </a:rPr>
                <a:t>主要接口及流程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gray">
            <a:xfrm rot="1758052">
              <a:off x="1310" y="2223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gray">
            <a:xfrm rot="1758052">
              <a:off x="1296" y="2208"/>
              <a:ext cx="514" cy="4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gray">
            <a:xfrm>
              <a:off x="1449" y="2226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4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222500" y="4457712"/>
            <a:ext cx="5035550" cy="685800"/>
            <a:chOff x="1296" y="1200"/>
            <a:chExt cx="2928" cy="432"/>
          </a:xfrm>
        </p:grpSpPr>
        <p:sp>
          <p:nvSpPr>
            <p:cNvPr id="2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2400" dirty="0" smtClean="0">
                  <a:ea typeface="宋体" pitchFamily="2" charset="-122"/>
                </a:rPr>
                <a:t>运营商组网策略</a:t>
              </a:r>
              <a:endParaRPr lang="en-US" altLang="zh-CN" sz="2400" dirty="0">
                <a:ea typeface="宋体" pitchFamily="2" charset="-122"/>
              </a:endParaRPr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5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22500" y="5243530"/>
            <a:ext cx="5035550" cy="685800"/>
            <a:chOff x="1296" y="1680"/>
            <a:chExt cx="2928" cy="432"/>
          </a:xfrm>
        </p:grpSpPr>
        <p:sp>
          <p:nvSpPr>
            <p:cNvPr id="31" name="AutoShape 18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rgbClr val="74A7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FF0000"/>
                  </a:solidFill>
                  <a:ea typeface="宋体" pitchFamily="2" charset="-122"/>
                </a:rPr>
                <a:t>LTE</a:t>
              </a:r>
              <a:r>
                <a:rPr lang="zh-CN" altLang="en-US" sz="2400" dirty="0" smtClean="0">
                  <a:solidFill>
                    <a:srgbClr val="FF0000"/>
                  </a:solidFill>
                  <a:ea typeface="宋体" pitchFamily="2" charset="-122"/>
                </a:rPr>
                <a:t>商用情况介绍</a:t>
              </a:r>
              <a:endParaRPr lang="en-US" altLang="zh-CN" sz="2400" dirty="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sp>
          <p:nvSpPr>
            <p:cNvPr id="33" name="Oval 20"/>
            <p:cNvSpPr>
              <a:spLocks noChangeArrowheads="1"/>
            </p:cNvSpPr>
            <p:nvPr/>
          </p:nvSpPr>
          <p:spPr bwMode="gray">
            <a:xfrm rot="1758052">
              <a:off x="1310" y="1695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2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gray">
            <a:xfrm rot="1758052">
              <a:off x="1296" y="168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gray">
            <a:xfrm>
              <a:off x="1449" y="169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6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214546" y="2786058"/>
            <a:ext cx="5035550" cy="685800"/>
            <a:chOff x="1296" y="1200"/>
            <a:chExt cx="2928" cy="432"/>
          </a:xfrm>
        </p:grpSpPr>
        <p:sp>
          <p:nvSpPr>
            <p:cNvPr id="3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2400" dirty="0" smtClean="0">
                  <a:ea typeface="宋体" pitchFamily="2" charset="-122"/>
                </a:rPr>
                <a:t>EPC</a:t>
              </a:r>
              <a:r>
                <a:rPr lang="zh-CN" altLang="en-US" sz="2400" dirty="0" smtClean="0">
                  <a:ea typeface="宋体" pitchFamily="2" charset="-122"/>
                </a:rPr>
                <a:t>关键技术</a:t>
              </a: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gray">
            <a:xfrm rot="1758052">
              <a:off x="1310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Oval 15"/>
            <p:cNvSpPr>
              <a:spLocks noChangeArrowheads="1"/>
            </p:cNvSpPr>
            <p:nvPr/>
          </p:nvSpPr>
          <p:spPr bwMode="gray">
            <a:xfrm rot="1758052">
              <a:off x="1296" y="1200"/>
              <a:ext cx="514" cy="41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1449" y="1218"/>
              <a:ext cx="24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57263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ea typeface="宋体" pitchFamily="2" charset="-122"/>
                </a:rPr>
                <a:t>3</a:t>
              </a:r>
              <a:endParaRPr lang="en-US" altLang="zh-CN" sz="3200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69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0" y="260648"/>
            <a:ext cx="8820151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有史以来</a:t>
            </a:r>
            <a:r>
              <a:rPr lang="zh-CN" altLang="en-US" dirty="0"/>
              <a:t>发展速度最快的移动通信技术</a:t>
            </a:r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3063" y="2716069"/>
            <a:ext cx="6583674" cy="33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3"/>
          <p:cNvSpPr txBox="1">
            <a:spLocks/>
          </p:cNvSpPr>
          <p:nvPr/>
        </p:nvSpPr>
        <p:spPr>
          <a:xfrm>
            <a:off x="284791" y="1268760"/>
            <a:ext cx="8524875" cy="43910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• LTE</a:t>
            </a:r>
            <a:r>
              <a:rPr lang="zh-CN" altLang="en-US" sz="2000" dirty="0" smtClean="0"/>
              <a:t>呈加速发展势头，主要原因有</a:t>
            </a:r>
            <a:r>
              <a:rPr lang="en-US" altLang="zh-CN" sz="2000" dirty="0" smtClean="0"/>
              <a:t>LTE</a:t>
            </a:r>
            <a:r>
              <a:rPr lang="zh-CN" altLang="en-US" sz="2000" dirty="0" smtClean="0"/>
              <a:t>整体产业日趋成熟，智能终端种类增多，用户量发展也超出产业预期，极大增强了运营商的信心。</a:t>
            </a:r>
            <a:r>
              <a:rPr lang="en-US" altLang="zh-CN" sz="2000" dirty="0" smtClean="0"/>
              <a:t>LTE</a:t>
            </a:r>
            <a:r>
              <a:rPr lang="zh-CN" altLang="en-US" sz="2000" dirty="0" smtClean="0"/>
              <a:t>发展速度远超</a:t>
            </a:r>
            <a:r>
              <a:rPr lang="en-US" altLang="zh-CN" sz="2000" dirty="0" smtClean="0"/>
              <a:t>WCDMA</a:t>
            </a:r>
            <a:r>
              <a:rPr lang="zh-CN" altLang="en-US" sz="2000" dirty="0" smtClean="0"/>
              <a:t>的商用部署，从标准发布发展到</a:t>
            </a:r>
            <a:r>
              <a:rPr lang="en-US" altLang="zh-CN" sz="2000" dirty="0" smtClean="0"/>
              <a:t>500</a:t>
            </a:r>
            <a:r>
              <a:rPr lang="zh-CN" altLang="en-US" sz="2000" dirty="0" smtClean="0"/>
              <a:t>万用户的规模，</a:t>
            </a:r>
            <a:r>
              <a:rPr lang="en-US" altLang="zh-CN" sz="2000" dirty="0" smtClean="0"/>
              <a:t>LTE</a:t>
            </a:r>
            <a:r>
              <a:rPr lang="zh-CN" altLang="en-US" sz="2000" dirty="0" smtClean="0"/>
              <a:t>仅用了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年多的时间。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426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0" y="18864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LTE</a:t>
            </a:r>
            <a:r>
              <a:rPr lang="zh-CN" altLang="en-US" dirty="0"/>
              <a:t>商用网络应用情况</a:t>
            </a:r>
            <a:endParaRPr lang="en-US" altLang="zh-CN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134814" y="1232756"/>
            <a:ext cx="2781002" cy="4860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n"/>
            </a:pPr>
            <a:r>
              <a:rPr lang="zh-CN" altLang="en-US" sz="1800" dirty="0" smtClean="0"/>
              <a:t>根据</a:t>
            </a:r>
            <a:r>
              <a:rPr lang="en-US" altLang="zh-CN" sz="1800" dirty="0" smtClean="0"/>
              <a:t>GSA</a:t>
            </a:r>
            <a:r>
              <a:rPr lang="zh-CN" altLang="en-US" sz="1800" dirty="0" smtClean="0"/>
              <a:t>报告，截止</a:t>
            </a:r>
            <a:r>
              <a:rPr lang="en-US" altLang="zh-CN" sz="1800" dirty="0" smtClean="0"/>
              <a:t>2013</a:t>
            </a:r>
            <a:r>
              <a:rPr lang="zh-CN" altLang="en-US" sz="1800" dirty="0" smtClean="0"/>
              <a:t>年</a:t>
            </a:r>
            <a:r>
              <a:rPr lang="en-US" altLang="zh-CN" sz="1800" dirty="0" smtClean="0"/>
              <a:t>3</a:t>
            </a:r>
            <a:r>
              <a:rPr lang="zh-CN" altLang="en-US" sz="1800" dirty="0" smtClean="0"/>
              <a:t>月，全球已有</a:t>
            </a:r>
            <a:r>
              <a:rPr lang="en-US" altLang="zh-CN" sz="1800" dirty="0" smtClean="0"/>
              <a:t>67</a:t>
            </a:r>
            <a:r>
              <a:rPr lang="zh-CN" altLang="en-US" sz="1800" dirty="0" smtClean="0"/>
              <a:t>个国家</a:t>
            </a:r>
            <a:r>
              <a:rPr lang="en-US" altLang="zh-CN" sz="1800" dirty="0" smtClean="0"/>
              <a:t>156</a:t>
            </a:r>
            <a:r>
              <a:rPr lang="zh-CN" altLang="en-US" sz="1800" dirty="0" smtClean="0"/>
              <a:t>个</a:t>
            </a:r>
            <a:r>
              <a:rPr lang="en-US" altLang="zh-CN" sz="1800" dirty="0" smtClean="0"/>
              <a:t>LTE</a:t>
            </a:r>
            <a:r>
              <a:rPr lang="zh-CN" altLang="en-US" sz="1800" dirty="0" smtClean="0"/>
              <a:t>商用网络</a:t>
            </a:r>
            <a:r>
              <a:rPr lang="zh-CN" altLang="en-US" sz="1800" dirty="0"/>
              <a:t>，全球有</a:t>
            </a:r>
            <a:r>
              <a:rPr lang="en-US" altLang="zh-CN" sz="1800" dirty="0"/>
              <a:t>125</a:t>
            </a:r>
            <a:r>
              <a:rPr lang="zh-CN" altLang="en-US" sz="1800" dirty="0"/>
              <a:t>个国家的</a:t>
            </a:r>
            <a:r>
              <a:rPr lang="en-US" altLang="zh-CN" sz="1800" dirty="0"/>
              <a:t>412</a:t>
            </a:r>
            <a:r>
              <a:rPr lang="zh-CN" altLang="en-US" sz="1800" dirty="0"/>
              <a:t>家运营商正在投资</a:t>
            </a:r>
            <a:r>
              <a:rPr lang="en-US" altLang="zh-CN" sz="1800" dirty="0"/>
              <a:t>LTE</a:t>
            </a:r>
            <a:r>
              <a:rPr lang="zh-CN" altLang="en-US" sz="1800" dirty="0" smtClean="0"/>
              <a:t>技术</a:t>
            </a:r>
            <a:r>
              <a:rPr lang="zh-CN" altLang="en-US" sz="1800" dirty="0"/>
              <a:t>。</a:t>
            </a:r>
            <a:endParaRPr lang="en-US" altLang="zh-CN" sz="18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800" dirty="0" smtClean="0"/>
              <a:t>357</a:t>
            </a:r>
            <a:r>
              <a:rPr lang="zh-CN" altLang="en-US" sz="1800" dirty="0" smtClean="0"/>
              <a:t>家运营商已经在</a:t>
            </a:r>
            <a:r>
              <a:rPr lang="en-US" altLang="zh-CN" sz="1800" dirty="0" smtClean="0"/>
              <a:t>113</a:t>
            </a:r>
            <a:r>
              <a:rPr lang="zh-CN" altLang="en-US" sz="1800" dirty="0" smtClean="0"/>
              <a:t>个国家作出了坚定的</a:t>
            </a:r>
            <a:r>
              <a:rPr lang="en-US" altLang="zh-CN" sz="1800" dirty="0" smtClean="0"/>
              <a:t>LTE</a:t>
            </a:r>
            <a:r>
              <a:rPr lang="zh-CN" altLang="en-US" sz="1800" dirty="0" smtClean="0"/>
              <a:t>部署承诺。</a:t>
            </a:r>
            <a:endParaRPr lang="en-US" altLang="zh-CN" sz="18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800" dirty="0" smtClean="0"/>
              <a:t>GSA</a:t>
            </a:r>
            <a:r>
              <a:rPr lang="zh-CN" altLang="en-US" sz="1800" dirty="0"/>
              <a:t>预计，到</a:t>
            </a:r>
            <a:r>
              <a:rPr lang="en-US" altLang="zh-CN" sz="1800" dirty="0"/>
              <a:t>2013</a:t>
            </a:r>
            <a:r>
              <a:rPr lang="zh-CN" altLang="en-US" sz="1800" dirty="0"/>
              <a:t>年年底，将有</a:t>
            </a:r>
            <a:r>
              <a:rPr lang="en-US" altLang="zh-CN" sz="1800" dirty="0" smtClean="0"/>
              <a:t>244</a:t>
            </a:r>
            <a:r>
              <a:rPr lang="zh-CN" altLang="en-US" sz="1800" dirty="0"/>
              <a:t>张商用</a:t>
            </a:r>
            <a:r>
              <a:rPr lang="en-US" altLang="zh-CN" sz="1800" dirty="0"/>
              <a:t>LTE</a:t>
            </a:r>
            <a:r>
              <a:rPr lang="zh-CN" altLang="en-US" sz="1800" dirty="0"/>
              <a:t>网络在</a:t>
            </a:r>
            <a:r>
              <a:rPr lang="en-US" altLang="zh-CN" sz="1800" dirty="0" smtClean="0"/>
              <a:t>87</a:t>
            </a:r>
            <a:r>
              <a:rPr lang="zh-CN" altLang="en-US" sz="1800" dirty="0" smtClean="0"/>
              <a:t>个</a:t>
            </a:r>
            <a:r>
              <a:rPr lang="zh-CN" altLang="en-US" sz="1800" dirty="0"/>
              <a:t>国家</a:t>
            </a:r>
            <a:r>
              <a:rPr lang="zh-CN" altLang="en-US" sz="1800" dirty="0" smtClean="0"/>
              <a:t>推出。</a:t>
            </a:r>
            <a:endParaRPr lang="en-US" altLang="zh-CN" sz="18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1800" dirty="0"/>
              <a:t>已有</a:t>
            </a:r>
            <a:r>
              <a:rPr lang="en-US" altLang="zh-CN" sz="1800" dirty="0"/>
              <a:t>14</a:t>
            </a:r>
            <a:r>
              <a:rPr lang="zh-CN" altLang="en-US" sz="1800" dirty="0"/>
              <a:t>家运营商推出商用</a:t>
            </a:r>
            <a:r>
              <a:rPr lang="en-US" altLang="zh-CN" sz="1800" dirty="0"/>
              <a:t>LTE TDD</a:t>
            </a:r>
            <a:r>
              <a:rPr lang="zh-CN" altLang="en-US" sz="1800" dirty="0" smtClean="0"/>
              <a:t>服务。</a:t>
            </a:r>
            <a:endParaRPr lang="zh-CN" altLang="en-US" sz="1800" dirty="0"/>
          </a:p>
        </p:txBody>
      </p:sp>
      <p:pic>
        <p:nvPicPr>
          <p:cNvPr id="4098" name="Picture 2" descr="http://image.c114.net/2013032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32756"/>
            <a:ext cx="6192686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525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/>
          <p:cNvSpPr txBox="1">
            <a:spLocks/>
          </p:cNvSpPr>
          <p:nvPr/>
        </p:nvSpPr>
        <p:spPr>
          <a:xfrm>
            <a:off x="539552" y="980728"/>
            <a:ext cx="7776863" cy="20789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n"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据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IHS </a:t>
            </a:r>
            <a:r>
              <a:rPr lang="en-US" altLang="zh-CN" sz="1800" dirty="0" err="1" smtClean="0">
                <a:latin typeface="微软雅黑" pitchFamily="34" charset="-122"/>
                <a:ea typeface="微软雅黑" pitchFamily="34" charset="-122"/>
              </a:rPr>
              <a:t>iSuppli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月最新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发表的研究报告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称：全球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4G LTE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用户的增长远远超过了预期。在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4G LTE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推出之后的三年时间里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迅速增长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年全球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4G LTE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用户从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年的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万增长到了将近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亿。在过去的一年里，全球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用户增长了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599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。预测到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年年底，全球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用户将增长到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1.981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亿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预计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年底达到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亿。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n"/>
            </a:pP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n"/>
            </a:pP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-25931" y="144115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LTE</a:t>
            </a:r>
            <a:r>
              <a:rPr lang="zh-CN" altLang="en-US" dirty="0"/>
              <a:t>用户发展情况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5508104" y="6320602"/>
            <a:ext cx="16065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IHS </a:t>
            </a:r>
            <a:r>
              <a:rPr lang="en-US" altLang="zh-CN" sz="1600" dirty="0" err="1" smtClean="0"/>
              <a:t>iSuppli</a:t>
            </a:r>
            <a:r>
              <a:rPr lang="zh-CN" altLang="en-US" sz="1600" dirty="0" smtClean="0"/>
              <a:t>预测</a:t>
            </a:r>
            <a:endParaRPr lang="zh-CN" altLang="en-US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3" y="3059668"/>
            <a:ext cx="7334481" cy="324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584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>
            <a:spLocks noChangeArrowheads="1"/>
          </p:cNvSpPr>
          <p:nvPr/>
        </p:nvSpPr>
        <p:spPr bwMode="auto">
          <a:xfrm>
            <a:off x="87313" y="273050"/>
            <a:ext cx="1841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endParaRPr kumimoji="0" lang="zh-CN" altLang="en-US" sz="2800" b="1">
              <a:solidFill>
                <a:srgbClr val="0078B4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/>
            <a:endParaRPr lang="zh-CN" altLang="en-US"/>
          </a:p>
        </p:txBody>
      </p:sp>
      <p:sp>
        <p:nvSpPr>
          <p:cNvPr id="138" name="矩形 222"/>
          <p:cNvSpPr>
            <a:spLocks noChangeArrowheads="1"/>
          </p:cNvSpPr>
          <p:nvPr/>
        </p:nvSpPr>
        <p:spPr bwMode="auto">
          <a:xfrm>
            <a:off x="1238221" y="1174734"/>
            <a:ext cx="6858048" cy="73342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lIns="28800" rIns="0" anchor="ctr"/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简化组网方式，网络更加扁平，无线侧无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RNC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，优化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的用户面体系，数据传输从</a:t>
            </a: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个降到</a:t>
            </a: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TextBox 231"/>
          <p:cNvSpPr txBox="1">
            <a:spLocks noChangeArrowheads="1"/>
          </p:cNvSpPr>
          <p:nvPr/>
        </p:nvSpPr>
        <p:spPr bwMode="gray">
          <a:xfrm>
            <a:off x="357158" y="1142984"/>
            <a:ext cx="881063" cy="760414"/>
          </a:xfrm>
          <a:prstGeom prst="rect">
            <a:avLst/>
          </a:prstGeom>
          <a:solidFill>
            <a:srgbClr val="FF3300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kumimoji="0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扁平网络</a:t>
            </a:r>
          </a:p>
        </p:txBody>
      </p:sp>
      <p:sp>
        <p:nvSpPr>
          <p:cNvPr id="140" name="矩形 232"/>
          <p:cNvSpPr>
            <a:spLocks noChangeArrowheads="1"/>
          </p:cNvSpPr>
          <p:nvPr/>
        </p:nvSpPr>
        <p:spPr bwMode="auto">
          <a:xfrm>
            <a:off x="1238221" y="2174866"/>
            <a:ext cx="6858048" cy="73501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lIns="28800" rIns="0" anchor="ctr"/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独立的控制面网元和用户面网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元，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MME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是纯控制面，</a:t>
            </a: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SAE-GW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是用户面网元</a:t>
            </a:r>
            <a:endParaRPr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TextBox 233"/>
          <p:cNvSpPr txBox="1">
            <a:spLocks noChangeArrowheads="1"/>
          </p:cNvSpPr>
          <p:nvPr/>
        </p:nvSpPr>
        <p:spPr bwMode="gray">
          <a:xfrm>
            <a:off x="357158" y="2174866"/>
            <a:ext cx="881063" cy="762001"/>
          </a:xfrm>
          <a:prstGeom prst="rect">
            <a:avLst/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kumimoji="0"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控制与承载分离</a:t>
            </a:r>
          </a:p>
        </p:txBody>
      </p:sp>
      <p:sp>
        <p:nvSpPr>
          <p:cNvPr id="146" name="Rectangle 2"/>
          <p:cNvSpPr txBox="1">
            <a:spLocks noChangeArrowheads="1"/>
          </p:cNvSpPr>
          <p:nvPr/>
        </p:nvSpPr>
        <p:spPr>
          <a:xfrm>
            <a:off x="0" y="301720"/>
            <a:ext cx="6734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SAE</a:t>
            </a:r>
            <a:r>
              <a:rPr lang="zh-CN" altLang="en-US" dirty="0"/>
              <a:t>网络架构和特性</a:t>
            </a:r>
          </a:p>
        </p:txBody>
      </p:sp>
      <p:sp>
        <p:nvSpPr>
          <p:cNvPr id="155" name="矩形 222"/>
          <p:cNvSpPr>
            <a:spLocks noChangeArrowheads="1"/>
          </p:cNvSpPr>
          <p:nvPr/>
        </p:nvSpPr>
        <p:spPr bwMode="auto">
          <a:xfrm>
            <a:off x="1238221" y="3167065"/>
            <a:ext cx="6858048" cy="73342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lIns="28800" rIns="0" anchor="ctr"/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化简化复杂的分层结构，网元之间的互连简单，全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体现在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S1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接口和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S6a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endParaRPr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TextBox 231"/>
          <p:cNvSpPr txBox="1">
            <a:spLocks noChangeArrowheads="1"/>
          </p:cNvSpPr>
          <p:nvPr/>
        </p:nvSpPr>
        <p:spPr bwMode="gray">
          <a:xfrm>
            <a:off x="357158" y="3135315"/>
            <a:ext cx="881063" cy="760414"/>
          </a:xfrm>
          <a:prstGeom prst="rect">
            <a:avLst/>
          </a:prstGeom>
          <a:solidFill>
            <a:srgbClr val="FF3300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ALL</a:t>
            </a:r>
            <a:r>
              <a:rPr kumimoji="0"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0"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endParaRPr kumimoji="0"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7" name="矩形 232"/>
          <p:cNvSpPr>
            <a:spLocks noChangeArrowheads="1"/>
          </p:cNvSpPr>
          <p:nvPr/>
        </p:nvSpPr>
        <p:spPr bwMode="auto">
          <a:xfrm>
            <a:off x="1238221" y="4167197"/>
            <a:ext cx="6858048" cy="73501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lIns="28800" rIns="0" anchor="ctr"/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S4 SGSN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保留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UTRAN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的接入能力，非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3GPP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的接入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支持多种制式共接入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: 2G/3G/LTE/CDMA/WIMAX/WLAN</a:t>
            </a:r>
            <a:endParaRPr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8" name="TextBox 233"/>
          <p:cNvSpPr txBox="1">
            <a:spLocks noChangeArrowheads="1"/>
          </p:cNvSpPr>
          <p:nvPr/>
        </p:nvSpPr>
        <p:spPr bwMode="gray">
          <a:xfrm>
            <a:off x="357158" y="4167197"/>
            <a:ext cx="881063" cy="762001"/>
          </a:xfrm>
          <a:prstGeom prst="rect">
            <a:avLst/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多种接入方式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9" name="矩形 232"/>
          <p:cNvSpPr>
            <a:spLocks noChangeArrowheads="1"/>
          </p:cNvSpPr>
          <p:nvPr/>
        </p:nvSpPr>
        <p:spPr bwMode="auto">
          <a:xfrm>
            <a:off x="1238221" y="5238767"/>
            <a:ext cx="6858048" cy="73501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lIns="28800" rIns="0" anchor="ctr"/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LTE/SAE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提供面向分组域的全新架构，无传统电路域网络，用户开机附着时就建立数据通道，永远在线。</a:t>
            </a:r>
          </a:p>
        </p:txBody>
      </p:sp>
      <p:sp>
        <p:nvSpPr>
          <p:cNvPr id="160" name="TextBox 233"/>
          <p:cNvSpPr txBox="1">
            <a:spLocks noChangeArrowheads="1"/>
          </p:cNvSpPr>
          <p:nvPr/>
        </p:nvSpPr>
        <p:spPr bwMode="gray">
          <a:xfrm>
            <a:off x="357158" y="5238767"/>
            <a:ext cx="881063" cy="762001"/>
          </a:xfrm>
          <a:prstGeom prst="rect">
            <a:avLst/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永远在线纯分组域网络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329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88640"/>
            <a:ext cx="63722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LTE</a:t>
            </a:r>
            <a:r>
              <a:rPr lang="zh-CN" altLang="en-US" dirty="0"/>
              <a:t>终端发展迅速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7504" y="1196752"/>
            <a:ext cx="25922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GSA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的数据，截止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共有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厂商推出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终端设备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821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款。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终端增速明显。去年一年增长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2.5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倍。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FDD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：大部分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LTE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终端运行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FDD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制式。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TDD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：迄今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已有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166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款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用户终端支持这一技术，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2.6 GHz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2.3 GHz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是支持最多的频段。</a:t>
            </a:r>
          </a:p>
          <a:p>
            <a:pPr marL="285750" indent="-285750">
              <a:buFont typeface="Arial" pitchFamily="34" charset="0"/>
              <a:buChar char="•"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http://image.c114.net/20130401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8127" y="1196752"/>
            <a:ext cx="630587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6680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2"/>
          <p:cNvSpPr>
            <a:spLocks noChangeArrowheads="1" noChangeShapeType="1" noTextEdit="1"/>
          </p:cNvSpPr>
          <p:nvPr/>
        </p:nvSpPr>
        <p:spPr bwMode="gray">
          <a:xfrm>
            <a:off x="1857356" y="2714621"/>
            <a:ext cx="5214974" cy="64043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11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 !</a:t>
            </a:r>
            <a:endParaRPr lang="zh-CN" altLang="en-US" sz="1100" b="1" kern="10" dirty="0">
              <a:ln w="19050">
                <a:solidFill>
                  <a:srgbClr val="FFFFFF"/>
                </a:solidFill>
                <a:round/>
                <a:headEnd/>
                <a:tailEnd/>
              </a:ln>
              <a:solidFill>
                <a:srgbClr val="C000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5429264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提示：本课件所有权属于中国通信服务股份有限公司所有。任何人未经允许不得以任何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方式进行转发、使用及扩散等，一经发现，中国通信服务将保有法律追究的权利。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5495" y="33265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 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04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XSS_ISORIGINAL" val="12581"/>
  <p:tag name="PTXSS_ORIGID" val="12468"/>
  <p:tag name="PPTXSS_SETTINGS" val="0,0,0,150,50,3,True,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XSS_ISORIGINAL" val="12581"/>
  <p:tag name="PTXSS_ORIGID" val="12468"/>
  <p:tag name="PPTXSS_SETTINGS" val="0,0,0,150,50,3,True,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XSS_ISORIGINAL" val="12581"/>
  <p:tag name="PTXSS_ORIGID" val="12468"/>
  <p:tag name="PPTXSS_SETTINGS" val="0,0,0,150,50,3,True,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XSS_ISORIGINAL" val="12581"/>
  <p:tag name="PTXSS_ORIGID" val="12468"/>
  <p:tag name="PPTXSS_SETTINGS" val="0,0,0,150,50,3,True,False"/>
</p:tagLst>
</file>

<file path=ppt/theme/theme1.xml><?xml version="1.0" encoding="utf-8"?>
<a:theme xmlns:a="http://schemas.openxmlformats.org/drawingml/2006/main" name="5_默认设计模板">
  <a:themeElements>
    <a:clrScheme name="5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5519</TotalTime>
  <Words>9612</Words>
  <Application>Microsoft Office PowerPoint</Application>
  <PresentationFormat>全屏显示(4:3)</PresentationFormat>
  <Paragraphs>2064</Paragraphs>
  <Slides>91</Slides>
  <Notes>35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91</vt:i4>
      </vt:variant>
    </vt:vector>
  </HeadingPairs>
  <TitlesOfParts>
    <vt:vector size="97" baseType="lpstr">
      <vt:lpstr>5_默认设计模板</vt:lpstr>
      <vt:lpstr>自定义设计方案</vt:lpstr>
      <vt:lpstr>Photo Editor Photo</vt:lpstr>
      <vt:lpstr>Visio</vt:lpstr>
      <vt:lpstr>Picture</vt:lpstr>
      <vt:lpstr>CorelDRAW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互操作的技术背景介绍 </vt:lpstr>
      <vt:lpstr>与2/3G的语音互操作技术（1/4）</vt:lpstr>
      <vt:lpstr>幻灯片 27</vt:lpstr>
      <vt:lpstr>幻灯片 28</vt:lpstr>
      <vt:lpstr>幻灯片 29</vt:lpstr>
      <vt:lpstr>LTE与3GPP网络的数据互操作（1/6）</vt:lpstr>
      <vt:lpstr>GTPv1和GTPv2版本的比较 (控制面)（2/6）</vt:lpstr>
      <vt:lpstr>LTE与3GPP网络的数据互操作（3/6）</vt:lpstr>
      <vt:lpstr>LTE与3GPP网络的数据互操作（4/6）</vt:lpstr>
      <vt:lpstr>幻灯片 34</vt:lpstr>
      <vt:lpstr>幻灯片 35</vt:lpstr>
      <vt:lpstr>LTE与3GPP网络的数据互操作：方案比较</vt:lpstr>
      <vt:lpstr>LTE与3GPP2网络的数据互操作(1/3)</vt:lpstr>
      <vt:lpstr>幻灯片 38</vt:lpstr>
      <vt:lpstr>幻灯片 39</vt:lpstr>
      <vt:lpstr> LTE与3GPP2 语音互操作（1/3）</vt:lpstr>
      <vt:lpstr>LTE与3GPP2 的语音互操作（2/3）</vt:lpstr>
      <vt:lpstr>LTE与3GPP2 网络的语音互操作（3/3）</vt:lpstr>
      <vt:lpstr>技术方案比较</vt:lpstr>
      <vt:lpstr>LTE与3GPP2 2G/3G网络的数据互操作</vt:lpstr>
      <vt:lpstr>技术比较</vt:lpstr>
      <vt:lpstr>幻灯片 46</vt:lpstr>
      <vt:lpstr>幻灯片 47</vt:lpstr>
      <vt:lpstr>幻灯片 48</vt:lpstr>
      <vt:lpstr>   </vt:lpstr>
      <vt:lpstr>   </vt:lpstr>
      <vt:lpstr>   </vt:lpstr>
      <vt:lpstr>  </vt:lpstr>
      <vt:lpstr>   </vt:lpstr>
      <vt:lpstr>  </vt:lpstr>
      <vt:lpstr>   </vt:lpstr>
      <vt:lpstr>S2a接口</vt:lpstr>
      <vt:lpstr>S2b/S2c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网络现状分析(移动)</vt:lpstr>
      <vt:lpstr>GPRS向EPC演进(移动)</vt:lpstr>
      <vt:lpstr>幻灯片 74</vt:lpstr>
      <vt:lpstr>MME/SGSN、SAE-GW/GGSN建设原则（移动）</vt:lpstr>
      <vt:lpstr>其他网元建设原则（移动）</vt:lpstr>
      <vt:lpstr>C现状分析（电信）</vt:lpstr>
      <vt:lpstr>核心网演进策略分析（电信）</vt:lpstr>
      <vt:lpstr>幻灯片 79</vt:lpstr>
      <vt:lpstr>幻灯片 80</vt:lpstr>
      <vt:lpstr>幻灯片 81</vt:lpstr>
      <vt:lpstr>幻灯片 82</vt:lpstr>
      <vt:lpstr>幻灯片 83</vt:lpstr>
      <vt:lpstr>EPC及eHRPD组网（电信）</vt:lpstr>
      <vt:lpstr>EPC网元设置原则（电信）</vt:lpstr>
      <vt:lpstr>幻灯片 86</vt:lpstr>
      <vt:lpstr>幻灯片 87</vt:lpstr>
      <vt:lpstr>幻灯片 88</vt:lpstr>
      <vt:lpstr>幻灯片 89</vt:lpstr>
      <vt:lpstr>幻灯片 90</vt:lpstr>
      <vt:lpstr>幻灯片 91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郑祥</dc:creator>
  <cp:lastModifiedBy>user</cp:lastModifiedBy>
  <cp:revision>583</cp:revision>
  <dcterms:created xsi:type="dcterms:W3CDTF">2010-01-25T08:41:41Z</dcterms:created>
  <dcterms:modified xsi:type="dcterms:W3CDTF">2015-01-23T01:22:27Z</dcterms:modified>
</cp:coreProperties>
</file>